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19"/>
  </p:notesMasterIdLst>
  <p:sldIdLst>
    <p:sldId id="318" r:id="rId4"/>
    <p:sldId id="432" r:id="rId5"/>
    <p:sldId id="385" r:id="rId6"/>
    <p:sldId id="271" r:id="rId7"/>
    <p:sldId id="274" r:id="rId8"/>
    <p:sldId id="322" r:id="rId9"/>
    <p:sldId id="323" r:id="rId10"/>
    <p:sldId id="280" r:id="rId11"/>
    <p:sldId id="428" r:id="rId12"/>
    <p:sldId id="430" r:id="rId13"/>
    <p:sldId id="431" r:id="rId14"/>
    <p:sldId id="288" r:id="rId15"/>
    <p:sldId id="382" r:id="rId16"/>
    <p:sldId id="325" r:id="rId17"/>
    <p:sldId id="383" r:id="rId18"/>
    <p:sldId id="384" r:id="rId19"/>
    <p:sldId id="326" r:id="rId20"/>
    <p:sldId id="328" r:id="rId21"/>
    <p:sldId id="327" r:id="rId22"/>
    <p:sldId id="434" r:id="rId23"/>
    <p:sldId id="435" r:id="rId24"/>
    <p:sldId id="333" r:id="rId25"/>
    <p:sldId id="334" r:id="rId26"/>
    <p:sldId id="335" r:id="rId27"/>
    <p:sldId id="336" r:id="rId28"/>
    <p:sldId id="374" r:id="rId29"/>
    <p:sldId id="337" r:id="rId30"/>
    <p:sldId id="324" r:id="rId31"/>
    <p:sldId id="338" r:id="rId32"/>
    <p:sldId id="375" r:id="rId33"/>
    <p:sldId id="339" r:id="rId34"/>
    <p:sldId id="340" r:id="rId35"/>
    <p:sldId id="341" r:id="rId36"/>
    <p:sldId id="342" r:id="rId37"/>
    <p:sldId id="343" r:id="rId38"/>
    <p:sldId id="346" r:id="rId39"/>
    <p:sldId id="347" r:id="rId40"/>
    <p:sldId id="348" r:id="rId41"/>
    <p:sldId id="349" r:id="rId42"/>
    <p:sldId id="350" r:id="rId43"/>
    <p:sldId id="351" r:id="rId44"/>
    <p:sldId id="352" r:id="rId45"/>
    <p:sldId id="353" r:id="rId46"/>
    <p:sldId id="354" r:id="rId47"/>
    <p:sldId id="355" r:id="rId48"/>
    <p:sldId id="439" r:id="rId49"/>
    <p:sldId id="440" r:id="rId50"/>
    <p:sldId id="377" r:id="rId51"/>
    <p:sldId id="357" r:id="rId52"/>
    <p:sldId id="376" r:id="rId53"/>
    <p:sldId id="287" r:id="rId54"/>
    <p:sldId id="358" r:id="rId55"/>
    <p:sldId id="359" r:id="rId56"/>
    <p:sldId id="360" r:id="rId57"/>
    <p:sldId id="364" r:id="rId58"/>
    <p:sldId id="363" r:id="rId59"/>
    <p:sldId id="365" r:id="rId60"/>
    <p:sldId id="380" r:id="rId61"/>
    <p:sldId id="381" r:id="rId62"/>
    <p:sldId id="386" r:id="rId63"/>
    <p:sldId id="366" r:id="rId64"/>
    <p:sldId id="387" r:id="rId65"/>
    <p:sldId id="388" r:id="rId66"/>
    <p:sldId id="389" r:id="rId67"/>
    <p:sldId id="390" r:id="rId68"/>
    <p:sldId id="391" r:id="rId69"/>
    <p:sldId id="392" r:id="rId70"/>
    <p:sldId id="393" r:id="rId71"/>
    <p:sldId id="394" r:id="rId72"/>
    <p:sldId id="441" r:id="rId73"/>
    <p:sldId id="395" r:id="rId74"/>
    <p:sldId id="396" r:id="rId75"/>
    <p:sldId id="397" r:id="rId76"/>
    <p:sldId id="443" r:id="rId77"/>
    <p:sldId id="401" r:id="rId78"/>
    <p:sldId id="442" r:id="rId79"/>
    <p:sldId id="444" r:id="rId80"/>
    <p:sldId id="445" r:id="rId81"/>
    <p:sldId id="398" r:id="rId82"/>
    <p:sldId id="399" r:id="rId83"/>
    <p:sldId id="400" r:id="rId84"/>
    <p:sldId id="402" r:id="rId85"/>
    <p:sldId id="403" r:id="rId86"/>
    <p:sldId id="404" r:id="rId87"/>
    <p:sldId id="405" r:id="rId88"/>
    <p:sldId id="406" r:id="rId89"/>
    <p:sldId id="282" r:id="rId90"/>
    <p:sldId id="367" r:id="rId91"/>
    <p:sldId id="368" r:id="rId92"/>
    <p:sldId id="369" r:id="rId93"/>
    <p:sldId id="370" r:id="rId94"/>
    <p:sldId id="407" r:id="rId95"/>
    <p:sldId id="408" r:id="rId96"/>
    <p:sldId id="409" r:id="rId97"/>
    <p:sldId id="379" r:id="rId98"/>
    <p:sldId id="412" r:id="rId99"/>
    <p:sldId id="446" r:id="rId100"/>
    <p:sldId id="447" r:id="rId101"/>
    <p:sldId id="449" r:id="rId102"/>
    <p:sldId id="450" r:id="rId103"/>
    <p:sldId id="451" r:id="rId104"/>
    <p:sldId id="452" r:id="rId105"/>
    <p:sldId id="453" r:id="rId106"/>
    <p:sldId id="455" r:id="rId107"/>
    <p:sldId id="414" r:id="rId108"/>
    <p:sldId id="415" r:id="rId109"/>
    <p:sldId id="416" r:id="rId110"/>
    <p:sldId id="417" r:id="rId111"/>
    <p:sldId id="418" r:id="rId112"/>
    <p:sldId id="371" r:id="rId113"/>
    <p:sldId id="373" r:id="rId114"/>
    <p:sldId id="437" r:id="rId115"/>
    <p:sldId id="438" r:id="rId116"/>
    <p:sldId id="429" r:id="rId117"/>
    <p:sldId id="316"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8" autoAdjust="0"/>
    <p:restoredTop sz="96196" autoAdjust="0"/>
  </p:normalViewPr>
  <p:slideViewPr>
    <p:cSldViewPr snapToGrid="0" showGuides="1">
      <p:cViewPr varScale="1">
        <p:scale>
          <a:sx n="153" d="100"/>
          <a:sy n="153" d="100"/>
        </p:scale>
        <p:origin x="2484" y="13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notesMaster" Target="notesMasters/notes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t>‹#›</a:t>
            </a:fld>
            <a:endParaRPr lang="en-US"/>
          </a:p>
        </p:txBody>
      </p:sp>
    </p:spTree>
    <p:extLst>
      <p:ext uri="{BB962C8B-B14F-4D97-AF65-F5344CB8AC3E}">
        <p14:creationId xmlns:p14="http://schemas.microsoft.com/office/powerpoint/2010/main"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78AD82B-BB9A-4773-AAA0-AEC1E52679D9}" type="slidenum">
              <a:rPr lang="en-US" smtClean="0"/>
              <a:t>1</a:t>
            </a:fld>
            <a:endParaRPr lang="en-US" dirty="0"/>
          </a:p>
        </p:txBody>
      </p:sp>
    </p:spTree>
    <p:extLst>
      <p:ext uri="{BB962C8B-B14F-4D97-AF65-F5344CB8AC3E}">
        <p14:creationId xmlns:p14="http://schemas.microsoft.com/office/powerpoint/2010/main" val="210829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8AD82B-BB9A-4773-AAA0-AEC1E52679D9}" type="slidenum">
              <a:rPr lang="en-US" smtClean="0"/>
              <a:t>87</a:t>
            </a:fld>
            <a:endParaRPr lang="en-US"/>
          </a:p>
        </p:txBody>
      </p:sp>
    </p:spTree>
    <p:extLst>
      <p:ext uri="{BB962C8B-B14F-4D97-AF65-F5344CB8AC3E}">
        <p14:creationId xmlns:p14="http://schemas.microsoft.com/office/powerpoint/2010/main" val="4211155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0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1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5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37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5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BD7D1-774E-4810-8D76-AE960484BCA1}"/>
              </a:ext>
            </a:extLst>
          </p:cNvPr>
          <p:cNvSpPr/>
          <p:nvPr userDrawn="1"/>
        </p:nvSpPr>
        <p:spPr>
          <a:xfrm>
            <a:off x="0" y="3084504"/>
            <a:ext cx="1219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24C5A453-65CA-4976-A67F-B70CC22BDACC}"/>
              </a:ext>
            </a:extLst>
          </p:cNvPr>
          <p:cNvGrpSpPr/>
          <p:nvPr userDrawn="1"/>
        </p:nvGrpSpPr>
        <p:grpSpPr>
          <a:xfrm>
            <a:off x="4763852" y="1641152"/>
            <a:ext cx="2664296" cy="4683693"/>
            <a:chOff x="445712" y="1449040"/>
            <a:chExt cx="2113018" cy="3924176"/>
          </a:xfrm>
        </p:grpSpPr>
        <p:sp>
          <p:nvSpPr>
            <p:cNvPr id="6" name="Rounded Rectangle 7">
              <a:extLst>
                <a:ext uri="{FF2B5EF4-FFF2-40B4-BE49-F238E27FC236}">
                  <a16:creationId xmlns:a16="http://schemas.microsoft.com/office/drawing/2014/main" id="{7BB696D8-1A46-4DD9-88EC-FD875272AAC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0A1E62BD-394B-4248-9BED-85517F6BA23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2CEC4F5A-8D13-457D-A587-1EA46770D5DC}"/>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71876F4B-1B61-4A61-ABDF-38644C966BC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701E8847-F9BA-46B4-A146-96B5AFF5D5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F4DE5835-0F1F-4DFC-B1FC-3B7E64ACFA3D}"/>
              </a:ext>
            </a:extLst>
          </p:cNvPr>
          <p:cNvSpPr>
            <a:spLocks noGrp="1"/>
          </p:cNvSpPr>
          <p:nvPr>
            <p:ph type="pic" idx="11" hasCustomPrompt="1"/>
          </p:nvPr>
        </p:nvSpPr>
        <p:spPr>
          <a:xfrm>
            <a:off x="4951770" y="2052722"/>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2" name="Group 11">
            <a:extLst>
              <a:ext uri="{FF2B5EF4-FFF2-40B4-BE49-F238E27FC236}">
                <a16:creationId xmlns:a16="http://schemas.microsoft.com/office/drawing/2014/main" id="{E4F24A19-DEE2-4C59-B1D9-7E2E98BE137C}"/>
              </a:ext>
            </a:extLst>
          </p:cNvPr>
          <p:cNvGrpSpPr/>
          <p:nvPr userDrawn="1"/>
        </p:nvGrpSpPr>
        <p:grpSpPr>
          <a:xfrm>
            <a:off x="323529" y="255315"/>
            <a:ext cx="11595131" cy="892632"/>
            <a:chOff x="323529" y="255315"/>
            <a:chExt cx="11595131" cy="892632"/>
          </a:xfrm>
        </p:grpSpPr>
        <p:sp>
          <p:nvSpPr>
            <p:cNvPr id="13" name="Arrow: Chevron 12">
              <a:extLst>
                <a:ext uri="{FF2B5EF4-FFF2-40B4-BE49-F238E27FC236}">
                  <a16:creationId xmlns:a16="http://schemas.microsoft.com/office/drawing/2014/main" id="{AF1E9B6B-F73A-43BB-AC8E-EF020608B339}"/>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D5551FC8-FAB8-4191-A86A-D30E5631767D}"/>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reeform: Shape 14">
              <a:extLst>
                <a:ext uri="{FF2B5EF4-FFF2-40B4-BE49-F238E27FC236}">
                  <a16:creationId xmlns:a16="http://schemas.microsoft.com/office/drawing/2014/main" id="{BDD9FBD0-B703-40D0-A300-0C8A3AEC53C8}"/>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D92E36DD-69F1-4FF3-8419-728575E16099}"/>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7" name="Arrow: Chevron 16">
              <a:extLst>
                <a:ext uri="{FF2B5EF4-FFF2-40B4-BE49-F238E27FC236}">
                  <a16:creationId xmlns:a16="http://schemas.microsoft.com/office/drawing/2014/main" id="{196A5B52-7AC9-47B7-8793-4EDF5F79CE4C}"/>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8" name="Text Placeholder 9">
            <a:extLst>
              <a:ext uri="{FF2B5EF4-FFF2-40B4-BE49-F238E27FC236}">
                <a16:creationId xmlns:a16="http://schemas.microsoft.com/office/drawing/2014/main" id="{5C2ACD90-1E63-491A-B8B5-09B02FBA77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0CDA03F6-FE28-4973-AE33-19E2975F8363}"/>
              </a:ext>
            </a:extLst>
          </p:cNvPr>
          <p:cNvSpPr/>
          <p:nvPr userDrawn="1"/>
        </p:nvSpPr>
        <p:spPr>
          <a:xfrm>
            <a:off x="-10152" y="0"/>
            <a:ext cx="1546199"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aphic 14">
            <a:extLst>
              <a:ext uri="{FF2B5EF4-FFF2-40B4-BE49-F238E27FC236}">
                <a16:creationId xmlns:a16="http://schemas.microsoft.com/office/drawing/2014/main" id="{9204D6DB-F6EA-4363-B7C0-669074B7EFAD}"/>
              </a:ext>
            </a:extLst>
          </p:cNvPr>
          <p:cNvGrpSpPr/>
          <p:nvPr userDrawn="1"/>
        </p:nvGrpSpPr>
        <p:grpSpPr>
          <a:xfrm>
            <a:off x="900027" y="1906700"/>
            <a:ext cx="5284007" cy="4155961"/>
            <a:chOff x="2444748" y="555045"/>
            <a:chExt cx="7282048" cy="5727454"/>
          </a:xfrm>
        </p:grpSpPr>
        <p:sp>
          <p:nvSpPr>
            <p:cNvPr id="18" name="Freeform: Shape 17">
              <a:extLst>
                <a:ext uri="{FF2B5EF4-FFF2-40B4-BE49-F238E27FC236}">
                  <a16:creationId xmlns:a16="http://schemas.microsoft.com/office/drawing/2014/main" id="{02D4F50D-DA74-44B8-A485-BD482707A09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7C03672-F927-48A6-9646-B1D1976F8FF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E5DB077-E612-457D-90DA-848737FB3F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42780F-48A2-4B26-9CEE-EB8BC7A0500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2089CC6-7C88-48A9-AADD-37D60F8EE5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E35882EC-CE61-4A48-9BEA-0AB9CEC8B5A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55CF1F7-81E9-45AE-ACDC-2B2D368467A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FF879FB-6AED-4A9E-96A7-D4331CF056F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Right Triangle 3">
            <a:extLst>
              <a:ext uri="{FF2B5EF4-FFF2-40B4-BE49-F238E27FC236}">
                <a16:creationId xmlns:a16="http://schemas.microsoft.com/office/drawing/2014/main" id="{D30280A3-FC8E-4B67-8163-4F72E5F7092B}"/>
              </a:ext>
            </a:extLst>
          </p:cNvPr>
          <p:cNvSpPr/>
          <p:nvPr userDrawn="1"/>
        </p:nvSpPr>
        <p:spPr>
          <a:xfrm flipH="1" flipV="1">
            <a:off x="11280575" y="7851"/>
            <a:ext cx="911424"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2">
            <a:extLst>
              <a:ext uri="{FF2B5EF4-FFF2-40B4-BE49-F238E27FC236}">
                <a16:creationId xmlns:a16="http://schemas.microsoft.com/office/drawing/2014/main" id="{0438CA9E-C483-4B0F-8E15-5CEA86AA0348}"/>
              </a:ext>
            </a:extLst>
          </p:cNvPr>
          <p:cNvSpPr>
            <a:spLocks noGrp="1"/>
          </p:cNvSpPr>
          <p:nvPr>
            <p:ph type="pic" idx="12" hasCustomPrompt="1"/>
          </p:nvPr>
        </p:nvSpPr>
        <p:spPr>
          <a:xfrm>
            <a:off x="1089250" y="2081720"/>
            <a:ext cx="4890798" cy="282320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a16="http://schemas.microsoft.com/office/drawing/2014/main" id="{F5C74C7C-4173-4390-9B62-5F9DC8F03BD2}"/>
              </a:ext>
            </a:extLst>
          </p:cNvPr>
          <p:cNvGrpSpPr/>
          <p:nvPr userDrawn="1"/>
        </p:nvGrpSpPr>
        <p:grpSpPr>
          <a:xfrm>
            <a:off x="323529" y="255315"/>
            <a:ext cx="11595131" cy="892632"/>
            <a:chOff x="323529" y="255315"/>
            <a:chExt cx="11595131" cy="892632"/>
          </a:xfrm>
        </p:grpSpPr>
        <p:sp>
          <p:nvSpPr>
            <p:cNvPr id="11" name="Arrow: Chevron 10">
              <a:extLst>
                <a:ext uri="{FF2B5EF4-FFF2-40B4-BE49-F238E27FC236}">
                  <a16:creationId xmlns:a16="http://schemas.microsoft.com/office/drawing/2014/main" id="{2611662F-A7C0-46A1-BFC3-1F1F064E477D}"/>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3B672601-65CA-44F7-BC08-9D6EA9C2E46C}"/>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Freeform: Shape 12">
              <a:extLst>
                <a:ext uri="{FF2B5EF4-FFF2-40B4-BE49-F238E27FC236}">
                  <a16:creationId xmlns:a16="http://schemas.microsoft.com/office/drawing/2014/main" id="{BA8BAB62-8BE3-46A9-A1BA-A2D9A1A1FE0D}"/>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24333BE2-6EDB-46D1-AC52-5AB6D52F18F2}"/>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AE02611A-C481-4D16-9F52-3854D580C813}"/>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6" name="Text Placeholder 9">
            <a:extLst>
              <a:ext uri="{FF2B5EF4-FFF2-40B4-BE49-F238E27FC236}">
                <a16:creationId xmlns:a16="http://schemas.microsoft.com/office/drawing/2014/main" id="{4E8E2D26-583D-4101-8D31-21B446E00C1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6807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16544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920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9" name="Rectangle 18">
            <a:extLst>
              <a:ext uri="{FF2B5EF4-FFF2-40B4-BE49-F238E27FC236}">
                <a16:creationId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21" name="자유형: 도형 22">
            <a:extLst>
              <a:ext uri="{FF2B5EF4-FFF2-40B4-BE49-F238E27FC236}">
                <a16:creationId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368669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614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87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0902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9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0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5"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5" r:id="rId11"/>
    <p:sldLayoutId id="2147483679" r:id="rId12"/>
    <p:sldLayoutId id="2147483683" r:id="rId13"/>
    <p:sldLayoutId id="2147483681" r:id="rId14"/>
    <p:sldLayoutId id="2147483682" r:id="rId15"/>
    <p:sldLayoutId id="214748368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zakonyprolidi.cz/cs/2000-129#f4408583" TargetMode="External"/><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zakonyprolidi.cz/cs/2000-131#f4414626" TargetMode="External"/><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pmo.cz/vzdelavani" TargetMode="Externa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atania.cz/" TargetMode="External"/><Relationship Id="rId2" Type="http://schemas.openxmlformats.org/officeDocument/2006/relationships/hyperlink" Target="http://www.spmo.cz/"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eli/reg/2023/2832/oj" TargetMode="External"/><Relationship Id="rId2" Type="http://schemas.openxmlformats.org/officeDocument/2006/relationships/hyperlink" Target="https://eur-lex.europa.eu/eli/reg/2023/2831/oj"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s://smlouvy.gov.cz/"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hyperlink" Target="https://www.aspi.cz/products/lawText/13/27593/1/ASPI%253A/250/2000%20Sb.%252322a" TargetMode="External"/><Relationship Id="rId2" Type="http://schemas.openxmlformats.org/officeDocument/2006/relationships/hyperlink" Target="https://www.aspi.cz/products/lawText/13/27593/1/ASPI%253A/250/2000%20Sb." TargetMode="External"/><Relationship Id="rId1" Type="http://schemas.openxmlformats.org/officeDocument/2006/relationships/slideLayout" Target="../slideLayouts/slideLayout5.xml"/><Relationship Id="rId6" Type="http://schemas.openxmlformats.org/officeDocument/2006/relationships/hyperlink" Target="https://www.aspi.cz/products/lawText/13/27593/1/JUD%253A/JUD283439CZ" TargetMode="External"/><Relationship Id="rId5" Type="http://schemas.openxmlformats.org/officeDocument/2006/relationships/hyperlink" Target="https://www.aspi.cz/products/lawText/13/27593/1/ASPI%253A/150/2002%20Sb.%252378.2" TargetMode="External"/><Relationship Id="rId4" Type="http://schemas.openxmlformats.org/officeDocument/2006/relationships/hyperlink" Target="https://www.aspi.cz/products/lawText/13/27593/1/ASPI%253A/250/2000%20Sb.%252322b"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hyperlink" Target="https://www.aspi.cz/products/lawText/13/27593/1/ASPI%253A/250/2000%20Sb.%252322.2.b" TargetMode="Externa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62767697-BAFA-4104-96A6-C3D279C026CB}"/>
              </a:ext>
            </a:extLst>
          </p:cNvPr>
          <p:cNvSpPr/>
          <p:nvPr/>
        </p:nvSpPr>
        <p:spPr>
          <a:xfrm rot="10800000" flipH="1">
            <a:off x="0" y="-1"/>
            <a:ext cx="6068041" cy="6858000"/>
          </a:xfrm>
          <a:custGeom>
            <a:avLst/>
            <a:gdLst>
              <a:gd name="connsiteX0" fmla="*/ 1301604 w 6068041"/>
              <a:gd name="connsiteY0" fmla="*/ 6858000 h 6858000"/>
              <a:gd name="connsiteX1" fmla="*/ 4400982 w 6068041"/>
              <a:gd name="connsiteY1" fmla="*/ 6858000 h 6858000"/>
              <a:gd name="connsiteX2" fmla="*/ 6068041 w 6068041"/>
              <a:gd name="connsiteY2" fmla="*/ 5069335 h 6858000"/>
              <a:gd name="connsiteX3" fmla="*/ 1343355 w 6068041"/>
              <a:gd name="connsiteY3" fmla="*/ 0 h 6858000"/>
              <a:gd name="connsiteX4" fmla="*/ 0 w 6068041"/>
              <a:gd name="connsiteY4" fmla="*/ 0 h 6858000"/>
              <a:gd name="connsiteX5" fmla="*/ 0 w 6068041"/>
              <a:gd name="connsiteY5" fmla="*/ 1884119 h 6858000"/>
              <a:gd name="connsiteX6" fmla="*/ 2968663 w 6068041"/>
              <a:gd name="connsiteY6" fmla="*/ 5069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041" h="6858000">
                <a:moveTo>
                  <a:pt x="1301604" y="6858000"/>
                </a:moveTo>
                <a:lnTo>
                  <a:pt x="4400982" y="6858000"/>
                </a:lnTo>
                <a:lnTo>
                  <a:pt x="6068041" y="5069335"/>
                </a:lnTo>
                <a:lnTo>
                  <a:pt x="1343355" y="0"/>
                </a:lnTo>
                <a:lnTo>
                  <a:pt x="0" y="0"/>
                </a:lnTo>
                <a:lnTo>
                  <a:pt x="0" y="1884119"/>
                </a:lnTo>
                <a:lnTo>
                  <a:pt x="2968663" y="5069335"/>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Freeform: Shape 31">
            <a:extLst>
              <a:ext uri="{FF2B5EF4-FFF2-40B4-BE49-F238E27FC236}">
                <a16:creationId xmlns:a16="http://schemas.microsoft.com/office/drawing/2014/main" id="{D591BCC6-3338-45D1-8148-6E358E0A2781}"/>
              </a:ext>
            </a:extLst>
          </p:cNvPr>
          <p:cNvSpPr/>
          <p:nvPr/>
        </p:nvSpPr>
        <p:spPr>
          <a:xfrm rot="10800000" flipH="1">
            <a:off x="0" y="-1"/>
            <a:ext cx="4536138" cy="6655698"/>
          </a:xfrm>
          <a:custGeom>
            <a:avLst/>
            <a:gdLst>
              <a:gd name="connsiteX0" fmla="*/ 0 w 4536138"/>
              <a:gd name="connsiteY0" fmla="*/ 6655698 h 6655698"/>
              <a:gd name="connsiteX1" fmla="*/ 2869079 w 4536138"/>
              <a:gd name="connsiteY1" fmla="*/ 6655698 h 6655698"/>
              <a:gd name="connsiteX2" fmla="*/ 4536138 w 4536138"/>
              <a:gd name="connsiteY2" fmla="*/ 4867033 h 6655698"/>
              <a:gd name="connsiteX3" fmla="*/ 0 w 4536138"/>
              <a:gd name="connsiteY3" fmla="*/ 0 h 6655698"/>
              <a:gd name="connsiteX4" fmla="*/ 0 w 4536138"/>
              <a:gd name="connsiteY4" fmla="*/ 3325467 h 6655698"/>
              <a:gd name="connsiteX5" fmla="*/ 1436760 w 4536138"/>
              <a:gd name="connsiteY5" fmla="*/ 4867033 h 6655698"/>
              <a:gd name="connsiteX6" fmla="*/ 0 w 4536138"/>
              <a:gd name="connsiteY6" fmla="*/ 6408599 h 66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138" h="6655698">
                <a:moveTo>
                  <a:pt x="0" y="6655698"/>
                </a:moveTo>
                <a:lnTo>
                  <a:pt x="2869079" y="6655698"/>
                </a:lnTo>
                <a:lnTo>
                  <a:pt x="4536138" y="4867033"/>
                </a:lnTo>
                <a:lnTo>
                  <a:pt x="0" y="0"/>
                </a:lnTo>
                <a:lnTo>
                  <a:pt x="0" y="3325467"/>
                </a:lnTo>
                <a:lnTo>
                  <a:pt x="1436760" y="4867033"/>
                </a:lnTo>
                <a:lnTo>
                  <a:pt x="0" y="640859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Shape 32">
            <a:extLst>
              <a:ext uri="{FF2B5EF4-FFF2-40B4-BE49-F238E27FC236}">
                <a16:creationId xmlns:a16="http://schemas.microsoft.com/office/drawing/2014/main" id="{2F939AFA-8410-4304-B078-18875C4B14D2}"/>
              </a:ext>
            </a:extLst>
          </p:cNvPr>
          <p:cNvSpPr/>
          <p:nvPr/>
        </p:nvSpPr>
        <p:spPr>
          <a:xfrm rot="10800000" flipH="1">
            <a:off x="0" y="-1"/>
            <a:ext cx="3004233" cy="5012046"/>
          </a:xfrm>
          <a:custGeom>
            <a:avLst/>
            <a:gdLst>
              <a:gd name="connsiteX0" fmla="*/ 0 w 3004233"/>
              <a:gd name="connsiteY0" fmla="*/ 5012046 h 5012046"/>
              <a:gd name="connsiteX1" fmla="*/ 1337174 w 3004233"/>
              <a:gd name="connsiteY1" fmla="*/ 5012046 h 5012046"/>
              <a:gd name="connsiteX2" fmla="*/ 3004233 w 3004233"/>
              <a:gd name="connsiteY2" fmla="*/ 3223381 h 5012046"/>
              <a:gd name="connsiteX3" fmla="*/ 0 w 3004233"/>
              <a:gd name="connsiteY3" fmla="*/ 0 h 5012046"/>
            </a:gdLst>
            <a:ahLst/>
            <a:cxnLst>
              <a:cxn ang="0">
                <a:pos x="connsiteX0" y="connsiteY0"/>
              </a:cxn>
              <a:cxn ang="0">
                <a:pos x="connsiteX1" y="connsiteY1"/>
              </a:cxn>
              <a:cxn ang="0">
                <a:pos x="connsiteX2" y="connsiteY2"/>
              </a:cxn>
              <a:cxn ang="0">
                <a:pos x="connsiteX3" y="connsiteY3"/>
              </a:cxn>
            </a:cxnLst>
            <a:rect l="l" t="t" r="r" b="b"/>
            <a:pathLst>
              <a:path w="3004233" h="5012046">
                <a:moveTo>
                  <a:pt x="0" y="5012046"/>
                </a:moveTo>
                <a:lnTo>
                  <a:pt x="1337174" y="5012046"/>
                </a:lnTo>
                <a:lnTo>
                  <a:pt x="3004233" y="3223381"/>
                </a:lnTo>
                <a:lnTo>
                  <a:pt x="0" y="0"/>
                </a:lnTo>
                <a:close/>
              </a:path>
            </a:pathLst>
          </a:cu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B8C70D55-8FF6-40DA-9EA1-48105DE61A65}"/>
              </a:ext>
            </a:extLst>
          </p:cNvPr>
          <p:cNvSpPr txBox="1"/>
          <p:nvPr/>
        </p:nvSpPr>
        <p:spPr>
          <a:xfrm>
            <a:off x="586769" y="326182"/>
            <a:ext cx="5721653" cy="1938992"/>
          </a:xfrm>
          <a:prstGeom prst="rect">
            <a:avLst/>
          </a:prstGeom>
          <a:noFill/>
        </p:spPr>
        <p:txBody>
          <a:bodyPr wrap="square" rtlCol="0" anchor="ctr">
            <a:spAutoFit/>
          </a:bodyPr>
          <a:lstStyle/>
          <a:p>
            <a:r>
              <a:rPr lang="cs-CZ" sz="6000" b="1" dirty="0" smtClean="0">
                <a:solidFill>
                  <a:schemeClr val="bg1"/>
                </a:solidFill>
                <a:latin typeface="+mj-lt"/>
              </a:rPr>
              <a:t>POSKYTOVÁNÍ </a:t>
            </a:r>
            <a:endParaRPr lang="cs-CZ" sz="6000" b="1" dirty="0">
              <a:solidFill>
                <a:schemeClr val="bg1"/>
              </a:solidFill>
              <a:latin typeface="+mj-lt"/>
              <a:cs typeface="Arial" pitchFamily="34" charset="0"/>
            </a:endParaRPr>
          </a:p>
          <a:p>
            <a:r>
              <a:rPr lang="cs-CZ" sz="6000" b="1" dirty="0" smtClean="0">
                <a:solidFill>
                  <a:schemeClr val="bg1"/>
                </a:solidFill>
                <a:latin typeface="+mj-lt"/>
                <a:cs typeface="Arial" pitchFamily="34" charset="0"/>
              </a:rPr>
              <a:t>DOTACÍ</a:t>
            </a:r>
            <a:endParaRPr lang="en-US" sz="6000" b="1" dirty="0">
              <a:solidFill>
                <a:schemeClr val="bg1"/>
              </a:solidFill>
              <a:latin typeface="+mj-lt"/>
            </a:endParaRPr>
          </a:p>
        </p:txBody>
      </p:sp>
      <p:sp>
        <p:nvSpPr>
          <p:cNvPr id="7" name="TextBox 6">
            <a:extLst>
              <a:ext uri="{FF2B5EF4-FFF2-40B4-BE49-F238E27FC236}">
                <a16:creationId xmlns:a16="http://schemas.microsoft.com/office/drawing/2014/main" id="{5A0D1D8F-569C-44D9-AD24-D01A5DB499A1}"/>
              </a:ext>
            </a:extLst>
          </p:cNvPr>
          <p:cNvSpPr txBox="1"/>
          <p:nvPr/>
        </p:nvSpPr>
        <p:spPr>
          <a:xfrm>
            <a:off x="655777" y="2382714"/>
            <a:ext cx="10498176" cy="954107"/>
          </a:xfrm>
          <a:prstGeom prst="rect">
            <a:avLst/>
          </a:prstGeom>
          <a:noFill/>
        </p:spPr>
        <p:txBody>
          <a:bodyPr wrap="square" rtlCol="0" anchor="ctr">
            <a:spAutoFit/>
          </a:bodyPr>
          <a:lstStyle/>
          <a:p>
            <a:r>
              <a:rPr lang="pl-PL" altLang="ko-KR" sz="2800" b="1" dirty="0">
                <a:cs typeface="Arial" pitchFamily="34" charset="0"/>
              </a:rPr>
              <a:t>se zaměřením na dotace poskytované z rozpočtu </a:t>
            </a:r>
            <a:r>
              <a:rPr lang="pl-PL" altLang="ko-KR" sz="2800" b="1" dirty="0" smtClean="0">
                <a:cs typeface="Arial" pitchFamily="34" charset="0"/>
              </a:rPr>
              <a:t>ÚSC</a:t>
            </a:r>
          </a:p>
          <a:p>
            <a:r>
              <a:rPr lang="pl-PL" altLang="ko-KR" sz="2800" b="1" dirty="0" smtClean="0">
                <a:cs typeface="Arial" pitchFamily="34" charset="0"/>
              </a:rPr>
              <a:t>a následná kontrola a řízení o porušení rozpočtové kázně</a:t>
            </a:r>
            <a:endParaRPr lang="ko-KR" altLang="en-US" sz="2800" b="1" dirty="0">
              <a:cs typeface="Arial" pitchFamily="34" charset="0"/>
            </a:endParaRPr>
          </a:p>
        </p:txBody>
      </p:sp>
      <p:sp>
        <p:nvSpPr>
          <p:cNvPr id="15" name="Rectangle 14">
            <a:extLst>
              <a:ext uri="{FF2B5EF4-FFF2-40B4-BE49-F238E27FC236}">
                <a16:creationId xmlns:a16="http://schemas.microsoft.com/office/drawing/2014/main" id="{BFD95599-BF97-4BCB-9369-5B1DC46E6081}"/>
              </a:ext>
            </a:extLst>
          </p:cNvPr>
          <p:cNvSpPr/>
          <p:nvPr/>
        </p:nvSpPr>
        <p:spPr>
          <a:xfrm>
            <a:off x="0" y="6629400"/>
            <a:ext cx="12192000" cy="228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6">
            <a:extLst>
              <a:ext uri="{FF2B5EF4-FFF2-40B4-BE49-F238E27FC236}">
                <a16:creationId xmlns:a16="http://schemas.microsoft.com/office/drawing/2014/main" id="{5A0D1D8F-569C-44D9-AD24-D01A5DB499A1}"/>
              </a:ext>
            </a:extLst>
          </p:cNvPr>
          <p:cNvSpPr txBox="1"/>
          <p:nvPr/>
        </p:nvSpPr>
        <p:spPr>
          <a:xfrm>
            <a:off x="655777" y="3810923"/>
            <a:ext cx="5643734" cy="523220"/>
          </a:xfrm>
          <a:prstGeom prst="rect">
            <a:avLst/>
          </a:prstGeom>
          <a:noFill/>
        </p:spPr>
        <p:txBody>
          <a:bodyPr wrap="square" rtlCol="0" anchor="ctr">
            <a:spAutoFit/>
          </a:bodyPr>
          <a:lstStyle/>
          <a:p>
            <a:r>
              <a:rPr lang="pl-PL" altLang="ko-KR" sz="2800" b="1" dirty="0" smtClean="0">
                <a:solidFill>
                  <a:schemeClr val="bg1"/>
                </a:solidFill>
                <a:cs typeface="Arial" pitchFamily="34" charset="0"/>
              </a:rPr>
              <a:t>Ing. Jan Mareš, MPA, LL.M.</a:t>
            </a:r>
            <a:endParaRPr lang="ko-KR" altLang="en-US" sz="2800" b="1" dirty="0">
              <a:solidFill>
                <a:schemeClr val="bg1"/>
              </a:solidFill>
              <a:cs typeface="Arial" pitchFamily="34" charset="0"/>
            </a:endParaRPr>
          </a:p>
        </p:txBody>
      </p:sp>
    </p:spTree>
    <p:extLst>
      <p:ext uri="{BB962C8B-B14F-4D97-AF65-F5344CB8AC3E}">
        <p14:creationId xmlns:p14="http://schemas.microsoft.com/office/powerpoint/2010/main" val="36745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6093976"/>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o </a:t>
            </a:r>
            <a:r>
              <a:rPr lang="cs-CZ" sz="2400" b="1" dirty="0" smtClean="0">
                <a:solidFill>
                  <a:srgbClr val="000000"/>
                </a:solidFill>
                <a:latin typeface="Arial" panose="020B0604020202020204" pitchFamily="34" charset="0"/>
              </a:rPr>
              <a:t>krajích</a:t>
            </a:r>
          </a:p>
          <a:p>
            <a:r>
              <a:rPr lang="cs-CZ" dirty="0"/>
              <a:t> </a:t>
            </a:r>
            <a:endParaRPr lang="cs-CZ" dirty="0" smtClean="0"/>
          </a:p>
          <a:p>
            <a:endParaRPr lang="cs-CZ" u="sng" dirty="0" smtClean="0">
              <a:hlinkClick r:id="rId2"/>
            </a:endParaRPr>
          </a:p>
          <a:p>
            <a:r>
              <a:rPr lang="cs-CZ" dirty="0" smtClean="0"/>
              <a:t>					3.11.2023 (3. čtení)         30.11.2023     14.12.2023</a:t>
            </a:r>
          </a:p>
          <a:p>
            <a:endParaRPr lang="cs-CZ" b="1" i="0" dirty="0">
              <a:solidFill>
                <a:srgbClr val="000000"/>
              </a:solidFill>
              <a:effectLst/>
              <a:latin typeface="Arial" panose="020B0604020202020204" pitchFamily="34" charset="0"/>
            </a:endParaRPr>
          </a:p>
          <a:p>
            <a:r>
              <a:rPr lang="cs-CZ" sz="2400" b="1" dirty="0">
                <a:solidFill>
                  <a:srgbClr val="000000"/>
                </a:solidFill>
                <a:latin typeface="Arial" panose="020B0604020202020204" pitchFamily="34" charset="0"/>
              </a:rPr>
              <a:t>Zákon vyhlášen 29. 12. 2023 ve Sbírce zákonů v částce 192 pod číslem </a:t>
            </a:r>
            <a:r>
              <a:rPr lang="cs-CZ" sz="2400" b="1" dirty="0">
                <a:solidFill>
                  <a:srgbClr val="C00000"/>
                </a:solidFill>
                <a:latin typeface="Arial" panose="020B0604020202020204" pitchFamily="34" charset="0"/>
              </a:rPr>
              <a:t>418/2023 Sb</a:t>
            </a:r>
            <a:r>
              <a:rPr lang="cs-CZ" sz="2400" b="1" dirty="0" smtClean="0">
                <a:solidFill>
                  <a:srgbClr val="C00000"/>
                </a:solidFill>
                <a:latin typeface="Arial" panose="020B0604020202020204" pitchFamily="34" charset="0"/>
              </a:rPr>
              <a:t>., účinnost 01.01.2024.</a:t>
            </a:r>
          </a:p>
          <a:p>
            <a:endParaRPr lang="cs-CZ" sz="1600" b="1" i="0" dirty="0">
              <a:solidFill>
                <a:srgbClr val="000000"/>
              </a:solidFill>
              <a:effectLst/>
              <a:latin typeface="Arial" panose="020B0604020202020204" pitchFamily="34" charset="0"/>
            </a:endParaRPr>
          </a:p>
          <a:p>
            <a:r>
              <a:rPr lang="cs-CZ" sz="2400" b="1" dirty="0" smtClean="0">
                <a:solidFill>
                  <a:srgbClr val="000000"/>
                </a:solidFill>
                <a:latin typeface="Arial" panose="020B0604020202020204" pitchFamily="34" charset="0"/>
              </a:rPr>
              <a:t>Změna </a:t>
            </a:r>
            <a:r>
              <a:rPr lang="cs-CZ" sz="2400" b="1" dirty="0" err="1" smtClean="0">
                <a:solidFill>
                  <a:srgbClr val="000000"/>
                </a:solidFill>
                <a:latin typeface="Arial" panose="020B0604020202020204" pitchFamily="34" charset="0"/>
              </a:rPr>
              <a:t>ust</a:t>
            </a:r>
            <a:r>
              <a:rPr lang="cs-CZ" sz="2400" b="1" dirty="0" smtClean="0">
                <a:solidFill>
                  <a:srgbClr val="000000"/>
                </a:solidFill>
                <a:latin typeface="Arial" panose="020B0604020202020204" pitchFamily="34" charset="0"/>
              </a:rPr>
              <a:t>. § 36 písm. b) a c)</a:t>
            </a:r>
          </a:p>
          <a:p>
            <a:r>
              <a:rPr lang="cs-CZ" b="1" dirty="0"/>
              <a:t>b)</a:t>
            </a:r>
            <a:r>
              <a:rPr lang="cs-CZ" dirty="0"/>
              <a:t> poskytování věcných a peněžitých darů podle zvláštního zákona v hodnotě nad </a:t>
            </a:r>
            <a:r>
              <a:rPr lang="cs-CZ" strike="sngStrike" dirty="0" smtClean="0"/>
              <a:t>100 000 Kč</a:t>
            </a:r>
            <a:r>
              <a:rPr lang="cs-CZ" b="1" dirty="0" smtClean="0">
                <a:solidFill>
                  <a:srgbClr val="C00000"/>
                </a:solidFill>
              </a:rPr>
              <a:t> 500 </a:t>
            </a:r>
            <a:r>
              <a:rPr lang="cs-CZ" b="1" dirty="0">
                <a:solidFill>
                  <a:srgbClr val="C00000"/>
                </a:solidFill>
              </a:rPr>
              <a:t>000 Kč </a:t>
            </a:r>
            <a:r>
              <a:rPr lang="cs-CZ" dirty="0"/>
              <a:t>jedné fyzické nebo právnické osobě v kalendářním roce,</a:t>
            </a:r>
          </a:p>
          <a:p>
            <a:r>
              <a:rPr lang="cs-CZ" b="1" dirty="0"/>
              <a:t>c)</a:t>
            </a:r>
            <a:r>
              <a:rPr lang="cs-CZ" dirty="0"/>
              <a:t> poskytování dotací a návratných finančních výpomocí nad </a:t>
            </a:r>
            <a:r>
              <a:rPr lang="cs-CZ" strike="sngStrike" dirty="0" smtClean="0"/>
              <a:t>200 000 Kč </a:t>
            </a:r>
            <a:r>
              <a:rPr lang="cs-CZ" b="1" dirty="0" smtClean="0">
                <a:solidFill>
                  <a:srgbClr val="C00000"/>
                </a:solidFill>
              </a:rPr>
              <a:t>1 </a:t>
            </a:r>
            <a:r>
              <a:rPr lang="cs-CZ" b="1" dirty="0">
                <a:solidFill>
                  <a:srgbClr val="C00000"/>
                </a:solidFill>
              </a:rPr>
              <a:t>000 000 Kč </a:t>
            </a:r>
            <a:r>
              <a:rPr lang="cs-CZ" b="1" dirty="0" smtClean="0"/>
              <a:t> </a:t>
            </a:r>
            <a:r>
              <a:rPr lang="cs-CZ" dirty="0" smtClean="0"/>
              <a:t>v </a:t>
            </a:r>
            <a:r>
              <a:rPr lang="cs-CZ" dirty="0"/>
              <a:t>jednotlivém případě fyzickým nebo právnickým osobám a uzavření veřejnoprávních smluv o jejich poskytnutí, nejedná-li se o dotace z prostředků státního rozpočtu, o návratné finanční výpomoci příspěvkovým organizacím zřízeným krajem nebo o dotace nebo návratné finanční výpomoci poskytované v době trvání krizového stavu</a:t>
            </a:r>
            <a:r>
              <a:rPr lang="cs-CZ" b="1" baseline="30000" dirty="0">
                <a:hlinkClick r:id="rId3"/>
              </a:rPr>
              <a:t>28</a:t>
            </a:r>
            <a:r>
              <a:rPr lang="cs-CZ" b="1" dirty="0">
                <a:hlinkClick r:id="rId3"/>
              </a:rPr>
              <a:t>)</a:t>
            </a:r>
            <a:r>
              <a:rPr lang="cs-CZ" dirty="0"/>
              <a:t>, mimořádného opatření při epidemii nebo nebezpečí jejího vzniku nebo mimořádného veterinárního opatření a v souvislosti s nimi,</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3" name="Obrázek 2"/>
          <p:cNvPicPr>
            <a:picLocks noChangeAspect="1"/>
          </p:cNvPicPr>
          <p:nvPr/>
        </p:nvPicPr>
        <p:blipFill>
          <a:blip r:embed="rId4"/>
          <a:stretch>
            <a:fillRect/>
          </a:stretch>
        </p:blipFill>
        <p:spPr>
          <a:xfrm>
            <a:off x="3869768" y="1613647"/>
            <a:ext cx="6639852" cy="971686"/>
          </a:xfrm>
          <a:prstGeom prst="rect">
            <a:avLst/>
          </a:prstGeom>
        </p:spPr>
      </p:pic>
    </p:spTree>
    <p:extLst>
      <p:ext uri="{BB962C8B-B14F-4D97-AF65-F5344CB8AC3E}">
        <p14:creationId xmlns:p14="http://schemas.microsoft.com/office/powerpoint/2010/main" val="18050417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Trestný čin</a:t>
            </a:r>
            <a:endParaRPr lang="cs-CZ" altLang="cs-CZ" sz="1600" b="1" kern="0" dirty="0"/>
          </a:p>
        </p:txBody>
      </p:sp>
      <p:sp>
        <p:nvSpPr>
          <p:cNvPr id="5" name="Obdélník s odříznutými rohy na opačné straně 4"/>
          <p:cNvSpPr/>
          <p:nvPr/>
        </p:nvSpPr>
        <p:spPr>
          <a:xfrm>
            <a:off x="9438362" y="1922745"/>
            <a:ext cx="2129424" cy="80166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až 2 roky nebo zákaz činnosti</a:t>
            </a:r>
            <a:endParaRPr lang="cs-CZ" dirty="0"/>
          </a:p>
        </p:txBody>
      </p:sp>
      <p:sp>
        <p:nvSpPr>
          <p:cNvPr id="3" name="TextovéPole 2"/>
          <p:cNvSpPr txBox="1"/>
          <p:nvPr/>
        </p:nvSpPr>
        <p:spPr>
          <a:xfrm>
            <a:off x="519830" y="1478071"/>
            <a:ext cx="8830849" cy="3970318"/>
          </a:xfrm>
          <a:prstGeom prst="rect">
            <a:avLst/>
          </a:prstGeom>
          <a:noFill/>
        </p:spPr>
        <p:txBody>
          <a:bodyPr wrap="square" rtlCol="0">
            <a:spAutoFit/>
          </a:bodyPr>
          <a:lstStyle/>
          <a:p>
            <a:r>
              <a:rPr lang="cs-CZ" dirty="0" smtClean="0"/>
              <a:t>212/2 TZ</a:t>
            </a:r>
          </a:p>
          <a:p>
            <a:endParaRPr lang="cs-CZ" dirty="0" smtClean="0"/>
          </a:p>
          <a:p>
            <a:r>
              <a:rPr lang="cs-CZ" dirty="0"/>
              <a:t>Stejně bude potrestán, kdo použije, v nikoli malém rozsahu, prostředky získané účelovou dotací, subvencí nebo návratnou finanční výpomocí nebo příspěvkem na jiný než určený účel</a:t>
            </a:r>
            <a:r>
              <a:rPr lang="cs-CZ" dirty="0" smtClean="0"/>
              <a:t>.</a:t>
            </a:r>
          </a:p>
          <a:p>
            <a:endParaRPr lang="cs-CZ" dirty="0"/>
          </a:p>
          <a:p>
            <a:r>
              <a:rPr lang="cs-CZ" dirty="0" smtClean="0"/>
              <a:t>212/3 TZ (recidiva)</a:t>
            </a:r>
          </a:p>
          <a:p>
            <a:r>
              <a:rPr lang="cs-CZ" dirty="0"/>
              <a:t>Odnětím svobody na šest měsíců až tři léta bude pachatel potrestán, spáchá-li čin uvedený v odstavci 1 nebo 2 a byl-li za takový čin v posledních třech letech odsouzen nebo potrestán</a:t>
            </a:r>
            <a:r>
              <a:rPr lang="cs-CZ" dirty="0" smtClean="0"/>
              <a:t>.</a:t>
            </a:r>
          </a:p>
          <a:p>
            <a:endParaRPr lang="cs-CZ" dirty="0"/>
          </a:p>
          <a:p>
            <a:r>
              <a:rPr lang="cs-CZ" dirty="0" smtClean="0"/>
              <a:t>212/4 TZ (větší škoda)</a:t>
            </a:r>
          </a:p>
          <a:p>
            <a:r>
              <a:rPr lang="cs-CZ" dirty="0"/>
              <a:t>Odnětím svobody na jeden rok až pět let nebo peněžitým trestem bude pachatel potrestán, způsobí-li činem uvedeným v odstavci 1 nebo 2 větší škodu.</a:t>
            </a:r>
          </a:p>
        </p:txBody>
      </p:sp>
      <p:sp>
        <p:nvSpPr>
          <p:cNvPr id="6" name="Obdélník s odříznutými rohy na opačné straně 5"/>
          <p:cNvSpPr/>
          <p:nvPr/>
        </p:nvSpPr>
        <p:spPr>
          <a:xfrm>
            <a:off x="9490553" y="3390378"/>
            <a:ext cx="2129424" cy="80166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6M až 3 roky</a:t>
            </a:r>
            <a:endParaRPr lang="cs-CZ" dirty="0"/>
          </a:p>
        </p:txBody>
      </p:sp>
      <p:sp>
        <p:nvSpPr>
          <p:cNvPr id="7" name="Obdélník s odříznutými rohy na opačné straně 6"/>
          <p:cNvSpPr/>
          <p:nvPr/>
        </p:nvSpPr>
        <p:spPr>
          <a:xfrm>
            <a:off x="9490553" y="4795380"/>
            <a:ext cx="2129424" cy="80166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1 – 5 let</a:t>
            </a:r>
            <a:endParaRPr lang="cs-CZ" dirty="0"/>
          </a:p>
        </p:txBody>
      </p:sp>
      <p:sp>
        <p:nvSpPr>
          <p:cNvPr id="8" name="Bublinový popisek se šipkou nahoru 7"/>
          <p:cNvSpPr/>
          <p:nvPr/>
        </p:nvSpPr>
        <p:spPr>
          <a:xfrm>
            <a:off x="6209205" y="5448389"/>
            <a:ext cx="1794927" cy="1140301"/>
          </a:xfrm>
          <a:prstGeom prst="up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nad 100.000 Kč</a:t>
            </a:r>
            <a:endParaRPr lang="cs-CZ" dirty="0"/>
          </a:p>
        </p:txBody>
      </p:sp>
    </p:spTree>
    <p:extLst>
      <p:ext uri="{BB962C8B-B14F-4D97-AF65-F5344CB8AC3E}">
        <p14:creationId xmlns:p14="http://schemas.microsoft.com/office/powerpoint/2010/main" val="32559469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Trestný čin</a:t>
            </a:r>
            <a:endParaRPr lang="cs-CZ" altLang="cs-CZ" sz="1600" b="1" kern="0" dirty="0"/>
          </a:p>
        </p:txBody>
      </p:sp>
      <p:sp>
        <p:nvSpPr>
          <p:cNvPr id="5" name="Obdélník s odříznutými rohy na opačné straně 4"/>
          <p:cNvSpPr/>
          <p:nvPr/>
        </p:nvSpPr>
        <p:spPr>
          <a:xfrm>
            <a:off x="9438362" y="1922745"/>
            <a:ext cx="2129424" cy="80166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2 až 8 let</a:t>
            </a:r>
            <a:endParaRPr lang="cs-CZ" dirty="0"/>
          </a:p>
        </p:txBody>
      </p:sp>
      <p:sp>
        <p:nvSpPr>
          <p:cNvPr id="3" name="TextovéPole 2"/>
          <p:cNvSpPr txBox="1"/>
          <p:nvPr/>
        </p:nvSpPr>
        <p:spPr>
          <a:xfrm>
            <a:off x="519830" y="1478071"/>
            <a:ext cx="8830849" cy="4801314"/>
          </a:xfrm>
          <a:prstGeom prst="rect">
            <a:avLst/>
          </a:prstGeom>
          <a:noFill/>
        </p:spPr>
        <p:txBody>
          <a:bodyPr wrap="square" rtlCol="0">
            <a:spAutoFit/>
          </a:bodyPr>
          <a:lstStyle/>
          <a:p>
            <a:r>
              <a:rPr lang="cs-CZ" dirty="0" smtClean="0"/>
              <a:t>212/5 TZ</a:t>
            </a:r>
          </a:p>
          <a:p>
            <a:endParaRPr lang="cs-CZ" dirty="0" smtClean="0"/>
          </a:p>
          <a:p>
            <a:r>
              <a:rPr lang="cs-CZ" dirty="0"/>
              <a:t>Odnětím svobody na dvě léta až osm let bude pachatel potrestán,</a:t>
            </a:r>
          </a:p>
          <a:p>
            <a:r>
              <a:rPr lang="cs-CZ" b="1" dirty="0"/>
              <a:t>a)</a:t>
            </a:r>
            <a:r>
              <a:rPr lang="cs-CZ" dirty="0"/>
              <a:t> spáchá-li čin uvedený v odstavci 1 nebo 2 jako člen organizované skupiny,</a:t>
            </a:r>
          </a:p>
          <a:p>
            <a:r>
              <a:rPr lang="cs-CZ" b="1" dirty="0"/>
              <a:t>b)</a:t>
            </a:r>
            <a:r>
              <a:rPr lang="cs-CZ" dirty="0"/>
              <a:t> spáchá-li takový čin jako osoba, která má zvlášť uloženou povinnost hájit zájmy poškozeného, nebo</a:t>
            </a:r>
          </a:p>
          <a:p>
            <a:r>
              <a:rPr lang="cs-CZ" b="1" dirty="0"/>
              <a:t>c)</a:t>
            </a:r>
            <a:r>
              <a:rPr lang="cs-CZ" dirty="0"/>
              <a:t> způsobí-li takovým činem značnou škodu.</a:t>
            </a:r>
          </a:p>
          <a:p>
            <a:endParaRPr lang="cs-CZ" dirty="0"/>
          </a:p>
          <a:p>
            <a:r>
              <a:rPr lang="cs-CZ" dirty="0" smtClean="0"/>
              <a:t>212/6 TZ </a:t>
            </a:r>
          </a:p>
          <a:p>
            <a:r>
              <a:rPr lang="cs-CZ" dirty="0"/>
              <a:t>Odnětím svobody na pět až deset let bude pachatel potrestán,</a:t>
            </a:r>
          </a:p>
          <a:p>
            <a:r>
              <a:rPr lang="cs-CZ" b="1" dirty="0"/>
              <a:t>a)</a:t>
            </a:r>
            <a:r>
              <a:rPr lang="cs-CZ" dirty="0"/>
              <a:t> způsobí-li činem uvedeným v odstavci 1 nebo 2 škodu velkého rozsahu, nebo</a:t>
            </a:r>
          </a:p>
          <a:p>
            <a:r>
              <a:rPr lang="cs-CZ" b="1" dirty="0"/>
              <a:t>b)</a:t>
            </a:r>
            <a:r>
              <a:rPr lang="cs-CZ" dirty="0"/>
              <a:t> spáchá-li takový čin v úmyslu umožnit nebo usnadnit spáchání teroristického trestného činu, trestného činu financování terorismu (§ 312d) nebo vyhrožování teroristickým trestným činem (§ 312f).</a:t>
            </a:r>
          </a:p>
          <a:p>
            <a:endParaRPr lang="cs-CZ" dirty="0"/>
          </a:p>
          <a:p>
            <a:r>
              <a:rPr lang="cs-CZ" dirty="0" smtClean="0"/>
              <a:t>212/7 TZ </a:t>
            </a:r>
          </a:p>
          <a:p>
            <a:r>
              <a:rPr lang="cs-CZ" dirty="0"/>
              <a:t>Příprava je </a:t>
            </a:r>
            <a:r>
              <a:rPr lang="cs-CZ" dirty="0" smtClean="0"/>
              <a:t>trestná.                            (nad 10 mil Kč)</a:t>
            </a:r>
            <a:endParaRPr lang="cs-CZ" dirty="0"/>
          </a:p>
        </p:txBody>
      </p:sp>
      <p:sp>
        <p:nvSpPr>
          <p:cNvPr id="6" name="Obdélník s odříznutými rohy na opačné straně 5"/>
          <p:cNvSpPr/>
          <p:nvPr/>
        </p:nvSpPr>
        <p:spPr>
          <a:xfrm>
            <a:off x="9578235" y="4711874"/>
            <a:ext cx="2129424" cy="80166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5 – 10 let</a:t>
            </a:r>
            <a:endParaRPr lang="cs-CZ" dirty="0"/>
          </a:p>
        </p:txBody>
      </p:sp>
      <p:sp>
        <p:nvSpPr>
          <p:cNvPr id="4" name="Bublinový popisek se šipkou doleva 3"/>
          <p:cNvSpPr/>
          <p:nvPr/>
        </p:nvSpPr>
        <p:spPr>
          <a:xfrm>
            <a:off x="5166986" y="3031299"/>
            <a:ext cx="2411261" cy="588723"/>
          </a:xfrm>
          <a:prstGeom prst="leftArrowCallout">
            <a:avLst>
              <a:gd name="adj1" fmla="val 25000"/>
              <a:gd name="adj2" fmla="val 25000"/>
              <a:gd name="adj3" fmla="val 25000"/>
              <a:gd name="adj4" fmla="val 8804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nad 1 mil. Kč</a:t>
            </a:r>
            <a:endParaRPr lang="cs-CZ" dirty="0"/>
          </a:p>
        </p:txBody>
      </p:sp>
      <p:sp>
        <p:nvSpPr>
          <p:cNvPr id="7" name="Bublinový popisek se šipkou doleva 6"/>
          <p:cNvSpPr/>
          <p:nvPr/>
        </p:nvSpPr>
        <p:spPr>
          <a:xfrm>
            <a:off x="8833978" y="4066784"/>
            <a:ext cx="2411261" cy="588723"/>
          </a:xfrm>
          <a:prstGeom prst="leftArrowCallout">
            <a:avLst>
              <a:gd name="adj1" fmla="val 25000"/>
              <a:gd name="adj2" fmla="val 18617"/>
              <a:gd name="adj3" fmla="val 25000"/>
              <a:gd name="adj4" fmla="val 8804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nad 10 mil. Kč</a:t>
            </a:r>
            <a:endParaRPr lang="cs-CZ" dirty="0"/>
          </a:p>
        </p:txBody>
      </p:sp>
    </p:spTree>
    <p:extLst>
      <p:ext uri="{BB962C8B-B14F-4D97-AF65-F5344CB8AC3E}">
        <p14:creationId xmlns:p14="http://schemas.microsoft.com/office/powerpoint/2010/main" val="30491391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Trestný čin</a:t>
            </a:r>
            <a:endParaRPr lang="cs-CZ" altLang="cs-CZ" sz="1600" b="1" kern="0"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961" y="1758358"/>
            <a:ext cx="9361118" cy="4053541"/>
          </a:xfrm>
          <a:prstGeom prst="rect">
            <a:avLst/>
          </a:prstGeom>
        </p:spPr>
      </p:pic>
    </p:spTree>
    <p:extLst>
      <p:ext uri="{BB962C8B-B14F-4D97-AF65-F5344CB8AC3E}">
        <p14:creationId xmlns:p14="http://schemas.microsoft.com/office/powerpoint/2010/main" val="15526719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Peněžitý trest</a:t>
            </a:r>
            <a:endParaRPr lang="cs-CZ" altLang="cs-CZ" sz="1600" b="1" kern="0" dirty="0"/>
          </a:p>
        </p:txBody>
      </p:sp>
      <p:pic>
        <p:nvPicPr>
          <p:cNvPr id="3" name="Obrázek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516" y="1342703"/>
            <a:ext cx="5534416" cy="2955637"/>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283" y="3162822"/>
            <a:ext cx="5777521" cy="3010860"/>
          </a:xfrm>
          <a:prstGeom prst="rect">
            <a:avLst/>
          </a:prstGeom>
        </p:spPr>
      </p:pic>
    </p:spTree>
    <p:extLst>
      <p:ext uri="{BB962C8B-B14F-4D97-AF65-F5344CB8AC3E}">
        <p14:creationId xmlns:p14="http://schemas.microsoft.com/office/powerpoint/2010/main" val="14817651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228" y="3980780"/>
            <a:ext cx="6547954" cy="2767545"/>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Náhrada škody</a:t>
            </a:r>
            <a:endParaRPr lang="cs-CZ" altLang="cs-CZ" sz="1600" b="1" kern="0" dirty="0"/>
          </a:p>
        </p:txBody>
      </p:sp>
      <p:pic>
        <p:nvPicPr>
          <p:cNvPr id="3" name="Obráze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135" y="1329082"/>
            <a:ext cx="5310411" cy="2447515"/>
          </a:xfrm>
          <a:prstGeom prst="rect">
            <a:avLst/>
          </a:prstGeom>
        </p:spPr>
      </p:pic>
      <p:pic>
        <p:nvPicPr>
          <p:cNvPr id="5" name="Obráze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96679" y="1235035"/>
            <a:ext cx="5377370" cy="2345525"/>
          </a:xfrm>
          <a:prstGeom prst="rect">
            <a:avLst/>
          </a:prstGeom>
        </p:spPr>
      </p:pic>
    </p:spTree>
    <p:extLst>
      <p:ext uri="{BB962C8B-B14F-4D97-AF65-F5344CB8AC3E}">
        <p14:creationId xmlns:p14="http://schemas.microsoft.com/office/powerpoint/2010/main" val="1469940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Řízení o porušení rozpočtové kázně</a:t>
            </a:r>
            <a:endParaRPr lang="cs-CZ" altLang="cs-CZ" sz="1600" b="1" kern="0" dirty="0"/>
          </a:p>
        </p:txBody>
      </p:sp>
      <p:sp>
        <p:nvSpPr>
          <p:cNvPr id="9" name="TextovéPole 8"/>
          <p:cNvSpPr txBox="1"/>
          <p:nvPr/>
        </p:nvSpPr>
        <p:spPr>
          <a:xfrm>
            <a:off x="585094" y="1315031"/>
            <a:ext cx="11248221" cy="3970318"/>
          </a:xfrm>
          <a:prstGeom prst="rect">
            <a:avLst/>
          </a:prstGeom>
          <a:noFill/>
        </p:spPr>
        <p:txBody>
          <a:bodyPr wrap="square" rtlCol="0">
            <a:spAutoFit/>
          </a:bodyPr>
          <a:lstStyle/>
          <a:p>
            <a:pPr algn="just"/>
            <a:endParaRPr lang="cs-CZ" dirty="0" smtClean="0"/>
          </a:p>
          <a:p>
            <a:r>
              <a:rPr lang="cs-CZ" b="1" dirty="0"/>
              <a:t>Závěr</a:t>
            </a:r>
            <a:endParaRPr lang="cs-CZ" dirty="0"/>
          </a:p>
          <a:p>
            <a:endParaRPr lang="cs-CZ" dirty="0" smtClean="0"/>
          </a:p>
          <a:p>
            <a:pPr algn="just"/>
            <a:r>
              <a:rPr lang="cs-CZ" dirty="0" smtClean="0"/>
              <a:t>Orientace </a:t>
            </a:r>
            <a:r>
              <a:rPr lang="cs-CZ" dirty="0"/>
              <a:t>v pravidlech pro ukládání odvodu a penále za porušení rozpočtové kázně není pro právního laika jednoduchá. V různých fázích kontrolní a vyměřovací činnosti se musí orientovat v zákoně o finanční kontrole, kontrolním řádu, rozpočtových pravidlech, v daňovém řádu a v případě soudního přezkumu i soudním řádu správním. Rovněž pravomoc a působnost kontrolních orgánů a vyměřovacích orgánů není jednoduché pochopit, neboť v rámci kontrolního, vyměřovacího a přezkumného řízení, popř. rozhodování o prominutí odvodu a penále se jejich příslušnost mění. Není tedy divu, že příjemci dotací a návratných finančních výpomocí, zejména z řad soukromoprávních subjektů mají často pocit, že jsou kontrolováni opakovaně a že je rozhodováno opakovaně v téže věci. Na druhou stranu mohou ve všech fázích kontroly a vyměřovacího řízení poskytovat vysvětlení a předkládat a navrhovat důkazy, což v tomto případě představuje silné ochranné prostředky proti nezákonnému rozhodnutí při ukládání odvodu za porušení rozpočtové kázně.</a:t>
            </a:r>
          </a:p>
          <a:p>
            <a:endParaRPr lang="cs-CZ" dirty="0"/>
          </a:p>
        </p:txBody>
      </p:sp>
    </p:spTree>
    <p:extLst>
      <p:ext uri="{BB962C8B-B14F-4D97-AF65-F5344CB8AC3E}">
        <p14:creationId xmlns:p14="http://schemas.microsoft.com/office/powerpoint/2010/main" val="18327427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2862322"/>
          </a:xfrm>
          <a:prstGeom prst="rect">
            <a:avLst/>
          </a:prstGeom>
          <a:noFill/>
        </p:spPr>
        <p:txBody>
          <a:bodyPr wrap="square" rtlCol="0">
            <a:spAutoFit/>
          </a:bodyPr>
          <a:lstStyle/>
          <a:p>
            <a:r>
              <a:rPr lang="cs-CZ" b="1" dirty="0" smtClean="0"/>
              <a:t>Porušení </a:t>
            </a:r>
            <a:r>
              <a:rPr lang="cs-CZ" b="1" dirty="0"/>
              <a:t>rozpočtové kázně příspěvkovou organizací</a:t>
            </a:r>
            <a:endParaRPr lang="cs-CZ" dirty="0"/>
          </a:p>
          <a:p>
            <a:endParaRPr lang="cs-CZ" dirty="0" smtClean="0"/>
          </a:p>
          <a:p>
            <a:r>
              <a:rPr lang="cs-CZ" dirty="0" smtClean="0"/>
              <a:t>Posuzování </a:t>
            </a:r>
            <a:r>
              <a:rPr lang="cs-CZ" dirty="0"/>
              <a:t>porušení rozpočtové kázně příspěvkovými organizacemi je samostatně upraveno v </a:t>
            </a:r>
            <a:r>
              <a:rPr lang="cs-CZ" dirty="0" err="1"/>
              <a:t>ust</a:t>
            </a:r>
            <a:r>
              <a:rPr lang="cs-CZ" dirty="0"/>
              <a:t>. § 28 </a:t>
            </a:r>
          </a:p>
          <a:p>
            <a:r>
              <a:rPr lang="cs-CZ" dirty="0" smtClean="0"/>
              <a:t>zákona </a:t>
            </a:r>
            <a:r>
              <a:rPr lang="cs-CZ" dirty="0"/>
              <a:t>č. 250/2000 Sb., o rozpočtových pravidlech územních rozpočtů. Pro příspěvkové organizace se tedy nevyužije ustanovení obecného § 22.</a:t>
            </a:r>
          </a:p>
          <a:p>
            <a:endParaRPr lang="cs-CZ" dirty="0" smtClean="0"/>
          </a:p>
          <a:p>
            <a:r>
              <a:rPr lang="cs-CZ" dirty="0" smtClean="0"/>
              <a:t>Může </a:t>
            </a:r>
            <a:r>
              <a:rPr lang="cs-CZ" dirty="0"/>
              <a:t>tak nastat situace, kdy z jednoho dotačního titulu jsou poskytovány dotace jak příspěvkovým organizacím zřizovaným územně samosprávným celkem (poskytovatelem), tak jiným právním subjektům, přičemž při stejném pochybení u příspěvkové organizace o porušení rozpočtové kázně nepůjde, ale u jiného právního subjektu o porušení rozpočtové kázně půjde, a to včetně odvodu v plné výši poskytnuté dotace. </a:t>
            </a:r>
          </a:p>
        </p:txBody>
      </p:sp>
    </p:spTree>
    <p:extLst>
      <p:ext uri="{BB962C8B-B14F-4D97-AF65-F5344CB8AC3E}">
        <p14:creationId xmlns:p14="http://schemas.microsoft.com/office/powerpoint/2010/main" val="718074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4247317"/>
          </a:xfrm>
          <a:prstGeom prst="rect">
            <a:avLst/>
          </a:prstGeom>
          <a:noFill/>
        </p:spPr>
        <p:txBody>
          <a:bodyPr wrap="square" rtlCol="0">
            <a:spAutoFit/>
          </a:bodyPr>
          <a:lstStyle/>
          <a:p>
            <a:r>
              <a:rPr lang="cs-CZ" dirty="0"/>
              <a:t>Dle platné právní úpravy se příspěvková organizace dopustí porušení rozpočtové kázně tím, že </a:t>
            </a:r>
            <a:r>
              <a:rPr lang="cs-CZ" dirty="0" smtClean="0"/>
              <a:t> </a:t>
            </a:r>
          </a:p>
          <a:p>
            <a:pPr marL="342900" indent="-342900">
              <a:buFont typeface="+mj-lt"/>
              <a:buAutoNum type="alphaLcParenR"/>
            </a:pPr>
            <a:r>
              <a:rPr lang="cs-CZ" dirty="0" smtClean="0"/>
              <a:t>použije </a:t>
            </a:r>
            <a:r>
              <a:rPr lang="cs-CZ" dirty="0"/>
              <a:t>finanční prostředky, které obdrží z rozpočtu svého zřizovatele, v rozporu se stanoveným účelem,</a:t>
            </a:r>
          </a:p>
          <a:p>
            <a:pPr marL="342900" indent="-342900">
              <a:buFont typeface="+mj-lt"/>
              <a:buAutoNum type="alphaLcParenR"/>
            </a:pPr>
            <a:r>
              <a:rPr lang="cs-CZ" dirty="0" smtClean="0"/>
              <a:t>převede </a:t>
            </a:r>
            <a:r>
              <a:rPr lang="cs-CZ" dirty="0"/>
              <a:t>do svého peněžního fondu více finančních prostředků, než stanoví tento zákon nebo než rozhodl zřizovatel,</a:t>
            </a:r>
          </a:p>
          <a:p>
            <a:pPr marL="342900" indent="-342900">
              <a:buFont typeface="+mj-lt"/>
              <a:buAutoNum type="alphaLcParenR"/>
            </a:pPr>
            <a:r>
              <a:rPr lang="cs-CZ" dirty="0" smtClean="0"/>
              <a:t>použije </a:t>
            </a:r>
            <a:r>
              <a:rPr lang="cs-CZ" dirty="0"/>
              <a:t>prostředky svého peněžního fondu na jiný účel nebo v jiné výši, než stanoví tento zákon nebo jiný právní předpis,</a:t>
            </a:r>
          </a:p>
          <a:p>
            <a:pPr marL="342900" indent="-342900">
              <a:buFont typeface="+mj-lt"/>
              <a:buAutoNum type="alphaLcParenR"/>
            </a:pPr>
            <a:r>
              <a:rPr lang="cs-CZ" dirty="0" smtClean="0"/>
              <a:t>použije </a:t>
            </a:r>
            <a:r>
              <a:rPr lang="cs-CZ" dirty="0"/>
              <a:t>své provozní prostředky na účel, na který měly být použity prostředky jejího peněžního fondu podle tohoto zákona,</a:t>
            </a:r>
          </a:p>
          <a:p>
            <a:pPr marL="342900" indent="-342900">
              <a:buFont typeface="+mj-lt"/>
              <a:buAutoNum type="alphaLcParenR"/>
            </a:pPr>
            <a:r>
              <a:rPr lang="cs-CZ" dirty="0" smtClean="0"/>
              <a:t>překročí </a:t>
            </a:r>
            <a:r>
              <a:rPr lang="cs-CZ" dirty="0"/>
              <a:t>stanovený nebo přípustný objem prostředků na platy, pokud toto překročení do 31. prosince nekryla ze svého fondu odměn, nebo</a:t>
            </a:r>
          </a:p>
          <a:p>
            <a:pPr marL="342900" indent="-342900">
              <a:buFont typeface="+mj-lt"/>
              <a:buAutoNum type="alphaLcParenR"/>
            </a:pPr>
            <a:r>
              <a:rPr lang="cs-CZ" dirty="0" smtClean="0"/>
              <a:t>neprovede </a:t>
            </a:r>
            <a:r>
              <a:rPr lang="cs-CZ" dirty="0"/>
              <a:t>odvod podle odstavce 9 ve lhůtě stanovené zřizovatelem.</a:t>
            </a:r>
          </a:p>
          <a:p>
            <a:r>
              <a:rPr lang="cs-CZ" dirty="0"/>
              <a:t> </a:t>
            </a:r>
          </a:p>
          <a:p>
            <a:r>
              <a:rPr lang="cs-CZ" dirty="0"/>
              <a:t>Znamená to, že zákonem je taxativně vymezeno, kdy dochází k porušení rozpočtové kázně příspěvkovou organizací. Připomeňme, že ostatní příjemci veřejné finanční podpory se dopouští porušení rozpočtové kázně vždy, když poruší jakoukoliv předem smluvně stanovenou podmínku.</a:t>
            </a:r>
          </a:p>
        </p:txBody>
      </p:sp>
    </p:spTree>
    <p:extLst>
      <p:ext uri="{BB962C8B-B14F-4D97-AF65-F5344CB8AC3E}">
        <p14:creationId xmlns:p14="http://schemas.microsoft.com/office/powerpoint/2010/main" val="5253426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4801314"/>
          </a:xfrm>
          <a:prstGeom prst="rect">
            <a:avLst/>
          </a:prstGeom>
          <a:noFill/>
        </p:spPr>
        <p:txBody>
          <a:bodyPr wrap="square" rtlCol="0">
            <a:spAutoFit/>
          </a:bodyPr>
          <a:lstStyle/>
          <a:p>
            <a:pPr algn="just"/>
            <a:r>
              <a:rPr lang="cs-CZ" dirty="0"/>
              <a:t>Odvod za porušení rozpočtové kázně u příspěvkové organizace je ukládán zřizovatelem ve výši neoprávněně použitých prostředků. Tady je nutno si uvědomit, kdo vykonává funkci zřizovatele - je to vždy rada obce, resp. rada kraje. V protokole z veřejnoprávní kontroly bude uvedeno zjištění, označeno, v jakém případě byla porušena rozpočtová kázeň a výše dotčených prostředků. Rada obce, resp. rada, kraje pak svým usnesením stanoví příspěvkové organizaci závazný ukazatel - odvod do rozpočtu zřizovatele. Není tedy vydáván žádný platební výměr, nepostupuje se podle daňového řádu. Příspěvková organizace neplatí penále za případné prodlení s odvodem za porušení rozpočtové kázně</a:t>
            </a:r>
            <a:r>
              <a:rPr lang="cs-CZ" dirty="0" smtClean="0"/>
              <a:t>.</a:t>
            </a:r>
          </a:p>
          <a:p>
            <a:endParaRPr lang="cs-CZ" dirty="0"/>
          </a:p>
          <a:p>
            <a:pPr algn="just"/>
            <a:r>
              <a:rPr lang="cs-CZ" dirty="0"/>
              <a:t>Uložit příspěvkové organizaci odvod za porušení rozpočtové kázně může zřizovatel nejpozději do jednoho roku ode dne, kdy porušení zjistil, nejdéle však do tří let ode dne, kdy k porušení došlo. Pokud tedy zřizovatel provádí následné veřejnoprávní kontroly u svých příspěvkových organizací v určitých delších lhůtách, pak postih za porušení rozpočtové kázně mnohdy nemusí nastat z důvodu prekluze. </a:t>
            </a:r>
            <a:endParaRPr lang="cs-CZ" dirty="0" smtClean="0"/>
          </a:p>
          <a:p>
            <a:endParaRPr lang="cs-CZ" dirty="0"/>
          </a:p>
          <a:p>
            <a:pPr algn="just"/>
            <a:r>
              <a:rPr lang="cs-CZ" dirty="0"/>
              <a:t>Stejně jako v případě porušení rozpočtové kázně (jinými) příjemci veřejné finanční podpory může zřizovatel </a:t>
            </a:r>
            <a:r>
              <a:rPr lang="cs-CZ" dirty="0" smtClean="0"/>
              <a:t/>
            </a:r>
            <a:br>
              <a:rPr lang="cs-CZ" dirty="0" smtClean="0"/>
            </a:br>
            <a:r>
              <a:rPr lang="cs-CZ" dirty="0" smtClean="0"/>
              <a:t>z </a:t>
            </a:r>
            <a:r>
              <a:rPr lang="cs-CZ" dirty="0"/>
              <a:t>důvodu zamezení tvrdosti snížit nebo prominout odvod za porušení rozpočtové kázně na základě písemné žádosti příspěvkové organizace. Také v tomto případě platí lhůta jednoho roku, do které může příspěvková organizace </a:t>
            </a:r>
            <a:r>
              <a:rPr lang="cs-CZ" dirty="0" smtClean="0"/>
              <a:t>požádat </a:t>
            </a:r>
            <a:r>
              <a:rPr lang="cs-CZ" dirty="0"/>
              <a:t>o prominutí odvodu. </a:t>
            </a:r>
          </a:p>
        </p:txBody>
      </p:sp>
    </p:spTree>
    <p:extLst>
      <p:ext uri="{BB962C8B-B14F-4D97-AF65-F5344CB8AC3E}">
        <p14:creationId xmlns:p14="http://schemas.microsoft.com/office/powerpoint/2010/main" val="20722535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3139321"/>
          </a:xfrm>
          <a:prstGeom prst="rect">
            <a:avLst/>
          </a:prstGeom>
          <a:noFill/>
        </p:spPr>
        <p:txBody>
          <a:bodyPr wrap="square" rtlCol="0">
            <a:spAutoFit/>
          </a:bodyPr>
          <a:lstStyle/>
          <a:p>
            <a:r>
              <a:rPr lang="cs-CZ" b="1" dirty="0"/>
              <a:t>Kdy se postupuje odlišně?</a:t>
            </a:r>
            <a:endParaRPr lang="cs-CZ" dirty="0"/>
          </a:p>
          <a:p>
            <a:endParaRPr lang="cs-CZ" dirty="0" smtClean="0"/>
          </a:p>
          <a:p>
            <a:pPr algn="just"/>
            <a:r>
              <a:rPr lang="cs-CZ" dirty="0" smtClean="0"/>
              <a:t>Pokud </a:t>
            </a:r>
            <a:r>
              <a:rPr lang="cs-CZ" dirty="0"/>
              <a:t>však příspěvková organizace pochybí při použití cizích prostředků (např. škola při použití prostředků z MŠMT, jiných ministerstev či obdržených z rozpočtu kraje, resp. hl. m. Prahy), byl by k řešení porušení rozpočtové kázně příslušný poskytovatel dotace, tj. krajský úřad, resp. Magistrát hl. m. Prahy, a to jak ve vztahu k jím zřízeným příspěvkovým organizacím, tak k příspěvkovým organizacím zřízeným obcemi, resp. městskými částmi hl. m. Prahy. </a:t>
            </a:r>
            <a:endParaRPr lang="cs-CZ" dirty="0" smtClean="0"/>
          </a:p>
          <a:p>
            <a:endParaRPr lang="cs-CZ" dirty="0"/>
          </a:p>
          <a:p>
            <a:pPr algn="just"/>
            <a:r>
              <a:rPr lang="cs-CZ" dirty="0" smtClean="0"/>
              <a:t>Odvod </a:t>
            </a:r>
            <a:r>
              <a:rPr lang="cs-CZ" dirty="0"/>
              <a:t>by byl ukládán podle § 22 zákona č. 250/2000 Sb., což vyplývá z ustanovení § 28 odst. 13 uvedeného zákona. Zřizovatel zde nemá kompetenci vést toto řízení o porušení rozpočtové kázně (může dát pouze podnět k zahájení řízení, pokud pochybení zjistí při vlastní veřejnosprávní kontrole).</a:t>
            </a:r>
          </a:p>
        </p:txBody>
      </p:sp>
    </p:spTree>
    <p:extLst>
      <p:ext uri="{BB962C8B-B14F-4D97-AF65-F5344CB8AC3E}">
        <p14:creationId xmlns:p14="http://schemas.microsoft.com/office/powerpoint/2010/main" val="3111085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5355312"/>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o </a:t>
            </a:r>
            <a:r>
              <a:rPr lang="cs-CZ" sz="2400" b="1" dirty="0" smtClean="0">
                <a:solidFill>
                  <a:srgbClr val="000000"/>
                </a:solidFill>
                <a:latin typeface="Arial" panose="020B0604020202020204" pitchFamily="34" charset="0"/>
              </a:rPr>
              <a:t>hl. městě </a:t>
            </a:r>
            <a:br>
              <a:rPr lang="cs-CZ" sz="2400" b="1" dirty="0" smtClean="0">
                <a:solidFill>
                  <a:srgbClr val="000000"/>
                </a:solidFill>
                <a:latin typeface="Arial" panose="020B0604020202020204" pitchFamily="34" charset="0"/>
              </a:rPr>
            </a:br>
            <a:r>
              <a:rPr lang="cs-CZ" sz="2400" b="1" dirty="0" smtClean="0">
                <a:solidFill>
                  <a:srgbClr val="000000"/>
                </a:solidFill>
                <a:latin typeface="Arial" panose="020B0604020202020204" pitchFamily="34" charset="0"/>
              </a:rPr>
              <a:t>Praze</a:t>
            </a:r>
            <a:r>
              <a:rPr lang="cs-CZ" dirty="0"/>
              <a:t> </a:t>
            </a:r>
            <a:endParaRPr lang="cs-CZ" dirty="0" smtClean="0"/>
          </a:p>
          <a:p>
            <a:endParaRPr lang="cs-CZ" u="sng" dirty="0" smtClean="0">
              <a:hlinkClick r:id="rId2"/>
            </a:endParaRPr>
          </a:p>
          <a:p>
            <a:r>
              <a:rPr lang="cs-CZ" dirty="0" smtClean="0"/>
              <a:t>					3.11.2023 (3. čtení)         30.11.2023     14.12.2023</a:t>
            </a:r>
          </a:p>
          <a:p>
            <a:endParaRPr lang="cs-CZ" b="1" i="0" dirty="0">
              <a:solidFill>
                <a:srgbClr val="000000"/>
              </a:solidFill>
              <a:effectLst/>
              <a:latin typeface="Arial" panose="020B0604020202020204" pitchFamily="34" charset="0"/>
            </a:endParaRPr>
          </a:p>
          <a:p>
            <a:r>
              <a:rPr lang="cs-CZ" sz="2400" b="1" dirty="0">
                <a:solidFill>
                  <a:srgbClr val="000000"/>
                </a:solidFill>
                <a:latin typeface="Arial" panose="020B0604020202020204" pitchFamily="34" charset="0"/>
              </a:rPr>
              <a:t>Zákon vyhlášen 29. 12. 2023 ve Sbírce zákonů v částce 192 pod číslem </a:t>
            </a:r>
            <a:r>
              <a:rPr lang="cs-CZ" sz="2400" b="1" dirty="0">
                <a:solidFill>
                  <a:srgbClr val="C00000"/>
                </a:solidFill>
                <a:latin typeface="Arial" panose="020B0604020202020204" pitchFamily="34" charset="0"/>
              </a:rPr>
              <a:t>418/2023 Sb</a:t>
            </a:r>
            <a:r>
              <a:rPr lang="cs-CZ" sz="2400" b="1" dirty="0" smtClean="0">
                <a:solidFill>
                  <a:srgbClr val="C00000"/>
                </a:solidFill>
                <a:latin typeface="Arial" panose="020B0604020202020204" pitchFamily="34" charset="0"/>
              </a:rPr>
              <a:t>., účinnost 01.01.2024.</a:t>
            </a:r>
          </a:p>
          <a:p>
            <a:endParaRPr lang="cs-CZ" sz="1600" b="1" i="0" dirty="0">
              <a:solidFill>
                <a:srgbClr val="000000"/>
              </a:solidFill>
              <a:effectLst/>
              <a:latin typeface="Arial" panose="020B0604020202020204" pitchFamily="34" charset="0"/>
            </a:endParaRPr>
          </a:p>
          <a:p>
            <a:r>
              <a:rPr lang="cs-CZ" sz="2400" b="1" dirty="0" smtClean="0">
                <a:solidFill>
                  <a:srgbClr val="000000"/>
                </a:solidFill>
                <a:latin typeface="Arial" panose="020B0604020202020204" pitchFamily="34" charset="0"/>
              </a:rPr>
              <a:t>Změna </a:t>
            </a:r>
            <a:r>
              <a:rPr lang="cs-CZ" sz="2400" b="1" dirty="0" err="1" smtClean="0">
                <a:solidFill>
                  <a:srgbClr val="000000"/>
                </a:solidFill>
                <a:latin typeface="Arial" panose="020B0604020202020204" pitchFamily="34" charset="0"/>
              </a:rPr>
              <a:t>ust</a:t>
            </a:r>
            <a:r>
              <a:rPr lang="cs-CZ" sz="2400" b="1" dirty="0" smtClean="0">
                <a:solidFill>
                  <a:srgbClr val="000000"/>
                </a:solidFill>
                <a:latin typeface="Arial" panose="020B0604020202020204" pitchFamily="34" charset="0"/>
              </a:rPr>
              <a:t>. § 59 odst. 3 písm. f) a k)</a:t>
            </a:r>
          </a:p>
          <a:p>
            <a:r>
              <a:rPr lang="cs-CZ" sz="1600" b="1" dirty="0"/>
              <a:t>f)</a:t>
            </a:r>
            <a:r>
              <a:rPr lang="cs-CZ" sz="1600" dirty="0"/>
              <a:t> o poskytování dotací a návratných finančních výpomocí nad </a:t>
            </a:r>
            <a:r>
              <a:rPr lang="cs-CZ" sz="1600" strike="sngStrike" dirty="0" smtClean="0"/>
              <a:t>200.000 Kč </a:t>
            </a:r>
            <a:r>
              <a:rPr lang="cs-CZ" sz="1600" b="1" dirty="0" smtClean="0">
                <a:solidFill>
                  <a:srgbClr val="C00000"/>
                </a:solidFill>
              </a:rPr>
              <a:t>1.000.000 </a:t>
            </a:r>
            <a:r>
              <a:rPr lang="cs-CZ" sz="1600" b="1" dirty="0">
                <a:solidFill>
                  <a:srgbClr val="C00000"/>
                </a:solidFill>
              </a:rPr>
              <a:t>Kč </a:t>
            </a:r>
            <a:r>
              <a:rPr lang="cs-CZ" sz="1600" dirty="0"/>
              <a:t>v jednotlivých případech fyzickým nebo právnickým osobám a o uzavření veřejnoprávní smlouvy o jejich poskytnutí, nejedná-li se o dotace z prostředků státního rozpočtu, o návratné finanční výpomoci příspěvkovým organizacím zřízeným hlavním městem Prahou nebo o dotace nebo návratné finanční výpomoci poskytované v době trvání krizového stavu</a:t>
            </a:r>
            <a:r>
              <a:rPr lang="cs-CZ" sz="1600" b="1" baseline="30000" dirty="0">
                <a:hlinkClick r:id="rId3"/>
              </a:rPr>
              <a:t>25</a:t>
            </a:r>
            <a:r>
              <a:rPr lang="cs-CZ" sz="1600" b="1" dirty="0">
                <a:hlinkClick r:id="rId3"/>
              </a:rPr>
              <a:t>)</a:t>
            </a:r>
            <a:r>
              <a:rPr lang="cs-CZ" sz="1600" dirty="0"/>
              <a:t>, mimořádného opatření při epidemii nebo nebezpečí jejího vzniku nebo mimořádného veterinárního opatření a v souvislosti s nimi</a:t>
            </a:r>
            <a:r>
              <a:rPr lang="cs-CZ" sz="1600" dirty="0" smtClean="0"/>
              <a:t>,</a:t>
            </a:r>
          </a:p>
          <a:p>
            <a:r>
              <a:rPr lang="cs-CZ" sz="1600" b="1" dirty="0"/>
              <a:t>k)</a:t>
            </a:r>
            <a:r>
              <a:rPr lang="cs-CZ" sz="1600" dirty="0"/>
              <a:t> o darování movitých věcí včetně peněz v celkové hodnotě vyšší než </a:t>
            </a:r>
            <a:r>
              <a:rPr lang="cs-CZ" sz="1600" strike="sngStrike" dirty="0" smtClean="0"/>
              <a:t>2.000.000 Kč </a:t>
            </a:r>
            <a:r>
              <a:rPr lang="cs-CZ" sz="1600" b="1" dirty="0" smtClean="0">
                <a:solidFill>
                  <a:srgbClr val="C00000"/>
                </a:solidFill>
              </a:rPr>
              <a:t>10.000.000 </a:t>
            </a:r>
            <a:r>
              <a:rPr lang="cs-CZ" sz="1600" b="1" dirty="0">
                <a:solidFill>
                  <a:srgbClr val="C00000"/>
                </a:solidFill>
              </a:rPr>
              <a:t>Kč </a:t>
            </a:r>
            <a:r>
              <a:rPr lang="cs-CZ" sz="1600" dirty="0"/>
              <a:t>ročně jedné fyzické nebo právnické osobě v jednom kalendářním roce, s výjimkou </a:t>
            </a:r>
            <a:r>
              <a:rPr lang="cs-CZ" sz="1600" dirty="0" smtClean="0"/>
              <a:t>poskytování </a:t>
            </a:r>
            <a:r>
              <a:rPr lang="cs-CZ" sz="1600" dirty="0"/>
              <a:t>jednorázových sociálních výpomocí občanům a s výjimkou darování ztracených a opuštěných zvířat fyzickým a právnickým osobám,</a:t>
            </a:r>
            <a:endParaRPr lang="cs-CZ" sz="20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3" name="Obrázek 2"/>
          <p:cNvPicPr>
            <a:picLocks noChangeAspect="1"/>
          </p:cNvPicPr>
          <p:nvPr/>
        </p:nvPicPr>
        <p:blipFill>
          <a:blip r:embed="rId4"/>
          <a:stretch>
            <a:fillRect/>
          </a:stretch>
        </p:blipFill>
        <p:spPr>
          <a:xfrm>
            <a:off x="3869768" y="1613647"/>
            <a:ext cx="6639852" cy="971686"/>
          </a:xfrm>
          <a:prstGeom prst="rect">
            <a:avLst/>
          </a:prstGeom>
        </p:spPr>
      </p:pic>
    </p:spTree>
    <p:extLst>
      <p:ext uri="{BB962C8B-B14F-4D97-AF65-F5344CB8AC3E}">
        <p14:creationId xmlns:p14="http://schemas.microsoft.com/office/powerpoint/2010/main" val="42904626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a:t>Nejčastější příčiny porušení rozpočtové kázně</a:t>
            </a:r>
            <a:endParaRPr lang="cs-CZ" altLang="cs-CZ" sz="3200" b="1" kern="0" dirty="0"/>
          </a:p>
        </p:txBody>
      </p:sp>
      <p:sp>
        <p:nvSpPr>
          <p:cNvPr id="9" name="TextovéPole 8"/>
          <p:cNvSpPr txBox="1"/>
          <p:nvPr/>
        </p:nvSpPr>
        <p:spPr>
          <a:xfrm>
            <a:off x="585094" y="1315031"/>
            <a:ext cx="11248221" cy="3785652"/>
          </a:xfrm>
          <a:prstGeom prst="rect">
            <a:avLst/>
          </a:prstGeom>
          <a:noFill/>
        </p:spPr>
        <p:txBody>
          <a:bodyPr wrap="square" rtlCol="0">
            <a:spAutoFit/>
          </a:bodyPr>
          <a:lstStyle/>
          <a:p>
            <a:pPr marL="609600" indent="-609600">
              <a:spcAft>
                <a:spcPct val="20000"/>
              </a:spcAft>
              <a:buClr>
                <a:srgbClr val="996600"/>
              </a:buClr>
              <a:buFont typeface="Wingdings" panose="05000000000000000000" pitchFamily="2" charset="2"/>
              <a:buChar char="q"/>
            </a:pPr>
            <a:endParaRPr lang="cs-CZ" altLang="cs-CZ" sz="2400" dirty="0" smtClean="0"/>
          </a:p>
          <a:p>
            <a:pPr marL="609600" indent="-609600">
              <a:spcAft>
                <a:spcPct val="20000"/>
              </a:spcAft>
              <a:buClr>
                <a:srgbClr val="996600"/>
              </a:buClr>
              <a:buFont typeface="Wingdings" panose="05000000000000000000" pitchFamily="2" charset="2"/>
              <a:buChar char="q"/>
            </a:pPr>
            <a:r>
              <a:rPr lang="cs-CZ" altLang="cs-CZ" sz="2400" dirty="0" smtClean="0"/>
              <a:t>malé </a:t>
            </a:r>
            <a:r>
              <a:rPr lang="cs-CZ" altLang="cs-CZ" sz="2400" dirty="0"/>
              <a:t>povědomí příjemce o jeho </a:t>
            </a:r>
            <a:r>
              <a:rPr lang="cs-CZ" altLang="cs-CZ" sz="2400" dirty="0" smtClean="0"/>
              <a:t>povinnostech a </a:t>
            </a:r>
            <a:r>
              <a:rPr lang="cs-CZ" altLang="cs-CZ" sz="2400" dirty="0"/>
              <a:t>podmínkách, za kterých byla dotace poskytnuta</a:t>
            </a:r>
          </a:p>
          <a:p>
            <a:pPr marL="609600" indent="-609600">
              <a:spcAft>
                <a:spcPct val="20000"/>
              </a:spcAft>
              <a:buClr>
                <a:srgbClr val="996600"/>
              </a:buClr>
              <a:buFont typeface="Wingdings" panose="05000000000000000000" pitchFamily="2" charset="2"/>
              <a:buChar char="q"/>
            </a:pPr>
            <a:r>
              <a:rPr lang="cs-CZ" altLang="cs-CZ" sz="2400" dirty="0"/>
              <a:t>nesprávně nebo nejednoznačně formulované podmínky, za kterých se dotace poskytuje</a:t>
            </a:r>
          </a:p>
          <a:p>
            <a:pPr marL="609600" indent="-609600">
              <a:spcAft>
                <a:spcPct val="20000"/>
              </a:spcAft>
              <a:buClr>
                <a:srgbClr val="996600"/>
              </a:buClr>
              <a:buFont typeface="Wingdings" panose="05000000000000000000" pitchFamily="2" charset="2"/>
              <a:buChar char="q"/>
            </a:pPr>
            <a:r>
              <a:rPr lang="cs-CZ" altLang="cs-CZ" sz="2400" dirty="0"/>
              <a:t>včasné nežádání (neprovedení) změn podmínek</a:t>
            </a:r>
          </a:p>
          <a:p>
            <a:pPr marL="609600" indent="-609600">
              <a:spcAft>
                <a:spcPct val="20000"/>
              </a:spcAft>
              <a:buClr>
                <a:srgbClr val="996600"/>
              </a:buClr>
              <a:buFont typeface="Wingdings" panose="05000000000000000000" pitchFamily="2" charset="2"/>
              <a:buChar char="q"/>
            </a:pPr>
            <a:r>
              <a:rPr lang="cs-CZ" altLang="cs-CZ" sz="2400" dirty="0"/>
              <a:t>neprovedení řádného a včasného vypořádání poskytnutých peněžních prostředků</a:t>
            </a:r>
          </a:p>
          <a:p>
            <a:pPr marL="609600" indent="-609600">
              <a:spcAft>
                <a:spcPct val="20000"/>
              </a:spcAft>
              <a:buClr>
                <a:srgbClr val="996600"/>
              </a:buClr>
              <a:buFont typeface="Wingdings" panose="05000000000000000000" pitchFamily="2" charset="2"/>
              <a:buChar char="q"/>
            </a:pPr>
            <a:r>
              <a:rPr lang="cs-CZ" altLang="cs-CZ" sz="2400" dirty="0"/>
              <a:t>nedostatečná (nesprávná) kontrolní činnost poskytovatele</a:t>
            </a:r>
          </a:p>
        </p:txBody>
      </p:sp>
    </p:spTree>
    <p:extLst>
      <p:ext uri="{BB962C8B-B14F-4D97-AF65-F5344CB8AC3E}">
        <p14:creationId xmlns:p14="http://schemas.microsoft.com/office/powerpoint/2010/main" val="33132650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a:t>Prevence vzniku porušení rozpočtové kázně</a:t>
            </a:r>
            <a:endParaRPr lang="cs-CZ" altLang="cs-CZ" sz="3200" b="1" kern="0" dirty="0"/>
          </a:p>
        </p:txBody>
      </p:sp>
      <p:sp>
        <p:nvSpPr>
          <p:cNvPr id="9" name="TextovéPole 8"/>
          <p:cNvSpPr txBox="1"/>
          <p:nvPr/>
        </p:nvSpPr>
        <p:spPr>
          <a:xfrm>
            <a:off x="585094" y="1315031"/>
            <a:ext cx="11248221" cy="4524315"/>
          </a:xfrm>
          <a:prstGeom prst="rect">
            <a:avLst/>
          </a:prstGeom>
          <a:noFill/>
        </p:spPr>
        <p:txBody>
          <a:bodyPr wrap="square" rtlCol="0">
            <a:spAutoFit/>
          </a:bodyPr>
          <a:lstStyle/>
          <a:p>
            <a:endParaRPr lang="cs-CZ" altLang="cs-CZ" sz="2400" b="1" dirty="0" smtClean="0"/>
          </a:p>
          <a:p>
            <a:r>
              <a:rPr lang="cs-CZ" altLang="cs-CZ" sz="2400" b="1" dirty="0" smtClean="0"/>
              <a:t>Jak </a:t>
            </a:r>
            <a:r>
              <a:rPr lang="cs-CZ" altLang="cs-CZ" sz="2400" b="1" dirty="0"/>
              <a:t>předejít porušení příjemcem dotace</a:t>
            </a:r>
            <a:r>
              <a:rPr lang="cs-CZ" altLang="cs-CZ" sz="2400" dirty="0" smtClean="0"/>
              <a:t>:</a:t>
            </a:r>
          </a:p>
          <a:p>
            <a:endParaRPr lang="cs-CZ" altLang="cs-CZ" sz="2400" dirty="0"/>
          </a:p>
          <a:p>
            <a:pPr marL="342900" indent="-342900">
              <a:buClr>
                <a:srgbClr val="996600"/>
              </a:buClr>
              <a:buFont typeface="Wingdings" panose="05000000000000000000" pitchFamily="2" charset="2"/>
              <a:buChar char="q"/>
            </a:pPr>
            <a:r>
              <a:rPr lang="cs-CZ" altLang="cs-CZ" sz="2400" dirty="0"/>
              <a:t>jednoznačně a srozumitelně nastavenými dotačními podmínkami</a:t>
            </a:r>
          </a:p>
          <a:p>
            <a:pPr marL="342900" indent="-342900">
              <a:buClr>
                <a:srgbClr val="996600"/>
              </a:buClr>
              <a:buFont typeface="Wingdings" panose="05000000000000000000" pitchFamily="2" charset="2"/>
              <a:buChar char="q"/>
            </a:pPr>
            <a:r>
              <a:rPr lang="cs-CZ" altLang="cs-CZ" sz="2400" dirty="0"/>
              <a:t>zodpovědným přístupem ke kontrole před poskytnutím dotace</a:t>
            </a:r>
          </a:p>
          <a:p>
            <a:pPr marL="342900" indent="-342900">
              <a:buClr>
                <a:srgbClr val="996600"/>
              </a:buClr>
              <a:buFont typeface="Wingdings" panose="05000000000000000000" pitchFamily="2" charset="2"/>
              <a:buChar char="q"/>
            </a:pPr>
            <a:r>
              <a:rPr lang="cs-CZ" altLang="cs-CZ" sz="2400" dirty="0"/>
              <a:t>komunikací</a:t>
            </a:r>
          </a:p>
          <a:p>
            <a:pPr>
              <a:buClr>
                <a:srgbClr val="996600"/>
              </a:buClr>
            </a:pPr>
            <a:endParaRPr lang="cs-CZ" altLang="cs-CZ" sz="2400" dirty="0"/>
          </a:p>
          <a:p>
            <a:pPr>
              <a:buClr>
                <a:srgbClr val="996600"/>
              </a:buClr>
            </a:pPr>
            <a:r>
              <a:rPr lang="cs-CZ" altLang="cs-CZ" sz="2400" b="1" dirty="0"/>
              <a:t>Jak sami neporušit rozpočtovou kázeň</a:t>
            </a:r>
            <a:r>
              <a:rPr lang="cs-CZ" altLang="cs-CZ" sz="2400" dirty="0" smtClean="0"/>
              <a:t>:</a:t>
            </a:r>
          </a:p>
          <a:p>
            <a:pPr>
              <a:buClr>
                <a:srgbClr val="996600"/>
              </a:buClr>
            </a:pPr>
            <a:endParaRPr lang="cs-CZ" altLang="cs-CZ" sz="2400" dirty="0"/>
          </a:p>
          <a:p>
            <a:pPr marL="342900" indent="-342900">
              <a:buClr>
                <a:srgbClr val="996600"/>
              </a:buClr>
              <a:buFont typeface="Wingdings" panose="05000000000000000000" pitchFamily="2" charset="2"/>
              <a:buChar char="q"/>
            </a:pPr>
            <a:r>
              <a:rPr lang="cs-CZ" altLang="cs-CZ" sz="2400" dirty="0"/>
              <a:t>kvalitně nastaveným vnitřním kontrolním systémem</a:t>
            </a:r>
          </a:p>
          <a:p>
            <a:pPr marL="342900" indent="-342900">
              <a:buClr>
                <a:srgbClr val="996600"/>
              </a:buClr>
              <a:buFont typeface="Wingdings" panose="05000000000000000000" pitchFamily="2" charset="2"/>
              <a:buChar char="q"/>
            </a:pPr>
            <a:r>
              <a:rPr lang="cs-CZ" altLang="cs-CZ" sz="2400" dirty="0"/>
              <a:t>spolehlivým výkonem interního auditu</a:t>
            </a:r>
          </a:p>
          <a:p>
            <a:pPr marL="342900" indent="-342900">
              <a:buClr>
                <a:srgbClr val="996600"/>
              </a:buClr>
              <a:buFont typeface="Wingdings" panose="05000000000000000000" pitchFamily="2" charset="2"/>
              <a:buChar char="q"/>
            </a:pPr>
            <a:r>
              <a:rPr lang="cs-CZ" altLang="cs-CZ" sz="2400" dirty="0"/>
              <a:t>komunikací</a:t>
            </a:r>
          </a:p>
        </p:txBody>
      </p:sp>
    </p:spTree>
    <p:extLst>
      <p:ext uri="{BB962C8B-B14F-4D97-AF65-F5344CB8AC3E}">
        <p14:creationId xmlns:p14="http://schemas.microsoft.com/office/powerpoint/2010/main" val="34275612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Vzory ke stažení</a:t>
            </a:r>
            <a:endParaRPr lang="en-US" b="1" dirty="0"/>
          </a:p>
        </p:txBody>
      </p:sp>
      <p:sp>
        <p:nvSpPr>
          <p:cNvPr id="18" name="Obdélník 17"/>
          <p:cNvSpPr/>
          <p:nvPr/>
        </p:nvSpPr>
        <p:spPr>
          <a:xfrm>
            <a:off x="654423" y="1613647"/>
            <a:ext cx="11143129" cy="830997"/>
          </a:xfrm>
          <a:prstGeom prst="rect">
            <a:avLst/>
          </a:prstGeom>
        </p:spPr>
        <p:txBody>
          <a:bodyPr wrap="square">
            <a:spAutoFit/>
          </a:bodyPr>
          <a:lstStyle/>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73354" y="1312750"/>
            <a:ext cx="4874887" cy="3803253"/>
          </a:xfrm>
          <a:prstGeom prst="rect">
            <a:avLst/>
          </a:prstGeom>
        </p:spPr>
      </p:pic>
      <p:pic>
        <p:nvPicPr>
          <p:cNvPr id="5" name="Obrázek 4"/>
          <p:cNvPicPr>
            <a:picLocks noChangeAspect="1"/>
          </p:cNvPicPr>
          <p:nvPr/>
        </p:nvPicPr>
        <p:blipFill>
          <a:blip r:embed="rId3"/>
          <a:stretch>
            <a:fillRect/>
          </a:stretch>
        </p:blipFill>
        <p:spPr>
          <a:xfrm>
            <a:off x="5638731" y="1213163"/>
            <a:ext cx="5746428" cy="3803253"/>
          </a:xfrm>
          <a:prstGeom prst="rect">
            <a:avLst/>
          </a:prstGeom>
        </p:spPr>
      </p:pic>
      <p:pic>
        <p:nvPicPr>
          <p:cNvPr id="6" name="Obrázek 5"/>
          <p:cNvPicPr>
            <a:picLocks noChangeAspect="1"/>
          </p:cNvPicPr>
          <p:nvPr/>
        </p:nvPicPr>
        <p:blipFill>
          <a:blip r:embed="rId4"/>
          <a:stretch>
            <a:fillRect/>
          </a:stretch>
        </p:blipFill>
        <p:spPr>
          <a:xfrm>
            <a:off x="5638731" y="4927478"/>
            <a:ext cx="5690745" cy="1688743"/>
          </a:xfrm>
          <a:prstGeom prst="rect">
            <a:avLst/>
          </a:prstGeom>
        </p:spPr>
      </p:pic>
      <p:sp>
        <p:nvSpPr>
          <p:cNvPr id="7" name="TextovéPole 6"/>
          <p:cNvSpPr txBox="1"/>
          <p:nvPr/>
        </p:nvSpPr>
        <p:spPr>
          <a:xfrm>
            <a:off x="570368" y="5332491"/>
            <a:ext cx="4870765" cy="1200329"/>
          </a:xfrm>
          <a:prstGeom prst="rect">
            <a:avLst/>
          </a:prstGeom>
          <a:noFill/>
        </p:spPr>
        <p:txBody>
          <a:bodyPr wrap="square" rtlCol="0">
            <a:spAutoFit/>
          </a:bodyPr>
          <a:lstStyle/>
          <a:p>
            <a:r>
              <a:rPr lang="cs-CZ" b="1" dirty="0" smtClean="0"/>
              <a:t>Pro předplatitele E-ekonomika</a:t>
            </a:r>
          </a:p>
          <a:p>
            <a:endParaRPr lang="cs-CZ" b="1" dirty="0" smtClean="0"/>
          </a:p>
          <a:p>
            <a:r>
              <a:rPr lang="cs-CZ" dirty="0" smtClean="0">
                <a:solidFill>
                  <a:srgbClr val="00B0F0"/>
                </a:solidFill>
              </a:rPr>
              <a:t>https</a:t>
            </a:r>
            <a:r>
              <a:rPr lang="cs-CZ" dirty="0">
                <a:solidFill>
                  <a:srgbClr val="00B0F0"/>
                </a:solidFill>
              </a:rPr>
              <a:t>://spmo.cz/vzory-poruseni-rozpoctove-kazne</a:t>
            </a:r>
            <a:r>
              <a:rPr lang="cs-CZ" dirty="0" smtClean="0">
                <a:solidFill>
                  <a:srgbClr val="00B0F0"/>
                </a:solidFill>
              </a:rPr>
              <a:t>/ </a:t>
            </a:r>
            <a:endParaRPr lang="cs-CZ" dirty="0">
              <a:solidFill>
                <a:srgbClr val="00B0F0"/>
              </a:solidFill>
            </a:endParaRPr>
          </a:p>
        </p:txBody>
      </p:sp>
    </p:spTree>
    <p:extLst>
      <p:ext uri="{BB962C8B-B14F-4D97-AF65-F5344CB8AC3E}">
        <p14:creationId xmlns:p14="http://schemas.microsoft.com/office/powerpoint/2010/main" val="22827163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Závěr</a:t>
            </a:r>
            <a:endParaRPr lang="en-US" b="1" dirty="0"/>
          </a:p>
        </p:txBody>
      </p:sp>
      <p:sp>
        <p:nvSpPr>
          <p:cNvPr id="18" name="Obdélník 17"/>
          <p:cNvSpPr/>
          <p:nvPr/>
        </p:nvSpPr>
        <p:spPr>
          <a:xfrm>
            <a:off x="654423" y="1613647"/>
            <a:ext cx="11143129" cy="2677656"/>
          </a:xfrm>
          <a:prstGeom prst="rect">
            <a:avLst/>
          </a:prstGeom>
        </p:spPr>
        <p:txBody>
          <a:bodyPr wrap="square">
            <a:spAutoFit/>
          </a:bodyPr>
          <a:lstStyle/>
          <a:p>
            <a:pPr marL="342900" indent="-342900">
              <a:buFont typeface="Wingdings" panose="05000000000000000000" pitchFamily="2" charset="2"/>
              <a:buChar char="q"/>
            </a:pPr>
            <a:r>
              <a:rPr lang="cs-CZ" sz="2400" b="1" dirty="0" err="1">
                <a:solidFill>
                  <a:schemeClr val="tx1">
                    <a:lumMod val="75000"/>
                    <a:lumOff val="25000"/>
                  </a:schemeClr>
                </a:solidFill>
              </a:rPr>
              <a:t>Miscellaneous</a:t>
            </a:r>
            <a:endParaRPr lang="cs-CZ" sz="2400" b="1" dirty="0">
              <a:solidFill>
                <a:srgbClr val="000000"/>
              </a:solidFill>
              <a:latin typeface="Arial" panose="020B0604020202020204" pitchFamily="34" charset="0"/>
            </a:endParaRPr>
          </a:p>
          <a:p>
            <a:pPr marL="342900" indent="-342900">
              <a:buFont typeface="Wingdings" panose="05000000000000000000" pitchFamily="2" charset="2"/>
              <a:buChar char="q"/>
            </a:pPr>
            <a:endParaRPr lang="cs-CZ" sz="2400" b="1" dirty="0" smtClean="0">
              <a:solidFill>
                <a:srgbClr val="000000"/>
              </a:solidFill>
              <a:latin typeface="Arial" panose="020B0604020202020204" pitchFamily="34" charset="0"/>
            </a:endParaRPr>
          </a:p>
          <a:p>
            <a:pPr marL="342900" indent="-342900">
              <a:buFont typeface="Wingdings" panose="05000000000000000000" pitchFamily="2" charset="2"/>
              <a:buChar char="q"/>
            </a:pPr>
            <a:r>
              <a:rPr lang="cs-CZ" sz="2400" b="1" dirty="0" smtClean="0">
                <a:solidFill>
                  <a:schemeClr val="tx1">
                    <a:lumMod val="75000"/>
                    <a:lumOff val="25000"/>
                  </a:schemeClr>
                </a:solidFill>
                <a:latin typeface="Arial" panose="020B0604020202020204" pitchFamily="34" charset="0"/>
              </a:rPr>
              <a:t>Diskuse</a:t>
            </a:r>
          </a:p>
          <a:p>
            <a:pPr marL="342900" indent="-342900">
              <a:buFont typeface="Wingdings" panose="05000000000000000000" pitchFamily="2" charset="2"/>
              <a:buChar char="q"/>
            </a:pPr>
            <a:endParaRPr lang="cs-CZ" sz="2400" b="1" dirty="0">
              <a:solidFill>
                <a:schemeClr val="tx1">
                  <a:lumMod val="75000"/>
                  <a:lumOff val="25000"/>
                </a:schemeClr>
              </a:solidFill>
              <a:latin typeface="Arial" panose="020B0604020202020204" pitchFamily="34" charset="0"/>
            </a:endParaRPr>
          </a:p>
          <a:p>
            <a:pPr marL="342900" indent="-342900">
              <a:buFont typeface="Wingdings" panose="05000000000000000000" pitchFamily="2" charset="2"/>
              <a:buChar char="q"/>
            </a:pPr>
            <a:r>
              <a:rPr lang="cs-CZ" sz="2400" b="1" dirty="0" smtClean="0">
                <a:solidFill>
                  <a:schemeClr val="tx1">
                    <a:lumMod val="75000"/>
                    <a:lumOff val="25000"/>
                  </a:schemeClr>
                </a:solidFill>
                <a:latin typeface="Arial" panose="020B0604020202020204" pitchFamily="34" charset="0"/>
              </a:rPr>
              <a:t>Dotazníky zpětné vazby</a:t>
            </a:r>
            <a:endParaRPr lang="cs-CZ" dirty="0" smtClean="0">
              <a:solidFill>
                <a:schemeClr val="tx1">
                  <a:lumMod val="75000"/>
                  <a:lumOff val="25000"/>
                </a:schemeClr>
              </a:solidFill>
            </a:endParaRP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040699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Služby pro města a obce</a:t>
            </a:r>
            <a:endParaRPr lang="en-US" b="1" dirty="0"/>
          </a:p>
        </p:txBody>
      </p:sp>
      <p:sp>
        <p:nvSpPr>
          <p:cNvPr id="18" name="Obdélník 17"/>
          <p:cNvSpPr/>
          <p:nvPr/>
        </p:nvSpPr>
        <p:spPr>
          <a:xfrm>
            <a:off x="654423" y="1613647"/>
            <a:ext cx="11143129" cy="6278642"/>
          </a:xfrm>
          <a:prstGeom prst="rect">
            <a:avLst/>
          </a:prstGeom>
        </p:spPr>
        <p:txBody>
          <a:bodyPr wrap="square">
            <a:spAutoFit/>
          </a:bodyPr>
          <a:lstStyle/>
          <a:p>
            <a:endParaRPr lang="cs-CZ" sz="2400" b="1" dirty="0" smtClean="0">
              <a:solidFill>
                <a:srgbClr val="000000"/>
              </a:solidFill>
              <a:latin typeface="Arial" panose="020B0604020202020204" pitchFamily="34" charset="0"/>
            </a:endParaRPr>
          </a:p>
          <a:p>
            <a:r>
              <a:rPr lang="cs-CZ" sz="2400" b="1" dirty="0" smtClean="0">
                <a:solidFill>
                  <a:srgbClr val="000000"/>
                </a:solidFill>
                <a:latin typeface="Arial" panose="020B0604020202020204" pitchFamily="34" charset="0"/>
              </a:rPr>
              <a:t>Děkujeme Vám za Vaši účast na dnešním školení.</a:t>
            </a:r>
          </a:p>
          <a:p>
            <a:endParaRPr lang="cs-CZ" sz="2400" b="1" dirty="0">
              <a:solidFill>
                <a:srgbClr val="000000"/>
              </a:solidFill>
              <a:latin typeface="Arial" panose="020B0604020202020204" pitchFamily="34" charset="0"/>
            </a:endParaRPr>
          </a:p>
          <a:p>
            <a:r>
              <a:rPr lang="cs-CZ" sz="2400" b="1" dirty="0" smtClean="0">
                <a:solidFill>
                  <a:srgbClr val="000000"/>
                </a:solidFill>
                <a:latin typeface="Arial" panose="020B0604020202020204" pitchFamily="34" charset="0"/>
              </a:rPr>
              <a:t>				CATANIA GROUP</a:t>
            </a:r>
          </a:p>
          <a:p>
            <a:endParaRPr lang="cs-CZ" sz="2400" b="1" dirty="0">
              <a:solidFill>
                <a:srgbClr val="000000"/>
              </a:solidFill>
              <a:latin typeface="Arial" panose="020B0604020202020204" pitchFamily="34" charset="0"/>
            </a:endParaRPr>
          </a:p>
          <a:p>
            <a:r>
              <a:rPr lang="cs-CZ" sz="2400" b="1" dirty="0" smtClean="0">
                <a:solidFill>
                  <a:srgbClr val="000000"/>
                </a:solidFill>
                <a:latin typeface="Arial" panose="020B0604020202020204" pitchFamily="34" charset="0"/>
              </a:rPr>
              <a:t>Nabídka školení na: </a:t>
            </a:r>
            <a:r>
              <a:rPr lang="cs-CZ" sz="2400" b="1" dirty="0" smtClean="0">
                <a:solidFill>
                  <a:srgbClr val="0070C0"/>
                </a:solidFill>
                <a:latin typeface="Arial" panose="020B0604020202020204" pitchFamily="34" charset="0"/>
                <a:hlinkClick r:id="rId2"/>
              </a:rPr>
              <a:t>www.spmo.cz/vzdelavani</a:t>
            </a:r>
            <a:endParaRPr lang="cs-CZ" sz="2400" b="1" dirty="0" smtClean="0">
              <a:solidFill>
                <a:srgbClr val="0070C0"/>
              </a:solidFill>
              <a:latin typeface="Arial" panose="020B0604020202020204" pitchFamily="34" charset="0"/>
            </a:endParaRPr>
          </a:p>
          <a:p>
            <a:endParaRPr lang="cs-CZ" sz="2400" b="1" dirty="0">
              <a:solidFill>
                <a:srgbClr val="0070C0"/>
              </a:solidFill>
              <a:latin typeface="Arial" panose="020B0604020202020204" pitchFamily="34" charset="0"/>
            </a:endParaRPr>
          </a:p>
          <a:p>
            <a:r>
              <a:rPr lang="cs-CZ" sz="2400" b="1" dirty="0" smtClean="0">
                <a:solidFill>
                  <a:srgbClr val="0070C0"/>
                </a:solidFill>
                <a:latin typeface="Arial" panose="020B0604020202020204" pitchFamily="34" charset="0"/>
              </a:rPr>
              <a:t>Služby E - úřad: 	E - ekonomika (E-linka)</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Vzory tiskopisů (pohledávky)</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Výpočty</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E - tajemník</a:t>
            </a:r>
          </a:p>
          <a:p>
            <a:r>
              <a:rPr lang="cs-CZ" sz="2400" b="1" dirty="0" smtClean="0">
                <a:solidFill>
                  <a:srgbClr val="0070C0"/>
                </a:solidFill>
                <a:latin typeface="Arial" panose="020B0604020202020204" pitchFamily="34" charset="0"/>
              </a:rPr>
              <a:t>			Generátor 106</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a mnoho dalších …  </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a:t>
            </a:r>
          </a:p>
          <a:p>
            <a:endParaRPr lang="cs-CZ" sz="2400" b="1" dirty="0">
              <a:solidFill>
                <a:srgbClr val="000000"/>
              </a:solidFill>
              <a:latin typeface="Arial" panose="020B0604020202020204" pitchFamily="34" charset="0"/>
            </a:endParaRPr>
          </a:p>
          <a:p>
            <a:r>
              <a:rPr lang="cs-CZ" dirty="0" smtClean="0"/>
              <a:t>		</a:t>
            </a:r>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5" name="Obrázek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2078" y="2012443"/>
            <a:ext cx="1165086" cy="1174755"/>
          </a:xfrm>
          <a:prstGeom prst="rect">
            <a:avLst/>
          </a:prstGeom>
        </p:spPr>
      </p:pic>
      <p:pic>
        <p:nvPicPr>
          <p:cNvPr id="4" name="Obrázek 3"/>
          <p:cNvPicPr>
            <a:picLocks noChangeAspect="1"/>
          </p:cNvPicPr>
          <p:nvPr/>
        </p:nvPicPr>
        <p:blipFill>
          <a:blip r:embed="rId4"/>
          <a:stretch>
            <a:fillRect/>
          </a:stretch>
        </p:blipFill>
        <p:spPr>
          <a:xfrm>
            <a:off x="8079793" y="3684494"/>
            <a:ext cx="3364259" cy="2231773"/>
          </a:xfrm>
          <a:prstGeom prst="rect">
            <a:avLst/>
          </a:prstGeom>
        </p:spPr>
      </p:pic>
    </p:spTree>
    <p:extLst>
      <p:ext uri="{BB962C8B-B14F-4D97-AF65-F5344CB8AC3E}">
        <p14:creationId xmlns:p14="http://schemas.microsoft.com/office/powerpoint/2010/main" val="38233468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E45B1ED-6DD2-4A6F-93F2-DA71B76A1A4E}"/>
              </a:ext>
            </a:extLst>
          </p:cNvPr>
          <p:cNvGrpSpPr/>
          <p:nvPr/>
        </p:nvGrpSpPr>
        <p:grpSpPr>
          <a:xfrm flipH="1">
            <a:off x="1517374" y="4452730"/>
            <a:ext cx="9225894" cy="1391478"/>
            <a:chOff x="1517374" y="4452730"/>
            <a:chExt cx="9225894" cy="1391478"/>
          </a:xfrm>
          <a:solidFill>
            <a:schemeClr val="accent2">
              <a:alpha val="70000"/>
            </a:schemeClr>
          </a:solidFill>
        </p:grpSpPr>
        <p:sp>
          <p:nvSpPr>
            <p:cNvPr id="10" name="Freeform: Shape 9">
              <a:extLst>
                <a:ext uri="{FF2B5EF4-FFF2-40B4-BE49-F238E27FC236}">
                  <a16:creationId xmlns:a16="http://schemas.microsoft.com/office/drawing/2014/main" id="{C9EFBF99-251C-4A7B-9E41-65FCA6933B30}"/>
                </a:ext>
              </a:extLst>
            </p:cNvPr>
            <p:cNvSpPr/>
            <p:nvPr/>
          </p:nvSpPr>
          <p:spPr>
            <a:xfrm>
              <a:off x="2543952" y="4452730"/>
              <a:ext cx="7172739"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Chevron 5">
              <a:extLst>
                <a:ext uri="{FF2B5EF4-FFF2-40B4-BE49-F238E27FC236}">
                  <a16:creationId xmlns:a16="http://schemas.microsoft.com/office/drawing/2014/main" id="{51F76155-11C1-429C-AAFF-ADC19C2F361E}"/>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3E031B55-2B79-48E3-9875-EC6581992147}"/>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10">
              <a:extLst>
                <a:ext uri="{FF2B5EF4-FFF2-40B4-BE49-F238E27FC236}">
                  <a16:creationId xmlns:a16="http://schemas.microsoft.com/office/drawing/2014/main" id="{CEB4E3C0-DC6E-47C5-BF54-D227AD84009D}"/>
                </a:ext>
              </a:extLst>
            </p:cNvPr>
            <p:cNvSpPr/>
            <p:nvPr/>
          </p:nvSpPr>
          <p:spPr>
            <a:xfrm>
              <a:off x="15173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hevron 11">
              <a:extLst>
                <a:ext uri="{FF2B5EF4-FFF2-40B4-BE49-F238E27FC236}">
                  <a16:creationId xmlns:a16="http://schemas.microsoft.com/office/drawing/2014/main" id="{A59C24FF-B12B-449C-93C4-888CA9A62C73}"/>
                </a:ext>
              </a:extLst>
            </p:cNvPr>
            <p:cNvSpPr/>
            <p:nvPr/>
          </p:nvSpPr>
          <p:spPr>
            <a:xfrm>
              <a:off x="20306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id="{020C8F30-9C91-4D39-A29C-BCE4134E41E9}"/>
              </a:ext>
            </a:extLst>
          </p:cNvPr>
          <p:cNvSpPr txBox="1"/>
          <p:nvPr/>
        </p:nvSpPr>
        <p:spPr>
          <a:xfrm>
            <a:off x="3545372" y="4647175"/>
            <a:ext cx="5091732" cy="769441"/>
          </a:xfrm>
          <a:prstGeom prst="rect">
            <a:avLst/>
          </a:prstGeom>
          <a:noFill/>
        </p:spPr>
        <p:txBody>
          <a:bodyPr wrap="square" rtlCol="0" anchor="ctr">
            <a:spAutoFit/>
          </a:bodyPr>
          <a:lstStyle/>
          <a:p>
            <a:pPr algn="ctr"/>
            <a:r>
              <a:rPr lang="cs-CZ" altLang="ko-KR" sz="4400" dirty="0" smtClean="0">
                <a:solidFill>
                  <a:schemeClr val="bg1"/>
                </a:solidFill>
                <a:cs typeface="Arial" pitchFamily="34" charset="0"/>
              </a:rPr>
              <a:t>Děkuji za </a:t>
            </a:r>
            <a:r>
              <a:rPr lang="cs-CZ" altLang="ko-KR" sz="4400" dirty="0" err="1" smtClean="0">
                <a:solidFill>
                  <a:schemeClr val="bg1"/>
                </a:solidFill>
                <a:cs typeface="Arial" pitchFamily="34" charset="0"/>
              </a:rPr>
              <a:t>pozonost</a:t>
            </a:r>
            <a:endParaRPr lang="ko-KR" altLang="en-US" sz="4400" dirty="0">
              <a:solidFill>
                <a:schemeClr val="bg1"/>
              </a:solidFill>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3554853" y="5339672"/>
            <a:ext cx="5091670" cy="400110"/>
          </a:xfrm>
          <a:prstGeom prst="rect">
            <a:avLst/>
          </a:prstGeom>
          <a:noFill/>
        </p:spPr>
        <p:txBody>
          <a:bodyPr wrap="square" rtlCol="0" anchor="ctr">
            <a:spAutoFit/>
          </a:bodyPr>
          <a:lstStyle/>
          <a:p>
            <a:pPr algn="ctr"/>
            <a:r>
              <a:rPr lang="cs-CZ" sz="2000" b="1" dirty="0" smtClean="0">
                <a:solidFill>
                  <a:schemeClr val="bg1"/>
                </a:solidFill>
              </a:rPr>
              <a:t>Ing. Jan Mareš</a:t>
            </a:r>
            <a:r>
              <a:rPr lang="cs-CZ" sz="2000" b="1" smtClean="0">
                <a:solidFill>
                  <a:schemeClr val="bg1"/>
                </a:solidFill>
              </a:rPr>
              <a:t>, MPA, LL.M.</a:t>
            </a:r>
            <a:endParaRPr lang="en-US" sz="2000" b="1" dirty="0">
              <a:solidFill>
                <a:schemeClr val="bg1"/>
              </a:solidFill>
            </a:endParaRPr>
          </a:p>
        </p:txBody>
      </p:sp>
      <p:pic>
        <p:nvPicPr>
          <p:cNvPr id="14" name="Obrázek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94808" y="987131"/>
            <a:ext cx="1447000" cy="1444608"/>
          </a:xfrm>
          <a:prstGeom prst="rect">
            <a:avLst/>
          </a:prstGeom>
        </p:spPr>
      </p:pic>
      <p:sp>
        <p:nvSpPr>
          <p:cNvPr id="8" name="TextovéPole 7"/>
          <p:cNvSpPr txBox="1"/>
          <p:nvPr/>
        </p:nvSpPr>
        <p:spPr>
          <a:xfrm>
            <a:off x="8637104" y="2626184"/>
            <a:ext cx="2610523" cy="646331"/>
          </a:xfrm>
          <a:prstGeom prst="rect">
            <a:avLst/>
          </a:prstGeom>
          <a:noFill/>
        </p:spPr>
        <p:txBody>
          <a:bodyPr wrap="none" rtlCol="0">
            <a:spAutoFit/>
          </a:bodyPr>
          <a:lstStyle/>
          <a:p>
            <a:r>
              <a:rPr lang="cs-CZ" b="1" dirty="0" smtClean="0"/>
              <a:t>Kontakt:</a:t>
            </a:r>
          </a:p>
          <a:p>
            <a:r>
              <a:rPr lang="cs-CZ" b="1" dirty="0" smtClean="0">
                <a:solidFill>
                  <a:srgbClr val="0070C0"/>
                </a:solidFill>
              </a:rPr>
              <a:t>j.mares@chomutov.cz</a:t>
            </a:r>
            <a:endParaRPr lang="cs-CZ" b="1" dirty="0">
              <a:solidFill>
                <a:srgbClr val="0070C0"/>
              </a:solidFill>
            </a:endParaRPr>
          </a:p>
        </p:txBody>
      </p:sp>
      <p:sp>
        <p:nvSpPr>
          <p:cNvPr id="2" name="TextovéPole 1"/>
          <p:cNvSpPr txBox="1"/>
          <p:nvPr/>
        </p:nvSpPr>
        <p:spPr>
          <a:xfrm>
            <a:off x="735106" y="744071"/>
            <a:ext cx="4114800" cy="1815882"/>
          </a:xfrm>
          <a:prstGeom prst="rect">
            <a:avLst/>
          </a:prstGeom>
          <a:noFill/>
        </p:spPr>
        <p:txBody>
          <a:bodyPr wrap="square" rtlCol="0">
            <a:spAutoFit/>
          </a:bodyPr>
          <a:lstStyle/>
          <a:p>
            <a:r>
              <a:rPr lang="cs-CZ" sz="2800" b="1" dirty="0" smtClean="0">
                <a:solidFill>
                  <a:srgbClr val="C00000"/>
                </a:solidFill>
              </a:rPr>
              <a:t>Vyplňte prosím dotazník zpětné vazby. Podmínka pro vystavení certifikátu.</a:t>
            </a:r>
            <a:endParaRPr lang="cs-CZ" sz="2800" b="1" dirty="0">
              <a:solidFill>
                <a:srgbClr val="C00000"/>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Kompetence orgánů obce</a:t>
            </a:r>
            <a:endParaRPr lang="en-US" dirty="0"/>
          </a:p>
        </p:txBody>
      </p:sp>
      <p:sp>
        <p:nvSpPr>
          <p:cNvPr id="3" name="Freeform: Shape 2">
            <a:extLst>
              <a:ext uri="{FF2B5EF4-FFF2-40B4-BE49-F238E27FC236}">
                <a16:creationId xmlns:a16="http://schemas.microsoft.com/office/drawing/2014/main" id="{81161F98-65B5-4368-935D-E7E2E3113770}"/>
              </a:ext>
            </a:extLst>
          </p:cNvPr>
          <p:cNvSpPr/>
          <p:nvPr/>
        </p:nvSpPr>
        <p:spPr>
          <a:xfrm rot="5400000">
            <a:off x="10998404" y="3107233"/>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03DE2C6F-4299-4CF3-93F8-8BD9B9D36034}"/>
              </a:ext>
            </a:extLst>
          </p:cNvPr>
          <p:cNvSpPr/>
          <p:nvPr/>
        </p:nvSpPr>
        <p:spPr>
          <a:xfrm>
            <a:off x="10409919" y="3276737"/>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E7CB0B0-D666-45D2-8066-0D56E1563596}"/>
              </a:ext>
            </a:extLst>
          </p:cNvPr>
          <p:cNvSpPr/>
          <p:nvPr/>
        </p:nvSpPr>
        <p:spPr>
          <a:xfrm rot="1096459">
            <a:off x="8518652" y="3654224"/>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87DE2C8-2A41-4A0B-91F6-1EE3D49B5FEC}"/>
              </a:ext>
            </a:extLst>
          </p:cNvPr>
          <p:cNvSpPr/>
          <p:nvPr/>
        </p:nvSpPr>
        <p:spPr>
          <a:xfrm rot="9615819">
            <a:off x="7452510" y="3276738"/>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F98A4F4-8FAE-407B-839C-0EB71C7DDCAF}"/>
              </a:ext>
            </a:extLst>
          </p:cNvPr>
          <p:cNvSpPr/>
          <p:nvPr/>
        </p:nvSpPr>
        <p:spPr>
          <a:xfrm rot="9513157">
            <a:off x="4404584" y="3281697"/>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7525CD5-6C8F-43E5-8BD4-CA78C4DDC97F}"/>
              </a:ext>
            </a:extLst>
          </p:cNvPr>
          <p:cNvSpPr/>
          <p:nvPr/>
        </p:nvSpPr>
        <p:spPr>
          <a:xfrm rot="689404">
            <a:off x="5489469" y="3673788"/>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2A08870-6D0D-44EE-AAA6-214C93A8FAE3}"/>
              </a:ext>
            </a:extLst>
          </p:cNvPr>
          <p:cNvSpPr/>
          <p:nvPr/>
        </p:nvSpPr>
        <p:spPr>
          <a:xfrm rot="20525831">
            <a:off x="7401093" y="4344471"/>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5804782-6295-4523-9613-830169C3BDE4}"/>
              </a:ext>
            </a:extLst>
          </p:cNvPr>
          <p:cNvSpPr/>
          <p:nvPr/>
        </p:nvSpPr>
        <p:spPr>
          <a:xfrm rot="12792903">
            <a:off x="6036060" y="3537773"/>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4E615B-8630-4EFB-BB50-B5AE27C027BE}"/>
              </a:ext>
            </a:extLst>
          </p:cNvPr>
          <p:cNvSpPr/>
          <p:nvPr/>
        </p:nvSpPr>
        <p:spPr>
          <a:xfrm rot="20525831">
            <a:off x="4352663" y="4344680"/>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572473-FAF5-4250-B72A-996BD3CD8798}"/>
              </a:ext>
            </a:extLst>
          </p:cNvPr>
          <p:cNvSpPr/>
          <p:nvPr/>
        </p:nvSpPr>
        <p:spPr>
          <a:xfrm rot="2651748">
            <a:off x="3023954" y="3575334"/>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91C273E-2E1F-4EDD-BE1E-FC7C4B98F1D4}"/>
              </a:ext>
            </a:extLst>
          </p:cNvPr>
          <p:cNvSpPr/>
          <p:nvPr/>
        </p:nvSpPr>
        <p:spPr>
          <a:xfrm rot="1419498">
            <a:off x="1159935" y="3453397"/>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722E93D-E8C1-41A3-9F25-43CF1F52E2B5}"/>
              </a:ext>
            </a:extLst>
          </p:cNvPr>
          <p:cNvSpPr/>
          <p:nvPr/>
        </p:nvSpPr>
        <p:spPr>
          <a:xfrm rot="9946066">
            <a:off x="1973815" y="3615274"/>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EECFCF-3E10-4171-BE7B-0D6D67511702}"/>
              </a:ext>
            </a:extLst>
          </p:cNvPr>
          <p:cNvSpPr/>
          <p:nvPr/>
        </p:nvSpPr>
        <p:spPr>
          <a:xfrm>
            <a:off x="974837" y="5103773"/>
            <a:ext cx="463488" cy="443320"/>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FEA056-36AA-41A4-BFEA-2DDBEE3322AB}"/>
              </a:ext>
            </a:extLst>
          </p:cNvPr>
          <p:cNvSpPr/>
          <p:nvPr/>
        </p:nvSpPr>
        <p:spPr>
          <a:xfrm rot="20804178" flipH="1">
            <a:off x="1867589" y="5547093"/>
            <a:ext cx="463488" cy="443320"/>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10">
            <a:extLst>
              <a:ext uri="{FF2B5EF4-FFF2-40B4-BE49-F238E27FC236}">
                <a16:creationId xmlns:a16="http://schemas.microsoft.com/office/drawing/2014/main" id="{C820BBBA-7134-41A1-B479-518ADE743EC8}"/>
              </a:ext>
            </a:extLst>
          </p:cNvPr>
          <p:cNvGrpSpPr/>
          <p:nvPr/>
        </p:nvGrpSpPr>
        <p:grpSpPr>
          <a:xfrm>
            <a:off x="1103921" y="1397698"/>
            <a:ext cx="2268524" cy="1676149"/>
            <a:chOff x="441114" y="1482156"/>
            <a:chExt cx="2268524" cy="1676149"/>
          </a:xfrm>
        </p:grpSpPr>
        <p:sp>
          <p:nvSpPr>
            <p:cNvPr id="29" name="TextBox 28">
              <a:extLst>
                <a:ext uri="{FF2B5EF4-FFF2-40B4-BE49-F238E27FC236}">
                  <a16:creationId xmlns:a16="http://schemas.microsoft.com/office/drawing/2014/main" id="{6D76A662-9D81-4640-BD0D-2782E7650436}"/>
                </a:ext>
              </a:extLst>
            </p:cNvPr>
            <p:cNvSpPr txBox="1"/>
            <p:nvPr/>
          </p:nvSpPr>
          <p:spPr>
            <a:xfrm>
              <a:off x="682913" y="1773310"/>
              <a:ext cx="1873519" cy="1384995"/>
            </a:xfrm>
            <a:prstGeom prst="rect">
              <a:avLst/>
            </a:prstGeom>
            <a:noFill/>
          </p:spPr>
          <p:txBody>
            <a:bodyPr wrap="square" rtlCol="0">
              <a:spAutoFit/>
            </a:bodyPr>
            <a:lstStyle/>
            <a:p>
              <a:pPr algn="ctr"/>
              <a:r>
                <a:rPr lang="cs-CZ" altLang="ko-KR" sz="1200" b="1" dirty="0" smtClean="0">
                  <a:solidFill>
                    <a:schemeClr val="tx1">
                      <a:lumMod val="75000"/>
                      <a:lumOff val="25000"/>
                    </a:schemeClr>
                  </a:solidFill>
                  <a:cs typeface="Arial" pitchFamily="34" charset="0"/>
                </a:rPr>
                <a:t>§85 písm. b: </a:t>
              </a:r>
              <a:r>
                <a:rPr lang="cs-CZ" altLang="ko-KR" sz="1200" dirty="0" smtClean="0">
                  <a:solidFill>
                    <a:schemeClr val="tx1">
                      <a:lumMod val="75000"/>
                      <a:lumOff val="25000"/>
                    </a:schemeClr>
                  </a:solidFill>
                  <a:cs typeface="Arial" pitchFamily="34" charset="0"/>
                </a:rPr>
                <a:t>poskytování peněžitých a věcných darů v hodnotě nad </a:t>
              </a:r>
              <a:r>
                <a:rPr lang="cs-CZ" altLang="ko-KR" sz="1200" b="1" dirty="0" smtClean="0">
                  <a:solidFill>
                    <a:schemeClr val="tx1">
                      <a:lumMod val="75000"/>
                      <a:lumOff val="25000"/>
                    </a:schemeClr>
                  </a:solidFill>
                  <a:cs typeface="Arial" pitchFamily="34" charset="0"/>
                </a:rPr>
                <a:t>100 000 Kč </a:t>
              </a:r>
              <a:r>
                <a:rPr lang="cs-CZ" altLang="ko-KR" sz="1200" dirty="0" smtClean="0">
                  <a:solidFill>
                    <a:schemeClr val="tx1">
                      <a:lumMod val="75000"/>
                      <a:lumOff val="25000"/>
                    </a:schemeClr>
                  </a:solidFill>
                  <a:cs typeface="Arial" pitchFamily="34" charset="0"/>
                </a:rPr>
                <a:t>fyzické nebo právnické osobě </a:t>
              </a:r>
              <a:r>
                <a:rPr lang="cs-CZ" altLang="ko-KR" sz="1200" u="sng" dirty="0" smtClean="0">
                  <a:solidFill>
                    <a:schemeClr val="tx1">
                      <a:lumMod val="75000"/>
                      <a:lumOff val="25000"/>
                    </a:schemeClr>
                  </a:solidFill>
                  <a:cs typeface="Arial" pitchFamily="34" charset="0"/>
                </a:rPr>
                <a:t>v jednom kalendářním roce</a:t>
              </a:r>
              <a:endParaRPr lang="cs-CZ" altLang="ko-KR" sz="1200" u="sng"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3492DBEA-3829-4E4B-A6E9-71E12B83D256}"/>
                </a:ext>
              </a:extLst>
            </p:cNvPr>
            <p:cNvSpPr txBox="1"/>
            <p:nvPr/>
          </p:nvSpPr>
          <p:spPr>
            <a:xfrm>
              <a:off x="441114" y="1482156"/>
              <a:ext cx="2268524"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Zastupitelstvo města</a:t>
              </a:r>
              <a:endParaRPr lang="ko-KR" altLang="en-US" sz="1600" b="1" dirty="0">
                <a:solidFill>
                  <a:schemeClr val="tx1">
                    <a:lumMod val="75000"/>
                    <a:lumOff val="25000"/>
                  </a:schemeClr>
                </a:solidFill>
                <a:cs typeface="Arial" pitchFamily="34" charset="0"/>
              </a:endParaRPr>
            </a:p>
          </p:txBody>
        </p:sp>
      </p:grpSp>
      <p:grpSp>
        <p:nvGrpSpPr>
          <p:cNvPr id="31" name="Group 114">
            <a:extLst>
              <a:ext uri="{FF2B5EF4-FFF2-40B4-BE49-F238E27FC236}">
                <a16:creationId xmlns:a16="http://schemas.microsoft.com/office/drawing/2014/main" id="{3FA3F2BA-98E8-4AD8-8AFE-5C9258104F75}"/>
              </a:ext>
            </a:extLst>
          </p:cNvPr>
          <p:cNvGrpSpPr/>
          <p:nvPr/>
        </p:nvGrpSpPr>
        <p:grpSpPr>
          <a:xfrm>
            <a:off x="2832091" y="4631551"/>
            <a:ext cx="1883306" cy="1661994"/>
            <a:chOff x="611560" y="1877923"/>
            <a:chExt cx="1883306" cy="1661994"/>
          </a:xfrm>
        </p:grpSpPr>
        <p:sp>
          <p:nvSpPr>
            <p:cNvPr id="32" name="TextBox 31">
              <a:extLst>
                <a:ext uri="{FF2B5EF4-FFF2-40B4-BE49-F238E27FC236}">
                  <a16:creationId xmlns:a16="http://schemas.microsoft.com/office/drawing/2014/main" id="{4C523F19-2B4B-4428-B8AC-309F2903C637}"/>
                </a:ext>
              </a:extLst>
            </p:cNvPr>
            <p:cNvSpPr txBox="1"/>
            <p:nvPr/>
          </p:nvSpPr>
          <p:spPr>
            <a:xfrm>
              <a:off x="621347" y="2154922"/>
              <a:ext cx="1873519" cy="1384995"/>
            </a:xfrm>
            <a:prstGeom prst="rect">
              <a:avLst/>
            </a:prstGeom>
            <a:noFill/>
          </p:spPr>
          <p:txBody>
            <a:bodyPr wrap="square" rtlCol="0">
              <a:spAutoFit/>
            </a:bodyPr>
            <a:lstStyle/>
            <a:p>
              <a:pPr algn="ctr"/>
              <a:r>
                <a:rPr lang="cs-CZ" altLang="ko-KR" sz="1200" dirty="0" smtClean="0">
                  <a:solidFill>
                    <a:schemeClr val="tx1">
                      <a:lumMod val="75000"/>
                      <a:lumOff val="25000"/>
                    </a:schemeClr>
                  </a:solidFill>
                  <a:cs typeface="Arial" pitchFamily="34" charset="0"/>
                </a:rPr>
                <a:t>Zbytková kompetence RM. (§102 odst. 3)</a:t>
              </a:r>
            </a:p>
            <a:p>
              <a:pPr algn="ctr"/>
              <a:r>
                <a:rPr lang="cs-CZ" altLang="ko-KR" sz="1200" dirty="0" smtClean="0">
                  <a:solidFill>
                    <a:schemeClr val="tx1">
                      <a:lumMod val="75000"/>
                      <a:lumOff val="25000"/>
                    </a:schemeClr>
                  </a:solidFill>
                  <a:cs typeface="Arial" pitchFamily="34" charset="0"/>
                </a:rPr>
                <a:t>Dary do </a:t>
              </a:r>
              <a:r>
                <a:rPr lang="cs-CZ" altLang="ko-KR" sz="1200" b="1" dirty="0" smtClean="0">
                  <a:solidFill>
                    <a:schemeClr val="tx1">
                      <a:lumMod val="75000"/>
                      <a:lumOff val="25000"/>
                    </a:schemeClr>
                  </a:solidFill>
                  <a:cs typeface="Arial" pitchFamily="34" charset="0"/>
                </a:rPr>
                <a:t>100 000 Kč</a:t>
              </a:r>
              <a:r>
                <a:rPr lang="cs-CZ" altLang="ko-KR" sz="1200" dirty="0" smtClean="0">
                  <a:solidFill>
                    <a:schemeClr val="tx1">
                      <a:lumMod val="75000"/>
                      <a:lumOff val="25000"/>
                    </a:schemeClr>
                  </a:solidFill>
                  <a:cs typeface="Arial" pitchFamily="34" charset="0"/>
                </a:rPr>
                <a:t>, pokud si ZM nevyhradí, nebo pokud RM nesvěří starostovi či obecnímu úřadu.</a:t>
              </a:r>
              <a:endParaRPr lang="en-US" altLang="ko-KR"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FFA149D4-A075-48BC-A2ED-21B14645A74E}"/>
                </a:ext>
              </a:extLst>
            </p:cNvPr>
            <p:cNvSpPr txBox="1"/>
            <p:nvPr/>
          </p:nvSpPr>
          <p:spPr>
            <a:xfrm>
              <a:off x="611560" y="1877923"/>
              <a:ext cx="1879089"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Rada města</a:t>
              </a:r>
              <a:endParaRPr lang="ko-KR" altLang="en-US" sz="1600" b="1" dirty="0">
                <a:solidFill>
                  <a:schemeClr val="tx1">
                    <a:lumMod val="75000"/>
                    <a:lumOff val="25000"/>
                  </a:schemeClr>
                </a:solidFill>
                <a:cs typeface="Arial" pitchFamily="34" charset="0"/>
              </a:endParaRPr>
            </a:p>
          </p:txBody>
        </p:sp>
      </p:grpSp>
      <p:grpSp>
        <p:nvGrpSpPr>
          <p:cNvPr id="34" name="Group 118">
            <a:extLst>
              <a:ext uri="{FF2B5EF4-FFF2-40B4-BE49-F238E27FC236}">
                <a16:creationId xmlns:a16="http://schemas.microsoft.com/office/drawing/2014/main" id="{A1F42E02-6185-4D94-A21B-EE1C8DF9A829}"/>
              </a:ext>
            </a:extLst>
          </p:cNvPr>
          <p:cNvGrpSpPr/>
          <p:nvPr/>
        </p:nvGrpSpPr>
        <p:grpSpPr>
          <a:xfrm>
            <a:off x="5931471" y="4631551"/>
            <a:ext cx="1883306" cy="1661994"/>
            <a:chOff x="611560" y="1877923"/>
            <a:chExt cx="1883306" cy="1661994"/>
          </a:xfrm>
        </p:grpSpPr>
        <p:sp>
          <p:nvSpPr>
            <p:cNvPr id="35" name="TextBox 34">
              <a:extLst>
                <a:ext uri="{FF2B5EF4-FFF2-40B4-BE49-F238E27FC236}">
                  <a16:creationId xmlns:a16="http://schemas.microsoft.com/office/drawing/2014/main" id="{F9272519-6586-4E56-B460-A1099FB69364}"/>
                </a:ext>
              </a:extLst>
            </p:cNvPr>
            <p:cNvSpPr txBox="1"/>
            <p:nvPr/>
          </p:nvSpPr>
          <p:spPr>
            <a:xfrm>
              <a:off x="621347" y="2154922"/>
              <a:ext cx="1873519" cy="1384995"/>
            </a:xfrm>
            <a:prstGeom prst="rect">
              <a:avLst/>
            </a:prstGeom>
            <a:noFill/>
          </p:spPr>
          <p:txBody>
            <a:bodyPr wrap="square" rtlCol="0">
              <a:spAutoFit/>
            </a:bodyPr>
            <a:lstStyle/>
            <a:p>
              <a:pPr algn="ctr"/>
              <a:r>
                <a:rPr lang="cs-CZ" altLang="ko-KR" sz="1200" dirty="0">
                  <a:solidFill>
                    <a:schemeClr val="tx1">
                      <a:lumMod val="75000"/>
                      <a:lumOff val="25000"/>
                    </a:schemeClr>
                  </a:solidFill>
                  <a:cs typeface="Arial" pitchFamily="34" charset="0"/>
                </a:rPr>
                <a:t>Zbytková kompetence RM. (§102 odst. 3)</a:t>
              </a:r>
            </a:p>
            <a:p>
              <a:pPr algn="ctr"/>
              <a:r>
                <a:rPr lang="cs-CZ" altLang="ko-KR" sz="1200" dirty="0" smtClean="0">
                  <a:solidFill>
                    <a:schemeClr val="tx1">
                      <a:lumMod val="75000"/>
                      <a:lumOff val="25000"/>
                    </a:schemeClr>
                  </a:solidFill>
                  <a:cs typeface="Arial" pitchFamily="34" charset="0"/>
                </a:rPr>
                <a:t>Dotace do </a:t>
              </a:r>
              <a:r>
                <a:rPr lang="cs-CZ" altLang="ko-KR" sz="1200" b="1" dirty="0" smtClean="0">
                  <a:solidFill>
                    <a:schemeClr val="tx1">
                      <a:lumMod val="75000"/>
                      <a:lumOff val="25000"/>
                    </a:schemeClr>
                  </a:solidFill>
                  <a:cs typeface="Arial" pitchFamily="34" charset="0"/>
                </a:rPr>
                <a:t>250 </a:t>
              </a:r>
              <a:r>
                <a:rPr lang="cs-CZ" altLang="ko-KR" sz="1200" b="1" dirty="0">
                  <a:solidFill>
                    <a:schemeClr val="tx1">
                      <a:lumMod val="75000"/>
                      <a:lumOff val="25000"/>
                    </a:schemeClr>
                  </a:solidFill>
                  <a:cs typeface="Arial" pitchFamily="34" charset="0"/>
                </a:rPr>
                <a:t>000 Kč</a:t>
              </a:r>
              <a:r>
                <a:rPr lang="cs-CZ" altLang="ko-KR" sz="1200" dirty="0">
                  <a:solidFill>
                    <a:schemeClr val="tx1">
                      <a:lumMod val="75000"/>
                      <a:lumOff val="25000"/>
                    </a:schemeClr>
                  </a:solidFill>
                  <a:cs typeface="Arial" pitchFamily="34" charset="0"/>
                </a:rPr>
                <a:t>, pokud si ZM nevyhradí, nebo pokud RM nesvěří starostovi či obecnímu úřadu.</a:t>
              </a:r>
              <a:endParaRPr lang="en-US" altLang="ko-KR" sz="1200"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C0F12131-4A72-4C61-A8F1-2C967E20B811}"/>
                </a:ext>
              </a:extLst>
            </p:cNvPr>
            <p:cNvSpPr txBox="1"/>
            <p:nvPr/>
          </p:nvSpPr>
          <p:spPr>
            <a:xfrm>
              <a:off x="611560" y="1877923"/>
              <a:ext cx="1879089"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Rada města</a:t>
              </a:r>
              <a:endParaRPr lang="ko-KR" altLang="en-US" sz="1600" b="1" dirty="0">
                <a:solidFill>
                  <a:schemeClr val="tx1">
                    <a:lumMod val="75000"/>
                    <a:lumOff val="25000"/>
                  </a:schemeClr>
                </a:solidFill>
                <a:cs typeface="Arial" pitchFamily="34" charset="0"/>
              </a:endParaRPr>
            </a:p>
          </p:txBody>
        </p:sp>
      </p:grpSp>
      <p:grpSp>
        <p:nvGrpSpPr>
          <p:cNvPr id="37" name="Group 149">
            <a:extLst>
              <a:ext uri="{FF2B5EF4-FFF2-40B4-BE49-F238E27FC236}">
                <a16:creationId xmlns:a16="http://schemas.microsoft.com/office/drawing/2014/main" id="{E179441C-8CE8-469F-A2BA-ED18337FD465}"/>
              </a:ext>
            </a:extLst>
          </p:cNvPr>
          <p:cNvGrpSpPr/>
          <p:nvPr/>
        </p:nvGrpSpPr>
        <p:grpSpPr>
          <a:xfrm>
            <a:off x="4203237" y="1381273"/>
            <a:ext cx="2258502" cy="2091536"/>
            <a:chOff x="353010" y="1817712"/>
            <a:chExt cx="2258502" cy="2091536"/>
          </a:xfrm>
        </p:grpSpPr>
        <p:sp>
          <p:nvSpPr>
            <p:cNvPr id="38" name="TextBox 37">
              <a:extLst>
                <a:ext uri="{FF2B5EF4-FFF2-40B4-BE49-F238E27FC236}">
                  <a16:creationId xmlns:a16="http://schemas.microsoft.com/office/drawing/2014/main" id="{02B6A589-48F6-48B9-9A78-BE01DB8EA762}"/>
                </a:ext>
              </a:extLst>
            </p:cNvPr>
            <p:cNvSpPr txBox="1"/>
            <p:nvPr/>
          </p:nvSpPr>
          <p:spPr>
            <a:xfrm>
              <a:off x="621347" y="2154922"/>
              <a:ext cx="1873519" cy="1754326"/>
            </a:xfrm>
            <a:prstGeom prst="rect">
              <a:avLst/>
            </a:prstGeom>
            <a:noFill/>
          </p:spPr>
          <p:txBody>
            <a:bodyPr wrap="square" rtlCol="0">
              <a:spAutoFit/>
            </a:bodyPr>
            <a:lstStyle/>
            <a:p>
              <a:pPr algn="ctr"/>
              <a:r>
                <a:rPr lang="cs-CZ" altLang="ko-KR" sz="1200" b="1" dirty="0" smtClean="0">
                  <a:solidFill>
                    <a:schemeClr val="tx1">
                      <a:lumMod val="75000"/>
                      <a:lumOff val="25000"/>
                    </a:schemeClr>
                  </a:solidFill>
                  <a:cs typeface="Arial" pitchFamily="34" charset="0"/>
                </a:rPr>
                <a:t>§85 písm. c):</a:t>
              </a:r>
            </a:p>
            <a:p>
              <a:pPr algn="ctr"/>
              <a:r>
                <a:rPr lang="cs-CZ" altLang="ko-KR" sz="1200" dirty="0" smtClean="0">
                  <a:solidFill>
                    <a:schemeClr val="tx1">
                      <a:lumMod val="75000"/>
                      <a:lumOff val="25000"/>
                    </a:schemeClr>
                  </a:solidFill>
                  <a:cs typeface="Arial" pitchFamily="34" charset="0"/>
                </a:rPr>
                <a:t>poskytování dotací a NFV nad </a:t>
              </a:r>
              <a:r>
                <a:rPr lang="cs-CZ" altLang="ko-KR" sz="1200" b="1" dirty="0" smtClean="0">
                  <a:solidFill>
                    <a:schemeClr val="tx1">
                      <a:lumMod val="75000"/>
                      <a:lumOff val="25000"/>
                    </a:schemeClr>
                  </a:solidFill>
                  <a:cs typeface="Arial" pitchFamily="34" charset="0"/>
                </a:rPr>
                <a:t>250 000 Kč </a:t>
              </a:r>
              <a:r>
                <a:rPr lang="cs-CZ" altLang="ko-KR" sz="1200" u="sng" dirty="0" smtClean="0">
                  <a:solidFill>
                    <a:schemeClr val="tx1">
                      <a:lumMod val="75000"/>
                      <a:lumOff val="25000"/>
                    </a:schemeClr>
                  </a:solidFill>
                  <a:cs typeface="Arial" pitchFamily="34" charset="0"/>
                </a:rPr>
                <a:t>v jednotlivém případě </a:t>
              </a:r>
              <a:r>
                <a:rPr lang="cs-CZ" altLang="ko-KR" sz="1200" dirty="0" smtClean="0">
                  <a:solidFill>
                    <a:schemeClr val="tx1">
                      <a:lumMod val="75000"/>
                      <a:lumOff val="25000"/>
                    </a:schemeClr>
                  </a:solidFill>
                  <a:cs typeface="Arial" pitchFamily="34" charset="0"/>
                </a:rPr>
                <a:t>fyzickým nebo právnickým osobám a uzavření veřejnoprávních smluv o jejich poskytnutí.</a:t>
              </a:r>
              <a:endParaRPr lang="cs-CZ" altLang="ko-KR" sz="1200"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C6D58D7A-A2C2-4CDF-8D64-00B8C9F37063}"/>
                </a:ext>
              </a:extLst>
            </p:cNvPr>
            <p:cNvSpPr txBox="1"/>
            <p:nvPr/>
          </p:nvSpPr>
          <p:spPr>
            <a:xfrm>
              <a:off x="353010" y="1817712"/>
              <a:ext cx="2258502"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Zastupitelstvo města</a:t>
              </a:r>
              <a:endParaRPr lang="cs-CZ" altLang="ko-KR" sz="1600" b="1" dirty="0">
                <a:solidFill>
                  <a:schemeClr val="tx1">
                    <a:lumMod val="75000"/>
                    <a:lumOff val="25000"/>
                  </a:schemeClr>
                </a:solidFill>
                <a:cs typeface="Arial" pitchFamily="34" charset="0"/>
              </a:endParaRPr>
            </a:p>
          </p:txBody>
        </p:sp>
      </p:grpSp>
      <p:grpSp>
        <p:nvGrpSpPr>
          <p:cNvPr id="40" name="Group 153">
            <a:extLst>
              <a:ext uri="{FF2B5EF4-FFF2-40B4-BE49-F238E27FC236}">
                <a16:creationId xmlns:a16="http://schemas.microsoft.com/office/drawing/2014/main" id="{10E7D3C2-D7FF-412F-835B-645AA7740A86}"/>
              </a:ext>
            </a:extLst>
          </p:cNvPr>
          <p:cNvGrpSpPr/>
          <p:nvPr/>
        </p:nvGrpSpPr>
        <p:grpSpPr>
          <a:xfrm>
            <a:off x="7251581" y="1400323"/>
            <a:ext cx="2271943" cy="1705094"/>
            <a:chOff x="407190" y="1834823"/>
            <a:chExt cx="2271943" cy="1705094"/>
          </a:xfrm>
        </p:grpSpPr>
        <p:sp>
          <p:nvSpPr>
            <p:cNvPr id="41" name="TextBox 40">
              <a:extLst>
                <a:ext uri="{FF2B5EF4-FFF2-40B4-BE49-F238E27FC236}">
                  <a16:creationId xmlns:a16="http://schemas.microsoft.com/office/drawing/2014/main" id="{2E18F791-55CA-4FC3-A8F8-5AC42752834D}"/>
                </a:ext>
              </a:extLst>
            </p:cNvPr>
            <p:cNvSpPr txBox="1"/>
            <p:nvPr/>
          </p:nvSpPr>
          <p:spPr>
            <a:xfrm>
              <a:off x="621347" y="2154922"/>
              <a:ext cx="1873519" cy="1384995"/>
            </a:xfrm>
            <a:prstGeom prst="rect">
              <a:avLst/>
            </a:prstGeom>
            <a:noFill/>
          </p:spPr>
          <p:txBody>
            <a:bodyPr wrap="square" rtlCol="0">
              <a:spAutoFit/>
            </a:bodyPr>
            <a:lstStyle/>
            <a:p>
              <a:pPr algn="ctr"/>
              <a:r>
                <a:rPr lang="pl-PL" altLang="ko-KR" sz="1200" b="1" dirty="0">
                  <a:solidFill>
                    <a:schemeClr val="tx1">
                      <a:lumMod val="75000"/>
                      <a:lumOff val="25000"/>
                    </a:schemeClr>
                  </a:solidFill>
                  <a:cs typeface="Arial" pitchFamily="34" charset="0"/>
                </a:rPr>
                <a:t>§ 84 odst. 2 písm. b</a:t>
              </a:r>
              <a:r>
                <a:rPr lang="pl-PL" altLang="ko-KR" sz="1200" b="1" dirty="0" smtClean="0">
                  <a:solidFill>
                    <a:schemeClr val="tx1">
                      <a:lumMod val="75000"/>
                      <a:lumOff val="25000"/>
                    </a:schemeClr>
                  </a:solidFill>
                  <a:cs typeface="Arial" pitchFamily="34" charset="0"/>
                </a:rPr>
                <a:t>) </a:t>
              </a:r>
              <a:r>
                <a:rPr lang="pl-PL" altLang="ko-KR" sz="1200" dirty="0" smtClean="0">
                  <a:solidFill>
                    <a:schemeClr val="tx1">
                      <a:lumMod val="75000"/>
                      <a:lumOff val="25000"/>
                    </a:schemeClr>
                  </a:solidFill>
                  <a:cs typeface="Arial" pitchFamily="34" charset="0"/>
                </a:rPr>
                <a:t>schválení rozpočtu obce se závaznými ukazateli pro zřízené organizace</a:t>
              </a:r>
            </a:p>
            <a:p>
              <a:pPr algn="ctr"/>
              <a:r>
                <a:rPr lang="cs-CZ" altLang="ko-KR" sz="1200" dirty="0" smtClean="0">
                  <a:solidFill>
                    <a:schemeClr val="tx1">
                      <a:lumMod val="75000"/>
                      <a:lumOff val="25000"/>
                    </a:schemeClr>
                  </a:solidFill>
                  <a:cs typeface="Arial" pitchFamily="34" charset="0"/>
                </a:rPr>
                <a:t>a</a:t>
              </a:r>
            </a:p>
            <a:p>
              <a:pPr algn="ctr"/>
              <a:r>
                <a:rPr lang="cs-CZ" altLang="ko-KR" sz="1200" dirty="0" smtClean="0">
                  <a:solidFill>
                    <a:schemeClr val="tx1">
                      <a:lumMod val="75000"/>
                      <a:lumOff val="25000"/>
                    </a:schemeClr>
                  </a:solidFill>
                  <a:cs typeface="Arial" pitchFamily="34" charset="0"/>
                </a:rPr>
                <a:t>§28 nebo §35 ZORPÚR poskytnutí příspěvku</a:t>
              </a:r>
              <a:endParaRPr lang="en-US" altLang="ko-KR" sz="1200"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8BEA4893-0563-4440-8296-9F3F385153E1}"/>
                </a:ext>
              </a:extLst>
            </p:cNvPr>
            <p:cNvSpPr txBox="1"/>
            <p:nvPr/>
          </p:nvSpPr>
          <p:spPr>
            <a:xfrm>
              <a:off x="407190" y="1834823"/>
              <a:ext cx="2271943"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Zastupitelstvo města</a:t>
              </a:r>
              <a:endParaRPr lang="ko-KR" altLang="en-US" sz="1600" b="1" dirty="0">
                <a:solidFill>
                  <a:schemeClr val="tx1">
                    <a:lumMod val="75000"/>
                    <a:lumOff val="25000"/>
                  </a:schemeClr>
                </a:solidFill>
                <a:cs typeface="Arial" pitchFamily="34" charset="0"/>
              </a:endParaRPr>
            </a:p>
          </p:txBody>
        </p:sp>
      </p:grpSp>
      <p:sp>
        <p:nvSpPr>
          <p:cNvPr id="43" name="Block Arc 157">
            <a:extLst>
              <a:ext uri="{FF2B5EF4-FFF2-40B4-BE49-F238E27FC236}">
                <a16:creationId xmlns:a16="http://schemas.microsoft.com/office/drawing/2014/main" id="{54F87771-FC8A-4C2D-BA5F-5E56D4B36E30}"/>
              </a:ext>
            </a:extLst>
          </p:cNvPr>
          <p:cNvSpPr/>
          <p:nvPr/>
        </p:nvSpPr>
        <p:spPr>
          <a:xfrm rot="10800000">
            <a:off x="2884497" y="2670559"/>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Block Arc 158">
            <a:extLst>
              <a:ext uri="{FF2B5EF4-FFF2-40B4-BE49-F238E27FC236}">
                <a16:creationId xmlns:a16="http://schemas.microsoft.com/office/drawing/2014/main" id="{B37637F5-14BC-4F5B-83CE-855029695044}"/>
              </a:ext>
            </a:extLst>
          </p:cNvPr>
          <p:cNvSpPr/>
          <p:nvPr/>
        </p:nvSpPr>
        <p:spPr>
          <a:xfrm>
            <a:off x="7476417" y="3438701"/>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Block Arc 159">
            <a:extLst>
              <a:ext uri="{FF2B5EF4-FFF2-40B4-BE49-F238E27FC236}">
                <a16:creationId xmlns:a16="http://schemas.microsoft.com/office/drawing/2014/main" id="{2A81854A-23B4-4736-BB0A-C1C7BAB4134C}"/>
              </a:ext>
            </a:extLst>
          </p:cNvPr>
          <p:cNvSpPr/>
          <p:nvPr/>
        </p:nvSpPr>
        <p:spPr>
          <a:xfrm>
            <a:off x="4415137" y="3438701"/>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Block Arc 160">
            <a:extLst>
              <a:ext uri="{FF2B5EF4-FFF2-40B4-BE49-F238E27FC236}">
                <a16:creationId xmlns:a16="http://schemas.microsoft.com/office/drawing/2014/main" id="{4FE15E97-8F2E-4535-92D0-E0BEFBEFBBBF}"/>
              </a:ext>
            </a:extLst>
          </p:cNvPr>
          <p:cNvSpPr/>
          <p:nvPr/>
        </p:nvSpPr>
        <p:spPr>
          <a:xfrm rot="10800000">
            <a:off x="5945777" y="2670559"/>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8" name="Group 118">
            <a:extLst>
              <a:ext uri="{FF2B5EF4-FFF2-40B4-BE49-F238E27FC236}">
                <a16:creationId xmlns:a16="http://schemas.microsoft.com/office/drawing/2014/main" id="{4432DEB2-BC36-4D84-B1EE-E303D3F50CA6}"/>
              </a:ext>
            </a:extLst>
          </p:cNvPr>
          <p:cNvGrpSpPr/>
          <p:nvPr/>
        </p:nvGrpSpPr>
        <p:grpSpPr>
          <a:xfrm>
            <a:off x="9002980" y="4631551"/>
            <a:ext cx="1883306" cy="923330"/>
            <a:chOff x="611560" y="1877923"/>
            <a:chExt cx="1883306" cy="923330"/>
          </a:xfrm>
        </p:grpSpPr>
        <p:sp>
          <p:nvSpPr>
            <p:cNvPr id="49" name="TextBox 48">
              <a:extLst>
                <a:ext uri="{FF2B5EF4-FFF2-40B4-BE49-F238E27FC236}">
                  <a16:creationId xmlns:a16="http://schemas.microsoft.com/office/drawing/2014/main" id="{DE55F758-D475-4B5F-895A-82889C2FE839}"/>
                </a:ext>
              </a:extLst>
            </p:cNvPr>
            <p:cNvSpPr txBox="1"/>
            <p:nvPr/>
          </p:nvSpPr>
          <p:spPr>
            <a:xfrm>
              <a:off x="621347" y="2154922"/>
              <a:ext cx="1873519" cy="646331"/>
            </a:xfrm>
            <a:prstGeom prst="rect">
              <a:avLst/>
            </a:prstGeom>
            <a:noFill/>
          </p:spPr>
          <p:txBody>
            <a:bodyPr wrap="square" rtlCol="0">
              <a:spAutoFit/>
            </a:bodyPr>
            <a:lstStyle/>
            <a:p>
              <a:pPr algn="ctr"/>
              <a:r>
                <a:rPr lang="cs-CZ" altLang="ko-KR" sz="1200" i="1" dirty="0" smtClean="0">
                  <a:solidFill>
                    <a:schemeClr val="tx1">
                      <a:lumMod val="75000"/>
                      <a:lumOff val="25000"/>
                    </a:schemeClr>
                  </a:solidFill>
                  <a:cs typeface="Arial" pitchFamily="34" charset="0"/>
                </a:rPr>
                <a:t>Schvaluje již pouze rozpočet zřízené organizace.</a:t>
              </a:r>
              <a:endParaRPr lang="en-US" altLang="ko-KR" sz="1200" i="1" dirty="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id="{930F4B44-0A62-49B9-B56B-016433109F1F}"/>
                </a:ext>
              </a:extLst>
            </p:cNvPr>
            <p:cNvSpPr txBox="1"/>
            <p:nvPr/>
          </p:nvSpPr>
          <p:spPr>
            <a:xfrm>
              <a:off x="611560" y="1877923"/>
              <a:ext cx="1879089" cy="338554"/>
            </a:xfrm>
            <a:prstGeom prst="rect">
              <a:avLst/>
            </a:prstGeom>
            <a:noFill/>
          </p:spPr>
          <p:txBody>
            <a:bodyPr wrap="square" rtlCol="0">
              <a:spAutoFit/>
            </a:bodyPr>
            <a:lstStyle/>
            <a:p>
              <a:pPr algn="ctr"/>
              <a:r>
                <a:rPr lang="cs-CZ" altLang="ko-KR" sz="1600" i="1" dirty="0" smtClean="0">
                  <a:solidFill>
                    <a:schemeClr val="tx1">
                      <a:lumMod val="75000"/>
                      <a:lumOff val="25000"/>
                    </a:schemeClr>
                  </a:solidFill>
                  <a:cs typeface="Arial" pitchFamily="34" charset="0"/>
                </a:rPr>
                <a:t>Pozn. Rada města</a:t>
              </a:r>
              <a:endParaRPr lang="ko-KR" altLang="en-US" sz="1600" i="1" dirty="0">
                <a:solidFill>
                  <a:schemeClr val="tx1">
                    <a:lumMod val="75000"/>
                    <a:lumOff val="25000"/>
                  </a:schemeClr>
                </a:solidFill>
                <a:cs typeface="Arial" pitchFamily="34" charset="0"/>
              </a:endParaRPr>
            </a:p>
          </p:txBody>
        </p:sp>
      </p:grpSp>
      <p:sp>
        <p:nvSpPr>
          <p:cNvPr id="51" name="Block Arc 160">
            <a:extLst>
              <a:ext uri="{FF2B5EF4-FFF2-40B4-BE49-F238E27FC236}">
                <a16:creationId xmlns:a16="http://schemas.microsoft.com/office/drawing/2014/main" id="{C531A953-3E51-40F8-97A1-1CE311C2902F}"/>
              </a:ext>
            </a:extLst>
          </p:cNvPr>
          <p:cNvSpPr/>
          <p:nvPr/>
        </p:nvSpPr>
        <p:spPr>
          <a:xfrm rot="10800000">
            <a:off x="9006957" y="2670560"/>
            <a:ext cx="1834703" cy="1834703"/>
          </a:xfrm>
          <a:prstGeom prst="blockArc">
            <a:avLst>
              <a:gd name="adj1" fmla="val 12399071"/>
              <a:gd name="adj2" fmla="val 20021087"/>
              <a:gd name="adj3" fmla="val 64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Block Arc 92">
            <a:extLst>
              <a:ext uri="{FF2B5EF4-FFF2-40B4-BE49-F238E27FC236}">
                <a16:creationId xmlns:a16="http://schemas.microsoft.com/office/drawing/2014/main" id="{5EE9194D-6DD6-4DD0-B319-9A207B5357D0}"/>
              </a:ext>
            </a:extLst>
          </p:cNvPr>
          <p:cNvSpPr/>
          <p:nvPr/>
        </p:nvSpPr>
        <p:spPr>
          <a:xfrm>
            <a:off x="1348772" y="3438701"/>
            <a:ext cx="1834703" cy="1834703"/>
          </a:xfrm>
          <a:prstGeom prst="blockArc">
            <a:avLst>
              <a:gd name="adj1" fmla="val 10800022"/>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직사각형 2">
            <a:extLst>
              <a:ext uri="{FF2B5EF4-FFF2-40B4-BE49-F238E27FC236}">
                <a16:creationId xmlns:a16="http://schemas.microsoft.com/office/drawing/2014/main" id="{2B995435-14A5-4A9C-8CD2-B321C550E4A4}"/>
              </a:ext>
            </a:extLst>
          </p:cNvPr>
          <p:cNvSpPr/>
          <p:nvPr/>
        </p:nvSpPr>
        <p:spPr>
          <a:xfrm>
            <a:off x="1345109" y="4307515"/>
            <a:ext cx="857263" cy="2550485"/>
          </a:xfrm>
          <a:custGeom>
            <a:avLst/>
            <a:gdLst>
              <a:gd name="connsiteX0" fmla="*/ 0 w 119148"/>
              <a:gd name="connsiteY0" fmla="*/ 0 h 2214305"/>
              <a:gd name="connsiteX1" fmla="*/ 119148 w 119148"/>
              <a:gd name="connsiteY1" fmla="*/ 0 h 2214305"/>
              <a:gd name="connsiteX2" fmla="*/ 119148 w 119148"/>
              <a:gd name="connsiteY2" fmla="*/ 2214305 h 2214305"/>
              <a:gd name="connsiteX3" fmla="*/ 0 w 119148"/>
              <a:gd name="connsiteY3" fmla="*/ 2214305 h 2214305"/>
              <a:gd name="connsiteX4" fmla="*/ 0 w 119148"/>
              <a:gd name="connsiteY4" fmla="*/ 0 h 2214305"/>
              <a:gd name="connsiteX0" fmla="*/ 0 w 412396"/>
              <a:gd name="connsiteY0" fmla="*/ 0 h 2214305"/>
              <a:gd name="connsiteX1" fmla="*/ 119148 w 412396"/>
              <a:gd name="connsiteY1" fmla="*/ 0 h 2214305"/>
              <a:gd name="connsiteX2" fmla="*/ 412396 w 412396"/>
              <a:gd name="connsiteY2" fmla="*/ 2147657 h 2214305"/>
              <a:gd name="connsiteX3" fmla="*/ 0 w 412396"/>
              <a:gd name="connsiteY3" fmla="*/ 2214305 h 2214305"/>
              <a:gd name="connsiteX4" fmla="*/ 0 w 412396"/>
              <a:gd name="connsiteY4" fmla="*/ 0 h 2214305"/>
              <a:gd name="connsiteX0" fmla="*/ 0 w 412396"/>
              <a:gd name="connsiteY0" fmla="*/ 0 h 2147658"/>
              <a:gd name="connsiteX1" fmla="*/ 119148 w 412396"/>
              <a:gd name="connsiteY1" fmla="*/ 0 h 2147658"/>
              <a:gd name="connsiteX2" fmla="*/ 412396 w 412396"/>
              <a:gd name="connsiteY2" fmla="*/ 2147657 h 2147658"/>
              <a:gd name="connsiteX3" fmla="*/ 210606 w 412396"/>
              <a:gd name="connsiteY3" fmla="*/ 2147658 h 2147658"/>
              <a:gd name="connsiteX4" fmla="*/ 0 w 412396"/>
              <a:gd name="connsiteY4" fmla="*/ 0 h 2147658"/>
              <a:gd name="connsiteX0" fmla="*/ 0 w 468380"/>
              <a:gd name="connsiteY0" fmla="*/ 0 h 2152988"/>
              <a:gd name="connsiteX1" fmla="*/ 119148 w 468380"/>
              <a:gd name="connsiteY1" fmla="*/ 0 h 2152988"/>
              <a:gd name="connsiteX2" fmla="*/ 468380 w 468380"/>
              <a:gd name="connsiteY2" fmla="*/ 2152988 h 2152988"/>
              <a:gd name="connsiteX3" fmla="*/ 210606 w 468380"/>
              <a:gd name="connsiteY3" fmla="*/ 2147658 h 2152988"/>
              <a:gd name="connsiteX4" fmla="*/ 0 w 468380"/>
              <a:gd name="connsiteY4" fmla="*/ 0 h 2152988"/>
              <a:gd name="connsiteX0" fmla="*/ 0 w 468380"/>
              <a:gd name="connsiteY0" fmla="*/ 0 h 2152988"/>
              <a:gd name="connsiteX1" fmla="*/ 119148 w 468380"/>
              <a:gd name="connsiteY1" fmla="*/ 0 h 2152988"/>
              <a:gd name="connsiteX2" fmla="*/ 468380 w 468380"/>
              <a:gd name="connsiteY2" fmla="*/ 2152988 h 2152988"/>
              <a:gd name="connsiteX3" fmla="*/ 250595 w 468380"/>
              <a:gd name="connsiteY3" fmla="*/ 2150324 h 2152988"/>
              <a:gd name="connsiteX4" fmla="*/ 0 w 468380"/>
              <a:gd name="connsiteY4" fmla="*/ 0 h 2152988"/>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3219 w 474264"/>
              <a:gd name="connsiteY0" fmla="*/ 0 h 2150324"/>
              <a:gd name="connsiteX1" fmla="*/ 122367 w 474264"/>
              <a:gd name="connsiteY1" fmla="*/ 0 h 2150324"/>
              <a:gd name="connsiteX2" fmla="*/ 474264 w 474264"/>
              <a:gd name="connsiteY2" fmla="*/ 2144990 h 2150324"/>
              <a:gd name="connsiteX3" fmla="*/ 253814 w 474264"/>
              <a:gd name="connsiteY3" fmla="*/ 2150324 h 2150324"/>
              <a:gd name="connsiteX4" fmla="*/ 3219 w 474264"/>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3486 w 604397"/>
              <a:gd name="connsiteY0" fmla="*/ 0 h 2504958"/>
              <a:gd name="connsiteX1" fmla="*/ 122634 w 604397"/>
              <a:gd name="connsiteY1" fmla="*/ 0 h 2504958"/>
              <a:gd name="connsiteX2" fmla="*/ 474531 w 604397"/>
              <a:gd name="connsiteY2" fmla="*/ 2144990 h 2504958"/>
              <a:gd name="connsiteX3" fmla="*/ 591332 w 604397"/>
              <a:gd name="connsiteY3" fmla="*/ 2504958 h 2504958"/>
              <a:gd name="connsiteX4" fmla="*/ 3486 w 604397"/>
              <a:gd name="connsiteY4" fmla="*/ 0 h 2504958"/>
              <a:gd name="connsiteX0" fmla="*/ 3486 w 825689"/>
              <a:gd name="connsiteY0" fmla="*/ 0 h 2504958"/>
              <a:gd name="connsiteX1" fmla="*/ 122634 w 825689"/>
              <a:gd name="connsiteY1" fmla="*/ 0 h 2504958"/>
              <a:gd name="connsiteX2" fmla="*/ 825689 w 825689"/>
              <a:gd name="connsiteY2" fmla="*/ 2499624 h 2504958"/>
              <a:gd name="connsiteX3" fmla="*/ 591332 w 825689"/>
              <a:gd name="connsiteY3" fmla="*/ 2504958 h 2504958"/>
              <a:gd name="connsiteX4" fmla="*/ 3486 w 825689"/>
              <a:gd name="connsiteY4" fmla="*/ 0 h 2504958"/>
              <a:gd name="connsiteX0" fmla="*/ 3576 w 816806"/>
              <a:gd name="connsiteY0" fmla="*/ 0 h 2504958"/>
              <a:gd name="connsiteX1" fmla="*/ 113751 w 816806"/>
              <a:gd name="connsiteY1" fmla="*/ 0 h 2504958"/>
              <a:gd name="connsiteX2" fmla="*/ 816806 w 816806"/>
              <a:gd name="connsiteY2" fmla="*/ 2499624 h 2504958"/>
              <a:gd name="connsiteX3" fmla="*/ 582449 w 816806"/>
              <a:gd name="connsiteY3" fmla="*/ 2504958 h 2504958"/>
              <a:gd name="connsiteX4" fmla="*/ 3576 w 816806"/>
              <a:gd name="connsiteY4" fmla="*/ 0 h 2504958"/>
              <a:gd name="connsiteX0" fmla="*/ 461 w 813691"/>
              <a:gd name="connsiteY0" fmla="*/ 0 h 2504958"/>
              <a:gd name="connsiteX1" fmla="*/ 110636 w 813691"/>
              <a:gd name="connsiteY1" fmla="*/ 0 h 2504958"/>
              <a:gd name="connsiteX2" fmla="*/ 813691 w 813691"/>
              <a:gd name="connsiteY2" fmla="*/ 2499624 h 2504958"/>
              <a:gd name="connsiteX3" fmla="*/ 579334 w 813691"/>
              <a:gd name="connsiteY3" fmla="*/ 2504958 h 2504958"/>
              <a:gd name="connsiteX4" fmla="*/ 461 w 813691"/>
              <a:gd name="connsiteY4" fmla="*/ 0 h 2504958"/>
              <a:gd name="connsiteX0" fmla="*/ 2677 w 815907"/>
              <a:gd name="connsiteY0" fmla="*/ 0 h 2504958"/>
              <a:gd name="connsiteX1" fmla="*/ 112852 w 815907"/>
              <a:gd name="connsiteY1" fmla="*/ 0 h 2504958"/>
              <a:gd name="connsiteX2" fmla="*/ 815907 w 815907"/>
              <a:gd name="connsiteY2" fmla="*/ 2499624 h 2504958"/>
              <a:gd name="connsiteX3" fmla="*/ 581550 w 815907"/>
              <a:gd name="connsiteY3" fmla="*/ 2504958 h 2504958"/>
              <a:gd name="connsiteX4" fmla="*/ 2677 w 815907"/>
              <a:gd name="connsiteY4" fmla="*/ 0 h 2504958"/>
              <a:gd name="connsiteX0" fmla="*/ 2677 w 815907"/>
              <a:gd name="connsiteY0" fmla="*/ 0 h 2504958"/>
              <a:gd name="connsiteX1" fmla="*/ 115842 w 815907"/>
              <a:gd name="connsiteY1" fmla="*/ 3348 h 2504958"/>
              <a:gd name="connsiteX2" fmla="*/ 815907 w 815907"/>
              <a:gd name="connsiteY2" fmla="*/ 2499624 h 2504958"/>
              <a:gd name="connsiteX3" fmla="*/ 581550 w 815907"/>
              <a:gd name="connsiteY3" fmla="*/ 2504958 h 2504958"/>
              <a:gd name="connsiteX4" fmla="*/ 2677 w 815907"/>
              <a:gd name="connsiteY4" fmla="*/ 0 h 250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907" h="2504958">
                <a:moveTo>
                  <a:pt x="2677" y="0"/>
                </a:moveTo>
                <a:lnTo>
                  <a:pt x="115842" y="3348"/>
                </a:lnTo>
                <a:cubicBezTo>
                  <a:pt x="90266" y="804070"/>
                  <a:pt x="479533" y="1765577"/>
                  <a:pt x="815907" y="2499624"/>
                </a:cubicBezTo>
                <a:lnTo>
                  <a:pt x="581550" y="2504958"/>
                </a:lnTo>
                <a:cubicBezTo>
                  <a:pt x="269418" y="1807233"/>
                  <a:pt x="-31634" y="858378"/>
                  <a:pt x="267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Freeform: Shape 59">
            <a:extLst>
              <a:ext uri="{FF2B5EF4-FFF2-40B4-BE49-F238E27FC236}">
                <a16:creationId xmlns:a16="http://schemas.microsoft.com/office/drawing/2014/main" id="{67A3F2DF-327D-4069-B3A9-74D146EE660B}"/>
              </a:ext>
            </a:extLst>
          </p:cNvPr>
          <p:cNvSpPr/>
          <p:nvPr/>
        </p:nvSpPr>
        <p:spPr>
          <a:xfrm rot="20114008">
            <a:off x="10690683" y="4132428"/>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21D163A-41A8-4399-B897-07A2EF25ADCA}"/>
              </a:ext>
            </a:extLst>
          </p:cNvPr>
          <p:cNvSpPr/>
          <p:nvPr/>
        </p:nvSpPr>
        <p:spPr>
          <a:xfrm rot="12492842">
            <a:off x="9120650" y="3571922"/>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FEF6CA1-3C81-4D94-AF81-2F19ECDCF4CB}"/>
              </a:ext>
            </a:extLst>
          </p:cNvPr>
          <p:cNvSpPr/>
          <p:nvPr/>
        </p:nvSpPr>
        <p:spPr>
          <a:xfrm>
            <a:off x="10601608" y="2094661"/>
            <a:ext cx="351386" cy="1930996"/>
          </a:xfrm>
          <a:custGeom>
            <a:avLst/>
            <a:gdLst>
              <a:gd name="connsiteX0" fmla="*/ 117695 w 162962"/>
              <a:gd name="connsiteY0" fmla="*/ 0 h 1910282"/>
              <a:gd name="connsiteX1" fmla="*/ 162962 w 162962"/>
              <a:gd name="connsiteY1" fmla="*/ 1910282 h 1910282"/>
              <a:gd name="connsiteX2" fmla="*/ 0 w 162962"/>
              <a:gd name="connsiteY2" fmla="*/ 1910282 h 1910282"/>
              <a:gd name="connsiteX3" fmla="*/ 117695 w 162962"/>
              <a:gd name="connsiteY3" fmla="*/ 0 h 1910282"/>
              <a:gd name="connsiteX0" fmla="*/ 117695 w 350421"/>
              <a:gd name="connsiteY0" fmla="*/ 0 h 1910282"/>
              <a:gd name="connsiteX1" fmla="*/ 162962 w 350421"/>
              <a:gd name="connsiteY1" fmla="*/ 1910282 h 1910282"/>
              <a:gd name="connsiteX2" fmla="*/ 0 w 350421"/>
              <a:gd name="connsiteY2" fmla="*/ 1910282 h 1910282"/>
              <a:gd name="connsiteX3" fmla="*/ 117695 w 350421"/>
              <a:gd name="connsiteY3" fmla="*/ 0 h 1910282"/>
              <a:gd name="connsiteX0" fmla="*/ 117695 w 386111"/>
              <a:gd name="connsiteY0" fmla="*/ 0 h 1910282"/>
              <a:gd name="connsiteX1" fmla="*/ 162962 w 386111"/>
              <a:gd name="connsiteY1" fmla="*/ 1910282 h 1910282"/>
              <a:gd name="connsiteX2" fmla="*/ 0 w 386111"/>
              <a:gd name="connsiteY2" fmla="*/ 1910282 h 1910282"/>
              <a:gd name="connsiteX3" fmla="*/ 117695 w 386111"/>
              <a:gd name="connsiteY3" fmla="*/ 0 h 1910282"/>
              <a:gd name="connsiteX0" fmla="*/ 117695 w 324288"/>
              <a:gd name="connsiteY0" fmla="*/ 0 h 1910282"/>
              <a:gd name="connsiteX1" fmla="*/ 162962 w 324288"/>
              <a:gd name="connsiteY1" fmla="*/ 1910282 h 1910282"/>
              <a:gd name="connsiteX2" fmla="*/ 0 w 324288"/>
              <a:gd name="connsiteY2" fmla="*/ 1910282 h 1910282"/>
              <a:gd name="connsiteX3" fmla="*/ 117695 w 32428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69492"/>
              <a:gd name="connsiteY0" fmla="*/ 0 h 1910282"/>
              <a:gd name="connsiteX1" fmla="*/ 162962 w 369492"/>
              <a:gd name="connsiteY1" fmla="*/ 1910282 h 1910282"/>
              <a:gd name="connsiteX2" fmla="*/ 0 w 369492"/>
              <a:gd name="connsiteY2" fmla="*/ 1910282 h 1910282"/>
              <a:gd name="connsiteX3" fmla="*/ 117695 w 369492"/>
              <a:gd name="connsiteY3" fmla="*/ 0 h 1910282"/>
              <a:gd name="connsiteX0" fmla="*/ 117695 w 354501"/>
              <a:gd name="connsiteY0" fmla="*/ 0 h 1910282"/>
              <a:gd name="connsiteX1" fmla="*/ 162962 w 354501"/>
              <a:gd name="connsiteY1" fmla="*/ 1910282 h 1910282"/>
              <a:gd name="connsiteX2" fmla="*/ 0 w 354501"/>
              <a:gd name="connsiteY2" fmla="*/ 1910282 h 1910282"/>
              <a:gd name="connsiteX3" fmla="*/ 117695 w 354501"/>
              <a:gd name="connsiteY3" fmla="*/ 0 h 1910282"/>
              <a:gd name="connsiteX0" fmla="*/ 117695 w 354501"/>
              <a:gd name="connsiteY0" fmla="*/ 0 h 1910282"/>
              <a:gd name="connsiteX1" fmla="*/ 162962 w 354501"/>
              <a:gd name="connsiteY1" fmla="*/ 1910282 h 1910282"/>
              <a:gd name="connsiteX2" fmla="*/ 0 w 354501"/>
              <a:gd name="connsiteY2" fmla="*/ 1910282 h 1910282"/>
              <a:gd name="connsiteX3" fmla="*/ 117695 w 354501"/>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60469"/>
              <a:gd name="connsiteY0" fmla="*/ 0 h 1910282"/>
              <a:gd name="connsiteX1" fmla="*/ 162962 w 360469"/>
              <a:gd name="connsiteY1" fmla="*/ 1910282 h 1910282"/>
              <a:gd name="connsiteX2" fmla="*/ 0 w 360469"/>
              <a:gd name="connsiteY2" fmla="*/ 1910282 h 1910282"/>
              <a:gd name="connsiteX3" fmla="*/ 117695 w 360469"/>
              <a:gd name="connsiteY3" fmla="*/ 0 h 1910282"/>
              <a:gd name="connsiteX0" fmla="*/ 117695 w 360469"/>
              <a:gd name="connsiteY0" fmla="*/ 0 h 1910282"/>
              <a:gd name="connsiteX1" fmla="*/ 162962 w 360469"/>
              <a:gd name="connsiteY1" fmla="*/ 1910282 h 1910282"/>
              <a:gd name="connsiteX2" fmla="*/ 0 w 360469"/>
              <a:gd name="connsiteY2" fmla="*/ 1910282 h 1910282"/>
              <a:gd name="connsiteX3" fmla="*/ 117695 w 360469"/>
              <a:gd name="connsiteY3" fmla="*/ 0 h 1910282"/>
              <a:gd name="connsiteX0" fmla="*/ 117695 w 360469"/>
              <a:gd name="connsiteY0" fmla="*/ 0 h 1910282"/>
              <a:gd name="connsiteX1" fmla="*/ 162962 w 360469"/>
              <a:gd name="connsiteY1" fmla="*/ 1910282 h 1910282"/>
              <a:gd name="connsiteX2" fmla="*/ 0 w 360469"/>
              <a:gd name="connsiteY2" fmla="*/ 1910282 h 1910282"/>
              <a:gd name="connsiteX3" fmla="*/ 117695 w 360469"/>
              <a:gd name="connsiteY3" fmla="*/ 0 h 1910282"/>
              <a:gd name="connsiteX0" fmla="*/ 117695 w 356027"/>
              <a:gd name="connsiteY0" fmla="*/ 0 h 1910282"/>
              <a:gd name="connsiteX1" fmla="*/ 151125 w 356027"/>
              <a:gd name="connsiteY1" fmla="*/ 1907323 h 1910282"/>
              <a:gd name="connsiteX2" fmla="*/ 0 w 356027"/>
              <a:gd name="connsiteY2" fmla="*/ 1910282 h 1910282"/>
              <a:gd name="connsiteX3" fmla="*/ 117695 w 356027"/>
              <a:gd name="connsiteY3" fmla="*/ 0 h 1910282"/>
              <a:gd name="connsiteX0" fmla="*/ 117695 w 356027"/>
              <a:gd name="connsiteY0" fmla="*/ 0 h 1910282"/>
              <a:gd name="connsiteX1" fmla="*/ 151125 w 356027"/>
              <a:gd name="connsiteY1" fmla="*/ 1907323 h 1910282"/>
              <a:gd name="connsiteX2" fmla="*/ 0 w 356027"/>
              <a:gd name="connsiteY2" fmla="*/ 1910282 h 1910282"/>
              <a:gd name="connsiteX3" fmla="*/ 117695 w 356027"/>
              <a:gd name="connsiteY3" fmla="*/ 0 h 1910282"/>
              <a:gd name="connsiteX0" fmla="*/ 117695 w 350668"/>
              <a:gd name="connsiteY0" fmla="*/ 0 h 1916200"/>
              <a:gd name="connsiteX1" fmla="*/ 136329 w 350668"/>
              <a:gd name="connsiteY1" fmla="*/ 1916200 h 1916200"/>
              <a:gd name="connsiteX2" fmla="*/ 0 w 350668"/>
              <a:gd name="connsiteY2" fmla="*/ 1910282 h 1916200"/>
              <a:gd name="connsiteX3" fmla="*/ 117695 w 350668"/>
              <a:gd name="connsiteY3" fmla="*/ 0 h 1916200"/>
              <a:gd name="connsiteX0" fmla="*/ 117695 w 356765"/>
              <a:gd name="connsiteY0" fmla="*/ 0 h 1916200"/>
              <a:gd name="connsiteX1" fmla="*/ 136329 w 356765"/>
              <a:gd name="connsiteY1" fmla="*/ 1916200 h 1916200"/>
              <a:gd name="connsiteX2" fmla="*/ 0 w 356765"/>
              <a:gd name="connsiteY2" fmla="*/ 1910282 h 1916200"/>
              <a:gd name="connsiteX3" fmla="*/ 117695 w 356765"/>
              <a:gd name="connsiteY3" fmla="*/ 0 h 1916200"/>
              <a:gd name="connsiteX0" fmla="*/ 96981 w 343887"/>
              <a:gd name="connsiteY0" fmla="*/ 0 h 1930996"/>
              <a:gd name="connsiteX1" fmla="*/ 136329 w 343887"/>
              <a:gd name="connsiteY1" fmla="*/ 1930996 h 1930996"/>
              <a:gd name="connsiteX2" fmla="*/ 0 w 343887"/>
              <a:gd name="connsiteY2" fmla="*/ 1925078 h 1930996"/>
              <a:gd name="connsiteX3" fmla="*/ 96981 w 343887"/>
              <a:gd name="connsiteY3" fmla="*/ 0 h 1930996"/>
              <a:gd name="connsiteX0" fmla="*/ 96981 w 351386"/>
              <a:gd name="connsiteY0" fmla="*/ 0 h 1930996"/>
              <a:gd name="connsiteX1" fmla="*/ 136329 w 351386"/>
              <a:gd name="connsiteY1" fmla="*/ 1930996 h 1930996"/>
              <a:gd name="connsiteX2" fmla="*/ 0 w 351386"/>
              <a:gd name="connsiteY2" fmla="*/ 1925078 h 1930996"/>
              <a:gd name="connsiteX3" fmla="*/ 96981 w 351386"/>
              <a:gd name="connsiteY3" fmla="*/ 0 h 1930996"/>
              <a:gd name="connsiteX0" fmla="*/ 96981 w 351386"/>
              <a:gd name="connsiteY0" fmla="*/ 0 h 1930996"/>
              <a:gd name="connsiteX1" fmla="*/ 136329 w 351386"/>
              <a:gd name="connsiteY1" fmla="*/ 1930996 h 1930996"/>
              <a:gd name="connsiteX2" fmla="*/ 0 w 351386"/>
              <a:gd name="connsiteY2" fmla="*/ 1925078 h 1930996"/>
              <a:gd name="connsiteX3" fmla="*/ 96981 w 351386"/>
              <a:gd name="connsiteY3" fmla="*/ 0 h 1930996"/>
              <a:gd name="connsiteX0" fmla="*/ 96981 w 351386"/>
              <a:gd name="connsiteY0" fmla="*/ 0 h 1930996"/>
              <a:gd name="connsiteX1" fmla="*/ 136329 w 351386"/>
              <a:gd name="connsiteY1" fmla="*/ 1930996 h 1930996"/>
              <a:gd name="connsiteX2" fmla="*/ 0 w 351386"/>
              <a:gd name="connsiteY2" fmla="*/ 1925078 h 1930996"/>
              <a:gd name="connsiteX3" fmla="*/ 96981 w 351386"/>
              <a:gd name="connsiteY3" fmla="*/ 0 h 1930996"/>
            </a:gdLst>
            <a:ahLst/>
            <a:cxnLst>
              <a:cxn ang="0">
                <a:pos x="connsiteX0" y="connsiteY0"/>
              </a:cxn>
              <a:cxn ang="0">
                <a:pos x="connsiteX1" y="connsiteY1"/>
              </a:cxn>
              <a:cxn ang="0">
                <a:pos x="connsiteX2" y="connsiteY2"/>
              </a:cxn>
              <a:cxn ang="0">
                <a:pos x="connsiteX3" y="connsiteY3"/>
              </a:cxn>
            </a:cxnLst>
            <a:rect l="l" t="t" r="r" b="b"/>
            <a:pathLst>
              <a:path w="351386" h="1930996">
                <a:moveTo>
                  <a:pt x="96981" y="0"/>
                </a:moveTo>
                <a:cubicBezTo>
                  <a:pt x="546285" y="1113284"/>
                  <a:pt x="295864" y="1614066"/>
                  <a:pt x="136329" y="1930996"/>
                </a:cubicBezTo>
                <a:lnTo>
                  <a:pt x="0" y="1925078"/>
                </a:lnTo>
                <a:cubicBezTo>
                  <a:pt x="226397" y="1611987"/>
                  <a:pt x="464979" y="1158727"/>
                  <a:pt x="9698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1AE99BD-066B-4A7E-A742-AE8121AB6066}"/>
              </a:ext>
            </a:extLst>
          </p:cNvPr>
          <p:cNvSpPr/>
          <p:nvPr/>
        </p:nvSpPr>
        <p:spPr>
          <a:xfrm>
            <a:off x="1858041" y="4025657"/>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4" name="Freeform: Shape 63">
            <a:extLst>
              <a:ext uri="{FF2B5EF4-FFF2-40B4-BE49-F238E27FC236}">
                <a16:creationId xmlns:a16="http://schemas.microsoft.com/office/drawing/2014/main" id="{0DF702A3-6B9F-463C-B30F-232AE4F630D4}"/>
              </a:ext>
            </a:extLst>
          </p:cNvPr>
          <p:cNvSpPr/>
          <p:nvPr/>
        </p:nvSpPr>
        <p:spPr>
          <a:xfrm>
            <a:off x="3392968" y="3277066"/>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5" name="Freeform: Shape 64">
            <a:extLst>
              <a:ext uri="{FF2B5EF4-FFF2-40B4-BE49-F238E27FC236}">
                <a16:creationId xmlns:a16="http://schemas.microsoft.com/office/drawing/2014/main" id="{1BEB1CC1-DDD1-4F3A-9093-AA0BD97643E6}"/>
              </a:ext>
            </a:extLst>
          </p:cNvPr>
          <p:cNvSpPr/>
          <p:nvPr/>
        </p:nvSpPr>
        <p:spPr>
          <a:xfrm>
            <a:off x="6462822" y="3365364"/>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6" name="Freeform: Shape 65">
            <a:extLst>
              <a:ext uri="{FF2B5EF4-FFF2-40B4-BE49-F238E27FC236}">
                <a16:creationId xmlns:a16="http://schemas.microsoft.com/office/drawing/2014/main" id="{B2C01297-D259-4BD4-B242-8AB5B511C218}"/>
              </a:ext>
            </a:extLst>
          </p:cNvPr>
          <p:cNvSpPr/>
          <p:nvPr/>
        </p:nvSpPr>
        <p:spPr>
          <a:xfrm>
            <a:off x="9532674" y="3404314"/>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7" name="Freeform: Shape 66">
            <a:extLst>
              <a:ext uri="{FF2B5EF4-FFF2-40B4-BE49-F238E27FC236}">
                <a16:creationId xmlns:a16="http://schemas.microsoft.com/office/drawing/2014/main" id="{3D405C9E-3707-4850-86AA-EF233E7305A4}"/>
              </a:ext>
            </a:extLst>
          </p:cNvPr>
          <p:cNvSpPr/>
          <p:nvPr/>
        </p:nvSpPr>
        <p:spPr>
          <a:xfrm>
            <a:off x="4927895" y="4025657"/>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8" name="Freeform: Shape 67">
            <a:extLst>
              <a:ext uri="{FF2B5EF4-FFF2-40B4-BE49-F238E27FC236}">
                <a16:creationId xmlns:a16="http://schemas.microsoft.com/office/drawing/2014/main" id="{2EBFD3C5-B766-4DB3-9D6C-0B13D8151468}"/>
              </a:ext>
            </a:extLst>
          </p:cNvPr>
          <p:cNvSpPr/>
          <p:nvPr/>
        </p:nvSpPr>
        <p:spPr>
          <a:xfrm>
            <a:off x="7997749" y="4025657"/>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7" name="TextovéPole 16"/>
          <p:cNvSpPr txBox="1"/>
          <p:nvPr/>
        </p:nvSpPr>
        <p:spPr>
          <a:xfrm>
            <a:off x="1037492" y="6277712"/>
            <a:ext cx="11154508" cy="646331"/>
          </a:xfrm>
          <a:prstGeom prst="rect">
            <a:avLst/>
          </a:prstGeom>
          <a:noFill/>
        </p:spPr>
        <p:txBody>
          <a:bodyPr wrap="square" rtlCol="0">
            <a:spAutoFit/>
          </a:bodyPr>
          <a:lstStyle/>
          <a:p>
            <a:r>
              <a:rPr lang="cs-CZ" b="1" dirty="0" smtClean="0">
                <a:solidFill>
                  <a:schemeClr val="accent1">
                    <a:lumMod val="75000"/>
                  </a:schemeClr>
                </a:solidFill>
              </a:rPr>
              <a:t>DARY – soukromé právo</a:t>
            </a:r>
            <a:r>
              <a:rPr lang="cs-CZ" b="1" dirty="0" smtClean="0">
                <a:solidFill>
                  <a:srgbClr val="00B050"/>
                </a:solidFill>
              </a:rPr>
              <a:t>	</a:t>
            </a:r>
            <a:r>
              <a:rPr lang="cs-CZ" b="1" dirty="0" smtClean="0"/>
              <a:t>	</a:t>
            </a:r>
            <a:r>
              <a:rPr lang="cs-CZ" b="1" dirty="0" smtClean="0">
                <a:solidFill>
                  <a:schemeClr val="accent5"/>
                </a:solidFill>
              </a:rPr>
              <a:t>DOTACE – veřejné právo</a:t>
            </a:r>
            <a:r>
              <a:rPr lang="cs-CZ" b="1" dirty="0" smtClean="0"/>
              <a:t>		     </a:t>
            </a:r>
            <a:r>
              <a:rPr lang="cs-CZ" b="1" dirty="0" smtClean="0">
                <a:solidFill>
                  <a:schemeClr val="accent6"/>
                </a:solidFill>
              </a:rPr>
              <a:t>PŘÍSPĚVKY – veřejné právo</a:t>
            </a:r>
            <a:r>
              <a:rPr lang="cs-CZ" b="1" dirty="0" smtClean="0"/>
              <a:t>		</a:t>
            </a:r>
            <a:endParaRPr lang="cs-CZ" b="1" dirty="0"/>
          </a:p>
        </p:txBody>
      </p:sp>
    </p:spTree>
    <p:extLst>
      <p:ext uri="{BB962C8B-B14F-4D97-AF65-F5344CB8AC3E}">
        <p14:creationId xmlns:p14="http://schemas.microsoft.com/office/powerpoint/2010/main" val="1299181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Kompetence orgánů obce</a:t>
            </a:r>
            <a:endParaRPr lang="en-US" dirty="0"/>
          </a:p>
        </p:txBody>
      </p:sp>
      <p:sp>
        <p:nvSpPr>
          <p:cNvPr id="20" name="TextovéPole 19"/>
          <p:cNvSpPr txBox="1"/>
          <p:nvPr/>
        </p:nvSpPr>
        <p:spPr>
          <a:xfrm>
            <a:off x="793663" y="1716657"/>
            <a:ext cx="6535764" cy="584775"/>
          </a:xfrm>
          <a:prstGeom prst="rect">
            <a:avLst/>
          </a:prstGeom>
          <a:noFill/>
        </p:spPr>
        <p:txBody>
          <a:bodyPr wrap="none" rtlCol="0">
            <a:spAutoFit/>
          </a:bodyPr>
          <a:lstStyle/>
          <a:p>
            <a:r>
              <a:rPr lang="cs-CZ" sz="3200" b="1" dirty="0" smtClean="0">
                <a:solidFill>
                  <a:schemeClr val="accent2"/>
                </a:solidFill>
              </a:rPr>
              <a:t>Pomůcka – kompetenční tabulka</a:t>
            </a:r>
            <a:endParaRPr lang="cs-CZ" sz="3200" b="1" dirty="0">
              <a:solidFill>
                <a:schemeClr val="accent2"/>
              </a:solidFill>
            </a:endParaRPr>
          </a:p>
        </p:txBody>
      </p:sp>
      <p:sp>
        <p:nvSpPr>
          <p:cNvPr id="21" name="TextovéPole 20"/>
          <p:cNvSpPr txBox="1"/>
          <p:nvPr/>
        </p:nvSpPr>
        <p:spPr>
          <a:xfrm>
            <a:off x="771238" y="5400136"/>
            <a:ext cx="10352514" cy="830997"/>
          </a:xfrm>
          <a:prstGeom prst="rect">
            <a:avLst/>
          </a:prstGeom>
          <a:noFill/>
        </p:spPr>
        <p:txBody>
          <a:bodyPr wrap="none" rtlCol="0">
            <a:spAutoFit/>
          </a:bodyPr>
          <a:lstStyle/>
          <a:p>
            <a:r>
              <a:rPr lang="cs-CZ" sz="1600" dirty="0" smtClean="0"/>
              <a:t>Vždy dopad na rozpočet obce – poskytnutí </a:t>
            </a:r>
            <a:r>
              <a:rPr lang="cs-CZ" sz="1600" dirty="0"/>
              <a:t>daru</a:t>
            </a:r>
            <a:r>
              <a:rPr lang="cs-CZ" sz="1600" dirty="0" smtClean="0"/>
              <a:t>, dotace </a:t>
            </a:r>
            <a:r>
              <a:rPr lang="cs-CZ" sz="1600" dirty="0"/>
              <a:t>či návratné finanční výpomoci) bude mít zpravidla </a:t>
            </a:r>
            <a:endParaRPr lang="cs-CZ" sz="1600" dirty="0" smtClean="0"/>
          </a:p>
          <a:p>
            <a:r>
              <a:rPr lang="cs-CZ" sz="1600" dirty="0" smtClean="0"/>
              <a:t>za </a:t>
            </a:r>
            <a:r>
              <a:rPr lang="cs-CZ" sz="1600" dirty="0"/>
              <a:t>následek </a:t>
            </a:r>
            <a:r>
              <a:rPr lang="cs-CZ" sz="1600" dirty="0" smtClean="0"/>
              <a:t>změnu rozpočtu </a:t>
            </a:r>
            <a:r>
              <a:rPr lang="cs-CZ" sz="1600" dirty="0"/>
              <a:t>a s tím související nutnost provedení rozpočtového opatření </a:t>
            </a:r>
            <a:r>
              <a:rPr lang="cs-CZ" sz="1600" dirty="0" smtClean="0"/>
              <a:t>(§ </a:t>
            </a:r>
            <a:r>
              <a:rPr lang="cs-CZ" sz="1600" dirty="0"/>
              <a:t>16 a násl. </a:t>
            </a:r>
            <a:endParaRPr lang="cs-CZ" sz="1600" dirty="0" smtClean="0"/>
          </a:p>
          <a:p>
            <a:r>
              <a:rPr lang="cs-CZ" sz="1600" dirty="0" smtClean="0"/>
              <a:t>zákona </a:t>
            </a:r>
            <a:r>
              <a:rPr lang="cs-CZ" sz="1600" dirty="0"/>
              <a:t>č. 250/2000 Sb., o rozpočtových pravidlech územních </a:t>
            </a:r>
            <a:r>
              <a:rPr lang="cs-CZ" sz="1600" dirty="0" smtClean="0"/>
              <a:t>rozpočtů, není-li rozpočtováno předem (program).</a:t>
            </a:r>
            <a:endParaRPr lang="cs-CZ" sz="1600" dirty="0"/>
          </a:p>
        </p:txBody>
      </p:sp>
      <p:pic>
        <p:nvPicPr>
          <p:cNvPr id="3" name="Obrázek 2"/>
          <p:cNvPicPr>
            <a:picLocks noChangeAspect="1"/>
          </p:cNvPicPr>
          <p:nvPr/>
        </p:nvPicPr>
        <p:blipFill>
          <a:blip r:embed="rId2"/>
          <a:stretch>
            <a:fillRect/>
          </a:stretch>
        </p:blipFill>
        <p:spPr>
          <a:xfrm>
            <a:off x="1018054" y="2481172"/>
            <a:ext cx="4705350" cy="2390775"/>
          </a:xfrm>
          <a:prstGeom prst="rect">
            <a:avLst/>
          </a:prstGeom>
        </p:spPr>
      </p:pic>
      <p:pic>
        <p:nvPicPr>
          <p:cNvPr id="4" name="Obrázek 3"/>
          <p:cNvPicPr>
            <a:picLocks noChangeAspect="1"/>
          </p:cNvPicPr>
          <p:nvPr/>
        </p:nvPicPr>
        <p:blipFill>
          <a:blip r:embed="rId3"/>
          <a:stretch>
            <a:fillRect/>
          </a:stretch>
        </p:blipFill>
        <p:spPr>
          <a:xfrm>
            <a:off x="5947495" y="2481172"/>
            <a:ext cx="4705350" cy="2543175"/>
          </a:xfrm>
          <a:prstGeom prst="rect">
            <a:avLst/>
          </a:prstGeom>
        </p:spPr>
      </p:pic>
    </p:spTree>
    <p:extLst>
      <p:ext uri="{BB962C8B-B14F-4D97-AF65-F5344CB8AC3E}">
        <p14:creationId xmlns:p14="http://schemas.microsoft.com/office/powerpoint/2010/main" val="3488030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752E57-AE48-4B2E-BD13-E299482EC991}"/>
              </a:ext>
            </a:extLst>
          </p:cNvPr>
          <p:cNvGrpSpPr/>
          <p:nvPr/>
        </p:nvGrpSpPr>
        <p:grpSpPr>
          <a:xfrm>
            <a:off x="6317307" y="713811"/>
            <a:ext cx="5874693" cy="5845731"/>
            <a:chOff x="412501" y="2943143"/>
            <a:chExt cx="3761594" cy="3743050"/>
          </a:xfrm>
        </p:grpSpPr>
        <p:sp>
          <p:nvSpPr>
            <p:cNvPr id="6" name="Rectangle 21">
              <a:extLst>
                <a:ext uri="{FF2B5EF4-FFF2-40B4-BE49-F238E27FC236}">
                  <a16:creationId xmlns:a16="http://schemas.microsoft.com/office/drawing/2014/main" id="{92D13E30-3900-43A3-89A6-9D64C3CFAB44}"/>
                </a:ext>
              </a:extLst>
            </p:cNvPr>
            <p:cNvSpPr/>
            <p:nvPr/>
          </p:nvSpPr>
          <p:spPr>
            <a:xfrm rot="6342521">
              <a:off x="3097527" y="3516043"/>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21">
              <a:extLst>
                <a:ext uri="{FF2B5EF4-FFF2-40B4-BE49-F238E27FC236}">
                  <a16:creationId xmlns:a16="http://schemas.microsoft.com/office/drawing/2014/main" id="{3702C2D0-CC89-48A1-800A-CAF425B6250D}"/>
                </a:ext>
              </a:extLst>
            </p:cNvPr>
            <p:cNvSpPr/>
            <p:nvPr/>
          </p:nvSpPr>
          <p:spPr>
            <a:xfrm rot="4500000">
              <a:off x="3296179" y="3543395"/>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1">
              <a:extLst>
                <a:ext uri="{FF2B5EF4-FFF2-40B4-BE49-F238E27FC236}">
                  <a16:creationId xmlns:a16="http://schemas.microsoft.com/office/drawing/2014/main" id="{438975E4-D3CF-47DE-8BC9-3A050D183F65}"/>
                </a:ext>
              </a:extLst>
            </p:cNvPr>
            <p:cNvSpPr/>
            <p:nvPr/>
          </p:nvSpPr>
          <p:spPr>
            <a:xfrm rot="2700000">
              <a:off x="3452489" y="3440460"/>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aphic 27">
              <a:extLst>
                <a:ext uri="{FF2B5EF4-FFF2-40B4-BE49-F238E27FC236}">
                  <a16:creationId xmlns:a16="http://schemas.microsoft.com/office/drawing/2014/main" id="{66D5C128-FBBD-4C3F-9C23-D7690A3776DF}"/>
                </a:ext>
              </a:extLst>
            </p:cNvPr>
            <p:cNvGrpSpPr/>
            <p:nvPr/>
          </p:nvGrpSpPr>
          <p:grpSpPr>
            <a:xfrm>
              <a:off x="412501" y="2943143"/>
              <a:ext cx="3761594" cy="3743050"/>
              <a:chOff x="2564432" y="-3077"/>
              <a:chExt cx="6894435" cy="6860447"/>
            </a:xfrm>
          </p:grpSpPr>
          <p:sp>
            <p:nvSpPr>
              <p:cNvPr id="10" name="Freeform: Shape 9">
                <a:extLst>
                  <a:ext uri="{FF2B5EF4-FFF2-40B4-BE49-F238E27FC236}">
                    <a16:creationId xmlns:a16="http://schemas.microsoft.com/office/drawing/2014/main" id="{31527167-A5F0-4354-83BC-82E6A8E910C5}"/>
                  </a:ext>
                </a:extLst>
              </p:cNvPr>
              <p:cNvSpPr/>
              <p:nvPr/>
            </p:nvSpPr>
            <p:spPr>
              <a:xfrm>
                <a:off x="3332452" y="147375"/>
                <a:ext cx="949569" cy="1085222"/>
              </a:xfrm>
              <a:custGeom>
                <a:avLst/>
                <a:gdLst>
                  <a:gd name="connsiteX0" fmla="*/ 926207 w 949569"/>
                  <a:gd name="connsiteY0" fmla="*/ 381671 h 1085221"/>
                  <a:gd name="connsiteX1" fmla="*/ 902091 w 949569"/>
                  <a:gd name="connsiteY1" fmla="*/ 320627 h 1085221"/>
                  <a:gd name="connsiteX2" fmla="*/ 872699 w 949569"/>
                  <a:gd name="connsiteY2" fmla="*/ 234714 h 1085221"/>
                  <a:gd name="connsiteX3" fmla="*/ 709916 w 949569"/>
                  <a:gd name="connsiteY3" fmla="*/ 57612 h 1085221"/>
                  <a:gd name="connsiteX4" fmla="*/ 557684 w 949569"/>
                  <a:gd name="connsiteY4" fmla="*/ 2597 h 1085221"/>
                  <a:gd name="connsiteX5" fmla="*/ 340639 w 949569"/>
                  <a:gd name="connsiteY5" fmla="*/ 1090 h 1085221"/>
                  <a:gd name="connsiteX6" fmla="*/ 228349 w 949569"/>
                  <a:gd name="connsiteY6" fmla="*/ 48568 h 1085221"/>
                  <a:gd name="connsiteX7" fmla="*/ 109276 w 949569"/>
                  <a:gd name="connsiteY7" fmla="*/ 228685 h 1085221"/>
                  <a:gd name="connsiteX8" fmla="*/ 61044 w 949569"/>
                  <a:gd name="connsiteY8" fmla="*/ 360569 h 1085221"/>
                  <a:gd name="connsiteX9" fmla="*/ 25623 w 949569"/>
                  <a:gd name="connsiteY9" fmla="*/ 557266 h 1085221"/>
                  <a:gd name="connsiteX10" fmla="*/ 25623 w 949569"/>
                  <a:gd name="connsiteY10" fmla="*/ 557266 h 1085221"/>
                  <a:gd name="connsiteX11" fmla="*/ 25623 w 949569"/>
                  <a:gd name="connsiteY11" fmla="*/ 557266 h 1085221"/>
                  <a:gd name="connsiteX12" fmla="*/ 0 w 949569"/>
                  <a:gd name="connsiteY12" fmla="*/ 607759 h 1085221"/>
                  <a:gd name="connsiteX13" fmla="*/ 119827 w 949569"/>
                  <a:gd name="connsiteY13" fmla="*/ 754716 h 1085221"/>
                  <a:gd name="connsiteX14" fmla="*/ 252465 w 949569"/>
                  <a:gd name="connsiteY14" fmla="*/ 987587 h 1085221"/>
                  <a:gd name="connsiteX15" fmla="*/ 302958 w 949569"/>
                  <a:gd name="connsiteY15" fmla="*/ 1006427 h 1085221"/>
                  <a:gd name="connsiteX16" fmla="*/ 385857 w 949569"/>
                  <a:gd name="connsiteY16" fmla="*/ 1081790 h 1085221"/>
                  <a:gd name="connsiteX17" fmla="*/ 480814 w 949569"/>
                  <a:gd name="connsiteY17" fmla="*/ 1044109 h 1085221"/>
                  <a:gd name="connsiteX18" fmla="*/ 516234 w 949569"/>
                  <a:gd name="connsiteY18" fmla="*/ 1003413 h 1085221"/>
                  <a:gd name="connsiteX19" fmla="*/ 602901 w 949569"/>
                  <a:gd name="connsiteY19" fmla="*/ 938601 h 1085221"/>
                  <a:gd name="connsiteX20" fmla="*/ 617220 w 949569"/>
                  <a:gd name="connsiteY20" fmla="*/ 920514 h 1085221"/>
                  <a:gd name="connsiteX21" fmla="*/ 648119 w 949569"/>
                  <a:gd name="connsiteY21" fmla="*/ 910717 h 1085221"/>
                  <a:gd name="connsiteX22" fmla="*/ 693336 w 949569"/>
                  <a:gd name="connsiteY22" fmla="*/ 896398 h 1085221"/>
                  <a:gd name="connsiteX23" fmla="*/ 703133 w 949569"/>
                  <a:gd name="connsiteY23" fmla="*/ 855702 h 1085221"/>
                  <a:gd name="connsiteX24" fmla="*/ 696351 w 949569"/>
                  <a:gd name="connsiteY24" fmla="*/ 784861 h 1085221"/>
                  <a:gd name="connsiteX25" fmla="*/ 723481 w 949569"/>
                  <a:gd name="connsiteY25" fmla="*/ 752455 h 1085221"/>
                  <a:gd name="connsiteX26" fmla="*/ 755134 w 949569"/>
                  <a:gd name="connsiteY26" fmla="*/ 752455 h 1085221"/>
                  <a:gd name="connsiteX27" fmla="*/ 774728 w 949569"/>
                  <a:gd name="connsiteY27" fmla="*/ 740397 h 1085221"/>
                  <a:gd name="connsiteX28" fmla="*/ 830496 w 949569"/>
                  <a:gd name="connsiteY28" fmla="*/ 583643 h 1085221"/>
                  <a:gd name="connsiteX29" fmla="*/ 856120 w 949569"/>
                  <a:gd name="connsiteY29" fmla="*/ 515816 h 1085221"/>
                  <a:gd name="connsiteX30" fmla="*/ 884757 w 949569"/>
                  <a:gd name="connsiteY30" fmla="*/ 536918 h 1085221"/>
                  <a:gd name="connsiteX31" fmla="*/ 899830 w 949569"/>
                  <a:gd name="connsiteY31" fmla="*/ 540686 h 1085221"/>
                  <a:gd name="connsiteX32" fmla="*/ 944294 w 949569"/>
                  <a:gd name="connsiteY32" fmla="*/ 496976 h 1085221"/>
                  <a:gd name="connsiteX33" fmla="*/ 926207 w 949569"/>
                  <a:gd name="connsiteY33" fmla="*/ 381671 h 10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569" h="1085221">
                    <a:moveTo>
                      <a:pt x="926207" y="381671"/>
                    </a:moveTo>
                    <a:cubicBezTo>
                      <a:pt x="909627" y="364338"/>
                      <a:pt x="902844" y="343990"/>
                      <a:pt x="902091" y="320627"/>
                    </a:cubicBezTo>
                    <a:cubicBezTo>
                      <a:pt x="900584" y="288975"/>
                      <a:pt x="891540" y="257323"/>
                      <a:pt x="872699" y="234714"/>
                    </a:cubicBezTo>
                    <a:cubicBezTo>
                      <a:pt x="821453" y="172916"/>
                      <a:pt x="776989" y="105090"/>
                      <a:pt x="709916" y="57612"/>
                    </a:cubicBezTo>
                    <a:cubicBezTo>
                      <a:pt x="663191" y="24452"/>
                      <a:pt x="611945" y="6365"/>
                      <a:pt x="557684" y="2597"/>
                    </a:cubicBezTo>
                    <a:cubicBezTo>
                      <a:pt x="486089" y="-2678"/>
                      <a:pt x="412987" y="1843"/>
                      <a:pt x="340639" y="1090"/>
                    </a:cubicBezTo>
                    <a:cubicBezTo>
                      <a:pt x="296175" y="1090"/>
                      <a:pt x="255479" y="10887"/>
                      <a:pt x="228349" y="48568"/>
                    </a:cubicBezTo>
                    <a:cubicBezTo>
                      <a:pt x="185392" y="106597"/>
                      <a:pt x="143189" y="165380"/>
                      <a:pt x="109276" y="228685"/>
                    </a:cubicBezTo>
                    <a:cubicBezTo>
                      <a:pt x="87421" y="270134"/>
                      <a:pt x="79131" y="317613"/>
                      <a:pt x="61044" y="360569"/>
                    </a:cubicBezTo>
                    <a:cubicBezTo>
                      <a:pt x="34667" y="423874"/>
                      <a:pt x="26377" y="489440"/>
                      <a:pt x="25623" y="557266"/>
                    </a:cubicBezTo>
                    <a:lnTo>
                      <a:pt x="25623" y="557266"/>
                    </a:lnTo>
                    <a:cubicBezTo>
                      <a:pt x="25623" y="557266"/>
                      <a:pt x="25623" y="557266"/>
                      <a:pt x="25623" y="557266"/>
                    </a:cubicBezTo>
                    <a:cubicBezTo>
                      <a:pt x="17333" y="576107"/>
                      <a:pt x="10551" y="584396"/>
                      <a:pt x="0" y="607759"/>
                    </a:cubicBezTo>
                    <a:cubicBezTo>
                      <a:pt x="0" y="620571"/>
                      <a:pt x="95711" y="714020"/>
                      <a:pt x="119827" y="754716"/>
                    </a:cubicBezTo>
                    <a:cubicBezTo>
                      <a:pt x="156001" y="815760"/>
                      <a:pt x="247943" y="979297"/>
                      <a:pt x="252465" y="987587"/>
                    </a:cubicBezTo>
                    <a:cubicBezTo>
                      <a:pt x="272813" y="985326"/>
                      <a:pt x="290146" y="989847"/>
                      <a:pt x="302958" y="1006427"/>
                    </a:cubicBezTo>
                    <a:cubicBezTo>
                      <a:pt x="308987" y="1013964"/>
                      <a:pt x="345914" y="1061442"/>
                      <a:pt x="385857" y="1081790"/>
                    </a:cubicBezTo>
                    <a:cubicBezTo>
                      <a:pt x="423538" y="1100631"/>
                      <a:pt x="471770" y="1097616"/>
                      <a:pt x="480814" y="1044109"/>
                    </a:cubicBezTo>
                    <a:cubicBezTo>
                      <a:pt x="484582" y="1024514"/>
                      <a:pt x="495886" y="1009442"/>
                      <a:pt x="516234" y="1003413"/>
                    </a:cubicBezTo>
                    <a:cubicBezTo>
                      <a:pt x="552408" y="991355"/>
                      <a:pt x="581800" y="970253"/>
                      <a:pt x="602901" y="938601"/>
                    </a:cubicBezTo>
                    <a:cubicBezTo>
                      <a:pt x="607423" y="932572"/>
                      <a:pt x="612698" y="926543"/>
                      <a:pt x="617220" y="920514"/>
                    </a:cubicBezTo>
                    <a:cubicBezTo>
                      <a:pt x="625510" y="910717"/>
                      <a:pt x="633800" y="906195"/>
                      <a:pt x="648119" y="910717"/>
                    </a:cubicBezTo>
                    <a:cubicBezTo>
                      <a:pt x="664698" y="915238"/>
                      <a:pt x="684293" y="916746"/>
                      <a:pt x="693336" y="896398"/>
                    </a:cubicBezTo>
                    <a:cubicBezTo>
                      <a:pt x="698612" y="883586"/>
                      <a:pt x="703133" y="870021"/>
                      <a:pt x="703133" y="855702"/>
                    </a:cubicBezTo>
                    <a:cubicBezTo>
                      <a:pt x="703133" y="831586"/>
                      <a:pt x="700119" y="808224"/>
                      <a:pt x="696351" y="784861"/>
                    </a:cubicBezTo>
                    <a:cubicBezTo>
                      <a:pt x="692583" y="764513"/>
                      <a:pt x="702380" y="752455"/>
                      <a:pt x="723481" y="752455"/>
                    </a:cubicBezTo>
                    <a:cubicBezTo>
                      <a:pt x="734032" y="752455"/>
                      <a:pt x="744583" y="752455"/>
                      <a:pt x="755134" y="752455"/>
                    </a:cubicBezTo>
                    <a:cubicBezTo>
                      <a:pt x="764931" y="753209"/>
                      <a:pt x="770960" y="748687"/>
                      <a:pt x="774728" y="740397"/>
                    </a:cubicBezTo>
                    <a:cubicBezTo>
                      <a:pt x="798844" y="689904"/>
                      <a:pt x="812409" y="635643"/>
                      <a:pt x="830496" y="583643"/>
                    </a:cubicBezTo>
                    <a:cubicBezTo>
                      <a:pt x="838033" y="561034"/>
                      <a:pt x="843308" y="536918"/>
                      <a:pt x="856120" y="515816"/>
                    </a:cubicBezTo>
                    <a:cubicBezTo>
                      <a:pt x="865917" y="522599"/>
                      <a:pt x="874960" y="530135"/>
                      <a:pt x="884757" y="536918"/>
                    </a:cubicBezTo>
                    <a:cubicBezTo>
                      <a:pt x="889279" y="540686"/>
                      <a:pt x="893801" y="544454"/>
                      <a:pt x="899830" y="540686"/>
                    </a:cubicBezTo>
                    <a:cubicBezTo>
                      <a:pt x="916410" y="527874"/>
                      <a:pt x="936758" y="517324"/>
                      <a:pt x="944294" y="496976"/>
                    </a:cubicBezTo>
                    <a:cubicBezTo>
                      <a:pt x="958613" y="456280"/>
                      <a:pt x="958613" y="416338"/>
                      <a:pt x="926207" y="381671"/>
                    </a:cubicBezTo>
                    <a:close/>
                  </a:path>
                </a:pathLst>
              </a:custGeom>
              <a:solidFill>
                <a:srgbClr val="FDC68E"/>
              </a:solidFill>
              <a:ln w="75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3FC487-F488-423C-9398-C4D831B97F6F}"/>
                  </a:ext>
                </a:extLst>
              </p:cNvPr>
              <p:cNvSpPr/>
              <p:nvPr/>
            </p:nvSpPr>
            <p:spPr>
              <a:xfrm>
                <a:off x="2930353" y="5544431"/>
                <a:ext cx="6528514" cy="1312939"/>
              </a:xfrm>
              <a:custGeom>
                <a:avLst/>
                <a:gdLst>
                  <a:gd name="connsiteX0" fmla="*/ 2091982 w 6579158"/>
                  <a:gd name="connsiteY0" fmla="*/ 368523 h 1311309"/>
                  <a:gd name="connsiteX1" fmla="*/ 4955762 w 6579158"/>
                  <a:gd name="connsiteY1" fmla="*/ 131885 h 1311309"/>
                  <a:gd name="connsiteX2" fmla="*/ 6581335 w 6579158"/>
                  <a:gd name="connsiteY2" fmla="*/ 0 h 1311309"/>
                  <a:gd name="connsiteX3" fmla="*/ 6581335 w 6579158"/>
                  <a:gd name="connsiteY3" fmla="*/ 315769 h 1311309"/>
                  <a:gd name="connsiteX4" fmla="*/ 2574303 w 6579158"/>
                  <a:gd name="connsiteY4" fmla="*/ 1312817 h 1311309"/>
                  <a:gd name="connsiteX5" fmla="*/ 715860 w 6579158"/>
                  <a:gd name="connsiteY5" fmla="*/ 1164353 h 1311309"/>
                  <a:gd name="connsiteX6" fmla="*/ 430989 w 6579158"/>
                  <a:gd name="connsiteY6" fmla="*/ 1070150 h 1311309"/>
                  <a:gd name="connsiteX7" fmla="*/ 24031 w 6579158"/>
                  <a:gd name="connsiteY7" fmla="*/ 568234 h 1311309"/>
                  <a:gd name="connsiteX8" fmla="*/ 424207 w 6579158"/>
                  <a:gd name="connsiteY8" fmla="*/ 533567 h 1311309"/>
                  <a:gd name="connsiteX9" fmla="*/ 2091982 w 6579158"/>
                  <a:gd name="connsiteY9" fmla="*/ 368523 h 1311309"/>
                  <a:gd name="connsiteX0" fmla="*/ 2091982 w 6581335"/>
                  <a:gd name="connsiteY0" fmla="*/ 368523 h 1312887"/>
                  <a:gd name="connsiteX1" fmla="*/ 4955762 w 6581335"/>
                  <a:gd name="connsiteY1" fmla="*/ 131885 h 1312887"/>
                  <a:gd name="connsiteX2" fmla="*/ 6581335 w 6581335"/>
                  <a:gd name="connsiteY2" fmla="*/ 0 h 1312887"/>
                  <a:gd name="connsiteX3" fmla="*/ 6581335 w 6581335"/>
                  <a:gd name="connsiteY3" fmla="*/ 315769 h 1312887"/>
                  <a:gd name="connsiteX4" fmla="*/ 2574303 w 6581335"/>
                  <a:gd name="connsiteY4" fmla="*/ 1312817 h 1312887"/>
                  <a:gd name="connsiteX5" fmla="*/ 715860 w 6581335"/>
                  <a:gd name="connsiteY5" fmla="*/ 1164353 h 1312887"/>
                  <a:gd name="connsiteX6" fmla="*/ 430989 w 6581335"/>
                  <a:gd name="connsiteY6" fmla="*/ 1070150 h 1312887"/>
                  <a:gd name="connsiteX7" fmla="*/ 24031 w 6581335"/>
                  <a:gd name="connsiteY7" fmla="*/ 568234 h 1312887"/>
                  <a:gd name="connsiteX8" fmla="*/ 481288 w 6581335"/>
                  <a:gd name="connsiteY8" fmla="*/ 453654 h 1312887"/>
                  <a:gd name="connsiteX9" fmla="*/ 2091982 w 6581335"/>
                  <a:gd name="connsiteY9" fmla="*/ 368523 h 1312887"/>
                  <a:gd name="connsiteX0" fmla="*/ 2204774 w 6694127"/>
                  <a:gd name="connsiteY0" fmla="*/ 368523 h 1312937"/>
                  <a:gd name="connsiteX1" fmla="*/ 5068554 w 6694127"/>
                  <a:gd name="connsiteY1" fmla="*/ 131885 h 1312937"/>
                  <a:gd name="connsiteX2" fmla="*/ 6694127 w 6694127"/>
                  <a:gd name="connsiteY2" fmla="*/ 0 h 1312937"/>
                  <a:gd name="connsiteX3" fmla="*/ 6694127 w 6694127"/>
                  <a:gd name="connsiteY3" fmla="*/ 315769 h 1312937"/>
                  <a:gd name="connsiteX4" fmla="*/ 2687095 w 6694127"/>
                  <a:gd name="connsiteY4" fmla="*/ 1312817 h 1312937"/>
                  <a:gd name="connsiteX5" fmla="*/ 828652 w 6694127"/>
                  <a:gd name="connsiteY5" fmla="*/ 1164353 h 1312937"/>
                  <a:gd name="connsiteX6" fmla="*/ 18636 w 6694127"/>
                  <a:gd name="connsiteY6" fmla="*/ 910323 h 1312937"/>
                  <a:gd name="connsiteX7" fmla="*/ 136823 w 6694127"/>
                  <a:gd name="connsiteY7" fmla="*/ 568234 h 1312937"/>
                  <a:gd name="connsiteX8" fmla="*/ 594080 w 6694127"/>
                  <a:gd name="connsiteY8" fmla="*/ 453654 h 1312937"/>
                  <a:gd name="connsiteX9" fmla="*/ 2204774 w 6694127"/>
                  <a:gd name="connsiteY9" fmla="*/ 368523 h 13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4127" h="1312937">
                    <a:moveTo>
                      <a:pt x="2204774" y="368523"/>
                    </a:moveTo>
                    <a:lnTo>
                      <a:pt x="5068554" y="131885"/>
                    </a:lnTo>
                    <a:lnTo>
                      <a:pt x="6694127" y="0"/>
                    </a:lnTo>
                    <a:lnTo>
                      <a:pt x="6694127" y="315769"/>
                    </a:lnTo>
                    <a:cubicBezTo>
                      <a:pt x="6636097" y="335364"/>
                      <a:pt x="2730805" y="1306788"/>
                      <a:pt x="2687095" y="1312817"/>
                    </a:cubicBezTo>
                    <a:cubicBezTo>
                      <a:pt x="2659211" y="1316585"/>
                      <a:pt x="1273395" y="1231435"/>
                      <a:pt x="828652" y="1164353"/>
                    </a:cubicBezTo>
                    <a:cubicBezTo>
                      <a:pt x="383909" y="1097271"/>
                      <a:pt x="105304" y="967598"/>
                      <a:pt x="18636" y="910323"/>
                    </a:cubicBezTo>
                    <a:cubicBezTo>
                      <a:pt x="-22059" y="883192"/>
                      <a:pt x="-1844" y="568988"/>
                      <a:pt x="136823" y="568234"/>
                    </a:cubicBezTo>
                    <a:cubicBezTo>
                      <a:pt x="234795" y="568234"/>
                      <a:pt x="643819" y="444611"/>
                      <a:pt x="594080" y="453654"/>
                    </a:cubicBezTo>
                    <a:cubicBezTo>
                      <a:pt x="572225" y="458176"/>
                      <a:pt x="2136194" y="374552"/>
                      <a:pt x="2204774" y="368523"/>
                    </a:cubicBezTo>
                    <a:close/>
                  </a:path>
                </a:pathLst>
              </a:custGeom>
              <a:solidFill>
                <a:schemeClr val="bg1">
                  <a:lumMod val="85000"/>
                </a:schemeClr>
              </a:solidFill>
              <a:ln w="7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1614B4-7682-40C9-AD82-40CC6FCA5109}"/>
                  </a:ext>
                </a:extLst>
              </p:cNvPr>
              <p:cNvSpPr/>
              <p:nvPr/>
            </p:nvSpPr>
            <p:spPr>
              <a:xfrm>
                <a:off x="4863501" y="-3077"/>
                <a:ext cx="4129872" cy="6383215"/>
              </a:xfrm>
              <a:custGeom>
                <a:avLst/>
                <a:gdLst>
                  <a:gd name="connsiteX0" fmla="*/ 1002642 w 4129872"/>
                  <a:gd name="connsiteY0" fmla="*/ 5760029 h 6383215"/>
                  <a:gd name="connsiteX1" fmla="*/ 1009425 w 4129872"/>
                  <a:gd name="connsiteY1" fmla="*/ 6376495 h 6383215"/>
                  <a:gd name="connsiteX2" fmla="*/ 815743 w 4129872"/>
                  <a:gd name="connsiteY2" fmla="*/ 6389307 h 6383215"/>
                  <a:gd name="connsiteX3" fmla="*/ 847395 w 4129872"/>
                  <a:gd name="connsiteY3" fmla="*/ 5249070 h 6383215"/>
                  <a:gd name="connsiteX4" fmla="*/ 849656 w 4129872"/>
                  <a:gd name="connsiteY4" fmla="*/ 3630281 h 6383215"/>
                  <a:gd name="connsiteX5" fmla="*/ 833076 w 4129872"/>
                  <a:gd name="connsiteY5" fmla="*/ 3615962 h 6383215"/>
                  <a:gd name="connsiteX6" fmla="*/ 537655 w 4129872"/>
                  <a:gd name="connsiteY6" fmla="*/ 3749354 h 6383215"/>
                  <a:gd name="connsiteX7" fmla="*/ 350755 w 4129872"/>
                  <a:gd name="connsiteY7" fmla="*/ 3751615 h 6383215"/>
                  <a:gd name="connsiteX8" fmla="*/ 178929 w 4129872"/>
                  <a:gd name="connsiteY8" fmla="*/ 3646107 h 6383215"/>
                  <a:gd name="connsiteX9" fmla="*/ 18406 w 4129872"/>
                  <a:gd name="connsiteY9" fmla="*/ 3457700 h 6383215"/>
                  <a:gd name="connsiteX10" fmla="*/ 25942 w 4129872"/>
                  <a:gd name="connsiteY10" fmla="*/ 3407961 h 6383215"/>
                  <a:gd name="connsiteX11" fmla="*/ 236204 w 4129872"/>
                  <a:gd name="connsiteY11" fmla="*/ 3283613 h 6383215"/>
                  <a:gd name="connsiteX12" fmla="*/ 436669 w 4129872"/>
                  <a:gd name="connsiteY12" fmla="*/ 3215786 h 6383215"/>
                  <a:gd name="connsiteX13" fmla="*/ 585887 w 4129872"/>
                  <a:gd name="connsiteY13" fmla="*/ 3245178 h 6383215"/>
                  <a:gd name="connsiteX14" fmla="*/ 747917 w 4129872"/>
                  <a:gd name="connsiteY14" fmla="*/ 3377816 h 6383215"/>
                  <a:gd name="connsiteX15" fmla="*/ 778062 w 4129872"/>
                  <a:gd name="connsiteY15" fmla="*/ 3465990 h 6383215"/>
                  <a:gd name="connsiteX16" fmla="*/ 851917 w 4129872"/>
                  <a:gd name="connsiteY16" fmla="*/ 3588831 h 6383215"/>
                  <a:gd name="connsiteX17" fmla="*/ 857192 w 4129872"/>
                  <a:gd name="connsiteY17" fmla="*/ 3510454 h 6383215"/>
                  <a:gd name="connsiteX18" fmla="*/ 1379455 w 4129872"/>
                  <a:gd name="connsiteY18" fmla="*/ 1309865 h 6383215"/>
                  <a:gd name="connsiteX19" fmla="*/ 1368151 w 4129872"/>
                  <a:gd name="connsiteY19" fmla="*/ 1281227 h 6383215"/>
                  <a:gd name="connsiteX20" fmla="*/ 1213658 w 4129872"/>
                  <a:gd name="connsiteY20" fmla="*/ 1229227 h 6383215"/>
                  <a:gd name="connsiteX21" fmla="*/ 1151860 w 4129872"/>
                  <a:gd name="connsiteY21" fmla="*/ 1148589 h 6383215"/>
                  <a:gd name="connsiteX22" fmla="*/ 1096092 w 4129872"/>
                  <a:gd name="connsiteY22" fmla="*/ 989574 h 6383215"/>
                  <a:gd name="connsiteX23" fmla="*/ 1105889 w 4129872"/>
                  <a:gd name="connsiteY23" fmla="*/ 965458 h 6383215"/>
                  <a:gd name="connsiteX24" fmla="*/ 1176730 w 4129872"/>
                  <a:gd name="connsiteY24" fmla="*/ 933805 h 6383215"/>
                  <a:gd name="connsiteX25" fmla="*/ 1269426 w 4129872"/>
                  <a:gd name="connsiteY25" fmla="*/ 939081 h 6383215"/>
                  <a:gd name="connsiteX26" fmla="*/ 1389252 w 4129872"/>
                  <a:gd name="connsiteY26" fmla="*/ 1054386 h 6383215"/>
                  <a:gd name="connsiteX27" fmla="*/ 1398296 w 4129872"/>
                  <a:gd name="connsiteY27" fmla="*/ 1111661 h 6383215"/>
                  <a:gd name="connsiteX28" fmla="*/ 1404325 w 4129872"/>
                  <a:gd name="connsiteY28" fmla="*/ 1257865 h 6383215"/>
                  <a:gd name="connsiteX29" fmla="*/ 1426180 w 4129872"/>
                  <a:gd name="connsiteY29" fmla="*/ 1213401 h 6383215"/>
                  <a:gd name="connsiteX30" fmla="*/ 1870066 w 4129872"/>
                  <a:gd name="connsiteY30" fmla="*/ 461282 h 6383215"/>
                  <a:gd name="connsiteX31" fmla="*/ 2173778 w 4129872"/>
                  <a:gd name="connsiteY31" fmla="*/ 194498 h 6383215"/>
                  <a:gd name="connsiteX32" fmla="*/ 2911578 w 4129872"/>
                  <a:gd name="connsiteY32" fmla="*/ 237455 h 6383215"/>
                  <a:gd name="connsiteX33" fmla="*/ 3283869 w 4129872"/>
                  <a:gd name="connsiteY33" fmla="*/ 920240 h 6383215"/>
                  <a:gd name="connsiteX34" fmla="*/ 3498653 w 4129872"/>
                  <a:gd name="connsiteY34" fmla="*/ 407021 h 6383215"/>
                  <a:gd name="connsiteX35" fmla="*/ 4131699 w 4129872"/>
                  <a:gd name="connsiteY35" fmla="*/ 62 h 6383215"/>
                  <a:gd name="connsiteX36" fmla="*/ 4002829 w 4129872"/>
                  <a:gd name="connsiteY36" fmla="*/ 659485 h 6383215"/>
                  <a:gd name="connsiteX37" fmla="*/ 3283115 w 4129872"/>
                  <a:gd name="connsiteY37" fmla="*/ 938327 h 6383215"/>
                  <a:gd name="connsiteX38" fmla="*/ 3026129 w 4129872"/>
                  <a:gd name="connsiteY38" fmla="*/ 914965 h 6383215"/>
                  <a:gd name="connsiteX39" fmla="*/ 2381778 w 4129872"/>
                  <a:gd name="connsiteY39" fmla="*/ 761225 h 6383215"/>
                  <a:gd name="connsiteX40" fmla="*/ 2830940 w 4129872"/>
                  <a:gd name="connsiteY40" fmla="*/ 661746 h 6383215"/>
                  <a:gd name="connsiteX41" fmla="*/ 3083404 w 4129872"/>
                  <a:gd name="connsiteY41" fmla="*/ 884820 h 6383215"/>
                  <a:gd name="connsiteX42" fmla="*/ 3206246 w 4129872"/>
                  <a:gd name="connsiteY42" fmla="*/ 927776 h 6383215"/>
                  <a:gd name="connsiteX43" fmla="*/ 3157260 w 4129872"/>
                  <a:gd name="connsiteY43" fmla="*/ 631601 h 6383215"/>
                  <a:gd name="connsiteX44" fmla="*/ 3022361 w 4129872"/>
                  <a:gd name="connsiteY44" fmla="*/ 392702 h 6383215"/>
                  <a:gd name="connsiteX45" fmla="*/ 1527920 w 4129872"/>
                  <a:gd name="connsiteY45" fmla="*/ 1165169 h 6383215"/>
                  <a:gd name="connsiteX46" fmla="*/ 1013193 w 4129872"/>
                  <a:gd name="connsiteY46" fmla="*/ 2874393 h 6383215"/>
                  <a:gd name="connsiteX47" fmla="*/ 1289020 w 4129872"/>
                  <a:gd name="connsiteY47" fmla="*/ 2364942 h 6383215"/>
                  <a:gd name="connsiteX48" fmla="*/ 1474412 w 4129872"/>
                  <a:gd name="connsiteY48" fmla="*/ 2008477 h 6383215"/>
                  <a:gd name="connsiteX49" fmla="*/ 1512847 w 4129872"/>
                  <a:gd name="connsiteY49" fmla="*/ 1887143 h 6383215"/>
                  <a:gd name="connsiteX50" fmla="*/ 1624384 w 4129872"/>
                  <a:gd name="connsiteY50" fmla="*/ 1755258 h 6383215"/>
                  <a:gd name="connsiteX51" fmla="*/ 1810530 w 4129872"/>
                  <a:gd name="connsiteY51" fmla="*/ 1728881 h 6383215"/>
                  <a:gd name="connsiteX52" fmla="*/ 1845950 w 4129872"/>
                  <a:gd name="connsiteY52" fmla="*/ 1734910 h 6383215"/>
                  <a:gd name="connsiteX53" fmla="*/ 1887400 w 4129872"/>
                  <a:gd name="connsiteY53" fmla="*/ 1798969 h 6383215"/>
                  <a:gd name="connsiteX54" fmla="*/ 1868559 w 4129872"/>
                  <a:gd name="connsiteY54" fmla="*/ 1859259 h 6383215"/>
                  <a:gd name="connsiteX55" fmla="*/ 1806008 w 4129872"/>
                  <a:gd name="connsiteY55" fmla="*/ 1987375 h 6383215"/>
                  <a:gd name="connsiteX56" fmla="*/ 1776617 w 4129872"/>
                  <a:gd name="connsiteY56" fmla="*/ 2022042 h 6383215"/>
                  <a:gd name="connsiteX57" fmla="*/ 1776617 w 4129872"/>
                  <a:gd name="connsiteY57" fmla="*/ 2047665 h 6383215"/>
                  <a:gd name="connsiteX58" fmla="*/ 1802240 w 4129872"/>
                  <a:gd name="connsiteY58" fmla="*/ 2065752 h 6383215"/>
                  <a:gd name="connsiteX59" fmla="*/ 1879863 w 4129872"/>
                  <a:gd name="connsiteY59" fmla="*/ 2214217 h 6383215"/>
                  <a:gd name="connsiteX60" fmla="*/ 1851979 w 4129872"/>
                  <a:gd name="connsiteY60" fmla="*/ 2297116 h 6383215"/>
                  <a:gd name="connsiteX61" fmla="*/ 1827110 w 4129872"/>
                  <a:gd name="connsiteY61" fmla="*/ 2309174 h 6383215"/>
                  <a:gd name="connsiteX62" fmla="*/ 1674123 w 4129872"/>
                  <a:gd name="connsiteY62" fmla="*/ 2293348 h 6383215"/>
                  <a:gd name="connsiteX63" fmla="*/ 1579920 w 4129872"/>
                  <a:gd name="connsiteY63" fmla="*/ 2250391 h 6383215"/>
                  <a:gd name="connsiteX64" fmla="*/ 1487977 w 4129872"/>
                  <a:gd name="connsiteY64" fmla="*/ 2214217 h 6383215"/>
                  <a:gd name="connsiteX65" fmla="*/ 1469890 w 4129872"/>
                  <a:gd name="connsiteY65" fmla="*/ 2196883 h 6383215"/>
                  <a:gd name="connsiteX66" fmla="*/ 1475919 w 4129872"/>
                  <a:gd name="connsiteY66" fmla="*/ 2138854 h 6383215"/>
                  <a:gd name="connsiteX67" fmla="*/ 1491746 w 4129872"/>
                  <a:gd name="connsiteY67" fmla="*/ 2082332 h 6383215"/>
                  <a:gd name="connsiteX68" fmla="*/ 1463108 w 4129872"/>
                  <a:gd name="connsiteY68" fmla="*/ 2135840 h 6383215"/>
                  <a:gd name="connsiteX69" fmla="*/ 1037309 w 4129872"/>
                  <a:gd name="connsiteY69" fmla="*/ 2986684 h 6383215"/>
                  <a:gd name="connsiteX70" fmla="*/ 944613 w 4129872"/>
                  <a:gd name="connsiteY70" fmla="*/ 3632542 h 6383215"/>
                  <a:gd name="connsiteX71" fmla="*/ 975512 w 4129872"/>
                  <a:gd name="connsiteY71" fmla="*/ 4913706 h 6383215"/>
                  <a:gd name="connsiteX72" fmla="*/ 1080266 w 4129872"/>
                  <a:gd name="connsiteY72" fmla="*/ 4559502 h 6383215"/>
                  <a:gd name="connsiteX73" fmla="*/ 1094585 w 4129872"/>
                  <a:gd name="connsiteY73" fmla="*/ 4531618 h 6383215"/>
                  <a:gd name="connsiteX74" fmla="*/ 1285252 w 4129872"/>
                  <a:gd name="connsiteY74" fmla="*/ 4338690 h 6383215"/>
                  <a:gd name="connsiteX75" fmla="*/ 1489485 w 4129872"/>
                  <a:gd name="connsiteY75" fmla="*/ 4258051 h 6383215"/>
                  <a:gd name="connsiteX76" fmla="*/ 1552036 w 4129872"/>
                  <a:gd name="connsiteY76" fmla="*/ 4233936 h 6383215"/>
                  <a:gd name="connsiteX77" fmla="*/ 1734413 w 4129872"/>
                  <a:gd name="connsiteY77" fmla="*/ 4177414 h 6383215"/>
                  <a:gd name="connsiteX78" fmla="*/ 1746471 w 4129872"/>
                  <a:gd name="connsiteY78" fmla="*/ 4178167 h 6383215"/>
                  <a:gd name="connsiteX79" fmla="*/ 1745718 w 4129872"/>
                  <a:gd name="connsiteY79" fmla="*/ 4191732 h 6383215"/>
                  <a:gd name="connsiteX80" fmla="*/ 1650007 w 4129872"/>
                  <a:gd name="connsiteY80" fmla="*/ 4371849 h 6383215"/>
                  <a:gd name="connsiteX81" fmla="*/ 1591978 w 4129872"/>
                  <a:gd name="connsiteY81" fmla="*/ 4426111 h 6383215"/>
                  <a:gd name="connsiteX82" fmla="*/ 1260382 w 4129872"/>
                  <a:gd name="connsiteY82" fmla="*/ 4668024 h 6383215"/>
                  <a:gd name="connsiteX83" fmla="*/ 977773 w 4129872"/>
                  <a:gd name="connsiteY83" fmla="*/ 4983040 h 6383215"/>
                  <a:gd name="connsiteX84" fmla="*/ 1002642 w 4129872"/>
                  <a:gd name="connsiteY84" fmla="*/ 5760029 h 638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129872" h="6383215">
                    <a:moveTo>
                      <a:pt x="1002642" y="5760029"/>
                    </a:moveTo>
                    <a:cubicBezTo>
                      <a:pt x="1004149" y="5965015"/>
                      <a:pt x="1008671" y="6190350"/>
                      <a:pt x="1009425" y="6376495"/>
                    </a:cubicBezTo>
                    <a:cubicBezTo>
                      <a:pt x="949135" y="6376495"/>
                      <a:pt x="896381" y="6389307"/>
                      <a:pt x="815743" y="6389307"/>
                    </a:cubicBezTo>
                    <a:cubicBezTo>
                      <a:pt x="815743" y="6164726"/>
                      <a:pt x="853424" y="5473651"/>
                      <a:pt x="847395" y="5249070"/>
                    </a:cubicBezTo>
                    <a:cubicBezTo>
                      <a:pt x="847395" y="4729068"/>
                      <a:pt x="827801" y="3975441"/>
                      <a:pt x="849656" y="3630281"/>
                    </a:cubicBezTo>
                    <a:cubicBezTo>
                      <a:pt x="850410" y="3616715"/>
                      <a:pt x="847395" y="3614455"/>
                      <a:pt x="833076" y="3615962"/>
                    </a:cubicBezTo>
                    <a:cubicBezTo>
                      <a:pt x="759221" y="3625005"/>
                      <a:pt x="570814" y="3734281"/>
                      <a:pt x="537655" y="3749354"/>
                    </a:cubicBezTo>
                    <a:cubicBezTo>
                      <a:pt x="476611" y="3777238"/>
                      <a:pt x="414814" y="3781006"/>
                      <a:pt x="350755" y="3751615"/>
                    </a:cubicBezTo>
                    <a:cubicBezTo>
                      <a:pt x="288958" y="3722977"/>
                      <a:pt x="233943" y="3685296"/>
                      <a:pt x="178929" y="3646107"/>
                    </a:cubicBezTo>
                    <a:cubicBezTo>
                      <a:pt x="126928" y="3609933"/>
                      <a:pt x="56841" y="3496889"/>
                      <a:pt x="18406" y="3457700"/>
                    </a:cubicBezTo>
                    <a:cubicBezTo>
                      <a:pt x="-7971" y="3430570"/>
                      <a:pt x="-6464" y="3426802"/>
                      <a:pt x="25942" y="3407961"/>
                    </a:cubicBezTo>
                    <a:cubicBezTo>
                      <a:pt x="96030" y="3367265"/>
                      <a:pt x="167624" y="3328830"/>
                      <a:pt x="236204" y="3283613"/>
                    </a:cubicBezTo>
                    <a:cubicBezTo>
                      <a:pt x="294987" y="3244424"/>
                      <a:pt x="343973" y="3208250"/>
                      <a:pt x="436669" y="3215786"/>
                    </a:cubicBezTo>
                    <a:cubicBezTo>
                      <a:pt x="472089" y="3218801"/>
                      <a:pt x="547452" y="3221062"/>
                      <a:pt x="585887" y="3245178"/>
                    </a:cubicBezTo>
                    <a:cubicBezTo>
                      <a:pt x="645423" y="3282859"/>
                      <a:pt x="703452" y="3321294"/>
                      <a:pt x="747917" y="3377816"/>
                    </a:cubicBezTo>
                    <a:cubicBezTo>
                      <a:pt x="769018" y="3404193"/>
                      <a:pt x="775047" y="3434338"/>
                      <a:pt x="778062" y="3465990"/>
                    </a:cubicBezTo>
                    <a:cubicBezTo>
                      <a:pt x="783337" y="3527034"/>
                      <a:pt x="839105" y="3574512"/>
                      <a:pt x="851917" y="3588831"/>
                    </a:cubicBezTo>
                    <a:cubicBezTo>
                      <a:pt x="854178" y="3560193"/>
                      <a:pt x="856439" y="3535324"/>
                      <a:pt x="857192" y="3510454"/>
                    </a:cubicBezTo>
                    <a:cubicBezTo>
                      <a:pt x="887337" y="2749291"/>
                      <a:pt x="1077251" y="2005462"/>
                      <a:pt x="1379455" y="1309865"/>
                    </a:cubicBezTo>
                    <a:cubicBezTo>
                      <a:pt x="1386238" y="1294793"/>
                      <a:pt x="1383223" y="1288010"/>
                      <a:pt x="1368151" y="1281227"/>
                    </a:cubicBezTo>
                    <a:cubicBezTo>
                      <a:pt x="1316904" y="1258619"/>
                      <a:pt x="1260382" y="1258619"/>
                      <a:pt x="1213658" y="1229227"/>
                    </a:cubicBezTo>
                    <a:cubicBezTo>
                      <a:pt x="1184266" y="1210386"/>
                      <a:pt x="1164672" y="1180995"/>
                      <a:pt x="1151860" y="1148589"/>
                    </a:cubicBezTo>
                    <a:cubicBezTo>
                      <a:pt x="1132266" y="1095835"/>
                      <a:pt x="1114179" y="1043081"/>
                      <a:pt x="1096092" y="989574"/>
                    </a:cubicBezTo>
                    <a:cubicBezTo>
                      <a:pt x="1092324" y="978269"/>
                      <a:pt x="1095338" y="969980"/>
                      <a:pt x="1105889" y="965458"/>
                    </a:cubicBezTo>
                    <a:cubicBezTo>
                      <a:pt x="1129251" y="954907"/>
                      <a:pt x="1152614" y="942095"/>
                      <a:pt x="1176730" y="933805"/>
                    </a:cubicBezTo>
                    <a:cubicBezTo>
                      <a:pt x="1207629" y="924008"/>
                      <a:pt x="1237774" y="927776"/>
                      <a:pt x="1269426" y="939081"/>
                    </a:cubicBezTo>
                    <a:cubicBezTo>
                      <a:pt x="1327455" y="960182"/>
                      <a:pt x="1361368" y="1003893"/>
                      <a:pt x="1389252" y="1054386"/>
                    </a:cubicBezTo>
                    <a:cubicBezTo>
                      <a:pt x="1399050" y="1072473"/>
                      <a:pt x="1399050" y="1092067"/>
                      <a:pt x="1398296" y="1111661"/>
                    </a:cubicBezTo>
                    <a:cubicBezTo>
                      <a:pt x="1397542" y="1151603"/>
                      <a:pt x="1392267" y="1219430"/>
                      <a:pt x="1404325" y="1257865"/>
                    </a:cubicBezTo>
                    <a:cubicBezTo>
                      <a:pt x="1411861" y="1253343"/>
                      <a:pt x="1423166" y="1219430"/>
                      <a:pt x="1426180" y="1213401"/>
                    </a:cubicBezTo>
                    <a:cubicBezTo>
                      <a:pt x="1559572" y="955661"/>
                      <a:pt x="1680152" y="683602"/>
                      <a:pt x="1870066" y="461282"/>
                    </a:cubicBezTo>
                    <a:cubicBezTo>
                      <a:pt x="1962762" y="352760"/>
                      <a:pt x="2054704" y="274382"/>
                      <a:pt x="2173778" y="194498"/>
                    </a:cubicBezTo>
                    <a:cubicBezTo>
                      <a:pt x="2378764" y="57338"/>
                      <a:pt x="2653837" y="29454"/>
                      <a:pt x="2911578" y="237455"/>
                    </a:cubicBezTo>
                    <a:cubicBezTo>
                      <a:pt x="3158767" y="437166"/>
                      <a:pt x="3228101" y="615022"/>
                      <a:pt x="3283869" y="920240"/>
                    </a:cubicBezTo>
                    <a:cubicBezTo>
                      <a:pt x="3389377" y="795138"/>
                      <a:pt x="3433087" y="556992"/>
                      <a:pt x="3498653" y="407021"/>
                    </a:cubicBezTo>
                    <a:cubicBezTo>
                      <a:pt x="3605668" y="163599"/>
                      <a:pt x="3865669" y="-3706"/>
                      <a:pt x="4131699" y="62"/>
                    </a:cubicBezTo>
                    <a:cubicBezTo>
                      <a:pt x="4139235" y="202788"/>
                      <a:pt x="4119641" y="493688"/>
                      <a:pt x="4002829" y="659485"/>
                    </a:cubicBezTo>
                    <a:cubicBezTo>
                      <a:pt x="3876219" y="838849"/>
                      <a:pt x="3484334" y="916472"/>
                      <a:pt x="3283115" y="938327"/>
                    </a:cubicBezTo>
                    <a:cubicBezTo>
                      <a:pt x="3185144" y="948878"/>
                      <a:pt x="3159521" y="918733"/>
                      <a:pt x="3026129" y="914965"/>
                    </a:cubicBezTo>
                    <a:cubicBezTo>
                      <a:pt x="2513663" y="900646"/>
                      <a:pt x="2731461" y="804935"/>
                      <a:pt x="2381778" y="761225"/>
                    </a:cubicBezTo>
                    <a:cubicBezTo>
                      <a:pt x="2509141" y="667775"/>
                      <a:pt x="2675693" y="630094"/>
                      <a:pt x="2830940" y="661746"/>
                    </a:cubicBezTo>
                    <a:cubicBezTo>
                      <a:pt x="2963578" y="688877"/>
                      <a:pt x="3016332" y="767254"/>
                      <a:pt x="3083404" y="884820"/>
                    </a:cubicBezTo>
                    <a:cubicBezTo>
                      <a:pt x="3103752" y="919487"/>
                      <a:pt x="3163289" y="917226"/>
                      <a:pt x="3206246" y="927776"/>
                    </a:cubicBezTo>
                    <a:cubicBezTo>
                      <a:pt x="3191927" y="881805"/>
                      <a:pt x="3185898" y="709225"/>
                      <a:pt x="3157260" y="631601"/>
                    </a:cubicBezTo>
                    <a:cubicBezTo>
                      <a:pt x="3122593" y="538152"/>
                      <a:pt x="3089434" y="470325"/>
                      <a:pt x="3022361" y="392702"/>
                    </a:cubicBezTo>
                    <a:cubicBezTo>
                      <a:pt x="2477489" y="-237330"/>
                      <a:pt x="1914530" y="385165"/>
                      <a:pt x="1527920" y="1165169"/>
                    </a:cubicBezTo>
                    <a:cubicBezTo>
                      <a:pt x="1259629" y="1707026"/>
                      <a:pt x="1102121" y="2275261"/>
                      <a:pt x="1013193" y="2874393"/>
                    </a:cubicBezTo>
                    <a:cubicBezTo>
                      <a:pt x="1099860" y="2694277"/>
                      <a:pt x="1198585" y="2523204"/>
                      <a:pt x="1289020" y="2364942"/>
                    </a:cubicBezTo>
                    <a:cubicBezTo>
                      <a:pt x="1342528" y="2271492"/>
                      <a:pt x="1420905" y="2101926"/>
                      <a:pt x="1474412" y="2008477"/>
                    </a:cubicBezTo>
                    <a:cubicBezTo>
                      <a:pt x="1501543" y="1960998"/>
                      <a:pt x="1509833" y="1942158"/>
                      <a:pt x="1512847" y="1887143"/>
                    </a:cubicBezTo>
                    <a:cubicBezTo>
                      <a:pt x="1516615" y="1813287"/>
                      <a:pt x="1563340" y="1777113"/>
                      <a:pt x="1624384" y="1755258"/>
                    </a:cubicBezTo>
                    <a:cubicBezTo>
                      <a:pt x="1683921" y="1733403"/>
                      <a:pt x="1746471" y="1723606"/>
                      <a:pt x="1810530" y="1728881"/>
                    </a:cubicBezTo>
                    <a:cubicBezTo>
                      <a:pt x="1822588" y="1729635"/>
                      <a:pt x="1833892" y="1731896"/>
                      <a:pt x="1845950" y="1734910"/>
                    </a:cubicBezTo>
                    <a:cubicBezTo>
                      <a:pt x="1879863" y="1743200"/>
                      <a:pt x="1893429" y="1765055"/>
                      <a:pt x="1887400" y="1798969"/>
                    </a:cubicBezTo>
                    <a:cubicBezTo>
                      <a:pt x="1883632" y="1820070"/>
                      <a:pt x="1877602" y="1840418"/>
                      <a:pt x="1868559" y="1859259"/>
                    </a:cubicBezTo>
                    <a:cubicBezTo>
                      <a:pt x="1848211" y="1902215"/>
                      <a:pt x="1827110" y="1945172"/>
                      <a:pt x="1806008" y="1987375"/>
                    </a:cubicBezTo>
                    <a:cubicBezTo>
                      <a:pt x="1799225" y="2000941"/>
                      <a:pt x="1790182" y="2013752"/>
                      <a:pt x="1776617" y="2022042"/>
                    </a:cubicBezTo>
                    <a:cubicBezTo>
                      <a:pt x="1763051" y="2030332"/>
                      <a:pt x="1763805" y="2039375"/>
                      <a:pt x="1776617" y="2047665"/>
                    </a:cubicBezTo>
                    <a:cubicBezTo>
                      <a:pt x="1785660" y="2053694"/>
                      <a:pt x="1793950" y="2059723"/>
                      <a:pt x="1802240" y="2065752"/>
                    </a:cubicBezTo>
                    <a:cubicBezTo>
                      <a:pt x="1851225" y="2102680"/>
                      <a:pt x="1880617" y="2151666"/>
                      <a:pt x="1879863" y="2214217"/>
                    </a:cubicBezTo>
                    <a:cubicBezTo>
                      <a:pt x="1879863" y="2244362"/>
                      <a:pt x="1865544" y="2270739"/>
                      <a:pt x="1851979" y="2297116"/>
                    </a:cubicBezTo>
                    <a:cubicBezTo>
                      <a:pt x="1846704" y="2306913"/>
                      <a:pt x="1838414" y="2310681"/>
                      <a:pt x="1827110" y="2309174"/>
                    </a:cubicBezTo>
                    <a:cubicBezTo>
                      <a:pt x="1775863" y="2303898"/>
                      <a:pt x="1725370" y="2297869"/>
                      <a:pt x="1674123" y="2293348"/>
                    </a:cubicBezTo>
                    <a:cubicBezTo>
                      <a:pt x="1637949" y="2289579"/>
                      <a:pt x="1607051" y="2274507"/>
                      <a:pt x="1579920" y="2250391"/>
                    </a:cubicBezTo>
                    <a:cubicBezTo>
                      <a:pt x="1553543" y="2227028"/>
                      <a:pt x="1526412" y="2206680"/>
                      <a:pt x="1487977" y="2214217"/>
                    </a:cubicBezTo>
                    <a:cubicBezTo>
                      <a:pt x="1476673" y="2216478"/>
                      <a:pt x="1472905" y="2205927"/>
                      <a:pt x="1469890" y="2196883"/>
                    </a:cubicBezTo>
                    <a:cubicBezTo>
                      <a:pt x="1463108" y="2176535"/>
                      <a:pt x="1471398" y="2158448"/>
                      <a:pt x="1475919" y="2138854"/>
                    </a:cubicBezTo>
                    <a:cubicBezTo>
                      <a:pt x="1478934" y="2126043"/>
                      <a:pt x="1487224" y="2098158"/>
                      <a:pt x="1491746" y="2082332"/>
                    </a:cubicBezTo>
                    <a:cubicBezTo>
                      <a:pt x="1476673" y="2101173"/>
                      <a:pt x="1469137" y="2123028"/>
                      <a:pt x="1463108" y="2135840"/>
                    </a:cubicBezTo>
                    <a:cubicBezTo>
                      <a:pt x="1330470" y="2396594"/>
                      <a:pt x="1194063" y="2679204"/>
                      <a:pt x="1037309" y="2986684"/>
                    </a:cubicBezTo>
                    <a:cubicBezTo>
                      <a:pt x="976265" y="3105757"/>
                      <a:pt x="958932" y="3384599"/>
                      <a:pt x="944613" y="3632542"/>
                    </a:cubicBezTo>
                    <a:cubicBezTo>
                      <a:pt x="924265" y="3979210"/>
                      <a:pt x="970236" y="4831561"/>
                      <a:pt x="975512" y="4913706"/>
                    </a:cubicBezTo>
                    <a:cubicBezTo>
                      <a:pt x="989077" y="4789358"/>
                      <a:pt x="1036555" y="4674807"/>
                      <a:pt x="1080266" y="4559502"/>
                    </a:cubicBezTo>
                    <a:cubicBezTo>
                      <a:pt x="1084034" y="4549705"/>
                      <a:pt x="1088556" y="4539908"/>
                      <a:pt x="1094585" y="4531618"/>
                    </a:cubicBezTo>
                    <a:cubicBezTo>
                      <a:pt x="1148846" y="4458516"/>
                      <a:pt x="1202353" y="4386168"/>
                      <a:pt x="1285252" y="4338690"/>
                    </a:cubicBezTo>
                    <a:cubicBezTo>
                      <a:pt x="1350064" y="4301008"/>
                      <a:pt x="1419397" y="4278399"/>
                      <a:pt x="1489485" y="4258051"/>
                    </a:cubicBezTo>
                    <a:cubicBezTo>
                      <a:pt x="1511340" y="4252023"/>
                      <a:pt x="1532441" y="4244486"/>
                      <a:pt x="1552036" y="4233936"/>
                    </a:cubicBezTo>
                    <a:cubicBezTo>
                      <a:pt x="1609311" y="4203037"/>
                      <a:pt x="1671862" y="4190979"/>
                      <a:pt x="1734413" y="4177414"/>
                    </a:cubicBezTo>
                    <a:cubicBezTo>
                      <a:pt x="1738181" y="4176660"/>
                      <a:pt x="1743457" y="4175906"/>
                      <a:pt x="1746471" y="4178167"/>
                    </a:cubicBezTo>
                    <a:cubicBezTo>
                      <a:pt x="1750993" y="4181935"/>
                      <a:pt x="1747979" y="4187211"/>
                      <a:pt x="1745718" y="4191732"/>
                    </a:cubicBezTo>
                    <a:cubicBezTo>
                      <a:pt x="1712558" y="4251269"/>
                      <a:pt x="1686181" y="4313820"/>
                      <a:pt x="1650007" y="4371849"/>
                    </a:cubicBezTo>
                    <a:cubicBezTo>
                      <a:pt x="1635688" y="4394458"/>
                      <a:pt x="1613833" y="4411038"/>
                      <a:pt x="1591978" y="4426111"/>
                    </a:cubicBezTo>
                    <a:cubicBezTo>
                      <a:pt x="1478934" y="4502980"/>
                      <a:pt x="1366644" y="4581357"/>
                      <a:pt x="1260382" y="4668024"/>
                    </a:cubicBezTo>
                    <a:cubicBezTo>
                      <a:pt x="1154875" y="4753938"/>
                      <a:pt x="977773" y="4974750"/>
                      <a:pt x="977773" y="4983040"/>
                    </a:cubicBezTo>
                    <a:cubicBezTo>
                      <a:pt x="976265" y="5350056"/>
                      <a:pt x="1001888" y="5732145"/>
                      <a:pt x="1002642" y="5760029"/>
                    </a:cubicBezTo>
                    <a:close/>
                  </a:path>
                </a:pathLst>
              </a:custGeom>
              <a:solidFill>
                <a:srgbClr val="74A03A"/>
              </a:solidFill>
              <a:ln w="7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CAEE881-F829-47F2-B754-53AC1F857E72}"/>
                  </a:ext>
                </a:extLst>
              </p:cNvPr>
              <p:cNvSpPr/>
              <p:nvPr/>
            </p:nvSpPr>
            <p:spPr>
              <a:xfrm>
                <a:off x="3440203" y="3431880"/>
                <a:ext cx="2147835" cy="1303774"/>
              </a:xfrm>
              <a:custGeom>
                <a:avLst/>
                <a:gdLst>
                  <a:gd name="connsiteX0" fmla="*/ 1188486 w 2147835"/>
                  <a:gd name="connsiteY0" fmla="*/ 377701 h 1303773"/>
                  <a:gd name="connsiteX1" fmla="*/ 1250283 w 2147835"/>
                  <a:gd name="connsiteY1" fmla="*/ 448542 h 1303773"/>
                  <a:gd name="connsiteX2" fmla="*/ 1233704 w 2147835"/>
                  <a:gd name="connsiteY2" fmla="*/ 544253 h 1303773"/>
                  <a:gd name="connsiteX3" fmla="*/ 1150051 w 2147835"/>
                  <a:gd name="connsiteY3" fmla="*/ 707036 h 1303773"/>
                  <a:gd name="connsiteX4" fmla="*/ 1276660 w 2147835"/>
                  <a:gd name="connsiteY4" fmla="*/ 763558 h 1303773"/>
                  <a:gd name="connsiteX5" fmla="*/ 1390458 w 2147835"/>
                  <a:gd name="connsiteY5" fmla="*/ 755268 h 1303773"/>
                  <a:gd name="connsiteX6" fmla="*/ 1593937 w 2147835"/>
                  <a:gd name="connsiteY6" fmla="*/ 809529 h 1303773"/>
                  <a:gd name="connsiteX7" fmla="*/ 1795155 w 2147835"/>
                  <a:gd name="connsiteY7" fmla="*/ 900718 h 1303773"/>
                  <a:gd name="connsiteX8" fmla="*/ 1887851 w 2147835"/>
                  <a:gd name="connsiteY8" fmla="*/ 914283 h 1303773"/>
                  <a:gd name="connsiteX9" fmla="*/ 2073244 w 2147835"/>
                  <a:gd name="connsiteY9" fmla="*/ 915791 h 1303773"/>
                  <a:gd name="connsiteX10" fmla="*/ 2135041 w 2147835"/>
                  <a:gd name="connsiteY10" fmla="*/ 914283 h 1303773"/>
                  <a:gd name="connsiteX11" fmla="*/ 2149360 w 2147835"/>
                  <a:gd name="connsiteY11" fmla="*/ 935385 h 1303773"/>
                  <a:gd name="connsiteX12" fmla="*/ 2098867 w 2147835"/>
                  <a:gd name="connsiteY12" fmla="*/ 991907 h 1303773"/>
                  <a:gd name="connsiteX13" fmla="*/ 1957185 w 2147835"/>
                  <a:gd name="connsiteY13" fmla="*/ 1092139 h 1303773"/>
                  <a:gd name="connsiteX14" fmla="*/ 1847156 w 2147835"/>
                  <a:gd name="connsiteY14" fmla="*/ 1126052 h 1303773"/>
                  <a:gd name="connsiteX15" fmla="*/ 1834344 w 2147835"/>
                  <a:gd name="connsiteY15" fmla="*/ 1110226 h 1303773"/>
                  <a:gd name="connsiteX16" fmla="*/ 1809474 w 2147835"/>
                  <a:gd name="connsiteY16" fmla="*/ 1022052 h 1303773"/>
                  <a:gd name="connsiteX17" fmla="*/ 1577357 w 2147835"/>
                  <a:gd name="connsiteY17" fmla="*/ 902225 h 1303773"/>
                  <a:gd name="connsiteX18" fmla="*/ 1457531 w 2147835"/>
                  <a:gd name="connsiteY18" fmla="*/ 878109 h 1303773"/>
                  <a:gd name="connsiteX19" fmla="*/ 1302284 w 2147835"/>
                  <a:gd name="connsiteY19" fmla="*/ 895443 h 1303773"/>
                  <a:gd name="connsiteX20" fmla="*/ 1045297 w 2147835"/>
                  <a:gd name="connsiteY20" fmla="*/ 973820 h 1303773"/>
                  <a:gd name="connsiteX21" fmla="*/ 959384 w 2147835"/>
                  <a:gd name="connsiteY21" fmla="*/ 1026573 h 1303773"/>
                  <a:gd name="connsiteX22" fmla="*/ 649643 w 2147835"/>
                  <a:gd name="connsiteY22" fmla="*/ 1295618 h 1303773"/>
                  <a:gd name="connsiteX23" fmla="*/ 615730 w 2147835"/>
                  <a:gd name="connsiteY23" fmla="*/ 1295618 h 1303773"/>
                  <a:gd name="connsiteX24" fmla="*/ 65583 w 2147835"/>
                  <a:gd name="connsiteY24" fmla="*/ 831384 h 1303773"/>
                  <a:gd name="connsiteX25" fmla="*/ 17 w 2147835"/>
                  <a:gd name="connsiteY25" fmla="*/ 731906 h 1303773"/>
                  <a:gd name="connsiteX26" fmla="*/ 38452 w 2147835"/>
                  <a:gd name="connsiteY26" fmla="*/ 651268 h 1303773"/>
                  <a:gd name="connsiteX27" fmla="*/ 600658 w 2147835"/>
                  <a:gd name="connsiteY27" fmla="*/ 33294 h 1303773"/>
                  <a:gd name="connsiteX28" fmla="*/ 813180 w 2147835"/>
                  <a:gd name="connsiteY28" fmla="*/ 73236 h 1303773"/>
                  <a:gd name="connsiteX29" fmla="*/ 1188486 w 2147835"/>
                  <a:gd name="connsiteY29" fmla="*/ 377701 h 130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7835" h="1303773">
                    <a:moveTo>
                      <a:pt x="1188486" y="377701"/>
                    </a:moveTo>
                    <a:cubicBezTo>
                      <a:pt x="1212602" y="396542"/>
                      <a:pt x="1240486" y="417643"/>
                      <a:pt x="1250283" y="448542"/>
                    </a:cubicBezTo>
                    <a:cubicBezTo>
                      <a:pt x="1260834" y="483209"/>
                      <a:pt x="1251791" y="512601"/>
                      <a:pt x="1233704" y="544253"/>
                    </a:cubicBezTo>
                    <a:cubicBezTo>
                      <a:pt x="1211095" y="584949"/>
                      <a:pt x="1150051" y="693471"/>
                      <a:pt x="1150051" y="707036"/>
                    </a:cubicBezTo>
                    <a:cubicBezTo>
                      <a:pt x="1151558" y="763558"/>
                      <a:pt x="1223153" y="766572"/>
                      <a:pt x="1276660" y="763558"/>
                    </a:cubicBezTo>
                    <a:cubicBezTo>
                      <a:pt x="1318863" y="761297"/>
                      <a:pt x="1355037" y="758283"/>
                      <a:pt x="1390458" y="755268"/>
                    </a:cubicBezTo>
                    <a:cubicBezTo>
                      <a:pt x="1466574" y="749239"/>
                      <a:pt x="1526864" y="776370"/>
                      <a:pt x="1593937" y="809529"/>
                    </a:cubicBezTo>
                    <a:cubicBezTo>
                      <a:pt x="1659502" y="842689"/>
                      <a:pt x="1728083" y="870573"/>
                      <a:pt x="1795155" y="900718"/>
                    </a:cubicBezTo>
                    <a:cubicBezTo>
                      <a:pt x="1824547" y="914283"/>
                      <a:pt x="1855445" y="912776"/>
                      <a:pt x="1887851" y="914283"/>
                    </a:cubicBezTo>
                    <a:cubicBezTo>
                      <a:pt x="1966228" y="917298"/>
                      <a:pt x="2006171" y="913529"/>
                      <a:pt x="2073244" y="915791"/>
                    </a:cubicBezTo>
                    <a:cubicBezTo>
                      <a:pt x="2092084" y="916544"/>
                      <a:pt x="2116200" y="914283"/>
                      <a:pt x="2135041" y="914283"/>
                    </a:cubicBezTo>
                    <a:cubicBezTo>
                      <a:pt x="2148606" y="914283"/>
                      <a:pt x="2155389" y="924834"/>
                      <a:pt x="2149360" y="935385"/>
                    </a:cubicBezTo>
                    <a:cubicBezTo>
                      <a:pt x="2135041" y="961762"/>
                      <a:pt x="2118461" y="971559"/>
                      <a:pt x="2098867" y="991907"/>
                    </a:cubicBezTo>
                    <a:cubicBezTo>
                      <a:pt x="2055156" y="1038632"/>
                      <a:pt x="2012200" y="1060487"/>
                      <a:pt x="1957185" y="1092139"/>
                    </a:cubicBezTo>
                    <a:cubicBezTo>
                      <a:pt x="1923272" y="1111734"/>
                      <a:pt x="1884837" y="1119270"/>
                      <a:pt x="1847156" y="1126052"/>
                    </a:cubicBezTo>
                    <a:cubicBezTo>
                      <a:pt x="1835851" y="1128313"/>
                      <a:pt x="1831329" y="1119270"/>
                      <a:pt x="1834344" y="1110226"/>
                    </a:cubicBezTo>
                    <a:cubicBezTo>
                      <a:pt x="1849416" y="1052197"/>
                      <a:pt x="1845648" y="1050690"/>
                      <a:pt x="1809474" y="1022052"/>
                    </a:cubicBezTo>
                    <a:cubicBezTo>
                      <a:pt x="1752952" y="976081"/>
                      <a:pt x="1647445" y="926341"/>
                      <a:pt x="1577357" y="902225"/>
                    </a:cubicBezTo>
                    <a:cubicBezTo>
                      <a:pt x="1533647" y="887153"/>
                      <a:pt x="1495212" y="882631"/>
                      <a:pt x="1457531" y="878109"/>
                    </a:cubicBezTo>
                    <a:cubicBezTo>
                      <a:pt x="1412313" y="872834"/>
                      <a:pt x="1343733" y="882631"/>
                      <a:pt x="1302284" y="895443"/>
                    </a:cubicBezTo>
                    <a:cubicBezTo>
                      <a:pt x="1213356" y="923327"/>
                      <a:pt x="1134979" y="946689"/>
                      <a:pt x="1045297" y="973820"/>
                    </a:cubicBezTo>
                    <a:cubicBezTo>
                      <a:pt x="1009877" y="984370"/>
                      <a:pt x="986514" y="1001704"/>
                      <a:pt x="959384" y="1026573"/>
                    </a:cubicBezTo>
                    <a:cubicBezTo>
                      <a:pt x="892311" y="1088371"/>
                      <a:pt x="685817" y="1265473"/>
                      <a:pt x="649643" y="1295618"/>
                    </a:cubicBezTo>
                    <a:cubicBezTo>
                      <a:pt x="636832" y="1306169"/>
                      <a:pt x="628542" y="1306923"/>
                      <a:pt x="615730" y="1295618"/>
                    </a:cubicBezTo>
                    <a:cubicBezTo>
                      <a:pt x="501179" y="1193879"/>
                      <a:pt x="132655" y="886399"/>
                      <a:pt x="65583" y="831384"/>
                    </a:cubicBezTo>
                    <a:cubicBezTo>
                      <a:pt x="28655" y="801239"/>
                      <a:pt x="771" y="778631"/>
                      <a:pt x="17" y="731906"/>
                    </a:cubicBezTo>
                    <a:cubicBezTo>
                      <a:pt x="-736" y="706282"/>
                      <a:pt x="23380" y="670108"/>
                      <a:pt x="38452" y="651268"/>
                    </a:cubicBezTo>
                    <a:cubicBezTo>
                      <a:pt x="76134" y="605297"/>
                      <a:pt x="555440" y="73990"/>
                      <a:pt x="600658" y="33294"/>
                    </a:cubicBezTo>
                    <a:cubicBezTo>
                      <a:pt x="673759" y="-33025"/>
                      <a:pt x="716716" y="9932"/>
                      <a:pt x="813180" y="73236"/>
                    </a:cubicBezTo>
                    <a:cubicBezTo>
                      <a:pt x="840311" y="92831"/>
                      <a:pt x="1132718" y="335498"/>
                      <a:pt x="1188486" y="377701"/>
                    </a:cubicBezTo>
                    <a:close/>
                  </a:path>
                </a:pathLst>
              </a:custGeom>
              <a:solidFill>
                <a:schemeClr val="accent2"/>
              </a:solidFill>
              <a:ln w="753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73E4B7B-3822-466E-A7D7-A13EB3CBA684}"/>
                  </a:ext>
                </a:extLst>
              </p:cNvPr>
              <p:cNvSpPr/>
              <p:nvPr/>
            </p:nvSpPr>
            <p:spPr>
              <a:xfrm>
                <a:off x="2564432" y="5898223"/>
                <a:ext cx="1107831" cy="625510"/>
              </a:xfrm>
              <a:custGeom>
                <a:avLst/>
                <a:gdLst>
                  <a:gd name="connsiteX0" fmla="*/ 33987 w 1107830"/>
                  <a:gd name="connsiteY0" fmla="*/ 194847 h 625509"/>
                  <a:gd name="connsiteX1" fmla="*/ 99553 w 1107830"/>
                  <a:gd name="connsiteY1" fmla="*/ 214441 h 625509"/>
                  <a:gd name="connsiteX2" fmla="*/ 195263 w 1107830"/>
                  <a:gd name="connsiteY2" fmla="*/ 215195 h 625509"/>
                  <a:gd name="connsiteX3" fmla="*/ 382163 w 1107830"/>
                  <a:gd name="connsiteY3" fmla="*/ 200122 h 625509"/>
                  <a:gd name="connsiteX4" fmla="*/ 511033 w 1107830"/>
                  <a:gd name="connsiteY4" fmla="*/ 160933 h 625509"/>
                  <a:gd name="connsiteX5" fmla="*/ 556250 w 1107830"/>
                  <a:gd name="connsiteY5" fmla="*/ 111194 h 625509"/>
                  <a:gd name="connsiteX6" fmla="*/ 751440 w 1107830"/>
                  <a:gd name="connsiteY6" fmla="*/ 6440 h 625509"/>
                  <a:gd name="connsiteX7" fmla="*/ 862976 w 1107830"/>
                  <a:gd name="connsiteY7" fmla="*/ 4179 h 625509"/>
                  <a:gd name="connsiteX8" fmla="*/ 987325 w 1107830"/>
                  <a:gd name="connsiteY8" fmla="*/ 8701 h 625509"/>
                  <a:gd name="connsiteX9" fmla="*/ 1052890 w 1107830"/>
                  <a:gd name="connsiteY9" fmla="*/ 21513 h 625509"/>
                  <a:gd name="connsiteX10" fmla="*/ 1110919 w 1107830"/>
                  <a:gd name="connsiteY10" fmla="*/ 105919 h 625509"/>
                  <a:gd name="connsiteX11" fmla="*/ 1097354 w 1107830"/>
                  <a:gd name="connsiteY11" fmla="*/ 123252 h 625509"/>
                  <a:gd name="connsiteX12" fmla="*/ 881817 w 1107830"/>
                  <a:gd name="connsiteY12" fmla="*/ 191079 h 625509"/>
                  <a:gd name="connsiteX13" fmla="*/ 726570 w 1107830"/>
                  <a:gd name="connsiteY13" fmla="*/ 213687 h 625509"/>
                  <a:gd name="connsiteX14" fmla="*/ 575091 w 1107830"/>
                  <a:gd name="connsiteY14" fmla="*/ 231775 h 625509"/>
                  <a:gd name="connsiteX15" fmla="*/ 593178 w 1107830"/>
                  <a:gd name="connsiteY15" fmla="*/ 253629 h 625509"/>
                  <a:gd name="connsiteX16" fmla="*/ 869759 w 1107830"/>
                  <a:gd name="connsiteY16" fmla="*/ 426963 h 625509"/>
                  <a:gd name="connsiteX17" fmla="*/ 962455 w 1107830"/>
                  <a:gd name="connsiteY17" fmla="*/ 487254 h 625509"/>
                  <a:gd name="connsiteX18" fmla="*/ 997876 w 1107830"/>
                  <a:gd name="connsiteY18" fmla="*/ 555834 h 625509"/>
                  <a:gd name="connsiteX19" fmla="*/ 982049 w 1107830"/>
                  <a:gd name="connsiteY19" fmla="*/ 584472 h 625509"/>
                  <a:gd name="connsiteX20" fmla="*/ 927035 w 1107830"/>
                  <a:gd name="connsiteY20" fmla="*/ 607080 h 625509"/>
                  <a:gd name="connsiteX21" fmla="*/ 795904 w 1107830"/>
                  <a:gd name="connsiteY21" fmla="*/ 624414 h 625509"/>
                  <a:gd name="connsiteX22" fmla="*/ 646686 w 1107830"/>
                  <a:gd name="connsiteY22" fmla="*/ 627428 h 625509"/>
                  <a:gd name="connsiteX23" fmla="*/ 486917 w 1107830"/>
                  <a:gd name="connsiteY23" fmla="*/ 612356 h 625509"/>
                  <a:gd name="connsiteX24" fmla="*/ 332423 w 1107830"/>
                  <a:gd name="connsiteY24" fmla="*/ 573921 h 625509"/>
                  <a:gd name="connsiteX25" fmla="*/ 244249 w 1107830"/>
                  <a:gd name="connsiteY25" fmla="*/ 498558 h 625509"/>
                  <a:gd name="connsiteX26" fmla="*/ 219379 w 1107830"/>
                  <a:gd name="connsiteY26" fmla="*/ 493283 h 625509"/>
                  <a:gd name="connsiteX27" fmla="*/ 35495 w 1107830"/>
                  <a:gd name="connsiteY27" fmla="*/ 472181 h 625509"/>
                  <a:gd name="connsiteX28" fmla="*/ 74 w 1107830"/>
                  <a:gd name="connsiteY28" fmla="*/ 381746 h 625509"/>
                  <a:gd name="connsiteX29" fmla="*/ 28712 w 1107830"/>
                  <a:gd name="connsiteY29" fmla="*/ 199368 h 625509"/>
                  <a:gd name="connsiteX30" fmla="*/ 33987 w 1107830"/>
                  <a:gd name="connsiteY30" fmla="*/ 194847 h 62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07830" h="625509">
                    <a:moveTo>
                      <a:pt x="33987" y="194847"/>
                    </a:moveTo>
                    <a:cubicBezTo>
                      <a:pt x="27205" y="203890"/>
                      <a:pt x="94277" y="214441"/>
                      <a:pt x="99553" y="214441"/>
                    </a:cubicBezTo>
                    <a:cubicBezTo>
                      <a:pt x="131205" y="215948"/>
                      <a:pt x="162857" y="215948"/>
                      <a:pt x="195263" y="215195"/>
                    </a:cubicBezTo>
                    <a:cubicBezTo>
                      <a:pt x="257814" y="213687"/>
                      <a:pt x="320365" y="209166"/>
                      <a:pt x="382163" y="200122"/>
                    </a:cubicBezTo>
                    <a:cubicBezTo>
                      <a:pt x="427380" y="194093"/>
                      <a:pt x="473352" y="185050"/>
                      <a:pt x="511033" y="160933"/>
                    </a:cubicBezTo>
                    <a:cubicBezTo>
                      <a:pt x="531381" y="148122"/>
                      <a:pt x="538163" y="127020"/>
                      <a:pt x="556250" y="111194"/>
                    </a:cubicBezTo>
                    <a:cubicBezTo>
                      <a:pt x="610512" y="64469"/>
                      <a:pt x="684367" y="31310"/>
                      <a:pt x="751440" y="6440"/>
                    </a:cubicBezTo>
                    <a:cubicBezTo>
                      <a:pt x="785353" y="-5618"/>
                      <a:pt x="827556" y="2672"/>
                      <a:pt x="862976" y="4179"/>
                    </a:cubicBezTo>
                    <a:cubicBezTo>
                      <a:pt x="904426" y="5687"/>
                      <a:pt x="945875" y="7193"/>
                      <a:pt x="987325" y="8701"/>
                    </a:cubicBezTo>
                    <a:cubicBezTo>
                      <a:pt x="1009933" y="9455"/>
                      <a:pt x="1031789" y="12469"/>
                      <a:pt x="1052890" y="21513"/>
                    </a:cubicBezTo>
                    <a:cubicBezTo>
                      <a:pt x="1082282" y="34324"/>
                      <a:pt x="1110919" y="75774"/>
                      <a:pt x="1110919" y="105919"/>
                    </a:cubicBezTo>
                    <a:cubicBezTo>
                      <a:pt x="1110919" y="114962"/>
                      <a:pt x="1104890" y="118731"/>
                      <a:pt x="1097354" y="123252"/>
                    </a:cubicBezTo>
                    <a:cubicBezTo>
                      <a:pt x="1031035" y="159426"/>
                      <a:pt x="955672" y="176759"/>
                      <a:pt x="881817" y="191079"/>
                    </a:cubicBezTo>
                    <a:cubicBezTo>
                      <a:pt x="830570" y="201629"/>
                      <a:pt x="778570" y="209166"/>
                      <a:pt x="726570" y="213687"/>
                    </a:cubicBezTo>
                    <a:cubicBezTo>
                      <a:pt x="675323" y="218209"/>
                      <a:pt x="625584" y="224992"/>
                      <a:pt x="575091" y="231775"/>
                    </a:cubicBezTo>
                    <a:cubicBezTo>
                      <a:pt x="579613" y="240818"/>
                      <a:pt x="591671" y="243079"/>
                      <a:pt x="593178" y="253629"/>
                    </a:cubicBezTo>
                    <a:cubicBezTo>
                      <a:pt x="680599" y="319195"/>
                      <a:pt x="763498" y="391543"/>
                      <a:pt x="869759" y="426963"/>
                    </a:cubicBezTo>
                    <a:cubicBezTo>
                      <a:pt x="905179" y="439022"/>
                      <a:pt x="936078" y="459369"/>
                      <a:pt x="962455" y="487254"/>
                    </a:cubicBezTo>
                    <a:cubicBezTo>
                      <a:pt x="980542" y="506848"/>
                      <a:pt x="991093" y="530210"/>
                      <a:pt x="997876" y="555834"/>
                    </a:cubicBezTo>
                    <a:cubicBezTo>
                      <a:pt x="1000890" y="569399"/>
                      <a:pt x="999383" y="579950"/>
                      <a:pt x="982049" y="584472"/>
                    </a:cubicBezTo>
                    <a:cubicBezTo>
                      <a:pt x="963209" y="589747"/>
                      <a:pt x="945875" y="601051"/>
                      <a:pt x="927035" y="607080"/>
                    </a:cubicBezTo>
                    <a:cubicBezTo>
                      <a:pt x="884832" y="620646"/>
                      <a:pt x="839614" y="621399"/>
                      <a:pt x="795904" y="624414"/>
                    </a:cubicBezTo>
                    <a:cubicBezTo>
                      <a:pt x="746164" y="628182"/>
                      <a:pt x="696425" y="628935"/>
                      <a:pt x="646686" y="627428"/>
                    </a:cubicBezTo>
                    <a:cubicBezTo>
                      <a:pt x="593178" y="625167"/>
                      <a:pt x="539671" y="620646"/>
                      <a:pt x="486917" y="612356"/>
                    </a:cubicBezTo>
                    <a:cubicBezTo>
                      <a:pt x="435670" y="604066"/>
                      <a:pt x="379902" y="597283"/>
                      <a:pt x="332423" y="573921"/>
                    </a:cubicBezTo>
                    <a:cubicBezTo>
                      <a:pt x="296249" y="556587"/>
                      <a:pt x="265351" y="533225"/>
                      <a:pt x="244249" y="498558"/>
                    </a:cubicBezTo>
                    <a:cubicBezTo>
                      <a:pt x="237466" y="487254"/>
                      <a:pt x="228423" y="486500"/>
                      <a:pt x="219379" y="493283"/>
                    </a:cubicBezTo>
                    <a:cubicBezTo>
                      <a:pt x="151553" y="542268"/>
                      <a:pt x="92017" y="506094"/>
                      <a:pt x="35495" y="472181"/>
                    </a:cubicBezTo>
                    <a:cubicBezTo>
                      <a:pt x="3842" y="453340"/>
                      <a:pt x="-679" y="416413"/>
                      <a:pt x="74" y="381746"/>
                    </a:cubicBezTo>
                    <a:cubicBezTo>
                      <a:pt x="2335" y="319948"/>
                      <a:pt x="14393" y="258905"/>
                      <a:pt x="28712" y="199368"/>
                    </a:cubicBezTo>
                    <a:cubicBezTo>
                      <a:pt x="30219" y="197861"/>
                      <a:pt x="32480" y="196354"/>
                      <a:pt x="33987" y="194847"/>
                    </a:cubicBezTo>
                    <a:close/>
                  </a:path>
                </a:pathLst>
              </a:custGeom>
              <a:solidFill>
                <a:srgbClr val="000200"/>
              </a:solidFill>
              <a:ln w="753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2AA8FA-D40D-47B7-B423-4DE90A01905D}"/>
                  </a:ext>
                </a:extLst>
              </p:cNvPr>
              <p:cNvSpPr/>
              <p:nvPr/>
            </p:nvSpPr>
            <p:spPr>
              <a:xfrm>
                <a:off x="3358829" y="148128"/>
                <a:ext cx="926960" cy="550147"/>
              </a:xfrm>
              <a:custGeom>
                <a:avLst/>
                <a:gdLst>
                  <a:gd name="connsiteX0" fmla="*/ 828989 w 926960"/>
                  <a:gd name="connsiteY0" fmla="*/ 515063 h 550147"/>
                  <a:gd name="connsiteX1" fmla="*/ 798844 w 926960"/>
                  <a:gd name="connsiteY1" fmla="*/ 465324 h 550147"/>
                  <a:gd name="connsiteX2" fmla="*/ 701626 w 926960"/>
                  <a:gd name="connsiteY2" fmla="*/ 392975 h 550147"/>
                  <a:gd name="connsiteX3" fmla="*/ 654148 w 926960"/>
                  <a:gd name="connsiteY3" fmla="*/ 389961 h 550147"/>
                  <a:gd name="connsiteX4" fmla="*/ 508698 w 926960"/>
                  <a:gd name="connsiteY4" fmla="*/ 452512 h 550147"/>
                  <a:gd name="connsiteX5" fmla="*/ 403944 w 926960"/>
                  <a:gd name="connsiteY5" fmla="*/ 518831 h 550147"/>
                  <a:gd name="connsiteX6" fmla="*/ 365509 w 926960"/>
                  <a:gd name="connsiteY6" fmla="*/ 521845 h 550147"/>
                  <a:gd name="connsiteX7" fmla="*/ 314262 w 926960"/>
                  <a:gd name="connsiteY7" fmla="*/ 457034 h 550147"/>
                  <a:gd name="connsiteX8" fmla="*/ 315769 w 926960"/>
                  <a:gd name="connsiteY8" fmla="*/ 427642 h 550147"/>
                  <a:gd name="connsiteX9" fmla="*/ 281103 w 926960"/>
                  <a:gd name="connsiteY9" fmla="*/ 350772 h 550147"/>
                  <a:gd name="connsiteX10" fmla="*/ 200465 w 926960"/>
                  <a:gd name="connsiteY10" fmla="*/ 375642 h 550147"/>
                  <a:gd name="connsiteX11" fmla="*/ 197450 w 926960"/>
                  <a:gd name="connsiteY11" fmla="*/ 392222 h 550147"/>
                  <a:gd name="connsiteX12" fmla="*/ 103247 w 926960"/>
                  <a:gd name="connsiteY12" fmla="*/ 496976 h 550147"/>
                  <a:gd name="connsiteX13" fmla="*/ 0 w 926960"/>
                  <a:gd name="connsiteY13" fmla="*/ 557266 h 550147"/>
                  <a:gd name="connsiteX14" fmla="*/ 35420 w 926960"/>
                  <a:gd name="connsiteY14" fmla="*/ 360569 h 550147"/>
                  <a:gd name="connsiteX15" fmla="*/ 83653 w 926960"/>
                  <a:gd name="connsiteY15" fmla="*/ 228685 h 550147"/>
                  <a:gd name="connsiteX16" fmla="*/ 202725 w 926960"/>
                  <a:gd name="connsiteY16" fmla="*/ 48568 h 550147"/>
                  <a:gd name="connsiteX17" fmla="*/ 315016 w 926960"/>
                  <a:gd name="connsiteY17" fmla="*/ 1090 h 550147"/>
                  <a:gd name="connsiteX18" fmla="*/ 532060 w 926960"/>
                  <a:gd name="connsiteY18" fmla="*/ 2597 h 550147"/>
                  <a:gd name="connsiteX19" fmla="*/ 684293 w 926960"/>
                  <a:gd name="connsiteY19" fmla="*/ 57612 h 550147"/>
                  <a:gd name="connsiteX20" fmla="*/ 847076 w 926960"/>
                  <a:gd name="connsiteY20" fmla="*/ 234714 h 550147"/>
                  <a:gd name="connsiteX21" fmla="*/ 876468 w 926960"/>
                  <a:gd name="connsiteY21" fmla="*/ 320627 h 550147"/>
                  <a:gd name="connsiteX22" fmla="*/ 900584 w 926960"/>
                  <a:gd name="connsiteY22" fmla="*/ 381671 h 550147"/>
                  <a:gd name="connsiteX23" fmla="*/ 917917 w 926960"/>
                  <a:gd name="connsiteY23" fmla="*/ 496976 h 550147"/>
                  <a:gd name="connsiteX24" fmla="*/ 873453 w 926960"/>
                  <a:gd name="connsiteY24" fmla="*/ 540686 h 550147"/>
                  <a:gd name="connsiteX25" fmla="*/ 828989 w 926960"/>
                  <a:gd name="connsiteY25" fmla="*/ 515063 h 55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26960" h="550147">
                    <a:moveTo>
                      <a:pt x="828989" y="515063"/>
                    </a:moveTo>
                    <a:cubicBezTo>
                      <a:pt x="813917" y="501498"/>
                      <a:pt x="805627" y="483411"/>
                      <a:pt x="798844" y="465324"/>
                    </a:cubicBezTo>
                    <a:cubicBezTo>
                      <a:pt x="793569" y="449497"/>
                      <a:pt x="724235" y="405787"/>
                      <a:pt x="701626" y="392975"/>
                    </a:cubicBezTo>
                    <a:cubicBezTo>
                      <a:pt x="686554" y="384685"/>
                      <a:pt x="669220" y="386193"/>
                      <a:pt x="654148" y="389961"/>
                    </a:cubicBezTo>
                    <a:cubicBezTo>
                      <a:pt x="602901" y="404280"/>
                      <a:pt x="553162" y="422367"/>
                      <a:pt x="508698" y="452512"/>
                    </a:cubicBezTo>
                    <a:cubicBezTo>
                      <a:pt x="474785" y="475121"/>
                      <a:pt x="437103" y="493961"/>
                      <a:pt x="403944" y="518831"/>
                    </a:cubicBezTo>
                    <a:cubicBezTo>
                      <a:pt x="391886" y="527874"/>
                      <a:pt x="378320" y="525614"/>
                      <a:pt x="365509" y="521845"/>
                    </a:cubicBezTo>
                    <a:cubicBezTo>
                      <a:pt x="305972" y="503005"/>
                      <a:pt x="314262" y="521092"/>
                      <a:pt x="314262" y="457034"/>
                    </a:cubicBezTo>
                    <a:cubicBezTo>
                      <a:pt x="314262" y="447236"/>
                      <a:pt x="314262" y="437439"/>
                      <a:pt x="315769" y="427642"/>
                    </a:cubicBezTo>
                    <a:cubicBezTo>
                      <a:pt x="322552" y="389207"/>
                      <a:pt x="312001" y="365091"/>
                      <a:pt x="281103" y="350772"/>
                    </a:cubicBezTo>
                    <a:cubicBezTo>
                      <a:pt x="258494" y="340222"/>
                      <a:pt x="220059" y="349265"/>
                      <a:pt x="200465" y="375642"/>
                    </a:cubicBezTo>
                    <a:cubicBezTo>
                      <a:pt x="197450" y="379410"/>
                      <a:pt x="198204" y="387700"/>
                      <a:pt x="197450" y="392222"/>
                    </a:cubicBezTo>
                    <a:cubicBezTo>
                      <a:pt x="186146" y="445729"/>
                      <a:pt x="147711" y="473613"/>
                      <a:pt x="103247" y="496976"/>
                    </a:cubicBezTo>
                    <a:cubicBezTo>
                      <a:pt x="67826" y="515063"/>
                      <a:pt x="33913" y="536918"/>
                      <a:pt x="0" y="557266"/>
                    </a:cubicBezTo>
                    <a:cubicBezTo>
                      <a:pt x="754" y="489440"/>
                      <a:pt x="9797" y="423120"/>
                      <a:pt x="35420" y="360569"/>
                    </a:cubicBezTo>
                    <a:cubicBezTo>
                      <a:pt x="53507" y="316859"/>
                      <a:pt x="61044" y="270134"/>
                      <a:pt x="83653" y="228685"/>
                    </a:cubicBezTo>
                    <a:cubicBezTo>
                      <a:pt x="117566" y="164627"/>
                      <a:pt x="159769" y="106597"/>
                      <a:pt x="202725" y="48568"/>
                    </a:cubicBezTo>
                    <a:cubicBezTo>
                      <a:pt x="230610" y="10887"/>
                      <a:pt x="270552" y="1090"/>
                      <a:pt x="315016" y="1090"/>
                    </a:cubicBezTo>
                    <a:cubicBezTo>
                      <a:pt x="387364" y="1843"/>
                      <a:pt x="459712" y="-2679"/>
                      <a:pt x="532060" y="2597"/>
                    </a:cubicBezTo>
                    <a:cubicBezTo>
                      <a:pt x="586321" y="6365"/>
                      <a:pt x="637568" y="24452"/>
                      <a:pt x="684293" y="57612"/>
                    </a:cubicBezTo>
                    <a:cubicBezTo>
                      <a:pt x="751365" y="105090"/>
                      <a:pt x="795829" y="172916"/>
                      <a:pt x="847076" y="234714"/>
                    </a:cubicBezTo>
                    <a:cubicBezTo>
                      <a:pt x="865917" y="258076"/>
                      <a:pt x="874960" y="289729"/>
                      <a:pt x="876468" y="320627"/>
                    </a:cubicBezTo>
                    <a:cubicBezTo>
                      <a:pt x="877221" y="343990"/>
                      <a:pt x="884757" y="364338"/>
                      <a:pt x="900584" y="381671"/>
                    </a:cubicBezTo>
                    <a:cubicBezTo>
                      <a:pt x="932989" y="415584"/>
                      <a:pt x="933743" y="456280"/>
                      <a:pt x="917917" y="496976"/>
                    </a:cubicBezTo>
                    <a:cubicBezTo>
                      <a:pt x="910381" y="516570"/>
                      <a:pt x="890033" y="527874"/>
                      <a:pt x="873453" y="540686"/>
                    </a:cubicBezTo>
                    <a:cubicBezTo>
                      <a:pt x="857627" y="550483"/>
                      <a:pt x="838786" y="521845"/>
                      <a:pt x="828989" y="515063"/>
                    </a:cubicBezTo>
                    <a:close/>
                  </a:path>
                </a:pathLst>
              </a:custGeom>
              <a:solidFill>
                <a:srgbClr val="613204"/>
              </a:solidFill>
              <a:ln w="753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D16A5D5-9686-4599-8831-4B04FDBC5259}"/>
                  </a:ext>
                </a:extLst>
              </p:cNvPr>
              <p:cNvSpPr/>
              <p:nvPr/>
            </p:nvSpPr>
            <p:spPr>
              <a:xfrm>
                <a:off x="3793597" y="3324246"/>
                <a:ext cx="542611" cy="361741"/>
              </a:xfrm>
              <a:custGeom>
                <a:avLst/>
                <a:gdLst>
                  <a:gd name="connsiteX0" fmla="*/ 532134 w 542610"/>
                  <a:gd name="connsiteY0" fmla="*/ 247943 h 361740"/>
                  <a:gd name="connsiteX1" fmla="*/ 476366 w 542610"/>
                  <a:gd name="connsiteY1" fmla="*/ 207247 h 361740"/>
                  <a:gd name="connsiteX2" fmla="*/ 403264 w 542610"/>
                  <a:gd name="connsiteY2" fmla="*/ 171073 h 361740"/>
                  <a:gd name="connsiteX3" fmla="*/ 453003 w 542610"/>
                  <a:gd name="connsiteY3" fmla="*/ 253972 h 361740"/>
                  <a:gd name="connsiteX4" fmla="*/ 400249 w 542610"/>
                  <a:gd name="connsiteY4" fmla="*/ 320291 h 361740"/>
                  <a:gd name="connsiteX5" fmla="*/ 314336 w 542610"/>
                  <a:gd name="connsiteY5" fmla="*/ 321045 h 361740"/>
                  <a:gd name="connsiteX6" fmla="*/ 303031 w 542610"/>
                  <a:gd name="connsiteY6" fmla="*/ 325566 h 361740"/>
                  <a:gd name="connsiteX7" fmla="*/ 247263 w 542610"/>
                  <a:gd name="connsiteY7" fmla="*/ 342146 h 361740"/>
                  <a:gd name="connsiteX8" fmla="*/ 224654 w 542610"/>
                  <a:gd name="connsiteY8" fmla="*/ 353451 h 361740"/>
                  <a:gd name="connsiteX9" fmla="*/ 193002 w 542610"/>
                  <a:gd name="connsiteY9" fmla="*/ 366262 h 361740"/>
                  <a:gd name="connsiteX10" fmla="*/ 141002 w 542610"/>
                  <a:gd name="connsiteY10" fmla="*/ 356465 h 361740"/>
                  <a:gd name="connsiteX11" fmla="*/ 93523 w 542610"/>
                  <a:gd name="connsiteY11" fmla="*/ 324813 h 361740"/>
                  <a:gd name="connsiteX12" fmla="*/ 74 w 542610"/>
                  <a:gd name="connsiteY12" fmla="*/ 187653 h 361740"/>
                  <a:gd name="connsiteX13" fmla="*/ 139495 w 542610"/>
                  <a:gd name="connsiteY13" fmla="*/ 79131 h 361740"/>
                  <a:gd name="connsiteX14" fmla="*/ 232191 w 542610"/>
                  <a:gd name="connsiteY14" fmla="*/ 0 h 361740"/>
                  <a:gd name="connsiteX15" fmla="*/ 310568 w 542610"/>
                  <a:gd name="connsiteY15" fmla="*/ 43710 h 361740"/>
                  <a:gd name="connsiteX16" fmla="*/ 465815 w 542610"/>
                  <a:gd name="connsiteY16" fmla="*/ 124348 h 361740"/>
                  <a:gd name="connsiteX17" fmla="*/ 544192 w 542610"/>
                  <a:gd name="connsiteY17" fmla="*/ 213276 h 361740"/>
                  <a:gd name="connsiteX18" fmla="*/ 532134 w 542610"/>
                  <a:gd name="connsiteY18" fmla="*/ 247943 h 36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610" h="361740">
                    <a:moveTo>
                      <a:pt x="532134" y="247943"/>
                    </a:moveTo>
                    <a:cubicBezTo>
                      <a:pt x="526859" y="251711"/>
                      <a:pt x="482395" y="212523"/>
                      <a:pt x="476366" y="207247"/>
                    </a:cubicBezTo>
                    <a:cubicBezTo>
                      <a:pt x="467322" y="198204"/>
                      <a:pt x="416075" y="153740"/>
                      <a:pt x="403264" y="171073"/>
                    </a:cubicBezTo>
                    <a:cubicBezTo>
                      <a:pt x="388945" y="191421"/>
                      <a:pt x="443960" y="236639"/>
                      <a:pt x="453003" y="253972"/>
                    </a:cubicBezTo>
                    <a:cubicBezTo>
                      <a:pt x="471090" y="288639"/>
                      <a:pt x="437931" y="330088"/>
                      <a:pt x="400249" y="320291"/>
                    </a:cubicBezTo>
                    <a:cubicBezTo>
                      <a:pt x="372365" y="312755"/>
                      <a:pt x="342974" y="315769"/>
                      <a:pt x="314336" y="321045"/>
                    </a:cubicBezTo>
                    <a:cubicBezTo>
                      <a:pt x="310568" y="321798"/>
                      <a:pt x="304539" y="322552"/>
                      <a:pt x="303031" y="325566"/>
                    </a:cubicBezTo>
                    <a:cubicBezTo>
                      <a:pt x="288713" y="347422"/>
                      <a:pt x="269118" y="345914"/>
                      <a:pt x="247263" y="342146"/>
                    </a:cubicBezTo>
                    <a:cubicBezTo>
                      <a:pt x="237466" y="340639"/>
                      <a:pt x="228423" y="344407"/>
                      <a:pt x="224654" y="353451"/>
                    </a:cubicBezTo>
                    <a:cubicBezTo>
                      <a:pt x="217872" y="369277"/>
                      <a:pt x="206567" y="368523"/>
                      <a:pt x="193002" y="366262"/>
                    </a:cubicBezTo>
                    <a:cubicBezTo>
                      <a:pt x="175669" y="363248"/>
                      <a:pt x="158335" y="359480"/>
                      <a:pt x="141002" y="356465"/>
                    </a:cubicBezTo>
                    <a:cubicBezTo>
                      <a:pt x="120654" y="352697"/>
                      <a:pt x="104828" y="342900"/>
                      <a:pt x="93523" y="324813"/>
                    </a:cubicBezTo>
                    <a:cubicBezTo>
                      <a:pt x="87494" y="315016"/>
                      <a:pt x="-2941" y="189160"/>
                      <a:pt x="74" y="187653"/>
                    </a:cubicBezTo>
                    <a:cubicBezTo>
                      <a:pt x="81465" y="147711"/>
                      <a:pt x="76944" y="142435"/>
                      <a:pt x="139495" y="79131"/>
                    </a:cubicBezTo>
                    <a:cubicBezTo>
                      <a:pt x="149292" y="69333"/>
                      <a:pt x="217118" y="2261"/>
                      <a:pt x="232191" y="0"/>
                    </a:cubicBezTo>
                    <a:cubicBezTo>
                      <a:pt x="249524" y="20348"/>
                      <a:pt x="287205" y="34667"/>
                      <a:pt x="310568" y="43710"/>
                    </a:cubicBezTo>
                    <a:cubicBezTo>
                      <a:pt x="365582" y="64812"/>
                      <a:pt x="417583" y="92696"/>
                      <a:pt x="465815" y="124348"/>
                    </a:cubicBezTo>
                    <a:cubicBezTo>
                      <a:pt x="498974" y="146203"/>
                      <a:pt x="523844" y="178609"/>
                      <a:pt x="544192" y="213276"/>
                    </a:cubicBezTo>
                    <a:cubicBezTo>
                      <a:pt x="554743" y="228349"/>
                      <a:pt x="543438" y="238899"/>
                      <a:pt x="532134" y="247943"/>
                    </a:cubicBezTo>
                    <a:close/>
                  </a:path>
                </a:pathLst>
              </a:custGeom>
              <a:solidFill>
                <a:srgbClr val="FDC68E"/>
              </a:solidFill>
              <a:ln w="753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CAE935-8CAF-4482-98F1-521752710F4D}"/>
                  </a:ext>
                </a:extLst>
              </p:cNvPr>
              <p:cNvSpPr/>
              <p:nvPr/>
            </p:nvSpPr>
            <p:spPr>
              <a:xfrm>
                <a:off x="3214886" y="747271"/>
                <a:ext cx="399422" cy="497393"/>
              </a:xfrm>
              <a:custGeom>
                <a:avLst/>
                <a:gdLst>
                  <a:gd name="connsiteX0" fmla="*/ 128870 w 399421"/>
                  <a:gd name="connsiteY0" fmla="*/ 17659 h 497393"/>
                  <a:gd name="connsiteX1" fmla="*/ 236639 w 399421"/>
                  <a:gd name="connsiteY1" fmla="*/ 142761 h 497393"/>
                  <a:gd name="connsiteX2" fmla="*/ 288639 w 399421"/>
                  <a:gd name="connsiteY2" fmla="*/ 239225 h 497393"/>
                  <a:gd name="connsiteX3" fmla="*/ 400176 w 399421"/>
                  <a:gd name="connsiteY3" fmla="*/ 450241 h 497393"/>
                  <a:gd name="connsiteX4" fmla="*/ 391132 w 399421"/>
                  <a:gd name="connsiteY4" fmla="*/ 499227 h 497393"/>
                  <a:gd name="connsiteX5" fmla="*/ 302958 w 399421"/>
                  <a:gd name="connsiteY5" fmla="*/ 361313 h 497393"/>
                  <a:gd name="connsiteX6" fmla="*/ 195943 w 399421"/>
                  <a:gd name="connsiteY6" fmla="*/ 221138 h 497393"/>
                  <a:gd name="connsiteX7" fmla="*/ 152233 w 399421"/>
                  <a:gd name="connsiteY7" fmla="*/ 166877 h 497393"/>
                  <a:gd name="connsiteX8" fmla="*/ 0 w 399421"/>
                  <a:gd name="connsiteY8" fmla="*/ 47051 h 497393"/>
                  <a:gd name="connsiteX9" fmla="*/ 106261 w 399421"/>
                  <a:gd name="connsiteY9" fmla="*/ 1833 h 497393"/>
                  <a:gd name="connsiteX10" fmla="*/ 128870 w 399421"/>
                  <a:gd name="connsiteY10" fmla="*/ 17659 h 49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421" h="497393">
                    <a:moveTo>
                      <a:pt x="128870" y="17659"/>
                    </a:moveTo>
                    <a:cubicBezTo>
                      <a:pt x="165044" y="59109"/>
                      <a:pt x="202726" y="99805"/>
                      <a:pt x="236639" y="142761"/>
                    </a:cubicBezTo>
                    <a:cubicBezTo>
                      <a:pt x="254726" y="166877"/>
                      <a:pt x="274320" y="212095"/>
                      <a:pt x="288639" y="239225"/>
                    </a:cubicBezTo>
                    <a:cubicBezTo>
                      <a:pt x="313509" y="285950"/>
                      <a:pt x="391886" y="423110"/>
                      <a:pt x="400176" y="450241"/>
                    </a:cubicBezTo>
                    <a:cubicBezTo>
                      <a:pt x="402437" y="457023"/>
                      <a:pt x="397915" y="493198"/>
                      <a:pt x="391132" y="499227"/>
                    </a:cubicBezTo>
                    <a:cubicBezTo>
                      <a:pt x="359480" y="457777"/>
                      <a:pt x="334610" y="402762"/>
                      <a:pt x="302958" y="361313"/>
                    </a:cubicBezTo>
                    <a:cubicBezTo>
                      <a:pt x="267537" y="314588"/>
                      <a:pt x="231363" y="267863"/>
                      <a:pt x="195943" y="221138"/>
                    </a:cubicBezTo>
                    <a:cubicBezTo>
                      <a:pt x="174841" y="193254"/>
                      <a:pt x="172580" y="194761"/>
                      <a:pt x="152233" y="166877"/>
                    </a:cubicBezTo>
                    <a:cubicBezTo>
                      <a:pt x="120580" y="123921"/>
                      <a:pt x="49739" y="90007"/>
                      <a:pt x="0" y="47051"/>
                    </a:cubicBezTo>
                    <a:cubicBezTo>
                      <a:pt x="7536" y="34239"/>
                      <a:pt x="76870" y="16152"/>
                      <a:pt x="106261" y="1833"/>
                    </a:cubicBezTo>
                    <a:cubicBezTo>
                      <a:pt x="121334" y="-4950"/>
                      <a:pt x="120580" y="8616"/>
                      <a:pt x="128870" y="17659"/>
                    </a:cubicBezTo>
                    <a:close/>
                  </a:path>
                </a:pathLst>
              </a:custGeom>
              <a:solidFill>
                <a:srgbClr val="FDFDFC"/>
              </a:solidFill>
              <a:ln w="753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A597DDE-6ABB-4623-8595-E71395AB521A}"/>
                  </a:ext>
                </a:extLst>
              </p:cNvPr>
              <p:cNvSpPr/>
              <p:nvPr/>
            </p:nvSpPr>
            <p:spPr>
              <a:xfrm>
                <a:off x="3570598" y="1097750"/>
                <a:ext cx="82899" cy="75363"/>
              </a:xfrm>
              <a:custGeom>
                <a:avLst/>
                <a:gdLst>
                  <a:gd name="connsiteX0" fmla="*/ 13565 w 82898"/>
                  <a:gd name="connsiteY0" fmla="*/ 37965 h 75362"/>
                  <a:gd name="connsiteX1" fmla="*/ 0 w 82898"/>
                  <a:gd name="connsiteY1" fmla="*/ 13096 h 75362"/>
                  <a:gd name="connsiteX2" fmla="*/ 14319 w 82898"/>
                  <a:gd name="connsiteY2" fmla="*/ 284 h 75362"/>
                  <a:gd name="connsiteX3" fmla="*/ 82899 w 82898"/>
                  <a:gd name="connsiteY3" fmla="*/ 80169 h 75362"/>
                  <a:gd name="connsiteX4" fmla="*/ 63305 w 82898"/>
                  <a:gd name="connsiteY4" fmla="*/ 56806 h 75362"/>
                  <a:gd name="connsiteX5" fmla="*/ 13565 w 82898"/>
                  <a:gd name="connsiteY5" fmla="*/ 37965 h 7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98" h="75362">
                    <a:moveTo>
                      <a:pt x="13565" y="37965"/>
                    </a:moveTo>
                    <a:cubicBezTo>
                      <a:pt x="9044" y="29676"/>
                      <a:pt x="4522" y="21386"/>
                      <a:pt x="0" y="13096"/>
                    </a:cubicBezTo>
                    <a:cubicBezTo>
                      <a:pt x="0" y="3299"/>
                      <a:pt x="4522" y="-1223"/>
                      <a:pt x="14319" y="284"/>
                    </a:cubicBezTo>
                    <a:cubicBezTo>
                      <a:pt x="43710" y="4806"/>
                      <a:pt x="89682" y="51531"/>
                      <a:pt x="82899" y="80169"/>
                    </a:cubicBezTo>
                    <a:cubicBezTo>
                      <a:pt x="76870" y="72632"/>
                      <a:pt x="69334" y="64342"/>
                      <a:pt x="63305" y="56806"/>
                    </a:cubicBezTo>
                    <a:cubicBezTo>
                      <a:pt x="51247" y="40226"/>
                      <a:pt x="33160" y="35705"/>
                      <a:pt x="13565" y="37965"/>
                    </a:cubicBezTo>
                    <a:close/>
                  </a:path>
                </a:pathLst>
              </a:custGeom>
              <a:solidFill>
                <a:srgbClr val="D09C6B"/>
              </a:solidFill>
              <a:ln w="753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C662D98-BB95-451E-9CB9-00C8080B9E77}"/>
                  </a:ext>
                </a:extLst>
              </p:cNvPr>
              <p:cNvSpPr/>
              <p:nvPr/>
            </p:nvSpPr>
            <p:spPr>
              <a:xfrm>
                <a:off x="6016869" y="4298685"/>
                <a:ext cx="422031" cy="406958"/>
              </a:xfrm>
              <a:custGeom>
                <a:avLst/>
                <a:gdLst>
                  <a:gd name="connsiteX0" fmla="*/ 0 w 422030"/>
                  <a:gd name="connsiteY0" fmla="*/ 406958 h 406958"/>
                  <a:gd name="connsiteX1" fmla="*/ 25623 w 422030"/>
                  <a:gd name="connsiteY1" fmla="*/ 372291 h 406958"/>
                  <a:gd name="connsiteX2" fmla="*/ 181624 w 422030"/>
                  <a:gd name="connsiteY2" fmla="*/ 177102 h 406958"/>
                  <a:gd name="connsiteX3" fmla="*/ 277334 w 422030"/>
                  <a:gd name="connsiteY3" fmla="*/ 101740 h 406958"/>
                  <a:gd name="connsiteX4" fmla="*/ 426552 w 422030"/>
                  <a:gd name="connsiteY4" fmla="*/ 0 h 406958"/>
                  <a:gd name="connsiteX5" fmla="*/ 200465 w 422030"/>
                  <a:gd name="connsiteY5" fmla="*/ 189160 h 406958"/>
                  <a:gd name="connsiteX6" fmla="*/ 0 w 422030"/>
                  <a:gd name="connsiteY6" fmla="*/ 406958 h 40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30" h="406958">
                    <a:moveTo>
                      <a:pt x="0" y="406958"/>
                    </a:moveTo>
                    <a:cubicBezTo>
                      <a:pt x="8290" y="395654"/>
                      <a:pt x="16580" y="383596"/>
                      <a:pt x="25623" y="372291"/>
                    </a:cubicBezTo>
                    <a:cubicBezTo>
                      <a:pt x="77623" y="307479"/>
                      <a:pt x="128870" y="241914"/>
                      <a:pt x="181624" y="177102"/>
                    </a:cubicBezTo>
                    <a:cubicBezTo>
                      <a:pt x="207247" y="144696"/>
                      <a:pt x="243421" y="125102"/>
                      <a:pt x="277334" y="101740"/>
                    </a:cubicBezTo>
                    <a:cubicBezTo>
                      <a:pt x="327074" y="67826"/>
                      <a:pt x="375306" y="32406"/>
                      <a:pt x="426552" y="0"/>
                    </a:cubicBezTo>
                    <a:cubicBezTo>
                      <a:pt x="348929" y="60290"/>
                      <a:pt x="274320" y="125102"/>
                      <a:pt x="200465" y="189160"/>
                    </a:cubicBezTo>
                    <a:cubicBezTo>
                      <a:pt x="125102" y="254726"/>
                      <a:pt x="70841" y="338378"/>
                      <a:pt x="0" y="406958"/>
                    </a:cubicBezTo>
                    <a:close/>
                  </a:path>
                </a:pathLst>
              </a:custGeom>
              <a:solidFill>
                <a:srgbClr val="4C6E22"/>
              </a:solidFill>
              <a:ln w="753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4EB2E9C-5942-4E52-AAB6-D3A19ECF9261}"/>
                  </a:ext>
                </a:extLst>
              </p:cNvPr>
              <p:cNvSpPr/>
              <p:nvPr/>
            </p:nvSpPr>
            <p:spPr>
              <a:xfrm>
                <a:off x="3623734" y="3717651"/>
                <a:ext cx="859134" cy="874207"/>
              </a:xfrm>
              <a:custGeom>
                <a:avLst/>
                <a:gdLst>
                  <a:gd name="connsiteX0" fmla="*/ 862519 w 859134"/>
                  <a:gd name="connsiteY0" fmla="*/ 305960 h 874206"/>
                  <a:gd name="connsiteX1" fmla="*/ 439735 w 859134"/>
                  <a:gd name="connsiteY1" fmla="*/ 869673 h 874206"/>
                  <a:gd name="connsiteX2" fmla="*/ 406575 w 859134"/>
                  <a:gd name="connsiteY2" fmla="*/ 872687 h 874206"/>
                  <a:gd name="connsiteX3" fmla="*/ 12429 w 859134"/>
                  <a:gd name="connsiteY3" fmla="*/ 535816 h 874206"/>
                  <a:gd name="connsiteX4" fmla="*/ 8661 w 859134"/>
                  <a:gd name="connsiteY4" fmla="*/ 504164 h 874206"/>
                  <a:gd name="connsiteX5" fmla="*/ 466865 w 859134"/>
                  <a:gd name="connsiteY5" fmla="*/ 6017 h 874206"/>
                  <a:gd name="connsiteX6" fmla="*/ 489474 w 859134"/>
                  <a:gd name="connsiteY6" fmla="*/ 6017 h 874206"/>
                  <a:gd name="connsiteX7" fmla="*/ 849708 w 859134"/>
                  <a:gd name="connsiteY7" fmla="*/ 287873 h 874206"/>
                  <a:gd name="connsiteX8" fmla="*/ 862519 w 859134"/>
                  <a:gd name="connsiteY8" fmla="*/ 305960 h 87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134" h="874206">
                    <a:moveTo>
                      <a:pt x="862519" y="305960"/>
                    </a:moveTo>
                    <a:cubicBezTo>
                      <a:pt x="862519" y="311235"/>
                      <a:pt x="484952" y="801092"/>
                      <a:pt x="439735" y="869673"/>
                    </a:cubicBezTo>
                    <a:cubicBezTo>
                      <a:pt x="429938" y="883991"/>
                      <a:pt x="420894" y="886253"/>
                      <a:pt x="406575" y="872687"/>
                    </a:cubicBezTo>
                    <a:cubicBezTo>
                      <a:pt x="365879" y="835759"/>
                      <a:pt x="60661" y="575004"/>
                      <a:pt x="12429" y="535816"/>
                    </a:cubicBezTo>
                    <a:cubicBezTo>
                      <a:pt x="371" y="526019"/>
                      <a:pt x="-6412" y="519990"/>
                      <a:pt x="8661" y="504164"/>
                    </a:cubicBezTo>
                    <a:cubicBezTo>
                      <a:pt x="82516" y="425787"/>
                      <a:pt x="422401" y="55756"/>
                      <a:pt x="466865" y="6017"/>
                    </a:cubicBezTo>
                    <a:cubicBezTo>
                      <a:pt x="475909" y="-3781"/>
                      <a:pt x="481184" y="-12"/>
                      <a:pt x="489474" y="6017"/>
                    </a:cubicBezTo>
                    <a:cubicBezTo>
                      <a:pt x="547503" y="51988"/>
                      <a:pt x="788664" y="238887"/>
                      <a:pt x="849708" y="287873"/>
                    </a:cubicBezTo>
                    <a:cubicBezTo>
                      <a:pt x="855737" y="291641"/>
                      <a:pt x="861766" y="296917"/>
                      <a:pt x="862519" y="305960"/>
                    </a:cubicBezTo>
                    <a:close/>
                  </a:path>
                </a:pathLst>
              </a:custGeom>
              <a:solidFill>
                <a:schemeClr val="accent2">
                  <a:lumMod val="75000"/>
                </a:schemeClr>
              </a:solidFill>
              <a:ln w="753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64322D6-1779-4D1A-9BDA-3A5B5647EED3}"/>
                  </a:ext>
                </a:extLst>
              </p:cNvPr>
              <p:cNvSpPr/>
              <p:nvPr/>
            </p:nvSpPr>
            <p:spPr>
              <a:xfrm>
                <a:off x="2594320" y="785152"/>
                <a:ext cx="1439426" cy="5335675"/>
              </a:xfrm>
              <a:custGeom>
                <a:avLst/>
                <a:gdLst>
                  <a:gd name="connsiteX0" fmla="*/ 1105148 w 1439426"/>
                  <a:gd name="connsiteY0" fmla="*/ 633173 h 5335674"/>
                  <a:gd name="connsiteX1" fmla="*/ 1204626 w 1439426"/>
                  <a:gd name="connsiteY1" fmla="*/ 891667 h 5335674"/>
                  <a:gd name="connsiteX2" fmla="*/ 1240047 w 1439426"/>
                  <a:gd name="connsiteY2" fmla="*/ 1288828 h 5335674"/>
                  <a:gd name="connsiteX3" fmla="*/ 1202365 w 1439426"/>
                  <a:gd name="connsiteY3" fmla="*/ 2087672 h 5335674"/>
                  <a:gd name="connsiteX4" fmla="*/ 1221960 w 1439426"/>
                  <a:gd name="connsiteY4" fmla="*/ 2172832 h 5335674"/>
                  <a:gd name="connsiteX5" fmla="*/ 1446540 w 1439426"/>
                  <a:gd name="connsiteY5" fmla="*/ 2548138 h 5335674"/>
                  <a:gd name="connsiteX6" fmla="*/ 1415642 w 1439426"/>
                  <a:gd name="connsiteY6" fmla="*/ 2575268 h 5335674"/>
                  <a:gd name="connsiteX7" fmla="*/ 1337265 w 1439426"/>
                  <a:gd name="connsiteY7" fmla="*/ 2654399 h 5335674"/>
                  <a:gd name="connsiteX8" fmla="*/ 1208394 w 1439426"/>
                  <a:gd name="connsiteY8" fmla="*/ 2741066 h 5335674"/>
                  <a:gd name="connsiteX9" fmla="*/ 1094597 w 1439426"/>
                  <a:gd name="connsiteY9" fmla="*/ 2789298 h 5335674"/>
                  <a:gd name="connsiteX10" fmla="*/ 1078017 w 1439426"/>
                  <a:gd name="connsiteY10" fmla="*/ 2778747 h 5335674"/>
                  <a:gd name="connsiteX11" fmla="*/ 1062191 w 1439426"/>
                  <a:gd name="connsiteY11" fmla="*/ 2767443 h 5335674"/>
                  <a:gd name="connsiteX12" fmla="*/ 983814 w 1439426"/>
                  <a:gd name="connsiteY12" fmla="*/ 2797588 h 5335674"/>
                  <a:gd name="connsiteX13" fmla="*/ 960451 w 1439426"/>
                  <a:gd name="connsiteY13" fmla="*/ 2822458 h 5335674"/>
                  <a:gd name="connsiteX14" fmla="*/ 842132 w 1439426"/>
                  <a:gd name="connsiteY14" fmla="*/ 3279909 h 5335674"/>
                  <a:gd name="connsiteX15" fmla="*/ 697436 w 1439426"/>
                  <a:gd name="connsiteY15" fmla="*/ 3891853 h 5335674"/>
                  <a:gd name="connsiteX16" fmla="*/ 542189 w 1439426"/>
                  <a:gd name="connsiteY16" fmla="*/ 4328957 h 5335674"/>
                  <a:gd name="connsiteX17" fmla="*/ 536913 w 1439426"/>
                  <a:gd name="connsiteY17" fmla="*/ 4356841 h 5335674"/>
                  <a:gd name="connsiteX18" fmla="*/ 584392 w 1439426"/>
                  <a:gd name="connsiteY18" fmla="*/ 4965018 h 5335674"/>
                  <a:gd name="connsiteX19" fmla="*/ 595696 w 1439426"/>
                  <a:gd name="connsiteY19" fmla="*/ 4988380 h 5335674"/>
                  <a:gd name="connsiteX20" fmla="*/ 707987 w 1439426"/>
                  <a:gd name="connsiteY20" fmla="*/ 5093134 h 5335674"/>
                  <a:gd name="connsiteX21" fmla="*/ 720798 w 1439426"/>
                  <a:gd name="connsiteY21" fmla="*/ 5114236 h 5335674"/>
                  <a:gd name="connsiteX22" fmla="*/ 564044 w 1439426"/>
                  <a:gd name="connsiteY22" fmla="*/ 5210700 h 5335674"/>
                  <a:gd name="connsiteX23" fmla="*/ 503754 w 1439426"/>
                  <a:gd name="connsiteY23" fmla="*/ 5274758 h 5335674"/>
                  <a:gd name="connsiteX24" fmla="*/ 477377 w 1439426"/>
                  <a:gd name="connsiteY24" fmla="*/ 5295860 h 5335674"/>
                  <a:gd name="connsiteX25" fmla="*/ 64390 w 1439426"/>
                  <a:gd name="connsiteY25" fmla="*/ 5333541 h 5335674"/>
                  <a:gd name="connsiteX26" fmla="*/ 3346 w 1439426"/>
                  <a:gd name="connsiteY26" fmla="*/ 5308671 h 5335674"/>
                  <a:gd name="connsiteX27" fmla="*/ 13143 w 1439426"/>
                  <a:gd name="connsiteY27" fmla="*/ 5171511 h 5335674"/>
                  <a:gd name="connsiteX28" fmla="*/ 32737 w 1439426"/>
                  <a:gd name="connsiteY28" fmla="*/ 4903220 h 5335674"/>
                  <a:gd name="connsiteX29" fmla="*/ 50824 w 1439426"/>
                  <a:gd name="connsiteY29" fmla="*/ 4609306 h 5335674"/>
                  <a:gd name="connsiteX30" fmla="*/ 118651 w 1439426"/>
                  <a:gd name="connsiteY30" fmla="*/ 3981535 h 5335674"/>
                  <a:gd name="connsiteX31" fmla="*/ 202303 w 1439426"/>
                  <a:gd name="connsiteY31" fmla="*/ 3383156 h 5335674"/>
                  <a:gd name="connsiteX32" fmla="*/ 228680 w 1439426"/>
                  <a:gd name="connsiteY32" fmla="*/ 3218865 h 5335674"/>
                  <a:gd name="connsiteX33" fmla="*/ 219637 w 1439426"/>
                  <a:gd name="connsiteY33" fmla="*/ 3083966 h 5335674"/>
                  <a:gd name="connsiteX34" fmla="*/ 180448 w 1439426"/>
                  <a:gd name="connsiteY34" fmla="*/ 2809646 h 5335674"/>
                  <a:gd name="connsiteX35" fmla="*/ 132216 w 1439426"/>
                  <a:gd name="connsiteY35" fmla="*/ 2729008 h 5335674"/>
                  <a:gd name="connsiteX36" fmla="*/ 62882 w 1439426"/>
                  <a:gd name="connsiteY36" fmla="*/ 2694341 h 5335674"/>
                  <a:gd name="connsiteX37" fmla="*/ 43288 w 1439426"/>
                  <a:gd name="connsiteY37" fmla="*/ 2661182 h 5335674"/>
                  <a:gd name="connsiteX38" fmla="*/ 86245 w 1439426"/>
                  <a:gd name="connsiteY38" fmla="*/ 2230861 h 5335674"/>
                  <a:gd name="connsiteX39" fmla="*/ 226419 w 1439426"/>
                  <a:gd name="connsiteY39" fmla="*/ 1802047 h 5335674"/>
                  <a:gd name="connsiteX40" fmla="*/ 226419 w 1439426"/>
                  <a:gd name="connsiteY40" fmla="*/ 1632482 h 5335674"/>
                  <a:gd name="connsiteX41" fmla="*/ 189492 w 1439426"/>
                  <a:gd name="connsiteY41" fmla="*/ 1407147 h 5335674"/>
                  <a:gd name="connsiteX42" fmla="*/ 151810 w 1439426"/>
                  <a:gd name="connsiteY42" fmla="*/ 991899 h 5335674"/>
                  <a:gd name="connsiteX43" fmla="*/ 154071 w 1439426"/>
                  <a:gd name="connsiteY43" fmla="*/ 777869 h 5335674"/>
                  <a:gd name="connsiteX44" fmla="*/ 197028 w 1439426"/>
                  <a:gd name="connsiteY44" fmla="*/ 533694 h 5335674"/>
                  <a:gd name="connsiteX45" fmla="*/ 307811 w 1439426"/>
                  <a:gd name="connsiteY45" fmla="*/ 331722 h 5335674"/>
                  <a:gd name="connsiteX46" fmla="*/ 498478 w 1439426"/>
                  <a:gd name="connsiteY46" fmla="*/ 104881 h 5335674"/>
                  <a:gd name="connsiteX47" fmla="*/ 576856 w 1439426"/>
                  <a:gd name="connsiteY47" fmla="*/ 19721 h 5335674"/>
                  <a:gd name="connsiteX48" fmla="*/ 631870 w 1439426"/>
                  <a:gd name="connsiteY48" fmla="*/ 12185 h 5335674"/>
                  <a:gd name="connsiteX49" fmla="*/ 765262 w 1439426"/>
                  <a:gd name="connsiteY49" fmla="*/ 108649 h 5335674"/>
                  <a:gd name="connsiteX50" fmla="*/ 970249 w 1439426"/>
                  <a:gd name="connsiteY50" fmla="*/ 375433 h 5335674"/>
                  <a:gd name="connsiteX51" fmla="*/ 1105148 w 1439426"/>
                  <a:gd name="connsiteY51" fmla="*/ 633173 h 533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9426" h="5335674">
                    <a:moveTo>
                      <a:pt x="1105148" y="633173"/>
                    </a:moveTo>
                    <a:cubicBezTo>
                      <a:pt x="1142075" y="717579"/>
                      <a:pt x="1188047" y="799724"/>
                      <a:pt x="1204626" y="891667"/>
                    </a:cubicBezTo>
                    <a:cubicBezTo>
                      <a:pt x="1228742" y="1022798"/>
                      <a:pt x="1249090" y="1153929"/>
                      <a:pt x="1240047" y="1288828"/>
                    </a:cubicBezTo>
                    <a:cubicBezTo>
                      <a:pt x="1226482" y="1478742"/>
                      <a:pt x="1205380" y="2010802"/>
                      <a:pt x="1202365" y="2087672"/>
                    </a:cubicBezTo>
                    <a:cubicBezTo>
                      <a:pt x="1200858" y="2117817"/>
                      <a:pt x="1208394" y="2145701"/>
                      <a:pt x="1221960" y="2172832"/>
                    </a:cubicBezTo>
                    <a:cubicBezTo>
                      <a:pt x="1245322" y="2220310"/>
                      <a:pt x="1398308" y="2468253"/>
                      <a:pt x="1446540" y="2548138"/>
                    </a:cubicBezTo>
                    <a:cubicBezTo>
                      <a:pt x="1440511" y="2561703"/>
                      <a:pt x="1425439" y="2564718"/>
                      <a:pt x="1415642" y="2575268"/>
                    </a:cubicBezTo>
                    <a:cubicBezTo>
                      <a:pt x="1390772" y="2602399"/>
                      <a:pt x="1362888" y="2627268"/>
                      <a:pt x="1337265" y="2654399"/>
                    </a:cubicBezTo>
                    <a:cubicBezTo>
                      <a:pt x="1307120" y="2687559"/>
                      <a:pt x="1216684" y="2740312"/>
                      <a:pt x="1208394" y="2741066"/>
                    </a:cubicBezTo>
                    <a:cubicBezTo>
                      <a:pt x="1170713" y="2756892"/>
                      <a:pt x="1132278" y="2773472"/>
                      <a:pt x="1094597" y="2789298"/>
                    </a:cubicBezTo>
                    <a:cubicBezTo>
                      <a:pt x="1082539" y="2794574"/>
                      <a:pt x="1074249" y="2797588"/>
                      <a:pt x="1078017" y="2778747"/>
                    </a:cubicBezTo>
                    <a:cubicBezTo>
                      <a:pt x="1081032" y="2764429"/>
                      <a:pt x="1073495" y="2763675"/>
                      <a:pt x="1062191" y="2767443"/>
                    </a:cubicBezTo>
                    <a:cubicBezTo>
                      <a:pt x="1035814" y="2777240"/>
                      <a:pt x="1009437" y="2787037"/>
                      <a:pt x="983814" y="2797588"/>
                    </a:cubicBezTo>
                    <a:cubicBezTo>
                      <a:pt x="971756" y="2802110"/>
                      <a:pt x="964220" y="2809646"/>
                      <a:pt x="960451" y="2822458"/>
                    </a:cubicBezTo>
                    <a:cubicBezTo>
                      <a:pt x="921263" y="2974690"/>
                      <a:pt x="879813" y="3126923"/>
                      <a:pt x="842132" y="3279909"/>
                    </a:cubicBezTo>
                    <a:cubicBezTo>
                      <a:pt x="792393" y="3483388"/>
                      <a:pt x="748682" y="3688374"/>
                      <a:pt x="697436" y="3891853"/>
                    </a:cubicBezTo>
                    <a:cubicBezTo>
                      <a:pt x="675581" y="3980028"/>
                      <a:pt x="569319" y="4270928"/>
                      <a:pt x="542189" y="4328957"/>
                    </a:cubicBezTo>
                    <a:cubicBezTo>
                      <a:pt x="537667" y="4338000"/>
                      <a:pt x="536160" y="4347044"/>
                      <a:pt x="536913" y="4356841"/>
                    </a:cubicBezTo>
                    <a:cubicBezTo>
                      <a:pt x="552740" y="4559567"/>
                      <a:pt x="568566" y="4762292"/>
                      <a:pt x="584392" y="4965018"/>
                    </a:cubicBezTo>
                    <a:cubicBezTo>
                      <a:pt x="585145" y="4974815"/>
                      <a:pt x="588160" y="4981598"/>
                      <a:pt x="595696" y="4988380"/>
                    </a:cubicBezTo>
                    <a:cubicBezTo>
                      <a:pt x="633378" y="5023047"/>
                      <a:pt x="671059" y="5057714"/>
                      <a:pt x="707987" y="5093134"/>
                    </a:cubicBezTo>
                    <a:cubicBezTo>
                      <a:pt x="714016" y="5099163"/>
                      <a:pt x="720798" y="5104439"/>
                      <a:pt x="720798" y="5114236"/>
                    </a:cubicBezTo>
                    <a:cubicBezTo>
                      <a:pt x="720045" y="5130062"/>
                      <a:pt x="607754" y="5185830"/>
                      <a:pt x="564044" y="5210700"/>
                    </a:cubicBezTo>
                    <a:cubicBezTo>
                      <a:pt x="537667" y="5226526"/>
                      <a:pt x="513551" y="5243106"/>
                      <a:pt x="503754" y="5274758"/>
                    </a:cubicBezTo>
                    <a:cubicBezTo>
                      <a:pt x="499986" y="5287570"/>
                      <a:pt x="489435" y="5293599"/>
                      <a:pt x="477377" y="5295860"/>
                    </a:cubicBezTo>
                    <a:cubicBezTo>
                      <a:pt x="340971" y="5320729"/>
                      <a:pt x="204564" y="5350874"/>
                      <a:pt x="64390" y="5333541"/>
                    </a:cubicBezTo>
                    <a:cubicBezTo>
                      <a:pt x="53839" y="5332034"/>
                      <a:pt x="7114" y="5323744"/>
                      <a:pt x="3346" y="5308671"/>
                    </a:cubicBezTo>
                    <a:cubicBezTo>
                      <a:pt x="-6451" y="5261947"/>
                      <a:pt x="7868" y="5216729"/>
                      <a:pt x="13143" y="5171511"/>
                    </a:cubicBezTo>
                    <a:cubicBezTo>
                      <a:pt x="23694" y="5082583"/>
                      <a:pt x="38013" y="4994409"/>
                      <a:pt x="32737" y="4903220"/>
                    </a:cubicBezTo>
                    <a:cubicBezTo>
                      <a:pt x="26708" y="4805249"/>
                      <a:pt x="46303" y="4707277"/>
                      <a:pt x="50824" y="4609306"/>
                    </a:cubicBezTo>
                    <a:cubicBezTo>
                      <a:pt x="56100" y="4494755"/>
                      <a:pt x="108100" y="4077246"/>
                      <a:pt x="118651" y="3981535"/>
                    </a:cubicBezTo>
                    <a:cubicBezTo>
                      <a:pt x="140506" y="3781071"/>
                      <a:pt x="175926" y="3582867"/>
                      <a:pt x="202303" y="3383156"/>
                    </a:cubicBezTo>
                    <a:cubicBezTo>
                      <a:pt x="209086" y="3328141"/>
                      <a:pt x="219637" y="3273880"/>
                      <a:pt x="228680" y="3218865"/>
                    </a:cubicBezTo>
                    <a:cubicBezTo>
                      <a:pt x="236216" y="3172894"/>
                      <a:pt x="234709" y="3127677"/>
                      <a:pt x="219637" y="3083966"/>
                    </a:cubicBezTo>
                    <a:cubicBezTo>
                      <a:pt x="188738" y="2995038"/>
                      <a:pt x="176680" y="2903849"/>
                      <a:pt x="180448" y="2809646"/>
                    </a:cubicBezTo>
                    <a:cubicBezTo>
                      <a:pt x="183463" y="2741820"/>
                      <a:pt x="190245" y="2761414"/>
                      <a:pt x="132216" y="2729008"/>
                    </a:cubicBezTo>
                    <a:cubicBezTo>
                      <a:pt x="109607" y="2716196"/>
                      <a:pt x="86245" y="2704892"/>
                      <a:pt x="62882" y="2694341"/>
                    </a:cubicBezTo>
                    <a:cubicBezTo>
                      <a:pt x="47810" y="2687559"/>
                      <a:pt x="42534" y="2677761"/>
                      <a:pt x="43288" y="2661182"/>
                    </a:cubicBezTo>
                    <a:cubicBezTo>
                      <a:pt x="48563" y="2601645"/>
                      <a:pt x="76448" y="2314513"/>
                      <a:pt x="86245" y="2230861"/>
                    </a:cubicBezTo>
                    <a:cubicBezTo>
                      <a:pt x="93781" y="2167556"/>
                      <a:pt x="197782" y="1884946"/>
                      <a:pt x="226419" y="1802047"/>
                    </a:cubicBezTo>
                    <a:cubicBezTo>
                      <a:pt x="245260" y="1746279"/>
                      <a:pt x="247521" y="1689004"/>
                      <a:pt x="226419" y="1632482"/>
                    </a:cubicBezTo>
                    <a:cubicBezTo>
                      <a:pt x="198535" y="1559380"/>
                      <a:pt x="196274" y="1483264"/>
                      <a:pt x="189492" y="1407147"/>
                    </a:cubicBezTo>
                    <a:cubicBezTo>
                      <a:pt x="176680" y="1268480"/>
                      <a:pt x="165376" y="1130566"/>
                      <a:pt x="151810" y="991899"/>
                    </a:cubicBezTo>
                    <a:cubicBezTo>
                      <a:pt x="145028" y="920305"/>
                      <a:pt x="144274" y="849464"/>
                      <a:pt x="154071" y="777869"/>
                    </a:cubicBezTo>
                    <a:cubicBezTo>
                      <a:pt x="165376" y="695724"/>
                      <a:pt x="171405" y="613579"/>
                      <a:pt x="197028" y="533694"/>
                    </a:cubicBezTo>
                    <a:cubicBezTo>
                      <a:pt x="221144" y="458332"/>
                      <a:pt x="253550" y="390505"/>
                      <a:pt x="307811" y="331722"/>
                    </a:cubicBezTo>
                    <a:cubicBezTo>
                      <a:pt x="374884" y="259374"/>
                      <a:pt x="434420" y="180244"/>
                      <a:pt x="498478" y="104881"/>
                    </a:cubicBezTo>
                    <a:cubicBezTo>
                      <a:pt x="523348" y="75489"/>
                      <a:pt x="550479" y="47605"/>
                      <a:pt x="576856" y="19721"/>
                    </a:cubicBezTo>
                    <a:cubicBezTo>
                      <a:pt x="600972" y="-5149"/>
                      <a:pt x="605493" y="-5149"/>
                      <a:pt x="631870" y="12185"/>
                    </a:cubicBezTo>
                    <a:cubicBezTo>
                      <a:pt x="686885" y="41576"/>
                      <a:pt x="734364" y="70214"/>
                      <a:pt x="765262" y="108649"/>
                    </a:cubicBezTo>
                    <a:cubicBezTo>
                      <a:pt x="836103" y="195316"/>
                      <a:pt x="903176" y="285751"/>
                      <a:pt x="970249" y="375433"/>
                    </a:cubicBezTo>
                    <a:cubicBezTo>
                      <a:pt x="983060" y="392013"/>
                      <a:pt x="1077264" y="570622"/>
                      <a:pt x="1105148" y="633173"/>
                    </a:cubicBezTo>
                    <a:close/>
                  </a:path>
                </a:pathLst>
              </a:custGeom>
              <a:solidFill>
                <a:srgbClr val="1E1B1A"/>
              </a:solidFill>
              <a:ln w="7533" cap="flat">
                <a:noFill/>
                <a:prstDash val="solid"/>
                <a:miter/>
              </a:ln>
            </p:spPr>
            <p:txBody>
              <a:bodyPr rtlCol="0" anchor="ctr"/>
              <a:lstStyle/>
              <a:p>
                <a:endParaRPr lang="en-US"/>
              </a:p>
            </p:txBody>
          </p:sp>
        </p:grpSp>
      </p:grpSp>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1507707" y="3487880"/>
            <a:ext cx="4128796" cy="584775"/>
          </a:xfrm>
          <a:prstGeom prst="rect">
            <a:avLst/>
          </a:prstGeom>
        </p:spPr>
        <p:txBody>
          <a:bodyPr wrap="square">
            <a:spAutoFit/>
          </a:bodyPr>
          <a:lstStyle/>
          <a:p>
            <a:r>
              <a:rPr lang="cs-CZ" altLang="ko-KR" sz="1600" b="1" dirty="0" smtClean="0">
                <a:solidFill>
                  <a:schemeClr val="tx1">
                    <a:lumMod val="75000"/>
                    <a:lumOff val="25000"/>
                  </a:schemeClr>
                </a:solidFill>
              </a:rPr>
              <a:t>Rozhodne o poskytnutí dotace/NFV nebo daru</a:t>
            </a:r>
            <a:endParaRPr lang="en-US" altLang="ko-KR" sz="1600" dirty="0">
              <a:solidFill>
                <a:schemeClr val="tx1">
                  <a:lumMod val="75000"/>
                  <a:lumOff val="25000"/>
                </a:schemeClr>
              </a:solidFill>
            </a:endParaRPr>
          </a:p>
        </p:txBody>
      </p:sp>
      <p:sp>
        <p:nvSpPr>
          <p:cNvPr id="33" name="직사각형 32">
            <a:extLst>
              <a:ext uri="{FF2B5EF4-FFF2-40B4-BE49-F238E27FC236}">
                <a16:creationId xmlns:a16="http://schemas.microsoft.com/office/drawing/2014/main" id="{03DB3881-3528-41DF-B456-D63ED13F0B8C}"/>
              </a:ext>
            </a:extLst>
          </p:cNvPr>
          <p:cNvSpPr/>
          <p:nvPr/>
        </p:nvSpPr>
        <p:spPr>
          <a:xfrm>
            <a:off x="1502911" y="4071923"/>
            <a:ext cx="4128796" cy="1569660"/>
          </a:xfrm>
          <a:prstGeom prst="rect">
            <a:avLst/>
          </a:prstGeom>
        </p:spPr>
        <p:txBody>
          <a:bodyPr wrap="square">
            <a:spAutoFit/>
          </a:bodyPr>
          <a:lstStyle/>
          <a:p>
            <a:r>
              <a:rPr lang="cs-CZ" altLang="ko-KR" sz="1600" b="1" dirty="0" smtClean="0">
                <a:solidFill>
                  <a:schemeClr val="tx1">
                    <a:lumMod val="75000"/>
                    <a:lumOff val="25000"/>
                  </a:schemeClr>
                </a:solidFill>
              </a:rPr>
              <a:t>Rozhodne o uzavření VPS o poskytnutí dotace </a:t>
            </a:r>
          </a:p>
          <a:p>
            <a:r>
              <a:rPr lang="cs-CZ" altLang="ko-KR" sz="1600" b="1" dirty="0" smtClean="0">
                <a:solidFill>
                  <a:schemeClr val="tx1">
                    <a:lumMod val="75000"/>
                    <a:lumOff val="25000"/>
                  </a:schemeClr>
                </a:solidFill>
              </a:rPr>
              <a:t>nebo darovací smlouvy </a:t>
            </a:r>
          </a:p>
          <a:p>
            <a:r>
              <a:rPr lang="cs-CZ" altLang="ko-KR" sz="1200" dirty="0" smtClean="0">
                <a:solidFill>
                  <a:schemeClr val="tx1">
                    <a:lumMod val="75000"/>
                    <a:lumOff val="25000"/>
                  </a:schemeClr>
                </a:solidFill>
              </a:rPr>
              <a:t>(nemusí schvalovat </a:t>
            </a:r>
            <a:r>
              <a:rPr lang="cs-CZ" altLang="ko-KR" sz="1200" dirty="0">
                <a:solidFill>
                  <a:schemeClr val="tx1">
                    <a:lumMod val="75000"/>
                    <a:lumOff val="25000"/>
                  </a:schemeClr>
                </a:solidFill>
              </a:rPr>
              <a:t>text smlouvy, stačí </a:t>
            </a:r>
            <a:r>
              <a:rPr lang="cs-CZ" altLang="ko-KR" sz="1200" dirty="0" smtClean="0">
                <a:solidFill>
                  <a:schemeClr val="tx1">
                    <a:lumMod val="75000"/>
                    <a:lumOff val="25000"/>
                  </a:schemeClr>
                </a:solidFill>
              </a:rPr>
              <a:t>dostatečně určité </a:t>
            </a:r>
            <a:r>
              <a:rPr lang="cs-CZ" altLang="ko-KR" sz="1200" dirty="0">
                <a:solidFill>
                  <a:schemeClr val="tx1">
                    <a:lumMod val="75000"/>
                    <a:lumOff val="25000"/>
                  </a:schemeClr>
                </a:solidFill>
              </a:rPr>
              <a:t>vymezení příjemce dotace, výše dotace, účel dotace a doba, v níž má být dosaženo </a:t>
            </a:r>
            <a:r>
              <a:rPr lang="cs-CZ" altLang="ko-KR" sz="1200" dirty="0" smtClean="0">
                <a:solidFill>
                  <a:schemeClr val="tx1">
                    <a:lumMod val="75000"/>
                    <a:lumOff val="25000"/>
                  </a:schemeClr>
                </a:solidFill>
              </a:rPr>
              <a:t>účelu dotace </a:t>
            </a:r>
            <a:r>
              <a:rPr lang="cs-CZ" altLang="ko-KR" sz="1200" dirty="0">
                <a:solidFill>
                  <a:schemeClr val="tx1">
                    <a:lumMod val="75000"/>
                    <a:lumOff val="25000"/>
                  </a:schemeClr>
                </a:solidFill>
              </a:rPr>
              <a:t>(u návratné finanční výpomoci též lhůta jejího vrácení).</a:t>
            </a:r>
            <a:endParaRPr lang="en-US" altLang="ko-KR" sz="1200" dirty="0">
              <a:solidFill>
                <a:schemeClr val="tx1">
                  <a:lumMod val="75000"/>
                  <a:lumOff val="25000"/>
                </a:schemeClr>
              </a:solidFill>
            </a:endParaRPr>
          </a:p>
        </p:txBody>
      </p:sp>
      <p:sp>
        <p:nvSpPr>
          <p:cNvPr id="34" name="직사각형 33">
            <a:extLst>
              <a:ext uri="{FF2B5EF4-FFF2-40B4-BE49-F238E27FC236}">
                <a16:creationId xmlns:a16="http://schemas.microsoft.com/office/drawing/2014/main" id="{E16A00AE-91F9-40E3-BDB7-C810E0EA361C}"/>
              </a:ext>
            </a:extLst>
          </p:cNvPr>
          <p:cNvSpPr/>
          <p:nvPr/>
        </p:nvSpPr>
        <p:spPr>
          <a:xfrm>
            <a:off x="1421601" y="5764498"/>
            <a:ext cx="4128796" cy="424732"/>
          </a:xfrm>
          <a:prstGeom prst="rect">
            <a:avLst/>
          </a:prstGeom>
        </p:spPr>
        <p:txBody>
          <a:bodyPr wrap="square">
            <a:spAutoFit/>
          </a:bodyPr>
          <a:lstStyle/>
          <a:p>
            <a:pPr>
              <a:lnSpc>
                <a:spcPct val="90000"/>
              </a:lnSpc>
              <a:spcAft>
                <a:spcPct val="30000"/>
              </a:spcAft>
              <a:buClr>
                <a:srgbClr val="996600"/>
              </a:buClr>
            </a:pPr>
            <a:r>
              <a:rPr lang="cs-CZ" altLang="cs-CZ" sz="1200" i="1" dirty="0"/>
              <a:t>(dříve bylo vyhrazeno i rozhodování o uzavření smlouvy </a:t>
            </a:r>
            <a:r>
              <a:rPr lang="cs-CZ" altLang="cs-CZ" sz="1200" i="1" dirty="0" smtClean="0"/>
              <a:t/>
            </a:r>
            <a:br>
              <a:rPr lang="cs-CZ" altLang="cs-CZ" sz="1200" i="1" dirty="0" smtClean="0"/>
            </a:br>
            <a:r>
              <a:rPr lang="cs-CZ" altLang="cs-CZ" sz="1200" i="1" dirty="0" smtClean="0"/>
              <a:t>o </a:t>
            </a:r>
            <a:r>
              <a:rPr lang="cs-CZ" altLang="cs-CZ" sz="1200" i="1" dirty="0"/>
              <a:t>poskytnutí dotace)</a:t>
            </a:r>
          </a:p>
        </p:txBody>
      </p:sp>
      <p:sp>
        <p:nvSpPr>
          <p:cNvPr id="35" name="Rounded Rectangle 10">
            <a:extLst>
              <a:ext uri="{FF2B5EF4-FFF2-40B4-BE49-F238E27FC236}">
                <a16:creationId xmlns:a16="http://schemas.microsoft.com/office/drawing/2014/main" id="{4CD212DC-0248-4D2E-8DAD-33485AAD2E5F}"/>
              </a:ext>
            </a:extLst>
          </p:cNvPr>
          <p:cNvSpPr/>
          <p:nvPr/>
        </p:nvSpPr>
        <p:spPr>
          <a:xfrm>
            <a:off x="819818" y="3500785"/>
            <a:ext cx="296873" cy="39287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Rectangle 16">
            <a:extLst>
              <a:ext uri="{FF2B5EF4-FFF2-40B4-BE49-F238E27FC236}">
                <a16:creationId xmlns:a16="http://schemas.microsoft.com/office/drawing/2014/main" id="{0BCBAC85-73B6-4598-8546-71B1711D6E19}"/>
              </a:ext>
            </a:extLst>
          </p:cNvPr>
          <p:cNvSpPr/>
          <p:nvPr/>
        </p:nvSpPr>
        <p:spPr>
          <a:xfrm rot="2700000">
            <a:off x="869652" y="5721737"/>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9">
            <a:extLst>
              <a:ext uri="{FF2B5EF4-FFF2-40B4-BE49-F238E27FC236}">
                <a16:creationId xmlns:a16="http://schemas.microsoft.com/office/drawing/2014/main" id="{6C1F75E7-7CA1-43D2-8483-072E254A0CE8}"/>
              </a:ext>
            </a:extLst>
          </p:cNvPr>
          <p:cNvSpPr/>
          <p:nvPr/>
        </p:nvSpPr>
        <p:spPr>
          <a:xfrm>
            <a:off x="757931" y="4142065"/>
            <a:ext cx="420646" cy="3937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8" name="Group 37">
            <a:extLst>
              <a:ext uri="{FF2B5EF4-FFF2-40B4-BE49-F238E27FC236}">
                <a16:creationId xmlns:a16="http://schemas.microsoft.com/office/drawing/2014/main" id="{828FAEA3-4304-46C9-96D8-84FF7B3DDE2E}"/>
              </a:ext>
            </a:extLst>
          </p:cNvPr>
          <p:cNvGrpSpPr/>
          <p:nvPr/>
        </p:nvGrpSpPr>
        <p:grpSpPr>
          <a:xfrm>
            <a:off x="688906" y="1934833"/>
            <a:ext cx="3987976" cy="775862"/>
            <a:chOff x="6324699" y="2356411"/>
            <a:chExt cx="2736305" cy="775862"/>
          </a:xfrm>
        </p:grpSpPr>
        <p:sp>
          <p:nvSpPr>
            <p:cNvPr id="39" name="TextBox 38">
              <a:extLst>
                <a:ext uri="{FF2B5EF4-FFF2-40B4-BE49-F238E27FC236}">
                  <a16:creationId xmlns:a16="http://schemas.microsoft.com/office/drawing/2014/main" id="{0057B24B-150B-4E11-B04A-FB050BDF9E03}"/>
                </a:ext>
              </a:extLst>
            </p:cNvPr>
            <p:cNvSpPr txBox="1"/>
            <p:nvPr/>
          </p:nvSpPr>
          <p:spPr>
            <a:xfrm>
              <a:off x="6324700" y="2670608"/>
              <a:ext cx="273630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orgán obce schválit</a:t>
              </a:r>
              <a:endParaRPr lang="ko-KR" altLang="en-US" sz="2400" b="1" dirty="0">
                <a:solidFill>
                  <a:schemeClr val="accent4"/>
                </a:solidFill>
                <a:cs typeface="Arial" pitchFamily="34" charset="0"/>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324699" y="2356411"/>
              <a:ext cx="273630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Co musí kompetentní</a:t>
              </a:r>
              <a:endParaRPr lang="ko-KR" altLang="en-US" sz="2400" b="1" dirty="0">
                <a:solidFill>
                  <a:schemeClr val="accent4"/>
                </a:solidFill>
                <a:cs typeface="Arial" pitchFamily="34" charset="0"/>
              </a:endParaRPr>
            </a:p>
          </p:txBody>
        </p:sp>
      </p:grpSp>
      <p:sp>
        <p:nvSpPr>
          <p:cNvPr id="44" name="TextBox 43">
            <a:extLst>
              <a:ext uri="{FF2B5EF4-FFF2-40B4-BE49-F238E27FC236}">
                <a16:creationId xmlns:a16="http://schemas.microsoft.com/office/drawing/2014/main" id="{B306D51F-1386-47EF-9B7F-60AB1187F425}"/>
              </a:ext>
            </a:extLst>
          </p:cNvPr>
          <p:cNvSpPr txBox="1"/>
          <p:nvPr/>
        </p:nvSpPr>
        <p:spPr>
          <a:xfrm>
            <a:off x="687450" y="473626"/>
            <a:ext cx="4384534" cy="646331"/>
          </a:xfrm>
          <a:prstGeom prst="rect">
            <a:avLst/>
          </a:prstGeom>
          <a:noFill/>
        </p:spPr>
        <p:txBody>
          <a:bodyPr wrap="square" rtlCol="0">
            <a:spAutoFit/>
          </a:bodyPr>
          <a:lstStyle/>
          <a:p>
            <a:r>
              <a:rPr lang="cs-CZ" altLang="ko-KR" sz="3600" b="1" dirty="0" smtClean="0">
                <a:solidFill>
                  <a:schemeClr val="tx1">
                    <a:lumMod val="75000"/>
                    <a:lumOff val="25000"/>
                  </a:schemeClr>
                </a:solidFill>
                <a:latin typeface="+mj-lt"/>
                <a:cs typeface="Arial" pitchFamily="34" charset="0"/>
              </a:rPr>
              <a:t>DOPLNĚNÍ</a:t>
            </a:r>
            <a:endParaRPr lang="ko-KR" altLang="en-US" sz="3600" b="1" dirty="0">
              <a:solidFill>
                <a:schemeClr val="tx1">
                  <a:lumMod val="75000"/>
                  <a:lumOff val="25000"/>
                </a:schemeClr>
              </a:solidFill>
              <a:latin typeface="+mj-lt"/>
              <a:cs typeface="Arial" pitchFamily="34" charset="0"/>
            </a:endParaRPr>
          </a:p>
        </p:txBody>
      </p:sp>
    </p:spTree>
    <p:extLst>
      <p:ext uri="{BB962C8B-B14F-4D97-AF65-F5344CB8AC3E}">
        <p14:creationId xmlns:p14="http://schemas.microsoft.com/office/powerpoint/2010/main" val="161443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58727" y="1011780"/>
            <a:ext cx="10926548" cy="3416320"/>
          </a:xfrm>
          <a:prstGeom prst="rect">
            <a:avLst/>
          </a:prstGeom>
        </p:spPr>
        <p:txBody>
          <a:bodyPr wrap="square">
            <a:spAutoFit/>
          </a:bodyPr>
          <a:lstStyle/>
          <a:p>
            <a:r>
              <a:rPr lang="cs-CZ" dirty="0" smtClean="0"/>
              <a:t>Orgán obce, který má </a:t>
            </a:r>
            <a:r>
              <a:rPr lang="cs-CZ" dirty="0"/>
              <a:t>pravomoc k rozhodnutí o poskytnutí </a:t>
            </a:r>
            <a:r>
              <a:rPr lang="cs-CZ" dirty="0" smtClean="0"/>
              <a:t>dotace, přijme příslušné usnesení o schválení poskytnutí podpory.</a:t>
            </a:r>
          </a:p>
          <a:p>
            <a:r>
              <a:rPr lang="cs-CZ" dirty="0" smtClean="0"/>
              <a:t>Postačí</a:t>
            </a:r>
            <a:r>
              <a:rPr lang="cs-CZ" dirty="0"/>
              <a:t>, pokud příslušný orgán </a:t>
            </a:r>
            <a:r>
              <a:rPr lang="cs-CZ" dirty="0" smtClean="0"/>
              <a:t>schválí </a:t>
            </a:r>
            <a:r>
              <a:rPr lang="cs-CZ" dirty="0"/>
              <a:t>alespoň tzv. podstatné prvky zamýšlené majetkoprávní dispozice. Pokud nedochází ke schválení celého textu smlouvy, je obecně postačující, pokud jsou schváleny pouze podstatné náležitosti smlouvy s tím, že veškeré ostatní náležitosti smlouvy budou osobou, která smlouvu za obec bude uzavírat (tj. typicky </a:t>
            </a:r>
            <a:r>
              <a:rPr lang="cs-CZ" dirty="0" smtClean="0"/>
              <a:t>starosta, zaměstnanec úřadu), </a:t>
            </a:r>
            <a:r>
              <a:rPr lang="cs-CZ" dirty="0"/>
              <a:t>dopracovány. </a:t>
            </a:r>
            <a:endParaRPr lang="cs-CZ" dirty="0" smtClean="0"/>
          </a:p>
          <a:p>
            <a:endParaRPr lang="cs-CZ" dirty="0"/>
          </a:p>
          <a:p>
            <a:r>
              <a:rPr lang="cs-CZ" dirty="0" smtClean="0"/>
              <a:t>Za </a:t>
            </a:r>
            <a:r>
              <a:rPr lang="cs-CZ" dirty="0"/>
              <a:t>podstatné náležitosti lze v případě dotace (dotační smlouvy) </a:t>
            </a:r>
            <a:r>
              <a:rPr lang="cs-CZ" dirty="0" smtClean="0"/>
              <a:t>považovat:</a:t>
            </a:r>
          </a:p>
          <a:p>
            <a:pPr marL="285750" indent="-285750">
              <a:buFont typeface="Arial" panose="020B0604020202020204" pitchFamily="34" charset="0"/>
              <a:buChar char="•"/>
            </a:pPr>
            <a:r>
              <a:rPr lang="cs-CZ" dirty="0" smtClean="0"/>
              <a:t>výši </a:t>
            </a:r>
            <a:r>
              <a:rPr lang="cs-CZ" dirty="0"/>
              <a:t>dotace, </a:t>
            </a:r>
            <a:endParaRPr lang="cs-CZ" dirty="0" smtClean="0"/>
          </a:p>
          <a:p>
            <a:pPr marL="285750" indent="-285750">
              <a:buFont typeface="Arial" panose="020B0604020202020204" pitchFamily="34" charset="0"/>
              <a:buChar char="•"/>
            </a:pPr>
            <a:r>
              <a:rPr lang="cs-CZ" dirty="0" smtClean="0"/>
              <a:t>účel </a:t>
            </a:r>
            <a:r>
              <a:rPr lang="cs-CZ" dirty="0"/>
              <a:t>dotace </a:t>
            </a:r>
            <a:endParaRPr lang="cs-CZ" dirty="0" smtClean="0"/>
          </a:p>
          <a:p>
            <a:pPr marL="285750" indent="-285750">
              <a:buFont typeface="Arial" panose="020B0604020202020204" pitchFamily="34" charset="0"/>
              <a:buChar char="•"/>
            </a:pPr>
            <a:r>
              <a:rPr lang="cs-CZ" dirty="0" smtClean="0"/>
              <a:t>příjemce </a:t>
            </a:r>
            <a:r>
              <a:rPr lang="cs-CZ" dirty="0"/>
              <a:t>dotace </a:t>
            </a:r>
            <a:endParaRPr lang="cs-CZ" dirty="0" smtClean="0"/>
          </a:p>
          <a:p>
            <a:pPr marL="285750" indent="-285750">
              <a:buFont typeface="Arial" panose="020B0604020202020204" pitchFamily="34" charset="0"/>
              <a:buChar char="•"/>
            </a:pPr>
            <a:r>
              <a:rPr lang="cs-CZ" dirty="0" smtClean="0"/>
              <a:t>a </a:t>
            </a:r>
            <a:r>
              <a:rPr lang="cs-CZ" dirty="0"/>
              <a:t>rovněž dobu, do které musí být účelu dotace </a:t>
            </a:r>
            <a:r>
              <a:rPr lang="cs-CZ" dirty="0" smtClean="0"/>
              <a:t>dosaženo (nevyplývá-li z ú programu).</a:t>
            </a:r>
            <a:r>
              <a:rPr lang="cs-CZ" dirty="0"/>
              <a:t>  </a:t>
            </a:r>
            <a:endParaRPr lang="en-US" altLang="ko-KR" sz="1600" dirty="0">
              <a:solidFill>
                <a:schemeClr val="tx1">
                  <a:lumMod val="75000"/>
                  <a:lumOff val="25000"/>
                </a:schemeClr>
              </a:solidFill>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58727" y="535564"/>
            <a:ext cx="398797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Obsah usnesení</a:t>
            </a:r>
            <a:endParaRPr lang="ko-KR" altLang="en-US" sz="2400" b="1" dirty="0">
              <a:solidFill>
                <a:schemeClr val="accent4"/>
              </a:solidFill>
              <a:cs typeface="Arial" pitchFamily="34" charset="0"/>
            </a:endParaRPr>
          </a:p>
        </p:txBody>
      </p:sp>
    </p:spTree>
    <p:extLst>
      <p:ext uri="{BB962C8B-B14F-4D97-AF65-F5344CB8AC3E}">
        <p14:creationId xmlns:p14="http://schemas.microsoft.com/office/powerpoint/2010/main" val="2756281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58727" y="1011780"/>
            <a:ext cx="10926548" cy="5755422"/>
          </a:xfrm>
          <a:prstGeom prst="rect">
            <a:avLst/>
          </a:prstGeom>
        </p:spPr>
        <p:txBody>
          <a:bodyPr wrap="square">
            <a:spAutoFit/>
          </a:bodyPr>
          <a:lstStyle/>
          <a:p>
            <a:r>
              <a:rPr lang="cs-CZ" sz="1600" i="1" dirty="0" smtClean="0"/>
              <a:t>Zastupitelstvo </a:t>
            </a:r>
            <a:r>
              <a:rPr lang="cs-CZ" sz="1600" i="1" dirty="0"/>
              <a:t>rozhodlo o poskytnutí dotace ve výši 100 000 Kč spolku X, IČ, se sídlem N, na opravu </a:t>
            </a:r>
            <a:r>
              <a:rPr lang="cs-CZ" sz="1600" i="1" dirty="0" smtClean="0"/>
              <a:t>budovy hasičské </a:t>
            </a:r>
            <a:r>
              <a:rPr lang="cs-CZ" sz="1600" i="1" dirty="0"/>
              <a:t>zbrojnice v obci Y a schvaluje uzavření veřejnoprávní smlouvy o poskytnutí dotace, uvedené v příloze </a:t>
            </a:r>
            <a:r>
              <a:rPr lang="cs-CZ" sz="1600" i="1" dirty="0" smtClean="0"/>
              <a:t>dotačního programu </a:t>
            </a:r>
            <a:r>
              <a:rPr lang="cs-CZ" sz="1600" i="1" dirty="0"/>
              <a:t>rozvoje obce, vyhlášeného obcí dne MN</a:t>
            </a:r>
            <a:r>
              <a:rPr lang="cs-CZ" sz="1600" i="1" dirty="0" smtClean="0"/>
              <a:t>.</a:t>
            </a:r>
          </a:p>
          <a:p>
            <a:endParaRPr lang="cs-CZ" sz="1600" i="1" dirty="0"/>
          </a:p>
          <a:p>
            <a:pPr algn="just"/>
            <a:r>
              <a:rPr lang="cs-CZ" sz="1600" i="1" dirty="0" smtClean="0"/>
              <a:t>Zastupitelstvo </a:t>
            </a:r>
            <a:r>
              <a:rPr lang="cs-CZ" sz="1600" i="1" dirty="0"/>
              <a:t>schvaluje uzavření veřejnoprávní smlouvy o poskytnutí dotace spolku X, která je přílohou </a:t>
            </a:r>
            <a:r>
              <a:rPr lang="cs-CZ" sz="1600" i="1" dirty="0" smtClean="0"/>
              <a:t>tohoto usnesení</a:t>
            </a:r>
            <a:r>
              <a:rPr lang="cs-CZ" sz="1600" i="1" dirty="0"/>
              <a:t>.</a:t>
            </a:r>
          </a:p>
          <a:p>
            <a:pPr algn="just"/>
            <a:endParaRPr lang="cs-CZ" sz="1600" i="1" dirty="0"/>
          </a:p>
          <a:p>
            <a:pPr algn="just"/>
            <a:r>
              <a:rPr lang="cs-CZ" sz="1600" i="1" dirty="0" smtClean="0"/>
              <a:t>Zastupitelstvo </a:t>
            </a:r>
            <a:r>
              <a:rPr lang="cs-CZ" sz="1600" i="1" dirty="0"/>
              <a:t>schvaluje uzavření veřejnoprávní smlouvy o poskytnutí dotace ve výši 100 000 Kč spolku X, IČ</a:t>
            </a:r>
            <a:r>
              <a:rPr lang="cs-CZ" sz="1600" i="1" dirty="0" smtClean="0"/>
              <a:t>, </a:t>
            </a:r>
            <a:br>
              <a:rPr lang="cs-CZ" sz="1600" i="1" dirty="0" smtClean="0"/>
            </a:br>
            <a:r>
              <a:rPr lang="cs-CZ" sz="1600" i="1" dirty="0" smtClean="0"/>
              <a:t>se </a:t>
            </a:r>
            <a:r>
              <a:rPr lang="cs-CZ" sz="1600" i="1" dirty="0"/>
              <a:t>sídlem N, na opravu budovy hasičské zbrojnice v obci Y do 2 let ode dne uzavření smlouvy.</a:t>
            </a:r>
          </a:p>
          <a:p>
            <a:pPr algn="just"/>
            <a:endParaRPr lang="cs-CZ" sz="1600" i="1" dirty="0"/>
          </a:p>
          <a:p>
            <a:pPr algn="just"/>
            <a:r>
              <a:rPr lang="cs-CZ" sz="1600" i="1" dirty="0" smtClean="0"/>
              <a:t>Zastupitelstvo </a:t>
            </a:r>
            <a:r>
              <a:rPr lang="cs-CZ" sz="1600" i="1" dirty="0"/>
              <a:t>poskytuje dotaci ve výši 100 000 Kč spolku X, IČ, se sídlem N, na opravu budovy </a:t>
            </a:r>
            <a:r>
              <a:rPr lang="cs-CZ" sz="1600" i="1" dirty="0" smtClean="0"/>
              <a:t>hasičské </a:t>
            </a:r>
            <a:r>
              <a:rPr lang="pl-PL" sz="1600" i="1" dirty="0" smtClean="0"/>
              <a:t>zbrojnice </a:t>
            </a:r>
            <a:br>
              <a:rPr lang="pl-PL" sz="1600" i="1" dirty="0" smtClean="0"/>
            </a:br>
            <a:r>
              <a:rPr lang="pl-PL" sz="1600" i="1" dirty="0" smtClean="0"/>
              <a:t>v </a:t>
            </a:r>
            <a:r>
              <a:rPr lang="pl-PL" sz="1600" i="1" dirty="0"/>
              <a:t>obci Y do 2 let ode dne uzavření smlouvy</a:t>
            </a:r>
            <a:r>
              <a:rPr lang="pl-PL" sz="1600" i="1" dirty="0" smtClean="0"/>
              <a:t>.</a:t>
            </a:r>
          </a:p>
          <a:p>
            <a:pPr algn="just"/>
            <a:endParaRPr lang="pl-PL" sz="1600" i="1" dirty="0"/>
          </a:p>
          <a:p>
            <a:pPr algn="just"/>
            <a:r>
              <a:rPr lang="cs-CZ" sz="1600" i="1" dirty="0"/>
              <a:t>Z</a:t>
            </a:r>
            <a:r>
              <a:rPr lang="cs-CZ" sz="1600" i="1" dirty="0" smtClean="0"/>
              <a:t>astupitelstvo </a:t>
            </a:r>
            <a:r>
              <a:rPr lang="cs-CZ" sz="1600" i="1" dirty="0"/>
              <a:t>poskytuje dotaci ve výši 100 000 Kč spolku X, IČ, se sídlem N, na opravu budovy </a:t>
            </a:r>
            <a:r>
              <a:rPr lang="cs-CZ" sz="1600" i="1" dirty="0" smtClean="0"/>
              <a:t>hasičské zbrojnice </a:t>
            </a:r>
            <a:br>
              <a:rPr lang="cs-CZ" sz="1600" i="1" dirty="0" smtClean="0"/>
            </a:br>
            <a:r>
              <a:rPr lang="cs-CZ" sz="1600" i="1" dirty="0" smtClean="0"/>
              <a:t>v </a:t>
            </a:r>
            <a:r>
              <a:rPr lang="cs-CZ" sz="1600" i="1" dirty="0"/>
              <a:t>obci Y za podmínek uvedených v příloze dotačního programu rozvoje obce, vyhlášeného obcí dne MN</a:t>
            </a:r>
            <a:r>
              <a:rPr lang="cs-CZ" sz="1600" i="1" dirty="0" smtClean="0"/>
              <a:t>.</a:t>
            </a:r>
          </a:p>
          <a:p>
            <a:pPr algn="just"/>
            <a:endParaRPr lang="cs-CZ" sz="1600" i="1" dirty="0"/>
          </a:p>
          <a:p>
            <a:pPr algn="just"/>
            <a:r>
              <a:rPr lang="cs-CZ" sz="1600" i="1" dirty="0" smtClean="0"/>
              <a:t>Zastupitelstvo </a:t>
            </a:r>
            <a:r>
              <a:rPr lang="cs-CZ" sz="1600" i="1" dirty="0"/>
              <a:t>poskytuje dotaci ve výši 100 000 Kč spolku X, IČ, se sídlem N, na opravu budovy </a:t>
            </a:r>
            <a:r>
              <a:rPr lang="cs-CZ" sz="1600" i="1" dirty="0" smtClean="0"/>
              <a:t>hasičské zbrojnice </a:t>
            </a:r>
            <a:br>
              <a:rPr lang="cs-CZ" sz="1600" i="1" dirty="0" smtClean="0"/>
            </a:br>
            <a:r>
              <a:rPr lang="cs-CZ" sz="1600" i="1" dirty="0" smtClean="0"/>
              <a:t>v </a:t>
            </a:r>
            <a:r>
              <a:rPr lang="cs-CZ" sz="1600" i="1" dirty="0"/>
              <a:t>obci Y za podmínek uvedených v žádosti spolku X o poskytnutí dotace, vedené pod č. j. H.</a:t>
            </a:r>
          </a:p>
          <a:p>
            <a:endParaRPr lang="cs-CZ" sz="1600" i="1" dirty="0" smtClean="0"/>
          </a:p>
          <a:p>
            <a:pPr algn="just"/>
            <a:r>
              <a:rPr lang="cs-CZ" sz="1600" i="1" dirty="0" smtClean="0"/>
              <a:t>Poznámka </a:t>
            </a:r>
            <a:r>
              <a:rPr lang="cs-CZ" sz="1600" i="1" dirty="0"/>
              <a:t>k příkladům: Variant akceptovatelné formulace usnesení je celá řada, podstatné je, aby v každé z nich </a:t>
            </a:r>
            <a:r>
              <a:rPr lang="cs-CZ" sz="1600" i="1" dirty="0" smtClean="0"/>
              <a:t>bylo možné </a:t>
            </a:r>
            <a:r>
              <a:rPr lang="cs-CZ" sz="1600" i="1" dirty="0"/>
              <a:t>z usnesení či z jeho příloh, případně ve spojení s obcí vyhlášeným dotačním programem či žadatelem podanou </a:t>
            </a:r>
            <a:r>
              <a:rPr lang="cs-CZ" sz="1600" i="1" dirty="0" smtClean="0"/>
              <a:t>žádostí dovodit</a:t>
            </a:r>
            <a:r>
              <a:rPr lang="cs-CZ" sz="1600" i="1" dirty="0"/>
              <a:t>, že zastupitelstvo rozhodlo o všech podstatných náležitostech smlouvy. Jen za této podmínky lze usnesení </a:t>
            </a:r>
            <a:r>
              <a:rPr lang="cs-CZ" sz="1600" i="1" dirty="0" smtClean="0"/>
              <a:t>považovat za </a:t>
            </a:r>
            <a:r>
              <a:rPr lang="cs-CZ" sz="1600" i="1" dirty="0"/>
              <a:t>způsobilý podklad pro uzavření dotační smlouvy.</a:t>
            </a:r>
            <a:endParaRPr lang="en-US" altLang="ko-KR" sz="1400" dirty="0">
              <a:solidFill>
                <a:schemeClr val="tx1">
                  <a:lumMod val="75000"/>
                  <a:lumOff val="25000"/>
                </a:schemeClr>
              </a:solidFill>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58727" y="535564"/>
            <a:ext cx="398797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PŘÍKLADY:</a:t>
            </a:r>
            <a:endParaRPr lang="ko-KR" altLang="en-US" sz="2400" b="1" dirty="0">
              <a:solidFill>
                <a:schemeClr val="accent4"/>
              </a:solidFill>
              <a:cs typeface="Arial" pitchFamily="34" charset="0"/>
            </a:endParaRPr>
          </a:p>
        </p:txBody>
      </p:sp>
    </p:spTree>
    <p:extLst>
      <p:ext uri="{BB962C8B-B14F-4D97-AF65-F5344CB8AC3E}">
        <p14:creationId xmlns:p14="http://schemas.microsoft.com/office/powerpoint/2010/main" val="519326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73519" y="1589374"/>
            <a:ext cx="8261859" cy="2554545"/>
          </a:xfrm>
          <a:prstGeom prst="rect">
            <a:avLst/>
          </a:prstGeom>
        </p:spPr>
        <p:txBody>
          <a:bodyPr wrap="square">
            <a:spAutoFit/>
          </a:bodyPr>
          <a:lstStyle/>
          <a:p>
            <a:pPr marL="342900" indent="-342900">
              <a:buClr>
                <a:schemeClr val="accent5"/>
              </a:buClr>
              <a:buFont typeface="Wingdings" panose="05000000000000000000" pitchFamily="2" charset="2"/>
              <a:buChar char="q"/>
            </a:pPr>
            <a:r>
              <a:rPr lang="cs-CZ" altLang="ko-KR" sz="2000" b="1" dirty="0">
                <a:solidFill>
                  <a:schemeClr val="tx1">
                    <a:lumMod val="75000"/>
                    <a:lumOff val="25000"/>
                  </a:schemeClr>
                </a:solidFill>
              </a:rPr>
              <a:t>K</a:t>
            </a:r>
            <a:r>
              <a:rPr lang="cs-CZ" altLang="ko-KR" sz="2000" b="1" dirty="0" smtClean="0">
                <a:solidFill>
                  <a:schemeClr val="tx1">
                    <a:lumMod val="75000"/>
                    <a:lumOff val="25000"/>
                  </a:schemeClr>
                </a:solidFill>
              </a:rPr>
              <a:t>aždá </a:t>
            </a:r>
            <a:r>
              <a:rPr lang="cs-CZ" altLang="ko-KR" sz="2000" b="1" dirty="0">
                <a:solidFill>
                  <a:schemeClr val="tx1">
                    <a:lumMod val="75000"/>
                    <a:lumOff val="25000"/>
                  </a:schemeClr>
                </a:solidFill>
              </a:rPr>
              <a:t>podpora </a:t>
            </a:r>
            <a:r>
              <a:rPr lang="cs-CZ" altLang="ko-KR" sz="2000" dirty="0">
                <a:solidFill>
                  <a:schemeClr val="tx1">
                    <a:lumMod val="75000"/>
                    <a:lumOff val="25000"/>
                  </a:schemeClr>
                </a:solidFill>
              </a:rPr>
              <a:t>poskytnutá v jakékoli formě státem nebo ze státních </a:t>
            </a:r>
            <a:r>
              <a:rPr lang="cs-CZ" altLang="ko-KR" sz="2000" dirty="0" smtClean="0">
                <a:solidFill>
                  <a:schemeClr val="tx1">
                    <a:lumMod val="75000"/>
                    <a:lumOff val="25000"/>
                  </a:schemeClr>
                </a:solidFill>
              </a:rPr>
              <a:t>prostředků, </a:t>
            </a:r>
            <a:r>
              <a:rPr lang="cs-CZ" altLang="ko-KR" sz="2000" dirty="0">
                <a:solidFill>
                  <a:schemeClr val="tx1">
                    <a:lumMod val="75000"/>
                    <a:lumOff val="25000"/>
                  </a:schemeClr>
                </a:solidFill>
              </a:rPr>
              <a:t>která </a:t>
            </a:r>
            <a:r>
              <a:rPr lang="cs-CZ" altLang="ko-KR" sz="2000" b="1" dirty="0">
                <a:solidFill>
                  <a:schemeClr val="tx1">
                    <a:lumMod val="75000"/>
                    <a:lumOff val="25000"/>
                  </a:schemeClr>
                </a:solidFill>
              </a:rPr>
              <a:t>narušuje nebo může narušit hospodářskou soutěž </a:t>
            </a:r>
            <a:r>
              <a:rPr lang="cs-CZ" altLang="ko-KR" sz="2000" dirty="0">
                <a:solidFill>
                  <a:schemeClr val="tx1">
                    <a:lumMod val="75000"/>
                    <a:lumOff val="25000"/>
                  </a:schemeClr>
                </a:solidFill>
              </a:rPr>
              <a:t>tím, že zvýhodňuje určité podniky nebo určitá odvětví výroby a pokud ovlivňuje obchod mezi členskými </a:t>
            </a:r>
            <a:r>
              <a:rPr lang="cs-CZ" altLang="ko-KR" sz="2000" dirty="0" smtClean="0">
                <a:solidFill>
                  <a:schemeClr val="tx1">
                    <a:lumMod val="75000"/>
                    <a:lumOff val="25000"/>
                  </a:schemeClr>
                </a:solidFill>
              </a:rPr>
              <a:t>státy </a:t>
            </a:r>
            <a:r>
              <a:rPr lang="cs-CZ" altLang="ko-KR" sz="2000" b="1" dirty="0" smtClean="0">
                <a:solidFill>
                  <a:schemeClr val="tx1">
                    <a:lumMod val="75000"/>
                    <a:lumOff val="25000"/>
                  </a:schemeClr>
                </a:solidFill>
              </a:rPr>
              <a:t>je veřejnou podporou.</a:t>
            </a:r>
          </a:p>
          <a:p>
            <a:pPr marL="342900" indent="-342900">
              <a:buClr>
                <a:schemeClr val="accent5"/>
              </a:buClr>
              <a:buFont typeface="Wingdings" panose="05000000000000000000" pitchFamily="2" charset="2"/>
              <a:buChar char="q"/>
            </a:pPr>
            <a:endParaRPr lang="cs-CZ" altLang="ko-KR" sz="2000" b="1" dirty="0" smtClean="0">
              <a:solidFill>
                <a:schemeClr val="tx1">
                  <a:lumMod val="75000"/>
                  <a:lumOff val="25000"/>
                </a:schemeClr>
              </a:solidFill>
            </a:endParaRPr>
          </a:p>
          <a:p>
            <a:pPr marL="342900" indent="-342900">
              <a:buClr>
                <a:schemeClr val="accent5"/>
              </a:buClr>
              <a:buFont typeface="Wingdings" panose="05000000000000000000" pitchFamily="2" charset="2"/>
              <a:buChar char="q"/>
            </a:pPr>
            <a:r>
              <a:rPr lang="cs-CZ" altLang="ko-KR" sz="2000" b="1" dirty="0" smtClean="0">
                <a:solidFill>
                  <a:schemeClr val="tx1">
                    <a:lumMod val="75000"/>
                    <a:lumOff val="25000"/>
                  </a:schemeClr>
                </a:solidFill>
              </a:rPr>
              <a:t>Za </a:t>
            </a:r>
            <a:r>
              <a:rPr lang="cs-CZ" altLang="ko-KR" sz="2000" b="1" dirty="0">
                <a:solidFill>
                  <a:schemeClr val="tx1">
                    <a:lumMod val="75000"/>
                    <a:lumOff val="25000"/>
                  </a:schemeClr>
                </a:solidFill>
              </a:rPr>
              <a:t>státní prostředky se na základě judikatury ES považují i ostatní veřejné </a:t>
            </a:r>
            <a:r>
              <a:rPr lang="cs-CZ" altLang="ko-KR" sz="2000" b="1" dirty="0" smtClean="0">
                <a:solidFill>
                  <a:schemeClr val="tx1">
                    <a:lumMod val="75000"/>
                    <a:lumOff val="25000"/>
                  </a:schemeClr>
                </a:solidFill>
              </a:rPr>
              <a:t>zdroje (i rozpočty obcí). </a:t>
            </a:r>
            <a:endParaRPr lang="cs-CZ" altLang="ko-KR" sz="2000" b="1" dirty="0">
              <a:solidFill>
                <a:schemeClr val="tx1">
                  <a:lumMod val="75000"/>
                  <a:lumOff val="25000"/>
                </a:schemeClr>
              </a:solidFill>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87450" y="1136913"/>
            <a:ext cx="3987975"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VEŘEJNÁ PODPORA</a:t>
            </a:r>
            <a:endParaRPr lang="ko-KR" altLang="en-US" sz="2400" b="1" dirty="0">
              <a:solidFill>
                <a:schemeClr val="accent4"/>
              </a:solidFill>
              <a:cs typeface="Arial" pitchFamily="34" charset="0"/>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50" y="473626"/>
            <a:ext cx="4384534" cy="646331"/>
          </a:xfrm>
          <a:prstGeom prst="rect">
            <a:avLst/>
          </a:prstGeom>
          <a:noFill/>
        </p:spPr>
        <p:txBody>
          <a:bodyPr wrap="square" rtlCol="0">
            <a:spAutoFit/>
          </a:bodyPr>
          <a:lstStyle/>
          <a:p>
            <a:r>
              <a:rPr lang="cs-CZ" altLang="ko-KR" sz="3600" b="1" dirty="0" smtClean="0">
                <a:solidFill>
                  <a:schemeClr val="tx1">
                    <a:lumMod val="75000"/>
                    <a:lumOff val="25000"/>
                  </a:schemeClr>
                </a:solidFill>
                <a:latin typeface="+mj-lt"/>
                <a:cs typeface="Arial" pitchFamily="34" charset="0"/>
              </a:rPr>
              <a:t>UPOZORNĚNÍ</a:t>
            </a:r>
            <a:endParaRPr lang="ko-KR" altLang="en-US" sz="3600" b="1" dirty="0">
              <a:solidFill>
                <a:schemeClr val="tx1">
                  <a:lumMod val="75000"/>
                  <a:lumOff val="25000"/>
                </a:schemeClr>
              </a:solidFill>
              <a:latin typeface="+mj-lt"/>
              <a:cs typeface="Arial" pitchFamily="34" charset="0"/>
            </a:endParaRPr>
          </a:p>
        </p:txBody>
      </p:sp>
      <p:grpSp>
        <p:nvGrpSpPr>
          <p:cNvPr id="30" name="Group 3">
            <a:extLst>
              <a:ext uri="{FF2B5EF4-FFF2-40B4-BE49-F238E27FC236}">
                <a16:creationId xmlns:a16="http://schemas.microsoft.com/office/drawing/2014/main" id="{754C61EC-598A-4D46-B3FE-D261A5F0F225}"/>
              </a:ext>
            </a:extLst>
          </p:cNvPr>
          <p:cNvGrpSpPr/>
          <p:nvPr/>
        </p:nvGrpSpPr>
        <p:grpSpPr>
          <a:xfrm>
            <a:off x="9372411" y="1310453"/>
            <a:ext cx="2405988" cy="4070076"/>
            <a:chOff x="9405464" y="1817229"/>
            <a:chExt cx="1850760" cy="3130828"/>
          </a:xfrm>
        </p:grpSpPr>
        <p:grpSp>
          <p:nvGrpSpPr>
            <p:cNvPr id="31" name="Group 87">
              <a:extLst>
                <a:ext uri="{FF2B5EF4-FFF2-40B4-BE49-F238E27FC236}">
                  <a16:creationId xmlns:a16="http://schemas.microsoft.com/office/drawing/2014/main" id="{159CB790-9149-408F-B1AC-3AB990E087B8}"/>
                </a:ext>
              </a:extLst>
            </p:cNvPr>
            <p:cNvGrpSpPr/>
            <p:nvPr/>
          </p:nvGrpSpPr>
          <p:grpSpPr>
            <a:xfrm>
              <a:off x="9405464" y="2829234"/>
              <a:ext cx="1739355" cy="2118823"/>
              <a:chOff x="8639132" y="3031449"/>
              <a:chExt cx="2538541" cy="3092364"/>
            </a:xfrm>
          </p:grpSpPr>
          <p:grpSp>
            <p:nvGrpSpPr>
              <p:cNvPr id="49" name="Group 88">
                <a:extLst>
                  <a:ext uri="{FF2B5EF4-FFF2-40B4-BE49-F238E27FC236}">
                    <a16:creationId xmlns:a16="http://schemas.microsoft.com/office/drawing/2014/main" id="{13D1BB59-ACE2-45A1-9BCE-E84D95AA19E3}"/>
                  </a:ext>
                </a:extLst>
              </p:cNvPr>
              <p:cNvGrpSpPr/>
              <p:nvPr/>
            </p:nvGrpSpPr>
            <p:grpSpPr>
              <a:xfrm>
                <a:off x="9361227" y="4899623"/>
                <a:ext cx="1422003" cy="1224190"/>
                <a:chOff x="5580112" y="4160675"/>
                <a:chExt cx="2016224" cy="1735751"/>
              </a:xfrm>
            </p:grpSpPr>
            <p:sp>
              <p:nvSpPr>
                <p:cNvPr id="59" name="Trapezoid 1">
                  <a:extLst>
                    <a:ext uri="{FF2B5EF4-FFF2-40B4-BE49-F238E27FC236}">
                      <a16:creationId xmlns:a16="http://schemas.microsoft.com/office/drawing/2014/main" id="{0FCA8416-A38F-4D10-AC97-C431A194A372}"/>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Trapezoid 6">
                  <a:extLst>
                    <a:ext uri="{FF2B5EF4-FFF2-40B4-BE49-F238E27FC236}">
                      <a16:creationId xmlns:a16="http://schemas.microsoft.com/office/drawing/2014/main" id="{165D93D6-23BB-4572-840F-1AFF21B900B2}"/>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1" name="Oval 105">
                  <a:extLst>
                    <a:ext uri="{FF2B5EF4-FFF2-40B4-BE49-F238E27FC236}">
                      <a16:creationId xmlns:a16="http://schemas.microsoft.com/office/drawing/2014/main" id="{105F37DA-08E9-4747-BB0A-2B095B1DEC8A}"/>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0" name="Freeform 9">
                <a:extLst>
                  <a:ext uri="{FF2B5EF4-FFF2-40B4-BE49-F238E27FC236}">
                    <a16:creationId xmlns:a16="http://schemas.microsoft.com/office/drawing/2014/main" id="{AB2B2E66-7F0B-4F9B-9561-7E4144256ED6}"/>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1" name="Group 91">
                <a:extLst>
                  <a:ext uri="{FF2B5EF4-FFF2-40B4-BE49-F238E27FC236}">
                    <a16:creationId xmlns:a16="http://schemas.microsoft.com/office/drawing/2014/main" id="{414B2FC8-8648-4535-9D67-7E2D81AFD03F}"/>
                  </a:ext>
                </a:extLst>
              </p:cNvPr>
              <p:cNvGrpSpPr/>
              <p:nvPr/>
            </p:nvGrpSpPr>
            <p:grpSpPr>
              <a:xfrm rot="15300000">
                <a:off x="8824481" y="3920674"/>
                <a:ext cx="840355" cy="1211053"/>
                <a:chOff x="967240" y="3289369"/>
                <a:chExt cx="1100200" cy="1585520"/>
              </a:xfrm>
            </p:grpSpPr>
            <p:sp>
              <p:nvSpPr>
                <p:cNvPr id="57" name="Freeform 3">
                  <a:extLst>
                    <a:ext uri="{FF2B5EF4-FFF2-40B4-BE49-F238E27FC236}">
                      <a16:creationId xmlns:a16="http://schemas.microsoft.com/office/drawing/2014/main" id="{D4277367-32DB-4804-BA2B-0D08464B4492}"/>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Freeform 4">
                  <a:extLst>
                    <a:ext uri="{FF2B5EF4-FFF2-40B4-BE49-F238E27FC236}">
                      <a16:creationId xmlns:a16="http://schemas.microsoft.com/office/drawing/2014/main" id="{1042DE07-68AD-4199-B8F2-D8259E5D747E}"/>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2" name="Group 93">
                <a:extLst>
                  <a:ext uri="{FF2B5EF4-FFF2-40B4-BE49-F238E27FC236}">
                    <a16:creationId xmlns:a16="http://schemas.microsoft.com/office/drawing/2014/main" id="{CA4A2107-FDB8-467A-8131-A3238BD3E3DF}"/>
                  </a:ext>
                </a:extLst>
              </p:cNvPr>
              <p:cNvGrpSpPr/>
              <p:nvPr/>
            </p:nvGrpSpPr>
            <p:grpSpPr>
              <a:xfrm rot="5400000">
                <a:off x="10163425" y="3352604"/>
                <a:ext cx="830970" cy="1197527"/>
                <a:chOff x="967240" y="3289369"/>
                <a:chExt cx="1100200" cy="1585520"/>
              </a:xfrm>
            </p:grpSpPr>
            <p:sp>
              <p:nvSpPr>
                <p:cNvPr id="55" name="Freeform 16">
                  <a:extLst>
                    <a:ext uri="{FF2B5EF4-FFF2-40B4-BE49-F238E27FC236}">
                      <a16:creationId xmlns:a16="http://schemas.microsoft.com/office/drawing/2014/main" id="{38ADCC34-C2C4-47AC-9C30-70C4D99CC75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Freeform 17">
                  <a:extLst>
                    <a:ext uri="{FF2B5EF4-FFF2-40B4-BE49-F238E27FC236}">
                      <a16:creationId xmlns:a16="http://schemas.microsoft.com/office/drawing/2014/main" id="{2E1EE6EA-FEDC-48D4-8285-988DA75FC3A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3" name="Freeform 19">
                <a:extLst>
                  <a:ext uri="{FF2B5EF4-FFF2-40B4-BE49-F238E27FC236}">
                    <a16:creationId xmlns:a16="http://schemas.microsoft.com/office/drawing/2014/main" id="{8CA5F3F9-1D91-4517-BBFE-82D1D4CA0903}"/>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Chord 23">
                <a:extLst>
                  <a:ext uri="{FF2B5EF4-FFF2-40B4-BE49-F238E27FC236}">
                    <a16:creationId xmlns:a16="http://schemas.microsoft.com/office/drawing/2014/main" id="{04532190-A523-426A-912C-89F36E745610}"/>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41" name="타원 4">
              <a:extLst>
                <a:ext uri="{FF2B5EF4-FFF2-40B4-BE49-F238E27FC236}">
                  <a16:creationId xmlns:a16="http://schemas.microsoft.com/office/drawing/2014/main" id="{CBE881D4-9352-4810-871B-A80850044625}"/>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ectangle 21">
              <a:extLst>
                <a:ext uri="{FF2B5EF4-FFF2-40B4-BE49-F238E27FC236}">
                  <a16:creationId xmlns:a16="http://schemas.microsoft.com/office/drawing/2014/main" id="{8A6E7CD3-A2E8-42E8-90C7-8A9EE14A01C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Rectangle 21">
              <a:extLst>
                <a:ext uri="{FF2B5EF4-FFF2-40B4-BE49-F238E27FC236}">
                  <a16:creationId xmlns:a16="http://schemas.microsoft.com/office/drawing/2014/main" id="{F5F1EB9F-38B7-46DD-9B9C-2B183F390CF4}"/>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 name="Rectangle 21">
              <a:extLst>
                <a:ext uri="{FF2B5EF4-FFF2-40B4-BE49-F238E27FC236}">
                  <a16:creationId xmlns:a16="http://schemas.microsoft.com/office/drawing/2014/main" id="{A90257B0-0970-453A-8BA4-B5BA52B9BC72}"/>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Rectangle 21">
              <a:extLst>
                <a:ext uri="{FF2B5EF4-FFF2-40B4-BE49-F238E27FC236}">
                  <a16:creationId xmlns:a16="http://schemas.microsoft.com/office/drawing/2014/main" id="{15C7AF9C-67B4-4536-A51E-D6BD3A3B7F0E}"/>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Rectangle 21">
              <a:extLst>
                <a:ext uri="{FF2B5EF4-FFF2-40B4-BE49-F238E27FC236}">
                  <a16:creationId xmlns:a16="http://schemas.microsoft.com/office/drawing/2014/main" id="{7C48A82E-20D2-492D-A666-1FCEE27E7E6B}"/>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Block Arc 11">
              <a:extLst>
                <a:ext uri="{FF2B5EF4-FFF2-40B4-BE49-F238E27FC236}">
                  <a16:creationId xmlns:a16="http://schemas.microsoft.com/office/drawing/2014/main" id="{222AE798-970A-4B77-AAA4-D70FA5EC9BEA}"/>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106" name="TextBox 5">
            <a:extLst>
              <a:ext uri="{FF2B5EF4-FFF2-40B4-BE49-F238E27FC236}">
                <a16:creationId xmlns:a16="http://schemas.microsoft.com/office/drawing/2014/main" id="{95E3BD7D-EEC6-41FC-867D-95F2B71346B3}"/>
              </a:ext>
            </a:extLst>
          </p:cNvPr>
          <p:cNvSpPr txBox="1"/>
          <p:nvPr/>
        </p:nvSpPr>
        <p:spPr>
          <a:xfrm>
            <a:off x="285568" y="4062032"/>
            <a:ext cx="1438395" cy="646331"/>
          </a:xfrm>
          <a:prstGeom prst="rect">
            <a:avLst/>
          </a:prstGeom>
          <a:noFill/>
        </p:spPr>
        <p:txBody>
          <a:bodyPr wrap="square" lIns="108000" rIns="108000" rtlCol="0">
            <a:spAutoFit/>
          </a:bodyPr>
          <a:lstStyle/>
          <a:p>
            <a:pPr algn="ctr"/>
            <a:r>
              <a:rPr lang="cs-CZ" altLang="ko-KR" sz="3600" b="1" dirty="0" smtClean="0">
                <a:solidFill>
                  <a:schemeClr val="accent1"/>
                </a:solidFill>
                <a:cs typeface="Arial" pitchFamily="34" charset="0"/>
              </a:rPr>
              <a:t>Z</a:t>
            </a:r>
            <a:endParaRPr lang="ko-KR" altLang="en-US" sz="3600" b="1" dirty="0">
              <a:solidFill>
                <a:schemeClr val="accent1"/>
              </a:solidFill>
              <a:cs typeface="Arial" pitchFamily="34" charset="0"/>
            </a:endParaRPr>
          </a:p>
        </p:txBody>
      </p:sp>
      <p:sp>
        <p:nvSpPr>
          <p:cNvPr id="107" name="TextBox 5">
            <a:extLst>
              <a:ext uri="{FF2B5EF4-FFF2-40B4-BE49-F238E27FC236}">
                <a16:creationId xmlns:a16="http://schemas.microsoft.com/office/drawing/2014/main" id="{95E3BD7D-EEC6-41FC-867D-95F2B71346B3}"/>
              </a:ext>
            </a:extLst>
          </p:cNvPr>
          <p:cNvSpPr txBox="1"/>
          <p:nvPr/>
        </p:nvSpPr>
        <p:spPr>
          <a:xfrm>
            <a:off x="285567" y="4607033"/>
            <a:ext cx="1438395" cy="646331"/>
          </a:xfrm>
          <a:prstGeom prst="rect">
            <a:avLst/>
          </a:prstGeom>
          <a:noFill/>
        </p:spPr>
        <p:txBody>
          <a:bodyPr wrap="square" lIns="108000" rIns="108000" rtlCol="0">
            <a:spAutoFit/>
          </a:bodyPr>
          <a:lstStyle/>
          <a:p>
            <a:pPr algn="ctr"/>
            <a:r>
              <a:rPr lang="cs-CZ" altLang="ko-KR" sz="3600" b="1" dirty="0" smtClean="0">
                <a:solidFill>
                  <a:schemeClr val="accent2"/>
                </a:solidFill>
                <a:cs typeface="Arial" pitchFamily="34" charset="0"/>
              </a:rPr>
              <a:t>V</a:t>
            </a:r>
            <a:endParaRPr lang="ko-KR" altLang="en-US" sz="3600" b="1" dirty="0">
              <a:solidFill>
                <a:schemeClr val="accent2"/>
              </a:solidFill>
              <a:cs typeface="Arial" pitchFamily="34" charset="0"/>
            </a:endParaRPr>
          </a:p>
        </p:txBody>
      </p:sp>
      <p:sp>
        <p:nvSpPr>
          <p:cNvPr id="108" name="TextBox 5">
            <a:extLst>
              <a:ext uri="{FF2B5EF4-FFF2-40B4-BE49-F238E27FC236}">
                <a16:creationId xmlns:a16="http://schemas.microsoft.com/office/drawing/2014/main" id="{95E3BD7D-EEC6-41FC-867D-95F2B71346B3}"/>
              </a:ext>
            </a:extLst>
          </p:cNvPr>
          <p:cNvSpPr txBox="1"/>
          <p:nvPr/>
        </p:nvSpPr>
        <p:spPr>
          <a:xfrm>
            <a:off x="245308" y="5203940"/>
            <a:ext cx="1438395" cy="646331"/>
          </a:xfrm>
          <a:prstGeom prst="rect">
            <a:avLst/>
          </a:prstGeom>
          <a:noFill/>
        </p:spPr>
        <p:txBody>
          <a:bodyPr wrap="square" lIns="108000" rIns="108000" rtlCol="0">
            <a:spAutoFit/>
          </a:bodyPr>
          <a:lstStyle/>
          <a:p>
            <a:pPr algn="ctr"/>
            <a:r>
              <a:rPr lang="cs-CZ" altLang="ko-KR" sz="3600" b="1" dirty="0" smtClean="0">
                <a:solidFill>
                  <a:schemeClr val="accent3"/>
                </a:solidFill>
                <a:cs typeface="Arial" pitchFamily="34" charset="0"/>
              </a:rPr>
              <a:t>O</a:t>
            </a:r>
            <a:endParaRPr lang="ko-KR" altLang="en-US" sz="3600" b="1" dirty="0">
              <a:solidFill>
                <a:schemeClr val="accent3"/>
              </a:solidFill>
              <a:cs typeface="Arial" pitchFamily="34" charset="0"/>
            </a:endParaRPr>
          </a:p>
        </p:txBody>
      </p:sp>
      <p:sp>
        <p:nvSpPr>
          <p:cNvPr id="109" name="TextBox 5">
            <a:extLst>
              <a:ext uri="{FF2B5EF4-FFF2-40B4-BE49-F238E27FC236}">
                <a16:creationId xmlns:a16="http://schemas.microsoft.com/office/drawing/2014/main" id="{95E3BD7D-EEC6-41FC-867D-95F2B71346B3}"/>
              </a:ext>
            </a:extLst>
          </p:cNvPr>
          <p:cNvSpPr txBox="1"/>
          <p:nvPr/>
        </p:nvSpPr>
        <p:spPr>
          <a:xfrm>
            <a:off x="265437" y="5748941"/>
            <a:ext cx="1438395" cy="646331"/>
          </a:xfrm>
          <a:prstGeom prst="rect">
            <a:avLst/>
          </a:prstGeom>
          <a:noFill/>
        </p:spPr>
        <p:txBody>
          <a:bodyPr wrap="square" lIns="108000" rIns="108000" rtlCol="0">
            <a:spAutoFit/>
          </a:bodyPr>
          <a:lstStyle/>
          <a:p>
            <a:pPr algn="ctr"/>
            <a:r>
              <a:rPr lang="cs-CZ" altLang="ko-KR" sz="3600" b="1" dirty="0" smtClean="0">
                <a:solidFill>
                  <a:schemeClr val="accent4"/>
                </a:solidFill>
                <a:cs typeface="Arial" pitchFamily="34" charset="0"/>
              </a:rPr>
              <a:t>N</a:t>
            </a:r>
            <a:endParaRPr lang="ko-KR" altLang="en-US" sz="3600" b="1" dirty="0">
              <a:solidFill>
                <a:schemeClr val="accent4"/>
              </a:solidFill>
              <a:cs typeface="Arial" pitchFamily="34" charset="0"/>
            </a:endParaRPr>
          </a:p>
        </p:txBody>
      </p:sp>
      <p:sp>
        <p:nvSpPr>
          <p:cNvPr id="110" name="TextBox 4">
            <a:extLst>
              <a:ext uri="{FF2B5EF4-FFF2-40B4-BE49-F238E27FC236}">
                <a16:creationId xmlns:a16="http://schemas.microsoft.com/office/drawing/2014/main" id="{8591A18A-7559-4485-BC2C-6ACBBA9F87DF}"/>
              </a:ext>
            </a:extLst>
          </p:cNvPr>
          <p:cNvSpPr txBox="1"/>
          <p:nvPr/>
        </p:nvSpPr>
        <p:spPr>
          <a:xfrm>
            <a:off x="1608397" y="4200583"/>
            <a:ext cx="7508271" cy="400110"/>
          </a:xfrm>
          <a:prstGeom prst="rect">
            <a:avLst/>
          </a:prstGeom>
          <a:noFill/>
        </p:spPr>
        <p:txBody>
          <a:bodyPr wrap="square" lIns="108000" rIns="108000" rtlCol="0">
            <a:spAutoFit/>
          </a:bodyPr>
          <a:lstStyle/>
          <a:p>
            <a:r>
              <a:rPr lang="pl-PL" altLang="ko-KR" sz="2000" b="1" dirty="0">
                <a:solidFill>
                  <a:schemeClr val="tx1">
                    <a:lumMod val="75000"/>
                    <a:lumOff val="25000"/>
                  </a:schemeClr>
                </a:solidFill>
                <a:cs typeface="Arial" pitchFamily="34" charset="0"/>
              </a:rPr>
              <a:t>podpora je poskytnuta státem nebo z veřejných prostředků</a:t>
            </a:r>
          </a:p>
        </p:txBody>
      </p:sp>
      <p:sp>
        <p:nvSpPr>
          <p:cNvPr id="111" name="TextBox 4">
            <a:extLst>
              <a:ext uri="{FF2B5EF4-FFF2-40B4-BE49-F238E27FC236}">
                <a16:creationId xmlns:a16="http://schemas.microsoft.com/office/drawing/2014/main" id="{8591A18A-7559-4485-BC2C-6ACBBA9F87DF}"/>
              </a:ext>
            </a:extLst>
          </p:cNvPr>
          <p:cNvSpPr txBox="1"/>
          <p:nvPr/>
        </p:nvSpPr>
        <p:spPr>
          <a:xfrm>
            <a:off x="1586364" y="4627290"/>
            <a:ext cx="7508270" cy="707886"/>
          </a:xfrm>
          <a:prstGeom prst="rect">
            <a:avLst/>
          </a:prstGeom>
          <a:noFill/>
        </p:spPr>
        <p:txBody>
          <a:bodyPr wrap="square" lIns="108000" rIns="108000" rtlCol="0">
            <a:spAutoFit/>
          </a:bodyPr>
          <a:lstStyle/>
          <a:p>
            <a:r>
              <a:rPr lang="cs-CZ" sz="2000" b="1" dirty="0">
                <a:solidFill>
                  <a:schemeClr val="tx1">
                    <a:lumMod val="75000"/>
                    <a:lumOff val="25000"/>
                  </a:schemeClr>
                </a:solidFill>
              </a:rPr>
              <a:t>podpora zvýhodňuje určité podniky nebo určitá odvětví podnikání a je selektivní</a:t>
            </a:r>
            <a:endParaRPr lang="cs-CZ" sz="2000" dirty="0">
              <a:solidFill>
                <a:schemeClr val="tx1">
                  <a:lumMod val="75000"/>
                  <a:lumOff val="25000"/>
                </a:schemeClr>
              </a:solidFill>
            </a:endParaRPr>
          </a:p>
        </p:txBody>
      </p:sp>
      <p:sp>
        <p:nvSpPr>
          <p:cNvPr id="112" name="TextBox 4">
            <a:extLst>
              <a:ext uri="{FF2B5EF4-FFF2-40B4-BE49-F238E27FC236}">
                <a16:creationId xmlns:a16="http://schemas.microsoft.com/office/drawing/2014/main" id="{8591A18A-7559-4485-BC2C-6ACBBA9F87DF}"/>
              </a:ext>
            </a:extLst>
          </p:cNvPr>
          <p:cNvSpPr txBox="1"/>
          <p:nvPr/>
        </p:nvSpPr>
        <p:spPr>
          <a:xfrm>
            <a:off x="1586364" y="5372817"/>
            <a:ext cx="6834702" cy="400110"/>
          </a:xfrm>
          <a:prstGeom prst="rect">
            <a:avLst/>
          </a:prstGeom>
          <a:noFill/>
        </p:spPr>
        <p:txBody>
          <a:bodyPr wrap="square" lIns="108000" rIns="108000" rtlCol="0">
            <a:spAutoFit/>
          </a:bodyPr>
          <a:lstStyle/>
          <a:p>
            <a:r>
              <a:rPr lang="cs-CZ" sz="2000" b="1" dirty="0">
                <a:solidFill>
                  <a:schemeClr val="tx1">
                    <a:lumMod val="75000"/>
                    <a:lumOff val="25000"/>
                  </a:schemeClr>
                </a:solidFill>
              </a:rPr>
              <a:t>je ovlivněn obchod mezi členskými státy a</a:t>
            </a:r>
            <a:endParaRPr lang="cs-CZ" sz="2000" dirty="0">
              <a:solidFill>
                <a:schemeClr val="tx1">
                  <a:lumMod val="75000"/>
                  <a:lumOff val="25000"/>
                </a:schemeClr>
              </a:solidFill>
            </a:endParaRPr>
          </a:p>
        </p:txBody>
      </p:sp>
      <p:sp>
        <p:nvSpPr>
          <p:cNvPr id="113" name="TextBox 4">
            <a:extLst>
              <a:ext uri="{FF2B5EF4-FFF2-40B4-BE49-F238E27FC236}">
                <a16:creationId xmlns:a16="http://schemas.microsoft.com/office/drawing/2014/main" id="{8591A18A-7559-4485-BC2C-6ACBBA9F87DF}"/>
              </a:ext>
            </a:extLst>
          </p:cNvPr>
          <p:cNvSpPr txBox="1"/>
          <p:nvPr/>
        </p:nvSpPr>
        <p:spPr>
          <a:xfrm>
            <a:off x="1586364" y="5773015"/>
            <a:ext cx="6834702" cy="400110"/>
          </a:xfrm>
          <a:prstGeom prst="rect">
            <a:avLst/>
          </a:prstGeom>
          <a:noFill/>
        </p:spPr>
        <p:txBody>
          <a:bodyPr wrap="square" lIns="108000" rIns="108000" rtlCol="0">
            <a:spAutoFit/>
          </a:bodyPr>
          <a:lstStyle/>
          <a:p>
            <a:r>
              <a:rPr lang="cs-CZ" sz="2000" b="1" dirty="0">
                <a:solidFill>
                  <a:schemeClr val="tx1">
                    <a:lumMod val="75000"/>
                    <a:lumOff val="25000"/>
                  </a:schemeClr>
                </a:solidFill>
              </a:rPr>
              <a:t>je narušena nebo hrozí narušení soutěže.</a:t>
            </a:r>
            <a:endParaRPr lang="cs-CZ" sz="2000" dirty="0">
              <a:solidFill>
                <a:schemeClr val="tx1">
                  <a:lumMod val="75000"/>
                  <a:lumOff val="25000"/>
                </a:schemeClr>
              </a:solidFill>
            </a:endParaRPr>
          </a:p>
        </p:txBody>
      </p:sp>
    </p:spTree>
    <p:extLst>
      <p:ext uri="{BB962C8B-B14F-4D97-AF65-F5344CB8AC3E}">
        <p14:creationId xmlns:p14="http://schemas.microsoft.com/office/powerpoint/2010/main" val="133951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73519" y="1589374"/>
            <a:ext cx="8261859" cy="4191917"/>
          </a:xfrm>
          <a:prstGeom prst="rect">
            <a:avLst/>
          </a:prstGeom>
        </p:spPr>
        <p:txBody>
          <a:bodyPr wrap="square">
            <a:spAutoFit/>
          </a:bodyPr>
          <a:lstStyle/>
          <a:p>
            <a:pPr marL="342900" indent="-342900">
              <a:lnSpc>
                <a:spcPct val="90000"/>
              </a:lnSpc>
              <a:spcAft>
                <a:spcPct val="30000"/>
              </a:spcAft>
              <a:buClr>
                <a:srgbClr val="996600"/>
              </a:buClr>
              <a:buFont typeface="Wingdings" panose="05000000000000000000" pitchFamily="2" charset="2"/>
              <a:buChar char="q"/>
            </a:pPr>
            <a:r>
              <a:rPr lang="cs-CZ" sz="2400" dirty="0"/>
              <a:t>Neuvážené poskytování veřejné podpory může vést </a:t>
            </a:r>
            <a:r>
              <a:rPr lang="cs-CZ" sz="2400" dirty="0" smtClean="0"/>
              <a:t/>
            </a:r>
            <a:br>
              <a:rPr lang="cs-CZ" sz="2400" dirty="0" smtClean="0"/>
            </a:br>
            <a:r>
              <a:rPr lang="cs-CZ" sz="2400" dirty="0" smtClean="0"/>
              <a:t>k </a:t>
            </a:r>
            <a:r>
              <a:rPr lang="cs-CZ" sz="2400" dirty="0"/>
              <a:t>ohrožení hospodářské soutěže, z tohoto důvodu je její udělení v Evropské unii striktně regulováno. V případě poskytnutí veřejné podpory neslučitelné s vnitřním trhem </a:t>
            </a:r>
            <a:r>
              <a:rPr lang="cs-CZ" sz="2400" dirty="0" smtClean="0"/>
              <a:t/>
            </a:r>
            <a:br>
              <a:rPr lang="cs-CZ" sz="2400" dirty="0" smtClean="0"/>
            </a:br>
            <a:r>
              <a:rPr lang="cs-CZ" sz="2400" dirty="0" smtClean="0"/>
              <a:t>se </a:t>
            </a:r>
            <a:r>
              <a:rPr lang="cs-CZ" sz="2400" dirty="0"/>
              <a:t>její poskytovatel i příjemce vystavují riziku </a:t>
            </a:r>
            <a:r>
              <a:rPr lang="cs-CZ" sz="2400" b="1" dirty="0">
                <a:solidFill>
                  <a:schemeClr val="accent2"/>
                </a:solidFill>
              </a:rPr>
              <a:t>navrácení podpory</a:t>
            </a:r>
            <a:r>
              <a:rPr lang="cs-CZ" sz="2400" dirty="0">
                <a:solidFill>
                  <a:schemeClr val="accent2"/>
                </a:solidFill>
              </a:rPr>
              <a:t>. </a:t>
            </a:r>
          </a:p>
          <a:p>
            <a:pPr marL="342900" indent="-342900">
              <a:lnSpc>
                <a:spcPct val="90000"/>
              </a:lnSpc>
              <a:spcAft>
                <a:spcPct val="30000"/>
              </a:spcAft>
              <a:buClr>
                <a:srgbClr val="996600"/>
              </a:buClr>
              <a:buFont typeface="Wingdings" panose="05000000000000000000" pitchFamily="2" charset="2"/>
              <a:buChar char="q"/>
            </a:pPr>
            <a:r>
              <a:rPr lang="cs-CZ" sz="2400" dirty="0"/>
              <a:t>Je-li Evropskou komisí v případě protiprávní podpory vydáno negativní rozhodnutí, je </a:t>
            </a:r>
            <a:r>
              <a:rPr lang="cs-CZ" sz="2400" b="1" dirty="0">
                <a:solidFill>
                  <a:schemeClr val="accent2"/>
                </a:solidFill>
              </a:rPr>
              <a:t>poskytovatel povinen vymoci</a:t>
            </a:r>
            <a:r>
              <a:rPr lang="cs-CZ" sz="2400" dirty="0"/>
              <a:t> veřejnou podporu zpět. Příjemce udělenou podporu </a:t>
            </a:r>
            <a:r>
              <a:rPr lang="cs-CZ" sz="2400" b="1" dirty="0">
                <a:solidFill>
                  <a:schemeClr val="accent2"/>
                </a:solidFill>
              </a:rPr>
              <a:t>navrací včetně úroků</a:t>
            </a:r>
            <a:r>
              <a:rPr lang="cs-CZ" sz="2400" dirty="0"/>
              <a:t>. Navíc poskytnutí ilegální veřejné podpory může vést i k případné </a:t>
            </a:r>
            <a:r>
              <a:rPr lang="cs-CZ" sz="2400" b="1" dirty="0">
                <a:solidFill>
                  <a:schemeClr val="accent2"/>
                </a:solidFill>
              </a:rPr>
              <a:t>neplatnosti uzavřených smluv</a:t>
            </a:r>
            <a:r>
              <a:rPr lang="cs-CZ" sz="2400" dirty="0">
                <a:solidFill>
                  <a:schemeClr val="accent2"/>
                </a:solidFill>
              </a:rPr>
              <a:t>. </a:t>
            </a:r>
            <a:endParaRPr lang="cs-CZ" altLang="cs-CZ" sz="2100" i="1" dirty="0">
              <a:solidFill>
                <a:schemeClr val="accent2"/>
              </a:solidFill>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118439"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sp>
        <p:nvSpPr>
          <p:cNvPr id="27" name="Graphic 45">
            <a:extLst>
              <a:ext uri="{FF2B5EF4-FFF2-40B4-BE49-F238E27FC236}">
                <a16:creationId xmlns:a16="http://schemas.microsoft.com/office/drawing/2014/main" id="{9A042F72-D738-4E36-ADF6-D8979177857C}"/>
              </a:ext>
            </a:extLst>
          </p:cNvPr>
          <p:cNvSpPr/>
          <p:nvPr/>
        </p:nvSpPr>
        <p:spPr>
          <a:xfrm>
            <a:off x="9507557" y="793214"/>
            <a:ext cx="2684443" cy="2474350"/>
          </a:xfrm>
          <a:custGeom>
            <a:avLst/>
            <a:gdLst>
              <a:gd name="connsiteX0" fmla="*/ 1793634 w 1792101"/>
              <a:gd name="connsiteY0" fmla="*/ 1118440 h 1677468"/>
              <a:gd name="connsiteX1" fmla="*/ 1793634 w 1792101"/>
              <a:gd name="connsiteY1" fmla="*/ 1353056 h 1677468"/>
              <a:gd name="connsiteX2" fmla="*/ 1780642 w 1792101"/>
              <a:gd name="connsiteY2" fmla="*/ 1369105 h 1677468"/>
              <a:gd name="connsiteX3" fmla="*/ 1462725 w 1792101"/>
              <a:gd name="connsiteY3" fmla="*/ 1429479 h 1677468"/>
              <a:gd name="connsiteX4" fmla="*/ 1269377 w 1792101"/>
              <a:gd name="connsiteY4" fmla="*/ 1470365 h 1677468"/>
              <a:gd name="connsiteX5" fmla="*/ 995403 w 1792101"/>
              <a:gd name="connsiteY5" fmla="*/ 1442470 h 1677468"/>
              <a:gd name="connsiteX6" fmla="*/ 859372 w 1792101"/>
              <a:gd name="connsiteY6" fmla="*/ 1395471 h 1677468"/>
              <a:gd name="connsiteX7" fmla="*/ 701560 w 1792101"/>
              <a:gd name="connsiteY7" fmla="*/ 1371780 h 1677468"/>
              <a:gd name="connsiteX8" fmla="*/ 615967 w 1792101"/>
              <a:gd name="connsiteY8" fmla="*/ 1372544 h 1677468"/>
              <a:gd name="connsiteX9" fmla="*/ 483756 w 1792101"/>
              <a:gd name="connsiteY9" fmla="*/ 1462722 h 1677468"/>
              <a:gd name="connsiteX10" fmla="*/ 436757 w 1792101"/>
              <a:gd name="connsiteY10" fmla="*/ 1606014 h 1677468"/>
              <a:gd name="connsiteX11" fmla="*/ 434846 w 1792101"/>
              <a:gd name="connsiteY11" fmla="*/ 1666770 h 1677468"/>
              <a:gd name="connsiteX12" fmla="*/ 421090 w 1792101"/>
              <a:gd name="connsiteY12" fmla="*/ 1680908 h 1677468"/>
              <a:gd name="connsiteX13" fmla="*/ 14524 w 1792101"/>
              <a:gd name="connsiteY13" fmla="*/ 1680908 h 1677468"/>
              <a:gd name="connsiteX14" fmla="*/ 386 w 1792101"/>
              <a:gd name="connsiteY14" fmla="*/ 1666006 h 1677468"/>
              <a:gd name="connsiteX15" fmla="*/ 1150 w 1792101"/>
              <a:gd name="connsiteY15" fmla="*/ 1336626 h 1677468"/>
              <a:gd name="connsiteX16" fmla="*/ 66873 w 1792101"/>
              <a:gd name="connsiteY16" fmla="*/ 1145570 h 1677468"/>
              <a:gd name="connsiteX17" fmla="*/ 322123 w 1792101"/>
              <a:gd name="connsiteY17" fmla="*/ 930441 h 1677468"/>
              <a:gd name="connsiteX18" fmla="*/ 589219 w 1792101"/>
              <a:gd name="connsiteY18" fmla="*/ 867393 h 1677468"/>
              <a:gd name="connsiteX19" fmla="*/ 889176 w 1792101"/>
              <a:gd name="connsiteY19" fmla="*/ 867775 h 1677468"/>
              <a:gd name="connsiteX20" fmla="*/ 952989 w 1792101"/>
              <a:gd name="connsiteY20" fmla="*/ 804344 h 1677468"/>
              <a:gd name="connsiteX21" fmla="*/ 953371 w 1792101"/>
              <a:gd name="connsiteY21" fmla="*/ 765751 h 1677468"/>
              <a:gd name="connsiteX22" fmla="*/ 934266 w 1792101"/>
              <a:gd name="connsiteY22" fmla="*/ 745881 h 1677468"/>
              <a:gd name="connsiteX23" fmla="*/ 846762 w 1792101"/>
              <a:gd name="connsiteY23" fmla="*/ 746264 h 1677468"/>
              <a:gd name="connsiteX24" fmla="*/ 829185 w 1792101"/>
              <a:gd name="connsiteY24" fmla="*/ 729833 h 1677468"/>
              <a:gd name="connsiteX25" fmla="*/ 829185 w 1792101"/>
              <a:gd name="connsiteY25" fmla="*/ 645386 h 1677468"/>
              <a:gd name="connsiteX26" fmla="*/ 844469 w 1792101"/>
              <a:gd name="connsiteY26" fmla="*/ 629720 h 1677468"/>
              <a:gd name="connsiteX27" fmla="*/ 938087 w 1792101"/>
              <a:gd name="connsiteY27" fmla="*/ 630102 h 1677468"/>
              <a:gd name="connsiteX28" fmla="*/ 953371 w 1792101"/>
              <a:gd name="connsiteY28" fmla="*/ 614435 h 1677468"/>
              <a:gd name="connsiteX29" fmla="*/ 953371 w 1792101"/>
              <a:gd name="connsiteY29" fmla="*/ 497127 h 1677468"/>
              <a:gd name="connsiteX30" fmla="*/ 1117679 w 1792101"/>
              <a:gd name="connsiteY30" fmla="*/ 330526 h 1677468"/>
              <a:gd name="connsiteX31" fmla="*/ 1131053 w 1792101"/>
              <a:gd name="connsiteY31" fmla="*/ 330526 h 1677468"/>
              <a:gd name="connsiteX32" fmla="*/ 1144809 w 1792101"/>
              <a:gd name="connsiteY32" fmla="*/ 316388 h 1677468"/>
              <a:gd name="connsiteX33" fmla="*/ 1144809 w 1792101"/>
              <a:gd name="connsiteY33" fmla="*/ 242259 h 1677468"/>
              <a:gd name="connsiteX34" fmla="*/ 1129525 w 1792101"/>
              <a:gd name="connsiteY34" fmla="*/ 228120 h 1677468"/>
              <a:gd name="connsiteX35" fmla="*/ 1099338 w 1792101"/>
              <a:gd name="connsiteY35" fmla="*/ 196787 h 1677468"/>
              <a:gd name="connsiteX36" fmla="*/ 1099338 w 1792101"/>
              <a:gd name="connsiteY36" fmla="*/ 152080 h 1677468"/>
              <a:gd name="connsiteX37" fmla="*/ 1082143 w 1792101"/>
              <a:gd name="connsiteY37" fmla="*/ 140617 h 1677468"/>
              <a:gd name="connsiteX38" fmla="*/ 1029029 w 1792101"/>
              <a:gd name="connsiteY38" fmla="*/ 159340 h 1677468"/>
              <a:gd name="connsiteX39" fmla="*/ 924713 w 1792101"/>
              <a:gd name="connsiteY39" fmla="*/ 178064 h 1677468"/>
              <a:gd name="connsiteX40" fmla="*/ 721047 w 1792101"/>
              <a:gd name="connsiteY40" fmla="*/ 191820 h 1677468"/>
              <a:gd name="connsiteX41" fmla="*/ 700414 w 1792101"/>
              <a:gd name="connsiteY41" fmla="*/ 192202 h 1677468"/>
              <a:gd name="connsiteX42" fmla="*/ 661820 w 1792101"/>
              <a:gd name="connsiteY42" fmla="*/ 162015 h 1677468"/>
              <a:gd name="connsiteX43" fmla="*/ 661056 w 1792101"/>
              <a:gd name="connsiteY43" fmla="*/ 66487 h 1677468"/>
              <a:gd name="connsiteX44" fmla="*/ 704235 w 1792101"/>
              <a:gd name="connsiteY44" fmla="*/ 34008 h 1677468"/>
              <a:gd name="connsiteX45" fmla="*/ 789828 w 1792101"/>
              <a:gd name="connsiteY45" fmla="*/ 39357 h 1677468"/>
              <a:gd name="connsiteX46" fmla="*/ 892998 w 1792101"/>
              <a:gd name="connsiteY46" fmla="*/ 47000 h 1677468"/>
              <a:gd name="connsiteX47" fmla="*/ 1072972 w 1792101"/>
              <a:gd name="connsiteY47" fmla="*/ 83300 h 1677468"/>
              <a:gd name="connsiteX48" fmla="*/ 1098573 w 1792101"/>
              <a:gd name="connsiteY48" fmla="*/ 65723 h 1677468"/>
              <a:gd name="connsiteX49" fmla="*/ 1098573 w 1792101"/>
              <a:gd name="connsiteY49" fmla="*/ 12228 h 1677468"/>
              <a:gd name="connsiteX50" fmla="*/ 1110801 w 1792101"/>
              <a:gd name="connsiteY50" fmla="*/ 0 h 1677468"/>
              <a:gd name="connsiteX51" fmla="*/ 1336247 w 1792101"/>
              <a:gd name="connsiteY51" fmla="*/ 0 h 1677468"/>
              <a:gd name="connsiteX52" fmla="*/ 1348092 w 1792101"/>
              <a:gd name="connsiteY52" fmla="*/ 12610 h 1677468"/>
              <a:gd name="connsiteX53" fmla="*/ 1348092 w 1792101"/>
              <a:gd name="connsiteY53" fmla="*/ 79479 h 1677468"/>
              <a:gd name="connsiteX54" fmla="*/ 1360320 w 1792101"/>
              <a:gd name="connsiteY54" fmla="*/ 88268 h 1677468"/>
              <a:gd name="connsiteX55" fmla="*/ 1442856 w 1792101"/>
              <a:gd name="connsiteY55" fmla="*/ 59227 h 1677468"/>
              <a:gd name="connsiteX56" fmla="*/ 1490620 w 1792101"/>
              <a:gd name="connsiteY56" fmla="*/ 51203 h 1677468"/>
              <a:gd name="connsiteX57" fmla="*/ 1656074 w 1792101"/>
              <a:gd name="connsiteY57" fmla="*/ 39740 h 1677468"/>
              <a:gd name="connsiteX58" fmla="*/ 1743195 w 1792101"/>
              <a:gd name="connsiteY58" fmla="*/ 34390 h 1677468"/>
              <a:gd name="connsiteX59" fmla="*/ 1785992 w 1792101"/>
              <a:gd name="connsiteY59" fmla="*/ 67252 h 1677468"/>
              <a:gd name="connsiteX60" fmla="*/ 1786374 w 1792101"/>
              <a:gd name="connsiteY60" fmla="*/ 157048 h 1677468"/>
              <a:gd name="connsiteX61" fmla="*/ 1742431 w 1792101"/>
              <a:gd name="connsiteY61" fmla="*/ 191820 h 1677468"/>
              <a:gd name="connsiteX62" fmla="*/ 1594936 w 1792101"/>
              <a:gd name="connsiteY62" fmla="*/ 181885 h 1677468"/>
              <a:gd name="connsiteX63" fmla="*/ 1499026 w 1792101"/>
              <a:gd name="connsiteY63" fmla="*/ 176153 h 1677468"/>
              <a:gd name="connsiteX64" fmla="*/ 1418401 w 1792101"/>
              <a:gd name="connsiteY64" fmla="*/ 159340 h 1677468"/>
              <a:gd name="connsiteX65" fmla="*/ 1364141 w 1792101"/>
              <a:gd name="connsiteY65" fmla="*/ 139853 h 1677468"/>
              <a:gd name="connsiteX66" fmla="*/ 1348474 w 1792101"/>
              <a:gd name="connsiteY66" fmla="*/ 151698 h 1677468"/>
              <a:gd name="connsiteX67" fmla="*/ 1348474 w 1792101"/>
              <a:gd name="connsiteY67" fmla="*/ 215511 h 1677468"/>
              <a:gd name="connsiteX68" fmla="*/ 1336247 w 1792101"/>
              <a:gd name="connsiteY68" fmla="*/ 227738 h 1677468"/>
              <a:gd name="connsiteX69" fmla="*/ 1303385 w 1792101"/>
              <a:gd name="connsiteY69" fmla="*/ 231177 h 1677468"/>
              <a:gd name="connsiteX70" fmla="*/ 1300710 w 1792101"/>
              <a:gd name="connsiteY70" fmla="*/ 265567 h 1677468"/>
              <a:gd name="connsiteX71" fmla="*/ 1300710 w 1792101"/>
              <a:gd name="connsiteY71" fmla="*/ 310274 h 1677468"/>
              <a:gd name="connsiteX72" fmla="*/ 1320198 w 1792101"/>
              <a:gd name="connsiteY72" fmla="*/ 330144 h 1677468"/>
              <a:gd name="connsiteX73" fmla="*/ 1426425 w 1792101"/>
              <a:gd name="connsiteY73" fmla="*/ 365298 h 1677468"/>
              <a:gd name="connsiteX74" fmla="*/ 1493677 w 1792101"/>
              <a:gd name="connsiteY74" fmla="*/ 497891 h 1677468"/>
              <a:gd name="connsiteX75" fmla="*/ 1493677 w 1792101"/>
              <a:gd name="connsiteY75" fmla="*/ 610614 h 1677468"/>
              <a:gd name="connsiteX76" fmla="*/ 1513164 w 1792101"/>
              <a:gd name="connsiteY76" fmla="*/ 629337 h 1677468"/>
              <a:gd name="connsiteX77" fmla="*/ 1600668 w 1792101"/>
              <a:gd name="connsiteY77" fmla="*/ 628955 h 1677468"/>
              <a:gd name="connsiteX78" fmla="*/ 1615570 w 1792101"/>
              <a:gd name="connsiteY78" fmla="*/ 643093 h 1677468"/>
              <a:gd name="connsiteX79" fmla="*/ 1615570 w 1792101"/>
              <a:gd name="connsiteY79" fmla="*/ 730597 h 1677468"/>
              <a:gd name="connsiteX80" fmla="*/ 1601050 w 1792101"/>
              <a:gd name="connsiteY80" fmla="*/ 745499 h 1677468"/>
              <a:gd name="connsiteX81" fmla="*/ 1513546 w 1792101"/>
              <a:gd name="connsiteY81" fmla="*/ 745499 h 1677468"/>
              <a:gd name="connsiteX82" fmla="*/ 1494059 w 1792101"/>
              <a:gd name="connsiteY82" fmla="*/ 765751 h 1677468"/>
              <a:gd name="connsiteX83" fmla="*/ 1494059 w 1792101"/>
              <a:gd name="connsiteY83" fmla="*/ 807401 h 1677468"/>
              <a:gd name="connsiteX84" fmla="*/ 1553668 w 1792101"/>
              <a:gd name="connsiteY84" fmla="*/ 867011 h 1677468"/>
              <a:gd name="connsiteX85" fmla="*/ 1770325 w 1792101"/>
              <a:gd name="connsiteY85" fmla="*/ 867011 h 1677468"/>
              <a:gd name="connsiteX86" fmla="*/ 1793252 w 1792101"/>
              <a:gd name="connsiteY86" fmla="*/ 890320 h 1677468"/>
              <a:gd name="connsiteX87" fmla="*/ 1793634 w 1792101"/>
              <a:gd name="connsiteY87" fmla="*/ 1118440 h 1677468"/>
              <a:gd name="connsiteX0" fmla="*/ 1793634 w 2010937"/>
              <a:gd name="connsiteY0" fmla="*/ 1118440 h 1680908"/>
              <a:gd name="connsiteX1" fmla="*/ 1793634 w 2010937"/>
              <a:gd name="connsiteY1" fmla="*/ 1353056 h 1680908"/>
              <a:gd name="connsiteX2" fmla="*/ 1780642 w 2010937"/>
              <a:gd name="connsiteY2" fmla="*/ 1369105 h 1680908"/>
              <a:gd name="connsiteX3" fmla="*/ 1462725 w 2010937"/>
              <a:gd name="connsiteY3" fmla="*/ 1429479 h 1680908"/>
              <a:gd name="connsiteX4" fmla="*/ 1269377 w 2010937"/>
              <a:gd name="connsiteY4" fmla="*/ 1470365 h 1680908"/>
              <a:gd name="connsiteX5" fmla="*/ 995403 w 2010937"/>
              <a:gd name="connsiteY5" fmla="*/ 1442470 h 1680908"/>
              <a:gd name="connsiteX6" fmla="*/ 859372 w 2010937"/>
              <a:gd name="connsiteY6" fmla="*/ 1395471 h 1680908"/>
              <a:gd name="connsiteX7" fmla="*/ 701560 w 2010937"/>
              <a:gd name="connsiteY7" fmla="*/ 1371780 h 1680908"/>
              <a:gd name="connsiteX8" fmla="*/ 615967 w 2010937"/>
              <a:gd name="connsiteY8" fmla="*/ 1372544 h 1680908"/>
              <a:gd name="connsiteX9" fmla="*/ 483756 w 2010937"/>
              <a:gd name="connsiteY9" fmla="*/ 1462722 h 1680908"/>
              <a:gd name="connsiteX10" fmla="*/ 436757 w 2010937"/>
              <a:gd name="connsiteY10" fmla="*/ 1606014 h 1680908"/>
              <a:gd name="connsiteX11" fmla="*/ 434846 w 2010937"/>
              <a:gd name="connsiteY11" fmla="*/ 1666770 h 1680908"/>
              <a:gd name="connsiteX12" fmla="*/ 421090 w 2010937"/>
              <a:gd name="connsiteY12" fmla="*/ 1680908 h 1680908"/>
              <a:gd name="connsiteX13" fmla="*/ 14524 w 2010937"/>
              <a:gd name="connsiteY13" fmla="*/ 1680908 h 1680908"/>
              <a:gd name="connsiteX14" fmla="*/ 386 w 2010937"/>
              <a:gd name="connsiteY14" fmla="*/ 1666006 h 1680908"/>
              <a:gd name="connsiteX15" fmla="*/ 1150 w 2010937"/>
              <a:gd name="connsiteY15" fmla="*/ 1336626 h 1680908"/>
              <a:gd name="connsiteX16" fmla="*/ 66873 w 2010937"/>
              <a:gd name="connsiteY16" fmla="*/ 1145570 h 1680908"/>
              <a:gd name="connsiteX17" fmla="*/ 322123 w 2010937"/>
              <a:gd name="connsiteY17" fmla="*/ 930441 h 1680908"/>
              <a:gd name="connsiteX18" fmla="*/ 589219 w 2010937"/>
              <a:gd name="connsiteY18" fmla="*/ 867393 h 1680908"/>
              <a:gd name="connsiteX19" fmla="*/ 889176 w 2010937"/>
              <a:gd name="connsiteY19" fmla="*/ 867775 h 1680908"/>
              <a:gd name="connsiteX20" fmla="*/ 952989 w 2010937"/>
              <a:gd name="connsiteY20" fmla="*/ 804344 h 1680908"/>
              <a:gd name="connsiteX21" fmla="*/ 953371 w 2010937"/>
              <a:gd name="connsiteY21" fmla="*/ 765751 h 1680908"/>
              <a:gd name="connsiteX22" fmla="*/ 934266 w 2010937"/>
              <a:gd name="connsiteY22" fmla="*/ 745881 h 1680908"/>
              <a:gd name="connsiteX23" fmla="*/ 846762 w 2010937"/>
              <a:gd name="connsiteY23" fmla="*/ 746264 h 1680908"/>
              <a:gd name="connsiteX24" fmla="*/ 829185 w 2010937"/>
              <a:gd name="connsiteY24" fmla="*/ 729833 h 1680908"/>
              <a:gd name="connsiteX25" fmla="*/ 829185 w 2010937"/>
              <a:gd name="connsiteY25" fmla="*/ 645386 h 1680908"/>
              <a:gd name="connsiteX26" fmla="*/ 844469 w 2010937"/>
              <a:gd name="connsiteY26" fmla="*/ 629720 h 1680908"/>
              <a:gd name="connsiteX27" fmla="*/ 938087 w 2010937"/>
              <a:gd name="connsiteY27" fmla="*/ 630102 h 1680908"/>
              <a:gd name="connsiteX28" fmla="*/ 953371 w 2010937"/>
              <a:gd name="connsiteY28" fmla="*/ 614435 h 1680908"/>
              <a:gd name="connsiteX29" fmla="*/ 953371 w 2010937"/>
              <a:gd name="connsiteY29" fmla="*/ 497127 h 1680908"/>
              <a:gd name="connsiteX30" fmla="*/ 1117679 w 2010937"/>
              <a:gd name="connsiteY30" fmla="*/ 330526 h 1680908"/>
              <a:gd name="connsiteX31" fmla="*/ 1131053 w 2010937"/>
              <a:gd name="connsiteY31" fmla="*/ 330526 h 1680908"/>
              <a:gd name="connsiteX32" fmla="*/ 1144809 w 2010937"/>
              <a:gd name="connsiteY32" fmla="*/ 316388 h 1680908"/>
              <a:gd name="connsiteX33" fmla="*/ 1144809 w 2010937"/>
              <a:gd name="connsiteY33" fmla="*/ 242259 h 1680908"/>
              <a:gd name="connsiteX34" fmla="*/ 1129525 w 2010937"/>
              <a:gd name="connsiteY34" fmla="*/ 228120 h 1680908"/>
              <a:gd name="connsiteX35" fmla="*/ 1099338 w 2010937"/>
              <a:gd name="connsiteY35" fmla="*/ 196787 h 1680908"/>
              <a:gd name="connsiteX36" fmla="*/ 1099338 w 2010937"/>
              <a:gd name="connsiteY36" fmla="*/ 152080 h 1680908"/>
              <a:gd name="connsiteX37" fmla="*/ 1082143 w 2010937"/>
              <a:gd name="connsiteY37" fmla="*/ 140617 h 1680908"/>
              <a:gd name="connsiteX38" fmla="*/ 1029029 w 2010937"/>
              <a:gd name="connsiteY38" fmla="*/ 159340 h 1680908"/>
              <a:gd name="connsiteX39" fmla="*/ 924713 w 2010937"/>
              <a:gd name="connsiteY39" fmla="*/ 178064 h 1680908"/>
              <a:gd name="connsiteX40" fmla="*/ 721047 w 2010937"/>
              <a:gd name="connsiteY40" fmla="*/ 191820 h 1680908"/>
              <a:gd name="connsiteX41" fmla="*/ 700414 w 2010937"/>
              <a:gd name="connsiteY41" fmla="*/ 192202 h 1680908"/>
              <a:gd name="connsiteX42" fmla="*/ 661820 w 2010937"/>
              <a:gd name="connsiteY42" fmla="*/ 162015 h 1680908"/>
              <a:gd name="connsiteX43" fmla="*/ 661056 w 2010937"/>
              <a:gd name="connsiteY43" fmla="*/ 66487 h 1680908"/>
              <a:gd name="connsiteX44" fmla="*/ 704235 w 2010937"/>
              <a:gd name="connsiteY44" fmla="*/ 34008 h 1680908"/>
              <a:gd name="connsiteX45" fmla="*/ 789828 w 2010937"/>
              <a:gd name="connsiteY45" fmla="*/ 39357 h 1680908"/>
              <a:gd name="connsiteX46" fmla="*/ 892998 w 2010937"/>
              <a:gd name="connsiteY46" fmla="*/ 47000 h 1680908"/>
              <a:gd name="connsiteX47" fmla="*/ 1072972 w 2010937"/>
              <a:gd name="connsiteY47" fmla="*/ 83300 h 1680908"/>
              <a:gd name="connsiteX48" fmla="*/ 1098573 w 2010937"/>
              <a:gd name="connsiteY48" fmla="*/ 65723 h 1680908"/>
              <a:gd name="connsiteX49" fmla="*/ 1098573 w 2010937"/>
              <a:gd name="connsiteY49" fmla="*/ 12228 h 1680908"/>
              <a:gd name="connsiteX50" fmla="*/ 1110801 w 2010937"/>
              <a:gd name="connsiteY50" fmla="*/ 0 h 1680908"/>
              <a:gd name="connsiteX51" fmla="*/ 1336247 w 2010937"/>
              <a:gd name="connsiteY51" fmla="*/ 0 h 1680908"/>
              <a:gd name="connsiteX52" fmla="*/ 1348092 w 2010937"/>
              <a:gd name="connsiteY52" fmla="*/ 12610 h 1680908"/>
              <a:gd name="connsiteX53" fmla="*/ 1348092 w 2010937"/>
              <a:gd name="connsiteY53" fmla="*/ 79479 h 1680908"/>
              <a:gd name="connsiteX54" fmla="*/ 1360320 w 2010937"/>
              <a:gd name="connsiteY54" fmla="*/ 88268 h 1680908"/>
              <a:gd name="connsiteX55" fmla="*/ 1442856 w 2010937"/>
              <a:gd name="connsiteY55" fmla="*/ 59227 h 1680908"/>
              <a:gd name="connsiteX56" fmla="*/ 1490620 w 2010937"/>
              <a:gd name="connsiteY56" fmla="*/ 51203 h 1680908"/>
              <a:gd name="connsiteX57" fmla="*/ 1656074 w 2010937"/>
              <a:gd name="connsiteY57" fmla="*/ 39740 h 1680908"/>
              <a:gd name="connsiteX58" fmla="*/ 1743195 w 2010937"/>
              <a:gd name="connsiteY58" fmla="*/ 34390 h 1680908"/>
              <a:gd name="connsiteX59" fmla="*/ 1785992 w 2010937"/>
              <a:gd name="connsiteY59" fmla="*/ 67252 h 1680908"/>
              <a:gd name="connsiteX60" fmla="*/ 1786374 w 2010937"/>
              <a:gd name="connsiteY60" fmla="*/ 157048 h 1680908"/>
              <a:gd name="connsiteX61" fmla="*/ 1742431 w 2010937"/>
              <a:gd name="connsiteY61" fmla="*/ 191820 h 1680908"/>
              <a:gd name="connsiteX62" fmla="*/ 1594936 w 2010937"/>
              <a:gd name="connsiteY62" fmla="*/ 181885 h 1680908"/>
              <a:gd name="connsiteX63" fmla="*/ 1499026 w 2010937"/>
              <a:gd name="connsiteY63" fmla="*/ 176153 h 1680908"/>
              <a:gd name="connsiteX64" fmla="*/ 1418401 w 2010937"/>
              <a:gd name="connsiteY64" fmla="*/ 159340 h 1680908"/>
              <a:gd name="connsiteX65" fmla="*/ 1364141 w 2010937"/>
              <a:gd name="connsiteY65" fmla="*/ 139853 h 1680908"/>
              <a:gd name="connsiteX66" fmla="*/ 1348474 w 2010937"/>
              <a:gd name="connsiteY66" fmla="*/ 151698 h 1680908"/>
              <a:gd name="connsiteX67" fmla="*/ 1348474 w 2010937"/>
              <a:gd name="connsiteY67" fmla="*/ 215511 h 1680908"/>
              <a:gd name="connsiteX68" fmla="*/ 1336247 w 2010937"/>
              <a:gd name="connsiteY68" fmla="*/ 227738 h 1680908"/>
              <a:gd name="connsiteX69" fmla="*/ 1303385 w 2010937"/>
              <a:gd name="connsiteY69" fmla="*/ 231177 h 1680908"/>
              <a:gd name="connsiteX70" fmla="*/ 1300710 w 2010937"/>
              <a:gd name="connsiteY70" fmla="*/ 265567 h 1680908"/>
              <a:gd name="connsiteX71" fmla="*/ 1300710 w 2010937"/>
              <a:gd name="connsiteY71" fmla="*/ 310274 h 1680908"/>
              <a:gd name="connsiteX72" fmla="*/ 1320198 w 2010937"/>
              <a:gd name="connsiteY72" fmla="*/ 330144 h 1680908"/>
              <a:gd name="connsiteX73" fmla="*/ 1426425 w 2010937"/>
              <a:gd name="connsiteY73" fmla="*/ 365298 h 1680908"/>
              <a:gd name="connsiteX74" fmla="*/ 1493677 w 2010937"/>
              <a:gd name="connsiteY74" fmla="*/ 497891 h 1680908"/>
              <a:gd name="connsiteX75" fmla="*/ 1493677 w 2010937"/>
              <a:gd name="connsiteY75" fmla="*/ 610614 h 1680908"/>
              <a:gd name="connsiteX76" fmla="*/ 1513164 w 2010937"/>
              <a:gd name="connsiteY76" fmla="*/ 629337 h 1680908"/>
              <a:gd name="connsiteX77" fmla="*/ 1600668 w 2010937"/>
              <a:gd name="connsiteY77" fmla="*/ 628955 h 1680908"/>
              <a:gd name="connsiteX78" fmla="*/ 1615570 w 2010937"/>
              <a:gd name="connsiteY78" fmla="*/ 643093 h 1680908"/>
              <a:gd name="connsiteX79" fmla="*/ 1615570 w 2010937"/>
              <a:gd name="connsiteY79" fmla="*/ 730597 h 1680908"/>
              <a:gd name="connsiteX80" fmla="*/ 1601050 w 2010937"/>
              <a:gd name="connsiteY80" fmla="*/ 745499 h 1680908"/>
              <a:gd name="connsiteX81" fmla="*/ 1513546 w 2010937"/>
              <a:gd name="connsiteY81" fmla="*/ 745499 h 1680908"/>
              <a:gd name="connsiteX82" fmla="*/ 1494059 w 2010937"/>
              <a:gd name="connsiteY82" fmla="*/ 765751 h 1680908"/>
              <a:gd name="connsiteX83" fmla="*/ 1494059 w 2010937"/>
              <a:gd name="connsiteY83" fmla="*/ 807401 h 1680908"/>
              <a:gd name="connsiteX84" fmla="*/ 1553668 w 2010937"/>
              <a:gd name="connsiteY84" fmla="*/ 867011 h 1680908"/>
              <a:gd name="connsiteX85" fmla="*/ 1770325 w 2010937"/>
              <a:gd name="connsiteY85" fmla="*/ 867011 h 1680908"/>
              <a:gd name="connsiteX86" fmla="*/ 2010937 w 2010937"/>
              <a:gd name="connsiteY86" fmla="*/ 875133 h 1680908"/>
              <a:gd name="connsiteX87" fmla="*/ 1793634 w 2010937"/>
              <a:gd name="connsiteY87" fmla="*/ 1118440 h 1680908"/>
              <a:gd name="connsiteX0" fmla="*/ 2010937 w 2010998"/>
              <a:gd name="connsiteY0" fmla="*/ 875133 h 1680908"/>
              <a:gd name="connsiteX1" fmla="*/ 1793634 w 2010998"/>
              <a:gd name="connsiteY1" fmla="*/ 1353056 h 1680908"/>
              <a:gd name="connsiteX2" fmla="*/ 1780642 w 2010998"/>
              <a:gd name="connsiteY2" fmla="*/ 1369105 h 1680908"/>
              <a:gd name="connsiteX3" fmla="*/ 1462725 w 2010998"/>
              <a:gd name="connsiteY3" fmla="*/ 1429479 h 1680908"/>
              <a:gd name="connsiteX4" fmla="*/ 1269377 w 2010998"/>
              <a:gd name="connsiteY4" fmla="*/ 1470365 h 1680908"/>
              <a:gd name="connsiteX5" fmla="*/ 995403 w 2010998"/>
              <a:gd name="connsiteY5" fmla="*/ 1442470 h 1680908"/>
              <a:gd name="connsiteX6" fmla="*/ 859372 w 2010998"/>
              <a:gd name="connsiteY6" fmla="*/ 1395471 h 1680908"/>
              <a:gd name="connsiteX7" fmla="*/ 701560 w 2010998"/>
              <a:gd name="connsiteY7" fmla="*/ 1371780 h 1680908"/>
              <a:gd name="connsiteX8" fmla="*/ 615967 w 2010998"/>
              <a:gd name="connsiteY8" fmla="*/ 1372544 h 1680908"/>
              <a:gd name="connsiteX9" fmla="*/ 483756 w 2010998"/>
              <a:gd name="connsiteY9" fmla="*/ 1462722 h 1680908"/>
              <a:gd name="connsiteX10" fmla="*/ 436757 w 2010998"/>
              <a:gd name="connsiteY10" fmla="*/ 1606014 h 1680908"/>
              <a:gd name="connsiteX11" fmla="*/ 434846 w 2010998"/>
              <a:gd name="connsiteY11" fmla="*/ 1666770 h 1680908"/>
              <a:gd name="connsiteX12" fmla="*/ 421090 w 2010998"/>
              <a:gd name="connsiteY12" fmla="*/ 1680908 h 1680908"/>
              <a:gd name="connsiteX13" fmla="*/ 14524 w 2010998"/>
              <a:gd name="connsiteY13" fmla="*/ 1680908 h 1680908"/>
              <a:gd name="connsiteX14" fmla="*/ 386 w 2010998"/>
              <a:gd name="connsiteY14" fmla="*/ 1666006 h 1680908"/>
              <a:gd name="connsiteX15" fmla="*/ 1150 w 2010998"/>
              <a:gd name="connsiteY15" fmla="*/ 1336626 h 1680908"/>
              <a:gd name="connsiteX16" fmla="*/ 66873 w 2010998"/>
              <a:gd name="connsiteY16" fmla="*/ 1145570 h 1680908"/>
              <a:gd name="connsiteX17" fmla="*/ 322123 w 2010998"/>
              <a:gd name="connsiteY17" fmla="*/ 930441 h 1680908"/>
              <a:gd name="connsiteX18" fmla="*/ 589219 w 2010998"/>
              <a:gd name="connsiteY18" fmla="*/ 867393 h 1680908"/>
              <a:gd name="connsiteX19" fmla="*/ 889176 w 2010998"/>
              <a:gd name="connsiteY19" fmla="*/ 867775 h 1680908"/>
              <a:gd name="connsiteX20" fmla="*/ 952989 w 2010998"/>
              <a:gd name="connsiteY20" fmla="*/ 804344 h 1680908"/>
              <a:gd name="connsiteX21" fmla="*/ 953371 w 2010998"/>
              <a:gd name="connsiteY21" fmla="*/ 765751 h 1680908"/>
              <a:gd name="connsiteX22" fmla="*/ 934266 w 2010998"/>
              <a:gd name="connsiteY22" fmla="*/ 745881 h 1680908"/>
              <a:gd name="connsiteX23" fmla="*/ 846762 w 2010998"/>
              <a:gd name="connsiteY23" fmla="*/ 746264 h 1680908"/>
              <a:gd name="connsiteX24" fmla="*/ 829185 w 2010998"/>
              <a:gd name="connsiteY24" fmla="*/ 729833 h 1680908"/>
              <a:gd name="connsiteX25" fmla="*/ 829185 w 2010998"/>
              <a:gd name="connsiteY25" fmla="*/ 645386 h 1680908"/>
              <a:gd name="connsiteX26" fmla="*/ 844469 w 2010998"/>
              <a:gd name="connsiteY26" fmla="*/ 629720 h 1680908"/>
              <a:gd name="connsiteX27" fmla="*/ 938087 w 2010998"/>
              <a:gd name="connsiteY27" fmla="*/ 630102 h 1680908"/>
              <a:gd name="connsiteX28" fmla="*/ 953371 w 2010998"/>
              <a:gd name="connsiteY28" fmla="*/ 614435 h 1680908"/>
              <a:gd name="connsiteX29" fmla="*/ 953371 w 2010998"/>
              <a:gd name="connsiteY29" fmla="*/ 497127 h 1680908"/>
              <a:gd name="connsiteX30" fmla="*/ 1117679 w 2010998"/>
              <a:gd name="connsiteY30" fmla="*/ 330526 h 1680908"/>
              <a:gd name="connsiteX31" fmla="*/ 1131053 w 2010998"/>
              <a:gd name="connsiteY31" fmla="*/ 330526 h 1680908"/>
              <a:gd name="connsiteX32" fmla="*/ 1144809 w 2010998"/>
              <a:gd name="connsiteY32" fmla="*/ 316388 h 1680908"/>
              <a:gd name="connsiteX33" fmla="*/ 1144809 w 2010998"/>
              <a:gd name="connsiteY33" fmla="*/ 242259 h 1680908"/>
              <a:gd name="connsiteX34" fmla="*/ 1129525 w 2010998"/>
              <a:gd name="connsiteY34" fmla="*/ 228120 h 1680908"/>
              <a:gd name="connsiteX35" fmla="*/ 1099338 w 2010998"/>
              <a:gd name="connsiteY35" fmla="*/ 196787 h 1680908"/>
              <a:gd name="connsiteX36" fmla="*/ 1099338 w 2010998"/>
              <a:gd name="connsiteY36" fmla="*/ 152080 h 1680908"/>
              <a:gd name="connsiteX37" fmla="*/ 1082143 w 2010998"/>
              <a:gd name="connsiteY37" fmla="*/ 140617 h 1680908"/>
              <a:gd name="connsiteX38" fmla="*/ 1029029 w 2010998"/>
              <a:gd name="connsiteY38" fmla="*/ 159340 h 1680908"/>
              <a:gd name="connsiteX39" fmla="*/ 924713 w 2010998"/>
              <a:gd name="connsiteY39" fmla="*/ 178064 h 1680908"/>
              <a:gd name="connsiteX40" fmla="*/ 721047 w 2010998"/>
              <a:gd name="connsiteY40" fmla="*/ 191820 h 1680908"/>
              <a:gd name="connsiteX41" fmla="*/ 700414 w 2010998"/>
              <a:gd name="connsiteY41" fmla="*/ 192202 h 1680908"/>
              <a:gd name="connsiteX42" fmla="*/ 661820 w 2010998"/>
              <a:gd name="connsiteY42" fmla="*/ 162015 h 1680908"/>
              <a:gd name="connsiteX43" fmla="*/ 661056 w 2010998"/>
              <a:gd name="connsiteY43" fmla="*/ 66487 h 1680908"/>
              <a:gd name="connsiteX44" fmla="*/ 704235 w 2010998"/>
              <a:gd name="connsiteY44" fmla="*/ 34008 h 1680908"/>
              <a:gd name="connsiteX45" fmla="*/ 789828 w 2010998"/>
              <a:gd name="connsiteY45" fmla="*/ 39357 h 1680908"/>
              <a:gd name="connsiteX46" fmla="*/ 892998 w 2010998"/>
              <a:gd name="connsiteY46" fmla="*/ 47000 h 1680908"/>
              <a:gd name="connsiteX47" fmla="*/ 1072972 w 2010998"/>
              <a:gd name="connsiteY47" fmla="*/ 83300 h 1680908"/>
              <a:gd name="connsiteX48" fmla="*/ 1098573 w 2010998"/>
              <a:gd name="connsiteY48" fmla="*/ 65723 h 1680908"/>
              <a:gd name="connsiteX49" fmla="*/ 1098573 w 2010998"/>
              <a:gd name="connsiteY49" fmla="*/ 12228 h 1680908"/>
              <a:gd name="connsiteX50" fmla="*/ 1110801 w 2010998"/>
              <a:gd name="connsiteY50" fmla="*/ 0 h 1680908"/>
              <a:gd name="connsiteX51" fmla="*/ 1336247 w 2010998"/>
              <a:gd name="connsiteY51" fmla="*/ 0 h 1680908"/>
              <a:gd name="connsiteX52" fmla="*/ 1348092 w 2010998"/>
              <a:gd name="connsiteY52" fmla="*/ 12610 h 1680908"/>
              <a:gd name="connsiteX53" fmla="*/ 1348092 w 2010998"/>
              <a:gd name="connsiteY53" fmla="*/ 79479 h 1680908"/>
              <a:gd name="connsiteX54" fmla="*/ 1360320 w 2010998"/>
              <a:gd name="connsiteY54" fmla="*/ 88268 h 1680908"/>
              <a:gd name="connsiteX55" fmla="*/ 1442856 w 2010998"/>
              <a:gd name="connsiteY55" fmla="*/ 59227 h 1680908"/>
              <a:gd name="connsiteX56" fmla="*/ 1490620 w 2010998"/>
              <a:gd name="connsiteY56" fmla="*/ 51203 h 1680908"/>
              <a:gd name="connsiteX57" fmla="*/ 1656074 w 2010998"/>
              <a:gd name="connsiteY57" fmla="*/ 39740 h 1680908"/>
              <a:gd name="connsiteX58" fmla="*/ 1743195 w 2010998"/>
              <a:gd name="connsiteY58" fmla="*/ 34390 h 1680908"/>
              <a:gd name="connsiteX59" fmla="*/ 1785992 w 2010998"/>
              <a:gd name="connsiteY59" fmla="*/ 67252 h 1680908"/>
              <a:gd name="connsiteX60" fmla="*/ 1786374 w 2010998"/>
              <a:gd name="connsiteY60" fmla="*/ 157048 h 1680908"/>
              <a:gd name="connsiteX61" fmla="*/ 1742431 w 2010998"/>
              <a:gd name="connsiteY61" fmla="*/ 191820 h 1680908"/>
              <a:gd name="connsiteX62" fmla="*/ 1594936 w 2010998"/>
              <a:gd name="connsiteY62" fmla="*/ 181885 h 1680908"/>
              <a:gd name="connsiteX63" fmla="*/ 1499026 w 2010998"/>
              <a:gd name="connsiteY63" fmla="*/ 176153 h 1680908"/>
              <a:gd name="connsiteX64" fmla="*/ 1418401 w 2010998"/>
              <a:gd name="connsiteY64" fmla="*/ 159340 h 1680908"/>
              <a:gd name="connsiteX65" fmla="*/ 1364141 w 2010998"/>
              <a:gd name="connsiteY65" fmla="*/ 139853 h 1680908"/>
              <a:gd name="connsiteX66" fmla="*/ 1348474 w 2010998"/>
              <a:gd name="connsiteY66" fmla="*/ 151698 h 1680908"/>
              <a:gd name="connsiteX67" fmla="*/ 1348474 w 2010998"/>
              <a:gd name="connsiteY67" fmla="*/ 215511 h 1680908"/>
              <a:gd name="connsiteX68" fmla="*/ 1336247 w 2010998"/>
              <a:gd name="connsiteY68" fmla="*/ 227738 h 1680908"/>
              <a:gd name="connsiteX69" fmla="*/ 1303385 w 2010998"/>
              <a:gd name="connsiteY69" fmla="*/ 231177 h 1680908"/>
              <a:gd name="connsiteX70" fmla="*/ 1300710 w 2010998"/>
              <a:gd name="connsiteY70" fmla="*/ 265567 h 1680908"/>
              <a:gd name="connsiteX71" fmla="*/ 1300710 w 2010998"/>
              <a:gd name="connsiteY71" fmla="*/ 310274 h 1680908"/>
              <a:gd name="connsiteX72" fmla="*/ 1320198 w 2010998"/>
              <a:gd name="connsiteY72" fmla="*/ 330144 h 1680908"/>
              <a:gd name="connsiteX73" fmla="*/ 1426425 w 2010998"/>
              <a:gd name="connsiteY73" fmla="*/ 365298 h 1680908"/>
              <a:gd name="connsiteX74" fmla="*/ 1493677 w 2010998"/>
              <a:gd name="connsiteY74" fmla="*/ 497891 h 1680908"/>
              <a:gd name="connsiteX75" fmla="*/ 1493677 w 2010998"/>
              <a:gd name="connsiteY75" fmla="*/ 610614 h 1680908"/>
              <a:gd name="connsiteX76" fmla="*/ 1513164 w 2010998"/>
              <a:gd name="connsiteY76" fmla="*/ 629337 h 1680908"/>
              <a:gd name="connsiteX77" fmla="*/ 1600668 w 2010998"/>
              <a:gd name="connsiteY77" fmla="*/ 628955 h 1680908"/>
              <a:gd name="connsiteX78" fmla="*/ 1615570 w 2010998"/>
              <a:gd name="connsiteY78" fmla="*/ 643093 h 1680908"/>
              <a:gd name="connsiteX79" fmla="*/ 1615570 w 2010998"/>
              <a:gd name="connsiteY79" fmla="*/ 730597 h 1680908"/>
              <a:gd name="connsiteX80" fmla="*/ 1601050 w 2010998"/>
              <a:gd name="connsiteY80" fmla="*/ 745499 h 1680908"/>
              <a:gd name="connsiteX81" fmla="*/ 1513546 w 2010998"/>
              <a:gd name="connsiteY81" fmla="*/ 745499 h 1680908"/>
              <a:gd name="connsiteX82" fmla="*/ 1494059 w 2010998"/>
              <a:gd name="connsiteY82" fmla="*/ 765751 h 1680908"/>
              <a:gd name="connsiteX83" fmla="*/ 1494059 w 2010998"/>
              <a:gd name="connsiteY83" fmla="*/ 807401 h 1680908"/>
              <a:gd name="connsiteX84" fmla="*/ 1553668 w 2010998"/>
              <a:gd name="connsiteY84" fmla="*/ 867011 h 1680908"/>
              <a:gd name="connsiteX85" fmla="*/ 1770325 w 2010998"/>
              <a:gd name="connsiteY85" fmla="*/ 867011 h 1680908"/>
              <a:gd name="connsiteX86" fmla="*/ 2010937 w 2010998"/>
              <a:gd name="connsiteY86" fmla="*/ 875133 h 1680908"/>
              <a:gd name="connsiteX0" fmla="*/ 2010937 w 2019435"/>
              <a:gd name="connsiteY0" fmla="*/ 875133 h 1680908"/>
              <a:gd name="connsiteX1" fmla="*/ 1996132 w 2019435"/>
              <a:gd name="connsiteY1" fmla="*/ 1393555 h 1680908"/>
              <a:gd name="connsiteX2" fmla="*/ 1780642 w 2019435"/>
              <a:gd name="connsiteY2" fmla="*/ 1369105 h 1680908"/>
              <a:gd name="connsiteX3" fmla="*/ 1462725 w 2019435"/>
              <a:gd name="connsiteY3" fmla="*/ 1429479 h 1680908"/>
              <a:gd name="connsiteX4" fmla="*/ 1269377 w 2019435"/>
              <a:gd name="connsiteY4" fmla="*/ 1470365 h 1680908"/>
              <a:gd name="connsiteX5" fmla="*/ 995403 w 2019435"/>
              <a:gd name="connsiteY5" fmla="*/ 1442470 h 1680908"/>
              <a:gd name="connsiteX6" fmla="*/ 859372 w 2019435"/>
              <a:gd name="connsiteY6" fmla="*/ 1395471 h 1680908"/>
              <a:gd name="connsiteX7" fmla="*/ 701560 w 2019435"/>
              <a:gd name="connsiteY7" fmla="*/ 1371780 h 1680908"/>
              <a:gd name="connsiteX8" fmla="*/ 615967 w 2019435"/>
              <a:gd name="connsiteY8" fmla="*/ 1372544 h 1680908"/>
              <a:gd name="connsiteX9" fmla="*/ 483756 w 2019435"/>
              <a:gd name="connsiteY9" fmla="*/ 1462722 h 1680908"/>
              <a:gd name="connsiteX10" fmla="*/ 436757 w 2019435"/>
              <a:gd name="connsiteY10" fmla="*/ 1606014 h 1680908"/>
              <a:gd name="connsiteX11" fmla="*/ 434846 w 2019435"/>
              <a:gd name="connsiteY11" fmla="*/ 1666770 h 1680908"/>
              <a:gd name="connsiteX12" fmla="*/ 421090 w 2019435"/>
              <a:gd name="connsiteY12" fmla="*/ 1680908 h 1680908"/>
              <a:gd name="connsiteX13" fmla="*/ 14524 w 2019435"/>
              <a:gd name="connsiteY13" fmla="*/ 1680908 h 1680908"/>
              <a:gd name="connsiteX14" fmla="*/ 386 w 2019435"/>
              <a:gd name="connsiteY14" fmla="*/ 1666006 h 1680908"/>
              <a:gd name="connsiteX15" fmla="*/ 1150 w 2019435"/>
              <a:gd name="connsiteY15" fmla="*/ 1336626 h 1680908"/>
              <a:gd name="connsiteX16" fmla="*/ 66873 w 2019435"/>
              <a:gd name="connsiteY16" fmla="*/ 1145570 h 1680908"/>
              <a:gd name="connsiteX17" fmla="*/ 322123 w 2019435"/>
              <a:gd name="connsiteY17" fmla="*/ 930441 h 1680908"/>
              <a:gd name="connsiteX18" fmla="*/ 589219 w 2019435"/>
              <a:gd name="connsiteY18" fmla="*/ 867393 h 1680908"/>
              <a:gd name="connsiteX19" fmla="*/ 889176 w 2019435"/>
              <a:gd name="connsiteY19" fmla="*/ 867775 h 1680908"/>
              <a:gd name="connsiteX20" fmla="*/ 952989 w 2019435"/>
              <a:gd name="connsiteY20" fmla="*/ 804344 h 1680908"/>
              <a:gd name="connsiteX21" fmla="*/ 953371 w 2019435"/>
              <a:gd name="connsiteY21" fmla="*/ 765751 h 1680908"/>
              <a:gd name="connsiteX22" fmla="*/ 934266 w 2019435"/>
              <a:gd name="connsiteY22" fmla="*/ 745881 h 1680908"/>
              <a:gd name="connsiteX23" fmla="*/ 846762 w 2019435"/>
              <a:gd name="connsiteY23" fmla="*/ 746264 h 1680908"/>
              <a:gd name="connsiteX24" fmla="*/ 829185 w 2019435"/>
              <a:gd name="connsiteY24" fmla="*/ 729833 h 1680908"/>
              <a:gd name="connsiteX25" fmla="*/ 829185 w 2019435"/>
              <a:gd name="connsiteY25" fmla="*/ 645386 h 1680908"/>
              <a:gd name="connsiteX26" fmla="*/ 844469 w 2019435"/>
              <a:gd name="connsiteY26" fmla="*/ 629720 h 1680908"/>
              <a:gd name="connsiteX27" fmla="*/ 938087 w 2019435"/>
              <a:gd name="connsiteY27" fmla="*/ 630102 h 1680908"/>
              <a:gd name="connsiteX28" fmla="*/ 953371 w 2019435"/>
              <a:gd name="connsiteY28" fmla="*/ 614435 h 1680908"/>
              <a:gd name="connsiteX29" fmla="*/ 953371 w 2019435"/>
              <a:gd name="connsiteY29" fmla="*/ 497127 h 1680908"/>
              <a:gd name="connsiteX30" fmla="*/ 1117679 w 2019435"/>
              <a:gd name="connsiteY30" fmla="*/ 330526 h 1680908"/>
              <a:gd name="connsiteX31" fmla="*/ 1131053 w 2019435"/>
              <a:gd name="connsiteY31" fmla="*/ 330526 h 1680908"/>
              <a:gd name="connsiteX32" fmla="*/ 1144809 w 2019435"/>
              <a:gd name="connsiteY32" fmla="*/ 316388 h 1680908"/>
              <a:gd name="connsiteX33" fmla="*/ 1144809 w 2019435"/>
              <a:gd name="connsiteY33" fmla="*/ 242259 h 1680908"/>
              <a:gd name="connsiteX34" fmla="*/ 1129525 w 2019435"/>
              <a:gd name="connsiteY34" fmla="*/ 228120 h 1680908"/>
              <a:gd name="connsiteX35" fmla="*/ 1099338 w 2019435"/>
              <a:gd name="connsiteY35" fmla="*/ 196787 h 1680908"/>
              <a:gd name="connsiteX36" fmla="*/ 1099338 w 2019435"/>
              <a:gd name="connsiteY36" fmla="*/ 152080 h 1680908"/>
              <a:gd name="connsiteX37" fmla="*/ 1082143 w 2019435"/>
              <a:gd name="connsiteY37" fmla="*/ 140617 h 1680908"/>
              <a:gd name="connsiteX38" fmla="*/ 1029029 w 2019435"/>
              <a:gd name="connsiteY38" fmla="*/ 159340 h 1680908"/>
              <a:gd name="connsiteX39" fmla="*/ 924713 w 2019435"/>
              <a:gd name="connsiteY39" fmla="*/ 178064 h 1680908"/>
              <a:gd name="connsiteX40" fmla="*/ 721047 w 2019435"/>
              <a:gd name="connsiteY40" fmla="*/ 191820 h 1680908"/>
              <a:gd name="connsiteX41" fmla="*/ 700414 w 2019435"/>
              <a:gd name="connsiteY41" fmla="*/ 192202 h 1680908"/>
              <a:gd name="connsiteX42" fmla="*/ 661820 w 2019435"/>
              <a:gd name="connsiteY42" fmla="*/ 162015 h 1680908"/>
              <a:gd name="connsiteX43" fmla="*/ 661056 w 2019435"/>
              <a:gd name="connsiteY43" fmla="*/ 66487 h 1680908"/>
              <a:gd name="connsiteX44" fmla="*/ 704235 w 2019435"/>
              <a:gd name="connsiteY44" fmla="*/ 34008 h 1680908"/>
              <a:gd name="connsiteX45" fmla="*/ 789828 w 2019435"/>
              <a:gd name="connsiteY45" fmla="*/ 39357 h 1680908"/>
              <a:gd name="connsiteX46" fmla="*/ 892998 w 2019435"/>
              <a:gd name="connsiteY46" fmla="*/ 47000 h 1680908"/>
              <a:gd name="connsiteX47" fmla="*/ 1072972 w 2019435"/>
              <a:gd name="connsiteY47" fmla="*/ 83300 h 1680908"/>
              <a:gd name="connsiteX48" fmla="*/ 1098573 w 2019435"/>
              <a:gd name="connsiteY48" fmla="*/ 65723 h 1680908"/>
              <a:gd name="connsiteX49" fmla="*/ 1098573 w 2019435"/>
              <a:gd name="connsiteY49" fmla="*/ 12228 h 1680908"/>
              <a:gd name="connsiteX50" fmla="*/ 1110801 w 2019435"/>
              <a:gd name="connsiteY50" fmla="*/ 0 h 1680908"/>
              <a:gd name="connsiteX51" fmla="*/ 1336247 w 2019435"/>
              <a:gd name="connsiteY51" fmla="*/ 0 h 1680908"/>
              <a:gd name="connsiteX52" fmla="*/ 1348092 w 2019435"/>
              <a:gd name="connsiteY52" fmla="*/ 12610 h 1680908"/>
              <a:gd name="connsiteX53" fmla="*/ 1348092 w 2019435"/>
              <a:gd name="connsiteY53" fmla="*/ 79479 h 1680908"/>
              <a:gd name="connsiteX54" fmla="*/ 1360320 w 2019435"/>
              <a:gd name="connsiteY54" fmla="*/ 88268 h 1680908"/>
              <a:gd name="connsiteX55" fmla="*/ 1442856 w 2019435"/>
              <a:gd name="connsiteY55" fmla="*/ 59227 h 1680908"/>
              <a:gd name="connsiteX56" fmla="*/ 1490620 w 2019435"/>
              <a:gd name="connsiteY56" fmla="*/ 51203 h 1680908"/>
              <a:gd name="connsiteX57" fmla="*/ 1656074 w 2019435"/>
              <a:gd name="connsiteY57" fmla="*/ 39740 h 1680908"/>
              <a:gd name="connsiteX58" fmla="*/ 1743195 w 2019435"/>
              <a:gd name="connsiteY58" fmla="*/ 34390 h 1680908"/>
              <a:gd name="connsiteX59" fmla="*/ 1785992 w 2019435"/>
              <a:gd name="connsiteY59" fmla="*/ 67252 h 1680908"/>
              <a:gd name="connsiteX60" fmla="*/ 1786374 w 2019435"/>
              <a:gd name="connsiteY60" fmla="*/ 157048 h 1680908"/>
              <a:gd name="connsiteX61" fmla="*/ 1742431 w 2019435"/>
              <a:gd name="connsiteY61" fmla="*/ 191820 h 1680908"/>
              <a:gd name="connsiteX62" fmla="*/ 1594936 w 2019435"/>
              <a:gd name="connsiteY62" fmla="*/ 181885 h 1680908"/>
              <a:gd name="connsiteX63" fmla="*/ 1499026 w 2019435"/>
              <a:gd name="connsiteY63" fmla="*/ 176153 h 1680908"/>
              <a:gd name="connsiteX64" fmla="*/ 1418401 w 2019435"/>
              <a:gd name="connsiteY64" fmla="*/ 159340 h 1680908"/>
              <a:gd name="connsiteX65" fmla="*/ 1364141 w 2019435"/>
              <a:gd name="connsiteY65" fmla="*/ 139853 h 1680908"/>
              <a:gd name="connsiteX66" fmla="*/ 1348474 w 2019435"/>
              <a:gd name="connsiteY66" fmla="*/ 151698 h 1680908"/>
              <a:gd name="connsiteX67" fmla="*/ 1348474 w 2019435"/>
              <a:gd name="connsiteY67" fmla="*/ 215511 h 1680908"/>
              <a:gd name="connsiteX68" fmla="*/ 1336247 w 2019435"/>
              <a:gd name="connsiteY68" fmla="*/ 227738 h 1680908"/>
              <a:gd name="connsiteX69" fmla="*/ 1303385 w 2019435"/>
              <a:gd name="connsiteY69" fmla="*/ 231177 h 1680908"/>
              <a:gd name="connsiteX70" fmla="*/ 1300710 w 2019435"/>
              <a:gd name="connsiteY70" fmla="*/ 265567 h 1680908"/>
              <a:gd name="connsiteX71" fmla="*/ 1300710 w 2019435"/>
              <a:gd name="connsiteY71" fmla="*/ 310274 h 1680908"/>
              <a:gd name="connsiteX72" fmla="*/ 1320198 w 2019435"/>
              <a:gd name="connsiteY72" fmla="*/ 330144 h 1680908"/>
              <a:gd name="connsiteX73" fmla="*/ 1426425 w 2019435"/>
              <a:gd name="connsiteY73" fmla="*/ 365298 h 1680908"/>
              <a:gd name="connsiteX74" fmla="*/ 1493677 w 2019435"/>
              <a:gd name="connsiteY74" fmla="*/ 497891 h 1680908"/>
              <a:gd name="connsiteX75" fmla="*/ 1493677 w 2019435"/>
              <a:gd name="connsiteY75" fmla="*/ 610614 h 1680908"/>
              <a:gd name="connsiteX76" fmla="*/ 1513164 w 2019435"/>
              <a:gd name="connsiteY76" fmla="*/ 629337 h 1680908"/>
              <a:gd name="connsiteX77" fmla="*/ 1600668 w 2019435"/>
              <a:gd name="connsiteY77" fmla="*/ 628955 h 1680908"/>
              <a:gd name="connsiteX78" fmla="*/ 1615570 w 2019435"/>
              <a:gd name="connsiteY78" fmla="*/ 643093 h 1680908"/>
              <a:gd name="connsiteX79" fmla="*/ 1615570 w 2019435"/>
              <a:gd name="connsiteY79" fmla="*/ 730597 h 1680908"/>
              <a:gd name="connsiteX80" fmla="*/ 1601050 w 2019435"/>
              <a:gd name="connsiteY80" fmla="*/ 745499 h 1680908"/>
              <a:gd name="connsiteX81" fmla="*/ 1513546 w 2019435"/>
              <a:gd name="connsiteY81" fmla="*/ 745499 h 1680908"/>
              <a:gd name="connsiteX82" fmla="*/ 1494059 w 2019435"/>
              <a:gd name="connsiteY82" fmla="*/ 765751 h 1680908"/>
              <a:gd name="connsiteX83" fmla="*/ 1494059 w 2019435"/>
              <a:gd name="connsiteY83" fmla="*/ 807401 h 1680908"/>
              <a:gd name="connsiteX84" fmla="*/ 1553668 w 2019435"/>
              <a:gd name="connsiteY84" fmla="*/ 867011 h 1680908"/>
              <a:gd name="connsiteX85" fmla="*/ 1770325 w 2019435"/>
              <a:gd name="connsiteY85" fmla="*/ 867011 h 1680908"/>
              <a:gd name="connsiteX86" fmla="*/ 2010937 w 2019435"/>
              <a:gd name="connsiteY86" fmla="*/ 875133 h 1680908"/>
              <a:gd name="connsiteX0" fmla="*/ 2010937 w 2041231"/>
              <a:gd name="connsiteY0" fmla="*/ 875133 h 1680908"/>
              <a:gd name="connsiteX1" fmla="*/ 1996132 w 2041231"/>
              <a:gd name="connsiteY1" fmla="*/ 1393555 h 1680908"/>
              <a:gd name="connsiteX2" fmla="*/ 1780642 w 2041231"/>
              <a:gd name="connsiteY2" fmla="*/ 1369105 h 1680908"/>
              <a:gd name="connsiteX3" fmla="*/ 1462725 w 2041231"/>
              <a:gd name="connsiteY3" fmla="*/ 1429479 h 1680908"/>
              <a:gd name="connsiteX4" fmla="*/ 1269377 w 2041231"/>
              <a:gd name="connsiteY4" fmla="*/ 1470365 h 1680908"/>
              <a:gd name="connsiteX5" fmla="*/ 995403 w 2041231"/>
              <a:gd name="connsiteY5" fmla="*/ 1442470 h 1680908"/>
              <a:gd name="connsiteX6" fmla="*/ 859372 w 2041231"/>
              <a:gd name="connsiteY6" fmla="*/ 1395471 h 1680908"/>
              <a:gd name="connsiteX7" fmla="*/ 701560 w 2041231"/>
              <a:gd name="connsiteY7" fmla="*/ 1371780 h 1680908"/>
              <a:gd name="connsiteX8" fmla="*/ 615967 w 2041231"/>
              <a:gd name="connsiteY8" fmla="*/ 1372544 h 1680908"/>
              <a:gd name="connsiteX9" fmla="*/ 483756 w 2041231"/>
              <a:gd name="connsiteY9" fmla="*/ 1462722 h 1680908"/>
              <a:gd name="connsiteX10" fmla="*/ 436757 w 2041231"/>
              <a:gd name="connsiteY10" fmla="*/ 1606014 h 1680908"/>
              <a:gd name="connsiteX11" fmla="*/ 434846 w 2041231"/>
              <a:gd name="connsiteY11" fmla="*/ 1666770 h 1680908"/>
              <a:gd name="connsiteX12" fmla="*/ 421090 w 2041231"/>
              <a:gd name="connsiteY12" fmla="*/ 1680908 h 1680908"/>
              <a:gd name="connsiteX13" fmla="*/ 14524 w 2041231"/>
              <a:gd name="connsiteY13" fmla="*/ 1680908 h 1680908"/>
              <a:gd name="connsiteX14" fmla="*/ 386 w 2041231"/>
              <a:gd name="connsiteY14" fmla="*/ 1666006 h 1680908"/>
              <a:gd name="connsiteX15" fmla="*/ 1150 w 2041231"/>
              <a:gd name="connsiteY15" fmla="*/ 1336626 h 1680908"/>
              <a:gd name="connsiteX16" fmla="*/ 66873 w 2041231"/>
              <a:gd name="connsiteY16" fmla="*/ 1145570 h 1680908"/>
              <a:gd name="connsiteX17" fmla="*/ 322123 w 2041231"/>
              <a:gd name="connsiteY17" fmla="*/ 930441 h 1680908"/>
              <a:gd name="connsiteX18" fmla="*/ 589219 w 2041231"/>
              <a:gd name="connsiteY18" fmla="*/ 867393 h 1680908"/>
              <a:gd name="connsiteX19" fmla="*/ 889176 w 2041231"/>
              <a:gd name="connsiteY19" fmla="*/ 867775 h 1680908"/>
              <a:gd name="connsiteX20" fmla="*/ 952989 w 2041231"/>
              <a:gd name="connsiteY20" fmla="*/ 804344 h 1680908"/>
              <a:gd name="connsiteX21" fmla="*/ 953371 w 2041231"/>
              <a:gd name="connsiteY21" fmla="*/ 765751 h 1680908"/>
              <a:gd name="connsiteX22" fmla="*/ 934266 w 2041231"/>
              <a:gd name="connsiteY22" fmla="*/ 745881 h 1680908"/>
              <a:gd name="connsiteX23" fmla="*/ 846762 w 2041231"/>
              <a:gd name="connsiteY23" fmla="*/ 746264 h 1680908"/>
              <a:gd name="connsiteX24" fmla="*/ 829185 w 2041231"/>
              <a:gd name="connsiteY24" fmla="*/ 729833 h 1680908"/>
              <a:gd name="connsiteX25" fmla="*/ 829185 w 2041231"/>
              <a:gd name="connsiteY25" fmla="*/ 645386 h 1680908"/>
              <a:gd name="connsiteX26" fmla="*/ 844469 w 2041231"/>
              <a:gd name="connsiteY26" fmla="*/ 629720 h 1680908"/>
              <a:gd name="connsiteX27" fmla="*/ 938087 w 2041231"/>
              <a:gd name="connsiteY27" fmla="*/ 630102 h 1680908"/>
              <a:gd name="connsiteX28" fmla="*/ 953371 w 2041231"/>
              <a:gd name="connsiteY28" fmla="*/ 614435 h 1680908"/>
              <a:gd name="connsiteX29" fmla="*/ 953371 w 2041231"/>
              <a:gd name="connsiteY29" fmla="*/ 497127 h 1680908"/>
              <a:gd name="connsiteX30" fmla="*/ 1117679 w 2041231"/>
              <a:gd name="connsiteY30" fmla="*/ 330526 h 1680908"/>
              <a:gd name="connsiteX31" fmla="*/ 1131053 w 2041231"/>
              <a:gd name="connsiteY31" fmla="*/ 330526 h 1680908"/>
              <a:gd name="connsiteX32" fmla="*/ 1144809 w 2041231"/>
              <a:gd name="connsiteY32" fmla="*/ 316388 h 1680908"/>
              <a:gd name="connsiteX33" fmla="*/ 1144809 w 2041231"/>
              <a:gd name="connsiteY33" fmla="*/ 242259 h 1680908"/>
              <a:gd name="connsiteX34" fmla="*/ 1129525 w 2041231"/>
              <a:gd name="connsiteY34" fmla="*/ 228120 h 1680908"/>
              <a:gd name="connsiteX35" fmla="*/ 1099338 w 2041231"/>
              <a:gd name="connsiteY35" fmla="*/ 196787 h 1680908"/>
              <a:gd name="connsiteX36" fmla="*/ 1099338 w 2041231"/>
              <a:gd name="connsiteY36" fmla="*/ 152080 h 1680908"/>
              <a:gd name="connsiteX37" fmla="*/ 1082143 w 2041231"/>
              <a:gd name="connsiteY37" fmla="*/ 140617 h 1680908"/>
              <a:gd name="connsiteX38" fmla="*/ 1029029 w 2041231"/>
              <a:gd name="connsiteY38" fmla="*/ 159340 h 1680908"/>
              <a:gd name="connsiteX39" fmla="*/ 924713 w 2041231"/>
              <a:gd name="connsiteY39" fmla="*/ 178064 h 1680908"/>
              <a:gd name="connsiteX40" fmla="*/ 721047 w 2041231"/>
              <a:gd name="connsiteY40" fmla="*/ 191820 h 1680908"/>
              <a:gd name="connsiteX41" fmla="*/ 700414 w 2041231"/>
              <a:gd name="connsiteY41" fmla="*/ 192202 h 1680908"/>
              <a:gd name="connsiteX42" fmla="*/ 661820 w 2041231"/>
              <a:gd name="connsiteY42" fmla="*/ 162015 h 1680908"/>
              <a:gd name="connsiteX43" fmla="*/ 661056 w 2041231"/>
              <a:gd name="connsiteY43" fmla="*/ 66487 h 1680908"/>
              <a:gd name="connsiteX44" fmla="*/ 704235 w 2041231"/>
              <a:gd name="connsiteY44" fmla="*/ 34008 h 1680908"/>
              <a:gd name="connsiteX45" fmla="*/ 789828 w 2041231"/>
              <a:gd name="connsiteY45" fmla="*/ 39357 h 1680908"/>
              <a:gd name="connsiteX46" fmla="*/ 892998 w 2041231"/>
              <a:gd name="connsiteY46" fmla="*/ 47000 h 1680908"/>
              <a:gd name="connsiteX47" fmla="*/ 1072972 w 2041231"/>
              <a:gd name="connsiteY47" fmla="*/ 83300 h 1680908"/>
              <a:gd name="connsiteX48" fmla="*/ 1098573 w 2041231"/>
              <a:gd name="connsiteY48" fmla="*/ 65723 h 1680908"/>
              <a:gd name="connsiteX49" fmla="*/ 1098573 w 2041231"/>
              <a:gd name="connsiteY49" fmla="*/ 12228 h 1680908"/>
              <a:gd name="connsiteX50" fmla="*/ 1110801 w 2041231"/>
              <a:gd name="connsiteY50" fmla="*/ 0 h 1680908"/>
              <a:gd name="connsiteX51" fmla="*/ 1336247 w 2041231"/>
              <a:gd name="connsiteY51" fmla="*/ 0 h 1680908"/>
              <a:gd name="connsiteX52" fmla="*/ 1348092 w 2041231"/>
              <a:gd name="connsiteY52" fmla="*/ 12610 h 1680908"/>
              <a:gd name="connsiteX53" fmla="*/ 1348092 w 2041231"/>
              <a:gd name="connsiteY53" fmla="*/ 79479 h 1680908"/>
              <a:gd name="connsiteX54" fmla="*/ 1360320 w 2041231"/>
              <a:gd name="connsiteY54" fmla="*/ 88268 h 1680908"/>
              <a:gd name="connsiteX55" fmla="*/ 1442856 w 2041231"/>
              <a:gd name="connsiteY55" fmla="*/ 59227 h 1680908"/>
              <a:gd name="connsiteX56" fmla="*/ 1490620 w 2041231"/>
              <a:gd name="connsiteY56" fmla="*/ 51203 h 1680908"/>
              <a:gd name="connsiteX57" fmla="*/ 1656074 w 2041231"/>
              <a:gd name="connsiteY57" fmla="*/ 39740 h 1680908"/>
              <a:gd name="connsiteX58" fmla="*/ 1743195 w 2041231"/>
              <a:gd name="connsiteY58" fmla="*/ 34390 h 1680908"/>
              <a:gd name="connsiteX59" fmla="*/ 1785992 w 2041231"/>
              <a:gd name="connsiteY59" fmla="*/ 67252 h 1680908"/>
              <a:gd name="connsiteX60" fmla="*/ 1786374 w 2041231"/>
              <a:gd name="connsiteY60" fmla="*/ 157048 h 1680908"/>
              <a:gd name="connsiteX61" fmla="*/ 1742431 w 2041231"/>
              <a:gd name="connsiteY61" fmla="*/ 191820 h 1680908"/>
              <a:gd name="connsiteX62" fmla="*/ 1594936 w 2041231"/>
              <a:gd name="connsiteY62" fmla="*/ 181885 h 1680908"/>
              <a:gd name="connsiteX63" fmla="*/ 1499026 w 2041231"/>
              <a:gd name="connsiteY63" fmla="*/ 176153 h 1680908"/>
              <a:gd name="connsiteX64" fmla="*/ 1418401 w 2041231"/>
              <a:gd name="connsiteY64" fmla="*/ 159340 h 1680908"/>
              <a:gd name="connsiteX65" fmla="*/ 1364141 w 2041231"/>
              <a:gd name="connsiteY65" fmla="*/ 139853 h 1680908"/>
              <a:gd name="connsiteX66" fmla="*/ 1348474 w 2041231"/>
              <a:gd name="connsiteY66" fmla="*/ 151698 h 1680908"/>
              <a:gd name="connsiteX67" fmla="*/ 1348474 w 2041231"/>
              <a:gd name="connsiteY67" fmla="*/ 215511 h 1680908"/>
              <a:gd name="connsiteX68" fmla="*/ 1336247 w 2041231"/>
              <a:gd name="connsiteY68" fmla="*/ 227738 h 1680908"/>
              <a:gd name="connsiteX69" fmla="*/ 1303385 w 2041231"/>
              <a:gd name="connsiteY69" fmla="*/ 231177 h 1680908"/>
              <a:gd name="connsiteX70" fmla="*/ 1300710 w 2041231"/>
              <a:gd name="connsiteY70" fmla="*/ 265567 h 1680908"/>
              <a:gd name="connsiteX71" fmla="*/ 1300710 w 2041231"/>
              <a:gd name="connsiteY71" fmla="*/ 310274 h 1680908"/>
              <a:gd name="connsiteX72" fmla="*/ 1320198 w 2041231"/>
              <a:gd name="connsiteY72" fmla="*/ 330144 h 1680908"/>
              <a:gd name="connsiteX73" fmla="*/ 1426425 w 2041231"/>
              <a:gd name="connsiteY73" fmla="*/ 365298 h 1680908"/>
              <a:gd name="connsiteX74" fmla="*/ 1493677 w 2041231"/>
              <a:gd name="connsiteY74" fmla="*/ 497891 h 1680908"/>
              <a:gd name="connsiteX75" fmla="*/ 1493677 w 2041231"/>
              <a:gd name="connsiteY75" fmla="*/ 610614 h 1680908"/>
              <a:gd name="connsiteX76" fmla="*/ 1513164 w 2041231"/>
              <a:gd name="connsiteY76" fmla="*/ 629337 h 1680908"/>
              <a:gd name="connsiteX77" fmla="*/ 1600668 w 2041231"/>
              <a:gd name="connsiteY77" fmla="*/ 628955 h 1680908"/>
              <a:gd name="connsiteX78" fmla="*/ 1615570 w 2041231"/>
              <a:gd name="connsiteY78" fmla="*/ 643093 h 1680908"/>
              <a:gd name="connsiteX79" fmla="*/ 1615570 w 2041231"/>
              <a:gd name="connsiteY79" fmla="*/ 730597 h 1680908"/>
              <a:gd name="connsiteX80" fmla="*/ 1601050 w 2041231"/>
              <a:gd name="connsiteY80" fmla="*/ 745499 h 1680908"/>
              <a:gd name="connsiteX81" fmla="*/ 1513546 w 2041231"/>
              <a:gd name="connsiteY81" fmla="*/ 745499 h 1680908"/>
              <a:gd name="connsiteX82" fmla="*/ 1494059 w 2041231"/>
              <a:gd name="connsiteY82" fmla="*/ 765751 h 1680908"/>
              <a:gd name="connsiteX83" fmla="*/ 1494059 w 2041231"/>
              <a:gd name="connsiteY83" fmla="*/ 807401 h 1680908"/>
              <a:gd name="connsiteX84" fmla="*/ 1553668 w 2041231"/>
              <a:gd name="connsiteY84" fmla="*/ 867011 h 1680908"/>
              <a:gd name="connsiteX85" fmla="*/ 1770325 w 2041231"/>
              <a:gd name="connsiteY85" fmla="*/ 867011 h 1680908"/>
              <a:gd name="connsiteX86" fmla="*/ 2010937 w 2041231"/>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012268" h="1680908">
                <a:moveTo>
                  <a:pt x="2010937" y="875133"/>
                </a:moveTo>
                <a:cubicBezTo>
                  <a:pt x="2014822" y="956141"/>
                  <a:pt x="2009797" y="1241942"/>
                  <a:pt x="2001195" y="1393555"/>
                </a:cubicBezTo>
                <a:cubicBezTo>
                  <a:pt x="1922314" y="1384760"/>
                  <a:pt x="1870387" y="1363118"/>
                  <a:pt x="1780642" y="1369105"/>
                </a:cubicBezTo>
                <a:cubicBezTo>
                  <a:pt x="1690897" y="1375092"/>
                  <a:pt x="1564749" y="1387446"/>
                  <a:pt x="1462725" y="1429479"/>
                </a:cubicBezTo>
                <a:cubicBezTo>
                  <a:pt x="1401206" y="1455080"/>
                  <a:pt x="1336247" y="1466161"/>
                  <a:pt x="1269377" y="1470365"/>
                </a:cubicBezTo>
                <a:cubicBezTo>
                  <a:pt x="1176142" y="1476096"/>
                  <a:pt x="1084817" y="1469982"/>
                  <a:pt x="995403" y="1442470"/>
                </a:cubicBezTo>
                <a:cubicBezTo>
                  <a:pt x="949550" y="1428332"/>
                  <a:pt x="905607" y="1408845"/>
                  <a:pt x="859372" y="1395471"/>
                </a:cubicBezTo>
                <a:cubicBezTo>
                  <a:pt x="807787" y="1380568"/>
                  <a:pt x="755055" y="1372926"/>
                  <a:pt x="701560" y="1371780"/>
                </a:cubicBezTo>
                <a:cubicBezTo>
                  <a:pt x="672902" y="1371398"/>
                  <a:pt x="644625" y="1367194"/>
                  <a:pt x="615967" y="1372544"/>
                </a:cubicBezTo>
                <a:cubicBezTo>
                  <a:pt x="558268" y="1382861"/>
                  <a:pt x="516236" y="1415723"/>
                  <a:pt x="483756" y="1462722"/>
                </a:cubicBezTo>
                <a:cubicBezTo>
                  <a:pt x="454334" y="1505901"/>
                  <a:pt x="439814" y="1553665"/>
                  <a:pt x="436757" y="1606014"/>
                </a:cubicBezTo>
                <a:cubicBezTo>
                  <a:pt x="435610" y="1626266"/>
                  <a:pt x="434846" y="1646518"/>
                  <a:pt x="434846" y="1666770"/>
                </a:cubicBezTo>
                <a:cubicBezTo>
                  <a:pt x="434846" y="1676705"/>
                  <a:pt x="431407" y="1680908"/>
                  <a:pt x="421090" y="1680908"/>
                </a:cubicBezTo>
                <a:lnTo>
                  <a:pt x="14524" y="1680908"/>
                </a:lnTo>
                <a:cubicBezTo>
                  <a:pt x="3060" y="1680908"/>
                  <a:pt x="386" y="1676705"/>
                  <a:pt x="386" y="1666006"/>
                </a:cubicBezTo>
                <a:cubicBezTo>
                  <a:pt x="768" y="1556340"/>
                  <a:pt x="-1143" y="1446292"/>
                  <a:pt x="1150" y="1336626"/>
                </a:cubicBezTo>
                <a:cubicBezTo>
                  <a:pt x="2678" y="1266699"/>
                  <a:pt x="28662" y="1203651"/>
                  <a:pt x="66873" y="1145570"/>
                </a:cubicBezTo>
                <a:cubicBezTo>
                  <a:pt x="130686" y="1048896"/>
                  <a:pt x="218571" y="980116"/>
                  <a:pt x="322123" y="930441"/>
                </a:cubicBezTo>
                <a:cubicBezTo>
                  <a:pt x="406570" y="889937"/>
                  <a:pt x="494838" y="865864"/>
                  <a:pt x="589219" y="867393"/>
                </a:cubicBezTo>
                <a:cubicBezTo>
                  <a:pt x="688950" y="868921"/>
                  <a:pt x="789063" y="867775"/>
                  <a:pt x="889176" y="867775"/>
                </a:cubicBezTo>
                <a:cubicBezTo>
                  <a:pt x="935794" y="867775"/>
                  <a:pt x="952989" y="850580"/>
                  <a:pt x="952989" y="804344"/>
                </a:cubicBezTo>
                <a:cubicBezTo>
                  <a:pt x="952989" y="791353"/>
                  <a:pt x="952225" y="778743"/>
                  <a:pt x="953371" y="765751"/>
                </a:cubicBezTo>
                <a:cubicBezTo>
                  <a:pt x="954517" y="751231"/>
                  <a:pt x="949932" y="745499"/>
                  <a:pt x="934266" y="745881"/>
                </a:cubicBezTo>
                <a:cubicBezTo>
                  <a:pt x="905225" y="747028"/>
                  <a:pt x="875803" y="745881"/>
                  <a:pt x="846762" y="746264"/>
                </a:cubicBezTo>
                <a:cubicBezTo>
                  <a:pt x="834152" y="746646"/>
                  <a:pt x="828803" y="743207"/>
                  <a:pt x="829185" y="729833"/>
                </a:cubicBezTo>
                <a:cubicBezTo>
                  <a:pt x="829949" y="701556"/>
                  <a:pt x="829949" y="673280"/>
                  <a:pt x="829185" y="645386"/>
                </a:cubicBezTo>
                <a:cubicBezTo>
                  <a:pt x="828803" y="633923"/>
                  <a:pt x="832242" y="629720"/>
                  <a:pt x="844469" y="629720"/>
                </a:cubicBezTo>
                <a:cubicBezTo>
                  <a:pt x="875803" y="630484"/>
                  <a:pt x="906754" y="629337"/>
                  <a:pt x="938087" y="630102"/>
                </a:cubicBezTo>
                <a:cubicBezTo>
                  <a:pt x="949932" y="630484"/>
                  <a:pt x="953371" y="625898"/>
                  <a:pt x="953371" y="614435"/>
                </a:cubicBezTo>
                <a:cubicBezTo>
                  <a:pt x="952989" y="575460"/>
                  <a:pt x="952989" y="536102"/>
                  <a:pt x="953371" y="497127"/>
                </a:cubicBezTo>
                <a:cubicBezTo>
                  <a:pt x="953753" y="408859"/>
                  <a:pt x="1029029" y="332055"/>
                  <a:pt x="1117679" y="330526"/>
                </a:cubicBezTo>
                <a:cubicBezTo>
                  <a:pt x="1122264" y="330526"/>
                  <a:pt x="1126468" y="330144"/>
                  <a:pt x="1131053" y="330526"/>
                </a:cubicBezTo>
                <a:cubicBezTo>
                  <a:pt x="1141370" y="331291"/>
                  <a:pt x="1144809" y="326323"/>
                  <a:pt x="1144809" y="316388"/>
                </a:cubicBezTo>
                <a:cubicBezTo>
                  <a:pt x="1144427" y="291551"/>
                  <a:pt x="1144427" y="267096"/>
                  <a:pt x="1144809" y="242259"/>
                </a:cubicBezTo>
                <a:cubicBezTo>
                  <a:pt x="1145191" y="230795"/>
                  <a:pt x="1139841" y="228120"/>
                  <a:pt x="1129525" y="228120"/>
                </a:cubicBezTo>
                <a:cubicBezTo>
                  <a:pt x="1099338" y="227738"/>
                  <a:pt x="1099338" y="227356"/>
                  <a:pt x="1099338" y="196787"/>
                </a:cubicBezTo>
                <a:lnTo>
                  <a:pt x="1099338" y="152080"/>
                </a:lnTo>
                <a:cubicBezTo>
                  <a:pt x="1099338" y="135650"/>
                  <a:pt x="1098191" y="134885"/>
                  <a:pt x="1082143" y="140617"/>
                </a:cubicBezTo>
                <a:cubicBezTo>
                  <a:pt x="1064183" y="146731"/>
                  <a:pt x="1045842" y="151316"/>
                  <a:pt x="1029029" y="159340"/>
                </a:cubicBezTo>
                <a:cubicBezTo>
                  <a:pt x="995786" y="175007"/>
                  <a:pt x="960249" y="175771"/>
                  <a:pt x="924713" y="178064"/>
                </a:cubicBezTo>
                <a:lnTo>
                  <a:pt x="721047" y="191820"/>
                </a:lnTo>
                <a:cubicBezTo>
                  <a:pt x="714169" y="192202"/>
                  <a:pt x="707292" y="192202"/>
                  <a:pt x="700414" y="192202"/>
                </a:cubicBezTo>
                <a:cubicBezTo>
                  <a:pt x="679779" y="191820"/>
                  <a:pt x="666406" y="182267"/>
                  <a:pt x="661820" y="162015"/>
                </a:cubicBezTo>
                <a:cubicBezTo>
                  <a:pt x="654178" y="130300"/>
                  <a:pt x="654178" y="98203"/>
                  <a:pt x="661056" y="66487"/>
                </a:cubicBezTo>
                <a:cubicBezTo>
                  <a:pt x="666023" y="44325"/>
                  <a:pt x="682072" y="32862"/>
                  <a:pt x="704235" y="34008"/>
                </a:cubicBezTo>
                <a:lnTo>
                  <a:pt x="789828" y="39357"/>
                </a:lnTo>
                <a:cubicBezTo>
                  <a:pt x="824218" y="41650"/>
                  <a:pt x="858608" y="46235"/>
                  <a:pt x="892998" y="47000"/>
                </a:cubicBezTo>
                <a:cubicBezTo>
                  <a:pt x="955282" y="48146"/>
                  <a:pt x="1015273" y="58463"/>
                  <a:pt x="1072972" y="83300"/>
                </a:cubicBezTo>
                <a:cubicBezTo>
                  <a:pt x="1098191" y="93999"/>
                  <a:pt x="1098573" y="92471"/>
                  <a:pt x="1098573" y="65723"/>
                </a:cubicBezTo>
                <a:cubicBezTo>
                  <a:pt x="1098573" y="47764"/>
                  <a:pt x="1098956" y="30187"/>
                  <a:pt x="1098573" y="12228"/>
                </a:cubicBezTo>
                <a:cubicBezTo>
                  <a:pt x="1098573" y="3439"/>
                  <a:pt x="1101630" y="0"/>
                  <a:pt x="1110801" y="0"/>
                </a:cubicBezTo>
                <a:lnTo>
                  <a:pt x="1336247" y="0"/>
                </a:lnTo>
                <a:cubicBezTo>
                  <a:pt x="1345417" y="0"/>
                  <a:pt x="1348092" y="3821"/>
                  <a:pt x="1348092" y="12610"/>
                </a:cubicBezTo>
                <a:cubicBezTo>
                  <a:pt x="1347710" y="34772"/>
                  <a:pt x="1348092" y="57317"/>
                  <a:pt x="1348092" y="79479"/>
                </a:cubicBezTo>
                <a:cubicBezTo>
                  <a:pt x="1348092" y="89032"/>
                  <a:pt x="1350767" y="91707"/>
                  <a:pt x="1360320" y="88268"/>
                </a:cubicBezTo>
                <a:lnTo>
                  <a:pt x="1442856" y="59227"/>
                </a:lnTo>
                <a:cubicBezTo>
                  <a:pt x="1458522" y="53878"/>
                  <a:pt x="1474571" y="51967"/>
                  <a:pt x="1490620" y="51203"/>
                </a:cubicBezTo>
                <a:lnTo>
                  <a:pt x="1656074" y="39740"/>
                </a:lnTo>
                <a:lnTo>
                  <a:pt x="1743195" y="34390"/>
                </a:lnTo>
                <a:cubicBezTo>
                  <a:pt x="1765740" y="33626"/>
                  <a:pt x="1781788" y="45471"/>
                  <a:pt x="1785992" y="67252"/>
                </a:cubicBezTo>
                <a:cubicBezTo>
                  <a:pt x="1792105" y="97056"/>
                  <a:pt x="1792105" y="127243"/>
                  <a:pt x="1786374" y="157048"/>
                </a:cubicBezTo>
                <a:cubicBezTo>
                  <a:pt x="1781406" y="181885"/>
                  <a:pt x="1767650" y="193348"/>
                  <a:pt x="1742431" y="191820"/>
                </a:cubicBezTo>
                <a:cubicBezTo>
                  <a:pt x="1693139" y="189145"/>
                  <a:pt x="1643846" y="184942"/>
                  <a:pt x="1594936" y="181885"/>
                </a:cubicBezTo>
                <a:cubicBezTo>
                  <a:pt x="1562839" y="179974"/>
                  <a:pt x="1530741" y="176918"/>
                  <a:pt x="1499026" y="176153"/>
                </a:cubicBezTo>
                <a:cubicBezTo>
                  <a:pt x="1470750" y="175389"/>
                  <a:pt x="1444384" y="168893"/>
                  <a:pt x="1418401" y="159340"/>
                </a:cubicBezTo>
                <a:lnTo>
                  <a:pt x="1364141" y="139853"/>
                </a:lnTo>
                <a:cubicBezTo>
                  <a:pt x="1349621" y="134885"/>
                  <a:pt x="1348474" y="135650"/>
                  <a:pt x="1348474" y="151698"/>
                </a:cubicBezTo>
                <a:cubicBezTo>
                  <a:pt x="1348474" y="173096"/>
                  <a:pt x="1348092" y="194113"/>
                  <a:pt x="1348474" y="215511"/>
                </a:cubicBezTo>
                <a:cubicBezTo>
                  <a:pt x="1348474" y="224681"/>
                  <a:pt x="1345035" y="227356"/>
                  <a:pt x="1336247" y="227738"/>
                </a:cubicBezTo>
                <a:cubicBezTo>
                  <a:pt x="1325165" y="228120"/>
                  <a:pt x="1311027" y="222389"/>
                  <a:pt x="1303385" y="231177"/>
                </a:cubicBezTo>
                <a:cubicBezTo>
                  <a:pt x="1295743" y="239966"/>
                  <a:pt x="1301092" y="254104"/>
                  <a:pt x="1300710" y="265567"/>
                </a:cubicBezTo>
                <a:cubicBezTo>
                  <a:pt x="1300328" y="280470"/>
                  <a:pt x="1300710" y="295372"/>
                  <a:pt x="1300710" y="310274"/>
                </a:cubicBezTo>
                <a:cubicBezTo>
                  <a:pt x="1300710" y="330144"/>
                  <a:pt x="1300710" y="330144"/>
                  <a:pt x="1320198" y="330144"/>
                </a:cubicBezTo>
                <a:cubicBezTo>
                  <a:pt x="1359555" y="330144"/>
                  <a:pt x="1395474" y="341225"/>
                  <a:pt x="1426425" y="365298"/>
                </a:cubicBezTo>
                <a:cubicBezTo>
                  <a:pt x="1469986" y="398542"/>
                  <a:pt x="1492530" y="443249"/>
                  <a:pt x="1493677" y="497891"/>
                </a:cubicBezTo>
                <a:cubicBezTo>
                  <a:pt x="1494441" y="535338"/>
                  <a:pt x="1494441" y="573167"/>
                  <a:pt x="1493677" y="610614"/>
                </a:cubicBezTo>
                <a:cubicBezTo>
                  <a:pt x="1493294" y="626281"/>
                  <a:pt x="1498644" y="630102"/>
                  <a:pt x="1513164" y="629337"/>
                </a:cubicBezTo>
                <a:cubicBezTo>
                  <a:pt x="1542205" y="628191"/>
                  <a:pt x="1571627" y="629337"/>
                  <a:pt x="1600668" y="628955"/>
                </a:cubicBezTo>
                <a:cubicBezTo>
                  <a:pt x="1611367" y="628573"/>
                  <a:pt x="1615570" y="631630"/>
                  <a:pt x="1615570" y="643093"/>
                </a:cubicBezTo>
                <a:cubicBezTo>
                  <a:pt x="1614806" y="672134"/>
                  <a:pt x="1615188" y="701556"/>
                  <a:pt x="1615570" y="730597"/>
                </a:cubicBezTo>
                <a:cubicBezTo>
                  <a:pt x="1615952" y="741296"/>
                  <a:pt x="1612131" y="745499"/>
                  <a:pt x="1601050" y="745499"/>
                </a:cubicBezTo>
                <a:cubicBezTo>
                  <a:pt x="1572009" y="745117"/>
                  <a:pt x="1542587" y="745117"/>
                  <a:pt x="1513546" y="745499"/>
                </a:cubicBezTo>
                <a:cubicBezTo>
                  <a:pt x="1494059" y="745499"/>
                  <a:pt x="1494059" y="745499"/>
                  <a:pt x="1494059" y="765751"/>
                </a:cubicBezTo>
                <a:lnTo>
                  <a:pt x="1494059" y="807401"/>
                </a:lnTo>
                <a:cubicBezTo>
                  <a:pt x="1494059" y="849051"/>
                  <a:pt x="1511636" y="867011"/>
                  <a:pt x="1553668" y="867011"/>
                </a:cubicBezTo>
                <a:lnTo>
                  <a:pt x="1770325" y="867011"/>
                </a:lnTo>
                <a:cubicBezTo>
                  <a:pt x="1793252" y="867011"/>
                  <a:pt x="2010937" y="851824"/>
                  <a:pt x="2010937" y="875133"/>
                </a:cubicBezTo>
                <a:close/>
              </a:path>
            </a:pathLst>
          </a:custGeom>
          <a:solidFill>
            <a:schemeClr val="accent1"/>
          </a:solidFill>
          <a:ln w="3810" cap="flat">
            <a:noFill/>
            <a:prstDash val="solid"/>
            <a:miter/>
          </a:ln>
        </p:spPr>
        <p:txBody>
          <a:bodyPr rtlCol="0" anchor="ctr"/>
          <a:lstStyle/>
          <a:p>
            <a:endParaRPr lang="en-US"/>
          </a:p>
        </p:txBody>
      </p:sp>
      <p:sp>
        <p:nvSpPr>
          <p:cNvPr id="28" name="Freeform: Shape 3">
            <a:extLst>
              <a:ext uri="{FF2B5EF4-FFF2-40B4-BE49-F238E27FC236}">
                <a16:creationId xmlns:a16="http://schemas.microsoft.com/office/drawing/2014/main" id="{D3F95C67-CC3A-42F5-A491-CC8FC413D211}"/>
              </a:ext>
            </a:extLst>
          </p:cNvPr>
          <p:cNvSpPr/>
          <p:nvPr/>
        </p:nvSpPr>
        <p:spPr>
          <a:xfrm>
            <a:off x="9507557" y="3543621"/>
            <a:ext cx="616944" cy="609738"/>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3" name="Freeform: Shape 3">
            <a:extLst>
              <a:ext uri="{FF2B5EF4-FFF2-40B4-BE49-F238E27FC236}">
                <a16:creationId xmlns:a16="http://schemas.microsoft.com/office/drawing/2014/main" id="{D3F95C67-CC3A-42F5-A491-CC8FC413D211}"/>
              </a:ext>
            </a:extLst>
          </p:cNvPr>
          <p:cNvSpPr/>
          <p:nvPr/>
        </p:nvSpPr>
        <p:spPr>
          <a:xfrm>
            <a:off x="9771961" y="4281503"/>
            <a:ext cx="616944" cy="609738"/>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4" name="Freeform: Shape 3">
            <a:extLst>
              <a:ext uri="{FF2B5EF4-FFF2-40B4-BE49-F238E27FC236}">
                <a16:creationId xmlns:a16="http://schemas.microsoft.com/office/drawing/2014/main" id="{D3F95C67-CC3A-42F5-A491-CC8FC413D211}"/>
              </a:ext>
            </a:extLst>
          </p:cNvPr>
          <p:cNvSpPr/>
          <p:nvPr/>
        </p:nvSpPr>
        <p:spPr>
          <a:xfrm>
            <a:off x="9463489" y="5019385"/>
            <a:ext cx="616944" cy="609738"/>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Tree>
    <p:extLst>
      <p:ext uri="{BB962C8B-B14F-4D97-AF65-F5344CB8AC3E}">
        <p14:creationId xmlns:p14="http://schemas.microsoft.com/office/powerpoint/2010/main" val="1025111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73518" y="1589374"/>
            <a:ext cx="10530635" cy="5189113"/>
          </a:xfrm>
          <a:prstGeom prst="rect">
            <a:avLst/>
          </a:prstGeom>
        </p:spPr>
        <p:txBody>
          <a:bodyPr wrap="square">
            <a:spAutoFit/>
          </a:bodyPr>
          <a:lstStyle/>
          <a:p>
            <a:pPr>
              <a:lnSpc>
                <a:spcPct val="90000"/>
              </a:lnSpc>
              <a:spcAft>
                <a:spcPct val="30000"/>
              </a:spcAft>
              <a:buClr>
                <a:srgbClr val="996600"/>
              </a:buClr>
            </a:pPr>
            <a:r>
              <a:rPr lang="cs-CZ" sz="2400" dirty="0" smtClean="0">
                <a:solidFill>
                  <a:schemeClr val="tx1">
                    <a:lumMod val="75000"/>
                    <a:lumOff val="25000"/>
                  </a:schemeClr>
                </a:solidFill>
              </a:rPr>
              <a:t>Veřejná </a:t>
            </a:r>
            <a:r>
              <a:rPr lang="cs-CZ" sz="2400" dirty="0">
                <a:solidFill>
                  <a:schemeClr val="tx1">
                    <a:lumMod val="75000"/>
                    <a:lumOff val="25000"/>
                  </a:schemeClr>
                </a:solidFill>
              </a:rPr>
              <a:t>podpora je </a:t>
            </a:r>
            <a:r>
              <a:rPr lang="cs-CZ" sz="2400" b="1" dirty="0">
                <a:solidFill>
                  <a:schemeClr val="accent5"/>
                </a:solidFill>
              </a:rPr>
              <a:t>obecně zakázána</a:t>
            </a:r>
            <a:r>
              <a:rPr lang="cs-CZ" sz="2400" dirty="0">
                <a:solidFill>
                  <a:schemeClr val="accent5"/>
                </a:solidFill>
              </a:rPr>
              <a:t>. </a:t>
            </a:r>
          </a:p>
          <a:p>
            <a:pPr>
              <a:lnSpc>
                <a:spcPct val="90000"/>
              </a:lnSpc>
              <a:spcAft>
                <a:spcPct val="30000"/>
              </a:spcAft>
              <a:buClr>
                <a:srgbClr val="996600"/>
              </a:buClr>
            </a:pPr>
            <a:r>
              <a:rPr lang="cs-CZ" sz="2400" dirty="0">
                <a:solidFill>
                  <a:schemeClr val="tx1">
                    <a:lumMod val="75000"/>
                    <a:lumOff val="25000"/>
                  </a:schemeClr>
                </a:solidFill>
              </a:rPr>
              <a:t>Její poskytnutí je možné tehdy, pokud najdeme </a:t>
            </a:r>
            <a:br>
              <a:rPr lang="cs-CZ" sz="2400" dirty="0">
                <a:solidFill>
                  <a:schemeClr val="tx1">
                    <a:lumMod val="75000"/>
                    <a:lumOff val="25000"/>
                  </a:schemeClr>
                </a:solidFill>
              </a:rPr>
            </a:br>
            <a:r>
              <a:rPr lang="cs-CZ" sz="2400" b="1" dirty="0" smtClean="0">
                <a:solidFill>
                  <a:schemeClr val="tx1">
                    <a:lumMod val="75000"/>
                    <a:lumOff val="25000"/>
                  </a:schemeClr>
                </a:solidFill>
              </a:rPr>
              <a:t>právní </a:t>
            </a:r>
            <a:r>
              <a:rPr lang="cs-CZ" sz="2400" b="1" dirty="0">
                <a:solidFill>
                  <a:schemeClr val="tx1">
                    <a:lumMod val="75000"/>
                    <a:lumOff val="25000"/>
                  </a:schemeClr>
                </a:solidFill>
              </a:rPr>
              <a:t>titul </a:t>
            </a:r>
            <a:r>
              <a:rPr lang="cs-CZ" sz="2400" b="1" dirty="0">
                <a:solidFill>
                  <a:schemeClr val="accent1"/>
                </a:solidFill>
              </a:rPr>
              <a:t>(výjimku)</a:t>
            </a:r>
            <a:r>
              <a:rPr lang="cs-CZ" sz="2400" dirty="0">
                <a:solidFill>
                  <a:schemeClr val="accent1"/>
                </a:solidFill>
              </a:rPr>
              <a:t> </a:t>
            </a:r>
            <a:r>
              <a:rPr lang="cs-CZ" sz="2400" dirty="0">
                <a:solidFill>
                  <a:schemeClr val="tx1">
                    <a:lumMod val="75000"/>
                    <a:lumOff val="25000"/>
                  </a:schemeClr>
                </a:solidFill>
              </a:rPr>
              <a:t>k jejímu legálnímu poskytnutí. </a:t>
            </a:r>
            <a:endParaRPr lang="cs-CZ" sz="2400" dirty="0" smtClean="0">
              <a:solidFill>
                <a:schemeClr val="tx1">
                  <a:lumMod val="75000"/>
                  <a:lumOff val="25000"/>
                </a:schemeClr>
              </a:solidFill>
            </a:endParaRPr>
          </a:p>
          <a:p>
            <a:pPr>
              <a:lnSpc>
                <a:spcPct val="90000"/>
              </a:lnSpc>
              <a:spcAft>
                <a:spcPct val="30000"/>
              </a:spcAft>
              <a:buClr>
                <a:srgbClr val="996600"/>
              </a:buClr>
            </a:pPr>
            <a:endParaRPr lang="cs-CZ" sz="2400" dirty="0">
              <a:solidFill>
                <a:schemeClr val="tx1">
                  <a:lumMod val="75000"/>
                  <a:lumOff val="25000"/>
                </a:schemeClr>
              </a:solidFill>
            </a:endParaRPr>
          </a:p>
          <a:p>
            <a:pPr>
              <a:lnSpc>
                <a:spcPct val="90000"/>
              </a:lnSpc>
              <a:spcAft>
                <a:spcPct val="30000"/>
              </a:spcAft>
              <a:buClr>
                <a:srgbClr val="996600"/>
              </a:buClr>
            </a:pPr>
            <a:r>
              <a:rPr lang="cs-CZ" altLang="cs-CZ" sz="2400" b="1" dirty="0">
                <a:solidFill>
                  <a:schemeClr val="accent1"/>
                </a:solidFill>
              </a:rPr>
              <a:t>Podpora de </a:t>
            </a:r>
            <a:r>
              <a:rPr lang="cs-CZ" altLang="cs-CZ" sz="2400" b="1" dirty="0" err="1">
                <a:solidFill>
                  <a:schemeClr val="accent1"/>
                </a:solidFill>
              </a:rPr>
              <a:t>minimis</a:t>
            </a:r>
            <a:r>
              <a:rPr lang="cs-CZ" altLang="cs-CZ" sz="2400" b="1" dirty="0">
                <a:solidFill>
                  <a:schemeClr val="accent1"/>
                </a:solidFill>
              </a:rPr>
              <a:t> nebo SGEI</a:t>
            </a:r>
          </a:p>
          <a:p>
            <a:pPr>
              <a:lnSpc>
                <a:spcPct val="90000"/>
              </a:lnSpc>
              <a:spcAft>
                <a:spcPct val="30000"/>
              </a:spcAft>
              <a:buClr>
                <a:srgbClr val="996600"/>
              </a:buClr>
            </a:pPr>
            <a:r>
              <a:rPr lang="cs-CZ" sz="2400" dirty="0" smtClean="0">
                <a:solidFill>
                  <a:schemeClr val="tx1">
                    <a:lumMod val="75000"/>
                    <a:lumOff val="25000"/>
                  </a:schemeClr>
                </a:solidFill>
              </a:rPr>
              <a:t>Mezi </a:t>
            </a:r>
            <a:r>
              <a:rPr lang="cs-CZ" sz="2400" dirty="0">
                <a:solidFill>
                  <a:schemeClr val="tx1">
                    <a:lumMod val="75000"/>
                    <a:lumOff val="25000"/>
                  </a:schemeClr>
                </a:solidFill>
              </a:rPr>
              <a:t>takové výjimky můžeme zařadit například </a:t>
            </a:r>
            <a:br>
              <a:rPr lang="cs-CZ" sz="2400" dirty="0">
                <a:solidFill>
                  <a:schemeClr val="tx1">
                    <a:lumMod val="75000"/>
                    <a:lumOff val="25000"/>
                  </a:schemeClr>
                </a:solidFill>
              </a:rPr>
            </a:br>
            <a:r>
              <a:rPr lang="cs-CZ" sz="2400" dirty="0" smtClean="0">
                <a:solidFill>
                  <a:schemeClr val="tx1">
                    <a:lumMod val="75000"/>
                    <a:lumOff val="25000"/>
                  </a:schemeClr>
                </a:solidFill>
              </a:rPr>
              <a:t>poskytování </a:t>
            </a:r>
            <a:r>
              <a:rPr lang="cs-CZ" sz="2400" dirty="0">
                <a:solidFill>
                  <a:schemeClr val="tx1">
                    <a:lumMod val="75000"/>
                    <a:lumOff val="25000"/>
                  </a:schemeClr>
                </a:solidFill>
              </a:rPr>
              <a:t>podpory ve formě podpory </a:t>
            </a:r>
            <a:r>
              <a:rPr lang="cs-CZ" sz="2400" b="1" i="1" dirty="0" smtClean="0">
                <a:solidFill>
                  <a:schemeClr val="accent1"/>
                </a:solidFill>
              </a:rPr>
              <a:t>de </a:t>
            </a:r>
            <a:r>
              <a:rPr lang="cs-CZ" sz="2400" b="1" i="1" dirty="0" err="1">
                <a:solidFill>
                  <a:schemeClr val="accent1"/>
                </a:solidFill>
              </a:rPr>
              <a:t>minimis</a:t>
            </a:r>
            <a:r>
              <a:rPr lang="cs-CZ" sz="2400" dirty="0">
                <a:solidFill>
                  <a:schemeClr val="accent1"/>
                </a:solidFill>
              </a:rPr>
              <a:t>, </a:t>
            </a:r>
            <a:r>
              <a:rPr lang="cs-CZ" sz="2400" dirty="0" smtClean="0">
                <a:solidFill>
                  <a:schemeClr val="accent1"/>
                </a:solidFill>
              </a:rPr>
              <a:t/>
            </a:r>
            <a:br>
              <a:rPr lang="cs-CZ" sz="2400" dirty="0" smtClean="0">
                <a:solidFill>
                  <a:schemeClr val="accent1"/>
                </a:solidFill>
              </a:rPr>
            </a:br>
            <a:r>
              <a:rPr lang="cs-CZ" sz="2400" dirty="0" smtClean="0">
                <a:solidFill>
                  <a:schemeClr val="accent1"/>
                </a:solidFill>
              </a:rPr>
              <a:t>regionální </a:t>
            </a:r>
            <a:r>
              <a:rPr lang="cs-CZ" sz="2400" dirty="0">
                <a:solidFill>
                  <a:schemeClr val="accent1"/>
                </a:solidFill>
              </a:rPr>
              <a:t>podpory </a:t>
            </a:r>
            <a:r>
              <a:rPr lang="cs-CZ" sz="2400" dirty="0">
                <a:solidFill>
                  <a:schemeClr val="tx1">
                    <a:lumMod val="75000"/>
                    <a:lumOff val="25000"/>
                  </a:schemeClr>
                </a:solidFill>
              </a:rPr>
              <a:t>či </a:t>
            </a:r>
            <a:r>
              <a:rPr lang="cs-CZ" sz="2400" dirty="0">
                <a:solidFill>
                  <a:schemeClr val="accent1"/>
                </a:solidFill>
              </a:rPr>
              <a:t>vyrovnávací platby za výkon </a:t>
            </a:r>
            <a:r>
              <a:rPr lang="cs-CZ" sz="2400" dirty="0" smtClean="0">
                <a:solidFill>
                  <a:schemeClr val="accent1"/>
                </a:solidFill>
              </a:rPr>
              <a:t/>
            </a:r>
            <a:br>
              <a:rPr lang="cs-CZ" sz="2400" dirty="0" smtClean="0">
                <a:solidFill>
                  <a:schemeClr val="accent1"/>
                </a:solidFill>
              </a:rPr>
            </a:br>
            <a:r>
              <a:rPr lang="cs-CZ" sz="2400" dirty="0" smtClean="0">
                <a:solidFill>
                  <a:schemeClr val="accent1"/>
                </a:solidFill>
              </a:rPr>
              <a:t>veřejné </a:t>
            </a:r>
            <a:r>
              <a:rPr lang="cs-CZ" sz="2400" dirty="0">
                <a:solidFill>
                  <a:schemeClr val="accent1"/>
                </a:solidFill>
              </a:rPr>
              <a:t>služby</a:t>
            </a:r>
            <a:r>
              <a:rPr lang="cs-CZ" sz="2400" dirty="0">
                <a:solidFill>
                  <a:schemeClr val="tx1">
                    <a:lumMod val="75000"/>
                    <a:lumOff val="25000"/>
                  </a:schemeClr>
                </a:solidFill>
              </a:rPr>
              <a:t> v souladu s příslušnými pravidly</a:t>
            </a:r>
            <a:r>
              <a:rPr lang="cs-CZ" sz="2400" dirty="0" smtClean="0">
                <a:solidFill>
                  <a:schemeClr val="tx1">
                    <a:lumMod val="75000"/>
                    <a:lumOff val="25000"/>
                  </a:schemeClr>
                </a:solidFill>
              </a:rPr>
              <a:t>.</a:t>
            </a:r>
          </a:p>
          <a:p>
            <a:pPr>
              <a:lnSpc>
                <a:spcPct val="90000"/>
              </a:lnSpc>
              <a:spcAft>
                <a:spcPct val="30000"/>
              </a:spcAft>
              <a:buClr>
                <a:srgbClr val="996600"/>
              </a:buClr>
            </a:pPr>
            <a:endParaRPr lang="cs-CZ" altLang="cs-CZ" sz="2400" i="1" dirty="0">
              <a:solidFill>
                <a:schemeClr val="tx1">
                  <a:lumMod val="75000"/>
                  <a:lumOff val="25000"/>
                </a:schemeClr>
              </a:solidFill>
            </a:endParaRPr>
          </a:p>
          <a:p>
            <a:pPr>
              <a:lnSpc>
                <a:spcPct val="90000"/>
              </a:lnSpc>
              <a:spcAft>
                <a:spcPct val="30000"/>
              </a:spcAft>
              <a:buClr>
                <a:srgbClr val="996600"/>
              </a:buClr>
            </a:pPr>
            <a:r>
              <a:rPr lang="cs-CZ" sz="2400" b="1" dirty="0">
                <a:solidFill>
                  <a:schemeClr val="accent1"/>
                </a:solidFill>
              </a:rPr>
              <a:t>Obecné nařízení o blokových výjimkách (GBER</a:t>
            </a:r>
            <a:r>
              <a:rPr lang="cs-CZ" sz="2400" b="1" dirty="0" smtClean="0">
                <a:solidFill>
                  <a:schemeClr val="accent1"/>
                </a:solidFill>
              </a:rPr>
              <a:t>) – </a:t>
            </a:r>
            <a:r>
              <a:rPr lang="cs-CZ" sz="2400" dirty="0" smtClean="0">
                <a:solidFill>
                  <a:schemeClr val="tx1">
                    <a:lumMod val="75000"/>
                    <a:lumOff val="25000"/>
                  </a:schemeClr>
                </a:solidFill>
              </a:rPr>
              <a:t>blokové sektorové výjimky.</a:t>
            </a:r>
            <a:endParaRPr lang="cs-CZ" sz="2400" dirty="0">
              <a:solidFill>
                <a:schemeClr val="tx1">
                  <a:lumMod val="75000"/>
                  <a:lumOff val="25000"/>
                </a:schemeClr>
              </a:solidFill>
            </a:endParaRPr>
          </a:p>
          <a:p>
            <a:pPr>
              <a:lnSpc>
                <a:spcPct val="90000"/>
              </a:lnSpc>
              <a:spcAft>
                <a:spcPct val="30000"/>
              </a:spcAft>
              <a:buClr>
                <a:srgbClr val="996600"/>
              </a:buClr>
            </a:pPr>
            <a:endParaRPr lang="cs-CZ" altLang="cs-CZ" sz="2400" i="1" dirty="0">
              <a:solidFill>
                <a:schemeClr val="tx1">
                  <a:lumMod val="75000"/>
                  <a:lumOff val="25000"/>
                </a:schemeClr>
              </a:solidFill>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019287"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grpSp>
        <p:nvGrpSpPr>
          <p:cNvPr id="66" name="Group 26">
            <a:extLst>
              <a:ext uri="{FF2B5EF4-FFF2-40B4-BE49-F238E27FC236}">
                <a16:creationId xmlns:a16="http://schemas.microsoft.com/office/drawing/2014/main" id="{D37A2C9C-2560-4E56-9943-1136B6E47582}"/>
              </a:ext>
            </a:extLst>
          </p:cNvPr>
          <p:cNvGrpSpPr/>
          <p:nvPr/>
        </p:nvGrpSpPr>
        <p:grpSpPr>
          <a:xfrm flipH="1">
            <a:off x="8306718" y="1243841"/>
            <a:ext cx="3563936" cy="3105019"/>
            <a:chOff x="4070449" y="2766517"/>
            <a:chExt cx="2346599" cy="2044434"/>
          </a:xfrm>
        </p:grpSpPr>
        <p:sp>
          <p:nvSpPr>
            <p:cNvPr id="67" name="Diagonal Stripe 18">
              <a:extLst>
                <a:ext uri="{FF2B5EF4-FFF2-40B4-BE49-F238E27FC236}">
                  <a16:creationId xmlns:a16="http://schemas.microsoft.com/office/drawing/2014/main" id="{43A84E69-F87C-4E49-B5A2-CC7BDE81627A}"/>
                </a:ext>
              </a:extLst>
            </p:cNvPr>
            <p:cNvSpPr>
              <a:spLocks noChangeAspect="1"/>
            </p:cNvSpPr>
            <p:nvPr/>
          </p:nvSpPr>
          <p:spPr>
            <a:xfrm rot="18751434" flipH="1">
              <a:off x="4221563" y="3701472"/>
              <a:ext cx="1120838" cy="1098119"/>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9772" h="744371">
                  <a:moveTo>
                    <a:pt x="378735" y="332354"/>
                  </a:moveTo>
                  <a:cubicBezTo>
                    <a:pt x="382231" y="329029"/>
                    <a:pt x="386202" y="326061"/>
                    <a:pt x="391575" y="323831"/>
                  </a:cubicBezTo>
                  <a:cubicBezTo>
                    <a:pt x="404032" y="321528"/>
                    <a:pt x="409224" y="323623"/>
                    <a:pt x="417440" y="331318"/>
                  </a:cubicBezTo>
                  <a:cubicBezTo>
                    <a:pt x="428461" y="341866"/>
                    <a:pt x="433059" y="357495"/>
                    <a:pt x="429504" y="372385"/>
                  </a:cubicBezTo>
                  <a:cubicBezTo>
                    <a:pt x="429088" y="374125"/>
                    <a:pt x="428569" y="375825"/>
                    <a:pt x="427923" y="377465"/>
                  </a:cubicBezTo>
                  <a:lnTo>
                    <a:pt x="378735" y="332354"/>
                  </a:lnTo>
                  <a:close/>
                  <a:moveTo>
                    <a:pt x="260416" y="276780"/>
                  </a:moveTo>
                  <a:lnTo>
                    <a:pt x="304628" y="317326"/>
                  </a:lnTo>
                  <a:lnTo>
                    <a:pt x="304168" y="317442"/>
                  </a:lnTo>
                  <a:cubicBezTo>
                    <a:pt x="290503" y="320930"/>
                    <a:pt x="278790" y="316497"/>
                    <a:pt x="269792" y="307574"/>
                  </a:cubicBezTo>
                  <a:lnTo>
                    <a:pt x="269547" y="307865"/>
                  </a:lnTo>
                  <a:cubicBezTo>
                    <a:pt x="261831" y="299485"/>
                    <a:pt x="258455" y="288033"/>
                    <a:pt x="260416" y="276780"/>
                  </a:cubicBezTo>
                  <a:close/>
                  <a:moveTo>
                    <a:pt x="205111" y="226059"/>
                  </a:moveTo>
                  <a:lnTo>
                    <a:pt x="217849" y="237741"/>
                  </a:lnTo>
                  <a:cubicBezTo>
                    <a:pt x="213807" y="244973"/>
                    <a:pt x="208575" y="252910"/>
                    <a:pt x="206598" y="261191"/>
                  </a:cubicBezTo>
                  <a:cubicBezTo>
                    <a:pt x="198466" y="294406"/>
                    <a:pt x="204336" y="321834"/>
                    <a:pt x="234400" y="349511"/>
                  </a:cubicBezTo>
                  <a:cubicBezTo>
                    <a:pt x="255481" y="367415"/>
                    <a:pt x="283153" y="375547"/>
                    <a:pt x="310697" y="371933"/>
                  </a:cubicBezTo>
                  <a:cubicBezTo>
                    <a:pt x="324471" y="370126"/>
                    <a:pt x="337196" y="365103"/>
                    <a:pt x="348528" y="357586"/>
                  </a:cubicBezTo>
                  <a:lnTo>
                    <a:pt x="399081" y="403949"/>
                  </a:lnTo>
                  <a:cubicBezTo>
                    <a:pt x="384016" y="408155"/>
                    <a:pt x="367854" y="403876"/>
                    <a:pt x="356837" y="392768"/>
                  </a:cubicBezTo>
                  <a:lnTo>
                    <a:pt x="314643" y="434617"/>
                  </a:lnTo>
                  <a:cubicBezTo>
                    <a:pt x="340867" y="461056"/>
                    <a:pt x="379357" y="471213"/>
                    <a:pt x="415212" y="461156"/>
                  </a:cubicBezTo>
                  <a:cubicBezTo>
                    <a:pt x="426289" y="458049"/>
                    <a:pt x="436577" y="453163"/>
                    <a:pt x="445636" y="446643"/>
                  </a:cubicBezTo>
                  <a:lnTo>
                    <a:pt x="458458" y="458403"/>
                  </a:lnTo>
                  <a:lnTo>
                    <a:pt x="484827" y="429651"/>
                  </a:lnTo>
                  <a:lnTo>
                    <a:pt x="472962" y="418769"/>
                  </a:lnTo>
                  <a:cubicBezTo>
                    <a:pt x="479635" y="409048"/>
                    <a:pt x="484482" y="398018"/>
                    <a:pt x="487307" y="386184"/>
                  </a:cubicBezTo>
                  <a:cubicBezTo>
                    <a:pt x="495803" y="350599"/>
                    <a:pt x="484702" y="313234"/>
                    <a:pt x="458205" y="288148"/>
                  </a:cubicBezTo>
                  <a:lnTo>
                    <a:pt x="458365" y="287961"/>
                  </a:lnTo>
                  <a:cubicBezTo>
                    <a:pt x="458010" y="287660"/>
                    <a:pt x="457652" y="287362"/>
                    <a:pt x="457238" y="287133"/>
                  </a:cubicBezTo>
                  <a:lnTo>
                    <a:pt x="456855" y="286731"/>
                  </a:lnTo>
                  <a:lnTo>
                    <a:pt x="456789" y="286803"/>
                  </a:lnTo>
                  <a:cubicBezTo>
                    <a:pt x="435997" y="269986"/>
                    <a:pt x="407991" y="260836"/>
                    <a:pt x="382663" y="267770"/>
                  </a:cubicBezTo>
                  <a:cubicBezTo>
                    <a:pt x="366098" y="272306"/>
                    <a:pt x="351955" y="280465"/>
                    <a:pt x="337364" y="294414"/>
                  </a:cubicBezTo>
                  <a:lnTo>
                    <a:pt x="285048" y="246435"/>
                  </a:lnTo>
                  <a:lnTo>
                    <a:pt x="288103" y="245116"/>
                  </a:lnTo>
                  <a:cubicBezTo>
                    <a:pt x="301687" y="241306"/>
                    <a:pt x="316269" y="245154"/>
                    <a:pt x="326205" y="255171"/>
                  </a:cubicBezTo>
                  <a:lnTo>
                    <a:pt x="364189" y="217498"/>
                  </a:lnTo>
                  <a:cubicBezTo>
                    <a:pt x="340581" y="193696"/>
                    <a:pt x="305932" y="184553"/>
                    <a:pt x="273654" y="193607"/>
                  </a:cubicBezTo>
                  <a:cubicBezTo>
                    <a:pt x="262631" y="196699"/>
                    <a:pt x="252475" y="201748"/>
                    <a:pt x="243663" y="208482"/>
                  </a:cubicBezTo>
                  <a:lnTo>
                    <a:pt x="231479" y="197308"/>
                  </a:lnTo>
                  <a:lnTo>
                    <a:pt x="205111" y="226059"/>
                  </a:lnTo>
                  <a:close/>
                  <a:moveTo>
                    <a:pt x="0" y="190934"/>
                  </a:moveTo>
                  <a:cubicBezTo>
                    <a:pt x="86239" y="97561"/>
                    <a:pt x="119182" y="80735"/>
                    <a:pt x="243367" y="687"/>
                  </a:cubicBezTo>
                  <a:cubicBezTo>
                    <a:pt x="416987" y="-6545"/>
                    <a:pt x="635348" y="43550"/>
                    <a:pt x="704004" y="141585"/>
                  </a:cubicBezTo>
                  <a:cubicBezTo>
                    <a:pt x="772660" y="239621"/>
                    <a:pt x="799743" y="428944"/>
                    <a:pt x="655304" y="588900"/>
                  </a:cubicBezTo>
                  <a:cubicBezTo>
                    <a:pt x="505661" y="769866"/>
                    <a:pt x="320231" y="784759"/>
                    <a:pt x="187567" y="675408"/>
                  </a:cubicBezTo>
                  <a:cubicBezTo>
                    <a:pt x="79740" y="575950"/>
                    <a:pt x="27078" y="293885"/>
                    <a:pt x="0" y="1909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8" name="Diagonal Stripe 18">
              <a:extLst>
                <a:ext uri="{FF2B5EF4-FFF2-40B4-BE49-F238E27FC236}">
                  <a16:creationId xmlns:a16="http://schemas.microsoft.com/office/drawing/2014/main" id="{412AD1C7-B267-4C31-BE7E-5664D6EE82D8}"/>
                </a:ext>
              </a:extLst>
            </p:cNvPr>
            <p:cNvSpPr>
              <a:spLocks noChangeAspect="1"/>
            </p:cNvSpPr>
            <p:nvPr/>
          </p:nvSpPr>
          <p:spPr>
            <a:xfrm rot="1410982">
              <a:off x="4070449" y="2766517"/>
              <a:ext cx="664631" cy="516467"/>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69" name="Group 29">
              <a:extLst>
                <a:ext uri="{FF2B5EF4-FFF2-40B4-BE49-F238E27FC236}">
                  <a16:creationId xmlns:a16="http://schemas.microsoft.com/office/drawing/2014/main" id="{71942C3D-81B4-4D2C-97AE-CD88A0529F04}"/>
                </a:ext>
              </a:extLst>
            </p:cNvPr>
            <p:cNvGrpSpPr/>
            <p:nvPr/>
          </p:nvGrpSpPr>
          <p:grpSpPr>
            <a:xfrm flipH="1">
              <a:off x="4316824" y="3047206"/>
              <a:ext cx="2100224" cy="767272"/>
              <a:chOff x="2181528" y="3397417"/>
              <a:chExt cx="2100224" cy="767272"/>
            </a:xfrm>
          </p:grpSpPr>
          <p:sp>
            <p:nvSpPr>
              <p:cNvPr id="70" name="Freeform 20">
                <a:extLst>
                  <a:ext uri="{FF2B5EF4-FFF2-40B4-BE49-F238E27FC236}">
                    <a16:creationId xmlns:a16="http://schemas.microsoft.com/office/drawing/2014/main" id="{DF8ED4D5-B6A7-4034-9A30-3B72D53C575F}"/>
                  </a:ext>
                </a:extLst>
              </p:cNvPr>
              <p:cNvSpPr/>
              <p:nvPr/>
            </p:nvSpPr>
            <p:spPr>
              <a:xfrm>
                <a:off x="3500604" y="3397417"/>
                <a:ext cx="781148" cy="767272"/>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Rectangle 31">
                <a:extLst>
                  <a:ext uri="{FF2B5EF4-FFF2-40B4-BE49-F238E27FC236}">
                    <a16:creationId xmlns:a16="http://schemas.microsoft.com/office/drawing/2014/main" id="{41D413CB-F885-49EE-B4AE-DF760CB7841E}"/>
                  </a:ext>
                </a:extLst>
              </p:cNvPr>
              <p:cNvSpPr/>
              <p:nvPr/>
            </p:nvSpPr>
            <p:spPr>
              <a:xfrm>
                <a:off x="2181528" y="3533421"/>
                <a:ext cx="1072717" cy="631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ectangle 32">
                <a:extLst>
                  <a:ext uri="{FF2B5EF4-FFF2-40B4-BE49-F238E27FC236}">
                    <a16:creationId xmlns:a16="http://schemas.microsoft.com/office/drawing/2014/main" id="{3A7C5D0D-8902-45A2-A65E-C831E0CE06D1}"/>
                  </a:ext>
                </a:extLst>
              </p:cNvPr>
              <p:cNvSpPr/>
              <p:nvPr/>
            </p:nvSpPr>
            <p:spPr>
              <a:xfrm>
                <a:off x="3254243" y="3562478"/>
                <a:ext cx="246361" cy="5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Oval 33">
                <a:extLst>
                  <a:ext uri="{FF2B5EF4-FFF2-40B4-BE49-F238E27FC236}">
                    <a16:creationId xmlns:a16="http://schemas.microsoft.com/office/drawing/2014/main" id="{CF89C353-4E74-4FB3-A8B2-3789CA8764DD}"/>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Tree>
    <p:extLst>
      <p:ext uri="{BB962C8B-B14F-4D97-AF65-F5344CB8AC3E}">
        <p14:creationId xmlns:p14="http://schemas.microsoft.com/office/powerpoint/2010/main" val="537537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sz="4800" b="1" dirty="0" smtClean="0"/>
              <a:t>Představení lektora</a:t>
            </a:r>
            <a:endParaRPr lang="en-US" sz="4800" b="1" dirty="0"/>
          </a:p>
        </p:txBody>
      </p:sp>
      <p:sp>
        <p:nvSpPr>
          <p:cNvPr id="5" name="Obdélník 4"/>
          <p:cNvSpPr/>
          <p:nvPr/>
        </p:nvSpPr>
        <p:spPr>
          <a:xfrm>
            <a:off x="2409205" y="1626796"/>
            <a:ext cx="9331345" cy="5447645"/>
          </a:xfrm>
          <a:prstGeom prst="rect">
            <a:avLst/>
          </a:prstGeom>
          <a:noFill/>
        </p:spPr>
        <p:txBody>
          <a:bodyPr wrap="square">
            <a:spAutoFit/>
          </a:bodyPr>
          <a:lstStyle/>
          <a:p>
            <a:r>
              <a:rPr lang="pl-PL" sz="3600" b="1" dirty="0">
                <a:latin typeface="Calibri" panose="020F0502020204030204" pitchFamily="34" charset="0"/>
                <a:cs typeface="Calibri" panose="020F0502020204030204" pitchFamily="34" charset="0"/>
              </a:rPr>
              <a:t>Ing. Jan Mareš, MPA, LL.M.</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vedoucí odboru ekonomiky statutárního města Chomutova</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lektor Catania Group (SPMO</a:t>
            </a:r>
            <a:r>
              <a:rPr lang="pl-PL" sz="2400" dirty="0" smtClean="0">
                <a:latin typeface="Calibri" panose="020F0502020204030204" pitchFamily="34" charset="0"/>
                <a:cs typeface="Calibri" panose="020F0502020204030204" pitchFamily="34" charset="0"/>
              </a:rPr>
              <a:t>), SMOČR, VCVSČR</a:t>
            </a:r>
            <a:r>
              <a:rPr lang="pl-PL" sz="2400" dirty="0">
                <a:latin typeface="Calibri" panose="020F0502020204030204" pitchFamily="34" charset="0"/>
                <a:cs typeface="Calibri" panose="020F0502020204030204" pitchFamily="34" charset="0"/>
              </a:rPr>
              <a:t>, </a:t>
            </a:r>
            <a:endParaRPr lang="pl-PL"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400" dirty="0" smtClean="0">
                <a:latin typeface="Calibri" panose="020F0502020204030204" pitchFamily="34" charset="0"/>
                <a:cs typeface="Calibri" panose="020F0502020204030204" pitchFamily="34" charset="0"/>
              </a:rPr>
              <a:t>člen </a:t>
            </a:r>
            <a:r>
              <a:rPr lang="pl-PL" sz="2400" dirty="0">
                <a:latin typeface="Calibri" panose="020F0502020204030204" pitchFamily="34" charset="0"/>
                <a:cs typeface="Calibri" panose="020F0502020204030204" pitchFamily="34" charset="0"/>
              </a:rPr>
              <a:t>Finanční komise P</a:t>
            </a:r>
            <a:r>
              <a:rPr lang="pl-PL" sz="2400" dirty="0" smtClean="0">
                <a:latin typeface="Calibri" panose="020F0502020204030204" pitchFamily="34" charset="0"/>
                <a:cs typeface="Calibri" panose="020F0502020204030204" pitchFamily="34" charset="0"/>
              </a:rPr>
              <a:t>ředsednictva </a:t>
            </a:r>
            <a:r>
              <a:rPr lang="pl-PL" sz="2400" dirty="0">
                <a:latin typeface="Calibri" panose="020F0502020204030204" pitchFamily="34" charset="0"/>
                <a:cs typeface="Calibri" panose="020F0502020204030204" pitchFamily="34" charset="0"/>
              </a:rPr>
              <a:t>SMOČRu</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leadr pracovní skupiny Finance, benchmarkingové iniciativy 2005 (ORP)</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metodik a analytik finančních agend</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ratingový hodnotitel hospodaření obcí</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člen pracovních skupin MFČR a MVČR</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publikační činnost v oblasti ekonomiky obcí, hospodaření obcí, </a:t>
            </a:r>
            <a:r>
              <a:rPr lang="pl-PL" sz="2400" dirty="0" smtClean="0">
                <a:latin typeface="Calibri" panose="020F0502020204030204" pitchFamily="34" charset="0"/>
                <a:cs typeface="Calibri" panose="020F0502020204030204" pitchFamily="34" charset="0"/>
              </a:rPr>
              <a:t>příspěvkových organizací, poskytování dotací, řešení porušení rozpočtové kázně a registru smluv</a:t>
            </a:r>
          </a:p>
          <a:p>
            <a:pPr marL="342900" indent="-342900">
              <a:buFont typeface="Arial" panose="020B0604020202020204" pitchFamily="34" charset="0"/>
              <a:buChar char="•"/>
            </a:pPr>
            <a:endParaRPr lang="pl-PL" sz="2400" dirty="0">
              <a:latin typeface="Calibri" panose="020F0502020204030204" pitchFamily="34" charset="0"/>
              <a:cs typeface="Calibri" panose="020F0502020204030204" pitchFamily="34" charset="0"/>
            </a:endParaRPr>
          </a:p>
          <a:p>
            <a:pPr lvl="2"/>
            <a:r>
              <a:rPr lang="pl-PL" sz="2400" dirty="0" smtClean="0">
                <a:solidFill>
                  <a:srgbClr val="0070C0"/>
                </a:solidFill>
                <a:latin typeface="Calibri" panose="020F0502020204030204" pitchFamily="34" charset="0"/>
                <a:cs typeface="Calibri" panose="020F0502020204030204" pitchFamily="34" charset="0"/>
                <a:hlinkClick r:id="rId2"/>
              </a:rPr>
              <a:t>WWW.SPMO.CZ</a:t>
            </a:r>
            <a:r>
              <a:rPr lang="pl-PL" sz="2400" dirty="0" smtClean="0">
                <a:solidFill>
                  <a:srgbClr val="0070C0"/>
                </a:solidFill>
                <a:latin typeface="Calibri" panose="020F0502020204030204" pitchFamily="34" charset="0"/>
                <a:cs typeface="Calibri" panose="020F0502020204030204" pitchFamily="34" charset="0"/>
              </a:rPr>
              <a:t>		</a:t>
            </a:r>
            <a:r>
              <a:rPr lang="pl-PL" sz="2400" dirty="0" smtClean="0">
                <a:solidFill>
                  <a:srgbClr val="0070C0"/>
                </a:solidFill>
                <a:latin typeface="Calibri" panose="020F0502020204030204" pitchFamily="34" charset="0"/>
                <a:cs typeface="Calibri" panose="020F0502020204030204" pitchFamily="34" charset="0"/>
                <a:hlinkClick r:id="rId3"/>
              </a:rPr>
              <a:t>WWW.CATANIA.CZ</a:t>
            </a:r>
            <a:r>
              <a:rPr lang="pl-PL" sz="2400" dirty="0" smtClean="0">
                <a:latin typeface="Calibri" panose="020F0502020204030204" pitchFamily="34" charset="0"/>
                <a:cs typeface="Calibri" panose="020F0502020204030204" pitchFamily="34" charset="0"/>
              </a:rPr>
              <a:t>	</a:t>
            </a:r>
            <a:endParaRPr lang="pl-PL" sz="2400" dirty="0">
              <a:latin typeface="Calibri" panose="020F0502020204030204" pitchFamily="34" charset="0"/>
              <a:cs typeface="Calibri" panose="020F0502020204030204" pitchFamily="34" charset="0"/>
            </a:endParaRPr>
          </a:p>
          <a:p>
            <a:pPr algn="ctr"/>
            <a:endParaRPr lang="cs-CZ" sz="2400" i="1" dirty="0"/>
          </a:p>
        </p:txBody>
      </p:sp>
      <p:pic>
        <p:nvPicPr>
          <p:cNvPr id="6" name="Obrázek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4278" y="1801943"/>
            <a:ext cx="1447000" cy="1444608"/>
          </a:xfrm>
          <a:prstGeom prst="rect">
            <a:avLst/>
          </a:prstGeom>
        </p:spPr>
      </p:pic>
      <p:sp>
        <p:nvSpPr>
          <p:cNvPr id="7" name="Obdélník 6"/>
          <p:cNvSpPr/>
          <p:nvPr/>
        </p:nvSpPr>
        <p:spPr>
          <a:xfrm>
            <a:off x="654278" y="3754985"/>
            <a:ext cx="1683480" cy="2831544"/>
          </a:xfrm>
          <a:prstGeom prst="rect">
            <a:avLst/>
          </a:prstGeom>
        </p:spPr>
        <p:txBody>
          <a:bodyPr wrap="square">
            <a:spAutoFit/>
          </a:bodyPr>
          <a:lstStyle/>
          <a:p>
            <a:r>
              <a:rPr lang="cs-CZ" b="1" dirty="0">
                <a:latin typeface="Calibri" panose="020F0502020204030204" pitchFamily="34" charset="0"/>
                <a:cs typeface="Calibri" panose="020F0502020204030204" pitchFamily="34" charset="0"/>
              </a:rPr>
              <a:t>Kontakt:</a:t>
            </a:r>
          </a:p>
          <a:p>
            <a:pPr algn="ctr"/>
            <a:r>
              <a:rPr lang="cs-CZ" sz="2000" b="1" dirty="0" err="1">
                <a:solidFill>
                  <a:srgbClr val="0070C0"/>
                </a:solidFill>
                <a:latin typeface="Calibri" panose="020F0502020204030204" pitchFamily="34" charset="0"/>
                <a:cs typeface="Calibri" panose="020F0502020204030204" pitchFamily="34" charset="0"/>
              </a:rPr>
              <a:t>j.mares</a:t>
            </a:r>
            <a:r>
              <a:rPr lang="cs-CZ" sz="2000" b="1" dirty="0">
                <a:solidFill>
                  <a:srgbClr val="0070C0"/>
                </a:solidFill>
                <a:latin typeface="Calibri" panose="020F0502020204030204" pitchFamily="34" charset="0"/>
                <a:cs typeface="Calibri" panose="020F0502020204030204" pitchFamily="34" charset="0"/>
              </a:rPr>
              <a:t>@</a:t>
            </a:r>
            <a:br>
              <a:rPr lang="cs-CZ" sz="2000" b="1" dirty="0">
                <a:solidFill>
                  <a:srgbClr val="0070C0"/>
                </a:solidFill>
                <a:latin typeface="Calibri" panose="020F0502020204030204" pitchFamily="34" charset="0"/>
                <a:cs typeface="Calibri" panose="020F0502020204030204" pitchFamily="34" charset="0"/>
              </a:rPr>
            </a:br>
            <a:r>
              <a:rPr lang="cs-CZ" sz="2000" b="1" dirty="0" smtClean="0">
                <a:solidFill>
                  <a:srgbClr val="0070C0"/>
                </a:solidFill>
                <a:latin typeface="Calibri" panose="020F0502020204030204" pitchFamily="34" charset="0"/>
                <a:cs typeface="Calibri" panose="020F0502020204030204" pitchFamily="34" charset="0"/>
              </a:rPr>
              <a:t>chomutov.cz</a:t>
            </a:r>
          </a:p>
          <a:p>
            <a:pPr algn="ctr"/>
            <a:endParaRPr lang="cs-CZ" sz="2000" b="1" dirty="0">
              <a:solidFill>
                <a:srgbClr val="0070C0"/>
              </a:solidFill>
              <a:latin typeface="Calibri" panose="020F0502020204030204" pitchFamily="34" charset="0"/>
              <a:cs typeface="Calibri" panose="020F0502020204030204" pitchFamily="34" charset="0"/>
            </a:endParaRPr>
          </a:p>
          <a:p>
            <a:pPr algn="ctr"/>
            <a:endParaRPr lang="cs-CZ" sz="2000" b="1" dirty="0" smtClean="0">
              <a:solidFill>
                <a:srgbClr val="0070C0"/>
              </a:solidFill>
              <a:latin typeface="Calibri" panose="020F0502020204030204" pitchFamily="34" charset="0"/>
              <a:cs typeface="Calibri" panose="020F0502020204030204" pitchFamily="34" charset="0"/>
            </a:endParaRPr>
          </a:p>
          <a:p>
            <a:pPr algn="ctr"/>
            <a:endParaRPr lang="cs-CZ" sz="2000" b="1" dirty="0">
              <a:solidFill>
                <a:srgbClr val="0070C0"/>
              </a:solidFill>
              <a:latin typeface="Calibri" panose="020F0502020204030204" pitchFamily="34" charset="0"/>
              <a:cs typeface="Calibri" panose="020F0502020204030204" pitchFamily="34" charset="0"/>
            </a:endParaRPr>
          </a:p>
          <a:p>
            <a:pPr algn="ctr"/>
            <a:endParaRPr lang="cs-CZ" sz="2000" b="1" dirty="0" smtClean="0">
              <a:solidFill>
                <a:srgbClr val="0070C0"/>
              </a:solidFill>
              <a:latin typeface="Calibri" panose="020F0502020204030204" pitchFamily="34" charset="0"/>
              <a:cs typeface="Calibri" panose="020F0502020204030204" pitchFamily="34" charset="0"/>
            </a:endParaRPr>
          </a:p>
          <a:p>
            <a:pPr algn="ctr"/>
            <a:r>
              <a:rPr lang="cs-CZ" sz="2000" b="1" dirty="0" smtClean="0">
                <a:latin typeface="Calibri" panose="020F0502020204030204" pitchFamily="34" charset="0"/>
                <a:cs typeface="Calibri" panose="020F0502020204030204" pitchFamily="34" charset="0"/>
              </a:rPr>
              <a:t>CATANIA</a:t>
            </a:r>
          </a:p>
          <a:p>
            <a:pPr algn="ctr"/>
            <a:r>
              <a:rPr lang="cs-CZ" sz="2000" b="1" dirty="0" smtClean="0">
                <a:latin typeface="Calibri" panose="020F0502020204030204" pitchFamily="34" charset="0"/>
                <a:cs typeface="Calibri" panose="020F0502020204030204" pitchFamily="34" charset="0"/>
              </a:rPr>
              <a:t>GROUP</a:t>
            </a:r>
            <a:endParaRPr lang="cs-CZ" sz="2000" b="1" dirty="0">
              <a:latin typeface="Calibri" panose="020F0502020204030204" pitchFamily="34" charset="0"/>
              <a:cs typeface="Calibri" panose="020F0502020204030204" pitchFamily="34" charset="0"/>
            </a:endParaRPr>
          </a:p>
        </p:txBody>
      </p:sp>
      <p:pic>
        <p:nvPicPr>
          <p:cNvPr id="8" name="Obrázek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913" y="4952867"/>
            <a:ext cx="780209" cy="786684"/>
          </a:xfrm>
          <a:prstGeom prst="rect">
            <a:avLst/>
          </a:prstGeom>
        </p:spPr>
      </p:pic>
    </p:spTree>
    <p:extLst>
      <p:ext uri="{BB962C8B-B14F-4D97-AF65-F5344CB8AC3E}">
        <p14:creationId xmlns:p14="http://schemas.microsoft.com/office/powerpoint/2010/main" val="391121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5078313"/>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cs-CZ" sz="2400" b="1" dirty="0" smtClean="0">
                <a:solidFill>
                  <a:srgbClr val="000000"/>
                </a:solidFill>
                <a:latin typeface="Arial" panose="020B0604020202020204" pitchFamily="34" charset="0"/>
              </a:rPr>
              <a:t>nařízení k veřejné podpoře</a:t>
            </a:r>
          </a:p>
          <a:p>
            <a:r>
              <a:rPr lang="cs-CZ" dirty="0"/>
              <a:t> </a:t>
            </a:r>
            <a:endParaRPr lang="cs-CZ" dirty="0" smtClean="0"/>
          </a:p>
          <a:p>
            <a:r>
              <a:rPr lang="cs-CZ" b="1" dirty="0"/>
              <a:t>Evropská komise přijala dne 13. 12. 2023 novely nařízení 1407/2013 a 360/2012 o podporách de </a:t>
            </a:r>
            <a:r>
              <a:rPr lang="cs-CZ" b="1" dirty="0" err="1"/>
              <a:t>minimis</a:t>
            </a:r>
            <a:r>
              <a:rPr lang="cs-CZ" b="1" dirty="0"/>
              <a:t>. Tato nařízení de </a:t>
            </a:r>
            <a:r>
              <a:rPr lang="cs-CZ" b="1" dirty="0" err="1"/>
              <a:t>minimis</a:t>
            </a:r>
            <a:r>
              <a:rPr lang="cs-CZ" b="1" dirty="0"/>
              <a:t> jsou účinná </a:t>
            </a:r>
            <a:r>
              <a:rPr lang="cs-CZ" b="1" dirty="0">
                <a:solidFill>
                  <a:srgbClr val="C00000"/>
                </a:solidFill>
              </a:rPr>
              <a:t>od 1. 1. 2024. </a:t>
            </a:r>
            <a:r>
              <a:rPr lang="cs-CZ" b="1" dirty="0"/>
              <a:t>V přechodném období, během kterého budou probíhat nezbytné úpravy registru de </a:t>
            </a:r>
            <a:r>
              <a:rPr lang="cs-CZ" b="1" dirty="0" err="1"/>
              <a:t>minimis</a:t>
            </a:r>
            <a:r>
              <a:rPr lang="cs-CZ" b="1" dirty="0"/>
              <a:t> a legislativy, bude však nadále nutné aplikovat původní nařízení 1407/2013 a 360/2012. </a:t>
            </a:r>
            <a:r>
              <a:rPr lang="cs-CZ" b="1" dirty="0">
                <a:solidFill>
                  <a:srgbClr val="C00000"/>
                </a:solidFill>
              </a:rPr>
              <a:t>Přechodné období potrvá nejdéle do 30. 6. 2024</a:t>
            </a:r>
            <a:r>
              <a:rPr lang="cs-CZ" b="1" dirty="0" smtClean="0">
                <a:solidFill>
                  <a:srgbClr val="C00000"/>
                </a:solidFill>
              </a:rPr>
              <a:t>.</a:t>
            </a:r>
          </a:p>
          <a:p>
            <a:endParaRPr lang="cs-CZ" dirty="0"/>
          </a:p>
          <a:p>
            <a:pPr lvl="0"/>
            <a:r>
              <a:rPr lang="cs-CZ" u="sng" dirty="0" smtClean="0">
                <a:solidFill>
                  <a:srgbClr val="0070C0"/>
                </a:solidFill>
                <a:hlinkClick r:id="rId2"/>
              </a:rPr>
              <a:t>Nařízení </a:t>
            </a:r>
            <a:r>
              <a:rPr lang="cs-CZ" u="sng" dirty="0">
                <a:solidFill>
                  <a:srgbClr val="0070C0"/>
                </a:solidFill>
                <a:hlinkClick r:id="rId2"/>
              </a:rPr>
              <a:t>Komise (EU) 2023/2831 ze dne 13. prosince 2023 o použití článků 107 a 108 Smlouvy o fungování Evropské unie na podporu de </a:t>
            </a:r>
            <a:r>
              <a:rPr lang="cs-CZ" u="sng" dirty="0" err="1" smtClean="0">
                <a:solidFill>
                  <a:srgbClr val="0070C0"/>
                </a:solidFill>
                <a:hlinkClick r:id="rId2"/>
              </a:rPr>
              <a:t>minimis</a:t>
            </a:r>
            <a:r>
              <a:rPr lang="cs-CZ" dirty="0"/>
              <a:t> nahrazuje nařízení Komise (EU) č. 1407/2013 ze dne 18. prosince 2013 o použití článků 107 a 108 Smlouvy o fungování Evropské unie na podporu de </a:t>
            </a:r>
            <a:r>
              <a:rPr lang="cs-CZ" dirty="0" err="1"/>
              <a:t>minimis</a:t>
            </a:r>
            <a:r>
              <a:rPr lang="cs-CZ" dirty="0"/>
              <a:t>.</a:t>
            </a:r>
          </a:p>
          <a:p>
            <a:pPr lvl="0"/>
            <a:r>
              <a:rPr lang="cs-CZ" u="sng" dirty="0">
                <a:solidFill>
                  <a:srgbClr val="0070C0"/>
                </a:solidFill>
                <a:hlinkClick r:id="rId3"/>
              </a:rPr>
              <a:t>Nařízení Komise (EU) 2023/2832 ze dne 13. prosince 2023 o použití článků 107 a 108 Smlouvy o fungování Evropské unie na podporu de </a:t>
            </a:r>
            <a:r>
              <a:rPr lang="cs-CZ" u="sng" dirty="0" err="1">
                <a:solidFill>
                  <a:srgbClr val="0070C0"/>
                </a:solidFill>
                <a:hlinkClick r:id="rId3"/>
              </a:rPr>
              <a:t>minimis</a:t>
            </a:r>
            <a:r>
              <a:rPr lang="cs-CZ" u="sng" dirty="0">
                <a:solidFill>
                  <a:srgbClr val="0070C0"/>
                </a:solidFill>
                <a:hlinkClick r:id="rId3"/>
              </a:rPr>
              <a:t> udílenou podnikům poskytujícím služby obecného hospodářského zájmu</a:t>
            </a:r>
            <a:r>
              <a:rPr lang="cs-CZ" dirty="0"/>
              <a:t> nahrazuje nařízení Komise (EU) č. 360/2012 ze dne 25. dubna 2012 o použití článků 107 a 108 Smlouvy o fungování Evropské unie na podporu de </a:t>
            </a:r>
            <a:r>
              <a:rPr lang="cs-CZ" dirty="0" err="1"/>
              <a:t>minimis</a:t>
            </a:r>
            <a:r>
              <a:rPr lang="cs-CZ" dirty="0"/>
              <a:t> udílenou podnikům poskytujícím služby obecného hospodářského zájmu.</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91763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5632311"/>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cs-CZ" sz="2400" b="1" dirty="0" smtClean="0">
                <a:solidFill>
                  <a:srgbClr val="000000"/>
                </a:solidFill>
                <a:latin typeface="Arial" panose="020B0604020202020204" pitchFamily="34" charset="0"/>
              </a:rPr>
              <a:t>nařízení k veřejné podpoře</a:t>
            </a:r>
          </a:p>
          <a:p>
            <a:r>
              <a:rPr lang="cs-CZ" dirty="0"/>
              <a:t> </a:t>
            </a:r>
            <a:endParaRPr lang="cs-CZ" dirty="0" smtClean="0"/>
          </a:p>
          <a:p>
            <a:pPr fontAlgn="base"/>
            <a:r>
              <a:rPr lang="cs-CZ" b="1" dirty="0">
                <a:solidFill>
                  <a:srgbClr val="C00000"/>
                </a:solidFill>
              </a:rPr>
              <a:t>Limity podpory de </a:t>
            </a:r>
            <a:r>
              <a:rPr lang="cs-CZ" b="1" dirty="0" err="1">
                <a:solidFill>
                  <a:srgbClr val="C00000"/>
                </a:solidFill>
              </a:rPr>
              <a:t>minimis</a:t>
            </a:r>
            <a:r>
              <a:rPr lang="cs-CZ" b="1" dirty="0">
                <a:solidFill>
                  <a:srgbClr val="C00000"/>
                </a:solidFill>
              </a:rPr>
              <a:t> byly </a:t>
            </a:r>
            <a:r>
              <a:rPr lang="cs-CZ" b="1" dirty="0" smtClean="0">
                <a:solidFill>
                  <a:srgbClr val="C00000"/>
                </a:solidFill>
              </a:rPr>
              <a:t>navýšeny:</a:t>
            </a:r>
          </a:p>
          <a:p>
            <a:pPr marL="285750" indent="-285750" fontAlgn="base">
              <a:buFont typeface="Arial" panose="020B0604020202020204" pitchFamily="34" charset="0"/>
              <a:buChar char="•"/>
            </a:pPr>
            <a:r>
              <a:rPr lang="cs-CZ" dirty="0" smtClean="0"/>
              <a:t>z 200 tis. € na </a:t>
            </a:r>
            <a:r>
              <a:rPr lang="cs-CZ" dirty="0">
                <a:solidFill>
                  <a:srgbClr val="C00000"/>
                </a:solidFill>
              </a:rPr>
              <a:t>300 tisíc </a:t>
            </a:r>
            <a:r>
              <a:rPr lang="cs-CZ" dirty="0" smtClean="0">
                <a:solidFill>
                  <a:srgbClr val="C00000"/>
                </a:solidFill>
              </a:rPr>
              <a:t>€ </a:t>
            </a:r>
            <a:r>
              <a:rPr lang="cs-CZ" dirty="0"/>
              <a:t>dle nařízení 1407/2013 </a:t>
            </a:r>
            <a:endParaRPr lang="cs-CZ" dirty="0" smtClean="0"/>
          </a:p>
          <a:p>
            <a:pPr marL="285750" indent="-285750" fontAlgn="base">
              <a:buFont typeface="Arial" panose="020B0604020202020204" pitchFamily="34" charset="0"/>
              <a:buChar char="•"/>
            </a:pPr>
            <a:r>
              <a:rPr lang="cs-CZ" dirty="0" smtClean="0"/>
              <a:t>z 500 tis. € na </a:t>
            </a:r>
            <a:r>
              <a:rPr lang="cs-CZ" dirty="0" smtClean="0">
                <a:solidFill>
                  <a:srgbClr val="C00000"/>
                </a:solidFill>
              </a:rPr>
              <a:t>750</a:t>
            </a:r>
            <a:r>
              <a:rPr lang="cs-CZ" dirty="0">
                <a:solidFill>
                  <a:srgbClr val="C00000"/>
                </a:solidFill>
              </a:rPr>
              <a:t> tisíc </a:t>
            </a:r>
            <a:r>
              <a:rPr lang="cs-CZ" dirty="0" smtClean="0">
                <a:solidFill>
                  <a:srgbClr val="C00000"/>
                </a:solidFill>
              </a:rPr>
              <a:t>€ </a:t>
            </a:r>
            <a:r>
              <a:rPr lang="cs-CZ" dirty="0"/>
              <a:t>dle nařízení 360/2012. </a:t>
            </a:r>
            <a:endParaRPr lang="cs-CZ" dirty="0" smtClean="0"/>
          </a:p>
          <a:p>
            <a:pPr marL="285750" indent="-285750" fontAlgn="base">
              <a:buFont typeface="Arial" panose="020B0604020202020204" pitchFamily="34" charset="0"/>
              <a:buChar char="•"/>
            </a:pPr>
            <a:endParaRPr lang="cs-CZ" dirty="0"/>
          </a:p>
          <a:p>
            <a:pPr fontAlgn="base"/>
            <a:r>
              <a:rPr lang="cs-CZ" dirty="0" smtClean="0">
                <a:solidFill>
                  <a:srgbClr val="C00000"/>
                </a:solidFill>
              </a:rPr>
              <a:t>Mění </a:t>
            </a:r>
            <a:r>
              <a:rPr lang="cs-CZ" dirty="0">
                <a:solidFill>
                  <a:srgbClr val="C00000"/>
                </a:solidFill>
              </a:rPr>
              <a:t>se počítání rozhodného období pro určení limitu de </a:t>
            </a:r>
            <a:r>
              <a:rPr lang="cs-CZ" dirty="0" err="1">
                <a:solidFill>
                  <a:srgbClr val="C00000"/>
                </a:solidFill>
              </a:rPr>
              <a:t>minimis</a:t>
            </a:r>
            <a:r>
              <a:rPr lang="cs-CZ" dirty="0">
                <a:solidFill>
                  <a:srgbClr val="C00000"/>
                </a:solidFill>
              </a:rPr>
              <a:t>.</a:t>
            </a:r>
            <a:r>
              <a:rPr lang="cs-CZ" dirty="0"/>
              <a:t> Nově bude rozhodné období zahrnovat tři roky předcházející dni poskytnutí podpory, a nikoliv současný a dva předchozí fiskální roky, jak tomu bylo dosud. Mezi novinkami je například i povinnost evidovat do registru de </a:t>
            </a:r>
            <a:r>
              <a:rPr lang="cs-CZ" dirty="0" err="1"/>
              <a:t>minimis</a:t>
            </a:r>
            <a:r>
              <a:rPr lang="cs-CZ" dirty="0"/>
              <a:t> u poskytnutých podpor klasifikaci ekonomických činností (NACE). </a:t>
            </a:r>
            <a:endParaRPr lang="cs-CZ" dirty="0" smtClean="0"/>
          </a:p>
          <a:p>
            <a:pPr fontAlgn="base"/>
            <a:endParaRPr lang="cs-CZ" dirty="0"/>
          </a:p>
          <a:p>
            <a:pPr fontAlgn="base"/>
            <a:r>
              <a:rPr lang="cs-CZ" dirty="0"/>
              <a:t>Platnost starých nařízení skončí dne 31. 12. 2023. Nová nařízení </a:t>
            </a:r>
            <a:r>
              <a:rPr lang="cs-CZ" dirty="0" smtClean="0"/>
              <a:t>jsou </a:t>
            </a:r>
            <a:r>
              <a:rPr lang="cs-CZ" dirty="0"/>
              <a:t>účinná od 1.1.2024. S ohledem na nutné úpravy národní legislativy a registru de </a:t>
            </a:r>
            <a:r>
              <a:rPr lang="cs-CZ" dirty="0" err="1"/>
              <a:t>minimis</a:t>
            </a:r>
            <a:r>
              <a:rPr lang="cs-CZ" dirty="0"/>
              <a:t> bude v České republice využito přechodných ustanovení, která umožňují poskytování podpory malého rozsahu na základě původních nařízení ještě šest měsíců po skončení jejich platnosti. Do doby než budou provedeny nutné legislativní změny a úpravy registru de </a:t>
            </a:r>
            <a:r>
              <a:rPr lang="cs-CZ" dirty="0" err="1"/>
              <a:t>minimis</a:t>
            </a:r>
            <a:r>
              <a:rPr lang="cs-CZ" dirty="0"/>
              <a:t>, proto bude nutno poskytovat podporu podle stávajících nařízení, včetně stávajících limitů. Přechodné období bude tedy trvat maximálně </a:t>
            </a:r>
            <a:r>
              <a:rPr lang="cs-CZ" dirty="0">
                <a:solidFill>
                  <a:srgbClr val="C00000"/>
                </a:solidFill>
              </a:rPr>
              <a:t>do 30. 6. 2024. </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09768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988063"/>
            <a:ext cx="4777152" cy="646331"/>
          </a:xfrm>
          <a:prstGeom prst="rect">
            <a:avLst/>
          </a:prstGeom>
          <a:noFill/>
        </p:spPr>
        <p:txBody>
          <a:bodyPr wrap="square" rtlCol="0" anchor="ctr">
            <a:spAutoFit/>
          </a:bodyPr>
          <a:lstStyle/>
          <a:p>
            <a:r>
              <a:rPr lang="cs-CZ" altLang="ko-KR" sz="3600" b="1" dirty="0" smtClean="0">
                <a:solidFill>
                  <a:schemeClr val="bg1"/>
                </a:solidFill>
                <a:latin typeface="+mj-lt"/>
                <a:cs typeface="Arial" pitchFamily="34" charset="0"/>
              </a:rPr>
              <a:t>Poskytování dotací</a:t>
            </a:r>
            <a:endParaRPr lang="cs-CZ" altLang="ko-KR" sz="3600" b="1" dirty="0">
              <a:solidFill>
                <a:schemeClr val="bg1"/>
              </a:solidFill>
              <a:latin typeface="+mj-lt"/>
              <a:cs typeface="Arial" pitchFamily="34" charset="0"/>
            </a:endParaRPr>
          </a:p>
        </p:txBody>
      </p:sp>
      <p:pic>
        <p:nvPicPr>
          <p:cNvPr id="2" name="Obrázek 1"/>
          <p:cNvPicPr>
            <a:picLocks noChangeAspect="1"/>
          </p:cNvPicPr>
          <p:nvPr/>
        </p:nvPicPr>
        <p:blipFill>
          <a:blip r:embed="rId2"/>
          <a:stretch>
            <a:fillRect/>
          </a:stretch>
        </p:blipFill>
        <p:spPr>
          <a:xfrm>
            <a:off x="4895491" y="889615"/>
            <a:ext cx="1057423" cy="1181265"/>
          </a:xfrm>
          <a:prstGeom prst="rect">
            <a:avLst/>
          </a:prstGeom>
        </p:spPr>
      </p:pic>
      <p:pic>
        <p:nvPicPr>
          <p:cNvPr id="3" name="Obrázek 2"/>
          <p:cNvPicPr>
            <a:picLocks noChangeAspect="1"/>
          </p:cNvPicPr>
          <p:nvPr/>
        </p:nvPicPr>
        <p:blipFill>
          <a:blip r:embed="rId3"/>
          <a:stretch>
            <a:fillRect/>
          </a:stretch>
        </p:blipFill>
        <p:spPr>
          <a:xfrm>
            <a:off x="8508165" y="856495"/>
            <a:ext cx="952633" cy="1152686"/>
          </a:xfrm>
          <a:prstGeom prst="rect">
            <a:avLst/>
          </a:prstGeom>
        </p:spPr>
      </p:pic>
      <p:pic>
        <p:nvPicPr>
          <p:cNvPr id="4" name="Obrázek 3"/>
          <p:cNvPicPr>
            <a:picLocks noChangeAspect="1"/>
          </p:cNvPicPr>
          <p:nvPr/>
        </p:nvPicPr>
        <p:blipFill>
          <a:blip r:embed="rId4"/>
          <a:stretch>
            <a:fillRect/>
          </a:stretch>
        </p:blipFill>
        <p:spPr>
          <a:xfrm>
            <a:off x="9909633" y="775299"/>
            <a:ext cx="1790950" cy="1381318"/>
          </a:xfrm>
          <a:prstGeom prst="rect">
            <a:avLst/>
          </a:prstGeom>
        </p:spPr>
      </p:pic>
      <p:pic>
        <p:nvPicPr>
          <p:cNvPr id="5" name="Obrázek 4"/>
          <p:cNvPicPr>
            <a:picLocks noChangeAspect="1"/>
          </p:cNvPicPr>
          <p:nvPr/>
        </p:nvPicPr>
        <p:blipFill>
          <a:blip r:embed="rId5"/>
          <a:stretch>
            <a:fillRect/>
          </a:stretch>
        </p:blipFill>
        <p:spPr>
          <a:xfrm>
            <a:off x="4843980" y="4720471"/>
            <a:ext cx="1771897" cy="1228896"/>
          </a:xfrm>
          <a:prstGeom prst="rect">
            <a:avLst/>
          </a:prstGeom>
        </p:spPr>
      </p:pic>
      <p:pic>
        <p:nvPicPr>
          <p:cNvPr id="6" name="Obrázek 5"/>
          <p:cNvPicPr>
            <a:picLocks noChangeAspect="1"/>
          </p:cNvPicPr>
          <p:nvPr/>
        </p:nvPicPr>
        <p:blipFill>
          <a:blip r:embed="rId6"/>
          <a:stretch>
            <a:fillRect/>
          </a:stretch>
        </p:blipFill>
        <p:spPr>
          <a:xfrm>
            <a:off x="8790984" y="4822933"/>
            <a:ext cx="1438476" cy="1095528"/>
          </a:xfrm>
          <a:prstGeom prst="rect">
            <a:avLst/>
          </a:prstGeom>
        </p:spPr>
      </p:pic>
      <p:pic>
        <p:nvPicPr>
          <p:cNvPr id="7" name="Obrázek 6"/>
          <p:cNvPicPr>
            <a:picLocks noChangeAspect="1"/>
          </p:cNvPicPr>
          <p:nvPr/>
        </p:nvPicPr>
        <p:blipFill>
          <a:blip r:embed="rId7"/>
          <a:stretch>
            <a:fillRect/>
          </a:stretch>
        </p:blipFill>
        <p:spPr>
          <a:xfrm>
            <a:off x="6401749" y="775299"/>
            <a:ext cx="1657581" cy="1295581"/>
          </a:xfrm>
          <a:prstGeom prst="rect">
            <a:avLst/>
          </a:prstGeom>
        </p:spPr>
      </p:pic>
      <p:pic>
        <p:nvPicPr>
          <p:cNvPr id="8" name="Obrázek 7"/>
          <p:cNvPicPr>
            <a:picLocks noChangeAspect="1"/>
          </p:cNvPicPr>
          <p:nvPr/>
        </p:nvPicPr>
        <p:blipFill>
          <a:blip r:embed="rId8"/>
          <a:stretch>
            <a:fillRect/>
          </a:stretch>
        </p:blipFill>
        <p:spPr>
          <a:xfrm>
            <a:off x="10572349" y="4644260"/>
            <a:ext cx="1448002" cy="1381318"/>
          </a:xfrm>
          <a:prstGeom prst="rect">
            <a:avLst/>
          </a:prstGeom>
        </p:spPr>
      </p:pic>
      <p:pic>
        <p:nvPicPr>
          <p:cNvPr id="9" name="Obrázek 8"/>
          <p:cNvPicPr>
            <a:picLocks noChangeAspect="1"/>
          </p:cNvPicPr>
          <p:nvPr/>
        </p:nvPicPr>
        <p:blipFill>
          <a:blip r:embed="rId9"/>
          <a:stretch>
            <a:fillRect/>
          </a:stretch>
        </p:blipFill>
        <p:spPr>
          <a:xfrm>
            <a:off x="6960377" y="4387049"/>
            <a:ext cx="1486107" cy="1895740"/>
          </a:xfrm>
          <a:prstGeom prst="rect">
            <a:avLst/>
          </a:prstGeom>
        </p:spPr>
      </p:pic>
    </p:spTree>
    <p:extLst>
      <p:ext uri="{BB962C8B-B14F-4D97-AF65-F5344CB8AC3E}">
        <p14:creationId xmlns:p14="http://schemas.microsoft.com/office/powerpoint/2010/main" val="581632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752E57-AE48-4B2E-BD13-E299482EC991}"/>
              </a:ext>
            </a:extLst>
          </p:cNvPr>
          <p:cNvGrpSpPr/>
          <p:nvPr/>
        </p:nvGrpSpPr>
        <p:grpSpPr>
          <a:xfrm>
            <a:off x="6185103" y="713811"/>
            <a:ext cx="5874693" cy="5845731"/>
            <a:chOff x="412501" y="2943143"/>
            <a:chExt cx="3761594" cy="3743050"/>
          </a:xfrm>
        </p:grpSpPr>
        <p:sp>
          <p:nvSpPr>
            <p:cNvPr id="6" name="Rectangle 21">
              <a:extLst>
                <a:ext uri="{FF2B5EF4-FFF2-40B4-BE49-F238E27FC236}">
                  <a16:creationId xmlns:a16="http://schemas.microsoft.com/office/drawing/2014/main" id="{92D13E30-3900-43A3-89A6-9D64C3CFAB44}"/>
                </a:ext>
              </a:extLst>
            </p:cNvPr>
            <p:cNvSpPr/>
            <p:nvPr/>
          </p:nvSpPr>
          <p:spPr>
            <a:xfrm rot="6342521">
              <a:off x="3097527" y="3516043"/>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21">
              <a:extLst>
                <a:ext uri="{FF2B5EF4-FFF2-40B4-BE49-F238E27FC236}">
                  <a16:creationId xmlns:a16="http://schemas.microsoft.com/office/drawing/2014/main" id="{3702C2D0-CC89-48A1-800A-CAF425B6250D}"/>
                </a:ext>
              </a:extLst>
            </p:cNvPr>
            <p:cNvSpPr/>
            <p:nvPr/>
          </p:nvSpPr>
          <p:spPr>
            <a:xfrm rot="4500000">
              <a:off x="3296179" y="3543395"/>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1">
              <a:extLst>
                <a:ext uri="{FF2B5EF4-FFF2-40B4-BE49-F238E27FC236}">
                  <a16:creationId xmlns:a16="http://schemas.microsoft.com/office/drawing/2014/main" id="{438975E4-D3CF-47DE-8BC9-3A050D183F65}"/>
                </a:ext>
              </a:extLst>
            </p:cNvPr>
            <p:cNvSpPr/>
            <p:nvPr/>
          </p:nvSpPr>
          <p:spPr>
            <a:xfrm rot="2700000">
              <a:off x="3452489" y="3440460"/>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aphic 27">
              <a:extLst>
                <a:ext uri="{FF2B5EF4-FFF2-40B4-BE49-F238E27FC236}">
                  <a16:creationId xmlns:a16="http://schemas.microsoft.com/office/drawing/2014/main" id="{66D5C128-FBBD-4C3F-9C23-D7690A3776DF}"/>
                </a:ext>
              </a:extLst>
            </p:cNvPr>
            <p:cNvGrpSpPr/>
            <p:nvPr/>
          </p:nvGrpSpPr>
          <p:grpSpPr>
            <a:xfrm>
              <a:off x="412501" y="2943143"/>
              <a:ext cx="3761594" cy="3743050"/>
              <a:chOff x="2564432" y="-3077"/>
              <a:chExt cx="6894435" cy="6860447"/>
            </a:xfrm>
          </p:grpSpPr>
          <p:sp>
            <p:nvSpPr>
              <p:cNvPr id="10" name="Freeform: Shape 9">
                <a:extLst>
                  <a:ext uri="{FF2B5EF4-FFF2-40B4-BE49-F238E27FC236}">
                    <a16:creationId xmlns:a16="http://schemas.microsoft.com/office/drawing/2014/main" id="{31527167-A5F0-4354-83BC-82E6A8E910C5}"/>
                  </a:ext>
                </a:extLst>
              </p:cNvPr>
              <p:cNvSpPr/>
              <p:nvPr/>
            </p:nvSpPr>
            <p:spPr>
              <a:xfrm>
                <a:off x="3332452" y="147375"/>
                <a:ext cx="949569" cy="1085222"/>
              </a:xfrm>
              <a:custGeom>
                <a:avLst/>
                <a:gdLst>
                  <a:gd name="connsiteX0" fmla="*/ 926207 w 949569"/>
                  <a:gd name="connsiteY0" fmla="*/ 381671 h 1085221"/>
                  <a:gd name="connsiteX1" fmla="*/ 902091 w 949569"/>
                  <a:gd name="connsiteY1" fmla="*/ 320627 h 1085221"/>
                  <a:gd name="connsiteX2" fmla="*/ 872699 w 949569"/>
                  <a:gd name="connsiteY2" fmla="*/ 234714 h 1085221"/>
                  <a:gd name="connsiteX3" fmla="*/ 709916 w 949569"/>
                  <a:gd name="connsiteY3" fmla="*/ 57612 h 1085221"/>
                  <a:gd name="connsiteX4" fmla="*/ 557684 w 949569"/>
                  <a:gd name="connsiteY4" fmla="*/ 2597 h 1085221"/>
                  <a:gd name="connsiteX5" fmla="*/ 340639 w 949569"/>
                  <a:gd name="connsiteY5" fmla="*/ 1090 h 1085221"/>
                  <a:gd name="connsiteX6" fmla="*/ 228349 w 949569"/>
                  <a:gd name="connsiteY6" fmla="*/ 48568 h 1085221"/>
                  <a:gd name="connsiteX7" fmla="*/ 109276 w 949569"/>
                  <a:gd name="connsiteY7" fmla="*/ 228685 h 1085221"/>
                  <a:gd name="connsiteX8" fmla="*/ 61044 w 949569"/>
                  <a:gd name="connsiteY8" fmla="*/ 360569 h 1085221"/>
                  <a:gd name="connsiteX9" fmla="*/ 25623 w 949569"/>
                  <a:gd name="connsiteY9" fmla="*/ 557266 h 1085221"/>
                  <a:gd name="connsiteX10" fmla="*/ 25623 w 949569"/>
                  <a:gd name="connsiteY10" fmla="*/ 557266 h 1085221"/>
                  <a:gd name="connsiteX11" fmla="*/ 25623 w 949569"/>
                  <a:gd name="connsiteY11" fmla="*/ 557266 h 1085221"/>
                  <a:gd name="connsiteX12" fmla="*/ 0 w 949569"/>
                  <a:gd name="connsiteY12" fmla="*/ 607759 h 1085221"/>
                  <a:gd name="connsiteX13" fmla="*/ 119827 w 949569"/>
                  <a:gd name="connsiteY13" fmla="*/ 754716 h 1085221"/>
                  <a:gd name="connsiteX14" fmla="*/ 252465 w 949569"/>
                  <a:gd name="connsiteY14" fmla="*/ 987587 h 1085221"/>
                  <a:gd name="connsiteX15" fmla="*/ 302958 w 949569"/>
                  <a:gd name="connsiteY15" fmla="*/ 1006427 h 1085221"/>
                  <a:gd name="connsiteX16" fmla="*/ 385857 w 949569"/>
                  <a:gd name="connsiteY16" fmla="*/ 1081790 h 1085221"/>
                  <a:gd name="connsiteX17" fmla="*/ 480814 w 949569"/>
                  <a:gd name="connsiteY17" fmla="*/ 1044109 h 1085221"/>
                  <a:gd name="connsiteX18" fmla="*/ 516234 w 949569"/>
                  <a:gd name="connsiteY18" fmla="*/ 1003413 h 1085221"/>
                  <a:gd name="connsiteX19" fmla="*/ 602901 w 949569"/>
                  <a:gd name="connsiteY19" fmla="*/ 938601 h 1085221"/>
                  <a:gd name="connsiteX20" fmla="*/ 617220 w 949569"/>
                  <a:gd name="connsiteY20" fmla="*/ 920514 h 1085221"/>
                  <a:gd name="connsiteX21" fmla="*/ 648119 w 949569"/>
                  <a:gd name="connsiteY21" fmla="*/ 910717 h 1085221"/>
                  <a:gd name="connsiteX22" fmla="*/ 693336 w 949569"/>
                  <a:gd name="connsiteY22" fmla="*/ 896398 h 1085221"/>
                  <a:gd name="connsiteX23" fmla="*/ 703133 w 949569"/>
                  <a:gd name="connsiteY23" fmla="*/ 855702 h 1085221"/>
                  <a:gd name="connsiteX24" fmla="*/ 696351 w 949569"/>
                  <a:gd name="connsiteY24" fmla="*/ 784861 h 1085221"/>
                  <a:gd name="connsiteX25" fmla="*/ 723481 w 949569"/>
                  <a:gd name="connsiteY25" fmla="*/ 752455 h 1085221"/>
                  <a:gd name="connsiteX26" fmla="*/ 755134 w 949569"/>
                  <a:gd name="connsiteY26" fmla="*/ 752455 h 1085221"/>
                  <a:gd name="connsiteX27" fmla="*/ 774728 w 949569"/>
                  <a:gd name="connsiteY27" fmla="*/ 740397 h 1085221"/>
                  <a:gd name="connsiteX28" fmla="*/ 830496 w 949569"/>
                  <a:gd name="connsiteY28" fmla="*/ 583643 h 1085221"/>
                  <a:gd name="connsiteX29" fmla="*/ 856120 w 949569"/>
                  <a:gd name="connsiteY29" fmla="*/ 515816 h 1085221"/>
                  <a:gd name="connsiteX30" fmla="*/ 884757 w 949569"/>
                  <a:gd name="connsiteY30" fmla="*/ 536918 h 1085221"/>
                  <a:gd name="connsiteX31" fmla="*/ 899830 w 949569"/>
                  <a:gd name="connsiteY31" fmla="*/ 540686 h 1085221"/>
                  <a:gd name="connsiteX32" fmla="*/ 944294 w 949569"/>
                  <a:gd name="connsiteY32" fmla="*/ 496976 h 1085221"/>
                  <a:gd name="connsiteX33" fmla="*/ 926207 w 949569"/>
                  <a:gd name="connsiteY33" fmla="*/ 381671 h 10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569" h="1085221">
                    <a:moveTo>
                      <a:pt x="926207" y="381671"/>
                    </a:moveTo>
                    <a:cubicBezTo>
                      <a:pt x="909627" y="364338"/>
                      <a:pt x="902844" y="343990"/>
                      <a:pt x="902091" y="320627"/>
                    </a:cubicBezTo>
                    <a:cubicBezTo>
                      <a:pt x="900584" y="288975"/>
                      <a:pt x="891540" y="257323"/>
                      <a:pt x="872699" y="234714"/>
                    </a:cubicBezTo>
                    <a:cubicBezTo>
                      <a:pt x="821453" y="172916"/>
                      <a:pt x="776989" y="105090"/>
                      <a:pt x="709916" y="57612"/>
                    </a:cubicBezTo>
                    <a:cubicBezTo>
                      <a:pt x="663191" y="24452"/>
                      <a:pt x="611945" y="6365"/>
                      <a:pt x="557684" y="2597"/>
                    </a:cubicBezTo>
                    <a:cubicBezTo>
                      <a:pt x="486089" y="-2678"/>
                      <a:pt x="412987" y="1843"/>
                      <a:pt x="340639" y="1090"/>
                    </a:cubicBezTo>
                    <a:cubicBezTo>
                      <a:pt x="296175" y="1090"/>
                      <a:pt x="255479" y="10887"/>
                      <a:pt x="228349" y="48568"/>
                    </a:cubicBezTo>
                    <a:cubicBezTo>
                      <a:pt x="185392" y="106597"/>
                      <a:pt x="143189" y="165380"/>
                      <a:pt x="109276" y="228685"/>
                    </a:cubicBezTo>
                    <a:cubicBezTo>
                      <a:pt x="87421" y="270134"/>
                      <a:pt x="79131" y="317613"/>
                      <a:pt x="61044" y="360569"/>
                    </a:cubicBezTo>
                    <a:cubicBezTo>
                      <a:pt x="34667" y="423874"/>
                      <a:pt x="26377" y="489440"/>
                      <a:pt x="25623" y="557266"/>
                    </a:cubicBezTo>
                    <a:lnTo>
                      <a:pt x="25623" y="557266"/>
                    </a:lnTo>
                    <a:cubicBezTo>
                      <a:pt x="25623" y="557266"/>
                      <a:pt x="25623" y="557266"/>
                      <a:pt x="25623" y="557266"/>
                    </a:cubicBezTo>
                    <a:cubicBezTo>
                      <a:pt x="17333" y="576107"/>
                      <a:pt x="10551" y="584396"/>
                      <a:pt x="0" y="607759"/>
                    </a:cubicBezTo>
                    <a:cubicBezTo>
                      <a:pt x="0" y="620571"/>
                      <a:pt x="95711" y="714020"/>
                      <a:pt x="119827" y="754716"/>
                    </a:cubicBezTo>
                    <a:cubicBezTo>
                      <a:pt x="156001" y="815760"/>
                      <a:pt x="247943" y="979297"/>
                      <a:pt x="252465" y="987587"/>
                    </a:cubicBezTo>
                    <a:cubicBezTo>
                      <a:pt x="272813" y="985326"/>
                      <a:pt x="290146" y="989847"/>
                      <a:pt x="302958" y="1006427"/>
                    </a:cubicBezTo>
                    <a:cubicBezTo>
                      <a:pt x="308987" y="1013964"/>
                      <a:pt x="345914" y="1061442"/>
                      <a:pt x="385857" y="1081790"/>
                    </a:cubicBezTo>
                    <a:cubicBezTo>
                      <a:pt x="423538" y="1100631"/>
                      <a:pt x="471770" y="1097616"/>
                      <a:pt x="480814" y="1044109"/>
                    </a:cubicBezTo>
                    <a:cubicBezTo>
                      <a:pt x="484582" y="1024514"/>
                      <a:pt x="495886" y="1009442"/>
                      <a:pt x="516234" y="1003413"/>
                    </a:cubicBezTo>
                    <a:cubicBezTo>
                      <a:pt x="552408" y="991355"/>
                      <a:pt x="581800" y="970253"/>
                      <a:pt x="602901" y="938601"/>
                    </a:cubicBezTo>
                    <a:cubicBezTo>
                      <a:pt x="607423" y="932572"/>
                      <a:pt x="612698" y="926543"/>
                      <a:pt x="617220" y="920514"/>
                    </a:cubicBezTo>
                    <a:cubicBezTo>
                      <a:pt x="625510" y="910717"/>
                      <a:pt x="633800" y="906195"/>
                      <a:pt x="648119" y="910717"/>
                    </a:cubicBezTo>
                    <a:cubicBezTo>
                      <a:pt x="664698" y="915238"/>
                      <a:pt x="684293" y="916746"/>
                      <a:pt x="693336" y="896398"/>
                    </a:cubicBezTo>
                    <a:cubicBezTo>
                      <a:pt x="698612" y="883586"/>
                      <a:pt x="703133" y="870021"/>
                      <a:pt x="703133" y="855702"/>
                    </a:cubicBezTo>
                    <a:cubicBezTo>
                      <a:pt x="703133" y="831586"/>
                      <a:pt x="700119" y="808224"/>
                      <a:pt x="696351" y="784861"/>
                    </a:cubicBezTo>
                    <a:cubicBezTo>
                      <a:pt x="692583" y="764513"/>
                      <a:pt x="702380" y="752455"/>
                      <a:pt x="723481" y="752455"/>
                    </a:cubicBezTo>
                    <a:cubicBezTo>
                      <a:pt x="734032" y="752455"/>
                      <a:pt x="744583" y="752455"/>
                      <a:pt x="755134" y="752455"/>
                    </a:cubicBezTo>
                    <a:cubicBezTo>
                      <a:pt x="764931" y="753209"/>
                      <a:pt x="770960" y="748687"/>
                      <a:pt x="774728" y="740397"/>
                    </a:cubicBezTo>
                    <a:cubicBezTo>
                      <a:pt x="798844" y="689904"/>
                      <a:pt x="812409" y="635643"/>
                      <a:pt x="830496" y="583643"/>
                    </a:cubicBezTo>
                    <a:cubicBezTo>
                      <a:pt x="838033" y="561034"/>
                      <a:pt x="843308" y="536918"/>
                      <a:pt x="856120" y="515816"/>
                    </a:cubicBezTo>
                    <a:cubicBezTo>
                      <a:pt x="865917" y="522599"/>
                      <a:pt x="874960" y="530135"/>
                      <a:pt x="884757" y="536918"/>
                    </a:cubicBezTo>
                    <a:cubicBezTo>
                      <a:pt x="889279" y="540686"/>
                      <a:pt x="893801" y="544454"/>
                      <a:pt x="899830" y="540686"/>
                    </a:cubicBezTo>
                    <a:cubicBezTo>
                      <a:pt x="916410" y="527874"/>
                      <a:pt x="936758" y="517324"/>
                      <a:pt x="944294" y="496976"/>
                    </a:cubicBezTo>
                    <a:cubicBezTo>
                      <a:pt x="958613" y="456280"/>
                      <a:pt x="958613" y="416338"/>
                      <a:pt x="926207" y="381671"/>
                    </a:cubicBezTo>
                    <a:close/>
                  </a:path>
                </a:pathLst>
              </a:custGeom>
              <a:solidFill>
                <a:srgbClr val="FDC68E"/>
              </a:solidFill>
              <a:ln w="75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3FC487-F488-423C-9398-C4D831B97F6F}"/>
                  </a:ext>
                </a:extLst>
              </p:cNvPr>
              <p:cNvSpPr/>
              <p:nvPr/>
            </p:nvSpPr>
            <p:spPr>
              <a:xfrm>
                <a:off x="2930353" y="5544431"/>
                <a:ext cx="6528514" cy="1312939"/>
              </a:xfrm>
              <a:custGeom>
                <a:avLst/>
                <a:gdLst>
                  <a:gd name="connsiteX0" fmla="*/ 2091982 w 6579158"/>
                  <a:gd name="connsiteY0" fmla="*/ 368523 h 1311309"/>
                  <a:gd name="connsiteX1" fmla="*/ 4955762 w 6579158"/>
                  <a:gd name="connsiteY1" fmla="*/ 131885 h 1311309"/>
                  <a:gd name="connsiteX2" fmla="*/ 6581335 w 6579158"/>
                  <a:gd name="connsiteY2" fmla="*/ 0 h 1311309"/>
                  <a:gd name="connsiteX3" fmla="*/ 6581335 w 6579158"/>
                  <a:gd name="connsiteY3" fmla="*/ 315769 h 1311309"/>
                  <a:gd name="connsiteX4" fmla="*/ 2574303 w 6579158"/>
                  <a:gd name="connsiteY4" fmla="*/ 1312817 h 1311309"/>
                  <a:gd name="connsiteX5" fmla="*/ 715860 w 6579158"/>
                  <a:gd name="connsiteY5" fmla="*/ 1164353 h 1311309"/>
                  <a:gd name="connsiteX6" fmla="*/ 430989 w 6579158"/>
                  <a:gd name="connsiteY6" fmla="*/ 1070150 h 1311309"/>
                  <a:gd name="connsiteX7" fmla="*/ 24031 w 6579158"/>
                  <a:gd name="connsiteY7" fmla="*/ 568234 h 1311309"/>
                  <a:gd name="connsiteX8" fmla="*/ 424207 w 6579158"/>
                  <a:gd name="connsiteY8" fmla="*/ 533567 h 1311309"/>
                  <a:gd name="connsiteX9" fmla="*/ 2091982 w 6579158"/>
                  <a:gd name="connsiteY9" fmla="*/ 368523 h 1311309"/>
                  <a:gd name="connsiteX0" fmla="*/ 2091982 w 6581335"/>
                  <a:gd name="connsiteY0" fmla="*/ 368523 h 1312887"/>
                  <a:gd name="connsiteX1" fmla="*/ 4955762 w 6581335"/>
                  <a:gd name="connsiteY1" fmla="*/ 131885 h 1312887"/>
                  <a:gd name="connsiteX2" fmla="*/ 6581335 w 6581335"/>
                  <a:gd name="connsiteY2" fmla="*/ 0 h 1312887"/>
                  <a:gd name="connsiteX3" fmla="*/ 6581335 w 6581335"/>
                  <a:gd name="connsiteY3" fmla="*/ 315769 h 1312887"/>
                  <a:gd name="connsiteX4" fmla="*/ 2574303 w 6581335"/>
                  <a:gd name="connsiteY4" fmla="*/ 1312817 h 1312887"/>
                  <a:gd name="connsiteX5" fmla="*/ 715860 w 6581335"/>
                  <a:gd name="connsiteY5" fmla="*/ 1164353 h 1312887"/>
                  <a:gd name="connsiteX6" fmla="*/ 430989 w 6581335"/>
                  <a:gd name="connsiteY6" fmla="*/ 1070150 h 1312887"/>
                  <a:gd name="connsiteX7" fmla="*/ 24031 w 6581335"/>
                  <a:gd name="connsiteY7" fmla="*/ 568234 h 1312887"/>
                  <a:gd name="connsiteX8" fmla="*/ 481288 w 6581335"/>
                  <a:gd name="connsiteY8" fmla="*/ 453654 h 1312887"/>
                  <a:gd name="connsiteX9" fmla="*/ 2091982 w 6581335"/>
                  <a:gd name="connsiteY9" fmla="*/ 368523 h 1312887"/>
                  <a:gd name="connsiteX0" fmla="*/ 2204774 w 6694127"/>
                  <a:gd name="connsiteY0" fmla="*/ 368523 h 1312937"/>
                  <a:gd name="connsiteX1" fmla="*/ 5068554 w 6694127"/>
                  <a:gd name="connsiteY1" fmla="*/ 131885 h 1312937"/>
                  <a:gd name="connsiteX2" fmla="*/ 6694127 w 6694127"/>
                  <a:gd name="connsiteY2" fmla="*/ 0 h 1312937"/>
                  <a:gd name="connsiteX3" fmla="*/ 6694127 w 6694127"/>
                  <a:gd name="connsiteY3" fmla="*/ 315769 h 1312937"/>
                  <a:gd name="connsiteX4" fmla="*/ 2687095 w 6694127"/>
                  <a:gd name="connsiteY4" fmla="*/ 1312817 h 1312937"/>
                  <a:gd name="connsiteX5" fmla="*/ 828652 w 6694127"/>
                  <a:gd name="connsiteY5" fmla="*/ 1164353 h 1312937"/>
                  <a:gd name="connsiteX6" fmla="*/ 18636 w 6694127"/>
                  <a:gd name="connsiteY6" fmla="*/ 910323 h 1312937"/>
                  <a:gd name="connsiteX7" fmla="*/ 136823 w 6694127"/>
                  <a:gd name="connsiteY7" fmla="*/ 568234 h 1312937"/>
                  <a:gd name="connsiteX8" fmla="*/ 594080 w 6694127"/>
                  <a:gd name="connsiteY8" fmla="*/ 453654 h 1312937"/>
                  <a:gd name="connsiteX9" fmla="*/ 2204774 w 6694127"/>
                  <a:gd name="connsiteY9" fmla="*/ 368523 h 13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4127" h="1312937">
                    <a:moveTo>
                      <a:pt x="2204774" y="368523"/>
                    </a:moveTo>
                    <a:lnTo>
                      <a:pt x="5068554" y="131885"/>
                    </a:lnTo>
                    <a:lnTo>
                      <a:pt x="6694127" y="0"/>
                    </a:lnTo>
                    <a:lnTo>
                      <a:pt x="6694127" y="315769"/>
                    </a:lnTo>
                    <a:cubicBezTo>
                      <a:pt x="6636097" y="335364"/>
                      <a:pt x="2730805" y="1306788"/>
                      <a:pt x="2687095" y="1312817"/>
                    </a:cubicBezTo>
                    <a:cubicBezTo>
                      <a:pt x="2659211" y="1316585"/>
                      <a:pt x="1273395" y="1231435"/>
                      <a:pt x="828652" y="1164353"/>
                    </a:cubicBezTo>
                    <a:cubicBezTo>
                      <a:pt x="383909" y="1097271"/>
                      <a:pt x="105304" y="967598"/>
                      <a:pt x="18636" y="910323"/>
                    </a:cubicBezTo>
                    <a:cubicBezTo>
                      <a:pt x="-22059" y="883192"/>
                      <a:pt x="-1844" y="568988"/>
                      <a:pt x="136823" y="568234"/>
                    </a:cubicBezTo>
                    <a:cubicBezTo>
                      <a:pt x="234795" y="568234"/>
                      <a:pt x="643819" y="444611"/>
                      <a:pt x="594080" y="453654"/>
                    </a:cubicBezTo>
                    <a:cubicBezTo>
                      <a:pt x="572225" y="458176"/>
                      <a:pt x="2136194" y="374552"/>
                      <a:pt x="2204774" y="368523"/>
                    </a:cubicBezTo>
                    <a:close/>
                  </a:path>
                </a:pathLst>
              </a:custGeom>
              <a:solidFill>
                <a:schemeClr val="bg1">
                  <a:lumMod val="85000"/>
                </a:schemeClr>
              </a:solidFill>
              <a:ln w="7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1614B4-7682-40C9-AD82-40CC6FCA5109}"/>
                  </a:ext>
                </a:extLst>
              </p:cNvPr>
              <p:cNvSpPr/>
              <p:nvPr/>
            </p:nvSpPr>
            <p:spPr>
              <a:xfrm>
                <a:off x="4863501" y="-3077"/>
                <a:ext cx="4129872" cy="6383215"/>
              </a:xfrm>
              <a:custGeom>
                <a:avLst/>
                <a:gdLst>
                  <a:gd name="connsiteX0" fmla="*/ 1002642 w 4129872"/>
                  <a:gd name="connsiteY0" fmla="*/ 5760029 h 6383215"/>
                  <a:gd name="connsiteX1" fmla="*/ 1009425 w 4129872"/>
                  <a:gd name="connsiteY1" fmla="*/ 6376495 h 6383215"/>
                  <a:gd name="connsiteX2" fmla="*/ 815743 w 4129872"/>
                  <a:gd name="connsiteY2" fmla="*/ 6389307 h 6383215"/>
                  <a:gd name="connsiteX3" fmla="*/ 847395 w 4129872"/>
                  <a:gd name="connsiteY3" fmla="*/ 5249070 h 6383215"/>
                  <a:gd name="connsiteX4" fmla="*/ 849656 w 4129872"/>
                  <a:gd name="connsiteY4" fmla="*/ 3630281 h 6383215"/>
                  <a:gd name="connsiteX5" fmla="*/ 833076 w 4129872"/>
                  <a:gd name="connsiteY5" fmla="*/ 3615962 h 6383215"/>
                  <a:gd name="connsiteX6" fmla="*/ 537655 w 4129872"/>
                  <a:gd name="connsiteY6" fmla="*/ 3749354 h 6383215"/>
                  <a:gd name="connsiteX7" fmla="*/ 350755 w 4129872"/>
                  <a:gd name="connsiteY7" fmla="*/ 3751615 h 6383215"/>
                  <a:gd name="connsiteX8" fmla="*/ 178929 w 4129872"/>
                  <a:gd name="connsiteY8" fmla="*/ 3646107 h 6383215"/>
                  <a:gd name="connsiteX9" fmla="*/ 18406 w 4129872"/>
                  <a:gd name="connsiteY9" fmla="*/ 3457700 h 6383215"/>
                  <a:gd name="connsiteX10" fmla="*/ 25942 w 4129872"/>
                  <a:gd name="connsiteY10" fmla="*/ 3407961 h 6383215"/>
                  <a:gd name="connsiteX11" fmla="*/ 236204 w 4129872"/>
                  <a:gd name="connsiteY11" fmla="*/ 3283613 h 6383215"/>
                  <a:gd name="connsiteX12" fmla="*/ 436669 w 4129872"/>
                  <a:gd name="connsiteY12" fmla="*/ 3215786 h 6383215"/>
                  <a:gd name="connsiteX13" fmla="*/ 585887 w 4129872"/>
                  <a:gd name="connsiteY13" fmla="*/ 3245178 h 6383215"/>
                  <a:gd name="connsiteX14" fmla="*/ 747917 w 4129872"/>
                  <a:gd name="connsiteY14" fmla="*/ 3377816 h 6383215"/>
                  <a:gd name="connsiteX15" fmla="*/ 778062 w 4129872"/>
                  <a:gd name="connsiteY15" fmla="*/ 3465990 h 6383215"/>
                  <a:gd name="connsiteX16" fmla="*/ 851917 w 4129872"/>
                  <a:gd name="connsiteY16" fmla="*/ 3588831 h 6383215"/>
                  <a:gd name="connsiteX17" fmla="*/ 857192 w 4129872"/>
                  <a:gd name="connsiteY17" fmla="*/ 3510454 h 6383215"/>
                  <a:gd name="connsiteX18" fmla="*/ 1379455 w 4129872"/>
                  <a:gd name="connsiteY18" fmla="*/ 1309865 h 6383215"/>
                  <a:gd name="connsiteX19" fmla="*/ 1368151 w 4129872"/>
                  <a:gd name="connsiteY19" fmla="*/ 1281227 h 6383215"/>
                  <a:gd name="connsiteX20" fmla="*/ 1213658 w 4129872"/>
                  <a:gd name="connsiteY20" fmla="*/ 1229227 h 6383215"/>
                  <a:gd name="connsiteX21" fmla="*/ 1151860 w 4129872"/>
                  <a:gd name="connsiteY21" fmla="*/ 1148589 h 6383215"/>
                  <a:gd name="connsiteX22" fmla="*/ 1096092 w 4129872"/>
                  <a:gd name="connsiteY22" fmla="*/ 989574 h 6383215"/>
                  <a:gd name="connsiteX23" fmla="*/ 1105889 w 4129872"/>
                  <a:gd name="connsiteY23" fmla="*/ 965458 h 6383215"/>
                  <a:gd name="connsiteX24" fmla="*/ 1176730 w 4129872"/>
                  <a:gd name="connsiteY24" fmla="*/ 933805 h 6383215"/>
                  <a:gd name="connsiteX25" fmla="*/ 1269426 w 4129872"/>
                  <a:gd name="connsiteY25" fmla="*/ 939081 h 6383215"/>
                  <a:gd name="connsiteX26" fmla="*/ 1389252 w 4129872"/>
                  <a:gd name="connsiteY26" fmla="*/ 1054386 h 6383215"/>
                  <a:gd name="connsiteX27" fmla="*/ 1398296 w 4129872"/>
                  <a:gd name="connsiteY27" fmla="*/ 1111661 h 6383215"/>
                  <a:gd name="connsiteX28" fmla="*/ 1404325 w 4129872"/>
                  <a:gd name="connsiteY28" fmla="*/ 1257865 h 6383215"/>
                  <a:gd name="connsiteX29" fmla="*/ 1426180 w 4129872"/>
                  <a:gd name="connsiteY29" fmla="*/ 1213401 h 6383215"/>
                  <a:gd name="connsiteX30" fmla="*/ 1870066 w 4129872"/>
                  <a:gd name="connsiteY30" fmla="*/ 461282 h 6383215"/>
                  <a:gd name="connsiteX31" fmla="*/ 2173778 w 4129872"/>
                  <a:gd name="connsiteY31" fmla="*/ 194498 h 6383215"/>
                  <a:gd name="connsiteX32" fmla="*/ 2911578 w 4129872"/>
                  <a:gd name="connsiteY32" fmla="*/ 237455 h 6383215"/>
                  <a:gd name="connsiteX33" fmla="*/ 3283869 w 4129872"/>
                  <a:gd name="connsiteY33" fmla="*/ 920240 h 6383215"/>
                  <a:gd name="connsiteX34" fmla="*/ 3498653 w 4129872"/>
                  <a:gd name="connsiteY34" fmla="*/ 407021 h 6383215"/>
                  <a:gd name="connsiteX35" fmla="*/ 4131699 w 4129872"/>
                  <a:gd name="connsiteY35" fmla="*/ 62 h 6383215"/>
                  <a:gd name="connsiteX36" fmla="*/ 4002829 w 4129872"/>
                  <a:gd name="connsiteY36" fmla="*/ 659485 h 6383215"/>
                  <a:gd name="connsiteX37" fmla="*/ 3283115 w 4129872"/>
                  <a:gd name="connsiteY37" fmla="*/ 938327 h 6383215"/>
                  <a:gd name="connsiteX38" fmla="*/ 3026129 w 4129872"/>
                  <a:gd name="connsiteY38" fmla="*/ 914965 h 6383215"/>
                  <a:gd name="connsiteX39" fmla="*/ 2381778 w 4129872"/>
                  <a:gd name="connsiteY39" fmla="*/ 761225 h 6383215"/>
                  <a:gd name="connsiteX40" fmla="*/ 2830940 w 4129872"/>
                  <a:gd name="connsiteY40" fmla="*/ 661746 h 6383215"/>
                  <a:gd name="connsiteX41" fmla="*/ 3083404 w 4129872"/>
                  <a:gd name="connsiteY41" fmla="*/ 884820 h 6383215"/>
                  <a:gd name="connsiteX42" fmla="*/ 3206246 w 4129872"/>
                  <a:gd name="connsiteY42" fmla="*/ 927776 h 6383215"/>
                  <a:gd name="connsiteX43" fmla="*/ 3157260 w 4129872"/>
                  <a:gd name="connsiteY43" fmla="*/ 631601 h 6383215"/>
                  <a:gd name="connsiteX44" fmla="*/ 3022361 w 4129872"/>
                  <a:gd name="connsiteY44" fmla="*/ 392702 h 6383215"/>
                  <a:gd name="connsiteX45" fmla="*/ 1527920 w 4129872"/>
                  <a:gd name="connsiteY45" fmla="*/ 1165169 h 6383215"/>
                  <a:gd name="connsiteX46" fmla="*/ 1013193 w 4129872"/>
                  <a:gd name="connsiteY46" fmla="*/ 2874393 h 6383215"/>
                  <a:gd name="connsiteX47" fmla="*/ 1289020 w 4129872"/>
                  <a:gd name="connsiteY47" fmla="*/ 2364942 h 6383215"/>
                  <a:gd name="connsiteX48" fmla="*/ 1474412 w 4129872"/>
                  <a:gd name="connsiteY48" fmla="*/ 2008477 h 6383215"/>
                  <a:gd name="connsiteX49" fmla="*/ 1512847 w 4129872"/>
                  <a:gd name="connsiteY49" fmla="*/ 1887143 h 6383215"/>
                  <a:gd name="connsiteX50" fmla="*/ 1624384 w 4129872"/>
                  <a:gd name="connsiteY50" fmla="*/ 1755258 h 6383215"/>
                  <a:gd name="connsiteX51" fmla="*/ 1810530 w 4129872"/>
                  <a:gd name="connsiteY51" fmla="*/ 1728881 h 6383215"/>
                  <a:gd name="connsiteX52" fmla="*/ 1845950 w 4129872"/>
                  <a:gd name="connsiteY52" fmla="*/ 1734910 h 6383215"/>
                  <a:gd name="connsiteX53" fmla="*/ 1887400 w 4129872"/>
                  <a:gd name="connsiteY53" fmla="*/ 1798969 h 6383215"/>
                  <a:gd name="connsiteX54" fmla="*/ 1868559 w 4129872"/>
                  <a:gd name="connsiteY54" fmla="*/ 1859259 h 6383215"/>
                  <a:gd name="connsiteX55" fmla="*/ 1806008 w 4129872"/>
                  <a:gd name="connsiteY55" fmla="*/ 1987375 h 6383215"/>
                  <a:gd name="connsiteX56" fmla="*/ 1776617 w 4129872"/>
                  <a:gd name="connsiteY56" fmla="*/ 2022042 h 6383215"/>
                  <a:gd name="connsiteX57" fmla="*/ 1776617 w 4129872"/>
                  <a:gd name="connsiteY57" fmla="*/ 2047665 h 6383215"/>
                  <a:gd name="connsiteX58" fmla="*/ 1802240 w 4129872"/>
                  <a:gd name="connsiteY58" fmla="*/ 2065752 h 6383215"/>
                  <a:gd name="connsiteX59" fmla="*/ 1879863 w 4129872"/>
                  <a:gd name="connsiteY59" fmla="*/ 2214217 h 6383215"/>
                  <a:gd name="connsiteX60" fmla="*/ 1851979 w 4129872"/>
                  <a:gd name="connsiteY60" fmla="*/ 2297116 h 6383215"/>
                  <a:gd name="connsiteX61" fmla="*/ 1827110 w 4129872"/>
                  <a:gd name="connsiteY61" fmla="*/ 2309174 h 6383215"/>
                  <a:gd name="connsiteX62" fmla="*/ 1674123 w 4129872"/>
                  <a:gd name="connsiteY62" fmla="*/ 2293348 h 6383215"/>
                  <a:gd name="connsiteX63" fmla="*/ 1579920 w 4129872"/>
                  <a:gd name="connsiteY63" fmla="*/ 2250391 h 6383215"/>
                  <a:gd name="connsiteX64" fmla="*/ 1487977 w 4129872"/>
                  <a:gd name="connsiteY64" fmla="*/ 2214217 h 6383215"/>
                  <a:gd name="connsiteX65" fmla="*/ 1469890 w 4129872"/>
                  <a:gd name="connsiteY65" fmla="*/ 2196883 h 6383215"/>
                  <a:gd name="connsiteX66" fmla="*/ 1475919 w 4129872"/>
                  <a:gd name="connsiteY66" fmla="*/ 2138854 h 6383215"/>
                  <a:gd name="connsiteX67" fmla="*/ 1491746 w 4129872"/>
                  <a:gd name="connsiteY67" fmla="*/ 2082332 h 6383215"/>
                  <a:gd name="connsiteX68" fmla="*/ 1463108 w 4129872"/>
                  <a:gd name="connsiteY68" fmla="*/ 2135840 h 6383215"/>
                  <a:gd name="connsiteX69" fmla="*/ 1037309 w 4129872"/>
                  <a:gd name="connsiteY69" fmla="*/ 2986684 h 6383215"/>
                  <a:gd name="connsiteX70" fmla="*/ 944613 w 4129872"/>
                  <a:gd name="connsiteY70" fmla="*/ 3632542 h 6383215"/>
                  <a:gd name="connsiteX71" fmla="*/ 975512 w 4129872"/>
                  <a:gd name="connsiteY71" fmla="*/ 4913706 h 6383215"/>
                  <a:gd name="connsiteX72" fmla="*/ 1080266 w 4129872"/>
                  <a:gd name="connsiteY72" fmla="*/ 4559502 h 6383215"/>
                  <a:gd name="connsiteX73" fmla="*/ 1094585 w 4129872"/>
                  <a:gd name="connsiteY73" fmla="*/ 4531618 h 6383215"/>
                  <a:gd name="connsiteX74" fmla="*/ 1285252 w 4129872"/>
                  <a:gd name="connsiteY74" fmla="*/ 4338690 h 6383215"/>
                  <a:gd name="connsiteX75" fmla="*/ 1489485 w 4129872"/>
                  <a:gd name="connsiteY75" fmla="*/ 4258051 h 6383215"/>
                  <a:gd name="connsiteX76" fmla="*/ 1552036 w 4129872"/>
                  <a:gd name="connsiteY76" fmla="*/ 4233936 h 6383215"/>
                  <a:gd name="connsiteX77" fmla="*/ 1734413 w 4129872"/>
                  <a:gd name="connsiteY77" fmla="*/ 4177414 h 6383215"/>
                  <a:gd name="connsiteX78" fmla="*/ 1746471 w 4129872"/>
                  <a:gd name="connsiteY78" fmla="*/ 4178167 h 6383215"/>
                  <a:gd name="connsiteX79" fmla="*/ 1745718 w 4129872"/>
                  <a:gd name="connsiteY79" fmla="*/ 4191732 h 6383215"/>
                  <a:gd name="connsiteX80" fmla="*/ 1650007 w 4129872"/>
                  <a:gd name="connsiteY80" fmla="*/ 4371849 h 6383215"/>
                  <a:gd name="connsiteX81" fmla="*/ 1591978 w 4129872"/>
                  <a:gd name="connsiteY81" fmla="*/ 4426111 h 6383215"/>
                  <a:gd name="connsiteX82" fmla="*/ 1260382 w 4129872"/>
                  <a:gd name="connsiteY82" fmla="*/ 4668024 h 6383215"/>
                  <a:gd name="connsiteX83" fmla="*/ 977773 w 4129872"/>
                  <a:gd name="connsiteY83" fmla="*/ 4983040 h 6383215"/>
                  <a:gd name="connsiteX84" fmla="*/ 1002642 w 4129872"/>
                  <a:gd name="connsiteY84" fmla="*/ 5760029 h 638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129872" h="6383215">
                    <a:moveTo>
                      <a:pt x="1002642" y="5760029"/>
                    </a:moveTo>
                    <a:cubicBezTo>
                      <a:pt x="1004149" y="5965015"/>
                      <a:pt x="1008671" y="6190350"/>
                      <a:pt x="1009425" y="6376495"/>
                    </a:cubicBezTo>
                    <a:cubicBezTo>
                      <a:pt x="949135" y="6376495"/>
                      <a:pt x="896381" y="6389307"/>
                      <a:pt x="815743" y="6389307"/>
                    </a:cubicBezTo>
                    <a:cubicBezTo>
                      <a:pt x="815743" y="6164726"/>
                      <a:pt x="853424" y="5473651"/>
                      <a:pt x="847395" y="5249070"/>
                    </a:cubicBezTo>
                    <a:cubicBezTo>
                      <a:pt x="847395" y="4729068"/>
                      <a:pt x="827801" y="3975441"/>
                      <a:pt x="849656" y="3630281"/>
                    </a:cubicBezTo>
                    <a:cubicBezTo>
                      <a:pt x="850410" y="3616715"/>
                      <a:pt x="847395" y="3614455"/>
                      <a:pt x="833076" y="3615962"/>
                    </a:cubicBezTo>
                    <a:cubicBezTo>
                      <a:pt x="759221" y="3625005"/>
                      <a:pt x="570814" y="3734281"/>
                      <a:pt x="537655" y="3749354"/>
                    </a:cubicBezTo>
                    <a:cubicBezTo>
                      <a:pt x="476611" y="3777238"/>
                      <a:pt x="414814" y="3781006"/>
                      <a:pt x="350755" y="3751615"/>
                    </a:cubicBezTo>
                    <a:cubicBezTo>
                      <a:pt x="288958" y="3722977"/>
                      <a:pt x="233943" y="3685296"/>
                      <a:pt x="178929" y="3646107"/>
                    </a:cubicBezTo>
                    <a:cubicBezTo>
                      <a:pt x="126928" y="3609933"/>
                      <a:pt x="56841" y="3496889"/>
                      <a:pt x="18406" y="3457700"/>
                    </a:cubicBezTo>
                    <a:cubicBezTo>
                      <a:pt x="-7971" y="3430570"/>
                      <a:pt x="-6464" y="3426802"/>
                      <a:pt x="25942" y="3407961"/>
                    </a:cubicBezTo>
                    <a:cubicBezTo>
                      <a:pt x="96030" y="3367265"/>
                      <a:pt x="167624" y="3328830"/>
                      <a:pt x="236204" y="3283613"/>
                    </a:cubicBezTo>
                    <a:cubicBezTo>
                      <a:pt x="294987" y="3244424"/>
                      <a:pt x="343973" y="3208250"/>
                      <a:pt x="436669" y="3215786"/>
                    </a:cubicBezTo>
                    <a:cubicBezTo>
                      <a:pt x="472089" y="3218801"/>
                      <a:pt x="547452" y="3221062"/>
                      <a:pt x="585887" y="3245178"/>
                    </a:cubicBezTo>
                    <a:cubicBezTo>
                      <a:pt x="645423" y="3282859"/>
                      <a:pt x="703452" y="3321294"/>
                      <a:pt x="747917" y="3377816"/>
                    </a:cubicBezTo>
                    <a:cubicBezTo>
                      <a:pt x="769018" y="3404193"/>
                      <a:pt x="775047" y="3434338"/>
                      <a:pt x="778062" y="3465990"/>
                    </a:cubicBezTo>
                    <a:cubicBezTo>
                      <a:pt x="783337" y="3527034"/>
                      <a:pt x="839105" y="3574512"/>
                      <a:pt x="851917" y="3588831"/>
                    </a:cubicBezTo>
                    <a:cubicBezTo>
                      <a:pt x="854178" y="3560193"/>
                      <a:pt x="856439" y="3535324"/>
                      <a:pt x="857192" y="3510454"/>
                    </a:cubicBezTo>
                    <a:cubicBezTo>
                      <a:pt x="887337" y="2749291"/>
                      <a:pt x="1077251" y="2005462"/>
                      <a:pt x="1379455" y="1309865"/>
                    </a:cubicBezTo>
                    <a:cubicBezTo>
                      <a:pt x="1386238" y="1294793"/>
                      <a:pt x="1383223" y="1288010"/>
                      <a:pt x="1368151" y="1281227"/>
                    </a:cubicBezTo>
                    <a:cubicBezTo>
                      <a:pt x="1316904" y="1258619"/>
                      <a:pt x="1260382" y="1258619"/>
                      <a:pt x="1213658" y="1229227"/>
                    </a:cubicBezTo>
                    <a:cubicBezTo>
                      <a:pt x="1184266" y="1210386"/>
                      <a:pt x="1164672" y="1180995"/>
                      <a:pt x="1151860" y="1148589"/>
                    </a:cubicBezTo>
                    <a:cubicBezTo>
                      <a:pt x="1132266" y="1095835"/>
                      <a:pt x="1114179" y="1043081"/>
                      <a:pt x="1096092" y="989574"/>
                    </a:cubicBezTo>
                    <a:cubicBezTo>
                      <a:pt x="1092324" y="978269"/>
                      <a:pt x="1095338" y="969980"/>
                      <a:pt x="1105889" y="965458"/>
                    </a:cubicBezTo>
                    <a:cubicBezTo>
                      <a:pt x="1129251" y="954907"/>
                      <a:pt x="1152614" y="942095"/>
                      <a:pt x="1176730" y="933805"/>
                    </a:cubicBezTo>
                    <a:cubicBezTo>
                      <a:pt x="1207629" y="924008"/>
                      <a:pt x="1237774" y="927776"/>
                      <a:pt x="1269426" y="939081"/>
                    </a:cubicBezTo>
                    <a:cubicBezTo>
                      <a:pt x="1327455" y="960182"/>
                      <a:pt x="1361368" y="1003893"/>
                      <a:pt x="1389252" y="1054386"/>
                    </a:cubicBezTo>
                    <a:cubicBezTo>
                      <a:pt x="1399050" y="1072473"/>
                      <a:pt x="1399050" y="1092067"/>
                      <a:pt x="1398296" y="1111661"/>
                    </a:cubicBezTo>
                    <a:cubicBezTo>
                      <a:pt x="1397542" y="1151603"/>
                      <a:pt x="1392267" y="1219430"/>
                      <a:pt x="1404325" y="1257865"/>
                    </a:cubicBezTo>
                    <a:cubicBezTo>
                      <a:pt x="1411861" y="1253343"/>
                      <a:pt x="1423166" y="1219430"/>
                      <a:pt x="1426180" y="1213401"/>
                    </a:cubicBezTo>
                    <a:cubicBezTo>
                      <a:pt x="1559572" y="955661"/>
                      <a:pt x="1680152" y="683602"/>
                      <a:pt x="1870066" y="461282"/>
                    </a:cubicBezTo>
                    <a:cubicBezTo>
                      <a:pt x="1962762" y="352760"/>
                      <a:pt x="2054704" y="274382"/>
                      <a:pt x="2173778" y="194498"/>
                    </a:cubicBezTo>
                    <a:cubicBezTo>
                      <a:pt x="2378764" y="57338"/>
                      <a:pt x="2653837" y="29454"/>
                      <a:pt x="2911578" y="237455"/>
                    </a:cubicBezTo>
                    <a:cubicBezTo>
                      <a:pt x="3158767" y="437166"/>
                      <a:pt x="3228101" y="615022"/>
                      <a:pt x="3283869" y="920240"/>
                    </a:cubicBezTo>
                    <a:cubicBezTo>
                      <a:pt x="3389377" y="795138"/>
                      <a:pt x="3433087" y="556992"/>
                      <a:pt x="3498653" y="407021"/>
                    </a:cubicBezTo>
                    <a:cubicBezTo>
                      <a:pt x="3605668" y="163599"/>
                      <a:pt x="3865669" y="-3706"/>
                      <a:pt x="4131699" y="62"/>
                    </a:cubicBezTo>
                    <a:cubicBezTo>
                      <a:pt x="4139235" y="202788"/>
                      <a:pt x="4119641" y="493688"/>
                      <a:pt x="4002829" y="659485"/>
                    </a:cubicBezTo>
                    <a:cubicBezTo>
                      <a:pt x="3876219" y="838849"/>
                      <a:pt x="3484334" y="916472"/>
                      <a:pt x="3283115" y="938327"/>
                    </a:cubicBezTo>
                    <a:cubicBezTo>
                      <a:pt x="3185144" y="948878"/>
                      <a:pt x="3159521" y="918733"/>
                      <a:pt x="3026129" y="914965"/>
                    </a:cubicBezTo>
                    <a:cubicBezTo>
                      <a:pt x="2513663" y="900646"/>
                      <a:pt x="2731461" y="804935"/>
                      <a:pt x="2381778" y="761225"/>
                    </a:cubicBezTo>
                    <a:cubicBezTo>
                      <a:pt x="2509141" y="667775"/>
                      <a:pt x="2675693" y="630094"/>
                      <a:pt x="2830940" y="661746"/>
                    </a:cubicBezTo>
                    <a:cubicBezTo>
                      <a:pt x="2963578" y="688877"/>
                      <a:pt x="3016332" y="767254"/>
                      <a:pt x="3083404" y="884820"/>
                    </a:cubicBezTo>
                    <a:cubicBezTo>
                      <a:pt x="3103752" y="919487"/>
                      <a:pt x="3163289" y="917226"/>
                      <a:pt x="3206246" y="927776"/>
                    </a:cubicBezTo>
                    <a:cubicBezTo>
                      <a:pt x="3191927" y="881805"/>
                      <a:pt x="3185898" y="709225"/>
                      <a:pt x="3157260" y="631601"/>
                    </a:cubicBezTo>
                    <a:cubicBezTo>
                      <a:pt x="3122593" y="538152"/>
                      <a:pt x="3089434" y="470325"/>
                      <a:pt x="3022361" y="392702"/>
                    </a:cubicBezTo>
                    <a:cubicBezTo>
                      <a:pt x="2477489" y="-237330"/>
                      <a:pt x="1914530" y="385165"/>
                      <a:pt x="1527920" y="1165169"/>
                    </a:cubicBezTo>
                    <a:cubicBezTo>
                      <a:pt x="1259629" y="1707026"/>
                      <a:pt x="1102121" y="2275261"/>
                      <a:pt x="1013193" y="2874393"/>
                    </a:cubicBezTo>
                    <a:cubicBezTo>
                      <a:pt x="1099860" y="2694277"/>
                      <a:pt x="1198585" y="2523204"/>
                      <a:pt x="1289020" y="2364942"/>
                    </a:cubicBezTo>
                    <a:cubicBezTo>
                      <a:pt x="1342528" y="2271492"/>
                      <a:pt x="1420905" y="2101926"/>
                      <a:pt x="1474412" y="2008477"/>
                    </a:cubicBezTo>
                    <a:cubicBezTo>
                      <a:pt x="1501543" y="1960998"/>
                      <a:pt x="1509833" y="1942158"/>
                      <a:pt x="1512847" y="1887143"/>
                    </a:cubicBezTo>
                    <a:cubicBezTo>
                      <a:pt x="1516615" y="1813287"/>
                      <a:pt x="1563340" y="1777113"/>
                      <a:pt x="1624384" y="1755258"/>
                    </a:cubicBezTo>
                    <a:cubicBezTo>
                      <a:pt x="1683921" y="1733403"/>
                      <a:pt x="1746471" y="1723606"/>
                      <a:pt x="1810530" y="1728881"/>
                    </a:cubicBezTo>
                    <a:cubicBezTo>
                      <a:pt x="1822588" y="1729635"/>
                      <a:pt x="1833892" y="1731896"/>
                      <a:pt x="1845950" y="1734910"/>
                    </a:cubicBezTo>
                    <a:cubicBezTo>
                      <a:pt x="1879863" y="1743200"/>
                      <a:pt x="1893429" y="1765055"/>
                      <a:pt x="1887400" y="1798969"/>
                    </a:cubicBezTo>
                    <a:cubicBezTo>
                      <a:pt x="1883632" y="1820070"/>
                      <a:pt x="1877602" y="1840418"/>
                      <a:pt x="1868559" y="1859259"/>
                    </a:cubicBezTo>
                    <a:cubicBezTo>
                      <a:pt x="1848211" y="1902215"/>
                      <a:pt x="1827110" y="1945172"/>
                      <a:pt x="1806008" y="1987375"/>
                    </a:cubicBezTo>
                    <a:cubicBezTo>
                      <a:pt x="1799225" y="2000941"/>
                      <a:pt x="1790182" y="2013752"/>
                      <a:pt x="1776617" y="2022042"/>
                    </a:cubicBezTo>
                    <a:cubicBezTo>
                      <a:pt x="1763051" y="2030332"/>
                      <a:pt x="1763805" y="2039375"/>
                      <a:pt x="1776617" y="2047665"/>
                    </a:cubicBezTo>
                    <a:cubicBezTo>
                      <a:pt x="1785660" y="2053694"/>
                      <a:pt x="1793950" y="2059723"/>
                      <a:pt x="1802240" y="2065752"/>
                    </a:cubicBezTo>
                    <a:cubicBezTo>
                      <a:pt x="1851225" y="2102680"/>
                      <a:pt x="1880617" y="2151666"/>
                      <a:pt x="1879863" y="2214217"/>
                    </a:cubicBezTo>
                    <a:cubicBezTo>
                      <a:pt x="1879863" y="2244362"/>
                      <a:pt x="1865544" y="2270739"/>
                      <a:pt x="1851979" y="2297116"/>
                    </a:cubicBezTo>
                    <a:cubicBezTo>
                      <a:pt x="1846704" y="2306913"/>
                      <a:pt x="1838414" y="2310681"/>
                      <a:pt x="1827110" y="2309174"/>
                    </a:cubicBezTo>
                    <a:cubicBezTo>
                      <a:pt x="1775863" y="2303898"/>
                      <a:pt x="1725370" y="2297869"/>
                      <a:pt x="1674123" y="2293348"/>
                    </a:cubicBezTo>
                    <a:cubicBezTo>
                      <a:pt x="1637949" y="2289579"/>
                      <a:pt x="1607051" y="2274507"/>
                      <a:pt x="1579920" y="2250391"/>
                    </a:cubicBezTo>
                    <a:cubicBezTo>
                      <a:pt x="1553543" y="2227028"/>
                      <a:pt x="1526412" y="2206680"/>
                      <a:pt x="1487977" y="2214217"/>
                    </a:cubicBezTo>
                    <a:cubicBezTo>
                      <a:pt x="1476673" y="2216478"/>
                      <a:pt x="1472905" y="2205927"/>
                      <a:pt x="1469890" y="2196883"/>
                    </a:cubicBezTo>
                    <a:cubicBezTo>
                      <a:pt x="1463108" y="2176535"/>
                      <a:pt x="1471398" y="2158448"/>
                      <a:pt x="1475919" y="2138854"/>
                    </a:cubicBezTo>
                    <a:cubicBezTo>
                      <a:pt x="1478934" y="2126043"/>
                      <a:pt x="1487224" y="2098158"/>
                      <a:pt x="1491746" y="2082332"/>
                    </a:cubicBezTo>
                    <a:cubicBezTo>
                      <a:pt x="1476673" y="2101173"/>
                      <a:pt x="1469137" y="2123028"/>
                      <a:pt x="1463108" y="2135840"/>
                    </a:cubicBezTo>
                    <a:cubicBezTo>
                      <a:pt x="1330470" y="2396594"/>
                      <a:pt x="1194063" y="2679204"/>
                      <a:pt x="1037309" y="2986684"/>
                    </a:cubicBezTo>
                    <a:cubicBezTo>
                      <a:pt x="976265" y="3105757"/>
                      <a:pt x="958932" y="3384599"/>
                      <a:pt x="944613" y="3632542"/>
                    </a:cubicBezTo>
                    <a:cubicBezTo>
                      <a:pt x="924265" y="3979210"/>
                      <a:pt x="970236" y="4831561"/>
                      <a:pt x="975512" y="4913706"/>
                    </a:cubicBezTo>
                    <a:cubicBezTo>
                      <a:pt x="989077" y="4789358"/>
                      <a:pt x="1036555" y="4674807"/>
                      <a:pt x="1080266" y="4559502"/>
                    </a:cubicBezTo>
                    <a:cubicBezTo>
                      <a:pt x="1084034" y="4549705"/>
                      <a:pt x="1088556" y="4539908"/>
                      <a:pt x="1094585" y="4531618"/>
                    </a:cubicBezTo>
                    <a:cubicBezTo>
                      <a:pt x="1148846" y="4458516"/>
                      <a:pt x="1202353" y="4386168"/>
                      <a:pt x="1285252" y="4338690"/>
                    </a:cubicBezTo>
                    <a:cubicBezTo>
                      <a:pt x="1350064" y="4301008"/>
                      <a:pt x="1419397" y="4278399"/>
                      <a:pt x="1489485" y="4258051"/>
                    </a:cubicBezTo>
                    <a:cubicBezTo>
                      <a:pt x="1511340" y="4252023"/>
                      <a:pt x="1532441" y="4244486"/>
                      <a:pt x="1552036" y="4233936"/>
                    </a:cubicBezTo>
                    <a:cubicBezTo>
                      <a:pt x="1609311" y="4203037"/>
                      <a:pt x="1671862" y="4190979"/>
                      <a:pt x="1734413" y="4177414"/>
                    </a:cubicBezTo>
                    <a:cubicBezTo>
                      <a:pt x="1738181" y="4176660"/>
                      <a:pt x="1743457" y="4175906"/>
                      <a:pt x="1746471" y="4178167"/>
                    </a:cubicBezTo>
                    <a:cubicBezTo>
                      <a:pt x="1750993" y="4181935"/>
                      <a:pt x="1747979" y="4187211"/>
                      <a:pt x="1745718" y="4191732"/>
                    </a:cubicBezTo>
                    <a:cubicBezTo>
                      <a:pt x="1712558" y="4251269"/>
                      <a:pt x="1686181" y="4313820"/>
                      <a:pt x="1650007" y="4371849"/>
                    </a:cubicBezTo>
                    <a:cubicBezTo>
                      <a:pt x="1635688" y="4394458"/>
                      <a:pt x="1613833" y="4411038"/>
                      <a:pt x="1591978" y="4426111"/>
                    </a:cubicBezTo>
                    <a:cubicBezTo>
                      <a:pt x="1478934" y="4502980"/>
                      <a:pt x="1366644" y="4581357"/>
                      <a:pt x="1260382" y="4668024"/>
                    </a:cubicBezTo>
                    <a:cubicBezTo>
                      <a:pt x="1154875" y="4753938"/>
                      <a:pt x="977773" y="4974750"/>
                      <a:pt x="977773" y="4983040"/>
                    </a:cubicBezTo>
                    <a:cubicBezTo>
                      <a:pt x="976265" y="5350056"/>
                      <a:pt x="1001888" y="5732145"/>
                      <a:pt x="1002642" y="5760029"/>
                    </a:cubicBezTo>
                    <a:close/>
                  </a:path>
                </a:pathLst>
              </a:custGeom>
              <a:solidFill>
                <a:srgbClr val="74A03A"/>
              </a:solidFill>
              <a:ln w="7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CAEE881-F829-47F2-B754-53AC1F857E72}"/>
                  </a:ext>
                </a:extLst>
              </p:cNvPr>
              <p:cNvSpPr/>
              <p:nvPr/>
            </p:nvSpPr>
            <p:spPr>
              <a:xfrm>
                <a:off x="3440203" y="3431880"/>
                <a:ext cx="2147835" cy="1303774"/>
              </a:xfrm>
              <a:custGeom>
                <a:avLst/>
                <a:gdLst>
                  <a:gd name="connsiteX0" fmla="*/ 1188486 w 2147835"/>
                  <a:gd name="connsiteY0" fmla="*/ 377701 h 1303773"/>
                  <a:gd name="connsiteX1" fmla="*/ 1250283 w 2147835"/>
                  <a:gd name="connsiteY1" fmla="*/ 448542 h 1303773"/>
                  <a:gd name="connsiteX2" fmla="*/ 1233704 w 2147835"/>
                  <a:gd name="connsiteY2" fmla="*/ 544253 h 1303773"/>
                  <a:gd name="connsiteX3" fmla="*/ 1150051 w 2147835"/>
                  <a:gd name="connsiteY3" fmla="*/ 707036 h 1303773"/>
                  <a:gd name="connsiteX4" fmla="*/ 1276660 w 2147835"/>
                  <a:gd name="connsiteY4" fmla="*/ 763558 h 1303773"/>
                  <a:gd name="connsiteX5" fmla="*/ 1390458 w 2147835"/>
                  <a:gd name="connsiteY5" fmla="*/ 755268 h 1303773"/>
                  <a:gd name="connsiteX6" fmla="*/ 1593937 w 2147835"/>
                  <a:gd name="connsiteY6" fmla="*/ 809529 h 1303773"/>
                  <a:gd name="connsiteX7" fmla="*/ 1795155 w 2147835"/>
                  <a:gd name="connsiteY7" fmla="*/ 900718 h 1303773"/>
                  <a:gd name="connsiteX8" fmla="*/ 1887851 w 2147835"/>
                  <a:gd name="connsiteY8" fmla="*/ 914283 h 1303773"/>
                  <a:gd name="connsiteX9" fmla="*/ 2073244 w 2147835"/>
                  <a:gd name="connsiteY9" fmla="*/ 915791 h 1303773"/>
                  <a:gd name="connsiteX10" fmla="*/ 2135041 w 2147835"/>
                  <a:gd name="connsiteY10" fmla="*/ 914283 h 1303773"/>
                  <a:gd name="connsiteX11" fmla="*/ 2149360 w 2147835"/>
                  <a:gd name="connsiteY11" fmla="*/ 935385 h 1303773"/>
                  <a:gd name="connsiteX12" fmla="*/ 2098867 w 2147835"/>
                  <a:gd name="connsiteY12" fmla="*/ 991907 h 1303773"/>
                  <a:gd name="connsiteX13" fmla="*/ 1957185 w 2147835"/>
                  <a:gd name="connsiteY13" fmla="*/ 1092139 h 1303773"/>
                  <a:gd name="connsiteX14" fmla="*/ 1847156 w 2147835"/>
                  <a:gd name="connsiteY14" fmla="*/ 1126052 h 1303773"/>
                  <a:gd name="connsiteX15" fmla="*/ 1834344 w 2147835"/>
                  <a:gd name="connsiteY15" fmla="*/ 1110226 h 1303773"/>
                  <a:gd name="connsiteX16" fmla="*/ 1809474 w 2147835"/>
                  <a:gd name="connsiteY16" fmla="*/ 1022052 h 1303773"/>
                  <a:gd name="connsiteX17" fmla="*/ 1577357 w 2147835"/>
                  <a:gd name="connsiteY17" fmla="*/ 902225 h 1303773"/>
                  <a:gd name="connsiteX18" fmla="*/ 1457531 w 2147835"/>
                  <a:gd name="connsiteY18" fmla="*/ 878109 h 1303773"/>
                  <a:gd name="connsiteX19" fmla="*/ 1302284 w 2147835"/>
                  <a:gd name="connsiteY19" fmla="*/ 895443 h 1303773"/>
                  <a:gd name="connsiteX20" fmla="*/ 1045297 w 2147835"/>
                  <a:gd name="connsiteY20" fmla="*/ 973820 h 1303773"/>
                  <a:gd name="connsiteX21" fmla="*/ 959384 w 2147835"/>
                  <a:gd name="connsiteY21" fmla="*/ 1026573 h 1303773"/>
                  <a:gd name="connsiteX22" fmla="*/ 649643 w 2147835"/>
                  <a:gd name="connsiteY22" fmla="*/ 1295618 h 1303773"/>
                  <a:gd name="connsiteX23" fmla="*/ 615730 w 2147835"/>
                  <a:gd name="connsiteY23" fmla="*/ 1295618 h 1303773"/>
                  <a:gd name="connsiteX24" fmla="*/ 65583 w 2147835"/>
                  <a:gd name="connsiteY24" fmla="*/ 831384 h 1303773"/>
                  <a:gd name="connsiteX25" fmla="*/ 17 w 2147835"/>
                  <a:gd name="connsiteY25" fmla="*/ 731906 h 1303773"/>
                  <a:gd name="connsiteX26" fmla="*/ 38452 w 2147835"/>
                  <a:gd name="connsiteY26" fmla="*/ 651268 h 1303773"/>
                  <a:gd name="connsiteX27" fmla="*/ 600658 w 2147835"/>
                  <a:gd name="connsiteY27" fmla="*/ 33294 h 1303773"/>
                  <a:gd name="connsiteX28" fmla="*/ 813180 w 2147835"/>
                  <a:gd name="connsiteY28" fmla="*/ 73236 h 1303773"/>
                  <a:gd name="connsiteX29" fmla="*/ 1188486 w 2147835"/>
                  <a:gd name="connsiteY29" fmla="*/ 377701 h 130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7835" h="1303773">
                    <a:moveTo>
                      <a:pt x="1188486" y="377701"/>
                    </a:moveTo>
                    <a:cubicBezTo>
                      <a:pt x="1212602" y="396542"/>
                      <a:pt x="1240486" y="417643"/>
                      <a:pt x="1250283" y="448542"/>
                    </a:cubicBezTo>
                    <a:cubicBezTo>
                      <a:pt x="1260834" y="483209"/>
                      <a:pt x="1251791" y="512601"/>
                      <a:pt x="1233704" y="544253"/>
                    </a:cubicBezTo>
                    <a:cubicBezTo>
                      <a:pt x="1211095" y="584949"/>
                      <a:pt x="1150051" y="693471"/>
                      <a:pt x="1150051" y="707036"/>
                    </a:cubicBezTo>
                    <a:cubicBezTo>
                      <a:pt x="1151558" y="763558"/>
                      <a:pt x="1223153" y="766572"/>
                      <a:pt x="1276660" y="763558"/>
                    </a:cubicBezTo>
                    <a:cubicBezTo>
                      <a:pt x="1318863" y="761297"/>
                      <a:pt x="1355037" y="758283"/>
                      <a:pt x="1390458" y="755268"/>
                    </a:cubicBezTo>
                    <a:cubicBezTo>
                      <a:pt x="1466574" y="749239"/>
                      <a:pt x="1526864" y="776370"/>
                      <a:pt x="1593937" y="809529"/>
                    </a:cubicBezTo>
                    <a:cubicBezTo>
                      <a:pt x="1659502" y="842689"/>
                      <a:pt x="1728083" y="870573"/>
                      <a:pt x="1795155" y="900718"/>
                    </a:cubicBezTo>
                    <a:cubicBezTo>
                      <a:pt x="1824547" y="914283"/>
                      <a:pt x="1855445" y="912776"/>
                      <a:pt x="1887851" y="914283"/>
                    </a:cubicBezTo>
                    <a:cubicBezTo>
                      <a:pt x="1966228" y="917298"/>
                      <a:pt x="2006171" y="913529"/>
                      <a:pt x="2073244" y="915791"/>
                    </a:cubicBezTo>
                    <a:cubicBezTo>
                      <a:pt x="2092084" y="916544"/>
                      <a:pt x="2116200" y="914283"/>
                      <a:pt x="2135041" y="914283"/>
                    </a:cubicBezTo>
                    <a:cubicBezTo>
                      <a:pt x="2148606" y="914283"/>
                      <a:pt x="2155389" y="924834"/>
                      <a:pt x="2149360" y="935385"/>
                    </a:cubicBezTo>
                    <a:cubicBezTo>
                      <a:pt x="2135041" y="961762"/>
                      <a:pt x="2118461" y="971559"/>
                      <a:pt x="2098867" y="991907"/>
                    </a:cubicBezTo>
                    <a:cubicBezTo>
                      <a:pt x="2055156" y="1038632"/>
                      <a:pt x="2012200" y="1060487"/>
                      <a:pt x="1957185" y="1092139"/>
                    </a:cubicBezTo>
                    <a:cubicBezTo>
                      <a:pt x="1923272" y="1111734"/>
                      <a:pt x="1884837" y="1119270"/>
                      <a:pt x="1847156" y="1126052"/>
                    </a:cubicBezTo>
                    <a:cubicBezTo>
                      <a:pt x="1835851" y="1128313"/>
                      <a:pt x="1831329" y="1119270"/>
                      <a:pt x="1834344" y="1110226"/>
                    </a:cubicBezTo>
                    <a:cubicBezTo>
                      <a:pt x="1849416" y="1052197"/>
                      <a:pt x="1845648" y="1050690"/>
                      <a:pt x="1809474" y="1022052"/>
                    </a:cubicBezTo>
                    <a:cubicBezTo>
                      <a:pt x="1752952" y="976081"/>
                      <a:pt x="1647445" y="926341"/>
                      <a:pt x="1577357" y="902225"/>
                    </a:cubicBezTo>
                    <a:cubicBezTo>
                      <a:pt x="1533647" y="887153"/>
                      <a:pt x="1495212" y="882631"/>
                      <a:pt x="1457531" y="878109"/>
                    </a:cubicBezTo>
                    <a:cubicBezTo>
                      <a:pt x="1412313" y="872834"/>
                      <a:pt x="1343733" y="882631"/>
                      <a:pt x="1302284" y="895443"/>
                    </a:cubicBezTo>
                    <a:cubicBezTo>
                      <a:pt x="1213356" y="923327"/>
                      <a:pt x="1134979" y="946689"/>
                      <a:pt x="1045297" y="973820"/>
                    </a:cubicBezTo>
                    <a:cubicBezTo>
                      <a:pt x="1009877" y="984370"/>
                      <a:pt x="986514" y="1001704"/>
                      <a:pt x="959384" y="1026573"/>
                    </a:cubicBezTo>
                    <a:cubicBezTo>
                      <a:pt x="892311" y="1088371"/>
                      <a:pt x="685817" y="1265473"/>
                      <a:pt x="649643" y="1295618"/>
                    </a:cubicBezTo>
                    <a:cubicBezTo>
                      <a:pt x="636832" y="1306169"/>
                      <a:pt x="628542" y="1306923"/>
                      <a:pt x="615730" y="1295618"/>
                    </a:cubicBezTo>
                    <a:cubicBezTo>
                      <a:pt x="501179" y="1193879"/>
                      <a:pt x="132655" y="886399"/>
                      <a:pt x="65583" y="831384"/>
                    </a:cubicBezTo>
                    <a:cubicBezTo>
                      <a:pt x="28655" y="801239"/>
                      <a:pt x="771" y="778631"/>
                      <a:pt x="17" y="731906"/>
                    </a:cubicBezTo>
                    <a:cubicBezTo>
                      <a:pt x="-736" y="706282"/>
                      <a:pt x="23380" y="670108"/>
                      <a:pt x="38452" y="651268"/>
                    </a:cubicBezTo>
                    <a:cubicBezTo>
                      <a:pt x="76134" y="605297"/>
                      <a:pt x="555440" y="73990"/>
                      <a:pt x="600658" y="33294"/>
                    </a:cubicBezTo>
                    <a:cubicBezTo>
                      <a:pt x="673759" y="-33025"/>
                      <a:pt x="716716" y="9932"/>
                      <a:pt x="813180" y="73236"/>
                    </a:cubicBezTo>
                    <a:cubicBezTo>
                      <a:pt x="840311" y="92831"/>
                      <a:pt x="1132718" y="335498"/>
                      <a:pt x="1188486" y="377701"/>
                    </a:cubicBezTo>
                    <a:close/>
                  </a:path>
                </a:pathLst>
              </a:custGeom>
              <a:solidFill>
                <a:schemeClr val="accent2"/>
              </a:solidFill>
              <a:ln w="753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73E4B7B-3822-466E-A7D7-A13EB3CBA684}"/>
                  </a:ext>
                </a:extLst>
              </p:cNvPr>
              <p:cNvSpPr/>
              <p:nvPr/>
            </p:nvSpPr>
            <p:spPr>
              <a:xfrm>
                <a:off x="2564432" y="5898223"/>
                <a:ext cx="1107831" cy="625510"/>
              </a:xfrm>
              <a:custGeom>
                <a:avLst/>
                <a:gdLst>
                  <a:gd name="connsiteX0" fmla="*/ 33987 w 1107830"/>
                  <a:gd name="connsiteY0" fmla="*/ 194847 h 625509"/>
                  <a:gd name="connsiteX1" fmla="*/ 99553 w 1107830"/>
                  <a:gd name="connsiteY1" fmla="*/ 214441 h 625509"/>
                  <a:gd name="connsiteX2" fmla="*/ 195263 w 1107830"/>
                  <a:gd name="connsiteY2" fmla="*/ 215195 h 625509"/>
                  <a:gd name="connsiteX3" fmla="*/ 382163 w 1107830"/>
                  <a:gd name="connsiteY3" fmla="*/ 200122 h 625509"/>
                  <a:gd name="connsiteX4" fmla="*/ 511033 w 1107830"/>
                  <a:gd name="connsiteY4" fmla="*/ 160933 h 625509"/>
                  <a:gd name="connsiteX5" fmla="*/ 556250 w 1107830"/>
                  <a:gd name="connsiteY5" fmla="*/ 111194 h 625509"/>
                  <a:gd name="connsiteX6" fmla="*/ 751440 w 1107830"/>
                  <a:gd name="connsiteY6" fmla="*/ 6440 h 625509"/>
                  <a:gd name="connsiteX7" fmla="*/ 862976 w 1107830"/>
                  <a:gd name="connsiteY7" fmla="*/ 4179 h 625509"/>
                  <a:gd name="connsiteX8" fmla="*/ 987325 w 1107830"/>
                  <a:gd name="connsiteY8" fmla="*/ 8701 h 625509"/>
                  <a:gd name="connsiteX9" fmla="*/ 1052890 w 1107830"/>
                  <a:gd name="connsiteY9" fmla="*/ 21513 h 625509"/>
                  <a:gd name="connsiteX10" fmla="*/ 1110919 w 1107830"/>
                  <a:gd name="connsiteY10" fmla="*/ 105919 h 625509"/>
                  <a:gd name="connsiteX11" fmla="*/ 1097354 w 1107830"/>
                  <a:gd name="connsiteY11" fmla="*/ 123252 h 625509"/>
                  <a:gd name="connsiteX12" fmla="*/ 881817 w 1107830"/>
                  <a:gd name="connsiteY12" fmla="*/ 191079 h 625509"/>
                  <a:gd name="connsiteX13" fmla="*/ 726570 w 1107830"/>
                  <a:gd name="connsiteY13" fmla="*/ 213687 h 625509"/>
                  <a:gd name="connsiteX14" fmla="*/ 575091 w 1107830"/>
                  <a:gd name="connsiteY14" fmla="*/ 231775 h 625509"/>
                  <a:gd name="connsiteX15" fmla="*/ 593178 w 1107830"/>
                  <a:gd name="connsiteY15" fmla="*/ 253629 h 625509"/>
                  <a:gd name="connsiteX16" fmla="*/ 869759 w 1107830"/>
                  <a:gd name="connsiteY16" fmla="*/ 426963 h 625509"/>
                  <a:gd name="connsiteX17" fmla="*/ 962455 w 1107830"/>
                  <a:gd name="connsiteY17" fmla="*/ 487254 h 625509"/>
                  <a:gd name="connsiteX18" fmla="*/ 997876 w 1107830"/>
                  <a:gd name="connsiteY18" fmla="*/ 555834 h 625509"/>
                  <a:gd name="connsiteX19" fmla="*/ 982049 w 1107830"/>
                  <a:gd name="connsiteY19" fmla="*/ 584472 h 625509"/>
                  <a:gd name="connsiteX20" fmla="*/ 927035 w 1107830"/>
                  <a:gd name="connsiteY20" fmla="*/ 607080 h 625509"/>
                  <a:gd name="connsiteX21" fmla="*/ 795904 w 1107830"/>
                  <a:gd name="connsiteY21" fmla="*/ 624414 h 625509"/>
                  <a:gd name="connsiteX22" fmla="*/ 646686 w 1107830"/>
                  <a:gd name="connsiteY22" fmla="*/ 627428 h 625509"/>
                  <a:gd name="connsiteX23" fmla="*/ 486917 w 1107830"/>
                  <a:gd name="connsiteY23" fmla="*/ 612356 h 625509"/>
                  <a:gd name="connsiteX24" fmla="*/ 332423 w 1107830"/>
                  <a:gd name="connsiteY24" fmla="*/ 573921 h 625509"/>
                  <a:gd name="connsiteX25" fmla="*/ 244249 w 1107830"/>
                  <a:gd name="connsiteY25" fmla="*/ 498558 h 625509"/>
                  <a:gd name="connsiteX26" fmla="*/ 219379 w 1107830"/>
                  <a:gd name="connsiteY26" fmla="*/ 493283 h 625509"/>
                  <a:gd name="connsiteX27" fmla="*/ 35495 w 1107830"/>
                  <a:gd name="connsiteY27" fmla="*/ 472181 h 625509"/>
                  <a:gd name="connsiteX28" fmla="*/ 74 w 1107830"/>
                  <a:gd name="connsiteY28" fmla="*/ 381746 h 625509"/>
                  <a:gd name="connsiteX29" fmla="*/ 28712 w 1107830"/>
                  <a:gd name="connsiteY29" fmla="*/ 199368 h 625509"/>
                  <a:gd name="connsiteX30" fmla="*/ 33987 w 1107830"/>
                  <a:gd name="connsiteY30" fmla="*/ 194847 h 62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07830" h="625509">
                    <a:moveTo>
                      <a:pt x="33987" y="194847"/>
                    </a:moveTo>
                    <a:cubicBezTo>
                      <a:pt x="27205" y="203890"/>
                      <a:pt x="94277" y="214441"/>
                      <a:pt x="99553" y="214441"/>
                    </a:cubicBezTo>
                    <a:cubicBezTo>
                      <a:pt x="131205" y="215948"/>
                      <a:pt x="162857" y="215948"/>
                      <a:pt x="195263" y="215195"/>
                    </a:cubicBezTo>
                    <a:cubicBezTo>
                      <a:pt x="257814" y="213687"/>
                      <a:pt x="320365" y="209166"/>
                      <a:pt x="382163" y="200122"/>
                    </a:cubicBezTo>
                    <a:cubicBezTo>
                      <a:pt x="427380" y="194093"/>
                      <a:pt x="473352" y="185050"/>
                      <a:pt x="511033" y="160933"/>
                    </a:cubicBezTo>
                    <a:cubicBezTo>
                      <a:pt x="531381" y="148122"/>
                      <a:pt x="538163" y="127020"/>
                      <a:pt x="556250" y="111194"/>
                    </a:cubicBezTo>
                    <a:cubicBezTo>
                      <a:pt x="610512" y="64469"/>
                      <a:pt x="684367" y="31310"/>
                      <a:pt x="751440" y="6440"/>
                    </a:cubicBezTo>
                    <a:cubicBezTo>
                      <a:pt x="785353" y="-5618"/>
                      <a:pt x="827556" y="2672"/>
                      <a:pt x="862976" y="4179"/>
                    </a:cubicBezTo>
                    <a:cubicBezTo>
                      <a:pt x="904426" y="5687"/>
                      <a:pt x="945875" y="7193"/>
                      <a:pt x="987325" y="8701"/>
                    </a:cubicBezTo>
                    <a:cubicBezTo>
                      <a:pt x="1009933" y="9455"/>
                      <a:pt x="1031789" y="12469"/>
                      <a:pt x="1052890" y="21513"/>
                    </a:cubicBezTo>
                    <a:cubicBezTo>
                      <a:pt x="1082282" y="34324"/>
                      <a:pt x="1110919" y="75774"/>
                      <a:pt x="1110919" y="105919"/>
                    </a:cubicBezTo>
                    <a:cubicBezTo>
                      <a:pt x="1110919" y="114962"/>
                      <a:pt x="1104890" y="118731"/>
                      <a:pt x="1097354" y="123252"/>
                    </a:cubicBezTo>
                    <a:cubicBezTo>
                      <a:pt x="1031035" y="159426"/>
                      <a:pt x="955672" y="176759"/>
                      <a:pt x="881817" y="191079"/>
                    </a:cubicBezTo>
                    <a:cubicBezTo>
                      <a:pt x="830570" y="201629"/>
                      <a:pt x="778570" y="209166"/>
                      <a:pt x="726570" y="213687"/>
                    </a:cubicBezTo>
                    <a:cubicBezTo>
                      <a:pt x="675323" y="218209"/>
                      <a:pt x="625584" y="224992"/>
                      <a:pt x="575091" y="231775"/>
                    </a:cubicBezTo>
                    <a:cubicBezTo>
                      <a:pt x="579613" y="240818"/>
                      <a:pt x="591671" y="243079"/>
                      <a:pt x="593178" y="253629"/>
                    </a:cubicBezTo>
                    <a:cubicBezTo>
                      <a:pt x="680599" y="319195"/>
                      <a:pt x="763498" y="391543"/>
                      <a:pt x="869759" y="426963"/>
                    </a:cubicBezTo>
                    <a:cubicBezTo>
                      <a:pt x="905179" y="439022"/>
                      <a:pt x="936078" y="459369"/>
                      <a:pt x="962455" y="487254"/>
                    </a:cubicBezTo>
                    <a:cubicBezTo>
                      <a:pt x="980542" y="506848"/>
                      <a:pt x="991093" y="530210"/>
                      <a:pt x="997876" y="555834"/>
                    </a:cubicBezTo>
                    <a:cubicBezTo>
                      <a:pt x="1000890" y="569399"/>
                      <a:pt x="999383" y="579950"/>
                      <a:pt x="982049" y="584472"/>
                    </a:cubicBezTo>
                    <a:cubicBezTo>
                      <a:pt x="963209" y="589747"/>
                      <a:pt x="945875" y="601051"/>
                      <a:pt x="927035" y="607080"/>
                    </a:cubicBezTo>
                    <a:cubicBezTo>
                      <a:pt x="884832" y="620646"/>
                      <a:pt x="839614" y="621399"/>
                      <a:pt x="795904" y="624414"/>
                    </a:cubicBezTo>
                    <a:cubicBezTo>
                      <a:pt x="746164" y="628182"/>
                      <a:pt x="696425" y="628935"/>
                      <a:pt x="646686" y="627428"/>
                    </a:cubicBezTo>
                    <a:cubicBezTo>
                      <a:pt x="593178" y="625167"/>
                      <a:pt x="539671" y="620646"/>
                      <a:pt x="486917" y="612356"/>
                    </a:cubicBezTo>
                    <a:cubicBezTo>
                      <a:pt x="435670" y="604066"/>
                      <a:pt x="379902" y="597283"/>
                      <a:pt x="332423" y="573921"/>
                    </a:cubicBezTo>
                    <a:cubicBezTo>
                      <a:pt x="296249" y="556587"/>
                      <a:pt x="265351" y="533225"/>
                      <a:pt x="244249" y="498558"/>
                    </a:cubicBezTo>
                    <a:cubicBezTo>
                      <a:pt x="237466" y="487254"/>
                      <a:pt x="228423" y="486500"/>
                      <a:pt x="219379" y="493283"/>
                    </a:cubicBezTo>
                    <a:cubicBezTo>
                      <a:pt x="151553" y="542268"/>
                      <a:pt x="92017" y="506094"/>
                      <a:pt x="35495" y="472181"/>
                    </a:cubicBezTo>
                    <a:cubicBezTo>
                      <a:pt x="3842" y="453340"/>
                      <a:pt x="-679" y="416413"/>
                      <a:pt x="74" y="381746"/>
                    </a:cubicBezTo>
                    <a:cubicBezTo>
                      <a:pt x="2335" y="319948"/>
                      <a:pt x="14393" y="258905"/>
                      <a:pt x="28712" y="199368"/>
                    </a:cubicBezTo>
                    <a:cubicBezTo>
                      <a:pt x="30219" y="197861"/>
                      <a:pt x="32480" y="196354"/>
                      <a:pt x="33987" y="194847"/>
                    </a:cubicBezTo>
                    <a:close/>
                  </a:path>
                </a:pathLst>
              </a:custGeom>
              <a:solidFill>
                <a:srgbClr val="000200"/>
              </a:solidFill>
              <a:ln w="753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2AA8FA-D40D-47B7-B423-4DE90A01905D}"/>
                  </a:ext>
                </a:extLst>
              </p:cNvPr>
              <p:cNvSpPr/>
              <p:nvPr/>
            </p:nvSpPr>
            <p:spPr>
              <a:xfrm>
                <a:off x="3358829" y="148128"/>
                <a:ext cx="926960" cy="550147"/>
              </a:xfrm>
              <a:custGeom>
                <a:avLst/>
                <a:gdLst>
                  <a:gd name="connsiteX0" fmla="*/ 828989 w 926960"/>
                  <a:gd name="connsiteY0" fmla="*/ 515063 h 550147"/>
                  <a:gd name="connsiteX1" fmla="*/ 798844 w 926960"/>
                  <a:gd name="connsiteY1" fmla="*/ 465324 h 550147"/>
                  <a:gd name="connsiteX2" fmla="*/ 701626 w 926960"/>
                  <a:gd name="connsiteY2" fmla="*/ 392975 h 550147"/>
                  <a:gd name="connsiteX3" fmla="*/ 654148 w 926960"/>
                  <a:gd name="connsiteY3" fmla="*/ 389961 h 550147"/>
                  <a:gd name="connsiteX4" fmla="*/ 508698 w 926960"/>
                  <a:gd name="connsiteY4" fmla="*/ 452512 h 550147"/>
                  <a:gd name="connsiteX5" fmla="*/ 403944 w 926960"/>
                  <a:gd name="connsiteY5" fmla="*/ 518831 h 550147"/>
                  <a:gd name="connsiteX6" fmla="*/ 365509 w 926960"/>
                  <a:gd name="connsiteY6" fmla="*/ 521845 h 550147"/>
                  <a:gd name="connsiteX7" fmla="*/ 314262 w 926960"/>
                  <a:gd name="connsiteY7" fmla="*/ 457034 h 550147"/>
                  <a:gd name="connsiteX8" fmla="*/ 315769 w 926960"/>
                  <a:gd name="connsiteY8" fmla="*/ 427642 h 550147"/>
                  <a:gd name="connsiteX9" fmla="*/ 281103 w 926960"/>
                  <a:gd name="connsiteY9" fmla="*/ 350772 h 550147"/>
                  <a:gd name="connsiteX10" fmla="*/ 200465 w 926960"/>
                  <a:gd name="connsiteY10" fmla="*/ 375642 h 550147"/>
                  <a:gd name="connsiteX11" fmla="*/ 197450 w 926960"/>
                  <a:gd name="connsiteY11" fmla="*/ 392222 h 550147"/>
                  <a:gd name="connsiteX12" fmla="*/ 103247 w 926960"/>
                  <a:gd name="connsiteY12" fmla="*/ 496976 h 550147"/>
                  <a:gd name="connsiteX13" fmla="*/ 0 w 926960"/>
                  <a:gd name="connsiteY13" fmla="*/ 557266 h 550147"/>
                  <a:gd name="connsiteX14" fmla="*/ 35420 w 926960"/>
                  <a:gd name="connsiteY14" fmla="*/ 360569 h 550147"/>
                  <a:gd name="connsiteX15" fmla="*/ 83653 w 926960"/>
                  <a:gd name="connsiteY15" fmla="*/ 228685 h 550147"/>
                  <a:gd name="connsiteX16" fmla="*/ 202725 w 926960"/>
                  <a:gd name="connsiteY16" fmla="*/ 48568 h 550147"/>
                  <a:gd name="connsiteX17" fmla="*/ 315016 w 926960"/>
                  <a:gd name="connsiteY17" fmla="*/ 1090 h 550147"/>
                  <a:gd name="connsiteX18" fmla="*/ 532060 w 926960"/>
                  <a:gd name="connsiteY18" fmla="*/ 2597 h 550147"/>
                  <a:gd name="connsiteX19" fmla="*/ 684293 w 926960"/>
                  <a:gd name="connsiteY19" fmla="*/ 57612 h 550147"/>
                  <a:gd name="connsiteX20" fmla="*/ 847076 w 926960"/>
                  <a:gd name="connsiteY20" fmla="*/ 234714 h 550147"/>
                  <a:gd name="connsiteX21" fmla="*/ 876468 w 926960"/>
                  <a:gd name="connsiteY21" fmla="*/ 320627 h 550147"/>
                  <a:gd name="connsiteX22" fmla="*/ 900584 w 926960"/>
                  <a:gd name="connsiteY22" fmla="*/ 381671 h 550147"/>
                  <a:gd name="connsiteX23" fmla="*/ 917917 w 926960"/>
                  <a:gd name="connsiteY23" fmla="*/ 496976 h 550147"/>
                  <a:gd name="connsiteX24" fmla="*/ 873453 w 926960"/>
                  <a:gd name="connsiteY24" fmla="*/ 540686 h 550147"/>
                  <a:gd name="connsiteX25" fmla="*/ 828989 w 926960"/>
                  <a:gd name="connsiteY25" fmla="*/ 515063 h 55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26960" h="550147">
                    <a:moveTo>
                      <a:pt x="828989" y="515063"/>
                    </a:moveTo>
                    <a:cubicBezTo>
                      <a:pt x="813917" y="501498"/>
                      <a:pt x="805627" y="483411"/>
                      <a:pt x="798844" y="465324"/>
                    </a:cubicBezTo>
                    <a:cubicBezTo>
                      <a:pt x="793569" y="449497"/>
                      <a:pt x="724235" y="405787"/>
                      <a:pt x="701626" y="392975"/>
                    </a:cubicBezTo>
                    <a:cubicBezTo>
                      <a:pt x="686554" y="384685"/>
                      <a:pt x="669220" y="386193"/>
                      <a:pt x="654148" y="389961"/>
                    </a:cubicBezTo>
                    <a:cubicBezTo>
                      <a:pt x="602901" y="404280"/>
                      <a:pt x="553162" y="422367"/>
                      <a:pt x="508698" y="452512"/>
                    </a:cubicBezTo>
                    <a:cubicBezTo>
                      <a:pt x="474785" y="475121"/>
                      <a:pt x="437103" y="493961"/>
                      <a:pt x="403944" y="518831"/>
                    </a:cubicBezTo>
                    <a:cubicBezTo>
                      <a:pt x="391886" y="527874"/>
                      <a:pt x="378320" y="525614"/>
                      <a:pt x="365509" y="521845"/>
                    </a:cubicBezTo>
                    <a:cubicBezTo>
                      <a:pt x="305972" y="503005"/>
                      <a:pt x="314262" y="521092"/>
                      <a:pt x="314262" y="457034"/>
                    </a:cubicBezTo>
                    <a:cubicBezTo>
                      <a:pt x="314262" y="447236"/>
                      <a:pt x="314262" y="437439"/>
                      <a:pt x="315769" y="427642"/>
                    </a:cubicBezTo>
                    <a:cubicBezTo>
                      <a:pt x="322552" y="389207"/>
                      <a:pt x="312001" y="365091"/>
                      <a:pt x="281103" y="350772"/>
                    </a:cubicBezTo>
                    <a:cubicBezTo>
                      <a:pt x="258494" y="340222"/>
                      <a:pt x="220059" y="349265"/>
                      <a:pt x="200465" y="375642"/>
                    </a:cubicBezTo>
                    <a:cubicBezTo>
                      <a:pt x="197450" y="379410"/>
                      <a:pt x="198204" y="387700"/>
                      <a:pt x="197450" y="392222"/>
                    </a:cubicBezTo>
                    <a:cubicBezTo>
                      <a:pt x="186146" y="445729"/>
                      <a:pt x="147711" y="473613"/>
                      <a:pt x="103247" y="496976"/>
                    </a:cubicBezTo>
                    <a:cubicBezTo>
                      <a:pt x="67826" y="515063"/>
                      <a:pt x="33913" y="536918"/>
                      <a:pt x="0" y="557266"/>
                    </a:cubicBezTo>
                    <a:cubicBezTo>
                      <a:pt x="754" y="489440"/>
                      <a:pt x="9797" y="423120"/>
                      <a:pt x="35420" y="360569"/>
                    </a:cubicBezTo>
                    <a:cubicBezTo>
                      <a:pt x="53507" y="316859"/>
                      <a:pt x="61044" y="270134"/>
                      <a:pt x="83653" y="228685"/>
                    </a:cubicBezTo>
                    <a:cubicBezTo>
                      <a:pt x="117566" y="164627"/>
                      <a:pt x="159769" y="106597"/>
                      <a:pt x="202725" y="48568"/>
                    </a:cubicBezTo>
                    <a:cubicBezTo>
                      <a:pt x="230610" y="10887"/>
                      <a:pt x="270552" y="1090"/>
                      <a:pt x="315016" y="1090"/>
                    </a:cubicBezTo>
                    <a:cubicBezTo>
                      <a:pt x="387364" y="1843"/>
                      <a:pt x="459712" y="-2679"/>
                      <a:pt x="532060" y="2597"/>
                    </a:cubicBezTo>
                    <a:cubicBezTo>
                      <a:pt x="586321" y="6365"/>
                      <a:pt x="637568" y="24452"/>
                      <a:pt x="684293" y="57612"/>
                    </a:cubicBezTo>
                    <a:cubicBezTo>
                      <a:pt x="751365" y="105090"/>
                      <a:pt x="795829" y="172916"/>
                      <a:pt x="847076" y="234714"/>
                    </a:cubicBezTo>
                    <a:cubicBezTo>
                      <a:pt x="865917" y="258076"/>
                      <a:pt x="874960" y="289729"/>
                      <a:pt x="876468" y="320627"/>
                    </a:cubicBezTo>
                    <a:cubicBezTo>
                      <a:pt x="877221" y="343990"/>
                      <a:pt x="884757" y="364338"/>
                      <a:pt x="900584" y="381671"/>
                    </a:cubicBezTo>
                    <a:cubicBezTo>
                      <a:pt x="932989" y="415584"/>
                      <a:pt x="933743" y="456280"/>
                      <a:pt x="917917" y="496976"/>
                    </a:cubicBezTo>
                    <a:cubicBezTo>
                      <a:pt x="910381" y="516570"/>
                      <a:pt x="890033" y="527874"/>
                      <a:pt x="873453" y="540686"/>
                    </a:cubicBezTo>
                    <a:cubicBezTo>
                      <a:pt x="857627" y="550483"/>
                      <a:pt x="838786" y="521845"/>
                      <a:pt x="828989" y="515063"/>
                    </a:cubicBezTo>
                    <a:close/>
                  </a:path>
                </a:pathLst>
              </a:custGeom>
              <a:solidFill>
                <a:srgbClr val="613204"/>
              </a:solidFill>
              <a:ln w="753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D16A5D5-9686-4599-8831-4B04FDBC5259}"/>
                  </a:ext>
                </a:extLst>
              </p:cNvPr>
              <p:cNvSpPr/>
              <p:nvPr/>
            </p:nvSpPr>
            <p:spPr>
              <a:xfrm>
                <a:off x="3793597" y="3324246"/>
                <a:ext cx="542611" cy="361741"/>
              </a:xfrm>
              <a:custGeom>
                <a:avLst/>
                <a:gdLst>
                  <a:gd name="connsiteX0" fmla="*/ 532134 w 542610"/>
                  <a:gd name="connsiteY0" fmla="*/ 247943 h 361740"/>
                  <a:gd name="connsiteX1" fmla="*/ 476366 w 542610"/>
                  <a:gd name="connsiteY1" fmla="*/ 207247 h 361740"/>
                  <a:gd name="connsiteX2" fmla="*/ 403264 w 542610"/>
                  <a:gd name="connsiteY2" fmla="*/ 171073 h 361740"/>
                  <a:gd name="connsiteX3" fmla="*/ 453003 w 542610"/>
                  <a:gd name="connsiteY3" fmla="*/ 253972 h 361740"/>
                  <a:gd name="connsiteX4" fmla="*/ 400249 w 542610"/>
                  <a:gd name="connsiteY4" fmla="*/ 320291 h 361740"/>
                  <a:gd name="connsiteX5" fmla="*/ 314336 w 542610"/>
                  <a:gd name="connsiteY5" fmla="*/ 321045 h 361740"/>
                  <a:gd name="connsiteX6" fmla="*/ 303031 w 542610"/>
                  <a:gd name="connsiteY6" fmla="*/ 325566 h 361740"/>
                  <a:gd name="connsiteX7" fmla="*/ 247263 w 542610"/>
                  <a:gd name="connsiteY7" fmla="*/ 342146 h 361740"/>
                  <a:gd name="connsiteX8" fmla="*/ 224654 w 542610"/>
                  <a:gd name="connsiteY8" fmla="*/ 353451 h 361740"/>
                  <a:gd name="connsiteX9" fmla="*/ 193002 w 542610"/>
                  <a:gd name="connsiteY9" fmla="*/ 366262 h 361740"/>
                  <a:gd name="connsiteX10" fmla="*/ 141002 w 542610"/>
                  <a:gd name="connsiteY10" fmla="*/ 356465 h 361740"/>
                  <a:gd name="connsiteX11" fmla="*/ 93523 w 542610"/>
                  <a:gd name="connsiteY11" fmla="*/ 324813 h 361740"/>
                  <a:gd name="connsiteX12" fmla="*/ 74 w 542610"/>
                  <a:gd name="connsiteY12" fmla="*/ 187653 h 361740"/>
                  <a:gd name="connsiteX13" fmla="*/ 139495 w 542610"/>
                  <a:gd name="connsiteY13" fmla="*/ 79131 h 361740"/>
                  <a:gd name="connsiteX14" fmla="*/ 232191 w 542610"/>
                  <a:gd name="connsiteY14" fmla="*/ 0 h 361740"/>
                  <a:gd name="connsiteX15" fmla="*/ 310568 w 542610"/>
                  <a:gd name="connsiteY15" fmla="*/ 43710 h 361740"/>
                  <a:gd name="connsiteX16" fmla="*/ 465815 w 542610"/>
                  <a:gd name="connsiteY16" fmla="*/ 124348 h 361740"/>
                  <a:gd name="connsiteX17" fmla="*/ 544192 w 542610"/>
                  <a:gd name="connsiteY17" fmla="*/ 213276 h 361740"/>
                  <a:gd name="connsiteX18" fmla="*/ 532134 w 542610"/>
                  <a:gd name="connsiteY18" fmla="*/ 247943 h 36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610" h="361740">
                    <a:moveTo>
                      <a:pt x="532134" y="247943"/>
                    </a:moveTo>
                    <a:cubicBezTo>
                      <a:pt x="526859" y="251711"/>
                      <a:pt x="482395" y="212523"/>
                      <a:pt x="476366" y="207247"/>
                    </a:cubicBezTo>
                    <a:cubicBezTo>
                      <a:pt x="467322" y="198204"/>
                      <a:pt x="416075" y="153740"/>
                      <a:pt x="403264" y="171073"/>
                    </a:cubicBezTo>
                    <a:cubicBezTo>
                      <a:pt x="388945" y="191421"/>
                      <a:pt x="443960" y="236639"/>
                      <a:pt x="453003" y="253972"/>
                    </a:cubicBezTo>
                    <a:cubicBezTo>
                      <a:pt x="471090" y="288639"/>
                      <a:pt x="437931" y="330088"/>
                      <a:pt x="400249" y="320291"/>
                    </a:cubicBezTo>
                    <a:cubicBezTo>
                      <a:pt x="372365" y="312755"/>
                      <a:pt x="342974" y="315769"/>
                      <a:pt x="314336" y="321045"/>
                    </a:cubicBezTo>
                    <a:cubicBezTo>
                      <a:pt x="310568" y="321798"/>
                      <a:pt x="304539" y="322552"/>
                      <a:pt x="303031" y="325566"/>
                    </a:cubicBezTo>
                    <a:cubicBezTo>
                      <a:pt x="288713" y="347422"/>
                      <a:pt x="269118" y="345914"/>
                      <a:pt x="247263" y="342146"/>
                    </a:cubicBezTo>
                    <a:cubicBezTo>
                      <a:pt x="237466" y="340639"/>
                      <a:pt x="228423" y="344407"/>
                      <a:pt x="224654" y="353451"/>
                    </a:cubicBezTo>
                    <a:cubicBezTo>
                      <a:pt x="217872" y="369277"/>
                      <a:pt x="206567" y="368523"/>
                      <a:pt x="193002" y="366262"/>
                    </a:cubicBezTo>
                    <a:cubicBezTo>
                      <a:pt x="175669" y="363248"/>
                      <a:pt x="158335" y="359480"/>
                      <a:pt x="141002" y="356465"/>
                    </a:cubicBezTo>
                    <a:cubicBezTo>
                      <a:pt x="120654" y="352697"/>
                      <a:pt x="104828" y="342900"/>
                      <a:pt x="93523" y="324813"/>
                    </a:cubicBezTo>
                    <a:cubicBezTo>
                      <a:pt x="87494" y="315016"/>
                      <a:pt x="-2941" y="189160"/>
                      <a:pt x="74" y="187653"/>
                    </a:cubicBezTo>
                    <a:cubicBezTo>
                      <a:pt x="81465" y="147711"/>
                      <a:pt x="76944" y="142435"/>
                      <a:pt x="139495" y="79131"/>
                    </a:cubicBezTo>
                    <a:cubicBezTo>
                      <a:pt x="149292" y="69333"/>
                      <a:pt x="217118" y="2261"/>
                      <a:pt x="232191" y="0"/>
                    </a:cubicBezTo>
                    <a:cubicBezTo>
                      <a:pt x="249524" y="20348"/>
                      <a:pt x="287205" y="34667"/>
                      <a:pt x="310568" y="43710"/>
                    </a:cubicBezTo>
                    <a:cubicBezTo>
                      <a:pt x="365582" y="64812"/>
                      <a:pt x="417583" y="92696"/>
                      <a:pt x="465815" y="124348"/>
                    </a:cubicBezTo>
                    <a:cubicBezTo>
                      <a:pt x="498974" y="146203"/>
                      <a:pt x="523844" y="178609"/>
                      <a:pt x="544192" y="213276"/>
                    </a:cubicBezTo>
                    <a:cubicBezTo>
                      <a:pt x="554743" y="228349"/>
                      <a:pt x="543438" y="238899"/>
                      <a:pt x="532134" y="247943"/>
                    </a:cubicBezTo>
                    <a:close/>
                  </a:path>
                </a:pathLst>
              </a:custGeom>
              <a:solidFill>
                <a:srgbClr val="FDC68E"/>
              </a:solidFill>
              <a:ln w="753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CAE935-8CAF-4482-98F1-521752710F4D}"/>
                  </a:ext>
                </a:extLst>
              </p:cNvPr>
              <p:cNvSpPr/>
              <p:nvPr/>
            </p:nvSpPr>
            <p:spPr>
              <a:xfrm>
                <a:off x="3214886" y="747271"/>
                <a:ext cx="399422" cy="497393"/>
              </a:xfrm>
              <a:custGeom>
                <a:avLst/>
                <a:gdLst>
                  <a:gd name="connsiteX0" fmla="*/ 128870 w 399421"/>
                  <a:gd name="connsiteY0" fmla="*/ 17659 h 497393"/>
                  <a:gd name="connsiteX1" fmla="*/ 236639 w 399421"/>
                  <a:gd name="connsiteY1" fmla="*/ 142761 h 497393"/>
                  <a:gd name="connsiteX2" fmla="*/ 288639 w 399421"/>
                  <a:gd name="connsiteY2" fmla="*/ 239225 h 497393"/>
                  <a:gd name="connsiteX3" fmla="*/ 400176 w 399421"/>
                  <a:gd name="connsiteY3" fmla="*/ 450241 h 497393"/>
                  <a:gd name="connsiteX4" fmla="*/ 391132 w 399421"/>
                  <a:gd name="connsiteY4" fmla="*/ 499227 h 497393"/>
                  <a:gd name="connsiteX5" fmla="*/ 302958 w 399421"/>
                  <a:gd name="connsiteY5" fmla="*/ 361313 h 497393"/>
                  <a:gd name="connsiteX6" fmla="*/ 195943 w 399421"/>
                  <a:gd name="connsiteY6" fmla="*/ 221138 h 497393"/>
                  <a:gd name="connsiteX7" fmla="*/ 152233 w 399421"/>
                  <a:gd name="connsiteY7" fmla="*/ 166877 h 497393"/>
                  <a:gd name="connsiteX8" fmla="*/ 0 w 399421"/>
                  <a:gd name="connsiteY8" fmla="*/ 47051 h 497393"/>
                  <a:gd name="connsiteX9" fmla="*/ 106261 w 399421"/>
                  <a:gd name="connsiteY9" fmla="*/ 1833 h 497393"/>
                  <a:gd name="connsiteX10" fmla="*/ 128870 w 399421"/>
                  <a:gd name="connsiteY10" fmla="*/ 17659 h 49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421" h="497393">
                    <a:moveTo>
                      <a:pt x="128870" y="17659"/>
                    </a:moveTo>
                    <a:cubicBezTo>
                      <a:pt x="165044" y="59109"/>
                      <a:pt x="202726" y="99805"/>
                      <a:pt x="236639" y="142761"/>
                    </a:cubicBezTo>
                    <a:cubicBezTo>
                      <a:pt x="254726" y="166877"/>
                      <a:pt x="274320" y="212095"/>
                      <a:pt x="288639" y="239225"/>
                    </a:cubicBezTo>
                    <a:cubicBezTo>
                      <a:pt x="313509" y="285950"/>
                      <a:pt x="391886" y="423110"/>
                      <a:pt x="400176" y="450241"/>
                    </a:cubicBezTo>
                    <a:cubicBezTo>
                      <a:pt x="402437" y="457023"/>
                      <a:pt x="397915" y="493198"/>
                      <a:pt x="391132" y="499227"/>
                    </a:cubicBezTo>
                    <a:cubicBezTo>
                      <a:pt x="359480" y="457777"/>
                      <a:pt x="334610" y="402762"/>
                      <a:pt x="302958" y="361313"/>
                    </a:cubicBezTo>
                    <a:cubicBezTo>
                      <a:pt x="267537" y="314588"/>
                      <a:pt x="231363" y="267863"/>
                      <a:pt x="195943" y="221138"/>
                    </a:cubicBezTo>
                    <a:cubicBezTo>
                      <a:pt x="174841" y="193254"/>
                      <a:pt x="172580" y="194761"/>
                      <a:pt x="152233" y="166877"/>
                    </a:cubicBezTo>
                    <a:cubicBezTo>
                      <a:pt x="120580" y="123921"/>
                      <a:pt x="49739" y="90007"/>
                      <a:pt x="0" y="47051"/>
                    </a:cubicBezTo>
                    <a:cubicBezTo>
                      <a:pt x="7536" y="34239"/>
                      <a:pt x="76870" y="16152"/>
                      <a:pt x="106261" y="1833"/>
                    </a:cubicBezTo>
                    <a:cubicBezTo>
                      <a:pt x="121334" y="-4950"/>
                      <a:pt x="120580" y="8616"/>
                      <a:pt x="128870" y="17659"/>
                    </a:cubicBezTo>
                    <a:close/>
                  </a:path>
                </a:pathLst>
              </a:custGeom>
              <a:solidFill>
                <a:srgbClr val="FDFDFC"/>
              </a:solidFill>
              <a:ln w="753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A597DDE-6ABB-4623-8595-E71395AB521A}"/>
                  </a:ext>
                </a:extLst>
              </p:cNvPr>
              <p:cNvSpPr/>
              <p:nvPr/>
            </p:nvSpPr>
            <p:spPr>
              <a:xfrm>
                <a:off x="3570598" y="1097750"/>
                <a:ext cx="82899" cy="75363"/>
              </a:xfrm>
              <a:custGeom>
                <a:avLst/>
                <a:gdLst>
                  <a:gd name="connsiteX0" fmla="*/ 13565 w 82898"/>
                  <a:gd name="connsiteY0" fmla="*/ 37965 h 75362"/>
                  <a:gd name="connsiteX1" fmla="*/ 0 w 82898"/>
                  <a:gd name="connsiteY1" fmla="*/ 13096 h 75362"/>
                  <a:gd name="connsiteX2" fmla="*/ 14319 w 82898"/>
                  <a:gd name="connsiteY2" fmla="*/ 284 h 75362"/>
                  <a:gd name="connsiteX3" fmla="*/ 82899 w 82898"/>
                  <a:gd name="connsiteY3" fmla="*/ 80169 h 75362"/>
                  <a:gd name="connsiteX4" fmla="*/ 63305 w 82898"/>
                  <a:gd name="connsiteY4" fmla="*/ 56806 h 75362"/>
                  <a:gd name="connsiteX5" fmla="*/ 13565 w 82898"/>
                  <a:gd name="connsiteY5" fmla="*/ 37965 h 7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98" h="75362">
                    <a:moveTo>
                      <a:pt x="13565" y="37965"/>
                    </a:moveTo>
                    <a:cubicBezTo>
                      <a:pt x="9044" y="29676"/>
                      <a:pt x="4522" y="21386"/>
                      <a:pt x="0" y="13096"/>
                    </a:cubicBezTo>
                    <a:cubicBezTo>
                      <a:pt x="0" y="3299"/>
                      <a:pt x="4522" y="-1223"/>
                      <a:pt x="14319" y="284"/>
                    </a:cubicBezTo>
                    <a:cubicBezTo>
                      <a:pt x="43710" y="4806"/>
                      <a:pt x="89682" y="51531"/>
                      <a:pt x="82899" y="80169"/>
                    </a:cubicBezTo>
                    <a:cubicBezTo>
                      <a:pt x="76870" y="72632"/>
                      <a:pt x="69334" y="64342"/>
                      <a:pt x="63305" y="56806"/>
                    </a:cubicBezTo>
                    <a:cubicBezTo>
                      <a:pt x="51247" y="40226"/>
                      <a:pt x="33160" y="35705"/>
                      <a:pt x="13565" y="37965"/>
                    </a:cubicBezTo>
                    <a:close/>
                  </a:path>
                </a:pathLst>
              </a:custGeom>
              <a:solidFill>
                <a:srgbClr val="D09C6B"/>
              </a:solidFill>
              <a:ln w="753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C662D98-BB95-451E-9CB9-00C8080B9E77}"/>
                  </a:ext>
                </a:extLst>
              </p:cNvPr>
              <p:cNvSpPr/>
              <p:nvPr/>
            </p:nvSpPr>
            <p:spPr>
              <a:xfrm>
                <a:off x="6016869" y="4298685"/>
                <a:ext cx="422031" cy="406958"/>
              </a:xfrm>
              <a:custGeom>
                <a:avLst/>
                <a:gdLst>
                  <a:gd name="connsiteX0" fmla="*/ 0 w 422030"/>
                  <a:gd name="connsiteY0" fmla="*/ 406958 h 406958"/>
                  <a:gd name="connsiteX1" fmla="*/ 25623 w 422030"/>
                  <a:gd name="connsiteY1" fmla="*/ 372291 h 406958"/>
                  <a:gd name="connsiteX2" fmla="*/ 181624 w 422030"/>
                  <a:gd name="connsiteY2" fmla="*/ 177102 h 406958"/>
                  <a:gd name="connsiteX3" fmla="*/ 277334 w 422030"/>
                  <a:gd name="connsiteY3" fmla="*/ 101740 h 406958"/>
                  <a:gd name="connsiteX4" fmla="*/ 426552 w 422030"/>
                  <a:gd name="connsiteY4" fmla="*/ 0 h 406958"/>
                  <a:gd name="connsiteX5" fmla="*/ 200465 w 422030"/>
                  <a:gd name="connsiteY5" fmla="*/ 189160 h 406958"/>
                  <a:gd name="connsiteX6" fmla="*/ 0 w 422030"/>
                  <a:gd name="connsiteY6" fmla="*/ 406958 h 40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30" h="406958">
                    <a:moveTo>
                      <a:pt x="0" y="406958"/>
                    </a:moveTo>
                    <a:cubicBezTo>
                      <a:pt x="8290" y="395654"/>
                      <a:pt x="16580" y="383596"/>
                      <a:pt x="25623" y="372291"/>
                    </a:cubicBezTo>
                    <a:cubicBezTo>
                      <a:pt x="77623" y="307479"/>
                      <a:pt x="128870" y="241914"/>
                      <a:pt x="181624" y="177102"/>
                    </a:cubicBezTo>
                    <a:cubicBezTo>
                      <a:pt x="207247" y="144696"/>
                      <a:pt x="243421" y="125102"/>
                      <a:pt x="277334" y="101740"/>
                    </a:cubicBezTo>
                    <a:cubicBezTo>
                      <a:pt x="327074" y="67826"/>
                      <a:pt x="375306" y="32406"/>
                      <a:pt x="426552" y="0"/>
                    </a:cubicBezTo>
                    <a:cubicBezTo>
                      <a:pt x="348929" y="60290"/>
                      <a:pt x="274320" y="125102"/>
                      <a:pt x="200465" y="189160"/>
                    </a:cubicBezTo>
                    <a:cubicBezTo>
                      <a:pt x="125102" y="254726"/>
                      <a:pt x="70841" y="338378"/>
                      <a:pt x="0" y="406958"/>
                    </a:cubicBezTo>
                    <a:close/>
                  </a:path>
                </a:pathLst>
              </a:custGeom>
              <a:solidFill>
                <a:srgbClr val="4C6E22"/>
              </a:solidFill>
              <a:ln w="753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4EB2E9C-5942-4E52-AAB6-D3A19ECF9261}"/>
                  </a:ext>
                </a:extLst>
              </p:cNvPr>
              <p:cNvSpPr/>
              <p:nvPr/>
            </p:nvSpPr>
            <p:spPr>
              <a:xfrm>
                <a:off x="3623734" y="3717651"/>
                <a:ext cx="859134" cy="874207"/>
              </a:xfrm>
              <a:custGeom>
                <a:avLst/>
                <a:gdLst>
                  <a:gd name="connsiteX0" fmla="*/ 862519 w 859134"/>
                  <a:gd name="connsiteY0" fmla="*/ 305960 h 874206"/>
                  <a:gd name="connsiteX1" fmla="*/ 439735 w 859134"/>
                  <a:gd name="connsiteY1" fmla="*/ 869673 h 874206"/>
                  <a:gd name="connsiteX2" fmla="*/ 406575 w 859134"/>
                  <a:gd name="connsiteY2" fmla="*/ 872687 h 874206"/>
                  <a:gd name="connsiteX3" fmla="*/ 12429 w 859134"/>
                  <a:gd name="connsiteY3" fmla="*/ 535816 h 874206"/>
                  <a:gd name="connsiteX4" fmla="*/ 8661 w 859134"/>
                  <a:gd name="connsiteY4" fmla="*/ 504164 h 874206"/>
                  <a:gd name="connsiteX5" fmla="*/ 466865 w 859134"/>
                  <a:gd name="connsiteY5" fmla="*/ 6017 h 874206"/>
                  <a:gd name="connsiteX6" fmla="*/ 489474 w 859134"/>
                  <a:gd name="connsiteY6" fmla="*/ 6017 h 874206"/>
                  <a:gd name="connsiteX7" fmla="*/ 849708 w 859134"/>
                  <a:gd name="connsiteY7" fmla="*/ 287873 h 874206"/>
                  <a:gd name="connsiteX8" fmla="*/ 862519 w 859134"/>
                  <a:gd name="connsiteY8" fmla="*/ 305960 h 87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134" h="874206">
                    <a:moveTo>
                      <a:pt x="862519" y="305960"/>
                    </a:moveTo>
                    <a:cubicBezTo>
                      <a:pt x="862519" y="311235"/>
                      <a:pt x="484952" y="801092"/>
                      <a:pt x="439735" y="869673"/>
                    </a:cubicBezTo>
                    <a:cubicBezTo>
                      <a:pt x="429938" y="883991"/>
                      <a:pt x="420894" y="886253"/>
                      <a:pt x="406575" y="872687"/>
                    </a:cubicBezTo>
                    <a:cubicBezTo>
                      <a:pt x="365879" y="835759"/>
                      <a:pt x="60661" y="575004"/>
                      <a:pt x="12429" y="535816"/>
                    </a:cubicBezTo>
                    <a:cubicBezTo>
                      <a:pt x="371" y="526019"/>
                      <a:pt x="-6412" y="519990"/>
                      <a:pt x="8661" y="504164"/>
                    </a:cubicBezTo>
                    <a:cubicBezTo>
                      <a:pt x="82516" y="425787"/>
                      <a:pt x="422401" y="55756"/>
                      <a:pt x="466865" y="6017"/>
                    </a:cubicBezTo>
                    <a:cubicBezTo>
                      <a:pt x="475909" y="-3781"/>
                      <a:pt x="481184" y="-12"/>
                      <a:pt x="489474" y="6017"/>
                    </a:cubicBezTo>
                    <a:cubicBezTo>
                      <a:pt x="547503" y="51988"/>
                      <a:pt x="788664" y="238887"/>
                      <a:pt x="849708" y="287873"/>
                    </a:cubicBezTo>
                    <a:cubicBezTo>
                      <a:pt x="855737" y="291641"/>
                      <a:pt x="861766" y="296917"/>
                      <a:pt x="862519" y="305960"/>
                    </a:cubicBezTo>
                    <a:close/>
                  </a:path>
                </a:pathLst>
              </a:custGeom>
              <a:solidFill>
                <a:schemeClr val="accent2">
                  <a:lumMod val="75000"/>
                </a:schemeClr>
              </a:solidFill>
              <a:ln w="753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64322D6-1779-4D1A-9BDA-3A5B5647EED3}"/>
                  </a:ext>
                </a:extLst>
              </p:cNvPr>
              <p:cNvSpPr/>
              <p:nvPr/>
            </p:nvSpPr>
            <p:spPr>
              <a:xfrm>
                <a:off x="2594320" y="785152"/>
                <a:ext cx="1439426" cy="5335675"/>
              </a:xfrm>
              <a:custGeom>
                <a:avLst/>
                <a:gdLst>
                  <a:gd name="connsiteX0" fmla="*/ 1105148 w 1439426"/>
                  <a:gd name="connsiteY0" fmla="*/ 633173 h 5335674"/>
                  <a:gd name="connsiteX1" fmla="*/ 1204626 w 1439426"/>
                  <a:gd name="connsiteY1" fmla="*/ 891667 h 5335674"/>
                  <a:gd name="connsiteX2" fmla="*/ 1240047 w 1439426"/>
                  <a:gd name="connsiteY2" fmla="*/ 1288828 h 5335674"/>
                  <a:gd name="connsiteX3" fmla="*/ 1202365 w 1439426"/>
                  <a:gd name="connsiteY3" fmla="*/ 2087672 h 5335674"/>
                  <a:gd name="connsiteX4" fmla="*/ 1221960 w 1439426"/>
                  <a:gd name="connsiteY4" fmla="*/ 2172832 h 5335674"/>
                  <a:gd name="connsiteX5" fmla="*/ 1446540 w 1439426"/>
                  <a:gd name="connsiteY5" fmla="*/ 2548138 h 5335674"/>
                  <a:gd name="connsiteX6" fmla="*/ 1415642 w 1439426"/>
                  <a:gd name="connsiteY6" fmla="*/ 2575268 h 5335674"/>
                  <a:gd name="connsiteX7" fmla="*/ 1337265 w 1439426"/>
                  <a:gd name="connsiteY7" fmla="*/ 2654399 h 5335674"/>
                  <a:gd name="connsiteX8" fmla="*/ 1208394 w 1439426"/>
                  <a:gd name="connsiteY8" fmla="*/ 2741066 h 5335674"/>
                  <a:gd name="connsiteX9" fmla="*/ 1094597 w 1439426"/>
                  <a:gd name="connsiteY9" fmla="*/ 2789298 h 5335674"/>
                  <a:gd name="connsiteX10" fmla="*/ 1078017 w 1439426"/>
                  <a:gd name="connsiteY10" fmla="*/ 2778747 h 5335674"/>
                  <a:gd name="connsiteX11" fmla="*/ 1062191 w 1439426"/>
                  <a:gd name="connsiteY11" fmla="*/ 2767443 h 5335674"/>
                  <a:gd name="connsiteX12" fmla="*/ 983814 w 1439426"/>
                  <a:gd name="connsiteY12" fmla="*/ 2797588 h 5335674"/>
                  <a:gd name="connsiteX13" fmla="*/ 960451 w 1439426"/>
                  <a:gd name="connsiteY13" fmla="*/ 2822458 h 5335674"/>
                  <a:gd name="connsiteX14" fmla="*/ 842132 w 1439426"/>
                  <a:gd name="connsiteY14" fmla="*/ 3279909 h 5335674"/>
                  <a:gd name="connsiteX15" fmla="*/ 697436 w 1439426"/>
                  <a:gd name="connsiteY15" fmla="*/ 3891853 h 5335674"/>
                  <a:gd name="connsiteX16" fmla="*/ 542189 w 1439426"/>
                  <a:gd name="connsiteY16" fmla="*/ 4328957 h 5335674"/>
                  <a:gd name="connsiteX17" fmla="*/ 536913 w 1439426"/>
                  <a:gd name="connsiteY17" fmla="*/ 4356841 h 5335674"/>
                  <a:gd name="connsiteX18" fmla="*/ 584392 w 1439426"/>
                  <a:gd name="connsiteY18" fmla="*/ 4965018 h 5335674"/>
                  <a:gd name="connsiteX19" fmla="*/ 595696 w 1439426"/>
                  <a:gd name="connsiteY19" fmla="*/ 4988380 h 5335674"/>
                  <a:gd name="connsiteX20" fmla="*/ 707987 w 1439426"/>
                  <a:gd name="connsiteY20" fmla="*/ 5093134 h 5335674"/>
                  <a:gd name="connsiteX21" fmla="*/ 720798 w 1439426"/>
                  <a:gd name="connsiteY21" fmla="*/ 5114236 h 5335674"/>
                  <a:gd name="connsiteX22" fmla="*/ 564044 w 1439426"/>
                  <a:gd name="connsiteY22" fmla="*/ 5210700 h 5335674"/>
                  <a:gd name="connsiteX23" fmla="*/ 503754 w 1439426"/>
                  <a:gd name="connsiteY23" fmla="*/ 5274758 h 5335674"/>
                  <a:gd name="connsiteX24" fmla="*/ 477377 w 1439426"/>
                  <a:gd name="connsiteY24" fmla="*/ 5295860 h 5335674"/>
                  <a:gd name="connsiteX25" fmla="*/ 64390 w 1439426"/>
                  <a:gd name="connsiteY25" fmla="*/ 5333541 h 5335674"/>
                  <a:gd name="connsiteX26" fmla="*/ 3346 w 1439426"/>
                  <a:gd name="connsiteY26" fmla="*/ 5308671 h 5335674"/>
                  <a:gd name="connsiteX27" fmla="*/ 13143 w 1439426"/>
                  <a:gd name="connsiteY27" fmla="*/ 5171511 h 5335674"/>
                  <a:gd name="connsiteX28" fmla="*/ 32737 w 1439426"/>
                  <a:gd name="connsiteY28" fmla="*/ 4903220 h 5335674"/>
                  <a:gd name="connsiteX29" fmla="*/ 50824 w 1439426"/>
                  <a:gd name="connsiteY29" fmla="*/ 4609306 h 5335674"/>
                  <a:gd name="connsiteX30" fmla="*/ 118651 w 1439426"/>
                  <a:gd name="connsiteY30" fmla="*/ 3981535 h 5335674"/>
                  <a:gd name="connsiteX31" fmla="*/ 202303 w 1439426"/>
                  <a:gd name="connsiteY31" fmla="*/ 3383156 h 5335674"/>
                  <a:gd name="connsiteX32" fmla="*/ 228680 w 1439426"/>
                  <a:gd name="connsiteY32" fmla="*/ 3218865 h 5335674"/>
                  <a:gd name="connsiteX33" fmla="*/ 219637 w 1439426"/>
                  <a:gd name="connsiteY33" fmla="*/ 3083966 h 5335674"/>
                  <a:gd name="connsiteX34" fmla="*/ 180448 w 1439426"/>
                  <a:gd name="connsiteY34" fmla="*/ 2809646 h 5335674"/>
                  <a:gd name="connsiteX35" fmla="*/ 132216 w 1439426"/>
                  <a:gd name="connsiteY35" fmla="*/ 2729008 h 5335674"/>
                  <a:gd name="connsiteX36" fmla="*/ 62882 w 1439426"/>
                  <a:gd name="connsiteY36" fmla="*/ 2694341 h 5335674"/>
                  <a:gd name="connsiteX37" fmla="*/ 43288 w 1439426"/>
                  <a:gd name="connsiteY37" fmla="*/ 2661182 h 5335674"/>
                  <a:gd name="connsiteX38" fmla="*/ 86245 w 1439426"/>
                  <a:gd name="connsiteY38" fmla="*/ 2230861 h 5335674"/>
                  <a:gd name="connsiteX39" fmla="*/ 226419 w 1439426"/>
                  <a:gd name="connsiteY39" fmla="*/ 1802047 h 5335674"/>
                  <a:gd name="connsiteX40" fmla="*/ 226419 w 1439426"/>
                  <a:gd name="connsiteY40" fmla="*/ 1632482 h 5335674"/>
                  <a:gd name="connsiteX41" fmla="*/ 189492 w 1439426"/>
                  <a:gd name="connsiteY41" fmla="*/ 1407147 h 5335674"/>
                  <a:gd name="connsiteX42" fmla="*/ 151810 w 1439426"/>
                  <a:gd name="connsiteY42" fmla="*/ 991899 h 5335674"/>
                  <a:gd name="connsiteX43" fmla="*/ 154071 w 1439426"/>
                  <a:gd name="connsiteY43" fmla="*/ 777869 h 5335674"/>
                  <a:gd name="connsiteX44" fmla="*/ 197028 w 1439426"/>
                  <a:gd name="connsiteY44" fmla="*/ 533694 h 5335674"/>
                  <a:gd name="connsiteX45" fmla="*/ 307811 w 1439426"/>
                  <a:gd name="connsiteY45" fmla="*/ 331722 h 5335674"/>
                  <a:gd name="connsiteX46" fmla="*/ 498478 w 1439426"/>
                  <a:gd name="connsiteY46" fmla="*/ 104881 h 5335674"/>
                  <a:gd name="connsiteX47" fmla="*/ 576856 w 1439426"/>
                  <a:gd name="connsiteY47" fmla="*/ 19721 h 5335674"/>
                  <a:gd name="connsiteX48" fmla="*/ 631870 w 1439426"/>
                  <a:gd name="connsiteY48" fmla="*/ 12185 h 5335674"/>
                  <a:gd name="connsiteX49" fmla="*/ 765262 w 1439426"/>
                  <a:gd name="connsiteY49" fmla="*/ 108649 h 5335674"/>
                  <a:gd name="connsiteX50" fmla="*/ 970249 w 1439426"/>
                  <a:gd name="connsiteY50" fmla="*/ 375433 h 5335674"/>
                  <a:gd name="connsiteX51" fmla="*/ 1105148 w 1439426"/>
                  <a:gd name="connsiteY51" fmla="*/ 633173 h 533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9426" h="5335674">
                    <a:moveTo>
                      <a:pt x="1105148" y="633173"/>
                    </a:moveTo>
                    <a:cubicBezTo>
                      <a:pt x="1142075" y="717579"/>
                      <a:pt x="1188047" y="799724"/>
                      <a:pt x="1204626" y="891667"/>
                    </a:cubicBezTo>
                    <a:cubicBezTo>
                      <a:pt x="1228742" y="1022798"/>
                      <a:pt x="1249090" y="1153929"/>
                      <a:pt x="1240047" y="1288828"/>
                    </a:cubicBezTo>
                    <a:cubicBezTo>
                      <a:pt x="1226482" y="1478742"/>
                      <a:pt x="1205380" y="2010802"/>
                      <a:pt x="1202365" y="2087672"/>
                    </a:cubicBezTo>
                    <a:cubicBezTo>
                      <a:pt x="1200858" y="2117817"/>
                      <a:pt x="1208394" y="2145701"/>
                      <a:pt x="1221960" y="2172832"/>
                    </a:cubicBezTo>
                    <a:cubicBezTo>
                      <a:pt x="1245322" y="2220310"/>
                      <a:pt x="1398308" y="2468253"/>
                      <a:pt x="1446540" y="2548138"/>
                    </a:cubicBezTo>
                    <a:cubicBezTo>
                      <a:pt x="1440511" y="2561703"/>
                      <a:pt x="1425439" y="2564718"/>
                      <a:pt x="1415642" y="2575268"/>
                    </a:cubicBezTo>
                    <a:cubicBezTo>
                      <a:pt x="1390772" y="2602399"/>
                      <a:pt x="1362888" y="2627268"/>
                      <a:pt x="1337265" y="2654399"/>
                    </a:cubicBezTo>
                    <a:cubicBezTo>
                      <a:pt x="1307120" y="2687559"/>
                      <a:pt x="1216684" y="2740312"/>
                      <a:pt x="1208394" y="2741066"/>
                    </a:cubicBezTo>
                    <a:cubicBezTo>
                      <a:pt x="1170713" y="2756892"/>
                      <a:pt x="1132278" y="2773472"/>
                      <a:pt x="1094597" y="2789298"/>
                    </a:cubicBezTo>
                    <a:cubicBezTo>
                      <a:pt x="1082539" y="2794574"/>
                      <a:pt x="1074249" y="2797588"/>
                      <a:pt x="1078017" y="2778747"/>
                    </a:cubicBezTo>
                    <a:cubicBezTo>
                      <a:pt x="1081032" y="2764429"/>
                      <a:pt x="1073495" y="2763675"/>
                      <a:pt x="1062191" y="2767443"/>
                    </a:cubicBezTo>
                    <a:cubicBezTo>
                      <a:pt x="1035814" y="2777240"/>
                      <a:pt x="1009437" y="2787037"/>
                      <a:pt x="983814" y="2797588"/>
                    </a:cubicBezTo>
                    <a:cubicBezTo>
                      <a:pt x="971756" y="2802110"/>
                      <a:pt x="964220" y="2809646"/>
                      <a:pt x="960451" y="2822458"/>
                    </a:cubicBezTo>
                    <a:cubicBezTo>
                      <a:pt x="921263" y="2974690"/>
                      <a:pt x="879813" y="3126923"/>
                      <a:pt x="842132" y="3279909"/>
                    </a:cubicBezTo>
                    <a:cubicBezTo>
                      <a:pt x="792393" y="3483388"/>
                      <a:pt x="748682" y="3688374"/>
                      <a:pt x="697436" y="3891853"/>
                    </a:cubicBezTo>
                    <a:cubicBezTo>
                      <a:pt x="675581" y="3980028"/>
                      <a:pt x="569319" y="4270928"/>
                      <a:pt x="542189" y="4328957"/>
                    </a:cubicBezTo>
                    <a:cubicBezTo>
                      <a:pt x="537667" y="4338000"/>
                      <a:pt x="536160" y="4347044"/>
                      <a:pt x="536913" y="4356841"/>
                    </a:cubicBezTo>
                    <a:cubicBezTo>
                      <a:pt x="552740" y="4559567"/>
                      <a:pt x="568566" y="4762292"/>
                      <a:pt x="584392" y="4965018"/>
                    </a:cubicBezTo>
                    <a:cubicBezTo>
                      <a:pt x="585145" y="4974815"/>
                      <a:pt x="588160" y="4981598"/>
                      <a:pt x="595696" y="4988380"/>
                    </a:cubicBezTo>
                    <a:cubicBezTo>
                      <a:pt x="633378" y="5023047"/>
                      <a:pt x="671059" y="5057714"/>
                      <a:pt x="707987" y="5093134"/>
                    </a:cubicBezTo>
                    <a:cubicBezTo>
                      <a:pt x="714016" y="5099163"/>
                      <a:pt x="720798" y="5104439"/>
                      <a:pt x="720798" y="5114236"/>
                    </a:cubicBezTo>
                    <a:cubicBezTo>
                      <a:pt x="720045" y="5130062"/>
                      <a:pt x="607754" y="5185830"/>
                      <a:pt x="564044" y="5210700"/>
                    </a:cubicBezTo>
                    <a:cubicBezTo>
                      <a:pt x="537667" y="5226526"/>
                      <a:pt x="513551" y="5243106"/>
                      <a:pt x="503754" y="5274758"/>
                    </a:cubicBezTo>
                    <a:cubicBezTo>
                      <a:pt x="499986" y="5287570"/>
                      <a:pt x="489435" y="5293599"/>
                      <a:pt x="477377" y="5295860"/>
                    </a:cubicBezTo>
                    <a:cubicBezTo>
                      <a:pt x="340971" y="5320729"/>
                      <a:pt x="204564" y="5350874"/>
                      <a:pt x="64390" y="5333541"/>
                    </a:cubicBezTo>
                    <a:cubicBezTo>
                      <a:pt x="53839" y="5332034"/>
                      <a:pt x="7114" y="5323744"/>
                      <a:pt x="3346" y="5308671"/>
                    </a:cubicBezTo>
                    <a:cubicBezTo>
                      <a:pt x="-6451" y="5261947"/>
                      <a:pt x="7868" y="5216729"/>
                      <a:pt x="13143" y="5171511"/>
                    </a:cubicBezTo>
                    <a:cubicBezTo>
                      <a:pt x="23694" y="5082583"/>
                      <a:pt x="38013" y="4994409"/>
                      <a:pt x="32737" y="4903220"/>
                    </a:cubicBezTo>
                    <a:cubicBezTo>
                      <a:pt x="26708" y="4805249"/>
                      <a:pt x="46303" y="4707277"/>
                      <a:pt x="50824" y="4609306"/>
                    </a:cubicBezTo>
                    <a:cubicBezTo>
                      <a:pt x="56100" y="4494755"/>
                      <a:pt x="108100" y="4077246"/>
                      <a:pt x="118651" y="3981535"/>
                    </a:cubicBezTo>
                    <a:cubicBezTo>
                      <a:pt x="140506" y="3781071"/>
                      <a:pt x="175926" y="3582867"/>
                      <a:pt x="202303" y="3383156"/>
                    </a:cubicBezTo>
                    <a:cubicBezTo>
                      <a:pt x="209086" y="3328141"/>
                      <a:pt x="219637" y="3273880"/>
                      <a:pt x="228680" y="3218865"/>
                    </a:cubicBezTo>
                    <a:cubicBezTo>
                      <a:pt x="236216" y="3172894"/>
                      <a:pt x="234709" y="3127677"/>
                      <a:pt x="219637" y="3083966"/>
                    </a:cubicBezTo>
                    <a:cubicBezTo>
                      <a:pt x="188738" y="2995038"/>
                      <a:pt x="176680" y="2903849"/>
                      <a:pt x="180448" y="2809646"/>
                    </a:cubicBezTo>
                    <a:cubicBezTo>
                      <a:pt x="183463" y="2741820"/>
                      <a:pt x="190245" y="2761414"/>
                      <a:pt x="132216" y="2729008"/>
                    </a:cubicBezTo>
                    <a:cubicBezTo>
                      <a:pt x="109607" y="2716196"/>
                      <a:pt x="86245" y="2704892"/>
                      <a:pt x="62882" y="2694341"/>
                    </a:cubicBezTo>
                    <a:cubicBezTo>
                      <a:pt x="47810" y="2687559"/>
                      <a:pt x="42534" y="2677761"/>
                      <a:pt x="43288" y="2661182"/>
                    </a:cubicBezTo>
                    <a:cubicBezTo>
                      <a:pt x="48563" y="2601645"/>
                      <a:pt x="76448" y="2314513"/>
                      <a:pt x="86245" y="2230861"/>
                    </a:cubicBezTo>
                    <a:cubicBezTo>
                      <a:pt x="93781" y="2167556"/>
                      <a:pt x="197782" y="1884946"/>
                      <a:pt x="226419" y="1802047"/>
                    </a:cubicBezTo>
                    <a:cubicBezTo>
                      <a:pt x="245260" y="1746279"/>
                      <a:pt x="247521" y="1689004"/>
                      <a:pt x="226419" y="1632482"/>
                    </a:cubicBezTo>
                    <a:cubicBezTo>
                      <a:pt x="198535" y="1559380"/>
                      <a:pt x="196274" y="1483264"/>
                      <a:pt x="189492" y="1407147"/>
                    </a:cubicBezTo>
                    <a:cubicBezTo>
                      <a:pt x="176680" y="1268480"/>
                      <a:pt x="165376" y="1130566"/>
                      <a:pt x="151810" y="991899"/>
                    </a:cubicBezTo>
                    <a:cubicBezTo>
                      <a:pt x="145028" y="920305"/>
                      <a:pt x="144274" y="849464"/>
                      <a:pt x="154071" y="777869"/>
                    </a:cubicBezTo>
                    <a:cubicBezTo>
                      <a:pt x="165376" y="695724"/>
                      <a:pt x="171405" y="613579"/>
                      <a:pt x="197028" y="533694"/>
                    </a:cubicBezTo>
                    <a:cubicBezTo>
                      <a:pt x="221144" y="458332"/>
                      <a:pt x="253550" y="390505"/>
                      <a:pt x="307811" y="331722"/>
                    </a:cubicBezTo>
                    <a:cubicBezTo>
                      <a:pt x="374884" y="259374"/>
                      <a:pt x="434420" y="180244"/>
                      <a:pt x="498478" y="104881"/>
                    </a:cubicBezTo>
                    <a:cubicBezTo>
                      <a:pt x="523348" y="75489"/>
                      <a:pt x="550479" y="47605"/>
                      <a:pt x="576856" y="19721"/>
                    </a:cubicBezTo>
                    <a:cubicBezTo>
                      <a:pt x="600972" y="-5149"/>
                      <a:pt x="605493" y="-5149"/>
                      <a:pt x="631870" y="12185"/>
                    </a:cubicBezTo>
                    <a:cubicBezTo>
                      <a:pt x="686885" y="41576"/>
                      <a:pt x="734364" y="70214"/>
                      <a:pt x="765262" y="108649"/>
                    </a:cubicBezTo>
                    <a:cubicBezTo>
                      <a:pt x="836103" y="195316"/>
                      <a:pt x="903176" y="285751"/>
                      <a:pt x="970249" y="375433"/>
                    </a:cubicBezTo>
                    <a:cubicBezTo>
                      <a:pt x="983060" y="392013"/>
                      <a:pt x="1077264" y="570622"/>
                      <a:pt x="1105148" y="633173"/>
                    </a:cubicBezTo>
                    <a:close/>
                  </a:path>
                </a:pathLst>
              </a:custGeom>
              <a:solidFill>
                <a:srgbClr val="1E1B1A"/>
              </a:solidFill>
              <a:ln w="7533" cap="flat">
                <a:noFill/>
                <a:prstDash val="solid"/>
                <a:miter/>
              </a:ln>
            </p:spPr>
            <p:txBody>
              <a:bodyPr rtlCol="0" anchor="ctr"/>
              <a:lstStyle/>
              <a:p>
                <a:endParaRPr lang="en-US"/>
              </a:p>
            </p:txBody>
          </p:sp>
        </p:grpSp>
      </p:grpSp>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67223" y="1412074"/>
            <a:ext cx="5202149" cy="4856714"/>
          </a:xfrm>
          <a:prstGeom prst="rect">
            <a:avLst/>
          </a:prstGeom>
        </p:spPr>
        <p:txBody>
          <a:bodyPr wrap="square">
            <a:spAutoFit/>
          </a:bodyPr>
          <a:lstStyle/>
          <a:p>
            <a:pPr>
              <a:lnSpc>
                <a:spcPct val="90000"/>
              </a:lnSpc>
              <a:buClr>
                <a:srgbClr val="996600"/>
              </a:buClr>
            </a:pPr>
            <a:r>
              <a:rPr lang="cs-CZ" altLang="cs-CZ" sz="2400" dirty="0">
                <a:solidFill>
                  <a:schemeClr val="tx1">
                    <a:lumMod val="75000"/>
                    <a:lumOff val="25000"/>
                  </a:schemeClr>
                </a:solidFill>
              </a:rPr>
              <a:t>peněžní prostředky poskytnuté z veřejného rozpočtu právnickým nebo fyzickým osobám na stanovený účel </a:t>
            </a:r>
            <a:endParaRPr lang="cs-CZ" altLang="cs-CZ" sz="2400" dirty="0" smtClean="0">
              <a:solidFill>
                <a:schemeClr val="tx1">
                  <a:lumMod val="75000"/>
                  <a:lumOff val="25000"/>
                </a:schemeClr>
              </a:solidFill>
            </a:endParaRPr>
          </a:p>
          <a:p>
            <a:pPr>
              <a:lnSpc>
                <a:spcPct val="90000"/>
              </a:lnSpc>
              <a:buClr>
                <a:srgbClr val="996600"/>
              </a:buClr>
            </a:pPr>
            <a:endParaRPr lang="cs-CZ" altLang="cs-CZ" sz="2400" dirty="0">
              <a:solidFill>
                <a:schemeClr val="tx1">
                  <a:lumMod val="75000"/>
                  <a:lumOff val="25000"/>
                </a:schemeClr>
              </a:solidFill>
            </a:endParaRPr>
          </a:p>
          <a:p>
            <a:pPr>
              <a:lnSpc>
                <a:spcPct val="90000"/>
              </a:lnSpc>
              <a:buClr>
                <a:srgbClr val="996600"/>
              </a:buClr>
            </a:pPr>
            <a:r>
              <a:rPr lang="cs-CZ" altLang="cs-CZ" sz="2400" dirty="0" smtClean="0">
                <a:solidFill>
                  <a:schemeClr val="tx1">
                    <a:lumMod val="75000"/>
                    <a:lumOff val="25000"/>
                  </a:schemeClr>
                </a:solidFill>
              </a:rPr>
              <a:t>(</a:t>
            </a:r>
            <a:r>
              <a:rPr lang="cs-CZ" altLang="cs-CZ" sz="2400" dirty="0">
                <a:solidFill>
                  <a:schemeClr val="tx1">
                    <a:lumMod val="75000"/>
                    <a:lumOff val="25000"/>
                  </a:schemeClr>
                </a:solidFill>
              </a:rPr>
              <a:t>kromě příspěvků na provoz a dotací do investičního fondu od zřizovatele</a:t>
            </a:r>
            <a:r>
              <a:rPr lang="cs-CZ" altLang="cs-CZ" sz="2400" dirty="0" smtClean="0">
                <a:solidFill>
                  <a:schemeClr val="tx1">
                    <a:lumMod val="75000"/>
                    <a:lumOff val="25000"/>
                  </a:schemeClr>
                </a:solidFill>
              </a:rPr>
              <a:t>)</a:t>
            </a:r>
          </a:p>
          <a:p>
            <a:pPr>
              <a:lnSpc>
                <a:spcPct val="90000"/>
              </a:lnSpc>
              <a:buClr>
                <a:srgbClr val="996600"/>
              </a:buClr>
            </a:pPr>
            <a:endParaRPr lang="cs-CZ" altLang="cs-CZ" sz="2400" dirty="0">
              <a:solidFill>
                <a:schemeClr val="tx1">
                  <a:lumMod val="75000"/>
                  <a:lumOff val="25000"/>
                </a:schemeClr>
              </a:solidFill>
            </a:endParaRPr>
          </a:p>
          <a:p>
            <a:pPr>
              <a:lnSpc>
                <a:spcPct val="90000"/>
              </a:lnSpc>
              <a:buClr>
                <a:srgbClr val="996600"/>
              </a:buClr>
            </a:pPr>
            <a:r>
              <a:rPr lang="cs-CZ" altLang="cs-CZ" sz="3200" b="1" dirty="0" smtClean="0">
                <a:solidFill>
                  <a:schemeClr val="accent4"/>
                </a:solidFill>
              </a:rPr>
              <a:t>FINANČNÍ VYPOŘÁDÁNÍ</a:t>
            </a:r>
          </a:p>
          <a:p>
            <a:pPr>
              <a:lnSpc>
                <a:spcPct val="90000"/>
              </a:lnSpc>
              <a:buClr>
                <a:srgbClr val="996600"/>
              </a:buClr>
            </a:pPr>
            <a:endParaRPr lang="cs-CZ" altLang="cs-CZ" sz="2400" dirty="0" smtClean="0">
              <a:solidFill>
                <a:schemeClr val="tx1">
                  <a:lumMod val="75000"/>
                  <a:lumOff val="25000"/>
                </a:schemeClr>
              </a:solidFill>
            </a:endParaRPr>
          </a:p>
          <a:p>
            <a:pPr>
              <a:lnSpc>
                <a:spcPct val="90000"/>
              </a:lnSpc>
              <a:buClr>
                <a:srgbClr val="996600"/>
              </a:buClr>
            </a:pPr>
            <a:r>
              <a:rPr lang="cs-CZ" altLang="cs-CZ" sz="2400" dirty="0" smtClean="0">
                <a:solidFill>
                  <a:schemeClr val="tx1">
                    <a:lumMod val="75000"/>
                    <a:lumOff val="25000"/>
                  </a:schemeClr>
                </a:solidFill>
              </a:rPr>
              <a:t>přehled </a:t>
            </a:r>
            <a:r>
              <a:rPr lang="cs-CZ" altLang="cs-CZ" sz="2400" dirty="0">
                <a:solidFill>
                  <a:schemeClr val="tx1">
                    <a:lumMod val="75000"/>
                    <a:lumOff val="25000"/>
                  </a:schemeClr>
                </a:solidFill>
              </a:rPr>
              <a:t>o čerpání a použití poskytnutých peněžních prostředků a o jejich vrácení do rozpočtu poskytovatele</a:t>
            </a:r>
          </a:p>
          <a:p>
            <a:pPr>
              <a:lnSpc>
                <a:spcPct val="90000"/>
              </a:lnSpc>
              <a:buClr>
                <a:srgbClr val="996600"/>
              </a:buClr>
            </a:pPr>
            <a:endParaRPr lang="cs-CZ" altLang="cs-CZ" sz="2400" dirty="0">
              <a:solidFill>
                <a:schemeClr val="tx1">
                  <a:lumMod val="75000"/>
                  <a:lumOff val="25000"/>
                </a:schemeClr>
              </a:solidFill>
            </a:endParaRPr>
          </a:p>
        </p:txBody>
      </p:sp>
      <p:grpSp>
        <p:nvGrpSpPr>
          <p:cNvPr id="38" name="Group 37">
            <a:extLst>
              <a:ext uri="{FF2B5EF4-FFF2-40B4-BE49-F238E27FC236}">
                <a16:creationId xmlns:a16="http://schemas.microsoft.com/office/drawing/2014/main" id="{828FAEA3-4304-46C9-96D8-84FF7B3DDE2E}"/>
              </a:ext>
            </a:extLst>
          </p:cNvPr>
          <p:cNvGrpSpPr/>
          <p:nvPr/>
        </p:nvGrpSpPr>
        <p:grpSpPr>
          <a:xfrm>
            <a:off x="661554" y="631807"/>
            <a:ext cx="3987976" cy="775862"/>
            <a:chOff x="6324699" y="2356411"/>
            <a:chExt cx="2736305" cy="775862"/>
          </a:xfrm>
        </p:grpSpPr>
        <p:sp>
          <p:nvSpPr>
            <p:cNvPr id="39" name="TextBox 38">
              <a:extLst>
                <a:ext uri="{FF2B5EF4-FFF2-40B4-BE49-F238E27FC236}">
                  <a16:creationId xmlns:a16="http://schemas.microsoft.com/office/drawing/2014/main" id="{0057B24B-150B-4E11-B04A-FB050BDF9E03}"/>
                </a:ext>
              </a:extLst>
            </p:cNvPr>
            <p:cNvSpPr txBox="1"/>
            <p:nvPr/>
          </p:nvSpPr>
          <p:spPr>
            <a:xfrm>
              <a:off x="6324700" y="2670608"/>
              <a:ext cx="2736304" cy="461665"/>
            </a:xfrm>
            <a:prstGeom prst="rect">
              <a:avLst/>
            </a:prstGeom>
            <a:noFill/>
          </p:spPr>
          <p:txBody>
            <a:bodyPr wrap="square" rtlCol="0">
              <a:spAutoFit/>
            </a:bodyPr>
            <a:lstStyle/>
            <a:p>
              <a:endParaRPr lang="ko-KR" altLang="en-US" sz="2400" b="1" dirty="0">
                <a:solidFill>
                  <a:schemeClr val="accent4"/>
                </a:solidFill>
                <a:cs typeface="Arial" pitchFamily="34" charset="0"/>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324699" y="2356411"/>
              <a:ext cx="2736304" cy="584775"/>
            </a:xfrm>
            <a:prstGeom prst="rect">
              <a:avLst/>
            </a:prstGeom>
            <a:noFill/>
          </p:spPr>
          <p:txBody>
            <a:bodyPr wrap="square" rtlCol="0">
              <a:spAutoFit/>
            </a:bodyPr>
            <a:lstStyle/>
            <a:p>
              <a:r>
                <a:rPr lang="cs-CZ" altLang="ko-KR" sz="3200" b="1" dirty="0" smtClean="0">
                  <a:solidFill>
                    <a:schemeClr val="accent4"/>
                  </a:solidFill>
                  <a:cs typeface="Arial" pitchFamily="34" charset="0"/>
                </a:rPr>
                <a:t>DOTACE A GRANT</a:t>
              </a:r>
              <a:endParaRPr lang="ko-KR" altLang="en-US" sz="3200" b="1" dirty="0">
                <a:solidFill>
                  <a:schemeClr val="accent4"/>
                </a:solidFill>
                <a:cs typeface="Arial" pitchFamily="34" charset="0"/>
              </a:endParaRPr>
            </a:p>
          </p:txBody>
        </p:sp>
      </p:grpSp>
      <p:sp>
        <p:nvSpPr>
          <p:cNvPr id="2" name="TextovéPole 1"/>
          <p:cNvSpPr txBox="1"/>
          <p:nvPr/>
        </p:nvSpPr>
        <p:spPr>
          <a:xfrm>
            <a:off x="9727894" y="2897436"/>
            <a:ext cx="2368626" cy="3231654"/>
          </a:xfrm>
          <a:prstGeom prst="rect">
            <a:avLst/>
          </a:prstGeom>
          <a:noFill/>
        </p:spPr>
        <p:txBody>
          <a:bodyPr wrap="square" rtlCol="0">
            <a:spAutoFit/>
          </a:bodyPr>
          <a:lstStyle/>
          <a:p>
            <a:r>
              <a:rPr lang="cs-CZ" sz="3200" b="1" dirty="0" smtClean="0">
                <a:solidFill>
                  <a:schemeClr val="accent4"/>
                </a:solidFill>
              </a:rPr>
              <a:t>PROGRAM</a:t>
            </a:r>
          </a:p>
          <a:p>
            <a:endParaRPr lang="cs-CZ" sz="1200" b="1" dirty="0">
              <a:solidFill>
                <a:schemeClr val="accent4"/>
              </a:solidFill>
            </a:endParaRPr>
          </a:p>
          <a:p>
            <a:r>
              <a:rPr lang="cs-CZ" altLang="cs-CZ" sz="2400" dirty="0">
                <a:solidFill>
                  <a:schemeClr val="tx1">
                    <a:lumMod val="75000"/>
                    <a:lumOff val="25000"/>
                  </a:schemeClr>
                </a:solidFill>
              </a:rPr>
              <a:t>soubor věcných, časových a finančních podmínek</a:t>
            </a:r>
          </a:p>
          <a:p>
            <a:endParaRPr lang="cs-CZ" sz="3200" b="1" dirty="0">
              <a:solidFill>
                <a:schemeClr val="accent4"/>
              </a:solidFill>
            </a:endParaRPr>
          </a:p>
        </p:txBody>
      </p:sp>
    </p:spTree>
    <p:extLst>
      <p:ext uri="{BB962C8B-B14F-4D97-AF65-F5344CB8AC3E}">
        <p14:creationId xmlns:p14="http://schemas.microsoft.com/office/powerpoint/2010/main" val="3558711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Dotace z rozpočtu ÚSC</a:t>
            </a:r>
            <a:endParaRPr lang="cs-CZ" dirty="0"/>
          </a:p>
        </p:txBody>
      </p:sp>
      <p:grpSp>
        <p:nvGrpSpPr>
          <p:cNvPr id="3" name="그룹 51">
            <a:extLst>
              <a:ext uri="{FF2B5EF4-FFF2-40B4-BE49-F238E27FC236}">
                <a16:creationId xmlns:a16="http://schemas.microsoft.com/office/drawing/2014/main" id="{30396B78-6189-456E-A5F8-287604507BFB}"/>
              </a:ext>
            </a:extLst>
          </p:cNvPr>
          <p:cNvGrpSpPr/>
          <p:nvPr/>
        </p:nvGrpSpPr>
        <p:grpSpPr>
          <a:xfrm>
            <a:off x="5380099" y="5306456"/>
            <a:ext cx="1390467" cy="1197039"/>
            <a:chOff x="7521194" y="5284915"/>
            <a:chExt cx="1137987" cy="979683"/>
          </a:xfrm>
        </p:grpSpPr>
        <p:grpSp>
          <p:nvGrpSpPr>
            <p:cNvPr id="4" name="Group 7">
              <a:extLst>
                <a:ext uri="{FF2B5EF4-FFF2-40B4-BE49-F238E27FC236}">
                  <a16:creationId xmlns:a16="http://schemas.microsoft.com/office/drawing/2014/main" id="{7003720F-B2FA-43A9-BDC1-240394F47492}"/>
                </a:ext>
              </a:extLst>
            </p:cNvPr>
            <p:cNvGrpSpPr/>
            <p:nvPr/>
          </p:nvGrpSpPr>
          <p:grpSpPr>
            <a:xfrm>
              <a:off x="7521194" y="5284915"/>
              <a:ext cx="1137987" cy="979683"/>
              <a:chOff x="5580112" y="4160675"/>
              <a:chExt cx="2016224" cy="1735751"/>
            </a:xfrm>
          </p:grpSpPr>
          <p:sp>
            <p:nvSpPr>
              <p:cNvPr id="6" name="Trapezoid 1">
                <a:extLst>
                  <a:ext uri="{FF2B5EF4-FFF2-40B4-BE49-F238E27FC236}">
                    <a16:creationId xmlns:a16="http://schemas.microsoft.com/office/drawing/2014/main" id="{F168EF36-9E76-4C17-8A17-44B23C061639}"/>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rapezoid 6">
                <a:extLst>
                  <a:ext uri="{FF2B5EF4-FFF2-40B4-BE49-F238E27FC236}">
                    <a16:creationId xmlns:a16="http://schemas.microsoft.com/office/drawing/2014/main" id="{FB6AF210-223F-4245-BCF5-FAD714C87DA1}"/>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5">
                <a:extLst>
                  <a:ext uri="{FF2B5EF4-FFF2-40B4-BE49-F238E27FC236}">
                    <a16:creationId xmlns:a16="http://schemas.microsoft.com/office/drawing/2014/main" id="{44E73B80-0EEB-4187-8506-F42ED6364847}"/>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 name="Chord 23">
              <a:extLst>
                <a:ext uri="{FF2B5EF4-FFF2-40B4-BE49-F238E27FC236}">
                  <a16:creationId xmlns:a16="http://schemas.microsoft.com/office/drawing/2014/main" id="{A5BA7F6C-51E3-4464-B815-C9FD2C934EE9}"/>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 name="Group 81">
            <a:extLst>
              <a:ext uri="{FF2B5EF4-FFF2-40B4-BE49-F238E27FC236}">
                <a16:creationId xmlns:a16="http://schemas.microsoft.com/office/drawing/2014/main" id="{510218D1-1D69-419C-A752-5129E11CC388}"/>
              </a:ext>
            </a:extLst>
          </p:cNvPr>
          <p:cNvGrpSpPr/>
          <p:nvPr/>
        </p:nvGrpSpPr>
        <p:grpSpPr>
          <a:xfrm>
            <a:off x="7936588" y="3561599"/>
            <a:ext cx="3533077" cy="1167900"/>
            <a:chOff x="270024" y="1671304"/>
            <a:chExt cx="3180864" cy="609745"/>
          </a:xfrm>
        </p:grpSpPr>
        <p:sp>
          <p:nvSpPr>
            <p:cNvPr id="16" name="TextBox 15">
              <a:extLst>
                <a:ext uri="{FF2B5EF4-FFF2-40B4-BE49-F238E27FC236}">
                  <a16:creationId xmlns:a16="http://schemas.microsoft.com/office/drawing/2014/main" id="{999B3121-E118-42B9-A5AD-F0D4ED1A6889}"/>
                </a:ext>
              </a:extLst>
            </p:cNvPr>
            <p:cNvSpPr txBox="1"/>
            <p:nvPr/>
          </p:nvSpPr>
          <p:spPr>
            <a:xfrm>
              <a:off x="270025" y="1911471"/>
              <a:ext cx="3180863" cy="369578"/>
            </a:xfrm>
            <a:prstGeom prst="rect">
              <a:avLst/>
            </a:prstGeom>
            <a:noFill/>
          </p:spPr>
          <p:txBody>
            <a:bodyPr wrap="square" rtlCol="0">
              <a:spAutoFit/>
            </a:bodyPr>
            <a:lstStyle/>
            <a:p>
              <a:r>
                <a:rPr lang="cs-CZ" altLang="ko-KR" sz="2000" dirty="0" smtClean="0">
                  <a:solidFill>
                    <a:schemeClr val="tx1">
                      <a:lumMod val="75000"/>
                      <a:lumOff val="25000"/>
                    </a:schemeClr>
                  </a:solidFill>
                  <a:cs typeface="Arial" pitchFamily="34" charset="0"/>
                </a:rPr>
                <a:t>Stanovené zvláštním právním předpisem.</a:t>
              </a:r>
              <a:endParaRPr lang="ko-KR" altLang="en-US" sz="20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DAD32E28-6357-4DCB-83D9-418C9005DC00}"/>
                </a:ext>
              </a:extLst>
            </p:cNvPr>
            <p:cNvSpPr txBox="1"/>
            <p:nvPr/>
          </p:nvSpPr>
          <p:spPr>
            <a:xfrm>
              <a:off x="270024" y="1671304"/>
              <a:ext cx="3180864" cy="466281"/>
            </a:xfrm>
            <a:prstGeom prst="rect">
              <a:avLst/>
            </a:prstGeom>
            <a:noFill/>
          </p:spPr>
          <p:txBody>
            <a:bodyPr wrap="square" rtlCol="0">
              <a:spAutoFit/>
            </a:bodyPr>
            <a:lstStyle/>
            <a:p>
              <a:r>
                <a:rPr lang="cs-CZ" altLang="ko-KR" sz="2400" b="1" dirty="0" smtClean="0">
                  <a:solidFill>
                    <a:schemeClr val="accent6"/>
                  </a:solidFill>
                  <a:cs typeface="Arial" pitchFamily="34" charset="0"/>
                </a:rPr>
                <a:t>NÁROKOVÉ</a:t>
              </a:r>
              <a:endParaRPr lang="ko-KR" altLang="en-US" sz="1200" b="1" dirty="0">
                <a:solidFill>
                  <a:schemeClr val="accent6"/>
                </a:solidFill>
                <a:cs typeface="Arial" pitchFamily="34" charset="0"/>
              </a:endParaRPr>
            </a:p>
          </p:txBody>
        </p:sp>
      </p:grpSp>
      <p:sp>
        <p:nvSpPr>
          <p:cNvPr id="20" name="TextBox 19">
            <a:extLst>
              <a:ext uri="{FF2B5EF4-FFF2-40B4-BE49-F238E27FC236}">
                <a16:creationId xmlns:a16="http://schemas.microsoft.com/office/drawing/2014/main" id="{F375E94E-C538-4D1B-8C82-90AFA2DE7386}"/>
              </a:ext>
            </a:extLst>
          </p:cNvPr>
          <p:cNvSpPr txBox="1"/>
          <p:nvPr/>
        </p:nvSpPr>
        <p:spPr>
          <a:xfrm>
            <a:off x="912883" y="1470293"/>
            <a:ext cx="10831098" cy="1200329"/>
          </a:xfrm>
          <a:prstGeom prst="rect">
            <a:avLst/>
          </a:prstGeom>
          <a:noFill/>
        </p:spPr>
        <p:txBody>
          <a:bodyPr wrap="square" rtlCol="0">
            <a:spAutoFit/>
          </a:bodyPr>
          <a:lstStyle/>
          <a:p>
            <a:pPr>
              <a:spcBef>
                <a:spcPct val="0"/>
              </a:spcBef>
              <a:spcAft>
                <a:spcPts val="1800"/>
              </a:spcAft>
              <a:buClr>
                <a:srgbClr val="996600"/>
              </a:buClr>
              <a:defRPr/>
            </a:pPr>
            <a:r>
              <a:rPr lang="cs-CZ" altLang="cs-CZ" sz="2400" kern="0" dirty="0"/>
              <a:t>Dotace se poskytuje na účel určený poskytovatelem v programu, na jiný účel určený žadatelem v žádosti nebo na účel stanovený zvláštním právním předpisem.</a:t>
            </a:r>
          </a:p>
        </p:txBody>
      </p:sp>
      <p:grpSp>
        <p:nvGrpSpPr>
          <p:cNvPr id="21" name="Group 87">
            <a:extLst>
              <a:ext uri="{FF2B5EF4-FFF2-40B4-BE49-F238E27FC236}">
                <a16:creationId xmlns:a16="http://schemas.microsoft.com/office/drawing/2014/main" id="{7EC8A68C-37B5-47FF-B466-3DD2AC63DC53}"/>
              </a:ext>
            </a:extLst>
          </p:cNvPr>
          <p:cNvGrpSpPr/>
          <p:nvPr/>
        </p:nvGrpSpPr>
        <p:grpSpPr>
          <a:xfrm>
            <a:off x="840459" y="2876874"/>
            <a:ext cx="3493848" cy="1308050"/>
            <a:chOff x="270024" y="1671304"/>
            <a:chExt cx="3180864" cy="816568"/>
          </a:xfrm>
        </p:grpSpPr>
        <p:sp>
          <p:nvSpPr>
            <p:cNvPr id="22" name="TextBox 21">
              <a:extLst>
                <a:ext uri="{FF2B5EF4-FFF2-40B4-BE49-F238E27FC236}">
                  <a16:creationId xmlns:a16="http://schemas.microsoft.com/office/drawing/2014/main" id="{FE1EF1E5-4F52-4A7E-A4F8-C05E1908C4BD}"/>
                </a:ext>
              </a:extLst>
            </p:cNvPr>
            <p:cNvSpPr txBox="1"/>
            <p:nvPr/>
          </p:nvSpPr>
          <p:spPr>
            <a:xfrm>
              <a:off x="270025" y="1911471"/>
              <a:ext cx="3180863" cy="576401"/>
            </a:xfrm>
            <a:prstGeom prst="rect">
              <a:avLst/>
            </a:prstGeom>
            <a:noFill/>
          </p:spPr>
          <p:txBody>
            <a:bodyPr wrap="square" rtlCol="0">
              <a:spAutoFit/>
            </a:bodyPr>
            <a:lstStyle/>
            <a:p>
              <a:pPr algn="r"/>
              <a:r>
                <a:rPr lang="cs-CZ" altLang="ko-KR" dirty="0" smtClean="0">
                  <a:solidFill>
                    <a:schemeClr val="tx1">
                      <a:lumMod val="75000"/>
                      <a:lumOff val="25000"/>
                    </a:schemeClr>
                  </a:solidFill>
                  <a:cs typeface="Arial" pitchFamily="34" charset="0"/>
                </a:rPr>
                <a:t>Dotace na podporu účelu, který určí USC ve vyhlášeném programu</a:t>
              </a:r>
              <a:endParaRPr lang="ko-KR" altLang="en-US"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F5D9991F-D562-4CF2-8598-C4606CDD38A9}"/>
                </a:ext>
              </a:extLst>
            </p:cNvPr>
            <p:cNvSpPr txBox="1"/>
            <p:nvPr/>
          </p:nvSpPr>
          <p:spPr>
            <a:xfrm>
              <a:off x="270024" y="1671304"/>
              <a:ext cx="3180864" cy="288201"/>
            </a:xfrm>
            <a:prstGeom prst="rect">
              <a:avLst/>
            </a:prstGeom>
            <a:noFill/>
          </p:spPr>
          <p:txBody>
            <a:bodyPr wrap="square" rtlCol="0">
              <a:spAutoFit/>
            </a:bodyPr>
            <a:lstStyle/>
            <a:p>
              <a:pPr algn="r"/>
              <a:r>
                <a:rPr lang="cs-CZ" altLang="ko-KR" sz="2400" b="1" dirty="0" smtClean="0">
                  <a:solidFill>
                    <a:schemeClr val="accent3"/>
                  </a:solidFill>
                  <a:cs typeface="Arial" pitchFamily="34" charset="0"/>
                </a:rPr>
                <a:t>PROGRAMOVÉ</a:t>
              </a:r>
              <a:endParaRPr lang="ko-KR" altLang="en-US" sz="2400" b="1" dirty="0">
                <a:solidFill>
                  <a:schemeClr val="accent3"/>
                </a:solidFill>
                <a:cs typeface="Arial" pitchFamily="34" charset="0"/>
              </a:endParaRPr>
            </a:p>
          </p:txBody>
        </p:sp>
      </p:grpSp>
      <p:grpSp>
        <p:nvGrpSpPr>
          <p:cNvPr id="27" name="Group 87">
            <a:extLst>
              <a:ext uri="{FF2B5EF4-FFF2-40B4-BE49-F238E27FC236}">
                <a16:creationId xmlns:a16="http://schemas.microsoft.com/office/drawing/2014/main" id="{832506A3-DB44-4CFB-B064-195EE8324FAC}"/>
              </a:ext>
            </a:extLst>
          </p:cNvPr>
          <p:cNvGrpSpPr/>
          <p:nvPr/>
        </p:nvGrpSpPr>
        <p:grpSpPr>
          <a:xfrm>
            <a:off x="840459" y="4246316"/>
            <a:ext cx="3493848" cy="1351784"/>
            <a:chOff x="270024" y="1671304"/>
            <a:chExt cx="3180864" cy="757734"/>
          </a:xfrm>
        </p:grpSpPr>
        <p:sp>
          <p:nvSpPr>
            <p:cNvPr id="28" name="TextBox 27">
              <a:extLst>
                <a:ext uri="{FF2B5EF4-FFF2-40B4-BE49-F238E27FC236}">
                  <a16:creationId xmlns:a16="http://schemas.microsoft.com/office/drawing/2014/main" id="{7D24AA26-6DC2-4CB8-B267-DA51E6D2D3BE}"/>
                </a:ext>
              </a:extLst>
            </p:cNvPr>
            <p:cNvSpPr txBox="1"/>
            <p:nvPr/>
          </p:nvSpPr>
          <p:spPr>
            <a:xfrm>
              <a:off x="270025" y="1911471"/>
              <a:ext cx="3180863" cy="517567"/>
            </a:xfrm>
            <a:prstGeom prst="rect">
              <a:avLst/>
            </a:prstGeom>
            <a:noFill/>
          </p:spPr>
          <p:txBody>
            <a:bodyPr wrap="square" rtlCol="0">
              <a:spAutoFit/>
            </a:bodyPr>
            <a:lstStyle/>
            <a:p>
              <a:pPr algn="r"/>
              <a:r>
                <a:rPr lang="cs-CZ" altLang="ko-KR" dirty="0" smtClean="0">
                  <a:solidFill>
                    <a:schemeClr val="tx1">
                      <a:lumMod val="75000"/>
                      <a:lumOff val="25000"/>
                    </a:schemeClr>
                  </a:solidFill>
                  <a:cs typeface="Arial" pitchFamily="34" charset="0"/>
                </a:rPr>
                <a:t>Dotace na podporu účelu určeného žadatelem v žádosti o poskytnutí dotace</a:t>
              </a:r>
              <a:endParaRPr lang="ko-KR" altLang="en-US"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8CAA1452-2F0A-4D1B-B58B-753476D2DD03}"/>
                </a:ext>
              </a:extLst>
            </p:cNvPr>
            <p:cNvSpPr txBox="1"/>
            <p:nvPr/>
          </p:nvSpPr>
          <p:spPr>
            <a:xfrm>
              <a:off x="270024" y="1671304"/>
              <a:ext cx="3180864" cy="466282"/>
            </a:xfrm>
            <a:prstGeom prst="rect">
              <a:avLst/>
            </a:prstGeom>
            <a:noFill/>
          </p:spPr>
          <p:txBody>
            <a:bodyPr wrap="square" rtlCol="0">
              <a:spAutoFit/>
            </a:bodyPr>
            <a:lstStyle/>
            <a:p>
              <a:pPr algn="r"/>
              <a:r>
                <a:rPr lang="cs-CZ" altLang="ko-KR" sz="2400" b="1" dirty="0" smtClean="0">
                  <a:solidFill>
                    <a:schemeClr val="accent5"/>
                  </a:solidFill>
                  <a:cs typeface="Arial" pitchFamily="34" charset="0"/>
                </a:rPr>
                <a:t>INDIVIDUÁLNÍ</a:t>
              </a:r>
              <a:endParaRPr lang="ko-KR" altLang="en-US" sz="2000" b="1" dirty="0">
                <a:solidFill>
                  <a:schemeClr val="accent5"/>
                </a:solidFill>
                <a:cs typeface="Arial" pitchFamily="34" charset="0"/>
              </a:endParaRPr>
            </a:p>
          </p:txBody>
        </p:sp>
      </p:grpSp>
      <p:grpSp>
        <p:nvGrpSpPr>
          <p:cNvPr id="30" name="그룹 50">
            <a:extLst>
              <a:ext uri="{FF2B5EF4-FFF2-40B4-BE49-F238E27FC236}">
                <a16:creationId xmlns:a16="http://schemas.microsoft.com/office/drawing/2014/main" id="{6D7D0574-4775-4A91-98CF-DC0CF6C22329}"/>
              </a:ext>
            </a:extLst>
          </p:cNvPr>
          <p:cNvGrpSpPr/>
          <p:nvPr/>
        </p:nvGrpSpPr>
        <p:grpSpPr>
          <a:xfrm>
            <a:off x="4960152" y="3036704"/>
            <a:ext cx="1249054" cy="1606738"/>
            <a:chOff x="4930968" y="3088958"/>
            <a:chExt cx="1249054" cy="1606738"/>
          </a:xfrm>
        </p:grpSpPr>
        <p:sp>
          <p:nvSpPr>
            <p:cNvPr id="31" name="Rounded Rectangle 15">
              <a:extLst>
                <a:ext uri="{FF2B5EF4-FFF2-40B4-BE49-F238E27FC236}">
                  <a16:creationId xmlns:a16="http://schemas.microsoft.com/office/drawing/2014/main" id="{9F9606F0-5830-458F-97AC-DC67B494D8E2}"/>
                </a:ext>
              </a:extLst>
            </p:cNvPr>
            <p:cNvSpPr/>
            <p:nvPr/>
          </p:nvSpPr>
          <p:spPr>
            <a:xfrm rot="5400000">
              <a:off x="5025814" y="354148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Isosceles Triangle 75">
              <a:extLst>
                <a:ext uri="{FF2B5EF4-FFF2-40B4-BE49-F238E27FC236}">
                  <a16:creationId xmlns:a16="http://schemas.microsoft.com/office/drawing/2014/main" id="{BDC7182F-DBEF-45E1-8F46-FBE3C377CAF4}"/>
                </a:ext>
              </a:extLst>
            </p:cNvPr>
            <p:cNvSpPr/>
            <p:nvPr/>
          </p:nvSpPr>
          <p:spPr>
            <a:xfrm rot="16200000">
              <a:off x="4895165" y="3124761"/>
              <a:ext cx="519134" cy="44752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 name="그룹 43">
            <a:extLst>
              <a:ext uri="{FF2B5EF4-FFF2-40B4-BE49-F238E27FC236}">
                <a16:creationId xmlns:a16="http://schemas.microsoft.com/office/drawing/2014/main" id="{B932C411-C15D-4500-9B55-D5BE1FA43081}"/>
              </a:ext>
            </a:extLst>
          </p:cNvPr>
          <p:cNvGrpSpPr/>
          <p:nvPr/>
        </p:nvGrpSpPr>
        <p:grpSpPr>
          <a:xfrm flipH="1">
            <a:off x="5984591" y="3744921"/>
            <a:ext cx="1249054" cy="1606738"/>
            <a:chOff x="4601988" y="3272228"/>
            <a:chExt cx="1249054" cy="1606738"/>
          </a:xfrm>
          <a:solidFill>
            <a:schemeClr val="accent4"/>
          </a:solidFill>
        </p:grpSpPr>
        <p:sp>
          <p:nvSpPr>
            <p:cNvPr id="34" name="Rounded Rectangle 15">
              <a:extLst>
                <a:ext uri="{FF2B5EF4-FFF2-40B4-BE49-F238E27FC236}">
                  <a16:creationId xmlns:a16="http://schemas.microsoft.com/office/drawing/2014/main" id="{C1A8894F-5AAD-4C1F-A91E-393938FF89C3}"/>
                </a:ext>
              </a:extLst>
            </p:cNvPr>
            <p:cNvSpPr/>
            <p:nvPr/>
          </p:nvSpPr>
          <p:spPr>
            <a:xfrm rot="5400000">
              <a:off x="4696834" y="372475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Isosceles Triangle 75">
              <a:extLst>
                <a:ext uri="{FF2B5EF4-FFF2-40B4-BE49-F238E27FC236}">
                  <a16:creationId xmlns:a16="http://schemas.microsoft.com/office/drawing/2014/main" id="{9937E312-3272-4F7F-AC05-D43FDEC01F77}"/>
                </a:ext>
              </a:extLst>
            </p:cNvPr>
            <p:cNvSpPr/>
            <p:nvPr/>
          </p:nvSpPr>
          <p:spPr>
            <a:xfrm rot="16200000">
              <a:off x="4566185" y="3308031"/>
              <a:ext cx="519134" cy="447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그룹 49">
            <a:extLst>
              <a:ext uri="{FF2B5EF4-FFF2-40B4-BE49-F238E27FC236}">
                <a16:creationId xmlns:a16="http://schemas.microsoft.com/office/drawing/2014/main" id="{13273716-9D24-456C-870D-4DE8D5F7E774}"/>
              </a:ext>
            </a:extLst>
          </p:cNvPr>
          <p:cNvGrpSpPr/>
          <p:nvPr/>
        </p:nvGrpSpPr>
        <p:grpSpPr>
          <a:xfrm>
            <a:off x="4960152" y="4411711"/>
            <a:ext cx="1241955" cy="974654"/>
            <a:chOff x="4930968" y="4463965"/>
            <a:chExt cx="1241955" cy="974654"/>
          </a:xfrm>
        </p:grpSpPr>
        <p:sp>
          <p:nvSpPr>
            <p:cNvPr id="37" name="Rounded Rectangle 15">
              <a:extLst>
                <a:ext uri="{FF2B5EF4-FFF2-40B4-BE49-F238E27FC236}">
                  <a16:creationId xmlns:a16="http://schemas.microsoft.com/office/drawing/2014/main" id="{95C7B735-1DFF-4A95-A8A0-E4F03169EE20}"/>
                </a:ext>
              </a:extLst>
            </p:cNvPr>
            <p:cNvSpPr/>
            <p:nvPr/>
          </p:nvSpPr>
          <p:spPr>
            <a:xfrm rot="5400000">
              <a:off x="5264269" y="4529966"/>
              <a:ext cx="828889" cy="988418"/>
            </a:xfrm>
            <a:custGeom>
              <a:avLst/>
              <a:gdLst/>
              <a:ahLst/>
              <a:cxnLst/>
              <a:rect l="l" t="t" r="r" b="b"/>
              <a:pathLst>
                <a:path w="694060" h="935571">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Isosceles Triangle 74">
              <a:extLst>
                <a:ext uri="{FF2B5EF4-FFF2-40B4-BE49-F238E27FC236}">
                  <a16:creationId xmlns:a16="http://schemas.microsoft.com/office/drawing/2014/main" id="{E9827705-AE8E-49B1-96C9-CA92E3888447}"/>
                </a:ext>
              </a:extLst>
            </p:cNvPr>
            <p:cNvSpPr/>
            <p:nvPr/>
          </p:nvSpPr>
          <p:spPr>
            <a:xfrm rot="16200000" flipH="1">
              <a:off x="4895165" y="4499768"/>
              <a:ext cx="519134" cy="44752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0" name="Round Same Side Corner Rectangle 11">
            <a:extLst>
              <a:ext uri="{FF2B5EF4-FFF2-40B4-BE49-F238E27FC236}">
                <a16:creationId xmlns:a16="http://schemas.microsoft.com/office/drawing/2014/main" id="{919A45A3-DE25-4C91-A692-E8448767BAF3}"/>
              </a:ext>
            </a:extLst>
          </p:cNvPr>
          <p:cNvSpPr>
            <a:spLocks noChangeAspect="1"/>
          </p:cNvSpPr>
          <p:nvPr/>
        </p:nvSpPr>
        <p:spPr>
          <a:xfrm rot="9900000">
            <a:off x="4453196" y="3176780"/>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Donut 24">
            <a:extLst>
              <a:ext uri="{FF2B5EF4-FFF2-40B4-BE49-F238E27FC236}">
                <a16:creationId xmlns:a16="http://schemas.microsoft.com/office/drawing/2014/main" id="{7EF5FFD8-52A0-4C97-B9C5-7FB1E8F7CE62}"/>
              </a:ext>
            </a:extLst>
          </p:cNvPr>
          <p:cNvSpPr/>
          <p:nvPr/>
        </p:nvSpPr>
        <p:spPr>
          <a:xfrm>
            <a:off x="7334396" y="3801767"/>
            <a:ext cx="458555" cy="46228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3" name="Oval 21">
            <a:extLst>
              <a:ext uri="{FF2B5EF4-FFF2-40B4-BE49-F238E27FC236}">
                <a16:creationId xmlns:a16="http://schemas.microsoft.com/office/drawing/2014/main" id="{EE164080-F194-48B8-84C7-C122903A5858}"/>
              </a:ext>
            </a:extLst>
          </p:cNvPr>
          <p:cNvSpPr>
            <a:spLocks noChangeAspect="1"/>
          </p:cNvSpPr>
          <p:nvPr/>
        </p:nvSpPr>
        <p:spPr>
          <a:xfrm>
            <a:off x="4401207" y="4396865"/>
            <a:ext cx="443110" cy="44681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934360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dirty="0" smtClean="0"/>
              <a:t>Principy </a:t>
            </a:r>
            <a:r>
              <a:rPr lang="cs-CZ" altLang="cs-CZ" dirty="0"/>
              <a:t>poskytování dotací </a:t>
            </a:r>
            <a:endParaRPr lang="cs-CZ" dirty="0"/>
          </a:p>
        </p:txBody>
      </p:sp>
      <p:sp>
        <p:nvSpPr>
          <p:cNvPr id="9" name="TextovéPole 8"/>
          <p:cNvSpPr txBox="1"/>
          <p:nvPr/>
        </p:nvSpPr>
        <p:spPr>
          <a:xfrm>
            <a:off x="517793" y="1696598"/>
            <a:ext cx="11248221" cy="4570482"/>
          </a:xfrm>
          <a:prstGeom prst="rect">
            <a:avLst/>
          </a:prstGeom>
          <a:noFill/>
        </p:spPr>
        <p:txBody>
          <a:bodyPr wrap="square" rtlCol="0">
            <a:spAutoFit/>
          </a:bodyPr>
          <a:lstStyle/>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na dotaci není právní nárok (</a:t>
            </a:r>
            <a:r>
              <a:rPr lang="cs-CZ" altLang="cs-CZ" sz="2400" dirty="0" err="1">
                <a:solidFill>
                  <a:schemeClr val="tx1">
                    <a:lumMod val="75000"/>
                    <a:lumOff val="25000"/>
                  </a:schemeClr>
                </a:solidFill>
              </a:rPr>
              <a:t>Pl</a:t>
            </a:r>
            <a:r>
              <a:rPr lang="cs-CZ" altLang="cs-CZ" sz="2400" dirty="0">
                <a:solidFill>
                  <a:schemeClr val="tx1">
                    <a:lumMod val="75000"/>
                    <a:lumOff val="25000"/>
                  </a:schemeClr>
                </a:solidFill>
              </a:rPr>
              <a:t>. ÚS 12/14)</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o poskytnutí dotace rozhodují orgány územních celků</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dotace se poskytuje na základě veřejnoprávních smluv</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podmínky poskytnutí dotace získané ze státního rozpočtu musí být v souladu </a:t>
            </a:r>
            <a:r>
              <a:rPr lang="cs-CZ" altLang="cs-CZ" sz="2400" dirty="0" smtClean="0">
                <a:solidFill>
                  <a:schemeClr val="tx1">
                    <a:lumMod val="75000"/>
                    <a:lumOff val="25000"/>
                  </a:schemeClr>
                </a:solidFill>
              </a:rPr>
              <a:t/>
            </a:r>
            <a:br>
              <a:rPr lang="cs-CZ" altLang="cs-CZ" sz="2400" dirty="0" smtClean="0">
                <a:solidFill>
                  <a:schemeClr val="tx1">
                    <a:lumMod val="75000"/>
                    <a:lumOff val="25000"/>
                  </a:schemeClr>
                </a:solidFill>
              </a:rPr>
            </a:br>
            <a:r>
              <a:rPr lang="cs-CZ" altLang="cs-CZ" sz="2400" dirty="0" smtClean="0">
                <a:solidFill>
                  <a:schemeClr val="tx1">
                    <a:lumMod val="75000"/>
                    <a:lumOff val="25000"/>
                  </a:schemeClr>
                </a:solidFill>
              </a:rPr>
              <a:t>s </a:t>
            </a:r>
            <a:r>
              <a:rPr lang="cs-CZ" altLang="cs-CZ" sz="2400" dirty="0">
                <a:solidFill>
                  <a:schemeClr val="tx1">
                    <a:lumMod val="75000"/>
                    <a:lumOff val="25000"/>
                  </a:schemeClr>
                </a:solidFill>
              </a:rPr>
              <a:t>podmínkami, za kterých poskytovatel dotaci získal</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spory z právních poměrů při poskytnutí dotace se rozhodují podle správního řádu</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jsou stanovena pravidla pro ukládání opatření k nápravě a pro dobrovolné vrácení dotace</a:t>
            </a:r>
          </a:p>
        </p:txBody>
      </p:sp>
      <p:grpSp>
        <p:nvGrpSpPr>
          <p:cNvPr id="39" name="Group 12">
            <a:extLst>
              <a:ext uri="{FF2B5EF4-FFF2-40B4-BE49-F238E27FC236}">
                <a16:creationId xmlns:a16="http://schemas.microsoft.com/office/drawing/2014/main" id="{FCA04C21-4310-4D24-87A3-A651B45FB056}"/>
              </a:ext>
            </a:extLst>
          </p:cNvPr>
          <p:cNvGrpSpPr/>
          <p:nvPr/>
        </p:nvGrpSpPr>
        <p:grpSpPr>
          <a:xfrm>
            <a:off x="9114486" y="1696598"/>
            <a:ext cx="2651528" cy="1382004"/>
            <a:chOff x="135302" y="0"/>
            <a:chExt cx="3641697" cy="2572597"/>
          </a:xfrm>
        </p:grpSpPr>
        <p:sp>
          <p:nvSpPr>
            <p:cNvPr id="42" name="Freeform: Shape 13">
              <a:extLst>
                <a:ext uri="{FF2B5EF4-FFF2-40B4-BE49-F238E27FC236}">
                  <a16:creationId xmlns:a16="http://schemas.microsoft.com/office/drawing/2014/main" id="{5AD522BA-A090-4B8B-81F1-7E409E2DBE77}"/>
                </a:ext>
              </a:extLst>
            </p:cNvPr>
            <p:cNvSpPr/>
            <p:nvPr/>
          </p:nvSpPr>
          <p:spPr>
            <a:xfrm>
              <a:off x="135302" y="0"/>
              <a:ext cx="3641697" cy="2572597"/>
            </a:xfrm>
            <a:custGeom>
              <a:avLst/>
              <a:gdLst>
                <a:gd name="connsiteX0" fmla="*/ 3542751 w 3641696"/>
                <a:gd name="connsiteY0" fmla="*/ 1663017 h 2572597"/>
                <a:gd name="connsiteX1" fmla="*/ 3642421 w 3641696"/>
                <a:gd name="connsiteY1" fmla="*/ 1595927 h 2572597"/>
                <a:gd name="connsiteX2" fmla="*/ 3543475 w 3641696"/>
                <a:gd name="connsiteY2" fmla="*/ 1564554 h 2572597"/>
                <a:gd name="connsiteX3" fmla="*/ 3642662 w 3641696"/>
                <a:gd name="connsiteY3" fmla="*/ 1497947 h 2572597"/>
                <a:gd name="connsiteX4" fmla="*/ 3543475 w 3641696"/>
                <a:gd name="connsiteY4" fmla="*/ 1463677 h 2572597"/>
                <a:gd name="connsiteX5" fmla="*/ 3642179 w 3641696"/>
                <a:gd name="connsiteY5" fmla="*/ 1399725 h 2572597"/>
                <a:gd name="connsiteX6" fmla="*/ 3543475 w 3641696"/>
                <a:gd name="connsiteY6" fmla="*/ 1366179 h 2572597"/>
                <a:gd name="connsiteX7" fmla="*/ 3639284 w 3641696"/>
                <a:gd name="connsiteY7" fmla="*/ 1300778 h 2572597"/>
                <a:gd name="connsiteX8" fmla="*/ 3543716 w 3641696"/>
                <a:gd name="connsiteY8" fmla="*/ 1270371 h 2572597"/>
                <a:gd name="connsiteX9" fmla="*/ 3642662 w 3641696"/>
                <a:gd name="connsiteY9" fmla="*/ 1203763 h 2572597"/>
                <a:gd name="connsiteX10" fmla="*/ 3543716 w 3641696"/>
                <a:gd name="connsiteY10" fmla="*/ 1172149 h 2572597"/>
                <a:gd name="connsiteX11" fmla="*/ 3643145 w 3641696"/>
                <a:gd name="connsiteY11" fmla="*/ 1105300 h 2572597"/>
                <a:gd name="connsiteX12" fmla="*/ 3566884 w 3641696"/>
                <a:gd name="connsiteY12" fmla="*/ 1082373 h 2572597"/>
                <a:gd name="connsiteX13" fmla="*/ 3624562 w 3641696"/>
                <a:gd name="connsiteY13" fmla="*/ 1033141 h 2572597"/>
                <a:gd name="connsiteX14" fmla="*/ 3139968 w 3641696"/>
                <a:gd name="connsiteY14" fmla="*/ 883274 h 2572597"/>
                <a:gd name="connsiteX15" fmla="*/ 2652960 w 3641696"/>
                <a:gd name="connsiteY15" fmla="*/ 722306 h 2572597"/>
                <a:gd name="connsiteX16" fmla="*/ 2312683 w 3641696"/>
                <a:gd name="connsiteY16" fmla="*/ 588367 h 2572597"/>
                <a:gd name="connsiteX17" fmla="*/ 2001365 w 3641696"/>
                <a:gd name="connsiteY17" fmla="*/ 450808 h 2572597"/>
                <a:gd name="connsiteX18" fmla="*/ 1640091 w 3641696"/>
                <a:gd name="connsiteY18" fmla="*/ 275601 h 2572597"/>
                <a:gd name="connsiteX19" fmla="*/ 1108920 w 3641696"/>
                <a:gd name="connsiteY19" fmla="*/ 2172 h 2572597"/>
                <a:gd name="connsiteX20" fmla="*/ 1107472 w 3641696"/>
                <a:gd name="connsiteY20" fmla="*/ 0 h 2572597"/>
                <a:gd name="connsiteX21" fmla="*/ 1101680 w 3641696"/>
                <a:gd name="connsiteY21" fmla="*/ 0 h 2572597"/>
                <a:gd name="connsiteX22" fmla="*/ 17135 w 3641696"/>
                <a:gd name="connsiteY22" fmla="*/ 522001 h 2572597"/>
                <a:gd name="connsiteX23" fmla="*/ 15445 w 3641696"/>
                <a:gd name="connsiteY23" fmla="*/ 545893 h 2572597"/>
                <a:gd name="connsiteX24" fmla="*/ 36682 w 3641696"/>
                <a:gd name="connsiteY24" fmla="*/ 556994 h 2572597"/>
                <a:gd name="connsiteX25" fmla="*/ 0 w 3641696"/>
                <a:gd name="connsiteY25" fmla="*/ 580644 h 2572597"/>
                <a:gd name="connsiteX26" fmla="*/ 0 w 3641696"/>
                <a:gd name="connsiteY26" fmla="*/ 583540 h 2572597"/>
                <a:gd name="connsiteX27" fmla="*/ 58402 w 3641696"/>
                <a:gd name="connsiteY27" fmla="*/ 627221 h 2572597"/>
                <a:gd name="connsiteX28" fmla="*/ 57196 w 3641696"/>
                <a:gd name="connsiteY28" fmla="*/ 642184 h 2572597"/>
                <a:gd name="connsiteX29" fmla="*/ 12067 w 3641696"/>
                <a:gd name="connsiteY29" fmla="*/ 666317 h 2572597"/>
                <a:gd name="connsiteX30" fmla="*/ 10619 w 3641696"/>
                <a:gd name="connsiteY30" fmla="*/ 694553 h 2572597"/>
                <a:gd name="connsiteX31" fmla="*/ 52610 w 3641696"/>
                <a:gd name="connsiteY31" fmla="*/ 721099 h 2572597"/>
                <a:gd name="connsiteX32" fmla="*/ 52128 w 3641696"/>
                <a:gd name="connsiteY32" fmla="*/ 742819 h 2572597"/>
                <a:gd name="connsiteX33" fmla="*/ 17859 w 3641696"/>
                <a:gd name="connsiteY33" fmla="*/ 759954 h 2572597"/>
                <a:gd name="connsiteX34" fmla="*/ 16169 w 3641696"/>
                <a:gd name="connsiteY34" fmla="*/ 795912 h 2572597"/>
                <a:gd name="connsiteX35" fmla="*/ 58161 w 3641696"/>
                <a:gd name="connsiteY35" fmla="*/ 822459 h 2572597"/>
                <a:gd name="connsiteX36" fmla="*/ 57678 w 3641696"/>
                <a:gd name="connsiteY36" fmla="*/ 837904 h 2572597"/>
                <a:gd name="connsiteX37" fmla="*/ 15687 w 3641696"/>
                <a:gd name="connsiteY37" fmla="*/ 859141 h 2572597"/>
                <a:gd name="connsiteX38" fmla="*/ 14239 w 3641696"/>
                <a:gd name="connsiteY38" fmla="*/ 892928 h 2572597"/>
                <a:gd name="connsiteX39" fmla="*/ 57437 w 3641696"/>
                <a:gd name="connsiteY39" fmla="*/ 920440 h 2572597"/>
                <a:gd name="connsiteX40" fmla="*/ 55989 w 3641696"/>
                <a:gd name="connsiteY40" fmla="*/ 936850 h 2572597"/>
                <a:gd name="connsiteX41" fmla="*/ 17859 w 3641696"/>
                <a:gd name="connsiteY41" fmla="*/ 956157 h 2572597"/>
                <a:gd name="connsiteX42" fmla="*/ 15445 w 3641696"/>
                <a:gd name="connsiteY42" fmla="*/ 992115 h 2572597"/>
                <a:gd name="connsiteX43" fmla="*/ 60092 w 3641696"/>
                <a:gd name="connsiteY43" fmla="*/ 1020110 h 2572597"/>
                <a:gd name="connsiteX44" fmla="*/ 59609 w 3641696"/>
                <a:gd name="connsiteY44" fmla="*/ 1033624 h 2572597"/>
                <a:gd name="connsiteX45" fmla="*/ 16411 w 3641696"/>
                <a:gd name="connsiteY45" fmla="*/ 1055344 h 2572597"/>
                <a:gd name="connsiteX46" fmla="*/ 13756 w 3641696"/>
                <a:gd name="connsiteY46" fmla="*/ 1088889 h 2572597"/>
                <a:gd name="connsiteX47" fmla="*/ 55506 w 3641696"/>
                <a:gd name="connsiteY47" fmla="*/ 1115918 h 2572597"/>
                <a:gd name="connsiteX48" fmla="*/ 53817 w 3641696"/>
                <a:gd name="connsiteY48" fmla="*/ 1134501 h 2572597"/>
                <a:gd name="connsiteX49" fmla="*/ 12067 w 3641696"/>
                <a:gd name="connsiteY49" fmla="*/ 1155738 h 2572597"/>
                <a:gd name="connsiteX50" fmla="*/ 11343 w 3641696"/>
                <a:gd name="connsiteY50" fmla="*/ 1183491 h 2572597"/>
                <a:gd name="connsiteX51" fmla="*/ 56230 w 3641696"/>
                <a:gd name="connsiteY51" fmla="*/ 1212210 h 2572597"/>
                <a:gd name="connsiteX52" fmla="*/ 55024 w 3641696"/>
                <a:gd name="connsiteY52" fmla="*/ 1234171 h 2572597"/>
                <a:gd name="connsiteX53" fmla="*/ 12067 w 3641696"/>
                <a:gd name="connsiteY53" fmla="*/ 1255891 h 2572597"/>
                <a:gd name="connsiteX54" fmla="*/ 11101 w 3641696"/>
                <a:gd name="connsiteY54" fmla="*/ 1280748 h 2572597"/>
                <a:gd name="connsiteX55" fmla="*/ 114633 w 3641696"/>
                <a:gd name="connsiteY55" fmla="*/ 1345908 h 2572597"/>
                <a:gd name="connsiteX56" fmla="*/ 463598 w 3641696"/>
                <a:gd name="connsiteY56" fmla="*/ 1560693 h 2572597"/>
                <a:gd name="connsiteX57" fmla="*/ 1268923 w 3641696"/>
                <a:gd name="connsiteY57" fmla="*/ 2009570 h 2572597"/>
                <a:gd name="connsiteX58" fmla="*/ 2139889 w 3641696"/>
                <a:gd name="connsiteY58" fmla="*/ 2430935 h 2572597"/>
                <a:gd name="connsiteX59" fmla="*/ 2475581 w 3641696"/>
                <a:gd name="connsiteY59" fmla="*/ 2572838 h 2572597"/>
                <a:gd name="connsiteX60" fmla="*/ 3638559 w 3641696"/>
                <a:gd name="connsiteY60" fmla="*/ 1791165 h 2572597"/>
                <a:gd name="connsiteX61" fmla="*/ 3543233 w 3641696"/>
                <a:gd name="connsiteY61" fmla="*/ 1760516 h 2572597"/>
                <a:gd name="connsiteX62" fmla="*/ 3642421 w 3641696"/>
                <a:gd name="connsiteY62" fmla="*/ 1693908 h 2572597"/>
                <a:gd name="connsiteX63" fmla="*/ 3542751 w 3641696"/>
                <a:gd name="connsiteY63" fmla="*/ 1663017 h 257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41696" h="2572597">
                  <a:moveTo>
                    <a:pt x="3542751" y="1663017"/>
                  </a:moveTo>
                  <a:cubicBezTo>
                    <a:pt x="3576537" y="1640332"/>
                    <a:pt x="3608152" y="1619095"/>
                    <a:pt x="3642421" y="1595927"/>
                  </a:cubicBezTo>
                  <a:cubicBezTo>
                    <a:pt x="3607910" y="1584826"/>
                    <a:pt x="3577020" y="1575173"/>
                    <a:pt x="3543475" y="1564554"/>
                  </a:cubicBezTo>
                  <a:cubicBezTo>
                    <a:pt x="3577503" y="1541628"/>
                    <a:pt x="3608634" y="1520632"/>
                    <a:pt x="3642662" y="1497947"/>
                  </a:cubicBezTo>
                  <a:cubicBezTo>
                    <a:pt x="3611048" y="1488052"/>
                    <a:pt x="3544199" y="1470676"/>
                    <a:pt x="3543475" y="1463677"/>
                  </a:cubicBezTo>
                  <a:cubicBezTo>
                    <a:pt x="3576779" y="1444854"/>
                    <a:pt x="3608393" y="1423375"/>
                    <a:pt x="3642179" y="1399725"/>
                  </a:cubicBezTo>
                  <a:cubicBezTo>
                    <a:pt x="3610565" y="1389830"/>
                    <a:pt x="3545164" y="1371489"/>
                    <a:pt x="3543475" y="1366179"/>
                  </a:cubicBezTo>
                  <a:cubicBezTo>
                    <a:pt x="3573400" y="1350734"/>
                    <a:pt x="3637594" y="1307536"/>
                    <a:pt x="3639284" y="1300778"/>
                  </a:cubicBezTo>
                  <a:cubicBezTo>
                    <a:pt x="3608393" y="1290884"/>
                    <a:pt x="3577503" y="1280989"/>
                    <a:pt x="3543716" y="1270371"/>
                  </a:cubicBezTo>
                  <a:cubicBezTo>
                    <a:pt x="3577503" y="1247685"/>
                    <a:pt x="3608634" y="1226690"/>
                    <a:pt x="3642662" y="1203763"/>
                  </a:cubicBezTo>
                  <a:cubicBezTo>
                    <a:pt x="3608634" y="1192903"/>
                    <a:pt x="3577503" y="1183009"/>
                    <a:pt x="3543716" y="1172149"/>
                  </a:cubicBezTo>
                  <a:cubicBezTo>
                    <a:pt x="3577985" y="1148981"/>
                    <a:pt x="3609358" y="1128226"/>
                    <a:pt x="3643145" y="1105300"/>
                  </a:cubicBezTo>
                  <a:cubicBezTo>
                    <a:pt x="3615392" y="1096853"/>
                    <a:pt x="3591017" y="1089613"/>
                    <a:pt x="3566884" y="1082373"/>
                  </a:cubicBezTo>
                  <a:cubicBezTo>
                    <a:pt x="3567849" y="1079477"/>
                    <a:pt x="3626010" y="1041105"/>
                    <a:pt x="3624562" y="1033141"/>
                  </a:cubicBezTo>
                  <a:cubicBezTo>
                    <a:pt x="3623356" y="1025902"/>
                    <a:pt x="3226606" y="909580"/>
                    <a:pt x="3139968" y="883274"/>
                  </a:cubicBezTo>
                  <a:cubicBezTo>
                    <a:pt x="3047297" y="855039"/>
                    <a:pt x="2722705" y="747887"/>
                    <a:pt x="2652960" y="722306"/>
                  </a:cubicBezTo>
                  <a:cubicBezTo>
                    <a:pt x="2538569" y="680314"/>
                    <a:pt x="2425143" y="635668"/>
                    <a:pt x="2312683" y="588367"/>
                  </a:cubicBezTo>
                  <a:cubicBezTo>
                    <a:pt x="2208186" y="544445"/>
                    <a:pt x="2104172" y="498833"/>
                    <a:pt x="2001365" y="450808"/>
                  </a:cubicBezTo>
                  <a:cubicBezTo>
                    <a:pt x="1880216" y="394095"/>
                    <a:pt x="1759550" y="335934"/>
                    <a:pt x="1640091" y="275601"/>
                  </a:cubicBezTo>
                  <a:cubicBezTo>
                    <a:pt x="1536559" y="223473"/>
                    <a:pt x="1174321" y="38130"/>
                    <a:pt x="1108920" y="2172"/>
                  </a:cubicBezTo>
                  <a:cubicBezTo>
                    <a:pt x="1108196" y="1689"/>
                    <a:pt x="1107954" y="724"/>
                    <a:pt x="1107472" y="0"/>
                  </a:cubicBezTo>
                  <a:cubicBezTo>
                    <a:pt x="1105541" y="0"/>
                    <a:pt x="1103610" y="0"/>
                    <a:pt x="1101680" y="0"/>
                  </a:cubicBezTo>
                  <a:cubicBezTo>
                    <a:pt x="1088165" y="5068"/>
                    <a:pt x="29684" y="514278"/>
                    <a:pt x="17135" y="522001"/>
                  </a:cubicBezTo>
                  <a:cubicBezTo>
                    <a:pt x="6033" y="528758"/>
                    <a:pt x="5792" y="537205"/>
                    <a:pt x="15445" y="545893"/>
                  </a:cubicBezTo>
                  <a:cubicBezTo>
                    <a:pt x="21720" y="551443"/>
                    <a:pt x="29201" y="554098"/>
                    <a:pt x="36682" y="556994"/>
                  </a:cubicBezTo>
                  <a:cubicBezTo>
                    <a:pt x="22444" y="561579"/>
                    <a:pt x="9412" y="567612"/>
                    <a:pt x="0" y="580644"/>
                  </a:cubicBezTo>
                  <a:cubicBezTo>
                    <a:pt x="0" y="581610"/>
                    <a:pt x="0" y="582575"/>
                    <a:pt x="0" y="583540"/>
                  </a:cubicBezTo>
                  <a:cubicBezTo>
                    <a:pt x="4585" y="591504"/>
                    <a:pt x="45612" y="618292"/>
                    <a:pt x="58402" y="627221"/>
                  </a:cubicBezTo>
                  <a:cubicBezTo>
                    <a:pt x="68538" y="634220"/>
                    <a:pt x="68538" y="636392"/>
                    <a:pt x="57196" y="642184"/>
                  </a:cubicBezTo>
                  <a:cubicBezTo>
                    <a:pt x="42233" y="650148"/>
                    <a:pt x="26305" y="656664"/>
                    <a:pt x="12067" y="666317"/>
                  </a:cubicBezTo>
                  <a:cubicBezTo>
                    <a:pt x="-1207" y="675246"/>
                    <a:pt x="-1689" y="684417"/>
                    <a:pt x="10619" y="694553"/>
                  </a:cubicBezTo>
                  <a:cubicBezTo>
                    <a:pt x="13997" y="697208"/>
                    <a:pt x="42233" y="714584"/>
                    <a:pt x="52610" y="721099"/>
                  </a:cubicBezTo>
                  <a:cubicBezTo>
                    <a:pt x="69262" y="731477"/>
                    <a:pt x="69021" y="734131"/>
                    <a:pt x="52128" y="742819"/>
                  </a:cubicBezTo>
                  <a:cubicBezTo>
                    <a:pt x="40785" y="748611"/>
                    <a:pt x="29201" y="754162"/>
                    <a:pt x="17859" y="759954"/>
                  </a:cubicBezTo>
                  <a:cubicBezTo>
                    <a:pt x="-3379" y="771055"/>
                    <a:pt x="-4103" y="782156"/>
                    <a:pt x="16169" y="795912"/>
                  </a:cubicBezTo>
                  <a:cubicBezTo>
                    <a:pt x="29925" y="805324"/>
                    <a:pt x="44164" y="813530"/>
                    <a:pt x="58161" y="822459"/>
                  </a:cubicBezTo>
                  <a:cubicBezTo>
                    <a:pt x="68538" y="828975"/>
                    <a:pt x="68297" y="832353"/>
                    <a:pt x="57678" y="837904"/>
                  </a:cubicBezTo>
                  <a:cubicBezTo>
                    <a:pt x="43922" y="845144"/>
                    <a:pt x="29684" y="851660"/>
                    <a:pt x="15687" y="859141"/>
                  </a:cubicBezTo>
                  <a:cubicBezTo>
                    <a:pt x="-2655" y="868795"/>
                    <a:pt x="-3137" y="881585"/>
                    <a:pt x="14239" y="892928"/>
                  </a:cubicBezTo>
                  <a:cubicBezTo>
                    <a:pt x="28477" y="902340"/>
                    <a:pt x="43440" y="910545"/>
                    <a:pt x="57437" y="920440"/>
                  </a:cubicBezTo>
                  <a:cubicBezTo>
                    <a:pt x="68056" y="927921"/>
                    <a:pt x="67814" y="930817"/>
                    <a:pt x="55989" y="936850"/>
                  </a:cubicBezTo>
                  <a:cubicBezTo>
                    <a:pt x="43440" y="943366"/>
                    <a:pt x="30649" y="949641"/>
                    <a:pt x="17859" y="956157"/>
                  </a:cubicBezTo>
                  <a:cubicBezTo>
                    <a:pt x="-3620" y="967258"/>
                    <a:pt x="-4585" y="978842"/>
                    <a:pt x="15445" y="992115"/>
                  </a:cubicBezTo>
                  <a:cubicBezTo>
                    <a:pt x="30166" y="1001768"/>
                    <a:pt x="45129" y="1010939"/>
                    <a:pt x="60092" y="1020110"/>
                  </a:cubicBezTo>
                  <a:cubicBezTo>
                    <a:pt x="68056" y="1025177"/>
                    <a:pt x="68780" y="1029280"/>
                    <a:pt x="59609" y="1033624"/>
                  </a:cubicBezTo>
                  <a:cubicBezTo>
                    <a:pt x="45129" y="1040623"/>
                    <a:pt x="30649" y="1047863"/>
                    <a:pt x="16411" y="1055344"/>
                  </a:cubicBezTo>
                  <a:cubicBezTo>
                    <a:pt x="-2896" y="1065480"/>
                    <a:pt x="-3861" y="1076340"/>
                    <a:pt x="13756" y="1088889"/>
                  </a:cubicBezTo>
                  <a:cubicBezTo>
                    <a:pt x="27270" y="1098542"/>
                    <a:pt x="41992" y="1106506"/>
                    <a:pt x="55506" y="1115918"/>
                  </a:cubicBezTo>
                  <a:cubicBezTo>
                    <a:pt x="68297" y="1124848"/>
                    <a:pt x="68297" y="1127261"/>
                    <a:pt x="53817" y="1134501"/>
                  </a:cubicBezTo>
                  <a:cubicBezTo>
                    <a:pt x="39820" y="1141741"/>
                    <a:pt x="25581" y="1148015"/>
                    <a:pt x="12067" y="1155738"/>
                  </a:cubicBezTo>
                  <a:cubicBezTo>
                    <a:pt x="-2172" y="1163702"/>
                    <a:pt x="-2655" y="1175286"/>
                    <a:pt x="11343" y="1183491"/>
                  </a:cubicBezTo>
                  <a:cubicBezTo>
                    <a:pt x="26788" y="1192421"/>
                    <a:pt x="41509" y="1202315"/>
                    <a:pt x="56230" y="1212210"/>
                  </a:cubicBezTo>
                  <a:cubicBezTo>
                    <a:pt x="69504" y="1221139"/>
                    <a:pt x="69262" y="1227655"/>
                    <a:pt x="55024" y="1234171"/>
                  </a:cubicBezTo>
                  <a:cubicBezTo>
                    <a:pt x="40302" y="1240928"/>
                    <a:pt x="26305" y="1248651"/>
                    <a:pt x="12067" y="1255891"/>
                  </a:cubicBezTo>
                  <a:cubicBezTo>
                    <a:pt x="-1448" y="1262648"/>
                    <a:pt x="-1931" y="1272543"/>
                    <a:pt x="11101" y="1280748"/>
                  </a:cubicBezTo>
                  <a:cubicBezTo>
                    <a:pt x="45370" y="1302709"/>
                    <a:pt x="80122" y="1323946"/>
                    <a:pt x="114633" y="1345908"/>
                  </a:cubicBezTo>
                  <a:cubicBezTo>
                    <a:pt x="180758" y="1387899"/>
                    <a:pt x="413401" y="1530768"/>
                    <a:pt x="463598" y="1560693"/>
                  </a:cubicBezTo>
                  <a:cubicBezTo>
                    <a:pt x="542514" y="1607994"/>
                    <a:pt x="1085028" y="1912796"/>
                    <a:pt x="1268923" y="2009570"/>
                  </a:cubicBezTo>
                  <a:cubicBezTo>
                    <a:pt x="1320085" y="2036358"/>
                    <a:pt x="1901936" y="2326680"/>
                    <a:pt x="2139889" y="2430935"/>
                  </a:cubicBezTo>
                  <a:cubicBezTo>
                    <a:pt x="2200705" y="2457482"/>
                    <a:pt x="2424902" y="2550636"/>
                    <a:pt x="2475581" y="2572838"/>
                  </a:cubicBezTo>
                  <a:cubicBezTo>
                    <a:pt x="2477512" y="2572838"/>
                    <a:pt x="3637836" y="1797681"/>
                    <a:pt x="3638559" y="1791165"/>
                  </a:cubicBezTo>
                  <a:cubicBezTo>
                    <a:pt x="3607669" y="1781270"/>
                    <a:pt x="3576779" y="1771375"/>
                    <a:pt x="3543233" y="1760516"/>
                  </a:cubicBezTo>
                  <a:cubicBezTo>
                    <a:pt x="3577020" y="1737830"/>
                    <a:pt x="3608393" y="1716835"/>
                    <a:pt x="3642421" y="1693908"/>
                  </a:cubicBezTo>
                  <a:cubicBezTo>
                    <a:pt x="3607910" y="1683048"/>
                    <a:pt x="3575813" y="1673153"/>
                    <a:pt x="3542751" y="1663017"/>
                  </a:cubicBezTo>
                  <a:close/>
                </a:path>
              </a:pathLst>
            </a:custGeom>
            <a:solidFill>
              <a:schemeClr val="accent1"/>
            </a:solidFill>
            <a:ln w="2410" cap="flat">
              <a:noFill/>
              <a:prstDash val="solid"/>
              <a:miter/>
            </a:ln>
          </p:spPr>
          <p:txBody>
            <a:bodyPr rtlCol="0" anchor="ctr"/>
            <a:lstStyle/>
            <a:p>
              <a:endParaRPr lang="en-US" dirty="0"/>
            </a:p>
          </p:txBody>
        </p:sp>
        <p:sp>
          <p:nvSpPr>
            <p:cNvPr id="44" name="Freeform: Shape 14">
              <a:extLst>
                <a:ext uri="{FF2B5EF4-FFF2-40B4-BE49-F238E27FC236}">
                  <a16:creationId xmlns:a16="http://schemas.microsoft.com/office/drawing/2014/main" id="{6117B288-468C-4A81-9964-831768DA0DF5}"/>
                </a:ext>
              </a:extLst>
            </p:cNvPr>
            <p:cNvSpPr/>
            <p:nvPr/>
          </p:nvSpPr>
          <p:spPr>
            <a:xfrm>
              <a:off x="220417" y="188642"/>
              <a:ext cx="3239029" cy="2308352"/>
            </a:xfrm>
            <a:custGeom>
              <a:avLst/>
              <a:gdLst>
                <a:gd name="connsiteX0" fmla="*/ 1399001 w 3239029"/>
                <a:gd name="connsiteY0" fmla="*/ 1813297 h 2308352"/>
                <a:gd name="connsiteX1" fmla="*/ 2375188 w 3239029"/>
                <a:gd name="connsiteY1" fmla="*/ 2257348 h 2308352"/>
                <a:gd name="connsiteX2" fmla="*/ 2402458 w 3239029"/>
                <a:gd name="connsiteY2" fmla="*/ 2254934 h 2308352"/>
                <a:gd name="connsiteX3" fmla="*/ 2828167 w 3239029"/>
                <a:gd name="connsiteY3" fmla="*/ 1971852 h 2308352"/>
                <a:gd name="connsiteX4" fmla="*/ 2390150 w 3239029"/>
                <a:gd name="connsiteY4" fmla="*/ 2302718 h 2308352"/>
                <a:gd name="connsiteX5" fmla="*/ 2363121 w 3239029"/>
                <a:gd name="connsiteY5" fmla="*/ 2305614 h 2308352"/>
                <a:gd name="connsiteX6" fmla="*/ 1412032 w 3239029"/>
                <a:gd name="connsiteY6" fmla="*/ 1868803 h 2308352"/>
                <a:gd name="connsiteX7" fmla="*/ 1398759 w 3239029"/>
                <a:gd name="connsiteY7" fmla="*/ 1848532 h 2308352"/>
                <a:gd name="connsiteX8" fmla="*/ 1399001 w 3239029"/>
                <a:gd name="connsiteY8" fmla="*/ 1813297 h 2308352"/>
                <a:gd name="connsiteX9" fmla="*/ 1396346 w 3239029"/>
                <a:gd name="connsiteY9" fmla="*/ 1715799 h 2308352"/>
                <a:gd name="connsiteX10" fmla="*/ 1412756 w 3239029"/>
                <a:gd name="connsiteY10" fmla="*/ 1722074 h 2308352"/>
                <a:gd name="connsiteX11" fmla="*/ 2377602 w 3239029"/>
                <a:gd name="connsiteY11" fmla="*/ 2160091 h 2308352"/>
                <a:gd name="connsiteX12" fmla="*/ 2400770 w 3239029"/>
                <a:gd name="connsiteY12" fmla="*/ 2158161 h 2308352"/>
                <a:gd name="connsiteX13" fmla="*/ 3042471 w 3239029"/>
                <a:gd name="connsiteY13" fmla="*/ 1729073 h 2308352"/>
                <a:gd name="connsiteX14" fmla="*/ 3044402 w 3239029"/>
                <a:gd name="connsiteY14" fmla="*/ 1731727 h 2308352"/>
                <a:gd name="connsiteX15" fmla="*/ 2387497 w 3239029"/>
                <a:gd name="connsiteY15" fmla="*/ 2206910 h 2308352"/>
                <a:gd name="connsiteX16" fmla="*/ 2366742 w 3239029"/>
                <a:gd name="connsiteY16" fmla="*/ 2209081 h 2308352"/>
                <a:gd name="connsiteX17" fmla="*/ 1406482 w 3239029"/>
                <a:gd name="connsiteY17" fmla="*/ 1767927 h 2308352"/>
                <a:gd name="connsiteX18" fmla="*/ 1396346 w 3239029"/>
                <a:gd name="connsiteY18" fmla="*/ 1751516 h 2308352"/>
                <a:gd name="connsiteX19" fmla="*/ 1396346 w 3239029"/>
                <a:gd name="connsiteY19" fmla="*/ 1715799 h 2308352"/>
                <a:gd name="connsiteX20" fmla="*/ 1396014 w 3239029"/>
                <a:gd name="connsiteY20" fmla="*/ 1619659 h 2308352"/>
                <a:gd name="connsiteX21" fmla="*/ 1422409 w 3239029"/>
                <a:gd name="connsiteY21" fmla="*/ 1628920 h 2308352"/>
                <a:gd name="connsiteX22" fmla="*/ 2378083 w 3239029"/>
                <a:gd name="connsiteY22" fmla="*/ 2062594 h 2308352"/>
                <a:gd name="connsiteX23" fmla="*/ 2400044 w 3239029"/>
                <a:gd name="connsiteY23" fmla="*/ 2060422 h 2308352"/>
                <a:gd name="connsiteX24" fmla="*/ 3040780 w 3239029"/>
                <a:gd name="connsiteY24" fmla="*/ 1630609 h 2308352"/>
                <a:gd name="connsiteX25" fmla="*/ 3053330 w 3239029"/>
                <a:gd name="connsiteY25" fmla="*/ 1625058 h 2308352"/>
                <a:gd name="connsiteX26" fmla="*/ 2701468 w 3239029"/>
                <a:gd name="connsiteY26" fmla="*/ 1896558 h 2308352"/>
                <a:gd name="connsiteX27" fmla="*/ 2389909 w 3239029"/>
                <a:gd name="connsiteY27" fmla="*/ 2107723 h 2308352"/>
                <a:gd name="connsiteX28" fmla="*/ 2364086 w 3239029"/>
                <a:gd name="connsiteY28" fmla="*/ 2110378 h 2308352"/>
                <a:gd name="connsiteX29" fmla="*/ 1852221 w 3239029"/>
                <a:gd name="connsiteY29" fmla="*/ 1887628 h 2308352"/>
                <a:gd name="connsiteX30" fmla="*/ 1405516 w 3239029"/>
                <a:gd name="connsiteY30" fmla="*/ 1669463 h 2308352"/>
                <a:gd name="connsiteX31" fmla="*/ 1393932 w 3239029"/>
                <a:gd name="connsiteY31" fmla="*/ 1651122 h 2308352"/>
                <a:gd name="connsiteX32" fmla="*/ 1393691 w 3239029"/>
                <a:gd name="connsiteY32" fmla="*/ 1646778 h 2308352"/>
                <a:gd name="connsiteX33" fmla="*/ 1396014 w 3239029"/>
                <a:gd name="connsiteY33" fmla="*/ 1619659 h 2308352"/>
                <a:gd name="connsiteX34" fmla="*/ 3132488 w 3239029"/>
                <a:gd name="connsiteY34" fmla="*/ 1472537 h 2308352"/>
                <a:gd name="connsiteX35" fmla="*/ 3123559 w 3239029"/>
                <a:gd name="connsiteY35" fmla="*/ 1483879 h 2308352"/>
                <a:gd name="connsiteX36" fmla="*/ 2812000 w 3239029"/>
                <a:gd name="connsiteY36" fmla="*/ 1724487 h 2308352"/>
                <a:gd name="connsiteX37" fmla="*/ 2389186 w 3239029"/>
                <a:gd name="connsiteY37" fmla="*/ 2009742 h 2308352"/>
                <a:gd name="connsiteX38" fmla="*/ 2364812 w 3239029"/>
                <a:gd name="connsiteY38" fmla="*/ 2012396 h 2308352"/>
                <a:gd name="connsiteX39" fmla="*/ 1402138 w 3239029"/>
                <a:gd name="connsiteY39" fmla="*/ 1569794 h 2308352"/>
                <a:gd name="connsiteX40" fmla="*/ 1390313 w 3239029"/>
                <a:gd name="connsiteY40" fmla="*/ 1548557 h 2308352"/>
                <a:gd name="connsiteX41" fmla="*/ 1419273 w 3239029"/>
                <a:gd name="connsiteY41" fmla="*/ 1529250 h 2308352"/>
                <a:gd name="connsiteX42" fmla="*/ 2377602 w 3239029"/>
                <a:gd name="connsiteY42" fmla="*/ 1964130 h 2308352"/>
                <a:gd name="connsiteX43" fmla="*/ 2400770 w 3239029"/>
                <a:gd name="connsiteY43" fmla="*/ 1961716 h 2308352"/>
                <a:gd name="connsiteX44" fmla="*/ 3000480 w 3239029"/>
                <a:gd name="connsiteY44" fmla="*/ 1559175 h 2308352"/>
                <a:gd name="connsiteX45" fmla="*/ 3107631 w 3239029"/>
                <a:gd name="connsiteY45" fmla="*/ 1487499 h 2308352"/>
                <a:gd name="connsiteX46" fmla="*/ 3132488 w 3239029"/>
                <a:gd name="connsiteY46" fmla="*/ 1472537 h 2308352"/>
                <a:gd name="connsiteX47" fmla="*/ 3146726 w 3239029"/>
                <a:gd name="connsiteY47" fmla="*/ 1365627 h 2308352"/>
                <a:gd name="connsiteX48" fmla="*/ 3113422 w 3239029"/>
                <a:gd name="connsiteY48" fmla="*/ 1393863 h 2308352"/>
                <a:gd name="connsiteX49" fmla="*/ 2843372 w 3239029"/>
                <a:gd name="connsiteY49" fmla="*/ 1604788 h 2308352"/>
                <a:gd name="connsiteX50" fmla="*/ 2389909 w 3239029"/>
                <a:gd name="connsiteY50" fmla="*/ 1910797 h 2308352"/>
                <a:gd name="connsiteX51" fmla="*/ 2362880 w 3239029"/>
                <a:gd name="connsiteY51" fmla="*/ 1913451 h 2308352"/>
                <a:gd name="connsiteX52" fmla="*/ 1397794 w 3239029"/>
                <a:gd name="connsiteY52" fmla="*/ 1469158 h 2308352"/>
                <a:gd name="connsiteX53" fmla="*/ 1387900 w 3239029"/>
                <a:gd name="connsiteY53" fmla="*/ 1454196 h 2308352"/>
                <a:gd name="connsiteX54" fmla="*/ 1388141 w 3239029"/>
                <a:gd name="connsiteY54" fmla="*/ 1417272 h 2308352"/>
                <a:gd name="connsiteX55" fmla="*/ 2378325 w 3239029"/>
                <a:gd name="connsiteY55" fmla="*/ 1866392 h 2308352"/>
                <a:gd name="connsiteX56" fmla="*/ 2401493 w 3239029"/>
                <a:gd name="connsiteY56" fmla="*/ 1863254 h 2308352"/>
                <a:gd name="connsiteX57" fmla="*/ 3128384 w 3239029"/>
                <a:gd name="connsiteY57" fmla="*/ 1375522 h 2308352"/>
                <a:gd name="connsiteX58" fmla="*/ 3146726 w 3239029"/>
                <a:gd name="connsiteY58" fmla="*/ 1365627 h 2308352"/>
                <a:gd name="connsiteX59" fmla="*/ 3115836 w 3239029"/>
                <a:gd name="connsiteY59" fmla="*/ 1288883 h 2308352"/>
                <a:gd name="connsiteX60" fmla="*/ 3069017 w 3239029"/>
                <a:gd name="connsiteY60" fmla="*/ 1327496 h 2308352"/>
                <a:gd name="connsiteX61" fmla="*/ 2837580 w 3239029"/>
                <a:gd name="connsiteY61" fmla="*/ 1510184 h 2308352"/>
                <a:gd name="connsiteX62" fmla="*/ 2390392 w 3239029"/>
                <a:gd name="connsiteY62" fmla="*/ 1812574 h 2308352"/>
                <a:gd name="connsiteX63" fmla="*/ 2363363 w 3239029"/>
                <a:gd name="connsiteY63" fmla="*/ 1815470 h 2308352"/>
                <a:gd name="connsiteX64" fmla="*/ 1395863 w 3239029"/>
                <a:gd name="connsiteY64" fmla="*/ 1370212 h 2308352"/>
                <a:gd name="connsiteX65" fmla="*/ 1385244 w 3239029"/>
                <a:gd name="connsiteY65" fmla="*/ 1352353 h 2308352"/>
                <a:gd name="connsiteX66" fmla="*/ 1385485 w 3239029"/>
                <a:gd name="connsiteY66" fmla="*/ 1317119 h 2308352"/>
                <a:gd name="connsiteX67" fmla="*/ 2376636 w 3239029"/>
                <a:gd name="connsiteY67" fmla="*/ 1767445 h 2308352"/>
                <a:gd name="connsiteX68" fmla="*/ 2402217 w 3239029"/>
                <a:gd name="connsiteY68" fmla="*/ 1764790 h 2308352"/>
                <a:gd name="connsiteX69" fmla="*/ 3102321 w 3239029"/>
                <a:gd name="connsiteY69" fmla="*/ 1295399 h 2308352"/>
                <a:gd name="connsiteX70" fmla="*/ 3115836 w 3239029"/>
                <a:gd name="connsiteY70" fmla="*/ 1288883 h 2308352"/>
                <a:gd name="connsiteX71" fmla="*/ 3238914 w 3239029"/>
                <a:gd name="connsiteY71" fmla="*/ 1106436 h 2308352"/>
                <a:gd name="connsiteX72" fmla="*/ 3231674 w 3239029"/>
                <a:gd name="connsiteY72" fmla="*/ 1115365 h 2308352"/>
                <a:gd name="connsiteX73" fmla="*/ 2858817 w 3239029"/>
                <a:gd name="connsiteY73" fmla="*/ 1395794 h 2308352"/>
                <a:gd name="connsiteX74" fmla="*/ 2387737 w 3239029"/>
                <a:gd name="connsiteY74" fmla="*/ 1716283 h 2308352"/>
                <a:gd name="connsiteX75" fmla="*/ 2365776 w 3239029"/>
                <a:gd name="connsiteY75" fmla="*/ 1718454 h 2308352"/>
                <a:gd name="connsiteX76" fmla="*/ 1393209 w 3239029"/>
                <a:gd name="connsiteY76" fmla="*/ 1270783 h 2308352"/>
                <a:gd name="connsiteX77" fmla="*/ 1382349 w 3239029"/>
                <a:gd name="connsiteY77" fmla="*/ 1253407 h 2308352"/>
                <a:gd name="connsiteX78" fmla="*/ 1382590 w 3239029"/>
                <a:gd name="connsiteY78" fmla="*/ 1217931 h 2308352"/>
                <a:gd name="connsiteX79" fmla="*/ 1399242 w 3239029"/>
                <a:gd name="connsiteY79" fmla="*/ 1224930 h 2308352"/>
                <a:gd name="connsiteX80" fmla="*/ 2373740 w 3239029"/>
                <a:gd name="connsiteY80" fmla="*/ 1668499 h 2308352"/>
                <a:gd name="connsiteX81" fmla="*/ 2404389 w 3239029"/>
                <a:gd name="connsiteY81" fmla="*/ 1665361 h 2308352"/>
                <a:gd name="connsiteX82" fmla="*/ 3143588 w 3239029"/>
                <a:gd name="connsiteY82" fmla="*/ 1169665 h 2308352"/>
                <a:gd name="connsiteX83" fmla="*/ 3215746 w 3239029"/>
                <a:gd name="connsiteY83" fmla="*/ 1119951 h 2308352"/>
                <a:gd name="connsiteX84" fmla="*/ 3238914 w 3239029"/>
                <a:gd name="connsiteY84" fmla="*/ 1106436 h 2308352"/>
                <a:gd name="connsiteX85" fmla="*/ 40272 w 3239029"/>
                <a:gd name="connsiteY85" fmla="*/ 1039407 h 2308352"/>
                <a:gd name="connsiteX86" fmla="*/ 47060 w 3239029"/>
                <a:gd name="connsiteY86" fmla="*/ 1043931 h 2308352"/>
                <a:gd name="connsiteX87" fmla="*/ 838870 w 3239029"/>
                <a:gd name="connsiteY87" fmla="*/ 1513564 h 2308352"/>
                <a:gd name="connsiteX88" fmla="*/ 857936 w 3239029"/>
                <a:gd name="connsiteY88" fmla="*/ 1547592 h 2308352"/>
                <a:gd name="connsiteX89" fmla="*/ 857694 w 3239029"/>
                <a:gd name="connsiteY89" fmla="*/ 1570519 h 2308352"/>
                <a:gd name="connsiteX90" fmla="*/ 0 w 3239029"/>
                <a:gd name="connsiteY90" fmla="*/ 1055998 h 2308352"/>
                <a:gd name="connsiteX91" fmla="*/ 31856 w 3239029"/>
                <a:gd name="connsiteY91" fmla="*/ 1039588 h 2308352"/>
                <a:gd name="connsiteX92" fmla="*/ 40272 w 3239029"/>
                <a:gd name="connsiteY92" fmla="*/ 1039407 h 2308352"/>
                <a:gd name="connsiteX93" fmla="*/ 3233605 w 3239029"/>
                <a:gd name="connsiteY93" fmla="*/ 1017626 h 2308352"/>
                <a:gd name="connsiteX94" fmla="*/ 3223711 w 3239029"/>
                <a:gd name="connsiteY94" fmla="*/ 1028969 h 2308352"/>
                <a:gd name="connsiteX95" fmla="*/ 2388703 w 3239029"/>
                <a:gd name="connsiteY95" fmla="*/ 1617578 h 2308352"/>
                <a:gd name="connsiteX96" fmla="*/ 2364328 w 3239029"/>
                <a:gd name="connsiteY96" fmla="*/ 1619750 h 2308352"/>
                <a:gd name="connsiteX97" fmla="*/ 1390554 w 3239029"/>
                <a:gd name="connsiteY97" fmla="*/ 1171354 h 2308352"/>
                <a:gd name="connsiteX98" fmla="*/ 1379695 w 3239029"/>
                <a:gd name="connsiteY98" fmla="*/ 1154220 h 2308352"/>
                <a:gd name="connsiteX99" fmla="*/ 1378005 w 3239029"/>
                <a:gd name="connsiteY99" fmla="*/ 1130087 h 2308352"/>
                <a:gd name="connsiteX100" fmla="*/ 2365535 w 3239029"/>
                <a:gd name="connsiteY100" fmla="*/ 1560382 h 2308352"/>
                <a:gd name="connsiteX101" fmla="*/ 2394012 w 3239029"/>
                <a:gd name="connsiteY101" fmla="*/ 1557486 h 2308352"/>
                <a:gd name="connsiteX102" fmla="*/ 3222263 w 3239029"/>
                <a:gd name="connsiteY102" fmla="*/ 1024142 h 2308352"/>
                <a:gd name="connsiteX103" fmla="*/ 3233605 w 3239029"/>
                <a:gd name="connsiteY103" fmla="*/ 1017626 h 2308352"/>
                <a:gd name="connsiteX104" fmla="*/ 32580 w 3239029"/>
                <a:gd name="connsiteY104" fmla="*/ 941124 h 2308352"/>
                <a:gd name="connsiteX105" fmla="*/ 47784 w 3239029"/>
                <a:gd name="connsiteY105" fmla="*/ 946192 h 2308352"/>
                <a:gd name="connsiteX106" fmla="*/ 840077 w 3239029"/>
                <a:gd name="connsiteY106" fmla="*/ 1416066 h 2308352"/>
                <a:gd name="connsiteX107" fmla="*/ 859625 w 3239029"/>
                <a:gd name="connsiteY107" fmla="*/ 1449853 h 2308352"/>
                <a:gd name="connsiteX108" fmla="*/ 859384 w 3239029"/>
                <a:gd name="connsiteY108" fmla="*/ 1471090 h 2308352"/>
                <a:gd name="connsiteX109" fmla="*/ 1207 w 3239029"/>
                <a:gd name="connsiteY109" fmla="*/ 957293 h 2308352"/>
                <a:gd name="connsiteX110" fmla="*/ 32580 w 3239029"/>
                <a:gd name="connsiteY110" fmla="*/ 941124 h 2308352"/>
                <a:gd name="connsiteX111" fmla="*/ 39428 w 3239029"/>
                <a:gd name="connsiteY111" fmla="*/ 842932 h 2308352"/>
                <a:gd name="connsiteX112" fmla="*/ 45612 w 3239029"/>
                <a:gd name="connsiteY112" fmla="*/ 847005 h 2308352"/>
                <a:gd name="connsiteX113" fmla="*/ 842248 w 3239029"/>
                <a:gd name="connsiteY113" fmla="*/ 1319533 h 2308352"/>
                <a:gd name="connsiteX114" fmla="*/ 860107 w 3239029"/>
                <a:gd name="connsiteY114" fmla="*/ 1349941 h 2308352"/>
                <a:gd name="connsiteX115" fmla="*/ 859865 w 3239029"/>
                <a:gd name="connsiteY115" fmla="*/ 1375281 h 2308352"/>
                <a:gd name="connsiteX116" fmla="*/ 0 w 3239029"/>
                <a:gd name="connsiteY116" fmla="*/ 859795 h 2308352"/>
                <a:gd name="connsiteX117" fmla="*/ 31614 w 3239029"/>
                <a:gd name="connsiteY117" fmla="*/ 843385 h 2308352"/>
                <a:gd name="connsiteX118" fmla="*/ 39428 w 3239029"/>
                <a:gd name="connsiteY118" fmla="*/ 842932 h 2308352"/>
                <a:gd name="connsiteX119" fmla="*/ 39368 w 3239029"/>
                <a:gd name="connsiteY119" fmla="*/ 745042 h 2308352"/>
                <a:gd name="connsiteX120" fmla="*/ 45853 w 3239029"/>
                <a:gd name="connsiteY120" fmla="*/ 749024 h 2308352"/>
                <a:gd name="connsiteX121" fmla="*/ 842489 w 3239029"/>
                <a:gd name="connsiteY121" fmla="*/ 1221552 h 2308352"/>
                <a:gd name="connsiteX122" fmla="*/ 861313 w 3239029"/>
                <a:gd name="connsiteY122" fmla="*/ 1255579 h 2308352"/>
                <a:gd name="connsiteX123" fmla="*/ 861072 w 3239029"/>
                <a:gd name="connsiteY123" fmla="*/ 1278264 h 2308352"/>
                <a:gd name="connsiteX124" fmla="*/ 0 w 3239029"/>
                <a:gd name="connsiteY124" fmla="*/ 761814 h 2308352"/>
                <a:gd name="connsiteX125" fmla="*/ 31614 w 3239029"/>
                <a:gd name="connsiteY125" fmla="*/ 745404 h 2308352"/>
                <a:gd name="connsiteX126" fmla="*/ 39368 w 3239029"/>
                <a:gd name="connsiteY126" fmla="*/ 745042 h 2308352"/>
                <a:gd name="connsiteX127" fmla="*/ 39186 w 3239029"/>
                <a:gd name="connsiteY127" fmla="*/ 646579 h 2308352"/>
                <a:gd name="connsiteX128" fmla="*/ 46094 w 3239029"/>
                <a:gd name="connsiteY128" fmla="*/ 650802 h 2308352"/>
                <a:gd name="connsiteX129" fmla="*/ 843937 w 3239029"/>
                <a:gd name="connsiteY129" fmla="*/ 1124295 h 2308352"/>
                <a:gd name="connsiteX130" fmla="*/ 862520 w 3239029"/>
                <a:gd name="connsiteY130" fmla="*/ 1156151 h 2308352"/>
                <a:gd name="connsiteX131" fmla="*/ 862279 w 3239029"/>
                <a:gd name="connsiteY131" fmla="*/ 1180767 h 2308352"/>
                <a:gd name="connsiteX132" fmla="*/ 0 w 3239029"/>
                <a:gd name="connsiteY132" fmla="*/ 663352 h 2308352"/>
                <a:gd name="connsiteX133" fmla="*/ 30649 w 3239029"/>
                <a:gd name="connsiteY133" fmla="*/ 647424 h 2308352"/>
                <a:gd name="connsiteX134" fmla="*/ 39186 w 3239029"/>
                <a:gd name="connsiteY134" fmla="*/ 646579 h 2308352"/>
                <a:gd name="connsiteX135" fmla="*/ 2403424 w 3239029"/>
                <a:gd name="connsiteY135" fmla="*/ 560062 h 2308352"/>
                <a:gd name="connsiteX136" fmla="*/ 2393046 w 3239029"/>
                <a:gd name="connsiteY136" fmla="*/ 564164 h 2308352"/>
                <a:gd name="connsiteX137" fmla="*/ 1549591 w 3239029"/>
                <a:gd name="connsiteY137" fmla="*/ 1077478 h 2308352"/>
                <a:gd name="connsiteX138" fmla="*/ 1940308 w 3239029"/>
                <a:gd name="connsiteY138" fmla="*/ 1097750 h 2308352"/>
                <a:gd name="connsiteX139" fmla="*/ 2242455 w 3239029"/>
                <a:gd name="connsiteY139" fmla="*/ 978531 h 2308352"/>
                <a:gd name="connsiteX140" fmla="*/ 2408733 w 3239029"/>
                <a:gd name="connsiteY140" fmla="*/ 570439 h 2308352"/>
                <a:gd name="connsiteX141" fmla="*/ 2403424 w 3239029"/>
                <a:gd name="connsiteY141" fmla="*/ 560062 h 2308352"/>
                <a:gd name="connsiteX142" fmla="*/ 39941 w 3239029"/>
                <a:gd name="connsiteY142" fmla="*/ 549232 h 2308352"/>
                <a:gd name="connsiteX143" fmla="*/ 47542 w 3239029"/>
                <a:gd name="connsiteY143" fmla="*/ 554028 h 2308352"/>
                <a:gd name="connsiteX144" fmla="*/ 843456 w 3239029"/>
                <a:gd name="connsiteY144" fmla="*/ 1026073 h 2308352"/>
                <a:gd name="connsiteX145" fmla="*/ 863245 w 3239029"/>
                <a:gd name="connsiteY145" fmla="*/ 1061066 h 2308352"/>
                <a:gd name="connsiteX146" fmla="*/ 860832 w 3239029"/>
                <a:gd name="connsiteY146" fmla="*/ 1081821 h 2308352"/>
                <a:gd name="connsiteX147" fmla="*/ 0 w 3239029"/>
                <a:gd name="connsiteY147" fmla="*/ 565612 h 2308352"/>
                <a:gd name="connsiteX148" fmla="*/ 30890 w 3239029"/>
                <a:gd name="connsiteY148" fmla="*/ 549684 h 2308352"/>
                <a:gd name="connsiteX149" fmla="*/ 39941 w 3239029"/>
                <a:gd name="connsiteY149" fmla="*/ 549232 h 2308352"/>
                <a:gd name="connsiteX150" fmla="*/ 2352502 w 3239029"/>
                <a:gd name="connsiteY150" fmla="*/ 523621 h 2308352"/>
                <a:gd name="connsiteX151" fmla="*/ 3011821 w 3239029"/>
                <a:gd name="connsiteY151" fmla="*/ 758436 h 2308352"/>
                <a:gd name="connsiteX152" fmla="*/ 3017613 w 3239029"/>
                <a:gd name="connsiteY152" fmla="*/ 772192 h 2308352"/>
                <a:gd name="connsiteX153" fmla="*/ 3014476 w 3239029"/>
                <a:gd name="connsiteY153" fmla="*/ 1051655 h 2308352"/>
                <a:gd name="connsiteX154" fmla="*/ 3010132 w 3239029"/>
                <a:gd name="connsiteY154" fmla="*/ 1066618 h 2308352"/>
                <a:gd name="connsiteX155" fmla="*/ 2602281 w 3239029"/>
                <a:gd name="connsiteY155" fmla="*/ 1331600 h 2308352"/>
                <a:gd name="connsiteX156" fmla="*/ 2581044 w 3239029"/>
                <a:gd name="connsiteY156" fmla="*/ 1331118 h 2308352"/>
                <a:gd name="connsiteX157" fmla="*/ 2131684 w 3239029"/>
                <a:gd name="connsiteY157" fmla="*/ 1333772 h 2308352"/>
                <a:gd name="connsiteX158" fmla="*/ 2093071 w 3239029"/>
                <a:gd name="connsiteY158" fmla="*/ 1362732 h 2308352"/>
                <a:gd name="connsiteX159" fmla="*/ 2078108 w 3239029"/>
                <a:gd name="connsiteY159" fmla="*/ 1365146 h 2308352"/>
                <a:gd name="connsiteX160" fmla="*/ 1436889 w 3239029"/>
                <a:gd name="connsiteY160" fmla="*/ 1086649 h 2308352"/>
                <a:gd name="connsiteX161" fmla="*/ 1429167 w 3239029"/>
                <a:gd name="connsiteY161" fmla="*/ 1080857 h 2308352"/>
                <a:gd name="connsiteX162" fmla="*/ 2352502 w 3239029"/>
                <a:gd name="connsiteY162" fmla="*/ 523621 h 2308352"/>
                <a:gd name="connsiteX163" fmla="*/ 141903 w 3239029"/>
                <a:gd name="connsiteY163" fmla="*/ 457254 h 2308352"/>
                <a:gd name="connsiteX164" fmla="*/ 859382 w 3239029"/>
                <a:gd name="connsiteY164" fmla="*/ 861243 h 2308352"/>
                <a:gd name="connsiteX165" fmla="*/ 864933 w 3239029"/>
                <a:gd name="connsiteY165" fmla="*/ 886101 h 2308352"/>
                <a:gd name="connsiteX166" fmla="*/ 141903 w 3239029"/>
                <a:gd name="connsiteY166" fmla="*/ 457254 h 2308352"/>
                <a:gd name="connsiteX167" fmla="*/ 35024 w 3239029"/>
                <a:gd name="connsiteY167" fmla="*/ 452396 h 2308352"/>
                <a:gd name="connsiteX168" fmla="*/ 66125 w 3239029"/>
                <a:gd name="connsiteY168" fmla="*/ 467148 h 2308352"/>
                <a:gd name="connsiteX169" fmla="*/ 848764 w 3239029"/>
                <a:gd name="connsiteY169" fmla="*/ 930747 h 2308352"/>
                <a:gd name="connsiteX170" fmla="*/ 865175 w 3239029"/>
                <a:gd name="connsiteY170" fmla="*/ 964051 h 2308352"/>
                <a:gd name="connsiteX171" fmla="*/ 845386 w 3239029"/>
                <a:gd name="connsiteY171" fmla="*/ 975152 h 2308352"/>
                <a:gd name="connsiteX172" fmla="*/ 10378 w 3239029"/>
                <a:gd name="connsiteY172" fmla="*/ 474147 h 2308352"/>
                <a:gd name="connsiteX173" fmla="*/ 1931 w 3239029"/>
                <a:gd name="connsiteY173" fmla="*/ 468113 h 2308352"/>
                <a:gd name="connsiteX174" fmla="*/ 4103 w 3239029"/>
                <a:gd name="connsiteY174" fmla="*/ 465700 h 2308352"/>
                <a:gd name="connsiteX175" fmla="*/ 35024 w 3239029"/>
                <a:gd name="connsiteY175" fmla="*/ 452396 h 2308352"/>
                <a:gd name="connsiteX176" fmla="*/ 1403708 w 3239029"/>
                <a:gd name="connsiteY176" fmla="*/ 240719 h 2308352"/>
                <a:gd name="connsiteX177" fmla="*/ 1270372 w 3239029"/>
                <a:gd name="connsiteY177" fmla="*/ 252605 h 2308352"/>
                <a:gd name="connsiteX178" fmla="*/ 987771 w 3239029"/>
                <a:gd name="connsiteY178" fmla="*/ 364583 h 2308352"/>
                <a:gd name="connsiteX179" fmla="*/ 834043 w 3239029"/>
                <a:gd name="connsiteY179" fmla="*/ 730200 h 2308352"/>
                <a:gd name="connsiteX180" fmla="*/ 854315 w 3239029"/>
                <a:gd name="connsiteY180" fmla="*/ 739612 h 2308352"/>
                <a:gd name="connsiteX181" fmla="*/ 1640092 w 3239029"/>
                <a:gd name="connsiteY181" fmla="*/ 278910 h 2308352"/>
                <a:gd name="connsiteX182" fmla="*/ 1651435 w 3239029"/>
                <a:gd name="connsiteY182" fmla="*/ 269739 h 2308352"/>
                <a:gd name="connsiteX183" fmla="*/ 1403708 w 3239029"/>
                <a:gd name="connsiteY183" fmla="*/ 240719 h 2308352"/>
                <a:gd name="connsiteX184" fmla="*/ 749125 w 3239029"/>
                <a:gd name="connsiteY184" fmla="*/ 352 h 2308352"/>
                <a:gd name="connsiteX185" fmla="*/ 758024 w 3239029"/>
                <a:gd name="connsiteY185" fmla="*/ 4757 h 2308352"/>
                <a:gd name="connsiteX186" fmla="*/ 1018180 w 3239029"/>
                <a:gd name="connsiteY186" fmla="*/ 76915 h 2308352"/>
                <a:gd name="connsiteX187" fmla="*/ 1242860 w 3239029"/>
                <a:gd name="connsiteY187" fmla="*/ 34199 h 2308352"/>
                <a:gd name="connsiteX188" fmla="*/ 1273027 w 3239029"/>
                <a:gd name="connsiteY188" fmla="*/ 34682 h 2308352"/>
                <a:gd name="connsiteX189" fmla="*/ 1786339 w 3239029"/>
                <a:gd name="connsiteY189" fmla="*/ 278427 h 2308352"/>
                <a:gd name="connsiteX190" fmla="*/ 899685 w 3239029"/>
                <a:gd name="connsiteY190" fmla="*/ 808392 h 2308352"/>
                <a:gd name="connsiteX191" fmla="*/ 876759 w 3239029"/>
                <a:gd name="connsiteY191" fmla="*/ 810564 h 2308352"/>
                <a:gd name="connsiteX192" fmla="*/ 383235 w 3239029"/>
                <a:gd name="connsiteY192" fmla="*/ 520242 h 2308352"/>
                <a:gd name="connsiteX193" fmla="*/ 378891 w 3239029"/>
                <a:gd name="connsiteY193" fmla="*/ 502383 h 2308352"/>
                <a:gd name="connsiteX194" fmla="*/ 387821 w 3239029"/>
                <a:gd name="connsiteY194" fmla="*/ 197098 h 2308352"/>
                <a:gd name="connsiteX195" fmla="*/ 393130 w 3239029"/>
                <a:gd name="connsiteY195" fmla="*/ 180929 h 2308352"/>
                <a:gd name="connsiteX196" fmla="*/ 738958 w 3239029"/>
                <a:gd name="connsiteY196" fmla="*/ 2102 h 2308352"/>
                <a:gd name="connsiteX197" fmla="*/ 749125 w 3239029"/>
                <a:gd name="connsiteY197" fmla="*/ 352 h 230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239029" h="2308352">
                  <a:moveTo>
                    <a:pt x="1399001" y="1813297"/>
                  </a:moveTo>
                  <a:cubicBezTo>
                    <a:pt x="1411308" y="1819330"/>
                    <a:pt x="2055664" y="2128718"/>
                    <a:pt x="2375188" y="2257348"/>
                  </a:cubicBezTo>
                  <a:cubicBezTo>
                    <a:pt x="2385565" y="2261692"/>
                    <a:pt x="2393046" y="2261209"/>
                    <a:pt x="2402458" y="2254934"/>
                  </a:cubicBezTo>
                  <a:cubicBezTo>
                    <a:pt x="2532536" y="2167331"/>
                    <a:pt x="2813446" y="1973059"/>
                    <a:pt x="2828167" y="1971852"/>
                  </a:cubicBezTo>
                  <a:cubicBezTo>
                    <a:pt x="2826719" y="1976196"/>
                    <a:pt x="2410181" y="2288479"/>
                    <a:pt x="2390150" y="2302718"/>
                  </a:cubicBezTo>
                  <a:cubicBezTo>
                    <a:pt x="2381221" y="2309234"/>
                    <a:pt x="2373740" y="2309958"/>
                    <a:pt x="2363121" y="2305614"/>
                  </a:cubicBezTo>
                  <a:cubicBezTo>
                    <a:pt x="2220494" y="2247936"/>
                    <a:pt x="1586033" y="1957372"/>
                    <a:pt x="1412032" y="1868803"/>
                  </a:cubicBezTo>
                  <a:cubicBezTo>
                    <a:pt x="1402862" y="1864218"/>
                    <a:pt x="1398035" y="1859150"/>
                    <a:pt x="1398759" y="1848532"/>
                  </a:cubicBezTo>
                  <a:cubicBezTo>
                    <a:pt x="1399725" y="1837430"/>
                    <a:pt x="1399001" y="1826088"/>
                    <a:pt x="1399001" y="1813297"/>
                  </a:cubicBezTo>
                  <a:close/>
                  <a:moveTo>
                    <a:pt x="1396346" y="1715799"/>
                  </a:moveTo>
                  <a:cubicBezTo>
                    <a:pt x="1402621" y="1714834"/>
                    <a:pt x="1407447" y="1719419"/>
                    <a:pt x="1412756" y="1722074"/>
                  </a:cubicBezTo>
                  <a:cubicBezTo>
                    <a:pt x="1728419" y="1881112"/>
                    <a:pt x="2049632" y="2028083"/>
                    <a:pt x="2377602" y="2160091"/>
                  </a:cubicBezTo>
                  <a:cubicBezTo>
                    <a:pt x="2386531" y="2163711"/>
                    <a:pt x="2392565" y="2163711"/>
                    <a:pt x="2400770" y="2158161"/>
                  </a:cubicBezTo>
                  <a:cubicBezTo>
                    <a:pt x="2567530" y="2045941"/>
                    <a:pt x="3021234" y="1742346"/>
                    <a:pt x="3042471" y="1729073"/>
                  </a:cubicBezTo>
                  <a:cubicBezTo>
                    <a:pt x="3042954" y="1729797"/>
                    <a:pt x="3043678" y="1730762"/>
                    <a:pt x="3044402" y="1731727"/>
                  </a:cubicBezTo>
                  <a:cubicBezTo>
                    <a:pt x="3040299" y="1735106"/>
                    <a:pt x="2455552" y="2160333"/>
                    <a:pt x="2387497" y="2206910"/>
                  </a:cubicBezTo>
                  <a:cubicBezTo>
                    <a:pt x="2380257" y="2211736"/>
                    <a:pt x="2374706" y="2212219"/>
                    <a:pt x="2366742" y="2209081"/>
                  </a:cubicBezTo>
                  <a:cubicBezTo>
                    <a:pt x="2039496" y="2077314"/>
                    <a:pt x="1720454" y="1928413"/>
                    <a:pt x="1406482" y="1767927"/>
                  </a:cubicBezTo>
                  <a:cubicBezTo>
                    <a:pt x="1399242" y="1764066"/>
                    <a:pt x="1396105" y="1759722"/>
                    <a:pt x="1396346" y="1751516"/>
                  </a:cubicBezTo>
                  <a:cubicBezTo>
                    <a:pt x="1396588" y="1739691"/>
                    <a:pt x="1396346" y="1727866"/>
                    <a:pt x="1396346" y="1715799"/>
                  </a:cubicBezTo>
                  <a:close/>
                  <a:moveTo>
                    <a:pt x="1396014" y="1619659"/>
                  </a:moveTo>
                  <a:cubicBezTo>
                    <a:pt x="1399604" y="1617457"/>
                    <a:pt x="1407206" y="1621318"/>
                    <a:pt x="1422409" y="1628920"/>
                  </a:cubicBezTo>
                  <a:cubicBezTo>
                    <a:pt x="1734934" y="1786509"/>
                    <a:pt x="2053251" y="1931792"/>
                    <a:pt x="2378083" y="2062594"/>
                  </a:cubicBezTo>
                  <a:cubicBezTo>
                    <a:pt x="2386289" y="2065731"/>
                    <a:pt x="2392322" y="2065731"/>
                    <a:pt x="2400044" y="2060422"/>
                  </a:cubicBezTo>
                  <a:cubicBezTo>
                    <a:pt x="2593593" y="1930344"/>
                    <a:pt x="3020991" y="1643882"/>
                    <a:pt x="3040780" y="1630609"/>
                  </a:cubicBezTo>
                  <a:cubicBezTo>
                    <a:pt x="3044883" y="1627713"/>
                    <a:pt x="3048503" y="1625300"/>
                    <a:pt x="3053330" y="1625058"/>
                  </a:cubicBezTo>
                  <a:cubicBezTo>
                    <a:pt x="3049951" y="1631816"/>
                    <a:pt x="2813687" y="1810884"/>
                    <a:pt x="2701468" y="1896558"/>
                  </a:cubicBezTo>
                  <a:cubicBezTo>
                    <a:pt x="2681679" y="1911762"/>
                    <a:pt x="2412353" y="2091795"/>
                    <a:pt x="2389909" y="2107723"/>
                  </a:cubicBezTo>
                  <a:cubicBezTo>
                    <a:pt x="2381221" y="2113756"/>
                    <a:pt x="2373981" y="2114480"/>
                    <a:pt x="2364086" y="2110378"/>
                  </a:cubicBezTo>
                  <a:cubicBezTo>
                    <a:pt x="2191534" y="2040391"/>
                    <a:pt x="2020912" y="1966061"/>
                    <a:pt x="1852221" y="1887628"/>
                  </a:cubicBezTo>
                  <a:cubicBezTo>
                    <a:pt x="1701872" y="1817882"/>
                    <a:pt x="1553211" y="1744759"/>
                    <a:pt x="1405516" y="1669463"/>
                  </a:cubicBezTo>
                  <a:cubicBezTo>
                    <a:pt x="1397552" y="1665361"/>
                    <a:pt x="1392244" y="1660775"/>
                    <a:pt x="1393932" y="1651122"/>
                  </a:cubicBezTo>
                  <a:cubicBezTo>
                    <a:pt x="1393932" y="1649674"/>
                    <a:pt x="1393691" y="1648226"/>
                    <a:pt x="1393691" y="1646778"/>
                  </a:cubicBezTo>
                  <a:cubicBezTo>
                    <a:pt x="1392847" y="1630126"/>
                    <a:pt x="1392424" y="1621861"/>
                    <a:pt x="1396014" y="1619659"/>
                  </a:cubicBezTo>
                  <a:close/>
                  <a:moveTo>
                    <a:pt x="3132488" y="1472537"/>
                  </a:moveTo>
                  <a:cubicBezTo>
                    <a:pt x="3131040" y="1479777"/>
                    <a:pt x="3126696" y="1481466"/>
                    <a:pt x="3123559" y="1483879"/>
                  </a:cubicBezTo>
                  <a:cubicBezTo>
                    <a:pt x="3019786" y="1564243"/>
                    <a:pt x="2916014" y="1644607"/>
                    <a:pt x="2812000" y="1724487"/>
                  </a:cubicBezTo>
                  <a:cubicBezTo>
                    <a:pt x="2788832" y="1742346"/>
                    <a:pt x="2436970" y="1977162"/>
                    <a:pt x="2389186" y="2009742"/>
                  </a:cubicBezTo>
                  <a:cubicBezTo>
                    <a:pt x="2380740" y="2015292"/>
                    <a:pt x="2374465" y="2016258"/>
                    <a:pt x="2364812" y="2012396"/>
                  </a:cubicBezTo>
                  <a:cubicBezTo>
                    <a:pt x="2036842" y="1880146"/>
                    <a:pt x="1716835" y="1730521"/>
                    <a:pt x="1402138" y="1569794"/>
                  </a:cubicBezTo>
                  <a:cubicBezTo>
                    <a:pt x="1392244" y="1564726"/>
                    <a:pt x="1390554" y="1558210"/>
                    <a:pt x="1390313" y="1548557"/>
                  </a:cubicBezTo>
                  <a:cubicBezTo>
                    <a:pt x="1389106" y="1513805"/>
                    <a:pt x="1388865" y="1514046"/>
                    <a:pt x="1419273" y="1529250"/>
                  </a:cubicBezTo>
                  <a:cubicBezTo>
                    <a:pt x="1733004" y="1687081"/>
                    <a:pt x="2051804" y="1833087"/>
                    <a:pt x="2377602" y="1964130"/>
                  </a:cubicBezTo>
                  <a:cubicBezTo>
                    <a:pt x="2386532" y="1967750"/>
                    <a:pt x="2392806" y="1967026"/>
                    <a:pt x="2400770" y="1961716"/>
                  </a:cubicBezTo>
                  <a:cubicBezTo>
                    <a:pt x="2600593" y="1827536"/>
                    <a:pt x="2800898" y="1693838"/>
                    <a:pt x="3000480" y="1559175"/>
                  </a:cubicBezTo>
                  <a:cubicBezTo>
                    <a:pt x="3036197" y="1535283"/>
                    <a:pt x="3072155" y="1511633"/>
                    <a:pt x="3107631" y="1487499"/>
                  </a:cubicBezTo>
                  <a:cubicBezTo>
                    <a:pt x="3115354" y="1482673"/>
                    <a:pt x="3123076" y="1478088"/>
                    <a:pt x="3132488" y="1472537"/>
                  </a:cubicBezTo>
                  <a:close/>
                  <a:moveTo>
                    <a:pt x="3146726" y="1365627"/>
                  </a:moveTo>
                  <a:cubicBezTo>
                    <a:pt x="3137796" y="1377694"/>
                    <a:pt x="3124764" y="1384934"/>
                    <a:pt x="3113422" y="1393863"/>
                  </a:cubicBezTo>
                  <a:cubicBezTo>
                    <a:pt x="3023646" y="1464332"/>
                    <a:pt x="2933630" y="1534801"/>
                    <a:pt x="2843372" y="1604788"/>
                  </a:cubicBezTo>
                  <a:cubicBezTo>
                    <a:pt x="2819239" y="1623612"/>
                    <a:pt x="2457723" y="1864702"/>
                    <a:pt x="2389909" y="1910797"/>
                  </a:cubicBezTo>
                  <a:cubicBezTo>
                    <a:pt x="2380497" y="1917313"/>
                    <a:pt x="2373257" y="1917554"/>
                    <a:pt x="2362880" y="1913451"/>
                  </a:cubicBezTo>
                  <a:cubicBezTo>
                    <a:pt x="2060009" y="1791096"/>
                    <a:pt x="1422893" y="1481466"/>
                    <a:pt x="1397794" y="1469158"/>
                  </a:cubicBezTo>
                  <a:cubicBezTo>
                    <a:pt x="1391278" y="1466021"/>
                    <a:pt x="1387417" y="1462160"/>
                    <a:pt x="1387900" y="1454196"/>
                  </a:cubicBezTo>
                  <a:cubicBezTo>
                    <a:pt x="1388623" y="1442129"/>
                    <a:pt x="1388141" y="1429821"/>
                    <a:pt x="1388141" y="1417272"/>
                  </a:cubicBezTo>
                  <a:cubicBezTo>
                    <a:pt x="1392485" y="1416065"/>
                    <a:pt x="2297479" y="1832364"/>
                    <a:pt x="2378325" y="1866392"/>
                  </a:cubicBezTo>
                  <a:cubicBezTo>
                    <a:pt x="2387496" y="1870253"/>
                    <a:pt x="2393770" y="1868564"/>
                    <a:pt x="2401493" y="1863254"/>
                  </a:cubicBezTo>
                  <a:cubicBezTo>
                    <a:pt x="2643790" y="1700597"/>
                    <a:pt x="2886329" y="1538179"/>
                    <a:pt x="3128384" y="1375522"/>
                  </a:cubicBezTo>
                  <a:cubicBezTo>
                    <a:pt x="3134176" y="1371660"/>
                    <a:pt x="3139003" y="1365868"/>
                    <a:pt x="3146726" y="1365627"/>
                  </a:cubicBezTo>
                  <a:close/>
                  <a:moveTo>
                    <a:pt x="3115836" y="1288883"/>
                  </a:moveTo>
                  <a:cubicBezTo>
                    <a:pt x="3102079" y="1303845"/>
                    <a:pt x="3084945" y="1314947"/>
                    <a:pt x="3069017" y="1327496"/>
                  </a:cubicBezTo>
                  <a:cubicBezTo>
                    <a:pt x="2992032" y="1388553"/>
                    <a:pt x="2914806" y="1449368"/>
                    <a:pt x="2837580" y="1510184"/>
                  </a:cubicBezTo>
                  <a:cubicBezTo>
                    <a:pt x="2834442" y="1512839"/>
                    <a:pt x="2536156" y="1714352"/>
                    <a:pt x="2390392" y="1812574"/>
                  </a:cubicBezTo>
                  <a:cubicBezTo>
                    <a:pt x="2380980" y="1818848"/>
                    <a:pt x="2373740" y="1819572"/>
                    <a:pt x="2363363" y="1815470"/>
                  </a:cubicBezTo>
                  <a:cubicBezTo>
                    <a:pt x="2033704" y="1682737"/>
                    <a:pt x="1712249" y="1532146"/>
                    <a:pt x="1395863" y="1370212"/>
                  </a:cubicBezTo>
                  <a:cubicBezTo>
                    <a:pt x="1388140" y="1366109"/>
                    <a:pt x="1384761" y="1361524"/>
                    <a:pt x="1385244" y="1352353"/>
                  </a:cubicBezTo>
                  <a:cubicBezTo>
                    <a:pt x="1385968" y="1340769"/>
                    <a:pt x="1385485" y="1329185"/>
                    <a:pt x="1385485" y="1317119"/>
                  </a:cubicBezTo>
                  <a:cubicBezTo>
                    <a:pt x="1391760" y="1317360"/>
                    <a:pt x="2045288" y="1633988"/>
                    <a:pt x="2376636" y="1767445"/>
                  </a:cubicBezTo>
                  <a:cubicBezTo>
                    <a:pt x="2386772" y="1771547"/>
                    <a:pt x="2393529" y="1770582"/>
                    <a:pt x="2402217" y="1764790"/>
                  </a:cubicBezTo>
                  <a:cubicBezTo>
                    <a:pt x="2635344" y="1608166"/>
                    <a:pt x="2868953" y="1451782"/>
                    <a:pt x="3102321" y="1295399"/>
                  </a:cubicBezTo>
                  <a:cubicBezTo>
                    <a:pt x="3106424" y="1292744"/>
                    <a:pt x="3109802" y="1287917"/>
                    <a:pt x="3115836" y="1288883"/>
                  </a:cubicBezTo>
                  <a:close/>
                  <a:moveTo>
                    <a:pt x="3238914" y="1106436"/>
                  </a:moveTo>
                  <a:cubicBezTo>
                    <a:pt x="3239879" y="1112711"/>
                    <a:pt x="3234570" y="1113193"/>
                    <a:pt x="3231674" y="1115365"/>
                  </a:cubicBezTo>
                  <a:cubicBezTo>
                    <a:pt x="3107388" y="1209002"/>
                    <a:pt x="2983103" y="1302397"/>
                    <a:pt x="2858817" y="1395794"/>
                  </a:cubicBezTo>
                  <a:cubicBezTo>
                    <a:pt x="2856162" y="1397725"/>
                    <a:pt x="2432624" y="1685633"/>
                    <a:pt x="2387737" y="1716283"/>
                  </a:cubicBezTo>
                  <a:cubicBezTo>
                    <a:pt x="2380256" y="1721592"/>
                    <a:pt x="2374222" y="1721833"/>
                    <a:pt x="2365776" y="1718454"/>
                  </a:cubicBezTo>
                  <a:cubicBezTo>
                    <a:pt x="2034427" y="1584757"/>
                    <a:pt x="1711284" y="1433442"/>
                    <a:pt x="1393209" y="1270783"/>
                  </a:cubicBezTo>
                  <a:cubicBezTo>
                    <a:pt x="1385486" y="1266922"/>
                    <a:pt x="1381866" y="1262336"/>
                    <a:pt x="1382349" y="1253407"/>
                  </a:cubicBezTo>
                  <a:cubicBezTo>
                    <a:pt x="1383073" y="1241823"/>
                    <a:pt x="1382590" y="1229998"/>
                    <a:pt x="1382590" y="1217931"/>
                  </a:cubicBezTo>
                  <a:cubicBezTo>
                    <a:pt x="1389106" y="1218173"/>
                    <a:pt x="1393932" y="1222275"/>
                    <a:pt x="1399242" y="1224930"/>
                  </a:cubicBezTo>
                  <a:cubicBezTo>
                    <a:pt x="1718041" y="1386140"/>
                    <a:pt x="2042391" y="1535042"/>
                    <a:pt x="2373740" y="1668499"/>
                  </a:cubicBezTo>
                  <a:cubicBezTo>
                    <a:pt x="2385565" y="1673325"/>
                    <a:pt x="2393770" y="1672601"/>
                    <a:pt x="2404389" y="1665361"/>
                  </a:cubicBezTo>
                  <a:cubicBezTo>
                    <a:pt x="2650788" y="1499808"/>
                    <a:pt x="2897188" y="1334736"/>
                    <a:pt x="3143588" y="1169665"/>
                  </a:cubicBezTo>
                  <a:cubicBezTo>
                    <a:pt x="3167721" y="1153254"/>
                    <a:pt x="3191613" y="1136602"/>
                    <a:pt x="3215746" y="1119951"/>
                  </a:cubicBezTo>
                  <a:cubicBezTo>
                    <a:pt x="3223228" y="1115607"/>
                    <a:pt x="3230950" y="1111021"/>
                    <a:pt x="3238914" y="1106436"/>
                  </a:cubicBezTo>
                  <a:close/>
                  <a:moveTo>
                    <a:pt x="40272" y="1039407"/>
                  </a:moveTo>
                  <a:cubicBezTo>
                    <a:pt x="42655" y="1040613"/>
                    <a:pt x="44767" y="1042604"/>
                    <a:pt x="47060" y="1043931"/>
                  </a:cubicBezTo>
                  <a:cubicBezTo>
                    <a:pt x="148419" y="1105954"/>
                    <a:pt x="674523" y="1422341"/>
                    <a:pt x="838870" y="1513564"/>
                  </a:cubicBezTo>
                  <a:cubicBezTo>
                    <a:pt x="853592" y="1521769"/>
                    <a:pt x="861314" y="1530216"/>
                    <a:pt x="857936" y="1547592"/>
                  </a:cubicBezTo>
                  <a:cubicBezTo>
                    <a:pt x="856729" y="1553867"/>
                    <a:pt x="857694" y="1560624"/>
                    <a:pt x="857694" y="1570519"/>
                  </a:cubicBezTo>
                  <a:cubicBezTo>
                    <a:pt x="565924" y="1406172"/>
                    <a:pt x="282117" y="1234825"/>
                    <a:pt x="0" y="1055998"/>
                  </a:cubicBezTo>
                  <a:cubicBezTo>
                    <a:pt x="11825" y="1049965"/>
                    <a:pt x="21961" y="1045138"/>
                    <a:pt x="31856" y="1039588"/>
                  </a:cubicBezTo>
                  <a:cubicBezTo>
                    <a:pt x="35235" y="1037778"/>
                    <a:pt x="37889" y="1038200"/>
                    <a:pt x="40272" y="1039407"/>
                  </a:cubicBezTo>
                  <a:close/>
                  <a:moveTo>
                    <a:pt x="3233605" y="1017626"/>
                  </a:moveTo>
                  <a:cubicBezTo>
                    <a:pt x="3233123" y="1025107"/>
                    <a:pt x="3227331" y="1026314"/>
                    <a:pt x="3223711" y="1028969"/>
                  </a:cubicBezTo>
                  <a:cubicBezTo>
                    <a:pt x="3123558" y="1104747"/>
                    <a:pt x="2439624" y="1582826"/>
                    <a:pt x="2388703" y="1617578"/>
                  </a:cubicBezTo>
                  <a:cubicBezTo>
                    <a:pt x="2380256" y="1623370"/>
                    <a:pt x="2373740" y="1623611"/>
                    <a:pt x="2364328" y="1619750"/>
                  </a:cubicBezTo>
                  <a:cubicBezTo>
                    <a:pt x="2032497" y="1486052"/>
                    <a:pt x="1709112" y="1334254"/>
                    <a:pt x="1390554" y="1171354"/>
                  </a:cubicBezTo>
                  <a:cubicBezTo>
                    <a:pt x="1382832" y="1167493"/>
                    <a:pt x="1379212" y="1162908"/>
                    <a:pt x="1379695" y="1154220"/>
                  </a:cubicBezTo>
                  <a:cubicBezTo>
                    <a:pt x="1379936" y="1146256"/>
                    <a:pt x="1378488" y="1138051"/>
                    <a:pt x="1378005" y="1130087"/>
                  </a:cubicBezTo>
                  <a:cubicBezTo>
                    <a:pt x="1384762" y="1129121"/>
                    <a:pt x="2036117" y="1432718"/>
                    <a:pt x="2365535" y="1560382"/>
                  </a:cubicBezTo>
                  <a:cubicBezTo>
                    <a:pt x="2376395" y="1564726"/>
                    <a:pt x="2384117" y="1563761"/>
                    <a:pt x="2394012" y="1557486"/>
                  </a:cubicBezTo>
                  <a:cubicBezTo>
                    <a:pt x="2670095" y="1379383"/>
                    <a:pt x="2946179" y="1201762"/>
                    <a:pt x="3222263" y="1024142"/>
                  </a:cubicBezTo>
                  <a:cubicBezTo>
                    <a:pt x="3225641" y="1021970"/>
                    <a:pt x="3229261" y="1020039"/>
                    <a:pt x="3233605" y="1017626"/>
                  </a:cubicBezTo>
                  <a:close/>
                  <a:moveTo>
                    <a:pt x="32580" y="941124"/>
                  </a:moveTo>
                  <a:cubicBezTo>
                    <a:pt x="39096" y="937987"/>
                    <a:pt x="43199" y="943296"/>
                    <a:pt x="47784" y="946192"/>
                  </a:cubicBezTo>
                  <a:cubicBezTo>
                    <a:pt x="172070" y="1023660"/>
                    <a:pt x="699381" y="1338357"/>
                    <a:pt x="840077" y="1416066"/>
                  </a:cubicBezTo>
                  <a:cubicBezTo>
                    <a:pt x="855040" y="1424513"/>
                    <a:pt x="862280" y="1432959"/>
                    <a:pt x="859625" y="1449853"/>
                  </a:cubicBezTo>
                  <a:cubicBezTo>
                    <a:pt x="858419" y="1456369"/>
                    <a:pt x="859384" y="1463126"/>
                    <a:pt x="859384" y="1471090"/>
                  </a:cubicBezTo>
                  <a:cubicBezTo>
                    <a:pt x="803636" y="1449370"/>
                    <a:pt x="82777" y="1017626"/>
                    <a:pt x="1207" y="957293"/>
                  </a:cubicBezTo>
                  <a:cubicBezTo>
                    <a:pt x="12067" y="951501"/>
                    <a:pt x="22203" y="946192"/>
                    <a:pt x="32580" y="941124"/>
                  </a:cubicBezTo>
                  <a:close/>
                  <a:moveTo>
                    <a:pt x="39428" y="842932"/>
                  </a:moveTo>
                  <a:cubicBezTo>
                    <a:pt x="41630" y="843928"/>
                    <a:pt x="43561" y="845677"/>
                    <a:pt x="45612" y="847005"/>
                  </a:cubicBezTo>
                  <a:cubicBezTo>
                    <a:pt x="147454" y="909268"/>
                    <a:pt x="676694" y="1227586"/>
                    <a:pt x="842248" y="1319533"/>
                  </a:cubicBezTo>
                  <a:cubicBezTo>
                    <a:pt x="855763" y="1327015"/>
                    <a:pt x="862520" y="1334496"/>
                    <a:pt x="860107" y="1349941"/>
                  </a:cubicBezTo>
                  <a:cubicBezTo>
                    <a:pt x="858900" y="1357422"/>
                    <a:pt x="859865" y="1364904"/>
                    <a:pt x="859865" y="1375281"/>
                  </a:cubicBezTo>
                  <a:cubicBezTo>
                    <a:pt x="567612" y="1210934"/>
                    <a:pt x="282841" y="1039105"/>
                    <a:pt x="0" y="859795"/>
                  </a:cubicBezTo>
                  <a:cubicBezTo>
                    <a:pt x="11584" y="853762"/>
                    <a:pt x="21720" y="848935"/>
                    <a:pt x="31614" y="843385"/>
                  </a:cubicBezTo>
                  <a:cubicBezTo>
                    <a:pt x="34752" y="841695"/>
                    <a:pt x="37226" y="841937"/>
                    <a:pt x="39428" y="842932"/>
                  </a:cubicBezTo>
                  <a:close/>
                  <a:moveTo>
                    <a:pt x="39368" y="745042"/>
                  </a:moveTo>
                  <a:cubicBezTo>
                    <a:pt x="41630" y="746007"/>
                    <a:pt x="43681" y="747697"/>
                    <a:pt x="45853" y="749024"/>
                  </a:cubicBezTo>
                  <a:cubicBezTo>
                    <a:pt x="196927" y="843385"/>
                    <a:pt x="728098" y="1158323"/>
                    <a:pt x="842489" y="1221552"/>
                  </a:cubicBezTo>
                  <a:cubicBezTo>
                    <a:pt x="857693" y="1229757"/>
                    <a:pt x="864450" y="1238686"/>
                    <a:pt x="861313" y="1255579"/>
                  </a:cubicBezTo>
                  <a:cubicBezTo>
                    <a:pt x="860107" y="1261854"/>
                    <a:pt x="861072" y="1268611"/>
                    <a:pt x="861072" y="1278264"/>
                  </a:cubicBezTo>
                  <a:cubicBezTo>
                    <a:pt x="568095" y="1112952"/>
                    <a:pt x="283082" y="941607"/>
                    <a:pt x="0" y="761814"/>
                  </a:cubicBezTo>
                  <a:cubicBezTo>
                    <a:pt x="11825" y="755781"/>
                    <a:pt x="21720" y="750713"/>
                    <a:pt x="31614" y="745404"/>
                  </a:cubicBezTo>
                  <a:cubicBezTo>
                    <a:pt x="34631" y="743835"/>
                    <a:pt x="37105" y="744076"/>
                    <a:pt x="39368" y="745042"/>
                  </a:cubicBezTo>
                  <a:close/>
                  <a:moveTo>
                    <a:pt x="39186" y="646579"/>
                  </a:moveTo>
                  <a:cubicBezTo>
                    <a:pt x="41630" y="647544"/>
                    <a:pt x="43802" y="649354"/>
                    <a:pt x="46094" y="650802"/>
                  </a:cubicBezTo>
                  <a:cubicBezTo>
                    <a:pt x="170139" y="728511"/>
                    <a:pt x="701310" y="1045380"/>
                    <a:pt x="843937" y="1124295"/>
                  </a:cubicBezTo>
                  <a:cubicBezTo>
                    <a:pt x="857693" y="1132018"/>
                    <a:pt x="865175" y="1139740"/>
                    <a:pt x="862520" y="1156151"/>
                  </a:cubicBezTo>
                  <a:cubicBezTo>
                    <a:pt x="861313" y="1163150"/>
                    <a:pt x="862279" y="1170872"/>
                    <a:pt x="862279" y="1180767"/>
                  </a:cubicBezTo>
                  <a:cubicBezTo>
                    <a:pt x="569302" y="1015455"/>
                    <a:pt x="283324" y="843626"/>
                    <a:pt x="0" y="663352"/>
                  </a:cubicBezTo>
                  <a:cubicBezTo>
                    <a:pt x="11584" y="657560"/>
                    <a:pt x="21237" y="652974"/>
                    <a:pt x="30649" y="647424"/>
                  </a:cubicBezTo>
                  <a:cubicBezTo>
                    <a:pt x="34028" y="645493"/>
                    <a:pt x="36743" y="645614"/>
                    <a:pt x="39186" y="646579"/>
                  </a:cubicBezTo>
                  <a:close/>
                  <a:moveTo>
                    <a:pt x="2403424" y="560062"/>
                  </a:moveTo>
                  <a:cubicBezTo>
                    <a:pt x="2400950" y="559519"/>
                    <a:pt x="2397632" y="561389"/>
                    <a:pt x="2393046" y="564164"/>
                  </a:cubicBezTo>
                  <a:cubicBezTo>
                    <a:pt x="2114791" y="732614"/>
                    <a:pt x="1550315" y="1071686"/>
                    <a:pt x="1549591" y="1077478"/>
                  </a:cubicBezTo>
                  <a:cubicBezTo>
                    <a:pt x="1735900" y="1126227"/>
                    <a:pt x="1877561" y="1108851"/>
                    <a:pt x="1940308" y="1097750"/>
                  </a:cubicBezTo>
                  <a:cubicBezTo>
                    <a:pt x="2049631" y="1078443"/>
                    <a:pt x="2153162" y="1046105"/>
                    <a:pt x="2242455" y="978531"/>
                  </a:cubicBezTo>
                  <a:cubicBezTo>
                    <a:pt x="2378325" y="875724"/>
                    <a:pt x="2437934" y="741060"/>
                    <a:pt x="2408733" y="570439"/>
                  </a:cubicBezTo>
                  <a:cubicBezTo>
                    <a:pt x="2407527" y="563561"/>
                    <a:pt x="2405898" y="560605"/>
                    <a:pt x="2403424" y="560062"/>
                  </a:cubicBezTo>
                  <a:close/>
                  <a:moveTo>
                    <a:pt x="39941" y="549232"/>
                  </a:moveTo>
                  <a:cubicBezTo>
                    <a:pt x="42595" y="550408"/>
                    <a:pt x="45008" y="552460"/>
                    <a:pt x="47542" y="554028"/>
                  </a:cubicBezTo>
                  <a:cubicBezTo>
                    <a:pt x="149385" y="616533"/>
                    <a:pt x="678143" y="934367"/>
                    <a:pt x="843456" y="1026073"/>
                  </a:cubicBezTo>
                  <a:cubicBezTo>
                    <a:pt x="858901" y="1034520"/>
                    <a:pt x="866623" y="1043449"/>
                    <a:pt x="863245" y="1061066"/>
                  </a:cubicBezTo>
                  <a:cubicBezTo>
                    <a:pt x="862038" y="1067341"/>
                    <a:pt x="864451" y="1074098"/>
                    <a:pt x="860832" y="1081821"/>
                  </a:cubicBezTo>
                  <a:cubicBezTo>
                    <a:pt x="569785" y="917956"/>
                    <a:pt x="284290" y="746128"/>
                    <a:pt x="0" y="565612"/>
                  </a:cubicBezTo>
                  <a:cubicBezTo>
                    <a:pt x="11825" y="559579"/>
                    <a:pt x="21479" y="554752"/>
                    <a:pt x="30890" y="549684"/>
                  </a:cubicBezTo>
                  <a:cubicBezTo>
                    <a:pt x="34390" y="547753"/>
                    <a:pt x="37286" y="548055"/>
                    <a:pt x="39941" y="549232"/>
                  </a:cubicBezTo>
                  <a:close/>
                  <a:moveTo>
                    <a:pt x="2352502" y="523621"/>
                  </a:moveTo>
                  <a:cubicBezTo>
                    <a:pt x="2408733" y="548478"/>
                    <a:pt x="2845785" y="713066"/>
                    <a:pt x="3011821" y="758436"/>
                  </a:cubicBezTo>
                  <a:cubicBezTo>
                    <a:pt x="3021716" y="761091"/>
                    <a:pt x="3022922" y="763263"/>
                    <a:pt x="3017613" y="772192"/>
                  </a:cubicBezTo>
                  <a:cubicBezTo>
                    <a:pt x="2963554" y="864622"/>
                    <a:pt x="2962348" y="958018"/>
                    <a:pt x="3014476" y="1051655"/>
                  </a:cubicBezTo>
                  <a:cubicBezTo>
                    <a:pt x="3019061" y="1059861"/>
                    <a:pt x="3016647" y="1062274"/>
                    <a:pt x="3010132" y="1066618"/>
                  </a:cubicBezTo>
                  <a:cubicBezTo>
                    <a:pt x="2874020" y="1154704"/>
                    <a:pt x="2738151" y="1243032"/>
                    <a:pt x="2602281" y="1331600"/>
                  </a:cubicBezTo>
                  <a:cubicBezTo>
                    <a:pt x="2594075" y="1337151"/>
                    <a:pt x="2588766" y="1335462"/>
                    <a:pt x="2581044" y="1331118"/>
                  </a:cubicBezTo>
                  <a:cubicBezTo>
                    <a:pt x="2430935" y="1245928"/>
                    <a:pt x="2280827" y="1246893"/>
                    <a:pt x="2131684" y="1333772"/>
                  </a:cubicBezTo>
                  <a:cubicBezTo>
                    <a:pt x="2117687" y="1341736"/>
                    <a:pt x="2104896" y="1351631"/>
                    <a:pt x="2093071" y="1362732"/>
                  </a:cubicBezTo>
                  <a:cubicBezTo>
                    <a:pt x="2088244" y="1367317"/>
                    <a:pt x="2084141" y="1367800"/>
                    <a:pt x="2078108" y="1365146"/>
                  </a:cubicBezTo>
                  <a:cubicBezTo>
                    <a:pt x="1862840" y="1275611"/>
                    <a:pt x="1648538" y="1184147"/>
                    <a:pt x="1436889" y="1086649"/>
                  </a:cubicBezTo>
                  <a:cubicBezTo>
                    <a:pt x="1433994" y="1085201"/>
                    <a:pt x="1430374" y="1084477"/>
                    <a:pt x="1429167" y="1080857"/>
                  </a:cubicBezTo>
                  <a:cubicBezTo>
                    <a:pt x="1510737" y="1030901"/>
                    <a:pt x="2344780" y="519276"/>
                    <a:pt x="2352502" y="523621"/>
                  </a:cubicBezTo>
                  <a:close/>
                  <a:moveTo>
                    <a:pt x="141903" y="457254"/>
                  </a:moveTo>
                  <a:cubicBezTo>
                    <a:pt x="171104" y="470769"/>
                    <a:pt x="855521" y="859554"/>
                    <a:pt x="859382" y="861243"/>
                  </a:cubicBezTo>
                  <a:cubicBezTo>
                    <a:pt x="869760" y="867759"/>
                    <a:pt x="863968" y="877413"/>
                    <a:pt x="864933" y="886101"/>
                  </a:cubicBezTo>
                  <a:cubicBezTo>
                    <a:pt x="856486" y="885135"/>
                    <a:pt x="167002" y="476802"/>
                    <a:pt x="141903" y="457254"/>
                  </a:cubicBezTo>
                  <a:close/>
                  <a:moveTo>
                    <a:pt x="35024" y="452396"/>
                  </a:moveTo>
                  <a:cubicBezTo>
                    <a:pt x="42776" y="452547"/>
                    <a:pt x="50559" y="457374"/>
                    <a:pt x="66125" y="467148"/>
                  </a:cubicBezTo>
                  <a:cubicBezTo>
                    <a:pt x="323385" y="627875"/>
                    <a:pt x="583783" y="783294"/>
                    <a:pt x="848764" y="930747"/>
                  </a:cubicBezTo>
                  <a:cubicBezTo>
                    <a:pt x="864451" y="939435"/>
                    <a:pt x="865416" y="949571"/>
                    <a:pt x="865175" y="964051"/>
                  </a:cubicBezTo>
                  <a:cubicBezTo>
                    <a:pt x="864209" y="986012"/>
                    <a:pt x="864692" y="986012"/>
                    <a:pt x="845386" y="975152"/>
                  </a:cubicBezTo>
                  <a:cubicBezTo>
                    <a:pt x="562545" y="815391"/>
                    <a:pt x="284531" y="647906"/>
                    <a:pt x="10378" y="474147"/>
                  </a:cubicBezTo>
                  <a:cubicBezTo>
                    <a:pt x="7723" y="472216"/>
                    <a:pt x="5068" y="470285"/>
                    <a:pt x="1931" y="468113"/>
                  </a:cubicBezTo>
                  <a:cubicBezTo>
                    <a:pt x="3379" y="466424"/>
                    <a:pt x="3620" y="465941"/>
                    <a:pt x="4103" y="465700"/>
                  </a:cubicBezTo>
                  <a:cubicBezTo>
                    <a:pt x="19548" y="456771"/>
                    <a:pt x="27271" y="452245"/>
                    <a:pt x="35024" y="452396"/>
                  </a:cubicBezTo>
                  <a:close/>
                  <a:moveTo>
                    <a:pt x="1403708" y="240719"/>
                  </a:moveTo>
                  <a:cubicBezTo>
                    <a:pt x="1341806" y="240780"/>
                    <a:pt x="1298970" y="247658"/>
                    <a:pt x="1270372" y="252605"/>
                  </a:cubicBezTo>
                  <a:cubicBezTo>
                    <a:pt x="1168046" y="270222"/>
                    <a:pt x="1071514" y="301836"/>
                    <a:pt x="987771" y="364583"/>
                  </a:cubicBezTo>
                  <a:cubicBezTo>
                    <a:pt x="865658" y="456289"/>
                    <a:pt x="809427" y="576472"/>
                    <a:pt x="834043" y="730200"/>
                  </a:cubicBezTo>
                  <a:cubicBezTo>
                    <a:pt x="837180" y="749507"/>
                    <a:pt x="837422" y="749507"/>
                    <a:pt x="854315" y="739612"/>
                  </a:cubicBezTo>
                  <a:cubicBezTo>
                    <a:pt x="1116160" y="586125"/>
                    <a:pt x="1378247" y="432397"/>
                    <a:pt x="1640092" y="278910"/>
                  </a:cubicBezTo>
                  <a:cubicBezTo>
                    <a:pt x="1643954" y="276738"/>
                    <a:pt x="1649022" y="275772"/>
                    <a:pt x="1651435" y="269739"/>
                  </a:cubicBezTo>
                  <a:cubicBezTo>
                    <a:pt x="1546576" y="247416"/>
                    <a:pt x="1465610" y="240659"/>
                    <a:pt x="1403708" y="240719"/>
                  </a:cubicBezTo>
                  <a:close/>
                  <a:moveTo>
                    <a:pt x="749125" y="352"/>
                  </a:moveTo>
                  <a:cubicBezTo>
                    <a:pt x="752111" y="1076"/>
                    <a:pt x="754887" y="2826"/>
                    <a:pt x="758024" y="4757"/>
                  </a:cubicBezTo>
                  <a:cubicBezTo>
                    <a:pt x="830664" y="50851"/>
                    <a:pt x="932748" y="73536"/>
                    <a:pt x="1018180" y="76915"/>
                  </a:cubicBezTo>
                  <a:cubicBezTo>
                    <a:pt x="1095647" y="76674"/>
                    <a:pt x="1185181" y="60022"/>
                    <a:pt x="1242860" y="34199"/>
                  </a:cubicBezTo>
                  <a:cubicBezTo>
                    <a:pt x="1253961" y="29373"/>
                    <a:pt x="1262167" y="29373"/>
                    <a:pt x="1273027" y="34682"/>
                  </a:cubicBezTo>
                  <a:cubicBezTo>
                    <a:pt x="1439063" y="117700"/>
                    <a:pt x="1782961" y="276979"/>
                    <a:pt x="1786339" y="278427"/>
                  </a:cubicBezTo>
                  <a:cubicBezTo>
                    <a:pt x="1782961" y="281082"/>
                    <a:pt x="1191938" y="633909"/>
                    <a:pt x="899685" y="808392"/>
                  </a:cubicBezTo>
                  <a:cubicBezTo>
                    <a:pt x="892204" y="812977"/>
                    <a:pt x="885205" y="817321"/>
                    <a:pt x="876759" y="810564"/>
                  </a:cubicBezTo>
                  <a:cubicBezTo>
                    <a:pt x="813047" y="774847"/>
                    <a:pt x="482664" y="583953"/>
                    <a:pt x="383235" y="520242"/>
                  </a:cubicBezTo>
                  <a:cubicBezTo>
                    <a:pt x="374789" y="514691"/>
                    <a:pt x="374547" y="510830"/>
                    <a:pt x="378891" y="502383"/>
                  </a:cubicBezTo>
                  <a:cubicBezTo>
                    <a:pt x="430536" y="402230"/>
                    <a:pt x="433915" y="300147"/>
                    <a:pt x="387821" y="197098"/>
                  </a:cubicBezTo>
                  <a:cubicBezTo>
                    <a:pt x="384201" y="188893"/>
                    <a:pt x="384683" y="185273"/>
                    <a:pt x="393130" y="180929"/>
                  </a:cubicBezTo>
                  <a:cubicBezTo>
                    <a:pt x="508486" y="121561"/>
                    <a:pt x="623843" y="61952"/>
                    <a:pt x="738958" y="2102"/>
                  </a:cubicBezTo>
                  <a:cubicBezTo>
                    <a:pt x="742940" y="-70"/>
                    <a:pt x="746138" y="-372"/>
                    <a:pt x="749125" y="352"/>
                  </a:cubicBezTo>
                  <a:close/>
                </a:path>
              </a:pathLst>
            </a:custGeom>
            <a:solidFill>
              <a:schemeClr val="bg1"/>
            </a:solidFill>
            <a:ln w="2410" cap="flat">
              <a:noFill/>
              <a:prstDash val="solid"/>
              <a:miter/>
            </a:ln>
          </p:spPr>
          <p:txBody>
            <a:bodyPr rtlCol="0" anchor="ctr"/>
            <a:lstStyle/>
            <a:p>
              <a:endParaRPr lang="en-US"/>
            </a:p>
          </p:txBody>
        </p:sp>
      </p:grpSp>
    </p:spTree>
    <p:extLst>
      <p:ext uri="{BB962C8B-B14F-4D97-AF65-F5344CB8AC3E}">
        <p14:creationId xmlns:p14="http://schemas.microsoft.com/office/powerpoint/2010/main" val="3034544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dirty="0" smtClean="0"/>
              <a:t>Principy </a:t>
            </a:r>
            <a:r>
              <a:rPr lang="cs-CZ" altLang="cs-CZ" dirty="0"/>
              <a:t>poskytování </a:t>
            </a:r>
            <a:r>
              <a:rPr lang="cs-CZ" altLang="cs-CZ" dirty="0" smtClean="0"/>
              <a:t>dotací II </a:t>
            </a:r>
            <a:endParaRPr lang="cs-CZ" dirty="0"/>
          </a:p>
        </p:txBody>
      </p:sp>
      <p:sp>
        <p:nvSpPr>
          <p:cNvPr id="9" name="TextovéPole 8"/>
          <p:cNvSpPr txBox="1"/>
          <p:nvPr/>
        </p:nvSpPr>
        <p:spPr>
          <a:xfrm>
            <a:off x="517793" y="1696598"/>
            <a:ext cx="11248221" cy="2585323"/>
          </a:xfrm>
          <a:prstGeom prst="rect">
            <a:avLst/>
          </a:prstGeom>
          <a:noFill/>
        </p:spPr>
        <p:txBody>
          <a:bodyPr wrap="square" rtlCol="0">
            <a:spAutoFit/>
          </a:bodyPr>
          <a:lstStyle/>
          <a:p>
            <a:endParaRPr lang="cs-CZ" dirty="0"/>
          </a:p>
          <a:p>
            <a:pPr marL="342900" indent="-342900">
              <a:buClr>
                <a:schemeClr val="accent5"/>
              </a:buClr>
              <a:buFont typeface="Wingdings" panose="05000000000000000000" pitchFamily="2" charset="2"/>
              <a:buChar char="q"/>
            </a:pPr>
            <a:r>
              <a:rPr lang="cs-CZ" sz="2400" dirty="0" smtClean="0"/>
              <a:t>Rovný </a:t>
            </a:r>
            <a:r>
              <a:rPr lang="cs-CZ" sz="2400" dirty="0"/>
              <a:t>přístup a transparentnost při poskytování </a:t>
            </a:r>
            <a:r>
              <a:rPr lang="cs-CZ" sz="2400" dirty="0" smtClean="0"/>
              <a:t/>
            </a:r>
            <a:br>
              <a:rPr lang="cs-CZ" sz="2400" dirty="0" smtClean="0"/>
            </a:br>
            <a:r>
              <a:rPr lang="cs-CZ" sz="2400" dirty="0" smtClean="0"/>
              <a:t>dotací </a:t>
            </a:r>
            <a:r>
              <a:rPr lang="cs-CZ" sz="2400" dirty="0"/>
              <a:t>a návratných finančních transferů územně </a:t>
            </a:r>
            <a:r>
              <a:rPr lang="cs-CZ" sz="2400" dirty="0" smtClean="0"/>
              <a:t/>
            </a:r>
            <a:br>
              <a:rPr lang="cs-CZ" sz="2400" dirty="0" smtClean="0"/>
            </a:br>
            <a:r>
              <a:rPr lang="cs-CZ" sz="2400" dirty="0" smtClean="0"/>
              <a:t>samosprávných </a:t>
            </a:r>
            <a:r>
              <a:rPr lang="cs-CZ" sz="2400" dirty="0"/>
              <a:t>celků</a:t>
            </a:r>
            <a:r>
              <a:rPr lang="cs-CZ" sz="2400" dirty="0" smtClean="0"/>
              <a:t>.</a:t>
            </a:r>
          </a:p>
          <a:p>
            <a:pPr marL="342900" indent="-342900">
              <a:buClr>
                <a:schemeClr val="accent5"/>
              </a:buClr>
              <a:buFont typeface="Wingdings" panose="05000000000000000000" pitchFamily="2" charset="2"/>
              <a:buChar char="q"/>
            </a:pPr>
            <a:endParaRPr lang="cs-CZ" sz="2400" dirty="0"/>
          </a:p>
          <a:p>
            <a:pPr marL="342900" indent="-342900">
              <a:buClr>
                <a:schemeClr val="accent5"/>
              </a:buClr>
              <a:buFont typeface="Wingdings" panose="05000000000000000000" pitchFamily="2" charset="2"/>
              <a:buChar char="q"/>
            </a:pPr>
            <a:r>
              <a:rPr lang="cs-CZ" sz="2400" dirty="0" smtClean="0"/>
              <a:t>Zákon vyžaduje </a:t>
            </a:r>
            <a:r>
              <a:rPr lang="cs-CZ" sz="2400" dirty="0"/>
              <a:t>postupovat podle předem stanovených pravidel a peněžní prostředky vynakládat účelně a hospodárně.</a:t>
            </a:r>
          </a:p>
        </p:txBody>
      </p:sp>
      <p:grpSp>
        <p:nvGrpSpPr>
          <p:cNvPr id="39" name="Group 12">
            <a:extLst>
              <a:ext uri="{FF2B5EF4-FFF2-40B4-BE49-F238E27FC236}">
                <a16:creationId xmlns:a16="http://schemas.microsoft.com/office/drawing/2014/main" id="{FCA04C21-4310-4D24-87A3-A651B45FB056}"/>
              </a:ext>
            </a:extLst>
          </p:cNvPr>
          <p:cNvGrpSpPr/>
          <p:nvPr/>
        </p:nvGrpSpPr>
        <p:grpSpPr>
          <a:xfrm>
            <a:off x="9114486" y="1696598"/>
            <a:ext cx="2651528" cy="1382004"/>
            <a:chOff x="135302" y="0"/>
            <a:chExt cx="3641697" cy="2572597"/>
          </a:xfrm>
        </p:grpSpPr>
        <p:sp>
          <p:nvSpPr>
            <p:cNvPr id="42" name="Freeform: Shape 13">
              <a:extLst>
                <a:ext uri="{FF2B5EF4-FFF2-40B4-BE49-F238E27FC236}">
                  <a16:creationId xmlns:a16="http://schemas.microsoft.com/office/drawing/2014/main" id="{5AD522BA-A090-4B8B-81F1-7E409E2DBE77}"/>
                </a:ext>
              </a:extLst>
            </p:cNvPr>
            <p:cNvSpPr/>
            <p:nvPr/>
          </p:nvSpPr>
          <p:spPr>
            <a:xfrm>
              <a:off x="135302" y="0"/>
              <a:ext cx="3641697" cy="2572597"/>
            </a:xfrm>
            <a:custGeom>
              <a:avLst/>
              <a:gdLst>
                <a:gd name="connsiteX0" fmla="*/ 3542751 w 3641696"/>
                <a:gd name="connsiteY0" fmla="*/ 1663017 h 2572597"/>
                <a:gd name="connsiteX1" fmla="*/ 3642421 w 3641696"/>
                <a:gd name="connsiteY1" fmla="*/ 1595927 h 2572597"/>
                <a:gd name="connsiteX2" fmla="*/ 3543475 w 3641696"/>
                <a:gd name="connsiteY2" fmla="*/ 1564554 h 2572597"/>
                <a:gd name="connsiteX3" fmla="*/ 3642662 w 3641696"/>
                <a:gd name="connsiteY3" fmla="*/ 1497947 h 2572597"/>
                <a:gd name="connsiteX4" fmla="*/ 3543475 w 3641696"/>
                <a:gd name="connsiteY4" fmla="*/ 1463677 h 2572597"/>
                <a:gd name="connsiteX5" fmla="*/ 3642179 w 3641696"/>
                <a:gd name="connsiteY5" fmla="*/ 1399725 h 2572597"/>
                <a:gd name="connsiteX6" fmla="*/ 3543475 w 3641696"/>
                <a:gd name="connsiteY6" fmla="*/ 1366179 h 2572597"/>
                <a:gd name="connsiteX7" fmla="*/ 3639284 w 3641696"/>
                <a:gd name="connsiteY7" fmla="*/ 1300778 h 2572597"/>
                <a:gd name="connsiteX8" fmla="*/ 3543716 w 3641696"/>
                <a:gd name="connsiteY8" fmla="*/ 1270371 h 2572597"/>
                <a:gd name="connsiteX9" fmla="*/ 3642662 w 3641696"/>
                <a:gd name="connsiteY9" fmla="*/ 1203763 h 2572597"/>
                <a:gd name="connsiteX10" fmla="*/ 3543716 w 3641696"/>
                <a:gd name="connsiteY10" fmla="*/ 1172149 h 2572597"/>
                <a:gd name="connsiteX11" fmla="*/ 3643145 w 3641696"/>
                <a:gd name="connsiteY11" fmla="*/ 1105300 h 2572597"/>
                <a:gd name="connsiteX12" fmla="*/ 3566884 w 3641696"/>
                <a:gd name="connsiteY12" fmla="*/ 1082373 h 2572597"/>
                <a:gd name="connsiteX13" fmla="*/ 3624562 w 3641696"/>
                <a:gd name="connsiteY13" fmla="*/ 1033141 h 2572597"/>
                <a:gd name="connsiteX14" fmla="*/ 3139968 w 3641696"/>
                <a:gd name="connsiteY14" fmla="*/ 883274 h 2572597"/>
                <a:gd name="connsiteX15" fmla="*/ 2652960 w 3641696"/>
                <a:gd name="connsiteY15" fmla="*/ 722306 h 2572597"/>
                <a:gd name="connsiteX16" fmla="*/ 2312683 w 3641696"/>
                <a:gd name="connsiteY16" fmla="*/ 588367 h 2572597"/>
                <a:gd name="connsiteX17" fmla="*/ 2001365 w 3641696"/>
                <a:gd name="connsiteY17" fmla="*/ 450808 h 2572597"/>
                <a:gd name="connsiteX18" fmla="*/ 1640091 w 3641696"/>
                <a:gd name="connsiteY18" fmla="*/ 275601 h 2572597"/>
                <a:gd name="connsiteX19" fmla="*/ 1108920 w 3641696"/>
                <a:gd name="connsiteY19" fmla="*/ 2172 h 2572597"/>
                <a:gd name="connsiteX20" fmla="*/ 1107472 w 3641696"/>
                <a:gd name="connsiteY20" fmla="*/ 0 h 2572597"/>
                <a:gd name="connsiteX21" fmla="*/ 1101680 w 3641696"/>
                <a:gd name="connsiteY21" fmla="*/ 0 h 2572597"/>
                <a:gd name="connsiteX22" fmla="*/ 17135 w 3641696"/>
                <a:gd name="connsiteY22" fmla="*/ 522001 h 2572597"/>
                <a:gd name="connsiteX23" fmla="*/ 15445 w 3641696"/>
                <a:gd name="connsiteY23" fmla="*/ 545893 h 2572597"/>
                <a:gd name="connsiteX24" fmla="*/ 36682 w 3641696"/>
                <a:gd name="connsiteY24" fmla="*/ 556994 h 2572597"/>
                <a:gd name="connsiteX25" fmla="*/ 0 w 3641696"/>
                <a:gd name="connsiteY25" fmla="*/ 580644 h 2572597"/>
                <a:gd name="connsiteX26" fmla="*/ 0 w 3641696"/>
                <a:gd name="connsiteY26" fmla="*/ 583540 h 2572597"/>
                <a:gd name="connsiteX27" fmla="*/ 58402 w 3641696"/>
                <a:gd name="connsiteY27" fmla="*/ 627221 h 2572597"/>
                <a:gd name="connsiteX28" fmla="*/ 57196 w 3641696"/>
                <a:gd name="connsiteY28" fmla="*/ 642184 h 2572597"/>
                <a:gd name="connsiteX29" fmla="*/ 12067 w 3641696"/>
                <a:gd name="connsiteY29" fmla="*/ 666317 h 2572597"/>
                <a:gd name="connsiteX30" fmla="*/ 10619 w 3641696"/>
                <a:gd name="connsiteY30" fmla="*/ 694553 h 2572597"/>
                <a:gd name="connsiteX31" fmla="*/ 52610 w 3641696"/>
                <a:gd name="connsiteY31" fmla="*/ 721099 h 2572597"/>
                <a:gd name="connsiteX32" fmla="*/ 52128 w 3641696"/>
                <a:gd name="connsiteY32" fmla="*/ 742819 h 2572597"/>
                <a:gd name="connsiteX33" fmla="*/ 17859 w 3641696"/>
                <a:gd name="connsiteY33" fmla="*/ 759954 h 2572597"/>
                <a:gd name="connsiteX34" fmla="*/ 16169 w 3641696"/>
                <a:gd name="connsiteY34" fmla="*/ 795912 h 2572597"/>
                <a:gd name="connsiteX35" fmla="*/ 58161 w 3641696"/>
                <a:gd name="connsiteY35" fmla="*/ 822459 h 2572597"/>
                <a:gd name="connsiteX36" fmla="*/ 57678 w 3641696"/>
                <a:gd name="connsiteY36" fmla="*/ 837904 h 2572597"/>
                <a:gd name="connsiteX37" fmla="*/ 15687 w 3641696"/>
                <a:gd name="connsiteY37" fmla="*/ 859141 h 2572597"/>
                <a:gd name="connsiteX38" fmla="*/ 14239 w 3641696"/>
                <a:gd name="connsiteY38" fmla="*/ 892928 h 2572597"/>
                <a:gd name="connsiteX39" fmla="*/ 57437 w 3641696"/>
                <a:gd name="connsiteY39" fmla="*/ 920440 h 2572597"/>
                <a:gd name="connsiteX40" fmla="*/ 55989 w 3641696"/>
                <a:gd name="connsiteY40" fmla="*/ 936850 h 2572597"/>
                <a:gd name="connsiteX41" fmla="*/ 17859 w 3641696"/>
                <a:gd name="connsiteY41" fmla="*/ 956157 h 2572597"/>
                <a:gd name="connsiteX42" fmla="*/ 15445 w 3641696"/>
                <a:gd name="connsiteY42" fmla="*/ 992115 h 2572597"/>
                <a:gd name="connsiteX43" fmla="*/ 60092 w 3641696"/>
                <a:gd name="connsiteY43" fmla="*/ 1020110 h 2572597"/>
                <a:gd name="connsiteX44" fmla="*/ 59609 w 3641696"/>
                <a:gd name="connsiteY44" fmla="*/ 1033624 h 2572597"/>
                <a:gd name="connsiteX45" fmla="*/ 16411 w 3641696"/>
                <a:gd name="connsiteY45" fmla="*/ 1055344 h 2572597"/>
                <a:gd name="connsiteX46" fmla="*/ 13756 w 3641696"/>
                <a:gd name="connsiteY46" fmla="*/ 1088889 h 2572597"/>
                <a:gd name="connsiteX47" fmla="*/ 55506 w 3641696"/>
                <a:gd name="connsiteY47" fmla="*/ 1115918 h 2572597"/>
                <a:gd name="connsiteX48" fmla="*/ 53817 w 3641696"/>
                <a:gd name="connsiteY48" fmla="*/ 1134501 h 2572597"/>
                <a:gd name="connsiteX49" fmla="*/ 12067 w 3641696"/>
                <a:gd name="connsiteY49" fmla="*/ 1155738 h 2572597"/>
                <a:gd name="connsiteX50" fmla="*/ 11343 w 3641696"/>
                <a:gd name="connsiteY50" fmla="*/ 1183491 h 2572597"/>
                <a:gd name="connsiteX51" fmla="*/ 56230 w 3641696"/>
                <a:gd name="connsiteY51" fmla="*/ 1212210 h 2572597"/>
                <a:gd name="connsiteX52" fmla="*/ 55024 w 3641696"/>
                <a:gd name="connsiteY52" fmla="*/ 1234171 h 2572597"/>
                <a:gd name="connsiteX53" fmla="*/ 12067 w 3641696"/>
                <a:gd name="connsiteY53" fmla="*/ 1255891 h 2572597"/>
                <a:gd name="connsiteX54" fmla="*/ 11101 w 3641696"/>
                <a:gd name="connsiteY54" fmla="*/ 1280748 h 2572597"/>
                <a:gd name="connsiteX55" fmla="*/ 114633 w 3641696"/>
                <a:gd name="connsiteY55" fmla="*/ 1345908 h 2572597"/>
                <a:gd name="connsiteX56" fmla="*/ 463598 w 3641696"/>
                <a:gd name="connsiteY56" fmla="*/ 1560693 h 2572597"/>
                <a:gd name="connsiteX57" fmla="*/ 1268923 w 3641696"/>
                <a:gd name="connsiteY57" fmla="*/ 2009570 h 2572597"/>
                <a:gd name="connsiteX58" fmla="*/ 2139889 w 3641696"/>
                <a:gd name="connsiteY58" fmla="*/ 2430935 h 2572597"/>
                <a:gd name="connsiteX59" fmla="*/ 2475581 w 3641696"/>
                <a:gd name="connsiteY59" fmla="*/ 2572838 h 2572597"/>
                <a:gd name="connsiteX60" fmla="*/ 3638559 w 3641696"/>
                <a:gd name="connsiteY60" fmla="*/ 1791165 h 2572597"/>
                <a:gd name="connsiteX61" fmla="*/ 3543233 w 3641696"/>
                <a:gd name="connsiteY61" fmla="*/ 1760516 h 2572597"/>
                <a:gd name="connsiteX62" fmla="*/ 3642421 w 3641696"/>
                <a:gd name="connsiteY62" fmla="*/ 1693908 h 2572597"/>
                <a:gd name="connsiteX63" fmla="*/ 3542751 w 3641696"/>
                <a:gd name="connsiteY63" fmla="*/ 1663017 h 257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41696" h="2572597">
                  <a:moveTo>
                    <a:pt x="3542751" y="1663017"/>
                  </a:moveTo>
                  <a:cubicBezTo>
                    <a:pt x="3576537" y="1640332"/>
                    <a:pt x="3608152" y="1619095"/>
                    <a:pt x="3642421" y="1595927"/>
                  </a:cubicBezTo>
                  <a:cubicBezTo>
                    <a:pt x="3607910" y="1584826"/>
                    <a:pt x="3577020" y="1575173"/>
                    <a:pt x="3543475" y="1564554"/>
                  </a:cubicBezTo>
                  <a:cubicBezTo>
                    <a:pt x="3577503" y="1541628"/>
                    <a:pt x="3608634" y="1520632"/>
                    <a:pt x="3642662" y="1497947"/>
                  </a:cubicBezTo>
                  <a:cubicBezTo>
                    <a:pt x="3611048" y="1488052"/>
                    <a:pt x="3544199" y="1470676"/>
                    <a:pt x="3543475" y="1463677"/>
                  </a:cubicBezTo>
                  <a:cubicBezTo>
                    <a:pt x="3576779" y="1444854"/>
                    <a:pt x="3608393" y="1423375"/>
                    <a:pt x="3642179" y="1399725"/>
                  </a:cubicBezTo>
                  <a:cubicBezTo>
                    <a:pt x="3610565" y="1389830"/>
                    <a:pt x="3545164" y="1371489"/>
                    <a:pt x="3543475" y="1366179"/>
                  </a:cubicBezTo>
                  <a:cubicBezTo>
                    <a:pt x="3573400" y="1350734"/>
                    <a:pt x="3637594" y="1307536"/>
                    <a:pt x="3639284" y="1300778"/>
                  </a:cubicBezTo>
                  <a:cubicBezTo>
                    <a:pt x="3608393" y="1290884"/>
                    <a:pt x="3577503" y="1280989"/>
                    <a:pt x="3543716" y="1270371"/>
                  </a:cubicBezTo>
                  <a:cubicBezTo>
                    <a:pt x="3577503" y="1247685"/>
                    <a:pt x="3608634" y="1226690"/>
                    <a:pt x="3642662" y="1203763"/>
                  </a:cubicBezTo>
                  <a:cubicBezTo>
                    <a:pt x="3608634" y="1192903"/>
                    <a:pt x="3577503" y="1183009"/>
                    <a:pt x="3543716" y="1172149"/>
                  </a:cubicBezTo>
                  <a:cubicBezTo>
                    <a:pt x="3577985" y="1148981"/>
                    <a:pt x="3609358" y="1128226"/>
                    <a:pt x="3643145" y="1105300"/>
                  </a:cubicBezTo>
                  <a:cubicBezTo>
                    <a:pt x="3615392" y="1096853"/>
                    <a:pt x="3591017" y="1089613"/>
                    <a:pt x="3566884" y="1082373"/>
                  </a:cubicBezTo>
                  <a:cubicBezTo>
                    <a:pt x="3567849" y="1079477"/>
                    <a:pt x="3626010" y="1041105"/>
                    <a:pt x="3624562" y="1033141"/>
                  </a:cubicBezTo>
                  <a:cubicBezTo>
                    <a:pt x="3623356" y="1025902"/>
                    <a:pt x="3226606" y="909580"/>
                    <a:pt x="3139968" y="883274"/>
                  </a:cubicBezTo>
                  <a:cubicBezTo>
                    <a:pt x="3047297" y="855039"/>
                    <a:pt x="2722705" y="747887"/>
                    <a:pt x="2652960" y="722306"/>
                  </a:cubicBezTo>
                  <a:cubicBezTo>
                    <a:pt x="2538569" y="680314"/>
                    <a:pt x="2425143" y="635668"/>
                    <a:pt x="2312683" y="588367"/>
                  </a:cubicBezTo>
                  <a:cubicBezTo>
                    <a:pt x="2208186" y="544445"/>
                    <a:pt x="2104172" y="498833"/>
                    <a:pt x="2001365" y="450808"/>
                  </a:cubicBezTo>
                  <a:cubicBezTo>
                    <a:pt x="1880216" y="394095"/>
                    <a:pt x="1759550" y="335934"/>
                    <a:pt x="1640091" y="275601"/>
                  </a:cubicBezTo>
                  <a:cubicBezTo>
                    <a:pt x="1536559" y="223473"/>
                    <a:pt x="1174321" y="38130"/>
                    <a:pt x="1108920" y="2172"/>
                  </a:cubicBezTo>
                  <a:cubicBezTo>
                    <a:pt x="1108196" y="1689"/>
                    <a:pt x="1107954" y="724"/>
                    <a:pt x="1107472" y="0"/>
                  </a:cubicBezTo>
                  <a:cubicBezTo>
                    <a:pt x="1105541" y="0"/>
                    <a:pt x="1103610" y="0"/>
                    <a:pt x="1101680" y="0"/>
                  </a:cubicBezTo>
                  <a:cubicBezTo>
                    <a:pt x="1088165" y="5068"/>
                    <a:pt x="29684" y="514278"/>
                    <a:pt x="17135" y="522001"/>
                  </a:cubicBezTo>
                  <a:cubicBezTo>
                    <a:pt x="6033" y="528758"/>
                    <a:pt x="5792" y="537205"/>
                    <a:pt x="15445" y="545893"/>
                  </a:cubicBezTo>
                  <a:cubicBezTo>
                    <a:pt x="21720" y="551443"/>
                    <a:pt x="29201" y="554098"/>
                    <a:pt x="36682" y="556994"/>
                  </a:cubicBezTo>
                  <a:cubicBezTo>
                    <a:pt x="22444" y="561579"/>
                    <a:pt x="9412" y="567612"/>
                    <a:pt x="0" y="580644"/>
                  </a:cubicBezTo>
                  <a:cubicBezTo>
                    <a:pt x="0" y="581610"/>
                    <a:pt x="0" y="582575"/>
                    <a:pt x="0" y="583540"/>
                  </a:cubicBezTo>
                  <a:cubicBezTo>
                    <a:pt x="4585" y="591504"/>
                    <a:pt x="45612" y="618292"/>
                    <a:pt x="58402" y="627221"/>
                  </a:cubicBezTo>
                  <a:cubicBezTo>
                    <a:pt x="68538" y="634220"/>
                    <a:pt x="68538" y="636392"/>
                    <a:pt x="57196" y="642184"/>
                  </a:cubicBezTo>
                  <a:cubicBezTo>
                    <a:pt x="42233" y="650148"/>
                    <a:pt x="26305" y="656664"/>
                    <a:pt x="12067" y="666317"/>
                  </a:cubicBezTo>
                  <a:cubicBezTo>
                    <a:pt x="-1207" y="675246"/>
                    <a:pt x="-1689" y="684417"/>
                    <a:pt x="10619" y="694553"/>
                  </a:cubicBezTo>
                  <a:cubicBezTo>
                    <a:pt x="13997" y="697208"/>
                    <a:pt x="42233" y="714584"/>
                    <a:pt x="52610" y="721099"/>
                  </a:cubicBezTo>
                  <a:cubicBezTo>
                    <a:pt x="69262" y="731477"/>
                    <a:pt x="69021" y="734131"/>
                    <a:pt x="52128" y="742819"/>
                  </a:cubicBezTo>
                  <a:cubicBezTo>
                    <a:pt x="40785" y="748611"/>
                    <a:pt x="29201" y="754162"/>
                    <a:pt x="17859" y="759954"/>
                  </a:cubicBezTo>
                  <a:cubicBezTo>
                    <a:pt x="-3379" y="771055"/>
                    <a:pt x="-4103" y="782156"/>
                    <a:pt x="16169" y="795912"/>
                  </a:cubicBezTo>
                  <a:cubicBezTo>
                    <a:pt x="29925" y="805324"/>
                    <a:pt x="44164" y="813530"/>
                    <a:pt x="58161" y="822459"/>
                  </a:cubicBezTo>
                  <a:cubicBezTo>
                    <a:pt x="68538" y="828975"/>
                    <a:pt x="68297" y="832353"/>
                    <a:pt x="57678" y="837904"/>
                  </a:cubicBezTo>
                  <a:cubicBezTo>
                    <a:pt x="43922" y="845144"/>
                    <a:pt x="29684" y="851660"/>
                    <a:pt x="15687" y="859141"/>
                  </a:cubicBezTo>
                  <a:cubicBezTo>
                    <a:pt x="-2655" y="868795"/>
                    <a:pt x="-3137" y="881585"/>
                    <a:pt x="14239" y="892928"/>
                  </a:cubicBezTo>
                  <a:cubicBezTo>
                    <a:pt x="28477" y="902340"/>
                    <a:pt x="43440" y="910545"/>
                    <a:pt x="57437" y="920440"/>
                  </a:cubicBezTo>
                  <a:cubicBezTo>
                    <a:pt x="68056" y="927921"/>
                    <a:pt x="67814" y="930817"/>
                    <a:pt x="55989" y="936850"/>
                  </a:cubicBezTo>
                  <a:cubicBezTo>
                    <a:pt x="43440" y="943366"/>
                    <a:pt x="30649" y="949641"/>
                    <a:pt x="17859" y="956157"/>
                  </a:cubicBezTo>
                  <a:cubicBezTo>
                    <a:pt x="-3620" y="967258"/>
                    <a:pt x="-4585" y="978842"/>
                    <a:pt x="15445" y="992115"/>
                  </a:cubicBezTo>
                  <a:cubicBezTo>
                    <a:pt x="30166" y="1001768"/>
                    <a:pt x="45129" y="1010939"/>
                    <a:pt x="60092" y="1020110"/>
                  </a:cubicBezTo>
                  <a:cubicBezTo>
                    <a:pt x="68056" y="1025177"/>
                    <a:pt x="68780" y="1029280"/>
                    <a:pt x="59609" y="1033624"/>
                  </a:cubicBezTo>
                  <a:cubicBezTo>
                    <a:pt x="45129" y="1040623"/>
                    <a:pt x="30649" y="1047863"/>
                    <a:pt x="16411" y="1055344"/>
                  </a:cubicBezTo>
                  <a:cubicBezTo>
                    <a:pt x="-2896" y="1065480"/>
                    <a:pt x="-3861" y="1076340"/>
                    <a:pt x="13756" y="1088889"/>
                  </a:cubicBezTo>
                  <a:cubicBezTo>
                    <a:pt x="27270" y="1098542"/>
                    <a:pt x="41992" y="1106506"/>
                    <a:pt x="55506" y="1115918"/>
                  </a:cubicBezTo>
                  <a:cubicBezTo>
                    <a:pt x="68297" y="1124848"/>
                    <a:pt x="68297" y="1127261"/>
                    <a:pt x="53817" y="1134501"/>
                  </a:cubicBezTo>
                  <a:cubicBezTo>
                    <a:pt x="39820" y="1141741"/>
                    <a:pt x="25581" y="1148015"/>
                    <a:pt x="12067" y="1155738"/>
                  </a:cubicBezTo>
                  <a:cubicBezTo>
                    <a:pt x="-2172" y="1163702"/>
                    <a:pt x="-2655" y="1175286"/>
                    <a:pt x="11343" y="1183491"/>
                  </a:cubicBezTo>
                  <a:cubicBezTo>
                    <a:pt x="26788" y="1192421"/>
                    <a:pt x="41509" y="1202315"/>
                    <a:pt x="56230" y="1212210"/>
                  </a:cubicBezTo>
                  <a:cubicBezTo>
                    <a:pt x="69504" y="1221139"/>
                    <a:pt x="69262" y="1227655"/>
                    <a:pt x="55024" y="1234171"/>
                  </a:cubicBezTo>
                  <a:cubicBezTo>
                    <a:pt x="40302" y="1240928"/>
                    <a:pt x="26305" y="1248651"/>
                    <a:pt x="12067" y="1255891"/>
                  </a:cubicBezTo>
                  <a:cubicBezTo>
                    <a:pt x="-1448" y="1262648"/>
                    <a:pt x="-1931" y="1272543"/>
                    <a:pt x="11101" y="1280748"/>
                  </a:cubicBezTo>
                  <a:cubicBezTo>
                    <a:pt x="45370" y="1302709"/>
                    <a:pt x="80122" y="1323946"/>
                    <a:pt x="114633" y="1345908"/>
                  </a:cubicBezTo>
                  <a:cubicBezTo>
                    <a:pt x="180758" y="1387899"/>
                    <a:pt x="413401" y="1530768"/>
                    <a:pt x="463598" y="1560693"/>
                  </a:cubicBezTo>
                  <a:cubicBezTo>
                    <a:pt x="542514" y="1607994"/>
                    <a:pt x="1085028" y="1912796"/>
                    <a:pt x="1268923" y="2009570"/>
                  </a:cubicBezTo>
                  <a:cubicBezTo>
                    <a:pt x="1320085" y="2036358"/>
                    <a:pt x="1901936" y="2326680"/>
                    <a:pt x="2139889" y="2430935"/>
                  </a:cubicBezTo>
                  <a:cubicBezTo>
                    <a:pt x="2200705" y="2457482"/>
                    <a:pt x="2424902" y="2550636"/>
                    <a:pt x="2475581" y="2572838"/>
                  </a:cubicBezTo>
                  <a:cubicBezTo>
                    <a:pt x="2477512" y="2572838"/>
                    <a:pt x="3637836" y="1797681"/>
                    <a:pt x="3638559" y="1791165"/>
                  </a:cubicBezTo>
                  <a:cubicBezTo>
                    <a:pt x="3607669" y="1781270"/>
                    <a:pt x="3576779" y="1771375"/>
                    <a:pt x="3543233" y="1760516"/>
                  </a:cubicBezTo>
                  <a:cubicBezTo>
                    <a:pt x="3577020" y="1737830"/>
                    <a:pt x="3608393" y="1716835"/>
                    <a:pt x="3642421" y="1693908"/>
                  </a:cubicBezTo>
                  <a:cubicBezTo>
                    <a:pt x="3607910" y="1683048"/>
                    <a:pt x="3575813" y="1673153"/>
                    <a:pt x="3542751" y="1663017"/>
                  </a:cubicBezTo>
                  <a:close/>
                </a:path>
              </a:pathLst>
            </a:custGeom>
            <a:solidFill>
              <a:schemeClr val="accent1"/>
            </a:solidFill>
            <a:ln w="2410" cap="flat">
              <a:noFill/>
              <a:prstDash val="solid"/>
              <a:miter/>
            </a:ln>
          </p:spPr>
          <p:txBody>
            <a:bodyPr rtlCol="0" anchor="ctr"/>
            <a:lstStyle/>
            <a:p>
              <a:endParaRPr lang="en-US" dirty="0"/>
            </a:p>
          </p:txBody>
        </p:sp>
        <p:sp>
          <p:nvSpPr>
            <p:cNvPr id="44" name="Freeform: Shape 14">
              <a:extLst>
                <a:ext uri="{FF2B5EF4-FFF2-40B4-BE49-F238E27FC236}">
                  <a16:creationId xmlns:a16="http://schemas.microsoft.com/office/drawing/2014/main" id="{6117B288-468C-4A81-9964-831768DA0DF5}"/>
                </a:ext>
              </a:extLst>
            </p:cNvPr>
            <p:cNvSpPr/>
            <p:nvPr/>
          </p:nvSpPr>
          <p:spPr>
            <a:xfrm>
              <a:off x="220417" y="188642"/>
              <a:ext cx="3239029" cy="2308352"/>
            </a:xfrm>
            <a:custGeom>
              <a:avLst/>
              <a:gdLst>
                <a:gd name="connsiteX0" fmla="*/ 1399001 w 3239029"/>
                <a:gd name="connsiteY0" fmla="*/ 1813297 h 2308352"/>
                <a:gd name="connsiteX1" fmla="*/ 2375188 w 3239029"/>
                <a:gd name="connsiteY1" fmla="*/ 2257348 h 2308352"/>
                <a:gd name="connsiteX2" fmla="*/ 2402458 w 3239029"/>
                <a:gd name="connsiteY2" fmla="*/ 2254934 h 2308352"/>
                <a:gd name="connsiteX3" fmla="*/ 2828167 w 3239029"/>
                <a:gd name="connsiteY3" fmla="*/ 1971852 h 2308352"/>
                <a:gd name="connsiteX4" fmla="*/ 2390150 w 3239029"/>
                <a:gd name="connsiteY4" fmla="*/ 2302718 h 2308352"/>
                <a:gd name="connsiteX5" fmla="*/ 2363121 w 3239029"/>
                <a:gd name="connsiteY5" fmla="*/ 2305614 h 2308352"/>
                <a:gd name="connsiteX6" fmla="*/ 1412032 w 3239029"/>
                <a:gd name="connsiteY6" fmla="*/ 1868803 h 2308352"/>
                <a:gd name="connsiteX7" fmla="*/ 1398759 w 3239029"/>
                <a:gd name="connsiteY7" fmla="*/ 1848532 h 2308352"/>
                <a:gd name="connsiteX8" fmla="*/ 1399001 w 3239029"/>
                <a:gd name="connsiteY8" fmla="*/ 1813297 h 2308352"/>
                <a:gd name="connsiteX9" fmla="*/ 1396346 w 3239029"/>
                <a:gd name="connsiteY9" fmla="*/ 1715799 h 2308352"/>
                <a:gd name="connsiteX10" fmla="*/ 1412756 w 3239029"/>
                <a:gd name="connsiteY10" fmla="*/ 1722074 h 2308352"/>
                <a:gd name="connsiteX11" fmla="*/ 2377602 w 3239029"/>
                <a:gd name="connsiteY11" fmla="*/ 2160091 h 2308352"/>
                <a:gd name="connsiteX12" fmla="*/ 2400770 w 3239029"/>
                <a:gd name="connsiteY12" fmla="*/ 2158161 h 2308352"/>
                <a:gd name="connsiteX13" fmla="*/ 3042471 w 3239029"/>
                <a:gd name="connsiteY13" fmla="*/ 1729073 h 2308352"/>
                <a:gd name="connsiteX14" fmla="*/ 3044402 w 3239029"/>
                <a:gd name="connsiteY14" fmla="*/ 1731727 h 2308352"/>
                <a:gd name="connsiteX15" fmla="*/ 2387497 w 3239029"/>
                <a:gd name="connsiteY15" fmla="*/ 2206910 h 2308352"/>
                <a:gd name="connsiteX16" fmla="*/ 2366742 w 3239029"/>
                <a:gd name="connsiteY16" fmla="*/ 2209081 h 2308352"/>
                <a:gd name="connsiteX17" fmla="*/ 1406482 w 3239029"/>
                <a:gd name="connsiteY17" fmla="*/ 1767927 h 2308352"/>
                <a:gd name="connsiteX18" fmla="*/ 1396346 w 3239029"/>
                <a:gd name="connsiteY18" fmla="*/ 1751516 h 2308352"/>
                <a:gd name="connsiteX19" fmla="*/ 1396346 w 3239029"/>
                <a:gd name="connsiteY19" fmla="*/ 1715799 h 2308352"/>
                <a:gd name="connsiteX20" fmla="*/ 1396014 w 3239029"/>
                <a:gd name="connsiteY20" fmla="*/ 1619659 h 2308352"/>
                <a:gd name="connsiteX21" fmla="*/ 1422409 w 3239029"/>
                <a:gd name="connsiteY21" fmla="*/ 1628920 h 2308352"/>
                <a:gd name="connsiteX22" fmla="*/ 2378083 w 3239029"/>
                <a:gd name="connsiteY22" fmla="*/ 2062594 h 2308352"/>
                <a:gd name="connsiteX23" fmla="*/ 2400044 w 3239029"/>
                <a:gd name="connsiteY23" fmla="*/ 2060422 h 2308352"/>
                <a:gd name="connsiteX24" fmla="*/ 3040780 w 3239029"/>
                <a:gd name="connsiteY24" fmla="*/ 1630609 h 2308352"/>
                <a:gd name="connsiteX25" fmla="*/ 3053330 w 3239029"/>
                <a:gd name="connsiteY25" fmla="*/ 1625058 h 2308352"/>
                <a:gd name="connsiteX26" fmla="*/ 2701468 w 3239029"/>
                <a:gd name="connsiteY26" fmla="*/ 1896558 h 2308352"/>
                <a:gd name="connsiteX27" fmla="*/ 2389909 w 3239029"/>
                <a:gd name="connsiteY27" fmla="*/ 2107723 h 2308352"/>
                <a:gd name="connsiteX28" fmla="*/ 2364086 w 3239029"/>
                <a:gd name="connsiteY28" fmla="*/ 2110378 h 2308352"/>
                <a:gd name="connsiteX29" fmla="*/ 1852221 w 3239029"/>
                <a:gd name="connsiteY29" fmla="*/ 1887628 h 2308352"/>
                <a:gd name="connsiteX30" fmla="*/ 1405516 w 3239029"/>
                <a:gd name="connsiteY30" fmla="*/ 1669463 h 2308352"/>
                <a:gd name="connsiteX31" fmla="*/ 1393932 w 3239029"/>
                <a:gd name="connsiteY31" fmla="*/ 1651122 h 2308352"/>
                <a:gd name="connsiteX32" fmla="*/ 1393691 w 3239029"/>
                <a:gd name="connsiteY32" fmla="*/ 1646778 h 2308352"/>
                <a:gd name="connsiteX33" fmla="*/ 1396014 w 3239029"/>
                <a:gd name="connsiteY33" fmla="*/ 1619659 h 2308352"/>
                <a:gd name="connsiteX34" fmla="*/ 3132488 w 3239029"/>
                <a:gd name="connsiteY34" fmla="*/ 1472537 h 2308352"/>
                <a:gd name="connsiteX35" fmla="*/ 3123559 w 3239029"/>
                <a:gd name="connsiteY35" fmla="*/ 1483879 h 2308352"/>
                <a:gd name="connsiteX36" fmla="*/ 2812000 w 3239029"/>
                <a:gd name="connsiteY36" fmla="*/ 1724487 h 2308352"/>
                <a:gd name="connsiteX37" fmla="*/ 2389186 w 3239029"/>
                <a:gd name="connsiteY37" fmla="*/ 2009742 h 2308352"/>
                <a:gd name="connsiteX38" fmla="*/ 2364812 w 3239029"/>
                <a:gd name="connsiteY38" fmla="*/ 2012396 h 2308352"/>
                <a:gd name="connsiteX39" fmla="*/ 1402138 w 3239029"/>
                <a:gd name="connsiteY39" fmla="*/ 1569794 h 2308352"/>
                <a:gd name="connsiteX40" fmla="*/ 1390313 w 3239029"/>
                <a:gd name="connsiteY40" fmla="*/ 1548557 h 2308352"/>
                <a:gd name="connsiteX41" fmla="*/ 1419273 w 3239029"/>
                <a:gd name="connsiteY41" fmla="*/ 1529250 h 2308352"/>
                <a:gd name="connsiteX42" fmla="*/ 2377602 w 3239029"/>
                <a:gd name="connsiteY42" fmla="*/ 1964130 h 2308352"/>
                <a:gd name="connsiteX43" fmla="*/ 2400770 w 3239029"/>
                <a:gd name="connsiteY43" fmla="*/ 1961716 h 2308352"/>
                <a:gd name="connsiteX44" fmla="*/ 3000480 w 3239029"/>
                <a:gd name="connsiteY44" fmla="*/ 1559175 h 2308352"/>
                <a:gd name="connsiteX45" fmla="*/ 3107631 w 3239029"/>
                <a:gd name="connsiteY45" fmla="*/ 1487499 h 2308352"/>
                <a:gd name="connsiteX46" fmla="*/ 3132488 w 3239029"/>
                <a:gd name="connsiteY46" fmla="*/ 1472537 h 2308352"/>
                <a:gd name="connsiteX47" fmla="*/ 3146726 w 3239029"/>
                <a:gd name="connsiteY47" fmla="*/ 1365627 h 2308352"/>
                <a:gd name="connsiteX48" fmla="*/ 3113422 w 3239029"/>
                <a:gd name="connsiteY48" fmla="*/ 1393863 h 2308352"/>
                <a:gd name="connsiteX49" fmla="*/ 2843372 w 3239029"/>
                <a:gd name="connsiteY49" fmla="*/ 1604788 h 2308352"/>
                <a:gd name="connsiteX50" fmla="*/ 2389909 w 3239029"/>
                <a:gd name="connsiteY50" fmla="*/ 1910797 h 2308352"/>
                <a:gd name="connsiteX51" fmla="*/ 2362880 w 3239029"/>
                <a:gd name="connsiteY51" fmla="*/ 1913451 h 2308352"/>
                <a:gd name="connsiteX52" fmla="*/ 1397794 w 3239029"/>
                <a:gd name="connsiteY52" fmla="*/ 1469158 h 2308352"/>
                <a:gd name="connsiteX53" fmla="*/ 1387900 w 3239029"/>
                <a:gd name="connsiteY53" fmla="*/ 1454196 h 2308352"/>
                <a:gd name="connsiteX54" fmla="*/ 1388141 w 3239029"/>
                <a:gd name="connsiteY54" fmla="*/ 1417272 h 2308352"/>
                <a:gd name="connsiteX55" fmla="*/ 2378325 w 3239029"/>
                <a:gd name="connsiteY55" fmla="*/ 1866392 h 2308352"/>
                <a:gd name="connsiteX56" fmla="*/ 2401493 w 3239029"/>
                <a:gd name="connsiteY56" fmla="*/ 1863254 h 2308352"/>
                <a:gd name="connsiteX57" fmla="*/ 3128384 w 3239029"/>
                <a:gd name="connsiteY57" fmla="*/ 1375522 h 2308352"/>
                <a:gd name="connsiteX58" fmla="*/ 3146726 w 3239029"/>
                <a:gd name="connsiteY58" fmla="*/ 1365627 h 2308352"/>
                <a:gd name="connsiteX59" fmla="*/ 3115836 w 3239029"/>
                <a:gd name="connsiteY59" fmla="*/ 1288883 h 2308352"/>
                <a:gd name="connsiteX60" fmla="*/ 3069017 w 3239029"/>
                <a:gd name="connsiteY60" fmla="*/ 1327496 h 2308352"/>
                <a:gd name="connsiteX61" fmla="*/ 2837580 w 3239029"/>
                <a:gd name="connsiteY61" fmla="*/ 1510184 h 2308352"/>
                <a:gd name="connsiteX62" fmla="*/ 2390392 w 3239029"/>
                <a:gd name="connsiteY62" fmla="*/ 1812574 h 2308352"/>
                <a:gd name="connsiteX63" fmla="*/ 2363363 w 3239029"/>
                <a:gd name="connsiteY63" fmla="*/ 1815470 h 2308352"/>
                <a:gd name="connsiteX64" fmla="*/ 1395863 w 3239029"/>
                <a:gd name="connsiteY64" fmla="*/ 1370212 h 2308352"/>
                <a:gd name="connsiteX65" fmla="*/ 1385244 w 3239029"/>
                <a:gd name="connsiteY65" fmla="*/ 1352353 h 2308352"/>
                <a:gd name="connsiteX66" fmla="*/ 1385485 w 3239029"/>
                <a:gd name="connsiteY66" fmla="*/ 1317119 h 2308352"/>
                <a:gd name="connsiteX67" fmla="*/ 2376636 w 3239029"/>
                <a:gd name="connsiteY67" fmla="*/ 1767445 h 2308352"/>
                <a:gd name="connsiteX68" fmla="*/ 2402217 w 3239029"/>
                <a:gd name="connsiteY68" fmla="*/ 1764790 h 2308352"/>
                <a:gd name="connsiteX69" fmla="*/ 3102321 w 3239029"/>
                <a:gd name="connsiteY69" fmla="*/ 1295399 h 2308352"/>
                <a:gd name="connsiteX70" fmla="*/ 3115836 w 3239029"/>
                <a:gd name="connsiteY70" fmla="*/ 1288883 h 2308352"/>
                <a:gd name="connsiteX71" fmla="*/ 3238914 w 3239029"/>
                <a:gd name="connsiteY71" fmla="*/ 1106436 h 2308352"/>
                <a:gd name="connsiteX72" fmla="*/ 3231674 w 3239029"/>
                <a:gd name="connsiteY72" fmla="*/ 1115365 h 2308352"/>
                <a:gd name="connsiteX73" fmla="*/ 2858817 w 3239029"/>
                <a:gd name="connsiteY73" fmla="*/ 1395794 h 2308352"/>
                <a:gd name="connsiteX74" fmla="*/ 2387737 w 3239029"/>
                <a:gd name="connsiteY74" fmla="*/ 1716283 h 2308352"/>
                <a:gd name="connsiteX75" fmla="*/ 2365776 w 3239029"/>
                <a:gd name="connsiteY75" fmla="*/ 1718454 h 2308352"/>
                <a:gd name="connsiteX76" fmla="*/ 1393209 w 3239029"/>
                <a:gd name="connsiteY76" fmla="*/ 1270783 h 2308352"/>
                <a:gd name="connsiteX77" fmla="*/ 1382349 w 3239029"/>
                <a:gd name="connsiteY77" fmla="*/ 1253407 h 2308352"/>
                <a:gd name="connsiteX78" fmla="*/ 1382590 w 3239029"/>
                <a:gd name="connsiteY78" fmla="*/ 1217931 h 2308352"/>
                <a:gd name="connsiteX79" fmla="*/ 1399242 w 3239029"/>
                <a:gd name="connsiteY79" fmla="*/ 1224930 h 2308352"/>
                <a:gd name="connsiteX80" fmla="*/ 2373740 w 3239029"/>
                <a:gd name="connsiteY80" fmla="*/ 1668499 h 2308352"/>
                <a:gd name="connsiteX81" fmla="*/ 2404389 w 3239029"/>
                <a:gd name="connsiteY81" fmla="*/ 1665361 h 2308352"/>
                <a:gd name="connsiteX82" fmla="*/ 3143588 w 3239029"/>
                <a:gd name="connsiteY82" fmla="*/ 1169665 h 2308352"/>
                <a:gd name="connsiteX83" fmla="*/ 3215746 w 3239029"/>
                <a:gd name="connsiteY83" fmla="*/ 1119951 h 2308352"/>
                <a:gd name="connsiteX84" fmla="*/ 3238914 w 3239029"/>
                <a:gd name="connsiteY84" fmla="*/ 1106436 h 2308352"/>
                <a:gd name="connsiteX85" fmla="*/ 40272 w 3239029"/>
                <a:gd name="connsiteY85" fmla="*/ 1039407 h 2308352"/>
                <a:gd name="connsiteX86" fmla="*/ 47060 w 3239029"/>
                <a:gd name="connsiteY86" fmla="*/ 1043931 h 2308352"/>
                <a:gd name="connsiteX87" fmla="*/ 838870 w 3239029"/>
                <a:gd name="connsiteY87" fmla="*/ 1513564 h 2308352"/>
                <a:gd name="connsiteX88" fmla="*/ 857936 w 3239029"/>
                <a:gd name="connsiteY88" fmla="*/ 1547592 h 2308352"/>
                <a:gd name="connsiteX89" fmla="*/ 857694 w 3239029"/>
                <a:gd name="connsiteY89" fmla="*/ 1570519 h 2308352"/>
                <a:gd name="connsiteX90" fmla="*/ 0 w 3239029"/>
                <a:gd name="connsiteY90" fmla="*/ 1055998 h 2308352"/>
                <a:gd name="connsiteX91" fmla="*/ 31856 w 3239029"/>
                <a:gd name="connsiteY91" fmla="*/ 1039588 h 2308352"/>
                <a:gd name="connsiteX92" fmla="*/ 40272 w 3239029"/>
                <a:gd name="connsiteY92" fmla="*/ 1039407 h 2308352"/>
                <a:gd name="connsiteX93" fmla="*/ 3233605 w 3239029"/>
                <a:gd name="connsiteY93" fmla="*/ 1017626 h 2308352"/>
                <a:gd name="connsiteX94" fmla="*/ 3223711 w 3239029"/>
                <a:gd name="connsiteY94" fmla="*/ 1028969 h 2308352"/>
                <a:gd name="connsiteX95" fmla="*/ 2388703 w 3239029"/>
                <a:gd name="connsiteY95" fmla="*/ 1617578 h 2308352"/>
                <a:gd name="connsiteX96" fmla="*/ 2364328 w 3239029"/>
                <a:gd name="connsiteY96" fmla="*/ 1619750 h 2308352"/>
                <a:gd name="connsiteX97" fmla="*/ 1390554 w 3239029"/>
                <a:gd name="connsiteY97" fmla="*/ 1171354 h 2308352"/>
                <a:gd name="connsiteX98" fmla="*/ 1379695 w 3239029"/>
                <a:gd name="connsiteY98" fmla="*/ 1154220 h 2308352"/>
                <a:gd name="connsiteX99" fmla="*/ 1378005 w 3239029"/>
                <a:gd name="connsiteY99" fmla="*/ 1130087 h 2308352"/>
                <a:gd name="connsiteX100" fmla="*/ 2365535 w 3239029"/>
                <a:gd name="connsiteY100" fmla="*/ 1560382 h 2308352"/>
                <a:gd name="connsiteX101" fmla="*/ 2394012 w 3239029"/>
                <a:gd name="connsiteY101" fmla="*/ 1557486 h 2308352"/>
                <a:gd name="connsiteX102" fmla="*/ 3222263 w 3239029"/>
                <a:gd name="connsiteY102" fmla="*/ 1024142 h 2308352"/>
                <a:gd name="connsiteX103" fmla="*/ 3233605 w 3239029"/>
                <a:gd name="connsiteY103" fmla="*/ 1017626 h 2308352"/>
                <a:gd name="connsiteX104" fmla="*/ 32580 w 3239029"/>
                <a:gd name="connsiteY104" fmla="*/ 941124 h 2308352"/>
                <a:gd name="connsiteX105" fmla="*/ 47784 w 3239029"/>
                <a:gd name="connsiteY105" fmla="*/ 946192 h 2308352"/>
                <a:gd name="connsiteX106" fmla="*/ 840077 w 3239029"/>
                <a:gd name="connsiteY106" fmla="*/ 1416066 h 2308352"/>
                <a:gd name="connsiteX107" fmla="*/ 859625 w 3239029"/>
                <a:gd name="connsiteY107" fmla="*/ 1449853 h 2308352"/>
                <a:gd name="connsiteX108" fmla="*/ 859384 w 3239029"/>
                <a:gd name="connsiteY108" fmla="*/ 1471090 h 2308352"/>
                <a:gd name="connsiteX109" fmla="*/ 1207 w 3239029"/>
                <a:gd name="connsiteY109" fmla="*/ 957293 h 2308352"/>
                <a:gd name="connsiteX110" fmla="*/ 32580 w 3239029"/>
                <a:gd name="connsiteY110" fmla="*/ 941124 h 2308352"/>
                <a:gd name="connsiteX111" fmla="*/ 39428 w 3239029"/>
                <a:gd name="connsiteY111" fmla="*/ 842932 h 2308352"/>
                <a:gd name="connsiteX112" fmla="*/ 45612 w 3239029"/>
                <a:gd name="connsiteY112" fmla="*/ 847005 h 2308352"/>
                <a:gd name="connsiteX113" fmla="*/ 842248 w 3239029"/>
                <a:gd name="connsiteY113" fmla="*/ 1319533 h 2308352"/>
                <a:gd name="connsiteX114" fmla="*/ 860107 w 3239029"/>
                <a:gd name="connsiteY114" fmla="*/ 1349941 h 2308352"/>
                <a:gd name="connsiteX115" fmla="*/ 859865 w 3239029"/>
                <a:gd name="connsiteY115" fmla="*/ 1375281 h 2308352"/>
                <a:gd name="connsiteX116" fmla="*/ 0 w 3239029"/>
                <a:gd name="connsiteY116" fmla="*/ 859795 h 2308352"/>
                <a:gd name="connsiteX117" fmla="*/ 31614 w 3239029"/>
                <a:gd name="connsiteY117" fmla="*/ 843385 h 2308352"/>
                <a:gd name="connsiteX118" fmla="*/ 39428 w 3239029"/>
                <a:gd name="connsiteY118" fmla="*/ 842932 h 2308352"/>
                <a:gd name="connsiteX119" fmla="*/ 39368 w 3239029"/>
                <a:gd name="connsiteY119" fmla="*/ 745042 h 2308352"/>
                <a:gd name="connsiteX120" fmla="*/ 45853 w 3239029"/>
                <a:gd name="connsiteY120" fmla="*/ 749024 h 2308352"/>
                <a:gd name="connsiteX121" fmla="*/ 842489 w 3239029"/>
                <a:gd name="connsiteY121" fmla="*/ 1221552 h 2308352"/>
                <a:gd name="connsiteX122" fmla="*/ 861313 w 3239029"/>
                <a:gd name="connsiteY122" fmla="*/ 1255579 h 2308352"/>
                <a:gd name="connsiteX123" fmla="*/ 861072 w 3239029"/>
                <a:gd name="connsiteY123" fmla="*/ 1278264 h 2308352"/>
                <a:gd name="connsiteX124" fmla="*/ 0 w 3239029"/>
                <a:gd name="connsiteY124" fmla="*/ 761814 h 2308352"/>
                <a:gd name="connsiteX125" fmla="*/ 31614 w 3239029"/>
                <a:gd name="connsiteY125" fmla="*/ 745404 h 2308352"/>
                <a:gd name="connsiteX126" fmla="*/ 39368 w 3239029"/>
                <a:gd name="connsiteY126" fmla="*/ 745042 h 2308352"/>
                <a:gd name="connsiteX127" fmla="*/ 39186 w 3239029"/>
                <a:gd name="connsiteY127" fmla="*/ 646579 h 2308352"/>
                <a:gd name="connsiteX128" fmla="*/ 46094 w 3239029"/>
                <a:gd name="connsiteY128" fmla="*/ 650802 h 2308352"/>
                <a:gd name="connsiteX129" fmla="*/ 843937 w 3239029"/>
                <a:gd name="connsiteY129" fmla="*/ 1124295 h 2308352"/>
                <a:gd name="connsiteX130" fmla="*/ 862520 w 3239029"/>
                <a:gd name="connsiteY130" fmla="*/ 1156151 h 2308352"/>
                <a:gd name="connsiteX131" fmla="*/ 862279 w 3239029"/>
                <a:gd name="connsiteY131" fmla="*/ 1180767 h 2308352"/>
                <a:gd name="connsiteX132" fmla="*/ 0 w 3239029"/>
                <a:gd name="connsiteY132" fmla="*/ 663352 h 2308352"/>
                <a:gd name="connsiteX133" fmla="*/ 30649 w 3239029"/>
                <a:gd name="connsiteY133" fmla="*/ 647424 h 2308352"/>
                <a:gd name="connsiteX134" fmla="*/ 39186 w 3239029"/>
                <a:gd name="connsiteY134" fmla="*/ 646579 h 2308352"/>
                <a:gd name="connsiteX135" fmla="*/ 2403424 w 3239029"/>
                <a:gd name="connsiteY135" fmla="*/ 560062 h 2308352"/>
                <a:gd name="connsiteX136" fmla="*/ 2393046 w 3239029"/>
                <a:gd name="connsiteY136" fmla="*/ 564164 h 2308352"/>
                <a:gd name="connsiteX137" fmla="*/ 1549591 w 3239029"/>
                <a:gd name="connsiteY137" fmla="*/ 1077478 h 2308352"/>
                <a:gd name="connsiteX138" fmla="*/ 1940308 w 3239029"/>
                <a:gd name="connsiteY138" fmla="*/ 1097750 h 2308352"/>
                <a:gd name="connsiteX139" fmla="*/ 2242455 w 3239029"/>
                <a:gd name="connsiteY139" fmla="*/ 978531 h 2308352"/>
                <a:gd name="connsiteX140" fmla="*/ 2408733 w 3239029"/>
                <a:gd name="connsiteY140" fmla="*/ 570439 h 2308352"/>
                <a:gd name="connsiteX141" fmla="*/ 2403424 w 3239029"/>
                <a:gd name="connsiteY141" fmla="*/ 560062 h 2308352"/>
                <a:gd name="connsiteX142" fmla="*/ 39941 w 3239029"/>
                <a:gd name="connsiteY142" fmla="*/ 549232 h 2308352"/>
                <a:gd name="connsiteX143" fmla="*/ 47542 w 3239029"/>
                <a:gd name="connsiteY143" fmla="*/ 554028 h 2308352"/>
                <a:gd name="connsiteX144" fmla="*/ 843456 w 3239029"/>
                <a:gd name="connsiteY144" fmla="*/ 1026073 h 2308352"/>
                <a:gd name="connsiteX145" fmla="*/ 863245 w 3239029"/>
                <a:gd name="connsiteY145" fmla="*/ 1061066 h 2308352"/>
                <a:gd name="connsiteX146" fmla="*/ 860832 w 3239029"/>
                <a:gd name="connsiteY146" fmla="*/ 1081821 h 2308352"/>
                <a:gd name="connsiteX147" fmla="*/ 0 w 3239029"/>
                <a:gd name="connsiteY147" fmla="*/ 565612 h 2308352"/>
                <a:gd name="connsiteX148" fmla="*/ 30890 w 3239029"/>
                <a:gd name="connsiteY148" fmla="*/ 549684 h 2308352"/>
                <a:gd name="connsiteX149" fmla="*/ 39941 w 3239029"/>
                <a:gd name="connsiteY149" fmla="*/ 549232 h 2308352"/>
                <a:gd name="connsiteX150" fmla="*/ 2352502 w 3239029"/>
                <a:gd name="connsiteY150" fmla="*/ 523621 h 2308352"/>
                <a:gd name="connsiteX151" fmla="*/ 3011821 w 3239029"/>
                <a:gd name="connsiteY151" fmla="*/ 758436 h 2308352"/>
                <a:gd name="connsiteX152" fmla="*/ 3017613 w 3239029"/>
                <a:gd name="connsiteY152" fmla="*/ 772192 h 2308352"/>
                <a:gd name="connsiteX153" fmla="*/ 3014476 w 3239029"/>
                <a:gd name="connsiteY153" fmla="*/ 1051655 h 2308352"/>
                <a:gd name="connsiteX154" fmla="*/ 3010132 w 3239029"/>
                <a:gd name="connsiteY154" fmla="*/ 1066618 h 2308352"/>
                <a:gd name="connsiteX155" fmla="*/ 2602281 w 3239029"/>
                <a:gd name="connsiteY155" fmla="*/ 1331600 h 2308352"/>
                <a:gd name="connsiteX156" fmla="*/ 2581044 w 3239029"/>
                <a:gd name="connsiteY156" fmla="*/ 1331118 h 2308352"/>
                <a:gd name="connsiteX157" fmla="*/ 2131684 w 3239029"/>
                <a:gd name="connsiteY157" fmla="*/ 1333772 h 2308352"/>
                <a:gd name="connsiteX158" fmla="*/ 2093071 w 3239029"/>
                <a:gd name="connsiteY158" fmla="*/ 1362732 h 2308352"/>
                <a:gd name="connsiteX159" fmla="*/ 2078108 w 3239029"/>
                <a:gd name="connsiteY159" fmla="*/ 1365146 h 2308352"/>
                <a:gd name="connsiteX160" fmla="*/ 1436889 w 3239029"/>
                <a:gd name="connsiteY160" fmla="*/ 1086649 h 2308352"/>
                <a:gd name="connsiteX161" fmla="*/ 1429167 w 3239029"/>
                <a:gd name="connsiteY161" fmla="*/ 1080857 h 2308352"/>
                <a:gd name="connsiteX162" fmla="*/ 2352502 w 3239029"/>
                <a:gd name="connsiteY162" fmla="*/ 523621 h 2308352"/>
                <a:gd name="connsiteX163" fmla="*/ 141903 w 3239029"/>
                <a:gd name="connsiteY163" fmla="*/ 457254 h 2308352"/>
                <a:gd name="connsiteX164" fmla="*/ 859382 w 3239029"/>
                <a:gd name="connsiteY164" fmla="*/ 861243 h 2308352"/>
                <a:gd name="connsiteX165" fmla="*/ 864933 w 3239029"/>
                <a:gd name="connsiteY165" fmla="*/ 886101 h 2308352"/>
                <a:gd name="connsiteX166" fmla="*/ 141903 w 3239029"/>
                <a:gd name="connsiteY166" fmla="*/ 457254 h 2308352"/>
                <a:gd name="connsiteX167" fmla="*/ 35024 w 3239029"/>
                <a:gd name="connsiteY167" fmla="*/ 452396 h 2308352"/>
                <a:gd name="connsiteX168" fmla="*/ 66125 w 3239029"/>
                <a:gd name="connsiteY168" fmla="*/ 467148 h 2308352"/>
                <a:gd name="connsiteX169" fmla="*/ 848764 w 3239029"/>
                <a:gd name="connsiteY169" fmla="*/ 930747 h 2308352"/>
                <a:gd name="connsiteX170" fmla="*/ 865175 w 3239029"/>
                <a:gd name="connsiteY170" fmla="*/ 964051 h 2308352"/>
                <a:gd name="connsiteX171" fmla="*/ 845386 w 3239029"/>
                <a:gd name="connsiteY171" fmla="*/ 975152 h 2308352"/>
                <a:gd name="connsiteX172" fmla="*/ 10378 w 3239029"/>
                <a:gd name="connsiteY172" fmla="*/ 474147 h 2308352"/>
                <a:gd name="connsiteX173" fmla="*/ 1931 w 3239029"/>
                <a:gd name="connsiteY173" fmla="*/ 468113 h 2308352"/>
                <a:gd name="connsiteX174" fmla="*/ 4103 w 3239029"/>
                <a:gd name="connsiteY174" fmla="*/ 465700 h 2308352"/>
                <a:gd name="connsiteX175" fmla="*/ 35024 w 3239029"/>
                <a:gd name="connsiteY175" fmla="*/ 452396 h 2308352"/>
                <a:gd name="connsiteX176" fmla="*/ 1403708 w 3239029"/>
                <a:gd name="connsiteY176" fmla="*/ 240719 h 2308352"/>
                <a:gd name="connsiteX177" fmla="*/ 1270372 w 3239029"/>
                <a:gd name="connsiteY177" fmla="*/ 252605 h 2308352"/>
                <a:gd name="connsiteX178" fmla="*/ 987771 w 3239029"/>
                <a:gd name="connsiteY178" fmla="*/ 364583 h 2308352"/>
                <a:gd name="connsiteX179" fmla="*/ 834043 w 3239029"/>
                <a:gd name="connsiteY179" fmla="*/ 730200 h 2308352"/>
                <a:gd name="connsiteX180" fmla="*/ 854315 w 3239029"/>
                <a:gd name="connsiteY180" fmla="*/ 739612 h 2308352"/>
                <a:gd name="connsiteX181" fmla="*/ 1640092 w 3239029"/>
                <a:gd name="connsiteY181" fmla="*/ 278910 h 2308352"/>
                <a:gd name="connsiteX182" fmla="*/ 1651435 w 3239029"/>
                <a:gd name="connsiteY182" fmla="*/ 269739 h 2308352"/>
                <a:gd name="connsiteX183" fmla="*/ 1403708 w 3239029"/>
                <a:gd name="connsiteY183" fmla="*/ 240719 h 2308352"/>
                <a:gd name="connsiteX184" fmla="*/ 749125 w 3239029"/>
                <a:gd name="connsiteY184" fmla="*/ 352 h 2308352"/>
                <a:gd name="connsiteX185" fmla="*/ 758024 w 3239029"/>
                <a:gd name="connsiteY185" fmla="*/ 4757 h 2308352"/>
                <a:gd name="connsiteX186" fmla="*/ 1018180 w 3239029"/>
                <a:gd name="connsiteY186" fmla="*/ 76915 h 2308352"/>
                <a:gd name="connsiteX187" fmla="*/ 1242860 w 3239029"/>
                <a:gd name="connsiteY187" fmla="*/ 34199 h 2308352"/>
                <a:gd name="connsiteX188" fmla="*/ 1273027 w 3239029"/>
                <a:gd name="connsiteY188" fmla="*/ 34682 h 2308352"/>
                <a:gd name="connsiteX189" fmla="*/ 1786339 w 3239029"/>
                <a:gd name="connsiteY189" fmla="*/ 278427 h 2308352"/>
                <a:gd name="connsiteX190" fmla="*/ 899685 w 3239029"/>
                <a:gd name="connsiteY190" fmla="*/ 808392 h 2308352"/>
                <a:gd name="connsiteX191" fmla="*/ 876759 w 3239029"/>
                <a:gd name="connsiteY191" fmla="*/ 810564 h 2308352"/>
                <a:gd name="connsiteX192" fmla="*/ 383235 w 3239029"/>
                <a:gd name="connsiteY192" fmla="*/ 520242 h 2308352"/>
                <a:gd name="connsiteX193" fmla="*/ 378891 w 3239029"/>
                <a:gd name="connsiteY193" fmla="*/ 502383 h 2308352"/>
                <a:gd name="connsiteX194" fmla="*/ 387821 w 3239029"/>
                <a:gd name="connsiteY194" fmla="*/ 197098 h 2308352"/>
                <a:gd name="connsiteX195" fmla="*/ 393130 w 3239029"/>
                <a:gd name="connsiteY195" fmla="*/ 180929 h 2308352"/>
                <a:gd name="connsiteX196" fmla="*/ 738958 w 3239029"/>
                <a:gd name="connsiteY196" fmla="*/ 2102 h 2308352"/>
                <a:gd name="connsiteX197" fmla="*/ 749125 w 3239029"/>
                <a:gd name="connsiteY197" fmla="*/ 352 h 230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239029" h="2308352">
                  <a:moveTo>
                    <a:pt x="1399001" y="1813297"/>
                  </a:moveTo>
                  <a:cubicBezTo>
                    <a:pt x="1411308" y="1819330"/>
                    <a:pt x="2055664" y="2128718"/>
                    <a:pt x="2375188" y="2257348"/>
                  </a:cubicBezTo>
                  <a:cubicBezTo>
                    <a:pt x="2385565" y="2261692"/>
                    <a:pt x="2393046" y="2261209"/>
                    <a:pt x="2402458" y="2254934"/>
                  </a:cubicBezTo>
                  <a:cubicBezTo>
                    <a:pt x="2532536" y="2167331"/>
                    <a:pt x="2813446" y="1973059"/>
                    <a:pt x="2828167" y="1971852"/>
                  </a:cubicBezTo>
                  <a:cubicBezTo>
                    <a:pt x="2826719" y="1976196"/>
                    <a:pt x="2410181" y="2288479"/>
                    <a:pt x="2390150" y="2302718"/>
                  </a:cubicBezTo>
                  <a:cubicBezTo>
                    <a:pt x="2381221" y="2309234"/>
                    <a:pt x="2373740" y="2309958"/>
                    <a:pt x="2363121" y="2305614"/>
                  </a:cubicBezTo>
                  <a:cubicBezTo>
                    <a:pt x="2220494" y="2247936"/>
                    <a:pt x="1586033" y="1957372"/>
                    <a:pt x="1412032" y="1868803"/>
                  </a:cubicBezTo>
                  <a:cubicBezTo>
                    <a:pt x="1402862" y="1864218"/>
                    <a:pt x="1398035" y="1859150"/>
                    <a:pt x="1398759" y="1848532"/>
                  </a:cubicBezTo>
                  <a:cubicBezTo>
                    <a:pt x="1399725" y="1837430"/>
                    <a:pt x="1399001" y="1826088"/>
                    <a:pt x="1399001" y="1813297"/>
                  </a:cubicBezTo>
                  <a:close/>
                  <a:moveTo>
                    <a:pt x="1396346" y="1715799"/>
                  </a:moveTo>
                  <a:cubicBezTo>
                    <a:pt x="1402621" y="1714834"/>
                    <a:pt x="1407447" y="1719419"/>
                    <a:pt x="1412756" y="1722074"/>
                  </a:cubicBezTo>
                  <a:cubicBezTo>
                    <a:pt x="1728419" y="1881112"/>
                    <a:pt x="2049632" y="2028083"/>
                    <a:pt x="2377602" y="2160091"/>
                  </a:cubicBezTo>
                  <a:cubicBezTo>
                    <a:pt x="2386531" y="2163711"/>
                    <a:pt x="2392565" y="2163711"/>
                    <a:pt x="2400770" y="2158161"/>
                  </a:cubicBezTo>
                  <a:cubicBezTo>
                    <a:pt x="2567530" y="2045941"/>
                    <a:pt x="3021234" y="1742346"/>
                    <a:pt x="3042471" y="1729073"/>
                  </a:cubicBezTo>
                  <a:cubicBezTo>
                    <a:pt x="3042954" y="1729797"/>
                    <a:pt x="3043678" y="1730762"/>
                    <a:pt x="3044402" y="1731727"/>
                  </a:cubicBezTo>
                  <a:cubicBezTo>
                    <a:pt x="3040299" y="1735106"/>
                    <a:pt x="2455552" y="2160333"/>
                    <a:pt x="2387497" y="2206910"/>
                  </a:cubicBezTo>
                  <a:cubicBezTo>
                    <a:pt x="2380257" y="2211736"/>
                    <a:pt x="2374706" y="2212219"/>
                    <a:pt x="2366742" y="2209081"/>
                  </a:cubicBezTo>
                  <a:cubicBezTo>
                    <a:pt x="2039496" y="2077314"/>
                    <a:pt x="1720454" y="1928413"/>
                    <a:pt x="1406482" y="1767927"/>
                  </a:cubicBezTo>
                  <a:cubicBezTo>
                    <a:pt x="1399242" y="1764066"/>
                    <a:pt x="1396105" y="1759722"/>
                    <a:pt x="1396346" y="1751516"/>
                  </a:cubicBezTo>
                  <a:cubicBezTo>
                    <a:pt x="1396588" y="1739691"/>
                    <a:pt x="1396346" y="1727866"/>
                    <a:pt x="1396346" y="1715799"/>
                  </a:cubicBezTo>
                  <a:close/>
                  <a:moveTo>
                    <a:pt x="1396014" y="1619659"/>
                  </a:moveTo>
                  <a:cubicBezTo>
                    <a:pt x="1399604" y="1617457"/>
                    <a:pt x="1407206" y="1621318"/>
                    <a:pt x="1422409" y="1628920"/>
                  </a:cubicBezTo>
                  <a:cubicBezTo>
                    <a:pt x="1734934" y="1786509"/>
                    <a:pt x="2053251" y="1931792"/>
                    <a:pt x="2378083" y="2062594"/>
                  </a:cubicBezTo>
                  <a:cubicBezTo>
                    <a:pt x="2386289" y="2065731"/>
                    <a:pt x="2392322" y="2065731"/>
                    <a:pt x="2400044" y="2060422"/>
                  </a:cubicBezTo>
                  <a:cubicBezTo>
                    <a:pt x="2593593" y="1930344"/>
                    <a:pt x="3020991" y="1643882"/>
                    <a:pt x="3040780" y="1630609"/>
                  </a:cubicBezTo>
                  <a:cubicBezTo>
                    <a:pt x="3044883" y="1627713"/>
                    <a:pt x="3048503" y="1625300"/>
                    <a:pt x="3053330" y="1625058"/>
                  </a:cubicBezTo>
                  <a:cubicBezTo>
                    <a:pt x="3049951" y="1631816"/>
                    <a:pt x="2813687" y="1810884"/>
                    <a:pt x="2701468" y="1896558"/>
                  </a:cubicBezTo>
                  <a:cubicBezTo>
                    <a:pt x="2681679" y="1911762"/>
                    <a:pt x="2412353" y="2091795"/>
                    <a:pt x="2389909" y="2107723"/>
                  </a:cubicBezTo>
                  <a:cubicBezTo>
                    <a:pt x="2381221" y="2113756"/>
                    <a:pt x="2373981" y="2114480"/>
                    <a:pt x="2364086" y="2110378"/>
                  </a:cubicBezTo>
                  <a:cubicBezTo>
                    <a:pt x="2191534" y="2040391"/>
                    <a:pt x="2020912" y="1966061"/>
                    <a:pt x="1852221" y="1887628"/>
                  </a:cubicBezTo>
                  <a:cubicBezTo>
                    <a:pt x="1701872" y="1817882"/>
                    <a:pt x="1553211" y="1744759"/>
                    <a:pt x="1405516" y="1669463"/>
                  </a:cubicBezTo>
                  <a:cubicBezTo>
                    <a:pt x="1397552" y="1665361"/>
                    <a:pt x="1392244" y="1660775"/>
                    <a:pt x="1393932" y="1651122"/>
                  </a:cubicBezTo>
                  <a:cubicBezTo>
                    <a:pt x="1393932" y="1649674"/>
                    <a:pt x="1393691" y="1648226"/>
                    <a:pt x="1393691" y="1646778"/>
                  </a:cubicBezTo>
                  <a:cubicBezTo>
                    <a:pt x="1392847" y="1630126"/>
                    <a:pt x="1392424" y="1621861"/>
                    <a:pt x="1396014" y="1619659"/>
                  </a:cubicBezTo>
                  <a:close/>
                  <a:moveTo>
                    <a:pt x="3132488" y="1472537"/>
                  </a:moveTo>
                  <a:cubicBezTo>
                    <a:pt x="3131040" y="1479777"/>
                    <a:pt x="3126696" y="1481466"/>
                    <a:pt x="3123559" y="1483879"/>
                  </a:cubicBezTo>
                  <a:cubicBezTo>
                    <a:pt x="3019786" y="1564243"/>
                    <a:pt x="2916014" y="1644607"/>
                    <a:pt x="2812000" y="1724487"/>
                  </a:cubicBezTo>
                  <a:cubicBezTo>
                    <a:pt x="2788832" y="1742346"/>
                    <a:pt x="2436970" y="1977162"/>
                    <a:pt x="2389186" y="2009742"/>
                  </a:cubicBezTo>
                  <a:cubicBezTo>
                    <a:pt x="2380740" y="2015292"/>
                    <a:pt x="2374465" y="2016258"/>
                    <a:pt x="2364812" y="2012396"/>
                  </a:cubicBezTo>
                  <a:cubicBezTo>
                    <a:pt x="2036842" y="1880146"/>
                    <a:pt x="1716835" y="1730521"/>
                    <a:pt x="1402138" y="1569794"/>
                  </a:cubicBezTo>
                  <a:cubicBezTo>
                    <a:pt x="1392244" y="1564726"/>
                    <a:pt x="1390554" y="1558210"/>
                    <a:pt x="1390313" y="1548557"/>
                  </a:cubicBezTo>
                  <a:cubicBezTo>
                    <a:pt x="1389106" y="1513805"/>
                    <a:pt x="1388865" y="1514046"/>
                    <a:pt x="1419273" y="1529250"/>
                  </a:cubicBezTo>
                  <a:cubicBezTo>
                    <a:pt x="1733004" y="1687081"/>
                    <a:pt x="2051804" y="1833087"/>
                    <a:pt x="2377602" y="1964130"/>
                  </a:cubicBezTo>
                  <a:cubicBezTo>
                    <a:pt x="2386532" y="1967750"/>
                    <a:pt x="2392806" y="1967026"/>
                    <a:pt x="2400770" y="1961716"/>
                  </a:cubicBezTo>
                  <a:cubicBezTo>
                    <a:pt x="2600593" y="1827536"/>
                    <a:pt x="2800898" y="1693838"/>
                    <a:pt x="3000480" y="1559175"/>
                  </a:cubicBezTo>
                  <a:cubicBezTo>
                    <a:pt x="3036197" y="1535283"/>
                    <a:pt x="3072155" y="1511633"/>
                    <a:pt x="3107631" y="1487499"/>
                  </a:cubicBezTo>
                  <a:cubicBezTo>
                    <a:pt x="3115354" y="1482673"/>
                    <a:pt x="3123076" y="1478088"/>
                    <a:pt x="3132488" y="1472537"/>
                  </a:cubicBezTo>
                  <a:close/>
                  <a:moveTo>
                    <a:pt x="3146726" y="1365627"/>
                  </a:moveTo>
                  <a:cubicBezTo>
                    <a:pt x="3137796" y="1377694"/>
                    <a:pt x="3124764" y="1384934"/>
                    <a:pt x="3113422" y="1393863"/>
                  </a:cubicBezTo>
                  <a:cubicBezTo>
                    <a:pt x="3023646" y="1464332"/>
                    <a:pt x="2933630" y="1534801"/>
                    <a:pt x="2843372" y="1604788"/>
                  </a:cubicBezTo>
                  <a:cubicBezTo>
                    <a:pt x="2819239" y="1623612"/>
                    <a:pt x="2457723" y="1864702"/>
                    <a:pt x="2389909" y="1910797"/>
                  </a:cubicBezTo>
                  <a:cubicBezTo>
                    <a:pt x="2380497" y="1917313"/>
                    <a:pt x="2373257" y="1917554"/>
                    <a:pt x="2362880" y="1913451"/>
                  </a:cubicBezTo>
                  <a:cubicBezTo>
                    <a:pt x="2060009" y="1791096"/>
                    <a:pt x="1422893" y="1481466"/>
                    <a:pt x="1397794" y="1469158"/>
                  </a:cubicBezTo>
                  <a:cubicBezTo>
                    <a:pt x="1391278" y="1466021"/>
                    <a:pt x="1387417" y="1462160"/>
                    <a:pt x="1387900" y="1454196"/>
                  </a:cubicBezTo>
                  <a:cubicBezTo>
                    <a:pt x="1388623" y="1442129"/>
                    <a:pt x="1388141" y="1429821"/>
                    <a:pt x="1388141" y="1417272"/>
                  </a:cubicBezTo>
                  <a:cubicBezTo>
                    <a:pt x="1392485" y="1416065"/>
                    <a:pt x="2297479" y="1832364"/>
                    <a:pt x="2378325" y="1866392"/>
                  </a:cubicBezTo>
                  <a:cubicBezTo>
                    <a:pt x="2387496" y="1870253"/>
                    <a:pt x="2393770" y="1868564"/>
                    <a:pt x="2401493" y="1863254"/>
                  </a:cubicBezTo>
                  <a:cubicBezTo>
                    <a:pt x="2643790" y="1700597"/>
                    <a:pt x="2886329" y="1538179"/>
                    <a:pt x="3128384" y="1375522"/>
                  </a:cubicBezTo>
                  <a:cubicBezTo>
                    <a:pt x="3134176" y="1371660"/>
                    <a:pt x="3139003" y="1365868"/>
                    <a:pt x="3146726" y="1365627"/>
                  </a:cubicBezTo>
                  <a:close/>
                  <a:moveTo>
                    <a:pt x="3115836" y="1288883"/>
                  </a:moveTo>
                  <a:cubicBezTo>
                    <a:pt x="3102079" y="1303845"/>
                    <a:pt x="3084945" y="1314947"/>
                    <a:pt x="3069017" y="1327496"/>
                  </a:cubicBezTo>
                  <a:cubicBezTo>
                    <a:pt x="2992032" y="1388553"/>
                    <a:pt x="2914806" y="1449368"/>
                    <a:pt x="2837580" y="1510184"/>
                  </a:cubicBezTo>
                  <a:cubicBezTo>
                    <a:pt x="2834442" y="1512839"/>
                    <a:pt x="2536156" y="1714352"/>
                    <a:pt x="2390392" y="1812574"/>
                  </a:cubicBezTo>
                  <a:cubicBezTo>
                    <a:pt x="2380980" y="1818848"/>
                    <a:pt x="2373740" y="1819572"/>
                    <a:pt x="2363363" y="1815470"/>
                  </a:cubicBezTo>
                  <a:cubicBezTo>
                    <a:pt x="2033704" y="1682737"/>
                    <a:pt x="1712249" y="1532146"/>
                    <a:pt x="1395863" y="1370212"/>
                  </a:cubicBezTo>
                  <a:cubicBezTo>
                    <a:pt x="1388140" y="1366109"/>
                    <a:pt x="1384761" y="1361524"/>
                    <a:pt x="1385244" y="1352353"/>
                  </a:cubicBezTo>
                  <a:cubicBezTo>
                    <a:pt x="1385968" y="1340769"/>
                    <a:pt x="1385485" y="1329185"/>
                    <a:pt x="1385485" y="1317119"/>
                  </a:cubicBezTo>
                  <a:cubicBezTo>
                    <a:pt x="1391760" y="1317360"/>
                    <a:pt x="2045288" y="1633988"/>
                    <a:pt x="2376636" y="1767445"/>
                  </a:cubicBezTo>
                  <a:cubicBezTo>
                    <a:pt x="2386772" y="1771547"/>
                    <a:pt x="2393529" y="1770582"/>
                    <a:pt x="2402217" y="1764790"/>
                  </a:cubicBezTo>
                  <a:cubicBezTo>
                    <a:pt x="2635344" y="1608166"/>
                    <a:pt x="2868953" y="1451782"/>
                    <a:pt x="3102321" y="1295399"/>
                  </a:cubicBezTo>
                  <a:cubicBezTo>
                    <a:pt x="3106424" y="1292744"/>
                    <a:pt x="3109802" y="1287917"/>
                    <a:pt x="3115836" y="1288883"/>
                  </a:cubicBezTo>
                  <a:close/>
                  <a:moveTo>
                    <a:pt x="3238914" y="1106436"/>
                  </a:moveTo>
                  <a:cubicBezTo>
                    <a:pt x="3239879" y="1112711"/>
                    <a:pt x="3234570" y="1113193"/>
                    <a:pt x="3231674" y="1115365"/>
                  </a:cubicBezTo>
                  <a:cubicBezTo>
                    <a:pt x="3107388" y="1209002"/>
                    <a:pt x="2983103" y="1302397"/>
                    <a:pt x="2858817" y="1395794"/>
                  </a:cubicBezTo>
                  <a:cubicBezTo>
                    <a:pt x="2856162" y="1397725"/>
                    <a:pt x="2432624" y="1685633"/>
                    <a:pt x="2387737" y="1716283"/>
                  </a:cubicBezTo>
                  <a:cubicBezTo>
                    <a:pt x="2380256" y="1721592"/>
                    <a:pt x="2374222" y="1721833"/>
                    <a:pt x="2365776" y="1718454"/>
                  </a:cubicBezTo>
                  <a:cubicBezTo>
                    <a:pt x="2034427" y="1584757"/>
                    <a:pt x="1711284" y="1433442"/>
                    <a:pt x="1393209" y="1270783"/>
                  </a:cubicBezTo>
                  <a:cubicBezTo>
                    <a:pt x="1385486" y="1266922"/>
                    <a:pt x="1381866" y="1262336"/>
                    <a:pt x="1382349" y="1253407"/>
                  </a:cubicBezTo>
                  <a:cubicBezTo>
                    <a:pt x="1383073" y="1241823"/>
                    <a:pt x="1382590" y="1229998"/>
                    <a:pt x="1382590" y="1217931"/>
                  </a:cubicBezTo>
                  <a:cubicBezTo>
                    <a:pt x="1389106" y="1218173"/>
                    <a:pt x="1393932" y="1222275"/>
                    <a:pt x="1399242" y="1224930"/>
                  </a:cubicBezTo>
                  <a:cubicBezTo>
                    <a:pt x="1718041" y="1386140"/>
                    <a:pt x="2042391" y="1535042"/>
                    <a:pt x="2373740" y="1668499"/>
                  </a:cubicBezTo>
                  <a:cubicBezTo>
                    <a:pt x="2385565" y="1673325"/>
                    <a:pt x="2393770" y="1672601"/>
                    <a:pt x="2404389" y="1665361"/>
                  </a:cubicBezTo>
                  <a:cubicBezTo>
                    <a:pt x="2650788" y="1499808"/>
                    <a:pt x="2897188" y="1334736"/>
                    <a:pt x="3143588" y="1169665"/>
                  </a:cubicBezTo>
                  <a:cubicBezTo>
                    <a:pt x="3167721" y="1153254"/>
                    <a:pt x="3191613" y="1136602"/>
                    <a:pt x="3215746" y="1119951"/>
                  </a:cubicBezTo>
                  <a:cubicBezTo>
                    <a:pt x="3223228" y="1115607"/>
                    <a:pt x="3230950" y="1111021"/>
                    <a:pt x="3238914" y="1106436"/>
                  </a:cubicBezTo>
                  <a:close/>
                  <a:moveTo>
                    <a:pt x="40272" y="1039407"/>
                  </a:moveTo>
                  <a:cubicBezTo>
                    <a:pt x="42655" y="1040613"/>
                    <a:pt x="44767" y="1042604"/>
                    <a:pt x="47060" y="1043931"/>
                  </a:cubicBezTo>
                  <a:cubicBezTo>
                    <a:pt x="148419" y="1105954"/>
                    <a:pt x="674523" y="1422341"/>
                    <a:pt x="838870" y="1513564"/>
                  </a:cubicBezTo>
                  <a:cubicBezTo>
                    <a:pt x="853592" y="1521769"/>
                    <a:pt x="861314" y="1530216"/>
                    <a:pt x="857936" y="1547592"/>
                  </a:cubicBezTo>
                  <a:cubicBezTo>
                    <a:pt x="856729" y="1553867"/>
                    <a:pt x="857694" y="1560624"/>
                    <a:pt x="857694" y="1570519"/>
                  </a:cubicBezTo>
                  <a:cubicBezTo>
                    <a:pt x="565924" y="1406172"/>
                    <a:pt x="282117" y="1234825"/>
                    <a:pt x="0" y="1055998"/>
                  </a:cubicBezTo>
                  <a:cubicBezTo>
                    <a:pt x="11825" y="1049965"/>
                    <a:pt x="21961" y="1045138"/>
                    <a:pt x="31856" y="1039588"/>
                  </a:cubicBezTo>
                  <a:cubicBezTo>
                    <a:pt x="35235" y="1037778"/>
                    <a:pt x="37889" y="1038200"/>
                    <a:pt x="40272" y="1039407"/>
                  </a:cubicBezTo>
                  <a:close/>
                  <a:moveTo>
                    <a:pt x="3233605" y="1017626"/>
                  </a:moveTo>
                  <a:cubicBezTo>
                    <a:pt x="3233123" y="1025107"/>
                    <a:pt x="3227331" y="1026314"/>
                    <a:pt x="3223711" y="1028969"/>
                  </a:cubicBezTo>
                  <a:cubicBezTo>
                    <a:pt x="3123558" y="1104747"/>
                    <a:pt x="2439624" y="1582826"/>
                    <a:pt x="2388703" y="1617578"/>
                  </a:cubicBezTo>
                  <a:cubicBezTo>
                    <a:pt x="2380256" y="1623370"/>
                    <a:pt x="2373740" y="1623611"/>
                    <a:pt x="2364328" y="1619750"/>
                  </a:cubicBezTo>
                  <a:cubicBezTo>
                    <a:pt x="2032497" y="1486052"/>
                    <a:pt x="1709112" y="1334254"/>
                    <a:pt x="1390554" y="1171354"/>
                  </a:cubicBezTo>
                  <a:cubicBezTo>
                    <a:pt x="1382832" y="1167493"/>
                    <a:pt x="1379212" y="1162908"/>
                    <a:pt x="1379695" y="1154220"/>
                  </a:cubicBezTo>
                  <a:cubicBezTo>
                    <a:pt x="1379936" y="1146256"/>
                    <a:pt x="1378488" y="1138051"/>
                    <a:pt x="1378005" y="1130087"/>
                  </a:cubicBezTo>
                  <a:cubicBezTo>
                    <a:pt x="1384762" y="1129121"/>
                    <a:pt x="2036117" y="1432718"/>
                    <a:pt x="2365535" y="1560382"/>
                  </a:cubicBezTo>
                  <a:cubicBezTo>
                    <a:pt x="2376395" y="1564726"/>
                    <a:pt x="2384117" y="1563761"/>
                    <a:pt x="2394012" y="1557486"/>
                  </a:cubicBezTo>
                  <a:cubicBezTo>
                    <a:pt x="2670095" y="1379383"/>
                    <a:pt x="2946179" y="1201762"/>
                    <a:pt x="3222263" y="1024142"/>
                  </a:cubicBezTo>
                  <a:cubicBezTo>
                    <a:pt x="3225641" y="1021970"/>
                    <a:pt x="3229261" y="1020039"/>
                    <a:pt x="3233605" y="1017626"/>
                  </a:cubicBezTo>
                  <a:close/>
                  <a:moveTo>
                    <a:pt x="32580" y="941124"/>
                  </a:moveTo>
                  <a:cubicBezTo>
                    <a:pt x="39096" y="937987"/>
                    <a:pt x="43199" y="943296"/>
                    <a:pt x="47784" y="946192"/>
                  </a:cubicBezTo>
                  <a:cubicBezTo>
                    <a:pt x="172070" y="1023660"/>
                    <a:pt x="699381" y="1338357"/>
                    <a:pt x="840077" y="1416066"/>
                  </a:cubicBezTo>
                  <a:cubicBezTo>
                    <a:pt x="855040" y="1424513"/>
                    <a:pt x="862280" y="1432959"/>
                    <a:pt x="859625" y="1449853"/>
                  </a:cubicBezTo>
                  <a:cubicBezTo>
                    <a:pt x="858419" y="1456369"/>
                    <a:pt x="859384" y="1463126"/>
                    <a:pt x="859384" y="1471090"/>
                  </a:cubicBezTo>
                  <a:cubicBezTo>
                    <a:pt x="803636" y="1449370"/>
                    <a:pt x="82777" y="1017626"/>
                    <a:pt x="1207" y="957293"/>
                  </a:cubicBezTo>
                  <a:cubicBezTo>
                    <a:pt x="12067" y="951501"/>
                    <a:pt x="22203" y="946192"/>
                    <a:pt x="32580" y="941124"/>
                  </a:cubicBezTo>
                  <a:close/>
                  <a:moveTo>
                    <a:pt x="39428" y="842932"/>
                  </a:moveTo>
                  <a:cubicBezTo>
                    <a:pt x="41630" y="843928"/>
                    <a:pt x="43561" y="845677"/>
                    <a:pt x="45612" y="847005"/>
                  </a:cubicBezTo>
                  <a:cubicBezTo>
                    <a:pt x="147454" y="909268"/>
                    <a:pt x="676694" y="1227586"/>
                    <a:pt x="842248" y="1319533"/>
                  </a:cubicBezTo>
                  <a:cubicBezTo>
                    <a:pt x="855763" y="1327015"/>
                    <a:pt x="862520" y="1334496"/>
                    <a:pt x="860107" y="1349941"/>
                  </a:cubicBezTo>
                  <a:cubicBezTo>
                    <a:pt x="858900" y="1357422"/>
                    <a:pt x="859865" y="1364904"/>
                    <a:pt x="859865" y="1375281"/>
                  </a:cubicBezTo>
                  <a:cubicBezTo>
                    <a:pt x="567612" y="1210934"/>
                    <a:pt x="282841" y="1039105"/>
                    <a:pt x="0" y="859795"/>
                  </a:cubicBezTo>
                  <a:cubicBezTo>
                    <a:pt x="11584" y="853762"/>
                    <a:pt x="21720" y="848935"/>
                    <a:pt x="31614" y="843385"/>
                  </a:cubicBezTo>
                  <a:cubicBezTo>
                    <a:pt x="34752" y="841695"/>
                    <a:pt x="37226" y="841937"/>
                    <a:pt x="39428" y="842932"/>
                  </a:cubicBezTo>
                  <a:close/>
                  <a:moveTo>
                    <a:pt x="39368" y="745042"/>
                  </a:moveTo>
                  <a:cubicBezTo>
                    <a:pt x="41630" y="746007"/>
                    <a:pt x="43681" y="747697"/>
                    <a:pt x="45853" y="749024"/>
                  </a:cubicBezTo>
                  <a:cubicBezTo>
                    <a:pt x="196927" y="843385"/>
                    <a:pt x="728098" y="1158323"/>
                    <a:pt x="842489" y="1221552"/>
                  </a:cubicBezTo>
                  <a:cubicBezTo>
                    <a:pt x="857693" y="1229757"/>
                    <a:pt x="864450" y="1238686"/>
                    <a:pt x="861313" y="1255579"/>
                  </a:cubicBezTo>
                  <a:cubicBezTo>
                    <a:pt x="860107" y="1261854"/>
                    <a:pt x="861072" y="1268611"/>
                    <a:pt x="861072" y="1278264"/>
                  </a:cubicBezTo>
                  <a:cubicBezTo>
                    <a:pt x="568095" y="1112952"/>
                    <a:pt x="283082" y="941607"/>
                    <a:pt x="0" y="761814"/>
                  </a:cubicBezTo>
                  <a:cubicBezTo>
                    <a:pt x="11825" y="755781"/>
                    <a:pt x="21720" y="750713"/>
                    <a:pt x="31614" y="745404"/>
                  </a:cubicBezTo>
                  <a:cubicBezTo>
                    <a:pt x="34631" y="743835"/>
                    <a:pt x="37105" y="744076"/>
                    <a:pt x="39368" y="745042"/>
                  </a:cubicBezTo>
                  <a:close/>
                  <a:moveTo>
                    <a:pt x="39186" y="646579"/>
                  </a:moveTo>
                  <a:cubicBezTo>
                    <a:pt x="41630" y="647544"/>
                    <a:pt x="43802" y="649354"/>
                    <a:pt x="46094" y="650802"/>
                  </a:cubicBezTo>
                  <a:cubicBezTo>
                    <a:pt x="170139" y="728511"/>
                    <a:pt x="701310" y="1045380"/>
                    <a:pt x="843937" y="1124295"/>
                  </a:cubicBezTo>
                  <a:cubicBezTo>
                    <a:pt x="857693" y="1132018"/>
                    <a:pt x="865175" y="1139740"/>
                    <a:pt x="862520" y="1156151"/>
                  </a:cubicBezTo>
                  <a:cubicBezTo>
                    <a:pt x="861313" y="1163150"/>
                    <a:pt x="862279" y="1170872"/>
                    <a:pt x="862279" y="1180767"/>
                  </a:cubicBezTo>
                  <a:cubicBezTo>
                    <a:pt x="569302" y="1015455"/>
                    <a:pt x="283324" y="843626"/>
                    <a:pt x="0" y="663352"/>
                  </a:cubicBezTo>
                  <a:cubicBezTo>
                    <a:pt x="11584" y="657560"/>
                    <a:pt x="21237" y="652974"/>
                    <a:pt x="30649" y="647424"/>
                  </a:cubicBezTo>
                  <a:cubicBezTo>
                    <a:pt x="34028" y="645493"/>
                    <a:pt x="36743" y="645614"/>
                    <a:pt x="39186" y="646579"/>
                  </a:cubicBezTo>
                  <a:close/>
                  <a:moveTo>
                    <a:pt x="2403424" y="560062"/>
                  </a:moveTo>
                  <a:cubicBezTo>
                    <a:pt x="2400950" y="559519"/>
                    <a:pt x="2397632" y="561389"/>
                    <a:pt x="2393046" y="564164"/>
                  </a:cubicBezTo>
                  <a:cubicBezTo>
                    <a:pt x="2114791" y="732614"/>
                    <a:pt x="1550315" y="1071686"/>
                    <a:pt x="1549591" y="1077478"/>
                  </a:cubicBezTo>
                  <a:cubicBezTo>
                    <a:pt x="1735900" y="1126227"/>
                    <a:pt x="1877561" y="1108851"/>
                    <a:pt x="1940308" y="1097750"/>
                  </a:cubicBezTo>
                  <a:cubicBezTo>
                    <a:pt x="2049631" y="1078443"/>
                    <a:pt x="2153162" y="1046105"/>
                    <a:pt x="2242455" y="978531"/>
                  </a:cubicBezTo>
                  <a:cubicBezTo>
                    <a:pt x="2378325" y="875724"/>
                    <a:pt x="2437934" y="741060"/>
                    <a:pt x="2408733" y="570439"/>
                  </a:cubicBezTo>
                  <a:cubicBezTo>
                    <a:pt x="2407527" y="563561"/>
                    <a:pt x="2405898" y="560605"/>
                    <a:pt x="2403424" y="560062"/>
                  </a:cubicBezTo>
                  <a:close/>
                  <a:moveTo>
                    <a:pt x="39941" y="549232"/>
                  </a:moveTo>
                  <a:cubicBezTo>
                    <a:pt x="42595" y="550408"/>
                    <a:pt x="45008" y="552460"/>
                    <a:pt x="47542" y="554028"/>
                  </a:cubicBezTo>
                  <a:cubicBezTo>
                    <a:pt x="149385" y="616533"/>
                    <a:pt x="678143" y="934367"/>
                    <a:pt x="843456" y="1026073"/>
                  </a:cubicBezTo>
                  <a:cubicBezTo>
                    <a:pt x="858901" y="1034520"/>
                    <a:pt x="866623" y="1043449"/>
                    <a:pt x="863245" y="1061066"/>
                  </a:cubicBezTo>
                  <a:cubicBezTo>
                    <a:pt x="862038" y="1067341"/>
                    <a:pt x="864451" y="1074098"/>
                    <a:pt x="860832" y="1081821"/>
                  </a:cubicBezTo>
                  <a:cubicBezTo>
                    <a:pt x="569785" y="917956"/>
                    <a:pt x="284290" y="746128"/>
                    <a:pt x="0" y="565612"/>
                  </a:cubicBezTo>
                  <a:cubicBezTo>
                    <a:pt x="11825" y="559579"/>
                    <a:pt x="21479" y="554752"/>
                    <a:pt x="30890" y="549684"/>
                  </a:cubicBezTo>
                  <a:cubicBezTo>
                    <a:pt x="34390" y="547753"/>
                    <a:pt x="37286" y="548055"/>
                    <a:pt x="39941" y="549232"/>
                  </a:cubicBezTo>
                  <a:close/>
                  <a:moveTo>
                    <a:pt x="2352502" y="523621"/>
                  </a:moveTo>
                  <a:cubicBezTo>
                    <a:pt x="2408733" y="548478"/>
                    <a:pt x="2845785" y="713066"/>
                    <a:pt x="3011821" y="758436"/>
                  </a:cubicBezTo>
                  <a:cubicBezTo>
                    <a:pt x="3021716" y="761091"/>
                    <a:pt x="3022922" y="763263"/>
                    <a:pt x="3017613" y="772192"/>
                  </a:cubicBezTo>
                  <a:cubicBezTo>
                    <a:pt x="2963554" y="864622"/>
                    <a:pt x="2962348" y="958018"/>
                    <a:pt x="3014476" y="1051655"/>
                  </a:cubicBezTo>
                  <a:cubicBezTo>
                    <a:pt x="3019061" y="1059861"/>
                    <a:pt x="3016647" y="1062274"/>
                    <a:pt x="3010132" y="1066618"/>
                  </a:cubicBezTo>
                  <a:cubicBezTo>
                    <a:pt x="2874020" y="1154704"/>
                    <a:pt x="2738151" y="1243032"/>
                    <a:pt x="2602281" y="1331600"/>
                  </a:cubicBezTo>
                  <a:cubicBezTo>
                    <a:pt x="2594075" y="1337151"/>
                    <a:pt x="2588766" y="1335462"/>
                    <a:pt x="2581044" y="1331118"/>
                  </a:cubicBezTo>
                  <a:cubicBezTo>
                    <a:pt x="2430935" y="1245928"/>
                    <a:pt x="2280827" y="1246893"/>
                    <a:pt x="2131684" y="1333772"/>
                  </a:cubicBezTo>
                  <a:cubicBezTo>
                    <a:pt x="2117687" y="1341736"/>
                    <a:pt x="2104896" y="1351631"/>
                    <a:pt x="2093071" y="1362732"/>
                  </a:cubicBezTo>
                  <a:cubicBezTo>
                    <a:pt x="2088244" y="1367317"/>
                    <a:pt x="2084141" y="1367800"/>
                    <a:pt x="2078108" y="1365146"/>
                  </a:cubicBezTo>
                  <a:cubicBezTo>
                    <a:pt x="1862840" y="1275611"/>
                    <a:pt x="1648538" y="1184147"/>
                    <a:pt x="1436889" y="1086649"/>
                  </a:cubicBezTo>
                  <a:cubicBezTo>
                    <a:pt x="1433994" y="1085201"/>
                    <a:pt x="1430374" y="1084477"/>
                    <a:pt x="1429167" y="1080857"/>
                  </a:cubicBezTo>
                  <a:cubicBezTo>
                    <a:pt x="1510737" y="1030901"/>
                    <a:pt x="2344780" y="519276"/>
                    <a:pt x="2352502" y="523621"/>
                  </a:cubicBezTo>
                  <a:close/>
                  <a:moveTo>
                    <a:pt x="141903" y="457254"/>
                  </a:moveTo>
                  <a:cubicBezTo>
                    <a:pt x="171104" y="470769"/>
                    <a:pt x="855521" y="859554"/>
                    <a:pt x="859382" y="861243"/>
                  </a:cubicBezTo>
                  <a:cubicBezTo>
                    <a:pt x="869760" y="867759"/>
                    <a:pt x="863968" y="877413"/>
                    <a:pt x="864933" y="886101"/>
                  </a:cubicBezTo>
                  <a:cubicBezTo>
                    <a:pt x="856486" y="885135"/>
                    <a:pt x="167002" y="476802"/>
                    <a:pt x="141903" y="457254"/>
                  </a:cubicBezTo>
                  <a:close/>
                  <a:moveTo>
                    <a:pt x="35024" y="452396"/>
                  </a:moveTo>
                  <a:cubicBezTo>
                    <a:pt x="42776" y="452547"/>
                    <a:pt x="50559" y="457374"/>
                    <a:pt x="66125" y="467148"/>
                  </a:cubicBezTo>
                  <a:cubicBezTo>
                    <a:pt x="323385" y="627875"/>
                    <a:pt x="583783" y="783294"/>
                    <a:pt x="848764" y="930747"/>
                  </a:cubicBezTo>
                  <a:cubicBezTo>
                    <a:pt x="864451" y="939435"/>
                    <a:pt x="865416" y="949571"/>
                    <a:pt x="865175" y="964051"/>
                  </a:cubicBezTo>
                  <a:cubicBezTo>
                    <a:pt x="864209" y="986012"/>
                    <a:pt x="864692" y="986012"/>
                    <a:pt x="845386" y="975152"/>
                  </a:cubicBezTo>
                  <a:cubicBezTo>
                    <a:pt x="562545" y="815391"/>
                    <a:pt x="284531" y="647906"/>
                    <a:pt x="10378" y="474147"/>
                  </a:cubicBezTo>
                  <a:cubicBezTo>
                    <a:pt x="7723" y="472216"/>
                    <a:pt x="5068" y="470285"/>
                    <a:pt x="1931" y="468113"/>
                  </a:cubicBezTo>
                  <a:cubicBezTo>
                    <a:pt x="3379" y="466424"/>
                    <a:pt x="3620" y="465941"/>
                    <a:pt x="4103" y="465700"/>
                  </a:cubicBezTo>
                  <a:cubicBezTo>
                    <a:pt x="19548" y="456771"/>
                    <a:pt x="27271" y="452245"/>
                    <a:pt x="35024" y="452396"/>
                  </a:cubicBezTo>
                  <a:close/>
                  <a:moveTo>
                    <a:pt x="1403708" y="240719"/>
                  </a:moveTo>
                  <a:cubicBezTo>
                    <a:pt x="1341806" y="240780"/>
                    <a:pt x="1298970" y="247658"/>
                    <a:pt x="1270372" y="252605"/>
                  </a:cubicBezTo>
                  <a:cubicBezTo>
                    <a:pt x="1168046" y="270222"/>
                    <a:pt x="1071514" y="301836"/>
                    <a:pt x="987771" y="364583"/>
                  </a:cubicBezTo>
                  <a:cubicBezTo>
                    <a:pt x="865658" y="456289"/>
                    <a:pt x="809427" y="576472"/>
                    <a:pt x="834043" y="730200"/>
                  </a:cubicBezTo>
                  <a:cubicBezTo>
                    <a:pt x="837180" y="749507"/>
                    <a:pt x="837422" y="749507"/>
                    <a:pt x="854315" y="739612"/>
                  </a:cubicBezTo>
                  <a:cubicBezTo>
                    <a:pt x="1116160" y="586125"/>
                    <a:pt x="1378247" y="432397"/>
                    <a:pt x="1640092" y="278910"/>
                  </a:cubicBezTo>
                  <a:cubicBezTo>
                    <a:pt x="1643954" y="276738"/>
                    <a:pt x="1649022" y="275772"/>
                    <a:pt x="1651435" y="269739"/>
                  </a:cubicBezTo>
                  <a:cubicBezTo>
                    <a:pt x="1546576" y="247416"/>
                    <a:pt x="1465610" y="240659"/>
                    <a:pt x="1403708" y="240719"/>
                  </a:cubicBezTo>
                  <a:close/>
                  <a:moveTo>
                    <a:pt x="749125" y="352"/>
                  </a:moveTo>
                  <a:cubicBezTo>
                    <a:pt x="752111" y="1076"/>
                    <a:pt x="754887" y="2826"/>
                    <a:pt x="758024" y="4757"/>
                  </a:cubicBezTo>
                  <a:cubicBezTo>
                    <a:pt x="830664" y="50851"/>
                    <a:pt x="932748" y="73536"/>
                    <a:pt x="1018180" y="76915"/>
                  </a:cubicBezTo>
                  <a:cubicBezTo>
                    <a:pt x="1095647" y="76674"/>
                    <a:pt x="1185181" y="60022"/>
                    <a:pt x="1242860" y="34199"/>
                  </a:cubicBezTo>
                  <a:cubicBezTo>
                    <a:pt x="1253961" y="29373"/>
                    <a:pt x="1262167" y="29373"/>
                    <a:pt x="1273027" y="34682"/>
                  </a:cubicBezTo>
                  <a:cubicBezTo>
                    <a:pt x="1439063" y="117700"/>
                    <a:pt x="1782961" y="276979"/>
                    <a:pt x="1786339" y="278427"/>
                  </a:cubicBezTo>
                  <a:cubicBezTo>
                    <a:pt x="1782961" y="281082"/>
                    <a:pt x="1191938" y="633909"/>
                    <a:pt x="899685" y="808392"/>
                  </a:cubicBezTo>
                  <a:cubicBezTo>
                    <a:pt x="892204" y="812977"/>
                    <a:pt x="885205" y="817321"/>
                    <a:pt x="876759" y="810564"/>
                  </a:cubicBezTo>
                  <a:cubicBezTo>
                    <a:pt x="813047" y="774847"/>
                    <a:pt x="482664" y="583953"/>
                    <a:pt x="383235" y="520242"/>
                  </a:cubicBezTo>
                  <a:cubicBezTo>
                    <a:pt x="374789" y="514691"/>
                    <a:pt x="374547" y="510830"/>
                    <a:pt x="378891" y="502383"/>
                  </a:cubicBezTo>
                  <a:cubicBezTo>
                    <a:pt x="430536" y="402230"/>
                    <a:pt x="433915" y="300147"/>
                    <a:pt x="387821" y="197098"/>
                  </a:cubicBezTo>
                  <a:cubicBezTo>
                    <a:pt x="384201" y="188893"/>
                    <a:pt x="384683" y="185273"/>
                    <a:pt x="393130" y="180929"/>
                  </a:cubicBezTo>
                  <a:cubicBezTo>
                    <a:pt x="508486" y="121561"/>
                    <a:pt x="623843" y="61952"/>
                    <a:pt x="738958" y="2102"/>
                  </a:cubicBezTo>
                  <a:cubicBezTo>
                    <a:pt x="742940" y="-70"/>
                    <a:pt x="746138" y="-372"/>
                    <a:pt x="749125" y="352"/>
                  </a:cubicBezTo>
                  <a:close/>
                </a:path>
              </a:pathLst>
            </a:custGeom>
            <a:solidFill>
              <a:schemeClr val="bg1"/>
            </a:solidFill>
            <a:ln w="2410" cap="flat">
              <a:noFill/>
              <a:prstDash val="solid"/>
              <a:miter/>
            </a:ln>
          </p:spPr>
          <p:txBody>
            <a:bodyPr rtlCol="0" anchor="ctr"/>
            <a:lstStyle/>
            <a:p>
              <a:endParaRPr lang="en-US"/>
            </a:p>
          </p:txBody>
        </p:sp>
      </p:grpSp>
    </p:spTree>
    <p:extLst>
      <p:ext uri="{BB962C8B-B14F-4D97-AF65-F5344CB8AC3E}">
        <p14:creationId xmlns:p14="http://schemas.microsoft.com/office/powerpoint/2010/main" val="3453809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pPr>
              <a:defRPr/>
            </a:pPr>
            <a:r>
              <a:rPr lang="cs-CZ" altLang="cs-CZ" sz="3600" b="1" kern="0" dirty="0">
                <a:solidFill>
                  <a:schemeClr val="bg1"/>
                </a:solidFill>
              </a:rPr>
              <a:t>Proces administrace </a:t>
            </a:r>
            <a:r>
              <a:rPr lang="cs-CZ" altLang="cs-CZ" sz="3600" b="1" kern="0" dirty="0" smtClean="0">
                <a:solidFill>
                  <a:schemeClr val="bg1"/>
                </a:solidFill>
              </a:rPr>
              <a:t>žádostí o dotaci</a:t>
            </a:r>
            <a:endParaRPr lang="cs-CZ" altLang="cs-CZ" sz="3600" b="1" kern="0" dirty="0">
              <a:solidFill>
                <a:schemeClr val="bg1"/>
              </a:solidFill>
            </a:endParaRPr>
          </a:p>
        </p:txBody>
      </p:sp>
    </p:spTree>
    <p:extLst>
      <p:ext uri="{BB962C8B-B14F-4D97-AF65-F5344CB8AC3E}">
        <p14:creationId xmlns:p14="http://schemas.microsoft.com/office/powerpoint/2010/main" val="718214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sz="4800" dirty="0" smtClean="0"/>
              <a:t>Administrace žádostí o dotace</a:t>
            </a:r>
            <a:endParaRPr lang="cs-CZ" sz="4800" dirty="0"/>
          </a:p>
        </p:txBody>
      </p:sp>
      <p:cxnSp>
        <p:nvCxnSpPr>
          <p:cNvPr id="3" name="Straight Connector 2">
            <a:extLst>
              <a:ext uri="{FF2B5EF4-FFF2-40B4-BE49-F238E27FC236}">
                <a16:creationId xmlns:a16="http://schemas.microsoft.com/office/drawing/2014/main" id="{EF6DD308-F849-4CBA-A5B2-21D22BD37640}"/>
              </a:ext>
            </a:extLst>
          </p:cNvPr>
          <p:cNvCxnSpPr>
            <a:cxnSpLocks/>
            <a:stCxn id="10" idx="6"/>
          </p:cNvCxnSpPr>
          <p:nvPr/>
        </p:nvCxnSpPr>
        <p:spPr>
          <a:xfrm flipV="1">
            <a:off x="1990560" y="4550206"/>
            <a:ext cx="8149623" cy="14822"/>
          </a:xfrm>
          <a:prstGeom prst="line">
            <a:avLst/>
          </a:prstGeom>
          <a:ln w="25400">
            <a:solidFill>
              <a:schemeClr val="tx1">
                <a:lumMod val="50000"/>
                <a:lumOff val="50000"/>
              </a:schemeClr>
            </a:solidFill>
            <a:head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1E0DC0A-0552-47E1-A286-9A643D26E0ED}"/>
              </a:ext>
            </a:extLst>
          </p:cNvPr>
          <p:cNvGrpSpPr/>
          <p:nvPr/>
        </p:nvGrpSpPr>
        <p:grpSpPr>
          <a:xfrm>
            <a:off x="1702528" y="4421012"/>
            <a:ext cx="288032" cy="288032"/>
            <a:chOff x="611560" y="2851238"/>
            <a:chExt cx="288032" cy="288032"/>
          </a:xfrm>
          <a:solidFill>
            <a:schemeClr val="bg1"/>
          </a:solidFill>
        </p:grpSpPr>
        <p:sp>
          <p:nvSpPr>
            <p:cNvPr id="10" name="Oval 9">
              <a:extLst>
                <a:ext uri="{FF2B5EF4-FFF2-40B4-BE49-F238E27FC236}">
                  <a16:creationId xmlns:a16="http://schemas.microsoft.com/office/drawing/2014/main" id="{6DA70205-EF66-45A0-8B8D-B136BDB723F4}"/>
                </a:ext>
              </a:extLst>
            </p:cNvPr>
            <p:cNvSpPr/>
            <p:nvPr/>
          </p:nvSpPr>
          <p:spPr>
            <a:xfrm>
              <a:off x="611560" y="2851238"/>
              <a:ext cx="288032" cy="288032"/>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11" name="Oval 10">
              <a:extLst>
                <a:ext uri="{FF2B5EF4-FFF2-40B4-BE49-F238E27FC236}">
                  <a16:creationId xmlns:a16="http://schemas.microsoft.com/office/drawing/2014/main" id="{C13CEC40-1CC1-4154-9643-F5B64E57FC89}"/>
                </a:ext>
              </a:extLst>
            </p:cNvPr>
            <p:cNvSpPr/>
            <p:nvPr/>
          </p:nvSpPr>
          <p:spPr>
            <a:xfrm>
              <a:off x="683568" y="2923246"/>
              <a:ext cx="144016" cy="1440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8" name="Text Placeholder 17">
            <a:extLst>
              <a:ext uri="{FF2B5EF4-FFF2-40B4-BE49-F238E27FC236}">
                <a16:creationId xmlns:a16="http://schemas.microsoft.com/office/drawing/2014/main" id="{FF233C00-D9B9-4C80-9231-2D8BABBD5BF1}"/>
              </a:ext>
            </a:extLst>
          </p:cNvPr>
          <p:cNvSpPr txBox="1">
            <a:spLocks/>
          </p:cNvSpPr>
          <p:nvPr/>
        </p:nvSpPr>
        <p:spPr>
          <a:xfrm>
            <a:off x="1343219" y="4787644"/>
            <a:ext cx="1201677" cy="586289"/>
          </a:xfrm>
          <a:prstGeom prst="rect">
            <a:avLst/>
          </a:prstGeom>
          <a:ln w="25400">
            <a:solidFill>
              <a:schemeClr val="accent6"/>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VYHLÁŠENÍ DOTAČNÍHO PROGRAMU</a:t>
            </a:r>
            <a:endParaRPr lang="en-US" sz="1200" b="1" dirty="0">
              <a:solidFill>
                <a:schemeClr val="tx1">
                  <a:lumMod val="75000"/>
                  <a:lumOff val="25000"/>
                </a:schemeClr>
              </a:solidFill>
              <a:cs typeface="Arial" pitchFamily="34" charset="0"/>
            </a:endParaRPr>
          </a:p>
        </p:txBody>
      </p:sp>
      <p:grpSp>
        <p:nvGrpSpPr>
          <p:cNvPr id="13" name="Group 12">
            <a:extLst>
              <a:ext uri="{FF2B5EF4-FFF2-40B4-BE49-F238E27FC236}">
                <a16:creationId xmlns:a16="http://schemas.microsoft.com/office/drawing/2014/main" id="{70E45D41-D5D8-4E5A-AB05-B086EB4C15CF}"/>
              </a:ext>
            </a:extLst>
          </p:cNvPr>
          <p:cNvGrpSpPr/>
          <p:nvPr/>
        </p:nvGrpSpPr>
        <p:grpSpPr>
          <a:xfrm>
            <a:off x="5953316" y="4409819"/>
            <a:ext cx="288032" cy="288032"/>
            <a:chOff x="611560" y="2851238"/>
            <a:chExt cx="288032" cy="288032"/>
          </a:xfrm>
          <a:solidFill>
            <a:schemeClr val="bg1"/>
          </a:solidFill>
        </p:grpSpPr>
        <p:sp>
          <p:nvSpPr>
            <p:cNvPr id="16" name="Oval 15">
              <a:extLst>
                <a:ext uri="{FF2B5EF4-FFF2-40B4-BE49-F238E27FC236}">
                  <a16:creationId xmlns:a16="http://schemas.microsoft.com/office/drawing/2014/main" id="{F74D478A-BFBF-450C-956F-7A363818E704}"/>
                </a:ext>
              </a:extLst>
            </p:cNvPr>
            <p:cNvSpPr/>
            <p:nvPr/>
          </p:nvSpPr>
          <p:spPr>
            <a:xfrm>
              <a:off x="611560" y="2851238"/>
              <a:ext cx="288032" cy="288032"/>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17" name="Oval 16">
              <a:extLst>
                <a:ext uri="{FF2B5EF4-FFF2-40B4-BE49-F238E27FC236}">
                  <a16:creationId xmlns:a16="http://schemas.microsoft.com/office/drawing/2014/main" id="{FDF2BDA4-6041-4C44-8878-2E1DA0F671CD}"/>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14" name="Text Placeholder 17">
            <a:extLst>
              <a:ext uri="{FF2B5EF4-FFF2-40B4-BE49-F238E27FC236}">
                <a16:creationId xmlns:a16="http://schemas.microsoft.com/office/drawing/2014/main" id="{13D3E0E5-1220-4F77-BF17-154BDEB55C8A}"/>
              </a:ext>
            </a:extLst>
          </p:cNvPr>
          <p:cNvSpPr txBox="1">
            <a:spLocks/>
          </p:cNvSpPr>
          <p:nvPr/>
        </p:nvSpPr>
        <p:spPr>
          <a:xfrm>
            <a:off x="5555432" y="4781514"/>
            <a:ext cx="1359779" cy="578312"/>
          </a:xfrm>
          <a:prstGeom prst="rect">
            <a:avLst/>
          </a:prstGeom>
          <a:ln w="25400">
            <a:solidFill>
              <a:schemeClr val="accent2"/>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ROZHODNUTÍ O POSKYTNUTÍ DOTACE</a:t>
            </a:r>
            <a:endParaRPr lang="en-US" sz="1200" b="1" dirty="0">
              <a:solidFill>
                <a:schemeClr val="tx1">
                  <a:lumMod val="75000"/>
                  <a:lumOff val="25000"/>
                </a:schemeClr>
              </a:solidFill>
              <a:cs typeface="Arial" pitchFamily="34" charset="0"/>
            </a:endParaRPr>
          </a:p>
        </p:txBody>
      </p:sp>
      <p:sp>
        <p:nvSpPr>
          <p:cNvPr id="20" name="Text Placeholder 17">
            <a:extLst>
              <a:ext uri="{FF2B5EF4-FFF2-40B4-BE49-F238E27FC236}">
                <a16:creationId xmlns:a16="http://schemas.microsoft.com/office/drawing/2014/main" id="{72E335B6-5A8F-452B-8E56-90FA37E89926}"/>
              </a:ext>
            </a:extLst>
          </p:cNvPr>
          <p:cNvSpPr txBox="1">
            <a:spLocks/>
          </p:cNvSpPr>
          <p:nvPr/>
        </p:nvSpPr>
        <p:spPr>
          <a:xfrm>
            <a:off x="7706087" y="4781514"/>
            <a:ext cx="1409131" cy="592419"/>
          </a:xfrm>
          <a:prstGeom prst="rect">
            <a:avLst/>
          </a:prstGeom>
          <a:ln w="25400">
            <a:solidFill>
              <a:schemeClr val="accent2"/>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UZAVŘENÍ </a:t>
            </a:r>
            <a:br>
              <a:rPr lang="cs-CZ" sz="1200" b="1" dirty="0" smtClean="0">
                <a:solidFill>
                  <a:schemeClr val="tx1">
                    <a:lumMod val="75000"/>
                    <a:lumOff val="25000"/>
                  </a:schemeClr>
                </a:solidFill>
                <a:cs typeface="Arial" pitchFamily="34" charset="0"/>
              </a:rPr>
            </a:br>
            <a:r>
              <a:rPr lang="cs-CZ" sz="1200" b="1" dirty="0">
                <a:solidFill>
                  <a:schemeClr val="tx1">
                    <a:lumMod val="75000"/>
                    <a:lumOff val="25000"/>
                  </a:schemeClr>
                </a:solidFill>
                <a:cs typeface="Arial" pitchFamily="34" charset="0"/>
              </a:rPr>
              <a:t>S</a:t>
            </a:r>
            <a:r>
              <a:rPr lang="cs-CZ" sz="1200" b="1" dirty="0" smtClean="0">
                <a:solidFill>
                  <a:schemeClr val="tx1">
                    <a:lumMod val="75000"/>
                    <a:lumOff val="25000"/>
                  </a:schemeClr>
                </a:solidFill>
                <a:cs typeface="Arial" pitchFamily="34" charset="0"/>
              </a:rPr>
              <a:t>MLOUVY</a:t>
            </a:r>
            <a:endParaRPr lang="en-US" sz="1200" b="1" dirty="0">
              <a:solidFill>
                <a:schemeClr val="tx1">
                  <a:lumMod val="75000"/>
                  <a:lumOff val="25000"/>
                </a:schemeClr>
              </a:solidFill>
              <a:cs typeface="Arial" pitchFamily="34" charset="0"/>
            </a:endParaRPr>
          </a:p>
        </p:txBody>
      </p:sp>
      <p:grpSp>
        <p:nvGrpSpPr>
          <p:cNvPr id="25" name="Group 24">
            <a:extLst>
              <a:ext uri="{FF2B5EF4-FFF2-40B4-BE49-F238E27FC236}">
                <a16:creationId xmlns:a16="http://schemas.microsoft.com/office/drawing/2014/main" id="{A2FB7877-6F8E-4FC1-9F84-E682FEB35041}"/>
              </a:ext>
            </a:extLst>
          </p:cNvPr>
          <p:cNvGrpSpPr/>
          <p:nvPr/>
        </p:nvGrpSpPr>
        <p:grpSpPr>
          <a:xfrm>
            <a:off x="3827922" y="4409820"/>
            <a:ext cx="288032" cy="288032"/>
            <a:chOff x="611560" y="2851238"/>
            <a:chExt cx="288032" cy="288032"/>
          </a:xfrm>
          <a:solidFill>
            <a:schemeClr val="bg1"/>
          </a:solidFill>
        </p:grpSpPr>
        <p:sp>
          <p:nvSpPr>
            <p:cNvPr id="28" name="Oval 27">
              <a:extLst>
                <a:ext uri="{FF2B5EF4-FFF2-40B4-BE49-F238E27FC236}">
                  <a16:creationId xmlns:a16="http://schemas.microsoft.com/office/drawing/2014/main" id="{4A1B2792-8E8E-44A0-8D6C-3C1951F9B5BD}"/>
                </a:ext>
              </a:extLst>
            </p:cNvPr>
            <p:cNvSpPr/>
            <p:nvPr/>
          </p:nvSpPr>
          <p:spPr>
            <a:xfrm>
              <a:off x="611560" y="2851238"/>
              <a:ext cx="288032" cy="28803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29" name="Oval 28">
              <a:extLst>
                <a:ext uri="{FF2B5EF4-FFF2-40B4-BE49-F238E27FC236}">
                  <a16:creationId xmlns:a16="http://schemas.microsoft.com/office/drawing/2014/main" id="{9ADECA3A-2F11-41A4-8C43-5D5CE410FA8F}"/>
                </a:ext>
              </a:extLst>
            </p:cNvPr>
            <p:cNvSpPr/>
            <p:nvPr/>
          </p:nvSpPr>
          <p:spPr>
            <a:xfrm>
              <a:off x="683568" y="2923246"/>
              <a:ext cx="144016"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26" name="Text Placeholder 17">
            <a:extLst>
              <a:ext uri="{FF2B5EF4-FFF2-40B4-BE49-F238E27FC236}">
                <a16:creationId xmlns:a16="http://schemas.microsoft.com/office/drawing/2014/main" id="{A5804B7E-573E-4021-9C83-A056FE16C492}"/>
              </a:ext>
            </a:extLst>
          </p:cNvPr>
          <p:cNvSpPr txBox="1">
            <a:spLocks/>
          </p:cNvSpPr>
          <p:nvPr/>
        </p:nvSpPr>
        <p:spPr>
          <a:xfrm>
            <a:off x="3464175" y="4783109"/>
            <a:ext cx="1280728" cy="590824"/>
          </a:xfrm>
          <a:prstGeom prst="rect">
            <a:avLst/>
          </a:prstGeom>
          <a:ln w="25400">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PŘÍJEM </a:t>
            </a:r>
            <a:br>
              <a:rPr lang="cs-CZ" sz="1200" b="1" dirty="0" smtClean="0">
                <a:solidFill>
                  <a:schemeClr val="tx1">
                    <a:lumMod val="75000"/>
                    <a:lumOff val="25000"/>
                  </a:schemeClr>
                </a:solidFill>
                <a:cs typeface="Arial" pitchFamily="34" charset="0"/>
              </a:rPr>
            </a:br>
            <a:r>
              <a:rPr lang="cs-CZ" sz="1200" b="1" dirty="0" smtClean="0">
                <a:solidFill>
                  <a:schemeClr val="tx1">
                    <a:lumMod val="75000"/>
                    <a:lumOff val="25000"/>
                  </a:schemeClr>
                </a:solidFill>
                <a:cs typeface="Arial" pitchFamily="34" charset="0"/>
              </a:rPr>
              <a:t>ŽÁDOSTÍ</a:t>
            </a:r>
            <a:endParaRPr lang="en-US" sz="12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68B595BA-C048-43FB-9B44-46C9D45B7301}"/>
              </a:ext>
            </a:extLst>
          </p:cNvPr>
          <p:cNvSpPr txBox="1"/>
          <p:nvPr/>
        </p:nvSpPr>
        <p:spPr>
          <a:xfrm>
            <a:off x="3495775" y="5621012"/>
            <a:ext cx="2059657" cy="646331"/>
          </a:xfrm>
          <a:prstGeom prst="rect">
            <a:avLst/>
          </a:prstGeom>
          <a:noFill/>
        </p:spPr>
        <p:txBody>
          <a:bodyPr wrap="square" rtlCol="0">
            <a:spAutoFit/>
          </a:bodyPr>
          <a:lstStyle/>
          <a:p>
            <a:pPr marL="171450" indent="-171450">
              <a:buFontTx/>
              <a:buChar char="-"/>
            </a:pPr>
            <a:r>
              <a:rPr lang="cs-CZ" altLang="ko-KR" sz="1200" dirty="0" smtClean="0">
                <a:solidFill>
                  <a:schemeClr val="tx1">
                    <a:lumMod val="75000"/>
                    <a:lumOff val="25000"/>
                  </a:schemeClr>
                </a:solidFill>
                <a:cs typeface="Arial" pitchFamily="34" charset="0"/>
              </a:rPr>
              <a:t>Programové</a:t>
            </a:r>
          </a:p>
          <a:p>
            <a:pPr marL="171450" indent="-171450">
              <a:buFontTx/>
              <a:buChar char="-"/>
            </a:pPr>
            <a:r>
              <a:rPr lang="cs-CZ" altLang="ko-KR" sz="1200" dirty="0" smtClean="0">
                <a:solidFill>
                  <a:schemeClr val="tx1">
                    <a:lumMod val="75000"/>
                    <a:lumOff val="25000"/>
                  </a:schemeClr>
                </a:solidFill>
                <a:cs typeface="Arial" pitchFamily="34" charset="0"/>
              </a:rPr>
              <a:t>Individuální</a:t>
            </a:r>
          </a:p>
          <a:p>
            <a:pPr marL="171450" indent="-171450">
              <a:buFontTx/>
              <a:buChar char="-"/>
            </a:pPr>
            <a:r>
              <a:rPr lang="cs-CZ" altLang="ko-KR" sz="1200" dirty="0" smtClean="0">
                <a:solidFill>
                  <a:schemeClr val="tx1">
                    <a:lumMod val="75000"/>
                    <a:lumOff val="25000"/>
                  </a:schemeClr>
                </a:solidFill>
                <a:cs typeface="Arial" pitchFamily="34" charset="0"/>
              </a:rPr>
              <a:t>Nárokové</a:t>
            </a:r>
            <a:endParaRPr lang="ko-KR" altLang="en-US" sz="1200" dirty="0">
              <a:solidFill>
                <a:schemeClr val="tx1">
                  <a:lumMod val="75000"/>
                  <a:lumOff val="25000"/>
                </a:schemeClr>
              </a:solidFill>
              <a:cs typeface="Arial" pitchFamily="34" charset="0"/>
            </a:endParaRPr>
          </a:p>
        </p:txBody>
      </p:sp>
      <p:grpSp>
        <p:nvGrpSpPr>
          <p:cNvPr id="4" name="Group 3">
            <a:extLst>
              <a:ext uri="{FF2B5EF4-FFF2-40B4-BE49-F238E27FC236}">
                <a16:creationId xmlns:a16="http://schemas.microsoft.com/office/drawing/2014/main" id="{754C61EC-598A-4D46-B3FE-D261A5F0F225}"/>
              </a:ext>
            </a:extLst>
          </p:cNvPr>
          <p:cNvGrpSpPr/>
          <p:nvPr/>
        </p:nvGrpSpPr>
        <p:grpSpPr>
          <a:xfrm>
            <a:off x="9405464" y="1817229"/>
            <a:ext cx="1850760" cy="3130828"/>
            <a:chOff x="9405464" y="1817229"/>
            <a:chExt cx="1850760" cy="3130828"/>
          </a:xfrm>
        </p:grpSpPr>
        <p:grpSp>
          <p:nvGrpSpPr>
            <p:cNvPr id="88" name="Group 87">
              <a:extLst>
                <a:ext uri="{FF2B5EF4-FFF2-40B4-BE49-F238E27FC236}">
                  <a16:creationId xmlns:a16="http://schemas.microsoft.com/office/drawing/2014/main" id="{159CB790-9149-408F-B1AC-3AB990E087B8}"/>
                </a:ext>
              </a:extLst>
            </p:cNvPr>
            <p:cNvGrpSpPr/>
            <p:nvPr/>
          </p:nvGrpSpPr>
          <p:grpSpPr>
            <a:xfrm>
              <a:off x="9405464" y="2829234"/>
              <a:ext cx="1739355" cy="2118823"/>
              <a:chOff x="8639132" y="3031449"/>
              <a:chExt cx="2538541" cy="3092364"/>
            </a:xfrm>
          </p:grpSpPr>
          <p:grpSp>
            <p:nvGrpSpPr>
              <p:cNvPr id="89" name="Group 88">
                <a:extLst>
                  <a:ext uri="{FF2B5EF4-FFF2-40B4-BE49-F238E27FC236}">
                    <a16:creationId xmlns:a16="http://schemas.microsoft.com/office/drawing/2014/main" id="{13D1BB59-ACE2-45A1-9BCE-E84D95AA19E3}"/>
                  </a:ext>
                </a:extLst>
              </p:cNvPr>
              <p:cNvGrpSpPr/>
              <p:nvPr/>
            </p:nvGrpSpPr>
            <p:grpSpPr>
              <a:xfrm>
                <a:off x="9361227" y="4899623"/>
                <a:ext cx="1422003" cy="1224190"/>
                <a:chOff x="5580112" y="4160675"/>
                <a:chExt cx="2016224" cy="1735751"/>
              </a:xfrm>
            </p:grpSpPr>
            <p:sp>
              <p:nvSpPr>
                <p:cNvPr id="104" name="Trapezoid 1">
                  <a:extLst>
                    <a:ext uri="{FF2B5EF4-FFF2-40B4-BE49-F238E27FC236}">
                      <a16:creationId xmlns:a16="http://schemas.microsoft.com/office/drawing/2014/main" id="{0FCA8416-A38F-4D10-AC97-C431A194A372}"/>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5" name="Trapezoid 6">
                  <a:extLst>
                    <a:ext uri="{FF2B5EF4-FFF2-40B4-BE49-F238E27FC236}">
                      <a16:creationId xmlns:a16="http://schemas.microsoft.com/office/drawing/2014/main" id="{165D93D6-23BB-4572-840F-1AFF21B900B2}"/>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6" name="Oval 105">
                  <a:extLst>
                    <a:ext uri="{FF2B5EF4-FFF2-40B4-BE49-F238E27FC236}">
                      <a16:creationId xmlns:a16="http://schemas.microsoft.com/office/drawing/2014/main" id="{105F37DA-08E9-4747-BB0A-2B095B1DEC8A}"/>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91" name="Freeform 9">
                <a:extLst>
                  <a:ext uri="{FF2B5EF4-FFF2-40B4-BE49-F238E27FC236}">
                    <a16:creationId xmlns:a16="http://schemas.microsoft.com/office/drawing/2014/main" id="{AB2B2E66-7F0B-4F9B-9561-7E4144256ED6}"/>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92" name="Group 91">
                <a:extLst>
                  <a:ext uri="{FF2B5EF4-FFF2-40B4-BE49-F238E27FC236}">
                    <a16:creationId xmlns:a16="http://schemas.microsoft.com/office/drawing/2014/main" id="{414B2FC8-8648-4535-9D67-7E2D81AFD03F}"/>
                  </a:ext>
                </a:extLst>
              </p:cNvPr>
              <p:cNvGrpSpPr/>
              <p:nvPr/>
            </p:nvGrpSpPr>
            <p:grpSpPr>
              <a:xfrm rot="15300000">
                <a:off x="8824481" y="3920674"/>
                <a:ext cx="840355" cy="1211053"/>
                <a:chOff x="967240" y="3289369"/>
                <a:chExt cx="1100200" cy="1585520"/>
              </a:xfrm>
            </p:grpSpPr>
            <p:sp>
              <p:nvSpPr>
                <p:cNvPr id="102" name="Freeform 3">
                  <a:extLst>
                    <a:ext uri="{FF2B5EF4-FFF2-40B4-BE49-F238E27FC236}">
                      <a16:creationId xmlns:a16="http://schemas.microsoft.com/office/drawing/2014/main" id="{D4277367-32DB-4804-BA2B-0D08464B4492}"/>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3" name="Freeform 4">
                  <a:extLst>
                    <a:ext uri="{FF2B5EF4-FFF2-40B4-BE49-F238E27FC236}">
                      <a16:creationId xmlns:a16="http://schemas.microsoft.com/office/drawing/2014/main" id="{1042DE07-68AD-4199-B8F2-D8259E5D747E}"/>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4" name="Group 93">
                <a:extLst>
                  <a:ext uri="{FF2B5EF4-FFF2-40B4-BE49-F238E27FC236}">
                    <a16:creationId xmlns:a16="http://schemas.microsoft.com/office/drawing/2014/main" id="{CA4A2107-FDB8-467A-8131-A3238BD3E3DF}"/>
                  </a:ext>
                </a:extLst>
              </p:cNvPr>
              <p:cNvGrpSpPr/>
              <p:nvPr/>
            </p:nvGrpSpPr>
            <p:grpSpPr>
              <a:xfrm rot="5400000">
                <a:off x="10163425" y="3352604"/>
                <a:ext cx="830970" cy="1197527"/>
                <a:chOff x="967240" y="3289369"/>
                <a:chExt cx="1100200" cy="1585520"/>
              </a:xfrm>
            </p:grpSpPr>
            <p:sp>
              <p:nvSpPr>
                <p:cNvPr id="100" name="Freeform 16">
                  <a:extLst>
                    <a:ext uri="{FF2B5EF4-FFF2-40B4-BE49-F238E27FC236}">
                      <a16:creationId xmlns:a16="http://schemas.microsoft.com/office/drawing/2014/main" id="{38ADCC34-C2C4-47AC-9C30-70C4D99CC75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1" name="Freeform 17">
                  <a:extLst>
                    <a:ext uri="{FF2B5EF4-FFF2-40B4-BE49-F238E27FC236}">
                      <a16:creationId xmlns:a16="http://schemas.microsoft.com/office/drawing/2014/main" id="{2E1EE6EA-FEDC-48D4-8285-988DA75FC3A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6" name="Freeform 19">
                <a:extLst>
                  <a:ext uri="{FF2B5EF4-FFF2-40B4-BE49-F238E27FC236}">
                    <a16:creationId xmlns:a16="http://schemas.microsoft.com/office/drawing/2014/main" id="{8CA5F3F9-1D91-4517-BBFE-82D1D4CA0903}"/>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Chord 23">
                <a:extLst>
                  <a:ext uri="{FF2B5EF4-FFF2-40B4-BE49-F238E27FC236}">
                    <a16:creationId xmlns:a16="http://schemas.microsoft.com/office/drawing/2014/main" id="{04532190-A523-426A-912C-89F36E745610}"/>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7" name="타원 4">
              <a:extLst>
                <a:ext uri="{FF2B5EF4-FFF2-40B4-BE49-F238E27FC236}">
                  <a16:creationId xmlns:a16="http://schemas.microsoft.com/office/drawing/2014/main" id="{CBE881D4-9352-4810-871B-A80850044625}"/>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21">
              <a:extLst>
                <a:ext uri="{FF2B5EF4-FFF2-40B4-BE49-F238E27FC236}">
                  <a16:creationId xmlns:a16="http://schemas.microsoft.com/office/drawing/2014/main" id="{8A6E7CD3-A2E8-42E8-90C7-8A9EE14A01C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Rectangle 21">
              <a:extLst>
                <a:ext uri="{FF2B5EF4-FFF2-40B4-BE49-F238E27FC236}">
                  <a16:creationId xmlns:a16="http://schemas.microsoft.com/office/drawing/2014/main" id="{F5F1EB9F-38B7-46DD-9B9C-2B183F390CF4}"/>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Rectangle 21">
              <a:extLst>
                <a:ext uri="{FF2B5EF4-FFF2-40B4-BE49-F238E27FC236}">
                  <a16:creationId xmlns:a16="http://schemas.microsoft.com/office/drawing/2014/main" id="{A90257B0-0970-453A-8BA4-B5BA52B9BC72}"/>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1" name="Rectangle 21">
              <a:extLst>
                <a:ext uri="{FF2B5EF4-FFF2-40B4-BE49-F238E27FC236}">
                  <a16:creationId xmlns:a16="http://schemas.microsoft.com/office/drawing/2014/main" id="{15C7AF9C-67B4-4536-A51E-D6BD3A3B7F0E}"/>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2" name="Rectangle 21">
              <a:extLst>
                <a:ext uri="{FF2B5EF4-FFF2-40B4-BE49-F238E27FC236}">
                  <a16:creationId xmlns:a16="http://schemas.microsoft.com/office/drawing/2014/main" id="{7C48A82E-20D2-492D-A666-1FCEE27E7E6B}"/>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Block Arc 11">
              <a:extLst>
                <a:ext uri="{FF2B5EF4-FFF2-40B4-BE49-F238E27FC236}">
                  <a16:creationId xmlns:a16="http://schemas.microsoft.com/office/drawing/2014/main" id="{222AE798-970A-4B77-AAA4-D70FA5EC9BEA}"/>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80" name="Group 79">
            <a:extLst>
              <a:ext uri="{FF2B5EF4-FFF2-40B4-BE49-F238E27FC236}">
                <a16:creationId xmlns:a16="http://schemas.microsoft.com/office/drawing/2014/main" id="{7D1076D4-E1BC-4E68-A020-AC9874978148}"/>
              </a:ext>
            </a:extLst>
          </p:cNvPr>
          <p:cNvGrpSpPr/>
          <p:nvPr/>
        </p:nvGrpSpPr>
        <p:grpSpPr>
          <a:xfrm>
            <a:off x="3770519" y="3531079"/>
            <a:ext cx="414835" cy="704934"/>
            <a:chOff x="3703266" y="3402135"/>
            <a:chExt cx="508246" cy="863669"/>
          </a:xfrm>
        </p:grpSpPr>
        <p:sp>
          <p:nvSpPr>
            <p:cNvPr id="58" name="Freeform: Shape 57">
              <a:extLst>
                <a:ext uri="{FF2B5EF4-FFF2-40B4-BE49-F238E27FC236}">
                  <a16:creationId xmlns:a16="http://schemas.microsoft.com/office/drawing/2014/main" id="{ADB25052-30CE-462C-BB6B-36A3A017E72C}"/>
                </a:ext>
              </a:extLst>
            </p:cNvPr>
            <p:cNvSpPr/>
            <p:nvPr/>
          </p:nvSpPr>
          <p:spPr>
            <a:xfrm>
              <a:off x="3703266" y="3402135"/>
              <a:ext cx="508246" cy="622888"/>
            </a:xfrm>
            <a:custGeom>
              <a:avLst/>
              <a:gdLst>
                <a:gd name="connsiteX0" fmla="*/ 1601818 w 1779734"/>
                <a:gd name="connsiteY0" fmla="*/ 431552 h 2181178"/>
                <a:gd name="connsiteX1" fmla="*/ 1099344 w 1779734"/>
                <a:gd name="connsiteY1" fmla="*/ 28770 h 2181178"/>
                <a:gd name="connsiteX2" fmla="*/ 928061 w 1779734"/>
                <a:gd name="connsiteY2" fmla="*/ 0 h 2181178"/>
                <a:gd name="connsiteX3" fmla="*/ 805621 w 1779734"/>
                <a:gd name="connsiteY3" fmla="*/ 6021 h 2181178"/>
                <a:gd name="connsiteX4" fmla="*/ 813650 w 1779734"/>
                <a:gd name="connsiteY4" fmla="*/ 38806 h 2181178"/>
                <a:gd name="connsiteX5" fmla="*/ 805621 w 1779734"/>
                <a:gd name="connsiteY5" fmla="*/ 6021 h 2181178"/>
                <a:gd name="connsiteX6" fmla="*/ 704591 w 1779734"/>
                <a:gd name="connsiteY6" fmla="*/ 22079 h 2181178"/>
                <a:gd name="connsiteX7" fmla="*/ 689871 w 1779734"/>
                <a:gd name="connsiteY7" fmla="*/ 28101 h 2181178"/>
                <a:gd name="connsiteX8" fmla="*/ 407522 w 1779734"/>
                <a:gd name="connsiteY8" fmla="*/ 176635 h 2181178"/>
                <a:gd name="connsiteX9" fmla="*/ 52914 w 1779734"/>
                <a:gd name="connsiteY9" fmla="*/ 729959 h 2181178"/>
                <a:gd name="connsiteX10" fmla="*/ 99749 w 1779734"/>
                <a:gd name="connsiteY10" fmla="*/ 1586372 h 2181178"/>
                <a:gd name="connsiteX11" fmla="*/ 749419 w 1779734"/>
                <a:gd name="connsiteY11" fmla="*/ 2169804 h 2181178"/>
                <a:gd name="connsiteX12" fmla="*/ 994300 w 1779734"/>
                <a:gd name="connsiteY12" fmla="*/ 2177833 h 2181178"/>
                <a:gd name="connsiteX13" fmla="*/ 972220 w 1779734"/>
                <a:gd name="connsiteY13" fmla="*/ 2033313 h 2181178"/>
                <a:gd name="connsiteX14" fmla="*/ 973558 w 1779734"/>
                <a:gd name="connsiteY14" fmla="*/ 2005212 h 2181178"/>
                <a:gd name="connsiteX15" fmla="*/ 1083286 w 1779734"/>
                <a:gd name="connsiteY15" fmla="*/ 1662647 h 2181178"/>
                <a:gd name="connsiteX16" fmla="*/ 1148186 w 1779734"/>
                <a:gd name="connsiteY16" fmla="*/ 1298002 h 2181178"/>
                <a:gd name="connsiteX17" fmla="*/ 1149525 w 1779734"/>
                <a:gd name="connsiteY17" fmla="*/ 1174892 h 2181178"/>
                <a:gd name="connsiteX18" fmla="*/ 1156884 w 1779734"/>
                <a:gd name="connsiteY18" fmla="*/ 1082560 h 2181178"/>
                <a:gd name="connsiteX19" fmla="*/ 1245871 w 1779734"/>
                <a:gd name="connsiteY19" fmla="*/ 1493371 h 2181178"/>
                <a:gd name="connsiteX20" fmla="*/ 1307426 w 1779734"/>
                <a:gd name="connsiteY20" fmla="*/ 1735576 h 2181178"/>
                <a:gd name="connsiteX21" fmla="*/ 1320807 w 1779734"/>
                <a:gd name="connsiteY21" fmla="*/ 1827908 h 2181178"/>
                <a:gd name="connsiteX22" fmla="*/ 1322145 w 1779734"/>
                <a:gd name="connsiteY22" fmla="*/ 1843966 h 2181178"/>
                <a:gd name="connsiteX23" fmla="*/ 1326829 w 1779734"/>
                <a:gd name="connsiteY23" fmla="*/ 1884779 h 2181178"/>
                <a:gd name="connsiteX24" fmla="*/ 1330843 w 1779734"/>
                <a:gd name="connsiteY24" fmla="*/ 2018593 h 2181178"/>
                <a:gd name="connsiteX25" fmla="*/ 1333520 w 1779734"/>
                <a:gd name="connsiteY25" fmla="*/ 2035990 h 2181178"/>
                <a:gd name="connsiteX26" fmla="*/ 1348908 w 1779734"/>
                <a:gd name="connsiteY26" fmla="*/ 2029968 h 2181178"/>
                <a:gd name="connsiteX27" fmla="*/ 1694819 w 1779734"/>
                <a:gd name="connsiteY27" fmla="*/ 1560948 h 2181178"/>
                <a:gd name="connsiteX28" fmla="*/ 1728273 w 1779734"/>
                <a:gd name="connsiteY28" fmla="*/ 1467277 h 2181178"/>
                <a:gd name="connsiteX29" fmla="*/ 1775777 w 1779734"/>
                <a:gd name="connsiteY29" fmla="*/ 1219720 h 2181178"/>
                <a:gd name="connsiteX30" fmla="*/ 1601818 w 1779734"/>
                <a:gd name="connsiteY30" fmla="*/ 431552 h 21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9734" h="2181178">
                  <a:moveTo>
                    <a:pt x="1601818" y="431552"/>
                  </a:moveTo>
                  <a:cubicBezTo>
                    <a:pt x="1482723" y="238190"/>
                    <a:pt x="1319469" y="96346"/>
                    <a:pt x="1099344" y="28770"/>
                  </a:cubicBezTo>
                  <a:cubicBezTo>
                    <a:pt x="1043811" y="11374"/>
                    <a:pt x="986271" y="3345"/>
                    <a:pt x="928061" y="0"/>
                  </a:cubicBezTo>
                  <a:cubicBezTo>
                    <a:pt x="887248" y="2676"/>
                    <a:pt x="845765" y="-4015"/>
                    <a:pt x="805621" y="6021"/>
                  </a:cubicBezTo>
                  <a:cubicBezTo>
                    <a:pt x="804283" y="18065"/>
                    <a:pt x="808297" y="28770"/>
                    <a:pt x="813650" y="38806"/>
                  </a:cubicBezTo>
                  <a:cubicBezTo>
                    <a:pt x="808297" y="28770"/>
                    <a:pt x="804283" y="18734"/>
                    <a:pt x="805621" y="6021"/>
                  </a:cubicBezTo>
                  <a:cubicBezTo>
                    <a:pt x="770829" y="5353"/>
                    <a:pt x="738714" y="18734"/>
                    <a:pt x="704591" y="22079"/>
                  </a:cubicBezTo>
                  <a:cubicBezTo>
                    <a:pt x="699907" y="24086"/>
                    <a:pt x="695224" y="26763"/>
                    <a:pt x="689871" y="28101"/>
                  </a:cubicBezTo>
                  <a:cubicBezTo>
                    <a:pt x="585496" y="58209"/>
                    <a:pt x="491826" y="108390"/>
                    <a:pt x="407522" y="176635"/>
                  </a:cubicBezTo>
                  <a:cubicBezTo>
                    <a:pt x="228211" y="321824"/>
                    <a:pt x="114468" y="510503"/>
                    <a:pt x="52914" y="729959"/>
                  </a:cubicBezTo>
                  <a:cubicBezTo>
                    <a:pt x="-28713" y="1020337"/>
                    <a:pt x="-18008" y="1308038"/>
                    <a:pt x="99749" y="1586372"/>
                  </a:cubicBezTo>
                  <a:cubicBezTo>
                    <a:pt x="224196" y="1880765"/>
                    <a:pt x="424249" y="2096875"/>
                    <a:pt x="749419" y="2169804"/>
                  </a:cubicBezTo>
                  <a:cubicBezTo>
                    <a:pt x="830377" y="2187869"/>
                    <a:pt x="912004" y="2188538"/>
                    <a:pt x="994300" y="2177833"/>
                  </a:cubicBezTo>
                  <a:cubicBezTo>
                    <a:pt x="994969" y="2128322"/>
                    <a:pt x="989616" y="2080148"/>
                    <a:pt x="972220" y="2033313"/>
                  </a:cubicBezTo>
                  <a:cubicBezTo>
                    <a:pt x="968206" y="2023277"/>
                    <a:pt x="969544" y="2013910"/>
                    <a:pt x="973558" y="2005212"/>
                  </a:cubicBezTo>
                  <a:cubicBezTo>
                    <a:pt x="1019724" y="1894146"/>
                    <a:pt x="1053178" y="1779065"/>
                    <a:pt x="1083286" y="1662647"/>
                  </a:cubicBezTo>
                  <a:cubicBezTo>
                    <a:pt x="1114733" y="1542883"/>
                    <a:pt x="1136143" y="1421111"/>
                    <a:pt x="1148186" y="1298002"/>
                  </a:cubicBezTo>
                  <a:cubicBezTo>
                    <a:pt x="1152201" y="1257188"/>
                    <a:pt x="1148856" y="1215706"/>
                    <a:pt x="1149525" y="1174892"/>
                  </a:cubicBezTo>
                  <a:cubicBezTo>
                    <a:pt x="1150194" y="1144115"/>
                    <a:pt x="1153539" y="1113338"/>
                    <a:pt x="1156884" y="1082560"/>
                  </a:cubicBezTo>
                  <a:cubicBezTo>
                    <a:pt x="1181640" y="1220389"/>
                    <a:pt x="1211079" y="1357549"/>
                    <a:pt x="1245871" y="1493371"/>
                  </a:cubicBezTo>
                  <a:cubicBezTo>
                    <a:pt x="1266613" y="1573660"/>
                    <a:pt x="1292706" y="1653280"/>
                    <a:pt x="1307426" y="1735576"/>
                  </a:cubicBezTo>
                  <a:cubicBezTo>
                    <a:pt x="1312779" y="1765684"/>
                    <a:pt x="1322815" y="1795792"/>
                    <a:pt x="1320807" y="1827908"/>
                  </a:cubicBezTo>
                  <a:cubicBezTo>
                    <a:pt x="1321476" y="1833261"/>
                    <a:pt x="1322145" y="1838613"/>
                    <a:pt x="1322145" y="1843966"/>
                  </a:cubicBezTo>
                  <a:cubicBezTo>
                    <a:pt x="1330174" y="1856678"/>
                    <a:pt x="1325491" y="1870728"/>
                    <a:pt x="1326829" y="1884779"/>
                  </a:cubicBezTo>
                  <a:cubicBezTo>
                    <a:pt x="1328167" y="1929607"/>
                    <a:pt x="1329505" y="1973766"/>
                    <a:pt x="1330843" y="2018593"/>
                  </a:cubicBezTo>
                  <a:cubicBezTo>
                    <a:pt x="1330843" y="2024615"/>
                    <a:pt x="1328167" y="2031975"/>
                    <a:pt x="1333520" y="2035990"/>
                  </a:cubicBezTo>
                  <a:cubicBezTo>
                    <a:pt x="1340211" y="2040673"/>
                    <a:pt x="1344894" y="2032644"/>
                    <a:pt x="1348908" y="2029968"/>
                  </a:cubicBezTo>
                  <a:cubicBezTo>
                    <a:pt x="1511493" y="1908196"/>
                    <a:pt x="1624567" y="1750295"/>
                    <a:pt x="1694819" y="1560948"/>
                  </a:cubicBezTo>
                  <a:cubicBezTo>
                    <a:pt x="1706193" y="1529501"/>
                    <a:pt x="1718237" y="1498724"/>
                    <a:pt x="1728273" y="1467277"/>
                  </a:cubicBezTo>
                  <a:cubicBezTo>
                    <a:pt x="1754367" y="1386989"/>
                    <a:pt x="1768417" y="1303355"/>
                    <a:pt x="1775777" y="1219720"/>
                  </a:cubicBezTo>
                  <a:cubicBezTo>
                    <a:pt x="1801202" y="938040"/>
                    <a:pt x="1750352" y="673756"/>
                    <a:pt x="1601818" y="431552"/>
                  </a:cubicBezTo>
                  <a:close/>
                </a:path>
              </a:pathLst>
            </a:custGeom>
            <a:solidFill>
              <a:schemeClr val="accent6"/>
            </a:solidFill>
            <a:ln w="668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2EA06E-AFDF-47DB-ABB6-8797F4CDAE84}"/>
                </a:ext>
              </a:extLst>
            </p:cNvPr>
            <p:cNvSpPr/>
            <p:nvPr/>
          </p:nvSpPr>
          <p:spPr>
            <a:xfrm>
              <a:off x="3896056" y="3708428"/>
              <a:ext cx="188833" cy="557376"/>
            </a:xfrm>
            <a:custGeom>
              <a:avLst/>
              <a:gdLst>
                <a:gd name="connsiteX0" fmla="*/ 328541 w 655691"/>
                <a:gd name="connsiteY0" fmla="*/ 1095273 h 1947002"/>
                <a:gd name="connsiteX1" fmla="*/ 306462 w 655691"/>
                <a:gd name="connsiteY1" fmla="*/ 950753 h 1947002"/>
                <a:gd name="connsiteX2" fmla="*/ 307800 w 655691"/>
                <a:gd name="connsiteY2" fmla="*/ 922652 h 1947002"/>
                <a:gd name="connsiteX3" fmla="*/ 417528 w 655691"/>
                <a:gd name="connsiteY3" fmla="*/ 580087 h 1947002"/>
                <a:gd name="connsiteX4" fmla="*/ 482428 w 655691"/>
                <a:gd name="connsiteY4" fmla="*/ 215442 h 1947002"/>
                <a:gd name="connsiteX5" fmla="*/ 483766 w 655691"/>
                <a:gd name="connsiteY5" fmla="*/ 92332 h 1947002"/>
                <a:gd name="connsiteX6" fmla="*/ 491126 w 655691"/>
                <a:gd name="connsiteY6" fmla="*/ 0 h 1947002"/>
                <a:gd name="connsiteX7" fmla="*/ 580113 w 655691"/>
                <a:gd name="connsiteY7" fmla="*/ 410811 h 1947002"/>
                <a:gd name="connsiteX8" fmla="*/ 641668 w 655691"/>
                <a:gd name="connsiteY8" fmla="*/ 653015 h 1947002"/>
                <a:gd name="connsiteX9" fmla="*/ 655049 w 655691"/>
                <a:gd name="connsiteY9" fmla="*/ 745347 h 1947002"/>
                <a:gd name="connsiteX10" fmla="*/ 656387 w 655691"/>
                <a:gd name="connsiteY10" fmla="*/ 761405 h 1947002"/>
                <a:gd name="connsiteX11" fmla="*/ 661071 w 655691"/>
                <a:gd name="connsiteY11" fmla="*/ 802219 h 1947002"/>
                <a:gd name="connsiteX12" fmla="*/ 564055 w 655691"/>
                <a:gd name="connsiteY12" fmla="*/ 1047768 h 1947002"/>
                <a:gd name="connsiteX13" fmla="*/ 368686 w 655691"/>
                <a:gd name="connsiteY13" fmla="*/ 1581689 h 1947002"/>
                <a:gd name="connsiteX14" fmla="*/ 321181 w 655691"/>
                <a:gd name="connsiteY14" fmla="*/ 1722863 h 1947002"/>
                <a:gd name="connsiteX15" fmla="*/ 283044 w 655691"/>
                <a:gd name="connsiteY15" fmla="*/ 1769699 h 1947002"/>
                <a:gd name="connsiteX16" fmla="*/ 33480 w 655691"/>
                <a:gd name="connsiteY16" fmla="*/ 1947003 h 1947002"/>
                <a:gd name="connsiteX17" fmla="*/ 4041 w 655691"/>
                <a:gd name="connsiteY17" fmla="*/ 1944996 h 1947002"/>
                <a:gd name="connsiteX18" fmla="*/ 11400 w 655691"/>
                <a:gd name="connsiteY18" fmla="*/ 1914218 h 1947002"/>
                <a:gd name="connsiteX19" fmla="*/ 79646 w 655691"/>
                <a:gd name="connsiteY19" fmla="*/ 1850656 h 1947002"/>
                <a:gd name="connsiteX20" fmla="*/ 207439 w 655691"/>
                <a:gd name="connsiteY20" fmla="*/ 1635884 h 1947002"/>
                <a:gd name="connsiteX21" fmla="*/ 321181 w 655691"/>
                <a:gd name="connsiteY21" fmla="*/ 1226411 h 1947002"/>
                <a:gd name="connsiteX22" fmla="*/ 328541 w 655691"/>
                <a:gd name="connsiteY22" fmla="*/ 1095273 h 1947002"/>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74063 w 661238"/>
                <a:gd name="connsiteY12" fmla="*/ 1077785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1238" h="1951771">
                  <a:moveTo>
                    <a:pt x="328541" y="1095273"/>
                  </a:moveTo>
                  <a:cubicBezTo>
                    <a:pt x="329210" y="1045761"/>
                    <a:pt x="323858" y="997588"/>
                    <a:pt x="306462" y="950753"/>
                  </a:cubicBezTo>
                  <a:cubicBezTo>
                    <a:pt x="302447" y="940717"/>
                    <a:pt x="303786" y="931350"/>
                    <a:pt x="307800" y="922652"/>
                  </a:cubicBezTo>
                  <a:cubicBezTo>
                    <a:pt x="353966" y="811586"/>
                    <a:pt x="387420" y="696505"/>
                    <a:pt x="417528" y="580087"/>
                  </a:cubicBezTo>
                  <a:cubicBezTo>
                    <a:pt x="448974" y="460322"/>
                    <a:pt x="470385" y="338551"/>
                    <a:pt x="482428" y="215442"/>
                  </a:cubicBezTo>
                  <a:cubicBezTo>
                    <a:pt x="486442" y="174628"/>
                    <a:pt x="483097" y="133145"/>
                    <a:pt x="483766" y="92332"/>
                  </a:cubicBezTo>
                  <a:cubicBezTo>
                    <a:pt x="484435" y="61555"/>
                    <a:pt x="487781" y="30777"/>
                    <a:pt x="491126" y="0"/>
                  </a:cubicBezTo>
                  <a:cubicBezTo>
                    <a:pt x="515882" y="137829"/>
                    <a:pt x="545321" y="274989"/>
                    <a:pt x="580113" y="410811"/>
                  </a:cubicBezTo>
                  <a:cubicBezTo>
                    <a:pt x="600854" y="491099"/>
                    <a:pt x="626948" y="570719"/>
                    <a:pt x="641668" y="653015"/>
                  </a:cubicBezTo>
                  <a:cubicBezTo>
                    <a:pt x="647020" y="683124"/>
                    <a:pt x="657056" y="713232"/>
                    <a:pt x="655049" y="745347"/>
                  </a:cubicBezTo>
                  <a:cubicBezTo>
                    <a:pt x="647020" y="751369"/>
                    <a:pt x="646351" y="756722"/>
                    <a:pt x="656387" y="761405"/>
                  </a:cubicBezTo>
                  <a:cubicBezTo>
                    <a:pt x="664416" y="774118"/>
                    <a:pt x="659732" y="788168"/>
                    <a:pt x="661071" y="802219"/>
                  </a:cubicBezTo>
                  <a:cubicBezTo>
                    <a:pt x="618250" y="879831"/>
                    <a:pt x="630711" y="924344"/>
                    <a:pt x="574063" y="1077785"/>
                  </a:cubicBezTo>
                  <a:cubicBezTo>
                    <a:pt x="517415" y="1231226"/>
                    <a:pt x="488089" y="1492476"/>
                    <a:pt x="321181" y="1722863"/>
                  </a:cubicBezTo>
                  <a:cubicBezTo>
                    <a:pt x="317167" y="1743605"/>
                    <a:pt x="297095" y="1755648"/>
                    <a:pt x="283044" y="1769699"/>
                  </a:cubicBezTo>
                  <a:cubicBezTo>
                    <a:pt x="210115" y="1843297"/>
                    <a:pt x="125143" y="1900168"/>
                    <a:pt x="33480" y="1947003"/>
                  </a:cubicBezTo>
                  <a:cubicBezTo>
                    <a:pt x="23444" y="1952355"/>
                    <a:pt x="12070" y="1955032"/>
                    <a:pt x="4041" y="1944996"/>
                  </a:cubicBezTo>
                  <a:cubicBezTo>
                    <a:pt x="-4657" y="1933622"/>
                    <a:pt x="2034" y="1922247"/>
                    <a:pt x="11400" y="1914218"/>
                  </a:cubicBezTo>
                  <a:cubicBezTo>
                    <a:pt x="34818" y="1893477"/>
                    <a:pt x="59574" y="1874074"/>
                    <a:pt x="79646" y="1850656"/>
                  </a:cubicBezTo>
                  <a:cubicBezTo>
                    <a:pt x="135179" y="1787094"/>
                    <a:pt x="173985" y="1712827"/>
                    <a:pt x="207439" y="1635884"/>
                  </a:cubicBezTo>
                  <a:cubicBezTo>
                    <a:pt x="264979" y="1504745"/>
                    <a:pt x="301778" y="1367585"/>
                    <a:pt x="321181" y="1226411"/>
                  </a:cubicBezTo>
                  <a:cubicBezTo>
                    <a:pt x="328541" y="1182921"/>
                    <a:pt x="332556" y="1138763"/>
                    <a:pt x="328541" y="1095273"/>
                  </a:cubicBezTo>
                  <a:close/>
                </a:path>
              </a:pathLst>
            </a:custGeom>
            <a:solidFill>
              <a:schemeClr val="accent1">
                <a:lumMod val="40000"/>
                <a:lumOff val="60000"/>
              </a:schemeClr>
            </a:solidFill>
            <a:ln w="668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766B005-5624-46AE-9D8F-1AA0B17D2BB4}"/>
                </a:ext>
              </a:extLst>
            </p:cNvPr>
            <p:cNvSpPr/>
            <p:nvPr/>
          </p:nvSpPr>
          <p:spPr>
            <a:xfrm>
              <a:off x="4078376" y="3924138"/>
              <a:ext cx="1911" cy="3821"/>
            </a:xfrm>
            <a:custGeom>
              <a:avLst/>
              <a:gdLst>
                <a:gd name="connsiteX0" fmla="*/ 7947 w 6690"/>
                <a:gd name="connsiteY0" fmla="*/ 16058 h 13381"/>
                <a:gd name="connsiteX1" fmla="*/ 6609 w 6690"/>
                <a:gd name="connsiteY1" fmla="*/ 0 h 13381"/>
                <a:gd name="connsiteX2" fmla="*/ 7947 w 6690"/>
                <a:gd name="connsiteY2" fmla="*/ 16058 h 13381"/>
              </a:gdLst>
              <a:ahLst/>
              <a:cxnLst>
                <a:cxn ang="0">
                  <a:pos x="connsiteX0" y="connsiteY0"/>
                </a:cxn>
                <a:cxn ang="0">
                  <a:pos x="connsiteX1" y="connsiteY1"/>
                </a:cxn>
                <a:cxn ang="0">
                  <a:pos x="connsiteX2" y="connsiteY2"/>
                </a:cxn>
              </a:cxnLst>
              <a:rect l="l" t="t" r="r" b="b"/>
              <a:pathLst>
                <a:path w="6690" h="13381">
                  <a:moveTo>
                    <a:pt x="7947" y="16058"/>
                  </a:moveTo>
                  <a:cubicBezTo>
                    <a:pt x="-2758" y="12044"/>
                    <a:pt x="-2089" y="6022"/>
                    <a:pt x="6609" y="0"/>
                  </a:cubicBezTo>
                  <a:cubicBezTo>
                    <a:pt x="7278" y="5353"/>
                    <a:pt x="7947" y="10705"/>
                    <a:pt x="7947" y="16058"/>
                  </a:cubicBezTo>
                  <a:close/>
                </a:path>
              </a:pathLst>
            </a:custGeom>
            <a:solidFill>
              <a:srgbClr val="FEFEFE"/>
            </a:solidFill>
            <a:ln w="668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6010F1D0-AC89-4D14-B599-D5CD0BD94CCD}"/>
              </a:ext>
            </a:extLst>
          </p:cNvPr>
          <p:cNvSpPr/>
          <p:nvPr/>
        </p:nvSpPr>
        <p:spPr>
          <a:xfrm>
            <a:off x="6624787" y="3842079"/>
            <a:ext cx="1911" cy="3821"/>
          </a:xfrm>
          <a:custGeom>
            <a:avLst/>
            <a:gdLst>
              <a:gd name="connsiteX0" fmla="*/ 7947 w 6690"/>
              <a:gd name="connsiteY0" fmla="*/ 16058 h 13381"/>
              <a:gd name="connsiteX1" fmla="*/ 6609 w 6690"/>
              <a:gd name="connsiteY1" fmla="*/ 0 h 13381"/>
              <a:gd name="connsiteX2" fmla="*/ 7947 w 6690"/>
              <a:gd name="connsiteY2" fmla="*/ 16058 h 13381"/>
            </a:gdLst>
            <a:ahLst/>
            <a:cxnLst>
              <a:cxn ang="0">
                <a:pos x="connsiteX0" y="connsiteY0"/>
              </a:cxn>
              <a:cxn ang="0">
                <a:pos x="connsiteX1" y="connsiteY1"/>
              </a:cxn>
              <a:cxn ang="0">
                <a:pos x="connsiteX2" y="connsiteY2"/>
              </a:cxn>
            </a:cxnLst>
            <a:rect l="l" t="t" r="r" b="b"/>
            <a:pathLst>
              <a:path w="6690" h="13381">
                <a:moveTo>
                  <a:pt x="7947" y="16058"/>
                </a:moveTo>
                <a:cubicBezTo>
                  <a:pt x="-2758" y="12044"/>
                  <a:pt x="-2089" y="6022"/>
                  <a:pt x="6609" y="0"/>
                </a:cubicBezTo>
                <a:cubicBezTo>
                  <a:pt x="7278" y="5353"/>
                  <a:pt x="7947" y="10705"/>
                  <a:pt x="7947" y="16058"/>
                </a:cubicBezTo>
                <a:close/>
              </a:path>
            </a:pathLst>
          </a:custGeom>
          <a:solidFill>
            <a:srgbClr val="FEFEFE"/>
          </a:solidFill>
          <a:ln w="6685" cap="flat">
            <a:noFill/>
            <a:prstDash val="solid"/>
            <a:miter/>
          </a:ln>
        </p:spPr>
        <p:txBody>
          <a:bodyPr rtlCol="0" anchor="ctr"/>
          <a:lstStyle/>
          <a:p>
            <a:endParaRPr lang="en-US"/>
          </a:p>
        </p:txBody>
      </p:sp>
      <p:grpSp>
        <p:nvGrpSpPr>
          <p:cNvPr id="81" name="Group 80">
            <a:extLst>
              <a:ext uri="{FF2B5EF4-FFF2-40B4-BE49-F238E27FC236}">
                <a16:creationId xmlns:a16="http://schemas.microsoft.com/office/drawing/2014/main" id="{8190575B-BCAA-4947-B804-B66FB221871A}"/>
              </a:ext>
            </a:extLst>
          </p:cNvPr>
          <p:cNvGrpSpPr/>
          <p:nvPr/>
        </p:nvGrpSpPr>
        <p:grpSpPr>
          <a:xfrm>
            <a:off x="5662809" y="2662475"/>
            <a:ext cx="1004571" cy="1596830"/>
            <a:chOff x="5835453" y="2227346"/>
            <a:chExt cx="1230777" cy="1956399"/>
          </a:xfrm>
        </p:grpSpPr>
        <p:sp>
          <p:nvSpPr>
            <p:cNvPr id="70" name="Freeform: Shape 69">
              <a:extLst>
                <a:ext uri="{FF2B5EF4-FFF2-40B4-BE49-F238E27FC236}">
                  <a16:creationId xmlns:a16="http://schemas.microsoft.com/office/drawing/2014/main" id="{705284A4-5C42-489B-8106-8C663CE728D4}"/>
                </a:ext>
              </a:extLst>
            </p:cNvPr>
            <p:cNvSpPr/>
            <p:nvPr/>
          </p:nvSpPr>
          <p:spPr>
            <a:xfrm>
              <a:off x="6249677" y="3320076"/>
              <a:ext cx="508246" cy="622888"/>
            </a:xfrm>
            <a:custGeom>
              <a:avLst/>
              <a:gdLst>
                <a:gd name="connsiteX0" fmla="*/ 1601818 w 1779734"/>
                <a:gd name="connsiteY0" fmla="*/ 431552 h 2181178"/>
                <a:gd name="connsiteX1" fmla="*/ 1099344 w 1779734"/>
                <a:gd name="connsiteY1" fmla="*/ 28770 h 2181178"/>
                <a:gd name="connsiteX2" fmla="*/ 928061 w 1779734"/>
                <a:gd name="connsiteY2" fmla="*/ 0 h 2181178"/>
                <a:gd name="connsiteX3" fmla="*/ 805621 w 1779734"/>
                <a:gd name="connsiteY3" fmla="*/ 6021 h 2181178"/>
                <a:gd name="connsiteX4" fmla="*/ 813650 w 1779734"/>
                <a:gd name="connsiteY4" fmla="*/ 38806 h 2181178"/>
                <a:gd name="connsiteX5" fmla="*/ 805621 w 1779734"/>
                <a:gd name="connsiteY5" fmla="*/ 6021 h 2181178"/>
                <a:gd name="connsiteX6" fmla="*/ 704591 w 1779734"/>
                <a:gd name="connsiteY6" fmla="*/ 22079 h 2181178"/>
                <a:gd name="connsiteX7" fmla="*/ 689871 w 1779734"/>
                <a:gd name="connsiteY7" fmla="*/ 28101 h 2181178"/>
                <a:gd name="connsiteX8" fmla="*/ 407522 w 1779734"/>
                <a:gd name="connsiteY8" fmla="*/ 176635 h 2181178"/>
                <a:gd name="connsiteX9" fmla="*/ 52914 w 1779734"/>
                <a:gd name="connsiteY9" fmla="*/ 729959 h 2181178"/>
                <a:gd name="connsiteX10" fmla="*/ 99749 w 1779734"/>
                <a:gd name="connsiteY10" fmla="*/ 1586372 h 2181178"/>
                <a:gd name="connsiteX11" fmla="*/ 749419 w 1779734"/>
                <a:gd name="connsiteY11" fmla="*/ 2169804 h 2181178"/>
                <a:gd name="connsiteX12" fmla="*/ 994300 w 1779734"/>
                <a:gd name="connsiteY12" fmla="*/ 2177833 h 2181178"/>
                <a:gd name="connsiteX13" fmla="*/ 972220 w 1779734"/>
                <a:gd name="connsiteY13" fmla="*/ 2033313 h 2181178"/>
                <a:gd name="connsiteX14" fmla="*/ 973558 w 1779734"/>
                <a:gd name="connsiteY14" fmla="*/ 2005212 h 2181178"/>
                <a:gd name="connsiteX15" fmla="*/ 1083286 w 1779734"/>
                <a:gd name="connsiteY15" fmla="*/ 1662647 h 2181178"/>
                <a:gd name="connsiteX16" fmla="*/ 1148186 w 1779734"/>
                <a:gd name="connsiteY16" fmla="*/ 1298002 h 2181178"/>
                <a:gd name="connsiteX17" fmla="*/ 1149525 w 1779734"/>
                <a:gd name="connsiteY17" fmla="*/ 1174892 h 2181178"/>
                <a:gd name="connsiteX18" fmla="*/ 1156884 w 1779734"/>
                <a:gd name="connsiteY18" fmla="*/ 1082560 h 2181178"/>
                <a:gd name="connsiteX19" fmla="*/ 1245871 w 1779734"/>
                <a:gd name="connsiteY19" fmla="*/ 1493371 h 2181178"/>
                <a:gd name="connsiteX20" fmla="*/ 1307426 w 1779734"/>
                <a:gd name="connsiteY20" fmla="*/ 1735576 h 2181178"/>
                <a:gd name="connsiteX21" fmla="*/ 1320807 w 1779734"/>
                <a:gd name="connsiteY21" fmla="*/ 1827908 h 2181178"/>
                <a:gd name="connsiteX22" fmla="*/ 1322145 w 1779734"/>
                <a:gd name="connsiteY22" fmla="*/ 1843966 h 2181178"/>
                <a:gd name="connsiteX23" fmla="*/ 1326829 w 1779734"/>
                <a:gd name="connsiteY23" fmla="*/ 1884779 h 2181178"/>
                <a:gd name="connsiteX24" fmla="*/ 1330843 w 1779734"/>
                <a:gd name="connsiteY24" fmla="*/ 2018593 h 2181178"/>
                <a:gd name="connsiteX25" fmla="*/ 1333520 w 1779734"/>
                <a:gd name="connsiteY25" fmla="*/ 2035990 h 2181178"/>
                <a:gd name="connsiteX26" fmla="*/ 1348908 w 1779734"/>
                <a:gd name="connsiteY26" fmla="*/ 2029968 h 2181178"/>
                <a:gd name="connsiteX27" fmla="*/ 1694819 w 1779734"/>
                <a:gd name="connsiteY27" fmla="*/ 1560948 h 2181178"/>
                <a:gd name="connsiteX28" fmla="*/ 1728273 w 1779734"/>
                <a:gd name="connsiteY28" fmla="*/ 1467277 h 2181178"/>
                <a:gd name="connsiteX29" fmla="*/ 1775777 w 1779734"/>
                <a:gd name="connsiteY29" fmla="*/ 1219720 h 2181178"/>
                <a:gd name="connsiteX30" fmla="*/ 1601818 w 1779734"/>
                <a:gd name="connsiteY30" fmla="*/ 431552 h 21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9734" h="2181178">
                  <a:moveTo>
                    <a:pt x="1601818" y="431552"/>
                  </a:moveTo>
                  <a:cubicBezTo>
                    <a:pt x="1482723" y="238190"/>
                    <a:pt x="1319469" y="96346"/>
                    <a:pt x="1099344" y="28770"/>
                  </a:cubicBezTo>
                  <a:cubicBezTo>
                    <a:pt x="1043811" y="11374"/>
                    <a:pt x="986271" y="3345"/>
                    <a:pt x="928061" y="0"/>
                  </a:cubicBezTo>
                  <a:cubicBezTo>
                    <a:pt x="887248" y="2676"/>
                    <a:pt x="845765" y="-4015"/>
                    <a:pt x="805621" y="6021"/>
                  </a:cubicBezTo>
                  <a:cubicBezTo>
                    <a:pt x="804283" y="18065"/>
                    <a:pt x="808297" y="28770"/>
                    <a:pt x="813650" y="38806"/>
                  </a:cubicBezTo>
                  <a:cubicBezTo>
                    <a:pt x="808297" y="28770"/>
                    <a:pt x="804283" y="18734"/>
                    <a:pt x="805621" y="6021"/>
                  </a:cubicBezTo>
                  <a:cubicBezTo>
                    <a:pt x="770829" y="5353"/>
                    <a:pt x="738714" y="18734"/>
                    <a:pt x="704591" y="22079"/>
                  </a:cubicBezTo>
                  <a:cubicBezTo>
                    <a:pt x="699907" y="24086"/>
                    <a:pt x="695224" y="26763"/>
                    <a:pt x="689871" y="28101"/>
                  </a:cubicBezTo>
                  <a:cubicBezTo>
                    <a:pt x="585496" y="58209"/>
                    <a:pt x="491826" y="108390"/>
                    <a:pt x="407522" y="176635"/>
                  </a:cubicBezTo>
                  <a:cubicBezTo>
                    <a:pt x="228211" y="321824"/>
                    <a:pt x="114468" y="510503"/>
                    <a:pt x="52914" y="729959"/>
                  </a:cubicBezTo>
                  <a:cubicBezTo>
                    <a:pt x="-28713" y="1020337"/>
                    <a:pt x="-18008" y="1308038"/>
                    <a:pt x="99749" y="1586372"/>
                  </a:cubicBezTo>
                  <a:cubicBezTo>
                    <a:pt x="224196" y="1880765"/>
                    <a:pt x="424249" y="2096875"/>
                    <a:pt x="749419" y="2169804"/>
                  </a:cubicBezTo>
                  <a:cubicBezTo>
                    <a:pt x="830377" y="2187869"/>
                    <a:pt x="912004" y="2188538"/>
                    <a:pt x="994300" y="2177833"/>
                  </a:cubicBezTo>
                  <a:cubicBezTo>
                    <a:pt x="994969" y="2128322"/>
                    <a:pt x="989616" y="2080148"/>
                    <a:pt x="972220" y="2033313"/>
                  </a:cubicBezTo>
                  <a:cubicBezTo>
                    <a:pt x="968206" y="2023277"/>
                    <a:pt x="969544" y="2013910"/>
                    <a:pt x="973558" y="2005212"/>
                  </a:cubicBezTo>
                  <a:cubicBezTo>
                    <a:pt x="1019724" y="1894146"/>
                    <a:pt x="1053178" y="1779065"/>
                    <a:pt x="1083286" y="1662647"/>
                  </a:cubicBezTo>
                  <a:cubicBezTo>
                    <a:pt x="1114733" y="1542883"/>
                    <a:pt x="1136143" y="1421111"/>
                    <a:pt x="1148186" y="1298002"/>
                  </a:cubicBezTo>
                  <a:cubicBezTo>
                    <a:pt x="1152201" y="1257188"/>
                    <a:pt x="1148856" y="1215706"/>
                    <a:pt x="1149525" y="1174892"/>
                  </a:cubicBezTo>
                  <a:cubicBezTo>
                    <a:pt x="1150194" y="1144115"/>
                    <a:pt x="1153539" y="1113338"/>
                    <a:pt x="1156884" y="1082560"/>
                  </a:cubicBezTo>
                  <a:cubicBezTo>
                    <a:pt x="1181640" y="1220389"/>
                    <a:pt x="1211079" y="1357549"/>
                    <a:pt x="1245871" y="1493371"/>
                  </a:cubicBezTo>
                  <a:cubicBezTo>
                    <a:pt x="1266613" y="1573660"/>
                    <a:pt x="1292706" y="1653280"/>
                    <a:pt x="1307426" y="1735576"/>
                  </a:cubicBezTo>
                  <a:cubicBezTo>
                    <a:pt x="1312779" y="1765684"/>
                    <a:pt x="1322815" y="1795792"/>
                    <a:pt x="1320807" y="1827908"/>
                  </a:cubicBezTo>
                  <a:cubicBezTo>
                    <a:pt x="1321476" y="1833261"/>
                    <a:pt x="1322145" y="1838613"/>
                    <a:pt x="1322145" y="1843966"/>
                  </a:cubicBezTo>
                  <a:cubicBezTo>
                    <a:pt x="1330174" y="1856678"/>
                    <a:pt x="1325491" y="1870728"/>
                    <a:pt x="1326829" y="1884779"/>
                  </a:cubicBezTo>
                  <a:cubicBezTo>
                    <a:pt x="1328167" y="1929607"/>
                    <a:pt x="1329505" y="1973766"/>
                    <a:pt x="1330843" y="2018593"/>
                  </a:cubicBezTo>
                  <a:cubicBezTo>
                    <a:pt x="1330843" y="2024615"/>
                    <a:pt x="1328167" y="2031975"/>
                    <a:pt x="1333520" y="2035990"/>
                  </a:cubicBezTo>
                  <a:cubicBezTo>
                    <a:pt x="1340211" y="2040673"/>
                    <a:pt x="1344894" y="2032644"/>
                    <a:pt x="1348908" y="2029968"/>
                  </a:cubicBezTo>
                  <a:cubicBezTo>
                    <a:pt x="1511493" y="1908196"/>
                    <a:pt x="1624567" y="1750295"/>
                    <a:pt x="1694819" y="1560948"/>
                  </a:cubicBezTo>
                  <a:cubicBezTo>
                    <a:pt x="1706193" y="1529501"/>
                    <a:pt x="1718237" y="1498724"/>
                    <a:pt x="1728273" y="1467277"/>
                  </a:cubicBezTo>
                  <a:cubicBezTo>
                    <a:pt x="1754367" y="1386989"/>
                    <a:pt x="1768417" y="1303355"/>
                    <a:pt x="1775777" y="1219720"/>
                  </a:cubicBezTo>
                  <a:cubicBezTo>
                    <a:pt x="1801202" y="938040"/>
                    <a:pt x="1750352" y="673756"/>
                    <a:pt x="1601818" y="431552"/>
                  </a:cubicBezTo>
                  <a:close/>
                </a:path>
              </a:pathLst>
            </a:custGeom>
            <a:solidFill>
              <a:schemeClr val="accent6"/>
            </a:solidFill>
            <a:ln w="668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8276487-431F-4604-A47D-D735D5A99EAA}"/>
                </a:ext>
              </a:extLst>
            </p:cNvPr>
            <p:cNvSpPr/>
            <p:nvPr/>
          </p:nvSpPr>
          <p:spPr>
            <a:xfrm>
              <a:off x="6442467" y="3626369"/>
              <a:ext cx="188833" cy="557376"/>
            </a:xfrm>
            <a:custGeom>
              <a:avLst/>
              <a:gdLst>
                <a:gd name="connsiteX0" fmla="*/ 328541 w 655691"/>
                <a:gd name="connsiteY0" fmla="*/ 1095273 h 1947002"/>
                <a:gd name="connsiteX1" fmla="*/ 306462 w 655691"/>
                <a:gd name="connsiteY1" fmla="*/ 950753 h 1947002"/>
                <a:gd name="connsiteX2" fmla="*/ 307800 w 655691"/>
                <a:gd name="connsiteY2" fmla="*/ 922652 h 1947002"/>
                <a:gd name="connsiteX3" fmla="*/ 417528 w 655691"/>
                <a:gd name="connsiteY3" fmla="*/ 580087 h 1947002"/>
                <a:gd name="connsiteX4" fmla="*/ 482428 w 655691"/>
                <a:gd name="connsiteY4" fmla="*/ 215442 h 1947002"/>
                <a:gd name="connsiteX5" fmla="*/ 483766 w 655691"/>
                <a:gd name="connsiteY5" fmla="*/ 92332 h 1947002"/>
                <a:gd name="connsiteX6" fmla="*/ 491126 w 655691"/>
                <a:gd name="connsiteY6" fmla="*/ 0 h 1947002"/>
                <a:gd name="connsiteX7" fmla="*/ 580113 w 655691"/>
                <a:gd name="connsiteY7" fmla="*/ 410811 h 1947002"/>
                <a:gd name="connsiteX8" fmla="*/ 641668 w 655691"/>
                <a:gd name="connsiteY8" fmla="*/ 653015 h 1947002"/>
                <a:gd name="connsiteX9" fmla="*/ 655049 w 655691"/>
                <a:gd name="connsiteY9" fmla="*/ 745347 h 1947002"/>
                <a:gd name="connsiteX10" fmla="*/ 656387 w 655691"/>
                <a:gd name="connsiteY10" fmla="*/ 761405 h 1947002"/>
                <a:gd name="connsiteX11" fmla="*/ 661071 w 655691"/>
                <a:gd name="connsiteY11" fmla="*/ 802219 h 1947002"/>
                <a:gd name="connsiteX12" fmla="*/ 564055 w 655691"/>
                <a:gd name="connsiteY12" fmla="*/ 1047768 h 1947002"/>
                <a:gd name="connsiteX13" fmla="*/ 368686 w 655691"/>
                <a:gd name="connsiteY13" fmla="*/ 1581689 h 1947002"/>
                <a:gd name="connsiteX14" fmla="*/ 321181 w 655691"/>
                <a:gd name="connsiteY14" fmla="*/ 1722863 h 1947002"/>
                <a:gd name="connsiteX15" fmla="*/ 283044 w 655691"/>
                <a:gd name="connsiteY15" fmla="*/ 1769699 h 1947002"/>
                <a:gd name="connsiteX16" fmla="*/ 33480 w 655691"/>
                <a:gd name="connsiteY16" fmla="*/ 1947003 h 1947002"/>
                <a:gd name="connsiteX17" fmla="*/ 4041 w 655691"/>
                <a:gd name="connsiteY17" fmla="*/ 1944996 h 1947002"/>
                <a:gd name="connsiteX18" fmla="*/ 11400 w 655691"/>
                <a:gd name="connsiteY18" fmla="*/ 1914218 h 1947002"/>
                <a:gd name="connsiteX19" fmla="*/ 79646 w 655691"/>
                <a:gd name="connsiteY19" fmla="*/ 1850656 h 1947002"/>
                <a:gd name="connsiteX20" fmla="*/ 207439 w 655691"/>
                <a:gd name="connsiteY20" fmla="*/ 1635884 h 1947002"/>
                <a:gd name="connsiteX21" fmla="*/ 321181 w 655691"/>
                <a:gd name="connsiteY21" fmla="*/ 1226411 h 1947002"/>
                <a:gd name="connsiteX22" fmla="*/ 328541 w 655691"/>
                <a:gd name="connsiteY22" fmla="*/ 1095273 h 1947002"/>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74063 w 661238"/>
                <a:gd name="connsiteY12" fmla="*/ 1077785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1238" h="1951771">
                  <a:moveTo>
                    <a:pt x="328541" y="1095273"/>
                  </a:moveTo>
                  <a:cubicBezTo>
                    <a:pt x="329210" y="1045761"/>
                    <a:pt x="323858" y="997588"/>
                    <a:pt x="306462" y="950753"/>
                  </a:cubicBezTo>
                  <a:cubicBezTo>
                    <a:pt x="302447" y="940717"/>
                    <a:pt x="303786" y="931350"/>
                    <a:pt x="307800" y="922652"/>
                  </a:cubicBezTo>
                  <a:cubicBezTo>
                    <a:pt x="353966" y="811586"/>
                    <a:pt x="387420" y="696505"/>
                    <a:pt x="417528" y="580087"/>
                  </a:cubicBezTo>
                  <a:cubicBezTo>
                    <a:pt x="448974" y="460322"/>
                    <a:pt x="470385" y="338551"/>
                    <a:pt x="482428" y="215442"/>
                  </a:cubicBezTo>
                  <a:cubicBezTo>
                    <a:pt x="486442" y="174628"/>
                    <a:pt x="483097" y="133145"/>
                    <a:pt x="483766" y="92332"/>
                  </a:cubicBezTo>
                  <a:cubicBezTo>
                    <a:pt x="484435" y="61555"/>
                    <a:pt x="487781" y="30777"/>
                    <a:pt x="491126" y="0"/>
                  </a:cubicBezTo>
                  <a:cubicBezTo>
                    <a:pt x="515882" y="137829"/>
                    <a:pt x="545321" y="274989"/>
                    <a:pt x="580113" y="410811"/>
                  </a:cubicBezTo>
                  <a:cubicBezTo>
                    <a:pt x="600854" y="491099"/>
                    <a:pt x="626948" y="570719"/>
                    <a:pt x="641668" y="653015"/>
                  </a:cubicBezTo>
                  <a:cubicBezTo>
                    <a:pt x="647020" y="683124"/>
                    <a:pt x="657056" y="713232"/>
                    <a:pt x="655049" y="745347"/>
                  </a:cubicBezTo>
                  <a:cubicBezTo>
                    <a:pt x="647020" y="751369"/>
                    <a:pt x="646351" y="756722"/>
                    <a:pt x="656387" y="761405"/>
                  </a:cubicBezTo>
                  <a:cubicBezTo>
                    <a:pt x="664416" y="774118"/>
                    <a:pt x="659732" y="788168"/>
                    <a:pt x="661071" y="802219"/>
                  </a:cubicBezTo>
                  <a:cubicBezTo>
                    <a:pt x="618250" y="879831"/>
                    <a:pt x="630711" y="924344"/>
                    <a:pt x="574063" y="1077785"/>
                  </a:cubicBezTo>
                  <a:cubicBezTo>
                    <a:pt x="517415" y="1231226"/>
                    <a:pt x="488089" y="1492476"/>
                    <a:pt x="321181" y="1722863"/>
                  </a:cubicBezTo>
                  <a:cubicBezTo>
                    <a:pt x="317167" y="1743605"/>
                    <a:pt x="297095" y="1755648"/>
                    <a:pt x="283044" y="1769699"/>
                  </a:cubicBezTo>
                  <a:cubicBezTo>
                    <a:pt x="210115" y="1843297"/>
                    <a:pt x="125143" y="1900168"/>
                    <a:pt x="33480" y="1947003"/>
                  </a:cubicBezTo>
                  <a:cubicBezTo>
                    <a:pt x="23444" y="1952355"/>
                    <a:pt x="12070" y="1955032"/>
                    <a:pt x="4041" y="1944996"/>
                  </a:cubicBezTo>
                  <a:cubicBezTo>
                    <a:pt x="-4657" y="1933622"/>
                    <a:pt x="2034" y="1922247"/>
                    <a:pt x="11400" y="1914218"/>
                  </a:cubicBezTo>
                  <a:cubicBezTo>
                    <a:pt x="34818" y="1893477"/>
                    <a:pt x="59574" y="1874074"/>
                    <a:pt x="79646" y="1850656"/>
                  </a:cubicBezTo>
                  <a:cubicBezTo>
                    <a:pt x="135179" y="1787094"/>
                    <a:pt x="173985" y="1712827"/>
                    <a:pt x="207439" y="1635884"/>
                  </a:cubicBezTo>
                  <a:cubicBezTo>
                    <a:pt x="264979" y="1504745"/>
                    <a:pt x="301778" y="1367585"/>
                    <a:pt x="321181" y="1226411"/>
                  </a:cubicBezTo>
                  <a:cubicBezTo>
                    <a:pt x="328541" y="1182921"/>
                    <a:pt x="332556" y="1138763"/>
                    <a:pt x="328541" y="1095273"/>
                  </a:cubicBezTo>
                  <a:close/>
                </a:path>
              </a:pathLst>
            </a:custGeom>
            <a:solidFill>
              <a:schemeClr val="accent1">
                <a:lumMod val="40000"/>
                <a:lumOff val="60000"/>
              </a:schemeClr>
            </a:solidFill>
            <a:ln w="668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FFAD0B5-1E57-46A2-AC68-D3241301F1F7}"/>
                </a:ext>
              </a:extLst>
            </p:cNvPr>
            <p:cNvSpPr/>
            <p:nvPr/>
          </p:nvSpPr>
          <p:spPr>
            <a:xfrm>
              <a:off x="5835453" y="2501305"/>
              <a:ext cx="663013" cy="370676"/>
            </a:xfrm>
            <a:custGeom>
              <a:avLst/>
              <a:gdLst>
                <a:gd name="connsiteX0" fmla="*/ 2276187 w 2321683"/>
                <a:gd name="connsiteY0" fmla="*/ 1051238 h 1298001"/>
                <a:gd name="connsiteX1" fmla="*/ 2275518 w 2321683"/>
                <a:gd name="connsiteY1" fmla="*/ 1059936 h 1298001"/>
                <a:gd name="connsiteX2" fmla="*/ 2268827 w 2321683"/>
                <a:gd name="connsiteY2" fmla="*/ 1050569 h 1298001"/>
                <a:gd name="connsiteX3" fmla="*/ 1662647 w 2321683"/>
                <a:gd name="connsiteY3" fmla="*/ 327301 h 1298001"/>
                <a:gd name="connsiteX4" fmla="*/ 1089920 w 2321683"/>
                <a:gd name="connsiteY4" fmla="*/ 35585 h 1298001"/>
                <a:gd name="connsiteX5" fmla="*/ 927335 w 2321683"/>
                <a:gd name="connsiteY5" fmla="*/ 8822 h 1298001"/>
                <a:gd name="connsiteX6" fmla="*/ 653685 w 2321683"/>
                <a:gd name="connsiteY6" fmla="*/ 10829 h 1298001"/>
                <a:gd name="connsiteX7" fmla="*/ 584101 w 2321683"/>
                <a:gd name="connsiteY7" fmla="*/ 20865 h 1298001"/>
                <a:gd name="connsiteX8" fmla="*/ 319817 w 2321683"/>
                <a:gd name="connsiteY8" fmla="*/ 138622 h 1298001"/>
                <a:gd name="connsiteX9" fmla="*/ 15389 w 2321683"/>
                <a:gd name="connsiteY9" fmla="*/ 590915 h 1298001"/>
                <a:gd name="connsiteX10" fmla="*/ 0 w 2321683"/>
                <a:gd name="connsiteY10" fmla="*/ 648456 h 1298001"/>
                <a:gd name="connsiteX11" fmla="*/ 0 w 2321683"/>
                <a:gd name="connsiteY11" fmla="*/ 792975 h 1298001"/>
                <a:gd name="connsiteX12" fmla="*/ 10036 w 2321683"/>
                <a:gd name="connsiteY12" fmla="*/ 825091 h 1298001"/>
                <a:gd name="connsiteX13" fmla="*/ 226816 w 2321683"/>
                <a:gd name="connsiteY13" fmla="*/ 1096066 h 1298001"/>
                <a:gd name="connsiteX14" fmla="*/ 471028 w 2321683"/>
                <a:gd name="connsiteY14" fmla="*/ 1163642 h 1298001"/>
                <a:gd name="connsiteX15" fmla="*/ 1376953 w 2321683"/>
                <a:gd name="connsiteY15" fmla="*/ 1205125 h 1298001"/>
                <a:gd name="connsiteX16" fmla="*/ 1378960 w 2321683"/>
                <a:gd name="connsiteY16" fmla="*/ 1199103 h 1298001"/>
                <a:gd name="connsiteX17" fmla="*/ 1376953 w 2321683"/>
                <a:gd name="connsiteY17" fmla="*/ 1205125 h 1298001"/>
                <a:gd name="connsiteX18" fmla="*/ 1579682 w 2321683"/>
                <a:gd name="connsiteY18" fmla="*/ 1209139 h 1298001"/>
                <a:gd name="connsiteX19" fmla="*/ 1870060 w 2321683"/>
                <a:gd name="connsiteY19" fmla="*/ 1221851 h 1298001"/>
                <a:gd name="connsiteX20" fmla="*/ 1906859 w 2321683"/>
                <a:gd name="connsiteY20" fmla="*/ 1227204 h 1298001"/>
                <a:gd name="connsiteX21" fmla="*/ 2215970 w 2321683"/>
                <a:gd name="connsiteY21" fmla="*/ 1294111 h 1298001"/>
                <a:gd name="connsiteX22" fmla="*/ 2247417 w 2321683"/>
                <a:gd name="connsiteY22" fmla="*/ 1298126 h 1298001"/>
                <a:gd name="connsiteX23" fmla="*/ 2327036 w 2321683"/>
                <a:gd name="connsiteY23" fmla="*/ 1202448 h 1298001"/>
                <a:gd name="connsiteX24" fmla="*/ 2276187 w 2321683"/>
                <a:gd name="connsiteY24" fmla="*/ 1051238 h 129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1683" h="1298001">
                  <a:moveTo>
                    <a:pt x="2276187" y="1051238"/>
                  </a:moveTo>
                  <a:cubicBezTo>
                    <a:pt x="2276187" y="1053914"/>
                    <a:pt x="2275518" y="1057259"/>
                    <a:pt x="2275518" y="1059936"/>
                  </a:cubicBezTo>
                  <a:cubicBezTo>
                    <a:pt x="2271503" y="1055252"/>
                    <a:pt x="2270165" y="1053245"/>
                    <a:pt x="2268827" y="1050569"/>
                  </a:cubicBezTo>
                  <a:cubicBezTo>
                    <a:pt x="2118286" y="766213"/>
                    <a:pt x="1914218" y="526684"/>
                    <a:pt x="1662647" y="327301"/>
                  </a:cubicBezTo>
                  <a:cubicBezTo>
                    <a:pt x="1491364" y="192148"/>
                    <a:pt x="1303354" y="89110"/>
                    <a:pt x="1089920" y="35585"/>
                  </a:cubicBezTo>
                  <a:cubicBezTo>
                    <a:pt x="1036394" y="22203"/>
                    <a:pt x="982199" y="16182"/>
                    <a:pt x="927335" y="8822"/>
                  </a:cubicBezTo>
                  <a:cubicBezTo>
                    <a:pt x="835672" y="-3891"/>
                    <a:pt x="744678" y="-2553"/>
                    <a:pt x="653685" y="10829"/>
                  </a:cubicBezTo>
                  <a:cubicBezTo>
                    <a:pt x="630267" y="14174"/>
                    <a:pt x="606849" y="16182"/>
                    <a:pt x="584101" y="20865"/>
                  </a:cubicBezTo>
                  <a:cubicBezTo>
                    <a:pt x="486416" y="38930"/>
                    <a:pt x="398099" y="77736"/>
                    <a:pt x="319817" y="138622"/>
                  </a:cubicBezTo>
                  <a:cubicBezTo>
                    <a:pt x="163254" y="252364"/>
                    <a:pt x="62893" y="403575"/>
                    <a:pt x="15389" y="590915"/>
                  </a:cubicBezTo>
                  <a:cubicBezTo>
                    <a:pt x="10705" y="610319"/>
                    <a:pt x="12043" y="631060"/>
                    <a:pt x="0" y="648456"/>
                  </a:cubicBezTo>
                  <a:cubicBezTo>
                    <a:pt x="0" y="696629"/>
                    <a:pt x="0" y="744802"/>
                    <a:pt x="0" y="792975"/>
                  </a:cubicBezTo>
                  <a:cubicBezTo>
                    <a:pt x="10036" y="801674"/>
                    <a:pt x="7360" y="813717"/>
                    <a:pt x="10036" y="825091"/>
                  </a:cubicBezTo>
                  <a:cubicBezTo>
                    <a:pt x="39475" y="950208"/>
                    <a:pt x="106383" y="1043878"/>
                    <a:pt x="226816" y="1096066"/>
                  </a:cubicBezTo>
                  <a:cubicBezTo>
                    <a:pt x="305097" y="1130188"/>
                    <a:pt x="387393" y="1150930"/>
                    <a:pt x="471028" y="1163642"/>
                  </a:cubicBezTo>
                  <a:cubicBezTo>
                    <a:pt x="771441" y="1209808"/>
                    <a:pt x="1074531" y="1202448"/>
                    <a:pt x="1376953" y="1205125"/>
                  </a:cubicBezTo>
                  <a:cubicBezTo>
                    <a:pt x="1377622" y="1203117"/>
                    <a:pt x="1378291" y="1201110"/>
                    <a:pt x="1378960" y="1199103"/>
                  </a:cubicBezTo>
                  <a:cubicBezTo>
                    <a:pt x="1378291" y="1201110"/>
                    <a:pt x="1377622" y="1203117"/>
                    <a:pt x="1376953" y="1205125"/>
                  </a:cubicBezTo>
                  <a:cubicBezTo>
                    <a:pt x="1444529" y="1206463"/>
                    <a:pt x="1512105" y="1208470"/>
                    <a:pt x="1579682" y="1209139"/>
                  </a:cubicBezTo>
                  <a:cubicBezTo>
                    <a:pt x="1676697" y="1210477"/>
                    <a:pt x="1773713" y="1216499"/>
                    <a:pt x="1870060" y="1221851"/>
                  </a:cubicBezTo>
                  <a:cubicBezTo>
                    <a:pt x="1882103" y="1223859"/>
                    <a:pt x="1894815" y="1225866"/>
                    <a:pt x="1906859" y="1227204"/>
                  </a:cubicBezTo>
                  <a:cubicBezTo>
                    <a:pt x="2012572" y="1239247"/>
                    <a:pt x="2117617" y="1251960"/>
                    <a:pt x="2215970" y="1294111"/>
                  </a:cubicBezTo>
                  <a:cubicBezTo>
                    <a:pt x="2226006" y="1298795"/>
                    <a:pt x="2236712" y="1297457"/>
                    <a:pt x="2247417" y="1298126"/>
                  </a:cubicBezTo>
                  <a:cubicBezTo>
                    <a:pt x="2290907" y="1281399"/>
                    <a:pt x="2324360" y="1255305"/>
                    <a:pt x="2327036" y="1202448"/>
                  </a:cubicBezTo>
                  <a:lnTo>
                    <a:pt x="2276187" y="1051238"/>
                  </a:lnTo>
                  <a:close/>
                </a:path>
              </a:pathLst>
            </a:custGeom>
            <a:solidFill>
              <a:schemeClr val="accent1"/>
            </a:solidFill>
            <a:ln w="668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C9C9BFD-80C4-49C7-936A-6EA1A7C69480}"/>
                </a:ext>
              </a:extLst>
            </p:cNvPr>
            <p:cNvSpPr/>
            <p:nvPr/>
          </p:nvSpPr>
          <p:spPr>
            <a:xfrm>
              <a:off x="6482613" y="2227346"/>
              <a:ext cx="583617" cy="628048"/>
            </a:xfrm>
            <a:custGeom>
              <a:avLst/>
              <a:gdLst>
                <a:gd name="connsiteX0" fmla="*/ 2023257 w 2040673"/>
                <a:gd name="connsiteY0" fmla="*/ 857083 h 2194560"/>
                <a:gd name="connsiteX1" fmla="*/ 1672662 w 2040673"/>
                <a:gd name="connsiteY1" fmla="*/ 280342 h 2194560"/>
                <a:gd name="connsiteX2" fmla="*/ 1390983 w 2040673"/>
                <a:gd name="connsiteY2" fmla="*/ 81627 h 2194560"/>
                <a:gd name="connsiteX3" fmla="*/ 1275902 w 2040673"/>
                <a:gd name="connsiteY3" fmla="*/ 36799 h 2194560"/>
                <a:gd name="connsiteX4" fmla="*/ 1275902 w 2040673"/>
                <a:gd name="connsiteY4" fmla="*/ 36799 h 2194560"/>
                <a:gd name="connsiteX5" fmla="*/ 1253823 w 2040673"/>
                <a:gd name="connsiteY5" fmla="*/ 25425 h 2194560"/>
                <a:gd name="connsiteX6" fmla="*/ 1152793 w 2040673"/>
                <a:gd name="connsiteY6" fmla="*/ 0 h 2194560"/>
                <a:gd name="connsiteX7" fmla="*/ 1136735 w 2040673"/>
                <a:gd name="connsiteY7" fmla="*/ 0 h 2194560"/>
                <a:gd name="connsiteX8" fmla="*/ 1099267 w 2040673"/>
                <a:gd name="connsiteY8" fmla="*/ 0 h 2194560"/>
                <a:gd name="connsiteX9" fmla="*/ 1083209 w 2040673"/>
                <a:gd name="connsiteY9" fmla="*/ 0 h 2194560"/>
                <a:gd name="connsiteX10" fmla="*/ 1025000 w 2040673"/>
                <a:gd name="connsiteY10" fmla="*/ 5353 h 2194560"/>
                <a:gd name="connsiteX11" fmla="*/ 954747 w 2040673"/>
                <a:gd name="connsiteY11" fmla="*/ 16058 h 2194560"/>
                <a:gd name="connsiteX12" fmla="*/ 911257 w 2040673"/>
                <a:gd name="connsiteY12" fmla="*/ 24087 h 2194560"/>
                <a:gd name="connsiteX13" fmla="*/ 467662 w 2040673"/>
                <a:gd name="connsiteY13" fmla="*/ 292385 h 2194560"/>
                <a:gd name="connsiteX14" fmla="*/ 151859 w 2040673"/>
                <a:gd name="connsiteY14" fmla="*/ 861097 h 2194560"/>
                <a:gd name="connsiteX15" fmla="*/ 18044 w 2040673"/>
                <a:gd name="connsiteY15" fmla="*/ 1487350 h 2194560"/>
                <a:gd name="connsiteX16" fmla="*/ 5332 w 2040673"/>
                <a:gd name="connsiteY16" fmla="*/ 1947003 h 2194560"/>
                <a:gd name="connsiteX17" fmla="*/ 10685 w 2040673"/>
                <a:gd name="connsiteY17" fmla="*/ 2009227 h 2194560"/>
                <a:gd name="connsiteX18" fmla="*/ 62203 w 2040673"/>
                <a:gd name="connsiteY18" fmla="*/ 2161106 h 2194560"/>
                <a:gd name="connsiteX19" fmla="*/ 66218 w 2040673"/>
                <a:gd name="connsiteY19" fmla="*/ 2163783 h 2194560"/>
                <a:gd name="connsiteX20" fmla="*/ 78261 w 2040673"/>
                <a:gd name="connsiteY20" fmla="*/ 2171812 h 2194560"/>
                <a:gd name="connsiteX21" fmla="*/ 78930 w 2040673"/>
                <a:gd name="connsiteY21" fmla="*/ 2172481 h 2194560"/>
                <a:gd name="connsiteX22" fmla="*/ 84952 w 2040673"/>
                <a:gd name="connsiteY22" fmla="*/ 2176495 h 2194560"/>
                <a:gd name="connsiteX23" fmla="*/ 87628 w 2040673"/>
                <a:gd name="connsiteY23" fmla="*/ 2177833 h 2194560"/>
                <a:gd name="connsiteX24" fmla="*/ 92981 w 2040673"/>
                <a:gd name="connsiteY24" fmla="*/ 2181179 h 2194560"/>
                <a:gd name="connsiteX25" fmla="*/ 95657 w 2040673"/>
                <a:gd name="connsiteY25" fmla="*/ 2183186 h 2194560"/>
                <a:gd name="connsiteX26" fmla="*/ 100340 w 2040673"/>
                <a:gd name="connsiteY26" fmla="*/ 2185862 h 2194560"/>
                <a:gd name="connsiteX27" fmla="*/ 103686 w 2040673"/>
                <a:gd name="connsiteY27" fmla="*/ 2187200 h 2194560"/>
                <a:gd name="connsiteX28" fmla="*/ 108369 w 2040673"/>
                <a:gd name="connsiteY28" fmla="*/ 2189208 h 2194560"/>
                <a:gd name="connsiteX29" fmla="*/ 111715 w 2040673"/>
                <a:gd name="connsiteY29" fmla="*/ 2190546 h 2194560"/>
                <a:gd name="connsiteX30" fmla="*/ 117067 w 2040673"/>
                <a:gd name="connsiteY30" fmla="*/ 2192553 h 2194560"/>
                <a:gd name="connsiteX31" fmla="*/ 119744 w 2040673"/>
                <a:gd name="connsiteY31" fmla="*/ 2193891 h 2194560"/>
                <a:gd name="connsiteX32" fmla="*/ 128442 w 2040673"/>
                <a:gd name="connsiteY32" fmla="*/ 2196567 h 2194560"/>
                <a:gd name="connsiteX33" fmla="*/ 134463 w 2040673"/>
                <a:gd name="connsiteY33" fmla="*/ 2197905 h 2194560"/>
                <a:gd name="connsiteX34" fmla="*/ 135132 w 2040673"/>
                <a:gd name="connsiteY34" fmla="*/ 2197905 h 2194560"/>
                <a:gd name="connsiteX35" fmla="*/ 139816 w 2040673"/>
                <a:gd name="connsiteY35" fmla="*/ 2198575 h 2194560"/>
                <a:gd name="connsiteX36" fmla="*/ 140485 w 2040673"/>
                <a:gd name="connsiteY36" fmla="*/ 2198575 h 2194560"/>
                <a:gd name="connsiteX37" fmla="*/ 145168 w 2040673"/>
                <a:gd name="connsiteY37" fmla="*/ 2199244 h 2194560"/>
                <a:gd name="connsiteX38" fmla="*/ 145168 w 2040673"/>
                <a:gd name="connsiteY38" fmla="*/ 2199244 h 2194560"/>
                <a:gd name="connsiteX39" fmla="*/ 149852 w 2040673"/>
                <a:gd name="connsiteY39" fmla="*/ 2199244 h 2194560"/>
                <a:gd name="connsiteX40" fmla="*/ 149852 w 2040673"/>
                <a:gd name="connsiteY40" fmla="*/ 2199244 h 2194560"/>
                <a:gd name="connsiteX41" fmla="*/ 149852 w 2040673"/>
                <a:gd name="connsiteY41" fmla="*/ 2199244 h 2194560"/>
                <a:gd name="connsiteX42" fmla="*/ 153197 w 2040673"/>
                <a:gd name="connsiteY42" fmla="*/ 2198575 h 2194560"/>
                <a:gd name="connsiteX43" fmla="*/ 153197 w 2040673"/>
                <a:gd name="connsiteY43" fmla="*/ 2198575 h 2194560"/>
                <a:gd name="connsiteX44" fmla="*/ 156543 w 2040673"/>
                <a:gd name="connsiteY44" fmla="*/ 2197905 h 2194560"/>
                <a:gd name="connsiteX45" fmla="*/ 156543 w 2040673"/>
                <a:gd name="connsiteY45" fmla="*/ 2197905 h 2194560"/>
                <a:gd name="connsiteX46" fmla="*/ 159219 w 2040673"/>
                <a:gd name="connsiteY46" fmla="*/ 2196567 h 2194560"/>
                <a:gd name="connsiteX47" fmla="*/ 159219 w 2040673"/>
                <a:gd name="connsiteY47" fmla="*/ 2196567 h 2194560"/>
                <a:gd name="connsiteX48" fmla="*/ 161895 w 2040673"/>
                <a:gd name="connsiteY48" fmla="*/ 2194560 h 2194560"/>
                <a:gd name="connsiteX49" fmla="*/ 161895 w 2040673"/>
                <a:gd name="connsiteY49" fmla="*/ 2194560 h 2194560"/>
                <a:gd name="connsiteX50" fmla="*/ 163902 w 2040673"/>
                <a:gd name="connsiteY50" fmla="*/ 2192553 h 2194560"/>
                <a:gd name="connsiteX51" fmla="*/ 163902 w 2040673"/>
                <a:gd name="connsiteY51" fmla="*/ 2192553 h 2194560"/>
                <a:gd name="connsiteX52" fmla="*/ 165910 w 2040673"/>
                <a:gd name="connsiteY52" fmla="*/ 2189877 h 2194560"/>
                <a:gd name="connsiteX53" fmla="*/ 165910 w 2040673"/>
                <a:gd name="connsiteY53" fmla="*/ 2189877 h 2194560"/>
                <a:gd name="connsiteX54" fmla="*/ 167248 w 2040673"/>
                <a:gd name="connsiteY54" fmla="*/ 2186531 h 2194560"/>
                <a:gd name="connsiteX55" fmla="*/ 167248 w 2040673"/>
                <a:gd name="connsiteY55" fmla="*/ 2186531 h 2194560"/>
                <a:gd name="connsiteX56" fmla="*/ 169255 w 2040673"/>
                <a:gd name="connsiteY56" fmla="*/ 2179840 h 2194560"/>
                <a:gd name="connsiteX57" fmla="*/ 169255 w 2040673"/>
                <a:gd name="connsiteY57" fmla="*/ 2178502 h 2194560"/>
                <a:gd name="connsiteX58" fmla="*/ 169924 w 2040673"/>
                <a:gd name="connsiteY58" fmla="*/ 2175826 h 2194560"/>
                <a:gd name="connsiteX59" fmla="*/ 170593 w 2040673"/>
                <a:gd name="connsiteY59" fmla="*/ 2173819 h 2194560"/>
                <a:gd name="connsiteX60" fmla="*/ 171262 w 2040673"/>
                <a:gd name="connsiteY60" fmla="*/ 2171812 h 2194560"/>
                <a:gd name="connsiteX61" fmla="*/ 171931 w 2040673"/>
                <a:gd name="connsiteY61" fmla="*/ 2166459 h 2194560"/>
                <a:gd name="connsiteX62" fmla="*/ 179291 w 2040673"/>
                <a:gd name="connsiteY62" fmla="*/ 2141034 h 2194560"/>
                <a:gd name="connsiteX63" fmla="*/ 180629 w 2040673"/>
                <a:gd name="connsiteY63" fmla="*/ 2137020 h 2194560"/>
                <a:gd name="connsiteX64" fmla="*/ 229472 w 2040673"/>
                <a:gd name="connsiteY64" fmla="*/ 2128322 h 2194560"/>
                <a:gd name="connsiteX65" fmla="*/ 243522 w 2040673"/>
                <a:gd name="connsiteY65" fmla="*/ 2118286 h 2194560"/>
                <a:gd name="connsiteX66" fmla="*/ 251551 w 2040673"/>
                <a:gd name="connsiteY66" fmla="*/ 2110926 h 2194560"/>
                <a:gd name="connsiteX67" fmla="*/ 497101 w 2040673"/>
                <a:gd name="connsiteY67" fmla="*/ 1967744 h 2194560"/>
                <a:gd name="connsiteX68" fmla="*/ 600807 w 2040673"/>
                <a:gd name="connsiteY68" fmla="*/ 1915556 h 2194560"/>
                <a:gd name="connsiteX69" fmla="*/ 634261 w 2040673"/>
                <a:gd name="connsiteY69" fmla="*/ 1907528 h 2194560"/>
                <a:gd name="connsiteX70" fmla="*/ 820932 w 2040673"/>
                <a:gd name="connsiteY70" fmla="*/ 1834599 h 2194560"/>
                <a:gd name="connsiteX71" fmla="*/ 1515430 w 2040673"/>
                <a:gd name="connsiteY71" fmla="*/ 1572322 h 2194560"/>
                <a:gd name="connsiteX72" fmla="*/ 1876730 w 2040673"/>
                <a:gd name="connsiteY72" fmla="*/ 1360895 h 2194560"/>
                <a:gd name="connsiteX73" fmla="*/ 2026602 w 2040673"/>
                <a:gd name="connsiteY73" fmla="*/ 1147461 h 2194560"/>
                <a:gd name="connsiteX74" fmla="*/ 2023257 w 2040673"/>
                <a:gd name="connsiteY74" fmla="*/ 857083 h 2194560"/>
                <a:gd name="connsiteX75" fmla="*/ 1219031 w 2040673"/>
                <a:gd name="connsiteY75" fmla="*/ 181988 h 2194560"/>
                <a:gd name="connsiteX76" fmla="*/ 1156138 w 2040673"/>
                <a:gd name="connsiteY76" fmla="*/ 353271 h 2194560"/>
                <a:gd name="connsiteX77" fmla="*/ 1219031 w 2040673"/>
                <a:gd name="connsiteY77" fmla="*/ 181988 h 2194560"/>
                <a:gd name="connsiteX0" fmla="*/ 2023257 w 2043660"/>
                <a:gd name="connsiteY0" fmla="*/ 857083 h 2199245"/>
                <a:gd name="connsiteX1" fmla="*/ 1672662 w 2043660"/>
                <a:gd name="connsiteY1" fmla="*/ 280342 h 2199245"/>
                <a:gd name="connsiteX2" fmla="*/ 1390983 w 2043660"/>
                <a:gd name="connsiteY2" fmla="*/ 81627 h 2199245"/>
                <a:gd name="connsiteX3" fmla="*/ 1275902 w 2043660"/>
                <a:gd name="connsiteY3" fmla="*/ 36799 h 2199245"/>
                <a:gd name="connsiteX4" fmla="*/ 1275902 w 2043660"/>
                <a:gd name="connsiteY4" fmla="*/ 36799 h 2199245"/>
                <a:gd name="connsiteX5" fmla="*/ 1253823 w 2043660"/>
                <a:gd name="connsiteY5" fmla="*/ 25425 h 2199245"/>
                <a:gd name="connsiteX6" fmla="*/ 1152793 w 2043660"/>
                <a:gd name="connsiteY6" fmla="*/ 0 h 2199245"/>
                <a:gd name="connsiteX7" fmla="*/ 1136735 w 2043660"/>
                <a:gd name="connsiteY7" fmla="*/ 0 h 2199245"/>
                <a:gd name="connsiteX8" fmla="*/ 1099267 w 2043660"/>
                <a:gd name="connsiteY8" fmla="*/ 0 h 2199245"/>
                <a:gd name="connsiteX9" fmla="*/ 1083209 w 2043660"/>
                <a:gd name="connsiteY9" fmla="*/ 0 h 2199245"/>
                <a:gd name="connsiteX10" fmla="*/ 1025000 w 2043660"/>
                <a:gd name="connsiteY10" fmla="*/ 5353 h 2199245"/>
                <a:gd name="connsiteX11" fmla="*/ 954747 w 2043660"/>
                <a:gd name="connsiteY11" fmla="*/ 16058 h 2199245"/>
                <a:gd name="connsiteX12" fmla="*/ 911257 w 2043660"/>
                <a:gd name="connsiteY12" fmla="*/ 24087 h 2199245"/>
                <a:gd name="connsiteX13" fmla="*/ 467662 w 2043660"/>
                <a:gd name="connsiteY13" fmla="*/ 292385 h 2199245"/>
                <a:gd name="connsiteX14" fmla="*/ 151859 w 2043660"/>
                <a:gd name="connsiteY14" fmla="*/ 861097 h 2199245"/>
                <a:gd name="connsiteX15" fmla="*/ 18044 w 2043660"/>
                <a:gd name="connsiteY15" fmla="*/ 1487350 h 2199245"/>
                <a:gd name="connsiteX16" fmla="*/ 5332 w 2043660"/>
                <a:gd name="connsiteY16" fmla="*/ 1947003 h 2199245"/>
                <a:gd name="connsiteX17" fmla="*/ 10685 w 2043660"/>
                <a:gd name="connsiteY17" fmla="*/ 2009227 h 2199245"/>
                <a:gd name="connsiteX18" fmla="*/ 62203 w 2043660"/>
                <a:gd name="connsiteY18" fmla="*/ 2161106 h 2199245"/>
                <a:gd name="connsiteX19" fmla="*/ 66218 w 2043660"/>
                <a:gd name="connsiteY19" fmla="*/ 2163783 h 2199245"/>
                <a:gd name="connsiteX20" fmla="*/ 78261 w 2043660"/>
                <a:gd name="connsiteY20" fmla="*/ 2171812 h 2199245"/>
                <a:gd name="connsiteX21" fmla="*/ 78930 w 2043660"/>
                <a:gd name="connsiteY21" fmla="*/ 2172481 h 2199245"/>
                <a:gd name="connsiteX22" fmla="*/ 84952 w 2043660"/>
                <a:gd name="connsiteY22" fmla="*/ 2176495 h 2199245"/>
                <a:gd name="connsiteX23" fmla="*/ 87628 w 2043660"/>
                <a:gd name="connsiteY23" fmla="*/ 2177833 h 2199245"/>
                <a:gd name="connsiteX24" fmla="*/ 92981 w 2043660"/>
                <a:gd name="connsiteY24" fmla="*/ 2181179 h 2199245"/>
                <a:gd name="connsiteX25" fmla="*/ 95657 w 2043660"/>
                <a:gd name="connsiteY25" fmla="*/ 2183186 h 2199245"/>
                <a:gd name="connsiteX26" fmla="*/ 100340 w 2043660"/>
                <a:gd name="connsiteY26" fmla="*/ 2185862 h 2199245"/>
                <a:gd name="connsiteX27" fmla="*/ 103686 w 2043660"/>
                <a:gd name="connsiteY27" fmla="*/ 2187200 h 2199245"/>
                <a:gd name="connsiteX28" fmla="*/ 108369 w 2043660"/>
                <a:gd name="connsiteY28" fmla="*/ 2189208 h 2199245"/>
                <a:gd name="connsiteX29" fmla="*/ 111715 w 2043660"/>
                <a:gd name="connsiteY29" fmla="*/ 2190546 h 2199245"/>
                <a:gd name="connsiteX30" fmla="*/ 117067 w 2043660"/>
                <a:gd name="connsiteY30" fmla="*/ 2192553 h 2199245"/>
                <a:gd name="connsiteX31" fmla="*/ 119744 w 2043660"/>
                <a:gd name="connsiteY31" fmla="*/ 2193891 h 2199245"/>
                <a:gd name="connsiteX32" fmla="*/ 128442 w 2043660"/>
                <a:gd name="connsiteY32" fmla="*/ 2196567 h 2199245"/>
                <a:gd name="connsiteX33" fmla="*/ 134463 w 2043660"/>
                <a:gd name="connsiteY33" fmla="*/ 2197905 h 2199245"/>
                <a:gd name="connsiteX34" fmla="*/ 135132 w 2043660"/>
                <a:gd name="connsiteY34" fmla="*/ 2197905 h 2199245"/>
                <a:gd name="connsiteX35" fmla="*/ 139816 w 2043660"/>
                <a:gd name="connsiteY35" fmla="*/ 2198575 h 2199245"/>
                <a:gd name="connsiteX36" fmla="*/ 140485 w 2043660"/>
                <a:gd name="connsiteY36" fmla="*/ 2198575 h 2199245"/>
                <a:gd name="connsiteX37" fmla="*/ 145168 w 2043660"/>
                <a:gd name="connsiteY37" fmla="*/ 2199244 h 2199245"/>
                <a:gd name="connsiteX38" fmla="*/ 145168 w 2043660"/>
                <a:gd name="connsiteY38" fmla="*/ 2199244 h 2199245"/>
                <a:gd name="connsiteX39" fmla="*/ 149852 w 2043660"/>
                <a:gd name="connsiteY39" fmla="*/ 2199244 h 2199245"/>
                <a:gd name="connsiteX40" fmla="*/ 149852 w 2043660"/>
                <a:gd name="connsiteY40" fmla="*/ 2199244 h 2199245"/>
                <a:gd name="connsiteX41" fmla="*/ 149852 w 2043660"/>
                <a:gd name="connsiteY41" fmla="*/ 2199244 h 2199245"/>
                <a:gd name="connsiteX42" fmla="*/ 153197 w 2043660"/>
                <a:gd name="connsiteY42" fmla="*/ 2198575 h 2199245"/>
                <a:gd name="connsiteX43" fmla="*/ 153197 w 2043660"/>
                <a:gd name="connsiteY43" fmla="*/ 2198575 h 2199245"/>
                <a:gd name="connsiteX44" fmla="*/ 156543 w 2043660"/>
                <a:gd name="connsiteY44" fmla="*/ 2197905 h 2199245"/>
                <a:gd name="connsiteX45" fmla="*/ 156543 w 2043660"/>
                <a:gd name="connsiteY45" fmla="*/ 2197905 h 2199245"/>
                <a:gd name="connsiteX46" fmla="*/ 159219 w 2043660"/>
                <a:gd name="connsiteY46" fmla="*/ 2196567 h 2199245"/>
                <a:gd name="connsiteX47" fmla="*/ 159219 w 2043660"/>
                <a:gd name="connsiteY47" fmla="*/ 2196567 h 2199245"/>
                <a:gd name="connsiteX48" fmla="*/ 161895 w 2043660"/>
                <a:gd name="connsiteY48" fmla="*/ 2194560 h 2199245"/>
                <a:gd name="connsiteX49" fmla="*/ 161895 w 2043660"/>
                <a:gd name="connsiteY49" fmla="*/ 2194560 h 2199245"/>
                <a:gd name="connsiteX50" fmla="*/ 163902 w 2043660"/>
                <a:gd name="connsiteY50" fmla="*/ 2192553 h 2199245"/>
                <a:gd name="connsiteX51" fmla="*/ 163902 w 2043660"/>
                <a:gd name="connsiteY51" fmla="*/ 2192553 h 2199245"/>
                <a:gd name="connsiteX52" fmla="*/ 165910 w 2043660"/>
                <a:gd name="connsiteY52" fmla="*/ 2189877 h 2199245"/>
                <a:gd name="connsiteX53" fmla="*/ 165910 w 2043660"/>
                <a:gd name="connsiteY53" fmla="*/ 2189877 h 2199245"/>
                <a:gd name="connsiteX54" fmla="*/ 167248 w 2043660"/>
                <a:gd name="connsiteY54" fmla="*/ 2186531 h 2199245"/>
                <a:gd name="connsiteX55" fmla="*/ 167248 w 2043660"/>
                <a:gd name="connsiteY55" fmla="*/ 2186531 h 2199245"/>
                <a:gd name="connsiteX56" fmla="*/ 169255 w 2043660"/>
                <a:gd name="connsiteY56" fmla="*/ 2179840 h 2199245"/>
                <a:gd name="connsiteX57" fmla="*/ 169255 w 2043660"/>
                <a:gd name="connsiteY57" fmla="*/ 2178502 h 2199245"/>
                <a:gd name="connsiteX58" fmla="*/ 169924 w 2043660"/>
                <a:gd name="connsiteY58" fmla="*/ 2175826 h 2199245"/>
                <a:gd name="connsiteX59" fmla="*/ 170593 w 2043660"/>
                <a:gd name="connsiteY59" fmla="*/ 2173819 h 2199245"/>
                <a:gd name="connsiteX60" fmla="*/ 171262 w 2043660"/>
                <a:gd name="connsiteY60" fmla="*/ 2171812 h 2199245"/>
                <a:gd name="connsiteX61" fmla="*/ 171931 w 2043660"/>
                <a:gd name="connsiteY61" fmla="*/ 2166459 h 2199245"/>
                <a:gd name="connsiteX62" fmla="*/ 179291 w 2043660"/>
                <a:gd name="connsiteY62" fmla="*/ 2141034 h 2199245"/>
                <a:gd name="connsiteX63" fmla="*/ 180629 w 2043660"/>
                <a:gd name="connsiteY63" fmla="*/ 2137020 h 2199245"/>
                <a:gd name="connsiteX64" fmla="*/ 229472 w 2043660"/>
                <a:gd name="connsiteY64" fmla="*/ 2128322 h 2199245"/>
                <a:gd name="connsiteX65" fmla="*/ 243522 w 2043660"/>
                <a:gd name="connsiteY65" fmla="*/ 2118286 h 2199245"/>
                <a:gd name="connsiteX66" fmla="*/ 251551 w 2043660"/>
                <a:gd name="connsiteY66" fmla="*/ 2110926 h 2199245"/>
                <a:gd name="connsiteX67" fmla="*/ 497101 w 2043660"/>
                <a:gd name="connsiteY67" fmla="*/ 1967744 h 2199245"/>
                <a:gd name="connsiteX68" fmla="*/ 600807 w 2043660"/>
                <a:gd name="connsiteY68" fmla="*/ 1915556 h 2199245"/>
                <a:gd name="connsiteX69" fmla="*/ 634261 w 2043660"/>
                <a:gd name="connsiteY69" fmla="*/ 1907528 h 2199245"/>
                <a:gd name="connsiteX70" fmla="*/ 820932 w 2043660"/>
                <a:gd name="connsiteY70" fmla="*/ 1834599 h 2199245"/>
                <a:gd name="connsiteX71" fmla="*/ 1515430 w 2043660"/>
                <a:gd name="connsiteY71" fmla="*/ 1572322 h 2199245"/>
                <a:gd name="connsiteX72" fmla="*/ 1876730 w 2043660"/>
                <a:gd name="connsiteY72" fmla="*/ 1360895 h 2199245"/>
                <a:gd name="connsiteX73" fmla="*/ 2026602 w 2043660"/>
                <a:gd name="connsiteY73" fmla="*/ 1147461 h 2199245"/>
                <a:gd name="connsiteX74" fmla="*/ 2023257 w 2043660"/>
                <a:gd name="connsiteY74" fmla="*/ 857083 h 21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043660" h="2199245">
                  <a:moveTo>
                    <a:pt x="2023257" y="857083"/>
                  </a:moveTo>
                  <a:cubicBezTo>
                    <a:pt x="1966386" y="628929"/>
                    <a:pt x="1838592" y="442926"/>
                    <a:pt x="1672662" y="280342"/>
                  </a:cubicBezTo>
                  <a:cubicBezTo>
                    <a:pt x="1589697" y="199384"/>
                    <a:pt x="1497365" y="130469"/>
                    <a:pt x="1390983" y="81627"/>
                  </a:cubicBezTo>
                  <a:cubicBezTo>
                    <a:pt x="1353514" y="64231"/>
                    <a:pt x="1317385" y="44159"/>
                    <a:pt x="1275902" y="36799"/>
                  </a:cubicBezTo>
                  <a:lnTo>
                    <a:pt x="1275902" y="36799"/>
                  </a:lnTo>
                  <a:cubicBezTo>
                    <a:pt x="1271888" y="26094"/>
                    <a:pt x="1261182" y="28101"/>
                    <a:pt x="1253823" y="25425"/>
                  </a:cubicBezTo>
                  <a:cubicBezTo>
                    <a:pt x="1221038" y="13381"/>
                    <a:pt x="1184908" y="15389"/>
                    <a:pt x="1152793" y="0"/>
                  </a:cubicBezTo>
                  <a:lnTo>
                    <a:pt x="1136735" y="0"/>
                  </a:lnTo>
                  <a:cubicBezTo>
                    <a:pt x="1124022" y="9367"/>
                    <a:pt x="1111979" y="8029"/>
                    <a:pt x="1099267" y="0"/>
                  </a:cubicBezTo>
                  <a:lnTo>
                    <a:pt x="1083209" y="0"/>
                  </a:lnTo>
                  <a:cubicBezTo>
                    <a:pt x="1064475" y="11374"/>
                    <a:pt x="1044403" y="3345"/>
                    <a:pt x="1025000" y="5353"/>
                  </a:cubicBezTo>
                  <a:cubicBezTo>
                    <a:pt x="1002251" y="13381"/>
                    <a:pt x="976826" y="6022"/>
                    <a:pt x="954747" y="16058"/>
                  </a:cubicBezTo>
                  <a:cubicBezTo>
                    <a:pt x="940027" y="18734"/>
                    <a:pt x="925308" y="20741"/>
                    <a:pt x="911257" y="24087"/>
                  </a:cubicBezTo>
                  <a:cubicBezTo>
                    <a:pt x="734622" y="66238"/>
                    <a:pt x="589433" y="159908"/>
                    <a:pt x="467662" y="292385"/>
                  </a:cubicBezTo>
                  <a:cubicBezTo>
                    <a:pt x="317789" y="456977"/>
                    <a:pt x="222781" y="653015"/>
                    <a:pt x="151859" y="861097"/>
                  </a:cubicBezTo>
                  <a:cubicBezTo>
                    <a:pt x="82275" y="1064496"/>
                    <a:pt x="40793" y="1273915"/>
                    <a:pt x="18044" y="1487350"/>
                  </a:cubicBezTo>
                  <a:cubicBezTo>
                    <a:pt x="1987" y="1639898"/>
                    <a:pt x="-6042" y="1793116"/>
                    <a:pt x="5332" y="1947003"/>
                  </a:cubicBezTo>
                  <a:cubicBezTo>
                    <a:pt x="6670" y="1967075"/>
                    <a:pt x="12023" y="1987147"/>
                    <a:pt x="10685" y="2009227"/>
                  </a:cubicBezTo>
                  <a:lnTo>
                    <a:pt x="62203" y="2161106"/>
                  </a:lnTo>
                  <a:cubicBezTo>
                    <a:pt x="63541" y="2161776"/>
                    <a:pt x="64880" y="2163114"/>
                    <a:pt x="66218" y="2163783"/>
                  </a:cubicBezTo>
                  <a:lnTo>
                    <a:pt x="78261" y="2171812"/>
                  </a:lnTo>
                  <a:cubicBezTo>
                    <a:pt x="78261" y="2171812"/>
                    <a:pt x="78930" y="2171812"/>
                    <a:pt x="78930" y="2172481"/>
                  </a:cubicBezTo>
                  <a:lnTo>
                    <a:pt x="84952" y="2176495"/>
                  </a:lnTo>
                  <a:cubicBezTo>
                    <a:pt x="85621" y="2177164"/>
                    <a:pt x="86290" y="2177164"/>
                    <a:pt x="87628" y="2177833"/>
                  </a:cubicBezTo>
                  <a:cubicBezTo>
                    <a:pt x="89635" y="2179172"/>
                    <a:pt x="90973" y="2179840"/>
                    <a:pt x="92981" y="2181179"/>
                  </a:cubicBezTo>
                  <a:cubicBezTo>
                    <a:pt x="93650" y="2181848"/>
                    <a:pt x="94988" y="2182517"/>
                    <a:pt x="95657" y="2183186"/>
                  </a:cubicBezTo>
                  <a:cubicBezTo>
                    <a:pt x="96995" y="2183855"/>
                    <a:pt x="99002" y="2185193"/>
                    <a:pt x="100340" y="2185862"/>
                  </a:cubicBezTo>
                  <a:cubicBezTo>
                    <a:pt x="101679" y="2186531"/>
                    <a:pt x="102348" y="2187200"/>
                    <a:pt x="103686" y="2187200"/>
                  </a:cubicBezTo>
                  <a:cubicBezTo>
                    <a:pt x="105024" y="2187869"/>
                    <a:pt x="107031" y="2188539"/>
                    <a:pt x="108369" y="2189208"/>
                  </a:cubicBezTo>
                  <a:cubicBezTo>
                    <a:pt x="109708" y="2189877"/>
                    <a:pt x="110376" y="2189877"/>
                    <a:pt x="111715" y="2190546"/>
                  </a:cubicBezTo>
                  <a:cubicBezTo>
                    <a:pt x="113722" y="2191215"/>
                    <a:pt x="115060" y="2191884"/>
                    <a:pt x="117067" y="2192553"/>
                  </a:cubicBezTo>
                  <a:cubicBezTo>
                    <a:pt x="117736" y="2192553"/>
                    <a:pt x="119075" y="2193222"/>
                    <a:pt x="119744" y="2193891"/>
                  </a:cubicBezTo>
                  <a:cubicBezTo>
                    <a:pt x="122420" y="2194560"/>
                    <a:pt x="125096" y="2195898"/>
                    <a:pt x="128442" y="2196567"/>
                  </a:cubicBezTo>
                  <a:cubicBezTo>
                    <a:pt x="130449" y="2197236"/>
                    <a:pt x="132456" y="2197236"/>
                    <a:pt x="134463" y="2197905"/>
                  </a:cubicBezTo>
                  <a:lnTo>
                    <a:pt x="135132" y="2197905"/>
                  </a:lnTo>
                  <a:cubicBezTo>
                    <a:pt x="137139" y="2197905"/>
                    <a:pt x="138478" y="2198575"/>
                    <a:pt x="139816" y="2198575"/>
                  </a:cubicBezTo>
                  <a:lnTo>
                    <a:pt x="140485" y="2198575"/>
                  </a:lnTo>
                  <a:cubicBezTo>
                    <a:pt x="141823" y="2198575"/>
                    <a:pt x="143830" y="2199244"/>
                    <a:pt x="145168" y="2199244"/>
                  </a:cubicBezTo>
                  <a:lnTo>
                    <a:pt x="145168" y="2199244"/>
                  </a:lnTo>
                  <a:lnTo>
                    <a:pt x="149852" y="2199244"/>
                  </a:lnTo>
                  <a:lnTo>
                    <a:pt x="149852" y="2199244"/>
                  </a:lnTo>
                  <a:lnTo>
                    <a:pt x="149852" y="2199244"/>
                  </a:lnTo>
                  <a:cubicBezTo>
                    <a:pt x="151190" y="2199244"/>
                    <a:pt x="152528" y="2199244"/>
                    <a:pt x="153197" y="2198575"/>
                  </a:cubicBezTo>
                  <a:lnTo>
                    <a:pt x="153197" y="2198575"/>
                  </a:lnTo>
                  <a:cubicBezTo>
                    <a:pt x="154535" y="2198575"/>
                    <a:pt x="155204" y="2197905"/>
                    <a:pt x="156543" y="2197905"/>
                  </a:cubicBezTo>
                  <a:lnTo>
                    <a:pt x="156543" y="2197905"/>
                  </a:lnTo>
                  <a:cubicBezTo>
                    <a:pt x="157212" y="2197236"/>
                    <a:pt x="158550" y="2197236"/>
                    <a:pt x="159219" y="2196567"/>
                  </a:cubicBezTo>
                  <a:lnTo>
                    <a:pt x="159219" y="2196567"/>
                  </a:lnTo>
                  <a:cubicBezTo>
                    <a:pt x="159888" y="2195898"/>
                    <a:pt x="161226" y="2195229"/>
                    <a:pt x="161895" y="2194560"/>
                  </a:cubicBezTo>
                  <a:lnTo>
                    <a:pt x="161895" y="2194560"/>
                  </a:lnTo>
                  <a:lnTo>
                    <a:pt x="163902" y="2192553"/>
                  </a:lnTo>
                  <a:lnTo>
                    <a:pt x="163902" y="2192553"/>
                  </a:lnTo>
                  <a:cubicBezTo>
                    <a:pt x="164571" y="2191884"/>
                    <a:pt x="165241" y="2190546"/>
                    <a:pt x="165910" y="2189877"/>
                  </a:cubicBezTo>
                  <a:lnTo>
                    <a:pt x="165910" y="2189877"/>
                  </a:lnTo>
                  <a:cubicBezTo>
                    <a:pt x="166579" y="2188539"/>
                    <a:pt x="167248" y="2187869"/>
                    <a:pt x="167248" y="2186531"/>
                  </a:cubicBezTo>
                  <a:lnTo>
                    <a:pt x="167248" y="2186531"/>
                  </a:lnTo>
                  <a:cubicBezTo>
                    <a:pt x="167917" y="2184524"/>
                    <a:pt x="168586" y="2182517"/>
                    <a:pt x="169255" y="2179840"/>
                  </a:cubicBezTo>
                  <a:lnTo>
                    <a:pt x="169255" y="2178502"/>
                  </a:lnTo>
                  <a:cubicBezTo>
                    <a:pt x="169255" y="2177833"/>
                    <a:pt x="169924" y="2176495"/>
                    <a:pt x="169924" y="2175826"/>
                  </a:cubicBezTo>
                  <a:cubicBezTo>
                    <a:pt x="169924" y="2175157"/>
                    <a:pt x="169924" y="2174488"/>
                    <a:pt x="170593" y="2173819"/>
                  </a:cubicBezTo>
                  <a:cubicBezTo>
                    <a:pt x="170593" y="2173150"/>
                    <a:pt x="170593" y="2172481"/>
                    <a:pt x="171262" y="2171812"/>
                  </a:cubicBezTo>
                  <a:cubicBezTo>
                    <a:pt x="171262" y="2170473"/>
                    <a:pt x="171931" y="2168466"/>
                    <a:pt x="171931" y="2166459"/>
                  </a:cubicBezTo>
                  <a:cubicBezTo>
                    <a:pt x="173269" y="2157761"/>
                    <a:pt x="175946" y="2149063"/>
                    <a:pt x="179291" y="2141034"/>
                  </a:cubicBezTo>
                  <a:cubicBezTo>
                    <a:pt x="179960" y="2139696"/>
                    <a:pt x="180629" y="2138358"/>
                    <a:pt x="180629" y="2137020"/>
                  </a:cubicBezTo>
                  <a:cubicBezTo>
                    <a:pt x="197356" y="2133674"/>
                    <a:pt x="213414" y="2130998"/>
                    <a:pt x="229472" y="2128322"/>
                  </a:cubicBezTo>
                  <a:cubicBezTo>
                    <a:pt x="233486" y="2124977"/>
                    <a:pt x="238169" y="2121631"/>
                    <a:pt x="243522" y="2118286"/>
                  </a:cubicBezTo>
                  <a:cubicBezTo>
                    <a:pt x="246198" y="2116278"/>
                    <a:pt x="248875" y="2113602"/>
                    <a:pt x="251551" y="2110926"/>
                  </a:cubicBezTo>
                  <a:cubicBezTo>
                    <a:pt x="327156" y="2052048"/>
                    <a:pt x="412128" y="2009896"/>
                    <a:pt x="497101" y="1967744"/>
                  </a:cubicBezTo>
                  <a:cubicBezTo>
                    <a:pt x="531893" y="1950348"/>
                    <a:pt x="569361" y="1938974"/>
                    <a:pt x="600807" y="1915556"/>
                  </a:cubicBezTo>
                  <a:cubicBezTo>
                    <a:pt x="612850" y="1915556"/>
                    <a:pt x="623556" y="1911542"/>
                    <a:pt x="634261" y="1907528"/>
                  </a:cubicBezTo>
                  <a:lnTo>
                    <a:pt x="820932" y="1834599"/>
                  </a:lnTo>
                  <a:cubicBezTo>
                    <a:pt x="1053101" y="1748288"/>
                    <a:pt x="1288615" y="1672014"/>
                    <a:pt x="1515430" y="1572322"/>
                  </a:cubicBezTo>
                  <a:cubicBezTo>
                    <a:pt x="1643892" y="1515451"/>
                    <a:pt x="1769009" y="1452558"/>
                    <a:pt x="1876730" y="1360895"/>
                  </a:cubicBezTo>
                  <a:cubicBezTo>
                    <a:pt x="1944975" y="1302686"/>
                    <a:pt x="2002515" y="1235778"/>
                    <a:pt x="2026602" y="1147461"/>
                  </a:cubicBezTo>
                  <a:cubicBezTo>
                    <a:pt x="2052696" y="1049776"/>
                    <a:pt x="2046674" y="952760"/>
                    <a:pt x="2023257" y="857083"/>
                  </a:cubicBezTo>
                  <a:close/>
                </a:path>
              </a:pathLst>
            </a:custGeom>
            <a:solidFill>
              <a:schemeClr val="accent2"/>
            </a:solidFill>
            <a:ln w="668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67AE8E0-E836-442E-9634-F7D01626E8DD}"/>
                </a:ext>
              </a:extLst>
            </p:cNvPr>
            <p:cNvSpPr/>
            <p:nvPr/>
          </p:nvSpPr>
          <p:spPr>
            <a:xfrm>
              <a:off x="6448000" y="2834949"/>
              <a:ext cx="120374" cy="491050"/>
            </a:xfrm>
            <a:custGeom>
              <a:avLst/>
              <a:gdLst>
                <a:gd name="connsiteX0" fmla="*/ 318562 w 421516"/>
                <a:gd name="connsiteY0" fmla="*/ 1215037 h 1719518"/>
                <a:gd name="connsiteX1" fmla="*/ 422269 w 421516"/>
                <a:gd name="connsiteY1" fmla="*/ 573396 h 1719518"/>
                <a:gd name="connsiteX2" fmla="*/ 390153 w 421516"/>
                <a:gd name="connsiteY2" fmla="*/ 349256 h 1719518"/>
                <a:gd name="connsiteX3" fmla="*/ 388146 w 421516"/>
                <a:gd name="connsiteY3" fmla="*/ 333867 h 1719518"/>
                <a:gd name="connsiteX4" fmla="*/ 384801 w 421516"/>
                <a:gd name="connsiteY4" fmla="*/ 322493 h 1719518"/>
                <a:gd name="connsiteX5" fmla="*/ 374765 w 421516"/>
                <a:gd name="connsiteY5" fmla="*/ 290378 h 1719518"/>
                <a:gd name="connsiteX6" fmla="*/ 329937 w 421516"/>
                <a:gd name="connsiteY6" fmla="*/ 112404 h 1719518"/>
                <a:gd name="connsiteX7" fmla="*/ 350678 w 421516"/>
                <a:gd name="connsiteY7" fmla="*/ 0 h 1719518"/>
                <a:gd name="connsiteX8" fmla="*/ 301836 w 421516"/>
                <a:gd name="connsiteY8" fmla="*/ 8698 h 1719518"/>
                <a:gd name="connsiteX9" fmla="*/ 300498 w 421516"/>
                <a:gd name="connsiteY9" fmla="*/ 12712 h 1719518"/>
                <a:gd name="connsiteX10" fmla="*/ 293138 w 421516"/>
                <a:gd name="connsiteY10" fmla="*/ 38137 h 1719518"/>
                <a:gd name="connsiteX11" fmla="*/ 289792 w 421516"/>
                <a:gd name="connsiteY11" fmla="*/ 54195 h 1719518"/>
                <a:gd name="connsiteX12" fmla="*/ 270389 w 421516"/>
                <a:gd name="connsiteY12" fmla="*/ 71591 h 1719518"/>
                <a:gd name="connsiteX13" fmla="*/ 248310 w 421516"/>
                <a:gd name="connsiteY13" fmla="*/ 68914 h 1719518"/>
                <a:gd name="connsiteX14" fmla="*/ 186086 w 421516"/>
                <a:gd name="connsiteY14" fmla="*/ 37468 h 1719518"/>
                <a:gd name="connsiteX15" fmla="*/ 181402 w 421516"/>
                <a:gd name="connsiteY15" fmla="*/ 38806 h 1719518"/>
                <a:gd name="connsiteX16" fmla="*/ 101783 w 421516"/>
                <a:gd name="connsiteY16" fmla="*/ 130469 h 1719518"/>
                <a:gd name="connsiteX17" fmla="*/ 163338 w 421516"/>
                <a:gd name="connsiteY17" fmla="*/ 343234 h 1719518"/>
                <a:gd name="connsiteX18" fmla="*/ 173374 w 421516"/>
                <a:gd name="connsiteY18" fmla="*/ 349256 h 1719518"/>
                <a:gd name="connsiteX19" fmla="*/ 163338 w 421516"/>
                <a:gd name="connsiteY19" fmla="*/ 343234 h 1719518"/>
                <a:gd name="connsiteX20" fmla="*/ 166683 w 421516"/>
                <a:gd name="connsiteY20" fmla="*/ 369328 h 1719518"/>
                <a:gd name="connsiteX21" fmla="*/ 163338 w 421516"/>
                <a:gd name="connsiteY21" fmla="*/ 960789 h 1719518"/>
                <a:gd name="connsiteX22" fmla="*/ 60969 w 421516"/>
                <a:gd name="connsiteY22" fmla="*/ 1267894 h 1719518"/>
                <a:gd name="connsiteX23" fmla="*/ 8112 w 421516"/>
                <a:gd name="connsiteY23" fmla="*/ 1720856 h 1719518"/>
                <a:gd name="connsiteX24" fmla="*/ 109143 w 421516"/>
                <a:gd name="connsiteY24" fmla="*/ 1704798 h 1719518"/>
                <a:gd name="connsiteX25" fmla="*/ 231583 w 421516"/>
                <a:gd name="connsiteY25" fmla="*/ 1698777 h 1719518"/>
                <a:gd name="connsiteX26" fmla="*/ 230245 w 421516"/>
                <a:gd name="connsiteY26" fmla="*/ 1512105 h 1719518"/>
                <a:gd name="connsiteX27" fmla="*/ 318562 w 421516"/>
                <a:gd name="connsiteY27" fmla="*/ 1215037 h 1719518"/>
                <a:gd name="connsiteX28" fmla="*/ 275073 w 421516"/>
                <a:gd name="connsiteY28" fmla="*/ 353940 h 1719518"/>
                <a:gd name="connsiteX29" fmla="*/ 235597 w 421516"/>
                <a:gd name="connsiteY29" fmla="*/ 353940 h 1719518"/>
                <a:gd name="connsiteX30" fmla="*/ 275073 w 421516"/>
                <a:gd name="connsiteY30" fmla="*/ 353940 h 171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1516" h="1719518">
                  <a:moveTo>
                    <a:pt x="318562" y="1215037"/>
                  </a:moveTo>
                  <a:cubicBezTo>
                    <a:pt x="394837" y="1007624"/>
                    <a:pt x="440334" y="795528"/>
                    <a:pt x="422269" y="573396"/>
                  </a:cubicBezTo>
                  <a:cubicBezTo>
                    <a:pt x="416247" y="497790"/>
                    <a:pt x="409556" y="422854"/>
                    <a:pt x="390153" y="349256"/>
                  </a:cubicBezTo>
                  <a:cubicBezTo>
                    <a:pt x="389484" y="343904"/>
                    <a:pt x="388815" y="338551"/>
                    <a:pt x="388146" y="333867"/>
                  </a:cubicBezTo>
                  <a:cubicBezTo>
                    <a:pt x="380117" y="331860"/>
                    <a:pt x="376103" y="329184"/>
                    <a:pt x="384801" y="322493"/>
                  </a:cubicBezTo>
                  <a:cubicBezTo>
                    <a:pt x="381455" y="311788"/>
                    <a:pt x="375434" y="301083"/>
                    <a:pt x="374765" y="290378"/>
                  </a:cubicBezTo>
                  <a:cubicBezTo>
                    <a:pt x="370750" y="228154"/>
                    <a:pt x="353354" y="168607"/>
                    <a:pt x="329937" y="112404"/>
                  </a:cubicBezTo>
                  <a:cubicBezTo>
                    <a:pt x="309195" y="62893"/>
                    <a:pt x="314548" y="28101"/>
                    <a:pt x="350678" y="0"/>
                  </a:cubicBezTo>
                  <a:cubicBezTo>
                    <a:pt x="334620" y="2676"/>
                    <a:pt x="318562" y="5353"/>
                    <a:pt x="301836" y="8698"/>
                  </a:cubicBezTo>
                  <a:cubicBezTo>
                    <a:pt x="301167" y="10036"/>
                    <a:pt x="300498" y="11374"/>
                    <a:pt x="300498" y="12712"/>
                  </a:cubicBezTo>
                  <a:cubicBezTo>
                    <a:pt x="297152" y="20741"/>
                    <a:pt x="294476" y="29439"/>
                    <a:pt x="293138" y="38137"/>
                  </a:cubicBezTo>
                  <a:cubicBezTo>
                    <a:pt x="292469" y="44828"/>
                    <a:pt x="291131" y="49511"/>
                    <a:pt x="289792" y="54195"/>
                  </a:cubicBezTo>
                  <a:cubicBezTo>
                    <a:pt x="286447" y="65569"/>
                    <a:pt x="280425" y="70922"/>
                    <a:pt x="270389" y="71591"/>
                  </a:cubicBezTo>
                  <a:cubicBezTo>
                    <a:pt x="264368" y="72260"/>
                    <a:pt x="257677" y="70922"/>
                    <a:pt x="248310" y="68914"/>
                  </a:cubicBezTo>
                  <a:cubicBezTo>
                    <a:pt x="226230" y="63562"/>
                    <a:pt x="207496" y="50850"/>
                    <a:pt x="186086" y="37468"/>
                  </a:cubicBezTo>
                  <a:cubicBezTo>
                    <a:pt x="184748" y="38137"/>
                    <a:pt x="183410" y="38137"/>
                    <a:pt x="181402" y="38806"/>
                  </a:cubicBezTo>
                  <a:cubicBezTo>
                    <a:pt x="177388" y="89656"/>
                    <a:pt x="144603" y="114412"/>
                    <a:pt x="101783" y="130469"/>
                  </a:cubicBezTo>
                  <a:cubicBezTo>
                    <a:pt x="122524" y="201391"/>
                    <a:pt x="142596" y="272313"/>
                    <a:pt x="163338" y="343234"/>
                  </a:cubicBezTo>
                  <a:cubicBezTo>
                    <a:pt x="166683" y="345242"/>
                    <a:pt x="170028" y="347249"/>
                    <a:pt x="173374" y="349256"/>
                  </a:cubicBezTo>
                  <a:cubicBezTo>
                    <a:pt x="170028" y="347249"/>
                    <a:pt x="166683" y="345242"/>
                    <a:pt x="163338" y="343234"/>
                  </a:cubicBezTo>
                  <a:cubicBezTo>
                    <a:pt x="164676" y="351933"/>
                    <a:pt x="164676" y="360630"/>
                    <a:pt x="166683" y="369328"/>
                  </a:cubicBezTo>
                  <a:cubicBezTo>
                    <a:pt x="208834" y="566705"/>
                    <a:pt x="215525" y="763413"/>
                    <a:pt x="163338" y="960789"/>
                  </a:cubicBezTo>
                  <a:cubicBezTo>
                    <a:pt x="135236" y="1065165"/>
                    <a:pt x="95761" y="1165526"/>
                    <a:pt x="60969" y="1267894"/>
                  </a:cubicBezTo>
                  <a:cubicBezTo>
                    <a:pt x="10789" y="1415090"/>
                    <a:pt x="-13967" y="1564962"/>
                    <a:pt x="8112" y="1720856"/>
                  </a:cubicBezTo>
                  <a:cubicBezTo>
                    <a:pt x="42235" y="1717511"/>
                    <a:pt x="74351" y="1704130"/>
                    <a:pt x="109143" y="1704798"/>
                  </a:cubicBezTo>
                  <a:cubicBezTo>
                    <a:pt x="149287" y="1694762"/>
                    <a:pt x="190770" y="1701453"/>
                    <a:pt x="231583" y="1698777"/>
                  </a:cubicBezTo>
                  <a:cubicBezTo>
                    <a:pt x="220878" y="1636553"/>
                    <a:pt x="221547" y="1574329"/>
                    <a:pt x="230245" y="1512105"/>
                  </a:cubicBezTo>
                  <a:cubicBezTo>
                    <a:pt x="246303" y="1408399"/>
                    <a:pt x="283102" y="1312052"/>
                    <a:pt x="318562" y="1215037"/>
                  </a:cubicBezTo>
                  <a:close/>
                  <a:moveTo>
                    <a:pt x="275073" y="353940"/>
                  </a:moveTo>
                  <a:cubicBezTo>
                    <a:pt x="261691" y="353940"/>
                    <a:pt x="248979" y="353940"/>
                    <a:pt x="235597" y="353940"/>
                  </a:cubicBezTo>
                  <a:cubicBezTo>
                    <a:pt x="248979" y="353940"/>
                    <a:pt x="261691" y="353940"/>
                    <a:pt x="275073" y="353940"/>
                  </a:cubicBezTo>
                  <a:close/>
                </a:path>
              </a:pathLst>
            </a:custGeom>
            <a:solidFill>
              <a:schemeClr val="accent5"/>
            </a:solidFill>
            <a:ln w="6685" cap="flat">
              <a:noFill/>
              <a:prstDash val="solid"/>
              <a:miter/>
            </a:ln>
          </p:spPr>
          <p:txBody>
            <a:bodyPr rtlCol="0" anchor="ctr"/>
            <a:lstStyle/>
            <a:p>
              <a:endParaRPr lang="en-US"/>
            </a:p>
          </p:txBody>
        </p:sp>
      </p:grpSp>
      <p:sp>
        <p:nvSpPr>
          <p:cNvPr id="79" name="Freeform: Shape 78">
            <a:extLst>
              <a:ext uri="{FF2B5EF4-FFF2-40B4-BE49-F238E27FC236}">
                <a16:creationId xmlns:a16="http://schemas.microsoft.com/office/drawing/2014/main" id="{36B5C8B3-281B-4E11-90AC-520675F28EFA}"/>
              </a:ext>
            </a:extLst>
          </p:cNvPr>
          <p:cNvSpPr/>
          <p:nvPr/>
        </p:nvSpPr>
        <p:spPr>
          <a:xfrm>
            <a:off x="1668611" y="3487670"/>
            <a:ext cx="415372" cy="512161"/>
          </a:xfrm>
          <a:custGeom>
            <a:avLst/>
            <a:gdLst>
              <a:gd name="connsiteX0" fmla="*/ 1601818 w 1779734"/>
              <a:gd name="connsiteY0" fmla="*/ 431552 h 2181178"/>
              <a:gd name="connsiteX1" fmla="*/ 1099344 w 1779734"/>
              <a:gd name="connsiteY1" fmla="*/ 28770 h 2181178"/>
              <a:gd name="connsiteX2" fmla="*/ 928061 w 1779734"/>
              <a:gd name="connsiteY2" fmla="*/ 0 h 2181178"/>
              <a:gd name="connsiteX3" fmla="*/ 805621 w 1779734"/>
              <a:gd name="connsiteY3" fmla="*/ 6021 h 2181178"/>
              <a:gd name="connsiteX4" fmla="*/ 813650 w 1779734"/>
              <a:gd name="connsiteY4" fmla="*/ 38806 h 2181178"/>
              <a:gd name="connsiteX5" fmla="*/ 805621 w 1779734"/>
              <a:gd name="connsiteY5" fmla="*/ 6021 h 2181178"/>
              <a:gd name="connsiteX6" fmla="*/ 704591 w 1779734"/>
              <a:gd name="connsiteY6" fmla="*/ 22079 h 2181178"/>
              <a:gd name="connsiteX7" fmla="*/ 689871 w 1779734"/>
              <a:gd name="connsiteY7" fmla="*/ 28101 h 2181178"/>
              <a:gd name="connsiteX8" fmla="*/ 407522 w 1779734"/>
              <a:gd name="connsiteY8" fmla="*/ 176635 h 2181178"/>
              <a:gd name="connsiteX9" fmla="*/ 52914 w 1779734"/>
              <a:gd name="connsiteY9" fmla="*/ 729959 h 2181178"/>
              <a:gd name="connsiteX10" fmla="*/ 99749 w 1779734"/>
              <a:gd name="connsiteY10" fmla="*/ 1586372 h 2181178"/>
              <a:gd name="connsiteX11" fmla="*/ 749419 w 1779734"/>
              <a:gd name="connsiteY11" fmla="*/ 2169804 h 2181178"/>
              <a:gd name="connsiteX12" fmla="*/ 994300 w 1779734"/>
              <a:gd name="connsiteY12" fmla="*/ 2177833 h 2181178"/>
              <a:gd name="connsiteX13" fmla="*/ 972220 w 1779734"/>
              <a:gd name="connsiteY13" fmla="*/ 2033313 h 2181178"/>
              <a:gd name="connsiteX14" fmla="*/ 973558 w 1779734"/>
              <a:gd name="connsiteY14" fmla="*/ 2005212 h 2181178"/>
              <a:gd name="connsiteX15" fmla="*/ 1083286 w 1779734"/>
              <a:gd name="connsiteY15" fmla="*/ 1662647 h 2181178"/>
              <a:gd name="connsiteX16" fmla="*/ 1148186 w 1779734"/>
              <a:gd name="connsiteY16" fmla="*/ 1298002 h 2181178"/>
              <a:gd name="connsiteX17" fmla="*/ 1149525 w 1779734"/>
              <a:gd name="connsiteY17" fmla="*/ 1174892 h 2181178"/>
              <a:gd name="connsiteX18" fmla="*/ 1156884 w 1779734"/>
              <a:gd name="connsiteY18" fmla="*/ 1082560 h 2181178"/>
              <a:gd name="connsiteX19" fmla="*/ 1245871 w 1779734"/>
              <a:gd name="connsiteY19" fmla="*/ 1493371 h 2181178"/>
              <a:gd name="connsiteX20" fmla="*/ 1307426 w 1779734"/>
              <a:gd name="connsiteY20" fmla="*/ 1735576 h 2181178"/>
              <a:gd name="connsiteX21" fmla="*/ 1320807 w 1779734"/>
              <a:gd name="connsiteY21" fmla="*/ 1827908 h 2181178"/>
              <a:gd name="connsiteX22" fmla="*/ 1322145 w 1779734"/>
              <a:gd name="connsiteY22" fmla="*/ 1843966 h 2181178"/>
              <a:gd name="connsiteX23" fmla="*/ 1326829 w 1779734"/>
              <a:gd name="connsiteY23" fmla="*/ 1884779 h 2181178"/>
              <a:gd name="connsiteX24" fmla="*/ 1330843 w 1779734"/>
              <a:gd name="connsiteY24" fmla="*/ 2018593 h 2181178"/>
              <a:gd name="connsiteX25" fmla="*/ 1333520 w 1779734"/>
              <a:gd name="connsiteY25" fmla="*/ 2035990 h 2181178"/>
              <a:gd name="connsiteX26" fmla="*/ 1348908 w 1779734"/>
              <a:gd name="connsiteY26" fmla="*/ 2029968 h 2181178"/>
              <a:gd name="connsiteX27" fmla="*/ 1694819 w 1779734"/>
              <a:gd name="connsiteY27" fmla="*/ 1560948 h 2181178"/>
              <a:gd name="connsiteX28" fmla="*/ 1728273 w 1779734"/>
              <a:gd name="connsiteY28" fmla="*/ 1467277 h 2181178"/>
              <a:gd name="connsiteX29" fmla="*/ 1775777 w 1779734"/>
              <a:gd name="connsiteY29" fmla="*/ 1219720 h 2181178"/>
              <a:gd name="connsiteX30" fmla="*/ 1601818 w 1779734"/>
              <a:gd name="connsiteY30" fmla="*/ 431552 h 2181178"/>
              <a:gd name="connsiteX0" fmla="*/ 1601818 w 1782038"/>
              <a:gd name="connsiteY0" fmla="*/ 431552 h 2184855"/>
              <a:gd name="connsiteX1" fmla="*/ 1099344 w 1782038"/>
              <a:gd name="connsiteY1" fmla="*/ 28770 h 2184855"/>
              <a:gd name="connsiteX2" fmla="*/ 928061 w 1782038"/>
              <a:gd name="connsiteY2" fmla="*/ 0 h 2184855"/>
              <a:gd name="connsiteX3" fmla="*/ 805621 w 1782038"/>
              <a:gd name="connsiteY3" fmla="*/ 6021 h 2184855"/>
              <a:gd name="connsiteX4" fmla="*/ 813650 w 1782038"/>
              <a:gd name="connsiteY4" fmla="*/ 38806 h 2184855"/>
              <a:gd name="connsiteX5" fmla="*/ 805621 w 1782038"/>
              <a:gd name="connsiteY5" fmla="*/ 6021 h 2184855"/>
              <a:gd name="connsiteX6" fmla="*/ 704591 w 1782038"/>
              <a:gd name="connsiteY6" fmla="*/ 22079 h 2184855"/>
              <a:gd name="connsiteX7" fmla="*/ 689871 w 1782038"/>
              <a:gd name="connsiteY7" fmla="*/ 28101 h 2184855"/>
              <a:gd name="connsiteX8" fmla="*/ 407522 w 1782038"/>
              <a:gd name="connsiteY8" fmla="*/ 176635 h 2184855"/>
              <a:gd name="connsiteX9" fmla="*/ 52914 w 1782038"/>
              <a:gd name="connsiteY9" fmla="*/ 729959 h 2184855"/>
              <a:gd name="connsiteX10" fmla="*/ 99749 w 1782038"/>
              <a:gd name="connsiteY10" fmla="*/ 1586372 h 2184855"/>
              <a:gd name="connsiteX11" fmla="*/ 749419 w 1782038"/>
              <a:gd name="connsiteY11" fmla="*/ 2169804 h 2184855"/>
              <a:gd name="connsiteX12" fmla="*/ 994300 w 1782038"/>
              <a:gd name="connsiteY12" fmla="*/ 2177833 h 2184855"/>
              <a:gd name="connsiteX13" fmla="*/ 972220 w 1782038"/>
              <a:gd name="connsiteY13" fmla="*/ 2033313 h 2184855"/>
              <a:gd name="connsiteX14" fmla="*/ 973558 w 1782038"/>
              <a:gd name="connsiteY14" fmla="*/ 2005212 h 2184855"/>
              <a:gd name="connsiteX15" fmla="*/ 1083286 w 1782038"/>
              <a:gd name="connsiteY15" fmla="*/ 1662647 h 2184855"/>
              <a:gd name="connsiteX16" fmla="*/ 1148186 w 1782038"/>
              <a:gd name="connsiteY16" fmla="*/ 1298002 h 2184855"/>
              <a:gd name="connsiteX17" fmla="*/ 860134 w 1782038"/>
              <a:gd name="connsiteY17" fmla="*/ 194699 h 2184855"/>
              <a:gd name="connsiteX18" fmla="*/ 1156884 w 1782038"/>
              <a:gd name="connsiteY18" fmla="*/ 1082560 h 2184855"/>
              <a:gd name="connsiteX19" fmla="*/ 1245871 w 1782038"/>
              <a:gd name="connsiteY19" fmla="*/ 1493371 h 2184855"/>
              <a:gd name="connsiteX20" fmla="*/ 1307426 w 1782038"/>
              <a:gd name="connsiteY20" fmla="*/ 1735576 h 2184855"/>
              <a:gd name="connsiteX21" fmla="*/ 1320807 w 1782038"/>
              <a:gd name="connsiteY21" fmla="*/ 1827908 h 2184855"/>
              <a:gd name="connsiteX22" fmla="*/ 1322145 w 1782038"/>
              <a:gd name="connsiteY22" fmla="*/ 1843966 h 2184855"/>
              <a:gd name="connsiteX23" fmla="*/ 1326829 w 1782038"/>
              <a:gd name="connsiteY23" fmla="*/ 1884779 h 2184855"/>
              <a:gd name="connsiteX24" fmla="*/ 1330843 w 1782038"/>
              <a:gd name="connsiteY24" fmla="*/ 2018593 h 2184855"/>
              <a:gd name="connsiteX25" fmla="*/ 1333520 w 1782038"/>
              <a:gd name="connsiteY25" fmla="*/ 2035990 h 2184855"/>
              <a:gd name="connsiteX26" fmla="*/ 1348908 w 1782038"/>
              <a:gd name="connsiteY26" fmla="*/ 2029968 h 2184855"/>
              <a:gd name="connsiteX27" fmla="*/ 1694819 w 1782038"/>
              <a:gd name="connsiteY27" fmla="*/ 1560948 h 2184855"/>
              <a:gd name="connsiteX28" fmla="*/ 1728273 w 1782038"/>
              <a:gd name="connsiteY28" fmla="*/ 1467277 h 2184855"/>
              <a:gd name="connsiteX29" fmla="*/ 1775777 w 1782038"/>
              <a:gd name="connsiteY29" fmla="*/ 1219720 h 2184855"/>
              <a:gd name="connsiteX30" fmla="*/ 1601818 w 1782038"/>
              <a:gd name="connsiteY30" fmla="*/ 431552 h 2184855"/>
              <a:gd name="connsiteX0" fmla="*/ 1601818 w 1782038"/>
              <a:gd name="connsiteY0" fmla="*/ 431552 h 2184855"/>
              <a:gd name="connsiteX1" fmla="*/ 1099344 w 1782038"/>
              <a:gd name="connsiteY1" fmla="*/ 28770 h 2184855"/>
              <a:gd name="connsiteX2" fmla="*/ 928061 w 1782038"/>
              <a:gd name="connsiteY2" fmla="*/ 0 h 2184855"/>
              <a:gd name="connsiteX3" fmla="*/ 805621 w 1782038"/>
              <a:gd name="connsiteY3" fmla="*/ 6021 h 2184855"/>
              <a:gd name="connsiteX4" fmla="*/ 813650 w 1782038"/>
              <a:gd name="connsiteY4" fmla="*/ 38806 h 2184855"/>
              <a:gd name="connsiteX5" fmla="*/ 805621 w 1782038"/>
              <a:gd name="connsiteY5" fmla="*/ 6021 h 2184855"/>
              <a:gd name="connsiteX6" fmla="*/ 704591 w 1782038"/>
              <a:gd name="connsiteY6" fmla="*/ 22079 h 2184855"/>
              <a:gd name="connsiteX7" fmla="*/ 689871 w 1782038"/>
              <a:gd name="connsiteY7" fmla="*/ 28101 h 2184855"/>
              <a:gd name="connsiteX8" fmla="*/ 407522 w 1782038"/>
              <a:gd name="connsiteY8" fmla="*/ 176635 h 2184855"/>
              <a:gd name="connsiteX9" fmla="*/ 52914 w 1782038"/>
              <a:gd name="connsiteY9" fmla="*/ 729959 h 2184855"/>
              <a:gd name="connsiteX10" fmla="*/ 99749 w 1782038"/>
              <a:gd name="connsiteY10" fmla="*/ 1586372 h 2184855"/>
              <a:gd name="connsiteX11" fmla="*/ 749419 w 1782038"/>
              <a:gd name="connsiteY11" fmla="*/ 2169804 h 2184855"/>
              <a:gd name="connsiteX12" fmla="*/ 994300 w 1782038"/>
              <a:gd name="connsiteY12" fmla="*/ 2177833 h 2184855"/>
              <a:gd name="connsiteX13" fmla="*/ 972220 w 1782038"/>
              <a:gd name="connsiteY13" fmla="*/ 2033313 h 2184855"/>
              <a:gd name="connsiteX14" fmla="*/ 973558 w 1782038"/>
              <a:gd name="connsiteY14" fmla="*/ 2005212 h 2184855"/>
              <a:gd name="connsiteX15" fmla="*/ 1083286 w 1782038"/>
              <a:gd name="connsiteY15" fmla="*/ 1662647 h 2184855"/>
              <a:gd name="connsiteX16" fmla="*/ 1148186 w 1782038"/>
              <a:gd name="connsiteY16" fmla="*/ 1298002 h 2184855"/>
              <a:gd name="connsiteX17" fmla="*/ 860134 w 1782038"/>
              <a:gd name="connsiteY17" fmla="*/ 194699 h 2184855"/>
              <a:gd name="connsiteX18" fmla="*/ 895498 w 1782038"/>
              <a:gd name="connsiteY18" fmla="*/ 83695 h 2184855"/>
              <a:gd name="connsiteX19" fmla="*/ 1245871 w 1782038"/>
              <a:gd name="connsiteY19" fmla="*/ 1493371 h 2184855"/>
              <a:gd name="connsiteX20" fmla="*/ 1307426 w 1782038"/>
              <a:gd name="connsiteY20" fmla="*/ 1735576 h 2184855"/>
              <a:gd name="connsiteX21" fmla="*/ 1320807 w 1782038"/>
              <a:gd name="connsiteY21" fmla="*/ 1827908 h 2184855"/>
              <a:gd name="connsiteX22" fmla="*/ 1322145 w 1782038"/>
              <a:gd name="connsiteY22" fmla="*/ 1843966 h 2184855"/>
              <a:gd name="connsiteX23" fmla="*/ 1326829 w 1782038"/>
              <a:gd name="connsiteY23" fmla="*/ 1884779 h 2184855"/>
              <a:gd name="connsiteX24" fmla="*/ 1330843 w 1782038"/>
              <a:gd name="connsiteY24" fmla="*/ 2018593 h 2184855"/>
              <a:gd name="connsiteX25" fmla="*/ 1333520 w 1782038"/>
              <a:gd name="connsiteY25" fmla="*/ 2035990 h 2184855"/>
              <a:gd name="connsiteX26" fmla="*/ 1348908 w 1782038"/>
              <a:gd name="connsiteY26" fmla="*/ 2029968 h 2184855"/>
              <a:gd name="connsiteX27" fmla="*/ 1694819 w 1782038"/>
              <a:gd name="connsiteY27" fmla="*/ 1560948 h 2184855"/>
              <a:gd name="connsiteX28" fmla="*/ 1728273 w 1782038"/>
              <a:gd name="connsiteY28" fmla="*/ 1467277 h 2184855"/>
              <a:gd name="connsiteX29" fmla="*/ 1775777 w 1782038"/>
              <a:gd name="connsiteY29" fmla="*/ 1219720 h 2184855"/>
              <a:gd name="connsiteX30" fmla="*/ 1601818 w 1782038"/>
              <a:gd name="connsiteY30" fmla="*/ 431552 h 2184855"/>
              <a:gd name="connsiteX0" fmla="*/ 1601818 w 1782038"/>
              <a:gd name="connsiteY0" fmla="*/ 431552 h 2184855"/>
              <a:gd name="connsiteX1" fmla="*/ 1099344 w 1782038"/>
              <a:gd name="connsiteY1" fmla="*/ 28770 h 2184855"/>
              <a:gd name="connsiteX2" fmla="*/ 928061 w 1782038"/>
              <a:gd name="connsiteY2" fmla="*/ 0 h 2184855"/>
              <a:gd name="connsiteX3" fmla="*/ 805621 w 1782038"/>
              <a:gd name="connsiteY3" fmla="*/ 6021 h 2184855"/>
              <a:gd name="connsiteX4" fmla="*/ 813650 w 1782038"/>
              <a:gd name="connsiteY4" fmla="*/ 38806 h 2184855"/>
              <a:gd name="connsiteX5" fmla="*/ 805621 w 1782038"/>
              <a:gd name="connsiteY5" fmla="*/ 6021 h 2184855"/>
              <a:gd name="connsiteX6" fmla="*/ 704591 w 1782038"/>
              <a:gd name="connsiteY6" fmla="*/ 22079 h 2184855"/>
              <a:gd name="connsiteX7" fmla="*/ 689871 w 1782038"/>
              <a:gd name="connsiteY7" fmla="*/ 28101 h 2184855"/>
              <a:gd name="connsiteX8" fmla="*/ 407522 w 1782038"/>
              <a:gd name="connsiteY8" fmla="*/ 176635 h 2184855"/>
              <a:gd name="connsiteX9" fmla="*/ 52914 w 1782038"/>
              <a:gd name="connsiteY9" fmla="*/ 729959 h 2184855"/>
              <a:gd name="connsiteX10" fmla="*/ 99749 w 1782038"/>
              <a:gd name="connsiteY10" fmla="*/ 1586372 h 2184855"/>
              <a:gd name="connsiteX11" fmla="*/ 749419 w 1782038"/>
              <a:gd name="connsiteY11" fmla="*/ 2169804 h 2184855"/>
              <a:gd name="connsiteX12" fmla="*/ 994300 w 1782038"/>
              <a:gd name="connsiteY12" fmla="*/ 2177833 h 2184855"/>
              <a:gd name="connsiteX13" fmla="*/ 972220 w 1782038"/>
              <a:gd name="connsiteY13" fmla="*/ 2033313 h 2184855"/>
              <a:gd name="connsiteX14" fmla="*/ 973558 w 1782038"/>
              <a:gd name="connsiteY14" fmla="*/ 2005212 h 2184855"/>
              <a:gd name="connsiteX15" fmla="*/ 1083286 w 1782038"/>
              <a:gd name="connsiteY15" fmla="*/ 1662647 h 2184855"/>
              <a:gd name="connsiteX16" fmla="*/ 1148186 w 1782038"/>
              <a:gd name="connsiteY16" fmla="*/ 1298002 h 2184855"/>
              <a:gd name="connsiteX17" fmla="*/ 860134 w 1782038"/>
              <a:gd name="connsiteY17" fmla="*/ 194699 h 2184855"/>
              <a:gd name="connsiteX18" fmla="*/ 895498 w 1782038"/>
              <a:gd name="connsiteY18" fmla="*/ 83695 h 2184855"/>
              <a:gd name="connsiteX19" fmla="*/ 1245871 w 1782038"/>
              <a:gd name="connsiteY19" fmla="*/ 1493371 h 2184855"/>
              <a:gd name="connsiteX20" fmla="*/ 1307426 w 1782038"/>
              <a:gd name="connsiteY20" fmla="*/ 1735576 h 2184855"/>
              <a:gd name="connsiteX21" fmla="*/ 1320807 w 1782038"/>
              <a:gd name="connsiteY21" fmla="*/ 1827908 h 2184855"/>
              <a:gd name="connsiteX22" fmla="*/ 1322145 w 1782038"/>
              <a:gd name="connsiteY22" fmla="*/ 1843966 h 2184855"/>
              <a:gd name="connsiteX23" fmla="*/ 1326829 w 1782038"/>
              <a:gd name="connsiteY23" fmla="*/ 1884779 h 2184855"/>
              <a:gd name="connsiteX24" fmla="*/ 1330843 w 1782038"/>
              <a:gd name="connsiteY24" fmla="*/ 2018593 h 2184855"/>
              <a:gd name="connsiteX25" fmla="*/ 1333521 w 1782038"/>
              <a:gd name="connsiteY25" fmla="*/ 2035990 h 2184855"/>
              <a:gd name="connsiteX26" fmla="*/ 1348908 w 1782038"/>
              <a:gd name="connsiteY26" fmla="*/ 2029968 h 2184855"/>
              <a:gd name="connsiteX27" fmla="*/ 1694819 w 1782038"/>
              <a:gd name="connsiteY27" fmla="*/ 1560948 h 2184855"/>
              <a:gd name="connsiteX28" fmla="*/ 1728273 w 1782038"/>
              <a:gd name="connsiteY28" fmla="*/ 1467277 h 2184855"/>
              <a:gd name="connsiteX29" fmla="*/ 1775777 w 1782038"/>
              <a:gd name="connsiteY29" fmla="*/ 1219720 h 2184855"/>
              <a:gd name="connsiteX30" fmla="*/ 1601818 w 1782038"/>
              <a:gd name="connsiteY30" fmla="*/ 431552 h 2184855"/>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20807 w 1782038"/>
              <a:gd name="connsiteY21" fmla="*/ 1827908 h 2213552"/>
              <a:gd name="connsiteX22" fmla="*/ 1322145 w 1782038"/>
              <a:gd name="connsiteY22" fmla="*/ 1843966 h 2213552"/>
              <a:gd name="connsiteX23" fmla="*/ 1326829 w 1782038"/>
              <a:gd name="connsiteY23" fmla="*/ 1884779 h 2213552"/>
              <a:gd name="connsiteX24" fmla="*/ 1330843 w 1782038"/>
              <a:gd name="connsiteY24" fmla="*/ 2018593 h 2213552"/>
              <a:gd name="connsiteX25" fmla="*/ 1100142 w 1782038"/>
              <a:gd name="connsiteY25" fmla="*/ 2213355 h 2213552"/>
              <a:gd name="connsiteX26" fmla="*/ 1348908 w 1782038"/>
              <a:gd name="connsiteY26" fmla="*/ 2029968 h 2213552"/>
              <a:gd name="connsiteX27" fmla="*/ 1694819 w 1782038"/>
              <a:gd name="connsiteY27" fmla="*/ 1560948 h 2213552"/>
              <a:gd name="connsiteX28" fmla="*/ 1728273 w 1782038"/>
              <a:gd name="connsiteY28" fmla="*/ 1467277 h 2213552"/>
              <a:gd name="connsiteX29" fmla="*/ 1775777 w 1782038"/>
              <a:gd name="connsiteY29" fmla="*/ 1219720 h 2213552"/>
              <a:gd name="connsiteX30" fmla="*/ 1601818 w 1782038"/>
              <a:gd name="connsiteY30"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20807 w 1782038"/>
              <a:gd name="connsiteY21" fmla="*/ 1827908 h 2213552"/>
              <a:gd name="connsiteX22" fmla="*/ 1322145 w 1782038"/>
              <a:gd name="connsiteY22" fmla="*/ 1843966 h 2213552"/>
              <a:gd name="connsiteX23" fmla="*/ 1330843 w 1782038"/>
              <a:gd name="connsiteY23" fmla="*/ 2018593 h 2213552"/>
              <a:gd name="connsiteX24" fmla="*/ 1100142 w 1782038"/>
              <a:gd name="connsiteY24" fmla="*/ 2213355 h 2213552"/>
              <a:gd name="connsiteX25" fmla="*/ 1348908 w 1782038"/>
              <a:gd name="connsiteY25" fmla="*/ 2029968 h 2213552"/>
              <a:gd name="connsiteX26" fmla="*/ 1694819 w 1782038"/>
              <a:gd name="connsiteY26" fmla="*/ 1560948 h 2213552"/>
              <a:gd name="connsiteX27" fmla="*/ 1728273 w 1782038"/>
              <a:gd name="connsiteY27" fmla="*/ 1467277 h 2213552"/>
              <a:gd name="connsiteX28" fmla="*/ 1775777 w 1782038"/>
              <a:gd name="connsiteY28" fmla="*/ 1219720 h 2213552"/>
              <a:gd name="connsiteX29" fmla="*/ 1601818 w 1782038"/>
              <a:gd name="connsiteY29"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20807 w 1782038"/>
              <a:gd name="connsiteY21" fmla="*/ 1827908 h 2213552"/>
              <a:gd name="connsiteX22" fmla="*/ 1330843 w 1782038"/>
              <a:gd name="connsiteY22" fmla="*/ 2018593 h 2213552"/>
              <a:gd name="connsiteX23" fmla="*/ 1100142 w 1782038"/>
              <a:gd name="connsiteY23" fmla="*/ 2213355 h 2213552"/>
              <a:gd name="connsiteX24" fmla="*/ 1348908 w 1782038"/>
              <a:gd name="connsiteY24" fmla="*/ 2029968 h 2213552"/>
              <a:gd name="connsiteX25" fmla="*/ 1694819 w 1782038"/>
              <a:gd name="connsiteY25" fmla="*/ 1560948 h 2213552"/>
              <a:gd name="connsiteX26" fmla="*/ 1728273 w 1782038"/>
              <a:gd name="connsiteY26" fmla="*/ 1467277 h 2213552"/>
              <a:gd name="connsiteX27" fmla="*/ 1775777 w 1782038"/>
              <a:gd name="connsiteY27" fmla="*/ 1219720 h 2213552"/>
              <a:gd name="connsiteX28" fmla="*/ 1601818 w 1782038"/>
              <a:gd name="connsiteY28"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30843 w 1782038"/>
              <a:gd name="connsiteY21" fmla="*/ 2018593 h 2213552"/>
              <a:gd name="connsiteX22" fmla="*/ 1100142 w 1782038"/>
              <a:gd name="connsiteY22" fmla="*/ 2213355 h 2213552"/>
              <a:gd name="connsiteX23" fmla="*/ 1348908 w 1782038"/>
              <a:gd name="connsiteY23" fmla="*/ 2029968 h 2213552"/>
              <a:gd name="connsiteX24" fmla="*/ 1694819 w 1782038"/>
              <a:gd name="connsiteY24" fmla="*/ 1560948 h 2213552"/>
              <a:gd name="connsiteX25" fmla="*/ 1728273 w 1782038"/>
              <a:gd name="connsiteY25" fmla="*/ 1467277 h 2213552"/>
              <a:gd name="connsiteX26" fmla="*/ 1775777 w 1782038"/>
              <a:gd name="connsiteY26" fmla="*/ 1219720 h 2213552"/>
              <a:gd name="connsiteX27" fmla="*/ 1601818 w 1782038"/>
              <a:gd name="connsiteY27"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30843 w 1782038"/>
              <a:gd name="connsiteY20" fmla="*/ 2018593 h 2213552"/>
              <a:gd name="connsiteX21" fmla="*/ 1100142 w 1782038"/>
              <a:gd name="connsiteY21" fmla="*/ 2213355 h 2213552"/>
              <a:gd name="connsiteX22" fmla="*/ 1348908 w 1782038"/>
              <a:gd name="connsiteY22" fmla="*/ 2029968 h 2213552"/>
              <a:gd name="connsiteX23" fmla="*/ 1694819 w 1782038"/>
              <a:gd name="connsiteY23" fmla="*/ 1560948 h 2213552"/>
              <a:gd name="connsiteX24" fmla="*/ 1728273 w 1782038"/>
              <a:gd name="connsiteY24" fmla="*/ 1467277 h 2213552"/>
              <a:gd name="connsiteX25" fmla="*/ 1775777 w 1782038"/>
              <a:gd name="connsiteY25" fmla="*/ 1219720 h 2213552"/>
              <a:gd name="connsiteX26" fmla="*/ 1601818 w 1782038"/>
              <a:gd name="connsiteY26" fmla="*/ 431552 h 2213552"/>
              <a:gd name="connsiteX0" fmla="*/ 1601818 w 1782038"/>
              <a:gd name="connsiteY0" fmla="*/ 431552 h 2239066"/>
              <a:gd name="connsiteX1" fmla="*/ 1099344 w 1782038"/>
              <a:gd name="connsiteY1" fmla="*/ 28770 h 2239066"/>
              <a:gd name="connsiteX2" fmla="*/ 928061 w 1782038"/>
              <a:gd name="connsiteY2" fmla="*/ 0 h 2239066"/>
              <a:gd name="connsiteX3" fmla="*/ 805621 w 1782038"/>
              <a:gd name="connsiteY3" fmla="*/ 6021 h 2239066"/>
              <a:gd name="connsiteX4" fmla="*/ 813650 w 1782038"/>
              <a:gd name="connsiteY4" fmla="*/ 38806 h 2239066"/>
              <a:gd name="connsiteX5" fmla="*/ 805621 w 1782038"/>
              <a:gd name="connsiteY5" fmla="*/ 6021 h 2239066"/>
              <a:gd name="connsiteX6" fmla="*/ 704591 w 1782038"/>
              <a:gd name="connsiteY6" fmla="*/ 22079 h 2239066"/>
              <a:gd name="connsiteX7" fmla="*/ 689871 w 1782038"/>
              <a:gd name="connsiteY7" fmla="*/ 28101 h 2239066"/>
              <a:gd name="connsiteX8" fmla="*/ 407522 w 1782038"/>
              <a:gd name="connsiteY8" fmla="*/ 176635 h 2239066"/>
              <a:gd name="connsiteX9" fmla="*/ 52914 w 1782038"/>
              <a:gd name="connsiteY9" fmla="*/ 729959 h 2239066"/>
              <a:gd name="connsiteX10" fmla="*/ 99749 w 1782038"/>
              <a:gd name="connsiteY10" fmla="*/ 1586372 h 2239066"/>
              <a:gd name="connsiteX11" fmla="*/ 749419 w 1782038"/>
              <a:gd name="connsiteY11" fmla="*/ 2169804 h 2239066"/>
              <a:gd name="connsiteX12" fmla="*/ 994300 w 1782038"/>
              <a:gd name="connsiteY12" fmla="*/ 2177833 h 2239066"/>
              <a:gd name="connsiteX13" fmla="*/ 972220 w 1782038"/>
              <a:gd name="connsiteY13" fmla="*/ 2033313 h 2239066"/>
              <a:gd name="connsiteX14" fmla="*/ 973558 w 1782038"/>
              <a:gd name="connsiteY14" fmla="*/ 2005212 h 2239066"/>
              <a:gd name="connsiteX15" fmla="*/ 1083286 w 1782038"/>
              <a:gd name="connsiteY15" fmla="*/ 1662647 h 2239066"/>
              <a:gd name="connsiteX16" fmla="*/ 1148186 w 1782038"/>
              <a:gd name="connsiteY16" fmla="*/ 1298002 h 2239066"/>
              <a:gd name="connsiteX17" fmla="*/ 860134 w 1782038"/>
              <a:gd name="connsiteY17" fmla="*/ 194699 h 2239066"/>
              <a:gd name="connsiteX18" fmla="*/ 895498 w 1782038"/>
              <a:gd name="connsiteY18" fmla="*/ 83695 h 2239066"/>
              <a:gd name="connsiteX19" fmla="*/ 1245871 w 1782038"/>
              <a:gd name="connsiteY19" fmla="*/ 1493371 h 2239066"/>
              <a:gd name="connsiteX20" fmla="*/ 1100142 w 1782038"/>
              <a:gd name="connsiteY20" fmla="*/ 2213355 h 2239066"/>
              <a:gd name="connsiteX21" fmla="*/ 1348908 w 1782038"/>
              <a:gd name="connsiteY21" fmla="*/ 2029968 h 2239066"/>
              <a:gd name="connsiteX22" fmla="*/ 1694819 w 1782038"/>
              <a:gd name="connsiteY22" fmla="*/ 1560948 h 2239066"/>
              <a:gd name="connsiteX23" fmla="*/ 1728273 w 1782038"/>
              <a:gd name="connsiteY23" fmla="*/ 1467277 h 2239066"/>
              <a:gd name="connsiteX24" fmla="*/ 1775777 w 1782038"/>
              <a:gd name="connsiteY24" fmla="*/ 1219720 h 2239066"/>
              <a:gd name="connsiteX25" fmla="*/ 1601818 w 1782038"/>
              <a:gd name="connsiteY25" fmla="*/ 431552 h 2239066"/>
              <a:gd name="connsiteX0" fmla="*/ 1601818 w 1782038"/>
              <a:gd name="connsiteY0" fmla="*/ 431552 h 2239062"/>
              <a:gd name="connsiteX1" fmla="*/ 1099344 w 1782038"/>
              <a:gd name="connsiteY1" fmla="*/ 28770 h 2239062"/>
              <a:gd name="connsiteX2" fmla="*/ 928061 w 1782038"/>
              <a:gd name="connsiteY2" fmla="*/ 0 h 2239062"/>
              <a:gd name="connsiteX3" fmla="*/ 805621 w 1782038"/>
              <a:gd name="connsiteY3" fmla="*/ 6021 h 2239062"/>
              <a:gd name="connsiteX4" fmla="*/ 813650 w 1782038"/>
              <a:gd name="connsiteY4" fmla="*/ 38806 h 2239062"/>
              <a:gd name="connsiteX5" fmla="*/ 805621 w 1782038"/>
              <a:gd name="connsiteY5" fmla="*/ 6021 h 2239062"/>
              <a:gd name="connsiteX6" fmla="*/ 704591 w 1782038"/>
              <a:gd name="connsiteY6" fmla="*/ 22079 h 2239062"/>
              <a:gd name="connsiteX7" fmla="*/ 689871 w 1782038"/>
              <a:gd name="connsiteY7" fmla="*/ 28101 h 2239062"/>
              <a:gd name="connsiteX8" fmla="*/ 407522 w 1782038"/>
              <a:gd name="connsiteY8" fmla="*/ 176635 h 2239062"/>
              <a:gd name="connsiteX9" fmla="*/ 52914 w 1782038"/>
              <a:gd name="connsiteY9" fmla="*/ 729959 h 2239062"/>
              <a:gd name="connsiteX10" fmla="*/ 99749 w 1782038"/>
              <a:gd name="connsiteY10" fmla="*/ 1586372 h 2239062"/>
              <a:gd name="connsiteX11" fmla="*/ 749419 w 1782038"/>
              <a:gd name="connsiteY11" fmla="*/ 2169804 h 2239062"/>
              <a:gd name="connsiteX12" fmla="*/ 994300 w 1782038"/>
              <a:gd name="connsiteY12" fmla="*/ 2177833 h 2239062"/>
              <a:gd name="connsiteX13" fmla="*/ 972220 w 1782038"/>
              <a:gd name="connsiteY13" fmla="*/ 2033313 h 2239062"/>
              <a:gd name="connsiteX14" fmla="*/ 1083286 w 1782038"/>
              <a:gd name="connsiteY14" fmla="*/ 1662647 h 2239062"/>
              <a:gd name="connsiteX15" fmla="*/ 1148186 w 1782038"/>
              <a:gd name="connsiteY15" fmla="*/ 1298002 h 2239062"/>
              <a:gd name="connsiteX16" fmla="*/ 860134 w 1782038"/>
              <a:gd name="connsiteY16" fmla="*/ 194699 h 2239062"/>
              <a:gd name="connsiteX17" fmla="*/ 895498 w 1782038"/>
              <a:gd name="connsiteY17" fmla="*/ 83695 h 2239062"/>
              <a:gd name="connsiteX18" fmla="*/ 1245871 w 1782038"/>
              <a:gd name="connsiteY18" fmla="*/ 1493371 h 2239062"/>
              <a:gd name="connsiteX19" fmla="*/ 1100142 w 1782038"/>
              <a:gd name="connsiteY19" fmla="*/ 2213355 h 2239062"/>
              <a:gd name="connsiteX20" fmla="*/ 1348908 w 1782038"/>
              <a:gd name="connsiteY20" fmla="*/ 2029968 h 2239062"/>
              <a:gd name="connsiteX21" fmla="*/ 1694819 w 1782038"/>
              <a:gd name="connsiteY21" fmla="*/ 1560948 h 2239062"/>
              <a:gd name="connsiteX22" fmla="*/ 1728273 w 1782038"/>
              <a:gd name="connsiteY22" fmla="*/ 1467277 h 2239062"/>
              <a:gd name="connsiteX23" fmla="*/ 1775777 w 1782038"/>
              <a:gd name="connsiteY23" fmla="*/ 1219720 h 2239062"/>
              <a:gd name="connsiteX24" fmla="*/ 1601818 w 1782038"/>
              <a:gd name="connsiteY24" fmla="*/ 431552 h 2239062"/>
              <a:gd name="connsiteX0" fmla="*/ 1601818 w 1782038"/>
              <a:gd name="connsiteY0" fmla="*/ 431552 h 2239066"/>
              <a:gd name="connsiteX1" fmla="*/ 1099344 w 1782038"/>
              <a:gd name="connsiteY1" fmla="*/ 28770 h 2239066"/>
              <a:gd name="connsiteX2" fmla="*/ 928061 w 1782038"/>
              <a:gd name="connsiteY2" fmla="*/ 0 h 2239066"/>
              <a:gd name="connsiteX3" fmla="*/ 805621 w 1782038"/>
              <a:gd name="connsiteY3" fmla="*/ 6021 h 2239066"/>
              <a:gd name="connsiteX4" fmla="*/ 813650 w 1782038"/>
              <a:gd name="connsiteY4" fmla="*/ 38806 h 2239066"/>
              <a:gd name="connsiteX5" fmla="*/ 805621 w 1782038"/>
              <a:gd name="connsiteY5" fmla="*/ 6021 h 2239066"/>
              <a:gd name="connsiteX6" fmla="*/ 704591 w 1782038"/>
              <a:gd name="connsiteY6" fmla="*/ 22079 h 2239066"/>
              <a:gd name="connsiteX7" fmla="*/ 689871 w 1782038"/>
              <a:gd name="connsiteY7" fmla="*/ 28101 h 2239066"/>
              <a:gd name="connsiteX8" fmla="*/ 407522 w 1782038"/>
              <a:gd name="connsiteY8" fmla="*/ 176635 h 2239066"/>
              <a:gd name="connsiteX9" fmla="*/ 52914 w 1782038"/>
              <a:gd name="connsiteY9" fmla="*/ 729959 h 2239066"/>
              <a:gd name="connsiteX10" fmla="*/ 99749 w 1782038"/>
              <a:gd name="connsiteY10" fmla="*/ 1586372 h 2239066"/>
              <a:gd name="connsiteX11" fmla="*/ 749419 w 1782038"/>
              <a:gd name="connsiteY11" fmla="*/ 2169804 h 2239066"/>
              <a:gd name="connsiteX12" fmla="*/ 994300 w 1782038"/>
              <a:gd name="connsiteY12" fmla="*/ 2177833 h 2239066"/>
              <a:gd name="connsiteX13" fmla="*/ 1083286 w 1782038"/>
              <a:gd name="connsiteY13" fmla="*/ 1662647 h 2239066"/>
              <a:gd name="connsiteX14" fmla="*/ 1148186 w 1782038"/>
              <a:gd name="connsiteY14" fmla="*/ 1298002 h 2239066"/>
              <a:gd name="connsiteX15" fmla="*/ 860134 w 1782038"/>
              <a:gd name="connsiteY15" fmla="*/ 194699 h 2239066"/>
              <a:gd name="connsiteX16" fmla="*/ 895498 w 1782038"/>
              <a:gd name="connsiteY16" fmla="*/ 83695 h 2239066"/>
              <a:gd name="connsiteX17" fmla="*/ 1245871 w 1782038"/>
              <a:gd name="connsiteY17" fmla="*/ 1493371 h 2239066"/>
              <a:gd name="connsiteX18" fmla="*/ 1100142 w 1782038"/>
              <a:gd name="connsiteY18" fmla="*/ 2213355 h 2239066"/>
              <a:gd name="connsiteX19" fmla="*/ 1348908 w 1782038"/>
              <a:gd name="connsiteY19" fmla="*/ 2029968 h 2239066"/>
              <a:gd name="connsiteX20" fmla="*/ 1694819 w 1782038"/>
              <a:gd name="connsiteY20" fmla="*/ 1560948 h 2239066"/>
              <a:gd name="connsiteX21" fmla="*/ 1728273 w 1782038"/>
              <a:gd name="connsiteY21" fmla="*/ 1467277 h 2239066"/>
              <a:gd name="connsiteX22" fmla="*/ 1775777 w 1782038"/>
              <a:gd name="connsiteY22" fmla="*/ 1219720 h 2239066"/>
              <a:gd name="connsiteX23" fmla="*/ 1601818 w 1782038"/>
              <a:gd name="connsiteY23" fmla="*/ 431552 h 2239066"/>
              <a:gd name="connsiteX0" fmla="*/ 1601818 w 1782038"/>
              <a:gd name="connsiteY0" fmla="*/ 431552 h 2239062"/>
              <a:gd name="connsiteX1" fmla="*/ 1099344 w 1782038"/>
              <a:gd name="connsiteY1" fmla="*/ 28770 h 2239062"/>
              <a:gd name="connsiteX2" fmla="*/ 928061 w 1782038"/>
              <a:gd name="connsiteY2" fmla="*/ 0 h 2239062"/>
              <a:gd name="connsiteX3" fmla="*/ 805621 w 1782038"/>
              <a:gd name="connsiteY3" fmla="*/ 6021 h 2239062"/>
              <a:gd name="connsiteX4" fmla="*/ 813650 w 1782038"/>
              <a:gd name="connsiteY4" fmla="*/ 38806 h 2239062"/>
              <a:gd name="connsiteX5" fmla="*/ 805621 w 1782038"/>
              <a:gd name="connsiteY5" fmla="*/ 6021 h 2239062"/>
              <a:gd name="connsiteX6" fmla="*/ 704591 w 1782038"/>
              <a:gd name="connsiteY6" fmla="*/ 22079 h 2239062"/>
              <a:gd name="connsiteX7" fmla="*/ 689871 w 1782038"/>
              <a:gd name="connsiteY7" fmla="*/ 28101 h 2239062"/>
              <a:gd name="connsiteX8" fmla="*/ 407522 w 1782038"/>
              <a:gd name="connsiteY8" fmla="*/ 176635 h 2239062"/>
              <a:gd name="connsiteX9" fmla="*/ 52914 w 1782038"/>
              <a:gd name="connsiteY9" fmla="*/ 729959 h 2239062"/>
              <a:gd name="connsiteX10" fmla="*/ 99749 w 1782038"/>
              <a:gd name="connsiteY10" fmla="*/ 1586372 h 2239062"/>
              <a:gd name="connsiteX11" fmla="*/ 749419 w 1782038"/>
              <a:gd name="connsiteY11" fmla="*/ 2169804 h 2239062"/>
              <a:gd name="connsiteX12" fmla="*/ 994300 w 1782038"/>
              <a:gd name="connsiteY12" fmla="*/ 2177833 h 2239062"/>
              <a:gd name="connsiteX13" fmla="*/ 1148186 w 1782038"/>
              <a:gd name="connsiteY13" fmla="*/ 1298002 h 2239062"/>
              <a:gd name="connsiteX14" fmla="*/ 860134 w 1782038"/>
              <a:gd name="connsiteY14" fmla="*/ 194699 h 2239062"/>
              <a:gd name="connsiteX15" fmla="*/ 895498 w 1782038"/>
              <a:gd name="connsiteY15" fmla="*/ 83695 h 2239062"/>
              <a:gd name="connsiteX16" fmla="*/ 1245871 w 1782038"/>
              <a:gd name="connsiteY16" fmla="*/ 1493371 h 2239062"/>
              <a:gd name="connsiteX17" fmla="*/ 1100142 w 1782038"/>
              <a:gd name="connsiteY17" fmla="*/ 2213355 h 2239062"/>
              <a:gd name="connsiteX18" fmla="*/ 1348908 w 1782038"/>
              <a:gd name="connsiteY18" fmla="*/ 2029968 h 2239062"/>
              <a:gd name="connsiteX19" fmla="*/ 1694819 w 1782038"/>
              <a:gd name="connsiteY19" fmla="*/ 1560948 h 2239062"/>
              <a:gd name="connsiteX20" fmla="*/ 1728273 w 1782038"/>
              <a:gd name="connsiteY20" fmla="*/ 1467277 h 2239062"/>
              <a:gd name="connsiteX21" fmla="*/ 1775777 w 1782038"/>
              <a:gd name="connsiteY21" fmla="*/ 1219720 h 2239062"/>
              <a:gd name="connsiteX22" fmla="*/ 1601818 w 1782038"/>
              <a:gd name="connsiteY22" fmla="*/ 431552 h 2239062"/>
              <a:gd name="connsiteX0" fmla="*/ 1601818 w 1782038"/>
              <a:gd name="connsiteY0" fmla="*/ 431552 h 2239066"/>
              <a:gd name="connsiteX1" fmla="*/ 1099344 w 1782038"/>
              <a:gd name="connsiteY1" fmla="*/ 28770 h 2239066"/>
              <a:gd name="connsiteX2" fmla="*/ 928061 w 1782038"/>
              <a:gd name="connsiteY2" fmla="*/ 0 h 2239066"/>
              <a:gd name="connsiteX3" fmla="*/ 805621 w 1782038"/>
              <a:gd name="connsiteY3" fmla="*/ 6021 h 2239066"/>
              <a:gd name="connsiteX4" fmla="*/ 813650 w 1782038"/>
              <a:gd name="connsiteY4" fmla="*/ 38806 h 2239066"/>
              <a:gd name="connsiteX5" fmla="*/ 805621 w 1782038"/>
              <a:gd name="connsiteY5" fmla="*/ 6021 h 2239066"/>
              <a:gd name="connsiteX6" fmla="*/ 704591 w 1782038"/>
              <a:gd name="connsiteY6" fmla="*/ 22079 h 2239066"/>
              <a:gd name="connsiteX7" fmla="*/ 689871 w 1782038"/>
              <a:gd name="connsiteY7" fmla="*/ 28101 h 2239066"/>
              <a:gd name="connsiteX8" fmla="*/ 407522 w 1782038"/>
              <a:gd name="connsiteY8" fmla="*/ 176635 h 2239066"/>
              <a:gd name="connsiteX9" fmla="*/ 52914 w 1782038"/>
              <a:gd name="connsiteY9" fmla="*/ 729959 h 2239066"/>
              <a:gd name="connsiteX10" fmla="*/ 99749 w 1782038"/>
              <a:gd name="connsiteY10" fmla="*/ 1586372 h 2239066"/>
              <a:gd name="connsiteX11" fmla="*/ 749419 w 1782038"/>
              <a:gd name="connsiteY11" fmla="*/ 2169804 h 2239066"/>
              <a:gd name="connsiteX12" fmla="*/ 994300 w 1782038"/>
              <a:gd name="connsiteY12" fmla="*/ 2177833 h 2239066"/>
              <a:gd name="connsiteX13" fmla="*/ 1148186 w 1782038"/>
              <a:gd name="connsiteY13" fmla="*/ 1298002 h 2239066"/>
              <a:gd name="connsiteX14" fmla="*/ 860134 w 1782038"/>
              <a:gd name="connsiteY14" fmla="*/ 194699 h 2239066"/>
              <a:gd name="connsiteX15" fmla="*/ 895498 w 1782038"/>
              <a:gd name="connsiteY15" fmla="*/ 83695 h 2239066"/>
              <a:gd name="connsiteX16" fmla="*/ 1171188 w 1782038"/>
              <a:gd name="connsiteY16" fmla="*/ 1250653 h 2239066"/>
              <a:gd name="connsiteX17" fmla="*/ 1100142 w 1782038"/>
              <a:gd name="connsiteY17" fmla="*/ 2213355 h 2239066"/>
              <a:gd name="connsiteX18" fmla="*/ 1348908 w 1782038"/>
              <a:gd name="connsiteY18" fmla="*/ 2029968 h 2239066"/>
              <a:gd name="connsiteX19" fmla="*/ 1694819 w 1782038"/>
              <a:gd name="connsiteY19" fmla="*/ 1560948 h 2239066"/>
              <a:gd name="connsiteX20" fmla="*/ 1728273 w 1782038"/>
              <a:gd name="connsiteY20" fmla="*/ 1467277 h 2239066"/>
              <a:gd name="connsiteX21" fmla="*/ 1775777 w 1782038"/>
              <a:gd name="connsiteY21" fmla="*/ 1219720 h 2239066"/>
              <a:gd name="connsiteX22" fmla="*/ 1601818 w 1782038"/>
              <a:gd name="connsiteY22" fmla="*/ 431552 h 2239066"/>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171188 w 1782038"/>
              <a:gd name="connsiteY16" fmla="*/ 1250653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208527 w 1782038"/>
              <a:gd name="connsiteY16" fmla="*/ 1278660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208527 w 1782038"/>
              <a:gd name="connsiteY16" fmla="*/ 1278660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208527 w 1782038"/>
              <a:gd name="connsiteY16" fmla="*/ 1278660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2038" h="2197287">
                <a:moveTo>
                  <a:pt x="1601818" y="431552"/>
                </a:moveTo>
                <a:cubicBezTo>
                  <a:pt x="1482723" y="238190"/>
                  <a:pt x="1319469" y="96346"/>
                  <a:pt x="1099344" y="28770"/>
                </a:cubicBezTo>
                <a:cubicBezTo>
                  <a:pt x="1043811" y="11374"/>
                  <a:pt x="986271" y="3345"/>
                  <a:pt x="928061" y="0"/>
                </a:cubicBezTo>
                <a:cubicBezTo>
                  <a:pt x="887248" y="2676"/>
                  <a:pt x="845765" y="-4015"/>
                  <a:pt x="805621" y="6021"/>
                </a:cubicBezTo>
                <a:cubicBezTo>
                  <a:pt x="804283" y="18065"/>
                  <a:pt x="808297" y="28770"/>
                  <a:pt x="813650" y="38806"/>
                </a:cubicBezTo>
                <a:cubicBezTo>
                  <a:pt x="808297" y="28770"/>
                  <a:pt x="804283" y="18734"/>
                  <a:pt x="805621" y="6021"/>
                </a:cubicBezTo>
                <a:cubicBezTo>
                  <a:pt x="770829" y="5353"/>
                  <a:pt x="738714" y="18734"/>
                  <a:pt x="704591" y="22079"/>
                </a:cubicBezTo>
                <a:cubicBezTo>
                  <a:pt x="699907" y="24086"/>
                  <a:pt x="695224" y="26763"/>
                  <a:pt x="689871" y="28101"/>
                </a:cubicBezTo>
                <a:cubicBezTo>
                  <a:pt x="585496" y="58209"/>
                  <a:pt x="491826" y="108390"/>
                  <a:pt x="407522" y="176635"/>
                </a:cubicBezTo>
                <a:cubicBezTo>
                  <a:pt x="228211" y="321824"/>
                  <a:pt x="114468" y="510503"/>
                  <a:pt x="52914" y="729959"/>
                </a:cubicBezTo>
                <a:cubicBezTo>
                  <a:pt x="-28713" y="1020337"/>
                  <a:pt x="-18008" y="1308038"/>
                  <a:pt x="99749" y="1586372"/>
                </a:cubicBezTo>
                <a:cubicBezTo>
                  <a:pt x="224196" y="1880765"/>
                  <a:pt x="424249" y="2096875"/>
                  <a:pt x="749419" y="2169804"/>
                </a:cubicBezTo>
                <a:cubicBezTo>
                  <a:pt x="830377" y="2187869"/>
                  <a:pt x="912004" y="2188538"/>
                  <a:pt x="994300" y="2177833"/>
                </a:cubicBezTo>
                <a:cubicBezTo>
                  <a:pt x="1060761" y="2032533"/>
                  <a:pt x="1170547" y="1628524"/>
                  <a:pt x="1148186" y="1298002"/>
                </a:cubicBezTo>
                <a:cubicBezTo>
                  <a:pt x="1105527" y="1098489"/>
                  <a:pt x="859465" y="235513"/>
                  <a:pt x="860134" y="194699"/>
                </a:cubicBezTo>
                <a:cubicBezTo>
                  <a:pt x="860803" y="163922"/>
                  <a:pt x="892153" y="114473"/>
                  <a:pt x="895498" y="83695"/>
                </a:cubicBezTo>
                <a:cubicBezTo>
                  <a:pt x="920254" y="221524"/>
                  <a:pt x="1173735" y="1142838"/>
                  <a:pt x="1208527" y="1278660"/>
                </a:cubicBezTo>
                <a:cubicBezTo>
                  <a:pt x="1242634" y="1633603"/>
                  <a:pt x="1148318" y="2039909"/>
                  <a:pt x="1062803" y="2166682"/>
                </a:cubicBezTo>
                <a:cubicBezTo>
                  <a:pt x="1079976" y="2256115"/>
                  <a:pt x="1243572" y="2130924"/>
                  <a:pt x="1348908" y="2029968"/>
                </a:cubicBezTo>
                <a:cubicBezTo>
                  <a:pt x="1454244" y="1929012"/>
                  <a:pt x="1624567" y="1750295"/>
                  <a:pt x="1694819" y="1560948"/>
                </a:cubicBezTo>
                <a:cubicBezTo>
                  <a:pt x="1706193" y="1529501"/>
                  <a:pt x="1718237" y="1498724"/>
                  <a:pt x="1728273" y="1467277"/>
                </a:cubicBezTo>
                <a:cubicBezTo>
                  <a:pt x="1754367" y="1386989"/>
                  <a:pt x="1768417" y="1303355"/>
                  <a:pt x="1775777" y="1219720"/>
                </a:cubicBezTo>
                <a:cubicBezTo>
                  <a:pt x="1801202" y="938040"/>
                  <a:pt x="1750352" y="673756"/>
                  <a:pt x="1601818" y="431552"/>
                </a:cubicBezTo>
                <a:close/>
              </a:path>
            </a:pathLst>
          </a:custGeom>
          <a:solidFill>
            <a:schemeClr val="accent6"/>
          </a:solidFill>
          <a:ln w="6685" cap="flat">
            <a:noFill/>
            <a:prstDash val="solid"/>
            <a:miter/>
          </a:ln>
        </p:spPr>
        <p:txBody>
          <a:bodyPr rtlCol="0" anchor="ctr"/>
          <a:lstStyle/>
          <a:p>
            <a:endParaRPr lang="en-US"/>
          </a:p>
        </p:txBody>
      </p:sp>
      <p:sp>
        <p:nvSpPr>
          <p:cNvPr id="30" name="Text Placeholder 17">
            <a:extLst>
              <a:ext uri="{FF2B5EF4-FFF2-40B4-BE49-F238E27FC236}">
                <a16:creationId xmlns:a16="http://schemas.microsoft.com/office/drawing/2014/main" id="{45970425-707E-4D73-863E-E15B780D7387}"/>
              </a:ext>
            </a:extLst>
          </p:cNvPr>
          <p:cNvSpPr txBox="1">
            <a:spLocks/>
          </p:cNvSpPr>
          <p:nvPr/>
        </p:nvSpPr>
        <p:spPr>
          <a:xfrm>
            <a:off x="9881986" y="4392941"/>
            <a:ext cx="1282592" cy="478123"/>
          </a:xfrm>
          <a:prstGeom prst="rect">
            <a:avLst/>
          </a:prstGeom>
          <a:solidFill>
            <a:schemeClr val="bg1"/>
          </a:solidFill>
          <a:ln w="25400">
            <a:solidFill>
              <a:schemeClr val="accent4"/>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400" b="1" dirty="0" smtClean="0">
                <a:solidFill>
                  <a:schemeClr val="tx1">
                    <a:lumMod val="75000"/>
                    <a:lumOff val="25000"/>
                  </a:schemeClr>
                </a:solidFill>
                <a:cs typeface="Arial" pitchFamily="34" charset="0"/>
              </a:rPr>
              <a:t>VYPLACENÍ DOTACE</a:t>
            </a:r>
            <a:endParaRPr lang="en-US" sz="1400" b="1" dirty="0">
              <a:solidFill>
                <a:schemeClr val="tx1">
                  <a:lumMod val="75000"/>
                  <a:lumOff val="25000"/>
                </a:schemeClr>
              </a:solidFill>
              <a:cs typeface="Arial" pitchFamily="34" charset="0"/>
            </a:endParaRPr>
          </a:p>
        </p:txBody>
      </p:sp>
      <p:grpSp>
        <p:nvGrpSpPr>
          <p:cNvPr id="5" name="Group 4">
            <a:extLst>
              <a:ext uri="{FF2B5EF4-FFF2-40B4-BE49-F238E27FC236}">
                <a16:creationId xmlns:a16="http://schemas.microsoft.com/office/drawing/2014/main" id="{51C85A60-9780-469E-80D5-AC7C999D4014}"/>
              </a:ext>
            </a:extLst>
          </p:cNvPr>
          <p:cNvGrpSpPr/>
          <p:nvPr/>
        </p:nvGrpSpPr>
        <p:grpSpPr>
          <a:xfrm>
            <a:off x="7673333" y="2278260"/>
            <a:ext cx="862205" cy="1849046"/>
            <a:chOff x="7673333" y="2278260"/>
            <a:chExt cx="862205" cy="1849046"/>
          </a:xfrm>
        </p:grpSpPr>
        <p:grpSp>
          <p:nvGrpSpPr>
            <p:cNvPr id="36" name="그룹 22">
              <a:extLst>
                <a:ext uri="{FF2B5EF4-FFF2-40B4-BE49-F238E27FC236}">
                  <a16:creationId xmlns:a16="http://schemas.microsoft.com/office/drawing/2014/main" id="{1CEEECC3-FC55-4426-9760-C0FECF5024EC}"/>
                </a:ext>
              </a:extLst>
            </p:cNvPr>
            <p:cNvGrpSpPr/>
            <p:nvPr/>
          </p:nvGrpSpPr>
          <p:grpSpPr>
            <a:xfrm>
              <a:off x="7673333" y="2797366"/>
              <a:ext cx="862205" cy="1329940"/>
              <a:chOff x="7311137" y="4298740"/>
              <a:chExt cx="1360941" cy="1965858"/>
            </a:xfrm>
          </p:grpSpPr>
          <p:grpSp>
            <p:nvGrpSpPr>
              <p:cNvPr id="43" name="그룹 23">
                <a:extLst>
                  <a:ext uri="{FF2B5EF4-FFF2-40B4-BE49-F238E27FC236}">
                    <a16:creationId xmlns:a16="http://schemas.microsoft.com/office/drawing/2014/main" id="{39205DF4-ED76-4DE8-96D8-BDCD7E388C3F}"/>
                  </a:ext>
                </a:extLst>
              </p:cNvPr>
              <p:cNvGrpSpPr/>
              <p:nvPr/>
            </p:nvGrpSpPr>
            <p:grpSpPr>
              <a:xfrm>
                <a:off x="7521194" y="5284915"/>
                <a:ext cx="1137987" cy="979683"/>
                <a:chOff x="7521194" y="5284915"/>
                <a:chExt cx="1137987" cy="979683"/>
              </a:xfrm>
            </p:grpSpPr>
            <p:grpSp>
              <p:nvGrpSpPr>
                <p:cNvPr id="49" name="Group 7">
                  <a:extLst>
                    <a:ext uri="{FF2B5EF4-FFF2-40B4-BE49-F238E27FC236}">
                      <a16:creationId xmlns:a16="http://schemas.microsoft.com/office/drawing/2014/main" id="{00BF05ED-3368-444B-95C7-2EBED4F508E2}"/>
                    </a:ext>
                  </a:extLst>
                </p:cNvPr>
                <p:cNvGrpSpPr/>
                <p:nvPr/>
              </p:nvGrpSpPr>
              <p:grpSpPr>
                <a:xfrm>
                  <a:off x="7521194" y="5284915"/>
                  <a:ext cx="1137987" cy="979683"/>
                  <a:chOff x="5580112" y="4160675"/>
                  <a:chExt cx="2016224" cy="1735751"/>
                </a:xfrm>
              </p:grpSpPr>
              <p:sp>
                <p:nvSpPr>
                  <p:cNvPr id="51" name="Trapezoid 1">
                    <a:extLst>
                      <a:ext uri="{FF2B5EF4-FFF2-40B4-BE49-F238E27FC236}">
                        <a16:creationId xmlns:a16="http://schemas.microsoft.com/office/drawing/2014/main" id="{F406F910-3B64-41A5-A0E7-4661D75768FB}"/>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Trapezoid 6">
                    <a:extLst>
                      <a:ext uri="{FF2B5EF4-FFF2-40B4-BE49-F238E27FC236}">
                        <a16:creationId xmlns:a16="http://schemas.microsoft.com/office/drawing/2014/main" id="{AC4E8712-1C6C-4AE9-8DA9-D73414350AA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3" name="Oval 5">
                    <a:extLst>
                      <a:ext uri="{FF2B5EF4-FFF2-40B4-BE49-F238E27FC236}">
                        <a16:creationId xmlns:a16="http://schemas.microsoft.com/office/drawing/2014/main" id="{931F8A39-8137-4ADB-9619-A72C625DDCA5}"/>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0" name="Chord 23">
                  <a:extLst>
                    <a:ext uri="{FF2B5EF4-FFF2-40B4-BE49-F238E27FC236}">
                      <a16:creationId xmlns:a16="http://schemas.microsoft.com/office/drawing/2014/main" id="{CB52D55D-3F25-45E0-8D13-CE64E2A3ADBC}"/>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4" name="그룹 24">
                <a:extLst>
                  <a:ext uri="{FF2B5EF4-FFF2-40B4-BE49-F238E27FC236}">
                    <a16:creationId xmlns:a16="http://schemas.microsoft.com/office/drawing/2014/main" id="{DC5857EA-37E5-45B4-832E-0DE5BABF893B}"/>
                  </a:ext>
                </a:extLst>
              </p:cNvPr>
              <p:cNvGrpSpPr/>
              <p:nvPr/>
            </p:nvGrpSpPr>
            <p:grpSpPr>
              <a:xfrm>
                <a:off x="7311137" y="4298740"/>
                <a:ext cx="1360941" cy="1039848"/>
                <a:chOff x="7311137" y="4298740"/>
                <a:chExt cx="1360941" cy="1039848"/>
              </a:xfrm>
            </p:grpSpPr>
            <p:sp>
              <p:nvSpPr>
                <p:cNvPr id="45" name="Freeform 9">
                  <a:extLst>
                    <a:ext uri="{FF2B5EF4-FFF2-40B4-BE49-F238E27FC236}">
                      <a16:creationId xmlns:a16="http://schemas.microsoft.com/office/drawing/2014/main" id="{6D118836-AD28-4C93-A508-D0FC58C785E0}"/>
                    </a:ext>
                  </a:extLst>
                </p:cNvPr>
                <p:cNvSpPr/>
                <p:nvPr/>
              </p:nvSpPr>
              <p:spPr>
                <a:xfrm>
                  <a:off x="7967244" y="4298740"/>
                  <a:ext cx="165150" cy="1039848"/>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 name="connsiteX0" fmla="*/ 56941 w 384400"/>
                    <a:gd name="connsiteY0" fmla="*/ 0 h 2407594"/>
                    <a:gd name="connsiteX1" fmla="*/ 169614 w 384400"/>
                    <a:gd name="connsiteY1" fmla="*/ 902644 h 2407594"/>
                    <a:gd name="connsiteX2" fmla="*/ 12880 w 384400"/>
                    <a:gd name="connsiteY2" fmla="*/ 1712269 h 2407594"/>
                    <a:gd name="connsiteX3" fmla="*/ 215523 w 384400"/>
                    <a:gd name="connsiteY3" fmla="*/ 2407594 h 2407594"/>
                    <a:gd name="connsiteX4" fmla="*/ 384400 w 384400"/>
                    <a:gd name="connsiteY4" fmla="*/ 2386873 h 2407594"/>
                    <a:gd name="connsiteX5" fmla="*/ 139567 w 384400"/>
                    <a:gd name="connsiteY5" fmla="*/ 1713171 h 2407594"/>
                    <a:gd name="connsiteX6" fmla="*/ 309219 w 384400"/>
                    <a:gd name="connsiteY6" fmla="*/ 880326 h 2407594"/>
                    <a:gd name="connsiteX7" fmla="*/ 266867 w 384400"/>
                    <a:gd name="connsiteY7" fmla="*/ 254944 h 2407594"/>
                    <a:gd name="connsiteX8" fmla="*/ 56941 w 384400"/>
                    <a:gd name="connsiteY8" fmla="*/ 0 h 2407594"/>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420336">
                      <a:moveTo>
                        <a:pt x="56941" y="12742"/>
                      </a:moveTo>
                      <a:cubicBezTo>
                        <a:pt x="357106" y="479348"/>
                        <a:pt x="226524" y="709011"/>
                        <a:pt x="169614" y="915386"/>
                      </a:cubicBezTo>
                      <a:cubicBezTo>
                        <a:pt x="62476" y="1189595"/>
                        <a:pt x="-35995" y="1489805"/>
                        <a:pt x="12880" y="1725011"/>
                      </a:cubicBezTo>
                      <a:cubicBezTo>
                        <a:pt x="90539" y="1956786"/>
                        <a:pt x="124862" y="2171226"/>
                        <a:pt x="215523" y="2420336"/>
                      </a:cubicBezTo>
                      <a:lnTo>
                        <a:pt x="384400" y="2399615"/>
                      </a:lnTo>
                      <a:cubicBezTo>
                        <a:pt x="291422" y="2153379"/>
                        <a:pt x="202209" y="1963481"/>
                        <a:pt x="139567" y="1725913"/>
                      </a:cubicBezTo>
                      <a:cubicBezTo>
                        <a:pt x="80011" y="1462388"/>
                        <a:pt x="191096" y="1160926"/>
                        <a:pt x="309219" y="893068"/>
                      </a:cubicBezTo>
                      <a:cubicBezTo>
                        <a:pt x="380273" y="691199"/>
                        <a:pt x="432968" y="342313"/>
                        <a:pt x="173863" y="173"/>
                      </a:cubicBezTo>
                      <a:cubicBezTo>
                        <a:pt x="115826" y="-1859"/>
                        <a:pt x="114978" y="14774"/>
                        <a:pt x="56941" y="127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Freeform 13">
                  <a:extLst>
                    <a:ext uri="{FF2B5EF4-FFF2-40B4-BE49-F238E27FC236}">
                      <a16:creationId xmlns:a16="http://schemas.microsoft.com/office/drawing/2014/main" id="{5D0B80B4-A96A-46F1-93A4-1EED2285158C}"/>
                    </a:ext>
                  </a:extLst>
                </p:cNvPr>
                <p:cNvSpPr/>
                <p:nvPr/>
              </p:nvSpPr>
              <p:spPr>
                <a:xfrm rot="5400000">
                  <a:off x="8262210" y="4321359"/>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Freeform 19">
                  <a:extLst>
                    <a:ext uri="{FF2B5EF4-FFF2-40B4-BE49-F238E27FC236}">
                      <a16:creationId xmlns:a16="http://schemas.microsoft.com/office/drawing/2014/main" id="{8828DEA7-AC3F-424A-B56E-088E95593418}"/>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Freeform 20">
                  <a:extLst>
                    <a:ext uri="{FF2B5EF4-FFF2-40B4-BE49-F238E27FC236}">
                      <a16:creationId xmlns:a16="http://schemas.microsoft.com/office/drawing/2014/main" id="{C55B7A28-CF82-4503-8049-8AFC8A486F81}"/>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07" name="Group 106">
              <a:extLst>
                <a:ext uri="{FF2B5EF4-FFF2-40B4-BE49-F238E27FC236}">
                  <a16:creationId xmlns:a16="http://schemas.microsoft.com/office/drawing/2014/main" id="{56AA0336-D402-4E7C-8F72-1DAE12F26CA0}"/>
                </a:ext>
              </a:extLst>
            </p:cNvPr>
            <p:cNvGrpSpPr/>
            <p:nvPr/>
          </p:nvGrpSpPr>
          <p:grpSpPr>
            <a:xfrm>
              <a:off x="7874486" y="2278260"/>
              <a:ext cx="550974" cy="550974"/>
              <a:chOff x="7821967" y="2225741"/>
              <a:chExt cx="603493" cy="603493"/>
            </a:xfrm>
          </p:grpSpPr>
          <p:sp>
            <p:nvSpPr>
              <p:cNvPr id="86" name="타원 4">
                <a:extLst>
                  <a:ext uri="{FF2B5EF4-FFF2-40B4-BE49-F238E27FC236}">
                    <a16:creationId xmlns:a16="http://schemas.microsoft.com/office/drawing/2014/main" id="{CA479253-D369-4924-8547-68A569A57A7B}"/>
                  </a:ext>
                </a:extLst>
              </p:cNvPr>
              <p:cNvSpPr/>
              <p:nvPr/>
            </p:nvSpPr>
            <p:spPr>
              <a:xfrm>
                <a:off x="7821967" y="2225741"/>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Block Arc 11">
                <a:extLst>
                  <a:ext uri="{FF2B5EF4-FFF2-40B4-BE49-F238E27FC236}">
                    <a16:creationId xmlns:a16="http://schemas.microsoft.com/office/drawing/2014/main" id="{E961A608-FFBD-4B7F-A074-93078DA0E4B8}"/>
                  </a:ext>
                </a:extLst>
              </p:cNvPr>
              <p:cNvSpPr/>
              <p:nvPr/>
            </p:nvSpPr>
            <p:spPr>
              <a:xfrm rot="10800000">
                <a:off x="7994680" y="2327026"/>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grpSp>
        <p:nvGrpSpPr>
          <p:cNvPr id="82" name="Group 12">
            <a:extLst>
              <a:ext uri="{FF2B5EF4-FFF2-40B4-BE49-F238E27FC236}">
                <a16:creationId xmlns:a16="http://schemas.microsoft.com/office/drawing/2014/main" id="{70E45D41-D5D8-4E5A-AB05-B086EB4C15CF}"/>
              </a:ext>
            </a:extLst>
          </p:cNvPr>
          <p:cNvGrpSpPr/>
          <p:nvPr/>
        </p:nvGrpSpPr>
        <p:grpSpPr>
          <a:xfrm>
            <a:off x="8022873" y="4419771"/>
            <a:ext cx="288032" cy="288032"/>
            <a:chOff x="611560" y="2851238"/>
            <a:chExt cx="288032" cy="288032"/>
          </a:xfrm>
          <a:solidFill>
            <a:schemeClr val="bg1"/>
          </a:solidFill>
        </p:grpSpPr>
        <p:sp>
          <p:nvSpPr>
            <p:cNvPr id="83" name="Oval 15">
              <a:extLst>
                <a:ext uri="{FF2B5EF4-FFF2-40B4-BE49-F238E27FC236}">
                  <a16:creationId xmlns:a16="http://schemas.microsoft.com/office/drawing/2014/main" id="{F74D478A-BFBF-450C-956F-7A363818E704}"/>
                </a:ext>
              </a:extLst>
            </p:cNvPr>
            <p:cNvSpPr/>
            <p:nvPr/>
          </p:nvSpPr>
          <p:spPr>
            <a:xfrm>
              <a:off x="611560" y="2851238"/>
              <a:ext cx="288032" cy="288032"/>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84" name="Oval 16">
              <a:extLst>
                <a:ext uri="{FF2B5EF4-FFF2-40B4-BE49-F238E27FC236}">
                  <a16:creationId xmlns:a16="http://schemas.microsoft.com/office/drawing/2014/main" id="{FDF2BDA4-6041-4C44-8878-2E1DA0F671CD}"/>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cxnSp>
        <p:nvCxnSpPr>
          <p:cNvPr id="12" name="Přímá spojnice 11"/>
          <p:cNvCxnSpPr/>
          <p:nvPr/>
        </p:nvCxnSpPr>
        <p:spPr>
          <a:xfrm>
            <a:off x="5058628" y="2149977"/>
            <a:ext cx="23040" cy="433895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0" name="Zaoblený obdélník 109"/>
          <p:cNvSpPr/>
          <p:nvPr/>
        </p:nvSpPr>
        <p:spPr>
          <a:xfrm>
            <a:off x="1907368" y="1484937"/>
            <a:ext cx="2379439" cy="698376"/>
          </a:xfrm>
          <a:prstGeom prst="roundRect">
            <a:avLst/>
          </a:prstGeom>
          <a:solidFill>
            <a:schemeClr val="accent5">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Příjem žádostí </a:t>
            </a:r>
          </a:p>
        </p:txBody>
      </p:sp>
      <p:sp>
        <p:nvSpPr>
          <p:cNvPr id="111" name="Zaoblený obdélník 110"/>
          <p:cNvSpPr/>
          <p:nvPr/>
        </p:nvSpPr>
        <p:spPr>
          <a:xfrm>
            <a:off x="5576631" y="1448110"/>
            <a:ext cx="4015407" cy="698376"/>
          </a:xfrm>
          <a:prstGeom prst="roundRect">
            <a:avLst/>
          </a:prstGeom>
          <a:solidFill>
            <a:schemeClr val="accent5">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Proces </a:t>
            </a:r>
            <a:r>
              <a:rPr lang="cs-CZ" dirty="0" smtClean="0"/>
              <a:t>schvalování dotací</a:t>
            </a:r>
            <a:endParaRPr lang="cs-CZ" dirty="0"/>
          </a:p>
        </p:txBody>
      </p:sp>
      <p:sp>
        <p:nvSpPr>
          <p:cNvPr id="112" name="TextBox 30">
            <a:extLst>
              <a:ext uri="{FF2B5EF4-FFF2-40B4-BE49-F238E27FC236}">
                <a16:creationId xmlns:a16="http://schemas.microsoft.com/office/drawing/2014/main" id="{68B595BA-C048-43FB-9B44-46C9D45B7301}"/>
              </a:ext>
            </a:extLst>
          </p:cNvPr>
          <p:cNvSpPr txBox="1"/>
          <p:nvPr/>
        </p:nvSpPr>
        <p:spPr>
          <a:xfrm>
            <a:off x="911075" y="5621012"/>
            <a:ext cx="2059657" cy="276999"/>
          </a:xfrm>
          <a:prstGeom prst="rect">
            <a:avLst/>
          </a:prstGeom>
          <a:noFill/>
        </p:spPr>
        <p:txBody>
          <a:bodyPr wrap="square" rtlCol="0">
            <a:spAutoFit/>
          </a:bodyPr>
          <a:lstStyle/>
          <a:p>
            <a:pPr marL="171450" indent="-171450" algn="ctr">
              <a:buFontTx/>
              <a:buChar char="-"/>
            </a:pPr>
            <a:r>
              <a:rPr lang="cs-CZ" altLang="ko-KR" sz="1200" dirty="0" smtClean="0">
                <a:solidFill>
                  <a:schemeClr val="tx1">
                    <a:lumMod val="75000"/>
                    <a:lumOff val="25000"/>
                  </a:schemeClr>
                </a:solidFill>
                <a:cs typeface="Arial" pitchFamily="34" charset="0"/>
              </a:rPr>
              <a:t>Programové</a:t>
            </a:r>
          </a:p>
        </p:txBody>
      </p:sp>
    </p:spTree>
    <p:extLst>
      <p:ext uri="{BB962C8B-B14F-4D97-AF65-F5344CB8AC3E}">
        <p14:creationId xmlns:p14="http://schemas.microsoft.com/office/powerpoint/2010/main" val="1977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xit" presetSubtype="0" fill="hold" nodeType="withEffect">
                                  <p:stCondLst>
                                    <p:cond delay="0"/>
                                  </p:stCondLst>
                                  <p:childTnLst>
                                    <p:animEffect transition="out" filter="fade">
                                      <p:cBhvr>
                                        <p:cTn id="9" dur="500"/>
                                        <p:tgtEl>
                                          <p:spTgt spid="110"/>
                                        </p:tgtEl>
                                      </p:cBhvr>
                                    </p:animEffect>
                                    <p:set>
                                      <p:cBhvr>
                                        <p:cTn id="10" dur="1" fill="hold">
                                          <p:stCondLst>
                                            <p:cond delay="499"/>
                                          </p:stCondLst>
                                        </p:cTn>
                                        <p:tgtEl>
                                          <p:spTgt spid="11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par>
                                <p:cTn id="15" presetID="10" presetClass="exit" presetSubtype="0" fill="hold" nodeType="withEffect">
                                  <p:stCondLst>
                                    <p:cond delay="0"/>
                                  </p:stCondLst>
                                  <p:childTnLst>
                                    <p:animEffect transition="out" filter="fade">
                                      <p:cBhvr>
                                        <p:cTn id="16" dur="500"/>
                                        <p:tgtEl>
                                          <p:spTgt spid="111"/>
                                        </p:tgtEl>
                                      </p:cBhvr>
                                    </p:animEffect>
                                    <p:set>
                                      <p:cBhvr>
                                        <p:cTn id="17"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sz="3600" b="1" dirty="0" smtClean="0"/>
              <a:t>Schvalování a zveřejnění programu</a:t>
            </a:r>
            <a:endParaRPr lang="cs-CZ" sz="3600" b="1" dirty="0"/>
          </a:p>
        </p:txBody>
      </p:sp>
      <p:sp>
        <p:nvSpPr>
          <p:cNvPr id="9" name="TextovéPole 8"/>
          <p:cNvSpPr txBox="1"/>
          <p:nvPr/>
        </p:nvSpPr>
        <p:spPr>
          <a:xfrm>
            <a:off x="517793" y="1696598"/>
            <a:ext cx="11248221" cy="5262979"/>
          </a:xfrm>
          <a:prstGeom prst="rect">
            <a:avLst/>
          </a:prstGeom>
          <a:noFill/>
        </p:spPr>
        <p:txBody>
          <a:bodyPr wrap="square" rtlCol="0">
            <a:spAutoFit/>
          </a:bodyPr>
          <a:lstStyle/>
          <a:p>
            <a:pPr marL="342900" indent="-342900">
              <a:buClr>
                <a:srgbClr val="996600"/>
              </a:buClr>
              <a:buFont typeface="Wingdings" panose="05000000000000000000" pitchFamily="2" charset="2"/>
              <a:buChar char="q"/>
            </a:pPr>
            <a:endParaRPr lang="cs-CZ" altLang="cs-CZ" sz="2400" dirty="0" smtClean="0"/>
          </a:p>
          <a:p>
            <a:pPr marL="342900" indent="-342900">
              <a:buClr>
                <a:srgbClr val="996600"/>
              </a:buClr>
              <a:buFont typeface="Wingdings" panose="05000000000000000000" pitchFamily="2" charset="2"/>
              <a:buChar char="q"/>
            </a:pPr>
            <a:r>
              <a:rPr lang="cs-CZ" altLang="cs-CZ" sz="2400" dirty="0" smtClean="0"/>
              <a:t>účel, na který může být dotace poskytnuta,</a:t>
            </a:r>
          </a:p>
          <a:p>
            <a:pPr marL="342900" indent="-342900">
              <a:buClr>
                <a:srgbClr val="996600"/>
              </a:buClr>
              <a:buFont typeface="Wingdings" panose="05000000000000000000" pitchFamily="2" charset="2"/>
              <a:buChar char="q"/>
            </a:pPr>
            <a:r>
              <a:rPr lang="cs-CZ" altLang="cs-CZ" sz="2400" dirty="0" smtClean="0"/>
              <a:t>důvody podpory stanoveného účelu,</a:t>
            </a:r>
          </a:p>
          <a:p>
            <a:pPr marL="342900" indent="-342900">
              <a:buClr>
                <a:srgbClr val="996600"/>
              </a:buClr>
              <a:buFont typeface="Wingdings" panose="05000000000000000000" pitchFamily="2" charset="2"/>
              <a:buChar char="q"/>
            </a:pPr>
            <a:r>
              <a:rPr lang="cs-CZ" altLang="cs-CZ" sz="2400" dirty="0" smtClean="0"/>
              <a:t>předpokládaný celkový objem peněžních prostředků vyčleněných v rozpočtu na podporu účelu,</a:t>
            </a:r>
          </a:p>
          <a:p>
            <a:pPr marL="342900" indent="-342900">
              <a:buClr>
                <a:srgbClr val="996600"/>
              </a:buClr>
              <a:buFont typeface="Wingdings" panose="05000000000000000000" pitchFamily="2" charset="2"/>
              <a:buChar char="q"/>
            </a:pPr>
            <a:r>
              <a:rPr lang="cs-CZ" altLang="cs-CZ" sz="2400" dirty="0" smtClean="0"/>
              <a:t>maximální výši dotace v jednotlivém případě, nebo kritéria pro stanovení výše dotace,</a:t>
            </a:r>
          </a:p>
          <a:p>
            <a:pPr marL="342900" indent="-342900">
              <a:buClr>
                <a:srgbClr val="996600"/>
              </a:buClr>
              <a:buFont typeface="Wingdings" panose="05000000000000000000" pitchFamily="2" charset="2"/>
              <a:buChar char="q"/>
            </a:pPr>
            <a:r>
              <a:rPr lang="cs-CZ" altLang="cs-CZ" sz="2400" dirty="0" smtClean="0"/>
              <a:t>okruh způsobilých žadatelů,</a:t>
            </a:r>
          </a:p>
          <a:p>
            <a:pPr marL="342900" indent="-342900">
              <a:buClr>
                <a:srgbClr val="996600"/>
              </a:buClr>
              <a:buFont typeface="Wingdings" panose="05000000000000000000" pitchFamily="2" charset="2"/>
              <a:buChar char="q"/>
            </a:pPr>
            <a:r>
              <a:rPr lang="cs-CZ" altLang="cs-CZ" sz="2400" dirty="0" smtClean="0"/>
              <a:t>lhůtu pro podání žádosti,</a:t>
            </a:r>
          </a:p>
          <a:p>
            <a:pPr marL="342900" indent="-342900">
              <a:buClr>
                <a:srgbClr val="996600"/>
              </a:buClr>
              <a:buFont typeface="Wingdings" panose="05000000000000000000" pitchFamily="2" charset="2"/>
              <a:buChar char="q"/>
            </a:pPr>
            <a:r>
              <a:rPr lang="cs-CZ" altLang="cs-CZ" sz="2400" dirty="0" smtClean="0"/>
              <a:t>kritéria pro hodnocení žádosti,</a:t>
            </a:r>
          </a:p>
          <a:p>
            <a:pPr marL="342900" indent="-342900">
              <a:buClr>
                <a:srgbClr val="996600"/>
              </a:buClr>
              <a:buFont typeface="Wingdings" panose="05000000000000000000" pitchFamily="2" charset="2"/>
              <a:buChar char="q"/>
            </a:pPr>
            <a:r>
              <a:rPr lang="cs-CZ" altLang="cs-CZ" sz="2400" dirty="0" smtClean="0"/>
              <a:t>lhůtu pro rozhodnutí o žádosti,</a:t>
            </a:r>
          </a:p>
          <a:p>
            <a:pPr marL="342900" indent="-342900">
              <a:buClr>
                <a:srgbClr val="996600"/>
              </a:buClr>
              <a:buFont typeface="Wingdings" panose="05000000000000000000" pitchFamily="2" charset="2"/>
              <a:buChar char="q"/>
            </a:pPr>
            <a:r>
              <a:rPr lang="cs-CZ" altLang="cs-CZ" sz="2400" dirty="0" smtClean="0"/>
              <a:t>podmínky pro poskytnutí dotace,</a:t>
            </a:r>
          </a:p>
          <a:p>
            <a:pPr marL="342900" indent="-342900">
              <a:buClr>
                <a:srgbClr val="996600"/>
              </a:buClr>
              <a:buFont typeface="Wingdings" panose="05000000000000000000" pitchFamily="2" charset="2"/>
              <a:buChar char="q"/>
            </a:pPr>
            <a:r>
              <a:rPr lang="cs-CZ" altLang="cs-CZ" sz="2400" dirty="0" smtClean="0"/>
              <a:t>vzor žádosti, případně obsah jejích příloh.</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Tree>
    <p:extLst>
      <p:ext uri="{BB962C8B-B14F-4D97-AF65-F5344CB8AC3E}">
        <p14:creationId xmlns:p14="http://schemas.microsoft.com/office/powerpoint/2010/main" val="456405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240243" y="379931"/>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5925787" y="656928"/>
            <a:ext cx="4777152" cy="646331"/>
          </a:xfrm>
          <a:prstGeom prst="rect">
            <a:avLst/>
          </a:prstGeom>
          <a:noFill/>
        </p:spPr>
        <p:txBody>
          <a:bodyPr wrap="square" rtlCol="0" anchor="ctr">
            <a:spAutoFit/>
          </a:bodyPr>
          <a:lstStyle/>
          <a:p>
            <a:r>
              <a:rPr lang="cs-CZ" altLang="ko-KR" sz="3600" b="1" dirty="0" smtClean="0">
                <a:solidFill>
                  <a:schemeClr val="bg1"/>
                </a:solidFill>
                <a:latin typeface="+mj-lt"/>
                <a:cs typeface="Arial" pitchFamily="34" charset="0"/>
              </a:rPr>
              <a:t>ORGANIZACE</a:t>
            </a:r>
            <a:endParaRPr lang="ko-KR" altLang="en-US" sz="3600" b="1" dirty="0">
              <a:solidFill>
                <a:schemeClr val="bg1"/>
              </a:solidFill>
              <a:latin typeface="+mj-lt"/>
              <a:cs typeface="Arial" pitchFamily="34" charset="0"/>
            </a:endParaRPr>
          </a:p>
        </p:txBody>
      </p:sp>
      <p:sp>
        <p:nvSpPr>
          <p:cNvPr id="2" name="TextovéPole 1"/>
          <p:cNvSpPr txBox="1"/>
          <p:nvPr/>
        </p:nvSpPr>
        <p:spPr>
          <a:xfrm>
            <a:off x="4240244" y="2087592"/>
            <a:ext cx="7728376" cy="3816429"/>
          </a:xfrm>
          <a:prstGeom prst="rect">
            <a:avLst/>
          </a:prstGeom>
          <a:solidFill>
            <a:schemeClr val="accent4">
              <a:lumMod val="60000"/>
              <a:lumOff val="40000"/>
              <a:alpha val="71000"/>
            </a:schemeClr>
          </a:solidFill>
        </p:spPr>
        <p:txBody>
          <a:bodyPr wrap="square" rtlCol="0">
            <a:spAutoFit/>
          </a:bodyPr>
          <a:lstStyle/>
          <a:p>
            <a:r>
              <a:rPr lang="cs-CZ" b="1" dirty="0" smtClean="0"/>
              <a:t>Harmonogram školení</a:t>
            </a:r>
            <a:r>
              <a:rPr lang="cs-CZ" b="1" dirty="0"/>
              <a:t>	</a:t>
            </a:r>
            <a:r>
              <a:rPr lang="cs-CZ" dirty="0"/>
              <a:t>	</a:t>
            </a:r>
            <a:endParaRPr lang="cs-CZ" dirty="0" smtClean="0"/>
          </a:p>
          <a:p>
            <a:endParaRPr lang="cs-CZ" sz="1400" dirty="0"/>
          </a:p>
          <a:p>
            <a:r>
              <a:rPr lang="cs-CZ" sz="1400" dirty="0"/>
              <a:t>08,30 – 09,00 </a:t>
            </a:r>
            <a:r>
              <a:rPr lang="cs-CZ" sz="1400" dirty="0" smtClean="0"/>
              <a:t>přihlášení </a:t>
            </a:r>
            <a:r>
              <a:rPr lang="cs-CZ" sz="1400" dirty="0"/>
              <a:t>účastníků	</a:t>
            </a:r>
            <a:r>
              <a:rPr lang="cs-CZ" sz="1400" dirty="0" smtClean="0"/>
              <a:t>	</a:t>
            </a:r>
            <a:endParaRPr lang="cs-CZ" sz="1400" dirty="0"/>
          </a:p>
          <a:p>
            <a:r>
              <a:rPr lang="cs-CZ" sz="1400" b="1" dirty="0"/>
              <a:t>09,00 – </a:t>
            </a:r>
            <a:r>
              <a:rPr lang="cs-CZ" sz="1400" b="1" dirty="0" smtClean="0"/>
              <a:t>10,30 první část	(1,2)</a:t>
            </a:r>
            <a:r>
              <a:rPr lang="cs-CZ" sz="1400" dirty="0"/>
              <a:t>	</a:t>
            </a:r>
            <a:endParaRPr lang="cs-CZ" sz="1400" dirty="0" smtClean="0"/>
          </a:p>
          <a:p>
            <a:r>
              <a:rPr lang="cs-CZ" sz="1400" dirty="0" smtClean="0"/>
              <a:t>10,30 </a:t>
            </a:r>
            <a:r>
              <a:rPr lang="cs-CZ" sz="1400" dirty="0"/>
              <a:t>– </a:t>
            </a:r>
            <a:r>
              <a:rPr lang="cs-CZ" sz="1400" dirty="0" smtClean="0"/>
              <a:t>10,40 </a:t>
            </a:r>
            <a:r>
              <a:rPr lang="cs-CZ" sz="1400" dirty="0" smtClean="0"/>
              <a:t>přestávka</a:t>
            </a:r>
            <a:r>
              <a:rPr lang="cs-CZ" sz="1400" dirty="0"/>
              <a:t>		</a:t>
            </a:r>
          </a:p>
          <a:p>
            <a:r>
              <a:rPr lang="cs-CZ" sz="1400" b="1" dirty="0" smtClean="0"/>
              <a:t>10,40 </a:t>
            </a:r>
            <a:r>
              <a:rPr lang="cs-CZ" sz="1400" b="1" dirty="0"/>
              <a:t>– </a:t>
            </a:r>
            <a:r>
              <a:rPr lang="cs-CZ" sz="1400" b="1" dirty="0" smtClean="0"/>
              <a:t>12,10 </a:t>
            </a:r>
            <a:r>
              <a:rPr lang="cs-CZ" sz="1400" b="1" dirty="0" smtClean="0"/>
              <a:t>druhá část</a:t>
            </a:r>
            <a:r>
              <a:rPr lang="cs-CZ" sz="1400" dirty="0"/>
              <a:t>	</a:t>
            </a:r>
            <a:r>
              <a:rPr lang="cs-CZ" sz="1400" b="1" dirty="0" smtClean="0"/>
              <a:t>(3,4)</a:t>
            </a:r>
          </a:p>
          <a:p>
            <a:r>
              <a:rPr lang="cs-CZ" sz="1400" b="1" dirty="0" smtClean="0"/>
              <a:t>12,15 </a:t>
            </a:r>
            <a:r>
              <a:rPr lang="cs-CZ" sz="1400" b="1" dirty="0" smtClean="0"/>
              <a:t>– </a:t>
            </a:r>
            <a:r>
              <a:rPr lang="cs-CZ" sz="1400" b="1" dirty="0" smtClean="0"/>
              <a:t>12,20 </a:t>
            </a:r>
            <a:r>
              <a:rPr lang="cs-CZ" sz="1400" b="1" dirty="0" smtClean="0"/>
              <a:t>diskuse, dotazy</a:t>
            </a:r>
            <a:r>
              <a:rPr lang="cs-CZ" sz="1400" dirty="0"/>
              <a:t>			</a:t>
            </a:r>
            <a:r>
              <a:rPr lang="cs-CZ" sz="1400" dirty="0" smtClean="0"/>
              <a:t>			</a:t>
            </a:r>
            <a:r>
              <a:rPr lang="cs-CZ" sz="1400" dirty="0"/>
              <a:t>	</a:t>
            </a:r>
          </a:p>
          <a:p>
            <a:r>
              <a:rPr lang="cs-CZ" sz="1400" b="1" dirty="0" smtClean="0"/>
              <a:t>	</a:t>
            </a:r>
            <a:r>
              <a:rPr lang="cs-CZ" sz="1600" b="1" dirty="0" smtClean="0">
                <a:solidFill>
                  <a:srgbClr val="C00000"/>
                </a:solidFill>
              </a:rPr>
              <a:t>KURS JE AKREDITOVÁN.</a:t>
            </a:r>
          </a:p>
          <a:p>
            <a:r>
              <a:rPr lang="cs-CZ" sz="1400" dirty="0" smtClean="0"/>
              <a:t>		</a:t>
            </a:r>
          </a:p>
          <a:p>
            <a:r>
              <a:rPr lang="cs-CZ" sz="1400" b="1" dirty="0">
                <a:solidFill>
                  <a:srgbClr val="FF0000"/>
                </a:solidFill>
              </a:rPr>
              <a:t>	</a:t>
            </a:r>
            <a:r>
              <a:rPr lang="cs-CZ" sz="1400" b="1" dirty="0" smtClean="0">
                <a:solidFill>
                  <a:srgbClr val="FF0000"/>
                </a:solidFill>
              </a:rPr>
              <a:t>		</a:t>
            </a:r>
            <a:r>
              <a:rPr lang="cs-CZ" sz="1400" b="1" dirty="0" smtClean="0"/>
              <a:t>Podmínky </a:t>
            </a:r>
            <a:r>
              <a:rPr lang="cs-CZ" sz="1400" b="1" dirty="0"/>
              <a:t>pro vydání osvědčení:</a:t>
            </a:r>
          </a:p>
          <a:p>
            <a:r>
              <a:rPr lang="cs-CZ" sz="1400" dirty="0"/>
              <a:t>	</a:t>
            </a:r>
            <a:r>
              <a:rPr lang="cs-CZ" sz="1400" dirty="0" smtClean="0"/>
              <a:t>		</a:t>
            </a:r>
            <a:r>
              <a:rPr lang="cs-CZ" sz="1400" dirty="0" smtClean="0"/>
              <a:t> </a:t>
            </a:r>
            <a:r>
              <a:rPr lang="cs-CZ" sz="1400" b="1" dirty="0" smtClean="0">
                <a:sym typeface="Wingdings" panose="05000000000000000000" pitchFamily="2" charset="2"/>
              </a:rPr>
              <a:t></a:t>
            </a:r>
            <a:r>
              <a:rPr lang="cs-CZ" sz="1400" b="1" dirty="0" smtClean="0"/>
              <a:t> </a:t>
            </a:r>
            <a:r>
              <a:rPr lang="cs-CZ" sz="1400" b="1" dirty="0">
                <a:solidFill>
                  <a:srgbClr val="C00000"/>
                </a:solidFill>
              </a:rPr>
              <a:t>Přítomnost po celou dobu </a:t>
            </a:r>
            <a:r>
              <a:rPr lang="cs-CZ" sz="1400" b="1" dirty="0" smtClean="0"/>
              <a:t>akreditovaného 				</a:t>
            </a:r>
            <a:r>
              <a:rPr lang="cs-CZ" sz="1400" b="1" dirty="0" smtClean="0"/>
              <a:t>      </a:t>
            </a:r>
            <a:r>
              <a:rPr lang="cs-CZ" sz="1400" b="1" dirty="0" smtClean="0"/>
              <a:t>kurzu - zaznamenáno výukovým programem</a:t>
            </a:r>
          </a:p>
          <a:p>
            <a:r>
              <a:rPr lang="cs-CZ" sz="1400" b="1" dirty="0" smtClean="0"/>
              <a:t>			</a:t>
            </a:r>
            <a:r>
              <a:rPr lang="cs-CZ" sz="1400" b="1" dirty="0" smtClean="0"/>
              <a:t> </a:t>
            </a:r>
            <a:r>
              <a:rPr lang="cs-CZ" sz="1400" b="1" dirty="0" smtClean="0">
                <a:sym typeface="Wingdings" panose="05000000000000000000" pitchFamily="2" charset="2"/>
              </a:rPr>
              <a:t> </a:t>
            </a:r>
            <a:r>
              <a:rPr lang="cs-CZ" sz="1400" b="1" dirty="0" smtClean="0"/>
              <a:t>Vyplnění </a:t>
            </a:r>
            <a:r>
              <a:rPr lang="cs-CZ" sz="1400" b="1" dirty="0" smtClean="0">
                <a:solidFill>
                  <a:srgbClr val="C00000"/>
                </a:solidFill>
              </a:rPr>
              <a:t>závěrečného zpětného dotazníku</a:t>
            </a:r>
          </a:p>
          <a:p>
            <a:r>
              <a:rPr lang="cs-CZ" sz="1400" b="1" dirty="0"/>
              <a:t>			</a:t>
            </a:r>
            <a:r>
              <a:rPr lang="cs-CZ" sz="1400" b="1" dirty="0" smtClean="0">
                <a:sym typeface="Wingdings" panose="05000000000000000000" pitchFamily="2" charset="2"/>
              </a:rPr>
              <a:t> </a:t>
            </a:r>
            <a:r>
              <a:rPr lang="cs-CZ" sz="1400" b="1" dirty="0">
                <a:sym typeface="Wingdings" panose="05000000000000000000" pitchFamily="2" charset="2"/>
              </a:rPr>
              <a:t> </a:t>
            </a:r>
            <a:r>
              <a:rPr lang="cs-CZ" sz="1400" b="1" dirty="0" smtClean="0">
                <a:solidFill>
                  <a:srgbClr val="C00000"/>
                </a:solidFill>
              </a:rPr>
              <a:t>Osvědčení/certifikát</a:t>
            </a:r>
            <a:r>
              <a:rPr lang="cs-CZ" sz="1400" b="1" dirty="0" smtClean="0"/>
              <a:t> </a:t>
            </a:r>
            <a:r>
              <a:rPr lang="cs-CZ" sz="1400" b="1" dirty="0"/>
              <a:t>zasíláme do datových </a:t>
            </a:r>
            <a:r>
              <a:rPr lang="cs-CZ" sz="1400" b="1" dirty="0" smtClean="0"/>
              <a:t>				      stránek obce/města/MČ</a:t>
            </a:r>
            <a:endParaRPr lang="cs-CZ" sz="1400" b="1" dirty="0"/>
          </a:p>
          <a:p>
            <a:endParaRPr lang="cs-CZ" sz="1200" dirty="0"/>
          </a:p>
        </p:txBody>
      </p:sp>
    </p:spTree>
    <p:extLst>
      <p:ext uri="{BB962C8B-B14F-4D97-AF65-F5344CB8AC3E}">
        <p14:creationId xmlns:p14="http://schemas.microsoft.com/office/powerpoint/2010/main" val="3550984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sz="3600" b="1" dirty="0" smtClean="0"/>
              <a:t>Cíle programů</a:t>
            </a:r>
            <a:endParaRPr lang="cs-CZ" sz="3600" b="1" dirty="0"/>
          </a:p>
        </p:txBody>
      </p:sp>
      <p:sp>
        <p:nvSpPr>
          <p:cNvPr id="9" name="TextovéPole 8"/>
          <p:cNvSpPr txBox="1"/>
          <p:nvPr/>
        </p:nvSpPr>
        <p:spPr>
          <a:xfrm>
            <a:off x="517793" y="1696598"/>
            <a:ext cx="11248221" cy="3416320"/>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cs-CZ" sz="2400" dirty="0" smtClean="0"/>
              <a:t>vytvářet nabídku </a:t>
            </a:r>
            <a:r>
              <a:rPr lang="cs-CZ" sz="2400" dirty="0"/>
              <a:t>pravidelných volnočasových a dalších </a:t>
            </a:r>
            <a:r>
              <a:rPr lang="cs-CZ" sz="2400" dirty="0" smtClean="0"/>
              <a:t/>
            </a:r>
            <a:br>
              <a:rPr lang="cs-CZ" sz="2400" dirty="0" smtClean="0"/>
            </a:br>
            <a:r>
              <a:rPr lang="cs-CZ" sz="2400" dirty="0" smtClean="0"/>
              <a:t>vybraných </a:t>
            </a:r>
            <a:r>
              <a:rPr lang="cs-CZ" sz="2400" dirty="0"/>
              <a:t>aktivit v rámci jednotlivých NNO,</a:t>
            </a:r>
          </a:p>
          <a:p>
            <a:pPr marL="285750" indent="-285750">
              <a:buClr>
                <a:schemeClr val="accent2"/>
              </a:buClr>
              <a:buFont typeface="Wingdings" panose="05000000000000000000" pitchFamily="2" charset="2"/>
              <a:buChar char="q"/>
            </a:pPr>
            <a:r>
              <a:rPr lang="cs-CZ" sz="2400" dirty="0" smtClean="0"/>
              <a:t>vytvářet nabídku </a:t>
            </a:r>
            <a:r>
              <a:rPr lang="cs-CZ" sz="2400" dirty="0"/>
              <a:t>volnočasových a dalších vybraných aktivit </a:t>
            </a:r>
            <a:r>
              <a:rPr lang="cs-CZ" sz="2400" dirty="0" smtClean="0"/>
              <a:t/>
            </a:r>
            <a:br>
              <a:rPr lang="cs-CZ" sz="2400" dirty="0" smtClean="0"/>
            </a:br>
            <a:r>
              <a:rPr lang="cs-CZ" sz="2400" dirty="0" smtClean="0"/>
              <a:t>NNO</a:t>
            </a:r>
            <a:r>
              <a:rPr lang="cs-CZ" sz="2400" dirty="0"/>
              <a:t>, ostatních právnických a fyzických osob, určených pro neorganizované děti a mládež,</a:t>
            </a:r>
          </a:p>
          <a:p>
            <a:pPr marL="285750" indent="-285750">
              <a:buClr>
                <a:schemeClr val="accent2"/>
              </a:buClr>
              <a:buFont typeface="Wingdings" panose="05000000000000000000" pitchFamily="2" charset="2"/>
              <a:buChar char="q"/>
            </a:pPr>
            <a:r>
              <a:rPr lang="cs-CZ" sz="2400" dirty="0" smtClean="0"/>
              <a:t>Podpora významných </a:t>
            </a:r>
            <a:r>
              <a:rPr lang="cs-CZ" sz="2400" dirty="0"/>
              <a:t>mezinárodních a celostátních (příp. nadregionálních) akcí určených dětem a mládeži, případně reprezentaci </a:t>
            </a:r>
            <a:r>
              <a:rPr lang="cs-CZ" sz="2400" dirty="0" smtClean="0"/>
              <a:t>města,</a:t>
            </a:r>
          </a:p>
          <a:p>
            <a:pPr marL="285750" indent="-285750">
              <a:buClr>
                <a:schemeClr val="accent2"/>
              </a:buClr>
              <a:buFont typeface="Wingdings" panose="05000000000000000000" pitchFamily="2" charset="2"/>
              <a:buChar char="q"/>
            </a:pPr>
            <a:r>
              <a:rPr lang="cs-CZ" sz="2400" dirty="0" smtClean="0"/>
              <a:t>atp.</a:t>
            </a:r>
            <a:endParaRPr lang="cs-CZ" sz="2400" dirty="0"/>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Tree>
    <p:extLst>
      <p:ext uri="{BB962C8B-B14F-4D97-AF65-F5344CB8AC3E}">
        <p14:creationId xmlns:p14="http://schemas.microsoft.com/office/powerpoint/2010/main" val="239374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kern="0" dirty="0"/>
              <a:t>Co ještě </a:t>
            </a:r>
            <a:r>
              <a:rPr lang="cs-CZ" altLang="cs-CZ" sz="3600" b="1" kern="0" dirty="0" smtClean="0"/>
              <a:t>napsat do </a:t>
            </a:r>
            <a:r>
              <a:rPr lang="cs-CZ" altLang="cs-CZ" sz="3600" b="1" kern="0" dirty="0"/>
              <a:t>dotačního programu</a:t>
            </a:r>
          </a:p>
        </p:txBody>
      </p:sp>
      <p:sp>
        <p:nvSpPr>
          <p:cNvPr id="9" name="TextovéPole 8"/>
          <p:cNvSpPr txBox="1"/>
          <p:nvPr/>
        </p:nvSpPr>
        <p:spPr>
          <a:xfrm>
            <a:off x="517793" y="1696598"/>
            <a:ext cx="11248221" cy="4847481"/>
          </a:xfrm>
          <a:prstGeom prst="rect">
            <a:avLst/>
          </a:prstGeom>
          <a:noFill/>
        </p:spPr>
        <p:txBody>
          <a:bodyPr wrap="square" rtlCol="0">
            <a:spAutoFit/>
          </a:bodyPr>
          <a:lstStyle/>
          <a:p>
            <a:pPr marL="342900" indent="-342900">
              <a:buClr>
                <a:srgbClr val="996600"/>
              </a:buClr>
              <a:buFont typeface="Wingdings" panose="05000000000000000000" pitchFamily="2" charset="2"/>
              <a:buChar char="q"/>
            </a:pPr>
            <a:endParaRPr lang="cs-CZ" altLang="cs-CZ" sz="2400" dirty="0" smtClean="0"/>
          </a:p>
          <a:p>
            <a:pPr marL="342900" indent="-342900">
              <a:spcAft>
                <a:spcPts val="600"/>
              </a:spcAft>
              <a:buClr>
                <a:srgbClr val="996600"/>
              </a:buClr>
              <a:buFont typeface="Wingdings" panose="05000000000000000000" pitchFamily="2" charset="2"/>
              <a:buChar char="q"/>
              <a:defRPr/>
            </a:pPr>
            <a:r>
              <a:rPr lang="cs-CZ" altLang="cs-CZ" sz="2400" kern="0" dirty="0"/>
              <a:t>omezující podmínky pro žadatele (zákaz dvojího čerpání)</a:t>
            </a:r>
          </a:p>
          <a:p>
            <a:pPr marL="342900" indent="-342900">
              <a:spcAft>
                <a:spcPts val="600"/>
              </a:spcAft>
              <a:buClr>
                <a:srgbClr val="996600"/>
              </a:buClr>
              <a:buFont typeface="Wingdings" panose="05000000000000000000" pitchFamily="2" charset="2"/>
              <a:buChar char="q"/>
              <a:defRPr/>
            </a:pPr>
            <a:r>
              <a:rPr lang="cs-CZ" altLang="cs-CZ" sz="2400" kern="0" dirty="0"/>
              <a:t>lokalizace programu (prospěch pro obec)</a:t>
            </a:r>
          </a:p>
          <a:p>
            <a:pPr marL="342900" indent="-342900">
              <a:spcAft>
                <a:spcPts val="600"/>
              </a:spcAft>
              <a:buClr>
                <a:srgbClr val="996600"/>
              </a:buClr>
              <a:buFont typeface="Wingdings" panose="05000000000000000000" pitchFamily="2" charset="2"/>
              <a:buChar char="q"/>
              <a:defRPr/>
            </a:pPr>
            <a:r>
              <a:rPr lang="cs-CZ" altLang="cs-CZ" sz="2400" kern="0" dirty="0"/>
              <a:t>minimální poskytovaná částka</a:t>
            </a:r>
          </a:p>
          <a:p>
            <a:pPr marL="342900" indent="-342900">
              <a:spcAft>
                <a:spcPts val="600"/>
              </a:spcAft>
              <a:buClr>
                <a:srgbClr val="996600"/>
              </a:buClr>
              <a:buFont typeface="Wingdings" panose="05000000000000000000" pitchFamily="2" charset="2"/>
              <a:buChar char="q"/>
              <a:defRPr/>
            </a:pPr>
            <a:r>
              <a:rPr lang="cs-CZ" altLang="cs-CZ" sz="2400" kern="0" dirty="0"/>
              <a:t>způsobilé, příp. nezpůsobilé druhy výdajů (investice, služby apod.)</a:t>
            </a:r>
          </a:p>
          <a:p>
            <a:pPr marL="342900" indent="-342900">
              <a:spcAft>
                <a:spcPts val="600"/>
              </a:spcAft>
              <a:buClr>
                <a:srgbClr val="996600"/>
              </a:buClr>
              <a:buFont typeface="Wingdings" panose="05000000000000000000" pitchFamily="2" charset="2"/>
              <a:buChar char="q"/>
              <a:defRPr/>
            </a:pPr>
            <a:r>
              <a:rPr lang="cs-CZ" altLang="cs-CZ" sz="2400" kern="0" dirty="0"/>
              <a:t>nákladový rozpočet a pravidla jeho tvorby</a:t>
            </a:r>
          </a:p>
          <a:p>
            <a:pPr marL="342900" indent="-342900">
              <a:spcAft>
                <a:spcPts val="600"/>
              </a:spcAft>
              <a:buClr>
                <a:srgbClr val="996600"/>
              </a:buClr>
              <a:buFont typeface="Wingdings" panose="05000000000000000000" pitchFamily="2" charset="2"/>
              <a:buChar char="q"/>
              <a:defRPr/>
            </a:pPr>
            <a:r>
              <a:rPr lang="cs-CZ" altLang="cs-CZ" sz="2400" kern="0" dirty="0"/>
              <a:t>požadavek na doložení bezdlužnosti</a:t>
            </a:r>
          </a:p>
          <a:p>
            <a:pPr marL="342900" indent="-342900">
              <a:spcAft>
                <a:spcPts val="600"/>
              </a:spcAft>
              <a:buClr>
                <a:srgbClr val="996600"/>
              </a:buClr>
              <a:buFont typeface="Wingdings" panose="05000000000000000000" pitchFamily="2" charset="2"/>
              <a:buChar char="q"/>
              <a:defRPr/>
            </a:pPr>
            <a:r>
              <a:rPr lang="cs-CZ" altLang="cs-CZ" sz="2400" kern="0" dirty="0"/>
              <a:t>pravidla komunikace se žadateli</a:t>
            </a:r>
          </a:p>
          <a:p>
            <a:pPr marL="342900" indent="-342900">
              <a:spcAft>
                <a:spcPts val="600"/>
              </a:spcAft>
              <a:buClr>
                <a:srgbClr val="996600"/>
              </a:buClr>
              <a:buFont typeface="Wingdings" panose="05000000000000000000" pitchFamily="2" charset="2"/>
              <a:buChar char="q"/>
              <a:defRPr/>
            </a:pPr>
            <a:r>
              <a:rPr lang="cs-CZ" altLang="cs-CZ" sz="2400" kern="0" dirty="0"/>
              <a:t>pravidla pro poskytnutí dotace náhradníkovi</a:t>
            </a:r>
          </a:p>
          <a:p>
            <a:pPr marL="342900" indent="-342900">
              <a:spcAft>
                <a:spcPts val="600"/>
              </a:spcAft>
              <a:buClr>
                <a:srgbClr val="996600"/>
              </a:buClr>
              <a:buFont typeface="Wingdings" panose="05000000000000000000" pitchFamily="2" charset="2"/>
              <a:buChar char="q"/>
              <a:defRPr/>
            </a:pPr>
            <a:r>
              <a:rPr lang="cs-CZ" altLang="cs-CZ" sz="2400" kern="0" dirty="0"/>
              <a:t>pravidla pro předkládání a hodnocení žádostí</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náplň</a:t>
            </a:r>
          </a:p>
        </p:txBody>
      </p:sp>
    </p:spTree>
    <p:extLst>
      <p:ext uri="{BB962C8B-B14F-4D97-AF65-F5344CB8AC3E}">
        <p14:creationId xmlns:p14="http://schemas.microsoft.com/office/powerpoint/2010/main" val="1375356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kern="0" dirty="0" smtClean="0"/>
              <a:t>Schvalování a </a:t>
            </a:r>
            <a:r>
              <a:rPr lang="cs-CZ" altLang="cs-CZ" sz="3600" b="1" kern="0" dirty="0"/>
              <a:t>zveřejnění programu</a:t>
            </a:r>
          </a:p>
        </p:txBody>
      </p:sp>
      <p:sp>
        <p:nvSpPr>
          <p:cNvPr id="9" name="TextovéPole 8"/>
          <p:cNvSpPr txBox="1"/>
          <p:nvPr/>
        </p:nvSpPr>
        <p:spPr>
          <a:xfrm>
            <a:off x="517793" y="1696598"/>
            <a:ext cx="11248221" cy="3062377"/>
          </a:xfrm>
          <a:prstGeom prst="rect">
            <a:avLst/>
          </a:prstGeom>
          <a:noFill/>
        </p:spPr>
        <p:txBody>
          <a:bodyPr wrap="square" rtlCol="0">
            <a:spAutoFit/>
          </a:bodyPr>
          <a:lstStyle/>
          <a:p>
            <a:pPr marL="342900" indent="-342900">
              <a:buClr>
                <a:srgbClr val="996600"/>
              </a:buClr>
              <a:buFont typeface="Wingdings" panose="05000000000000000000" pitchFamily="2" charset="2"/>
              <a:buChar char="q"/>
            </a:pPr>
            <a:endParaRPr lang="cs-CZ" altLang="cs-CZ" sz="2400" dirty="0" smtClean="0"/>
          </a:p>
          <a:p>
            <a:pPr marL="342900" indent="-342900">
              <a:spcAft>
                <a:spcPts val="600"/>
              </a:spcAft>
              <a:buClr>
                <a:srgbClr val="996600"/>
              </a:buClr>
              <a:buFont typeface="Wingdings" panose="05000000000000000000" pitchFamily="2" charset="2"/>
              <a:buChar char="q"/>
              <a:defRPr/>
            </a:pPr>
            <a:endParaRPr lang="cs-CZ" altLang="cs-CZ" sz="2400" kern="0" dirty="0" smtClean="0"/>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smtClean="0"/>
              <a:t>schvalování </a:t>
            </a:r>
            <a:r>
              <a:rPr lang="cs-CZ" altLang="cs-CZ" sz="2400" kern="0" dirty="0"/>
              <a:t>dotačních programů není vyhrazenou </a:t>
            </a:r>
            <a:r>
              <a:rPr lang="cs-CZ" altLang="cs-CZ" sz="2400" kern="0" dirty="0" smtClean="0"/>
              <a:t>pravomocí</a:t>
            </a: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smtClean="0"/>
              <a:t>dotační </a:t>
            </a:r>
            <a:r>
              <a:rPr lang="cs-CZ" altLang="cs-CZ" sz="2400" kern="0" dirty="0"/>
              <a:t>program obec (kraj) zveřejňuje na své úřední desce</a:t>
            </a:r>
          </a:p>
          <a:p>
            <a:pPr marL="342900" indent="-342900">
              <a:spcAft>
                <a:spcPts val="600"/>
              </a:spcAft>
              <a:buClr>
                <a:srgbClr val="996600"/>
              </a:buClr>
              <a:buFont typeface="Wingdings" panose="05000000000000000000" pitchFamily="2" charset="2"/>
              <a:buChar char="q"/>
              <a:defRPr/>
            </a:pPr>
            <a:r>
              <a:rPr lang="cs-CZ" altLang="cs-CZ" sz="2400" kern="0" dirty="0" smtClean="0"/>
              <a:t>svazek </a:t>
            </a:r>
            <a:r>
              <a:rPr lang="cs-CZ" altLang="cs-CZ" sz="2400" kern="0" dirty="0"/>
              <a:t>obcí zveřejňuje dotační program na úředních deskách členských obcí</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náplň</a:t>
            </a:r>
          </a:p>
        </p:txBody>
      </p:sp>
      <p:sp>
        <p:nvSpPr>
          <p:cNvPr id="8" name="Zaoblený obdélník 7"/>
          <p:cNvSpPr/>
          <p:nvPr/>
        </p:nvSpPr>
        <p:spPr>
          <a:xfrm>
            <a:off x="9463182" y="1649034"/>
            <a:ext cx="2426132" cy="117827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Schvalování a zveřejnění</a:t>
            </a:r>
          </a:p>
        </p:txBody>
      </p:sp>
      <p:grpSp>
        <p:nvGrpSpPr>
          <p:cNvPr id="11" name="Group 20">
            <a:extLst>
              <a:ext uri="{FF2B5EF4-FFF2-40B4-BE49-F238E27FC236}">
                <a16:creationId xmlns:a16="http://schemas.microsoft.com/office/drawing/2014/main" id="{C6C3E8A5-F4EA-40ED-AEDE-7257B3AAE537}"/>
              </a:ext>
            </a:extLst>
          </p:cNvPr>
          <p:cNvGrpSpPr/>
          <p:nvPr/>
        </p:nvGrpSpPr>
        <p:grpSpPr>
          <a:xfrm>
            <a:off x="45903" y="5330673"/>
            <a:ext cx="12192000" cy="1030055"/>
            <a:chOff x="0" y="3007151"/>
            <a:chExt cx="12192000" cy="1800200"/>
          </a:xfrm>
          <a:solidFill>
            <a:schemeClr val="accent6">
              <a:alpha val="40000"/>
            </a:schemeClr>
          </a:solidFill>
        </p:grpSpPr>
        <p:sp>
          <p:nvSpPr>
            <p:cNvPr id="12" name="Chevron 3">
              <a:extLst>
                <a:ext uri="{FF2B5EF4-FFF2-40B4-BE49-F238E27FC236}">
                  <a16:creationId xmlns:a16="http://schemas.microsoft.com/office/drawing/2014/main" id="{7A0881BC-7A26-42FC-9FE9-51D9CD63A940}"/>
                </a:ext>
              </a:extLst>
            </p:cNvPr>
            <p:cNvSpPr/>
            <p:nvPr/>
          </p:nvSpPr>
          <p:spPr>
            <a:xfrm>
              <a:off x="483376"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4">
              <a:extLst>
                <a:ext uri="{FF2B5EF4-FFF2-40B4-BE49-F238E27FC236}">
                  <a16:creationId xmlns:a16="http://schemas.microsoft.com/office/drawing/2014/main" id="{A24DB17C-0EA5-4FEE-A8F1-99B1E867C59B}"/>
                </a:ext>
              </a:extLst>
            </p:cNvPr>
            <p:cNvSpPr/>
            <p:nvPr/>
          </p:nvSpPr>
          <p:spPr>
            <a:xfrm>
              <a:off x="127546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Chevron 5">
              <a:extLst>
                <a:ext uri="{FF2B5EF4-FFF2-40B4-BE49-F238E27FC236}">
                  <a16:creationId xmlns:a16="http://schemas.microsoft.com/office/drawing/2014/main" id="{645B38DE-089F-4284-8445-D91DB094659B}"/>
                </a:ext>
              </a:extLst>
            </p:cNvPr>
            <p:cNvSpPr/>
            <p:nvPr/>
          </p:nvSpPr>
          <p:spPr>
            <a:xfrm>
              <a:off x="206755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Chevron 7">
              <a:extLst>
                <a:ext uri="{FF2B5EF4-FFF2-40B4-BE49-F238E27FC236}">
                  <a16:creationId xmlns:a16="http://schemas.microsoft.com/office/drawing/2014/main" id="{6332813B-EB78-4DDC-A05B-0FBEF9AA5FA7}"/>
                </a:ext>
              </a:extLst>
            </p:cNvPr>
            <p:cNvSpPr/>
            <p:nvPr/>
          </p:nvSpPr>
          <p:spPr>
            <a:xfrm>
              <a:off x="503545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8">
              <a:extLst>
                <a:ext uri="{FF2B5EF4-FFF2-40B4-BE49-F238E27FC236}">
                  <a16:creationId xmlns:a16="http://schemas.microsoft.com/office/drawing/2014/main" id="{32D8C5ED-9E8D-4E57-B9A1-E24DA5C41320}"/>
                </a:ext>
              </a:extLst>
            </p:cNvPr>
            <p:cNvSpPr/>
            <p:nvPr/>
          </p:nvSpPr>
          <p:spPr>
            <a:xfrm>
              <a:off x="5827540"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9">
              <a:extLst>
                <a:ext uri="{FF2B5EF4-FFF2-40B4-BE49-F238E27FC236}">
                  <a16:creationId xmlns:a16="http://schemas.microsoft.com/office/drawing/2014/main" id="{B9B22CD5-6BCF-482C-8917-6B496A74A73C}"/>
                </a:ext>
              </a:extLst>
            </p:cNvPr>
            <p:cNvSpPr/>
            <p:nvPr/>
          </p:nvSpPr>
          <p:spPr>
            <a:xfrm>
              <a:off x="6619628"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Chevron 10">
              <a:extLst>
                <a:ext uri="{FF2B5EF4-FFF2-40B4-BE49-F238E27FC236}">
                  <a16:creationId xmlns:a16="http://schemas.microsoft.com/office/drawing/2014/main" id="{2C849E5F-1D11-4D4E-ADD3-7EE1FA81B3E3}"/>
                </a:ext>
              </a:extLst>
            </p:cNvPr>
            <p:cNvSpPr/>
            <p:nvPr/>
          </p:nvSpPr>
          <p:spPr>
            <a:xfrm>
              <a:off x="7411716"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Chevron 11">
              <a:extLst>
                <a:ext uri="{FF2B5EF4-FFF2-40B4-BE49-F238E27FC236}">
                  <a16:creationId xmlns:a16="http://schemas.microsoft.com/office/drawing/2014/main" id="{A9B412C7-ED97-477B-88EF-85A68087E2A8}"/>
                </a:ext>
              </a:extLst>
            </p:cNvPr>
            <p:cNvSpPr/>
            <p:nvPr/>
          </p:nvSpPr>
          <p:spPr>
            <a:xfrm>
              <a:off x="820380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Chevron 12">
              <a:extLst>
                <a:ext uri="{FF2B5EF4-FFF2-40B4-BE49-F238E27FC236}">
                  <a16:creationId xmlns:a16="http://schemas.microsoft.com/office/drawing/2014/main" id="{E714087A-5493-4627-83F5-5BF9FD53849B}"/>
                </a:ext>
              </a:extLst>
            </p:cNvPr>
            <p:cNvSpPr/>
            <p:nvPr/>
          </p:nvSpPr>
          <p:spPr>
            <a:xfrm>
              <a:off x="899589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Chevron 44">
              <a:extLst>
                <a:ext uri="{FF2B5EF4-FFF2-40B4-BE49-F238E27FC236}">
                  <a16:creationId xmlns:a16="http://schemas.microsoft.com/office/drawing/2014/main" id="{F7A8CC31-A1D5-4DAE-ACC1-CE37DF7C0539}"/>
                </a:ext>
              </a:extLst>
            </p:cNvPr>
            <p:cNvSpPr/>
            <p:nvPr/>
          </p:nvSpPr>
          <p:spPr>
            <a:xfrm>
              <a:off x="0" y="3007151"/>
              <a:ext cx="819200" cy="1800200"/>
            </a:xfrm>
            <a:custGeom>
              <a:avLst/>
              <a:gdLst/>
              <a:ahLst/>
              <a:cxnLst/>
              <a:rect l="l" t="t" r="r" b="b"/>
              <a:pathLst>
                <a:path w="819200" h="1800200">
                  <a:moveTo>
                    <a:pt x="0" y="0"/>
                  </a:moveTo>
                  <a:lnTo>
                    <a:pt x="136829" y="0"/>
                  </a:lnTo>
                  <a:lnTo>
                    <a:pt x="819200" y="900100"/>
                  </a:lnTo>
                  <a:lnTo>
                    <a:pt x="136829" y="1800200"/>
                  </a:lnTo>
                  <a:lnTo>
                    <a:pt x="0" y="1800200"/>
                  </a:lnTo>
                  <a:lnTo>
                    <a:pt x="0" y="1361042"/>
                  </a:lnTo>
                  <a:lnTo>
                    <a:pt x="349443" y="900100"/>
                  </a:lnTo>
                  <a:lnTo>
                    <a:pt x="0" y="4391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2" name="Chevron 45">
              <a:extLst>
                <a:ext uri="{FF2B5EF4-FFF2-40B4-BE49-F238E27FC236}">
                  <a16:creationId xmlns:a16="http://schemas.microsoft.com/office/drawing/2014/main" id="{7333F249-6232-4EFC-AE95-35FB70D43999}"/>
                </a:ext>
              </a:extLst>
            </p:cNvPr>
            <p:cNvSpPr/>
            <p:nvPr/>
          </p:nvSpPr>
          <p:spPr>
            <a:xfrm>
              <a:off x="11253744" y="3007151"/>
              <a:ext cx="938256" cy="1800200"/>
            </a:xfrm>
            <a:custGeom>
              <a:avLst/>
              <a:gdLst/>
              <a:ahLst/>
              <a:cxnLst/>
              <a:rect l="l" t="t" r="r" b="b"/>
              <a:pathLst>
                <a:path w="938256" h="1800200">
                  <a:moveTo>
                    <a:pt x="0" y="0"/>
                  </a:moveTo>
                  <a:lnTo>
                    <a:pt x="469757" y="0"/>
                  </a:lnTo>
                  <a:lnTo>
                    <a:pt x="938256" y="617986"/>
                  </a:lnTo>
                  <a:lnTo>
                    <a:pt x="938256" y="1182214"/>
                  </a:lnTo>
                  <a:lnTo>
                    <a:pt x="469757" y="1800200"/>
                  </a:lnTo>
                  <a:lnTo>
                    <a:pt x="0" y="1800200"/>
                  </a:lnTo>
                  <a:lnTo>
                    <a:pt x="682371" y="9001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Chevron 45">
              <a:extLst>
                <a:ext uri="{FF2B5EF4-FFF2-40B4-BE49-F238E27FC236}">
                  <a16:creationId xmlns:a16="http://schemas.microsoft.com/office/drawing/2014/main" id="{12AC9797-8A75-4037-B2A5-C96D44A59FFE}"/>
                </a:ext>
              </a:extLst>
            </p:cNvPr>
            <p:cNvSpPr/>
            <p:nvPr/>
          </p:nvSpPr>
          <p:spPr>
            <a:xfrm>
              <a:off x="11940480" y="3007151"/>
              <a:ext cx="251520" cy="1800200"/>
            </a:xfrm>
            <a:custGeom>
              <a:avLst/>
              <a:gdLst/>
              <a:ahLst/>
              <a:cxnLst/>
              <a:rect l="l" t="t" r="r" b="b"/>
              <a:pathLst>
                <a:path w="251520" h="1800200">
                  <a:moveTo>
                    <a:pt x="251520" y="1468426"/>
                  </a:moveTo>
                  <a:lnTo>
                    <a:pt x="251520" y="1800200"/>
                  </a:lnTo>
                  <a:lnTo>
                    <a:pt x="0" y="1800200"/>
                  </a:lnTo>
                  <a:close/>
                  <a:moveTo>
                    <a:pt x="0" y="0"/>
                  </a:moveTo>
                  <a:lnTo>
                    <a:pt x="251520" y="0"/>
                  </a:lnTo>
                  <a:lnTo>
                    <a:pt x="251520" y="3317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4" name="Chevron 44">
              <a:extLst>
                <a:ext uri="{FF2B5EF4-FFF2-40B4-BE49-F238E27FC236}">
                  <a16:creationId xmlns:a16="http://schemas.microsoft.com/office/drawing/2014/main" id="{01B65791-999E-4528-AF41-5F7E400678D6}"/>
                </a:ext>
              </a:extLst>
            </p:cNvPr>
            <p:cNvSpPr/>
            <p:nvPr/>
          </p:nvSpPr>
          <p:spPr>
            <a:xfrm>
              <a:off x="0" y="3676284"/>
              <a:ext cx="175098" cy="461935"/>
            </a:xfrm>
            <a:custGeom>
              <a:avLst/>
              <a:gdLst/>
              <a:ahLst/>
              <a:cxnLst/>
              <a:rect l="l" t="t" r="r" b="b"/>
              <a:pathLst>
                <a:path w="134169" h="353958">
                  <a:moveTo>
                    <a:pt x="0" y="0"/>
                  </a:moveTo>
                  <a:lnTo>
                    <a:pt x="134169" y="176979"/>
                  </a:lnTo>
                  <a:lnTo>
                    <a:pt x="0" y="3539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5" name="Chevron 6">
              <a:extLst>
                <a:ext uri="{FF2B5EF4-FFF2-40B4-BE49-F238E27FC236}">
                  <a16:creationId xmlns:a16="http://schemas.microsoft.com/office/drawing/2014/main" id="{3814DE77-6738-4A0E-AE69-7775F59974B8}"/>
                </a:ext>
              </a:extLst>
            </p:cNvPr>
            <p:cNvSpPr/>
            <p:nvPr/>
          </p:nvSpPr>
          <p:spPr>
            <a:xfrm>
              <a:off x="2836246"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Chevron 7">
              <a:extLst>
                <a:ext uri="{FF2B5EF4-FFF2-40B4-BE49-F238E27FC236}">
                  <a16:creationId xmlns:a16="http://schemas.microsoft.com/office/drawing/2014/main" id="{7B7948E1-EE48-4D59-BBFB-2CEC28DB7E99}"/>
                </a:ext>
              </a:extLst>
            </p:cNvPr>
            <p:cNvSpPr/>
            <p:nvPr/>
          </p:nvSpPr>
          <p:spPr>
            <a:xfrm>
              <a:off x="362833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Chevron 8">
              <a:extLst>
                <a:ext uri="{FF2B5EF4-FFF2-40B4-BE49-F238E27FC236}">
                  <a16:creationId xmlns:a16="http://schemas.microsoft.com/office/drawing/2014/main" id="{744AA935-89A1-40C2-8157-FBD52B3142AF}"/>
                </a:ext>
              </a:extLst>
            </p:cNvPr>
            <p:cNvSpPr/>
            <p:nvPr/>
          </p:nvSpPr>
          <p:spPr>
            <a:xfrm>
              <a:off x="4395420"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Chevron 11">
              <a:extLst>
                <a:ext uri="{FF2B5EF4-FFF2-40B4-BE49-F238E27FC236}">
                  <a16:creationId xmlns:a16="http://schemas.microsoft.com/office/drawing/2014/main" id="{08308B44-E64A-462F-874E-D1583A40C819}"/>
                </a:ext>
              </a:extLst>
            </p:cNvPr>
            <p:cNvSpPr/>
            <p:nvPr/>
          </p:nvSpPr>
          <p:spPr>
            <a:xfrm>
              <a:off x="972877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Chevron 12">
              <a:extLst>
                <a:ext uri="{FF2B5EF4-FFF2-40B4-BE49-F238E27FC236}">
                  <a16:creationId xmlns:a16="http://schemas.microsoft.com/office/drawing/2014/main" id="{00F8635E-BDCB-45D5-90F9-FF87B2492054}"/>
                </a:ext>
              </a:extLst>
            </p:cNvPr>
            <p:cNvSpPr/>
            <p:nvPr/>
          </p:nvSpPr>
          <p:spPr>
            <a:xfrm>
              <a:off x="1052086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30" name="Oval 21">
            <a:extLst>
              <a:ext uri="{FF2B5EF4-FFF2-40B4-BE49-F238E27FC236}">
                <a16:creationId xmlns:a16="http://schemas.microsoft.com/office/drawing/2014/main" id="{D8F2203D-FC86-485A-BDDD-B4E403A4D08F}"/>
              </a:ext>
            </a:extLst>
          </p:cNvPr>
          <p:cNvSpPr/>
          <p:nvPr/>
        </p:nvSpPr>
        <p:spPr>
          <a:xfrm>
            <a:off x="1462159" y="5473289"/>
            <a:ext cx="759221" cy="7448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Trapezoid 13">
            <a:extLst>
              <a:ext uri="{FF2B5EF4-FFF2-40B4-BE49-F238E27FC236}">
                <a16:creationId xmlns:a16="http://schemas.microsoft.com/office/drawing/2014/main" id="{0F34BAA6-F521-477C-86CD-7470DFEF3A79}"/>
              </a:ext>
            </a:extLst>
          </p:cNvPr>
          <p:cNvSpPr/>
          <p:nvPr/>
        </p:nvSpPr>
        <p:spPr>
          <a:xfrm>
            <a:off x="1647357" y="565771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Oval 31">
            <a:extLst>
              <a:ext uri="{FF2B5EF4-FFF2-40B4-BE49-F238E27FC236}">
                <a16:creationId xmlns:a16="http://schemas.microsoft.com/office/drawing/2014/main" id="{82FC6643-5798-4A4F-B957-99356A8B25E4}"/>
              </a:ext>
            </a:extLst>
          </p:cNvPr>
          <p:cNvSpPr/>
          <p:nvPr/>
        </p:nvSpPr>
        <p:spPr>
          <a:xfrm>
            <a:off x="3936967" y="5467473"/>
            <a:ext cx="771546" cy="750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6">
            <a:extLst>
              <a:ext uri="{FF2B5EF4-FFF2-40B4-BE49-F238E27FC236}">
                <a16:creationId xmlns:a16="http://schemas.microsoft.com/office/drawing/2014/main" id="{D661E302-F87C-4D64-933C-C9656C46E2C3}"/>
              </a:ext>
            </a:extLst>
          </p:cNvPr>
          <p:cNvSpPr/>
          <p:nvPr/>
        </p:nvSpPr>
        <p:spPr>
          <a:xfrm>
            <a:off x="6422617" y="5489506"/>
            <a:ext cx="767512" cy="728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Teardrop 1">
            <a:extLst>
              <a:ext uri="{FF2B5EF4-FFF2-40B4-BE49-F238E27FC236}">
                <a16:creationId xmlns:a16="http://schemas.microsoft.com/office/drawing/2014/main" id="{886A5EA9-2F34-4D03-A7D1-131BF3A418B8}"/>
              </a:ext>
            </a:extLst>
          </p:cNvPr>
          <p:cNvSpPr/>
          <p:nvPr/>
        </p:nvSpPr>
        <p:spPr>
          <a:xfrm rot="18805991">
            <a:off x="6611447" y="5623805"/>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5" name="Oval 35">
            <a:extLst>
              <a:ext uri="{FF2B5EF4-FFF2-40B4-BE49-F238E27FC236}">
                <a16:creationId xmlns:a16="http://schemas.microsoft.com/office/drawing/2014/main" id="{BCF76AF1-1ADE-45FB-9D44-99BC7FEECFA3}"/>
              </a:ext>
            </a:extLst>
          </p:cNvPr>
          <p:cNvSpPr/>
          <p:nvPr/>
        </p:nvSpPr>
        <p:spPr>
          <a:xfrm>
            <a:off x="4101598" y="5625275"/>
            <a:ext cx="383793" cy="40842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21">
            <a:extLst>
              <a:ext uri="{FF2B5EF4-FFF2-40B4-BE49-F238E27FC236}">
                <a16:creationId xmlns:a16="http://schemas.microsoft.com/office/drawing/2014/main" id="{D8F2203D-FC86-485A-BDDD-B4E403A4D08F}"/>
              </a:ext>
            </a:extLst>
          </p:cNvPr>
          <p:cNvSpPr/>
          <p:nvPr/>
        </p:nvSpPr>
        <p:spPr>
          <a:xfrm>
            <a:off x="9074662" y="5489506"/>
            <a:ext cx="759221" cy="7448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Donut 24">
            <a:extLst>
              <a:ext uri="{FF2B5EF4-FFF2-40B4-BE49-F238E27FC236}">
                <a16:creationId xmlns:a16="http://schemas.microsoft.com/office/drawing/2014/main" id="{2358F6B7-5407-478C-BBCE-24DB33354B70}"/>
              </a:ext>
            </a:extLst>
          </p:cNvPr>
          <p:cNvSpPr/>
          <p:nvPr/>
        </p:nvSpPr>
        <p:spPr>
          <a:xfrm>
            <a:off x="9220875" y="5625275"/>
            <a:ext cx="484614" cy="49116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38" name="Straight Connector 22">
            <a:extLst>
              <a:ext uri="{FF2B5EF4-FFF2-40B4-BE49-F238E27FC236}">
                <a16:creationId xmlns:a16="http://schemas.microsoft.com/office/drawing/2014/main" id="{587CE4F1-3377-42C5-B11F-66B5D5B3DDEE}"/>
              </a:ext>
            </a:extLst>
          </p:cNvPr>
          <p:cNvCxnSpPr/>
          <p:nvPr/>
        </p:nvCxnSpPr>
        <p:spPr>
          <a:xfrm flipH="1">
            <a:off x="1867992" y="5066018"/>
            <a:ext cx="15205" cy="471532"/>
          </a:xfrm>
          <a:prstGeom prst="line">
            <a:avLst/>
          </a:prstGeom>
          <a:ln w="38100">
            <a:solidFill>
              <a:schemeClr val="accent6"/>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0D1FEE1B-FB4F-4896-9044-A03C4D97B605}"/>
              </a:ext>
            </a:extLst>
          </p:cNvPr>
          <p:cNvCxnSpPr>
            <a:cxnSpLocks/>
          </p:cNvCxnSpPr>
          <p:nvPr/>
        </p:nvCxnSpPr>
        <p:spPr>
          <a:xfrm>
            <a:off x="4332842" y="5032970"/>
            <a:ext cx="0" cy="471532"/>
          </a:xfrm>
          <a:prstGeom prst="line">
            <a:avLst/>
          </a:prstGeom>
          <a:ln w="3810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7">
            <a:extLst>
              <a:ext uri="{FF2B5EF4-FFF2-40B4-BE49-F238E27FC236}">
                <a16:creationId xmlns:a16="http://schemas.microsoft.com/office/drawing/2014/main" id="{0F010344-B236-45D4-9B8C-5E9959163681}"/>
              </a:ext>
            </a:extLst>
          </p:cNvPr>
          <p:cNvCxnSpPr>
            <a:cxnSpLocks/>
          </p:cNvCxnSpPr>
          <p:nvPr/>
        </p:nvCxnSpPr>
        <p:spPr>
          <a:xfrm>
            <a:off x="6835351" y="5080492"/>
            <a:ext cx="6447" cy="469063"/>
          </a:xfrm>
          <a:prstGeom prst="line">
            <a:avLst/>
          </a:prstGeom>
          <a:ln w="38100">
            <a:solidFill>
              <a:schemeClr val="accent3"/>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2">
            <a:extLst>
              <a:ext uri="{FF2B5EF4-FFF2-40B4-BE49-F238E27FC236}">
                <a16:creationId xmlns:a16="http://schemas.microsoft.com/office/drawing/2014/main" id="{A9BCC57A-0781-44CE-9D4D-8921A4C6974C}"/>
              </a:ext>
            </a:extLst>
          </p:cNvPr>
          <p:cNvCxnSpPr>
            <a:cxnSpLocks/>
          </p:cNvCxnSpPr>
          <p:nvPr/>
        </p:nvCxnSpPr>
        <p:spPr>
          <a:xfrm>
            <a:off x="9483573" y="5103660"/>
            <a:ext cx="1" cy="471532"/>
          </a:xfrm>
          <a:prstGeom prst="line">
            <a:avLst/>
          </a:prstGeom>
          <a:ln w="38100">
            <a:solidFill>
              <a:schemeClr val="accent4"/>
            </a:solidFill>
            <a:headEnd type="oval" w="med" len="med"/>
          </a:ln>
        </p:spPr>
        <p:style>
          <a:lnRef idx="1">
            <a:schemeClr val="accent1"/>
          </a:lnRef>
          <a:fillRef idx="0">
            <a:schemeClr val="accent1"/>
          </a:fillRef>
          <a:effectRef idx="0">
            <a:schemeClr val="accent1"/>
          </a:effectRef>
          <a:fontRef idx="minor">
            <a:schemeClr val="tx1"/>
          </a:fontRef>
        </p:style>
      </p:cxnSp>
      <p:sp>
        <p:nvSpPr>
          <p:cNvPr id="42"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1182760" y="4420177"/>
            <a:ext cx="1429341" cy="2585323"/>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Schválení programu</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Den S</a:t>
            </a:r>
          </a:p>
          <a:p>
            <a:pPr algn="ctr"/>
            <a:endParaRPr lang="ko-KR" altLang="en-US" dirty="0">
              <a:solidFill>
                <a:schemeClr val="tx1">
                  <a:lumMod val="75000"/>
                  <a:lumOff val="25000"/>
                </a:schemeClr>
              </a:solidFill>
            </a:endParaRPr>
          </a:p>
        </p:txBody>
      </p:sp>
      <p:sp>
        <p:nvSpPr>
          <p:cNvPr id="43"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3535630" y="4419076"/>
            <a:ext cx="2012428" cy="230832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Zveřejnění na úřední desce</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Den D (na 90 dní)</a:t>
            </a:r>
            <a:endParaRPr lang="ko-KR" altLang="en-US" dirty="0">
              <a:solidFill>
                <a:schemeClr val="tx1">
                  <a:lumMod val="75000"/>
                  <a:lumOff val="25000"/>
                </a:schemeClr>
              </a:solidFill>
            </a:endParaRPr>
          </a:p>
        </p:txBody>
      </p:sp>
      <p:sp>
        <p:nvSpPr>
          <p:cNvPr id="44"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6107226" y="4384225"/>
            <a:ext cx="1838827" cy="230832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Příjem </a:t>
            </a:r>
          </a:p>
          <a:p>
            <a:pPr algn="ctr"/>
            <a:r>
              <a:rPr lang="cs-CZ" altLang="ko-KR" b="1" dirty="0" smtClean="0">
                <a:solidFill>
                  <a:schemeClr val="tx1">
                    <a:lumMod val="75000"/>
                    <a:lumOff val="25000"/>
                  </a:schemeClr>
                </a:solidFill>
                <a:cs typeface="Arial" charset="0"/>
              </a:rPr>
              <a:t>žádostí</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Den D + 30 dní</a:t>
            </a:r>
            <a:endParaRPr lang="ko-KR" altLang="en-US" dirty="0">
              <a:solidFill>
                <a:schemeClr val="tx1">
                  <a:lumMod val="75000"/>
                  <a:lumOff val="25000"/>
                </a:schemeClr>
              </a:solidFill>
            </a:endParaRPr>
          </a:p>
        </p:txBody>
      </p:sp>
      <p:sp>
        <p:nvSpPr>
          <p:cNvPr id="45"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8739601" y="4419076"/>
            <a:ext cx="1703864" cy="2585323"/>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Ukončení příjmu</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Dle programu</a:t>
            </a:r>
          </a:p>
          <a:p>
            <a:pPr algn="ctr"/>
            <a:r>
              <a:rPr lang="cs-CZ" altLang="ko-KR" b="1" dirty="0" smtClean="0">
                <a:solidFill>
                  <a:schemeClr val="tx1">
                    <a:lumMod val="75000"/>
                    <a:lumOff val="25000"/>
                  </a:schemeClr>
                </a:solidFill>
                <a:cs typeface="Arial" charset="0"/>
              </a:rPr>
              <a:t> </a:t>
            </a:r>
            <a:endParaRPr lang="ko-KR" altLang="en-US" dirty="0">
              <a:solidFill>
                <a:schemeClr val="tx1">
                  <a:lumMod val="75000"/>
                  <a:lumOff val="25000"/>
                </a:schemeClr>
              </a:solidFill>
            </a:endParaRPr>
          </a:p>
        </p:txBody>
      </p:sp>
    </p:spTree>
    <p:extLst>
      <p:ext uri="{BB962C8B-B14F-4D97-AF65-F5344CB8AC3E}">
        <p14:creationId xmlns:p14="http://schemas.microsoft.com/office/powerpoint/2010/main" val="3794074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kern="0" dirty="0"/>
              <a:t>Tři dobré rady</a:t>
            </a:r>
          </a:p>
        </p:txBody>
      </p:sp>
      <p:sp>
        <p:nvSpPr>
          <p:cNvPr id="9" name="TextovéPole 8"/>
          <p:cNvSpPr txBox="1"/>
          <p:nvPr/>
        </p:nvSpPr>
        <p:spPr>
          <a:xfrm>
            <a:off x="561861" y="2500829"/>
            <a:ext cx="11248221" cy="3785652"/>
          </a:xfrm>
          <a:prstGeom prst="rect">
            <a:avLst/>
          </a:prstGeom>
          <a:noFill/>
        </p:spPr>
        <p:txBody>
          <a:bodyPr wrap="square" rtlCol="0">
            <a:spAutoFit/>
          </a:bodyPr>
          <a:lstStyle/>
          <a:p>
            <a:pPr marL="457200" indent="-457200">
              <a:buClr>
                <a:srgbClr val="996600"/>
              </a:buClr>
              <a:buFont typeface="+mj-lt"/>
              <a:buAutoNum type="arabicPeriod"/>
              <a:defRPr/>
            </a:pPr>
            <a:r>
              <a:rPr lang="cs-CZ" altLang="cs-CZ" sz="2400" kern="0" dirty="0"/>
              <a:t>Buďte konkrétní, otevření, komunikativní, přístupní názorům potenciálních žadatelů, vysvětlujte, raďte.</a:t>
            </a:r>
          </a:p>
          <a:p>
            <a:pPr marL="457200" indent="-457200">
              <a:buClr>
                <a:srgbClr val="996600"/>
              </a:buClr>
              <a:buFont typeface="+mj-lt"/>
              <a:buAutoNum type="arabicPeriod"/>
              <a:defRPr/>
            </a:pPr>
            <a:endParaRPr lang="cs-CZ" altLang="cs-CZ" sz="2400" kern="0" dirty="0"/>
          </a:p>
          <a:p>
            <a:pPr marL="457200" indent="-457200">
              <a:buClr>
                <a:srgbClr val="996600"/>
              </a:buClr>
              <a:buFont typeface="+mj-lt"/>
              <a:buAutoNum type="arabicPeriod"/>
              <a:defRPr/>
            </a:pPr>
            <a:r>
              <a:rPr lang="cs-CZ" altLang="cs-CZ" sz="2400" kern="0" dirty="0"/>
              <a:t>Nebraňte se podnětům žadatelů, obhajujte ustanovení svého dotačního programu. V případě podezření na možný nejednoznačný výklad dané ustanovení zpřesněte, doplňte o výklad.</a:t>
            </a:r>
          </a:p>
          <a:p>
            <a:pPr marL="457200" indent="-457200">
              <a:buClr>
                <a:srgbClr val="996600"/>
              </a:buClr>
              <a:buFont typeface="+mj-lt"/>
              <a:buAutoNum type="arabicPeriod"/>
              <a:defRPr/>
            </a:pPr>
            <a:endParaRPr lang="cs-CZ" altLang="cs-CZ" sz="2400" kern="0" dirty="0"/>
          </a:p>
          <a:p>
            <a:pPr marL="457200" indent="-457200">
              <a:buClr>
                <a:srgbClr val="996600"/>
              </a:buClr>
              <a:buFont typeface="+mj-lt"/>
              <a:buAutoNum type="arabicPeriod"/>
              <a:defRPr/>
            </a:pPr>
            <a:r>
              <a:rPr lang="cs-CZ" altLang="cs-CZ" sz="2400" kern="0" dirty="0"/>
              <a:t>Pamatujte, že je lepší zodpovědět deset dotazů před poskytnutím dotace, než řešit jedno porušení nekonkrétního ustanovení.</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46" name="Zaoblený obdélník 45"/>
          <p:cNvSpPr/>
          <p:nvPr/>
        </p:nvSpPr>
        <p:spPr>
          <a:xfrm>
            <a:off x="8840774" y="1124899"/>
            <a:ext cx="2462531" cy="1358609"/>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Vyhlášení dotačního programu</a:t>
            </a:r>
          </a:p>
        </p:txBody>
      </p:sp>
    </p:spTree>
    <p:extLst>
      <p:ext uri="{BB962C8B-B14F-4D97-AF65-F5344CB8AC3E}">
        <p14:creationId xmlns:p14="http://schemas.microsoft.com/office/powerpoint/2010/main" val="2814328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a:t>Náležitosti </a:t>
            </a:r>
            <a:r>
              <a:rPr lang="cs-CZ" altLang="cs-CZ" sz="3600" b="1" dirty="0" smtClean="0"/>
              <a:t>žádosti o </a:t>
            </a:r>
            <a:r>
              <a:rPr lang="cs-CZ" altLang="cs-CZ" sz="3600" b="1" dirty="0"/>
              <a:t>poskytnutí dotace</a:t>
            </a:r>
            <a:endParaRPr lang="cs-CZ" altLang="cs-CZ" sz="3600" b="1" kern="0" dirty="0"/>
          </a:p>
        </p:txBody>
      </p:sp>
      <p:sp>
        <p:nvSpPr>
          <p:cNvPr id="9" name="TextovéPole 8"/>
          <p:cNvSpPr txBox="1"/>
          <p:nvPr/>
        </p:nvSpPr>
        <p:spPr>
          <a:xfrm>
            <a:off x="517793" y="1696598"/>
            <a:ext cx="11248221" cy="5262979"/>
          </a:xfrm>
          <a:prstGeom prst="rect">
            <a:avLst/>
          </a:prstGeom>
          <a:noFill/>
        </p:spPr>
        <p:txBody>
          <a:bodyPr wrap="square" rtlCol="0">
            <a:spAutoFit/>
          </a:bodyPr>
          <a:lstStyle/>
          <a:p>
            <a:pPr marL="342900" indent="-342900">
              <a:buClr>
                <a:srgbClr val="996600"/>
              </a:buClr>
              <a:buFont typeface="Wingdings" panose="05000000000000000000" pitchFamily="2" charset="2"/>
              <a:buChar char="q"/>
              <a:defRPr/>
            </a:pPr>
            <a:r>
              <a:rPr lang="cs-CZ" sz="2400" dirty="0" smtClean="0"/>
              <a:t>identifikace </a:t>
            </a:r>
            <a:r>
              <a:rPr lang="cs-CZ" sz="2400" dirty="0"/>
              <a:t>žadatele</a:t>
            </a:r>
          </a:p>
          <a:p>
            <a:pPr marL="342900" indent="-342900">
              <a:buClr>
                <a:srgbClr val="996600"/>
              </a:buClr>
              <a:buFont typeface="Wingdings" panose="05000000000000000000" pitchFamily="2" charset="2"/>
              <a:buChar char="q"/>
              <a:defRPr/>
            </a:pPr>
            <a:r>
              <a:rPr lang="cs-CZ" sz="2400" dirty="0"/>
              <a:t>požadovaná částka dotace </a:t>
            </a:r>
          </a:p>
          <a:p>
            <a:pPr marL="342900" indent="-342900">
              <a:buClr>
                <a:srgbClr val="996600"/>
              </a:buClr>
              <a:buFont typeface="Wingdings" panose="05000000000000000000" pitchFamily="2" charset="2"/>
              <a:buChar char="q"/>
              <a:defRPr/>
            </a:pPr>
            <a:r>
              <a:rPr lang="cs-CZ" sz="2400" dirty="0"/>
              <a:t>účel, na který chce žadatel dotaci použít</a:t>
            </a:r>
          </a:p>
          <a:p>
            <a:pPr marL="342900" indent="-342900">
              <a:buClr>
                <a:srgbClr val="996600"/>
              </a:buClr>
              <a:buFont typeface="Wingdings" panose="05000000000000000000" pitchFamily="2" charset="2"/>
              <a:buChar char="q"/>
              <a:defRPr/>
            </a:pPr>
            <a:r>
              <a:rPr lang="cs-CZ" sz="2400" dirty="0"/>
              <a:t>doba, v níž má být účelu dosaženo</a:t>
            </a:r>
          </a:p>
          <a:p>
            <a:pPr marL="342900" indent="-342900">
              <a:buClr>
                <a:srgbClr val="996600"/>
              </a:buClr>
              <a:buFont typeface="Wingdings" panose="05000000000000000000" pitchFamily="2" charset="2"/>
              <a:buChar char="q"/>
              <a:defRPr/>
            </a:pPr>
            <a:r>
              <a:rPr lang="cs-CZ" sz="2400" dirty="0"/>
              <a:t>odůvodnění žádosti</a:t>
            </a:r>
          </a:p>
          <a:p>
            <a:pPr marL="342900" indent="-342900">
              <a:buClr>
                <a:srgbClr val="996600"/>
              </a:buClr>
              <a:buFont typeface="Wingdings" panose="05000000000000000000" pitchFamily="2" charset="2"/>
              <a:buChar char="q"/>
              <a:defRPr/>
            </a:pPr>
            <a:r>
              <a:rPr lang="cs-CZ" sz="2400" dirty="0"/>
              <a:t>seznam případných příloh</a:t>
            </a:r>
          </a:p>
          <a:p>
            <a:pPr marL="342900" indent="-342900">
              <a:buClr>
                <a:srgbClr val="996600"/>
              </a:buClr>
              <a:buFont typeface="Wingdings" panose="05000000000000000000" pitchFamily="2" charset="2"/>
              <a:buChar char="q"/>
              <a:defRPr/>
            </a:pPr>
            <a:r>
              <a:rPr lang="cs-CZ" sz="2400" dirty="0" smtClean="0"/>
              <a:t>den vyhotovení a podpis žadatele, případně plná </a:t>
            </a:r>
            <a:r>
              <a:rPr lang="cs-CZ" sz="2400" dirty="0"/>
              <a:t>moc (v případě zastoupení na základě plné moci)</a:t>
            </a:r>
          </a:p>
          <a:p>
            <a:pPr>
              <a:buClr>
                <a:srgbClr val="996600"/>
              </a:buClr>
              <a:defRPr/>
            </a:pPr>
            <a:endParaRPr lang="cs-CZ" sz="2400" dirty="0"/>
          </a:p>
          <a:p>
            <a:pPr>
              <a:buClr>
                <a:srgbClr val="996600"/>
              </a:buClr>
              <a:defRPr/>
            </a:pPr>
            <a:r>
              <a:rPr lang="cs-CZ" sz="2400" dirty="0"/>
              <a:t>Právnická osoba navíc uvádí identifikaci osob:</a:t>
            </a:r>
          </a:p>
          <a:p>
            <a:pPr marL="342900" indent="-342900">
              <a:buClr>
                <a:srgbClr val="996600"/>
              </a:buClr>
              <a:buFont typeface="Wingdings" panose="05000000000000000000" pitchFamily="2" charset="2"/>
              <a:buChar char="q"/>
              <a:defRPr/>
            </a:pPr>
            <a:r>
              <a:rPr lang="cs-CZ" sz="2400" dirty="0"/>
              <a:t>jednajících jejím </a:t>
            </a:r>
            <a:r>
              <a:rPr lang="cs-CZ" sz="2400" dirty="0" smtClean="0"/>
              <a:t>jménem</a:t>
            </a:r>
          </a:p>
          <a:p>
            <a:pPr marL="342900" indent="-342900">
              <a:buClr>
                <a:srgbClr val="996600"/>
              </a:buClr>
              <a:buFont typeface="Wingdings" panose="05000000000000000000" pitchFamily="2" charset="2"/>
              <a:buChar char="q"/>
              <a:defRPr/>
            </a:pPr>
            <a:r>
              <a:rPr lang="cs-CZ" sz="2400" dirty="0" smtClean="0"/>
              <a:t>údaje o „skutečném majiteli“</a:t>
            </a:r>
            <a:endParaRPr lang="cs-CZ" sz="2400" dirty="0"/>
          </a:p>
          <a:p>
            <a:pPr marL="342900" indent="-342900">
              <a:buClr>
                <a:srgbClr val="996600"/>
              </a:buClr>
              <a:buFont typeface="Wingdings" panose="05000000000000000000" pitchFamily="2" charset="2"/>
              <a:buChar char="q"/>
              <a:defRPr/>
            </a:pPr>
            <a:r>
              <a:rPr lang="cs-CZ" sz="2400" dirty="0" smtClean="0"/>
              <a:t>v </a:t>
            </a:r>
            <a:r>
              <a:rPr lang="cs-CZ" sz="2400" dirty="0"/>
              <a:t>nichž má právnická osoba podíl</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Příjem žádosti</a:t>
            </a:r>
            <a:endParaRPr lang="cs-CZ" dirty="0"/>
          </a:p>
        </p:txBody>
      </p:sp>
    </p:spTree>
    <p:extLst>
      <p:ext uri="{BB962C8B-B14F-4D97-AF65-F5344CB8AC3E}">
        <p14:creationId xmlns:p14="http://schemas.microsoft.com/office/powerpoint/2010/main" val="1339725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a:t>Příjem žádostí</a:t>
            </a:r>
            <a:endParaRPr lang="cs-CZ" altLang="cs-CZ" sz="3600" b="1" kern="0" dirty="0"/>
          </a:p>
        </p:txBody>
      </p:sp>
      <p:sp>
        <p:nvSpPr>
          <p:cNvPr id="9" name="TextovéPole 8"/>
          <p:cNvSpPr txBox="1"/>
          <p:nvPr/>
        </p:nvSpPr>
        <p:spPr>
          <a:xfrm>
            <a:off x="517793" y="2809301"/>
            <a:ext cx="11248221" cy="3801041"/>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určení způsobu a </a:t>
            </a:r>
            <a:r>
              <a:rPr lang="cs-CZ" altLang="cs-CZ" sz="2400" kern="0" dirty="0" smtClean="0"/>
              <a:t>místa, příp. mezního času přijetí žádosti </a:t>
            </a:r>
            <a:r>
              <a:rPr lang="cs-CZ" altLang="cs-CZ" sz="2400" kern="0" dirty="0"/>
              <a:t>(elektronicky, poštou) nebo převzetí (podatelna, určený zaměstnanec)</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možnost provedení formální kontroly náležitostí při převzetí žádosti (podle kapacit úřadu)</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možnost pořízení kopií některých požadovaných příloh až při předložení žádosti (bezúplatně, za úplatu)</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Příjem žádosti</a:t>
            </a:r>
            <a:endParaRPr lang="cs-CZ" dirty="0"/>
          </a:p>
        </p:txBody>
      </p:sp>
    </p:spTree>
    <p:extLst>
      <p:ext uri="{BB962C8B-B14F-4D97-AF65-F5344CB8AC3E}">
        <p14:creationId xmlns:p14="http://schemas.microsoft.com/office/powerpoint/2010/main" val="758620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a:t>Pravidla </a:t>
            </a:r>
            <a:r>
              <a:rPr lang="cs-CZ" altLang="cs-CZ" sz="3600" b="1" dirty="0" smtClean="0"/>
              <a:t>hodnocení a </a:t>
            </a:r>
            <a:r>
              <a:rPr lang="cs-CZ" altLang="cs-CZ" sz="3600" b="1" dirty="0"/>
              <a:t>výběru žádostí</a:t>
            </a:r>
            <a:endParaRPr lang="cs-CZ" altLang="cs-CZ" sz="3600" b="1" kern="0" dirty="0"/>
          </a:p>
        </p:txBody>
      </p:sp>
      <p:sp>
        <p:nvSpPr>
          <p:cNvPr id="9" name="TextovéPole 8"/>
          <p:cNvSpPr txBox="1"/>
          <p:nvPr/>
        </p:nvSpPr>
        <p:spPr>
          <a:xfrm>
            <a:off x="517793" y="2809301"/>
            <a:ext cx="11248221" cy="3724096"/>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vnitřní předpis upravující tvorbu pravidel hodnocení, způsob výběru žádostí a kompetence</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pravidla (kritéria) hodnocení musí být uvedena již v dotačním programu, hodnocení žádostí musí probíhat zásadně podle těchto kritérií</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stanovení kompetencí k hodnocení podle odbornosti, zaměření dotačního programu, předpokládaného počtu přijatých žádostí, velikosti administrativy úřadu</a:t>
            </a:r>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Tree>
    <p:extLst>
      <p:ext uri="{BB962C8B-B14F-4D97-AF65-F5344CB8AC3E}">
        <p14:creationId xmlns:p14="http://schemas.microsoft.com/office/powerpoint/2010/main" val="3406586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Příklad</a:t>
            </a:r>
            <a:endParaRPr lang="cs-CZ" altLang="cs-CZ" sz="3600" b="1" kern="0" dirty="0"/>
          </a:p>
        </p:txBody>
      </p:sp>
      <p:sp>
        <p:nvSpPr>
          <p:cNvPr id="9" name="TextovéPole 8"/>
          <p:cNvSpPr txBox="1"/>
          <p:nvPr/>
        </p:nvSpPr>
        <p:spPr>
          <a:xfrm>
            <a:off x="585094" y="1513337"/>
            <a:ext cx="11248221" cy="4462760"/>
          </a:xfrm>
          <a:prstGeom prst="rect">
            <a:avLst/>
          </a:prstGeom>
          <a:noFill/>
        </p:spPr>
        <p:txBody>
          <a:bodyPr wrap="square" rtlCol="0">
            <a:spAutoFit/>
          </a:bodyPr>
          <a:lstStyle/>
          <a:p>
            <a:pPr marL="457200" indent="-457200">
              <a:spcAft>
                <a:spcPts val="600"/>
              </a:spcAft>
              <a:buClr>
                <a:srgbClr val="996600"/>
              </a:buClr>
              <a:buFont typeface="+mj-lt"/>
              <a:buAutoNum type="arabicPeriod"/>
              <a:defRPr/>
            </a:pPr>
            <a:r>
              <a:rPr lang="cs-CZ" altLang="cs-CZ" sz="2400" kern="0" dirty="0"/>
              <a:t>Kontrolu formálních náležitostí provede určený odbor úřadu.</a:t>
            </a:r>
          </a:p>
          <a:p>
            <a:pPr marL="457200" indent="-457200">
              <a:spcAft>
                <a:spcPts val="600"/>
              </a:spcAft>
              <a:buClr>
                <a:srgbClr val="996600"/>
              </a:buClr>
              <a:buFont typeface="+mj-lt"/>
              <a:buAutoNum type="arabicPeriod"/>
              <a:defRPr/>
            </a:pPr>
            <a:r>
              <a:rPr lang="cs-CZ" altLang="cs-CZ" sz="2400" kern="0" dirty="0"/>
              <a:t>Kontrolu a vyhodnocení věcného obsahu žádostí </a:t>
            </a:r>
            <a:r>
              <a:rPr lang="cs-CZ" altLang="cs-CZ" sz="2400" kern="0" dirty="0" smtClean="0"/>
              <a:t>provede</a:t>
            </a:r>
            <a:br>
              <a:rPr lang="cs-CZ" altLang="cs-CZ" sz="2400" kern="0" dirty="0" smtClean="0"/>
            </a:br>
            <a:r>
              <a:rPr lang="cs-CZ" altLang="cs-CZ" sz="2400" kern="0" dirty="0" smtClean="0"/>
              <a:t>podle </a:t>
            </a:r>
            <a:r>
              <a:rPr lang="cs-CZ" altLang="cs-CZ" sz="2400" kern="0" dirty="0"/>
              <a:t>stanovených kritérií odbor úřadu nebo odborná </a:t>
            </a:r>
            <a:r>
              <a:rPr lang="cs-CZ" altLang="cs-CZ" sz="2400" kern="0" dirty="0" smtClean="0"/>
              <a:t/>
            </a:r>
            <a:br>
              <a:rPr lang="cs-CZ" altLang="cs-CZ" sz="2400" kern="0" dirty="0" smtClean="0"/>
            </a:br>
            <a:r>
              <a:rPr lang="cs-CZ" altLang="cs-CZ" sz="2400" kern="0" dirty="0" smtClean="0"/>
              <a:t>skupina</a:t>
            </a:r>
            <a:r>
              <a:rPr lang="cs-CZ" altLang="cs-CZ" sz="2400" kern="0" dirty="0"/>
              <a:t>.</a:t>
            </a:r>
          </a:p>
          <a:p>
            <a:pPr marL="457200" indent="-457200">
              <a:spcAft>
                <a:spcPts val="600"/>
              </a:spcAft>
              <a:buClr>
                <a:srgbClr val="996600"/>
              </a:buClr>
              <a:buFont typeface="+mj-lt"/>
              <a:buAutoNum type="arabicPeriod"/>
              <a:defRPr/>
            </a:pPr>
            <a:r>
              <a:rPr lang="cs-CZ" altLang="cs-CZ" sz="2400" kern="0" dirty="0"/>
              <a:t>Na základě výsledků kontrol připraví první návrh žádostí doporučených ke schválení a předá jej příslušnému výboru zastupitelstva nebo komisi rady k posouzení.</a:t>
            </a:r>
          </a:p>
          <a:p>
            <a:pPr marL="457200" indent="-457200">
              <a:spcAft>
                <a:spcPts val="600"/>
              </a:spcAft>
              <a:buClr>
                <a:srgbClr val="996600"/>
              </a:buClr>
              <a:buFont typeface="+mj-lt"/>
              <a:buAutoNum type="arabicPeriod"/>
              <a:defRPr/>
            </a:pPr>
            <a:r>
              <a:rPr lang="cs-CZ" altLang="cs-CZ" sz="2400" kern="0" dirty="0"/>
              <a:t>Výbor (komise) tento návrh schválí případně upraví a předloží jej radě k rozhodnutí nebo předložení zastupitelstvu.</a:t>
            </a:r>
          </a:p>
          <a:p>
            <a:pPr marL="457200" indent="-457200">
              <a:spcAft>
                <a:spcPts val="600"/>
              </a:spcAft>
              <a:buClr>
                <a:srgbClr val="996600"/>
              </a:buClr>
              <a:buFont typeface="+mj-lt"/>
              <a:buAutoNum type="arabicPeriod"/>
              <a:defRPr/>
            </a:pPr>
            <a:r>
              <a:rPr lang="cs-CZ" altLang="cs-CZ" sz="2400" kern="0" dirty="0"/>
              <a:t>Případné úpravy předloženého návrhu by měly být zastupitelstvu předloženy formou variantního materiálu.</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Tree>
    <p:extLst>
      <p:ext uri="{BB962C8B-B14F-4D97-AF65-F5344CB8AC3E}">
        <p14:creationId xmlns:p14="http://schemas.microsoft.com/office/powerpoint/2010/main" val="759247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Rozhodnutí a </a:t>
            </a:r>
            <a:r>
              <a:rPr lang="cs-CZ" altLang="cs-CZ" sz="3600" b="1" dirty="0"/>
              <a:t>jeho oznámení</a:t>
            </a:r>
          </a:p>
        </p:txBody>
      </p:sp>
      <p:sp>
        <p:nvSpPr>
          <p:cNvPr id="9" name="TextovéPole 8"/>
          <p:cNvSpPr txBox="1"/>
          <p:nvPr/>
        </p:nvSpPr>
        <p:spPr>
          <a:xfrm>
            <a:off x="585094" y="1385165"/>
            <a:ext cx="11248221" cy="4154984"/>
          </a:xfrm>
          <a:prstGeom prst="rect">
            <a:avLst/>
          </a:prstGeom>
          <a:noFill/>
        </p:spPr>
        <p:txBody>
          <a:bodyPr wrap="square" rtlCol="0">
            <a:spAutoFit/>
          </a:bodyPr>
          <a:lstStyle/>
          <a:p>
            <a:pPr marL="342900" indent="-342900">
              <a:buClr>
                <a:srgbClr val="996600"/>
              </a:buClr>
              <a:buFont typeface="Wingdings" panose="05000000000000000000" pitchFamily="2" charset="2"/>
              <a:buChar char="q"/>
              <a:defRPr/>
            </a:pPr>
            <a:endParaRPr lang="cs-CZ" altLang="cs-CZ" sz="2400" kern="0" dirty="0" smtClean="0"/>
          </a:p>
          <a:p>
            <a:pPr marL="342900" indent="-342900">
              <a:buClr>
                <a:srgbClr val="996600"/>
              </a:buClr>
              <a:buFont typeface="Wingdings" panose="05000000000000000000" pitchFamily="2" charset="2"/>
              <a:buChar char="q"/>
              <a:defRPr/>
            </a:pPr>
            <a:r>
              <a:rPr lang="cs-CZ" altLang="cs-CZ" sz="2400" kern="0" dirty="0" smtClean="0"/>
              <a:t>O </a:t>
            </a:r>
            <a:r>
              <a:rPr lang="cs-CZ" altLang="cs-CZ" sz="2400" kern="0" dirty="0"/>
              <a:t>poskytování dotací rozhodují orgány územních celků, </a:t>
            </a:r>
            <a:r>
              <a:rPr lang="cs-CZ" altLang="cs-CZ" sz="2400" kern="0" dirty="0" smtClean="0"/>
              <a:t/>
            </a:r>
            <a:br>
              <a:rPr lang="cs-CZ" altLang="cs-CZ" sz="2400" kern="0" dirty="0" smtClean="0"/>
            </a:br>
            <a:r>
              <a:rPr lang="cs-CZ" altLang="cs-CZ" sz="2400" kern="0" dirty="0" smtClean="0"/>
              <a:t>a </a:t>
            </a:r>
            <a:r>
              <a:rPr lang="cs-CZ" altLang="cs-CZ" sz="2400" kern="0" dirty="0"/>
              <a:t>to podle výše požadované dotace v jednotlivém případě </a:t>
            </a:r>
            <a:r>
              <a:rPr lang="cs-CZ" altLang="cs-CZ" sz="2400" kern="0" dirty="0" smtClean="0"/>
              <a:t/>
            </a:r>
            <a:br>
              <a:rPr lang="cs-CZ" altLang="cs-CZ" sz="2400" kern="0" dirty="0" smtClean="0"/>
            </a:br>
            <a:r>
              <a:rPr lang="cs-CZ" altLang="cs-CZ" sz="2400" kern="0" dirty="0" smtClean="0"/>
              <a:t>(</a:t>
            </a:r>
            <a:r>
              <a:rPr lang="cs-CZ" altLang="cs-CZ" sz="2400" kern="0" dirty="0"/>
              <a:t>bez ohledu na schválenou částku).</a:t>
            </a:r>
          </a:p>
          <a:p>
            <a:pPr marL="342900" indent="-342900">
              <a:buClr>
                <a:srgbClr val="996600"/>
              </a:buClr>
              <a:buFont typeface="Wingdings" panose="05000000000000000000" pitchFamily="2" charset="2"/>
              <a:buChar char="q"/>
              <a:defRPr/>
            </a:pPr>
            <a:endParaRPr lang="cs-CZ" altLang="cs-CZ" sz="2400" kern="0" dirty="0"/>
          </a:p>
          <a:p>
            <a:pPr marL="342900" indent="-342900">
              <a:buClr>
                <a:srgbClr val="996600"/>
              </a:buClr>
              <a:buFont typeface="Wingdings" panose="05000000000000000000" pitchFamily="2" charset="2"/>
              <a:buChar char="q"/>
              <a:defRPr/>
            </a:pPr>
            <a:r>
              <a:rPr lang="cs-CZ" altLang="cs-CZ" sz="2400" kern="0" dirty="0"/>
              <a:t>Rozhodnutí o neposkytnutí dotace je nutné žadateli oznámit včetně důvodů neposkytnutí dotace.</a:t>
            </a:r>
          </a:p>
          <a:p>
            <a:pPr marL="342900" indent="-342900">
              <a:buClr>
                <a:srgbClr val="996600"/>
              </a:buClr>
              <a:buFont typeface="Wingdings" panose="05000000000000000000" pitchFamily="2" charset="2"/>
              <a:buChar char="q"/>
              <a:defRPr/>
            </a:pPr>
            <a:endParaRPr lang="cs-CZ" altLang="cs-CZ" sz="2400" kern="0" dirty="0"/>
          </a:p>
          <a:p>
            <a:pPr marL="342900" indent="-342900">
              <a:buClr>
                <a:srgbClr val="996600"/>
              </a:buClr>
              <a:buFont typeface="Wingdings" panose="05000000000000000000" pitchFamily="2" charset="2"/>
              <a:buChar char="q"/>
              <a:defRPr/>
            </a:pPr>
            <a:r>
              <a:rPr lang="cs-CZ" altLang="cs-CZ" sz="2400" kern="0" dirty="0"/>
              <a:t>Rozhodnutí o poskytnutí dotace je rovněž vhodné žadateli sdělit pro urychlení dalších úkonů směřujících k vyplacení dotace.</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
        <p:nvSpPr>
          <p:cNvPr id="7" name="Zaoblený obdélník 6"/>
          <p:cNvSpPr/>
          <p:nvPr/>
        </p:nvSpPr>
        <p:spPr>
          <a:xfrm>
            <a:off x="9471647" y="1641512"/>
            <a:ext cx="2361668" cy="131788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Rozhodnutí a oznámení</a:t>
            </a:r>
          </a:p>
        </p:txBody>
      </p:sp>
    </p:spTree>
    <p:extLst>
      <p:ext uri="{BB962C8B-B14F-4D97-AF65-F5344CB8AC3E}">
        <p14:creationId xmlns:p14="http://schemas.microsoft.com/office/powerpoint/2010/main" val="1116390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Rozhodnutí a </a:t>
            </a:r>
            <a:r>
              <a:rPr lang="cs-CZ" altLang="cs-CZ" sz="3600" b="1" dirty="0"/>
              <a:t>jeho oznámení</a:t>
            </a:r>
          </a:p>
        </p:txBody>
      </p:sp>
      <p:sp>
        <p:nvSpPr>
          <p:cNvPr id="9" name="TextovéPole 8"/>
          <p:cNvSpPr txBox="1"/>
          <p:nvPr/>
        </p:nvSpPr>
        <p:spPr>
          <a:xfrm>
            <a:off x="585094" y="1385165"/>
            <a:ext cx="11248221" cy="4154984"/>
          </a:xfrm>
          <a:prstGeom prst="rect">
            <a:avLst/>
          </a:prstGeom>
          <a:noFill/>
        </p:spPr>
        <p:txBody>
          <a:bodyPr wrap="square" rtlCol="0">
            <a:spAutoFit/>
          </a:bodyPr>
          <a:lstStyle/>
          <a:p>
            <a:pPr marL="342900" indent="-342900">
              <a:buClr>
                <a:srgbClr val="996600"/>
              </a:buClr>
              <a:buFont typeface="Wingdings" panose="05000000000000000000" pitchFamily="2" charset="2"/>
              <a:buChar char="q"/>
              <a:defRPr/>
            </a:pPr>
            <a:endParaRPr lang="cs-CZ" altLang="cs-CZ" sz="2400" b="1" kern="0" dirty="0" smtClean="0"/>
          </a:p>
          <a:p>
            <a:pPr>
              <a:buClr>
                <a:srgbClr val="996600"/>
              </a:buClr>
              <a:defRPr/>
            </a:pPr>
            <a:r>
              <a:rPr lang="cs-CZ" altLang="cs-CZ" sz="2400" b="1" kern="0" dirty="0" smtClean="0">
                <a:solidFill>
                  <a:schemeClr val="accent5"/>
                </a:solidFill>
              </a:rPr>
              <a:t>KOMPETENCE</a:t>
            </a:r>
          </a:p>
          <a:p>
            <a:pPr>
              <a:buClr>
                <a:srgbClr val="996600"/>
              </a:buClr>
              <a:defRPr/>
            </a:pPr>
            <a:endParaRPr lang="cs-CZ" altLang="cs-CZ" sz="2400" kern="0" dirty="0"/>
          </a:p>
          <a:p>
            <a:pPr marL="342900" indent="-342900">
              <a:buClr>
                <a:srgbClr val="996600"/>
              </a:buClr>
              <a:buFont typeface="Wingdings" panose="05000000000000000000" pitchFamily="2" charset="2"/>
              <a:buChar char="q"/>
              <a:defRPr/>
            </a:pPr>
            <a:r>
              <a:rPr lang="cs-CZ" altLang="cs-CZ" sz="2400" kern="0" dirty="0" smtClean="0"/>
              <a:t>podle </a:t>
            </a:r>
            <a:r>
              <a:rPr lang="cs-CZ" altLang="cs-CZ" sz="2400" u="sng" kern="0" dirty="0" smtClean="0"/>
              <a:t>výše dotace </a:t>
            </a:r>
            <a:r>
              <a:rPr lang="cs-CZ" altLang="cs-CZ" sz="2400" kern="0" dirty="0" smtClean="0"/>
              <a:t>o kterou je žádáno</a:t>
            </a:r>
          </a:p>
          <a:p>
            <a:pPr marL="342900" indent="-342900">
              <a:buClr>
                <a:srgbClr val="996600"/>
              </a:buClr>
              <a:buFont typeface="Wingdings" panose="05000000000000000000" pitchFamily="2" charset="2"/>
              <a:buChar char="q"/>
              <a:defRPr/>
            </a:pPr>
            <a:endParaRPr lang="cs-CZ" altLang="cs-CZ" sz="2400" kern="0" dirty="0"/>
          </a:p>
          <a:p>
            <a:pPr marL="342900" indent="-342900">
              <a:buClr>
                <a:srgbClr val="996600"/>
              </a:buClr>
              <a:buFont typeface="Wingdings" panose="05000000000000000000" pitchFamily="2" charset="2"/>
              <a:buChar char="q"/>
              <a:defRPr/>
            </a:pPr>
            <a:endParaRPr lang="cs-CZ" altLang="cs-CZ" sz="2400" b="1" kern="0" dirty="0" smtClean="0">
              <a:solidFill>
                <a:schemeClr val="accent3"/>
              </a:solidFill>
            </a:endParaRPr>
          </a:p>
          <a:p>
            <a:pPr>
              <a:buClr>
                <a:srgbClr val="996600"/>
              </a:buClr>
              <a:defRPr/>
            </a:pPr>
            <a:r>
              <a:rPr lang="cs-CZ" altLang="cs-CZ" sz="2400" b="1" kern="0" dirty="0" smtClean="0">
                <a:solidFill>
                  <a:schemeClr val="accent3"/>
                </a:solidFill>
              </a:rPr>
              <a:t>ZASTUPITELSTVO OBCE			RADA OBCE</a:t>
            </a:r>
          </a:p>
          <a:p>
            <a:pPr>
              <a:buClr>
                <a:srgbClr val="996600"/>
              </a:buClr>
              <a:defRPr/>
            </a:pPr>
            <a:r>
              <a:rPr lang="cs-CZ" altLang="ko-KR" sz="2400" b="1" dirty="0" smtClean="0">
                <a:solidFill>
                  <a:schemeClr val="tx1">
                    <a:lumMod val="75000"/>
                    <a:lumOff val="25000"/>
                  </a:schemeClr>
                </a:solidFill>
                <a:cs typeface="Arial" pitchFamily="34" charset="0"/>
              </a:rPr>
              <a:t>§85 </a:t>
            </a:r>
            <a:r>
              <a:rPr lang="cs-CZ" altLang="ko-KR" sz="2400" b="1" dirty="0">
                <a:solidFill>
                  <a:schemeClr val="tx1">
                    <a:lumMod val="75000"/>
                    <a:lumOff val="25000"/>
                  </a:schemeClr>
                </a:solidFill>
                <a:cs typeface="Arial" pitchFamily="34" charset="0"/>
              </a:rPr>
              <a:t>písm. c</a:t>
            </a:r>
            <a:r>
              <a:rPr lang="cs-CZ" altLang="ko-KR" sz="2400" b="1" dirty="0" smtClean="0">
                <a:solidFill>
                  <a:schemeClr val="tx1">
                    <a:lumMod val="75000"/>
                    <a:lumOff val="25000"/>
                  </a:schemeClr>
                </a:solidFill>
                <a:cs typeface="Arial" pitchFamily="34" charset="0"/>
              </a:rPr>
              <a:t>): </a:t>
            </a:r>
            <a:r>
              <a:rPr lang="cs-CZ" altLang="ko-KR" sz="2400" dirty="0" smtClean="0">
                <a:solidFill>
                  <a:schemeClr val="tx1">
                    <a:lumMod val="75000"/>
                    <a:lumOff val="25000"/>
                  </a:schemeClr>
                </a:solidFill>
                <a:cs typeface="Arial" pitchFamily="34" charset="0"/>
              </a:rPr>
              <a:t>poskytování </a:t>
            </a:r>
            <a:r>
              <a:rPr lang="cs-CZ" altLang="ko-KR" sz="2400" dirty="0">
                <a:solidFill>
                  <a:schemeClr val="tx1">
                    <a:lumMod val="75000"/>
                    <a:lumOff val="25000"/>
                  </a:schemeClr>
                </a:solidFill>
                <a:cs typeface="Arial" pitchFamily="34" charset="0"/>
              </a:rPr>
              <a:t>dotací a NFV </a:t>
            </a:r>
            <a:r>
              <a:rPr lang="cs-CZ" altLang="ko-KR" sz="2400" dirty="0" smtClean="0">
                <a:solidFill>
                  <a:schemeClr val="tx1">
                    <a:lumMod val="75000"/>
                    <a:lumOff val="25000"/>
                  </a:schemeClr>
                </a:solidFill>
                <a:cs typeface="Arial" pitchFamily="34" charset="0"/>
              </a:rPr>
              <a:t>	zbytková </a:t>
            </a:r>
            <a:r>
              <a:rPr lang="cs-CZ" altLang="ko-KR" sz="2400" dirty="0">
                <a:solidFill>
                  <a:schemeClr val="tx1">
                    <a:lumMod val="75000"/>
                    <a:lumOff val="25000"/>
                  </a:schemeClr>
                </a:solidFill>
                <a:cs typeface="Arial" pitchFamily="34" charset="0"/>
              </a:rPr>
              <a:t>kompetence </a:t>
            </a:r>
            <a:r>
              <a:rPr lang="cs-CZ" altLang="ko-KR" sz="2400" dirty="0" smtClean="0">
                <a:solidFill>
                  <a:schemeClr val="tx1">
                    <a:lumMod val="75000"/>
                    <a:lumOff val="25000"/>
                  </a:schemeClr>
                </a:solidFill>
                <a:cs typeface="Arial" pitchFamily="34" charset="0"/>
              </a:rPr>
              <a:t>RM</a:t>
            </a:r>
            <a:endParaRPr lang="cs-CZ" altLang="ko-KR" sz="2400" dirty="0">
              <a:solidFill>
                <a:schemeClr val="tx1">
                  <a:lumMod val="75000"/>
                  <a:lumOff val="25000"/>
                </a:schemeClr>
              </a:solidFill>
              <a:cs typeface="Arial" pitchFamily="34" charset="0"/>
            </a:endParaRPr>
          </a:p>
          <a:p>
            <a:pPr>
              <a:buClr>
                <a:srgbClr val="996600"/>
              </a:buClr>
              <a:defRPr/>
            </a:pPr>
            <a:r>
              <a:rPr lang="cs-CZ" altLang="ko-KR" sz="2400" b="1" dirty="0" smtClean="0">
                <a:solidFill>
                  <a:schemeClr val="accent5"/>
                </a:solidFill>
                <a:cs typeface="Arial" pitchFamily="34" charset="0"/>
              </a:rPr>
              <a:t>nad 250 </a:t>
            </a:r>
            <a:r>
              <a:rPr lang="cs-CZ" altLang="ko-KR" sz="2400" b="1" dirty="0">
                <a:solidFill>
                  <a:schemeClr val="accent5"/>
                </a:solidFill>
                <a:cs typeface="Arial" pitchFamily="34" charset="0"/>
              </a:rPr>
              <a:t>000 Kč </a:t>
            </a:r>
            <a:r>
              <a:rPr lang="cs-CZ" altLang="ko-KR" sz="2400" u="sng" dirty="0">
                <a:solidFill>
                  <a:schemeClr val="tx1">
                    <a:lumMod val="75000"/>
                    <a:lumOff val="25000"/>
                  </a:schemeClr>
                </a:solidFill>
                <a:cs typeface="Arial" pitchFamily="34" charset="0"/>
              </a:rPr>
              <a:t>v jednotlivém případě</a:t>
            </a:r>
            <a:r>
              <a:rPr lang="cs-CZ" altLang="ko-KR" sz="2400" dirty="0">
                <a:solidFill>
                  <a:schemeClr val="tx1">
                    <a:lumMod val="75000"/>
                    <a:lumOff val="25000"/>
                  </a:schemeClr>
                </a:solidFill>
                <a:cs typeface="Arial" pitchFamily="34" charset="0"/>
              </a:rPr>
              <a:t> </a:t>
            </a:r>
            <a:r>
              <a:rPr lang="cs-CZ" altLang="ko-KR" sz="2400" dirty="0" smtClean="0">
                <a:solidFill>
                  <a:schemeClr val="tx1">
                    <a:lumMod val="75000"/>
                    <a:lumOff val="25000"/>
                  </a:schemeClr>
                </a:solidFill>
                <a:cs typeface="Arial" pitchFamily="34" charset="0"/>
              </a:rPr>
              <a:t>		(§</a:t>
            </a:r>
            <a:r>
              <a:rPr lang="cs-CZ" altLang="ko-KR" sz="2400" dirty="0">
                <a:solidFill>
                  <a:schemeClr val="tx1">
                    <a:lumMod val="75000"/>
                    <a:lumOff val="25000"/>
                  </a:schemeClr>
                </a:solidFill>
                <a:cs typeface="Arial" pitchFamily="34" charset="0"/>
              </a:rPr>
              <a:t>102 odst. 3</a:t>
            </a:r>
            <a:r>
              <a:rPr lang="cs-CZ" altLang="ko-KR" sz="2400" dirty="0" smtClean="0">
                <a:solidFill>
                  <a:schemeClr val="tx1">
                    <a:lumMod val="75000"/>
                    <a:lumOff val="25000"/>
                  </a:schemeClr>
                </a:solidFill>
                <a:cs typeface="Arial" pitchFamily="34" charset="0"/>
              </a:rPr>
              <a:t>) – </a:t>
            </a:r>
            <a:r>
              <a:rPr lang="cs-CZ" altLang="ko-KR" sz="2400" b="1" dirty="0" smtClean="0">
                <a:solidFill>
                  <a:schemeClr val="accent5"/>
                </a:solidFill>
                <a:cs typeface="Arial" pitchFamily="34" charset="0"/>
              </a:rPr>
              <a:t>do 250 000 Kč</a:t>
            </a:r>
            <a:endParaRPr lang="cs-CZ" altLang="cs-CZ" sz="2400" b="1" kern="0" dirty="0" smtClean="0">
              <a:solidFill>
                <a:schemeClr val="accent5"/>
              </a:solidFill>
            </a:endParaRPr>
          </a:p>
          <a:p>
            <a:pPr>
              <a:buClr>
                <a:srgbClr val="996600"/>
              </a:buClr>
              <a:defRPr/>
            </a:pPr>
            <a:endParaRPr lang="cs-CZ" altLang="cs-CZ" sz="2400" kern="0" dirty="0"/>
          </a:p>
          <a:p>
            <a:pPr>
              <a:buClr>
                <a:srgbClr val="996600"/>
              </a:buClr>
              <a:defRPr/>
            </a:pPr>
            <a:endParaRPr lang="cs-CZ" altLang="cs-CZ" sz="2400" kern="0" dirty="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
        <p:nvSpPr>
          <p:cNvPr id="7" name="Zaoblený obdélník 6"/>
          <p:cNvSpPr/>
          <p:nvPr/>
        </p:nvSpPr>
        <p:spPr>
          <a:xfrm>
            <a:off x="9471647" y="1641512"/>
            <a:ext cx="2361668" cy="131788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Rozhodnutí a oznámení</a:t>
            </a:r>
          </a:p>
        </p:txBody>
      </p:sp>
      <p:pic>
        <p:nvPicPr>
          <p:cNvPr id="11" name="Picture 2" descr="Zastupitelstvo města: Počát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799" y="4716396"/>
            <a:ext cx="2543696" cy="1907772"/>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stretch>
            <a:fillRect/>
          </a:stretch>
        </p:blipFill>
        <p:spPr>
          <a:xfrm>
            <a:off x="657903" y="4987622"/>
            <a:ext cx="5566627" cy="1078011"/>
          </a:xfrm>
          <a:prstGeom prst="rect">
            <a:avLst/>
          </a:prstGeom>
        </p:spPr>
      </p:pic>
    </p:spTree>
    <p:extLst>
      <p:ext uri="{BB962C8B-B14F-4D97-AF65-F5344CB8AC3E}">
        <p14:creationId xmlns:p14="http://schemas.microsoft.com/office/powerpoint/2010/main" val="1361810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895730"/>
            <a:ext cx="4777152" cy="830997"/>
          </a:xfrm>
          <a:prstGeom prst="rect">
            <a:avLst/>
          </a:prstGeom>
          <a:noFill/>
        </p:spPr>
        <p:txBody>
          <a:bodyPr wrap="square" rtlCol="0" anchor="ctr">
            <a:spAutoFit/>
          </a:bodyPr>
          <a:lstStyle/>
          <a:p>
            <a:r>
              <a:rPr lang="cs-CZ" altLang="ko-KR" sz="4800" b="1" dirty="0" smtClean="0">
                <a:solidFill>
                  <a:schemeClr val="bg1"/>
                </a:solidFill>
                <a:latin typeface="+mj-lt"/>
                <a:cs typeface="Arial" pitchFamily="34" charset="0"/>
              </a:rPr>
              <a:t>Právní</a:t>
            </a:r>
            <a:r>
              <a:rPr lang="en-US" altLang="ko-KR" sz="4800" b="1" dirty="0" smtClean="0">
                <a:solidFill>
                  <a:schemeClr val="bg1"/>
                </a:solidFill>
                <a:latin typeface="+mj-lt"/>
                <a:cs typeface="Arial" pitchFamily="34" charset="0"/>
              </a:rPr>
              <a:t> </a:t>
            </a:r>
            <a:r>
              <a:rPr lang="cs-CZ" altLang="ko-KR" sz="4800" b="1" dirty="0" smtClean="0">
                <a:solidFill>
                  <a:schemeClr val="bg1"/>
                </a:solidFill>
                <a:latin typeface="+mj-lt"/>
                <a:cs typeface="Arial" pitchFamily="34" charset="0"/>
              </a:rPr>
              <a:t>rámec</a:t>
            </a:r>
            <a:endParaRPr lang="cs-CZ" altLang="ko-KR" sz="4800" b="1" dirty="0">
              <a:solidFill>
                <a:schemeClr val="bg1"/>
              </a:solidFill>
              <a:latin typeface="+mj-lt"/>
              <a:cs typeface="Arial" pitchFamily="34" charset="0"/>
            </a:endParaRPr>
          </a:p>
        </p:txBody>
      </p:sp>
      <p:sp>
        <p:nvSpPr>
          <p:cNvPr id="20" name="TextBox 19">
            <a:extLst>
              <a:ext uri="{FF2B5EF4-FFF2-40B4-BE49-F238E27FC236}">
                <a16:creationId xmlns:a16="http://schemas.microsoft.com/office/drawing/2014/main" id="{41CE6B9E-73E2-4B38-98C5-2C3C5D875F26}"/>
              </a:ext>
            </a:extLst>
          </p:cNvPr>
          <p:cNvSpPr txBox="1"/>
          <p:nvPr/>
        </p:nvSpPr>
        <p:spPr>
          <a:xfrm>
            <a:off x="6007598" y="3658814"/>
            <a:ext cx="4777096" cy="379656"/>
          </a:xfrm>
          <a:prstGeom prst="rect">
            <a:avLst/>
          </a:prstGeom>
          <a:noFill/>
        </p:spPr>
        <p:txBody>
          <a:bodyPr wrap="square" rtlCol="0" anchor="ctr">
            <a:spAutoFit/>
          </a:bodyPr>
          <a:lstStyle/>
          <a:p>
            <a:r>
              <a:rPr lang="cs-CZ" altLang="ko-KR" sz="1867" dirty="0" smtClean="0">
                <a:solidFill>
                  <a:schemeClr val="bg1"/>
                </a:solidFill>
                <a:cs typeface="Arial" pitchFamily="34" charset="0"/>
              </a:rPr>
              <a:t>Základní právní předpisy</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Zákonné náležitosti </a:t>
            </a:r>
            <a:r>
              <a:rPr lang="cs-CZ" altLang="cs-CZ" sz="3600" b="1" dirty="0"/>
              <a:t>smlouvy</a:t>
            </a:r>
            <a:endParaRPr lang="cs-CZ" altLang="cs-CZ" sz="3600" b="1" kern="0" dirty="0"/>
          </a:p>
        </p:txBody>
      </p:sp>
      <p:sp>
        <p:nvSpPr>
          <p:cNvPr id="9" name="TextovéPole 8"/>
          <p:cNvSpPr txBox="1"/>
          <p:nvPr/>
        </p:nvSpPr>
        <p:spPr>
          <a:xfrm>
            <a:off x="585094" y="1513337"/>
            <a:ext cx="11248221" cy="4693593"/>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dirty="0"/>
              <a:t>identifikace poskytovatele a příjemce</a:t>
            </a:r>
          </a:p>
          <a:p>
            <a:pPr marL="342900" indent="-342900">
              <a:spcAft>
                <a:spcPts val="600"/>
              </a:spcAft>
              <a:buClr>
                <a:srgbClr val="996600"/>
              </a:buClr>
              <a:buFont typeface="Wingdings" panose="05000000000000000000" pitchFamily="2" charset="2"/>
              <a:buChar char="q"/>
              <a:defRPr/>
            </a:pPr>
            <a:r>
              <a:rPr lang="cs-CZ" altLang="cs-CZ" sz="2400" dirty="0"/>
              <a:t>čísla bankovních účtů nebo způsob poskytnutí dotace </a:t>
            </a:r>
          </a:p>
          <a:p>
            <a:pPr marL="342900" indent="-342900">
              <a:spcAft>
                <a:spcPts val="600"/>
              </a:spcAft>
              <a:buClr>
                <a:srgbClr val="996600"/>
              </a:buClr>
              <a:buFont typeface="Wingdings" panose="05000000000000000000" pitchFamily="2" charset="2"/>
              <a:buChar char="q"/>
              <a:defRPr/>
            </a:pPr>
            <a:r>
              <a:rPr lang="cs-CZ" altLang="cs-CZ" sz="2400" dirty="0"/>
              <a:t>poskytovaná částka nebo částka, do jejíž výše může </a:t>
            </a:r>
            <a:r>
              <a:rPr lang="cs-CZ" altLang="cs-CZ" sz="2400" dirty="0" smtClean="0"/>
              <a:t/>
            </a:r>
            <a:br>
              <a:rPr lang="cs-CZ" altLang="cs-CZ" sz="2400" dirty="0" smtClean="0"/>
            </a:br>
            <a:r>
              <a:rPr lang="cs-CZ" altLang="cs-CZ" sz="2400" dirty="0" smtClean="0"/>
              <a:t>být </a:t>
            </a:r>
            <a:r>
              <a:rPr lang="cs-CZ" altLang="cs-CZ" sz="2400" dirty="0"/>
              <a:t>dotace poskytnuta</a:t>
            </a:r>
          </a:p>
          <a:p>
            <a:pPr marL="452438" indent="-452438">
              <a:spcAft>
                <a:spcPts val="600"/>
              </a:spcAft>
              <a:buClr>
                <a:srgbClr val="996600"/>
              </a:buClr>
              <a:buFont typeface="Wingdings" panose="05000000000000000000" pitchFamily="2" charset="2"/>
              <a:buChar char="q"/>
              <a:defRPr/>
            </a:pPr>
            <a:r>
              <a:rPr lang="cs-CZ" altLang="cs-CZ" sz="2400" dirty="0"/>
              <a:t>účel, na který je poskytovaná částka určena (metriky, klíčové indikátory)</a:t>
            </a:r>
          </a:p>
          <a:p>
            <a:pPr marL="452438" indent="-452438">
              <a:spcAft>
                <a:spcPts val="600"/>
              </a:spcAft>
              <a:buClr>
                <a:srgbClr val="996600"/>
              </a:buClr>
              <a:buFont typeface="Wingdings" panose="05000000000000000000" pitchFamily="2" charset="2"/>
              <a:buChar char="q"/>
              <a:defRPr/>
            </a:pPr>
            <a:r>
              <a:rPr lang="cs-CZ" altLang="cs-CZ" sz="2400" dirty="0"/>
              <a:t>doba, v níž má být stanoveného účelu dosaženo</a:t>
            </a:r>
          </a:p>
          <a:p>
            <a:pPr marL="342900" indent="-342900">
              <a:spcAft>
                <a:spcPts val="600"/>
              </a:spcAft>
              <a:buClr>
                <a:srgbClr val="996600"/>
              </a:buClr>
              <a:buFont typeface="Wingdings" panose="05000000000000000000" pitchFamily="2" charset="2"/>
              <a:buChar char="q"/>
              <a:defRPr/>
            </a:pPr>
            <a:r>
              <a:rPr lang="cs-CZ" altLang="cs-CZ" sz="2400" dirty="0"/>
              <a:t>podmínky, které je příjemce povinen splnit a dodržet</a:t>
            </a:r>
          </a:p>
          <a:p>
            <a:pPr marL="342900" indent="-342900">
              <a:spcAft>
                <a:spcPts val="600"/>
              </a:spcAft>
              <a:buClr>
                <a:srgbClr val="996600"/>
              </a:buClr>
              <a:buFont typeface="Wingdings" panose="05000000000000000000" pitchFamily="2" charset="2"/>
              <a:buChar char="q"/>
              <a:defRPr/>
            </a:pPr>
            <a:r>
              <a:rPr lang="cs-CZ" altLang="cs-CZ" sz="2400" dirty="0"/>
              <a:t>dobu pro předložení finančního vypořádání a číslo účtu,</a:t>
            </a:r>
            <a:br>
              <a:rPr lang="cs-CZ" altLang="cs-CZ" sz="2400" dirty="0"/>
            </a:br>
            <a:r>
              <a:rPr lang="cs-CZ" altLang="cs-CZ" sz="2400" dirty="0"/>
              <a:t>na který mají být nepoužité peněžní prostředky vráceny</a:t>
            </a:r>
          </a:p>
          <a:p>
            <a:pPr marL="342900" indent="-342900">
              <a:spcAft>
                <a:spcPts val="600"/>
              </a:spcAft>
              <a:buClr>
                <a:srgbClr val="996600"/>
              </a:buClr>
              <a:buFont typeface="Wingdings" panose="05000000000000000000" pitchFamily="2" charset="2"/>
              <a:buChar char="q"/>
              <a:defRPr/>
            </a:pPr>
            <a:r>
              <a:rPr lang="cs-CZ" sz="2400" dirty="0"/>
              <a:t>povinnosti příjemce v případě přeměny nebo zrušení právnické osoby s likvidací</a:t>
            </a:r>
            <a:endParaRPr lang="cs-CZ" altLang="cs-CZ" sz="240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Tree>
    <p:extLst>
      <p:ext uri="{BB962C8B-B14F-4D97-AF65-F5344CB8AC3E}">
        <p14:creationId xmlns:p14="http://schemas.microsoft.com/office/powerpoint/2010/main" val="4112416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Co </a:t>
            </a:r>
            <a:r>
              <a:rPr lang="pl-PL" altLang="cs-CZ" sz="3600" b="1" dirty="0" smtClean="0"/>
              <a:t>ještě napsat </a:t>
            </a:r>
            <a:r>
              <a:rPr lang="pl-PL" altLang="cs-CZ" sz="3600" b="1" dirty="0"/>
              <a:t>do smlouvy I.</a:t>
            </a:r>
          </a:p>
        </p:txBody>
      </p:sp>
      <p:sp>
        <p:nvSpPr>
          <p:cNvPr id="9" name="TextovéPole 8"/>
          <p:cNvSpPr txBox="1"/>
          <p:nvPr/>
        </p:nvSpPr>
        <p:spPr>
          <a:xfrm>
            <a:off x="585094" y="1513337"/>
            <a:ext cx="11248221" cy="440120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způsob (lhůty) vyplacení dotace</a:t>
            </a:r>
          </a:p>
          <a:p>
            <a:pPr marL="342900" indent="-342900">
              <a:spcAft>
                <a:spcPts val="600"/>
              </a:spcAft>
              <a:buClr>
                <a:srgbClr val="996600"/>
              </a:buClr>
              <a:buFont typeface="Wingdings" panose="05000000000000000000" pitchFamily="2" charset="2"/>
              <a:buChar char="q"/>
              <a:defRPr/>
            </a:pPr>
            <a:r>
              <a:rPr lang="cs-CZ" altLang="cs-CZ" sz="2400" kern="0" dirty="0"/>
              <a:t>povinnost řídit se všemi pravidly a podmínkami</a:t>
            </a:r>
          </a:p>
          <a:p>
            <a:pPr marL="342900" indent="-342900">
              <a:spcAft>
                <a:spcPts val="600"/>
              </a:spcAft>
              <a:buClr>
                <a:srgbClr val="996600"/>
              </a:buClr>
              <a:buFont typeface="Wingdings" panose="05000000000000000000" pitchFamily="2" charset="2"/>
              <a:buChar char="q"/>
              <a:defRPr/>
            </a:pPr>
            <a:r>
              <a:rPr lang="cs-CZ" altLang="cs-CZ" sz="2400" kern="0" dirty="0"/>
              <a:t>zrealizovat projekt vlastním jménem a na vlastní odpovědnost</a:t>
            </a:r>
            <a:r>
              <a:rPr lang="cs-CZ" altLang="cs-CZ" sz="2400" kern="0" dirty="0" smtClean="0"/>
              <a:t>,</a:t>
            </a:r>
            <a:br>
              <a:rPr lang="cs-CZ" altLang="cs-CZ" sz="2400" kern="0" dirty="0" smtClean="0"/>
            </a:br>
            <a:r>
              <a:rPr lang="cs-CZ" altLang="cs-CZ" sz="2400" kern="0" dirty="0" smtClean="0"/>
              <a:t>nepřevést </a:t>
            </a:r>
            <a:r>
              <a:rPr lang="cs-CZ" altLang="cs-CZ" sz="2400" kern="0" dirty="0"/>
              <a:t>jej (ani dotaci) na jiný subjekt</a:t>
            </a:r>
          </a:p>
          <a:p>
            <a:pPr marL="342900" indent="-342900">
              <a:spcAft>
                <a:spcPts val="600"/>
              </a:spcAft>
              <a:buClr>
                <a:srgbClr val="996600"/>
              </a:buClr>
              <a:buFont typeface="Wingdings" panose="05000000000000000000" pitchFamily="2" charset="2"/>
              <a:buChar char="q"/>
              <a:defRPr/>
            </a:pPr>
            <a:r>
              <a:rPr lang="cs-CZ" altLang="cs-CZ" sz="2400" kern="0" dirty="0"/>
              <a:t>použít dotaci pouze na úhradu uznatelných nákladů</a:t>
            </a:r>
          </a:p>
          <a:p>
            <a:pPr marL="342900" indent="-342900">
              <a:spcAft>
                <a:spcPts val="600"/>
              </a:spcAft>
              <a:buClr>
                <a:srgbClr val="996600"/>
              </a:buClr>
              <a:buFont typeface="Wingdings" panose="05000000000000000000" pitchFamily="2" charset="2"/>
              <a:buChar char="q"/>
              <a:defRPr/>
            </a:pPr>
            <a:r>
              <a:rPr lang="cs-CZ" altLang="cs-CZ" sz="2400" kern="0" dirty="0"/>
              <a:t>označit originály dokladů k zamezení dvojího použití</a:t>
            </a:r>
          </a:p>
          <a:p>
            <a:pPr marL="342900" indent="-342900">
              <a:spcAft>
                <a:spcPts val="600"/>
              </a:spcAft>
              <a:buClr>
                <a:srgbClr val="996600"/>
              </a:buClr>
              <a:buFont typeface="Wingdings" panose="05000000000000000000" pitchFamily="2" charset="2"/>
              <a:buChar char="q"/>
              <a:defRPr/>
            </a:pPr>
            <a:r>
              <a:rPr lang="cs-CZ" altLang="cs-CZ" sz="2400" kern="0" dirty="0"/>
              <a:t>umožnit poskytovateli provedení kontroly</a:t>
            </a:r>
          </a:p>
          <a:p>
            <a:pPr marL="342900" indent="-342900">
              <a:spcAft>
                <a:spcPts val="600"/>
              </a:spcAft>
              <a:buClr>
                <a:srgbClr val="996600"/>
              </a:buClr>
              <a:buFont typeface="Wingdings" panose="05000000000000000000" pitchFamily="2" charset="2"/>
              <a:buChar char="q"/>
              <a:defRPr/>
            </a:pPr>
            <a:r>
              <a:rPr lang="cs-CZ" altLang="cs-CZ" sz="2400" kern="0" dirty="0"/>
              <a:t>lhůtu pro vrácení nevyčerpané části dotace</a:t>
            </a:r>
          </a:p>
          <a:p>
            <a:pPr marL="342900" indent="-342900">
              <a:spcAft>
                <a:spcPts val="600"/>
              </a:spcAft>
              <a:buClr>
                <a:srgbClr val="996600"/>
              </a:buClr>
              <a:buFont typeface="Wingdings" panose="05000000000000000000" pitchFamily="2" charset="2"/>
              <a:buChar char="q"/>
              <a:defRPr/>
            </a:pPr>
            <a:r>
              <a:rPr lang="cs-CZ" altLang="cs-CZ" sz="2400" kern="0" dirty="0"/>
              <a:t>povinnosti příjemce v případě zastavení realizace projektu</a:t>
            </a:r>
          </a:p>
          <a:p>
            <a:pPr marL="342900" indent="-342900">
              <a:spcAft>
                <a:spcPts val="600"/>
              </a:spcAft>
              <a:buClr>
                <a:srgbClr val="996600"/>
              </a:buClr>
              <a:buFont typeface="Wingdings" panose="05000000000000000000" pitchFamily="2" charset="2"/>
              <a:buChar char="q"/>
              <a:defRPr/>
            </a:pPr>
            <a:r>
              <a:rPr lang="cs-CZ" altLang="cs-CZ" sz="2400" kern="0" dirty="0"/>
              <a:t>povinnost informovat poskytovatele o změnách</a:t>
            </a:r>
          </a:p>
        </p:txBody>
      </p:sp>
      <p:sp>
        <p:nvSpPr>
          <p:cNvPr id="10" name="Zaoblený obdélník 9"/>
          <p:cNvSpPr/>
          <p:nvPr/>
        </p:nvSpPr>
        <p:spPr>
          <a:xfrm>
            <a:off x="9243153" y="1374148"/>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88487"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63829" y="1641512"/>
            <a:ext cx="2458888" cy="117466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Tree>
    <p:extLst>
      <p:ext uri="{BB962C8B-B14F-4D97-AF65-F5344CB8AC3E}">
        <p14:creationId xmlns:p14="http://schemas.microsoft.com/office/powerpoint/2010/main" val="1420729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Co </a:t>
            </a:r>
            <a:r>
              <a:rPr lang="pl-PL" altLang="cs-CZ" sz="3600" b="1" dirty="0" smtClean="0"/>
              <a:t>ještě napsat </a:t>
            </a:r>
            <a:r>
              <a:rPr lang="pl-PL" altLang="cs-CZ" sz="3600" b="1" dirty="0"/>
              <a:t>do smlouvy </a:t>
            </a:r>
            <a:r>
              <a:rPr lang="pl-PL" altLang="cs-CZ" sz="3600" b="1" dirty="0" smtClean="0"/>
              <a:t>II.</a:t>
            </a:r>
            <a:endParaRPr lang="pl-PL" altLang="cs-CZ" sz="3600" b="1" dirty="0"/>
          </a:p>
        </p:txBody>
      </p:sp>
      <p:sp>
        <p:nvSpPr>
          <p:cNvPr id="9" name="TextovéPole 8"/>
          <p:cNvSpPr txBox="1"/>
          <p:nvPr/>
        </p:nvSpPr>
        <p:spPr>
          <a:xfrm>
            <a:off x="585094" y="1513337"/>
            <a:ext cx="11248221" cy="2539157"/>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pravidla pro uplatnění snížených odvodů</a:t>
            </a:r>
          </a:p>
          <a:p>
            <a:pPr marL="342900" indent="-342900">
              <a:spcAft>
                <a:spcPts val="600"/>
              </a:spcAft>
              <a:buClr>
                <a:srgbClr val="996600"/>
              </a:buClr>
              <a:buFont typeface="Wingdings" panose="05000000000000000000" pitchFamily="2" charset="2"/>
              <a:buChar char="q"/>
              <a:defRPr/>
            </a:pPr>
            <a:r>
              <a:rPr lang="cs-CZ" altLang="cs-CZ" sz="2400" kern="0" dirty="0"/>
              <a:t>pravidla pro uplatnění paušálních výdajů</a:t>
            </a:r>
          </a:p>
          <a:p>
            <a:pPr marL="342900" indent="-342900">
              <a:spcAft>
                <a:spcPts val="600"/>
              </a:spcAft>
              <a:buClr>
                <a:srgbClr val="996600"/>
              </a:buClr>
              <a:buFont typeface="Wingdings" panose="05000000000000000000" pitchFamily="2" charset="2"/>
              <a:buChar char="q"/>
              <a:defRPr/>
            </a:pPr>
            <a:r>
              <a:rPr lang="cs-CZ" altLang="cs-CZ" sz="2400" kern="0" dirty="0"/>
              <a:t>prohlášení obchodní společnosti k zákazu poskytování </a:t>
            </a:r>
            <a:r>
              <a:rPr lang="cs-CZ" altLang="cs-CZ" sz="2400" kern="0" dirty="0" smtClean="0"/>
              <a:t/>
            </a:r>
            <a:br>
              <a:rPr lang="cs-CZ" altLang="cs-CZ" sz="2400" kern="0" dirty="0" smtClean="0"/>
            </a:br>
            <a:r>
              <a:rPr lang="cs-CZ" altLang="cs-CZ" sz="2400" kern="0" dirty="0" smtClean="0"/>
              <a:t>dotací </a:t>
            </a:r>
            <a:r>
              <a:rPr lang="cs-CZ" altLang="cs-CZ" sz="2400" kern="0" dirty="0"/>
              <a:t>veřejným funkcionářům</a:t>
            </a:r>
          </a:p>
          <a:p>
            <a:pPr marL="342900" indent="-342900">
              <a:spcAft>
                <a:spcPts val="600"/>
              </a:spcAft>
              <a:buClr>
                <a:srgbClr val="996600"/>
              </a:buClr>
              <a:buFont typeface="Wingdings" panose="05000000000000000000" pitchFamily="2" charset="2"/>
              <a:buChar char="q"/>
              <a:defRPr/>
            </a:pPr>
            <a:r>
              <a:rPr lang="cs-CZ" altLang="cs-CZ" sz="2400" kern="0" dirty="0"/>
              <a:t>stanovení účinnosti podle zákona o registru smluv, případně určení subjektu, který smlouvu zveřejní v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Tree>
    <p:extLst>
      <p:ext uri="{BB962C8B-B14F-4D97-AF65-F5344CB8AC3E}">
        <p14:creationId xmlns:p14="http://schemas.microsoft.com/office/powerpoint/2010/main" val="3752230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Schvalování a </a:t>
            </a:r>
            <a:r>
              <a:rPr lang="pl-PL" altLang="cs-CZ" sz="3600" b="1" dirty="0"/>
              <a:t>zveřejnění smlouvy</a:t>
            </a:r>
          </a:p>
        </p:txBody>
      </p:sp>
      <p:sp>
        <p:nvSpPr>
          <p:cNvPr id="9" name="TextovéPole 8"/>
          <p:cNvSpPr txBox="1"/>
          <p:nvPr/>
        </p:nvSpPr>
        <p:spPr>
          <a:xfrm>
            <a:off x="585094" y="1315031"/>
            <a:ext cx="11248221" cy="5663089"/>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smtClean="0"/>
              <a:t>O </a:t>
            </a:r>
            <a:r>
              <a:rPr lang="cs-CZ" altLang="cs-CZ" sz="2400" kern="0" dirty="0"/>
              <a:t>uzavření smlouvy rozhoduje orgán územního celku, </a:t>
            </a:r>
            <a:r>
              <a:rPr lang="cs-CZ" altLang="cs-CZ" sz="2400" kern="0" dirty="0" smtClean="0"/>
              <a:t/>
            </a:r>
            <a:br>
              <a:rPr lang="cs-CZ" altLang="cs-CZ" sz="2400" kern="0" dirty="0" smtClean="0"/>
            </a:br>
            <a:r>
              <a:rPr lang="cs-CZ" altLang="cs-CZ" sz="2400" kern="0" dirty="0" smtClean="0"/>
              <a:t>který </a:t>
            </a:r>
            <a:r>
              <a:rPr lang="cs-CZ" altLang="cs-CZ" sz="2400" kern="0" dirty="0"/>
              <a:t>rozhodl o poskytnutí dané dotace.</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Smlouvu včetně všech dodatků zveřejní obec (kraj) na své </a:t>
            </a:r>
            <a:r>
              <a:rPr lang="cs-CZ" altLang="cs-CZ" sz="2400" kern="0" dirty="0" smtClean="0"/>
              <a:t/>
            </a:r>
            <a:br>
              <a:rPr lang="cs-CZ" altLang="cs-CZ" sz="2400" kern="0" dirty="0" smtClean="0"/>
            </a:br>
            <a:r>
              <a:rPr lang="cs-CZ" altLang="cs-CZ" sz="2400" kern="0" dirty="0" smtClean="0"/>
              <a:t>úřední </a:t>
            </a:r>
            <a:r>
              <a:rPr lang="cs-CZ" altLang="cs-CZ" sz="2400" kern="0" dirty="0"/>
              <a:t>desce do 30 dnů od uzavření smlouvy nebo jejího dodatku</a:t>
            </a:r>
            <a:r>
              <a:rPr lang="cs-CZ" altLang="cs-CZ" sz="2400" kern="0" dirty="0" smtClean="0"/>
              <a:t>.</a:t>
            </a:r>
          </a:p>
          <a:p>
            <a:pPr marL="342900" indent="-342900">
              <a:spcAft>
                <a:spcPts val="600"/>
              </a:spcAft>
              <a:buClr>
                <a:srgbClr val="996600"/>
              </a:buClr>
              <a:buFont typeface="Wingdings" panose="05000000000000000000" pitchFamily="2" charset="2"/>
              <a:buChar char="q"/>
              <a:defRPr/>
            </a:pPr>
            <a:endParaRPr lang="cs-CZ" altLang="cs-CZ" sz="2400" b="1" kern="0" dirty="0" smtClean="0">
              <a:solidFill>
                <a:schemeClr val="accent5"/>
              </a:solidFill>
            </a:endParaRPr>
          </a:p>
          <a:p>
            <a:pPr marL="342900" indent="-342900">
              <a:spcAft>
                <a:spcPts val="600"/>
              </a:spcAft>
              <a:buClr>
                <a:srgbClr val="996600"/>
              </a:buClr>
              <a:buFont typeface="Wingdings" panose="05000000000000000000" pitchFamily="2" charset="2"/>
              <a:buChar char="q"/>
              <a:defRPr/>
            </a:pPr>
            <a:r>
              <a:rPr lang="cs-CZ" altLang="cs-CZ" sz="2400" b="1" kern="0" dirty="0" smtClean="0">
                <a:solidFill>
                  <a:schemeClr val="accent5"/>
                </a:solidFill>
              </a:rPr>
              <a:t>Povinnost </a:t>
            </a:r>
            <a:r>
              <a:rPr lang="cs-CZ" altLang="cs-CZ" sz="2400" b="1" kern="0" dirty="0">
                <a:solidFill>
                  <a:schemeClr val="accent5"/>
                </a:solidFill>
              </a:rPr>
              <a:t>je splněna rovněž zveřejněním smlouvy v registru smluv</a:t>
            </a:r>
            <a:r>
              <a:rPr lang="cs-CZ" altLang="cs-CZ" sz="2400" b="1" kern="0" dirty="0" smtClean="0">
                <a:solidFill>
                  <a:schemeClr val="accent5"/>
                </a:solidFill>
              </a:rPr>
              <a:t>.</a:t>
            </a:r>
          </a:p>
          <a:p>
            <a:pPr>
              <a:spcAft>
                <a:spcPts val="600"/>
              </a:spcAft>
              <a:buClr>
                <a:srgbClr val="996600"/>
              </a:buClr>
              <a:defRPr/>
            </a:pPr>
            <a:r>
              <a:rPr lang="cs-CZ" altLang="cs-CZ" sz="2400" b="1" kern="0" dirty="0" smtClean="0">
                <a:solidFill>
                  <a:schemeClr val="accent5"/>
                </a:solidFill>
              </a:rPr>
              <a:t>	</a:t>
            </a:r>
            <a:r>
              <a:rPr lang="cs-CZ" altLang="cs-CZ" sz="2400" b="1" kern="0" dirty="0" smtClean="0">
                <a:solidFill>
                  <a:schemeClr val="tx1">
                    <a:lumMod val="75000"/>
                    <a:lumOff val="25000"/>
                  </a:schemeClr>
                </a:solidFill>
                <a:hlinkClick r:id="rId2"/>
              </a:rPr>
              <a:t>https</a:t>
            </a:r>
            <a:r>
              <a:rPr lang="cs-CZ" altLang="cs-CZ" sz="2400" b="1" kern="0" dirty="0">
                <a:solidFill>
                  <a:schemeClr val="tx1">
                    <a:lumMod val="75000"/>
                    <a:lumOff val="25000"/>
                  </a:schemeClr>
                </a:solidFill>
                <a:hlinkClick r:id="rId2"/>
              </a:rPr>
              <a:t>://smlouvy.gov.cz</a:t>
            </a:r>
            <a:r>
              <a:rPr lang="cs-CZ" altLang="cs-CZ" sz="2400" b="1" kern="0" dirty="0" smtClean="0">
                <a:solidFill>
                  <a:schemeClr val="tx1">
                    <a:lumMod val="75000"/>
                    <a:lumOff val="25000"/>
                  </a:schemeClr>
                </a:solidFill>
                <a:hlinkClick r:id="rId2"/>
              </a:rPr>
              <a:t>/</a:t>
            </a:r>
            <a:endParaRPr lang="cs-CZ" altLang="cs-CZ" sz="2400" b="1" kern="0" dirty="0" smtClean="0">
              <a:solidFill>
                <a:schemeClr val="tx1">
                  <a:lumMod val="75000"/>
                  <a:lumOff val="25000"/>
                </a:schemeClr>
              </a:solidFill>
            </a:endParaRPr>
          </a:p>
          <a:p>
            <a:pPr>
              <a:spcAft>
                <a:spcPts val="600"/>
              </a:spcAft>
              <a:buClr>
                <a:srgbClr val="996600"/>
              </a:buClr>
              <a:defRPr/>
            </a:pPr>
            <a:r>
              <a:rPr lang="cs-CZ" altLang="cs-CZ" sz="2400" b="1" kern="0" dirty="0" smtClean="0">
                <a:solidFill>
                  <a:schemeClr val="tx1">
                    <a:lumMod val="75000"/>
                    <a:lumOff val="25000"/>
                  </a:schemeClr>
                </a:solidFill>
              </a:rPr>
              <a:t>     </a:t>
            </a:r>
            <a:r>
              <a:rPr lang="cs-CZ" altLang="cs-CZ" sz="2400" b="1" kern="0" dirty="0" smtClean="0">
                <a:solidFill>
                  <a:srgbClr val="FF0000"/>
                </a:solidFill>
              </a:rPr>
              <a:t>Pozor na nový výklad MFČR!!! Pro obce I. a II. typu RS neplatí.</a:t>
            </a:r>
            <a:endParaRPr lang="cs-CZ" altLang="cs-CZ" sz="2400" b="1" kern="0" dirty="0">
              <a:solidFill>
                <a:srgbClr val="FF0000"/>
              </a:solidFill>
            </a:endParaRPr>
          </a:p>
          <a:p>
            <a:pPr marL="342900" indent="-342900">
              <a:spcAft>
                <a:spcPts val="600"/>
              </a:spcAft>
              <a:buClr>
                <a:srgbClr val="996600"/>
              </a:buClr>
              <a:buFont typeface="Wingdings" panose="05000000000000000000" pitchFamily="2" charset="2"/>
              <a:buChar char="q"/>
              <a:defRPr/>
            </a:pPr>
            <a:r>
              <a:rPr lang="cs-CZ" altLang="cs-CZ" sz="2400" kern="0" dirty="0" smtClean="0"/>
              <a:t>Svazek </a:t>
            </a:r>
            <a:r>
              <a:rPr lang="cs-CZ" altLang="cs-CZ" sz="2400" kern="0" dirty="0"/>
              <a:t>obcí zveřejňuje smlouvu na úředních deskách členských obcí.</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Zveřejňují se smlouvy o poskytnutí dotace od 50 tis. Kč</a:t>
            </a:r>
            <a:r>
              <a:rPr lang="cs-CZ" altLang="cs-CZ" sz="2400" kern="0" dirty="0" smtClean="0"/>
              <a:t>.</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Tree>
    <p:extLst>
      <p:ext uri="{BB962C8B-B14F-4D97-AF65-F5344CB8AC3E}">
        <p14:creationId xmlns:p14="http://schemas.microsoft.com/office/powerpoint/2010/main" val="1480372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9" name="TextovéPole 8"/>
          <p:cNvSpPr txBox="1"/>
          <p:nvPr/>
        </p:nvSpPr>
        <p:spPr>
          <a:xfrm>
            <a:off x="585094" y="1315031"/>
            <a:ext cx="11248221" cy="3985706"/>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smtClean="0"/>
              <a:t>Zveřejňování </a:t>
            </a:r>
            <a:r>
              <a:rPr lang="cs-CZ" altLang="cs-CZ" sz="2100" kern="0" dirty="0"/>
              <a:t>smluv v registru od 1. 7. 2016</a:t>
            </a:r>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Zvláštní podmínky účinnosti smluv od 1. 7. 2017</a:t>
            </a:r>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Zveřejňování je možné:</a:t>
            </a:r>
          </a:p>
          <a:p>
            <a:pPr lvl="1">
              <a:spcAft>
                <a:spcPts val="600"/>
              </a:spcAft>
              <a:buClr>
                <a:srgbClr val="996600"/>
              </a:buClr>
              <a:buFont typeface="+mj-lt"/>
              <a:buAutoNum type="arabicPeriod"/>
              <a:defRPr/>
            </a:pPr>
            <a:r>
              <a:rPr lang="cs-CZ" altLang="cs-CZ" sz="2000" kern="0" dirty="0" smtClean="0"/>
              <a:t> prostřednictvím </a:t>
            </a:r>
            <a:r>
              <a:rPr lang="cs-CZ" altLang="cs-CZ" sz="2000" kern="0" dirty="0"/>
              <a:t>webového formuláře</a:t>
            </a:r>
          </a:p>
          <a:p>
            <a:pPr lvl="1">
              <a:spcAft>
                <a:spcPts val="600"/>
              </a:spcAft>
              <a:buClr>
                <a:srgbClr val="996600"/>
              </a:buClr>
              <a:buFont typeface="+mj-lt"/>
              <a:buAutoNum type="arabicPeriod"/>
              <a:defRPr/>
            </a:pPr>
            <a:r>
              <a:rPr lang="cs-CZ" altLang="cs-CZ" sz="2000" kern="0" dirty="0" smtClean="0"/>
              <a:t> zasláním </a:t>
            </a:r>
            <a:r>
              <a:rPr lang="cs-CZ" altLang="cs-CZ" sz="2000" kern="0" dirty="0"/>
              <a:t>do DS (whbt3kp)</a:t>
            </a:r>
          </a:p>
          <a:p>
            <a:pPr lvl="1">
              <a:spcAft>
                <a:spcPts val="600"/>
              </a:spcAft>
              <a:buClr>
                <a:srgbClr val="996600"/>
              </a:buClr>
              <a:buFont typeface="+mj-lt"/>
              <a:buAutoNum type="arabicPeriod"/>
              <a:defRPr/>
            </a:pPr>
            <a:r>
              <a:rPr lang="cs-CZ" altLang="cs-CZ" sz="2000" kern="0" dirty="0" smtClean="0"/>
              <a:t> integrací </a:t>
            </a:r>
            <a:r>
              <a:rPr lang="cs-CZ" altLang="cs-CZ" sz="2000" kern="0" dirty="0"/>
              <a:t>prostředí do ekonomického IS</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Tree>
    <p:extLst>
      <p:ext uri="{BB962C8B-B14F-4D97-AF65-F5344CB8AC3E}">
        <p14:creationId xmlns:p14="http://schemas.microsoft.com/office/powerpoint/2010/main" val="829405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graphicFrame>
        <p:nvGraphicFramePr>
          <p:cNvPr id="11" name="Tabulka 10"/>
          <p:cNvGraphicFramePr>
            <a:graphicFrameLocks noGrp="1"/>
          </p:cNvGraphicFramePr>
          <p:nvPr>
            <p:extLst>
              <p:ext uri="{D42A27DB-BD31-4B8C-83A1-F6EECF244321}">
                <p14:modId xmlns:p14="http://schemas.microsoft.com/office/powerpoint/2010/main" val="1358399000"/>
              </p:ext>
            </p:extLst>
          </p:nvPr>
        </p:nvGraphicFramePr>
        <p:xfrm>
          <a:off x="936000" y="1872000"/>
          <a:ext cx="7876308" cy="3713013"/>
        </p:xfrm>
        <a:graphic>
          <a:graphicData uri="http://schemas.openxmlformats.org/drawingml/2006/table">
            <a:tbl>
              <a:tblPr firstRow="1" bandRow="1">
                <a:tableStyleId>{2D5ABB26-0587-4C30-8999-92F81FD0307C}</a:tableStyleId>
              </a:tblPr>
              <a:tblGrid>
                <a:gridCol w="659718">
                  <a:extLst>
                    <a:ext uri="{9D8B030D-6E8A-4147-A177-3AD203B41FA5}">
                      <a16:colId xmlns:a16="http://schemas.microsoft.com/office/drawing/2014/main" val="20000"/>
                    </a:ext>
                  </a:extLst>
                </a:gridCol>
                <a:gridCol w="1202765">
                  <a:extLst>
                    <a:ext uri="{9D8B030D-6E8A-4147-A177-3AD203B41FA5}">
                      <a16:colId xmlns:a16="http://schemas.microsoft.com/office/drawing/2014/main" val="20001"/>
                    </a:ext>
                  </a:extLst>
                </a:gridCol>
                <a:gridCol w="1202765">
                  <a:extLst>
                    <a:ext uri="{9D8B030D-6E8A-4147-A177-3AD203B41FA5}">
                      <a16:colId xmlns:a16="http://schemas.microsoft.com/office/drawing/2014/main" val="20002"/>
                    </a:ext>
                  </a:extLst>
                </a:gridCol>
                <a:gridCol w="1202765">
                  <a:extLst>
                    <a:ext uri="{9D8B030D-6E8A-4147-A177-3AD203B41FA5}">
                      <a16:colId xmlns:a16="http://schemas.microsoft.com/office/drawing/2014/main" val="20003"/>
                    </a:ext>
                  </a:extLst>
                </a:gridCol>
                <a:gridCol w="1202765">
                  <a:extLst>
                    <a:ext uri="{9D8B030D-6E8A-4147-A177-3AD203B41FA5}">
                      <a16:colId xmlns:a16="http://schemas.microsoft.com/office/drawing/2014/main" val="20004"/>
                    </a:ext>
                  </a:extLst>
                </a:gridCol>
                <a:gridCol w="1202765">
                  <a:extLst>
                    <a:ext uri="{9D8B030D-6E8A-4147-A177-3AD203B41FA5}">
                      <a16:colId xmlns:a16="http://schemas.microsoft.com/office/drawing/2014/main" val="20005"/>
                    </a:ext>
                  </a:extLst>
                </a:gridCol>
                <a:gridCol w="1202765">
                  <a:extLst>
                    <a:ext uri="{9D8B030D-6E8A-4147-A177-3AD203B41FA5}">
                      <a16:colId xmlns:a16="http://schemas.microsoft.com/office/drawing/2014/main" val="20006"/>
                    </a:ext>
                  </a:extLst>
                </a:gridCol>
              </a:tblGrid>
              <a:tr h="392436">
                <a:tc rowSpan="2" gridSpan="2">
                  <a:txBody>
                    <a:bodyPr/>
                    <a:lstStyle/>
                    <a:p>
                      <a:pPr algn="ctr"/>
                      <a:endParaRPr lang="cs-CZ"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cs-CZ" sz="1400" dirty="0" smtClean="0"/>
                        <a:t>Poskytovatel</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68953">
                <a:tc gridSpan="2" vMerge="1">
                  <a:txBody>
                    <a:bodyPr/>
                    <a:lstStyle/>
                    <a:p>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obec 1</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obec 2</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ORP</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kraj</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DSO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8953">
                <a:tc rowSpan="8">
                  <a:txBody>
                    <a:bodyPr/>
                    <a:lstStyle/>
                    <a:p>
                      <a:pPr algn="ctr"/>
                      <a:r>
                        <a:rPr lang="cs-CZ" sz="1400" dirty="0" smtClean="0"/>
                        <a:t>Příjemce</a:t>
                      </a:r>
                      <a:endParaRPr lang="cs-CZ" sz="14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obec 1</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obec 2</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ORP</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Kraj</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DSO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6"/>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FO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FOP</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9"/>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PO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17334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
        <p:nvSpPr>
          <p:cNvPr id="3" name="TextovéPole 2"/>
          <p:cNvSpPr txBox="1"/>
          <p:nvPr/>
        </p:nvSpPr>
        <p:spPr>
          <a:xfrm>
            <a:off x="708212" y="1641512"/>
            <a:ext cx="11116235" cy="4893647"/>
          </a:xfrm>
          <a:prstGeom prst="rect">
            <a:avLst/>
          </a:prstGeom>
          <a:noFill/>
        </p:spPr>
        <p:txBody>
          <a:bodyPr wrap="square" rtlCol="0">
            <a:spAutoFit/>
          </a:bodyPr>
          <a:lstStyle/>
          <a:p>
            <a:r>
              <a:rPr lang="cs-CZ" b="1" dirty="0">
                <a:solidFill>
                  <a:srgbClr val="FF0000"/>
                </a:solidFill>
              </a:rPr>
              <a:t>Upozornění pro obce I. a II. typu. Nezveřejnění smlouvy o poskytnutí dotace </a:t>
            </a:r>
            <a:endParaRPr lang="cs-CZ" b="1" dirty="0" smtClean="0">
              <a:solidFill>
                <a:srgbClr val="FF0000"/>
              </a:solidFill>
            </a:endParaRPr>
          </a:p>
          <a:p>
            <a:r>
              <a:rPr lang="cs-CZ" b="1" dirty="0" smtClean="0">
                <a:solidFill>
                  <a:srgbClr val="FF0000"/>
                </a:solidFill>
              </a:rPr>
              <a:t>nebo </a:t>
            </a:r>
            <a:r>
              <a:rPr lang="cs-CZ" b="1" dirty="0">
                <a:solidFill>
                  <a:srgbClr val="FF0000"/>
                </a:solidFill>
              </a:rPr>
              <a:t>návratné finanční výpomoci na úřední desce je přestupkem. </a:t>
            </a:r>
            <a:endParaRPr lang="cs-CZ" b="1" dirty="0" smtClean="0">
              <a:solidFill>
                <a:srgbClr val="FF0000"/>
              </a:solidFill>
            </a:endParaRPr>
          </a:p>
          <a:p>
            <a:r>
              <a:rPr lang="cs-CZ" b="1" dirty="0" smtClean="0">
                <a:solidFill>
                  <a:srgbClr val="FF0000"/>
                </a:solidFill>
              </a:rPr>
              <a:t>Dobrovolné </a:t>
            </a:r>
            <a:r>
              <a:rPr lang="cs-CZ" b="1" dirty="0">
                <a:solidFill>
                  <a:srgbClr val="FF0000"/>
                </a:solidFill>
              </a:rPr>
              <a:t>zveřejnění v registru smluv nestačí. </a:t>
            </a:r>
            <a:r>
              <a:rPr lang="cs-CZ" b="1" dirty="0" smtClean="0">
                <a:solidFill>
                  <a:srgbClr val="FF0000"/>
                </a:solidFill>
              </a:rPr>
              <a:t> ZPRÁVY MF.</a:t>
            </a:r>
          </a:p>
          <a:p>
            <a:endParaRPr lang="cs-CZ" b="1" dirty="0">
              <a:solidFill>
                <a:srgbClr val="FF0000"/>
              </a:solidFill>
            </a:endParaRPr>
          </a:p>
          <a:p>
            <a:r>
              <a:rPr lang="cs-CZ" sz="1600" dirty="0"/>
              <a:t>Smlouvy o poskytnutí dotace nebo návratné finanční výpomoci podléhají zveřejnění </a:t>
            </a:r>
            <a:endParaRPr lang="cs-CZ" sz="1600" dirty="0" smtClean="0"/>
          </a:p>
          <a:p>
            <a:r>
              <a:rPr lang="cs-CZ" sz="1600" dirty="0" smtClean="0"/>
              <a:t>podle </a:t>
            </a:r>
            <a:r>
              <a:rPr lang="cs-CZ" sz="1600" dirty="0"/>
              <a:t>zákona o rozpočtových pravidlech územních rozpočtů, pokud jejich hodnota přesáhne 50 tisíc korun. Zveřejnění je nutné provést do 30 dní a to na úřední desce obce. Smlouvy se zveřejňují na období 3 let.</a:t>
            </a:r>
          </a:p>
          <a:p>
            <a:r>
              <a:rPr lang="cs-CZ" sz="1600" dirty="0"/>
              <a:t> </a:t>
            </a:r>
          </a:p>
          <a:p>
            <a:r>
              <a:rPr lang="cs-CZ" sz="1600" dirty="0"/>
              <a:t>Zákon o registru smluv stanoví, že je-li smlouva zveřejněna v registru smluv, je povinnost stanovená zákonem o rozpočtových pravidlech rovněž splněna. </a:t>
            </a:r>
          </a:p>
          <a:p>
            <a:r>
              <a:rPr lang="cs-CZ" sz="1600" dirty="0"/>
              <a:t> </a:t>
            </a:r>
          </a:p>
          <a:p>
            <a:r>
              <a:rPr lang="cs-CZ" sz="1600" dirty="0"/>
              <a:t>V registru smluv však nezveřejňují smlouvy obce I. a II. typu (výjimka ze zákona §3 odst. 2 písm. k). Z obcí tak mají povinné zveřejňování v registru smluv pouze obce s rozšířenou působností. Menší obce však mohou běžné smlouvy v registru smluv zveřejňovat na bázi dobrovolnosti, a to včetně smluv v oblasti veřejných zakázek</a:t>
            </a:r>
            <a:r>
              <a:rPr lang="cs-CZ" sz="1600" dirty="0" smtClean="0"/>
              <a:t>.</a:t>
            </a:r>
          </a:p>
          <a:p>
            <a:endParaRPr lang="cs-CZ" sz="1600" dirty="0" smtClean="0"/>
          </a:p>
          <a:p>
            <a:r>
              <a:rPr lang="cs-CZ" sz="1600" dirty="0" smtClean="0"/>
              <a:t>Dle nového stanoviska MFČR publikovaného ve Zprávách MF však platí, že obce I. nebo II. typu musejí zveřejňovat smlouvy o poskytnutí dotace nebo návratné finanční výpomoci výhradně podle zákona o rozpočtových pravidlech územních rozpočtů, tedy zveřejněním na úřední desce. Dobrovolné zveřejnění v registru smluv není pro dotace a návratné finanční výpomoci aplikovatelné.</a:t>
            </a:r>
            <a:endParaRPr lang="cs-CZ" dirty="0"/>
          </a:p>
        </p:txBody>
      </p:sp>
    </p:spTree>
    <p:extLst>
      <p:ext uri="{BB962C8B-B14F-4D97-AF65-F5344CB8AC3E}">
        <p14:creationId xmlns:p14="http://schemas.microsoft.com/office/powerpoint/2010/main" val="15508690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
        <p:nvSpPr>
          <p:cNvPr id="3" name="TextovéPole 2"/>
          <p:cNvSpPr txBox="1"/>
          <p:nvPr/>
        </p:nvSpPr>
        <p:spPr>
          <a:xfrm>
            <a:off x="708212" y="1641512"/>
            <a:ext cx="11116235" cy="4924425"/>
          </a:xfrm>
          <a:prstGeom prst="rect">
            <a:avLst/>
          </a:prstGeom>
          <a:noFill/>
        </p:spPr>
        <p:txBody>
          <a:bodyPr wrap="square" rtlCol="0">
            <a:spAutoFit/>
          </a:bodyPr>
          <a:lstStyle/>
          <a:p>
            <a:r>
              <a:rPr lang="cs-CZ" b="1" dirty="0">
                <a:solidFill>
                  <a:srgbClr val="FF0000"/>
                </a:solidFill>
              </a:rPr>
              <a:t>Upozornění pro obce I. a II. typu. Nezveřejnění smlouvy o poskytnutí dotace </a:t>
            </a:r>
            <a:endParaRPr lang="cs-CZ" b="1" dirty="0" smtClean="0">
              <a:solidFill>
                <a:srgbClr val="FF0000"/>
              </a:solidFill>
            </a:endParaRPr>
          </a:p>
          <a:p>
            <a:r>
              <a:rPr lang="cs-CZ" b="1" dirty="0" smtClean="0">
                <a:solidFill>
                  <a:srgbClr val="FF0000"/>
                </a:solidFill>
              </a:rPr>
              <a:t>nebo </a:t>
            </a:r>
            <a:r>
              <a:rPr lang="cs-CZ" b="1" dirty="0">
                <a:solidFill>
                  <a:srgbClr val="FF0000"/>
                </a:solidFill>
              </a:rPr>
              <a:t>návratné finanční výpomoci na úřední desce je přestupkem. </a:t>
            </a:r>
            <a:endParaRPr lang="cs-CZ" b="1" dirty="0" smtClean="0">
              <a:solidFill>
                <a:srgbClr val="FF0000"/>
              </a:solidFill>
            </a:endParaRPr>
          </a:p>
          <a:p>
            <a:r>
              <a:rPr lang="cs-CZ" b="1" dirty="0" smtClean="0">
                <a:solidFill>
                  <a:srgbClr val="FF0000"/>
                </a:solidFill>
              </a:rPr>
              <a:t>Dobrovolné </a:t>
            </a:r>
            <a:r>
              <a:rPr lang="cs-CZ" b="1" dirty="0">
                <a:solidFill>
                  <a:srgbClr val="FF0000"/>
                </a:solidFill>
              </a:rPr>
              <a:t>zveřejnění v registru smluv nestačí. </a:t>
            </a:r>
            <a:r>
              <a:rPr lang="cs-CZ" b="1" dirty="0" smtClean="0">
                <a:solidFill>
                  <a:srgbClr val="FF0000"/>
                </a:solidFill>
              </a:rPr>
              <a:t> ZPRÁVY MF.</a:t>
            </a:r>
          </a:p>
          <a:p>
            <a:endParaRPr lang="cs-CZ" b="1" dirty="0" smtClean="0">
              <a:solidFill>
                <a:srgbClr val="FF0000"/>
              </a:solidFill>
            </a:endParaRPr>
          </a:p>
          <a:p>
            <a:r>
              <a:rPr lang="cs-CZ" sz="1600" dirty="0"/>
              <a:t>Pokud by byla smlouva, na kterou dopadá výjimka z povinnosti jejího uveřejnění v registru smluv, </a:t>
            </a:r>
            <a:endParaRPr lang="cs-CZ" sz="1600" dirty="0" smtClean="0"/>
          </a:p>
          <a:p>
            <a:r>
              <a:rPr lang="cs-CZ" sz="1600" dirty="0" smtClean="0"/>
              <a:t>např</a:t>
            </a:r>
            <a:r>
              <a:rPr lang="cs-CZ" sz="1600" dirty="0"/>
              <a:t>. smlouva, jejíž stranou je obec I. nebo II. typu, uveřejněna v registru smluv, nikoliv na elektronické úřední desce, </a:t>
            </a:r>
            <a:r>
              <a:rPr lang="cs-CZ" sz="1600" b="1" dirty="0"/>
              <a:t>jednalo by se o přestupek</a:t>
            </a:r>
            <a:r>
              <a:rPr lang="cs-CZ" sz="1600" dirty="0"/>
              <a:t>, protože taková smlouva se povinně zveřejňuje pouze podle zákona č. 250/2000 Sb. Pokuta za přestupek za nezveřejnění smlouvy je až 1 milion korun.</a:t>
            </a:r>
          </a:p>
          <a:p>
            <a:r>
              <a:rPr lang="cs-CZ" sz="1600" dirty="0"/>
              <a:t> </a:t>
            </a:r>
          </a:p>
          <a:p>
            <a:r>
              <a:rPr lang="cs-CZ" sz="1600" dirty="0"/>
              <a:t>Aby se obce vyhnuly případným sporům a sankcím, dovolujeme si je upozornit na riziko vyplývající z nového výkladu. Je pravidlem, že zejména při zákonném přezkumu hospodaření krajští </a:t>
            </a:r>
            <a:r>
              <a:rPr lang="cs-CZ" sz="1600" dirty="0" err="1"/>
              <a:t>přezkumníci</a:t>
            </a:r>
            <a:r>
              <a:rPr lang="cs-CZ" sz="1600" dirty="0"/>
              <a:t> a auditoři kontrolují dodržování právních předpisů a daný výklad publikovaný ve Zprávách MF by mohl být aplikován.</a:t>
            </a:r>
          </a:p>
          <a:p>
            <a:r>
              <a:rPr lang="cs-CZ" sz="1600" dirty="0"/>
              <a:t> </a:t>
            </a:r>
          </a:p>
          <a:p>
            <a:r>
              <a:rPr lang="cs-CZ" sz="1600" dirty="0"/>
              <a:t>Ačkoliv je zákon o registru smluv k zákonu o rozpočtových pravidlech tzv. lex </a:t>
            </a:r>
            <a:r>
              <a:rPr lang="cs-CZ" sz="1600" dirty="0" err="1"/>
              <a:t>specialis</a:t>
            </a:r>
            <a:r>
              <a:rPr lang="cs-CZ" sz="1600" dirty="0"/>
              <a:t> a doposud se mělo za to, že zveřejněním smlouvy o poskytnutí dotace v registru smluv je zákonná povinnost publicity splněna, po novém výkladu tomu tak není. Obce tedy musí důrazně rozlišovat, kde daný typ smlouvy zveřejnit a u dotací využívat výhradně úřední desku. Toto samozřejmě neplatí pro obce III. typu, které povinně zveřejňují všechny smlouvy s hodnotou nad 50 tis. Kč v registru smluv a v jejich případě registr smluv úřední desku plně nahradí.</a:t>
            </a:r>
          </a:p>
          <a:p>
            <a:endParaRPr lang="cs-CZ" b="1" dirty="0">
              <a:solidFill>
                <a:srgbClr val="FF0000"/>
              </a:solidFill>
            </a:endParaRPr>
          </a:p>
        </p:txBody>
      </p:sp>
    </p:spTree>
    <p:extLst>
      <p:ext uri="{BB962C8B-B14F-4D97-AF65-F5344CB8AC3E}">
        <p14:creationId xmlns:p14="http://schemas.microsoft.com/office/powerpoint/2010/main" val="3432821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Sankce za nezveřejnění smlouvy</a:t>
            </a:r>
            <a:endParaRPr lang="pl-PL" altLang="cs-CZ" sz="3600" b="1" dirty="0"/>
          </a:p>
        </p:txBody>
      </p:sp>
      <p:sp>
        <p:nvSpPr>
          <p:cNvPr id="9" name="TextovéPole 8"/>
          <p:cNvSpPr txBox="1"/>
          <p:nvPr/>
        </p:nvSpPr>
        <p:spPr>
          <a:xfrm>
            <a:off x="585094" y="1315031"/>
            <a:ext cx="11248221" cy="4216539"/>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buFont typeface="Wingdings" panose="05000000000000000000" pitchFamily="2" charset="2"/>
              <a:buChar char="q"/>
            </a:pPr>
            <a:endParaRPr lang="cs-CZ" sz="2400" dirty="0"/>
          </a:p>
          <a:p>
            <a:pPr marL="342900" indent="-342900">
              <a:buFont typeface="Wingdings" panose="05000000000000000000" pitchFamily="2" charset="2"/>
              <a:buChar char="q"/>
            </a:pPr>
            <a:endParaRPr lang="cs-CZ" sz="2400" dirty="0"/>
          </a:p>
          <a:p>
            <a:pPr marL="342900" indent="-342900">
              <a:buFont typeface="Wingdings" panose="05000000000000000000" pitchFamily="2" charset="2"/>
              <a:buChar char="q"/>
            </a:pPr>
            <a:endParaRPr lang="cs-CZ" sz="2400" dirty="0"/>
          </a:p>
          <a:p>
            <a:pPr marL="342900" indent="-342900">
              <a:buClr>
                <a:schemeClr val="accent2"/>
              </a:buClr>
              <a:buFont typeface="Wingdings" panose="05000000000000000000" pitchFamily="2" charset="2"/>
              <a:buChar char="q"/>
            </a:pPr>
            <a:r>
              <a:rPr lang="cs-CZ" sz="2400" dirty="0"/>
              <a:t>Sankce nezveřejnění podle zákona č. 250/2000 Sb.: </a:t>
            </a:r>
            <a:r>
              <a:rPr lang="cs-CZ" sz="2400" dirty="0" smtClean="0"/>
              <a:t>přestupek </a:t>
            </a:r>
            <a:r>
              <a:rPr lang="cs-CZ" sz="2400" dirty="0"/>
              <a:t>(§ 22a) </a:t>
            </a:r>
            <a:br>
              <a:rPr lang="cs-CZ" sz="2400" dirty="0"/>
            </a:br>
            <a:r>
              <a:rPr lang="cs-CZ" sz="2400" dirty="0"/>
              <a:t>s pokutou AŽ </a:t>
            </a:r>
            <a:r>
              <a:rPr lang="pl-PL" sz="2400" dirty="0"/>
              <a:t>do 1 000 000 Kč.</a:t>
            </a:r>
          </a:p>
          <a:p>
            <a:pPr marL="342900" indent="-342900">
              <a:buClr>
                <a:schemeClr val="accent2"/>
              </a:buClr>
              <a:buFont typeface="Wingdings" panose="05000000000000000000" pitchFamily="2" charset="2"/>
              <a:buChar char="q"/>
            </a:pPr>
            <a:endParaRPr lang="pl-PL" sz="2400" dirty="0"/>
          </a:p>
          <a:p>
            <a:pPr marL="342900" indent="-342900">
              <a:buClr>
                <a:schemeClr val="accent2"/>
              </a:buClr>
              <a:buFont typeface="Wingdings" panose="05000000000000000000" pitchFamily="2" charset="2"/>
              <a:buChar char="q"/>
            </a:pPr>
            <a:r>
              <a:rPr lang="cs-CZ" sz="2400" dirty="0"/>
              <a:t>Sankce neuveřejnění podle zákona č. 340/2015 Sb.: zrušení smlouvy od počátku, tzn. veškerá dosavadní plnění musí být navrácena.</a:t>
            </a:r>
            <a:endParaRPr lang="cs-CZ" altLang="cs-CZ" sz="3200" kern="0" dirty="0"/>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Tree>
    <p:extLst>
      <p:ext uri="{BB962C8B-B14F-4D97-AF65-F5344CB8AC3E}">
        <p14:creationId xmlns:p14="http://schemas.microsoft.com/office/powerpoint/2010/main" val="7622065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Ukončení smlouvy o poskytnutí odtace</a:t>
            </a:r>
            <a:endParaRPr lang="pl-PL" altLang="cs-CZ" sz="3600" b="1" dirty="0"/>
          </a:p>
        </p:txBody>
      </p:sp>
      <p:sp>
        <p:nvSpPr>
          <p:cNvPr id="9" name="TextovéPole 8"/>
          <p:cNvSpPr txBox="1"/>
          <p:nvPr/>
        </p:nvSpPr>
        <p:spPr>
          <a:xfrm>
            <a:off x="585094" y="1315031"/>
            <a:ext cx="11248221" cy="492442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endParaRPr lang="cs-CZ" dirty="0"/>
          </a:p>
          <a:p>
            <a:pPr marL="285750" indent="-285750">
              <a:buFont typeface="Wingdings" panose="05000000000000000000" pitchFamily="2" charset="2"/>
              <a:buChar char="q"/>
            </a:pPr>
            <a:r>
              <a:rPr lang="cs-CZ" dirty="0"/>
              <a:t>Prvním možným způsobem je </a:t>
            </a:r>
            <a:r>
              <a:rPr lang="cs-CZ" b="1" dirty="0">
                <a:solidFill>
                  <a:srgbClr val="FFC000"/>
                </a:solidFill>
              </a:rPr>
              <a:t>přezkoumání</a:t>
            </a:r>
            <a:r>
              <a:rPr lang="cs-CZ" dirty="0"/>
              <a:t> souladu veřejnoprávní smlouvy </a:t>
            </a:r>
            <a:r>
              <a:rPr lang="cs-CZ" dirty="0" smtClean="0"/>
              <a:t/>
            </a:r>
            <a:br>
              <a:rPr lang="cs-CZ" dirty="0" smtClean="0"/>
            </a:br>
            <a:r>
              <a:rPr lang="cs-CZ" dirty="0" smtClean="0"/>
              <a:t>se </a:t>
            </a:r>
            <a:r>
              <a:rPr lang="cs-CZ" dirty="0"/>
              <a:t>zákonem podle §165 správního řádu. Pokud dojde správní orgán k závěru, </a:t>
            </a:r>
            <a:r>
              <a:rPr lang="cs-CZ" dirty="0" smtClean="0"/>
              <a:t/>
            </a:r>
            <a:br>
              <a:rPr lang="cs-CZ" dirty="0" smtClean="0"/>
            </a:br>
            <a:r>
              <a:rPr lang="cs-CZ" dirty="0" smtClean="0"/>
              <a:t>že </a:t>
            </a:r>
            <a:r>
              <a:rPr lang="cs-CZ" dirty="0"/>
              <a:t>smlouva odporuje zákonu, může smlouvu z tohoto důvodu celou či její část zrušit. </a:t>
            </a:r>
          </a:p>
          <a:p>
            <a:pPr marL="285750" indent="-285750">
              <a:buFont typeface="Wingdings" panose="05000000000000000000" pitchFamily="2" charset="2"/>
              <a:buChar char="q"/>
            </a:pPr>
            <a:r>
              <a:rPr lang="cs-CZ" dirty="0" smtClean="0"/>
              <a:t>Druhým </a:t>
            </a:r>
            <a:r>
              <a:rPr lang="cs-CZ" dirty="0"/>
              <a:t>případem může být postup smluvní strany podle §167 správního řádu s tím, že ta může navrhnout </a:t>
            </a:r>
            <a:r>
              <a:rPr lang="cs-CZ" b="1" dirty="0">
                <a:solidFill>
                  <a:srgbClr val="FFC000"/>
                </a:solidFill>
              </a:rPr>
              <a:t>zrušení veřejnoprávní smlouvy </a:t>
            </a:r>
            <a:r>
              <a:rPr lang="cs-CZ" dirty="0"/>
              <a:t>z důvodů v tomto ustanovení uvedených. Smluvní strana může návrh učinit vůči ostatním smluvním stranám, a pokud budou souhlasit, dojde ke zrušení této smlouvy. Pokud některá ze smluvních stran se zrušením smlouvy nesouhlasí, rozhoduje o zrušení smlouvy věcně a místně příslušný správní orgán.</a:t>
            </a:r>
          </a:p>
          <a:p>
            <a:pPr marL="285750" indent="-285750">
              <a:buFont typeface="Wingdings" panose="05000000000000000000" pitchFamily="2" charset="2"/>
              <a:buChar char="q"/>
            </a:pPr>
            <a:r>
              <a:rPr lang="cs-CZ" dirty="0" smtClean="0"/>
              <a:t>Posledním </a:t>
            </a:r>
            <a:r>
              <a:rPr lang="cs-CZ" dirty="0"/>
              <a:t>ze způsobů možného zániku smlouvy je </a:t>
            </a:r>
            <a:r>
              <a:rPr lang="cs-CZ" b="1" dirty="0">
                <a:solidFill>
                  <a:srgbClr val="FFC000"/>
                </a:solidFill>
              </a:rPr>
              <a:t>výpověď smlouvy </a:t>
            </a:r>
            <a:r>
              <a:rPr lang="cs-CZ" dirty="0"/>
              <a:t>podle ustanovení §166 odst. 2 správního řádu. Dle tohoto ustanovení lze smlouvu vypovědět v písemné formě tehdy, pokud byla taková možnost ve smlouvě sjednána a jestliže byla dohodnuta výpovědní lhůta. </a:t>
            </a:r>
          </a:p>
          <a:p>
            <a:pPr marL="285750" indent="-285750">
              <a:buFont typeface="Wingdings" panose="05000000000000000000" pitchFamily="2" charset="2"/>
              <a:buChar char="q"/>
            </a:pPr>
            <a:endParaRPr lang="cs-CZ" dirty="0" smtClean="0"/>
          </a:p>
          <a:p>
            <a:pPr marL="285750" indent="-285750">
              <a:buFont typeface="Wingdings" panose="05000000000000000000" pitchFamily="2" charset="2"/>
              <a:buChar char="q"/>
            </a:pPr>
            <a:r>
              <a:rPr lang="cs-CZ" dirty="0" smtClean="0"/>
              <a:t>Zatímco </a:t>
            </a:r>
            <a:r>
              <a:rPr lang="cs-CZ" dirty="0"/>
              <a:t>první dva způsoby jsou závislé na vůli druhé či dalších smluvních stran, výpověď smlouvy je jednostranným aktem. To je výhodné a poskytovatelé dotací by toto ustanovení měli mít ve svých smlouvách obsaženo.</a:t>
            </a: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Zrušení smlouvy</a:t>
            </a:r>
            <a:endParaRPr lang="cs-CZ" dirty="0"/>
          </a:p>
        </p:txBody>
      </p:sp>
    </p:spTree>
    <p:extLst>
      <p:ext uri="{BB962C8B-B14F-4D97-AF65-F5344CB8AC3E}">
        <p14:creationId xmlns:p14="http://schemas.microsoft.com/office/powerpoint/2010/main" val="1467530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B91B93-95C2-491F-9023-3ADAC361D70E}"/>
              </a:ext>
            </a:extLst>
          </p:cNvPr>
          <p:cNvGrpSpPr/>
          <p:nvPr/>
        </p:nvGrpSpPr>
        <p:grpSpPr>
          <a:xfrm rot="10800000">
            <a:off x="4438650" y="302113"/>
            <a:ext cx="7600950" cy="1250874"/>
            <a:chOff x="2203174" y="4452730"/>
            <a:chExt cx="8540094" cy="1391478"/>
          </a:xfrm>
          <a:solidFill>
            <a:schemeClr val="accent2">
              <a:alpha val="70000"/>
            </a:schemeClr>
          </a:solidFill>
        </p:grpSpPr>
        <p:sp>
          <p:nvSpPr>
            <p:cNvPr id="27" name="Freeform: Shape 26">
              <a:extLst>
                <a:ext uri="{FF2B5EF4-FFF2-40B4-BE49-F238E27FC236}">
                  <a16:creationId xmlns:a16="http://schemas.microsoft.com/office/drawing/2014/main"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id="{455EFB1B-2616-41E5-9A82-BA9C978A91BA}"/>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id="{4F3A7277-EDFE-45A9-A8D5-00F70C8413F0}"/>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a16="http://schemas.microsoft.com/office/drawing/2014/main" id="{CEDDA8C0-FD1F-4E3B-B8A5-6E3BF06C64A3}"/>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a16="http://schemas.microsoft.com/office/drawing/2014/main" id="{AAEFB0F5-1F65-4214-A966-DD7FF4A581F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id="{993B75C5-9BDB-4B5F-AB3F-CB12A702F1F8}"/>
              </a:ext>
            </a:extLst>
          </p:cNvPr>
          <p:cNvSpPr txBox="1"/>
          <p:nvPr/>
        </p:nvSpPr>
        <p:spPr>
          <a:xfrm>
            <a:off x="6545014" y="2458300"/>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en-US" altLang="ko-KR" sz="1200" dirty="0" smtClean="0">
                <a:solidFill>
                  <a:schemeClr val="bg1"/>
                </a:solidFill>
                <a:cs typeface="Arial" pitchFamily="34" charset="0"/>
              </a:rPr>
              <a:t>2</a:t>
            </a:r>
            <a:r>
              <a:rPr lang="cs-CZ" altLang="ko-KR" sz="1200" dirty="0" smtClean="0">
                <a:solidFill>
                  <a:schemeClr val="bg1"/>
                </a:solidFill>
                <a:cs typeface="Arial" pitchFamily="34" charset="0"/>
              </a:rPr>
              <a:t>50</a:t>
            </a:r>
            <a:r>
              <a:rPr lang="en-US" altLang="ko-KR" sz="1200" dirty="0" smtClean="0">
                <a:solidFill>
                  <a:schemeClr val="bg1"/>
                </a:solidFill>
                <a:cs typeface="Arial" pitchFamily="34" charset="0"/>
              </a:rPr>
              <a:t>/2000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 </a:t>
            </a:r>
            <a:endParaRPr lang="en-US" altLang="ko-KR" sz="1200" dirty="0">
              <a:solidFill>
                <a:schemeClr val="bg1"/>
              </a:solidFill>
              <a:cs typeface="Arial" pitchFamily="34" charset="0"/>
            </a:endParaRPr>
          </a:p>
        </p:txBody>
      </p:sp>
      <p:grpSp>
        <p:nvGrpSpPr>
          <p:cNvPr id="4" name="Group 3">
            <a:extLst>
              <a:ext uri="{FF2B5EF4-FFF2-40B4-BE49-F238E27FC236}">
                <a16:creationId xmlns:a16="http://schemas.microsoft.com/office/drawing/2014/main" id="{7DA86C59-34F4-4919-9F69-A6D243DD90AF}"/>
              </a:ext>
            </a:extLst>
          </p:cNvPr>
          <p:cNvGrpSpPr/>
          <p:nvPr/>
        </p:nvGrpSpPr>
        <p:grpSpPr>
          <a:xfrm>
            <a:off x="3243532" y="1775380"/>
            <a:ext cx="7945744" cy="777510"/>
            <a:chOff x="6102442" y="1483456"/>
            <a:chExt cx="5419664" cy="777510"/>
          </a:xfrm>
        </p:grpSpPr>
        <p:sp>
          <p:nvSpPr>
            <p:cNvPr id="5" name="TextBox 4">
              <a:extLst>
                <a:ext uri="{FF2B5EF4-FFF2-40B4-BE49-F238E27FC236}">
                  <a16:creationId xmlns:a16="http://schemas.microsoft.com/office/drawing/2014/main" id="{8591A18A-7559-4485-BC2C-6ACBBA9F87DF}"/>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Rozpočtová</a:t>
              </a:r>
              <a:r>
                <a:rPr lang="en-US" altLang="ko-KR" sz="2700" b="1" dirty="0" smtClean="0">
                  <a:solidFill>
                    <a:schemeClr val="bg1"/>
                  </a:solidFill>
                  <a:cs typeface="Arial" pitchFamily="34" charset="0"/>
                </a:rPr>
                <a:t> </a:t>
              </a:r>
              <a:r>
                <a:rPr lang="cs-CZ" altLang="ko-KR" sz="2700" b="1" dirty="0" smtClean="0">
                  <a:solidFill>
                    <a:schemeClr val="bg1"/>
                  </a:solidFill>
                  <a:cs typeface="Arial" pitchFamily="34" charset="0"/>
                </a:rPr>
                <a:t>pravidla</a:t>
              </a:r>
              <a:r>
                <a:rPr lang="en-US" altLang="ko-KR" sz="2700" b="1" dirty="0" smtClean="0">
                  <a:solidFill>
                    <a:schemeClr val="bg1"/>
                  </a:solidFill>
                  <a:cs typeface="Arial" pitchFamily="34" charset="0"/>
                </a:rPr>
                <a:t> </a:t>
              </a:r>
              <a:r>
                <a:rPr lang="cs-CZ" altLang="ko-KR" sz="2700" b="1" dirty="0" smtClean="0">
                  <a:solidFill>
                    <a:schemeClr val="bg1"/>
                  </a:solidFill>
                  <a:cs typeface="Arial" pitchFamily="34" charset="0"/>
                </a:rPr>
                <a:t>územních</a:t>
              </a:r>
              <a:r>
                <a:rPr lang="en-US" altLang="ko-KR" sz="2700" b="1" dirty="0" smtClean="0">
                  <a:solidFill>
                    <a:schemeClr val="bg1"/>
                  </a:solidFill>
                  <a:cs typeface="Arial" pitchFamily="34" charset="0"/>
                </a:rPr>
                <a:t> </a:t>
              </a:r>
              <a:r>
                <a:rPr lang="cs-CZ" altLang="ko-KR" sz="2700" b="1" dirty="0" smtClean="0">
                  <a:solidFill>
                    <a:schemeClr val="bg1"/>
                  </a:solidFill>
                  <a:cs typeface="Arial" pitchFamily="34" charset="0"/>
                </a:rPr>
                <a:t>rozpočtů</a:t>
              </a:r>
              <a:endParaRPr lang="cs-CZ" altLang="ko-KR" sz="2700" b="1" dirty="0">
                <a:solidFill>
                  <a:schemeClr val="bg1"/>
                </a:solidFill>
                <a:cs typeface="Arial" pitchFamily="34" charset="0"/>
              </a:endParaRPr>
            </a:p>
          </p:txBody>
        </p:sp>
        <p:sp>
          <p:nvSpPr>
            <p:cNvPr id="6" name="TextBox 5">
              <a:extLst>
                <a:ext uri="{FF2B5EF4-FFF2-40B4-BE49-F238E27FC236}">
                  <a16:creationId xmlns:a16="http://schemas.microsoft.com/office/drawing/2014/main"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6545014" y="3597292"/>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218/2000 </a:t>
            </a:r>
            <a:r>
              <a:rPr lang="en-US" altLang="ko-KR" sz="1200" dirty="0" smtClean="0">
                <a:solidFill>
                  <a:schemeClr val="bg1"/>
                </a:solidFill>
                <a:cs typeface="Arial" pitchFamily="34" charset="0"/>
              </a:rPr>
              <a:t>Sb</a:t>
            </a:r>
            <a:r>
              <a:rPr lang="cs-CZ"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grpSp>
        <p:nvGrpSpPr>
          <p:cNvPr id="8" name="Group 7">
            <a:extLst>
              <a:ext uri="{FF2B5EF4-FFF2-40B4-BE49-F238E27FC236}">
                <a16:creationId xmlns:a16="http://schemas.microsoft.com/office/drawing/2014/main" id="{51E7642E-CD93-4445-B49C-21F1CF8B80D1}"/>
              </a:ext>
            </a:extLst>
          </p:cNvPr>
          <p:cNvGrpSpPr/>
          <p:nvPr/>
        </p:nvGrpSpPr>
        <p:grpSpPr>
          <a:xfrm>
            <a:off x="3243532" y="2894995"/>
            <a:ext cx="7964254" cy="777510"/>
            <a:chOff x="6102442" y="1483456"/>
            <a:chExt cx="5419664" cy="777510"/>
          </a:xfrm>
        </p:grpSpPr>
        <p:sp>
          <p:nvSpPr>
            <p:cNvPr id="9" name="TextBox 8">
              <a:extLst>
                <a:ext uri="{FF2B5EF4-FFF2-40B4-BE49-F238E27FC236}">
                  <a16:creationId xmlns:a16="http://schemas.microsoft.com/office/drawing/2014/main" id="{EC79CA3D-1245-4812-BE2C-A17717D31459}"/>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Rozpočtová pravidla (velká)</a:t>
              </a:r>
              <a:endParaRPr lang="ko-KR" altLang="en-US" sz="2700" b="1" dirty="0">
                <a:solidFill>
                  <a:schemeClr val="bg1"/>
                </a:solidFill>
                <a:cs typeface="Arial"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grpSp>
      <p:sp>
        <p:nvSpPr>
          <p:cNvPr id="11" name="TextBox 10">
            <a:extLst>
              <a:ext uri="{FF2B5EF4-FFF2-40B4-BE49-F238E27FC236}">
                <a16:creationId xmlns:a16="http://schemas.microsoft.com/office/drawing/2014/main" id="{15E1B5E5-22C6-4CAE-BC59-0EB34CC7C043}"/>
              </a:ext>
            </a:extLst>
          </p:cNvPr>
          <p:cNvSpPr txBox="1"/>
          <p:nvPr/>
        </p:nvSpPr>
        <p:spPr>
          <a:xfrm>
            <a:off x="6545014" y="4736284"/>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128/2000 Sb</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grpSp>
        <p:nvGrpSpPr>
          <p:cNvPr id="12" name="Group 11">
            <a:extLst>
              <a:ext uri="{FF2B5EF4-FFF2-40B4-BE49-F238E27FC236}">
                <a16:creationId xmlns:a16="http://schemas.microsoft.com/office/drawing/2014/main" id="{9D3E30DF-4F9D-4D5B-9110-CB46BA5063F2}"/>
              </a:ext>
            </a:extLst>
          </p:cNvPr>
          <p:cNvGrpSpPr/>
          <p:nvPr/>
        </p:nvGrpSpPr>
        <p:grpSpPr>
          <a:xfrm>
            <a:off x="3243532" y="4053364"/>
            <a:ext cx="7945744" cy="777510"/>
            <a:chOff x="6102442" y="1483456"/>
            <a:chExt cx="5419664" cy="777510"/>
          </a:xfrm>
        </p:grpSpPr>
        <p:sp>
          <p:nvSpPr>
            <p:cNvPr id="13" name="TextBox 12">
              <a:extLst>
                <a:ext uri="{FF2B5EF4-FFF2-40B4-BE49-F238E27FC236}">
                  <a16:creationId xmlns:a16="http://schemas.microsoft.com/office/drawing/2014/main" id="{5A5757E4-1723-4073-9FC5-1D351F20A151}"/>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Obecní zřízení (zákon o obcích)</a:t>
              </a:r>
              <a:endParaRPr lang="ko-KR" altLang="en-US" sz="2700" b="1" dirty="0">
                <a:solidFill>
                  <a:schemeClr val="bg1"/>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grpSp>
      <p:sp>
        <p:nvSpPr>
          <p:cNvPr id="15" name="TextBox 14">
            <a:extLst>
              <a:ext uri="{FF2B5EF4-FFF2-40B4-BE49-F238E27FC236}">
                <a16:creationId xmlns:a16="http://schemas.microsoft.com/office/drawing/2014/main" id="{437A4661-D2A4-40E5-9248-83B3298A506A}"/>
              </a:ext>
            </a:extLst>
          </p:cNvPr>
          <p:cNvSpPr txBox="1"/>
          <p:nvPr/>
        </p:nvSpPr>
        <p:spPr>
          <a:xfrm>
            <a:off x="6545014" y="5875276"/>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129/2000 Sb., </a:t>
            </a:r>
          </a:p>
        </p:txBody>
      </p:sp>
      <p:grpSp>
        <p:nvGrpSpPr>
          <p:cNvPr id="16" name="Group 15">
            <a:extLst>
              <a:ext uri="{FF2B5EF4-FFF2-40B4-BE49-F238E27FC236}">
                <a16:creationId xmlns:a16="http://schemas.microsoft.com/office/drawing/2014/main" id="{41FEFB00-F764-4A36-BDE0-EFBFFBAD9C92}"/>
              </a:ext>
            </a:extLst>
          </p:cNvPr>
          <p:cNvGrpSpPr/>
          <p:nvPr/>
        </p:nvGrpSpPr>
        <p:grpSpPr>
          <a:xfrm>
            <a:off x="3243532" y="5192356"/>
            <a:ext cx="7945744" cy="777510"/>
            <a:chOff x="6102442" y="1483456"/>
            <a:chExt cx="5419664" cy="777510"/>
          </a:xfrm>
        </p:grpSpPr>
        <p:sp>
          <p:nvSpPr>
            <p:cNvPr id="17" name="TextBox 16">
              <a:extLst>
                <a:ext uri="{FF2B5EF4-FFF2-40B4-BE49-F238E27FC236}">
                  <a16:creationId xmlns:a16="http://schemas.microsoft.com/office/drawing/2014/main" id="{493DF382-44DD-45C3-9704-34E8893BC3AC}"/>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(Krajské zřízení – zákon o krajích)</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cs-CZ" altLang="ko-KR" sz="4400" b="1" dirty="0" smtClean="0">
                  <a:solidFill>
                    <a:schemeClr val="bg1"/>
                  </a:solidFill>
                  <a:cs typeface="Arial" pitchFamily="34" charset="0"/>
                </a:rPr>
                <a:t>04</a:t>
              </a:r>
              <a:endParaRPr lang="ko-KR" altLang="en-US" sz="44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5883912" y="408775"/>
            <a:ext cx="4289286" cy="923330"/>
          </a:xfrm>
          <a:prstGeom prst="rect">
            <a:avLst/>
          </a:prstGeom>
          <a:noFill/>
        </p:spPr>
        <p:txBody>
          <a:bodyPr wrap="square" rtlCol="0" anchor="ctr">
            <a:spAutoFit/>
          </a:bodyPr>
          <a:lstStyle/>
          <a:p>
            <a:r>
              <a:rPr lang="cs-CZ" altLang="ko-KR" sz="5400" dirty="0" smtClean="0">
                <a:solidFill>
                  <a:schemeClr val="bg1"/>
                </a:solidFill>
                <a:latin typeface="+mj-lt"/>
                <a:cs typeface="Arial" pitchFamily="34" charset="0"/>
              </a:rPr>
              <a:t>Právní rámec</a:t>
            </a:r>
            <a:endParaRPr lang="ko-KR" altLang="en-US" sz="5400" dirty="0">
              <a:solidFill>
                <a:schemeClr val="bg1"/>
              </a:solidFill>
              <a:latin typeface="+mj-lt"/>
              <a:cs typeface="Arial" pitchFamily="34" charset="0"/>
            </a:endParaRPr>
          </a:p>
        </p:txBody>
      </p:sp>
    </p:spTree>
    <p:extLst>
      <p:ext uri="{BB962C8B-B14F-4D97-AF65-F5344CB8AC3E}">
        <p14:creationId xmlns:p14="http://schemas.microsoft.com/office/powerpoint/2010/main" val="624062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Kdy (ne)vyplatit dotaci</a:t>
            </a:r>
          </a:p>
        </p:txBody>
      </p:sp>
      <p:sp>
        <p:nvSpPr>
          <p:cNvPr id="9" name="TextovéPole 8"/>
          <p:cNvSpPr txBox="1"/>
          <p:nvPr/>
        </p:nvSpPr>
        <p:spPr>
          <a:xfrm>
            <a:off x="585094" y="1315031"/>
            <a:ext cx="11248221" cy="335476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smtClean="0"/>
              <a:t>Výplata dotace je operací, na kterou dopadá působnost zákona </a:t>
            </a:r>
            <a:br>
              <a:rPr lang="cs-CZ" altLang="cs-CZ" sz="2100" kern="0" dirty="0" smtClean="0"/>
            </a:br>
            <a:r>
              <a:rPr lang="cs-CZ" altLang="cs-CZ" sz="2100" kern="0" dirty="0" smtClean="0"/>
              <a:t>č. 320/2001 Sb., před jejím provedením je tedy nutné provést řídicí </a:t>
            </a:r>
            <a:br>
              <a:rPr lang="cs-CZ" altLang="cs-CZ" sz="2100" kern="0" dirty="0" smtClean="0"/>
            </a:br>
            <a:r>
              <a:rPr lang="cs-CZ" altLang="cs-CZ" sz="2100" kern="0" dirty="0" smtClean="0"/>
              <a:t>kontrolu podle nastavených pravidel.</a:t>
            </a:r>
          </a:p>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smtClean="0"/>
              <a:t>Pokud je dotace poskytována ve splátkách, je nutné před vyplacením splátky ověřit, zda příjemce stále splňuje stanovené podmínky, zda není v podezření z porušení rozpočtové kázně nebo zda s ním není vedeno řízení o odvodu za porušení rozpočtové kázně.</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Vyplacení dotace</a:t>
            </a:r>
            <a:endParaRPr lang="cs-CZ" dirty="0"/>
          </a:p>
        </p:txBody>
      </p:sp>
    </p:spTree>
    <p:extLst>
      <p:ext uri="{BB962C8B-B14F-4D97-AF65-F5344CB8AC3E}">
        <p14:creationId xmlns:p14="http://schemas.microsoft.com/office/powerpoint/2010/main" val="28369099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5"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pPr>
              <a:defRPr/>
            </a:pPr>
            <a:r>
              <a:rPr lang="cs-CZ" altLang="cs-CZ" sz="3600" b="1" kern="0" dirty="0">
                <a:solidFill>
                  <a:schemeClr val="bg1"/>
                </a:solidFill>
              </a:rPr>
              <a:t>Proces administrace </a:t>
            </a:r>
            <a:r>
              <a:rPr lang="cs-CZ" altLang="cs-CZ" sz="3600" b="1" kern="0" dirty="0" smtClean="0">
                <a:solidFill>
                  <a:schemeClr val="bg1"/>
                </a:solidFill>
              </a:rPr>
              <a:t>vyúčtování dotace</a:t>
            </a:r>
            <a:endParaRPr lang="cs-CZ" altLang="cs-CZ" sz="3600" b="1" kern="0" dirty="0">
              <a:solidFill>
                <a:schemeClr val="bg1"/>
              </a:solidFill>
            </a:endParaRPr>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Proces administrace vyúčtování</a:t>
            </a:r>
          </a:p>
        </p:txBody>
      </p:sp>
      <p:sp>
        <p:nvSpPr>
          <p:cNvPr id="12" name="Rectangle 2"/>
          <p:cNvSpPr txBox="1">
            <a:spLocks noChangeArrowheads="1"/>
          </p:cNvSpPr>
          <p:nvPr/>
        </p:nvSpPr>
        <p:spPr>
          <a:xfrm>
            <a:off x="574675" y="304800"/>
            <a:ext cx="8001000" cy="1216025"/>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eaLnBrk="1" hangingPunct="1">
              <a:defRPr/>
            </a:pPr>
            <a:endParaRPr lang="cs-CZ" altLang="cs-CZ" kern="0" dirty="0" smtClean="0"/>
          </a:p>
        </p:txBody>
      </p:sp>
      <p:sp>
        <p:nvSpPr>
          <p:cNvPr id="13" name="Zaoblený obdélník 12"/>
          <p:cNvSpPr/>
          <p:nvPr/>
        </p:nvSpPr>
        <p:spPr>
          <a:xfrm>
            <a:off x="1064649" y="2172210"/>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Předložení vyúčtování</a:t>
            </a:r>
          </a:p>
        </p:txBody>
      </p:sp>
      <p:sp>
        <p:nvSpPr>
          <p:cNvPr id="14" name="Zaoblený obdélník 13"/>
          <p:cNvSpPr/>
          <p:nvPr/>
        </p:nvSpPr>
        <p:spPr>
          <a:xfrm>
            <a:off x="9571813" y="3251845"/>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Zaplacení odvodu</a:t>
            </a:r>
          </a:p>
        </p:txBody>
      </p:sp>
      <p:sp>
        <p:nvSpPr>
          <p:cNvPr id="15" name="Zaoblený obdélník 14"/>
          <p:cNvSpPr/>
          <p:nvPr/>
        </p:nvSpPr>
        <p:spPr>
          <a:xfrm>
            <a:off x="1076394" y="3664701"/>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Kontrolní činnost</a:t>
            </a:r>
          </a:p>
        </p:txBody>
      </p:sp>
      <p:sp>
        <p:nvSpPr>
          <p:cNvPr id="16" name="Zaoblený obdélník 15"/>
          <p:cNvSpPr/>
          <p:nvPr/>
        </p:nvSpPr>
        <p:spPr>
          <a:xfrm>
            <a:off x="4803045" y="2118432"/>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provedení opatření</a:t>
            </a:r>
          </a:p>
        </p:txBody>
      </p:sp>
      <p:sp>
        <p:nvSpPr>
          <p:cNvPr id="17" name="Zaoblený obdélník 16"/>
          <p:cNvSpPr/>
          <p:nvPr/>
        </p:nvSpPr>
        <p:spPr>
          <a:xfrm>
            <a:off x="4803045" y="3546033"/>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vrácení dotace</a:t>
            </a:r>
          </a:p>
        </p:txBody>
      </p:sp>
      <p:sp>
        <p:nvSpPr>
          <p:cNvPr id="18" name="Zaoblený obdélník 17"/>
          <p:cNvSpPr/>
          <p:nvPr/>
        </p:nvSpPr>
        <p:spPr>
          <a:xfrm>
            <a:off x="7187429" y="2833855"/>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Uložení a vymáhání odvodu</a:t>
            </a:r>
          </a:p>
        </p:txBody>
      </p:sp>
      <p:sp>
        <p:nvSpPr>
          <p:cNvPr id="19" name="Zaoblený obdélník 18"/>
          <p:cNvSpPr/>
          <p:nvPr/>
        </p:nvSpPr>
        <p:spPr>
          <a:xfrm>
            <a:off x="9571813" y="2066925"/>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Prominutí odvodu</a:t>
            </a:r>
          </a:p>
        </p:txBody>
      </p:sp>
      <p:sp>
        <p:nvSpPr>
          <p:cNvPr id="20" name="Zaoblený obdélník 19"/>
          <p:cNvSpPr/>
          <p:nvPr/>
        </p:nvSpPr>
        <p:spPr>
          <a:xfrm>
            <a:off x="3168686" y="3168005"/>
            <a:ext cx="1342267" cy="541040"/>
          </a:xfrm>
          <a:prstGeom prst="roundRect">
            <a:avLst/>
          </a:prstGeom>
          <a:solidFill>
            <a:schemeClr val="accent5">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PRK</a:t>
            </a:r>
          </a:p>
        </p:txBody>
      </p:sp>
      <p:sp>
        <p:nvSpPr>
          <p:cNvPr id="21" name="Zaoblený obdélník 20"/>
          <p:cNvSpPr/>
          <p:nvPr/>
        </p:nvSpPr>
        <p:spPr>
          <a:xfrm>
            <a:off x="1173573" y="5104703"/>
            <a:ext cx="3277246"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Zjišťovací fáze</a:t>
            </a:r>
          </a:p>
        </p:txBody>
      </p:sp>
      <p:sp>
        <p:nvSpPr>
          <p:cNvPr id="22" name="Zaoblený obdélník 21"/>
          <p:cNvSpPr/>
          <p:nvPr/>
        </p:nvSpPr>
        <p:spPr>
          <a:xfrm>
            <a:off x="4803045" y="5048321"/>
            <a:ext cx="1800200"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Úkony před řízením</a:t>
            </a:r>
          </a:p>
        </p:txBody>
      </p:sp>
      <p:sp>
        <p:nvSpPr>
          <p:cNvPr id="23" name="Zaoblený obdélník 22"/>
          <p:cNvSpPr/>
          <p:nvPr/>
        </p:nvSpPr>
        <p:spPr>
          <a:xfrm>
            <a:off x="7187429" y="5048321"/>
            <a:ext cx="1800200"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Řízení</a:t>
            </a:r>
          </a:p>
        </p:txBody>
      </p:sp>
      <p:sp>
        <p:nvSpPr>
          <p:cNvPr id="24" name="Zaoblený obdélník 23"/>
          <p:cNvSpPr/>
          <p:nvPr/>
        </p:nvSpPr>
        <p:spPr>
          <a:xfrm>
            <a:off x="9571813" y="4980922"/>
            <a:ext cx="1800200"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Vypořádání a uzavření</a:t>
            </a:r>
          </a:p>
        </p:txBody>
      </p:sp>
    </p:spTree>
    <p:extLst>
      <p:ext uri="{BB962C8B-B14F-4D97-AF65-F5344CB8AC3E}">
        <p14:creationId xmlns:p14="http://schemas.microsoft.com/office/powerpoint/2010/main" val="18021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0-#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0-#ppt_w/2"/>
                                          </p:val>
                                        </p:tav>
                                        <p:tav tm="100000">
                                          <p:val>
                                            <p:strVal val="#ppt_x"/>
                                          </p:val>
                                        </p:tav>
                                      </p:tavLst>
                                    </p:anim>
                                    <p:anim calcmode="lin" valueType="num">
                                      <p:cBhvr additive="base">
                                        <p:cTn id="3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7"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7"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Předložení vyúčtování</a:t>
            </a:r>
          </a:p>
        </p:txBody>
      </p:sp>
      <p:sp>
        <p:nvSpPr>
          <p:cNvPr id="9" name="TextovéPole 8"/>
          <p:cNvSpPr txBox="1"/>
          <p:nvPr/>
        </p:nvSpPr>
        <p:spPr>
          <a:xfrm>
            <a:off x="585094" y="1315031"/>
            <a:ext cx="11248221" cy="335476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a:t>Povinností předložit závěrečné vyúčtování se rozumí předložit jej </a:t>
            </a:r>
            <a:r>
              <a:rPr lang="cs-CZ" altLang="cs-CZ" sz="2100" kern="0" dirty="0" smtClean="0"/>
              <a:t/>
            </a:r>
            <a:br>
              <a:rPr lang="cs-CZ" altLang="cs-CZ" sz="2100" kern="0" dirty="0" smtClean="0"/>
            </a:br>
            <a:r>
              <a:rPr lang="cs-CZ" altLang="cs-CZ" sz="2100" kern="0" dirty="0" smtClean="0"/>
              <a:t>úplné </a:t>
            </a:r>
            <a:r>
              <a:rPr lang="cs-CZ" altLang="cs-CZ" sz="2100" kern="0" dirty="0"/>
              <a:t>a správné. Opravy a doplňování nemohou být realizovány </a:t>
            </a:r>
            <a:r>
              <a:rPr lang="cs-CZ" altLang="cs-CZ" sz="2100" kern="0" dirty="0" smtClean="0"/>
              <a:t/>
            </a:r>
            <a:br>
              <a:rPr lang="cs-CZ" altLang="cs-CZ" sz="2100" kern="0" dirty="0" smtClean="0"/>
            </a:br>
            <a:r>
              <a:rPr lang="cs-CZ" altLang="cs-CZ" sz="2100" kern="0" dirty="0" smtClean="0"/>
              <a:t>v </a:t>
            </a:r>
            <a:r>
              <a:rPr lang="cs-CZ" altLang="cs-CZ" sz="2100" kern="0" dirty="0"/>
              <a:t>režimu opatření k nápravě.</a:t>
            </a:r>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Termín (lhůta) pro předložení závěrečného vyúčtování musí být uveden ve smlouvě stejně jako jeho obsah a způsob předložení (poštou, osobně na podatelně či u odpovědného zaměstnance, datovou schránkou).</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Předložení vyúčtování</a:t>
            </a:r>
            <a:endParaRPr lang="cs-CZ" dirty="0"/>
          </a:p>
        </p:txBody>
      </p:sp>
    </p:spTree>
    <p:extLst>
      <p:ext uri="{BB962C8B-B14F-4D97-AF65-F5344CB8AC3E}">
        <p14:creationId xmlns:p14="http://schemas.microsoft.com/office/powerpoint/2010/main" val="4149413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kern="0" dirty="0"/>
              <a:t>Co kontrolovat I.</a:t>
            </a:r>
          </a:p>
        </p:txBody>
      </p:sp>
      <p:sp>
        <p:nvSpPr>
          <p:cNvPr id="9" name="TextovéPole 8"/>
          <p:cNvSpPr txBox="1"/>
          <p:nvPr/>
        </p:nvSpPr>
        <p:spPr>
          <a:xfrm>
            <a:off x="585094" y="1315031"/>
            <a:ext cx="11248221" cy="3462486"/>
          </a:xfrm>
          <a:prstGeom prst="rect">
            <a:avLst/>
          </a:prstGeom>
          <a:noFill/>
        </p:spPr>
        <p:txBody>
          <a:bodyPr wrap="square" rtlCol="0">
            <a:spAutoFit/>
          </a:bodyPr>
          <a:lstStyle/>
          <a:p>
            <a:pPr marL="457200" indent="-457200">
              <a:spcAft>
                <a:spcPts val="600"/>
              </a:spcAft>
              <a:buClr>
                <a:srgbClr val="996600"/>
              </a:buClr>
              <a:buFont typeface="+mj-lt"/>
              <a:buAutoNum type="arabicPeriod"/>
              <a:defRPr/>
            </a:pPr>
            <a:r>
              <a:rPr lang="cs-CZ" altLang="cs-CZ" sz="2100" u="sng" kern="0" dirty="0"/>
              <a:t>Kontrola formálních náležitostí</a:t>
            </a:r>
            <a:r>
              <a:rPr lang="cs-CZ" altLang="cs-CZ" sz="2100" kern="0" dirty="0"/>
              <a:t>:</a:t>
            </a:r>
          </a:p>
          <a:p>
            <a:pPr marL="342900" indent="-342900">
              <a:spcAft>
                <a:spcPts val="600"/>
              </a:spcAft>
              <a:buClr>
                <a:srgbClr val="996600"/>
              </a:buClr>
              <a:buFont typeface="Wingdings" panose="05000000000000000000" pitchFamily="2" charset="2"/>
              <a:buChar char="q"/>
              <a:defRPr/>
            </a:pPr>
            <a:r>
              <a:rPr lang="cs-CZ" altLang="cs-CZ" sz="2100" kern="0" dirty="0"/>
              <a:t>dodržení termínu (lhůty) pro předložení</a:t>
            </a:r>
          </a:p>
          <a:p>
            <a:pPr marL="342900" indent="-342900">
              <a:spcAft>
                <a:spcPts val="600"/>
              </a:spcAft>
              <a:buClr>
                <a:srgbClr val="996600"/>
              </a:buClr>
              <a:buFont typeface="Wingdings" panose="05000000000000000000" pitchFamily="2" charset="2"/>
              <a:buChar char="q"/>
              <a:defRPr/>
            </a:pPr>
            <a:r>
              <a:rPr lang="cs-CZ" altLang="cs-CZ" sz="2100" kern="0" dirty="0"/>
              <a:t>doložení všech dokladů, podkladů (příloh)</a:t>
            </a:r>
          </a:p>
          <a:p>
            <a:pPr marL="342900" indent="-342900">
              <a:spcAft>
                <a:spcPts val="600"/>
              </a:spcAft>
              <a:buClr>
                <a:srgbClr val="996600"/>
              </a:buClr>
              <a:buFont typeface="Wingdings" panose="05000000000000000000" pitchFamily="2" charset="2"/>
              <a:buChar char="q"/>
              <a:defRPr/>
            </a:pPr>
            <a:r>
              <a:rPr lang="cs-CZ" altLang="cs-CZ" sz="2100" kern="0" dirty="0"/>
              <a:t>ověření podpisů, razítek příjemce apod.</a:t>
            </a:r>
          </a:p>
          <a:p>
            <a:pPr>
              <a:spcAft>
                <a:spcPts val="600"/>
              </a:spcAft>
              <a:buClr>
                <a:srgbClr val="996600"/>
              </a:buClr>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Při umožnění předložení vyúčtování zaměstnancem je vhodné provést kontrolu formálních náležitostí ihned a pokud je to možné, umožnit příjemci odstranění drobných nedostatků.</a:t>
            </a:r>
          </a:p>
          <a:p>
            <a:pPr marL="342900" indent="-342900">
              <a:spcAft>
                <a:spcPts val="600"/>
              </a:spcAft>
              <a:buClr>
                <a:srgbClr val="996600"/>
              </a:buClr>
              <a:buFont typeface="Wingdings" panose="05000000000000000000" pitchFamily="2" charset="2"/>
              <a:buChar char="q"/>
              <a:defRPr/>
            </a:pPr>
            <a:r>
              <a:rPr lang="cs-CZ" altLang="cs-CZ" sz="2100" kern="0" dirty="0"/>
              <a:t>Tento postup však nesmí příjemce zvýhodňovat proti ostatním, kteří např. pošlou vyúčtování poštou.</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Kontrolní činnost</a:t>
            </a:r>
            <a:endParaRPr lang="cs-CZ" dirty="0"/>
          </a:p>
        </p:txBody>
      </p:sp>
    </p:spTree>
    <p:extLst>
      <p:ext uri="{BB962C8B-B14F-4D97-AF65-F5344CB8AC3E}">
        <p14:creationId xmlns:p14="http://schemas.microsoft.com/office/powerpoint/2010/main" val="480257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kern="0" dirty="0"/>
              <a:t>Co kontrolovat </a:t>
            </a:r>
            <a:r>
              <a:rPr lang="cs-CZ" altLang="cs-CZ" sz="3600" kern="0" dirty="0" smtClean="0"/>
              <a:t>II.</a:t>
            </a:r>
            <a:endParaRPr lang="cs-CZ" altLang="cs-CZ" sz="3600" kern="0" dirty="0"/>
          </a:p>
        </p:txBody>
      </p:sp>
      <p:sp>
        <p:nvSpPr>
          <p:cNvPr id="9" name="TextovéPole 8"/>
          <p:cNvSpPr txBox="1"/>
          <p:nvPr/>
        </p:nvSpPr>
        <p:spPr>
          <a:xfrm>
            <a:off x="585094" y="1315031"/>
            <a:ext cx="11248221" cy="4016484"/>
          </a:xfrm>
          <a:prstGeom prst="rect">
            <a:avLst/>
          </a:prstGeom>
          <a:noFill/>
        </p:spPr>
        <p:txBody>
          <a:bodyPr wrap="square" rtlCol="0">
            <a:spAutoFit/>
          </a:bodyPr>
          <a:lstStyle/>
          <a:p>
            <a:pPr marL="457200" indent="-457200">
              <a:spcAft>
                <a:spcPts val="600"/>
              </a:spcAft>
              <a:buClr>
                <a:srgbClr val="996600"/>
              </a:buClr>
              <a:buFont typeface="+mj-lt"/>
              <a:buAutoNum type="arabicPeriod" startAt="2"/>
              <a:defRPr/>
            </a:pPr>
            <a:endParaRPr lang="cs-CZ" altLang="cs-CZ" sz="2100" u="sng" kern="0" dirty="0" smtClean="0"/>
          </a:p>
          <a:p>
            <a:pPr marL="457200" indent="-457200">
              <a:spcAft>
                <a:spcPts val="600"/>
              </a:spcAft>
              <a:buClr>
                <a:srgbClr val="996600"/>
              </a:buClr>
              <a:buFont typeface="+mj-lt"/>
              <a:buAutoNum type="arabicPeriod" startAt="2"/>
              <a:defRPr/>
            </a:pPr>
            <a:endParaRPr lang="cs-CZ" altLang="cs-CZ" sz="2100" u="sng" kern="0" dirty="0"/>
          </a:p>
          <a:p>
            <a:pPr marL="457200" indent="-457200">
              <a:spcAft>
                <a:spcPts val="600"/>
              </a:spcAft>
              <a:buClr>
                <a:srgbClr val="996600"/>
              </a:buClr>
              <a:buFont typeface="+mj-lt"/>
              <a:buAutoNum type="arabicPeriod" startAt="2"/>
              <a:defRPr/>
            </a:pPr>
            <a:r>
              <a:rPr lang="cs-CZ" altLang="cs-CZ" sz="2100" u="sng" kern="0" dirty="0" smtClean="0"/>
              <a:t>Kontrola </a:t>
            </a:r>
            <a:r>
              <a:rPr lang="cs-CZ" altLang="cs-CZ" sz="2100" u="sng" kern="0" dirty="0"/>
              <a:t>dodržení účelu</a:t>
            </a:r>
            <a:r>
              <a:rPr lang="cs-CZ" altLang="cs-CZ" sz="2100" kern="0" dirty="0"/>
              <a:t>:</a:t>
            </a:r>
          </a:p>
          <a:p>
            <a:pPr marL="342900" indent="-342900">
              <a:spcAft>
                <a:spcPts val="600"/>
              </a:spcAft>
              <a:buClr>
                <a:srgbClr val="996600"/>
              </a:buClr>
              <a:buFont typeface="Wingdings" panose="05000000000000000000" pitchFamily="2" charset="2"/>
              <a:buChar char="q"/>
              <a:defRPr/>
            </a:pPr>
            <a:r>
              <a:rPr lang="cs-CZ" altLang="cs-CZ" sz="2100" kern="0" dirty="0"/>
              <a:t>dodržení souladu realizace projektu a naplnění cílů podle obsahu žádosti</a:t>
            </a:r>
          </a:p>
          <a:p>
            <a:pPr marL="342900" indent="-342900">
              <a:spcAft>
                <a:spcPts val="600"/>
              </a:spcAft>
              <a:buClr>
                <a:srgbClr val="996600"/>
              </a:buClr>
              <a:buFont typeface="Wingdings" panose="05000000000000000000" pitchFamily="2" charset="2"/>
              <a:buChar char="q"/>
              <a:defRPr/>
            </a:pPr>
            <a:r>
              <a:rPr lang="cs-CZ" altLang="cs-CZ" sz="2100" kern="0" dirty="0"/>
              <a:t>ověření splnění opatření z průběžné kontroly (pokud proběhla)</a:t>
            </a:r>
          </a:p>
          <a:p>
            <a:pPr>
              <a:spcAft>
                <a:spcPts val="600"/>
              </a:spcAft>
              <a:buClr>
                <a:srgbClr val="996600"/>
              </a:buClr>
              <a:defRPr/>
            </a:pPr>
            <a:endParaRPr lang="cs-CZ" altLang="cs-CZ" sz="2100" kern="0" dirty="0"/>
          </a:p>
          <a:p>
            <a:pPr>
              <a:spcAft>
                <a:spcPts val="600"/>
              </a:spcAft>
              <a:buClr>
                <a:srgbClr val="996600"/>
              </a:buClr>
              <a:defRPr/>
            </a:pPr>
            <a:endParaRPr lang="cs-CZ" altLang="cs-CZ" sz="2100" kern="0" dirty="0"/>
          </a:p>
          <a:p>
            <a:pPr marL="457200" indent="-457200">
              <a:spcAft>
                <a:spcPts val="600"/>
              </a:spcAft>
              <a:buClr>
                <a:srgbClr val="996600"/>
              </a:buClr>
              <a:buFont typeface="+mj-lt"/>
              <a:buAutoNum type="arabicPeriod" startAt="3"/>
              <a:defRPr/>
            </a:pPr>
            <a:r>
              <a:rPr lang="cs-CZ" altLang="cs-CZ" sz="2100" u="sng" kern="0" dirty="0"/>
              <a:t>Dokladová kontrola</a:t>
            </a:r>
            <a:r>
              <a:rPr lang="cs-CZ" altLang="cs-CZ" sz="2100" kern="0" dirty="0"/>
              <a:t>:</a:t>
            </a:r>
          </a:p>
          <a:p>
            <a:pPr marL="342900" indent="-342900">
              <a:spcAft>
                <a:spcPts val="600"/>
              </a:spcAft>
              <a:buClr>
                <a:srgbClr val="996600"/>
              </a:buClr>
              <a:buFont typeface="Wingdings" panose="05000000000000000000" pitchFamily="2" charset="2"/>
              <a:buChar char="q"/>
              <a:defRPr/>
            </a:pPr>
            <a:r>
              <a:rPr lang="cs-CZ" altLang="cs-CZ" sz="2100" kern="0" dirty="0"/>
              <a:t>uznatelnost nákladů z věcného i časového hlediska</a:t>
            </a:r>
          </a:p>
          <a:p>
            <a:pPr marL="342900" indent="-342900">
              <a:spcAft>
                <a:spcPts val="600"/>
              </a:spcAft>
              <a:buClr>
                <a:srgbClr val="996600"/>
              </a:buClr>
              <a:buFont typeface="Wingdings" panose="05000000000000000000" pitchFamily="2" charset="2"/>
              <a:buChar char="q"/>
              <a:defRPr/>
            </a:pPr>
            <a:r>
              <a:rPr lang="cs-CZ" altLang="cs-CZ" sz="2100" kern="0" dirty="0"/>
              <a:t>dodržení podílu dotace na celkových uznatelných nákladech (je-li stanoven)</a:t>
            </a:r>
          </a:p>
        </p:txBody>
      </p:sp>
      <p:sp>
        <p:nvSpPr>
          <p:cNvPr id="10" name="Zaoblený obdélník 9"/>
          <p:cNvSpPr/>
          <p:nvPr/>
        </p:nvSpPr>
        <p:spPr>
          <a:xfrm>
            <a:off x="9860097" y="1315031"/>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Kontrolní činnost</a:t>
            </a:r>
            <a:endParaRPr lang="cs-CZ" dirty="0"/>
          </a:p>
        </p:txBody>
      </p:sp>
    </p:spTree>
    <p:extLst>
      <p:ext uri="{BB962C8B-B14F-4D97-AF65-F5344CB8AC3E}">
        <p14:creationId xmlns:p14="http://schemas.microsoft.com/office/powerpoint/2010/main" val="43944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kern="0" dirty="0"/>
              <a:t>Porušení rozpočtové </a:t>
            </a:r>
            <a:r>
              <a:rPr lang="cs-CZ" altLang="cs-CZ" sz="3200" kern="0" dirty="0" smtClean="0"/>
              <a:t>kázně</a:t>
            </a:r>
            <a:br>
              <a:rPr lang="cs-CZ" altLang="cs-CZ" sz="3200" kern="0" dirty="0" smtClean="0"/>
            </a:br>
            <a:r>
              <a:rPr lang="cs-CZ" altLang="cs-CZ" sz="3200" kern="0" dirty="0" smtClean="0"/>
              <a:t>podle </a:t>
            </a:r>
            <a:r>
              <a:rPr lang="cs-CZ" altLang="cs-CZ" sz="3200" kern="0" dirty="0"/>
              <a:t>zákona č. </a:t>
            </a:r>
            <a:r>
              <a:rPr lang="cs-CZ" altLang="cs-CZ" sz="3200" b="1" kern="0" dirty="0" smtClean="0">
                <a:solidFill>
                  <a:schemeClr val="accent5">
                    <a:lumMod val="50000"/>
                  </a:schemeClr>
                </a:solidFill>
              </a:rPr>
              <a:t>250/2000 </a:t>
            </a:r>
            <a:r>
              <a:rPr lang="cs-CZ" altLang="cs-CZ" sz="3200" b="1" kern="0" dirty="0">
                <a:solidFill>
                  <a:schemeClr val="accent5">
                    <a:lumMod val="50000"/>
                  </a:schemeClr>
                </a:solidFill>
              </a:rPr>
              <a:t>Sb.</a:t>
            </a:r>
          </a:p>
        </p:txBody>
      </p:sp>
      <p:sp>
        <p:nvSpPr>
          <p:cNvPr id="9" name="TextovéPole 8"/>
          <p:cNvSpPr txBox="1"/>
          <p:nvPr/>
        </p:nvSpPr>
        <p:spPr>
          <a:xfrm>
            <a:off x="585094" y="1315031"/>
            <a:ext cx="11248221" cy="4819781"/>
          </a:xfrm>
          <a:prstGeom prst="rect">
            <a:avLst/>
          </a:prstGeom>
          <a:noFill/>
        </p:spPr>
        <p:txBody>
          <a:bodyPr wrap="square" rtlCol="0">
            <a:spAutoFit/>
          </a:bodyPr>
          <a:lstStyle/>
          <a:p>
            <a:pPr>
              <a:lnSpc>
                <a:spcPct val="80000"/>
              </a:lnSpc>
            </a:pPr>
            <a:endParaRPr lang="cs-CZ" altLang="cs-CZ" sz="2400" b="1" dirty="0" smtClean="0"/>
          </a:p>
          <a:p>
            <a:pPr>
              <a:lnSpc>
                <a:spcPct val="80000"/>
              </a:lnSpc>
            </a:pPr>
            <a:endParaRPr lang="cs-CZ" altLang="cs-CZ" sz="2400" b="1" dirty="0"/>
          </a:p>
          <a:p>
            <a:pPr>
              <a:lnSpc>
                <a:spcPct val="80000"/>
              </a:lnSpc>
            </a:pPr>
            <a:endParaRPr lang="cs-CZ" altLang="cs-CZ" sz="2400" b="1" dirty="0" smtClean="0"/>
          </a:p>
          <a:p>
            <a:pPr>
              <a:lnSpc>
                <a:spcPct val="80000"/>
              </a:lnSpc>
            </a:pPr>
            <a:r>
              <a:rPr lang="cs-CZ" altLang="cs-CZ" sz="2400" b="1" dirty="0" smtClean="0"/>
              <a:t>Neoprávněné </a:t>
            </a:r>
            <a:r>
              <a:rPr lang="cs-CZ" altLang="cs-CZ" sz="2400" b="1" dirty="0"/>
              <a:t>použití</a:t>
            </a:r>
          </a:p>
          <a:p>
            <a:pPr marL="342900" indent="-342900">
              <a:lnSpc>
                <a:spcPct val="80000"/>
              </a:lnSpc>
              <a:buClr>
                <a:srgbClr val="996600"/>
              </a:buClr>
              <a:buFont typeface="Wingdings" panose="05000000000000000000" pitchFamily="2" charset="2"/>
              <a:buChar char="q"/>
            </a:pPr>
            <a:r>
              <a:rPr lang="cs-CZ" altLang="cs-CZ" sz="2400" dirty="0"/>
              <a:t>použití, kterým byla porušena povinnost stanovená právním předpisem, přímo použitelným předpisem EU nebo veřejnoprávní smlouvou</a:t>
            </a:r>
          </a:p>
          <a:p>
            <a:pPr>
              <a:lnSpc>
                <a:spcPct val="80000"/>
              </a:lnSpc>
              <a:buClr>
                <a:schemeClr val="tx1"/>
              </a:buClr>
            </a:pPr>
            <a:endParaRPr lang="cs-CZ" altLang="cs-CZ" sz="2400" dirty="0"/>
          </a:p>
          <a:p>
            <a:pPr>
              <a:lnSpc>
                <a:spcPct val="80000"/>
              </a:lnSpc>
              <a:buClr>
                <a:schemeClr val="tx1"/>
              </a:buClr>
            </a:pPr>
            <a:r>
              <a:rPr lang="cs-CZ" altLang="cs-CZ" sz="2400" dirty="0"/>
              <a:t>Dále také:</a:t>
            </a:r>
          </a:p>
          <a:p>
            <a:pPr marL="457200" indent="-457200">
              <a:lnSpc>
                <a:spcPct val="80000"/>
              </a:lnSpc>
              <a:buClr>
                <a:schemeClr val="tx1"/>
              </a:buClr>
              <a:buFont typeface="+mj-lt"/>
              <a:buAutoNum type="alphaLcParenR"/>
            </a:pPr>
            <a:r>
              <a:rPr lang="cs-CZ" altLang="cs-CZ" sz="2400" dirty="0" smtClean="0"/>
              <a:t>porušení </a:t>
            </a:r>
            <a:r>
              <a:rPr lang="cs-CZ" altLang="cs-CZ" sz="2400" dirty="0"/>
              <a:t>povinnosti, která souvisí s účelem, na který byly peněžní prostředky poskytnuty,</a:t>
            </a:r>
          </a:p>
          <a:p>
            <a:pPr marL="457200" indent="-457200">
              <a:lnSpc>
                <a:spcPct val="80000"/>
              </a:lnSpc>
              <a:buClr>
                <a:schemeClr val="tx1"/>
              </a:buClr>
              <a:buFont typeface="+mj-lt"/>
              <a:buAutoNum type="alphaLcParenR"/>
            </a:pPr>
            <a:r>
              <a:rPr lang="cs-CZ" altLang="cs-CZ" sz="2400" dirty="0" smtClean="0"/>
              <a:t>porušení </a:t>
            </a:r>
            <a:r>
              <a:rPr lang="cs-CZ" altLang="cs-CZ" sz="2400" dirty="0"/>
              <a:t>povinnosti, která souvisí s účelem, na který byly peněžní prostředky poskytnuty, u dotací ex-post,</a:t>
            </a:r>
          </a:p>
          <a:p>
            <a:pPr marL="457200" indent="-457200">
              <a:lnSpc>
                <a:spcPct val="80000"/>
              </a:lnSpc>
              <a:buClr>
                <a:schemeClr val="tx1"/>
              </a:buClr>
              <a:buFont typeface="+mj-lt"/>
              <a:buAutoNum type="alphaLcParenR"/>
            </a:pPr>
            <a:r>
              <a:rPr lang="cs-CZ" altLang="cs-CZ" sz="2400" dirty="0" smtClean="0"/>
              <a:t>neprokáže-li </a:t>
            </a:r>
            <a:r>
              <a:rPr lang="cs-CZ" altLang="cs-CZ" sz="2400" dirty="0"/>
              <a:t>příjemce, jak dotaci použil.</a:t>
            </a:r>
          </a:p>
          <a:p>
            <a:pPr>
              <a:lnSpc>
                <a:spcPct val="80000"/>
              </a:lnSpc>
              <a:buClr>
                <a:schemeClr val="tx1"/>
              </a:buClr>
            </a:pPr>
            <a:endParaRPr lang="cs-CZ" altLang="cs-CZ" sz="2400" dirty="0"/>
          </a:p>
          <a:p>
            <a:pPr>
              <a:lnSpc>
                <a:spcPct val="80000"/>
              </a:lnSpc>
            </a:pPr>
            <a:r>
              <a:rPr lang="cs-CZ" altLang="cs-CZ" sz="2400" b="1" dirty="0"/>
              <a:t>Zadržení</a:t>
            </a:r>
          </a:p>
          <a:p>
            <a:pPr marL="342900" indent="-342900">
              <a:lnSpc>
                <a:spcPct val="80000"/>
              </a:lnSpc>
              <a:buClr>
                <a:srgbClr val="996600"/>
              </a:buClr>
              <a:buFont typeface="Wingdings" panose="05000000000000000000" pitchFamily="2" charset="2"/>
              <a:buChar char="q"/>
            </a:pPr>
            <a:r>
              <a:rPr lang="cs-CZ" altLang="cs-CZ" sz="2400" dirty="0"/>
              <a:t>porušení povinnosti vrácení poskytnutých prostředků   ve stanoveném </a:t>
            </a:r>
            <a:r>
              <a:rPr lang="cs-CZ" altLang="cs-CZ" sz="2400" dirty="0" smtClean="0"/>
              <a:t>termínu</a:t>
            </a:r>
            <a:endParaRPr lang="cs-CZ" altLang="cs-CZ" sz="2400" dirty="0"/>
          </a:p>
        </p:txBody>
      </p:sp>
      <p:sp>
        <p:nvSpPr>
          <p:cNvPr id="10" name="Zaoblený obdélník 9"/>
          <p:cNvSpPr/>
          <p:nvPr/>
        </p:nvSpPr>
        <p:spPr>
          <a:xfrm>
            <a:off x="9589158" y="1124899"/>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39218016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Nesrovnalost vs. PRK</a:t>
            </a:r>
            <a:endParaRPr lang="pl-PL" altLang="cs-CZ" sz="3600" b="1" dirty="0"/>
          </a:p>
        </p:txBody>
      </p:sp>
      <p:sp>
        <p:nvSpPr>
          <p:cNvPr id="9" name="TextovéPole 8"/>
          <p:cNvSpPr txBox="1"/>
          <p:nvPr/>
        </p:nvSpPr>
        <p:spPr>
          <a:xfrm>
            <a:off x="585094" y="1315031"/>
            <a:ext cx="11248221" cy="4909036"/>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400" kern="0" dirty="0" smtClean="0"/>
          </a:p>
          <a:p>
            <a:r>
              <a:rPr lang="cs-CZ" altLang="cs-CZ" sz="2400" dirty="0"/>
              <a:t>Nesrovnalostí se rozumí jakékoli porušení právního předpisu vyplývající z jednání nebo opomenutí hospodářského subjektu, v důsledku kterého je </a:t>
            </a:r>
            <a:r>
              <a:rPr lang="cs-CZ" altLang="cs-CZ" sz="2400" b="1" dirty="0"/>
              <a:t>nebo by mohl být</a:t>
            </a:r>
            <a:r>
              <a:rPr lang="cs-CZ" altLang="cs-CZ" sz="2400" dirty="0"/>
              <a:t> poškozen souhrnný rozpočet ES nebo veřejný rozpočet ČR, a to buď snížením či ztrátou příjmů nebo započtením neoprávněného výdaje. </a:t>
            </a:r>
          </a:p>
          <a:p>
            <a:pPr marL="342900" indent="-342900">
              <a:spcAft>
                <a:spcPts val="600"/>
              </a:spcAft>
              <a:buClr>
                <a:srgbClr val="996600"/>
              </a:buClr>
              <a:buFont typeface="Wingdings" panose="05000000000000000000" pitchFamily="2" charset="2"/>
              <a:buChar char="q"/>
              <a:defRPr/>
            </a:pPr>
            <a:endParaRPr lang="cs-CZ" altLang="cs-CZ" sz="2400" kern="0" dirty="0" smtClean="0"/>
          </a:p>
          <a:p>
            <a:pPr>
              <a:spcAft>
                <a:spcPts val="600"/>
              </a:spcAft>
              <a:buClr>
                <a:srgbClr val="996600"/>
              </a:buClr>
              <a:defRPr/>
            </a:pPr>
            <a:r>
              <a:rPr lang="cs-CZ" altLang="cs-CZ" sz="2400" kern="0" dirty="0" smtClean="0"/>
              <a:t>vs.</a:t>
            </a:r>
          </a:p>
          <a:p>
            <a:pPr marL="342900" indent="-342900">
              <a:spcAft>
                <a:spcPts val="600"/>
              </a:spcAft>
              <a:buClr>
                <a:srgbClr val="996600"/>
              </a:buClr>
              <a:buFont typeface="Wingdings" panose="05000000000000000000" pitchFamily="2" charset="2"/>
              <a:buChar char="q"/>
              <a:defRPr/>
            </a:pPr>
            <a:endParaRPr lang="cs-CZ" altLang="cs-CZ" sz="2400" kern="0" dirty="0"/>
          </a:p>
          <a:p>
            <a:pPr>
              <a:spcAft>
                <a:spcPts val="600"/>
              </a:spcAft>
              <a:buClr>
                <a:srgbClr val="996600"/>
              </a:buClr>
              <a:defRPr/>
            </a:pPr>
            <a:r>
              <a:rPr lang="cs-CZ" altLang="cs-CZ" sz="2400" dirty="0"/>
              <a:t>PRK je každé neoprávněné použití nebo zadržení peněžních prostředků </a:t>
            </a:r>
            <a:r>
              <a:rPr lang="cs-CZ" altLang="cs-CZ" sz="2400" b="1" dirty="0"/>
              <a:t>poskytnutých z veřejného rozpočtu </a:t>
            </a:r>
            <a:r>
              <a:rPr lang="cs-CZ" altLang="cs-CZ" sz="2400" dirty="0"/>
              <a:t>jako dotace nebo návratná finanční výpomoc.</a:t>
            </a:r>
          </a:p>
          <a:p>
            <a:pPr marL="342900" indent="-342900">
              <a:spcAft>
                <a:spcPts val="600"/>
              </a:spcAft>
              <a:buClr>
                <a:srgbClr val="996600"/>
              </a:buClr>
              <a:buFont typeface="Wingdings" panose="05000000000000000000" pitchFamily="2" charset="2"/>
              <a:buChar char="q"/>
              <a:defRPr/>
            </a:pPr>
            <a:endParaRPr lang="cs-CZ" altLang="cs-CZ" sz="2400" kern="0" dirty="0"/>
          </a:p>
        </p:txBody>
      </p:sp>
    </p:spTree>
    <p:extLst>
      <p:ext uri="{BB962C8B-B14F-4D97-AF65-F5344CB8AC3E}">
        <p14:creationId xmlns:p14="http://schemas.microsoft.com/office/powerpoint/2010/main" val="1597774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Řešení sporů I</a:t>
            </a:r>
            <a:endParaRPr lang="pl-PL" altLang="cs-CZ" sz="3600" b="1" dirty="0"/>
          </a:p>
        </p:txBody>
      </p:sp>
      <p:sp>
        <p:nvSpPr>
          <p:cNvPr id="9" name="TextovéPole 8"/>
          <p:cNvSpPr txBox="1"/>
          <p:nvPr/>
        </p:nvSpPr>
        <p:spPr>
          <a:xfrm>
            <a:off x="585094" y="1315031"/>
            <a:ext cx="11248221" cy="4693593"/>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smtClean="0"/>
              <a:t>Dotace a NFV se poskytují na základě veřejnosprávní smlouvy (§10a odst. 3).</a:t>
            </a:r>
          </a:p>
          <a:p>
            <a:pPr marL="342900" indent="-342900">
              <a:spcAft>
                <a:spcPts val="600"/>
              </a:spcAft>
              <a:buClr>
                <a:srgbClr val="996600"/>
              </a:buClr>
              <a:buFont typeface="Wingdings" panose="05000000000000000000" pitchFamily="2" charset="2"/>
              <a:buChar char="q"/>
              <a:defRPr/>
            </a:pPr>
            <a:endParaRPr lang="cs-CZ" altLang="cs-CZ" sz="2400" kern="0" dirty="0"/>
          </a:p>
          <a:p>
            <a:pPr>
              <a:spcAft>
                <a:spcPts val="600"/>
              </a:spcAft>
              <a:buClr>
                <a:srgbClr val="996600"/>
              </a:buClr>
              <a:defRPr/>
            </a:pPr>
            <a:r>
              <a:rPr lang="cs-CZ" altLang="cs-CZ" sz="2400" kern="0" dirty="0" smtClean="0"/>
              <a:t>=&gt; s ohledem na tuto skutečnost stanoví zákon, že spory se rozhodují podle zákona č. 500/2004 Sb., správní řád, a to v tzv. </a:t>
            </a:r>
            <a:r>
              <a:rPr lang="cs-CZ" altLang="cs-CZ" sz="2400" b="1" kern="0" dirty="0" smtClean="0">
                <a:solidFill>
                  <a:schemeClr val="accent5"/>
                </a:solidFill>
              </a:rPr>
              <a:t>sporném řízení </a:t>
            </a:r>
            <a:r>
              <a:rPr lang="cs-CZ" altLang="cs-CZ" sz="2400" kern="0" dirty="0" smtClean="0"/>
              <a:t>(dle § 141), příjemce vs. poskytovatel (navrhovatel x odpůrce, př. vedlejší účastníci řízení).</a:t>
            </a:r>
            <a:endParaRPr lang="cs-CZ" altLang="cs-CZ" sz="2400" dirty="0"/>
          </a:p>
          <a:p>
            <a:pPr marL="342900" indent="-342900">
              <a:spcAft>
                <a:spcPts val="600"/>
              </a:spcAft>
              <a:buClr>
                <a:srgbClr val="996600"/>
              </a:buClr>
              <a:buFont typeface="Wingdings" panose="05000000000000000000" pitchFamily="2" charset="2"/>
              <a:buChar char="q"/>
              <a:defRPr/>
            </a:pPr>
            <a:endParaRPr lang="cs-CZ" altLang="cs-CZ" sz="2400" kern="0" dirty="0" smtClean="0"/>
          </a:p>
          <a:p>
            <a:pPr marL="342900" indent="-342900">
              <a:spcAft>
                <a:spcPts val="600"/>
              </a:spcAft>
              <a:buClr>
                <a:srgbClr val="996600"/>
              </a:buClr>
              <a:buFont typeface="Wingdings" panose="05000000000000000000" pitchFamily="2" charset="2"/>
              <a:buChar char="q"/>
              <a:defRPr/>
            </a:pPr>
            <a:r>
              <a:rPr lang="cs-CZ" altLang="cs-CZ" sz="2400" kern="0" dirty="0" smtClean="0"/>
              <a:t>Základní předpoklad: smlouva již musí být uzavřena</a:t>
            </a:r>
          </a:p>
          <a:p>
            <a:pPr marL="342900" indent="-342900">
              <a:spcAft>
                <a:spcPts val="600"/>
              </a:spcAft>
              <a:buClr>
                <a:srgbClr val="996600"/>
              </a:buClr>
              <a:buFont typeface="Wingdings" panose="05000000000000000000" pitchFamily="2" charset="2"/>
              <a:buChar char="q"/>
              <a:defRPr/>
            </a:pPr>
            <a:r>
              <a:rPr lang="cs-CZ" altLang="cs-CZ" sz="2400" kern="0" dirty="0" smtClean="0"/>
              <a:t>Došlo k porušení ustanovení smlouvy: účel použití dotace, porušení stanovených lhůt, nesplnění smlouvy, atp.</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smtClean="0"/>
              <a:t>Sporná řízení rozhoduje krajský úřad (§178 SŘ (nadřízený správní úřad).</a:t>
            </a:r>
            <a:endParaRPr lang="cs-CZ" altLang="cs-CZ" sz="2400" kern="0" dirty="0"/>
          </a:p>
        </p:txBody>
      </p:sp>
    </p:spTree>
    <p:extLst>
      <p:ext uri="{BB962C8B-B14F-4D97-AF65-F5344CB8AC3E}">
        <p14:creationId xmlns:p14="http://schemas.microsoft.com/office/powerpoint/2010/main" val="39631993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Řešení sporů II</a:t>
            </a:r>
            <a:endParaRPr lang="pl-PL" altLang="cs-CZ" sz="3600" b="1" dirty="0"/>
          </a:p>
        </p:txBody>
      </p:sp>
      <p:sp>
        <p:nvSpPr>
          <p:cNvPr id="9" name="TextovéPole 8"/>
          <p:cNvSpPr txBox="1"/>
          <p:nvPr/>
        </p:nvSpPr>
        <p:spPr>
          <a:xfrm>
            <a:off x="585094" y="1315031"/>
            <a:ext cx="11248221" cy="5201424"/>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smtClean="0"/>
              <a:t>Nadřízený orgán ve věci rozhodne (podle § 141 SŘ) – návrhu zcela vyhoví, částečně, vyhoví, zamítne, ve zbylé části zamítne. </a:t>
            </a:r>
          </a:p>
          <a:p>
            <a:pPr marL="342900" indent="-342900">
              <a:spcAft>
                <a:spcPts val="600"/>
              </a:spcAft>
              <a:buClr>
                <a:srgbClr val="996600"/>
              </a:buClr>
              <a:buFont typeface="Wingdings" panose="05000000000000000000" pitchFamily="2" charset="2"/>
              <a:buChar char="q"/>
              <a:defRPr/>
            </a:pPr>
            <a:r>
              <a:rPr lang="cs-CZ" altLang="cs-CZ" sz="2400" kern="0" dirty="0" smtClean="0"/>
              <a:t>Nadřízený orgán rozhodne o náhradě nákladů řízení (ve prospěch účastníka, který uspěje).  V případě částečného úspěchu může náklady řízení rozdělit nebo rozhodnout, že žádný z účastníků nemá právo na náhradu nákladů řízení.</a:t>
            </a:r>
          </a:p>
          <a:p>
            <a:pPr marL="342900" indent="-342900">
              <a:spcAft>
                <a:spcPts val="600"/>
              </a:spcAft>
              <a:buClr>
                <a:srgbClr val="996600"/>
              </a:buClr>
              <a:buFont typeface="Wingdings" panose="05000000000000000000" pitchFamily="2" charset="2"/>
              <a:buChar char="q"/>
              <a:defRPr/>
            </a:pPr>
            <a:r>
              <a:rPr lang="cs-CZ" altLang="cs-CZ" sz="2400" kern="0" dirty="0" smtClean="0"/>
              <a:t>Účastníci mohou po rozhodnutí uzavřít smír, který podléhá schválení správního orgánu (tento jej schválí, pokud neodporuje právním předpisům nebo veřejnému pořádku).</a:t>
            </a:r>
          </a:p>
          <a:p>
            <a:pPr marL="342900" indent="-342900">
              <a:spcAft>
                <a:spcPts val="600"/>
              </a:spcAft>
              <a:buClr>
                <a:srgbClr val="996600"/>
              </a:buClr>
              <a:buFont typeface="Wingdings" panose="05000000000000000000" pitchFamily="2" charset="2"/>
              <a:buChar char="q"/>
              <a:defRPr/>
            </a:pPr>
            <a:r>
              <a:rPr lang="cs-CZ" altLang="cs-CZ" sz="2400" kern="0" dirty="0" smtClean="0"/>
              <a:t>V případě rozhodnutí ve sporném řízení týkajících se veřejnoprávních smluv nelze podat odvolání nebo rozklad (obecně ano § 169 odst. 2 SŘ, vyloučeno</a:t>
            </a:r>
            <a:r>
              <a:rPr lang="cs-CZ" altLang="cs-CZ" sz="2400" kern="0" dirty="0"/>
              <a:t> </a:t>
            </a:r>
            <a:r>
              <a:rPr lang="cs-CZ" altLang="cs-CZ" sz="2400" kern="0" dirty="0" smtClean="0"/>
              <a:t>§10b odst. 3 ZORP).</a:t>
            </a:r>
          </a:p>
          <a:p>
            <a:pPr marL="342900" indent="-342900">
              <a:spcAft>
                <a:spcPts val="600"/>
              </a:spcAft>
              <a:buClr>
                <a:srgbClr val="996600"/>
              </a:buClr>
              <a:buFont typeface="Wingdings" panose="05000000000000000000" pitchFamily="2" charset="2"/>
              <a:buChar char="q"/>
              <a:defRPr/>
            </a:pPr>
            <a:r>
              <a:rPr lang="cs-CZ" altLang="cs-CZ" sz="2400" kern="0" dirty="0" smtClean="0"/>
              <a:t>Rozhodnutí je však přezkoumatelné soudem (žaloba proti rozhodnutí správního orgánu (§65 zákona č. 150/2002 soudní řád správní).</a:t>
            </a:r>
            <a:endParaRPr lang="cs-CZ" altLang="cs-CZ" sz="2400" kern="0" dirty="0"/>
          </a:p>
        </p:txBody>
      </p:sp>
    </p:spTree>
    <p:extLst>
      <p:ext uri="{BB962C8B-B14F-4D97-AF65-F5344CB8AC3E}">
        <p14:creationId xmlns:p14="http://schemas.microsoft.com/office/powerpoint/2010/main" val="283102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B91B93-95C2-491F-9023-3ADAC361D70E}"/>
              </a:ext>
            </a:extLst>
          </p:cNvPr>
          <p:cNvGrpSpPr/>
          <p:nvPr/>
        </p:nvGrpSpPr>
        <p:grpSpPr>
          <a:xfrm rot="10800000">
            <a:off x="4438650" y="302113"/>
            <a:ext cx="7600950" cy="1250874"/>
            <a:chOff x="2203174" y="4452730"/>
            <a:chExt cx="8540094" cy="1391478"/>
          </a:xfrm>
          <a:solidFill>
            <a:schemeClr val="accent2">
              <a:alpha val="70000"/>
            </a:schemeClr>
          </a:solidFill>
        </p:grpSpPr>
        <p:sp>
          <p:nvSpPr>
            <p:cNvPr id="27" name="Freeform: Shape 26">
              <a:extLst>
                <a:ext uri="{FF2B5EF4-FFF2-40B4-BE49-F238E27FC236}">
                  <a16:creationId xmlns:a16="http://schemas.microsoft.com/office/drawing/2014/main"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id="{455EFB1B-2616-41E5-9A82-BA9C978A91BA}"/>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id="{4F3A7277-EDFE-45A9-A8D5-00F70C8413F0}"/>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a16="http://schemas.microsoft.com/office/drawing/2014/main" id="{CEDDA8C0-FD1F-4E3B-B8A5-6E3BF06C64A3}"/>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a16="http://schemas.microsoft.com/office/drawing/2014/main" id="{AAEFB0F5-1F65-4214-A966-DD7FF4A581F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id="{993B75C5-9BDB-4B5F-AB3F-CB12A702F1F8}"/>
              </a:ext>
            </a:extLst>
          </p:cNvPr>
          <p:cNvSpPr txBox="1"/>
          <p:nvPr/>
        </p:nvSpPr>
        <p:spPr>
          <a:xfrm>
            <a:off x="6545014" y="2458300"/>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cs-CZ" altLang="ko-KR" sz="1200" dirty="0" smtClean="0">
                <a:solidFill>
                  <a:schemeClr val="bg1"/>
                </a:solidFill>
                <a:cs typeface="Arial" pitchFamily="34" charset="0"/>
              </a:rPr>
              <a:t>3</a:t>
            </a:r>
            <a:r>
              <a:rPr lang="en-US" altLang="ko-KR" sz="1200" dirty="0" smtClean="0">
                <a:solidFill>
                  <a:schemeClr val="bg1"/>
                </a:solidFill>
                <a:cs typeface="Arial" pitchFamily="34" charset="0"/>
              </a:rPr>
              <a:t>2</a:t>
            </a:r>
            <a:r>
              <a:rPr lang="cs-CZ" altLang="ko-KR" sz="1200" dirty="0" smtClean="0">
                <a:solidFill>
                  <a:schemeClr val="bg1"/>
                </a:solidFill>
                <a:cs typeface="Arial" pitchFamily="34" charset="0"/>
              </a:rPr>
              <a:t>0</a:t>
            </a:r>
            <a:r>
              <a:rPr lang="en-US" altLang="ko-KR" sz="1200" dirty="0" smtClean="0">
                <a:solidFill>
                  <a:schemeClr val="bg1"/>
                </a:solidFill>
                <a:cs typeface="Arial" pitchFamily="34" charset="0"/>
              </a:rPr>
              <a:t>/200</a:t>
            </a:r>
            <a:r>
              <a:rPr lang="cs-CZ" altLang="ko-KR" sz="1200" dirty="0" smtClean="0">
                <a:solidFill>
                  <a:schemeClr val="bg1"/>
                </a:solidFill>
                <a:cs typeface="Arial" pitchFamily="34" charset="0"/>
              </a:rPr>
              <a:t>1</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 </a:t>
            </a:r>
            <a:endParaRPr lang="en-US" altLang="ko-KR" sz="1200" dirty="0">
              <a:solidFill>
                <a:schemeClr val="bg1"/>
              </a:solidFill>
              <a:cs typeface="Arial" pitchFamily="34" charset="0"/>
            </a:endParaRPr>
          </a:p>
        </p:txBody>
      </p:sp>
      <p:grpSp>
        <p:nvGrpSpPr>
          <p:cNvPr id="4" name="Group 3">
            <a:extLst>
              <a:ext uri="{FF2B5EF4-FFF2-40B4-BE49-F238E27FC236}">
                <a16:creationId xmlns:a16="http://schemas.microsoft.com/office/drawing/2014/main" id="{7DA86C59-34F4-4919-9F69-A6D243DD90AF}"/>
              </a:ext>
            </a:extLst>
          </p:cNvPr>
          <p:cNvGrpSpPr/>
          <p:nvPr/>
        </p:nvGrpSpPr>
        <p:grpSpPr>
          <a:xfrm>
            <a:off x="3243532" y="1775380"/>
            <a:ext cx="7945744" cy="777510"/>
            <a:chOff x="6102442" y="1483456"/>
            <a:chExt cx="5419664" cy="777510"/>
          </a:xfrm>
        </p:grpSpPr>
        <p:sp>
          <p:nvSpPr>
            <p:cNvPr id="5" name="TextBox 4">
              <a:extLst>
                <a:ext uri="{FF2B5EF4-FFF2-40B4-BE49-F238E27FC236}">
                  <a16:creationId xmlns:a16="http://schemas.microsoft.com/office/drawing/2014/main" id="{8591A18A-7559-4485-BC2C-6ACBBA9F87DF}"/>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Zákon o finanční </a:t>
              </a:r>
              <a:r>
                <a:rPr lang="cs-CZ" altLang="ko-KR" sz="2700" b="1" dirty="0">
                  <a:solidFill>
                    <a:schemeClr val="bg1"/>
                  </a:solidFill>
                  <a:cs typeface="Arial" pitchFamily="34" charset="0"/>
                </a:rPr>
                <a:t>kontrole</a:t>
              </a:r>
            </a:p>
          </p:txBody>
        </p:sp>
        <p:sp>
          <p:nvSpPr>
            <p:cNvPr id="6" name="TextBox 5">
              <a:extLst>
                <a:ext uri="{FF2B5EF4-FFF2-40B4-BE49-F238E27FC236}">
                  <a16:creationId xmlns:a16="http://schemas.microsoft.com/office/drawing/2014/main"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a:t>
              </a:r>
              <a:r>
                <a:rPr lang="cs-CZ" altLang="ko-KR" sz="4400" b="1" dirty="0" smtClean="0">
                  <a:solidFill>
                    <a:schemeClr val="bg1"/>
                  </a:solidFill>
                  <a:cs typeface="Arial" pitchFamily="34" charset="0"/>
                </a:rPr>
                <a:t>5</a:t>
              </a:r>
              <a:endParaRPr lang="ko-KR" altLang="en-US" sz="4400" b="1" dirty="0">
                <a:solidFill>
                  <a:schemeClr val="bg1"/>
                </a:solidFill>
                <a:cs typeface="Arial" pitchFamily="34" charset="0"/>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6545014" y="3597292"/>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en-US" altLang="ko-KR" sz="1200" dirty="0" smtClean="0">
                <a:solidFill>
                  <a:schemeClr val="bg1"/>
                </a:solidFill>
                <a:cs typeface="Arial" pitchFamily="34" charset="0"/>
              </a:rPr>
              <a:t>2</a:t>
            </a:r>
            <a:r>
              <a:rPr lang="cs-CZ" altLang="ko-KR" sz="1200" dirty="0" smtClean="0">
                <a:solidFill>
                  <a:schemeClr val="bg1"/>
                </a:solidFill>
                <a:cs typeface="Arial" pitchFamily="34" charset="0"/>
              </a:rPr>
              <a:t>55</a:t>
            </a:r>
            <a:r>
              <a:rPr lang="en-US" altLang="ko-KR" sz="1200" dirty="0" smtClean="0">
                <a:solidFill>
                  <a:schemeClr val="bg1"/>
                </a:solidFill>
                <a:cs typeface="Arial" pitchFamily="34" charset="0"/>
              </a:rPr>
              <a:t>/20</a:t>
            </a:r>
            <a:r>
              <a:rPr lang="cs-CZ" altLang="ko-KR" sz="1200" dirty="0" smtClean="0">
                <a:solidFill>
                  <a:schemeClr val="bg1"/>
                </a:solidFill>
                <a:cs typeface="Arial" pitchFamily="34" charset="0"/>
              </a:rPr>
              <a:t>12</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p>
        </p:txBody>
      </p:sp>
      <p:grpSp>
        <p:nvGrpSpPr>
          <p:cNvPr id="8" name="Group 7">
            <a:extLst>
              <a:ext uri="{FF2B5EF4-FFF2-40B4-BE49-F238E27FC236}">
                <a16:creationId xmlns:a16="http://schemas.microsoft.com/office/drawing/2014/main" id="{51E7642E-CD93-4445-B49C-21F1CF8B80D1}"/>
              </a:ext>
            </a:extLst>
          </p:cNvPr>
          <p:cNvGrpSpPr/>
          <p:nvPr/>
        </p:nvGrpSpPr>
        <p:grpSpPr>
          <a:xfrm>
            <a:off x="3243532" y="2894995"/>
            <a:ext cx="7964254" cy="777510"/>
            <a:chOff x="6102442" y="1483456"/>
            <a:chExt cx="5419664" cy="777510"/>
          </a:xfrm>
        </p:grpSpPr>
        <p:sp>
          <p:nvSpPr>
            <p:cNvPr id="9" name="TextBox 8">
              <a:extLst>
                <a:ext uri="{FF2B5EF4-FFF2-40B4-BE49-F238E27FC236}">
                  <a16:creationId xmlns:a16="http://schemas.microsoft.com/office/drawing/2014/main" id="{EC79CA3D-1245-4812-BE2C-A17717D31459}"/>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Zákon o kontrole</a:t>
              </a:r>
            </a:p>
          </p:txBody>
        </p:sp>
        <p:sp>
          <p:nvSpPr>
            <p:cNvPr id="10" name="TextBox 9">
              <a:extLst>
                <a:ext uri="{FF2B5EF4-FFF2-40B4-BE49-F238E27FC236}">
                  <a16:creationId xmlns:a16="http://schemas.microsoft.com/office/drawing/2014/main"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a:t>
              </a:r>
              <a:r>
                <a:rPr lang="cs-CZ" altLang="ko-KR" sz="4400" b="1" dirty="0" smtClean="0">
                  <a:solidFill>
                    <a:schemeClr val="bg1"/>
                  </a:solidFill>
                  <a:cs typeface="Arial" pitchFamily="34" charset="0"/>
                </a:rPr>
                <a:t>6</a:t>
              </a:r>
              <a:endParaRPr lang="ko-KR" altLang="en-US" sz="4400" b="1" dirty="0">
                <a:solidFill>
                  <a:schemeClr val="bg1"/>
                </a:solidFill>
                <a:cs typeface="Arial" pitchFamily="34" charset="0"/>
              </a:endParaRPr>
            </a:p>
          </p:txBody>
        </p:sp>
      </p:grpSp>
      <p:sp>
        <p:nvSpPr>
          <p:cNvPr id="11" name="TextBox 10">
            <a:extLst>
              <a:ext uri="{FF2B5EF4-FFF2-40B4-BE49-F238E27FC236}">
                <a16:creationId xmlns:a16="http://schemas.microsoft.com/office/drawing/2014/main" id="{15E1B5E5-22C6-4CAE-BC59-0EB34CC7C043}"/>
              </a:ext>
            </a:extLst>
          </p:cNvPr>
          <p:cNvSpPr txBox="1"/>
          <p:nvPr/>
        </p:nvSpPr>
        <p:spPr>
          <a:xfrm>
            <a:off x="6545014" y="4736284"/>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en-US" altLang="ko-KR" sz="1200" dirty="0" smtClean="0">
                <a:solidFill>
                  <a:schemeClr val="bg1"/>
                </a:solidFill>
                <a:cs typeface="Arial" pitchFamily="34" charset="0"/>
              </a:rPr>
              <a:t>28</a:t>
            </a:r>
            <a:r>
              <a:rPr lang="cs-CZ" altLang="ko-KR" sz="1200" dirty="0" smtClean="0">
                <a:solidFill>
                  <a:schemeClr val="bg1"/>
                </a:solidFill>
                <a:cs typeface="Arial" pitchFamily="34" charset="0"/>
              </a:rPr>
              <a:t>0</a:t>
            </a:r>
            <a:r>
              <a:rPr lang="en-US" altLang="ko-KR" sz="1200" dirty="0" smtClean="0">
                <a:solidFill>
                  <a:schemeClr val="bg1"/>
                </a:solidFill>
                <a:cs typeface="Arial" pitchFamily="34" charset="0"/>
              </a:rPr>
              <a:t>/200</a:t>
            </a:r>
            <a:r>
              <a:rPr lang="cs-CZ" altLang="ko-KR" sz="1200" dirty="0" smtClean="0">
                <a:solidFill>
                  <a:schemeClr val="bg1"/>
                </a:solidFill>
                <a:cs typeface="Arial" pitchFamily="34" charset="0"/>
              </a:rPr>
              <a:t>9</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grpSp>
        <p:nvGrpSpPr>
          <p:cNvPr id="12" name="Group 11">
            <a:extLst>
              <a:ext uri="{FF2B5EF4-FFF2-40B4-BE49-F238E27FC236}">
                <a16:creationId xmlns:a16="http://schemas.microsoft.com/office/drawing/2014/main" id="{9D3E30DF-4F9D-4D5B-9110-CB46BA5063F2}"/>
              </a:ext>
            </a:extLst>
          </p:cNvPr>
          <p:cNvGrpSpPr/>
          <p:nvPr/>
        </p:nvGrpSpPr>
        <p:grpSpPr>
          <a:xfrm>
            <a:off x="3243532" y="4053364"/>
            <a:ext cx="7945744" cy="777510"/>
            <a:chOff x="6102442" y="1483456"/>
            <a:chExt cx="5419664" cy="777510"/>
          </a:xfrm>
        </p:grpSpPr>
        <p:sp>
          <p:nvSpPr>
            <p:cNvPr id="13" name="TextBox 12">
              <a:extLst>
                <a:ext uri="{FF2B5EF4-FFF2-40B4-BE49-F238E27FC236}">
                  <a16:creationId xmlns:a16="http://schemas.microsoft.com/office/drawing/2014/main" id="{5A5757E4-1723-4073-9FC5-1D351F20A151}"/>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Daňový řád</a:t>
              </a:r>
              <a:endParaRPr lang="ko-KR" altLang="en-US" sz="2700" b="1" dirty="0">
                <a:solidFill>
                  <a:schemeClr val="bg1"/>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a:t>
              </a:r>
              <a:r>
                <a:rPr lang="cs-CZ" altLang="ko-KR" sz="4400" b="1" dirty="0" smtClean="0">
                  <a:solidFill>
                    <a:schemeClr val="bg1"/>
                  </a:solidFill>
                  <a:cs typeface="Arial" pitchFamily="34" charset="0"/>
                </a:rPr>
                <a:t>7</a:t>
              </a:r>
              <a:endParaRPr lang="ko-KR" altLang="en-US" sz="4400" b="1" dirty="0">
                <a:solidFill>
                  <a:schemeClr val="bg1"/>
                </a:solidFill>
                <a:cs typeface="Arial" pitchFamily="34" charset="0"/>
              </a:endParaRPr>
            </a:p>
          </p:txBody>
        </p:sp>
      </p:grpSp>
      <p:sp>
        <p:nvSpPr>
          <p:cNvPr id="15" name="TextBox 14">
            <a:extLst>
              <a:ext uri="{FF2B5EF4-FFF2-40B4-BE49-F238E27FC236}">
                <a16:creationId xmlns:a16="http://schemas.microsoft.com/office/drawing/2014/main" id="{437A4661-D2A4-40E5-9248-83B3298A506A}"/>
              </a:ext>
            </a:extLst>
          </p:cNvPr>
          <p:cNvSpPr txBox="1"/>
          <p:nvPr/>
        </p:nvSpPr>
        <p:spPr>
          <a:xfrm>
            <a:off x="6545014" y="5875276"/>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cs-CZ" altLang="ko-KR" sz="1200" dirty="0" smtClean="0">
                <a:solidFill>
                  <a:schemeClr val="bg1"/>
                </a:solidFill>
                <a:cs typeface="Arial" pitchFamily="34" charset="0"/>
              </a:rPr>
              <a:t>500</a:t>
            </a:r>
            <a:r>
              <a:rPr lang="en-US" altLang="ko-KR" sz="1200" dirty="0" smtClean="0">
                <a:solidFill>
                  <a:schemeClr val="bg1"/>
                </a:solidFill>
                <a:cs typeface="Arial" pitchFamily="34" charset="0"/>
              </a:rPr>
              <a:t>/200</a:t>
            </a:r>
            <a:r>
              <a:rPr lang="cs-CZ" altLang="ko-KR" sz="1200" dirty="0" smtClean="0">
                <a:solidFill>
                  <a:schemeClr val="bg1"/>
                </a:solidFill>
                <a:cs typeface="Arial" pitchFamily="34" charset="0"/>
              </a:rPr>
              <a:t>4</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 </a:t>
            </a:r>
            <a:endParaRPr lang="en-US" altLang="ko-KR" sz="1200" dirty="0">
              <a:solidFill>
                <a:schemeClr val="bg1"/>
              </a:solidFill>
              <a:cs typeface="Arial" pitchFamily="34" charset="0"/>
            </a:endParaRPr>
          </a:p>
        </p:txBody>
      </p:sp>
      <p:grpSp>
        <p:nvGrpSpPr>
          <p:cNvPr id="16" name="Group 15">
            <a:extLst>
              <a:ext uri="{FF2B5EF4-FFF2-40B4-BE49-F238E27FC236}">
                <a16:creationId xmlns:a16="http://schemas.microsoft.com/office/drawing/2014/main" id="{41FEFB00-F764-4A36-BDE0-EFBFFBAD9C92}"/>
              </a:ext>
            </a:extLst>
          </p:cNvPr>
          <p:cNvGrpSpPr/>
          <p:nvPr/>
        </p:nvGrpSpPr>
        <p:grpSpPr>
          <a:xfrm>
            <a:off x="3243532" y="5192356"/>
            <a:ext cx="7945744" cy="777510"/>
            <a:chOff x="6102442" y="1483456"/>
            <a:chExt cx="5419664" cy="777510"/>
          </a:xfrm>
        </p:grpSpPr>
        <p:sp>
          <p:nvSpPr>
            <p:cNvPr id="17" name="TextBox 16">
              <a:extLst>
                <a:ext uri="{FF2B5EF4-FFF2-40B4-BE49-F238E27FC236}">
                  <a16:creationId xmlns:a16="http://schemas.microsoft.com/office/drawing/2014/main" id="{493DF382-44DD-45C3-9704-34E8893BC3AC}"/>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Správní řád</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cs-CZ" altLang="ko-KR" sz="4400" b="1" dirty="0" smtClean="0">
                  <a:solidFill>
                    <a:schemeClr val="bg1"/>
                  </a:solidFill>
                  <a:cs typeface="Arial" pitchFamily="34" charset="0"/>
                </a:rPr>
                <a:t>08</a:t>
              </a:r>
              <a:endParaRPr lang="ko-KR" altLang="en-US" sz="44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5883912" y="408775"/>
            <a:ext cx="4289286" cy="923330"/>
          </a:xfrm>
          <a:prstGeom prst="rect">
            <a:avLst/>
          </a:prstGeom>
          <a:noFill/>
        </p:spPr>
        <p:txBody>
          <a:bodyPr wrap="square" rtlCol="0" anchor="ctr">
            <a:spAutoFit/>
          </a:bodyPr>
          <a:lstStyle/>
          <a:p>
            <a:r>
              <a:rPr lang="cs-CZ" altLang="ko-KR" sz="5400" dirty="0" smtClean="0">
                <a:solidFill>
                  <a:schemeClr val="bg1"/>
                </a:solidFill>
                <a:latin typeface="+mj-lt"/>
                <a:cs typeface="Arial" pitchFamily="34" charset="0"/>
              </a:rPr>
              <a:t>Právní rámec</a:t>
            </a:r>
            <a:endParaRPr lang="ko-KR" altLang="en-US" sz="5400" dirty="0">
              <a:solidFill>
                <a:schemeClr val="bg1"/>
              </a:solidFill>
              <a:latin typeface="+mj-lt"/>
              <a:cs typeface="Arial" pitchFamily="34" charset="0"/>
            </a:endParaRPr>
          </a:p>
        </p:txBody>
      </p:sp>
      <p:sp>
        <p:nvSpPr>
          <p:cNvPr id="32" name="TextBox 16">
            <a:extLst>
              <a:ext uri="{FF2B5EF4-FFF2-40B4-BE49-F238E27FC236}">
                <a16:creationId xmlns:a16="http://schemas.microsoft.com/office/drawing/2014/main" id="{493DF382-44DD-45C3-9704-34E8893BC3AC}"/>
              </a:ext>
            </a:extLst>
          </p:cNvPr>
          <p:cNvSpPr txBox="1"/>
          <p:nvPr/>
        </p:nvSpPr>
        <p:spPr>
          <a:xfrm>
            <a:off x="9354852" y="6013904"/>
            <a:ext cx="2684748"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a další …</a:t>
            </a:r>
            <a:endParaRPr lang="ko-KR" altLang="en-US" sz="2700" b="1" dirty="0">
              <a:solidFill>
                <a:schemeClr val="bg1"/>
              </a:solidFill>
              <a:cs typeface="Arial" pitchFamily="34" charset="0"/>
            </a:endParaRPr>
          </a:p>
        </p:txBody>
      </p:sp>
    </p:spTree>
    <p:extLst>
      <p:ext uri="{BB962C8B-B14F-4D97-AF65-F5344CB8AC3E}">
        <p14:creationId xmlns:p14="http://schemas.microsoft.com/office/powerpoint/2010/main" val="11585532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5"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pPr>
              <a:defRPr/>
            </a:pPr>
            <a:r>
              <a:rPr lang="cs-CZ" altLang="cs-CZ" sz="3600" b="1" kern="0" dirty="0" smtClean="0">
                <a:solidFill>
                  <a:schemeClr val="bg1"/>
                </a:solidFill>
              </a:rPr>
              <a:t>Porušení rozpočtové kázně</a:t>
            </a:r>
            <a:endParaRPr lang="cs-CZ" altLang="cs-CZ" sz="3600" b="1" kern="0" dirty="0">
              <a:solidFill>
                <a:schemeClr val="bg1"/>
              </a:solidFill>
            </a:endParaRPr>
          </a:p>
        </p:txBody>
      </p:sp>
    </p:spTree>
    <p:extLst>
      <p:ext uri="{BB962C8B-B14F-4D97-AF65-F5344CB8AC3E}">
        <p14:creationId xmlns:p14="http://schemas.microsoft.com/office/powerpoint/2010/main" val="30422067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524315"/>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smtClean="0">
                <a:solidFill>
                  <a:schemeClr val="tx1">
                    <a:lumMod val="75000"/>
                    <a:lumOff val="25000"/>
                  </a:schemeClr>
                </a:solidFill>
              </a:rPr>
              <a:t>porušení </a:t>
            </a:r>
            <a:r>
              <a:rPr lang="cs-CZ" altLang="cs-CZ" sz="2400" dirty="0">
                <a:solidFill>
                  <a:schemeClr val="tx1">
                    <a:lumMod val="75000"/>
                    <a:lumOff val="25000"/>
                  </a:schemeClr>
                </a:solidFill>
              </a:rPr>
              <a:t>rozpočtové kázně podle způsobu financování </a:t>
            </a:r>
            <a:r>
              <a:rPr lang="cs-CZ" altLang="cs-CZ" sz="2400" dirty="0" smtClean="0">
                <a:solidFill>
                  <a:schemeClr val="tx1">
                    <a:lumMod val="75000"/>
                    <a:lumOff val="25000"/>
                  </a:schemeClr>
                </a:solidFill>
              </a:rPr>
              <a:t/>
            </a:r>
            <a:br>
              <a:rPr lang="cs-CZ" altLang="cs-CZ" sz="2400" dirty="0" smtClean="0">
                <a:solidFill>
                  <a:schemeClr val="tx1">
                    <a:lumMod val="75000"/>
                    <a:lumOff val="25000"/>
                  </a:schemeClr>
                </a:solidFill>
              </a:rPr>
            </a:br>
            <a:r>
              <a:rPr lang="cs-CZ" altLang="cs-CZ" sz="2400" dirty="0" smtClean="0">
                <a:solidFill>
                  <a:schemeClr val="tx1">
                    <a:lumMod val="75000"/>
                    <a:lumOff val="25000"/>
                  </a:schemeClr>
                </a:solidFill>
              </a:rPr>
              <a:t>(</a:t>
            </a:r>
            <a:r>
              <a:rPr lang="cs-CZ" altLang="cs-CZ" sz="2400" dirty="0">
                <a:solidFill>
                  <a:schemeClr val="tx1">
                    <a:lumMod val="75000"/>
                    <a:lumOff val="25000"/>
                  </a:schemeClr>
                </a:solidFill>
              </a:rPr>
              <a:t>jednorázově, zálohově)</a:t>
            </a: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a:solidFill>
                  <a:schemeClr val="tx1">
                    <a:lumMod val="75000"/>
                    <a:lumOff val="25000"/>
                  </a:schemeClr>
                </a:solidFill>
              </a:rPr>
              <a:t>vyčíslitelné a nefinanční porušení rozpočtové kázně, méně závažné podmínky</a:t>
            </a: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a:solidFill>
                  <a:schemeClr val="tx1">
                    <a:lumMod val="75000"/>
                    <a:lumOff val="25000"/>
                  </a:schemeClr>
                </a:solidFill>
              </a:rPr>
              <a:t>porušení rozpočtové kázně příspěvkovou organizací</a:t>
            </a: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a:solidFill>
                  <a:schemeClr val="tx1">
                    <a:lumMod val="75000"/>
                    <a:lumOff val="25000"/>
                  </a:schemeClr>
                </a:solidFill>
              </a:rPr>
              <a:t>při podezření na PRK je možné pozastavit vyplácení dotace, následně je nutno potvrdit PRK a započíst pozastavenou částku do odvodu</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3278053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585871"/>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r>
              <a:rPr lang="cs-CZ" sz="2000" b="1" dirty="0" smtClean="0"/>
              <a:t>Co </a:t>
            </a:r>
            <a:r>
              <a:rPr lang="cs-CZ" sz="2000" b="1" dirty="0"/>
              <a:t>je porušením rozpočtové kázně?</a:t>
            </a:r>
            <a:endParaRPr lang="cs-CZ" sz="2000" dirty="0"/>
          </a:p>
          <a:p>
            <a:r>
              <a:rPr lang="cs-CZ" sz="2000" b="1" dirty="0"/>
              <a:t> </a:t>
            </a:r>
            <a:endParaRPr lang="cs-CZ" sz="2000" dirty="0"/>
          </a:p>
          <a:p>
            <a:r>
              <a:rPr lang="cs-CZ" sz="2000" b="1" dirty="0" smtClean="0"/>
              <a:t>Žadatel o dotaci</a:t>
            </a:r>
          </a:p>
          <a:p>
            <a:r>
              <a:rPr lang="cs-CZ" sz="2000" dirty="0" smtClean="0"/>
              <a:t>Speciální </a:t>
            </a:r>
            <a:r>
              <a:rPr lang="cs-CZ" sz="2000" dirty="0"/>
              <a:t>úpravu institutu porušení rozpočtové kázně při nakládání s finančními prostředky územních rozpočtů řeší ustanovení </a:t>
            </a:r>
            <a:r>
              <a:rPr lang="cs-CZ" sz="2000" b="1" dirty="0"/>
              <a:t>§ 22 zákona </a:t>
            </a:r>
            <a:r>
              <a:rPr lang="cs-CZ" sz="2000" dirty="0"/>
              <a:t>č. 250/2000Sb., o rozpočtových pravidlech územních rozpočtů. </a:t>
            </a:r>
            <a:endParaRPr lang="cs-CZ" sz="2000" dirty="0" smtClean="0"/>
          </a:p>
          <a:p>
            <a:endParaRPr lang="cs-CZ" sz="2000" dirty="0"/>
          </a:p>
          <a:p>
            <a:r>
              <a:rPr lang="cs-CZ" sz="2000" b="1" dirty="0" smtClean="0"/>
              <a:t>Příspěvková organizace</a:t>
            </a:r>
          </a:p>
          <a:p>
            <a:r>
              <a:rPr lang="cs-CZ" sz="2000" dirty="0" smtClean="0"/>
              <a:t>Porušení </a:t>
            </a:r>
            <a:r>
              <a:rPr lang="cs-CZ" sz="2000" dirty="0"/>
              <a:t>rozpočtové kázně zřízenou příspěvkovou organizací územně samosprávného celku je řešeno ustanovením </a:t>
            </a:r>
            <a:r>
              <a:rPr lang="cs-CZ" sz="2000" b="1" dirty="0"/>
              <a:t>§ 28 téhož zákona</a:t>
            </a:r>
            <a:r>
              <a:rPr lang="cs-CZ" sz="2000" dirty="0"/>
              <a:t>, přičemž ustanovení § 22 se pro příspěvkové organizace nevyužije.</a:t>
            </a:r>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30457546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3354765"/>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r>
              <a:rPr lang="cs-CZ" sz="2000" b="1" dirty="0"/>
              <a:t>Co je porušením rozpočtové kázně</a:t>
            </a:r>
            <a:r>
              <a:rPr lang="cs-CZ" sz="2000" b="1" dirty="0" smtClean="0"/>
              <a:t>?</a:t>
            </a:r>
          </a:p>
          <a:p>
            <a:endParaRPr lang="cs-CZ" sz="2000" dirty="0"/>
          </a:p>
          <a:p>
            <a:r>
              <a:rPr lang="cs-CZ" sz="2000" dirty="0"/>
              <a:t>Porušením rozpočtové kázně je podle </a:t>
            </a:r>
            <a:r>
              <a:rPr lang="cs-CZ" sz="2000" dirty="0" err="1"/>
              <a:t>ust</a:t>
            </a:r>
            <a:r>
              <a:rPr lang="cs-CZ" sz="2000" dirty="0"/>
              <a:t>. </a:t>
            </a:r>
            <a:r>
              <a:rPr lang="cs-CZ" sz="2000" b="1" dirty="0"/>
              <a:t>§ 22 zákona č. 250/2000 Sb. </a:t>
            </a:r>
            <a:r>
              <a:rPr lang="cs-CZ" sz="2000" dirty="0"/>
              <a:t>je </a:t>
            </a:r>
            <a:endParaRPr lang="cs-CZ" sz="2000" dirty="0" smtClean="0"/>
          </a:p>
          <a:p>
            <a:r>
              <a:rPr lang="cs-CZ" sz="2000" b="1" u="sng" dirty="0" smtClean="0"/>
              <a:t>každé</a:t>
            </a:r>
            <a:r>
              <a:rPr lang="cs-CZ" sz="2000" u="sng" dirty="0" smtClean="0"/>
              <a:t> </a:t>
            </a:r>
            <a:r>
              <a:rPr lang="cs-CZ" sz="2000" b="1" u="sng" dirty="0"/>
              <a:t>neoprávněné použití</a:t>
            </a:r>
            <a:r>
              <a:rPr lang="cs-CZ" sz="2000" b="1" dirty="0"/>
              <a:t> </a:t>
            </a:r>
            <a:r>
              <a:rPr lang="cs-CZ" sz="2000" dirty="0"/>
              <a:t>nebo </a:t>
            </a:r>
            <a:r>
              <a:rPr lang="cs-CZ" sz="2000" b="1" u="sng" dirty="0"/>
              <a:t>zadržení</a:t>
            </a:r>
            <a:r>
              <a:rPr lang="cs-CZ" sz="2000" dirty="0"/>
              <a:t> peněžních prostředků poskytnutých </a:t>
            </a:r>
            <a:endParaRPr lang="cs-CZ" sz="2000" dirty="0" smtClean="0"/>
          </a:p>
          <a:p>
            <a:r>
              <a:rPr lang="cs-CZ" sz="2000" dirty="0" smtClean="0"/>
              <a:t>jako </a:t>
            </a:r>
            <a:r>
              <a:rPr lang="cs-CZ" sz="2000" u="sng" dirty="0"/>
              <a:t>dotace</a:t>
            </a:r>
            <a:r>
              <a:rPr lang="cs-CZ" sz="2000" dirty="0"/>
              <a:t> nebo </a:t>
            </a:r>
            <a:r>
              <a:rPr lang="cs-CZ" sz="2000" u="sng" dirty="0"/>
              <a:t>návratná finanční výpomoc</a:t>
            </a:r>
            <a:r>
              <a:rPr lang="cs-CZ" sz="2000" dirty="0"/>
              <a:t> z rozpočtu územně samosprávného celku jako poskytovatele dotace či návratné finanční výpomoci. </a:t>
            </a:r>
            <a:endParaRPr lang="cs-CZ" sz="2000" dirty="0" smtClean="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20333828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6217087"/>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b="1" dirty="0" smtClean="0">
                <a:solidFill>
                  <a:schemeClr val="tx1">
                    <a:lumMod val="75000"/>
                    <a:lumOff val="25000"/>
                  </a:schemeClr>
                </a:solidFill>
              </a:rPr>
              <a:t>Druhy porušení rozpočtové kázně:</a:t>
            </a:r>
            <a:endParaRPr lang="cs-CZ" altLang="cs-CZ" sz="2400" b="1" dirty="0">
              <a:solidFill>
                <a:schemeClr val="tx1">
                  <a:lumMod val="75000"/>
                  <a:lumOff val="25000"/>
                </a:schemeClr>
              </a:solidFill>
            </a:endParaRPr>
          </a:p>
          <a:p>
            <a:endParaRPr lang="cs-CZ" b="1" dirty="0" smtClean="0"/>
          </a:p>
          <a:p>
            <a:r>
              <a:rPr lang="cs-CZ" b="1" dirty="0" smtClean="0"/>
              <a:t>Zadržení </a:t>
            </a:r>
            <a:r>
              <a:rPr lang="cs-CZ" b="1" dirty="0"/>
              <a:t>finančních prostředků</a:t>
            </a:r>
            <a:r>
              <a:rPr lang="cs-CZ" dirty="0"/>
              <a:t> – k tomuto způsobu porušení rozpočtové kázně dochází při porušení povinnosti vrátit poskytnuté prostředky ve stanoveném termínu. Pro určení počátku porušení rozpočtové kázně je pak rozhodující den, k němuž mělo dojít k navrácení poskytnutých finančních prostředků. Nesplní-li tedy příjemce ke stanovenému dni (do jeho konce) svou povinnost, dne následujícího již dochází k porušení rozpočtové kázně. </a:t>
            </a:r>
            <a:endParaRPr lang="cs-CZ" dirty="0" smtClean="0"/>
          </a:p>
          <a:p>
            <a:endParaRPr lang="cs-CZ" dirty="0"/>
          </a:p>
          <a:p>
            <a:r>
              <a:rPr lang="cs-CZ" b="1" dirty="0"/>
              <a:t>Neoprávněným použitím</a:t>
            </a:r>
            <a:r>
              <a:rPr lang="cs-CZ" dirty="0"/>
              <a:t> - je každé porušení povinností vyplývající a použití peněžních prostředků v rozporu se:</a:t>
            </a:r>
          </a:p>
          <a:p>
            <a:pPr marL="342900" lvl="0" indent="-342900">
              <a:buFont typeface="+mj-lt"/>
              <a:buAutoNum type="alphaLcPeriod"/>
            </a:pPr>
            <a:r>
              <a:rPr lang="cs-CZ" dirty="0"/>
              <a:t>porušením povinnosti vyplývající </a:t>
            </a:r>
            <a:r>
              <a:rPr lang="cs-CZ" u="sng" dirty="0"/>
              <a:t>ze zákona</a:t>
            </a:r>
            <a:r>
              <a:rPr lang="cs-CZ" dirty="0"/>
              <a:t>,</a:t>
            </a:r>
          </a:p>
          <a:p>
            <a:pPr marL="342900" lvl="0" indent="-342900">
              <a:buFont typeface="+mj-lt"/>
              <a:buAutoNum type="alphaLcPeriod"/>
            </a:pPr>
            <a:r>
              <a:rPr lang="cs-CZ" dirty="0"/>
              <a:t>porušením povinnosti plynoucí z přímo použitelného </a:t>
            </a:r>
            <a:r>
              <a:rPr lang="cs-CZ" u="sng" dirty="0"/>
              <a:t>předpisu Evropské unie</a:t>
            </a:r>
            <a:r>
              <a:rPr lang="cs-CZ" dirty="0"/>
              <a:t>.</a:t>
            </a:r>
          </a:p>
          <a:p>
            <a:pPr marL="342900" lvl="0" indent="-342900">
              <a:buFont typeface="+mj-lt"/>
              <a:buAutoNum type="alphaLcPeriod"/>
            </a:pPr>
            <a:r>
              <a:rPr lang="cs-CZ" dirty="0"/>
              <a:t>porušením povinnosti plynoucí </a:t>
            </a:r>
            <a:r>
              <a:rPr lang="cs-CZ" u="sng" dirty="0"/>
              <a:t>veřejnoprávní smlouvy</a:t>
            </a:r>
            <a:r>
              <a:rPr lang="cs-CZ" dirty="0"/>
              <a:t> o poskytnutí dotace či návratné finanční výpomoci nebo </a:t>
            </a:r>
            <a:r>
              <a:rPr lang="cs-CZ" u="sng" dirty="0"/>
              <a:t>rozhodnutí</a:t>
            </a:r>
            <a:r>
              <a:rPr lang="cs-CZ" dirty="0"/>
              <a:t>, kterým byly peněžní prostředky poskytnuty,</a:t>
            </a:r>
          </a:p>
          <a:p>
            <a:pPr marL="342900" lvl="0" indent="-342900">
              <a:buFont typeface="+mj-lt"/>
              <a:buAutoNum type="alphaLcPeriod"/>
            </a:pPr>
            <a:r>
              <a:rPr lang="cs-CZ" dirty="0"/>
              <a:t>porušením povinností vyplývajících ze zvláštního právního předpisu. </a:t>
            </a:r>
          </a:p>
          <a:p>
            <a:r>
              <a:rPr lang="cs-CZ" dirty="0"/>
              <a:t> </a:t>
            </a:r>
          </a:p>
          <a:p>
            <a:r>
              <a:rPr lang="cs-CZ" dirty="0"/>
              <a:t>Dalším případem neoprávněného použití je také situace, kdy </a:t>
            </a:r>
            <a:r>
              <a:rPr lang="cs-CZ" b="1" u="sng" dirty="0"/>
              <a:t>nelze prokázat, jak byly peněžní prostředky použity.</a:t>
            </a:r>
            <a:endParaRPr lang="cs-CZ" b="1" dirty="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650175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739759"/>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r>
              <a:rPr lang="cs-CZ" dirty="0"/>
              <a:t>Orgánem územně samosprávného celku, který rozhoduje o poskytnutí veřejné finanční podpory</a:t>
            </a:r>
            <a:r>
              <a:rPr lang="cs-CZ" b="1" dirty="0"/>
              <a:t> </a:t>
            </a:r>
            <a:r>
              <a:rPr lang="cs-CZ" dirty="0"/>
              <a:t>je zastupitelstvo obce (resp. rada obce) nebo zastupitelstvo kraje (resp. rada kraje). Poskytnutí veřejné finanční podpory je většinou vázáno na splnění podmínek, které jsou uvedeny v rozhodnutích (usneseních) příslušných orgánů územně samosprávných celků.</a:t>
            </a:r>
            <a:r>
              <a:rPr lang="cs-CZ" b="1" dirty="0"/>
              <a:t> </a:t>
            </a:r>
            <a:endParaRPr lang="cs-CZ" b="1" dirty="0" smtClean="0"/>
          </a:p>
          <a:p>
            <a:endParaRPr lang="cs-CZ" dirty="0"/>
          </a:p>
          <a:p>
            <a:r>
              <a:rPr lang="cs-CZ" dirty="0"/>
              <a:t>Samotné poskytnutí peněžních prostředků příjemcům je vhodné uskutečnit až po uzavření smluvního vztahu mezi územně samosprávným celkem a příjemcem. Ve smlouvě by měly být zásadně uvedeny veškeré podmínky, které je příjemce peněžních prostředků povinen splnit. Je to především účel, na který jsou peněžní prostředky poskytnuty, termín použití, příp. povinná publicita, splnění dalších podmínek a termín, do kterého jsou příjemci povinni doložit splnění podmínek a současně s tím předložit vypořádání přijaté veřejné finanční podpory. Peněžní prostředky se vyplácejí po uzavření smluvního vztahu, a to buď jednorázově, nebo ve splátkách. Mohou být také poskytnuty až po splnění účelu dotace a všech stanovených podmínek. </a:t>
            </a:r>
          </a:p>
          <a:p>
            <a:endParaRPr lang="cs-CZ" b="1" dirty="0" smtClean="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2059019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632311"/>
          </a:xfrm>
          <a:prstGeom prst="rect">
            <a:avLst/>
          </a:prstGeom>
          <a:noFill/>
        </p:spPr>
        <p:txBody>
          <a:bodyPr wrap="square" rtlCol="0">
            <a:spAutoFit/>
          </a:bodyPr>
          <a:lstStyle/>
          <a:p>
            <a:r>
              <a:rPr lang="cs-CZ" dirty="0"/>
              <a:t>Zákon v § 22 odst. 2 písm. a) až c) dále prostřednictvím tří dalších variant rozšiřuje okruh případů, které se považují za neoprávněné použití finančních prostředků z územních rozpočtů:</a:t>
            </a:r>
          </a:p>
          <a:p>
            <a:pPr marL="285750" lvl="0" indent="-285750">
              <a:buFont typeface="Arial" panose="020B0604020202020204" pitchFamily="34" charset="0"/>
              <a:buChar char="•"/>
            </a:pPr>
            <a:r>
              <a:rPr lang="cs-CZ" sz="1400" b="1" dirty="0"/>
              <a:t>písm. a) </a:t>
            </a:r>
            <a:r>
              <a:rPr lang="cs-CZ" sz="1400" dirty="0"/>
              <a:t>definuje porušení povinnosti související s účelem dotace či návratné finanční výpomoci, na který byly finance poskytnuty stanovení z uvedených způsobů (viz druhy neoprávněného použití a) až d). Zde je důležité si uvědomit, že se neřeší pouze porušení povinností při vydávání finančních prostředků, ale též splnění povinností souvisejících (typicky nepeněžních, administrativních, a to např. předložení vyúčtování nebo zprávy o projektu). Z hlediska časového se pak jedná o porušení, které nastalo až po připsání finančních prostředků na účet příjemce. Tento způsob porušení rozpočtové kázně tedy může nastat zejména v těch případech, kdy dochází k </a:t>
            </a:r>
            <a:r>
              <a:rPr lang="cs-CZ" sz="1400" b="1" dirty="0"/>
              <a:t>ex ante financování projektů</a:t>
            </a:r>
            <a:r>
              <a:rPr lang="cs-CZ" sz="1400" dirty="0"/>
              <a:t> či kdy jsou poskytovány zálohové platby. Pro poskytnutí dotace či návratné finanční výpomoci a potažmo i pro posouzení porušení rozpočtové kázně je podstatný účel, kterého má být skrze dané finance dosaženo (např. podpora sportovní činnosti, nebo uspořádání kulturního představení).</a:t>
            </a:r>
          </a:p>
          <a:p>
            <a:pPr marL="285750" lvl="0" indent="-285750">
              <a:buFont typeface="Arial" panose="020B0604020202020204" pitchFamily="34" charset="0"/>
              <a:buChar char="•"/>
            </a:pPr>
            <a:r>
              <a:rPr lang="cs-CZ" sz="1400" b="1" dirty="0"/>
              <a:t>písm. b) </a:t>
            </a:r>
            <a:r>
              <a:rPr lang="cs-CZ" sz="1400" dirty="0"/>
              <a:t>řeší porušení stejných povinností, a to s tím rozdílem, že toto ustanovení dopadá na projekty, které jsou financovány </a:t>
            </a:r>
            <a:r>
              <a:rPr lang="cs-CZ" sz="1400" b="1" dirty="0"/>
              <a:t>ex post</a:t>
            </a:r>
            <a:r>
              <a:rPr lang="cs-CZ" sz="1400" dirty="0"/>
              <a:t> (tj. nejdříve příjemce realizuje projekt za pomoci vlastních zdrojů a až posléze obdrží dotaci či návratnou finanční výpomoc). Časově tedy dojde nejdříve k porušení stanovené povinnosti a až následně k připsání finančních prostředků z územního rozpočtu, přičemž identifikované porušení trvá právě i v okamžiku obdržení financí. Předpoklady porušení rozpočtové kázně dle písm. b) tak jsou trvající porušení povinnosti a připsání financí na účet příjemce. K naplnění těchto předpokladů tedy nedojde, jestliže příjemce zvládne své pochybení napravit před obdržením financí či jestliže poskytovatel (v souladu se smlouvou) přistoupí k nevyplacení finančních prostředků (jejich části).</a:t>
            </a:r>
          </a:p>
          <a:p>
            <a:pPr marL="285750" lvl="0" indent="-285750">
              <a:buFont typeface="Arial" panose="020B0604020202020204" pitchFamily="34" charset="0"/>
              <a:buChar char="•"/>
            </a:pPr>
            <a:r>
              <a:rPr lang="cs-CZ" sz="1400" b="1" dirty="0"/>
              <a:t>písm. c) </a:t>
            </a:r>
            <a:r>
              <a:rPr lang="cs-CZ" sz="1400" dirty="0"/>
              <a:t>spočívá v </a:t>
            </a:r>
            <a:r>
              <a:rPr lang="cs-CZ" sz="1400" b="1" dirty="0"/>
              <a:t>neprokázání,</a:t>
            </a:r>
            <a:r>
              <a:rPr lang="cs-CZ" sz="1400" dirty="0"/>
              <a:t> jak byly poskytnuté finanční prostředky reálně vynaloženy. (Velmi důležité je řádné vedení účetní evidence, průběžné označování jednotlivých plateb a samozřejmě též vlastní věcný výsledek činnosti. Také tento způsob porušení rozpočtové kázně tedy přichází v úvahu v těch případech, kdy bylo využito ex ante financování. V případě ex post plateb totiž příjemci zpravidla nejdříve dokládají, na co vynaložili prostředky určené k proplacení skrze dotaci či návratnou finanční výpomoc, a až následně jsou tyto finance jejich poskytovatelem uvolňovány.</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41031993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924425"/>
          </a:xfrm>
          <a:prstGeom prst="rect">
            <a:avLst/>
          </a:prstGeom>
          <a:noFill/>
        </p:spPr>
        <p:txBody>
          <a:bodyPr wrap="square" rtlCol="0">
            <a:spAutoFit/>
          </a:bodyPr>
          <a:lstStyle/>
          <a:p>
            <a:r>
              <a:rPr lang="cs-CZ" dirty="0"/>
              <a:t>Pokud příjemce nesplní jakoukoliv podmínku, která je stanovena v zákoně, jiném právním předpis nebo ve smlouvě o poskytnutí veřejné finanční podpory (popřípadě i v Zásadách o poskytnutí dotace daného územně samosprávného celku (pokud se na ně smlouva odkazuje), dojde k porušení rozpočtové kázně. Znamená to, že k porušení rozpočtové kázně dojde např. i tehdy, jestliže příjemce splní účel, spotřebuje veškeré prostředky v souladu s účelem, ale proplatí fakturu až po termínu, ve kterém měly být poskytnuté prostředky spotřebovány. </a:t>
            </a:r>
            <a:endParaRPr lang="cs-CZ" dirty="0" smtClean="0"/>
          </a:p>
          <a:p>
            <a:endParaRPr lang="cs-CZ" dirty="0"/>
          </a:p>
          <a:p>
            <a:r>
              <a:rPr lang="cs-CZ" dirty="0"/>
              <a:t>Jakékoliv porušení smluvních podmínek, podmínek rozhodnutí a porušení právních předpisů je porušením rozpočtové kázně. I kdyby bylo ve smlouvě o poskytnutí dotace výslovně uvedeno, že určité porušení smlouvy bude postihnuto sankcí (např. smluvní pokutou v určité výši), je vždy nutno toto porušení podmínek posuzovat jako porušení rozpočtové kázně podle </a:t>
            </a:r>
            <a:r>
              <a:rPr lang="cs-CZ" dirty="0" err="1"/>
              <a:t>ust</a:t>
            </a:r>
            <a:r>
              <a:rPr lang="cs-CZ" dirty="0"/>
              <a:t>. § 22 zákona č. 250/2000 Sb.</a:t>
            </a:r>
            <a:r>
              <a:rPr lang="cs-CZ" b="1" dirty="0"/>
              <a:t> </a:t>
            </a:r>
            <a:endParaRPr lang="cs-CZ" b="1" dirty="0" smtClean="0"/>
          </a:p>
          <a:p>
            <a:endParaRPr lang="cs-CZ" b="1" dirty="0"/>
          </a:p>
          <a:p>
            <a:r>
              <a:rPr lang="cs-CZ" dirty="0"/>
              <a:t>Porušením rozpočtové kázně je přitom nejen porušení smluvních podmínek spočívajících v samotném použití peněžních prostředků, ale také porušení podmínek nefinančního charakteru.</a:t>
            </a:r>
          </a:p>
          <a:p>
            <a:endParaRPr lang="cs-CZ" dirty="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211185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478423"/>
          </a:xfrm>
          <a:prstGeom prst="rect">
            <a:avLst/>
          </a:prstGeom>
          <a:noFill/>
        </p:spPr>
        <p:txBody>
          <a:bodyPr wrap="square" rtlCol="0">
            <a:spAutoFit/>
          </a:bodyPr>
          <a:lstStyle/>
          <a:p>
            <a:r>
              <a:rPr lang="cs-CZ" dirty="0"/>
              <a:t>Jestliže je např. ve smlouvě stanovena podmínka, že příjemce profinancuje z veřejné finanční podpory 60 % celkových nákladů na stanovený účel s tím, že je povinen dofinancovat z vlastních zdrojů zbývajících 40 % nákladů, musí tento minimální poměr vlastních nákladů dodržet. V opačném případě nedodržel stanovenou podmínku, byť by spotřeboval celou podporu a dopustil se porušení rozpočtové kázně. </a:t>
            </a:r>
            <a:endParaRPr lang="cs-CZ" dirty="0" smtClean="0"/>
          </a:p>
          <a:p>
            <a:endParaRPr lang="cs-CZ" dirty="0"/>
          </a:p>
          <a:p>
            <a:r>
              <a:rPr lang="cs-CZ" dirty="0"/>
              <a:t>Zadržením peněžních prostředků se rozumí nevrácení poskytnutých peněžních prostředků ve stanoveném termínu. Tento případ může nastat například tehdy, když se při vyúčtování peněžních prostředků prokáže, že část přijatých prostředků není použita a příjemce je povinen tuto určitou část vrátit poskytovateli, který stanoví termín, do kterého mu musí být vratka připsána na účet. Pokud je vratka připsána po tomto termínu, dochází k zadržení peněžních prostředků a tím k porušení rozpočtové kázně</a:t>
            </a:r>
            <a:r>
              <a:rPr lang="cs-CZ" dirty="0" smtClean="0"/>
              <a:t>.</a:t>
            </a:r>
          </a:p>
          <a:p>
            <a:endParaRPr lang="cs-CZ" dirty="0"/>
          </a:p>
          <a:p>
            <a:r>
              <a:rPr lang="cs-CZ" dirty="0"/>
              <a:t>V případě vyplácení peněžních prostředků dle předpisů Evropské unie je aplikován postup vyplácení před splněním účelu a také až následně. K porušení rozpočtové kázně dochází i tehdy, kdy byla porušena povinnost související s poskytnutím prostředků a trvá v době, kdy byly poskytnuty peněžní prostředky, a nedostatek nebyl odstraněn. K porušení rozpočtové kázně nedojde, jestliže příjemce odstraní pochybení do připsání peněžních prostředků na svůj účet nebo jestliže poskytovatel nevyplatí příslušnou část peněžních prostředků, které byly neoprávněným výdajem.</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2212504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016758"/>
          </a:xfrm>
          <a:prstGeom prst="rect">
            <a:avLst/>
          </a:prstGeom>
          <a:noFill/>
        </p:spPr>
        <p:txBody>
          <a:bodyPr wrap="square" rtlCol="0">
            <a:spAutoFit/>
          </a:bodyPr>
          <a:lstStyle/>
          <a:p>
            <a:endParaRPr lang="cs-CZ" sz="2000" dirty="0"/>
          </a:p>
          <a:p>
            <a:r>
              <a:rPr lang="cs-CZ" b="1" dirty="0"/>
              <a:t>Kdy dochází k porušení rozpočtové kázně?</a:t>
            </a:r>
            <a:endParaRPr lang="cs-CZ" dirty="0"/>
          </a:p>
          <a:p>
            <a:r>
              <a:rPr lang="cs-CZ" b="1" dirty="0"/>
              <a:t> </a:t>
            </a:r>
            <a:endParaRPr lang="cs-CZ" dirty="0"/>
          </a:p>
          <a:p>
            <a:r>
              <a:rPr lang="cs-CZ" dirty="0"/>
              <a:t>Pro určení dne počátku porušení rozpočtové kázně rozlišují rozpočtová pravidla několik možností. </a:t>
            </a:r>
            <a:br>
              <a:rPr lang="cs-CZ" dirty="0"/>
            </a:br>
            <a:r>
              <a:rPr lang="cs-CZ" dirty="0"/>
              <a:t>Pro správné určení počátku lhůty je třeba rozlišit druh samotného pochybení</a:t>
            </a:r>
            <a:r>
              <a:rPr lang="cs-CZ" dirty="0" smtClean="0"/>
              <a:t>:</a:t>
            </a:r>
          </a:p>
          <a:p>
            <a:endParaRPr lang="cs-CZ" dirty="0"/>
          </a:p>
          <a:p>
            <a:r>
              <a:rPr lang="cs-CZ" sz="1400" b="1" dirty="0"/>
              <a:t>A) Finanční pochybení při čerpání prostředků</a:t>
            </a:r>
            <a:endParaRPr lang="cs-CZ" sz="1400" dirty="0"/>
          </a:p>
          <a:p>
            <a:r>
              <a:rPr lang="cs-CZ" sz="1400" dirty="0"/>
              <a:t>Základním pravidlem u finančního porušení rozpočtové kázně je, že za okamžik porušení rozpočtové kázně je považován </a:t>
            </a:r>
            <a:r>
              <a:rPr lang="cs-CZ" sz="1400" b="1" dirty="0"/>
              <a:t>den, kdy došlo k neoprávněnému čerpání peněžních prostředků, </a:t>
            </a:r>
            <a:r>
              <a:rPr lang="cs-CZ" sz="1400" dirty="0"/>
              <a:t>tzn. den jejich odepsání z peněžního účtu nebo výdej v hotovosti. </a:t>
            </a:r>
          </a:p>
          <a:p>
            <a:r>
              <a:rPr lang="cs-CZ" sz="1400" dirty="0"/>
              <a:t>Dále je však nutné rozlišit:</a:t>
            </a:r>
          </a:p>
          <a:p>
            <a:pPr lvl="0"/>
            <a:r>
              <a:rPr lang="cs-CZ" sz="1400" b="1" dirty="0"/>
              <a:t>Financování ex ante</a:t>
            </a:r>
            <a:r>
              <a:rPr lang="cs-CZ" sz="1400" dirty="0"/>
              <a:t> - pokud příjemce dotace či návratné finanční výpomoci finanční prostředky již obdržel a použije-li je v rozporu s některou z uložených povinností, nastává daného dne porušení rozpočtové kázně. </a:t>
            </a:r>
          </a:p>
          <a:p>
            <a:r>
              <a:rPr lang="cs-CZ" sz="1400" dirty="0"/>
              <a:t>Rozhodný je</a:t>
            </a:r>
            <a:r>
              <a:rPr lang="cs-CZ" sz="1400" b="1" dirty="0"/>
              <a:t> </a:t>
            </a:r>
            <a:r>
              <a:rPr lang="cs-CZ" sz="1400" dirty="0"/>
              <a:t>okamžik, kdy byly finance neoprávněně vydány (odepsány z účtu). </a:t>
            </a:r>
          </a:p>
          <a:p>
            <a:r>
              <a:rPr lang="cs-CZ" sz="1400" dirty="0"/>
              <a:t> </a:t>
            </a:r>
          </a:p>
          <a:p>
            <a:pPr lvl="0"/>
            <a:r>
              <a:rPr lang="cs-CZ" sz="1400" b="1" dirty="0"/>
              <a:t>Financování ex post</a:t>
            </a:r>
            <a:r>
              <a:rPr lang="cs-CZ" sz="1400" dirty="0"/>
              <a:t> - Pokud dochází nejdříve k realizaci projektu prostřednictvím vlastního předfinancování a dotace je proplácena až následně, je rozhodným dnem pro určení počátku porušení rozpočtové kázně </a:t>
            </a:r>
            <a:r>
              <a:rPr lang="cs-CZ" sz="1400" b="1" dirty="0"/>
              <a:t>den připsání finančních prostředků na účet příjemce</a:t>
            </a:r>
            <a:r>
              <a:rPr lang="cs-CZ" sz="1400" dirty="0"/>
              <a:t>, a to i kdyby k samotnému porušení rozpočtové kázně došlo již dříve. V praxi k tomuto dochází v případě, že příjemce dotace při realizaci projektu poruší některou z poskytovatelem stanovených povinností. Např. neoprávněně vynaloží prostředky, které jsou následně propláceny z dotace. Současně zde je nutný předpoklad, že toto porušení přetrvává i po připsání dotace.</a:t>
            </a:r>
          </a:p>
          <a:p>
            <a:r>
              <a:rPr lang="cs-CZ" sz="1400" dirty="0"/>
              <a:t>Malá rozpočtová pravidla vytvářejí určitou fikci, dle níž připsáním peněžních prostředků </a:t>
            </a:r>
            <a:r>
              <a:rPr lang="cs-CZ" sz="1400" dirty="0" smtClean="0"/>
              <a:t>na </a:t>
            </a:r>
            <a:r>
              <a:rPr lang="cs-CZ" sz="1400" dirty="0"/>
              <a:t>účet příjemce vlastně dochází k jejich neoprávněnému použití na úhradu neoprávněného výdaje, resp. k nesplnění povinnosti </a:t>
            </a:r>
            <a:r>
              <a:rPr lang="cs-CZ" sz="1400" dirty="0" smtClean="0"/>
              <a:t>související </a:t>
            </a:r>
            <a:r>
              <a:rPr lang="cs-CZ" sz="1400" dirty="0"/>
              <a:t>s poskytnutím peněžních prostředků</a:t>
            </a:r>
            <a:r>
              <a:rPr lang="cs-CZ" sz="1400" dirty="0" smtClean="0"/>
              <a:t>.</a:t>
            </a:r>
            <a:endParaRPr lang="cs-CZ" dirty="0"/>
          </a:p>
        </p:txBody>
      </p:sp>
    </p:spTree>
    <p:extLst>
      <p:ext uri="{BB962C8B-B14F-4D97-AF65-F5344CB8AC3E}">
        <p14:creationId xmlns:p14="http://schemas.microsoft.com/office/powerpoint/2010/main" val="210122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r>
              <a:rPr lang="cs-CZ" altLang="ko-KR" sz="3600" b="1" dirty="0" smtClean="0">
                <a:solidFill>
                  <a:schemeClr val="bg1"/>
                </a:solidFill>
                <a:latin typeface="+mj-lt"/>
                <a:cs typeface="Arial" pitchFamily="34" charset="0"/>
              </a:rPr>
              <a:t>Formy poskytování podpory</a:t>
            </a:r>
            <a:endParaRPr lang="ko-KR" altLang="en-US" sz="3600" b="1" dirty="0">
              <a:solidFill>
                <a:schemeClr val="bg1"/>
              </a:solidFill>
              <a:latin typeface="+mj-lt"/>
              <a:cs typeface="Arial" pitchFamily="34" charset="0"/>
            </a:endParaRPr>
          </a:p>
        </p:txBody>
      </p:sp>
    </p:spTree>
    <p:extLst>
      <p:ext uri="{BB962C8B-B14F-4D97-AF65-F5344CB8AC3E}">
        <p14:creationId xmlns:p14="http://schemas.microsoft.com/office/powerpoint/2010/main" val="1056519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05" y="1549626"/>
            <a:ext cx="12192000" cy="1691951"/>
          </a:xfrm>
          <a:prstGeom prst="rect">
            <a:avLst/>
          </a:prstGeom>
        </p:spPr>
      </p:pic>
    </p:spTree>
    <p:extLst>
      <p:ext uri="{BB962C8B-B14F-4D97-AF65-F5344CB8AC3E}">
        <p14:creationId xmlns:p14="http://schemas.microsoft.com/office/powerpoint/2010/main" val="1355884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6309420"/>
          </a:xfrm>
          <a:prstGeom prst="rect">
            <a:avLst/>
          </a:prstGeom>
          <a:noFill/>
        </p:spPr>
        <p:txBody>
          <a:bodyPr wrap="square" rtlCol="0">
            <a:spAutoFit/>
          </a:bodyPr>
          <a:lstStyle/>
          <a:p>
            <a:r>
              <a:rPr lang="cs-CZ" b="1" dirty="0"/>
              <a:t>B) Porušení nefinančních podmínek</a:t>
            </a:r>
            <a:endParaRPr lang="cs-CZ" dirty="0"/>
          </a:p>
          <a:p>
            <a:r>
              <a:rPr lang="cs-CZ" dirty="0"/>
              <a:t>Pokud došlo k porušení nefinančních podmínek stanovených ve smlouvě nebo v rozhodnutí, pak okamžikem porušení rozpočtové kázně je </a:t>
            </a:r>
            <a:r>
              <a:rPr lang="cs-CZ" b="1" dirty="0"/>
              <a:t>den následující po dni, kdy došlo k porušení povinnosti </a:t>
            </a:r>
            <a:r>
              <a:rPr lang="cs-CZ" dirty="0"/>
              <a:t>(např. neodevzdání závěrečného vyúčtování, nepředložení průběžných zpráv, nedodání jiných podkladů v termínu, nesplnění publicity, neuspořádání příslušného počtu akcí či neuskutečnění akcí v daném termínu apod.). </a:t>
            </a:r>
          </a:p>
          <a:p>
            <a:r>
              <a:rPr lang="cs-CZ" dirty="0"/>
              <a:t>Pokud tedy příjemce dotace po obdržení finančních prostředků nenaplní některou z povinností souvisejících s účelem, na který byly peněžní prostředky již poskytnuty, je vždy určující den, k němuž došlo k takovému pochybení příjemce. Určení rozhodného dne tak závisí na povaze konkrétní povinnosti, k jejímuž porušení mělo dojít. Má-li např. příjemce k 30. 6. předložit celkové vyúčtování a tuto svou povinnost nesplní, připadá první den porušení rozpočtové kázně na 1. 7. Obdobně pak </a:t>
            </a:r>
            <a:r>
              <a:rPr lang="cs-CZ" dirty="0" smtClean="0"/>
              <a:t>v </a:t>
            </a:r>
            <a:r>
              <a:rPr lang="cs-CZ" dirty="0"/>
              <a:t>případě, že příjemce neprokáže, jak s poskytnutými prostředky naložil, odvíjí se prvý den porušení rozpočtové kázně od okamžiku, k němuž způsob vynaložení financí prokázat měl.</a:t>
            </a:r>
          </a:p>
          <a:p>
            <a:r>
              <a:rPr lang="cs-CZ" dirty="0"/>
              <a:t>Porušení jiných pravidel pokud tato nejsou zakotvena ve smluvní dokumentaci, porušením rozpočtové kázně není. Nicméně poskytovatelé běžně smluvně příjemce dotací zavazují i dodržením interních pravidle/zásad pro poskytování dotací. Jsou-li tato pravidla smluvně ošetřena, pak i jejich porušení je porušením rozpočtové kázně. </a:t>
            </a:r>
            <a:endParaRPr lang="cs-CZ" dirty="0" smtClean="0"/>
          </a:p>
          <a:p>
            <a:endParaRPr lang="cs-CZ" dirty="0"/>
          </a:p>
          <a:p>
            <a:r>
              <a:rPr lang="cs-CZ" dirty="0"/>
              <a:t>Stejně tak se příjemce dotace může dopustit porušení rozpočtové kázně, pokud nedodrží jiné podmínky plynoucí z jiných právních předpisů (např. podle zákona o zadávání veřejných zakázek). </a:t>
            </a:r>
          </a:p>
          <a:p>
            <a:endParaRPr lang="cs-CZ" dirty="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1466982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dirty="0"/>
              <a:t>Na okamžik vzniku porušení rozpočtové kázně </a:t>
            </a:r>
            <a:r>
              <a:rPr lang="cs-CZ" b="1" dirty="0"/>
              <a:t>nemá vliv, kdo porušení zjistil</a:t>
            </a:r>
            <a:r>
              <a:rPr lang="cs-CZ" dirty="0"/>
              <a:t>, zda poskytovatel (resp. příslušný kontrolní orgán) nebo sám příjemce.</a:t>
            </a:r>
          </a:p>
          <a:p>
            <a:r>
              <a:rPr lang="cs-CZ" dirty="0"/>
              <a:t> </a:t>
            </a:r>
          </a:p>
          <a:p>
            <a:r>
              <a:rPr lang="cs-CZ" dirty="0"/>
              <a:t>Správné určení dne porušení rozpočtové kázně je rozhodující též pro běh lhůty, během níž lze uložit souvisejí odvod a penále.  Zákon stanovuje pro uložení odvodu za porušení rozpočtové kázně </a:t>
            </a:r>
            <a:r>
              <a:rPr lang="cs-CZ" dirty="0" smtClean="0"/>
              <a:t>i </a:t>
            </a:r>
            <a:r>
              <a:rPr lang="cs-CZ" dirty="0"/>
              <a:t>pro vyměření penále za prodlení s odvodem za porušení rozpočtové kázně, desetiletou lhůtu, která je počítána od 1. ledna roku následujícího po roce, v němž došlo k porušení rozpočtové kázně. </a:t>
            </a:r>
            <a:endParaRPr lang="cs-CZ" dirty="0" smtClean="0"/>
          </a:p>
          <a:p>
            <a:endParaRPr lang="cs-CZ" dirty="0"/>
          </a:p>
          <a:p>
            <a:r>
              <a:rPr lang="cs-CZ" dirty="0"/>
              <a:t>Nejvyšší správní soud v rozsudku </a:t>
            </a:r>
            <a:r>
              <a:rPr lang="cs-CZ" dirty="0" err="1"/>
              <a:t>sp</a:t>
            </a:r>
            <a:r>
              <a:rPr lang="cs-CZ" dirty="0"/>
              <a:t>. zn. 7 As 117/2014 vyslovil, že prekluzivní lhůta pro stanovení odvodu či penále za porušení rozpočtové kázně obsažená v zákoně o rozpočtových pravidlech je lhůtou speciální vůči prekluzivním lhůtám pro stanovení daně uvedeným v § 148 daňového řádu. Dané rozhodnutí je plně přenositelné i pro malá rozpočtová pravidla.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6548887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478423"/>
          </a:xfrm>
          <a:prstGeom prst="rect">
            <a:avLst/>
          </a:prstGeom>
          <a:noFill/>
        </p:spPr>
        <p:txBody>
          <a:bodyPr wrap="square" rtlCol="0">
            <a:spAutoFit/>
          </a:bodyPr>
          <a:lstStyle/>
          <a:p>
            <a:r>
              <a:rPr lang="cs-CZ" b="1" dirty="0"/>
              <a:t>Výše odvodu a penále </a:t>
            </a:r>
            <a:endParaRPr lang="cs-CZ" b="1" dirty="0" smtClean="0"/>
          </a:p>
          <a:p>
            <a:endParaRPr lang="cs-CZ" dirty="0"/>
          </a:p>
          <a:p>
            <a:pPr algn="just"/>
            <a:r>
              <a:rPr lang="cs-CZ" dirty="0"/>
              <a:t>Dle soudní judikatury není odvod za porušení rozpočtové kázně trestem, pokutou či sankcí. Odvod má povahu administrativního či finančního opatření, které má vést k nápravě pochybení a k navrácení nesprávně čerpané částky do rozpočtu poskytovatele dotace či návratné finanční výpomoci, s tím, že je vracena částka, která nebyla čerpána v souladu se smlouvou nebo rozhodnutím. Cílem uloženého odvodu je vrácení finančních prostředků, které nebyly řádně využity, a nikoli správní potrestání. </a:t>
            </a:r>
            <a:endParaRPr lang="cs-CZ" dirty="0" smtClean="0"/>
          </a:p>
          <a:p>
            <a:pPr algn="just"/>
            <a:endParaRPr lang="cs-CZ" dirty="0"/>
          </a:p>
          <a:p>
            <a:pPr algn="just"/>
            <a:r>
              <a:rPr lang="cs-CZ" dirty="0"/>
              <a:t>Porušení rozpočtové kázně není považováno ani za přestupek, čemuž odpovídá též systematika </a:t>
            </a:r>
            <a:r>
              <a:rPr lang="cs-CZ" dirty="0">
                <a:hlinkClick r:id="rId2"/>
              </a:rPr>
              <a:t>malých rozpočtových pravidel</a:t>
            </a:r>
            <a:r>
              <a:rPr lang="cs-CZ" dirty="0"/>
              <a:t> (viz </a:t>
            </a:r>
            <a:r>
              <a:rPr lang="cs-CZ" dirty="0">
                <a:hlinkClick r:id="rId3"/>
              </a:rPr>
              <a:t>§ 22a</a:t>
            </a:r>
            <a:r>
              <a:rPr lang="cs-CZ" dirty="0"/>
              <a:t> a </a:t>
            </a:r>
            <a:r>
              <a:rPr lang="cs-CZ" dirty="0">
                <a:hlinkClick r:id="rId4"/>
              </a:rPr>
              <a:t>§ 22b</a:t>
            </a:r>
            <a:r>
              <a:rPr lang="cs-CZ" dirty="0"/>
              <a:t>). V rámci soudního přezkumu rozhodnutí o odvodu za porušení rozpočtové kázně tak nelze uplatnit moderační právo na zmírnění náhrady škody dle </a:t>
            </a:r>
            <a:r>
              <a:rPr lang="cs-CZ" dirty="0">
                <a:hlinkClick r:id="rId5"/>
              </a:rPr>
              <a:t>§ 78 odst. 2 s. ř. s.</a:t>
            </a:r>
            <a:r>
              <a:rPr lang="cs-CZ" dirty="0"/>
              <a:t>, které přísluší pouze soudu u neúmyslných trestných činů. Jinak vyjádřeno, soud nemůže svým rozhodnutím změnit výši odvodu, jak byla stanovena příslušným orgánem, či rozhodnout, že se od uložení odvodu upouští (rozsudek Nejvyššího správního soudu </a:t>
            </a:r>
            <a:r>
              <a:rPr lang="cs-CZ" dirty="0" err="1"/>
              <a:t>sp</a:t>
            </a:r>
            <a:r>
              <a:rPr lang="cs-CZ" dirty="0"/>
              <a:t>. zn. </a:t>
            </a:r>
            <a:r>
              <a:rPr lang="cs-CZ" dirty="0">
                <a:hlinkClick r:id="rId6"/>
              </a:rPr>
              <a:t>5 As 95/2014</a:t>
            </a:r>
            <a:r>
              <a:rPr lang="cs-CZ" dirty="0"/>
              <a:t>).</a:t>
            </a:r>
          </a:p>
          <a:p>
            <a:pPr algn="just"/>
            <a:endParaRPr lang="cs-CZ" dirty="0" smtClean="0"/>
          </a:p>
          <a:p>
            <a:pPr algn="just"/>
            <a:r>
              <a:rPr lang="cs-CZ" dirty="0" smtClean="0"/>
              <a:t>Podle </a:t>
            </a:r>
            <a:r>
              <a:rPr lang="cs-CZ" dirty="0"/>
              <a:t>zákona č. 250/2000 Sb. je odvod za porušení rozpočtové kázně stanoven ve výši neoprávněně použitých nebo zadržených prostředků.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5888409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7235"/>
            <a:ext cx="12192000" cy="4642981"/>
          </a:xfrm>
          <a:prstGeom prst="rect">
            <a:avLst/>
          </a:prstGeom>
        </p:spPr>
      </p:pic>
    </p:spTree>
    <p:extLst>
      <p:ext uri="{BB962C8B-B14F-4D97-AF65-F5344CB8AC3E}">
        <p14:creationId xmlns:p14="http://schemas.microsoft.com/office/powerpoint/2010/main" val="34103849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422607" y="1315031"/>
            <a:ext cx="11248221" cy="6309420"/>
          </a:xfrm>
          <a:prstGeom prst="rect">
            <a:avLst/>
          </a:prstGeom>
          <a:noFill/>
        </p:spPr>
        <p:txBody>
          <a:bodyPr wrap="square" rtlCol="0">
            <a:spAutoFit/>
          </a:bodyPr>
          <a:lstStyle/>
          <a:p>
            <a:r>
              <a:rPr lang="cs-CZ" b="1" dirty="0"/>
              <a:t>Minulost:</a:t>
            </a:r>
          </a:p>
          <a:p>
            <a:r>
              <a:rPr lang="cs-CZ" dirty="0"/>
              <a:t>V minulosti znamenalo každé (jakékoliv) porušení rozpočtové kázně nefinančního charakteru, u něhož nešlo stanovit výši neoprávněně použitých nebo zadržených prostředků, odvod celé částky poskytnuté veřejné finanční podpory. V praxi pak reálně docházelo k poněkud paradoxním situacím, kdy byl stanoven odvod v plné výši poskytnuté dotace u věcně diametrálně odlišných porušení rozpočtové kázně. Jako porušení rozpočtové kázně bylo u jednoho příjemce klasifikováno nedodržení účelu (např. sportovní akce, na kterou byla poskytnuta dotace, se nekonala a místo toho byly prostředky použity na nákup sportovního vybavení), zatímco u jiného příjemce bylo porušením rozpočtové kázně nedodržení termínu odevzdání závěrečného vyúčtování byť o jeden den, nebo nedodržení povinné publicity, přičemž všechny ostatní podmínky použití dotace (včetně účelu) byly splněny. V obou těchto případech byla výše odvodu za porušení rozpočtové kázně stanovena ve výši 100 % poskytnuté dotace. </a:t>
            </a:r>
          </a:p>
          <a:p>
            <a:r>
              <a:rPr lang="cs-CZ" b="1" dirty="0"/>
              <a:t>Současnost:</a:t>
            </a:r>
          </a:p>
          <a:p>
            <a:r>
              <a:rPr lang="cs-CZ" dirty="0"/>
              <a:t>I nadále v případě porušení (nepeněžitých) povinností odpovídá odvod plné výši poskytnutých prostředků, a to z důvodu, že povaha porušené povinnosti neumožňuje samostatně a přímo identifikovat tu část prostředků, které byly fakticky chybně vynaloženy a které by tak jinak bylo namístě navrátit ve formě odvodu.</a:t>
            </a:r>
          </a:p>
          <a:p>
            <a:r>
              <a:rPr lang="cs-CZ" dirty="0"/>
              <a:t>Po novele zákona v roce 2015 je však poskytovatel dotace oprávněn ve veřejnoprávní smlouvě, na základě níž byly dané prostředky poskytnuty, rozlišit a vymezit případy, kdy lze za méně závažná porušení stanovených povinností uložit odvod nižší. Tento nižší odvod je pak ve smlouvě určen pevnou částkou, procentem nebo procentním rozmezím. Procento nebo procentní rozmezí se stanoví z poskytnutých prostředků, v souvislosti s jejichž použitím došlo k porušení rozpočtové kázně.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22325230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938"/>
            <a:ext cx="12192000" cy="4442847"/>
          </a:xfrm>
          <a:prstGeom prst="rect">
            <a:avLst/>
          </a:prstGeom>
        </p:spPr>
      </p:pic>
    </p:spTree>
    <p:extLst>
      <p:ext uri="{BB962C8B-B14F-4D97-AF65-F5344CB8AC3E}">
        <p14:creationId xmlns:p14="http://schemas.microsoft.com/office/powerpoint/2010/main" val="7294446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88" y="1295932"/>
            <a:ext cx="11465490" cy="5562068"/>
          </a:xfrm>
          <a:prstGeom prst="rect">
            <a:avLst/>
          </a:prstGeom>
        </p:spPr>
      </p:pic>
    </p:spTree>
    <p:extLst>
      <p:ext uri="{BB962C8B-B14F-4D97-AF65-F5344CB8AC3E}">
        <p14:creationId xmlns:p14="http://schemas.microsoft.com/office/powerpoint/2010/main" val="15001585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49" y="1326016"/>
            <a:ext cx="11083447" cy="5531984"/>
          </a:xfrm>
          <a:prstGeom prst="rect">
            <a:avLst/>
          </a:prstGeom>
        </p:spPr>
      </p:pic>
    </p:spTree>
    <p:extLst>
      <p:ext uri="{BB962C8B-B14F-4D97-AF65-F5344CB8AC3E}">
        <p14:creationId xmlns:p14="http://schemas.microsoft.com/office/powerpoint/2010/main" val="7100536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6032421"/>
          </a:xfrm>
          <a:prstGeom prst="rect">
            <a:avLst/>
          </a:prstGeom>
          <a:noFill/>
        </p:spPr>
        <p:txBody>
          <a:bodyPr wrap="square" rtlCol="0">
            <a:spAutoFit/>
          </a:bodyPr>
          <a:lstStyle/>
          <a:p>
            <a:r>
              <a:rPr lang="cs-CZ" dirty="0"/>
              <a:t>Současně může být dotace vyplácená v režimu ex post krácena před jejím vyplacením příjemci. Taková situace může nastat tehdy, kdy jsou peněžní prostředky vypláceny v několika platbách, a před každou platbou je provedena kontrola předložených dokladů prokazujících použití dle stanovených účelů a podmínek. Pokud jsou zjištěny nesrovnalosti, může poskytovatel snížit další část poskytovaných peněžních prostředků o částku předpokládaného odvodu za porušení rozpočtové kázně.</a:t>
            </a:r>
          </a:p>
          <a:p>
            <a:r>
              <a:rPr lang="cs-CZ" dirty="0"/>
              <a:t>Zákon pamatuje rovněž na </a:t>
            </a:r>
            <a:r>
              <a:rPr lang="cs-CZ" b="1" dirty="0"/>
              <a:t>„předběžné opatření" </a:t>
            </a:r>
            <a:r>
              <a:rPr lang="cs-CZ" dirty="0"/>
              <a:t>pro případy podezření na porušení rozpočtové kázně. Tímto "předběžným opatřením" se rozumí možnost poskytovatele peněžních prostředků pozastavit jejich proplácení. Takové </a:t>
            </a:r>
            <a:r>
              <a:rPr lang="cs-CZ" b="1" dirty="0"/>
              <a:t>pozastavení</a:t>
            </a:r>
            <a:r>
              <a:rPr lang="cs-CZ" dirty="0"/>
              <a:t> by mělo být postaveno na důvodném (kvalifikovaném) podezření. Zároveň by na takové pozastavení mělo bez zbytečného odkladu navazovat zahájení (z moci úřední) řízení o uložení odvodu za porušení rozpočtové kázně, v rámci kterého bude předmětné podezření v plném rozsahu projednáno a následně bude vydáno související rozhodnutí. V tomto rozhodnutí pak příslušný orgán určí, zda došlo k porušení rozpočtové kázně, a pak též vyčíslí odvod a konkrétní částku, kterou je povinna daná osoba uhradit na účet poskytovatele, a to po započtení pozastavených prostředků (např. ve výroku rozhodnutí se uvede, že odvod za porušení rozpočtové kázně se ukládá ve výši 100 tis. Kč s tím, že příjemce peněžních prostředků je povinen fakticky vrátit/odvést pouze 60 tis. Kč; v odůvodnění se pak uvede, že částka odpovídající rozdílu, tj. 40 tis. Kč, nebyla ze strany poskytovatele dotace  vyplacena z důvodu podezření na porušení rozpočtové kázně, a proto nevznikla povinnost jejího vrácení). Pokud příslušný orgán vysloví, že k porušení rozpočtové kázně nedošlo, je poskytovatel dotace  povinen v plném rozsahu (a bez zbytečného odkladu) vyplatit pozastavené peněžní prostředky.</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458958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Formy poskytování podpory</a:t>
            </a:r>
            <a:endParaRPr lang="en-US" dirty="0"/>
          </a:p>
        </p:txBody>
      </p:sp>
      <p:sp>
        <p:nvSpPr>
          <p:cNvPr id="3" name="Bent Arrow 4">
            <a:extLst>
              <a:ext uri="{FF2B5EF4-FFF2-40B4-BE49-F238E27FC236}">
                <a16:creationId xmlns:a16="http://schemas.microsoft.com/office/drawing/2014/main" id="{DC91BB2D-DF36-492C-958B-AE41CE21A25C}"/>
              </a:ext>
            </a:extLst>
          </p:cNvPr>
          <p:cNvSpPr/>
          <p:nvPr/>
        </p:nvSpPr>
        <p:spPr>
          <a:xfrm rot="5400000">
            <a:off x="3637154" y="4031729"/>
            <a:ext cx="626554" cy="1980000"/>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4" name="Bent Arrow 5">
            <a:extLst>
              <a:ext uri="{FF2B5EF4-FFF2-40B4-BE49-F238E27FC236}">
                <a16:creationId xmlns:a16="http://schemas.microsoft.com/office/drawing/2014/main" id="{FB56946C-FC5D-4EE3-B237-4940A66F4EE9}"/>
              </a:ext>
            </a:extLst>
          </p:cNvPr>
          <p:cNvSpPr/>
          <p:nvPr/>
        </p:nvSpPr>
        <p:spPr>
          <a:xfrm rot="5400000">
            <a:off x="5231318" y="3708751"/>
            <a:ext cx="626558" cy="1923540"/>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5" name="Bent Arrow 6">
            <a:extLst>
              <a:ext uri="{FF2B5EF4-FFF2-40B4-BE49-F238E27FC236}">
                <a16:creationId xmlns:a16="http://schemas.microsoft.com/office/drawing/2014/main" id="{6AEE4D4E-1995-4FE0-94EC-48434C8A8FFB}"/>
              </a:ext>
            </a:extLst>
          </p:cNvPr>
          <p:cNvSpPr/>
          <p:nvPr/>
        </p:nvSpPr>
        <p:spPr>
          <a:xfrm rot="5400000">
            <a:off x="6732140" y="3381804"/>
            <a:ext cx="626558" cy="1847338"/>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6" name="Bent Arrow 7">
            <a:extLst>
              <a:ext uri="{FF2B5EF4-FFF2-40B4-BE49-F238E27FC236}">
                <a16:creationId xmlns:a16="http://schemas.microsoft.com/office/drawing/2014/main" id="{4C09AF4F-F3B9-4AFB-A52A-591828997A2E}"/>
              </a:ext>
            </a:extLst>
          </p:cNvPr>
          <p:cNvSpPr/>
          <p:nvPr/>
        </p:nvSpPr>
        <p:spPr>
          <a:xfrm rot="5400000">
            <a:off x="8267512" y="3027562"/>
            <a:ext cx="626558" cy="1824010"/>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7" name="Bent Arrow 8">
            <a:extLst>
              <a:ext uri="{FF2B5EF4-FFF2-40B4-BE49-F238E27FC236}">
                <a16:creationId xmlns:a16="http://schemas.microsoft.com/office/drawing/2014/main" id="{40C04ACA-EAAF-425D-A2D7-44B53BAE29F6}"/>
              </a:ext>
            </a:extLst>
          </p:cNvPr>
          <p:cNvSpPr/>
          <p:nvPr/>
        </p:nvSpPr>
        <p:spPr>
          <a:xfrm rot="5400000">
            <a:off x="9796026" y="2688376"/>
            <a:ext cx="626555" cy="179694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8" name="Pentagon 9">
            <a:extLst>
              <a:ext uri="{FF2B5EF4-FFF2-40B4-BE49-F238E27FC236}">
                <a16:creationId xmlns:a16="http://schemas.microsoft.com/office/drawing/2014/main" id="{EA92FEA6-4732-41E2-A2D1-50DED346AFD2}"/>
              </a:ext>
            </a:extLst>
          </p:cNvPr>
          <p:cNvSpPr/>
          <p:nvPr/>
        </p:nvSpPr>
        <p:spPr>
          <a:xfrm>
            <a:off x="9000193" y="1867892"/>
            <a:ext cx="2133027" cy="1368000"/>
          </a:xfrm>
          <a:prstGeom prst="homePlate">
            <a:avLst>
              <a:gd name="adj" fmla="val 30642"/>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Rectangle 8">
            <a:extLst>
              <a:ext uri="{FF2B5EF4-FFF2-40B4-BE49-F238E27FC236}">
                <a16:creationId xmlns:a16="http://schemas.microsoft.com/office/drawing/2014/main" id="{634A2CF5-7B88-47DD-8C9B-4EE3C7EC5555}"/>
              </a:ext>
            </a:extLst>
          </p:cNvPr>
          <p:cNvSpPr/>
          <p:nvPr/>
        </p:nvSpPr>
        <p:spPr>
          <a:xfrm>
            <a:off x="7219600" y="1867892"/>
            <a:ext cx="1980000" cy="1728000"/>
          </a:xfrm>
          <a:prstGeom prst="rect">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 name="Rectangle 9">
            <a:extLst>
              <a:ext uri="{FF2B5EF4-FFF2-40B4-BE49-F238E27FC236}">
                <a16:creationId xmlns:a16="http://schemas.microsoft.com/office/drawing/2014/main" id="{D2C2CD17-B9C1-42CF-B2BF-E6FCC6281D88}"/>
              </a:ext>
            </a:extLst>
          </p:cNvPr>
          <p:cNvSpPr/>
          <p:nvPr/>
        </p:nvSpPr>
        <p:spPr>
          <a:xfrm>
            <a:off x="5680674" y="1867892"/>
            <a:ext cx="1980000" cy="2088000"/>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1" name="Rectangle 10">
            <a:extLst>
              <a:ext uri="{FF2B5EF4-FFF2-40B4-BE49-F238E27FC236}">
                <a16:creationId xmlns:a16="http://schemas.microsoft.com/office/drawing/2014/main" id="{EFB29AC2-AE0F-4039-A496-ED109C33953C}"/>
              </a:ext>
            </a:extLst>
          </p:cNvPr>
          <p:cNvSpPr/>
          <p:nvPr/>
        </p:nvSpPr>
        <p:spPr>
          <a:xfrm>
            <a:off x="4141750" y="1867892"/>
            <a:ext cx="1980000" cy="2448000"/>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11">
            <a:extLst>
              <a:ext uri="{FF2B5EF4-FFF2-40B4-BE49-F238E27FC236}">
                <a16:creationId xmlns:a16="http://schemas.microsoft.com/office/drawing/2014/main" id="{540089D5-E430-4CD9-BF64-253736EDC2B5}"/>
              </a:ext>
            </a:extLst>
          </p:cNvPr>
          <p:cNvSpPr/>
          <p:nvPr/>
        </p:nvSpPr>
        <p:spPr>
          <a:xfrm>
            <a:off x="2602826" y="1867892"/>
            <a:ext cx="1980000" cy="2808000"/>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nvGrpSpPr>
          <p:cNvPr id="13" name="Group 12">
            <a:extLst>
              <a:ext uri="{FF2B5EF4-FFF2-40B4-BE49-F238E27FC236}">
                <a16:creationId xmlns:a16="http://schemas.microsoft.com/office/drawing/2014/main" id="{428B1C20-EA08-4964-9B0F-FBF670DAF951}"/>
              </a:ext>
            </a:extLst>
          </p:cNvPr>
          <p:cNvGrpSpPr/>
          <p:nvPr/>
        </p:nvGrpSpPr>
        <p:grpSpPr>
          <a:xfrm>
            <a:off x="3031162" y="2004512"/>
            <a:ext cx="1461690" cy="2215992"/>
            <a:chOff x="6210996" y="1433695"/>
            <a:chExt cx="1712589" cy="1576509"/>
          </a:xfrm>
        </p:grpSpPr>
        <p:sp>
          <p:nvSpPr>
            <p:cNvPr id="14" name="TextBox 13">
              <a:extLst>
                <a:ext uri="{FF2B5EF4-FFF2-40B4-BE49-F238E27FC236}">
                  <a16:creationId xmlns:a16="http://schemas.microsoft.com/office/drawing/2014/main" id="{6C370074-31BC-4BF7-A1CA-F15947274C20}"/>
                </a:ext>
              </a:extLst>
            </p:cNvPr>
            <p:cNvSpPr txBox="1"/>
            <p:nvPr/>
          </p:nvSpPr>
          <p:spPr>
            <a:xfrm>
              <a:off x="6211000" y="1433695"/>
              <a:ext cx="1712585"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Granty</a:t>
              </a:r>
              <a:endParaRPr lang="ko-KR" altLang="en-US" sz="1200" b="1" dirty="0">
                <a:solidFill>
                  <a:schemeClr val="tx1">
                    <a:lumMod val="65000"/>
                    <a:lumOff val="35000"/>
                  </a:schemeClr>
                </a:solidFill>
                <a:cs typeface="Arial" pitchFamily="34" charset="0"/>
              </a:endParaRPr>
            </a:p>
          </p:txBody>
        </p:sp>
        <p:sp>
          <p:nvSpPr>
            <p:cNvPr id="15" name="TextBox 14">
              <a:extLst>
                <a:ext uri="{FF2B5EF4-FFF2-40B4-BE49-F238E27FC236}">
                  <a16:creationId xmlns:a16="http://schemas.microsoft.com/office/drawing/2014/main" id="{08EA589D-49FA-4A10-AB68-54E9DB44E761}"/>
                </a:ext>
              </a:extLst>
            </p:cNvPr>
            <p:cNvSpPr txBox="1"/>
            <p:nvPr/>
          </p:nvSpPr>
          <p:spPr>
            <a:xfrm>
              <a:off x="6210996" y="1630759"/>
              <a:ext cx="1712585" cy="1379445"/>
            </a:xfrm>
            <a:prstGeom prst="rect">
              <a:avLst/>
            </a:prstGeom>
            <a:noFill/>
          </p:spPr>
          <p:txBody>
            <a:bodyPr wrap="square" rtlCol="0">
              <a:spAutoFit/>
            </a:bodyPr>
            <a:lstStyle/>
            <a:p>
              <a:pPr algn="r"/>
              <a:r>
                <a:rPr lang="cs-CZ" altLang="ko-KR" sz="1200" dirty="0">
                  <a:solidFill>
                    <a:schemeClr val="tx1">
                      <a:lumMod val="65000"/>
                      <a:lumOff val="35000"/>
                    </a:schemeClr>
                  </a:solidFill>
                  <a:cs typeface="Arial" pitchFamily="34" charset="0"/>
                </a:rPr>
                <a:t>Grant je obsahově shodný s pojmem </a:t>
              </a:r>
              <a:r>
                <a:rPr lang="cs-CZ" altLang="ko-KR" sz="1200" dirty="0" smtClean="0">
                  <a:solidFill>
                    <a:schemeClr val="tx1">
                      <a:lumMod val="65000"/>
                      <a:lumOff val="35000"/>
                    </a:schemeClr>
                  </a:solidFill>
                  <a:cs typeface="Arial" pitchFamily="34" charset="0"/>
                </a:rPr>
                <a:t>dotace. Účelově vázaná </a:t>
              </a:r>
              <a:r>
                <a:rPr lang="cs-CZ" altLang="ko-KR" sz="1200" dirty="0">
                  <a:solidFill>
                    <a:schemeClr val="tx1">
                      <a:lumMod val="65000"/>
                      <a:lumOff val="35000"/>
                    </a:schemeClr>
                  </a:solidFill>
                  <a:cs typeface="Arial" pitchFamily="34" charset="0"/>
                </a:rPr>
                <a:t>finanční </a:t>
              </a:r>
              <a:r>
                <a:rPr lang="cs-CZ" altLang="ko-KR" sz="1200" dirty="0" smtClean="0">
                  <a:solidFill>
                    <a:schemeClr val="tx1">
                      <a:lumMod val="65000"/>
                      <a:lumOff val="35000"/>
                    </a:schemeClr>
                  </a:solidFill>
                  <a:cs typeface="Arial" pitchFamily="34" charset="0"/>
                </a:rPr>
                <a:t>podpora.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Na </a:t>
              </a:r>
              <a:r>
                <a:rPr lang="cs-CZ" altLang="ko-KR" sz="1200" dirty="0">
                  <a:solidFill>
                    <a:schemeClr val="tx1">
                      <a:lumMod val="65000"/>
                      <a:lumOff val="35000"/>
                    </a:schemeClr>
                  </a:solidFill>
                  <a:cs typeface="Arial" pitchFamily="34" charset="0"/>
                </a:rPr>
                <a:t>rozdíl od dotace, </a:t>
              </a:r>
              <a:r>
                <a:rPr lang="cs-CZ" altLang="ko-KR" sz="1200" dirty="0" smtClean="0">
                  <a:solidFill>
                    <a:schemeClr val="tx1">
                      <a:lumMod val="65000"/>
                      <a:lumOff val="35000"/>
                    </a:schemeClr>
                  </a:solidFill>
                  <a:cs typeface="Arial" pitchFamily="34" charset="0"/>
                </a:rPr>
                <a:t>je </a:t>
              </a:r>
              <a:r>
                <a:rPr lang="cs-CZ" altLang="ko-KR" sz="1200" dirty="0">
                  <a:solidFill>
                    <a:schemeClr val="tx1">
                      <a:lumMod val="65000"/>
                      <a:lumOff val="35000"/>
                    </a:schemeClr>
                  </a:solidFill>
                  <a:cs typeface="Arial" pitchFamily="34" charset="0"/>
                </a:rPr>
                <a:t>u grantu účel stanoven poskytovatelem </a:t>
              </a:r>
              <a:r>
                <a:rPr lang="cs-CZ" altLang="ko-KR" sz="1200" dirty="0" smtClean="0">
                  <a:solidFill>
                    <a:schemeClr val="tx1">
                      <a:lumMod val="65000"/>
                      <a:lumOff val="35000"/>
                    </a:schemeClr>
                  </a:solidFill>
                  <a:cs typeface="Arial" pitchFamily="34" charset="0"/>
                </a:rPr>
                <a:t>dotace.</a:t>
              </a:r>
              <a:endParaRPr lang="cs-CZ" altLang="ko-KR" sz="1200"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F14E07C9-E983-4B80-88CF-D11C8930D0B1}"/>
              </a:ext>
            </a:extLst>
          </p:cNvPr>
          <p:cNvGrpSpPr/>
          <p:nvPr/>
        </p:nvGrpSpPr>
        <p:grpSpPr>
          <a:xfrm>
            <a:off x="4549730" y="2004512"/>
            <a:ext cx="1455155" cy="1846660"/>
            <a:chOff x="6210996" y="1433695"/>
            <a:chExt cx="1712589" cy="1313755"/>
          </a:xfrm>
        </p:grpSpPr>
        <p:sp>
          <p:nvSpPr>
            <p:cNvPr id="17" name="TextBox 16">
              <a:extLst>
                <a:ext uri="{FF2B5EF4-FFF2-40B4-BE49-F238E27FC236}">
                  <a16:creationId xmlns:a16="http://schemas.microsoft.com/office/drawing/2014/main" id="{675FF5B1-54EC-4C7D-80F6-B0F37DFB268D}"/>
                </a:ext>
              </a:extLst>
            </p:cNvPr>
            <p:cNvSpPr txBox="1"/>
            <p:nvPr/>
          </p:nvSpPr>
          <p:spPr>
            <a:xfrm>
              <a:off x="6211000" y="1433695"/>
              <a:ext cx="1712585" cy="197063"/>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Dary</a:t>
              </a:r>
              <a:endParaRPr lang="ko-KR" altLang="en-US" sz="1200" b="1" dirty="0">
                <a:solidFill>
                  <a:schemeClr val="tx1">
                    <a:lumMod val="65000"/>
                    <a:lumOff val="35000"/>
                  </a:schemeClr>
                </a:solidFill>
                <a:cs typeface="Arial" pitchFamily="34" charset="0"/>
              </a:endParaRPr>
            </a:p>
          </p:txBody>
        </p:sp>
        <p:sp>
          <p:nvSpPr>
            <p:cNvPr id="18" name="TextBox 17">
              <a:extLst>
                <a:ext uri="{FF2B5EF4-FFF2-40B4-BE49-F238E27FC236}">
                  <a16:creationId xmlns:a16="http://schemas.microsoft.com/office/drawing/2014/main" id="{7EC14DDF-F6DA-4CB4-8FED-CA30F70FAD38}"/>
                </a:ext>
              </a:extLst>
            </p:cNvPr>
            <p:cNvSpPr txBox="1"/>
            <p:nvPr/>
          </p:nvSpPr>
          <p:spPr>
            <a:xfrm>
              <a:off x="6210996" y="1630759"/>
              <a:ext cx="1712587" cy="1116691"/>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Neúčelové poskytnutí finančních prostředků (účelově může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jít o dar s příkazem).</a:t>
              </a:r>
            </a:p>
            <a:p>
              <a:pPr algn="r"/>
              <a:r>
                <a:rPr lang="cs-CZ" altLang="ko-KR" sz="1200" dirty="0" smtClean="0">
                  <a:solidFill>
                    <a:schemeClr val="tx1">
                      <a:lumMod val="65000"/>
                      <a:lumOff val="35000"/>
                    </a:schemeClr>
                  </a:solidFill>
                  <a:cs typeface="Arial" pitchFamily="34" charset="0"/>
                </a:rPr>
                <a:t>Bez podmínek.</a:t>
              </a:r>
              <a:endParaRPr lang="cs-CZ" altLang="ko-KR" sz="1200" dirty="0">
                <a:solidFill>
                  <a:schemeClr val="tx1">
                    <a:lumMod val="65000"/>
                    <a:lumOff val="35000"/>
                  </a:schemeClr>
                </a:solidFill>
                <a:cs typeface="Arial" pitchFamily="34" charset="0"/>
              </a:endParaRPr>
            </a:p>
          </p:txBody>
        </p:sp>
      </p:grpSp>
      <p:grpSp>
        <p:nvGrpSpPr>
          <p:cNvPr id="19" name="Group 18">
            <a:extLst>
              <a:ext uri="{FF2B5EF4-FFF2-40B4-BE49-F238E27FC236}">
                <a16:creationId xmlns:a16="http://schemas.microsoft.com/office/drawing/2014/main" id="{8567FBC9-2ADD-4E49-BCA0-926042445E08}"/>
              </a:ext>
            </a:extLst>
          </p:cNvPr>
          <p:cNvGrpSpPr/>
          <p:nvPr/>
        </p:nvGrpSpPr>
        <p:grpSpPr>
          <a:xfrm>
            <a:off x="6087469" y="2004510"/>
            <a:ext cx="1484039" cy="1661991"/>
            <a:chOff x="6209624" y="1433695"/>
            <a:chExt cx="1713961" cy="1182379"/>
          </a:xfrm>
        </p:grpSpPr>
        <p:sp>
          <p:nvSpPr>
            <p:cNvPr id="20" name="TextBox 19">
              <a:extLst>
                <a:ext uri="{FF2B5EF4-FFF2-40B4-BE49-F238E27FC236}">
                  <a16:creationId xmlns:a16="http://schemas.microsoft.com/office/drawing/2014/main" id="{563F76C9-BCD1-47A9-9C16-F667FE4AC9CF}"/>
                </a:ext>
              </a:extLst>
            </p:cNvPr>
            <p:cNvSpPr txBox="1"/>
            <p:nvPr/>
          </p:nvSpPr>
          <p:spPr>
            <a:xfrm>
              <a:off x="6210999" y="1433695"/>
              <a:ext cx="1712586"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Příspěvek</a:t>
              </a:r>
              <a:endParaRPr lang="ko-KR" altLang="en-US" sz="1200" b="1" dirty="0">
                <a:solidFill>
                  <a:schemeClr val="tx1">
                    <a:lumMod val="65000"/>
                    <a:lumOff val="35000"/>
                  </a:schemeClr>
                </a:solidFill>
                <a:cs typeface="Arial" pitchFamily="34" charset="0"/>
              </a:endParaRPr>
            </a:p>
          </p:txBody>
        </p:sp>
        <p:sp>
          <p:nvSpPr>
            <p:cNvPr id="21" name="TextBox 20">
              <a:extLst>
                <a:ext uri="{FF2B5EF4-FFF2-40B4-BE49-F238E27FC236}">
                  <a16:creationId xmlns:a16="http://schemas.microsoft.com/office/drawing/2014/main" id="{320138F7-F844-4948-A071-9DC7AA19B11E}"/>
                </a:ext>
              </a:extLst>
            </p:cNvPr>
            <p:cNvSpPr txBox="1"/>
            <p:nvPr/>
          </p:nvSpPr>
          <p:spPr>
            <a:xfrm>
              <a:off x="6209624" y="1630756"/>
              <a:ext cx="1712585" cy="985318"/>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Účelový či neúčelový příspěvek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vlastním nebo cizím příspěvkovým organizacím.</a:t>
              </a:r>
              <a:endParaRPr lang="cs-CZ" altLang="ko-KR" sz="1200" dirty="0">
                <a:solidFill>
                  <a:schemeClr val="tx1">
                    <a:lumMod val="65000"/>
                    <a:lumOff val="35000"/>
                  </a:schemeClr>
                </a:solidFill>
                <a:cs typeface="Arial" pitchFamily="34" charset="0"/>
              </a:endParaRPr>
            </a:p>
          </p:txBody>
        </p:sp>
      </p:grpSp>
      <p:grpSp>
        <p:nvGrpSpPr>
          <p:cNvPr id="22" name="Group 21">
            <a:extLst>
              <a:ext uri="{FF2B5EF4-FFF2-40B4-BE49-F238E27FC236}">
                <a16:creationId xmlns:a16="http://schemas.microsoft.com/office/drawing/2014/main" id="{5F2E7438-FEA0-447C-8203-42176CB3BF9A}"/>
              </a:ext>
            </a:extLst>
          </p:cNvPr>
          <p:cNvGrpSpPr/>
          <p:nvPr/>
        </p:nvGrpSpPr>
        <p:grpSpPr>
          <a:xfrm>
            <a:off x="7654094" y="2004508"/>
            <a:ext cx="1438498" cy="1107996"/>
            <a:chOff x="6210996" y="1433695"/>
            <a:chExt cx="1712589" cy="788255"/>
          </a:xfrm>
        </p:grpSpPr>
        <p:sp>
          <p:nvSpPr>
            <p:cNvPr id="23" name="TextBox 22">
              <a:extLst>
                <a:ext uri="{FF2B5EF4-FFF2-40B4-BE49-F238E27FC236}">
                  <a16:creationId xmlns:a16="http://schemas.microsoft.com/office/drawing/2014/main" id="{F59635A1-575C-48A3-8C9F-7FE11C88A5A1}"/>
                </a:ext>
              </a:extLst>
            </p:cNvPr>
            <p:cNvSpPr txBox="1"/>
            <p:nvPr/>
          </p:nvSpPr>
          <p:spPr>
            <a:xfrm>
              <a:off x="6211000" y="1433695"/>
              <a:ext cx="1712585" cy="197063"/>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Nadace</a:t>
              </a:r>
              <a:endParaRPr lang="ko-KR" altLang="en-US" sz="1200" b="1" dirty="0">
                <a:solidFill>
                  <a:schemeClr val="tx1">
                    <a:lumMod val="65000"/>
                    <a:lumOff val="35000"/>
                  </a:schemeClr>
                </a:solidFill>
                <a:cs typeface="Arial" pitchFamily="34" charset="0"/>
              </a:endParaRPr>
            </a:p>
          </p:txBody>
        </p:sp>
        <p:sp>
          <p:nvSpPr>
            <p:cNvPr id="24" name="TextBox 23">
              <a:extLst>
                <a:ext uri="{FF2B5EF4-FFF2-40B4-BE49-F238E27FC236}">
                  <a16:creationId xmlns:a16="http://schemas.microsoft.com/office/drawing/2014/main" id="{6A7680B1-4941-4D4A-9C44-6659021341E1}"/>
                </a:ext>
              </a:extLst>
            </p:cNvPr>
            <p:cNvSpPr txBox="1"/>
            <p:nvPr/>
          </p:nvSpPr>
          <p:spPr>
            <a:xfrm>
              <a:off x="6210996" y="1630759"/>
              <a:ext cx="1712585" cy="591191"/>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Externí institucionalizované poskytování dotací.</a:t>
              </a:r>
              <a:endParaRPr lang="cs-CZ" altLang="ko-KR" sz="1200" dirty="0">
                <a:solidFill>
                  <a:schemeClr val="tx1">
                    <a:lumMod val="65000"/>
                    <a:lumOff val="35000"/>
                  </a:schemeClr>
                </a:solidFill>
                <a:cs typeface="Arial" pitchFamily="34" charset="0"/>
              </a:endParaRPr>
            </a:p>
          </p:txBody>
        </p:sp>
      </p:grpSp>
      <p:grpSp>
        <p:nvGrpSpPr>
          <p:cNvPr id="25" name="Group 24">
            <a:extLst>
              <a:ext uri="{FF2B5EF4-FFF2-40B4-BE49-F238E27FC236}">
                <a16:creationId xmlns:a16="http://schemas.microsoft.com/office/drawing/2014/main" id="{13FBC555-D219-44B1-B7CE-0B98DD40BC38}"/>
              </a:ext>
            </a:extLst>
          </p:cNvPr>
          <p:cNvGrpSpPr/>
          <p:nvPr/>
        </p:nvGrpSpPr>
        <p:grpSpPr>
          <a:xfrm>
            <a:off x="9236911" y="2004509"/>
            <a:ext cx="1456096" cy="923330"/>
            <a:chOff x="6210996" y="1433695"/>
            <a:chExt cx="1712589" cy="656879"/>
          </a:xfrm>
        </p:grpSpPr>
        <p:sp>
          <p:nvSpPr>
            <p:cNvPr id="26" name="TextBox 25">
              <a:extLst>
                <a:ext uri="{FF2B5EF4-FFF2-40B4-BE49-F238E27FC236}">
                  <a16:creationId xmlns:a16="http://schemas.microsoft.com/office/drawing/2014/main" id="{267ED9A9-2142-4409-B751-65DADBBB8981}"/>
                </a:ext>
              </a:extLst>
            </p:cNvPr>
            <p:cNvSpPr txBox="1"/>
            <p:nvPr/>
          </p:nvSpPr>
          <p:spPr>
            <a:xfrm>
              <a:off x="6211000" y="1433695"/>
              <a:ext cx="1712585"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Ostatní</a:t>
              </a:r>
              <a:endParaRPr lang="ko-KR" altLang="en-US" sz="1200" b="1" dirty="0">
                <a:solidFill>
                  <a:schemeClr val="tx1">
                    <a:lumMod val="65000"/>
                    <a:lumOff val="35000"/>
                  </a:schemeClr>
                </a:solidFill>
                <a:cs typeface="Arial" pitchFamily="34" charset="0"/>
              </a:endParaRPr>
            </a:p>
          </p:txBody>
        </p:sp>
        <p:sp>
          <p:nvSpPr>
            <p:cNvPr id="27" name="TextBox 26">
              <a:extLst>
                <a:ext uri="{FF2B5EF4-FFF2-40B4-BE49-F238E27FC236}">
                  <a16:creationId xmlns:a16="http://schemas.microsoft.com/office/drawing/2014/main" id="{F52799A0-19D2-4B59-889A-AD5AFB0B8A56}"/>
                </a:ext>
              </a:extLst>
            </p:cNvPr>
            <p:cNvSpPr txBox="1"/>
            <p:nvPr/>
          </p:nvSpPr>
          <p:spPr>
            <a:xfrm>
              <a:off x="6210996" y="1630759"/>
              <a:ext cx="1712585" cy="459815"/>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Subvence, Smlouva o reklamě, …</a:t>
              </a:r>
              <a:endParaRPr lang="cs-CZ" altLang="ko-KR" sz="1200" dirty="0">
                <a:solidFill>
                  <a:schemeClr val="tx1">
                    <a:lumMod val="65000"/>
                    <a:lumOff val="35000"/>
                  </a:schemeClr>
                </a:solidFill>
                <a:cs typeface="Arial" pitchFamily="34" charset="0"/>
              </a:endParaRPr>
            </a:p>
          </p:txBody>
        </p:sp>
      </p:grpSp>
      <p:grpSp>
        <p:nvGrpSpPr>
          <p:cNvPr id="28" name="Group 27">
            <a:extLst>
              <a:ext uri="{FF2B5EF4-FFF2-40B4-BE49-F238E27FC236}">
                <a16:creationId xmlns:a16="http://schemas.microsoft.com/office/drawing/2014/main" id="{19419BA3-CE57-41F5-B363-35BCF0979216}"/>
              </a:ext>
            </a:extLst>
          </p:cNvPr>
          <p:cNvGrpSpPr/>
          <p:nvPr/>
        </p:nvGrpSpPr>
        <p:grpSpPr>
          <a:xfrm>
            <a:off x="3567211" y="5368634"/>
            <a:ext cx="1705439" cy="493983"/>
            <a:chOff x="3233965" y="1954419"/>
            <a:chExt cx="1446171" cy="493983"/>
          </a:xfrm>
        </p:grpSpPr>
        <p:sp>
          <p:nvSpPr>
            <p:cNvPr id="29" name="TextBox 28">
              <a:extLst>
                <a:ext uri="{FF2B5EF4-FFF2-40B4-BE49-F238E27FC236}">
                  <a16:creationId xmlns:a16="http://schemas.microsoft.com/office/drawing/2014/main" id="{C402B194-280F-4C95-AEFF-1E2BDDE367AC}"/>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250/2000</a:t>
              </a:r>
              <a:endParaRPr lang="ko-KR" altLang="en-US" sz="1200" b="1" dirty="0">
                <a:solidFill>
                  <a:schemeClr val="tx1">
                    <a:lumMod val="65000"/>
                    <a:lumOff val="35000"/>
                  </a:schemeClr>
                </a:solidFill>
                <a:cs typeface="Arial" pitchFamily="34" charset="0"/>
              </a:endParaRPr>
            </a:p>
          </p:txBody>
        </p:sp>
        <p:sp>
          <p:nvSpPr>
            <p:cNvPr id="30" name="TextBox 29">
              <a:extLst>
                <a:ext uri="{FF2B5EF4-FFF2-40B4-BE49-F238E27FC236}">
                  <a16:creationId xmlns:a16="http://schemas.microsoft.com/office/drawing/2014/main" id="{C638F18A-2756-492E-8A65-FADF546F1374}"/>
                </a:ext>
              </a:extLst>
            </p:cNvPr>
            <p:cNvSpPr txBox="1"/>
            <p:nvPr/>
          </p:nvSpPr>
          <p:spPr>
            <a:xfrm>
              <a:off x="3243490" y="2171403"/>
              <a:ext cx="1436646" cy="27699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§10a až 10d</a:t>
              </a:r>
              <a:endParaRPr lang="ko-KR" altLang="en-US" sz="1200" dirty="0">
                <a:solidFill>
                  <a:schemeClr val="tx1">
                    <a:lumMod val="65000"/>
                    <a:lumOff val="35000"/>
                  </a:schemeClr>
                </a:solidFill>
                <a:cs typeface="Arial" pitchFamily="34" charset="0"/>
              </a:endParaRPr>
            </a:p>
          </p:txBody>
        </p:sp>
      </p:grpSp>
      <p:grpSp>
        <p:nvGrpSpPr>
          <p:cNvPr id="31" name="Group 30">
            <a:extLst>
              <a:ext uri="{FF2B5EF4-FFF2-40B4-BE49-F238E27FC236}">
                <a16:creationId xmlns:a16="http://schemas.microsoft.com/office/drawing/2014/main" id="{971125BD-0000-42C9-9C8D-B14A70578B3E}"/>
              </a:ext>
            </a:extLst>
          </p:cNvPr>
          <p:cNvGrpSpPr/>
          <p:nvPr/>
        </p:nvGrpSpPr>
        <p:grpSpPr>
          <a:xfrm>
            <a:off x="5077856" y="5021868"/>
            <a:ext cx="1705439" cy="493983"/>
            <a:chOff x="3233965" y="1954419"/>
            <a:chExt cx="1446171" cy="493983"/>
          </a:xfrm>
        </p:grpSpPr>
        <p:sp>
          <p:nvSpPr>
            <p:cNvPr id="32" name="TextBox 31">
              <a:extLst>
                <a:ext uri="{FF2B5EF4-FFF2-40B4-BE49-F238E27FC236}">
                  <a16:creationId xmlns:a16="http://schemas.microsoft.com/office/drawing/2014/main" id="{C6A3BF60-DB4C-4BEA-AC04-799E693AE0FF}"/>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128/2000</a:t>
              </a:r>
              <a:endParaRPr lang="ko-KR" altLang="en-US" sz="1200" b="1" dirty="0">
                <a:solidFill>
                  <a:schemeClr val="tx1">
                    <a:lumMod val="65000"/>
                    <a:lumOff val="35000"/>
                  </a:schemeClr>
                </a:solidFill>
                <a:cs typeface="Arial" pitchFamily="34" charset="0"/>
              </a:endParaRPr>
            </a:p>
          </p:txBody>
        </p:sp>
        <p:sp>
          <p:nvSpPr>
            <p:cNvPr id="33" name="TextBox 32">
              <a:extLst>
                <a:ext uri="{FF2B5EF4-FFF2-40B4-BE49-F238E27FC236}">
                  <a16:creationId xmlns:a16="http://schemas.microsoft.com/office/drawing/2014/main" id="{F21C9641-53CB-4969-A160-ED48DC73F356}"/>
                </a:ext>
              </a:extLst>
            </p:cNvPr>
            <p:cNvSpPr txBox="1"/>
            <p:nvPr/>
          </p:nvSpPr>
          <p:spPr>
            <a:xfrm>
              <a:off x="3243490" y="2171403"/>
              <a:ext cx="1436646" cy="27699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§85 písm. b)</a:t>
              </a:r>
              <a:endParaRPr lang="ko-KR" altLang="en-US" sz="1200" dirty="0">
                <a:solidFill>
                  <a:schemeClr val="tx1">
                    <a:lumMod val="65000"/>
                    <a:lumOff val="35000"/>
                  </a:schemeClr>
                </a:solidFill>
                <a:cs typeface="Arial" pitchFamily="34" charset="0"/>
              </a:endParaRPr>
            </a:p>
          </p:txBody>
        </p:sp>
      </p:grpSp>
      <p:grpSp>
        <p:nvGrpSpPr>
          <p:cNvPr id="34" name="Group 33">
            <a:extLst>
              <a:ext uri="{FF2B5EF4-FFF2-40B4-BE49-F238E27FC236}">
                <a16:creationId xmlns:a16="http://schemas.microsoft.com/office/drawing/2014/main" id="{260CC860-E21A-4968-ABF1-51769E502C2D}"/>
              </a:ext>
            </a:extLst>
          </p:cNvPr>
          <p:cNvGrpSpPr/>
          <p:nvPr/>
        </p:nvGrpSpPr>
        <p:grpSpPr>
          <a:xfrm>
            <a:off x="6588501" y="4675102"/>
            <a:ext cx="1705439" cy="1417313"/>
            <a:chOff x="3233965" y="1954419"/>
            <a:chExt cx="1446171" cy="1417313"/>
          </a:xfrm>
        </p:grpSpPr>
        <p:sp>
          <p:nvSpPr>
            <p:cNvPr id="35" name="TextBox 34">
              <a:extLst>
                <a:ext uri="{FF2B5EF4-FFF2-40B4-BE49-F238E27FC236}">
                  <a16:creationId xmlns:a16="http://schemas.microsoft.com/office/drawing/2014/main" id="{83E34A1A-72C1-41C5-B966-8554508ED41D}"/>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250/2000</a:t>
              </a:r>
              <a:endParaRPr lang="ko-KR" altLang="en-US" sz="1200" b="1" dirty="0">
                <a:solidFill>
                  <a:schemeClr val="tx1">
                    <a:lumMod val="65000"/>
                    <a:lumOff val="35000"/>
                  </a:schemeClr>
                </a:solidFill>
                <a:cs typeface="Arial" pitchFamily="34" charset="0"/>
              </a:endParaRPr>
            </a:p>
          </p:txBody>
        </p:sp>
        <p:sp>
          <p:nvSpPr>
            <p:cNvPr id="36" name="TextBox 35">
              <a:extLst>
                <a:ext uri="{FF2B5EF4-FFF2-40B4-BE49-F238E27FC236}">
                  <a16:creationId xmlns:a16="http://schemas.microsoft.com/office/drawing/2014/main" id="{727DFFD1-203D-4294-8A50-AC478670A305}"/>
                </a:ext>
              </a:extLst>
            </p:cNvPr>
            <p:cNvSpPr txBox="1"/>
            <p:nvPr/>
          </p:nvSpPr>
          <p:spPr>
            <a:xfrm>
              <a:off x="3243490" y="2171403"/>
              <a:ext cx="1436646" cy="120032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§28 odst. 4</a:t>
              </a:r>
            </a:p>
            <a:p>
              <a:pPr algn="r"/>
              <a:r>
                <a:rPr lang="cs-CZ" altLang="ko-KR" sz="1200" dirty="0" smtClean="0">
                  <a:solidFill>
                    <a:schemeClr val="tx1">
                      <a:lumMod val="65000"/>
                      <a:lumOff val="35000"/>
                    </a:schemeClr>
                  </a:solidFill>
                  <a:cs typeface="Arial" pitchFamily="34" charset="0"/>
                </a:rPr>
                <a:t>(provozní neúčelový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i účelový</a:t>
              </a:r>
            </a:p>
            <a:p>
              <a:pPr algn="r"/>
              <a:r>
                <a:rPr lang="cs-CZ" altLang="ko-KR" sz="1200" dirty="0" smtClean="0">
                  <a:solidFill>
                    <a:schemeClr val="tx1">
                      <a:lumMod val="65000"/>
                      <a:lumOff val="35000"/>
                    </a:schemeClr>
                  </a:solidFill>
                  <a:cs typeface="Arial" pitchFamily="34" charset="0"/>
                </a:rPr>
                <a:t>§31 odst. 1 písm. b)</a:t>
              </a:r>
            </a:p>
            <a:p>
              <a:pPr algn="r"/>
              <a:r>
                <a:rPr lang="cs-CZ" altLang="ko-KR" sz="1200" dirty="0" smtClean="0">
                  <a:solidFill>
                    <a:schemeClr val="tx1">
                      <a:lumMod val="65000"/>
                      <a:lumOff val="35000"/>
                    </a:schemeClr>
                  </a:solidFill>
                  <a:cs typeface="Arial" pitchFamily="34" charset="0"/>
                </a:rPr>
                <a:t>(investiční účelový)</a:t>
              </a:r>
            </a:p>
            <a:p>
              <a:pPr algn="r"/>
              <a:endParaRPr lang="ko-KR" altLang="en-US" sz="1200" dirty="0">
                <a:solidFill>
                  <a:schemeClr val="tx1">
                    <a:lumMod val="65000"/>
                    <a:lumOff val="35000"/>
                  </a:schemeClr>
                </a:solidFill>
                <a:cs typeface="Arial" pitchFamily="34" charset="0"/>
              </a:endParaRPr>
            </a:p>
          </p:txBody>
        </p:sp>
      </p:grpSp>
      <p:grpSp>
        <p:nvGrpSpPr>
          <p:cNvPr id="37" name="Group 36">
            <a:extLst>
              <a:ext uri="{FF2B5EF4-FFF2-40B4-BE49-F238E27FC236}">
                <a16:creationId xmlns:a16="http://schemas.microsoft.com/office/drawing/2014/main" id="{1DDF52CB-12F3-4368-9168-DC282CD2CE4C}"/>
              </a:ext>
            </a:extLst>
          </p:cNvPr>
          <p:cNvGrpSpPr/>
          <p:nvPr/>
        </p:nvGrpSpPr>
        <p:grpSpPr>
          <a:xfrm>
            <a:off x="8099146" y="4328336"/>
            <a:ext cx="1705439" cy="678649"/>
            <a:chOff x="3233965" y="1954419"/>
            <a:chExt cx="1446171" cy="678649"/>
          </a:xfrm>
        </p:grpSpPr>
        <p:sp>
          <p:nvSpPr>
            <p:cNvPr id="38" name="TextBox 37">
              <a:extLst>
                <a:ext uri="{FF2B5EF4-FFF2-40B4-BE49-F238E27FC236}">
                  <a16:creationId xmlns:a16="http://schemas.microsoft.com/office/drawing/2014/main" id="{0519A924-47BF-4992-A003-18A24C182498}"/>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89/2012</a:t>
              </a:r>
              <a:endParaRPr lang="ko-KR" altLang="en-US" sz="1200" b="1" dirty="0">
                <a:solidFill>
                  <a:schemeClr val="tx1">
                    <a:lumMod val="65000"/>
                    <a:lumOff val="35000"/>
                  </a:schemeClr>
                </a:solidFill>
                <a:cs typeface="Arial" pitchFamily="34" charset="0"/>
              </a:endParaRPr>
            </a:p>
          </p:txBody>
        </p:sp>
        <p:sp>
          <p:nvSpPr>
            <p:cNvPr id="39" name="TextBox 38">
              <a:extLst>
                <a:ext uri="{FF2B5EF4-FFF2-40B4-BE49-F238E27FC236}">
                  <a16:creationId xmlns:a16="http://schemas.microsoft.com/office/drawing/2014/main" id="{9C59B82E-B7D6-4CCF-A1FB-870470732E02}"/>
                </a:ext>
              </a:extLst>
            </p:cNvPr>
            <p:cNvSpPr txBox="1"/>
            <p:nvPr/>
          </p:nvSpPr>
          <p:spPr>
            <a:xfrm>
              <a:off x="3243490" y="2171403"/>
              <a:ext cx="1436646" cy="461665"/>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Podpora dle občanského zákoníku</a:t>
              </a:r>
              <a:endParaRPr lang="ko-KR" altLang="en-US" sz="1200" dirty="0">
                <a:solidFill>
                  <a:schemeClr val="tx1">
                    <a:lumMod val="65000"/>
                    <a:lumOff val="35000"/>
                  </a:schemeClr>
                </a:solidFill>
                <a:cs typeface="Arial" pitchFamily="34" charset="0"/>
              </a:endParaRPr>
            </a:p>
          </p:txBody>
        </p:sp>
      </p:grpSp>
      <p:grpSp>
        <p:nvGrpSpPr>
          <p:cNvPr id="40" name="Group 39">
            <a:extLst>
              <a:ext uri="{FF2B5EF4-FFF2-40B4-BE49-F238E27FC236}">
                <a16:creationId xmlns:a16="http://schemas.microsoft.com/office/drawing/2014/main" id="{6EDC0875-B9B3-48E6-B604-8D668A4D8DB6}"/>
              </a:ext>
            </a:extLst>
          </p:cNvPr>
          <p:cNvGrpSpPr/>
          <p:nvPr/>
        </p:nvGrpSpPr>
        <p:grpSpPr>
          <a:xfrm>
            <a:off x="9609790" y="3981570"/>
            <a:ext cx="1705439" cy="678649"/>
            <a:chOff x="3233965" y="1954419"/>
            <a:chExt cx="1446171" cy="678649"/>
          </a:xfrm>
        </p:grpSpPr>
        <p:sp>
          <p:nvSpPr>
            <p:cNvPr id="41" name="TextBox 40">
              <a:extLst>
                <a:ext uri="{FF2B5EF4-FFF2-40B4-BE49-F238E27FC236}">
                  <a16:creationId xmlns:a16="http://schemas.microsoft.com/office/drawing/2014/main" id="{86127404-EA38-4361-A076-E8FE8DB752EA}"/>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různé</a:t>
              </a:r>
              <a:endParaRPr lang="ko-KR" altLang="en-US" sz="1200" b="1" dirty="0">
                <a:solidFill>
                  <a:schemeClr val="tx1">
                    <a:lumMod val="65000"/>
                    <a:lumOff val="35000"/>
                  </a:schemeClr>
                </a:solidFill>
                <a:cs typeface="Arial" pitchFamily="34" charset="0"/>
              </a:endParaRPr>
            </a:p>
          </p:txBody>
        </p:sp>
        <p:sp>
          <p:nvSpPr>
            <p:cNvPr id="42" name="TextBox 41">
              <a:extLst>
                <a:ext uri="{FF2B5EF4-FFF2-40B4-BE49-F238E27FC236}">
                  <a16:creationId xmlns:a16="http://schemas.microsoft.com/office/drawing/2014/main" id="{FF2C01A8-3ECF-4713-88A2-3532E3B38CAB}"/>
                </a:ext>
              </a:extLst>
            </p:cNvPr>
            <p:cNvSpPr txBox="1"/>
            <p:nvPr/>
          </p:nvSpPr>
          <p:spPr>
            <a:xfrm>
              <a:off x="3243490" y="2171403"/>
              <a:ext cx="1436646" cy="461665"/>
            </a:xfrm>
            <a:prstGeom prst="rect">
              <a:avLst/>
            </a:prstGeom>
            <a:noFill/>
          </p:spPr>
          <p:txBody>
            <a:bodyPr wrap="square" rtlCol="0">
              <a:spAutoFit/>
            </a:bodyPr>
            <a:lstStyle/>
            <a:p>
              <a:pPr algn="r"/>
              <a:r>
                <a:rPr lang="cs-CZ" altLang="ko-KR" sz="1200" dirty="0">
                  <a:solidFill>
                    <a:schemeClr val="tx1">
                      <a:lumMod val="65000"/>
                      <a:lumOff val="35000"/>
                    </a:schemeClr>
                  </a:solidFill>
                  <a:cs typeface="Arial" pitchFamily="34" charset="0"/>
                </a:rPr>
                <a:t>n</a:t>
              </a:r>
              <a:r>
                <a:rPr lang="cs-CZ" altLang="ko-KR" sz="1200" dirty="0" smtClean="0">
                  <a:solidFill>
                    <a:schemeClr val="tx1">
                      <a:lumMod val="65000"/>
                      <a:lumOff val="35000"/>
                    </a:schemeClr>
                  </a:solidFill>
                  <a:cs typeface="Arial" pitchFamily="34" charset="0"/>
                </a:rPr>
                <a:t>ěkdy např. </a:t>
              </a:r>
            </a:p>
            <a:p>
              <a:pPr algn="r"/>
              <a:r>
                <a:rPr lang="cs-CZ" altLang="ko-KR" sz="1200" dirty="0" smtClean="0">
                  <a:solidFill>
                    <a:schemeClr val="tx1">
                      <a:lumMod val="65000"/>
                      <a:lumOff val="35000"/>
                    </a:schemeClr>
                  </a:solidFill>
                  <a:cs typeface="Arial" pitchFamily="34" charset="0"/>
                </a:rPr>
                <a:t>i formou služby</a:t>
              </a:r>
              <a:endParaRPr lang="ko-KR" altLang="en-US" sz="1200" dirty="0">
                <a:solidFill>
                  <a:schemeClr val="tx1">
                    <a:lumMod val="65000"/>
                    <a:lumOff val="35000"/>
                  </a:schemeClr>
                </a:solidFill>
                <a:cs typeface="Arial" pitchFamily="34" charset="0"/>
              </a:endParaRPr>
            </a:p>
          </p:txBody>
        </p:sp>
      </p:grpSp>
      <p:sp>
        <p:nvSpPr>
          <p:cNvPr id="43" name="Bent Arrow 4">
            <a:extLst>
              <a:ext uri="{FF2B5EF4-FFF2-40B4-BE49-F238E27FC236}">
                <a16:creationId xmlns:a16="http://schemas.microsoft.com/office/drawing/2014/main" id="{FD02DC46-8875-4EED-B7A4-A0E687ADC7A5}"/>
              </a:ext>
            </a:extLst>
          </p:cNvPr>
          <p:cNvSpPr/>
          <p:nvPr/>
        </p:nvSpPr>
        <p:spPr>
          <a:xfrm rot="5400000">
            <a:off x="1988150" y="4246140"/>
            <a:ext cx="626554" cy="2264874"/>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44" name="Rectangle 13">
            <a:extLst>
              <a:ext uri="{FF2B5EF4-FFF2-40B4-BE49-F238E27FC236}">
                <a16:creationId xmlns:a16="http://schemas.microsoft.com/office/drawing/2014/main" id="{77B5AF12-5554-42F6-BD92-53D0458348E6}"/>
              </a:ext>
            </a:extLst>
          </p:cNvPr>
          <p:cNvSpPr/>
          <p:nvPr/>
        </p:nvSpPr>
        <p:spPr>
          <a:xfrm>
            <a:off x="1207902" y="1863828"/>
            <a:ext cx="1836000" cy="3168000"/>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nvGrpSpPr>
          <p:cNvPr id="45" name="Group 14">
            <a:extLst>
              <a:ext uri="{FF2B5EF4-FFF2-40B4-BE49-F238E27FC236}">
                <a16:creationId xmlns:a16="http://schemas.microsoft.com/office/drawing/2014/main" id="{984EC3FC-404D-47CD-A433-3E8DAA524374}"/>
              </a:ext>
            </a:extLst>
          </p:cNvPr>
          <p:cNvGrpSpPr/>
          <p:nvPr/>
        </p:nvGrpSpPr>
        <p:grpSpPr>
          <a:xfrm>
            <a:off x="1269581" y="2004511"/>
            <a:ext cx="1633966" cy="3139321"/>
            <a:chOff x="6210997" y="1433695"/>
            <a:chExt cx="1712588" cy="2233390"/>
          </a:xfrm>
        </p:grpSpPr>
        <p:sp>
          <p:nvSpPr>
            <p:cNvPr id="46" name="TextBox 45">
              <a:extLst>
                <a:ext uri="{FF2B5EF4-FFF2-40B4-BE49-F238E27FC236}">
                  <a16:creationId xmlns:a16="http://schemas.microsoft.com/office/drawing/2014/main" id="{A981BF19-0523-4179-8F63-2273BCBE17F9}"/>
                </a:ext>
              </a:extLst>
            </p:cNvPr>
            <p:cNvSpPr txBox="1"/>
            <p:nvPr/>
          </p:nvSpPr>
          <p:spPr>
            <a:xfrm>
              <a:off x="6210999" y="1433695"/>
              <a:ext cx="1712586"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Dotace</a:t>
              </a:r>
              <a:endParaRPr lang="ko-KR" altLang="en-US" sz="1200" b="1" dirty="0">
                <a:solidFill>
                  <a:schemeClr val="tx1">
                    <a:lumMod val="65000"/>
                    <a:lumOff val="35000"/>
                  </a:schemeClr>
                </a:solidFill>
                <a:cs typeface="Arial" pitchFamily="34" charset="0"/>
              </a:endParaRPr>
            </a:p>
          </p:txBody>
        </p:sp>
        <p:sp>
          <p:nvSpPr>
            <p:cNvPr id="47" name="TextBox 46">
              <a:extLst>
                <a:ext uri="{FF2B5EF4-FFF2-40B4-BE49-F238E27FC236}">
                  <a16:creationId xmlns:a16="http://schemas.microsoft.com/office/drawing/2014/main" id="{F2739204-1661-47A4-AB90-202DA5DC5997}"/>
                </a:ext>
              </a:extLst>
            </p:cNvPr>
            <p:cNvSpPr txBox="1"/>
            <p:nvPr/>
          </p:nvSpPr>
          <p:spPr>
            <a:xfrm>
              <a:off x="6210997" y="1630759"/>
              <a:ext cx="1712585" cy="2036326"/>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Zpravidla nevratná finanční podpora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z veřejných prostředků.</a:t>
              </a:r>
            </a:p>
            <a:p>
              <a:pPr algn="r"/>
              <a:r>
                <a:rPr lang="cs-CZ" altLang="ko-KR" sz="1200" dirty="0" smtClean="0">
                  <a:solidFill>
                    <a:schemeClr val="tx1">
                      <a:lumMod val="65000"/>
                      <a:lumOff val="35000"/>
                    </a:schemeClr>
                  </a:solidFill>
                  <a:cs typeface="Arial" pitchFamily="34" charset="0"/>
                </a:rPr>
                <a:t>Žadatel žádá na konkrétní účel.</a:t>
              </a:r>
            </a:p>
            <a:p>
              <a:pPr algn="r"/>
              <a:endParaRPr lang="cs-CZ" altLang="ko-KR" sz="1200" dirty="0">
                <a:solidFill>
                  <a:schemeClr val="tx1">
                    <a:lumMod val="65000"/>
                    <a:lumOff val="35000"/>
                  </a:schemeClr>
                </a:solidFill>
                <a:cs typeface="Arial" pitchFamily="34" charset="0"/>
              </a:endParaRPr>
            </a:p>
            <a:p>
              <a:pPr algn="r"/>
              <a:r>
                <a:rPr lang="cs-CZ" altLang="ko-KR" sz="1200" dirty="0" smtClean="0">
                  <a:solidFill>
                    <a:schemeClr val="tx1">
                      <a:lumMod val="65000"/>
                      <a:lumOff val="35000"/>
                    </a:schemeClr>
                  </a:solidFill>
                  <a:cs typeface="Arial" pitchFamily="34" charset="0"/>
                </a:rPr>
                <a:t>Individuální neprogramová,</a:t>
              </a:r>
            </a:p>
            <a:p>
              <a:pPr algn="r"/>
              <a:r>
                <a:rPr lang="cs-CZ" altLang="ko-KR" sz="1200" dirty="0" smtClean="0">
                  <a:solidFill>
                    <a:schemeClr val="tx1">
                      <a:lumMod val="65000"/>
                      <a:lumOff val="35000"/>
                    </a:schemeClr>
                  </a:solidFill>
                  <a:cs typeface="Arial" pitchFamily="34" charset="0"/>
                </a:rPr>
                <a:t>SOHZ.</a:t>
              </a:r>
            </a:p>
            <a:p>
              <a:pPr algn="r"/>
              <a:endParaRPr lang="cs-CZ" altLang="ko-KR" sz="1200" dirty="0">
                <a:solidFill>
                  <a:schemeClr val="tx1">
                    <a:lumMod val="65000"/>
                    <a:lumOff val="35000"/>
                  </a:schemeClr>
                </a:solidFill>
                <a:cs typeface="Arial" pitchFamily="34" charset="0"/>
              </a:endParaRPr>
            </a:p>
            <a:p>
              <a:pPr algn="r"/>
              <a:r>
                <a:rPr lang="cs-CZ" altLang="ko-KR" sz="1200" b="1" dirty="0" smtClean="0">
                  <a:solidFill>
                    <a:schemeClr val="tx1">
                      <a:lumMod val="65000"/>
                      <a:lumOff val="35000"/>
                    </a:schemeClr>
                  </a:solidFill>
                  <a:cs typeface="Arial" pitchFamily="34" charset="0"/>
                </a:rPr>
                <a:t>Naše rozpočtová pravidla pojem slučují s grantem.</a:t>
              </a:r>
            </a:p>
            <a:p>
              <a:pPr algn="r"/>
              <a:endParaRPr lang="cs-CZ" altLang="ko-KR" sz="1200" dirty="0">
                <a:solidFill>
                  <a:schemeClr val="tx1">
                    <a:lumMod val="75000"/>
                    <a:lumOff val="25000"/>
                  </a:schemeClr>
                </a:solidFill>
                <a:cs typeface="Arial" pitchFamily="34" charset="0"/>
              </a:endParaRPr>
            </a:p>
          </p:txBody>
        </p:sp>
      </p:grpSp>
      <p:grpSp>
        <p:nvGrpSpPr>
          <p:cNvPr id="48" name="Group 29">
            <a:extLst>
              <a:ext uri="{FF2B5EF4-FFF2-40B4-BE49-F238E27FC236}">
                <a16:creationId xmlns:a16="http://schemas.microsoft.com/office/drawing/2014/main" id="{5C3077BA-3450-4079-9E5E-E6638CBA82F3}"/>
              </a:ext>
            </a:extLst>
          </p:cNvPr>
          <p:cNvGrpSpPr/>
          <p:nvPr/>
        </p:nvGrpSpPr>
        <p:grpSpPr>
          <a:xfrm>
            <a:off x="2056566" y="5715400"/>
            <a:ext cx="1705439" cy="493983"/>
            <a:chOff x="3233965" y="1954419"/>
            <a:chExt cx="1446171" cy="493983"/>
          </a:xfrm>
        </p:grpSpPr>
        <p:sp>
          <p:nvSpPr>
            <p:cNvPr id="49" name="TextBox 48">
              <a:extLst>
                <a:ext uri="{FF2B5EF4-FFF2-40B4-BE49-F238E27FC236}">
                  <a16:creationId xmlns:a16="http://schemas.microsoft.com/office/drawing/2014/main" id="{F5B8AB29-24D7-44E5-A205-21B688FFF35F}"/>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250/2000</a:t>
              </a:r>
              <a:endParaRPr lang="ko-KR" altLang="en-US" sz="1200" b="1" dirty="0">
                <a:solidFill>
                  <a:schemeClr val="tx1">
                    <a:lumMod val="65000"/>
                    <a:lumOff val="35000"/>
                  </a:schemeClr>
                </a:solidFill>
                <a:cs typeface="Arial" pitchFamily="34" charset="0"/>
              </a:endParaRPr>
            </a:p>
          </p:txBody>
        </p:sp>
        <p:sp>
          <p:nvSpPr>
            <p:cNvPr id="50" name="TextBox 49">
              <a:extLst>
                <a:ext uri="{FF2B5EF4-FFF2-40B4-BE49-F238E27FC236}">
                  <a16:creationId xmlns:a16="http://schemas.microsoft.com/office/drawing/2014/main" id="{C6A90E07-A2B5-4ED9-9E0B-2A94B1B16507}"/>
                </a:ext>
              </a:extLst>
            </p:cNvPr>
            <p:cNvSpPr txBox="1"/>
            <p:nvPr/>
          </p:nvSpPr>
          <p:spPr>
            <a:xfrm>
              <a:off x="3243490" y="2171403"/>
              <a:ext cx="1436646" cy="27699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§10a – 10d</a:t>
              </a:r>
              <a:endParaRPr lang="ko-KR" altLang="en-US" sz="1200" dirty="0">
                <a:solidFill>
                  <a:schemeClr val="tx1">
                    <a:lumMod val="65000"/>
                    <a:lumOff val="35000"/>
                  </a:schemeClr>
                </a:solidFill>
                <a:cs typeface="Arial" pitchFamily="34" charset="0"/>
              </a:endParaRPr>
            </a:p>
          </p:txBody>
        </p:sp>
      </p:grpSp>
      <p:sp>
        <p:nvSpPr>
          <p:cNvPr id="51" name="Freeform: Shape 60">
            <a:extLst>
              <a:ext uri="{FF2B5EF4-FFF2-40B4-BE49-F238E27FC236}">
                <a16:creationId xmlns:a16="http://schemas.microsoft.com/office/drawing/2014/main" id="{A80BA90B-10B9-493E-AF31-42265A6CA2FA}"/>
              </a:ext>
            </a:extLst>
          </p:cNvPr>
          <p:cNvSpPr/>
          <p:nvPr/>
        </p:nvSpPr>
        <p:spPr>
          <a:xfrm>
            <a:off x="9732052" y="5223969"/>
            <a:ext cx="1921903" cy="1357686"/>
          </a:xfrm>
          <a:custGeom>
            <a:avLst/>
            <a:gdLst>
              <a:gd name="connsiteX0" fmla="*/ 3542751 w 3641696"/>
              <a:gd name="connsiteY0" fmla="*/ 1663017 h 2572597"/>
              <a:gd name="connsiteX1" fmla="*/ 3642421 w 3641696"/>
              <a:gd name="connsiteY1" fmla="*/ 1595927 h 2572597"/>
              <a:gd name="connsiteX2" fmla="*/ 3543475 w 3641696"/>
              <a:gd name="connsiteY2" fmla="*/ 1564554 h 2572597"/>
              <a:gd name="connsiteX3" fmla="*/ 3642662 w 3641696"/>
              <a:gd name="connsiteY3" fmla="*/ 1497947 h 2572597"/>
              <a:gd name="connsiteX4" fmla="*/ 3543475 w 3641696"/>
              <a:gd name="connsiteY4" fmla="*/ 1463677 h 2572597"/>
              <a:gd name="connsiteX5" fmla="*/ 3642179 w 3641696"/>
              <a:gd name="connsiteY5" fmla="*/ 1399725 h 2572597"/>
              <a:gd name="connsiteX6" fmla="*/ 3543475 w 3641696"/>
              <a:gd name="connsiteY6" fmla="*/ 1366179 h 2572597"/>
              <a:gd name="connsiteX7" fmla="*/ 3639284 w 3641696"/>
              <a:gd name="connsiteY7" fmla="*/ 1300778 h 2572597"/>
              <a:gd name="connsiteX8" fmla="*/ 3543716 w 3641696"/>
              <a:gd name="connsiteY8" fmla="*/ 1270371 h 2572597"/>
              <a:gd name="connsiteX9" fmla="*/ 3642662 w 3641696"/>
              <a:gd name="connsiteY9" fmla="*/ 1203763 h 2572597"/>
              <a:gd name="connsiteX10" fmla="*/ 3543716 w 3641696"/>
              <a:gd name="connsiteY10" fmla="*/ 1172149 h 2572597"/>
              <a:gd name="connsiteX11" fmla="*/ 3643145 w 3641696"/>
              <a:gd name="connsiteY11" fmla="*/ 1105300 h 2572597"/>
              <a:gd name="connsiteX12" fmla="*/ 3566884 w 3641696"/>
              <a:gd name="connsiteY12" fmla="*/ 1082373 h 2572597"/>
              <a:gd name="connsiteX13" fmla="*/ 3624562 w 3641696"/>
              <a:gd name="connsiteY13" fmla="*/ 1033141 h 2572597"/>
              <a:gd name="connsiteX14" fmla="*/ 3139968 w 3641696"/>
              <a:gd name="connsiteY14" fmla="*/ 883274 h 2572597"/>
              <a:gd name="connsiteX15" fmla="*/ 2652960 w 3641696"/>
              <a:gd name="connsiteY15" fmla="*/ 722306 h 2572597"/>
              <a:gd name="connsiteX16" fmla="*/ 2312683 w 3641696"/>
              <a:gd name="connsiteY16" fmla="*/ 588367 h 2572597"/>
              <a:gd name="connsiteX17" fmla="*/ 2001365 w 3641696"/>
              <a:gd name="connsiteY17" fmla="*/ 450808 h 2572597"/>
              <a:gd name="connsiteX18" fmla="*/ 1640091 w 3641696"/>
              <a:gd name="connsiteY18" fmla="*/ 275601 h 2572597"/>
              <a:gd name="connsiteX19" fmla="*/ 1108920 w 3641696"/>
              <a:gd name="connsiteY19" fmla="*/ 2172 h 2572597"/>
              <a:gd name="connsiteX20" fmla="*/ 1107472 w 3641696"/>
              <a:gd name="connsiteY20" fmla="*/ 0 h 2572597"/>
              <a:gd name="connsiteX21" fmla="*/ 1101680 w 3641696"/>
              <a:gd name="connsiteY21" fmla="*/ 0 h 2572597"/>
              <a:gd name="connsiteX22" fmla="*/ 17135 w 3641696"/>
              <a:gd name="connsiteY22" fmla="*/ 522001 h 2572597"/>
              <a:gd name="connsiteX23" fmla="*/ 15445 w 3641696"/>
              <a:gd name="connsiteY23" fmla="*/ 545893 h 2572597"/>
              <a:gd name="connsiteX24" fmla="*/ 36682 w 3641696"/>
              <a:gd name="connsiteY24" fmla="*/ 556994 h 2572597"/>
              <a:gd name="connsiteX25" fmla="*/ 0 w 3641696"/>
              <a:gd name="connsiteY25" fmla="*/ 580644 h 2572597"/>
              <a:gd name="connsiteX26" fmla="*/ 0 w 3641696"/>
              <a:gd name="connsiteY26" fmla="*/ 583540 h 2572597"/>
              <a:gd name="connsiteX27" fmla="*/ 58402 w 3641696"/>
              <a:gd name="connsiteY27" fmla="*/ 627221 h 2572597"/>
              <a:gd name="connsiteX28" fmla="*/ 57196 w 3641696"/>
              <a:gd name="connsiteY28" fmla="*/ 642184 h 2572597"/>
              <a:gd name="connsiteX29" fmla="*/ 12067 w 3641696"/>
              <a:gd name="connsiteY29" fmla="*/ 666317 h 2572597"/>
              <a:gd name="connsiteX30" fmla="*/ 10619 w 3641696"/>
              <a:gd name="connsiteY30" fmla="*/ 694553 h 2572597"/>
              <a:gd name="connsiteX31" fmla="*/ 52610 w 3641696"/>
              <a:gd name="connsiteY31" fmla="*/ 721099 h 2572597"/>
              <a:gd name="connsiteX32" fmla="*/ 52128 w 3641696"/>
              <a:gd name="connsiteY32" fmla="*/ 742819 h 2572597"/>
              <a:gd name="connsiteX33" fmla="*/ 17859 w 3641696"/>
              <a:gd name="connsiteY33" fmla="*/ 759954 h 2572597"/>
              <a:gd name="connsiteX34" fmla="*/ 16169 w 3641696"/>
              <a:gd name="connsiteY34" fmla="*/ 795912 h 2572597"/>
              <a:gd name="connsiteX35" fmla="*/ 58161 w 3641696"/>
              <a:gd name="connsiteY35" fmla="*/ 822459 h 2572597"/>
              <a:gd name="connsiteX36" fmla="*/ 57678 w 3641696"/>
              <a:gd name="connsiteY36" fmla="*/ 837904 h 2572597"/>
              <a:gd name="connsiteX37" fmla="*/ 15687 w 3641696"/>
              <a:gd name="connsiteY37" fmla="*/ 859141 h 2572597"/>
              <a:gd name="connsiteX38" fmla="*/ 14239 w 3641696"/>
              <a:gd name="connsiteY38" fmla="*/ 892928 h 2572597"/>
              <a:gd name="connsiteX39" fmla="*/ 57437 w 3641696"/>
              <a:gd name="connsiteY39" fmla="*/ 920440 h 2572597"/>
              <a:gd name="connsiteX40" fmla="*/ 55989 w 3641696"/>
              <a:gd name="connsiteY40" fmla="*/ 936850 h 2572597"/>
              <a:gd name="connsiteX41" fmla="*/ 17859 w 3641696"/>
              <a:gd name="connsiteY41" fmla="*/ 956157 h 2572597"/>
              <a:gd name="connsiteX42" fmla="*/ 15445 w 3641696"/>
              <a:gd name="connsiteY42" fmla="*/ 992115 h 2572597"/>
              <a:gd name="connsiteX43" fmla="*/ 60092 w 3641696"/>
              <a:gd name="connsiteY43" fmla="*/ 1020110 h 2572597"/>
              <a:gd name="connsiteX44" fmla="*/ 59609 w 3641696"/>
              <a:gd name="connsiteY44" fmla="*/ 1033624 h 2572597"/>
              <a:gd name="connsiteX45" fmla="*/ 16411 w 3641696"/>
              <a:gd name="connsiteY45" fmla="*/ 1055344 h 2572597"/>
              <a:gd name="connsiteX46" fmla="*/ 13756 w 3641696"/>
              <a:gd name="connsiteY46" fmla="*/ 1088889 h 2572597"/>
              <a:gd name="connsiteX47" fmla="*/ 55506 w 3641696"/>
              <a:gd name="connsiteY47" fmla="*/ 1115918 h 2572597"/>
              <a:gd name="connsiteX48" fmla="*/ 53817 w 3641696"/>
              <a:gd name="connsiteY48" fmla="*/ 1134501 h 2572597"/>
              <a:gd name="connsiteX49" fmla="*/ 12067 w 3641696"/>
              <a:gd name="connsiteY49" fmla="*/ 1155738 h 2572597"/>
              <a:gd name="connsiteX50" fmla="*/ 11343 w 3641696"/>
              <a:gd name="connsiteY50" fmla="*/ 1183491 h 2572597"/>
              <a:gd name="connsiteX51" fmla="*/ 56230 w 3641696"/>
              <a:gd name="connsiteY51" fmla="*/ 1212210 h 2572597"/>
              <a:gd name="connsiteX52" fmla="*/ 55024 w 3641696"/>
              <a:gd name="connsiteY52" fmla="*/ 1234171 h 2572597"/>
              <a:gd name="connsiteX53" fmla="*/ 12067 w 3641696"/>
              <a:gd name="connsiteY53" fmla="*/ 1255891 h 2572597"/>
              <a:gd name="connsiteX54" fmla="*/ 11101 w 3641696"/>
              <a:gd name="connsiteY54" fmla="*/ 1280748 h 2572597"/>
              <a:gd name="connsiteX55" fmla="*/ 114633 w 3641696"/>
              <a:gd name="connsiteY55" fmla="*/ 1345908 h 2572597"/>
              <a:gd name="connsiteX56" fmla="*/ 463598 w 3641696"/>
              <a:gd name="connsiteY56" fmla="*/ 1560693 h 2572597"/>
              <a:gd name="connsiteX57" fmla="*/ 1268923 w 3641696"/>
              <a:gd name="connsiteY57" fmla="*/ 2009570 h 2572597"/>
              <a:gd name="connsiteX58" fmla="*/ 2139889 w 3641696"/>
              <a:gd name="connsiteY58" fmla="*/ 2430935 h 2572597"/>
              <a:gd name="connsiteX59" fmla="*/ 2475581 w 3641696"/>
              <a:gd name="connsiteY59" fmla="*/ 2572838 h 2572597"/>
              <a:gd name="connsiteX60" fmla="*/ 3638559 w 3641696"/>
              <a:gd name="connsiteY60" fmla="*/ 1791165 h 2572597"/>
              <a:gd name="connsiteX61" fmla="*/ 3543233 w 3641696"/>
              <a:gd name="connsiteY61" fmla="*/ 1760516 h 2572597"/>
              <a:gd name="connsiteX62" fmla="*/ 3642421 w 3641696"/>
              <a:gd name="connsiteY62" fmla="*/ 1693908 h 2572597"/>
              <a:gd name="connsiteX63" fmla="*/ 3542751 w 3641696"/>
              <a:gd name="connsiteY63" fmla="*/ 1663017 h 257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41696" h="2572597">
                <a:moveTo>
                  <a:pt x="3542751" y="1663017"/>
                </a:moveTo>
                <a:cubicBezTo>
                  <a:pt x="3576537" y="1640332"/>
                  <a:pt x="3608152" y="1619095"/>
                  <a:pt x="3642421" y="1595927"/>
                </a:cubicBezTo>
                <a:cubicBezTo>
                  <a:pt x="3607910" y="1584826"/>
                  <a:pt x="3577020" y="1575173"/>
                  <a:pt x="3543475" y="1564554"/>
                </a:cubicBezTo>
                <a:cubicBezTo>
                  <a:pt x="3577503" y="1541628"/>
                  <a:pt x="3608634" y="1520632"/>
                  <a:pt x="3642662" y="1497947"/>
                </a:cubicBezTo>
                <a:cubicBezTo>
                  <a:pt x="3611048" y="1488052"/>
                  <a:pt x="3544199" y="1470676"/>
                  <a:pt x="3543475" y="1463677"/>
                </a:cubicBezTo>
                <a:cubicBezTo>
                  <a:pt x="3576779" y="1444854"/>
                  <a:pt x="3608393" y="1423375"/>
                  <a:pt x="3642179" y="1399725"/>
                </a:cubicBezTo>
                <a:cubicBezTo>
                  <a:pt x="3610565" y="1389830"/>
                  <a:pt x="3545164" y="1371489"/>
                  <a:pt x="3543475" y="1366179"/>
                </a:cubicBezTo>
                <a:cubicBezTo>
                  <a:pt x="3573400" y="1350734"/>
                  <a:pt x="3637594" y="1307536"/>
                  <a:pt x="3639284" y="1300778"/>
                </a:cubicBezTo>
                <a:cubicBezTo>
                  <a:pt x="3608393" y="1290884"/>
                  <a:pt x="3577503" y="1280989"/>
                  <a:pt x="3543716" y="1270371"/>
                </a:cubicBezTo>
                <a:cubicBezTo>
                  <a:pt x="3577503" y="1247685"/>
                  <a:pt x="3608634" y="1226690"/>
                  <a:pt x="3642662" y="1203763"/>
                </a:cubicBezTo>
                <a:cubicBezTo>
                  <a:pt x="3608634" y="1192903"/>
                  <a:pt x="3577503" y="1183009"/>
                  <a:pt x="3543716" y="1172149"/>
                </a:cubicBezTo>
                <a:cubicBezTo>
                  <a:pt x="3577985" y="1148981"/>
                  <a:pt x="3609358" y="1128226"/>
                  <a:pt x="3643145" y="1105300"/>
                </a:cubicBezTo>
                <a:cubicBezTo>
                  <a:pt x="3615392" y="1096853"/>
                  <a:pt x="3591017" y="1089613"/>
                  <a:pt x="3566884" y="1082373"/>
                </a:cubicBezTo>
                <a:cubicBezTo>
                  <a:pt x="3567849" y="1079477"/>
                  <a:pt x="3626010" y="1041105"/>
                  <a:pt x="3624562" y="1033141"/>
                </a:cubicBezTo>
                <a:cubicBezTo>
                  <a:pt x="3623356" y="1025902"/>
                  <a:pt x="3226606" y="909580"/>
                  <a:pt x="3139968" y="883274"/>
                </a:cubicBezTo>
                <a:cubicBezTo>
                  <a:pt x="3047297" y="855039"/>
                  <a:pt x="2722705" y="747887"/>
                  <a:pt x="2652960" y="722306"/>
                </a:cubicBezTo>
                <a:cubicBezTo>
                  <a:pt x="2538569" y="680314"/>
                  <a:pt x="2425143" y="635668"/>
                  <a:pt x="2312683" y="588367"/>
                </a:cubicBezTo>
                <a:cubicBezTo>
                  <a:pt x="2208186" y="544445"/>
                  <a:pt x="2104172" y="498833"/>
                  <a:pt x="2001365" y="450808"/>
                </a:cubicBezTo>
                <a:cubicBezTo>
                  <a:pt x="1880216" y="394095"/>
                  <a:pt x="1759550" y="335934"/>
                  <a:pt x="1640091" y="275601"/>
                </a:cubicBezTo>
                <a:cubicBezTo>
                  <a:pt x="1536559" y="223473"/>
                  <a:pt x="1174321" y="38130"/>
                  <a:pt x="1108920" y="2172"/>
                </a:cubicBezTo>
                <a:cubicBezTo>
                  <a:pt x="1108196" y="1689"/>
                  <a:pt x="1107954" y="724"/>
                  <a:pt x="1107472" y="0"/>
                </a:cubicBezTo>
                <a:cubicBezTo>
                  <a:pt x="1105541" y="0"/>
                  <a:pt x="1103610" y="0"/>
                  <a:pt x="1101680" y="0"/>
                </a:cubicBezTo>
                <a:cubicBezTo>
                  <a:pt x="1088165" y="5068"/>
                  <a:pt x="29684" y="514278"/>
                  <a:pt x="17135" y="522001"/>
                </a:cubicBezTo>
                <a:cubicBezTo>
                  <a:pt x="6033" y="528758"/>
                  <a:pt x="5792" y="537205"/>
                  <a:pt x="15445" y="545893"/>
                </a:cubicBezTo>
                <a:cubicBezTo>
                  <a:pt x="21720" y="551443"/>
                  <a:pt x="29201" y="554098"/>
                  <a:pt x="36682" y="556994"/>
                </a:cubicBezTo>
                <a:cubicBezTo>
                  <a:pt x="22444" y="561579"/>
                  <a:pt x="9412" y="567612"/>
                  <a:pt x="0" y="580644"/>
                </a:cubicBezTo>
                <a:cubicBezTo>
                  <a:pt x="0" y="581610"/>
                  <a:pt x="0" y="582575"/>
                  <a:pt x="0" y="583540"/>
                </a:cubicBezTo>
                <a:cubicBezTo>
                  <a:pt x="4585" y="591504"/>
                  <a:pt x="45612" y="618292"/>
                  <a:pt x="58402" y="627221"/>
                </a:cubicBezTo>
                <a:cubicBezTo>
                  <a:pt x="68538" y="634220"/>
                  <a:pt x="68538" y="636392"/>
                  <a:pt x="57196" y="642184"/>
                </a:cubicBezTo>
                <a:cubicBezTo>
                  <a:pt x="42233" y="650148"/>
                  <a:pt x="26305" y="656664"/>
                  <a:pt x="12067" y="666317"/>
                </a:cubicBezTo>
                <a:cubicBezTo>
                  <a:pt x="-1207" y="675246"/>
                  <a:pt x="-1689" y="684417"/>
                  <a:pt x="10619" y="694553"/>
                </a:cubicBezTo>
                <a:cubicBezTo>
                  <a:pt x="13997" y="697208"/>
                  <a:pt x="42233" y="714584"/>
                  <a:pt x="52610" y="721099"/>
                </a:cubicBezTo>
                <a:cubicBezTo>
                  <a:pt x="69262" y="731477"/>
                  <a:pt x="69021" y="734131"/>
                  <a:pt x="52128" y="742819"/>
                </a:cubicBezTo>
                <a:cubicBezTo>
                  <a:pt x="40785" y="748611"/>
                  <a:pt x="29201" y="754162"/>
                  <a:pt x="17859" y="759954"/>
                </a:cubicBezTo>
                <a:cubicBezTo>
                  <a:pt x="-3379" y="771055"/>
                  <a:pt x="-4103" y="782156"/>
                  <a:pt x="16169" y="795912"/>
                </a:cubicBezTo>
                <a:cubicBezTo>
                  <a:pt x="29925" y="805324"/>
                  <a:pt x="44164" y="813530"/>
                  <a:pt x="58161" y="822459"/>
                </a:cubicBezTo>
                <a:cubicBezTo>
                  <a:pt x="68538" y="828975"/>
                  <a:pt x="68297" y="832353"/>
                  <a:pt x="57678" y="837904"/>
                </a:cubicBezTo>
                <a:cubicBezTo>
                  <a:pt x="43922" y="845144"/>
                  <a:pt x="29684" y="851660"/>
                  <a:pt x="15687" y="859141"/>
                </a:cubicBezTo>
                <a:cubicBezTo>
                  <a:pt x="-2655" y="868795"/>
                  <a:pt x="-3137" y="881585"/>
                  <a:pt x="14239" y="892928"/>
                </a:cubicBezTo>
                <a:cubicBezTo>
                  <a:pt x="28477" y="902340"/>
                  <a:pt x="43440" y="910545"/>
                  <a:pt x="57437" y="920440"/>
                </a:cubicBezTo>
                <a:cubicBezTo>
                  <a:pt x="68056" y="927921"/>
                  <a:pt x="67814" y="930817"/>
                  <a:pt x="55989" y="936850"/>
                </a:cubicBezTo>
                <a:cubicBezTo>
                  <a:pt x="43440" y="943366"/>
                  <a:pt x="30649" y="949641"/>
                  <a:pt x="17859" y="956157"/>
                </a:cubicBezTo>
                <a:cubicBezTo>
                  <a:pt x="-3620" y="967258"/>
                  <a:pt x="-4585" y="978842"/>
                  <a:pt x="15445" y="992115"/>
                </a:cubicBezTo>
                <a:cubicBezTo>
                  <a:pt x="30166" y="1001768"/>
                  <a:pt x="45129" y="1010939"/>
                  <a:pt x="60092" y="1020110"/>
                </a:cubicBezTo>
                <a:cubicBezTo>
                  <a:pt x="68056" y="1025177"/>
                  <a:pt x="68780" y="1029280"/>
                  <a:pt x="59609" y="1033624"/>
                </a:cubicBezTo>
                <a:cubicBezTo>
                  <a:pt x="45129" y="1040623"/>
                  <a:pt x="30649" y="1047863"/>
                  <a:pt x="16411" y="1055344"/>
                </a:cubicBezTo>
                <a:cubicBezTo>
                  <a:pt x="-2896" y="1065480"/>
                  <a:pt x="-3861" y="1076340"/>
                  <a:pt x="13756" y="1088889"/>
                </a:cubicBezTo>
                <a:cubicBezTo>
                  <a:pt x="27270" y="1098542"/>
                  <a:pt x="41992" y="1106506"/>
                  <a:pt x="55506" y="1115918"/>
                </a:cubicBezTo>
                <a:cubicBezTo>
                  <a:pt x="68297" y="1124848"/>
                  <a:pt x="68297" y="1127261"/>
                  <a:pt x="53817" y="1134501"/>
                </a:cubicBezTo>
                <a:cubicBezTo>
                  <a:pt x="39820" y="1141741"/>
                  <a:pt x="25581" y="1148015"/>
                  <a:pt x="12067" y="1155738"/>
                </a:cubicBezTo>
                <a:cubicBezTo>
                  <a:pt x="-2172" y="1163702"/>
                  <a:pt x="-2655" y="1175286"/>
                  <a:pt x="11343" y="1183491"/>
                </a:cubicBezTo>
                <a:cubicBezTo>
                  <a:pt x="26788" y="1192421"/>
                  <a:pt x="41509" y="1202315"/>
                  <a:pt x="56230" y="1212210"/>
                </a:cubicBezTo>
                <a:cubicBezTo>
                  <a:pt x="69504" y="1221139"/>
                  <a:pt x="69262" y="1227655"/>
                  <a:pt x="55024" y="1234171"/>
                </a:cubicBezTo>
                <a:cubicBezTo>
                  <a:pt x="40302" y="1240928"/>
                  <a:pt x="26305" y="1248651"/>
                  <a:pt x="12067" y="1255891"/>
                </a:cubicBezTo>
                <a:cubicBezTo>
                  <a:pt x="-1448" y="1262648"/>
                  <a:pt x="-1931" y="1272543"/>
                  <a:pt x="11101" y="1280748"/>
                </a:cubicBezTo>
                <a:cubicBezTo>
                  <a:pt x="45370" y="1302709"/>
                  <a:pt x="80122" y="1323946"/>
                  <a:pt x="114633" y="1345908"/>
                </a:cubicBezTo>
                <a:cubicBezTo>
                  <a:pt x="180758" y="1387899"/>
                  <a:pt x="413401" y="1530768"/>
                  <a:pt x="463598" y="1560693"/>
                </a:cubicBezTo>
                <a:cubicBezTo>
                  <a:pt x="542514" y="1607994"/>
                  <a:pt x="1085028" y="1912796"/>
                  <a:pt x="1268923" y="2009570"/>
                </a:cubicBezTo>
                <a:cubicBezTo>
                  <a:pt x="1320085" y="2036358"/>
                  <a:pt x="1901936" y="2326680"/>
                  <a:pt x="2139889" y="2430935"/>
                </a:cubicBezTo>
                <a:cubicBezTo>
                  <a:pt x="2200705" y="2457482"/>
                  <a:pt x="2424902" y="2550636"/>
                  <a:pt x="2475581" y="2572838"/>
                </a:cubicBezTo>
                <a:cubicBezTo>
                  <a:pt x="2477512" y="2572838"/>
                  <a:pt x="3637836" y="1797681"/>
                  <a:pt x="3638559" y="1791165"/>
                </a:cubicBezTo>
                <a:cubicBezTo>
                  <a:pt x="3607669" y="1781270"/>
                  <a:pt x="3576779" y="1771375"/>
                  <a:pt x="3543233" y="1760516"/>
                </a:cubicBezTo>
                <a:cubicBezTo>
                  <a:pt x="3577020" y="1737830"/>
                  <a:pt x="3608393" y="1716835"/>
                  <a:pt x="3642421" y="1693908"/>
                </a:cubicBezTo>
                <a:cubicBezTo>
                  <a:pt x="3607910" y="1683048"/>
                  <a:pt x="3575813" y="1673153"/>
                  <a:pt x="3542751" y="1663017"/>
                </a:cubicBezTo>
                <a:close/>
              </a:path>
            </a:pathLst>
          </a:custGeom>
          <a:solidFill>
            <a:schemeClr val="accent1"/>
          </a:solidFill>
          <a:ln w="2410" cap="flat">
            <a:noFill/>
            <a:prstDash val="solid"/>
            <a:miter/>
          </a:ln>
        </p:spPr>
        <p:txBody>
          <a:bodyPr rtlCol="0" anchor="ctr"/>
          <a:lstStyle/>
          <a:p>
            <a:endParaRPr lang="en-US" dirty="0"/>
          </a:p>
        </p:txBody>
      </p:sp>
      <p:sp>
        <p:nvSpPr>
          <p:cNvPr id="53" name="Freeform: Shape 61">
            <a:extLst>
              <a:ext uri="{FF2B5EF4-FFF2-40B4-BE49-F238E27FC236}">
                <a16:creationId xmlns:a16="http://schemas.microsoft.com/office/drawing/2014/main" id="{D74021AF-CC5B-44C5-8939-BB9A3CC3D5FE}"/>
              </a:ext>
            </a:extLst>
          </p:cNvPr>
          <p:cNvSpPr/>
          <p:nvPr/>
        </p:nvSpPr>
        <p:spPr>
          <a:xfrm>
            <a:off x="9793352" y="5323268"/>
            <a:ext cx="1709395" cy="1218231"/>
          </a:xfrm>
          <a:custGeom>
            <a:avLst/>
            <a:gdLst>
              <a:gd name="connsiteX0" fmla="*/ 1399001 w 3239029"/>
              <a:gd name="connsiteY0" fmla="*/ 1813297 h 2308352"/>
              <a:gd name="connsiteX1" fmla="*/ 2375188 w 3239029"/>
              <a:gd name="connsiteY1" fmla="*/ 2257348 h 2308352"/>
              <a:gd name="connsiteX2" fmla="*/ 2402458 w 3239029"/>
              <a:gd name="connsiteY2" fmla="*/ 2254934 h 2308352"/>
              <a:gd name="connsiteX3" fmla="*/ 2828167 w 3239029"/>
              <a:gd name="connsiteY3" fmla="*/ 1971852 h 2308352"/>
              <a:gd name="connsiteX4" fmla="*/ 2390150 w 3239029"/>
              <a:gd name="connsiteY4" fmla="*/ 2302718 h 2308352"/>
              <a:gd name="connsiteX5" fmla="*/ 2363121 w 3239029"/>
              <a:gd name="connsiteY5" fmla="*/ 2305614 h 2308352"/>
              <a:gd name="connsiteX6" fmla="*/ 1412032 w 3239029"/>
              <a:gd name="connsiteY6" fmla="*/ 1868803 h 2308352"/>
              <a:gd name="connsiteX7" fmla="*/ 1398759 w 3239029"/>
              <a:gd name="connsiteY7" fmla="*/ 1848532 h 2308352"/>
              <a:gd name="connsiteX8" fmla="*/ 1399001 w 3239029"/>
              <a:gd name="connsiteY8" fmla="*/ 1813297 h 2308352"/>
              <a:gd name="connsiteX9" fmla="*/ 1396346 w 3239029"/>
              <a:gd name="connsiteY9" fmla="*/ 1715799 h 2308352"/>
              <a:gd name="connsiteX10" fmla="*/ 1412756 w 3239029"/>
              <a:gd name="connsiteY10" fmla="*/ 1722074 h 2308352"/>
              <a:gd name="connsiteX11" fmla="*/ 2377602 w 3239029"/>
              <a:gd name="connsiteY11" fmla="*/ 2160091 h 2308352"/>
              <a:gd name="connsiteX12" fmla="*/ 2400770 w 3239029"/>
              <a:gd name="connsiteY12" fmla="*/ 2158161 h 2308352"/>
              <a:gd name="connsiteX13" fmla="*/ 3042471 w 3239029"/>
              <a:gd name="connsiteY13" fmla="*/ 1729073 h 2308352"/>
              <a:gd name="connsiteX14" fmla="*/ 3044402 w 3239029"/>
              <a:gd name="connsiteY14" fmla="*/ 1731727 h 2308352"/>
              <a:gd name="connsiteX15" fmla="*/ 2387497 w 3239029"/>
              <a:gd name="connsiteY15" fmla="*/ 2206910 h 2308352"/>
              <a:gd name="connsiteX16" fmla="*/ 2366742 w 3239029"/>
              <a:gd name="connsiteY16" fmla="*/ 2209081 h 2308352"/>
              <a:gd name="connsiteX17" fmla="*/ 1406482 w 3239029"/>
              <a:gd name="connsiteY17" fmla="*/ 1767927 h 2308352"/>
              <a:gd name="connsiteX18" fmla="*/ 1396346 w 3239029"/>
              <a:gd name="connsiteY18" fmla="*/ 1751516 h 2308352"/>
              <a:gd name="connsiteX19" fmla="*/ 1396346 w 3239029"/>
              <a:gd name="connsiteY19" fmla="*/ 1715799 h 2308352"/>
              <a:gd name="connsiteX20" fmla="*/ 1396014 w 3239029"/>
              <a:gd name="connsiteY20" fmla="*/ 1619659 h 2308352"/>
              <a:gd name="connsiteX21" fmla="*/ 1422409 w 3239029"/>
              <a:gd name="connsiteY21" fmla="*/ 1628920 h 2308352"/>
              <a:gd name="connsiteX22" fmla="*/ 2378083 w 3239029"/>
              <a:gd name="connsiteY22" fmla="*/ 2062594 h 2308352"/>
              <a:gd name="connsiteX23" fmla="*/ 2400044 w 3239029"/>
              <a:gd name="connsiteY23" fmla="*/ 2060422 h 2308352"/>
              <a:gd name="connsiteX24" fmla="*/ 3040780 w 3239029"/>
              <a:gd name="connsiteY24" fmla="*/ 1630609 h 2308352"/>
              <a:gd name="connsiteX25" fmla="*/ 3053330 w 3239029"/>
              <a:gd name="connsiteY25" fmla="*/ 1625058 h 2308352"/>
              <a:gd name="connsiteX26" fmla="*/ 2701468 w 3239029"/>
              <a:gd name="connsiteY26" fmla="*/ 1896558 h 2308352"/>
              <a:gd name="connsiteX27" fmla="*/ 2389909 w 3239029"/>
              <a:gd name="connsiteY27" fmla="*/ 2107723 h 2308352"/>
              <a:gd name="connsiteX28" fmla="*/ 2364086 w 3239029"/>
              <a:gd name="connsiteY28" fmla="*/ 2110378 h 2308352"/>
              <a:gd name="connsiteX29" fmla="*/ 1852221 w 3239029"/>
              <a:gd name="connsiteY29" fmla="*/ 1887628 h 2308352"/>
              <a:gd name="connsiteX30" fmla="*/ 1405516 w 3239029"/>
              <a:gd name="connsiteY30" fmla="*/ 1669463 h 2308352"/>
              <a:gd name="connsiteX31" fmla="*/ 1393932 w 3239029"/>
              <a:gd name="connsiteY31" fmla="*/ 1651122 h 2308352"/>
              <a:gd name="connsiteX32" fmla="*/ 1393691 w 3239029"/>
              <a:gd name="connsiteY32" fmla="*/ 1646778 h 2308352"/>
              <a:gd name="connsiteX33" fmla="*/ 1396014 w 3239029"/>
              <a:gd name="connsiteY33" fmla="*/ 1619659 h 2308352"/>
              <a:gd name="connsiteX34" fmla="*/ 3132488 w 3239029"/>
              <a:gd name="connsiteY34" fmla="*/ 1472537 h 2308352"/>
              <a:gd name="connsiteX35" fmla="*/ 3123559 w 3239029"/>
              <a:gd name="connsiteY35" fmla="*/ 1483879 h 2308352"/>
              <a:gd name="connsiteX36" fmla="*/ 2812000 w 3239029"/>
              <a:gd name="connsiteY36" fmla="*/ 1724487 h 2308352"/>
              <a:gd name="connsiteX37" fmla="*/ 2389186 w 3239029"/>
              <a:gd name="connsiteY37" fmla="*/ 2009742 h 2308352"/>
              <a:gd name="connsiteX38" fmla="*/ 2364812 w 3239029"/>
              <a:gd name="connsiteY38" fmla="*/ 2012396 h 2308352"/>
              <a:gd name="connsiteX39" fmla="*/ 1402138 w 3239029"/>
              <a:gd name="connsiteY39" fmla="*/ 1569794 h 2308352"/>
              <a:gd name="connsiteX40" fmla="*/ 1390313 w 3239029"/>
              <a:gd name="connsiteY40" fmla="*/ 1548557 h 2308352"/>
              <a:gd name="connsiteX41" fmla="*/ 1419273 w 3239029"/>
              <a:gd name="connsiteY41" fmla="*/ 1529250 h 2308352"/>
              <a:gd name="connsiteX42" fmla="*/ 2377602 w 3239029"/>
              <a:gd name="connsiteY42" fmla="*/ 1964130 h 2308352"/>
              <a:gd name="connsiteX43" fmla="*/ 2400770 w 3239029"/>
              <a:gd name="connsiteY43" fmla="*/ 1961716 h 2308352"/>
              <a:gd name="connsiteX44" fmla="*/ 3000480 w 3239029"/>
              <a:gd name="connsiteY44" fmla="*/ 1559175 h 2308352"/>
              <a:gd name="connsiteX45" fmla="*/ 3107631 w 3239029"/>
              <a:gd name="connsiteY45" fmla="*/ 1487499 h 2308352"/>
              <a:gd name="connsiteX46" fmla="*/ 3132488 w 3239029"/>
              <a:gd name="connsiteY46" fmla="*/ 1472537 h 2308352"/>
              <a:gd name="connsiteX47" fmla="*/ 3146726 w 3239029"/>
              <a:gd name="connsiteY47" fmla="*/ 1365627 h 2308352"/>
              <a:gd name="connsiteX48" fmla="*/ 3113422 w 3239029"/>
              <a:gd name="connsiteY48" fmla="*/ 1393863 h 2308352"/>
              <a:gd name="connsiteX49" fmla="*/ 2843372 w 3239029"/>
              <a:gd name="connsiteY49" fmla="*/ 1604788 h 2308352"/>
              <a:gd name="connsiteX50" fmla="*/ 2389909 w 3239029"/>
              <a:gd name="connsiteY50" fmla="*/ 1910797 h 2308352"/>
              <a:gd name="connsiteX51" fmla="*/ 2362880 w 3239029"/>
              <a:gd name="connsiteY51" fmla="*/ 1913451 h 2308352"/>
              <a:gd name="connsiteX52" fmla="*/ 1397794 w 3239029"/>
              <a:gd name="connsiteY52" fmla="*/ 1469158 h 2308352"/>
              <a:gd name="connsiteX53" fmla="*/ 1387900 w 3239029"/>
              <a:gd name="connsiteY53" fmla="*/ 1454196 h 2308352"/>
              <a:gd name="connsiteX54" fmla="*/ 1388141 w 3239029"/>
              <a:gd name="connsiteY54" fmla="*/ 1417272 h 2308352"/>
              <a:gd name="connsiteX55" fmla="*/ 2378325 w 3239029"/>
              <a:gd name="connsiteY55" fmla="*/ 1866392 h 2308352"/>
              <a:gd name="connsiteX56" fmla="*/ 2401493 w 3239029"/>
              <a:gd name="connsiteY56" fmla="*/ 1863254 h 2308352"/>
              <a:gd name="connsiteX57" fmla="*/ 3128384 w 3239029"/>
              <a:gd name="connsiteY57" fmla="*/ 1375522 h 2308352"/>
              <a:gd name="connsiteX58" fmla="*/ 3146726 w 3239029"/>
              <a:gd name="connsiteY58" fmla="*/ 1365627 h 2308352"/>
              <a:gd name="connsiteX59" fmla="*/ 3115836 w 3239029"/>
              <a:gd name="connsiteY59" fmla="*/ 1288883 h 2308352"/>
              <a:gd name="connsiteX60" fmla="*/ 3069017 w 3239029"/>
              <a:gd name="connsiteY60" fmla="*/ 1327496 h 2308352"/>
              <a:gd name="connsiteX61" fmla="*/ 2837580 w 3239029"/>
              <a:gd name="connsiteY61" fmla="*/ 1510184 h 2308352"/>
              <a:gd name="connsiteX62" fmla="*/ 2390392 w 3239029"/>
              <a:gd name="connsiteY62" fmla="*/ 1812574 h 2308352"/>
              <a:gd name="connsiteX63" fmla="*/ 2363363 w 3239029"/>
              <a:gd name="connsiteY63" fmla="*/ 1815470 h 2308352"/>
              <a:gd name="connsiteX64" fmla="*/ 1395863 w 3239029"/>
              <a:gd name="connsiteY64" fmla="*/ 1370212 h 2308352"/>
              <a:gd name="connsiteX65" fmla="*/ 1385244 w 3239029"/>
              <a:gd name="connsiteY65" fmla="*/ 1352353 h 2308352"/>
              <a:gd name="connsiteX66" fmla="*/ 1385485 w 3239029"/>
              <a:gd name="connsiteY66" fmla="*/ 1317119 h 2308352"/>
              <a:gd name="connsiteX67" fmla="*/ 2376636 w 3239029"/>
              <a:gd name="connsiteY67" fmla="*/ 1767445 h 2308352"/>
              <a:gd name="connsiteX68" fmla="*/ 2402217 w 3239029"/>
              <a:gd name="connsiteY68" fmla="*/ 1764790 h 2308352"/>
              <a:gd name="connsiteX69" fmla="*/ 3102321 w 3239029"/>
              <a:gd name="connsiteY69" fmla="*/ 1295399 h 2308352"/>
              <a:gd name="connsiteX70" fmla="*/ 3115836 w 3239029"/>
              <a:gd name="connsiteY70" fmla="*/ 1288883 h 2308352"/>
              <a:gd name="connsiteX71" fmla="*/ 3238914 w 3239029"/>
              <a:gd name="connsiteY71" fmla="*/ 1106436 h 2308352"/>
              <a:gd name="connsiteX72" fmla="*/ 3231674 w 3239029"/>
              <a:gd name="connsiteY72" fmla="*/ 1115365 h 2308352"/>
              <a:gd name="connsiteX73" fmla="*/ 2858817 w 3239029"/>
              <a:gd name="connsiteY73" fmla="*/ 1395794 h 2308352"/>
              <a:gd name="connsiteX74" fmla="*/ 2387737 w 3239029"/>
              <a:gd name="connsiteY74" fmla="*/ 1716283 h 2308352"/>
              <a:gd name="connsiteX75" fmla="*/ 2365776 w 3239029"/>
              <a:gd name="connsiteY75" fmla="*/ 1718454 h 2308352"/>
              <a:gd name="connsiteX76" fmla="*/ 1393209 w 3239029"/>
              <a:gd name="connsiteY76" fmla="*/ 1270783 h 2308352"/>
              <a:gd name="connsiteX77" fmla="*/ 1382349 w 3239029"/>
              <a:gd name="connsiteY77" fmla="*/ 1253407 h 2308352"/>
              <a:gd name="connsiteX78" fmla="*/ 1382590 w 3239029"/>
              <a:gd name="connsiteY78" fmla="*/ 1217931 h 2308352"/>
              <a:gd name="connsiteX79" fmla="*/ 1399242 w 3239029"/>
              <a:gd name="connsiteY79" fmla="*/ 1224930 h 2308352"/>
              <a:gd name="connsiteX80" fmla="*/ 2373740 w 3239029"/>
              <a:gd name="connsiteY80" fmla="*/ 1668499 h 2308352"/>
              <a:gd name="connsiteX81" fmla="*/ 2404389 w 3239029"/>
              <a:gd name="connsiteY81" fmla="*/ 1665361 h 2308352"/>
              <a:gd name="connsiteX82" fmla="*/ 3143588 w 3239029"/>
              <a:gd name="connsiteY82" fmla="*/ 1169665 h 2308352"/>
              <a:gd name="connsiteX83" fmla="*/ 3215746 w 3239029"/>
              <a:gd name="connsiteY83" fmla="*/ 1119951 h 2308352"/>
              <a:gd name="connsiteX84" fmla="*/ 3238914 w 3239029"/>
              <a:gd name="connsiteY84" fmla="*/ 1106436 h 2308352"/>
              <a:gd name="connsiteX85" fmla="*/ 40272 w 3239029"/>
              <a:gd name="connsiteY85" fmla="*/ 1039407 h 2308352"/>
              <a:gd name="connsiteX86" fmla="*/ 47060 w 3239029"/>
              <a:gd name="connsiteY86" fmla="*/ 1043931 h 2308352"/>
              <a:gd name="connsiteX87" fmla="*/ 838870 w 3239029"/>
              <a:gd name="connsiteY87" fmla="*/ 1513564 h 2308352"/>
              <a:gd name="connsiteX88" fmla="*/ 857936 w 3239029"/>
              <a:gd name="connsiteY88" fmla="*/ 1547592 h 2308352"/>
              <a:gd name="connsiteX89" fmla="*/ 857694 w 3239029"/>
              <a:gd name="connsiteY89" fmla="*/ 1570519 h 2308352"/>
              <a:gd name="connsiteX90" fmla="*/ 0 w 3239029"/>
              <a:gd name="connsiteY90" fmla="*/ 1055998 h 2308352"/>
              <a:gd name="connsiteX91" fmla="*/ 31856 w 3239029"/>
              <a:gd name="connsiteY91" fmla="*/ 1039588 h 2308352"/>
              <a:gd name="connsiteX92" fmla="*/ 40272 w 3239029"/>
              <a:gd name="connsiteY92" fmla="*/ 1039407 h 2308352"/>
              <a:gd name="connsiteX93" fmla="*/ 3233605 w 3239029"/>
              <a:gd name="connsiteY93" fmla="*/ 1017626 h 2308352"/>
              <a:gd name="connsiteX94" fmla="*/ 3223711 w 3239029"/>
              <a:gd name="connsiteY94" fmla="*/ 1028969 h 2308352"/>
              <a:gd name="connsiteX95" fmla="*/ 2388703 w 3239029"/>
              <a:gd name="connsiteY95" fmla="*/ 1617578 h 2308352"/>
              <a:gd name="connsiteX96" fmla="*/ 2364328 w 3239029"/>
              <a:gd name="connsiteY96" fmla="*/ 1619750 h 2308352"/>
              <a:gd name="connsiteX97" fmla="*/ 1390554 w 3239029"/>
              <a:gd name="connsiteY97" fmla="*/ 1171354 h 2308352"/>
              <a:gd name="connsiteX98" fmla="*/ 1379695 w 3239029"/>
              <a:gd name="connsiteY98" fmla="*/ 1154220 h 2308352"/>
              <a:gd name="connsiteX99" fmla="*/ 1378005 w 3239029"/>
              <a:gd name="connsiteY99" fmla="*/ 1130087 h 2308352"/>
              <a:gd name="connsiteX100" fmla="*/ 2365535 w 3239029"/>
              <a:gd name="connsiteY100" fmla="*/ 1560382 h 2308352"/>
              <a:gd name="connsiteX101" fmla="*/ 2394012 w 3239029"/>
              <a:gd name="connsiteY101" fmla="*/ 1557486 h 2308352"/>
              <a:gd name="connsiteX102" fmla="*/ 3222263 w 3239029"/>
              <a:gd name="connsiteY102" fmla="*/ 1024142 h 2308352"/>
              <a:gd name="connsiteX103" fmla="*/ 3233605 w 3239029"/>
              <a:gd name="connsiteY103" fmla="*/ 1017626 h 2308352"/>
              <a:gd name="connsiteX104" fmla="*/ 32580 w 3239029"/>
              <a:gd name="connsiteY104" fmla="*/ 941124 h 2308352"/>
              <a:gd name="connsiteX105" fmla="*/ 47784 w 3239029"/>
              <a:gd name="connsiteY105" fmla="*/ 946192 h 2308352"/>
              <a:gd name="connsiteX106" fmla="*/ 840077 w 3239029"/>
              <a:gd name="connsiteY106" fmla="*/ 1416066 h 2308352"/>
              <a:gd name="connsiteX107" fmla="*/ 859625 w 3239029"/>
              <a:gd name="connsiteY107" fmla="*/ 1449853 h 2308352"/>
              <a:gd name="connsiteX108" fmla="*/ 859384 w 3239029"/>
              <a:gd name="connsiteY108" fmla="*/ 1471090 h 2308352"/>
              <a:gd name="connsiteX109" fmla="*/ 1207 w 3239029"/>
              <a:gd name="connsiteY109" fmla="*/ 957293 h 2308352"/>
              <a:gd name="connsiteX110" fmla="*/ 32580 w 3239029"/>
              <a:gd name="connsiteY110" fmla="*/ 941124 h 2308352"/>
              <a:gd name="connsiteX111" fmla="*/ 39428 w 3239029"/>
              <a:gd name="connsiteY111" fmla="*/ 842932 h 2308352"/>
              <a:gd name="connsiteX112" fmla="*/ 45612 w 3239029"/>
              <a:gd name="connsiteY112" fmla="*/ 847005 h 2308352"/>
              <a:gd name="connsiteX113" fmla="*/ 842248 w 3239029"/>
              <a:gd name="connsiteY113" fmla="*/ 1319533 h 2308352"/>
              <a:gd name="connsiteX114" fmla="*/ 860107 w 3239029"/>
              <a:gd name="connsiteY114" fmla="*/ 1349941 h 2308352"/>
              <a:gd name="connsiteX115" fmla="*/ 859865 w 3239029"/>
              <a:gd name="connsiteY115" fmla="*/ 1375281 h 2308352"/>
              <a:gd name="connsiteX116" fmla="*/ 0 w 3239029"/>
              <a:gd name="connsiteY116" fmla="*/ 859795 h 2308352"/>
              <a:gd name="connsiteX117" fmla="*/ 31614 w 3239029"/>
              <a:gd name="connsiteY117" fmla="*/ 843385 h 2308352"/>
              <a:gd name="connsiteX118" fmla="*/ 39428 w 3239029"/>
              <a:gd name="connsiteY118" fmla="*/ 842932 h 2308352"/>
              <a:gd name="connsiteX119" fmla="*/ 39368 w 3239029"/>
              <a:gd name="connsiteY119" fmla="*/ 745042 h 2308352"/>
              <a:gd name="connsiteX120" fmla="*/ 45853 w 3239029"/>
              <a:gd name="connsiteY120" fmla="*/ 749024 h 2308352"/>
              <a:gd name="connsiteX121" fmla="*/ 842489 w 3239029"/>
              <a:gd name="connsiteY121" fmla="*/ 1221552 h 2308352"/>
              <a:gd name="connsiteX122" fmla="*/ 861313 w 3239029"/>
              <a:gd name="connsiteY122" fmla="*/ 1255579 h 2308352"/>
              <a:gd name="connsiteX123" fmla="*/ 861072 w 3239029"/>
              <a:gd name="connsiteY123" fmla="*/ 1278264 h 2308352"/>
              <a:gd name="connsiteX124" fmla="*/ 0 w 3239029"/>
              <a:gd name="connsiteY124" fmla="*/ 761814 h 2308352"/>
              <a:gd name="connsiteX125" fmla="*/ 31614 w 3239029"/>
              <a:gd name="connsiteY125" fmla="*/ 745404 h 2308352"/>
              <a:gd name="connsiteX126" fmla="*/ 39368 w 3239029"/>
              <a:gd name="connsiteY126" fmla="*/ 745042 h 2308352"/>
              <a:gd name="connsiteX127" fmla="*/ 39186 w 3239029"/>
              <a:gd name="connsiteY127" fmla="*/ 646579 h 2308352"/>
              <a:gd name="connsiteX128" fmla="*/ 46094 w 3239029"/>
              <a:gd name="connsiteY128" fmla="*/ 650802 h 2308352"/>
              <a:gd name="connsiteX129" fmla="*/ 843937 w 3239029"/>
              <a:gd name="connsiteY129" fmla="*/ 1124295 h 2308352"/>
              <a:gd name="connsiteX130" fmla="*/ 862520 w 3239029"/>
              <a:gd name="connsiteY130" fmla="*/ 1156151 h 2308352"/>
              <a:gd name="connsiteX131" fmla="*/ 862279 w 3239029"/>
              <a:gd name="connsiteY131" fmla="*/ 1180767 h 2308352"/>
              <a:gd name="connsiteX132" fmla="*/ 0 w 3239029"/>
              <a:gd name="connsiteY132" fmla="*/ 663352 h 2308352"/>
              <a:gd name="connsiteX133" fmla="*/ 30649 w 3239029"/>
              <a:gd name="connsiteY133" fmla="*/ 647424 h 2308352"/>
              <a:gd name="connsiteX134" fmla="*/ 39186 w 3239029"/>
              <a:gd name="connsiteY134" fmla="*/ 646579 h 2308352"/>
              <a:gd name="connsiteX135" fmla="*/ 2403424 w 3239029"/>
              <a:gd name="connsiteY135" fmla="*/ 560062 h 2308352"/>
              <a:gd name="connsiteX136" fmla="*/ 2393046 w 3239029"/>
              <a:gd name="connsiteY136" fmla="*/ 564164 h 2308352"/>
              <a:gd name="connsiteX137" fmla="*/ 1549591 w 3239029"/>
              <a:gd name="connsiteY137" fmla="*/ 1077478 h 2308352"/>
              <a:gd name="connsiteX138" fmla="*/ 1940308 w 3239029"/>
              <a:gd name="connsiteY138" fmla="*/ 1097750 h 2308352"/>
              <a:gd name="connsiteX139" fmla="*/ 2242455 w 3239029"/>
              <a:gd name="connsiteY139" fmla="*/ 978531 h 2308352"/>
              <a:gd name="connsiteX140" fmla="*/ 2408733 w 3239029"/>
              <a:gd name="connsiteY140" fmla="*/ 570439 h 2308352"/>
              <a:gd name="connsiteX141" fmla="*/ 2403424 w 3239029"/>
              <a:gd name="connsiteY141" fmla="*/ 560062 h 2308352"/>
              <a:gd name="connsiteX142" fmla="*/ 39941 w 3239029"/>
              <a:gd name="connsiteY142" fmla="*/ 549232 h 2308352"/>
              <a:gd name="connsiteX143" fmla="*/ 47542 w 3239029"/>
              <a:gd name="connsiteY143" fmla="*/ 554028 h 2308352"/>
              <a:gd name="connsiteX144" fmla="*/ 843456 w 3239029"/>
              <a:gd name="connsiteY144" fmla="*/ 1026073 h 2308352"/>
              <a:gd name="connsiteX145" fmla="*/ 863245 w 3239029"/>
              <a:gd name="connsiteY145" fmla="*/ 1061066 h 2308352"/>
              <a:gd name="connsiteX146" fmla="*/ 860832 w 3239029"/>
              <a:gd name="connsiteY146" fmla="*/ 1081821 h 2308352"/>
              <a:gd name="connsiteX147" fmla="*/ 0 w 3239029"/>
              <a:gd name="connsiteY147" fmla="*/ 565612 h 2308352"/>
              <a:gd name="connsiteX148" fmla="*/ 30890 w 3239029"/>
              <a:gd name="connsiteY148" fmla="*/ 549684 h 2308352"/>
              <a:gd name="connsiteX149" fmla="*/ 39941 w 3239029"/>
              <a:gd name="connsiteY149" fmla="*/ 549232 h 2308352"/>
              <a:gd name="connsiteX150" fmla="*/ 2352502 w 3239029"/>
              <a:gd name="connsiteY150" fmla="*/ 523621 h 2308352"/>
              <a:gd name="connsiteX151" fmla="*/ 3011821 w 3239029"/>
              <a:gd name="connsiteY151" fmla="*/ 758436 h 2308352"/>
              <a:gd name="connsiteX152" fmla="*/ 3017613 w 3239029"/>
              <a:gd name="connsiteY152" fmla="*/ 772192 h 2308352"/>
              <a:gd name="connsiteX153" fmla="*/ 3014476 w 3239029"/>
              <a:gd name="connsiteY153" fmla="*/ 1051655 h 2308352"/>
              <a:gd name="connsiteX154" fmla="*/ 3010132 w 3239029"/>
              <a:gd name="connsiteY154" fmla="*/ 1066618 h 2308352"/>
              <a:gd name="connsiteX155" fmla="*/ 2602281 w 3239029"/>
              <a:gd name="connsiteY155" fmla="*/ 1331600 h 2308352"/>
              <a:gd name="connsiteX156" fmla="*/ 2581044 w 3239029"/>
              <a:gd name="connsiteY156" fmla="*/ 1331118 h 2308352"/>
              <a:gd name="connsiteX157" fmla="*/ 2131684 w 3239029"/>
              <a:gd name="connsiteY157" fmla="*/ 1333772 h 2308352"/>
              <a:gd name="connsiteX158" fmla="*/ 2093071 w 3239029"/>
              <a:gd name="connsiteY158" fmla="*/ 1362732 h 2308352"/>
              <a:gd name="connsiteX159" fmla="*/ 2078108 w 3239029"/>
              <a:gd name="connsiteY159" fmla="*/ 1365146 h 2308352"/>
              <a:gd name="connsiteX160" fmla="*/ 1436889 w 3239029"/>
              <a:gd name="connsiteY160" fmla="*/ 1086649 h 2308352"/>
              <a:gd name="connsiteX161" fmla="*/ 1429167 w 3239029"/>
              <a:gd name="connsiteY161" fmla="*/ 1080857 h 2308352"/>
              <a:gd name="connsiteX162" fmla="*/ 2352502 w 3239029"/>
              <a:gd name="connsiteY162" fmla="*/ 523621 h 2308352"/>
              <a:gd name="connsiteX163" fmla="*/ 141903 w 3239029"/>
              <a:gd name="connsiteY163" fmla="*/ 457254 h 2308352"/>
              <a:gd name="connsiteX164" fmla="*/ 859382 w 3239029"/>
              <a:gd name="connsiteY164" fmla="*/ 861243 h 2308352"/>
              <a:gd name="connsiteX165" fmla="*/ 864933 w 3239029"/>
              <a:gd name="connsiteY165" fmla="*/ 886101 h 2308352"/>
              <a:gd name="connsiteX166" fmla="*/ 141903 w 3239029"/>
              <a:gd name="connsiteY166" fmla="*/ 457254 h 2308352"/>
              <a:gd name="connsiteX167" fmla="*/ 35024 w 3239029"/>
              <a:gd name="connsiteY167" fmla="*/ 452396 h 2308352"/>
              <a:gd name="connsiteX168" fmla="*/ 66125 w 3239029"/>
              <a:gd name="connsiteY168" fmla="*/ 467148 h 2308352"/>
              <a:gd name="connsiteX169" fmla="*/ 848764 w 3239029"/>
              <a:gd name="connsiteY169" fmla="*/ 930747 h 2308352"/>
              <a:gd name="connsiteX170" fmla="*/ 865175 w 3239029"/>
              <a:gd name="connsiteY170" fmla="*/ 964051 h 2308352"/>
              <a:gd name="connsiteX171" fmla="*/ 845386 w 3239029"/>
              <a:gd name="connsiteY171" fmla="*/ 975152 h 2308352"/>
              <a:gd name="connsiteX172" fmla="*/ 10378 w 3239029"/>
              <a:gd name="connsiteY172" fmla="*/ 474147 h 2308352"/>
              <a:gd name="connsiteX173" fmla="*/ 1931 w 3239029"/>
              <a:gd name="connsiteY173" fmla="*/ 468113 h 2308352"/>
              <a:gd name="connsiteX174" fmla="*/ 4103 w 3239029"/>
              <a:gd name="connsiteY174" fmla="*/ 465700 h 2308352"/>
              <a:gd name="connsiteX175" fmla="*/ 35024 w 3239029"/>
              <a:gd name="connsiteY175" fmla="*/ 452396 h 2308352"/>
              <a:gd name="connsiteX176" fmla="*/ 1403708 w 3239029"/>
              <a:gd name="connsiteY176" fmla="*/ 240719 h 2308352"/>
              <a:gd name="connsiteX177" fmla="*/ 1270372 w 3239029"/>
              <a:gd name="connsiteY177" fmla="*/ 252605 h 2308352"/>
              <a:gd name="connsiteX178" fmla="*/ 987771 w 3239029"/>
              <a:gd name="connsiteY178" fmla="*/ 364583 h 2308352"/>
              <a:gd name="connsiteX179" fmla="*/ 834043 w 3239029"/>
              <a:gd name="connsiteY179" fmla="*/ 730200 h 2308352"/>
              <a:gd name="connsiteX180" fmla="*/ 854315 w 3239029"/>
              <a:gd name="connsiteY180" fmla="*/ 739612 h 2308352"/>
              <a:gd name="connsiteX181" fmla="*/ 1640092 w 3239029"/>
              <a:gd name="connsiteY181" fmla="*/ 278910 h 2308352"/>
              <a:gd name="connsiteX182" fmla="*/ 1651435 w 3239029"/>
              <a:gd name="connsiteY182" fmla="*/ 269739 h 2308352"/>
              <a:gd name="connsiteX183" fmla="*/ 1403708 w 3239029"/>
              <a:gd name="connsiteY183" fmla="*/ 240719 h 2308352"/>
              <a:gd name="connsiteX184" fmla="*/ 749125 w 3239029"/>
              <a:gd name="connsiteY184" fmla="*/ 352 h 2308352"/>
              <a:gd name="connsiteX185" fmla="*/ 758024 w 3239029"/>
              <a:gd name="connsiteY185" fmla="*/ 4757 h 2308352"/>
              <a:gd name="connsiteX186" fmla="*/ 1018180 w 3239029"/>
              <a:gd name="connsiteY186" fmla="*/ 76915 h 2308352"/>
              <a:gd name="connsiteX187" fmla="*/ 1242860 w 3239029"/>
              <a:gd name="connsiteY187" fmla="*/ 34199 h 2308352"/>
              <a:gd name="connsiteX188" fmla="*/ 1273027 w 3239029"/>
              <a:gd name="connsiteY188" fmla="*/ 34682 h 2308352"/>
              <a:gd name="connsiteX189" fmla="*/ 1786339 w 3239029"/>
              <a:gd name="connsiteY189" fmla="*/ 278427 h 2308352"/>
              <a:gd name="connsiteX190" fmla="*/ 899685 w 3239029"/>
              <a:gd name="connsiteY190" fmla="*/ 808392 h 2308352"/>
              <a:gd name="connsiteX191" fmla="*/ 876759 w 3239029"/>
              <a:gd name="connsiteY191" fmla="*/ 810564 h 2308352"/>
              <a:gd name="connsiteX192" fmla="*/ 383235 w 3239029"/>
              <a:gd name="connsiteY192" fmla="*/ 520242 h 2308352"/>
              <a:gd name="connsiteX193" fmla="*/ 378891 w 3239029"/>
              <a:gd name="connsiteY193" fmla="*/ 502383 h 2308352"/>
              <a:gd name="connsiteX194" fmla="*/ 387821 w 3239029"/>
              <a:gd name="connsiteY194" fmla="*/ 197098 h 2308352"/>
              <a:gd name="connsiteX195" fmla="*/ 393130 w 3239029"/>
              <a:gd name="connsiteY195" fmla="*/ 180929 h 2308352"/>
              <a:gd name="connsiteX196" fmla="*/ 738958 w 3239029"/>
              <a:gd name="connsiteY196" fmla="*/ 2102 h 2308352"/>
              <a:gd name="connsiteX197" fmla="*/ 749125 w 3239029"/>
              <a:gd name="connsiteY197" fmla="*/ 352 h 230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239029" h="2308352">
                <a:moveTo>
                  <a:pt x="1399001" y="1813297"/>
                </a:moveTo>
                <a:cubicBezTo>
                  <a:pt x="1411308" y="1819330"/>
                  <a:pt x="2055664" y="2128718"/>
                  <a:pt x="2375188" y="2257348"/>
                </a:cubicBezTo>
                <a:cubicBezTo>
                  <a:pt x="2385565" y="2261692"/>
                  <a:pt x="2393046" y="2261209"/>
                  <a:pt x="2402458" y="2254934"/>
                </a:cubicBezTo>
                <a:cubicBezTo>
                  <a:pt x="2532536" y="2167331"/>
                  <a:pt x="2813446" y="1973059"/>
                  <a:pt x="2828167" y="1971852"/>
                </a:cubicBezTo>
                <a:cubicBezTo>
                  <a:pt x="2826719" y="1976196"/>
                  <a:pt x="2410181" y="2288479"/>
                  <a:pt x="2390150" y="2302718"/>
                </a:cubicBezTo>
                <a:cubicBezTo>
                  <a:pt x="2381221" y="2309234"/>
                  <a:pt x="2373740" y="2309958"/>
                  <a:pt x="2363121" y="2305614"/>
                </a:cubicBezTo>
                <a:cubicBezTo>
                  <a:pt x="2220494" y="2247936"/>
                  <a:pt x="1586033" y="1957372"/>
                  <a:pt x="1412032" y="1868803"/>
                </a:cubicBezTo>
                <a:cubicBezTo>
                  <a:pt x="1402862" y="1864218"/>
                  <a:pt x="1398035" y="1859150"/>
                  <a:pt x="1398759" y="1848532"/>
                </a:cubicBezTo>
                <a:cubicBezTo>
                  <a:pt x="1399725" y="1837430"/>
                  <a:pt x="1399001" y="1826088"/>
                  <a:pt x="1399001" y="1813297"/>
                </a:cubicBezTo>
                <a:close/>
                <a:moveTo>
                  <a:pt x="1396346" y="1715799"/>
                </a:moveTo>
                <a:cubicBezTo>
                  <a:pt x="1402621" y="1714834"/>
                  <a:pt x="1407447" y="1719419"/>
                  <a:pt x="1412756" y="1722074"/>
                </a:cubicBezTo>
                <a:cubicBezTo>
                  <a:pt x="1728419" y="1881112"/>
                  <a:pt x="2049632" y="2028083"/>
                  <a:pt x="2377602" y="2160091"/>
                </a:cubicBezTo>
                <a:cubicBezTo>
                  <a:pt x="2386531" y="2163711"/>
                  <a:pt x="2392565" y="2163711"/>
                  <a:pt x="2400770" y="2158161"/>
                </a:cubicBezTo>
                <a:cubicBezTo>
                  <a:pt x="2567530" y="2045941"/>
                  <a:pt x="3021234" y="1742346"/>
                  <a:pt x="3042471" y="1729073"/>
                </a:cubicBezTo>
                <a:cubicBezTo>
                  <a:pt x="3042954" y="1729797"/>
                  <a:pt x="3043678" y="1730762"/>
                  <a:pt x="3044402" y="1731727"/>
                </a:cubicBezTo>
                <a:cubicBezTo>
                  <a:pt x="3040299" y="1735106"/>
                  <a:pt x="2455552" y="2160333"/>
                  <a:pt x="2387497" y="2206910"/>
                </a:cubicBezTo>
                <a:cubicBezTo>
                  <a:pt x="2380257" y="2211736"/>
                  <a:pt x="2374706" y="2212219"/>
                  <a:pt x="2366742" y="2209081"/>
                </a:cubicBezTo>
                <a:cubicBezTo>
                  <a:pt x="2039496" y="2077314"/>
                  <a:pt x="1720454" y="1928413"/>
                  <a:pt x="1406482" y="1767927"/>
                </a:cubicBezTo>
                <a:cubicBezTo>
                  <a:pt x="1399242" y="1764066"/>
                  <a:pt x="1396105" y="1759722"/>
                  <a:pt x="1396346" y="1751516"/>
                </a:cubicBezTo>
                <a:cubicBezTo>
                  <a:pt x="1396588" y="1739691"/>
                  <a:pt x="1396346" y="1727866"/>
                  <a:pt x="1396346" y="1715799"/>
                </a:cubicBezTo>
                <a:close/>
                <a:moveTo>
                  <a:pt x="1396014" y="1619659"/>
                </a:moveTo>
                <a:cubicBezTo>
                  <a:pt x="1399604" y="1617457"/>
                  <a:pt x="1407206" y="1621318"/>
                  <a:pt x="1422409" y="1628920"/>
                </a:cubicBezTo>
                <a:cubicBezTo>
                  <a:pt x="1734934" y="1786509"/>
                  <a:pt x="2053251" y="1931792"/>
                  <a:pt x="2378083" y="2062594"/>
                </a:cubicBezTo>
                <a:cubicBezTo>
                  <a:pt x="2386289" y="2065731"/>
                  <a:pt x="2392322" y="2065731"/>
                  <a:pt x="2400044" y="2060422"/>
                </a:cubicBezTo>
                <a:cubicBezTo>
                  <a:pt x="2593593" y="1930344"/>
                  <a:pt x="3020991" y="1643882"/>
                  <a:pt x="3040780" y="1630609"/>
                </a:cubicBezTo>
                <a:cubicBezTo>
                  <a:pt x="3044883" y="1627713"/>
                  <a:pt x="3048503" y="1625300"/>
                  <a:pt x="3053330" y="1625058"/>
                </a:cubicBezTo>
                <a:cubicBezTo>
                  <a:pt x="3049951" y="1631816"/>
                  <a:pt x="2813687" y="1810884"/>
                  <a:pt x="2701468" y="1896558"/>
                </a:cubicBezTo>
                <a:cubicBezTo>
                  <a:pt x="2681679" y="1911762"/>
                  <a:pt x="2412353" y="2091795"/>
                  <a:pt x="2389909" y="2107723"/>
                </a:cubicBezTo>
                <a:cubicBezTo>
                  <a:pt x="2381221" y="2113756"/>
                  <a:pt x="2373981" y="2114480"/>
                  <a:pt x="2364086" y="2110378"/>
                </a:cubicBezTo>
                <a:cubicBezTo>
                  <a:pt x="2191534" y="2040391"/>
                  <a:pt x="2020912" y="1966061"/>
                  <a:pt x="1852221" y="1887628"/>
                </a:cubicBezTo>
                <a:cubicBezTo>
                  <a:pt x="1701872" y="1817882"/>
                  <a:pt x="1553211" y="1744759"/>
                  <a:pt x="1405516" y="1669463"/>
                </a:cubicBezTo>
                <a:cubicBezTo>
                  <a:pt x="1397552" y="1665361"/>
                  <a:pt x="1392244" y="1660775"/>
                  <a:pt x="1393932" y="1651122"/>
                </a:cubicBezTo>
                <a:cubicBezTo>
                  <a:pt x="1393932" y="1649674"/>
                  <a:pt x="1393691" y="1648226"/>
                  <a:pt x="1393691" y="1646778"/>
                </a:cubicBezTo>
                <a:cubicBezTo>
                  <a:pt x="1392847" y="1630126"/>
                  <a:pt x="1392424" y="1621861"/>
                  <a:pt x="1396014" y="1619659"/>
                </a:cubicBezTo>
                <a:close/>
                <a:moveTo>
                  <a:pt x="3132488" y="1472537"/>
                </a:moveTo>
                <a:cubicBezTo>
                  <a:pt x="3131040" y="1479777"/>
                  <a:pt x="3126696" y="1481466"/>
                  <a:pt x="3123559" y="1483879"/>
                </a:cubicBezTo>
                <a:cubicBezTo>
                  <a:pt x="3019786" y="1564243"/>
                  <a:pt x="2916014" y="1644607"/>
                  <a:pt x="2812000" y="1724487"/>
                </a:cubicBezTo>
                <a:cubicBezTo>
                  <a:pt x="2788832" y="1742346"/>
                  <a:pt x="2436970" y="1977162"/>
                  <a:pt x="2389186" y="2009742"/>
                </a:cubicBezTo>
                <a:cubicBezTo>
                  <a:pt x="2380740" y="2015292"/>
                  <a:pt x="2374465" y="2016258"/>
                  <a:pt x="2364812" y="2012396"/>
                </a:cubicBezTo>
                <a:cubicBezTo>
                  <a:pt x="2036842" y="1880146"/>
                  <a:pt x="1716835" y="1730521"/>
                  <a:pt x="1402138" y="1569794"/>
                </a:cubicBezTo>
                <a:cubicBezTo>
                  <a:pt x="1392244" y="1564726"/>
                  <a:pt x="1390554" y="1558210"/>
                  <a:pt x="1390313" y="1548557"/>
                </a:cubicBezTo>
                <a:cubicBezTo>
                  <a:pt x="1389106" y="1513805"/>
                  <a:pt x="1388865" y="1514046"/>
                  <a:pt x="1419273" y="1529250"/>
                </a:cubicBezTo>
                <a:cubicBezTo>
                  <a:pt x="1733004" y="1687081"/>
                  <a:pt x="2051804" y="1833087"/>
                  <a:pt x="2377602" y="1964130"/>
                </a:cubicBezTo>
                <a:cubicBezTo>
                  <a:pt x="2386532" y="1967750"/>
                  <a:pt x="2392806" y="1967026"/>
                  <a:pt x="2400770" y="1961716"/>
                </a:cubicBezTo>
                <a:cubicBezTo>
                  <a:pt x="2600593" y="1827536"/>
                  <a:pt x="2800898" y="1693838"/>
                  <a:pt x="3000480" y="1559175"/>
                </a:cubicBezTo>
                <a:cubicBezTo>
                  <a:pt x="3036197" y="1535283"/>
                  <a:pt x="3072155" y="1511633"/>
                  <a:pt x="3107631" y="1487499"/>
                </a:cubicBezTo>
                <a:cubicBezTo>
                  <a:pt x="3115354" y="1482673"/>
                  <a:pt x="3123076" y="1478088"/>
                  <a:pt x="3132488" y="1472537"/>
                </a:cubicBezTo>
                <a:close/>
                <a:moveTo>
                  <a:pt x="3146726" y="1365627"/>
                </a:moveTo>
                <a:cubicBezTo>
                  <a:pt x="3137796" y="1377694"/>
                  <a:pt x="3124764" y="1384934"/>
                  <a:pt x="3113422" y="1393863"/>
                </a:cubicBezTo>
                <a:cubicBezTo>
                  <a:pt x="3023646" y="1464332"/>
                  <a:pt x="2933630" y="1534801"/>
                  <a:pt x="2843372" y="1604788"/>
                </a:cubicBezTo>
                <a:cubicBezTo>
                  <a:pt x="2819239" y="1623612"/>
                  <a:pt x="2457723" y="1864702"/>
                  <a:pt x="2389909" y="1910797"/>
                </a:cubicBezTo>
                <a:cubicBezTo>
                  <a:pt x="2380497" y="1917313"/>
                  <a:pt x="2373257" y="1917554"/>
                  <a:pt x="2362880" y="1913451"/>
                </a:cubicBezTo>
                <a:cubicBezTo>
                  <a:pt x="2060009" y="1791096"/>
                  <a:pt x="1422893" y="1481466"/>
                  <a:pt x="1397794" y="1469158"/>
                </a:cubicBezTo>
                <a:cubicBezTo>
                  <a:pt x="1391278" y="1466021"/>
                  <a:pt x="1387417" y="1462160"/>
                  <a:pt x="1387900" y="1454196"/>
                </a:cubicBezTo>
                <a:cubicBezTo>
                  <a:pt x="1388623" y="1442129"/>
                  <a:pt x="1388141" y="1429821"/>
                  <a:pt x="1388141" y="1417272"/>
                </a:cubicBezTo>
                <a:cubicBezTo>
                  <a:pt x="1392485" y="1416065"/>
                  <a:pt x="2297479" y="1832364"/>
                  <a:pt x="2378325" y="1866392"/>
                </a:cubicBezTo>
                <a:cubicBezTo>
                  <a:pt x="2387496" y="1870253"/>
                  <a:pt x="2393770" y="1868564"/>
                  <a:pt x="2401493" y="1863254"/>
                </a:cubicBezTo>
                <a:cubicBezTo>
                  <a:pt x="2643790" y="1700597"/>
                  <a:pt x="2886329" y="1538179"/>
                  <a:pt x="3128384" y="1375522"/>
                </a:cubicBezTo>
                <a:cubicBezTo>
                  <a:pt x="3134176" y="1371660"/>
                  <a:pt x="3139003" y="1365868"/>
                  <a:pt x="3146726" y="1365627"/>
                </a:cubicBezTo>
                <a:close/>
                <a:moveTo>
                  <a:pt x="3115836" y="1288883"/>
                </a:moveTo>
                <a:cubicBezTo>
                  <a:pt x="3102079" y="1303845"/>
                  <a:pt x="3084945" y="1314947"/>
                  <a:pt x="3069017" y="1327496"/>
                </a:cubicBezTo>
                <a:cubicBezTo>
                  <a:pt x="2992032" y="1388553"/>
                  <a:pt x="2914806" y="1449368"/>
                  <a:pt x="2837580" y="1510184"/>
                </a:cubicBezTo>
                <a:cubicBezTo>
                  <a:pt x="2834442" y="1512839"/>
                  <a:pt x="2536156" y="1714352"/>
                  <a:pt x="2390392" y="1812574"/>
                </a:cubicBezTo>
                <a:cubicBezTo>
                  <a:pt x="2380980" y="1818848"/>
                  <a:pt x="2373740" y="1819572"/>
                  <a:pt x="2363363" y="1815470"/>
                </a:cubicBezTo>
                <a:cubicBezTo>
                  <a:pt x="2033704" y="1682737"/>
                  <a:pt x="1712249" y="1532146"/>
                  <a:pt x="1395863" y="1370212"/>
                </a:cubicBezTo>
                <a:cubicBezTo>
                  <a:pt x="1388140" y="1366109"/>
                  <a:pt x="1384761" y="1361524"/>
                  <a:pt x="1385244" y="1352353"/>
                </a:cubicBezTo>
                <a:cubicBezTo>
                  <a:pt x="1385968" y="1340769"/>
                  <a:pt x="1385485" y="1329185"/>
                  <a:pt x="1385485" y="1317119"/>
                </a:cubicBezTo>
                <a:cubicBezTo>
                  <a:pt x="1391760" y="1317360"/>
                  <a:pt x="2045288" y="1633988"/>
                  <a:pt x="2376636" y="1767445"/>
                </a:cubicBezTo>
                <a:cubicBezTo>
                  <a:pt x="2386772" y="1771547"/>
                  <a:pt x="2393529" y="1770582"/>
                  <a:pt x="2402217" y="1764790"/>
                </a:cubicBezTo>
                <a:cubicBezTo>
                  <a:pt x="2635344" y="1608166"/>
                  <a:pt x="2868953" y="1451782"/>
                  <a:pt x="3102321" y="1295399"/>
                </a:cubicBezTo>
                <a:cubicBezTo>
                  <a:pt x="3106424" y="1292744"/>
                  <a:pt x="3109802" y="1287917"/>
                  <a:pt x="3115836" y="1288883"/>
                </a:cubicBezTo>
                <a:close/>
                <a:moveTo>
                  <a:pt x="3238914" y="1106436"/>
                </a:moveTo>
                <a:cubicBezTo>
                  <a:pt x="3239879" y="1112711"/>
                  <a:pt x="3234570" y="1113193"/>
                  <a:pt x="3231674" y="1115365"/>
                </a:cubicBezTo>
                <a:cubicBezTo>
                  <a:pt x="3107388" y="1209002"/>
                  <a:pt x="2983103" y="1302397"/>
                  <a:pt x="2858817" y="1395794"/>
                </a:cubicBezTo>
                <a:cubicBezTo>
                  <a:pt x="2856162" y="1397725"/>
                  <a:pt x="2432624" y="1685633"/>
                  <a:pt x="2387737" y="1716283"/>
                </a:cubicBezTo>
                <a:cubicBezTo>
                  <a:pt x="2380256" y="1721592"/>
                  <a:pt x="2374222" y="1721833"/>
                  <a:pt x="2365776" y="1718454"/>
                </a:cubicBezTo>
                <a:cubicBezTo>
                  <a:pt x="2034427" y="1584757"/>
                  <a:pt x="1711284" y="1433442"/>
                  <a:pt x="1393209" y="1270783"/>
                </a:cubicBezTo>
                <a:cubicBezTo>
                  <a:pt x="1385486" y="1266922"/>
                  <a:pt x="1381866" y="1262336"/>
                  <a:pt x="1382349" y="1253407"/>
                </a:cubicBezTo>
                <a:cubicBezTo>
                  <a:pt x="1383073" y="1241823"/>
                  <a:pt x="1382590" y="1229998"/>
                  <a:pt x="1382590" y="1217931"/>
                </a:cubicBezTo>
                <a:cubicBezTo>
                  <a:pt x="1389106" y="1218173"/>
                  <a:pt x="1393932" y="1222275"/>
                  <a:pt x="1399242" y="1224930"/>
                </a:cubicBezTo>
                <a:cubicBezTo>
                  <a:pt x="1718041" y="1386140"/>
                  <a:pt x="2042391" y="1535042"/>
                  <a:pt x="2373740" y="1668499"/>
                </a:cubicBezTo>
                <a:cubicBezTo>
                  <a:pt x="2385565" y="1673325"/>
                  <a:pt x="2393770" y="1672601"/>
                  <a:pt x="2404389" y="1665361"/>
                </a:cubicBezTo>
                <a:cubicBezTo>
                  <a:pt x="2650788" y="1499808"/>
                  <a:pt x="2897188" y="1334736"/>
                  <a:pt x="3143588" y="1169665"/>
                </a:cubicBezTo>
                <a:cubicBezTo>
                  <a:pt x="3167721" y="1153254"/>
                  <a:pt x="3191613" y="1136602"/>
                  <a:pt x="3215746" y="1119951"/>
                </a:cubicBezTo>
                <a:cubicBezTo>
                  <a:pt x="3223228" y="1115607"/>
                  <a:pt x="3230950" y="1111021"/>
                  <a:pt x="3238914" y="1106436"/>
                </a:cubicBezTo>
                <a:close/>
                <a:moveTo>
                  <a:pt x="40272" y="1039407"/>
                </a:moveTo>
                <a:cubicBezTo>
                  <a:pt x="42655" y="1040613"/>
                  <a:pt x="44767" y="1042604"/>
                  <a:pt x="47060" y="1043931"/>
                </a:cubicBezTo>
                <a:cubicBezTo>
                  <a:pt x="148419" y="1105954"/>
                  <a:pt x="674523" y="1422341"/>
                  <a:pt x="838870" y="1513564"/>
                </a:cubicBezTo>
                <a:cubicBezTo>
                  <a:pt x="853592" y="1521769"/>
                  <a:pt x="861314" y="1530216"/>
                  <a:pt x="857936" y="1547592"/>
                </a:cubicBezTo>
                <a:cubicBezTo>
                  <a:pt x="856729" y="1553867"/>
                  <a:pt x="857694" y="1560624"/>
                  <a:pt x="857694" y="1570519"/>
                </a:cubicBezTo>
                <a:cubicBezTo>
                  <a:pt x="565924" y="1406172"/>
                  <a:pt x="282117" y="1234825"/>
                  <a:pt x="0" y="1055998"/>
                </a:cubicBezTo>
                <a:cubicBezTo>
                  <a:pt x="11825" y="1049965"/>
                  <a:pt x="21961" y="1045138"/>
                  <a:pt x="31856" y="1039588"/>
                </a:cubicBezTo>
                <a:cubicBezTo>
                  <a:pt x="35235" y="1037778"/>
                  <a:pt x="37889" y="1038200"/>
                  <a:pt x="40272" y="1039407"/>
                </a:cubicBezTo>
                <a:close/>
                <a:moveTo>
                  <a:pt x="3233605" y="1017626"/>
                </a:moveTo>
                <a:cubicBezTo>
                  <a:pt x="3233123" y="1025107"/>
                  <a:pt x="3227331" y="1026314"/>
                  <a:pt x="3223711" y="1028969"/>
                </a:cubicBezTo>
                <a:cubicBezTo>
                  <a:pt x="3123558" y="1104747"/>
                  <a:pt x="2439624" y="1582826"/>
                  <a:pt x="2388703" y="1617578"/>
                </a:cubicBezTo>
                <a:cubicBezTo>
                  <a:pt x="2380256" y="1623370"/>
                  <a:pt x="2373740" y="1623611"/>
                  <a:pt x="2364328" y="1619750"/>
                </a:cubicBezTo>
                <a:cubicBezTo>
                  <a:pt x="2032497" y="1486052"/>
                  <a:pt x="1709112" y="1334254"/>
                  <a:pt x="1390554" y="1171354"/>
                </a:cubicBezTo>
                <a:cubicBezTo>
                  <a:pt x="1382832" y="1167493"/>
                  <a:pt x="1379212" y="1162908"/>
                  <a:pt x="1379695" y="1154220"/>
                </a:cubicBezTo>
                <a:cubicBezTo>
                  <a:pt x="1379936" y="1146256"/>
                  <a:pt x="1378488" y="1138051"/>
                  <a:pt x="1378005" y="1130087"/>
                </a:cubicBezTo>
                <a:cubicBezTo>
                  <a:pt x="1384762" y="1129121"/>
                  <a:pt x="2036117" y="1432718"/>
                  <a:pt x="2365535" y="1560382"/>
                </a:cubicBezTo>
                <a:cubicBezTo>
                  <a:pt x="2376395" y="1564726"/>
                  <a:pt x="2384117" y="1563761"/>
                  <a:pt x="2394012" y="1557486"/>
                </a:cubicBezTo>
                <a:cubicBezTo>
                  <a:pt x="2670095" y="1379383"/>
                  <a:pt x="2946179" y="1201762"/>
                  <a:pt x="3222263" y="1024142"/>
                </a:cubicBezTo>
                <a:cubicBezTo>
                  <a:pt x="3225641" y="1021970"/>
                  <a:pt x="3229261" y="1020039"/>
                  <a:pt x="3233605" y="1017626"/>
                </a:cubicBezTo>
                <a:close/>
                <a:moveTo>
                  <a:pt x="32580" y="941124"/>
                </a:moveTo>
                <a:cubicBezTo>
                  <a:pt x="39096" y="937987"/>
                  <a:pt x="43199" y="943296"/>
                  <a:pt x="47784" y="946192"/>
                </a:cubicBezTo>
                <a:cubicBezTo>
                  <a:pt x="172070" y="1023660"/>
                  <a:pt x="699381" y="1338357"/>
                  <a:pt x="840077" y="1416066"/>
                </a:cubicBezTo>
                <a:cubicBezTo>
                  <a:pt x="855040" y="1424513"/>
                  <a:pt x="862280" y="1432959"/>
                  <a:pt x="859625" y="1449853"/>
                </a:cubicBezTo>
                <a:cubicBezTo>
                  <a:pt x="858419" y="1456369"/>
                  <a:pt x="859384" y="1463126"/>
                  <a:pt x="859384" y="1471090"/>
                </a:cubicBezTo>
                <a:cubicBezTo>
                  <a:pt x="803636" y="1449370"/>
                  <a:pt x="82777" y="1017626"/>
                  <a:pt x="1207" y="957293"/>
                </a:cubicBezTo>
                <a:cubicBezTo>
                  <a:pt x="12067" y="951501"/>
                  <a:pt x="22203" y="946192"/>
                  <a:pt x="32580" y="941124"/>
                </a:cubicBezTo>
                <a:close/>
                <a:moveTo>
                  <a:pt x="39428" y="842932"/>
                </a:moveTo>
                <a:cubicBezTo>
                  <a:pt x="41630" y="843928"/>
                  <a:pt x="43561" y="845677"/>
                  <a:pt x="45612" y="847005"/>
                </a:cubicBezTo>
                <a:cubicBezTo>
                  <a:pt x="147454" y="909268"/>
                  <a:pt x="676694" y="1227586"/>
                  <a:pt x="842248" y="1319533"/>
                </a:cubicBezTo>
                <a:cubicBezTo>
                  <a:pt x="855763" y="1327015"/>
                  <a:pt x="862520" y="1334496"/>
                  <a:pt x="860107" y="1349941"/>
                </a:cubicBezTo>
                <a:cubicBezTo>
                  <a:pt x="858900" y="1357422"/>
                  <a:pt x="859865" y="1364904"/>
                  <a:pt x="859865" y="1375281"/>
                </a:cubicBezTo>
                <a:cubicBezTo>
                  <a:pt x="567612" y="1210934"/>
                  <a:pt x="282841" y="1039105"/>
                  <a:pt x="0" y="859795"/>
                </a:cubicBezTo>
                <a:cubicBezTo>
                  <a:pt x="11584" y="853762"/>
                  <a:pt x="21720" y="848935"/>
                  <a:pt x="31614" y="843385"/>
                </a:cubicBezTo>
                <a:cubicBezTo>
                  <a:pt x="34752" y="841695"/>
                  <a:pt x="37226" y="841937"/>
                  <a:pt x="39428" y="842932"/>
                </a:cubicBezTo>
                <a:close/>
                <a:moveTo>
                  <a:pt x="39368" y="745042"/>
                </a:moveTo>
                <a:cubicBezTo>
                  <a:pt x="41630" y="746007"/>
                  <a:pt x="43681" y="747697"/>
                  <a:pt x="45853" y="749024"/>
                </a:cubicBezTo>
                <a:cubicBezTo>
                  <a:pt x="196927" y="843385"/>
                  <a:pt x="728098" y="1158323"/>
                  <a:pt x="842489" y="1221552"/>
                </a:cubicBezTo>
                <a:cubicBezTo>
                  <a:pt x="857693" y="1229757"/>
                  <a:pt x="864450" y="1238686"/>
                  <a:pt x="861313" y="1255579"/>
                </a:cubicBezTo>
                <a:cubicBezTo>
                  <a:pt x="860107" y="1261854"/>
                  <a:pt x="861072" y="1268611"/>
                  <a:pt x="861072" y="1278264"/>
                </a:cubicBezTo>
                <a:cubicBezTo>
                  <a:pt x="568095" y="1112952"/>
                  <a:pt x="283082" y="941607"/>
                  <a:pt x="0" y="761814"/>
                </a:cubicBezTo>
                <a:cubicBezTo>
                  <a:pt x="11825" y="755781"/>
                  <a:pt x="21720" y="750713"/>
                  <a:pt x="31614" y="745404"/>
                </a:cubicBezTo>
                <a:cubicBezTo>
                  <a:pt x="34631" y="743835"/>
                  <a:pt x="37105" y="744076"/>
                  <a:pt x="39368" y="745042"/>
                </a:cubicBezTo>
                <a:close/>
                <a:moveTo>
                  <a:pt x="39186" y="646579"/>
                </a:moveTo>
                <a:cubicBezTo>
                  <a:pt x="41630" y="647544"/>
                  <a:pt x="43802" y="649354"/>
                  <a:pt x="46094" y="650802"/>
                </a:cubicBezTo>
                <a:cubicBezTo>
                  <a:pt x="170139" y="728511"/>
                  <a:pt x="701310" y="1045380"/>
                  <a:pt x="843937" y="1124295"/>
                </a:cubicBezTo>
                <a:cubicBezTo>
                  <a:pt x="857693" y="1132018"/>
                  <a:pt x="865175" y="1139740"/>
                  <a:pt x="862520" y="1156151"/>
                </a:cubicBezTo>
                <a:cubicBezTo>
                  <a:pt x="861313" y="1163150"/>
                  <a:pt x="862279" y="1170872"/>
                  <a:pt x="862279" y="1180767"/>
                </a:cubicBezTo>
                <a:cubicBezTo>
                  <a:pt x="569302" y="1015455"/>
                  <a:pt x="283324" y="843626"/>
                  <a:pt x="0" y="663352"/>
                </a:cubicBezTo>
                <a:cubicBezTo>
                  <a:pt x="11584" y="657560"/>
                  <a:pt x="21237" y="652974"/>
                  <a:pt x="30649" y="647424"/>
                </a:cubicBezTo>
                <a:cubicBezTo>
                  <a:pt x="34028" y="645493"/>
                  <a:pt x="36743" y="645614"/>
                  <a:pt x="39186" y="646579"/>
                </a:cubicBezTo>
                <a:close/>
                <a:moveTo>
                  <a:pt x="2403424" y="560062"/>
                </a:moveTo>
                <a:cubicBezTo>
                  <a:pt x="2400950" y="559519"/>
                  <a:pt x="2397632" y="561389"/>
                  <a:pt x="2393046" y="564164"/>
                </a:cubicBezTo>
                <a:cubicBezTo>
                  <a:pt x="2114791" y="732614"/>
                  <a:pt x="1550315" y="1071686"/>
                  <a:pt x="1549591" y="1077478"/>
                </a:cubicBezTo>
                <a:cubicBezTo>
                  <a:pt x="1735900" y="1126227"/>
                  <a:pt x="1877561" y="1108851"/>
                  <a:pt x="1940308" y="1097750"/>
                </a:cubicBezTo>
                <a:cubicBezTo>
                  <a:pt x="2049631" y="1078443"/>
                  <a:pt x="2153162" y="1046105"/>
                  <a:pt x="2242455" y="978531"/>
                </a:cubicBezTo>
                <a:cubicBezTo>
                  <a:pt x="2378325" y="875724"/>
                  <a:pt x="2437934" y="741060"/>
                  <a:pt x="2408733" y="570439"/>
                </a:cubicBezTo>
                <a:cubicBezTo>
                  <a:pt x="2407527" y="563561"/>
                  <a:pt x="2405898" y="560605"/>
                  <a:pt x="2403424" y="560062"/>
                </a:cubicBezTo>
                <a:close/>
                <a:moveTo>
                  <a:pt x="39941" y="549232"/>
                </a:moveTo>
                <a:cubicBezTo>
                  <a:pt x="42595" y="550408"/>
                  <a:pt x="45008" y="552460"/>
                  <a:pt x="47542" y="554028"/>
                </a:cubicBezTo>
                <a:cubicBezTo>
                  <a:pt x="149385" y="616533"/>
                  <a:pt x="678143" y="934367"/>
                  <a:pt x="843456" y="1026073"/>
                </a:cubicBezTo>
                <a:cubicBezTo>
                  <a:pt x="858901" y="1034520"/>
                  <a:pt x="866623" y="1043449"/>
                  <a:pt x="863245" y="1061066"/>
                </a:cubicBezTo>
                <a:cubicBezTo>
                  <a:pt x="862038" y="1067341"/>
                  <a:pt x="864451" y="1074098"/>
                  <a:pt x="860832" y="1081821"/>
                </a:cubicBezTo>
                <a:cubicBezTo>
                  <a:pt x="569785" y="917956"/>
                  <a:pt x="284290" y="746128"/>
                  <a:pt x="0" y="565612"/>
                </a:cubicBezTo>
                <a:cubicBezTo>
                  <a:pt x="11825" y="559579"/>
                  <a:pt x="21479" y="554752"/>
                  <a:pt x="30890" y="549684"/>
                </a:cubicBezTo>
                <a:cubicBezTo>
                  <a:pt x="34390" y="547753"/>
                  <a:pt x="37286" y="548055"/>
                  <a:pt x="39941" y="549232"/>
                </a:cubicBezTo>
                <a:close/>
                <a:moveTo>
                  <a:pt x="2352502" y="523621"/>
                </a:moveTo>
                <a:cubicBezTo>
                  <a:pt x="2408733" y="548478"/>
                  <a:pt x="2845785" y="713066"/>
                  <a:pt x="3011821" y="758436"/>
                </a:cubicBezTo>
                <a:cubicBezTo>
                  <a:pt x="3021716" y="761091"/>
                  <a:pt x="3022922" y="763263"/>
                  <a:pt x="3017613" y="772192"/>
                </a:cubicBezTo>
                <a:cubicBezTo>
                  <a:pt x="2963554" y="864622"/>
                  <a:pt x="2962348" y="958018"/>
                  <a:pt x="3014476" y="1051655"/>
                </a:cubicBezTo>
                <a:cubicBezTo>
                  <a:pt x="3019061" y="1059861"/>
                  <a:pt x="3016647" y="1062274"/>
                  <a:pt x="3010132" y="1066618"/>
                </a:cubicBezTo>
                <a:cubicBezTo>
                  <a:pt x="2874020" y="1154704"/>
                  <a:pt x="2738151" y="1243032"/>
                  <a:pt x="2602281" y="1331600"/>
                </a:cubicBezTo>
                <a:cubicBezTo>
                  <a:pt x="2594075" y="1337151"/>
                  <a:pt x="2588766" y="1335462"/>
                  <a:pt x="2581044" y="1331118"/>
                </a:cubicBezTo>
                <a:cubicBezTo>
                  <a:pt x="2430935" y="1245928"/>
                  <a:pt x="2280827" y="1246893"/>
                  <a:pt x="2131684" y="1333772"/>
                </a:cubicBezTo>
                <a:cubicBezTo>
                  <a:pt x="2117687" y="1341736"/>
                  <a:pt x="2104896" y="1351631"/>
                  <a:pt x="2093071" y="1362732"/>
                </a:cubicBezTo>
                <a:cubicBezTo>
                  <a:pt x="2088244" y="1367317"/>
                  <a:pt x="2084141" y="1367800"/>
                  <a:pt x="2078108" y="1365146"/>
                </a:cubicBezTo>
                <a:cubicBezTo>
                  <a:pt x="1862840" y="1275611"/>
                  <a:pt x="1648538" y="1184147"/>
                  <a:pt x="1436889" y="1086649"/>
                </a:cubicBezTo>
                <a:cubicBezTo>
                  <a:pt x="1433994" y="1085201"/>
                  <a:pt x="1430374" y="1084477"/>
                  <a:pt x="1429167" y="1080857"/>
                </a:cubicBezTo>
                <a:cubicBezTo>
                  <a:pt x="1510737" y="1030901"/>
                  <a:pt x="2344780" y="519276"/>
                  <a:pt x="2352502" y="523621"/>
                </a:cubicBezTo>
                <a:close/>
                <a:moveTo>
                  <a:pt x="141903" y="457254"/>
                </a:moveTo>
                <a:cubicBezTo>
                  <a:pt x="171104" y="470769"/>
                  <a:pt x="855521" y="859554"/>
                  <a:pt x="859382" y="861243"/>
                </a:cubicBezTo>
                <a:cubicBezTo>
                  <a:pt x="869760" y="867759"/>
                  <a:pt x="863968" y="877413"/>
                  <a:pt x="864933" y="886101"/>
                </a:cubicBezTo>
                <a:cubicBezTo>
                  <a:pt x="856486" y="885135"/>
                  <a:pt x="167002" y="476802"/>
                  <a:pt x="141903" y="457254"/>
                </a:cubicBezTo>
                <a:close/>
                <a:moveTo>
                  <a:pt x="35024" y="452396"/>
                </a:moveTo>
                <a:cubicBezTo>
                  <a:pt x="42776" y="452547"/>
                  <a:pt x="50559" y="457374"/>
                  <a:pt x="66125" y="467148"/>
                </a:cubicBezTo>
                <a:cubicBezTo>
                  <a:pt x="323385" y="627875"/>
                  <a:pt x="583783" y="783294"/>
                  <a:pt x="848764" y="930747"/>
                </a:cubicBezTo>
                <a:cubicBezTo>
                  <a:pt x="864451" y="939435"/>
                  <a:pt x="865416" y="949571"/>
                  <a:pt x="865175" y="964051"/>
                </a:cubicBezTo>
                <a:cubicBezTo>
                  <a:pt x="864209" y="986012"/>
                  <a:pt x="864692" y="986012"/>
                  <a:pt x="845386" y="975152"/>
                </a:cubicBezTo>
                <a:cubicBezTo>
                  <a:pt x="562545" y="815391"/>
                  <a:pt x="284531" y="647906"/>
                  <a:pt x="10378" y="474147"/>
                </a:cubicBezTo>
                <a:cubicBezTo>
                  <a:pt x="7723" y="472216"/>
                  <a:pt x="5068" y="470285"/>
                  <a:pt x="1931" y="468113"/>
                </a:cubicBezTo>
                <a:cubicBezTo>
                  <a:pt x="3379" y="466424"/>
                  <a:pt x="3620" y="465941"/>
                  <a:pt x="4103" y="465700"/>
                </a:cubicBezTo>
                <a:cubicBezTo>
                  <a:pt x="19548" y="456771"/>
                  <a:pt x="27271" y="452245"/>
                  <a:pt x="35024" y="452396"/>
                </a:cubicBezTo>
                <a:close/>
                <a:moveTo>
                  <a:pt x="1403708" y="240719"/>
                </a:moveTo>
                <a:cubicBezTo>
                  <a:pt x="1341806" y="240780"/>
                  <a:pt x="1298970" y="247658"/>
                  <a:pt x="1270372" y="252605"/>
                </a:cubicBezTo>
                <a:cubicBezTo>
                  <a:pt x="1168046" y="270222"/>
                  <a:pt x="1071514" y="301836"/>
                  <a:pt x="987771" y="364583"/>
                </a:cubicBezTo>
                <a:cubicBezTo>
                  <a:pt x="865658" y="456289"/>
                  <a:pt x="809427" y="576472"/>
                  <a:pt x="834043" y="730200"/>
                </a:cubicBezTo>
                <a:cubicBezTo>
                  <a:pt x="837180" y="749507"/>
                  <a:pt x="837422" y="749507"/>
                  <a:pt x="854315" y="739612"/>
                </a:cubicBezTo>
                <a:cubicBezTo>
                  <a:pt x="1116160" y="586125"/>
                  <a:pt x="1378247" y="432397"/>
                  <a:pt x="1640092" y="278910"/>
                </a:cubicBezTo>
                <a:cubicBezTo>
                  <a:pt x="1643954" y="276738"/>
                  <a:pt x="1649022" y="275772"/>
                  <a:pt x="1651435" y="269739"/>
                </a:cubicBezTo>
                <a:cubicBezTo>
                  <a:pt x="1546576" y="247416"/>
                  <a:pt x="1465610" y="240659"/>
                  <a:pt x="1403708" y="240719"/>
                </a:cubicBezTo>
                <a:close/>
                <a:moveTo>
                  <a:pt x="749125" y="352"/>
                </a:moveTo>
                <a:cubicBezTo>
                  <a:pt x="752111" y="1076"/>
                  <a:pt x="754887" y="2826"/>
                  <a:pt x="758024" y="4757"/>
                </a:cubicBezTo>
                <a:cubicBezTo>
                  <a:pt x="830664" y="50851"/>
                  <a:pt x="932748" y="73536"/>
                  <a:pt x="1018180" y="76915"/>
                </a:cubicBezTo>
                <a:cubicBezTo>
                  <a:pt x="1095647" y="76674"/>
                  <a:pt x="1185181" y="60022"/>
                  <a:pt x="1242860" y="34199"/>
                </a:cubicBezTo>
                <a:cubicBezTo>
                  <a:pt x="1253961" y="29373"/>
                  <a:pt x="1262167" y="29373"/>
                  <a:pt x="1273027" y="34682"/>
                </a:cubicBezTo>
                <a:cubicBezTo>
                  <a:pt x="1439063" y="117700"/>
                  <a:pt x="1782961" y="276979"/>
                  <a:pt x="1786339" y="278427"/>
                </a:cubicBezTo>
                <a:cubicBezTo>
                  <a:pt x="1782961" y="281082"/>
                  <a:pt x="1191938" y="633909"/>
                  <a:pt x="899685" y="808392"/>
                </a:cubicBezTo>
                <a:cubicBezTo>
                  <a:pt x="892204" y="812977"/>
                  <a:pt x="885205" y="817321"/>
                  <a:pt x="876759" y="810564"/>
                </a:cubicBezTo>
                <a:cubicBezTo>
                  <a:pt x="813047" y="774847"/>
                  <a:pt x="482664" y="583953"/>
                  <a:pt x="383235" y="520242"/>
                </a:cubicBezTo>
                <a:cubicBezTo>
                  <a:pt x="374789" y="514691"/>
                  <a:pt x="374547" y="510830"/>
                  <a:pt x="378891" y="502383"/>
                </a:cubicBezTo>
                <a:cubicBezTo>
                  <a:pt x="430536" y="402230"/>
                  <a:pt x="433915" y="300147"/>
                  <a:pt x="387821" y="197098"/>
                </a:cubicBezTo>
                <a:cubicBezTo>
                  <a:pt x="384201" y="188893"/>
                  <a:pt x="384683" y="185273"/>
                  <a:pt x="393130" y="180929"/>
                </a:cubicBezTo>
                <a:cubicBezTo>
                  <a:pt x="508486" y="121561"/>
                  <a:pt x="623843" y="61952"/>
                  <a:pt x="738958" y="2102"/>
                </a:cubicBezTo>
                <a:cubicBezTo>
                  <a:pt x="742940" y="-70"/>
                  <a:pt x="746138" y="-372"/>
                  <a:pt x="749125" y="352"/>
                </a:cubicBezTo>
                <a:close/>
              </a:path>
            </a:pathLst>
          </a:custGeom>
          <a:solidFill>
            <a:schemeClr val="bg1"/>
          </a:solidFill>
          <a:ln w="2410" cap="flat">
            <a:noFill/>
            <a:prstDash val="solid"/>
            <a:miter/>
          </a:ln>
        </p:spPr>
        <p:txBody>
          <a:bodyPr rtlCol="0" anchor="ctr"/>
          <a:lstStyle/>
          <a:p>
            <a:endParaRPr lang="en-US"/>
          </a:p>
        </p:txBody>
      </p:sp>
    </p:spTree>
    <p:extLst>
      <p:ext uri="{BB962C8B-B14F-4D97-AF65-F5344CB8AC3E}">
        <p14:creationId xmlns:p14="http://schemas.microsoft.com/office/powerpoint/2010/main" val="3499013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262979"/>
          </a:xfrm>
          <a:prstGeom prst="rect">
            <a:avLst/>
          </a:prstGeom>
          <a:noFill/>
        </p:spPr>
        <p:txBody>
          <a:bodyPr wrap="square" rtlCol="0">
            <a:spAutoFit/>
          </a:bodyPr>
          <a:lstStyle/>
          <a:p>
            <a:r>
              <a:rPr lang="cs-CZ" sz="2000" b="1" dirty="0" smtClean="0"/>
              <a:t>Výše odvodu a penále</a:t>
            </a:r>
          </a:p>
          <a:p>
            <a:endParaRPr lang="cs-CZ" sz="2000" dirty="0"/>
          </a:p>
          <a:p>
            <a:r>
              <a:rPr lang="cs-CZ" dirty="0"/>
              <a:t>K výši odvodu soudy judikovaly, že při stanovení výše odvodu za porušení rozpočtové kázně je třeba vycházet ze zásady přiměřenosti, tedy rozumného vztahu mezi závažností porušení rozpočtové kázně a výší za ně předepsaného odvodu. Správce daně musí zvážit, zda je důvod k odvodu v plné výši čerpaných či poskytnutých prostředků, či pouze k odvodu odpovídajícímu závažnosti a významu porušení povinnosti a své rozhodnutí náležitě odůvodnit. Týká-li se porušení povinnosti oddělitelné části poskytnuté dotace, odvod bude stanoven pouze částkou odpovídající této části dotace. I zde však mohou vyvstat okolnosti, které mohou s ohledem na malou závažnost porušení povinnosti vést správce daně ke snížení odvodu ve smyslu zásady přiměřenosti.</a:t>
            </a:r>
          </a:p>
          <a:p>
            <a:r>
              <a:rPr lang="cs-CZ" dirty="0"/>
              <a:t> </a:t>
            </a:r>
          </a:p>
          <a:p>
            <a:r>
              <a:rPr lang="cs-CZ" b="1" dirty="0"/>
              <a:t>Výše odvodu činí v případě:</a:t>
            </a:r>
          </a:p>
          <a:p>
            <a:pPr marL="285750" lvl="0" indent="-285750">
              <a:buFont typeface="Arial" panose="020B0604020202020204" pitchFamily="34" charset="0"/>
              <a:buChar char="•"/>
            </a:pPr>
            <a:r>
              <a:rPr lang="cs-CZ" dirty="0"/>
              <a:t>použití poskytnutých peněžních prostředků v rozporu se stanovenou povinností.</a:t>
            </a:r>
          </a:p>
          <a:p>
            <a:pPr marL="285750" lvl="0" indent="-285750">
              <a:buFont typeface="Arial" panose="020B0604020202020204" pitchFamily="34" charset="0"/>
              <a:buChar char="•"/>
            </a:pPr>
            <a:r>
              <a:rPr lang="cs-CZ" dirty="0"/>
              <a:t>neprokázání, jak byly peněžní prostředky použity</a:t>
            </a:r>
          </a:p>
          <a:p>
            <a:pPr marL="285750" lvl="0" indent="-285750">
              <a:buFont typeface="Arial" panose="020B0604020202020204" pitchFamily="34" charset="0"/>
              <a:buChar char="•"/>
            </a:pPr>
            <a:r>
              <a:rPr lang="cs-CZ" dirty="0"/>
              <a:t>zadržení peněžních prostředků</a:t>
            </a:r>
          </a:p>
          <a:p>
            <a:r>
              <a:rPr lang="cs-CZ" dirty="0"/>
              <a:t>částku neoprávněně použitých či zadržených prostředků.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5109037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dirty="0"/>
              <a:t>Dojde-li v případě použití týchž finančních prostředků (dotace  či návratné finanční výpomoci) k víceru porušení rozpočtové kázně, </a:t>
            </a:r>
            <a:r>
              <a:rPr lang="cs-CZ" b="1" dirty="0"/>
              <a:t>odvody se zásadně sčítají</a:t>
            </a:r>
            <a:r>
              <a:rPr lang="cs-CZ" dirty="0"/>
              <a:t>, přičemž i v tomto aspektu může veřejnoprávní smlouva určit postup odlišný. Výjimky představují ta porušení rozpočtové kázně, která se odehrávají v rovině porušení pravidel na úseku zadávání veřejných zakázek. U nich je odvod určován (nestanoví-li však příslušná veřejnoprávní smlouva jinak) dle nejzávažnějšího porušení pravidel u konkrétní veřejné zakázky. Orgán rozhodující o uložení odvodu v takových případech tedy musí uvážit, které porušení má z hlediska právní úpravy veřejných zakázek nejvíce negativní význam a dopad, a následně závěr takovéto úvahy musí v příslušném rozhodnutí (platebním výměru) řádně odůvodnit</a:t>
            </a:r>
            <a:r>
              <a:rPr lang="cs-CZ" dirty="0" smtClean="0"/>
              <a:t>.</a:t>
            </a:r>
          </a:p>
          <a:p>
            <a:endParaRPr lang="cs-CZ" dirty="0"/>
          </a:p>
          <a:p>
            <a:r>
              <a:rPr lang="cs-CZ" dirty="0"/>
              <a:t>V případě sčítání odvodů za více pochybení však </a:t>
            </a:r>
            <a:r>
              <a:rPr lang="cs-CZ" b="1" dirty="0"/>
              <a:t>konečná výše odvodu nemůže přesáhnout výši finančních prostředků, které příjemce ke dni porušení rozpočtové kázně obdržel</a:t>
            </a:r>
            <a:r>
              <a:rPr lang="cs-CZ" dirty="0"/>
              <a:t>. Povahou odvodu je tedy pouze navrácení poskytnutých prostředků do původního rozpočtu.</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9140066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478423"/>
          </a:xfrm>
          <a:prstGeom prst="rect">
            <a:avLst/>
          </a:prstGeom>
          <a:noFill/>
        </p:spPr>
        <p:txBody>
          <a:bodyPr wrap="square" rtlCol="0">
            <a:spAutoFit/>
          </a:bodyPr>
          <a:lstStyle/>
          <a:p>
            <a:r>
              <a:rPr lang="cs-CZ" dirty="0"/>
              <a:t>Za prodlení s odvodem za porušení rozpočtové kázně je povinnost zaplatit </a:t>
            </a:r>
            <a:r>
              <a:rPr lang="cs-CZ" b="1" dirty="0"/>
              <a:t>penále </a:t>
            </a:r>
            <a:r>
              <a:rPr lang="cs-CZ" dirty="0"/>
              <a:t>ve výši </a:t>
            </a:r>
            <a:r>
              <a:rPr lang="cs-CZ" b="1" dirty="0"/>
              <a:t>0,4 promile z částky odvodu za každý den prodlení </a:t>
            </a:r>
            <a:r>
              <a:rPr lang="cs-CZ" dirty="0"/>
              <a:t>(do konce roku 2021 odpovídalo penále 1 promile denně). </a:t>
            </a:r>
            <a:endParaRPr lang="cs-CZ" dirty="0" smtClean="0"/>
          </a:p>
          <a:p>
            <a:r>
              <a:rPr lang="cs-CZ" dirty="0" smtClean="0">
                <a:solidFill>
                  <a:srgbClr val="C00000"/>
                </a:solidFill>
              </a:rPr>
              <a:t>(Stejné podle z. 250 i z. 218).</a:t>
            </a:r>
          </a:p>
          <a:p>
            <a:endParaRPr lang="cs-CZ" dirty="0"/>
          </a:p>
          <a:p>
            <a:r>
              <a:rPr lang="cs-CZ" dirty="0" smtClean="0"/>
              <a:t>Vypočtená </a:t>
            </a:r>
            <a:r>
              <a:rPr lang="cs-CZ" dirty="0"/>
              <a:t>částka penále nesmí přesáhnout výši odvodu za porušení rozpočtové kázně a </a:t>
            </a:r>
            <a:r>
              <a:rPr lang="cs-CZ" b="1" dirty="0"/>
              <a:t>neukládá se </a:t>
            </a:r>
            <a:r>
              <a:rPr lang="cs-CZ" dirty="0"/>
              <a:t>penále, které v jednotlivých případech </a:t>
            </a:r>
            <a:r>
              <a:rPr lang="cs-CZ" b="1" dirty="0"/>
              <a:t>nepřesáhne 1 000 Kč. </a:t>
            </a:r>
            <a:r>
              <a:rPr lang="cs-CZ" dirty="0" smtClean="0">
                <a:solidFill>
                  <a:srgbClr val="C00000"/>
                </a:solidFill>
              </a:rPr>
              <a:t>(U SR 500 Kč – z. 218). </a:t>
            </a:r>
            <a:r>
              <a:rPr lang="cs-CZ" dirty="0" smtClean="0"/>
              <a:t>Penále </a:t>
            </a:r>
            <a:r>
              <a:rPr lang="cs-CZ" dirty="0"/>
              <a:t>se počítá ode dne, kdy došlo k porušení rozpočtové kázně do dne, kdy byly prostředky odvedeny, tedy odepsány z účtu příjemce</a:t>
            </a:r>
            <a:r>
              <a:rPr lang="cs-CZ" dirty="0" smtClean="0"/>
              <a:t>.</a:t>
            </a:r>
          </a:p>
          <a:p>
            <a:endParaRPr lang="cs-CZ" dirty="0"/>
          </a:p>
          <a:p>
            <a:r>
              <a:rPr lang="cs-CZ" dirty="0"/>
              <a:t>V praxi se může postupovat tak, že zároveň se stanovením odvodu bude stanoveno penále do dne, kdy byl vystaven platební výměr a po skutečném zaplacení odvodu bude penále dopočteno do konečné výše. Může se také stanovit pouze odvod a až po jeho zaplacení by bylo vypočteno a předepsáno penále.</a:t>
            </a:r>
          </a:p>
          <a:p>
            <a:endParaRPr lang="cs-CZ" dirty="0" smtClean="0"/>
          </a:p>
          <a:p>
            <a:r>
              <a:rPr lang="cs-CZ" dirty="0" smtClean="0"/>
              <a:t>Penále </a:t>
            </a:r>
            <a:r>
              <a:rPr lang="cs-CZ" dirty="0"/>
              <a:t>je příslušenstvím odvodu s povahou trestu. Povinnost úhrady penále vzniká ze zákona, bez ohledu na jednání (zavinění) příjemce dotace, který se porušení rozpočtové kázně dopustil. Platební výměr na penále má pak charakter deklaratorního rozhodnutí, jímž správce daně sděluje daňovému dlužníkovi předpis penále.</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0287544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370427"/>
          </a:xfrm>
          <a:prstGeom prst="rect">
            <a:avLst/>
          </a:prstGeom>
          <a:noFill/>
        </p:spPr>
        <p:txBody>
          <a:bodyPr wrap="square" rtlCol="0">
            <a:spAutoFit/>
          </a:bodyPr>
          <a:lstStyle/>
          <a:p>
            <a:r>
              <a:rPr lang="cs-CZ" b="1" dirty="0" smtClean="0"/>
              <a:t>Počítání lhůty pro výpočet penále:</a:t>
            </a:r>
          </a:p>
          <a:p>
            <a:endParaRPr lang="cs-CZ" dirty="0"/>
          </a:p>
          <a:p>
            <a:r>
              <a:rPr lang="cs-CZ" dirty="0" smtClean="0"/>
              <a:t>Pro </a:t>
            </a:r>
            <a:r>
              <a:rPr lang="cs-CZ" dirty="0"/>
              <a:t>vlastní výpočet je především rozhodující, od kterého dne penále tzv. nabíhá. Obecně se tak stává ode dne následujícího po dni, kdy došlo k porušení rozpočtové kázně, do dne připsání peněžních prostředků na účet poskytovatele. Penále ze zákona nabíhá často dříve, než se o vlastním porušení rozpočtové kázně příjemce dozví, či než je o uložení odvodu za porušení rozpočtové kázně pravomocně rozhodnuto. </a:t>
            </a:r>
            <a:endParaRPr lang="cs-CZ" dirty="0" smtClean="0"/>
          </a:p>
          <a:p>
            <a:endParaRPr lang="cs-CZ" dirty="0"/>
          </a:p>
          <a:p>
            <a:r>
              <a:rPr lang="cs-CZ" dirty="0"/>
              <a:t>Výjimku představuje porušení rozpočtové kázně dle </a:t>
            </a:r>
            <a:r>
              <a:rPr lang="cs-CZ" dirty="0">
                <a:hlinkClick r:id="rId2"/>
              </a:rPr>
              <a:t>§ 22 odst. 2 písm. b)</a:t>
            </a:r>
            <a:r>
              <a:rPr lang="cs-CZ" dirty="0"/>
              <a:t>, spočívající v porušení povinnosti, ke kterému došlo před připsáním peněžních prostředků na účet příjemce a které ke dni připsání trvá. V tomto případě se penále počítá ode dne následujícího po dni, do kterého měl příjemce odvod na základě platebního výměru uhradit (dnem porušení rozpočtové kázně je až den připsání peněžních prostředků na účet příjemce).</a:t>
            </a:r>
          </a:p>
          <a:p>
            <a:r>
              <a:rPr lang="cs-CZ" dirty="0"/>
              <a:t>Penále se stanovuje z částky, která se má vyměřeným odvodem vracet (z nevyplacené částky se penále nevyměří).</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4095057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b="1" dirty="0"/>
              <a:t>Procesní hlediska uložení odvodu</a:t>
            </a:r>
            <a:endParaRPr lang="cs-CZ" dirty="0"/>
          </a:p>
          <a:p>
            <a:r>
              <a:rPr lang="cs-CZ" b="1" dirty="0"/>
              <a:t> </a:t>
            </a:r>
            <a:endParaRPr lang="cs-CZ" dirty="0"/>
          </a:p>
          <a:p>
            <a:r>
              <a:rPr lang="cs-CZ" dirty="0"/>
              <a:t>Zákon o rozpočtových pravidlech územních rozpočtů je procesním předpisem, který upravuje řízení o porušení rozpočtové kázně, kde mimo jiné upravuje postupy a procesy a fáze samotného daňového řízení. Speciálním obecným právním předpisem je daňový řád, který je obecnou právní úpravou upravující správu, vyměření a vymáhání odvodů za porušení rozpočtové kázně. Daňový řád rovněž stanoví práva a povinnosti příjemců veřejné finanční podpory, kteří porušili pravidla stanovené rozpočtovými pravidly, smlouvou o poskytnutí dotace či individuálním správním aktem, kterým je nejčastěji rozhodnutí o poskytnutí dotace. </a:t>
            </a:r>
          </a:p>
          <a:p>
            <a:r>
              <a:rPr lang="cs-CZ" dirty="0"/>
              <a:t> </a:t>
            </a:r>
          </a:p>
          <a:p>
            <a:r>
              <a:rPr lang="cs-CZ" dirty="0"/>
              <a:t>§ 2 odst. 3 písm. b) daňového řádu stanoví, že daní se pro účely tohoto zákona rozumí peněžité plnění, pokud zákon stanoví, že se při jeho správě postupuje podle tohoto zákona. Z tohoto pohledu lze tedy odvod za porušení rozpočtové kázně považovat za daň, pro jejíž správu platí postupy stanovené daňovým řádem.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2983996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370427"/>
          </a:xfrm>
          <a:prstGeom prst="rect">
            <a:avLst/>
          </a:prstGeom>
          <a:noFill/>
        </p:spPr>
        <p:txBody>
          <a:bodyPr wrap="square" rtlCol="0">
            <a:spAutoFit/>
          </a:bodyPr>
          <a:lstStyle/>
          <a:p>
            <a:r>
              <a:rPr lang="cs-CZ" dirty="0"/>
              <a:t>Zákon o rozpočtových pravidlech územních rozpočtů rovněž stanovuje hierarchii jednotlivých správních orgánů, které ze svých rozpočtů poskytují dotaci či návratnou finanční výpomoc a které posléze rozhodují o uložení odvodu (penále</a:t>
            </a:r>
            <a:r>
              <a:rPr lang="cs-CZ" dirty="0" smtClean="0"/>
              <a:t>).</a:t>
            </a:r>
          </a:p>
          <a:p>
            <a:endParaRPr lang="cs-CZ" dirty="0"/>
          </a:p>
          <a:p>
            <a:r>
              <a:rPr lang="cs-CZ" dirty="0"/>
              <a:t>Nařízeno a podřízenost jednotlivých institucí je stanovena takto:</a:t>
            </a:r>
          </a:p>
          <a:p>
            <a:r>
              <a:rPr lang="cs-CZ" dirty="0"/>
              <a:t> </a:t>
            </a:r>
          </a:p>
          <a:p>
            <a:r>
              <a:rPr lang="cs-CZ" b="1" dirty="0"/>
              <a:t>Prvostupňové rozhodnutí spadá do kompetence územních samosprávných celků, </a:t>
            </a:r>
            <a:r>
              <a:rPr lang="cs-CZ" dirty="0"/>
              <a:t>které je výkonem samostatné působnosti obce. Řízení provádí a jednotlivá rozhodnutí vydává v případě obcí obecní úřad, v případě krajů krajský úřad. </a:t>
            </a:r>
          </a:p>
          <a:p>
            <a:r>
              <a:rPr lang="cs-CZ" dirty="0"/>
              <a:t> </a:t>
            </a:r>
          </a:p>
          <a:p>
            <a:r>
              <a:rPr lang="cs-CZ" dirty="0"/>
              <a:t>Pozice </a:t>
            </a:r>
            <a:r>
              <a:rPr lang="cs-CZ" b="1" dirty="0"/>
              <a:t>nadřízeného orgánu</a:t>
            </a:r>
            <a:r>
              <a:rPr lang="cs-CZ" dirty="0"/>
              <a:t>, postupujícího již v přenesené působnosti, je v případě obcí standardně svěřena </a:t>
            </a:r>
            <a:r>
              <a:rPr lang="cs-CZ" b="1" dirty="0"/>
              <a:t>krajskému úřadu </a:t>
            </a:r>
            <a:r>
              <a:rPr lang="cs-CZ" dirty="0"/>
              <a:t>a v případě městských částí hlavního města Prahy pražskému magistrátu. V případě krajů a hlavního města Prahy plní roli nadřízeného orgánu Ministerstvo financí.</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3930693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dirty="0"/>
              <a:t>Proces rozhodování v rámci odvolacího řízení je speciálně upraven, a to z důvodu, že dochází ke kolizi jednotlivých působností správních orgánů. </a:t>
            </a:r>
            <a:r>
              <a:rPr lang="cs-CZ" dirty="0" err="1"/>
              <a:t>Prvnoinstanční</a:t>
            </a:r>
            <a:r>
              <a:rPr lang="cs-CZ" dirty="0"/>
              <a:t> rozhodování probíhá v oblasti samosprávy, druhoinstanční v přenesené působnosti. Z tohoto důvodu může odvolací orgán po přezkoumání prvostupňového rozhodnutí toto rozhodnutí pouze:</a:t>
            </a:r>
          </a:p>
          <a:p>
            <a:pPr lvl="0"/>
            <a:r>
              <a:rPr lang="cs-CZ" dirty="0"/>
              <a:t>zrušit a řízení zastavit, nebo</a:t>
            </a:r>
          </a:p>
          <a:p>
            <a:r>
              <a:rPr lang="cs-CZ" dirty="0"/>
              <a:t>b) zrušit jej a věc vrátit zpět k novému projednání, nebo </a:t>
            </a:r>
          </a:p>
          <a:p>
            <a:r>
              <a:rPr lang="cs-CZ" dirty="0"/>
              <a:t>c) odvolání zamítnout a rozhodnutí potvrdit. </a:t>
            </a:r>
          </a:p>
          <a:p>
            <a:endParaRPr lang="cs-CZ" dirty="0" smtClean="0"/>
          </a:p>
          <a:p>
            <a:r>
              <a:rPr lang="cs-CZ" dirty="0" smtClean="0"/>
              <a:t>Zákonná </a:t>
            </a:r>
            <a:r>
              <a:rPr lang="cs-CZ" dirty="0"/>
              <a:t>úprava tedy neumožňuje změnu prvostupňového rozhodnutí vydaného v samostatné působnosti. Odvolací orgán není oprávněn změnit výši nařízeného odvodu za porušení rozpočtové kázně.</a:t>
            </a:r>
          </a:p>
          <a:p>
            <a:r>
              <a:rPr lang="cs-CZ" dirty="0"/>
              <a:t>Toto pravidlo je vyjádřené v § 90 odst. 1 písm. c) </a:t>
            </a:r>
            <a:r>
              <a:rPr lang="cs-CZ" dirty="0" err="1"/>
              <a:t>spr</a:t>
            </a:r>
            <a:r>
              <a:rPr lang="cs-CZ" dirty="0"/>
              <a:t>. řádu, avšak nezakotvené v daňovém řádu, který primárně reguluje výkon ryze státní - finanční - správy (nikoli tedy samosprávy s jejími specifiky).</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3991190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sz="4000" dirty="0" smtClean="0"/>
              <a:t>Schéma administrace PRK</a:t>
            </a:r>
            <a:endParaRPr lang="en-US" sz="4000" dirty="0"/>
          </a:p>
        </p:txBody>
      </p:sp>
      <p:grpSp>
        <p:nvGrpSpPr>
          <p:cNvPr id="29" name="Group 28">
            <a:extLst>
              <a:ext uri="{FF2B5EF4-FFF2-40B4-BE49-F238E27FC236}">
                <a16:creationId xmlns:a16="http://schemas.microsoft.com/office/drawing/2014/main" id="{E0FAE1D6-EA2A-44EA-8C28-F97FBEB566FF}"/>
              </a:ext>
            </a:extLst>
          </p:cNvPr>
          <p:cNvGrpSpPr/>
          <p:nvPr/>
        </p:nvGrpSpPr>
        <p:grpSpPr>
          <a:xfrm>
            <a:off x="3771184" y="3047792"/>
            <a:ext cx="8420816" cy="3368971"/>
            <a:chOff x="3927721" y="3552654"/>
            <a:chExt cx="6649598" cy="2660348"/>
          </a:xfrm>
        </p:grpSpPr>
        <p:sp>
          <p:nvSpPr>
            <p:cNvPr id="3" name="L-Shape 2">
              <a:extLst>
                <a:ext uri="{FF2B5EF4-FFF2-40B4-BE49-F238E27FC236}">
                  <a16:creationId xmlns:a16="http://schemas.microsoft.com/office/drawing/2014/main" id="{2FFA57C9-39BB-4FEC-A404-23C5B568130D}"/>
                </a:ext>
              </a:extLst>
            </p:cNvPr>
            <p:cNvSpPr/>
            <p:nvPr/>
          </p:nvSpPr>
          <p:spPr>
            <a:xfrm rot="5400000">
              <a:off x="5317613" y="4824758"/>
              <a:ext cx="714954" cy="1164928"/>
            </a:xfrm>
            <a:prstGeom prst="corner">
              <a:avLst>
                <a:gd name="adj1" fmla="val 7692"/>
                <a:gd name="adj2" fmla="val 296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a:extLst>
                <a:ext uri="{FF2B5EF4-FFF2-40B4-BE49-F238E27FC236}">
                  <a16:creationId xmlns:a16="http://schemas.microsoft.com/office/drawing/2014/main" id="{C23549AE-7A86-472B-B34F-1C14AB726A3A}"/>
                </a:ext>
              </a:extLst>
            </p:cNvPr>
            <p:cNvSpPr/>
            <p:nvPr/>
          </p:nvSpPr>
          <p:spPr>
            <a:xfrm rot="5400000">
              <a:off x="6483378" y="4314927"/>
              <a:ext cx="713232" cy="1164928"/>
            </a:xfrm>
            <a:prstGeom prst="corner">
              <a:avLst>
                <a:gd name="adj1" fmla="val 7692"/>
                <a:gd name="adj2" fmla="val 296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a:extLst>
                <a:ext uri="{FF2B5EF4-FFF2-40B4-BE49-F238E27FC236}">
                  <a16:creationId xmlns:a16="http://schemas.microsoft.com/office/drawing/2014/main" id="{79EB9D81-E685-4297-B465-52AD387F6643}"/>
                </a:ext>
              </a:extLst>
            </p:cNvPr>
            <p:cNvSpPr/>
            <p:nvPr/>
          </p:nvSpPr>
          <p:spPr>
            <a:xfrm rot="5400000">
              <a:off x="7648283" y="3825836"/>
              <a:ext cx="713232" cy="1164928"/>
            </a:xfrm>
            <a:prstGeom prst="corner">
              <a:avLst>
                <a:gd name="adj1" fmla="val 7692"/>
                <a:gd name="adj2" fmla="val 296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DC88F1D-762C-4716-8353-68ADD930CA60}"/>
                </a:ext>
              </a:extLst>
            </p:cNvPr>
            <p:cNvSpPr/>
            <p:nvPr/>
          </p:nvSpPr>
          <p:spPr>
            <a:xfrm rot="5400000">
              <a:off x="9220789" y="2909356"/>
              <a:ext cx="713232" cy="1999828"/>
            </a:xfrm>
            <a:prstGeom prst="corner">
              <a:avLst>
                <a:gd name="adj1" fmla="val 7692"/>
                <a:gd name="adj2" fmla="val 296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a:extLst>
                <a:ext uri="{FF2B5EF4-FFF2-40B4-BE49-F238E27FC236}">
                  <a16:creationId xmlns:a16="http://schemas.microsoft.com/office/drawing/2014/main" id="{36165652-C348-4007-9940-9590BC662C9C}"/>
                </a:ext>
              </a:extLst>
            </p:cNvPr>
            <p:cNvSpPr/>
            <p:nvPr/>
          </p:nvSpPr>
          <p:spPr>
            <a:xfrm rot="5400000">
              <a:off x="4192979" y="5313333"/>
              <a:ext cx="634411" cy="1164928"/>
            </a:xfrm>
            <a:prstGeom prst="corner">
              <a:avLst>
                <a:gd name="adj1" fmla="val 7692"/>
                <a:gd name="adj2" fmla="val 296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C2386D2-64DE-4975-8628-773B744A8B21}"/>
              </a:ext>
            </a:extLst>
          </p:cNvPr>
          <p:cNvSpPr txBox="1"/>
          <p:nvPr/>
        </p:nvSpPr>
        <p:spPr>
          <a:xfrm>
            <a:off x="3903794" y="5908565"/>
            <a:ext cx="1419103" cy="584775"/>
          </a:xfrm>
          <a:prstGeom prst="rect">
            <a:avLst/>
          </a:prstGeom>
          <a:noFill/>
        </p:spPr>
        <p:txBody>
          <a:bodyPr wrap="square" rtlCol="0">
            <a:spAutoFit/>
          </a:bodyPr>
          <a:lstStyle/>
          <a:p>
            <a:r>
              <a:rPr lang="cs-CZ" altLang="ko-KR" sz="1600" dirty="0" smtClean="0">
                <a:solidFill>
                  <a:schemeClr val="tx1">
                    <a:lumMod val="75000"/>
                    <a:lumOff val="25000"/>
                  </a:schemeClr>
                </a:solidFill>
              </a:rPr>
              <a:t>KONTROLNÍ ZJIŠTĚNÍ</a:t>
            </a:r>
            <a:endParaRPr lang="ko-KR" altLang="en-US" sz="1600" dirty="0">
              <a:solidFill>
                <a:schemeClr val="tx1">
                  <a:lumMod val="75000"/>
                  <a:lumOff val="25000"/>
                </a:schemeClr>
              </a:solidFill>
            </a:endParaRPr>
          </a:p>
        </p:txBody>
      </p:sp>
      <p:sp>
        <p:nvSpPr>
          <p:cNvPr id="9" name="TextBox 8">
            <a:extLst>
              <a:ext uri="{FF2B5EF4-FFF2-40B4-BE49-F238E27FC236}">
                <a16:creationId xmlns:a16="http://schemas.microsoft.com/office/drawing/2014/main" id="{A505F1FD-83DB-438A-8534-EA5F885AC692}"/>
              </a:ext>
            </a:extLst>
          </p:cNvPr>
          <p:cNvSpPr txBox="1"/>
          <p:nvPr/>
        </p:nvSpPr>
        <p:spPr>
          <a:xfrm>
            <a:off x="5377008" y="5275573"/>
            <a:ext cx="1272034" cy="584775"/>
          </a:xfrm>
          <a:prstGeom prst="rect">
            <a:avLst/>
          </a:prstGeom>
          <a:noFill/>
        </p:spPr>
        <p:txBody>
          <a:bodyPr wrap="square" rtlCol="0">
            <a:spAutoFit/>
          </a:bodyPr>
          <a:lstStyle/>
          <a:p>
            <a:r>
              <a:rPr lang="cs-CZ" altLang="ko-KR" sz="1600" dirty="0" smtClean="0">
                <a:solidFill>
                  <a:schemeClr val="tx1">
                    <a:lumMod val="75000"/>
                    <a:lumOff val="25000"/>
                  </a:schemeClr>
                </a:solidFill>
              </a:rPr>
              <a:t>VÝZVA K NÁPRAVĚ</a:t>
            </a:r>
            <a:endParaRPr lang="ko-KR" altLang="en-US" sz="1600" dirty="0">
              <a:solidFill>
                <a:schemeClr val="tx1">
                  <a:lumMod val="75000"/>
                  <a:lumOff val="25000"/>
                </a:schemeClr>
              </a:solidFill>
            </a:endParaRPr>
          </a:p>
        </p:txBody>
      </p:sp>
      <p:sp>
        <p:nvSpPr>
          <p:cNvPr id="10" name="TextBox 9">
            <a:extLst>
              <a:ext uri="{FF2B5EF4-FFF2-40B4-BE49-F238E27FC236}">
                <a16:creationId xmlns:a16="http://schemas.microsoft.com/office/drawing/2014/main" id="{F63C9E4F-2435-42EC-ABB9-C0FC7FCF8894}"/>
              </a:ext>
            </a:extLst>
          </p:cNvPr>
          <p:cNvSpPr txBox="1"/>
          <p:nvPr/>
        </p:nvSpPr>
        <p:spPr>
          <a:xfrm>
            <a:off x="6850221" y="4642580"/>
            <a:ext cx="1272034" cy="830997"/>
          </a:xfrm>
          <a:prstGeom prst="rect">
            <a:avLst/>
          </a:prstGeom>
          <a:noFill/>
        </p:spPr>
        <p:txBody>
          <a:bodyPr wrap="square" rtlCol="0">
            <a:spAutoFit/>
          </a:bodyPr>
          <a:lstStyle/>
          <a:p>
            <a:r>
              <a:rPr lang="cs-CZ" altLang="ko-KR" sz="1600" dirty="0" smtClean="0">
                <a:solidFill>
                  <a:schemeClr val="tx1">
                    <a:lumMod val="75000"/>
                    <a:lumOff val="25000"/>
                  </a:schemeClr>
                </a:solidFill>
              </a:rPr>
              <a:t>ZAHÁJENÍ ŘÍZENÍ PRK</a:t>
            </a:r>
            <a:endParaRPr lang="ko-KR" altLang="en-US" sz="16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57BEF3C-BD87-40A1-993C-D4C3A7E93302}"/>
              </a:ext>
            </a:extLst>
          </p:cNvPr>
          <p:cNvSpPr txBox="1"/>
          <p:nvPr/>
        </p:nvSpPr>
        <p:spPr>
          <a:xfrm>
            <a:off x="8323434" y="4009587"/>
            <a:ext cx="1580730" cy="584775"/>
          </a:xfrm>
          <a:prstGeom prst="rect">
            <a:avLst/>
          </a:prstGeom>
          <a:noFill/>
        </p:spPr>
        <p:txBody>
          <a:bodyPr wrap="square" rtlCol="0">
            <a:spAutoFit/>
          </a:bodyPr>
          <a:lstStyle/>
          <a:p>
            <a:r>
              <a:rPr lang="cs-CZ" altLang="ko-KR" sz="1600" dirty="0" smtClean="0">
                <a:solidFill>
                  <a:schemeClr val="tx1">
                    <a:lumMod val="75000"/>
                    <a:lumOff val="25000"/>
                  </a:schemeClr>
                </a:solidFill>
              </a:rPr>
              <a:t>VYDÁNÍ ROZHODNUTÍ</a:t>
            </a:r>
            <a:endParaRPr lang="ko-KR" altLang="en-US" sz="1600" dirty="0">
              <a:solidFill>
                <a:schemeClr val="tx1">
                  <a:lumMod val="75000"/>
                  <a:lumOff val="25000"/>
                </a:schemeClr>
              </a:solidFill>
            </a:endParaRPr>
          </a:p>
        </p:txBody>
      </p:sp>
      <p:sp>
        <p:nvSpPr>
          <p:cNvPr id="12" name="TextBox 11">
            <a:extLst>
              <a:ext uri="{FF2B5EF4-FFF2-40B4-BE49-F238E27FC236}">
                <a16:creationId xmlns:a16="http://schemas.microsoft.com/office/drawing/2014/main" id="{E0EF6386-EED5-4A08-B1A6-76478BFD93CD}"/>
              </a:ext>
            </a:extLst>
          </p:cNvPr>
          <p:cNvSpPr txBox="1"/>
          <p:nvPr/>
        </p:nvSpPr>
        <p:spPr>
          <a:xfrm>
            <a:off x="9796646" y="3376594"/>
            <a:ext cx="1272034" cy="584775"/>
          </a:xfrm>
          <a:prstGeom prst="rect">
            <a:avLst/>
          </a:prstGeom>
          <a:noFill/>
        </p:spPr>
        <p:txBody>
          <a:bodyPr wrap="square" rtlCol="0">
            <a:spAutoFit/>
          </a:bodyPr>
          <a:lstStyle/>
          <a:p>
            <a:r>
              <a:rPr lang="cs-CZ" altLang="ko-KR" sz="1600" dirty="0" smtClean="0">
                <a:solidFill>
                  <a:schemeClr val="tx1">
                    <a:lumMod val="75000"/>
                    <a:lumOff val="25000"/>
                  </a:schemeClr>
                </a:solidFill>
              </a:rPr>
              <a:t>VRÁCENÍ DOTACE</a:t>
            </a:r>
            <a:endParaRPr lang="ko-KR" altLang="en-US" sz="160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0D412E81-8E4D-41D2-BFAD-B8ADBEEDD2A8}"/>
              </a:ext>
            </a:extLst>
          </p:cNvPr>
          <p:cNvSpPr/>
          <p:nvPr/>
        </p:nvSpPr>
        <p:spPr>
          <a:xfrm>
            <a:off x="0" y="6172796"/>
            <a:ext cx="3771183" cy="243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DE33E9E-56FD-47CE-A152-121A9BEABCE4}"/>
              </a:ext>
            </a:extLst>
          </p:cNvPr>
          <p:cNvSpPr txBox="1"/>
          <p:nvPr/>
        </p:nvSpPr>
        <p:spPr>
          <a:xfrm>
            <a:off x="4320332" y="4694116"/>
            <a:ext cx="2005129" cy="276999"/>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Výzva</a:t>
            </a:r>
            <a:endParaRPr lang="ko-KR" altLang="en-US" sz="1200" dirty="0">
              <a:solidFill>
                <a:schemeClr val="tx1">
                  <a:lumMod val="75000"/>
                  <a:lumOff val="25000"/>
                </a:schemeClr>
              </a:solidFill>
            </a:endParaRPr>
          </a:p>
        </p:txBody>
      </p:sp>
      <p:sp>
        <p:nvSpPr>
          <p:cNvPr id="42" name="TextBox 41">
            <a:extLst>
              <a:ext uri="{FF2B5EF4-FFF2-40B4-BE49-F238E27FC236}">
                <a16:creationId xmlns:a16="http://schemas.microsoft.com/office/drawing/2014/main" id="{64889E78-04E8-4E1F-9D68-48DE93051B0F}"/>
              </a:ext>
            </a:extLst>
          </p:cNvPr>
          <p:cNvSpPr txBox="1"/>
          <p:nvPr/>
        </p:nvSpPr>
        <p:spPr>
          <a:xfrm>
            <a:off x="5943176" y="3816182"/>
            <a:ext cx="2179079" cy="461665"/>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Oznámení o zahájení</a:t>
            </a:r>
          </a:p>
          <a:p>
            <a:pPr algn="r"/>
            <a:r>
              <a:rPr lang="cs-CZ" altLang="ko-KR" sz="1200" dirty="0" smtClean="0">
                <a:solidFill>
                  <a:schemeClr val="tx1">
                    <a:lumMod val="75000"/>
                    <a:lumOff val="25000"/>
                  </a:schemeClr>
                </a:solidFill>
              </a:rPr>
              <a:t>Rozhodnutí o stanovení lhůty</a:t>
            </a:r>
            <a:endParaRPr lang="ko-KR" altLang="en-US" sz="1200" dirty="0">
              <a:solidFill>
                <a:schemeClr val="tx1">
                  <a:lumMod val="75000"/>
                  <a:lumOff val="25000"/>
                </a:schemeClr>
              </a:solidFill>
            </a:endParaRPr>
          </a:p>
        </p:txBody>
      </p:sp>
      <p:sp>
        <p:nvSpPr>
          <p:cNvPr id="43" name="TextBox 42">
            <a:extLst>
              <a:ext uri="{FF2B5EF4-FFF2-40B4-BE49-F238E27FC236}">
                <a16:creationId xmlns:a16="http://schemas.microsoft.com/office/drawing/2014/main" id="{8EF89065-6021-4A80-AD1B-48F1B8F56FD4}"/>
              </a:ext>
            </a:extLst>
          </p:cNvPr>
          <p:cNvSpPr txBox="1"/>
          <p:nvPr/>
        </p:nvSpPr>
        <p:spPr>
          <a:xfrm>
            <a:off x="7486238" y="3207447"/>
            <a:ext cx="2005129" cy="461665"/>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Rozhodnutí</a:t>
            </a:r>
          </a:p>
          <a:p>
            <a:pPr algn="r"/>
            <a:r>
              <a:rPr lang="cs-CZ" altLang="ko-KR" sz="1200" dirty="0" smtClean="0">
                <a:solidFill>
                  <a:schemeClr val="tx1">
                    <a:lumMod val="75000"/>
                    <a:lumOff val="25000"/>
                  </a:schemeClr>
                </a:solidFill>
              </a:rPr>
              <a:t>o PRK</a:t>
            </a:r>
            <a:endParaRPr lang="ko-KR" altLang="en-US" sz="1200" dirty="0">
              <a:solidFill>
                <a:schemeClr val="tx1">
                  <a:lumMod val="75000"/>
                  <a:lumOff val="25000"/>
                </a:schemeClr>
              </a:solidFill>
            </a:endParaRPr>
          </a:p>
        </p:txBody>
      </p:sp>
      <p:sp>
        <p:nvSpPr>
          <p:cNvPr id="44" name="TextBox 43">
            <a:extLst>
              <a:ext uri="{FF2B5EF4-FFF2-40B4-BE49-F238E27FC236}">
                <a16:creationId xmlns:a16="http://schemas.microsoft.com/office/drawing/2014/main" id="{15C87C6F-8F70-4794-875F-E7A8C4FAFAD1}"/>
              </a:ext>
            </a:extLst>
          </p:cNvPr>
          <p:cNvSpPr txBox="1"/>
          <p:nvPr/>
        </p:nvSpPr>
        <p:spPr>
          <a:xfrm>
            <a:off x="2894262" y="5335077"/>
            <a:ext cx="2005129" cy="276999"/>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Protokol</a:t>
            </a:r>
            <a:endParaRPr lang="ko-KR" altLang="en-US" sz="1200" dirty="0">
              <a:solidFill>
                <a:schemeClr val="tx1">
                  <a:lumMod val="75000"/>
                  <a:lumOff val="25000"/>
                </a:schemeClr>
              </a:solidFill>
            </a:endParaRPr>
          </a:p>
        </p:txBody>
      </p:sp>
      <p:sp>
        <p:nvSpPr>
          <p:cNvPr id="45" name="TextBox 44">
            <a:extLst>
              <a:ext uri="{FF2B5EF4-FFF2-40B4-BE49-F238E27FC236}">
                <a16:creationId xmlns:a16="http://schemas.microsoft.com/office/drawing/2014/main" id="{4DF8E4F0-51BE-42FD-BA1B-05B45C027FDF}"/>
              </a:ext>
            </a:extLst>
          </p:cNvPr>
          <p:cNvSpPr txBox="1"/>
          <p:nvPr/>
        </p:nvSpPr>
        <p:spPr>
          <a:xfrm>
            <a:off x="558375" y="1676864"/>
            <a:ext cx="7050080" cy="461665"/>
          </a:xfrm>
          <a:prstGeom prst="rect">
            <a:avLst/>
          </a:prstGeom>
          <a:noFill/>
        </p:spPr>
        <p:txBody>
          <a:bodyPr wrap="square" rtlCol="0">
            <a:spAutoFit/>
          </a:bodyPr>
          <a:lstStyle/>
          <a:p>
            <a:r>
              <a:rPr lang="cs-CZ" altLang="ko-KR" sz="2400" b="1" dirty="0" smtClean="0">
                <a:solidFill>
                  <a:schemeClr val="accent3"/>
                </a:solidFill>
                <a:cs typeface="Arial" pitchFamily="34" charset="0"/>
              </a:rPr>
              <a:t>Jednotlivé úkony - daňového řízení o PRK</a:t>
            </a:r>
            <a:endParaRPr lang="ko-KR" altLang="en-US" sz="2400" b="1" dirty="0">
              <a:solidFill>
                <a:schemeClr val="accent3"/>
              </a:solidFill>
              <a:cs typeface="Arial" pitchFamily="34" charset="0"/>
            </a:endParaRPr>
          </a:p>
        </p:txBody>
      </p:sp>
      <p:sp>
        <p:nvSpPr>
          <p:cNvPr id="47" name="TextBox 46">
            <a:extLst>
              <a:ext uri="{FF2B5EF4-FFF2-40B4-BE49-F238E27FC236}">
                <a16:creationId xmlns:a16="http://schemas.microsoft.com/office/drawing/2014/main" id="{B6915B14-8A4C-4EF1-8892-7BAE1559DC84}"/>
              </a:ext>
            </a:extLst>
          </p:cNvPr>
          <p:cNvSpPr txBox="1"/>
          <p:nvPr/>
        </p:nvSpPr>
        <p:spPr>
          <a:xfrm>
            <a:off x="8273318" y="5096127"/>
            <a:ext cx="3455162" cy="1200329"/>
          </a:xfrm>
          <a:prstGeom prst="rect">
            <a:avLst/>
          </a:prstGeom>
          <a:noFill/>
        </p:spPr>
        <p:txBody>
          <a:bodyPr wrap="square" rtlCol="0" anchor="ctr">
            <a:spAutoFit/>
          </a:bodyPr>
          <a:lstStyle/>
          <a:p>
            <a:pPr algn="r"/>
            <a:r>
              <a:rPr lang="cs-CZ" altLang="ko-KR" sz="2400" b="1" dirty="0" smtClean="0">
                <a:solidFill>
                  <a:schemeClr val="accent4"/>
                </a:solidFill>
                <a:cs typeface="Arial" pitchFamily="34" charset="0"/>
              </a:rPr>
              <a:t>POSTUP PŘI PORUŠENÍ ROZPOČTOVÉ KÁZNĚ</a:t>
            </a:r>
            <a:endParaRPr lang="ko-KR" altLang="en-US" sz="2400" b="1" dirty="0">
              <a:solidFill>
                <a:schemeClr val="tx1">
                  <a:lumMod val="75000"/>
                  <a:lumOff val="25000"/>
                </a:schemeClr>
              </a:solidFill>
              <a:cs typeface="Arial" pitchFamily="34" charset="0"/>
            </a:endParaRPr>
          </a:p>
        </p:txBody>
      </p:sp>
      <p:sp>
        <p:nvSpPr>
          <p:cNvPr id="38" name="Block Arc 10">
            <a:extLst>
              <a:ext uri="{FF2B5EF4-FFF2-40B4-BE49-F238E27FC236}">
                <a16:creationId xmlns:a16="http://schemas.microsoft.com/office/drawing/2014/main" id="{75C14C12-5F78-4BDD-B8A3-69BB465A2216}"/>
              </a:ext>
            </a:extLst>
          </p:cNvPr>
          <p:cNvSpPr/>
          <p:nvPr/>
        </p:nvSpPr>
        <p:spPr>
          <a:xfrm>
            <a:off x="9881734" y="1650929"/>
            <a:ext cx="1782883" cy="980860"/>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Smiley Face 12">
            <a:extLst>
              <a:ext uri="{FF2B5EF4-FFF2-40B4-BE49-F238E27FC236}">
                <a16:creationId xmlns:a16="http://schemas.microsoft.com/office/drawing/2014/main" id="{7F01996A-EF70-44A8-AD2D-1E270513DCED}"/>
              </a:ext>
            </a:extLst>
          </p:cNvPr>
          <p:cNvSpPr/>
          <p:nvPr/>
        </p:nvSpPr>
        <p:spPr>
          <a:xfrm>
            <a:off x="1432193" y="4120307"/>
            <a:ext cx="1263863" cy="118677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TextBox 42">
            <a:extLst>
              <a:ext uri="{FF2B5EF4-FFF2-40B4-BE49-F238E27FC236}">
                <a16:creationId xmlns:a16="http://schemas.microsoft.com/office/drawing/2014/main" id="{8EF89065-6021-4A80-AD1B-48F1B8F56FD4}"/>
              </a:ext>
            </a:extLst>
          </p:cNvPr>
          <p:cNvSpPr txBox="1"/>
          <p:nvPr/>
        </p:nvSpPr>
        <p:spPr>
          <a:xfrm>
            <a:off x="9659488" y="2700592"/>
            <a:ext cx="2005129" cy="276999"/>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Platební výměr na penále</a:t>
            </a:r>
            <a:endParaRPr lang="ko-KR" altLang="en-US" sz="1200" dirty="0">
              <a:solidFill>
                <a:schemeClr val="tx1">
                  <a:lumMod val="75000"/>
                  <a:lumOff val="25000"/>
                </a:schemeClr>
              </a:solidFill>
            </a:endParaRPr>
          </a:p>
        </p:txBody>
      </p:sp>
      <p:sp>
        <p:nvSpPr>
          <p:cNvPr id="48" name="TextBox 46">
            <a:extLst>
              <a:ext uri="{FF2B5EF4-FFF2-40B4-BE49-F238E27FC236}">
                <a16:creationId xmlns:a16="http://schemas.microsoft.com/office/drawing/2014/main" id="{B6915B14-8A4C-4EF1-8892-7BAE1559DC84}"/>
              </a:ext>
            </a:extLst>
          </p:cNvPr>
          <p:cNvSpPr txBox="1"/>
          <p:nvPr/>
        </p:nvSpPr>
        <p:spPr>
          <a:xfrm>
            <a:off x="99945" y="5587439"/>
            <a:ext cx="3455162" cy="523220"/>
          </a:xfrm>
          <a:prstGeom prst="rect">
            <a:avLst/>
          </a:prstGeom>
          <a:noFill/>
        </p:spPr>
        <p:txBody>
          <a:bodyPr wrap="square" rtlCol="0" anchor="ctr">
            <a:spAutoFit/>
          </a:bodyPr>
          <a:lstStyle/>
          <a:p>
            <a:pPr algn="r"/>
            <a:r>
              <a:rPr lang="cs-CZ" altLang="ko-KR" sz="1400" dirty="0" smtClean="0">
                <a:solidFill>
                  <a:schemeClr val="tx1">
                    <a:lumMod val="75000"/>
                    <a:lumOff val="25000"/>
                  </a:schemeClr>
                </a:solidFill>
                <a:cs typeface="Arial" pitchFamily="34" charset="0"/>
              </a:rPr>
              <a:t>Pochybení při čerpání dotace (neoprávněné čerpání nebo zadržení)</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1690829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Než </a:t>
            </a:r>
            <a:r>
              <a:rPr lang="cs-CZ" altLang="cs-CZ" sz="3200" b="1" kern="0" dirty="0" smtClean="0"/>
              <a:t>zahájíme daňové </a:t>
            </a:r>
            <a:r>
              <a:rPr lang="cs-CZ" altLang="cs-CZ" sz="3200" b="1" kern="0" dirty="0"/>
              <a:t>řízení I.</a:t>
            </a:r>
          </a:p>
        </p:txBody>
      </p:sp>
      <p:sp>
        <p:nvSpPr>
          <p:cNvPr id="9" name="TextovéPole 8"/>
          <p:cNvSpPr txBox="1"/>
          <p:nvPr/>
        </p:nvSpPr>
        <p:spPr>
          <a:xfrm>
            <a:off x="585094" y="1315031"/>
            <a:ext cx="11248221" cy="3954929"/>
          </a:xfrm>
          <a:prstGeom prst="rect">
            <a:avLst/>
          </a:prstGeom>
          <a:noFill/>
        </p:spPr>
        <p:txBody>
          <a:bodyPr wrap="square" rtlCol="0">
            <a:spAutoFit/>
          </a:bodyPr>
          <a:lstStyle/>
          <a:p>
            <a:pPr>
              <a:spcAft>
                <a:spcPts val="600"/>
              </a:spcAft>
              <a:buClr>
                <a:srgbClr val="996600"/>
              </a:buClr>
              <a:defRPr/>
            </a:pPr>
            <a:endParaRPr lang="cs-CZ" altLang="cs-CZ" sz="2400" u="sng" kern="0" dirty="0" smtClean="0"/>
          </a:p>
          <a:p>
            <a:pPr>
              <a:spcAft>
                <a:spcPts val="600"/>
              </a:spcAft>
              <a:buClr>
                <a:srgbClr val="996600"/>
              </a:buClr>
              <a:defRPr/>
            </a:pPr>
            <a:r>
              <a:rPr lang="cs-CZ" altLang="cs-CZ" sz="2400" b="1" u="sng" kern="0" dirty="0" smtClean="0"/>
              <a:t>Výzva </a:t>
            </a:r>
            <a:r>
              <a:rPr lang="cs-CZ" altLang="cs-CZ" sz="2400" b="1" u="sng" kern="0" dirty="0"/>
              <a:t>k provedení opatření k nápravě</a:t>
            </a:r>
            <a:r>
              <a:rPr lang="cs-CZ" altLang="cs-CZ" sz="2400" b="1" kern="0" dirty="0" smtClean="0"/>
              <a:t>:</a:t>
            </a:r>
          </a:p>
          <a:p>
            <a:pPr>
              <a:spcAft>
                <a:spcPts val="600"/>
              </a:spcAft>
              <a:buClr>
                <a:srgbClr val="996600"/>
              </a:buClr>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u odstranitelných pochybení méně závažného charakteru (snížené odvody)</a:t>
            </a:r>
          </a:p>
          <a:p>
            <a:pPr marL="342900" indent="-342900">
              <a:spcAft>
                <a:spcPts val="600"/>
              </a:spcAft>
              <a:buClr>
                <a:srgbClr val="996600"/>
              </a:buClr>
              <a:buFont typeface="Wingdings" panose="05000000000000000000" pitchFamily="2" charset="2"/>
              <a:buChar char="q"/>
              <a:defRPr/>
            </a:pPr>
            <a:r>
              <a:rPr lang="cs-CZ" altLang="cs-CZ" sz="2400" kern="0" dirty="0"/>
              <a:t>netýká se vyčíslitelných PRK</a:t>
            </a:r>
          </a:p>
          <a:p>
            <a:pPr marL="342900" indent="-342900">
              <a:spcAft>
                <a:spcPts val="600"/>
              </a:spcAft>
              <a:buClr>
                <a:srgbClr val="996600"/>
              </a:buClr>
              <a:buFont typeface="Wingdings" panose="05000000000000000000" pitchFamily="2" charset="2"/>
              <a:buChar char="q"/>
              <a:defRPr/>
            </a:pPr>
            <a:r>
              <a:rPr lang="cs-CZ" altLang="cs-CZ" sz="2400" kern="0" dirty="0"/>
              <a:t>stanovení lhůty podle náročnosti opatření a způsobu jeho uložení (kontrola na místě, administrativní kontrola)</a:t>
            </a:r>
          </a:p>
          <a:p>
            <a:pPr marL="342900" indent="-342900">
              <a:spcAft>
                <a:spcPts val="600"/>
              </a:spcAft>
              <a:buClr>
                <a:srgbClr val="996600"/>
              </a:buClr>
              <a:buFont typeface="Wingdings" panose="05000000000000000000" pitchFamily="2" charset="2"/>
              <a:buChar char="q"/>
              <a:defRPr/>
            </a:pPr>
            <a:r>
              <a:rPr lang="cs-CZ" altLang="cs-CZ" sz="2400" kern="0" dirty="0"/>
              <a:t>formát výzvy není stanoven, musí však být prokazatelně doručena</a:t>
            </a:r>
          </a:p>
          <a:p>
            <a:pPr marL="342900" indent="-342900">
              <a:spcAft>
                <a:spcPts val="600"/>
              </a:spcAft>
              <a:buClr>
                <a:srgbClr val="996600"/>
              </a:buClr>
              <a:buFont typeface="Wingdings" panose="05000000000000000000" pitchFamily="2" charset="2"/>
              <a:buChar char="q"/>
              <a:defRPr/>
            </a:pPr>
            <a:r>
              <a:rPr lang="cs-CZ" altLang="cs-CZ" sz="2400" kern="0" dirty="0"/>
              <a:t>při splnění výzvy platí, že nedošlo k PRK a nezahajuje se daňové řízení</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provedení opatření</a:t>
            </a:r>
          </a:p>
        </p:txBody>
      </p:sp>
    </p:spTree>
    <p:extLst>
      <p:ext uri="{BB962C8B-B14F-4D97-AF65-F5344CB8AC3E}">
        <p14:creationId xmlns:p14="http://schemas.microsoft.com/office/powerpoint/2010/main" val="17420476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Než </a:t>
            </a:r>
            <a:r>
              <a:rPr lang="cs-CZ" altLang="cs-CZ" sz="3200" b="1" kern="0" dirty="0" smtClean="0"/>
              <a:t>zahájíme daňové </a:t>
            </a:r>
            <a:r>
              <a:rPr lang="cs-CZ" altLang="cs-CZ" sz="3200" b="1" kern="0" dirty="0"/>
              <a:t>řízení </a:t>
            </a:r>
            <a:r>
              <a:rPr lang="cs-CZ" altLang="cs-CZ" sz="3200" b="1" kern="0" dirty="0" smtClean="0"/>
              <a:t>II.</a:t>
            </a:r>
            <a:endParaRPr lang="cs-CZ" altLang="cs-CZ" sz="3200" b="1" kern="0" dirty="0"/>
          </a:p>
        </p:txBody>
      </p:sp>
      <p:sp>
        <p:nvSpPr>
          <p:cNvPr id="9" name="TextovéPole 8"/>
          <p:cNvSpPr txBox="1"/>
          <p:nvPr/>
        </p:nvSpPr>
        <p:spPr>
          <a:xfrm>
            <a:off x="585094" y="1315031"/>
            <a:ext cx="11248221" cy="3954929"/>
          </a:xfrm>
          <a:prstGeom prst="rect">
            <a:avLst/>
          </a:prstGeom>
          <a:noFill/>
        </p:spPr>
        <p:txBody>
          <a:bodyPr wrap="square" rtlCol="0">
            <a:spAutoFit/>
          </a:bodyPr>
          <a:lstStyle/>
          <a:p>
            <a:pPr>
              <a:spcAft>
                <a:spcPts val="600"/>
              </a:spcAft>
              <a:buClr>
                <a:srgbClr val="996600"/>
              </a:buClr>
              <a:defRPr/>
            </a:pPr>
            <a:endParaRPr lang="cs-CZ" altLang="cs-CZ" sz="2400" b="1" u="sng" kern="0" dirty="0" smtClean="0"/>
          </a:p>
          <a:p>
            <a:pPr>
              <a:spcAft>
                <a:spcPts val="600"/>
              </a:spcAft>
              <a:buClr>
                <a:srgbClr val="996600"/>
              </a:buClr>
              <a:defRPr/>
            </a:pPr>
            <a:r>
              <a:rPr lang="cs-CZ" altLang="cs-CZ" sz="2400" b="1" u="sng" kern="0" dirty="0"/>
              <a:t>Výzva k vrácení dotace nebo její části</a:t>
            </a:r>
            <a:r>
              <a:rPr lang="cs-CZ" altLang="cs-CZ" sz="2400" b="1" kern="0" dirty="0"/>
              <a:t>:</a:t>
            </a:r>
          </a:p>
          <a:p>
            <a:pPr marL="342900" indent="-342900">
              <a:spcAft>
                <a:spcPts val="600"/>
              </a:spcAft>
              <a:buClr>
                <a:srgbClr val="996600"/>
              </a:buClr>
              <a:buFont typeface="Wingdings" panose="05000000000000000000" pitchFamily="2" charset="2"/>
              <a:buChar char="q"/>
              <a:defRPr/>
            </a:pPr>
            <a:r>
              <a:rPr lang="cs-CZ" altLang="cs-CZ" sz="2400" kern="0" dirty="0"/>
              <a:t>u neodstranitelných pochybení</a:t>
            </a:r>
          </a:p>
          <a:p>
            <a:pPr marL="342900" indent="-342900">
              <a:spcAft>
                <a:spcPts val="600"/>
              </a:spcAft>
              <a:buClr>
                <a:srgbClr val="996600"/>
              </a:buClr>
              <a:buFont typeface="Wingdings" panose="05000000000000000000" pitchFamily="2" charset="2"/>
              <a:buChar char="q"/>
              <a:defRPr/>
            </a:pPr>
            <a:r>
              <a:rPr lang="cs-CZ" altLang="cs-CZ" sz="2400" kern="0" dirty="0"/>
              <a:t>lhůta k vrácení musí být reálně splnitelná</a:t>
            </a:r>
          </a:p>
          <a:p>
            <a:pPr marL="342900" indent="-342900">
              <a:spcAft>
                <a:spcPts val="600"/>
              </a:spcAft>
              <a:buClr>
                <a:srgbClr val="996600"/>
              </a:buClr>
              <a:buFont typeface="Wingdings" panose="05000000000000000000" pitchFamily="2" charset="2"/>
              <a:buChar char="q"/>
              <a:defRPr/>
            </a:pPr>
            <a:r>
              <a:rPr lang="cs-CZ" altLang="cs-CZ" sz="2400" kern="0" dirty="0"/>
              <a:t>formát výzvy není stanoven, musí však být prokazatelně doručena</a:t>
            </a:r>
          </a:p>
          <a:p>
            <a:pPr marL="342900" indent="-342900">
              <a:spcAft>
                <a:spcPts val="600"/>
              </a:spcAft>
              <a:buClr>
                <a:srgbClr val="996600"/>
              </a:buClr>
              <a:buFont typeface="Wingdings" panose="05000000000000000000" pitchFamily="2" charset="2"/>
              <a:buChar char="q"/>
              <a:defRPr/>
            </a:pPr>
            <a:r>
              <a:rPr lang="cs-CZ" altLang="cs-CZ" sz="2400" kern="0" dirty="0"/>
              <a:t>při splnění výzvy platí, že nedošlo k PRK a nezahajuje se daňové řízení</a:t>
            </a:r>
          </a:p>
          <a:p>
            <a:pPr>
              <a:spcAft>
                <a:spcPts val="600"/>
              </a:spcAft>
              <a:buClr>
                <a:srgbClr val="996600"/>
              </a:buClr>
              <a:defRPr/>
            </a:pPr>
            <a:endParaRPr lang="cs-CZ" altLang="cs-CZ" sz="2400" u="sng" kern="0" dirty="0"/>
          </a:p>
          <a:p>
            <a:pPr marL="342900" indent="-342900">
              <a:spcAft>
                <a:spcPts val="600"/>
              </a:spcAft>
              <a:buClr>
                <a:srgbClr val="996600"/>
              </a:buClr>
              <a:buFont typeface="Wingdings" panose="05000000000000000000" pitchFamily="2" charset="2"/>
              <a:buChar char="q"/>
              <a:defRPr/>
            </a:pPr>
            <a:r>
              <a:rPr lang="cs-CZ" altLang="cs-CZ" sz="2400" u="sng" kern="0" dirty="0"/>
              <a:t>pozor na důsledky</a:t>
            </a:r>
            <a:r>
              <a:rPr lang="cs-CZ" altLang="cs-CZ" sz="2400" kern="0" dirty="0"/>
              <a:t> – při splnění výzvy není možné uplatnit institut prominutí odvodu za PRK</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provedení opatření</a:t>
            </a:r>
          </a:p>
        </p:txBody>
      </p:sp>
    </p:spTree>
    <p:extLst>
      <p:ext uri="{BB962C8B-B14F-4D97-AF65-F5344CB8AC3E}">
        <p14:creationId xmlns:p14="http://schemas.microsoft.com/office/powerpoint/2010/main" val="918589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6093976"/>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o </a:t>
            </a:r>
            <a:r>
              <a:rPr lang="pt-BR" sz="2400" b="1" dirty="0" smtClean="0">
                <a:solidFill>
                  <a:srgbClr val="000000"/>
                </a:solidFill>
                <a:latin typeface="Arial" panose="020B0604020202020204" pitchFamily="34" charset="0"/>
              </a:rPr>
              <a:t>obcích</a:t>
            </a:r>
            <a:endParaRPr lang="cs-CZ" sz="2400" b="1" dirty="0" smtClean="0">
              <a:solidFill>
                <a:srgbClr val="000000"/>
              </a:solidFill>
              <a:latin typeface="Arial" panose="020B0604020202020204" pitchFamily="34" charset="0"/>
            </a:endParaRPr>
          </a:p>
          <a:p>
            <a:r>
              <a:rPr lang="cs-CZ" dirty="0"/>
              <a:t> </a:t>
            </a:r>
            <a:endParaRPr lang="cs-CZ" dirty="0" smtClean="0"/>
          </a:p>
          <a:p>
            <a:endParaRPr lang="cs-CZ" u="sng" dirty="0" smtClean="0">
              <a:hlinkClick r:id="rId2"/>
            </a:endParaRPr>
          </a:p>
          <a:p>
            <a:r>
              <a:rPr lang="cs-CZ" dirty="0" smtClean="0"/>
              <a:t>					3.11.2023 (3. čtení)         30.11.2023     14.12.2023</a:t>
            </a:r>
          </a:p>
          <a:p>
            <a:endParaRPr lang="cs-CZ" b="1" i="0" dirty="0">
              <a:solidFill>
                <a:srgbClr val="000000"/>
              </a:solidFill>
              <a:effectLst/>
              <a:latin typeface="Arial" panose="020B0604020202020204" pitchFamily="34" charset="0"/>
            </a:endParaRPr>
          </a:p>
          <a:p>
            <a:r>
              <a:rPr lang="cs-CZ" sz="2400" b="1" dirty="0">
                <a:solidFill>
                  <a:srgbClr val="000000"/>
                </a:solidFill>
                <a:latin typeface="Arial" panose="020B0604020202020204" pitchFamily="34" charset="0"/>
              </a:rPr>
              <a:t>Zákon vyhlášen 29. 12. 2023 ve Sbírce zákonů v částce 192 pod číslem </a:t>
            </a:r>
            <a:r>
              <a:rPr lang="cs-CZ" sz="2400" b="1" dirty="0">
                <a:solidFill>
                  <a:srgbClr val="C00000"/>
                </a:solidFill>
                <a:latin typeface="Arial" panose="020B0604020202020204" pitchFamily="34" charset="0"/>
              </a:rPr>
              <a:t>418/2023 Sb</a:t>
            </a:r>
            <a:r>
              <a:rPr lang="cs-CZ" sz="2400" b="1" dirty="0" smtClean="0">
                <a:solidFill>
                  <a:srgbClr val="C00000"/>
                </a:solidFill>
                <a:latin typeface="Arial" panose="020B0604020202020204" pitchFamily="34" charset="0"/>
              </a:rPr>
              <a:t>., účinnost 01.01.2024.</a:t>
            </a:r>
          </a:p>
          <a:p>
            <a:endParaRPr lang="cs-CZ" sz="1600" b="1" i="0" dirty="0">
              <a:solidFill>
                <a:srgbClr val="000000"/>
              </a:solidFill>
              <a:effectLst/>
              <a:latin typeface="Arial" panose="020B0604020202020204" pitchFamily="34" charset="0"/>
            </a:endParaRPr>
          </a:p>
          <a:p>
            <a:r>
              <a:rPr lang="cs-CZ" sz="2400" b="1" dirty="0" smtClean="0">
                <a:solidFill>
                  <a:srgbClr val="000000"/>
                </a:solidFill>
                <a:latin typeface="Arial" panose="020B0604020202020204" pitchFamily="34" charset="0"/>
              </a:rPr>
              <a:t>Změna </a:t>
            </a:r>
            <a:r>
              <a:rPr lang="cs-CZ" sz="2400" b="1" dirty="0" err="1" smtClean="0">
                <a:solidFill>
                  <a:srgbClr val="000000"/>
                </a:solidFill>
                <a:latin typeface="Arial" panose="020B0604020202020204" pitchFamily="34" charset="0"/>
              </a:rPr>
              <a:t>ust</a:t>
            </a:r>
            <a:r>
              <a:rPr lang="cs-CZ" sz="2400" b="1" dirty="0" smtClean="0">
                <a:solidFill>
                  <a:srgbClr val="000000"/>
                </a:solidFill>
                <a:latin typeface="Arial" panose="020B0604020202020204" pitchFamily="34" charset="0"/>
              </a:rPr>
              <a:t>. § 85 písm. b) a c)</a:t>
            </a:r>
          </a:p>
          <a:p>
            <a:r>
              <a:rPr lang="cs-CZ" dirty="0" smtClean="0"/>
              <a:t>b) poskytování </a:t>
            </a:r>
            <a:r>
              <a:rPr lang="cs-CZ" b="1" dirty="0"/>
              <a:t>věcných darů </a:t>
            </a:r>
            <a:r>
              <a:rPr lang="cs-CZ" dirty="0"/>
              <a:t>v hodnotě nad </a:t>
            </a:r>
            <a:r>
              <a:rPr lang="cs-CZ" strike="sngStrike" dirty="0"/>
              <a:t>20 000 Kč</a:t>
            </a:r>
            <a:r>
              <a:rPr lang="cs-CZ" b="1" dirty="0"/>
              <a:t> </a:t>
            </a:r>
            <a:r>
              <a:rPr lang="cs-CZ" b="1" dirty="0">
                <a:solidFill>
                  <a:srgbClr val="C00000"/>
                </a:solidFill>
              </a:rPr>
              <a:t>100 000 Kč</a:t>
            </a:r>
            <a:r>
              <a:rPr lang="cs-CZ" dirty="0">
                <a:solidFill>
                  <a:srgbClr val="C00000"/>
                </a:solidFill>
              </a:rPr>
              <a:t> </a:t>
            </a:r>
            <a:r>
              <a:rPr lang="cs-CZ" dirty="0"/>
              <a:t>a </a:t>
            </a:r>
            <a:r>
              <a:rPr lang="cs-CZ" b="1" dirty="0"/>
              <a:t>peněžitých darů </a:t>
            </a:r>
            <a:r>
              <a:rPr lang="cs-CZ" dirty="0"/>
              <a:t>ve výši nad </a:t>
            </a:r>
            <a:r>
              <a:rPr lang="cs-CZ" strike="sngStrike" dirty="0"/>
              <a:t>20 000 Kč</a:t>
            </a:r>
            <a:r>
              <a:rPr lang="cs-CZ" dirty="0"/>
              <a:t> </a:t>
            </a:r>
            <a:r>
              <a:rPr lang="cs-CZ" b="1" dirty="0">
                <a:solidFill>
                  <a:srgbClr val="C00000"/>
                </a:solidFill>
              </a:rPr>
              <a:t>100 000 Kč </a:t>
            </a:r>
            <a:r>
              <a:rPr lang="cs-CZ" dirty="0"/>
              <a:t>fyzické nebo právnické osobě v jednom kalendářním roce,</a:t>
            </a:r>
          </a:p>
          <a:p>
            <a:pPr algn="just"/>
            <a:r>
              <a:rPr lang="cs-CZ" dirty="0" smtClean="0"/>
              <a:t>c) </a:t>
            </a:r>
            <a:r>
              <a:rPr lang="cs-CZ" b="1" dirty="0" smtClean="0"/>
              <a:t>poskytování </a:t>
            </a:r>
            <a:r>
              <a:rPr lang="cs-CZ" b="1" dirty="0"/>
              <a:t>dotací a návratných finančních výpomocí </a:t>
            </a:r>
            <a:r>
              <a:rPr lang="cs-CZ" dirty="0"/>
              <a:t>nad </a:t>
            </a:r>
            <a:r>
              <a:rPr lang="cs-CZ" strike="sngStrike" dirty="0"/>
              <a:t>50 000 Kč</a:t>
            </a:r>
            <a:r>
              <a:rPr lang="cs-CZ" dirty="0"/>
              <a:t> </a:t>
            </a:r>
            <a:r>
              <a:rPr lang="cs-CZ" b="1" dirty="0">
                <a:solidFill>
                  <a:srgbClr val="C00000"/>
                </a:solidFill>
              </a:rPr>
              <a:t>250 000 Kč </a:t>
            </a:r>
            <a:r>
              <a:rPr lang="cs-CZ" dirty="0"/>
              <a:t>v jednotlivém případě fyzickým nebo právnickým osobám a uzavření veřejnoprávních smluv o jejich poskytnutí</a:t>
            </a:r>
            <a:r>
              <a:rPr lang="cs-CZ" b="1" dirty="0"/>
              <a:t>, nejedná-li se o návratné finanční výpomoci příspěvkovým organizacím zřízeným obcí nebo o dotace nebo návratné finanční výpomoci poskytované v době trvání krizového stavu</a:t>
            </a:r>
            <a:r>
              <a:rPr lang="cs-CZ" b="1" baseline="30000" dirty="0"/>
              <a:t>43)</a:t>
            </a:r>
            <a:r>
              <a:rPr lang="cs-CZ" b="1" dirty="0"/>
              <a:t>, mimořádného opatření při epidemii nebo nebezpečí jejího vzniku nebo mimořádného veterinárního opatření a v souvislosti s </a:t>
            </a:r>
            <a:r>
              <a:rPr lang="cs-CZ" b="1" dirty="0" smtClean="0"/>
              <a:t>nimi</a:t>
            </a:r>
            <a:r>
              <a:rPr lang="cs-CZ" dirty="0"/>
              <a:t>.</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3" name="Obrázek 2"/>
          <p:cNvPicPr>
            <a:picLocks noChangeAspect="1"/>
          </p:cNvPicPr>
          <p:nvPr/>
        </p:nvPicPr>
        <p:blipFill>
          <a:blip r:embed="rId3"/>
          <a:stretch>
            <a:fillRect/>
          </a:stretch>
        </p:blipFill>
        <p:spPr>
          <a:xfrm>
            <a:off x="3869768" y="1613647"/>
            <a:ext cx="6639852" cy="971686"/>
          </a:xfrm>
          <a:prstGeom prst="rect">
            <a:avLst/>
          </a:prstGeom>
        </p:spPr>
      </p:pic>
    </p:spTree>
    <p:extLst>
      <p:ext uri="{BB962C8B-B14F-4D97-AF65-F5344CB8AC3E}">
        <p14:creationId xmlns:p14="http://schemas.microsoft.com/office/powerpoint/2010/main" val="417467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Když vedeme řízení</a:t>
            </a:r>
          </a:p>
        </p:txBody>
      </p:sp>
      <p:sp>
        <p:nvSpPr>
          <p:cNvPr id="9" name="TextovéPole 8"/>
          <p:cNvSpPr txBox="1"/>
          <p:nvPr/>
        </p:nvSpPr>
        <p:spPr>
          <a:xfrm>
            <a:off x="585094" y="1315031"/>
            <a:ext cx="11248221" cy="5632311"/>
          </a:xfrm>
          <a:prstGeom prst="rect">
            <a:avLst/>
          </a:prstGeom>
          <a:noFill/>
        </p:spPr>
        <p:txBody>
          <a:bodyPr wrap="square" rtlCol="0">
            <a:spAutoFit/>
          </a:bodyPr>
          <a:lstStyle/>
          <a:p>
            <a:pPr marL="533400" indent="-533400">
              <a:buClr>
                <a:srgbClr val="996600"/>
              </a:buClr>
              <a:buFont typeface="Wingdings" panose="05000000000000000000" pitchFamily="2" charset="2"/>
              <a:buChar char="q"/>
            </a:pPr>
            <a:endParaRPr lang="cs-CZ" altLang="cs-CZ" sz="2400" dirty="0" smtClean="0"/>
          </a:p>
          <a:p>
            <a:pPr>
              <a:buClr>
                <a:srgbClr val="996600"/>
              </a:buClr>
            </a:pPr>
            <a:r>
              <a:rPr lang="cs-CZ" altLang="cs-CZ" sz="2400" b="1" dirty="0" smtClean="0">
                <a:solidFill>
                  <a:schemeClr val="accent5"/>
                </a:solidFill>
              </a:rPr>
              <a:t>Řízení o porušení rozpočtové kázně</a:t>
            </a:r>
            <a:endParaRPr lang="cs-CZ" altLang="cs-CZ" sz="2400" b="1" dirty="0">
              <a:solidFill>
                <a:schemeClr val="accent5"/>
              </a:solidFill>
            </a:endParaRPr>
          </a:p>
          <a:p>
            <a:pPr marL="533400" indent="-533400">
              <a:buClr>
                <a:srgbClr val="996600"/>
              </a:buClr>
              <a:buFont typeface="Wingdings" panose="05000000000000000000" pitchFamily="2" charset="2"/>
              <a:buChar char="q"/>
            </a:pPr>
            <a:endParaRPr lang="cs-CZ" altLang="cs-CZ" sz="2400" dirty="0" smtClean="0"/>
          </a:p>
          <a:p>
            <a:pPr marL="533400" indent="-533400">
              <a:buClr>
                <a:srgbClr val="996600"/>
              </a:buClr>
              <a:buFont typeface="Wingdings" panose="05000000000000000000" pitchFamily="2" charset="2"/>
              <a:buChar char="q"/>
            </a:pPr>
            <a:r>
              <a:rPr lang="cs-CZ" altLang="cs-CZ" sz="2400" dirty="0" smtClean="0"/>
              <a:t>řízení </a:t>
            </a:r>
            <a:r>
              <a:rPr lang="cs-CZ" altLang="cs-CZ" sz="2400" dirty="0"/>
              <a:t>vede úřad</a:t>
            </a:r>
          </a:p>
          <a:p>
            <a:pPr marL="533400" indent="-533400">
              <a:buClr>
                <a:srgbClr val="996600"/>
              </a:buClr>
              <a:buFont typeface="Wingdings" panose="05000000000000000000" pitchFamily="2" charset="2"/>
              <a:buChar char="q"/>
            </a:pPr>
            <a:r>
              <a:rPr lang="cs-CZ" altLang="cs-CZ" sz="2400" dirty="0"/>
              <a:t>zahájení řízení musíme příjemci oznámit</a:t>
            </a:r>
          </a:p>
          <a:p>
            <a:pPr marL="533400" indent="-533400">
              <a:buClr>
                <a:srgbClr val="996600"/>
              </a:buClr>
              <a:buFont typeface="Wingdings" panose="05000000000000000000" pitchFamily="2" charset="2"/>
              <a:buChar char="q"/>
            </a:pPr>
            <a:r>
              <a:rPr lang="cs-CZ" altLang="cs-CZ" sz="2400" dirty="0"/>
              <a:t>k oznámení můžeme současně připojit výzvu k seznámení s podklady </a:t>
            </a:r>
            <a:r>
              <a:rPr lang="cs-CZ" altLang="cs-CZ" sz="2400" dirty="0" smtClean="0"/>
              <a:t>rozhodnutí a stanovit lhůtu pro vyjádření</a:t>
            </a:r>
            <a:endParaRPr lang="cs-CZ" altLang="cs-CZ" sz="2400" dirty="0"/>
          </a:p>
          <a:p>
            <a:pPr marL="533400" indent="-533400">
              <a:buClr>
                <a:srgbClr val="996600"/>
              </a:buClr>
              <a:buFont typeface="Wingdings" panose="05000000000000000000" pitchFamily="2" charset="2"/>
              <a:buChar char="q"/>
            </a:pPr>
            <a:r>
              <a:rPr lang="cs-CZ" altLang="cs-CZ" sz="2400" dirty="0"/>
              <a:t>pokud příjemce předá další informace nebo podklady, musíme výzvu zopakovat</a:t>
            </a:r>
          </a:p>
          <a:p>
            <a:pPr marL="533400" indent="-533400">
              <a:buClr>
                <a:srgbClr val="996600"/>
              </a:buClr>
              <a:buFont typeface="Wingdings" panose="05000000000000000000" pitchFamily="2" charset="2"/>
              <a:buChar char="q"/>
            </a:pPr>
            <a:r>
              <a:rPr lang="cs-CZ" altLang="cs-CZ" sz="2400" dirty="0" smtClean="0"/>
              <a:t>odvod </a:t>
            </a:r>
            <a:r>
              <a:rPr lang="cs-CZ" altLang="cs-CZ" sz="2400" dirty="0"/>
              <a:t>za porušení rozpočtové kázně se neuloží, jestliže jeho výše v souhrnu za všechna porušení ve vztahu k jedné poskytnuté dotaci nebo celkovým použitým prostředkům nepřesahuje </a:t>
            </a:r>
            <a:r>
              <a:rPr lang="cs-CZ" altLang="cs-CZ" sz="2400" dirty="0" smtClean="0"/>
              <a:t>1.000 Kč (z. 250 i z. 218)</a:t>
            </a:r>
          </a:p>
          <a:p>
            <a:pPr marL="533400" indent="-533400">
              <a:buClr>
                <a:srgbClr val="996600"/>
              </a:buClr>
              <a:buFont typeface="Wingdings" panose="05000000000000000000" pitchFamily="2" charset="2"/>
              <a:buChar char="q"/>
            </a:pPr>
            <a:r>
              <a:rPr lang="cs-CZ" altLang="cs-CZ" sz="2400" dirty="0" smtClean="0"/>
              <a:t>(u státního rozpočtu platí, že p</a:t>
            </a:r>
            <a:r>
              <a:rPr lang="cs-CZ" sz="2400" dirty="0" smtClean="0"/>
              <a:t>enále</a:t>
            </a:r>
            <a:r>
              <a:rPr lang="cs-CZ" sz="2400" dirty="0"/>
              <a:t>, které v jednotlivých případech nepřesáhne 500 Kč, se </a:t>
            </a:r>
            <a:r>
              <a:rPr lang="cs-CZ" sz="2400" dirty="0" smtClean="0"/>
              <a:t>nevyměří).</a:t>
            </a:r>
            <a:endParaRPr lang="cs-CZ" altLang="cs-CZ" sz="2400" dirty="0" smtClean="0"/>
          </a:p>
          <a:p>
            <a:pPr marL="533400" indent="-533400">
              <a:buClr>
                <a:srgbClr val="996600"/>
              </a:buClr>
              <a:buFont typeface="Wingdings" panose="05000000000000000000" pitchFamily="2" charset="2"/>
              <a:buChar char="q"/>
            </a:pPr>
            <a:endParaRPr lang="cs-CZ" altLang="cs-CZ" sz="2400" dirty="0"/>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Uložení a vymáhání odvodu</a:t>
            </a:r>
          </a:p>
        </p:txBody>
      </p:sp>
    </p:spTree>
    <p:extLst>
      <p:ext uri="{BB962C8B-B14F-4D97-AF65-F5344CB8AC3E}">
        <p14:creationId xmlns:p14="http://schemas.microsoft.com/office/powerpoint/2010/main" val="26965448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9" name="TextovéPole 8"/>
          <p:cNvSpPr txBox="1"/>
          <p:nvPr/>
        </p:nvSpPr>
        <p:spPr>
          <a:xfrm>
            <a:off x="585094" y="1315031"/>
            <a:ext cx="11248221" cy="4672048"/>
          </a:xfrm>
          <a:prstGeom prst="rect">
            <a:avLst/>
          </a:prstGeom>
          <a:noFill/>
        </p:spPr>
        <p:txBody>
          <a:bodyPr wrap="square" rtlCol="0">
            <a:spAutoFit/>
          </a:bodyPr>
          <a:lstStyle/>
          <a:p>
            <a:pPr>
              <a:spcAft>
                <a:spcPct val="20000"/>
              </a:spcAft>
              <a:buClr>
                <a:srgbClr val="996600"/>
              </a:buClr>
            </a:pPr>
            <a:endParaRPr lang="cs-CZ" altLang="cs-CZ" sz="2400" b="1" dirty="0" smtClean="0">
              <a:solidFill>
                <a:schemeClr val="accent5"/>
              </a:solidFill>
            </a:endParaRPr>
          </a:p>
          <a:p>
            <a:pPr>
              <a:spcAft>
                <a:spcPct val="20000"/>
              </a:spcAft>
              <a:buClr>
                <a:srgbClr val="996600"/>
              </a:buClr>
            </a:pPr>
            <a:endParaRPr lang="cs-CZ" altLang="cs-CZ" sz="2400" b="1" dirty="0">
              <a:solidFill>
                <a:schemeClr val="accent5"/>
              </a:solidFill>
            </a:endParaRPr>
          </a:p>
          <a:p>
            <a:pPr>
              <a:spcAft>
                <a:spcPct val="20000"/>
              </a:spcAft>
              <a:buClr>
                <a:srgbClr val="996600"/>
              </a:buClr>
            </a:pPr>
            <a:r>
              <a:rPr lang="cs-CZ" altLang="cs-CZ" sz="2400" b="1" dirty="0" smtClean="0">
                <a:solidFill>
                  <a:schemeClr val="accent5"/>
                </a:solidFill>
              </a:rPr>
              <a:t>Prominutí </a:t>
            </a:r>
            <a:r>
              <a:rPr lang="cs-CZ" altLang="cs-CZ" sz="2400" b="1" dirty="0">
                <a:solidFill>
                  <a:schemeClr val="accent5"/>
                </a:solidFill>
              </a:rPr>
              <a:t>odvodu za PRK a penále:</a:t>
            </a:r>
          </a:p>
          <a:p>
            <a:pPr marL="342900" indent="-342900">
              <a:spcAft>
                <a:spcPct val="20000"/>
              </a:spcAft>
              <a:buClr>
                <a:srgbClr val="996600"/>
              </a:buClr>
              <a:buFont typeface="Wingdings" panose="05000000000000000000" pitchFamily="2" charset="2"/>
              <a:buChar char="q"/>
            </a:pPr>
            <a:r>
              <a:rPr lang="cs-CZ" altLang="cs-CZ" sz="2400" dirty="0"/>
              <a:t>příjemce může požádat do 1 roku od právní moci platebního výměru</a:t>
            </a:r>
          </a:p>
          <a:p>
            <a:pPr marL="342900" indent="-342900">
              <a:spcAft>
                <a:spcPct val="20000"/>
              </a:spcAft>
              <a:buClr>
                <a:srgbClr val="996600"/>
              </a:buClr>
              <a:buFont typeface="Wingdings" panose="05000000000000000000" pitchFamily="2" charset="2"/>
              <a:buChar char="q"/>
            </a:pPr>
            <a:r>
              <a:rPr lang="cs-CZ" altLang="cs-CZ" sz="2400" dirty="0"/>
              <a:t>o prominutí rozhoduje orgán, který rozhodl o poskytnutí dotace</a:t>
            </a:r>
          </a:p>
          <a:p>
            <a:pPr marL="342900" indent="-342900">
              <a:spcAft>
                <a:spcPct val="20000"/>
              </a:spcAft>
              <a:buClr>
                <a:srgbClr val="996600"/>
              </a:buClr>
              <a:buFont typeface="Wingdings" panose="05000000000000000000" pitchFamily="2" charset="2"/>
              <a:buChar char="q"/>
            </a:pPr>
            <a:r>
              <a:rPr lang="cs-CZ" altLang="cs-CZ" sz="2400" dirty="0"/>
              <a:t>upravení konečné výše odvodu v daňovém řízení</a:t>
            </a:r>
            <a:br>
              <a:rPr lang="cs-CZ" altLang="cs-CZ" sz="2400" dirty="0"/>
            </a:br>
            <a:r>
              <a:rPr lang="cs-CZ" altLang="cs-CZ" sz="2400" dirty="0"/>
              <a:t>(v souladu s rozhodnutím orgánu obce, kraje)</a:t>
            </a:r>
          </a:p>
          <a:p>
            <a:pPr marL="342900" indent="-342900">
              <a:spcAft>
                <a:spcPct val="20000"/>
              </a:spcAft>
              <a:buClr>
                <a:srgbClr val="996600"/>
              </a:buClr>
              <a:buFont typeface="Wingdings" panose="05000000000000000000" pitchFamily="2" charset="2"/>
              <a:buChar char="q"/>
            </a:pPr>
            <a:endParaRPr lang="cs-CZ" altLang="cs-CZ" sz="2400" dirty="0"/>
          </a:p>
          <a:p>
            <a:pPr>
              <a:buClr>
                <a:srgbClr val="996600"/>
              </a:buClr>
            </a:pPr>
            <a:r>
              <a:rPr lang="cs-CZ" altLang="cs-CZ" sz="2400" b="1" dirty="0">
                <a:solidFill>
                  <a:schemeClr val="accent5"/>
                </a:solidFill>
              </a:rPr>
              <a:t>Splátkový kalendář:</a:t>
            </a:r>
          </a:p>
          <a:p>
            <a:pPr marL="342900" indent="-342900">
              <a:spcAft>
                <a:spcPct val="20000"/>
              </a:spcAft>
              <a:buClr>
                <a:srgbClr val="996600"/>
              </a:buClr>
              <a:buFont typeface="Wingdings" panose="05000000000000000000" pitchFamily="2" charset="2"/>
              <a:buChar char="q"/>
            </a:pPr>
            <a:r>
              <a:rPr lang="cs-CZ" altLang="cs-CZ" sz="2400" dirty="0"/>
              <a:t>rozhodnutí o rozložení úhrady do splátek nad 18 měsíců je vyhrazeno zastupitelstvu</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Tree>
    <p:extLst>
      <p:ext uri="{BB962C8B-B14F-4D97-AF65-F5344CB8AC3E}">
        <p14:creationId xmlns:p14="http://schemas.microsoft.com/office/powerpoint/2010/main" val="34532629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9" name="TextovéPole 8"/>
          <p:cNvSpPr txBox="1"/>
          <p:nvPr/>
        </p:nvSpPr>
        <p:spPr>
          <a:xfrm>
            <a:off x="559214" y="1314790"/>
            <a:ext cx="11248221" cy="3970318"/>
          </a:xfrm>
          <a:prstGeom prst="rect">
            <a:avLst/>
          </a:prstGeom>
          <a:noFill/>
        </p:spPr>
        <p:txBody>
          <a:bodyPr wrap="square" rtlCol="0">
            <a:spAutoFit/>
          </a:bodyPr>
          <a:lstStyle/>
          <a:p>
            <a:r>
              <a:rPr lang="cs-CZ" b="1" dirty="0"/>
              <a:t>Mimořádné opravné prostředky</a:t>
            </a:r>
            <a:endParaRPr lang="cs-CZ" dirty="0"/>
          </a:p>
          <a:p>
            <a:r>
              <a:rPr lang="cs-CZ" dirty="0"/>
              <a:t> </a:t>
            </a:r>
          </a:p>
          <a:p>
            <a:r>
              <a:rPr lang="cs-CZ" dirty="0"/>
              <a:t>Dokonce ani pravomocné nebo i odvolacím orgánem potvrzené rozhodnutí </a:t>
            </a:r>
            <a:endParaRPr lang="cs-CZ" dirty="0" smtClean="0"/>
          </a:p>
          <a:p>
            <a:r>
              <a:rPr lang="cs-CZ" dirty="0" smtClean="0"/>
              <a:t>o </a:t>
            </a:r>
            <a:r>
              <a:rPr lang="cs-CZ" dirty="0"/>
              <a:t>odvodu za porušení rozpočtové kázně, případně platebním výměrem vyměřené </a:t>
            </a:r>
            <a:endParaRPr lang="cs-CZ" dirty="0" smtClean="0"/>
          </a:p>
          <a:p>
            <a:r>
              <a:rPr lang="cs-CZ" dirty="0" smtClean="0"/>
              <a:t>penále </a:t>
            </a:r>
            <a:r>
              <a:rPr lang="cs-CZ" dirty="0"/>
              <a:t>za prodlení s odvodem za porušení rozpočtové kázně, nemusí znamenat </a:t>
            </a:r>
            <a:endParaRPr lang="cs-CZ" dirty="0" smtClean="0"/>
          </a:p>
          <a:p>
            <a:r>
              <a:rPr lang="cs-CZ" dirty="0" smtClean="0"/>
              <a:t>povinnost </a:t>
            </a:r>
            <a:r>
              <a:rPr lang="cs-CZ" dirty="0"/>
              <a:t>odvést celou takto stanovenou částku či její část. </a:t>
            </a:r>
          </a:p>
          <a:p>
            <a:r>
              <a:rPr lang="cs-CZ" dirty="0"/>
              <a:t>Zákon předpokládá možnost úplného či částečného prominutí povinnosti odvodu či vyměřeného penále. Jedná se o mimořádný opravný prostředek, jímž je samosprávě poskytnuta možnost a prosto pro odstranění tvrdosti zákona a zmírnění negativních důsledků odvodové povinnosti.</a:t>
            </a:r>
          </a:p>
          <a:p>
            <a:r>
              <a:rPr lang="cs-CZ" dirty="0"/>
              <a:t> </a:t>
            </a:r>
          </a:p>
          <a:p>
            <a:r>
              <a:rPr lang="cs-CZ" dirty="0"/>
              <a:t>Aby byla možnost prominutí odvodu a/nebo penále aktivována, musí k tomu být dány </a:t>
            </a:r>
            <a:r>
              <a:rPr lang="cs-CZ" b="1" dirty="0"/>
              <a:t>důvody hodné zvláštního zřetele</a:t>
            </a:r>
            <a:r>
              <a:rPr lang="cs-CZ" dirty="0"/>
              <a:t>. Tyto důvody je třeba v rozhodnutí o prominutí dostatečným způsobem specifikovat tak, aby toto rozhodnutí případně mohlo být předmětem soudního přezkumu. Pokud rozhodující orgán důvody hodné zvláštního zřetele neshledá, podanou žádost odmítne.</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Tree>
    <p:extLst>
      <p:ext uri="{BB962C8B-B14F-4D97-AF65-F5344CB8AC3E}">
        <p14:creationId xmlns:p14="http://schemas.microsoft.com/office/powerpoint/2010/main" val="10789609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
        <p:nvSpPr>
          <p:cNvPr id="3" name="Obdélník 2"/>
          <p:cNvSpPr/>
          <p:nvPr/>
        </p:nvSpPr>
        <p:spPr>
          <a:xfrm>
            <a:off x="569343" y="1582341"/>
            <a:ext cx="8574657" cy="4247317"/>
          </a:xfrm>
          <a:prstGeom prst="rect">
            <a:avLst/>
          </a:prstGeom>
        </p:spPr>
        <p:txBody>
          <a:bodyPr wrap="square">
            <a:spAutoFit/>
          </a:bodyPr>
          <a:lstStyle/>
          <a:p>
            <a:pPr algn="just">
              <a:spcAft>
                <a:spcPts val="0"/>
              </a:spcAft>
            </a:pPr>
            <a:r>
              <a:rPr lang="cs-CZ" b="1" dirty="0">
                <a:latin typeface="Calibri" panose="020F0502020204030204" pitchFamily="34" charset="0"/>
                <a:ea typeface="Times New Roman" panose="02020603050405020304" pitchFamily="18" charset="0"/>
                <a:cs typeface="Calibri" panose="020F0502020204030204" pitchFamily="34" charset="0"/>
              </a:rPr>
              <a:t>Rozhodnutí o prominutí odvodu (penále) </a:t>
            </a:r>
            <a:r>
              <a:rPr lang="cs-CZ" dirty="0">
                <a:latin typeface="Calibri" panose="020F0502020204030204" pitchFamily="34" charset="0"/>
                <a:ea typeface="Times New Roman" panose="02020603050405020304" pitchFamily="18" charset="0"/>
                <a:cs typeface="Calibri" panose="020F0502020204030204" pitchFamily="34" charset="0"/>
              </a:rPr>
              <a:t>vydává vždy ten orgán, který rozhodl o poskytnutí peněžních prostředků. Kompetenci orgánů stanovuje zákon o obcích, jenž vyhradil kompetenci rozhodování o žádostech o dotaci převyšující </a:t>
            </a:r>
            <a: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250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tis. Kč </a:t>
            </a:r>
            <a:r>
              <a:rPr lang="cs-CZ" dirty="0">
                <a:latin typeface="Calibri" panose="020F0502020204030204" pitchFamily="34" charset="0"/>
                <a:ea typeface="Times New Roman" panose="02020603050405020304" pitchFamily="18" charset="0"/>
                <a:cs typeface="Calibri" panose="020F0502020204030204" pitchFamily="34" charset="0"/>
              </a:rPr>
              <a:t>zastupitelstvu obcí.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Do </a:t>
            </a:r>
            <a: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250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tis. Kč </a:t>
            </a:r>
            <a:r>
              <a:rPr lang="cs-CZ" dirty="0">
                <a:latin typeface="Calibri" panose="020F0502020204030204" pitchFamily="34" charset="0"/>
                <a:ea typeface="Times New Roman" panose="02020603050405020304" pitchFamily="18" charset="0"/>
                <a:cs typeface="Calibri" panose="020F0502020204030204" pitchFamily="34" charset="0"/>
              </a:rPr>
              <a:t>se pak jedná o zbytkovou kompetenci rady obce.</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Postupuje se přitom stejně jako při vlastním poskytnutí prostředků. Dané rozhodování je vždy rozhodováním o žádosti toho subjektu, který se dopustil porušení rozpočtové kázně</a:t>
            </a:r>
            <a:r>
              <a:rPr lang="cs-CZ" dirty="0" smtClean="0">
                <a:latin typeface="Calibri" panose="020F0502020204030204" pitchFamily="34" charset="0"/>
                <a:ea typeface="Times New Roman" panose="02020603050405020304" pitchFamily="18" charset="0"/>
                <a:cs typeface="Calibri" panose="020F0502020204030204" pitchFamily="34" charset="0"/>
              </a:rPr>
              <a:t>.</a:t>
            </a:r>
          </a:p>
          <a:p>
            <a:pPr algn="just">
              <a:spcAft>
                <a:spcPts val="0"/>
              </a:spcAft>
            </a:pPr>
            <a:endParaRPr lang="cs-CZ" dirty="0">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cs-CZ" dirty="0" smtClean="0">
                <a:latin typeface="Calibri" panose="020F0502020204030204" pitchFamily="34" charset="0"/>
                <a:ea typeface="Calibri" panose="020F0502020204030204" pitchFamily="34" charset="0"/>
                <a:cs typeface="Calibri" panose="020F0502020204030204" pitchFamily="34" charset="0"/>
              </a:rPr>
              <a:t>Lze Vázat na podmínky (např. orgán promine penále, pokud je odvod zaplacen do nějaké stanovené doby).</a:t>
            </a: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Žádost o prominutí lze podat nejpozději </a:t>
            </a:r>
            <a:r>
              <a:rPr lang="cs-CZ" b="1" dirty="0">
                <a:latin typeface="Calibri" panose="020F0502020204030204" pitchFamily="34" charset="0"/>
                <a:ea typeface="Times New Roman" panose="02020603050405020304" pitchFamily="18" charset="0"/>
                <a:cs typeface="Calibri" panose="020F0502020204030204" pitchFamily="34" charset="0"/>
              </a:rPr>
              <a:t>do jednoho roku ode dne nabytí právní moci rozhodnutí o odvodu za porušení rozpočtové kázně </a:t>
            </a:r>
            <a:r>
              <a:rPr lang="cs-CZ" dirty="0">
                <a:latin typeface="Calibri" panose="020F0502020204030204" pitchFamily="34" charset="0"/>
                <a:ea typeface="Times New Roman" panose="02020603050405020304" pitchFamily="18" charset="0"/>
                <a:cs typeface="Calibri" panose="020F0502020204030204" pitchFamily="34" charset="0"/>
              </a:rPr>
              <a:t>nebo vydání platebního výměru na penále. </a:t>
            </a:r>
            <a:endParaRPr lang="cs-CZ" dirty="0" smtClean="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cs-CZ" dirty="0">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cs-CZ" dirty="0" smtClean="0">
                <a:latin typeface="Calibri" panose="020F0502020204030204" pitchFamily="34" charset="0"/>
                <a:ea typeface="Calibri" panose="020F0502020204030204" pitchFamily="34" charset="0"/>
                <a:cs typeface="Calibri" panose="020F0502020204030204" pitchFamily="34" charset="0"/>
              </a:rPr>
              <a:t>Lze žádat opakovaně. </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0473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
        <p:nvSpPr>
          <p:cNvPr id="4" name="Obdélník 3"/>
          <p:cNvSpPr/>
          <p:nvPr/>
        </p:nvSpPr>
        <p:spPr>
          <a:xfrm>
            <a:off x="577970" y="1510468"/>
            <a:ext cx="8574657" cy="3693319"/>
          </a:xfrm>
          <a:prstGeom prst="rect">
            <a:avLst/>
          </a:prstGeom>
        </p:spPr>
        <p:txBody>
          <a:bodyPr wrap="square">
            <a:spAutoFit/>
          </a:bodyPr>
          <a:lstStyle/>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Polemikou probíhalo posouzení, zda podání žádosti o prominutí odvodu za porušení rozpočtové kázně podléhá správnímu poplatku podle zákona o právních poplatcích. Zákon stanoví správní poplatek za podání žádosti o </a:t>
            </a:r>
            <a:r>
              <a:rPr lang="cs-CZ" dirty="0">
                <a:latin typeface="Calibri" panose="020F0502020204030204" pitchFamily="34" charset="0"/>
                <a:ea typeface="Calibri" panose="020F0502020204030204" pitchFamily="34" charset="0"/>
                <a:cs typeface="Calibri" panose="020F0502020204030204" pitchFamily="34" charset="0"/>
              </a:rPr>
              <a:t>povolení úlevy na dani ve výši 1000 Kč. Ministerstvo ve svém výkladu tvrdí, že podání žádosti poplatku podléhá. My se naopak domníváme, že podání žádosti o prominutí odvodu za porušení kázně poplatku nepodléhá a to z důvodu, že se nejedná o řízení v přenesené působnosti. Vyměření odvodu je působností samostatnou a zákon o správních poplatcích stanoví poplatky za úkony, pokud orgány obcí vykonávají působnost v oblasti státní správy. Současně projednání jakékoliv žádosti v orgánech obce žádnému speciálnímu poplatku nepodléhá.</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Pro správu odvodů za porušení rozpočtové kázně platí obecné zásady daňového řízení, např. povinnost zachovávat mlčenlivost o informacích, které se v rámci takové činnosti jednotlivé zainteresované osoby dozvěděly (§ 9 odst. 1 a § 52 daňového řádu). </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5319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smtClean="0"/>
              <a:t>VZOR USNESENÍ O PROMINUTÍ</a:t>
            </a:r>
            <a:endParaRPr lang="cs-CZ" altLang="cs-CZ" sz="3200" b="1" kern="0" dirty="0"/>
          </a:p>
        </p:txBody>
      </p:sp>
      <p:sp>
        <p:nvSpPr>
          <p:cNvPr id="9" name="TextovéPole 8"/>
          <p:cNvSpPr txBox="1"/>
          <p:nvPr/>
        </p:nvSpPr>
        <p:spPr>
          <a:xfrm>
            <a:off x="585094" y="1315031"/>
            <a:ext cx="11248221" cy="4672048"/>
          </a:xfrm>
          <a:prstGeom prst="rect">
            <a:avLst/>
          </a:prstGeom>
          <a:noFill/>
        </p:spPr>
        <p:txBody>
          <a:bodyPr wrap="square" rtlCol="0">
            <a:spAutoFit/>
          </a:bodyPr>
          <a:lstStyle/>
          <a:p>
            <a:pPr>
              <a:spcAft>
                <a:spcPct val="20000"/>
              </a:spcAft>
              <a:buClr>
                <a:srgbClr val="996600"/>
              </a:buClr>
            </a:pPr>
            <a:r>
              <a:rPr lang="cs-CZ" altLang="cs-CZ" sz="2400" b="1" dirty="0">
                <a:solidFill>
                  <a:schemeClr val="accent5"/>
                </a:solidFill>
              </a:rPr>
              <a:t>Vzor usnesení o prominutí odvodu za porušení </a:t>
            </a:r>
            <a:r>
              <a:rPr lang="cs-CZ" altLang="cs-CZ" sz="2400" b="1" dirty="0" smtClean="0">
                <a:solidFill>
                  <a:schemeClr val="accent5"/>
                </a:solidFill>
              </a:rPr>
              <a:t/>
            </a:r>
            <a:br>
              <a:rPr lang="cs-CZ" altLang="cs-CZ" sz="2400" b="1" dirty="0" smtClean="0">
                <a:solidFill>
                  <a:schemeClr val="accent5"/>
                </a:solidFill>
              </a:rPr>
            </a:br>
            <a:r>
              <a:rPr lang="cs-CZ" altLang="cs-CZ" sz="2400" b="1" dirty="0" smtClean="0">
                <a:solidFill>
                  <a:schemeClr val="accent5"/>
                </a:solidFill>
              </a:rPr>
              <a:t>rozpočtové kázně </a:t>
            </a:r>
            <a:r>
              <a:rPr lang="cs-CZ" altLang="cs-CZ" sz="2400" b="1" dirty="0">
                <a:solidFill>
                  <a:schemeClr val="accent5"/>
                </a:solidFill>
              </a:rPr>
              <a:t>a </a:t>
            </a:r>
            <a:r>
              <a:rPr lang="cs-CZ" altLang="cs-CZ" sz="2400" b="1" dirty="0" smtClean="0">
                <a:solidFill>
                  <a:schemeClr val="accent5"/>
                </a:solidFill>
              </a:rPr>
              <a:t>penále</a:t>
            </a:r>
          </a:p>
          <a:p>
            <a:pPr>
              <a:spcAft>
                <a:spcPct val="20000"/>
              </a:spcAft>
              <a:buClr>
                <a:srgbClr val="996600"/>
              </a:buClr>
            </a:pPr>
            <a:endParaRPr lang="cs-CZ" altLang="cs-CZ" sz="2400" b="1" dirty="0" smtClean="0">
              <a:solidFill>
                <a:schemeClr val="accent5"/>
              </a:solidFill>
            </a:endParaRPr>
          </a:p>
          <a:p>
            <a:r>
              <a:rPr lang="cs-CZ" b="1" dirty="0">
                <a:solidFill>
                  <a:schemeClr val="accent5"/>
                </a:solidFill>
              </a:rPr>
              <a:t>Zastupitelstvo města </a:t>
            </a:r>
            <a:r>
              <a:rPr lang="cs-CZ" b="1" dirty="0" smtClean="0">
                <a:solidFill>
                  <a:schemeClr val="accent5"/>
                </a:solidFill>
              </a:rPr>
              <a:t>XXX</a:t>
            </a:r>
          </a:p>
          <a:p>
            <a:endParaRPr lang="cs-CZ" b="1" dirty="0">
              <a:solidFill>
                <a:schemeClr val="accent5"/>
              </a:solidFill>
            </a:endParaRPr>
          </a:p>
          <a:p>
            <a:r>
              <a:rPr lang="cs-CZ" dirty="0" smtClean="0"/>
              <a:t>rozhodlo</a:t>
            </a:r>
            <a:r>
              <a:rPr lang="cs-CZ" dirty="0"/>
              <a:t>:</a:t>
            </a:r>
          </a:p>
          <a:p>
            <a:r>
              <a:rPr lang="cs-CZ" dirty="0"/>
              <a:t>1</a:t>
            </a:r>
            <a:r>
              <a:rPr lang="cs-CZ" dirty="0" smtClean="0"/>
              <a:t>. podle </a:t>
            </a:r>
            <a:r>
              <a:rPr lang="cs-CZ" dirty="0"/>
              <a:t>§ 22 odst. 14 zákona č. 250/2000 Sb., o rozpočtových pravidlech územních rozpočtů, ve znění pozdějších předpisů, </a:t>
            </a:r>
            <a:r>
              <a:rPr lang="cs-CZ" b="1" dirty="0"/>
              <a:t>prominout 80 % </a:t>
            </a:r>
            <a:r>
              <a:rPr lang="cs-CZ" dirty="0"/>
              <a:t>ze stanoveného odvodu 36 850 Kč za porušení rozpočtové kázně </a:t>
            </a:r>
            <a:r>
              <a:rPr lang="cs-CZ" dirty="0" smtClean="0"/>
              <a:t/>
            </a:r>
            <a:br>
              <a:rPr lang="cs-CZ" dirty="0" smtClean="0"/>
            </a:br>
            <a:r>
              <a:rPr lang="cs-CZ" dirty="0" smtClean="0"/>
              <a:t>u </a:t>
            </a:r>
            <a:r>
              <a:rPr lang="cs-CZ" dirty="0"/>
              <a:t>dotace poskytnuté v roce 2021 příjemci </a:t>
            </a:r>
            <a:r>
              <a:rPr lang="cs-CZ" dirty="0" smtClean="0"/>
              <a:t>Občanský spolek, </a:t>
            </a:r>
            <a:r>
              <a:rPr lang="cs-CZ" dirty="0" err="1" smtClean="0"/>
              <a:t>z.s</a:t>
            </a:r>
            <a:r>
              <a:rPr lang="cs-CZ" dirty="0" smtClean="0"/>
              <a:t>., </a:t>
            </a:r>
            <a:r>
              <a:rPr lang="cs-CZ" dirty="0"/>
              <a:t>IČ: 12345678, se sídlem Na Samotě </a:t>
            </a:r>
            <a:r>
              <a:rPr lang="cs-CZ" dirty="0" smtClean="0"/>
              <a:t>123/4, 000 00 Kocourkov, </a:t>
            </a:r>
            <a:r>
              <a:rPr lang="cs-CZ" dirty="0"/>
              <a:t>na projekt „Celoroční činnost spolku“, tj. v celkové výši 29 480 Kč, z důvodů hodných zvláštního zřetele uvedených v příloze č. 1.</a:t>
            </a:r>
          </a:p>
          <a:p>
            <a:r>
              <a:rPr lang="cs-CZ" dirty="0"/>
              <a:t>2. </a:t>
            </a:r>
            <a:r>
              <a:rPr lang="cs-CZ" dirty="0" smtClean="0"/>
              <a:t>prominout </a:t>
            </a:r>
            <a:r>
              <a:rPr lang="cs-CZ" dirty="0"/>
              <a:t>penále v plné výši podle § 22 odst. 14 zákona č. 250/2000 Sb., o rozpočtových pravidlech územních rozpočtů, ve znění pozdějších předpisů, u dotace poskytnuté v roce 2021 příjemci </a:t>
            </a:r>
            <a:r>
              <a:rPr lang="cs-CZ" dirty="0" smtClean="0"/>
              <a:t>Občanský spolek, </a:t>
            </a:r>
            <a:r>
              <a:rPr lang="cs-CZ" dirty="0" err="1" smtClean="0"/>
              <a:t>z.s</a:t>
            </a:r>
            <a:r>
              <a:rPr lang="cs-CZ" dirty="0" smtClean="0"/>
              <a:t>., </a:t>
            </a:r>
            <a:r>
              <a:rPr lang="cs-CZ" dirty="0"/>
              <a:t>IČ: 12345678, se sídlem Na Samotě </a:t>
            </a:r>
            <a:r>
              <a:rPr lang="cs-CZ" dirty="0" smtClean="0"/>
              <a:t>123/4, 000 00 Kocourkov, </a:t>
            </a:r>
            <a:r>
              <a:rPr lang="cs-CZ" dirty="0"/>
              <a:t>na projekt „Celoroční činnost spolku“, z důvodů hodných zvláštního zřetele uvedených v příloze č. 1.</a:t>
            </a:r>
            <a:endParaRPr lang="cs-CZ" altLang="cs-CZ" sz="2400" b="1" dirty="0">
              <a:solidFill>
                <a:schemeClr val="accent5"/>
              </a:solidFill>
            </a:endParaRP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Tree>
    <p:extLst>
      <p:ext uri="{BB962C8B-B14F-4D97-AF65-F5344CB8AC3E}">
        <p14:creationId xmlns:p14="http://schemas.microsoft.com/office/powerpoint/2010/main" val="24414175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a:t>Opravné prostředky a soudní přezkum</a:t>
            </a:r>
            <a:endParaRPr lang="cs-CZ" altLang="cs-CZ" sz="1600" b="1" kern="0" dirty="0"/>
          </a:p>
        </p:txBody>
      </p:sp>
      <p:sp>
        <p:nvSpPr>
          <p:cNvPr id="9" name="TextovéPole 8"/>
          <p:cNvSpPr txBox="1"/>
          <p:nvPr/>
        </p:nvSpPr>
        <p:spPr>
          <a:xfrm>
            <a:off x="585094" y="1315031"/>
            <a:ext cx="11248221" cy="3970318"/>
          </a:xfrm>
          <a:prstGeom prst="rect">
            <a:avLst/>
          </a:prstGeom>
          <a:noFill/>
        </p:spPr>
        <p:txBody>
          <a:bodyPr wrap="square" rtlCol="0">
            <a:spAutoFit/>
          </a:bodyPr>
          <a:lstStyle/>
          <a:p>
            <a:r>
              <a:rPr lang="cs-CZ" b="1" dirty="0"/>
              <a:t>Opravné prostředky a soudní přezkum</a:t>
            </a:r>
            <a:endParaRPr lang="cs-CZ" dirty="0"/>
          </a:p>
          <a:p>
            <a:r>
              <a:rPr lang="cs-CZ" dirty="0"/>
              <a:t> </a:t>
            </a:r>
          </a:p>
          <a:p>
            <a:r>
              <a:rPr lang="cs-CZ" dirty="0"/>
              <a:t>Řádným opravným prostředkem proti rozhodnutí o porušení rozpočtové kázně nebo platebnímu výměru na penále za prodlení s odvodem za porušení rozpočtové kázně je v souladu s ustanoveními § 109 daňového řádu odvolání.  Odvolání je nutno podat u orgánu, který napadené rozhodnutí vydal, a to do 30 dnů ode dne doručení předmětného rozhodnutí.</a:t>
            </a:r>
          </a:p>
          <a:p>
            <a:endParaRPr lang="cs-CZ" dirty="0" smtClean="0"/>
          </a:p>
          <a:p>
            <a:r>
              <a:rPr lang="cs-CZ" dirty="0" smtClean="0"/>
              <a:t>Věcná </a:t>
            </a:r>
            <a:r>
              <a:rPr lang="cs-CZ" dirty="0"/>
              <a:t>příslušnost k rozhodování o odvolání je podle § 22 odst. 10 a 12 zákona č. 250/2000 Sb. stanovena takto:</a:t>
            </a:r>
          </a:p>
          <a:p>
            <a:pPr marL="285750" lvl="0" indent="-285750">
              <a:buFont typeface="Arial" panose="020B0604020202020204" pitchFamily="34" charset="0"/>
              <a:buChar char="•"/>
            </a:pPr>
            <a:r>
              <a:rPr lang="cs-CZ" dirty="0"/>
              <a:t>o odvolání proti rozhodnutí vydaném obecním úřadem rozhoduje v přenesené působnosti krajský úřad,</a:t>
            </a:r>
          </a:p>
          <a:p>
            <a:pPr marL="285750" lvl="0" indent="-285750">
              <a:buFont typeface="Arial" panose="020B0604020202020204" pitchFamily="34" charset="0"/>
              <a:buChar char="•"/>
            </a:pPr>
            <a:r>
              <a:rPr lang="cs-CZ" dirty="0"/>
              <a:t>o odvolání proti rozhodnutí vydaném úřadem městské části hlavního města Prahy rozhoduje v přenesené působnosti Magistrát hlavního města Prahy,</a:t>
            </a:r>
          </a:p>
          <a:p>
            <a:pPr marL="285750" lvl="0" indent="-285750">
              <a:buFont typeface="Arial" panose="020B0604020202020204" pitchFamily="34" charset="0"/>
              <a:buChar char="•"/>
            </a:pPr>
            <a:r>
              <a:rPr lang="cs-CZ" dirty="0"/>
              <a:t>o odvolání proti rozhodnutí vydaném Magistrátem hlavního města Prahy, popř. krajským úřadem, rozhoduje Ministerstvo financí.</a:t>
            </a:r>
          </a:p>
        </p:txBody>
      </p:sp>
    </p:spTree>
    <p:extLst>
      <p:ext uri="{BB962C8B-B14F-4D97-AF65-F5344CB8AC3E}">
        <p14:creationId xmlns:p14="http://schemas.microsoft.com/office/powerpoint/2010/main" val="1279589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Trestný čin</a:t>
            </a:r>
            <a:endParaRPr lang="cs-CZ" altLang="cs-CZ" sz="1600" b="1" kern="0" dirty="0"/>
          </a:p>
        </p:txBody>
      </p:sp>
      <p:sp>
        <p:nvSpPr>
          <p:cNvPr id="9" name="TextovéPole 8"/>
          <p:cNvSpPr txBox="1"/>
          <p:nvPr/>
        </p:nvSpPr>
        <p:spPr>
          <a:xfrm>
            <a:off x="585094" y="1315031"/>
            <a:ext cx="11248221" cy="369332"/>
          </a:xfrm>
          <a:prstGeom prst="rect">
            <a:avLst/>
          </a:prstGeom>
          <a:noFill/>
        </p:spPr>
        <p:txBody>
          <a:bodyPr wrap="square" rtlCol="0">
            <a:spAutoFit/>
          </a:bodyPr>
          <a:lstStyle/>
          <a:p>
            <a:r>
              <a:rPr lang="cs-CZ" dirty="0" smtClean="0"/>
              <a:t>Dotační podvod (§212 TZ)</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86" y="1874495"/>
            <a:ext cx="9805792" cy="4388156"/>
          </a:xfrm>
          <a:prstGeom prst="rect">
            <a:avLst/>
          </a:prstGeom>
        </p:spPr>
      </p:pic>
    </p:spTree>
    <p:extLst>
      <p:ext uri="{BB962C8B-B14F-4D97-AF65-F5344CB8AC3E}">
        <p14:creationId xmlns:p14="http://schemas.microsoft.com/office/powerpoint/2010/main" val="6621533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905" y="1402451"/>
            <a:ext cx="9523956" cy="5177983"/>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Trestný čin</a:t>
            </a:r>
            <a:endParaRPr lang="cs-CZ" altLang="cs-CZ" sz="1600" b="1" kern="0" dirty="0"/>
          </a:p>
        </p:txBody>
      </p:sp>
      <p:sp>
        <p:nvSpPr>
          <p:cNvPr id="5" name="Obdélník s odříznutými rohy na opačné straně 4"/>
          <p:cNvSpPr/>
          <p:nvPr/>
        </p:nvSpPr>
        <p:spPr>
          <a:xfrm>
            <a:off x="9438362" y="2160740"/>
            <a:ext cx="2129424" cy="80166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až 2 roky nebo zákaz činnosti</a:t>
            </a:r>
            <a:endParaRPr lang="cs-CZ" dirty="0"/>
          </a:p>
        </p:txBody>
      </p:sp>
    </p:spTree>
    <p:extLst>
      <p:ext uri="{BB962C8B-B14F-4D97-AF65-F5344CB8AC3E}">
        <p14:creationId xmlns:p14="http://schemas.microsoft.com/office/powerpoint/2010/main" val="16717277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Trestný čin</a:t>
            </a:r>
            <a:endParaRPr lang="cs-CZ" altLang="cs-CZ" sz="1600" b="1" kern="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53" y="1478072"/>
            <a:ext cx="6785377" cy="35446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302" y="2962404"/>
            <a:ext cx="4151690" cy="3277423"/>
          </a:xfrm>
          <a:prstGeom prst="rect">
            <a:avLst/>
          </a:prstGeom>
        </p:spPr>
      </p:pic>
      <p:sp>
        <p:nvSpPr>
          <p:cNvPr id="7" name="Bublinový popisek se šipkou dolů 6"/>
          <p:cNvSpPr/>
          <p:nvPr/>
        </p:nvSpPr>
        <p:spPr>
          <a:xfrm>
            <a:off x="9908088" y="2286064"/>
            <a:ext cx="1327759" cy="1352679"/>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b="1" dirty="0">
                <a:solidFill>
                  <a:srgbClr val="C00000"/>
                </a:solidFill>
              </a:rPr>
              <a:t>50.000 Kč a více</a:t>
            </a:r>
          </a:p>
          <a:p>
            <a:pPr algn="ctr"/>
            <a:r>
              <a:rPr lang="cs-CZ" dirty="0" smtClean="0"/>
              <a:t>§ 138 TZ</a:t>
            </a:r>
            <a:endParaRPr lang="cs-CZ" dirty="0"/>
          </a:p>
        </p:txBody>
      </p:sp>
    </p:spTree>
    <p:extLst>
      <p:ext uri="{BB962C8B-B14F-4D97-AF65-F5344CB8AC3E}">
        <p14:creationId xmlns:p14="http://schemas.microsoft.com/office/powerpoint/2010/main" val="424382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14248</TotalTime>
  <Words>11954</Words>
  <Application>Microsoft Office PowerPoint</Application>
  <PresentationFormat>Širokoúhlá obrazovka</PresentationFormat>
  <Paragraphs>1043</Paragraphs>
  <Slides>115</Slides>
  <Notes>2</Notes>
  <HiddenSlides>0</HiddenSlides>
  <MMClips>0</MMClips>
  <ScaleCrop>false</ScaleCrop>
  <HeadingPairs>
    <vt:vector size="6" baseType="variant">
      <vt:variant>
        <vt:lpstr>Použitá písma</vt:lpstr>
      </vt:variant>
      <vt:variant>
        <vt:i4>5</vt:i4>
      </vt:variant>
      <vt:variant>
        <vt:lpstr>Motiv</vt:lpstr>
      </vt:variant>
      <vt:variant>
        <vt:i4>3</vt:i4>
      </vt:variant>
      <vt:variant>
        <vt:lpstr>Nadpisy snímků</vt:lpstr>
      </vt:variant>
      <vt:variant>
        <vt:i4>115</vt:i4>
      </vt:variant>
    </vt:vector>
  </HeadingPairs>
  <TitlesOfParts>
    <vt:vector size="123" baseType="lpstr">
      <vt:lpstr>Arial</vt:lpstr>
      <vt:lpstr>Arial Unicode MS</vt:lpstr>
      <vt:lpstr>Calibri</vt:lpstr>
      <vt:lpstr>Times New Roman</vt:lpstr>
      <vt:lpstr>Wingdings</vt:lpstr>
      <vt:lpstr>Cover and End Slide Master</vt:lpstr>
      <vt:lpstr>Contents Slide Master</vt:lpstr>
      <vt:lpstr>Section Break Slide Master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Mareš Jan</cp:lastModifiedBy>
  <cp:revision>237</cp:revision>
  <dcterms:created xsi:type="dcterms:W3CDTF">2019-01-14T06:35:35Z</dcterms:created>
  <dcterms:modified xsi:type="dcterms:W3CDTF">2025-01-15T13:50:00Z</dcterms:modified>
</cp:coreProperties>
</file>