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61"/>
  </p:notesMasterIdLst>
  <p:sldIdLst>
    <p:sldId id="627" r:id="rId2"/>
    <p:sldId id="257" r:id="rId3"/>
    <p:sldId id="678" r:id="rId4"/>
    <p:sldId id="680" r:id="rId5"/>
    <p:sldId id="676" r:id="rId6"/>
    <p:sldId id="679" r:id="rId7"/>
    <p:sldId id="681" r:id="rId8"/>
    <p:sldId id="682" r:id="rId9"/>
    <p:sldId id="683" r:id="rId10"/>
    <p:sldId id="566" r:id="rId11"/>
    <p:sldId id="685" r:id="rId12"/>
    <p:sldId id="670" r:id="rId13"/>
    <p:sldId id="702" r:id="rId14"/>
    <p:sldId id="687" r:id="rId15"/>
    <p:sldId id="686" r:id="rId16"/>
    <p:sldId id="684" r:id="rId17"/>
    <p:sldId id="671" r:id="rId18"/>
    <p:sldId id="691" r:id="rId19"/>
    <p:sldId id="688" r:id="rId20"/>
    <p:sldId id="689" r:id="rId21"/>
    <p:sldId id="690" r:id="rId22"/>
    <p:sldId id="631" r:id="rId23"/>
    <p:sldId id="674" r:id="rId24"/>
    <p:sldId id="695" r:id="rId25"/>
    <p:sldId id="632" r:id="rId26"/>
    <p:sldId id="700" r:id="rId27"/>
    <p:sldId id="699" r:id="rId28"/>
    <p:sldId id="698" r:id="rId29"/>
    <p:sldId id="701" r:id="rId30"/>
    <p:sldId id="663" r:id="rId31"/>
    <p:sldId id="704" r:id="rId32"/>
    <p:sldId id="703" r:id="rId33"/>
    <p:sldId id="373" r:id="rId34"/>
    <p:sldId id="374" r:id="rId35"/>
    <p:sldId id="375" r:id="rId36"/>
    <p:sldId id="376" r:id="rId37"/>
    <p:sldId id="664" r:id="rId38"/>
    <p:sldId id="710" r:id="rId39"/>
    <p:sldId id="715" r:id="rId40"/>
    <p:sldId id="716" r:id="rId41"/>
    <p:sldId id="713" r:id="rId42"/>
    <p:sldId id="666" r:id="rId43"/>
    <p:sldId id="351" r:id="rId44"/>
    <p:sldId id="352" r:id="rId45"/>
    <p:sldId id="353" r:id="rId46"/>
    <p:sldId id="354" r:id="rId47"/>
    <p:sldId id="492" r:id="rId48"/>
    <p:sldId id="569" r:id="rId49"/>
    <p:sldId id="667" r:id="rId50"/>
    <p:sldId id="668" r:id="rId51"/>
    <p:sldId id="669" r:id="rId52"/>
    <p:sldId id="511" r:id="rId53"/>
    <p:sldId id="529" r:id="rId54"/>
    <p:sldId id="530" r:id="rId55"/>
    <p:sldId id="531" r:id="rId56"/>
    <p:sldId id="532" r:id="rId57"/>
    <p:sldId id="675" r:id="rId58"/>
    <p:sldId id="395" r:id="rId59"/>
    <p:sldId id="394" r:id="rId60"/>
  </p:sldIdLst>
  <p:sldSz cx="12192000" cy="6858000"/>
  <p:notesSz cx="6858000" cy="9144000"/>
  <p:embeddedFontLst>
    <p:embeddedFont>
      <p:font typeface="Century Gothic" panose="020B0502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ýchozí oddíl" id="{6F3ED9AF-0A06-4A89-8C6E-C8BB32FB0750}">
          <p14:sldIdLst>
            <p14:sldId id="627"/>
            <p14:sldId id="257"/>
            <p14:sldId id="678"/>
            <p14:sldId id="680"/>
            <p14:sldId id="676"/>
            <p14:sldId id="679"/>
            <p14:sldId id="681"/>
            <p14:sldId id="682"/>
            <p14:sldId id="683"/>
            <p14:sldId id="566"/>
            <p14:sldId id="685"/>
            <p14:sldId id="670"/>
            <p14:sldId id="702"/>
            <p14:sldId id="687"/>
            <p14:sldId id="686"/>
            <p14:sldId id="684"/>
            <p14:sldId id="671"/>
            <p14:sldId id="691"/>
            <p14:sldId id="688"/>
            <p14:sldId id="689"/>
            <p14:sldId id="690"/>
            <p14:sldId id="631"/>
            <p14:sldId id="674"/>
            <p14:sldId id="695"/>
            <p14:sldId id="632"/>
            <p14:sldId id="700"/>
            <p14:sldId id="699"/>
            <p14:sldId id="698"/>
            <p14:sldId id="701"/>
            <p14:sldId id="663"/>
            <p14:sldId id="704"/>
            <p14:sldId id="703"/>
            <p14:sldId id="373"/>
            <p14:sldId id="374"/>
            <p14:sldId id="375"/>
            <p14:sldId id="376"/>
            <p14:sldId id="664"/>
            <p14:sldId id="710"/>
            <p14:sldId id="715"/>
            <p14:sldId id="716"/>
            <p14:sldId id="713"/>
            <p14:sldId id="666"/>
            <p14:sldId id="351"/>
            <p14:sldId id="352"/>
            <p14:sldId id="353"/>
            <p14:sldId id="354"/>
            <p14:sldId id="492"/>
            <p14:sldId id="569"/>
            <p14:sldId id="667"/>
            <p14:sldId id="668"/>
            <p14:sldId id="669"/>
            <p14:sldId id="511"/>
            <p14:sldId id="529"/>
            <p14:sldId id="530"/>
            <p14:sldId id="531"/>
            <p14:sldId id="532"/>
            <p14:sldId id="675"/>
            <p14:sldId id="395"/>
            <p14:sldId id="3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8D9"/>
    <a:srgbClr val="4105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3" d="100"/>
          <a:sy n="103" d="100"/>
        </p:scale>
        <p:origin x="138" y="1650"/>
      </p:cViewPr>
      <p:guideLst/>
    </p:cSldViewPr>
  </p:slideViewPr>
  <p:notesTextViewPr>
    <p:cViewPr>
      <p:scale>
        <a:sx n="1" d="1"/>
        <a:sy n="1" d="1"/>
      </p:scale>
      <p:origin x="0" y="0"/>
    </p:cViewPr>
  </p:notesTextViewPr>
  <p:notesViewPr>
    <p:cSldViewPr snapToGrid="0">
      <p:cViewPr varScale="1">
        <p:scale>
          <a:sx n="131" d="100"/>
          <a:sy n="131" d="100"/>
        </p:scale>
        <p:origin x="22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7" name="Shape 7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2" name="Shape 7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7" name="Shape 7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2" name="Shape 7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7" name="Shape 6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553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5" name="Shape 6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0" name="Shape 6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5" name="Shape 6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0" name="Shape 6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6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8</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712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2" name="Shape 8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80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12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21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69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31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585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394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Shape 11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23" name="Shape 12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Shape 12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Shape 13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Shape 13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40" name="Shape 140"/>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Shape 14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4" name="Shape 14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Shape 14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Shape 14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Shape 14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Shape 14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Shape 152"/>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Shape 15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Shape 159"/>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Shape 162"/>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Shape 49"/>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p:nvPr/>
        </p:nvSpPr>
        <p:spPr>
          <a:xfrm>
            <a:off x="0" y="4323810"/>
            <a:ext cx="1744652" cy="778589"/>
          </a:xfrm>
          <a:custGeom>
            <a:avLst/>
            <a:gdLst/>
            <a:ahLst/>
            <a:cxnLst/>
            <a:rect l="0" t="0" r="0" b="0"/>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Shape 5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Shape 63"/>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Shape 6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Shape 7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8" name="Shape 78"/>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Shape 8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Shape 8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4" name="Shape 94"/>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2" name="Shape 102"/>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Shape 10"/>
          <p:cNvGrpSpPr/>
          <p:nvPr/>
        </p:nvGrpSpPr>
        <p:grpSpPr>
          <a:xfrm>
            <a:off x="1" y="228600"/>
            <a:ext cx="2851516" cy="6638628"/>
            <a:chOff x="2487613" y="285750"/>
            <a:chExt cx="2428875" cy="5654676"/>
          </a:xfrm>
        </p:grpSpPr>
        <p:sp>
          <p:nvSpPr>
            <p:cNvPr id="11" name="Shape 11"/>
            <p:cNvSpPr/>
            <p:nvPr/>
          </p:nvSpPr>
          <p:spPr>
            <a:xfrm>
              <a:off x="2487613" y="2284413"/>
              <a:ext cx="85725" cy="533400"/>
            </a:xfrm>
            <a:custGeom>
              <a:avLst/>
              <a:gdLst/>
              <a:ahLst/>
              <a:cxnLst/>
              <a:rect l="0" t="0" r="0" b="0"/>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2597151" y="2779713"/>
              <a:ext cx="550863" cy="1978025"/>
            </a:xfrm>
            <a:custGeom>
              <a:avLst/>
              <a:gdLst/>
              <a:ahLst/>
              <a:cxnLst/>
              <a:rect l="0" t="0" r="0" b="0"/>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3175001" y="4730750"/>
              <a:ext cx="519113" cy="1209675"/>
            </a:xfrm>
            <a:custGeom>
              <a:avLst/>
              <a:gdLst/>
              <a:ahLst/>
              <a:cxnLst/>
              <a:rect l="0" t="0" r="0" b="0"/>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3305176" y="5630863"/>
              <a:ext cx="146050" cy="309563"/>
            </a:xfrm>
            <a:custGeom>
              <a:avLst/>
              <a:gdLst/>
              <a:ahLst/>
              <a:cxnLst/>
              <a:rect l="0" t="0" r="0" b="0"/>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2573338" y="2817813"/>
              <a:ext cx="700088" cy="2835275"/>
            </a:xfrm>
            <a:custGeom>
              <a:avLst/>
              <a:gdLst/>
              <a:ahLst/>
              <a:cxnLst/>
              <a:rect l="0" t="0" r="0" b="0"/>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2506663" y="285750"/>
              <a:ext cx="90488" cy="2493963"/>
            </a:xfrm>
            <a:custGeom>
              <a:avLst/>
              <a:gdLst/>
              <a:ahLst/>
              <a:cxnLst/>
              <a:rect l="0" t="0" r="0" b="0"/>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4288" y="2598738"/>
              <a:ext cx="66675" cy="420688"/>
            </a:xfrm>
            <a:custGeom>
              <a:avLst/>
              <a:gdLst/>
              <a:ahLst/>
              <a:cxnLst/>
              <a:rect l="0" t="0" r="0" b="0"/>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3143251" y="4757738"/>
              <a:ext cx="161925" cy="873125"/>
            </a:xfrm>
            <a:custGeom>
              <a:avLst/>
              <a:gdLst/>
              <a:ahLst/>
              <a:cxnLst/>
              <a:rect l="0" t="0" r="0" b="0"/>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3148013" y="1282700"/>
              <a:ext cx="1768475" cy="3448050"/>
            </a:xfrm>
            <a:custGeom>
              <a:avLst/>
              <a:gdLst/>
              <a:ahLst/>
              <a:cxnLst/>
              <a:rect l="0" t="0" r="0" b="0"/>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3273426" y="5653088"/>
              <a:ext cx="138113" cy="287338"/>
            </a:xfrm>
            <a:custGeom>
              <a:avLst/>
              <a:gdLst/>
              <a:ahLst/>
              <a:cxnLst/>
              <a:rect l="0" t="0" r="0" b="0"/>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3143251" y="4656138"/>
              <a:ext cx="31750" cy="188913"/>
            </a:xfrm>
            <a:custGeom>
              <a:avLst/>
              <a:gdLst/>
              <a:ahLst/>
              <a:cxnLst/>
              <a:rect l="0" t="0" r="0" b="0"/>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3211513" y="5410200"/>
              <a:ext cx="203200" cy="530225"/>
            </a:xfrm>
            <a:custGeom>
              <a:avLst/>
              <a:gdLst/>
              <a:ahLst/>
              <a:cxnLst/>
              <a:rect l="0" t="0" r="0" b="0"/>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 name="Shape 23"/>
          <p:cNvGrpSpPr/>
          <p:nvPr/>
        </p:nvGrpSpPr>
        <p:grpSpPr>
          <a:xfrm>
            <a:off x="27222" y="-786"/>
            <a:ext cx="2356674" cy="6854039"/>
            <a:chOff x="6627813" y="194833"/>
            <a:chExt cx="1952625" cy="5678918"/>
          </a:xfrm>
        </p:grpSpPr>
        <p:sp>
          <p:nvSpPr>
            <p:cNvPr id="24" name="Shape 24"/>
            <p:cNvSpPr/>
            <p:nvPr/>
          </p:nvSpPr>
          <p:spPr>
            <a:xfrm>
              <a:off x="6627813" y="194833"/>
              <a:ext cx="409575" cy="3646488"/>
            </a:xfrm>
            <a:custGeom>
              <a:avLst/>
              <a:gdLst/>
              <a:ahLst/>
              <a:cxnLst/>
              <a:rect l="0" t="0" r="0" b="0"/>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061201" y="3771900"/>
              <a:ext cx="350838" cy="1309688"/>
            </a:xfrm>
            <a:custGeom>
              <a:avLst/>
              <a:gdLst/>
              <a:ahLst/>
              <a:cxnLst/>
              <a:rect l="0" t="0" r="0" b="0"/>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7439026" y="5053013"/>
              <a:ext cx="357188" cy="820738"/>
            </a:xfrm>
            <a:custGeom>
              <a:avLst/>
              <a:gdLst/>
              <a:ahLst/>
              <a:cxnLst/>
              <a:rect l="0" t="0" r="0" b="0"/>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037388" y="3811588"/>
              <a:ext cx="457200" cy="1852613"/>
            </a:xfrm>
            <a:custGeom>
              <a:avLst/>
              <a:gdLst/>
              <a:ahLst/>
              <a:cxnLst/>
              <a:rect l="0" t="0" r="0" b="0"/>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6992938" y="1263650"/>
              <a:ext cx="144463" cy="2508250"/>
            </a:xfrm>
            <a:custGeom>
              <a:avLst/>
              <a:gdLst/>
              <a:ahLst/>
              <a:cxnLst/>
              <a:rect l="0" t="0" r="0" b="0"/>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526338" y="5640388"/>
              <a:ext cx="111125" cy="233363"/>
            </a:xfrm>
            <a:custGeom>
              <a:avLst/>
              <a:gdLst/>
              <a:ahLst/>
              <a:cxnLst/>
              <a:rect l="0" t="0" r="0" b="0"/>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7021513" y="3598863"/>
              <a:ext cx="68263" cy="423863"/>
            </a:xfrm>
            <a:custGeom>
              <a:avLst/>
              <a:gdLst/>
              <a:ahLst/>
              <a:cxnLst/>
              <a:rect l="0" t="0" r="0" b="0"/>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412038" y="2801938"/>
              <a:ext cx="1168400" cy="2251075"/>
            </a:xfrm>
            <a:custGeom>
              <a:avLst/>
              <a:gdLst/>
              <a:ahLst/>
              <a:cxnLst/>
              <a:rect l="0" t="0" r="0" b="0"/>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494588" y="5664200"/>
              <a:ext cx="100013" cy="209550"/>
            </a:xfrm>
            <a:custGeom>
              <a:avLst/>
              <a:gdLst/>
              <a:ahLst/>
              <a:cxnLst/>
              <a:rect l="0" t="0" r="0" b="0"/>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7412038" y="5081588"/>
              <a:ext cx="114300" cy="558800"/>
            </a:xfrm>
            <a:custGeom>
              <a:avLst/>
              <a:gdLst/>
              <a:ahLst/>
              <a:cxnLst/>
              <a:rect l="0" t="0" r="0" b="0"/>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7412038" y="4978400"/>
              <a:ext cx="31750" cy="188913"/>
            </a:xfrm>
            <a:custGeom>
              <a:avLst/>
              <a:gdLst/>
              <a:ahLst/>
              <a:cxnLst/>
              <a:rect l="0" t="0" r="0" b="0"/>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7439026" y="5434013"/>
              <a:ext cx="174625" cy="439738"/>
            </a:xfrm>
            <a:custGeom>
              <a:avLst/>
              <a:gdLst/>
              <a:ahLst/>
              <a:cxnLst/>
              <a:rect l="0" t="0" r="0" b="0"/>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3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Shape 3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www.zakonyprolidi.cz/cs/1990-565/zneni-20240101#p11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zakonyprolidi.cz/cs/1990-565?koment=21075787&amp;komentmin=1#f7764748" TargetMode="External"/><Relationship Id="rId2" Type="http://schemas.openxmlformats.org/officeDocument/2006/relationships/hyperlink" Target="https://www.zakonyprolidi.cz/cs/1990-565?koment=21075787&amp;komentmin=1#f776474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zakonyprolidi.cz/cs/1990-565/zneni-20240101#p1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zakonyprolidi.cz/cs/1990-565/zneni-20240101#p11-2-b" TargetMode="External"/><Relationship Id="rId7" Type="http://schemas.openxmlformats.org/officeDocument/2006/relationships/hyperlink" Target="https://www.zakonyprolidi.cz/cs/2009-280/zneni-20240101#p178" TargetMode="External"/><Relationship Id="rId2" Type="http://schemas.openxmlformats.org/officeDocument/2006/relationships/hyperlink" Target="https://www.zakonyprolidi.cz/cs/1990-565/zneni-20240101#p11b-2" TargetMode="External"/><Relationship Id="rId1" Type="http://schemas.openxmlformats.org/officeDocument/2006/relationships/slideLayout" Target="../slideLayouts/slideLayout2.xml"/><Relationship Id="rId6" Type="http://schemas.openxmlformats.org/officeDocument/2006/relationships/hyperlink" Target="https://www.zakonyprolidi.cz/cs/2009-280/zneni-20240101#p109" TargetMode="External"/><Relationship Id="rId5" Type="http://schemas.openxmlformats.org/officeDocument/2006/relationships/hyperlink" Target="https://www.zakonyprolidi.cz/cs/2009-280/zneni-20240101#p101-5" TargetMode="External"/><Relationship Id="rId4" Type="http://schemas.openxmlformats.org/officeDocument/2006/relationships/hyperlink" Target="https://www.zakonyprolidi.cz/cs/2009-280/zneni-20240101#p103-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zakonyprolidi.cz/cs/2009-280/zneni-20240101#p33-1" TargetMode="External"/><Relationship Id="rId2" Type="http://schemas.openxmlformats.org/officeDocument/2006/relationships/hyperlink" Target="https://www.zakonyprolidi.cz/cs/2009-280/zneni-20240101#p14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V_kres_Microsoft_Visia2.vsdx"/><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zakonyprolidi.cz/cs/1990-565" TargetMode="External"/><Relationship Id="rId2" Type="http://schemas.openxmlformats.org/officeDocument/2006/relationships/hyperlink" Target="https://www.zakonyprolidi.cz/cs/2023-252#f7763909_f7763911"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zakonyprolidi.cz/cs/1997-4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49937" y="280263"/>
            <a:ext cx="10007116" cy="1773308"/>
          </a:xfrm>
        </p:spPr>
        <p:txBody>
          <a:bodyPr>
            <a:normAutofit/>
          </a:bodyPr>
          <a:lstStyle/>
          <a:p>
            <a:pPr algn="ctr"/>
            <a:r>
              <a:rPr lang="cs-CZ" sz="2800" b="1" dirty="0">
                <a:solidFill>
                  <a:srgbClr val="158EBF"/>
                </a:solidFill>
                <a:effectLst/>
              </a:rPr>
              <a:t>Správa místních poplatků podle nového a připravovaného zákona</a:t>
            </a:r>
            <a:r>
              <a:rPr lang="cs-CZ" sz="2800" dirty="0">
                <a:solidFill>
                  <a:srgbClr val="158EBF"/>
                </a:solidFill>
                <a:effectLst/>
              </a:rPr>
              <a:t> - webinář</a:t>
            </a:r>
            <a:br>
              <a:rPr lang="cs-CZ" sz="4800" b="1" dirty="0"/>
            </a:br>
            <a:r>
              <a:rPr lang="cs-CZ" sz="1200" dirty="0">
                <a:latin typeface="Times New Roman" panose="02020603050405020304" pitchFamily="18" charset="0"/>
                <a:ea typeface="Times New Roman" panose="02020603050405020304" pitchFamily="18" charset="0"/>
              </a:rPr>
              <a:t>Materiál by zpracován na základě zákona č. 565/1990 Sb. v platném znění k 1.1.2025, připravované novele daňového řádu k 1.7.2025, citací z důvodové zprávy, stávající judikatury, praxi a názoru autora</a:t>
            </a:r>
            <a:endParaRPr lang="cs-CZ" sz="4800" b="1" dirty="0"/>
          </a:p>
        </p:txBody>
      </p:sp>
      <p:pic>
        <p:nvPicPr>
          <p:cNvPr id="5" name="Obrázek 4">
            <a:extLst>
              <a:ext uri="{FF2B5EF4-FFF2-40B4-BE49-F238E27FC236}">
                <a16:creationId xmlns:a16="http://schemas.microsoft.com/office/drawing/2014/main" id="{EF0D1EA1-A0B2-2D41-91E7-1999735CE10A}"/>
              </a:ext>
            </a:extLst>
          </p:cNvPr>
          <p:cNvPicPr>
            <a:picLocks noChangeAspect="1"/>
          </p:cNvPicPr>
          <p:nvPr/>
        </p:nvPicPr>
        <p:blipFill>
          <a:blip r:embed="rId2"/>
          <a:stretch>
            <a:fillRect/>
          </a:stretch>
        </p:blipFill>
        <p:spPr>
          <a:xfrm>
            <a:off x="3683000" y="2235200"/>
            <a:ext cx="4622800" cy="4622800"/>
          </a:xfrm>
          <a:prstGeom prst="rect">
            <a:avLst/>
          </a:prstGeom>
        </p:spPr>
      </p:pic>
    </p:spTree>
    <p:extLst>
      <p:ext uri="{BB962C8B-B14F-4D97-AF65-F5344CB8AC3E}">
        <p14:creationId xmlns:p14="http://schemas.microsoft.com/office/powerpoint/2010/main" val="59051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815546" y="-1"/>
            <a:ext cx="11292116" cy="6685005"/>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marL="342900" lvl="0" indent="-342900" algn="just">
              <a:spcBef>
                <a:spcPts val="600"/>
              </a:spcBef>
              <a:spcAft>
                <a:spcPts val="600"/>
              </a:spcAft>
              <a:buFont typeface="+mj-lt"/>
              <a:buAutoNum type="arabicParenBoth"/>
              <a:tabLst>
                <a:tab pos="496570" algn="l"/>
                <a:tab pos="540385" algn="l"/>
              </a:tabLst>
            </a:pPr>
            <a:r>
              <a:rPr lang="cs-CZ" sz="2600" dirty="0">
                <a:effectLst/>
                <a:latin typeface="Times New Roman" panose="02020603050405020304" pitchFamily="18" charset="0"/>
                <a:ea typeface="Times New Roman" panose="02020603050405020304" pitchFamily="18" charset="0"/>
              </a:rPr>
              <a:t>Správce poplatku vyměří poplatek poplatkovému subjektu jeho předepsáním do evidence poplatků ve správné výši bez vydání rozhodnutí, je-li splněna případná ohlašovací povinnost a nemá-li pochybnost o jeho výši, a to ke dni jeho</a:t>
            </a:r>
          </a:p>
          <a:p>
            <a:pPr marL="742950" lvl="1" indent="-285750" algn="just">
              <a:buFont typeface="+mj-lt"/>
              <a:buAutoNum type="alphaLcParenR"/>
              <a:tabLst>
                <a:tab pos="269875" algn="l"/>
              </a:tabLst>
            </a:pPr>
            <a:r>
              <a:rPr lang="cs-CZ" sz="2600" dirty="0">
                <a:effectLst/>
                <a:latin typeface="Times New Roman" panose="02020603050405020304" pitchFamily="18" charset="0"/>
                <a:ea typeface="Times New Roman" panose="02020603050405020304" pitchFamily="18" charset="0"/>
              </a:rPr>
              <a:t>splatnosti, pokud je k tomuto dni zcela zaplacen nebo odveden, nebo</a:t>
            </a:r>
          </a:p>
          <a:p>
            <a:pPr marL="269875" indent="269875">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marL="457200" lvl="1" algn="just">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pic>
        <p:nvPicPr>
          <p:cNvPr id="3" name="Obrázek 2">
            <a:extLst>
              <a:ext uri="{FF2B5EF4-FFF2-40B4-BE49-F238E27FC236}">
                <a16:creationId xmlns:a16="http://schemas.microsoft.com/office/drawing/2014/main" id="{BEEEFC7F-FEB2-97C3-1C0F-ABAE9E6786D1}"/>
              </a:ext>
            </a:extLst>
          </p:cNvPr>
          <p:cNvPicPr>
            <a:picLocks noChangeAspect="1"/>
          </p:cNvPicPr>
          <p:nvPr/>
        </p:nvPicPr>
        <p:blipFill>
          <a:blip r:embed="rId3"/>
          <a:stretch>
            <a:fillRect/>
          </a:stretch>
        </p:blipFill>
        <p:spPr>
          <a:xfrm>
            <a:off x="3657599" y="2464837"/>
            <a:ext cx="4393163" cy="4393163"/>
          </a:xfrm>
          <a:prstGeom prst="rect">
            <a:avLst/>
          </a:prstGeom>
        </p:spPr>
      </p:pic>
    </p:spTree>
    <p:extLst>
      <p:ext uri="{BB962C8B-B14F-4D97-AF65-F5344CB8AC3E}">
        <p14:creationId xmlns:p14="http://schemas.microsoft.com/office/powerpoint/2010/main" val="75390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34A1146-8EA4-33A4-F7BE-B65FA4526D9E}"/>
              </a:ext>
            </a:extLst>
          </p:cNvPr>
          <p:cNvPicPr>
            <a:picLocks noChangeAspect="1"/>
          </p:cNvPicPr>
          <p:nvPr/>
        </p:nvPicPr>
        <p:blipFill>
          <a:blip r:embed="rId2"/>
          <a:stretch>
            <a:fillRect/>
          </a:stretch>
        </p:blipFill>
        <p:spPr>
          <a:xfrm>
            <a:off x="3284375" y="1550437"/>
            <a:ext cx="5307563" cy="5307563"/>
          </a:xfrm>
          <a:prstGeom prst="rect">
            <a:avLst/>
          </a:prstGeom>
        </p:spPr>
      </p:pic>
      <p:sp>
        <p:nvSpPr>
          <p:cNvPr id="4" name="TextovéPole 3">
            <a:extLst>
              <a:ext uri="{FF2B5EF4-FFF2-40B4-BE49-F238E27FC236}">
                <a16:creationId xmlns:a16="http://schemas.microsoft.com/office/drawing/2014/main" id="{3214B5AD-1C3A-47A2-DC02-CFA5D754F858}"/>
              </a:ext>
            </a:extLst>
          </p:cNvPr>
          <p:cNvSpPr txBox="1"/>
          <p:nvPr/>
        </p:nvSpPr>
        <p:spPr>
          <a:xfrm>
            <a:off x="5016217" y="709126"/>
            <a:ext cx="2159566" cy="769441"/>
          </a:xfrm>
          <a:prstGeom prst="rect">
            <a:avLst/>
          </a:prstGeom>
          <a:noFill/>
        </p:spPr>
        <p:txBody>
          <a:bodyPr wrap="none" rtlCol="0">
            <a:spAutoFit/>
          </a:bodyPr>
          <a:lstStyle/>
          <a:p>
            <a:r>
              <a:rPr lang="cs-CZ" sz="4400" b="1" dirty="0">
                <a:solidFill>
                  <a:srgbClr val="FF0000"/>
                </a:solidFill>
              </a:rPr>
              <a:t>PROČ?</a:t>
            </a:r>
          </a:p>
        </p:txBody>
      </p:sp>
    </p:spTree>
    <p:extLst>
      <p:ext uri="{BB962C8B-B14F-4D97-AF65-F5344CB8AC3E}">
        <p14:creationId xmlns:p14="http://schemas.microsoft.com/office/powerpoint/2010/main" val="3131335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7BBAED8-5A12-3C62-2965-562D90A85BBA}"/>
              </a:ext>
            </a:extLst>
          </p:cNvPr>
          <p:cNvSpPr txBox="1"/>
          <p:nvPr/>
        </p:nvSpPr>
        <p:spPr>
          <a:xfrm>
            <a:off x="1713389" y="284085"/>
            <a:ext cx="10191565" cy="6124754"/>
          </a:xfrm>
          <a:prstGeom prst="rect">
            <a:avLst/>
          </a:prstGeom>
          <a:noFill/>
        </p:spPr>
        <p:txBody>
          <a:bodyPr wrap="square">
            <a:spAutoFit/>
          </a:bodyPr>
          <a:lstStyle/>
          <a:p>
            <a:r>
              <a:rPr lang="cs-CZ" sz="2800" dirty="0">
                <a:latin typeface="Times New Roman" panose="02020603050405020304" pitchFamily="18" charset="0"/>
                <a:cs typeface="Times New Roman" panose="02020603050405020304" pitchFamily="18" charset="0"/>
              </a:rPr>
              <a:t>Přelomové  usnesení rozšířeného senátu Nejvyššího správního soudu ze dne 16. 5. 2023, čj. 5 </a:t>
            </a:r>
            <a:r>
              <a:rPr lang="cs-CZ" sz="2800" dirty="0" err="1">
                <a:latin typeface="Times New Roman" panose="02020603050405020304" pitchFamily="18" charset="0"/>
                <a:cs typeface="Times New Roman" panose="02020603050405020304" pitchFamily="18" charset="0"/>
              </a:rPr>
              <a:t>Afs</a:t>
            </a:r>
            <a:r>
              <a:rPr lang="cs-CZ" sz="2800" dirty="0">
                <a:latin typeface="Times New Roman" panose="02020603050405020304" pitchFamily="18" charset="0"/>
                <a:cs typeface="Times New Roman" panose="02020603050405020304" pitchFamily="18" charset="0"/>
              </a:rPr>
              <a:t> 261/2018-69, který stanovil, že: </a:t>
            </a:r>
            <a:r>
              <a:rPr lang="cs-CZ" sz="2800" i="1" dirty="0">
                <a:latin typeface="Times New Roman" panose="02020603050405020304" pitchFamily="18" charset="0"/>
                <a:cs typeface="Times New Roman" panose="02020603050405020304" pitchFamily="18" charset="0"/>
              </a:rPr>
              <a:t>"</a:t>
            </a:r>
            <a:r>
              <a:rPr lang="cs-CZ" sz="2800" b="1" i="1" dirty="0">
                <a:latin typeface="Times New Roman" panose="02020603050405020304" pitchFamily="18" charset="0"/>
                <a:cs typeface="Times New Roman" panose="02020603050405020304" pitchFamily="18" charset="0"/>
              </a:rPr>
              <a:t>Předpis místního poplatku bez jeho formálního vyměření je možný pouze v případě úhrady místního poplatku ve lhůtě splatnosti a ve správné výši poplatníkem, který splnil ohlašovací povinnost (§ 11 odst. 1 zákona č. 565/1990 Sb., o místních poplatcích, a contrario). V jiných případech (tedy i pokud je místní poplatek uhrazen ve správné výši, avšak po lhůtě splatnosti) musí správce poplatek stanovit rozhodnutím (platebním výměrem či hromadným předpisným seznamem). Pokud tak správce ve lhůtě pro stanovení poplatku dle § 148 daňového řádu neučiní, stává se platba poukázaná poplatníkem přeplatkem, s nímž musí být naloženo dle § 154 a 155 daňového řádu."</a:t>
            </a:r>
            <a:r>
              <a:rPr lang="cs-CZ" sz="2800" b="1" dirty="0">
                <a:latin typeface="Times New Roman" panose="02020603050405020304" pitchFamily="18" charset="0"/>
                <a:cs typeface="Times New Roman" panose="02020603050405020304" pitchFamily="18" charset="0"/>
              </a:rPr>
              <a:t> </a:t>
            </a:r>
            <a:r>
              <a:rPr lang="cs-CZ" sz="2800" dirty="0">
                <a:latin typeface="Times New Roman" panose="02020603050405020304" pitchFamily="18" charset="0"/>
                <a:cs typeface="Times New Roman" panose="02020603050405020304" pitchFamily="18" charset="0"/>
              </a:rPr>
              <a:t>I z tohoto důvodu se mění systém předepisování místních poplatků novelou pro rok 2024.</a:t>
            </a:r>
          </a:p>
        </p:txBody>
      </p:sp>
    </p:spTree>
    <p:extLst>
      <p:ext uri="{BB962C8B-B14F-4D97-AF65-F5344CB8AC3E}">
        <p14:creationId xmlns:p14="http://schemas.microsoft.com/office/powerpoint/2010/main" val="376692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C0AA3B-9D16-323B-3B8C-8B6A056B2784}"/>
              </a:ext>
            </a:extLst>
          </p:cNvPr>
          <p:cNvSpPr txBox="1"/>
          <p:nvPr/>
        </p:nvSpPr>
        <p:spPr>
          <a:xfrm>
            <a:off x="1551213" y="2928257"/>
            <a:ext cx="9150621" cy="2308324"/>
          </a:xfrm>
          <a:prstGeom prst="rect">
            <a:avLst/>
          </a:prstGeom>
          <a:noFill/>
        </p:spPr>
        <p:txBody>
          <a:bodyPr wrap="square">
            <a:spAutoFit/>
          </a:bodyPr>
          <a:lstStyle/>
          <a:p>
            <a:r>
              <a:rPr lang="cs-CZ" sz="1800" b="1" i="0" dirty="0">
                <a:solidFill>
                  <a:srgbClr val="000000"/>
                </a:solidFill>
                <a:effectLst/>
                <a:latin typeface="Arial" panose="020B0604020202020204" pitchFamily="34" charset="0"/>
              </a:rPr>
              <a:t>Příklad:</a:t>
            </a:r>
            <a:r>
              <a:rPr lang="cs-CZ" sz="1800" b="0" i="0" dirty="0">
                <a:solidFill>
                  <a:srgbClr val="000000"/>
                </a:solidFill>
                <a:effectLst/>
                <a:latin typeface="Arial" panose="020B0604020202020204" pitchFamily="34" charset="0"/>
              </a:rPr>
              <a:t> Splatnost poplatku podle obecně závazné vyhlášky nastane dnem 31. 3. 2024, poplatek je zaplacen v celé výši dne 20. 2. 2024. Správce poplatku nejdříve zaeviduje vznik poplatkové povinnosti k 1.1.2024 (na debetní straně ODÚ). Poté co je poplatek skutečně uhrazen (dne 20. 2. 2024), přistoupí správce poplatku k provedení záznamů do ODÚ například v dubnu 2024 (zjištění platby z účetní evidence obce). Na kreditní straně ODÚ uvede den uhrazení - tedy 20. 2. 2024. Na debetní stranu ODÚ zaznamená předpis poplatku ("předepsání do evidence poplatků" - dle citace zákona) s datem 31. 3. 2024 (nikoliv až v dubnu 2024, kdy je proveden záznam na ODÚ).</a:t>
            </a:r>
            <a:endParaRPr lang="cs-CZ" sz="1800" dirty="0"/>
          </a:p>
        </p:txBody>
      </p:sp>
      <p:pic>
        <p:nvPicPr>
          <p:cNvPr id="6" name="Obrázek 5">
            <a:extLst>
              <a:ext uri="{FF2B5EF4-FFF2-40B4-BE49-F238E27FC236}">
                <a16:creationId xmlns:a16="http://schemas.microsoft.com/office/drawing/2014/main" id="{860F4E6E-62E6-637C-A017-D3C494970F21}"/>
              </a:ext>
            </a:extLst>
          </p:cNvPr>
          <p:cNvPicPr>
            <a:picLocks noChangeAspect="1"/>
          </p:cNvPicPr>
          <p:nvPr/>
        </p:nvPicPr>
        <p:blipFill>
          <a:blip r:embed="rId2"/>
          <a:stretch>
            <a:fillRect/>
          </a:stretch>
        </p:blipFill>
        <p:spPr>
          <a:xfrm>
            <a:off x="1426028" y="374062"/>
            <a:ext cx="9090749" cy="2328219"/>
          </a:xfrm>
          <a:prstGeom prst="rect">
            <a:avLst/>
          </a:prstGeom>
        </p:spPr>
      </p:pic>
    </p:spTree>
    <p:extLst>
      <p:ext uri="{BB962C8B-B14F-4D97-AF65-F5344CB8AC3E}">
        <p14:creationId xmlns:p14="http://schemas.microsoft.com/office/powerpoint/2010/main" val="177936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815546" y="-1"/>
            <a:ext cx="11292116" cy="6685005"/>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marL="342900" lvl="0" indent="-342900" algn="just">
              <a:spcBef>
                <a:spcPts val="600"/>
              </a:spcBef>
              <a:spcAft>
                <a:spcPts val="600"/>
              </a:spcAft>
              <a:buFont typeface="+mj-lt"/>
              <a:buAutoNum type="arabicParenBoth"/>
              <a:tabLst>
                <a:tab pos="496570" algn="l"/>
                <a:tab pos="540385" algn="l"/>
              </a:tabLst>
            </a:pPr>
            <a:r>
              <a:rPr lang="cs-CZ" sz="2600" dirty="0">
                <a:effectLst/>
                <a:latin typeface="Times New Roman" panose="02020603050405020304" pitchFamily="18" charset="0"/>
                <a:ea typeface="Times New Roman" panose="02020603050405020304" pitchFamily="18" charset="0"/>
              </a:rPr>
              <a:t>Správce poplatku vyměří poplatek poplatkovému subjektu jeho předepsáním do evidence poplatků ve správné výši bez vydání rozhodnutí, je-li splněna případná ohlašovací povinnost a nemá-li pochybnost o jeho výši, a to ke dni jeho</a:t>
            </a:r>
          </a:p>
          <a:p>
            <a:pPr lvl="0" algn="just">
              <a:spcBef>
                <a:spcPts val="600"/>
              </a:spcBef>
              <a:spcAft>
                <a:spcPts val="600"/>
              </a:spcAft>
              <a:tabLst>
                <a:tab pos="496570" algn="l"/>
                <a:tab pos="540385" algn="l"/>
              </a:tabLst>
            </a:pPr>
            <a:r>
              <a:rPr lang="cs-CZ" sz="2600" dirty="0">
                <a:effectLst/>
                <a:latin typeface="Times New Roman" panose="02020603050405020304" pitchFamily="18" charset="0"/>
                <a:ea typeface="Times New Roman" panose="02020603050405020304" pitchFamily="18" charset="0"/>
              </a:rPr>
              <a:t>	…</a:t>
            </a:r>
          </a:p>
          <a:p>
            <a:pPr marL="457200" lvl="1" algn="just">
              <a:tabLst>
                <a:tab pos="269875" algn="l"/>
              </a:tabLst>
            </a:pPr>
            <a:r>
              <a:rPr lang="cs-CZ" sz="2400" dirty="0">
                <a:effectLst/>
                <a:latin typeface="Times New Roman" panose="02020603050405020304" pitchFamily="18" charset="0"/>
                <a:ea typeface="Times New Roman" panose="02020603050405020304" pitchFamily="18" charset="0"/>
              </a:rPr>
              <a:t>b) opožděného zaplacení nebo odvedení, pokud je k tomuto dni zcela zaplacen nebo odveden, aniž by dosud vydal rozhodnutí o vyměření poplatku. </a:t>
            </a:r>
          </a:p>
          <a:p>
            <a:pPr marL="269875" indent="269875">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pic>
        <p:nvPicPr>
          <p:cNvPr id="2" name="Obrázek 1">
            <a:extLst>
              <a:ext uri="{FF2B5EF4-FFF2-40B4-BE49-F238E27FC236}">
                <a16:creationId xmlns:a16="http://schemas.microsoft.com/office/drawing/2014/main" id="{DF1881E6-28E3-88A4-6E3D-33D40D2DC2C3}"/>
              </a:ext>
            </a:extLst>
          </p:cNvPr>
          <p:cNvPicPr>
            <a:picLocks noChangeAspect="1"/>
          </p:cNvPicPr>
          <p:nvPr/>
        </p:nvPicPr>
        <p:blipFill>
          <a:blip r:embed="rId3"/>
          <a:stretch>
            <a:fillRect/>
          </a:stretch>
        </p:blipFill>
        <p:spPr>
          <a:xfrm>
            <a:off x="1076579" y="3429000"/>
            <a:ext cx="10180426" cy="3282547"/>
          </a:xfrm>
          <a:prstGeom prst="rect">
            <a:avLst/>
          </a:prstGeom>
        </p:spPr>
      </p:pic>
    </p:spTree>
    <p:extLst>
      <p:ext uri="{BB962C8B-B14F-4D97-AF65-F5344CB8AC3E}">
        <p14:creationId xmlns:p14="http://schemas.microsoft.com/office/powerpoint/2010/main" val="3646776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11FE294-33B9-5CFF-0A5D-C6020E1B419D}"/>
              </a:ext>
            </a:extLst>
          </p:cNvPr>
          <p:cNvSpPr txBox="1"/>
          <p:nvPr/>
        </p:nvSpPr>
        <p:spPr>
          <a:xfrm>
            <a:off x="1173892" y="642551"/>
            <a:ext cx="10589740" cy="3139321"/>
          </a:xfrm>
          <a:prstGeom prst="rect">
            <a:avLst/>
          </a:prstGeom>
          <a:noFill/>
        </p:spPr>
        <p:txBody>
          <a:bodyPr wrap="square">
            <a:spAutoFit/>
          </a:bodyPr>
          <a:lstStyle/>
          <a:p>
            <a:pPr algn="just"/>
            <a:r>
              <a:rPr lang="cs-CZ" sz="1800" b="0" i="1" dirty="0">
                <a:solidFill>
                  <a:srgbClr val="000000"/>
                </a:solidFill>
                <a:effectLst/>
                <a:latin typeface="Arial" panose="020B0604020202020204" pitchFamily="34" charset="0"/>
              </a:rPr>
              <a:t>Podle § 11 odst. 1 písm. b) jsou řešeny případy, kdy poplatková povinnost nebyla splněna včas, ale je uhrazena ještě před tím, než v dané věci vydá správce poplatku rozhodnutí o vyměření místního poplatku. V takovém případě je místní poplatek "vyměřen předepsáním do evidence poplatků" (tedy bez vydání rozhodnutí). Ani zde však není vyloučeno uložení zvýšení poplatku podle </a:t>
            </a:r>
            <a:r>
              <a:rPr lang="cs-CZ" sz="1800" b="0" i="1" u="sng" dirty="0">
                <a:solidFill>
                  <a:srgbClr val="1364C4"/>
                </a:solidFill>
                <a:effectLst/>
                <a:latin typeface="Arial" panose="020B0604020202020204" pitchFamily="34" charset="0"/>
                <a:hlinkClick r:id="rId2" tooltip="§ 11c zákona č. 565/1990 Sb. o místních poplatcích - znění od 01.01.2024"/>
              </a:rPr>
              <a:t>§ 11c</a:t>
            </a:r>
            <a:r>
              <a:rPr lang="cs-CZ" sz="1800" b="0" i="1" dirty="0">
                <a:solidFill>
                  <a:srgbClr val="000000"/>
                </a:solidFill>
                <a:effectLst/>
                <a:latin typeface="Arial" panose="020B0604020202020204" pitchFamily="34" charset="0"/>
              </a:rPr>
              <a:t>, pokud to správce poplatku považuje s ohledem na okolnosti případu za vhodné a účelné.</a:t>
            </a:r>
          </a:p>
          <a:p>
            <a:pPr algn="just"/>
            <a:endParaRPr lang="cs-CZ" sz="1800" b="0" i="1" dirty="0">
              <a:solidFill>
                <a:srgbClr val="000000"/>
              </a:solidFill>
              <a:effectLst/>
              <a:latin typeface="Arial" panose="020B0604020202020204" pitchFamily="34" charset="0"/>
            </a:endParaRPr>
          </a:p>
          <a:p>
            <a:pPr algn="just"/>
            <a:r>
              <a:rPr lang="cs-CZ" sz="1800" b="0" i="1" dirty="0">
                <a:solidFill>
                  <a:srgbClr val="000000"/>
                </a:solidFill>
                <a:effectLst/>
                <a:latin typeface="Arial" panose="020B0604020202020204" pitchFamily="34" charset="0"/>
              </a:rPr>
              <a:t>V případě, že poplatková povinnost nebude trvat po celé poplatkové období (např. dojde k úhynu psa, změně přihlášení v obci, úmrtí poplatníka apod.), bude poplatek, který byl "vyměřen předepsáním do evidence poplatků" (tedy bez vydání rozhodnutí), vyměřen klasickým platebním výměrem. Aby správce poplatku měl postavenu najisto výši poplatku, pak k tomuto kroku přistoupí až po uplynutí poplatkového období.</a:t>
            </a:r>
          </a:p>
        </p:txBody>
      </p:sp>
      <p:pic>
        <p:nvPicPr>
          <p:cNvPr id="9" name="Obrázek 8">
            <a:extLst>
              <a:ext uri="{FF2B5EF4-FFF2-40B4-BE49-F238E27FC236}">
                <a16:creationId xmlns:a16="http://schemas.microsoft.com/office/drawing/2014/main" id="{173EB095-7065-2152-C7A5-2DB57D6780F8}"/>
              </a:ext>
            </a:extLst>
          </p:cNvPr>
          <p:cNvPicPr>
            <a:picLocks noChangeAspect="1"/>
          </p:cNvPicPr>
          <p:nvPr/>
        </p:nvPicPr>
        <p:blipFill>
          <a:blip r:embed="rId3"/>
          <a:stretch>
            <a:fillRect/>
          </a:stretch>
        </p:blipFill>
        <p:spPr>
          <a:xfrm>
            <a:off x="1977081" y="3781872"/>
            <a:ext cx="9205784" cy="2909455"/>
          </a:xfrm>
          <a:prstGeom prst="rect">
            <a:avLst/>
          </a:prstGeom>
        </p:spPr>
      </p:pic>
    </p:spTree>
    <p:extLst>
      <p:ext uri="{BB962C8B-B14F-4D97-AF65-F5344CB8AC3E}">
        <p14:creationId xmlns:p14="http://schemas.microsoft.com/office/powerpoint/2010/main" val="1009657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1161536" y="0"/>
            <a:ext cx="11030464" cy="6433784"/>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lvl="0" algn="just">
              <a:spcBef>
                <a:spcPts val="600"/>
              </a:spcBef>
              <a:spcAft>
                <a:spcPts val="600"/>
              </a:spcAft>
              <a:tabLst>
                <a:tab pos="496570" algn="l"/>
                <a:tab pos="540385" algn="l"/>
              </a:tabLst>
            </a:pPr>
            <a:r>
              <a:rPr lang="cs-CZ" sz="2600" dirty="0">
                <a:effectLst/>
                <a:latin typeface="Times New Roman" panose="02020603050405020304" pitchFamily="18" charset="0"/>
                <a:ea typeface="Times New Roman" panose="02020603050405020304" pitchFamily="18" charset="0"/>
              </a:rPr>
              <a:t>(2) </a:t>
            </a:r>
            <a:r>
              <a:rPr lang="cs-CZ" sz="2400" dirty="0">
                <a:effectLst/>
                <a:latin typeface="Times New Roman" panose="02020603050405020304" pitchFamily="18" charset="0"/>
                <a:ea typeface="Times New Roman" panose="02020603050405020304" pitchFamily="18" charset="0"/>
              </a:rPr>
              <a:t>Správce poplatku vždy vyměří poplatkovému subjektu poplatek rozhodnutím, pokud</a:t>
            </a:r>
          </a:p>
          <a:p>
            <a:pPr marL="742950" lvl="1" indent="-285750" algn="just">
              <a:buFont typeface="+mj-lt"/>
              <a:buAutoNum type="alphaLcParenR"/>
              <a:tabLst>
                <a:tab pos="269875" algn="l"/>
              </a:tabLst>
            </a:pPr>
            <a:r>
              <a:rPr lang="cs-CZ" sz="2400" dirty="0">
                <a:effectLst/>
                <a:latin typeface="Times New Roman" panose="02020603050405020304" pitchFamily="18" charset="0"/>
                <a:ea typeface="Times New Roman" panose="02020603050405020304" pitchFamily="18" charset="0"/>
              </a:rPr>
              <a:t>nejsou splněny podmínky pro jeho vyměření předepsáním do evidence poplatků podle odstavce 1,</a:t>
            </a:r>
          </a:p>
          <a:p>
            <a:pPr marL="742950" lvl="1" indent="-285750" algn="just">
              <a:buFont typeface="+mj-lt"/>
              <a:buAutoNum type="alphaLcParenR"/>
              <a:tabLst>
                <a:tab pos="269875" algn="l"/>
              </a:tabLst>
            </a:pPr>
            <a:r>
              <a:rPr lang="cs-CZ" sz="2400" dirty="0">
                <a:effectLst/>
                <a:latin typeface="Times New Roman" panose="02020603050405020304" pitchFamily="18" charset="0"/>
                <a:ea typeface="Times New Roman" panose="02020603050405020304" pitchFamily="18" charset="0"/>
              </a:rPr>
              <a:t>jde o poplatek za odkládání komunálního odpadu z nemovité věci, u něhož obec zvolila v obecně závazné vyhlášce dílčí základ podle § 10k odst. 1 písm. a) nebo b), nebo</a:t>
            </a:r>
          </a:p>
          <a:p>
            <a:pPr marL="742950" lvl="1" indent="-285750" algn="just">
              <a:buFont typeface="+mj-lt"/>
              <a:buAutoNum type="alphaLcParenR"/>
              <a:tabLst>
                <a:tab pos="269875" algn="l"/>
              </a:tabLst>
            </a:pPr>
            <a:r>
              <a:rPr lang="cs-CZ" sz="2400" dirty="0">
                <a:effectLst/>
                <a:latin typeface="Times New Roman" panose="02020603050405020304" pitchFamily="18" charset="0"/>
                <a:ea typeface="Times New Roman" panose="02020603050405020304" pitchFamily="18" charset="0"/>
              </a:rPr>
              <a:t>je proti poplatkovému subjektu vedeno insolvenční řízení, a to za poplatkové období podle § 11d odst. 1 nebo 3.</a:t>
            </a:r>
          </a:p>
          <a:p>
            <a:pPr marL="742950" lvl="1" indent="-285750" algn="just">
              <a:buFont typeface="+mj-lt"/>
              <a:buAutoNum type="alphaLcParenR"/>
              <a:tabLst>
                <a:tab pos="269875" algn="l"/>
              </a:tabLst>
            </a:pPr>
            <a:endParaRPr lang="cs-CZ" sz="24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pic>
        <p:nvPicPr>
          <p:cNvPr id="5" name="Obrázek 4">
            <a:extLst>
              <a:ext uri="{FF2B5EF4-FFF2-40B4-BE49-F238E27FC236}">
                <a16:creationId xmlns:a16="http://schemas.microsoft.com/office/drawing/2014/main" id="{72C0FF5F-FC73-FFB1-B083-47E0EDCD1F0B}"/>
              </a:ext>
            </a:extLst>
          </p:cNvPr>
          <p:cNvPicPr>
            <a:picLocks noChangeAspect="1"/>
          </p:cNvPicPr>
          <p:nvPr/>
        </p:nvPicPr>
        <p:blipFill>
          <a:blip r:embed="rId3"/>
          <a:stretch>
            <a:fillRect/>
          </a:stretch>
        </p:blipFill>
        <p:spPr>
          <a:xfrm>
            <a:off x="4696408" y="4058816"/>
            <a:ext cx="2799184" cy="2799184"/>
          </a:xfrm>
          <a:prstGeom prst="rect">
            <a:avLst/>
          </a:prstGeom>
        </p:spPr>
      </p:pic>
    </p:spTree>
    <p:extLst>
      <p:ext uri="{BB962C8B-B14F-4D97-AF65-F5344CB8AC3E}">
        <p14:creationId xmlns:p14="http://schemas.microsoft.com/office/powerpoint/2010/main" val="245734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63828" y="-86498"/>
            <a:ext cx="11228172" cy="6672649"/>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lvl="0" algn="just">
              <a:spcBef>
                <a:spcPts val="600"/>
              </a:spcBef>
              <a:spcAft>
                <a:spcPts val="600"/>
              </a:spcAft>
              <a:tabLst>
                <a:tab pos="496570" algn="l"/>
                <a:tab pos="540385" algn="l"/>
              </a:tabLst>
            </a:pPr>
            <a:r>
              <a:rPr lang="cs-CZ" sz="2600" dirty="0">
                <a:effectLst/>
                <a:latin typeface="Times New Roman" panose="02020603050405020304" pitchFamily="18" charset="0"/>
                <a:ea typeface="Times New Roman" panose="02020603050405020304" pitchFamily="18" charset="0"/>
              </a:rPr>
              <a:t>(3) </a:t>
            </a:r>
            <a:r>
              <a:rPr lang="cs-CZ" sz="2600" b="1" dirty="0">
                <a:effectLst/>
                <a:latin typeface="Times New Roman" panose="02020603050405020304" pitchFamily="18" charset="0"/>
                <a:ea typeface="Times New Roman" panose="02020603050405020304" pitchFamily="18" charset="0"/>
              </a:rPr>
              <a:t>Správce poplatku doměří poplatkovému subjektu poplatek rozhodnutím, pokud je původním rozhodnutím vyměřen v nesprávné výši. </a:t>
            </a:r>
            <a:r>
              <a:rPr lang="cs-CZ" sz="2600" dirty="0">
                <a:effectLst/>
                <a:latin typeface="Times New Roman" panose="02020603050405020304" pitchFamily="18" charset="0"/>
                <a:ea typeface="Times New Roman" panose="02020603050405020304" pitchFamily="18" charset="0"/>
              </a:rPr>
              <a:t>Doměřit poplatek lze na základě vyhledávací nebo kontrolní činnosti správce poplatku. </a:t>
            </a:r>
          </a:p>
          <a:p>
            <a:pPr algn="just"/>
            <a:r>
              <a:rPr lang="cs-CZ" sz="1800" b="0" i="1" dirty="0">
                <a:solidFill>
                  <a:srgbClr val="000000"/>
                </a:solidFill>
                <a:effectLst/>
                <a:latin typeface="Arial" panose="020B0604020202020204" pitchFamily="34" charset="0"/>
              </a:rPr>
              <a:t>Nově je do zákona o místních poplatcích vložena možnost k doměření místního poplatku. Základní zásady správy daní stanoví, že se správce poplatku musí zabývat každým hodnověrným podnětem, který je vůči němu učiněn a který má vztah ke správě místního poplatku. Doměřit poplatek lze na základě vyhledávací nebo kontrolní činnosti správce poplatku a lze jen v případě již dříve vyměřeného poplatku. </a:t>
            </a:r>
            <a:r>
              <a:rPr lang="cs-CZ" sz="1800" b="1" dirty="0">
                <a:solidFill>
                  <a:srgbClr val="000000"/>
                </a:solidFill>
                <a:effectLst/>
                <a:latin typeface="Arial" panose="020B0604020202020204" pitchFamily="34" charset="0"/>
              </a:rPr>
              <a:t>Doměření tak nedopadá na případy, kdy došlo pouze k předepsání částky do evidence poplatků v nesprávné výši.</a:t>
            </a:r>
            <a:r>
              <a:rPr lang="cs-CZ" sz="1800" b="0" i="1" dirty="0">
                <a:solidFill>
                  <a:srgbClr val="000000"/>
                </a:solidFill>
                <a:effectLst/>
                <a:latin typeface="Arial" panose="020B0604020202020204" pitchFamily="34" charset="0"/>
              </a:rPr>
              <a:t> </a:t>
            </a:r>
          </a:p>
          <a:p>
            <a:pPr algn="just"/>
            <a:endParaRPr lang="cs-CZ" sz="1800" i="1" dirty="0">
              <a:latin typeface="Arial" panose="020B0604020202020204" pitchFamily="34" charset="0"/>
            </a:endParaRPr>
          </a:p>
          <a:p>
            <a:pPr algn="just"/>
            <a:endParaRPr lang="cs-CZ" sz="1800" i="1" dirty="0">
              <a:latin typeface="Arial" panose="020B0604020202020204" pitchFamily="34" charset="0"/>
            </a:endParaRPr>
          </a:p>
          <a:p>
            <a:pPr algn="just"/>
            <a:endParaRPr lang="cs-CZ" sz="1800" i="1" dirty="0">
              <a:latin typeface="Arial" panose="020B0604020202020204" pitchFamily="34" charset="0"/>
            </a:endParaRPr>
          </a:p>
          <a:p>
            <a:pPr algn="just"/>
            <a:endParaRPr lang="cs-CZ" sz="1800" i="1" dirty="0">
              <a:latin typeface="Arial" panose="020B0604020202020204" pitchFamily="34" charset="0"/>
            </a:endParaRPr>
          </a:p>
          <a:p>
            <a:pPr algn="just"/>
            <a:endParaRPr lang="cs-CZ" sz="1800" i="1" dirty="0">
              <a:latin typeface="Arial" panose="020B0604020202020204" pitchFamily="34" charset="0"/>
            </a:endParaRPr>
          </a:p>
          <a:p>
            <a:pPr algn="just"/>
            <a:r>
              <a:rPr lang="cs-CZ" sz="1800" b="0" i="1" dirty="0">
                <a:solidFill>
                  <a:srgbClr val="000000"/>
                </a:solidFill>
                <a:effectLst/>
                <a:latin typeface="Arial" panose="020B0604020202020204" pitchFamily="34" charset="0"/>
              </a:rPr>
              <a:t>Předepsáním místního poplatku v nesprávné výši, nejsou splněny podmínky pro aplikaci odstavce 1, a proto je na místě jej nejdříve </a:t>
            </a:r>
            <a:r>
              <a:rPr lang="cs-CZ" sz="1800" b="1" i="1" dirty="0">
                <a:solidFill>
                  <a:srgbClr val="000000"/>
                </a:solidFill>
                <a:effectLst/>
                <a:latin typeface="Arial" panose="020B0604020202020204" pitchFamily="34" charset="0"/>
              </a:rPr>
              <a:t>vyměřit rozhodnutím podle odstavce 2 písm. a)</a:t>
            </a:r>
            <a:r>
              <a:rPr lang="cs-CZ" sz="1800" b="0" i="1" dirty="0">
                <a:solidFill>
                  <a:srgbClr val="000000"/>
                </a:solidFill>
                <a:effectLst/>
                <a:latin typeface="Arial" panose="020B0604020202020204" pitchFamily="34" charset="0"/>
              </a:rPr>
              <a:t>. K doměření dochází tehdy, když správce poplatku zjistí, že místní poplatek stanovený původním rozhodnutím není stanoven ve správné výši. V rozhodnutí o doměření poplatkové povinnosti je důležité řádně odůvodnit všechny okolnosti, které k doměření vedly.</a:t>
            </a:r>
          </a:p>
          <a:p>
            <a:pPr marL="269875" indent="269875">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
        <p:nvSpPr>
          <p:cNvPr id="2" name="Šipka: doprava 1">
            <a:extLst>
              <a:ext uri="{FF2B5EF4-FFF2-40B4-BE49-F238E27FC236}">
                <a16:creationId xmlns:a16="http://schemas.microsoft.com/office/drawing/2014/main" id="{93CFC919-631E-AA51-8778-0C87B7BCBCBA}"/>
              </a:ext>
            </a:extLst>
          </p:cNvPr>
          <p:cNvSpPr/>
          <p:nvPr/>
        </p:nvSpPr>
        <p:spPr>
          <a:xfrm>
            <a:off x="4596713" y="5782959"/>
            <a:ext cx="2557849" cy="10626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ZJIŠTĚNÝ ROZDÍL</a:t>
            </a:r>
          </a:p>
        </p:txBody>
      </p:sp>
      <p:sp>
        <p:nvSpPr>
          <p:cNvPr id="3" name="Obdélník 2">
            <a:extLst>
              <a:ext uri="{FF2B5EF4-FFF2-40B4-BE49-F238E27FC236}">
                <a16:creationId xmlns:a16="http://schemas.microsoft.com/office/drawing/2014/main" id="{7C5FF545-3370-AFE8-C2F7-23D7CD8D7735}"/>
              </a:ext>
            </a:extLst>
          </p:cNvPr>
          <p:cNvSpPr/>
          <p:nvPr/>
        </p:nvSpPr>
        <p:spPr>
          <a:xfrm>
            <a:off x="1482811" y="6005383"/>
            <a:ext cx="2594919" cy="66726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VYMĚŘENO PŘEDEPSÁNÍM DO EVIDENCE POPLATKŮ</a:t>
            </a:r>
          </a:p>
        </p:txBody>
      </p:sp>
      <p:sp>
        <p:nvSpPr>
          <p:cNvPr id="4" name="Obdélník 3">
            <a:extLst>
              <a:ext uri="{FF2B5EF4-FFF2-40B4-BE49-F238E27FC236}">
                <a16:creationId xmlns:a16="http://schemas.microsoft.com/office/drawing/2014/main" id="{7974D97B-6C4E-A1D9-F600-EC4DB056AE84}"/>
              </a:ext>
            </a:extLst>
          </p:cNvPr>
          <p:cNvSpPr/>
          <p:nvPr/>
        </p:nvSpPr>
        <p:spPr>
          <a:xfrm>
            <a:off x="7924800" y="6005383"/>
            <a:ext cx="2594919" cy="6672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VYMĚŘENO PLATEBNÍM VÝMĚREM NEBO HPS</a:t>
            </a:r>
          </a:p>
        </p:txBody>
      </p:sp>
      <p:sp>
        <p:nvSpPr>
          <p:cNvPr id="7" name="Šipka: doprava 6">
            <a:extLst>
              <a:ext uri="{FF2B5EF4-FFF2-40B4-BE49-F238E27FC236}">
                <a16:creationId xmlns:a16="http://schemas.microsoft.com/office/drawing/2014/main" id="{520CB245-8FB7-A2AD-5B88-962FB55E0EC1}"/>
              </a:ext>
            </a:extLst>
          </p:cNvPr>
          <p:cNvSpPr/>
          <p:nvPr/>
        </p:nvSpPr>
        <p:spPr>
          <a:xfrm>
            <a:off x="4592594" y="3231291"/>
            <a:ext cx="2557849" cy="10626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ZJIŠTĚNÝ ROZDÍL</a:t>
            </a:r>
          </a:p>
        </p:txBody>
      </p:sp>
      <p:sp>
        <p:nvSpPr>
          <p:cNvPr id="8" name="Obdélník 7">
            <a:extLst>
              <a:ext uri="{FF2B5EF4-FFF2-40B4-BE49-F238E27FC236}">
                <a16:creationId xmlns:a16="http://schemas.microsoft.com/office/drawing/2014/main" id="{AAE9223B-9E2B-FF7A-E844-C33EA14025C0}"/>
              </a:ext>
            </a:extLst>
          </p:cNvPr>
          <p:cNvSpPr/>
          <p:nvPr/>
        </p:nvSpPr>
        <p:spPr>
          <a:xfrm>
            <a:off x="7924799" y="3429000"/>
            <a:ext cx="2594919" cy="6672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DOMĚŘENO  DODATEČNÝMVYMĚŘENO PLATEBNÍM VÝMĚREM</a:t>
            </a:r>
          </a:p>
        </p:txBody>
      </p:sp>
      <p:sp>
        <p:nvSpPr>
          <p:cNvPr id="9" name="Obdélník 8">
            <a:extLst>
              <a:ext uri="{FF2B5EF4-FFF2-40B4-BE49-F238E27FC236}">
                <a16:creationId xmlns:a16="http://schemas.microsoft.com/office/drawing/2014/main" id="{18AC3196-7005-2F50-3407-D6B0D8218945}"/>
              </a:ext>
            </a:extLst>
          </p:cNvPr>
          <p:cNvSpPr/>
          <p:nvPr/>
        </p:nvSpPr>
        <p:spPr>
          <a:xfrm>
            <a:off x="1482811" y="3416643"/>
            <a:ext cx="2594919" cy="66726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VYMĚŘENO PLATEBNÍM VÝMĚREM NEBO HPS</a:t>
            </a:r>
          </a:p>
        </p:txBody>
      </p:sp>
    </p:spTree>
    <p:extLst>
      <p:ext uri="{BB962C8B-B14F-4D97-AF65-F5344CB8AC3E}">
        <p14:creationId xmlns:p14="http://schemas.microsoft.com/office/powerpoint/2010/main" val="317808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9A5564F5-AA6A-0DAC-F0BA-1EE819DB90FA}"/>
              </a:ext>
            </a:extLst>
          </p:cNvPr>
          <p:cNvSpPr/>
          <p:nvPr/>
        </p:nvSpPr>
        <p:spPr>
          <a:xfrm>
            <a:off x="1192051" y="700804"/>
            <a:ext cx="2261286" cy="132217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tx1"/>
                </a:solidFill>
              </a:rPr>
              <a:t>1. VYMĚŘIT</a:t>
            </a:r>
          </a:p>
        </p:txBody>
      </p:sp>
      <p:sp>
        <p:nvSpPr>
          <p:cNvPr id="5" name="Obdélník: se zakulacenými rohy 4">
            <a:extLst>
              <a:ext uri="{FF2B5EF4-FFF2-40B4-BE49-F238E27FC236}">
                <a16:creationId xmlns:a16="http://schemas.microsoft.com/office/drawing/2014/main" id="{FB8EB6D7-C42E-1DE0-DA1B-B2F79EECB3D0}"/>
              </a:ext>
            </a:extLst>
          </p:cNvPr>
          <p:cNvSpPr/>
          <p:nvPr/>
        </p:nvSpPr>
        <p:spPr>
          <a:xfrm>
            <a:off x="4962624" y="701810"/>
            <a:ext cx="2356023" cy="132217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tx1"/>
                </a:solidFill>
              </a:rPr>
              <a:t>2.  DOMĚŘIT</a:t>
            </a:r>
          </a:p>
        </p:txBody>
      </p:sp>
      <p:sp>
        <p:nvSpPr>
          <p:cNvPr id="6" name="Šipka: doprava 5">
            <a:extLst>
              <a:ext uri="{FF2B5EF4-FFF2-40B4-BE49-F238E27FC236}">
                <a16:creationId xmlns:a16="http://schemas.microsoft.com/office/drawing/2014/main" id="{0474F3B6-3BFC-9F31-3DAA-DA9C520BEEB3}"/>
              </a:ext>
            </a:extLst>
          </p:cNvPr>
          <p:cNvSpPr/>
          <p:nvPr/>
        </p:nvSpPr>
        <p:spPr>
          <a:xfrm>
            <a:off x="3455101" y="1108576"/>
            <a:ext cx="1507523" cy="50662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049ADE74-3404-DE11-61DA-ECECC6D3C0AC}"/>
              </a:ext>
            </a:extLst>
          </p:cNvPr>
          <p:cNvSpPr/>
          <p:nvPr/>
        </p:nvSpPr>
        <p:spPr>
          <a:xfrm>
            <a:off x="7318647" y="1108576"/>
            <a:ext cx="1507523" cy="50662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se zakulacenými rohy 7">
            <a:extLst>
              <a:ext uri="{FF2B5EF4-FFF2-40B4-BE49-F238E27FC236}">
                <a16:creationId xmlns:a16="http://schemas.microsoft.com/office/drawing/2014/main" id="{B7A9BD05-6F7D-B168-8C20-8DCB6674D58B}"/>
              </a:ext>
            </a:extLst>
          </p:cNvPr>
          <p:cNvSpPr/>
          <p:nvPr/>
        </p:nvSpPr>
        <p:spPr>
          <a:xfrm>
            <a:off x="8826170" y="769894"/>
            <a:ext cx="2623754" cy="127274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tx1"/>
                </a:solidFill>
              </a:rPr>
              <a:t>3. OPAKOVANĚ DOMĚŘIT</a:t>
            </a:r>
          </a:p>
        </p:txBody>
      </p:sp>
      <p:pic>
        <p:nvPicPr>
          <p:cNvPr id="3" name="Obrázek 2">
            <a:extLst>
              <a:ext uri="{FF2B5EF4-FFF2-40B4-BE49-F238E27FC236}">
                <a16:creationId xmlns:a16="http://schemas.microsoft.com/office/drawing/2014/main" id="{0B61748D-7336-C118-6D91-A56E59641E17}"/>
              </a:ext>
            </a:extLst>
          </p:cNvPr>
          <p:cNvPicPr>
            <a:picLocks noChangeAspect="1"/>
          </p:cNvPicPr>
          <p:nvPr/>
        </p:nvPicPr>
        <p:blipFill>
          <a:blip r:embed="rId2"/>
          <a:stretch>
            <a:fillRect/>
          </a:stretch>
        </p:blipFill>
        <p:spPr>
          <a:xfrm>
            <a:off x="3892735" y="2362200"/>
            <a:ext cx="4495800" cy="4495800"/>
          </a:xfrm>
          <a:prstGeom prst="rect">
            <a:avLst/>
          </a:prstGeom>
        </p:spPr>
      </p:pic>
    </p:spTree>
    <p:extLst>
      <p:ext uri="{BB962C8B-B14F-4D97-AF65-F5344CB8AC3E}">
        <p14:creationId xmlns:p14="http://schemas.microsoft.com/office/powerpoint/2010/main" val="269818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168676" y="0"/>
            <a:ext cx="12023324" cy="6433784"/>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lvl="0" algn="just">
              <a:spcBef>
                <a:spcPts val="600"/>
              </a:spcBef>
              <a:spcAft>
                <a:spcPts val="600"/>
              </a:spcAft>
              <a:tabLst>
                <a:tab pos="496570" algn="l"/>
                <a:tab pos="540385" algn="l"/>
              </a:tabLst>
            </a:pPr>
            <a:r>
              <a:rPr lang="cs-CZ" sz="2600" dirty="0">
                <a:effectLst/>
                <a:latin typeface="Times New Roman" panose="02020603050405020304" pitchFamily="18" charset="0"/>
                <a:ea typeface="Times New Roman" panose="02020603050405020304" pitchFamily="18" charset="0"/>
              </a:rPr>
              <a:t>(3) Správce poplatku doměří poplatkovému subjektu poplatek rozhodnutím, pokud je původním rozhodnutím vyměřen v nesprávné výši. Doměřit poplatek lze na základě vyhledávací nebo kontrolní činnosti správce poplatku. </a:t>
            </a:r>
            <a:r>
              <a:rPr lang="cs-CZ" sz="2600" b="1" dirty="0">
                <a:effectLst/>
                <a:latin typeface="Times New Roman" panose="02020603050405020304" pitchFamily="18" charset="0"/>
                <a:ea typeface="Times New Roman" panose="02020603050405020304" pitchFamily="18" charset="0"/>
              </a:rPr>
              <a:t>Opakovaně doměřit poplatek lze pouze tehdy, pokud</a:t>
            </a:r>
          </a:p>
          <a:p>
            <a:pPr marL="742950" lvl="1" indent="-285750" algn="just">
              <a:buFont typeface="+mj-lt"/>
              <a:buAutoNum type="alphaLcParenR"/>
              <a:tabLst>
                <a:tab pos="269875" algn="l"/>
              </a:tabLst>
            </a:pPr>
            <a:r>
              <a:rPr lang="cs-CZ" sz="2600" dirty="0">
                <a:effectLst/>
                <a:latin typeface="Times New Roman" panose="02020603050405020304" pitchFamily="18" charset="0"/>
                <a:ea typeface="Times New Roman" panose="02020603050405020304" pitchFamily="18" charset="0"/>
              </a:rPr>
              <a:t>správce poplatku zjistí nové skutečnosti nebo důkazy, které nemohly být bez zavinění správce poplatku uplatněny v předcházejícím řízení a které zakládají pochybnosti o správnosti, průkaznosti nebo úplnosti dosud stanoveného poplatku, a to pouze v rozsahu, který odpovídá nově zjištěným skutečnostem nebo důkazům, </a:t>
            </a:r>
          </a:p>
          <a:p>
            <a:pPr marL="457200" lvl="1" algn="just">
              <a:tabLst>
                <a:tab pos="269875" algn="l"/>
              </a:tabLst>
            </a:pPr>
            <a:endParaRPr lang="cs-CZ" sz="2600" dirty="0">
              <a:effectLst/>
              <a:latin typeface="Times New Roman" panose="02020603050405020304" pitchFamily="18" charset="0"/>
              <a:ea typeface="Times New Roman" panose="02020603050405020304" pitchFamily="18" charset="0"/>
            </a:endParaRPr>
          </a:p>
          <a:p>
            <a:pP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6" algn="just">
              <a:tabLst>
                <a:tab pos="269875" algn="l"/>
              </a:tabLst>
            </a:pPr>
            <a:r>
              <a:rPr lang="cs-CZ" sz="2200" dirty="0">
                <a:effectLst/>
                <a:latin typeface="Times New Roman" panose="02020603050405020304" pitchFamily="18" charset="0"/>
                <a:ea typeface="Calibri" panose="020F0502020204030204" pitchFamily="34" charset="0"/>
              </a:rPr>
              <a:t>					</a:t>
            </a:r>
          </a:p>
          <a:p>
            <a:pPr marL="457200" lvl="6" algn="just">
              <a:tabLst>
                <a:tab pos="269875" algn="l"/>
              </a:tabLst>
            </a:pPr>
            <a:endParaRPr lang="cs-CZ" sz="2200" b="1" dirty="0">
              <a:solidFill>
                <a:srgbClr val="FF0000"/>
              </a:solidFill>
              <a:latin typeface="Times New Roman" panose="02020603050405020304" pitchFamily="18" charset="0"/>
              <a:ea typeface="Calibri" panose="020F0502020204030204" pitchFamily="34" charset="0"/>
            </a:endParaRPr>
          </a:p>
          <a:p>
            <a:pPr marL="457200" lvl="6" algn="just">
              <a:tabLst>
                <a:tab pos="269875" algn="l"/>
              </a:tabLst>
            </a:pPr>
            <a:r>
              <a:rPr lang="cs-CZ" sz="2200" b="1" dirty="0">
                <a:solidFill>
                  <a:srgbClr val="FF0000"/>
                </a:solidFill>
                <a:effectLst/>
                <a:latin typeface="Times New Roman" panose="02020603050405020304" pitchFamily="18" charset="0"/>
                <a:ea typeface="Calibri" panose="020F0502020204030204" pitchFamily="34" charset="0"/>
              </a:rPr>
              <a:t>					Z MOCI ÚŘEDNÍ</a:t>
            </a:r>
          </a:p>
          <a:p>
            <a:pPr marL="457200" lvl="1" algn="just">
              <a:tabLst>
                <a:tab pos="269875" algn="l"/>
              </a:tabLst>
            </a:pPr>
            <a:r>
              <a:rPr lang="cs-CZ" sz="2200" b="1" dirty="0">
                <a:latin typeface="Times New Roman" panose="02020603050405020304" pitchFamily="18" charset="0"/>
                <a:ea typeface="Calibri" panose="020F0502020204030204" pitchFamily="34" charset="0"/>
              </a:rPr>
              <a:t>					</a:t>
            </a:r>
          </a:p>
        </p:txBody>
      </p:sp>
      <p:sp>
        <p:nvSpPr>
          <p:cNvPr id="2" name="Šipka: nahoru 1">
            <a:extLst>
              <a:ext uri="{FF2B5EF4-FFF2-40B4-BE49-F238E27FC236}">
                <a16:creationId xmlns:a16="http://schemas.microsoft.com/office/drawing/2014/main" id="{9C62E11C-CB79-56DB-D1C4-1C20EAEE3CCE}"/>
              </a:ext>
            </a:extLst>
          </p:cNvPr>
          <p:cNvSpPr/>
          <p:nvPr/>
        </p:nvSpPr>
        <p:spPr>
          <a:xfrm>
            <a:off x="5750011" y="4026790"/>
            <a:ext cx="691978" cy="1338312"/>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9973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p:nvPr/>
        </p:nvSpPr>
        <p:spPr>
          <a:xfrm>
            <a:off x="4909626" y="3771954"/>
            <a:ext cx="66118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2400" b="1" i="0" u="none" strike="noStrike" cap="none">
                <a:solidFill>
                  <a:schemeClr val="lt1"/>
                </a:solidFill>
                <a:latin typeface="Arial"/>
                <a:ea typeface="Arial"/>
                <a:cs typeface="Arial"/>
                <a:sym typeface="Arial"/>
              </a:rPr>
              <a:t>DŘ</a:t>
            </a:r>
            <a:endParaRPr/>
          </a:p>
        </p:txBody>
      </p:sp>
      <p:sp>
        <p:nvSpPr>
          <p:cNvPr id="96" name="Google Shape;96;p2"/>
          <p:cNvSpPr txBox="1"/>
          <p:nvPr/>
        </p:nvSpPr>
        <p:spPr>
          <a:xfrm>
            <a:off x="835268" y="562708"/>
            <a:ext cx="11356732"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400" b="1" i="0" u="none" strike="noStrike" cap="none" dirty="0">
                <a:solidFill>
                  <a:srgbClr val="000000"/>
                </a:solidFill>
                <a:latin typeface="Arial"/>
                <a:ea typeface="Arial"/>
                <a:cs typeface="Arial"/>
                <a:sym typeface="Arial"/>
              </a:rPr>
              <a:t>Realizace</a:t>
            </a:r>
            <a:r>
              <a:rPr lang="cs-CZ"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cs-CZ"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cs-CZ" sz="1400" b="0" i="0" u="none" strike="noStrike" cap="none" dirty="0">
                <a:solidFill>
                  <a:srgbClr val="000000"/>
                </a:solidFill>
                <a:latin typeface="Arial"/>
                <a:ea typeface="Arial"/>
                <a:cs typeface="Arial"/>
                <a:sym typeface="Arial"/>
              </a:rPr>
              <a:t>08,30 – 09,00 		přihlášení účastníků			</a:t>
            </a:r>
          </a:p>
          <a:p>
            <a:pPr marL="0" marR="0" lvl="0" indent="0" algn="l" rtl="0">
              <a:lnSpc>
                <a:spcPct val="100000"/>
              </a:lnSpc>
              <a:spcBef>
                <a:spcPts val="0"/>
              </a:spcBef>
              <a:spcAft>
                <a:spcPts val="0"/>
              </a:spcAft>
              <a:buNone/>
            </a:pPr>
            <a:r>
              <a:rPr lang="cs-CZ" sz="1400" b="0" i="0" u="none" strike="noStrike" cap="none" dirty="0">
                <a:solidFill>
                  <a:srgbClr val="000000"/>
                </a:solidFill>
                <a:latin typeface="Arial"/>
                <a:ea typeface="Arial"/>
                <a:cs typeface="Arial"/>
                <a:sym typeface="Arial"/>
              </a:rPr>
              <a:t>09,00 – 10,30 		první část				</a:t>
            </a:r>
            <a:endParaRPr dirty="0"/>
          </a:p>
          <a:p>
            <a:pPr marL="0" marR="0" lvl="0" indent="0" algn="l" rtl="0">
              <a:lnSpc>
                <a:spcPct val="100000"/>
              </a:lnSpc>
              <a:spcBef>
                <a:spcPts val="0"/>
              </a:spcBef>
              <a:spcAft>
                <a:spcPts val="0"/>
              </a:spcAft>
              <a:buNone/>
            </a:pPr>
            <a:r>
              <a:rPr lang="cs-CZ" sz="1400" b="0" i="0" u="none" strike="noStrike" cap="none" dirty="0">
                <a:solidFill>
                  <a:srgbClr val="000000"/>
                </a:solidFill>
                <a:latin typeface="Arial"/>
                <a:ea typeface="Arial"/>
                <a:cs typeface="Arial"/>
                <a:sym typeface="Arial"/>
              </a:rPr>
              <a:t>10,30 – 10,40		přestávka				</a:t>
            </a:r>
            <a:endParaRPr dirty="0"/>
          </a:p>
          <a:p>
            <a:pPr marL="0" marR="0" lvl="0" indent="0" algn="l" rtl="0">
              <a:lnSpc>
                <a:spcPct val="100000"/>
              </a:lnSpc>
              <a:spcBef>
                <a:spcPts val="0"/>
              </a:spcBef>
              <a:spcAft>
                <a:spcPts val="0"/>
              </a:spcAft>
              <a:buNone/>
            </a:pPr>
            <a:r>
              <a:rPr lang="cs-CZ" sz="1400" b="0" i="0" u="none" strike="noStrike" cap="none" dirty="0">
                <a:solidFill>
                  <a:srgbClr val="000000"/>
                </a:solidFill>
                <a:latin typeface="Arial"/>
                <a:ea typeface="Arial"/>
                <a:cs typeface="Arial"/>
                <a:sym typeface="Arial"/>
              </a:rPr>
              <a:t>10,45 – 12,10		druhá část				</a:t>
            </a:r>
            <a:endParaRPr dirty="0"/>
          </a:p>
          <a:p>
            <a:pPr marL="0" marR="0" lvl="0" indent="0" algn="l" rtl="0">
              <a:lnSpc>
                <a:spcPct val="100000"/>
              </a:lnSpc>
              <a:spcBef>
                <a:spcPts val="0"/>
              </a:spcBef>
              <a:spcAft>
                <a:spcPts val="0"/>
              </a:spcAft>
              <a:buNone/>
            </a:pPr>
            <a:r>
              <a:rPr lang="cs-CZ" sz="14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None/>
            </a:pPr>
            <a:endParaRPr lang="cs-CZ" dirty="0"/>
          </a:p>
          <a:p>
            <a:pPr marL="0" marR="0" lvl="0" indent="0" algn="l" rtl="0">
              <a:lnSpc>
                <a:spcPct val="100000"/>
              </a:lnSpc>
              <a:spcBef>
                <a:spcPts val="0"/>
              </a:spcBef>
              <a:spcAft>
                <a:spcPts val="0"/>
              </a:spcAft>
              <a:buNone/>
            </a:pPr>
            <a:r>
              <a:rPr lang="cs-CZ" sz="1400" b="1" i="0" u="none" strike="noStrike" cap="none" dirty="0">
                <a:solidFill>
                  <a:srgbClr val="FF0000"/>
                </a:solidFill>
                <a:latin typeface="Arial"/>
                <a:ea typeface="Arial"/>
                <a:cs typeface="Arial"/>
                <a:sym typeface="Arial"/>
              </a:rPr>
              <a:t>Podmínky pro vydání osvědčení:</a:t>
            </a:r>
            <a:endParaRPr dirty="0"/>
          </a:p>
          <a:p>
            <a:pPr lvl="1"/>
            <a:r>
              <a:rPr lang="cs-CZ" b="1" i="0" u="none" strike="noStrike" cap="none" dirty="0">
                <a:solidFill>
                  <a:srgbClr val="000000"/>
                </a:solidFill>
                <a:latin typeface="Arial"/>
                <a:ea typeface="Arial"/>
                <a:cs typeface="Arial"/>
                <a:sym typeface="Arial"/>
              </a:rPr>
              <a:t>- Přítomnost po celou dobu akreditovaného kurzu – </a:t>
            </a:r>
            <a:r>
              <a:rPr lang="cs-CZ" sz="1400" b="1" i="0" u="none" strike="noStrike" cap="none" dirty="0">
                <a:solidFill>
                  <a:srgbClr val="000000"/>
                </a:solidFill>
                <a:latin typeface="Arial"/>
                <a:ea typeface="Arial"/>
                <a:cs typeface="Arial"/>
                <a:sym typeface="Arial"/>
              </a:rPr>
              <a:t>zaznamenáno výukovým programem</a:t>
            </a:r>
            <a:endParaRPr dirty="0"/>
          </a:p>
          <a:p>
            <a:pPr marL="0" marR="0" lvl="0" indent="0" algn="l" rtl="0">
              <a:lnSpc>
                <a:spcPct val="100000"/>
              </a:lnSpc>
              <a:spcBef>
                <a:spcPts val="0"/>
              </a:spcBef>
              <a:spcAft>
                <a:spcPts val="0"/>
              </a:spcAft>
              <a:buNone/>
            </a:pPr>
            <a:r>
              <a:rPr lang="cs-CZ" sz="1400" b="1" i="0" u="none" strike="noStrike" cap="none" dirty="0">
                <a:solidFill>
                  <a:srgbClr val="000000"/>
                </a:solidFill>
                <a:latin typeface="Arial"/>
                <a:ea typeface="Arial"/>
                <a:cs typeface="Arial"/>
                <a:sym typeface="Arial"/>
              </a:rPr>
              <a:t>- Vyplnění závěrečného zpětného dotazníku</a:t>
            </a:r>
            <a:endParaRPr dirty="0"/>
          </a:p>
          <a:p>
            <a:pPr marL="0" marR="0" lvl="0" indent="0" algn="l" rtl="0">
              <a:lnSpc>
                <a:spcPct val="100000"/>
              </a:lnSpc>
              <a:spcBef>
                <a:spcPts val="0"/>
              </a:spcBef>
              <a:spcAft>
                <a:spcPts val="0"/>
              </a:spcAft>
              <a:buNone/>
            </a:pPr>
            <a:r>
              <a:rPr lang="cs-CZ" sz="1400" b="1" i="0" u="none" strike="noStrike" cap="none" dirty="0">
                <a:solidFill>
                  <a:srgbClr val="000000"/>
                </a:solidFill>
                <a:latin typeface="Arial"/>
                <a:ea typeface="Arial"/>
                <a:cs typeface="Arial"/>
                <a:sym typeface="Arial"/>
              </a:rPr>
              <a:t>- Osvědčení zasíláme do datových stránek obce/města/MČ</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3" name="Obrázek 2">
            <a:extLst>
              <a:ext uri="{FF2B5EF4-FFF2-40B4-BE49-F238E27FC236}">
                <a16:creationId xmlns:a16="http://schemas.microsoft.com/office/drawing/2014/main" id="{50EC6335-5C8E-4C0B-EAC2-3BEBF3989EF5}"/>
              </a:ext>
            </a:extLst>
          </p:cNvPr>
          <p:cNvPicPr>
            <a:picLocks noChangeAspect="1"/>
          </p:cNvPicPr>
          <p:nvPr/>
        </p:nvPicPr>
        <p:blipFill>
          <a:blip r:embed="rId3"/>
          <a:stretch>
            <a:fillRect/>
          </a:stretch>
        </p:blipFill>
        <p:spPr>
          <a:xfrm>
            <a:off x="1890526" y="3335694"/>
            <a:ext cx="3349690" cy="33496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168676" y="0"/>
            <a:ext cx="12023324" cy="6433784"/>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lvl="0" algn="just">
              <a:spcBef>
                <a:spcPts val="600"/>
              </a:spcBef>
              <a:spcAft>
                <a:spcPts val="600"/>
              </a:spcAft>
              <a:tabLst>
                <a:tab pos="496570" algn="l"/>
                <a:tab pos="540385" algn="l"/>
              </a:tabLst>
            </a:pPr>
            <a:r>
              <a:rPr lang="cs-CZ" sz="2600" dirty="0">
                <a:effectLst/>
                <a:latin typeface="Times New Roman" panose="02020603050405020304" pitchFamily="18" charset="0"/>
                <a:ea typeface="Times New Roman" panose="02020603050405020304" pitchFamily="18" charset="0"/>
              </a:rPr>
              <a:t>(3) Správce poplatku doměří poplatkovému subjektu poplatek rozhodnutím, pokud je původním rozhodnutím vyměřen v nesprávné výši. Doměřit poplatek lze na základě vyhledávací nebo kontrolní činnosti správce poplatku. Opakovaně doměřit poplatek lze pouze tehdy, pokud</a:t>
            </a:r>
          </a:p>
          <a:p>
            <a:pPr marL="457200" lvl="1" algn="just">
              <a:tabLst>
                <a:tab pos="269875" algn="l"/>
              </a:tabLst>
            </a:pPr>
            <a:r>
              <a:rPr lang="cs-CZ" sz="2600" dirty="0">
                <a:effectLst/>
                <a:latin typeface="Times New Roman" panose="02020603050405020304" pitchFamily="18" charset="0"/>
                <a:ea typeface="Times New Roman" panose="02020603050405020304" pitchFamily="18" charset="0"/>
              </a:rPr>
              <a:t>b) poplatkový subjekt učiní úkon, kterým mění své dosavadní ohlášení, pokud nové skutečnosti vyplývající ze změny ohlášení nemohly být bez zavinění poplatkového subjektu uplatněny v předcházejícím řízení, a to pouze v rozsahu, který odpovídá změně ohlášení.</a:t>
            </a:r>
          </a:p>
          <a:p>
            <a:pPr marL="269875" indent="269875">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marL="457200" lvl="1" algn="just">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r>
              <a:rPr lang="cs-CZ" sz="2200" dirty="0">
                <a:latin typeface="Times New Roman" panose="02020603050405020304" pitchFamily="18" charset="0"/>
                <a:ea typeface="Calibri" panose="020F0502020204030204" pitchFamily="34" charset="0"/>
              </a:rPr>
              <a:t>					</a:t>
            </a:r>
          </a:p>
          <a:p>
            <a:pPr marL="457200" lvl="1" algn="just">
              <a:tabLst>
                <a:tab pos="269875" algn="l"/>
              </a:tabLst>
            </a:pPr>
            <a:endParaRPr lang="cs-CZ" sz="2200" b="1" dirty="0">
              <a:solidFill>
                <a:srgbClr val="0070C0"/>
              </a:solidFill>
              <a:latin typeface="Times New Roman" panose="02020603050405020304" pitchFamily="18" charset="0"/>
              <a:ea typeface="Calibri" panose="020F0502020204030204" pitchFamily="34" charset="0"/>
            </a:endParaRPr>
          </a:p>
          <a:p>
            <a:pPr marL="457200" lvl="1" algn="just">
              <a:tabLst>
                <a:tab pos="269875" algn="l"/>
              </a:tabLst>
            </a:pPr>
            <a:r>
              <a:rPr lang="cs-CZ" sz="2200" b="1" dirty="0">
                <a:solidFill>
                  <a:srgbClr val="0070C0"/>
                </a:solidFill>
                <a:latin typeface="Times New Roman" panose="02020603050405020304" pitchFamily="18" charset="0"/>
                <a:ea typeface="Calibri" panose="020F0502020204030204" pitchFamily="34" charset="0"/>
              </a:rPr>
              <a:t>					Z NOVÉHO OHLÁŠENÍ</a:t>
            </a:r>
          </a:p>
          <a:p>
            <a:pPr marL="457200" lvl="1" algn="just">
              <a:tabLst>
                <a:tab pos="269875" algn="l"/>
              </a:tabLst>
            </a:pPr>
            <a:r>
              <a:rPr lang="cs-CZ" sz="2200" dirty="0">
                <a:effectLst/>
                <a:latin typeface="Times New Roman" panose="02020603050405020304" pitchFamily="18" charset="0"/>
                <a:ea typeface="Calibri" panose="020F0502020204030204" pitchFamily="34" charset="0"/>
              </a:rPr>
              <a:t>					</a:t>
            </a: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
        <p:nvSpPr>
          <p:cNvPr id="2" name="Šipka: nahoru 1">
            <a:extLst>
              <a:ext uri="{FF2B5EF4-FFF2-40B4-BE49-F238E27FC236}">
                <a16:creationId xmlns:a16="http://schemas.microsoft.com/office/drawing/2014/main" id="{96612555-E4BC-0C9F-AE45-38617E3E76B3}"/>
              </a:ext>
            </a:extLst>
          </p:cNvPr>
          <p:cNvSpPr/>
          <p:nvPr/>
        </p:nvSpPr>
        <p:spPr>
          <a:xfrm>
            <a:off x="5834349" y="3706101"/>
            <a:ext cx="691978" cy="1584356"/>
          </a:xfrm>
          <a:prstGeom prst="up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Tree>
    <p:extLst>
      <p:ext uri="{BB962C8B-B14F-4D97-AF65-F5344CB8AC3E}">
        <p14:creationId xmlns:p14="http://schemas.microsoft.com/office/powerpoint/2010/main" val="1906742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168676" y="0"/>
            <a:ext cx="12023324" cy="6433784"/>
          </a:xfrm>
          <a:prstGeom prst="rect">
            <a:avLst/>
          </a:prstGeom>
          <a:noFill/>
          <a:ln>
            <a:noFill/>
          </a:ln>
        </p:spPr>
        <p:txBody>
          <a:bodyPr spcFirstLastPara="1" wrap="square" lIns="91425" tIns="45700" rIns="91425" bIns="45700" anchor="t" anchorCtr="0">
            <a:noAutofit/>
          </a:bodyPr>
          <a:lstStyle/>
          <a:p>
            <a:pPr marL="269875" indent="269875">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lvl="0" algn="just">
              <a:spcBef>
                <a:spcPts val="600"/>
              </a:spcBef>
              <a:spcAft>
                <a:spcPts val="600"/>
              </a:spcAft>
              <a:tabLst>
                <a:tab pos="496570" algn="l"/>
                <a:tab pos="540385" algn="l"/>
              </a:tabLst>
            </a:pPr>
            <a:r>
              <a:rPr lang="cs-CZ" sz="2600" dirty="0">
                <a:effectLst/>
                <a:latin typeface="Times New Roman" panose="02020603050405020304" pitchFamily="18" charset="0"/>
                <a:ea typeface="Times New Roman" panose="02020603050405020304" pitchFamily="18" charset="0"/>
              </a:rPr>
              <a:t>(4) Poplatek lze </a:t>
            </a:r>
            <a:r>
              <a:rPr lang="cs-CZ" sz="2600" b="1" dirty="0">
                <a:effectLst/>
                <a:latin typeface="Times New Roman" panose="02020603050405020304" pitchFamily="18" charset="0"/>
                <a:ea typeface="Times New Roman" panose="02020603050405020304" pitchFamily="18" charset="0"/>
              </a:rPr>
              <a:t>vyměřit</a:t>
            </a:r>
            <a:r>
              <a:rPr lang="cs-CZ" sz="2600" dirty="0">
                <a:effectLst/>
                <a:latin typeface="Times New Roman" panose="02020603050405020304" pitchFamily="18" charset="0"/>
                <a:ea typeface="Times New Roman" panose="02020603050405020304" pitchFamily="18" charset="0"/>
              </a:rPr>
              <a:t> také hromadným předpisným seznamem.</a:t>
            </a:r>
          </a:p>
          <a:p>
            <a:pPr marL="269875" indent="269875">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pic>
        <p:nvPicPr>
          <p:cNvPr id="4" name="Obrázek 3">
            <a:extLst>
              <a:ext uri="{FF2B5EF4-FFF2-40B4-BE49-F238E27FC236}">
                <a16:creationId xmlns:a16="http://schemas.microsoft.com/office/drawing/2014/main" id="{122F6CB7-0DA7-3238-0DCC-9C54E8AF1CF6}"/>
              </a:ext>
            </a:extLst>
          </p:cNvPr>
          <p:cNvPicPr>
            <a:picLocks noChangeAspect="1"/>
          </p:cNvPicPr>
          <p:nvPr/>
        </p:nvPicPr>
        <p:blipFill>
          <a:blip r:embed="rId3"/>
          <a:stretch>
            <a:fillRect/>
          </a:stretch>
        </p:blipFill>
        <p:spPr>
          <a:xfrm>
            <a:off x="3568181" y="1718386"/>
            <a:ext cx="5055637" cy="5055637"/>
          </a:xfrm>
          <a:prstGeom prst="rect">
            <a:avLst/>
          </a:prstGeom>
        </p:spPr>
      </p:pic>
    </p:spTree>
    <p:extLst>
      <p:ext uri="{BB962C8B-B14F-4D97-AF65-F5344CB8AC3E}">
        <p14:creationId xmlns:p14="http://schemas.microsoft.com/office/powerpoint/2010/main" val="315509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779373" y="-31958"/>
            <a:ext cx="10169611" cy="2400657"/>
          </a:xfrm>
          <a:prstGeom prst="rect">
            <a:avLst/>
          </a:prstGeom>
          <a:noFill/>
        </p:spPr>
        <p:txBody>
          <a:bodyPr wrap="square">
            <a:spAutoFit/>
          </a:bodyPr>
          <a:lstStyle/>
          <a:p>
            <a:pPr lvl="0" algn="ctr">
              <a:spcBef>
                <a:spcPts val="1200"/>
              </a:spcBef>
            </a:pPr>
            <a:r>
              <a:rPr lang="cs-CZ" sz="2400" b="1" dirty="0">
                <a:effectLst/>
                <a:latin typeface="Times New Roman" panose="02020603050405020304" pitchFamily="18" charset="0"/>
                <a:ea typeface="Times New Roman" panose="02020603050405020304" pitchFamily="18" charset="0"/>
              </a:rPr>
              <a:t>§ 11a</a:t>
            </a:r>
            <a:endParaRPr lang="cs-CZ" sz="2400" dirty="0">
              <a:latin typeface="Times New Roman" panose="02020603050405020304" pitchFamily="18" charset="0"/>
              <a:ea typeface="Times New Roman" panose="02020603050405020304" pitchFamily="18" charset="0"/>
            </a:endParaRPr>
          </a:p>
          <a:p>
            <a:pPr lvl="0" algn="ctr">
              <a:spcBef>
                <a:spcPts val="1200"/>
              </a:spcBef>
            </a:pPr>
            <a:r>
              <a:rPr lang="cs-CZ" sz="2400" b="1" dirty="0">
                <a:effectLst/>
                <a:latin typeface="Times New Roman" panose="02020603050405020304" pitchFamily="18" charset="0"/>
                <a:ea typeface="Times New Roman" panose="02020603050405020304" pitchFamily="18" charset="0"/>
              </a:rPr>
              <a:t>Žádost o vyměření poplatku rozhodnutím</a:t>
            </a:r>
          </a:p>
          <a:p>
            <a:pPr marL="457200" indent="-457200" algn="just">
              <a:spcBef>
                <a:spcPts val="1200"/>
              </a:spcBef>
              <a:buAutoNum type="arabicParenBoth"/>
            </a:pPr>
            <a:r>
              <a:rPr lang="cs-CZ" sz="2400" b="1" dirty="0">
                <a:effectLst/>
                <a:latin typeface="Times New Roman" panose="02020603050405020304" pitchFamily="18" charset="0"/>
                <a:ea typeface="Times New Roman" panose="02020603050405020304" pitchFamily="18" charset="0"/>
              </a:rPr>
              <a:t>Poplatkový subjekt je oprávněn ve lhůtě pro stanovení poplatku požádat správce poplatku o vyměření poplatku rozhodnutím.</a:t>
            </a:r>
          </a:p>
          <a:p>
            <a:pPr algn="just">
              <a:spcBef>
                <a:spcPts val="1200"/>
              </a:spcBef>
            </a:pPr>
            <a:endParaRPr lang="cs-CZ" sz="2400" dirty="0">
              <a:effectLst/>
              <a:latin typeface="Times New Roman" panose="02020603050405020304" pitchFamily="18" charset="0"/>
              <a:ea typeface="Times New Roman" panose="02020603050405020304" pitchFamily="18" charset="0"/>
            </a:endParaRPr>
          </a:p>
        </p:txBody>
      </p:sp>
      <p:pic>
        <p:nvPicPr>
          <p:cNvPr id="2" name="Obrázek 1">
            <a:extLst>
              <a:ext uri="{FF2B5EF4-FFF2-40B4-BE49-F238E27FC236}">
                <a16:creationId xmlns:a16="http://schemas.microsoft.com/office/drawing/2014/main" id="{3E11A0DC-03CC-D3F9-6F4C-4D0F15CA7219}"/>
              </a:ext>
            </a:extLst>
          </p:cNvPr>
          <p:cNvPicPr>
            <a:picLocks noChangeAspect="1"/>
          </p:cNvPicPr>
          <p:nvPr/>
        </p:nvPicPr>
        <p:blipFill>
          <a:blip r:embed="rId2"/>
          <a:stretch>
            <a:fillRect/>
          </a:stretch>
        </p:blipFill>
        <p:spPr>
          <a:xfrm>
            <a:off x="4150567" y="2267340"/>
            <a:ext cx="4152122" cy="4152122"/>
          </a:xfrm>
          <a:prstGeom prst="rect">
            <a:avLst/>
          </a:prstGeom>
        </p:spPr>
      </p:pic>
    </p:spTree>
    <p:extLst>
      <p:ext uri="{BB962C8B-B14F-4D97-AF65-F5344CB8AC3E}">
        <p14:creationId xmlns:p14="http://schemas.microsoft.com/office/powerpoint/2010/main" val="283633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85BEF41-6306-61F1-4CED-5DD0A64E7AC9}"/>
              </a:ext>
            </a:extLst>
          </p:cNvPr>
          <p:cNvSpPr txBox="1"/>
          <p:nvPr/>
        </p:nvSpPr>
        <p:spPr>
          <a:xfrm>
            <a:off x="694267" y="355600"/>
            <a:ext cx="11180576" cy="5262979"/>
          </a:xfrm>
          <a:prstGeom prst="rect">
            <a:avLst/>
          </a:prstGeom>
          <a:noFill/>
        </p:spPr>
        <p:txBody>
          <a:bodyPr wrap="square">
            <a:spAutoFit/>
          </a:bodyPr>
          <a:lstStyle/>
          <a:p>
            <a:pPr algn="just">
              <a:spcAft>
                <a:spcPts val="600"/>
              </a:spcAft>
            </a:pPr>
            <a:r>
              <a:rPr lang="cs-CZ" sz="2800" dirty="0">
                <a:effectLst/>
                <a:latin typeface="Times New Roman" panose="02020603050405020304" pitchFamily="18" charset="0"/>
                <a:ea typeface="Calibri" panose="020F0502020204030204" pitchFamily="34" charset="0"/>
              </a:rPr>
              <a:t>Podle </a:t>
            </a:r>
            <a:r>
              <a:rPr lang="cs-CZ" sz="2800" b="1" dirty="0">
                <a:effectLst/>
                <a:latin typeface="Times New Roman" panose="02020603050405020304" pitchFamily="18" charset="0"/>
                <a:ea typeface="Calibri" panose="020F0502020204030204" pitchFamily="34" charset="0"/>
              </a:rPr>
              <a:t>usnesení rozšířeného senátu Nejvyššího správního soudu </a:t>
            </a:r>
            <a:r>
              <a:rPr lang="cs-CZ" sz="2800" dirty="0">
                <a:effectLst/>
                <a:latin typeface="Times New Roman" panose="02020603050405020304" pitchFamily="18" charset="0"/>
                <a:ea typeface="Calibri" panose="020F0502020204030204" pitchFamily="34" charset="0"/>
              </a:rPr>
              <a:t>ze dne 24. června 2014, č. j. 2Afs 68/2012-34, publikovaného pod č. 3096/2014 Sb. NSS, má dále poplatkový subjekt právo požadovat vydání platebního výměru pokud nejpozději v poslední den lhůty, ve které byl povinen splnit ohlašovací povinnost podle § 14 zákona o místních poplatcích, sdělil kvalifikovaným způsobem své pochybnosti a současně požádal o vydání platebního výměru, přestože místní poplatek ve stanovené lhůtě včas a ve správné výši uhradil. Tento dodatečný důvod pro vyměření poplatku není doposud zakotven v platné právní úpravě. Zákon o místních poplatcích tak výslovně nezakotvuje právo poplatkového subjektu požádat o vyměření místního poplatku rozhodnutím v případech, kdy správce poplatku ze zákona místní poplatek rozhodnutím nevyměřuje.</a:t>
            </a: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557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940012" y="-31958"/>
            <a:ext cx="9835222" cy="6555641"/>
          </a:xfrm>
          <a:prstGeom prst="rect">
            <a:avLst/>
          </a:prstGeom>
          <a:noFill/>
        </p:spPr>
        <p:txBody>
          <a:bodyPr wrap="square">
            <a:spAutoFit/>
          </a:bodyPr>
          <a:lstStyle/>
          <a:p>
            <a:pPr lvl="0" algn="ctr">
              <a:spcBef>
                <a:spcPts val="1200"/>
              </a:spcBef>
            </a:pPr>
            <a:r>
              <a:rPr lang="cs-CZ" sz="2400" b="1" dirty="0">
                <a:effectLst/>
                <a:latin typeface="Times New Roman" panose="02020603050405020304" pitchFamily="18" charset="0"/>
                <a:ea typeface="Times New Roman" panose="02020603050405020304" pitchFamily="18" charset="0"/>
              </a:rPr>
              <a:t>§ 11a</a:t>
            </a:r>
            <a:endParaRPr lang="cs-CZ" sz="2400" dirty="0">
              <a:latin typeface="Times New Roman" panose="02020603050405020304" pitchFamily="18" charset="0"/>
              <a:ea typeface="Times New Roman" panose="02020603050405020304" pitchFamily="18" charset="0"/>
            </a:endParaRPr>
          </a:p>
          <a:p>
            <a:pPr lvl="0" algn="ctr">
              <a:spcBef>
                <a:spcPts val="1200"/>
              </a:spcBef>
            </a:pPr>
            <a:r>
              <a:rPr lang="cs-CZ" sz="2400" b="1" dirty="0">
                <a:effectLst/>
                <a:latin typeface="Times New Roman" panose="02020603050405020304" pitchFamily="18" charset="0"/>
                <a:ea typeface="Times New Roman" panose="02020603050405020304" pitchFamily="18" charset="0"/>
              </a:rPr>
              <a:t>Žádost o vyměření poplatku rozhodnutím</a:t>
            </a: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(2) Pokud již je poplatek vyměřen dříve vydaným rozhodnutím, není žádost podle odstavce 1 přípustná.</a:t>
            </a: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(3) Lhůta pro stanovení poplatku se prodlužuje o 1 rok, pokud v posledních 12 měsících před uplynutím dosavadní lhůty pro stanovení poplatku došlo k podání žádosti podle odstavce 1.</a:t>
            </a: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(4) Správce poplatku na žádost podle odstavce 1 vyměří poplatkovému subjektu poplatek rozhodnutím, a to nejdříve po uplynutí poplatkového období. V jeho odůvodnění se vypořádá s případnými důvody uvedenými v žádosti. K dřívějšímu vyměření poplatku předepsáním do evidence poplatků se nepřihlíží.</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Na poplatek se v takovém případě hledí, jako by nebyl vyměřen.</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b="1" dirty="0">
                <a:latin typeface="Times New Roman" panose="02020603050405020304" pitchFamily="18" charset="0"/>
              </a:rPr>
              <a:t>(5) </a:t>
            </a:r>
            <a:r>
              <a:rPr lang="cs-CZ" sz="2400" b="1" dirty="0">
                <a:latin typeface="Times New Roman" panose="02020603050405020304" pitchFamily="18" charset="0"/>
                <a:hlinkClick r:id="rId2">
                  <a:extLst>
                    <a:ext uri="{A12FA001-AC4F-418D-AE19-62706E023703}">
                      <ahyp:hlinkClr xmlns:ahyp="http://schemas.microsoft.com/office/drawing/2018/hyperlinkcolor" val="tx"/>
                    </a:ext>
                  </a:extLst>
                </a:hlinkClick>
              </a:rPr>
              <a:t>Odstavce 3</a:t>
            </a:r>
            <a:r>
              <a:rPr lang="cs-CZ" sz="2400" b="1" dirty="0">
                <a:latin typeface="Times New Roman" panose="02020603050405020304" pitchFamily="18" charset="0"/>
              </a:rPr>
              <a:t> a </a:t>
            </a:r>
            <a:r>
              <a:rPr lang="cs-CZ" sz="2400" b="1" dirty="0">
                <a:latin typeface="Times New Roman" panose="02020603050405020304" pitchFamily="18" charset="0"/>
                <a:hlinkClick r:id="rId3">
                  <a:extLst>
                    <a:ext uri="{A12FA001-AC4F-418D-AE19-62706E023703}">
                      <ahyp:hlinkClr xmlns:ahyp="http://schemas.microsoft.com/office/drawing/2018/hyperlinkcolor" val="tx"/>
                    </a:ext>
                  </a:extLst>
                </a:hlinkClick>
              </a:rPr>
              <a:t>4</a:t>
            </a:r>
            <a:r>
              <a:rPr lang="cs-CZ" sz="2400" b="1" dirty="0">
                <a:latin typeface="Times New Roman" panose="02020603050405020304" pitchFamily="18" charset="0"/>
              </a:rPr>
              <a:t> se nepoužijí, pokud je žádost nepřípustná.</a:t>
            </a:r>
            <a:endParaRPr lang="cs-CZ" sz="2400" b="1" dirty="0">
              <a:effectLst/>
              <a:latin typeface="Times New Roman" panose="02020603050405020304" pitchFamily="18" charset="0"/>
              <a:ea typeface="Times New Roman" panose="02020603050405020304" pitchFamily="18" charset="0"/>
            </a:endParaRPr>
          </a:p>
          <a:p>
            <a:pPr indent="269875" algn="just">
              <a:spcBef>
                <a:spcPts val="1200"/>
              </a:spcBef>
            </a:pPr>
            <a:endParaRPr lang="cs-CZ"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7199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2001796" y="-31958"/>
            <a:ext cx="10058400" cy="6832640"/>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11b</a:t>
            </a:r>
            <a:endParaRPr lang="cs-CZ" sz="2600" dirty="0">
              <a:effectLst/>
              <a:latin typeface="Times New Roman" panose="02020603050405020304" pitchFamily="18" charset="0"/>
              <a:ea typeface="Times New Roman" panose="02020603050405020304" pitchFamily="18" charset="0"/>
            </a:endParaRPr>
          </a:p>
          <a:p>
            <a:pPr lvl="0" algn="ctr">
              <a:spcBef>
                <a:spcPts val="1200"/>
              </a:spcBef>
            </a:pPr>
            <a:r>
              <a:rPr lang="cs-CZ" sz="2600" b="1" dirty="0">
                <a:effectLst/>
                <a:latin typeface="Times New Roman" panose="02020603050405020304" pitchFamily="18" charset="0"/>
                <a:ea typeface="Times New Roman" panose="02020603050405020304" pitchFamily="18" charset="0"/>
              </a:rPr>
              <a:t>Společná ustanovení pro stanovení poplatku</a:t>
            </a: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(1) Poplatkovým subjektem je pro účely tohoto zákona</a:t>
            </a:r>
            <a:endParaRPr lang="cs-CZ" sz="2600" dirty="0">
              <a:effectLst/>
              <a:latin typeface="Times New Roman" panose="02020603050405020304" pitchFamily="18" charset="0"/>
              <a:ea typeface="Times New Roman" panose="02020603050405020304" pitchFamily="18" charset="0"/>
            </a:endParaRPr>
          </a:p>
          <a:p>
            <a:pPr marL="270510" indent="-270510" algn="just">
              <a:spcAft>
                <a:spcPts val="600"/>
              </a:spcAft>
            </a:pPr>
            <a:r>
              <a:rPr lang="cs-CZ" sz="2600" b="1" dirty="0">
                <a:effectLst/>
                <a:latin typeface="Times New Roman" panose="02020603050405020304" pitchFamily="18" charset="0"/>
                <a:ea typeface="Times New Roman" panose="02020603050405020304" pitchFamily="18" charset="0"/>
              </a:rPr>
              <a:t>a)   poplatník poplatku, nebo</a:t>
            </a:r>
            <a:endParaRPr lang="cs-CZ" sz="2600" dirty="0">
              <a:effectLst/>
              <a:latin typeface="Times New Roman" panose="02020603050405020304" pitchFamily="18" charset="0"/>
              <a:ea typeface="Times New Roman" panose="02020603050405020304" pitchFamily="18" charset="0"/>
            </a:endParaRPr>
          </a:p>
          <a:p>
            <a:pPr marL="514350" indent="-514350" algn="just">
              <a:spcAft>
                <a:spcPts val="600"/>
              </a:spcAft>
              <a:buAutoNum type="alphaLcParenR" startAt="2"/>
            </a:pPr>
            <a:r>
              <a:rPr lang="cs-CZ" sz="2600" b="1" dirty="0">
                <a:effectLst/>
                <a:latin typeface="Times New Roman" panose="02020603050405020304" pitchFamily="18" charset="0"/>
                <a:ea typeface="Times New Roman" panose="02020603050405020304" pitchFamily="18" charset="0"/>
              </a:rPr>
              <a:t>plátce poplatku, pokud jde o poplatek odváděný plátcem poplatku.</a:t>
            </a:r>
          </a:p>
          <a:p>
            <a:pPr algn="just">
              <a:spcAft>
                <a:spcPts val="600"/>
              </a:spcAft>
            </a:pPr>
            <a:r>
              <a:rPr lang="cs-CZ" sz="1800" b="0" i="1" dirty="0">
                <a:solidFill>
                  <a:srgbClr val="000000"/>
                </a:solidFill>
                <a:effectLst/>
                <a:latin typeface="Arial" panose="020B0604020202020204" pitchFamily="34" charset="0"/>
              </a:rPr>
              <a:t>Podle komentovaného ustanovení se zavádí pojem poplatkový subjekt jako společné označení jak pro poplatníka, tak i pro plátce poplatku. Podle této konstrukce je postaveno najisto, že v souvislosti s jednou poplatkovou povinností je určen vždy pouze jeden poplatkový subjekt, a sice ten, který má povinnosti vůči správci poplatku. Nemůže proto nastat pochybnost o tom, kdo je nositelem práva či povinnosti podle daného ustanovení. Čárka před slovem "nebo" má sice význam vylučovací, ale může nastat situace, kdy poplatník splyne s plátcem poplatku (např. u poplatku za odkládání komunálního odpadu z nemovité věci). V takovém případě, je poplatkovým subjektem poplatník. V případě, kdy procesní postavení poplatníka místního poplatku přejde na zákonného zástupce nebo opatrovníka poplatníka, který je nezletilý a nenabyl plné svéprávnosti nebo který je ke dni splatnosti omezen ve svéprávnosti a byl mu jmenován opatrovník spravující jeho jmění (</a:t>
            </a:r>
            <a:r>
              <a:rPr lang="cs-CZ" sz="1800" b="0" i="1" u="sng" dirty="0">
                <a:solidFill>
                  <a:srgbClr val="1364C4"/>
                </a:solidFill>
                <a:effectLst/>
                <a:latin typeface="Arial" panose="020B0604020202020204" pitchFamily="34" charset="0"/>
                <a:hlinkClick r:id="rId2" tooltip="§ 12 zákona č. 565/1990 Sb. o místních poplatcích - znění od 01.01.2024"/>
              </a:rPr>
              <a:t>§ 12 zákona o místních poplatcích</a:t>
            </a:r>
            <a:r>
              <a:rPr lang="cs-CZ" sz="1800" b="0" i="1" dirty="0">
                <a:solidFill>
                  <a:srgbClr val="000000"/>
                </a:solidFill>
                <a:effectLst/>
                <a:latin typeface="Arial" panose="020B0604020202020204" pitchFamily="34" charset="0"/>
              </a:rPr>
              <a:t>), bude poplatkovým subjektem tento zákonný zástupce nebo opatrovník. Je-li zákonných zástupců nebo opatrovníků více, jsou povinni plnit poplatkovou povinnost společně a nerozdílně (viz. komentář k § 12 zákona o místních poplatcích).</a:t>
            </a:r>
            <a:endParaRPr lang="cs-CZ"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8877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791730" y="-31958"/>
            <a:ext cx="10293178" cy="6555641"/>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11b</a:t>
            </a:r>
            <a:endParaRPr lang="cs-CZ" sz="2600" dirty="0">
              <a:effectLst/>
              <a:latin typeface="Times New Roman" panose="02020603050405020304" pitchFamily="18" charset="0"/>
              <a:ea typeface="Times New Roman" panose="02020603050405020304" pitchFamily="18" charset="0"/>
            </a:endParaRPr>
          </a:p>
          <a:p>
            <a:pPr lvl="0" algn="ctr">
              <a:spcBef>
                <a:spcPts val="1200"/>
              </a:spcBef>
            </a:pPr>
            <a:r>
              <a:rPr lang="cs-CZ" sz="2600" b="1" dirty="0">
                <a:effectLst/>
                <a:latin typeface="Times New Roman" panose="02020603050405020304" pitchFamily="18" charset="0"/>
                <a:ea typeface="Times New Roman" panose="02020603050405020304" pitchFamily="18" charset="0"/>
              </a:rPr>
              <a:t>Společná ustanovení pro stanovení poplatku</a:t>
            </a: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(2) Poplatek stanovený rozhodnutím správce poplatku je splatný ve lhůtě 30 dnů ode dne oznámení tohoto rozhodnutí.</a:t>
            </a:r>
            <a:r>
              <a:rPr lang="cs-CZ" sz="2600" dirty="0">
                <a:effectLst/>
                <a:latin typeface="Times New Roman" panose="02020603050405020304" pitchFamily="18" charset="0"/>
                <a:ea typeface="Times New Roman" panose="02020603050405020304" pitchFamily="18" charset="0"/>
              </a:rPr>
              <a:t> </a:t>
            </a:r>
            <a:r>
              <a:rPr lang="cs-CZ" sz="2600" b="1" dirty="0">
                <a:effectLst/>
                <a:latin typeface="Times New Roman" panose="02020603050405020304" pitchFamily="18" charset="0"/>
                <a:ea typeface="Times New Roman" panose="02020603050405020304" pitchFamily="18" charset="0"/>
              </a:rPr>
              <a:t>Tato lhůta splatnosti je s výjimkou případu, kdy je poplatek vyměřován podle § 11 odst. 2 písm. b), náhradní lhůtou splatnosti.</a:t>
            </a:r>
          </a:p>
          <a:p>
            <a:pPr indent="269875" algn="just">
              <a:spcBef>
                <a:spcPts val="1200"/>
              </a:spcBef>
            </a:pPr>
            <a:r>
              <a:rPr lang="cs-CZ" sz="1800" b="0" i="1" dirty="0">
                <a:solidFill>
                  <a:srgbClr val="000000"/>
                </a:solidFill>
                <a:effectLst/>
                <a:latin typeface="Arial" panose="020B0604020202020204" pitchFamily="34" charset="0"/>
              </a:rPr>
              <a:t>Podle </a:t>
            </a:r>
            <a:r>
              <a:rPr lang="cs-CZ" sz="1800" b="0" i="1" u="sng" dirty="0">
                <a:solidFill>
                  <a:srgbClr val="1364C4"/>
                </a:solidFill>
                <a:effectLst/>
                <a:latin typeface="Arial" panose="020B0604020202020204" pitchFamily="34" charset="0"/>
                <a:hlinkClick r:id="rId2" tooltip="§ 11b odst. 2 zákona č. 565/1990 Sb. o místních poplatcích - znění od 01.01.2024"/>
              </a:rPr>
              <a:t>§ 11b odst. 2 zákona o místních poplatcích</a:t>
            </a:r>
            <a:r>
              <a:rPr lang="cs-CZ" sz="1800" b="0" i="1" dirty="0">
                <a:solidFill>
                  <a:srgbClr val="000000"/>
                </a:solidFill>
                <a:effectLst/>
                <a:latin typeface="Arial" panose="020B0604020202020204" pitchFamily="34" charset="0"/>
              </a:rPr>
              <a:t> je poplatek stanovený rozhodnutím správce poplatku splatný ve lhůtě 30 dnů ode dne oznámení tohoto rozhodnutí. Tato lhůta splatnosti je (s výjimkou případu, kdy je poplatek vyměřován podle </a:t>
            </a:r>
            <a:r>
              <a:rPr lang="cs-CZ" sz="1800" b="0" i="1" u="sng" dirty="0">
                <a:solidFill>
                  <a:srgbClr val="1364C4"/>
                </a:solidFill>
                <a:effectLst/>
                <a:latin typeface="Arial" panose="020B0604020202020204" pitchFamily="34" charset="0"/>
                <a:hlinkClick r:id="rId3" tooltip="§ 11 odst. 2 písm. b) zákona č. 565/1990 Sb. o místních poplatcích - znění od 01.01.2024"/>
              </a:rPr>
              <a:t>§ 11 odst. 2 písm. b)</a:t>
            </a:r>
            <a:r>
              <a:rPr lang="cs-CZ" sz="1800" b="0" i="1" dirty="0">
                <a:solidFill>
                  <a:srgbClr val="000000"/>
                </a:solidFill>
                <a:effectLst/>
                <a:latin typeface="Arial" panose="020B0604020202020204" pitchFamily="34" charset="0"/>
              </a:rPr>
              <a:t>), náhradní lhůtou splatnosti. </a:t>
            </a:r>
            <a:r>
              <a:rPr lang="cs-CZ" sz="1800" b="1" i="1" dirty="0">
                <a:solidFill>
                  <a:srgbClr val="000000"/>
                </a:solidFill>
                <a:effectLst/>
                <a:latin typeface="Arial" panose="020B0604020202020204" pitchFamily="34" charset="0"/>
              </a:rPr>
              <a:t>V tomto případě se odkladný účinek nepoužije, tedy odvolání nemá odkladný účinek. I kdyby se příjemce platebního výměru odvolal, bude muset ve stanovené náhradní lhůtě (30 dnů od doručení platebního výměru) splnit platební povinnost. </a:t>
            </a:r>
            <a:r>
              <a:rPr lang="cs-CZ" sz="1800" b="0" i="1" dirty="0">
                <a:solidFill>
                  <a:srgbClr val="000000"/>
                </a:solidFill>
                <a:effectLst/>
                <a:latin typeface="Arial" panose="020B0604020202020204" pitchFamily="34" charset="0"/>
              </a:rPr>
              <a:t>Podle </a:t>
            </a:r>
            <a:r>
              <a:rPr lang="cs-CZ" sz="1800" b="0" i="1" u="sng" dirty="0">
                <a:solidFill>
                  <a:srgbClr val="1364C4"/>
                </a:solidFill>
                <a:effectLst/>
                <a:latin typeface="Arial" panose="020B0604020202020204" pitchFamily="34" charset="0"/>
                <a:hlinkClick r:id="rId4" tooltip="§ 103 odst. 2 zákona č. 280/2009 Sb. daňový řád - znění od 01.01.2024"/>
              </a:rPr>
              <a:t>§103 odst. 2 daňového řádu</a:t>
            </a:r>
            <a:r>
              <a:rPr lang="cs-CZ" sz="1800" b="0" i="1" dirty="0">
                <a:solidFill>
                  <a:srgbClr val="000000"/>
                </a:solidFill>
                <a:effectLst/>
                <a:latin typeface="Arial" panose="020B0604020202020204" pitchFamily="34" charset="0"/>
              </a:rPr>
              <a:t> je vykonatelné rozhodnutí, které je účinné (bylo daňovému - poplatkovému subjektu oznámeno podle </a:t>
            </a:r>
            <a:r>
              <a:rPr lang="cs-CZ" sz="1800" b="0" i="1" u="sng" dirty="0">
                <a:solidFill>
                  <a:srgbClr val="1364C4"/>
                </a:solidFill>
                <a:effectLst/>
                <a:latin typeface="Arial" panose="020B0604020202020204" pitchFamily="34" charset="0"/>
                <a:hlinkClick r:id="rId5" tooltip="§ 101 odst. 5 zákona č. 280/2009 Sb. daňový řád - znění od 01.01.2024"/>
              </a:rPr>
              <a:t>§ 101 odst. 5 daňového řádu</a:t>
            </a:r>
            <a:r>
              <a:rPr lang="cs-CZ" sz="1800" b="0" i="1" dirty="0">
                <a:solidFill>
                  <a:srgbClr val="000000"/>
                </a:solidFill>
                <a:effectLst/>
                <a:latin typeface="Arial" panose="020B0604020202020204" pitchFamily="34" charset="0"/>
              </a:rPr>
              <a:t>), proti němuž se nelze odvolat, nebo nemá odvolání odkladný účinek, a uplynula-li lhůta k plnění, pokud byla stanovena (srovnej Rozsudek NSS ze dne 14.03.2018, č.j. 6 </a:t>
            </a:r>
            <a:r>
              <a:rPr lang="cs-CZ" sz="1800" b="0" i="1" dirty="0" err="1">
                <a:solidFill>
                  <a:srgbClr val="000000"/>
                </a:solidFill>
                <a:effectLst/>
                <a:latin typeface="Arial" panose="020B0604020202020204" pitchFamily="34" charset="0"/>
              </a:rPr>
              <a:t>Afs</a:t>
            </a:r>
            <a:r>
              <a:rPr lang="cs-CZ" sz="1800" b="0" i="1" dirty="0">
                <a:solidFill>
                  <a:srgbClr val="000000"/>
                </a:solidFill>
                <a:effectLst/>
                <a:latin typeface="Arial" panose="020B0604020202020204" pitchFamily="34" charset="0"/>
              </a:rPr>
              <a:t> 399/2017 – 26). Tedy jinak řečeno, že samotný běh odvolací lhůty (30 dní od doručení) pro podání odvolání proti rozhodnutí – platebnímu výměru (</a:t>
            </a:r>
            <a:r>
              <a:rPr lang="cs-CZ" sz="1800" b="0" i="1" u="sng" dirty="0">
                <a:solidFill>
                  <a:srgbClr val="1364C4"/>
                </a:solidFill>
                <a:effectLst/>
                <a:latin typeface="Arial" panose="020B0604020202020204" pitchFamily="34" charset="0"/>
                <a:hlinkClick r:id="rId6" tooltip="§ 109 zákona č. 280/2009 Sb. daňový řád - znění od 01.01.2024"/>
              </a:rPr>
              <a:t>§109 daňového řádu</a:t>
            </a:r>
            <a:r>
              <a:rPr lang="cs-CZ" sz="1800" b="0" i="1" dirty="0">
                <a:solidFill>
                  <a:srgbClr val="000000"/>
                </a:solidFill>
                <a:effectLst/>
                <a:latin typeface="Arial" panose="020B0604020202020204" pitchFamily="34" charset="0"/>
              </a:rPr>
              <a:t>), není překážkou postupu správce daně směřujícího k vymožení daně a k vydání exekučního příkazu na přikázání pohledávky (</a:t>
            </a:r>
            <a:r>
              <a:rPr lang="cs-CZ" sz="1800" b="0" i="1" u="sng" dirty="0">
                <a:solidFill>
                  <a:srgbClr val="1364C4"/>
                </a:solidFill>
                <a:effectLst/>
                <a:latin typeface="Arial" panose="020B0604020202020204" pitchFamily="34" charset="0"/>
                <a:hlinkClick r:id="rId7" tooltip="§ 178 zákona č. 280/2009 Sb. daňový řád - znění od 01.01.2024"/>
              </a:rPr>
              <a:t>§ 178 daňového řádu</a:t>
            </a:r>
            <a:r>
              <a:rPr lang="cs-CZ" sz="1800" b="0" i="1" dirty="0">
                <a:solidFill>
                  <a:srgbClr val="000000"/>
                </a:solidFill>
                <a:effectLst/>
                <a:latin typeface="Arial" panose="020B0604020202020204" pitchFamily="34" charset="0"/>
              </a:rPr>
              <a:t>).</a:t>
            </a:r>
            <a:endParaRPr lang="cs-CZ"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399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2384854" y="-31958"/>
            <a:ext cx="9502346" cy="6740307"/>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11b</a:t>
            </a:r>
            <a:endParaRPr lang="cs-CZ" sz="2600" dirty="0">
              <a:effectLst/>
              <a:latin typeface="Times New Roman" panose="02020603050405020304" pitchFamily="18" charset="0"/>
              <a:ea typeface="Times New Roman" panose="02020603050405020304" pitchFamily="18" charset="0"/>
            </a:endParaRPr>
          </a:p>
          <a:p>
            <a:pPr lvl="0" algn="ctr">
              <a:spcBef>
                <a:spcPts val="1200"/>
              </a:spcBef>
            </a:pPr>
            <a:r>
              <a:rPr lang="cs-CZ" sz="2600" b="1" dirty="0">
                <a:effectLst/>
                <a:latin typeface="Times New Roman" panose="02020603050405020304" pitchFamily="18" charset="0"/>
                <a:ea typeface="Times New Roman" panose="02020603050405020304" pitchFamily="18" charset="0"/>
              </a:rPr>
              <a:t>Společná ustanovení pro stanovení poplatku</a:t>
            </a: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(3) Poplatek vyměřený rozhodnutím podle § 11a odst. 4*, které je vydáno přede dnem splatnosti poplatku podle obecně závazné vyhlášky, je splatný v den splatnosti poplatku podle obecně závazné vyhlášky</a:t>
            </a:r>
            <a:r>
              <a:rPr lang="cs-CZ" sz="2600" dirty="0">
                <a:effectLst/>
                <a:latin typeface="Times New Roman" panose="02020603050405020304" pitchFamily="18" charset="0"/>
                <a:ea typeface="Times New Roman" panose="02020603050405020304" pitchFamily="18" charset="0"/>
              </a:rPr>
              <a:t>.</a:t>
            </a:r>
          </a:p>
          <a:p>
            <a:pPr algn="just">
              <a:spcBef>
                <a:spcPts val="1200"/>
              </a:spcBef>
            </a:pPr>
            <a:endParaRPr lang="cs-CZ" sz="1800" b="0" i="1" dirty="0">
              <a:solidFill>
                <a:srgbClr val="000000"/>
              </a:solidFill>
              <a:effectLst/>
              <a:latin typeface="Arial" panose="020B0604020202020204" pitchFamily="34" charset="0"/>
            </a:endParaRPr>
          </a:p>
          <a:p>
            <a:pPr algn="just">
              <a:spcBef>
                <a:spcPts val="1200"/>
              </a:spcBef>
            </a:pPr>
            <a:r>
              <a:rPr lang="cs-CZ" sz="1800" b="0" i="1" dirty="0">
                <a:solidFill>
                  <a:srgbClr val="000000"/>
                </a:solidFill>
                <a:effectLst/>
                <a:latin typeface="Arial" panose="020B0604020202020204" pitchFamily="34" charset="0"/>
              </a:rPr>
              <a:t>Může nastat situace, kdy je podle obecně závazné vyhlášky stanovena splatnost po uplynutí poplatkového období. Tedy situace, kdy například obec bude mít v obecně závazné vyhlášce splatnost do 30.4. následujícího roku. V takovém případě může poplatkový subjekt požádat o vyměření rozhodnutím (platebním výměrem) ještě před dnem splatností stanoveným podle obecně závazné vyhlášky. Potom na platebním výměru nebude splatnost do 30 dnů od doručení rozhodnutí, ale musí být shodný s dnem splatnosti stanoveným obecně závaznou vyhláškou. </a:t>
            </a:r>
            <a:r>
              <a:rPr lang="cs-CZ" sz="1800" b="1" i="1" dirty="0">
                <a:solidFill>
                  <a:srgbClr val="000000"/>
                </a:solidFill>
                <a:effectLst/>
                <a:latin typeface="Arial" panose="020B0604020202020204" pitchFamily="34" charset="0"/>
              </a:rPr>
              <a:t>Vždy ale platí, že musí být vyměřeno rozhodnutím až po uplynutí poplatkového období (srovnej komentář k § 11a).</a:t>
            </a:r>
            <a:r>
              <a:rPr lang="cs-CZ" sz="1800" b="0" i="1" dirty="0">
                <a:solidFill>
                  <a:srgbClr val="000000"/>
                </a:solidFill>
                <a:effectLst/>
                <a:latin typeface="Arial" panose="020B0604020202020204" pitchFamily="34" charset="0"/>
              </a:rPr>
              <a:t> </a:t>
            </a:r>
          </a:p>
          <a:p>
            <a:pPr algn="just">
              <a:spcBef>
                <a:spcPts val="1200"/>
              </a:spcBef>
            </a:pPr>
            <a:endParaRPr lang="cs-CZ" sz="1800" i="1" dirty="0">
              <a:latin typeface="Arial" panose="020B0604020202020204" pitchFamily="34" charset="0"/>
              <a:ea typeface="Times New Roman" panose="02020603050405020304" pitchFamily="18" charset="0"/>
            </a:endParaRPr>
          </a:p>
          <a:p>
            <a:pPr algn="just">
              <a:spcBef>
                <a:spcPts val="1200"/>
              </a:spcBef>
            </a:pPr>
            <a:r>
              <a:rPr lang="cs-CZ" sz="1800" i="1" dirty="0">
                <a:effectLst/>
                <a:latin typeface="Arial" panose="020B0604020202020204" pitchFamily="34" charset="0"/>
                <a:ea typeface="Times New Roman" panose="02020603050405020304" pitchFamily="18" charset="0"/>
              </a:rPr>
              <a:t>*Správce poplatku na žádost podle odstavce 1 vyměří poplatkovému subjektu poplatek rozhodnutím, a to nejdříve po uplynutí poplatkového období.</a:t>
            </a:r>
            <a:endParaRPr lang="cs-CZ"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370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2038866" y="-31958"/>
            <a:ext cx="9860692" cy="6155531"/>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11b</a:t>
            </a:r>
            <a:endParaRPr lang="cs-CZ" sz="2600" dirty="0">
              <a:effectLst/>
              <a:latin typeface="Times New Roman" panose="02020603050405020304" pitchFamily="18" charset="0"/>
              <a:ea typeface="Times New Roman" panose="02020603050405020304" pitchFamily="18" charset="0"/>
            </a:endParaRPr>
          </a:p>
          <a:p>
            <a:pPr lvl="0" algn="ctr">
              <a:spcBef>
                <a:spcPts val="1200"/>
              </a:spcBef>
            </a:pPr>
            <a:r>
              <a:rPr lang="cs-CZ" sz="2600" b="1" dirty="0">
                <a:effectLst/>
                <a:latin typeface="Times New Roman" panose="02020603050405020304" pitchFamily="18" charset="0"/>
                <a:ea typeface="Times New Roman" panose="02020603050405020304" pitchFamily="18" charset="0"/>
              </a:rPr>
              <a:t>Společná ustanovení pro stanovení poplatku</a:t>
            </a:r>
          </a:p>
          <a:p>
            <a:pPr marL="514350" indent="-514350" algn="just">
              <a:spcBef>
                <a:spcPts val="1200"/>
              </a:spcBef>
              <a:buAutoNum type="arabicParenBoth" startAt="4"/>
            </a:pPr>
            <a:r>
              <a:rPr lang="cs-CZ" sz="2600" b="1" dirty="0">
                <a:effectLst/>
                <a:latin typeface="Times New Roman" panose="02020603050405020304" pitchFamily="18" charset="0"/>
                <a:ea typeface="Times New Roman" panose="02020603050405020304" pitchFamily="18" charset="0"/>
              </a:rPr>
              <a:t>Lhůta pro stanovení poplatku, jehož poplatkovým obdobím je kalendářní rok, počne běžet prvním dnem bezprostředně následujícím po skončení poplatkového období.</a:t>
            </a:r>
          </a:p>
          <a:p>
            <a:pPr algn="just">
              <a:spcBef>
                <a:spcPts val="1200"/>
              </a:spcBef>
            </a:pPr>
            <a:endParaRPr lang="cs-CZ" sz="2600" b="1" dirty="0">
              <a:effectLst/>
              <a:latin typeface="Times New Roman" panose="02020603050405020304" pitchFamily="18" charset="0"/>
              <a:ea typeface="Times New Roman" panose="02020603050405020304" pitchFamily="18" charset="0"/>
            </a:endParaRPr>
          </a:p>
          <a:p>
            <a:pPr algn="just">
              <a:spcBef>
                <a:spcPts val="1200"/>
              </a:spcBef>
            </a:pPr>
            <a:r>
              <a:rPr lang="cs-CZ" sz="1800" b="0" i="1" dirty="0">
                <a:solidFill>
                  <a:srgbClr val="000000"/>
                </a:solidFill>
                <a:effectLst/>
                <a:latin typeface="Arial" panose="020B0604020202020204" pitchFamily="34" charset="0"/>
              </a:rPr>
              <a:t>Zákon v komentovaném ustanovení sjednocuje rozhodný den pro počátek běhu prekluzivní lhůty podle </a:t>
            </a:r>
            <a:r>
              <a:rPr lang="cs-CZ" sz="1800" b="0" i="1" u="sng" dirty="0">
                <a:solidFill>
                  <a:srgbClr val="1364C4"/>
                </a:solidFill>
                <a:effectLst/>
                <a:latin typeface="Arial" panose="020B0604020202020204" pitchFamily="34" charset="0"/>
                <a:hlinkClick r:id="rId2" tooltip="§ 148 zákona č. 280/2009 Sb. daňový řád - znění od 01.01.2024"/>
              </a:rPr>
              <a:t>§ 148 daňového řádu</a:t>
            </a:r>
            <a:r>
              <a:rPr lang="cs-CZ" sz="1800" b="0" i="1" dirty="0">
                <a:solidFill>
                  <a:srgbClr val="000000"/>
                </a:solidFill>
                <a:effectLst/>
                <a:latin typeface="Arial" panose="020B0604020202020204" pitchFamily="34" charset="0"/>
              </a:rPr>
              <a:t>, u nichž je poplatkovým obdobím kalendářní rok a to tak, že např. pro poplatkové období roku 2024, jehož poslední den nastane 31. prosince 2024, začne běžet lhůta pro stanovení poplatku o jeden den později (</a:t>
            </a:r>
            <a:r>
              <a:rPr lang="cs-CZ" sz="1800" b="0" i="1" u="sng" dirty="0">
                <a:solidFill>
                  <a:srgbClr val="1364C4"/>
                </a:solidFill>
                <a:effectLst/>
                <a:latin typeface="Arial" panose="020B0604020202020204" pitchFamily="34" charset="0"/>
                <a:hlinkClick r:id="rId3" tooltip="§ 33 odst. 1 zákona č. 280/2009 Sb. daňový řád - znění od 01.01.2024"/>
              </a:rPr>
              <a:t>dle § 33 odst. 1 daňového řádu</a:t>
            </a:r>
            <a:r>
              <a:rPr lang="cs-CZ" sz="1800" b="0" i="1" dirty="0">
                <a:solidFill>
                  <a:srgbClr val="000000"/>
                </a:solidFill>
                <a:effectLst/>
                <a:latin typeface="Arial" panose="020B0604020202020204" pitchFamily="34" charset="0"/>
              </a:rPr>
              <a:t>), tedy dne 1. ledna 2025, s tím, že skončí již 1. ledna 2028 a 2. ledna 2028 nastane prekluzivní lhůta (nedojde-li k procesní situaci, která konec lhůty posune). Tím budou vyřešeny problematické situace z praxe, kdy obce v obecně závazné vyhlášce stanoví splatnost místního poplatku v průběhu poplatkového období, kdy není známa celková výše poplatkové povinnosti, avšak lhůta pro stanovení daně se již rozběhla. Ještě složitější pak bylo určit rozhodný den pro začátek běhu lhůty pro stanovení poplatku v případě, že obec měla v obecně závazné vyhlášce rozdělený celkový poplatek na více splatností.</a:t>
            </a:r>
            <a:endParaRPr lang="cs-CZ"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5271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470455" y="-31958"/>
            <a:ext cx="10429104" cy="5909310"/>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11b</a:t>
            </a:r>
            <a:endParaRPr lang="cs-CZ" sz="2600" dirty="0">
              <a:effectLst/>
              <a:latin typeface="Times New Roman" panose="02020603050405020304" pitchFamily="18" charset="0"/>
              <a:ea typeface="Times New Roman" panose="02020603050405020304" pitchFamily="18" charset="0"/>
            </a:endParaRPr>
          </a:p>
          <a:p>
            <a:pPr lvl="0" algn="ctr">
              <a:spcBef>
                <a:spcPts val="1200"/>
              </a:spcBef>
            </a:pPr>
            <a:r>
              <a:rPr lang="cs-CZ" sz="2600" b="1" dirty="0">
                <a:effectLst/>
                <a:latin typeface="Times New Roman" panose="02020603050405020304" pitchFamily="18" charset="0"/>
                <a:ea typeface="Times New Roman" panose="02020603050405020304" pitchFamily="18" charset="0"/>
              </a:rPr>
              <a:t>Společná ustanovení pro stanovení poplatku</a:t>
            </a:r>
          </a:p>
          <a:p>
            <a:pPr marL="514350" indent="-514350" algn="just">
              <a:spcBef>
                <a:spcPts val="1200"/>
              </a:spcBef>
              <a:buAutoNum type="arabicParenBoth" startAt="4"/>
            </a:pPr>
            <a:r>
              <a:rPr lang="cs-CZ" sz="2600" b="1" dirty="0">
                <a:effectLst/>
                <a:latin typeface="Times New Roman" panose="02020603050405020304" pitchFamily="18" charset="0"/>
                <a:ea typeface="Times New Roman" panose="02020603050405020304" pitchFamily="18" charset="0"/>
              </a:rPr>
              <a:t>Lhůta pro stanovení poplatku, jehož poplatkovým obdobím je kalendářní rok, počne běžet prvním dnem bezprostředně následujícím po skončení poplatkového období.</a:t>
            </a:r>
          </a:p>
          <a:p>
            <a:pPr algn="just">
              <a:spcBef>
                <a:spcPts val="1200"/>
              </a:spcBef>
            </a:pPr>
            <a:endParaRPr lang="cs-CZ" sz="2600" b="1" dirty="0">
              <a:effectLst/>
              <a:latin typeface="Times New Roman" panose="02020603050405020304" pitchFamily="18" charset="0"/>
              <a:ea typeface="Times New Roman" panose="02020603050405020304" pitchFamily="18" charset="0"/>
            </a:endParaRPr>
          </a:p>
          <a:p>
            <a:pPr algn="just">
              <a:spcBef>
                <a:spcPts val="1200"/>
              </a:spcBef>
            </a:pPr>
            <a:r>
              <a:rPr lang="cs-CZ" sz="1800" b="0" i="1" dirty="0">
                <a:solidFill>
                  <a:srgbClr val="000000"/>
                </a:solidFill>
                <a:effectLst/>
                <a:latin typeface="Arial" panose="020B0604020202020204" pitchFamily="34" charset="0"/>
              </a:rPr>
              <a:t>Zákon však nereaguje na situaci, kdy bude v obecně závazné vyhlášce stanovena lhůta pro placení až po skončení poplatkového období (komentář k § 11b odst. 3). Autor komentáře má za to, že zde bude muset být aplikováno ustanovení § 148 odst. 1 a to tak, že daň nelze stanovit po uplynutí lhůty pro stanovení daně, která činí 3 roky a počne běžet dnem, v němž se stala daň splatnou, aniž by zde byla současně povinnost podat řádné daňové tvrzení. Tedy až po dni splatnosti, neboť v opačném případě, kdy by prekluzivní tříletá lhůta začala běžet dříve než splatnost poplatku, by byl subjekt poplatku krácen na svých právech (např. vyměření na žádost), což není přípustné.</a:t>
            </a:r>
          </a:p>
          <a:p>
            <a:pPr algn="just">
              <a:spcBef>
                <a:spcPts val="1200"/>
              </a:spcBef>
            </a:pPr>
            <a:r>
              <a:rPr lang="cs-CZ" sz="1800" i="1" dirty="0">
                <a:latin typeface="Arial" panose="020B0604020202020204" pitchFamily="34" charset="0"/>
                <a:ea typeface="Times New Roman" panose="02020603050405020304" pitchFamily="18" charset="0"/>
              </a:rPr>
              <a:t>  1.1.2024(Roční poplatek)31.12.2024  30.4.2025 (splatnost)                       </a:t>
            </a:r>
            <a:r>
              <a:rPr lang="cs-CZ" sz="1800" i="1" dirty="0">
                <a:highlight>
                  <a:srgbClr val="FF0000"/>
                </a:highlight>
                <a:latin typeface="Arial" panose="020B0604020202020204" pitchFamily="34" charset="0"/>
                <a:ea typeface="Times New Roman" panose="02020603050405020304" pitchFamily="18" charset="0"/>
              </a:rPr>
              <a:t>3 r. – zákon</a:t>
            </a:r>
            <a:r>
              <a:rPr lang="cs-CZ" sz="1800" i="1" dirty="0">
                <a:latin typeface="Arial" panose="020B0604020202020204" pitchFamily="34" charset="0"/>
                <a:ea typeface="Times New Roman" panose="02020603050405020304" pitchFamily="18" charset="0"/>
              </a:rPr>
              <a:t>/ </a:t>
            </a:r>
            <a:r>
              <a:rPr lang="cs-CZ" sz="1800" i="1" dirty="0">
                <a:highlight>
                  <a:srgbClr val="FF00FF"/>
                </a:highlight>
                <a:latin typeface="Arial" panose="020B0604020202020204" pitchFamily="34" charset="0"/>
                <a:ea typeface="Times New Roman" panose="02020603050405020304" pitchFamily="18" charset="0"/>
              </a:rPr>
              <a:t>3 r. splatnost</a:t>
            </a:r>
          </a:p>
          <a:p>
            <a:pPr algn="just">
              <a:spcBef>
                <a:spcPts val="1200"/>
              </a:spcBef>
            </a:pPr>
            <a:r>
              <a:rPr lang="cs-CZ" sz="1800" b="1" dirty="0">
                <a:effectLst/>
                <a:latin typeface="Times New Roman" panose="02020603050405020304" pitchFamily="18" charset="0"/>
                <a:ea typeface="Times New Roman" panose="02020603050405020304" pitchFamily="18" charset="0"/>
              </a:rPr>
              <a:t>OZV</a:t>
            </a:r>
          </a:p>
        </p:txBody>
      </p:sp>
      <p:sp>
        <p:nvSpPr>
          <p:cNvPr id="2" name="Šipka: doprava 1">
            <a:extLst>
              <a:ext uri="{FF2B5EF4-FFF2-40B4-BE49-F238E27FC236}">
                <a16:creationId xmlns:a16="http://schemas.microsoft.com/office/drawing/2014/main" id="{9BB16771-D8F7-6CA4-711B-203F8960F9C7}"/>
              </a:ext>
            </a:extLst>
          </p:cNvPr>
          <p:cNvSpPr/>
          <p:nvPr/>
        </p:nvSpPr>
        <p:spPr>
          <a:xfrm>
            <a:off x="2174789" y="5410454"/>
            <a:ext cx="2397212" cy="135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Šipka: doprava 2">
            <a:extLst>
              <a:ext uri="{FF2B5EF4-FFF2-40B4-BE49-F238E27FC236}">
                <a16:creationId xmlns:a16="http://schemas.microsoft.com/office/drawing/2014/main" id="{01FCE891-5AEC-1C76-FA7C-0F06A12B0ADA}"/>
              </a:ext>
            </a:extLst>
          </p:cNvPr>
          <p:cNvSpPr/>
          <p:nvPr/>
        </p:nvSpPr>
        <p:spPr>
          <a:xfrm>
            <a:off x="2174789" y="5696120"/>
            <a:ext cx="3694962" cy="18123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a:extLst>
              <a:ext uri="{FF2B5EF4-FFF2-40B4-BE49-F238E27FC236}">
                <a16:creationId xmlns:a16="http://schemas.microsoft.com/office/drawing/2014/main" id="{C8307798-7024-BBA8-6A8A-988E1CEB6D10}"/>
              </a:ext>
            </a:extLst>
          </p:cNvPr>
          <p:cNvCxnSpPr>
            <a:cxnSpLocks/>
          </p:cNvCxnSpPr>
          <p:nvPr/>
        </p:nvCxnSpPr>
        <p:spPr>
          <a:xfrm>
            <a:off x="2187144" y="5208766"/>
            <a:ext cx="0" cy="55526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8A74ACE4-0EC5-1384-9A43-90360FCA6E7F}"/>
              </a:ext>
            </a:extLst>
          </p:cNvPr>
          <p:cNvCxnSpPr>
            <a:cxnSpLocks/>
          </p:cNvCxnSpPr>
          <p:nvPr/>
        </p:nvCxnSpPr>
        <p:spPr>
          <a:xfrm>
            <a:off x="4572000" y="5208766"/>
            <a:ext cx="0" cy="55526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F8516D0F-2594-667E-5F69-8EDCE1B3422D}"/>
              </a:ext>
            </a:extLst>
          </p:cNvPr>
          <p:cNvCxnSpPr>
            <a:cxnSpLocks/>
          </p:cNvCxnSpPr>
          <p:nvPr/>
        </p:nvCxnSpPr>
        <p:spPr>
          <a:xfrm>
            <a:off x="5869751" y="5322084"/>
            <a:ext cx="0" cy="55526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Šipka: doprava 9">
            <a:extLst>
              <a:ext uri="{FF2B5EF4-FFF2-40B4-BE49-F238E27FC236}">
                <a16:creationId xmlns:a16="http://schemas.microsoft.com/office/drawing/2014/main" id="{D7AE98B2-6FA5-DEF1-8BAA-B136E67D125E}"/>
              </a:ext>
            </a:extLst>
          </p:cNvPr>
          <p:cNvSpPr/>
          <p:nvPr/>
        </p:nvSpPr>
        <p:spPr>
          <a:xfrm>
            <a:off x="4572000" y="5993027"/>
            <a:ext cx="5548175" cy="1812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a:extLst>
              <a:ext uri="{FF2B5EF4-FFF2-40B4-BE49-F238E27FC236}">
                <a16:creationId xmlns:a16="http://schemas.microsoft.com/office/drawing/2014/main" id="{7FDE08E5-964D-7C00-752A-06E99570301A}"/>
              </a:ext>
            </a:extLst>
          </p:cNvPr>
          <p:cNvSpPr/>
          <p:nvPr/>
        </p:nvSpPr>
        <p:spPr>
          <a:xfrm>
            <a:off x="5882106" y="5682632"/>
            <a:ext cx="5548175" cy="181232"/>
          </a:xfrm>
          <a:prstGeom prst="rightArrow">
            <a:avLst/>
          </a:prstGeom>
          <a:solidFill>
            <a:srgbClr val="E818D9"/>
          </a:solidFill>
          <a:ln>
            <a:solidFill>
              <a:srgbClr val="4105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11">
            <a:extLst>
              <a:ext uri="{FF2B5EF4-FFF2-40B4-BE49-F238E27FC236}">
                <a16:creationId xmlns:a16="http://schemas.microsoft.com/office/drawing/2014/main" id="{20292408-5347-FB60-42D8-D92EA1116AF6}"/>
              </a:ext>
            </a:extLst>
          </p:cNvPr>
          <p:cNvCxnSpPr>
            <a:cxnSpLocks/>
          </p:cNvCxnSpPr>
          <p:nvPr/>
        </p:nvCxnSpPr>
        <p:spPr>
          <a:xfrm>
            <a:off x="10120175" y="5350476"/>
            <a:ext cx="0" cy="79102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9B170B73-BC4C-BA42-C668-13820E0508CF}"/>
              </a:ext>
            </a:extLst>
          </p:cNvPr>
          <p:cNvCxnSpPr>
            <a:cxnSpLocks/>
          </p:cNvCxnSpPr>
          <p:nvPr/>
        </p:nvCxnSpPr>
        <p:spPr>
          <a:xfrm>
            <a:off x="11430281" y="5308596"/>
            <a:ext cx="0" cy="865663"/>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Šipka: doprava 14">
            <a:extLst>
              <a:ext uri="{FF2B5EF4-FFF2-40B4-BE49-F238E27FC236}">
                <a16:creationId xmlns:a16="http://schemas.microsoft.com/office/drawing/2014/main" id="{714736C0-94C0-11FC-9D7E-AA3018A64F40}"/>
              </a:ext>
            </a:extLst>
          </p:cNvPr>
          <p:cNvSpPr/>
          <p:nvPr/>
        </p:nvSpPr>
        <p:spPr>
          <a:xfrm>
            <a:off x="10120176" y="5914958"/>
            <a:ext cx="1310106" cy="25930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60890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A2BAAF8-0E28-55CC-4C5B-50EB47B45EBC}"/>
              </a:ext>
            </a:extLst>
          </p:cNvPr>
          <p:cNvPicPr>
            <a:picLocks noChangeAspect="1"/>
          </p:cNvPicPr>
          <p:nvPr/>
        </p:nvPicPr>
        <p:blipFill>
          <a:blip r:embed="rId2"/>
          <a:stretch>
            <a:fillRect/>
          </a:stretch>
        </p:blipFill>
        <p:spPr>
          <a:xfrm>
            <a:off x="-166255" y="-249382"/>
            <a:ext cx="12192000" cy="7419109"/>
          </a:xfrm>
          <a:prstGeom prst="rect">
            <a:avLst/>
          </a:prstGeom>
        </p:spPr>
      </p:pic>
      <p:sp>
        <p:nvSpPr>
          <p:cNvPr id="8" name="Ovál 7">
            <a:extLst>
              <a:ext uri="{FF2B5EF4-FFF2-40B4-BE49-F238E27FC236}">
                <a16:creationId xmlns:a16="http://schemas.microsoft.com/office/drawing/2014/main" id="{8827C69C-DB80-391E-293F-90FE55CFAE4B}"/>
              </a:ext>
            </a:extLst>
          </p:cNvPr>
          <p:cNvSpPr/>
          <p:nvPr/>
        </p:nvSpPr>
        <p:spPr>
          <a:xfrm>
            <a:off x="5621483" y="3636819"/>
            <a:ext cx="1839190" cy="4987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9855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42043" y="-31958"/>
            <a:ext cx="12049957" cy="3385542"/>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11c</a:t>
            </a:r>
          </a:p>
          <a:p>
            <a:pPr lvl="0" algn="ctr">
              <a:spcBef>
                <a:spcPts val="1200"/>
              </a:spcBef>
            </a:pPr>
            <a:r>
              <a:rPr lang="cs-CZ" sz="2600" b="1" dirty="0">
                <a:effectLst/>
                <a:latin typeface="Times New Roman" panose="02020603050405020304" pitchFamily="18" charset="0"/>
                <a:ea typeface="Times New Roman" panose="02020603050405020304" pitchFamily="18" charset="0"/>
              </a:rPr>
              <a:t>Zvýšení poplatku</a:t>
            </a:r>
          </a:p>
          <a:p>
            <a:pPr lvl="0">
              <a:spcBef>
                <a:spcPts val="1200"/>
              </a:spcBef>
            </a:pPr>
            <a:r>
              <a:rPr lang="cs-CZ" sz="2200" b="1" dirty="0">
                <a:effectLst/>
                <a:latin typeface="Times New Roman" panose="02020603050405020304" pitchFamily="18" charset="0"/>
                <a:ea typeface="Times New Roman" panose="02020603050405020304" pitchFamily="18" charset="0"/>
              </a:rPr>
              <a:t>(1) Správce poplatku může poplatkovému subjektu stanovit zvýšení poplatku jako následek za pozdní úhradu poplatku nebo jeho části, a to až do výše dvojnásobku rozdílu mezi částkou poplatku, která má být zaplacena nebo odvedena, a částkou zaplacenou nebo odvedenou do původního dne splatnosti poplatku. Zvýšení poplatku je příslušenstvím poplatku sledujícím jeho osud.</a:t>
            </a:r>
          </a:p>
          <a:p>
            <a:pPr lvl="0">
              <a:spcBef>
                <a:spcPts val="1200"/>
              </a:spcBef>
            </a:pPr>
            <a:endParaRPr lang="cs-CZ" sz="2200" b="1" dirty="0">
              <a:effectLst/>
              <a:latin typeface="Times New Roman" panose="02020603050405020304" pitchFamily="18" charset="0"/>
              <a:ea typeface="Times New Roman" panose="02020603050405020304" pitchFamily="18" charset="0"/>
            </a:endParaRPr>
          </a:p>
        </p:txBody>
      </p:sp>
      <p:pic>
        <p:nvPicPr>
          <p:cNvPr id="6" name="Obrázek 5">
            <a:extLst>
              <a:ext uri="{FF2B5EF4-FFF2-40B4-BE49-F238E27FC236}">
                <a16:creationId xmlns:a16="http://schemas.microsoft.com/office/drawing/2014/main" id="{B4A4655C-3D4D-39F1-DDA1-7F52CBCEAAAF}"/>
              </a:ext>
            </a:extLst>
          </p:cNvPr>
          <p:cNvPicPr>
            <a:picLocks noChangeAspect="1"/>
          </p:cNvPicPr>
          <p:nvPr/>
        </p:nvPicPr>
        <p:blipFill>
          <a:blip r:embed="rId2"/>
          <a:stretch>
            <a:fillRect/>
          </a:stretch>
        </p:blipFill>
        <p:spPr>
          <a:xfrm>
            <a:off x="3711696" y="2672892"/>
            <a:ext cx="4768608" cy="4185108"/>
          </a:xfrm>
          <a:prstGeom prst="rect">
            <a:avLst/>
          </a:prstGeom>
        </p:spPr>
      </p:pic>
    </p:spTree>
    <p:extLst>
      <p:ext uri="{BB962C8B-B14F-4D97-AF65-F5344CB8AC3E}">
        <p14:creationId xmlns:p14="http://schemas.microsoft.com/office/powerpoint/2010/main" val="192823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39DB8A7-A70F-3B74-D176-029057072B2B}"/>
              </a:ext>
            </a:extLst>
          </p:cNvPr>
          <p:cNvSpPr txBox="1"/>
          <p:nvPr/>
        </p:nvSpPr>
        <p:spPr>
          <a:xfrm>
            <a:off x="1322614" y="351234"/>
            <a:ext cx="10352314" cy="6155531"/>
          </a:xfrm>
          <a:prstGeom prst="rect">
            <a:avLst/>
          </a:prstGeom>
          <a:noFill/>
        </p:spPr>
        <p:txBody>
          <a:bodyPr wrap="square">
            <a:spAutoFit/>
          </a:bodyPr>
          <a:lstStyle/>
          <a:p>
            <a:pPr lvl="0">
              <a:spcBef>
                <a:spcPts val="1200"/>
              </a:spcBef>
            </a:pPr>
            <a:r>
              <a:rPr lang="cs-CZ" sz="2800" b="1" dirty="0">
                <a:effectLst/>
                <a:latin typeface="Times New Roman" panose="02020603050405020304" pitchFamily="18" charset="0"/>
                <a:ea typeface="Times New Roman" panose="02020603050405020304" pitchFamily="18" charset="0"/>
              </a:rPr>
              <a:t>Příklad: </a:t>
            </a:r>
          </a:p>
          <a:p>
            <a:pPr lvl="0">
              <a:spcBef>
                <a:spcPts val="1200"/>
              </a:spcBef>
            </a:pPr>
            <a:r>
              <a:rPr lang="cs-CZ" sz="2800" b="1" dirty="0">
                <a:solidFill>
                  <a:schemeClr val="accent1"/>
                </a:solidFill>
                <a:effectLst/>
                <a:latin typeface="Times New Roman" panose="02020603050405020304" pitchFamily="18" charset="0"/>
                <a:ea typeface="Times New Roman" panose="02020603050405020304" pitchFamily="18" charset="0"/>
              </a:rPr>
              <a:t>1) Poplatek 1.000 Kč, úhrada 0 Kč = max. možné zvýšení poplatku (příslušenství poplatku) 2.000 Kč (2 x 1.000 Kč) + poplatek = 3.000 Kč. Platebním výměrem bude stanovena úhrada dlužné částky celkem 3.000 Kč</a:t>
            </a:r>
            <a:r>
              <a:rPr lang="cs-CZ" sz="2800" b="1" dirty="0">
                <a:effectLst/>
                <a:latin typeface="Times New Roman" panose="02020603050405020304" pitchFamily="18" charset="0"/>
                <a:ea typeface="Times New Roman" panose="02020603050405020304" pitchFamily="18" charset="0"/>
              </a:rPr>
              <a:t>. </a:t>
            </a:r>
          </a:p>
          <a:p>
            <a:pPr lvl="0">
              <a:spcBef>
                <a:spcPts val="1200"/>
              </a:spcBef>
            </a:pPr>
            <a:r>
              <a:rPr lang="cs-CZ" sz="2800" b="1" dirty="0">
                <a:solidFill>
                  <a:schemeClr val="accent4"/>
                </a:solidFill>
                <a:effectLst/>
                <a:latin typeface="Times New Roman" panose="02020603050405020304" pitchFamily="18" charset="0"/>
                <a:ea typeface="Times New Roman" panose="02020603050405020304" pitchFamily="18" charset="0"/>
              </a:rPr>
              <a:t>2) Poplatek 1 000 Kč, úhrada 500 Kč (po termínu splatnosti) = max. možné zvýšení poplatku (příslušenství poplatku) 2 000 Kč (2 x 1.000 Kč) = 3 000 Kč. Platebním výměrem bude stanovena úhrada dlužné částky celkem 3.000 Kč. </a:t>
            </a:r>
          </a:p>
          <a:p>
            <a:pPr lvl="0">
              <a:spcBef>
                <a:spcPts val="1200"/>
              </a:spcBef>
            </a:pPr>
            <a:r>
              <a:rPr lang="cs-CZ" sz="2800" b="1" dirty="0">
                <a:solidFill>
                  <a:srgbClr val="00B0F0"/>
                </a:solidFill>
                <a:effectLst/>
                <a:latin typeface="Times New Roman" panose="02020603050405020304" pitchFamily="18" charset="0"/>
                <a:ea typeface="Times New Roman" panose="02020603050405020304" pitchFamily="18" charset="0"/>
              </a:rPr>
              <a:t>3) Poplatek 1.000 Kč, úhrada 500 Kč (v termínu splatnosti) = max. možné zvýšení poplatku (příslušenství poplatku) 1.000 Kč (2 x 500 Kč) =  2.000 Kč. Platebním výměrem bude stanovena úhrada dlužné částky celkem 1.500 Kč (500 Kč již uhrazeno ve splatnosti).</a:t>
            </a:r>
          </a:p>
        </p:txBody>
      </p:sp>
    </p:spTree>
    <p:extLst>
      <p:ext uri="{BB962C8B-B14F-4D97-AF65-F5344CB8AC3E}">
        <p14:creationId xmlns:p14="http://schemas.microsoft.com/office/powerpoint/2010/main" val="68473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42043" y="-31958"/>
            <a:ext cx="12049957" cy="5878532"/>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11c</a:t>
            </a:r>
          </a:p>
          <a:p>
            <a:pPr lvl="0" algn="ctr">
              <a:spcBef>
                <a:spcPts val="1200"/>
              </a:spcBef>
            </a:pPr>
            <a:r>
              <a:rPr lang="cs-CZ" sz="2600" b="1" dirty="0">
                <a:effectLst/>
                <a:latin typeface="Times New Roman" panose="02020603050405020304" pitchFamily="18" charset="0"/>
                <a:ea typeface="Times New Roman" panose="02020603050405020304" pitchFamily="18" charset="0"/>
              </a:rPr>
              <a:t>Zvýšení poplatku</a:t>
            </a:r>
            <a:endParaRPr lang="cs-CZ" sz="2400" b="1" dirty="0">
              <a:latin typeface="Times New Roman" panose="02020603050405020304" pitchFamily="18" charset="0"/>
            </a:endParaRPr>
          </a:p>
          <a:p>
            <a:pPr lvl="0">
              <a:spcBef>
                <a:spcPts val="1200"/>
              </a:spcBef>
            </a:pPr>
            <a:r>
              <a:rPr lang="cs-CZ" sz="2400" b="1" dirty="0">
                <a:latin typeface="Times New Roman" panose="02020603050405020304" pitchFamily="18" charset="0"/>
              </a:rPr>
              <a:t>(2) Poplatkovému subjektu, který zaplatí nebo odvede poplatek ve správné výši opožděně, aniž by dosud bylo vydáno rozhodnutí o vyměření poplatku, může správce poplatku stanovit zvýšení poplatku do 1 roku ode dne opožděného zaplacení nebo odvedení tohoto poplatku, nejpozději však do uplynutí lhůty pro stanovení poplatku.</a:t>
            </a:r>
          </a:p>
          <a:p>
            <a:pPr lvl="0">
              <a:spcBef>
                <a:spcPts val="1200"/>
              </a:spcBef>
            </a:pPr>
            <a:r>
              <a:rPr lang="cs-CZ" sz="2400" b="1" dirty="0">
                <a:latin typeface="Times New Roman" panose="02020603050405020304" pitchFamily="18" charset="0"/>
              </a:rPr>
              <a:t>(3) Dojde-li k doměření poplatku, správce poplatku může stanovit novou výši zvýšení poplatku.</a:t>
            </a:r>
          </a:p>
          <a:p>
            <a:pPr lvl="0">
              <a:spcBef>
                <a:spcPts val="1200"/>
              </a:spcBef>
            </a:pPr>
            <a:r>
              <a:rPr lang="cs-CZ" sz="2400" b="1" dirty="0">
                <a:latin typeface="Times New Roman" panose="02020603050405020304" pitchFamily="18" charset="0"/>
              </a:rPr>
              <a:t>(4) Zvýšení poplatku stanoví správce poplatku poplatkovému platebním výměrem nebo hromadným předpisným seznamem.</a:t>
            </a:r>
          </a:p>
          <a:p>
            <a:pPr>
              <a:spcBef>
                <a:spcPts val="1200"/>
              </a:spcBef>
            </a:pPr>
            <a:r>
              <a:rPr lang="cs-CZ" sz="2400" b="1" dirty="0">
                <a:effectLst/>
                <a:latin typeface="Times New Roman" panose="02020603050405020304" pitchFamily="18" charset="0"/>
                <a:ea typeface="Times New Roman" panose="02020603050405020304" pitchFamily="18" charset="0"/>
              </a:rPr>
              <a:t>(5) Zvýšení poplatku je splatné ve lhůtě 30 dnů ode dne oznámení rozhodnutí o zvýšení poplatku. </a:t>
            </a:r>
          </a:p>
          <a:p>
            <a:pPr>
              <a:spcBef>
                <a:spcPts val="1200"/>
              </a:spcBef>
            </a:pPr>
            <a:r>
              <a:rPr lang="cs-CZ" sz="2400" b="1" dirty="0">
                <a:effectLst/>
                <a:latin typeface="Times New Roman" panose="02020603050405020304" pitchFamily="18" charset="0"/>
                <a:ea typeface="Times New Roman" panose="02020603050405020304" pitchFamily="18" charset="0"/>
              </a:rPr>
              <a:t>(6) Penále a úroky podle daňového řádu se neuplatní.</a:t>
            </a:r>
            <a:endParaRPr lang="cs-CZ" sz="2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4322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p:nvPr/>
        </p:nvSpPr>
        <p:spPr>
          <a:xfrm>
            <a:off x="389467" y="239714"/>
            <a:ext cx="11683999" cy="61986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	Zákon o místních poplatcích obecně zakotvil </a:t>
            </a:r>
            <a:r>
              <a:rPr lang="cs-CZ" sz="3200" dirty="0">
                <a:solidFill>
                  <a:srgbClr val="FF0000"/>
                </a:solidFill>
                <a:latin typeface="Times New Roman" panose="02020603050405020304" pitchFamily="18" charset="0"/>
                <a:cs typeface="Times New Roman" panose="02020603050405020304" pitchFamily="18" charset="0"/>
                <a:sym typeface="Arial"/>
              </a:rPr>
              <a:t>možnost sankčního navýšení poplatku</a:t>
            </a:r>
            <a:r>
              <a:rPr lang="cs-CZ" sz="3200" dirty="0">
                <a:solidFill>
                  <a:schemeClr val="dk1"/>
                </a:solidFill>
                <a:latin typeface="Times New Roman" panose="02020603050405020304" pitchFamily="18" charset="0"/>
                <a:cs typeface="Times New Roman" panose="02020603050405020304" pitchFamily="18" charset="0"/>
                <a:sym typeface="Arial"/>
              </a:rPr>
              <a:t> v případě jeho řádného nezaplacení a stanovil </a:t>
            </a:r>
            <a:r>
              <a:rPr lang="cs-CZ" sz="3200" dirty="0">
                <a:solidFill>
                  <a:srgbClr val="FF0000"/>
                </a:solidFill>
                <a:latin typeface="Times New Roman" panose="02020603050405020304" pitchFamily="18" charset="0"/>
                <a:cs typeface="Times New Roman" panose="02020603050405020304" pitchFamily="18" charset="0"/>
                <a:sym typeface="Arial"/>
              </a:rPr>
              <a:t>základní pravidla, zejména horní hranici tohoto navýšení. </a:t>
            </a:r>
            <a:r>
              <a:rPr lang="cs-CZ" sz="3200" dirty="0">
                <a:solidFill>
                  <a:schemeClr val="dk1"/>
                </a:solidFill>
                <a:latin typeface="Times New Roman" panose="02020603050405020304" pitchFamily="18" charset="0"/>
                <a:cs typeface="Times New Roman" panose="02020603050405020304" pitchFamily="18" charset="0"/>
                <a:sym typeface="Arial"/>
              </a:rPr>
              <a:t>Pokud samospráva nepřipraví do příslušné vyhlášky hodnoty tohoto navýšení, jde v intencích citovaného ustanovení při navyšování o otázku volného uvážení správce poplatku, limitovaného pouze zmiňovaným trojnásobkem základní stanovené hodnoty poplatku. …</a:t>
            </a:r>
            <a:endParaRPr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p:nvPr/>
        </p:nvSpPr>
        <p:spPr>
          <a:xfrm>
            <a:off x="389467" y="239714"/>
            <a:ext cx="11683999" cy="61986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	 V tomto směru je tato obecná právní úprava pro praxi zřejmě dostačující, každopádně je odrazem vůle zákonodárce, přičemž vhodnost či správnost jím zvoleného řešení není předmětem zkoumání ze strany Ústavního soudu. </a:t>
            </a:r>
            <a:r>
              <a:rPr lang="cs-CZ" sz="3200" dirty="0">
                <a:solidFill>
                  <a:srgbClr val="FF0000"/>
                </a:solidFill>
                <a:latin typeface="Times New Roman" panose="02020603050405020304" pitchFamily="18" charset="0"/>
                <a:cs typeface="Times New Roman" panose="02020603050405020304" pitchFamily="18" charset="0"/>
                <a:sym typeface="Arial"/>
              </a:rPr>
              <a:t>Na druhou stranu, pokud samospráva hodnoty navýšení stanoví, musí z toho správce poplatku vycházet a jeho diskreční pravomoc je v daném směru omezena. A to </a:t>
            </a:r>
            <a:r>
              <a:rPr lang="cs-CZ" sz="3200" b="1" dirty="0">
                <a:solidFill>
                  <a:srgbClr val="FF0000"/>
                </a:solidFill>
                <a:latin typeface="Times New Roman" panose="02020603050405020304" pitchFamily="18" charset="0"/>
                <a:cs typeface="Times New Roman" panose="02020603050405020304" pitchFamily="18" charset="0"/>
                <a:sym typeface="Arial"/>
              </a:rPr>
              <a:t>přípustně,</a:t>
            </a:r>
            <a:r>
              <a:rPr lang="cs-CZ" sz="3200" dirty="0">
                <a:solidFill>
                  <a:srgbClr val="FF0000"/>
                </a:solidFill>
                <a:latin typeface="Times New Roman" panose="02020603050405020304" pitchFamily="18" charset="0"/>
                <a:cs typeface="Times New Roman" panose="02020603050405020304" pitchFamily="18" charset="0"/>
                <a:sym typeface="Arial"/>
              </a:rPr>
              <a:t> ne-li dokonce žádoucím způsobem</a:t>
            </a:r>
            <a:r>
              <a:rPr lang="cs-CZ" sz="3200" dirty="0">
                <a:solidFill>
                  <a:schemeClr val="dk1"/>
                </a:solidFill>
                <a:latin typeface="Times New Roman" panose="02020603050405020304" pitchFamily="18" charset="0"/>
                <a:cs typeface="Times New Roman" panose="02020603050405020304" pitchFamily="18" charset="0"/>
                <a:sym typeface="Arial"/>
              </a:rPr>
              <a:t>…</a:t>
            </a:r>
            <a:endParaRPr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p:nvPr/>
        </p:nvSpPr>
        <p:spPr>
          <a:xfrm>
            <a:off x="948267" y="239713"/>
            <a:ext cx="10837333" cy="57061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 Ustanovení § 14 odst. 2 zákona o místních poplatcích vypočítává příklady „podrobností“ vybírání poplatků, které obec ve vyhlášce upraví. Byť stanovení hodnoty navýšení poplatku zde výslovně uvedeno není, představit si to jistě lze, neboť výčet je jednak demonstrativní a jednak kvantifikace navýšení poplatku do příkladného výčtu svou povahou zapadá… </a:t>
            </a:r>
            <a:endParaRPr sz="320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p:nvPr/>
        </p:nvSpPr>
        <p:spPr>
          <a:xfrm>
            <a:off x="948267" y="239713"/>
            <a:ext cx="10837333" cy="66910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Ústavní soud nevidí důvod, aby obec, pokud může stanovit např. splatnost, úlevy či dokonce osvobození od poplatku, nemohla stanovit hodnoty jeho sankčního navýšení. Jde o úkon, který se stanovením vlastní sazby poplatku souvisí a svým způsobem na něj navazuje. Jinými slovy se </a:t>
            </a:r>
            <a:r>
              <a:rPr lang="cs-CZ" sz="3200" dirty="0">
                <a:solidFill>
                  <a:srgbClr val="FF0000"/>
                </a:solidFill>
                <a:latin typeface="Times New Roman" panose="02020603050405020304" pitchFamily="18" charset="0"/>
                <a:cs typeface="Times New Roman" panose="02020603050405020304" pitchFamily="18" charset="0"/>
                <a:sym typeface="Arial"/>
              </a:rPr>
              <a:t>Ústavní soud přiklonil k interpretaci, podle níž kvantifikace sankčního navýšení patří mezi „podrobnosti vybírání poplatku“, </a:t>
            </a:r>
            <a:r>
              <a:rPr lang="cs-CZ" sz="3200" dirty="0">
                <a:solidFill>
                  <a:schemeClr val="dk1"/>
                </a:solidFill>
                <a:latin typeface="Times New Roman" panose="02020603050405020304" pitchFamily="18" charset="0"/>
                <a:cs typeface="Times New Roman" panose="02020603050405020304" pitchFamily="18" charset="0"/>
                <a:sym typeface="Arial"/>
              </a:rPr>
              <a:t>které má § 14 odst. 2 zákona o místních poplatcích na mysli. </a:t>
            </a:r>
            <a:endParaRPr sz="320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400110"/>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r>
              <a:rPr lang="cs-CZ" sz="2000" dirty="0">
                <a:latin typeface="Times New Roman" panose="02020603050405020304" pitchFamily="18" charset="0"/>
                <a:ea typeface="Times New Roman" panose="02020603050405020304" pitchFamily="18" charset="0"/>
              </a:rPr>
              <a:t> - </a:t>
            </a:r>
            <a:r>
              <a:rPr lang="cs-CZ" sz="2000" b="1" dirty="0">
                <a:effectLst/>
                <a:latin typeface="Times New Roman" panose="02020603050405020304" pitchFamily="18" charset="0"/>
                <a:ea typeface="Times New Roman" panose="02020603050405020304" pitchFamily="18" charset="0"/>
              </a:rPr>
              <a:t>Vztah k insolvenčnímu řízení</a:t>
            </a:r>
          </a:p>
        </p:txBody>
      </p:sp>
      <p:graphicFrame>
        <p:nvGraphicFramePr>
          <p:cNvPr id="2" name="Objekt 1">
            <a:extLst>
              <a:ext uri="{FF2B5EF4-FFF2-40B4-BE49-F238E27FC236}">
                <a16:creationId xmlns:a16="http://schemas.microsoft.com/office/drawing/2014/main" id="{997CB120-AECC-7D90-2A01-422E0E2FE95D}"/>
              </a:ext>
            </a:extLst>
          </p:cNvPr>
          <p:cNvGraphicFramePr>
            <a:graphicFrameLocks noChangeAspect="1"/>
          </p:cNvGraphicFramePr>
          <p:nvPr>
            <p:extLst>
              <p:ext uri="{D42A27DB-BD31-4B8C-83A1-F6EECF244321}">
                <p14:modId xmlns:p14="http://schemas.microsoft.com/office/powerpoint/2010/main" val="2420035883"/>
              </p:ext>
            </p:extLst>
          </p:nvPr>
        </p:nvGraphicFramePr>
        <p:xfrm>
          <a:off x="0" y="620486"/>
          <a:ext cx="12192000" cy="6109140"/>
        </p:xfrm>
        <a:graphic>
          <a:graphicData uri="http://schemas.openxmlformats.org/presentationml/2006/ole">
            <mc:AlternateContent xmlns:mc="http://schemas.openxmlformats.org/markup-compatibility/2006">
              <mc:Choice xmlns:v="urn:schemas-microsoft-com:vml" Requires="v">
                <p:oleObj r:id="rId2" imgW="7010597" imgH="4508544" progId="Visio.Drawing.15">
                  <p:embed/>
                </p:oleObj>
              </mc:Choice>
              <mc:Fallback>
                <p:oleObj r:id="rId2" imgW="7010597" imgH="4508544" progId="Visio.Drawing.15">
                  <p:embed/>
                  <p:pic>
                    <p:nvPicPr>
                      <p:cNvPr id="3" name="Objekt 2">
                        <a:extLst>
                          <a:ext uri="{FF2B5EF4-FFF2-40B4-BE49-F238E27FC236}">
                            <a16:creationId xmlns:a16="http://schemas.microsoft.com/office/drawing/2014/main" id="{FEBF61AD-2F1F-C614-2BF9-9C7C8F7F5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486"/>
                        <a:ext cx="12192000" cy="6109140"/>
                      </a:xfrm>
                      <a:prstGeom prst="rect">
                        <a:avLst/>
                      </a:prstGeom>
                      <a:noFill/>
                    </p:spPr>
                  </p:pic>
                </p:oleObj>
              </mc:Fallback>
            </mc:AlternateContent>
          </a:graphicData>
        </a:graphic>
      </p:graphicFrame>
    </p:spTree>
    <p:extLst>
      <p:ext uri="{BB962C8B-B14F-4D97-AF65-F5344CB8AC3E}">
        <p14:creationId xmlns:p14="http://schemas.microsoft.com/office/powerpoint/2010/main" val="1673607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6863417"/>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endParaRPr lang="cs-CZ" sz="2000" dirty="0">
              <a:effectLst/>
              <a:latin typeface="Times New Roman" panose="02020603050405020304" pitchFamily="18" charset="0"/>
              <a:ea typeface="Times New Roman" panose="02020603050405020304" pitchFamily="18" charset="0"/>
            </a:endParaRPr>
          </a:p>
          <a:p>
            <a:pPr lvl="0" algn="ctr">
              <a:spcBef>
                <a:spcPts val="1200"/>
              </a:spcBef>
            </a:pPr>
            <a:r>
              <a:rPr lang="cs-CZ" sz="2000" b="1" dirty="0">
                <a:effectLst/>
                <a:latin typeface="Times New Roman" panose="02020603050405020304" pitchFamily="18" charset="0"/>
                <a:ea typeface="Times New Roman" panose="02020603050405020304" pitchFamily="18" charset="0"/>
              </a:rPr>
              <a:t>Vztah k insolvenčnímu řízení</a:t>
            </a:r>
          </a:p>
          <a:p>
            <a:pPr marL="457200" indent="-457200" algn="just">
              <a:spcBef>
                <a:spcPts val="1200"/>
              </a:spcBef>
              <a:buAutoNum type="arabicParenBoth"/>
            </a:pPr>
            <a:r>
              <a:rPr lang="cs-CZ" sz="2000" b="1" dirty="0">
                <a:effectLst/>
                <a:latin typeface="Times New Roman" panose="02020603050405020304" pitchFamily="18" charset="0"/>
                <a:ea typeface="Times New Roman" panose="02020603050405020304" pitchFamily="18" charset="0"/>
              </a:rPr>
              <a:t>Pokud nejsou do dne účinnosti rozhodnutí o úpadku splněny podmínky pro vyměření poplatku předepsáním do evidence poplatků podle § 11 odst. 1, skončí poplatkové období, v němž nastávají účinky rozhodnutí o úpadku poplatkového subjektu, posledním dnem kalendářního měsíce, ve kterém nastávají účinky tohoto rozhodnutí.</a:t>
            </a:r>
          </a:p>
          <a:p>
            <a:pPr algn="just">
              <a:spcBef>
                <a:spcPts val="1200"/>
              </a:spcBef>
            </a:pPr>
            <a:endParaRPr lang="cs-CZ" sz="2000" b="1"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1. </a:t>
            </a:r>
            <a:r>
              <a:rPr lang="cs-CZ" sz="2000" dirty="0">
                <a:latin typeface="Times New Roman" panose="02020603050405020304" pitchFamily="18" charset="0"/>
                <a:ea typeface="Times New Roman" panose="02020603050405020304" pitchFamily="18" charset="0"/>
              </a:rPr>
              <a:t>l</a:t>
            </a:r>
            <a:r>
              <a:rPr lang="cs-CZ" sz="2000" dirty="0">
                <a:effectLst/>
                <a:latin typeface="Times New Roman" panose="02020603050405020304" pitchFamily="18" charset="0"/>
                <a:ea typeface="Times New Roman" panose="02020603050405020304" pitchFamily="18" charset="0"/>
              </a:rPr>
              <a:t>eden 2024	      		 Účinky prohlášení úpadku       Konec měsíce	</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	  1 poplatkové období = přihlašovaná pohledávka (vyměření)</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pl-PL" sz="2000" dirty="0">
                <a:effectLst/>
                <a:latin typeface="Times New Roman" panose="02020603050405020304" pitchFamily="18" charset="0"/>
                <a:ea typeface="Times New Roman" panose="02020603050405020304" pitchFamily="18" charset="0"/>
              </a:rPr>
              <a:t>Napříkl: Účinky úpadku nastanou 15. 3. 2024, první poplatkové období je od 1. 1. do 31. 3. 2024, druhé od 1. 4. do 31. 12. 2024.</a:t>
            </a:r>
            <a:endParaRPr lang="cs-CZ" sz="2000" dirty="0">
              <a:effectLst/>
              <a:latin typeface="Times New Roman" panose="02020603050405020304" pitchFamily="18" charset="0"/>
              <a:ea typeface="Times New Roman" panose="02020603050405020304" pitchFamily="18" charset="0"/>
            </a:endParaRPr>
          </a:p>
        </p:txBody>
      </p:sp>
      <p:sp>
        <p:nvSpPr>
          <p:cNvPr id="2" name="Šipka: doprava 1">
            <a:extLst>
              <a:ext uri="{FF2B5EF4-FFF2-40B4-BE49-F238E27FC236}">
                <a16:creationId xmlns:a16="http://schemas.microsoft.com/office/drawing/2014/main" id="{5A755395-19A3-ED2E-383C-32AFAB4E794E}"/>
              </a:ext>
            </a:extLst>
          </p:cNvPr>
          <p:cNvSpPr/>
          <p:nvPr/>
        </p:nvSpPr>
        <p:spPr>
          <a:xfrm>
            <a:off x="914400" y="3869871"/>
            <a:ext cx="5297009" cy="6368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a:extLst>
              <a:ext uri="{FF2B5EF4-FFF2-40B4-BE49-F238E27FC236}">
                <a16:creationId xmlns:a16="http://schemas.microsoft.com/office/drawing/2014/main" id="{BDA1BCF6-7B3E-73A0-7501-BBCE88271682}"/>
              </a:ext>
            </a:extLst>
          </p:cNvPr>
          <p:cNvSpPr/>
          <p:nvPr/>
        </p:nvSpPr>
        <p:spPr>
          <a:xfrm>
            <a:off x="6211409" y="3869871"/>
            <a:ext cx="1621971" cy="6368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a:extLst>
              <a:ext uri="{FF2B5EF4-FFF2-40B4-BE49-F238E27FC236}">
                <a16:creationId xmlns:a16="http://schemas.microsoft.com/office/drawing/2014/main" id="{0E1BBB3B-FF34-4149-6CE1-AC035120C034}"/>
              </a:ext>
            </a:extLst>
          </p:cNvPr>
          <p:cNvCxnSpPr>
            <a:cxnSpLocks/>
          </p:cNvCxnSpPr>
          <p:nvPr/>
        </p:nvCxnSpPr>
        <p:spPr>
          <a:xfrm>
            <a:off x="914400" y="3265714"/>
            <a:ext cx="0" cy="1796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7065E55F-5E86-74BD-709C-D806238C91A4}"/>
              </a:ext>
            </a:extLst>
          </p:cNvPr>
          <p:cNvCxnSpPr>
            <a:cxnSpLocks/>
          </p:cNvCxnSpPr>
          <p:nvPr/>
        </p:nvCxnSpPr>
        <p:spPr>
          <a:xfrm>
            <a:off x="6211409" y="3254829"/>
            <a:ext cx="0" cy="46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259BB916-CE89-E70C-D4BC-DC2EF780F9B6}"/>
              </a:ext>
            </a:extLst>
          </p:cNvPr>
          <p:cNvCxnSpPr>
            <a:cxnSpLocks/>
          </p:cNvCxnSpPr>
          <p:nvPr/>
        </p:nvCxnSpPr>
        <p:spPr>
          <a:xfrm>
            <a:off x="7795280" y="3254829"/>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E80CB5EF-0784-E10E-6C60-FAC910F8C7A5}"/>
              </a:ext>
            </a:extLst>
          </p:cNvPr>
          <p:cNvCxnSpPr>
            <a:cxnSpLocks/>
          </p:cNvCxnSpPr>
          <p:nvPr/>
        </p:nvCxnSpPr>
        <p:spPr>
          <a:xfrm>
            <a:off x="914400" y="4800600"/>
            <a:ext cx="68904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ál 21">
            <a:extLst>
              <a:ext uri="{FF2B5EF4-FFF2-40B4-BE49-F238E27FC236}">
                <a16:creationId xmlns:a16="http://schemas.microsoft.com/office/drawing/2014/main" id="{33BA509D-8B68-C810-10A2-0B5117AFC0C1}"/>
              </a:ext>
            </a:extLst>
          </p:cNvPr>
          <p:cNvSpPr/>
          <p:nvPr/>
        </p:nvSpPr>
        <p:spPr>
          <a:xfrm>
            <a:off x="914401" y="3254828"/>
            <a:ext cx="6918980" cy="18070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89919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6647974"/>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endParaRPr lang="cs-CZ" sz="2000" dirty="0">
              <a:effectLst/>
              <a:latin typeface="Times New Roman" panose="02020603050405020304" pitchFamily="18" charset="0"/>
              <a:ea typeface="Times New Roman" panose="02020603050405020304" pitchFamily="18" charset="0"/>
            </a:endParaRPr>
          </a:p>
          <a:p>
            <a:pPr lvl="0" algn="ctr">
              <a:spcBef>
                <a:spcPts val="1200"/>
              </a:spcBef>
            </a:pPr>
            <a:r>
              <a:rPr lang="cs-CZ" sz="2000" b="1" dirty="0">
                <a:effectLst/>
                <a:latin typeface="Times New Roman" panose="02020603050405020304" pitchFamily="18" charset="0"/>
                <a:ea typeface="Times New Roman" panose="02020603050405020304" pitchFamily="18" charset="0"/>
              </a:rPr>
              <a:t>Vztah k insolvenčnímu řízení</a:t>
            </a:r>
          </a:p>
          <a:p>
            <a:pPr algn="just">
              <a:spcBef>
                <a:spcPts val="1200"/>
              </a:spcBef>
            </a:pPr>
            <a:r>
              <a:rPr lang="cs-CZ" sz="2000" b="1" dirty="0">
                <a:effectLst/>
                <a:latin typeface="Times New Roman" panose="02020603050405020304" pitchFamily="18" charset="0"/>
                <a:ea typeface="Times New Roman" panose="02020603050405020304" pitchFamily="18" charset="0"/>
              </a:rPr>
              <a:t>	(2) Poplatkové období začínající prvním dnem kalendářního měsíce následujícího po kalendářním měsíci, v němž nastávají účinky rozhodnutí o úpadku poplatkového subjektu, skončí posledním dnem kalendářního roku, ve kterém nastávají účinky rozhodnutí o úpadku.</a:t>
            </a: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b="1"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1. </a:t>
            </a:r>
            <a:r>
              <a:rPr lang="cs-CZ" sz="2000" dirty="0">
                <a:latin typeface="Times New Roman" panose="02020603050405020304" pitchFamily="18" charset="0"/>
                <a:ea typeface="Times New Roman" panose="02020603050405020304" pitchFamily="18" charset="0"/>
              </a:rPr>
              <a:t>l</a:t>
            </a:r>
            <a:r>
              <a:rPr lang="cs-CZ" sz="2000" dirty="0">
                <a:effectLst/>
                <a:latin typeface="Times New Roman" panose="02020603050405020304" pitchFamily="18" charset="0"/>
                <a:ea typeface="Times New Roman" panose="02020603050405020304" pitchFamily="18" charset="0"/>
              </a:rPr>
              <a:t>eden 2024	      		 Účinky prohlášení úpadku       Konec měsíce	</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	 1 poplatkové období = přihlašovaná pohledávka (vyměření)		 2 poplatkové období =</a:t>
            </a:r>
          </a:p>
          <a:p>
            <a:pPr algn="just">
              <a:spcBef>
                <a:spcPts val="1200"/>
              </a:spcBef>
            </a:pPr>
            <a:r>
              <a:rPr lang="cs-CZ" sz="2000" dirty="0">
                <a:effectLst/>
                <a:latin typeface="Times New Roman" panose="02020603050405020304" pitchFamily="18" charset="0"/>
                <a:ea typeface="Times New Roman" panose="02020603050405020304" pitchFamily="18" charset="0"/>
              </a:rPr>
              <a:t> 								    pohledávka za majetkovou podstatou</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l"/>
            <a:r>
              <a:rPr lang="cs-CZ" sz="1800" b="0" i="0" u="none" strike="noStrike" baseline="0" dirty="0">
                <a:latin typeface="ArialMT"/>
              </a:rPr>
              <a:t>Příklad: konečná zpráva byla soudu předložena 15. 3. 2024, první poplatkové  </a:t>
            </a:r>
            <a:r>
              <a:rPr lang="pl-PL" sz="1800" b="0" i="0" u="none" strike="noStrike" baseline="0" dirty="0">
                <a:latin typeface="ArialMT"/>
              </a:rPr>
              <a:t>bdobí je od 1. 1. do 29. 2. 2024, druhé od 1. 3. do 31. 12. 2024.</a:t>
            </a:r>
            <a:endParaRPr lang="cs-CZ" sz="2000" dirty="0">
              <a:effectLst/>
              <a:latin typeface="Times New Roman" panose="02020603050405020304" pitchFamily="18" charset="0"/>
              <a:ea typeface="Times New Roman" panose="02020603050405020304" pitchFamily="18" charset="0"/>
            </a:endParaRPr>
          </a:p>
        </p:txBody>
      </p:sp>
      <p:sp>
        <p:nvSpPr>
          <p:cNvPr id="2" name="Šipka: doprava 1">
            <a:extLst>
              <a:ext uri="{FF2B5EF4-FFF2-40B4-BE49-F238E27FC236}">
                <a16:creationId xmlns:a16="http://schemas.microsoft.com/office/drawing/2014/main" id="{5A755395-19A3-ED2E-383C-32AFAB4E794E}"/>
              </a:ext>
            </a:extLst>
          </p:cNvPr>
          <p:cNvSpPr/>
          <p:nvPr/>
        </p:nvSpPr>
        <p:spPr>
          <a:xfrm>
            <a:off x="914400" y="3869871"/>
            <a:ext cx="5297009" cy="6368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a:extLst>
              <a:ext uri="{FF2B5EF4-FFF2-40B4-BE49-F238E27FC236}">
                <a16:creationId xmlns:a16="http://schemas.microsoft.com/office/drawing/2014/main" id="{BDA1BCF6-7B3E-73A0-7501-BBCE88271682}"/>
              </a:ext>
            </a:extLst>
          </p:cNvPr>
          <p:cNvSpPr/>
          <p:nvPr/>
        </p:nvSpPr>
        <p:spPr>
          <a:xfrm>
            <a:off x="6211409" y="3869871"/>
            <a:ext cx="1621971" cy="6368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a:extLst>
              <a:ext uri="{FF2B5EF4-FFF2-40B4-BE49-F238E27FC236}">
                <a16:creationId xmlns:a16="http://schemas.microsoft.com/office/drawing/2014/main" id="{0E1BBB3B-FF34-4149-6CE1-AC035120C034}"/>
              </a:ext>
            </a:extLst>
          </p:cNvPr>
          <p:cNvCxnSpPr>
            <a:cxnSpLocks/>
          </p:cNvCxnSpPr>
          <p:nvPr/>
        </p:nvCxnSpPr>
        <p:spPr>
          <a:xfrm>
            <a:off x="914400" y="3265714"/>
            <a:ext cx="0" cy="1796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7065E55F-5E86-74BD-709C-D806238C91A4}"/>
              </a:ext>
            </a:extLst>
          </p:cNvPr>
          <p:cNvCxnSpPr>
            <a:cxnSpLocks/>
          </p:cNvCxnSpPr>
          <p:nvPr/>
        </p:nvCxnSpPr>
        <p:spPr>
          <a:xfrm>
            <a:off x="6211409" y="3254829"/>
            <a:ext cx="0" cy="46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259BB916-CE89-E70C-D4BC-DC2EF780F9B6}"/>
              </a:ext>
            </a:extLst>
          </p:cNvPr>
          <p:cNvCxnSpPr>
            <a:cxnSpLocks/>
          </p:cNvCxnSpPr>
          <p:nvPr/>
        </p:nvCxnSpPr>
        <p:spPr>
          <a:xfrm>
            <a:off x="7795280" y="3254829"/>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E80CB5EF-0784-E10E-6C60-FAC910F8C7A5}"/>
              </a:ext>
            </a:extLst>
          </p:cNvPr>
          <p:cNvCxnSpPr>
            <a:cxnSpLocks/>
          </p:cNvCxnSpPr>
          <p:nvPr/>
        </p:nvCxnSpPr>
        <p:spPr>
          <a:xfrm>
            <a:off x="914400" y="4800600"/>
            <a:ext cx="68904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Šipka: doprava 4">
            <a:extLst>
              <a:ext uri="{FF2B5EF4-FFF2-40B4-BE49-F238E27FC236}">
                <a16:creationId xmlns:a16="http://schemas.microsoft.com/office/drawing/2014/main" id="{90B8942E-3CF8-F762-E9A3-493B284AD955}"/>
              </a:ext>
            </a:extLst>
          </p:cNvPr>
          <p:cNvSpPr/>
          <p:nvPr/>
        </p:nvSpPr>
        <p:spPr>
          <a:xfrm>
            <a:off x="7899248" y="3869871"/>
            <a:ext cx="3505200" cy="636815"/>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a:extLst>
              <a:ext uri="{FF2B5EF4-FFF2-40B4-BE49-F238E27FC236}">
                <a16:creationId xmlns:a16="http://schemas.microsoft.com/office/drawing/2014/main" id="{3074BB00-8F4A-FB50-0E6F-BAE7746AFF85}"/>
              </a:ext>
            </a:extLst>
          </p:cNvPr>
          <p:cNvCxnSpPr>
            <a:cxnSpLocks/>
          </p:cNvCxnSpPr>
          <p:nvPr/>
        </p:nvCxnSpPr>
        <p:spPr>
          <a:xfrm>
            <a:off x="11404448" y="3254829"/>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361FE942-B321-F204-6E37-E851ED952301}"/>
              </a:ext>
            </a:extLst>
          </p:cNvPr>
          <p:cNvCxnSpPr>
            <a:cxnSpLocks/>
          </p:cNvCxnSpPr>
          <p:nvPr/>
        </p:nvCxnSpPr>
        <p:spPr>
          <a:xfrm>
            <a:off x="7795280" y="4806043"/>
            <a:ext cx="36091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Ovál 12">
            <a:extLst>
              <a:ext uri="{FF2B5EF4-FFF2-40B4-BE49-F238E27FC236}">
                <a16:creationId xmlns:a16="http://schemas.microsoft.com/office/drawing/2014/main" id="{FA0165D4-E327-D84F-BF3D-ECFC3B8C95C7}"/>
              </a:ext>
            </a:extLst>
          </p:cNvPr>
          <p:cNvSpPr/>
          <p:nvPr/>
        </p:nvSpPr>
        <p:spPr>
          <a:xfrm>
            <a:off x="7814331" y="3518806"/>
            <a:ext cx="3590117" cy="1338943"/>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6570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452514E-2A86-78F9-0D25-DDC855046C65}"/>
              </a:ext>
            </a:extLst>
          </p:cNvPr>
          <p:cNvPicPr>
            <a:picLocks noChangeAspect="1"/>
          </p:cNvPicPr>
          <p:nvPr/>
        </p:nvPicPr>
        <p:blipFill>
          <a:blip r:embed="rId2"/>
          <a:stretch>
            <a:fillRect/>
          </a:stretch>
        </p:blipFill>
        <p:spPr>
          <a:xfrm>
            <a:off x="0" y="-244187"/>
            <a:ext cx="12192000" cy="7346373"/>
          </a:xfrm>
          <a:prstGeom prst="rect">
            <a:avLst/>
          </a:prstGeom>
        </p:spPr>
      </p:pic>
      <p:sp>
        <p:nvSpPr>
          <p:cNvPr id="6" name="Ovál 5">
            <a:extLst>
              <a:ext uri="{FF2B5EF4-FFF2-40B4-BE49-F238E27FC236}">
                <a16:creationId xmlns:a16="http://schemas.microsoft.com/office/drawing/2014/main" id="{3DAC5472-2B66-3BE2-E323-89C6A37C1068}"/>
              </a:ext>
            </a:extLst>
          </p:cNvPr>
          <p:cNvSpPr/>
          <p:nvPr/>
        </p:nvSpPr>
        <p:spPr>
          <a:xfrm>
            <a:off x="5434446" y="3553691"/>
            <a:ext cx="1350818" cy="4987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58239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6555641"/>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endParaRPr lang="cs-CZ" sz="2000" dirty="0">
              <a:effectLst/>
              <a:latin typeface="Times New Roman" panose="02020603050405020304" pitchFamily="18" charset="0"/>
              <a:ea typeface="Times New Roman" panose="02020603050405020304" pitchFamily="18" charset="0"/>
            </a:endParaRPr>
          </a:p>
          <a:p>
            <a:pPr lvl="0" algn="ctr">
              <a:spcBef>
                <a:spcPts val="1200"/>
              </a:spcBef>
            </a:pPr>
            <a:r>
              <a:rPr lang="cs-CZ" sz="2000" b="1" dirty="0">
                <a:effectLst/>
                <a:latin typeface="Times New Roman" panose="02020603050405020304" pitchFamily="18" charset="0"/>
                <a:ea typeface="Times New Roman" panose="02020603050405020304" pitchFamily="18" charset="0"/>
              </a:rPr>
              <a:t>Vztah k insolvenčnímu řízení</a:t>
            </a: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(3) Pokud je insolvenčnímu soudu předložena konečná zpráva a do dne jejího předložení nejsou splněny podmínky pro vyměření poplatku předepsáním do evidence poplatků podle § 11 odst. 1, skončí poplatkové období posledním dnem kalendářního měsíce bezprostředně předcházejícího kalendářnímu měsíci, ve kterém je tato zpráva předložena.</a:t>
            </a:r>
            <a:endParaRPr lang="cs-CZ" sz="20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(4) Poplatkové období začínající prvním dnem kalendářního měsíce, ve kterém je předložena insolvenčnímu soudu konečná zpráva, skončí posledním dnem kalendářního roku, ve kterém je předložena konečná zpráva.                                                 </a:t>
            </a:r>
          </a:p>
          <a:p>
            <a:pPr algn="just">
              <a:spcBef>
                <a:spcPts val="1200"/>
              </a:spcBef>
            </a:pPr>
            <a:r>
              <a:rPr lang="cs-CZ" sz="2000" b="1" dirty="0">
                <a:latin typeface="Times New Roman" panose="02020603050405020304" pitchFamily="18" charset="0"/>
                <a:ea typeface="Times New Roman" panose="02020603050405020304" pitchFamily="18" charset="0"/>
              </a:rPr>
              <a:t>                                                                                                                                     Insolvence konkurzem</a:t>
            </a:r>
          </a:p>
          <a:p>
            <a:pPr algn="just">
              <a:spcBef>
                <a:spcPts val="1200"/>
              </a:spcBef>
            </a:pPr>
            <a:r>
              <a:rPr lang="cs-CZ" sz="2000" dirty="0">
                <a:effectLst/>
                <a:latin typeface="Times New Roman" panose="02020603050405020304" pitchFamily="18" charset="0"/>
                <a:ea typeface="Times New Roman" panose="02020603050405020304" pitchFamily="18" charset="0"/>
              </a:rPr>
              <a:t>1. </a:t>
            </a:r>
            <a:r>
              <a:rPr lang="cs-CZ" sz="2000" dirty="0">
                <a:latin typeface="Times New Roman" panose="02020603050405020304" pitchFamily="18" charset="0"/>
                <a:ea typeface="Times New Roman" panose="02020603050405020304" pitchFamily="18" charset="0"/>
              </a:rPr>
              <a:t>l</a:t>
            </a:r>
            <a:r>
              <a:rPr lang="cs-CZ" sz="2000" dirty="0">
                <a:effectLst/>
                <a:latin typeface="Times New Roman" panose="02020603050405020304" pitchFamily="18" charset="0"/>
                <a:ea typeface="Times New Roman" panose="02020603050405020304" pitchFamily="18" charset="0"/>
              </a:rPr>
              <a:t>eden 2024	      		 Konec měsíce	Předložení konečné zprávy</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	 	1 poplatkové 				 	2 poplatkové období</a:t>
            </a:r>
          </a:p>
        </p:txBody>
      </p:sp>
      <p:sp>
        <p:nvSpPr>
          <p:cNvPr id="2" name="Šipka: doprava 1">
            <a:extLst>
              <a:ext uri="{FF2B5EF4-FFF2-40B4-BE49-F238E27FC236}">
                <a16:creationId xmlns:a16="http://schemas.microsoft.com/office/drawing/2014/main" id="{5A755395-19A3-ED2E-383C-32AFAB4E794E}"/>
              </a:ext>
            </a:extLst>
          </p:cNvPr>
          <p:cNvSpPr/>
          <p:nvPr/>
        </p:nvSpPr>
        <p:spPr>
          <a:xfrm>
            <a:off x="914400" y="5312087"/>
            <a:ext cx="5297009" cy="6368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a:extLst>
              <a:ext uri="{FF2B5EF4-FFF2-40B4-BE49-F238E27FC236}">
                <a16:creationId xmlns:a16="http://schemas.microsoft.com/office/drawing/2014/main" id="{BDA1BCF6-7B3E-73A0-7501-BBCE88271682}"/>
              </a:ext>
            </a:extLst>
          </p:cNvPr>
          <p:cNvSpPr/>
          <p:nvPr/>
        </p:nvSpPr>
        <p:spPr>
          <a:xfrm rot="10800000">
            <a:off x="4589438" y="4419529"/>
            <a:ext cx="1621971" cy="6368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a:extLst>
              <a:ext uri="{FF2B5EF4-FFF2-40B4-BE49-F238E27FC236}">
                <a16:creationId xmlns:a16="http://schemas.microsoft.com/office/drawing/2014/main" id="{0E1BBB3B-FF34-4149-6CE1-AC035120C034}"/>
              </a:ext>
            </a:extLst>
          </p:cNvPr>
          <p:cNvCxnSpPr>
            <a:cxnSpLocks/>
          </p:cNvCxnSpPr>
          <p:nvPr/>
        </p:nvCxnSpPr>
        <p:spPr>
          <a:xfrm>
            <a:off x="914400" y="4710789"/>
            <a:ext cx="0" cy="1796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7065E55F-5E86-74BD-709C-D806238C91A4}"/>
              </a:ext>
            </a:extLst>
          </p:cNvPr>
          <p:cNvCxnSpPr>
            <a:cxnSpLocks/>
          </p:cNvCxnSpPr>
          <p:nvPr/>
        </p:nvCxnSpPr>
        <p:spPr>
          <a:xfrm flipH="1">
            <a:off x="6182002" y="4419529"/>
            <a:ext cx="23688" cy="870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E80CB5EF-0784-E10E-6C60-FAC910F8C7A5}"/>
              </a:ext>
            </a:extLst>
          </p:cNvPr>
          <p:cNvCxnSpPr>
            <a:cxnSpLocks/>
            <a:endCxn id="4" idx="1"/>
          </p:cNvCxnSpPr>
          <p:nvPr/>
        </p:nvCxnSpPr>
        <p:spPr>
          <a:xfrm flipV="1">
            <a:off x="914400" y="4737936"/>
            <a:ext cx="5297009" cy="626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Šipka: doprava 4">
            <a:extLst>
              <a:ext uri="{FF2B5EF4-FFF2-40B4-BE49-F238E27FC236}">
                <a16:creationId xmlns:a16="http://schemas.microsoft.com/office/drawing/2014/main" id="{90B8942E-3CF8-F762-E9A3-493B284AD955}"/>
              </a:ext>
            </a:extLst>
          </p:cNvPr>
          <p:cNvSpPr/>
          <p:nvPr/>
        </p:nvSpPr>
        <p:spPr>
          <a:xfrm>
            <a:off x="6226402" y="5290454"/>
            <a:ext cx="5132286" cy="636815"/>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a:extLst>
              <a:ext uri="{FF2B5EF4-FFF2-40B4-BE49-F238E27FC236}">
                <a16:creationId xmlns:a16="http://schemas.microsoft.com/office/drawing/2014/main" id="{3074BB00-8F4A-FB50-0E6F-BAE7746AFF85}"/>
              </a:ext>
            </a:extLst>
          </p:cNvPr>
          <p:cNvCxnSpPr>
            <a:cxnSpLocks/>
          </p:cNvCxnSpPr>
          <p:nvPr/>
        </p:nvCxnSpPr>
        <p:spPr>
          <a:xfrm>
            <a:off x="11373681" y="4571861"/>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286AC019-AD46-861F-1AC8-ACBF74009C3F}"/>
              </a:ext>
            </a:extLst>
          </p:cNvPr>
          <p:cNvCxnSpPr>
            <a:cxnSpLocks/>
          </p:cNvCxnSpPr>
          <p:nvPr/>
        </p:nvCxnSpPr>
        <p:spPr>
          <a:xfrm>
            <a:off x="4589436" y="4439868"/>
            <a:ext cx="8695" cy="1939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a:extLst>
              <a:ext uri="{FF2B5EF4-FFF2-40B4-BE49-F238E27FC236}">
                <a16:creationId xmlns:a16="http://schemas.microsoft.com/office/drawing/2014/main" id="{D8467CAF-BAFD-E6D6-C2D3-BF6E46FCB8B4}"/>
              </a:ext>
            </a:extLst>
          </p:cNvPr>
          <p:cNvCxnSpPr>
            <a:cxnSpLocks/>
          </p:cNvCxnSpPr>
          <p:nvPr/>
        </p:nvCxnSpPr>
        <p:spPr>
          <a:xfrm>
            <a:off x="2367643" y="3184071"/>
            <a:ext cx="6319157" cy="35992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ál 25">
            <a:extLst>
              <a:ext uri="{FF2B5EF4-FFF2-40B4-BE49-F238E27FC236}">
                <a16:creationId xmlns:a16="http://schemas.microsoft.com/office/drawing/2014/main" id="{AA2CB861-8800-2869-E981-C5DB94225A49}"/>
              </a:ext>
            </a:extLst>
          </p:cNvPr>
          <p:cNvSpPr/>
          <p:nvPr/>
        </p:nvSpPr>
        <p:spPr>
          <a:xfrm>
            <a:off x="1" y="2928325"/>
            <a:ext cx="2367642" cy="588521"/>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1352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2369880"/>
          </a:xfrm>
          <a:prstGeom prst="rect">
            <a:avLst/>
          </a:prstGeom>
          <a:noFill/>
        </p:spPr>
        <p:txBody>
          <a:bodyPr wrap="square">
            <a:spAutoFit/>
          </a:bodyPr>
          <a:lstStyle/>
          <a:p>
            <a:pPr lvl="0" algn="ctr">
              <a:spcBef>
                <a:spcPts val="1200"/>
              </a:spcBef>
            </a:pPr>
            <a:r>
              <a:rPr lang="cs-CZ" sz="3200" b="1" dirty="0">
                <a:effectLst/>
                <a:latin typeface="Times New Roman" panose="02020603050405020304" pitchFamily="18" charset="0"/>
                <a:ea typeface="Times New Roman" panose="02020603050405020304" pitchFamily="18" charset="0"/>
              </a:rPr>
              <a:t>§ 11d</a:t>
            </a:r>
            <a:endParaRPr lang="cs-CZ" sz="3200" dirty="0">
              <a:effectLst/>
              <a:latin typeface="Times New Roman" panose="02020603050405020304" pitchFamily="18" charset="0"/>
              <a:ea typeface="Times New Roman" panose="02020603050405020304" pitchFamily="18" charset="0"/>
            </a:endParaRPr>
          </a:p>
          <a:p>
            <a:pPr lvl="0" algn="ctr">
              <a:spcBef>
                <a:spcPts val="1200"/>
              </a:spcBef>
            </a:pPr>
            <a:r>
              <a:rPr lang="cs-CZ" sz="3200" b="1" dirty="0">
                <a:effectLst/>
                <a:latin typeface="Times New Roman" panose="02020603050405020304" pitchFamily="18" charset="0"/>
                <a:ea typeface="Times New Roman" panose="02020603050405020304" pitchFamily="18" charset="0"/>
              </a:rPr>
              <a:t>Vztah k insolvenčnímu řízení</a:t>
            </a:r>
          </a:p>
          <a:p>
            <a:pPr indent="269875" algn="just">
              <a:spcBef>
                <a:spcPts val="1200"/>
              </a:spcBef>
            </a:pPr>
            <a:r>
              <a:rPr lang="cs-CZ" sz="3200" b="1" dirty="0">
                <a:effectLst/>
                <a:latin typeface="Times New Roman" panose="02020603050405020304" pitchFamily="18" charset="0"/>
                <a:ea typeface="Times New Roman" panose="02020603050405020304" pitchFamily="18" charset="0"/>
              </a:rPr>
              <a:t>(5) Odstavce 1 až 4 se použijí pouze v případě poplatku, jehož poplatkovým obdobím je kalendářní rok.</a:t>
            </a:r>
            <a:endParaRPr lang="cs-CZ" sz="3200" dirty="0">
              <a:effectLst/>
              <a:latin typeface="Times New Roman" panose="02020603050405020304" pitchFamily="18" charset="0"/>
              <a:ea typeface="Times New Roman" panose="02020603050405020304" pitchFamily="18" charset="0"/>
            </a:endParaRPr>
          </a:p>
        </p:txBody>
      </p:sp>
      <p:pic>
        <p:nvPicPr>
          <p:cNvPr id="6" name="Obrázek 5">
            <a:extLst>
              <a:ext uri="{FF2B5EF4-FFF2-40B4-BE49-F238E27FC236}">
                <a16:creationId xmlns:a16="http://schemas.microsoft.com/office/drawing/2014/main" id="{AF553D30-49E4-4BEB-62EA-D7DA80382ECF}"/>
              </a:ext>
            </a:extLst>
          </p:cNvPr>
          <p:cNvPicPr>
            <a:picLocks noChangeAspect="1"/>
          </p:cNvPicPr>
          <p:nvPr/>
        </p:nvPicPr>
        <p:blipFill>
          <a:blip r:embed="rId2"/>
          <a:stretch>
            <a:fillRect/>
          </a:stretch>
        </p:blipFill>
        <p:spPr>
          <a:xfrm>
            <a:off x="3913414" y="2412930"/>
            <a:ext cx="4365171" cy="4365171"/>
          </a:xfrm>
          <a:prstGeom prst="rect">
            <a:avLst/>
          </a:prstGeom>
        </p:spPr>
      </p:pic>
    </p:spTree>
    <p:extLst>
      <p:ext uri="{BB962C8B-B14F-4D97-AF65-F5344CB8AC3E}">
        <p14:creationId xmlns:p14="http://schemas.microsoft.com/office/powerpoint/2010/main" val="1456137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p:nvPr/>
        </p:nvSpPr>
        <p:spPr>
          <a:xfrm>
            <a:off x="648070" y="181957"/>
            <a:ext cx="11152142" cy="6124754"/>
          </a:xfrm>
          <a:prstGeom prst="rect">
            <a:avLst/>
          </a:prstGeom>
          <a:noFill/>
          <a:ln>
            <a:noFill/>
          </a:ln>
        </p:spPr>
        <p:txBody>
          <a:bodyPr spcFirstLastPara="1" wrap="square" lIns="91425" tIns="45700" rIns="91425" bIns="45700" anchor="t" anchorCtr="0">
            <a:noAutofit/>
          </a:bodyPr>
          <a:lstStyle/>
          <a:p>
            <a:pPr lvl="0" algn="ctr">
              <a:spcBef>
                <a:spcPts val="1200"/>
              </a:spcBef>
            </a:pPr>
            <a:r>
              <a:rPr lang="cs-CZ" sz="2800" dirty="0">
                <a:effectLst/>
                <a:latin typeface="Times New Roman" panose="02020603050405020304" pitchFamily="18" charset="0"/>
                <a:ea typeface="Times New Roman" panose="02020603050405020304" pitchFamily="18" charset="0"/>
              </a:rPr>
              <a:t>§ 12</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(1) </a:t>
            </a:r>
            <a:r>
              <a:rPr lang="cs-CZ" sz="2800" dirty="0">
                <a:solidFill>
                  <a:srgbClr val="FF0000"/>
                </a:solidFill>
                <a:effectLst/>
                <a:latin typeface="Times New Roman" panose="02020603050405020304" pitchFamily="18" charset="0"/>
                <a:ea typeface="Times New Roman" panose="02020603050405020304" pitchFamily="18" charset="0"/>
              </a:rPr>
              <a:t>Vznikne-li nedoplatek na poplatku poplatníkovi, který je ke dni splatnosti nezletilý</a:t>
            </a:r>
            <a:r>
              <a:rPr lang="cs-CZ" sz="2800" dirty="0">
                <a:effectLst/>
                <a:latin typeface="Times New Roman" panose="02020603050405020304" pitchFamily="18" charset="0"/>
                <a:ea typeface="Times New Roman" panose="02020603050405020304" pitchFamily="18" charset="0"/>
              </a:rPr>
              <a:t> a nenabyl plné svéprávnosti nebo který je ke dni splatnosti omezen ve svéprávnosti a byl mu jmenován opatrovník spravující jeho jmění, </a:t>
            </a:r>
            <a:r>
              <a:rPr lang="cs-CZ" sz="2800" dirty="0">
                <a:solidFill>
                  <a:srgbClr val="FF0000"/>
                </a:solidFill>
                <a:effectLst/>
                <a:latin typeface="Times New Roman" panose="02020603050405020304" pitchFamily="18" charset="0"/>
                <a:ea typeface="Times New Roman" panose="02020603050405020304" pitchFamily="18" charset="0"/>
              </a:rPr>
              <a:t>přechází poplatková povinnost tohoto poplatníka na zákonného zástupce</a:t>
            </a:r>
            <a:r>
              <a:rPr lang="cs-CZ" sz="2800" dirty="0">
                <a:effectLst/>
                <a:latin typeface="Times New Roman" panose="02020603050405020304" pitchFamily="18" charset="0"/>
                <a:ea typeface="Times New Roman" panose="02020603050405020304" pitchFamily="18" charset="0"/>
              </a:rPr>
              <a:t> nebo tohoto opatrovníka; </a:t>
            </a:r>
            <a:r>
              <a:rPr lang="cs-CZ" sz="2800" dirty="0">
                <a:solidFill>
                  <a:srgbClr val="FF0000"/>
                </a:solidFill>
                <a:effectLst/>
                <a:latin typeface="Times New Roman" panose="02020603050405020304" pitchFamily="18" charset="0"/>
                <a:ea typeface="Times New Roman" panose="02020603050405020304" pitchFamily="18" charset="0"/>
              </a:rPr>
              <a:t>zákonný zástupce nebo opatrovník má stejné procesní postavení jako poplatník.</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(2) V případě podle odstavce 1 stanoví správce poplatku poplatek zákonnému zástupci nebo opatrovníkovi poplatníka. Právní moc dosavadních rozhodnutí o stanovení poplatku poplatníkovi není jeho stanovení zákonnému zástupci nebo opatrovníkovi poplatníka na překážku.</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(3) </a:t>
            </a:r>
            <a:r>
              <a:rPr lang="cs-CZ" sz="2800" dirty="0">
                <a:solidFill>
                  <a:srgbClr val="FF0000"/>
                </a:solidFill>
                <a:effectLst/>
                <a:latin typeface="Times New Roman" panose="02020603050405020304" pitchFamily="18" charset="0"/>
                <a:ea typeface="Times New Roman" panose="02020603050405020304" pitchFamily="18" charset="0"/>
              </a:rPr>
              <a:t>Je-li zákonných zástupců nebo opatrovníků více, jsou povinni plnit poplatkovou povinnost společně a nerozdílně.</a:t>
            </a:r>
          </a:p>
        </p:txBody>
      </p:sp>
      <p:sp>
        <p:nvSpPr>
          <p:cNvPr id="640" name="Shape 640"/>
          <p:cNvSpPr/>
          <p:nvPr/>
        </p:nvSpPr>
        <p:spPr>
          <a:xfrm>
            <a:off x="5971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1800">
                <a:solidFill>
                  <a:schemeClr val="dk1"/>
                </a:solidFill>
                <a:latin typeface="Century Gothic"/>
                <a:ea typeface="Century Gothic"/>
                <a:cs typeface="Century Gothic"/>
                <a:sym typeface="Century Gothic"/>
              </a:rPr>
              <a:t> </a:t>
            </a:r>
            <a:endParaRPr/>
          </a:p>
        </p:txBody>
      </p:sp>
    </p:spTree>
    <p:extLst>
      <p:ext uri="{BB962C8B-B14F-4D97-AF65-F5344CB8AC3E}">
        <p14:creationId xmlns:p14="http://schemas.microsoft.com/office/powerpoint/2010/main" val="105367856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p:nvPr/>
        </p:nvSpPr>
        <p:spPr>
          <a:xfrm>
            <a:off x="1780673" y="463143"/>
            <a:ext cx="10099397" cy="61863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chemeClr val="dk1"/>
                </a:solidFill>
                <a:latin typeface="Times New Roman" panose="02020603050405020304" pitchFamily="18" charset="0"/>
                <a:ea typeface="Century Gothic"/>
                <a:cs typeface="Times New Roman" panose="02020603050405020304" pitchFamily="18" charset="0"/>
                <a:sym typeface="Century Gothic"/>
              </a:rPr>
              <a:t>Stanovisko Ministerstva financí č.j. MF- 718/2016/3903-5 ze dne 06.04.2016, ve znění stanoviska č.j. MF- 29163/2016/3903-6 ze dne 11.10.2016</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chemeClr val="dk1"/>
                </a:solidFill>
                <a:latin typeface="Times New Roman" panose="02020603050405020304" pitchFamily="18" charset="0"/>
                <a:ea typeface="Century Gothic"/>
                <a:cs typeface="Times New Roman" panose="02020603050405020304" pitchFamily="18" charset="0"/>
                <a:sym typeface="Century Gothic"/>
              </a:rPr>
              <a:t>…Solidární odpovědnost znamená, podle nového občanského zákoníku (§ 1872), </a:t>
            </a:r>
            <a:r>
              <a:rPr lang="cs-CZ" sz="3200" b="1" dirty="0">
                <a:solidFill>
                  <a:schemeClr val="dk1"/>
                </a:solidFill>
                <a:latin typeface="Times New Roman" panose="02020603050405020304" pitchFamily="18" charset="0"/>
                <a:ea typeface="Century Gothic"/>
                <a:cs typeface="Times New Roman" panose="02020603050405020304" pitchFamily="18" charset="0"/>
                <a:sym typeface="Century Gothic"/>
              </a:rPr>
              <a:t>že správce poplatku je oprávněn požadovat zaplacení poplatku, a to celého </a:t>
            </a:r>
            <a:r>
              <a:rPr lang="cs-CZ" sz="3200" dirty="0">
                <a:solidFill>
                  <a:schemeClr val="dk1"/>
                </a:solidFill>
                <a:latin typeface="Times New Roman" panose="02020603050405020304" pitchFamily="18" charset="0"/>
                <a:ea typeface="Century Gothic"/>
                <a:cs typeface="Times New Roman" panose="02020603050405020304" pitchFamily="18" charset="0"/>
                <a:sym typeface="Century Gothic"/>
              </a:rPr>
              <a:t>nebo jeho libovolné části, </a:t>
            </a:r>
            <a:r>
              <a:rPr lang="cs-CZ" sz="3200" b="1" dirty="0">
                <a:solidFill>
                  <a:schemeClr val="dk1"/>
                </a:solidFill>
                <a:latin typeface="Times New Roman" panose="02020603050405020304" pitchFamily="18" charset="0"/>
                <a:ea typeface="Century Gothic"/>
                <a:cs typeface="Times New Roman" panose="02020603050405020304" pitchFamily="18" charset="0"/>
                <a:sym typeface="Century Gothic"/>
              </a:rPr>
              <a:t>po každém</a:t>
            </a:r>
            <a:r>
              <a:rPr lang="cs-CZ" sz="3200" dirty="0">
                <a:solidFill>
                  <a:schemeClr val="dk1"/>
                </a:solidFill>
                <a:latin typeface="Times New Roman" panose="02020603050405020304" pitchFamily="18" charset="0"/>
                <a:ea typeface="Century Gothic"/>
                <a:cs typeface="Times New Roman" panose="02020603050405020304" pitchFamily="18" charset="0"/>
                <a:sym typeface="Century Gothic"/>
              </a:rPr>
              <a:t> z vlastníků nebo pouze po některém z nich nebo po kterémkoli z nich. </a:t>
            </a:r>
          </a:p>
          <a:p>
            <a:pPr marL="0" marR="0" lvl="0" indent="0" algn="l" rtl="0">
              <a:spcBef>
                <a:spcPts val="0"/>
              </a:spcBef>
              <a:spcAft>
                <a:spcPts val="0"/>
              </a:spcAft>
              <a:buNone/>
            </a:pPr>
            <a:endParaRPr lang="cs-CZ" sz="3200" dirty="0">
              <a:solidFill>
                <a:schemeClr val="dk1"/>
              </a:solidFill>
              <a:latin typeface="Times New Roman" panose="02020603050405020304" pitchFamily="18" charset="0"/>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rgbClr val="FF0000"/>
                </a:solidFill>
                <a:latin typeface="Times New Roman" panose="02020603050405020304" pitchFamily="18" charset="0"/>
                <a:cs typeface="Times New Roman" panose="02020603050405020304" pitchFamily="18" charset="0"/>
                <a:sym typeface="Century Gothic"/>
              </a:rPr>
              <a:t>S tímto stanoviskem autor tohoto nesouhlasí a uvede důvody, proč by mělo být postupováno jinak.</a:t>
            </a:r>
            <a:endParaRPr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p:nvPr/>
        </p:nvSpPr>
        <p:spPr>
          <a:xfrm>
            <a:off x="1659466" y="728134"/>
            <a:ext cx="9855200"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Daňová povinnost musí obstát nejen z hlediska vyloučení extrémní disproporcionality, nýbrž také ústavního principu rovnosti, ať již v podobě </a:t>
            </a:r>
            <a:r>
              <a:rPr lang="cs-CZ" sz="3200" b="1" dirty="0">
                <a:solidFill>
                  <a:srgbClr val="FF0000"/>
                </a:solidFill>
                <a:latin typeface="Times New Roman" panose="02020603050405020304" pitchFamily="18" charset="0"/>
                <a:cs typeface="Times New Roman" panose="02020603050405020304" pitchFamily="18" charset="0"/>
                <a:sym typeface="Arial"/>
              </a:rPr>
              <a:t>zákazu svévole při stanovení povinností</a:t>
            </a:r>
            <a:r>
              <a:rPr lang="cs-CZ" sz="3200" dirty="0">
                <a:solidFill>
                  <a:srgbClr val="FF0000"/>
                </a:solidFill>
                <a:latin typeface="Times New Roman" panose="02020603050405020304" pitchFamily="18" charset="0"/>
                <a:cs typeface="Times New Roman" panose="02020603050405020304" pitchFamily="18" charset="0"/>
                <a:sym typeface="Arial"/>
              </a:rPr>
              <a:t>,</a:t>
            </a:r>
            <a:r>
              <a:rPr lang="cs-CZ" sz="3200" dirty="0">
                <a:solidFill>
                  <a:srgbClr val="000000"/>
                </a:solidFill>
                <a:latin typeface="Times New Roman" panose="02020603050405020304" pitchFamily="18" charset="0"/>
                <a:cs typeface="Times New Roman" panose="02020603050405020304" pitchFamily="18" charset="0"/>
                <a:sym typeface="Arial"/>
              </a:rPr>
              <a:t> (</a:t>
            </a:r>
            <a:r>
              <a:rPr lang="cs-CZ" sz="3200" i="1" dirty="0">
                <a:solidFill>
                  <a:srgbClr val="000000"/>
                </a:solidFill>
                <a:latin typeface="Times New Roman" panose="02020603050405020304" pitchFamily="18" charset="0"/>
                <a:cs typeface="Times New Roman" panose="02020603050405020304" pitchFamily="18" charset="0"/>
                <a:sym typeface="Arial"/>
              </a:rPr>
              <a:t>v tomto případě poplatkové povinnosti – pozn. </a:t>
            </a:r>
            <a:r>
              <a:rPr lang="cs-CZ" sz="3200" i="1" dirty="0">
                <a:latin typeface="Times New Roman" panose="02020603050405020304" pitchFamily="18" charset="0"/>
                <a:cs typeface="Times New Roman" panose="02020603050405020304" pitchFamily="18" charset="0"/>
              </a:rPr>
              <a:t>a</a:t>
            </a:r>
            <a:r>
              <a:rPr lang="cs-CZ" sz="3200" i="1" dirty="0">
                <a:solidFill>
                  <a:srgbClr val="000000"/>
                </a:solidFill>
                <a:latin typeface="Times New Roman" panose="02020603050405020304" pitchFamily="18" charset="0"/>
                <a:cs typeface="Times New Roman" panose="02020603050405020304" pitchFamily="18" charset="0"/>
                <a:sym typeface="Arial"/>
              </a:rPr>
              <a:t>utora</a:t>
            </a:r>
            <a:r>
              <a:rPr lang="cs-CZ" sz="3200" dirty="0">
                <a:solidFill>
                  <a:srgbClr val="000000"/>
                </a:solidFill>
                <a:latin typeface="Times New Roman" panose="02020603050405020304" pitchFamily="18" charset="0"/>
                <a:cs typeface="Times New Roman" panose="02020603050405020304" pitchFamily="18" charset="0"/>
                <a:sym typeface="Arial"/>
              </a:rPr>
              <a:t>) resp. při odlišování subjektů a práv dle čl. 1 Listiny, či v podobě rovnosti při uplatňování základních práv a svobod dle čl. 3 odst. 1 Listiny (srov. nálezy </a:t>
            </a:r>
            <a:r>
              <a:rPr lang="cs-CZ" sz="3200" dirty="0" err="1">
                <a:solidFill>
                  <a:srgbClr val="000000"/>
                </a:solidFill>
                <a:latin typeface="Times New Roman" panose="02020603050405020304" pitchFamily="18" charset="0"/>
                <a:cs typeface="Times New Roman" panose="02020603050405020304" pitchFamily="18" charset="0"/>
                <a:sym typeface="Arial"/>
              </a:rPr>
              <a:t>sp</a:t>
            </a:r>
            <a:r>
              <a:rPr lang="cs-CZ" sz="3200" dirty="0">
                <a:solidFill>
                  <a:srgbClr val="000000"/>
                </a:solidFill>
                <a:latin typeface="Times New Roman" panose="02020603050405020304" pitchFamily="18" charset="0"/>
                <a:cs typeface="Times New Roman" panose="02020603050405020304" pitchFamily="18" charset="0"/>
                <a:sym typeface="Arial"/>
              </a:rPr>
              <a:t>. zn. </a:t>
            </a:r>
            <a:r>
              <a:rPr lang="cs-CZ" sz="3200" dirty="0" err="1">
                <a:solidFill>
                  <a:srgbClr val="000000"/>
                </a:solidFill>
                <a:latin typeface="Times New Roman" panose="02020603050405020304" pitchFamily="18" charset="0"/>
                <a:cs typeface="Times New Roman" panose="02020603050405020304" pitchFamily="18" charset="0"/>
                <a:sym typeface="Arial"/>
              </a:rPr>
              <a:t>Pl</a:t>
            </a:r>
            <a:r>
              <a:rPr lang="cs-CZ" sz="3200" dirty="0">
                <a:solidFill>
                  <a:srgbClr val="000000"/>
                </a:solidFill>
                <a:latin typeface="Times New Roman" panose="02020603050405020304" pitchFamily="18" charset="0"/>
                <a:cs typeface="Times New Roman" panose="02020603050405020304" pitchFamily="18" charset="0"/>
                <a:sym typeface="Arial"/>
              </a:rPr>
              <a:t>. ÚS 7/03 a </a:t>
            </a:r>
            <a:r>
              <a:rPr lang="cs-CZ" sz="3200" dirty="0" err="1">
                <a:solidFill>
                  <a:srgbClr val="000000"/>
                </a:solidFill>
                <a:latin typeface="Times New Roman" panose="02020603050405020304" pitchFamily="18" charset="0"/>
                <a:cs typeface="Times New Roman" panose="02020603050405020304" pitchFamily="18" charset="0"/>
                <a:sym typeface="Arial"/>
              </a:rPr>
              <a:t>sp</a:t>
            </a:r>
            <a:r>
              <a:rPr lang="cs-CZ" sz="3200" dirty="0">
                <a:solidFill>
                  <a:srgbClr val="000000"/>
                </a:solidFill>
                <a:latin typeface="Times New Roman" panose="02020603050405020304" pitchFamily="18" charset="0"/>
                <a:cs typeface="Times New Roman" panose="02020603050405020304" pitchFamily="18" charset="0"/>
                <a:sym typeface="Arial"/>
              </a:rPr>
              <a:t>. zn. </a:t>
            </a:r>
            <a:r>
              <a:rPr lang="cs-CZ" sz="3200" dirty="0" err="1">
                <a:solidFill>
                  <a:srgbClr val="000000"/>
                </a:solidFill>
                <a:latin typeface="Times New Roman" panose="02020603050405020304" pitchFamily="18" charset="0"/>
                <a:cs typeface="Times New Roman" panose="02020603050405020304" pitchFamily="18" charset="0"/>
                <a:sym typeface="Arial"/>
              </a:rPr>
              <a:t>Pl</a:t>
            </a:r>
            <a:r>
              <a:rPr lang="cs-CZ" sz="3200" dirty="0">
                <a:solidFill>
                  <a:srgbClr val="000000"/>
                </a:solidFill>
                <a:latin typeface="Times New Roman" panose="02020603050405020304" pitchFamily="18" charset="0"/>
                <a:cs typeface="Times New Roman" panose="02020603050405020304" pitchFamily="18" charset="0"/>
                <a:sym typeface="Arial"/>
              </a:rPr>
              <a:t>. ÚS 29/08, bod 43). </a:t>
            </a:r>
            <a:endParaRPr sz="3200"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p:nvPr/>
        </p:nvSpPr>
        <p:spPr>
          <a:xfrm>
            <a:off x="1732547" y="671691"/>
            <a:ext cx="10459453" cy="61863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dirty="0">
                <a:solidFill>
                  <a:srgbClr val="FF0000"/>
                </a:solidFill>
                <a:latin typeface="Times New Roman" panose="02020603050405020304" pitchFamily="18" charset="0"/>
                <a:cs typeface="Times New Roman" panose="02020603050405020304" pitchFamily="18" charset="0"/>
                <a:sym typeface="Arial"/>
              </a:rPr>
              <a:t>Nabízí se proto otázka, zda by nemohl vyměřit jedním platebním výměrem poplatek společně a nerozdílně přímo oběma zákonným zástupcům tak, že platební výměr na společnou poplatkovou povinnost doručí oběma zákonným zástupcům (s vysvětlením, že společnou (a nerozdílnou) daňovou povinností se rozumí povinnosti plnit „jeden za všechny a všichni za jednoho“. </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r>
              <a:rPr lang="cs-CZ" sz="3200" dirty="0">
                <a:solidFill>
                  <a:srgbClr val="FF0000"/>
                </a:solidFill>
                <a:latin typeface="Times New Roman" panose="02020603050405020304" pitchFamily="18" charset="0"/>
                <a:cs typeface="Times New Roman" panose="02020603050405020304" pitchFamily="18" charset="0"/>
                <a:sym typeface="Arial"/>
              </a:rPr>
              <a:t>Zaplatí-li jeden z poplatníků, případně na něm správce poplatku nedoplatek vymůže, nedoplatek zaniká. Podíly poplatníků jsou v jejich vzájemném poměru stejné – vypořádají se mezi sebou.</a:t>
            </a: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p:nvPr/>
        </p:nvSpPr>
        <p:spPr>
          <a:xfrm>
            <a:off x="1812758" y="643622"/>
            <a:ext cx="10251797" cy="55707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rgbClr val="FF0000"/>
                </a:solidFill>
                <a:latin typeface="Times New Roman" panose="02020603050405020304" pitchFamily="18" charset="0"/>
                <a:cs typeface="Times New Roman" panose="02020603050405020304" pitchFamily="18" charset="0"/>
                <a:sym typeface="Arial"/>
              </a:rPr>
              <a:t>Umožňuje to i § 101 DŘ odst. 3 a 5 ???</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(3) </a:t>
            </a:r>
            <a:r>
              <a:rPr lang="cs-CZ" sz="3200" b="1" dirty="0">
                <a:solidFill>
                  <a:srgbClr val="000000"/>
                </a:solidFill>
                <a:latin typeface="Times New Roman" panose="02020603050405020304" pitchFamily="18" charset="0"/>
                <a:cs typeface="Times New Roman" panose="02020603050405020304" pitchFamily="18" charset="0"/>
                <a:sym typeface="Arial"/>
              </a:rPr>
              <a:t>Příjemcem rozhodnutí je ten, komu je rozhodnutím ukládána povinnost </a:t>
            </a:r>
            <a:r>
              <a:rPr lang="cs-CZ" sz="3200" i="1" dirty="0">
                <a:solidFill>
                  <a:srgbClr val="000000"/>
                </a:solidFill>
                <a:latin typeface="Times New Roman" panose="02020603050405020304" pitchFamily="18" charset="0"/>
                <a:cs typeface="Times New Roman" panose="02020603050405020304" pitchFamily="18" charset="0"/>
                <a:sym typeface="Arial"/>
              </a:rPr>
              <a:t>(společná a nerozdílná???)</a:t>
            </a:r>
            <a:r>
              <a:rPr lang="cs-CZ" sz="3200" b="1" dirty="0">
                <a:solidFill>
                  <a:srgbClr val="000000"/>
                </a:solidFill>
                <a:latin typeface="Times New Roman" panose="02020603050405020304" pitchFamily="18" charset="0"/>
                <a:cs typeface="Times New Roman" panose="02020603050405020304" pitchFamily="18" charset="0"/>
                <a:sym typeface="Arial"/>
              </a:rPr>
              <a:t> </a:t>
            </a:r>
            <a:r>
              <a:rPr lang="cs-CZ" sz="3200" dirty="0">
                <a:solidFill>
                  <a:srgbClr val="000000"/>
                </a:solidFill>
                <a:latin typeface="Times New Roman" panose="02020603050405020304" pitchFamily="18" charset="0"/>
                <a:cs typeface="Times New Roman" panose="02020603050405020304" pitchFamily="18" charset="0"/>
                <a:sym typeface="Arial"/>
              </a:rPr>
              <a:t>nebo přiznáváno právo anebo prohlášeno právo </a:t>
            </a:r>
            <a:r>
              <a:rPr lang="cs-CZ" sz="3200" b="1" dirty="0">
                <a:solidFill>
                  <a:srgbClr val="000000"/>
                </a:solidFill>
                <a:latin typeface="Times New Roman" panose="02020603050405020304" pitchFamily="18" charset="0"/>
                <a:cs typeface="Times New Roman" panose="02020603050405020304" pitchFamily="18" charset="0"/>
                <a:sym typeface="Arial"/>
              </a:rPr>
              <a:t>nebo povinnost stanovená zákonem.</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(5) </a:t>
            </a:r>
            <a:r>
              <a:rPr lang="cs-CZ" sz="3200" b="1" dirty="0">
                <a:solidFill>
                  <a:srgbClr val="000000"/>
                </a:solidFill>
                <a:latin typeface="Times New Roman" panose="02020603050405020304" pitchFamily="18" charset="0"/>
                <a:cs typeface="Times New Roman" panose="02020603050405020304" pitchFamily="18" charset="0"/>
                <a:sym typeface="Arial"/>
              </a:rPr>
              <a:t>Rozhodnutí se oznamuje všem jeho příjemcům </a:t>
            </a:r>
            <a:r>
              <a:rPr lang="cs-CZ" sz="3200" i="1" dirty="0">
                <a:solidFill>
                  <a:srgbClr val="000000"/>
                </a:solidFill>
                <a:latin typeface="Times New Roman" panose="02020603050405020304" pitchFamily="18" charset="0"/>
                <a:cs typeface="Times New Roman" panose="02020603050405020304" pitchFamily="18" charset="0"/>
                <a:sym typeface="Arial"/>
              </a:rPr>
              <a:t>(více příjemců jednoho rozhodnutí ???)</a:t>
            </a:r>
            <a:r>
              <a:rPr lang="cs-CZ" sz="3200" dirty="0">
                <a:solidFill>
                  <a:srgbClr val="000000"/>
                </a:solidFill>
                <a:latin typeface="Times New Roman" panose="02020603050405020304" pitchFamily="18" charset="0"/>
                <a:cs typeface="Times New Roman" panose="02020603050405020304" pitchFamily="18" charset="0"/>
                <a:sym typeface="Arial"/>
              </a:rPr>
              <a:t>. Vůči příjemci je rozhodnutí účinné okamžikem jeho oznámení.</a:t>
            </a: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br>
              <a:rPr lang="cs-CZ" sz="1800" dirty="0">
                <a:solidFill>
                  <a:schemeClr val="dk1"/>
                </a:solidFill>
                <a:latin typeface="Century Gothic"/>
                <a:ea typeface="Century Gothic"/>
                <a:cs typeface="Century Gothic"/>
                <a:sym typeface="Century Gothic"/>
              </a:rPr>
            </a:br>
            <a:endParaRPr sz="1800" dirty="0">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3600668-A786-48A6-8AE7-AD1ACBF4726D}"/>
              </a:ext>
            </a:extLst>
          </p:cNvPr>
          <p:cNvSpPr/>
          <p:nvPr/>
        </p:nvSpPr>
        <p:spPr>
          <a:xfrm>
            <a:off x="0" y="805276"/>
            <a:ext cx="11566358" cy="2554545"/>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rPr>
              <a:t>Vzhledem k administrativní náročnosti a faktické nevymahatelnosti většiny pohledávek za nezletilými osobami (i jejich zákonných zástupců) autor navrhuje, aby obce stanovili ve svých obecně závazných vyhláškách plošné osvobození všech nezletilých osob do 18 let.</a:t>
            </a:r>
          </a:p>
        </p:txBody>
      </p:sp>
    </p:spTree>
    <p:extLst>
      <p:ext uri="{BB962C8B-B14F-4D97-AF65-F5344CB8AC3E}">
        <p14:creationId xmlns:p14="http://schemas.microsoft.com/office/powerpoint/2010/main" val="3660244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28474" y="0"/>
            <a:ext cx="11863526" cy="6433784"/>
          </a:xfrm>
          <a:prstGeom prst="rect">
            <a:avLst/>
          </a:prstGeom>
          <a:noFill/>
          <a:ln>
            <a:noFill/>
          </a:ln>
        </p:spPr>
        <p:txBody>
          <a:bodyPr spcFirstLastPara="1" wrap="square" lIns="91425" tIns="45700" rIns="91425" bIns="45700" anchor="t" anchorCtr="0">
            <a:noAutofit/>
          </a:bodyPr>
          <a:lstStyle/>
          <a:p>
            <a:pPr lvl="0" algn="ctr">
              <a:spcBef>
                <a:spcPts val="1200"/>
              </a:spcBef>
            </a:pPr>
            <a:r>
              <a:rPr lang="cs-CZ" sz="2200" dirty="0">
                <a:effectLst/>
                <a:latin typeface="Times New Roman" panose="02020603050405020304" pitchFamily="18" charset="0"/>
                <a:ea typeface="Times New Roman" panose="02020603050405020304" pitchFamily="18" charset="0"/>
              </a:rPr>
              <a:t>§ 14</a:t>
            </a:r>
          </a:p>
          <a:p>
            <a:pPr lvl="0" algn="ctr">
              <a:spcBef>
                <a:spcPts val="1200"/>
              </a:spcBef>
            </a:pPr>
            <a:r>
              <a:rPr lang="cs-CZ" sz="2200" b="1" dirty="0">
                <a:effectLst/>
                <a:latin typeface="Times New Roman" panose="02020603050405020304" pitchFamily="18" charset="0"/>
                <a:ea typeface="Times New Roman" panose="02020603050405020304" pitchFamily="18" charset="0"/>
              </a:rPr>
              <a:t>Zavedení poplatku</a:t>
            </a:r>
          </a:p>
          <a:p>
            <a:pPr indent="269875" algn="just">
              <a:spcBef>
                <a:spcPts val="1200"/>
              </a:spcBef>
            </a:pPr>
            <a:r>
              <a:rPr lang="cs-CZ" sz="2200" dirty="0">
                <a:effectLst/>
                <a:latin typeface="Times New Roman" panose="02020603050405020304" pitchFamily="18" charset="0"/>
                <a:ea typeface="Times New Roman" panose="02020603050405020304" pitchFamily="18" charset="0"/>
              </a:rPr>
              <a:t>(1) Obec zavádí poplatek obecně závaznou vyhláškou.</a:t>
            </a:r>
          </a:p>
          <a:p>
            <a:pPr indent="269875" algn="just">
              <a:spcBef>
                <a:spcPts val="1200"/>
              </a:spcBef>
            </a:pPr>
            <a:r>
              <a:rPr lang="cs-CZ" sz="2200" dirty="0">
                <a:effectLst/>
                <a:latin typeface="Times New Roman" panose="02020603050405020304" pitchFamily="18" charset="0"/>
                <a:ea typeface="Times New Roman" panose="02020603050405020304" pitchFamily="18" charset="0"/>
              </a:rPr>
              <a:t>(2) Obec v obecně závazné vyhlášce upraví</a:t>
            </a:r>
          </a:p>
          <a:p>
            <a:pPr marL="269875" indent="-269875" algn="just"/>
            <a:r>
              <a:rPr lang="cs-CZ" sz="2200" dirty="0">
                <a:effectLst/>
                <a:latin typeface="Times New Roman" panose="02020603050405020304" pitchFamily="18" charset="0"/>
                <a:ea typeface="Times New Roman" panose="02020603050405020304" pitchFamily="18" charset="0"/>
              </a:rPr>
              <a:t>a)	sazbu poplatku,</a:t>
            </a:r>
          </a:p>
          <a:p>
            <a:pPr marL="269875" indent="-269875" algn="just"/>
            <a:r>
              <a:rPr lang="cs-CZ" sz="2200" dirty="0">
                <a:effectLst/>
                <a:latin typeface="Times New Roman" panose="02020603050405020304" pitchFamily="18" charset="0"/>
                <a:ea typeface="Times New Roman" panose="02020603050405020304" pitchFamily="18" charset="0"/>
              </a:rPr>
              <a:t>b)	lhůtu pro podání ohlášení, nevyloučí-li povinnost ohlášení podat, a</a:t>
            </a:r>
          </a:p>
          <a:p>
            <a:pPr marL="269875" indent="-269875" algn="just"/>
            <a:r>
              <a:rPr lang="cs-CZ" sz="2200" dirty="0">
                <a:effectLst/>
                <a:latin typeface="Times New Roman" panose="02020603050405020304" pitchFamily="18" charset="0"/>
                <a:ea typeface="Times New Roman" panose="02020603050405020304" pitchFamily="18" charset="0"/>
              </a:rPr>
              <a:t>c)	splatnost poplatku</a:t>
            </a:r>
            <a:r>
              <a:rPr lang="cs-CZ" sz="2200" b="1" dirty="0">
                <a:effectLst/>
                <a:latin typeface="Times New Roman" panose="02020603050405020304" pitchFamily="18" charset="0"/>
                <a:ea typeface="Times New Roman" panose="02020603050405020304" pitchFamily="18" charset="0"/>
              </a:rPr>
              <a:t>, nejde-li o poplatek za odkládání komunálního odpadu z nemovité věci, u něhož obec zvolila v obecně závazné vyhlášce dílčí základ podle § 10k odst. 1 písm. a) nebo b)</a:t>
            </a:r>
            <a:r>
              <a:rPr lang="cs-CZ" sz="2200" dirty="0">
                <a:effectLst/>
                <a:latin typeface="Times New Roman" panose="02020603050405020304" pitchFamily="18" charset="0"/>
                <a:ea typeface="Times New Roman" panose="02020603050405020304" pitchFamily="18" charset="0"/>
              </a:rPr>
              <a:t>.</a:t>
            </a:r>
          </a:p>
          <a:p>
            <a:pPr indent="269875" algn="just">
              <a:spcBef>
                <a:spcPts val="1200"/>
              </a:spcBef>
            </a:pPr>
            <a:r>
              <a:rPr lang="cs-CZ" sz="2200" dirty="0">
                <a:effectLst/>
                <a:latin typeface="Times New Roman" panose="02020603050405020304" pitchFamily="18" charset="0"/>
                <a:ea typeface="Times New Roman" panose="02020603050405020304" pitchFamily="18" charset="0"/>
              </a:rPr>
              <a:t>(3) Obec v obecně závazné vyhlášce může dále upravit</a:t>
            </a:r>
          </a:p>
          <a:p>
            <a:pPr marL="269875" indent="-269875" algn="just"/>
            <a:r>
              <a:rPr lang="cs-CZ" sz="2200" dirty="0">
                <a:effectLst/>
                <a:latin typeface="Times New Roman" panose="02020603050405020304" pitchFamily="18" charset="0"/>
                <a:ea typeface="Times New Roman" panose="02020603050405020304" pitchFamily="18" charset="0"/>
              </a:rPr>
              <a:t>a)	další osvobození od poplatku,</a:t>
            </a:r>
          </a:p>
          <a:p>
            <a:pPr marL="269875" indent="-269875" algn="just"/>
            <a:r>
              <a:rPr lang="cs-CZ" sz="2200" dirty="0">
                <a:effectLst/>
                <a:latin typeface="Times New Roman" panose="02020603050405020304" pitchFamily="18" charset="0"/>
                <a:ea typeface="Times New Roman" panose="02020603050405020304" pitchFamily="18" charset="0"/>
              </a:rPr>
              <a:t>b)	úlevu na poplatku,</a:t>
            </a:r>
          </a:p>
          <a:p>
            <a:pPr marL="269875" indent="-269875" algn="just"/>
            <a:r>
              <a:rPr lang="cs-CZ" sz="2200" dirty="0">
                <a:effectLst/>
                <a:latin typeface="Times New Roman" panose="02020603050405020304" pitchFamily="18" charset="0"/>
                <a:ea typeface="Times New Roman" panose="02020603050405020304" pitchFamily="18" charset="0"/>
              </a:rPr>
              <a:t>c)	vyloučení povinnosti podat ohlášení,</a:t>
            </a:r>
          </a:p>
          <a:p>
            <a:pPr marL="269875" indent="-269875" algn="just"/>
            <a:r>
              <a:rPr lang="cs-CZ" sz="2200" dirty="0">
                <a:effectLst/>
                <a:latin typeface="Times New Roman" panose="02020603050405020304" pitchFamily="18" charset="0"/>
                <a:ea typeface="Times New Roman" panose="02020603050405020304" pitchFamily="18" charset="0"/>
              </a:rPr>
              <a:t>d)	paušální částku poplatku, pokud její použití u tohoto poplatku zákon připouští; připouští-li zákon u tohoto poplatku volbu paušální částky, upraví obec i způsob její volby,</a:t>
            </a:r>
          </a:p>
          <a:p>
            <a:pPr marL="269875" indent="-269875" algn="just"/>
            <a:r>
              <a:rPr lang="cs-CZ" sz="2200" dirty="0">
                <a:effectLst/>
                <a:latin typeface="Times New Roman" panose="02020603050405020304" pitchFamily="18" charset="0"/>
                <a:ea typeface="Times New Roman" panose="02020603050405020304" pitchFamily="18" charset="0"/>
              </a:rPr>
              <a:t>e)	další způsob placení a jemu odpovídající den platby poplatku, než je způsob placení a den platby podle daňového řádu, nebo</a:t>
            </a:r>
          </a:p>
          <a:p>
            <a:pPr marL="269875" indent="-269875" algn="just"/>
            <a:r>
              <a:rPr lang="cs-CZ" sz="2200" dirty="0">
                <a:effectLst/>
                <a:latin typeface="Times New Roman" panose="02020603050405020304" pitchFamily="18" charset="0"/>
                <a:ea typeface="Times New Roman" panose="02020603050405020304" pitchFamily="18" charset="0"/>
              </a:rPr>
              <a:t>f)	delší lhůtu pro oznámení změn v podaném ohlášení.</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79419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3E644A5-6E1A-C3E3-AA9B-6C807BBF0770}"/>
              </a:ext>
            </a:extLst>
          </p:cNvPr>
          <p:cNvSpPr txBox="1"/>
          <p:nvPr/>
        </p:nvSpPr>
        <p:spPr>
          <a:xfrm>
            <a:off x="1154097" y="621437"/>
            <a:ext cx="10244831" cy="3539430"/>
          </a:xfrm>
          <a:prstGeom prst="rect">
            <a:avLst/>
          </a:prstGeom>
          <a:noFill/>
        </p:spPr>
        <p:txBody>
          <a:bodyPr wrap="square">
            <a:spAutoFit/>
          </a:bodyPr>
          <a:lstStyle/>
          <a:p>
            <a:r>
              <a:rPr lang="cs-CZ" sz="2800" dirty="0">
                <a:latin typeface="Times New Roman" panose="02020603050405020304" pitchFamily="18" charset="0"/>
                <a:cs typeface="Times New Roman" panose="02020603050405020304" pitchFamily="18" charset="0"/>
              </a:rPr>
              <a:t>(4) Obec v obecně závazné vyhlášce, kterou zavádí poplatek za užívání veřejného prostranství nebo poplatek za povolení k vjezdu s motorovým vozidlem do vybraných míst, určí místa, která těmto poplatkům v obci podléhají.</a:t>
            </a:r>
          </a:p>
          <a:p>
            <a:r>
              <a:rPr lang="cs-CZ" sz="2800" dirty="0">
                <a:latin typeface="Times New Roman" panose="02020603050405020304" pitchFamily="18" charset="0"/>
                <a:cs typeface="Times New Roman" panose="02020603050405020304" pitchFamily="18" charset="0"/>
              </a:rPr>
              <a:t>(5) Obec v obecně závazné vyhlášce, kterou zavádí poplatek za odkládání komunálního odpadu z nemovité věci, zvolí jeden z dílčích základů tohoto poplatku a může určit minimální dílčí základ tohoto poplatku.</a:t>
            </a:r>
          </a:p>
        </p:txBody>
      </p:sp>
    </p:spTree>
    <p:extLst>
      <p:ext uri="{BB962C8B-B14F-4D97-AF65-F5344CB8AC3E}">
        <p14:creationId xmlns:p14="http://schemas.microsoft.com/office/powerpoint/2010/main" val="578120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2257A75-2CC6-0E61-4215-282A61B1720C}"/>
              </a:ext>
            </a:extLst>
          </p:cNvPr>
          <p:cNvPicPr>
            <a:picLocks noChangeAspect="1"/>
          </p:cNvPicPr>
          <p:nvPr/>
        </p:nvPicPr>
        <p:blipFill>
          <a:blip r:embed="rId2"/>
          <a:stretch>
            <a:fillRect/>
          </a:stretch>
        </p:blipFill>
        <p:spPr>
          <a:xfrm>
            <a:off x="0" y="-230659"/>
            <a:ext cx="12192000" cy="7381102"/>
          </a:xfrm>
          <a:prstGeom prst="rect">
            <a:avLst/>
          </a:prstGeom>
        </p:spPr>
      </p:pic>
    </p:spTree>
    <p:extLst>
      <p:ext uri="{BB962C8B-B14F-4D97-AF65-F5344CB8AC3E}">
        <p14:creationId xmlns:p14="http://schemas.microsoft.com/office/powerpoint/2010/main" val="26559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EE56A8-0D1D-89FF-DBDB-B2F28A2F0311}"/>
              </a:ext>
            </a:extLst>
          </p:cNvPr>
          <p:cNvSpPr txBox="1"/>
          <p:nvPr/>
        </p:nvSpPr>
        <p:spPr>
          <a:xfrm>
            <a:off x="266329" y="0"/>
            <a:ext cx="11798423" cy="6694140"/>
          </a:xfrm>
          <a:prstGeom prst="rect">
            <a:avLst/>
          </a:prstGeom>
          <a:noFill/>
        </p:spPr>
        <p:txBody>
          <a:bodyPr wrap="square">
            <a:spAutoFit/>
          </a:bodyPr>
          <a:lstStyle/>
          <a:p>
            <a:pPr lvl="0" algn="ctr">
              <a:spcBef>
                <a:spcPts val="1200"/>
              </a:spcBef>
            </a:pPr>
            <a:r>
              <a:rPr lang="cs-CZ" sz="2400" dirty="0">
                <a:effectLst/>
                <a:latin typeface="Times New Roman" panose="02020603050405020304" pitchFamily="18" charset="0"/>
                <a:ea typeface="Times New Roman" panose="02020603050405020304" pitchFamily="18" charset="0"/>
              </a:rPr>
              <a:t>§ 14a </a:t>
            </a:r>
            <a:r>
              <a:rPr lang="cs-CZ" sz="2400" b="1" dirty="0">
                <a:effectLst/>
                <a:latin typeface="Times New Roman" panose="02020603050405020304" pitchFamily="18" charset="0"/>
                <a:ea typeface="Times New Roman" panose="02020603050405020304" pitchFamily="18" charset="0"/>
              </a:rPr>
              <a:t>Ohlášení</a:t>
            </a:r>
          </a:p>
          <a:p>
            <a:pPr indent="269875" algn="just">
              <a:spcBef>
                <a:spcPts val="1200"/>
              </a:spcBef>
            </a:pPr>
            <a:r>
              <a:rPr lang="cs-CZ" sz="2400" dirty="0">
                <a:effectLst/>
                <a:latin typeface="Times New Roman" panose="02020603050405020304" pitchFamily="18" charset="0"/>
                <a:ea typeface="Times New Roman" panose="02020603050405020304" pitchFamily="18" charset="0"/>
              </a:rPr>
              <a:t>(1) </a:t>
            </a:r>
            <a:r>
              <a:rPr lang="cs-CZ" sz="2400" strike="sngStrike" dirty="0">
                <a:effectLst/>
                <a:latin typeface="Times New Roman" panose="02020603050405020304" pitchFamily="18" charset="0"/>
                <a:ea typeface="Times New Roman" panose="02020603050405020304" pitchFamily="18" charset="0"/>
              </a:rPr>
              <a:t>Poplatník nebo plátce poplatku</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Poplatkový subjekt</a:t>
            </a:r>
            <a:r>
              <a:rPr lang="cs-CZ" sz="2400" dirty="0">
                <a:effectLst/>
                <a:latin typeface="Times New Roman" panose="02020603050405020304" pitchFamily="18" charset="0"/>
                <a:ea typeface="Times New Roman" panose="02020603050405020304" pitchFamily="18" charset="0"/>
              </a:rPr>
              <a:t> je povinen podat správci poplatku ohlášení, nevyloučí-li obec tuto povinnost v obecně závazné vyhlášce. </a:t>
            </a:r>
            <a:r>
              <a:rPr lang="cs-CZ" sz="2400" strike="sngStrike" dirty="0">
                <a:effectLst/>
                <a:latin typeface="Times New Roman" panose="02020603050405020304" pitchFamily="18" charset="0"/>
                <a:ea typeface="Times New Roman" panose="02020603050405020304" pitchFamily="18" charset="0"/>
              </a:rPr>
              <a:t>V případě poplatku odváděného plátcem poplatku podává ohlášení pouze plátce poplatku.</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dirty="0">
                <a:effectLst/>
                <a:latin typeface="Times New Roman" panose="02020603050405020304" pitchFamily="18" charset="0"/>
                <a:ea typeface="Times New Roman" panose="02020603050405020304" pitchFamily="18" charset="0"/>
              </a:rPr>
              <a:t>(2) V ohlášení </a:t>
            </a:r>
            <a:r>
              <a:rPr lang="cs-CZ" sz="2400" strike="sngStrike" dirty="0">
                <a:effectLst/>
                <a:latin typeface="Times New Roman" panose="02020603050405020304" pitchFamily="18" charset="0"/>
                <a:ea typeface="Times New Roman" panose="02020603050405020304" pitchFamily="18" charset="0"/>
              </a:rPr>
              <a:t>poplatník nebo plátce</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poplatkový subjekt</a:t>
            </a:r>
            <a:r>
              <a:rPr lang="cs-CZ" sz="2400" dirty="0">
                <a:effectLst/>
                <a:latin typeface="Times New Roman" panose="02020603050405020304" pitchFamily="18" charset="0"/>
                <a:ea typeface="Times New Roman" panose="02020603050405020304" pitchFamily="18" charset="0"/>
              </a:rPr>
              <a:t> uvede</a:t>
            </a:r>
          </a:p>
          <a:p>
            <a:pPr marL="270510" indent="-270510" algn="just">
              <a:spcAft>
                <a:spcPts val="600"/>
              </a:spcAft>
            </a:pPr>
            <a:r>
              <a:rPr lang="cs-CZ" sz="2400" dirty="0">
                <a:effectLst/>
                <a:latin typeface="Times New Roman" panose="02020603050405020304" pitchFamily="18" charset="0"/>
                <a:ea typeface="Times New Roman" panose="02020603050405020304" pitchFamily="18" charset="0"/>
              </a:rPr>
              <a:t>a)	jméno, popřípadě jména, a příjmení nebo název, obecný identifikátor, byl-li přidělen, místo pobytu nebo sídlo, sídlo podnikatele, popřípadě další adresu pro doručování; právnická osoba uvede též osoby, které jsou jejím jménem oprávněny jednat v poplatkových věcech,</a:t>
            </a:r>
          </a:p>
          <a:p>
            <a:pPr marL="270510" indent="-270510" algn="just">
              <a:spcAft>
                <a:spcPts val="600"/>
              </a:spcAft>
            </a:pPr>
            <a:r>
              <a:rPr lang="cs-CZ" sz="2400" dirty="0">
                <a:effectLst/>
                <a:latin typeface="Times New Roman" panose="02020603050405020304" pitchFamily="18" charset="0"/>
                <a:ea typeface="Times New Roman" panose="02020603050405020304" pitchFamily="18" charset="0"/>
              </a:rPr>
              <a:t>b)	čísla všech svých účtů u poskytovatelů platebních služeb, včetně poskytovatelů těchto služeb v zahraničí, užívaných v souvislosti s podnikatelskou činností, v případě, že předmět poplatku souvisí s podnikatelskou činností </a:t>
            </a:r>
            <a:r>
              <a:rPr lang="cs-CZ" sz="2400" strike="sngStrike" dirty="0">
                <a:effectLst/>
                <a:latin typeface="Times New Roman" panose="02020603050405020304" pitchFamily="18" charset="0"/>
                <a:ea typeface="Times New Roman" panose="02020603050405020304" pitchFamily="18" charset="0"/>
              </a:rPr>
              <a:t>poplatníka nebo plátce</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poplatkového subjektu</a:t>
            </a:r>
            <a:r>
              <a:rPr lang="cs-CZ" sz="2400" dirty="0">
                <a:effectLst/>
                <a:latin typeface="Times New Roman" panose="02020603050405020304" pitchFamily="18" charset="0"/>
                <a:ea typeface="Times New Roman" panose="02020603050405020304" pitchFamily="18" charset="0"/>
              </a:rPr>
              <a:t>,</a:t>
            </a:r>
          </a:p>
          <a:p>
            <a:pPr marL="270510" indent="-270510" algn="just">
              <a:spcAft>
                <a:spcPts val="600"/>
              </a:spcAft>
            </a:pPr>
            <a:r>
              <a:rPr lang="cs-CZ" sz="2400" dirty="0">
                <a:effectLst/>
                <a:latin typeface="Times New Roman" panose="02020603050405020304" pitchFamily="18" charset="0"/>
                <a:ea typeface="Times New Roman" panose="02020603050405020304" pitchFamily="18" charset="0"/>
              </a:rPr>
              <a:t>c)	údaje rozhodné pro stanovení poplatku.</a:t>
            </a:r>
          </a:p>
          <a:p>
            <a:pPr indent="269875" algn="just">
              <a:spcBef>
                <a:spcPts val="1200"/>
              </a:spcBef>
            </a:pPr>
            <a:r>
              <a:rPr lang="cs-CZ" sz="2400" dirty="0">
                <a:effectLst/>
                <a:latin typeface="Times New Roman" panose="02020603050405020304" pitchFamily="18" charset="0"/>
                <a:ea typeface="Times New Roman" panose="02020603050405020304" pitchFamily="18" charset="0"/>
              </a:rPr>
              <a:t>(3) </a:t>
            </a:r>
            <a:r>
              <a:rPr lang="cs-CZ" sz="2400" strike="sngStrike" dirty="0">
                <a:effectLst/>
                <a:latin typeface="Times New Roman" panose="02020603050405020304" pitchFamily="18" charset="0"/>
                <a:ea typeface="Times New Roman" panose="02020603050405020304" pitchFamily="18" charset="0"/>
              </a:rPr>
              <a:t>Poplatník nebo plátce</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Poplatkový subjekt</a:t>
            </a:r>
            <a:r>
              <a:rPr lang="cs-CZ" sz="2400" dirty="0">
                <a:effectLst/>
                <a:latin typeface="Times New Roman" panose="02020603050405020304" pitchFamily="18" charset="0"/>
                <a:ea typeface="Times New Roman" panose="02020603050405020304" pitchFamily="18" charset="0"/>
              </a:rPr>
              <a:t>, který nemá sídlo nebo bydliště na území členského státu Evropské unie, jiného smluvního státu Dohody o Evropském hospodářském prostoru nebo Švýcarské konfederace, uvede kromě údajů požadovaných v odstavci 2 adresu svého zmocněnce v tuzemsku pro doručování.</a:t>
            </a:r>
          </a:p>
        </p:txBody>
      </p:sp>
    </p:spTree>
    <p:extLst>
      <p:ext uri="{BB962C8B-B14F-4D97-AF65-F5344CB8AC3E}">
        <p14:creationId xmlns:p14="http://schemas.microsoft.com/office/powerpoint/2010/main" val="1787231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214AA8-9D6E-F3E7-7239-A92A1F8858BB}"/>
              </a:ext>
            </a:extLst>
          </p:cNvPr>
          <p:cNvSpPr txBox="1"/>
          <p:nvPr/>
        </p:nvSpPr>
        <p:spPr>
          <a:xfrm>
            <a:off x="870011" y="248576"/>
            <a:ext cx="11194742" cy="5416868"/>
          </a:xfrm>
          <a:prstGeom prst="rect">
            <a:avLst/>
          </a:prstGeom>
          <a:noFill/>
        </p:spPr>
        <p:txBody>
          <a:bodyPr wrap="square">
            <a:spAutoFit/>
          </a:bodyPr>
          <a:lstStyle/>
          <a:p>
            <a:pPr indent="269875" algn="just">
              <a:spcBef>
                <a:spcPts val="1200"/>
              </a:spcBef>
            </a:pPr>
            <a:r>
              <a:rPr lang="cs-CZ" sz="2800" dirty="0">
                <a:effectLst/>
                <a:latin typeface="Times New Roman" panose="02020603050405020304" pitchFamily="18" charset="0"/>
                <a:ea typeface="Times New Roman" panose="02020603050405020304" pitchFamily="18" charset="0"/>
              </a:rPr>
              <a:t>(4) Dojde-li ke změně údajů uvedených v ohlášení, je </a:t>
            </a:r>
            <a:r>
              <a:rPr lang="cs-CZ" sz="2800" strike="sngStrike" dirty="0">
                <a:effectLst/>
                <a:latin typeface="Times New Roman" panose="02020603050405020304" pitchFamily="18" charset="0"/>
                <a:ea typeface="Times New Roman" panose="02020603050405020304" pitchFamily="18" charset="0"/>
              </a:rPr>
              <a:t>poplatník nebo plátce</a:t>
            </a:r>
            <a:r>
              <a:rPr lang="cs-CZ" sz="2800" dirty="0">
                <a:effectLst/>
                <a:latin typeface="Times New Roman" panose="02020603050405020304" pitchFamily="18" charset="0"/>
                <a:ea typeface="Times New Roman" panose="02020603050405020304" pitchFamily="18" charset="0"/>
              </a:rPr>
              <a:t> </a:t>
            </a:r>
            <a:r>
              <a:rPr lang="cs-CZ" sz="2800" b="1" dirty="0">
                <a:effectLst/>
                <a:latin typeface="Times New Roman" panose="02020603050405020304" pitchFamily="18" charset="0"/>
                <a:ea typeface="Times New Roman" panose="02020603050405020304" pitchFamily="18" charset="0"/>
              </a:rPr>
              <a:t>poplatkový subjekt</a:t>
            </a:r>
            <a:r>
              <a:rPr lang="cs-CZ" sz="2800" dirty="0">
                <a:effectLst/>
                <a:latin typeface="Times New Roman" panose="02020603050405020304" pitchFamily="18" charset="0"/>
                <a:ea typeface="Times New Roman" panose="02020603050405020304" pitchFamily="18" charset="0"/>
              </a:rPr>
              <a:t> povinen tuto změnu oznámit do 15 dnů ode dne, kdy nastala, nestanoví-li obec v obecně závazné vyhlášce delší lhůtu.</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(5) Povinnost ohlásit údaj podle odstavce 2 nebo jeho změnu se nevztahuje na údaj, který může správce poplatku automatizovaným způsobem zjistit z rejstříků nebo evidencí, do nichž má zřízen automatizovaný přístup. Okruh těchto údajů zveřejní správce poplatku na své úřední desce.</a:t>
            </a:r>
          </a:p>
          <a:p>
            <a:r>
              <a:rPr lang="cs-CZ" sz="2800" dirty="0">
                <a:effectLst/>
                <a:latin typeface="Times New Roman" panose="02020603050405020304" pitchFamily="18" charset="0"/>
                <a:ea typeface="Times New Roman" panose="02020603050405020304" pitchFamily="18" charset="0"/>
              </a:rPr>
              <a:t>(6) V případě, že poplatník</a:t>
            </a:r>
            <a:r>
              <a:rPr lang="cs-CZ" sz="2800" b="1" dirty="0">
                <a:effectLst/>
                <a:latin typeface="Times New Roman" panose="02020603050405020304" pitchFamily="18" charset="0"/>
                <a:ea typeface="Times New Roman" panose="02020603050405020304" pitchFamily="18" charset="0"/>
              </a:rPr>
              <a:t>, který je poplatkovým subjektem,</a:t>
            </a:r>
            <a:r>
              <a:rPr lang="cs-CZ" sz="2800" dirty="0">
                <a:effectLst/>
                <a:latin typeface="Times New Roman" panose="02020603050405020304" pitchFamily="18" charset="0"/>
                <a:ea typeface="Times New Roman" panose="02020603050405020304" pitchFamily="18" charset="0"/>
              </a:rPr>
              <a:t> nesplní povinnost ohlásit údaj rozhodný pro osvobození nebo úlevu od poplatku ve lhůtě stanovené obecně závaznou vyhláškou nebo ve lhůtě podle odstavce 4, nárok na osvobození nebo úlevu od tohoto poplatku zaniká; za nesplnění této povinnosti nelze uložit pokutu za nesplnění povinnosti nepeněžité povahy.</a:t>
            </a:r>
            <a:endParaRPr lang="cs-CZ" sz="2800" dirty="0"/>
          </a:p>
        </p:txBody>
      </p:sp>
    </p:spTree>
    <p:extLst>
      <p:ext uri="{BB962C8B-B14F-4D97-AF65-F5344CB8AC3E}">
        <p14:creationId xmlns:p14="http://schemas.microsoft.com/office/powerpoint/2010/main" val="1037585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444C0E8-4F3D-4711-AF85-F1F85BD5B0F1}"/>
              </a:ext>
            </a:extLst>
          </p:cNvPr>
          <p:cNvSpPr/>
          <p:nvPr/>
        </p:nvSpPr>
        <p:spPr>
          <a:xfrm>
            <a:off x="922002" y="379975"/>
            <a:ext cx="10938934" cy="2446824"/>
          </a:xfrm>
          <a:prstGeom prst="rect">
            <a:avLst/>
          </a:prstGeom>
        </p:spPr>
        <p:txBody>
          <a:bodyPr wrap="square">
            <a:spAutoFit/>
          </a:bodyPr>
          <a:lstStyle/>
          <a:p>
            <a:pPr lvl="0" algn="ctr">
              <a:spcBef>
                <a:spcPts val="1200"/>
              </a:spcBef>
            </a:pPr>
            <a:r>
              <a:rPr lang="cs-CZ" sz="3200" b="1" dirty="0">
                <a:latin typeface="Times New Roman" panose="02020603050405020304" pitchFamily="18" charset="0"/>
                <a:ea typeface="Times New Roman" panose="02020603050405020304" pitchFamily="18" charset="0"/>
              </a:rPr>
              <a:t>§ 15</a:t>
            </a:r>
            <a:endParaRPr lang="cs-CZ" sz="3200" dirty="0">
              <a:latin typeface="Times New Roman" panose="02020603050405020304" pitchFamily="18" charset="0"/>
              <a:ea typeface="Times New Roman" panose="02020603050405020304" pitchFamily="18" charset="0"/>
            </a:endParaRPr>
          </a:p>
          <a:p>
            <a:pPr lvl="0" algn="ctr">
              <a:spcBef>
                <a:spcPts val="1200"/>
              </a:spcBef>
            </a:pPr>
            <a:r>
              <a:rPr lang="cs-CZ" sz="3200" b="1" dirty="0">
                <a:latin typeface="Times New Roman" panose="02020603050405020304" pitchFamily="18" charset="0"/>
                <a:ea typeface="Times New Roman" panose="02020603050405020304" pitchFamily="18" charset="0"/>
              </a:rPr>
              <a:t>Správce poplatku</a:t>
            </a:r>
          </a:p>
          <a:p>
            <a:pPr marL="1143000" lvl="2" indent="-228600" algn="just">
              <a:spcBef>
                <a:spcPts val="600"/>
              </a:spcBef>
              <a:spcAft>
                <a:spcPts val="600"/>
              </a:spcAft>
              <a:buFont typeface="+mj-lt"/>
              <a:buAutoNum type="arabicParenBoth"/>
              <a:tabLst>
                <a:tab pos="316865" algn="l"/>
                <a:tab pos="540385" algn="l"/>
              </a:tabLst>
            </a:pPr>
            <a:r>
              <a:rPr lang="cs-CZ" sz="3200" b="1" dirty="0">
                <a:latin typeface="Times New Roman" panose="02020603050405020304" pitchFamily="18" charset="0"/>
                <a:ea typeface="Times New Roman" panose="02020603050405020304" pitchFamily="18" charset="0"/>
              </a:rPr>
              <a:t>Správcem poplatku je obecní úřad.</a:t>
            </a:r>
            <a:endParaRPr lang="cs-CZ" sz="3200" dirty="0">
              <a:latin typeface="Times New Roman" panose="02020603050405020304" pitchFamily="18" charset="0"/>
              <a:ea typeface="Times New Roman" panose="02020603050405020304" pitchFamily="18" charset="0"/>
            </a:endParaRPr>
          </a:p>
          <a:p>
            <a:pPr marL="1143000" lvl="2" indent="-228600" algn="just">
              <a:spcBef>
                <a:spcPts val="600"/>
              </a:spcBef>
              <a:spcAft>
                <a:spcPts val="600"/>
              </a:spcAft>
              <a:buFont typeface="+mj-lt"/>
              <a:buAutoNum type="arabicParenBoth"/>
              <a:tabLst>
                <a:tab pos="316865" algn="l"/>
                <a:tab pos="540385" algn="l"/>
              </a:tabLst>
            </a:pPr>
            <a:r>
              <a:rPr lang="cs-CZ" sz="3200" b="1" dirty="0">
                <a:latin typeface="Times New Roman" panose="02020603050405020304" pitchFamily="18" charset="0"/>
                <a:ea typeface="Times New Roman" panose="02020603050405020304" pitchFamily="18" charset="0"/>
              </a:rPr>
              <a:t>Správa poplatku je výkonem přenesené působnosti.</a:t>
            </a:r>
            <a:endParaRPr lang="cs-CZ" sz="3200" dirty="0">
              <a:effectLst/>
              <a:latin typeface="Times New Roman" panose="02020603050405020304" pitchFamily="18" charset="0"/>
              <a:ea typeface="Times New Roman" panose="02020603050405020304" pitchFamily="18" charset="0"/>
            </a:endParaRPr>
          </a:p>
        </p:txBody>
      </p:sp>
      <p:pic>
        <p:nvPicPr>
          <p:cNvPr id="3" name="Obrázek 2">
            <a:extLst>
              <a:ext uri="{FF2B5EF4-FFF2-40B4-BE49-F238E27FC236}">
                <a16:creationId xmlns:a16="http://schemas.microsoft.com/office/drawing/2014/main" id="{F145928D-4BC2-C69F-907C-26F8F5039F51}"/>
              </a:ext>
            </a:extLst>
          </p:cNvPr>
          <p:cNvPicPr>
            <a:picLocks noChangeAspect="1"/>
          </p:cNvPicPr>
          <p:nvPr/>
        </p:nvPicPr>
        <p:blipFill>
          <a:blip r:embed="rId2"/>
          <a:stretch>
            <a:fillRect/>
          </a:stretch>
        </p:blipFill>
        <p:spPr>
          <a:xfrm>
            <a:off x="4418822" y="2912706"/>
            <a:ext cx="3945294" cy="3945294"/>
          </a:xfrm>
          <a:prstGeom prst="rect">
            <a:avLst/>
          </a:prstGeom>
        </p:spPr>
      </p:pic>
    </p:spTree>
    <p:extLst>
      <p:ext uri="{BB962C8B-B14F-4D97-AF65-F5344CB8AC3E}">
        <p14:creationId xmlns:p14="http://schemas.microsoft.com/office/powerpoint/2010/main" val="2280679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860E7AD-5D1C-4156-8C76-E6F7B00B8A92}"/>
              </a:ext>
            </a:extLst>
          </p:cNvPr>
          <p:cNvSpPr/>
          <p:nvPr/>
        </p:nvSpPr>
        <p:spPr>
          <a:xfrm>
            <a:off x="999066" y="481281"/>
            <a:ext cx="10769599" cy="3477875"/>
          </a:xfrm>
          <a:prstGeom prst="rect">
            <a:avLst/>
          </a:prstGeom>
        </p:spPr>
        <p:txBody>
          <a:bodyPr wrap="square">
            <a:spAutoFit/>
          </a:bodyPr>
          <a:lstStyle/>
          <a:p>
            <a:pPr algn="ctr">
              <a:spcBef>
                <a:spcPts val="1200"/>
              </a:spcBef>
            </a:pPr>
            <a:r>
              <a:rPr lang="cs-CZ" sz="2800" dirty="0">
                <a:effectLst/>
                <a:latin typeface="Arial" panose="020B0604020202020204" pitchFamily="34" charset="0"/>
                <a:ea typeface="Times New Roman" panose="02020603050405020304" pitchFamily="18" charset="0"/>
              </a:rPr>
              <a:t>§ 16a</a:t>
            </a:r>
            <a:endParaRPr lang="cs-CZ" sz="28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800" dirty="0">
                <a:latin typeface="Arial" panose="020B0604020202020204" pitchFamily="34" charset="0"/>
              </a:rPr>
              <a:t>Správce poplatku </a:t>
            </a:r>
            <a:r>
              <a:rPr lang="cs-CZ" sz="2800" dirty="0">
                <a:effectLst/>
                <a:latin typeface="Arial" panose="020B0604020202020204" pitchFamily="34" charset="0"/>
                <a:ea typeface="Times New Roman" panose="02020603050405020304" pitchFamily="18" charset="0"/>
              </a:rPr>
              <a:t>může na žádost poplatníka z důvodu odstranění tvrdosti právního předpisu zcela nebo částečně prominout poplatek za obecní systém odpadového hospodářství nebo jeho příslušenství, lze-li to s přihlédnutím k okolnostem daného případu ospravedlnit.</a:t>
            </a:r>
            <a:endParaRPr lang="cs-CZ" sz="2800" dirty="0">
              <a:effectLst/>
              <a:latin typeface="Times New Roman" panose="02020603050405020304" pitchFamily="18" charset="0"/>
              <a:ea typeface="Times New Roman" panose="02020603050405020304" pitchFamily="18" charset="0"/>
            </a:endParaRPr>
          </a:p>
          <a:p>
            <a:pPr indent="269875" algn="just">
              <a:spcBef>
                <a:spcPts val="1200"/>
              </a:spcBef>
            </a:pPr>
            <a:endParaRPr lang="cs-CZ"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6145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487CE14-93F1-4E15-A7FB-C26B52F04A40}"/>
              </a:ext>
            </a:extLst>
          </p:cNvPr>
          <p:cNvSpPr/>
          <p:nvPr/>
        </p:nvSpPr>
        <p:spPr>
          <a:xfrm>
            <a:off x="406399" y="369010"/>
            <a:ext cx="11362267" cy="5401479"/>
          </a:xfrm>
          <a:prstGeom prst="rect">
            <a:avLst/>
          </a:prstGeom>
        </p:spPr>
        <p:txBody>
          <a:bodyPr wrap="square">
            <a:spAutoFit/>
          </a:bodyPr>
          <a:lstStyle/>
          <a:p>
            <a:pPr lvl="0" algn="ctr">
              <a:spcBef>
                <a:spcPts val="1200"/>
              </a:spcBef>
            </a:pPr>
            <a:r>
              <a:rPr lang="cs-CZ" sz="3200" dirty="0">
                <a:latin typeface="Times New Roman" panose="02020603050405020304" pitchFamily="18" charset="0"/>
                <a:ea typeface="Times New Roman" panose="02020603050405020304" pitchFamily="18" charset="0"/>
              </a:rPr>
              <a:t>§ 16b</a:t>
            </a:r>
          </a:p>
          <a:p>
            <a:pPr marL="1143000" lvl="2" indent="-228600" algn="just">
              <a:spcBef>
                <a:spcPts val="600"/>
              </a:spcBef>
              <a:spcAft>
                <a:spcPts val="600"/>
              </a:spcAft>
              <a:buFont typeface="+mj-lt"/>
              <a:buAutoNum type="arabicParenBoth"/>
              <a:tabLst>
                <a:tab pos="316865" algn="l"/>
                <a:tab pos="540385" algn="l"/>
              </a:tabLst>
            </a:pPr>
            <a:r>
              <a:rPr lang="cs-CZ" sz="3200" b="1" dirty="0">
                <a:latin typeface="Times New Roman" panose="02020603050405020304" pitchFamily="18" charset="0"/>
                <a:ea typeface="Times New Roman" panose="02020603050405020304" pitchFamily="18" charset="0"/>
              </a:rPr>
              <a:t> </a:t>
            </a:r>
            <a:r>
              <a:rPr lang="cs-CZ" sz="3200" dirty="0">
                <a:latin typeface="Times New Roman" panose="02020603050405020304" pitchFamily="18" charset="0"/>
                <a:ea typeface="Times New Roman" panose="02020603050405020304" pitchFamily="18" charset="0"/>
              </a:rPr>
              <a:t>Správce poplatku může z moci úřední poplatek nebo jeho příslušenství zcela nebo částečně prominout při mimořádných, zejména živelních událostech.</a:t>
            </a:r>
          </a:p>
          <a:p>
            <a:pPr marL="1143000" lvl="2" indent="-228600" algn="just">
              <a:spcBef>
                <a:spcPts val="600"/>
              </a:spcBef>
              <a:spcAft>
                <a:spcPts val="600"/>
              </a:spcAft>
              <a:buFont typeface="+mj-lt"/>
              <a:buAutoNum type="arabicParenBoth"/>
              <a:tabLst>
                <a:tab pos="316865" algn="l"/>
                <a:tab pos="540385" algn="l"/>
              </a:tabLst>
            </a:pPr>
            <a:r>
              <a:rPr lang="cs-CZ" sz="3200" dirty="0">
                <a:latin typeface="Times New Roman" panose="02020603050405020304" pitchFamily="18" charset="0"/>
                <a:ea typeface="Times New Roman" panose="02020603050405020304" pitchFamily="18" charset="0"/>
              </a:rPr>
              <a:t>Rozhodnutím podle odstavce 1 se promíjí poplatek všem poplatníkům, jichž se důvod prominutí týká, a to ode dne právní moci tohoto rozhodnutí.</a:t>
            </a:r>
          </a:p>
          <a:p>
            <a:pPr marL="1143000" lvl="2" indent="-228600" algn="just">
              <a:spcBef>
                <a:spcPts val="600"/>
              </a:spcBef>
              <a:spcAft>
                <a:spcPts val="600"/>
              </a:spcAft>
              <a:buFont typeface="+mj-lt"/>
              <a:buAutoNum type="arabicParenBoth"/>
              <a:tabLst>
                <a:tab pos="316865" algn="l"/>
                <a:tab pos="540385" algn="l"/>
              </a:tabLst>
            </a:pPr>
            <a:r>
              <a:rPr lang="cs-CZ" sz="3200" dirty="0">
                <a:latin typeface="Times New Roman" panose="02020603050405020304" pitchFamily="18" charset="0"/>
                <a:ea typeface="Times New Roman" panose="02020603050405020304" pitchFamily="18" charset="0"/>
              </a:rPr>
              <a:t>Rozhodnutí oznamuje správce poplatku vyvěšením na své úřední desce a zároveň ho zveřejní způsobem umožňujícím dálkový přístup.</a:t>
            </a: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7045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447AC2B-1AC8-4C11-A571-55183A8CB45C}"/>
              </a:ext>
            </a:extLst>
          </p:cNvPr>
          <p:cNvSpPr/>
          <p:nvPr/>
        </p:nvSpPr>
        <p:spPr>
          <a:xfrm>
            <a:off x="304801" y="0"/>
            <a:ext cx="11887200" cy="5555367"/>
          </a:xfrm>
          <a:prstGeom prst="rect">
            <a:avLst/>
          </a:prstGeom>
        </p:spPr>
        <p:txBody>
          <a:bodyPr wrap="square">
            <a:spAutoFit/>
          </a:bodyPr>
          <a:lstStyle/>
          <a:p>
            <a:pPr algn="ctr">
              <a:spcBef>
                <a:spcPts val="1200"/>
              </a:spcBef>
              <a:spcAft>
                <a:spcPts val="600"/>
              </a:spcAft>
            </a:pPr>
            <a:r>
              <a:rPr lang="cs-CZ" sz="3200" b="1" cap="all" dirty="0">
                <a:latin typeface="Times New Roman" panose="02020603050405020304" pitchFamily="18" charset="0"/>
                <a:ea typeface="Times New Roman" panose="02020603050405020304" pitchFamily="18" charset="0"/>
              </a:rPr>
              <a:t>ČÁST čtvrtá</a:t>
            </a:r>
          </a:p>
          <a:p>
            <a:pPr algn="ctr"/>
            <a:r>
              <a:rPr lang="cs-CZ" sz="3200" b="1" dirty="0">
                <a:latin typeface="Times New Roman" panose="02020603050405020304" pitchFamily="18" charset="0"/>
                <a:ea typeface="Times New Roman" panose="02020603050405020304" pitchFamily="18" charset="0"/>
              </a:rPr>
              <a:t>SPOLEČNÁ A ZÁVĚREČNÁ USTANOVENÍ</a:t>
            </a:r>
          </a:p>
          <a:p>
            <a:pPr lvl="0" algn="ctr">
              <a:spcBef>
                <a:spcPts val="1200"/>
              </a:spcBef>
            </a:pPr>
            <a:r>
              <a:rPr lang="cs-CZ" sz="3200" b="1" dirty="0">
                <a:latin typeface="Times New Roman" panose="02020603050405020304" pitchFamily="18" charset="0"/>
                <a:ea typeface="Times New Roman" panose="02020603050405020304" pitchFamily="18" charset="0"/>
              </a:rPr>
              <a:t>§ 16c</a:t>
            </a:r>
          </a:p>
          <a:p>
            <a:pPr lvl="0" algn="ctr">
              <a:spcBef>
                <a:spcPts val="1200"/>
              </a:spcBef>
            </a:pPr>
            <a:r>
              <a:rPr lang="cs-CZ" sz="3200" b="1" dirty="0">
                <a:latin typeface="Times New Roman" panose="02020603050405020304" pitchFamily="18" charset="0"/>
                <a:ea typeface="Times New Roman" panose="02020603050405020304" pitchFamily="18" charset="0"/>
              </a:rPr>
              <a:t>Přihlášení fyzické osoby</a:t>
            </a:r>
          </a:p>
          <a:p>
            <a:pPr indent="269875" algn="just">
              <a:spcBef>
                <a:spcPts val="1200"/>
              </a:spcBef>
            </a:pPr>
            <a:r>
              <a:rPr lang="cs-CZ" sz="3200" dirty="0">
                <a:latin typeface="Times New Roman" panose="02020603050405020304" pitchFamily="18" charset="0"/>
                <a:ea typeface="Times New Roman" panose="02020603050405020304" pitchFamily="18" charset="0"/>
              </a:rPr>
              <a:t>Pro účely poplatků se za přihlášení fyzické osoby považuje</a:t>
            </a:r>
          </a:p>
          <a:p>
            <a:pPr marL="1600200" lvl="3" indent="-228600" algn="just">
              <a:buFont typeface="+mj-lt"/>
              <a:buAutoNum type="alphaLcParenR"/>
              <a:tabLst>
                <a:tab pos="269875" algn="l"/>
              </a:tabLst>
            </a:pPr>
            <a:r>
              <a:rPr lang="cs-CZ" sz="3200" dirty="0">
                <a:latin typeface="Times New Roman" panose="02020603050405020304" pitchFamily="18" charset="0"/>
                <a:ea typeface="Times New Roman" panose="02020603050405020304" pitchFamily="18" charset="0"/>
              </a:rPr>
              <a:t>přihlášení k trvalému pobytu podle zákona o evidenci obyvatel, nebo</a:t>
            </a:r>
          </a:p>
          <a:p>
            <a:pPr marL="1600200" lvl="3" indent="-228600" algn="just">
              <a:buFont typeface="+mj-lt"/>
              <a:buAutoNum type="alphaLcParenR"/>
              <a:tabLst>
                <a:tab pos="269875" algn="l"/>
              </a:tabLst>
            </a:pPr>
            <a:r>
              <a:rPr lang="cs-CZ" sz="3200" dirty="0">
                <a:latin typeface="Times New Roman" panose="02020603050405020304" pitchFamily="18" charset="0"/>
                <a:ea typeface="Times New Roman" panose="02020603050405020304" pitchFamily="18" charset="0"/>
              </a:rPr>
              <a:t>ohlášení místa pobytu podle zákona o pobytu cizinců na území České republiky, zákona o azylu nebo zákona o dočasné ochraně cizinců, jde-li o cizince, </a:t>
            </a:r>
          </a:p>
        </p:txBody>
      </p:sp>
    </p:spTree>
    <p:extLst>
      <p:ext uri="{BB962C8B-B14F-4D97-AF65-F5344CB8AC3E}">
        <p14:creationId xmlns:p14="http://schemas.microsoft.com/office/powerpoint/2010/main" val="92195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3B0853A-9039-4EDE-91F9-90F9E8E31E90}"/>
              </a:ext>
            </a:extLst>
          </p:cNvPr>
          <p:cNvSpPr/>
          <p:nvPr/>
        </p:nvSpPr>
        <p:spPr>
          <a:xfrm>
            <a:off x="0" y="674400"/>
            <a:ext cx="10786533" cy="5016758"/>
          </a:xfrm>
          <a:prstGeom prst="rect">
            <a:avLst/>
          </a:prstGeom>
        </p:spPr>
        <p:txBody>
          <a:bodyPr wrap="square">
            <a:spAutoFit/>
          </a:bodyPr>
          <a:lstStyle/>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kterému byl povolen trvalý pobyt,</a:t>
            </a:r>
          </a:p>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který na území České republiky pobývá přechodně po dobu delší než 3 měsíce,</a:t>
            </a:r>
          </a:p>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který je žadatelem o udělení mezinárodní ochrany nebo osobou strpěnou na území podle zákona o azylu anebo žadatelem o poskytnutí dočasné ochrany podle zákona o dočasné ochraně cizinců, nebo</a:t>
            </a:r>
          </a:p>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kterému byla udělena mezinárodní ochrana nebo jde o cizince požívajícího dočasné ochrany cizinců.</a:t>
            </a:r>
          </a:p>
        </p:txBody>
      </p:sp>
    </p:spTree>
    <p:extLst>
      <p:ext uri="{BB962C8B-B14F-4D97-AF65-F5344CB8AC3E}">
        <p14:creationId xmlns:p14="http://schemas.microsoft.com/office/powerpoint/2010/main" val="996447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3D72059-BDE1-FF4A-9749-2CA3F0450589}"/>
              </a:ext>
            </a:extLst>
          </p:cNvPr>
          <p:cNvSpPr txBox="1"/>
          <p:nvPr/>
        </p:nvSpPr>
        <p:spPr>
          <a:xfrm>
            <a:off x="1306287" y="571500"/>
            <a:ext cx="10885714" cy="2923877"/>
          </a:xfrm>
          <a:prstGeom prst="rect">
            <a:avLst/>
          </a:prstGeom>
          <a:noFill/>
        </p:spPr>
        <p:txBody>
          <a:bodyPr wrap="square">
            <a:spAutoFit/>
          </a:bodyPr>
          <a:lstStyle/>
          <a:p>
            <a:pPr algn="l"/>
            <a:r>
              <a:rPr lang="cs-CZ" sz="2800" b="1" i="0" dirty="0">
                <a:solidFill>
                  <a:srgbClr val="404040"/>
                </a:solidFill>
                <a:effectLst/>
                <a:latin typeface="Arial" panose="020B0604020202020204" pitchFamily="34" charset="0"/>
              </a:rPr>
              <a:t>Přechodné ustanovení zavedeno zákonem </a:t>
            </a:r>
            <a:r>
              <a:rPr lang="cs-CZ" sz="2800" b="1" i="0" u="none" strike="noStrike" dirty="0">
                <a:solidFill>
                  <a:srgbClr val="15679C"/>
                </a:solidFill>
                <a:effectLst/>
                <a:latin typeface="Arial" panose="020B0604020202020204" pitchFamily="34" charset="0"/>
                <a:hlinkClick r:id="rId2"/>
              </a:rPr>
              <a:t>č. 252/2023 Sb. Čl. II</a:t>
            </a:r>
            <a:endParaRPr lang="cs-CZ" sz="2800" b="1" i="0" dirty="0">
              <a:solidFill>
                <a:srgbClr val="404040"/>
              </a:solidFill>
              <a:effectLst/>
              <a:latin typeface="Arial" panose="020B0604020202020204" pitchFamily="34" charset="0"/>
            </a:endParaRPr>
          </a:p>
          <a:p>
            <a:pPr algn="just"/>
            <a:endParaRPr lang="cs-CZ" sz="2800" b="0" i="0" dirty="0">
              <a:solidFill>
                <a:srgbClr val="000000"/>
              </a:solidFill>
              <a:effectLst/>
              <a:latin typeface="Arial" panose="020B0604020202020204" pitchFamily="34" charset="0"/>
            </a:endParaRPr>
          </a:p>
          <a:p>
            <a:pPr algn="just"/>
            <a:r>
              <a:rPr lang="cs-CZ" sz="2800" b="0" i="0" dirty="0">
                <a:solidFill>
                  <a:srgbClr val="000000"/>
                </a:solidFill>
                <a:effectLst/>
                <a:latin typeface="Arial" panose="020B0604020202020204" pitchFamily="34" charset="0"/>
              </a:rPr>
              <a:t>Pro poplatkové povinnosti u místních poplatků, jakož i pro práva a povinnosti s nimi související, vzniklé přede dnem nabytí účinnosti tohoto zákona se použije zákon č. </a:t>
            </a:r>
            <a:r>
              <a:rPr lang="cs-CZ" sz="2800" b="0" i="0" u="none" strike="noStrike" dirty="0">
                <a:solidFill>
                  <a:srgbClr val="15679C"/>
                </a:solidFill>
                <a:effectLst/>
                <a:latin typeface="Arial" panose="020B0604020202020204" pitchFamily="34" charset="0"/>
                <a:hlinkClick r:id="rId3"/>
              </a:rPr>
              <a:t>565/1990 Sb.</a:t>
            </a:r>
            <a:r>
              <a:rPr lang="cs-CZ" sz="2800" b="0" i="0" dirty="0">
                <a:solidFill>
                  <a:srgbClr val="000000"/>
                </a:solidFill>
                <a:effectLst/>
                <a:latin typeface="Arial" panose="020B0604020202020204" pitchFamily="34" charset="0"/>
              </a:rPr>
              <a:t>, ve znění účinném přede dnem nabytí účinnosti tohoto zákona.</a:t>
            </a:r>
          </a:p>
          <a:p>
            <a:pPr algn="just"/>
            <a:endParaRPr lang="cs-CZ" sz="1600" b="0" i="1" dirty="0">
              <a:solidFill>
                <a:srgbClr val="000000"/>
              </a:solidFill>
              <a:effectLst/>
              <a:latin typeface="Arial" panose="020B0604020202020204" pitchFamily="34" charset="0"/>
            </a:endParaRPr>
          </a:p>
        </p:txBody>
      </p:sp>
      <p:pic>
        <p:nvPicPr>
          <p:cNvPr id="3" name="Obrázek 2">
            <a:extLst>
              <a:ext uri="{FF2B5EF4-FFF2-40B4-BE49-F238E27FC236}">
                <a16:creationId xmlns:a16="http://schemas.microsoft.com/office/drawing/2014/main" id="{259C2491-C113-93A0-A17B-EEFAFA2DCBC3}"/>
              </a:ext>
            </a:extLst>
          </p:cNvPr>
          <p:cNvPicPr>
            <a:picLocks noChangeAspect="1"/>
          </p:cNvPicPr>
          <p:nvPr/>
        </p:nvPicPr>
        <p:blipFill>
          <a:blip r:embed="rId4"/>
          <a:stretch>
            <a:fillRect/>
          </a:stretch>
        </p:blipFill>
        <p:spPr>
          <a:xfrm>
            <a:off x="4333292" y="3257939"/>
            <a:ext cx="3525416" cy="3525416"/>
          </a:xfrm>
          <a:prstGeom prst="rect">
            <a:avLst/>
          </a:prstGeom>
        </p:spPr>
      </p:pic>
    </p:spTree>
    <p:extLst>
      <p:ext uri="{BB962C8B-B14F-4D97-AF65-F5344CB8AC3E}">
        <p14:creationId xmlns:p14="http://schemas.microsoft.com/office/powerpoint/2010/main" val="1193229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78313"/>
          </a:xfrm>
          <a:prstGeom prst="rect">
            <a:avLst/>
          </a:prstGeom>
        </p:spPr>
        <p:txBody>
          <a:bodyPr wrap="square">
            <a:spAutoFit/>
          </a:bodyPr>
          <a:lstStyle/>
          <a:p>
            <a:pPr lvl="0"/>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Občan</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 (podnikatel) </a:t>
            </a:r>
            <a:r>
              <a:rPr lang="cs-CZ" sz="3600" b="1" dirty="0">
                <a:solidFill>
                  <a:schemeClr val="dk1"/>
                </a:solidFill>
                <a:latin typeface="Times New Roman" panose="02020603050405020304" pitchFamily="18" charset="0"/>
                <a:ea typeface="Century Gothic"/>
                <a:cs typeface="Times New Roman" panose="02020603050405020304" pitchFamily="18" charset="0"/>
                <a:sym typeface="Century Gothic"/>
              </a:rPr>
              <a:t>může činit </a:t>
            </a:r>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všechno </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co není zákonem zakázáno</a:t>
            </a:r>
            <a:endParaRPr lang="cs-CZ" sz="3600" dirty="0">
              <a:latin typeface="Times New Roman" panose="02020603050405020304" pitchFamily="18" charset="0"/>
              <a:cs typeface="Times New Roman" panose="02020603050405020304" pitchFamily="18" charset="0"/>
            </a:endParaRPr>
          </a:p>
          <a:p>
            <a:pPr lvl="0"/>
            <a:endPar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lvl="0"/>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Občan</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 (podnikatel) </a:t>
            </a:r>
            <a:r>
              <a:rPr lang="cs-CZ" sz="3600" b="1" dirty="0">
                <a:solidFill>
                  <a:schemeClr val="dk1"/>
                </a:solidFill>
                <a:latin typeface="Times New Roman" panose="02020603050405020304" pitchFamily="18" charset="0"/>
                <a:ea typeface="Century Gothic"/>
                <a:cs typeface="Times New Roman" panose="02020603050405020304" pitchFamily="18" charset="0"/>
                <a:sym typeface="Century Gothic"/>
              </a:rPr>
              <a:t>nesmí být nucen </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činit, co zákon neukládá</a:t>
            </a:r>
            <a:endParaRPr lang="cs-CZ" sz="3600" dirty="0">
              <a:latin typeface="Times New Roman" panose="02020603050405020304" pitchFamily="18" charset="0"/>
              <a:cs typeface="Times New Roman" panose="02020603050405020304" pitchFamily="18" charset="0"/>
            </a:endParaRPr>
          </a:p>
          <a:p>
            <a:pPr lvl="0"/>
            <a:endPar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lvl="0"/>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Stát</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 (úřední osoba) </a:t>
            </a:r>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nesmí nic </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co zákon výslovně nestanoví a to jen a právě tím způsobem, který stanoví zákon.</a:t>
            </a:r>
            <a:endParaRPr lang="cs-CZ"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9591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p:nvPr/>
        </p:nvSpPr>
        <p:spPr>
          <a:xfrm>
            <a:off x="2495006" y="3429000"/>
            <a:ext cx="7129463" cy="2554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endParaRPr sz="3200" b="1" dirty="0">
              <a:solidFill>
                <a:srgbClr val="FF0000"/>
              </a:solidFill>
              <a:latin typeface="Arial"/>
              <a:ea typeface="Arial"/>
              <a:cs typeface="Arial"/>
              <a:sym typeface="Arial"/>
            </a:endParaRPr>
          </a:p>
          <a:p>
            <a:pPr marL="0" marR="0" lvl="0" indent="0" algn="ctr" rtl="0">
              <a:spcBef>
                <a:spcPts val="0"/>
              </a:spcBef>
              <a:spcAft>
                <a:spcPts val="0"/>
              </a:spcAft>
              <a:buClr>
                <a:srgbClr val="FF0000"/>
              </a:buClr>
              <a:buSzPts val="3200"/>
              <a:buFont typeface="Arial"/>
              <a:buNone/>
            </a:pPr>
            <a:r>
              <a:rPr lang="cs-CZ" sz="3200" b="1" dirty="0">
                <a:solidFill>
                  <a:srgbClr val="FF0000"/>
                </a:solidFill>
                <a:latin typeface="Arial"/>
                <a:ea typeface="Arial"/>
                <a:cs typeface="Arial"/>
                <a:sym typeface="Arial"/>
              </a:rPr>
              <a:t>Děkuji za pozornost</a:t>
            </a:r>
            <a:endParaRPr sz="3200" dirty="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3200"/>
              <a:buFont typeface="Arial"/>
              <a:buNone/>
            </a:pPr>
            <a:r>
              <a:rPr lang="cs-CZ" sz="3200" dirty="0">
                <a:solidFill>
                  <a:schemeClr val="dk1"/>
                </a:solidFill>
                <a:latin typeface="Arial"/>
                <a:ea typeface="Arial"/>
                <a:cs typeface="Arial"/>
                <a:sym typeface="Arial"/>
              </a:rPr>
              <a:t>Mgr. Vlastimil Veselý MPA, LL.M.</a:t>
            </a:r>
            <a:endParaRPr dirty="0"/>
          </a:p>
          <a:p>
            <a:pPr marL="0" marR="0" lvl="0" indent="0" algn="ctr" rtl="0">
              <a:spcBef>
                <a:spcPts val="0"/>
              </a:spcBef>
              <a:spcAft>
                <a:spcPts val="0"/>
              </a:spcAft>
              <a:buClr>
                <a:schemeClr val="dk1"/>
              </a:buClr>
              <a:buSzPts val="3200"/>
              <a:buFont typeface="Arial"/>
              <a:buNone/>
            </a:pPr>
            <a:r>
              <a:rPr lang="cs-CZ" sz="3200" dirty="0">
                <a:solidFill>
                  <a:schemeClr val="dk1"/>
                </a:solidFill>
                <a:latin typeface="Arial"/>
                <a:ea typeface="Arial"/>
                <a:cs typeface="Arial"/>
                <a:sym typeface="Arial"/>
              </a:rPr>
              <a:t>vesely@catania.cz</a:t>
            </a:r>
            <a:endParaRPr dirty="0"/>
          </a:p>
        </p:txBody>
      </p:sp>
      <p:pic>
        <p:nvPicPr>
          <p:cNvPr id="895" name="Shape 895"/>
          <p:cNvPicPr preferRelativeResize="0"/>
          <p:nvPr/>
        </p:nvPicPr>
        <p:blipFill rotWithShape="1">
          <a:blip r:embed="rId3">
            <a:alphaModFix/>
          </a:blip>
          <a:srcRect/>
          <a:stretch/>
        </p:blipFill>
        <p:spPr>
          <a:xfrm>
            <a:off x="3383213" y="473661"/>
            <a:ext cx="5353050" cy="2781300"/>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1385B81-1F1D-7B1D-1729-7E2C32D7D468}"/>
              </a:ext>
            </a:extLst>
          </p:cNvPr>
          <p:cNvPicPr>
            <a:picLocks noChangeAspect="1"/>
          </p:cNvPicPr>
          <p:nvPr/>
        </p:nvPicPr>
        <p:blipFill>
          <a:blip r:embed="rId2"/>
          <a:stretch>
            <a:fillRect/>
          </a:stretch>
        </p:blipFill>
        <p:spPr>
          <a:xfrm>
            <a:off x="0" y="-249382"/>
            <a:ext cx="12192000" cy="7481455"/>
          </a:xfrm>
          <a:prstGeom prst="rect">
            <a:avLst/>
          </a:prstGeom>
        </p:spPr>
      </p:pic>
      <p:sp>
        <p:nvSpPr>
          <p:cNvPr id="6" name="Ovál 5">
            <a:extLst>
              <a:ext uri="{FF2B5EF4-FFF2-40B4-BE49-F238E27FC236}">
                <a16:creationId xmlns:a16="http://schemas.microsoft.com/office/drawing/2014/main" id="{0C9A657E-A959-3B54-7D6A-34D839A7F0B6}"/>
              </a:ext>
            </a:extLst>
          </p:cNvPr>
          <p:cNvSpPr/>
          <p:nvPr/>
        </p:nvSpPr>
        <p:spPr>
          <a:xfrm>
            <a:off x="3356263" y="1059873"/>
            <a:ext cx="1891145" cy="2743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8291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174C3BB-99E9-39DD-2952-0744341466FC}"/>
              </a:ext>
            </a:extLst>
          </p:cNvPr>
          <p:cNvSpPr txBox="1"/>
          <p:nvPr/>
        </p:nvSpPr>
        <p:spPr>
          <a:xfrm>
            <a:off x="469557" y="877582"/>
            <a:ext cx="11602994" cy="3631763"/>
          </a:xfrm>
          <a:prstGeom prst="rect">
            <a:avLst/>
          </a:prstGeom>
          <a:noFill/>
        </p:spPr>
        <p:txBody>
          <a:bodyPr wrap="square">
            <a:spAutoFit/>
          </a:bodyPr>
          <a:lstStyle/>
          <a:p>
            <a:r>
              <a:rPr lang="cs-CZ" sz="2400" b="1" i="0" u="none" strike="noStrike" baseline="0" dirty="0">
                <a:solidFill>
                  <a:srgbClr val="000000"/>
                </a:solidFill>
                <a:latin typeface="Arial" panose="020B0604020202020204" pitchFamily="34" charset="0"/>
              </a:rPr>
              <a:t>Změny v terminologii – přiblížení se daňovému řádu</a:t>
            </a:r>
          </a:p>
          <a:p>
            <a:endParaRPr lang="cs-CZ" sz="2400" b="1" dirty="0">
              <a:latin typeface="Arial" panose="020B0604020202020204" pitchFamily="34" charset="0"/>
            </a:endParaRPr>
          </a:p>
          <a:p>
            <a:r>
              <a:rPr lang="cs-CZ" sz="2400" b="1" i="0" u="none" strike="noStrike" baseline="0" dirty="0">
                <a:solidFill>
                  <a:srgbClr val="FF0000"/>
                </a:solidFill>
                <a:latin typeface="Arial" panose="020B0604020202020204" pitchFamily="34" charset="0"/>
              </a:rPr>
              <a:t>Původně</a:t>
            </a:r>
            <a:r>
              <a:rPr lang="cs-CZ" sz="2400" b="1" i="0" u="none" strike="noStrike" baseline="0" dirty="0">
                <a:solidFill>
                  <a:srgbClr val="000000"/>
                </a:solidFill>
                <a:latin typeface="Arial" panose="020B0604020202020204" pitchFamily="34" charset="0"/>
              </a:rPr>
              <a:t>		</a:t>
            </a:r>
            <a:r>
              <a:rPr lang="cs-CZ" sz="2400" b="1" i="0" u="none" strike="noStrike" baseline="0" dirty="0">
                <a:solidFill>
                  <a:srgbClr val="00B050"/>
                </a:solidFill>
                <a:latin typeface="Arial" panose="020B0604020202020204" pitchFamily="34" charset="0"/>
              </a:rPr>
              <a:t>Nově</a:t>
            </a:r>
            <a:r>
              <a:rPr lang="cs-CZ" sz="2400" b="1" i="0" u="none" strike="noStrike" baseline="0" dirty="0">
                <a:solidFill>
                  <a:srgbClr val="000000"/>
                </a:solidFill>
                <a:latin typeface="Arial" panose="020B0604020202020204" pitchFamily="34" charset="0"/>
              </a:rPr>
              <a:t>			Proč?</a:t>
            </a:r>
          </a:p>
          <a:p>
            <a:endParaRPr lang="cs-CZ" sz="2400" b="0" i="0" u="none" strike="noStrike" baseline="0" dirty="0">
              <a:solidFill>
                <a:srgbClr val="000000"/>
              </a:solidFill>
              <a:latin typeface="Arial" panose="020B0604020202020204" pitchFamily="34" charset="0"/>
            </a:endParaRPr>
          </a:p>
          <a:p>
            <a:r>
              <a:rPr lang="cs-CZ" sz="2400" b="1" dirty="0">
                <a:solidFill>
                  <a:srgbClr val="FF0000"/>
                </a:solidFill>
                <a:latin typeface="Arial" panose="020B0604020202020204" pitchFamily="34" charset="0"/>
              </a:rPr>
              <a:t>S</a:t>
            </a:r>
            <a:r>
              <a:rPr lang="cs-CZ" sz="2400" b="1" i="0" u="none" strike="noStrike" baseline="0" dirty="0">
                <a:solidFill>
                  <a:srgbClr val="FF0000"/>
                </a:solidFill>
                <a:latin typeface="Arial" panose="020B0604020202020204" pitchFamily="34" charset="0"/>
              </a:rPr>
              <a:t>ubjekt </a:t>
            </a:r>
            <a:r>
              <a:rPr lang="cs-CZ" sz="2400" b="1" i="0" u="none" strike="noStrike" baseline="0" dirty="0">
                <a:solidFill>
                  <a:srgbClr val="C00000"/>
                </a:solidFill>
                <a:latin typeface="Arial" panose="020B0604020202020204" pitchFamily="34" charset="0"/>
              </a:rPr>
              <a:t>		</a:t>
            </a:r>
            <a:r>
              <a:rPr lang="cs-CZ" sz="2400" b="1" dirty="0">
                <a:solidFill>
                  <a:srgbClr val="00AF50"/>
                </a:solidFill>
                <a:latin typeface="Arial" panose="020B0604020202020204" pitchFamily="34" charset="0"/>
              </a:rPr>
              <a:t>P</a:t>
            </a:r>
            <a:r>
              <a:rPr lang="cs-CZ" sz="2400" b="1" i="0" u="none" strike="noStrike" baseline="0" dirty="0">
                <a:solidFill>
                  <a:srgbClr val="00AF50"/>
                </a:solidFill>
                <a:latin typeface="Arial" panose="020B0604020202020204" pitchFamily="34" charset="0"/>
              </a:rPr>
              <a:t>oplatník		</a:t>
            </a:r>
            <a:r>
              <a:rPr lang="cs-CZ" sz="2400" b="0" i="0" u="none" strike="noStrike" baseline="0" dirty="0">
                <a:solidFill>
                  <a:srgbClr val="000000"/>
                </a:solidFill>
                <a:latin typeface="Arial" panose="020B0604020202020204" pitchFamily="34" charset="0"/>
              </a:rPr>
              <a:t>souvisí s definicí </a:t>
            </a:r>
            <a:r>
              <a:rPr lang="cs-CZ" sz="2400" b="1" i="0" u="none" strike="noStrike" baseline="0" dirty="0">
                <a:solidFill>
                  <a:srgbClr val="000000"/>
                </a:solidFill>
                <a:latin typeface="Arial" panose="020B0604020202020204" pitchFamily="34" charset="0"/>
              </a:rPr>
              <a:t>poplatkového subjektu</a:t>
            </a:r>
          </a:p>
          <a:p>
            <a:r>
              <a:rPr lang="cs-CZ" sz="2400" b="1" i="0" u="none" strike="noStrike" baseline="0" dirty="0">
                <a:solidFill>
                  <a:srgbClr val="FF0000"/>
                </a:solidFill>
                <a:latin typeface="Arial" panose="020B0604020202020204" pitchFamily="34" charset="0"/>
              </a:rPr>
              <a:t>Vyměřit</a:t>
            </a:r>
            <a:r>
              <a:rPr lang="cs-CZ" sz="2400" b="1" i="0" u="none" strike="noStrike" baseline="0" dirty="0">
                <a:solidFill>
                  <a:srgbClr val="C00000"/>
                </a:solidFill>
                <a:latin typeface="Arial" panose="020B0604020202020204" pitchFamily="34" charset="0"/>
              </a:rPr>
              <a:t>		</a:t>
            </a:r>
            <a:r>
              <a:rPr lang="cs-CZ" sz="2400" b="1" dirty="0">
                <a:solidFill>
                  <a:srgbClr val="00AF50"/>
                </a:solidFill>
                <a:latin typeface="Arial" panose="020B0604020202020204" pitchFamily="34" charset="0"/>
              </a:rPr>
              <a:t>S</a:t>
            </a:r>
            <a:r>
              <a:rPr lang="cs-CZ" sz="2400" b="1" i="0" u="none" strike="noStrike" baseline="0" dirty="0">
                <a:solidFill>
                  <a:srgbClr val="00AF50"/>
                </a:solidFill>
                <a:latin typeface="Arial" panose="020B0604020202020204" pitchFamily="34" charset="0"/>
              </a:rPr>
              <a:t>tanovit		</a:t>
            </a:r>
            <a:r>
              <a:rPr lang="cs-CZ" sz="2400" b="0" i="0" u="none" strike="noStrike" baseline="0" dirty="0">
                <a:solidFill>
                  <a:srgbClr val="000000"/>
                </a:solidFill>
                <a:latin typeface="Arial" panose="020B0604020202020204" pitchFamily="34" charset="0"/>
              </a:rPr>
              <a:t>souvisí s nově zavedeným doměřením</a:t>
            </a:r>
          </a:p>
          <a:p>
            <a:r>
              <a:rPr lang="cs-CZ" sz="2400" b="0" i="0" u="none" strike="noStrike" baseline="0" dirty="0">
                <a:solidFill>
                  <a:srgbClr val="000000"/>
                </a:solidFill>
                <a:latin typeface="Arial" panose="020B0604020202020204" pitchFamily="34" charset="0"/>
              </a:rPr>
              <a:t>		</a:t>
            </a:r>
          </a:p>
          <a:p>
            <a:endParaRPr lang="cs-CZ" sz="2400" dirty="0">
              <a:latin typeface="Arial" panose="020B0604020202020204" pitchFamily="34" charset="0"/>
            </a:endParaRPr>
          </a:p>
          <a:p>
            <a:r>
              <a:rPr lang="cs-CZ" sz="2400" b="1" i="0" u="none" strike="noStrike" baseline="0" dirty="0">
                <a:solidFill>
                  <a:srgbClr val="00B050"/>
                </a:solidFill>
                <a:latin typeface="Arial" panose="020B0604020202020204" pitchFamily="34" charset="0"/>
              </a:rPr>
              <a:t>Poplatkový subjekt - </a:t>
            </a:r>
            <a:r>
              <a:rPr lang="cs-CZ" sz="2400" b="0" i="0" u="none" strike="noStrike" baseline="0" dirty="0">
                <a:solidFill>
                  <a:srgbClr val="000000"/>
                </a:solidFill>
                <a:latin typeface="Arial" panose="020B0604020202020204" pitchFamily="34" charset="0"/>
              </a:rPr>
              <a:t>poplatník i plátce (může se jednat o jednu osobu, nebo o dvě)</a:t>
            </a:r>
          </a:p>
          <a:p>
            <a:endParaRPr lang="cs-CZ" dirty="0">
              <a:latin typeface="Arial" panose="020B0604020202020204" pitchFamily="34" charset="0"/>
            </a:endParaRPr>
          </a:p>
        </p:txBody>
      </p:sp>
    </p:spTree>
    <p:extLst>
      <p:ext uri="{BB962C8B-B14F-4D97-AF65-F5344CB8AC3E}">
        <p14:creationId xmlns:p14="http://schemas.microsoft.com/office/powerpoint/2010/main" val="1666565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FB8ED64-E088-7754-B5EF-3121D67BDC7E}"/>
              </a:ext>
            </a:extLst>
          </p:cNvPr>
          <p:cNvSpPr txBox="1"/>
          <p:nvPr/>
        </p:nvSpPr>
        <p:spPr>
          <a:xfrm>
            <a:off x="1519881" y="819929"/>
            <a:ext cx="10367319" cy="2277547"/>
          </a:xfrm>
          <a:prstGeom prst="rect">
            <a:avLst/>
          </a:prstGeom>
          <a:noFill/>
        </p:spPr>
        <p:txBody>
          <a:bodyPr wrap="square">
            <a:spAutoFit/>
          </a:bodyPr>
          <a:lstStyle/>
          <a:p>
            <a:pPr algn="l"/>
            <a:r>
              <a:rPr lang="cs-CZ" sz="2800" b="1" i="0" dirty="0">
                <a:solidFill>
                  <a:srgbClr val="08A8F8"/>
                </a:solidFill>
                <a:effectLst/>
                <a:latin typeface="Arial" panose="020B0604020202020204" pitchFamily="34" charset="0"/>
              </a:rPr>
              <a:t>POPLATEK ZE PSŮ</a:t>
            </a:r>
          </a:p>
          <a:p>
            <a:pPr algn="just"/>
            <a:r>
              <a:rPr lang="cs-CZ" sz="2000" b="1" i="0" dirty="0">
                <a:solidFill>
                  <a:srgbClr val="FF8400"/>
                </a:solidFill>
                <a:effectLst/>
                <a:latin typeface="Arial" panose="020B0604020202020204" pitchFamily="34" charset="0"/>
              </a:rPr>
              <a:t>§ 2  </a:t>
            </a:r>
          </a:p>
          <a:p>
            <a:pPr algn="just"/>
            <a:r>
              <a:rPr lang="cs-CZ" sz="2000" b="1" dirty="0">
                <a:solidFill>
                  <a:srgbClr val="FF8400"/>
                </a:solidFill>
                <a:latin typeface="Arial" panose="020B0604020202020204" pitchFamily="34" charset="0"/>
              </a:rPr>
              <a:t>….</a:t>
            </a:r>
          </a:p>
          <a:p>
            <a:pPr algn="just"/>
            <a:endParaRPr lang="cs-CZ" sz="2000" b="1" i="0" dirty="0">
              <a:solidFill>
                <a:srgbClr val="FF8400"/>
              </a:solidFill>
              <a:effectLst/>
              <a:latin typeface="Arial" panose="020B0604020202020204" pitchFamily="34" charset="0"/>
            </a:endParaRPr>
          </a:p>
          <a:p>
            <a:pPr algn="just"/>
            <a:r>
              <a:rPr lang="cs-CZ" sz="2000" b="1" i="0" dirty="0">
                <a:solidFill>
                  <a:srgbClr val="000000"/>
                </a:solidFill>
                <a:effectLst/>
                <a:latin typeface="Arial" panose="020B0604020202020204" pitchFamily="34" charset="0"/>
              </a:rPr>
              <a:t>(5)</a:t>
            </a:r>
            <a:r>
              <a:rPr lang="cs-CZ" sz="2000" b="0" i="0" dirty="0">
                <a:solidFill>
                  <a:srgbClr val="000000"/>
                </a:solidFill>
                <a:effectLst/>
                <a:latin typeface="Arial" panose="020B0604020202020204" pitchFamily="34" charset="0"/>
              </a:rPr>
              <a:t> Poplatkovým obdobím poplatku ze psů je </a:t>
            </a:r>
            <a:r>
              <a:rPr lang="cs-CZ" sz="2000" i="0" u="sng" dirty="0">
                <a:solidFill>
                  <a:srgbClr val="FF0000"/>
                </a:solidFill>
                <a:effectLst/>
                <a:latin typeface="Arial" panose="020B0604020202020204" pitchFamily="34" charset="0"/>
              </a:rPr>
              <a:t>kalendářní rok</a:t>
            </a:r>
          </a:p>
          <a:p>
            <a:pPr algn="just"/>
            <a:endParaRPr lang="cs-CZ" sz="2000" dirty="0">
              <a:latin typeface="Arial" panose="020B0604020202020204" pitchFamily="34" charset="0"/>
            </a:endParaRPr>
          </a:p>
          <a:p>
            <a:pPr algn="just"/>
            <a:endParaRPr lang="cs-CZ" b="0" i="0" dirty="0">
              <a:solidFill>
                <a:srgbClr val="000000"/>
              </a:solidFill>
              <a:effectLst/>
              <a:latin typeface="Arial" panose="020B0604020202020204" pitchFamily="34" charset="0"/>
            </a:endParaRPr>
          </a:p>
        </p:txBody>
      </p:sp>
      <p:pic>
        <p:nvPicPr>
          <p:cNvPr id="3" name="Obrázek 2">
            <a:extLst>
              <a:ext uri="{FF2B5EF4-FFF2-40B4-BE49-F238E27FC236}">
                <a16:creationId xmlns:a16="http://schemas.microsoft.com/office/drawing/2014/main" id="{FF77AD4D-F7DE-A384-FF44-A9E6BA011EFD}"/>
              </a:ext>
            </a:extLst>
          </p:cNvPr>
          <p:cNvPicPr>
            <a:picLocks noChangeAspect="1"/>
          </p:cNvPicPr>
          <p:nvPr/>
        </p:nvPicPr>
        <p:blipFill>
          <a:blip r:embed="rId3"/>
          <a:stretch>
            <a:fillRect/>
          </a:stretch>
        </p:blipFill>
        <p:spPr>
          <a:xfrm>
            <a:off x="4404048" y="3097476"/>
            <a:ext cx="2732314" cy="2732314"/>
          </a:xfrm>
          <a:prstGeom prst="rect">
            <a:avLst/>
          </a:prstGeom>
        </p:spPr>
      </p:pic>
    </p:spTree>
    <p:extLst>
      <p:ext uri="{BB962C8B-B14F-4D97-AF65-F5344CB8AC3E}">
        <p14:creationId xmlns:p14="http://schemas.microsoft.com/office/powerpoint/2010/main" val="2261893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FB8ED64-E088-7754-B5EF-3121D67BDC7E}"/>
              </a:ext>
            </a:extLst>
          </p:cNvPr>
          <p:cNvSpPr txBox="1"/>
          <p:nvPr/>
        </p:nvSpPr>
        <p:spPr>
          <a:xfrm>
            <a:off x="1519881" y="819929"/>
            <a:ext cx="10367319" cy="2677656"/>
          </a:xfrm>
          <a:prstGeom prst="rect">
            <a:avLst/>
          </a:prstGeom>
          <a:noFill/>
        </p:spPr>
        <p:txBody>
          <a:bodyPr wrap="square">
            <a:spAutoFit/>
          </a:bodyPr>
          <a:lstStyle/>
          <a:p>
            <a:pPr algn="l"/>
            <a:r>
              <a:rPr lang="cs-CZ" sz="2800" b="1" i="0" dirty="0">
                <a:solidFill>
                  <a:srgbClr val="08A8F8"/>
                </a:solidFill>
                <a:effectLst/>
                <a:latin typeface="Arial" panose="020B0604020202020204" pitchFamily="34" charset="0"/>
              </a:rPr>
              <a:t>POPLATEK Z POBYTU</a:t>
            </a:r>
          </a:p>
          <a:p>
            <a:pPr algn="l"/>
            <a:r>
              <a:rPr lang="cs-CZ" sz="2000" b="1" i="0" dirty="0">
                <a:solidFill>
                  <a:srgbClr val="00B0F0"/>
                </a:solidFill>
                <a:effectLst/>
                <a:latin typeface="Arial" panose="020B0604020202020204" pitchFamily="34" charset="0"/>
              </a:rPr>
              <a:t>§ 3a Předmět poplatku</a:t>
            </a:r>
          </a:p>
          <a:p>
            <a:pPr algn="l"/>
            <a:r>
              <a:rPr lang="cs-CZ" sz="2000" b="1" dirty="0">
                <a:solidFill>
                  <a:srgbClr val="00B0F0"/>
                </a:solidFill>
                <a:latin typeface="Arial" panose="020B0604020202020204" pitchFamily="34" charset="0"/>
              </a:rPr>
              <a:t>Odst. 2, písm. a)</a:t>
            </a:r>
            <a:r>
              <a:rPr lang="cs-CZ" sz="2000" b="1" i="0" dirty="0">
                <a:solidFill>
                  <a:srgbClr val="00B0F0"/>
                </a:solidFill>
                <a:effectLst/>
                <a:latin typeface="Arial" panose="020B0604020202020204" pitchFamily="34" charset="0"/>
              </a:rPr>
              <a:t>  - OSVOBOZENÍ </a:t>
            </a:r>
          </a:p>
          <a:p>
            <a:pPr algn="just"/>
            <a:endParaRPr lang="cs-CZ" sz="2000" b="1" i="0" dirty="0">
              <a:solidFill>
                <a:srgbClr val="FF8400"/>
              </a:solidFill>
              <a:effectLst/>
              <a:latin typeface="Arial" panose="020B0604020202020204" pitchFamily="34" charset="0"/>
            </a:endParaRPr>
          </a:p>
          <a:p>
            <a:pPr algn="just"/>
            <a:r>
              <a:rPr lang="cs-CZ" sz="2000" b="1" i="0" dirty="0">
                <a:solidFill>
                  <a:srgbClr val="000000"/>
                </a:solidFill>
                <a:effectLst/>
                <a:latin typeface="Arial" panose="020B0604020202020204" pitchFamily="34" charset="0"/>
              </a:rPr>
              <a:t>b)</a:t>
            </a:r>
            <a:r>
              <a:rPr lang="cs-CZ" sz="2000" b="0" i="0" dirty="0">
                <a:solidFill>
                  <a:srgbClr val="000000"/>
                </a:solidFill>
                <a:effectLst/>
                <a:latin typeface="Arial" panose="020B0604020202020204" pitchFamily="34" charset="0"/>
              </a:rPr>
              <a:t> pobyt ve zdravotnickém zařízení poskytovatele lůžkové péče, pokud je tento pobyt hrazenou zdravotní službou podle zákona upravujícího veřejné </a:t>
            </a:r>
            <a:r>
              <a:rPr lang="cs-CZ" sz="2000" b="0" i="0" u="none" strike="noStrike" dirty="0">
                <a:solidFill>
                  <a:srgbClr val="15679C"/>
                </a:solidFill>
                <a:effectLst/>
                <a:latin typeface="Arial" panose="020B0604020202020204" pitchFamily="34" charset="0"/>
                <a:hlinkClick r:id="rId2"/>
              </a:rPr>
              <a:t>zdravotní pojištění</a:t>
            </a:r>
            <a:r>
              <a:rPr lang="cs-CZ" sz="2000" b="0" i="0" dirty="0">
                <a:solidFill>
                  <a:srgbClr val="000000"/>
                </a:solidFill>
                <a:effectLst/>
                <a:latin typeface="Arial" panose="020B0604020202020204" pitchFamily="34" charset="0"/>
              </a:rPr>
              <a:t> nebo pokud je její součástí, </a:t>
            </a:r>
            <a:r>
              <a:rPr lang="cs-CZ" sz="2000" b="1" i="0" dirty="0">
                <a:solidFill>
                  <a:srgbClr val="000000"/>
                </a:solidFill>
                <a:effectLst/>
                <a:latin typeface="Arial" panose="020B0604020202020204" pitchFamily="34" charset="0"/>
              </a:rPr>
              <a:t>s výjimkou lázeňské léčebně rehabilitační péče</a:t>
            </a:r>
            <a:r>
              <a:rPr lang="cs-CZ" sz="2000" b="0" i="0" dirty="0">
                <a:solidFill>
                  <a:srgbClr val="000000"/>
                </a:solidFill>
                <a:effectLst/>
                <a:latin typeface="Arial" panose="020B0604020202020204" pitchFamily="34" charset="0"/>
              </a:rPr>
              <a:t>.</a:t>
            </a:r>
          </a:p>
          <a:p>
            <a:pPr algn="just"/>
            <a:endParaRPr lang="cs-CZ" sz="2000" dirty="0">
              <a:latin typeface="Arial" panose="020B0604020202020204" pitchFamily="34" charset="0"/>
            </a:endParaRPr>
          </a:p>
        </p:txBody>
      </p:sp>
      <p:pic>
        <p:nvPicPr>
          <p:cNvPr id="6" name="Obrázek 5">
            <a:extLst>
              <a:ext uri="{FF2B5EF4-FFF2-40B4-BE49-F238E27FC236}">
                <a16:creationId xmlns:a16="http://schemas.microsoft.com/office/drawing/2014/main" id="{4B5960B1-72E5-A903-4DD3-B6C377886B39}"/>
              </a:ext>
            </a:extLst>
          </p:cNvPr>
          <p:cNvPicPr>
            <a:picLocks noChangeAspect="1"/>
          </p:cNvPicPr>
          <p:nvPr/>
        </p:nvPicPr>
        <p:blipFill>
          <a:blip r:embed="rId3"/>
          <a:stretch>
            <a:fillRect/>
          </a:stretch>
        </p:blipFill>
        <p:spPr>
          <a:xfrm>
            <a:off x="4491135" y="3298371"/>
            <a:ext cx="3429000" cy="3429000"/>
          </a:xfrm>
          <a:prstGeom prst="rect">
            <a:avLst/>
          </a:prstGeom>
        </p:spPr>
      </p:pic>
    </p:spTree>
    <p:extLst>
      <p:ext uri="{BB962C8B-B14F-4D97-AF65-F5344CB8AC3E}">
        <p14:creationId xmlns:p14="http://schemas.microsoft.com/office/powerpoint/2010/main" val="2739891231"/>
      </p:ext>
    </p:extLst>
  </p:cSld>
  <p:clrMapOvr>
    <a:masterClrMapping/>
  </p:clrMapOvr>
</p:sld>
</file>

<file path=ppt/theme/theme1.xml><?xml version="1.0" encoding="utf-8"?>
<a:theme xmlns:a="http://schemas.openxmlformats.org/drawingml/2006/main" name="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27081</TotalTime>
  <Words>5283</Words>
  <Application>Microsoft Office PowerPoint</Application>
  <PresentationFormat>Širokoúhlá obrazovka</PresentationFormat>
  <Paragraphs>285</Paragraphs>
  <Slides>59</Slides>
  <Notes>20</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59</vt:i4>
      </vt:variant>
    </vt:vector>
  </HeadingPairs>
  <TitlesOfParts>
    <vt:vector size="67" baseType="lpstr">
      <vt:lpstr>Arial</vt:lpstr>
      <vt:lpstr>Century Gothic</vt:lpstr>
      <vt:lpstr>ArialMT</vt:lpstr>
      <vt:lpstr>Calibri</vt:lpstr>
      <vt:lpstr>Times New Roman</vt:lpstr>
      <vt:lpstr>Noto Sans Symbols</vt:lpstr>
      <vt:lpstr>Stébla</vt:lpstr>
      <vt:lpstr>Visio.Drawing.15</vt:lpstr>
      <vt:lpstr>Správa místních poplatků podle nového a připravovaného zákona - webinář Materiál by zpracován na základě zákona č. 565/1990 Sb. v platném znění k 1.1.2025, připravované novele daňového řádu k 1.7.2025, citací z důvodové zprávy, stávající judikatury, praxi a názoru autora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172</cp:revision>
  <dcterms:modified xsi:type="dcterms:W3CDTF">2025-01-06T21:07:50Z</dcterms:modified>
</cp:coreProperties>
</file>