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694" r:id="rId2"/>
    <p:sldId id="662" r:id="rId3"/>
    <p:sldId id="676" r:id="rId4"/>
    <p:sldId id="258" r:id="rId5"/>
    <p:sldId id="685" r:id="rId6"/>
    <p:sldId id="674" r:id="rId7"/>
    <p:sldId id="673" r:id="rId8"/>
    <p:sldId id="260" r:id="rId9"/>
    <p:sldId id="682" r:id="rId10"/>
    <p:sldId id="675" r:id="rId11"/>
    <p:sldId id="262" r:id="rId12"/>
    <p:sldId id="678" r:id="rId13"/>
    <p:sldId id="686" r:id="rId14"/>
    <p:sldId id="687" r:id="rId15"/>
    <p:sldId id="688" r:id="rId16"/>
    <p:sldId id="689" r:id="rId17"/>
    <p:sldId id="677" r:id="rId18"/>
    <p:sldId id="270" r:id="rId19"/>
    <p:sldId id="670" r:id="rId20"/>
    <p:sldId id="302" r:id="rId21"/>
    <p:sldId id="267" r:id="rId22"/>
    <p:sldId id="268" r:id="rId23"/>
    <p:sldId id="266" r:id="rId24"/>
    <p:sldId id="679" r:id="rId25"/>
    <p:sldId id="680" r:id="rId26"/>
    <p:sldId id="681" r:id="rId27"/>
    <p:sldId id="683" r:id="rId28"/>
    <p:sldId id="684" r:id="rId29"/>
    <p:sldId id="269" r:id="rId30"/>
    <p:sldId id="271" r:id="rId31"/>
    <p:sldId id="272" r:id="rId32"/>
    <p:sldId id="274" r:id="rId33"/>
    <p:sldId id="665" r:id="rId34"/>
    <p:sldId id="273" r:id="rId35"/>
    <p:sldId id="690" r:id="rId36"/>
    <p:sldId id="691" r:id="rId37"/>
    <p:sldId id="375" r:id="rId38"/>
    <p:sldId id="257" r:id="rId39"/>
    <p:sldId id="313" r:id="rId40"/>
    <p:sldId id="448" r:id="rId41"/>
    <p:sldId id="449" r:id="rId42"/>
    <p:sldId id="455" r:id="rId43"/>
    <p:sldId id="413" r:id="rId44"/>
    <p:sldId id="415" r:id="rId45"/>
    <p:sldId id="445" r:id="rId46"/>
    <p:sldId id="446" r:id="rId47"/>
    <p:sldId id="447" r:id="rId48"/>
    <p:sldId id="450" r:id="rId49"/>
    <p:sldId id="451" r:id="rId50"/>
    <p:sldId id="453" r:id="rId51"/>
    <p:sldId id="656" r:id="rId52"/>
    <p:sldId id="657" r:id="rId53"/>
    <p:sldId id="658" r:id="rId54"/>
    <p:sldId id="660" r:id="rId55"/>
    <p:sldId id="663" r:id="rId56"/>
    <p:sldId id="661" r:id="rId57"/>
    <p:sldId id="664" r:id="rId58"/>
    <p:sldId id="442" r:id="rId59"/>
    <p:sldId id="454" r:id="rId60"/>
    <p:sldId id="666" r:id="rId61"/>
    <p:sldId id="667" r:id="rId62"/>
    <p:sldId id="452" r:id="rId63"/>
    <p:sldId id="668" r:id="rId64"/>
    <p:sldId id="692" r:id="rId65"/>
    <p:sldId id="693" r:id="rId66"/>
    <p:sldId id="394" r:id="rId67"/>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15" autoAdjust="0"/>
    <p:restoredTop sz="94660"/>
  </p:normalViewPr>
  <p:slideViewPr>
    <p:cSldViewPr snapToGrid="0">
      <p:cViewPr varScale="1">
        <p:scale>
          <a:sx n="57" d="100"/>
          <a:sy n="57" d="100"/>
        </p:scale>
        <p:origin x="81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CBE10-1203-45FD-9844-9ECD4D31D80D}" type="datetimeFigureOut">
              <a:rPr lang="cs-CZ" smtClean="0"/>
              <a:t>23.06.2025</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745437-EA43-4E28-9B8D-1EA0307E34A9}" type="slidenum">
              <a:rPr lang="cs-CZ" smtClean="0"/>
              <a:t>‹#›</a:t>
            </a:fld>
            <a:endParaRPr lang="cs-CZ"/>
          </a:p>
        </p:txBody>
      </p:sp>
    </p:spTree>
    <p:extLst>
      <p:ext uri="{BB962C8B-B14F-4D97-AF65-F5344CB8AC3E}">
        <p14:creationId xmlns:p14="http://schemas.microsoft.com/office/powerpoint/2010/main" val="3169589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57: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517" name="Google Shape;517;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57461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0"/>
        <p:cNvGrpSpPr/>
        <p:nvPr/>
      </p:nvGrpSpPr>
      <p:grpSpPr>
        <a:xfrm>
          <a:off x="0" y="0"/>
          <a:ext cx="0" cy="0"/>
          <a:chOff x="0" y="0"/>
          <a:chExt cx="0" cy="0"/>
        </a:xfrm>
      </p:grpSpPr>
      <p:sp>
        <p:nvSpPr>
          <p:cNvPr id="891" name="Shape 891"/>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92" name="Shape 89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6426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C745437-EA43-4E28-9B8D-1EA0307E34A9}" type="slidenum">
              <a:rPr lang="cs-CZ" smtClean="0"/>
              <a:t>36</a:t>
            </a:fld>
            <a:endParaRPr lang="cs-CZ"/>
          </a:p>
        </p:txBody>
      </p:sp>
    </p:spTree>
    <p:extLst>
      <p:ext uri="{BB962C8B-B14F-4D97-AF65-F5344CB8AC3E}">
        <p14:creationId xmlns:p14="http://schemas.microsoft.com/office/powerpoint/2010/main" val="1242802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57: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517" name="Google Shape;517;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p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52" name="Google Shape;752;p10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753" name="Google Shape;753;p10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cs-CZ" sz="1200">
                <a:solidFill>
                  <a:schemeClr val="dk1"/>
                </a:solidFill>
                <a:latin typeface="Arial"/>
                <a:ea typeface="Arial"/>
                <a:cs typeface="Arial"/>
                <a:sym typeface="Arial"/>
              </a:rPr>
              <a:t>51</a:t>
            </a:fld>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3738207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p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52" name="Google Shape;752;p10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753" name="Google Shape;753;p10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cs-CZ" sz="1200">
                <a:solidFill>
                  <a:schemeClr val="dk1"/>
                </a:solidFill>
                <a:latin typeface="Arial"/>
                <a:ea typeface="Arial"/>
                <a:cs typeface="Arial"/>
                <a:sym typeface="Arial"/>
              </a:rPr>
              <a:t>52</a:t>
            </a:fld>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3478093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p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52" name="Google Shape;752;p10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753" name="Google Shape;753;p10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cs-CZ" sz="1200">
                <a:solidFill>
                  <a:schemeClr val="dk1"/>
                </a:solidFill>
                <a:latin typeface="Arial"/>
                <a:ea typeface="Arial"/>
                <a:cs typeface="Arial"/>
                <a:sym typeface="Arial"/>
              </a:rPr>
              <a:t>53</a:t>
            </a:fld>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2845059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p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52" name="Google Shape;752;p10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753" name="Google Shape;753;p10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cs-CZ" sz="1200">
                <a:solidFill>
                  <a:schemeClr val="dk1"/>
                </a:solidFill>
                <a:latin typeface="Arial"/>
                <a:ea typeface="Arial"/>
                <a:cs typeface="Arial"/>
                <a:sym typeface="Arial"/>
              </a:rPr>
              <a:t>54</a:t>
            </a:fld>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1182034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p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52" name="Google Shape;752;p10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753" name="Google Shape;753;p10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cs-CZ" sz="1200">
                <a:solidFill>
                  <a:schemeClr val="dk1"/>
                </a:solidFill>
                <a:latin typeface="Arial"/>
                <a:ea typeface="Arial"/>
                <a:cs typeface="Arial"/>
                <a:sym typeface="Arial"/>
              </a:rPr>
              <a:t>56</a:t>
            </a:fld>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2541240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092A149-3EAD-BE10-2147-CB0589FB7742}"/>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6A6174B6-4B16-F9FA-9103-667944F0E4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DB8C82F8-A929-F761-DACF-ECBD2B53B5B3}"/>
              </a:ext>
            </a:extLst>
          </p:cNvPr>
          <p:cNvSpPr>
            <a:spLocks noGrp="1"/>
          </p:cNvSpPr>
          <p:nvPr>
            <p:ph type="dt" sz="half" idx="10"/>
          </p:nvPr>
        </p:nvSpPr>
        <p:spPr/>
        <p:txBody>
          <a:bodyPr/>
          <a:lstStyle/>
          <a:p>
            <a:fld id="{3FCF9F11-82C8-4894-A4CF-73F97B29B42D}" type="datetimeFigureOut">
              <a:rPr lang="cs-CZ" smtClean="0"/>
              <a:t>23.06.2025</a:t>
            </a:fld>
            <a:endParaRPr lang="cs-CZ"/>
          </a:p>
        </p:txBody>
      </p:sp>
      <p:sp>
        <p:nvSpPr>
          <p:cNvPr id="5" name="Zástupný symbol pro zápatí 4">
            <a:extLst>
              <a:ext uri="{FF2B5EF4-FFF2-40B4-BE49-F238E27FC236}">
                <a16:creationId xmlns:a16="http://schemas.microsoft.com/office/drawing/2014/main" id="{55EE2C54-ABEF-2516-6A5C-7F062FFBBA2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6414D769-C3F2-D312-EF61-59EA791570A2}"/>
              </a:ext>
            </a:extLst>
          </p:cNvPr>
          <p:cNvSpPr>
            <a:spLocks noGrp="1"/>
          </p:cNvSpPr>
          <p:nvPr>
            <p:ph type="sldNum" sz="quarter" idx="12"/>
          </p:nvPr>
        </p:nvSpPr>
        <p:spPr/>
        <p:txBody>
          <a:bodyPr/>
          <a:lstStyle/>
          <a:p>
            <a:fld id="{EBF78D28-34BD-4D54-9328-930281F5AA23}" type="slidenum">
              <a:rPr lang="cs-CZ" smtClean="0"/>
              <a:t>‹#›</a:t>
            </a:fld>
            <a:endParaRPr lang="cs-CZ"/>
          </a:p>
        </p:txBody>
      </p:sp>
    </p:spTree>
    <p:extLst>
      <p:ext uri="{BB962C8B-B14F-4D97-AF65-F5344CB8AC3E}">
        <p14:creationId xmlns:p14="http://schemas.microsoft.com/office/powerpoint/2010/main" val="2965114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6B9E2B-EDD7-0B4C-BBA0-9FC7678CE269}"/>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B7B57513-5B4A-024A-5973-9F94C3A0D614}"/>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9E3DD8EA-0C63-5603-3885-72EC47953486}"/>
              </a:ext>
            </a:extLst>
          </p:cNvPr>
          <p:cNvSpPr>
            <a:spLocks noGrp="1"/>
          </p:cNvSpPr>
          <p:nvPr>
            <p:ph type="dt" sz="half" idx="10"/>
          </p:nvPr>
        </p:nvSpPr>
        <p:spPr/>
        <p:txBody>
          <a:bodyPr/>
          <a:lstStyle/>
          <a:p>
            <a:fld id="{3FCF9F11-82C8-4894-A4CF-73F97B29B42D}" type="datetimeFigureOut">
              <a:rPr lang="cs-CZ" smtClean="0"/>
              <a:t>23.06.2025</a:t>
            </a:fld>
            <a:endParaRPr lang="cs-CZ"/>
          </a:p>
        </p:txBody>
      </p:sp>
      <p:sp>
        <p:nvSpPr>
          <p:cNvPr id="5" name="Zástupný symbol pro zápatí 4">
            <a:extLst>
              <a:ext uri="{FF2B5EF4-FFF2-40B4-BE49-F238E27FC236}">
                <a16:creationId xmlns:a16="http://schemas.microsoft.com/office/drawing/2014/main" id="{5DFEFE33-715E-FFBF-7409-D238A1CE51D6}"/>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FC726250-B7D3-7F63-745C-90CE57E08270}"/>
              </a:ext>
            </a:extLst>
          </p:cNvPr>
          <p:cNvSpPr>
            <a:spLocks noGrp="1"/>
          </p:cNvSpPr>
          <p:nvPr>
            <p:ph type="sldNum" sz="quarter" idx="12"/>
          </p:nvPr>
        </p:nvSpPr>
        <p:spPr/>
        <p:txBody>
          <a:bodyPr/>
          <a:lstStyle/>
          <a:p>
            <a:fld id="{EBF78D28-34BD-4D54-9328-930281F5AA23}" type="slidenum">
              <a:rPr lang="cs-CZ" smtClean="0"/>
              <a:t>‹#›</a:t>
            </a:fld>
            <a:endParaRPr lang="cs-CZ"/>
          </a:p>
        </p:txBody>
      </p:sp>
    </p:spTree>
    <p:extLst>
      <p:ext uri="{BB962C8B-B14F-4D97-AF65-F5344CB8AC3E}">
        <p14:creationId xmlns:p14="http://schemas.microsoft.com/office/powerpoint/2010/main" val="851437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8D1E29D7-E281-968A-287A-E774C426934D}"/>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B090BACC-5D3F-2830-E3B7-D9E25A919B42}"/>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DDBB74A5-EE4B-1E70-C9A3-065F0C718113}"/>
              </a:ext>
            </a:extLst>
          </p:cNvPr>
          <p:cNvSpPr>
            <a:spLocks noGrp="1"/>
          </p:cNvSpPr>
          <p:nvPr>
            <p:ph type="dt" sz="half" idx="10"/>
          </p:nvPr>
        </p:nvSpPr>
        <p:spPr/>
        <p:txBody>
          <a:bodyPr/>
          <a:lstStyle/>
          <a:p>
            <a:fld id="{3FCF9F11-82C8-4894-A4CF-73F97B29B42D}" type="datetimeFigureOut">
              <a:rPr lang="cs-CZ" smtClean="0"/>
              <a:t>23.06.2025</a:t>
            </a:fld>
            <a:endParaRPr lang="cs-CZ"/>
          </a:p>
        </p:txBody>
      </p:sp>
      <p:sp>
        <p:nvSpPr>
          <p:cNvPr id="5" name="Zástupný symbol pro zápatí 4">
            <a:extLst>
              <a:ext uri="{FF2B5EF4-FFF2-40B4-BE49-F238E27FC236}">
                <a16:creationId xmlns:a16="http://schemas.microsoft.com/office/drawing/2014/main" id="{F7344746-DD39-A2B6-1554-C8EFC923552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72D89404-B891-EEF8-7C6A-E0986469AA3D}"/>
              </a:ext>
            </a:extLst>
          </p:cNvPr>
          <p:cNvSpPr>
            <a:spLocks noGrp="1"/>
          </p:cNvSpPr>
          <p:nvPr>
            <p:ph type="sldNum" sz="quarter" idx="12"/>
          </p:nvPr>
        </p:nvSpPr>
        <p:spPr/>
        <p:txBody>
          <a:bodyPr/>
          <a:lstStyle/>
          <a:p>
            <a:fld id="{EBF78D28-34BD-4D54-9328-930281F5AA23}" type="slidenum">
              <a:rPr lang="cs-CZ" smtClean="0"/>
              <a:t>‹#›</a:t>
            </a:fld>
            <a:endParaRPr lang="cs-CZ"/>
          </a:p>
        </p:txBody>
      </p:sp>
    </p:spTree>
    <p:extLst>
      <p:ext uri="{BB962C8B-B14F-4D97-AF65-F5344CB8AC3E}">
        <p14:creationId xmlns:p14="http://schemas.microsoft.com/office/powerpoint/2010/main" val="1453334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1FC0A9-2ECC-A855-72E0-7C8017FF7BE2}"/>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1E9F2A99-C7B9-FFC0-83CF-1A658E4F9986}"/>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EAAFB813-7799-8D0D-32E5-5C8E0C21A45D}"/>
              </a:ext>
            </a:extLst>
          </p:cNvPr>
          <p:cNvSpPr>
            <a:spLocks noGrp="1"/>
          </p:cNvSpPr>
          <p:nvPr>
            <p:ph type="dt" sz="half" idx="10"/>
          </p:nvPr>
        </p:nvSpPr>
        <p:spPr/>
        <p:txBody>
          <a:bodyPr/>
          <a:lstStyle/>
          <a:p>
            <a:fld id="{3FCF9F11-82C8-4894-A4CF-73F97B29B42D}" type="datetimeFigureOut">
              <a:rPr lang="cs-CZ" smtClean="0"/>
              <a:t>23.06.2025</a:t>
            </a:fld>
            <a:endParaRPr lang="cs-CZ"/>
          </a:p>
        </p:txBody>
      </p:sp>
      <p:sp>
        <p:nvSpPr>
          <p:cNvPr id="5" name="Zástupný symbol pro zápatí 4">
            <a:extLst>
              <a:ext uri="{FF2B5EF4-FFF2-40B4-BE49-F238E27FC236}">
                <a16:creationId xmlns:a16="http://schemas.microsoft.com/office/drawing/2014/main" id="{C2DD601C-A2D8-6793-5561-EB26F1061B07}"/>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18BDA64-30E9-625A-4B14-0659389B66C5}"/>
              </a:ext>
            </a:extLst>
          </p:cNvPr>
          <p:cNvSpPr>
            <a:spLocks noGrp="1"/>
          </p:cNvSpPr>
          <p:nvPr>
            <p:ph type="sldNum" sz="quarter" idx="12"/>
          </p:nvPr>
        </p:nvSpPr>
        <p:spPr/>
        <p:txBody>
          <a:bodyPr/>
          <a:lstStyle/>
          <a:p>
            <a:fld id="{EBF78D28-34BD-4D54-9328-930281F5AA23}" type="slidenum">
              <a:rPr lang="cs-CZ" smtClean="0"/>
              <a:t>‹#›</a:t>
            </a:fld>
            <a:endParaRPr lang="cs-CZ"/>
          </a:p>
        </p:txBody>
      </p:sp>
    </p:spTree>
    <p:extLst>
      <p:ext uri="{BB962C8B-B14F-4D97-AF65-F5344CB8AC3E}">
        <p14:creationId xmlns:p14="http://schemas.microsoft.com/office/powerpoint/2010/main" val="3359759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E448E38-FBE4-F273-39B9-3E934FCBEC78}"/>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4D7AB22F-807D-0131-B178-759C814169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F4CD24E6-D48F-8CE4-74AF-BB200AD00C9B}"/>
              </a:ext>
            </a:extLst>
          </p:cNvPr>
          <p:cNvSpPr>
            <a:spLocks noGrp="1"/>
          </p:cNvSpPr>
          <p:nvPr>
            <p:ph type="dt" sz="half" idx="10"/>
          </p:nvPr>
        </p:nvSpPr>
        <p:spPr/>
        <p:txBody>
          <a:bodyPr/>
          <a:lstStyle/>
          <a:p>
            <a:fld id="{3FCF9F11-82C8-4894-A4CF-73F97B29B42D}" type="datetimeFigureOut">
              <a:rPr lang="cs-CZ" smtClean="0"/>
              <a:t>23.06.2025</a:t>
            </a:fld>
            <a:endParaRPr lang="cs-CZ"/>
          </a:p>
        </p:txBody>
      </p:sp>
      <p:sp>
        <p:nvSpPr>
          <p:cNvPr id="5" name="Zástupný symbol pro zápatí 4">
            <a:extLst>
              <a:ext uri="{FF2B5EF4-FFF2-40B4-BE49-F238E27FC236}">
                <a16:creationId xmlns:a16="http://schemas.microsoft.com/office/drawing/2014/main" id="{4C04E283-4491-3822-7B3B-1A1AE4238B43}"/>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6A43C1E-DAC3-F9B7-3BC5-4983CA58E22D}"/>
              </a:ext>
            </a:extLst>
          </p:cNvPr>
          <p:cNvSpPr>
            <a:spLocks noGrp="1"/>
          </p:cNvSpPr>
          <p:nvPr>
            <p:ph type="sldNum" sz="quarter" idx="12"/>
          </p:nvPr>
        </p:nvSpPr>
        <p:spPr/>
        <p:txBody>
          <a:bodyPr/>
          <a:lstStyle/>
          <a:p>
            <a:fld id="{EBF78D28-34BD-4D54-9328-930281F5AA23}" type="slidenum">
              <a:rPr lang="cs-CZ" smtClean="0"/>
              <a:t>‹#›</a:t>
            </a:fld>
            <a:endParaRPr lang="cs-CZ"/>
          </a:p>
        </p:txBody>
      </p:sp>
    </p:spTree>
    <p:extLst>
      <p:ext uri="{BB962C8B-B14F-4D97-AF65-F5344CB8AC3E}">
        <p14:creationId xmlns:p14="http://schemas.microsoft.com/office/powerpoint/2010/main" val="2248708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DD4F8C-C206-BBE4-2177-852ED4BDE384}"/>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3BBB629A-7B5A-ED3B-26E5-261D822B7A28}"/>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BAE75394-EDCE-3F8A-5FAB-0852C9C35694}"/>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45E1F2CB-50CC-C002-8929-C127CD404B7B}"/>
              </a:ext>
            </a:extLst>
          </p:cNvPr>
          <p:cNvSpPr>
            <a:spLocks noGrp="1"/>
          </p:cNvSpPr>
          <p:nvPr>
            <p:ph type="dt" sz="half" idx="10"/>
          </p:nvPr>
        </p:nvSpPr>
        <p:spPr/>
        <p:txBody>
          <a:bodyPr/>
          <a:lstStyle/>
          <a:p>
            <a:fld id="{3FCF9F11-82C8-4894-A4CF-73F97B29B42D}" type="datetimeFigureOut">
              <a:rPr lang="cs-CZ" smtClean="0"/>
              <a:t>23.06.2025</a:t>
            </a:fld>
            <a:endParaRPr lang="cs-CZ"/>
          </a:p>
        </p:txBody>
      </p:sp>
      <p:sp>
        <p:nvSpPr>
          <p:cNvPr id="6" name="Zástupný symbol pro zápatí 5">
            <a:extLst>
              <a:ext uri="{FF2B5EF4-FFF2-40B4-BE49-F238E27FC236}">
                <a16:creationId xmlns:a16="http://schemas.microsoft.com/office/drawing/2014/main" id="{C492FCF8-C666-24D6-78D9-2FF6E67A52B9}"/>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1600E645-AC9F-6F27-9728-D9578E709B43}"/>
              </a:ext>
            </a:extLst>
          </p:cNvPr>
          <p:cNvSpPr>
            <a:spLocks noGrp="1"/>
          </p:cNvSpPr>
          <p:nvPr>
            <p:ph type="sldNum" sz="quarter" idx="12"/>
          </p:nvPr>
        </p:nvSpPr>
        <p:spPr/>
        <p:txBody>
          <a:bodyPr/>
          <a:lstStyle/>
          <a:p>
            <a:fld id="{EBF78D28-34BD-4D54-9328-930281F5AA23}" type="slidenum">
              <a:rPr lang="cs-CZ" smtClean="0"/>
              <a:t>‹#›</a:t>
            </a:fld>
            <a:endParaRPr lang="cs-CZ"/>
          </a:p>
        </p:txBody>
      </p:sp>
    </p:spTree>
    <p:extLst>
      <p:ext uri="{BB962C8B-B14F-4D97-AF65-F5344CB8AC3E}">
        <p14:creationId xmlns:p14="http://schemas.microsoft.com/office/powerpoint/2010/main" val="1993872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B97E4C-65E0-63E6-B2D2-E68ADFCFBAC5}"/>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98210FB3-52E4-069C-5E20-D51C7F2EEF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0CF4157C-93F6-6AD5-D337-99C963CE97A0}"/>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D1BF9095-2AE2-36E1-AD52-05EB75D8CB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2F77A0AD-50ED-0A72-E40E-2B99207D8401}"/>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97EF729D-6FDC-1B6A-0CCF-856C910A4ED7}"/>
              </a:ext>
            </a:extLst>
          </p:cNvPr>
          <p:cNvSpPr>
            <a:spLocks noGrp="1"/>
          </p:cNvSpPr>
          <p:nvPr>
            <p:ph type="dt" sz="half" idx="10"/>
          </p:nvPr>
        </p:nvSpPr>
        <p:spPr/>
        <p:txBody>
          <a:bodyPr/>
          <a:lstStyle/>
          <a:p>
            <a:fld id="{3FCF9F11-82C8-4894-A4CF-73F97B29B42D}" type="datetimeFigureOut">
              <a:rPr lang="cs-CZ" smtClean="0"/>
              <a:t>23.06.2025</a:t>
            </a:fld>
            <a:endParaRPr lang="cs-CZ"/>
          </a:p>
        </p:txBody>
      </p:sp>
      <p:sp>
        <p:nvSpPr>
          <p:cNvPr id="8" name="Zástupný symbol pro zápatí 7">
            <a:extLst>
              <a:ext uri="{FF2B5EF4-FFF2-40B4-BE49-F238E27FC236}">
                <a16:creationId xmlns:a16="http://schemas.microsoft.com/office/drawing/2014/main" id="{B28ACD52-6A05-A44C-1A28-81A3C41E14BF}"/>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7C591E6C-B9AA-EA07-8329-048CB4AEA156}"/>
              </a:ext>
            </a:extLst>
          </p:cNvPr>
          <p:cNvSpPr>
            <a:spLocks noGrp="1"/>
          </p:cNvSpPr>
          <p:nvPr>
            <p:ph type="sldNum" sz="quarter" idx="12"/>
          </p:nvPr>
        </p:nvSpPr>
        <p:spPr/>
        <p:txBody>
          <a:bodyPr/>
          <a:lstStyle/>
          <a:p>
            <a:fld id="{EBF78D28-34BD-4D54-9328-930281F5AA23}" type="slidenum">
              <a:rPr lang="cs-CZ" smtClean="0"/>
              <a:t>‹#›</a:t>
            </a:fld>
            <a:endParaRPr lang="cs-CZ"/>
          </a:p>
        </p:txBody>
      </p:sp>
    </p:spTree>
    <p:extLst>
      <p:ext uri="{BB962C8B-B14F-4D97-AF65-F5344CB8AC3E}">
        <p14:creationId xmlns:p14="http://schemas.microsoft.com/office/powerpoint/2010/main" val="3901332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F26B81-2BC2-C51A-81C5-43B929C5A678}"/>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D0DC0F04-4BCC-5723-C04D-4F820A5F68CF}"/>
              </a:ext>
            </a:extLst>
          </p:cNvPr>
          <p:cNvSpPr>
            <a:spLocks noGrp="1"/>
          </p:cNvSpPr>
          <p:nvPr>
            <p:ph type="dt" sz="half" idx="10"/>
          </p:nvPr>
        </p:nvSpPr>
        <p:spPr/>
        <p:txBody>
          <a:bodyPr/>
          <a:lstStyle/>
          <a:p>
            <a:fld id="{3FCF9F11-82C8-4894-A4CF-73F97B29B42D}" type="datetimeFigureOut">
              <a:rPr lang="cs-CZ" smtClean="0"/>
              <a:t>23.06.2025</a:t>
            </a:fld>
            <a:endParaRPr lang="cs-CZ"/>
          </a:p>
        </p:txBody>
      </p:sp>
      <p:sp>
        <p:nvSpPr>
          <p:cNvPr id="4" name="Zástupný symbol pro zápatí 3">
            <a:extLst>
              <a:ext uri="{FF2B5EF4-FFF2-40B4-BE49-F238E27FC236}">
                <a16:creationId xmlns:a16="http://schemas.microsoft.com/office/drawing/2014/main" id="{375F1296-9730-21DF-58A5-50358AFF584C}"/>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65600E83-6CAE-42B8-1679-F28D66682158}"/>
              </a:ext>
            </a:extLst>
          </p:cNvPr>
          <p:cNvSpPr>
            <a:spLocks noGrp="1"/>
          </p:cNvSpPr>
          <p:nvPr>
            <p:ph type="sldNum" sz="quarter" idx="12"/>
          </p:nvPr>
        </p:nvSpPr>
        <p:spPr/>
        <p:txBody>
          <a:bodyPr/>
          <a:lstStyle/>
          <a:p>
            <a:fld id="{EBF78D28-34BD-4D54-9328-930281F5AA23}" type="slidenum">
              <a:rPr lang="cs-CZ" smtClean="0"/>
              <a:t>‹#›</a:t>
            </a:fld>
            <a:endParaRPr lang="cs-CZ"/>
          </a:p>
        </p:txBody>
      </p:sp>
    </p:spTree>
    <p:extLst>
      <p:ext uri="{BB962C8B-B14F-4D97-AF65-F5344CB8AC3E}">
        <p14:creationId xmlns:p14="http://schemas.microsoft.com/office/powerpoint/2010/main" val="4284051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F5ECA24A-DD92-ED1A-0858-605ABF5AA9C3}"/>
              </a:ext>
            </a:extLst>
          </p:cNvPr>
          <p:cNvSpPr>
            <a:spLocks noGrp="1"/>
          </p:cNvSpPr>
          <p:nvPr>
            <p:ph type="dt" sz="half" idx="10"/>
          </p:nvPr>
        </p:nvSpPr>
        <p:spPr/>
        <p:txBody>
          <a:bodyPr/>
          <a:lstStyle/>
          <a:p>
            <a:fld id="{3FCF9F11-82C8-4894-A4CF-73F97B29B42D}" type="datetimeFigureOut">
              <a:rPr lang="cs-CZ" smtClean="0"/>
              <a:t>23.06.2025</a:t>
            </a:fld>
            <a:endParaRPr lang="cs-CZ"/>
          </a:p>
        </p:txBody>
      </p:sp>
      <p:sp>
        <p:nvSpPr>
          <p:cNvPr id="3" name="Zástupný symbol pro zápatí 2">
            <a:extLst>
              <a:ext uri="{FF2B5EF4-FFF2-40B4-BE49-F238E27FC236}">
                <a16:creationId xmlns:a16="http://schemas.microsoft.com/office/drawing/2014/main" id="{EDF8EB3C-915A-C745-6596-C147EF23EC2C}"/>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06254E99-6B25-A884-4081-A9A275D14900}"/>
              </a:ext>
            </a:extLst>
          </p:cNvPr>
          <p:cNvSpPr>
            <a:spLocks noGrp="1"/>
          </p:cNvSpPr>
          <p:nvPr>
            <p:ph type="sldNum" sz="quarter" idx="12"/>
          </p:nvPr>
        </p:nvSpPr>
        <p:spPr/>
        <p:txBody>
          <a:bodyPr/>
          <a:lstStyle/>
          <a:p>
            <a:fld id="{EBF78D28-34BD-4D54-9328-930281F5AA23}" type="slidenum">
              <a:rPr lang="cs-CZ" smtClean="0"/>
              <a:t>‹#›</a:t>
            </a:fld>
            <a:endParaRPr lang="cs-CZ"/>
          </a:p>
        </p:txBody>
      </p:sp>
    </p:spTree>
    <p:extLst>
      <p:ext uri="{BB962C8B-B14F-4D97-AF65-F5344CB8AC3E}">
        <p14:creationId xmlns:p14="http://schemas.microsoft.com/office/powerpoint/2010/main" val="1833633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DE71FF6-E24C-BE72-481F-717CD8EDE8C3}"/>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AA15C12C-EEEF-9FA4-76EB-B44C4B4DD1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88B57646-7D57-7D67-DA21-BD4A03F33A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8A93706B-FF6A-AF76-AC0A-7D05BB32200F}"/>
              </a:ext>
            </a:extLst>
          </p:cNvPr>
          <p:cNvSpPr>
            <a:spLocks noGrp="1"/>
          </p:cNvSpPr>
          <p:nvPr>
            <p:ph type="dt" sz="half" idx="10"/>
          </p:nvPr>
        </p:nvSpPr>
        <p:spPr/>
        <p:txBody>
          <a:bodyPr/>
          <a:lstStyle/>
          <a:p>
            <a:fld id="{3FCF9F11-82C8-4894-A4CF-73F97B29B42D}" type="datetimeFigureOut">
              <a:rPr lang="cs-CZ" smtClean="0"/>
              <a:t>23.06.2025</a:t>
            </a:fld>
            <a:endParaRPr lang="cs-CZ"/>
          </a:p>
        </p:txBody>
      </p:sp>
      <p:sp>
        <p:nvSpPr>
          <p:cNvPr id="6" name="Zástupný symbol pro zápatí 5">
            <a:extLst>
              <a:ext uri="{FF2B5EF4-FFF2-40B4-BE49-F238E27FC236}">
                <a16:creationId xmlns:a16="http://schemas.microsoft.com/office/drawing/2014/main" id="{5E25328F-DDD8-6187-7048-6D0094881B7F}"/>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E98F0FF3-96FC-C41D-2CC6-C3B71713DB30}"/>
              </a:ext>
            </a:extLst>
          </p:cNvPr>
          <p:cNvSpPr>
            <a:spLocks noGrp="1"/>
          </p:cNvSpPr>
          <p:nvPr>
            <p:ph type="sldNum" sz="quarter" idx="12"/>
          </p:nvPr>
        </p:nvSpPr>
        <p:spPr/>
        <p:txBody>
          <a:bodyPr/>
          <a:lstStyle/>
          <a:p>
            <a:fld id="{EBF78D28-34BD-4D54-9328-930281F5AA23}" type="slidenum">
              <a:rPr lang="cs-CZ" smtClean="0"/>
              <a:t>‹#›</a:t>
            </a:fld>
            <a:endParaRPr lang="cs-CZ"/>
          </a:p>
        </p:txBody>
      </p:sp>
    </p:spTree>
    <p:extLst>
      <p:ext uri="{BB962C8B-B14F-4D97-AF65-F5344CB8AC3E}">
        <p14:creationId xmlns:p14="http://schemas.microsoft.com/office/powerpoint/2010/main" val="1776283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484B11E-093E-FE00-1279-B8A2FF96C567}"/>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2473A471-EAFB-C224-4144-7969F4D5A6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639F8305-196A-1868-771D-CF2AADE835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3A1328F7-E0BD-9E37-1ABC-7A8B46CCE954}"/>
              </a:ext>
            </a:extLst>
          </p:cNvPr>
          <p:cNvSpPr>
            <a:spLocks noGrp="1"/>
          </p:cNvSpPr>
          <p:nvPr>
            <p:ph type="dt" sz="half" idx="10"/>
          </p:nvPr>
        </p:nvSpPr>
        <p:spPr/>
        <p:txBody>
          <a:bodyPr/>
          <a:lstStyle/>
          <a:p>
            <a:fld id="{3FCF9F11-82C8-4894-A4CF-73F97B29B42D}" type="datetimeFigureOut">
              <a:rPr lang="cs-CZ" smtClean="0"/>
              <a:t>23.06.2025</a:t>
            </a:fld>
            <a:endParaRPr lang="cs-CZ"/>
          </a:p>
        </p:txBody>
      </p:sp>
      <p:sp>
        <p:nvSpPr>
          <p:cNvPr id="6" name="Zástupný symbol pro zápatí 5">
            <a:extLst>
              <a:ext uri="{FF2B5EF4-FFF2-40B4-BE49-F238E27FC236}">
                <a16:creationId xmlns:a16="http://schemas.microsoft.com/office/drawing/2014/main" id="{E1EFEFFB-83D4-2B47-5E4A-331DF82A6AE5}"/>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29C9BA98-49F1-BD2A-1DDA-8A9503872C90}"/>
              </a:ext>
            </a:extLst>
          </p:cNvPr>
          <p:cNvSpPr>
            <a:spLocks noGrp="1"/>
          </p:cNvSpPr>
          <p:nvPr>
            <p:ph type="sldNum" sz="quarter" idx="12"/>
          </p:nvPr>
        </p:nvSpPr>
        <p:spPr/>
        <p:txBody>
          <a:bodyPr/>
          <a:lstStyle/>
          <a:p>
            <a:fld id="{EBF78D28-34BD-4D54-9328-930281F5AA23}" type="slidenum">
              <a:rPr lang="cs-CZ" smtClean="0"/>
              <a:t>‹#›</a:t>
            </a:fld>
            <a:endParaRPr lang="cs-CZ"/>
          </a:p>
        </p:txBody>
      </p:sp>
    </p:spTree>
    <p:extLst>
      <p:ext uri="{BB962C8B-B14F-4D97-AF65-F5344CB8AC3E}">
        <p14:creationId xmlns:p14="http://schemas.microsoft.com/office/powerpoint/2010/main" val="4021752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1F6DF723-4E9B-ABCB-C7C4-6EEF9614C8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E125B5CA-4C2C-DC48-7472-7BC1A7C917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3BA3D0F4-20CB-3E51-D8FC-51F5DF8A6D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CF9F11-82C8-4894-A4CF-73F97B29B42D}" type="datetimeFigureOut">
              <a:rPr lang="cs-CZ" smtClean="0"/>
              <a:t>23.06.2025</a:t>
            </a:fld>
            <a:endParaRPr lang="cs-CZ"/>
          </a:p>
        </p:txBody>
      </p:sp>
      <p:sp>
        <p:nvSpPr>
          <p:cNvPr id="5" name="Zástupný symbol pro zápatí 4">
            <a:extLst>
              <a:ext uri="{FF2B5EF4-FFF2-40B4-BE49-F238E27FC236}">
                <a16:creationId xmlns:a16="http://schemas.microsoft.com/office/drawing/2014/main" id="{FD86A86B-3313-67F3-D0A5-5B2C3367D9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90EC0882-350B-DCAF-B3D3-BAA411A712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F78D28-34BD-4D54-9328-930281F5AA23}" type="slidenum">
              <a:rPr lang="cs-CZ" smtClean="0"/>
              <a:t>‹#›</a:t>
            </a:fld>
            <a:endParaRPr lang="cs-CZ"/>
          </a:p>
        </p:txBody>
      </p:sp>
    </p:spTree>
    <p:extLst>
      <p:ext uri="{BB962C8B-B14F-4D97-AF65-F5344CB8AC3E}">
        <p14:creationId xmlns:p14="http://schemas.microsoft.com/office/powerpoint/2010/main" val="27023972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24.svg"/><Relationship Id="rId3" Type="http://schemas.openxmlformats.org/officeDocument/2006/relationships/image" Target="../media/image7.svg"/><Relationship Id="rId7" Type="http://schemas.openxmlformats.org/officeDocument/2006/relationships/image" Target="../media/image11.svg"/><Relationship Id="rId12"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5" Type="http://schemas.openxmlformats.org/officeDocument/2006/relationships/image" Target="../media/image26.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 Id="rId14" Type="http://schemas.openxmlformats.org/officeDocument/2006/relationships/image" Target="../media/image25.png"/></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0.svg"/><Relationship Id="rId3" Type="http://schemas.openxmlformats.org/officeDocument/2006/relationships/image" Target="../media/image15.svg"/><Relationship Id="rId7" Type="http://schemas.openxmlformats.org/officeDocument/2006/relationships/image" Target="../media/image13.svg"/><Relationship Id="rId12" Type="http://schemas.openxmlformats.org/officeDocument/2006/relationships/image" Target="../media/image29.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7.svg"/><Relationship Id="rId5" Type="http://schemas.openxmlformats.org/officeDocument/2006/relationships/image" Target="../media/image11.svg"/><Relationship Id="rId15" Type="http://schemas.openxmlformats.org/officeDocument/2006/relationships/image" Target="../media/image32.svg"/><Relationship Id="rId10" Type="http://schemas.openxmlformats.org/officeDocument/2006/relationships/image" Target="../media/image6.png"/><Relationship Id="rId4" Type="http://schemas.openxmlformats.org/officeDocument/2006/relationships/image" Target="../media/image10.png"/><Relationship Id="rId9" Type="http://schemas.openxmlformats.org/officeDocument/2006/relationships/image" Target="../media/image28.svg"/><Relationship Id="rId14" Type="http://schemas.openxmlformats.org/officeDocument/2006/relationships/image" Target="../media/image31.png"/></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11.svg"/><Relationship Id="rId3" Type="http://schemas.openxmlformats.org/officeDocument/2006/relationships/image" Target="../media/image15.svg"/><Relationship Id="rId7" Type="http://schemas.openxmlformats.org/officeDocument/2006/relationships/image" Target="../media/image28.svg"/><Relationship Id="rId12"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2.svg"/><Relationship Id="rId5" Type="http://schemas.openxmlformats.org/officeDocument/2006/relationships/image" Target="../media/image13.svg"/><Relationship Id="rId10" Type="http://schemas.openxmlformats.org/officeDocument/2006/relationships/image" Target="../media/image31.png"/><Relationship Id="rId4" Type="http://schemas.openxmlformats.org/officeDocument/2006/relationships/image" Target="../media/image12.png"/><Relationship Id="rId9" Type="http://schemas.openxmlformats.org/officeDocument/2006/relationships/image" Target="../media/image30.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C4E5EEDE-8017-7FF2-C262-7ACD7F69E1EE}"/>
              </a:ext>
            </a:extLst>
          </p:cNvPr>
          <p:cNvPicPr>
            <a:picLocks noChangeAspect="1"/>
          </p:cNvPicPr>
          <p:nvPr/>
        </p:nvPicPr>
        <p:blipFill>
          <a:blip r:embed="rId2"/>
          <a:stretch>
            <a:fillRect/>
          </a:stretch>
        </p:blipFill>
        <p:spPr>
          <a:xfrm>
            <a:off x="0" y="-3201"/>
            <a:ext cx="12192000" cy="6864403"/>
          </a:xfrm>
          <a:prstGeom prst="rect">
            <a:avLst/>
          </a:prstGeom>
        </p:spPr>
      </p:pic>
    </p:spTree>
    <p:extLst>
      <p:ext uri="{BB962C8B-B14F-4D97-AF65-F5344CB8AC3E}">
        <p14:creationId xmlns:p14="http://schemas.microsoft.com/office/powerpoint/2010/main" val="606258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6F6CE6A-BAE8-4C36-9E73-E799ED315FBE}"/>
            </a:ext>
          </a:extLst>
        </p:cNvPr>
        <p:cNvGrpSpPr/>
        <p:nvPr/>
      </p:nvGrpSpPr>
      <p:grpSpPr>
        <a:xfrm>
          <a:off x="0" y="0"/>
          <a:ext cx="0" cy="0"/>
          <a:chOff x="0" y="0"/>
          <a:chExt cx="0" cy="0"/>
        </a:xfrm>
      </p:grpSpPr>
      <p:sp useBgFill="1">
        <p:nvSpPr>
          <p:cNvPr id="37" name="Rectangle 18">
            <a:extLst>
              <a:ext uri="{FF2B5EF4-FFF2-40B4-BE49-F238E27FC236}">
                <a16:creationId xmlns:a16="http://schemas.microsoft.com/office/drawing/2014/main" id="{C03A24C0-63DF-36A8-C0C3-EF4DC52B96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fický objekt 3" descr="Dokument se souvislou výplní">
            <a:extLst>
              <a:ext uri="{FF2B5EF4-FFF2-40B4-BE49-F238E27FC236}">
                <a16:creationId xmlns:a16="http://schemas.microsoft.com/office/drawing/2014/main" id="{02B51FCF-FAA6-7741-590F-CBA424A037F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3068" y="3230049"/>
            <a:ext cx="1587757" cy="1587757"/>
          </a:xfrm>
          <a:prstGeom prst="rect">
            <a:avLst/>
          </a:prstGeom>
        </p:spPr>
      </p:pic>
      <p:pic>
        <p:nvPicPr>
          <p:cNvPr id="6" name="Grafický objekt 5" descr="Město se souvislou výplní">
            <a:extLst>
              <a:ext uri="{FF2B5EF4-FFF2-40B4-BE49-F238E27FC236}">
                <a16:creationId xmlns:a16="http://schemas.microsoft.com/office/drawing/2014/main" id="{5A22356D-F681-E416-CC6D-682772943E4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071575" y="3205831"/>
            <a:ext cx="1587757" cy="1587757"/>
          </a:xfrm>
          <a:prstGeom prst="rect">
            <a:avLst/>
          </a:prstGeom>
        </p:spPr>
      </p:pic>
      <p:pic>
        <p:nvPicPr>
          <p:cNvPr id="8" name="Grafický objekt 7" descr="Otevřená obálka se souvislou výplní">
            <a:extLst>
              <a:ext uri="{FF2B5EF4-FFF2-40B4-BE49-F238E27FC236}">
                <a16:creationId xmlns:a16="http://schemas.microsoft.com/office/drawing/2014/main" id="{AEFFB353-2389-2E1B-BC6B-CD89FE2E0B1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930711" y="3188960"/>
            <a:ext cx="1587757" cy="1587757"/>
          </a:xfrm>
          <a:prstGeom prst="rect">
            <a:avLst/>
          </a:prstGeom>
        </p:spPr>
      </p:pic>
      <p:pic>
        <p:nvPicPr>
          <p:cNvPr id="10" name="Grafický objekt 9" descr="Filantropie se souvislou výplní">
            <a:extLst>
              <a:ext uri="{FF2B5EF4-FFF2-40B4-BE49-F238E27FC236}">
                <a16:creationId xmlns:a16="http://schemas.microsoft.com/office/drawing/2014/main" id="{3EC9D19E-1C51-D71F-C230-416B1D2F9D8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250642" y="3188960"/>
            <a:ext cx="1575467" cy="1575467"/>
          </a:xfrm>
          <a:prstGeom prst="rect">
            <a:avLst/>
          </a:prstGeom>
        </p:spPr>
      </p:pic>
      <p:pic>
        <p:nvPicPr>
          <p:cNvPr id="14" name="Grafický objekt 13" descr="Programátorský žena se souvislou výplní">
            <a:extLst>
              <a:ext uri="{FF2B5EF4-FFF2-40B4-BE49-F238E27FC236}">
                <a16:creationId xmlns:a16="http://schemas.microsoft.com/office/drawing/2014/main" id="{FDAEC039-DDDD-880E-2808-D97D16D1554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513277" y="3230049"/>
            <a:ext cx="1587757" cy="1587757"/>
          </a:xfrm>
          <a:prstGeom prst="rect">
            <a:avLst/>
          </a:prstGeom>
        </p:spPr>
      </p:pic>
      <p:sp>
        <p:nvSpPr>
          <p:cNvPr id="3" name="TextovéPole 2">
            <a:extLst>
              <a:ext uri="{FF2B5EF4-FFF2-40B4-BE49-F238E27FC236}">
                <a16:creationId xmlns:a16="http://schemas.microsoft.com/office/drawing/2014/main" id="{4A191432-2370-CE64-C6CF-1D9A52275CAA}"/>
              </a:ext>
            </a:extLst>
          </p:cNvPr>
          <p:cNvSpPr txBox="1"/>
          <p:nvPr/>
        </p:nvSpPr>
        <p:spPr>
          <a:xfrm>
            <a:off x="466791" y="146508"/>
            <a:ext cx="10515595" cy="722119"/>
          </a:xfrm>
          <a:prstGeom prst="rect">
            <a:avLst/>
          </a:prstGeom>
        </p:spPr>
        <p:txBody>
          <a:bodyPr vert="horz" lIns="91440" tIns="45720" rIns="91440" bIns="45720" rtlCol="0">
            <a:noAutofit/>
          </a:bodyPr>
          <a:lstStyle/>
          <a:p>
            <a:pPr>
              <a:lnSpc>
                <a:spcPct val="90000"/>
              </a:lnSpc>
              <a:spcAft>
                <a:spcPts val="600"/>
              </a:spcAft>
            </a:pPr>
            <a:r>
              <a:rPr lang="cs-CZ" sz="2800" b="1" dirty="0"/>
              <a:t>Co je dělená správa?</a:t>
            </a:r>
          </a:p>
          <a:p>
            <a:pPr indent="-228600">
              <a:lnSpc>
                <a:spcPct val="90000"/>
              </a:lnSpc>
              <a:spcAft>
                <a:spcPts val="600"/>
              </a:spcAft>
              <a:buFont typeface="Arial" panose="020B0604020202020204" pitchFamily="34" charset="0"/>
              <a:buChar char="•"/>
            </a:pPr>
            <a:endParaRPr lang="en-US" sz="2800" b="1" dirty="0"/>
          </a:p>
          <a:p>
            <a:pPr>
              <a:lnSpc>
                <a:spcPct val="90000"/>
              </a:lnSpc>
              <a:spcAft>
                <a:spcPts val="600"/>
              </a:spcAft>
            </a:pPr>
            <a:r>
              <a:rPr lang="cs-CZ" sz="2800" b="1" dirty="0"/>
              <a:t>K (procesní) dělené správě dochází, je-li rozhodnutím orgánu veřejné moci, který není správcem daně, vydaným při výkonu veřejné moci uložena platební povinnost k peněžitému plnění určenému do veřejného rozpočtu a postupuje-li se při jeho placení podle tohoto zákona nebo podle jeho jednotlivých ustanovení.</a:t>
            </a:r>
            <a:endParaRPr lang="en-US" sz="2800" dirty="0"/>
          </a:p>
        </p:txBody>
      </p:sp>
      <p:cxnSp>
        <p:nvCxnSpPr>
          <p:cNvPr id="39" name="Přímá spojnice se šipkou 38">
            <a:extLst>
              <a:ext uri="{FF2B5EF4-FFF2-40B4-BE49-F238E27FC236}">
                <a16:creationId xmlns:a16="http://schemas.microsoft.com/office/drawing/2014/main" id="{75843E14-5034-7666-4F5B-0AE69842EA22}"/>
              </a:ext>
            </a:extLst>
          </p:cNvPr>
          <p:cNvCxnSpPr>
            <a:cxnSpLocks/>
          </p:cNvCxnSpPr>
          <p:nvPr/>
        </p:nvCxnSpPr>
        <p:spPr>
          <a:xfrm>
            <a:off x="1813642" y="4038675"/>
            <a:ext cx="989177"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Přímá spojnice se šipkou 40">
            <a:extLst>
              <a:ext uri="{FF2B5EF4-FFF2-40B4-BE49-F238E27FC236}">
                <a16:creationId xmlns:a16="http://schemas.microsoft.com/office/drawing/2014/main" id="{58CCE30C-4412-5927-246E-E55385472F1E}"/>
              </a:ext>
            </a:extLst>
          </p:cNvPr>
          <p:cNvCxnSpPr>
            <a:cxnSpLocks/>
          </p:cNvCxnSpPr>
          <p:nvPr/>
        </p:nvCxnSpPr>
        <p:spPr>
          <a:xfrm>
            <a:off x="3963053" y="4038675"/>
            <a:ext cx="967658"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Přímá spojnice se šipkou 41">
            <a:extLst>
              <a:ext uri="{FF2B5EF4-FFF2-40B4-BE49-F238E27FC236}">
                <a16:creationId xmlns:a16="http://schemas.microsoft.com/office/drawing/2014/main" id="{1CD0E1ED-6CCB-E7AD-35EC-DB364B2187FB}"/>
              </a:ext>
            </a:extLst>
          </p:cNvPr>
          <p:cNvCxnSpPr>
            <a:cxnSpLocks/>
          </p:cNvCxnSpPr>
          <p:nvPr/>
        </p:nvCxnSpPr>
        <p:spPr>
          <a:xfrm>
            <a:off x="8970520" y="4000725"/>
            <a:ext cx="1065001" cy="8529"/>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Přímá spojnice se šipkou 45">
            <a:extLst>
              <a:ext uri="{FF2B5EF4-FFF2-40B4-BE49-F238E27FC236}">
                <a16:creationId xmlns:a16="http://schemas.microsoft.com/office/drawing/2014/main" id="{296D054A-0A05-8797-637C-F236F4C8EE3C}"/>
              </a:ext>
            </a:extLst>
          </p:cNvPr>
          <p:cNvCxnSpPr>
            <a:cxnSpLocks/>
          </p:cNvCxnSpPr>
          <p:nvPr/>
        </p:nvCxnSpPr>
        <p:spPr>
          <a:xfrm>
            <a:off x="6518468" y="3991180"/>
            <a:ext cx="1065001" cy="8529"/>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 name="Grafický objekt 1" descr="Zavřená kniha se souvislou výplní">
            <a:extLst>
              <a:ext uri="{FF2B5EF4-FFF2-40B4-BE49-F238E27FC236}">
                <a16:creationId xmlns:a16="http://schemas.microsoft.com/office/drawing/2014/main" id="{ACFBE2A9-3915-8912-F0DE-728309DB893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66791" y="5089902"/>
            <a:ext cx="1249275" cy="1173111"/>
          </a:xfrm>
          <a:prstGeom prst="rect">
            <a:avLst/>
          </a:prstGeom>
        </p:spPr>
      </p:pic>
      <p:pic>
        <p:nvPicPr>
          <p:cNvPr id="7" name="Grafický objekt 6" descr="Psací podložka s klipsou se souvislou výplní">
            <a:extLst>
              <a:ext uri="{FF2B5EF4-FFF2-40B4-BE49-F238E27FC236}">
                <a16:creationId xmlns:a16="http://schemas.microsoft.com/office/drawing/2014/main" id="{982A846F-90AA-D5A0-C821-9DE434D131D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760047" y="5039876"/>
            <a:ext cx="1094215" cy="1173111"/>
          </a:xfrm>
          <a:prstGeom prst="rect">
            <a:avLst/>
          </a:prstGeom>
        </p:spPr>
      </p:pic>
      <p:cxnSp>
        <p:nvCxnSpPr>
          <p:cNvPr id="11" name="Přímá spojnice se šipkou 10">
            <a:extLst>
              <a:ext uri="{FF2B5EF4-FFF2-40B4-BE49-F238E27FC236}">
                <a16:creationId xmlns:a16="http://schemas.microsoft.com/office/drawing/2014/main" id="{7797D347-6315-1F0B-2EB9-2F2B86143666}"/>
              </a:ext>
            </a:extLst>
          </p:cNvPr>
          <p:cNvCxnSpPr/>
          <p:nvPr/>
        </p:nvCxnSpPr>
        <p:spPr>
          <a:xfrm>
            <a:off x="1813642" y="5676457"/>
            <a:ext cx="946405"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ovéPole 11">
            <a:extLst>
              <a:ext uri="{FF2B5EF4-FFF2-40B4-BE49-F238E27FC236}">
                <a16:creationId xmlns:a16="http://schemas.microsoft.com/office/drawing/2014/main" id="{9EF3D0FC-F994-6D7A-402B-5514B29F5AB3}"/>
              </a:ext>
            </a:extLst>
          </p:cNvPr>
          <p:cNvSpPr txBox="1"/>
          <p:nvPr/>
        </p:nvSpPr>
        <p:spPr>
          <a:xfrm>
            <a:off x="4388403" y="5022404"/>
            <a:ext cx="6593983" cy="1200329"/>
          </a:xfrm>
          <a:prstGeom prst="rect">
            <a:avLst/>
          </a:prstGeom>
          <a:noFill/>
        </p:spPr>
        <p:txBody>
          <a:bodyPr wrap="square" rtlCol="0">
            <a:spAutoFit/>
          </a:bodyPr>
          <a:lstStyle/>
          <a:p>
            <a:r>
              <a:rPr lang="cs-CZ" sz="3600" b="1" dirty="0"/>
              <a:t>Zákon č. 280/2009 Sb., daňový řád, ve znění pozdějších předpisů</a:t>
            </a:r>
          </a:p>
        </p:txBody>
      </p:sp>
    </p:spTree>
    <p:extLst>
      <p:ext uri="{BB962C8B-B14F-4D97-AF65-F5344CB8AC3E}">
        <p14:creationId xmlns:p14="http://schemas.microsoft.com/office/powerpoint/2010/main" val="118043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1500" fill="hold"/>
                                        <p:tgtEl>
                                          <p:spTgt spid="3">
                                            <p:txEl>
                                              <p:pRg st="2" end="2"/>
                                            </p:txEl>
                                          </p:spTgt>
                                        </p:tgtEl>
                                        <p:attrNameLst>
                                          <p:attrName>style.textDecorationUnderline</p:attrName>
                                        </p:attrNameLst>
                                      </p:cBhvr>
                                      <p:to>
                                        <p:strVal val="true"/>
                                      </p:to>
                                    </p:set>
                                  </p:childTnLst>
                                </p:cTn>
                              </p:par>
                              <p:par>
                                <p:cTn id="7" presetID="10" presetClass="entr" presetSubtype="0" fill="hold" nodeType="withEffect">
                                  <p:stCondLst>
                                    <p:cond delay="100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par>
                                <p:cTn id="10" presetID="10" presetClass="entr" presetSubtype="0" fill="hold" nodeType="withEffect">
                                  <p:stCondLst>
                                    <p:cond delay="225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par>
                                <p:cTn id="13" presetID="10" presetClass="entr" presetSubtype="0" fill="hold" nodeType="withEffect">
                                  <p:stCondLst>
                                    <p:cond delay="225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nodeType="withEffect">
                                  <p:stCondLst>
                                    <p:cond delay="5000"/>
                                  </p:stCondLst>
                                  <p:childTnLst>
                                    <p:set>
                                      <p:cBhvr>
                                        <p:cTn id="17" dur="1" fill="hold">
                                          <p:stCondLst>
                                            <p:cond delay="0"/>
                                          </p:stCondLst>
                                        </p:cTn>
                                        <p:tgtEl>
                                          <p:spTgt spid="41"/>
                                        </p:tgtEl>
                                        <p:attrNameLst>
                                          <p:attrName>style.visibility</p:attrName>
                                        </p:attrNameLst>
                                      </p:cBhvr>
                                      <p:to>
                                        <p:strVal val="visible"/>
                                      </p:to>
                                    </p:set>
                                    <p:animEffect transition="in" filter="fade">
                                      <p:cBhvr>
                                        <p:cTn id="18" dur="500"/>
                                        <p:tgtEl>
                                          <p:spTgt spid="41"/>
                                        </p:tgtEl>
                                      </p:cBhvr>
                                    </p:animEffect>
                                  </p:childTnLst>
                                </p:cTn>
                              </p:par>
                              <p:par>
                                <p:cTn id="19" presetID="10" presetClass="entr" presetSubtype="0" fill="hold" nodeType="withEffect">
                                  <p:stCondLst>
                                    <p:cond delay="500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nodeType="withEffect">
                                  <p:stCondLst>
                                    <p:cond delay="750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500"/>
                                        <p:tgtEl>
                                          <p:spTgt spid="46"/>
                                        </p:tgtEl>
                                      </p:cBhvr>
                                    </p:animEffect>
                                  </p:childTnLst>
                                </p:cTn>
                              </p:par>
                              <p:par>
                                <p:cTn id="25" presetID="10" presetClass="entr" presetSubtype="0" fill="hold" nodeType="withEffect">
                                  <p:stCondLst>
                                    <p:cond delay="750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nodeType="withEffect">
                                  <p:stCondLst>
                                    <p:cond delay="9500"/>
                                  </p:stCondLst>
                                  <p:childTnLst>
                                    <p:set>
                                      <p:cBhvr>
                                        <p:cTn id="29" dur="1" fill="hold">
                                          <p:stCondLst>
                                            <p:cond delay="0"/>
                                          </p:stCondLst>
                                        </p:cTn>
                                        <p:tgtEl>
                                          <p:spTgt spid="42"/>
                                        </p:tgtEl>
                                        <p:attrNameLst>
                                          <p:attrName>style.visibility</p:attrName>
                                        </p:attrNameLst>
                                      </p:cBhvr>
                                      <p:to>
                                        <p:strVal val="visible"/>
                                      </p:to>
                                    </p:set>
                                    <p:animEffect transition="in" filter="fade">
                                      <p:cBhvr>
                                        <p:cTn id="30" dur="500"/>
                                        <p:tgtEl>
                                          <p:spTgt spid="42"/>
                                        </p:tgtEl>
                                      </p:cBhvr>
                                    </p:animEffect>
                                  </p:childTnLst>
                                </p:cTn>
                              </p:par>
                              <p:par>
                                <p:cTn id="31" presetID="10" presetClass="entr" presetSubtype="0" fill="hold" nodeType="withEffect">
                                  <p:stCondLst>
                                    <p:cond delay="950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par>
                                <p:cTn id="34" presetID="10" presetClass="entr" presetSubtype="0" fill="hold" nodeType="withEffect">
                                  <p:stCondLst>
                                    <p:cond delay="1250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500"/>
                                        <p:tgtEl>
                                          <p:spTgt spid="2"/>
                                        </p:tgtEl>
                                      </p:cBhvr>
                                    </p:animEffect>
                                  </p:childTnLst>
                                </p:cTn>
                              </p:par>
                              <p:par>
                                <p:cTn id="37" presetID="10" presetClass="entr" presetSubtype="0" fill="hold" nodeType="withEffect">
                                  <p:stCondLst>
                                    <p:cond delay="1400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ntr" presetSubtype="0" fill="hold" nodeType="withEffect">
                                  <p:stCondLst>
                                    <p:cond delay="1400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2">
                                            <p:txEl>
                                              <p:pRg st="0" end="0"/>
                                            </p:txEl>
                                          </p:spTgt>
                                        </p:tgtEl>
                                        <p:attrNameLst>
                                          <p:attrName>style.visibility</p:attrName>
                                        </p:attrNameLst>
                                      </p:cBhvr>
                                      <p:to>
                                        <p:strVal val="visible"/>
                                      </p:to>
                                    </p:set>
                                    <p:animEffect transition="in" filter="fade">
                                      <p:cBhvr>
                                        <p:cTn id="4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76915EA8-F5DF-9FFE-91B6-8258E7687EF7}"/>
              </a:ext>
            </a:extLst>
          </p:cNvPr>
          <p:cNvSpPr txBox="1"/>
          <p:nvPr/>
        </p:nvSpPr>
        <p:spPr>
          <a:xfrm>
            <a:off x="25530" y="0"/>
            <a:ext cx="12192000" cy="5693866"/>
          </a:xfrm>
          <a:prstGeom prst="rect">
            <a:avLst/>
          </a:prstGeom>
          <a:noFill/>
        </p:spPr>
        <p:txBody>
          <a:bodyPr wrap="square">
            <a:spAutoFit/>
          </a:bodyPr>
          <a:lstStyle/>
          <a:p>
            <a:r>
              <a:rPr lang="cs-CZ" sz="2800" b="1" dirty="0"/>
              <a:t>§ 162 DŘ odst. 2 – tzv. Věcná dělená správa</a:t>
            </a:r>
          </a:p>
          <a:p>
            <a:endParaRPr lang="cs-CZ" sz="2800" b="1" dirty="0"/>
          </a:p>
          <a:p>
            <a:r>
              <a:rPr lang="cs-CZ" sz="2800" b="1" dirty="0"/>
              <a:t>Pokud orgán veřejné moci, který uložil platební povinnost k peněžitému plnění v rámci dělené správy, není současně příslušný k vymáhání tohoto peněžitého plnění, </a:t>
            </a:r>
            <a:r>
              <a:rPr lang="cs-CZ" sz="2800" b="1" dirty="0">
                <a:solidFill>
                  <a:srgbClr val="FF0000"/>
                </a:solidFill>
              </a:rPr>
              <a:t>předá příslušnému správci daně </a:t>
            </a:r>
            <a:r>
              <a:rPr lang="cs-CZ" sz="2800" b="1" dirty="0"/>
              <a:t>nezbytné údaje o uložení nebo vzniku této platební povinnosti, včetně stejnopisu rozhodnutí s vyznačením právní moci a přehledu předávaných rozhodnutí. Tyto údaje jsou předávány o peněžitém plnění, které nebylo dobrovolně uhrazeno </a:t>
            </a:r>
            <a:r>
              <a:rPr lang="cs-CZ" sz="2800" b="1" dirty="0">
                <a:solidFill>
                  <a:srgbClr val="FF0000"/>
                </a:solidFill>
              </a:rPr>
              <a:t>do 30 dnů po marném uplynutí lhůty jeho splatnosti</a:t>
            </a:r>
            <a:r>
              <a:rPr lang="cs-CZ" sz="2800" b="1" dirty="0"/>
              <a:t>.</a:t>
            </a:r>
          </a:p>
          <a:p>
            <a:endParaRPr lang="cs-CZ" sz="2800" b="1" dirty="0"/>
          </a:p>
          <a:p>
            <a:endParaRPr lang="cs-CZ" sz="2800" dirty="0"/>
          </a:p>
          <a:p>
            <a:endParaRPr lang="cs-CZ" sz="2800" dirty="0"/>
          </a:p>
          <a:p>
            <a:endParaRPr lang="cs-CZ" sz="2800" dirty="0"/>
          </a:p>
        </p:txBody>
      </p:sp>
      <p:pic>
        <p:nvPicPr>
          <p:cNvPr id="4" name="Grafický objekt 3" descr="Programátorský žena se souvislou výplní">
            <a:extLst>
              <a:ext uri="{FF2B5EF4-FFF2-40B4-BE49-F238E27FC236}">
                <a16:creationId xmlns:a16="http://schemas.microsoft.com/office/drawing/2014/main" id="{95D0F734-6EFB-8B25-82AB-1AB193A8840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0317" y="4168589"/>
            <a:ext cx="914400" cy="914400"/>
          </a:xfrm>
          <a:prstGeom prst="rect">
            <a:avLst/>
          </a:prstGeom>
        </p:spPr>
      </p:pic>
      <p:pic>
        <p:nvPicPr>
          <p:cNvPr id="5" name="Grafický objekt 4" descr="Otevřená obálka se souvislou výplní">
            <a:extLst>
              <a:ext uri="{FF2B5EF4-FFF2-40B4-BE49-F238E27FC236}">
                <a16:creationId xmlns:a16="http://schemas.microsoft.com/office/drawing/2014/main" id="{EB21939C-6470-555D-01B0-890649B0FAE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073598" y="4126703"/>
            <a:ext cx="914400" cy="914400"/>
          </a:xfrm>
          <a:prstGeom prst="rect">
            <a:avLst/>
          </a:prstGeom>
        </p:spPr>
      </p:pic>
      <p:pic>
        <p:nvPicPr>
          <p:cNvPr id="8" name="Grafický objekt 7" descr="Filantropie se souvislou výplní">
            <a:extLst>
              <a:ext uri="{FF2B5EF4-FFF2-40B4-BE49-F238E27FC236}">
                <a16:creationId xmlns:a16="http://schemas.microsoft.com/office/drawing/2014/main" id="{DEA0294A-9EAA-29CA-4C38-CA895ADD6BD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922709" y="4168589"/>
            <a:ext cx="914401" cy="914401"/>
          </a:xfrm>
          <a:prstGeom prst="rect">
            <a:avLst/>
          </a:prstGeom>
        </p:spPr>
      </p:pic>
      <p:pic>
        <p:nvPicPr>
          <p:cNvPr id="10" name="Grafický objekt 9" descr="Přesýpací hodiny plné se souvislou výplní">
            <a:extLst>
              <a:ext uri="{FF2B5EF4-FFF2-40B4-BE49-F238E27FC236}">
                <a16:creationId xmlns:a16="http://schemas.microsoft.com/office/drawing/2014/main" id="{C06C0AB5-4736-87D2-2036-EAA8C3B8B02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862156" y="4215856"/>
            <a:ext cx="914400" cy="914400"/>
          </a:xfrm>
          <a:prstGeom prst="rect">
            <a:avLst/>
          </a:prstGeom>
        </p:spPr>
      </p:pic>
      <p:cxnSp>
        <p:nvCxnSpPr>
          <p:cNvPr id="12" name="Přímá spojnice 11">
            <a:extLst>
              <a:ext uri="{FF2B5EF4-FFF2-40B4-BE49-F238E27FC236}">
                <a16:creationId xmlns:a16="http://schemas.microsoft.com/office/drawing/2014/main" id="{3243AFD9-9E19-CEFE-3B7E-A14D8A483772}"/>
              </a:ext>
            </a:extLst>
          </p:cNvPr>
          <p:cNvCxnSpPr>
            <a:cxnSpLocks/>
          </p:cNvCxnSpPr>
          <p:nvPr/>
        </p:nvCxnSpPr>
        <p:spPr>
          <a:xfrm flipH="1">
            <a:off x="1922709" y="4288759"/>
            <a:ext cx="831670" cy="91440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Přímá spojnice 12">
            <a:extLst>
              <a:ext uri="{FF2B5EF4-FFF2-40B4-BE49-F238E27FC236}">
                <a16:creationId xmlns:a16="http://schemas.microsoft.com/office/drawing/2014/main" id="{E16E243B-BF5A-9A22-933A-88CD5075365C}"/>
              </a:ext>
            </a:extLst>
          </p:cNvPr>
          <p:cNvCxnSpPr>
            <a:cxnSpLocks/>
          </p:cNvCxnSpPr>
          <p:nvPr/>
        </p:nvCxnSpPr>
        <p:spPr>
          <a:xfrm flipH="1" flipV="1">
            <a:off x="1838327" y="4288759"/>
            <a:ext cx="928600" cy="91440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Grafický objekt 16" descr="Dokument se souvislou výplní">
            <a:extLst>
              <a:ext uri="{FF2B5EF4-FFF2-40B4-BE49-F238E27FC236}">
                <a16:creationId xmlns:a16="http://schemas.microsoft.com/office/drawing/2014/main" id="{2D99462A-E3A0-84F2-C8A1-2EC67858515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846774" y="4215856"/>
            <a:ext cx="914400" cy="914400"/>
          </a:xfrm>
          <a:prstGeom prst="rect">
            <a:avLst/>
          </a:prstGeom>
        </p:spPr>
      </p:pic>
      <p:pic>
        <p:nvPicPr>
          <p:cNvPr id="18" name="Grafický objekt 17" descr="Pilotní muž se souvislou výplní">
            <a:extLst>
              <a:ext uri="{FF2B5EF4-FFF2-40B4-BE49-F238E27FC236}">
                <a16:creationId xmlns:a16="http://schemas.microsoft.com/office/drawing/2014/main" id="{D508913F-7B27-9813-A0F8-FBF78D1406C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252608" y="4215856"/>
            <a:ext cx="914400" cy="914400"/>
          </a:xfrm>
          <a:prstGeom prst="rect">
            <a:avLst/>
          </a:prstGeom>
        </p:spPr>
      </p:pic>
      <p:pic>
        <p:nvPicPr>
          <p:cNvPr id="19" name="Grafický objekt 18" descr="Deska s klipem, odznak se souvislou výplní">
            <a:extLst>
              <a:ext uri="{FF2B5EF4-FFF2-40B4-BE49-F238E27FC236}">
                <a16:creationId xmlns:a16="http://schemas.microsoft.com/office/drawing/2014/main" id="{AFF7D6AB-403A-07E9-81AB-E0F3C1FB63EA}"/>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9439273" y="4236492"/>
            <a:ext cx="914400" cy="914400"/>
          </a:xfrm>
          <a:prstGeom prst="rect">
            <a:avLst/>
          </a:prstGeom>
        </p:spPr>
      </p:pic>
      <p:cxnSp>
        <p:nvCxnSpPr>
          <p:cNvPr id="6" name="Přímá spojnice se šipkou 5">
            <a:extLst>
              <a:ext uri="{FF2B5EF4-FFF2-40B4-BE49-F238E27FC236}">
                <a16:creationId xmlns:a16="http://schemas.microsoft.com/office/drawing/2014/main" id="{049B1B0D-4718-B4E4-DC39-49639F945249}"/>
              </a:ext>
            </a:extLst>
          </p:cNvPr>
          <p:cNvCxnSpPr>
            <a:cxnSpLocks/>
          </p:cNvCxnSpPr>
          <p:nvPr/>
        </p:nvCxnSpPr>
        <p:spPr>
          <a:xfrm>
            <a:off x="1057383" y="4683652"/>
            <a:ext cx="865326"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Přímá spojnice se šipkou 8">
            <a:extLst>
              <a:ext uri="{FF2B5EF4-FFF2-40B4-BE49-F238E27FC236}">
                <a16:creationId xmlns:a16="http://schemas.microsoft.com/office/drawing/2014/main" id="{3822D864-D67A-5386-D26D-2300FBE31FDE}"/>
              </a:ext>
            </a:extLst>
          </p:cNvPr>
          <p:cNvCxnSpPr>
            <a:cxnSpLocks/>
          </p:cNvCxnSpPr>
          <p:nvPr/>
        </p:nvCxnSpPr>
        <p:spPr>
          <a:xfrm>
            <a:off x="2949844" y="4683652"/>
            <a:ext cx="881152"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Přímá spojnice se šipkou 13">
            <a:extLst>
              <a:ext uri="{FF2B5EF4-FFF2-40B4-BE49-F238E27FC236}">
                <a16:creationId xmlns:a16="http://schemas.microsoft.com/office/drawing/2014/main" id="{83C70709-1C8B-1668-D8FB-3EB6507042BF}"/>
              </a:ext>
            </a:extLst>
          </p:cNvPr>
          <p:cNvCxnSpPr>
            <a:cxnSpLocks/>
          </p:cNvCxnSpPr>
          <p:nvPr/>
        </p:nvCxnSpPr>
        <p:spPr>
          <a:xfrm>
            <a:off x="6557298" y="4671974"/>
            <a:ext cx="881152"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Přímá spojnice se šipkou 14">
            <a:extLst>
              <a:ext uri="{FF2B5EF4-FFF2-40B4-BE49-F238E27FC236}">
                <a16:creationId xmlns:a16="http://schemas.microsoft.com/office/drawing/2014/main" id="{CD0B7319-508E-9CB8-3A31-5130E2F51D6E}"/>
              </a:ext>
            </a:extLst>
          </p:cNvPr>
          <p:cNvCxnSpPr>
            <a:cxnSpLocks/>
          </p:cNvCxnSpPr>
          <p:nvPr/>
        </p:nvCxnSpPr>
        <p:spPr>
          <a:xfrm>
            <a:off x="8056380" y="4625789"/>
            <a:ext cx="881152"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Přímá spojnice se šipkou 15">
            <a:extLst>
              <a:ext uri="{FF2B5EF4-FFF2-40B4-BE49-F238E27FC236}">
                <a16:creationId xmlns:a16="http://schemas.microsoft.com/office/drawing/2014/main" id="{B704C103-A905-6BDC-20C7-2FF96458836C}"/>
              </a:ext>
            </a:extLst>
          </p:cNvPr>
          <p:cNvCxnSpPr>
            <a:cxnSpLocks/>
          </p:cNvCxnSpPr>
          <p:nvPr/>
        </p:nvCxnSpPr>
        <p:spPr>
          <a:xfrm>
            <a:off x="5240378" y="4685505"/>
            <a:ext cx="881152"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Ovál 19">
            <a:extLst>
              <a:ext uri="{FF2B5EF4-FFF2-40B4-BE49-F238E27FC236}">
                <a16:creationId xmlns:a16="http://schemas.microsoft.com/office/drawing/2014/main" id="{474579C8-4BA5-06DB-A16A-4AE25A10DA07}"/>
              </a:ext>
            </a:extLst>
          </p:cNvPr>
          <p:cNvSpPr/>
          <p:nvPr/>
        </p:nvSpPr>
        <p:spPr>
          <a:xfrm>
            <a:off x="2837109" y="3682654"/>
            <a:ext cx="3939447" cy="1816272"/>
          </a:xfrm>
          <a:prstGeom prst="ellipse">
            <a:avLst/>
          </a:prstGeom>
          <a:noFill/>
          <a:ln w="6032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1" name="Grafický objekt 20" descr="Filantropie se souvislou výplní">
            <a:extLst>
              <a:ext uri="{FF2B5EF4-FFF2-40B4-BE49-F238E27FC236}">
                <a16:creationId xmlns:a16="http://schemas.microsoft.com/office/drawing/2014/main" id="{69BED67B-BBD1-B948-6E56-4D06905E815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7284" y="5983460"/>
            <a:ext cx="540465" cy="540465"/>
          </a:xfrm>
          <a:prstGeom prst="rect">
            <a:avLst/>
          </a:prstGeom>
        </p:spPr>
      </p:pic>
      <p:cxnSp>
        <p:nvCxnSpPr>
          <p:cNvPr id="23" name="Přímá spojnice 22">
            <a:extLst>
              <a:ext uri="{FF2B5EF4-FFF2-40B4-BE49-F238E27FC236}">
                <a16:creationId xmlns:a16="http://schemas.microsoft.com/office/drawing/2014/main" id="{B5848E76-6516-C1CD-30F6-806063058001}"/>
              </a:ext>
            </a:extLst>
          </p:cNvPr>
          <p:cNvCxnSpPr>
            <a:cxnSpLocks/>
          </p:cNvCxnSpPr>
          <p:nvPr/>
        </p:nvCxnSpPr>
        <p:spPr>
          <a:xfrm flipV="1">
            <a:off x="487284" y="5983460"/>
            <a:ext cx="540465" cy="5822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Přímá spojnice 29">
            <a:extLst>
              <a:ext uri="{FF2B5EF4-FFF2-40B4-BE49-F238E27FC236}">
                <a16:creationId xmlns:a16="http://schemas.microsoft.com/office/drawing/2014/main" id="{46926E81-70D6-F669-BA0F-26467B2E7668}"/>
              </a:ext>
            </a:extLst>
          </p:cNvPr>
          <p:cNvCxnSpPr>
            <a:cxnSpLocks/>
          </p:cNvCxnSpPr>
          <p:nvPr/>
        </p:nvCxnSpPr>
        <p:spPr>
          <a:xfrm>
            <a:off x="487284" y="5983460"/>
            <a:ext cx="570099" cy="5822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Přímá spojnice se šipkou 34">
            <a:extLst>
              <a:ext uri="{FF2B5EF4-FFF2-40B4-BE49-F238E27FC236}">
                <a16:creationId xmlns:a16="http://schemas.microsoft.com/office/drawing/2014/main" id="{8E4C8E7F-EE7F-05B9-1904-1B431BF5DA7F}"/>
              </a:ext>
            </a:extLst>
          </p:cNvPr>
          <p:cNvCxnSpPr>
            <a:cxnSpLocks/>
          </p:cNvCxnSpPr>
          <p:nvPr/>
        </p:nvCxnSpPr>
        <p:spPr>
          <a:xfrm>
            <a:off x="1027749" y="6211828"/>
            <a:ext cx="5748807" cy="0"/>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Přímá spojnice 36">
            <a:extLst>
              <a:ext uri="{FF2B5EF4-FFF2-40B4-BE49-F238E27FC236}">
                <a16:creationId xmlns:a16="http://schemas.microsoft.com/office/drawing/2014/main" id="{E395897E-A463-E2CD-0072-E7FFE6E62EA7}"/>
              </a:ext>
            </a:extLst>
          </p:cNvPr>
          <p:cNvCxnSpPr>
            <a:cxnSpLocks/>
          </p:cNvCxnSpPr>
          <p:nvPr/>
        </p:nvCxnSpPr>
        <p:spPr>
          <a:xfrm>
            <a:off x="6776556" y="5887233"/>
            <a:ext cx="0" cy="636692"/>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2" name="TextovéPole 41">
            <a:extLst>
              <a:ext uri="{FF2B5EF4-FFF2-40B4-BE49-F238E27FC236}">
                <a16:creationId xmlns:a16="http://schemas.microsoft.com/office/drawing/2014/main" id="{FD68CA77-FCE5-F6B9-CDAB-1981E7C5AB22}"/>
              </a:ext>
            </a:extLst>
          </p:cNvPr>
          <p:cNvSpPr txBox="1"/>
          <p:nvPr/>
        </p:nvSpPr>
        <p:spPr>
          <a:xfrm>
            <a:off x="6557298" y="5388249"/>
            <a:ext cx="540466" cy="461665"/>
          </a:xfrm>
          <a:prstGeom prst="rect">
            <a:avLst/>
          </a:prstGeom>
          <a:noFill/>
        </p:spPr>
        <p:txBody>
          <a:bodyPr wrap="square" rtlCol="0">
            <a:spAutoFit/>
          </a:bodyPr>
          <a:lstStyle/>
          <a:p>
            <a:r>
              <a:rPr lang="cs-CZ" sz="2400" b="1" dirty="0"/>
              <a:t>30</a:t>
            </a:r>
          </a:p>
        </p:txBody>
      </p:sp>
      <p:cxnSp>
        <p:nvCxnSpPr>
          <p:cNvPr id="43" name="Přímá spojnice 42">
            <a:extLst>
              <a:ext uri="{FF2B5EF4-FFF2-40B4-BE49-F238E27FC236}">
                <a16:creationId xmlns:a16="http://schemas.microsoft.com/office/drawing/2014/main" id="{7A98D3ED-21A4-8931-9D34-BE12285CAAF8}"/>
              </a:ext>
            </a:extLst>
          </p:cNvPr>
          <p:cNvCxnSpPr>
            <a:cxnSpLocks/>
          </p:cNvCxnSpPr>
          <p:nvPr/>
        </p:nvCxnSpPr>
        <p:spPr>
          <a:xfrm>
            <a:off x="1004760" y="5929034"/>
            <a:ext cx="0" cy="636692"/>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4" name="Grafický objekt 43" descr="Dokument se souvislou výplní">
            <a:extLst>
              <a:ext uri="{FF2B5EF4-FFF2-40B4-BE49-F238E27FC236}">
                <a16:creationId xmlns:a16="http://schemas.microsoft.com/office/drawing/2014/main" id="{0126712D-D868-73A9-DC5B-670E3F1C0A8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559517" y="5768228"/>
            <a:ext cx="755697" cy="755697"/>
          </a:xfrm>
          <a:prstGeom prst="rect">
            <a:avLst/>
          </a:prstGeom>
        </p:spPr>
      </p:pic>
      <p:pic>
        <p:nvPicPr>
          <p:cNvPr id="45" name="Grafický objekt 44" descr="Deska s klipem, odznak se souvislou výplní">
            <a:extLst>
              <a:ext uri="{FF2B5EF4-FFF2-40B4-BE49-F238E27FC236}">
                <a16:creationId xmlns:a16="http://schemas.microsoft.com/office/drawing/2014/main" id="{DF10AA7D-3491-72C3-A68C-471AC210DF4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056898" y="5777888"/>
            <a:ext cx="755697" cy="755697"/>
          </a:xfrm>
          <a:prstGeom prst="rect">
            <a:avLst/>
          </a:prstGeom>
        </p:spPr>
      </p:pic>
      <p:cxnSp>
        <p:nvCxnSpPr>
          <p:cNvPr id="46" name="Přímá spojnice se šipkou 45">
            <a:extLst>
              <a:ext uri="{FF2B5EF4-FFF2-40B4-BE49-F238E27FC236}">
                <a16:creationId xmlns:a16="http://schemas.microsoft.com/office/drawing/2014/main" id="{A788B790-2C2B-A44A-3001-B28889855529}"/>
              </a:ext>
            </a:extLst>
          </p:cNvPr>
          <p:cNvCxnSpPr>
            <a:cxnSpLocks/>
          </p:cNvCxnSpPr>
          <p:nvPr/>
        </p:nvCxnSpPr>
        <p:spPr>
          <a:xfrm>
            <a:off x="6791099" y="6211828"/>
            <a:ext cx="87483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8" name="Grafický objekt 47" descr="Dokument se souvislou výplní">
            <a:extLst>
              <a:ext uri="{FF2B5EF4-FFF2-40B4-BE49-F238E27FC236}">
                <a16:creationId xmlns:a16="http://schemas.microsoft.com/office/drawing/2014/main" id="{9BEC0057-4D7F-4D0A-EA31-4562B46EAFF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157949" y="5341947"/>
            <a:ext cx="755697" cy="755697"/>
          </a:xfrm>
          <a:prstGeom prst="rect">
            <a:avLst/>
          </a:prstGeom>
        </p:spPr>
      </p:pic>
      <p:pic>
        <p:nvPicPr>
          <p:cNvPr id="49" name="Grafický objekt 48" descr="Deska s klipem, odznak se souvislou výplní">
            <a:extLst>
              <a:ext uri="{FF2B5EF4-FFF2-40B4-BE49-F238E27FC236}">
                <a16:creationId xmlns:a16="http://schemas.microsoft.com/office/drawing/2014/main" id="{19D4C98B-4D39-A740-2D0B-7AC5D188DB4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584513" y="5353199"/>
            <a:ext cx="755697" cy="755697"/>
          </a:xfrm>
          <a:prstGeom prst="rect">
            <a:avLst/>
          </a:prstGeom>
        </p:spPr>
      </p:pic>
      <p:cxnSp>
        <p:nvCxnSpPr>
          <p:cNvPr id="50" name="Přímá spojnice 49">
            <a:extLst>
              <a:ext uri="{FF2B5EF4-FFF2-40B4-BE49-F238E27FC236}">
                <a16:creationId xmlns:a16="http://schemas.microsoft.com/office/drawing/2014/main" id="{715253C4-452C-D88F-8E47-F55DD8180B3C}"/>
              </a:ext>
            </a:extLst>
          </p:cNvPr>
          <p:cNvCxnSpPr>
            <a:cxnSpLocks/>
          </p:cNvCxnSpPr>
          <p:nvPr/>
        </p:nvCxnSpPr>
        <p:spPr>
          <a:xfrm flipV="1">
            <a:off x="7709808" y="5777888"/>
            <a:ext cx="996375" cy="8024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Přímá spojnice 51">
            <a:extLst>
              <a:ext uri="{FF2B5EF4-FFF2-40B4-BE49-F238E27FC236}">
                <a16:creationId xmlns:a16="http://schemas.microsoft.com/office/drawing/2014/main" id="{6A8A7DA5-7A3C-F219-D5D6-29D03D565447}"/>
              </a:ext>
            </a:extLst>
          </p:cNvPr>
          <p:cNvCxnSpPr>
            <a:cxnSpLocks/>
          </p:cNvCxnSpPr>
          <p:nvPr/>
        </p:nvCxnSpPr>
        <p:spPr>
          <a:xfrm>
            <a:off x="7657186" y="5758568"/>
            <a:ext cx="1119781" cy="8217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9707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wd">
                                    <p:tmPct val="75000"/>
                                  </p:iterate>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nodeType="withEffect">
                                  <p:stCondLst>
                                    <p:cond delay="50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nodeType="withEffect">
                                  <p:stCondLst>
                                    <p:cond delay="100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37" presetClass="path" presetSubtype="0" accel="50000" decel="50000" fill="hold" nodeType="clickEffect">
                                  <p:stCondLst>
                                    <p:cond delay="0"/>
                                  </p:stCondLst>
                                  <p:childTnLst>
                                    <p:animMotion origin="layout" path="M 0.02461 0.00532 L 0.12787 0.04537 C 0.14935 0.0544 0.18165 0.05926 0.2155 0.05926 C 0.25404 0.05926 0.28477 0.0544 0.30638 0.04537 L 0.40977 0.00532 " pathEditMode="relative" rAng="0" ptsTypes="AAAAA">
                                      <p:cBhvr>
                                        <p:cTn id="33" dur="2000" fill="hold"/>
                                        <p:tgtEl>
                                          <p:spTgt spid="5"/>
                                        </p:tgtEl>
                                        <p:attrNameLst>
                                          <p:attrName>ppt_x</p:attrName>
                                          <p:attrName>ppt_y</p:attrName>
                                        </p:attrNameLst>
                                      </p:cBhvr>
                                      <p:rCtr x="19258" y="2685"/>
                                    </p:animMotion>
                                  </p:childTnLst>
                                </p:cTn>
                              </p:par>
                              <p:par>
                                <p:cTn id="34" presetID="10" presetClass="entr" presetSubtype="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par>
                                <p:cTn id="42" presetID="10" presetClass="entr" presetSubtype="0"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par>
                                <p:cTn id="50" presetID="10" presetClass="entr" presetSubtype="0" fill="hold"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par>
                                <p:cTn id="58" presetID="10" presetClass="entr" presetSubtype="0" fill="hold"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childTnLst>
                                </p:cTn>
                              </p:par>
                              <p:par>
                                <p:cTn id="61" presetID="10" presetClass="entr" presetSubtype="0" fill="hold" nodeType="with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500"/>
                                        <p:tgtEl>
                                          <p:spTgt spid="15"/>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500"/>
                                        <p:tgtEl>
                                          <p:spTgt spid="20"/>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fade">
                                      <p:cBhvr>
                                        <p:cTn id="73" dur="500"/>
                                        <p:tgtEl>
                                          <p:spTgt spid="21"/>
                                        </p:tgtEl>
                                      </p:cBhvr>
                                    </p:animEffect>
                                  </p:childTnLst>
                                </p:cTn>
                              </p:par>
                              <p:par>
                                <p:cTn id="74" presetID="10" presetClass="entr" presetSubtype="0" fill="hold" nodeType="with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500"/>
                                        <p:tgtEl>
                                          <p:spTgt spid="23"/>
                                        </p:tgtEl>
                                      </p:cBhvr>
                                    </p:animEffect>
                                  </p:childTnLst>
                                </p:cTn>
                              </p:par>
                              <p:par>
                                <p:cTn id="77" presetID="10" presetClass="entr" presetSubtype="0" fill="hold" nodeType="with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fade">
                                      <p:cBhvr>
                                        <p:cTn id="84" dur="500"/>
                                        <p:tgtEl>
                                          <p:spTgt spid="43"/>
                                        </p:tgtEl>
                                      </p:cBhvr>
                                    </p:animEffect>
                                  </p:childTnLst>
                                </p:cTn>
                              </p:par>
                              <p:par>
                                <p:cTn id="85" presetID="10" presetClass="entr" presetSubtype="0" fill="hold" nodeType="with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500"/>
                                        <p:tgtEl>
                                          <p:spTgt spid="35"/>
                                        </p:tgtEl>
                                      </p:cBhvr>
                                    </p:animEffect>
                                  </p:childTnLst>
                                </p:cTn>
                              </p:par>
                              <p:par>
                                <p:cTn id="88" presetID="10" presetClass="entr" presetSubtype="0" fill="hold" nodeType="withEffect">
                                  <p:stCondLst>
                                    <p:cond delay="0"/>
                                  </p:stCondLst>
                                  <p:childTnLst>
                                    <p:set>
                                      <p:cBhvr>
                                        <p:cTn id="89" dur="1" fill="hold">
                                          <p:stCondLst>
                                            <p:cond delay="0"/>
                                          </p:stCondLst>
                                        </p:cTn>
                                        <p:tgtEl>
                                          <p:spTgt spid="37"/>
                                        </p:tgtEl>
                                        <p:attrNameLst>
                                          <p:attrName>style.visibility</p:attrName>
                                        </p:attrNameLst>
                                      </p:cBhvr>
                                      <p:to>
                                        <p:strVal val="visible"/>
                                      </p:to>
                                    </p:set>
                                    <p:animEffect transition="in" filter="fade">
                                      <p:cBhvr>
                                        <p:cTn id="90" dur="500"/>
                                        <p:tgtEl>
                                          <p:spTgt spid="37"/>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42"/>
                                        </p:tgtEl>
                                        <p:attrNameLst>
                                          <p:attrName>style.visibility</p:attrName>
                                        </p:attrNameLst>
                                      </p:cBhvr>
                                      <p:to>
                                        <p:strVal val="visible"/>
                                      </p:to>
                                    </p:set>
                                    <p:animEffect transition="in" filter="fade">
                                      <p:cBhvr>
                                        <p:cTn id="93" dur="500"/>
                                        <p:tgtEl>
                                          <p:spTgt spid="42"/>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48"/>
                                        </p:tgtEl>
                                        <p:attrNameLst>
                                          <p:attrName>style.visibility</p:attrName>
                                        </p:attrNameLst>
                                      </p:cBhvr>
                                      <p:to>
                                        <p:strVal val="visible"/>
                                      </p:to>
                                    </p:set>
                                    <p:animEffect transition="in" filter="fade">
                                      <p:cBhvr>
                                        <p:cTn id="98" dur="500"/>
                                        <p:tgtEl>
                                          <p:spTgt spid="48"/>
                                        </p:tgtEl>
                                      </p:cBhvr>
                                    </p:animEffect>
                                  </p:childTnLst>
                                </p:cTn>
                              </p:par>
                              <p:par>
                                <p:cTn id="99" presetID="10" presetClass="entr" presetSubtype="0" fill="hold" nodeType="withEffect">
                                  <p:stCondLst>
                                    <p:cond delay="0"/>
                                  </p:stCondLst>
                                  <p:childTnLst>
                                    <p:set>
                                      <p:cBhvr>
                                        <p:cTn id="100" dur="1" fill="hold">
                                          <p:stCondLst>
                                            <p:cond delay="0"/>
                                          </p:stCondLst>
                                        </p:cTn>
                                        <p:tgtEl>
                                          <p:spTgt spid="49"/>
                                        </p:tgtEl>
                                        <p:attrNameLst>
                                          <p:attrName>style.visibility</p:attrName>
                                        </p:attrNameLst>
                                      </p:cBhvr>
                                      <p:to>
                                        <p:strVal val="visible"/>
                                      </p:to>
                                    </p:set>
                                    <p:animEffect transition="in" filter="fade">
                                      <p:cBhvr>
                                        <p:cTn id="101" dur="500"/>
                                        <p:tgtEl>
                                          <p:spTgt spid="49"/>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46"/>
                                        </p:tgtEl>
                                        <p:attrNameLst>
                                          <p:attrName>style.visibility</p:attrName>
                                        </p:attrNameLst>
                                      </p:cBhvr>
                                      <p:to>
                                        <p:strVal val="visible"/>
                                      </p:to>
                                    </p:set>
                                    <p:animEffect transition="in" filter="fade">
                                      <p:cBhvr>
                                        <p:cTn id="106" dur="500"/>
                                        <p:tgtEl>
                                          <p:spTgt spid="46"/>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nodeType="click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fade">
                                      <p:cBhvr>
                                        <p:cTn id="111" dur="500"/>
                                        <p:tgtEl>
                                          <p:spTgt spid="44"/>
                                        </p:tgtEl>
                                      </p:cBhvr>
                                    </p:animEffect>
                                  </p:childTnLst>
                                </p:cTn>
                              </p:par>
                              <p:par>
                                <p:cTn id="112" presetID="10" presetClass="entr" presetSubtype="0" fill="hold" nodeType="withEffect">
                                  <p:stCondLst>
                                    <p:cond delay="0"/>
                                  </p:stCondLst>
                                  <p:childTnLst>
                                    <p:set>
                                      <p:cBhvr>
                                        <p:cTn id="113" dur="1" fill="hold">
                                          <p:stCondLst>
                                            <p:cond delay="0"/>
                                          </p:stCondLst>
                                        </p:cTn>
                                        <p:tgtEl>
                                          <p:spTgt spid="45"/>
                                        </p:tgtEl>
                                        <p:attrNameLst>
                                          <p:attrName>style.visibility</p:attrName>
                                        </p:attrNameLst>
                                      </p:cBhvr>
                                      <p:to>
                                        <p:strVal val="visible"/>
                                      </p:to>
                                    </p:set>
                                    <p:animEffect transition="in" filter="fade">
                                      <p:cBhvr>
                                        <p:cTn id="114" dur="500"/>
                                        <p:tgtEl>
                                          <p:spTgt spid="45"/>
                                        </p:tgtEl>
                                      </p:cBhvr>
                                    </p:animEffect>
                                  </p:childTnLst>
                                </p:cTn>
                              </p:par>
                              <p:par>
                                <p:cTn id="115" presetID="10" presetClass="entr" presetSubtype="0" fill="hold" nodeType="withEffect">
                                  <p:stCondLst>
                                    <p:cond delay="50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500"/>
                                        <p:tgtEl>
                                          <p:spTgt spid="50"/>
                                        </p:tgtEl>
                                      </p:cBhvr>
                                    </p:animEffect>
                                  </p:childTnLst>
                                </p:cTn>
                              </p:par>
                              <p:par>
                                <p:cTn id="118" presetID="10" presetClass="entr" presetSubtype="0" fill="hold" nodeType="withEffect">
                                  <p:stCondLst>
                                    <p:cond delay="1000"/>
                                  </p:stCondLst>
                                  <p:childTnLst>
                                    <p:set>
                                      <p:cBhvr>
                                        <p:cTn id="119" dur="1" fill="hold">
                                          <p:stCondLst>
                                            <p:cond delay="0"/>
                                          </p:stCondLst>
                                        </p:cTn>
                                        <p:tgtEl>
                                          <p:spTgt spid="52"/>
                                        </p:tgtEl>
                                        <p:attrNameLst>
                                          <p:attrName>style.visibility</p:attrName>
                                        </p:attrNameLst>
                                      </p:cBhvr>
                                      <p:to>
                                        <p:strVal val="visible"/>
                                      </p:to>
                                    </p:set>
                                    <p:animEffect transition="in" filter="fade">
                                      <p:cBhvr>
                                        <p:cTn id="12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Grafický objekt 20" descr="Programátorský žena se souvislou výplní">
            <a:extLst>
              <a:ext uri="{FF2B5EF4-FFF2-40B4-BE49-F238E27FC236}">
                <a16:creationId xmlns:a16="http://schemas.microsoft.com/office/drawing/2014/main" id="{C13D96C2-0A9D-325D-A527-C4AB3CA1A74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0317" y="4168589"/>
            <a:ext cx="914400" cy="914400"/>
          </a:xfrm>
          <a:prstGeom prst="rect">
            <a:avLst/>
          </a:prstGeom>
        </p:spPr>
      </p:pic>
      <p:pic>
        <p:nvPicPr>
          <p:cNvPr id="22" name="Grafický objekt 21" descr="Filantropie se souvislou výplní">
            <a:extLst>
              <a:ext uri="{FF2B5EF4-FFF2-40B4-BE49-F238E27FC236}">
                <a16:creationId xmlns:a16="http://schemas.microsoft.com/office/drawing/2014/main" id="{3378BDA9-291B-D717-AEB2-ADA9D14F162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53642" y="4197003"/>
            <a:ext cx="914401" cy="914401"/>
          </a:xfrm>
          <a:prstGeom prst="rect">
            <a:avLst/>
          </a:prstGeom>
        </p:spPr>
      </p:pic>
      <p:pic>
        <p:nvPicPr>
          <p:cNvPr id="23" name="Grafický objekt 22" descr="Přesýpací hodiny plné se souvislou výplní">
            <a:extLst>
              <a:ext uri="{FF2B5EF4-FFF2-40B4-BE49-F238E27FC236}">
                <a16:creationId xmlns:a16="http://schemas.microsoft.com/office/drawing/2014/main" id="{E3FABC02-F043-CE76-9636-F66105CA291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62156" y="4215856"/>
            <a:ext cx="914400" cy="914400"/>
          </a:xfrm>
          <a:prstGeom prst="rect">
            <a:avLst/>
          </a:prstGeom>
        </p:spPr>
      </p:pic>
      <p:cxnSp>
        <p:nvCxnSpPr>
          <p:cNvPr id="24" name="Přímá spojnice 23">
            <a:extLst>
              <a:ext uri="{FF2B5EF4-FFF2-40B4-BE49-F238E27FC236}">
                <a16:creationId xmlns:a16="http://schemas.microsoft.com/office/drawing/2014/main" id="{0A1D43B9-BA54-EFDB-0C21-4237C52C4DCF}"/>
              </a:ext>
            </a:extLst>
          </p:cNvPr>
          <p:cNvCxnSpPr>
            <a:cxnSpLocks/>
          </p:cNvCxnSpPr>
          <p:nvPr/>
        </p:nvCxnSpPr>
        <p:spPr>
          <a:xfrm flipH="1">
            <a:off x="1922709" y="4288759"/>
            <a:ext cx="831670" cy="91440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Přímá spojnice 24">
            <a:extLst>
              <a:ext uri="{FF2B5EF4-FFF2-40B4-BE49-F238E27FC236}">
                <a16:creationId xmlns:a16="http://schemas.microsoft.com/office/drawing/2014/main" id="{AB64D2F3-D9FA-2488-3A9F-723C36450307}"/>
              </a:ext>
            </a:extLst>
          </p:cNvPr>
          <p:cNvCxnSpPr>
            <a:cxnSpLocks/>
          </p:cNvCxnSpPr>
          <p:nvPr/>
        </p:nvCxnSpPr>
        <p:spPr>
          <a:xfrm flipH="1" flipV="1">
            <a:off x="1838327" y="4288759"/>
            <a:ext cx="928600" cy="91440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27" name="Grafický objekt 26" descr="Pilotní muž se souvislou výplní">
            <a:extLst>
              <a:ext uri="{FF2B5EF4-FFF2-40B4-BE49-F238E27FC236}">
                <a16:creationId xmlns:a16="http://schemas.microsoft.com/office/drawing/2014/main" id="{4DBA98F6-DEA0-0227-706D-72D51DE0C96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252608" y="4215856"/>
            <a:ext cx="914400" cy="914400"/>
          </a:xfrm>
          <a:prstGeom prst="rect">
            <a:avLst/>
          </a:prstGeom>
        </p:spPr>
      </p:pic>
      <p:pic>
        <p:nvPicPr>
          <p:cNvPr id="28" name="Grafický objekt 27" descr="Deska s klipem, odznak se souvislou výplní">
            <a:extLst>
              <a:ext uri="{FF2B5EF4-FFF2-40B4-BE49-F238E27FC236}">
                <a16:creationId xmlns:a16="http://schemas.microsoft.com/office/drawing/2014/main" id="{C7CF6048-8249-17B6-5F0B-17057914CFA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939764" y="4214774"/>
            <a:ext cx="914400" cy="914400"/>
          </a:xfrm>
          <a:prstGeom prst="rect">
            <a:avLst/>
          </a:prstGeom>
        </p:spPr>
      </p:pic>
      <p:cxnSp>
        <p:nvCxnSpPr>
          <p:cNvPr id="29" name="Přímá spojnice se šipkou 28">
            <a:extLst>
              <a:ext uri="{FF2B5EF4-FFF2-40B4-BE49-F238E27FC236}">
                <a16:creationId xmlns:a16="http://schemas.microsoft.com/office/drawing/2014/main" id="{EF2A507C-C2E1-565E-BCB2-04D3949691CD}"/>
              </a:ext>
            </a:extLst>
          </p:cNvPr>
          <p:cNvCxnSpPr>
            <a:cxnSpLocks/>
          </p:cNvCxnSpPr>
          <p:nvPr/>
        </p:nvCxnSpPr>
        <p:spPr>
          <a:xfrm>
            <a:off x="1057383" y="4683652"/>
            <a:ext cx="865326"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Přímá spojnice se šipkou 29">
            <a:extLst>
              <a:ext uri="{FF2B5EF4-FFF2-40B4-BE49-F238E27FC236}">
                <a16:creationId xmlns:a16="http://schemas.microsoft.com/office/drawing/2014/main" id="{C5BB5F8F-3932-97F5-7B93-DEAC0761DD0D}"/>
              </a:ext>
            </a:extLst>
          </p:cNvPr>
          <p:cNvCxnSpPr>
            <a:cxnSpLocks/>
          </p:cNvCxnSpPr>
          <p:nvPr/>
        </p:nvCxnSpPr>
        <p:spPr>
          <a:xfrm>
            <a:off x="2949844" y="4683652"/>
            <a:ext cx="881152"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Přímá spojnice se šipkou 30">
            <a:extLst>
              <a:ext uri="{FF2B5EF4-FFF2-40B4-BE49-F238E27FC236}">
                <a16:creationId xmlns:a16="http://schemas.microsoft.com/office/drawing/2014/main" id="{07F52518-B444-D4CA-3EFB-0C1769343A2E}"/>
              </a:ext>
            </a:extLst>
          </p:cNvPr>
          <p:cNvCxnSpPr>
            <a:cxnSpLocks/>
          </p:cNvCxnSpPr>
          <p:nvPr/>
        </p:nvCxnSpPr>
        <p:spPr>
          <a:xfrm>
            <a:off x="6557298" y="4671974"/>
            <a:ext cx="881152"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Přímá spojnice se šipkou 31">
            <a:extLst>
              <a:ext uri="{FF2B5EF4-FFF2-40B4-BE49-F238E27FC236}">
                <a16:creationId xmlns:a16="http://schemas.microsoft.com/office/drawing/2014/main" id="{85C8F0F4-1EEA-5815-7055-E529A6BECDAB}"/>
              </a:ext>
            </a:extLst>
          </p:cNvPr>
          <p:cNvCxnSpPr>
            <a:cxnSpLocks/>
          </p:cNvCxnSpPr>
          <p:nvPr/>
        </p:nvCxnSpPr>
        <p:spPr>
          <a:xfrm>
            <a:off x="8056380" y="4625789"/>
            <a:ext cx="881152"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Přímá spojnice se šipkou 32">
            <a:extLst>
              <a:ext uri="{FF2B5EF4-FFF2-40B4-BE49-F238E27FC236}">
                <a16:creationId xmlns:a16="http://schemas.microsoft.com/office/drawing/2014/main" id="{51803E68-EAAC-3FEF-E2BF-9D9B03767E8F}"/>
              </a:ext>
            </a:extLst>
          </p:cNvPr>
          <p:cNvCxnSpPr>
            <a:cxnSpLocks/>
          </p:cNvCxnSpPr>
          <p:nvPr/>
        </p:nvCxnSpPr>
        <p:spPr>
          <a:xfrm>
            <a:off x="5240378" y="4685505"/>
            <a:ext cx="881152"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Přímá spojnice se šipkou 36">
            <a:extLst>
              <a:ext uri="{FF2B5EF4-FFF2-40B4-BE49-F238E27FC236}">
                <a16:creationId xmlns:a16="http://schemas.microsoft.com/office/drawing/2014/main" id="{847DF0F8-48E2-1CD2-705C-64DDB07BE806}"/>
              </a:ext>
            </a:extLst>
          </p:cNvPr>
          <p:cNvCxnSpPr>
            <a:cxnSpLocks/>
          </p:cNvCxnSpPr>
          <p:nvPr/>
        </p:nvCxnSpPr>
        <p:spPr>
          <a:xfrm>
            <a:off x="1027749" y="6211828"/>
            <a:ext cx="9146763" cy="0"/>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8" name="Přímá spojnice 37">
            <a:extLst>
              <a:ext uri="{FF2B5EF4-FFF2-40B4-BE49-F238E27FC236}">
                <a16:creationId xmlns:a16="http://schemas.microsoft.com/office/drawing/2014/main" id="{0FCF7351-51BB-696B-9E99-8A10FA236323}"/>
              </a:ext>
            </a:extLst>
          </p:cNvPr>
          <p:cNvCxnSpPr>
            <a:cxnSpLocks/>
          </p:cNvCxnSpPr>
          <p:nvPr/>
        </p:nvCxnSpPr>
        <p:spPr>
          <a:xfrm>
            <a:off x="10174512" y="5893482"/>
            <a:ext cx="0" cy="636692"/>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9" name="TextovéPole 38">
            <a:extLst>
              <a:ext uri="{FF2B5EF4-FFF2-40B4-BE49-F238E27FC236}">
                <a16:creationId xmlns:a16="http://schemas.microsoft.com/office/drawing/2014/main" id="{C1E3CE4E-9403-E373-9EA6-70201053BFA9}"/>
              </a:ext>
            </a:extLst>
          </p:cNvPr>
          <p:cNvSpPr txBox="1"/>
          <p:nvPr/>
        </p:nvSpPr>
        <p:spPr>
          <a:xfrm>
            <a:off x="9904279" y="5353199"/>
            <a:ext cx="540466" cy="461665"/>
          </a:xfrm>
          <a:prstGeom prst="rect">
            <a:avLst/>
          </a:prstGeom>
          <a:noFill/>
        </p:spPr>
        <p:txBody>
          <a:bodyPr wrap="square" rtlCol="0">
            <a:spAutoFit/>
          </a:bodyPr>
          <a:lstStyle/>
          <a:p>
            <a:r>
              <a:rPr lang="cs-CZ" sz="2400" b="1" dirty="0"/>
              <a:t>30</a:t>
            </a:r>
          </a:p>
        </p:txBody>
      </p:sp>
      <p:cxnSp>
        <p:nvCxnSpPr>
          <p:cNvPr id="40" name="Přímá spojnice 39">
            <a:extLst>
              <a:ext uri="{FF2B5EF4-FFF2-40B4-BE49-F238E27FC236}">
                <a16:creationId xmlns:a16="http://schemas.microsoft.com/office/drawing/2014/main" id="{4EC34B6C-456A-5033-1F43-7230324D51CE}"/>
              </a:ext>
            </a:extLst>
          </p:cNvPr>
          <p:cNvCxnSpPr>
            <a:cxnSpLocks/>
          </p:cNvCxnSpPr>
          <p:nvPr/>
        </p:nvCxnSpPr>
        <p:spPr>
          <a:xfrm>
            <a:off x="1004760" y="5929034"/>
            <a:ext cx="0" cy="636692"/>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5" name="Grafický objekt 44" descr="Deska s klipem, odznak se souvislou výplní">
            <a:extLst>
              <a:ext uri="{FF2B5EF4-FFF2-40B4-BE49-F238E27FC236}">
                <a16:creationId xmlns:a16="http://schemas.microsoft.com/office/drawing/2014/main" id="{B5448ED6-2E57-96BD-4836-9163C187E62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969020" y="5353199"/>
            <a:ext cx="755697" cy="755697"/>
          </a:xfrm>
          <a:prstGeom prst="rect">
            <a:avLst/>
          </a:prstGeom>
        </p:spPr>
      </p:pic>
      <p:pic>
        <p:nvPicPr>
          <p:cNvPr id="48" name="Grafický objekt 47" descr="Otevřená obálka se souvislou výplní">
            <a:extLst>
              <a:ext uri="{FF2B5EF4-FFF2-40B4-BE49-F238E27FC236}">
                <a16:creationId xmlns:a16="http://schemas.microsoft.com/office/drawing/2014/main" id="{94B1E485-BDF0-3647-B7B1-032AE47D62A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054620" y="4150819"/>
            <a:ext cx="914400" cy="914400"/>
          </a:xfrm>
          <a:prstGeom prst="rect">
            <a:avLst/>
          </a:prstGeom>
        </p:spPr>
      </p:pic>
      <p:sp>
        <p:nvSpPr>
          <p:cNvPr id="51" name="TextovéPole 50">
            <a:extLst>
              <a:ext uri="{FF2B5EF4-FFF2-40B4-BE49-F238E27FC236}">
                <a16:creationId xmlns:a16="http://schemas.microsoft.com/office/drawing/2014/main" id="{26C46241-B02B-5737-8953-70F51756B6F3}"/>
              </a:ext>
            </a:extLst>
          </p:cNvPr>
          <p:cNvSpPr txBox="1"/>
          <p:nvPr/>
        </p:nvSpPr>
        <p:spPr>
          <a:xfrm>
            <a:off x="466906" y="390510"/>
            <a:ext cx="11194515" cy="2677656"/>
          </a:xfrm>
          <a:prstGeom prst="rect">
            <a:avLst/>
          </a:prstGeom>
          <a:noFill/>
        </p:spPr>
        <p:txBody>
          <a:bodyPr wrap="square">
            <a:spAutoFit/>
          </a:bodyPr>
          <a:lstStyle/>
          <a:p>
            <a:pPr algn="just"/>
            <a:r>
              <a:rPr lang="cs-CZ" sz="2400" b="1" i="0" dirty="0">
                <a:solidFill>
                  <a:srgbClr val="FF8400"/>
                </a:solidFill>
                <a:effectLst/>
              </a:rPr>
              <a:t>§ 162 daňového řádu</a:t>
            </a:r>
          </a:p>
          <a:p>
            <a:pPr algn="just"/>
            <a:r>
              <a:rPr lang="cs-CZ" sz="2400" b="1" i="0" dirty="0">
                <a:solidFill>
                  <a:srgbClr val="000000"/>
                </a:solidFill>
                <a:effectLst/>
              </a:rPr>
              <a:t>1)</a:t>
            </a:r>
            <a:r>
              <a:rPr lang="cs-CZ" sz="2400" b="0" i="0" dirty="0">
                <a:solidFill>
                  <a:srgbClr val="000000"/>
                </a:solidFill>
                <a:effectLst/>
              </a:rPr>
              <a:t> Pokud orgán veřejné moci, který uložil platební povinnost k peněžitému plnění v rámci dělené správy, </a:t>
            </a:r>
            <a:r>
              <a:rPr lang="cs-CZ" sz="2400" b="1" i="0" dirty="0">
                <a:solidFill>
                  <a:srgbClr val="000000"/>
                </a:solidFill>
                <a:effectLst/>
              </a:rPr>
              <a:t>není současně příslušný ke správě placení </a:t>
            </a:r>
            <a:r>
              <a:rPr lang="cs-CZ" sz="2400" b="0" i="0" dirty="0">
                <a:solidFill>
                  <a:srgbClr val="000000"/>
                </a:solidFill>
                <a:effectLst/>
              </a:rPr>
              <a:t>tohoto peněžitého plnění, předá příslušnému správci daně </a:t>
            </a:r>
            <a:r>
              <a:rPr lang="cs-CZ" sz="2400" b="1" i="0" dirty="0">
                <a:solidFill>
                  <a:srgbClr val="000000"/>
                </a:solidFill>
                <a:effectLst/>
              </a:rPr>
              <a:t>nezbytné údaje o uložení nebo vzniku této povinnosti </a:t>
            </a:r>
            <a:r>
              <a:rPr lang="cs-CZ" sz="2400" b="0" i="0" dirty="0">
                <a:solidFill>
                  <a:srgbClr val="000000"/>
                </a:solidFill>
                <a:effectLst/>
              </a:rPr>
              <a:t>nejpozději </a:t>
            </a:r>
            <a:r>
              <a:rPr lang="cs-CZ" sz="2400" b="1" i="0" dirty="0">
                <a:solidFill>
                  <a:srgbClr val="000000"/>
                </a:solidFill>
                <a:effectLst/>
              </a:rPr>
              <a:t>do 30 dnů ode dne právní moci rozhodnutí</a:t>
            </a:r>
            <a:r>
              <a:rPr lang="cs-CZ" sz="2400" b="0" i="0" dirty="0">
                <a:solidFill>
                  <a:srgbClr val="000000"/>
                </a:solidFill>
                <a:effectLst/>
              </a:rPr>
              <a:t>, jímž byla platební povinnost uložena; přílohou těchto údajů je stejnopis rozhodnutí s vyznačením právní moci a přehled o předávaných rozhodnutích.</a:t>
            </a:r>
          </a:p>
        </p:txBody>
      </p:sp>
      <p:pic>
        <p:nvPicPr>
          <p:cNvPr id="54" name="Grafický objekt 53" descr="Deska s klipem, odznak se souvislou výplní">
            <a:extLst>
              <a:ext uri="{FF2B5EF4-FFF2-40B4-BE49-F238E27FC236}">
                <a16:creationId xmlns:a16="http://schemas.microsoft.com/office/drawing/2014/main" id="{5EA9D222-035B-B135-C23E-2BA1D2619AA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87103" y="5713414"/>
            <a:ext cx="914400" cy="914400"/>
          </a:xfrm>
          <a:prstGeom prst="rect">
            <a:avLst/>
          </a:prstGeom>
        </p:spPr>
      </p:pic>
    </p:spTree>
    <p:extLst>
      <p:ext uri="{BB962C8B-B14F-4D97-AF65-F5344CB8AC3E}">
        <p14:creationId xmlns:p14="http://schemas.microsoft.com/office/powerpoint/2010/main" val="2873678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
                                            <p:txEl>
                                              <p:pRg st="0" end="0"/>
                                            </p:txEl>
                                          </p:spTgt>
                                        </p:tgtEl>
                                        <p:attrNameLst>
                                          <p:attrName>style.visibility</p:attrName>
                                        </p:attrNameLst>
                                      </p:cBhvr>
                                      <p:to>
                                        <p:strVal val="visible"/>
                                      </p:to>
                                    </p:set>
                                    <p:animEffect transition="in" filter="fade">
                                      <p:cBhvr>
                                        <p:cTn id="7" dur="500"/>
                                        <p:tgtEl>
                                          <p:spTgt spid="5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1">
                                            <p:txEl>
                                              <p:pRg st="1" end="1"/>
                                            </p:txEl>
                                          </p:spTgt>
                                        </p:tgtEl>
                                        <p:attrNameLst>
                                          <p:attrName>style.visibility</p:attrName>
                                        </p:attrNameLst>
                                      </p:cBhvr>
                                      <p:to>
                                        <p:strVal val="visible"/>
                                      </p:to>
                                    </p:set>
                                    <p:animEffect transition="in" filter="fade">
                                      <p:cBhvr>
                                        <p:cTn id="10" dur="500"/>
                                        <p:tgtEl>
                                          <p:spTgt spid="5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childTnLst>
                                </p:cTn>
                              </p:par>
                              <p:par>
                                <p:cTn id="21" presetID="10"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par>
                                <p:cTn id="27" presetID="10"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37" presetClass="path" presetSubtype="0" accel="50000" decel="50000" fill="hold" nodeType="clickEffect">
                                  <p:stCondLst>
                                    <p:cond delay="0"/>
                                  </p:stCondLst>
                                  <p:childTnLst>
                                    <p:animMotion origin="layout" path="M 0.02461 0.00532 L 0.12787 0.04537 C 0.14935 0.0544 0.18164 0.05926 0.2155 0.05926 C 0.25404 0.05926 0.28477 0.0544 0.30638 0.04537 L 0.40977 0.00532 " pathEditMode="relative" rAng="0" ptsTypes="AAAAA">
                                      <p:cBhvr>
                                        <p:cTn id="33" dur="2000" fill="hold"/>
                                        <p:tgtEl>
                                          <p:spTgt spid="48"/>
                                        </p:tgtEl>
                                        <p:attrNameLst>
                                          <p:attrName>ppt_x</p:attrName>
                                          <p:attrName>ppt_y</p:attrName>
                                        </p:attrNameLst>
                                      </p:cBhvr>
                                      <p:rCtr x="19258" y="2685"/>
                                    </p:animMotion>
                                  </p:childTnLst>
                                </p:cTn>
                              </p:par>
                              <p:par>
                                <p:cTn id="34" presetID="10" presetClass="entr" presetSubtype="0" fill="hold"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par>
                                <p:cTn id="42" presetID="10" presetClass="entr" presetSubtype="0" fill="hold" nodeType="with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500"/>
                                        <p:tgtEl>
                                          <p:spTgt spid="3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500"/>
                                        <p:tgtEl>
                                          <p:spTgt spid="27"/>
                                        </p:tgtEl>
                                      </p:cBhvr>
                                    </p:animEffect>
                                  </p:childTnLst>
                                </p:cTn>
                              </p:par>
                              <p:par>
                                <p:cTn id="50" presetID="10" presetClass="entr" presetSubtype="0" fill="hold"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500"/>
                                        <p:tgtEl>
                                          <p:spTgt spid="31"/>
                                        </p:tgtEl>
                                      </p:cBhvr>
                                    </p:animEffect>
                                  </p:childTnLst>
                                </p:cTn>
                              </p:par>
                              <p:par>
                                <p:cTn id="53" presetID="10" presetClass="entr" presetSubtype="0" fill="hold"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500"/>
                                        <p:tgtEl>
                                          <p:spTgt spid="28"/>
                                        </p:tgtEl>
                                      </p:cBhvr>
                                    </p:animEffect>
                                  </p:childTnLst>
                                </p:cTn>
                              </p:par>
                              <p:par>
                                <p:cTn id="56" presetID="10" presetClass="entr" presetSubtype="0" fill="hold" nodeType="with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500"/>
                                        <p:tgtEl>
                                          <p:spTgt spid="3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54"/>
                                        </p:tgtEl>
                                        <p:attrNameLst>
                                          <p:attrName>style.visibility</p:attrName>
                                        </p:attrNameLst>
                                      </p:cBhvr>
                                      <p:to>
                                        <p:strVal val="visible"/>
                                      </p:to>
                                    </p:set>
                                    <p:animEffect transition="in" filter="fade">
                                      <p:cBhvr>
                                        <p:cTn id="63" dur="500"/>
                                        <p:tgtEl>
                                          <p:spTgt spid="54"/>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500"/>
                                        <p:tgtEl>
                                          <p:spTgt spid="40"/>
                                        </p:tgtEl>
                                      </p:cBhvr>
                                    </p:animEffect>
                                  </p:childTnLst>
                                </p:cTn>
                              </p:par>
                              <p:par>
                                <p:cTn id="69" presetID="10" presetClass="entr" presetSubtype="0" fill="hold"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500"/>
                                        <p:tgtEl>
                                          <p:spTgt spid="37"/>
                                        </p:tgtEl>
                                      </p:cBhvr>
                                    </p:animEffect>
                                  </p:childTnLst>
                                </p:cTn>
                              </p:par>
                              <p:par>
                                <p:cTn id="72" presetID="10" presetClass="entr" presetSubtype="0" fill="hold" nodeType="withEffect">
                                  <p:stCondLst>
                                    <p:cond delay="0"/>
                                  </p:stCondLst>
                                  <p:childTnLst>
                                    <p:set>
                                      <p:cBhvr>
                                        <p:cTn id="73" dur="1" fill="hold">
                                          <p:stCondLst>
                                            <p:cond delay="0"/>
                                          </p:stCondLst>
                                        </p:cTn>
                                        <p:tgtEl>
                                          <p:spTgt spid="38"/>
                                        </p:tgtEl>
                                        <p:attrNameLst>
                                          <p:attrName>style.visibility</p:attrName>
                                        </p:attrNameLst>
                                      </p:cBhvr>
                                      <p:to>
                                        <p:strVal val="visible"/>
                                      </p:to>
                                    </p:set>
                                    <p:animEffect transition="in" filter="fade">
                                      <p:cBhvr>
                                        <p:cTn id="74" dur="500"/>
                                        <p:tgtEl>
                                          <p:spTgt spid="38"/>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500"/>
                                        <p:tgtEl>
                                          <p:spTgt spid="39"/>
                                        </p:tgtEl>
                                      </p:cBhvr>
                                    </p:animEffect>
                                  </p:childTnLst>
                                </p:cTn>
                              </p:par>
                            </p:childTnLst>
                          </p:cTn>
                        </p:par>
                      </p:childTnLst>
                    </p:cTn>
                  </p:par>
                  <p:par>
                    <p:cTn id="78" fill="hold">
                      <p:stCondLst>
                        <p:cond delay="indefinite"/>
                      </p:stCondLst>
                      <p:childTnLst>
                        <p:par>
                          <p:cTn id="79" fill="hold">
                            <p:stCondLst>
                              <p:cond delay="0"/>
                            </p:stCondLst>
                            <p:childTnLst>
                              <p:par>
                                <p:cTn id="80" presetID="0" presetClass="path" presetSubtype="0" accel="50000" decel="50000" fill="hold" nodeType="clickEffect">
                                  <p:stCondLst>
                                    <p:cond delay="0"/>
                                  </p:stCondLst>
                                  <p:childTnLst>
                                    <p:animMotion origin="layout" path="M 0.00209 -0.0132 L 0.00209 -0.01296 C 0.0207 -0.02269 0.01445 -0.02084 0.03177 -0.0257 C 0.03646 -0.02709 0.04115 -0.0294 0.04623 -0.0294 L 0.71042 -0.03033 L 0.81563 -0.03125 L 0.81185 -0.01412 C 0.53607 -0.01042 0.76081 -0.0132 0.13776 -0.0132 L 0.1569 -0.00324 L 0.48854 -0.00324 " pathEditMode="relative" rAng="0" ptsTypes="AAAAAAAAAA">
                                      <p:cBhvr>
                                        <p:cTn id="81" dur="4000" fill="hold"/>
                                        <p:tgtEl>
                                          <p:spTgt spid="45"/>
                                        </p:tgtEl>
                                        <p:attrNameLst>
                                          <p:attrName>ppt_x</p:attrName>
                                          <p:attrName>ppt_y</p:attrName>
                                        </p:attrNameLst>
                                      </p:cBhvr>
                                      <p:rCtr x="40677" y="-4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5EA560-D8F0-3B6C-737D-7DF005BABDDC}"/>
            </a:ext>
          </a:extLst>
        </p:cNvPr>
        <p:cNvGrpSpPr/>
        <p:nvPr/>
      </p:nvGrpSpPr>
      <p:grpSpPr>
        <a:xfrm>
          <a:off x="0" y="0"/>
          <a:ext cx="0" cy="0"/>
          <a:chOff x="0" y="0"/>
          <a:chExt cx="0" cy="0"/>
        </a:xfrm>
      </p:grpSpPr>
      <p:sp>
        <p:nvSpPr>
          <p:cNvPr id="3" name="TextovéPole 2">
            <a:extLst>
              <a:ext uri="{FF2B5EF4-FFF2-40B4-BE49-F238E27FC236}">
                <a16:creationId xmlns:a16="http://schemas.microsoft.com/office/drawing/2014/main" id="{4972AD67-FECB-7D27-0AB9-2154B511C40D}"/>
              </a:ext>
            </a:extLst>
          </p:cNvPr>
          <p:cNvSpPr txBox="1"/>
          <p:nvPr/>
        </p:nvSpPr>
        <p:spPr>
          <a:xfrm>
            <a:off x="132305" y="208216"/>
            <a:ext cx="11840619" cy="6555641"/>
          </a:xfrm>
          <a:prstGeom prst="rect">
            <a:avLst/>
          </a:prstGeom>
          <a:noFill/>
        </p:spPr>
        <p:txBody>
          <a:bodyPr wrap="square">
            <a:spAutoFit/>
          </a:bodyPr>
          <a:lstStyle/>
          <a:p>
            <a:r>
              <a:rPr lang="cs-CZ" sz="3600" b="1" i="0" dirty="0">
                <a:solidFill>
                  <a:srgbClr val="FF8400"/>
                </a:solidFill>
                <a:effectLst/>
              </a:rPr>
              <a:t>§ 162 novela daňového řádu</a:t>
            </a:r>
          </a:p>
          <a:p>
            <a:endParaRPr lang="cs-CZ" sz="4000" b="1" dirty="0"/>
          </a:p>
          <a:p>
            <a:pPr lvl="0"/>
            <a:r>
              <a:rPr lang="cs-CZ" sz="4000" dirty="0"/>
              <a:t>V § 162 odstavec 5 zní:</a:t>
            </a:r>
          </a:p>
          <a:p>
            <a:r>
              <a:rPr lang="cs-CZ" sz="4000" dirty="0"/>
              <a:t>„(5) Předání údajů ke správě placení peněžitého plnění v rámci dělené správy a žádost, kterou orgán veřejné moci žádá obecného správce daně o výkon správy placení nebo vymáhání peněžitého plnění v rámci dělené správy, lze učinit pouze elektronicky ve formátu a struktuře určených a zveřejněných správcem daně způsobem umožňujícím dálkový přístup.“.</a:t>
            </a:r>
          </a:p>
          <a:p>
            <a:endParaRPr lang="cs-CZ" sz="2400" b="1" dirty="0"/>
          </a:p>
        </p:txBody>
      </p:sp>
    </p:spTree>
    <p:extLst>
      <p:ext uri="{BB962C8B-B14F-4D97-AF65-F5344CB8AC3E}">
        <p14:creationId xmlns:p14="http://schemas.microsoft.com/office/powerpoint/2010/main" val="3564319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88A253-42DA-6297-899F-383E8ACB03C1}"/>
            </a:ext>
          </a:extLst>
        </p:cNvPr>
        <p:cNvGrpSpPr/>
        <p:nvPr/>
      </p:nvGrpSpPr>
      <p:grpSpPr>
        <a:xfrm>
          <a:off x="0" y="0"/>
          <a:ext cx="0" cy="0"/>
          <a:chOff x="0" y="0"/>
          <a:chExt cx="0" cy="0"/>
        </a:xfrm>
      </p:grpSpPr>
      <p:sp>
        <p:nvSpPr>
          <p:cNvPr id="3" name="TextovéPole 2">
            <a:extLst>
              <a:ext uri="{FF2B5EF4-FFF2-40B4-BE49-F238E27FC236}">
                <a16:creationId xmlns:a16="http://schemas.microsoft.com/office/drawing/2014/main" id="{8A8FAF91-7DA0-C258-4254-D9D7CC91FA41}"/>
              </a:ext>
            </a:extLst>
          </p:cNvPr>
          <p:cNvSpPr txBox="1"/>
          <p:nvPr/>
        </p:nvSpPr>
        <p:spPr>
          <a:xfrm>
            <a:off x="132305" y="208216"/>
            <a:ext cx="11840619" cy="6617196"/>
          </a:xfrm>
          <a:prstGeom prst="rect">
            <a:avLst/>
          </a:prstGeom>
          <a:noFill/>
        </p:spPr>
        <p:txBody>
          <a:bodyPr wrap="square">
            <a:spAutoFit/>
          </a:bodyPr>
          <a:lstStyle/>
          <a:p>
            <a:r>
              <a:rPr lang="cs-CZ" sz="3600" b="1" i="0" dirty="0">
                <a:solidFill>
                  <a:srgbClr val="FF8400"/>
                </a:solidFill>
                <a:effectLst/>
              </a:rPr>
              <a:t>Novela daňového řádu</a:t>
            </a:r>
            <a:endParaRPr lang="cs-CZ" sz="4000" b="1" dirty="0"/>
          </a:p>
          <a:p>
            <a:pPr lvl="0"/>
            <a:r>
              <a:rPr lang="cs-CZ" sz="4000" dirty="0"/>
              <a:t>43.	Za § 162 se vkládá nový § 162a, který zní:</a:t>
            </a:r>
          </a:p>
          <a:p>
            <a:pPr lvl="0"/>
            <a:r>
              <a:rPr lang="cs-CZ" sz="3600" dirty="0"/>
              <a:t>„§ 162a </a:t>
            </a:r>
          </a:p>
          <a:p>
            <a:pPr lvl="0"/>
            <a:r>
              <a:rPr lang="cs-CZ" sz="3600" dirty="0"/>
              <a:t>(1) Dojde-li k přechodu příslušnosti k vymáhání peněžitého plnění v rámci dělené správy, přechází současně i příslušnost k jeho vybírání.</a:t>
            </a:r>
          </a:p>
          <a:p>
            <a:pPr lvl="0"/>
            <a:r>
              <a:rPr lang="cs-CZ" sz="3600" dirty="0"/>
              <a:t>(2) Požádá-li orgán veřejné moci obecného správce daně o výkon správy placení nebo vymáhání peněžitého plnění v rámci dělené správy, dochází tím k přechodu příslušnosti k výkonu správy placení nebo vymáhání tohoto peněžitého plnění. Tuto žádost nelze vzít zpět.  </a:t>
            </a:r>
          </a:p>
          <a:p>
            <a:endParaRPr lang="cs-CZ" sz="2400" b="1" dirty="0"/>
          </a:p>
        </p:txBody>
      </p:sp>
    </p:spTree>
    <p:extLst>
      <p:ext uri="{BB962C8B-B14F-4D97-AF65-F5344CB8AC3E}">
        <p14:creationId xmlns:p14="http://schemas.microsoft.com/office/powerpoint/2010/main" val="3244892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DFAB3-4644-F3EE-8686-08DFB1E12FDB}"/>
            </a:ext>
          </a:extLst>
        </p:cNvPr>
        <p:cNvGrpSpPr/>
        <p:nvPr/>
      </p:nvGrpSpPr>
      <p:grpSpPr>
        <a:xfrm>
          <a:off x="0" y="0"/>
          <a:ext cx="0" cy="0"/>
          <a:chOff x="0" y="0"/>
          <a:chExt cx="0" cy="0"/>
        </a:xfrm>
      </p:grpSpPr>
      <p:sp>
        <p:nvSpPr>
          <p:cNvPr id="3" name="TextovéPole 2">
            <a:extLst>
              <a:ext uri="{FF2B5EF4-FFF2-40B4-BE49-F238E27FC236}">
                <a16:creationId xmlns:a16="http://schemas.microsoft.com/office/drawing/2014/main" id="{4AB62CBA-8F03-2E22-DB18-571674B001F8}"/>
              </a:ext>
            </a:extLst>
          </p:cNvPr>
          <p:cNvSpPr txBox="1"/>
          <p:nvPr/>
        </p:nvSpPr>
        <p:spPr>
          <a:xfrm>
            <a:off x="132305" y="208216"/>
            <a:ext cx="11840619" cy="5509200"/>
          </a:xfrm>
          <a:prstGeom prst="rect">
            <a:avLst/>
          </a:prstGeom>
          <a:noFill/>
        </p:spPr>
        <p:txBody>
          <a:bodyPr wrap="square">
            <a:spAutoFit/>
          </a:bodyPr>
          <a:lstStyle/>
          <a:p>
            <a:r>
              <a:rPr lang="cs-CZ" sz="3600" b="1" i="0" dirty="0">
                <a:solidFill>
                  <a:srgbClr val="FF8400"/>
                </a:solidFill>
                <a:effectLst/>
              </a:rPr>
              <a:t>Novela daňového řádu</a:t>
            </a:r>
            <a:endParaRPr lang="cs-CZ" sz="4000" b="1" dirty="0"/>
          </a:p>
          <a:p>
            <a:pPr lvl="0"/>
            <a:r>
              <a:rPr lang="cs-CZ" sz="4000" dirty="0"/>
              <a:t>43.	Za § 162 se vkládá nový § 162a, který zní:</a:t>
            </a:r>
          </a:p>
          <a:p>
            <a:pPr lvl="0"/>
            <a:r>
              <a:rPr lang="cs-CZ" sz="3600" dirty="0"/>
              <a:t>„§ 162a </a:t>
            </a:r>
          </a:p>
          <a:p>
            <a:pPr lvl="0"/>
            <a:endParaRPr lang="cs-CZ" sz="3600" dirty="0"/>
          </a:p>
          <a:p>
            <a:pPr lvl="0"/>
            <a:r>
              <a:rPr lang="cs-CZ" sz="3600" dirty="0"/>
              <a:t>(3) Orgán veřejné moci, který pozbyl příslušnost ke správě placení peněžitého plnění nebo vymáhání v rámci dělené správy, je povinen příslušnému správci daně uhradit hotové výdaje, úroky hrazené správcem daně a přiznanou náhradu škody, pokud tento orgán veřejné moci způsobil jejich vznik.“.</a:t>
            </a:r>
          </a:p>
          <a:p>
            <a:endParaRPr lang="cs-CZ" sz="2400" b="1" dirty="0"/>
          </a:p>
        </p:txBody>
      </p:sp>
    </p:spTree>
    <p:extLst>
      <p:ext uri="{BB962C8B-B14F-4D97-AF65-F5344CB8AC3E}">
        <p14:creationId xmlns:p14="http://schemas.microsoft.com/office/powerpoint/2010/main" val="1856282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820C0-B07A-7D49-76B4-869B75629DF6}"/>
            </a:ext>
          </a:extLst>
        </p:cNvPr>
        <p:cNvGrpSpPr/>
        <p:nvPr/>
      </p:nvGrpSpPr>
      <p:grpSpPr>
        <a:xfrm>
          <a:off x="0" y="0"/>
          <a:ext cx="0" cy="0"/>
          <a:chOff x="0" y="0"/>
          <a:chExt cx="0" cy="0"/>
        </a:xfrm>
      </p:grpSpPr>
      <p:sp>
        <p:nvSpPr>
          <p:cNvPr id="3" name="TextovéPole 2">
            <a:extLst>
              <a:ext uri="{FF2B5EF4-FFF2-40B4-BE49-F238E27FC236}">
                <a16:creationId xmlns:a16="http://schemas.microsoft.com/office/drawing/2014/main" id="{22834201-6859-BEBF-B84A-4AA297C1E4B1}"/>
              </a:ext>
            </a:extLst>
          </p:cNvPr>
          <p:cNvSpPr txBox="1"/>
          <p:nvPr/>
        </p:nvSpPr>
        <p:spPr>
          <a:xfrm>
            <a:off x="132305" y="208216"/>
            <a:ext cx="11840619" cy="5570756"/>
          </a:xfrm>
          <a:prstGeom prst="rect">
            <a:avLst/>
          </a:prstGeom>
          <a:noFill/>
        </p:spPr>
        <p:txBody>
          <a:bodyPr wrap="square">
            <a:spAutoFit/>
          </a:bodyPr>
          <a:lstStyle/>
          <a:p>
            <a:r>
              <a:rPr lang="cs-CZ" sz="3600" b="1" i="0" dirty="0">
                <a:solidFill>
                  <a:srgbClr val="FF8400"/>
                </a:solidFill>
                <a:effectLst/>
              </a:rPr>
              <a:t>Novela správního řádu</a:t>
            </a:r>
            <a:endParaRPr lang="cs-CZ" sz="4000" b="1" dirty="0"/>
          </a:p>
          <a:p>
            <a:pPr lvl="0"/>
            <a:r>
              <a:rPr lang="cs-CZ" sz="4000" dirty="0"/>
              <a:t>§106</a:t>
            </a:r>
          </a:p>
          <a:p>
            <a:pPr lvl="0"/>
            <a:endParaRPr lang="cs-CZ" sz="4000" dirty="0"/>
          </a:p>
          <a:p>
            <a:pPr lvl="0"/>
            <a:r>
              <a:rPr lang="cs-CZ" sz="3600" dirty="0"/>
              <a:t>(3) Správu placení peněžitého plnění, které uložil orgán územního samosprávného celku, vykonává obecní úřad nebo krajský úřad tohoto územního samosprávného celku. Na žádost tohoto obecního úřadu nebo krajského úřadu vykonává správu placení tohoto peněžitého plnění nebo jej vymáhá obecný správce daně. </a:t>
            </a:r>
          </a:p>
          <a:p>
            <a:endParaRPr lang="cs-CZ" sz="2400" b="1" dirty="0"/>
          </a:p>
        </p:txBody>
      </p:sp>
    </p:spTree>
    <p:extLst>
      <p:ext uri="{BB962C8B-B14F-4D97-AF65-F5344CB8AC3E}">
        <p14:creationId xmlns:p14="http://schemas.microsoft.com/office/powerpoint/2010/main" val="2811938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87B050A7-FEDF-F7E6-9D57-02DEEBA6E478}"/>
              </a:ext>
            </a:extLst>
          </p:cNvPr>
          <p:cNvSpPr txBox="1"/>
          <p:nvPr/>
        </p:nvSpPr>
        <p:spPr>
          <a:xfrm>
            <a:off x="132305" y="208216"/>
            <a:ext cx="11840619" cy="5909310"/>
          </a:xfrm>
          <a:prstGeom prst="rect">
            <a:avLst/>
          </a:prstGeom>
          <a:noFill/>
        </p:spPr>
        <p:txBody>
          <a:bodyPr wrap="square">
            <a:spAutoFit/>
          </a:bodyPr>
          <a:lstStyle/>
          <a:p>
            <a:r>
              <a:rPr lang="cs-CZ" sz="2400" b="1" i="0" dirty="0">
                <a:solidFill>
                  <a:srgbClr val="FF8400"/>
                </a:solidFill>
                <a:effectLst/>
              </a:rPr>
              <a:t>§ 162 daňového řádu</a:t>
            </a:r>
          </a:p>
          <a:p>
            <a:endParaRPr lang="cs-CZ" sz="1800" b="1" dirty="0"/>
          </a:p>
          <a:p>
            <a:r>
              <a:rPr lang="cs-CZ" sz="2400" b="1" dirty="0"/>
              <a:t>(6) Údaje podle odstavců 2 až 4 lze poskytovat také v rozsahu a způsobem dohodnutým mezi příslušným orgánem veřejné moci a správcem daně.</a:t>
            </a:r>
          </a:p>
          <a:p>
            <a:endParaRPr lang="cs-CZ" sz="2400" b="1" dirty="0"/>
          </a:p>
          <a:p>
            <a:endParaRPr lang="cs-CZ" sz="2400" b="1" dirty="0"/>
          </a:p>
          <a:p>
            <a:endParaRPr lang="cs-CZ" sz="2400" b="1" dirty="0"/>
          </a:p>
          <a:p>
            <a:endParaRPr lang="cs-CZ" sz="2400" b="1" dirty="0"/>
          </a:p>
          <a:p>
            <a:r>
              <a:rPr lang="cs-CZ" sz="2400" b="1" dirty="0"/>
              <a:t>Dělená správa prostřednictvím celní správy – pokuty, poplatky, odvody </a:t>
            </a:r>
          </a:p>
          <a:p>
            <a:endParaRPr lang="cs-CZ" sz="2400" b="1" dirty="0"/>
          </a:p>
          <a:p>
            <a:r>
              <a:rPr lang="cs-CZ" sz="2400" dirty="0"/>
              <a:t>(https://www.celnisprava.cz/</a:t>
            </a:r>
            <a:r>
              <a:rPr lang="cs-CZ" sz="2400" dirty="0" err="1"/>
              <a:t>cz</a:t>
            </a:r>
            <a:r>
              <a:rPr lang="cs-CZ" sz="2400" dirty="0"/>
              <a:t>/</a:t>
            </a:r>
            <a:r>
              <a:rPr lang="cs-CZ" sz="2400" dirty="0" err="1"/>
              <a:t>dalsi</a:t>
            </a:r>
            <a:r>
              <a:rPr lang="cs-CZ" sz="2400" dirty="0"/>
              <a:t>-kompetence/</a:t>
            </a:r>
            <a:r>
              <a:rPr lang="cs-CZ" sz="2400" dirty="0" err="1"/>
              <a:t>Stranky</a:t>
            </a:r>
            <a:r>
              <a:rPr lang="cs-CZ" sz="2400" dirty="0"/>
              <a:t>/delena-sprava-pokuty-poplatky-odvody.aspx)</a:t>
            </a:r>
          </a:p>
          <a:p>
            <a:endParaRPr lang="cs-CZ" sz="2400" dirty="0"/>
          </a:p>
          <a:p>
            <a:r>
              <a:rPr lang="cs-CZ" sz="2400" b="1" dirty="0"/>
              <a:t>Celní úřady vykonávají tzv. „dělenou správu" dle ustanovení § 161 a násl. zákona č. 280/2009 Sb., daňový řád, ve znění pozdějších předpisů. </a:t>
            </a:r>
          </a:p>
          <a:p>
            <a:endParaRPr lang="cs-CZ" sz="2400" b="1" dirty="0"/>
          </a:p>
        </p:txBody>
      </p:sp>
    </p:spTree>
    <p:extLst>
      <p:ext uri="{BB962C8B-B14F-4D97-AF65-F5344CB8AC3E}">
        <p14:creationId xmlns:p14="http://schemas.microsoft.com/office/powerpoint/2010/main" val="38502312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3E0F1DF1-687B-4708-51C1-399732F18A4D}"/>
              </a:ext>
            </a:extLst>
          </p:cNvPr>
          <p:cNvSpPr txBox="1"/>
          <p:nvPr/>
        </p:nvSpPr>
        <p:spPr>
          <a:xfrm>
            <a:off x="0" y="0"/>
            <a:ext cx="12192000" cy="6555641"/>
          </a:xfrm>
          <a:prstGeom prst="rect">
            <a:avLst/>
          </a:prstGeom>
          <a:noFill/>
        </p:spPr>
        <p:txBody>
          <a:bodyPr wrap="square">
            <a:spAutoFit/>
          </a:bodyPr>
          <a:lstStyle/>
          <a:p>
            <a:r>
              <a:rPr lang="cs-CZ" sz="2800" b="1" dirty="0"/>
              <a:t>Nezaplacené pokuty za dopravní přestupky</a:t>
            </a:r>
          </a:p>
          <a:p>
            <a:r>
              <a:rPr lang="cs-CZ" sz="2800" dirty="0"/>
              <a:t>​</a:t>
            </a:r>
          </a:p>
          <a:p>
            <a:r>
              <a:rPr lang="cs-CZ" sz="2800" dirty="0"/>
              <a:t>Dne 1. ledna 2022 vešel v účinnost zákon č. 418/2021 Sb., kterým se novelizuje zákon o Policii České republiky, zákon o Celní správě České republiky, zákon o obecní policii a zákony související.</a:t>
            </a:r>
          </a:p>
          <a:p>
            <a:endParaRPr lang="cs-CZ" sz="2800" dirty="0"/>
          </a:p>
          <a:p>
            <a:r>
              <a:rPr lang="cs-CZ" sz="2800" b="1" dirty="0"/>
              <a:t>Celníci a policisté získali nové oprávnění vyžadovat při kontrole vozidla zaplacení dosud neuhrazené pravomocné pokuty za dopravní delikty. </a:t>
            </a:r>
          </a:p>
          <a:p>
            <a:endParaRPr lang="cs-CZ" sz="2800" dirty="0"/>
          </a:p>
          <a:p>
            <a:r>
              <a:rPr lang="cs-CZ" sz="2800" dirty="0"/>
              <a:t>Pokud celníci či policisté při kontrole vozidla zjistí, že řidič nebo provozovatel vozidla nezaplatil splatnou pravomocně uloženou pokutu dle zákonů o silničním provozu, zákona o silniční dopravě nebo zákona o pozemních komunikacích (za tzv. „dopravní delikty“), mohou nově požadovat na místě kontroly její uhrazení. V případě, že by pokuta nebyla na místě uhrazena, mohou zadržet tabulky registrační značky vozidla nebo zabránit odjezdu vozidla tzv. botičkou.</a:t>
            </a:r>
          </a:p>
        </p:txBody>
      </p:sp>
    </p:spTree>
    <p:extLst>
      <p:ext uri="{BB962C8B-B14F-4D97-AF65-F5344CB8AC3E}">
        <p14:creationId xmlns:p14="http://schemas.microsoft.com/office/powerpoint/2010/main" val="837301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7"/>
          <p:cNvSpPr txBox="1"/>
          <p:nvPr/>
        </p:nvSpPr>
        <p:spPr>
          <a:xfrm>
            <a:off x="195309" y="133165"/>
            <a:ext cx="11913833" cy="5509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3200" b="1" dirty="0">
                <a:solidFill>
                  <a:schemeClr val="dk1"/>
                </a:solidFill>
                <a:latin typeface="Calibri"/>
                <a:ea typeface="Calibri"/>
                <a:cs typeface="Calibri"/>
                <a:sym typeface="Calibri"/>
              </a:rPr>
              <a:t>Kdo je správcem daně?</a:t>
            </a:r>
            <a:endParaRPr dirty="0"/>
          </a:p>
          <a:p>
            <a:pPr marL="0" marR="0" lvl="0" indent="0" algn="l" rtl="0">
              <a:spcBef>
                <a:spcPts val="0"/>
              </a:spcBef>
              <a:spcAft>
                <a:spcPts val="0"/>
              </a:spcAft>
              <a:buNone/>
            </a:pPr>
            <a:endParaRPr sz="3200" dirty="0">
              <a:solidFill>
                <a:schemeClr val="dk1"/>
              </a:solidFill>
              <a:latin typeface="Calibri"/>
              <a:ea typeface="Calibri"/>
              <a:cs typeface="Calibri"/>
              <a:sym typeface="Calibri"/>
            </a:endParaRPr>
          </a:p>
          <a:p>
            <a:pPr marL="0" marR="0" lvl="0" indent="0" algn="l" rtl="0">
              <a:spcBef>
                <a:spcPts val="0"/>
              </a:spcBef>
              <a:spcAft>
                <a:spcPts val="0"/>
              </a:spcAft>
              <a:buNone/>
            </a:pPr>
            <a:r>
              <a:rPr lang="cs-CZ" sz="3200" b="1" dirty="0">
                <a:solidFill>
                  <a:schemeClr val="dk1"/>
                </a:solidFill>
                <a:latin typeface="Calibri"/>
                <a:ea typeface="Calibri"/>
                <a:cs typeface="Calibri"/>
                <a:sym typeface="Calibri"/>
              </a:rPr>
              <a:t>§ 10 DŘ </a:t>
            </a:r>
            <a:r>
              <a:rPr lang="cs-CZ" sz="3200" b="1" u="sng" dirty="0">
                <a:solidFill>
                  <a:schemeClr val="dk1"/>
                </a:solidFill>
                <a:latin typeface="Calibri"/>
                <a:ea typeface="Calibri"/>
                <a:cs typeface="Calibri"/>
                <a:sym typeface="Calibri"/>
              </a:rPr>
              <a:t>Správce daně</a:t>
            </a:r>
            <a:endParaRPr u="sng" dirty="0"/>
          </a:p>
          <a:p>
            <a:pPr marL="0" marR="0" lvl="0" indent="0" algn="l" rtl="0">
              <a:spcBef>
                <a:spcPts val="0"/>
              </a:spcBef>
              <a:spcAft>
                <a:spcPts val="0"/>
              </a:spcAft>
              <a:buNone/>
            </a:pPr>
            <a:r>
              <a:rPr lang="cs-CZ" sz="3200" dirty="0">
                <a:solidFill>
                  <a:schemeClr val="dk1"/>
                </a:solidFill>
                <a:latin typeface="Calibri"/>
                <a:ea typeface="Calibri"/>
                <a:cs typeface="Calibri"/>
                <a:sym typeface="Calibri"/>
              </a:rPr>
              <a:t>(1) </a:t>
            </a:r>
            <a:r>
              <a:rPr lang="cs-CZ" sz="3200" b="1" dirty="0">
                <a:solidFill>
                  <a:schemeClr val="dk1"/>
                </a:solidFill>
                <a:latin typeface="Calibri"/>
                <a:ea typeface="Calibri"/>
                <a:cs typeface="Calibri"/>
                <a:sym typeface="Calibri"/>
              </a:rPr>
              <a:t>Správcem daně je </a:t>
            </a:r>
            <a:r>
              <a:rPr lang="cs-CZ" sz="3200" b="1" u="sng" dirty="0">
                <a:solidFill>
                  <a:schemeClr val="dk1"/>
                </a:solidFill>
                <a:latin typeface="Calibri"/>
                <a:ea typeface="Calibri"/>
                <a:cs typeface="Calibri"/>
                <a:sym typeface="Calibri"/>
              </a:rPr>
              <a:t>správní orgán </a:t>
            </a:r>
            <a:r>
              <a:rPr lang="cs-CZ" sz="3200" b="1" dirty="0">
                <a:solidFill>
                  <a:schemeClr val="dk1"/>
                </a:solidFill>
                <a:latin typeface="Calibri"/>
                <a:ea typeface="Calibri"/>
                <a:cs typeface="Calibri"/>
                <a:sym typeface="Calibri"/>
              </a:rPr>
              <a:t>nebo jiný státní orgán (dále jen „orgán veřejné moci“) v rozsahu, v jakém mu je </a:t>
            </a:r>
            <a:r>
              <a:rPr lang="cs-CZ" sz="3200" b="1" u="sng" dirty="0">
                <a:solidFill>
                  <a:schemeClr val="dk1"/>
                </a:solidFill>
                <a:latin typeface="Calibri"/>
                <a:ea typeface="Calibri"/>
                <a:cs typeface="Calibri"/>
                <a:sym typeface="Calibri"/>
              </a:rPr>
              <a:t>zákonem nebo na základě zákona </a:t>
            </a:r>
            <a:r>
              <a:rPr lang="cs-CZ" sz="3200" b="1" u="sng" dirty="0">
                <a:solidFill>
                  <a:srgbClr val="FF0000"/>
                </a:solidFill>
                <a:latin typeface="Calibri"/>
                <a:ea typeface="Calibri"/>
                <a:cs typeface="Calibri"/>
                <a:sym typeface="Calibri"/>
              </a:rPr>
              <a:t>svěřena působnost v oblasti správy daní</a:t>
            </a:r>
            <a:r>
              <a:rPr lang="cs-CZ" sz="3200" b="1"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endParaRPr sz="3200" dirty="0">
              <a:solidFill>
                <a:schemeClr val="dk1"/>
              </a:solidFill>
              <a:latin typeface="Calibri"/>
              <a:ea typeface="Calibri"/>
              <a:cs typeface="Calibri"/>
              <a:sym typeface="Calibri"/>
            </a:endParaRPr>
          </a:p>
          <a:p>
            <a:pPr marL="0" marR="0" lvl="0" indent="0" algn="l" rtl="0">
              <a:spcBef>
                <a:spcPts val="0"/>
              </a:spcBef>
              <a:spcAft>
                <a:spcPts val="0"/>
              </a:spcAft>
              <a:buNone/>
            </a:pPr>
            <a:r>
              <a:rPr lang="cs-CZ" sz="3200" dirty="0">
                <a:solidFill>
                  <a:schemeClr val="dk1"/>
                </a:solidFill>
                <a:latin typeface="Calibri"/>
                <a:ea typeface="Calibri"/>
                <a:cs typeface="Calibri"/>
                <a:sym typeface="Calibri"/>
              </a:rPr>
              <a:t>(2) </a:t>
            </a:r>
            <a:r>
              <a:rPr lang="cs-CZ" sz="3200" b="1" u="sng" dirty="0">
                <a:solidFill>
                  <a:schemeClr val="dk1"/>
                </a:solidFill>
                <a:latin typeface="Calibri"/>
                <a:ea typeface="Calibri"/>
                <a:cs typeface="Calibri"/>
                <a:sym typeface="Calibri"/>
              </a:rPr>
              <a:t>Správním orgánem </a:t>
            </a:r>
            <a:r>
              <a:rPr lang="cs-CZ" sz="3200" dirty="0">
                <a:solidFill>
                  <a:schemeClr val="dk1"/>
                </a:solidFill>
                <a:latin typeface="Calibri"/>
                <a:ea typeface="Calibri"/>
                <a:cs typeface="Calibri"/>
                <a:sym typeface="Calibri"/>
              </a:rPr>
              <a:t>se pro účely tohoto zákona rozumí </a:t>
            </a:r>
            <a:r>
              <a:rPr lang="cs-CZ" sz="3200" b="1" dirty="0">
                <a:solidFill>
                  <a:schemeClr val="dk1"/>
                </a:solidFill>
                <a:latin typeface="Calibri"/>
                <a:ea typeface="Calibri"/>
                <a:cs typeface="Calibri"/>
                <a:sym typeface="Calibri"/>
              </a:rPr>
              <a:t>orgán moci výkonné</a:t>
            </a:r>
            <a:r>
              <a:rPr lang="cs-CZ" sz="3200" dirty="0">
                <a:solidFill>
                  <a:schemeClr val="dk1"/>
                </a:solidFill>
                <a:latin typeface="Calibri"/>
                <a:ea typeface="Calibri"/>
                <a:cs typeface="Calibri"/>
                <a:sym typeface="Calibri"/>
              </a:rPr>
              <a:t>, </a:t>
            </a:r>
            <a:r>
              <a:rPr lang="cs-CZ" sz="3200" b="1" u="sng" dirty="0">
                <a:solidFill>
                  <a:schemeClr val="dk1"/>
                </a:solidFill>
                <a:latin typeface="Calibri"/>
                <a:ea typeface="Calibri"/>
                <a:cs typeface="Calibri"/>
                <a:sym typeface="Calibri"/>
              </a:rPr>
              <a:t>orgán územního samosprávného celku</a:t>
            </a:r>
            <a:r>
              <a:rPr lang="cs-CZ" sz="3200" dirty="0">
                <a:solidFill>
                  <a:schemeClr val="dk1"/>
                </a:solidFill>
                <a:latin typeface="Calibri"/>
                <a:ea typeface="Calibri"/>
                <a:cs typeface="Calibri"/>
                <a:sym typeface="Calibri"/>
              </a:rPr>
              <a:t>, jiný orgán a právnická nebo fyzická osoba, pokud vykonává působnost v oblasti veřejné správy.</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FFCDD23B-75C8-427B-BD08-53C8156CD7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Obrázek 2">
            <a:extLst>
              <a:ext uri="{FF2B5EF4-FFF2-40B4-BE49-F238E27FC236}">
                <a16:creationId xmlns:a16="http://schemas.microsoft.com/office/drawing/2014/main" id="{F7BB76E2-D3FB-2D23-929B-54FE470CEE71}"/>
              </a:ext>
            </a:extLst>
          </p:cNvPr>
          <p:cNvPicPr>
            <a:picLocks noChangeAspect="1"/>
          </p:cNvPicPr>
          <p:nvPr/>
        </p:nvPicPr>
        <p:blipFill>
          <a:blip r:embed="rId2">
            <a:extLst>
              <a:ext uri="{28A0092B-C50C-407E-A947-70E740481C1C}">
                <a14:useLocalDpi xmlns:a14="http://schemas.microsoft.com/office/drawing/2010/main" val="0"/>
              </a:ext>
            </a:extLst>
          </a:blip>
          <a:srcRect r="-1" b="3567"/>
          <a:stretch/>
        </p:blipFill>
        <p:spPr>
          <a:xfrm>
            <a:off x="-1" y="190"/>
            <a:ext cx="8128855" cy="5291194"/>
          </a:xfrm>
          <a:prstGeom prst="rect">
            <a:avLst/>
          </a:prstGeom>
        </p:spPr>
      </p:pic>
      <p:sp>
        <p:nvSpPr>
          <p:cNvPr id="28" name="Rectangle 27">
            <a:extLst>
              <a:ext uri="{FF2B5EF4-FFF2-40B4-BE49-F238E27FC236}">
                <a16:creationId xmlns:a16="http://schemas.microsoft.com/office/drawing/2014/main" id="{AFFC87AC-C919-4FE5-BAC3-39509E001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64" y="5282206"/>
            <a:ext cx="12192264" cy="1163844"/>
          </a:xfrm>
          <a:prstGeom prst="rect">
            <a:avLst/>
          </a:prstGeom>
          <a:gradFill>
            <a:gsLst>
              <a:gs pos="28000">
                <a:schemeClr val="accent1">
                  <a:lumMod val="75000"/>
                  <a:alpha val="11000"/>
                </a:schemeClr>
              </a:gs>
              <a:gs pos="100000">
                <a:srgbClr val="000000">
                  <a:alpha val="77000"/>
                </a:srgb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5282206"/>
            <a:ext cx="12191998" cy="1586485"/>
          </a:xfrm>
          <a:prstGeom prst="rect">
            <a:avLst/>
          </a:prstGeom>
          <a:gradFill>
            <a:gsLst>
              <a:gs pos="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ovéPole 3">
            <a:extLst>
              <a:ext uri="{FF2B5EF4-FFF2-40B4-BE49-F238E27FC236}">
                <a16:creationId xmlns:a16="http://schemas.microsoft.com/office/drawing/2014/main" id="{0911DA7C-52D0-9287-46EB-5BBAD1A7915A}"/>
              </a:ext>
            </a:extLst>
          </p:cNvPr>
          <p:cNvSpPr txBox="1"/>
          <p:nvPr/>
        </p:nvSpPr>
        <p:spPr>
          <a:xfrm>
            <a:off x="699715" y="5635366"/>
            <a:ext cx="7091299" cy="89858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kern="1200" dirty="0" err="1">
                <a:solidFill>
                  <a:srgbClr val="FFFFFF"/>
                </a:solidFill>
                <a:effectLst/>
                <a:latin typeface="+mj-lt"/>
                <a:ea typeface="+mj-ea"/>
                <a:cs typeface="+mj-cs"/>
              </a:rPr>
              <a:t>Procesní</a:t>
            </a:r>
            <a:r>
              <a:rPr lang="en-US" sz="4000" b="1" kern="1200" dirty="0">
                <a:solidFill>
                  <a:srgbClr val="FFFFFF"/>
                </a:solidFill>
                <a:effectLst/>
                <a:latin typeface="+mj-lt"/>
                <a:ea typeface="+mj-ea"/>
                <a:cs typeface="+mj-cs"/>
              </a:rPr>
              <a:t> </a:t>
            </a:r>
            <a:r>
              <a:rPr lang="en-US" sz="4000" b="1" kern="1200" dirty="0" err="1">
                <a:solidFill>
                  <a:srgbClr val="FFFFFF"/>
                </a:solidFill>
                <a:effectLst/>
                <a:latin typeface="+mj-lt"/>
                <a:ea typeface="+mj-ea"/>
                <a:cs typeface="+mj-cs"/>
              </a:rPr>
              <a:t>řízení</a:t>
            </a:r>
            <a:r>
              <a:rPr lang="en-US" sz="4000" b="1" kern="1200" dirty="0">
                <a:solidFill>
                  <a:srgbClr val="FFFFFF"/>
                </a:solidFill>
                <a:effectLst/>
                <a:latin typeface="+mj-lt"/>
                <a:ea typeface="+mj-ea"/>
                <a:cs typeface="+mj-cs"/>
              </a:rPr>
              <a:t> </a:t>
            </a:r>
            <a:r>
              <a:rPr lang="en-US" sz="4000" b="1" kern="1200" dirty="0" err="1">
                <a:solidFill>
                  <a:srgbClr val="FFFFFF"/>
                </a:solidFill>
                <a:effectLst/>
                <a:latin typeface="+mj-lt"/>
                <a:ea typeface="+mj-ea"/>
                <a:cs typeface="+mj-cs"/>
              </a:rPr>
              <a:t>pohledávek</a:t>
            </a:r>
            <a:r>
              <a:rPr lang="en-US" sz="4000" b="1" kern="1200" dirty="0">
                <a:solidFill>
                  <a:srgbClr val="FFFFFF"/>
                </a:solidFill>
                <a:effectLst/>
                <a:latin typeface="+mj-lt"/>
                <a:ea typeface="+mj-ea"/>
                <a:cs typeface="+mj-cs"/>
              </a:rPr>
              <a:t> z </a:t>
            </a:r>
            <a:r>
              <a:rPr lang="en-US" sz="4000" b="1" kern="1200" dirty="0" err="1">
                <a:solidFill>
                  <a:srgbClr val="FFFFFF"/>
                </a:solidFill>
                <a:effectLst/>
                <a:latin typeface="+mj-lt"/>
                <a:ea typeface="+mj-ea"/>
                <a:cs typeface="+mj-cs"/>
              </a:rPr>
              <a:t>pokut</a:t>
            </a:r>
            <a:endParaRPr lang="en-US" sz="4000" b="1" kern="1200" dirty="0">
              <a:solidFill>
                <a:srgbClr val="FFFFFF"/>
              </a:solidFill>
              <a:latin typeface="+mj-lt"/>
              <a:ea typeface="+mj-ea"/>
              <a:cs typeface="+mj-cs"/>
            </a:endParaRPr>
          </a:p>
        </p:txBody>
      </p:sp>
      <p:sp>
        <p:nvSpPr>
          <p:cNvPr id="32" name="Rectangle 31">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5282206"/>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ovéPole 5">
            <a:extLst>
              <a:ext uri="{FF2B5EF4-FFF2-40B4-BE49-F238E27FC236}">
                <a16:creationId xmlns:a16="http://schemas.microsoft.com/office/drawing/2014/main" id="{6D796140-BBBC-63CA-7A6A-6BDA7F3BD4EE}"/>
              </a:ext>
            </a:extLst>
          </p:cNvPr>
          <p:cNvSpPr txBox="1"/>
          <p:nvPr/>
        </p:nvSpPr>
        <p:spPr>
          <a:xfrm>
            <a:off x="8571507" y="5669430"/>
            <a:ext cx="3291839" cy="830453"/>
          </a:xfrm>
          <a:prstGeom prst="rect">
            <a:avLst/>
          </a:prstGeom>
        </p:spPr>
        <p:txBody>
          <a:bodyPr vert="horz" lIns="91440" tIns="45720" rIns="91440" bIns="45720" rtlCol="0" anchor="ctr">
            <a:normAutofit/>
          </a:bodyPr>
          <a:lstStyle/>
          <a:p>
            <a:pPr>
              <a:lnSpc>
                <a:spcPct val="90000"/>
              </a:lnSpc>
              <a:spcBef>
                <a:spcPts val="1000"/>
              </a:spcBef>
            </a:pPr>
            <a:r>
              <a:rPr lang="en-US" sz="2000" b="1" kern="1200">
                <a:solidFill>
                  <a:srgbClr val="FFFFFF"/>
                </a:solidFill>
                <a:latin typeface="+mn-lt"/>
                <a:ea typeface="+mn-ea"/>
                <a:cs typeface="+mn-cs"/>
              </a:rPr>
              <a:t>Mgr. Vlastimil Veselý, MBA, LL.M</a:t>
            </a:r>
            <a:r>
              <a:rPr lang="en-US" sz="2000" kern="1200">
                <a:solidFill>
                  <a:srgbClr val="FFFFFF"/>
                </a:solidFill>
                <a:latin typeface="+mn-lt"/>
                <a:ea typeface="+mn-ea"/>
                <a:cs typeface="+mn-cs"/>
              </a:rPr>
              <a:t>. </a:t>
            </a:r>
          </a:p>
        </p:txBody>
      </p:sp>
      <p:pic>
        <p:nvPicPr>
          <p:cNvPr id="5" name="Obrázek 4">
            <a:extLst>
              <a:ext uri="{FF2B5EF4-FFF2-40B4-BE49-F238E27FC236}">
                <a16:creationId xmlns:a16="http://schemas.microsoft.com/office/drawing/2014/main" id="{D40D107B-10EA-F44C-F674-A2F21DF67A69}"/>
              </a:ext>
            </a:extLst>
          </p:cNvPr>
          <p:cNvPicPr>
            <a:picLocks noChangeAspect="1"/>
          </p:cNvPicPr>
          <p:nvPr/>
        </p:nvPicPr>
        <p:blipFill>
          <a:blip r:embed="rId3"/>
          <a:srcRect l="11182" r="16223" b="-1"/>
          <a:stretch/>
        </p:blipFill>
        <p:spPr>
          <a:xfrm>
            <a:off x="8128856" y="1"/>
            <a:ext cx="4063143" cy="5291384"/>
          </a:xfrm>
          <a:prstGeom prst="rect">
            <a:avLst/>
          </a:prstGeom>
        </p:spPr>
      </p:pic>
    </p:spTree>
    <p:extLst>
      <p:ext uri="{BB962C8B-B14F-4D97-AF65-F5344CB8AC3E}">
        <p14:creationId xmlns:p14="http://schemas.microsoft.com/office/powerpoint/2010/main" val="2247693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7"/>
          <p:cNvSpPr txBox="1"/>
          <p:nvPr/>
        </p:nvSpPr>
        <p:spPr>
          <a:xfrm>
            <a:off x="195309" y="133165"/>
            <a:ext cx="11913833" cy="523216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3200" b="1" dirty="0">
                <a:solidFill>
                  <a:schemeClr val="dk1"/>
                </a:solidFill>
                <a:latin typeface="Calibri"/>
                <a:ea typeface="Calibri"/>
                <a:cs typeface="Calibri"/>
                <a:sym typeface="Calibri"/>
              </a:rPr>
              <a:t>Kdo je správcem daně?</a:t>
            </a:r>
            <a:endParaRPr dirty="0"/>
          </a:p>
          <a:p>
            <a:pPr marL="0" marR="0" lvl="0" indent="0" algn="l" rtl="0">
              <a:spcBef>
                <a:spcPts val="0"/>
              </a:spcBef>
              <a:spcAft>
                <a:spcPts val="0"/>
              </a:spcAft>
              <a:buNone/>
            </a:pPr>
            <a:endParaRPr sz="3200" dirty="0">
              <a:solidFill>
                <a:schemeClr val="dk1"/>
              </a:solidFill>
              <a:latin typeface="Calibri"/>
              <a:ea typeface="Calibri"/>
              <a:cs typeface="Calibri"/>
              <a:sym typeface="Calibri"/>
            </a:endParaRPr>
          </a:p>
          <a:p>
            <a:pPr marL="0" marR="0" lvl="0" indent="0" algn="l" rtl="0">
              <a:spcBef>
                <a:spcPts val="0"/>
              </a:spcBef>
              <a:spcAft>
                <a:spcPts val="0"/>
              </a:spcAft>
              <a:buNone/>
            </a:pPr>
            <a:r>
              <a:rPr lang="cs-CZ" sz="3200" b="1" dirty="0">
                <a:solidFill>
                  <a:schemeClr val="dk1"/>
                </a:solidFill>
                <a:latin typeface="Calibri"/>
                <a:ea typeface="Calibri"/>
                <a:cs typeface="Calibri"/>
                <a:sym typeface="Calibri"/>
              </a:rPr>
              <a:t>§ 12 DŘ </a:t>
            </a:r>
            <a:r>
              <a:rPr lang="cs-CZ" sz="3200" b="1" u="sng" dirty="0">
                <a:solidFill>
                  <a:schemeClr val="dk1"/>
                </a:solidFill>
                <a:latin typeface="Calibri"/>
                <a:ea typeface="Calibri"/>
                <a:cs typeface="Calibri"/>
                <a:sym typeface="Calibri"/>
              </a:rPr>
              <a:t>Úřední osoby</a:t>
            </a:r>
          </a:p>
          <a:p>
            <a:pPr marL="0" marR="0" lvl="0" indent="0" algn="l" rtl="0">
              <a:spcBef>
                <a:spcPts val="0"/>
              </a:spcBef>
              <a:spcAft>
                <a:spcPts val="0"/>
              </a:spcAft>
              <a:buNone/>
            </a:pPr>
            <a:endParaRPr lang="cs-CZ" sz="3200" b="1" u="sng" dirty="0">
              <a:solidFill>
                <a:schemeClr val="dk1"/>
              </a:solidFill>
              <a:latin typeface="Calibri"/>
              <a:ea typeface="Calibri"/>
              <a:cs typeface="Calibri"/>
              <a:sym typeface="Calibri"/>
            </a:endParaRPr>
          </a:p>
          <a:p>
            <a:pPr marL="0" marR="0" lvl="0" indent="0" algn="l" rtl="0">
              <a:spcBef>
                <a:spcPts val="0"/>
              </a:spcBef>
              <a:spcAft>
                <a:spcPts val="0"/>
              </a:spcAft>
              <a:buNone/>
            </a:pPr>
            <a:endParaRPr u="sng" dirty="0"/>
          </a:p>
          <a:p>
            <a:pPr marL="0" marR="0" lvl="0" indent="0" algn="l" rtl="0">
              <a:spcBef>
                <a:spcPts val="0"/>
              </a:spcBef>
              <a:spcAft>
                <a:spcPts val="0"/>
              </a:spcAft>
              <a:buNone/>
            </a:pPr>
            <a:r>
              <a:rPr lang="cs-CZ" sz="3200" dirty="0">
                <a:solidFill>
                  <a:schemeClr val="dk1"/>
                </a:solidFill>
                <a:latin typeface="Calibri"/>
                <a:ea typeface="Calibri"/>
                <a:cs typeface="Calibri"/>
                <a:sym typeface="Calibri"/>
              </a:rPr>
              <a:t>(1) </a:t>
            </a:r>
            <a:r>
              <a:rPr lang="cs-CZ" sz="3200" b="1" u="sng" dirty="0">
                <a:solidFill>
                  <a:schemeClr val="dk1"/>
                </a:solidFill>
                <a:latin typeface="Calibri"/>
                <a:ea typeface="Calibri"/>
                <a:cs typeface="Calibri"/>
                <a:sym typeface="Calibri"/>
              </a:rPr>
              <a:t>Správce daně </a:t>
            </a:r>
            <a:r>
              <a:rPr lang="cs-CZ" sz="3200" dirty="0">
                <a:solidFill>
                  <a:schemeClr val="dk1"/>
                </a:solidFill>
                <a:latin typeface="Calibri"/>
                <a:ea typeface="Calibri"/>
                <a:cs typeface="Calibri"/>
                <a:sym typeface="Calibri"/>
              </a:rPr>
              <a:t>vykonává svou pravomoc prostřednictvím </a:t>
            </a:r>
            <a:r>
              <a:rPr lang="cs-CZ" sz="3200" b="1" u="sng" dirty="0">
                <a:solidFill>
                  <a:schemeClr val="dk1"/>
                </a:solidFill>
                <a:latin typeface="Calibri"/>
                <a:ea typeface="Calibri"/>
                <a:cs typeface="Calibri"/>
                <a:sym typeface="Calibri"/>
              </a:rPr>
              <a:t>úředních osob.</a:t>
            </a:r>
          </a:p>
          <a:p>
            <a:pPr marL="0" marR="0" lvl="0" indent="0" algn="l" rtl="0">
              <a:spcBef>
                <a:spcPts val="0"/>
              </a:spcBef>
              <a:spcAft>
                <a:spcPts val="0"/>
              </a:spcAft>
              <a:buNone/>
            </a:pPr>
            <a:endParaRPr lang="cs-CZ" sz="3200" dirty="0">
              <a:solidFill>
                <a:schemeClr val="dk1"/>
              </a:solidFill>
              <a:latin typeface="Calibri"/>
              <a:ea typeface="Calibri"/>
              <a:cs typeface="Calibri"/>
              <a:sym typeface="Calibri"/>
            </a:endParaRPr>
          </a:p>
          <a:p>
            <a:pPr marL="0" marR="0" lvl="0" indent="0" algn="l" rtl="0">
              <a:spcBef>
                <a:spcPts val="0"/>
              </a:spcBef>
              <a:spcAft>
                <a:spcPts val="0"/>
              </a:spcAft>
              <a:buNone/>
            </a:pPr>
            <a:r>
              <a:rPr lang="cs-CZ" sz="3200" dirty="0">
                <a:solidFill>
                  <a:schemeClr val="dk1"/>
                </a:solidFill>
                <a:latin typeface="Calibri"/>
                <a:ea typeface="Calibri"/>
                <a:cs typeface="Calibri"/>
                <a:sym typeface="Calibri"/>
              </a:rPr>
              <a:t>(2) </a:t>
            </a:r>
            <a:r>
              <a:rPr lang="cs-CZ" sz="3200" b="1" u="sng" dirty="0">
                <a:solidFill>
                  <a:schemeClr val="dk1"/>
                </a:solidFill>
                <a:latin typeface="Calibri"/>
                <a:ea typeface="Calibri"/>
                <a:cs typeface="Calibri"/>
                <a:sym typeface="Calibri"/>
              </a:rPr>
              <a:t>Úřední osobou</a:t>
            </a:r>
            <a:r>
              <a:rPr lang="cs-CZ" sz="3200" b="1" dirty="0">
                <a:solidFill>
                  <a:schemeClr val="dk1"/>
                </a:solidFill>
                <a:latin typeface="Calibri"/>
                <a:ea typeface="Calibri"/>
                <a:cs typeface="Calibri"/>
                <a:sym typeface="Calibri"/>
              </a:rPr>
              <a:t> je</a:t>
            </a:r>
            <a:r>
              <a:rPr lang="cs-CZ" sz="3200" dirty="0">
                <a:solidFill>
                  <a:schemeClr val="dk1"/>
                </a:solidFill>
                <a:latin typeface="Calibri"/>
                <a:ea typeface="Calibri"/>
                <a:cs typeface="Calibri"/>
                <a:sym typeface="Calibri"/>
              </a:rPr>
              <a:t> </a:t>
            </a:r>
            <a:r>
              <a:rPr lang="cs-CZ" sz="3200" b="1" u="sng" dirty="0">
                <a:solidFill>
                  <a:schemeClr val="dk1"/>
                </a:solidFill>
                <a:latin typeface="Calibri"/>
                <a:ea typeface="Calibri"/>
                <a:cs typeface="Calibri"/>
                <a:sym typeface="Calibri"/>
              </a:rPr>
              <a:t>zaměstnanec, který se </a:t>
            </a:r>
            <a:r>
              <a:rPr lang="cs-CZ" sz="3200" b="1" u="sng" dirty="0">
                <a:solidFill>
                  <a:srgbClr val="FF0000"/>
                </a:solidFill>
                <a:latin typeface="Calibri"/>
                <a:ea typeface="Calibri"/>
                <a:cs typeface="Calibri"/>
                <a:sym typeface="Calibri"/>
              </a:rPr>
              <a:t>bezprostředně podílí na výkonu pravomoci správce daně</a:t>
            </a:r>
            <a:r>
              <a:rPr lang="cs-CZ" sz="3200" dirty="0">
                <a:solidFill>
                  <a:schemeClr val="dk1"/>
                </a:solidFill>
                <a:latin typeface="Calibri"/>
                <a:ea typeface="Calibri"/>
                <a:cs typeface="Calibri"/>
                <a:sym typeface="Calibri"/>
              </a:rPr>
              <a:t>, nebo </a:t>
            </a:r>
            <a:r>
              <a:rPr lang="cs-CZ" sz="3200" b="1" dirty="0">
                <a:solidFill>
                  <a:schemeClr val="dk1"/>
                </a:solidFill>
                <a:latin typeface="Calibri"/>
                <a:ea typeface="Calibri"/>
                <a:cs typeface="Calibri"/>
                <a:sym typeface="Calibri"/>
              </a:rPr>
              <a:t>osoba oprávněná k výkonu pravomoci správce daně zákonem nebo na základě zákona</a:t>
            </a:r>
            <a:r>
              <a:rPr lang="cs-CZ" sz="3200" dirty="0">
                <a:solidFill>
                  <a:schemeClr val="dk1"/>
                </a:solidFill>
                <a:latin typeface="Calibri"/>
                <a:ea typeface="Calibri"/>
                <a:cs typeface="Calibri"/>
                <a:sym typeface="Calibri"/>
              </a:rPr>
              <a:t>.</a:t>
            </a:r>
            <a:endParaRPr lang="cs-CZ" dirty="0"/>
          </a:p>
        </p:txBody>
      </p:sp>
    </p:spTree>
    <p:extLst>
      <p:ext uri="{BB962C8B-B14F-4D97-AF65-F5344CB8AC3E}">
        <p14:creationId xmlns:p14="http://schemas.microsoft.com/office/powerpoint/2010/main" val="1741746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4E3C387F-6B70-4E76-00FD-13ECBD442800}"/>
              </a:ext>
            </a:extLst>
          </p:cNvPr>
          <p:cNvSpPr txBox="1"/>
          <p:nvPr/>
        </p:nvSpPr>
        <p:spPr>
          <a:xfrm>
            <a:off x="248575" y="221942"/>
            <a:ext cx="11878322" cy="6555641"/>
          </a:xfrm>
          <a:prstGeom prst="rect">
            <a:avLst/>
          </a:prstGeom>
          <a:noFill/>
        </p:spPr>
        <p:txBody>
          <a:bodyPr wrap="square">
            <a:spAutoFit/>
          </a:bodyPr>
          <a:lstStyle/>
          <a:p>
            <a:r>
              <a:rPr lang="cs-CZ" sz="2800" dirty="0"/>
              <a:t>Titulem pro vymáhání peněžitého plnění je originál, ověřená kopie nebo stejnopis rozhodnutí ukládající platební povinnost. Ukladatel musí předat celnímu úřadu rozhodnutí s vyznačenou doložkou vykonatelnosti a aktuální výší nedoplatku. Každé předané rozhodnutí musí tvořit přílohu dopisu, ve kterém je uvedena výše peněžitého plnění, které žádá ukladatel vymoci, případně další doprovodná dokumentace.</a:t>
            </a:r>
          </a:p>
          <a:p>
            <a:endParaRPr lang="cs-CZ" sz="2800" dirty="0"/>
          </a:p>
          <a:p>
            <a:r>
              <a:rPr lang="cs-CZ" sz="2800" dirty="0"/>
              <a:t>V případě předávání většího množství příkazových bloků na místě nezaplacených k vymáhání celnímu úřadu, je třeba jejich seznam předávat na sběrném poukazu (viz příloha v E-lince).</a:t>
            </a:r>
          </a:p>
          <a:p>
            <a:endParaRPr lang="cs-CZ" sz="2800" dirty="0"/>
          </a:p>
          <a:p>
            <a:r>
              <a:rPr lang="cs-CZ" sz="2800" dirty="0"/>
              <a:t>Při žádosti o vymáhání podle § 106 správního řádu není určen termín pro předání rozhodnutí, avšak pokud ukladatel předá rozhodnutí pozdě, výrazně se sníží úspěšnost vymáhání peněžitého plnění. </a:t>
            </a:r>
            <a:r>
              <a:rPr lang="cs-CZ" sz="2800" b="1" dirty="0"/>
              <a:t>Podle § 162 odst. 2 DŘ je lhůta pro předání do 30 dnů po marném uplynutí lhůty pro placení.</a:t>
            </a:r>
          </a:p>
        </p:txBody>
      </p:sp>
    </p:spTree>
    <p:extLst>
      <p:ext uri="{BB962C8B-B14F-4D97-AF65-F5344CB8AC3E}">
        <p14:creationId xmlns:p14="http://schemas.microsoft.com/office/powerpoint/2010/main" val="31196465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007B7B65-256F-62C3-2DEC-55B9ED84CFEF}"/>
              </a:ext>
            </a:extLst>
          </p:cNvPr>
          <p:cNvSpPr txBox="1"/>
          <p:nvPr/>
        </p:nvSpPr>
        <p:spPr>
          <a:xfrm>
            <a:off x="204185" y="150921"/>
            <a:ext cx="11922711" cy="6555641"/>
          </a:xfrm>
          <a:prstGeom prst="rect">
            <a:avLst/>
          </a:prstGeom>
          <a:noFill/>
        </p:spPr>
        <p:txBody>
          <a:bodyPr wrap="square">
            <a:spAutoFit/>
          </a:bodyPr>
          <a:lstStyle/>
          <a:p>
            <a:r>
              <a:rPr lang="cs-CZ" sz="2800" dirty="0"/>
              <a:t> K vymáhání nebudou předávány nedoplatky, u kterých již bylo zahájeno exekuční vymáhání, neboť exekuční náklady by byly subjektu uloženy duplicitně. Před samotným předáním nedoplatku k vymáhání celnímu úřadu, posoudí obec, zda již nedošlo k zániku nedoplatku (</a:t>
            </a:r>
            <a:r>
              <a:rPr lang="cs-CZ" sz="2800" dirty="0">
                <a:solidFill>
                  <a:srgbClr val="FF0000"/>
                </a:solidFill>
              </a:rPr>
              <a:t>prekluze dle daňového řádu</a:t>
            </a:r>
            <a:r>
              <a:rPr lang="cs-CZ" sz="2800" dirty="0"/>
              <a:t>).</a:t>
            </a:r>
          </a:p>
          <a:p>
            <a:endParaRPr lang="cs-CZ" sz="2800" dirty="0"/>
          </a:p>
          <a:p>
            <a:r>
              <a:rPr lang="cs-CZ" sz="2800" dirty="0"/>
              <a:t>Místní příslušnost správce daně se řídí dle § 13 zákona č. 280/2009 Sb., ve znění pozdějších předpisů (dále jen „daňový řád“) u fyzických osob jejím místem pobytu, kterým se rozumí adresa trvalého pobytu občana České republiky, u právnické osoby jejím sídlem, kterým se rozumí adresa zapsaná v obchodním rejstříku. </a:t>
            </a:r>
            <a:r>
              <a:rPr lang="cs-CZ" sz="2800" b="1" dirty="0"/>
              <a:t>Pokud není daňový subjekt občanem ČR, ale cizím státním příslušníkem a ustanovení § 13 daňového řádu v tomto případě místní příslušnost neřeší, určuje se místní příslušnost dle § 10 odst. 1 zákona č. 17/2012 Sb., o Celní správě České republiky, ve znění pozdějších předpisů, kdy nelze-li určit místní příslušnost celního úřadu podle jiného zákona, je </a:t>
            </a:r>
            <a:r>
              <a:rPr lang="cs-CZ" sz="2800" b="1" u="sng" dirty="0"/>
              <a:t>místně příslušný Celní úřad pro hlavní město Prahu</a:t>
            </a:r>
            <a:r>
              <a:rPr lang="cs-CZ" sz="2800" b="1" dirty="0"/>
              <a:t>.</a:t>
            </a:r>
          </a:p>
        </p:txBody>
      </p:sp>
    </p:spTree>
    <p:extLst>
      <p:ext uri="{BB962C8B-B14F-4D97-AF65-F5344CB8AC3E}">
        <p14:creationId xmlns:p14="http://schemas.microsoft.com/office/powerpoint/2010/main" val="37069436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EBA2EFD9-B478-F75C-5B28-10F1F7228E35}"/>
              </a:ext>
            </a:extLst>
          </p:cNvPr>
          <p:cNvSpPr txBox="1"/>
          <p:nvPr/>
        </p:nvSpPr>
        <p:spPr>
          <a:xfrm>
            <a:off x="170155" y="656948"/>
            <a:ext cx="11851689" cy="6124754"/>
          </a:xfrm>
          <a:prstGeom prst="rect">
            <a:avLst/>
          </a:prstGeom>
          <a:noFill/>
        </p:spPr>
        <p:txBody>
          <a:bodyPr wrap="square">
            <a:spAutoFit/>
          </a:bodyPr>
          <a:lstStyle/>
          <a:p>
            <a:r>
              <a:rPr lang="cs-CZ" sz="2800" b="1" dirty="0"/>
              <a:t>Postup pro předávání peněžitých plnění k vymáhání (konkrétně pokut uložených Městskou policií nebo případě spáchání dopravních přestupků) a na základě žádosti Městského úřadu (dále jen „obec“) o vymáhání podle § 106 zákona č. 500/2004 Sb., správní řád, ve znění pozdějších předpisů (dále jen „správní řád“) Celnímu úřadu (dále jen „celní úřad“).</a:t>
            </a:r>
          </a:p>
          <a:p>
            <a:endParaRPr lang="cs-CZ" sz="2800" dirty="0"/>
          </a:p>
          <a:p>
            <a:endParaRPr lang="cs-CZ" sz="2800" dirty="0"/>
          </a:p>
          <a:p>
            <a:r>
              <a:rPr lang="cs-CZ" sz="2800" dirty="0"/>
              <a:t>Celnímu úřadu mohou být předány pohledávky vzniklé na základě rozhodnutí vydaného ve správním řízení – viz např. příkaz uložený obcí. Obec, v případě, že splňuje podmínky dané ustanovením § 106 správního řádu, může požádat celní úřad o vymožení nedoplatku, i když je správním orgánem, který je k jeho vymožení příslušný. </a:t>
            </a:r>
            <a:r>
              <a:rPr lang="cs-CZ" sz="2800" b="1" dirty="0"/>
              <a:t>Nelze žádat o vymáhání peněžitých plnění uložených dle daňového řádu (např. místní poplatky za psy, odvoz komunálního odpadu apod.) – od 1.7.2025 ANO</a:t>
            </a:r>
          </a:p>
        </p:txBody>
      </p:sp>
    </p:spTree>
    <p:extLst>
      <p:ext uri="{BB962C8B-B14F-4D97-AF65-F5344CB8AC3E}">
        <p14:creationId xmlns:p14="http://schemas.microsoft.com/office/powerpoint/2010/main" val="5070024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D51BCDAA-20B6-D560-D22B-6ACB0832F0C9}"/>
              </a:ext>
            </a:extLst>
          </p:cNvPr>
          <p:cNvSpPr txBox="1"/>
          <p:nvPr/>
        </p:nvSpPr>
        <p:spPr>
          <a:xfrm>
            <a:off x="238125" y="142191"/>
            <a:ext cx="11544300" cy="6355586"/>
          </a:xfrm>
          <a:prstGeom prst="rect">
            <a:avLst/>
          </a:prstGeom>
          <a:noFill/>
        </p:spPr>
        <p:txBody>
          <a:bodyPr wrap="square">
            <a:spAutoFit/>
          </a:bodyPr>
          <a:lstStyle/>
          <a:p>
            <a:pPr lvl="0" algn="ctr">
              <a:spcBef>
                <a:spcPts val="600"/>
              </a:spcBef>
              <a:spcAft>
                <a:spcPts val="600"/>
              </a:spcAft>
            </a:pPr>
            <a:r>
              <a:rPr lang="cs-CZ" sz="2200" b="1" dirty="0">
                <a:solidFill>
                  <a:srgbClr val="FF0000"/>
                </a:solidFill>
                <a:effectLst/>
                <a:ea typeface="Times New Roman" panose="02020603050405020304" pitchFamily="18" charset="0"/>
              </a:rPr>
              <a:t>Připravovaná novela – správní řád:</a:t>
            </a:r>
          </a:p>
          <a:p>
            <a:pPr lvl="0" algn="ctr">
              <a:spcBef>
                <a:spcPts val="600"/>
              </a:spcBef>
              <a:spcAft>
                <a:spcPts val="600"/>
              </a:spcAft>
            </a:pPr>
            <a:r>
              <a:rPr lang="cs-CZ" sz="2200" b="1" dirty="0">
                <a:effectLst/>
                <a:ea typeface="Times New Roman" panose="02020603050405020304" pitchFamily="18" charset="0"/>
              </a:rPr>
              <a:t>§ 106 Dělená správa</a:t>
            </a:r>
            <a:endParaRPr lang="cs-CZ" sz="2200" dirty="0">
              <a:effectLst/>
              <a:ea typeface="Times New Roman" panose="02020603050405020304" pitchFamily="18" charset="0"/>
            </a:endParaRPr>
          </a:p>
          <a:p>
            <a:pPr indent="270510" algn="just">
              <a:spcBef>
                <a:spcPts val="600"/>
              </a:spcBef>
              <a:spcAft>
                <a:spcPts val="600"/>
              </a:spcAft>
              <a:tabLst>
                <a:tab pos="540385" algn="l"/>
              </a:tabLst>
            </a:pPr>
            <a:r>
              <a:rPr lang="cs-CZ" sz="2200" dirty="0">
                <a:effectLst/>
                <a:ea typeface="Times New Roman" panose="02020603050405020304" pitchFamily="18" charset="0"/>
              </a:rPr>
              <a:t>(1) Pro správu placení peněžitého plnění se uplatní postup pro správu daní bez ohledu na to, zda je toto peněžité plnění příjmem veřejného rozpočtu podle daňového řádu.</a:t>
            </a:r>
          </a:p>
          <a:p>
            <a:pPr indent="270510" algn="just">
              <a:spcBef>
                <a:spcPts val="600"/>
              </a:spcBef>
              <a:spcAft>
                <a:spcPts val="600"/>
              </a:spcAft>
              <a:tabLst>
                <a:tab pos="540385" algn="l"/>
              </a:tabLst>
            </a:pPr>
            <a:r>
              <a:rPr lang="cs-CZ" sz="2200" dirty="0">
                <a:effectLst/>
                <a:ea typeface="Times New Roman" panose="02020603050405020304" pitchFamily="18" charset="0"/>
              </a:rPr>
              <a:t>(2) Správu placení peněžitého plnění namísto správního orgánu, který toto peněžité plnění uložil, vykonává obecný správce daně. </a:t>
            </a:r>
          </a:p>
          <a:p>
            <a:pPr indent="270510" algn="just">
              <a:spcBef>
                <a:spcPts val="600"/>
              </a:spcBef>
              <a:spcAft>
                <a:spcPts val="600"/>
              </a:spcAft>
              <a:tabLst>
                <a:tab pos="540385" algn="l"/>
              </a:tabLst>
            </a:pPr>
            <a:r>
              <a:rPr lang="cs-CZ" sz="2200" dirty="0">
                <a:effectLst/>
                <a:ea typeface="Times New Roman" panose="02020603050405020304" pitchFamily="18" charset="0"/>
              </a:rPr>
              <a:t>(3) Správu placení peněžitého plnění, které uložil orgán územního samosprávného celku, vykonává obecní úřad nebo krajský úřad tohoto územního samosprávného celku. Na žádost tohoto obecního úřadu nebo krajského úřadu vykonává správu placení tohoto peněžitého plnění nebo jej vymáhá obecný správce daně. </a:t>
            </a:r>
          </a:p>
          <a:p>
            <a:pPr indent="270510" algn="just">
              <a:spcBef>
                <a:spcPts val="600"/>
              </a:spcBef>
              <a:spcAft>
                <a:spcPts val="600"/>
              </a:spcAft>
              <a:tabLst>
                <a:tab pos="540385" algn="l"/>
              </a:tabLst>
            </a:pPr>
            <a:r>
              <a:rPr lang="cs-CZ" sz="2200" dirty="0">
                <a:effectLst/>
                <a:ea typeface="Times New Roman" panose="02020603050405020304" pitchFamily="18" charset="0"/>
              </a:rPr>
              <a:t>(4) Správní orgán, který peněžité plnění uložil, vykonává správu placení tohoto peněžitého plnění, jde-li o</a:t>
            </a:r>
          </a:p>
          <a:p>
            <a:pPr marL="342900" lvl="0" indent="-342900" algn="just">
              <a:buFont typeface="Arial" panose="020B0604020202020204" pitchFamily="34" charset="0"/>
              <a:buChar char=""/>
              <a:tabLst>
                <a:tab pos="540385" algn="l"/>
              </a:tabLst>
            </a:pPr>
            <a:r>
              <a:rPr lang="cs-CZ" sz="2200" dirty="0">
                <a:effectLst/>
                <a:ea typeface="Times New Roman" panose="02020603050405020304" pitchFamily="18" charset="0"/>
              </a:rPr>
              <a:t>a) donucovací pokutu při provádění exekuce ukládáním donucovacích pokut,</a:t>
            </a:r>
          </a:p>
          <a:p>
            <a:pPr marL="342900" lvl="0" indent="-342900" algn="just">
              <a:buFont typeface="Arial" panose="020B0604020202020204" pitchFamily="34" charset="0"/>
              <a:buChar char=""/>
              <a:tabLst>
                <a:tab pos="540385" algn="l"/>
              </a:tabLst>
            </a:pPr>
            <a:r>
              <a:rPr lang="cs-CZ" sz="2200" dirty="0">
                <a:effectLst/>
                <a:ea typeface="Times New Roman" panose="02020603050405020304" pitchFamily="18" charset="0"/>
              </a:rPr>
              <a:t>b) náhradu nákladů řízení podle tohoto zákona,</a:t>
            </a:r>
          </a:p>
          <a:p>
            <a:pPr marL="342900" lvl="0" indent="-342900" algn="just">
              <a:buFont typeface="Arial" panose="020B0604020202020204" pitchFamily="34" charset="0"/>
              <a:buChar char=""/>
              <a:tabLst>
                <a:tab pos="540385" algn="l"/>
              </a:tabLst>
            </a:pPr>
            <a:r>
              <a:rPr lang="cs-CZ" sz="2200" dirty="0">
                <a:effectLst/>
                <a:ea typeface="Times New Roman" panose="02020603050405020304" pitchFamily="18" charset="0"/>
              </a:rPr>
              <a:t>c) pořádkovou pokutu podle tohoto zákona, nebo</a:t>
            </a:r>
          </a:p>
          <a:p>
            <a:pPr marL="342900" lvl="0" indent="-342900" algn="just">
              <a:buFont typeface="Arial" panose="020B0604020202020204" pitchFamily="34" charset="0"/>
              <a:buChar char=""/>
              <a:tabLst>
                <a:tab pos="540385" algn="l"/>
              </a:tabLst>
            </a:pPr>
            <a:r>
              <a:rPr lang="cs-CZ" sz="2200" dirty="0">
                <a:effectLst/>
                <a:ea typeface="Times New Roman" panose="02020603050405020304" pitchFamily="18" charset="0"/>
              </a:rPr>
              <a:t>d) peněžité plnění, které není příjmem veřejného rozpočtu podle daňového řádu.</a:t>
            </a:r>
          </a:p>
        </p:txBody>
      </p:sp>
    </p:spTree>
    <p:extLst>
      <p:ext uri="{BB962C8B-B14F-4D97-AF65-F5344CB8AC3E}">
        <p14:creationId xmlns:p14="http://schemas.microsoft.com/office/powerpoint/2010/main" val="15782942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14B5B8-37E0-DD18-E5E5-7FA009025F65}"/>
            </a:ext>
          </a:extLst>
        </p:cNvPr>
        <p:cNvGrpSpPr/>
        <p:nvPr/>
      </p:nvGrpSpPr>
      <p:grpSpPr>
        <a:xfrm>
          <a:off x="0" y="0"/>
          <a:ext cx="0" cy="0"/>
          <a:chOff x="0" y="0"/>
          <a:chExt cx="0" cy="0"/>
        </a:xfrm>
      </p:grpSpPr>
      <p:sp>
        <p:nvSpPr>
          <p:cNvPr id="3" name="TextovéPole 2">
            <a:extLst>
              <a:ext uri="{FF2B5EF4-FFF2-40B4-BE49-F238E27FC236}">
                <a16:creationId xmlns:a16="http://schemas.microsoft.com/office/drawing/2014/main" id="{4BAE1E3D-70A0-EE3A-AA92-EAE8410FCEFD}"/>
              </a:ext>
            </a:extLst>
          </p:cNvPr>
          <p:cNvSpPr txBox="1"/>
          <p:nvPr/>
        </p:nvSpPr>
        <p:spPr>
          <a:xfrm>
            <a:off x="238125" y="142191"/>
            <a:ext cx="11544300" cy="6017032"/>
          </a:xfrm>
          <a:prstGeom prst="rect">
            <a:avLst/>
          </a:prstGeom>
          <a:noFill/>
        </p:spPr>
        <p:txBody>
          <a:bodyPr wrap="square">
            <a:spAutoFit/>
          </a:bodyPr>
          <a:lstStyle/>
          <a:p>
            <a:pPr lvl="0" algn="ctr">
              <a:spcBef>
                <a:spcPts val="600"/>
              </a:spcBef>
              <a:spcAft>
                <a:spcPts val="600"/>
              </a:spcAft>
            </a:pPr>
            <a:r>
              <a:rPr lang="cs-CZ" sz="2200" b="1" dirty="0">
                <a:solidFill>
                  <a:srgbClr val="FF0000"/>
                </a:solidFill>
                <a:effectLst/>
                <a:ea typeface="Times New Roman" panose="02020603050405020304" pitchFamily="18" charset="0"/>
              </a:rPr>
              <a:t>Připravovaná novela – správní řád:</a:t>
            </a:r>
          </a:p>
          <a:p>
            <a:pPr lvl="0" algn="ctr">
              <a:spcBef>
                <a:spcPts val="600"/>
              </a:spcBef>
              <a:spcAft>
                <a:spcPts val="600"/>
              </a:spcAft>
            </a:pPr>
            <a:r>
              <a:rPr lang="cs-CZ" sz="2200" b="1" dirty="0">
                <a:effectLst/>
                <a:ea typeface="Times New Roman" panose="02020603050405020304" pitchFamily="18" charset="0"/>
              </a:rPr>
              <a:t>§ 106 Dělená správa</a:t>
            </a:r>
            <a:endParaRPr lang="cs-CZ" sz="2200" dirty="0">
              <a:effectLst/>
              <a:ea typeface="Times New Roman" panose="02020603050405020304" pitchFamily="18" charset="0"/>
            </a:endParaRPr>
          </a:p>
          <a:p>
            <a:pPr indent="270510" algn="just">
              <a:spcBef>
                <a:spcPts val="600"/>
              </a:spcBef>
              <a:spcAft>
                <a:spcPts val="600"/>
              </a:spcAft>
              <a:tabLst>
                <a:tab pos="540385" algn="l"/>
              </a:tabLst>
            </a:pPr>
            <a:r>
              <a:rPr lang="cs-CZ" sz="2200" dirty="0">
                <a:effectLst/>
                <a:ea typeface="Times New Roman" panose="02020603050405020304" pitchFamily="18" charset="0"/>
              </a:rPr>
              <a:t>(5) Na žádost správního orgánu, který uložil peněžité plnění podle odstavce 4 písm. a), b) nebo c), vykonává správu placení tohoto peněžitého plnění nebo jej vymáhá obecný správce daně.</a:t>
            </a:r>
          </a:p>
          <a:p>
            <a:pPr indent="270510" algn="just">
              <a:spcBef>
                <a:spcPts val="600"/>
              </a:spcBef>
              <a:spcAft>
                <a:spcPts val="600"/>
              </a:spcAft>
              <a:tabLst>
                <a:tab pos="540385" algn="l"/>
              </a:tabLst>
            </a:pPr>
            <a:r>
              <a:rPr lang="cs-CZ" sz="2200" dirty="0">
                <a:effectLst/>
                <a:ea typeface="Times New Roman" panose="02020603050405020304" pitchFamily="18" charset="0"/>
              </a:rPr>
              <a:t>(6) Vykonává-li správu placení peněžitého plnění obecný správce daně a toto peněžité plnění je uloženo příkazem na místě, převezme platbu na místě správní orgán, který peněžité plnění uložil, a postoupí ji obecnému správci daně.</a:t>
            </a:r>
          </a:p>
          <a:p>
            <a:pPr lvl="0" algn="ctr">
              <a:spcBef>
                <a:spcPts val="600"/>
              </a:spcBef>
              <a:spcAft>
                <a:spcPts val="600"/>
              </a:spcAft>
            </a:pPr>
            <a:r>
              <a:rPr lang="cs-CZ" sz="2200" b="1" dirty="0">
                <a:solidFill>
                  <a:srgbClr val="FF0000"/>
                </a:solidFill>
                <a:effectLst/>
                <a:ea typeface="Times New Roman" panose="02020603050405020304" pitchFamily="18" charset="0"/>
              </a:rPr>
              <a:t>Připravovaná novela – daňový řád:</a:t>
            </a:r>
          </a:p>
          <a:p>
            <a:pPr lvl="0" algn="ctr">
              <a:spcBef>
                <a:spcPts val="600"/>
              </a:spcBef>
              <a:spcAft>
                <a:spcPts val="600"/>
              </a:spcAft>
            </a:pPr>
            <a:r>
              <a:rPr lang="cs-CZ" sz="2200" b="1" dirty="0">
                <a:effectLst/>
                <a:ea typeface="Times New Roman" panose="02020603050405020304" pitchFamily="18" charset="0"/>
              </a:rPr>
              <a:t>§ 162 Dělená správa</a:t>
            </a:r>
            <a:endParaRPr lang="cs-CZ" sz="2200" dirty="0">
              <a:effectLst/>
              <a:ea typeface="Times New Roman" panose="02020603050405020304" pitchFamily="18" charset="0"/>
            </a:endParaRPr>
          </a:p>
          <a:p>
            <a:pPr lvl="0" algn="just">
              <a:tabLst>
                <a:tab pos="540385" algn="l"/>
              </a:tabLst>
            </a:pPr>
            <a:endParaRPr lang="cs-CZ" sz="2200" dirty="0">
              <a:effectLst/>
              <a:ea typeface="Times New Roman" panose="02020603050405020304" pitchFamily="18" charset="0"/>
            </a:endParaRPr>
          </a:p>
          <a:p>
            <a:pPr algn="just">
              <a:tabLst>
                <a:tab pos="540385" algn="l"/>
              </a:tabLst>
            </a:pPr>
            <a:r>
              <a:rPr lang="cs-CZ" sz="2200" dirty="0">
                <a:effectLst/>
                <a:ea typeface="Times New Roman" panose="02020603050405020304" pitchFamily="18" charset="0"/>
              </a:rPr>
              <a:t>(5) Předání údajů ke správě placení peněžitého plnění v rámci dělené správy a žádost, kterou orgán veřejné moci žádá obecného správce daně o výkon správy placení nebo vymáhání peněžitého plnění v rámci dělené správy, </a:t>
            </a:r>
            <a:r>
              <a:rPr lang="cs-CZ" sz="2200" b="1" dirty="0">
                <a:effectLst/>
                <a:ea typeface="Times New Roman" panose="02020603050405020304" pitchFamily="18" charset="0"/>
              </a:rPr>
              <a:t>lze učinit pouze elektronicky ve formátu a struktuře určených a zveřejněných správcem daně způsobem umožňujícím dálkový přístup</a:t>
            </a:r>
            <a:r>
              <a:rPr lang="cs-CZ" sz="2200" dirty="0">
                <a:effectLst/>
                <a:ea typeface="Times New Roman" panose="02020603050405020304" pitchFamily="18" charset="0"/>
              </a:rPr>
              <a:t>.</a:t>
            </a:r>
          </a:p>
          <a:p>
            <a:pPr lvl="0" algn="just">
              <a:tabLst>
                <a:tab pos="540385" algn="l"/>
              </a:tabLst>
            </a:pPr>
            <a:endParaRPr lang="cs-CZ" sz="2200" dirty="0">
              <a:effectLst/>
              <a:ea typeface="Times New Roman" panose="02020603050405020304" pitchFamily="18" charset="0"/>
            </a:endParaRPr>
          </a:p>
        </p:txBody>
      </p:sp>
    </p:spTree>
    <p:extLst>
      <p:ext uri="{BB962C8B-B14F-4D97-AF65-F5344CB8AC3E}">
        <p14:creationId xmlns:p14="http://schemas.microsoft.com/office/powerpoint/2010/main" val="2355737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16E875-FF49-4748-1A28-581BA05C2994}"/>
            </a:ext>
          </a:extLst>
        </p:cNvPr>
        <p:cNvGrpSpPr/>
        <p:nvPr/>
      </p:nvGrpSpPr>
      <p:grpSpPr>
        <a:xfrm>
          <a:off x="0" y="0"/>
          <a:ext cx="0" cy="0"/>
          <a:chOff x="0" y="0"/>
          <a:chExt cx="0" cy="0"/>
        </a:xfrm>
      </p:grpSpPr>
      <p:sp>
        <p:nvSpPr>
          <p:cNvPr id="3" name="TextovéPole 2">
            <a:extLst>
              <a:ext uri="{FF2B5EF4-FFF2-40B4-BE49-F238E27FC236}">
                <a16:creationId xmlns:a16="http://schemas.microsoft.com/office/drawing/2014/main" id="{20BD5205-77F5-4F48-C82B-5508EE75EE4E}"/>
              </a:ext>
            </a:extLst>
          </p:cNvPr>
          <p:cNvSpPr txBox="1"/>
          <p:nvPr/>
        </p:nvSpPr>
        <p:spPr>
          <a:xfrm>
            <a:off x="238125" y="142191"/>
            <a:ext cx="11544300" cy="4847481"/>
          </a:xfrm>
          <a:prstGeom prst="rect">
            <a:avLst/>
          </a:prstGeom>
          <a:noFill/>
        </p:spPr>
        <p:txBody>
          <a:bodyPr wrap="square">
            <a:spAutoFit/>
          </a:bodyPr>
          <a:lstStyle/>
          <a:p>
            <a:pPr lvl="0" algn="ctr">
              <a:spcBef>
                <a:spcPts val="600"/>
              </a:spcBef>
              <a:spcAft>
                <a:spcPts val="600"/>
              </a:spcAft>
            </a:pPr>
            <a:r>
              <a:rPr lang="cs-CZ" sz="2200" b="1" dirty="0">
                <a:solidFill>
                  <a:srgbClr val="FF0000"/>
                </a:solidFill>
                <a:effectLst/>
                <a:ea typeface="Times New Roman" panose="02020603050405020304" pitchFamily="18" charset="0"/>
              </a:rPr>
              <a:t>Připravovaná novela – daňový řád:</a:t>
            </a:r>
          </a:p>
          <a:p>
            <a:pPr algn="ctr">
              <a:spcBef>
                <a:spcPts val="600"/>
              </a:spcBef>
              <a:spcAft>
                <a:spcPts val="600"/>
              </a:spcAft>
            </a:pPr>
            <a:r>
              <a:rPr lang="cs-CZ" sz="2200" b="1" dirty="0">
                <a:effectLst/>
                <a:ea typeface="Times New Roman" panose="02020603050405020304" pitchFamily="18" charset="0"/>
              </a:rPr>
              <a:t>§ 162a Dělená správa</a:t>
            </a:r>
            <a:endParaRPr lang="cs-CZ" sz="2200" dirty="0">
              <a:effectLst/>
              <a:ea typeface="Times New Roman" panose="02020603050405020304" pitchFamily="18" charset="0"/>
            </a:endParaRPr>
          </a:p>
          <a:p>
            <a:pPr indent="270510" algn="just">
              <a:spcBef>
                <a:spcPts val="600"/>
              </a:spcBef>
              <a:spcAft>
                <a:spcPts val="600"/>
              </a:spcAft>
              <a:tabLst>
                <a:tab pos="540385" algn="l"/>
              </a:tabLst>
            </a:pPr>
            <a:r>
              <a:rPr lang="cs-CZ" sz="2200" dirty="0">
                <a:effectLst/>
                <a:ea typeface="Times New Roman" panose="02020603050405020304" pitchFamily="18" charset="0"/>
              </a:rPr>
              <a:t>(1) Dojde-li k přechodu příslušnosti k vymáhání peněžitého plnění v rámci dělené správy, přechází současně i příslušnost k jeho vybírání.</a:t>
            </a:r>
          </a:p>
          <a:p>
            <a:pPr indent="270510" algn="just">
              <a:spcBef>
                <a:spcPts val="600"/>
              </a:spcBef>
              <a:spcAft>
                <a:spcPts val="600"/>
              </a:spcAft>
              <a:tabLst>
                <a:tab pos="540385" algn="l"/>
              </a:tabLst>
            </a:pPr>
            <a:r>
              <a:rPr lang="cs-CZ" sz="2200" dirty="0">
                <a:effectLst/>
                <a:ea typeface="Times New Roman" panose="02020603050405020304" pitchFamily="18" charset="0"/>
              </a:rPr>
              <a:t>(2) Požádá-li orgán veřejné moci obecného správce daně o výkon správy placení nebo vymáhání peněžitého plnění v rámci dělené správy, dochází tím k přechodu příslušnosti k výkonu správy placení nebo vymáhání tohoto peněžitého plnění. Tuto žádost nelze vzít zpět.  </a:t>
            </a:r>
          </a:p>
          <a:p>
            <a:pPr indent="270510" algn="just">
              <a:spcBef>
                <a:spcPts val="600"/>
              </a:spcBef>
              <a:spcAft>
                <a:spcPts val="600"/>
              </a:spcAft>
              <a:tabLst>
                <a:tab pos="540385" algn="l"/>
              </a:tabLst>
            </a:pPr>
            <a:r>
              <a:rPr lang="cs-CZ" sz="2200" dirty="0">
                <a:effectLst/>
                <a:ea typeface="Times New Roman" panose="02020603050405020304" pitchFamily="18" charset="0"/>
              </a:rPr>
              <a:t>(3) Orgán veřejné moci, který pozbyl příslušnost ke správě placení peněžitého plnění nebo vymáhání v rámci dělené správy, je povinen příslušnému správci daně uhradit hotové výdaje, úroky hrazené správcem daně a přiznanou náhradu škody, pokud tento orgán veřejné moci způsobil jejich vznik.</a:t>
            </a:r>
          </a:p>
          <a:p>
            <a:pPr marL="342900" lvl="0" indent="-342900" algn="just">
              <a:buFont typeface="Arial" panose="020B0604020202020204" pitchFamily="34" charset="0"/>
              <a:buChar char=""/>
              <a:tabLst>
                <a:tab pos="540385" algn="l"/>
              </a:tabLst>
            </a:pPr>
            <a:endParaRPr lang="cs-CZ" sz="2200" dirty="0">
              <a:effectLst/>
              <a:ea typeface="Times New Roman" panose="02020603050405020304" pitchFamily="18" charset="0"/>
            </a:endParaRPr>
          </a:p>
        </p:txBody>
      </p:sp>
    </p:spTree>
    <p:extLst>
      <p:ext uri="{BB962C8B-B14F-4D97-AF65-F5344CB8AC3E}">
        <p14:creationId xmlns:p14="http://schemas.microsoft.com/office/powerpoint/2010/main" val="3234132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951D45F0-76FC-ACB2-15CD-D9E074678A1C}"/>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887674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Obrázek 2" descr="Obsah obrázku text, skica, papír, kresba&#10;&#10;Popis byl vytvořen automaticky">
            <a:extLst>
              <a:ext uri="{FF2B5EF4-FFF2-40B4-BE49-F238E27FC236}">
                <a16:creationId xmlns:a16="http://schemas.microsoft.com/office/drawing/2014/main" id="{D8C26BBA-CEC0-F8FF-2194-BD0C11CBB1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89673" y="879818"/>
            <a:ext cx="6858001" cy="5097512"/>
          </a:xfrm>
          <a:prstGeom prst="rect">
            <a:avLst/>
          </a:prstGeom>
        </p:spPr>
      </p:pic>
    </p:spTree>
    <p:extLst>
      <p:ext uri="{BB962C8B-B14F-4D97-AF65-F5344CB8AC3E}">
        <p14:creationId xmlns:p14="http://schemas.microsoft.com/office/powerpoint/2010/main" val="19779568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19D04868-D2AA-F11C-3FB1-4096DCDDA1CD}"/>
              </a:ext>
            </a:extLst>
          </p:cNvPr>
          <p:cNvSpPr txBox="1"/>
          <p:nvPr/>
        </p:nvSpPr>
        <p:spPr>
          <a:xfrm>
            <a:off x="1" y="0"/>
            <a:ext cx="12192000" cy="6740307"/>
          </a:xfrm>
          <a:prstGeom prst="rect">
            <a:avLst/>
          </a:prstGeom>
          <a:noFill/>
        </p:spPr>
        <p:txBody>
          <a:bodyPr wrap="square">
            <a:spAutoFit/>
          </a:bodyPr>
          <a:lstStyle/>
          <a:p>
            <a:r>
              <a:rPr lang="cs-CZ" sz="2700" dirty="0">
                <a:solidFill>
                  <a:schemeClr val="accent1"/>
                </a:solidFill>
              </a:rPr>
              <a:t>Doporučuje se zvážit předání nedoplatku, který je nevymahatelný – nedobytný, uložený např. osobě, která má trvalé bydliště na obecním úřadě, příp. nemá žádné příjmy apod. </a:t>
            </a:r>
            <a:r>
              <a:rPr lang="cs-CZ" sz="2700" u="sng" dirty="0">
                <a:solidFill>
                  <a:srgbClr val="FF0000"/>
                </a:solidFill>
              </a:rPr>
              <a:t>??? Jak to správní orgán (nedaňový) zjistí???</a:t>
            </a:r>
          </a:p>
          <a:p>
            <a:r>
              <a:rPr lang="cs-CZ" sz="2700" dirty="0"/>
              <a:t> </a:t>
            </a:r>
          </a:p>
          <a:p>
            <a:r>
              <a:rPr lang="cs-CZ" sz="2700" dirty="0"/>
              <a:t>K předání rozhodnutí dochází prostřednictvím veřejné datové sítě do datové schránky celního úřadu.</a:t>
            </a:r>
          </a:p>
          <a:p>
            <a:endParaRPr lang="cs-CZ" sz="2700" dirty="0"/>
          </a:p>
          <a:p>
            <a:r>
              <a:rPr lang="cs-CZ" sz="2700" dirty="0"/>
              <a:t>V případě úhrady nedoplatku na účet obce, je obec povinna neprodleně tuto skutečnost celnímu úřadu oznámit, jinak se vystavuje možné náhradě škody z neoprávněného vymáhání v souladu s § 184 zákona č. 280/2009 Sb., daňový řád, ve znění pozdějších předpisů. Předmětná úhrada musí být neprodleně převedena na bankovní účet celního úřadu.</a:t>
            </a:r>
          </a:p>
          <a:p>
            <a:endParaRPr lang="cs-CZ" sz="2700" dirty="0"/>
          </a:p>
          <a:p>
            <a:r>
              <a:rPr lang="cs-CZ" sz="2700" dirty="0"/>
              <a:t>Nedoplatky vymáhané pro obec, z důvodu nákladovosti, nebudou přednostně vymáhány. Jejich vymáhání zajistí celní úřad souběžně v rámci exekučního řízení směřujícího k vymožení dalších nedoplatků na jiných druzích příjmů daného subjektu.</a:t>
            </a:r>
          </a:p>
        </p:txBody>
      </p:sp>
    </p:spTree>
    <p:extLst>
      <p:ext uri="{BB962C8B-B14F-4D97-AF65-F5344CB8AC3E}">
        <p14:creationId xmlns:p14="http://schemas.microsoft.com/office/powerpoint/2010/main" val="4182550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57E07A09-3A1C-8718-DD91-8799EC2DBEEE}"/>
              </a:ext>
            </a:extLst>
          </p:cNvPr>
          <p:cNvSpPr txBox="1"/>
          <p:nvPr/>
        </p:nvSpPr>
        <p:spPr>
          <a:xfrm>
            <a:off x="219075" y="926604"/>
            <a:ext cx="4886325" cy="4493538"/>
          </a:xfrm>
          <a:prstGeom prst="rect">
            <a:avLst/>
          </a:prstGeom>
          <a:noFill/>
        </p:spPr>
        <p:txBody>
          <a:bodyPr wrap="square">
            <a:spAutoFit/>
          </a:bodyPr>
          <a:lstStyle/>
          <a:p>
            <a:pPr algn="l"/>
            <a:endParaRPr lang="cs-CZ" sz="1600" b="0" i="0" u="none" strike="noStrike" baseline="0" dirty="0">
              <a:solidFill>
                <a:srgbClr val="000000"/>
              </a:solidFill>
              <a:latin typeface="Arial" panose="020B0604020202020204" pitchFamily="34" charset="0"/>
            </a:endParaRPr>
          </a:p>
          <a:p>
            <a:pPr marR="32630" algn="l"/>
            <a:r>
              <a:rPr lang="cs-CZ" sz="1800" b="1" i="0" u="none" strike="noStrike" baseline="0" dirty="0">
                <a:latin typeface="Arial" panose="020B0604020202020204" pitchFamily="34" charset="0"/>
              </a:rPr>
              <a:t>Realizace</a:t>
            </a:r>
            <a:endParaRPr lang="cs-CZ" sz="1800" b="0" i="0" u="none" strike="noStrike" baseline="0" dirty="0">
              <a:latin typeface="Arial" panose="020B0604020202020204" pitchFamily="34" charset="0"/>
            </a:endParaRPr>
          </a:p>
          <a:p>
            <a:pPr marR="75830" algn="l"/>
            <a:r>
              <a:rPr lang="cs-CZ" sz="1800" b="0" i="0" u="none" strike="noStrike" baseline="0" dirty="0">
                <a:latin typeface="Arial" panose="020B0604020202020204" pitchFamily="34" charset="0"/>
              </a:rPr>
              <a:t>08,30 –09,00 přihlášení účastníků</a:t>
            </a:r>
          </a:p>
          <a:p>
            <a:pPr marR="75830" algn="l"/>
            <a:r>
              <a:rPr lang="cs-CZ" sz="1800" b="0" i="0" u="none" strike="noStrike" baseline="0" dirty="0">
                <a:latin typeface="Arial" panose="020B0604020202020204" pitchFamily="34" charset="0"/>
              </a:rPr>
              <a:t>09,00 –10,30 první část</a:t>
            </a:r>
          </a:p>
          <a:p>
            <a:pPr marR="75830" algn="l"/>
            <a:r>
              <a:rPr lang="cs-CZ" sz="1800" b="0" i="0" u="none" strike="noStrike" baseline="0" dirty="0">
                <a:latin typeface="Arial" panose="020B0604020202020204" pitchFamily="34" charset="0"/>
              </a:rPr>
              <a:t>10,30 –10,40 přestávka</a:t>
            </a:r>
          </a:p>
          <a:p>
            <a:pPr marR="75830" algn="l"/>
            <a:r>
              <a:rPr lang="cs-CZ" sz="1800" b="0" i="0" u="none" strike="noStrike" baseline="0" dirty="0">
                <a:latin typeface="Arial" panose="020B0604020202020204" pitchFamily="34" charset="0"/>
              </a:rPr>
              <a:t>10,45 –12,10 druhá část</a:t>
            </a:r>
          </a:p>
          <a:p>
            <a:pPr marR="75830" algn="l"/>
            <a:endParaRPr lang="cs-CZ" dirty="0">
              <a:latin typeface="Arial" panose="020B0604020202020204" pitchFamily="34" charset="0"/>
            </a:endParaRPr>
          </a:p>
          <a:p>
            <a:pPr marR="75830" algn="l"/>
            <a:endParaRPr lang="cs-CZ" sz="1800" b="0" i="0" u="none" strike="noStrike" baseline="0" dirty="0">
              <a:latin typeface="Arial" panose="020B0604020202020204" pitchFamily="34" charset="0"/>
            </a:endParaRPr>
          </a:p>
          <a:p>
            <a:pPr marR="133080" algn="l"/>
            <a:r>
              <a:rPr lang="cs-CZ" sz="1800" b="1" i="0" u="none" strike="noStrike" baseline="0" dirty="0">
                <a:solidFill>
                  <a:srgbClr val="FF0000"/>
                </a:solidFill>
                <a:latin typeface="Arial" panose="020B0604020202020204" pitchFamily="34" charset="0"/>
              </a:rPr>
              <a:t>Podmínky pro vydání osvědčení:</a:t>
            </a:r>
            <a:endParaRPr lang="cs-CZ" sz="1800" b="0" i="0" u="none" strike="noStrike" baseline="0" dirty="0">
              <a:solidFill>
                <a:srgbClr val="FF0000"/>
              </a:solidFill>
              <a:latin typeface="Arial" panose="020B0604020202020204" pitchFamily="34" charset="0"/>
            </a:endParaRPr>
          </a:p>
          <a:p>
            <a:pPr marR="58780" algn="l"/>
            <a:r>
              <a:rPr lang="cs-CZ" sz="1800" b="1" i="0" u="none" strike="noStrike" baseline="0" dirty="0">
                <a:solidFill>
                  <a:srgbClr val="000000"/>
                </a:solidFill>
                <a:latin typeface="Arial" panose="020B0604020202020204" pitchFamily="34" charset="0"/>
              </a:rPr>
              <a:t>-Přítomnost po celou dobu akreditovaného kurzu –zaznamenáno výukovým programem</a:t>
            </a:r>
            <a:endParaRPr lang="cs-CZ" sz="1800" b="0" i="0" u="none" strike="noStrike" baseline="0" dirty="0">
              <a:solidFill>
                <a:srgbClr val="000000"/>
              </a:solidFill>
              <a:latin typeface="Arial" panose="020B0604020202020204" pitchFamily="34" charset="0"/>
            </a:endParaRPr>
          </a:p>
          <a:p>
            <a:pPr marR="118850" algn="l"/>
            <a:r>
              <a:rPr lang="cs-CZ" sz="1800" b="1" i="0" u="none" strike="noStrike" baseline="0" dirty="0">
                <a:solidFill>
                  <a:srgbClr val="000000"/>
                </a:solidFill>
                <a:latin typeface="Arial" panose="020B0604020202020204" pitchFamily="34" charset="0"/>
              </a:rPr>
              <a:t>-Vyplnění závěrečného zpětného dotazníku</a:t>
            </a:r>
            <a:endParaRPr lang="cs-CZ" sz="1800" b="0" i="0" u="none" strike="noStrike" baseline="0" dirty="0">
              <a:solidFill>
                <a:srgbClr val="000000"/>
              </a:solidFill>
              <a:latin typeface="Arial" panose="020B0604020202020204" pitchFamily="34" charset="0"/>
            </a:endParaRPr>
          </a:p>
          <a:p>
            <a:pPr marR="99280" algn="l"/>
            <a:r>
              <a:rPr lang="cs-CZ" sz="1800" b="1" i="0" u="none" strike="noStrike" baseline="0" dirty="0">
                <a:solidFill>
                  <a:srgbClr val="000000"/>
                </a:solidFill>
                <a:latin typeface="Arial" panose="020B0604020202020204" pitchFamily="34" charset="0"/>
              </a:rPr>
              <a:t>-Osvědčení zasíláme do datových stránek obce/města/MČ</a:t>
            </a:r>
            <a:endParaRPr lang="cs-CZ" dirty="0"/>
          </a:p>
        </p:txBody>
      </p:sp>
      <p:pic>
        <p:nvPicPr>
          <p:cNvPr id="5" name="Obrázek 4">
            <a:extLst>
              <a:ext uri="{FF2B5EF4-FFF2-40B4-BE49-F238E27FC236}">
                <a16:creationId xmlns:a16="http://schemas.microsoft.com/office/drawing/2014/main" id="{9435B2E1-C5A6-9958-736A-52222E4B56B1}"/>
              </a:ext>
            </a:extLst>
          </p:cNvPr>
          <p:cNvPicPr>
            <a:picLocks noChangeAspect="1"/>
          </p:cNvPicPr>
          <p:nvPr/>
        </p:nvPicPr>
        <p:blipFill>
          <a:blip r:embed="rId2"/>
          <a:stretch>
            <a:fillRect/>
          </a:stretch>
        </p:blipFill>
        <p:spPr>
          <a:xfrm>
            <a:off x="5271082" y="0"/>
            <a:ext cx="6920918" cy="6858000"/>
          </a:xfrm>
          <a:prstGeom prst="rect">
            <a:avLst/>
          </a:prstGeom>
        </p:spPr>
      </p:pic>
    </p:spTree>
    <p:extLst>
      <p:ext uri="{BB962C8B-B14F-4D97-AF65-F5344CB8AC3E}">
        <p14:creationId xmlns:p14="http://schemas.microsoft.com/office/powerpoint/2010/main" val="39389236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A25335D6-E918-A5CE-895F-D96FD7AD93F2}"/>
              </a:ext>
            </a:extLst>
          </p:cNvPr>
          <p:cNvSpPr txBox="1"/>
          <p:nvPr/>
        </p:nvSpPr>
        <p:spPr>
          <a:xfrm>
            <a:off x="204186" y="266330"/>
            <a:ext cx="11851690" cy="4401205"/>
          </a:xfrm>
          <a:prstGeom prst="rect">
            <a:avLst/>
          </a:prstGeom>
          <a:noFill/>
        </p:spPr>
        <p:txBody>
          <a:bodyPr wrap="square">
            <a:spAutoFit/>
          </a:bodyPr>
          <a:lstStyle/>
          <a:p>
            <a:r>
              <a:rPr lang="cs-CZ" sz="2800" b="1" dirty="0"/>
              <a:t>Co se stane, když jsou pokuty předány přímo finančnímu odboru</a:t>
            </a:r>
          </a:p>
          <a:p>
            <a:endParaRPr lang="cs-CZ" sz="2800" dirty="0"/>
          </a:p>
          <a:p>
            <a:r>
              <a:rPr lang="cs-CZ" sz="2800" dirty="0"/>
              <a:t>Finanční odbor se stane správcem daně vykonávají tzv. „dělenou správu" dle ustanovení § 161 a násl. zákona č. 280/2009 Sb., daňový řád, ve znění pozdějších předpisů. </a:t>
            </a:r>
          </a:p>
          <a:p>
            <a:endParaRPr lang="cs-CZ" sz="2800" dirty="0"/>
          </a:p>
          <a:p>
            <a:r>
              <a:rPr lang="cs-CZ" sz="2800" dirty="0"/>
              <a:t>K dělené správě dochází, je-li rozhodnutím orgánu veřejné moci, který není správcem daně, vydaným při výkonu veřejné moci, uložena platební povinnost k peněžitému plnění určenému do veřejného rozpočtu a postupuje-li se při jeho placení podle daňového řádu nebo podle jeho jednotlivých ustanovení.</a:t>
            </a:r>
          </a:p>
        </p:txBody>
      </p:sp>
    </p:spTree>
    <p:extLst>
      <p:ext uri="{BB962C8B-B14F-4D97-AF65-F5344CB8AC3E}">
        <p14:creationId xmlns:p14="http://schemas.microsoft.com/office/powerpoint/2010/main" val="2445596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A0F6B759-2971-5762-4DF8-7ECBDCDA9E17}"/>
              </a:ext>
            </a:extLst>
          </p:cNvPr>
          <p:cNvSpPr txBox="1"/>
          <p:nvPr/>
        </p:nvSpPr>
        <p:spPr>
          <a:xfrm>
            <a:off x="0" y="0"/>
            <a:ext cx="12191999" cy="6555641"/>
          </a:xfrm>
          <a:prstGeom prst="rect">
            <a:avLst/>
          </a:prstGeom>
          <a:noFill/>
        </p:spPr>
        <p:txBody>
          <a:bodyPr wrap="square">
            <a:spAutoFit/>
          </a:bodyPr>
          <a:lstStyle/>
          <a:p>
            <a:r>
              <a:rPr lang="cs-CZ" sz="2800" b="1" dirty="0">
                <a:solidFill>
                  <a:srgbClr val="FF0000"/>
                </a:solidFill>
              </a:rPr>
              <a:t>V případě, že chce správce daně (FO) předat jinému správci daně (CS) již rozběhnuté daňové řízení, pak musí postupovat podle § 17 DŘ tzv. </a:t>
            </a:r>
            <a:r>
              <a:rPr lang="cs-CZ" sz="2800" b="1" u="sng" dirty="0">
                <a:solidFill>
                  <a:srgbClr val="FF0000"/>
                </a:solidFill>
              </a:rPr>
              <a:t>dožádání.</a:t>
            </a:r>
          </a:p>
          <a:p>
            <a:endParaRPr lang="cs-CZ" sz="2800" dirty="0"/>
          </a:p>
          <a:p>
            <a:r>
              <a:rPr lang="cs-CZ" sz="2800" dirty="0"/>
              <a:t>(1) </a:t>
            </a:r>
            <a:r>
              <a:rPr lang="cs-CZ" sz="2800" b="1" dirty="0"/>
              <a:t>Místně příslušný správce daně může dožádat jiného věcně příslušného správce daně téhož nebo nižšího stupně o provedení úkonů nebo dílčích řízení nebo jiných postupů, které by sám mohl provést jen s obtížemi nebo s vynaložením neúčelných nákladů, anebo které by nemohl provést vůbec.</a:t>
            </a:r>
          </a:p>
          <a:p>
            <a:r>
              <a:rPr lang="cs-CZ" sz="2800" dirty="0"/>
              <a:t>(2) </a:t>
            </a:r>
            <a:r>
              <a:rPr lang="cs-CZ" sz="2800" b="1" dirty="0"/>
              <a:t>Dožádaný správce daně provede dožádané úkony, jakož i úkony, které zajišťují účel dožádání, bezodkladně, </a:t>
            </a:r>
            <a:r>
              <a:rPr lang="cs-CZ" sz="2800" b="1" u="sng" dirty="0">
                <a:solidFill>
                  <a:srgbClr val="FF0000"/>
                </a:solidFill>
              </a:rPr>
              <a:t>nebo sdělí důvody, pro které dožádání vyhovět nemůže.</a:t>
            </a:r>
          </a:p>
          <a:p>
            <a:r>
              <a:rPr lang="cs-CZ" sz="2800" dirty="0"/>
              <a:t>(3) Spory mezi správci daně o provedení dožádaných úkonů rozhoduje ten správce daně, který je nejblíže společně nadřízen dožádanému a dožadujícímu správci daně.</a:t>
            </a:r>
          </a:p>
          <a:p>
            <a:endParaRPr lang="cs-CZ" sz="2800" dirty="0"/>
          </a:p>
          <a:p>
            <a:r>
              <a:rPr lang="cs-CZ" sz="2800" dirty="0">
                <a:solidFill>
                  <a:srgbClr val="FF0000"/>
                </a:solidFill>
              </a:rPr>
              <a:t>Podle interního sdělení Celní správy budou taková předání odmítat pro vytíženost.</a:t>
            </a:r>
          </a:p>
        </p:txBody>
      </p:sp>
    </p:spTree>
    <p:extLst>
      <p:ext uri="{BB962C8B-B14F-4D97-AF65-F5344CB8AC3E}">
        <p14:creationId xmlns:p14="http://schemas.microsoft.com/office/powerpoint/2010/main" val="33030449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45BBDFA3-701D-8210-9D83-2B7E88FD60E5}"/>
              </a:ext>
            </a:extLst>
          </p:cNvPr>
          <p:cNvSpPr txBox="1"/>
          <p:nvPr/>
        </p:nvSpPr>
        <p:spPr>
          <a:xfrm>
            <a:off x="532660" y="435006"/>
            <a:ext cx="11256886" cy="5786199"/>
          </a:xfrm>
          <a:prstGeom prst="rect">
            <a:avLst/>
          </a:prstGeom>
          <a:noFill/>
        </p:spPr>
        <p:txBody>
          <a:bodyPr wrap="square">
            <a:spAutoFit/>
          </a:bodyPr>
          <a:lstStyle/>
          <a:p>
            <a:r>
              <a:rPr lang="cs-CZ" sz="3200" b="1" dirty="0"/>
              <a:t>Kdy je výhodné postupovat podle § 105 a 106 zákona č. 500/2004 Sb., správní řád a předat k vymáhání Celní správě </a:t>
            </a:r>
            <a:r>
              <a:rPr lang="cs-CZ" sz="3200" dirty="0"/>
              <a:t>– přestupky a pokuty </a:t>
            </a:r>
            <a:r>
              <a:rPr lang="cs-CZ" sz="3200" dirty="0">
                <a:solidFill>
                  <a:srgbClr val="FF0000"/>
                </a:solidFill>
              </a:rPr>
              <a:t>„zahraničních“ osob</a:t>
            </a:r>
            <a:r>
              <a:rPr lang="cs-CZ" sz="3200" dirty="0"/>
              <a:t>, kde může být Celní správa na základě své pravomoci úspěšná.</a:t>
            </a:r>
          </a:p>
          <a:p>
            <a:endParaRPr lang="cs-CZ" sz="3200" dirty="0"/>
          </a:p>
          <a:p>
            <a:endParaRPr lang="cs-CZ" sz="3200" dirty="0"/>
          </a:p>
          <a:p>
            <a:endParaRPr lang="cs-CZ" sz="3200" dirty="0"/>
          </a:p>
          <a:p>
            <a:r>
              <a:rPr lang="cs-CZ" sz="3200" b="1" dirty="0"/>
              <a:t>Kdy je výhodné postupovat podle § 162 zákona č. 280/2009 Sb., daňový řád a předat k vymáhání správci daně (FO obce) </a:t>
            </a:r>
            <a:r>
              <a:rPr lang="cs-CZ" sz="3200" dirty="0"/>
              <a:t>- přestupky a pokuty </a:t>
            </a:r>
            <a:r>
              <a:rPr lang="cs-CZ" sz="3200" dirty="0">
                <a:solidFill>
                  <a:srgbClr val="FF0000"/>
                </a:solidFill>
              </a:rPr>
              <a:t>„místních“ osob</a:t>
            </a:r>
            <a:r>
              <a:rPr lang="cs-CZ" sz="3200" dirty="0"/>
              <a:t>, kde může obec rychleji zasáhnout a zná poměry subjektu.</a:t>
            </a:r>
          </a:p>
          <a:p>
            <a:r>
              <a:rPr lang="cs-CZ" dirty="0"/>
              <a:t> </a:t>
            </a:r>
          </a:p>
        </p:txBody>
      </p:sp>
    </p:spTree>
    <p:extLst>
      <p:ext uri="{BB962C8B-B14F-4D97-AF65-F5344CB8AC3E}">
        <p14:creationId xmlns:p14="http://schemas.microsoft.com/office/powerpoint/2010/main" val="29704006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92346634-FCC1-672F-7A0E-F0F001621AB9}"/>
              </a:ext>
            </a:extLst>
          </p:cNvPr>
          <p:cNvSpPr txBox="1"/>
          <p:nvPr/>
        </p:nvSpPr>
        <p:spPr>
          <a:xfrm>
            <a:off x="0" y="58846"/>
            <a:ext cx="12192000" cy="6740307"/>
          </a:xfrm>
          <a:prstGeom prst="rect">
            <a:avLst/>
          </a:prstGeom>
          <a:noFill/>
        </p:spPr>
        <p:txBody>
          <a:bodyPr wrap="square">
            <a:spAutoFit/>
          </a:bodyPr>
          <a:lstStyle/>
          <a:p>
            <a:r>
              <a:rPr lang="cs-CZ" sz="3600" b="1" dirty="0">
                <a:solidFill>
                  <a:srgbClr val="FF0000"/>
                </a:solidFill>
                <a:latin typeface="Arial" panose="020B0604020202020204" pitchFamily="34" charset="0"/>
              </a:rPr>
              <a:t>Proč někde jen 70%?</a:t>
            </a:r>
          </a:p>
          <a:p>
            <a:endParaRPr lang="cs-CZ" sz="2200" b="0" i="0" dirty="0">
              <a:solidFill>
                <a:srgbClr val="222222"/>
              </a:solidFill>
              <a:effectLst/>
              <a:latin typeface="Arial" panose="020B0604020202020204" pitchFamily="34" charset="0"/>
            </a:endParaRPr>
          </a:p>
          <a:p>
            <a:r>
              <a:rPr lang="cs-CZ" sz="2200" b="0" i="0" dirty="0">
                <a:solidFill>
                  <a:srgbClr val="222222"/>
                </a:solidFill>
                <a:effectLst/>
                <a:latin typeface="Arial" panose="020B0604020202020204" pitchFamily="34" charset="0"/>
              </a:rPr>
              <a:t>Ustanovení § 7 odst. 1 písm. d) zákona č. 250/2000 Sb., o rozpočtových pravidlech územních rozpočtů, ve znění pozdějších předpisů, podle kterého příjmy rozpočtu obce tvoří mimo jiné  příjmy z vybraných  pokut a odvodů uložených  v pravomoci  obce podle tohoto zákona nebo zvláštních zákonů, chápat pouze tak, že pokud není rozpočtové určení výnosu pokut určeno, jsou vždy příjmem obce. Pokud je ve zvláštním zákoně stanoveno, že jsou příjmem jiného rozpočtu, nelze toto ustanovení zpochybnit odkazem na zákona č. 250/2000 Sb.</a:t>
            </a:r>
            <a:br>
              <a:rPr lang="cs-CZ" sz="2200" dirty="0"/>
            </a:br>
            <a:br>
              <a:rPr lang="cs-CZ" sz="2200" dirty="0"/>
            </a:br>
            <a:r>
              <a:rPr lang="cs-CZ" sz="2200" b="0" i="0" dirty="0">
                <a:solidFill>
                  <a:srgbClr val="222222"/>
                </a:solidFill>
                <a:effectLst/>
                <a:latin typeface="Arial" panose="020B0604020202020204" pitchFamily="34" charset="0"/>
              </a:rPr>
              <a:t>U pokut tzv. z dopravy (například podle Zákon č. 13/1997 Sb., zákon o pozemních komunikacích) je pokuta uložená za přestupek podle tohoto zákona, která byla předána obecním úřadem obce s rozšířenou působností obecnému správci daně k vymáhání (Celní správa) a nebyla vybrána nebo vymožena tímto obecním úřadem, z 30 % příjmem státního rozpočtu a ze 70 % příjmem obce, jejíž orgán pokutu uložil, nejedná-li se o pokutu podle § 42b odst. 1 písm. u) tohoto zákona. </a:t>
            </a:r>
          </a:p>
          <a:p>
            <a:endParaRPr lang="cs-CZ" sz="2200" dirty="0">
              <a:solidFill>
                <a:srgbClr val="222222"/>
              </a:solidFill>
              <a:latin typeface="Arial" panose="020B0604020202020204" pitchFamily="34" charset="0"/>
            </a:endParaRPr>
          </a:p>
          <a:p>
            <a:r>
              <a:rPr lang="cs-CZ" sz="2200" b="0" i="0" dirty="0">
                <a:solidFill>
                  <a:srgbClr val="222222"/>
                </a:solidFill>
                <a:effectLst/>
                <a:latin typeface="Arial" panose="020B0604020202020204" pitchFamily="34" charset="0"/>
              </a:rPr>
              <a:t>U ostatních pokut (např. pořádkových pokut, pokut za přestupky proti občanskému soužití, pokut z oblasti životního prostředí, či dalších pokut ukládaných v souvislosti s rozhodnutími z oblasti přestupků) obdrží obec celou částku.</a:t>
            </a:r>
            <a:endParaRPr lang="cs-CZ" sz="2200" dirty="0"/>
          </a:p>
        </p:txBody>
      </p:sp>
    </p:spTree>
    <p:extLst>
      <p:ext uri="{BB962C8B-B14F-4D97-AF65-F5344CB8AC3E}">
        <p14:creationId xmlns:p14="http://schemas.microsoft.com/office/powerpoint/2010/main" val="38211442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DD8160A2-9EDA-359E-46AF-46DBBEE63DF8}"/>
              </a:ext>
            </a:extLst>
          </p:cNvPr>
          <p:cNvSpPr txBox="1"/>
          <p:nvPr/>
        </p:nvSpPr>
        <p:spPr>
          <a:xfrm>
            <a:off x="408373" y="328474"/>
            <a:ext cx="11469949" cy="6063198"/>
          </a:xfrm>
          <a:prstGeom prst="rect">
            <a:avLst/>
          </a:prstGeom>
          <a:noFill/>
        </p:spPr>
        <p:txBody>
          <a:bodyPr wrap="square">
            <a:spAutoFit/>
          </a:bodyPr>
          <a:lstStyle/>
          <a:p>
            <a:r>
              <a:rPr lang="cs-CZ" sz="3600" b="1" dirty="0"/>
              <a:t>Na konec jeden citát z judikatury za všechny: </a:t>
            </a:r>
          </a:p>
          <a:p>
            <a:endParaRPr lang="cs-CZ" sz="2800" dirty="0"/>
          </a:p>
          <a:p>
            <a:r>
              <a:rPr lang="cs-CZ" sz="3600" i="1" dirty="0"/>
              <a:t>Žalovaný měl možnost vymáhat pokutu prostřednictvím Celní správy, která je ve smyslu § 8 odst. 2 zákona č. 17/2012 Sb., o Celní správě ČR, „obecným správcem daně </a:t>
            </a:r>
            <a:r>
              <a:rPr lang="cs-CZ" sz="3600" b="1" i="1" dirty="0"/>
              <a:t>podle správního řádu a vykonává správu placení peněžitých plnění v rámci dělené správy</a:t>
            </a:r>
            <a:r>
              <a:rPr lang="cs-CZ" sz="3600" i="1" dirty="0"/>
              <a:t>, která jsou příjmem státního rozpočtu, státních fondů nebo rozpočtů územních samosprávných celků.“</a:t>
            </a:r>
          </a:p>
          <a:p>
            <a:endParaRPr lang="cs-CZ" sz="3600" i="1" dirty="0"/>
          </a:p>
          <a:p>
            <a:endParaRPr lang="cs-CZ" sz="3600" i="1" dirty="0"/>
          </a:p>
        </p:txBody>
      </p:sp>
    </p:spTree>
    <p:extLst>
      <p:ext uri="{BB962C8B-B14F-4D97-AF65-F5344CB8AC3E}">
        <p14:creationId xmlns:p14="http://schemas.microsoft.com/office/powerpoint/2010/main" val="21244239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4D60CBDE-B6E3-22B7-56D1-08E7119111DA}"/>
              </a:ext>
            </a:extLst>
          </p:cNvPr>
          <p:cNvPicPr>
            <a:picLocks noChangeAspect="1"/>
          </p:cNvPicPr>
          <p:nvPr/>
        </p:nvPicPr>
        <p:blipFill>
          <a:blip r:embed="rId2"/>
          <a:stretch>
            <a:fillRect/>
          </a:stretch>
        </p:blipFill>
        <p:spPr>
          <a:xfrm>
            <a:off x="1275677" y="180521"/>
            <a:ext cx="9640645" cy="6496957"/>
          </a:xfrm>
          <a:prstGeom prst="rect">
            <a:avLst/>
          </a:prstGeom>
        </p:spPr>
      </p:pic>
    </p:spTree>
    <p:extLst>
      <p:ext uri="{BB962C8B-B14F-4D97-AF65-F5344CB8AC3E}">
        <p14:creationId xmlns:p14="http://schemas.microsoft.com/office/powerpoint/2010/main" val="10326060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9E49B47-21C2-0AEB-678C-3B597633856C}"/>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ovéPole 4">
            <a:extLst>
              <a:ext uri="{FF2B5EF4-FFF2-40B4-BE49-F238E27FC236}">
                <a16:creationId xmlns:a16="http://schemas.microsoft.com/office/drawing/2014/main" id="{8EFC1CF5-B23C-6400-C7A0-9DC1E46A9F2F}"/>
              </a:ext>
            </a:extLst>
          </p:cNvPr>
          <p:cNvSpPr txBox="1"/>
          <p:nvPr/>
        </p:nvSpPr>
        <p:spPr>
          <a:xfrm>
            <a:off x="556532" y="643467"/>
            <a:ext cx="11210925"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200" b="1" kern="1200">
                <a:solidFill>
                  <a:schemeClr val="bg1"/>
                </a:solidFill>
                <a:latin typeface="+mj-lt"/>
                <a:ea typeface="+mj-ea"/>
                <a:cs typeface="+mj-cs"/>
              </a:rPr>
              <a:t>Vlastní vymáhání dle daňového řádu</a:t>
            </a:r>
          </a:p>
        </p:txBody>
      </p:sp>
      <p:pic>
        <p:nvPicPr>
          <p:cNvPr id="4" name="Obrázek 3">
            <a:extLst>
              <a:ext uri="{FF2B5EF4-FFF2-40B4-BE49-F238E27FC236}">
                <a16:creationId xmlns:a16="http://schemas.microsoft.com/office/drawing/2014/main" id="{7A0951A2-23EB-CABB-AE48-C39D33D5DFCB}"/>
              </a:ext>
            </a:extLst>
          </p:cNvPr>
          <p:cNvPicPr>
            <a:picLocks noChangeAspect="1"/>
          </p:cNvPicPr>
          <p:nvPr/>
        </p:nvPicPr>
        <p:blipFill>
          <a:blip r:embed="rId3"/>
          <a:stretch>
            <a:fillRect/>
          </a:stretch>
        </p:blipFill>
        <p:spPr>
          <a:xfrm>
            <a:off x="643467" y="1745839"/>
            <a:ext cx="10905066" cy="4252974"/>
          </a:xfrm>
          <a:prstGeom prst="rect">
            <a:avLst/>
          </a:prstGeom>
        </p:spPr>
      </p:pic>
    </p:spTree>
    <p:extLst>
      <p:ext uri="{BB962C8B-B14F-4D97-AF65-F5344CB8AC3E}">
        <p14:creationId xmlns:p14="http://schemas.microsoft.com/office/powerpoint/2010/main" val="33280168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0" y="65314"/>
            <a:ext cx="12191999" cy="6680719"/>
          </a:xfrm>
        </p:spPr>
        <p:txBody>
          <a:bodyPr/>
          <a:lstStyle/>
          <a:p>
            <a:pPr marL="0" indent="0" algn="ctr">
              <a:buNone/>
            </a:pPr>
            <a:endParaRPr lang="cs-CZ" sz="3200" b="1" i="0">
              <a:solidFill>
                <a:srgbClr val="000000"/>
              </a:solidFill>
              <a:effectLst/>
              <a:latin typeface="Arial" panose="020B0604020202020204" pitchFamily="34" charset="0"/>
            </a:endParaRPr>
          </a:p>
          <a:p>
            <a:pPr marL="0" indent="0" algn="ctr">
              <a:buNone/>
            </a:pPr>
            <a:r>
              <a:rPr lang="cs-CZ" sz="3200" b="1" i="0">
                <a:solidFill>
                  <a:srgbClr val="000000"/>
                </a:solidFill>
                <a:effectLst/>
                <a:latin typeface="Arial" panose="020B0604020202020204" pitchFamily="34" charset="0"/>
              </a:rPr>
              <a:t>§ </a:t>
            </a:r>
            <a:r>
              <a:rPr lang="cs-CZ" sz="3200" b="1" i="0" dirty="0">
                <a:solidFill>
                  <a:srgbClr val="000000"/>
                </a:solidFill>
                <a:effectLst/>
                <a:latin typeface="Arial" panose="020B0604020202020204" pitchFamily="34" charset="0"/>
              </a:rPr>
              <a:t>162 odst. 6 – </a:t>
            </a:r>
            <a:r>
              <a:rPr lang="cs-CZ" sz="3200" b="1" i="1" dirty="0">
                <a:solidFill>
                  <a:srgbClr val="000000"/>
                </a:solidFill>
                <a:effectLst/>
                <a:latin typeface="Arial" panose="020B0604020202020204" pitchFamily="34" charset="0"/>
              </a:rPr>
              <a:t>„Údaje podle odstavců 2 až 4 lze poskytovat také v rozsahu a způsobem dohodnutým mezi příslušným orgánem veřejné moci a správcem daně.“</a:t>
            </a:r>
          </a:p>
          <a:p>
            <a:pPr marL="0" indent="0" algn="ctr">
              <a:buNone/>
            </a:pPr>
            <a:endParaRPr lang="cs-CZ" sz="3200" dirty="0">
              <a:solidFill>
                <a:srgbClr val="FF0000"/>
              </a:solidFill>
            </a:endParaRPr>
          </a:p>
          <a:p>
            <a:pPr marL="0" indent="0" algn="ctr">
              <a:buNone/>
            </a:pPr>
            <a:r>
              <a:rPr lang="cs-CZ" sz="8000" dirty="0">
                <a:solidFill>
                  <a:srgbClr val="FF0000"/>
                </a:solidFill>
              </a:rPr>
              <a:t>Směrnice pohledávek</a:t>
            </a:r>
          </a:p>
          <a:p>
            <a:pPr marL="0" indent="0" algn="ctr">
              <a:buNone/>
            </a:pPr>
            <a:r>
              <a:rPr lang="cs-CZ" sz="8000" dirty="0"/>
              <a:t> </a:t>
            </a:r>
          </a:p>
          <a:p>
            <a:pPr marL="0" indent="0" algn="ctr">
              <a:buNone/>
            </a:pPr>
            <a:r>
              <a:rPr lang="cs-CZ" sz="8000" dirty="0"/>
              <a:t>S = K1+C+K2+J+P</a:t>
            </a:r>
          </a:p>
          <a:p>
            <a:endParaRPr lang="cs-CZ" dirty="0"/>
          </a:p>
        </p:txBody>
      </p:sp>
    </p:spTree>
    <p:extLst>
      <p:ext uri="{BB962C8B-B14F-4D97-AF65-F5344CB8AC3E}">
        <p14:creationId xmlns:p14="http://schemas.microsoft.com/office/powerpoint/2010/main" val="18138431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FFCE2C5E-4F8E-8D8A-86BC-5FA89A39BA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6454" y="1413570"/>
            <a:ext cx="8169836" cy="5444429"/>
          </a:xfrm>
          <a:prstGeom prst="rect">
            <a:avLst/>
          </a:prstGeom>
        </p:spPr>
      </p:pic>
      <p:sp>
        <p:nvSpPr>
          <p:cNvPr id="4" name="TextovéPole 3">
            <a:extLst>
              <a:ext uri="{FF2B5EF4-FFF2-40B4-BE49-F238E27FC236}">
                <a16:creationId xmlns:a16="http://schemas.microsoft.com/office/drawing/2014/main" id="{56CFF9AB-56A8-11CE-0938-196307289877}"/>
              </a:ext>
            </a:extLst>
          </p:cNvPr>
          <p:cNvSpPr txBox="1"/>
          <p:nvPr/>
        </p:nvSpPr>
        <p:spPr>
          <a:xfrm>
            <a:off x="1926453" y="648070"/>
            <a:ext cx="8169835" cy="584775"/>
          </a:xfrm>
          <a:prstGeom prst="rect">
            <a:avLst/>
          </a:prstGeom>
          <a:noFill/>
        </p:spPr>
        <p:txBody>
          <a:bodyPr wrap="square" rtlCol="0">
            <a:spAutoFit/>
          </a:bodyPr>
          <a:lstStyle/>
          <a:p>
            <a:pPr algn="ctr"/>
            <a:r>
              <a:rPr lang="cs-CZ" sz="3200" b="1" dirty="0">
                <a:solidFill>
                  <a:srgbClr val="FF0000"/>
                </a:solidFill>
              </a:rPr>
              <a:t>Přihlašování pokut do insolvenčního řízení</a:t>
            </a:r>
          </a:p>
        </p:txBody>
      </p:sp>
    </p:spTree>
    <p:extLst>
      <p:ext uri="{BB962C8B-B14F-4D97-AF65-F5344CB8AC3E}">
        <p14:creationId xmlns:p14="http://schemas.microsoft.com/office/powerpoint/2010/main" val="3592079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75"/>
          <p:cNvSpPr txBox="1"/>
          <p:nvPr/>
        </p:nvSpPr>
        <p:spPr>
          <a:xfrm>
            <a:off x="2069432" y="653725"/>
            <a:ext cx="9611944" cy="5817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700"/>
              <a:buFont typeface="Arial"/>
              <a:buNone/>
            </a:pPr>
            <a:r>
              <a:rPr lang="cs-CZ" sz="2800" b="1" i="0" u="none" strike="noStrike" cap="none" dirty="0">
                <a:solidFill>
                  <a:srgbClr val="FF0000"/>
                </a:solidFill>
                <a:latin typeface="Arial"/>
                <a:ea typeface="Arial"/>
                <a:cs typeface="Arial"/>
                <a:sym typeface="Arial"/>
              </a:rPr>
              <a:t>§ 170 Insolvenčního zákona</a:t>
            </a:r>
            <a:endParaRPr dirty="0"/>
          </a:p>
          <a:p>
            <a:pPr marL="0" marR="0" lvl="0" indent="0" algn="l" rtl="0">
              <a:lnSpc>
                <a:spcPct val="100000"/>
              </a:lnSpc>
              <a:spcBef>
                <a:spcPts val="0"/>
              </a:spcBef>
              <a:spcAft>
                <a:spcPts val="0"/>
              </a:spcAft>
              <a:buClr>
                <a:schemeClr val="dk1"/>
              </a:buClr>
              <a:buSzPts val="700"/>
              <a:buFont typeface="Arial"/>
              <a:buNone/>
            </a:pPr>
            <a:endParaRPr sz="2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700"/>
              <a:buFont typeface="Arial"/>
              <a:buNone/>
            </a:pPr>
            <a:r>
              <a:rPr lang="cs-CZ" sz="2800" b="1" i="0" u="sng" strike="noStrike" cap="none" dirty="0">
                <a:solidFill>
                  <a:schemeClr val="dk1"/>
                </a:solidFill>
                <a:latin typeface="Arial"/>
                <a:ea typeface="Arial"/>
                <a:cs typeface="Arial"/>
                <a:sym typeface="Arial"/>
              </a:rPr>
              <a:t>V insolvenčním řízení se </a:t>
            </a:r>
            <a:r>
              <a:rPr lang="cs-CZ" sz="2800" b="1" i="0" u="sng" strike="noStrike" cap="none" dirty="0">
                <a:solidFill>
                  <a:srgbClr val="FF0000"/>
                </a:solidFill>
                <a:latin typeface="Arial"/>
                <a:ea typeface="Arial"/>
                <a:cs typeface="Arial"/>
                <a:sym typeface="Arial"/>
              </a:rPr>
              <a:t>neuspokojují </a:t>
            </a:r>
            <a:r>
              <a:rPr lang="cs-CZ" sz="2800" b="0" i="0" u="none" strike="noStrike" cap="none" dirty="0">
                <a:solidFill>
                  <a:schemeClr val="dk1"/>
                </a:solidFill>
                <a:latin typeface="Arial"/>
                <a:ea typeface="Arial"/>
                <a:cs typeface="Arial"/>
                <a:sym typeface="Arial"/>
              </a:rPr>
              <a:t>žádným ze způsobů řešení úpadku, není-li dále stanoveno jinak,</a:t>
            </a:r>
            <a:endParaRPr dirty="0"/>
          </a:p>
          <a:p>
            <a:pPr marL="0" marR="0" lvl="0" indent="0" algn="l" rtl="0">
              <a:lnSpc>
                <a:spcPct val="100000"/>
              </a:lnSpc>
              <a:spcBef>
                <a:spcPts val="0"/>
              </a:spcBef>
              <a:spcAft>
                <a:spcPts val="0"/>
              </a:spcAft>
              <a:buClr>
                <a:schemeClr val="dk1"/>
              </a:buClr>
              <a:buSzPts val="700"/>
              <a:buFont typeface="Arial"/>
              <a:buNone/>
            </a:pPr>
            <a:endParaRPr sz="2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700"/>
              <a:buFont typeface="Arial"/>
              <a:buNone/>
            </a:pPr>
            <a:r>
              <a:rPr lang="cs-CZ" sz="2800" b="0" i="0" u="none" strike="noStrike" cap="none" dirty="0">
                <a:solidFill>
                  <a:schemeClr val="dk1"/>
                </a:solidFill>
                <a:latin typeface="Arial"/>
                <a:ea typeface="Arial"/>
                <a:cs typeface="Arial"/>
                <a:sym typeface="Arial"/>
              </a:rPr>
              <a:t>d) </a:t>
            </a:r>
            <a:r>
              <a:rPr lang="cs-CZ" sz="2800" b="1" i="0" u="sng" strike="noStrike" cap="none" dirty="0">
                <a:solidFill>
                  <a:schemeClr val="dk1"/>
                </a:solidFill>
                <a:latin typeface="Arial"/>
                <a:ea typeface="Arial"/>
                <a:cs typeface="Arial"/>
                <a:sym typeface="Arial"/>
              </a:rPr>
              <a:t>Mimosmluvní sankce postihující majetek dlužníka</a:t>
            </a:r>
            <a:r>
              <a:rPr lang="cs-CZ" sz="2800" b="0" i="0" u="none" strike="noStrike" cap="none" dirty="0">
                <a:solidFill>
                  <a:schemeClr val="dk1"/>
                </a:solidFill>
                <a:latin typeface="Arial"/>
                <a:ea typeface="Arial"/>
                <a:cs typeface="Arial"/>
                <a:sym typeface="Arial"/>
              </a:rPr>
              <a:t>, s výjimkou penále za nezaplacení daní, poplatků a jiných obdobných peněžitých plnění, pojistného na sociální zabezpečení, příspěvku na státní politiku zaměstnanosti a pojistného za veřejné zdravotní pojištění, pokud povinnost zaplatit toto penále vznikla před rozhodnutím o úpadku.</a:t>
            </a:r>
            <a:endParaRPr dirty="0"/>
          </a:p>
          <a:p>
            <a:pPr marL="0" marR="0" lvl="0" indent="0" algn="l" rtl="0">
              <a:lnSpc>
                <a:spcPct val="100000"/>
              </a:lnSpc>
              <a:spcBef>
                <a:spcPts val="0"/>
              </a:spcBef>
              <a:spcAft>
                <a:spcPts val="0"/>
              </a:spcAft>
              <a:buClr>
                <a:schemeClr val="dk1"/>
              </a:buClr>
              <a:buSzPts val="450"/>
              <a:buFont typeface="Arial"/>
              <a:buNone/>
            </a:pPr>
            <a:endParaRPr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450"/>
              <a:buFont typeface="Arial"/>
              <a:buNone/>
            </a:pPr>
            <a:endParaRPr sz="1800" b="0" i="0" u="none" strike="noStrike" cap="none" dirty="0">
              <a:solidFill>
                <a:schemeClr val="dk1"/>
              </a:solidFill>
              <a:latin typeface="Arial"/>
              <a:ea typeface="Arial"/>
              <a:cs typeface="Arial"/>
              <a:sym typeface="Arial"/>
            </a:endParaRPr>
          </a:p>
        </p:txBody>
      </p:sp>
    </p:spTree>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17E911-875F-4DE5-8699-99D9F1805A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Rectangle 3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ovéPole 1">
            <a:extLst>
              <a:ext uri="{FF2B5EF4-FFF2-40B4-BE49-F238E27FC236}">
                <a16:creationId xmlns:a16="http://schemas.microsoft.com/office/drawing/2014/main" id="{61052E83-ABC3-E707-20D3-5E59D1F49535}"/>
              </a:ext>
            </a:extLst>
          </p:cNvPr>
          <p:cNvSpPr txBox="1"/>
          <p:nvPr/>
        </p:nvSpPr>
        <p:spPr>
          <a:xfrm>
            <a:off x="466722" y="586855"/>
            <a:ext cx="3201366" cy="3387497"/>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4000" b="1">
                <a:solidFill>
                  <a:srgbClr val="FFFFFF"/>
                </a:solidFill>
                <a:latin typeface="+mj-lt"/>
                <a:ea typeface="+mj-ea"/>
                <a:cs typeface="+mj-cs"/>
              </a:rPr>
              <a:t>POKUTY</a:t>
            </a:r>
          </a:p>
        </p:txBody>
      </p:sp>
      <p:sp>
        <p:nvSpPr>
          <p:cNvPr id="3" name="TextovéPole 2">
            <a:extLst>
              <a:ext uri="{FF2B5EF4-FFF2-40B4-BE49-F238E27FC236}">
                <a16:creationId xmlns:a16="http://schemas.microsoft.com/office/drawing/2014/main" id="{E6FE4418-E8C1-37B5-3DD9-85CDF890B463}"/>
              </a:ext>
            </a:extLst>
          </p:cNvPr>
          <p:cNvSpPr txBox="1"/>
          <p:nvPr/>
        </p:nvSpPr>
        <p:spPr>
          <a:xfrm>
            <a:off x="4581727" y="649480"/>
            <a:ext cx="3025303" cy="5546047"/>
          </a:xfrm>
          <a:prstGeom prst="rect">
            <a:avLst/>
          </a:prstGeom>
        </p:spPr>
        <p:txBody>
          <a:bodyPr vert="horz" lIns="91440" tIns="45720" rIns="91440" bIns="45720" rtlCol="0" anchor="ctr">
            <a:normAutofit/>
          </a:bodyPr>
          <a:lstStyle/>
          <a:p>
            <a:pPr marL="514350" indent="-228600">
              <a:lnSpc>
                <a:spcPct val="90000"/>
              </a:lnSpc>
              <a:spcAft>
                <a:spcPts val="600"/>
              </a:spcAft>
              <a:buFont typeface="Arial" panose="020B0604020202020204" pitchFamily="34" charset="0"/>
              <a:buChar char="•"/>
            </a:pPr>
            <a:endParaRPr lang="en-US" sz="2000" b="1" dirty="0"/>
          </a:p>
          <a:p>
            <a:pPr marL="742950" indent="-228600">
              <a:lnSpc>
                <a:spcPct val="90000"/>
              </a:lnSpc>
              <a:spcAft>
                <a:spcPts val="600"/>
              </a:spcAft>
              <a:buFont typeface="Arial" panose="020B0604020202020204" pitchFamily="34" charset="0"/>
              <a:buChar char="•"/>
            </a:pPr>
            <a:r>
              <a:rPr lang="en-US" sz="2000" b="1" dirty="0" err="1"/>
              <a:t>Vlastními</a:t>
            </a:r>
            <a:r>
              <a:rPr lang="en-US" sz="2000" b="1" dirty="0"/>
              <a:t> </a:t>
            </a:r>
            <a:r>
              <a:rPr lang="en-US" sz="2000" b="1" dirty="0" err="1"/>
              <a:t>silami</a:t>
            </a:r>
            <a:r>
              <a:rPr lang="cs-CZ" sz="2000" b="1" dirty="0"/>
              <a:t>?</a:t>
            </a:r>
            <a:endParaRPr lang="en-US" sz="2000" b="1" dirty="0"/>
          </a:p>
          <a:p>
            <a:pPr marL="742950" indent="-228600">
              <a:lnSpc>
                <a:spcPct val="90000"/>
              </a:lnSpc>
              <a:spcAft>
                <a:spcPts val="600"/>
              </a:spcAft>
              <a:buFont typeface="Arial" panose="020B0604020202020204" pitchFamily="34" charset="0"/>
              <a:buChar char="•"/>
            </a:pPr>
            <a:r>
              <a:rPr lang="en-US" sz="2000" b="1" dirty="0" err="1"/>
              <a:t>Celní</a:t>
            </a:r>
            <a:r>
              <a:rPr lang="en-US" sz="2000" b="1" dirty="0"/>
              <a:t> </a:t>
            </a:r>
            <a:r>
              <a:rPr lang="en-US" sz="2000" b="1" dirty="0" err="1"/>
              <a:t>správou</a:t>
            </a:r>
            <a:r>
              <a:rPr lang="cs-CZ" sz="2000" b="1" dirty="0"/>
              <a:t>?</a:t>
            </a:r>
            <a:endParaRPr lang="en-US" sz="2000" b="1" dirty="0"/>
          </a:p>
          <a:p>
            <a:pPr marL="742950" indent="-228600">
              <a:lnSpc>
                <a:spcPct val="90000"/>
              </a:lnSpc>
              <a:spcAft>
                <a:spcPts val="600"/>
              </a:spcAft>
              <a:buFont typeface="Arial" panose="020B0604020202020204" pitchFamily="34" charset="0"/>
              <a:buChar char="•"/>
            </a:pPr>
            <a:r>
              <a:rPr lang="en-US" sz="2000" b="1" dirty="0" err="1"/>
              <a:t>Přihlašovat</a:t>
            </a:r>
            <a:r>
              <a:rPr lang="en-US" sz="2000" b="1" dirty="0"/>
              <a:t> do </a:t>
            </a:r>
            <a:r>
              <a:rPr lang="en-US" sz="2000" b="1" dirty="0" err="1"/>
              <a:t>insolvence</a:t>
            </a:r>
            <a:r>
              <a:rPr lang="cs-CZ" sz="2000" b="1" dirty="0"/>
              <a:t>?</a:t>
            </a:r>
            <a:endParaRPr lang="en-US" sz="2000" b="1" dirty="0"/>
          </a:p>
          <a:p>
            <a:pPr marL="742950" indent="-228600">
              <a:lnSpc>
                <a:spcPct val="90000"/>
              </a:lnSpc>
              <a:spcAft>
                <a:spcPts val="600"/>
              </a:spcAft>
              <a:buFont typeface="Arial" panose="020B0604020202020204" pitchFamily="34" charset="0"/>
              <a:buChar char="•"/>
            </a:pPr>
            <a:r>
              <a:rPr lang="cs-CZ" sz="2000" b="1" dirty="0"/>
              <a:t>Ne</a:t>
            </a:r>
            <a:r>
              <a:rPr lang="en-US" sz="2000" b="1" dirty="0" err="1"/>
              <a:t>přihlašovat</a:t>
            </a:r>
            <a:r>
              <a:rPr lang="en-US" sz="2000" b="1" dirty="0"/>
              <a:t> do </a:t>
            </a:r>
            <a:r>
              <a:rPr lang="en-US" sz="2000" b="1" dirty="0" err="1"/>
              <a:t>insolvence</a:t>
            </a:r>
            <a:r>
              <a:rPr lang="en-US" sz="2000" b="1" dirty="0"/>
              <a:t>?</a:t>
            </a:r>
          </a:p>
        </p:txBody>
      </p:sp>
      <p:pic>
        <p:nvPicPr>
          <p:cNvPr id="4" name="Obrázek 3" descr="Malé firmy přemýšlející">
            <a:extLst>
              <a:ext uri="{FF2B5EF4-FFF2-40B4-BE49-F238E27FC236}">
                <a16:creationId xmlns:a16="http://schemas.microsoft.com/office/drawing/2014/main" id="{920FC2F9-7CED-DB9D-3FF6-38D1C6C52494}"/>
              </a:ext>
            </a:extLst>
          </p:cNvPr>
          <p:cNvPicPr>
            <a:picLocks noChangeAspect="1"/>
          </p:cNvPicPr>
          <p:nvPr/>
        </p:nvPicPr>
        <p:blipFill>
          <a:blip r:embed="rId2">
            <a:extLst>
              <a:ext uri="{28A0092B-C50C-407E-A947-70E740481C1C}">
                <a14:useLocalDpi xmlns:a14="http://schemas.microsoft.com/office/drawing/2010/main" val="0"/>
              </a:ext>
            </a:extLst>
          </a:blip>
          <a:srcRect b="25667"/>
          <a:stretch/>
        </p:blipFill>
        <p:spPr>
          <a:xfrm>
            <a:off x="8109502" y="10"/>
            <a:ext cx="4082498" cy="6857990"/>
          </a:xfrm>
          <a:prstGeom prst="rect">
            <a:avLst/>
          </a:prstGeom>
        </p:spPr>
      </p:pic>
    </p:spTree>
    <p:extLst>
      <p:ext uri="{BB962C8B-B14F-4D97-AF65-F5344CB8AC3E}">
        <p14:creationId xmlns:p14="http://schemas.microsoft.com/office/powerpoint/2010/main" val="28504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56A493B3-59F8-1E2D-F8E1-88746DF9F03C}"/>
              </a:ext>
            </a:extLst>
          </p:cNvPr>
          <p:cNvSpPr txBox="1"/>
          <p:nvPr/>
        </p:nvSpPr>
        <p:spPr>
          <a:xfrm>
            <a:off x="523783" y="305068"/>
            <a:ext cx="11354539" cy="6247864"/>
          </a:xfrm>
          <a:prstGeom prst="rect">
            <a:avLst/>
          </a:prstGeom>
          <a:noFill/>
        </p:spPr>
        <p:txBody>
          <a:bodyPr wrap="square">
            <a:spAutoFit/>
          </a:bodyPr>
          <a:lstStyle/>
          <a:p>
            <a:r>
              <a:rPr lang="cs-CZ" sz="2800" b="1" i="1" dirty="0"/>
              <a:t>Pokuta uložená dlužníku za správní delikty podle § 26 odst. 1 písm. c) a i), odst. 2 zákona č. 251/2005 Sb., o inspekci práce, </a:t>
            </a:r>
            <a:r>
              <a:rPr lang="cs-CZ" sz="2800" b="1" i="1" u="sng" dirty="0"/>
              <a:t>je pohledávkou vyloučenou z uspokojení v insolvenčním řízení podle § 170 písm. d) IZ</a:t>
            </a:r>
          </a:p>
          <a:p>
            <a:endParaRPr lang="cs-CZ" sz="2800" dirty="0"/>
          </a:p>
          <a:p>
            <a:r>
              <a:rPr lang="cs-CZ" sz="2400" dirty="0"/>
              <a:t>(usnesení Krajského soudu v Ostravě ze dne 4.2.2010, č. j. 22 Ca 234/2009-39, uveřejněného pod číslem 2134/2010 Sbírky rozhodnutí Nejvyššího správního soudu).</a:t>
            </a:r>
          </a:p>
          <a:p>
            <a:endParaRPr lang="cs-CZ" sz="2400" dirty="0"/>
          </a:p>
          <a:p>
            <a:r>
              <a:rPr lang="cs-CZ" sz="2800" b="1" i="1" dirty="0"/>
              <a:t>Pohledávka vzniklá před rozhodnutím o úpadku dlužníka a představovaná paušální částkou nákladů řízení o přestupcích není mimosmluvní sankcí ve smyslu ustanovení § 170 písm. d) IZ (ani „příslušenstvím“ takové mimosmluvní sankce) a je-li řádně a včas přihlášena, lze ji uspokojit v insolvenčním řízení vedeném na majetek dlužníka. </a:t>
            </a:r>
          </a:p>
          <a:p>
            <a:endParaRPr lang="cs-CZ" sz="2800" dirty="0"/>
          </a:p>
          <a:p>
            <a:r>
              <a:rPr lang="cs-CZ" sz="2400" dirty="0"/>
              <a:t>(usnesení Nejvyššího soudu ze dne 30.11.2017, sen. zn. 29 NSČR 116/2015 – R 24/2019, popř. 29 NSČR 16/2016, 29 NSČR 82/2016 a sen. zn. 29 NSČR 85/2016.</a:t>
            </a:r>
          </a:p>
        </p:txBody>
      </p:sp>
    </p:spTree>
    <p:extLst>
      <p:ext uri="{BB962C8B-B14F-4D97-AF65-F5344CB8AC3E}">
        <p14:creationId xmlns:p14="http://schemas.microsoft.com/office/powerpoint/2010/main" val="18486216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817A2120-09C5-50C2-39E8-3615DF19700C}"/>
              </a:ext>
            </a:extLst>
          </p:cNvPr>
          <p:cNvSpPr txBox="1"/>
          <p:nvPr/>
        </p:nvSpPr>
        <p:spPr>
          <a:xfrm>
            <a:off x="363984" y="523783"/>
            <a:ext cx="11319030" cy="6309420"/>
          </a:xfrm>
          <a:prstGeom prst="rect">
            <a:avLst/>
          </a:prstGeom>
          <a:noFill/>
        </p:spPr>
        <p:txBody>
          <a:bodyPr wrap="square">
            <a:spAutoFit/>
          </a:bodyPr>
          <a:lstStyle/>
          <a:p>
            <a:r>
              <a:rPr lang="cs-CZ" sz="2800" b="1" i="1" dirty="0"/>
              <a:t>Pohledávka vzniklá před rozhodnutím o úpadku dlužníka a spočívající v náhradě hotových výdajů vzniklých při provádění daňové exekuce (§ 182 odst. 2 a 5 zákona č. 280/2009 Sb., daňový řád) není mimosmluvní sankcí ve smyslu ustanovení § 170 písm. d) IZ a je-li řádně a včas přihlášena, lze ji uspokojit v insolvenčním řízení vedeném na majetek dlužníka. </a:t>
            </a:r>
            <a:endParaRPr lang="cs-CZ" dirty="0"/>
          </a:p>
          <a:p>
            <a:r>
              <a:rPr lang="cs-CZ" sz="2400" dirty="0"/>
              <a:t>Rozsudek VS v Praze č.j. 104 VSPH 300/2019-46 ze dne 30.9.2019</a:t>
            </a:r>
            <a:br>
              <a:rPr lang="cs-CZ" sz="2400" dirty="0"/>
            </a:br>
            <a:endParaRPr lang="cs-CZ" sz="2400" dirty="0"/>
          </a:p>
          <a:p>
            <a:r>
              <a:rPr lang="cs-CZ" sz="2400" b="1" i="0" dirty="0">
                <a:solidFill>
                  <a:srgbClr val="000000"/>
                </a:solidFill>
                <a:effectLst/>
                <a:latin typeface="Georgia" panose="02040502050405020303" pitchFamily="18" charset="0"/>
              </a:rPr>
              <a:t>„…</a:t>
            </a:r>
            <a:r>
              <a:rPr lang="cs-CZ" sz="2400" b="1" i="1" dirty="0">
                <a:solidFill>
                  <a:srgbClr val="000000"/>
                </a:solidFill>
                <a:effectLst/>
                <a:latin typeface="Georgia" panose="02040502050405020303" pitchFamily="18" charset="0"/>
              </a:rPr>
              <a:t>exekuční náklady nemají stejnou povahu a účel jako pokuta uložená v rámci správního trestání (v daném případě daňové nedoplatky), a na místo úlohy sankční mají účel spíše reparační, neboť směřují k nahrazení majetkové újmy správce daně, spočívající ve vynaložení nákladů nezbytných k provedení daňové exekuce a zabezpečení úhrady daně.“</a:t>
            </a:r>
            <a:endParaRPr lang="cs-CZ" sz="2400" dirty="0"/>
          </a:p>
          <a:p>
            <a:r>
              <a:rPr lang="cs-CZ" sz="2400" dirty="0"/>
              <a:t>Rozsudek KS v Hradci Králové (pobočka Pardubice) </a:t>
            </a:r>
            <a:r>
              <a:rPr lang="de-DE" sz="2400" dirty="0"/>
              <a:t>č. j. 65 </a:t>
            </a:r>
            <a:r>
              <a:rPr lang="de-DE" sz="2400" dirty="0" err="1"/>
              <a:t>ICm</a:t>
            </a:r>
            <a:r>
              <a:rPr lang="de-DE" sz="2400" dirty="0"/>
              <a:t> 273/2021-30 (KSPA 65 INS 21321/2020)</a:t>
            </a:r>
            <a:endParaRPr lang="cs-CZ" sz="2400" dirty="0"/>
          </a:p>
          <a:p>
            <a:endParaRPr lang="cs-CZ" sz="2400" dirty="0"/>
          </a:p>
        </p:txBody>
      </p:sp>
    </p:spTree>
    <p:extLst>
      <p:ext uri="{BB962C8B-B14F-4D97-AF65-F5344CB8AC3E}">
        <p14:creationId xmlns:p14="http://schemas.microsoft.com/office/powerpoint/2010/main" val="20271389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A9E42B58-5F0F-B859-76F8-6DEE66CE4135}"/>
              </a:ext>
            </a:extLst>
          </p:cNvPr>
          <p:cNvSpPr txBox="1"/>
          <p:nvPr/>
        </p:nvSpPr>
        <p:spPr>
          <a:xfrm>
            <a:off x="452762" y="239698"/>
            <a:ext cx="11253926" cy="6432530"/>
          </a:xfrm>
          <a:prstGeom prst="rect">
            <a:avLst/>
          </a:prstGeom>
          <a:noFill/>
        </p:spPr>
        <p:txBody>
          <a:bodyPr wrap="square">
            <a:spAutoFit/>
          </a:bodyPr>
          <a:lstStyle/>
          <a:p>
            <a:r>
              <a:rPr lang="cs-CZ" sz="2800" b="1" i="0" dirty="0">
                <a:solidFill>
                  <a:srgbClr val="000000"/>
                </a:solidFill>
                <a:effectLst/>
              </a:rPr>
              <a:t>Podle § 203a IZ v pochybnostech o tom, zda pohledávka uplatněná věřitelem podle § 203 je </a:t>
            </a:r>
            <a:r>
              <a:rPr lang="cs-CZ" sz="2800" b="0" i="0" dirty="0">
                <a:solidFill>
                  <a:srgbClr val="000000"/>
                </a:solidFill>
                <a:effectLst/>
              </a:rPr>
              <a:t>pohledávkou </a:t>
            </a:r>
            <a:r>
              <a:rPr lang="cs-CZ" sz="2800" b="0" i="0" dirty="0">
                <a:effectLst/>
              </a:rPr>
              <a:t>za majetkovou podstatou </a:t>
            </a:r>
            <a:r>
              <a:rPr lang="cs-CZ" sz="2800" b="0" i="0" dirty="0">
                <a:solidFill>
                  <a:srgbClr val="000000"/>
                </a:solidFill>
                <a:effectLst/>
              </a:rPr>
              <a:t>nebo pohledávkou postavenou jí na roveň anebo </a:t>
            </a:r>
            <a:r>
              <a:rPr lang="cs-CZ" sz="2800" b="1" i="0" dirty="0">
                <a:solidFill>
                  <a:srgbClr val="000000"/>
                </a:solidFill>
                <a:effectLst/>
              </a:rPr>
              <a:t>pohledávkou, která se v insolvenčním řízení neuspokojuje (§ 170), uloží insolvenční soud i bez návrhu věřiteli, který ji uplatnil, aby do 30 dnů podal u insolvenčního soudu žalobu na určení pořadí uplatněné pohledávky; na návrh insolvenčního správce tak učiní vždy. </a:t>
            </a:r>
          </a:p>
          <a:p>
            <a:r>
              <a:rPr lang="cs-CZ" sz="2800" b="0" i="0" dirty="0">
                <a:solidFill>
                  <a:srgbClr val="000000"/>
                </a:solidFill>
                <a:effectLst/>
              </a:rPr>
              <a:t>Žaloba musí být vždy podána proti insolvenčnímu správci. (…) </a:t>
            </a:r>
            <a:r>
              <a:rPr lang="cs-CZ" sz="2800" b="1" i="0" dirty="0">
                <a:solidFill>
                  <a:srgbClr val="000000"/>
                </a:solidFill>
                <a:effectLst/>
              </a:rPr>
              <a:t>Nedojde-li žaloba o určení pořadí pohledávky, která se v insolvenčním řízení neuspokojuje, ve stanovené lhůtě insolvenčnímu soudu nebo není-li žalobě vyhověno, je </a:t>
            </a:r>
            <a:r>
              <a:rPr lang="cs-CZ" sz="2800" b="1" i="0" u="sng" dirty="0">
                <a:solidFill>
                  <a:srgbClr val="000000"/>
                </a:solidFill>
                <a:effectLst/>
              </a:rPr>
              <a:t>uspokojení takové pohledávky v insolvenčním řízení vyloučeno (odst. 1)</a:t>
            </a:r>
            <a:r>
              <a:rPr lang="cs-CZ" sz="2800" b="1" i="0" dirty="0">
                <a:solidFill>
                  <a:srgbClr val="000000"/>
                </a:solidFill>
                <a:effectLst/>
              </a:rPr>
              <a:t>.</a:t>
            </a:r>
          </a:p>
          <a:p>
            <a:endParaRPr lang="cs-CZ" sz="2800" b="1" i="0" dirty="0">
              <a:solidFill>
                <a:srgbClr val="000000"/>
              </a:solidFill>
              <a:effectLst/>
            </a:endParaRPr>
          </a:p>
          <a:p>
            <a:r>
              <a:rPr lang="cs-CZ" sz="2400" dirty="0"/>
              <a:t>Rozsudek KS v Hradci Králové (pobočka Pardubice) </a:t>
            </a:r>
            <a:r>
              <a:rPr lang="de-DE" sz="2400" dirty="0"/>
              <a:t>č. j. 65 </a:t>
            </a:r>
            <a:r>
              <a:rPr lang="de-DE" sz="2400" dirty="0" err="1"/>
              <a:t>ICm</a:t>
            </a:r>
            <a:r>
              <a:rPr lang="de-DE" sz="2400" dirty="0"/>
              <a:t> 273/2021-30 (KSPA 65 INS 21321/2020)</a:t>
            </a:r>
            <a:endParaRPr lang="cs-CZ" sz="2400" dirty="0"/>
          </a:p>
        </p:txBody>
      </p:sp>
    </p:spTree>
    <p:extLst>
      <p:ext uri="{BB962C8B-B14F-4D97-AF65-F5344CB8AC3E}">
        <p14:creationId xmlns:p14="http://schemas.microsoft.com/office/powerpoint/2010/main" val="27325744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A9F1AFFB-681E-48F7-BCFA-C96BEC9EE9E9}"/>
              </a:ext>
            </a:extLst>
          </p:cNvPr>
          <p:cNvSpPr txBox="1"/>
          <p:nvPr/>
        </p:nvSpPr>
        <p:spPr>
          <a:xfrm>
            <a:off x="866273" y="368968"/>
            <a:ext cx="10844463" cy="3693319"/>
          </a:xfrm>
          <a:prstGeom prst="rect">
            <a:avLst/>
          </a:prstGeom>
          <a:noFill/>
        </p:spPr>
        <p:txBody>
          <a:bodyPr wrap="square">
            <a:spAutoFit/>
          </a:bodyPr>
          <a:lstStyle/>
          <a:p>
            <a:pPr algn="ctr">
              <a:spcAft>
                <a:spcPts val="600"/>
              </a:spcAft>
            </a:pPr>
            <a:r>
              <a:rPr lang="cs-CZ" sz="2800" dirty="0">
                <a:solidFill>
                  <a:srgbClr val="000000"/>
                </a:solidFill>
                <a:effectLst/>
                <a:latin typeface="Times New Roman" panose="02020603050405020304" pitchFamily="18" charset="0"/>
                <a:ea typeface="Times New Roman" panose="02020603050405020304" pitchFamily="18" charset="0"/>
              </a:rPr>
              <a:t>§ 414</a:t>
            </a:r>
            <a:endParaRPr lang="cs-CZ" sz="2800" dirty="0">
              <a:effectLst/>
              <a:latin typeface="Times New Roman" panose="02020603050405020304" pitchFamily="18" charset="0"/>
              <a:ea typeface="Times New Roman" panose="02020603050405020304" pitchFamily="18" charset="0"/>
            </a:endParaRPr>
          </a:p>
          <a:p>
            <a:pPr algn="ctr">
              <a:spcAft>
                <a:spcPts val="600"/>
              </a:spcAft>
            </a:pPr>
            <a:r>
              <a:rPr lang="cs-CZ" sz="2800" b="1" dirty="0">
                <a:solidFill>
                  <a:srgbClr val="000000"/>
                </a:solidFill>
                <a:effectLst/>
                <a:latin typeface="Times New Roman" panose="02020603050405020304" pitchFamily="18" charset="0"/>
                <a:ea typeface="Times New Roman" panose="02020603050405020304" pitchFamily="18" charset="0"/>
              </a:rPr>
              <a:t>Osvobození dlužníka od placení pohledávek</a:t>
            </a:r>
            <a:endParaRPr lang="cs-CZ" sz="2800" dirty="0">
              <a:effectLst/>
              <a:latin typeface="Times New Roman" panose="02020603050405020304" pitchFamily="18" charset="0"/>
              <a:ea typeface="Times New Roman" panose="02020603050405020304" pitchFamily="18" charset="0"/>
            </a:endParaRPr>
          </a:p>
          <a:p>
            <a:pPr indent="449580" algn="just">
              <a:spcAft>
                <a:spcPts val="600"/>
              </a:spcAft>
            </a:pPr>
            <a:r>
              <a:rPr lang="cs-CZ" sz="2800" dirty="0">
                <a:solidFill>
                  <a:srgbClr val="000000"/>
                </a:solidFill>
                <a:effectLst/>
                <a:latin typeface="Times New Roman" panose="02020603050405020304" pitchFamily="18" charset="0"/>
                <a:ea typeface="Times New Roman" panose="02020603050405020304" pitchFamily="18" charset="0"/>
              </a:rPr>
              <a:t>(1) Jestliže insolvenční soud rozhodne o splnění oddlužení a byly splněny předpoklady osvobození podle § 412a, spojí insolvenční soud s rozhodnutím o splnění oddlužení, jímž dlužníka </a:t>
            </a:r>
            <a:r>
              <a:rPr lang="cs-CZ" sz="2800" b="1" dirty="0">
                <a:solidFill>
                  <a:srgbClr val="FF0000"/>
                </a:solidFill>
                <a:effectLst/>
                <a:latin typeface="Times New Roman" panose="02020603050405020304" pitchFamily="18" charset="0"/>
                <a:ea typeface="Times New Roman" panose="02020603050405020304" pitchFamily="18" charset="0"/>
              </a:rPr>
              <a:t>osvobodí od placení </a:t>
            </a:r>
            <a:r>
              <a:rPr lang="cs-CZ" sz="2800" dirty="0">
                <a:solidFill>
                  <a:srgbClr val="000000"/>
                </a:solidFill>
                <a:effectLst/>
                <a:latin typeface="Times New Roman" panose="02020603050405020304" pitchFamily="18" charset="0"/>
                <a:ea typeface="Times New Roman" panose="02020603050405020304" pitchFamily="18" charset="0"/>
              </a:rPr>
              <a:t>pohledávek, zahrnutých do oddlužení, v rozsahu, v němž dosud nebyly uspokojeny. Osvobození podle věty první se nevztahuje na pohledávky vzniklé po rozhodnutí o úpadku.</a:t>
            </a:r>
            <a:endParaRPr lang="cs-CZ"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28345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A9F1AFFB-681E-48F7-BCFA-C96BEC9EE9E9}"/>
              </a:ext>
            </a:extLst>
          </p:cNvPr>
          <p:cNvSpPr txBox="1"/>
          <p:nvPr/>
        </p:nvSpPr>
        <p:spPr>
          <a:xfrm>
            <a:off x="866273" y="368968"/>
            <a:ext cx="10844463" cy="5416868"/>
          </a:xfrm>
          <a:prstGeom prst="rect">
            <a:avLst/>
          </a:prstGeom>
          <a:noFill/>
        </p:spPr>
        <p:txBody>
          <a:bodyPr wrap="square">
            <a:spAutoFit/>
          </a:bodyPr>
          <a:lstStyle/>
          <a:p>
            <a:pPr indent="449580" algn="just">
              <a:spcAft>
                <a:spcPts val="600"/>
              </a:spcAft>
            </a:pPr>
            <a:r>
              <a:rPr lang="cs-CZ" sz="2800" dirty="0">
                <a:solidFill>
                  <a:srgbClr val="000000"/>
                </a:solidFill>
                <a:effectLst/>
                <a:latin typeface="Times New Roman" panose="02020603050405020304" pitchFamily="18" charset="0"/>
                <a:ea typeface="Times New Roman" panose="02020603050405020304" pitchFamily="18" charset="0"/>
              </a:rPr>
              <a:t> (</a:t>
            </a:r>
            <a:r>
              <a:rPr lang="cs-CZ" sz="2800" b="1" dirty="0">
                <a:solidFill>
                  <a:srgbClr val="000000"/>
                </a:solidFill>
                <a:effectLst/>
                <a:latin typeface="Times New Roman" panose="02020603050405020304" pitchFamily="18" charset="0"/>
                <a:ea typeface="Times New Roman" panose="02020603050405020304" pitchFamily="18" charset="0"/>
              </a:rPr>
              <a:t>5</a:t>
            </a:r>
            <a:r>
              <a:rPr lang="cs-CZ" sz="2800" dirty="0">
                <a:solidFill>
                  <a:srgbClr val="000000"/>
                </a:solidFill>
                <a:effectLst/>
                <a:latin typeface="Times New Roman" panose="02020603050405020304" pitchFamily="18" charset="0"/>
                <a:ea typeface="Times New Roman" panose="02020603050405020304" pitchFamily="18" charset="0"/>
              </a:rPr>
              <a:t>) </a:t>
            </a:r>
            <a:r>
              <a:rPr lang="cs-CZ" sz="2800" b="1" dirty="0">
                <a:solidFill>
                  <a:srgbClr val="FF0000"/>
                </a:solidFill>
                <a:effectLst/>
                <a:latin typeface="Times New Roman" panose="02020603050405020304" pitchFamily="18" charset="0"/>
                <a:ea typeface="Times New Roman" panose="02020603050405020304" pitchFamily="18" charset="0"/>
              </a:rPr>
              <a:t>Osvobození podle odstavce 1 se vztahuje také na věřitele, k jejichž pohledávkám se v insolvenčním řízení </a:t>
            </a:r>
            <a:r>
              <a:rPr lang="cs-CZ" sz="2800" b="1" u="sng" dirty="0">
                <a:solidFill>
                  <a:srgbClr val="FF0000"/>
                </a:solidFill>
                <a:effectLst/>
                <a:latin typeface="Times New Roman" panose="02020603050405020304" pitchFamily="18" charset="0"/>
                <a:ea typeface="Times New Roman" panose="02020603050405020304" pitchFamily="18" charset="0"/>
              </a:rPr>
              <a:t>nepřihlíželo, a na věřitele, kteří své pohledávky do insolvenčního řízení nepřihlásili, ač tak měli učinit.</a:t>
            </a:r>
          </a:p>
          <a:p>
            <a:pPr indent="449580" algn="just">
              <a:spcAft>
                <a:spcPts val="600"/>
              </a:spcAft>
            </a:pPr>
            <a:r>
              <a:rPr lang="cs-CZ" sz="2800" dirty="0">
                <a:solidFill>
                  <a:srgbClr val="000000"/>
                </a:solidFill>
                <a:effectLst/>
                <a:latin typeface="Times New Roman" panose="02020603050405020304" pitchFamily="18" charset="0"/>
                <a:ea typeface="Times New Roman" panose="02020603050405020304" pitchFamily="18" charset="0"/>
              </a:rPr>
              <a:t>(</a:t>
            </a:r>
            <a:r>
              <a:rPr lang="cs-CZ" sz="2800" b="1" dirty="0">
                <a:solidFill>
                  <a:srgbClr val="000000"/>
                </a:solidFill>
                <a:effectLst/>
                <a:latin typeface="Times New Roman" panose="02020603050405020304" pitchFamily="18" charset="0"/>
                <a:ea typeface="Times New Roman" panose="02020603050405020304" pitchFamily="18" charset="0"/>
              </a:rPr>
              <a:t>6</a:t>
            </a:r>
            <a:r>
              <a:rPr lang="cs-CZ" sz="2800" dirty="0">
                <a:solidFill>
                  <a:srgbClr val="000000"/>
                </a:solidFill>
                <a:effectLst/>
                <a:latin typeface="Times New Roman" panose="02020603050405020304" pitchFamily="18" charset="0"/>
                <a:ea typeface="Times New Roman" panose="02020603050405020304" pitchFamily="18" charset="0"/>
              </a:rPr>
              <a:t>) Osvobození podle odstavců 1 a </a:t>
            </a:r>
            <a:r>
              <a:rPr lang="cs-CZ" sz="2800" b="1" dirty="0">
                <a:solidFill>
                  <a:srgbClr val="000000"/>
                </a:solidFill>
                <a:effectLst/>
                <a:latin typeface="Times New Roman" panose="02020603050405020304" pitchFamily="18" charset="0"/>
                <a:ea typeface="Times New Roman" panose="02020603050405020304" pitchFamily="18" charset="0"/>
              </a:rPr>
              <a:t>5</a:t>
            </a:r>
            <a:r>
              <a:rPr lang="cs-CZ" sz="2800" dirty="0">
                <a:solidFill>
                  <a:srgbClr val="000000"/>
                </a:solidFill>
                <a:effectLst/>
                <a:latin typeface="Times New Roman" panose="02020603050405020304" pitchFamily="18" charset="0"/>
                <a:ea typeface="Times New Roman" panose="02020603050405020304" pitchFamily="18" charset="0"/>
              </a:rPr>
              <a:t> se vztahuje i na ručitele a jiné osoby, které měly vůči dlužníku pro tyto pohledávky právo postihu.</a:t>
            </a:r>
            <a:endParaRPr lang="cs-CZ" sz="2800" dirty="0">
              <a:effectLst/>
              <a:latin typeface="Times New Roman" panose="02020603050405020304" pitchFamily="18" charset="0"/>
              <a:ea typeface="Times New Roman" panose="02020603050405020304" pitchFamily="18" charset="0"/>
            </a:endParaRPr>
          </a:p>
          <a:p>
            <a:pPr indent="449580" algn="just">
              <a:spcAft>
                <a:spcPts val="600"/>
              </a:spcAft>
            </a:pPr>
            <a:r>
              <a:rPr lang="cs-CZ" sz="2800" dirty="0">
                <a:solidFill>
                  <a:srgbClr val="000000"/>
                </a:solidFill>
                <a:effectLst/>
                <a:latin typeface="Times New Roman" panose="02020603050405020304" pitchFamily="18" charset="0"/>
                <a:ea typeface="Times New Roman" panose="02020603050405020304" pitchFamily="18" charset="0"/>
              </a:rPr>
              <a:t> (</a:t>
            </a:r>
            <a:r>
              <a:rPr lang="cs-CZ" sz="2800" b="1" dirty="0">
                <a:solidFill>
                  <a:srgbClr val="000000"/>
                </a:solidFill>
                <a:effectLst/>
                <a:latin typeface="Times New Roman" panose="02020603050405020304" pitchFamily="18" charset="0"/>
                <a:ea typeface="Times New Roman" panose="02020603050405020304" pitchFamily="18" charset="0"/>
              </a:rPr>
              <a:t>7</a:t>
            </a:r>
            <a:r>
              <a:rPr lang="cs-CZ" sz="2800" dirty="0">
                <a:solidFill>
                  <a:srgbClr val="000000"/>
                </a:solidFill>
                <a:effectLst/>
                <a:latin typeface="Times New Roman" panose="02020603050405020304" pitchFamily="18" charset="0"/>
                <a:ea typeface="Times New Roman" panose="02020603050405020304" pitchFamily="18" charset="0"/>
              </a:rPr>
              <a:t>) Při osvobození dlužníka podle odstavce 1 zůstává zajištěnému věřiteli, jestliže nedošlo ke zpeněžení majetku sloužícího k zajištění pohledávky, zachováno právo domáhat se uspokojení pohledávky z výtěžku zpeněžení tohoto majetku; </a:t>
            </a:r>
            <a:r>
              <a:rPr lang="cs-CZ" sz="2800" b="1" dirty="0">
                <a:solidFill>
                  <a:srgbClr val="FF0000"/>
                </a:solidFill>
                <a:effectLst/>
                <a:latin typeface="Times New Roman" panose="02020603050405020304" pitchFamily="18" charset="0"/>
                <a:ea typeface="Times New Roman" panose="02020603050405020304" pitchFamily="18" charset="0"/>
              </a:rPr>
              <a:t>pohledávek, které se v insolvenčním řízení neuspokojují (§ 170), se může takto domáhat jen za dobu od osvobození podle odstavce 1.</a:t>
            </a:r>
          </a:p>
        </p:txBody>
      </p:sp>
    </p:spTree>
    <p:extLst>
      <p:ext uri="{BB962C8B-B14F-4D97-AF65-F5344CB8AC3E}">
        <p14:creationId xmlns:p14="http://schemas.microsoft.com/office/powerpoint/2010/main" val="33357157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BA5C040-D747-7938-3ADE-B0DD9F8B9920}"/>
              </a:ext>
            </a:extLst>
          </p:cNvPr>
          <p:cNvSpPr txBox="1"/>
          <p:nvPr/>
        </p:nvSpPr>
        <p:spPr>
          <a:xfrm>
            <a:off x="760520" y="582067"/>
            <a:ext cx="10670959" cy="5693866"/>
          </a:xfrm>
          <a:prstGeom prst="rect">
            <a:avLst/>
          </a:prstGeom>
          <a:noFill/>
        </p:spPr>
        <p:txBody>
          <a:bodyPr wrap="square">
            <a:spAutoFit/>
          </a:bodyPr>
          <a:lstStyle/>
          <a:p>
            <a:pPr algn="just"/>
            <a:r>
              <a:rPr lang="cs-CZ" sz="2400" b="1" i="0" dirty="0">
                <a:solidFill>
                  <a:srgbClr val="FF8400"/>
                </a:solidFill>
                <a:effectLst/>
                <a:latin typeface="Arial" panose="020B0604020202020204" pitchFamily="34" charset="0"/>
              </a:rPr>
              <a:t>§ 173</a:t>
            </a:r>
          </a:p>
          <a:p>
            <a:pPr algn="l"/>
            <a:r>
              <a:rPr lang="cs-CZ" sz="2400" b="1" i="0" dirty="0">
                <a:solidFill>
                  <a:srgbClr val="08A8F8"/>
                </a:solidFill>
                <a:effectLst/>
                <a:latin typeface="Arial" panose="020B0604020202020204" pitchFamily="34" charset="0"/>
              </a:rPr>
              <a:t>Podání přihlášky</a:t>
            </a:r>
          </a:p>
          <a:p>
            <a:pPr algn="just"/>
            <a:r>
              <a:rPr lang="cs-CZ" sz="2400" b="1" i="0" dirty="0">
                <a:solidFill>
                  <a:srgbClr val="000000"/>
                </a:solidFill>
                <a:effectLst/>
                <a:latin typeface="Arial" panose="020B0604020202020204" pitchFamily="34" charset="0"/>
              </a:rPr>
              <a:t>(1)</a:t>
            </a:r>
            <a:r>
              <a:rPr lang="cs-CZ" sz="2400" b="0" i="0" dirty="0">
                <a:solidFill>
                  <a:srgbClr val="000000"/>
                </a:solidFill>
                <a:effectLst/>
                <a:latin typeface="Arial" panose="020B0604020202020204" pitchFamily="34" charset="0"/>
              </a:rPr>
              <a:t> Věřitelé podávají přihlášky pohledávek u insolvenčního soudu od zahájení insolvenčního řízení až do uplynutí lhůty stanovené rozhodnutím o úpadku. </a:t>
            </a:r>
            <a:r>
              <a:rPr lang="cs-CZ" sz="2400" b="1" i="0" dirty="0">
                <a:solidFill>
                  <a:srgbClr val="FF0000"/>
                </a:solidFill>
                <a:effectLst/>
                <a:latin typeface="Arial" panose="020B0604020202020204" pitchFamily="34" charset="0"/>
              </a:rPr>
              <a:t>K přihláškám, které jsou podány </a:t>
            </a:r>
            <a:r>
              <a:rPr lang="cs-CZ" sz="2400" b="1" i="0" u="sng" dirty="0">
                <a:solidFill>
                  <a:srgbClr val="FF0000"/>
                </a:solidFill>
                <a:effectLst/>
                <a:latin typeface="Arial" panose="020B0604020202020204" pitchFamily="34" charset="0"/>
              </a:rPr>
              <a:t>později</a:t>
            </a:r>
            <a:r>
              <a:rPr lang="cs-CZ" sz="2400" b="1" i="0" dirty="0">
                <a:solidFill>
                  <a:srgbClr val="FF0000"/>
                </a:solidFill>
                <a:effectLst/>
                <a:latin typeface="Arial" panose="020B0604020202020204" pitchFamily="34" charset="0"/>
              </a:rPr>
              <a:t>, insolvenční soud </a:t>
            </a:r>
            <a:r>
              <a:rPr lang="cs-CZ" sz="2400" b="1" i="0" u="sng" dirty="0">
                <a:solidFill>
                  <a:srgbClr val="FF0000"/>
                </a:solidFill>
                <a:effectLst/>
                <a:latin typeface="Arial" panose="020B0604020202020204" pitchFamily="34" charset="0"/>
              </a:rPr>
              <a:t>nepřihlíží</a:t>
            </a:r>
            <a:r>
              <a:rPr lang="cs-CZ" sz="2400" b="1" i="0" dirty="0">
                <a:solidFill>
                  <a:srgbClr val="FF0000"/>
                </a:solidFill>
                <a:effectLst/>
                <a:latin typeface="Arial" panose="020B0604020202020204" pitchFamily="34" charset="0"/>
              </a:rPr>
              <a:t> </a:t>
            </a:r>
            <a:r>
              <a:rPr lang="cs-CZ" sz="2400" b="1" i="0" dirty="0">
                <a:solidFill>
                  <a:srgbClr val="000000"/>
                </a:solidFill>
                <a:effectLst/>
                <a:latin typeface="Arial" panose="020B0604020202020204" pitchFamily="34" charset="0"/>
              </a:rPr>
              <a:t>a takto uplatněné pohledávky se v insolvenčním řízení neuspokojují.</a:t>
            </a:r>
          </a:p>
          <a:p>
            <a:pPr algn="just"/>
            <a:endParaRPr lang="cs-CZ" sz="2400" b="1" dirty="0">
              <a:solidFill>
                <a:srgbClr val="000000"/>
              </a:solidFill>
              <a:latin typeface="Arial" panose="020B0604020202020204" pitchFamily="34" charset="0"/>
            </a:endParaRPr>
          </a:p>
          <a:p>
            <a:pPr algn="just"/>
            <a:r>
              <a:rPr lang="cs-CZ" sz="2400" b="1" i="0" dirty="0">
                <a:solidFill>
                  <a:srgbClr val="FF8400"/>
                </a:solidFill>
                <a:effectLst/>
                <a:latin typeface="Arial" panose="020B0604020202020204" pitchFamily="34" charset="0"/>
              </a:rPr>
              <a:t>§ 185</a:t>
            </a:r>
          </a:p>
          <a:p>
            <a:pPr algn="just"/>
            <a:r>
              <a:rPr lang="cs-CZ" sz="2400" b="0" i="0" dirty="0">
                <a:solidFill>
                  <a:srgbClr val="000000"/>
                </a:solidFill>
                <a:effectLst/>
                <a:latin typeface="Arial" panose="020B0604020202020204" pitchFamily="34" charset="0"/>
              </a:rPr>
              <a:t>Jestliže v průběhu insolvenčního řízení nastala skutečnost, na základě které se podle tohoto zákona </a:t>
            </a:r>
            <a:r>
              <a:rPr lang="cs-CZ" sz="2400" b="1" i="0" u="sng" dirty="0">
                <a:solidFill>
                  <a:srgbClr val="000000"/>
                </a:solidFill>
                <a:effectLst/>
                <a:latin typeface="Arial" panose="020B0604020202020204" pitchFamily="34" charset="0"/>
              </a:rPr>
              <a:t>k přihlášce pohledávky nebo k přihlášené pohledávce nepřihlíží, insolvenční soud odmítne přihlášku rozhodnutím</a:t>
            </a:r>
            <a:r>
              <a:rPr lang="cs-CZ" sz="2400" b="0" i="0" dirty="0">
                <a:solidFill>
                  <a:srgbClr val="000000"/>
                </a:solidFill>
                <a:effectLst/>
                <a:latin typeface="Arial" panose="020B0604020202020204" pitchFamily="34" charset="0"/>
              </a:rPr>
              <a:t>, proti kterému může podat odvolání jen přihlášený věřitel. Právní mocí takového rozhodnutí účast tohoto věřitele v insolvenčním řízení končí; o tom insolvenční soud přihlášeného věřitele uvědomí ve výroku rozhodnutí.</a:t>
            </a:r>
          </a:p>
          <a:p>
            <a:pPr algn="just"/>
            <a:endParaRPr lang="cs-CZ" sz="2800" b="1"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8567877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351B8DAD-3CF4-BD04-8B3A-AE9445169C34}"/>
              </a:ext>
            </a:extLst>
          </p:cNvPr>
          <p:cNvSpPr txBox="1"/>
          <p:nvPr/>
        </p:nvSpPr>
        <p:spPr>
          <a:xfrm>
            <a:off x="550415" y="337351"/>
            <a:ext cx="11212497" cy="5632311"/>
          </a:xfrm>
          <a:prstGeom prst="rect">
            <a:avLst/>
          </a:prstGeom>
          <a:noFill/>
        </p:spPr>
        <p:txBody>
          <a:bodyPr wrap="square">
            <a:spAutoFit/>
          </a:bodyPr>
          <a:lstStyle/>
          <a:p>
            <a:r>
              <a:rPr lang="cs-CZ" sz="2400" b="1" i="0" dirty="0">
                <a:solidFill>
                  <a:srgbClr val="212529"/>
                </a:solidFill>
                <a:effectLst/>
              </a:rPr>
              <a:t>K přihlášce pohledávky, kterou nelze přezkoumat pro její vady nebo neúplnost</a:t>
            </a:r>
            <a:r>
              <a:rPr lang="cs-CZ" sz="2400" b="0" i="0" dirty="0">
                <a:solidFill>
                  <a:srgbClr val="212529"/>
                </a:solidFill>
                <a:effectLst/>
              </a:rPr>
              <a:t>, </a:t>
            </a:r>
            <a:r>
              <a:rPr lang="cs-CZ" sz="2400" b="1" i="0" dirty="0">
                <a:solidFill>
                  <a:srgbClr val="212529"/>
                </a:solidFill>
                <a:effectLst/>
              </a:rPr>
              <a:t>se</a:t>
            </a:r>
            <a:r>
              <a:rPr lang="cs-CZ" sz="2400" b="0" i="0" dirty="0">
                <a:solidFill>
                  <a:srgbClr val="212529"/>
                </a:solidFill>
                <a:effectLst/>
              </a:rPr>
              <a:t> ve smyslu § 185 ve spojení s ustanovením § 188 odst. 2 IZ </a:t>
            </a:r>
            <a:r>
              <a:rPr lang="cs-CZ" sz="2400" b="1" i="0" dirty="0">
                <a:solidFill>
                  <a:srgbClr val="212529"/>
                </a:solidFill>
                <a:effectLst/>
              </a:rPr>
              <a:t>nepřihlíží (nezvratně) ode dne, kdy přihlašovateli pohledávky marně uplynula lhůta určená mu insolvenčním správcem v řádné výzvě k </a:t>
            </a:r>
            <a:r>
              <a:rPr lang="cs-CZ" sz="2400" b="1" i="0" u="sng" dirty="0">
                <a:solidFill>
                  <a:srgbClr val="212529"/>
                </a:solidFill>
                <a:effectLst/>
              </a:rPr>
              <a:t>odstranění vad přihlášky</a:t>
            </a:r>
            <a:r>
              <a:rPr lang="cs-CZ" sz="2400" b="1" i="0" dirty="0">
                <a:solidFill>
                  <a:srgbClr val="212529"/>
                </a:solidFill>
                <a:effectLst/>
              </a:rPr>
              <a:t>.</a:t>
            </a:r>
            <a:r>
              <a:rPr lang="cs-CZ" sz="2400" b="0" i="0" dirty="0">
                <a:solidFill>
                  <a:srgbClr val="212529"/>
                </a:solidFill>
                <a:effectLst/>
              </a:rPr>
              <a:t> </a:t>
            </a:r>
          </a:p>
          <a:p>
            <a:endParaRPr lang="cs-CZ" b="1" i="0" dirty="0">
              <a:solidFill>
                <a:srgbClr val="212529"/>
              </a:solidFill>
              <a:effectLst/>
            </a:endParaRPr>
          </a:p>
          <a:p>
            <a:r>
              <a:rPr lang="cs-CZ" b="1" i="0" dirty="0">
                <a:solidFill>
                  <a:srgbClr val="212529"/>
                </a:solidFill>
                <a:effectLst/>
              </a:rPr>
              <a:t>K tomu viz usnesení Vrchního soudu v Praze </a:t>
            </a:r>
            <a:r>
              <a:rPr lang="cs-CZ" b="1" i="0" dirty="0" err="1">
                <a:solidFill>
                  <a:srgbClr val="212529"/>
                </a:solidFill>
                <a:effectLst/>
              </a:rPr>
              <a:t>sp</a:t>
            </a:r>
            <a:r>
              <a:rPr lang="cs-CZ" b="1" i="0" dirty="0">
                <a:solidFill>
                  <a:srgbClr val="212529"/>
                </a:solidFill>
                <a:effectLst/>
              </a:rPr>
              <a:t>. zn. KSUL 45 INS 150/2008, 1 VSPH 103/2008 ze dne 16. 7. 2008</a:t>
            </a:r>
            <a:r>
              <a:rPr lang="cs-CZ" b="0" i="0" dirty="0">
                <a:solidFill>
                  <a:srgbClr val="212529"/>
                </a:solidFill>
                <a:effectLst/>
              </a:rPr>
              <a:t>, uveřejněné </a:t>
            </a:r>
            <a:r>
              <a:rPr lang="cs-CZ" b="1" i="0" dirty="0">
                <a:solidFill>
                  <a:srgbClr val="212529"/>
                </a:solidFill>
                <a:effectLst/>
              </a:rPr>
              <a:t>pod č. 37/2009 Sbírky soudních rozhodnutí a stanovisek </a:t>
            </a:r>
            <a:r>
              <a:rPr lang="cs-CZ" b="0" i="0" dirty="0">
                <a:solidFill>
                  <a:srgbClr val="212529"/>
                </a:solidFill>
                <a:effectLst/>
              </a:rPr>
              <a:t>(dále R 37/2009). </a:t>
            </a:r>
          </a:p>
          <a:p>
            <a:endParaRPr lang="cs-CZ" dirty="0">
              <a:solidFill>
                <a:srgbClr val="212529"/>
              </a:solidFill>
            </a:endParaRPr>
          </a:p>
          <a:p>
            <a:pPr algn="just"/>
            <a:r>
              <a:rPr lang="cs-CZ" b="0" i="0" dirty="0">
                <a:solidFill>
                  <a:srgbClr val="212529"/>
                </a:solidFill>
                <a:effectLst/>
              </a:rPr>
              <a:t>Dále viz</a:t>
            </a:r>
            <a:r>
              <a:rPr lang="cs-CZ" b="1" i="0" dirty="0">
                <a:solidFill>
                  <a:srgbClr val="212529"/>
                </a:solidFill>
                <a:effectLst/>
              </a:rPr>
              <a:t> usnesení Nejvyššího soudu sen. zn. 29 NSCŘ 39/2014 ze dne 27. 11. 2014</a:t>
            </a:r>
            <a:r>
              <a:rPr lang="cs-CZ" b="0" i="0" dirty="0">
                <a:solidFill>
                  <a:srgbClr val="212529"/>
                </a:solidFill>
                <a:effectLst/>
              </a:rPr>
              <a:t>, uveřejněné</a:t>
            </a:r>
            <a:r>
              <a:rPr lang="cs-CZ" b="1" i="0" dirty="0">
                <a:solidFill>
                  <a:srgbClr val="212529"/>
                </a:solidFill>
                <a:effectLst/>
              </a:rPr>
              <a:t> pod č. 39/2015 Sbírky soudních rozhodnutí a stanovisek </a:t>
            </a:r>
            <a:r>
              <a:rPr lang="cs-CZ" b="0" i="0" dirty="0">
                <a:solidFill>
                  <a:srgbClr val="212529"/>
                </a:solidFill>
                <a:effectLst/>
              </a:rPr>
              <a:t>s právní větou:</a:t>
            </a:r>
          </a:p>
          <a:p>
            <a:pPr algn="just"/>
            <a:endParaRPr lang="cs-CZ" b="0" i="0" dirty="0">
              <a:solidFill>
                <a:srgbClr val="212529"/>
              </a:solidFill>
              <a:effectLst/>
            </a:endParaRPr>
          </a:p>
          <a:p>
            <a:pPr algn="just"/>
            <a:r>
              <a:rPr lang="cs-CZ" sz="2400" b="1" i="1" dirty="0">
                <a:solidFill>
                  <a:srgbClr val="212529"/>
                </a:solidFill>
                <a:effectLst/>
              </a:rPr>
              <a:t>Jestliže vady nebo neúplnost přihlášky</a:t>
            </a:r>
            <a:r>
              <a:rPr lang="cs-CZ" sz="2400" b="0" i="1" dirty="0">
                <a:solidFill>
                  <a:srgbClr val="212529"/>
                </a:solidFill>
                <a:effectLst/>
              </a:rPr>
              <a:t> pohledávky do insolvenčního řízení, které brání jejímu zařazení na seznam přihlášených pohledávek [§ 189 odst. 1 IZ (věta druhá), v rozhodném znění], </a:t>
            </a:r>
            <a:r>
              <a:rPr lang="cs-CZ" sz="2400" b="1" i="1" dirty="0">
                <a:solidFill>
                  <a:srgbClr val="212529"/>
                </a:solidFill>
                <a:effectLst/>
              </a:rPr>
              <a:t>nebrání současně posouzení včasnosti přihlášky, takže lze uzavřít, že</a:t>
            </a:r>
            <a:r>
              <a:rPr lang="cs-CZ" sz="2400" b="0" i="1" dirty="0">
                <a:solidFill>
                  <a:srgbClr val="212529"/>
                </a:solidFill>
                <a:effectLst/>
              </a:rPr>
              <a:t> přihláška </a:t>
            </a:r>
            <a:r>
              <a:rPr lang="cs-CZ" sz="2400" b="1" i="1" dirty="0">
                <a:solidFill>
                  <a:srgbClr val="212529"/>
                </a:solidFill>
                <a:effectLst/>
              </a:rPr>
              <a:t>je opožděná</a:t>
            </a:r>
            <a:r>
              <a:rPr lang="cs-CZ" sz="2400" b="0" i="1" dirty="0">
                <a:solidFill>
                  <a:srgbClr val="212529"/>
                </a:solidFill>
                <a:effectLst/>
              </a:rPr>
              <a:t>, </a:t>
            </a:r>
            <a:r>
              <a:rPr lang="cs-CZ" sz="2400" b="1" i="1" dirty="0">
                <a:solidFill>
                  <a:srgbClr val="212529"/>
                </a:solidFill>
                <a:effectLst/>
              </a:rPr>
              <a:t>lze přihlášku </a:t>
            </a:r>
            <a:r>
              <a:rPr lang="cs-CZ" sz="2400" b="0" i="1" dirty="0">
                <a:solidFill>
                  <a:srgbClr val="212529"/>
                </a:solidFill>
                <a:effectLst/>
              </a:rPr>
              <a:t>pohledávky </a:t>
            </a:r>
            <a:r>
              <a:rPr lang="cs-CZ" sz="2400" b="1" i="1" dirty="0">
                <a:solidFill>
                  <a:srgbClr val="212529"/>
                </a:solidFill>
                <a:effectLst/>
              </a:rPr>
              <a:t>z tohoto důvodu odmítnout </a:t>
            </a:r>
            <a:r>
              <a:rPr lang="cs-CZ" sz="2400" b="0" i="1" dirty="0">
                <a:solidFill>
                  <a:srgbClr val="212529"/>
                </a:solidFill>
                <a:effectLst/>
              </a:rPr>
              <a:t>(§ 173 odst. 1, § 185 IZ), </a:t>
            </a:r>
            <a:r>
              <a:rPr lang="cs-CZ" sz="2400" b="1" i="1" dirty="0">
                <a:solidFill>
                  <a:srgbClr val="212529"/>
                </a:solidFill>
                <a:effectLst/>
              </a:rPr>
              <a:t>aniž by předtím bylo nutné odstraňovat vady přihlášky.</a:t>
            </a:r>
            <a:endParaRPr lang="cs-CZ" sz="2400" b="0" i="0" dirty="0">
              <a:solidFill>
                <a:srgbClr val="212529"/>
              </a:solidFill>
              <a:effectLst/>
            </a:endParaRPr>
          </a:p>
          <a:p>
            <a:endParaRPr lang="cs-CZ" dirty="0"/>
          </a:p>
        </p:txBody>
      </p:sp>
    </p:spTree>
    <p:extLst>
      <p:ext uri="{BB962C8B-B14F-4D97-AF65-F5344CB8AC3E}">
        <p14:creationId xmlns:p14="http://schemas.microsoft.com/office/powerpoint/2010/main" val="9174885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541B344-E602-969E-8379-C417B1FF9152}"/>
              </a:ext>
            </a:extLst>
          </p:cNvPr>
          <p:cNvSpPr txBox="1"/>
          <p:nvPr/>
        </p:nvSpPr>
        <p:spPr>
          <a:xfrm>
            <a:off x="612559" y="319596"/>
            <a:ext cx="11310152" cy="6001643"/>
          </a:xfrm>
          <a:prstGeom prst="rect">
            <a:avLst/>
          </a:prstGeom>
          <a:noFill/>
        </p:spPr>
        <p:txBody>
          <a:bodyPr wrap="square">
            <a:spAutoFit/>
          </a:bodyPr>
          <a:lstStyle/>
          <a:p>
            <a:r>
              <a:rPr lang="cs-CZ" sz="2400" b="1" i="1" dirty="0">
                <a:solidFill>
                  <a:srgbClr val="212529"/>
                </a:solidFill>
                <a:effectLst/>
              </a:rPr>
              <a:t>Insolvenční soud dospěje po přezkoumání náležitostí přihlášky k závěru, že přihláška pohledávky vskutku má vady nebo je neúplná, pro tyto nedostatky ji nelze přezkoumat a přihlašovatel pohledávky tyto nedostatky ve správně stanovené lhůtě neodstranil, ač k tomu byl insolvenčním správcem řádně vyzván, v takovém případě bude namístě přihlášku - bez další výzvy - odmítnout</a:t>
            </a:r>
            <a:r>
              <a:rPr lang="cs-CZ" sz="2400" b="0" i="1" dirty="0">
                <a:solidFill>
                  <a:srgbClr val="212529"/>
                </a:solidFill>
                <a:effectLst/>
              </a:rPr>
              <a:t> (</a:t>
            </a:r>
            <a:r>
              <a:rPr lang="cs-CZ" sz="2400" b="0" i="0" dirty="0">
                <a:solidFill>
                  <a:srgbClr val="212529"/>
                </a:solidFill>
                <a:effectLst/>
              </a:rPr>
              <a:t>§ 185 IZ</a:t>
            </a:r>
            <a:r>
              <a:rPr lang="cs-CZ" sz="2400" b="0" i="1" dirty="0">
                <a:solidFill>
                  <a:srgbClr val="212529"/>
                </a:solidFill>
                <a:effectLst/>
              </a:rPr>
              <a:t>).</a:t>
            </a:r>
          </a:p>
          <a:p>
            <a:endParaRPr lang="cs-CZ" sz="2400" i="1" dirty="0">
              <a:solidFill>
                <a:srgbClr val="212529"/>
              </a:solidFill>
            </a:endParaRPr>
          </a:p>
          <a:p>
            <a:r>
              <a:rPr lang="cs-CZ" sz="2400" i="1" dirty="0">
                <a:solidFill>
                  <a:srgbClr val="212529"/>
                </a:solidFill>
              </a:rPr>
              <a:t>-----</a:t>
            </a:r>
          </a:p>
          <a:p>
            <a:endParaRPr lang="cs-CZ" sz="2400" i="1" dirty="0">
              <a:solidFill>
                <a:srgbClr val="212529"/>
              </a:solidFill>
            </a:endParaRPr>
          </a:p>
          <a:p>
            <a:r>
              <a:rPr lang="cs-CZ" sz="2400" b="1" i="1" dirty="0">
                <a:solidFill>
                  <a:srgbClr val="000000"/>
                </a:solidFill>
                <a:effectLst/>
              </a:rPr>
              <a:t>Prostřednictvím usnesení o odmítnutí přihlášky podle § 185 insolvenčního zákona se v insolvenčním řízení deklaruje již dříve nastalá skutečnost, s jejíž existencí spojuje insolvenční zákon ten důsledek, že se nepřihlíží k přihlášce pohledávky nebo k přihlášené pohledávce.</a:t>
            </a:r>
          </a:p>
          <a:p>
            <a:r>
              <a:rPr lang="cs-CZ" sz="2400" b="0" i="0" dirty="0">
                <a:solidFill>
                  <a:srgbClr val="000000"/>
                </a:solidFill>
                <a:effectLst/>
              </a:rPr>
              <a:t>(srov. důvody v usnesení Nejvyššího soudu ze dne 16. prosince 2009, sen. zn. 29 NSČR 18/2009,</a:t>
            </a:r>
            <a:endParaRPr lang="cs-CZ" sz="2400" b="0" i="1" dirty="0">
              <a:solidFill>
                <a:srgbClr val="212529"/>
              </a:solidFill>
              <a:effectLst/>
            </a:endParaRPr>
          </a:p>
          <a:p>
            <a:endParaRPr lang="cs-CZ" sz="2400" i="1" dirty="0">
              <a:solidFill>
                <a:srgbClr val="212529"/>
              </a:solidFill>
            </a:endParaRPr>
          </a:p>
          <a:p>
            <a:endParaRPr lang="cs-CZ" sz="2400" dirty="0"/>
          </a:p>
        </p:txBody>
      </p:sp>
    </p:spTree>
    <p:extLst>
      <p:ext uri="{BB962C8B-B14F-4D97-AF65-F5344CB8AC3E}">
        <p14:creationId xmlns:p14="http://schemas.microsoft.com/office/powerpoint/2010/main" val="11063315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2C8F88AE-93D3-6092-A09A-31DDA204428E}"/>
              </a:ext>
            </a:extLst>
          </p:cNvPr>
          <p:cNvSpPr txBox="1"/>
          <p:nvPr/>
        </p:nvSpPr>
        <p:spPr>
          <a:xfrm>
            <a:off x="195308" y="117693"/>
            <a:ext cx="11825057" cy="6340197"/>
          </a:xfrm>
          <a:prstGeom prst="rect">
            <a:avLst/>
          </a:prstGeom>
          <a:noFill/>
        </p:spPr>
        <p:txBody>
          <a:bodyPr wrap="square">
            <a:spAutoFit/>
          </a:bodyPr>
          <a:lstStyle/>
          <a:p>
            <a:r>
              <a:rPr lang="cs-CZ" sz="2800" dirty="0"/>
              <a:t>Jestliže </a:t>
            </a:r>
            <a:r>
              <a:rPr lang="cs-CZ" sz="2800" b="1" dirty="0"/>
              <a:t>přihlášená pohledávka </a:t>
            </a:r>
            <a:r>
              <a:rPr lang="cs-CZ" sz="2800" dirty="0"/>
              <a:t>byla</a:t>
            </a:r>
            <a:r>
              <a:rPr lang="cs-CZ" sz="2800" b="1" dirty="0"/>
              <a:t> popřena insolvenčním správcem, věřitel </a:t>
            </a:r>
            <a:r>
              <a:rPr lang="cs-CZ" sz="2800" dirty="0"/>
              <a:t>této</a:t>
            </a:r>
            <a:r>
              <a:rPr lang="cs-CZ" sz="2800" b="1" dirty="0"/>
              <a:t> popřené pohledávky může uplatnit své právo žalobou na určení </a:t>
            </a:r>
            <a:r>
              <a:rPr lang="cs-CZ" sz="2800" dirty="0"/>
              <a:t>pravosti, výše nebo </a:t>
            </a:r>
            <a:r>
              <a:rPr lang="cs-CZ" sz="2800" b="1" dirty="0"/>
              <a:t>pořadí </a:t>
            </a:r>
            <a:r>
              <a:rPr lang="cs-CZ" sz="2800" dirty="0"/>
              <a:t>popřené pohledávky podanou </a:t>
            </a:r>
            <a:r>
              <a:rPr lang="cs-CZ" sz="2800" b="1" dirty="0"/>
              <a:t>u insolvenčního soudu </a:t>
            </a:r>
            <a:r>
              <a:rPr lang="cs-CZ" sz="2800" dirty="0"/>
              <a:t>(§ 198 odst. 1 IZ), tedy u soudu, před nímž insolvenční řízení probíhá [§ 2 písm. b) IZ], a který je k projednání této žaloby příslušný dle § 7a písm. a) IZ a § 7b odst. 4 IZ. Jedná se o</a:t>
            </a:r>
            <a:r>
              <a:rPr lang="cs-CZ" sz="2800" b="1" dirty="0"/>
              <a:t> tzv. „odporovou žalobu” </a:t>
            </a:r>
            <a:r>
              <a:rPr lang="cs-CZ" sz="2800" dirty="0"/>
              <a:t>(nezaměňovat s odpůrčí žalobou)</a:t>
            </a:r>
            <a:r>
              <a:rPr lang="cs-CZ" sz="2800" b="1" dirty="0"/>
              <a:t>; řízení o ní je incidenčním sporem</a:t>
            </a:r>
            <a:r>
              <a:rPr lang="cs-CZ" sz="2800" dirty="0"/>
              <a:t> [§ 159 odst. 1 písm. b) IZ].</a:t>
            </a:r>
          </a:p>
          <a:p>
            <a:endParaRPr lang="cs-CZ" sz="2800" dirty="0"/>
          </a:p>
          <a:p>
            <a:r>
              <a:rPr lang="cs-CZ" sz="2800" b="1" dirty="0"/>
              <a:t>Pohledávky přihlašované z pokut (obecně), jsou již vykonatelné. Je zde tedy pravomocně určena výše pohledávky a zároveň i její splatnost (rozhodnutím, popřípadě listinou, která je exekučním titulem, na jejichž základě se pohledávka stala vykonatelnou, byl totiž stanoven jen základ a výše pohledávky). </a:t>
            </a:r>
            <a:r>
              <a:rPr lang="cs-CZ" sz="2800" b="1" dirty="0">
                <a:solidFill>
                  <a:srgbClr val="FF0000"/>
                </a:solidFill>
              </a:rPr>
              <a:t>Insolvenční správce ji tedy může vyloučit pouze z pořadí. </a:t>
            </a:r>
          </a:p>
          <a:p>
            <a:endParaRPr lang="cs-CZ" sz="2400" dirty="0"/>
          </a:p>
          <a:p>
            <a:endParaRPr lang="cs-CZ" dirty="0"/>
          </a:p>
        </p:txBody>
      </p:sp>
    </p:spTree>
    <p:extLst>
      <p:ext uri="{BB962C8B-B14F-4D97-AF65-F5344CB8AC3E}">
        <p14:creationId xmlns:p14="http://schemas.microsoft.com/office/powerpoint/2010/main" val="1163946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A56D7997-5FE1-0C41-130A-382D0CD97826}"/>
              </a:ext>
            </a:extLst>
          </p:cNvPr>
          <p:cNvSpPr txBox="1"/>
          <p:nvPr/>
        </p:nvSpPr>
        <p:spPr>
          <a:xfrm>
            <a:off x="550416" y="328474"/>
            <a:ext cx="11274639" cy="4770537"/>
          </a:xfrm>
          <a:prstGeom prst="rect">
            <a:avLst/>
          </a:prstGeom>
          <a:noFill/>
        </p:spPr>
        <p:txBody>
          <a:bodyPr wrap="square">
            <a:spAutoFit/>
          </a:bodyPr>
          <a:lstStyle/>
          <a:p>
            <a:r>
              <a:rPr lang="cs-CZ" sz="2800" dirty="0"/>
              <a:t>Jestliže </a:t>
            </a:r>
            <a:r>
              <a:rPr lang="cs-CZ" sz="2800" b="1" dirty="0"/>
              <a:t>přihlášená pohledávka </a:t>
            </a:r>
            <a:r>
              <a:rPr lang="cs-CZ" sz="2800" dirty="0"/>
              <a:t>byla</a:t>
            </a:r>
            <a:r>
              <a:rPr lang="cs-CZ" sz="2800" b="1" dirty="0"/>
              <a:t> popřena insolvenčním správcem, věřitel </a:t>
            </a:r>
            <a:r>
              <a:rPr lang="cs-CZ" sz="2800" dirty="0"/>
              <a:t>této</a:t>
            </a:r>
            <a:r>
              <a:rPr lang="cs-CZ" sz="2800" b="1" dirty="0"/>
              <a:t> popřené pohledávky může uplatnit své právo žalobou na určení </a:t>
            </a:r>
            <a:r>
              <a:rPr lang="cs-CZ" sz="2800" dirty="0"/>
              <a:t>pravosti, výše nebo </a:t>
            </a:r>
            <a:r>
              <a:rPr lang="cs-CZ" sz="2800" b="1" dirty="0"/>
              <a:t>pořadí </a:t>
            </a:r>
            <a:r>
              <a:rPr lang="cs-CZ" sz="2800" dirty="0"/>
              <a:t>popřené pohledávky podanou </a:t>
            </a:r>
            <a:r>
              <a:rPr lang="cs-CZ" sz="2800" b="1" dirty="0"/>
              <a:t>u insolvenčního soudu </a:t>
            </a:r>
            <a:r>
              <a:rPr lang="cs-CZ" sz="2800" dirty="0"/>
              <a:t>(§ 198 odst. 1 IZ), tedy u soudu, před nímž insolvenční řízení probíhá [§ 2 písm. b) IZ], a který je k projednání této žaloby příslušný dle § 7a písm. a) IZ a § 7b odst. 4 IZ. Jedná se o</a:t>
            </a:r>
            <a:r>
              <a:rPr lang="cs-CZ" sz="2800" b="1" dirty="0"/>
              <a:t> tzv. „odporovou žalobu” </a:t>
            </a:r>
            <a:r>
              <a:rPr lang="cs-CZ" sz="2800" dirty="0"/>
              <a:t>(nezaměňovat s odpůrčí žalobou)</a:t>
            </a:r>
            <a:r>
              <a:rPr lang="cs-CZ" sz="2800" b="1" dirty="0"/>
              <a:t>; řízení o ní je incidenčním sporem</a:t>
            </a:r>
            <a:r>
              <a:rPr lang="cs-CZ" sz="2800" dirty="0"/>
              <a:t> [§ 159 odst. 1 písm. b) IZ].</a:t>
            </a:r>
          </a:p>
          <a:p>
            <a:endParaRPr lang="cs-CZ" sz="2800" dirty="0"/>
          </a:p>
          <a:p>
            <a:r>
              <a:rPr lang="cs-CZ" sz="2800" b="1" dirty="0">
                <a:solidFill>
                  <a:srgbClr val="FF0000"/>
                </a:solidFill>
              </a:rPr>
              <a:t>Nepodávat!</a:t>
            </a:r>
          </a:p>
          <a:p>
            <a:endParaRPr lang="cs-CZ" sz="2400" dirty="0"/>
          </a:p>
        </p:txBody>
      </p:sp>
    </p:spTree>
    <p:extLst>
      <p:ext uri="{BB962C8B-B14F-4D97-AF65-F5344CB8AC3E}">
        <p14:creationId xmlns:p14="http://schemas.microsoft.com/office/powerpoint/2010/main" val="1362107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E9E2D09-4489-3873-709F-AC4D12C53E26}"/>
            </a:ext>
          </a:extLst>
        </p:cNvPr>
        <p:cNvGrpSpPr/>
        <p:nvPr/>
      </p:nvGrpSpPr>
      <p:grpSpPr>
        <a:xfrm>
          <a:off x="0" y="0"/>
          <a:ext cx="0" cy="0"/>
          <a:chOff x="0" y="0"/>
          <a:chExt cx="0" cy="0"/>
        </a:xfrm>
      </p:grpSpPr>
      <p:sp useBgFill="1">
        <p:nvSpPr>
          <p:cNvPr id="37" name="Rectangle 18">
            <a:extLst>
              <a:ext uri="{FF2B5EF4-FFF2-40B4-BE49-F238E27FC236}">
                <a16:creationId xmlns:a16="http://schemas.microsoft.com/office/drawing/2014/main" id="{BA4F0192-ECE1-3BEB-5C2C-B01401020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fický objekt 3" descr="Dokument se souvislou výplní">
            <a:extLst>
              <a:ext uri="{FF2B5EF4-FFF2-40B4-BE49-F238E27FC236}">
                <a16:creationId xmlns:a16="http://schemas.microsoft.com/office/drawing/2014/main" id="{6F41A2AE-4E96-FF93-F971-4A659A46CC8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3068" y="3230049"/>
            <a:ext cx="1587757" cy="1587757"/>
          </a:xfrm>
          <a:prstGeom prst="rect">
            <a:avLst/>
          </a:prstGeom>
        </p:spPr>
      </p:pic>
      <p:pic>
        <p:nvPicPr>
          <p:cNvPr id="6" name="Grafický objekt 5" descr="Město se souvislou výplní">
            <a:extLst>
              <a:ext uri="{FF2B5EF4-FFF2-40B4-BE49-F238E27FC236}">
                <a16:creationId xmlns:a16="http://schemas.microsoft.com/office/drawing/2014/main" id="{9C71BEE4-22AE-0663-5AB5-963E9A454C4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071575" y="3205831"/>
            <a:ext cx="1587757" cy="1587757"/>
          </a:xfrm>
          <a:prstGeom prst="rect">
            <a:avLst/>
          </a:prstGeom>
        </p:spPr>
      </p:pic>
      <p:pic>
        <p:nvPicPr>
          <p:cNvPr id="8" name="Grafický objekt 7" descr="Otevřená obálka se souvislou výplní">
            <a:extLst>
              <a:ext uri="{FF2B5EF4-FFF2-40B4-BE49-F238E27FC236}">
                <a16:creationId xmlns:a16="http://schemas.microsoft.com/office/drawing/2014/main" id="{3D634DF2-3BB0-D5D7-09AC-1016C7FA594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930711" y="3188960"/>
            <a:ext cx="1587757" cy="1587757"/>
          </a:xfrm>
          <a:prstGeom prst="rect">
            <a:avLst/>
          </a:prstGeom>
        </p:spPr>
      </p:pic>
      <p:pic>
        <p:nvPicPr>
          <p:cNvPr id="10" name="Grafický objekt 9" descr="Filantropie se souvislou výplní">
            <a:extLst>
              <a:ext uri="{FF2B5EF4-FFF2-40B4-BE49-F238E27FC236}">
                <a16:creationId xmlns:a16="http://schemas.microsoft.com/office/drawing/2014/main" id="{A701FEA4-796A-7B6D-ED79-6B2614676F6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250642" y="3188960"/>
            <a:ext cx="1575467" cy="1575467"/>
          </a:xfrm>
          <a:prstGeom prst="rect">
            <a:avLst/>
          </a:prstGeom>
        </p:spPr>
      </p:pic>
      <p:pic>
        <p:nvPicPr>
          <p:cNvPr id="14" name="Grafický objekt 13" descr="Programátorský žena se souvislou výplní">
            <a:extLst>
              <a:ext uri="{FF2B5EF4-FFF2-40B4-BE49-F238E27FC236}">
                <a16:creationId xmlns:a16="http://schemas.microsoft.com/office/drawing/2014/main" id="{9EC27FE9-6DC5-D616-4C2F-622DE933B66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513277" y="3230049"/>
            <a:ext cx="1587757" cy="1587757"/>
          </a:xfrm>
          <a:prstGeom prst="rect">
            <a:avLst/>
          </a:prstGeom>
        </p:spPr>
      </p:pic>
      <p:sp>
        <p:nvSpPr>
          <p:cNvPr id="3" name="TextovéPole 2">
            <a:extLst>
              <a:ext uri="{FF2B5EF4-FFF2-40B4-BE49-F238E27FC236}">
                <a16:creationId xmlns:a16="http://schemas.microsoft.com/office/drawing/2014/main" id="{0E14628A-2B15-E803-8F44-053D72692CA5}"/>
              </a:ext>
            </a:extLst>
          </p:cNvPr>
          <p:cNvSpPr txBox="1"/>
          <p:nvPr/>
        </p:nvSpPr>
        <p:spPr>
          <a:xfrm>
            <a:off x="517230" y="385559"/>
            <a:ext cx="10515595" cy="722119"/>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800" b="1" dirty="0"/>
              <a:t>O </a:t>
            </a:r>
            <a:r>
              <a:rPr lang="en-US" sz="2800" b="1" dirty="0" err="1"/>
              <a:t>jaké</a:t>
            </a:r>
            <a:r>
              <a:rPr lang="en-US" sz="2800" b="1" dirty="0"/>
              <a:t> </a:t>
            </a:r>
            <a:r>
              <a:rPr lang="en-US" sz="2800" b="1" dirty="0" err="1"/>
              <a:t>rozhodnutí</a:t>
            </a:r>
            <a:r>
              <a:rPr lang="en-US" sz="2800" b="1" dirty="0"/>
              <a:t> </a:t>
            </a:r>
            <a:r>
              <a:rPr lang="en-US" sz="2800" b="1" dirty="0" err="1"/>
              <a:t>jde</a:t>
            </a:r>
            <a:r>
              <a:rPr lang="en-US" sz="2800" b="1" dirty="0"/>
              <a:t>?</a:t>
            </a:r>
          </a:p>
          <a:p>
            <a:pPr>
              <a:lnSpc>
                <a:spcPct val="90000"/>
              </a:lnSpc>
              <a:spcAft>
                <a:spcPts val="600"/>
              </a:spcAft>
            </a:pPr>
            <a:r>
              <a:rPr lang="en-US" sz="2800" dirty="0" err="1"/>
              <a:t>Pravomocné</a:t>
            </a:r>
            <a:r>
              <a:rPr lang="en-US" sz="2800" dirty="0"/>
              <a:t> </a:t>
            </a:r>
            <a:r>
              <a:rPr lang="en-US" sz="2800" dirty="0" err="1"/>
              <a:t>rozhodnutí</a:t>
            </a:r>
            <a:r>
              <a:rPr lang="en-US" sz="2800" dirty="0"/>
              <a:t> </a:t>
            </a:r>
            <a:r>
              <a:rPr lang="en-US" sz="2800" dirty="0" err="1"/>
              <a:t>orgánu</a:t>
            </a:r>
            <a:r>
              <a:rPr lang="en-US" sz="2800" dirty="0"/>
              <a:t> </a:t>
            </a:r>
            <a:r>
              <a:rPr lang="en-US" sz="2800" dirty="0" err="1"/>
              <a:t>veřejné</a:t>
            </a:r>
            <a:r>
              <a:rPr lang="en-US" sz="2800" dirty="0"/>
              <a:t> </a:t>
            </a:r>
            <a:r>
              <a:rPr lang="en-US" sz="2800" dirty="0" err="1"/>
              <a:t>moci</a:t>
            </a:r>
            <a:r>
              <a:rPr lang="en-US" sz="2800" dirty="0"/>
              <a:t>, </a:t>
            </a:r>
            <a:r>
              <a:rPr lang="en-US" sz="2800" dirty="0" err="1"/>
              <a:t>který</a:t>
            </a:r>
            <a:r>
              <a:rPr lang="en-US" sz="2800" dirty="0"/>
              <a:t> </a:t>
            </a:r>
            <a:r>
              <a:rPr lang="en-US" sz="2800" dirty="0" err="1"/>
              <a:t>není</a:t>
            </a:r>
            <a:r>
              <a:rPr lang="en-US" sz="2800" dirty="0"/>
              <a:t> </a:t>
            </a:r>
            <a:r>
              <a:rPr lang="en-US" sz="2800" dirty="0" err="1"/>
              <a:t>správcem</a:t>
            </a:r>
            <a:r>
              <a:rPr lang="en-US" sz="2800" dirty="0"/>
              <a:t> </a:t>
            </a:r>
            <a:r>
              <a:rPr lang="en-US" sz="2800" dirty="0" err="1"/>
              <a:t>daně</a:t>
            </a:r>
            <a:r>
              <a:rPr lang="en-US" sz="2800" dirty="0"/>
              <a:t>, </a:t>
            </a:r>
            <a:r>
              <a:rPr lang="en-US" sz="2800" dirty="0" err="1"/>
              <a:t>vydané</a:t>
            </a:r>
            <a:r>
              <a:rPr lang="en-US" sz="2800" dirty="0"/>
              <a:t> </a:t>
            </a:r>
            <a:r>
              <a:rPr lang="en-US" sz="2800" dirty="0" err="1"/>
              <a:t>při</a:t>
            </a:r>
            <a:r>
              <a:rPr lang="en-US" sz="2800" dirty="0"/>
              <a:t> </a:t>
            </a:r>
            <a:r>
              <a:rPr lang="en-US" sz="2800" dirty="0" err="1"/>
              <a:t>výkonu</a:t>
            </a:r>
            <a:r>
              <a:rPr lang="en-US" sz="2800" dirty="0"/>
              <a:t> </a:t>
            </a:r>
            <a:r>
              <a:rPr lang="en-US" sz="2800" dirty="0" err="1"/>
              <a:t>veřejné</a:t>
            </a:r>
            <a:r>
              <a:rPr lang="en-US" sz="2800" dirty="0"/>
              <a:t> </a:t>
            </a:r>
            <a:r>
              <a:rPr lang="en-US" sz="2800" dirty="0" err="1"/>
              <a:t>moci</a:t>
            </a:r>
            <a:r>
              <a:rPr lang="en-US" sz="2800" dirty="0"/>
              <a:t> a je </a:t>
            </a:r>
            <a:r>
              <a:rPr lang="en-US" sz="2800" dirty="0" err="1"/>
              <a:t>jím</a:t>
            </a:r>
            <a:r>
              <a:rPr lang="en-US" sz="2800" dirty="0"/>
              <a:t> </a:t>
            </a:r>
            <a:r>
              <a:rPr lang="en-US" sz="2800" dirty="0" err="1"/>
              <a:t>uložena</a:t>
            </a:r>
            <a:r>
              <a:rPr lang="en-US" sz="2800" dirty="0"/>
              <a:t> </a:t>
            </a:r>
            <a:r>
              <a:rPr lang="en-US" sz="2800" dirty="0" err="1"/>
              <a:t>platební</a:t>
            </a:r>
            <a:r>
              <a:rPr lang="en-US" sz="2800" dirty="0"/>
              <a:t> </a:t>
            </a:r>
            <a:r>
              <a:rPr lang="en-US" sz="2800" dirty="0" err="1"/>
              <a:t>povinnost</a:t>
            </a:r>
            <a:r>
              <a:rPr lang="en-US" sz="2800" dirty="0"/>
              <a:t> k </a:t>
            </a:r>
            <a:r>
              <a:rPr lang="en-US" sz="2800" dirty="0" err="1"/>
              <a:t>peněžitému</a:t>
            </a:r>
            <a:r>
              <a:rPr lang="en-US" sz="2800" dirty="0"/>
              <a:t> </a:t>
            </a:r>
            <a:r>
              <a:rPr lang="en-US" sz="2800" dirty="0" err="1"/>
              <a:t>plnění</a:t>
            </a:r>
            <a:r>
              <a:rPr lang="en-US" sz="2800" dirty="0"/>
              <a:t> </a:t>
            </a:r>
            <a:r>
              <a:rPr lang="en-US" sz="2800" dirty="0" err="1"/>
              <a:t>určenému</a:t>
            </a:r>
            <a:r>
              <a:rPr lang="en-US" sz="2800" dirty="0"/>
              <a:t> do </a:t>
            </a:r>
            <a:r>
              <a:rPr lang="en-US" sz="2800" dirty="0" err="1"/>
              <a:t>veřejného</a:t>
            </a:r>
            <a:r>
              <a:rPr lang="en-US" sz="2800" dirty="0"/>
              <a:t> </a:t>
            </a:r>
            <a:r>
              <a:rPr lang="en-US" sz="2800" dirty="0" err="1"/>
              <a:t>rozpočtu</a:t>
            </a:r>
            <a:r>
              <a:rPr lang="en-US" sz="2800" dirty="0"/>
              <a:t>.</a:t>
            </a:r>
          </a:p>
        </p:txBody>
      </p:sp>
      <p:cxnSp>
        <p:nvCxnSpPr>
          <p:cNvPr id="39" name="Přímá spojnice se šipkou 38">
            <a:extLst>
              <a:ext uri="{FF2B5EF4-FFF2-40B4-BE49-F238E27FC236}">
                <a16:creationId xmlns:a16="http://schemas.microsoft.com/office/drawing/2014/main" id="{4B9ACD8C-E422-ED67-0917-FB1E4A93E34E}"/>
              </a:ext>
            </a:extLst>
          </p:cNvPr>
          <p:cNvCxnSpPr>
            <a:cxnSpLocks/>
          </p:cNvCxnSpPr>
          <p:nvPr/>
        </p:nvCxnSpPr>
        <p:spPr>
          <a:xfrm>
            <a:off x="1813642" y="4038675"/>
            <a:ext cx="989177"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Přímá spojnice se šipkou 40">
            <a:extLst>
              <a:ext uri="{FF2B5EF4-FFF2-40B4-BE49-F238E27FC236}">
                <a16:creationId xmlns:a16="http://schemas.microsoft.com/office/drawing/2014/main" id="{9BCAFF8B-4C46-717F-2579-D1E3B29301C5}"/>
              </a:ext>
            </a:extLst>
          </p:cNvPr>
          <p:cNvCxnSpPr>
            <a:cxnSpLocks/>
          </p:cNvCxnSpPr>
          <p:nvPr/>
        </p:nvCxnSpPr>
        <p:spPr>
          <a:xfrm>
            <a:off x="3963053" y="4038675"/>
            <a:ext cx="967658"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Přímá spojnice se šipkou 41">
            <a:extLst>
              <a:ext uri="{FF2B5EF4-FFF2-40B4-BE49-F238E27FC236}">
                <a16:creationId xmlns:a16="http://schemas.microsoft.com/office/drawing/2014/main" id="{D09CC3E8-B3CF-9EF3-3258-D7C6FF45FC05}"/>
              </a:ext>
            </a:extLst>
          </p:cNvPr>
          <p:cNvCxnSpPr>
            <a:cxnSpLocks/>
          </p:cNvCxnSpPr>
          <p:nvPr/>
        </p:nvCxnSpPr>
        <p:spPr>
          <a:xfrm>
            <a:off x="8970520" y="4000725"/>
            <a:ext cx="1065001" cy="8529"/>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Přímá spojnice se šipkou 45">
            <a:extLst>
              <a:ext uri="{FF2B5EF4-FFF2-40B4-BE49-F238E27FC236}">
                <a16:creationId xmlns:a16="http://schemas.microsoft.com/office/drawing/2014/main" id="{39D64083-BFCB-D32B-2321-EFA1F8A7DFB0}"/>
              </a:ext>
            </a:extLst>
          </p:cNvPr>
          <p:cNvCxnSpPr>
            <a:cxnSpLocks/>
          </p:cNvCxnSpPr>
          <p:nvPr/>
        </p:nvCxnSpPr>
        <p:spPr>
          <a:xfrm>
            <a:off x="6518468" y="3991180"/>
            <a:ext cx="1065001" cy="8529"/>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6158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2250" fill="hold"/>
                                        <p:tgtEl>
                                          <p:spTgt spid="3">
                                            <p:txEl>
                                              <p:pRg st="1" end="1"/>
                                            </p:txEl>
                                          </p:spTgt>
                                        </p:tgtEl>
                                        <p:attrNameLst>
                                          <p:attrName>style.textDecorationUnderline</p:attrName>
                                        </p:attrNameLst>
                                      </p:cBhvr>
                                      <p:to>
                                        <p:strVal val="true"/>
                                      </p:to>
                                    </p:set>
                                  </p:childTnLst>
                                </p:cTn>
                              </p:par>
                              <p:par>
                                <p:cTn id="7" presetID="10" presetClass="entr" presetSubtype="0" fill="hold" nodeType="withEffect">
                                  <p:stCondLst>
                                    <p:cond delay="50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par>
                                <p:cTn id="10" presetID="10" presetClass="entr" presetSubtype="0" fill="hold" nodeType="withEffect">
                                  <p:stCondLst>
                                    <p:cond delay="200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par>
                                <p:cTn id="13" presetID="10" presetClass="entr" presetSubtype="0" fill="hold" nodeType="withEffect">
                                  <p:stCondLst>
                                    <p:cond delay="150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nodeType="withEffect">
                                  <p:stCondLst>
                                    <p:cond delay="6000"/>
                                  </p:stCondLst>
                                  <p:childTnLst>
                                    <p:set>
                                      <p:cBhvr>
                                        <p:cTn id="17" dur="1" fill="hold">
                                          <p:stCondLst>
                                            <p:cond delay="0"/>
                                          </p:stCondLst>
                                        </p:cTn>
                                        <p:tgtEl>
                                          <p:spTgt spid="41"/>
                                        </p:tgtEl>
                                        <p:attrNameLst>
                                          <p:attrName>style.visibility</p:attrName>
                                        </p:attrNameLst>
                                      </p:cBhvr>
                                      <p:to>
                                        <p:strVal val="visible"/>
                                      </p:to>
                                    </p:set>
                                    <p:animEffect transition="in" filter="fade">
                                      <p:cBhvr>
                                        <p:cTn id="18" dur="500"/>
                                        <p:tgtEl>
                                          <p:spTgt spid="41"/>
                                        </p:tgtEl>
                                      </p:cBhvr>
                                    </p:animEffect>
                                  </p:childTnLst>
                                </p:cTn>
                              </p:par>
                              <p:par>
                                <p:cTn id="19" presetID="10" presetClass="entr" presetSubtype="0" fill="hold" nodeType="withEffect">
                                  <p:stCondLst>
                                    <p:cond delay="600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nodeType="withEffect">
                                  <p:stCondLst>
                                    <p:cond delay="900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500"/>
                                        <p:tgtEl>
                                          <p:spTgt spid="46"/>
                                        </p:tgtEl>
                                      </p:cBhvr>
                                    </p:animEffect>
                                  </p:childTnLst>
                                </p:cTn>
                              </p:par>
                              <p:par>
                                <p:cTn id="25" presetID="10" presetClass="entr" presetSubtype="0" fill="hold" nodeType="withEffect">
                                  <p:stCondLst>
                                    <p:cond delay="900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nodeType="withEffect">
                                  <p:stCondLst>
                                    <p:cond delay="12000"/>
                                  </p:stCondLst>
                                  <p:childTnLst>
                                    <p:set>
                                      <p:cBhvr>
                                        <p:cTn id="29" dur="1" fill="hold">
                                          <p:stCondLst>
                                            <p:cond delay="0"/>
                                          </p:stCondLst>
                                        </p:cTn>
                                        <p:tgtEl>
                                          <p:spTgt spid="42"/>
                                        </p:tgtEl>
                                        <p:attrNameLst>
                                          <p:attrName>style.visibility</p:attrName>
                                        </p:attrNameLst>
                                      </p:cBhvr>
                                      <p:to>
                                        <p:strVal val="visible"/>
                                      </p:to>
                                    </p:set>
                                    <p:animEffect transition="in" filter="fade">
                                      <p:cBhvr>
                                        <p:cTn id="30" dur="500"/>
                                        <p:tgtEl>
                                          <p:spTgt spid="42"/>
                                        </p:tgtEl>
                                      </p:cBhvr>
                                    </p:animEffect>
                                  </p:childTnLst>
                                </p:cTn>
                              </p:par>
                              <p:par>
                                <p:cTn id="31" presetID="10" presetClass="entr" presetSubtype="0" fill="hold" nodeType="withEffect">
                                  <p:stCondLst>
                                    <p:cond delay="1200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F5972AB4-50AF-2B67-1C52-E3D6EC0285FC}"/>
              </a:ext>
            </a:extLst>
          </p:cNvPr>
          <p:cNvSpPr txBox="1"/>
          <p:nvPr/>
        </p:nvSpPr>
        <p:spPr>
          <a:xfrm>
            <a:off x="426128" y="239697"/>
            <a:ext cx="11523216" cy="6555641"/>
          </a:xfrm>
          <a:prstGeom prst="rect">
            <a:avLst/>
          </a:prstGeom>
          <a:noFill/>
        </p:spPr>
        <p:txBody>
          <a:bodyPr wrap="square">
            <a:spAutoFit/>
          </a:bodyPr>
          <a:lstStyle/>
          <a:p>
            <a:r>
              <a:rPr lang="cs-CZ" sz="2800" dirty="0"/>
              <a:t>V případě, že insolvenční správce popřel pohledávku </a:t>
            </a:r>
            <a:r>
              <a:rPr lang="cs-CZ" sz="2800" b="1" u="sng" dirty="0"/>
              <a:t>jen co do jejího pořadí</a:t>
            </a:r>
            <a:r>
              <a:rPr lang="cs-CZ" sz="2800" dirty="0"/>
              <a:t>, je na věřiteli popřené pohledávky, aby popřené pořadí příslušnou určovací žalobou obhajoval (viz. závěry </a:t>
            </a:r>
            <a:r>
              <a:rPr lang="cs-CZ" sz="2800" b="1" dirty="0"/>
              <a:t>usnesení Nejvyššího soudu </a:t>
            </a:r>
            <a:r>
              <a:rPr lang="cs-CZ" sz="2800" b="1" dirty="0" err="1"/>
              <a:t>sp</a:t>
            </a:r>
            <a:r>
              <a:rPr lang="cs-CZ" sz="2800" b="1" dirty="0"/>
              <a:t>. zn. 29 </a:t>
            </a:r>
            <a:r>
              <a:rPr lang="cs-CZ" sz="2800" b="1" dirty="0" err="1"/>
              <a:t>ICdo</a:t>
            </a:r>
            <a:r>
              <a:rPr lang="cs-CZ" sz="2800" b="1" dirty="0"/>
              <a:t> 11/2012 [KSPH 41 INS 10743/2010, 41 </a:t>
            </a:r>
            <a:r>
              <a:rPr lang="cs-CZ" sz="2800" b="1" dirty="0" err="1"/>
              <a:t>ICm</a:t>
            </a:r>
            <a:r>
              <a:rPr lang="cs-CZ" sz="2800" b="1" dirty="0"/>
              <a:t> 1122/2011] ze dne 28. 2. 2013</a:t>
            </a:r>
            <a:r>
              <a:rPr lang="cs-CZ" sz="2800" dirty="0"/>
              <a:t>, uveřejněného </a:t>
            </a:r>
            <a:r>
              <a:rPr lang="cs-CZ" sz="2800" b="1" dirty="0"/>
              <a:t>pod č. 66/2013 Sbírky soudních rozhodnutí a stanovisek</a:t>
            </a:r>
            <a:r>
              <a:rPr lang="cs-CZ" sz="2800" dirty="0"/>
              <a:t> -R 66/2013), podle nichž </a:t>
            </a:r>
            <a:r>
              <a:rPr lang="cs-CZ" sz="2800" b="1" dirty="0"/>
              <a:t>spor o pořadí pohledávky </a:t>
            </a:r>
            <a:r>
              <a:rPr lang="cs-CZ" sz="2800" dirty="0"/>
              <a:t>pro účely jejího uspokojení v insolvenčním řízení je </a:t>
            </a:r>
            <a:r>
              <a:rPr lang="cs-CZ" sz="2800" b="1" dirty="0"/>
              <a:t>vždy</a:t>
            </a:r>
            <a:r>
              <a:rPr lang="cs-CZ" sz="2800" dirty="0"/>
              <a:t> (s výjimkou popření pořadí jiným přihlášeným věřitelem) </a:t>
            </a:r>
            <a:r>
              <a:rPr lang="cs-CZ" sz="2800" b="1" dirty="0"/>
              <a:t>sporem zahajovaným věřitelem, který pohledávku přihlásil</a:t>
            </a:r>
            <a:r>
              <a:rPr lang="cs-CZ" sz="2800" dirty="0"/>
              <a:t> (přihlášeným věřitelem). To platí </a:t>
            </a:r>
            <a:r>
              <a:rPr lang="cs-CZ" sz="2800" b="1" dirty="0"/>
              <a:t>rovněž u vykonatelných pohledávek</a:t>
            </a:r>
            <a:r>
              <a:rPr lang="cs-CZ" sz="2800" dirty="0"/>
              <a:t>. Pořadí ani právo na uspokojení ze zajištění nejsou exekučním titulem řešeny (pokryty), a proto v tomto směru platí postup, jaký zákon určuje pro podání žalob v incidenčních sporech u nevykonatelných pohledávek. </a:t>
            </a:r>
          </a:p>
          <a:p>
            <a:endParaRPr lang="cs-CZ" sz="2800" dirty="0"/>
          </a:p>
          <a:p>
            <a:r>
              <a:rPr lang="cs-CZ" sz="2800" b="1" dirty="0">
                <a:solidFill>
                  <a:srgbClr val="FF0000"/>
                </a:solidFill>
              </a:rPr>
              <a:t>Nepodávat!</a:t>
            </a:r>
          </a:p>
        </p:txBody>
      </p:sp>
    </p:spTree>
    <p:extLst>
      <p:ext uri="{BB962C8B-B14F-4D97-AF65-F5344CB8AC3E}">
        <p14:creationId xmlns:p14="http://schemas.microsoft.com/office/powerpoint/2010/main" val="22002276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Google Shape;755;p129"/>
          <p:cNvSpPr txBox="1"/>
          <p:nvPr/>
        </p:nvSpPr>
        <p:spPr>
          <a:xfrm>
            <a:off x="2387601" y="20639"/>
            <a:ext cx="7561263" cy="52228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2800"/>
              <a:buFont typeface="Arial"/>
              <a:buNone/>
            </a:pPr>
            <a:r>
              <a:rPr lang="cs-CZ" sz="2800" b="1" dirty="0">
                <a:solidFill>
                  <a:schemeClr val="dk1"/>
                </a:solidFill>
                <a:latin typeface="Arial"/>
                <a:ea typeface="Arial"/>
                <a:cs typeface="Arial"/>
                <a:sym typeface="Arial"/>
              </a:rPr>
              <a:t>Možné postupy soudu při insolvenci</a:t>
            </a:r>
            <a:endParaRPr dirty="0"/>
          </a:p>
        </p:txBody>
      </p:sp>
      <p:sp>
        <p:nvSpPr>
          <p:cNvPr id="756" name="Google Shape;756;p129"/>
          <p:cNvSpPr txBox="1"/>
          <p:nvPr/>
        </p:nvSpPr>
        <p:spPr>
          <a:xfrm>
            <a:off x="537786" y="1019433"/>
            <a:ext cx="11260891" cy="5940088"/>
          </a:xfrm>
          <a:prstGeom prst="rect">
            <a:avLst/>
          </a:prstGeom>
          <a:noFill/>
          <a:ln>
            <a:noFill/>
          </a:ln>
        </p:spPr>
        <p:txBody>
          <a:bodyPr spcFirstLastPara="1" wrap="square" lIns="91425" tIns="45700" rIns="91425" bIns="45700" anchor="t" anchorCtr="0">
            <a:noAutofit/>
          </a:bodyPr>
          <a:lstStyle/>
          <a:p>
            <a:pPr marL="342900" lvl="0" indent="-342900">
              <a:buFont typeface="+mj-lt"/>
              <a:buAutoNum type="arabicParenR"/>
            </a:pPr>
            <a:r>
              <a:rPr lang="cs-CZ" sz="2800" b="1" dirty="0">
                <a:effectLst/>
                <a:latin typeface="Times New Roman" panose="02020603050405020304" pitchFamily="18" charset="0"/>
                <a:ea typeface="Times New Roman" panose="02020603050405020304" pitchFamily="18" charset="0"/>
              </a:rPr>
              <a:t>Pohledávku přihlásíme do insolvenčního řízení. </a:t>
            </a:r>
            <a:endParaRPr lang="cs-CZ" sz="2800" dirty="0">
              <a:effectLst/>
              <a:latin typeface="Times New Roman" panose="02020603050405020304" pitchFamily="18" charset="0"/>
              <a:ea typeface="Times New Roman" panose="02020603050405020304" pitchFamily="18" charset="0"/>
            </a:endParaRPr>
          </a:p>
          <a:p>
            <a:pPr marL="457200"/>
            <a:r>
              <a:rPr lang="cs-CZ" sz="2800" dirty="0">
                <a:effectLst/>
                <a:latin typeface="Times New Roman" panose="02020603050405020304" pitchFamily="18" charset="0"/>
                <a:ea typeface="Times New Roman" panose="02020603050405020304" pitchFamily="18" charset="0"/>
              </a:rPr>
              <a:t>Insolvenční správce (insolvenční soud)</a:t>
            </a:r>
            <a:r>
              <a:rPr lang="cs-CZ" sz="2800" b="1" dirty="0">
                <a:effectLst/>
                <a:latin typeface="Times New Roman" panose="02020603050405020304" pitchFamily="18" charset="0"/>
                <a:ea typeface="Times New Roman" panose="02020603050405020304" pitchFamily="18" charset="0"/>
              </a:rPr>
              <a:t> </a:t>
            </a:r>
            <a:r>
              <a:rPr lang="cs-CZ" sz="2800" dirty="0">
                <a:effectLst/>
                <a:latin typeface="Times New Roman" panose="02020603050405020304" pitchFamily="18" charset="0"/>
                <a:ea typeface="Times New Roman" panose="02020603050405020304" pitchFamily="18" charset="0"/>
              </a:rPr>
              <a:t>ji zahrne </a:t>
            </a:r>
            <a:r>
              <a:rPr lang="cs-CZ" sz="2800" dirty="0">
                <a:solidFill>
                  <a:srgbClr val="FF0000"/>
                </a:solidFill>
                <a:effectLst/>
                <a:latin typeface="Times New Roman" panose="02020603050405020304" pitchFamily="18" charset="0"/>
                <a:ea typeface="Times New Roman" panose="02020603050405020304" pitchFamily="18" charset="0"/>
              </a:rPr>
              <a:t>(chybně)</a:t>
            </a:r>
            <a:r>
              <a:rPr lang="cs-CZ" sz="2800" dirty="0">
                <a:effectLst/>
                <a:latin typeface="Times New Roman" panose="02020603050405020304" pitchFamily="18" charset="0"/>
                <a:ea typeface="Times New Roman" panose="02020603050405020304" pitchFamily="18" charset="0"/>
              </a:rPr>
              <a:t> do oddlužení, je na ni plněno. Pokud bude soud následně postupovat podle § 414 odst. 1 a 2 IZ, pak platí, že jestliže insolvenční soud rozhodne o splnění oddlužení a dlužník splní řádně a včas všechny povinnosti podle schváleného způsobu oddlužení, spojí insolvenční soud s rozhodnutím o splnění oddlužení rozhodnutí, jímž dlužníka osvobodí od placení pohledávek, </a:t>
            </a:r>
            <a:r>
              <a:rPr lang="cs-CZ" sz="2800" b="1" dirty="0">
                <a:effectLst/>
                <a:latin typeface="Times New Roman" panose="02020603050405020304" pitchFamily="18" charset="0"/>
                <a:ea typeface="Times New Roman" panose="02020603050405020304" pitchFamily="18" charset="0"/>
              </a:rPr>
              <a:t>zahrnutých do</a:t>
            </a:r>
            <a:r>
              <a:rPr lang="cs-CZ" sz="2800" dirty="0">
                <a:effectLst/>
                <a:latin typeface="Times New Roman" panose="02020603050405020304" pitchFamily="18" charset="0"/>
                <a:ea typeface="Times New Roman" panose="02020603050405020304" pitchFamily="18" charset="0"/>
              </a:rPr>
              <a:t> </a:t>
            </a:r>
            <a:r>
              <a:rPr lang="cs-CZ" sz="2800" b="1" dirty="0">
                <a:effectLst/>
                <a:latin typeface="Times New Roman" panose="02020603050405020304" pitchFamily="18" charset="0"/>
                <a:ea typeface="Times New Roman" panose="02020603050405020304" pitchFamily="18" charset="0"/>
              </a:rPr>
              <a:t>oddlužení</a:t>
            </a:r>
            <a:r>
              <a:rPr lang="cs-CZ" sz="2800" dirty="0">
                <a:effectLst/>
                <a:latin typeface="Times New Roman" panose="02020603050405020304" pitchFamily="18" charset="0"/>
                <a:ea typeface="Times New Roman" panose="02020603050405020304" pitchFamily="18" charset="0"/>
              </a:rPr>
              <a:t>, v rozsahu, v němž dosud nebyly uspokojeny. </a:t>
            </a:r>
            <a:r>
              <a:rPr lang="cs-CZ" sz="2800" b="1" dirty="0">
                <a:effectLst/>
                <a:latin typeface="Times New Roman" panose="02020603050405020304" pitchFamily="18" charset="0"/>
                <a:ea typeface="Times New Roman" panose="02020603050405020304" pitchFamily="18" charset="0"/>
              </a:rPr>
              <a:t>Tady by žalobu město podle § 416 odst. 2 IZ z praktických důvodů nepodávalo (pasivita), protože by to z právního hlediska bylo zbytečné.</a:t>
            </a:r>
            <a:r>
              <a:rPr lang="cs-CZ" sz="2800" dirty="0">
                <a:effectLst/>
                <a:latin typeface="Times New Roman" panose="02020603050405020304" pitchFamily="18" charset="0"/>
                <a:ea typeface="Times New Roman" panose="02020603050405020304" pitchFamily="18" charset="0"/>
              </a:rPr>
              <a:t> Město by však přišlo o část pohledávky, jako o naturální obligaci. </a:t>
            </a:r>
          </a:p>
          <a:p>
            <a:pPr marL="457200"/>
            <a:endParaRPr lang="cs-CZ" sz="2800" dirty="0">
              <a:latin typeface="Times New Roman" panose="02020603050405020304" pitchFamily="18" charset="0"/>
              <a:ea typeface="Times New Roman" panose="02020603050405020304" pitchFamily="18" charset="0"/>
            </a:endParaRPr>
          </a:p>
          <a:p>
            <a:pPr marL="457200"/>
            <a:r>
              <a:rPr lang="cs-CZ" sz="2800" b="1" dirty="0">
                <a:latin typeface="Times New Roman" panose="02020603050405020304" pitchFamily="18" charset="0"/>
                <a:ea typeface="Times New Roman" panose="02020603050405020304" pitchFamily="18" charset="0"/>
              </a:rPr>
              <a:t>V+D = pasivita</a:t>
            </a:r>
          </a:p>
          <a:p>
            <a:pPr marL="457200"/>
            <a:endParaRPr lang="cs-CZ"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95140594"/>
      </p:ext>
    </p:extLst>
  </p:cSld>
  <p:clrMapOvr>
    <a:masterClrMapping/>
  </p:clrMapOvr>
  <p:transition spd="slow">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6" name="Google Shape;756;p129"/>
          <p:cNvSpPr txBox="1"/>
          <p:nvPr/>
        </p:nvSpPr>
        <p:spPr>
          <a:xfrm>
            <a:off x="537786" y="224589"/>
            <a:ext cx="11260891" cy="6734932"/>
          </a:xfrm>
          <a:prstGeom prst="rect">
            <a:avLst/>
          </a:prstGeom>
          <a:noFill/>
          <a:ln>
            <a:noFill/>
          </a:ln>
        </p:spPr>
        <p:txBody>
          <a:bodyPr spcFirstLastPara="1" wrap="square" lIns="91425" tIns="45700" rIns="91425" bIns="45700" anchor="t" anchorCtr="0">
            <a:noAutofit/>
          </a:bodyPr>
          <a:lstStyle/>
          <a:p>
            <a:pPr lvl="0"/>
            <a:r>
              <a:rPr lang="cs-CZ" sz="2800" b="1" dirty="0">
                <a:effectLst/>
                <a:latin typeface="Times New Roman" panose="02020603050405020304" pitchFamily="18" charset="0"/>
                <a:ea typeface="Times New Roman" panose="02020603050405020304" pitchFamily="18" charset="0"/>
              </a:rPr>
              <a:t>2)  Pohledávku přihlásíme do insolvenčního řízení. </a:t>
            </a:r>
            <a:endParaRPr lang="cs-CZ" sz="2800" dirty="0">
              <a:effectLst/>
              <a:latin typeface="Times New Roman" panose="02020603050405020304" pitchFamily="18" charset="0"/>
              <a:ea typeface="Times New Roman" panose="02020603050405020304" pitchFamily="18" charset="0"/>
            </a:endParaRPr>
          </a:p>
          <a:p>
            <a:pPr marL="457200"/>
            <a:r>
              <a:rPr lang="cs-CZ" sz="2800" dirty="0">
                <a:effectLst/>
                <a:latin typeface="Times New Roman" panose="02020603050405020304" pitchFamily="18" charset="0"/>
                <a:ea typeface="Times New Roman" panose="02020603050405020304" pitchFamily="18" charset="0"/>
              </a:rPr>
              <a:t>Insolvenční správce (insolvenční soud)</a:t>
            </a:r>
            <a:r>
              <a:rPr lang="cs-CZ" sz="2800" b="1" dirty="0">
                <a:effectLst/>
                <a:latin typeface="Times New Roman" panose="02020603050405020304" pitchFamily="18" charset="0"/>
                <a:ea typeface="Times New Roman" panose="02020603050405020304" pitchFamily="18" charset="0"/>
              </a:rPr>
              <a:t> </a:t>
            </a:r>
            <a:r>
              <a:rPr lang="cs-CZ" sz="2800" dirty="0">
                <a:effectLst/>
                <a:latin typeface="Times New Roman" panose="02020603050405020304" pitchFamily="18" charset="0"/>
                <a:ea typeface="Times New Roman" panose="02020603050405020304" pitchFamily="18" charset="0"/>
              </a:rPr>
              <a:t>ji vyloučí z uspokojení podle § 170 IZ. Insolvenční správce pak podle § 189 odst. 1 IZ sestaví seznam přihlášených pohledávek; u pohledávek, které popírá, to výslovně uvede. Do seznamu se nezařazují pohledávky, ke kterým se nepřihlíží, </a:t>
            </a:r>
            <a:r>
              <a:rPr lang="cs-CZ" sz="2800" b="1" dirty="0">
                <a:effectLst/>
                <a:latin typeface="Times New Roman" panose="02020603050405020304" pitchFamily="18" charset="0"/>
                <a:ea typeface="Times New Roman" panose="02020603050405020304" pitchFamily="18" charset="0"/>
              </a:rPr>
              <a:t>pohledávky vyloučené z uspokojení</a:t>
            </a:r>
            <a:r>
              <a:rPr lang="cs-CZ" sz="2800" dirty="0">
                <a:effectLst/>
                <a:latin typeface="Times New Roman" panose="02020603050405020304" pitchFamily="18" charset="0"/>
                <a:ea typeface="Times New Roman" panose="02020603050405020304" pitchFamily="18" charset="0"/>
              </a:rPr>
              <a:t> a další pohledávky, u kterých to stanoví zákon. Podle § 203a </a:t>
            </a:r>
            <a:r>
              <a:rPr lang="cs-CZ" sz="2800" dirty="0" err="1">
                <a:effectLst/>
                <a:latin typeface="Times New Roman" panose="02020603050405020304" pitchFamily="18" charset="0"/>
                <a:ea typeface="Times New Roman" panose="02020603050405020304" pitchFamily="18" charset="0"/>
              </a:rPr>
              <a:t>lZ</a:t>
            </a:r>
            <a:r>
              <a:rPr lang="cs-CZ" sz="2800" dirty="0">
                <a:effectLst/>
                <a:latin typeface="Times New Roman" panose="02020603050405020304" pitchFamily="18" charset="0"/>
                <a:ea typeface="Times New Roman" panose="02020603050405020304" pitchFamily="18" charset="0"/>
              </a:rPr>
              <a:t> pak uloží insolvenční soud i bez návrhu věřiteli, který pohledávku uplatnil, aby do 30 dnů podal u insolvenčního soudu žalobu na určení pořadí uplatněné pohledávky; na návrh insolvenčního správce tak učiní vždy. Žaloba musí být vždy podána proti insolvenčnímu správci. </a:t>
            </a:r>
            <a:r>
              <a:rPr lang="cs-CZ" sz="2800" b="1" dirty="0">
                <a:effectLst/>
                <a:latin typeface="Times New Roman" panose="02020603050405020304" pitchFamily="18" charset="0"/>
                <a:ea typeface="Times New Roman" panose="02020603050405020304" pitchFamily="18" charset="0"/>
              </a:rPr>
              <a:t>Tuto žalobu by město pak z praktických důvodů nepodávalo (pasivita), protože by to z právního hlediska bylo zbytečné (neunesení důkazního břemene). </a:t>
            </a:r>
          </a:p>
          <a:p>
            <a:pPr marL="457200"/>
            <a:endParaRPr lang="cs-CZ" sz="2800" b="1" dirty="0">
              <a:latin typeface="Times New Roman" panose="02020603050405020304" pitchFamily="18" charset="0"/>
              <a:ea typeface="Times New Roman" panose="02020603050405020304" pitchFamily="18" charset="0"/>
            </a:endParaRPr>
          </a:p>
          <a:p>
            <a:pPr marL="457200"/>
            <a:r>
              <a:rPr lang="cs-CZ" sz="2800" b="1" dirty="0">
                <a:effectLst/>
                <a:latin typeface="Times New Roman" panose="02020603050405020304" pitchFamily="18" charset="0"/>
                <a:ea typeface="Times New Roman" panose="02020603050405020304" pitchFamily="18" charset="0"/>
              </a:rPr>
              <a:t>V+D=pasivita</a:t>
            </a:r>
            <a:endParaRPr lang="cs-CZ"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62145429"/>
      </p:ext>
    </p:extLst>
  </p:cSld>
  <p:clrMapOvr>
    <a:masterClrMapping/>
  </p:clrMapOvr>
  <p:transition spd="slow">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6" name="Google Shape;756;p129"/>
          <p:cNvSpPr txBox="1"/>
          <p:nvPr/>
        </p:nvSpPr>
        <p:spPr>
          <a:xfrm>
            <a:off x="0" y="304800"/>
            <a:ext cx="12047621" cy="6432884"/>
          </a:xfrm>
          <a:prstGeom prst="rect">
            <a:avLst/>
          </a:prstGeom>
          <a:noFill/>
          <a:ln>
            <a:noFill/>
          </a:ln>
        </p:spPr>
        <p:txBody>
          <a:bodyPr spcFirstLastPara="1" wrap="square" lIns="91425" tIns="45700" rIns="91425" bIns="45700" anchor="t" anchorCtr="0">
            <a:noAutofit/>
          </a:bodyPr>
          <a:lstStyle/>
          <a:p>
            <a:pPr lvl="0"/>
            <a:r>
              <a:rPr lang="cs-CZ" sz="2600" b="1" dirty="0">
                <a:effectLst/>
                <a:latin typeface="Times New Roman" panose="02020603050405020304" pitchFamily="18" charset="0"/>
                <a:ea typeface="Times New Roman" panose="02020603050405020304" pitchFamily="18" charset="0"/>
              </a:rPr>
              <a:t>3)  </a:t>
            </a:r>
            <a:r>
              <a:rPr lang="cs-CZ" sz="2600" b="1" dirty="0">
                <a:solidFill>
                  <a:srgbClr val="FF0000"/>
                </a:solidFill>
                <a:effectLst/>
                <a:latin typeface="Times New Roman" panose="02020603050405020304" pitchFamily="18" charset="0"/>
                <a:ea typeface="Times New Roman" panose="02020603050405020304" pitchFamily="18" charset="0"/>
              </a:rPr>
              <a:t>Pohledávku přihlásíme do insolvenčního řízení. </a:t>
            </a:r>
            <a:endParaRPr lang="cs-CZ" sz="2600" dirty="0">
              <a:solidFill>
                <a:srgbClr val="FF0000"/>
              </a:solidFill>
              <a:effectLst/>
              <a:latin typeface="Times New Roman" panose="02020603050405020304" pitchFamily="18" charset="0"/>
              <a:ea typeface="Times New Roman" panose="02020603050405020304" pitchFamily="18" charset="0"/>
            </a:endParaRPr>
          </a:p>
          <a:p>
            <a:pPr marL="457200"/>
            <a:r>
              <a:rPr lang="cs-CZ" sz="2600" dirty="0">
                <a:effectLst/>
                <a:latin typeface="Times New Roman" panose="02020603050405020304" pitchFamily="18" charset="0"/>
                <a:ea typeface="Times New Roman" panose="02020603050405020304" pitchFamily="18" charset="0"/>
              </a:rPr>
              <a:t>Insolvenční správce (insolvenční soud)</a:t>
            </a:r>
            <a:r>
              <a:rPr lang="cs-CZ" sz="2600" b="1" dirty="0">
                <a:effectLst/>
                <a:latin typeface="Times New Roman" panose="02020603050405020304" pitchFamily="18" charset="0"/>
                <a:ea typeface="Times New Roman" panose="02020603050405020304" pitchFamily="18" charset="0"/>
              </a:rPr>
              <a:t> </a:t>
            </a:r>
            <a:r>
              <a:rPr lang="cs-CZ" sz="2600" dirty="0">
                <a:effectLst/>
                <a:latin typeface="Times New Roman" panose="02020603050405020304" pitchFamily="18" charset="0"/>
                <a:ea typeface="Times New Roman" panose="02020603050405020304" pitchFamily="18" charset="0"/>
              </a:rPr>
              <a:t>ji vyloučí z uspokojení podle § 185 IZ (</a:t>
            </a:r>
            <a:r>
              <a:rPr lang="cs-CZ" sz="2600" dirty="0">
                <a:solidFill>
                  <a:srgbClr val="FF0000"/>
                </a:solidFill>
                <a:effectLst/>
                <a:latin typeface="Times New Roman" panose="02020603050405020304" pitchFamily="18" charset="0"/>
                <a:ea typeface="Times New Roman" panose="02020603050405020304" pitchFamily="18" charset="0"/>
              </a:rPr>
              <a:t>chybně</a:t>
            </a:r>
            <a:r>
              <a:rPr lang="cs-CZ" sz="2600" dirty="0">
                <a:effectLst/>
                <a:latin typeface="Times New Roman" panose="02020603050405020304" pitchFamily="18" charset="0"/>
                <a:ea typeface="Times New Roman" panose="02020603050405020304" pitchFamily="18" charset="0"/>
              </a:rPr>
              <a:t>), tedy jako pohledávku, ke které </a:t>
            </a:r>
            <a:r>
              <a:rPr lang="cs-CZ" sz="2600" b="1" u="sng" dirty="0">
                <a:effectLst/>
                <a:latin typeface="Times New Roman" panose="02020603050405020304" pitchFamily="18" charset="0"/>
                <a:ea typeface="Times New Roman" panose="02020603050405020304" pitchFamily="18" charset="0"/>
              </a:rPr>
              <a:t>se nepřihlíží</a:t>
            </a:r>
            <a:r>
              <a:rPr lang="cs-CZ" sz="2600" dirty="0">
                <a:effectLst/>
                <a:latin typeface="Times New Roman" panose="02020603050405020304" pitchFamily="18" charset="0"/>
                <a:ea typeface="Times New Roman" panose="02020603050405020304" pitchFamily="18" charset="0"/>
              </a:rPr>
              <a:t>. Uspokojování takové pohledávky je v insolvenčním řízení vyloučeno a insolvenční soud takovou přihlášku pohledávky odmítne podle § 185 IZ. Insolvenční správce pak podle § 189 odst. 1 IZ sestaví seznam přihlášených pohledávek; u pohledávek, které popírá, to výslovně uvede. Do seznamu se nezařazují pohledávky, </a:t>
            </a:r>
            <a:r>
              <a:rPr lang="cs-CZ" sz="2600" b="1" dirty="0">
                <a:effectLst/>
                <a:latin typeface="Times New Roman" panose="02020603050405020304" pitchFamily="18" charset="0"/>
                <a:ea typeface="Times New Roman" panose="02020603050405020304" pitchFamily="18" charset="0"/>
              </a:rPr>
              <a:t>ke kterým se nepřihlíží</a:t>
            </a:r>
            <a:r>
              <a:rPr lang="cs-CZ" sz="2600" dirty="0">
                <a:effectLst/>
                <a:latin typeface="Times New Roman" panose="02020603050405020304" pitchFamily="18" charset="0"/>
                <a:ea typeface="Times New Roman" panose="02020603050405020304" pitchFamily="18" charset="0"/>
              </a:rPr>
              <a:t>, pohledávky vyloučené z uspokojení a další pohledávky, u kterých to stanoví zákon. Podle § 203a </a:t>
            </a:r>
            <a:r>
              <a:rPr lang="cs-CZ" sz="2600" dirty="0" err="1">
                <a:effectLst/>
                <a:latin typeface="Times New Roman" panose="02020603050405020304" pitchFamily="18" charset="0"/>
                <a:ea typeface="Times New Roman" panose="02020603050405020304" pitchFamily="18" charset="0"/>
              </a:rPr>
              <a:t>lZ</a:t>
            </a:r>
            <a:r>
              <a:rPr lang="cs-CZ" sz="2600" dirty="0">
                <a:effectLst/>
                <a:latin typeface="Times New Roman" panose="02020603050405020304" pitchFamily="18" charset="0"/>
                <a:ea typeface="Times New Roman" panose="02020603050405020304" pitchFamily="18" charset="0"/>
              </a:rPr>
              <a:t> pak uloží insolvenční soud i bez návrhu věřiteli, který pohledávku uplatnil, aby do 30 dnů podal u insolvenčního soudu žalobu na určení pořadí uplatněné pohledávky; na návrh insolvenčního správce tak učiní vždy. Žaloba musí být vždy podána proti insolvenčnímu správci. </a:t>
            </a:r>
            <a:r>
              <a:rPr lang="cs-CZ" sz="2600" b="1" dirty="0">
                <a:effectLst/>
                <a:latin typeface="Times New Roman" panose="02020603050405020304" pitchFamily="18" charset="0"/>
                <a:ea typeface="Times New Roman" panose="02020603050405020304" pitchFamily="18" charset="0"/>
              </a:rPr>
              <a:t>Tuto žalobu by pak město podle mého názoru mělo podat (aktivita) a rozporovat, že soud chybně vyřadil pohledávku podle § 185 IZ, namísto § 170 IZ.</a:t>
            </a:r>
            <a:r>
              <a:rPr lang="cs-CZ" sz="2600" dirty="0">
                <a:effectLst/>
                <a:latin typeface="Times New Roman" panose="02020603050405020304" pitchFamily="18" charset="0"/>
                <a:ea typeface="Times New Roman" panose="02020603050405020304" pitchFamily="18" charset="0"/>
              </a:rPr>
              <a:t> </a:t>
            </a:r>
          </a:p>
          <a:p>
            <a:pPr marL="457200"/>
            <a:endParaRPr lang="cs-CZ" sz="2600" dirty="0">
              <a:latin typeface="Times New Roman" panose="02020603050405020304" pitchFamily="18" charset="0"/>
              <a:ea typeface="Times New Roman" panose="02020603050405020304" pitchFamily="18" charset="0"/>
            </a:endParaRPr>
          </a:p>
          <a:p>
            <a:pPr marL="457200"/>
            <a:r>
              <a:rPr lang="cs-CZ" sz="2600" b="1" dirty="0">
                <a:solidFill>
                  <a:srgbClr val="FF0000"/>
                </a:solidFill>
                <a:latin typeface="Times New Roman" panose="02020603050405020304" pitchFamily="18" charset="0"/>
                <a:ea typeface="Times New Roman" panose="02020603050405020304" pitchFamily="18" charset="0"/>
              </a:rPr>
              <a:t>V = aktivita; </a:t>
            </a:r>
            <a:r>
              <a:rPr lang="cs-CZ" sz="2600" b="1" dirty="0">
                <a:latin typeface="Times New Roman" panose="02020603050405020304" pitchFamily="18" charset="0"/>
                <a:ea typeface="Times New Roman" panose="02020603050405020304" pitchFamily="18" charset="0"/>
              </a:rPr>
              <a:t>D = pasivita</a:t>
            </a:r>
          </a:p>
          <a:p>
            <a:pPr marL="457200"/>
            <a:endParaRPr lang="cs-CZ" sz="2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81690819"/>
      </p:ext>
    </p:extLst>
  </p:cSld>
  <p:clrMapOvr>
    <a:masterClrMapping/>
  </p:clrMapOvr>
  <p:transition spd="slow">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6" name="Google Shape;756;p129"/>
          <p:cNvSpPr txBox="1"/>
          <p:nvPr/>
        </p:nvSpPr>
        <p:spPr>
          <a:xfrm>
            <a:off x="351174" y="542926"/>
            <a:ext cx="11260891" cy="5940088"/>
          </a:xfrm>
          <a:prstGeom prst="rect">
            <a:avLst/>
          </a:prstGeom>
          <a:noFill/>
          <a:ln>
            <a:noFill/>
          </a:ln>
        </p:spPr>
        <p:txBody>
          <a:bodyPr spcFirstLastPara="1" wrap="square" lIns="91425" tIns="45700" rIns="91425" bIns="45700" anchor="t" anchorCtr="0">
            <a:noAutofit/>
          </a:bodyPr>
          <a:lstStyle/>
          <a:p>
            <a:pPr lvl="0"/>
            <a:r>
              <a:rPr lang="cs-CZ" sz="3200" b="1" dirty="0">
                <a:latin typeface="Times New Roman" panose="02020603050405020304" pitchFamily="18" charset="0"/>
                <a:ea typeface="Times New Roman" panose="02020603050405020304" pitchFamily="18" charset="0"/>
              </a:rPr>
              <a:t>4</a:t>
            </a:r>
            <a:r>
              <a:rPr lang="cs-CZ" sz="3200" b="1" dirty="0">
                <a:effectLst/>
                <a:latin typeface="Times New Roman" panose="02020603050405020304" pitchFamily="18" charset="0"/>
                <a:ea typeface="Times New Roman" panose="02020603050405020304" pitchFamily="18" charset="0"/>
              </a:rPr>
              <a:t>)  Pohledávku nepřihlásíme do insolvenčního řízení. </a:t>
            </a:r>
            <a:endParaRPr lang="cs-CZ" sz="3200" dirty="0">
              <a:effectLst/>
              <a:latin typeface="Times New Roman" panose="02020603050405020304" pitchFamily="18" charset="0"/>
              <a:ea typeface="Times New Roman" panose="02020603050405020304" pitchFamily="18" charset="0"/>
            </a:endParaRPr>
          </a:p>
          <a:p>
            <a:pPr marL="449580"/>
            <a:r>
              <a:rPr lang="cs-CZ" sz="3200" dirty="0">
                <a:effectLst/>
                <a:latin typeface="Times New Roman" panose="02020603050405020304" pitchFamily="18" charset="0"/>
                <a:ea typeface="Times New Roman" panose="02020603050405020304" pitchFamily="18" charset="0"/>
              </a:rPr>
              <a:t>Pokud takovou pohledávku soudu dlužník uvede podle § 104 odst. 1, písm. b), tedy seznam svých závazků s uvedením svých věřitelů (i když tuto povinnost v rámci oddlužení neměl), pak ji soud bere v patrnosti jako skutečnost osvědčující úpadek. Pokud bude soud následně postupovat podle § 414 odst. 1 a 2 IZ, pak platí, že jestliže insolvenční soud rozhodne o splnění oddlužení a dlužník splní řádně a včas všechny povinnosti podle schváleného způsobu oddlužení, spojí insolvenční soud s rozhodnutím o splnění oddlužení rozhodnutí, jímž dlužníka osvobodí od placení pohledávek, </a:t>
            </a:r>
            <a:r>
              <a:rPr lang="cs-CZ" sz="3200" b="1" dirty="0">
                <a:effectLst/>
                <a:latin typeface="Times New Roman" panose="02020603050405020304" pitchFamily="18" charset="0"/>
                <a:ea typeface="Times New Roman" panose="02020603050405020304" pitchFamily="18" charset="0"/>
              </a:rPr>
              <a:t>zahrnutých do</a:t>
            </a:r>
            <a:r>
              <a:rPr lang="cs-CZ" sz="3200" dirty="0">
                <a:effectLst/>
                <a:latin typeface="Times New Roman" panose="02020603050405020304" pitchFamily="18" charset="0"/>
                <a:ea typeface="Times New Roman" panose="02020603050405020304" pitchFamily="18" charset="0"/>
              </a:rPr>
              <a:t> </a:t>
            </a:r>
            <a:r>
              <a:rPr lang="cs-CZ" sz="3200" b="1" dirty="0">
                <a:effectLst/>
                <a:latin typeface="Times New Roman" panose="02020603050405020304" pitchFamily="18" charset="0"/>
                <a:ea typeface="Times New Roman" panose="02020603050405020304" pitchFamily="18" charset="0"/>
              </a:rPr>
              <a:t>oddlužení</a:t>
            </a:r>
            <a:r>
              <a:rPr lang="cs-CZ" sz="3200" dirty="0">
                <a:effectLst/>
                <a:latin typeface="Times New Roman" panose="02020603050405020304" pitchFamily="18" charset="0"/>
                <a:ea typeface="Times New Roman" panose="02020603050405020304" pitchFamily="18" charset="0"/>
              </a:rPr>
              <a:t>, v rozsahu, v němž dosud nebyly uspokojeny.  …</a:t>
            </a:r>
          </a:p>
        </p:txBody>
      </p:sp>
    </p:spTree>
    <p:extLst>
      <p:ext uri="{BB962C8B-B14F-4D97-AF65-F5344CB8AC3E}">
        <p14:creationId xmlns:p14="http://schemas.microsoft.com/office/powerpoint/2010/main" val="277770929"/>
      </p:ext>
    </p:extLst>
  </p:cSld>
  <p:clrMapOvr>
    <a:masterClrMapping/>
  </p:clrMapOvr>
  <p:transition spd="slow">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8AFF1D32-6B6D-8140-09FB-8D9941AF86F3}"/>
              </a:ext>
            </a:extLst>
          </p:cNvPr>
          <p:cNvSpPr txBox="1"/>
          <p:nvPr/>
        </p:nvSpPr>
        <p:spPr>
          <a:xfrm>
            <a:off x="417095" y="181957"/>
            <a:ext cx="11662610" cy="6494085"/>
          </a:xfrm>
          <a:prstGeom prst="rect">
            <a:avLst/>
          </a:prstGeom>
          <a:noFill/>
        </p:spPr>
        <p:txBody>
          <a:bodyPr wrap="square">
            <a:spAutoFit/>
          </a:bodyPr>
          <a:lstStyle/>
          <a:p>
            <a:r>
              <a:rPr lang="cs-CZ" sz="3200" dirty="0">
                <a:effectLst/>
                <a:latin typeface="Times New Roman" panose="02020603050405020304" pitchFamily="18" charset="0"/>
                <a:ea typeface="Times New Roman" panose="02020603050405020304" pitchFamily="18" charset="0"/>
              </a:rPr>
              <a:t>Pokud jsme pohledávku nepřihlásili, pak by neměla být zahrnuta do osvobození od placení. Osvobození podle věty první se nevztahuje na pohledávky vzniklé po rozhodnutí o úpadku. </a:t>
            </a:r>
            <a:r>
              <a:rPr lang="cs-CZ" sz="3200" b="1" dirty="0">
                <a:effectLst/>
                <a:latin typeface="Times New Roman" panose="02020603050405020304" pitchFamily="18" charset="0"/>
                <a:ea typeface="Times New Roman" panose="02020603050405020304" pitchFamily="18" charset="0"/>
              </a:rPr>
              <a:t>Osvobození podle odstavce 1 se vztahuje také na věřitele</a:t>
            </a:r>
            <a:r>
              <a:rPr lang="cs-CZ" sz="3200" dirty="0">
                <a:effectLst/>
                <a:latin typeface="Times New Roman" panose="02020603050405020304" pitchFamily="18" charset="0"/>
                <a:ea typeface="Times New Roman" panose="02020603050405020304" pitchFamily="18" charset="0"/>
              </a:rPr>
              <a:t>, k jejichž pohledávkám se v insolvenčním řízení nepřihlíželo, a na věřitele, </a:t>
            </a:r>
            <a:r>
              <a:rPr lang="cs-CZ" sz="3200" b="1" dirty="0">
                <a:effectLst/>
                <a:latin typeface="Times New Roman" panose="02020603050405020304" pitchFamily="18" charset="0"/>
                <a:ea typeface="Times New Roman" panose="02020603050405020304" pitchFamily="18" charset="0"/>
              </a:rPr>
              <a:t>kteří své pohledávky do insolvenčního řízení nepřihlásili, ač tak měli učinit.</a:t>
            </a:r>
            <a:r>
              <a:rPr lang="cs-CZ" sz="3200" dirty="0">
                <a:effectLst/>
                <a:latin typeface="Times New Roman" panose="02020603050405020304" pitchFamily="18" charset="0"/>
                <a:ea typeface="Times New Roman" panose="02020603050405020304" pitchFamily="18" charset="0"/>
              </a:rPr>
              <a:t> </a:t>
            </a:r>
            <a:r>
              <a:rPr lang="cs-CZ" sz="3200" b="1" dirty="0">
                <a:effectLst/>
                <a:latin typeface="Times New Roman" panose="02020603050405020304" pitchFamily="18" charset="0"/>
                <a:ea typeface="Times New Roman" panose="02020603050405020304" pitchFamily="18" charset="0"/>
              </a:rPr>
              <a:t>Soud pak může vyhodnotit naši pohledávku z pokuty jako právě pohledávku věřitele, který svou pohledávku do insolvenčního řízení nepřihlásili, ač tak měli učinit (i když podle mého názoru jde o chybu insolvenčního soudu).</a:t>
            </a:r>
            <a:r>
              <a:rPr lang="cs-CZ" sz="3200" dirty="0">
                <a:effectLst/>
                <a:latin typeface="Times New Roman" panose="02020603050405020304" pitchFamily="18" charset="0"/>
                <a:ea typeface="Times New Roman" panose="02020603050405020304" pitchFamily="18" charset="0"/>
              </a:rPr>
              <a:t> Tady bychom museli podat žalobu (nabízí se podle § 80 o.s.ř.).</a:t>
            </a:r>
          </a:p>
          <a:p>
            <a:endParaRPr lang="cs-CZ" sz="3200" dirty="0">
              <a:latin typeface="Times New Roman" panose="02020603050405020304" pitchFamily="18" charset="0"/>
            </a:endParaRPr>
          </a:p>
          <a:p>
            <a:r>
              <a:rPr lang="cs-CZ" sz="3200" b="1" dirty="0">
                <a:solidFill>
                  <a:srgbClr val="FF0000"/>
                </a:solidFill>
                <a:latin typeface="Times New Roman" panose="02020603050405020304" pitchFamily="18" charset="0"/>
              </a:rPr>
              <a:t>V = Aktivita; </a:t>
            </a:r>
            <a:r>
              <a:rPr lang="cs-CZ" sz="3200" b="1" dirty="0">
                <a:latin typeface="Times New Roman" panose="02020603050405020304" pitchFamily="18" charset="0"/>
              </a:rPr>
              <a:t>D = pasivita</a:t>
            </a:r>
            <a:endParaRPr lang="cs-CZ" sz="3200" b="1" dirty="0"/>
          </a:p>
        </p:txBody>
      </p:sp>
    </p:spTree>
    <p:extLst>
      <p:ext uri="{BB962C8B-B14F-4D97-AF65-F5344CB8AC3E}">
        <p14:creationId xmlns:p14="http://schemas.microsoft.com/office/powerpoint/2010/main" val="40504039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Google Shape;755;p129"/>
          <p:cNvSpPr txBox="1"/>
          <p:nvPr/>
        </p:nvSpPr>
        <p:spPr>
          <a:xfrm>
            <a:off x="2387601" y="20639"/>
            <a:ext cx="7561263" cy="52228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2800"/>
              <a:buFont typeface="Arial"/>
              <a:buNone/>
            </a:pPr>
            <a:r>
              <a:rPr lang="cs-CZ" sz="2800" b="1" dirty="0">
                <a:solidFill>
                  <a:schemeClr val="dk1"/>
                </a:solidFill>
                <a:latin typeface="Arial"/>
                <a:ea typeface="Arial"/>
                <a:cs typeface="Arial"/>
                <a:sym typeface="Arial"/>
              </a:rPr>
              <a:t>Možné postupy soudu při insolvenci</a:t>
            </a:r>
            <a:endParaRPr dirty="0"/>
          </a:p>
        </p:txBody>
      </p:sp>
      <p:sp>
        <p:nvSpPr>
          <p:cNvPr id="756" name="Google Shape;756;p129"/>
          <p:cNvSpPr txBox="1"/>
          <p:nvPr/>
        </p:nvSpPr>
        <p:spPr>
          <a:xfrm>
            <a:off x="351174" y="542926"/>
            <a:ext cx="11722638" cy="5940088"/>
          </a:xfrm>
          <a:prstGeom prst="rect">
            <a:avLst/>
          </a:prstGeom>
          <a:noFill/>
          <a:ln>
            <a:noFill/>
          </a:ln>
        </p:spPr>
        <p:txBody>
          <a:bodyPr spcFirstLastPara="1" wrap="square" lIns="91425" tIns="45700" rIns="91425" bIns="45700" anchor="t" anchorCtr="0">
            <a:noAutofit/>
          </a:bodyPr>
          <a:lstStyle/>
          <a:p>
            <a:pPr lvl="0"/>
            <a:r>
              <a:rPr lang="cs-CZ" sz="2800" b="1" dirty="0">
                <a:effectLst/>
                <a:latin typeface="Times New Roman" panose="02020603050405020304" pitchFamily="18" charset="0"/>
                <a:ea typeface="Times New Roman" panose="02020603050405020304" pitchFamily="18" charset="0"/>
              </a:rPr>
              <a:t>5)  Pohledávku nepřihlásíme do insolvenčního řízení. </a:t>
            </a:r>
            <a:endParaRPr lang="cs-CZ" sz="2800" dirty="0">
              <a:effectLst/>
              <a:latin typeface="Times New Roman" panose="02020603050405020304" pitchFamily="18" charset="0"/>
              <a:ea typeface="Times New Roman" panose="02020603050405020304" pitchFamily="18" charset="0"/>
            </a:endParaRPr>
          </a:p>
          <a:p>
            <a:pPr marL="449580"/>
            <a:r>
              <a:rPr lang="cs-CZ" sz="2800" dirty="0">
                <a:effectLst/>
                <a:latin typeface="Times New Roman" panose="02020603050405020304" pitchFamily="18" charset="0"/>
                <a:ea typeface="Times New Roman" panose="02020603050405020304" pitchFamily="18" charset="0"/>
              </a:rPr>
              <a:t>Může nastat situace, kdy dlužník buď vůbec </a:t>
            </a:r>
            <a:r>
              <a:rPr lang="cs-CZ" sz="2800" b="1" dirty="0">
                <a:effectLst/>
                <a:latin typeface="Times New Roman" panose="02020603050405020304" pitchFamily="18" charset="0"/>
                <a:ea typeface="Times New Roman" panose="02020603050405020304" pitchFamily="18" charset="0"/>
              </a:rPr>
              <a:t>neuvede naši pohledávku v rámci svých závazků</a:t>
            </a:r>
            <a:r>
              <a:rPr lang="cs-CZ" sz="2800" dirty="0">
                <a:effectLst/>
                <a:latin typeface="Times New Roman" panose="02020603050405020304" pitchFamily="18" charset="0"/>
                <a:ea typeface="Times New Roman" panose="02020603050405020304" pitchFamily="18" charset="0"/>
              </a:rPr>
              <a:t>, nebo pohledávku soudu dlužník uvede podle § 104 odst. 1, písm. b), tedy seznam svých závazků s uvedením svých věřitelů (i když tuto povinnost v rámci oddlužení neměl), soud ji vezme v patrnosti jako skutečnost osvědčující úpadek. Taková pohledávka nebude zahrnuta do seznamu pohledávek (§ 189 IZ) a zároveň jsme tuto pohledávku nepřihlašovali z důvodu, že nebude uspokojena v žádném ze způsobů insolvenčního řízení. Pokud bude soud následně postupovat podle § 414 odst. 1 a 2 IZ, pak platí, že jestliže insolvenční soud rozhodne o splnění oddlužení a dlužník splní řádně a včas všechny povinnosti podle schváleného způsobu oddlužení, spojí insolvenční soud s rozhodnutím o splnění oddlužení rozhodnutí, …</a:t>
            </a:r>
          </a:p>
        </p:txBody>
      </p:sp>
    </p:spTree>
    <p:extLst>
      <p:ext uri="{BB962C8B-B14F-4D97-AF65-F5344CB8AC3E}">
        <p14:creationId xmlns:p14="http://schemas.microsoft.com/office/powerpoint/2010/main" val="2092678313"/>
      </p:ext>
    </p:extLst>
  </p:cSld>
  <p:clrMapOvr>
    <a:masterClrMapping/>
  </p:clrMapOvr>
  <p:transition spd="slow">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341FB514-EA99-F8A9-B043-E85D23B82727}"/>
              </a:ext>
            </a:extLst>
          </p:cNvPr>
          <p:cNvSpPr txBox="1"/>
          <p:nvPr/>
        </p:nvSpPr>
        <p:spPr>
          <a:xfrm>
            <a:off x="368968" y="224589"/>
            <a:ext cx="11823032" cy="6494085"/>
          </a:xfrm>
          <a:prstGeom prst="rect">
            <a:avLst/>
          </a:prstGeom>
          <a:noFill/>
        </p:spPr>
        <p:txBody>
          <a:bodyPr wrap="square">
            <a:spAutoFit/>
          </a:bodyPr>
          <a:lstStyle/>
          <a:p>
            <a:r>
              <a:rPr lang="cs-CZ" sz="3200" dirty="0">
                <a:effectLst/>
                <a:latin typeface="Times New Roman" panose="02020603050405020304" pitchFamily="18" charset="0"/>
                <a:ea typeface="Times New Roman" panose="02020603050405020304" pitchFamily="18" charset="0"/>
              </a:rPr>
              <a:t>…jímž dlužníka osvobodí od placení pohledávek, zahrnutých do oddlužení (naše pohledávka nebyla zahrnuta do oddlužení), v rozsahu, v němž dosud nebyly uspokojeny. Osvobození podle odstavce 1 se vztahuje také na věřitele, k jejichž pohledávkám se v insolvenčním řízení nepřihlíželo, a na věřitele, kteří své pohledávky do insolvenčního řízení nepřihlásili, ač tak měli učinit. Naše pohledávka se nemusí přihlašovat z důvodu §170 písm. d) IZ. </a:t>
            </a:r>
            <a:r>
              <a:rPr lang="cs-CZ" sz="3200" b="1" dirty="0">
                <a:effectLst/>
                <a:latin typeface="Times New Roman" panose="02020603050405020304" pitchFamily="18" charset="0"/>
                <a:ea typeface="Times New Roman" panose="02020603050405020304" pitchFamily="18" charset="0"/>
              </a:rPr>
              <a:t>Soud pak (podle mého názoru správně) vyhodnotí naši pohledávku z pokuty jako právě pohledávku věřitele, který svou pohledávku do insolvenčního řízení nepřihlásili, protože se nebude uspokojovat v rámci insolvence oddlužením, a proto tak nemusí učinit přihláškou. </a:t>
            </a:r>
            <a:endParaRPr lang="cs-CZ" sz="3200" b="1" dirty="0">
              <a:latin typeface="Times New Roman" panose="02020603050405020304" pitchFamily="18" charset="0"/>
            </a:endParaRPr>
          </a:p>
          <a:p>
            <a:r>
              <a:rPr lang="cs-CZ" sz="3200" b="1" dirty="0"/>
              <a:t>V = pasivita; </a:t>
            </a:r>
            <a:r>
              <a:rPr lang="cs-CZ" sz="3200" b="1" dirty="0">
                <a:solidFill>
                  <a:srgbClr val="FF0000"/>
                </a:solidFill>
              </a:rPr>
              <a:t>D= aktivita</a:t>
            </a:r>
          </a:p>
        </p:txBody>
      </p:sp>
    </p:spTree>
    <p:extLst>
      <p:ext uri="{BB962C8B-B14F-4D97-AF65-F5344CB8AC3E}">
        <p14:creationId xmlns:p14="http://schemas.microsoft.com/office/powerpoint/2010/main" val="26681006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626B3307-370B-4734-8A37-769A00A07C9F}"/>
              </a:ext>
            </a:extLst>
          </p:cNvPr>
          <p:cNvSpPr txBox="1"/>
          <p:nvPr/>
        </p:nvSpPr>
        <p:spPr>
          <a:xfrm>
            <a:off x="709126" y="298580"/>
            <a:ext cx="11482873" cy="6070508"/>
          </a:xfrm>
          <a:prstGeom prst="rect">
            <a:avLst/>
          </a:prstGeom>
          <a:noFill/>
        </p:spPr>
        <p:txBody>
          <a:bodyPr wrap="square">
            <a:spAutoFit/>
          </a:bodyPr>
          <a:lstStyle/>
          <a:p>
            <a:pPr algn="ctr">
              <a:lnSpc>
                <a:spcPct val="107000"/>
              </a:lnSpc>
              <a:spcAft>
                <a:spcPts val="800"/>
              </a:spcAft>
            </a:pPr>
            <a:r>
              <a:rPr lang="cs-CZ" sz="3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Závěr</a:t>
            </a:r>
          </a:p>
          <a:p>
            <a:pPr>
              <a:lnSpc>
                <a:spcPct val="107000"/>
              </a:lnSpc>
              <a:spcAft>
                <a:spcPts val="800"/>
              </a:spcAft>
            </a:pPr>
            <a:r>
              <a:rPr lang="cs-CZ" sz="3200"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Pokud pohledávku nepřihlásíme a nebyla v souladu s § 170 IZ přezkoumána, pak z toho podle mého názoru plyne závěr, že nepůjde o pohledávku ke které se nepřihlíží (§ 185  IZ). </a:t>
            </a:r>
            <a:r>
              <a:rPr lang="cs-CZ" sz="3200" b="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Jestliže tedy jde o pohledávku, kterou věřitel nepřihlásil do insolvenčního řízení a tudíž nebyla ani přezkoumána, a to s odkazem na zákonnou úpravu § 170 písm. d) IZ, pak na ni (a na účastníky – věřitele a dlužníka) nedopadá ani ustanovení § 414 IZ o osvobození dlužníka a můžeme ji vymáhat v plné výši o ukončení oddlužení </a:t>
            </a:r>
          </a:p>
          <a:p>
            <a:pPr>
              <a:lnSpc>
                <a:spcPct val="107000"/>
              </a:lnSpc>
              <a:spcAft>
                <a:spcPts val="800"/>
              </a:spcAft>
            </a:pPr>
            <a:r>
              <a:rPr lang="cs-CZ" sz="3200" b="1"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(srovnej Usnesení Krajského soudu v Praze č.j. 19 Co 258/2019 ze dne 19.9.2019). </a:t>
            </a:r>
            <a:endParaRPr lang="cs-CZ" sz="3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22939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93A0A2FD-8EBE-13BB-972B-5B9FE0A7D565}"/>
              </a:ext>
            </a:extLst>
          </p:cNvPr>
          <p:cNvSpPr txBox="1"/>
          <p:nvPr/>
        </p:nvSpPr>
        <p:spPr>
          <a:xfrm>
            <a:off x="1" y="0"/>
            <a:ext cx="12192000" cy="6494085"/>
          </a:xfrm>
          <a:prstGeom prst="rect">
            <a:avLst/>
          </a:prstGeom>
          <a:noFill/>
        </p:spPr>
        <p:txBody>
          <a:bodyPr wrap="square">
            <a:spAutoFit/>
          </a:bodyPr>
          <a:lstStyle/>
          <a:p>
            <a:pPr algn="ctr"/>
            <a:r>
              <a:rPr lang="cs-CZ" sz="3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Závěr</a:t>
            </a:r>
            <a:endParaRPr lang="cs-CZ" sz="3200" dirty="0">
              <a:solidFill>
                <a:srgbClr val="212529"/>
              </a:solidFill>
              <a:latin typeface="Calibri" panose="020F0502020204030204" pitchFamily="34" charset="0"/>
              <a:ea typeface="Calibri" panose="020F0502020204030204" pitchFamily="34" charset="0"/>
              <a:cs typeface="Calibri" panose="020F0502020204030204" pitchFamily="34" charset="0"/>
            </a:endParaRPr>
          </a:p>
          <a:p>
            <a:r>
              <a:rPr lang="cs-CZ" sz="3200" b="1"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„Není smyslem ani účelem insolvenčního zákona (práva) promíjet peněžité tresty uložené v přestupkovém nebo v trestním řízení“ </a:t>
            </a:r>
          </a:p>
          <a:p>
            <a:r>
              <a:rPr lang="cs-CZ" sz="3200"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(viz. Usnesení Krajského soudu v Českých Budějovicích č.j. 24 Co 579/2019 ze dne 10.5.2019). </a:t>
            </a:r>
          </a:p>
          <a:p>
            <a:endParaRPr lang="cs-CZ" sz="3200" dirty="0">
              <a:solidFill>
                <a:srgbClr val="212529"/>
              </a:solidFill>
              <a:latin typeface="Calibri" panose="020F0502020204030204" pitchFamily="34" charset="0"/>
              <a:ea typeface="Calibri" panose="020F0502020204030204" pitchFamily="34" charset="0"/>
              <a:cs typeface="Calibri" panose="020F0502020204030204" pitchFamily="34" charset="0"/>
            </a:endParaRPr>
          </a:p>
          <a:p>
            <a:r>
              <a:rPr lang="cs-CZ" sz="3200"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Tomu i napovídá konstrukce § 414 odst. 4 věta za středníkem – </a:t>
            </a:r>
            <a:r>
              <a:rPr lang="cs-CZ" sz="3200" i="1"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„Při osvobození dlužníka podle odstavce 1 zůstává zajištěnému věřiteli, jestliže nedošlo ke zpeněžení majetku sloužícího k zajištění pohledávky, zachováno právo domáhat se uspokojení pohledávky z výtěžku zpeněžení tohoto majetku; </a:t>
            </a:r>
            <a:r>
              <a:rPr lang="cs-CZ" sz="3200" b="1"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pohledávek, které se v insolvenčním řízení neuspokojují (§ 170), se může takto domáhat jen za dobu </a:t>
            </a:r>
            <a:r>
              <a:rPr lang="cs-CZ" sz="3200" b="1" i="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od skončení insolvenčního řízení</a:t>
            </a:r>
            <a:r>
              <a:rPr lang="cs-CZ" sz="32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t>
            </a:r>
            <a:endParaRPr lang="cs-CZ" sz="3200" i="1" dirty="0"/>
          </a:p>
        </p:txBody>
      </p:sp>
    </p:spTree>
    <p:extLst>
      <p:ext uri="{BB962C8B-B14F-4D97-AF65-F5344CB8AC3E}">
        <p14:creationId xmlns:p14="http://schemas.microsoft.com/office/powerpoint/2010/main" val="149356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C461DB-2E99-2983-C7AB-A492DA06F513}"/>
            </a:ext>
          </a:extLst>
        </p:cNvPr>
        <p:cNvGrpSpPr/>
        <p:nvPr/>
      </p:nvGrpSpPr>
      <p:grpSpPr>
        <a:xfrm>
          <a:off x="0" y="0"/>
          <a:ext cx="0" cy="0"/>
          <a:chOff x="0" y="0"/>
          <a:chExt cx="0" cy="0"/>
        </a:xfrm>
      </p:grpSpPr>
      <p:sp>
        <p:nvSpPr>
          <p:cNvPr id="3" name="TextovéPole 2">
            <a:extLst>
              <a:ext uri="{FF2B5EF4-FFF2-40B4-BE49-F238E27FC236}">
                <a16:creationId xmlns:a16="http://schemas.microsoft.com/office/drawing/2014/main" id="{16294B59-27A2-974A-E9E1-7597A30717EE}"/>
              </a:ext>
            </a:extLst>
          </p:cNvPr>
          <p:cNvSpPr txBox="1"/>
          <p:nvPr/>
        </p:nvSpPr>
        <p:spPr>
          <a:xfrm>
            <a:off x="0" y="0"/>
            <a:ext cx="12192000" cy="6278642"/>
          </a:xfrm>
          <a:prstGeom prst="rect">
            <a:avLst/>
          </a:prstGeom>
          <a:noFill/>
        </p:spPr>
        <p:txBody>
          <a:bodyPr wrap="square">
            <a:spAutoFit/>
          </a:bodyPr>
          <a:lstStyle/>
          <a:p>
            <a:endParaRPr lang="cs-CZ" sz="2400" dirty="0"/>
          </a:p>
          <a:p>
            <a:r>
              <a:rPr lang="cs-CZ" sz="2400" b="1" dirty="0"/>
              <a:t>Zákon č. 361/2000 Sb., </a:t>
            </a:r>
            <a:r>
              <a:rPr lang="cs-CZ" sz="2400" dirty="0"/>
              <a:t>o silničním provozu, ve znění pozdějších předpisů </a:t>
            </a:r>
          </a:p>
          <a:p>
            <a:endParaRPr lang="cs-CZ" sz="2400" dirty="0"/>
          </a:p>
          <a:p>
            <a:r>
              <a:rPr lang="cs-CZ" sz="2400" dirty="0"/>
              <a:t>		        Například o přestupky za:</a:t>
            </a:r>
          </a:p>
          <a:p>
            <a:endParaRPr lang="cs-CZ" sz="2400" dirty="0"/>
          </a:p>
          <a:p>
            <a:endParaRPr lang="cs-CZ" sz="2400" dirty="0"/>
          </a:p>
          <a:p>
            <a:pPr marL="342900" indent="-342900">
              <a:buFont typeface="Arial" panose="020B0604020202020204" pitchFamily="34" charset="0"/>
              <a:buChar char="•"/>
            </a:pPr>
            <a:r>
              <a:rPr lang="cs-CZ" sz="2400" dirty="0"/>
              <a:t>překročení nejvyšší dovolené rychlosti</a:t>
            </a:r>
          </a:p>
          <a:p>
            <a:pPr marL="342900" indent="-342900">
              <a:buFont typeface="Arial" panose="020B0604020202020204" pitchFamily="34" charset="0"/>
              <a:buChar char="•"/>
            </a:pPr>
            <a:r>
              <a:rPr lang="cs-CZ" sz="2400" dirty="0"/>
              <a:t>jízdu na červenou</a:t>
            </a:r>
          </a:p>
          <a:p>
            <a:pPr marL="342900" indent="-342900">
              <a:buFont typeface="Arial" panose="020B0604020202020204" pitchFamily="34" charset="0"/>
              <a:buChar char="•"/>
            </a:pPr>
            <a:r>
              <a:rPr lang="cs-CZ" sz="2400" dirty="0"/>
              <a:t>nesprávné parkování</a:t>
            </a:r>
          </a:p>
          <a:p>
            <a:pPr marL="342900" indent="-342900">
              <a:buFont typeface="Arial" panose="020B0604020202020204" pitchFamily="34" charset="0"/>
              <a:buChar char="•"/>
            </a:pPr>
            <a:r>
              <a:rPr lang="cs-CZ" sz="2400" dirty="0"/>
              <a:t>telefonování za jízdy</a:t>
            </a:r>
          </a:p>
          <a:p>
            <a:pPr marL="342900" indent="-342900">
              <a:buFont typeface="Arial" panose="020B0604020202020204" pitchFamily="34" charset="0"/>
              <a:buChar char="•"/>
            </a:pPr>
            <a:r>
              <a:rPr lang="cs-CZ" sz="2400" dirty="0"/>
              <a:t>předjíždění vozidla tam, kde je to zakázáno</a:t>
            </a:r>
          </a:p>
          <a:p>
            <a:pPr marL="342900" indent="-342900">
              <a:buFont typeface="Arial" panose="020B0604020202020204" pitchFamily="34" charset="0"/>
              <a:buChar char="•"/>
            </a:pPr>
            <a:r>
              <a:rPr lang="cs-CZ" sz="2400" dirty="0"/>
              <a:t>nedání přednosti</a:t>
            </a:r>
          </a:p>
          <a:p>
            <a:pPr marL="342900" indent="-342900">
              <a:buFont typeface="Arial" panose="020B0604020202020204" pitchFamily="34" charset="0"/>
              <a:buChar char="•"/>
            </a:pPr>
            <a:r>
              <a:rPr lang="cs-CZ" sz="2400" dirty="0"/>
              <a:t>porušení omezení jízdy některých vozidel</a:t>
            </a:r>
          </a:p>
          <a:p>
            <a:pPr marL="342900" indent="-342900">
              <a:buFont typeface="Arial" panose="020B0604020202020204" pitchFamily="34" charset="0"/>
              <a:buChar char="•"/>
            </a:pPr>
            <a:r>
              <a:rPr lang="cs-CZ" sz="2400" dirty="0"/>
              <a:t>přestupky v rámci objektivní odpovědnosti provozovatele vozidla </a:t>
            </a:r>
          </a:p>
          <a:p>
            <a:pPr marL="342900" indent="-342900">
              <a:buFont typeface="Arial" panose="020B0604020202020204" pitchFamily="34" charset="0"/>
              <a:buChar char="•"/>
            </a:pPr>
            <a:r>
              <a:rPr lang="cs-CZ" sz="2400" dirty="0"/>
              <a:t>a další</a:t>
            </a:r>
          </a:p>
          <a:p>
            <a:endParaRPr lang="cs-CZ" sz="2400" dirty="0"/>
          </a:p>
          <a:p>
            <a:endParaRPr lang="cs-CZ" dirty="0"/>
          </a:p>
        </p:txBody>
      </p:sp>
      <p:pic>
        <p:nvPicPr>
          <p:cNvPr id="4" name="Grafický objekt 3" descr="Auto se souvislou výplní">
            <a:extLst>
              <a:ext uri="{FF2B5EF4-FFF2-40B4-BE49-F238E27FC236}">
                <a16:creationId xmlns:a16="http://schemas.microsoft.com/office/drawing/2014/main" id="{68CDEB74-D20F-2FD6-AE96-50CB3CD0AD0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2822" y="710452"/>
            <a:ext cx="1580777" cy="1580777"/>
          </a:xfrm>
          <a:prstGeom prst="rect">
            <a:avLst/>
          </a:prstGeom>
        </p:spPr>
      </p:pic>
    </p:spTree>
    <p:extLst>
      <p:ext uri="{BB962C8B-B14F-4D97-AF65-F5344CB8AC3E}">
        <p14:creationId xmlns:p14="http://schemas.microsoft.com/office/powerpoint/2010/main" val="3920055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2000" fill="hold"/>
                                        <p:tgtEl>
                                          <p:spTgt spid="3">
                                            <p:txEl>
                                              <p:pRg st="1" end="1"/>
                                            </p:txEl>
                                          </p:spTgt>
                                        </p:tgtEl>
                                        <p:attrNameLst>
                                          <p:attrName>style.textDecorationUnderline</p:attrName>
                                        </p:attrNameLst>
                                      </p:cBhvr>
                                      <p:to>
                                        <p:strVal val="true"/>
                                      </p:to>
                                    </p:set>
                                  </p:childTnLst>
                                </p:cTn>
                              </p:par>
                              <p:par>
                                <p:cTn id="7" presetID="10" presetClass="entr" presetSubtype="0" fill="hold" nodeType="withEffect">
                                  <p:stCondLst>
                                    <p:cond delay="150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500"/>
                                        <p:tgtEl>
                                          <p:spTgt spid="3">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500"/>
                                        <p:tgtEl>
                                          <p:spTgt spid="3">
                                            <p:txEl>
                                              <p:pRg st="10" end="1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fade">
                                      <p:cBhvr>
                                        <p:cTn id="44" dur="500"/>
                                        <p:tgtEl>
                                          <p:spTgt spid="3">
                                            <p:txEl>
                                              <p:pRg st="11" end="1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Effect transition="in" filter="fade">
                                      <p:cBhvr>
                                        <p:cTn id="49" dur="500"/>
                                        <p:tgtEl>
                                          <p:spTgt spid="3">
                                            <p:txEl>
                                              <p:pRg st="12" end="1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
                                            <p:txEl>
                                              <p:pRg st="13" end="13"/>
                                            </p:txEl>
                                          </p:spTgt>
                                        </p:tgtEl>
                                        <p:attrNameLst>
                                          <p:attrName>style.visibility</p:attrName>
                                        </p:attrNameLst>
                                      </p:cBhvr>
                                      <p:to>
                                        <p:strVal val="visible"/>
                                      </p:to>
                                    </p:set>
                                    <p:animEffect transition="in" filter="fade">
                                      <p:cBhvr>
                                        <p:cTn id="54" dur="500"/>
                                        <p:tgtEl>
                                          <p:spTgt spid="3">
                                            <p:txEl>
                                              <p:pRg st="13" end="13"/>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
                                            <p:txEl>
                                              <p:pRg st="14" end="14"/>
                                            </p:txEl>
                                          </p:spTgt>
                                        </p:tgtEl>
                                        <p:attrNameLst>
                                          <p:attrName>style.visibility</p:attrName>
                                        </p:attrNameLst>
                                      </p:cBhvr>
                                      <p:to>
                                        <p:strVal val="visible"/>
                                      </p:to>
                                    </p:set>
                                    <p:animEffect transition="in" filter="fade">
                                      <p:cBhvr>
                                        <p:cTn id="59"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E9B194AB-D1E8-3DE6-ABDF-8E8B29A06BCB}"/>
              </a:ext>
            </a:extLst>
          </p:cNvPr>
          <p:cNvSpPr txBox="1"/>
          <p:nvPr/>
        </p:nvSpPr>
        <p:spPr>
          <a:xfrm>
            <a:off x="569626" y="284813"/>
            <a:ext cx="11317574" cy="5940088"/>
          </a:xfrm>
          <a:prstGeom prst="rect">
            <a:avLst/>
          </a:prstGeom>
          <a:noFill/>
        </p:spPr>
        <p:txBody>
          <a:bodyPr wrap="square">
            <a:spAutoFit/>
          </a:bodyPr>
          <a:lstStyle/>
          <a:p>
            <a:r>
              <a:rPr lang="cs-CZ" sz="3600" b="1" dirty="0">
                <a:solidFill>
                  <a:srgbClr val="FF0000"/>
                </a:solidFill>
              </a:rPr>
              <a:t>Zásadní judikát?!!!</a:t>
            </a:r>
          </a:p>
          <a:p>
            <a:r>
              <a:rPr lang="cs-CZ" sz="3600" b="1" dirty="0">
                <a:solidFill>
                  <a:srgbClr val="FF0000"/>
                </a:solidFill>
              </a:rPr>
              <a:t>Usnesení NS č.j. 29 </a:t>
            </a:r>
            <a:r>
              <a:rPr lang="cs-CZ" sz="3600" b="1" dirty="0" err="1">
                <a:solidFill>
                  <a:srgbClr val="FF0000"/>
                </a:solidFill>
              </a:rPr>
              <a:t>Cdo</a:t>
            </a:r>
            <a:r>
              <a:rPr lang="cs-CZ" sz="3600" b="1" dirty="0">
                <a:solidFill>
                  <a:srgbClr val="FF0000"/>
                </a:solidFill>
              </a:rPr>
              <a:t> 3782/2020, ze dne 28.04.2022</a:t>
            </a:r>
          </a:p>
          <a:p>
            <a:endParaRPr lang="cs-CZ" sz="2800" dirty="0"/>
          </a:p>
          <a:p>
            <a:r>
              <a:rPr lang="cs-CZ" sz="2800" i="1" dirty="0"/>
              <a:t>Budiž dodáno, že podaný přehled (neuspokojené části) pohledávek, jichž se týká přiznané osvobození, se v té které insolvenční věci uplatní (účinky přiznaného osvobození se prosadí) tehdy, nepůjde-li o některou ze zákonem pojmenovaných výjimek (§ 414 odst. 4, § 416 odst. 1 insolvenčního zákona). </a:t>
            </a:r>
          </a:p>
          <a:p>
            <a:endParaRPr lang="cs-CZ" sz="2800" dirty="0"/>
          </a:p>
          <a:p>
            <a:r>
              <a:rPr lang="cs-CZ" sz="2800" b="1" i="1" dirty="0">
                <a:solidFill>
                  <a:srgbClr val="FF0000"/>
                </a:solidFill>
              </a:rPr>
              <a:t>Přitom není vyloučeno ani to, </a:t>
            </a:r>
            <a:r>
              <a:rPr lang="cs-CZ" sz="2800" b="1" i="1" u="sng" dirty="0">
                <a:solidFill>
                  <a:srgbClr val="FF0000"/>
                </a:solidFill>
              </a:rPr>
              <a:t>že výjimka z účinků přiznaného osvobození se prosadí ohledně některé z pohledávek, jež byly předtím apriori vyloučeny z uspokojení v insolvenčním řízení úpravou obsaženou v § 170 insolvenčního zákona (srov. např. § 170 písm. d/ insolvenčního zákona </a:t>
            </a:r>
            <a:r>
              <a:rPr lang="cs-CZ" sz="2800" i="1" dirty="0"/>
              <a:t>a výklad podaný v R 81/2019).</a:t>
            </a:r>
          </a:p>
        </p:txBody>
      </p:sp>
    </p:spTree>
    <p:extLst>
      <p:ext uri="{BB962C8B-B14F-4D97-AF65-F5344CB8AC3E}">
        <p14:creationId xmlns:p14="http://schemas.microsoft.com/office/powerpoint/2010/main" val="7228646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75"/>
          <p:cNvSpPr txBox="1"/>
          <p:nvPr/>
        </p:nvSpPr>
        <p:spPr>
          <a:xfrm>
            <a:off x="876300" y="653725"/>
            <a:ext cx="10805076" cy="5817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700"/>
              <a:buFont typeface="Arial"/>
              <a:buNone/>
            </a:pPr>
            <a:r>
              <a:rPr lang="cs-CZ" sz="2800" b="1" i="0" u="none" strike="noStrike" cap="none" dirty="0">
                <a:solidFill>
                  <a:srgbClr val="FF0000"/>
                </a:solidFill>
                <a:latin typeface="Arial"/>
                <a:ea typeface="Arial"/>
                <a:cs typeface="Arial"/>
                <a:sym typeface="Arial"/>
              </a:rPr>
              <a:t>§ 170 Insolvenčního zákona</a:t>
            </a:r>
            <a:endParaRPr dirty="0"/>
          </a:p>
          <a:p>
            <a:pPr marL="0" marR="0" lvl="0" indent="0" algn="l" rtl="0">
              <a:lnSpc>
                <a:spcPct val="100000"/>
              </a:lnSpc>
              <a:spcBef>
                <a:spcPts val="0"/>
              </a:spcBef>
              <a:spcAft>
                <a:spcPts val="0"/>
              </a:spcAft>
              <a:buClr>
                <a:schemeClr val="dk1"/>
              </a:buClr>
              <a:buSzPts val="700"/>
              <a:buFont typeface="Arial"/>
              <a:buNone/>
            </a:pPr>
            <a:endParaRPr sz="2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700"/>
              <a:buFont typeface="Arial"/>
              <a:buNone/>
            </a:pPr>
            <a:r>
              <a:rPr lang="cs-CZ" sz="2800" b="1" i="0" u="sng" strike="noStrike" cap="none" dirty="0">
                <a:solidFill>
                  <a:schemeClr val="dk1"/>
                </a:solidFill>
                <a:latin typeface="Arial"/>
                <a:ea typeface="Arial"/>
                <a:cs typeface="Arial"/>
                <a:sym typeface="Arial"/>
              </a:rPr>
              <a:t>V insolvenčním řízení se </a:t>
            </a:r>
            <a:r>
              <a:rPr lang="cs-CZ" sz="2800" b="1" i="0" u="sng" strike="noStrike" cap="none" dirty="0">
                <a:solidFill>
                  <a:srgbClr val="FF0000"/>
                </a:solidFill>
                <a:latin typeface="Arial"/>
                <a:ea typeface="Arial"/>
                <a:cs typeface="Arial"/>
                <a:sym typeface="Arial"/>
              </a:rPr>
              <a:t>neuspokojují </a:t>
            </a:r>
            <a:r>
              <a:rPr lang="cs-CZ" sz="2800" b="0" i="0" u="none" strike="noStrike" cap="none" dirty="0">
                <a:solidFill>
                  <a:schemeClr val="dk1"/>
                </a:solidFill>
                <a:latin typeface="Arial"/>
                <a:ea typeface="Arial"/>
                <a:cs typeface="Arial"/>
                <a:sym typeface="Arial"/>
              </a:rPr>
              <a:t>žádným ze způsobů řešení úpadku, není-li dále stanoveno jinak,</a:t>
            </a:r>
            <a:endParaRPr dirty="0"/>
          </a:p>
          <a:p>
            <a:pPr marL="0" marR="0" lvl="0" indent="0" algn="l" rtl="0">
              <a:lnSpc>
                <a:spcPct val="100000"/>
              </a:lnSpc>
              <a:spcBef>
                <a:spcPts val="0"/>
              </a:spcBef>
              <a:spcAft>
                <a:spcPts val="0"/>
              </a:spcAft>
              <a:buClr>
                <a:schemeClr val="dk1"/>
              </a:buClr>
              <a:buSzPts val="700"/>
              <a:buFont typeface="Arial"/>
              <a:buNone/>
            </a:pPr>
            <a:endParaRPr sz="2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700"/>
              <a:buFont typeface="Arial"/>
              <a:buNone/>
            </a:pPr>
            <a:r>
              <a:rPr lang="cs-CZ" sz="2800" b="0" i="0" u="none" strike="noStrike" cap="none" dirty="0">
                <a:solidFill>
                  <a:schemeClr val="dk1"/>
                </a:solidFill>
                <a:latin typeface="Arial"/>
                <a:ea typeface="Arial"/>
                <a:cs typeface="Arial"/>
                <a:sym typeface="Arial"/>
              </a:rPr>
              <a:t>d) </a:t>
            </a:r>
            <a:r>
              <a:rPr lang="cs-CZ" sz="2800" b="1" i="0" u="sng" strike="noStrike" cap="none" dirty="0">
                <a:solidFill>
                  <a:schemeClr val="dk1"/>
                </a:solidFill>
                <a:latin typeface="Arial"/>
                <a:ea typeface="Arial"/>
                <a:cs typeface="Arial"/>
                <a:sym typeface="Arial"/>
              </a:rPr>
              <a:t>Mimosmluvní sankce postihující majetek dlužníka</a:t>
            </a:r>
            <a:r>
              <a:rPr lang="cs-CZ" sz="2800" b="0" i="0" u="none" strike="noStrike" cap="none" dirty="0">
                <a:solidFill>
                  <a:schemeClr val="dk1"/>
                </a:solidFill>
                <a:latin typeface="Arial"/>
                <a:ea typeface="Arial"/>
                <a:cs typeface="Arial"/>
                <a:sym typeface="Arial"/>
              </a:rPr>
              <a:t>, s výjimkou penále za nezaplacení daní, poplatků a jiných obdobných peněžitých plnění, pojistného na sociální zabezpečení, příspěvku na státní politiku zaměstnanosti a pojistného za veřejné zdravotní pojištění, pokud povinnost zaplatit toto penále vznikla před rozhodnutím o úpadku.</a:t>
            </a:r>
            <a:endParaRPr dirty="0"/>
          </a:p>
          <a:p>
            <a:pPr marL="0" marR="0" lvl="0" indent="0" algn="l" rtl="0">
              <a:lnSpc>
                <a:spcPct val="100000"/>
              </a:lnSpc>
              <a:spcBef>
                <a:spcPts val="0"/>
              </a:spcBef>
              <a:spcAft>
                <a:spcPts val="0"/>
              </a:spcAft>
              <a:buClr>
                <a:schemeClr val="dk1"/>
              </a:buClr>
              <a:buSzPts val="450"/>
              <a:buFont typeface="Arial"/>
              <a:buNone/>
            </a:pPr>
            <a:endParaRPr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450"/>
              <a:buFont typeface="Arial"/>
              <a:buNone/>
            </a:pPr>
            <a:endParaRPr sz="18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01893893"/>
      </p:ext>
    </p:extLst>
  </p:cSld>
  <p:clrMapOvr>
    <a:masterClrMapping/>
  </p:clrMapOvr>
  <p:transition spd="slow">
    <p:fade thruBlk="1"/>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E9E90177-2A0A-0391-D62E-A404E56CD4FA}"/>
              </a:ext>
            </a:extLst>
          </p:cNvPr>
          <p:cNvSpPr txBox="1"/>
          <p:nvPr/>
        </p:nvSpPr>
        <p:spPr>
          <a:xfrm>
            <a:off x="0" y="-33487"/>
            <a:ext cx="12192000" cy="6863417"/>
          </a:xfrm>
          <a:prstGeom prst="rect">
            <a:avLst/>
          </a:prstGeom>
          <a:noFill/>
        </p:spPr>
        <p:txBody>
          <a:bodyPr wrap="square">
            <a:spAutoFit/>
          </a:bodyPr>
          <a:lstStyle/>
          <a:p>
            <a:pPr algn="ctr"/>
            <a:r>
              <a:rPr lang="cs-CZ" sz="3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Závěr</a:t>
            </a:r>
            <a:endParaRPr lang="cs-CZ" sz="3200" b="1" dirty="0">
              <a:solidFill>
                <a:srgbClr val="FF0000"/>
              </a:solidFill>
            </a:endParaRPr>
          </a:p>
          <a:p>
            <a:r>
              <a:rPr lang="cs-CZ" sz="3200" b="1" dirty="0">
                <a:solidFill>
                  <a:srgbClr val="FF0000"/>
                </a:solidFill>
                <a:effectLst/>
              </a:rPr>
              <a:t>Je tedy </a:t>
            </a:r>
            <a:r>
              <a:rPr lang="cs-CZ" sz="3200" b="1" dirty="0">
                <a:solidFill>
                  <a:srgbClr val="FF0000"/>
                </a:solidFill>
              </a:rPr>
              <a:t>v</a:t>
            </a:r>
            <a:r>
              <a:rPr lang="cs-CZ" sz="3200" b="1" dirty="0">
                <a:solidFill>
                  <a:srgbClr val="FF0000"/>
                </a:solidFill>
                <a:effectLst/>
              </a:rPr>
              <a:t>hodnější nepřihlásit pohledávku z pokut (obecně) do insolvence a následně ji po ukončení insolvence dále exekučně vymáhat</a:t>
            </a:r>
            <a:r>
              <a:rPr lang="cs-CZ" sz="3200" b="1" dirty="0">
                <a:solidFill>
                  <a:srgbClr val="FF0000"/>
                </a:solidFill>
              </a:rPr>
              <a:t>.</a:t>
            </a:r>
            <a:endParaRPr lang="cs-CZ" sz="2400" b="1" dirty="0"/>
          </a:p>
          <a:p>
            <a:r>
              <a:rPr lang="cs-CZ" sz="2400" b="1" dirty="0">
                <a:solidFill>
                  <a:srgbClr val="FF0000"/>
                </a:solidFill>
              </a:rPr>
              <a:t>Přesný postup probíráme na odborných akreditovaných kurzech</a:t>
            </a:r>
            <a:endParaRPr lang="cs-CZ" sz="2400" dirty="0"/>
          </a:p>
          <a:p>
            <a:r>
              <a:rPr lang="cs-CZ" sz="2400" b="1" i="1" dirty="0"/>
              <a:t>Právní rámec:</a:t>
            </a:r>
            <a:br>
              <a:rPr lang="cs-CZ" sz="2400" i="1" dirty="0"/>
            </a:br>
            <a:r>
              <a:rPr lang="cs-CZ" sz="2400" i="1" dirty="0"/>
              <a:t>- Zákon č. 182/2006 Sb., Zákon o úpadku a způsobech jeho řešení (insolvenční zákon) v platném znění - § 170 písm. d); § 198 odst. 1; § 185; § 2 písm. b); § 7a, písm. a; § 7b odst. 4; § 159 odst. 1, písm. b); § 159 odst. 1, písm. a); § 203a; § 414; </a:t>
            </a:r>
            <a:br>
              <a:rPr lang="cs-CZ" sz="2400" i="1" dirty="0"/>
            </a:br>
            <a:r>
              <a:rPr lang="cs-CZ" sz="2400" i="1" dirty="0"/>
              <a:t>- usnesení VSP ze dne 7.9.2012, </a:t>
            </a:r>
            <a:r>
              <a:rPr lang="cs-CZ" sz="2400" i="1" dirty="0" err="1"/>
              <a:t>sp</a:t>
            </a:r>
            <a:r>
              <a:rPr lang="cs-CZ" sz="2400" i="1" dirty="0"/>
              <a:t>. zn. 1 VSPH 1159/2012, - R 44/2013</a:t>
            </a:r>
            <a:br>
              <a:rPr lang="cs-CZ" sz="2400" i="1" dirty="0"/>
            </a:br>
            <a:r>
              <a:rPr lang="cs-CZ" sz="2400" i="1" dirty="0"/>
              <a:t>- usnesení Nejvyššího soudu </a:t>
            </a:r>
            <a:r>
              <a:rPr lang="cs-CZ" sz="2400" i="1" dirty="0" err="1"/>
              <a:t>sp</a:t>
            </a:r>
            <a:r>
              <a:rPr lang="cs-CZ" sz="2400" i="1" dirty="0"/>
              <a:t>. zn. 29 </a:t>
            </a:r>
            <a:r>
              <a:rPr lang="cs-CZ" sz="2400" i="1" dirty="0" err="1"/>
              <a:t>ICdo</a:t>
            </a:r>
            <a:r>
              <a:rPr lang="cs-CZ" sz="2400" i="1" dirty="0"/>
              <a:t> 11/2012 [KSPH 41 INS 10743/2010, 41 </a:t>
            </a:r>
            <a:r>
              <a:rPr lang="cs-CZ" sz="2400" i="1" dirty="0" err="1"/>
              <a:t>ICm</a:t>
            </a:r>
            <a:r>
              <a:rPr lang="cs-CZ" sz="2400" i="1" dirty="0"/>
              <a:t> 1122/2011] ze dne 28. 2. 2013, uveřejněného pod č. 66/2013 Sbírky soudních rozhodnutí a stanovisek -R 66/2013</a:t>
            </a:r>
            <a:br>
              <a:rPr lang="cs-CZ" sz="2400" i="1" dirty="0"/>
            </a:br>
            <a:r>
              <a:rPr lang="cs-CZ" sz="2400" i="1" dirty="0"/>
              <a:t>- usnesení Krajského soudu v Praze č.j. 19 Co 258/2019 ze dne 19.9.2019</a:t>
            </a:r>
            <a:br>
              <a:rPr lang="cs-CZ" sz="2400" i="1" dirty="0"/>
            </a:br>
            <a:r>
              <a:rPr lang="cs-CZ" sz="2400" i="1" dirty="0"/>
              <a:t>- </a:t>
            </a:r>
            <a:r>
              <a:rPr lang="cs-CZ" sz="2400" i="1"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usnesení Krajského soudu v Českých Budějovicích č.j. 24 Co 579/2019 ze dne 10.5.2019</a:t>
            </a:r>
          </a:p>
          <a:p>
            <a:r>
              <a:rPr lang="cs-CZ" sz="2400" b="1" dirty="0">
                <a:solidFill>
                  <a:srgbClr val="FF0000"/>
                </a:solidFill>
              </a:rPr>
              <a:t>- </a:t>
            </a:r>
            <a:r>
              <a:rPr lang="cs-CZ" sz="2400" b="1" i="1" dirty="0">
                <a:solidFill>
                  <a:srgbClr val="FF0000"/>
                </a:solidFill>
              </a:rPr>
              <a:t>usnesení NS č.j. 29 </a:t>
            </a:r>
            <a:r>
              <a:rPr lang="cs-CZ" sz="2400" b="1" i="1" dirty="0" err="1">
                <a:solidFill>
                  <a:srgbClr val="FF0000"/>
                </a:solidFill>
              </a:rPr>
              <a:t>Cdo</a:t>
            </a:r>
            <a:r>
              <a:rPr lang="cs-CZ" sz="2400" b="1" i="1" dirty="0">
                <a:solidFill>
                  <a:srgbClr val="FF0000"/>
                </a:solidFill>
              </a:rPr>
              <a:t> 3782/2020, ze dne 28.04.2022</a:t>
            </a:r>
          </a:p>
          <a:p>
            <a:r>
              <a:rPr lang="cs-CZ" sz="2400" b="1" i="1" dirty="0">
                <a:solidFill>
                  <a:srgbClr val="FF0000"/>
                </a:solidFill>
              </a:rPr>
              <a:t>- usnesení Nejvyššího soudu ze dne 31. 8. 2022, </a:t>
            </a:r>
            <a:r>
              <a:rPr lang="cs-CZ" sz="2400" b="1" i="1" dirty="0" err="1">
                <a:solidFill>
                  <a:srgbClr val="FF0000"/>
                </a:solidFill>
              </a:rPr>
              <a:t>sp</a:t>
            </a:r>
            <a:r>
              <a:rPr lang="cs-CZ" sz="2400" b="1" i="1" dirty="0">
                <a:solidFill>
                  <a:srgbClr val="FF0000"/>
                </a:solidFill>
              </a:rPr>
              <a:t>. zn. 29 </a:t>
            </a:r>
            <a:r>
              <a:rPr lang="cs-CZ" sz="2400" b="1" i="1" dirty="0" err="1">
                <a:solidFill>
                  <a:srgbClr val="FF0000"/>
                </a:solidFill>
              </a:rPr>
              <a:t>Cdo</a:t>
            </a:r>
            <a:r>
              <a:rPr lang="cs-CZ" sz="2400" b="1" i="1" dirty="0">
                <a:solidFill>
                  <a:srgbClr val="FF0000"/>
                </a:solidFill>
              </a:rPr>
              <a:t> 1252/2021</a:t>
            </a:r>
          </a:p>
        </p:txBody>
      </p:sp>
    </p:spTree>
    <p:extLst>
      <p:ext uri="{BB962C8B-B14F-4D97-AF65-F5344CB8AC3E}">
        <p14:creationId xmlns:p14="http://schemas.microsoft.com/office/powerpoint/2010/main" val="5119659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A2EC84C3-A14A-E522-74D9-850116D9AE2F}"/>
              </a:ext>
            </a:extLst>
          </p:cNvPr>
          <p:cNvSpPr txBox="1"/>
          <p:nvPr/>
        </p:nvSpPr>
        <p:spPr>
          <a:xfrm>
            <a:off x="0" y="323850"/>
            <a:ext cx="12192000" cy="6494085"/>
          </a:xfrm>
          <a:prstGeom prst="rect">
            <a:avLst/>
          </a:prstGeom>
          <a:noFill/>
        </p:spPr>
        <p:txBody>
          <a:bodyPr wrap="square">
            <a:spAutoFit/>
          </a:bodyPr>
          <a:lstStyle/>
          <a:p>
            <a:r>
              <a:rPr lang="cs-CZ" sz="3200" b="1" i="0" dirty="0">
                <a:solidFill>
                  <a:srgbClr val="FF0000"/>
                </a:solidFill>
                <a:effectLst/>
                <a:latin typeface="Helvetica Neue"/>
              </a:rPr>
              <a:t>Osvobození </a:t>
            </a:r>
            <a:r>
              <a:rPr lang="cs-CZ" sz="3200" b="1" i="0" u="sng" dirty="0">
                <a:solidFill>
                  <a:srgbClr val="FF0000"/>
                </a:solidFill>
                <a:effectLst/>
                <a:latin typeface="Helvetica Neue"/>
              </a:rPr>
              <a:t>od placení </a:t>
            </a:r>
            <a:r>
              <a:rPr lang="cs-CZ" sz="3200" b="1" i="0" dirty="0">
                <a:solidFill>
                  <a:srgbClr val="FF0000"/>
                </a:solidFill>
                <a:effectLst/>
                <a:latin typeface="Helvetica Neue"/>
              </a:rPr>
              <a:t>pohledávek</a:t>
            </a:r>
          </a:p>
          <a:p>
            <a:endParaRPr lang="cs-CZ" sz="3200" b="0" i="0" dirty="0">
              <a:solidFill>
                <a:srgbClr val="3C3C3D"/>
              </a:solidFill>
              <a:effectLst/>
              <a:latin typeface="Helvetica Neue"/>
            </a:endParaRPr>
          </a:p>
          <a:p>
            <a:r>
              <a:rPr lang="cs-CZ" sz="3200" b="0" i="0" dirty="0">
                <a:solidFill>
                  <a:srgbClr val="3C3C3D"/>
                </a:solidFill>
                <a:effectLst/>
                <a:latin typeface="Helvetica Neue"/>
              </a:rPr>
              <a:t>Rozhodnutí vydané podle § 414 odst. 1 insolvenčního zákona </a:t>
            </a:r>
            <a:r>
              <a:rPr lang="cs-CZ" sz="3200" b="1" i="0" dirty="0">
                <a:solidFill>
                  <a:srgbClr val="3C3C3D"/>
                </a:solidFill>
                <a:effectLst/>
                <a:latin typeface="Helvetica Neue"/>
              </a:rPr>
              <a:t>nezpůsobuje zánik neuspokojených pohledávek</a:t>
            </a:r>
            <a:r>
              <a:rPr lang="cs-CZ" sz="3200" b="0" i="0" dirty="0">
                <a:solidFill>
                  <a:srgbClr val="3C3C3D"/>
                </a:solidFill>
                <a:effectLst/>
                <a:latin typeface="Helvetica Neue"/>
              </a:rPr>
              <a:t>. </a:t>
            </a:r>
            <a:r>
              <a:rPr lang="cs-CZ" sz="3200" b="1" i="0" dirty="0">
                <a:solidFill>
                  <a:srgbClr val="3C3C3D"/>
                </a:solidFill>
                <a:effectLst/>
                <a:latin typeface="Helvetica Neue"/>
              </a:rPr>
              <a:t>Taková pohledávka v neuhrazeném rozsahu nadále existuje, dlužník však je rozhodnutím insolvenčního soudu zbaven povinnosti ji věřiteli zaplatit. </a:t>
            </a:r>
            <a:r>
              <a:rPr lang="cs-CZ" sz="3200" b="0" i="0" dirty="0">
                <a:solidFill>
                  <a:srgbClr val="3C3C3D"/>
                </a:solidFill>
                <a:effectLst/>
                <a:latin typeface="Helvetica Neue"/>
              </a:rPr>
              <a:t>Takovou pohledávku věřitel nemůže úspěšně vymáhat a v soudním či jiném řízení mu ji nelze přiznat (má povahu naturální obligace). Ve vykonávacím řízení má taková pohledávka stejný režim jako promlčená pohledávka.</a:t>
            </a:r>
          </a:p>
          <a:p>
            <a:endParaRPr lang="cs-CZ" sz="3200" dirty="0">
              <a:solidFill>
                <a:srgbClr val="3C3C3D"/>
              </a:solidFill>
              <a:latin typeface="Helvetica Neue"/>
            </a:endParaRPr>
          </a:p>
          <a:p>
            <a:r>
              <a:rPr lang="cs-CZ" sz="3200" b="1" i="0" dirty="0">
                <a:effectLst/>
                <a:latin typeface="Helvetica Neue"/>
              </a:rPr>
              <a:t>Usnesení Nejvyššího soudu ze dne 31. 8. 2022, </a:t>
            </a:r>
            <a:r>
              <a:rPr lang="cs-CZ" sz="3200" b="1" i="0" dirty="0" err="1">
                <a:effectLst/>
                <a:latin typeface="Helvetica Neue"/>
              </a:rPr>
              <a:t>sp</a:t>
            </a:r>
            <a:r>
              <a:rPr lang="cs-CZ" sz="3200" b="1" i="0" dirty="0">
                <a:effectLst/>
                <a:latin typeface="Helvetica Neue"/>
              </a:rPr>
              <a:t>. zn. 29 </a:t>
            </a:r>
            <a:r>
              <a:rPr lang="cs-CZ" sz="3200" b="1" i="0" dirty="0" err="1">
                <a:effectLst/>
                <a:latin typeface="Helvetica Neue"/>
              </a:rPr>
              <a:t>Cdo</a:t>
            </a:r>
            <a:r>
              <a:rPr lang="cs-CZ" sz="3200" b="1" i="0" dirty="0">
                <a:effectLst/>
                <a:latin typeface="Helvetica Neue"/>
              </a:rPr>
              <a:t> 1252/2021</a:t>
            </a:r>
          </a:p>
        </p:txBody>
      </p:sp>
    </p:spTree>
    <p:extLst>
      <p:ext uri="{BB962C8B-B14F-4D97-AF65-F5344CB8AC3E}">
        <p14:creationId xmlns:p14="http://schemas.microsoft.com/office/powerpoint/2010/main" val="17631639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47D5F-D493-5F7C-D275-0D0C54F2B8BA}"/>
            </a:ext>
          </a:extLst>
        </p:cNvPr>
        <p:cNvGrpSpPr/>
        <p:nvPr/>
      </p:nvGrpSpPr>
      <p:grpSpPr>
        <a:xfrm>
          <a:off x="0" y="0"/>
          <a:ext cx="0" cy="0"/>
          <a:chOff x="0" y="0"/>
          <a:chExt cx="0" cy="0"/>
        </a:xfrm>
      </p:grpSpPr>
      <p:sp>
        <p:nvSpPr>
          <p:cNvPr id="3" name="TextovéPole 2">
            <a:extLst>
              <a:ext uri="{FF2B5EF4-FFF2-40B4-BE49-F238E27FC236}">
                <a16:creationId xmlns:a16="http://schemas.microsoft.com/office/drawing/2014/main" id="{5CB50CC9-7A23-603B-20DE-BB07C53C8202}"/>
              </a:ext>
            </a:extLst>
          </p:cNvPr>
          <p:cNvSpPr txBox="1"/>
          <p:nvPr/>
        </p:nvSpPr>
        <p:spPr>
          <a:xfrm>
            <a:off x="0" y="323850"/>
            <a:ext cx="12192000" cy="3539430"/>
          </a:xfrm>
          <a:prstGeom prst="rect">
            <a:avLst/>
          </a:prstGeom>
          <a:noFill/>
        </p:spPr>
        <p:txBody>
          <a:bodyPr wrap="square">
            <a:spAutoFit/>
          </a:bodyPr>
          <a:lstStyle/>
          <a:p>
            <a:r>
              <a:rPr lang="cs-CZ" sz="3200" b="1" i="0" dirty="0">
                <a:solidFill>
                  <a:srgbClr val="FF0000"/>
                </a:solidFill>
                <a:effectLst/>
                <a:latin typeface="Helvetica Neue"/>
              </a:rPr>
              <a:t>Osvobození </a:t>
            </a:r>
            <a:r>
              <a:rPr lang="cs-CZ" sz="3200" b="1" i="0" u="sng" dirty="0">
                <a:solidFill>
                  <a:srgbClr val="FF0000"/>
                </a:solidFill>
                <a:effectLst/>
                <a:latin typeface="Helvetica Neue"/>
              </a:rPr>
              <a:t>od placení </a:t>
            </a:r>
            <a:r>
              <a:rPr lang="cs-CZ" sz="3200" b="1" i="0" dirty="0">
                <a:solidFill>
                  <a:srgbClr val="FF0000"/>
                </a:solidFill>
                <a:effectLst/>
                <a:latin typeface="Helvetica Neue"/>
              </a:rPr>
              <a:t>pohledávek – už ano</a:t>
            </a:r>
          </a:p>
          <a:p>
            <a:endParaRPr lang="cs-CZ" sz="3200" b="0" i="0" dirty="0">
              <a:solidFill>
                <a:srgbClr val="3C3C3D"/>
              </a:solidFill>
              <a:effectLst/>
              <a:latin typeface="Helvetica Neue"/>
            </a:endParaRPr>
          </a:p>
          <a:p>
            <a:pPr marL="514350" indent="-514350">
              <a:buAutoNum type="arabicPeriod" startAt="96"/>
            </a:pPr>
            <a:r>
              <a:rPr lang="cs-CZ" sz="3200" b="0" i="0" dirty="0">
                <a:solidFill>
                  <a:srgbClr val="3C3C3D"/>
                </a:solidFill>
                <a:effectLst/>
                <a:latin typeface="Helvetica Neue"/>
              </a:rPr>
              <a:t>V § 243 se doplňuje odstavec 5, který zní:</a:t>
            </a:r>
          </a:p>
          <a:p>
            <a:pPr marL="514350" indent="-514350">
              <a:buAutoNum type="arabicPeriod" startAt="96"/>
            </a:pPr>
            <a:endParaRPr lang="cs-CZ" sz="3200" b="0" i="0" dirty="0">
              <a:solidFill>
                <a:srgbClr val="3C3C3D"/>
              </a:solidFill>
              <a:effectLst/>
              <a:latin typeface="Helvetica Neue"/>
            </a:endParaRPr>
          </a:p>
          <a:p>
            <a:r>
              <a:rPr lang="cs-CZ" sz="3200" b="1" i="0" dirty="0">
                <a:solidFill>
                  <a:srgbClr val="FF0000"/>
                </a:solidFill>
                <a:effectLst/>
                <a:latin typeface="Helvetica Neue"/>
              </a:rPr>
              <a:t>„(5) Daňová pohledávka, od jejíhož placení byl dlužník osvobozen rozhodnutím insolvenčního soudu, zaniká právní mocí tohoto rozhodnutí.“.</a:t>
            </a:r>
          </a:p>
        </p:txBody>
      </p:sp>
    </p:spTree>
    <p:extLst>
      <p:ext uri="{BB962C8B-B14F-4D97-AF65-F5344CB8AC3E}">
        <p14:creationId xmlns:p14="http://schemas.microsoft.com/office/powerpoint/2010/main" val="12083160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5ACA6E-0917-EB60-AC6A-7066AAE9C2C4}"/>
            </a:ext>
          </a:extLst>
        </p:cNvPr>
        <p:cNvGrpSpPr/>
        <p:nvPr/>
      </p:nvGrpSpPr>
      <p:grpSpPr>
        <a:xfrm>
          <a:off x="0" y="0"/>
          <a:ext cx="0" cy="0"/>
          <a:chOff x="0" y="0"/>
          <a:chExt cx="0" cy="0"/>
        </a:xfrm>
      </p:grpSpPr>
      <p:sp>
        <p:nvSpPr>
          <p:cNvPr id="3" name="TextovéPole 2">
            <a:extLst>
              <a:ext uri="{FF2B5EF4-FFF2-40B4-BE49-F238E27FC236}">
                <a16:creationId xmlns:a16="http://schemas.microsoft.com/office/drawing/2014/main" id="{55A5A57F-C2E3-0665-CF27-8744CB711E1E}"/>
              </a:ext>
            </a:extLst>
          </p:cNvPr>
          <p:cNvSpPr txBox="1"/>
          <p:nvPr/>
        </p:nvSpPr>
        <p:spPr>
          <a:xfrm>
            <a:off x="0" y="33867"/>
            <a:ext cx="12192000" cy="6555641"/>
          </a:xfrm>
          <a:prstGeom prst="rect">
            <a:avLst/>
          </a:prstGeom>
          <a:noFill/>
        </p:spPr>
        <p:txBody>
          <a:bodyPr wrap="square">
            <a:spAutoFit/>
          </a:bodyPr>
          <a:lstStyle/>
          <a:p>
            <a:r>
              <a:rPr lang="cs-CZ" sz="2800" b="1" i="0" dirty="0">
                <a:solidFill>
                  <a:srgbClr val="FF0000"/>
                </a:solidFill>
                <a:effectLst/>
                <a:latin typeface="Helvetica Neue"/>
              </a:rPr>
              <a:t>Přechodná ustanovení (1.7.2025)</a:t>
            </a:r>
          </a:p>
          <a:p>
            <a:endParaRPr lang="cs-CZ" sz="2800" b="1" dirty="0">
              <a:solidFill>
                <a:srgbClr val="FF0000"/>
              </a:solidFill>
              <a:latin typeface="Helvetica Neue"/>
            </a:endParaRPr>
          </a:p>
          <a:p>
            <a:r>
              <a:rPr lang="cs-CZ" sz="2800" b="1" i="0" dirty="0">
                <a:solidFill>
                  <a:srgbClr val="FF0000"/>
                </a:solidFill>
                <a:effectLst/>
                <a:latin typeface="Helvetica Neue"/>
              </a:rPr>
              <a:t>Řízení nebo jiné postupy, které byly přede dnem nabytí účinnosti tohoto zákona zahájeny místně příslušným správcem daně při výkonu správy placení peněžitého plnění v rámci dělené správy podle § 162 odst. 5 zákona č. 280/2009 Sb., ve znění účinném přede dnem nabytí účinnosti tohoto zákona, dokončí tento správce daně.</a:t>
            </a:r>
          </a:p>
          <a:p>
            <a:endParaRPr lang="cs-CZ" sz="2800" b="1" i="0" dirty="0">
              <a:solidFill>
                <a:srgbClr val="FF0000"/>
              </a:solidFill>
              <a:effectLst/>
              <a:latin typeface="Helvetica Neue"/>
            </a:endParaRPr>
          </a:p>
          <a:p>
            <a:r>
              <a:rPr lang="cs-CZ" sz="2800" b="1" i="0" dirty="0">
                <a:solidFill>
                  <a:srgbClr val="FF0000"/>
                </a:solidFill>
                <a:effectLst/>
                <a:latin typeface="Helvetica Neue"/>
              </a:rPr>
              <a:t>Povinnost předat údaje ke správě placení peněžitého plnění v rámci dělené správy a povinnost učinit žádost, kterou orgán veřejné moci žádá obecného správce daně o výkon správy placení nebo vymáhání peněžitého plnění v rámci dělené správy, způsobem podle § 162 odst. 5 zákona č. 280/2009 Sb., ve znění účinném ode dne nabytí účinnosti tohoto zákona, se uplatní pro předání údajů a pro žádost učiněnou ode dne 1. ledna 2026.</a:t>
            </a:r>
          </a:p>
        </p:txBody>
      </p:sp>
    </p:spTree>
    <p:extLst>
      <p:ext uri="{BB962C8B-B14F-4D97-AF65-F5344CB8AC3E}">
        <p14:creationId xmlns:p14="http://schemas.microsoft.com/office/powerpoint/2010/main" val="22398560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893"/>
        <p:cNvGrpSpPr/>
        <p:nvPr/>
      </p:nvGrpSpPr>
      <p:grpSpPr>
        <a:xfrm>
          <a:off x="0" y="0"/>
          <a:ext cx="0" cy="0"/>
          <a:chOff x="0" y="0"/>
          <a:chExt cx="0" cy="0"/>
        </a:xfrm>
      </p:grpSpPr>
      <p:sp>
        <p:nvSpPr>
          <p:cNvPr id="894" name="Shape 894"/>
          <p:cNvSpPr txBox="1"/>
          <p:nvPr/>
        </p:nvSpPr>
        <p:spPr>
          <a:xfrm>
            <a:off x="2531268" y="3254961"/>
            <a:ext cx="7129463" cy="255454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3200"/>
              <a:buFont typeface="Arial"/>
              <a:buNone/>
            </a:pPr>
            <a:endParaRPr sz="3200" b="1" dirty="0">
              <a:solidFill>
                <a:srgbClr val="FF0000"/>
              </a:solidFill>
              <a:latin typeface="Arial"/>
              <a:ea typeface="Arial"/>
              <a:cs typeface="Arial"/>
              <a:sym typeface="Arial"/>
            </a:endParaRPr>
          </a:p>
          <a:p>
            <a:pPr marL="0" marR="0" lvl="0" indent="0" algn="ctr" rtl="0">
              <a:spcBef>
                <a:spcPts val="0"/>
              </a:spcBef>
              <a:spcAft>
                <a:spcPts val="0"/>
              </a:spcAft>
              <a:buClr>
                <a:srgbClr val="FF0000"/>
              </a:buClr>
              <a:buSzPts val="3200"/>
              <a:buFont typeface="Arial"/>
              <a:buNone/>
            </a:pPr>
            <a:r>
              <a:rPr lang="cs-CZ" sz="3200" b="1" dirty="0">
                <a:solidFill>
                  <a:srgbClr val="FF0000"/>
                </a:solidFill>
                <a:latin typeface="Arial"/>
                <a:ea typeface="Arial"/>
                <a:cs typeface="Arial"/>
                <a:sym typeface="Arial"/>
              </a:rPr>
              <a:t>Děkuji za pozornost</a:t>
            </a:r>
            <a:endParaRPr sz="3200" dirty="0">
              <a:solidFill>
                <a:schemeClr val="dk1"/>
              </a:solidFill>
              <a:latin typeface="Arial"/>
              <a:ea typeface="Arial"/>
              <a:cs typeface="Arial"/>
              <a:sym typeface="Arial"/>
            </a:endParaRPr>
          </a:p>
          <a:p>
            <a:pPr marL="0" marR="0" lvl="0" indent="0" algn="ctr" rtl="0">
              <a:spcBef>
                <a:spcPts val="0"/>
              </a:spcBef>
              <a:spcAft>
                <a:spcPts val="0"/>
              </a:spcAft>
              <a:buClr>
                <a:schemeClr val="dk1"/>
              </a:buClr>
              <a:buSzPts val="3200"/>
              <a:buFont typeface="Arial"/>
              <a:buNone/>
            </a:pPr>
            <a:r>
              <a:rPr lang="cs-CZ" sz="3200" dirty="0">
                <a:solidFill>
                  <a:schemeClr val="dk1"/>
                </a:solidFill>
                <a:latin typeface="Arial"/>
                <a:ea typeface="Arial"/>
                <a:cs typeface="Arial"/>
                <a:sym typeface="Arial"/>
              </a:rPr>
              <a:t>Mgr. Vlastimil Veselý, MBA, LL.M.</a:t>
            </a:r>
            <a:endParaRPr dirty="0"/>
          </a:p>
          <a:p>
            <a:pPr marL="0" marR="0" lvl="0" indent="0" algn="ctr" rtl="0">
              <a:spcBef>
                <a:spcPts val="0"/>
              </a:spcBef>
              <a:spcAft>
                <a:spcPts val="0"/>
              </a:spcAft>
              <a:buClr>
                <a:schemeClr val="dk1"/>
              </a:buClr>
              <a:buSzPts val="3200"/>
              <a:buFont typeface="Arial"/>
              <a:buNone/>
            </a:pPr>
            <a:r>
              <a:rPr lang="cs-CZ" sz="3200" dirty="0">
                <a:solidFill>
                  <a:schemeClr val="dk1"/>
                </a:solidFill>
                <a:latin typeface="Arial"/>
                <a:ea typeface="Arial"/>
                <a:cs typeface="Arial"/>
                <a:sym typeface="Arial"/>
              </a:rPr>
              <a:t>vesely@catania.cz</a:t>
            </a:r>
            <a:endParaRPr dirty="0"/>
          </a:p>
        </p:txBody>
      </p:sp>
      <p:pic>
        <p:nvPicPr>
          <p:cNvPr id="895" name="Shape 895"/>
          <p:cNvPicPr preferRelativeResize="0"/>
          <p:nvPr/>
        </p:nvPicPr>
        <p:blipFill rotWithShape="1">
          <a:blip r:embed="rId3">
            <a:alphaModFix/>
          </a:blip>
          <a:srcRect/>
          <a:stretch/>
        </p:blipFill>
        <p:spPr>
          <a:xfrm>
            <a:off x="3383213" y="473661"/>
            <a:ext cx="5353050" cy="2781300"/>
          </a:xfrm>
          <a:prstGeom prst="rect">
            <a:avLst/>
          </a:prstGeom>
          <a:noFill/>
          <a:ln>
            <a:noFill/>
          </a:ln>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71630-9BE7-421C-D197-7871DAF3503A}"/>
            </a:ext>
          </a:extLst>
        </p:cNvPr>
        <p:cNvGrpSpPr/>
        <p:nvPr/>
      </p:nvGrpSpPr>
      <p:grpSpPr>
        <a:xfrm>
          <a:off x="0" y="0"/>
          <a:ext cx="0" cy="0"/>
          <a:chOff x="0" y="0"/>
          <a:chExt cx="0" cy="0"/>
        </a:xfrm>
      </p:grpSpPr>
      <p:sp>
        <p:nvSpPr>
          <p:cNvPr id="3" name="TextovéPole 2">
            <a:extLst>
              <a:ext uri="{FF2B5EF4-FFF2-40B4-BE49-F238E27FC236}">
                <a16:creationId xmlns:a16="http://schemas.microsoft.com/office/drawing/2014/main" id="{5BF41F1A-11D7-5BC1-C141-F07DDC462719}"/>
              </a:ext>
            </a:extLst>
          </p:cNvPr>
          <p:cNvSpPr txBox="1"/>
          <p:nvPr/>
        </p:nvSpPr>
        <p:spPr>
          <a:xfrm>
            <a:off x="0" y="0"/>
            <a:ext cx="12192000" cy="6278642"/>
          </a:xfrm>
          <a:prstGeom prst="rect">
            <a:avLst/>
          </a:prstGeom>
          <a:noFill/>
        </p:spPr>
        <p:txBody>
          <a:bodyPr wrap="square">
            <a:spAutoFit/>
          </a:bodyPr>
          <a:lstStyle/>
          <a:p>
            <a:r>
              <a:rPr lang="cs-CZ" sz="2400" b="1" dirty="0"/>
              <a:t>Zákon č. 13/1997 Sb., </a:t>
            </a:r>
            <a:r>
              <a:rPr lang="cs-CZ" sz="2400" dirty="0"/>
              <a:t>o pozemních komunikacích, ve znění pozdějších předpisů </a:t>
            </a:r>
          </a:p>
          <a:p>
            <a:endParaRPr lang="cs-CZ" sz="2400" dirty="0"/>
          </a:p>
          <a:p>
            <a:r>
              <a:rPr lang="cs-CZ" sz="2400" dirty="0"/>
              <a:t>		     Například o přestupky za:</a:t>
            </a:r>
          </a:p>
          <a:p>
            <a:endParaRPr lang="cs-CZ" sz="2400" dirty="0"/>
          </a:p>
          <a:p>
            <a:endParaRPr lang="cs-CZ" sz="2400" dirty="0"/>
          </a:p>
          <a:p>
            <a:pPr marL="342900" indent="-342900">
              <a:buFont typeface="Arial" panose="020B0604020202020204" pitchFamily="34" charset="0"/>
              <a:buChar char="•"/>
            </a:pPr>
            <a:r>
              <a:rPr lang="cs-CZ" sz="2400" dirty="0"/>
              <a:t>užití zpoplatněné komunikace bez uhrazení mýtného nebo časového poplatku</a:t>
            </a:r>
          </a:p>
          <a:p>
            <a:pPr marL="342900" indent="-342900">
              <a:buFont typeface="Arial" panose="020B0604020202020204" pitchFamily="34" charset="0"/>
              <a:buChar char="•"/>
            </a:pPr>
            <a:r>
              <a:rPr lang="cs-CZ" sz="2400" dirty="0"/>
              <a:t>řízení přetíženého vozidla a další</a:t>
            </a:r>
          </a:p>
          <a:p>
            <a:endParaRPr lang="cs-CZ" sz="2400" dirty="0"/>
          </a:p>
          <a:p>
            <a:r>
              <a:rPr lang="cs-CZ" sz="2400" b="1" dirty="0"/>
              <a:t>Zákon č. 111/1994 Sb., </a:t>
            </a:r>
            <a:r>
              <a:rPr lang="cs-CZ" sz="2400" dirty="0"/>
              <a:t>o silniční dopravě, ve znění pozdějších předpisů </a:t>
            </a:r>
          </a:p>
          <a:p>
            <a:endParaRPr lang="cs-CZ" sz="2400" dirty="0"/>
          </a:p>
          <a:p>
            <a:r>
              <a:rPr lang="cs-CZ" sz="2400" dirty="0"/>
              <a:t>		       Například o přestupky za:</a:t>
            </a:r>
          </a:p>
          <a:p>
            <a:endParaRPr lang="cs-CZ" sz="2400" dirty="0"/>
          </a:p>
          <a:p>
            <a:endParaRPr lang="cs-CZ" sz="2400" dirty="0"/>
          </a:p>
          <a:p>
            <a:pPr marL="342900" indent="-342900">
              <a:buFont typeface="Arial" panose="020B0604020202020204" pitchFamily="34" charset="0"/>
              <a:buChar char="•"/>
            </a:pPr>
            <a:r>
              <a:rPr lang="cs-CZ" sz="2400" dirty="0"/>
              <a:t>nevedení záznamů o době řízení, bezpečnostních přestávkách a době odpočinku</a:t>
            </a:r>
          </a:p>
          <a:p>
            <a:pPr marL="342900" indent="-342900">
              <a:buFont typeface="Arial" panose="020B0604020202020204" pitchFamily="34" charset="0"/>
              <a:buChar char="•"/>
            </a:pPr>
            <a:r>
              <a:rPr lang="cs-CZ" sz="2400" dirty="0"/>
              <a:t>předložení neplatného dokladu</a:t>
            </a:r>
          </a:p>
          <a:p>
            <a:pPr marL="342900" indent="-342900">
              <a:buFont typeface="Arial" panose="020B0604020202020204" pitchFamily="34" charset="0"/>
              <a:buChar char="•"/>
            </a:pPr>
            <a:r>
              <a:rPr lang="cs-CZ" sz="2400" dirty="0"/>
              <a:t>přestupky spojené s přepravou nebezpečných látek a další</a:t>
            </a:r>
          </a:p>
          <a:p>
            <a:endParaRPr lang="cs-CZ" dirty="0"/>
          </a:p>
        </p:txBody>
      </p:sp>
      <p:pic>
        <p:nvPicPr>
          <p:cNvPr id="4" name="Grafický objekt 3" descr="Nákladní vůz se souvislou výplní">
            <a:extLst>
              <a:ext uri="{FF2B5EF4-FFF2-40B4-BE49-F238E27FC236}">
                <a16:creationId xmlns:a16="http://schemas.microsoft.com/office/drawing/2014/main" id="{3D508227-8A98-3D80-6EDA-D5C249BA830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8234" y="342647"/>
            <a:ext cx="1486153" cy="1365129"/>
          </a:xfrm>
          <a:prstGeom prst="rect">
            <a:avLst/>
          </a:prstGeom>
        </p:spPr>
      </p:pic>
      <p:pic>
        <p:nvPicPr>
          <p:cNvPr id="5" name="Grafický objekt 4" descr="Deska s klipem, zaškrtnuté i nezaškrtnuté se souvislou výplní">
            <a:extLst>
              <a:ext uri="{FF2B5EF4-FFF2-40B4-BE49-F238E27FC236}">
                <a16:creationId xmlns:a16="http://schemas.microsoft.com/office/drawing/2014/main" id="{98D3FC7E-77BE-3969-EB8D-F538ACD16EC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9248" y="3429000"/>
            <a:ext cx="1235140" cy="1235140"/>
          </a:xfrm>
          <a:prstGeom prst="rect">
            <a:avLst/>
          </a:prstGeom>
        </p:spPr>
      </p:pic>
    </p:spTree>
    <p:extLst>
      <p:ext uri="{BB962C8B-B14F-4D97-AF65-F5344CB8AC3E}">
        <p14:creationId xmlns:p14="http://schemas.microsoft.com/office/powerpoint/2010/main" val="3410720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150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par>
                                <p:cTn id="30" presetID="10" presetClass="entr" presetSubtype="0" fill="hold" nodeType="withEffect">
                                  <p:stCondLst>
                                    <p:cond delay="150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3" end="13"/>
                                            </p:txEl>
                                          </p:spTgt>
                                        </p:tgtEl>
                                        <p:attrNameLst>
                                          <p:attrName>style.visibility</p:attrName>
                                        </p:attrNameLst>
                                      </p:cBhvr>
                                      <p:to>
                                        <p:strVal val="visible"/>
                                      </p:to>
                                    </p:set>
                                    <p:animEffect transition="in" filter="fade">
                                      <p:cBhvr>
                                        <p:cTn id="42" dur="500"/>
                                        <p:tgtEl>
                                          <p:spTgt spid="3">
                                            <p:txEl>
                                              <p:pRg st="13" end="1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animEffect transition="in" filter="fade">
                                      <p:cBhvr>
                                        <p:cTn id="47" dur="500"/>
                                        <p:tgtEl>
                                          <p:spTgt spid="3">
                                            <p:txEl>
                                              <p:pRg st="14" end="1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5" end="15"/>
                                            </p:txEl>
                                          </p:spTgt>
                                        </p:tgtEl>
                                        <p:attrNameLst>
                                          <p:attrName>style.visibility</p:attrName>
                                        </p:attrNameLst>
                                      </p:cBhvr>
                                      <p:to>
                                        <p:strVal val="visible"/>
                                      </p:to>
                                    </p:set>
                                    <p:animEffect transition="in" filter="fade">
                                      <p:cBhvr>
                                        <p:cTn id="52"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Obrázek 6" descr="Muž podepisování dokumentu">
            <a:extLst>
              <a:ext uri="{FF2B5EF4-FFF2-40B4-BE49-F238E27FC236}">
                <a16:creationId xmlns:a16="http://schemas.microsoft.com/office/drawing/2014/main" id="{90272566-7FE9-19B6-F102-3779A84E45D4}"/>
              </a:ext>
            </a:extLst>
          </p:cNvPr>
          <p:cNvPicPr>
            <a:picLocks noChangeAspect="1"/>
          </p:cNvPicPr>
          <p:nvPr/>
        </p:nvPicPr>
        <p:blipFill>
          <a:blip r:embed="rId2">
            <a:extLst>
              <a:ext uri="{28A0092B-C50C-407E-A947-70E740481C1C}">
                <a14:useLocalDpi xmlns:a14="http://schemas.microsoft.com/office/drawing/2010/main" val="0"/>
              </a:ext>
            </a:extLst>
          </a:blip>
          <a:srcRect l="8635" t="9091" r="5183"/>
          <a:stretch/>
        </p:blipFill>
        <p:spPr>
          <a:xfrm>
            <a:off x="3523488" y="10"/>
            <a:ext cx="8668512" cy="6857990"/>
          </a:xfrm>
          <a:prstGeom prst="rect">
            <a:avLst/>
          </a:prstGeom>
        </p:spPr>
      </p:pic>
      <p:sp>
        <p:nvSpPr>
          <p:cNvPr id="23" name="Rectangle 2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ovéPole 4">
            <a:extLst>
              <a:ext uri="{FF2B5EF4-FFF2-40B4-BE49-F238E27FC236}">
                <a16:creationId xmlns:a16="http://schemas.microsoft.com/office/drawing/2014/main" id="{885D9A99-2F6B-82F0-0E5F-2024891B08B2}"/>
              </a:ext>
            </a:extLst>
          </p:cNvPr>
          <p:cNvSpPr txBox="1"/>
          <p:nvPr/>
        </p:nvSpPr>
        <p:spPr>
          <a:xfrm>
            <a:off x="291084" y="118477"/>
            <a:ext cx="3438144" cy="1124712"/>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800" b="1" dirty="0">
                <a:latin typeface="+mj-lt"/>
                <a:ea typeface="+mj-ea"/>
                <a:cs typeface="+mj-cs"/>
              </a:rPr>
              <a:t>… ale </a:t>
            </a:r>
            <a:r>
              <a:rPr lang="en-US" sz="2800" b="1" dirty="0" err="1">
                <a:latin typeface="+mj-lt"/>
                <a:ea typeface="+mj-ea"/>
                <a:cs typeface="+mj-cs"/>
              </a:rPr>
              <a:t>i</a:t>
            </a:r>
            <a:r>
              <a:rPr lang="en-US" sz="2800" b="1" dirty="0">
                <a:latin typeface="+mj-lt"/>
                <a:ea typeface="+mj-ea"/>
                <a:cs typeface="+mj-cs"/>
              </a:rPr>
              <a:t> </a:t>
            </a:r>
            <a:r>
              <a:rPr lang="en-US" sz="2800" b="1" dirty="0" err="1">
                <a:latin typeface="+mj-lt"/>
                <a:ea typeface="+mj-ea"/>
                <a:cs typeface="+mj-cs"/>
              </a:rPr>
              <a:t>například</a:t>
            </a:r>
            <a:r>
              <a:rPr lang="en-US" sz="2800" b="1" dirty="0">
                <a:latin typeface="+mj-lt"/>
                <a:ea typeface="+mj-ea"/>
                <a:cs typeface="+mj-cs"/>
              </a:rPr>
              <a:t>:</a:t>
            </a:r>
          </a:p>
          <a:p>
            <a:pPr>
              <a:lnSpc>
                <a:spcPct val="90000"/>
              </a:lnSpc>
              <a:spcBef>
                <a:spcPct val="0"/>
              </a:spcBef>
              <a:spcAft>
                <a:spcPts val="600"/>
              </a:spcAft>
            </a:pPr>
            <a:endParaRPr lang="en-US" sz="2800" dirty="0">
              <a:latin typeface="+mj-lt"/>
              <a:ea typeface="+mj-ea"/>
              <a:cs typeface="+mj-cs"/>
            </a:endParaRPr>
          </a:p>
        </p:txBody>
      </p:sp>
      <p:sp>
        <p:nvSpPr>
          <p:cNvPr id="25" name="Rectangle 2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ovéPole 2">
            <a:extLst>
              <a:ext uri="{FF2B5EF4-FFF2-40B4-BE49-F238E27FC236}">
                <a16:creationId xmlns:a16="http://schemas.microsoft.com/office/drawing/2014/main" id="{261205A1-44BE-4042-90DA-33EEB8688C1D}"/>
              </a:ext>
            </a:extLst>
          </p:cNvPr>
          <p:cNvSpPr txBox="1"/>
          <p:nvPr/>
        </p:nvSpPr>
        <p:spPr>
          <a:xfrm>
            <a:off x="359282" y="1361656"/>
            <a:ext cx="4293399" cy="3207258"/>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pPr>
            <a:r>
              <a:rPr lang="en-US" sz="2400" dirty="0" err="1"/>
              <a:t>pokuty</a:t>
            </a:r>
            <a:r>
              <a:rPr lang="en-US" sz="2400" dirty="0"/>
              <a:t> </a:t>
            </a:r>
            <a:r>
              <a:rPr lang="en-US" sz="2400" dirty="0" err="1"/>
              <a:t>uložené</a:t>
            </a:r>
            <a:r>
              <a:rPr lang="en-US" sz="2400" dirty="0"/>
              <a:t> </a:t>
            </a:r>
            <a:r>
              <a:rPr lang="en-US" sz="2400" dirty="0" err="1"/>
              <a:t>Policií</a:t>
            </a:r>
            <a:r>
              <a:rPr lang="en-US" sz="2400" dirty="0"/>
              <a:t> ČR v </a:t>
            </a:r>
            <a:r>
              <a:rPr lang="en-US" sz="2400" dirty="0" err="1"/>
              <a:t>příkazním</a:t>
            </a:r>
            <a:r>
              <a:rPr lang="en-US" sz="2400" dirty="0"/>
              <a:t> </a:t>
            </a:r>
            <a:r>
              <a:rPr lang="en-US" sz="2400" dirty="0" err="1"/>
              <a:t>řízení</a:t>
            </a:r>
            <a:r>
              <a:rPr lang="en-US" sz="2400" dirty="0"/>
              <a:t> </a:t>
            </a:r>
            <a:r>
              <a:rPr lang="en-US" sz="2400" dirty="0" err="1"/>
              <a:t>na</a:t>
            </a:r>
            <a:r>
              <a:rPr lang="en-US" sz="2400" dirty="0"/>
              <a:t> </a:t>
            </a:r>
            <a:r>
              <a:rPr lang="en-US" sz="2400" dirty="0" err="1"/>
              <a:t>místě</a:t>
            </a:r>
            <a:r>
              <a:rPr lang="en-US" sz="2400" dirty="0"/>
              <a:t> </a:t>
            </a:r>
            <a:r>
              <a:rPr lang="en-US" sz="2400" dirty="0" err="1"/>
              <a:t>nezaplacené</a:t>
            </a:r>
            <a:endParaRPr lang="en-US" sz="2400" dirty="0"/>
          </a:p>
          <a:p>
            <a:pPr indent="-228600">
              <a:lnSpc>
                <a:spcPct val="90000"/>
              </a:lnSpc>
              <a:spcAft>
                <a:spcPts val="600"/>
              </a:spcAft>
              <a:buFont typeface="Arial" panose="020B0604020202020204" pitchFamily="34" charset="0"/>
              <a:buChar char="•"/>
            </a:pPr>
            <a:r>
              <a:rPr lang="en-US" sz="2400" dirty="0" err="1"/>
              <a:t>pokuty</a:t>
            </a:r>
            <a:r>
              <a:rPr lang="en-US" sz="2400" dirty="0"/>
              <a:t> </a:t>
            </a:r>
            <a:r>
              <a:rPr lang="en-US" sz="2400" dirty="0" err="1"/>
              <a:t>uložené</a:t>
            </a:r>
            <a:r>
              <a:rPr lang="en-US" sz="2400" dirty="0"/>
              <a:t> </a:t>
            </a:r>
            <a:r>
              <a:rPr lang="en-US" sz="2400" dirty="0" err="1"/>
              <a:t>obecním</a:t>
            </a:r>
            <a:r>
              <a:rPr lang="en-US" sz="2400" dirty="0"/>
              <a:t> </a:t>
            </a:r>
            <a:r>
              <a:rPr lang="en-US" sz="2400" dirty="0" err="1"/>
              <a:t>úřadem</a:t>
            </a:r>
            <a:r>
              <a:rPr lang="en-US" sz="2400" dirty="0"/>
              <a:t> </a:t>
            </a:r>
            <a:r>
              <a:rPr lang="en-US" sz="2400" dirty="0" err="1"/>
              <a:t>obce</a:t>
            </a:r>
            <a:r>
              <a:rPr lang="en-US" sz="2400" dirty="0"/>
              <a:t> s </a:t>
            </a:r>
            <a:r>
              <a:rPr lang="en-US" sz="2400" dirty="0" err="1"/>
              <a:t>rozšířenou</a:t>
            </a:r>
            <a:r>
              <a:rPr lang="en-US" sz="2400" dirty="0"/>
              <a:t> </a:t>
            </a:r>
            <a:r>
              <a:rPr lang="en-US" sz="2400" dirty="0" err="1"/>
              <a:t>působností</a:t>
            </a:r>
            <a:r>
              <a:rPr lang="en-US" sz="2400" dirty="0"/>
              <a:t> </a:t>
            </a:r>
          </a:p>
          <a:p>
            <a:pPr indent="-228600">
              <a:lnSpc>
                <a:spcPct val="90000"/>
              </a:lnSpc>
              <a:spcAft>
                <a:spcPts val="600"/>
              </a:spcAft>
              <a:buFont typeface="Arial" panose="020B0604020202020204" pitchFamily="34" charset="0"/>
              <a:buChar char="•"/>
            </a:pPr>
            <a:r>
              <a:rPr lang="en-US" sz="2400" dirty="0" err="1"/>
              <a:t>pokuty</a:t>
            </a:r>
            <a:r>
              <a:rPr lang="en-US" sz="2400" dirty="0"/>
              <a:t> </a:t>
            </a:r>
            <a:r>
              <a:rPr lang="en-US" sz="2400" dirty="0" err="1"/>
              <a:t>uložené</a:t>
            </a:r>
            <a:r>
              <a:rPr lang="en-US" sz="2400" dirty="0"/>
              <a:t> </a:t>
            </a:r>
            <a:r>
              <a:rPr lang="en-US" sz="2400" dirty="0" err="1"/>
              <a:t>strážníkem</a:t>
            </a:r>
            <a:r>
              <a:rPr lang="en-US" sz="2400" dirty="0"/>
              <a:t> </a:t>
            </a:r>
            <a:r>
              <a:rPr lang="en-US" sz="2400" dirty="0" err="1"/>
              <a:t>obecní</a:t>
            </a:r>
            <a:r>
              <a:rPr lang="en-US" sz="2400" dirty="0"/>
              <a:t> </a:t>
            </a:r>
            <a:r>
              <a:rPr lang="en-US" sz="2400" dirty="0" err="1"/>
              <a:t>policie</a:t>
            </a:r>
            <a:r>
              <a:rPr lang="en-US" sz="2400" dirty="0"/>
              <a:t> </a:t>
            </a:r>
            <a:r>
              <a:rPr lang="en-US" sz="2400" dirty="0" err="1"/>
              <a:t>příkazem</a:t>
            </a:r>
            <a:r>
              <a:rPr lang="en-US" sz="2400" dirty="0"/>
              <a:t> </a:t>
            </a:r>
            <a:r>
              <a:rPr lang="en-US" sz="2400" dirty="0" err="1"/>
              <a:t>na</a:t>
            </a:r>
            <a:r>
              <a:rPr lang="en-US" sz="2400" dirty="0"/>
              <a:t> </a:t>
            </a:r>
            <a:r>
              <a:rPr lang="en-US" sz="2400" dirty="0" err="1"/>
              <a:t>místě</a:t>
            </a:r>
            <a:r>
              <a:rPr lang="en-US" sz="2400" dirty="0"/>
              <a:t>, </a:t>
            </a:r>
            <a:r>
              <a:rPr lang="en-US" sz="2400" dirty="0" err="1"/>
              <a:t>které</a:t>
            </a:r>
            <a:r>
              <a:rPr lang="en-US" sz="2400" dirty="0"/>
              <a:t> </a:t>
            </a:r>
            <a:r>
              <a:rPr lang="en-US" sz="2400" dirty="0" err="1"/>
              <a:t>nebyly</a:t>
            </a:r>
            <a:r>
              <a:rPr lang="en-US" sz="2400" dirty="0"/>
              <a:t> </a:t>
            </a:r>
            <a:r>
              <a:rPr lang="en-US" sz="2400" dirty="0" err="1"/>
              <a:t>uhrazeny</a:t>
            </a:r>
            <a:r>
              <a:rPr lang="en-US" sz="2400" dirty="0"/>
              <a:t> </a:t>
            </a:r>
            <a:r>
              <a:rPr lang="en-US" sz="2400" dirty="0" err="1"/>
              <a:t>na</a:t>
            </a:r>
            <a:r>
              <a:rPr lang="en-US" sz="2400" dirty="0"/>
              <a:t> </a:t>
            </a:r>
            <a:r>
              <a:rPr lang="en-US" sz="2400" dirty="0" err="1"/>
              <a:t>místě</a:t>
            </a:r>
            <a:r>
              <a:rPr lang="en-US" sz="2400" dirty="0"/>
              <a:t>, ani </a:t>
            </a:r>
            <a:r>
              <a:rPr lang="en-US" sz="2400" dirty="0" err="1"/>
              <a:t>ve</a:t>
            </a:r>
            <a:r>
              <a:rPr lang="en-US" sz="2400" dirty="0"/>
              <a:t> </a:t>
            </a:r>
            <a:r>
              <a:rPr lang="en-US" sz="2400" dirty="0" err="1"/>
              <a:t>stanovené</a:t>
            </a:r>
            <a:r>
              <a:rPr lang="en-US" sz="2400" dirty="0"/>
              <a:t> </a:t>
            </a:r>
            <a:r>
              <a:rPr lang="en-US" sz="2400" dirty="0" err="1"/>
              <a:t>době</a:t>
            </a:r>
            <a:endParaRPr lang="en-US" sz="2400" dirty="0"/>
          </a:p>
          <a:p>
            <a:pPr indent="-228600">
              <a:lnSpc>
                <a:spcPct val="90000"/>
              </a:lnSpc>
              <a:spcAft>
                <a:spcPts val="600"/>
              </a:spcAft>
              <a:buFont typeface="Arial" panose="020B0604020202020204" pitchFamily="34" charset="0"/>
              <a:buChar char="•"/>
            </a:pPr>
            <a:r>
              <a:rPr lang="en-US" sz="2400" dirty="0" err="1"/>
              <a:t>poplatky</a:t>
            </a:r>
            <a:r>
              <a:rPr lang="en-US" sz="2400" dirty="0"/>
              <a:t> za </a:t>
            </a:r>
            <a:r>
              <a:rPr lang="en-US" sz="2400" dirty="0" err="1"/>
              <a:t>uložení</a:t>
            </a:r>
            <a:r>
              <a:rPr lang="en-US" sz="2400" dirty="0"/>
              <a:t> </a:t>
            </a:r>
            <a:r>
              <a:rPr lang="en-US" sz="2400" dirty="0" err="1"/>
              <a:t>odpadů</a:t>
            </a:r>
            <a:endParaRPr lang="en-US" sz="2400" dirty="0"/>
          </a:p>
          <a:p>
            <a:pPr indent="-228600">
              <a:lnSpc>
                <a:spcPct val="90000"/>
              </a:lnSpc>
              <a:spcAft>
                <a:spcPts val="600"/>
              </a:spcAft>
              <a:buFont typeface="Arial" panose="020B0604020202020204" pitchFamily="34" charset="0"/>
              <a:buChar char="•"/>
            </a:pPr>
            <a:r>
              <a:rPr lang="en-US" sz="2400" dirty="0" err="1"/>
              <a:t>poplatky</a:t>
            </a:r>
            <a:r>
              <a:rPr lang="en-US" sz="2400" dirty="0"/>
              <a:t> za </a:t>
            </a:r>
            <a:r>
              <a:rPr lang="en-US" sz="2400" dirty="0" err="1"/>
              <a:t>odnětí</a:t>
            </a:r>
            <a:r>
              <a:rPr lang="en-US" sz="2400" dirty="0"/>
              <a:t> </a:t>
            </a:r>
            <a:r>
              <a:rPr lang="en-US" sz="2400" dirty="0" err="1"/>
              <a:t>lesní</a:t>
            </a:r>
            <a:r>
              <a:rPr lang="en-US" sz="2400" dirty="0"/>
              <a:t> </a:t>
            </a:r>
            <a:r>
              <a:rPr lang="en-US" sz="2400" dirty="0" err="1"/>
              <a:t>půdy</a:t>
            </a:r>
            <a:endParaRPr lang="en-US" sz="2400" dirty="0"/>
          </a:p>
          <a:p>
            <a:pPr indent="-228600">
              <a:lnSpc>
                <a:spcPct val="90000"/>
              </a:lnSpc>
              <a:spcAft>
                <a:spcPts val="600"/>
              </a:spcAft>
              <a:buFont typeface="Arial" panose="020B0604020202020204" pitchFamily="34" charset="0"/>
              <a:buChar char="•"/>
            </a:pPr>
            <a:r>
              <a:rPr lang="en-US" sz="2400" dirty="0" err="1"/>
              <a:t>poplatky</a:t>
            </a:r>
            <a:r>
              <a:rPr lang="en-US" sz="2400" dirty="0"/>
              <a:t> za </a:t>
            </a:r>
            <a:r>
              <a:rPr lang="en-US" sz="2400" dirty="0" err="1"/>
              <a:t>odběr</a:t>
            </a:r>
            <a:r>
              <a:rPr lang="en-US" sz="2400" dirty="0"/>
              <a:t> </a:t>
            </a:r>
            <a:r>
              <a:rPr lang="en-US" sz="2400" dirty="0" err="1"/>
              <a:t>podzemních</a:t>
            </a:r>
            <a:r>
              <a:rPr lang="en-US" sz="2400" dirty="0"/>
              <a:t> </a:t>
            </a:r>
            <a:r>
              <a:rPr lang="en-US" sz="2400" dirty="0" err="1"/>
              <a:t>vod</a:t>
            </a:r>
            <a:r>
              <a:rPr lang="en-US" sz="2400" dirty="0"/>
              <a:t> a za </a:t>
            </a:r>
            <a:r>
              <a:rPr lang="en-US" sz="2400" dirty="0" err="1"/>
              <a:t>znečišťování</a:t>
            </a:r>
            <a:r>
              <a:rPr lang="en-US" sz="2400" dirty="0"/>
              <a:t> </a:t>
            </a:r>
            <a:r>
              <a:rPr lang="en-US" sz="2400" dirty="0" err="1"/>
              <a:t>vod</a:t>
            </a:r>
            <a:r>
              <a:rPr lang="en-US" sz="2400" dirty="0"/>
              <a:t> a </a:t>
            </a:r>
            <a:r>
              <a:rPr lang="en-US" sz="2400" dirty="0" err="1"/>
              <a:t>další</a:t>
            </a:r>
            <a:endParaRPr lang="en-US" sz="2400" dirty="0"/>
          </a:p>
        </p:txBody>
      </p:sp>
    </p:spTree>
    <p:extLst>
      <p:ext uri="{BB962C8B-B14F-4D97-AF65-F5344CB8AC3E}">
        <p14:creationId xmlns:p14="http://schemas.microsoft.com/office/powerpoint/2010/main" val="4214362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432005-91BD-5795-2F6F-E16A335D8C34}"/>
            </a:ext>
          </a:extLst>
        </p:cNvPr>
        <p:cNvGrpSpPr/>
        <p:nvPr/>
      </p:nvGrpSpPr>
      <p:grpSpPr>
        <a:xfrm>
          <a:off x="0" y="0"/>
          <a:ext cx="0" cy="0"/>
          <a:chOff x="0" y="0"/>
          <a:chExt cx="0" cy="0"/>
        </a:xfrm>
      </p:grpSpPr>
      <p:sp>
        <p:nvSpPr>
          <p:cNvPr id="3" name="TextovéPole 2">
            <a:extLst>
              <a:ext uri="{FF2B5EF4-FFF2-40B4-BE49-F238E27FC236}">
                <a16:creationId xmlns:a16="http://schemas.microsoft.com/office/drawing/2014/main" id="{860AC06A-3E4C-B605-C1C8-CA501A35B9C0}"/>
              </a:ext>
            </a:extLst>
          </p:cNvPr>
          <p:cNvSpPr txBox="1"/>
          <p:nvPr/>
        </p:nvSpPr>
        <p:spPr>
          <a:xfrm>
            <a:off x="238125" y="142191"/>
            <a:ext cx="11544300" cy="4970591"/>
          </a:xfrm>
          <a:prstGeom prst="rect">
            <a:avLst/>
          </a:prstGeom>
          <a:noFill/>
        </p:spPr>
        <p:txBody>
          <a:bodyPr wrap="square">
            <a:spAutoFit/>
          </a:bodyPr>
          <a:lstStyle/>
          <a:p>
            <a:pPr lvl="0" algn="ctr">
              <a:spcBef>
                <a:spcPts val="600"/>
              </a:spcBef>
              <a:spcAft>
                <a:spcPts val="600"/>
              </a:spcAft>
            </a:pPr>
            <a:r>
              <a:rPr lang="cs-CZ" sz="2200" b="1" dirty="0">
                <a:solidFill>
                  <a:srgbClr val="FF0000"/>
                </a:solidFill>
                <a:effectLst/>
                <a:ea typeface="Times New Roman" panose="02020603050405020304" pitchFamily="18" charset="0"/>
              </a:rPr>
              <a:t>Připravovaná novela – daňový řád:</a:t>
            </a:r>
          </a:p>
          <a:p>
            <a:pPr algn="ctr">
              <a:spcBef>
                <a:spcPts val="600"/>
              </a:spcBef>
              <a:spcAft>
                <a:spcPts val="600"/>
              </a:spcAft>
            </a:pPr>
            <a:r>
              <a:rPr lang="cs-CZ" sz="2200" b="1" dirty="0">
                <a:effectLst/>
                <a:ea typeface="Times New Roman" panose="02020603050405020304" pitchFamily="18" charset="0"/>
              </a:rPr>
              <a:t>§ 175 odstavec 1 zní:</a:t>
            </a:r>
          </a:p>
          <a:p>
            <a:pPr>
              <a:spcBef>
                <a:spcPts val="600"/>
              </a:spcBef>
              <a:spcAft>
                <a:spcPts val="600"/>
              </a:spcAft>
            </a:pPr>
            <a:r>
              <a:rPr lang="cs-CZ" sz="2200" b="1" dirty="0">
                <a:effectLst/>
                <a:ea typeface="Times New Roman" panose="02020603050405020304" pitchFamily="18" charset="0"/>
              </a:rPr>
              <a:t>(1) Správce daně může</a:t>
            </a:r>
          </a:p>
          <a:p>
            <a:pPr>
              <a:spcBef>
                <a:spcPts val="600"/>
              </a:spcBef>
              <a:spcAft>
                <a:spcPts val="600"/>
              </a:spcAft>
            </a:pPr>
            <a:r>
              <a:rPr lang="cs-CZ" sz="2200" b="1" dirty="0">
                <a:effectLst/>
                <a:ea typeface="Times New Roman" panose="02020603050405020304" pitchFamily="18" charset="0"/>
              </a:rPr>
              <a:t>a) vymáhat nedoplatek daňovou exekucí,</a:t>
            </a:r>
          </a:p>
          <a:p>
            <a:pPr>
              <a:spcBef>
                <a:spcPts val="600"/>
              </a:spcBef>
              <a:spcAft>
                <a:spcPts val="600"/>
              </a:spcAft>
            </a:pPr>
            <a:r>
              <a:rPr lang="cs-CZ" sz="2200" b="1" dirty="0">
                <a:effectLst/>
                <a:ea typeface="Times New Roman" panose="02020603050405020304" pitchFamily="18" charset="0"/>
              </a:rPr>
              <a:t>b) požádat o vymáhání nedoplatku, který je příjmem veřejného rozpočtu podle § 2 odst. 2 písm. a) až d), obecného správce daně,</a:t>
            </a:r>
          </a:p>
          <a:p>
            <a:pPr>
              <a:spcBef>
                <a:spcPts val="600"/>
              </a:spcBef>
              <a:spcAft>
                <a:spcPts val="600"/>
              </a:spcAft>
            </a:pPr>
            <a:r>
              <a:rPr lang="cs-CZ" sz="2200" b="1" dirty="0">
                <a:effectLst/>
                <a:ea typeface="Times New Roman" panose="02020603050405020304" pitchFamily="18" charset="0"/>
              </a:rPr>
              <a:t>c) zabezpečit vymáhání nedoplatku prostřednictvím soudního exekutora,</a:t>
            </a:r>
          </a:p>
          <a:p>
            <a:pPr>
              <a:spcBef>
                <a:spcPts val="600"/>
              </a:spcBef>
              <a:spcAft>
                <a:spcPts val="600"/>
              </a:spcAft>
            </a:pPr>
            <a:r>
              <a:rPr lang="cs-CZ" sz="2200" b="1" dirty="0">
                <a:effectLst/>
                <a:ea typeface="Times New Roman" panose="02020603050405020304" pitchFamily="18" charset="0"/>
              </a:rPr>
              <a:t>d) uplatnit nedoplatek v insolvenčním nebo jiném řízení určeném k uplatnění pohledávky, nebo</a:t>
            </a:r>
          </a:p>
          <a:p>
            <a:pPr>
              <a:spcBef>
                <a:spcPts val="600"/>
              </a:spcBef>
              <a:spcAft>
                <a:spcPts val="600"/>
              </a:spcAft>
            </a:pPr>
            <a:r>
              <a:rPr lang="cs-CZ" sz="2200" b="1" dirty="0">
                <a:effectLst/>
                <a:ea typeface="Times New Roman" panose="02020603050405020304" pitchFamily="18" charset="0"/>
              </a:rPr>
              <a:t>e) přihlásit nedoplatek do veřejné dražby, kterou se pro účely správy daní rozumí dražba podle zákona upravujícího veřejné dražby nebo dražba prováděná soudem nebo soudním exekutorem.</a:t>
            </a:r>
          </a:p>
          <a:p>
            <a:pPr marL="342900" lvl="0" indent="-342900" algn="just">
              <a:buFont typeface="Arial" panose="020B0604020202020204" pitchFamily="34" charset="0"/>
              <a:buChar char=""/>
              <a:tabLst>
                <a:tab pos="540385" algn="l"/>
              </a:tabLst>
            </a:pPr>
            <a:endParaRPr lang="cs-CZ" sz="2200" dirty="0">
              <a:effectLst/>
              <a:ea typeface="Times New Roman" panose="02020603050405020304" pitchFamily="18" charset="0"/>
            </a:endParaRPr>
          </a:p>
        </p:txBody>
      </p:sp>
    </p:spTree>
    <p:extLst>
      <p:ext uri="{BB962C8B-B14F-4D97-AF65-F5344CB8AC3E}">
        <p14:creationId xmlns:p14="http://schemas.microsoft.com/office/powerpoint/2010/main" val="1335561474"/>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1825</TotalTime>
  <Words>6654</Words>
  <Application>Microsoft Office PowerPoint</Application>
  <PresentationFormat>Širokoúhlá obrazovka</PresentationFormat>
  <Paragraphs>335</Paragraphs>
  <Slides>66</Slides>
  <Notes>11</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66</vt:i4>
      </vt:variant>
    </vt:vector>
  </HeadingPairs>
  <TitlesOfParts>
    <vt:vector size="73" baseType="lpstr">
      <vt:lpstr>Arial</vt:lpstr>
      <vt:lpstr>Calibri</vt:lpstr>
      <vt:lpstr>Calibri Light</vt:lpstr>
      <vt:lpstr>Georgia</vt:lpstr>
      <vt:lpstr>Helvetica Neue</vt:lpstr>
      <vt:lpstr>Times New Roman</vt:lpstr>
      <vt:lpstr>Motiv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Vlastimil Veselý</dc:creator>
  <cp:lastModifiedBy>Vlastimil Veselý</cp:lastModifiedBy>
  <cp:revision>36</cp:revision>
  <dcterms:created xsi:type="dcterms:W3CDTF">2022-08-17T18:52:02Z</dcterms:created>
  <dcterms:modified xsi:type="dcterms:W3CDTF">2025-06-23T16:28:39Z</dcterms:modified>
</cp:coreProperties>
</file>