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7"/>
  </p:notesMasterIdLst>
  <p:sldIdLst>
    <p:sldId id="671" r:id="rId2"/>
    <p:sldId id="686" r:id="rId3"/>
    <p:sldId id="676" r:id="rId4"/>
    <p:sldId id="268" r:id="rId5"/>
    <p:sldId id="395" r:id="rId6"/>
    <p:sldId id="790" r:id="rId7"/>
    <p:sldId id="688" r:id="rId8"/>
    <p:sldId id="426" r:id="rId9"/>
    <p:sldId id="791" r:id="rId10"/>
    <p:sldId id="689" r:id="rId11"/>
    <p:sldId id="690" r:id="rId12"/>
    <p:sldId id="691" r:id="rId13"/>
    <p:sldId id="692" r:id="rId14"/>
    <p:sldId id="693" r:id="rId15"/>
    <p:sldId id="694" r:id="rId16"/>
    <p:sldId id="695" r:id="rId17"/>
    <p:sldId id="698" r:id="rId18"/>
    <p:sldId id="697" r:id="rId19"/>
    <p:sldId id="701" r:id="rId20"/>
    <p:sldId id="702" r:id="rId21"/>
    <p:sldId id="703" r:id="rId22"/>
    <p:sldId id="707" r:id="rId23"/>
    <p:sldId id="711" r:id="rId24"/>
    <p:sldId id="712" r:id="rId25"/>
    <p:sldId id="713" r:id="rId26"/>
    <p:sldId id="715" r:id="rId27"/>
    <p:sldId id="716" r:id="rId28"/>
    <p:sldId id="717" r:id="rId29"/>
    <p:sldId id="720" r:id="rId30"/>
    <p:sldId id="721" r:id="rId31"/>
    <p:sldId id="722" r:id="rId32"/>
    <p:sldId id="723" r:id="rId33"/>
    <p:sldId id="724" r:id="rId34"/>
    <p:sldId id="725" r:id="rId35"/>
    <p:sldId id="731" r:id="rId36"/>
    <p:sldId id="730" r:id="rId37"/>
    <p:sldId id="732" r:id="rId38"/>
    <p:sldId id="733" r:id="rId39"/>
    <p:sldId id="734" r:id="rId40"/>
    <p:sldId id="735" r:id="rId41"/>
    <p:sldId id="736" r:id="rId42"/>
    <p:sldId id="739" r:id="rId43"/>
    <p:sldId id="740" r:id="rId44"/>
    <p:sldId id="742" r:id="rId45"/>
    <p:sldId id="743" r:id="rId46"/>
    <p:sldId id="767" r:id="rId47"/>
    <p:sldId id="770" r:id="rId48"/>
    <p:sldId id="771" r:id="rId49"/>
    <p:sldId id="773" r:id="rId50"/>
    <p:sldId id="777" r:id="rId51"/>
    <p:sldId id="778" r:id="rId52"/>
    <p:sldId id="779" r:id="rId53"/>
    <p:sldId id="786" r:id="rId54"/>
    <p:sldId id="794" r:id="rId55"/>
    <p:sldId id="787" r:id="rId56"/>
    <p:sldId id="788" r:id="rId57"/>
    <p:sldId id="789" r:id="rId58"/>
    <p:sldId id="682" r:id="rId59"/>
    <p:sldId id="369" r:id="rId60"/>
    <p:sldId id="675" r:id="rId61"/>
    <p:sldId id="477" r:id="rId62"/>
    <p:sldId id="678" r:id="rId63"/>
    <p:sldId id="262" r:id="rId64"/>
    <p:sldId id="370" r:id="rId65"/>
    <p:sldId id="274" r:id="rId66"/>
    <p:sldId id="275" r:id="rId67"/>
    <p:sldId id="427" r:id="rId68"/>
    <p:sldId id="428" r:id="rId69"/>
    <p:sldId id="429" r:id="rId70"/>
    <p:sldId id="276" r:id="rId71"/>
    <p:sldId id="343" r:id="rId72"/>
    <p:sldId id="450" r:id="rId73"/>
    <p:sldId id="455" r:id="rId74"/>
    <p:sldId id="328" r:id="rId75"/>
    <p:sldId id="365" r:id="rId76"/>
    <p:sldId id="366" r:id="rId77"/>
    <p:sldId id="474" r:id="rId78"/>
    <p:sldId id="475" r:id="rId79"/>
    <p:sldId id="375" r:id="rId80"/>
    <p:sldId id="793" r:id="rId81"/>
    <p:sldId id="483" r:id="rId82"/>
    <p:sldId id="484" r:id="rId83"/>
    <p:sldId id="442" r:id="rId84"/>
    <p:sldId id="435" r:id="rId85"/>
    <p:sldId id="410" r:id="rId8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lastimil Veselý" initials="VV" lastIdx="1" clrIdx="0">
    <p:extLst>
      <p:ext uri="{19B8F6BF-5375-455C-9EA6-DF929625EA0E}">
        <p15:presenceInfo xmlns:p15="http://schemas.microsoft.com/office/powerpoint/2012/main" userId="S::vesely@catania.cz::758459fe-a794-438f-b0b9-8ed1b7b8294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9" autoAdjust="0"/>
    <p:restoredTop sz="94595"/>
  </p:normalViewPr>
  <p:slideViewPr>
    <p:cSldViewPr snapToGrid="0">
      <p:cViewPr varScale="1">
        <p:scale>
          <a:sx n="110" d="100"/>
          <a:sy n="110" d="100"/>
        </p:scale>
        <p:origin x="276"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888985-FEDA-4E7D-9148-E84A7E06646B}" type="datetimeFigureOut">
              <a:rPr lang="cs-CZ" smtClean="0"/>
              <a:pPr/>
              <a:t>25.06.2025</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37355A-4FCF-4694-8E2C-8C6F010DAC06}" type="slidenum">
              <a:rPr lang="cs-CZ" smtClean="0"/>
              <a:pPr/>
              <a:t>‹#›</a:t>
            </a:fld>
            <a:endParaRPr lang="cs-CZ"/>
          </a:p>
        </p:txBody>
      </p:sp>
    </p:spTree>
    <p:extLst>
      <p:ext uri="{BB962C8B-B14F-4D97-AF65-F5344CB8AC3E}">
        <p14:creationId xmlns:p14="http://schemas.microsoft.com/office/powerpoint/2010/main" val="657756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Insolvence a malé částky</a:t>
            </a:r>
          </a:p>
        </p:txBody>
      </p:sp>
      <p:sp>
        <p:nvSpPr>
          <p:cNvPr id="4" name="Zástupný symbol pro číslo snímku 3"/>
          <p:cNvSpPr>
            <a:spLocks noGrp="1"/>
          </p:cNvSpPr>
          <p:nvPr>
            <p:ph type="sldNum" sz="quarter" idx="10"/>
          </p:nvPr>
        </p:nvSpPr>
        <p:spPr/>
        <p:txBody>
          <a:bodyPr/>
          <a:lstStyle/>
          <a:p>
            <a:fld id="{7737355A-4FCF-4694-8E2C-8C6F010DAC06}" type="slidenum">
              <a:rPr lang="cs-CZ" smtClean="0"/>
              <a:pPr/>
              <a:t>70</a:t>
            </a:fld>
            <a:endParaRPr lang="cs-CZ"/>
          </a:p>
        </p:txBody>
      </p:sp>
    </p:spTree>
    <p:extLst>
      <p:ext uri="{BB962C8B-B14F-4D97-AF65-F5344CB8AC3E}">
        <p14:creationId xmlns:p14="http://schemas.microsoft.com/office/powerpoint/2010/main" val="3533466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cs-CZ"/>
              <a:t>Kliknutím lze upravit styl.</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cs-CZ"/>
              <a:t>Kliknutím lze upravit styl.</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6/25/2025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cs-CZ"/>
              <a:t>Kliknutím lze upravit styl.</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6/25/2025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cs-CZ"/>
              <a:t>Kliknutím lze upravit styl.</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Upravte styly předlohy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6/25/2025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cs-CZ"/>
              <a:t>Kliknutím lze upravit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Upravte styly předlohy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6/25/2025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cs-CZ"/>
              <a:t>Kliknutím lze upravit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Upravte styly předlohy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6/25/2025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cs-CZ"/>
              <a:t>Kliknutím lze upravit styl.</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cs-CZ"/>
              <a:t>Kliknutím lze upravit styl.</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6/25/2025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a:t>Kliknutím lze upravit styl.</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cs-CZ"/>
              <a:t>Kliknutím lze upravit styl.</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6/25/2025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6/25/2025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6/25/2025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3" Type="http://schemas.openxmlformats.org/officeDocument/2006/relationships/image" Target="../media/image7.svg"/><Relationship Id="rId7" Type="http://schemas.openxmlformats.org/officeDocument/2006/relationships/image" Target="../media/image11.sv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5" Type="http://schemas.openxmlformats.org/officeDocument/2006/relationships/image" Target="../media/image1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 Id="rId14" Type="http://schemas.openxmlformats.org/officeDocument/2006/relationships/image" Target="../media/image18.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11.svg"/><Relationship Id="rId3" Type="http://schemas.openxmlformats.org/officeDocument/2006/relationships/image" Target="../media/image15.svg"/><Relationship Id="rId7" Type="http://schemas.openxmlformats.org/officeDocument/2006/relationships/image" Target="../media/image21.svg"/><Relationship Id="rId12"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3.svg"/><Relationship Id="rId10" Type="http://schemas.openxmlformats.org/officeDocument/2006/relationships/image" Target="../media/image24.png"/><Relationship Id="rId4" Type="http://schemas.openxmlformats.org/officeDocument/2006/relationships/image" Target="../media/image12.png"/><Relationship Id="rId9" Type="http://schemas.openxmlformats.org/officeDocument/2006/relationships/image" Target="../media/image23.svg"/></Relationships>
</file>

<file path=ppt/slides/_rels/slide63.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3.svg"/><Relationship Id="rId3" Type="http://schemas.openxmlformats.org/officeDocument/2006/relationships/image" Target="../media/image15.svg"/><Relationship Id="rId7" Type="http://schemas.openxmlformats.org/officeDocument/2006/relationships/image" Target="../media/image13.svg"/><Relationship Id="rId12" Type="http://schemas.openxmlformats.org/officeDocument/2006/relationships/image" Target="../media/image22.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7.svg"/><Relationship Id="rId5" Type="http://schemas.openxmlformats.org/officeDocument/2006/relationships/image" Target="../media/image11.svg"/><Relationship Id="rId15" Type="http://schemas.openxmlformats.org/officeDocument/2006/relationships/image" Target="../media/image25.svg"/><Relationship Id="rId10" Type="http://schemas.openxmlformats.org/officeDocument/2006/relationships/image" Target="../media/image6.png"/><Relationship Id="rId4" Type="http://schemas.openxmlformats.org/officeDocument/2006/relationships/image" Target="../media/image10.png"/><Relationship Id="rId9" Type="http://schemas.openxmlformats.org/officeDocument/2006/relationships/image" Target="../media/image21.svg"/><Relationship Id="rId14" Type="http://schemas.openxmlformats.org/officeDocument/2006/relationships/image" Target="../media/image24.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id="{13CE7BF4-9EC7-1F06-1D3B-FEEC3D3F5917}"/>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40553520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D4CD8BB-B364-79D2-ABFF-5E736B3971B4}"/>
              </a:ext>
            </a:extLst>
          </p:cNvPr>
          <p:cNvSpPr>
            <a:spLocks noGrp="1"/>
          </p:cNvSpPr>
          <p:nvPr>
            <p:ph type="title"/>
          </p:nvPr>
        </p:nvSpPr>
        <p:spPr/>
        <p:txBody>
          <a:bodyPr>
            <a:normAutofit/>
          </a:bodyPr>
          <a:lstStyle/>
          <a:p>
            <a:r>
              <a:rPr lang="cs-CZ" sz="4000" b="1" dirty="0">
                <a:latin typeface="Times New Roman" panose="02020603050405020304" pitchFamily="18" charset="0"/>
                <a:ea typeface="Times New Roman" panose="02020603050405020304" pitchFamily="18" charset="0"/>
              </a:rPr>
              <a:t>Novela správního řádu</a:t>
            </a:r>
            <a:endParaRPr lang="cs-CZ" sz="4000" b="1" dirty="0"/>
          </a:p>
        </p:txBody>
      </p:sp>
      <p:sp>
        <p:nvSpPr>
          <p:cNvPr id="3" name="Zástupný obsah 2">
            <a:extLst>
              <a:ext uri="{FF2B5EF4-FFF2-40B4-BE49-F238E27FC236}">
                <a16:creationId xmlns:a16="http://schemas.microsoft.com/office/drawing/2014/main" id="{23D81613-437B-6C1E-B475-D96CA7278DAC}"/>
              </a:ext>
            </a:extLst>
          </p:cNvPr>
          <p:cNvSpPr>
            <a:spLocks noGrp="1"/>
          </p:cNvSpPr>
          <p:nvPr>
            <p:ph idx="1"/>
          </p:nvPr>
        </p:nvSpPr>
        <p:spPr>
          <a:xfrm>
            <a:off x="1226916" y="1705336"/>
            <a:ext cx="10277696" cy="4788061"/>
          </a:xfrm>
        </p:spPr>
        <p:txBody>
          <a:bodyPr>
            <a:normAutofit/>
          </a:bodyPr>
          <a:lstStyle/>
          <a:p>
            <a:pPr marL="0" lvl="0" indent="0" algn="ctr">
              <a:spcBef>
                <a:spcPts val="600"/>
              </a:spcBef>
              <a:spcAft>
                <a:spcPts val="600"/>
              </a:spcAft>
              <a:buNone/>
            </a:pPr>
            <a:r>
              <a:rPr lang="cs-CZ" sz="2400" b="1" dirty="0">
                <a:effectLst/>
                <a:latin typeface="Times New Roman" panose="02020603050405020304" pitchFamily="18" charset="0"/>
                <a:ea typeface="Times New Roman" panose="02020603050405020304" pitchFamily="18" charset="0"/>
              </a:rPr>
              <a:t>§ 106 Dělená správa</a:t>
            </a:r>
          </a:p>
          <a:p>
            <a:pPr indent="270510" algn="just">
              <a:spcBef>
                <a:spcPts val="600"/>
              </a:spcBef>
              <a:spcAft>
                <a:spcPts val="600"/>
              </a:spcAft>
              <a:buNone/>
              <a:tabLst>
                <a:tab pos="540385" algn="l"/>
              </a:tabLst>
            </a:pPr>
            <a:r>
              <a:rPr lang="cs-CZ" sz="2400" dirty="0">
                <a:effectLst/>
                <a:latin typeface="Times New Roman" panose="02020603050405020304" pitchFamily="18" charset="0"/>
                <a:ea typeface="Times New Roman" panose="02020603050405020304" pitchFamily="18" charset="0"/>
              </a:rPr>
              <a:t>(1) Pro správu placení peněžitého plnění se uplatní postup pro správu daní bez ohledu na to, zda je toto peněžité plnění příjmem veřejného rozpočtu podle daňového řádu.</a:t>
            </a:r>
          </a:p>
          <a:p>
            <a:pPr indent="270510" algn="just">
              <a:spcBef>
                <a:spcPts val="600"/>
              </a:spcBef>
              <a:spcAft>
                <a:spcPts val="600"/>
              </a:spcAft>
              <a:buNone/>
              <a:tabLst>
                <a:tab pos="540385" algn="l"/>
              </a:tabLst>
            </a:pPr>
            <a:r>
              <a:rPr lang="cs-CZ" sz="2400" dirty="0">
                <a:effectLst/>
                <a:latin typeface="Times New Roman" panose="02020603050405020304" pitchFamily="18" charset="0"/>
                <a:ea typeface="Times New Roman" panose="02020603050405020304" pitchFamily="18" charset="0"/>
              </a:rPr>
              <a:t>(2) Správu placení peněžitého plnění namísto správního orgánu, který toto peněžité plnění uložil, vykonává obecný správce daně. </a:t>
            </a:r>
          </a:p>
          <a:p>
            <a:pPr indent="0" algn="just">
              <a:spcBef>
                <a:spcPts val="600"/>
              </a:spcBef>
              <a:spcAft>
                <a:spcPts val="600"/>
              </a:spcAft>
              <a:buNone/>
              <a:tabLst>
                <a:tab pos="540385" algn="l"/>
              </a:tabLst>
            </a:pPr>
            <a:r>
              <a:rPr lang="cs-CZ" sz="2400" dirty="0">
                <a:effectLst/>
                <a:latin typeface="Times New Roman" panose="02020603050405020304" pitchFamily="18" charset="0"/>
                <a:ea typeface="Times New Roman" panose="02020603050405020304" pitchFamily="18" charset="0"/>
              </a:rPr>
              <a:t>     (3) Správu placení peněžitého plnění, které uložil orgán územního samosprávného celku, vykonává obecní úřad nebo krajský úřad tohoto územního samosprávného celku. Na žádost tohoto obecního úřadu nebo krajského úřadu vykonává </a:t>
            </a:r>
            <a:r>
              <a:rPr lang="cs-CZ" sz="2400" b="1" u="sng" dirty="0">
                <a:effectLst/>
                <a:latin typeface="Times New Roman" panose="02020603050405020304" pitchFamily="18" charset="0"/>
                <a:ea typeface="Times New Roman" panose="02020603050405020304" pitchFamily="18" charset="0"/>
              </a:rPr>
              <a:t>správu placení </a:t>
            </a:r>
            <a:r>
              <a:rPr lang="cs-CZ" sz="2400" b="1" dirty="0">
                <a:effectLst/>
                <a:latin typeface="Times New Roman" panose="02020603050405020304" pitchFamily="18" charset="0"/>
                <a:ea typeface="Times New Roman" panose="02020603050405020304" pitchFamily="18" charset="0"/>
              </a:rPr>
              <a:t>tohoto peněžitého plnění nebo </a:t>
            </a:r>
            <a:r>
              <a:rPr lang="cs-CZ" sz="2400" b="1" u="sng" dirty="0">
                <a:effectLst/>
                <a:latin typeface="Times New Roman" panose="02020603050405020304" pitchFamily="18" charset="0"/>
                <a:ea typeface="Times New Roman" panose="02020603050405020304" pitchFamily="18" charset="0"/>
              </a:rPr>
              <a:t>jej</a:t>
            </a:r>
            <a:r>
              <a:rPr lang="cs-CZ" sz="2400" b="1" dirty="0">
                <a:effectLst/>
                <a:latin typeface="Times New Roman" panose="02020603050405020304" pitchFamily="18" charset="0"/>
                <a:ea typeface="Times New Roman" panose="02020603050405020304" pitchFamily="18" charset="0"/>
              </a:rPr>
              <a:t> </a:t>
            </a:r>
            <a:r>
              <a:rPr lang="cs-CZ" sz="2400" b="1" u="sng" dirty="0">
                <a:effectLst/>
                <a:latin typeface="Times New Roman" panose="02020603050405020304" pitchFamily="18" charset="0"/>
                <a:ea typeface="Times New Roman" panose="02020603050405020304" pitchFamily="18" charset="0"/>
              </a:rPr>
              <a:t>vymáhá obecný správce daně</a:t>
            </a:r>
            <a:r>
              <a:rPr lang="cs-CZ" sz="2400" b="1" dirty="0">
                <a:effectLst/>
                <a:latin typeface="Times New Roman" panose="02020603050405020304" pitchFamily="18" charset="0"/>
                <a:ea typeface="Times New Roman" panose="02020603050405020304" pitchFamily="18" charset="0"/>
              </a:rPr>
              <a:t>. </a:t>
            </a:r>
          </a:p>
          <a:p>
            <a:endParaRPr lang="cs-CZ" dirty="0"/>
          </a:p>
        </p:txBody>
      </p:sp>
    </p:spTree>
    <p:extLst>
      <p:ext uri="{BB962C8B-B14F-4D97-AF65-F5344CB8AC3E}">
        <p14:creationId xmlns:p14="http://schemas.microsoft.com/office/powerpoint/2010/main" val="3426906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D92D5-158C-E15E-28E8-E5973C4BC57B}"/>
            </a:ext>
          </a:extLst>
        </p:cNvPr>
        <p:cNvGrpSpPr/>
        <p:nvPr/>
      </p:nvGrpSpPr>
      <p:grpSpPr>
        <a:xfrm>
          <a:off x="0" y="0"/>
          <a:ext cx="0" cy="0"/>
          <a:chOff x="0" y="0"/>
          <a:chExt cx="0" cy="0"/>
        </a:xfrm>
      </p:grpSpPr>
      <p:sp>
        <p:nvSpPr>
          <p:cNvPr id="3" name="Zástupný obsah 2">
            <a:extLst>
              <a:ext uri="{FF2B5EF4-FFF2-40B4-BE49-F238E27FC236}">
                <a16:creationId xmlns:a16="http://schemas.microsoft.com/office/drawing/2014/main" id="{E299ADA8-0D9E-1C84-27B9-B4FD88CA8171}"/>
              </a:ext>
            </a:extLst>
          </p:cNvPr>
          <p:cNvSpPr>
            <a:spLocks noGrp="1"/>
          </p:cNvSpPr>
          <p:nvPr>
            <p:ph idx="1"/>
          </p:nvPr>
        </p:nvSpPr>
        <p:spPr>
          <a:xfrm>
            <a:off x="694481" y="219920"/>
            <a:ext cx="11215868" cy="6481822"/>
          </a:xfrm>
        </p:spPr>
        <p:txBody>
          <a:bodyPr>
            <a:normAutofit lnSpcReduction="10000"/>
          </a:bodyPr>
          <a:lstStyle/>
          <a:p>
            <a:pPr indent="270510" algn="just">
              <a:spcBef>
                <a:spcPts val="600"/>
              </a:spcBef>
              <a:spcAft>
                <a:spcPts val="600"/>
              </a:spcAft>
              <a:buNone/>
              <a:tabLst>
                <a:tab pos="540385" algn="l"/>
              </a:tabLst>
            </a:pPr>
            <a:r>
              <a:rPr lang="cs-CZ" sz="2800" dirty="0">
                <a:effectLst/>
                <a:latin typeface="Times New Roman" panose="02020603050405020304" pitchFamily="18" charset="0"/>
                <a:ea typeface="Times New Roman" panose="02020603050405020304" pitchFamily="18" charset="0"/>
              </a:rPr>
              <a:t>(4) Správní orgán, který peněžité plnění uložil, vykonává </a:t>
            </a:r>
            <a:r>
              <a:rPr lang="cs-CZ" sz="2800" b="1" u="sng" dirty="0">
                <a:effectLst/>
                <a:latin typeface="Times New Roman" panose="02020603050405020304" pitchFamily="18" charset="0"/>
                <a:ea typeface="Times New Roman" panose="02020603050405020304" pitchFamily="18" charset="0"/>
              </a:rPr>
              <a:t>správu placení </a:t>
            </a:r>
            <a:r>
              <a:rPr lang="cs-CZ" sz="2800" b="1" dirty="0">
                <a:effectLst/>
                <a:latin typeface="Times New Roman" panose="02020603050405020304" pitchFamily="18" charset="0"/>
                <a:ea typeface="Times New Roman" panose="02020603050405020304" pitchFamily="18" charset="0"/>
              </a:rPr>
              <a:t>tohoto peněžitého plnění, jde-li o</a:t>
            </a:r>
          </a:p>
          <a:p>
            <a:pPr marL="0" lvl="0" indent="0">
              <a:buNone/>
              <a:tabLst>
                <a:tab pos="540385" algn="l"/>
              </a:tabLst>
            </a:pPr>
            <a:r>
              <a:rPr lang="cs-CZ" sz="2800" dirty="0">
                <a:effectLst/>
                <a:latin typeface="Times New Roman" panose="02020603050405020304" pitchFamily="18" charset="0"/>
                <a:ea typeface="Times New Roman" panose="02020603050405020304" pitchFamily="18" charset="0"/>
              </a:rPr>
              <a:t>a) donucovací pokutu při provádění exekuce ukládáním donucovacích pokut,</a:t>
            </a:r>
            <a:br>
              <a:rPr lang="cs-CZ" sz="2800" dirty="0">
                <a:effectLst/>
                <a:latin typeface="Times New Roman" panose="02020603050405020304" pitchFamily="18" charset="0"/>
                <a:ea typeface="Times New Roman" panose="02020603050405020304" pitchFamily="18" charset="0"/>
              </a:rPr>
            </a:br>
            <a:r>
              <a:rPr lang="cs-CZ" sz="2800" dirty="0">
                <a:effectLst/>
                <a:latin typeface="Times New Roman" panose="02020603050405020304" pitchFamily="18" charset="0"/>
                <a:ea typeface="Times New Roman" panose="02020603050405020304" pitchFamily="18" charset="0"/>
              </a:rPr>
              <a:t>b) náhradu nákladů řízení podle tohoto zákona,</a:t>
            </a:r>
            <a:br>
              <a:rPr lang="cs-CZ" sz="2800" dirty="0">
                <a:effectLst/>
                <a:latin typeface="Times New Roman" panose="02020603050405020304" pitchFamily="18" charset="0"/>
                <a:ea typeface="Times New Roman" panose="02020603050405020304" pitchFamily="18" charset="0"/>
              </a:rPr>
            </a:br>
            <a:r>
              <a:rPr lang="cs-CZ" sz="2800" dirty="0">
                <a:effectLst/>
                <a:latin typeface="Times New Roman" panose="02020603050405020304" pitchFamily="18" charset="0"/>
                <a:ea typeface="Times New Roman" panose="02020603050405020304" pitchFamily="18" charset="0"/>
              </a:rPr>
              <a:t>c) pořádkovou pokutu podle tohoto zákona, nebo</a:t>
            </a:r>
            <a:br>
              <a:rPr lang="cs-CZ" sz="2800" dirty="0">
                <a:effectLst/>
                <a:latin typeface="Times New Roman" panose="02020603050405020304" pitchFamily="18" charset="0"/>
                <a:ea typeface="Times New Roman" panose="02020603050405020304" pitchFamily="18" charset="0"/>
              </a:rPr>
            </a:br>
            <a:r>
              <a:rPr lang="cs-CZ" sz="2800" dirty="0">
                <a:effectLst/>
                <a:latin typeface="Times New Roman" panose="02020603050405020304" pitchFamily="18" charset="0"/>
                <a:ea typeface="Times New Roman" panose="02020603050405020304" pitchFamily="18" charset="0"/>
              </a:rPr>
              <a:t>d) peněžité plnění, které není příjmem veřejného rozpočtu podle daňového řádu.</a:t>
            </a:r>
          </a:p>
          <a:p>
            <a:pPr indent="270510" algn="just">
              <a:spcBef>
                <a:spcPts val="600"/>
              </a:spcBef>
              <a:spcAft>
                <a:spcPts val="600"/>
              </a:spcAft>
              <a:buNone/>
              <a:tabLst>
                <a:tab pos="540385" algn="l"/>
              </a:tabLst>
            </a:pPr>
            <a:r>
              <a:rPr lang="cs-CZ" sz="2800" dirty="0">
                <a:effectLst/>
                <a:latin typeface="Times New Roman" panose="02020603050405020304" pitchFamily="18" charset="0"/>
                <a:ea typeface="Times New Roman" panose="02020603050405020304" pitchFamily="18" charset="0"/>
              </a:rPr>
              <a:t>(5) </a:t>
            </a:r>
            <a:r>
              <a:rPr lang="cs-CZ" sz="2800" b="1" u="sng" dirty="0">
                <a:effectLst/>
                <a:latin typeface="Times New Roman" panose="02020603050405020304" pitchFamily="18" charset="0"/>
                <a:ea typeface="Times New Roman" panose="02020603050405020304" pitchFamily="18" charset="0"/>
              </a:rPr>
              <a:t>Na žádost správního orgánu</a:t>
            </a:r>
            <a:r>
              <a:rPr lang="cs-CZ" sz="2800" b="1" dirty="0">
                <a:effectLst/>
                <a:latin typeface="Times New Roman" panose="02020603050405020304" pitchFamily="18" charset="0"/>
                <a:ea typeface="Times New Roman" panose="02020603050405020304" pitchFamily="18" charset="0"/>
              </a:rPr>
              <a:t>, který uložil peněžité plnění podle odstavce 4 písm. a), b) nebo c), </a:t>
            </a:r>
            <a:r>
              <a:rPr lang="cs-CZ" sz="2800" b="1" u="sng" dirty="0">
                <a:effectLst/>
                <a:latin typeface="Times New Roman" panose="02020603050405020304" pitchFamily="18" charset="0"/>
                <a:ea typeface="Times New Roman" panose="02020603050405020304" pitchFamily="18" charset="0"/>
              </a:rPr>
              <a:t>vykonává správu placení tohoto peněžitého plnění nebo jej vymáhá obecný správce daně</a:t>
            </a:r>
            <a:r>
              <a:rPr lang="cs-CZ" sz="2800" b="1" dirty="0">
                <a:effectLst/>
                <a:latin typeface="Times New Roman" panose="02020603050405020304" pitchFamily="18" charset="0"/>
                <a:ea typeface="Times New Roman" panose="02020603050405020304" pitchFamily="18" charset="0"/>
              </a:rPr>
              <a:t>.</a:t>
            </a:r>
          </a:p>
          <a:p>
            <a:pPr indent="0" algn="just">
              <a:spcBef>
                <a:spcPts val="600"/>
              </a:spcBef>
              <a:spcAft>
                <a:spcPts val="600"/>
              </a:spcAft>
              <a:buNone/>
              <a:tabLst>
                <a:tab pos="540385" algn="l"/>
              </a:tabLst>
            </a:pPr>
            <a:r>
              <a:rPr lang="cs-CZ" sz="2800" dirty="0">
                <a:effectLst/>
                <a:latin typeface="Times New Roman" panose="02020603050405020304" pitchFamily="18" charset="0"/>
                <a:ea typeface="Times New Roman" panose="02020603050405020304" pitchFamily="18" charset="0"/>
              </a:rPr>
              <a:t>    (6) Vykonává-li správu placení peněžitého plnění obecný správce daně a toto peněžité plnění je uloženo příkazem na místě, převezme platbu na místě správní orgán, který peněžité plnění uložil, a postoupí ji obecnému správci daně.</a:t>
            </a:r>
          </a:p>
        </p:txBody>
      </p:sp>
    </p:spTree>
    <p:extLst>
      <p:ext uri="{BB962C8B-B14F-4D97-AF65-F5344CB8AC3E}">
        <p14:creationId xmlns:p14="http://schemas.microsoft.com/office/powerpoint/2010/main" val="300864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B6B9A58-DD29-E01B-F99B-AB08013230DB}"/>
              </a:ext>
            </a:extLst>
          </p:cNvPr>
          <p:cNvSpPr>
            <a:spLocks noGrp="1"/>
          </p:cNvSpPr>
          <p:nvPr>
            <p:ph type="title"/>
          </p:nvPr>
        </p:nvSpPr>
        <p:spPr>
          <a:xfrm>
            <a:off x="1701479" y="624110"/>
            <a:ext cx="9803134" cy="1280890"/>
          </a:xfrm>
        </p:spPr>
        <p:txBody>
          <a:bodyPr/>
          <a:lstStyle/>
          <a:p>
            <a:pPr algn="ctr"/>
            <a:r>
              <a:rPr lang="cs-CZ" b="1" dirty="0"/>
              <a:t>Novela daňového řádu</a:t>
            </a:r>
          </a:p>
        </p:txBody>
      </p:sp>
      <p:sp>
        <p:nvSpPr>
          <p:cNvPr id="3" name="Zástupný obsah 2">
            <a:extLst>
              <a:ext uri="{FF2B5EF4-FFF2-40B4-BE49-F238E27FC236}">
                <a16:creationId xmlns:a16="http://schemas.microsoft.com/office/drawing/2014/main" id="{CFAD74B5-25D8-5D56-89F5-C28CED46126F}"/>
              </a:ext>
            </a:extLst>
          </p:cNvPr>
          <p:cNvSpPr>
            <a:spLocks noGrp="1"/>
          </p:cNvSpPr>
          <p:nvPr>
            <p:ph idx="1"/>
          </p:nvPr>
        </p:nvSpPr>
        <p:spPr>
          <a:xfrm>
            <a:off x="1597306" y="2133600"/>
            <a:ext cx="9907306" cy="3777622"/>
          </a:xfrm>
        </p:spPr>
        <p:txBody>
          <a:bodyPr/>
          <a:lstStyle/>
          <a:p>
            <a:pPr marL="0" lvl="0" indent="0" algn="just">
              <a:spcBef>
                <a:spcPts val="2400"/>
              </a:spcBef>
              <a:spcAft>
                <a:spcPts val="600"/>
              </a:spcAft>
              <a:buNone/>
            </a:pPr>
            <a:r>
              <a:rPr lang="cs-CZ" sz="3600" b="1" dirty="0">
                <a:effectLst/>
                <a:latin typeface="Times New Roman" panose="02020603050405020304" pitchFamily="18" charset="0"/>
                <a:ea typeface="Times New Roman" panose="02020603050405020304" pitchFamily="18" charset="0"/>
              </a:rPr>
              <a:t>V § 10 odstavec 3 zní:</a:t>
            </a:r>
          </a:p>
          <a:p>
            <a:pPr marL="0" lvl="0" indent="0" algn="just">
              <a:spcBef>
                <a:spcPts val="600"/>
              </a:spcBef>
              <a:spcAft>
                <a:spcPts val="600"/>
              </a:spcAft>
              <a:buNone/>
              <a:tabLst>
                <a:tab pos="540385" algn="l"/>
              </a:tabLst>
            </a:pPr>
            <a:r>
              <a:rPr lang="cs-CZ" sz="3600" b="1" dirty="0">
                <a:effectLst/>
                <a:latin typeface="Times New Roman" panose="02020603050405020304" pitchFamily="18" charset="0"/>
                <a:ea typeface="Times New Roman" panose="02020603050405020304" pitchFamily="18" charset="0"/>
              </a:rPr>
              <a:t>„(3) Správce daně má způsobilost vystupovat v postavení věřitele, dlužníka, poškozeného nebo v postavení jim obdobném ve věcech souvisejících se správou daní a v tomto rozsahu má i procesní způsobilost.“.</a:t>
            </a:r>
          </a:p>
          <a:p>
            <a:endParaRPr lang="cs-CZ" dirty="0"/>
          </a:p>
        </p:txBody>
      </p:sp>
    </p:spTree>
    <p:extLst>
      <p:ext uri="{BB962C8B-B14F-4D97-AF65-F5344CB8AC3E}">
        <p14:creationId xmlns:p14="http://schemas.microsoft.com/office/powerpoint/2010/main" val="879878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772501-6B2A-874F-E6ED-9E651F2B2C0C}"/>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FCC97558-3C13-E7BD-ED00-5D15DAD00C5F}"/>
              </a:ext>
            </a:extLst>
          </p:cNvPr>
          <p:cNvSpPr>
            <a:spLocks noGrp="1"/>
          </p:cNvSpPr>
          <p:nvPr>
            <p:ph type="title"/>
          </p:nvPr>
        </p:nvSpPr>
        <p:spPr>
          <a:xfrm>
            <a:off x="1701479" y="624110"/>
            <a:ext cx="9803134" cy="1280890"/>
          </a:xfrm>
        </p:spPr>
        <p:txBody>
          <a:bodyPr/>
          <a:lstStyle/>
          <a:p>
            <a:pPr algn="ctr"/>
            <a:r>
              <a:rPr lang="cs-CZ" b="1" dirty="0"/>
              <a:t>Novela daňového řádu</a:t>
            </a:r>
          </a:p>
        </p:txBody>
      </p:sp>
      <p:sp>
        <p:nvSpPr>
          <p:cNvPr id="3" name="Zástupný obsah 2">
            <a:extLst>
              <a:ext uri="{FF2B5EF4-FFF2-40B4-BE49-F238E27FC236}">
                <a16:creationId xmlns:a16="http://schemas.microsoft.com/office/drawing/2014/main" id="{8111095F-FE93-C5C1-2D67-21F9FE0AFE07}"/>
              </a:ext>
            </a:extLst>
          </p:cNvPr>
          <p:cNvSpPr>
            <a:spLocks noGrp="1"/>
          </p:cNvSpPr>
          <p:nvPr>
            <p:ph idx="1"/>
          </p:nvPr>
        </p:nvSpPr>
        <p:spPr>
          <a:xfrm>
            <a:off x="1597306" y="2133600"/>
            <a:ext cx="9907306" cy="4100290"/>
          </a:xfrm>
        </p:spPr>
        <p:txBody>
          <a:bodyPr>
            <a:normAutofit/>
          </a:bodyPr>
          <a:lstStyle/>
          <a:p>
            <a:pPr marL="0" lvl="0" indent="0" algn="just">
              <a:spcBef>
                <a:spcPts val="2400"/>
              </a:spcBef>
              <a:spcAft>
                <a:spcPts val="600"/>
              </a:spcAft>
              <a:buNone/>
            </a:pPr>
            <a:r>
              <a:rPr lang="cs-CZ" sz="4000" dirty="0">
                <a:effectLst/>
                <a:latin typeface="Times New Roman" panose="02020603050405020304" pitchFamily="18" charset="0"/>
                <a:ea typeface="Times New Roman" panose="02020603050405020304" pitchFamily="18" charset="0"/>
              </a:rPr>
              <a:t>V § 39 se na konci textu odstavce 3 doplňují slova „; to neplatí, pokud je písemnost doručována do ciziny“.</a:t>
            </a:r>
          </a:p>
          <a:p>
            <a:r>
              <a:rPr lang="cs-CZ" sz="2400" dirty="0"/>
              <a:t>(3) Prostřednictvím provozovatele poštovních služeb lze písemnost doručovat, jen jestliže podle uzavřené poštovní smlouvy6) vznikne provozovateli poštovních služeb povinnost dodat zásilku obsahující písemnost způsobem, který je stanoven pro doručování tímto zákonem.</a:t>
            </a:r>
          </a:p>
        </p:txBody>
      </p:sp>
    </p:spTree>
    <p:extLst>
      <p:ext uri="{BB962C8B-B14F-4D97-AF65-F5344CB8AC3E}">
        <p14:creationId xmlns:p14="http://schemas.microsoft.com/office/powerpoint/2010/main" val="3020073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48F2F0-B3EE-5394-C923-D858B6389CA1}"/>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C7F7F583-9979-7EC5-AE4E-FF3A9ACB6923}"/>
              </a:ext>
            </a:extLst>
          </p:cNvPr>
          <p:cNvSpPr>
            <a:spLocks noGrp="1"/>
          </p:cNvSpPr>
          <p:nvPr>
            <p:ph type="title"/>
          </p:nvPr>
        </p:nvSpPr>
        <p:spPr>
          <a:xfrm>
            <a:off x="1701479" y="624110"/>
            <a:ext cx="9803134" cy="1280890"/>
          </a:xfrm>
        </p:spPr>
        <p:txBody>
          <a:bodyPr/>
          <a:lstStyle/>
          <a:p>
            <a:pPr algn="ctr"/>
            <a:r>
              <a:rPr lang="cs-CZ" b="1" dirty="0"/>
              <a:t>Novela daňového řádu</a:t>
            </a:r>
          </a:p>
        </p:txBody>
      </p:sp>
      <p:sp>
        <p:nvSpPr>
          <p:cNvPr id="3" name="Zástupný obsah 2">
            <a:extLst>
              <a:ext uri="{FF2B5EF4-FFF2-40B4-BE49-F238E27FC236}">
                <a16:creationId xmlns:a16="http://schemas.microsoft.com/office/drawing/2014/main" id="{DAF3025B-1F7E-038E-5DDC-1DA29C3F9DD9}"/>
              </a:ext>
            </a:extLst>
          </p:cNvPr>
          <p:cNvSpPr>
            <a:spLocks noGrp="1"/>
          </p:cNvSpPr>
          <p:nvPr>
            <p:ph idx="1"/>
          </p:nvPr>
        </p:nvSpPr>
        <p:spPr>
          <a:xfrm>
            <a:off x="1597306" y="1724628"/>
            <a:ext cx="9907306" cy="4509262"/>
          </a:xfrm>
        </p:spPr>
        <p:txBody>
          <a:bodyPr>
            <a:normAutofit/>
          </a:bodyPr>
          <a:lstStyle/>
          <a:p>
            <a:pPr marL="0" lvl="0" indent="0" algn="just">
              <a:spcBef>
                <a:spcPts val="2400"/>
              </a:spcBef>
              <a:spcAft>
                <a:spcPts val="600"/>
              </a:spcAft>
              <a:buNone/>
            </a:pPr>
            <a:r>
              <a:rPr lang="cs-CZ" sz="4000" dirty="0">
                <a:effectLst/>
                <a:latin typeface="Times New Roman" panose="02020603050405020304" pitchFamily="18" charset="0"/>
                <a:ea typeface="Times New Roman" panose="02020603050405020304" pitchFamily="18" charset="0"/>
              </a:rPr>
              <a:t>V § 47 se doplňuje odstavec 7, který zní:</a:t>
            </a:r>
          </a:p>
          <a:p>
            <a:pPr marL="0" lvl="0" indent="0" algn="just">
              <a:spcBef>
                <a:spcPts val="600"/>
              </a:spcBef>
              <a:spcAft>
                <a:spcPts val="600"/>
              </a:spcAft>
              <a:buNone/>
              <a:tabLst>
                <a:tab pos="540385" algn="l"/>
              </a:tabLst>
            </a:pPr>
            <a:r>
              <a:rPr lang="cs-CZ" sz="4000" dirty="0">
                <a:effectLst/>
                <a:latin typeface="Times New Roman" panose="02020603050405020304" pitchFamily="18" charset="0"/>
                <a:ea typeface="Times New Roman" panose="02020603050405020304" pitchFamily="18" charset="0"/>
              </a:rPr>
              <a:t>„(7) Lze-li při doručování zásilky do ciziny prokázat dodání zásilky podle právních předpisů dané země, považuje se tato zásilka za dodanou odpovídajícím způsobem podle tohoto zákona.“. </a:t>
            </a:r>
          </a:p>
        </p:txBody>
      </p:sp>
    </p:spTree>
    <p:extLst>
      <p:ext uri="{BB962C8B-B14F-4D97-AF65-F5344CB8AC3E}">
        <p14:creationId xmlns:p14="http://schemas.microsoft.com/office/powerpoint/2010/main" val="560650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6727DB-A19A-628E-B774-D5A113BDD14E}"/>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1E46BB0-B224-C202-2C49-37EB8AF32EFF}"/>
              </a:ext>
            </a:extLst>
          </p:cNvPr>
          <p:cNvSpPr>
            <a:spLocks noGrp="1"/>
          </p:cNvSpPr>
          <p:nvPr>
            <p:ph type="title"/>
          </p:nvPr>
        </p:nvSpPr>
        <p:spPr>
          <a:xfrm>
            <a:off x="1701479" y="624110"/>
            <a:ext cx="9803134" cy="1280890"/>
          </a:xfrm>
        </p:spPr>
        <p:txBody>
          <a:bodyPr/>
          <a:lstStyle/>
          <a:p>
            <a:pPr algn="ctr"/>
            <a:r>
              <a:rPr lang="cs-CZ" b="1" dirty="0"/>
              <a:t>Novela daňového řádu</a:t>
            </a:r>
          </a:p>
        </p:txBody>
      </p:sp>
      <p:sp>
        <p:nvSpPr>
          <p:cNvPr id="3" name="Zástupný obsah 2">
            <a:extLst>
              <a:ext uri="{FF2B5EF4-FFF2-40B4-BE49-F238E27FC236}">
                <a16:creationId xmlns:a16="http://schemas.microsoft.com/office/drawing/2014/main" id="{9545E0FF-5338-ED93-E70E-22950783825C}"/>
              </a:ext>
            </a:extLst>
          </p:cNvPr>
          <p:cNvSpPr>
            <a:spLocks noGrp="1"/>
          </p:cNvSpPr>
          <p:nvPr>
            <p:ph idx="1"/>
          </p:nvPr>
        </p:nvSpPr>
        <p:spPr>
          <a:xfrm>
            <a:off x="1597306" y="1458410"/>
            <a:ext cx="9907306" cy="5046562"/>
          </a:xfrm>
        </p:spPr>
        <p:txBody>
          <a:bodyPr>
            <a:normAutofit/>
          </a:bodyPr>
          <a:lstStyle/>
          <a:p>
            <a:pPr marL="0" lvl="0" indent="0">
              <a:spcBef>
                <a:spcPts val="2400"/>
              </a:spcBef>
              <a:spcAft>
                <a:spcPts val="600"/>
              </a:spcAft>
              <a:buNone/>
            </a:pPr>
            <a:r>
              <a:rPr lang="cs-CZ" sz="3200" dirty="0">
                <a:effectLst/>
                <a:latin typeface="Times New Roman" panose="02020603050405020304" pitchFamily="18" charset="0"/>
                <a:ea typeface="Times New Roman" panose="02020603050405020304" pitchFamily="18" charset="0"/>
              </a:rPr>
              <a:t>V § 49 odst. 1 písm. a) se slovo „, nebo“ nahrazuje čárkou.</a:t>
            </a:r>
            <a:br>
              <a:rPr lang="cs-CZ" sz="3200" dirty="0">
                <a:effectLst/>
                <a:latin typeface="Times New Roman" panose="02020603050405020304" pitchFamily="18" charset="0"/>
                <a:ea typeface="Times New Roman" panose="02020603050405020304" pitchFamily="18" charset="0"/>
              </a:rPr>
            </a:br>
            <a:r>
              <a:rPr lang="cs-CZ" sz="3200" dirty="0">
                <a:effectLst/>
                <a:latin typeface="Times New Roman" panose="02020603050405020304" pitchFamily="18" charset="0"/>
                <a:ea typeface="Times New Roman" panose="02020603050405020304" pitchFamily="18" charset="0"/>
              </a:rPr>
              <a:t>V § 49 se na konci odstavce 1 tečka nahrazuje slovem „, nebo“ a doplňuje se písmeno c), které zní:</a:t>
            </a:r>
          </a:p>
          <a:p>
            <a:pPr marL="0" lvl="0" indent="0" algn="just">
              <a:buNone/>
              <a:tabLst>
                <a:tab pos="540385" algn="l"/>
              </a:tabLst>
            </a:pPr>
            <a:r>
              <a:rPr lang="cs-CZ" sz="3200" dirty="0">
                <a:effectLst/>
                <a:latin typeface="Times New Roman" panose="02020603050405020304" pitchFamily="18" charset="0"/>
                <a:ea typeface="Times New Roman" panose="02020603050405020304" pitchFamily="18" charset="0"/>
              </a:rPr>
              <a:t>„c) osobě, které se prokazatelně nedaří doručovat na adresu jejího bydliště nebo sídla v cizině.“</a:t>
            </a:r>
          </a:p>
          <a:p>
            <a:pPr algn="l">
              <a:lnSpc>
                <a:spcPts val="1650"/>
              </a:lnSpc>
              <a:buNone/>
            </a:pPr>
            <a:endParaRPr lang="cs-CZ" sz="1900" b="1" i="0" dirty="0">
              <a:solidFill>
                <a:schemeClr val="tx1"/>
              </a:solidFill>
              <a:effectLst/>
              <a:latin typeface="Arial" panose="020B0604020202020204" pitchFamily="34" charset="0"/>
            </a:endParaRPr>
          </a:p>
          <a:p>
            <a:pPr algn="l">
              <a:lnSpc>
                <a:spcPts val="1650"/>
              </a:lnSpc>
              <a:buNone/>
            </a:pPr>
            <a:r>
              <a:rPr lang="cs-CZ" sz="1900" b="1" i="0" dirty="0">
                <a:solidFill>
                  <a:schemeClr val="tx1"/>
                </a:solidFill>
                <a:effectLst/>
                <a:latin typeface="Arial" panose="020B0604020202020204" pitchFamily="34" charset="0"/>
              </a:rPr>
              <a:t>§ 49 Doručování veřejnou vyhláškou</a:t>
            </a:r>
          </a:p>
          <a:p>
            <a:pPr algn="just">
              <a:buNone/>
            </a:pPr>
            <a:r>
              <a:rPr lang="cs-CZ" sz="1900" b="1" i="0" dirty="0">
                <a:solidFill>
                  <a:schemeClr val="tx1"/>
                </a:solidFill>
                <a:effectLst/>
                <a:latin typeface="Arial" panose="020B0604020202020204" pitchFamily="34" charset="0"/>
              </a:rPr>
              <a:t>(1)</a:t>
            </a:r>
            <a:r>
              <a:rPr lang="cs-CZ" sz="1900" b="0" i="0" dirty="0">
                <a:solidFill>
                  <a:schemeClr val="tx1"/>
                </a:solidFill>
                <a:effectLst/>
                <a:latin typeface="Arial" panose="020B0604020202020204" pitchFamily="34" charset="0"/>
              </a:rPr>
              <a:t> Veřejnou vyhláškou se písemnost doručuje</a:t>
            </a:r>
          </a:p>
          <a:p>
            <a:pPr algn="just">
              <a:buNone/>
            </a:pPr>
            <a:r>
              <a:rPr lang="cs-CZ" sz="1900" b="1" i="0" dirty="0">
                <a:solidFill>
                  <a:schemeClr val="tx1"/>
                </a:solidFill>
                <a:effectLst/>
                <a:latin typeface="Arial" panose="020B0604020202020204" pitchFamily="34" charset="0"/>
              </a:rPr>
              <a:t>a)</a:t>
            </a:r>
            <a:r>
              <a:rPr lang="cs-CZ" sz="1900" b="0" i="0" dirty="0">
                <a:solidFill>
                  <a:schemeClr val="tx1"/>
                </a:solidFill>
                <a:effectLst/>
                <a:latin typeface="Arial" panose="020B0604020202020204" pitchFamily="34" charset="0"/>
              </a:rPr>
              <a:t> osobě neznámého pobytu nebo sídla, pokud této osobě není ustanoven zástupce podle </a:t>
            </a:r>
            <a:r>
              <a:rPr lang="cs-CZ" sz="1900" b="0" i="0" u="none" strike="noStrike" dirty="0">
                <a:solidFill>
                  <a:schemeClr val="tx1"/>
                </a:solidFill>
                <a:effectLst/>
                <a:latin typeface="Arial" panose="020B0604020202020204" pitchFamily="34" charset="0"/>
              </a:rPr>
              <a:t>§ 26 odst. 1 písm. c)</a:t>
            </a:r>
            <a:r>
              <a:rPr lang="cs-CZ" sz="1900" b="0" i="0" dirty="0">
                <a:solidFill>
                  <a:schemeClr val="tx1"/>
                </a:solidFill>
                <a:effectLst/>
                <a:latin typeface="Arial" panose="020B0604020202020204" pitchFamily="34" charset="0"/>
              </a:rPr>
              <a:t>, jakož i osobě, která není známa, nebo</a:t>
            </a:r>
          </a:p>
          <a:p>
            <a:pPr marL="0" indent="0" algn="just">
              <a:buNone/>
            </a:pPr>
            <a:r>
              <a:rPr lang="cs-CZ" sz="1900" b="1" i="0" dirty="0">
                <a:solidFill>
                  <a:schemeClr val="tx1"/>
                </a:solidFill>
                <a:effectLst/>
                <a:latin typeface="Arial" panose="020B0604020202020204" pitchFamily="34" charset="0"/>
              </a:rPr>
              <a:t>b)</a:t>
            </a:r>
            <a:r>
              <a:rPr lang="cs-CZ" sz="1900" b="0" i="0" dirty="0">
                <a:solidFill>
                  <a:schemeClr val="tx1"/>
                </a:solidFill>
                <a:effectLst/>
                <a:latin typeface="Arial" panose="020B0604020202020204" pitchFamily="34" charset="0"/>
              </a:rPr>
              <a:t> v řízení, ve kterém se doručuje velkému nebo neurčitému počtu adresátů.</a:t>
            </a:r>
          </a:p>
          <a:p>
            <a:pPr marL="0" lvl="0" indent="0" algn="just">
              <a:buNone/>
              <a:tabLst>
                <a:tab pos="540385" algn="l"/>
              </a:tabLst>
            </a:pPr>
            <a:endParaRPr lang="cs-CZ"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43303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B3F2B-1AD7-8E7A-2CDA-5AEE883B4B5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CBCED6D6-79DC-C1CF-3716-34D8AF7A597A}"/>
              </a:ext>
            </a:extLst>
          </p:cNvPr>
          <p:cNvSpPr>
            <a:spLocks noGrp="1"/>
          </p:cNvSpPr>
          <p:nvPr>
            <p:ph type="title"/>
          </p:nvPr>
        </p:nvSpPr>
        <p:spPr>
          <a:xfrm>
            <a:off x="1493134" y="624110"/>
            <a:ext cx="10011479" cy="1280890"/>
          </a:xfrm>
        </p:spPr>
        <p:txBody>
          <a:bodyPr/>
          <a:lstStyle/>
          <a:p>
            <a:pPr algn="ctr"/>
            <a:r>
              <a:rPr lang="cs-CZ" b="1" dirty="0"/>
              <a:t>Novela daňového řádu</a:t>
            </a:r>
          </a:p>
        </p:txBody>
      </p:sp>
      <p:sp>
        <p:nvSpPr>
          <p:cNvPr id="3" name="Zástupný obsah 2">
            <a:extLst>
              <a:ext uri="{FF2B5EF4-FFF2-40B4-BE49-F238E27FC236}">
                <a16:creationId xmlns:a16="http://schemas.microsoft.com/office/drawing/2014/main" id="{D4578E2B-359C-B014-2E20-52FD6B5A8259}"/>
              </a:ext>
            </a:extLst>
          </p:cNvPr>
          <p:cNvSpPr>
            <a:spLocks noGrp="1"/>
          </p:cNvSpPr>
          <p:nvPr>
            <p:ph idx="1"/>
          </p:nvPr>
        </p:nvSpPr>
        <p:spPr>
          <a:xfrm>
            <a:off x="1493134" y="1458410"/>
            <a:ext cx="10011478" cy="5046562"/>
          </a:xfrm>
        </p:spPr>
        <p:txBody>
          <a:bodyPr>
            <a:normAutofit fontScale="85000" lnSpcReduction="10000"/>
          </a:bodyPr>
          <a:lstStyle/>
          <a:p>
            <a:pPr marL="0" indent="0" algn="just">
              <a:spcBef>
                <a:spcPts val="2400"/>
              </a:spcBef>
              <a:spcAft>
                <a:spcPts val="600"/>
              </a:spcAft>
              <a:buNone/>
            </a:pPr>
            <a:r>
              <a:rPr lang="cs-CZ" sz="1800" b="1" i="0" dirty="0">
                <a:solidFill>
                  <a:srgbClr val="08A8F8"/>
                </a:solidFill>
                <a:effectLst/>
                <a:latin typeface="Arial" panose="020B0604020202020204" pitchFamily="34" charset="0"/>
              </a:rPr>
              <a:t>Informační povinnost správce daně</a:t>
            </a:r>
          </a:p>
          <a:p>
            <a:pPr marL="0" lvl="0" indent="0" algn="just">
              <a:spcBef>
                <a:spcPts val="2400"/>
              </a:spcBef>
              <a:spcAft>
                <a:spcPts val="600"/>
              </a:spcAft>
              <a:buNone/>
            </a:pPr>
            <a:r>
              <a:rPr lang="cs-CZ" sz="2400" dirty="0">
                <a:effectLst/>
                <a:latin typeface="Times New Roman" panose="02020603050405020304" pitchFamily="18" charset="0"/>
                <a:ea typeface="Times New Roman" panose="02020603050405020304" pitchFamily="18" charset="0"/>
              </a:rPr>
              <a:t>V § 56 odst. 1 písmeno b) zní:</a:t>
            </a:r>
          </a:p>
          <a:p>
            <a:pPr marL="0" lvl="0" indent="0" algn="just">
              <a:spcBef>
                <a:spcPts val="600"/>
              </a:spcBef>
              <a:spcAft>
                <a:spcPts val="600"/>
              </a:spcAft>
              <a:buNone/>
              <a:tabLst>
                <a:tab pos="540385" algn="l"/>
              </a:tabLst>
            </a:pPr>
            <a:r>
              <a:rPr lang="cs-CZ" sz="2400" dirty="0">
                <a:effectLst/>
                <a:latin typeface="Times New Roman" panose="02020603050405020304" pitchFamily="18" charset="0"/>
                <a:ea typeface="Times New Roman" panose="02020603050405020304" pitchFamily="18" charset="0"/>
              </a:rPr>
              <a:t>„b) podmínky, za nichž lze učinit podání elektronicky, a to</a:t>
            </a:r>
          </a:p>
          <a:p>
            <a:pPr marL="0" lvl="0" indent="0" algn="just">
              <a:buNone/>
              <a:tabLst>
                <a:tab pos="540385" algn="l"/>
              </a:tabLst>
            </a:pPr>
            <a:r>
              <a:rPr lang="cs-CZ" sz="2400" dirty="0">
                <a:effectLst/>
                <a:latin typeface="Times New Roman" panose="02020603050405020304" pitchFamily="18" charset="0"/>
                <a:ea typeface="Times New Roman" panose="02020603050405020304" pitchFamily="18" charset="0"/>
              </a:rPr>
              <a:t>1. elektronickou adresu své podatelny, kterou může být adresa elektronické pošty nebo jiná obecně dostupná elektronická adresa, a jaká podání lze na jednotlivé elektronické adresy učinit,</a:t>
            </a:r>
          </a:p>
          <a:p>
            <a:pPr marL="0" lvl="0" indent="0" algn="just">
              <a:buNone/>
              <a:tabLst>
                <a:tab pos="540385" algn="l"/>
              </a:tabLst>
            </a:pPr>
            <a:r>
              <a:rPr lang="cs-CZ" sz="2400" dirty="0">
                <a:effectLst/>
                <a:latin typeface="Times New Roman" panose="02020603050405020304" pitchFamily="18" charset="0"/>
                <a:ea typeface="Times New Roman" panose="02020603050405020304" pitchFamily="18" charset="0"/>
              </a:rPr>
              <a:t>2. formu technického nosiče datových zpráv, kterou je způsobilý přijmout,</a:t>
            </a:r>
          </a:p>
          <a:p>
            <a:pPr marL="0" lvl="0" indent="0" algn="just">
              <a:buNone/>
              <a:tabLst>
                <a:tab pos="540385" algn="l"/>
              </a:tabLst>
            </a:pPr>
            <a:r>
              <a:rPr lang="cs-CZ" sz="2400" dirty="0">
                <a:effectLst/>
                <a:latin typeface="Times New Roman" panose="02020603050405020304" pitchFamily="18" charset="0"/>
                <a:ea typeface="Times New Roman" panose="02020603050405020304" pitchFamily="18" charset="0"/>
              </a:rPr>
              <a:t>3. formát a datovou strukturu podání, které je způsobilý přijmout, </a:t>
            </a:r>
          </a:p>
          <a:p>
            <a:pPr marL="0" lvl="0" indent="0" algn="just">
              <a:buNone/>
              <a:tabLst>
                <a:tab pos="540385" algn="l"/>
              </a:tabLst>
            </a:pPr>
            <a:r>
              <a:rPr lang="cs-CZ" sz="2400" dirty="0">
                <a:effectLst/>
                <a:latin typeface="Times New Roman" panose="02020603050405020304" pitchFamily="18" charset="0"/>
                <a:ea typeface="Times New Roman" panose="02020603050405020304" pitchFamily="18" charset="0"/>
              </a:rPr>
              <a:t>4. datovou strukturu formulářového podání odpovídající stanovenému formátu a stanovené obsahové struktuře tohoto podání,“. </a:t>
            </a:r>
          </a:p>
          <a:p>
            <a:pPr marL="0" lvl="0" indent="0" algn="just">
              <a:buNone/>
              <a:tabLst>
                <a:tab pos="540385" algn="l"/>
              </a:tabLst>
            </a:pPr>
            <a:r>
              <a:rPr lang="cs-CZ" sz="2400" dirty="0">
                <a:effectLst/>
                <a:latin typeface="Times New Roman" panose="02020603050405020304" pitchFamily="18" charset="0"/>
                <a:ea typeface="Times New Roman" panose="02020603050405020304" pitchFamily="18" charset="0"/>
              </a:rPr>
              <a:t>------</a:t>
            </a:r>
          </a:p>
          <a:p>
            <a:pPr marL="0" lvl="0" indent="0" algn="just">
              <a:buNone/>
              <a:tabLst>
                <a:tab pos="540385" algn="l"/>
              </a:tabLst>
            </a:pPr>
            <a:r>
              <a:rPr lang="cs-CZ" sz="1900" dirty="0">
                <a:effectLst/>
                <a:latin typeface="Times New Roman" panose="02020603050405020304" pitchFamily="18" charset="0"/>
                <a:ea typeface="Times New Roman" panose="02020603050405020304" pitchFamily="18" charset="0"/>
              </a:rPr>
              <a:t>(1) Správce daně určí a zveřejní</a:t>
            </a:r>
          </a:p>
          <a:p>
            <a:pPr marL="0" lvl="0" indent="0" algn="just">
              <a:buNone/>
              <a:tabLst>
                <a:tab pos="540385" algn="l"/>
              </a:tabLst>
            </a:pPr>
            <a:r>
              <a:rPr lang="cs-CZ" sz="1900" dirty="0">
                <a:effectLst/>
                <a:latin typeface="Times New Roman" panose="02020603050405020304" pitchFamily="18" charset="0"/>
                <a:ea typeface="Times New Roman" panose="02020603050405020304" pitchFamily="18" charset="0"/>
              </a:rPr>
              <a:t>b) elektronickou adresu své podatelny, formy technického nosiče datových zpráv, jakož i formáty a struktury datových zpráv, které je způsobilý přijmout,</a:t>
            </a:r>
          </a:p>
          <a:p>
            <a:pPr algn="l">
              <a:lnSpc>
                <a:spcPts val="1650"/>
              </a:lnSpc>
              <a:buNone/>
            </a:pPr>
            <a:endParaRPr lang="cs-CZ" sz="1900" b="1" i="0" dirty="0">
              <a:solidFill>
                <a:schemeClr val="tx1"/>
              </a:solidFill>
              <a:effectLst/>
              <a:latin typeface="Arial" panose="020B0604020202020204" pitchFamily="34" charset="0"/>
            </a:endParaRPr>
          </a:p>
          <a:p>
            <a:pPr marL="0" lvl="0" indent="0" algn="just">
              <a:buNone/>
              <a:tabLst>
                <a:tab pos="540385" algn="l"/>
              </a:tabLst>
            </a:pPr>
            <a:endParaRPr lang="cs-CZ"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94256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1F6A7B-4A0A-CA5B-B5DA-BAC8E31B1A1B}"/>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3231AA15-6B03-E7DA-1C56-9DF404971765}"/>
              </a:ext>
            </a:extLst>
          </p:cNvPr>
          <p:cNvSpPr>
            <a:spLocks noGrp="1"/>
          </p:cNvSpPr>
          <p:nvPr>
            <p:ph type="title"/>
          </p:nvPr>
        </p:nvSpPr>
        <p:spPr>
          <a:xfrm>
            <a:off x="1493134" y="624110"/>
            <a:ext cx="10011479" cy="1280890"/>
          </a:xfrm>
        </p:spPr>
        <p:txBody>
          <a:bodyPr/>
          <a:lstStyle/>
          <a:p>
            <a:pPr algn="ctr"/>
            <a:r>
              <a:rPr lang="cs-CZ" b="1" dirty="0"/>
              <a:t>Novela daňového řádu</a:t>
            </a:r>
          </a:p>
        </p:txBody>
      </p:sp>
      <p:sp>
        <p:nvSpPr>
          <p:cNvPr id="3" name="Zástupný obsah 2">
            <a:extLst>
              <a:ext uri="{FF2B5EF4-FFF2-40B4-BE49-F238E27FC236}">
                <a16:creationId xmlns:a16="http://schemas.microsoft.com/office/drawing/2014/main" id="{C2137CC9-5E91-355D-7EA5-FE4154E7C3E3}"/>
              </a:ext>
            </a:extLst>
          </p:cNvPr>
          <p:cNvSpPr>
            <a:spLocks noGrp="1"/>
          </p:cNvSpPr>
          <p:nvPr>
            <p:ph idx="1"/>
          </p:nvPr>
        </p:nvSpPr>
        <p:spPr>
          <a:xfrm>
            <a:off x="1493134" y="1458410"/>
            <a:ext cx="10011478" cy="5046562"/>
          </a:xfrm>
        </p:spPr>
        <p:txBody>
          <a:bodyPr>
            <a:normAutofit/>
          </a:bodyPr>
          <a:lstStyle/>
          <a:p>
            <a:pPr marL="0" indent="0" algn="just">
              <a:spcBef>
                <a:spcPts val="2400"/>
              </a:spcBef>
              <a:spcAft>
                <a:spcPts val="600"/>
              </a:spcAft>
              <a:buNone/>
            </a:pPr>
            <a:r>
              <a:rPr lang="cs-CZ" sz="1800" b="1" i="0" dirty="0">
                <a:solidFill>
                  <a:srgbClr val="08A8F8"/>
                </a:solidFill>
                <a:effectLst/>
                <a:latin typeface="Arial" panose="020B0604020202020204" pitchFamily="34" charset="0"/>
              </a:rPr>
              <a:t>Informační povinnost správce daně</a:t>
            </a:r>
          </a:p>
          <a:p>
            <a:pPr marL="0" lvl="0" indent="0" algn="just">
              <a:spcBef>
                <a:spcPts val="2400"/>
              </a:spcBef>
              <a:spcAft>
                <a:spcPts val="600"/>
              </a:spcAft>
              <a:buNone/>
            </a:pPr>
            <a:r>
              <a:rPr lang="cs-CZ" sz="2800" dirty="0">
                <a:effectLst/>
                <a:latin typeface="Times New Roman" panose="02020603050405020304" pitchFamily="18" charset="0"/>
                <a:ea typeface="Times New Roman" panose="02020603050405020304" pitchFamily="18" charset="0"/>
              </a:rPr>
              <a:t>V § 56 se na konci odstavce 2 doplňuje věta „Informace podle odstavce 1 písm. b) bodu 3 a 4 postačí zveřejnit způsobem umožňujícím dálkový přístup.“.</a:t>
            </a:r>
          </a:p>
          <a:p>
            <a:pPr marL="0" lvl="0" indent="0" algn="just">
              <a:buNone/>
              <a:tabLst>
                <a:tab pos="540385" algn="l"/>
              </a:tabLst>
            </a:pPr>
            <a:r>
              <a:rPr lang="cs-CZ" sz="2400" dirty="0">
                <a:effectLst/>
                <a:latin typeface="Times New Roman" panose="02020603050405020304" pitchFamily="18" charset="0"/>
                <a:ea typeface="Times New Roman" panose="02020603050405020304" pitchFamily="18" charset="0"/>
              </a:rPr>
              <a:t>------</a:t>
            </a:r>
          </a:p>
          <a:p>
            <a:pPr marL="0" lvl="0" indent="0" algn="just">
              <a:buNone/>
              <a:tabLst>
                <a:tab pos="540385" algn="l"/>
              </a:tabLst>
            </a:pPr>
            <a:r>
              <a:rPr lang="cs-CZ" sz="1900" dirty="0">
                <a:effectLst/>
                <a:latin typeface="Times New Roman" panose="02020603050405020304" pitchFamily="18" charset="0"/>
                <a:ea typeface="Times New Roman" panose="02020603050405020304" pitchFamily="18" charset="0"/>
              </a:rPr>
              <a:t>(2) Správce daně zveřejní informace podle odstavce 1 na své úřední desce a způsobem umožňujícím dálkový přístup.</a:t>
            </a:r>
            <a:endParaRPr lang="cs-CZ"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94111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E4519-886C-5177-9568-DC4C9B3F4C8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A1872FD4-4F09-82B6-8504-EF51B360A63D}"/>
              </a:ext>
            </a:extLst>
          </p:cNvPr>
          <p:cNvSpPr>
            <a:spLocks noGrp="1"/>
          </p:cNvSpPr>
          <p:nvPr>
            <p:ph type="title"/>
          </p:nvPr>
        </p:nvSpPr>
        <p:spPr>
          <a:xfrm>
            <a:off x="1493134" y="624110"/>
            <a:ext cx="10011479" cy="1280890"/>
          </a:xfrm>
        </p:spPr>
        <p:txBody>
          <a:bodyPr/>
          <a:lstStyle/>
          <a:p>
            <a:pPr algn="ctr"/>
            <a:r>
              <a:rPr lang="cs-CZ" b="1" dirty="0"/>
              <a:t>Novela daňového řádu</a:t>
            </a:r>
          </a:p>
        </p:txBody>
      </p:sp>
      <p:sp>
        <p:nvSpPr>
          <p:cNvPr id="3" name="Zástupný obsah 2">
            <a:extLst>
              <a:ext uri="{FF2B5EF4-FFF2-40B4-BE49-F238E27FC236}">
                <a16:creationId xmlns:a16="http://schemas.microsoft.com/office/drawing/2014/main" id="{086AE2CE-221A-3D7F-BF90-5665A47E5DC4}"/>
              </a:ext>
            </a:extLst>
          </p:cNvPr>
          <p:cNvSpPr>
            <a:spLocks noGrp="1"/>
          </p:cNvSpPr>
          <p:nvPr>
            <p:ph idx="1"/>
          </p:nvPr>
        </p:nvSpPr>
        <p:spPr>
          <a:xfrm>
            <a:off x="1493134" y="1458410"/>
            <a:ext cx="10011478" cy="5046562"/>
          </a:xfrm>
        </p:spPr>
        <p:txBody>
          <a:bodyPr>
            <a:normAutofit/>
          </a:bodyPr>
          <a:lstStyle/>
          <a:p>
            <a:pPr marL="0" indent="0" algn="just">
              <a:spcBef>
                <a:spcPts val="2400"/>
              </a:spcBef>
              <a:spcAft>
                <a:spcPts val="600"/>
              </a:spcAft>
              <a:buNone/>
            </a:pPr>
            <a:r>
              <a:rPr lang="cs-CZ" sz="1800" b="1" i="0" dirty="0">
                <a:solidFill>
                  <a:srgbClr val="08A8F8"/>
                </a:solidFill>
                <a:effectLst/>
                <a:latin typeface="Arial" panose="020B0604020202020204" pitchFamily="34" charset="0"/>
              </a:rPr>
              <a:t>Informační povinnost správce daně</a:t>
            </a:r>
          </a:p>
          <a:p>
            <a:pPr marL="0" lvl="0" indent="0" algn="just">
              <a:spcBef>
                <a:spcPts val="2400"/>
              </a:spcBef>
              <a:spcAft>
                <a:spcPts val="600"/>
              </a:spcAft>
              <a:buNone/>
            </a:pPr>
            <a:r>
              <a:rPr lang="cs-CZ" sz="2800" dirty="0">
                <a:effectLst/>
                <a:latin typeface="Times New Roman" panose="02020603050405020304" pitchFamily="18" charset="0"/>
                <a:ea typeface="Times New Roman" panose="02020603050405020304" pitchFamily="18" charset="0"/>
              </a:rPr>
              <a:t>13.	V § 56 se doplňuje odstavec 4, který zní:</a:t>
            </a:r>
          </a:p>
          <a:p>
            <a:pPr marL="0" lvl="0" indent="0" algn="just">
              <a:spcBef>
                <a:spcPts val="2400"/>
              </a:spcBef>
              <a:spcAft>
                <a:spcPts val="600"/>
              </a:spcAft>
              <a:buNone/>
            </a:pPr>
            <a:r>
              <a:rPr lang="cs-CZ" sz="2800" dirty="0">
                <a:effectLst/>
                <a:latin typeface="Times New Roman" panose="02020603050405020304" pitchFamily="18" charset="0"/>
                <a:ea typeface="Times New Roman" panose="02020603050405020304" pitchFamily="18" charset="0"/>
              </a:rPr>
              <a:t>„(4) Správce daně zajistí dostupnost dříve zveřejněné informace podle odstavce 1 písm. b) a c) způsobem umožňujícím dálkový přístup, a to nejméně po dobu 10 let od jejího zveřejnění.“.</a:t>
            </a:r>
          </a:p>
        </p:txBody>
      </p:sp>
    </p:spTree>
    <p:extLst>
      <p:ext uri="{BB962C8B-B14F-4D97-AF65-F5344CB8AC3E}">
        <p14:creationId xmlns:p14="http://schemas.microsoft.com/office/powerpoint/2010/main" val="30699766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3D6AA-E1DC-D61E-D5FE-8A4E73428A7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4273C5A2-E8A7-242F-FBD4-1C813CB0C159}"/>
              </a:ext>
            </a:extLst>
          </p:cNvPr>
          <p:cNvSpPr>
            <a:spLocks noGrp="1"/>
          </p:cNvSpPr>
          <p:nvPr>
            <p:ph type="title"/>
          </p:nvPr>
        </p:nvSpPr>
        <p:spPr>
          <a:xfrm>
            <a:off x="1493134" y="624110"/>
            <a:ext cx="10011479" cy="1280890"/>
          </a:xfrm>
        </p:spPr>
        <p:txBody>
          <a:bodyPr/>
          <a:lstStyle/>
          <a:p>
            <a:pPr algn="ctr"/>
            <a:r>
              <a:rPr lang="cs-CZ" b="1" dirty="0"/>
              <a:t>Novela daňového řádu</a:t>
            </a:r>
          </a:p>
        </p:txBody>
      </p:sp>
      <p:sp>
        <p:nvSpPr>
          <p:cNvPr id="3" name="Zástupný obsah 2">
            <a:extLst>
              <a:ext uri="{FF2B5EF4-FFF2-40B4-BE49-F238E27FC236}">
                <a16:creationId xmlns:a16="http://schemas.microsoft.com/office/drawing/2014/main" id="{27AFD5AF-104A-1C95-CDD8-D9FCC4F97F2D}"/>
              </a:ext>
            </a:extLst>
          </p:cNvPr>
          <p:cNvSpPr>
            <a:spLocks noGrp="1"/>
          </p:cNvSpPr>
          <p:nvPr>
            <p:ph idx="1"/>
          </p:nvPr>
        </p:nvSpPr>
        <p:spPr>
          <a:xfrm>
            <a:off x="1493134" y="1458410"/>
            <a:ext cx="10011478" cy="5046562"/>
          </a:xfrm>
        </p:spPr>
        <p:txBody>
          <a:bodyPr>
            <a:normAutofit/>
          </a:bodyPr>
          <a:lstStyle/>
          <a:p>
            <a:pPr marL="0" lvl="0" indent="0" algn="just">
              <a:spcBef>
                <a:spcPts val="2400"/>
              </a:spcBef>
              <a:spcAft>
                <a:spcPts val="600"/>
              </a:spcAft>
              <a:buNone/>
            </a:pPr>
            <a:r>
              <a:rPr lang="cs-CZ" sz="2400" dirty="0">
                <a:effectLst/>
                <a:latin typeface="Times New Roman" panose="02020603050405020304" pitchFamily="18" charset="0"/>
                <a:ea typeface="Times New Roman" panose="02020603050405020304" pitchFamily="18" charset="0"/>
              </a:rPr>
              <a:t>V § 103 odst. 1 se slova „se nelze odvolat“ nahrazují slovy „</a:t>
            </a:r>
            <a:r>
              <a:rPr lang="cs-CZ" sz="2400" dirty="0">
                <a:solidFill>
                  <a:srgbClr val="FF0000"/>
                </a:solidFill>
                <a:effectLst/>
                <a:latin typeface="Times New Roman" panose="02020603050405020304" pitchFamily="18" charset="0"/>
                <a:ea typeface="Times New Roman" panose="02020603050405020304" pitchFamily="18" charset="0"/>
              </a:rPr>
              <a:t>nelze uplatnit řádný opravný prostředek</a:t>
            </a:r>
            <a:r>
              <a:rPr lang="cs-CZ" sz="2400" dirty="0">
                <a:effectLst/>
                <a:latin typeface="Times New Roman" panose="02020603050405020304" pitchFamily="18" charset="0"/>
                <a:ea typeface="Times New Roman" panose="02020603050405020304" pitchFamily="18" charset="0"/>
              </a:rPr>
              <a:t>“.</a:t>
            </a:r>
          </a:p>
          <a:p>
            <a:pPr marL="0" lvl="0" indent="0" algn="just">
              <a:spcBef>
                <a:spcPts val="2400"/>
              </a:spcBef>
              <a:spcAft>
                <a:spcPts val="600"/>
              </a:spcAft>
              <a:buNone/>
            </a:pPr>
            <a:r>
              <a:rPr lang="cs-CZ" sz="2400" dirty="0">
                <a:effectLst/>
                <a:latin typeface="Times New Roman" panose="02020603050405020304" pitchFamily="18" charset="0"/>
                <a:ea typeface="Times New Roman" panose="02020603050405020304" pitchFamily="18" charset="0"/>
              </a:rPr>
              <a:t>------</a:t>
            </a:r>
          </a:p>
          <a:p>
            <a:pPr marL="0" lvl="0" indent="0" algn="just">
              <a:buNone/>
              <a:tabLst>
                <a:tab pos="540385" algn="l"/>
              </a:tabLst>
            </a:pPr>
            <a:r>
              <a:rPr lang="cs-CZ" dirty="0">
                <a:effectLst/>
                <a:latin typeface="Times New Roman" panose="02020603050405020304" pitchFamily="18" charset="0"/>
                <a:ea typeface="Times New Roman" panose="02020603050405020304" pitchFamily="18" charset="0"/>
              </a:rPr>
              <a:t>(1) Rozhodnutí, které je účinné a proti kterému </a:t>
            </a:r>
            <a:r>
              <a:rPr lang="cs-CZ" dirty="0">
                <a:effectLst/>
                <a:highlight>
                  <a:srgbClr val="FFFF00"/>
                </a:highlight>
                <a:latin typeface="Times New Roman" panose="02020603050405020304" pitchFamily="18" charset="0"/>
                <a:ea typeface="Times New Roman" panose="02020603050405020304" pitchFamily="18" charset="0"/>
              </a:rPr>
              <a:t>se nelze odvolat</a:t>
            </a:r>
            <a:r>
              <a:rPr lang="cs-CZ" dirty="0">
                <a:effectLst/>
                <a:latin typeface="Times New Roman" panose="02020603050405020304" pitchFamily="18" charset="0"/>
                <a:ea typeface="Times New Roman" panose="02020603050405020304" pitchFamily="18" charset="0"/>
              </a:rPr>
              <a:t>, je v právní moci.</a:t>
            </a:r>
          </a:p>
        </p:txBody>
      </p:sp>
    </p:spTree>
    <p:extLst>
      <p:ext uri="{BB962C8B-B14F-4D97-AF65-F5344CB8AC3E}">
        <p14:creationId xmlns:p14="http://schemas.microsoft.com/office/powerpoint/2010/main" val="2284504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0911DA7C-52D0-9287-46EB-5BBAD1A7915A}"/>
              </a:ext>
            </a:extLst>
          </p:cNvPr>
          <p:cNvSpPr txBox="1"/>
          <p:nvPr/>
        </p:nvSpPr>
        <p:spPr>
          <a:xfrm>
            <a:off x="699715" y="5635366"/>
            <a:ext cx="7091299" cy="89858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cs-CZ" sz="4000" b="1" kern="1200" dirty="0">
                <a:solidFill>
                  <a:schemeClr val="tx1"/>
                </a:solidFill>
                <a:effectLst/>
                <a:latin typeface="+mj-lt"/>
                <a:ea typeface="+mj-ea"/>
                <a:cs typeface="+mj-cs"/>
              </a:rPr>
              <a:t>Novela daňového řádu</a:t>
            </a:r>
            <a:endParaRPr lang="en-US" sz="4000" b="1" kern="1200" dirty="0">
              <a:solidFill>
                <a:schemeClr val="tx1"/>
              </a:solidFill>
              <a:latin typeface="+mj-lt"/>
              <a:ea typeface="+mj-ea"/>
              <a:cs typeface="+mj-cs"/>
            </a:endParaRPr>
          </a:p>
        </p:txBody>
      </p:sp>
      <p:sp>
        <p:nvSpPr>
          <p:cNvPr id="6" name="TextovéPole 5">
            <a:extLst>
              <a:ext uri="{FF2B5EF4-FFF2-40B4-BE49-F238E27FC236}">
                <a16:creationId xmlns:a16="http://schemas.microsoft.com/office/drawing/2014/main" id="{6D796140-BBBC-63CA-7A6A-6BDA7F3BD4EE}"/>
              </a:ext>
            </a:extLst>
          </p:cNvPr>
          <p:cNvSpPr txBox="1"/>
          <p:nvPr/>
        </p:nvSpPr>
        <p:spPr>
          <a:xfrm>
            <a:off x="8571507" y="5669430"/>
            <a:ext cx="3291839" cy="830453"/>
          </a:xfrm>
          <a:prstGeom prst="rect">
            <a:avLst/>
          </a:prstGeom>
        </p:spPr>
        <p:txBody>
          <a:bodyPr vert="horz" lIns="91440" tIns="45720" rIns="91440" bIns="45720" rtlCol="0" anchor="ctr">
            <a:normAutofit/>
          </a:bodyPr>
          <a:lstStyle/>
          <a:p>
            <a:pPr>
              <a:lnSpc>
                <a:spcPct val="90000"/>
              </a:lnSpc>
              <a:spcBef>
                <a:spcPts val="1000"/>
              </a:spcBef>
            </a:pPr>
            <a:r>
              <a:rPr lang="en-US" sz="2000" b="1" kern="1200" dirty="0">
                <a:solidFill>
                  <a:schemeClr val="tx1"/>
                </a:solidFill>
                <a:latin typeface="+mn-lt"/>
                <a:ea typeface="+mn-ea"/>
                <a:cs typeface="+mn-cs"/>
              </a:rPr>
              <a:t>Mgr. Vlastimil Veselý, MBA, LL.M</a:t>
            </a:r>
            <a:r>
              <a:rPr lang="en-US" sz="2000" kern="1200" dirty="0">
                <a:solidFill>
                  <a:schemeClr val="tx1"/>
                </a:solidFill>
                <a:latin typeface="+mn-lt"/>
                <a:ea typeface="+mn-ea"/>
                <a:cs typeface="+mn-cs"/>
              </a:rPr>
              <a:t>. </a:t>
            </a:r>
          </a:p>
        </p:txBody>
      </p:sp>
      <p:pic>
        <p:nvPicPr>
          <p:cNvPr id="1026" name="Picture 2" descr="Řadě dlužníků v exekuci zůstane od ledna méně peněz - Novinky">
            <a:extLst>
              <a:ext uri="{FF2B5EF4-FFF2-40B4-BE49-F238E27FC236}">
                <a16:creationId xmlns:a16="http://schemas.microsoft.com/office/drawing/2014/main" id="{A891BB11-2B9C-94BB-F6D8-738E9E7C90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5791200" cy="529119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Zveřejnění účetní závěrky prostřednictvím správce daně">
            <a:extLst>
              <a:ext uri="{FF2B5EF4-FFF2-40B4-BE49-F238E27FC236}">
                <a16:creationId xmlns:a16="http://schemas.microsoft.com/office/drawing/2014/main" id="{2B4879C6-5BB5-F7E4-E67C-1954049C45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0"/>
            <a:ext cx="6400800" cy="5291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693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6EB3D2-F3CC-F9EE-D322-73CA0D4F2A57}"/>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FD6EE400-FE80-3DD7-917B-C729B88BFF0C}"/>
              </a:ext>
            </a:extLst>
          </p:cNvPr>
          <p:cNvSpPr>
            <a:spLocks noGrp="1"/>
          </p:cNvSpPr>
          <p:nvPr>
            <p:ph type="title"/>
          </p:nvPr>
        </p:nvSpPr>
        <p:spPr>
          <a:xfrm>
            <a:off x="1493134" y="624110"/>
            <a:ext cx="10011479" cy="1280890"/>
          </a:xfrm>
        </p:spPr>
        <p:txBody>
          <a:bodyPr/>
          <a:lstStyle/>
          <a:p>
            <a:pPr algn="ctr"/>
            <a:r>
              <a:rPr lang="cs-CZ" b="1" dirty="0"/>
              <a:t>Novela daňového řádu</a:t>
            </a:r>
          </a:p>
        </p:txBody>
      </p:sp>
      <p:sp>
        <p:nvSpPr>
          <p:cNvPr id="3" name="Zástupný obsah 2">
            <a:extLst>
              <a:ext uri="{FF2B5EF4-FFF2-40B4-BE49-F238E27FC236}">
                <a16:creationId xmlns:a16="http://schemas.microsoft.com/office/drawing/2014/main" id="{0913E2ED-B0AA-95D1-4FCB-F83DE02E9BD8}"/>
              </a:ext>
            </a:extLst>
          </p:cNvPr>
          <p:cNvSpPr>
            <a:spLocks noGrp="1"/>
          </p:cNvSpPr>
          <p:nvPr>
            <p:ph idx="1"/>
          </p:nvPr>
        </p:nvSpPr>
        <p:spPr>
          <a:xfrm>
            <a:off x="1493134" y="1458410"/>
            <a:ext cx="10011478" cy="5046562"/>
          </a:xfrm>
        </p:spPr>
        <p:txBody>
          <a:bodyPr>
            <a:normAutofit/>
          </a:bodyPr>
          <a:lstStyle/>
          <a:p>
            <a:pPr marL="0" lvl="0" indent="0" algn="just">
              <a:spcBef>
                <a:spcPts val="2400"/>
              </a:spcBef>
              <a:spcAft>
                <a:spcPts val="600"/>
              </a:spcAft>
              <a:buNone/>
            </a:pPr>
            <a:r>
              <a:rPr lang="cs-CZ" sz="2400" dirty="0">
                <a:effectLst/>
                <a:latin typeface="Times New Roman" panose="02020603050405020304" pitchFamily="18" charset="0"/>
                <a:ea typeface="Times New Roman" panose="02020603050405020304" pitchFamily="18" charset="0"/>
              </a:rPr>
              <a:t>V § 108 odst. 1 písmeno a) zní:</a:t>
            </a:r>
          </a:p>
          <a:p>
            <a:pPr marL="0" lvl="0" indent="0">
              <a:spcBef>
                <a:spcPts val="2400"/>
              </a:spcBef>
              <a:spcAft>
                <a:spcPts val="600"/>
              </a:spcAft>
              <a:buNone/>
            </a:pPr>
            <a:r>
              <a:rPr lang="cs-CZ" sz="2400" dirty="0">
                <a:effectLst/>
                <a:latin typeface="Times New Roman" panose="02020603050405020304" pitchFamily="18" charset="0"/>
                <a:ea typeface="Times New Roman" panose="02020603050405020304" pitchFamily="18" charset="0"/>
              </a:rPr>
              <a:t>„a) řádného opravného prostředku, kterým je</a:t>
            </a:r>
            <a:br>
              <a:rPr lang="cs-CZ" sz="2400" dirty="0">
                <a:effectLst/>
                <a:latin typeface="Times New Roman" panose="02020603050405020304" pitchFamily="18" charset="0"/>
                <a:ea typeface="Times New Roman" panose="02020603050405020304" pitchFamily="18" charset="0"/>
              </a:rPr>
            </a:br>
            <a:r>
              <a:rPr lang="cs-CZ" sz="2400" dirty="0">
                <a:effectLst/>
                <a:latin typeface="Times New Roman" panose="02020603050405020304" pitchFamily="18" charset="0"/>
                <a:ea typeface="Times New Roman" panose="02020603050405020304" pitchFamily="18" charset="0"/>
              </a:rPr>
              <a:t>1. odvolání nebo rozklad,</a:t>
            </a:r>
            <a:br>
              <a:rPr lang="cs-CZ" sz="2400" dirty="0">
                <a:effectLst/>
                <a:latin typeface="Times New Roman" panose="02020603050405020304" pitchFamily="18" charset="0"/>
                <a:ea typeface="Times New Roman" panose="02020603050405020304" pitchFamily="18" charset="0"/>
              </a:rPr>
            </a:br>
            <a:r>
              <a:rPr lang="cs-CZ" sz="2400" dirty="0">
                <a:effectLst/>
                <a:latin typeface="Times New Roman" panose="02020603050405020304" pitchFamily="18" charset="0"/>
                <a:ea typeface="Times New Roman" panose="02020603050405020304" pitchFamily="18" charset="0"/>
              </a:rPr>
              <a:t>2. </a:t>
            </a:r>
            <a:r>
              <a:rPr lang="cs-CZ" sz="2400" b="1" u="sng" dirty="0">
                <a:effectLst/>
                <a:latin typeface="Times New Roman" panose="02020603050405020304" pitchFamily="18" charset="0"/>
                <a:ea typeface="Times New Roman" panose="02020603050405020304" pitchFamily="18" charset="0"/>
              </a:rPr>
              <a:t>námitka</a:t>
            </a:r>
            <a:r>
              <a:rPr lang="cs-CZ" sz="2400" b="1" dirty="0">
                <a:effectLst/>
                <a:latin typeface="Times New Roman" panose="02020603050405020304" pitchFamily="18" charset="0"/>
                <a:ea typeface="Times New Roman" panose="02020603050405020304" pitchFamily="18" charset="0"/>
              </a:rPr>
              <a:t>, stanoví-li tak zákon</a:t>
            </a:r>
            <a:r>
              <a:rPr lang="cs-CZ" sz="2400" dirty="0">
                <a:effectLst/>
                <a:latin typeface="Times New Roman" panose="02020603050405020304" pitchFamily="18" charset="0"/>
                <a:ea typeface="Times New Roman" panose="02020603050405020304" pitchFamily="18" charset="0"/>
              </a:rPr>
              <a:t>,“. </a:t>
            </a:r>
          </a:p>
          <a:p>
            <a:pPr marL="0" lvl="0" indent="0" algn="just">
              <a:spcBef>
                <a:spcPts val="2400"/>
              </a:spcBef>
              <a:spcAft>
                <a:spcPts val="600"/>
              </a:spcAft>
              <a:buNone/>
            </a:pPr>
            <a:r>
              <a:rPr lang="cs-CZ" sz="2400" dirty="0">
                <a:effectLst/>
                <a:latin typeface="Times New Roman" panose="02020603050405020304" pitchFamily="18" charset="0"/>
                <a:ea typeface="Times New Roman" panose="02020603050405020304" pitchFamily="18" charset="0"/>
              </a:rPr>
              <a:t>------</a:t>
            </a:r>
          </a:p>
          <a:p>
            <a:pPr marL="0" indent="0" algn="just">
              <a:buNone/>
              <a:tabLst>
                <a:tab pos="540385" algn="l"/>
              </a:tabLst>
            </a:pPr>
            <a:r>
              <a:rPr lang="cs-CZ" sz="1800" b="1" i="0" dirty="0">
                <a:solidFill>
                  <a:srgbClr val="08A8F8"/>
                </a:solidFill>
                <a:effectLst/>
                <a:latin typeface="Arial" panose="020B0604020202020204" pitchFamily="34" charset="0"/>
              </a:rPr>
              <a:t>Použití opravných a dozorčích prostředků</a:t>
            </a:r>
          </a:p>
          <a:p>
            <a:pPr marL="0" lvl="0" indent="0" algn="just">
              <a:buNone/>
              <a:tabLst>
                <a:tab pos="540385" algn="l"/>
              </a:tabLst>
            </a:pPr>
            <a:r>
              <a:rPr lang="cs-CZ" dirty="0">
                <a:effectLst/>
                <a:latin typeface="Times New Roman" panose="02020603050405020304" pitchFamily="18" charset="0"/>
                <a:ea typeface="Times New Roman" panose="02020603050405020304" pitchFamily="18" charset="0"/>
              </a:rPr>
              <a:t>(1) Rozhodnutí vydané při správě daní lze přezkoumat na základě</a:t>
            </a:r>
          </a:p>
          <a:p>
            <a:pPr marL="0" lvl="0" indent="0" algn="just">
              <a:buNone/>
              <a:tabLst>
                <a:tab pos="540385" algn="l"/>
              </a:tabLst>
            </a:pPr>
            <a:r>
              <a:rPr lang="cs-CZ" dirty="0">
                <a:effectLst/>
                <a:latin typeface="Times New Roman" panose="02020603050405020304" pitchFamily="18" charset="0"/>
                <a:ea typeface="Times New Roman" panose="02020603050405020304" pitchFamily="18" charset="0"/>
              </a:rPr>
              <a:t>a) řádného opravného prostředku, kterým je odvolání nebo rozklad,</a:t>
            </a:r>
          </a:p>
        </p:txBody>
      </p:sp>
    </p:spTree>
    <p:extLst>
      <p:ext uri="{BB962C8B-B14F-4D97-AF65-F5344CB8AC3E}">
        <p14:creationId xmlns:p14="http://schemas.microsoft.com/office/powerpoint/2010/main" val="3321682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A6D055-61F7-B1CC-1E2D-53CA96B2458F}"/>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6CBDFA2E-A382-8A0C-404C-F9F586232CC2}"/>
              </a:ext>
            </a:extLst>
          </p:cNvPr>
          <p:cNvSpPr>
            <a:spLocks noGrp="1"/>
          </p:cNvSpPr>
          <p:nvPr>
            <p:ph type="title"/>
          </p:nvPr>
        </p:nvSpPr>
        <p:spPr>
          <a:xfrm>
            <a:off x="1493134" y="624110"/>
            <a:ext cx="10011479" cy="1280890"/>
          </a:xfrm>
        </p:spPr>
        <p:txBody>
          <a:bodyPr/>
          <a:lstStyle/>
          <a:p>
            <a:pPr algn="ctr"/>
            <a:r>
              <a:rPr lang="cs-CZ" b="1" dirty="0"/>
              <a:t>Novela daňového řádu</a:t>
            </a:r>
          </a:p>
        </p:txBody>
      </p:sp>
      <p:sp>
        <p:nvSpPr>
          <p:cNvPr id="3" name="Zástupný obsah 2">
            <a:extLst>
              <a:ext uri="{FF2B5EF4-FFF2-40B4-BE49-F238E27FC236}">
                <a16:creationId xmlns:a16="http://schemas.microsoft.com/office/drawing/2014/main" id="{FF3E90E3-B6ED-B099-93EE-B06619D25EC8}"/>
              </a:ext>
            </a:extLst>
          </p:cNvPr>
          <p:cNvSpPr>
            <a:spLocks noGrp="1"/>
          </p:cNvSpPr>
          <p:nvPr>
            <p:ph idx="1"/>
          </p:nvPr>
        </p:nvSpPr>
        <p:spPr>
          <a:xfrm>
            <a:off x="1493134" y="1458410"/>
            <a:ext cx="10011478" cy="5046562"/>
          </a:xfrm>
        </p:spPr>
        <p:txBody>
          <a:bodyPr>
            <a:normAutofit/>
          </a:bodyPr>
          <a:lstStyle/>
          <a:p>
            <a:pPr marL="0" lvl="0" indent="0" algn="just">
              <a:spcBef>
                <a:spcPts val="2400"/>
              </a:spcBef>
              <a:spcAft>
                <a:spcPts val="600"/>
              </a:spcAft>
              <a:buNone/>
            </a:pPr>
            <a:r>
              <a:rPr lang="cs-CZ" sz="2400" dirty="0">
                <a:effectLst/>
                <a:latin typeface="Times New Roman" panose="02020603050405020304" pitchFamily="18" charset="0"/>
                <a:ea typeface="Times New Roman" panose="02020603050405020304" pitchFamily="18" charset="0"/>
              </a:rPr>
              <a:t>V § 108 odst. 1 písmeno c) zní</a:t>
            </a:r>
          </a:p>
          <a:p>
            <a:pPr marL="0" lvl="0" indent="0">
              <a:spcBef>
                <a:spcPts val="2400"/>
              </a:spcBef>
              <a:spcAft>
                <a:spcPts val="600"/>
              </a:spcAft>
              <a:buNone/>
            </a:pPr>
            <a:r>
              <a:rPr lang="cs-CZ" sz="2400" dirty="0">
                <a:effectLst/>
                <a:latin typeface="Times New Roman" panose="02020603050405020304" pitchFamily="18" charset="0"/>
                <a:ea typeface="Times New Roman" panose="02020603050405020304" pitchFamily="18" charset="0"/>
              </a:rPr>
              <a:t>„c) dozorčího prostředku, kterým je </a:t>
            </a:r>
            <a:br>
              <a:rPr lang="cs-CZ" sz="2400" dirty="0">
                <a:effectLst/>
                <a:latin typeface="Times New Roman" panose="02020603050405020304" pitchFamily="18" charset="0"/>
                <a:ea typeface="Times New Roman" panose="02020603050405020304" pitchFamily="18" charset="0"/>
              </a:rPr>
            </a:br>
            <a:r>
              <a:rPr lang="cs-CZ" sz="2400" dirty="0">
                <a:effectLst/>
                <a:latin typeface="Times New Roman" panose="02020603050405020304" pitchFamily="18" charset="0"/>
                <a:ea typeface="Times New Roman" panose="02020603050405020304" pitchFamily="18" charset="0"/>
              </a:rPr>
              <a:t>1. nařízení obnovy řízení,</a:t>
            </a:r>
            <a:br>
              <a:rPr lang="cs-CZ" sz="2400" dirty="0">
                <a:effectLst/>
                <a:latin typeface="Times New Roman" panose="02020603050405020304" pitchFamily="18" charset="0"/>
                <a:ea typeface="Times New Roman" panose="02020603050405020304" pitchFamily="18" charset="0"/>
              </a:rPr>
            </a:br>
            <a:r>
              <a:rPr lang="cs-CZ" sz="2400" dirty="0">
                <a:effectLst/>
                <a:latin typeface="Times New Roman" panose="02020603050405020304" pitchFamily="18" charset="0"/>
                <a:ea typeface="Times New Roman" panose="02020603050405020304" pitchFamily="18" charset="0"/>
              </a:rPr>
              <a:t>2. nařízení přezkoumání rozhodnutí,</a:t>
            </a:r>
            <a:br>
              <a:rPr lang="cs-CZ" sz="2400" dirty="0">
                <a:effectLst/>
                <a:latin typeface="Times New Roman" panose="02020603050405020304" pitchFamily="18" charset="0"/>
                <a:ea typeface="Times New Roman" panose="02020603050405020304" pitchFamily="18" charset="0"/>
              </a:rPr>
            </a:br>
            <a:r>
              <a:rPr lang="cs-CZ" sz="2400" dirty="0">
                <a:effectLst/>
                <a:latin typeface="Times New Roman" panose="02020603050405020304" pitchFamily="18" charset="0"/>
                <a:ea typeface="Times New Roman" panose="02020603050405020304" pitchFamily="18" charset="0"/>
              </a:rPr>
              <a:t>3. jiné zahájení přezkoumání rozhodnutí, stanoví-li tak zákon.“.</a:t>
            </a:r>
          </a:p>
          <a:p>
            <a:pPr marL="0" lvl="0" indent="0" algn="just">
              <a:spcBef>
                <a:spcPts val="2400"/>
              </a:spcBef>
              <a:spcAft>
                <a:spcPts val="600"/>
              </a:spcAft>
              <a:buNone/>
            </a:pPr>
            <a:r>
              <a:rPr lang="cs-CZ" sz="2400" dirty="0">
                <a:effectLst/>
                <a:latin typeface="Times New Roman" panose="02020603050405020304" pitchFamily="18" charset="0"/>
                <a:ea typeface="Times New Roman" panose="02020603050405020304" pitchFamily="18" charset="0"/>
              </a:rPr>
              <a:t>------</a:t>
            </a:r>
          </a:p>
          <a:p>
            <a:pPr marL="0" indent="0" algn="just">
              <a:buNone/>
              <a:tabLst>
                <a:tab pos="540385" algn="l"/>
              </a:tabLst>
            </a:pPr>
            <a:r>
              <a:rPr lang="cs-CZ" sz="1800" b="1" i="0" dirty="0">
                <a:solidFill>
                  <a:srgbClr val="08A8F8"/>
                </a:solidFill>
                <a:effectLst/>
                <a:latin typeface="Arial" panose="020B0604020202020204" pitchFamily="34" charset="0"/>
              </a:rPr>
              <a:t>Použití opravných a dozorčích prostředků</a:t>
            </a:r>
          </a:p>
          <a:p>
            <a:pPr marL="0" lvl="0" indent="0" algn="just">
              <a:buNone/>
              <a:tabLst>
                <a:tab pos="540385" algn="l"/>
              </a:tabLst>
            </a:pPr>
            <a:r>
              <a:rPr lang="cs-CZ" dirty="0">
                <a:effectLst/>
                <a:latin typeface="Times New Roman" panose="02020603050405020304" pitchFamily="18" charset="0"/>
                <a:ea typeface="Times New Roman" panose="02020603050405020304" pitchFamily="18" charset="0"/>
              </a:rPr>
              <a:t>(1) Rozhodnutí vydané při správě daní lze přezkoumat na základě</a:t>
            </a:r>
          </a:p>
          <a:p>
            <a:pPr marL="0" lvl="0" indent="0" algn="just">
              <a:buNone/>
              <a:tabLst>
                <a:tab pos="540385" algn="l"/>
              </a:tabLst>
            </a:pPr>
            <a:r>
              <a:rPr lang="cs-CZ" dirty="0">
                <a:effectLst/>
                <a:latin typeface="Times New Roman" panose="02020603050405020304" pitchFamily="18" charset="0"/>
                <a:ea typeface="Times New Roman" panose="02020603050405020304" pitchFamily="18" charset="0"/>
              </a:rPr>
              <a:t>c) dozorčího prostředku, kterým je nařízení obnovy řízení a nařízení přezkoumání rozhodnutí</a:t>
            </a:r>
          </a:p>
        </p:txBody>
      </p:sp>
    </p:spTree>
    <p:extLst>
      <p:ext uri="{BB962C8B-B14F-4D97-AF65-F5344CB8AC3E}">
        <p14:creationId xmlns:p14="http://schemas.microsoft.com/office/powerpoint/2010/main" val="8213226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40FD94-B2C8-F45F-3BD2-E16B07161DEB}"/>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BA4F132A-7027-3D6A-F483-42FBC6763CF2}"/>
              </a:ext>
            </a:extLst>
          </p:cNvPr>
          <p:cNvSpPr>
            <a:spLocks noGrp="1"/>
          </p:cNvSpPr>
          <p:nvPr>
            <p:ph type="title"/>
          </p:nvPr>
        </p:nvSpPr>
        <p:spPr>
          <a:xfrm>
            <a:off x="1493134" y="624110"/>
            <a:ext cx="10011479" cy="1280890"/>
          </a:xfrm>
        </p:spPr>
        <p:txBody>
          <a:bodyPr/>
          <a:lstStyle/>
          <a:p>
            <a:pPr algn="ctr"/>
            <a:r>
              <a:rPr lang="cs-CZ" b="1" dirty="0"/>
              <a:t>Novela daňového řádu</a:t>
            </a:r>
          </a:p>
        </p:txBody>
      </p:sp>
      <p:sp>
        <p:nvSpPr>
          <p:cNvPr id="3" name="Zástupný obsah 2">
            <a:extLst>
              <a:ext uri="{FF2B5EF4-FFF2-40B4-BE49-F238E27FC236}">
                <a16:creationId xmlns:a16="http://schemas.microsoft.com/office/drawing/2014/main" id="{20743720-E943-FE20-9847-5DBB271B9694}"/>
              </a:ext>
            </a:extLst>
          </p:cNvPr>
          <p:cNvSpPr>
            <a:spLocks noGrp="1"/>
          </p:cNvSpPr>
          <p:nvPr>
            <p:ph idx="1"/>
          </p:nvPr>
        </p:nvSpPr>
        <p:spPr>
          <a:xfrm>
            <a:off x="1493134" y="1458410"/>
            <a:ext cx="10011478" cy="5046562"/>
          </a:xfrm>
        </p:spPr>
        <p:txBody>
          <a:bodyPr>
            <a:normAutofit/>
          </a:bodyPr>
          <a:lstStyle/>
          <a:p>
            <a:pPr marL="0" lvl="0" indent="0" algn="just">
              <a:spcBef>
                <a:spcPts val="2400"/>
              </a:spcBef>
              <a:spcAft>
                <a:spcPts val="600"/>
              </a:spcAft>
              <a:buNone/>
            </a:pPr>
            <a:r>
              <a:rPr lang="cs-CZ" sz="2400" dirty="0">
                <a:effectLst/>
                <a:latin typeface="Times New Roman" panose="02020603050405020304" pitchFamily="18" charset="0"/>
                <a:ea typeface="Times New Roman" panose="02020603050405020304" pitchFamily="18" charset="0"/>
              </a:rPr>
              <a:t>V § 127 odst. 4 se slova „rejstříků či“ a slovo „automatizovaný“ zrušují.</a:t>
            </a:r>
          </a:p>
          <a:p>
            <a:pPr marL="0" lvl="0" indent="0" algn="just">
              <a:spcBef>
                <a:spcPts val="2400"/>
              </a:spcBef>
              <a:spcAft>
                <a:spcPts val="600"/>
              </a:spcAft>
              <a:buNone/>
            </a:pPr>
            <a:r>
              <a:rPr lang="cs-CZ" sz="1900" dirty="0">
                <a:effectLst/>
                <a:latin typeface="Times New Roman" panose="02020603050405020304" pitchFamily="18" charset="0"/>
                <a:ea typeface="Times New Roman" panose="02020603050405020304" pitchFamily="18" charset="0"/>
              </a:rPr>
              <a:t>------</a:t>
            </a:r>
          </a:p>
          <a:p>
            <a:pPr marL="0" indent="0" algn="just">
              <a:buNone/>
              <a:tabLst>
                <a:tab pos="540385" algn="l"/>
              </a:tabLst>
            </a:pPr>
            <a:r>
              <a:rPr lang="cs-CZ" sz="1900" i="0" dirty="0">
                <a:solidFill>
                  <a:schemeClr val="tx1"/>
                </a:solidFill>
                <a:effectLst/>
                <a:latin typeface="Arial" panose="020B0604020202020204" pitchFamily="34" charset="0"/>
              </a:rPr>
              <a:t>4) Oznamovací povinnost podle odstavců 1 a 3 se nevztahuje na údaje, jejichž změnu může správce daně automatizovaným způsobem zjistit z </a:t>
            </a:r>
            <a:r>
              <a:rPr lang="cs-CZ" sz="1900" i="0" dirty="0">
                <a:solidFill>
                  <a:schemeClr val="tx1"/>
                </a:solidFill>
                <a:effectLst/>
                <a:highlight>
                  <a:srgbClr val="FFFF00"/>
                </a:highlight>
                <a:latin typeface="Arial" panose="020B0604020202020204" pitchFamily="34" charset="0"/>
              </a:rPr>
              <a:t>rejstříků</a:t>
            </a:r>
            <a:r>
              <a:rPr lang="cs-CZ" sz="1900" i="0" dirty="0">
                <a:solidFill>
                  <a:schemeClr val="tx1"/>
                </a:solidFill>
                <a:effectLst/>
                <a:latin typeface="Arial" panose="020B0604020202020204" pitchFamily="34" charset="0"/>
              </a:rPr>
              <a:t> či evidencí, do nichž má zřízen </a:t>
            </a:r>
            <a:r>
              <a:rPr lang="cs-CZ" sz="1900" i="0" dirty="0">
                <a:solidFill>
                  <a:schemeClr val="tx1"/>
                </a:solidFill>
                <a:effectLst/>
                <a:highlight>
                  <a:srgbClr val="FFFF00"/>
                </a:highlight>
                <a:latin typeface="Arial" panose="020B0604020202020204" pitchFamily="34" charset="0"/>
              </a:rPr>
              <a:t>automatizovaný</a:t>
            </a:r>
            <a:r>
              <a:rPr lang="cs-CZ" sz="1900" i="0" dirty="0">
                <a:solidFill>
                  <a:schemeClr val="tx1"/>
                </a:solidFill>
                <a:effectLst/>
                <a:latin typeface="Arial" panose="020B0604020202020204" pitchFamily="34" charset="0"/>
              </a:rPr>
              <a:t> přístup; okruh těchto údajů zveřejní správce daně způsobem podle § 56 odst. 2.</a:t>
            </a:r>
          </a:p>
          <a:p>
            <a:pPr marL="0" indent="0" algn="just">
              <a:buNone/>
              <a:tabLst>
                <a:tab pos="540385" algn="l"/>
              </a:tabLst>
            </a:pPr>
            <a:endParaRPr lang="cs-CZ" sz="1900" dirty="0">
              <a:solidFill>
                <a:schemeClr val="tx1"/>
              </a:solidFill>
              <a:latin typeface="Arial" panose="020B0604020202020204" pitchFamily="34" charset="0"/>
              <a:ea typeface="Times New Roman" panose="02020603050405020304" pitchFamily="18" charset="0"/>
            </a:endParaRPr>
          </a:p>
          <a:p>
            <a:pPr marL="0" indent="0" algn="just">
              <a:buNone/>
              <a:tabLst>
                <a:tab pos="540385" algn="l"/>
              </a:tabLst>
            </a:pPr>
            <a:r>
              <a:rPr lang="cs-CZ" sz="2400" i="0" dirty="0">
                <a:solidFill>
                  <a:schemeClr val="tx1"/>
                </a:solidFill>
                <a:effectLst/>
                <a:latin typeface="Arial" panose="020B0604020202020204" pitchFamily="34" charset="0"/>
              </a:rPr>
              <a:t>4) Oznamovací povinnost podle odstavců 1 a 3 se nevztahuje na údaje, </a:t>
            </a:r>
            <a:r>
              <a:rPr lang="cs-CZ" sz="2400" b="1" i="0" dirty="0">
                <a:solidFill>
                  <a:schemeClr val="tx1"/>
                </a:solidFill>
                <a:effectLst/>
                <a:latin typeface="Arial" panose="020B0604020202020204" pitchFamily="34" charset="0"/>
              </a:rPr>
              <a:t>jejichž změnu může správce daně </a:t>
            </a:r>
            <a:r>
              <a:rPr lang="cs-CZ" sz="2400" b="1" i="0" u="sng" dirty="0">
                <a:solidFill>
                  <a:schemeClr val="tx1"/>
                </a:solidFill>
                <a:effectLst/>
                <a:latin typeface="Arial" panose="020B0604020202020204" pitchFamily="34" charset="0"/>
              </a:rPr>
              <a:t>automatizovaným způsobem </a:t>
            </a:r>
            <a:r>
              <a:rPr lang="cs-CZ" sz="2400" b="1" i="0" dirty="0">
                <a:solidFill>
                  <a:schemeClr val="tx1"/>
                </a:solidFill>
                <a:effectLst/>
                <a:latin typeface="Arial" panose="020B0604020202020204" pitchFamily="34" charset="0"/>
              </a:rPr>
              <a:t>zjistit z evidencí</a:t>
            </a:r>
            <a:r>
              <a:rPr lang="cs-CZ" sz="2400" i="0" dirty="0">
                <a:solidFill>
                  <a:schemeClr val="tx1"/>
                </a:solidFill>
                <a:effectLst/>
                <a:latin typeface="Arial" panose="020B0604020202020204" pitchFamily="34" charset="0"/>
              </a:rPr>
              <a:t>, do nichž má zřízen přístup; okruh těchto údajů zveřejní správce daně způsobem podle § 56 odst. 2.</a:t>
            </a:r>
            <a:endParaRPr lang="cs-CZ" sz="2800" dirty="0">
              <a:solidFill>
                <a:schemeClr val="tx1"/>
              </a:solidFill>
              <a:effectLst/>
              <a:latin typeface="Times New Roman" panose="02020603050405020304" pitchFamily="18" charset="0"/>
              <a:ea typeface="Times New Roman" panose="02020603050405020304" pitchFamily="18" charset="0"/>
            </a:endParaRPr>
          </a:p>
          <a:p>
            <a:pPr marL="0" indent="0" algn="just">
              <a:buNone/>
              <a:tabLst>
                <a:tab pos="540385" algn="l"/>
              </a:tabLst>
            </a:pPr>
            <a:r>
              <a:rPr lang="cs-CZ" sz="2400" dirty="0">
                <a:solidFill>
                  <a:schemeClr val="tx1"/>
                </a:solidFill>
                <a:effectLst/>
                <a:latin typeface="Times New Roman" panose="02020603050405020304" pitchFamily="18" charset="0"/>
                <a:ea typeface="Times New Roman" panose="02020603050405020304" pitchFamily="18" charset="0"/>
              </a:rPr>
              <a:t>RPA</a:t>
            </a:r>
          </a:p>
        </p:txBody>
      </p:sp>
    </p:spTree>
    <p:extLst>
      <p:ext uri="{BB962C8B-B14F-4D97-AF65-F5344CB8AC3E}">
        <p14:creationId xmlns:p14="http://schemas.microsoft.com/office/powerpoint/2010/main" val="37223770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9871D0-6232-8834-A818-4C8CB8751BDC}"/>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C656BECF-57FC-42B6-EA85-778BD78832A2}"/>
              </a:ext>
            </a:extLst>
          </p:cNvPr>
          <p:cNvSpPr>
            <a:spLocks noGrp="1"/>
          </p:cNvSpPr>
          <p:nvPr>
            <p:ph type="title"/>
          </p:nvPr>
        </p:nvSpPr>
        <p:spPr>
          <a:xfrm>
            <a:off x="1493134" y="624110"/>
            <a:ext cx="10011479" cy="1280890"/>
          </a:xfrm>
        </p:spPr>
        <p:txBody>
          <a:bodyPr/>
          <a:lstStyle/>
          <a:p>
            <a:pPr algn="ctr"/>
            <a:r>
              <a:rPr lang="cs-CZ" b="1" dirty="0"/>
              <a:t>Novela daňového řádu</a:t>
            </a:r>
          </a:p>
        </p:txBody>
      </p:sp>
      <p:sp>
        <p:nvSpPr>
          <p:cNvPr id="3" name="Zástupný obsah 2">
            <a:extLst>
              <a:ext uri="{FF2B5EF4-FFF2-40B4-BE49-F238E27FC236}">
                <a16:creationId xmlns:a16="http://schemas.microsoft.com/office/drawing/2014/main" id="{5AC16DA5-F8D8-2DCF-B240-686E4F2EB0BD}"/>
              </a:ext>
            </a:extLst>
          </p:cNvPr>
          <p:cNvSpPr>
            <a:spLocks noGrp="1"/>
          </p:cNvSpPr>
          <p:nvPr>
            <p:ph idx="1"/>
          </p:nvPr>
        </p:nvSpPr>
        <p:spPr>
          <a:xfrm>
            <a:off x="1493134" y="1458410"/>
            <a:ext cx="10011478" cy="5046562"/>
          </a:xfrm>
        </p:spPr>
        <p:txBody>
          <a:bodyPr>
            <a:normAutofit fontScale="92500"/>
          </a:bodyPr>
          <a:lstStyle/>
          <a:p>
            <a:pPr marL="0" lvl="0" indent="0">
              <a:spcBef>
                <a:spcPts val="2400"/>
              </a:spcBef>
              <a:spcAft>
                <a:spcPts val="600"/>
              </a:spcAft>
              <a:buNone/>
            </a:pPr>
            <a:r>
              <a:rPr lang="cs-CZ" sz="2400" dirty="0">
                <a:effectLst/>
                <a:latin typeface="Times New Roman" panose="02020603050405020304" pitchFamily="18" charset="0"/>
                <a:ea typeface="Times New Roman" panose="02020603050405020304" pitchFamily="18" charset="0"/>
              </a:rPr>
              <a:t>V § 150 odst. 6 větě první se slovo „Částka“ nahrazuje slovem „Částku“, slovo „uhrazená“ se nahrazuje slovem „uhrazenou“ a slova „se přijímá a eviduje“ se nahrazují slovy „lze přijmout a evidovat také“.</a:t>
            </a:r>
            <a:br>
              <a:rPr lang="cs-CZ" sz="2400" dirty="0">
                <a:effectLst/>
                <a:latin typeface="Times New Roman" panose="02020603050405020304" pitchFamily="18" charset="0"/>
                <a:ea typeface="Times New Roman" panose="02020603050405020304" pitchFamily="18" charset="0"/>
              </a:rPr>
            </a:br>
            <a:r>
              <a:rPr lang="cs-CZ" sz="1900" dirty="0">
                <a:effectLst/>
                <a:latin typeface="Times New Roman" panose="02020603050405020304" pitchFamily="18" charset="0"/>
                <a:ea typeface="Times New Roman" panose="02020603050405020304" pitchFamily="18" charset="0"/>
              </a:rPr>
              <a:t>------</a:t>
            </a:r>
          </a:p>
          <a:p>
            <a:pPr marL="0" indent="0" algn="just">
              <a:buNone/>
              <a:tabLst>
                <a:tab pos="540385" algn="l"/>
              </a:tabLst>
            </a:pPr>
            <a:r>
              <a:rPr lang="cs-CZ" sz="1900" i="0" dirty="0">
                <a:solidFill>
                  <a:schemeClr val="tx1"/>
                </a:solidFill>
                <a:effectLst/>
                <a:latin typeface="Arial" panose="020B0604020202020204" pitchFamily="34" charset="0"/>
              </a:rPr>
              <a:t>6) Částka dobrovolně uhrazená ze strany daňového subjektu v souvislosti s vyrozuměním podle § 153 odst. 3 se přijímá a eviduje na osobním depozitním účtu daňového subjektu. Takto získanou částku převede správce daně na osobní daňový účet s datem platby evidovaným na osobním depozitním účtu. Jsou-li nedoplatky evidovány na více osobních daňových účtech, převede se tato částka na úhradu nedoplatků postupně podle jednotlivých skupin uvedených v § 152 odst. 1 bez ohledu na to, na jakém osobním daňovém účtu se nacházejí.</a:t>
            </a:r>
          </a:p>
          <a:p>
            <a:pPr marL="0" indent="0" algn="just">
              <a:buNone/>
              <a:tabLst>
                <a:tab pos="540385" algn="l"/>
              </a:tabLst>
            </a:pPr>
            <a:r>
              <a:rPr lang="cs-CZ" sz="1900" i="0" dirty="0">
                <a:solidFill>
                  <a:schemeClr val="tx1"/>
                </a:solidFill>
                <a:effectLst/>
                <a:latin typeface="Arial" panose="020B0604020202020204" pitchFamily="34" charset="0"/>
              </a:rPr>
              <a:t>6) Částku dobrovolně uhrazenou ze strany daňového subjektu v souvislosti s vyrozuměním podle § 153 odst. 3 lze přijmout a evidovat také na osobním depozitním účtu daňového subjektu. Takto získanou částku převede správce daně na osobní daňový účet s datem platby evidovaným na osobním depozitním účtu. Jsou-li nedoplatky evidovány na více osobních daňových účtech, převede se tato částka na úhradu nedoplatků postupně podle jednotlivých skupin uvedených v § 152 odst. 1 bez ohledu na to, na jakém osobním daňovém účtu se nacházejí.</a:t>
            </a:r>
            <a:endParaRPr lang="cs-CZ" sz="1900" dirty="0">
              <a:solidFill>
                <a:schemeClr val="tx1"/>
              </a:solidFill>
              <a:latin typeface="Arial" panose="020B0604020202020204" pitchFamily="34" charset="0"/>
              <a:ea typeface="Times New Roman" panose="02020603050405020304" pitchFamily="18" charset="0"/>
            </a:endParaRPr>
          </a:p>
          <a:p>
            <a:pPr marL="0" indent="0" algn="just">
              <a:buNone/>
              <a:tabLst>
                <a:tab pos="540385" algn="l"/>
              </a:tabLst>
            </a:pPr>
            <a:endParaRPr lang="cs-CZ" sz="1900" dirty="0">
              <a:solidFill>
                <a:schemeClr val="tx1"/>
              </a:solidFill>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8335455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0D7E0-094D-4E33-6398-C6F98FF465F0}"/>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4BB6F6D2-4AAA-7AF5-EC78-B6EAE6BA5772}"/>
              </a:ext>
            </a:extLst>
          </p:cNvPr>
          <p:cNvSpPr>
            <a:spLocks noGrp="1"/>
          </p:cNvSpPr>
          <p:nvPr>
            <p:ph type="title"/>
          </p:nvPr>
        </p:nvSpPr>
        <p:spPr>
          <a:xfrm>
            <a:off x="1493134" y="624110"/>
            <a:ext cx="10011479" cy="1280890"/>
          </a:xfrm>
        </p:spPr>
        <p:txBody>
          <a:bodyPr/>
          <a:lstStyle/>
          <a:p>
            <a:pPr algn="ctr"/>
            <a:r>
              <a:rPr lang="cs-CZ" b="1" dirty="0"/>
              <a:t>Novela daňového řádu</a:t>
            </a:r>
          </a:p>
        </p:txBody>
      </p:sp>
      <p:sp>
        <p:nvSpPr>
          <p:cNvPr id="3" name="Zástupný obsah 2">
            <a:extLst>
              <a:ext uri="{FF2B5EF4-FFF2-40B4-BE49-F238E27FC236}">
                <a16:creationId xmlns:a16="http://schemas.microsoft.com/office/drawing/2014/main" id="{50B6328F-4530-F9BB-16DC-3034FD853392}"/>
              </a:ext>
            </a:extLst>
          </p:cNvPr>
          <p:cNvSpPr>
            <a:spLocks noGrp="1"/>
          </p:cNvSpPr>
          <p:nvPr>
            <p:ph idx="1"/>
          </p:nvPr>
        </p:nvSpPr>
        <p:spPr>
          <a:xfrm>
            <a:off x="1493134" y="1458410"/>
            <a:ext cx="10011478" cy="5046562"/>
          </a:xfrm>
        </p:spPr>
        <p:txBody>
          <a:bodyPr>
            <a:normAutofit/>
          </a:bodyPr>
          <a:lstStyle/>
          <a:p>
            <a:pPr marL="0" lvl="0" indent="0">
              <a:spcBef>
                <a:spcPts val="2400"/>
              </a:spcBef>
              <a:spcAft>
                <a:spcPts val="600"/>
              </a:spcAft>
              <a:buNone/>
            </a:pPr>
            <a:r>
              <a:rPr lang="cs-CZ" sz="2400" dirty="0">
                <a:effectLst/>
                <a:latin typeface="Times New Roman" panose="02020603050405020304" pitchFamily="18" charset="0"/>
                <a:ea typeface="Times New Roman" panose="02020603050405020304" pitchFamily="18" charset="0"/>
              </a:rPr>
              <a:t>V § 152 se doplňuje odstavec 5, který zní:</a:t>
            </a:r>
          </a:p>
          <a:p>
            <a:pPr marL="0" lvl="0" indent="0">
              <a:spcBef>
                <a:spcPts val="2400"/>
              </a:spcBef>
              <a:spcAft>
                <a:spcPts val="600"/>
              </a:spcAft>
              <a:buNone/>
            </a:pPr>
            <a:r>
              <a:rPr lang="cs-CZ" sz="2400" dirty="0">
                <a:effectLst/>
                <a:latin typeface="Times New Roman" panose="02020603050405020304" pitchFamily="18" charset="0"/>
                <a:ea typeface="Times New Roman" panose="02020603050405020304" pitchFamily="18" charset="0"/>
              </a:rPr>
              <a:t>„(5) Při určení pořadí úhrady daně se vychází ze stavu ke dni úhrady.“.</a:t>
            </a:r>
            <a:br>
              <a:rPr lang="cs-CZ" sz="2400" dirty="0">
                <a:effectLst/>
                <a:latin typeface="Times New Roman" panose="02020603050405020304" pitchFamily="18" charset="0"/>
                <a:ea typeface="Times New Roman" panose="02020603050405020304" pitchFamily="18" charset="0"/>
              </a:rPr>
            </a:br>
            <a:r>
              <a:rPr lang="cs-CZ" sz="1900" dirty="0">
                <a:effectLst/>
                <a:latin typeface="Times New Roman" panose="02020603050405020304" pitchFamily="18" charset="0"/>
                <a:ea typeface="Times New Roman" panose="02020603050405020304" pitchFamily="18" charset="0"/>
              </a:rPr>
              <a:t>------</a:t>
            </a:r>
          </a:p>
          <a:p>
            <a:pPr marL="0" indent="0" algn="just">
              <a:buNone/>
              <a:tabLst>
                <a:tab pos="540385" algn="l"/>
              </a:tabLst>
            </a:pPr>
            <a:endParaRPr lang="cs-CZ" sz="1900" dirty="0">
              <a:solidFill>
                <a:schemeClr val="tx1"/>
              </a:solidFill>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6873131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10C61-517B-84FB-7703-F8D1FE7F65BA}"/>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B103D58A-0C34-512A-CF30-B586479AC45F}"/>
              </a:ext>
            </a:extLst>
          </p:cNvPr>
          <p:cNvSpPr>
            <a:spLocks noGrp="1"/>
          </p:cNvSpPr>
          <p:nvPr>
            <p:ph type="title"/>
          </p:nvPr>
        </p:nvSpPr>
        <p:spPr>
          <a:xfrm>
            <a:off x="1493134" y="624110"/>
            <a:ext cx="10011479" cy="1280890"/>
          </a:xfrm>
        </p:spPr>
        <p:txBody>
          <a:bodyPr/>
          <a:lstStyle/>
          <a:p>
            <a:pPr algn="ctr"/>
            <a:r>
              <a:rPr lang="cs-CZ" b="1" dirty="0"/>
              <a:t>Novela daňového řádu</a:t>
            </a:r>
          </a:p>
        </p:txBody>
      </p:sp>
      <p:sp>
        <p:nvSpPr>
          <p:cNvPr id="3" name="Zástupný obsah 2">
            <a:extLst>
              <a:ext uri="{FF2B5EF4-FFF2-40B4-BE49-F238E27FC236}">
                <a16:creationId xmlns:a16="http://schemas.microsoft.com/office/drawing/2014/main" id="{3A6332EC-409D-8DFF-6B21-254793776E70}"/>
              </a:ext>
            </a:extLst>
          </p:cNvPr>
          <p:cNvSpPr>
            <a:spLocks noGrp="1"/>
          </p:cNvSpPr>
          <p:nvPr>
            <p:ph idx="1"/>
          </p:nvPr>
        </p:nvSpPr>
        <p:spPr>
          <a:xfrm>
            <a:off x="1493134" y="1458410"/>
            <a:ext cx="10011478" cy="5046562"/>
          </a:xfrm>
        </p:spPr>
        <p:txBody>
          <a:bodyPr>
            <a:normAutofit/>
          </a:bodyPr>
          <a:lstStyle/>
          <a:p>
            <a:pPr marL="0" lvl="0" indent="0">
              <a:spcBef>
                <a:spcPts val="2400"/>
              </a:spcBef>
              <a:spcAft>
                <a:spcPts val="600"/>
              </a:spcAft>
              <a:buNone/>
            </a:pPr>
            <a:r>
              <a:rPr lang="it-IT" sz="2400" dirty="0">
                <a:effectLst/>
                <a:latin typeface="Times New Roman" panose="02020603050405020304" pitchFamily="18" charset="0"/>
                <a:ea typeface="Times New Roman" panose="02020603050405020304" pitchFamily="18" charset="0"/>
              </a:rPr>
              <a:t>V § 155b odst. 4 písm. a) se za slovo „rámci“ vkládá slovo „věcné“.</a:t>
            </a:r>
            <a:endParaRPr lang="cs-CZ" sz="2400" dirty="0">
              <a:effectLst/>
              <a:latin typeface="Times New Roman" panose="02020603050405020304" pitchFamily="18" charset="0"/>
              <a:ea typeface="Times New Roman" panose="02020603050405020304" pitchFamily="18" charset="0"/>
            </a:endParaRPr>
          </a:p>
          <a:p>
            <a:pPr marL="0" lvl="0" indent="0">
              <a:spcBef>
                <a:spcPts val="2400"/>
              </a:spcBef>
              <a:spcAft>
                <a:spcPts val="600"/>
              </a:spcAft>
              <a:buNone/>
            </a:pPr>
            <a:r>
              <a:rPr lang="cs-CZ" sz="1900" dirty="0">
                <a:effectLst/>
                <a:latin typeface="Times New Roman" panose="02020603050405020304" pitchFamily="18" charset="0"/>
                <a:ea typeface="Times New Roman" panose="02020603050405020304" pitchFamily="18" charset="0"/>
              </a:rPr>
              <a:t>------</a:t>
            </a:r>
          </a:p>
          <a:p>
            <a:pPr marL="0" indent="0" algn="just">
              <a:buNone/>
              <a:tabLst>
                <a:tab pos="540385" algn="l"/>
              </a:tabLst>
            </a:pPr>
            <a:r>
              <a:rPr lang="cs-CZ" dirty="0">
                <a:solidFill>
                  <a:schemeClr val="tx1"/>
                </a:solidFill>
                <a:latin typeface="Arial" panose="020B0604020202020204" pitchFamily="34" charset="0"/>
                <a:ea typeface="Times New Roman" panose="02020603050405020304" pitchFamily="18" charset="0"/>
              </a:rPr>
              <a:t>(4) Vznikne-li v důsledku zrušení, změny, zániku účinnosti nebo prohlášení nicotnosti rozhodnutí o stanovení daně nebo zajišťovacího příkazu vratitelný přeplatek, vrátí jej správce daně bez žádosti do 15 dnů ode dne</a:t>
            </a:r>
          </a:p>
          <a:p>
            <a:pPr marL="0" indent="0" algn="just">
              <a:buNone/>
              <a:tabLst>
                <a:tab pos="540385" algn="l"/>
              </a:tabLst>
            </a:pPr>
            <a:r>
              <a:rPr lang="cs-CZ" dirty="0">
                <a:solidFill>
                  <a:schemeClr val="tx1"/>
                </a:solidFill>
                <a:latin typeface="Arial" panose="020B0604020202020204" pitchFamily="34" charset="0"/>
                <a:ea typeface="Times New Roman" panose="02020603050405020304" pitchFamily="18" charset="0"/>
              </a:rPr>
              <a:t>a) účinnosti rozhodnutí, kterým došlo ke zrušení, změně nebo prohlášení nicotnosti rozhodnutí o stanovení daně nebo zajišťovacího příkazu; v případě peněžitého plnění v rámci </a:t>
            </a:r>
            <a:r>
              <a:rPr lang="cs-CZ" b="1" dirty="0">
                <a:solidFill>
                  <a:schemeClr val="tx1"/>
                </a:solidFill>
                <a:latin typeface="Arial" panose="020B0604020202020204" pitchFamily="34" charset="0"/>
                <a:ea typeface="Times New Roman" panose="02020603050405020304" pitchFamily="18" charset="0"/>
              </a:rPr>
              <a:t>věcné</a:t>
            </a:r>
            <a:r>
              <a:rPr lang="cs-CZ" dirty="0">
                <a:solidFill>
                  <a:schemeClr val="tx1"/>
                </a:solidFill>
                <a:latin typeface="Arial" panose="020B0604020202020204" pitchFamily="34" charset="0"/>
                <a:ea typeface="Times New Roman" panose="02020603050405020304" pitchFamily="18" charset="0"/>
              </a:rPr>
              <a:t> dělené správy počíná lhůta pro vrácení vratitelného přeplatku běžet ode dne, kdy byla podle § 162 odst. 3 správci daně sdělena skutečnost, že došlo ke zrušení, změně nebo prohlášení nicotnosti rozhodnutí o stanovení daně,</a:t>
            </a:r>
          </a:p>
        </p:txBody>
      </p:sp>
    </p:spTree>
    <p:extLst>
      <p:ext uri="{BB962C8B-B14F-4D97-AF65-F5344CB8AC3E}">
        <p14:creationId xmlns:p14="http://schemas.microsoft.com/office/powerpoint/2010/main" val="19459940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4405CA-9385-5A4A-768A-AA47310E923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128BB5EB-1313-D483-309C-9F5CB10C3363}"/>
              </a:ext>
            </a:extLst>
          </p:cNvPr>
          <p:cNvSpPr>
            <a:spLocks noGrp="1"/>
          </p:cNvSpPr>
          <p:nvPr>
            <p:ph type="title"/>
          </p:nvPr>
        </p:nvSpPr>
        <p:spPr>
          <a:xfrm>
            <a:off x="1493134" y="624110"/>
            <a:ext cx="10011479" cy="1280890"/>
          </a:xfrm>
        </p:spPr>
        <p:txBody>
          <a:bodyPr/>
          <a:lstStyle/>
          <a:p>
            <a:pPr algn="ctr"/>
            <a:r>
              <a:rPr lang="cs-CZ" b="1" dirty="0"/>
              <a:t>Novela daňového řádu</a:t>
            </a:r>
          </a:p>
        </p:txBody>
      </p:sp>
      <p:sp>
        <p:nvSpPr>
          <p:cNvPr id="3" name="Zástupný obsah 2">
            <a:extLst>
              <a:ext uri="{FF2B5EF4-FFF2-40B4-BE49-F238E27FC236}">
                <a16:creationId xmlns:a16="http://schemas.microsoft.com/office/drawing/2014/main" id="{69161025-9AFD-140C-49AF-0ADB08C0808D}"/>
              </a:ext>
            </a:extLst>
          </p:cNvPr>
          <p:cNvSpPr>
            <a:spLocks noGrp="1"/>
          </p:cNvSpPr>
          <p:nvPr>
            <p:ph idx="1"/>
          </p:nvPr>
        </p:nvSpPr>
        <p:spPr>
          <a:xfrm>
            <a:off x="1493134" y="1458410"/>
            <a:ext cx="10011478" cy="5046562"/>
          </a:xfrm>
        </p:spPr>
        <p:txBody>
          <a:bodyPr>
            <a:normAutofit fontScale="92500" lnSpcReduction="10000"/>
          </a:bodyPr>
          <a:lstStyle/>
          <a:p>
            <a:pPr marL="0" lvl="0" indent="0">
              <a:spcBef>
                <a:spcPts val="2400"/>
              </a:spcBef>
              <a:spcAft>
                <a:spcPts val="600"/>
              </a:spcAft>
              <a:buNone/>
            </a:pPr>
            <a:r>
              <a:rPr lang="it-IT" sz="2400" dirty="0">
                <a:effectLst/>
                <a:latin typeface="Times New Roman" panose="02020603050405020304" pitchFamily="18" charset="0"/>
                <a:ea typeface="Times New Roman" panose="02020603050405020304" pitchFamily="18" charset="0"/>
              </a:rPr>
              <a:t>33.	V § 155b odstavec 6 zní:</a:t>
            </a:r>
          </a:p>
          <a:p>
            <a:pPr marL="0" lvl="0" indent="0">
              <a:spcBef>
                <a:spcPts val="2400"/>
              </a:spcBef>
              <a:spcAft>
                <a:spcPts val="600"/>
              </a:spcAft>
              <a:buNone/>
            </a:pPr>
            <a:r>
              <a:rPr lang="it-IT" sz="2400" dirty="0">
                <a:effectLst/>
                <a:latin typeface="Times New Roman" panose="02020603050405020304" pitchFamily="18" charset="0"/>
                <a:ea typeface="Times New Roman" panose="02020603050405020304" pitchFamily="18" charset="0"/>
              </a:rPr>
              <a:t>„(6) Stanoví-li zákon, že se vratitelný přeplatek vrací bez žádosti, správce daně tento vratitelný přeplatek daňovému subjektu nevrátí bez žádosti, pokud</a:t>
            </a:r>
            <a:br>
              <a:rPr lang="cs-CZ" sz="2400" dirty="0">
                <a:effectLst/>
                <a:latin typeface="Times New Roman" panose="02020603050405020304" pitchFamily="18" charset="0"/>
                <a:ea typeface="Times New Roman" panose="02020603050405020304" pitchFamily="18" charset="0"/>
              </a:rPr>
            </a:br>
            <a:r>
              <a:rPr lang="it-IT" sz="2400" dirty="0">
                <a:effectLst/>
                <a:latin typeface="Times New Roman" panose="02020603050405020304" pitchFamily="18" charset="0"/>
                <a:ea typeface="Times New Roman" panose="02020603050405020304" pitchFamily="18" charset="0"/>
              </a:rPr>
              <a:t>a) </a:t>
            </a:r>
            <a:r>
              <a:rPr lang="it-IT" sz="2400" u="sng" dirty="0">
                <a:effectLst/>
                <a:latin typeface="Times New Roman" panose="02020603050405020304" pitchFamily="18" charset="0"/>
                <a:ea typeface="Times New Roman" panose="02020603050405020304" pitchFamily="18" charset="0"/>
              </a:rPr>
              <a:t>daňový subjekt neurčil účet vedený u poskytovatele platebních služeb nezbytný pro jeho vrácení</a:t>
            </a:r>
            <a:r>
              <a:rPr lang="it-IT" sz="2400" dirty="0">
                <a:effectLst/>
                <a:latin typeface="Times New Roman" panose="02020603050405020304" pitchFamily="18" charset="0"/>
                <a:ea typeface="Times New Roman" panose="02020603050405020304" pitchFamily="18" charset="0"/>
              </a:rPr>
              <a:t>, nebo</a:t>
            </a:r>
            <a:br>
              <a:rPr lang="cs-CZ" sz="2400" dirty="0">
                <a:effectLst/>
                <a:latin typeface="Times New Roman" panose="02020603050405020304" pitchFamily="18" charset="0"/>
                <a:ea typeface="Times New Roman" panose="02020603050405020304" pitchFamily="18" charset="0"/>
              </a:rPr>
            </a:br>
            <a:r>
              <a:rPr lang="it-IT" sz="2400" dirty="0">
                <a:effectLst/>
                <a:latin typeface="Times New Roman" panose="02020603050405020304" pitchFamily="18" charset="0"/>
                <a:ea typeface="Times New Roman" panose="02020603050405020304" pitchFamily="18" charset="0"/>
              </a:rPr>
              <a:t>b) je o to daňovým subjektem před jeho vrácením požádán; je-li vratitelný přeplatek evidován na osobním depozitním účtu, musí daňový subjekt v žádosti uvést, na který osobní daňový účet má být vratitelný přeplatek převeden.“. </a:t>
            </a:r>
          </a:p>
          <a:p>
            <a:pPr marL="0" lvl="0" indent="0">
              <a:spcBef>
                <a:spcPts val="2400"/>
              </a:spcBef>
              <a:spcAft>
                <a:spcPts val="600"/>
              </a:spcAft>
              <a:buNone/>
            </a:pPr>
            <a:r>
              <a:rPr lang="cs-CZ" sz="1900" dirty="0">
                <a:effectLst/>
                <a:latin typeface="Times New Roman" panose="02020603050405020304" pitchFamily="18" charset="0"/>
                <a:ea typeface="Times New Roman" panose="02020603050405020304" pitchFamily="18" charset="0"/>
              </a:rPr>
              <a:t>------</a:t>
            </a:r>
          </a:p>
          <a:p>
            <a:pPr marL="0" indent="0" algn="just">
              <a:buNone/>
              <a:tabLst>
                <a:tab pos="540385" algn="l"/>
              </a:tabLst>
            </a:pPr>
            <a:r>
              <a:rPr lang="cs-CZ" dirty="0">
                <a:solidFill>
                  <a:schemeClr val="tx1"/>
                </a:solidFill>
                <a:latin typeface="Arial" panose="020B0604020202020204" pitchFamily="34" charset="0"/>
                <a:ea typeface="Times New Roman" panose="02020603050405020304" pitchFamily="18" charset="0"/>
              </a:rPr>
              <a:t>MP – evidence!</a:t>
            </a:r>
          </a:p>
          <a:p>
            <a:pPr marL="0" indent="0" algn="just">
              <a:buNone/>
              <a:tabLst>
                <a:tab pos="540385" algn="l"/>
              </a:tabLst>
            </a:pPr>
            <a:r>
              <a:rPr lang="cs-CZ" dirty="0">
                <a:solidFill>
                  <a:schemeClr val="tx1"/>
                </a:solidFill>
                <a:latin typeface="Arial" panose="020B0604020202020204" pitchFamily="34" charset="0"/>
                <a:ea typeface="Times New Roman" panose="02020603050405020304" pitchFamily="18" charset="0"/>
              </a:rPr>
              <a:t>(6) Stanoví-li zákon, že se vratitelný přeplatek vrací bez žádosti, správce daně tento vratitelný přeplatek daňovému subjektu nevrátí, pokud je o to daňovým subjektem před jeho vrácením požádán. Je-li vratitelný přeplatek evidován na osobním depozitním účtu, musí daňový subjekt v žádosti uvést, na který osobní daňový účet má být vratitelný přeplatek převeden.</a:t>
            </a:r>
          </a:p>
        </p:txBody>
      </p:sp>
    </p:spTree>
    <p:extLst>
      <p:ext uri="{BB962C8B-B14F-4D97-AF65-F5344CB8AC3E}">
        <p14:creationId xmlns:p14="http://schemas.microsoft.com/office/powerpoint/2010/main" val="28563843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5F314-31F3-69DA-3767-4F01DC46A24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B8CDC1AC-AC72-8C98-B12E-3C53EB6C30B5}"/>
              </a:ext>
            </a:extLst>
          </p:cNvPr>
          <p:cNvSpPr>
            <a:spLocks noGrp="1"/>
          </p:cNvSpPr>
          <p:nvPr>
            <p:ph type="title"/>
          </p:nvPr>
        </p:nvSpPr>
        <p:spPr>
          <a:xfrm>
            <a:off x="1493134" y="624110"/>
            <a:ext cx="10011479" cy="1280890"/>
          </a:xfrm>
        </p:spPr>
        <p:txBody>
          <a:bodyPr/>
          <a:lstStyle/>
          <a:p>
            <a:pPr algn="ctr"/>
            <a:r>
              <a:rPr lang="cs-CZ" b="1" dirty="0"/>
              <a:t>Novela daňového řádu</a:t>
            </a:r>
          </a:p>
        </p:txBody>
      </p:sp>
      <p:sp>
        <p:nvSpPr>
          <p:cNvPr id="3" name="Zástupný obsah 2">
            <a:extLst>
              <a:ext uri="{FF2B5EF4-FFF2-40B4-BE49-F238E27FC236}">
                <a16:creationId xmlns:a16="http://schemas.microsoft.com/office/drawing/2014/main" id="{2AF67B23-846C-0A83-8D99-E953BC5EE872}"/>
              </a:ext>
            </a:extLst>
          </p:cNvPr>
          <p:cNvSpPr>
            <a:spLocks noGrp="1"/>
          </p:cNvSpPr>
          <p:nvPr>
            <p:ph idx="1"/>
          </p:nvPr>
        </p:nvSpPr>
        <p:spPr>
          <a:xfrm>
            <a:off x="1493134" y="1458410"/>
            <a:ext cx="10011478" cy="5046562"/>
          </a:xfrm>
        </p:spPr>
        <p:txBody>
          <a:bodyPr>
            <a:normAutofit/>
          </a:bodyPr>
          <a:lstStyle/>
          <a:p>
            <a:pPr marL="0" lvl="0" indent="0">
              <a:spcBef>
                <a:spcPts val="2400"/>
              </a:spcBef>
              <a:spcAft>
                <a:spcPts val="600"/>
              </a:spcAft>
              <a:buNone/>
            </a:pPr>
            <a:r>
              <a:rPr lang="it-IT" sz="2400" dirty="0">
                <a:effectLst/>
                <a:latin typeface="Times New Roman" panose="02020603050405020304" pitchFamily="18" charset="0"/>
                <a:ea typeface="Times New Roman" panose="02020603050405020304" pitchFamily="18" charset="0"/>
              </a:rPr>
              <a:t>V § 159 se na konci textu odstavce 4 doplňují slova „ani další námitku“.</a:t>
            </a:r>
            <a:endParaRPr lang="cs-CZ" sz="2400" dirty="0">
              <a:effectLst/>
              <a:latin typeface="Times New Roman" panose="02020603050405020304" pitchFamily="18" charset="0"/>
              <a:ea typeface="Times New Roman" panose="02020603050405020304" pitchFamily="18" charset="0"/>
            </a:endParaRPr>
          </a:p>
          <a:p>
            <a:pPr marL="0" lvl="0" indent="0">
              <a:spcBef>
                <a:spcPts val="2400"/>
              </a:spcBef>
              <a:spcAft>
                <a:spcPts val="600"/>
              </a:spcAft>
              <a:buNone/>
            </a:pPr>
            <a:r>
              <a:rPr lang="cs-CZ" sz="1900" dirty="0">
                <a:effectLst/>
                <a:latin typeface="Times New Roman" panose="02020603050405020304" pitchFamily="18" charset="0"/>
                <a:ea typeface="Times New Roman" panose="02020603050405020304" pitchFamily="18" charset="0"/>
              </a:rPr>
              <a:t>------</a:t>
            </a:r>
          </a:p>
          <a:p>
            <a:pPr marL="0" indent="0" algn="just">
              <a:buNone/>
              <a:tabLst>
                <a:tab pos="540385" algn="l"/>
              </a:tabLst>
            </a:pPr>
            <a:r>
              <a:rPr lang="cs-CZ" dirty="0">
                <a:solidFill>
                  <a:schemeClr val="tx1"/>
                </a:solidFill>
                <a:latin typeface="Arial" panose="020B0604020202020204" pitchFamily="34" charset="0"/>
                <a:ea typeface="Times New Roman" panose="02020603050405020304" pitchFamily="18" charset="0"/>
              </a:rPr>
              <a:t>(4) V řízení o námitce se použije obdobně § 111 odst. 5 a § 112. Proti rozhodnutí o námitce nelze uplatnit opravné prostředky.</a:t>
            </a:r>
          </a:p>
          <a:p>
            <a:pPr marL="0" indent="0" algn="just">
              <a:buNone/>
              <a:tabLst>
                <a:tab pos="540385" algn="l"/>
              </a:tabLst>
            </a:pPr>
            <a:endParaRPr lang="cs-CZ" dirty="0">
              <a:solidFill>
                <a:schemeClr val="tx1"/>
              </a:solidFill>
              <a:latin typeface="Arial" panose="020B0604020202020204" pitchFamily="34" charset="0"/>
              <a:ea typeface="Times New Roman" panose="02020603050405020304" pitchFamily="18" charset="0"/>
            </a:endParaRPr>
          </a:p>
          <a:p>
            <a:pPr marL="0" indent="0" algn="just">
              <a:buNone/>
              <a:tabLst>
                <a:tab pos="540385" algn="l"/>
              </a:tabLst>
            </a:pPr>
            <a:r>
              <a:rPr lang="cs-CZ" b="1" dirty="0">
                <a:solidFill>
                  <a:schemeClr val="tx1"/>
                </a:solidFill>
                <a:latin typeface="Arial" panose="020B0604020202020204" pitchFamily="34" charset="0"/>
                <a:ea typeface="Times New Roman" panose="02020603050405020304" pitchFamily="18" charset="0"/>
              </a:rPr>
              <a:t>(4) V řízení o námitce se použije obdobně § 111 odst. 5 a § 112. Proti rozhodnutí o námitce nelze uplatnit opravné prostředky ani další námitku.</a:t>
            </a:r>
          </a:p>
          <a:p>
            <a:pPr marL="0" indent="0" algn="just">
              <a:buNone/>
              <a:tabLst>
                <a:tab pos="540385" algn="l"/>
              </a:tabLst>
            </a:pPr>
            <a:endParaRPr lang="cs-CZ" dirty="0">
              <a:solidFill>
                <a:schemeClr val="tx1"/>
              </a:solidFill>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1897938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29D19-B951-475C-01C7-61B5C91106E0}"/>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29C87425-416B-FD2A-EEA2-872D169734FA}"/>
              </a:ext>
            </a:extLst>
          </p:cNvPr>
          <p:cNvSpPr>
            <a:spLocks noGrp="1"/>
          </p:cNvSpPr>
          <p:nvPr>
            <p:ph type="title"/>
          </p:nvPr>
        </p:nvSpPr>
        <p:spPr>
          <a:xfrm>
            <a:off x="1493134" y="624110"/>
            <a:ext cx="10011479" cy="1280890"/>
          </a:xfrm>
        </p:spPr>
        <p:txBody>
          <a:bodyPr/>
          <a:lstStyle/>
          <a:p>
            <a:pPr algn="ctr"/>
            <a:r>
              <a:rPr lang="cs-CZ" b="1" dirty="0"/>
              <a:t>Novela daňového řádu</a:t>
            </a:r>
          </a:p>
        </p:txBody>
      </p:sp>
      <p:sp>
        <p:nvSpPr>
          <p:cNvPr id="3" name="Zástupný obsah 2">
            <a:extLst>
              <a:ext uri="{FF2B5EF4-FFF2-40B4-BE49-F238E27FC236}">
                <a16:creationId xmlns:a16="http://schemas.microsoft.com/office/drawing/2014/main" id="{4B345737-4EB8-0D64-7E1F-2834D2C1A43E}"/>
              </a:ext>
            </a:extLst>
          </p:cNvPr>
          <p:cNvSpPr>
            <a:spLocks noGrp="1"/>
          </p:cNvSpPr>
          <p:nvPr>
            <p:ph idx="1"/>
          </p:nvPr>
        </p:nvSpPr>
        <p:spPr>
          <a:xfrm>
            <a:off x="1493134" y="1458410"/>
            <a:ext cx="10011478" cy="5046562"/>
          </a:xfrm>
        </p:spPr>
        <p:txBody>
          <a:bodyPr>
            <a:normAutofit/>
          </a:bodyPr>
          <a:lstStyle/>
          <a:p>
            <a:pPr marL="0" lvl="0" indent="0">
              <a:spcBef>
                <a:spcPts val="2400"/>
              </a:spcBef>
              <a:spcAft>
                <a:spcPts val="600"/>
              </a:spcAft>
              <a:buNone/>
            </a:pPr>
            <a:r>
              <a:rPr lang="it-IT" sz="2400" dirty="0">
                <a:effectLst/>
                <a:latin typeface="Times New Roman" panose="02020603050405020304" pitchFamily="18" charset="0"/>
                <a:ea typeface="Times New Roman" panose="02020603050405020304" pitchFamily="18" charset="0"/>
              </a:rPr>
              <a:t>V § 159 odst. 5 se věta druhá nahrazuje větou „Ustanovení vylučující uplatnění opravných prostředků se na tuto námitku nepoužijí.“.</a:t>
            </a:r>
            <a:endParaRPr lang="cs-CZ" sz="2400" dirty="0">
              <a:effectLst/>
              <a:latin typeface="Times New Roman" panose="02020603050405020304" pitchFamily="18" charset="0"/>
              <a:ea typeface="Times New Roman" panose="02020603050405020304" pitchFamily="18" charset="0"/>
            </a:endParaRPr>
          </a:p>
          <a:p>
            <a:pPr marL="0" lvl="0" indent="0">
              <a:spcBef>
                <a:spcPts val="2400"/>
              </a:spcBef>
              <a:spcAft>
                <a:spcPts val="600"/>
              </a:spcAft>
              <a:buNone/>
            </a:pPr>
            <a:r>
              <a:rPr lang="cs-CZ" sz="1900" dirty="0">
                <a:effectLst/>
                <a:latin typeface="Times New Roman" panose="02020603050405020304" pitchFamily="18" charset="0"/>
                <a:ea typeface="Times New Roman" panose="02020603050405020304" pitchFamily="18" charset="0"/>
              </a:rPr>
              <a:t>------</a:t>
            </a:r>
          </a:p>
          <a:p>
            <a:pPr marL="0" indent="0" algn="just">
              <a:buNone/>
              <a:tabLst>
                <a:tab pos="540385" algn="l"/>
              </a:tabLst>
            </a:pPr>
            <a:r>
              <a:rPr lang="cs-CZ" dirty="0">
                <a:solidFill>
                  <a:schemeClr val="tx1"/>
                </a:solidFill>
                <a:latin typeface="Arial" panose="020B0604020202020204" pitchFamily="34" charset="0"/>
                <a:ea typeface="Times New Roman" panose="02020603050405020304" pitchFamily="18" charset="0"/>
              </a:rPr>
              <a:t>(5) V případě, kdy námitka směřuje proti rozhodnutí správce daně, je řádným opravným prostředkem proti tomuto rozhodnutí. Řádným opravným prostředkem námitka není ve vztahu k ustanovení vylučujícímu uplatnění řádného opravného prostředku.</a:t>
            </a:r>
          </a:p>
          <a:p>
            <a:pPr marL="0" indent="0" algn="just">
              <a:buNone/>
              <a:tabLst>
                <a:tab pos="540385" algn="l"/>
              </a:tabLst>
            </a:pPr>
            <a:r>
              <a:rPr lang="cs-CZ" b="1" dirty="0">
                <a:solidFill>
                  <a:schemeClr val="tx1"/>
                </a:solidFill>
                <a:latin typeface="Arial" panose="020B0604020202020204" pitchFamily="34" charset="0"/>
                <a:ea typeface="Times New Roman" panose="02020603050405020304" pitchFamily="18" charset="0"/>
              </a:rPr>
              <a:t>(5) V případě, kdy námitka směřuje proti rozhodnutí správce daně, je řádným opravným prostředkem proti tomuto rozhodnutí. Ustanovení vylučující uplatnění opravných prostředků se na tuto námitku nepoužijí.</a:t>
            </a:r>
            <a:endParaRPr lang="cs-CZ" dirty="0">
              <a:solidFill>
                <a:schemeClr val="tx1"/>
              </a:solidFill>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2479172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4D9CEB-34BD-5F7A-76AF-220CFBFD82F1}"/>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2E82B39F-EBE2-04DE-454A-D88A98F7ED04}"/>
              </a:ext>
            </a:extLst>
          </p:cNvPr>
          <p:cNvSpPr>
            <a:spLocks noGrp="1"/>
          </p:cNvSpPr>
          <p:nvPr>
            <p:ph type="title"/>
          </p:nvPr>
        </p:nvSpPr>
        <p:spPr>
          <a:xfrm>
            <a:off x="1493134" y="624110"/>
            <a:ext cx="10011479" cy="1280890"/>
          </a:xfrm>
        </p:spPr>
        <p:txBody>
          <a:bodyPr/>
          <a:lstStyle/>
          <a:p>
            <a:pPr algn="ctr"/>
            <a:r>
              <a:rPr lang="cs-CZ" b="1" dirty="0"/>
              <a:t>Novela daňového řádu</a:t>
            </a:r>
          </a:p>
        </p:txBody>
      </p:sp>
      <p:sp>
        <p:nvSpPr>
          <p:cNvPr id="3" name="Zástupný obsah 2">
            <a:extLst>
              <a:ext uri="{FF2B5EF4-FFF2-40B4-BE49-F238E27FC236}">
                <a16:creationId xmlns:a16="http://schemas.microsoft.com/office/drawing/2014/main" id="{317D674E-4464-03CD-584A-5A75D94F3EBF}"/>
              </a:ext>
            </a:extLst>
          </p:cNvPr>
          <p:cNvSpPr>
            <a:spLocks noGrp="1"/>
          </p:cNvSpPr>
          <p:nvPr>
            <p:ph idx="1"/>
          </p:nvPr>
        </p:nvSpPr>
        <p:spPr>
          <a:xfrm>
            <a:off x="1493134" y="1458410"/>
            <a:ext cx="10011478" cy="5046562"/>
          </a:xfrm>
        </p:spPr>
        <p:txBody>
          <a:bodyPr>
            <a:normAutofit/>
          </a:bodyPr>
          <a:lstStyle/>
          <a:p>
            <a:pPr marL="0" lvl="0" indent="0">
              <a:spcBef>
                <a:spcPts val="2400"/>
              </a:spcBef>
              <a:spcAft>
                <a:spcPts val="600"/>
              </a:spcAft>
              <a:buNone/>
            </a:pPr>
            <a:r>
              <a:rPr lang="it-IT" sz="2400" dirty="0">
                <a:effectLst/>
                <a:latin typeface="Times New Roman" panose="02020603050405020304" pitchFamily="18" charset="0"/>
                <a:ea typeface="Times New Roman" panose="02020603050405020304" pitchFamily="18" charset="0"/>
              </a:rPr>
              <a:t>V § 161 odst. 1 větě první se za slovo „K“ vkládá slovo „procesní“.</a:t>
            </a:r>
            <a:endParaRPr lang="cs-CZ" sz="2400" dirty="0">
              <a:effectLst/>
              <a:latin typeface="Times New Roman" panose="02020603050405020304" pitchFamily="18" charset="0"/>
              <a:ea typeface="Times New Roman" panose="02020603050405020304" pitchFamily="18" charset="0"/>
            </a:endParaRPr>
          </a:p>
          <a:p>
            <a:pPr marL="0" lvl="0" indent="0">
              <a:spcBef>
                <a:spcPts val="2400"/>
              </a:spcBef>
              <a:spcAft>
                <a:spcPts val="600"/>
              </a:spcAft>
              <a:buNone/>
            </a:pPr>
            <a:r>
              <a:rPr lang="cs-CZ" sz="1900" dirty="0">
                <a:effectLst/>
                <a:latin typeface="Times New Roman" panose="02020603050405020304" pitchFamily="18" charset="0"/>
                <a:ea typeface="Times New Roman" panose="02020603050405020304" pitchFamily="18" charset="0"/>
              </a:rPr>
              <a:t>------</a:t>
            </a:r>
          </a:p>
          <a:p>
            <a:pPr marL="0" lvl="0" indent="0">
              <a:spcBef>
                <a:spcPts val="2400"/>
              </a:spcBef>
              <a:spcAft>
                <a:spcPts val="600"/>
              </a:spcAft>
              <a:buNone/>
            </a:pPr>
            <a:r>
              <a:rPr lang="cs-CZ" sz="1900" dirty="0">
                <a:effectLst/>
                <a:latin typeface="Times New Roman" panose="02020603050405020304" pitchFamily="18" charset="0"/>
                <a:ea typeface="Times New Roman" panose="02020603050405020304" pitchFamily="18" charset="0"/>
              </a:rPr>
              <a:t>(1) K dělené správě dochází, je-li rozhodnutím orgánu veřejné moci, který není správcem daně, vydaným při výkonu veřejné moci uložena platební povinnost k peněžitému plnění určenému do veřejného rozpočtu a postupuje-li se při jeho placení podle tohoto zákona nebo podle jeho jednotlivých ustanovení. To platí i tehdy, pokud vznikla platební povinnost k peněžitému plnění určenému do veřejného rozpočtu přímo ze zákona bez vydání rozhodnutí.</a:t>
            </a:r>
          </a:p>
          <a:p>
            <a:pPr marL="0" lvl="0" indent="0">
              <a:spcBef>
                <a:spcPts val="2400"/>
              </a:spcBef>
              <a:spcAft>
                <a:spcPts val="600"/>
              </a:spcAft>
              <a:buNone/>
            </a:pPr>
            <a:r>
              <a:rPr lang="cs-CZ" sz="1900" b="1" dirty="0">
                <a:effectLst/>
                <a:latin typeface="Times New Roman" panose="02020603050405020304" pitchFamily="18" charset="0"/>
                <a:ea typeface="Times New Roman" panose="02020603050405020304" pitchFamily="18" charset="0"/>
              </a:rPr>
              <a:t>(1) K </a:t>
            </a:r>
            <a:r>
              <a:rPr lang="cs-CZ" sz="1900" b="1" u="sng" dirty="0">
                <a:effectLst/>
                <a:latin typeface="Times New Roman" panose="02020603050405020304" pitchFamily="18" charset="0"/>
                <a:ea typeface="Times New Roman" panose="02020603050405020304" pitchFamily="18" charset="0"/>
              </a:rPr>
              <a:t>procesní</a:t>
            </a:r>
            <a:r>
              <a:rPr lang="cs-CZ" sz="1900" b="1" dirty="0">
                <a:effectLst/>
                <a:latin typeface="Times New Roman" panose="02020603050405020304" pitchFamily="18" charset="0"/>
                <a:ea typeface="Times New Roman" panose="02020603050405020304" pitchFamily="18" charset="0"/>
              </a:rPr>
              <a:t> dělené správě dochází, je-li rozhodnutím orgánu veřejné moci, který není správcem daně, vydaným při výkonu veřejné moci uložena platební povinnost k peněžitému plnění určenému do veřejného rozpočtu a postupuje-li se při jeho placení podle tohoto zákona nebo podle jeho jednotlivých ustanovení. To platí i tehdy, pokud vznikla platební povinnost k peněžitému plnění určenému do veřejného rozpočtu přímo ze zákona bez vydání rozhodnutí.</a:t>
            </a:r>
          </a:p>
        </p:txBody>
      </p:sp>
    </p:spTree>
    <p:extLst>
      <p:ext uri="{BB962C8B-B14F-4D97-AF65-F5344CB8AC3E}">
        <p14:creationId xmlns:p14="http://schemas.microsoft.com/office/powerpoint/2010/main" val="3495408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57E07A09-3A1C-8718-DD91-8799EC2DBEEE}"/>
              </a:ext>
            </a:extLst>
          </p:cNvPr>
          <p:cNvSpPr txBox="1"/>
          <p:nvPr/>
        </p:nvSpPr>
        <p:spPr>
          <a:xfrm>
            <a:off x="219075" y="926604"/>
            <a:ext cx="4886325" cy="4493538"/>
          </a:xfrm>
          <a:prstGeom prst="rect">
            <a:avLst/>
          </a:prstGeom>
          <a:noFill/>
        </p:spPr>
        <p:txBody>
          <a:bodyPr wrap="square">
            <a:spAutoFit/>
          </a:bodyPr>
          <a:lstStyle/>
          <a:p>
            <a:pPr algn="l"/>
            <a:endParaRPr lang="cs-CZ" sz="1600" b="0" i="0" u="none" strike="noStrike" baseline="0" dirty="0">
              <a:solidFill>
                <a:srgbClr val="000000"/>
              </a:solidFill>
              <a:latin typeface="Arial" panose="020B0604020202020204" pitchFamily="34" charset="0"/>
            </a:endParaRPr>
          </a:p>
          <a:p>
            <a:pPr marR="32630" algn="l"/>
            <a:r>
              <a:rPr lang="cs-CZ" sz="1800" b="1" i="0" u="none" strike="noStrike" baseline="0" dirty="0">
                <a:latin typeface="Arial" panose="020B0604020202020204" pitchFamily="34" charset="0"/>
              </a:rPr>
              <a:t>Realizace</a:t>
            </a:r>
            <a:endParaRPr lang="cs-CZ" sz="1800" b="0" i="0" u="none" strike="noStrike" baseline="0" dirty="0">
              <a:latin typeface="Arial" panose="020B0604020202020204" pitchFamily="34" charset="0"/>
            </a:endParaRPr>
          </a:p>
          <a:p>
            <a:pPr marR="75830" algn="l"/>
            <a:r>
              <a:rPr lang="cs-CZ" sz="1800" b="0" i="0" u="none" strike="noStrike" baseline="0" dirty="0">
                <a:latin typeface="Arial" panose="020B0604020202020204" pitchFamily="34" charset="0"/>
              </a:rPr>
              <a:t>08,30 –09,00 přihlášení účastníků</a:t>
            </a:r>
          </a:p>
          <a:p>
            <a:pPr marR="75830" algn="l"/>
            <a:r>
              <a:rPr lang="cs-CZ" sz="1800" b="0" i="0" u="none" strike="noStrike" baseline="0" dirty="0">
                <a:latin typeface="Arial" panose="020B0604020202020204" pitchFamily="34" charset="0"/>
              </a:rPr>
              <a:t>09,00 –10,30 první část</a:t>
            </a:r>
          </a:p>
          <a:p>
            <a:pPr marR="75830" algn="l"/>
            <a:r>
              <a:rPr lang="cs-CZ" sz="1800" b="0" i="0" u="none" strike="noStrike" baseline="0" dirty="0">
                <a:latin typeface="Arial" panose="020B0604020202020204" pitchFamily="34" charset="0"/>
              </a:rPr>
              <a:t>10,30 –10,40 přestávka</a:t>
            </a:r>
          </a:p>
          <a:p>
            <a:pPr marR="75830" algn="l"/>
            <a:r>
              <a:rPr lang="cs-CZ" sz="1800" b="0" i="0" u="none" strike="noStrike" baseline="0" dirty="0">
                <a:latin typeface="Arial" panose="020B0604020202020204" pitchFamily="34" charset="0"/>
              </a:rPr>
              <a:t>10,40 –12,10 druhá část</a:t>
            </a:r>
          </a:p>
          <a:p>
            <a:pPr marR="75830" algn="l"/>
            <a:endParaRPr lang="cs-CZ" dirty="0">
              <a:latin typeface="Arial" panose="020B0604020202020204" pitchFamily="34" charset="0"/>
            </a:endParaRPr>
          </a:p>
          <a:p>
            <a:pPr marR="75830" algn="l"/>
            <a:endParaRPr lang="cs-CZ" sz="1800" b="0" i="0" u="none" strike="noStrike" baseline="0" dirty="0">
              <a:latin typeface="Arial" panose="020B0604020202020204" pitchFamily="34" charset="0"/>
            </a:endParaRPr>
          </a:p>
          <a:p>
            <a:pPr marR="133080" algn="l"/>
            <a:r>
              <a:rPr lang="cs-CZ" sz="1800" b="1" i="0" u="none" strike="noStrike" baseline="0" dirty="0">
                <a:solidFill>
                  <a:srgbClr val="FF0000"/>
                </a:solidFill>
                <a:latin typeface="Arial" panose="020B0604020202020204" pitchFamily="34" charset="0"/>
              </a:rPr>
              <a:t>Podmínky pro vydání osvědčení:</a:t>
            </a:r>
            <a:endParaRPr lang="cs-CZ" sz="1800" b="0" i="0" u="none" strike="noStrike" baseline="0" dirty="0">
              <a:solidFill>
                <a:srgbClr val="FF0000"/>
              </a:solidFill>
              <a:latin typeface="Arial" panose="020B0604020202020204" pitchFamily="34" charset="0"/>
            </a:endParaRPr>
          </a:p>
          <a:p>
            <a:pPr marR="58780" algn="l"/>
            <a:r>
              <a:rPr lang="cs-CZ" sz="1800" b="1" i="0" u="none" strike="noStrike" baseline="0" dirty="0">
                <a:solidFill>
                  <a:srgbClr val="000000"/>
                </a:solidFill>
                <a:latin typeface="Arial" panose="020B0604020202020204" pitchFamily="34" charset="0"/>
              </a:rPr>
              <a:t>-Přítomnost po celou dobu akreditovaného kurzu –zaznamenáno výukovým programem</a:t>
            </a:r>
            <a:endParaRPr lang="cs-CZ" sz="1800" b="0" i="0" u="none" strike="noStrike" baseline="0" dirty="0">
              <a:solidFill>
                <a:srgbClr val="000000"/>
              </a:solidFill>
              <a:latin typeface="Arial" panose="020B0604020202020204" pitchFamily="34" charset="0"/>
            </a:endParaRPr>
          </a:p>
          <a:p>
            <a:pPr marR="118850" algn="l"/>
            <a:r>
              <a:rPr lang="cs-CZ" sz="1800" b="1" i="0" u="none" strike="noStrike" baseline="0" dirty="0">
                <a:solidFill>
                  <a:srgbClr val="000000"/>
                </a:solidFill>
                <a:latin typeface="Arial" panose="020B0604020202020204" pitchFamily="34" charset="0"/>
              </a:rPr>
              <a:t>-Vyplnění závěrečného zpětného dotazníku</a:t>
            </a:r>
            <a:endParaRPr lang="cs-CZ" sz="1800" b="0" i="0" u="none" strike="noStrike" baseline="0" dirty="0">
              <a:solidFill>
                <a:srgbClr val="000000"/>
              </a:solidFill>
              <a:latin typeface="Arial" panose="020B0604020202020204" pitchFamily="34" charset="0"/>
            </a:endParaRPr>
          </a:p>
          <a:p>
            <a:pPr marR="99280" algn="l"/>
            <a:r>
              <a:rPr lang="cs-CZ" sz="1800" b="1" i="0" u="none" strike="noStrike" baseline="0" dirty="0">
                <a:solidFill>
                  <a:srgbClr val="000000"/>
                </a:solidFill>
                <a:latin typeface="Arial" panose="020B0604020202020204" pitchFamily="34" charset="0"/>
              </a:rPr>
              <a:t>-Osvědčení zasíláme do datových stránek obce/města/MČ</a:t>
            </a:r>
            <a:endParaRPr lang="cs-CZ" dirty="0"/>
          </a:p>
        </p:txBody>
      </p:sp>
      <p:pic>
        <p:nvPicPr>
          <p:cNvPr id="5" name="Obrázek 4">
            <a:extLst>
              <a:ext uri="{FF2B5EF4-FFF2-40B4-BE49-F238E27FC236}">
                <a16:creationId xmlns:a16="http://schemas.microsoft.com/office/drawing/2014/main" id="{9435B2E1-C5A6-9958-736A-52222E4B56B1}"/>
              </a:ext>
            </a:extLst>
          </p:cNvPr>
          <p:cNvPicPr>
            <a:picLocks noChangeAspect="1"/>
          </p:cNvPicPr>
          <p:nvPr/>
        </p:nvPicPr>
        <p:blipFill>
          <a:blip r:embed="rId2"/>
          <a:stretch>
            <a:fillRect/>
          </a:stretch>
        </p:blipFill>
        <p:spPr>
          <a:xfrm>
            <a:off x="5271082" y="0"/>
            <a:ext cx="6920918" cy="6858000"/>
          </a:xfrm>
          <a:prstGeom prst="rect">
            <a:avLst/>
          </a:prstGeom>
        </p:spPr>
      </p:pic>
    </p:spTree>
    <p:extLst>
      <p:ext uri="{BB962C8B-B14F-4D97-AF65-F5344CB8AC3E}">
        <p14:creationId xmlns:p14="http://schemas.microsoft.com/office/powerpoint/2010/main" val="39389236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868FC9-AF3C-EAA3-7215-3BFB517C23DA}"/>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B0DF0287-05F3-B292-92ED-D95CCD034893}"/>
              </a:ext>
            </a:extLst>
          </p:cNvPr>
          <p:cNvSpPr>
            <a:spLocks noGrp="1"/>
          </p:cNvSpPr>
          <p:nvPr>
            <p:ph type="title"/>
          </p:nvPr>
        </p:nvSpPr>
        <p:spPr>
          <a:xfrm>
            <a:off x="1493134" y="624110"/>
            <a:ext cx="10011479" cy="1280890"/>
          </a:xfrm>
        </p:spPr>
        <p:txBody>
          <a:bodyPr/>
          <a:lstStyle/>
          <a:p>
            <a:pPr algn="ctr"/>
            <a:r>
              <a:rPr lang="cs-CZ" b="1" dirty="0"/>
              <a:t>Novela daňového řádu</a:t>
            </a:r>
          </a:p>
        </p:txBody>
      </p:sp>
      <p:sp>
        <p:nvSpPr>
          <p:cNvPr id="3" name="Zástupný obsah 2">
            <a:extLst>
              <a:ext uri="{FF2B5EF4-FFF2-40B4-BE49-F238E27FC236}">
                <a16:creationId xmlns:a16="http://schemas.microsoft.com/office/drawing/2014/main" id="{33C4964A-037A-D431-7A45-89CBE0D3B8FC}"/>
              </a:ext>
            </a:extLst>
          </p:cNvPr>
          <p:cNvSpPr>
            <a:spLocks noGrp="1"/>
          </p:cNvSpPr>
          <p:nvPr>
            <p:ph idx="1"/>
          </p:nvPr>
        </p:nvSpPr>
        <p:spPr>
          <a:xfrm>
            <a:off x="1493134" y="1458410"/>
            <a:ext cx="10011478" cy="5046562"/>
          </a:xfrm>
        </p:spPr>
        <p:txBody>
          <a:bodyPr>
            <a:normAutofit/>
          </a:bodyPr>
          <a:lstStyle/>
          <a:p>
            <a:pPr marL="0" lvl="0" indent="0">
              <a:spcBef>
                <a:spcPts val="2400"/>
              </a:spcBef>
              <a:spcAft>
                <a:spcPts val="600"/>
              </a:spcAft>
              <a:buNone/>
            </a:pPr>
            <a:r>
              <a:rPr lang="it-IT" sz="2400" dirty="0">
                <a:effectLst/>
                <a:latin typeface="Times New Roman" panose="02020603050405020304" pitchFamily="18" charset="0"/>
                <a:ea typeface="Times New Roman" panose="02020603050405020304" pitchFamily="18" charset="0"/>
              </a:rPr>
              <a:t>V § 161 odst. 3 se za slovo „K“ vkládá slovo „věcné“ a slovo „rovněž“ se zrušuje.</a:t>
            </a:r>
            <a:endParaRPr lang="cs-CZ" sz="2400" dirty="0">
              <a:effectLst/>
              <a:latin typeface="Times New Roman" panose="02020603050405020304" pitchFamily="18" charset="0"/>
              <a:ea typeface="Times New Roman" panose="02020603050405020304" pitchFamily="18" charset="0"/>
            </a:endParaRPr>
          </a:p>
          <a:p>
            <a:pPr marL="0" lvl="0" indent="0">
              <a:spcBef>
                <a:spcPts val="2400"/>
              </a:spcBef>
              <a:spcAft>
                <a:spcPts val="600"/>
              </a:spcAft>
              <a:buNone/>
            </a:pPr>
            <a:r>
              <a:rPr lang="cs-CZ" sz="1900" dirty="0">
                <a:effectLst/>
                <a:latin typeface="Times New Roman" panose="02020603050405020304" pitchFamily="18" charset="0"/>
                <a:ea typeface="Times New Roman" panose="02020603050405020304" pitchFamily="18" charset="0"/>
              </a:rPr>
              <a:t>------</a:t>
            </a:r>
          </a:p>
          <a:p>
            <a:pPr marL="0" lvl="0" indent="0">
              <a:spcBef>
                <a:spcPts val="2400"/>
              </a:spcBef>
              <a:spcAft>
                <a:spcPts val="600"/>
              </a:spcAft>
              <a:buNone/>
            </a:pPr>
            <a:r>
              <a:rPr lang="cs-CZ" sz="1900" dirty="0">
                <a:effectLst/>
                <a:latin typeface="Times New Roman" panose="02020603050405020304" pitchFamily="18" charset="0"/>
                <a:ea typeface="Times New Roman" panose="02020603050405020304" pitchFamily="18" charset="0"/>
              </a:rPr>
              <a:t>(3) K dělené správě rovněž dochází, jestliže zákon stanoví, že ke správě placení peněžitého plnění je příslušný jiný správní orgán než orgán veřejné moci, který platební povinnost k peněžitému plnění uložil.</a:t>
            </a:r>
          </a:p>
          <a:p>
            <a:pPr marL="0" lvl="0" indent="0">
              <a:spcBef>
                <a:spcPts val="2400"/>
              </a:spcBef>
              <a:spcAft>
                <a:spcPts val="600"/>
              </a:spcAft>
              <a:buNone/>
            </a:pPr>
            <a:r>
              <a:rPr lang="cs-CZ" sz="1900" b="1" dirty="0">
                <a:effectLst/>
                <a:latin typeface="Times New Roman" panose="02020603050405020304" pitchFamily="18" charset="0"/>
                <a:ea typeface="Times New Roman" panose="02020603050405020304" pitchFamily="18" charset="0"/>
              </a:rPr>
              <a:t>(3) K věcné dělené správě dochází, jestliže zákon stanoví, že ke správě placení peněžitého plnění je příslušný jiný správní orgán než orgán veřejné moci, který platební povinnost k peněžitému plnění uložil.</a:t>
            </a:r>
          </a:p>
        </p:txBody>
      </p:sp>
    </p:spTree>
    <p:extLst>
      <p:ext uri="{BB962C8B-B14F-4D97-AF65-F5344CB8AC3E}">
        <p14:creationId xmlns:p14="http://schemas.microsoft.com/office/powerpoint/2010/main" val="10344770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443D67-8CE8-FEF4-5201-906280228BF0}"/>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97B1CEB5-9FE0-4E9A-27A3-10FA857F603A}"/>
              </a:ext>
            </a:extLst>
          </p:cNvPr>
          <p:cNvSpPr>
            <a:spLocks noGrp="1"/>
          </p:cNvSpPr>
          <p:nvPr>
            <p:ph type="title"/>
          </p:nvPr>
        </p:nvSpPr>
        <p:spPr>
          <a:xfrm>
            <a:off x="1493134" y="624110"/>
            <a:ext cx="10011479" cy="1280890"/>
          </a:xfrm>
        </p:spPr>
        <p:txBody>
          <a:bodyPr/>
          <a:lstStyle/>
          <a:p>
            <a:pPr algn="ctr"/>
            <a:r>
              <a:rPr lang="cs-CZ" b="1" dirty="0"/>
              <a:t>Novela daňového řádu</a:t>
            </a:r>
          </a:p>
        </p:txBody>
      </p:sp>
      <p:sp>
        <p:nvSpPr>
          <p:cNvPr id="3" name="Zástupný obsah 2">
            <a:extLst>
              <a:ext uri="{FF2B5EF4-FFF2-40B4-BE49-F238E27FC236}">
                <a16:creationId xmlns:a16="http://schemas.microsoft.com/office/drawing/2014/main" id="{C7DD8408-83EA-CF66-557A-7A8AA011F004}"/>
              </a:ext>
            </a:extLst>
          </p:cNvPr>
          <p:cNvSpPr>
            <a:spLocks noGrp="1"/>
          </p:cNvSpPr>
          <p:nvPr>
            <p:ph idx="1"/>
          </p:nvPr>
        </p:nvSpPr>
        <p:spPr>
          <a:xfrm>
            <a:off x="1493134" y="1458410"/>
            <a:ext cx="10011478" cy="5046562"/>
          </a:xfrm>
        </p:spPr>
        <p:txBody>
          <a:bodyPr>
            <a:normAutofit/>
          </a:bodyPr>
          <a:lstStyle/>
          <a:p>
            <a:pPr marL="0" lvl="0" indent="0">
              <a:spcBef>
                <a:spcPts val="2400"/>
              </a:spcBef>
              <a:spcAft>
                <a:spcPts val="600"/>
              </a:spcAft>
              <a:buNone/>
            </a:pPr>
            <a:r>
              <a:rPr lang="it-IT" sz="2400" dirty="0">
                <a:effectLst/>
                <a:latin typeface="Times New Roman" panose="02020603050405020304" pitchFamily="18" charset="0"/>
                <a:ea typeface="Times New Roman" panose="02020603050405020304" pitchFamily="18" charset="0"/>
              </a:rPr>
              <a:t>V § 162 odstavec 5 zní:</a:t>
            </a:r>
          </a:p>
          <a:p>
            <a:pPr marL="0" lvl="0" indent="0">
              <a:spcBef>
                <a:spcPts val="2400"/>
              </a:spcBef>
              <a:spcAft>
                <a:spcPts val="600"/>
              </a:spcAft>
              <a:buNone/>
            </a:pPr>
            <a:r>
              <a:rPr lang="it-IT" sz="2400" dirty="0">
                <a:effectLst/>
                <a:latin typeface="Times New Roman" panose="02020603050405020304" pitchFamily="18" charset="0"/>
                <a:ea typeface="Times New Roman" panose="02020603050405020304" pitchFamily="18" charset="0"/>
              </a:rPr>
              <a:t>„(5) Předání údajů ke správě placení peněžitého plnění v rámci dělené správy a žádost, kterou orgán veřejné moci žádá obecného správce daně o výkon správy placení nebo vymáhání peněžitého plnění v rámci dělené správy, lze učinit pouze elektronicky ve formátu a struktuře určených a zveřejněných správcem daně způsobem umožňujícím dálkový přístup.“.</a:t>
            </a:r>
          </a:p>
          <a:p>
            <a:pPr marL="0" lvl="0" indent="0">
              <a:spcBef>
                <a:spcPts val="2400"/>
              </a:spcBef>
              <a:spcAft>
                <a:spcPts val="600"/>
              </a:spcAft>
              <a:buNone/>
            </a:pPr>
            <a:r>
              <a:rPr lang="cs-CZ" sz="1900" dirty="0">
                <a:effectLst/>
                <a:latin typeface="Times New Roman" panose="02020603050405020304" pitchFamily="18" charset="0"/>
                <a:ea typeface="Times New Roman" panose="02020603050405020304" pitchFamily="18" charset="0"/>
              </a:rPr>
              <a:t>------</a:t>
            </a:r>
          </a:p>
          <a:p>
            <a:pPr marL="0" lvl="0" indent="0">
              <a:spcBef>
                <a:spcPts val="2400"/>
              </a:spcBef>
              <a:spcAft>
                <a:spcPts val="600"/>
              </a:spcAft>
              <a:buNone/>
            </a:pPr>
            <a:r>
              <a:rPr lang="cs-CZ" sz="1900" dirty="0">
                <a:effectLst/>
                <a:latin typeface="Times New Roman" panose="02020603050405020304" pitchFamily="18" charset="0"/>
                <a:ea typeface="Times New Roman" panose="02020603050405020304" pitchFamily="18" charset="0"/>
              </a:rPr>
              <a:t>(5) Místní příslušnost správce daně, na něhož přechází správa placení peněžitého plnění, se řídí podle sídla orgánu veřejné moci, který platební povinnost k peněžitému plnění uložil.</a:t>
            </a:r>
          </a:p>
        </p:txBody>
      </p:sp>
    </p:spTree>
    <p:extLst>
      <p:ext uri="{BB962C8B-B14F-4D97-AF65-F5344CB8AC3E}">
        <p14:creationId xmlns:p14="http://schemas.microsoft.com/office/powerpoint/2010/main" val="7002332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CC8DE-4F1C-69F8-78D9-0F46AB409412}"/>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483CFCAA-FABE-C13C-A779-5DC03A81E6D0}"/>
              </a:ext>
            </a:extLst>
          </p:cNvPr>
          <p:cNvSpPr>
            <a:spLocks noGrp="1"/>
          </p:cNvSpPr>
          <p:nvPr>
            <p:ph type="title"/>
          </p:nvPr>
        </p:nvSpPr>
        <p:spPr>
          <a:xfrm>
            <a:off x="1493134" y="624110"/>
            <a:ext cx="10011479" cy="1280890"/>
          </a:xfrm>
        </p:spPr>
        <p:txBody>
          <a:bodyPr/>
          <a:lstStyle/>
          <a:p>
            <a:pPr algn="ctr"/>
            <a:r>
              <a:rPr lang="cs-CZ" b="1" dirty="0"/>
              <a:t>Novela daňového řádu</a:t>
            </a:r>
          </a:p>
        </p:txBody>
      </p:sp>
      <p:sp>
        <p:nvSpPr>
          <p:cNvPr id="3" name="Zástupný obsah 2">
            <a:extLst>
              <a:ext uri="{FF2B5EF4-FFF2-40B4-BE49-F238E27FC236}">
                <a16:creationId xmlns:a16="http://schemas.microsoft.com/office/drawing/2014/main" id="{6F36463A-1D4C-9260-DC7F-724A03922274}"/>
              </a:ext>
            </a:extLst>
          </p:cNvPr>
          <p:cNvSpPr>
            <a:spLocks noGrp="1"/>
          </p:cNvSpPr>
          <p:nvPr>
            <p:ph idx="1"/>
          </p:nvPr>
        </p:nvSpPr>
        <p:spPr>
          <a:xfrm>
            <a:off x="1493134" y="1458410"/>
            <a:ext cx="10011478" cy="5046562"/>
          </a:xfrm>
        </p:spPr>
        <p:txBody>
          <a:bodyPr>
            <a:normAutofit/>
          </a:bodyPr>
          <a:lstStyle/>
          <a:p>
            <a:pPr marL="0" lvl="0" indent="0">
              <a:spcBef>
                <a:spcPts val="2400"/>
              </a:spcBef>
              <a:spcAft>
                <a:spcPts val="600"/>
              </a:spcAft>
              <a:buNone/>
            </a:pPr>
            <a:r>
              <a:rPr lang="it-IT" sz="2400" dirty="0">
                <a:effectLst/>
                <a:latin typeface="Times New Roman" panose="02020603050405020304" pitchFamily="18" charset="0"/>
                <a:ea typeface="Times New Roman" panose="02020603050405020304" pitchFamily="18" charset="0"/>
              </a:rPr>
              <a:t>V § 162 odst. 6 se číslo „2“ nahrazuje číslem „1“.</a:t>
            </a:r>
            <a:endParaRPr lang="cs-CZ" sz="2400" dirty="0">
              <a:effectLst/>
              <a:latin typeface="Times New Roman" panose="02020603050405020304" pitchFamily="18" charset="0"/>
              <a:ea typeface="Times New Roman" panose="02020603050405020304" pitchFamily="18" charset="0"/>
            </a:endParaRPr>
          </a:p>
          <a:p>
            <a:pPr marL="0" lvl="0" indent="0">
              <a:spcBef>
                <a:spcPts val="2400"/>
              </a:spcBef>
              <a:spcAft>
                <a:spcPts val="600"/>
              </a:spcAft>
              <a:buNone/>
            </a:pPr>
            <a:r>
              <a:rPr lang="cs-CZ" sz="1900" dirty="0">
                <a:effectLst/>
                <a:latin typeface="Times New Roman" panose="02020603050405020304" pitchFamily="18" charset="0"/>
                <a:ea typeface="Times New Roman" panose="02020603050405020304" pitchFamily="18" charset="0"/>
              </a:rPr>
              <a:t>------</a:t>
            </a:r>
          </a:p>
          <a:p>
            <a:pPr marL="0" lvl="0" indent="0">
              <a:spcBef>
                <a:spcPts val="2400"/>
              </a:spcBef>
              <a:spcAft>
                <a:spcPts val="600"/>
              </a:spcAft>
              <a:buNone/>
            </a:pPr>
            <a:r>
              <a:rPr lang="cs-CZ" sz="1900" dirty="0">
                <a:effectLst/>
                <a:latin typeface="Times New Roman" panose="02020603050405020304" pitchFamily="18" charset="0"/>
                <a:ea typeface="Times New Roman" panose="02020603050405020304" pitchFamily="18" charset="0"/>
              </a:rPr>
              <a:t>(6) Údaje podle odstavců 2 až 4 lze poskytovat také v rozsahu a způsobem dohodnutým mezi příslušným orgánem veřejné moci a správcem daně.</a:t>
            </a:r>
          </a:p>
          <a:p>
            <a:pPr marL="0" lvl="0" indent="0">
              <a:spcBef>
                <a:spcPts val="2400"/>
              </a:spcBef>
              <a:spcAft>
                <a:spcPts val="600"/>
              </a:spcAft>
              <a:buNone/>
            </a:pPr>
            <a:r>
              <a:rPr lang="cs-CZ" sz="1900" b="1" dirty="0">
                <a:effectLst/>
                <a:latin typeface="Times New Roman" panose="02020603050405020304" pitchFamily="18" charset="0"/>
                <a:ea typeface="Times New Roman" panose="02020603050405020304" pitchFamily="18" charset="0"/>
              </a:rPr>
              <a:t>(6) Údaje podle odstavců 1 až 4 lze poskytovat také v rozsahu a způsobem dohodnutým mezi příslušným orgánem veřejné moci a správcem daně.</a:t>
            </a:r>
          </a:p>
        </p:txBody>
      </p:sp>
    </p:spTree>
    <p:extLst>
      <p:ext uri="{BB962C8B-B14F-4D97-AF65-F5344CB8AC3E}">
        <p14:creationId xmlns:p14="http://schemas.microsoft.com/office/powerpoint/2010/main" val="28839035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CC519C-4525-132E-4C84-E9D5F12F62A1}"/>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C7EFB24A-AC65-F713-5895-49C080D3C5B6}"/>
              </a:ext>
            </a:extLst>
          </p:cNvPr>
          <p:cNvSpPr>
            <a:spLocks noGrp="1"/>
          </p:cNvSpPr>
          <p:nvPr>
            <p:ph type="title"/>
          </p:nvPr>
        </p:nvSpPr>
        <p:spPr>
          <a:xfrm>
            <a:off x="1493134" y="624110"/>
            <a:ext cx="10011479" cy="1280890"/>
          </a:xfrm>
        </p:spPr>
        <p:txBody>
          <a:bodyPr/>
          <a:lstStyle/>
          <a:p>
            <a:pPr algn="ctr"/>
            <a:r>
              <a:rPr lang="cs-CZ" b="1" dirty="0"/>
              <a:t>Novela daňového řádu</a:t>
            </a:r>
          </a:p>
        </p:txBody>
      </p:sp>
      <p:sp>
        <p:nvSpPr>
          <p:cNvPr id="3" name="Zástupný obsah 2">
            <a:extLst>
              <a:ext uri="{FF2B5EF4-FFF2-40B4-BE49-F238E27FC236}">
                <a16:creationId xmlns:a16="http://schemas.microsoft.com/office/drawing/2014/main" id="{9308A8A3-A469-B3B8-7652-B569F4D85757}"/>
              </a:ext>
            </a:extLst>
          </p:cNvPr>
          <p:cNvSpPr>
            <a:spLocks noGrp="1"/>
          </p:cNvSpPr>
          <p:nvPr>
            <p:ph idx="1"/>
          </p:nvPr>
        </p:nvSpPr>
        <p:spPr>
          <a:xfrm>
            <a:off x="1493134" y="1458410"/>
            <a:ext cx="10011478" cy="5046562"/>
          </a:xfrm>
        </p:spPr>
        <p:txBody>
          <a:bodyPr>
            <a:normAutofit fontScale="92500" lnSpcReduction="20000"/>
          </a:bodyPr>
          <a:lstStyle/>
          <a:p>
            <a:pPr marL="0" lvl="0" indent="0">
              <a:spcBef>
                <a:spcPts val="2400"/>
              </a:spcBef>
              <a:spcAft>
                <a:spcPts val="600"/>
              </a:spcAft>
              <a:buNone/>
            </a:pPr>
            <a:r>
              <a:rPr lang="it-IT" sz="2400" dirty="0">
                <a:effectLst/>
                <a:latin typeface="Times New Roman" panose="02020603050405020304" pitchFamily="18" charset="0"/>
                <a:ea typeface="Times New Roman" panose="02020603050405020304" pitchFamily="18" charset="0"/>
              </a:rPr>
              <a:t>43.	Za § 162 se vkládá nový § 162a, který zní:</a:t>
            </a:r>
          </a:p>
          <a:p>
            <a:pPr marL="0" lvl="0" indent="0">
              <a:spcBef>
                <a:spcPts val="2400"/>
              </a:spcBef>
              <a:spcAft>
                <a:spcPts val="600"/>
              </a:spcAft>
              <a:buNone/>
            </a:pPr>
            <a:r>
              <a:rPr lang="it-IT" sz="2400" dirty="0">
                <a:effectLst/>
                <a:latin typeface="Times New Roman" panose="02020603050405020304" pitchFamily="18" charset="0"/>
                <a:ea typeface="Times New Roman" panose="02020603050405020304" pitchFamily="18" charset="0"/>
              </a:rPr>
              <a:t>„§ 162a </a:t>
            </a:r>
          </a:p>
          <a:p>
            <a:pPr marL="0" lvl="0" indent="0">
              <a:spcBef>
                <a:spcPts val="2400"/>
              </a:spcBef>
              <a:spcAft>
                <a:spcPts val="600"/>
              </a:spcAft>
              <a:buNone/>
            </a:pPr>
            <a:r>
              <a:rPr lang="it-IT" sz="2400" dirty="0">
                <a:effectLst/>
                <a:latin typeface="Times New Roman" panose="02020603050405020304" pitchFamily="18" charset="0"/>
                <a:ea typeface="Times New Roman" panose="02020603050405020304" pitchFamily="18" charset="0"/>
              </a:rPr>
              <a:t>(1) Dojde-li k přechodu příslušnosti k vymáhání peněžitého plnění v rámci dělené správy, přechází současně i příslušnost k jeho vybírání.</a:t>
            </a:r>
          </a:p>
          <a:p>
            <a:pPr marL="0" lvl="0" indent="0">
              <a:spcBef>
                <a:spcPts val="2400"/>
              </a:spcBef>
              <a:spcAft>
                <a:spcPts val="600"/>
              </a:spcAft>
              <a:buNone/>
            </a:pPr>
            <a:r>
              <a:rPr lang="it-IT" sz="2400" dirty="0">
                <a:effectLst/>
                <a:latin typeface="Times New Roman" panose="02020603050405020304" pitchFamily="18" charset="0"/>
                <a:ea typeface="Times New Roman" panose="02020603050405020304" pitchFamily="18" charset="0"/>
              </a:rPr>
              <a:t>(2) Požádá-li orgán veřejné moci obecného správce daně o výkon správy placení nebo vymáhání peněžitého plnění v rámci dělené správy, dochází tím k přechodu příslušnosti k výkonu správy placení nebo vymáhání tohoto peněžitého plnění. Tuto žádost nelze vzít zpět.  </a:t>
            </a:r>
          </a:p>
          <a:p>
            <a:pPr marL="0" lvl="0" indent="0">
              <a:spcBef>
                <a:spcPts val="2400"/>
              </a:spcBef>
              <a:spcAft>
                <a:spcPts val="600"/>
              </a:spcAft>
              <a:buNone/>
            </a:pPr>
            <a:r>
              <a:rPr lang="it-IT" sz="2400" dirty="0">
                <a:effectLst/>
                <a:latin typeface="Times New Roman" panose="02020603050405020304" pitchFamily="18" charset="0"/>
                <a:ea typeface="Times New Roman" panose="02020603050405020304" pitchFamily="18" charset="0"/>
              </a:rPr>
              <a:t>(3) Orgán veřejné moci, který pozbyl příslušnost ke správě placení peněžitého plnění nebo vymáhání v rámci dělené správy, je povinen příslušnému správci daně uhradit hotové výdaje, úroky hrazené správcem daně a přiznanou náhradu škody, pokud tento orgán veřejné moci způsobil jejich vznik.“.</a:t>
            </a:r>
          </a:p>
        </p:txBody>
      </p:sp>
    </p:spTree>
    <p:extLst>
      <p:ext uri="{BB962C8B-B14F-4D97-AF65-F5344CB8AC3E}">
        <p14:creationId xmlns:p14="http://schemas.microsoft.com/office/powerpoint/2010/main" val="14129766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ABAE9-D5E2-0395-E994-7647FC584D60}"/>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6217A84A-D788-C3CA-65B8-C95AD7AAF4F5}"/>
              </a:ext>
            </a:extLst>
          </p:cNvPr>
          <p:cNvSpPr>
            <a:spLocks noGrp="1"/>
          </p:cNvSpPr>
          <p:nvPr>
            <p:ph type="title"/>
          </p:nvPr>
        </p:nvSpPr>
        <p:spPr>
          <a:xfrm>
            <a:off x="1493134" y="624110"/>
            <a:ext cx="10011479" cy="1280890"/>
          </a:xfrm>
        </p:spPr>
        <p:txBody>
          <a:bodyPr/>
          <a:lstStyle/>
          <a:p>
            <a:pPr algn="ctr"/>
            <a:r>
              <a:rPr lang="cs-CZ" b="1" dirty="0"/>
              <a:t>Novela daňového řádu</a:t>
            </a:r>
          </a:p>
        </p:txBody>
      </p:sp>
      <p:sp>
        <p:nvSpPr>
          <p:cNvPr id="3" name="Zástupný obsah 2">
            <a:extLst>
              <a:ext uri="{FF2B5EF4-FFF2-40B4-BE49-F238E27FC236}">
                <a16:creationId xmlns:a16="http://schemas.microsoft.com/office/drawing/2014/main" id="{54177957-0C07-636F-4D96-ECC0BEF5A885}"/>
              </a:ext>
            </a:extLst>
          </p:cNvPr>
          <p:cNvSpPr>
            <a:spLocks noGrp="1"/>
          </p:cNvSpPr>
          <p:nvPr>
            <p:ph idx="1"/>
          </p:nvPr>
        </p:nvSpPr>
        <p:spPr>
          <a:xfrm>
            <a:off x="1493134" y="1458410"/>
            <a:ext cx="10011478" cy="5046562"/>
          </a:xfrm>
        </p:spPr>
        <p:txBody>
          <a:bodyPr>
            <a:normAutofit/>
          </a:bodyPr>
          <a:lstStyle/>
          <a:p>
            <a:pPr marL="0" lvl="0" indent="0">
              <a:spcBef>
                <a:spcPts val="2400"/>
              </a:spcBef>
              <a:spcAft>
                <a:spcPts val="600"/>
              </a:spcAft>
              <a:buNone/>
            </a:pPr>
            <a:r>
              <a:rPr lang="it-IT" sz="2400" dirty="0">
                <a:effectLst/>
                <a:latin typeface="Times New Roman" panose="02020603050405020304" pitchFamily="18" charset="0"/>
                <a:ea typeface="Times New Roman" panose="02020603050405020304" pitchFamily="18" charset="0"/>
              </a:rPr>
              <a:t>V § 163 odst. 3 písm. b) bodě 5 se slovo „pořádkové“ zrušuje a na konci textu bodu se doplňují slova „, kterou lze na základě zjednodušeného řízení hradit na místě“.</a:t>
            </a:r>
            <a:endParaRPr lang="cs-CZ" sz="2400" dirty="0">
              <a:effectLst/>
              <a:latin typeface="Times New Roman" panose="02020603050405020304" pitchFamily="18" charset="0"/>
              <a:ea typeface="Times New Roman" panose="02020603050405020304" pitchFamily="18" charset="0"/>
            </a:endParaRPr>
          </a:p>
          <a:p>
            <a:pPr marL="0" lvl="0" indent="0">
              <a:spcBef>
                <a:spcPts val="2400"/>
              </a:spcBef>
              <a:spcAft>
                <a:spcPts val="600"/>
              </a:spcAft>
              <a:buNone/>
            </a:pPr>
            <a:r>
              <a:rPr lang="cs-CZ" sz="1900" dirty="0">
                <a:effectLst/>
                <a:latin typeface="Times New Roman" panose="02020603050405020304" pitchFamily="18" charset="0"/>
                <a:ea typeface="Times New Roman" panose="02020603050405020304" pitchFamily="18" charset="0"/>
              </a:rPr>
              <a:t>------</a:t>
            </a:r>
          </a:p>
          <a:p>
            <a:pPr marL="0" lvl="0" indent="0">
              <a:spcBef>
                <a:spcPts val="2400"/>
              </a:spcBef>
              <a:spcAft>
                <a:spcPts val="600"/>
              </a:spcAft>
              <a:buNone/>
            </a:pPr>
            <a:r>
              <a:rPr lang="cs-CZ" sz="1900" dirty="0">
                <a:effectLst/>
                <a:latin typeface="Times New Roman" panose="02020603050405020304" pitchFamily="18" charset="0"/>
                <a:ea typeface="Times New Roman" panose="02020603050405020304" pitchFamily="18" charset="0"/>
              </a:rPr>
              <a:t>(3) Daň lze platit</a:t>
            </a:r>
            <a:br>
              <a:rPr lang="cs-CZ" sz="1900" dirty="0">
                <a:effectLst/>
                <a:latin typeface="Times New Roman" panose="02020603050405020304" pitchFamily="18" charset="0"/>
                <a:ea typeface="Times New Roman" panose="02020603050405020304" pitchFamily="18" charset="0"/>
              </a:rPr>
            </a:br>
            <a:r>
              <a:rPr lang="cs-CZ" sz="1900" dirty="0">
                <a:effectLst/>
                <a:latin typeface="Times New Roman" panose="02020603050405020304" pitchFamily="18" charset="0"/>
                <a:ea typeface="Times New Roman" panose="02020603050405020304" pitchFamily="18" charset="0"/>
              </a:rPr>
              <a:t>a) bezhotovostním převodem z účtu vedeného u poskytovatele platebních služeb na příslušný účet správce daně,</a:t>
            </a:r>
            <a:br>
              <a:rPr lang="cs-CZ" sz="1900" dirty="0">
                <a:effectLst/>
                <a:latin typeface="Times New Roman" panose="02020603050405020304" pitchFamily="18" charset="0"/>
                <a:ea typeface="Times New Roman" panose="02020603050405020304" pitchFamily="18" charset="0"/>
              </a:rPr>
            </a:br>
            <a:r>
              <a:rPr lang="cs-CZ" sz="1900" dirty="0">
                <a:effectLst/>
                <a:latin typeface="Times New Roman" panose="02020603050405020304" pitchFamily="18" charset="0"/>
                <a:ea typeface="Times New Roman" panose="02020603050405020304" pitchFamily="18" charset="0"/>
              </a:rPr>
              <a:t>b) v hotovosti</a:t>
            </a:r>
            <a:br>
              <a:rPr lang="cs-CZ" sz="1900" dirty="0">
                <a:effectLst/>
                <a:latin typeface="Times New Roman" panose="02020603050405020304" pitchFamily="18" charset="0"/>
                <a:ea typeface="Times New Roman" panose="02020603050405020304" pitchFamily="18" charset="0"/>
              </a:rPr>
            </a:br>
            <a:r>
              <a:rPr lang="cs-CZ" sz="1900" dirty="0">
                <a:effectLst/>
                <a:latin typeface="Times New Roman" panose="02020603050405020304" pitchFamily="18" charset="0"/>
                <a:ea typeface="Times New Roman" panose="02020603050405020304" pitchFamily="18" charset="0"/>
              </a:rPr>
              <a:t>….</a:t>
            </a:r>
            <a:br>
              <a:rPr lang="cs-CZ" sz="1900" dirty="0">
                <a:effectLst/>
                <a:latin typeface="Times New Roman" panose="02020603050405020304" pitchFamily="18" charset="0"/>
                <a:ea typeface="Times New Roman" panose="02020603050405020304" pitchFamily="18" charset="0"/>
              </a:rPr>
            </a:br>
            <a:r>
              <a:rPr lang="cs-CZ" sz="1900" dirty="0">
                <a:effectLst/>
                <a:latin typeface="Times New Roman" panose="02020603050405020304" pitchFamily="18" charset="0"/>
                <a:ea typeface="Times New Roman" panose="02020603050405020304" pitchFamily="18" charset="0"/>
              </a:rPr>
              <a:t>5. oprávněné úřední osobě, jde-li o platbu pořádkové pokuty,</a:t>
            </a:r>
          </a:p>
          <a:p>
            <a:pPr marL="0" lvl="0" indent="0">
              <a:spcBef>
                <a:spcPts val="2400"/>
              </a:spcBef>
              <a:spcAft>
                <a:spcPts val="600"/>
              </a:spcAft>
              <a:buNone/>
            </a:pPr>
            <a:r>
              <a:rPr lang="cs-CZ" sz="1900" b="1" dirty="0">
                <a:effectLst/>
                <a:latin typeface="Times New Roman" panose="02020603050405020304" pitchFamily="18" charset="0"/>
                <a:ea typeface="Times New Roman" panose="02020603050405020304" pitchFamily="18" charset="0"/>
              </a:rPr>
              <a:t>5. oprávněné úřední osobě, jde-li o platbu pokuty, kterou lze na základě zjednodušeného řízení hradit na místě</a:t>
            </a:r>
          </a:p>
        </p:txBody>
      </p:sp>
    </p:spTree>
    <p:extLst>
      <p:ext uri="{BB962C8B-B14F-4D97-AF65-F5344CB8AC3E}">
        <p14:creationId xmlns:p14="http://schemas.microsoft.com/office/powerpoint/2010/main" val="22254746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2003F2-C9FD-79DB-1F76-CD7E9BC123CF}"/>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D535D245-C622-9097-B15D-62B120E056B8}"/>
              </a:ext>
            </a:extLst>
          </p:cNvPr>
          <p:cNvSpPr>
            <a:spLocks noGrp="1"/>
          </p:cNvSpPr>
          <p:nvPr>
            <p:ph type="title"/>
          </p:nvPr>
        </p:nvSpPr>
        <p:spPr>
          <a:xfrm>
            <a:off x="1493134" y="624110"/>
            <a:ext cx="10011479" cy="1280890"/>
          </a:xfrm>
        </p:spPr>
        <p:txBody>
          <a:bodyPr/>
          <a:lstStyle/>
          <a:p>
            <a:pPr algn="ctr"/>
            <a:r>
              <a:rPr lang="cs-CZ" b="1" dirty="0"/>
              <a:t>Novela daňového řádu</a:t>
            </a:r>
          </a:p>
        </p:txBody>
      </p:sp>
      <p:sp>
        <p:nvSpPr>
          <p:cNvPr id="3" name="Zástupný obsah 2">
            <a:extLst>
              <a:ext uri="{FF2B5EF4-FFF2-40B4-BE49-F238E27FC236}">
                <a16:creationId xmlns:a16="http://schemas.microsoft.com/office/drawing/2014/main" id="{2AE7DBFE-E0D5-37FF-1204-AA0C7AA85932}"/>
              </a:ext>
            </a:extLst>
          </p:cNvPr>
          <p:cNvSpPr>
            <a:spLocks noGrp="1"/>
          </p:cNvSpPr>
          <p:nvPr>
            <p:ph idx="1"/>
          </p:nvPr>
        </p:nvSpPr>
        <p:spPr>
          <a:xfrm>
            <a:off x="1493134" y="1458410"/>
            <a:ext cx="10011478" cy="5046562"/>
          </a:xfrm>
        </p:spPr>
        <p:txBody>
          <a:bodyPr>
            <a:normAutofit/>
          </a:bodyPr>
          <a:lstStyle/>
          <a:p>
            <a:pPr algn="just">
              <a:buNone/>
            </a:pPr>
            <a:r>
              <a:rPr lang="cs-CZ" sz="2400" b="1" i="0" dirty="0">
                <a:solidFill>
                  <a:srgbClr val="FF8400"/>
                </a:solidFill>
                <a:effectLst/>
                <a:latin typeface="Arial" panose="020B0604020202020204" pitchFamily="34" charset="0"/>
              </a:rPr>
              <a:t>Původní § 175</a:t>
            </a:r>
          </a:p>
          <a:p>
            <a:pPr algn="l">
              <a:lnSpc>
                <a:spcPts val="1650"/>
              </a:lnSpc>
              <a:buNone/>
            </a:pPr>
            <a:r>
              <a:rPr lang="cs-CZ" sz="3200" b="1" i="0" dirty="0">
                <a:solidFill>
                  <a:srgbClr val="08A8F8"/>
                </a:solidFill>
                <a:effectLst/>
                <a:latin typeface="Arial" panose="020B0604020202020204" pitchFamily="34" charset="0"/>
              </a:rPr>
              <a:t>Způsoby vymáhání</a:t>
            </a:r>
          </a:p>
          <a:p>
            <a:pPr algn="just">
              <a:buNone/>
            </a:pPr>
            <a:r>
              <a:rPr lang="cs-CZ" sz="2400" b="1" i="0" dirty="0">
                <a:solidFill>
                  <a:srgbClr val="000000"/>
                </a:solidFill>
                <a:effectLst/>
                <a:latin typeface="Arial" panose="020B0604020202020204" pitchFamily="34" charset="0"/>
              </a:rPr>
              <a:t>(1)</a:t>
            </a:r>
            <a:r>
              <a:rPr lang="cs-CZ" sz="2400" b="0" i="0" dirty="0">
                <a:solidFill>
                  <a:srgbClr val="000000"/>
                </a:solidFill>
                <a:effectLst/>
                <a:latin typeface="Arial" panose="020B0604020202020204" pitchFamily="34" charset="0"/>
              </a:rPr>
              <a:t> Správce daně může vymáhat nedoplatek daňovou exekucí nebo zabezpečit vymáhání nedoplatku prostřednictvím soudního exekutora, popřípadě jej uplatnit v insolvenčním řízení nebo přihlásit jej do veřejné dražby.</a:t>
            </a:r>
          </a:p>
          <a:p>
            <a:pPr algn="just">
              <a:buNone/>
            </a:pPr>
            <a:r>
              <a:rPr lang="cs-CZ" sz="2400" b="1" i="0" dirty="0">
                <a:solidFill>
                  <a:srgbClr val="000000"/>
                </a:solidFill>
                <a:effectLst/>
                <a:latin typeface="Arial" panose="020B0604020202020204" pitchFamily="34" charset="0"/>
              </a:rPr>
              <a:t>(2)</a:t>
            </a:r>
            <a:r>
              <a:rPr lang="cs-CZ" sz="2400" b="0" i="0" dirty="0">
                <a:solidFill>
                  <a:srgbClr val="000000"/>
                </a:solidFill>
                <a:effectLst/>
                <a:latin typeface="Arial" panose="020B0604020202020204" pitchFamily="34" charset="0"/>
              </a:rPr>
              <a:t> Správce daně zvolí způsob vymáhání nedoplatku tak, aby výše nákladů spojených s vymáháním, které bude daňový subjekt povinen uhradit, nebyla ve zjevném nepoměru k výši nedoplatku.</a:t>
            </a:r>
          </a:p>
          <a:p>
            <a:pPr marL="0" indent="0" algn="just">
              <a:buNone/>
            </a:pPr>
            <a:r>
              <a:rPr lang="cs-CZ" sz="2400" b="1" i="0" dirty="0">
                <a:solidFill>
                  <a:srgbClr val="000000"/>
                </a:solidFill>
                <a:effectLst/>
                <a:latin typeface="Arial" panose="020B0604020202020204" pitchFamily="34" charset="0"/>
              </a:rPr>
              <a:t>(3)</a:t>
            </a:r>
            <a:r>
              <a:rPr lang="cs-CZ" sz="2400" b="0" i="0" dirty="0">
                <a:solidFill>
                  <a:srgbClr val="000000"/>
                </a:solidFill>
                <a:effectLst/>
                <a:latin typeface="Arial" panose="020B0604020202020204" pitchFamily="34" charset="0"/>
              </a:rPr>
              <a:t> Správce daně je při vymáhání nedoplatku příslušný i k jeho vybrání.</a:t>
            </a:r>
          </a:p>
          <a:p>
            <a:pPr marL="0" lvl="0" indent="0">
              <a:spcBef>
                <a:spcPts val="2400"/>
              </a:spcBef>
              <a:spcAft>
                <a:spcPts val="600"/>
              </a:spcAft>
              <a:buNone/>
            </a:pPr>
            <a:endParaRPr lang="cs-CZ" sz="19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448075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9F4FD2-0A58-87E3-B035-0E1754AAFD6D}"/>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570BB6B5-9876-CD40-F940-25642BDA7AE2}"/>
              </a:ext>
            </a:extLst>
          </p:cNvPr>
          <p:cNvSpPr>
            <a:spLocks noGrp="1"/>
          </p:cNvSpPr>
          <p:nvPr>
            <p:ph type="title"/>
          </p:nvPr>
        </p:nvSpPr>
        <p:spPr>
          <a:xfrm>
            <a:off x="1493134" y="624110"/>
            <a:ext cx="10011479" cy="1280890"/>
          </a:xfrm>
        </p:spPr>
        <p:txBody>
          <a:bodyPr/>
          <a:lstStyle/>
          <a:p>
            <a:pPr algn="ctr"/>
            <a:r>
              <a:rPr lang="cs-CZ" b="1" dirty="0"/>
              <a:t>Novela daňového řádu</a:t>
            </a:r>
          </a:p>
        </p:txBody>
      </p:sp>
      <p:sp>
        <p:nvSpPr>
          <p:cNvPr id="3" name="Zástupný obsah 2">
            <a:extLst>
              <a:ext uri="{FF2B5EF4-FFF2-40B4-BE49-F238E27FC236}">
                <a16:creationId xmlns:a16="http://schemas.microsoft.com/office/drawing/2014/main" id="{F9532F1B-29A8-64BC-ABD4-7C76BF9231C7}"/>
              </a:ext>
            </a:extLst>
          </p:cNvPr>
          <p:cNvSpPr>
            <a:spLocks noGrp="1"/>
          </p:cNvSpPr>
          <p:nvPr>
            <p:ph idx="1"/>
          </p:nvPr>
        </p:nvSpPr>
        <p:spPr>
          <a:xfrm>
            <a:off x="1493134" y="1458410"/>
            <a:ext cx="10011478" cy="5046562"/>
          </a:xfrm>
        </p:spPr>
        <p:txBody>
          <a:bodyPr>
            <a:normAutofit fontScale="32500" lnSpcReduction="20000"/>
          </a:bodyPr>
          <a:lstStyle/>
          <a:p>
            <a:pPr marL="0" lvl="0" indent="0">
              <a:spcBef>
                <a:spcPts val="2400"/>
              </a:spcBef>
              <a:spcAft>
                <a:spcPts val="600"/>
              </a:spcAft>
              <a:buNone/>
            </a:pPr>
            <a:r>
              <a:rPr lang="it-IT" sz="8000" dirty="0">
                <a:effectLst/>
                <a:latin typeface="Times New Roman" panose="02020603050405020304" pitchFamily="18" charset="0"/>
                <a:ea typeface="Times New Roman" panose="02020603050405020304" pitchFamily="18" charset="0"/>
              </a:rPr>
              <a:t>V § 175 odstavec 1 zní:</a:t>
            </a:r>
          </a:p>
          <a:p>
            <a:pPr marL="0" lvl="0" indent="0">
              <a:spcBef>
                <a:spcPts val="2400"/>
              </a:spcBef>
              <a:spcAft>
                <a:spcPts val="600"/>
              </a:spcAft>
              <a:buNone/>
            </a:pPr>
            <a:r>
              <a:rPr lang="it-IT" sz="8000" dirty="0">
                <a:effectLst/>
                <a:latin typeface="Times New Roman" panose="02020603050405020304" pitchFamily="18" charset="0"/>
                <a:ea typeface="Times New Roman" panose="02020603050405020304" pitchFamily="18" charset="0"/>
              </a:rPr>
              <a:t>„(1) Správce daně může</a:t>
            </a:r>
          </a:p>
          <a:p>
            <a:pPr marL="0" lvl="0" indent="0">
              <a:spcBef>
                <a:spcPts val="2400"/>
              </a:spcBef>
              <a:spcAft>
                <a:spcPts val="600"/>
              </a:spcAft>
              <a:buNone/>
            </a:pPr>
            <a:r>
              <a:rPr lang="cs-CZ" sz="8000" dirty="0">
                <a:effectLst/>
                <a:latin typeface="Times New Roman" panose="02020603050405020304" pitchFamily="18" charset="0"/>
                <a:ea typeface="Times New Roman" panose="02020603050405020304" pitchFamily="18" charset="0"/>
              </a:rPr>
              <a:t>a) </a:t>
            </a:r>
            <a:r>
              <a:rPr lang="it-IT" sz="8000" dirty="0">
                <a:effectLst/>
                <a:latin typeface="Times New Roman" panose="02020603050405020304" pitchFamily="18" charset="0"/>
                <a:ea typeface="Times New Roman" panose="02020603050405020304" pitchFamily="18" charset="0"/>
              </a:rPr>
              <a:t>vymáhat nedoplatek daňovou exekucí,</a:t>
            </a:r>
            <a:br>
              <a:rPr lang="cs-CZ" sz="8000" dirty="0">
                <a:effectLst/>
                <a:latin typeface="Times New Roman" panose="02020603050405020304" pitchFamily="18" charset="0"/>
                <a:ea typeface="Times New Roman" panose="02020603050405020304" pitchFamily="18" charset="0"/>
              </a:rPr>
            </a:br>
            <a:r>
              <a:rPr lang="it-IT" sz="8000" dirty="0">
                <a:effectLst/>
                <a:latin typeface="Times New Roman" panose="02020603050405020304" pitchFamily="18" charset="0"/>
                <a:ea typeface="Times New Roman" panose="02020603050405020304" pitchFamily="18" charset="0"/>
              </a:rPr>
              <a:t>b) požádat o vymáhání nedoplatku, který je příjmem veřejného rozpočtu podle § 2 odst. 2 písm. a) až d), obecného správce daně,</a:t>
            </a:r>
            <a:br>
              <a:rPr lang="cs-CZ" sz="8000" dirty="0">
                <a:effectLst/>
                <a:latin typeface="Times New Roman" panose="02020603050405020304" pitchFamily="18" charset="0"/>
                <a:ea typeface="Times New Roman" panose="02020603050405020304" pitchFamily="18" charset="0"/>
              </a:rPr>
            </a:br>
            <a:r>
              <a:rPr lang="it-IT" sz="8000" dirty="0">
                <a:effectLst/>
                <a:latin typeface="Times New Roman" panose="02020603050405020304" pitchFamily="18" charset="0"/>
                <a:ea typeface="Times New Roman" panose="02020603050405020304" pitchFamily="18" charset="0"/>
              </a:rPr>
              <a:t>c) zabezpečit vymáhání nedoplatku prostřednictvím soudního exekutora,</a:t>
            </a:r>
            <a:br>
              <a:rPr lang="cs-CZ" sz="8000" dirty="0">
                <a:effectLst/>
                <a:latin typeface="Times New Roman" panose="02020603050405020304" pitchFamily="18" charset="0"/>
                <a:ea typeface="Times New Roman" panose="02020603050405020304" pitchFamily="18" charset="0"/>
              </a:rPr>
            </a:br>
            <a:r>
              <a:rPr lang="it-IT" sz="8000" dirty="0">
                <a:effectLst/>
                <a:latin typeface="Times New Roman" panose="02020603050405020304" pitchFamily="18" charset="0"/>
                <a:ea typeface="Times New Roman" panose="02020603050405020304" pitchFamily="18" charset="0"/>
              </a:rPr>
              <a:t>d) uplatnit nedoplatek v insolvenčním nebo jiném řízení určeném k uplatnění pohledávky, nebo</a:t>
            </a:r>
            <a:br>
              <a:rPr lang="cs-CZ" sz="8000" dirty="0">
                <a:latin typeface="Times New Roman" panose="02020603050405020304" pitchFamily="18" charset="0"/>
                <a:ea typeface="Times New Roman" panose="02020603050405020304" pitchFamily="18" charset="0"/>
              </a:rPr>
            </a:br>
            <a:r>
              <a:rPr lang="it-IT" sz="8000" dirty="0">
                <a:effectLst/>
                <a:latin typeface="Times New Roman" panose="02020603050405020304" pitchFamily="18" charset="0"/>
                <a:ea typeface="Times New Roman" panose="02020603050405020304" pitchFamily="18" charset="0"/>
              </a:rPr>
              <a:t>e) přihlásit nedoplatek do veřejné dražby, kterou se pro účely správy daní rozumí dražba podle zákona upravujícího veřejné dražby nebo dražba prováděná soudem nebo soudním exekutorem.“.</a:t>
            </a:r>
            <a:endParaRPr lang="cs-CZ" sz="8000" dirty="0">
              <a:effectLst/>
              <a:latin typeface="Times New Roman" panose="02020603050405020304" pitchFamily="18" charset="0"/>
              <a:ea typeface="Times New Roman" panose="02020603050405020304" pitchFamily="18" charset="0"/>
            </a:endParaRPr>
          </a:p>
          <a:p>
            <a:pPr marL="0" lvl="0" indent="0">
              <a:spcBef>
                <a:spcPts val="2400"/>
              </a:spcBef>
              <a:spcAft>
                <a:spcPts val="600"/>
              </a:spcAft>
              <a:buNone/>
            </a:pPr>
            <a:r>
              <a:rPr lang="pl-PL" sz="8000" dirty="0">
                <a:effectLst/>
                <a:latin typeface="Times New Roman" panose="02020603050405020304" pitchFamily="18" charset="0"/>
                <a:ea typeface="Times New Roman" panose="02020603050405020304" pitchFamily="18" charset="0"/>
              </a:rPr>
              <a:t>V § 175 se odstavec 3 zrušuje.</a:t>
            </a:r>
            <a:endParaRPr lang="it-IT" sz="8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442209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799F69-1A8A-5503-82E2-459B4C7165C0}"/>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B42C69DE-16BF-C20F-B6AE-6FC43F65967C}"/>
              </a:ext>
            </a:extLst>
          </p:cNvPr>
          <p:cNvSpPr>
            <a:spLocks noGrp="1"/>
          </p:cNvSpPr>
          <p:nvPr>
            <p:ph type="title"/>
          </p:nvPr>
        </p:nvSpPr>
        <p:spPr>
          <a:xfrm>
            <a:off x="1493134" y="624110"/>
            <a:ext cx="10011479" cy="1280890"/>
          </a:xfrm>
        </p:spPr>
        <p:txBody>
          <a:bodyPr/>
          <a:lstStyle/>
          <a:p>
            <a:pPr algn="ctr"/>
            <a:r>
              <a:rPr lang="cs-CZ" b="1" dirty="0"/>
              <a:t>Novela daňového řádu</a:t>
            </a:r>
          </a:p>
        </p:txBody>
      </p:sp>
      <p:sp>
        <p:nvSpPr>
          <p:cNvPr id="3" name="Zástupný obsah 2">
            <a:extLst>
              <a:ext uri="{FF2B5EF4-FFF2-40B4-BE49-F238E27FC236}">
                <a16:creationId xmlns:a16="http://schemas.microsoft.com/office/drawing/2014/main" id="{347AEA7E-3D34-AB0B-9EFE-E2E8649A4674}"/>
              </a:ext>
            </a:extLst>
          </p:cNvPr>
          <p:cNvSpPr>
            <a:spLocks noGrp="1"/>
          </p:cNvSpPr>
          <p:nvPr>
            <p:ph idx="1"/>
          </p:nvPr>
        </p:nvSpPr>
        <p:spPr>
          <a:xfrm>
            <a:off x="1493134" y="1458410"/>
            <a:ext cx="10011478" cy="5046562"/>
          </a:xfrm>
        </p:spPr>
        <p:txBody>
          <a:bodyPr>
            <a:normAutofit/>
          </a:bodyPr>
          <a:lstStyle/>
          <a:p>
            <a:pPr marL="0" lvl="0" indent="0">
              <a:spcBef>
                <a:spcPts val="2400"/>
              </a:spcBef>
              <a:spcAft>
                <a:spcPts val="600"/>
              </a:spcAft>
              <a:buNone/>
            </a:pPr>
            <a:r>
              <a:rPr lang="it-IT" sz="2400" dirty="0">
                <a:effectLst/>
                <a:latin typeface="Times New Roman" panose="02020603050405020304" pitchFamily="18" charset="0"/>
                <a:ea typeface="Times New Roman" panose="02020603050405020304" pitchFamily="18" charset="0"/>
              </a:rPr>
              <a:t>V § 177 odst. 2 se za větu první vkládá věta „Správce daně nemůže činit při provádění daňové exekuce úkony, o nichž občanský soudní řád stanoví, že je při výkonu rozhodnutí provádí soud.“.</a:t>
            </a:r>
            <a:endParaRPr lang="cs-CZ" sz="2400" dirty="0">
              <a:effectLst/>
              <a:latin typeface="Times New Roman" panose="02020603050405020304" pitchFamily="18" charset="0"/>
              <a:ea typeface="Times New Roman" panose="02020603050405020304" pitchFamily="18" charset="0"/>
            </a:endParaRPr>
          </a:p>
          <a:p>
            <a:pPr marL="0" lvl="0" indent="0">
              <a:spcBef>
                <a:spcPts val="2400"/>
              </a:spcBef>
              <a:spcAft>
                <a:spcPts val="600"/>
              </a:spcAft>
              <a:buNone/>
            </a:pPr>
            <a:r>
              <a:rPr lang="cs-CZ" sz="1900" dirty="0">
                <a:effectLst/>
                <a:latin typeface="Times New Roman" panose="02020603050405020304" pitchFamily="18" charset="0"/>
                <a:ea typeface="Times New Roman" panose="02020603050405020304" pitchFamily="18" charset="0"/>
              </a:rPr>
              <a:t>------</a:t>
            </a:r>
          </a:p>
          <a:p>
            <a:pPr marL="0" lvl="0" indent="0">
              <a:spcBef>
                <a:spcPts val="2400"/>
              </a:spcBef>
              <a:spcAft>
                <a:spcPts val="600"/>
              </a:spcAft>
              <a:buNone/>
            </a:pPr>
            <a:r>
              <a:rPr lang="cs-CZ" sz="1900" dirty="0">
                <a:effectLst/>
                <a:latin typeface="Times New Roman" panose="02020603050405020304" pitchFamily="18" charset="0"/>
                <a:ea typeface="Times New Roman" panose="02020603050405020304" pitchFamily="18" charset="0"/>
              </a:rPr>
              <a:t>(2) Pravomoci správce daně, jakožto exekučního orgánu, upravuje výlučně tento zákon. Tam, kde vystupuje správce daně coby oprávněný z exekučního titulu, použijí se obdobně ustanovení občanského soudního řádu upravující postavení oprávněného.</a:t>
            </a:r>
          </a:p>
          <a:p>
            <a:pPr marL="0" lvl="0" indent="0">
              <a:spcBef>
                <a:spcPts val="2400"/>
              </a:spcBef>
              <a:spcAft>
                <a:spcPts val="600"/>
              </a:spcAft>
              <a:buNone/>
            </a:pPr>
            <a:r>
              <a:rPr lang="cs-CZ" sz="1900" dirty="0">
                <a:effectLst/>
                <a:latin typeface="Times New Roman" panose="02020603050405020304" pitchFamily="18" charset="0"/>
                <a:ea typeface="Times New Roman" panose="02020603050405020304" pitchFamily="18" charset="0"/>
              </a:rPr>
              <a:t>(2) Pravomoci správce daně, jakožto exekučního orgánu, upravuje výlučně tento zákon. </a:t>
            </a:r>
            <a:r>
              <a:rPr lang="cs-CZ" sz="1900" b="1" dirty="0">
                <a:effectLst/>
                <a:latin typeface="Times New Roman" panose="02020603050405020304" pitchFamily="18" charset="0"/>
                <a:ea typeface="Times New Roman" panose="02020603050405020304" pitchFamily="18" charset="0"/>
              </a:rPr>
              <a:t>Správce daně nemůže činit při provádění daňové exekuce úkony, o nichž občanský soudní řád stanoví, že je při výkonu rozhodnutí provádí soud.</a:t>
            </a:r>
            <a:r>
              <a:rPr lang="cs-CZ" sz="1900" dirty="0">
                <a:effectLst/>
                <a:latin typeface="Times New Roman" panose="02020603050405020304" pitchFamily="18" charset="0"/>
                <a:ea typeface="Times New Roman" panose="02020603050405020304" pitchFamily="18" charset="0"/>
              </a:rPr>
              <a:t> Tam, kde vystupuje správce daně coby oprávněný z exekučního titulu, použijí se obdobně ustanovení občanského soudního řádu upravující postavení oprávněného.</a:t>
            </a:r>
          </a:p>
        </p:txBody>
      </p:sp>
    </p:spTree>
    <p:extLst>
      <p:ext uri="{BB962C8B-B14F-4D97-AF65-F5344CB8AC3E}">
        <p14:creationId xmlns:p14="http://schemas.microsoft.com/office/powerpoint/2010/main" val="12111931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AF183A-31CB-DB63-32E8-6B207C37962A}"/>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474321E9-4E61-B207-0601-B97E77EB2549}"/>
              </a:ext>
            </a:extLst>
          </p:cNvPr>
          <p:cNvSpPr>
            <a:spLocks noGrp="1"/>
          </p:cNvSpPr>
          <p:nvPr>
            <p:ph type="title"/>
          </p:nvPr>
        </p:nvSpPr>
        <p:spPr>
          <a:xfrm>
            <a:off x="1493134" y="624110"/>
            <a:ext cx="10011479" cy="1280890"/>
          </a:xfrm>
        </p:spPr>
        <p:txBody>
          <a:bodyPr/>
          <a:lstStyle/>
          <a:p>
            <a:pPr algn="ctr"/>
            <a:r>
              <a:rPr lang="cs-CZ" b="1" dirty="0"/>
              <a:t>Novela daňového řádu</a:t>
            </a:r>
          </a:p>
        </p:txBody>
      </p:sp>
      <p:sp>
        <p:nvSpPr>
          <p:cNvPr id="3" name="Zástupný obsah 2">
            <a:extLst>
              <a:ext uri="{FF2B5EF4-FFF2-40B4-BE49-F238E27FC236}">
                <a16:creationId xmlns:a16="http://schemas.microsoft.com/office/drawing/2014/main" id="{CFDA8060-9957-A177-712B-5321F267191F}"/>
              </a:ext>
            </a:extLst>
          </p:cNvPr>
          <p:cNvSpPr>
            <a:spLocks noGrp="1"/>
          </p:cNvSpPr>
          <p:nvPr>
            <p:ph idx="1"/>
          </p:nvPr>
        </p:nvSpPr>
        <p:spPr>
          <a:xfrm>
            <a:off x="1493134" y="1458410"/>
            <a:ext cx="10011478" cy="5046562"/>
          </a:xfrm>
        </p:spPr>
        <p:txBody>
          <a:bodyPr>
            <a:normAutofit/>
          </a:bodyPr>
          <a:lstStyle/>
          <a:p>
            <a:pPr marL="0" lvl="0" indent="0">
              <a:spcBef>
                <a:spcPts val="2400"/>
              </a:spcBef>
              <a:spcAft>
                <a:spcPts val="600"/>
              </a:spcAft>
              <a:buNone/>
            </a:pPr>
            <a:r>
              <a:rPr lang="pl-PL" sz="2400" dirty="0">
                <a:effectLst/>
                <a:latin typeface="Times New Roman" panose="02020603050405020304" pitchFamily="18" charset="0"/>
                <a:ea typeface="Times New Roman" panose="02020603050405020304" pitchFamily="18" charset="0"/>
              </a:rPr>
              <a:t>V § 178 se na konci textu odstavce 4 doplňují slova „ani námitku“.</a:t>
            </a:r>
          </a:p>
          <a:p>
            <a:pPr marL="0" lvl="0" indent="0">
              <a:spcBef>
                <a:spcPts val="2400"/>
              </a:spcBef>
              <a:spcAft>
                <a:spcPts val="600"/>
              </a:spcAft>
              <a:buNone/>
            </a:pPr>
            <a:r>
              <a:rPr lang="cs-CZ" sz="1900" dirty="0">
                <a:effectLst/>
                <a:latin typeface="Times New Roman" panose="02020603050405020304" pitchFamily="18" charset="0"/>
                <a:ea typeface="Times New Roman" panose="02020603050405020304" pitchFamily="18" charset="0"/>
              </a:rPr>
              <a:t>------</a:t>
            </a:r>
          </a:p>
          <a:p>
            <a:pPr marL="0" lvl="0" indent="0">
              <a:spcBef>
                <a:spcPts val="2400"/>
              </a:spcBef>
              <a:spcAft>
                <a:spcPts val="600"/>
              </a:spcAft>
              <a:buNone/>
            </a:pPr>
            <a:r>
              <a:rPr lang="cs-CZ" sz="1900" dirty="0">
                <a:effectLst/>
                <a:latin typeface="Times New Roman" panose="02020603050405020304" pitchFamily="18" charset="0"/>
                <a:ea typeface="Times New Roman" panose="02020603050405020304" pitchFamily="18" charset="0"/>
              </a:rPr>
              <a:t>(4) Exekuční příkaz se doručuje dlužníkovi a dalším příjemcům tohoto rozhodnutí a nelze proti němu uplatnit opravné prostředky.</a:t>
            </a:r>
          </a:p>
          <a:p>
            <a:pPr marL="0" lvl="0" indent="0">
              <a:spcBef>
                <a:spcPts val="2400"/>
              </a:spcBef>
              <a:spcAft>
                <a:spcPts val="600"/>
              </a:spcAft>
              <a:buNone/>
            </a:pPr>
            <a:r>
              <a:rPr lang="cs-CZ" sz="1900" b="1" dirty="0">
                <a:effectLst/>
                <a:latin typeface="Times New Roman" panose="02020603050405020304" pitchFamily="18" charset="0"/>
                <a:ea typeface="Times New Roman" panose="02020603050405020304" pitchFamily="18" charset="0"/>
              </a:rPr>
              <a:t>(4) Exekuční příkaz se doručuje dlužníkovi a dalším příjemcům tohoto rozhodnutí a nelze proti němu uplatnit opravné prostředky ani námitku.</a:t>
            </a:r>
          </a:p>
        </p:txBody>
      </p:sp>
    </p:spTree>
    <p:extLst>
      <p:ext uri="{BB962C8B-B14F-4D97-AF65-F5344CB8AC3E}">
        <p14:creationId xmlns:p14="http://schemas.microsoft.com/office/powerpoint/2010/main" val="35199887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ADA90-B6FD-2571-6C85-ADF3C0FC29FF}"/>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4A8AB62B-D87B-7D49-F000-177778E30B07}"/>
              </a:ext>
            </a:extLst>
          </p:cNvPr>
          <p:cNvSpPr>
            <a:spLocks noGrp="1"/>
          </p:cNvSpPr>
          <p:nvPr>
            <p:ph type="title"/>
          </p:nvPr>
        </p:nvSpPr>
        <p:spPr>
          <a:xfrm>
            <a:off x="1493134" y="624110"/>
            <a:ext cx="10011479" cy="1280890"/>
          </a:xfrm>
        </p:spPr>
        <p:txBody>
          <a:bodyPr/>
          <a:lstStyle/>
          <a:p>
            <a:pPr algn="ctr"/>
            <a:r>
              <a:rPr lang="cs-CZ" b="1" dirty="0"/>
              <a:t>Novela daňového řádu</a:t>
            </a:r>
          </a:p>
        </p:txBody>
      </p:sp>
      <p:sp>
        <p:nvSpPr>
          <p:cNvPr id="3" name="Zástupný obsah 2">
            <a:extLst>
              <a:ext uri="{FF2B5EF4-FFF2-40B4-BE49-F238E27FC236}">
                <a16:creationId xmlns:a16="http://schemas.microsoft.com/office/drawing/2014/main" id="{1B5DBA48-E1BB-56C4-4706-5853270A7E24}"/>
              </a:ext>
            </a:extLst>
          </p:cNvPr>
          <p:cNvSpPr>
            <a:spLocks noGrp="1"/>
          </p:cNvSpPr>
          <p:nvPr>
            <p:ph idx="1"/>
          </p:nvPr>
        </p:nvSpPr>
        <p:spPr>
          <a:xfrm>
            <a:off x="1493134" y="1458410"/>
            <a:ext cx="10011478" cy="5046562"/>
          </a:xfrm>
        </p:spPr>
        <p:txBody>
          <a:bodyPr>
            <a:normAutofit/>
          </a:bodyPr>
          <a:lstStyle/>
          <a:p>
            <a:pPr marL="0" lvl="0" indent="0">
              <a:spcBef>
                <a:spcPts val="2400"/>
              </a:spcBef>
              <a:spcAft>
                <a:spcPts val="600"/>
              </a:spcAft>
              <a:buNone/>
            </a:pPr>
            <a:r>
              <a:rPr lang="pl-PL" sz="2400" dirty="0">
                <a:effectLst/>
                <a:latin typeface="Times New Roman" panose="02020603050405020304" pitchFamily="18" charset="0"/>
                <a:ea typeface="Times New Roman" panose="02020603050405020304" pitchFamily="18" charset="0"/>
              </a:rPr>
              <a:t>V § 181 odst. 2 písm. d) se za slovo „nebo“ vkládají slova „pokud postihuje“.</a:t>
            </a:r>
          </a:p>
          <a:p>
            <a:pPr marL="0" lvl="0" indent="0">
              <a:spcBef>
                <a:spcPts val="2400"/>
              </a:spcBef>
              <a:spcAft>
                <a:spcPts val="600"/>
              </a:spcAft>
              <a:buNone/>
            </a:pPr>
            <a:r>
              <a:rPr lang="cs-CZ" sz="1900" dirty="0">
                <a:effectLst/>
                <a:latin typeface="Times New Roman" panose="02020603050405020304" pitchFamily="18" charset="0"/>
                <a:ea typeface="Times New Roman" panose="02020603050405020304" pitchFamily="18" charset="0"/>
              </a:rPr>
              <a:t>------</a:t>
            </a:r>
          </a:p>
          <a:p>
            <a:pPr marL="0" lvl="0" indent="0">
              <a:spcBef>
                <a:spcPts val="2400"/>
              </a:spcBef>
              <a:spcAft>
                <a:spcPts val="600"/>
              </a:spcAft>
              <a:buNone/>
            </a:pPr>
            <a:r>
              <a:rPr lang="cs-CZ" sz="1900" dirty="0">
                <a:effectLst/>
                <a:latin typeface="Times New Roman" panose="02020603050405020304" pitchFamily="18" charset="0"/>
                <a:ea typeface="Times New Roman" panose="02020603050405020304" pitchFamily="18" charset="0"/>
              </a:rPr>
              <a:t>d) bylo pravomocně rozhodnuto, že postihuje majetek, k němuž náleží právo nepřipouštějící exekuci, nebo věci nepodléhající exekuci,</a:t>
            </a:r>
          </a:p>
          <a:p>
            <a:pPr marL="0" lvl="0" indent="0">
              <a:spcBef>
                <a:spcPts val="2400"/>
              </a:spcBef>
              <a:spcAft>
                <a:spcPts val="600"/>
              </a:spcAft>
              <a:buNone/>
            </a:pPr>
            <a:r>
              <a:rPr lang="cs-CZ" sz="1900" b="1" dirty="0">
                <a:effectLst/>
                <a:latin typeface="Times New Roman" panose="02020603050405020304" pitchFamily="18" charset="0"/>
                <a:ea typeface="Times New Roman" panose="02020603050405020304" pitchFamily="18" charset="0"/>
              </a:rPr>
              <a:t>d) bylo pravomocně rozhodnuto, že postihuje majetek, k němuž náleží právo nepřipouštějící exekuci, nebo pokud postihuje věci nepodléhající exekuci,</a:t>
            </a:r>
          </a:p>
        </p:txBody>
      </p:sp>
    </p:spTree>
    <p:extLst>
      <p:ext uri="{BB962C8B-B14F-4D97-AF65-F5344CB8AC3E}">
        <p14:creationId xmlns:p14="http://schemas.microsoft.com/office/powerpoint/2010/main" val="4280177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833270" y="553772"/>
            <a:ext cx="8911687" cy="1280890"/>
          </a:xfrm>
        </p:spPr>
        <p:txBody>
          <a:bodyPr/>
          <a:lstStyle/>
          <a:p>
            <a:r>
              <a:rPr lang="cs-CZ" dirty="0"/>
              <a:t>Základní zásady správy daní</a:t>
            </a:r>
            <a:br>
              <a:rPr lang="cs-CZ" dirty="0"/>
            </a:br>
            <a:r>
              <a:rPr lang="cs-CZ" b="1" dirty="0"/>
              <a:t>Desatero úředníka</a:t>
            </a:r>
          </a:p>
        </p:txBody>
      </p:sp>
      <p:sp>
        <p:nvSpPr>
          <p:cNvPr id="3" name="Zástupný symbol pro obsah 2"/>
          <p:cNvSpPr>
            <a:spLocks noGrp="1"/>
          </p:cNvSpPr>
          <p:nvPr>
            <p:ph idx="1"/>
          </p:nvPr>
        </p:nvSpPr>
        <p:spPr>
          <a:xfrm>
            <a:off x="1181686" y="1955409"/>
            <a:ext cx="10322926" cy="3955813"/>
          </a:xfrm>
        </p:spPr>
        <p:txBody>
          <a:bodyPr>
            <a:normAutofit lnSpcReduction="10000"/>
          </a:bodyPr>
          <a:lstStyle/>
          <a:p>
            <a:r>
              <a:rPr lang="cs-CZ" b="1" dirty="0"/>
              <a:t>1. 	Dodržování právního řádu</a:t>
            </a:r>
          </a:p>
          <a:p>
            <a:r>
              <a:rPr lang="cs-CZ" b="1" dirty="0"/>
              <a:t>2. 	Nestrannost – rovné zacházení</a:t>
            </a:r>
          </a:p>
          <a:p>
            <a:r>
              <a:rPr lang="cs-CZ" b="1" dirty="0"/>
              <a:t>3. 	Včasnost - lhůty</a:t>
            </a:r>
          </a:p>
          <a:p>
            <a:r>
              <a:rPr lang="cs-CZ" b="1" dirty="0"/>
              <a:t>4. 	Předvídatelnost – stejné rozhod.</a:t>
            </a:r>
          </a:p>
          <a:p>
            <a:r>
              <a:rPr lang="cs-CZ" b="1" dirty="0"/>
              <a:t>5. 	Přesvědčivost - odůvodnění</a:t>
            </a:r>
          </a:p>
          <a:p>
            <a:r>
              <a:rPr lang="cs-CZ" b="1" dirty="0"/>
              <a:t>6. 	Přiměřenost - hospodárnost</a:t>
            </a:r>
          </a:p>
          <a:p>
            <a:r>
              <a:rPr lang="cs-CZ" b="1" dirty="0"/>
              <a:t>7. 	Odpovědnost – vyjádření se</a:t>
            </a:r>
          </a:p>
          <a:p>
            <a:r>
              <a:rPr lang="cs-CZ" b="1" dirty="0"/>
              <a:t>8. 	Otevřenost – nahlížení do spisu</a:t>
            </a:r>
          </a:p>
          <a:p>
            <a:r>
              <a:rPr lang="cs-CZ" b="1" dirty="0"/>
              <a:t>9. 	Vstřícnost – respekt a zdvořilost</a:t>
            </a:r>
          </a:p>
          <a:p>
            <a:r>
              <a:rPr lang="cs-CZ" b="1" dirty="0"/>
              <a:t>10. 	Součinnost - směrnice</a:t>
            </a:r>
          </a:p>
        </p:txBody>
      </p:sp>
      <p:pic>
        <p:nvPicPr>
          <p:cNvPr id="4" name="Obrázek 3"/>
          <p:cNvPicPr>
            <a:picLocks noChangeAspect="1"/>
          </p:cNvPicPr>
          <p:nvPr/>
        </p:nvPicPr>
        <p:blipFill>
          <a:blip r:embed="rId2"/>
          <a:stretch>
            <a:fillRect/>
          </a:stretch>
        </p:blipFill>
        <p:spPr>
          <a:xfrm>
            <a:off x="6289113" y="1686587"/>
            <a:ext cx="3911991" cy="4010828"/>
          </a:xfrm>
          <a:prstGeom prst="rect">
            <a:avLst/>
          </a:prstGeom>
        </p:spPr>
      </p:pic>
    </p:spTree>
    <p:extLst>
      <p:ext uri="{BB962C8B-B14F-4D97-AF65-F5344CB8AC3E}">
        <p14:creationId xmlns:p14="http://schemas.microsoft.com/office/powerpoint/2010/main" val="16651413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D7AABC-6800-CE8C-C1A1-C4719E7EB3C0}"/>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99221B2B-302B-898F-D4A0-023C4AA6C3A2}"/>
              </a:ext>
            </a:extLst>
          </p:cNvPr>
          <p:cNvSpPr>
            <a:spLocks noGrp="1"/>
          </p:cNvSpPr>
          <p:nvPr>
            <p:ph type="title"/>
          </p:nvPr>
        </p:nvSpPr>
        <p:spPr>
          <a:xfrm>
            <a:off x="1493134" y="624110"/>
            <a:ext cx="10011479" cy="1280890"/>
          </a:xfrm>
        </p:spPr>
        <p:txBody>
          <a:bodyPr/>
          <a:lstStyle/>
          <a:p>
            <a:pPr algn="ctr"/>
            <a:r>
              <a:rPr lang="cs-CZ" b="1" dirty="0"/>
              <a:t>Novela daňového řádu</a:t>
            </a:r>
          </a:p>
        </p:txBody>
      </p:sp>
      <p:sp>
        <p:nvSpPr>
          <p:cNvPr id="3" name="Zástupný obsah 2">
            <a:extLst>
              <a:ext uri="{FF2B5EF4-FFF2-40B4-BE49-F238E27FC236}">
                <a16:creationId xmlns:a16="http://schemas.microsoft.com/office/drawing/2014/main" id="{131F6FEE-5688-DB75-FC63-C367824D9D0F}"/>
              </a:ext>
            </a:extLst>
          </p:cNvPr>
          <p:cNvSpPr>
            <a:spLocks noGrp="1"/>
          </p:cNvSpPr>
          <p:nvPr>
            <p:ph idx="1"/>
          </p:nvPr>
        </p:nvSpPr>
        <p:spPr>
          <a:xfrm>
            <a:off x="1493134" y="1458410"/>
            <a:ext cx="10011478" cy="5046562"/>
          </a:xfrm>
        </p:spPr>
        <p:txBody>
          <a:bodyPr>
            <a:normAutofit/>
          </a:bodyPr>
          <a:lstStyle/>
          <a:p>
            <a:pPr marL="0" lvl="0" indent="0">
              <a:spcBef>
                <a:spcPts val="2400"/>
              </a:spcBef>
              <a:spcAft>
                <a:spcPts val="600"/>
              </a:spcAft>
              <a:buNone/>
            </a:pPr>
            <a:r>
              <a:rPr lang="pl-PL" sz="2400" dirty="0">
                <a:effectLst/>
                <a:latin typeface="Times New Roman" panose="02020603050405020304" pitchFamily="18" charset="0"/>
                <a:ea typeface="Times New Roman" panose="02020603050405020304" pitchFamily="18" charset="0"/>
              </a:rPr>
              <a:t>V § 183 se doplňuje odstavec 4, který zní:</a:t>
            </a:r>
          </a:p>
          <a:p>
            <a:pPr marL="0" lvl="0" indent="0">
              <a:spcBef>
                <a:spcPts val="2400"/>
              </a:spcBef>
              <a:spcAft>
                <a:spcPts val="600"/>
              </a:spcAft>
              <a:buNone/>
            </a:pPr>
            <a:r>
              <a:rPr lang="pl-PL" sz="2400" dirty="0">
                <a:effectLst/>
                <a:latin typeface="Times New Roman" panose="02020603050405020304" pitchFamily="18" charset="0"/>
                <a:ea typeface="Times New Roman" panose="02020603050405020304" pitchFamily="18" charset="0"/>
              </a:rPr>
              <a:t>„(4) Požádá-li správce daně o vymáhání nedoplatku obecného správce daně nebo soudního exekutora, dosud vzniklé exekuční náklady dnem podání žádosti zanikají, s výjimkou hotových výdajů.“.</a:t>
            </a:r>
          </a:p>
          <a:p>
            <a:pPr marL="0" lvl="0" indent="0">
              <a:spcBef>
                <a:spcPts val="2400"/>
              </a:spcBef>
              <a:spcAft>
                <a:spcPts val="600"/>
              </a:spcAft>
              <a:buNone/>
            </a:pPr>
            <a:r>
              <a:rPr lang="cs-CZ" sz="1900" dirty="0">
                <a:effectLst/>
                <a:latin typeface="Times New Roman" panose="02020603050405020304" pitchFamily="18" charset="0"/>
                <a:ea typeface="Times New Roman" panose="02020603050405020304" pitchFamily="18" charset="0"/>
              </a:rPr>
              <a:t>------</a:t>
            </a:r>
          </a:p>
          <a:p>
            <a:pPr marL="0" lvl="0" indent="0">
              <a:spcBef>
                <a:spcPts val="2400"/>
              </a:spcBef>
              <a:spcAft>
                <a:spcPts val="600"/>
              </a:spcAft>
              <a:buNone/>
            </a:pPr>
            <a:r>
              <a:rPr lang="cs-CZ" sz="1900" dirty="0">
                <a:latin typeface="Times New Roman" panose="02020603050405020304" pitchFamily="18" charset="0"/>
                <a:ea typeface="Times New Roman" panose="02020603050405020304" pitchFamily="18" charset="0"/>
              </a:rPr>
              <a:t>Zánik = neexistence </a:t>
            </a:r>
          </a:p>
          <a:p>
            <a:pPr marL="0" lvl="0" indent="0">
              <a:spcBef>
                <a:spcPts val="2400"/>
              </a:spcBef>
              <a:spcAft>
                <a:spcPts val="600"/>
              </a:spcAft>
              <a:buNone/>
            </a:pPr>
            <a:r>
              <a:rPr lang="cs-CZ" sz="1900" dirty="0">
                <a:latin typeface="Times New Roman" panose="02020603050405020304" pitchFamily="18" charset="0"/>
                <a:ea typeface="Times New Roman" panose="02020603050405020304" pitchFamily="18" charset="0"/>
              </a:rPr>
              <a:t>Přeplatek – podle § 154 DŘ</a:t>
            </a:r>
            <a:endParaRPr lang="cs-CZ" sz="19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796317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8E0460-00E4-7ADB-63F8-13D1C0AAD5F7}"/>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145FF802-A9E4-AC96-29D5-6FEFF466F586}"/>
              </a:ext>
            </a:extLst>
          </p:cNvPr>
          <p:cNvSpPr>
            <a:spLocks noGrp="1"/>
          </p:cNvSpPr>
          <p:nvPr>
            <p:ph type="title"/>
          </p:nvPr>
        </p:nvSpPr>
        <p:spPr>
          <a:xfrm>
            <a:off x="1493134" y="624110"/>
            <a:ext cx="10011479" cy="1280890"/>
          </a:xfrm>
        </p:spPr>
        <p:txBody>
          <a:bodyPr/>
          <a:lstStyle/>
          <a:p>
            <a:pPr algn="ctr"/>
            <a:r>
              <a:rPr lang="cs-CZ" b="1" dirty="0"/>
              <a:t>Novela daňového řádu</a:t>
            </a:r>
          </a:p>
        </p:txBody>
      </p:sp>
      <p:sp>
        <p:nvSpPr>
          <p:cNvPr id="3" name="Zástupný obsah 2">
            <a:extLst>
              <a:ext uri="{FF2B5EF4-FFF2-40B4-BE49-F238E27FC236}">
                <a16:creationId xmlns:a16="http://schemas.microsoft.com/office/drawing/2014/main" id="{8BE9CBE8-41B0-CA72-C73A-54BD98EE2032}"/>
              </a:ext>
            </a:extLst>
          </p:cNvPr>
          <p:cNvSpPr>
            <a:spLocks noGrp="1"/>
          </p:cNvSpPr>
          <p:nvPr>
            <p:ph idx="1"/>
          </p:nvPr>
        </p:nvSpPr>
        <p:spPr>
          <a:xfrm>
            <a:off x="1493134" y="1458410"/>
            <a:ext cx="10011478" cy="5046562"/>
          </a:xfrm>
        </p:spPr>
        <p:txBody>
          <a:bodyPr>
            <a:normAutofit/>
          </a:bodyPr>
          <a:lstStyle/>
          <a:p>
            <a:pPr marL="0" lvl="0" indent="0">
              <a:spcBef>
                <a:spcPts val="2400"/>
              </a:spcBef>
              <a:spcAft>
                <a:spcPts val="600"/>
              </a:spcAft>
              <a:buNone/>
            </a:pPr>
            <a:r>
              <a:rPr lang="pl-PL" sz="2400" dirty="0">
                <a:effectLst/>
                <a:latin typeface="Times New Roman" panose="02020603050405020304" pitchFamily="18" charset="0"/>
                <a:ea typeface="Times New Roman" panose="02020603050405020304" pitchFamily="18" charset="0"/>
              </a:rPr>
              <a:t>V § 184 se odstavec 5 zrušuje.</a:t>
            </a:r>
          </a:p>
          <a:p>
            <a:pPr marL="0" lvl="0" indent="0">
              <a:spcBef>
                <a:spcPts val="2400"/>
              </a:spcBef>
              <a:spcAft>
                <a:spcPts val="600"/>
              </a:spcAft>
              <a:buNone/>
            </a:pPr>
            <a:r>
              <a:rPr lang="cs-CZ" sz="1900" dirty="0">
                <a:effectLst/>
                <a:latin typeface="Times New Roman" panose="02020603050405020304" pitchFamily="18" charset="0"/>
                <a:ea typeface="Times New Roman" panose="02020603050405020304" pitchFamily="18" charset="0"/>
              </a:rPr>
              <a:t>------</a:t>
            </a:r>
          </a:p>
          <a:p>
            <a:pPr marL="0" lvl="0" indent="0">
              <a:spcBef>
                <a:spcPts val="2400"/>
              </a:spcBef>
              <a:spcAft>
                <a:spcPts val="600"/>
              </a:spcAft>
              <a:buNone/>
            </a:pPr>
            <a:r>
              <a:rPr lang="cs-CZ" sz="1900" dirty="0">
                <a:effectLst/>
                <a:latin typeface="Times New Roman" panose="02020603050405020304" pitchFamily="18" charset="0"/>
                <a:ea typeface="Times New Roman" panose="02020603050405020304" pitchFamily="18" charset="0"/>
              </a:rPr>
              <a:t>(5) Jestliže způsobil neoprávněnost vymáhání při dělené správě orgán veřejné moci, který peněžité plnění předal k vymáhání, uhradí tento orgán správci daně, který nedoplatek na tomto peněžitém plnění vymáhal, vzniklé hotové výdaje a přiznanou náhradu škody.</a:t>
            </a:r>
          </a:p>
        </p:txBody>
      </p:sp>
    </p:spTree>
    <p:extLst>
      <p:ext uri="{BB962C8B-B14F-4D97-AF65-F5344CB8AC3E}">
        <p14:creationId xmlns:p14="http://schemas.microsoft.com/office/powerpoint/2010/main" val="2564451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DDBEA2-F2C3-2877-8181-B042E8496A4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1E5F16ED-0879-3608-3E4D-96A21B681F00}"/>
              </a:ext>
            </a:extLst>
          </p:cNvPr>
          <p:cNvSpPr>
            <a:spLocks noGrp="1"/>
          </p:cNvSpPr>
          <p:nvPr>
            <p:ph type="title"/>
          </p:nvPr>
        </p:nvSpPr>
        <p:spPr>
          <a:xfrm>
            <a:off x="1493134" y="624110"/>
            <a:ext cx="10011479" cy="1280890"/>
          </a:xfrm>
        </p:spPr>
        <p:txBody>
          <a:bodyPr/>
          <a:lstStyle/>
          <a:p>
            <a:pPr algn="ctr"/>
            <a:r>
              <a:rPr lang="cs-CZ" b="1" dirty="0"/>
              <a:t>Novela daňového řádu</a:t>
            </a:r>
          </a:p>
        </p:txBody>
      </p:sp>
      <p:sp>
        <p:nvSpPr>
          <p:cNvPr id="3" name="Zástupný obsah 2">
            <a:extLst>
              <a:ext uri="{FF2B5EF4-FFF2-40B4-BE49-F238E27FC236}">
                <a16:creationId xmlns:a16="http://schemas.microsoft.com/office/drawing/2014/main" id="{57DE423F-69B1-FA76-D56F-E8EE900E9F5A}"/>
              </a:ext>
            </a:extLst>
          </p:cNvPr>
          <p:cNvSpPr>
            <a:spLocks noGrp="1"/>
          </p:cNvSpPr>
          <p:nvPr>
            <p:ph idx="1"/>
          </p:nvPr>
        </p:nvSpPr>
        <p:spPr>
          <a:xfrm>
            <a:off x="1493134" y="1458410"/>
            <a:ext cx="10011478" cy="5046562"/>
          </a:xfrm>
        </p:spPr>
        <p:txBody>
          <a:bodyPr>
            <a:normAutofit fontScale="92500" lnSpcReduction="10000"/>
          </a:bodyPr>
          <a:lstStyle/>
          <a:p>
            <a:pPr marL="0" lvl="0" indent="0">
              <a:spcBef>
                <a:spcPts val="2400"/>
              </a:spcBef>
              <a:spcAft>
                <a:spcPts val="600"/>
              </a:spcAft>
              <a:buNone/>
            </a:pPr>
            <a:r>
              <a:rPr lang="pl-PL" sz="2400" dirty="0">
                <a:effectLst/>
                <a:latin typeface="Times New Roman" panose="02020603050405020304" pitchFamily="18" charset="0"/>
                <a:ea typeface="Times New Roman" panose="02020603050405020304" pitchFamily="18" charset="0"/>
              </a:rPr>
              <a:t>V § 185 odst. 5 se slova „dálkového a nepřetržitého“ nahrazují slovem „automatizovaného“, slova „veřejného registru“ se nahrazují slovy „evidence, do níž má zřízen takový přístup“ a na konci odstavce se doplňuje věta „Okruh údajů, které je správce daně schopen prostřednictvím automatizovaného přístupu zjistit, zveřejní správce daně způsobem podle § 56 odst. 2.“.</a:t>
            </a:r>
          </a:p>
          <a:p>
            <a:pPr marL="0" lvl="0" indent="0">
              <a:spcBef>
                <a:spcPts val="2400"/>
              </a:spcBef>
              <a:spcAft>
                <a:spcPts val="600"/>
              </a:spcAft>
              <a:buNone/>
            </a:pPr>
            <a:r>
              <a:rPr lang="cs-CZ" sz="1900" dirty="0">
                <a:effectLst/>
                <a:latin typeface="Times New Roman" panose="02020603050405020304" pitchFamily="18" charset="0"/>
                <a:ea typeface="Times New Roman" panose="02020603050405020304" pitchFamily="18" charset="0"/>
              </a:rPr>
              <a:t>------</a:t>
            </a:r>
          </a:p>
          <a:p>
            <a:pPr marL="0" lvl="0" indent="0">
              <a:spcBef>
                <a:spcPts val="2400"/>
              </a:spcBef>
              <a:spcAft>
                <a:spcPts val="600"/>
              </a:spcAft>
              <a:buNone/>
            </a:pPr>
            <a:r>
              <a:rPr lang="cs-CZ" sz="1900" dirty="0">
                <a:effectLst/>
                <a:latin typeface="Times New Roman" panose="02020603050405020304" pitchFamily="18" charset="0"/>
                <a:ea typeface="Times New Roman" panose="02020603050405020304" pitchFamily="18" charset="0"/>
              </a:rPr>
              <a:t>(5) Stanoví-li tento zákon dlužníkovi povinnost oznámit správci daně údaje, nevztahuje se tato povinnost na údaje, které je správce daně schopen prostřednictvím dálkového a nepřetržitého přístupu zjistit z veřejného registru; to neplatí pro prohlášení o majetku.</a:t>
            </a:r>
          </a:p>
          <a:p>
            <a:pPr marL="0" lvl="0" indent="0">
              <a:spcBef>
                <a:spcPts val="2400"/>
              </a:spcBef>
              <a:spcAft>
                <a:spcPts val="600"/>
              </a:spcAft>
              <a:buNone/>
            </a:pPr>
            <a:r>
              <a:rPr lang="cs-CZ" sz="1900" b="1" dirty="0">
                <a:effectLst/>
                <a:latin typeface="Times New Roman" panose="02020603050405020304" pitchFamily="18" charset="0"/>
                <a:ea typeface="Times New Roman" panose="02020603050405020304" pitchFamily="18" charset="0"/>
              </a:rPr>
              <a:t>(5) Stanoví-li tento zákon dlužníkovi povinnost oznámit správci daně údaje, nevztahuje se tato povinnost na údaje, které je správce daně schopen prostřednictvím automatizovaného přístupu zjistit z evidence, do níž má zřízen takový přístup; to neplatí pro prohlášení o majetku. Okruh údajů, které je správce daně schopen prostřednictvím automatizovaného přístupu zjistit, zveřejní správce daně způsobem podle § 56 odst. 2.</a:t>
            </a:r>
          </a:p>
        </p:txBody>
      </p:sp>
    </p:spTree>
    <p:extLst>
      <p:ext uri="{BB962C8B-B14F-4D97-AF65-F5344CB8AC3E}">
        <p14:creationId xmlns:p14="http://schemas.microsoft.com/office/powerpoint/2010/main" val="11810751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AA37D6-558F-365B-F378-613A3B899A24}"/>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21D7EAF8-46BE-797B-8D53-04BBC0F42D6D}"/>
              </a:ext>
            </a:extLst>
          </p:cNvPr>
          <p:cNvSpPr>
            <a:spLocks noGrp="1"/>
          </p:cNvSpPr>
          <p:nvPr>
            <p:ph type="title"/>
          </p:nvPr>
        </p:nvSpPr>
        <p:spPr>
          <a:xfrm>
            <a:off x="1493134" y="624110"/>
            <a:ext cx="10011479" cy="1280890"/>
          </a:xfrm>
        </p:spPr>
        <p:txBody>
          <a:bodyPr/>
          <a:lstStyle/>
          <a:p>
            <a:pPr algn="ctr"/>
            <a:r>
              <a:rPr lang="cs-CZ" b="1" dirty="0"/>
              <a:t>Novela daňového řádu</a:t>
            </a:r>
          </a:p>
        </p:txBody>
      </p:sp>
      <p:sp>
        <p:nvSpPr>
          <p:cNvPr id="3" name="Zástupný obsah 2">
            <a:extLst>
              <a:ext uri="{FF2B5EF4-FFF2-40B4-BE49-F238E27FC236}">
                <a16:creationId xmlns:a16="http://schemas.microsoft.com/office/drawing/2014/main" id="{667C910B-B97E-AA60-40D2-435083C4478B}"/>
              </a:ext>
            </a:extLst>
          </p:cNvPr>
          <p:cNvSpPr>
            <a:spLocks noGrp="1"/>
          </p:cNvSpPr>
          <p:nvPr>
            <p:ph idx="1"/>
          </p:nvPr>
        </p:nvSpPr>
        <p:spPr>
          <a:xfrm>
            <a:off x="1090261" y="1310854"/>
            <a:ext cx="10011478" cy="5046562"/>
          </a:xfrm>
        </p:spPr>
        <p:txBody>
          <a:bodyPr>
            <a:normAutofit/>
          </a:bodyPr>
          <a:lstStyle/>
          <a:p>
            <a:pPr marL="0" lvl="0" indent="0">
              <a:spcBef>
                <a:spcPts val="2400"/>
              </a:spcBef>
              <a:spcAft>
                <a:spcPts val="600"/>
              </a:spcAft>
              <a:buNone/>
            </a:pPr>
            <a:r>
              <a:rPr lang="pl-PL" sz="2400" dirty="0">
                <a:effectLst/>
                <a:latin typeface="Times New Roman" panose="02020603050405020304" pitchFamily="18" charset="0"/>
                <a:ea typeface="Times New Roman" panose="02020603050405020304" pitchFamily="18" charset="0"/>
              </a:rPr>
              <a:t>V § 186 se doplňuje odstavec 5, který zní:</a:t>
            </a:r>
          </a:p>
          <a:p>
            <a:pPr marL="0" lvl="0" indent="0">
              <a:spcBef>
                <a:spcPts val="2400"/>
              </a:spcBef>
              <a:spcAft>
                <a:spcPts val="600"/>
              </a:spcAft>
              <a:buNone/>
            </a:pPr>
            <a:r>
              <a:rPr lang="pl-PL" sz="2400" dirty="0">
                <a:effectLst/>
                <a:latin typeface="Times New Roman" panose="02020603050405020304" pitchFamily="18" charset="0"/>
                <a:ea typeface="Times New Roman" panose="02020603050405020304" pitchFamily="18" charset="0"/>
              </a:rPr>
              <a:t>„(5) Pokud jsou poddlužníkovi známy údaje, které mají nebo by mohly mít vliv na daňovou exekuci dlužníka, je povinen tyto údaje správci daně bez zbytečného odkladu oznámit.“. </a:t>
            </a:r>
          </a:p>
        </p:txBody>
      </p:sp>
    </p:spTree>
    <p:extLst>
      <p:ext uri="{BB962C8B-B14F-4D97-AF65-F5344CB8AC3E}">
        <p14:creationId xmlns:p14="http://schemas.microsoft.com/office/powerpoint/2010/main" val="13016731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44C40-3BD3-AE9B-AFA0-8830398EAE8F}"/>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A8C705ED-F7B8-0CFB-6476-0A9D5006663B}"/>
              </a:ext>
            </a:extLst>
          </p:cNvPr>
          <p:cNvSpPr>
            <a:spLocks noGrp="1"/>
          </p:cNvSpPr>
          <p:nvPr>
            <p:ph type="title"/>
          </p:nvPr>
        </p:nvSpPr>
        <p:spPr>
          <a:xfrm>
            <a:off x="1493134" y="624110"/>
            <a:ext cx="10011479" cy="1280890"/>
          </a:xfrm>
        </p:spPr>
        <p:txBody>
          <a:bodyPr/>
          <a:lstStyle/>
          <a:p>
            <a:pPr algn="ctr"/>
            <a:r>
              <a:rPr lang="cs-CZ" b="1" dirty="0"/>
              <a:t>Novela daňového řádu</a:t>
            </a:r>
          </a:p>
        </p:txBody>
      </p:sp>
      <p:sp>
        <p:nvSpPr>
          <p:cNvPr id="3" name="Zástupný obsah 2">
            <a:extLst>
              <a:ext uri="{FF2B5EF4-FFF2-40B4-BE49-F238E27FC236}">
                <a16:creationId xmlns:a16="http://schemas.microsoft.com/office/drawing/2014/main" id="{5B2DB4FE-8DA9-0836-1928-137428411C9A}"/>
              </a:ext>
            </a:extLst>
          </p:cNvPr>
          <p:cNvSpPr>
            <a:spLocks noGrp="1"/>
          </p:cNvSpPr>
          <p:nvPr>
            <p:ph idx="1"/>
          </p:nvPr>
        </p:nvSpPr>
        <p:spPr>
          <a:xfrm>
            <a:off x="1090261" y="1310854"/>
            <a:ext cx="10011478" cy="5046562"/>
          </a:xfrm>
        </p:spPr>
        <p:txBody>
          <a:bodyPr>
            <a:normAutofit/>
          </a:bodyPr>
          <a:lstStyle/>
          <a:p>
            <a:pPr marL="0" lvl="0" indent="0">
              <a:spcBef>
                <a:spcPts val="2400"/>
              </a:spcBef>
              <a:spcAft>
                <a:spcPts val="600"/>
              </a:spcAft>
              <a:buNone/>
            </a:pPr>
            <a:r>
              <a:rPr lang="pl-PL" sz="2400" dirty="0">
                <a:effectLst/>
                <a:latin typeface="Times New Roman" panose="02020603050405020304" pitchFamily="18" charset="0"/>
                <a:ea typeface="Times New Roman" panose="02020603050405020304" pitchFamily="18" charset="0"/>
              </a:rPr>
              <a:t>V § 190 se doplňují odstavce 4 a 5, které znějí:</a:t>
            </a:r>
          </a:p>
          <a:p>
            <a:pPr marL="0" lvl="0" indent="0">
              <a:spcBef>
                <a:spcPts val="2400"/>
              </a:spcBef>
              <a:spcAft>
                <a:spcPts val="600"/>
              </a:spcAft>
              <a:buNone/>
            </a:pPr>
            <a:r>
              <a:rPr lang="pl-PL" sz="2400" dirty="0">
                <a:effectLst/>
                <a:latin typeface="Times New Roman" panose="02020603050405020304" pitchFamily="18" charset="0"/>
                <a:ea typeface="Times New Roman" panose="02020603050405020304" pitchFamily="18" charset="0"/>
              </a:rPr>
              <a:t>„(4) Úkony potřebné ke zřízení chráněného účtu, které podle občanského soudního řádu provádí soud, v daňové exekuci provede správce daně, jenž má v souvislosti s tímto chráněným účtem obdobné postavení jako soud.</a:t>
            </a:r>
          </a:p>
          <a:p>
            <a:pPr marL="0" lvl="0" indent="0">
              <a:spcBef>
                <a:spcPts val="2400"/>
              </a:spcBef>
              <a:spcAft>
                <a:spcPts val="600"/>
              </a:spcAft>
              <a:buNone/>
            </a:pPr>
            <a:r>
              <a:rPr lang="pl-PL" sz="2400" dirty="0">
                <a:effectLst/>
                <a:latin typeface="Times New Roman" panose="02020603050405020304" pitchFamily="18" charset="0"/>
                <a:ea typeface="Times New Roman" panose="02020603050405020304" pitchFamily="18" charset="0"/>
              </a:rPr>
              <a:t>(5) Správce daně rozhodne, </a:t>
            </a:r>
            <a:br>
              <a:rPr lang="pl-PL" sz="2400" dirty="0">
                <a:effectLst/>
                <a:latin typeface="Times New Roman" panose="02020603050405020304" pitchFamily="18" charset="0"/>
                <a:ea typeface="Times New Roman" panose="02020603050405020304" pitchFamily="18" charset="0"/>
              </a:rPr>
            </a:br>
            <a:r>
              <a:rPr lang="pl-PL" sz="2400" dirty="0">
                <a:effectLst/>
                <a:latin typeface="Times New Roman" panose="02020603050405020304" pitchFamily="18" charset="0"/>
                <a:ea typeface="Times New Roman" panose="02020603050405020304" pitchFamily="18" charset="0"/>
              </a:rPr>
              <a:t>a) zda v daňové exekuci zřízený účet zůstane účtem chráněným, vyjde-li v daňové exekuci najevo, že dlužník při zřízení chráněného účtu uvedl úmyslně nepravdivé údaje,</a:t>
            </a:r>
            <a:br>
              <a:rPr lang="pl-PL" sz="2400" dirty="0">
                <a:effectLst/>
                <a:latin typeface="Times New Roman" panose="02020603050405020304" pitchFamily="18" charset="0"/>
                <a:ea typeface="Times New Roman" panose="02020603050405020304" pitchFamily="18" charset="0"/>
              </a:rPr>
            </a:br>
            <a:r>
              <a:rPr lang="pl-PL" sz="2400" dirty="0">
                <a:effectLst/>
                <a:latin typeface="Times New Roman" panose="02020603050405020304" pitchFamily="18" charset="0"/>
                <a:ea typeface="Times New Roman" panose="02020603050405020304" pitchFamily="18" charset="0"/>
              </a:rPr>
              <a:t>b) který z účtů zůstane účtem chráněným, vyjde-li v daňové exekuci najevo, že bylo pro dlužníka zřízeno více chráněných účtů.“.</a:t>
            </a:r>
          </a:p>
        </p:txBody>
      </p:sp>
    </p:spTree>
    <p:extLst>
      <p:ext uri="{BB962C8B-B14F-4D97-AF65-F5344CB8AC3E}">
        <p14:creationId xmlns:p14="http://schemas.microsoft.com/office/powerpoint/2010/main" val="4918354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1DF76-EA7D-F192-6D42-7A5C7669FC43}"/>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AB34EDB7-F96C-CBB3-3794-C6AF632546A2}"/>
              </a:ext>
            </a:extLst>
          </p:cNvPr>
          <p:cNvSpPr>
            <a:spLocks noGrp="1"/>
          </p:cNvSpPr>
          <p:nvPr>
            <p:ph type="title"/>
          </p:nvPr>
        </p:nvSpPr>
        <p:spPr>
          <a:xfrm>
            <a:off x="1493134" y="624110"/>
            <a:ext cx="10011479" cy="1280890"/>
          </a:xfrm>
        </p:spPr>
        <p:txBody>
          <a:bodyPr/>
          <a:lstStyle/>
          <a:p>
            <a:pPr algn="ctr"/>
            <a:r>
              <a:rPr lang="cs-CZ" b="1" dirty="0"/>
              <a:t>Novela daňového řádu</a:t>
            </a:r>
          </a:p>
        </p:txBody>
      </p:sp>
      <p:sp>
        <p:nvSpPr>
          <p:cNvPr id="3" name="Zástupný obsah 2">
            <a:extLst>
              <a:ext uri="{FF2B5EF4-FFF2-40B4-BE49-F238E27FC236}">
                <a16:creationId xmlns:a16="http://schemas.microsoft.com/office/drawing/2014/main" id="{703FC120-A78A-B42E-D29E-469447A891A7}"/>
              </a:ext>
            </a:extLst>
          </p:cNvPr>
          <p:cNvSpPr>
            <a:spLocks noGrp="1"/>
          </p:cNvSpPr>
          <p:nvPr>
            <p:ph idx="1"/>
          </p:nvPr>
        </p:nvSpPr>
        <p:spPr>
          <a:xfrm>
            <a:off x="1090261" y="1310854"/>
            <a:ext cx="10011478" cy="5046562"/>
          </a:xfrm>
        </p:spPr>
        <p:txBody>
          <a:bodyPr>
            <a:normAutofit lnSpcReduction="10000"/>
          </a:bodyPr>
          <a:lstStyle/>
          <a:p>
            <a:pPr marL="0" lvl="0" indent="0">
              <a:spcBef>
                <a:spcPts val="2400"/>
              </a:spcBef>
              <a:spcAft>
                <a:spcPts val="600"/>
              </a:spcAft>
              <a:buNone/>
            </a:pPr>
            <a:r>
              <a:rPr lang="pl-PL" sz="2400" dirty="0">
                <a:effectLst/>
                <a:latin typeface="Times New Roman" panose="02020603050405020304" pitchFamily="18" charset="0"/>
                <a:ea typeface="Times New Roman" panose="02020603050405020304" pitchFamily="18" charset="0"/>
              </a:rPr>
              <a:t>Za § 193 se vkládá nový § 193a, který včetně nadpisu zní:</a:t>
            </a:r>
          </a:p>
          <a:p>
            <a:pPr marL="0" lvl="0" indent="0">
              <a:spcBef>
                <a:spcPts val="2400"/>
              </a:spcBef>
              <a:spcAft>
                <a:spcPts val="600"/>
              </a:spcAft>
              <a:buNone/>
            </a:pPr>
            <a:r>
              <a:rPr lang="pl-PL" sz="2400" dirty="0">
                <a:effectLst/>
                <a:latin typeface="Times New Roman" panose="02020603050405020304" pitchFamily="18" charset="0"/>
                <a:ea typeface="Times New Roman" panose="02020603050405020304" pitchFamily="18" charset="0"/>
              </a:rPr>
              <a:t>„§ 193a </a:t>
            </a:r>
          </a:p>
          <a:p>
            <a:pPr marL="0" lvl="0" indent="0">
              <a:spcBef>
                <a:spcPts val="2400"/>
              </a:spcBef>
              <a:spcAft>
                <a:spcPts val="600"/>
              </a:spcAft>
              <a:buNone/>
            </a:pPr>
            <a:r>
              <a:rPr lang="pl-PL" sz="2400" dirty="0">
                <a:effectLst/>
                <a:latin typeface="Times New Roman" panose="02020603050405020304" pitchFamily="18" charset="0"/>
                <a:ea typeface="Times New Roman" panose="02020603050405020304" pitchFamily="18" charset="0"/>
              </a:rPr>
              <a:t>Prodej majetkového práva </a:t>
            </a:r>
          </a:p>
          <a:p>
            <a:pPr marL="0" lvl="0" indent="0">
              <a:spcBef>
                <a:spcPts val="2400"/>
              </a:spcBef>
              <a:spcAft>
                <a:spcPts val="600"/>
              </a:spcAft>
              <a:buNone/>
            </a:pPr>
            <a:r>
              <a:rPr lang="pl-PL" sz="2400" dirty="0">
                <a:effectLst/>
                <a:latin typeface="Times New Roman" panose="02020603050405020304" pitchFamily="18" charset="0"/>
                <a:ea typeface="Times New Roman" panose="02020603050405020304" pitchFamily="18" charset="0"/>
              </a:rPr>
              <a:t>(1) Je-li to účelné, správce daně namísto přikázání majetkového práva, nařídí jeho dražbu. Správce daně přitom postupuje přiměřeně jako při daňové exekuci prodejem movitých věcí. </a:t>
            </a:r>
          </a:p>
          <a:p>
            <a:pPr marL="0" lvl="0" indent="0">
              <a:spcBef>
                <a:spcPts val="2400"/>
              </a:spcBef>
              <a:spcAft>
                <a:spcPts val="600"/>
              </a:spcAft>
              <a:buNone/>
            </a:pPr>
            <a:r>
              <a:rPr lang="pl-PL" sz="2400" dirty="0">
                <a:effectLst/>
                <a:latin typeface="Times New Roman" panose="02020603050405020304" pitchFamily="18" charset="0"/>
                <a:ea typeface="Times New Roman" panose="02020603050405020304" pitchFamily="18" charset="0"/>
              </a:rPr>
              <a:t>(2) V případě postižení družstevního podílu dlužníka, je-li s družstevním podílem spojeno právo užívat byt, se uplatní přiměřeně postup pro daňovou exekuci prodejem nemovitých věcí. Dražební vyhlášku správce daně doručí také tomuto družstvu.“.</a:t>
            </a:r>
          </a:p>
        </p:txBody>
      </p:sp>
    </p:spTree>
    <p:extLst>
      <p:ext uri="{BB962C8B-B14F-4D97-AF65-F5344CB8AC3E}">
        <p14:creationId xmlns:p14="http://schemas.microsoft.com/office/powerpoint/2010/main" val="26543054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6E643E-D7EE-DDA6-A561-4BA6C9B25D63}"/>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FB4B70D6-76D0-C554-9C76-5BFAEBC9FE2A}"/>
              </a:ext>
            </a:extLst>
          </p:cNvPr>
          <p:cNvSpPr>
            <a:spLocks noGrp="1"/>
          </p:cNvSpPr>
          <p:nvPr>
            <p:ph type="title"/>
          </p:nvPr>
        </p:nvSpPr>
        <p:spPr>
          <a:xfrm>
            <a:off x="1493134" y="624110"/>
            <a:ext cx="10011479" cy="1280890"/>
          </a:xfrm>
        </p:spPr>
        <p:txBody>
          <a:bodyPr/>
          <a:lstStyle/>
          <a:p>
            <a:pPr algn="ctr"/>
            <a:r>
              <a:rPr lang="cs-CZ" b="1" dirty="0"/>
              <a:t>Novela daňového řádu</a:t>
            </a:r>
          </a:p>
        </p:txBody>
      </p:sp>
      <p:sp>
        <p:nvSpPr>
          <p:cNvPr id="3" name="Zástupný obsah 2">
            <a:extLst>
              <a:ext uri="{FF2B5EF4-FFF2-40B4-BE49-F238E27FC236}">
                <a16:creationId xmlns:a16="http://schemas.microsoft.com/office/drawing/2014/main" id="{BB8509AF-5EC1-703A-4977-36A96D87565C}"/>
              </a:ext>
            </a:extLst>
          </p:cNvPr>
          <p:cNvSpPr>
            <a:spLocks noGrp="1"/>
          </p:cNvSpPr>
          <p:nvPr>
            <p:ph idx="1"/>
          </p:nvPr>
        </p:nvSpPr>
        <p:spPr>
          <a:xfrm>
            <a:off x="1090261" y="1310854"/>
            <a:ext cx="10011478" cy="5046562"/>
          </a:xfrm>
        </p:spPr>
        <p:txBody>
          <a:bodyPr>
            <a:normAutofit/>
          </a:bodyPr>
          <a:lstStyle/>
          <a:p>
            <a:pPr marL="0" lvl="0" indent="0">
              <a:spcBef>
                <a:spcPts val="2400"/>
              </a:spcBef>
              <a:spcAft>
                <a:spcPts val="600"/>
              </a:spcAft>
              <a:buNone/>
            </a:pPr>
            <a:r>
              <a:rPr lang="pl-PL" sz="2400" b="1" dirty="0">
                <a:effectLst/>
                <a:latin typeface="Times New Roman" panose="02020603050405020304" pitchFamily="18" charset="0"/>
                <a:ea typeface="Times New Roman" panose="02020603050405020304" pitchFamily="18" charset="0"/>
              </a:rPr>
              <a:t>V § 239a se doplňuje odstavec 6, který zní:</a:t>
            </a:r>
          </a:p>
          <a:p>
            <a:pPr marL="0" lvl="0" indent="0">
              <a:spcBef>
                <a:spcPts val="2400"/>
              </a:spcBef>
              <a:spcAft>
                <a:spcPts val="600"/>
              </a:spcAft>
              <a:buNone/>
            </a:pPr>
            <a:r>
              <a:rPr lang="pl-PL" sz="2400" b="1" dirty="0">
                <a:effectLst/>
                <a:latin typeface="Times New Roman" panose="02020603050405020304" pitchFamily="18" charset="0"/>
                <a:ea typeface="Times New Roman" panose="02020603050405020304" pitchFamily="18" charset="0"/>
              </a:rPr>
              <a:t>„(6) Daňová povinnost zůstavitele týkající se </a:t>
            </a:r>
            <a:r>
              <a:rPr lang="pl-PL" sz="2400" b="1" u="sng" dirty="0">
                <a:effectLst/>
                <a:latin typeface="Times New Roman" panose="02020603050405020304" pitchFamily="18" charset="0"/>
                <a:ea typeface="Times New Roman" panose="02020603050405020304" pitchFamily="18" charset="0"/>
              </a:rPr>
              <a:t>příslušenství daně </a:t>
            </a:r>
            <a:r>
              <a:rPr lang="pl-PL" sz="2400" b="1" dirty="0">
                <a:effectLst/>
                <a:latin typeface="Times New Roman" panose="02020603050405020304" pitchFamily="18" charset="0"/>
                <a:ea typeface="Times New Roman" panose="02020603050405020304" pitchFamily="18" charset="0"/>
              </a:rPr>
              <a:t>přechází na jeho dědice, s výjimkou penále a pokut.“.</a:t>
            </a:r>
          </a:p>
          <a:p>
            <a:pPr marL="0" lvl="0" indent="0">
              <a:spcBef>
                <a:spcPts val="2400"/>
              </a:spcBef>
              <a:spcAft>
                <a:spcPts val="600"/>
              </a:spcAft>
              <a:buNone/>
            </a:pPr>
            <a:endParaRPr lang="pl-PL"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754225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E3D4AA-444A-01FB-449A-95448819CD40}"/>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E2C3FA1D-6113-2824-CFB3-E451C4DE8EC6}"/>
              </a:ext>
            </a:extLst>
          </p:cNvPr>
          <p:cNvSpPr>
            <a:spLocks noGrp="1"/>
          </p:cNvSpPr>
          <p:nvPr>
            <p:ph type="title"/>
          </p:nvPr>
        </p:nvSpPr>
        <p:spPr>
          <a:xfrm>
            <a:off x="1493134" y="624110"/>
            <a:ext cx="10011479" cy="1280890"/>
          </a:xfrm>
        </p:spPr>
        <p:txBody>
          <a:bodyPr/>
          <a:lstStyle/>
          <a:p>
            <a:pPr algn="ctr"/>
            <a:r>
              <a:rPr lang="cs-CZ" b="1" dirty="0"/>
              <a:t>Novela daňového řádu</a:t>
            </a:r>
          </a:p>
        </p:txBody>
      </p:sp>
      <p:sp>
        <p:nvSpPr>
          <p:cNvPr id="3" name="Zástupný obsah 2">
            <a:extLst>
              <a:ext uri="{FF2B5EF4-FFF2-40B4-BE49-F238E27FC236}">
                <a16:creationId xmlns:a16="http://schemas.microsoft.com/office/drawing/2014/main" id="{819F0872-EFCE-5085-DF44-1A7C38D0BCE8}"/>
              </a:ext>
            </a:extLst>
          </p:cNvPr>
          <p:cNvSpPr>
            <a:spLocks noGrp="1"/>
          </p:cNvSpPr>
          <p:nvPr>
            <p:ph idx="1"/>
          </p:nvPr>
        </p:nvSpPr>
        <p:spPr>
          <a:xfrm>
            <a:off x="1090261" y="1310854"/>
            <a:ext cx="10011478" cy="5046562"/>
          </a:xfrm>
        </p:spPr>
        <p:txBody>
          <a:bodyPr>
            <a:normAutofit/>
          </a:bodyPr>
          <a:lstStyle/>
          <a:p>
            <a:pPr marL="0" lvl="0" indent="0">
              <a:spcBef>
                <a:spcPts val="2400"/>
              </a:spcBef>
              <a:spcAft>
                <a:spcPts val="600"/>
              </a:spcAft>
              <a:buNone/>
            </a:pPr>
            <a:r>
              <a:rPr lang="pl-PL" sz="2400" b="1" dirty="0">
                <a:effectLst/>
                <a:latin typeface="Times New Roman" panose="02020603050405020304" pitchFamily="18" charset="0"/>
                <a:ea typeface="Times New Roman" panose="02020603050405020304" pitchFamily="18" charset="0"/>
              </a:rPr>
              <a:t>V § 243 se doplňuje odstavec 5, který zní:</a:t>
            </a:r>
          </a:p>
          <a:p>
            <a:pPr marL="0" lvl="0" indent="0">
              <a:spcBef>
                <a:spcPts val="2400"/>
              </a:spcBef>
              <a:spcAft>
                <a:spcPts val="600"/>
              </a:spcAft>
              <a:buNone/>
            </a:pPr>
            <a:r>
              <a:rPr lang="pl-PL" sz="2400" b="1" dirty="0">
                <a:effectLst/>
                <a:latin typeface="Times New Roman" panose="02020603050405020304" pitchFamily="18" charset="0"/>
                <a:ea typeface="Times New Roman" panose="02020603050405020304" pitchFamily="18" charset="0"/>
              </a:rPr>
              <a:t>„(5) Daňová pohledávka, od jejíhož placení byl dlužník osvobozen rozhodnutím insolvenčního soudu, zaniká právní mocí tohoto rozhodnutí.“.</a:t>
            </a:r>
          </a:p>
          <a:p>
            <a:pPr marL="0" lvl="0" indent="0">
              <a:spcBef>
                <a:spcPts val="2400"/>
              </a:spcBef>
              <a:spcAft>
                <a:spcPts val="600"/>
              </a:spcAft>
              <a:buNone/>
            </a:pPr>
            <a:r>
              <a:rPr lang="cs-CZ" dirty="0"/>
              <a:t>DS:</a:t>
            </a:r>
            <a:br>
              <a:rPr lang="cs-CZ" dirty="0"/>
            </a:br>
            <a:r>
              <a:rPr lang="cs-CZ" dirty="0"/>
              <a:t>Osvobození (a tedy nově zánik daňové pohledávky) se podle § 414 odst. 1 a 2 insolvenčního zákona dotýká přihlášených pohledávek zahrnutých do oddlužení v rozsahu, v němž nebyly uspokojeny, pohledávek, které nebyly přihlášeny, ačkoli být přihlášeny měly, a pohledávek, ke kterým se v insolvenčním řízení nepřihlíželo.</a:t>
            </a:r>
          </a:p>
          <a:p>
            <a:pPr marL="0" indent="0">
              <a:spcBef>
                <a:spcPts val="2400"/>
              </a:spcBef>
              <a:spcAft>
                <a:spcPts val="600"/>
              </a:spcAft>
              <a:buNone/>
            </a:pPr>
            <a:r>
              <a:rPr lang="cs-CZ" dirty="0"/>
              <a:t>Ačkoli může dojít k odejmutí nebo zániku osvobození do 3 let od jeho pravomocného přiznání (viz § 417 insolvenčního zákona), zaniklá daňová pohledávka již nebude obnovena.</a:t>
            </a:r>
            <a:endParaRPr lang="cs-CZ" sz="2400" dirty="0">
              <a:effectLst/>
              <a:latin typeface="Times New Roman" panose="02020603050405020304" pitchFamily="18" charset="0"/>
              <a:ea typeface="Times New Roman" panose="02020603050405020304" pitchFamily="18" charset="0"/>
            </a:endParaRPr>
          </a:p>
          <a:p>
            <a:pPr marL="0" lvl="0" indent="0">
              <a:spcBef>
                <a:spcPts val="2400"/>
              </a:spcBef>
              <a:spcAft>
                <a:spcPts val="600"/>
              </a:spcAft>
              <a:buNone/>
            </a:pPr>
            <a:endParaRPr lang="pl-PL"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712852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BC8A02-3F79-9723-EEAF-7A548688ABE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6DA3014-AD31-1994-8286-66F39C4D5364}"/>
              </a:ext>
            </a:extLst>
          </p:cNvPr>
          <p:cNvSpPr>
            <a:spLocks noGrp="1"/>
          </p:cNvSpPr>
          <p:nvPr>
            <p:ph type="title"/>
          </p:nvPr>
        </p:nvSpPr>
        <p:spPr>
          <a:xfrm>
            <a:off x="1493134" y="624110"/>
            <a:ext cx="10011479" cy="1280890"/>
          </a:xfrm>
        </p:spPr>
        <p:txBody>
          <a:bodyPr/>
          <a:lstStyle/>
          <a:p>
            <a:pPr algn="ctr"/>
            <a:r>
              <a:rPr lang="cs-CZ" b="1" dirty="0"/>
              <a:t>Novela daňového řádu</a:t>
            </a:r>
          </a:p>
        </p:txBody>
      </p:sp>
      <p:sp>
        <p:nvSpPr>
          <p:cNvPr id="3" name="Zástupný obsah 2">
            <a:extLst>
              <a:ext uri="{FF2B5EF4-FFF2-40B4-BE49-F238E27FC236}">
                <a16:creationId xmlns:a16="http://schemas.microsoft.com/office/drawing/2014/main" id="{E2DCFEF4-F917-200B-AFC3-946CF352BEF3}"/>
              </a:ext>
            </a:extLst>
          </p:cNvPr>
          <p:cNvSpPr>
            <a:spLocks noGrp="1"/>
          </p:cNvSpPr>
          <p:nvPr>
            <p:ph idx="1"/>
          </p:nvPr>
        </p:nvSpPr>
        <p:spPr>
          <a:xfrm>
            <a:off x="1090261" y="1310854"/>
            <a:ext cx="10011478" cy="5046562"/>
          </a:xfrm>
        </p:spPr>
        <p:txBody>
          <a:bodyPr>
            <a:normAutofit lnSpcReduction="10000"/>
          </a:bodyPr>
          <a:lstStyle/>
          <a:p>
            <a:pPr marL="0" lvl="0" indent="0">
              <a:spcBef>
                <a:spcPts val="2400"/>
              </a:spcBef>
              <a:spcAft>
                <a:spcPts val="600"/>
              </a:spcAft>
              <a:buNone/>
            </a:pPr>
            <a:r>
              <a:rPr lang="pl-PL" sz="2400" dirty="0">
                <a:effectLst/>
                <a:latin typeface="Times New Roman" panose="02020603050405020304" pitchFamily="18" charset="0"/>
                <a:ea typeface="Times New Roman" panose="02020603050405020304" pitchFamily="18" charset="0"/>
              </a:rPr>
              <a:t>V § 244 se na konci odstavce 5 doplňuje věta „Obdobně správce daně postupuje v případě, že se jedná o daň, u které se nepodává řádné daňové tvrzení.“.</a:t>
            </a:r>
          </a:p>
          <a:p>
            <a:pPr marL="0" lvl="0" indent="0">
              <a:spcBef>
                <a:spcPts val="2400"/>
              </a:spcBef>
              <a:spcAft>
                <a:spcPts val="600"/>
              </a:spcAft>
              <a:buNone/>
            </a:pPr>
            <a:r>
              <a:rPr lang="pl-PL" sz="2400" dirty="0">
                <a:latin typeface="Times New Roman" panose="02020603050405020304" pitchFamily="18" charset="0"/>
                <a:ea typeface="Times New Roman" panose="02020603050405020304" pitchFamily="18" charset="0"/>
              </a:rPr>
              <a:t>-----</a:t>
            </a:r>
          </a:p>
          <a:p>
            <a:pPr marL="0" lvl="0" indent="0">
              <a:spcBef>
                <a:spcPts val="2400"/>
              </a:spcBef>
              <a:spcAft>
                <a:spcPts val="600"/>
              </a:spcAft>
              <a:buNone/>
            </a:pPr>
            <a:r>
              <a:rPr lang="pl-PL" sz="2400" dirty="0">
                <a:effectLst/>
                <a:latin typeface="Times New Roman" panose="02020603050405020304" pitchFamily="18" charset="0"/>
                <a:ea typeface="Times New Roman" panose="02020603050405020304" pitchFamily="18" charset="0"/>
              </a:rPr>
              <a:t>(5) Nebylo-li podáno řádné daňové tvrzení ve lhůtě podle odstavce 1, správce daně může daň stanovit podle pomůcek, bez nutnosti vydávat nejprve výzvu podle § 145 odst. 1. </a:t>
            </a:r>
            <a:r>
              <a:rPr lang="pl-PL" sz="2400" b="1" dirty="0">
                <a:effectLst/>
                <a:latin typeface="Times New Roman" panose="02020603050405020304" pitchFamily="18" charset="0"/>
                <a:ea typeface="Times New Roman" panose="02020603050405020304" pitchFamily="18" charset="0"/>
              </a:rPr>
              <a:t>Obdobně správce daně postupuje v případě, že se jedná o daň, u které se nepodává řádné daňové tvrzení.</a:t>
            </a:r>
          </a:p>
          <a:p>
            <a:pPr marL="0" lvl="0" indent="0">
              <a:spcBef>
                <a:spcPts val="2400"/>
              </a:spcBef>
              <a:spcAft>
                <a:spcPts val="600"/>
              </a:spcAft>
              <a:buNone/>
            </a:pPr>
            <a:r>
              <a:rPr lang="pl-PL" sz="2400" dirty="0">
                <a:latin typeface="Times New Roman" panose="02020603050405020304" pitchFamily="18" charset="0"/>
                <a:ea typeface="Times New Roman" panose="02020603050405020304" pitchFamily="18" charset="0"/>
              </a:rPr>
              <a:t>Specialita: ZoMP § 11c</a:t>
            </a:r>
            <a:br>
              <a:rPr lang="pl-PL" sz="2400" dirty="0">
                <a:latin typeface="Times New Roman" panose="02020603050405020304" pitchFamily="18" charset="0"/>
                <a:ea typeface="Times New Roman" panose="02020603050405020304" pitchFamily="18" charset="0"/>
              </a:rPr>
            </a:br>
            <a:br>
              <a:rPr lang="pl-PL" sz="2400" dirty="0">
                <a:latin typeface="Times New Roman" panose="02020603050405020304" pitchFamily="18" charset="0"/>
                <a:ea typeface="Times New Roman" panose="02020603050405020304" pitchFamily="18" charset="0"/>
              </a:rPr>
            </a:br>
            <a:r>
              <a:rPr lang="cs-CZ" dirty="0"/>
              <a:t>Pravomoc správce daně vyměřit daň </a:t>
            </a:r>
            <a:r>
              <a:rPr lang="cs-CZ" i="1" dirty="0"/>
              <a:t>ex offo</a:t>
            </a:r>
            <a:r>
              <a:rPr lang="cs-CZ" dirty="0"/>
              <a:t> ke dni účinnosti rozhodnutí o úpadku i v případě, kdy se jedná o daň v procesním smyslu, u níž obecně neexistuje povinnost podat řádné daňové tvrzení.</a:t>
            </a:r>
            <a:endParaRPr lang="pl-PL"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918132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0CD2B2-84FB-2CA2-5415-E9DEEAFA1DD9}"/>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666B3C84-3E0E-5331-1A16-2F6370904751}"/>
              </a:ext>
            </a:extLst>
          </p:cNvPr>
          <p:cNvSpPr>
            <a:spLocks noGrp="1"/>
          </p:cNvSpPr>
          <p:nvPr>
            <p:ph type="title"/>
          </p:nvPr>
        </p:nvSpPr>
        <p:spPr>
          <a:xfrm>
            <a:off x="1493134" y="624110"/>
            <a:ext cx="10011479" cy="1280890"/>
          </a:xfrm>
        </p:spPr>
        <p:txBody>
          <a:bodyPr/>
          <a:lstStyle/>
          <a:p>
            <a:pPr algn="ctr"/>
            <a:r>
              <a:rPr lang="cs-CZ" b="1" dirty="0"/>
              <a:t>Novela daňového řádu</a:t>
            </a:r>
          </a:p>
        </p:txBody>
      </p:sp>
      <p:sp>
        <p:nvSpPr>
          <p:cNvPr id="3" name="Zástupný obsah 2">
            <a:extLst>
              <a:ext uri="{FF2B5EF4-FFF2-40B4-BE49-F238E27FC236}">
                <a16:creationId xmlns:a16="http://schemas.microsoft.com/office/drawing/2014/main" id="{F6E62DFA-AF33-A92F-6B13-6E4726F02CCB}"/>
              </a:ext>
            </a:extLst>
          </p:cNvPr>
          <p:cNvSpPr>
            <a:spLocks noGrp="1"/>
          </p:cNvSpPr>
          <p:nvPr>
            <p:ph idx="1"/>
          </p:nvPr>
        </p:nvSpPr>
        <p:spPr>
          <a:xfrm>
            <a:off x="1493134" y="1458410"/>
            <a:ext cx="10011478" cy="5046562"/>
          </a:xfrm>
        </p:spPr>
        <p:txBody>
          <a:bodyPr>
            <a:normAutofit lnSpcReduction="10000"/>
          </a:bodyPr>
          <a:lstStyle/>
          <a:p>
            <a:pPr marL="0" lvl="0" indent="0">
              <a:spcBef>
                <a:spcPts val="2400"/>
              </a:spcBef>
              <a:spcAft>
                <a:spcPts val="600"/>
              </a:spcAft>
              <a:buNone/>
            </a:pPr>
            <a:r>
              <a:rPr lang="pl-PL" sz="2400" dirty="0">
                <a:effectLst/>
                <a:latin typeface="Times New Roman" panose="02020603050405020304" pitchFamily="18" charset="0"/>
                <a:ea typeface="Times New Roman" panose="02020603050405020304" pitchFamily="18" charset="0"/>
              </a:rPr>
              <a:t>V § 249 odst. 2 se věta druhá nahrazuje větou „Skutečnost, že došlo k úhradě pokuty na místě, se uvede v protokolu.“.</a:t>
            </a:r>
          </a:p>
          <a:p>
            <a:pPr marL="0" lvl="0" indent="0">
              <a:spcBef>
                <a:spcPts val="2400"/>
              </a:spcBef>
              <a:spcAft>
                <a:spcPts val="600"/>
              </a:spcAft>
              <a:buNone/>
            </a:pPr>
            <a:r>
              <a:rPr lang="pl-PL" sz="2400" dirty="0">
                <a:effectLst/>
                <a:latin typeface="Times New Roman" panose="02020603050405020304" pitchFamily="18" charset="0"/>
                <a:ea typeface="Times New Roman" panose="02020603050405020304" pitchFamily="18" charset="0"/>
              </a:rPr>
              <a:t>V § 249 se odstavec 3 zrušuje.</a:t>
            </a:r>
          </a:p>
          <a:p>
            <a:pPr marL="0" lvl="0" indent="0">
              <a:spcBef>
                <a:spcPts val="2400"/>
              </a:spcBef>
              <a:spcAft>
                <a:spcPts val="600"/>
              </a:spcAft>
              <a:buNone/>
            </a:pPr>
            <a:r>
              <a:rPr lang="cs-CZ" sz="1900" dirty="0">
                <a:effectLst/>
                <a:latin typeface="Times New Roman" panose="02020603050405020304" pitchFamily="18" charset="0"/>
                <a:ea typeface="Times New Roman" panose="02020603050405020304" pitchFamily="18" charset="0"/>
              </a:rPr>
              <a:t>------</a:t>
            </a:r>
          </a:p>
          <a:p>
            <a:pPr marL="0" lvl="0" indent="0">
              <a:spcBef>
                <a:spcPts val="2400"/>
              </a:spcBef>
              <a:spcAft>
                <a:spcPts val="600"/>
              </a:spcAft>
              <a:buNone/>
            </a:pPr>
            <a:r>
              <a:rPr lang="cs-CZ" sz="1900" dirty="0">
                <a:effectLst/>
                <a:latin typeface="Times New Roman" panose="02020603050405020304" pitchFamily="18" charset="0"/>
                <a:ea typeface="Times New Roman" panose="02020603050405020304" pitchFamily="18" charset="0"/>
              </a:rPr>
              <a:t>(2) Pořádková pokuta nebo pokuta za nesplnění povinnosti nepeněžité povahy uložená podle odstavce 1 je splatná zaprotokolováním rozhodnutí. Stvrzenka o úhradě pokuty obsahuje odkaz na číslo jednací protokolu. Osoba, které byla takto uložena pokuta, obdrží stejnopis protokolu i bez vyžádání.</a:t>
            </a:r>
          </a:p>
          <a:p>
            <a:pPr marL="0" lvl="0" indent="0">
              <a:spcBef>
                <a:spcPts val="2400"/>
              </a:spcBef>
              <a:spcAft>
                <a:spcPts val="600"/>
              </a:spcAft>
              <a:buNone/>
            </a:pPr>
            <a:r>
              <a:rPr lang="cs-CZ" sz="1900" b="1" dirty="0">
                <a:effectLst/>
                <a:latin typeface="Times New Roman" panose="02020603050405020304" pitchFamily="18" charset="0"/>
                <a:ea typeface="Times New Roman" panose="02020603050405020304" pitchFamily="18" charset="0"/>
              </a:rPr>
              <a:t>(2) Pořádková pokuta nebo pokuta za nesplnění povinnosti nepeněžité povahy uložená podle odstavce 1 je splatná zaprotokolováním rozhodnutí. </a:t>
            </a:r>
            <a:r>
              <a:rPr lang="cs-CZ" sz="1900" b="1" u="sng" dirty="0">
                <a:effectLst/>
                <a:latin typeface="Times New Roman" panose="02020603050405020304" pitchFamily="18" charset="0"/>
                <a:ea typeface="Times New Roman" panose="02020603050405020304" pitchFamily="18" charset="0"/>
              </a:rPr>
              <a:t>Skutečnost, že došlo k úhradě pokuty na místě, se uvede v protokolu.</a:t>
            </a:r>
            <a:r>
              <a:rPr lang="cs-CZ" sz="1900" b="1" dirty="0">
                <a:effectLst/>
                <a:latin typeface="Times New Roman" panose="02020603050405020304" pitchFamily="18" charset="0"/>
                <a:ea typeface="Times New Roman" panose="02020603050405020304" pitchFamily="18" charset="0"/>
              </a:rPr>
              <a:t> Osoba, které byla takto uložena pokuta, obdrží stejnopis protokolu i bez vyžádání.</a:t>
            </a:r>
          </a:p>
        </p:txBody>
      </p:sp>
    </p:spTree>
    <p:extLst>
      <p:ext uri="{BB962C8B-B14F-4D97-AF65-F5344CB8AC3E}">
        <p14:creationId xmlns:p14="http://schemas.microsoft.com/office/powerpoint/2010/main" val="332033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AA3CB70C-4E5E-492B-9C04-5D18600C7A5A}"/>
              </a:ext>
            </a:extLst>
          </p:cNvPr>
          <p:cNvSpPr/>
          <p:nvPr/>
        </p:nvSpPr>
        <p:spPr>
          <a:xfrm>
            <a:off x="1764632" y="850233"/>
            <a:ext cx="9577136" cy="5078313"/>
          </a:xfrm>
          <a:prstGeom prst="rect">
            <a:avLst/>
          </a:prstGeom>
        </p:spPr>
        <p:txBody>
          <a:bodyPr wrap="square">
            <a:spAutoFit/>
          </a:bodyPr>
          <a:lstStyle/>
          <a:p>
            <a:pPr lvl="0"/>
            <a:r>
              <a:rPr lang="cs-CZ" sz="3600" b="1" u="sng" dirty="0">
                <a:solidFill>
                  <a:schemeClr val="dk1"/>
                </a:solidFill>
                <a:latin typeface="Century Gothic"/>
                <a:ea typeface="Century Gothic"/>
                <a:cs typeface="Century Gothic"/>
                <a:sym typeface="Century Gothic"/>
              </a:rPr>
              <a:t>Občan</a:t>
            </a:r>
            <a:r>
              <a:rPr lang="cs-CZ" sz="3600" dirty="0">
                <a:solidFill>
                  <a:schemeClr val="dk1"/>
                </a:solidFill>
                <a:latin typeface="Century Gothic"/>
                <a:ea typeface="Century Gothic"/>
                <a:cs typeface="Century Gothic"/>
                <a:sym typeface="Century Gothic"/>
              </a:rPr>
              <a:t> (podnikatel) </a:t>
            </a:r>
            <a:r>
              <a:rPr lang="cs-CZ" sz="3600" b="1" dirty="0">
                <a:solidFill>
                  <a:schemeClr val="dk1"/>
                </a:solidFill>
                <a:latin typeface="Century Gothic"/>
                <a:ea typeface="Century Gothic"/>
                <a:cs typeface="Century Gothic"/>
                <a:sym typeface="Century Gothic"/>
              </a:rPr>
              <a:t>může činit </a:t>
            </a:r>
            <a:r>
              <a:rPr lang="cs-CZ" sz="3600" b="1" u="sng" dirty="0">
                <a:solidFill>
                  <a:schemeClr val="dk1"/>
                </a:solidFill>
                <a:latin typeface="Century Gothic"/>
                <a:ea typeface="Century Gothic"/>
                <a:cs typeface="Century Gothic"/>
                <a:sym typeface="Century Gothic"/>
              </a:rPr>
              <a:t>všechno </a:t>
            </a:r>
            <a:r>
              <a:rPr lang="cs-CZ" sz="3600" dirty="0">
                <a:solidFill>
                  <a:schemeClr val="dk1"/>
                </a:solidFill>
                <a:latin typeface="Century Gothic"/>
                <a:ea typeface="Century Gothic"/>
                <a:cs typeface="Century Gothic"/>
                <a:sym typeface="Century Gothic"/>
              </a:rPr>
              <a:t>co není zákonem zakázáno</a:t>
            </a:r>
            <a:endParaRPr lang="cs-CZ" sz="3600" dirty="0"/>
          </a:p>
          <a:p>
            <a:pPr lvl="0"/>
            <a:endParaRPr lang="cs-CZ" sz="3600" dirty="0">
              <a:solidFill>
                <a:schemeClr val="dk1"/>
              </a:solidFill>
              <a:latin typeface="Century Gothic"/>
              <a:ea typeface="Century Gothic"/>
              <a:cs typeface="Century Gothic"/>
              <a:sym typeface="Century Gothic"/>
            </a:endParaRPr>
          </a:p>
          <a:p>
            <a:pPr lvl="0"/>
            <a:r>
              <a:rPr lang="cs-CZ" sz="3600" b="1" u="sng" dirty="0">
                <a:solidFill>
                  <a:schemeClr val="dk1"/>
                </a:solidFill>
                <a:latin typeface="Century Gothic"/>
                <a:ea typeface="Century Gothic"/>
                <a:cs typeface="Century Gothic"/>
                <a:sym typeface="Century Gothic"/>
              </a:rPr>
              <a:t>Občan</a:t>
            </a:r>
            <a:r>
              <a:rPr lang="cs-CZ" sz="3600" dirty="0">
                <a:solidFill>
                  <a:schemeClr val="dk1"/>
                </a:solidFill>
                <a:latin typeface="Century Gothic"/>
                <a:ea typeface="Century Gothic"/>
                <a:cs typeface="Century Gothic"/>
                <a:sym typeface="Century Gothic"/>
              </a:rPr>
              <a:t> (podnikatel) </a:t>
            </a:r>
            <a:r>
              <a:rPr lang="cs-CZ" sz="3600" b="1" dirty="0">
                <a:solidFill>
                  <a:schemeClr val="dk1"/>
                </a:solidFill>
                <a:latin typeface="Century Gothic"/>
                <a:ea typeface="Century Gothic"/>
                <a:cs typeface="Century Gothic"/>
                <a:sym typeface="Century Gothic"/>
              </a:rPr>
              <a:t>nesmí být nucen </a:t>
            </a:r>
            <a:r>
              <a:rPr lang="cs-CZ" sz="3600" dirty="0">
                <a:solidFill>
                  <a:schemeClr val="dk1"/>
                </a:solidFill>
                <a:latin typeface="Century Gothic"/>
                <a:ea typeface="Century Gothic"/>
                <a:cs typeface="Century Gothic"/>
                <a:sym typeface="Century Gothic"/>
              </a:rPr>
              <a:t>činit, co zákon neukládá</a:t>
            </a:r>
            <a:endParaRPr lang="cs-CZ" sz="3600" dirty="0"/>
          </a:p>
          <a:p>
            <a:pPr lvl="0"/>
            <a:endParaRPr lang="cs-CZ" sz="3600" b="1" u="sng" dirty="0">
              <a:solidFill>
                <a:schemeClr val="dk1"/>
              </a:solidFill>
              <a:latin typeface="Century Gothic"/>
              <a:ea typeface="Century Gothic"/>
              <a:cs typeface="Century Gothic"/>
              <a:sym typeface="Century Gothic"/>
            </a:endParaRPr>
          </a:p>
          <a:p>
            <a:pPr lvl="0"/>
            <a:r>
              <a:rPr lang="cs-CZ" sz="3600" b="1" u="sng" dirty="0">
                <a:solidFill>
                  <a:schemeClr val="dk1"/>
                </a:solidFill>
                <a:latin typeface="Century Gothic"/>
                <a:ea typeface="Century Gothic"/>
                <a:cs typeface="Century Gothic"/>
                <a:sym typeface="Century Gothic"/>
              </a:rPr>
              <a:t>Stát</a:t>
            </a:r>
            <a:r>
              <a:rPr lang="cs-CZ" sz="3600" dirty="0">
                <a:solidFill>
                  <a:schemeClr val="dk1"/>
                </a:solidFill>
                <a:latin typeface="Century Gothic"/>
                <a:ea typeface="Century Gothic"/>
                <a:cs typeface="Century Gothic"/>
                <a:sym typeface="Century Gothic"/>
              </a:rPr>
              <a:t> (úřední osoba) </a:t>
            </a:r>
            <a:r>
              <a:rPr lang="cs-CZ" sz="3600" b="1" u="sng" dirty="0">
                <a:solidFill>
                  <a:schemeClr val="dk1"/>
                </a:solidFill>
                <a:latin typeface="Century Gothic"/>
                <a:ea typeface="Century Gothic"/>
                <a:cs typeface="Century Gothic"/>
                <a:sym typeface="Century Gothic"/>
              </a:rPr>
              <a:t>nesmí nic </a:t>
            </a:r>
            <a:r>
              <a:rPr lang="cs-CZ" sz="3600" dirty="0">
                <a:solidFill>
                  <a:schemeClr val="dk1"/>
                </a:solidFill>
                <a:latin typeface="Century Gothic"/>
                <a:ea typeface="Century Gothic"/>
                <a:cs typeface="Century Gothic"/>
                <a:sym typeface="Century Gothic"/>
              </a:rPr>
              <a:t>co zákon výslovně nestanoví a to jen a právě tím způsobem, který stanoví zákon.</a:t>
            </a:r>
            <a:endParaRPr lang="cs-CZ" sz="3600" dirty="0"/>
          </a:p>
        </p:txBody>
      </p:sp>
    </p:spTree>
    <p:extLst>
      <p:ext uri="{BB962C8B-B14F-4D97-AF65-F5344CB8AC3E}">
        <p14:creationId xmlns:p14="http://schemas.microsoft.com/office/powerpoint/2010/main" val="36195917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F64C74-B546-56F6-4960-7DBDC9799D13}"/>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D0126BCB-433B-8190-1B2E-D98F3E5C31AE}"/>
              </a:ext>
            </a:extLst>
          </p:cNvPr>
          <p:cNvSpPr>
            <a:spLocks noGrp="1"/>
          </p:cNvSpPr>
          <p:nvPr>
            <p:ph type="title"/>
          </p:nvPr>
        </p:nvSpPr>
        <p:spPr>
          <a:xfrm>
            <a:off x="1493134" y="624110"/>
            <a:ext cx="10011479" cy="1280890"/>
          </a:xfrm>
        </p:spPr>
        <p:txBody>
          <a:bodyPr/>
          <a:lstStyle/>
          <a:p>
            <a:pPr algn="ctr"/>
            <a:r>
              <a:rPr lang="cs-CZ" b="1" dirty="0"/>
              <a:t>Novela daňového řádu</a:t>
            </a:r>
          </a:p>
        </p:txBody>
      </p:sp>
      <p:sp>
        <p:nvSpPr>
          <p:cNvPr id="3" name="Zástupný obsah 2">
            <a:extLst>
              <a:ext uri="{FF2B5EF4-FFF2-40B4-BE49-F238E27FC236}">
                <a16:creationId xmlns:a16="http://schemas.microsoft.com/office/drawing/2014/main" id="{E61FA3ED-FF40-23C9-EF01-E9E54CC50F3F}"/>
              </a:ext>
            </a:extLst>
          </p:cNvPr>
          <p:cNvSpPr>
            <a:spLocks noGrp="1"/>
          </p:cNvSpPr>
          <p:nvPr>
            <p:ph idx="1"/>
          </p:nvPr>
        </p:nvSpPr>
        <p:spPr>
          <a:xfrm>
            <a:off x="1493134" y="1458410"/>
            <a:ext cx="10011478" cy="5046562"/>
          </a:xfrm>
        </p:spPr>
        <p:txBody>
          <a:bodyPr>
            <a:normAutofit/>
          </a:bodyPr>
          <a:lstStyle/>
          <a:p>
            <a:pPr marL="0" lvl="0" indent="0">
              <a:spcBef>
                <a:spcPts val="2400"/>
              </a:spcBef>
              <a:spcAft>
                <a:spcPts val="600"/>
              </a:spcAft>
              <a:buNone/>
            </a:pPr>
            <a:r>
              <a:rPr lang="pl-PL" sz="2400" dirty="0">
                <a:effectLst/>
                <a:latin typeface="Times New Roman" panose="02020603050405020304" pitchFamily="18" charset="0"/>
                <a:ea typeface="Times New Roman" panose="02020603050405020304" pitchFamily="18" charset="0"/>
              </a:rPr>
              <a:t>V § 251c odst. 4 se slova „hrazen z“ nahrazují slovy „snížením příjmu“.</a:t>
            </a:r>
          </a:p>
          <a:p>
            <a:pPr marL="0" lvl="0" indent="0">
              <a:spcBef>
                <a:spcPts val="2400"/>
              </a:spcBef>
              <a:spcAft>
                <a:spcPts val="600"/>
              </a:spcAft>
              <a:buNone/>
            </a:pPr>
            <a:r>
              <a:rPr lang="pl-PL" sz="2400" dirty="0">
                <a:effectLst/>
                <a:latin typeface="Times New Roman" panose="02020603050405020304" pitchFamily="18" charset="0"/>
                <a:ea typeface="Times New Roman" panose="02020603050405020304" pitchFamily="18" charset="0"/>
              </a:rPr>
              <a:t>V § 251c odstavec 5 zní:</a:t>
            </a:r>
          </a:p>
          <a:p>
            <a:pPr marL="0" lvl="0" indent="0">
              <a:spcBef>
                <a:spcPts val="2400"/>
              </a:spcBef>
              <a:spcAft>
                <a:spcPts val="600"/>
              </a:spcAft>
              <a:buNone/>
            </a:pPr>
            <a:r>
              <a:rPr lang="pl-PL" sz="2400" dirty="0">
                <a:effectLst/>
                <a:latin typeface="Times New Roman" panose="02020603050405020304" pitchFamily="18" charset="0"/>
                <a:ea typeface="Times New Roman" panose="02020603050405020304" pitchFamily="18" charset="0"/>
              </a:rPr>
              <a:t>„(5) Úrok hrazený správcem daně nevzniká z </a:t>
            </a:r>
            <a:br>
              <a:rPr lang="pl-PL" sz="2400" dirty="0">
                <a:effectLst/>
                <a:latin typeface="Times New Roman" panose="02020603050405020304" pitchFamily="18" charset="0"/>
                <a:ea typeface="Times New Roman" panose="02020603050405020304" pitchFamily="18" charset="0"/>
              </a:rPr>
            </a:br>
            <a:r>
              <a:rPr lang="pl-PL" sz="2400" dirty="0">
                <a:effectLst/>
                <a:latin typeface="Times New Roman" panose="02020603050405020304" pitchFamily="18" charset="0"/>
                <a:ea typeface="Times New Roman" panose="02020603050405020304" pitchFamily="18" charset="0"/>
              </a:rPr>
              <a:t>a) vratitelného přeplatku, který správce daně daňovému subjektu nevrátil proto, že o to byl daňovým subjektem požádán,</a:t>
            </a:r>
            <a:br>
              <a:rPr lang="pl-PL" sz="2400" dirty="0">
                <a:effectLst/>
                <a:latin typeface="Times New Roman" panose="02020603050405020304" pitchFamily="18" charset="0"/>
                <a:ea typeface="Times New Roman" panose="02020603050405020304" pitchFamily="18" charset="0"/>
              </a:rPr>
            </a:br>
            <a:r>
              <a:rPr lang="pl-PL" sz="2400" dirty="0">
                <a:effectLst/>
                <a:latin typeface="Times New Roman" panose="02020603050405020304" pitchFamily="18" charset="0"/>
                <a:ea typeface="Times New Roman" panose="02020603050405020304" pitchFamily="18" charset="0"/>
              </a:rPr>
              <a:t>b) úroku hrazeného správcem daně.“.</a:t>
            </a:r>
          </a:p>
          <a:p>
            <a:pPr marL="0" lvl="0" indent="0">
              <a:spcBef>
                <a:spcPts val="2400"/>
              </a:spcBef>
              <a:spcAft>
                <a:spcPts val="600"/>
              </a:spcAft>
              <a:buNone/>
            </a:pPr>
            <a:r>
              <a:rPr lang="pl-PL" sz="2400" dirty="0">
                <a:latin typeface="Times New Roman" panose="02020603050405020304" pitchFamily="18" charset="0"/>
                <a:ea typeface="Times New Roman" panose="02020603050405020304" pitchFamily="18" charset="0"/>
              </a:rPr>
              <a:t>------</a:t>
            </a:r>
          </a:p>
          <a:p>
            <a:pPr marL="0" lvl="0" indent="0">
              <a:spcBef>
                <a:spcPts val="2400"/>
              </a:spcBef>
              <a:spcAft>
                <a:spcPts val="600"/>
              </a:spcAft>
              <a:buNone/>
            </a:pPr>
            <a:r>
              <a:rPr lang="pl-PL" sz="2100" dirty="0">
                <a:effectLst/>
                <a:latin typeface="Times New Roman" panose="02020603050405020304" pitchFamily="18" charset="0"/>
                <a:ea typeface="Times New Roman" panose="02020603050405020304" pitchFamily="18" charset="0"/>
              </a:rPr>
              <a:t>(5) Úrok hrazený správcem daně nevzniká v případě vratitelného přeplatku, který správce daně daňovému subjektu nevrátil proto, že o to byl daňovým subjektem požádán.</a:t>
            </a:r>
          </a:p>
        </p:txBody>
      </p:sp>
    </p:spTree>
    <p:extLst>
      <p:ext uri="{BB962C8B-B14F-4D97-AF65-F5344CB8AC3E}">
        <p14:creationId xmlns:p14="http://schemas.microsoft.com/office/powerpoint/2010/main" val="36863558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F9C98E-DAD1-4BD6-7A8A-CDF8085239BD}"/>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692EA64C-D5DC-664D-B243-123411397237}"/>
              </a:ext>
            </a:extLst>
          </p:cNvPr>
          <p:cNvSpPr>
            <a:spLocks noGrp="1"/>
          </p:cNvSpPr>
          <p:nvPr>
            <p:ph type="title"/>
          </p:nvPr>
        </p:nvSpPr>
        <p:spPr>
          <a:xfrm>
            <a:off x="1493134" y="624110"/>
            <a:ext cx="10011479" cy="1280890"/>
          </a:xfrm>
        </p:spPr>
        <p:txBody>
          <a:bodyPr/>
          <a:lstStyle/>
          <a:p>
            <a:pPr algn="ctr"/>
            <a:r>
              <a:rPr lang="cs-CZ" b="1" dirty="0"/>
              <a:t>Novela daňového řádu</a:t>
            </a:r>
          </a:p>
        </p:txBody>
      </p:sp>
      <p:sp>
        <p:nvSpPr>
          <p:cNvPr id="3" name="Zástupný obsah 2">
            <a:extLst>
              <a:ext uri="{FF2B5EF4-FFF2-40B4-BE49-F238E27FC236}">
                <a16:creationId xmlns:a16="http://schemas.microsoft.com/office/drawing/2014/main" id="{F2246C4D-1CEF-BBF6-DD1D-60BBD19F9C15}"/>
              </a:ext>
            </a:extLst>
          </p:cNvPr>
          <p:cNvSpPr>
            <a:spLocks noGrp="1"/>
          </p:cNvSpPr>
          <p:nvPr>
            <p:ph idx="1"/>
          </p:nvPr>
        </p:nvSpPr>
        <p:spPr>
          <a:xfrm>
            <a:off x="1493134" y="1458410"/>
            <a:ext cx="10011478" cy="5046562"/>
          </a:xfrm>
        </p:spPr>
        <p:txBody>
          <a:bodyPr>
            <a:normAutofit fontScale="92500"/>
          </a:bodyPr>
          <a:lstStyle/>
          <a:p>
            <a:pPr marL="0" lvl="0" indent="0">
              <a:spcBef>
                <a:spcPts val="2400"/>
              </a:spcBef>
              <a:spcAft>
                <a:spcPts val="600"/>
              </a:spcAft>
              <a:buNone/>
            </a:pPr>
            <a:r>
              <a:rPr lang="pl-PL" sz="2400" dirty="0">
                <a:effectLst/>
                <a:latin typeface="Times New Roman" panose="02020603050405020304" pitchFamily="18" charset="0"/>
                <a:ea typeface="Times New Roman" panose="02020603050405020304" pitchFamily="18" charset="0"/>
              </a:rPr>
              <a:t>V § 252 odst. 3 písm. d) se za slovo „rámci“ vkládá slovo „procesní“.</a:t>
            </a:r>
          </a:p>
          <a:p>
            <a:pPr marL="0" lvl="0" indent="0">
              <a:spcBef>
                <a:spcPts val="2400"/>
              </a:spcBef>
              <a:spcAft>
                <a:spcPts val="600"/>
              </a:spcAft>
              <a:buNone/>
            </a:pPr>
            <a:r>
              <a:rPr lang="pl-PL" sz="2400" dirty="0">
                <a:effectLst/>
                <a:latin typeface="Times New Roman" panose="02020603050405020304" pitchFamily="18" charset="0"/>
                <a:ea typeface="Times New Roman" panose="02020603050405020304" pitchFamily="18" charset="0"/>
              </a:rPr>
              <a:t>V § 252 se na konci odstavce 4 doplňuje věta „Při určení výše úroku z prodlení se nepřihlíží k přeplatku evidovanému jiným věcně nepříslušným správcem daně, který nebyl použit k úhradě nedoplatku, u kterého úrok z prodlení vzniká.“.</a:t>
            </a:r>
          </a:p>
          <a:p>
            <a:pPr marL="0" lvl="0" indent="0">
              <a:spcBef>
                <a:spcPts val="2400"/>
              </a:spcBef>
              <a:spcAft>
                <a:spcPts val="600"/>
              </a:spcAft>
              <a:buNone/>
            </a:pPr>
            <a:r>
              <a:rPr lang="pl-PL" sz="2400" dirty="0">
                <a:latin typeface="Times New Roman" panose="02020603050405020304" pitchFamily="18" charset="0"/>
                <a:ea typeface="Times New Roman" panose="02020603050405020304" pitchFamily="18" charset="0"/>
              </a:rPr>
              <a:t>------</a:t>
            </a:r>
          </a:p>
          <a:p>
            <a:pPr marL="0" lvl="0" indent="0">
              <a:spcBef>
                <a:spcPts val="2400"/>
              </a:spcBef>
              <a:spcAft>
                <a:spcPts val="600"/>
              </a:spcAft>
              <a:buNone/>
            </a:pPr>
            <a:r>
              <a:rPr lang="pl-PL" sz="2100" dirty="0">
                <a:effectLst/>
                <a:latin typeface="Times New Roman" panose="02020603050405020304" pitchFamily="18" charset="0"/>
                <a:ea typeface="Times New Roman" panose="02020603050405020304" pitchFamily="18" charset="0"/>
              </a:rPr>
              <a:t>(3) Úrok z prodlení nevzniká</a:t>
            </a:r>
            <a:br>
              <a:rPr lang="pl-PL" sz="2100" dirty="0">
                <a:effectLst/>
                <a:latin typeface="Times New Roman" panose="02020603050405020304" pitchFamily="18" charset="0"/>
                <a:ea typeface="Times New Roman" panose="02020603050405020304" pitchFamily="18" charset="0"/>
              </a:rPr>
            </a:br>
            <a:r>
              <a:rPr lang="pl-PL" sz="2100" dirty="0">
                <a:effectLst/>
                <a:latin typeface="Times New Roman" panose="02020603050405020304" pitchFamily="18" charset="0"/>
                <a:ea typeface="Times New Roman" panose="02020603050405020304" pitchFamily="18" charset="0"/>
              </a:rPr>
              <a:t>d) v případě peněžitého plnění v rámci </a:t>
            </a:r>
            <a:r>
              <a:rPr lang="pl-PL" sz="2100" b="1" dirty="0">
                <a:effectLst/>
                <a:latin typeface="Times New Roman" panose="02020603050405020304" pitchFamily="18" charset="0"/>
                <a:ea typeface="Times New Roman" panose="02020603050405020304" pitchFamily="18" charset="0"/>
              </a:rPr>
              <a:t>procesní</a:t>
            </a:r>
            <a:r>
              <a:rPr lang="pl-PL" sz="2100" dirty="0">
                <a:effectLst/>
                <a:latin typeface="Times New Roman" panose="02020603050405020304" pitchFamily="18" charset="0"/>
                <a:ea typeface="Times New Roman" panose="02020603050405020304" pitchFamily="18" charset="0"/>
              </a:rPr>
              <a:t> dělené správy.</a:t>
            </a:r>
          </a:p>
          <a:p>
            <a:pPr marL="0" lvl="0" indent="0">
              <a:spcBef>
                <a:spcPts val="2400"/>
              </a:spcBef>
              <a:spcAft>
                <a:spcPts val="600"/>
              </a:spcAft>
              <a:buNone/>
            </a:pPr>
            <a:r>
              <a:rPr lang="pl-PL" sz="2100" dirty="0">
                <a:effectLst/>
                <a:latin typeface="Times New Roman" panose="02020603050405020304" pitchFamily="18" charset="0"/>
                <a:ea typeface="Times New Roman" panose="02020603050405020304" pitchFamily="18" charset="0"/>
              </a:rPr>
              <a:t>(4) Výše úroku z prodlení odpovídá výši úroku z prodlení podle občanského zákoníku. </a:t>
            </a:r>
            <a:r>
              <a:rPr lang="pl-PL" sz="2100" b="1" dirty="0">
                <a:effectLst/>
                <a:latin typeface="Times New Roman" panose="02020603050405020304" pitchFamily="18" charset="0"/>
                <a:ea typeface="Times New Roman" panose="02020603050405020304" pitchFamily="18" charset="0"/>
              </a:rPr>
              <a:t>Při určení výše úroku z prodlení se nepřihlíží k přeplatku evidovanému jiným věcně nepříslušným správcem daně, který nebyl použit k úhradě nedoplatku, u kterého úrok z prodlení vzniká.</a:t>
            </a:r>
          </a:p>
        </p:txBody>
      </p:sp>
    </p:spTree>
    <p:extLst>
      <p:ext uri="{BB962C8B-B14F-4D97-AF65-F5344CB8AC3E}">
        <p14:creationId xmlns:p14="http://schemas.microsoft.com/office/powerpoint/2010/main" val="34765261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BB384B-FBDF-CC6E-EC3D-3541469C623B}"/>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E674BCC3-C2FE-F95D-0D96-857622084640}"/>
              </a:ext>
            </a:extLst>
          </p:cNvPr>
          <p:cNvSpPr>
            <a:spLocks noGrp="1"/>
          </p:cNvSpPr>
          <p:nvPr>
            <p:ph type="title"/>
          </p:nvPr>
        </p:nvSpPr>
        <p:spPr>
          <a:xfrm>
            <a:off x="1493134" y="624110"/>
            <a:ext cx="10011479" cy="1280890"/>
          </a:xfrm>
        </p:spPr>
        <p:txBody>
          <a:bodyPr/>
          <a:lstStyle/>
          <a:p>
            <a:pPr algn="ctr"/>
            <a:r>
              <a:rPr lang="cs-CZ" b="1" dirty="0"/>
              <a:t>Novela daňového řádu</a:t>
            </a:r>
          </a:p>
        </p:txBody>
      </p:sp>
      <p:sp>
        <p:nvSpPr>
          <p:cNvPr id="3" name="Zástupný obsah 2">
            <a:extLst>
              <a:ext uri="{FF2B5EF4-FFF2-40B4-BE49-F238E27FC236}">
                <a16:creationId xmlns:a16="http://schemas.microsoft.com/office/drawing/2014/main" id="{3A8EC990-BCA8-40C1-2A67-F6B3D53AB1B2}"/>
              </a:ext>
            </a:extLst>
          </p:cNvPr>
          <p:cNvSpPr>
            <a:spLocks noGrp="1"/>
          </p:cNvSpPr>
          <p:nvPr>
            <p:ph idx="1"/>
          </p:nvPr>
        </p:nvSpPr>
        <p:spPr>
          <a:xfrm>
            <a:off x="1493134" y="1458410"/>
            <a:ext cx="10011478" cy="5046562"/>
          </a:xfrm>
        </p:spPr>
        <p:txBody>
          <a:bodyPr>
            <a:normAutofit/>
          </a:bodyPr>
          <a:lstStyle/>
          <a:p>
            <a:pPr marL="0" lvl="0" indent="0">
              <a:spcBef>
                <a:spcPts val="2400"/>
              </a:spcBef>
              <a:spcAft>
                <a:spcPts val="600"/>
              </a:spcAft>
              <a:buNone/>
            </a:pPr>
            <a:r>
              <a:rPr lang="pl-PL" sz="2400" dirty="0">
                <a:effectLst/>
                <a:latin typeface="Times New Roman" panose="02020603050405020304" pitchFamily="18" charset="0"/>
                <a:ea typeface="Times New Roman" panose="02020603050405020304" pitchFamily="18" charset="0"/>
              </a:rPr>
              <a:t>V § 253a odstavec 3 zní:</a:t>
            </a:r>
          </a:p>
          <a:p>
            <a:pPr marL="0" lvl="0" indent="0">
              <a:spcBef>
                <a:spcPts val="2400"/>
              </a:spcBef>
              <a:spcAft>
                <a:spcPts val="600"/>
              </a:spcAft>
              <a:buNone/>
            </a:pPr>
            <a:r>
              <a:rPr lang="pl-PL" sz="2400" dirty="0">
                <a:effectLst/>
                <a:latin typeface="Times New Roman" panose="02020603050405020304" pitchFamily="18" charset="0"/>
                <a:ea typeface="Times New Roman" panose="02020603050405020304" pitchFamily="18" charset="0"/>
              </a:rPr>
              <a:t>„(3) Úrok z vratitelného přeplatku nevzniká po dobu, kdy vzniká úrok z daňového odpočtu.“.</a:t>
            </a:r>
          </a:p>
          <a:p>
            <a:pPr marL="0" lvl="0" indent="0">
              <a:spcBef>
                <a:spcPts val="2400"/>
              </a:spcBef>
              <a:spcAft>
                <a:spcPts val="600"/>
              </a:spcAft>
              <a:buNone/>
            </a:pPr>
            <a:r>
              <a:rPr lang="pl-PL" sz="2400" dirty="0">
                <a:effectLst/>
                <a:latin typeface="Times New Roman" panose="02020603050405020304" pitchFamily="18" charset="0"/>
                <a:ea typeface="Times New Roman" panose="02020603050405020304" pitchFamily="18" charset="0"/>
              </a:rPr>
              <a:t>V § 254 odst. 3 písm. e) se za slovo „rámci“ vkládá slovo „procesní“.</a:t>
            </a:r>
          </a:p>
          <a:p>
            <a:pPr marL="0" lvl="0" indent="0">
              <a:spcBef>
                <a:spcPts val="2400"/>
              </a:spcBef>
              <a:spcAft>
                <a:spcPts val="600"/>
              </a:spcAft>
              <a:buNone/>
            </a:pPr>
            <a:r>
              <a:rPr lang="pl-PL" sz="2400" dirty="0">
                <a:latin typeface="Times New Roman" panose="02020603050405020304" pitchFamily="18" charset="0"/>
                <a:ea typeface="Times New Roman" panose="02020603050405020304" pitchFamily="18" charset="0"/>
              </a:rPr>
              <a:t>------</a:t>
            </a:r>
          </a:p>
          <a:p>
            <a:pPr marL="0" lvl="0" indent="0">
              <a:spcBef>
                <a:spcPts val="2400"/>
              </a:spcBef>
              <a:spcAft>
                <a:spcPts val="600"/>
              </a:spcAft>
              <a:buNone/>
            </a:pPr>
            <a:r>
              <a:rPr lang="pl-PL" sz="2100" dirty="0">
                <a:effectLst/>
                <a:latin typeface="Times New Roman" panose="02020603050405020304" pitchFamily="18" charset="0"/>
                <a:ea typeface="Times New Roman" panose="02020603050405020304" pitchFamily="18" charset="0"/>
              </a:rPr>
              <a:t>(3) Úrok z nesprávně stanovené daně nevzniká v případě stanovení</a:t>
            </a:r>
          </a:p>
          <a:p>
            <a:pPr marL="0" lvl="0" indent="0">
              <a:spcBef>
                <a:spcPts val="2400"/>
              </a:spcBef>
              <a:spcAft>
                <a:spcPts val="600"/>
              </a:spcAft>
              <a:buNone/>
            </a:pPr>
            <a:r>
              <a:rPr lang="pl-PL" sz="2100" dirty="0">
                <a:effectLst/>
                <a:latin typeface="Times New Roman" panose="02020603050405020304" pitchFamily="18" charset="0"/>
                <a:ea typeface="Times New Roman" panose="02020603050405020304" pitchFamily="18" charset="0"/>
              </a:rPr>
              <a:t>e) peněžitého plnění v rámci </a:t>
            </a:r>
            <a:r>
              <a:rPr lang="pl-PL" sz="2100" b="1" dirty="0">
                <a:effectLst/>
                <a:latin typeface="Times New Roman" panose="02020603050405020304" pitchFamily="18" charset="0"/>
                <a:ea typeface="Times New Roman" panose="02020603050405020304" pitchFamily="18" charset="0"/>
              </a:rPr>
              <a:t>procesní </a:t>
            </a:r>
            <a:r>
              <a:rPr lang="pl-PL" sz="2100" dirty="0">
                <a:effectLst/>
                <a:latin typeface="Times New Roman" panose="02020603050405020304" pitchFamily="18" charset="0"/>
                <a:ea typeface="Times New Roman" panose="02020603050405020304" pitchFamily="18" charset="0"/>
              </a:rPr>
              <a:t>dělené správy.</a:t>
            </a:r>
          </a:p>
        </p:txBody>
      </p:sp>
    </p:spTree>
    <p:extLst>
      <p:ext uri="{BB962C8B-B14F-4D97-AF65-F5344CB8AC3E}">
        <p14:creationId xmlns:p14="http://schemas.microsoft.com/office/powerpoint/2010/main" val="24197528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BD1A8-1BB6-318C-3CD3-DA4124DEFA4B}"/>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DB0C37BF-3877-0175-9458-9414F9556A7A}"/>
              </a:ext>
            </a:extLst>
          </p:cNvPr>
          <p:cNvSpPr>
            <a:spLocks noGrp="1"/>
          </p:cNvSpPr>
          <p:nvPr>
            <p:ph type="title"/>
          </p:nvPr>
        </p:nvSpPr>
        <p:spPr>
          <a:xfrm>
            <a:off x="1493134" y="624110"/>
            <a:ext cx="10011479" cy="1280890"/>
          </a:xfrm>
        </p:spPr>
        <p:txBody>
          <a:bodyPr/>
          <a:lstStyle/>
          <a:p>
            <a:pPr algn="ctr"/>
            <a:r>
              <a:rPr lang="cs-CZ" b="1" dirty="0"/>
              <a:t>Novela daňového řádu</a:t>
            </a:r>
          </a:p>
        </p:txBody>
      </p:sp>
      <p:sp>
        <p:nvSpPr>
          <p:cNvPr id="3" name="Zástupný obsah 2">
            <a:extLst>
              <a:ext uri="{FF2B5EF4-FFF2-40B4-BE49-F238E27FC236}">
                <a16:creationId xmlns:a16="http://schemas.microsoft.com/office/drawing/2014/main" id="{97E7C354-BE09-93F5-0CF4-8FBC90FA948D}"/>
              </a:ext>
            </a:extLst>
          </p:cNvPr>
          <p:cNvSpPr>
            <a:spLocks noGrp="1"/>
          </p:cNvSpPr>
          <p:nvPr>
            <p:ph idx="1"/>
          </p:nvPr>
        </p:nvSpPr>
        <p:spPr>
          <a:xfrm>
            <a:off x="1493134" y="1458410"/>
            <a:ext cx="10011478" cy="5046562"/>
          </a:xfrm>
        </p:spPr>
        <p:txBody>
          <a:bodyPr>
            <a:normAutofit fontScale="85000" lnSpcReduction="10000"/>
          </a:bodyPr>
          <a:lstStyle/>
          <a:p>
            <a:pPr marL="0" lvl="0" indent="0">
              <a:spcBef>
                <a:spcPts val="2400"/>
              </a:spcBef>
              <a:spcAft>
                <a:spcPts val="600"/>
              </a:spcAft>
              <a:buNone/>
            </a:pPr>
            <a:r>
              <a:rPr lang="pl-PL" sz="2400" dirty="0">
                <a:effectLst/>
                <a:latin typeface="Times New Roman" panose="02020603050405020304" pitchFamily="18" charset="0"/>
                <a:ea typeface="Times New Roman" panose="02020603050405020304" pitchFamily="18" charset="0"/>
              </a:rPr>
              <a:t>116.	Za § 262 se vkládá nový § 262a, který včetně nadpisu zní:</a:t>
            </a:r>
          </a:p>
          <a:p>
            <a:pPr marL="0" lvl="0" indent="0">
              <a:spcBef>
                <a:spcPts val="2400"/>
              </a:spcBef>
              <a:spcAft>
                <a:spcPts val="600"/>
              </a:spcAft>
              <a:buNone/>
            </a:pPr>
            <a:r>
              <a:rPr lang="pl-PL" sz="2400" dirty="0">
                <a:effectLst/>
                <a:latin typeface="Times New Roman" panose="02020603050405020304" pitchFamily="18" charset="0"/>
                <a:ea typeface="Times New Roman" panose="02020603050405020304" pitchFamily="18" charset="0"/>
              </a:rPr>
              <a:t>„§ 262a </a:t>
            </a:r>
          </a:p>
          <a:p>
            <a:pPr marL="0" lvl="0" indent="0">
              <a:spcBef>
                <a:spcPts val="2400"/>
              </a:spcBef>
              <a:spcAft>
                <a:spcPts val="600"/>
              </a:spcAft>
              <a:buNone/>
            </a:pPr>
            <a:r>
              <a:rPr lang="pl-PL" sz="2400" dirty="0">
                <a:effectLst/>
                <a:latin typeface="Times New Roman" panose="02020603050405020304" pitchFamily="18" charset="0"/>
                <a:ea typeface="Times New Roman" panose="02020603050405020304" pitchFamily="18" charset="0"/>
              </a:rPr>
              <a:t>Výkon jiné působnosti postupem podle daňového řádu</a:t>
            </a:r>
          </a:p>
          <a:p>
            <a:pPr marL="0" lvl="0" indent="0">
              <a:spcBef>
                <a:spcPts val="2400"/>
              </a:spcBef>
              <a:spcAft>
                <a:spcPts val="600"/>
              </a:spcAft>
              <a:buNone/>
            </a:pPr>
            <a:r>
              <a:rPr lang="pl-PL" sz="2400" dirty="0">
                <a:effectLst/>
                <a:latin typeface="Times New Roman" panose="02020603050405020304" pitchFamily="18" charset="0"/>
                <a:ea typeface="Times New Roman" panose="02020603050405020304" pitchFamily="18" charset="0"/>
              </a:rPr>
              <a:t>(1) Za správu daní se považuje také výkon působnosti orgánu veřejné moci, jejíž cíl je odlišný od správného zjištění a stanovení daní a zabezpečení jejich úhrady, pokud tak stanoví zákon, nebo pokud zákon stanoví, že se při výkonu této působnosti postupuje podle tohoto zákona. </a:t>
            </a:r>
            <a:br>
              <a:rPr lang="pl-PL" sz="2400" dirty="0">
                <a:effectLst/>
                <a:latin typeface="Times New Roman" panose="02020603050405020304" pitchFamily="18" charset="0"/>
                <a:ea typeface="Times New Roman" panose="02020603050405020304" pitchFamily="18" charset="0"/>
              </a:rPr>
            </a:br>
            <a:r>
              <a:rPr lang="pl-PL" sz="2400" dirty="0">
                <a:effectLst/>
                <a:latin typeface="Times New Roman" panose="02020603050405020304" pitchFamily="18" charset="0"/>
                <a:ea typeface="Times New Roman" panose="02020603050405020304" pitchFamily="18" charset="0"/>
              </a:rPr>
              <a:t>(2) Za předmět správy daní se považuje také předmět výkonu působnosti podle odstavce 1, přičemž ustanovení tohoto nebo jiného zákona o správě daní se na něj použijí přiměřeně. </a:t>
            </a:r>
            <a:br>
              <a:rPr lang="pl-PL" sz="2400" dirty="0">
                <a:effectLst/>
                <a:latin typeface="Times New Roman" panose="02020603050405020304" pitchFamily="18" charset="0"/>
                <a:ea typeface="Times New Roman" panose="02020603050405020304" pitchFamily="18" charset="0"/>
              </a:rPr>
            </a:br>
            <a:r>
              <a:rPr lang="pl-PL" sz="2400" dirty="0">
                <a:effectLst/>
                <a:latin typeface="Times New Roman" panose="02020603050405020304" pitchFamily="18" charset="0"/>
                <a:ea typeface="Times New Roman" panose="02020603050405020304" pitchFamily="18" charset="0"/>
              </a:rPr>
              <a:t>(3) Povinnost, která je předmětem výkonu působnosti podle odstavce 1, se v tomto rozsahu považuje za daňovou povinnost.</a:t>
            </a:r>
            <a:br>
              <a:rPr lang="pl-PL" sz="2400" dirty="0">
                <a:effectLst/>
                <a:latin typeface="Times New Roman" panose="02020603050405020304" pitchFamily="18" charset="0"/>
                <a:ea typeface="Times New Roman" panose="02020603050405020304" pitchFamily="18" charset="0"/>
              </a:rPr>
            </a:br>
            <a:r>
              <a:rPr lang="pl-PL" sz="2400" dirty="0">
                <a:effectLst/>
                <a:latin typeface="Times New Roman" panose="02020603050405020304" pitchFamily="18" charset="0"/>
                <a:ea typeface="Times New Roman" panose="02020603050405020304" pitchFamily="18" charset="0"/>
              </a:rPr>
              <a:t>(4) Osoba, která je nositelem daňové povinnosti podle odstavce 3, je daňovým subjektem.“. </a:t>
            </a:r>
          </a:p>
          <a:p>
            <a:pPr marL="0" indent="0">
              <a:spcBef>
                <a:spcPts val="2400"/>
              </a:spcBef>
              <a:spcAft>
                <a:spcPts val="600"/>
              </a:spcAft>
              <a:buNone/>
            </a:pPr>
            <a:r>
              <a:rPr lang="it-IT" sz="2400" dirty="0">
                <a:effectLst/>
                <a:latin typeface="Times New Roman" panose="02020603050405020304" pitchFamily="18" charset="0"/>
                <a:ea typeface="Times New Roman" panose="02020603050405020304" pitchFamily="18" charset="0"/>
              </a:rPr>
              <a:t>V § 263 se slova „a § 194 odst. 6“ zrušují.</a:t>
            </a:r>
            <a:endParaRPr lang="pl-PL" sz="2400" dirty="0">
              <a:effectLst/>
              <a:latin typeface="Times New Roman" panose="02020603050405020304" pitchFamily="18" charset="0"/>
              <a:ea typeface="Times New Roman" panose="02020603050405020304" pitchFamily="18" charset="0"/>
            </a:endParaRPr>
          </a:p>
          <a:p>
            <a:pPr marL="0" lvl="0" indent="0">
              <a:spcBef>
                <a:spcPts val="2400"/>
              </a:spcBef>
              <a:spcAft>
                <a:spcPts val="600"/>
              </a:spcAft>
              <a:buNone/>
            </a:pPr>
            <a:endParaRPr lang="pl-PL"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038514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BC74BE-BF0E-6598-3592-6931EBBEE76E}"/>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AFC5E687-619D-6FD3-A252-7D5FB7A6DF41}"/>
              </a:ext>
            </a:extLst>
          </p:cNvPr>
          <p:cNvSpPr>
            <a:spLocks noGrp="1"/>
          </p:cNvSpPr>
          <p:nvPr>
            <p:ph type="title"/>
          </p:nvPr>
        </p:nvSpPr>
        <p:spPr>
          <a:xfrm>
            <a:off x="1493134" y="624110"/>
            <a:ext cx="10011479" cy="1280890"/>
          </a:xfrm>
        </p:spPr>
        <p:txBody>
          <a:bodyPr/>
          <a:lstStyle/>
          <a:p>
            <a:pPr algn="ctr"/>
            <a:r>
              <a:rPr lang="cs-CZ" b="1" dirty="0"/>
              <a:t>Novela daňového řádu</a:t>
            </a:r>
          </a:p>
        </p:txBody>
      </p:sp>
      <p:sp>
        <p:nvSpPr>
          <p:cNvPr id="3" name="Zástupný obsah 2">
            <a:extLst>
              <a:ext uri="{FF2B5EF4-FFF2-40B4-BE49-F238E27FC236}">
                <a16:creationId xmlns:a16="http://schemas.microsoft.com/office/drawing/2014/main" id="{8DE05083-3334-C69D-D634-11F0D0D1C764}"/>
              </a:ext>
            </a:extLst>
          </p:cNvPr>
          <p:cNvSpPr>
            <a:spLocks noGrp="1"/>
          </p:cNvSpPr>
          <p:nvPr>
            <p:ph idx="1"/>
          </p:nvPr>
        </p:nvSpPr>
        <p:spPr>
          <a:xfrm>
            <a:off x="1493134" y="1458410"/>
            <a:ext cx="10011478" cy="5046562"/>
          </a:xfrm>
        </p:spPr>
        <p:txBody>
          <a:bodyPr>
            <a:normAutofit/>
          </a:bodyPr>
          <a:lstStyle/>
          <a:p>
            <a:pPr marL="0" lvl="0" indent="0">
              <a:spcBef>
                <a:spcPts val="2400"/>
              </a:spcBef>
              <a:spcAft>
                <a:spcPts val="600"/>
              </a:spcAft>
              <a:buNone/>
            </a:pPr>
            <a:r>
              <a:rPr lang="pl-PL" sz="2400" dirty="0">
                <a:effectLst/>
                <a:latin typeface="Times New Roman" panose="02020603050405020304" pitchFamily="18" charset="0"/>
                <a:ea typeface="Times New Roman" panose="02020603050405020304" pitchFamily="18" charset="0"/>
              </a:rPr>
              <a:t>116.	Za § 262 se vkládá nový § 262a, který včetně nadpisu zní:</a:t>
            </a:r>
          </a:p>
          <a:p>
            <a:pPr marL="0" lvl="0" indent="0">
              <a:spcBef>
                <a:spcPts val="2400"/>
              </a:spcBef>
              <a:spcAft>
                <a:spcPts val="600"/>
              </a:spcAft>
              <a:buNone/>
            </a:pPr>
            <a:endParaRPr lang="cs-CZ" dirty="0"/>
          </a:p>
          <a:p>
            <a:pPr marL="0" lvl="0" indent="0">
              <a:spcBef>
                <a:spcPts val="2400"/>
              </a:spcBef>
              <a:spcAft>
                <a:spcPts val="600"/>
              </a:spcAft>
              <a:buNone/>
            </a:pPr>
            <a:r>
              <a:rPr lang="cs-CZ" dirty="0"/>
              <a:t>Příklad použití z DS:</a:t>
            </a:r>
          </a:p>
          <a:p>
            <a:pPr marL="0" lvl="0" indent="0">
              <a:spcBef>
                <a:spcPts val="2400"/>
              </a:spcBef>
              <a:spcAft>
                <a:spcPts val="600"/>
              </a:spcAft>
              <a:buNone/>
            </a:pPr>
            <a:r>
              <a:rPr lang="cs-CZ" dirty="0"/>
              <a:t>Zákon o pozemních komunikacích, podle jehož § 40 odst. 9 platí, že „výkon působnosti celních úřadů při výkonu státní správy ve věcech dálnice, silnice, místní komunikace a veřejně přístupné účelové komunikace podle tohoto zákona se považuje za výkon správy daní, s výjimkou řízení o přestupcích“</a:t>
            </a:r>
            <a:endParaRPr lang="pl-PL"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649005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12E4F8-0FB2-490B-DCFB-E6D37533E349}"/>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FAABFCF0-9019-D810-9F4E-E5941B2A000C}"/>
              </a:ext>
            </a:extLst>
          </p:cNvPr>
          <p:cNvSpPr>
            <a:spLocks noGrp="1"/>
          </p:cNvSpPr>
          <p:nvPr>
            <p:ph type="title"/>
          </p:nvPr>
        </p:nvSpPr>
        <p:spPr>
          <a:xfrm>
            <a:off x="1493134" y="624110"/>
            <a:ext cx="10011479" cy="1280890"/>
          </a:xfrm>
        </p:spPr>
        <p:txBody>
          <a:bodyPr/>
          <a:lstStyle/>
          <a:p>
            <a:pPr algn="ctr"/>
            <a:r>
              <a:rPr lang="cs-CZ" b="1" dirty="0"/>
              <a:t>Novela daňového řádu</a:t>
            </a:r>
          </a:p>
        </p:txBody>
      </p:sp>
      <p:sp>
        <p:nvSpPr>
          <p:cNvPr id="3" name="Zástupný obsah 2">
            <a:extLst>
              <a:ext uri="{FF2B5EF4-FFF2-40B4-BE49-F238E27FC236}">
                <a16:creationId xmlns:a16="http://schemas.microsoft.com/office/drawing/2014/main" id="{5D847642-FBD7-00B1-448D-3064FF85F6EA}"/>
              </a:ext>
            </a:extLst>
          </p:cNvPr>
          <p:cNvSpPr>
            <a:spLocks noGrp="1"/>
          </p:cNvSpPr>
          <p:nvPr>
            <p:ph idx="1"/>
          </p:nvPr>
        </p:nvSpPr>
        <p:spPr>
          <a:xfrm>
            <a:off x="1493134" y="1458410"/>
            <a:ext cx="10011478" cy="5046562"/>
          </a:xfrm>
        </p:spPr>
        <p:txBody>
          <a:bodyPr>
            <a:normAutofit fontScale="92500" lnSpcReduction="20000"/>
          </a:bodyPr>
          <a:lstStyle/>
          <a:p>
            <a:pPr marL="0" lvl="0" indent="0">
              <a:spcBef>
                <a:spcPts val="2400"/>
              </a:spcBef>
              <a:spcAft>
                <a:spcPts val="600"/>
              </a:spcAft>
              <a:buNone/>
            </a:pPr>
            <a:r>
              <a:rPr lang="pl-PL" sz="2400" dirty="0">
                <a:effectLst/>
                <a:latin typeface="Times New Roman" panose="02020603050405020304" pitchFamily="18" charset="0"/>
                <a:ea typeface="Times New Roman" panose="02020603050405020304" pitchFamily="18" charset="0"/>
              </a:rPr>
              <a:t>Přechodná ustanovení</a:t>
            </a:r>
          </a:p>
          <a:p>
            <a:pPr marL="0" lvl="0" indent="0">
              <a:spcBef>
                <a:spcPts val="2400"/>
              </a:spcBef>
              <a:spcAft>
                <a:spcPts val="600"/>
              </a:spcAft>
              <a:buNone/>
            </a:pPr>
            <a:r>
              <a:rPr lang="pl-PL" sz="2400" dirty="0">
                <a:effectLst/>
                <a:latin typeface="Times New Roman" panose="02020603050405020304" pitchFamily="18" charset="0"/>
                <a:ea typeface="Times New Roman" panose="02020603050405020304" pitchFamily="18" charset="0"/>
              </a:rPr>
              <a:t>1.	Povinnost správce daně zajistit veřejnou dostupnost dříve zveřejněných informací podle § 56 odst. 4 zákona č. 280/2009 Sb., ve znění účinném ode dne nabytí účinnosti čl. XCIII bodu 13, se nevztahuje na informace, které byly zveřejněny přede dnem nabytí účinnosti čl. XCIII bodu 13.</a:t>
            </a:r>
          </a:p>
          <a:p>
            <a:pPr marL="0" lvl="0" indent="0">
              <a:spcBef>
                <a:spcPts val="2400"/>
              </a:spcBef>
              <a:spcAft>
                <a:spcPts val="600"/>
              </a:spcAft>
              <a:buNone/>
            </a:pPr>
            <a:r>
              <a:rPr lang="pl-PL" sz="2400" dirty="0">
                <a:effectLst/>
                <a:latin typeface="Times New Roman" panose="02020603050405020304" pitchFamily="18" charset="0"/>
                <a:ea typeface="Times New Roman" panose="02020603050405020304" pitchFamily="18" charset="0"/>
              </a:rPr>
              <a:t>2.	</a:t>
            </a:r>
            <a:r>
              <a:rPr lang="pl-PL" sz="2400" dirty="0">
                <a:effectLst/>
                <a:highlight>
                  <a:srgbClr val="FFFF00"/>
                </a:highlight>
                <a:latin typeface="Times New Roman" panose="02020603050405020304" pitchFamily="18" charset="0"/>
                <a:ea typeface="Times New Roman" panose="02020603050405020304" pitchFamily="18" charset="0"/>
              </a:rPr>
              <a:t>V případě námitky podle zákona č. 280/2009 Sb., ve znění účinném přede dnem nabytí účinnosti tohoto zákona, která byla uplatněna přede dnem nabytí účinnosti tohoto zákona, se ode dne nabytí účinnosti tohoto zákona použijí ustanovení zákona č. 280/2009 Sb., ve znění účinném přede dnem nabytí účinnosti tohoto zákona.</a:t>
            </a:r>
          </a:p>
          <a:p>
            <a:pPr marL="0" lvl="0" indent="0">
              <a:spcBef>
                <a:spcPts val="2400"/>
              </a:spcBef>
              <a:spcAft>
                <a:spcPts val="600"/>
              </a:spcAft>
              <a:buNone/>
            </a:pPr>
            <a:r>
              <a:rPr lang="pl-PL" sz="2400" dirty="0">
                <a:effectLst/>
                <a:latin typeface="Times New Roman" panose="02020603050405020304" pitchFamily="18" charset="0"/>
                <a:ea typeface="Times New Roman" panose="02020603050405020304" pitchFamily="18" charset="0"/>
              </a:rPr>
              <a:t>3.	Na běh lhůty pro placení daně, která neskončila přede dnem nabytí účinnosti tohoto zákona, se ustanovení § 160 odst. 4 písm. h) zákona č. 280/2009 Sb., ve znění účinném ode dne nabytí účinnosti tohoto zákona, použije ode dne nabytí účinnosti tohoto zákona.</a:t>
            </a:r>
          </a:p>
          <a:p>
            <a:pPr marL="0" lvl="0" indent="0">
              <a:spcBef>
                <a:spcPts val="2400"/>
              </a:spcBef>
              <a:spcAft>
                <a:spcPts val="600"/>
              </a:spcAft>
              <a:buNone/>
            </a:pPr>
            <a:endParaRPr lang="pl-PL"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238194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9C1BDB-26C4-67FA-CDE7-10AE55B675AD}"/>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B5EF781A-75D8-10D4-4B50-C42B97D9EACB}"/>
              </a:ext>
            </a:extLst>
          </p:cNvPr>
          <p:cNvSpPr>
            <a:spLocks noGrp="1"/>
          </p:cNvSpPr>
          <p:nvPr>
            <p:ph type="title"/>
          </p:nvPr>
        </p:nvSpPr>
        <p:spPr>
          <a:xfrm>
            <a:off x="1493134" y="624110"/>
            <a:ext cx="10011479" cy="1280890"/>
          </a:xfrm>
        </p:spPr>
        <p:txBody>
          <a:bodyPr/>
          <a:lstStyle/>
          <a:p>
            <a:pPr algn="ctr"/>
            <a:r>
              <a:rPr lang="cs-CZ" b="1" dirty="0"/>
              <a:t>Novela daňového řádu</a:t>
            </a:r>
          </a:p>
        </p:txBody>
      </p:sp>
      <p:sp>
        <p:nvSpPr>
          <p:cNvPr id="3" name="Zástupný obsah 2">
            <a:extLst>
              <a:ext uri="{FF2B5EF4-FFF2-40B4-BE49-F238E27FC236}">
                <a16:creationId xmlns:a16="http://schemas.microsoft.com/office/drawing/2014/main" id="{AEDB9F57-890B-1C3A-091B-2E71ED20D49E}"/>
              </a:ext>
            </a:extLst>
          </p:cNvPr>
          <p:cNvSpPr>
            <a:spLocks noGrp="1"/>
          </p:cNvSpPr>
          <p:nvPr>
            <p:ph idx="1"/>
          </p:nvPr>
        </p:nvSpPr>
        <p:spPr>
          <a:xfrm>
            <a:off x="1493134" y="1458410"/>
            <a:ext cx="10011478" cy="5046562"/>
          </a:xfrm>
        </p:spPr>
        <p:txBody>
          <a:bodyPr>
            <a:normAutofit fontScale="85000" lnSpcReduction="10000"/>
          </a:bodyPr>
          <a:lstStyle/>
          <a:p>
            <a:pPr marL="0" lvl="0" indent="0">
              <a:spcBef>
                <a:spcPts val="2400"/>
              </a:spcBef>
              <a:spcAft>
                <a:spcPts val="600"/>
              </a:spcAft>
              <a:buNone/>
            </a:pPr>
            <a:r>
              <a:rPr lang="pl-PL" sz="2400" dirty="0">
                <a:effectLst/>
                <a:latin typeface="Times New Roman" panose="02020603050405020304" pitchFamily="18" charset="0"/>
                <a:ea typeface="Times New Roman" panose="02020603050405020304" pitchFamily="18" charset="0"/>
              </a:rPr>
              <a:t>Přechodná ustanovení</a:t>
            </a:r>
          </a:p>
          <a:p>
            <a:pPr marL="0" lvl="0" indent="0">
              <a:spcBef>
                <a:spcPts val="2400"/>
              </a:spcBef>
              <a:spcAft>
                <a:spcPts val="600"/>
              </a:spcAft>
              <a:buNone/>
            </a:pPr>
            <a:r>
              <a:rPr lang="pl-PL" sz="2400" dirty="0">
                <a:effectLst/>
                <a:latin typeface="Times New Roman" panose="02020603050405020304" pitchFamily="18" charset="0"/>
                <a:ea typeface="Times New Roman" panose="02020603050405020304" pitchFamily="18" charset="0"/>
              </a:rPr>
              <a:t>4.	</a:t>
            </a:r>
            <a:r>
              <a:rPr lang="pl-PL" sz="2400" dirty="0">
                <a:effectLst/>
                <a:highlight>
                  <a:srgbClr val="FFFF00"/>
                </a:highlight>
                <a:latin typeface="Times New Roman" panose="02020603050405020304" pitchFamily="18" charset="0"/>
                <a:ea typeface="Times New Roman" panose="02020603050405020304" pitchFamily="18" charset="0"/>
              </a:rPr>
              <a:t>Řízení nebo jiné postupy, které byly přede dnem nabytí účinnosti tohoto zákona zahájeny místně příslušným správcem daně při výkonu správy placení peněžitého plnění v rámci dělené správy podle § 162 odst. 5 zákona č. 280/2009 Sb., ve znění účinném přede dnem nabytí účinnosti tohoto zákona, dokončí tento správce daně.</a:t>
            </a:r>
          </a:p>
          <a:p>
            <a:pPr marL="0" lvl="0" indent="0">
              <a:spcBef>
                <a:spcPts val="2400"/>
              </a:spcBef>
              <a:spcAft>
                <a:spcPts val="600"/>
              </a:spcAft>
              <a:buNone/>
            </a:pPr>
            <a:r>
              <a:rPr lang="pl-PL" sz="2400" dirty="0">
                <a:effectLst/>
                <a:latin typeface="Times New Roman" panose="02020603050405020304" pitchFamily="18" charset="0"/>
                <a:ea typeface="Times New Roman" panose="02020603050405020304" pitchFamily="18" charset="0"/>
              </a:rPr>
              <a:t>5.	</a:t>
            </a:r>
            <a:r>
              <a:rPr lang="pl-PL" sz="2400" dirty="0">
                <a:effectLst/>
                <a:highlight>
                  <a:srgbClr val="FFFF00"/>
                </a:highlight>
                <a:latin typeface="Times New Roman" panose="02020603050405020304" pitchFamily="18" charset="0"/>
                <a:ea typeface="Times New Roman" panose="02020603050405020304" pitchFamily="18" charset="0"/>
              </a:rPr>
              <a:t>Povinnost předat údaje ke správě placení peněžitého plnění v rámci dělené správy a povinnost učinit žádost, kterou orgán veřejné moci žádá obecného správce daně o výkon správy placení nebo vymáhání peněžitého plnění v rámci dělené správy, způsobem podle § 162 odst. 5 zákona č. 280/2009 Sb., ve znění účinném ode dne nabytí účinnosti tohoto zákona, se uplatní pro předání údajů a pro žádost učiněnou ode dne 1. ledna 2026.</a:t>
            </a:r>
          </a:p>
          <a:p>
            <a:pPr marL="0" lvl="0" indent="0">
              <a:spcBef>
                <a:spcPts val="2400"/>
              </a:spcBef>
              <a:spcAft>
                <a:spcPts val="600"/>
              </a:spcAft>
              <a:buNone/>
            </a:pPr>
            <a:r>
              <a:rPr lang="pl-PL" sz="2400" dirty="0">
                <a:effectLst/>
                <a:latin typeface="Times New Roman" panose="02020603050405020304" pitchFamily="18" charset="0"/>
                <a:ea typeface="Times New Roman" panose="02020603050405020304" pitchFamily="18" charset="0"/>
              </a:rPr>
              <a:t>6.	Rozhodl-li správce daně v daňové exekuci o výsledné ceně nemovité věci přede dnem nabytí účinnosti tohoto zákona, daňová exekuce se dokončí podle zákona č. 280/2009 Sb., ve znění účinném přede dnem nabytí účinnosti tohoto zákona.</a:t>
            </a:r>
          </a:p>
          <a:p>
            <a:pPr marL="0" lvl="0" indent="0">
              <a:spcBef>
                <a:spcPts val="2400"/>
              </a:spcBef>
              <a:spcAft>
                <a:spcPts val="600"/>
              </a:spcAft>
              <a:buNone/>
            </a:pPr>
            <a:endParaRPr lang="pl-PL"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046038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426F8-1226-84C4-3143-2848ADD4400A}"/>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A9BACC0B-F8F3-FBD8-9778-EFC6844C3997}"/>
              </a:ext>
            </a:extLst>
          </p:cNvPr>
          <p:cNvSpPr>
            <a:spLocks noGrp="1"/>
          </p:cNvSpPr>
          <p:nvPr>
            <p:ph type="title"/>
          </p:nvPr>
        </p:nvSpPr>
        <p:spPr>
          <a:xfrm>
            <a:off x="1493134" y="624110"/>
            <a:ext cx="10011479" cy="1280890"/>
          </a:xfrm>
        </p:spPr>
        <p:txBody>
          <a:bodyPr/>
          <a:lstStyle/>
          <a:p>
            <a:pPr algn="ctr"/>
            <a:r>
              <a:rPr lang="cs-CZ" b="1" dirty="0"/>
              <a:t>Novela daňového řádu</a:t>
            </a:r>
          </a:p>
        </p:txBody>
      </p:sp>
      <p:sp>
        <p:nvSpPr>
          <p:cNvPr id="3" name="Zástupný obsah 2">
            <a:extLst>
              <a:ext uri="{FF2B5EF4-FFF2-40B4-BE49-F238E27FC236}">
                <a16:creationId xmlns:a16="http://schemas.microsoft.com/office/drawing/2014/main" id="{ACB94843-DB0C-C1E3-16EC-565AB25ECDCB}"/>
              </a:ext>
            </a:extLst>
          </p:cNvPr>
          <p:cNvSpPr>
            <a:spLocks noGrp="1"/>
          </p:cNvSpPr>
          <p:nvPr>
            <p:ph idx="1"/>
          </p:nvPr>
        </p:nvSpPr>
        <p:spPr>
          <a:xfrm>
            <a:off x="1493134" y="1458410"/>
            <a:ext cx="10011478" cy="5046562"/>
          </a:xfrm>
        </p:spPr>
        <p:txBody>
          <a:bodyPr>
            <a:normAutofit fontScale="92500" lnSpcReduction="20000"/>
          </a:bodyPr>
          <a:lstStyle/>
          <a:p>
            <a:pPr marL="0" lvl="0" indent="0">
              <a:spcBef>
                <a:spcPts val="2400"/>
              </a:spcBef>
              <a:spcAft>
                <a:spcPts val="600"/>
              </a:spcAft>
              <a:buNone/>
            </a:pPr>
            <a:r>
              <a:rPr lang="pl-PL" sz="2400" dirty="0">
                <a:effectLst/>
                <a:latin typeface="Times New Roman" panose="02020603050405020304" pitchFamily="18" charset="0"/>
                <a:ea typeface="Times New Roman" panose="02020603050405020304" pitchFamily="18" charset="0"/>
              </a:rPr>
              <a:t>Přechodná ustanovení</a:t>
            </a:r>
          </a:p>
          <a:p>
            <a:pPr marL="0" lvl="0" indent="0">
              <a:spcBef>
                <a:spcPts val="2400"/>
              </a:spcBef>
              <a:spcAft>
                <a:spcPts val="600"/>
              </a:spcAft>
              <a:buNone/>
            </a:pPr>
            <a:r>
              <a:rPr lang="pl-PL" sz="2400" dirty="0">
                <a:effectLst/>
                <a:latin typeface="Times New Roman" panose="02020603050405020304" pitchFamily="18" charset="0"/>
                <a:ea typeface="Times New Roman" panose="02020603050405020304" pitchFamily="18" charset="0"/>
              </a:rPr>
              <a:t>7.	Postup při zániku svěřenského fondu podle § 240e zákona č. 280/2009 Sb., ve znění účinném ode dne nabytí účinnosti čl. XCIII bodu 95, se nepoužije v případě, že k ukončení správy svěřenského fondu došlo přede dnem nabytí účinnosti čl. XCIII bodu 95.</a:t>
            </a:r>
          </a:p>
          <a:p>
            <a:pPr marL="0" lvl="0" indent="0">
              <a:spcBef>
                <a:spcPts val="2400"/>
              </a:spcBef>
              <a:spcAft>
                <a:spcPts val="600"/>
              </a:spcAft>
              <a:buNone/>
            </a:pPr>
            <a:r>
              <a:rPr lang="pl-PL" sz="2400" dirty="0">
                <a:effectLst/>
                <a:latin typeface="Times New Roman" panose="02020603050405020304" pitchFamily="18" charset="0"/>
                <a:ea typeface="Times New Roman" panose="02020603050405020304" pitchFamily="18" charset="0"/>
              </a:rPr>
              <a:t>8.	Úrok podle zákona č. 280/2009 Sb., ve znění účinném přede dnem nabytí účinnosti tohoto zákona, u něhož ke dni nabytí účinnosti tohoto zákona trvají podmínky pro jeho vznik, se uplatní do dne předcházejícího dni nabytí účinnosti tohoto zákona. Ode dne nabytí účinnosti tohoto zákona se tento úrok uplatní podle zákona č. 280/2009 Sb., ve znění účinném ode dne nabytí účinnosti tohoto zákona.</a:t>
            </a:r>
          </a:p>
          <a:p>
            <a:pPr marL="0" lvl="0" indent="0">
              <a:spcBef>
                <a:spcPts val="2400"/>
              </a:spcBef>
              <a:spcAft>
                <a:spcPts val="600"/>
              </a:spcAft>
              <a:buNone/>
            </a:pPr>
            <a:r>
              <a:rPr lang="pl-PL" sz="2400" dirty="0">
                <a:effectLst/>
                <a:latin typeface="Times New Roman" panose="02020603050405020304" pitchFamily="18" charset="0"/>
                <a:ea typeface="Times New Roman" panose="02020603050405020304" pitchFamily="18" charset="0"/>
              </a:rPr>
              <a:t>9.	V případě prominutí penále vzniklého přede dnem nabytí účinnosti tohoto zákona se použije postup podle § 259a zákona č. 280/2009 Sb., ve znění účinném přede dnem nabytí účinnosti tohoto zákona.</a:t>
            </a:r>
          </a:p>
          <a:p>
            <a:pPr marL="0" lvl="0" indent="0">
              <a:spcBef>
                <a:spcPts val="2400"/>
              </a:spcBef>
              <a:spcAft>
                <a:spcPts val="600"/>
              </a:spcAft>
              <a:buNone/>
            </a:pPr>
            <a:endParaRPr lang="pl-PL"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953013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432005-91BD-5795-2F6F-E16A335D8C34}"/>
            </a:ext>
          </a:extLst>
        </p:cNvPr>
        <p:cNvGrpSpPr/>
        <p:nvPr/>
      </p:nvGrpSpPr>
      <p:grpSpPr>
        <a:xfrm>
          <a:off x="0" y="0"/>
          <a:ext cx="0" cy="0"/>
          <a:chOff x="0" y="0"/>
          <a:chExt cx="0" cy="0"/>
        </a:xfrm>
      </p:grpSpPr>
      <p:sp>
        <p:nvSpPr>
          <p:cNvPr id="3" name="TextovéPole 2">
            <a:extLst>
              <a:ext uri="{FF2B5EF4-FFF2-40B4-BE49-F238E27FC236}">
                <a16:creationId xmlns:a16="http://schemas.microsoft.com/office/drawing/2014/main" id="{860AC06A-3E4C-B605-C1C8-CA501A35B9C0}"/>
              </a:ext>
            </a:extLst>
          </p:cNvPr>
          <p:cNvSpPr txBox="1"/>
          <p:nvPr/>
        </p:nvSpPr>
        <p:spPr>
          <a:xfrm>
            <a:off x="238125" y="142191"/>
            <a:ext cx="11544300" cy="5647700"/>
          </a:xfrm>
          <a:prstGeom prst="rect">
            <a:avLst/>
          </a:prstGeom>
          <a:noFill/>
        </p:spPr>
        <p:txBody>
          <a:bodyPr wrap="square">
            <a:spAutoFit/>
          </a:bodyPr>
          <a:lstStyle/>
          <a:p>
            <a:pPr lvl="0" algn="ctr">
              <a:spcBef>
                <a:spcPts val="600"/>
              </a:spcBef>
              <a:spcAft>
                <a:spcPts val="600"/>
              </a:spcAft>
            </a:pPr>
            <a:r>
              <a:rPr lang="cs-CZ" sz="2200" b="1" dirty="0">
                <a:solidFill>
                  <a:srgbClr val="FF0000"/>
                </a:solidFill>
                <a:effectLst/>
                <a:ea typeface="Times New Roman" panose="02020603050405020304" pitchFamily="18" charset="0"/>
              </a:rPr>
              <a:t>Novela – daňový řád:</a:t>
            </a:r>
          </a:p>
          <a:p>
            <a:pPr algn="ctr">
              <a:spcBef>
                <a:spcPts val="600"/>
              </a:spcBef>
              <a:spcAft>
                <a:spcPts val="600"/>
              </a:spcAft>
            </a:pPr>
            <a:r>
              <a:rPr lang="cs-CZ" sz="2200" b="1" dirty="0">
                <a:effectLst/>
                <a:ea typeface="Times New Roman" panose="02020603050405020304" pitchFamily="18" charset="0"/>
              </a:rPr>
              <a:t>§ 175 odstavec 1 zní:</a:t>
            </a:r>
          </a:p>
          <a:p>
            <a:pPr>
              <a:spcBef>
                <a:spcPts val="600"/>
              </a:spcBef>
              <a:spcAft>
                <a:spcPts val="600"/>
              </a:spcAft>
            </a:pPr>
            <a:r>
              <a:rPr lang="cs-CZ" sz="2200" b="1" dirty="0">
                <a:effectLst/>
                <a:ea typeface="Times New Roman" panose="02020603050405020304" pitchFamily="18" charset="0"/>
              </a:rPr>
              <a:t>(1) Správce daně může</a:t>
            </a:r>
          </a:p>
          <a:p>
            <a:pPr>
              <a:spcBef>
                <a:spcPts val="600"/>
              </a:spcBef>
              <a:spcAft>
                <a:spcPts val="600"/>
              </a:spcAft>
            </a:pPr>
            <a:r>
              <a:rPr lang="cs-CZ" sz="2200" b="1" dirty="0">
                <a:effectLst/>
                <a:ea typeface="Times New Roman" panose="02020603050405020304" pitchFamily="18" charset="0"/>
              </a:rPr>
              <a:t>a) vymáhat nedoplatek daňovou exekucí,</a:t>
            </a:r>
          </a:p>
          <a:p>
            <a:pPr>
              <a:spcBef>
                <a:spcPts val="600"/>
              </a:spcBef>
              <a:spcAft>
                <a:spcPts val="600"/>
              </a:spcAft>
            </a:pPr>
            <a:r>
              <a:rPr lang="cs-CZ" sz="2200" b="1" dirty="0">
                <a:effectLst/>
                <a:ea typeface="Times New Roman" panose="02020603050405020304" pitchFamily="18" charset="0"/>
              </a:rPr>
              <a:t>b) požádat o vymáhání nedoplatku, který je příjmem veřejného rozpočtu podle § 2 odst. 2 písm. a) až d), obecného správce daně,</a:t>
            </a:r>
          </a:p>
          <a:p>
            <a:pPr>
              <a:spcBef>
                <a:spcPts val="600"/>
              </a:spcBef>
              <a:spcAft>
                <a:spcPts val="600"/>
              </a:spcAft>
            </a:pPr>
            <a:r>
              <a:rPr lang="cs-CZ" sz="2200" b="1" dirty="0">
                <a:effectLst/>
                <a:ea typeface="Times New Roman" panose="02020603050405020304" pitchFamily="18" charset="0"/>
              </a:rPr>
              <a:t>c) zabezpečit vymáhání nedoplatku prostřednictvím soudního exekutora,</a:t>
            </a:r>
          </a:p>
          <a:p>
            <a:pPr>
              <a:spcBef>
                <a:spcPts val="600"/>
              </a:spcBef>
              <a:spcAft>
                <a:spcPts val="600"/>
              </a:spcAft>
            </a:pPr>
            <a:r>
              <a:rPr lang="cs-CZ" sz="2200" b="1" dirty="0">
                <a:effectLst/>
                <a:ea typeface="Times New Roman" panose="02020603050405020304" pitchFamily="18" charset="0"/>
              </a:rPr>
              <a:t>d) uplatnit nedoplatek v insolvenčním nebo jiném řízení určeném k uplatnění pohledávky, nebo</a:t>
            </a:r>
          </a:p>
          <a:p>
            <a:pPr>
              <a:spcBef>
                <a:spcPts val="600"/>
              </a:spcBef>
              <a:spcAft>
                <a:spcPts val="600"/>
              </a:spcAft>
            </a:pPr>
            <a:r>
              <a:rPr lang="cs-CZ" sz="2200" b="1" dirty="0">
                <a:effectLst/>
                <a:ea typeface="Times New Roman" panose="02020603050405020304" pitchFamily="18" charset="0"/>
              </a:rPr>
              <a:t>e) přihlásit nedoplatek do veřejné dražby, kterou se pro účely správy daní rozumí dražba podle zákona upravujícího veřejné dražby nebo dražba prováděná soudem nebo soudním exekutorem.</a:t>
            </a:r>
          </a:p>
          <a:p>
            <a:pPr marL="342900" lvl="0" indent="-342900" algn="just">
              <a:buFont typeface="Arial" panose="020B0604020202020204" pitchFamily="34" charset="0"/>
              <a:buChar char=""/>
              <a:tabLst>
                <a:tab pos="540385" algn="l"/>
              </a:tabLst>
            </a:pPr>
            <a:endParaRPr lang="cs-CZ" sz="2200" dirty="0">
              <a:effectLst/>
              <a:ea typeface="Times New Roman" panose="02020603050405020304" pitchFamily="18" charset="0"/>
            </a:endParaRPr>
          </a:p>
        </p:txBody>
      </p:sp>
    </p:spTree>
    <p:extLst>
      <p:ext uri="{BB962C8B-B14F-4D97-AF65-F5344CB8AC3E}">
        <p14:creationId xmlns:p14="http://schemas.microsoft.com/office/powerpoint/2010/main" val="13355614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519311" y="520505"/>
            <a:ext cx="10255347" cy="5950633"/>
          </a:xfrm>
        </p:spPr>
        <p:txBody>
          <a:bodyPr/>
          <a:lstStyle/>
          <a:p>
            <a:pPr>
              <a:spcBef>
                <a:spcPct val="0"/>
              </a:spcBef>
              <a:buFontTx/>
              <a:buNone/>
            </a:pPr>
            <a:r>
              <a:rPr lang="cs-CZ" altLang="cs-CZ" sz="2200" b="1" dirty="0">
                <a:solidFill>
                  <a:srgbClr val="FF0000"/>
                </a:solidFill>
              </a:rPr>
              <a:t>§ 161 – Dělená správa</a:t>
            </a:r>
          </a:p>
          <a:p>
            <a:r>
              <a:rPr lang="cs-CZ" sz="2200" b="1" dirty="0"/>
              <a:t>(1)</a:t>
            </a:r>
            <a:r>
              <a:rPr lang="cs-CZ" sz="2200" dirty="0"/>
              <a:t> K </a:t>
            </a:r>
            <a:r>
              <a:rPr lang="cs-CZ" sz="2200" dirty="0">
                <a:highlight>
                  <a:srgbClr val="FFFF00"/>
                </a:highlight>
              </a:rPr>
              <a:t>procesní </a:t>
            </a:r>
            <a:r>
              <a:rPr lang="cs-CZ" sz="2200" dirty="0"/>
              <a:t>dělené správě dochází, je-li rozhodnutím orgánu veřejné moci, který není správcem daně, vydaným při výkonu veřejné moci uložena platební povinnost k peněžitému plnění určenému do veřejného rozpočtu a postupuje-li se při jeho placení podle tohoto zákona nebo podle jeho jednotlivých ustanovení. To platí i tehdy, pokud vznikla platební povinnost k peněžitému plnění určenému do veřejného rozpočtu přímo ze zákona bez vydání rozhodnutí.</a:t>
            </a:r>
          </a:p>
          <a:p>
            <a:r>
              <a:rPr lang="cs-CZ" sz="2200" b="1" dirty="0"/>
              <a:t>(2)</a:t>
            </a:r>
            <a:r>
              <a:rPr lang="cs-CZ" sz="2200" dirty="0"/>
              <a:t> Orgán veřejné moci věcně příslušný ke správě placení peněžitého plnění podle odstavce 1 je v tomto rozsahu správcem daně. Osoba povinná k placení tohoto peněžitého plnění má stejná práva a povinnosti jako daňový subjekt při placení daní.</a:t>
            </a:r>
          </a:p>
          <a:p>
            <a:r>
              <a:rPr lang="cs-CZ" sz="2200" b="1" dirty="0"/>
              <a:t>(3)</a:t>
            </a:r>
            <a:r>
              <a:rPr lang="cs-CZ" sz="2200" dirty="0"/>
              <a:t> K </a:t>
            </a:r>
            <a:r>
              <a:rPr lang="cs-CZ" sz="2200" dirty="0">
                <a:highlight>
                  <a:srgbClr val="FFFF00"/>
                </a:highlight>
              </a:rPr>
              <a:t>věcné</a:t>
            </a:r>
            <a:r>
              <a:rPr lang="cs-CZ" sz="2200" dirty="0"/>
              <a:t> dělené správě </a:t>
            </a:r>
            <a:r>
              <a:rPr lang="cs-CZ" sz="2200" strike="sngStrike" dirty="0"/>
              <a:t>rovněž</a:t>
            </a:r>
            <a:r>
              <a:rPr lang="cs-CZ" sz="2200" dirty="0"/>
              <a:t> dochází, jestliže zákon stanoví, že ke správě placení peněžitého plnění je příslušný jiný správní orgán než orgán veřejné moci, který platební povinnost k peněžitému plnění uložil.</a:t>
            </a:r>
          </a:p>
          <a:p>
            <a:endParaRPr lang="cs-CZ" dirty="0"/>
          </a:p>
        </p:txBody>
      </p:sp>
    </p:spTree>
    <p:extLst>
      <p:ext uri="{BB962C8B-B14F-4D97-AF65-F5344CB8AC3E}">
        <p14:creationId xmlns:p14="http://schemas.microsoft.com/office/powerpoint/2010/main" val="734750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BA81AD-4309-5E7C-7AA1-BF50FD50877A}"/>
              </a:ext>
            </a:extLst>
          </p:cNvPr>
          <p:cNvSpPr>
            <a:spLocks noGrp="1"/>
          </p:cNvSpPr>
          <p:nvPr>
            <p:ph type="title"/>
          </p:nvPr>
        </p:nvSpPr>
        <p:spPr>
          <a:xfrm>
            <a:off x="1757183" y="633941"/>
            <a:ext cx="8911687" cy="3662755"/>
          </a:xfrm>
        </p:spPr>
        <p:txBody>
          <a:bodyPr>
            <a:normAutofit fontScale="90000"/>
          </a:bodyPr>
          <a:lstStyle/>
          <a:p>
            <a:pPr algn="ctr"/>
            <a:r>
              <a:rPr lang="cs-CZ" sz="3600" b="1" dirty="0">
                <a:latin typeface="Times New Roman" panose="02020603050405020304" pitchFamily="18" charset="0"/>
                <a:ea typeface="Times New Roman" panose="02020603050405020304" pitchFamily="18" charset="0"/>
              </a:rPr>
              <a:t>ZÁKON</a:t>
            </a:r>
            <a:br>
              <a:rPr lang="cs-CZ" sz="3600" b="1" dirty="0">
                <a:latin typeface="Times New Roman" panose="02020603050405020304" pitchFamily="18" charset="0"/>
                <a:ea typeface="Times New Roman" panose="02020603050405020304" pitchFamily="18" charset="0"/>
              </a:rPr>
            </a:br>
            <a:r>
              <a:rPr lang="cs-CZ" sz="3600" b="1" dirty="0">
                <a:latin typeface="Times New Roman" panose="02020603050405020304" pitchFamily="18" charset="0"/>
                <a:ea typeface="Times New Roman" panose="02020603050405020304" pitchFamily="18" charset="0"/>
              </a:rPr>
              <a:t>ze dne ... 2025,</a:t>
            </a:r>
            <a:br>
              <a:rPr lang="cs-CZ" sz="3600" b="1" dirty="0">
                <a:latin typeface="Times New Roman" panose="02020603050405020304" pitchFamily="18" charset="0"/>
                <a:ea typeface="Times New Roman" panose="02020603050405020304" pitchFamily="18" charset="0"/>
              </a:rPr>
            </a:br>
            <a:r>
              <a:rPr lang="cs-CZ" sz="3600" b="1" dirty="0">
                <a:latin typeface="Times New Roman" panose="02020603050405020304" pitchFamily="18" charset="0"/>
                <a:ea typeface="Times New Roman" panose="02020603050405020304" pitchFamily="18" charset="0"/>
              </a:rPr>
              <a:t>kterým se mění některé zákony v oblasti správy daní a působnosti Celní správy České republiky, zákon č. 16/1993 Sb., o dani silniční, ve znění pozdějších předpisů, a zákon č. 69/2010 Sb., o vlastnictví letiště Praha-Ruzyně</a:t>
            </a:r>
            <a:br>
              <a:rPr lang="cs-CZ" sz="3600" b="1" dirty="0">
                <a:latin typeface="Times New Roman" panose="02020603050405020304" pitchFamily="18" charset="0"/>
                <a:ea typeface="Times New Roman" panose="02020603050405020304" pitchFamily="18" charset="0"/>
              </a:rPr>
            </a:br>
            <a:br>
              <a:rPr lang="cs-CZ" sz="3600" b="1" dirty="0">
                <a:latin typeface="Times New Roman" panose="02020603050405020304" pitchFamily="18" charset="0"/>
                <a:ea typeface="Times New Roman" panose="02020603050405020304" pitchFamily="18" charset="0"/>
              </a:rPr>
            </a:br>
            <a:r>
              <a:rPr lang="cs-CZ" sz="3600" b="1" dirty="0">
                <a:highlight>
                  <a:srgbClr val="FFFF00"/>
                </a:highlight>
                <a:latin typeface="Times New Roman" panose="02020603050405020304" pitchFamily="18" charset="0"/>
                <a:ea typeface="Times New Roman" panose="02020603050405020304" pitchFamily="18" charset="0"/>
              </a:rPr>
              <a:t>117</a:t>
            </a:r>
            <a:br>
              <a:rPr lang="cs-CZ" dirty="0"/>
            </a:br>
            <a:r>
              <a:rPr lang="cs-CZ" b="1" dirty="0"/>
              <a:t>zákonů novelizováno</a:t>
            </a:r>
            <a:br>
              <a:rPr lang="cs-CZ" b="1" dirty="0"/>
            </a:br>
            <a:r>
              <a:rPr lang="cs-CZ" b="1" dirty="0"/>
              <a:t>změn v daňovém řádu</a:t>
            </a:r>
          </a:p>
        </p:txBody>
      </p:sp>
    </p:spTree>
    <p:extLst>
      <p:ext uri="{BB962C8B-B14F-4D97-AF65-F5344CB8AC3E}">
        <p14:creationId xmlns:p14="http://schemas.microsoft.com/office/powerpoint/2010/main" val="38255337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6CE6A-BAE8-4C36-9E73-E799ED315FBE}"/>
            </a:ext>
          </a:extLst>
        </p:cNvPr>
        <p:cNvGrpSpPr/>
        <p:nvPr/>
      </p:nvGrpSpPr>
      <p:grpSpPr>
        <a:xfrm>
          <a:off x="0" y="0"/>
          <a:ext cx="0" cy="0"/>
          <a:chOff x="0" y="0"/>
          <a:chExt cx="0" cy="0"/>
        </a:xfrm>
      </p:grpSpPr>
      <p:pic>
        <p:nvPicPr>
          <p:cNvPr id="4" name="Grafický objekt 3" descr="Dokument se souvislou výplní">
            <a:extLst>
              <a:ext uri="{FF2B5EF4-FFF2-40B4-BE49-F238E27FC236}">
                <a16:creationId xmlns:a16="http://schemas.microsoft.com/office/drawing/2014/main" id="{02B51FCF-FAA6-7741-590F-CBA424A037F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3068" y="3230049"/>
            <a:ext cx="1587757" cy="1587757"/>
          </a:xfrm>
          <a:prstGeom prst="rect">
            <a:avLst/>
          </a:prstGeom>
        </p:spPr>
      </p:pic>
      <p:pic>
        <p:nvPicPr>
          <p:cNvPr id="6" name="Grafický objekt 5" descr="Město se souvislou výplní">
            <a:extLst>
              <a:ext uri="{FF2B5EF4-FFF2-40B4-BE49-F238E27FC236}">
                <a16:creationId xmlns:a16="http://schemas.microsoft.com/office/drawing/2014/main" id="{5A22356D-F681-E416-CC6D-682772943E4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071575" y="3205831"/>
            <a:ext cx="1587757" cy="1587757"/>
          </a:xfrm>
          <a:prstGeom prst="rect">
            <a:avLst/>
          </a:prstGeom>
        </p:spPr>
      </p:pic>
      <p:pic>
        <p:nvPicPr>
          <p:cNvPr id="8" name="Grafický objekt 7" descr="Otevřená obálka se souvislou výplní">
            <a:extLst>
              <a:ext uri="{FF2B5EF4-FFF2-40B4-BE49-F238E27FC236}">
                <a16:creationId xmlns:a16="http://schemas.microsoft.com/office/drawing/2014/main" id="{AEFFB353-2389-2E1B-BC6B-CD89FE2E0B1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930711" y="3188960"/>
            <a:ext cx="1587757" cy="1587757"/>
          </a:xfrm>
          <a:prstGeom prst="rect">
            <a:avLst/>
          </a:prstGeom>
        </p:spPr>
      </p:pic>
      <p:pic>
        <p:nvPicPr>
          <p:cNvPr id="10" name="Grafický objekt 9" descr="Filantropie se souvislou výplní">
            <a:extLst>
              <a:ext uri="{FF2B5EF4-FFF2-40B4-BE49-F238E27FC236}">
                <a16:creationId xmlns:a16="http://schemas.microsoft.com/office/drawing/2014/main" id="{3EC9D19E-1C51-D71F-C230-416B1D2F9D8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250642" y="3188960"/>
            <a:ext cx="1575467" cy="1575467"/>
          </a:xfrm>
          <a:prstGeom prst="rect">
            <a:avLst/>
          </a:prstGeom>
        </p:spPr>
      </p:pic>
      <p:pic>
        <p:nvPicPr>
          <p:cNvPr id="14" name="Grafický objekt 13" descr="Programátorský žena se souvislou výplní">
            <a:extLst>
              <a:ext uri="{FF2B5EF4-FFF2-40B4-BE49-F238E27FC236}">
                <a16:creationId xmlns:a16="http://schemas.microsoft.com/office/drawing/2014/main" id="{FDAEC039-DDDD-880E-2808-D97D16D1554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513277" y="3230049"/>
            <a:ext cx="1587757" cy="1587757"/>
          </a:xfrm>
          <a:prstGeom prst="rect">
            <a:avLst/>
          </a:prstGeom>
        </p:spPr>
      </p:pic>
      <p:sp>
        <p:nvSpPr>
          <p:cNvPr id="3" name="TextovéPole 2">
            <a:extLst>
              <a:ext uri="{FF2B5EF4-FFF2-40B4-BE49-F238E27FC236}">
                <a16:creationId xmlns:a16="http://schemas.microsoft.com/office/drawing/2014/main" id="{4A191432-2370-CE64-C6CF-1D9A52275CAA}"/>
              </a:ext>
            </a:extLst>
          </p:cNvPr>
          <p:cNvSpPr txBox="1"/>
          <p:nvPr/>
        </p:nvSpPr>
        <p:spPr>
          <a:xfrm>
            <a:off x="466791" y="146508"/>
            <a:ext cx="10515595" cy="722119"/>
          </a:xfrm>
          <a:prstGeom prst="rect">
            <a:avLst/>
          </a:prstGeom>
        </p:spPr>
        <p:txBody>
          <a:bodyPr vert="horz" lIns="91440" tIns="45720" rIns="91440" bIns="45720" rtlCol="0">
            <a:noAutofit/>
          </a:bodyPr>
          <a:lstStyle/>
          <a:p>
            <a:pPr>
              <a:lnSpc>
                <a:spcPct val="90000"/>
              </a:lnSpc>
              <a:spcAft>
                <a:spcPts val="600"/>
              </a:spcAft>
            </a:pPr>
            <a:r>
              <a:rPr lang="cs-CZ" sz="2800" b="1" dirty="0"/>
              <a:t>Co je dělená správa?</a:t>
            </a:r>
          </a:p>
          <a:p>
            <a:pPr indent="-228600">
              <a:lnSpc>
                <a:spcPct val="90000"/>
              </a:lnSpc>
              <a:spcAft>
                <a:spcPts val="600"/>
              </a:spcAft>
              <a:buFont typeface="Arial" panose="020B0604020202020204" pitchFamily="34" charset="0"/>
              <a:buChar char="•"/>
            </a:pPr>
            <a:endParaRPr lang="en-US" sz="2800" b="1" dirty="0"/>
          </a:p>
          <a:p>
            <a:pPr>
              <a:lnSpc>
                <a:spcPct val="90000"/>
              </a:lnSpc>
              <a:spcAft>
                <a:spcPts val="600"/>
              </a:spcAft>
            </a:pPr>
            <a:r>
              <a:rPr lang="cs-CZ" sz="2800" b="1" dirty="0"/>
              <a:t>K (procesní) dělené správě dochází, je-li rozhodnutím orgánu veřejné moci, který není správcem daně, vydaným při výkonu veřejné moci uložena platební povinnost k peněžitému plnění určenému do veřejného rozpočtu a postupuje-li se při jeho placení podle tohoto zákona nebo podle jeho jednotlivých ustanovení.</a:t>
            </a:r>
            <a:endParaRPr lang="en-US" sz="2800" dirty="0"/>
          </a:p>
        </p:txBody>
      </p:sp>
      <p:cxnSp>
        <p:nvCxnSpPr>
          <p:cNvPr id="39" name="Přímá spojnice se šipkou 38">
            <a:extLst>
              <a:ext uri="{FF2B5EF4-FFF2-40B4-BE49-F238E27FC236}">
                <a16:creationId xmlns:a16="http://schemas.microsoft.com/office/drawing/2014/main" id="{75843E14-5034-7666-4F5B-0AE69842EA22}"/>
              </a:ext>
            </a:extLst>
          </p:cNvPr>
          <p:cNvCxnSpPr>
            <a:cxnSpLocks/>
          </p:cNvCxnSpPr>
          <p:nvPr/>
        </p:nvCxnSpPr>
        <p:spPr>
          <a:xfrm>
            <a:off x="1813642" y="4038675"/>
            <a:ext cx="989177"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Přímá spojnice se šipkou 40">
            <a:extLst>
              <a:ext uri="{FF2B5EF4-FFF2-40B4-BE49-F238E27FC236}">
                <a16:creationId xmlns:a16="http://schemas.microsoft.com/office/drawing/2014/main" id="{58CCE30C-4412-5927-246E-E55385472F1E}"/>
              </a:ext>
            </a:extLst>
          </p:cNvPr>
          <p:cNvCxnSpPr>
            <a:cxnSpLocks/>
          </p:cNvCxnSpPr>
          <p:nvPr/>
        </p:nvCxnSpPr>
        <p:spPr>
          <a:xfrm>
            <a:off x="3963053" y="4038675"/>
            <a:ext cx="967658"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Přímá spojnice se šipkou 41">
            <a:extLst>
              <a:ext uri="{FF2B5EF4-FFF2-40B4-BE49-F238E27FC236}">
                <a16:creationId xmlns:a16="http://schemas.microsoft.com/office/drawing/2014/main" id="{1CD0E1ED-6CCB-E7AD-35EC-DB364B2187FB}"/>
              </a:ext>
            </a:extLst>
          </p:cNvPr>
          <p:cNvCxnSpPr>
            <a:cxnSpLocks/>
          </p:cNvCxnSpPr>
          <p:nvPr/>
        </p:nvCxnSpPr>
        <p:spPr>
          <a:xfrm>
            <a:off x="8970520" y="4000725"/>
            <a:ext cx="1065001" cy="8529"/>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Přímá spojnice se šipkou 45">
            <a:extLst>
              <a:ext uri="{FF2B5EF4-FFF2-40B4-BE49-F238E27FC236}">
                <a16:creationId xmlns:a16="http://schemas.microsoft.com/office/drawing/2014/main" id="{296D054A-0A05-8797-637C-F236F4C8EE3C}"/>
              </a:ext>
            </a:extLst>
          </p:cNvPr>
          <p:cNvCxnSpPr>
            <a:cxnSpLocks/>
          </p:cNvCxnSpPr>
          <p:nvPr/>
        </p:nvCxnSpPr>
        <p:spPr>
          <a:xfrm>
            <a:off x="6518468" y="3991180"/>
            <a:ext cx="1065001" cy="8529"/>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 name="Grafický objekt 1" descr="Zavřená kniha se souvislou výplní">
            <a:extLst>
              <a:ext uri="{FF2B5EF4-FFF2-40B4-BE49-F238E27FC236}">
                <a16:creationId xmlns:a16="http://schemas.microsoft.com/office/drawing/2014/main" id="{ACFBE2A9-3915-8912-F0DE-728309DB893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66791" y="5089902"/>
            <a:ext cx="1249275" cy="1173111"/>
          </a:xfrm>
          <a:prstGeom prst="rect">
            <a:avLst/>
          </a:prstGeom>
        </p:spPr>
      </p:pic>
      <p:pic>
        <p:nvPicPr>
          <p:cNvPr id="7" name="Grafický objekt 6" descr="Psací podložka s klipsou se souvislou výplní">
            <a:extLst>
              <a:ext uri="{FF2B5EF4-FFF2-40B4-BE49-F238E27FC236}">
                <a16:creationId xmlns:a16="http://schemas.microsoft.com/office/drawing/2014/main" id="{982A846F-90AA-D5A0-C821-9DE434D131D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760047" y="5039876"/>
            <a:ext cx="1094215" cy="1173111"/>
          </a:xfrm>
          <a:prstGeom prst="rect">
            <a:avLst/>
          </a:prstGeom>
        </p:spPr>
      </p:pic>
      <p:cxnSp>
        <p:nvCxnSpPr>
          <p:cNvPr id="11" name="Přímá spojnice se šipkou 10">
            <a:extLst>
              <a:ext uri="{FF2B5EF4-FFF2-40B4-BE49-F238E27FC236}">
                <a16:creationId xmlns:a16="http://schemas.microsoft.com/office/drawing/2014/main" id="{7797D347-6315-1F0B-2EB9-2F2B86143666}"/>
              </a:ext>
            </a:extLst>
          </p:cNvPr>
          <p:cNvCxnSpPr/>
          <p:nvPr/>
        </p:nvCxnSpPr>
        <p:spPr>
          <a:xfrm>
            <a:off x="1813642" y="5676457"/>
            <a:ext cx="946405"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ovéPole 11">
            <a:extLst>
              <a:ext uri="{FF2B5EF4-FFF2-40B4-BE49-F238E27FC236}">
                <a16:creationId xmlns:a16="http://schemas.microsoft.com/office/drawing/2014/main" id="{9EF3D0FC-F994-6D7A-402B-5514B29F5AB3}"/>
              </a:ext>
            </a:extLst>
          </p:cNvPr>
          <p:cNvSpPr txBox="1"/>
          <p:nvPr/>
        </p:nvSpPr>
        <p:spPr>
          <a:xfrm>
            <a:off x="4388403" y="5022404"/>
            <a:ext cx="6593983" cy="1200329"/>
          </a:xfrm>
          <a:prstGeom prst="rect">
            <a:avLst/>
          </a:prstGeom>
          <a:noFill/>
        </p:spPr>
        <p:txBody>
          <a:bodyPr wrap="square" rtlCol="0">
            <a:spAutoFit/>
          </a:bodyPr>
          <a:lstStyle/>
          <a:p>
            <a:r>
              <a:rPr lang="cs-CZ" sz="3600" b="1" dirty="0"/>
              <a:t>Zákon č. 280/2009 Sb., daňový řád, ve znění pozdějších předpisů</a:t>
            </a:r>
          </a:p>
        </p:txBody>
      </p:sp>
    </p:spTree>
    <p:extLst>
      <p:ext uri="{BB962C8B-B14F-4D97-AF65-F5344CB8AC3E}">
        <p14:creationId xmlns:p14="http://schemas.microsoft.com/office/powerpoint/2010/main" val="118043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1500" fill="hold"/>
                                        <p:tgtEl>
                                          <p:spTgt spid="3">
                                            <p:txEl>
                                              <p:pRg st="2" end="2"/>
                                            </p:txEl>
                                          </p:spTgt>
                                        </p:tgtEl>
                                        <p:attrNameLst>
                                          <p:attrName>style.textDecorationUnderline</p:attrName>
                                        </p:attrNameLst>
                                      </p:cBhvr>
                                      <p:to>
                                        <p:strVal val="true"/>
                                      </p:to>
                                    </p:set>
                                  </p:childTnLst>
                                </p:cTn>
                              </p:par>
                              <p:par>
                                <p:cTn id="7" presetID="10" presetClass="entr" presetSubtype="0" fill="hold" nodeType="withEffect">
                                  <p:stCondLst>
                                    <p:cond delay="100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par>
                                <p:cTn id="10" presetID="10" presetClass="entr" presetSubtype="0" fill="hold" nodeType="withEffect">
                                  <p:stCondLst>
                                    <p:cond delay="225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par>
                                <p:cTn id="13" presetID="10" presetClass="entr" presetSubtype="0" fill="hold" nodeType="withEffect">
                                  <p:stCondLst>
                                    <p:cond delay="225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nodeType="withEffect">
                                  <p:stCondLst>
                                    <p:cond delay="5000"/>
                                  </p:stCondLst>
                                  <p:childTnLst>
                                    <p:set>
                                      <p:cBhvr>
                                        <p:cTn id="17" dur="1" fill="hold">
                                          <p:stCondLst>
                                            <p:cond delay="0"/>
                                          </p:stCondLst>
                                        </p:cTn>
                                        <p:tgtEl>
                                          <p:spTgt spid="41"/>
                                        </p:tgtEl>
                                        <p:attrNameLst>
                                          <p:attrName>style.visibility</p:attrName>
                                        </p:attrNameLst>
                                      </p:cBhvr>
                                      <p:to>
                                        <p:strVal val="visible"/>
                                      </p:to>
                                    </p:set>
                                    <p:animEffect transition="in" filter="fade">
                                      <p:cBhvr>
                                        <p:cTn id="18" dur="500"/>
                                        <p:tgtEl>
                                          <p:spTgt spid="41"/>
                                        </p:tgtEl>
                                      </p:cBhvr>
                                    </p:animEffect>
                                  </p:childTnLst>
                                </p:cTn>
                              </p:par>
                              <p:par>
                                <p:cTn id="19" presetID="10" presetClass="entr" presetSubtype="0" fill="hold" nodeType="withEffect">
                                  <p:stCondLst>
                                    <p:cond delay="500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nodeType="withEffect">
                                  <p:stCondLst>
                                    <p:cond delay="750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500"/>
                                        <p:tgtEl>
                                          <p:spTgt spid="46"/>
                                        </p:tgtEl>
                                      </p:cBhvr>
                                    </p:animEffect>
                                  </p:childTnLst>
                                </p:cTn>
                              </p:par>
                              <p:par>
                                <p:cTn id="25" presetID="10" presetClass="entr" presetSubtype="0" fill="hold" nodeType="withEffect">
                                  <p:stCondLst>
                                    <p:cond delay="750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nodeType="withEffect">
                                  <p:stCondLst>
                                    <p:cond delay="9500"/>
                                  </p:stCondLst>
                                  <p:childTnLst>
                                    <p:set>
                                      <p:cBhvr>
                                        <p:cTn id="29" dur="1" fill="hold">
                                          <p:stCondLst>
                                            <p:cond delay="0"/>
                                          </p:stCondLst>
                                        </p:cTn>
                                        <p:tgtEl>
                                          <p:spTgt spid="42"/>
                                        </p:tgtEl>
                                        <p:attrNameLst>
                                          <p:attrName>style.visibility</p:attrName>
                                        </p:attrNameLst>
                                      </p:cBhvr>
                                      <p:to>
                                        <p:strVal val="visible"/>
                                      </p:to>
                                    </p:set>
                                    <p:animEffect transition="in" filter="fade">
                                      <p:cBhvr>
                                        <p:cTn id="30" dur="500"/>
                                        <p:tgtEl>
                                          <p:spTgt spid="42"/>
                                        </p:tgtEl>
                                      </p:cBhvr>
                                    </p:animEffect>
                                  </p:childTnLst>
                                </p:cTn>
                              </p:par>
                              <p:par>
                                <p:cTn id="31" presetID="10" presetClass="entr" presetSubtype="0" fill="hold" nodeType="withEffect">
                                  <p:stCondLst>
                                    <p:cond delay="950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par>
                                <p:cTn id="34" presetID="10" presetClass="entr" presetSubtype="0" fill="hold" nodeType="withEffect">
                                  <p:stCondLst>
                                    <p:cond delay="1250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500"/>
                                        <p:tgtEl>
                                          <p:spTgt spid="2"/>
                                        </p:tgtEl>
                                      </p:cBhvr>
                                    </p:animEffect>
                                  </p:childTnLst>
                                </p:cTn>
                              </p:par>
                              <p:par>
                                <p:cTn id="37" presetID="10" presetClass="entr" presetSubtype="0" fill="hold" nodeType="withEffect">
                                  <p:stCondLst>
                                    <p:cond delay="1400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10" presetClass="entr" presetSubtype="0" fill="hold" nodeType="withEffect">
                                  <p:stCondLst>
                                    <p:cond delay="1400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2">
                                            <p:txEl>
                                              <p:pRg st="0" end="0"/>
                                            </p:txEl>
                                          </p:spTgt>
                                        </p:tgtEl>
                                        <p:attrNameLst>
                                          <p:attrName>style.visibility</p:attrName>
                                        </p:attrNameLst>
                                      </p:cBhvr>
                                      <p:to>
                                        <p:strVal val="visible"/>
                                      </p:to>
                                    </p:set>
                                    <p:animEffect transition="in" filter="fade">
                                      <p:cBhvr>
                                        <p:cTn id="4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294229" y="253219"/>
            <a:ext cx="10353820" cy="6457070"/>
          </a:xfrm>
        </p:spPr>
        <p:txBody>
          <a:bodyPr>
            <a:normAutofit/>
          </a:bodyPr>
          <a:lstStyle/>
          <a:p>
            <a:r>
              <a:rPr lang="cs-CZ" sz="2000" b="1" dirty="0">
                <a:latin typeface="+mj-lt"/>
              </a:rPr>
              <a:t>§ 162</a:t>
            </a:r>
          </a:p>
          <a:p>
            <a:r>
              <a:rPr lang="cs-CZ" sz="2000" b="1" dirty="0">
                <a:latin typeface="+mj-lt"/>
              </a:rPr>
              <a:t>(1) Pokud orgán veřejné moci, který uložil platební povinnost k peněžitému plnění v rámci dělené správy, není současně příslušný </a:t>
            </a:r>
            <a:r>
              <a:rPr lang="cs-CZ" sz="2000" b="1" dirty="0">
                <a:solidFill>
                  <a:srgbClr val="FF0000"/>
                </a:solidFill>
                <a:latin typeface="+mj-lt"/>
              </a:rPr>
              <a:t>ke správě placení </a:t>
            </a:r>
            <a:r>
              <a:rPr lang="cs-CZ" sz="2000" b="1" dirty="0">
                <a:latin typeface="+mj-lt"/>
              </a:rPr>
              <a:t>tohoto peněžitého plnění, předá příslušnému správci daně nezbytné údaje o uložení nebo vzniku této povinnosti nejpozději do 30 dnů ode dne právní moci rozhodnutí, jímž byla platební povinnost uložena; přílohou těchto údajů je </a:t>
            </a:r>
            <a:r>
              <a:rPr lang="cs-CZ" sz="2000" b="1" dirty="0">
                <a:solidFill>
                  <a:srgbClr val="FF0000"/>
                </a:solidFill>
                <a:latin typeface="+mj-lt"/>
              </a:rPr>
              <a:t>stejnopis rozhodnutí </a:t>
            </a:r>
            <a:r>
              <a:rPr lang="cs-CZ" sz="2000" b="1" dirty="0">
                <a:latin typeface="+mj-lt"/>
              </a:rPr>
              <a:t>s vyznačením právní moci a přehled o předávaných rozhodnutích.</a:t>
            </a:r>
          </a:p>
          <a:p>
            <a:r>
              <a:rPr lang="cs-CZ" sz="2000" b="1" dirty="0">
                <a:latin typeface="+mj-lt"/>
              </a:rPr>
              <a:t>(2)</a:t>
            </a:r>
            <a:r>
              <a:rPr lang="cs-CZ" sz="2000" dirty="0">
                <a:latin typeface="+mj-lt"/>
              </a:rPr>
              <a:t> </a:t>
            </a:r>
            <a:r>
              <a:rPr lang="cs-CZ" sz="2000" b="1" dirty="0">
                <a:latin typeface="+mj-lt"/>
              </a:rPr>
              <a:t>Pokud orgán veřejné moci, který uložil platební povinnost k peněžitému plnění v rámci dělené správy, </a:t>
            </a:r>
            <a:r>
              <a:rPr lang="cs-CZ" sz="2000" b="1" dirty="0">
                <a:solidFill>
                  <a:srgbClr val="FF0000"/>
                </a:solidFill>
                <a:latin typeface="+mj-lt"/>
              </a:rPr>
              <a:t>není současně příslušný k vymáhání tohoto peněžitého plnění</a:t>
            </a:r>
            <a:r>
              <a:rPr lang="cs-CZ" sz="2000" b="1" dirty="0">
                <a:latin typeface="+mj-lt"/>
              </a:rPr>
              <a:t>, předá příslušnému správci daně nezbytné údaje o uložení nebo vzniku této platební povinnosti, včetně stejnopisu rozhodnutí s vyznačením právní moci a přehledu předávaných rozhodnutí. Tyto údaje jsou předávány o peněžitém plnění, které nebylo dobrovolně uhrazeno do 30 dnů po marném uplynutí lhůty jeho splatnosti.</a:t>
            </a:r>
          </a:p>
          <a:p>
            <a:r>
              <a:rPr lang="cs-CZ" sz="2000" b="1" dirty="0">
                <a:latin typeface="+mj-lt"/>
              </a:rPr>
              <a:t>(3)</a:t>
            </a:r>
            <a:r>
              <a:rPr lang="cs-CZ" sz="2000" dirty="0">
                <a:latin typeface="+mj-lt"/>
              </a:rPr>
              <a:t> </a:t>
            </a:r>
            <a:r>
              <a:rPr lang="cs-CZ" sz="2000" b="1" dirty="0">
                <a:latin typeface="+mj-lt"/>
              </a:rPr>
              <a:t>Orgán veřejné moci, který předal údaje ke správě placení peněžitého plnění v rámci dělené správy příslušnému správci daně, je povinen tomuto správci daně </a:t>
            </a:r>
            <a:r>
              <a:rPr lang="cs-CZ" sz="2000" b="1" dirty="0">
                <a:solidFill>
                  <a:srgbClr val="FF0000"/>
                </a:solidFill>
                <a:latin typeface="+mj-lt"/>
              </a:rPr>
              <a:t>neprodleně sdělit jakékoliv změny, které nastaly nebo mohou nastat při správě placení těchto peněžitých plnění.</a:t>
            </a:r>
          </a:p>
          <a:p>
            <a:endParaRPr lang="cs-CZ" dirty="0"/>
          </a:p>
        </p:txBody>
      </p:sp>
    </p:spTree>
    <p:extLst>
      <p:ext uri="{BB962C8B-B14F-4D97-AF65-F5344CB8AC3E}">
        <p14:creationId xmlns:p14="http://schemas.microsoft.com/office/powerpoint/2010/main" val="4007049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Grafický objekt 20" descr="Programátorský žena se souvislou výplní">
            <a:extLst>
              <a:ext uri="{FF2B5EF4-FFF2-40B4-BE49-F238E27FC236}">
                <a16:creationId xmlns:a16="http://schemas.microsoft.com/office/drawing/2014/main" id="{C13D96C2-0A9D-325D-A527-C4AB3CA1A74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0317" y="4168589"/>
            <a:ext cx="914400" cy="914400"/>
          </a:xfrm>
          <a:prstGeom prst="rect">
            <a:avLst/>
          </a:prstGeom>
        </p:spPr>
      </p:pic>
      <p:pic>
        <p:nvPicPr>
          <p:cNvPr id="22" name="Grafický objekt 21" descr="Filantropie se souvislou výplní">
            <a:extLst>
              <a:ext uri="{FF2B5EF4-FFF2-40B4-BE49-F238E27FC236}">
                <a16:creationId xmlns:a16="http://schemas.microsoft.com/office/drawing/2014/main" id="{3378BDA9-291B-D717-AEB2-ADA9D14F162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53642" y="4197003"/>
            <a:ext cx="914401" cy="914401"/>
          </a:xfrm>
          <a:prstGeom prst="rect">
            <a:avLst/>
          </a:prstGeom>
        </p:spPr>
      </p:pic>
      <p:pic>
        <p:nvPicPr>
          <p:cNvPr id="23" name="Grafický objekt 22" descr="Přesýpací hodiny plné se souvislou výplní">
            <a:extLst>
              <a:ext uri="{FF2B5EF4-FFF2-40B4-BE49-F238E27FC236}">
                <a16:creationId xmlns:a16="http://schemas.microsoft.com/office/drawing/2014/main" id="{E3FABC02-F043-CE76-9636-F66105CA291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862156" y="4215856"/>
            <a:ext cx="914400" cy="914400"/>
          </a:xfrm>
          <a:prstGeom prst="rect">
            <a:avLst/>
          </a:prstGeom>
        </p:spPr>
      </p:pic>
      <p:cxnSp>
        <p:nvCxnSpPr>
          <p:cNvPr id="24" name="Přímá spojnice 23">
            <a:extLst>
              <a:ext uri="{FF2B5EF4-FFF2-40B4-BE49-F238E27FC236}">
                <a16:creationId xmlns:a16="http://schemas.microsoft.com/office/drawing/2014/main" id="{0A1D43B9-BA54-EFDB-0C21-4237C52C4DCF}"/>
              </a:ext>
            </a:extLst>
          </p:cNvPr>
          <p:cNvCxnSpPr>
            <a:cxnSpLocks/>
          </p:cNvCxnSpPr>
          <p:nvPr/>
        </p:nvCxnSpPr>
        <p:spPr>
          <a:xfrm flipH="1">
            <a:off x="1922709" y="4288759"/>
            <a:ext cx="831670" cy="91440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Přímá spojnice 24">
            <a:extLst>
              <a:ext uri="{FF2B5EF4-FFF2-40B4-BE49-F238E27FC236}">
                <a16:creationId xmlns:a16="http://schemas.microsoft.com/office/drawing/2014/main" id="{AB64D2F3-D9FA-2488-3A9F-723C36450307}"/>
              </a:ext>
            </a:extLst>
          </p:cNvPr>
          <p:cNvCxnSpPr>
            <a:cxnSpLocks/>
          </p:cNvCxnSpPr>
          <p:nvPr/>
        </p:nvCxnSpPr>
        <p:spPr>
          <a:xfrm flipH="1" flipV="1">
            <a:off x="1838327" y="4288759"/>
            <a:ext cx="928600" cy="91440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27" name="Grafický objekt 26" descr="Pilotní muž se souvislou výplní">
            <a:extLst>
              <a:ext uri="{FF2B5EF4-FFF2-40B4-BE49-F238E27FC236}">
                <a16:creationId xmlns:a16="http://schemas.microsoft.com/office/drawing/2014/main" id="{4DBA98F6-DEA0-0227-706D-72D51DE0C96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252608" y="4215856"/>
            <a:ext cx="914400" cy="914400"/>
          </a:xfrm>
          <a:prstGeom prst="rect">
            <a:avLst/>
          </a:prstGeom>
        </p:spPr>
      </p:pic>
      <p:pic>
        <p:nvPicPr>
          <p:cNvPr id="28" name="Grafický objekt 27" descr="Deska s klipem, odznak se souvislou výplní">
            <a:extLst>
              <a:ext uri="{FF2B5EF4-FFF2-40B4-BE49-F238E27FC236}">
                <a16:creationId xmlns:a16="http://schemas.microsoft.com/office/drawing/2014/main" id="{C7CF6048-8249-17B6-5F0B-17057914CFA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939764" y="4214774"/>
            <a:ext cx="914400" cy="914400"/>
          </a:xfrm>
          <a:prstGeom prst="rect">
            <a:avLst/>
          </a:prstGeom>
        </p:spPr>
      </p:pic>
      <p:cxnSp>
        <p:nvCxnSpPr>
          <p:cNvPr id="29" name="Přímá spojnice se šipkou 28">
            <a:extLst>
              <a:ext uri="{FF2B5EF4-FFF2-40B4-BE49-F238E27FC236}">
                <a16:creationId xmlns:a16="http://schemas.microsoft.com/office/drawing/2014/main" id="{EF2A507C-C2E1-565E-BCB2-04D3949691CD}"/>
              </a:ext>
            </a:extLst>
          </p:cNvPr>
          <p:cNvCxnSpPr>
            <a:cxnSpLocks/>
          </p:cNvCxnSpPr>
          <p:nvPr/>
        </p:nvCxnSpPr>
        <p:spPr>
          <a:xfrm>
            <a:off x="1057383" y="4683652"/>
            <a:ext cx="865326"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Přímá spojnice se šipkou 29">
            <a:extLst>
              <a:ext uri="{FF2B5EF4-FFF2-40B4-BE49-F238E27FC236}">
                <a16:creationId xmlns:a16="http://schemas.microsoft.com/office/drawing/2014/main" id="{C5BB5F8F-3932-97F5-7B93-DEAC0761DD0D}"/>
              </a:ext>
            </a:extLst>
          </p:cNvPr>
          <p:cNvCxnSpPr>
            <a:cxnSpLocks/>
          </p:cNvCxnSpPr>
          <p:nvPr/>
        </p:nvCxnSpPr>
        <p:spPr>
          <a:xfrm>
            <a:off x="2949844" y="4683652"/>
            <a:ext cx="881152"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Přímá spojnice se šipkou 30">
            <a:extLst>
              <a:ext uri="{FF2B5EF4-FFF2-40B4-BE49-F238E27FC236}">
                <a16:creationId xmlns:a16="http://schemas.microsoft.com/office/drawing/2014/main" id="{07F52518-B444-D4CA-3EFB-0C1769343A2E}"/>
              </a:ext>
            </a:extLst>
          </p:cNvPr>
          <p:cNvCxnSpPr>
            <a:cxnSpLocks/>
          </p:cNvCxnSpPr>
          <p:nvPr/>
        </p:nvCxnSpPr>
        <p:spPr>
          <a:xfrm>
            <a:off x="6557298" y="4671974"/>
            <a:ext cx="881152"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Přímá spojnice se šipkou 31">
            <a:extLst>
              <a:ext uri="{FF2B5EF4-FFF2-40B4-BE49-F238E27FC236}">
                <a16:creationId xmlns:a16="http://schemas.microsoft.com/office/drawing/2014/main" id="{85C8F0F4-1EEA-5815-7055-E529A6BECDAB}"/>
              </a:ext>
            </a:extLst>
          </p:cNvPr>
          <p:cNvCxnSpPr>
            <a:cxnSpLocks/>
          </p:cNvCxnSpPr>
          <p:nvPr/>
        </p:nvCxnSpPr>
        <p:spPr>
          <a:xfrm>
            <a:off x="8056380" y="4625789"/>
            <a:ext cx="881152"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Přímá spojnice se šipkou 32">
            <a:extLst>
              <a:ext uri="{FF2B5EF4-FFF2-40B4-BE49-F238E27FC236}">
                <a16:creationId xmlns:a16="http://schemas.microsoft.com/office/drawing/2014/main" id="{51803E68-EAAC-3FEF-E2BF-9D9B03767E8F}"/>
              </a:ext>
            </a:extLst>
          </p:cNvPr>
          <p:cNvCxnSpPr>
            <a:cxnSpLocks/>
          </p:cNvCxnSpPr>
          <p:nvPr/>
        </p:nvCxnSpPr>
        <p:spPr>
          <a:xfrm>
            <a:off x="5240378" y="4685505"/>
            <a:ext cx="881152"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Přímá spojnice se šipkou 36">
            <a:extLst>
              <a:ext uri="{FF2B5EF4-FFF2-40B4-BE49-F238E27FC236}">
                <a16:creationId xmlns:a16="http://schemas.microsoft.com/office/drawing/2014/main" id="{847DF0F8-48E2-1CD2-705C-64DDB07BE806}"/>
              </a:ext>
            </a:extLst>
          </p:cNvPr>
          <p:cNvCxnSpPr>
            <a:cxnSpLocks/>
          </p:cNvCxnSpPr>
          <p:nvPr/>
        </p:nvCxnSpPr>
        <p:spPr>
          <a:xfrm>
            <a:off x="1027749" y="6211828"/>
            <a:ext cx="9146763" cy="0"/>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8" name="Přímá spojnice 37">
            <a:extLst>
              <a:ext uri="{FF2B5EF4-FFF2-40B4-BE49-F238E27FC236}">
                <a16:creationId xmlns:a16="http://schemas.microsoft.com/office/drawing/2014/main" id="{0FCF7351-51BB-696B-9E99-8A10FA236323}"/>
              </a:ext>
            </a:extLst>
          </p:cNvPr>
          <p:cNvCxnSpPr>
            <a:cxnSpLocks/>
          </p:cNvCxnSpPr>
          <p:nvPr/>
        </p:nvCxnSpPr>
        <p:spPr>
          <a:xfrm>
            <a:off x="10174512" y="5893482"/>
            <a:ext cx="0" cy="636692"/>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9" name="TextovéPole 38">
            <a:extLst>
              <a:ext uri="{FF2B5EF4-FFF2-40B4-BE49-F238E27FC236}">
                <a16:creationId xmlns:a16="http://schemas.microsoft.com/office/drawing/2014/main" id="{C1E3CE4E-9403-E373-9EA6-70201053BFA9}"/>
              </a:ext>
            </a:extLst>
          </p:cNvPr>
          <p:cNvSpPr txBox="1"/>
          <p:nvPr/>
        </p:nvSpPr>
        <p:spPr>
          <a:xfrm>
            <a:off x="9904279" y="5353199"/>
            <a:ext cx="540466" cy="461665"/>
          </a:xfrm>
          <a:prstGeom prst="rect">
            <a:avLst/>
          </a:prstGeom>
          <a:noFill/>
        </p:spPr>
        <p:txBody>
          <a:bodyPr wrap="square" rtlCol="0">
            <a:spAutoFit/>
          </a:bodyPr>
          <a:lstStyle/>
          <a:p>
            <a:r>
              <a:rPr lang="cs-CZ" sz="2400" b="1" dirty="0"/>
              <a:t>30</a:t>
            </a:r>
          </a:p>
        </p:txBody>
      </p:sp>
      <p:cxnSp>
        <p:nvCxnSpPr>
          <p:cNvPr id="40" name="Přímá spojnice 39">
            <a:extLst>
              <a:ext uri="{FF2B5EF4-FFF2-40B4-BE49-F238E27FC236}">
                <a16:creationId xmlns:a16="http://schemas.microsoft.com/office/drawing/2014/main" id="{4EC34B6C-456A-5033-1F43-7230324D51CE}"/>
              </a:ext>
            </a:extLst>
          </p:cNvPr>
          <p:cNvCxnSpPr>
            <a:cxnSpLocks/>
          </p:cNvCxnSpPr>
          <p:nvPr/>
        </p:nvCxnSpPr>
        <p:spPr>
          <a:xfrm>
            <a:off x="1004760" y="5929034"/>
            <a:ext cx="0" cy="636692"/>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5" name="Grafický objekt 44" descr="Deska s klipem, odznak se souvislou výplní">
            <a:extLst>
              <a:ext uri="{FF2B5EF4-FFF2-40B4-BE49-F238E27FC236}">
                <a16:creationId xmlns:a16="http://schemas.microsoft.com/office/drawing/2014/main" id="{B5448ED6-2E57-96BD-4836-9163C187E62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969020" y="5353199"/>
            <a:ext cx="755697" cy="755697"/>
          </a:xfrm>
          <a:prstGeom prst="rect">
            <a:avLst/>
          </a:prstGeom>
        </p:spPr>
      </p:pic>
      <p:pic>
        <p:nvPicPr>
          <p:cNvPr id="48" name="Grafický objekt 47" descr="Otevřená obálka se souvislou výplní">
            <a:extLst>
              <a:ext uri="{FF2B5EF4-FFF2-40B4-BE49-F238E27FC236}">
                <a16:creationId xmlns:a16="http://schemas.microsoft.com/office/drawing/2014/main" id="{94B1E485-BDF0-3647-B7B1-032AE47D62A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054620" y="4150819"/>
            <a:ext cx="914400" cy="914400"/>
          </a:xfrm>
          <a:prstGeom prst="rect">
            <a:avLst/>
          </a:prstGeom>
        </p:spPr>
      </p:pic>
      <p:sp>
        <p:nvSpPr>
          <p:cNvPr id="51" name="TextovéPole 50">
            <a:extLst>
              <a:ext uri="{FF2B5EF4-FFF2-40B4-BE49-F238E27FC236}">
                <a16:creationId xmlns:a16="http://schemas.microsoft.com/office/drawing/2014/main" id="{26C46241-B02B-5737-8953-70F51756B6F3}"/>
              </a:ext>
            </a:extLst>
          </p:cNvPr>
          <p:cNvSpPr txBox="1"/>
          <p:nvPr/>
        </p:nvSpPr>
        <p:spPr>
          <a:xfrm>
            <a:off x="466906" y="390510"/>
            <a:ext cx="11194515" cy="2677656"/>
          </a:xfrm>
          <a:prstGeom prst="rect">
            <a:avLst/>
          </a:prstGeom>
          <a:noFill/>
        </p:spPr>
        <p:txBody>
          <a:bodyPr wrap="square">
            <a:spAutoFit/>
          </a:bodyPr>
          <a:lstStyle/>
          <a:p>
            <a:pPr algn="just"/>
            <a:r>
              <a:rPr lang="cs-CZ" sz="2400" b="1" i="0" dirty="0">
                <a:solidFill>
                  <a:srgbClr val="FF8400"/>
                </a:solidFill>
                <a:effectLst/>
              </a:rPr>
              <a:t>§ 162 daňového řádu</a:t>
            </a:r>
          </a:p>
          <a:p>
            <a:pPr algn="just"/>
            <a:r>
              <a:rPr lang="cs-CZ" sz="2400" b="1" i="0" dirty="0">
                <a:solidFill>
                  <a:srgbClr val="000000"/>
                </a:solidFill>
                <a:effectLst/>
              </a:rPr>
              <a:t>1)</a:t>
            </a:r>
            <a:r>
              <a:rPr lang="cs-CZ" sz="2400" b="0" i="0" dirty="0">
                <a:solidFill>
                  <a:srgbClr val="000000"/>
                </a:solidFill>
                <a:effectLst/>
              </a:rPr>
              <a:t> Pokud orgán veřejné moci, který uložil platební povinnost k peněžitému plnění v rámci dělené správy, </a:t>
            </a:r>
            <a:r>
              <a:rPr lang="cs-CZ" sz="2400" b="1" i="0" dirty="0">
                <a:solidFill>
                  <a:srgbClr val="000000"/>
                </a:solidFill>
                <a:effectLst/>
              </a:rPr>
              <a:t>není současně příslušný ke správě placení </a:t>
            </a:r>
            <a:r>
              <a:rPr lang="cs-CZ" sz="2400" b="0" i="0" dirty="0">
                <a:solidFill>
                  <a:srgbClr val="000000"/>
                </a:solidFill>
                <a:effectLst/>
              </a:rPr>
              <a:t>tohoto peněžitého plnění, předá příslušnému správci daně </a:t>
            </a:r>
            <a:r>
              <a:rPr lang="cs-CZ" sz="2400" b="1" i="0" dirty="0">
                <a:solidFill>
                  <a:srgbClr val="000000"/>
                </a:solidFill>
                <a:effectLst/>
              </a:rPr>
              <a:t>nezbytné údaje o uložení nebo vzniku této povinnosti </a:t>
            </a:r>
            <a:r>
              <a:rPr lang="cs-CZ" sz="2400" b="0" i="0" dirty="0">
                <a:solidFill>
                  <a:srgbClr val="000000"/>
                </a:solidFill>
                <a:effectLst/>
              </a:rPr>
              <a:t>nejpozději </a:t>
            </a:r>
            <a:r>
              <a:rPr lang="cs-CZ" sz="2400" b="1" i="0" dirty="0">
                <a:solidFill>
                  <a:srgbClr val="000000"/>
                </a:solidFill>
                <a:effectLst/>
              </a:rPr>
              <a:t>do 30 dnů ode dne právní moci rozhodnutí</a:t>
            </a:r>
            <a:r>
              <a:rPr lang="cs-CZ" sz="2400" b="0" i="0" dirty="0">
                <a:solidFill>
                  <a:srgbClr val="000000"/>
                </a:solidFill>
                <a:effectLst/>
              </a:rPr>
              <a:t>, jímž byla platební povinnost uložena; přílohou těchto údajů je stejnopis rozhodnutí s vyznačením právní moci a přehled o předávaných rozhodnutích.</a:t>
            </a:r>
          </a:p>
        </p:txBody>
      </p:sp>
      <p:pic>
        <p:nvPicPr>
          <p:cNvPr id="54" name="Grafický objekt 53" descr="Deska s klipem, odznak se souvislou výplní">
            <a:extLst>
              <a:ext uri="{FF2B5EF4-FFF2-40B4-BE49-F238E27FC236}">
                <a16:creationId xmlns:a16="http://schemas.microsoft.com/office/drawing/2014/main" id="{5EA9D222-035B-B135-C23E-2BA1D2619AA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87103" y="5713414"/>
            <a:ext cx="914400" cy="914400"/>
          </a:xfrm>
          <a:prstGeom prst="rect">
            <a:avLst/>
          </a:prstGeom>
        </p:spPr>
      </p:pic>
    </p:spTree>
    <p:extLst>
      <p:ext uri="{BB962C8B-B14F-4D97-AF65-F5344CB8AC3E}">
        <p14:creationId xmlns:p14="http://schemas.microsoft.com/office/powerpoint/2010/main" val="2873678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
                                            <p:txEl>
                                              <p:pRg st="0" end="0"/>
                                            </p:txEl>
                                          </p:spTgt>
                                        </p:tgtEl>
                                        <p:attrNameLst>
                                          <p:attrName>style.visibility</p:attrName>
                                        </p:attrNameLst>
                                      </p:cBhvr>
                                      <p:to>
                                        <p:strVal val="visible"/>
                                      </p:to>
                                    </p:set>
                                    <p:animEffect transition="in" filter="fade">
                                      <p:cBhvr>
                                        <p:cTn id="7" dur="500"/>
                                        <p:tgtEl>
                                          <p:spTgt spid="5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1">
                                            <p:txEl>
                                              <p:pRg st="1" end="1"/>
                                            </p:txEl>
                                          </p:spTgt>
                                        </p:tgtEl>
                                        <p:attrNameLst>
                                          <p:attrName>style.visibility</p:attrName>
                                        </p:attrNameLst>
                                      </p:cBhvr>
                                      <p:to>
                                        <p:strVal val="visible"/>
                                      </p:to>
                                    </p:set>
                                    <p:animEffect transition="in" filter="fade">
                                      <p:cBhvr>
                                        <p:cTn id="10" dur="500"/>
                                        <p:tgtEl>
                                          <p:spTgt spid="5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childTnLst>
                                </p:cTn>
                              </p:par>
                              <p:par>
                                <p:cTn id="21" presetID="10"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par>
                                <p:cTn id="27" presetID="10"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37" presetClass="path" presetSubtype="0" accel="50000" decel="50000" fill="hold" nodeType="clickEffect">
                                  <p:stCondLst>
                                    <p:cond delay="0"/>
                                  </p:stCondLst>
                                  <p:childTnLst>
                                    <p:animMotion origin="layout" path="M 0.02461 0.00532 L 0.12787 0.04537 C 0.14935 0.0544 0.18164 0.05926 0.2155 0.05926 C 0.25404 0.05926 0.28477 0.0544 0.30638 0.04537 L 0.40977 0.00532 " pathEditMode="relative" rAng="0" ptsTypes="AAAAA">
                                      <p:cBhvr>
                                        <p:cTn id="33" dur="2000" fill="hold"/>
                                        <p:tgtEl>
                                          <p:spTgt spid="48"/>
                                        </p:tgtEl>
                                        <p:attrNameLst>
                                          <p:attrName>ppt_x</p:attrName>
                                          <p:attrName>ppt_y</p:attrName>
                                        </p:attrNameLst>
                                      </p:cBhvr>
                                      <p:rCtr x="19258" y="2685"/>
                                    </p:animMotion>
                                  </p:childTnLst>
                                </p:cTn>
                              </p:par>
                              <p:par>
                                <p:cTn id="34" presetID="10" presetClass="entr" presetSubtype="0" fill="hold"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par>
                                <p:cTn id="42" presetID="10" presetClass="entr" presetSubtype="0" fill="hold" nodeType="with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500"/>
                                        <p:tgtEl>
                                          <p:spTgt spid="3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500"/>
                                        <p:tgtEl>
                                          <p:spTgt spid="27"/>
                                        </p:tgtEl>
                                      </p:cBhvr>
                                    </p:animEffect>
                                  </p:childTnLst>
                                </p:cTn>
                              </p:par>
                              <p:par>
                                <p:cTn id="50" presetID="10" presetClass="entr" presetSubtype="0" fill="hold"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500"/>
                                        <p:tgtEl>
                                          <p:spTgt spid="31"/>
                                        </p:tgtEl>
                                      </p:cBhvr>
                                    </p:animEffect>
                                  </p:childTnLst>
                                </p:cTn>
                              </p:par>
                              <p:par>
                                <p:cTn id="53" presetID="10" presetClass="entr" presetSubtype="0" fill="hold"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500"/>
                                        <p:tgtEl>
                                          <p:spTgt spid="28"/>
                                        </p:tgtEl>
                                      </p:cBhvr>
                                    </p:animEffect>
                                  </p:childTnLst>
                                </p:cTn>
                              </p:par>
                              <p:par>
                                <p:cTn id="56" presetID="10" presetClass="entr" presetSubtype="0" fill="hold" nodeType="with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500"/>
                                        <p:tgtEl>
                                          <p:spTgt spid="32"/>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54"/>
                                        </p:tgtEl>
                                        <p:attrNameLst>
                                          <p:attrName>style.visibility</p:attrName>
                                        </p:attrNameLst>
                                      </p:cBhvr>
                                      <p:to>
                                        <p:strVal val="visible"/>
                                      </p:to>
                                    </p:set>
                                    <p:animEffect transition="in" filter="fade">
                                      <p:cBhvr>
                                        <p:cTn id="63" dur="500"/>
                                        <p:tgtEl>
                                          <p:spTgt spid="54"/>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500"/>
                                        <p:tgtEl>
                                          <p:spTgt spid="40"/>
                                        </p:tgtEl>
                                      </p:cBhvr>
                                    </p:animEffect>
                                  </p:childTnLst>
                                </p:cTn>
                              </p:par>
                              <p:par>
                                <p:cTn id="69" presetID="10" presetClass="entr" presetSubtype="0" fill="hold"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500"/>
                                        <p:tgtEl>
                                          <p:spTgt spid="37"/>
                                        </p:tgtEl>
                                      </p:cBhvr>
                                    </p:animEffect>
                                  </p:childTnLst>
                                </p:cTn>
                              </p:par>
                              <p:par>
                                <p:cTn id="72" presetID="10" presetClass="entr" presetSubtype="0" fill="hold" nodeType="withEffect">
                                  <p:stCondLst>
                                    <p:cond delay="0"/>
                                  </p:stCondLst>
                                  <p:childTnLst>
                                    <p:set>
                                      <p:cBhvr>
                                        <p:cTn id="73" dur="1" fill="hold">
                                          <p:stCondLst>
                                            <p:cond delay="0"/>
                                          </p:stCondLst>
                                        </p:cTn>
                                        <p:tgtEl>
                                          <p:spTgt spid="38"/>
                                        </p:tgtEl>
                                        <p:attrNameLst>
                                          <p:attrName>style.visibility</p:attrName>
                                        </p:attrNameLst>
                                      </p:cBhvr>
                                      <p:to>
                                        <p:strVal val="visible"/>
                                      </p:to>
                                    </p:set>
                                    <p:animEffect transition="in" filter="fade">
                                      <p:cBhvr>
                                        <p:cTn id="74" dur="500"/>
                                        <p:tgtEl>
                                          <p:spTgt spid="38"/>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500"/>
                                        <p:tgtEl>
                                          <p:spTgt spid="39"/>
                                        </p:tgtEl>
                                      </p:cBhvr>
                                    </p:animEffect>
                                  </p:childTnLst>
                                </p:cTn>
                              </p:par>
                            </p:childTnLst>
                          </p:cTn>
                        </p:par>
                      </p:childTnLst>
                    </p:cTn>
                  </p:par>
                  <p:par>
                    <p:cTn id="78" fill="hold">
                      <p:stCondLst>
                        <p:cond delay="indefinite"/>
                      </p:stCondLst>
                      <p:childTnLst>
                        <p:par>
                          <p:cTn id="79" fill="hold">
                            <p:stCondLst>
                              <p:cond delay="0"/>
                            </p:stCondLst>
                            <p:childTnLst>
                              <p:par>
                                <p:cTn id="80" presetID="0" presetClass="path" presetSubtype="0" accel="50000" decel="50000" fill="hold" nodeType="clickEffect">
                                  <p:stCondLst>
                                    <p:cond delay="0"/>
                                  </p:stCondLst>
                                  <p:childTnLst>
                                    <p:animMotion origin="layout" path="M 0.00209 -0.0132 L 0.00209 -0.01296 C 0.0207 -0.02269 0.01445 -0.02084 0.03177 -0.0257 C 0.03646 -0.02709 0.04115 -0.0294 0.04623 -0.0294 L 0.71042 -0.03033 L 0.81563 -0.03125 L 0.81185 -0.01412 C 0.53607 -0.01042 0.76081 -0.0132 0.13776 -0.0132 L 0.1569 -0.00324 L 0.48854 -0.00324 " pathEditMode="relative" rAng="0" ptsTypes="AAAAAAAAAA">
                                      <p:cBhvr>
                                        <p:cTn id="81" dur="4000" fill="hold"/>
                                        <p:tgtEl>
                                          <p:spTgt spid="45"/>
                                        </p:tgtEl>
                                        <p:attrNameLst>
                                          <p:attrName>ppt_x</p:attrName>
                                          <p:attrName>ppt_y</p:attrName>
                                        </p:attrNameLst>
                                      </p:cBhvr>
                                      <p:rCtr x="40677" y="-4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76915EA8-F5DF-9FFE-91B6-8258E7687EF7}"/>
              </a:ext>
            </a:extLst>
          </p:cNvPr>
          <p:cNvSpPr txBox="1"/>
          <p:nvPr/>
        </p:nvSpPr>
        <p:spPr>
          <a:xfrm>
            <a:off x="300316" y="0"/>
            <a:ext cx="11917213" cy="6124754"/>
          </a:xfrm>
          <a:prstGeom prst="rect">
            <a:avLst/>
          </a:prstGeom>
          <a:noFill/>
        </p:spPr>
        <p:txBody>
          <a:bodyPr wrap="square">
            <a:spAutoFit/>
          </a:bodyPr>
          <a:lstStyle/>
          <a:p>
            <a:r>
              <a:rPr lang="cs-CZ" sz="2800" b="1" dirty="0"/>
              <a:t>§ 162 DŘ odst. 2 – tzv. Věcná dělená správa</a:t>
            </a:r>
          </a:p>
          <a:p>
            <a:endParaRPr lang="cs-CZ" sz="2800" b="1" dirty="0"/>
          </a:p>
          <a:p>
            <a:r>
              <a:rPr lang="cs-CZ" sz="2800" b="1" dirty="0"/>
              <a:t>Pokud orgán veřejné moci, který uložil platební povinnost k peněžitému plnění v rámci dělené správy, není současně příslušný k vymáhání tohoto peněžitého plnění, </a:t>
            </a:r>
            <a:r>
              <a:rPr lang="cs-CZ" sz="2800" b="1" dirty="0">
                <a:solidFill>
                  <a:srgbClr val="FF0000"/>
                </a:solidFill>
              </a:rPr>
              <a:t>předá příslušnému správci daně </a:t>
            </a:r>
            <a:r>
              <a:rPr lang="cs-CZ" sz="2800" b="1" dirty="0"/>
              <a:t>nezbytné údaje o uložení nebo vzniku této platební povinnosti, včetně stejnopisu rozhodnutí s vyznačením právní moci a přehledu předávaných rozhodnutí. Tyto údaje jsou předávány o peněžitém plnění, které nebylo dobrovolně uhrazeno </a:t>
            </a:r>
            <a:r>
              <a:rPr lang="cs-CZ" sz="2800" b="1" dirty="0">
                <a:solidFill>
                  <a:srgbClr val="FF0000"/>
                </a:solidFill>
              </a:rPr>
              <a:t>do 30 dnů po marném uplynutí lhůty jeho splatnosti</a:t>
            </a:r>
            <a:r>
              <a:rPr lang="cs-CZ" sz="2800" b="1" dirty="0"/>
              <a:t>.</a:t>
            </a:r>
          </a:p>
          <a:p>
            <a:endParaRPr lang="cs-CZ" sz="2800" b="1" dirty="0"/>
          </a:p>
          <a:p>
            <a:endParaRPr lang="cs-CZ" sz="2800" dirty="0"/>
          </a:p>
          <a:p>
            <a:endParaRPr lang="cs-CZ" sz="2800" dirty="0"/>
          </a:p>
          <a:p>
            <a:endParaRPr lang="cs-CZ" sz="2800" dirty="0"/>
          </a:p>
        </p:txBody>
      </p:sp>
      <p:pic>
        <p:nvPicPr>
          <p:cNvPr id="4" name="Grafický objekt 3" descr="Programátorský žena se souvislou výplní">
            <a:extLst>
              <a:ext uri="{FF2B5EF4-FFF2-40B4-BE49-F238E27FC236}">
                <a16:creationId xmlns:a16="http://schemas.microsoft.com/office/drawing/2014/main" id="{95D0F734-6EFB-8B25-82AB-1AB193A8840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0317" y="4168589"/>
            <a:ext cx="914400" cy="914400"/>
          </a:xfrm>
          <a:prstGeom prst="rect">
            <a:avLst/>
          </a:prstGeom>
        </p:spPr>
      </p:pic>
      <p:pic>
        <p:nvPicPr>
          <p:cNvPr id="5" name="Grafický objekt 4" descr="Otevřená obálka se souvislou výplní">
            <a:extLst>
              <a:ext uri="{FF2B5EF4-FFF2-40B4-BE49-F238E27FC236}">
                <a16:creationId xmlns:a16="http://schemas.microsoft.com/office/drawing/2014/main" id="{EB21939C-6470-555D-01B0-890649B0FAE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073598" y="4126703"/>
            <a:ext cx="914400" cy="914400"/>
          </a:xfrm>
          <a:prstGeom prst="rect">
            <a:avLst/>
          </a:prstGeom>
        </p:spPr>
      </p:pic>
      <p:pic>
        <p:nvPicPr>
          <p:cNvPr id="8" name="Grafický objekt 7" descr="Filantropie se souvislou výplní">
            <a:extLst>
              <a:ext uri="{FF2B5EF4-FFF2-40B4-BE49-F238E27FC236}">
                <a16:creationId xmlns:a16="http://schemas.microsoft.com/office/drawing/2014/main" id="{DEA0294A-9EAA-29CA-4C38-CA895ADD6BD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922709" y="4168589"/>
            <a:ext cx="914401" cy="914401"/>
          </a:xfrm>
          <a:prstGeom prst="rect">
            <a:avLst/>
          </a:prstGeom>
        </p:spPr>
      </p:pic>
      <p:pic>
        <p:nvPicPr>
          <p:cNvPr id="10" name="Grafický objekt 9" descr="Přesýpací hodiny plné se souvislou výplní">
            <a:extLst>
              <a:ext uri="{FF2B5EF4-FFF2-40B4-BE49-F238E27FC236}">
                <a16:creationId xmlns:a16="http://schemas.microsoft.com/office/drawing/2014/main" id="{C06C0AB5-4736-87D2-2036-EAA8C3B8B02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862156" y="4215856"/>
            <a:ext cx="914400" cy="914400"/>
          </a:xfrm>
          <a:prstGeom prst="rect">
            <a:avLst/>
          </a:prstGeom>
        </p:spPr>
      </p:pic>
      <p:cxnSp>
        <p:nvCxnSpPr>
          <p:cNvPr id="12" name="Přímá spojnice 11">
            <a:extLst>
              <a:ext uri="{FF2B5EF4-FFF2-40B4-BE49-F238E27FC236}">
                <a16:creationId xmlns:a16="http://schemas.microsoft.com/office/drawing/2014/main" id="{3243AFD9-9E19-CEFE-3B7E-A14D8A483772}"/>
              </a:ext>
            </a:extLst>
          </p:cNvPr>
          <p:cNvCxnSpPr>
            <a:cxnSpLocks/>
          </p:cNvCxnSpPr>
          <p:nvPr/>
        </p:nvCxnSpPr>
        <p:spPr>
          <a:xfrm flipH="1">
            <a:off x="1922709" y="4288759"/>
            <a:ext cx="831670" cy="91440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Přímá spojnice 12">
            <a:extLst>
              <a:ext uri="{FF2B5EF4-FFF2-40B4-BE49-F238E27FC236}">
                <a16:creationId xmlns:a16="http://schemas.microsoft.com/office/drawing/2014/main" id="{E16E243B-BF5A-9A22-933A-88CD5075365C}"/>
              </a:ext>
            </a:extLst>
          </p:cNvPr>
          <p:cNvCxnSpPr>
            <a:cxnSpLocks/>
          </p:cNvCxnSpPr>
          <p:nvPr/>
        </p:nvCxnSpPr>
        <p:spPr>
          <a:xfrm flipH="1" flipV="1">
            <a:off x="1838327" y="4288759"/>
            <a:ext cx="928600" cy="91440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Grafický objekt 16" descr="Dokument se souvislou výplní">
            <a:extLst>
              <a:ext uri="{FF2B5EF4-FFF2-40B4-BE49-F238E27FC236}">
                <a16:creationId xmlns:a16="http://schemas.microsoft.com/office/drawing/2014/main" id="{2D99462A-E3A0-84F2-C8A1-2EC67858515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846774" y="4215856"/>
            <a:ext cx="914400" cy="914400"/>
          </a:xfrm>
          <a:prstGeom prst="rect">
            <a:avLst/>
          </a:prstGeom>
        </p:spPr>
      </p:pic>
      <p:pic>
        <p:nvPicPr>
          <p:cNvPr id="18" name="Grafický objekt 17" descr="Pilotní muž se souvislou výplní">
            <a:extLst>
              <a:ext uri="{FF2B5EF4-FFF2-40B4-BE49-F238E27FC236}">
                <a16:creationId xmlns:a16="http://schemas.microsoft.com/office/drawing/2014/main" id="{D508913F-7B27-9813-A0F8-FBF78D1406C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252608" y="4215856"/>
            <a:ext cx="914400" cy="914400"/>
          </a:xfrm>
          <a:prstGeom prst="rect">
            <a:avLst/>
          </a:prstGeom>
        </p:spPr>
      </p:pic>
      <p:pic>
        <p:nvPicPr>
          <p:cNvPr id="19" name="Grafický objekt 18" descr="Deska s klipem, odznak se souvislou výplní">
            <a:extLst>
              <a:ext uri="{FF2B5EF4-FFF2-40B4-BE49-F238E27FC236}">
                <a16:creationId xmlns:a16="http://schemas.microsoft.com/office/drawing/2014/main" id="{AFF7D6AB-403A-07E9-81AB-E0F3C1FB63EA}"/>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9439273" y="4236492"/>
            <a:ext cx="914400" cy="914400"/>
          </a:xfrm>
          <a:prstGeom prst="rect">
            <a:avLst/>
          </a:prstGeom>
        </p:spPr>
      </p:pic>
      <p:cxnSp>
        <p:nvCxnSpPr>
          <p:cNvPr id="6" name="Přímá spojnice se šipkou 5">
            <a:extLst>
              <a:ext uri="{FF2B5EF4-FFF2-40B4-BE49-F238E27FC236}">
                <a16:creationId xmlns:a16="http://schemas.microsoft.com/office/drawing/2014/main" id="{049B1B0D-4718-B4E4-DC39-49639F945249}"/>
              </a:ext>
            </a:extLst>
          </p:cNvPr>
          <p:cNvCxnSpPr>
            <a:cxnSpLocks/>
          </p:cNvCxnSpPr>
          <p:nvPr/>
        </p:nvCxnSpPr>
        <p:spPr>
          <a:xfrm>
            <a:off x="1057383" y="4683652"/>
            <a:ext cx="865326"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Přímá spojnice se šipkou 8">
            <a:extLst>
              <a:ext uri="{FF2B5EF4-FFF2-40B4-BE49-F238E27FC236}">
                <a16:creationId xmlns:a16="http://schemas.microsoft.com/office/drawing/2014/main" id="{3822D864-D67A-5386-D26D-2300FBE31FDE}"/>
              </a:ext>
            </a:extLst>
          </p:cNvPr>
          <p:cNvCxnSpPr>
            <a:cxnSpLocks/>
          </p:cNvCxnSpPr>
          <p:nvPr/>
        </p:nvCxnSpPr>
        <p:spPr>
          <a:xfrm>
            <a:off x="2949844" y="4683652"/>
            <a:ext cx="881152"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Přímá spojnice se šipkou 13">
            <a:extLst>
              <a:ext uri="{FF2B5EF4-FFF2-40B4-BE49-F238E27FC236}">
                <a16:creationId xmlns:a16="http://schemas.microsoft.com/office/drawing/2014/main" id="{83C70709-1C8B-1668-D8FB-3EB6507042BF}"/>
              </a:ext>
            </a:extLst>
          </p:cNvPr>
          <p:cNvCxnSpPr>
            <a:cxnSpLocks/>
          </p:cNvCxnSpPr>
          <p:nvPr/>
        </p:nvCxnSpPr>
        <p:spPr>
          <a:xfrm>
            <a:off x="6557298" y="4671974"/>
            <a:ext cx="881152"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Přímá spojnice se šipkou 14">
            <a:extLst>
              <a:ext uri="{FF2B5EF4-FFF2-40B4-BE49-F238E27FC236}">
                <a16:creationId xmlns:a16="http://schemas.microsoft.com/office/drawing/2014/main" id="{CD0B7319-508E-9CB8-3A31-5130E2F51D6E}"/>
              </a:ext>
            </a:extLst>
          </p:cNvPr>
          <p:cNvCxnSpPr>
            <a:cxnSpLocks/>
          </p:cNvCxnSpPr>
          <p:nvPr/>
        </p:nvCxnSpPr>
        <p:spPr>
          <a:xfrm>
            <a:off x="8056380" y="4625789"/>
            <a:ext cx="881152"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Přímá spojnice se šipkou 15">
            <a:extLst>
              <a:ext uri="{FF2B5EF4-FFF2-40B4-BE49-F238E27FC236}">
                <a16:creationId xmlns:a16="http://schemas.microsoft.com/office/drawing/2014/main" id="{B704C103-A905-6BDC-20C7-2FF96458836C}"/>
              </a:ext>
            </a:extLst>
          </p:cNvPr>
          <p:cNvCxnSpPr>
            <a:cxnSpLocks/>
          </p:cNvCxnSpPr>
          <p:nvPr/>
        </p:nvCxnSpPr>
        <p:spPr>
          <a:xfrm>
            <a:off x="5240378" y="4685505"/>
            <a:ext cx="881152"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Ovál 19">
            <a:extLst>
              <a:ext uri="{FF2B5EF4-FFF2-40B4-BE49-F238E27FC236}">
                <a16:creationId xmlns:a16="http://schemas.microsoft.com/office/drawing/2014/main" id="{474579C8-4BA5-06DB-A16A-4AE25A10DA07}"/>
              </a:ext>
            </a:extLst>
          </p:cNvPr>
          <p:cNvSpPr/>
          <p:nvPr/>
        </p:nvSpPr>
        <p:spPr>
          <a:xfrm>
            <a:off x="2837109" y="3682654"/>
            <a:ext cx="3939447" cy="1816272"/>
          </a:xfrm>
          <a:prstGeom prst="ellipse">
            <a:avLst/>
          </a:prstGeom>
          <a:noFill/>
          <a:ln w="6032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1" name="Grafický objekt 20" descr="Filantropie se souvislou výplní">
            <a:extLst>
              <a:ext uri="{FF2B5EF4-FFF2-40B4-BE49-F238E27FC236}">
                <a16:creationId xmlns:a16="http://schemas.microsoft.com/office/drawing/2014/main" id="{69BED67B-BBD1-B948-6E56-4D06905E815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7284" y="5983460"/>
            <a:ext cx="540465" cy="540465"/>
          </a:xfrm>
          <a:prstGeom prst="rect">
            <a:avLst/>
          </a:prstGeom>
        </p:spPr>
      </p:pic>
      <p:cxnSp>
        <p:nvCxnSpPr>
          <p:cNvPr id="23" name="Přímá spojnice 22">
            <a:extLst>
              <a:ext uri="{FF2B5EF4-FFF2-40B4-BE49-F238E27FC236}">
                <a16:creationId xmlns:a16="http://schemas.microsoft.com/office/drawing/2014/main" id="{B5848E76-6516-C1CD-30F6-806063058001}"/>
              </a:ext>
            </a:extLst>
          </p:cNvPr>
          <p:cNvCxnSpPr>
            <a:cxnSpLocks/>
          </p:cNvCxnSpPr>
          <p:nvPr/>
        </p:nvCxnSpPr>
        <p:spPr>
          <a:xfrm flipV="1">
            <a:off x="487284" y="5983460"/>
            <a:ext cx="540465" cy="5822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Přímá spojnice 29">
            <a:extLst>
              <a:ext uri="{FF2B5EF4-FFF2-40B4-BE49-F238E27FC236}">
                <a16:creationId xmlns:a16="http://schemas.microsoft.com/office/drawing/2014/main" id="{46926E81-70D6-F669-BA0F-26467B2E7668}"/>
              </a:ext>
            </a:extLst>
          </p:cNvPr>
          <p:cNvCxnSpPr>
            <a:cxnSpLocks/>
          </p:cNvCxnSpPr>
          <p:nvPr/>
        </p:nvCxnSpPr>
        <p:spPr>
          <a:xfrm>
            <a:off x="487284" y="5983460"/>
            <a:ext cx="570099" cy="5822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Přímá spojnice se šipkou 34">
            <a:extLst>
              <a:ext uri="{FF2B5EF4-FFF2-40B4-BE49-F238E27FC236}">
                <a16:creationId xmlns:a16="http://schemas.microsoft.com/office/drawing/2014/main" id="{8E4C8E7F-EE7F-05B9-1904-1B431BF5DA7F}"/>
              </a:ext>
            </a:extLst>
          </p:cNvPr>
          <p:cNvCxnSpPr>
            <a:cxnSpLocks/>
          </p:cNvCxnSpPr>
          <p:nvPr/>
        </p:nvCxnSpPr>
        <p:spPr>
          <a:xfrm>
            <a:off x="1027749" y="6211828"/>
            <a:ext cx="5748807" cy="0"/>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Přímá spojnice 36">
            <a:extLst>
              <a:ext uri="{FF2B5EF4-FFF2-40B4-BE49-F238E27FC236}">
                <a16:creationId xmlns:a16="http://schemas.microsoft.com/office/drawing/2014/main" id="{E395897E-A463-E2CD-0072-E7FFE6E62EA7}"/>
              </a:ext>
            </a:extLst>
          </p:cNvPr>
          <p:cNvCxnSpPr>
            <a:cxnSpLocks/>
          </p:cNvCxnSpPr>
          <p:nvPr/>
        </p:nvCxnSpPr>
        <p:spPr>
          <a:xfrm>
            <a:off x="6776556" y="5887233"/>
            <a:ext cx="0" cy="636692"/>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2" name="TextovéPole 41">
            <a:extLst>
              <a:ext uri="{FF2B5EF4-FFF2-40B4-BE49-F238E27FC236}">
                <a16:creationId xmlns:a16="http://schemas.microsoft.com/office/drawing/2014/main" id="{FD68CA77-FCE5-F6B9-CDAB-1981E7C5AB22}"/>
              </a:ext>
            </a:extLst>
          </p:cNvPr>
          <p:cNvSpPr txBox="1"/>
          <p:nvPr/>
        </p:nvSpPr>
        <p:spPr>
          <a:xfrm>
            <a:off x="6557298" y="5388249"/>
            <a:ext cx="540466" cy="461665"/>
          </a:xfrm>
          <a:prstGeom prst="rect">
            <a:avLst/>
          </a:prstGeom>
          <a:noFill/>
        </p:spPr>
        <p:txBody>
          <a:bodyPr wrap="square" rtlCol="0">
            <a:spAutoFit/>
          </a:bodyPr>
          <a:lstStyle/>
          <a:p>
            <a:r>
              <a:rPr lang="cs-CZ" sz="2400" b="1" dirty="0"/>
              <a:t>30</a:t>
            </a:r>
          </a:p>
        </p:txBody>
      </p:sp>
      <p:cxnSp>
        <p:nvCxnSpPr>
          <p:cNvPr id="43" name="Přímá spojnice 42">
            <a:extLst>
              <a:ext uri="{FF2B5EF4-FFF2-40B4-BE49-F238E27FC236}">
                <a16:creationId xmlns:a16="http://schemas.microsoft.com/office/drawing/2014/main" id="{7A98D3ED-21A4-8931-9D34-BE12285CAAF8}"/>
              </a:ext>
            </a:extLst>
          </p:cNvPr>
          <p:cNvCxnSpPr>
            <a:cxnSpLocks/>
          </p:cNvCxnSpPr>
          <p:nvPr/>
        </p:nvCxnSpPr>
        <p:spPr>
          <a:xfrm>
            <a:off x="1004760" y="5929034"/>
            <a:ext cx="0" cy="636692"/>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4" name="Grafický objekt 43" descr="Dokument se souvislou výplní">
            <a:extLst>
              <a:ext uri="{FF2B5EF4-FFF2-40B4-BE49-F238E27FC236}">
                <a16:creationId xmlns:a16="http://schemas.microsoft.com/office/drawing/2014/main" id="{0126712D-D868-73A9-DC5B-670E3F1C0A8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559517" y="5768228"/>
            <a:ext cx="755697" cy="755697"/>
          </a:xfrm>
          <a:prstGeom prst="rect">
            <a:avLst/>
          </a:prstGeom>
        </p:spPr>
      </p:pic>
      <p:pic>
        <p:nvPicPr>
          <p:cNvPr id="45" name="Grafický objekt 44" descr="Deska s klipem, odznak se souvislou výplní">
            <a:extLst>
              <a:ext uri="{FF2B5EF4-FFF2-40B4-BE49-F238E27FC236}">
                <a16:creationId xmlns:a16="http://schemas.microsoft.com/office/drawing/2014/main" id="{DF10AA7D-3491-72C3-A68C-471AC210DF4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056898" y="5777888"/>
            <a:ext cx="755697" cy="755697"/>
          </a:xfrm>
          <a:prstGeom prst="rect">
            <a:avLst/>
          </a:prstGeom>
        </p:spPr>
      </p:pic>
      <p:cxnSp>
        <p:nvCxnSpPr>
          <p:cNvPr id="46" name="Přímá spojnice se šipkou 45">
            <a:extLst>
              <a:ext uri="{FF2B5EF4-FFF2-40B4-BE49-F238E27FC236}">
                <a16:creationId xmlns:a16="http://schemas.microsoft.com/office/drawing/2014/main" id="{A788B790-2C2B-A44A-3001-B28889855529}"/>
              </a:ext>
            </a:extLst>
          </p:cNvPr>
          <p:cNvCxnSpPr>
            <a:cxnSpLocks/>
          </p:cNvCxnSpPr>
          <p:nvPr/>
        </p:nvCxnSpPr>
        <p:spPr>
          <a:xfrm>
            <a:off x="6791099" y="6211828"/>
            <a:ext cx="87483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8" name="Grafický objekt 47" descr="Dokument se souvislou výplní">
            <a:extLst>
              <a:ext uri="{FF2B5EF4-FFF2-40B4-BE49-F238E27FC236}">
                <a16:creationId xmlns:a16="http://schemas.microsoft.com/office/drawing/2014/main" id="{9BEC0057-4D7F-4D0A-EA31-4562B46EAFF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157949" y="5341947"/>
            <a:ext cx="755697" cy="755697"/>
          </a:xfrm>
          <a:prstGeom prst="rect">
            <a:avLst/>
          </a:prstGeom>
        </p:spPr>
      </p:pic>
      <p:pic>
        <p:nvPicPr>
          <p:cNvPr id="49" name="Grafický objekt 48" descr="Deska s klipem, odznak se souvislou výplní">
            <a:extLst>
              <a:ext uri="{FF2B5EF4-FFF2-40B4-BE49-F238E27FC236}">
                <a16:creationId xmlns:a16="http://schemas.microsoft.com/office/drawing/2014/main" id="{19D4C98B-4D39-A740-2D0B-7AC5D188DB4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584513" y="5353199"/>
            <a:ext cx="755697" cy="755697"/>
          </a:xfrm>
          <a:prstGeom prst="rect">
            <a:avLst/>
          </a:prstGeom>
        </p:spPr>
      </p:pic>
      <p:cxnSp>
        <p:nvCxnSpPr>
          <p:cNvPr id="50" name="Přímá spojnice 49">
            <a:extLst>
              <a:ext uri="{FF2B5EF4-FFF2-40B4-BE49-F238E27FC236}">
                <a16:creationId xmlns:a16="http://schemas.microsoft.com/office/drawing/2014/main" id="{715253C4-452C-D88F-8E47-F55DD8180B3C}"/>
              </a:ext>
            </a:extLst>
          </p:cNvPr>
          <p:cNvCxnSpPr>
            <a:cxnSpLocks/>
          </p:cNvCxnSpPr>
          <p:nvPr/>
        </p:nvCxnSpPr>
        <p:spPr>
          <a:xfrm flipV="1">
            <a:off x="7709808" y="5777888"/>
            <a:ext cx="996375" cy="8024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Přímá spojnice 51">
            <a:extLst>
              <a:ext uri="{FF2B5EF4-FFF2-40B4-BE49-F238E27FC236}">
                <a16:creationId xmlns:a16="http://schemas.microsoft.com/office/drawing/2014/main" id="{6A8A7DA5-7A3C-F219-D5D6-29D03D565447}"/>
              </a:ext>
            </a:extLst>
          </p:cNvPr>
          <p:cNvCxnSpPr>
            <a:cxnSpLocks/>
          </p:cNvCxnSpPr>
          <p:nvPr/>
        </p:nvCxnSpPr>
        <p:spPr>
          <a:xfrm>
            <a:off x="7657186" y="5758568"/>
            <a:ext cx="1119781" cy="8217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9707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wd">
                                    <p:tmPct val="75000"/>
                                  </p:iterate>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nodeType="withEffect">
                                  <p:stCondLst>
                                    <p:cond delay="50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ntr" presetSubtype="0" fill="hold" nodeType="withEffect">
                                  <p:stCondLst>
                                    <p:cond delay="100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37" presetClass="path" presetSubtype="0" accel="50000" decel="50000" fill="hold" nodeType="clickEffect">
                                  <p:stCondLst>
                                    <p:cond delay="0"/>
                                  </p:stCondLst>
                                  <p:childTnLst>
                                    <p:animMotion origin="layout" path="M 0.02461 0.00532 L 0.12787 0.04537 C 0.14935 0.0544 0.18165 0.05926 0.2155 0.05926 C 0.25404 0.05926 0.28477 0.0544 0.30638 0.04537 L 0.40977 0.00532 " pathEditMode="relative" rAng="0" ptsTypes="AAAAA">
                                      <p:cBhvr>
                                        <p:cTn id="33" dur="2000" fill="hold"/>
                                        <p:tgtEl>
                                          <p:spTgt spid="5"/>
                                        </p:tgtEl>
                                        <p:attrNameLst>
                                          <p:attrName>ppt_x</p:attrName>
                                          <p:attrName>ppt_y</p:attrName>
                                        </p:attrNameLst>
                                      </p:cBhvr>
                                      <p:rCtr x="19258" y="2685"/>
                                    </p:animMotion>
                                  </p:childTnLst>
                                </p:cTn>
                              </p:par>
                              <p:par>
                                <p:cTn id="34" presetID="10" presetClass="entr" presetSubtype="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par>
                                <p:cTn id="42" presetID="10" presetClass="entr" presetSubtype="0" fill="hold"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par>
                                <p:cTn id="50" presetID="10" presetClass="entr" presetSubtype="0" fill="hold"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par>
                                <p:cTn id="58" presetID="10" presetClass="entr" presetSubtype="0" fill="hold" nodeType="with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500"/>
                                        <p:tgtEl>
                                          <p:spTgt spid="19"/>
                                        </p:tgtEl>
                                      </p:cBhvr>
                                    </p:animEffect>
                                  </p:childTnLst>
                                </p:cTn>
                              </p:par>
                              <p:par>
                                <p:cTn id="61" presetID="10" presetClass="entr" presetSubtype="0" fill="hold" nodeType="with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500"/>
                                        <p:tgtEl>
                                          <p:spTgt spid="15"/>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fade">
                                      <p:cBhvr>
                                        <p:cTn id="68" dur="500"/>
                                        <p:tgtEl>
                                          <p:spTgt spid="20"/>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fade">
                                      <p:cBhvr>
                                        <p:cTn id="73" dur="500"/>
                                        <p:tgtEl>
                                          <p:spTgt spid="21"/>
                                        </p:tgtEl>
                                      </p:cBhvr>
                                    </p:animEffect>
                                  </p:childTnLst>
                                </p:cTn>
                              </p:par>
                              <p:par>
                                <p:cTn id="74" presetID="10" presetClass="entr" presetSubtype="0" fill="hold" nodeType="with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500"/>
                                        <p:tgtEl>
                                          <p:spTgt spid="23"/>
                                        </p:tgtEl>
                                      </p:cBhvr>
                                    </p:animEffect>
                                  </p:childTnLst>
                                </p:cTn>
                              </p:par>
                              <p:par>
                                <p:cTn id="77" presetID="10" presetClass="entr" presetSubtype="0" fill="hold" nodeType="with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fade">
                                      <p:cBhvr>
                                        <p:cTn id="84" dur="500"/>
                                        <p:tgtEl>
                                          <p:spTgt spid="43"/>
                                        </p:tgtEl>
                                      </p:cBhvr>
                                    </p:animEffect>
                                  </p:childTnLst>
                                </p:cTn>
                              </p:par>
                              <p:par>
                                <p:cTn id="85" presetID="10" presetClass="entr" presetSubtype="0" fill="hold" nodeType="with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500"/>
                                        <p:tgtEl>
                                          <p:spTgt spid="35"/>
                                        </p:tgtEl>
                                      </p:cBhvr>
                                    </p:animEffect>
                                  </p:childTnLst>
                                </p:cTn>
                              </p:par>
                              <p:par>
                                <p:cTn id="88" presetID="10" presetClass="entr" presetSubtype="0" fill="hold" nodeType="withEffect">
                                  <p:stCondLst>
                                    <p:cond delay="0"/>
                                  </p:stCondLst>
                                  <p:childTnLst>
                                    <p:set>
                                      <p:cBhvr>
                                        <p:cTn id="89" dur="1" fill="hold">
                                          <p:stCondLst>
                                            <p:cond delay="0"/>
                                          </p:stCondLst>
                                        </p:cTn>
                                        <p:tgtEl>
                                          <p:spTgt spid="37"/>
                                        </p:tgtEl>
                                        <p:attrNameLst>
                                          <p:attrName>style.visibility</p:attrName>
                                        </p:attrNameLst>
                                      </p:cBhvr>
                                      <p:to>
                                        <p:strVal val="visible"/>
                                      </p:to>
                                    </p:set>
                                    <p:animEffect transition="in" filter="fade">
                                      <p:cBhvr>
                                        <p:cTn id="90" dur="500"/>
                                        <p:tgtEl>
                                          <p:spTgt spid="37"/>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42"/>
                                        </p:tgtEl>
                                        <p:attrNameLst>
                                          <p:attrName>style.visibility</p:attrName>
                                        </p:attrNameLst>
                                      </p:cBhvr>
                                      <p:to>
                                        <p:strVal val="visible"/>
                                      </p:to>
                                    </p:set>
                                    <p:animEffect transition="in" filter="fade">
                                      <p:cBhvr>
                                        <p:cTn id="93" dur="500"/>
                                        <p:tgtEl>
                                          <p:spTgt spid="42"/>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48"/>
                                        </p:tgtEl>
                                        <p:attrNameLst>
                                          <p:attrName>style.visibility</p:attrName>
                                        </p:attrNameLst>
                                      </p:cBhvr>
                                      <p:to>
                                        <p:strVal val="visible"/>
                                      </p:to>
                                    </p:set>
                                    <p:animEffect transition="in" filter="fade">
                                      <p:cBhvr>
                                        <p:cTn id="98" dur="500"/>
                                        <p:tgtEl>
                                          <p:spTgt spid="48"/>
                                        </p:tgtEl>
                                      </p:cBhvr>
                                    </p:animEffect>
                                  </p:childTnLst>
                                </p:cTn>
                              </p:par>
                              <p:par>
                                <p:cTn id="99" presetID="10" presetClass="entr" presetSubtype="0" fill="hold" nodeType="withEffect">
                                  <p:stCondLst>
                                    <p:cond delay="0"/>
                                  </p:stCondLst>
                                  <p:childTnLst>
                                    <p:set>
                                      <p:cBhvr>
                                        <p:cTn id="100" dur="1" fill="hold">
                                          <p:stCondLst>
                                            <p:cond delay="0"/>
                                          </p:stCondLst>
                                        </p:cTn>
                                        <p:tgtEl>
                                          <p:spTgt spid="49"/>
                                        </p:tgtEl>
                                        <p:attrNameLst>
                                          <p:attrName>style.visibility</p:attrName>
                                        </p:attrNameLst>
                                      </p:cBhvr>
                                      <p:to>
                                        <p:strVal val="visible"/>
                                      </p:to>
                                    </p:set>
                                    <p:animEffect transition="in" filter="fade">
                                      <p:cBhvr>
                                        <p:cTn id="101" dur="500"/>
                                        <p:tgtEl>
                                          <p:spTgt spid="49"/>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46"/>
                                        </p:tgtEl>
                                        <p:attrNameLst>
                                          <p:attrName>style.visibility</p:attrName>
                                        </p:attrNameLst>
                                      </p:cBhvr>
                                      <p:to>
                                        <p:strVal val="visible"/>
                                      </p:to>
                                    </p:set>
                                    <p:animEffect transition="in" filter="fade">
                                      <p:cBhvr>
                                        <p:cTn id="106" dur="500"/>
                                        <p:tgtEl>
                                          <p:spTgt spid="46"/>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nodeType="click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fade">
                                      <p:cBhvr>
                                        <p:cTn id="111" dur="500"/>
                                        <p:tgtEl>
                                          <p:spTgt spid="44"/>
                                        </p:tgtEl>
                                      </p:cBhvr>
                                    </p:animEffect>
                                  </p:childTnLst>
                                </p:cTn>
                              </p:par>
                              <p:par>
                                <p:cTn id="112" presetID="10" presetClass="entr" presetSubtype="0" fill="hold" nodeType="withEffect">
                                  <p:stCondLst>
                                    <p:cond delay="0"/>
                                  </p:stCondLst>
                                  <p:childTnLst>
                                    <p:set>
                                      <p:cBhvr>
                                        <p:cTn id="113" dur="1" fill="hold">
                                          <p:stCondLst>
                                            <p:cond delay="0"/>
                                          </p:stCondLst>
                                        </p:cTn>
                                        <p:tgtEl>
                                          <p:spTgt spid="45"/>
                                        </p:tgtEl>
                                        <p:attrNameLst>
                                          <p:attrName>style.visibility</p:attrName>
                                        </p:attrNameLst>
                                      </p:cBhvr>
                                      <p:to>
                                        <p:strVal val="visible"/>
                                      </p:to>
                                    </p:set>
                                    <p:animEffect transition="in" filter="fade">
                                      <p:cBhvr>
                                        <p:cTn id="114" dur="500"/>
                                        <p:tgtEl>
                                          <p:spTgt spid="45"/>
                                        </p:tgtEl>
                                      </p:cBhvr>
                                    </p:animEffect>
                                  </p:childTnLst>
                                </p:cTn>
                              </p:par>
                              <p:par>
                                <p:cTn id="115" presetID="10" presetClass="entr" presetSubtype="0" fill="hold" nodeType="withEffect">
                                  <p:stCondLst>
                                    <p:cond delay="50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500"/>
                                        <p:tgtEl>
                                          <p:spTgt spid="50"/>
                                        </p:tgtEl>
                                      </p:cBhvr>
                                    </p:animEffect>
                                  </p:childTnLst>
                                </p:cTn>
                              </p:par>
                              <p:par>
                                <p:cTn id="118" presetID="10" presetClass="entr" presetSubtype="0" fill="hold" nodeType="withEffect">
                                  <p:stCondLst>
                                    <p:cond delay="1000"/>
                                  </p:stCondLst>
                                  <p:childTnLst>
                                    <p:set>
                                      <p:cBhvr>
                                        <p:cTn id="119" dur="1" fill="hold">
                                          <p:stCondLst>
                                            <p:cond delay="0"/>
                                          </p:stCondLst>
                                        </p:cTn>
                                        <p:tgtEl>
                                          <p:spTgt spid="52"/>
                                        </p:tgtEl>
                                        <p:attrNameLst>
                                          <p:attrName>style.visibility</p:attrName>
                                        </p:attrNameLst>
                                      </p:cBhvr>
                                      <p:to>
                                        <p:strVal val="visible"/>
                                      </p:to>
                                    </p:set>
                                    <p:animEffect transition="in" filter="fade">
                                      <p:cBhvr>
                                        <p:cTn id="12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294229" y="253219"/>
            <a:ext cx="10353820" cy="6457070"/>
          </a:xfrm>
        </p:spPr>
        <p:txBody>
          <a:bodyPr>
            <a:normAutofit fontScale="92500" lnSpcReduction="20000"/>
          </a:bodyPr>
          <a:lstStyle/>
          <a:p>
            <a:r>
              <a:rPr lang="cs-CZ" sz="2400" b="1" dirty="0"/>
              <a:t>§ 162</a:t>
            </a:r>
          </a:p>
          <a:p>
            <a:r>
              <a:rPr lang="cs-CZ" sz="2400" b="1" dirty="0"/>
              <a:t>(4)</a:t>
            </a:r>
            <a:r>
              <a:rPr lang="cs-CZ" sz="2400" dirty="0"/>
              <a:t> </a:t>
            </a:r>
            <a:r>
              <a:rPr lang="cs-CZ" sz="2400" b="1" dirty="0"/>
              <a:t>Správce daně, který převzal údaje ke správě placení peněžitého plnění v rámci dělené správy, poskytne na dožádání orgánu veřejné moci, který mu tyto údaje předal, informace o placení tohoto peněžitého plnění.</a:t>
            </a:r>
          </a:p>
          <a:p>
            <a:r>
              <a:rPr lang="cs-CZ" sz="2400" b="1" dirty="0"/>
              <a:t>(5)</a:t>
            </a:r>
            <a:r>
              <a:rPr lang="cs-CZ" sz="2400" dirty="0"/>
              <a:t> </a:t>
            </a:r>
            <a:r>
              <a:rPr lang="cs-CZ" sz="2400" b="1" dirty="0">
                <a:highlight>
                  <a:srgbClr val="FFFF00"/>
                </a:highlight>
              </a:rPr>
              <a:t>Předání údajů ke správě placení peněžitého plnění v rámci dělené správy a žádost, kterou orgán veřejné moci žádá obecného správce daně o výkon správy placení nebo vymáhání peněžitého plnění v rámci dělené správy, lze učinit pouze elektronicky ve formátu a struktuře určených a zveřejněných správcem daně způsobem umožňujícím dálkový přístup. </a:t>
            </a:r>
          </a:p>
          <a:p>
            <a:r>
              <a:rPr lang="cs-CZ" sz="2400" b="1" i="0" dirty="0">
                <a:solidFill>
                  <a:srgbClr val="000000"/>
                </a:solidFill>
                <a:effectLst/>
                <a:latin typeface="+mj-lt"/>
              </a:rPr>
              <a:t>(6)</a:t>
            </a:r>
            <a:r>
              <a:rPr lang="cs-CZ" sz="2400" b="0" i="0" dirty="0">
                <a:solidFill>
                  <a:srgbClr val="000000"/>
                </a:solidFill>
                <a:effectLst/>
                <a:latin typeface="+mj-lt"/>
              </a:rPr>
              <a:t> </a:t>
            </a:r>
            <a:r>
              <a:rPr lang="cs-CZ" sz="2400" b="1" i="0" dirty="0">
                <a:solidFill>
                  <a:srgbClr val="000000"/>
                </a:solidFill>
                <a:effectLst/>
                <a:latin typeface="+mj-lt"/>
              </a:rPr>
              <a:t>Údaje podle odstavců 1 až 4 lze poskytovat také v rozsahu a způsobem dohodnutým mezi příslušným orgánem veřejné moci a správcem daně.</a:t>
            </a:r>
            <a:endParaRPr lang="cs-CZ" sz="2400" b="1" dirty="0">
              <a:latin typeface="+mj-lt"/>
            </a:endParaRPr>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lgn="ctr">
              <a:buNone/>
            </a:pPr>
            <a:r>
              <a:rPr lang="cs-CZ" sz="3600" b="1" dirty="0"/>
              <a:t>!!! Do směrnice!!!</a:t>
            </a:r>
          </a:p>
        </p:txBody>
      </p:sp>
      <p:sp>
        <p:nvSpPr>
          <p:cNvPr id="2" name="Šipka: doprava 1">
            <a:extLst>
              <a:ext uri="{FF2B5EF4-FFF2-40B4-BE49-F238E27FC236}">
                <a16:creationId xmlns:a16="http://schemas.microsoft.com/office/drawing/2014/main" id="{99C63C0D-D3D2-4E32-8081-EDAF37241D99}"/>
              </a:ext>
            </a:extLst>
          </p:cNvPr>
          <p:cNvSpPr/>
          <p:nvPr/>
        </p:nvSpPr>
        <p:spPr>
          <a:xfrm rot="16200000">
            <a:off x="6025662" y="4967654"/>
            <a:ext cx="738554" cy="3956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5095211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92925" y="624110"/>
            <a:ext cx="8911687" cy="807125"/>
          </a:xfrm>
        </p:spPr>
        <p:txBody>
          <a:bodyPr/>
          <a:lstStyle/>
          <a:p>
            <a:r>
              <a:rPr lang="cs-CZ" dirty="0"/>
              <a:t>§ 5 Postup správce daně</a:t>
            </a:r>
          </a:p>
        </p:txBody>
      </p:sp>
      <p:sp>
        <p:nvSpPr>
          <p:cNvPr id="3" name="Zástupný symbol pro obsah 2"/>
          <p:cNvSpPr>
            <a:spLocks noGrp="1"/>
          </p:cNvSpPr>
          <p:nvPr>
            <p:ph idx="1"/>
          </p:nvPr>
        </p:nvSpPr>
        <p:spPr>
          <a:xfrm>
            <a:off x="1406455" y="1543878"/>
            <a:ext cx="10098157" cy="5327374"/>
          </a:xfrm>
        </p:spPr>
        <p:txBody>
          <a:bodyPr>
            <a:normAutofit/>
          </a:bodyPr>
          <a:lstStyle/>
          <a:p>
            <a:r>
              <a:rPr lang="cs-CZ" sz="2800" dirty="0"/>
              <a:t>Správní uvážení se pak v právních normách objevuje ve dvou formách, které označujeme jako </a:t>
            </a:r>
            <a:r>
              <a:rPr lang="cs-CZ" sz="2800" b="1" dirty="0"/>
              <a:t>„uvážení jednání“</a:t>
            </a:r>
            <a:r>
              <a:rPr lang="cs-CZ" sz="2800" dirty="0"/>
              <a:t> (možnost úvahy o tom, zda daný postup bude použit či nikoliv) nebo </a:t>
            </a:r>
            <a:r>
              <a:rPr lang="cs-CZ" sz="2800" b="1" dirty="0"/>
              <a:t>„uvážení volby“ </a:t>
            </a:r>
            <a:r>
              <a:rPr lang="cs-CZ" sz="2800" dirty="0"/>
              <a:t>(tedy volby jednoho z více možných postupů či řešení). Z hlediska tradičního dělení práva na oblast procesní a oblast hmotněprávní je třeba zmínit, že správní uvážení není zakotvováno pouze pro řešení otázek hmotněprávních, ale též za účelem řešení otázek procesních. Jde však o volnost relativní, neboť musí být vždy v intencích právního řádu (</a:t>
            </a:r>
            <a:r>
              <a:rPr lang="cs-CZ" sz="2800" i="1" dirty="0"/>
              <a:t>Skulová 2003</a:t>
            </a:r>
            <a:r>
              <a:rPr lang="cs-CZ" sz="2800" dirty="0"/>
              <a:t>).</a:t>
            </a:r>
          </a:p>
        </p:txBody>
      </p:sp>
    </p:spTree>
    <p:extLst>
      <p:ext uri="{BB962C8B-B14F-4D97-AF65-F5344CB8AC3E}">
        <p14:creationId xmlns:p14="http://schemas.microsoft.com/office/powerpoint/2010/main" val="34725926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12264" y="451832"/>
            <a:ext cx="8911687" cy="807125"/>
          </a:xfrm>
        </p:spPr>
        <p:txBody>
          <a:bodyPr/>
          <a:lstStyle/>
          <a:p>
            <a:r>
              <a:rPr lang="cs-CZ" dirty="0"/>
              <a:t>Usnesení NSS Č.J. 6 A 25/2002 - 42</a:t>
            </a:r>
          </a:p>
        </p:txBody>
      </p:sp>
      <p:sp>
        <p:nvSpPr>
          <p:cNvPr id="3" name="Zástupný symbol pro obsah 2"/>
          <p:cNvSpPr>
            <a:spLocks noGrp="1"/>
          </p:cNvSpPr>
          <p:nvPr>
            <p:ph idx="1"/>
          </p:nvPr>
        </p:nvSpPr>
        <p:spPr>
          <a:xfrm>
            <a:off x="1245705" y="1398105"/>
            <a:ext cx="9978886" cy="5459895"/>
          </a:xfrm>
        </p:spPr>
        <p:txBody>
          <a:bodyPr>
            <a:noAutofit/>
          </a:bodyPr>
          <a:lstStyle/>
          <a:p>
            <a:r>
              <a:rPr lang="cs-CZ" sz="2400" dirty="0"/>
              <a:t>Správní uvážení je v prvé řadě vždy limitováno principy vyplývajícími z ústavního pořádku České republiky; z nich lze vyvodit, že i </a:t>
            </a:r>
            <a:r>
              <a:rPr lang="cs-CZ" sz="2400" b="1" dirty="0"/>
              <a:t>tam, kde vydání rozhodnutí závisí toliko na uvážení správního orgánu, je tento orgán omezen zákazem libovůle, příkazem rozhodovat v obdobných věcech obdobně a ve stejných věcech stejně (různost rozhodování ve stejných či obdobných věcech může být právě projevem ústavně reprobované libovůle), tj. principem rovnosti, zákazem diskriminace, příkazem zachovávat lidskou důstojnost, jakož i povinností výslovně uvést, jaká kritéria v rámci své úvahy použil, jaké důkazní prostředky si opatřil, jaké důkazy provedl a jak je hodnotil, a k jakým skutkovým a právním závěrům dospěl. </a:t>
            </a:r>
          </a:p>
        </p:txBody>
      </p:sp>
    </p:spTree>
    <p:extLst>
      <p:ext uri="{BB962C8B-B14F-4D97-AF65-F5344CB8AC3E}">
        <p14:creationId xmlns:p14="http://schemas.microsoft.com/office/powerpoint/2010/main" val="21033945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12264" y="451832"/>
            <a:ext cx="8911687" cy="807125"/>
          </a:xfrm>
        </p:spPr>
        <p:txBody>
          <a:bodyPr>
            <a:normAutofit/>
          </a:bodyPr>
          <a:lstStyle/>
          <a:p>
            <a:r>
              <a:rPr lang="cs-CZ" sz="4400" b="1" dirty="0"/>
              <a:t>§ 6 daňového řádu</a:t>
            </a:r>
          </a:p>
        </p:txBody>
      </p:sp>
      <p:sp>
        <p:nvSpPr>
          <p:cNvPr id="3" name="Zástupný symbol pro obsah 2"/>
          <p:cNvSpPr>
            <a:spLocks noGrp="1"/>
          </p:cNvSpPr>
          <p:nvPr>
            <p:ph idx="1"/>
          </p:nvPr>
        </p:nvSpPr>
        <p:spPr>
          <a:xfrm>
            <a:off x="1245704" y="1398105"/>
            <a:ext cx="10386971" cy="5459895"/>
          </a:xfrm>
        </p:spPr>
        <p:txBody>
          <a:bodyPr>
            <a:noAutofit/>
          </a:bodyPr>
          <a:lstStyle/>
          <a:p>
            <a:r>
              <a:rPr lang="cs-CZ" sz="3200" dirty="0"/>
              <a:t>(3) Správce daně umožní osobám zúčastněným na správě daní uplatňovat jejich práva a </a:t>
            </a:r>
            <a:r>
              <a:rPr lang="cs-CZ" sz="3200" b="1" dirty="0"/>
              <a:t>v souvislosti se svým úkonem jim poskytne přiměřené poučení o jejich právech a povinnostech, je-li to vzhledem k povaze úkonu potřebné nebo stanoví-li tak zákon.</a:t>
            </a:r>
          </a:p>
        </p:txBody>
      </p:sp>
    </p:spTree>
    <p:extLst>
      <p:ext uri="{BB962C8B-B14F-4D97-AF65-F5344CB8AC3E}">
        <p14:creationId xmlns:p14="http://schemas.microsoft.com/office/powerpoint/2010/main" val="171168999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12264" y="451832"/>
            <a:ext cx="8911687" cy="807125"/>
          </a:xfrm>
        </p:spPr>
        <p:txBody>
          <a:bodyPr/>
          <a:lstStyle/>
          <a:p>
            <a:r>
              <a:rPr lang="cs-CZ" b="1" dirty="0"/>
              <a:t>Zásada poučovací</a:t>
            </a:r>
          </a:p>
        </p:txBody>
      </p:sp>
      <p:sp>
        <p:nvSpPr>
          <p:cNvPr id="3" name="Zástupný symbol pro obsah 2"/>
          <p:cNvSpPr>
            <a:spLocks noGrp="1"/>
          </p:cNvSpPr>
          <p:nvPr>
            <p:ph idx="1"/>
          </p:nvPr>
        </p:nvSpPr>
        <p:spPr>
          <a:xfrm>
            <a:off x="1245704" y="1398105"/>
            <a:ext cx="10386971" cy="5459895"/>
          </a:xfrm>
        </p:spPr>
        <p:txBody>
          <a:bodyPr>
            <a:noAutofit/>
          </a:bodyPr>
          <a:lstStyle/>
          <a:p>
            <a:r>
              <a:rPr lang="cs-CZ" sz="2400" b="1" dirty="0"/>
              <a:t>Správce daně je povinen v souvislosti se svým úkonem poskytnout osobám zúčastněným na správě daní přiměřené poučení o jejich právech a povinnostech (procesní poučení), je-li to vzhledem k povaze úkonu potřebné nebo stanoví-li tak zákon.</a:t>
            </a:r>
          </a:p>
          <a:p>
            <a:endParaRPr lang="cs-CZ" sz="2400" b="1" dirty="0"/>
          </a:p>
          <a:p>
            <a:pPr marL="0" indent="0">
              <a:buNone/>
            </a:pPr>
            <a:r>
              <a:rPr lang="cs-CZ" sz="2400" b="1" dirty="0"/>
              <a:t>Nález Ústavního soudu ze dne 29. 9. 2004, </a:t>
            </a:r>
            <a:r>
              <a:rPr lang="cs-CZ" sz="2400" b="1" dirty="0" err="1"/>
              <a:t>sp</a:t>
            </a:r>
            <a:r>
              <a:rPr lang="cs-CZ" sz="2400" b="1" dirty="0"/>
              <a:t>. zn. III. ÚS 188/04</a:t>
            </a:r>
          </a:p>
          <a:p>
            <a:pPr marL="0" indent="0">
              <a:buNone/>
            </a:pPr>
            <a:r>
              <a:rPr lang="cs-CZ" sz="2400" b="1" i="1" dirty="0"/>
              <a:t>„Správní orgán je ze zákona povinen chránit práva a zájmy občanů a také jim poskytovat pomoc a poučení, aby pro neznalost právních předpisů neutrpěli v řízení újmu."</a:t>
            </a:r>
          </a:p>
        </p:txBody>
      </p:sp>
    </p:spTree>
    <p:extLst>
      <p:ext uri="{BB962C8B-B14F-4D97-AF65-F5344CB8AC3E}">
        <p14:creationId xmlns:p14="http://schemas.microsoft.com/office/powerpoint/2010/main" val="31551739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12264" y="451832"/>
            <a:ext cx="8911687" cy="807125"/>
          </a:xfrm>
        </p:spPr>
        <p:txBody>
          <a:bodyPr/>
          <a:lstStyle/>
          <a:p>
            <a:r>
              <a:rPr lang="cs-CZ" b="1" dirty="0"/>
              <a:t>Zásada poučovací</a:t>
            </a:r>
          </a:p>
        </p:txBody>
      </p:sp>
      <p:sp>
        <p:nvSpPr>
          <p:cNvPr id="3" name="Zástupný symbol pro obsah 2"/>
          <p:cNvSpPr>
            <a:spLocks noGrp="1"/>
          </p:cNvSpPr>
          <p:nvPr>
            <p:ph idx="1"/>
          </p:nvPr>
        </p:nvSpPr>
        <p:spPr>
          <a:xfrm>
            <a:off x="1245704" y="1398105"/>
            <a:ext cx="10386971" cy="5459895"/>
          </a:xfrm>
        </p:spPr>
        <p:txBody>
          <a:bodyPr>
            <a:noAutofit/>
          </a:bodyPr>
          <a:lstStyle/>
          <a:p>
            <a:r>
              <a:rPr lang="cs-CZ" sz="2400" b="1" dirty="0"/>
              <a:t>Rozsudek Nejvyššího správního soudu ze dne 14. 10. 2010, č. j. 5 As 1/2010 – 76 </a:t>
            </a:r>
          </a:p>
          <a:p>
            <a:endParaRPr lang="cs-CZ" sz="2400" dirty="0"/>
          </a:p>
          <a:p>
            <a:r>
              <a:rPr lang="cs-CZ" sz="2400" b="1" i="1" dirty="0"/>
              <a:t>„Poučovací povinnost správních orgánů v řízeních, která vedou, je obecně zaměřena na poučení o procesních právech a povinnostech. Do poučovací povinnosti však již nepatří návod, co by účastník řízení měl nebo mohl činit, aby dosáhl žádaného výsledku“</a:t>
            </a:r>
          </a:p>
        </p:txBody>
      </p:sp>
    </p:spTree>
    <p:extLst>
      <p:ext uri="{BB962C8B-B14F-4D97-AF65-F5344CB8AC3E}">
        <p14:creationId xmlns:p14="http://schemas.microsoft.com/office/powerpoint/2010/main" val="653689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6C46BF-7FB7-795C-E74E-E8E105DD78B9}"/>
              </a:ext>
            </a:extLst>
          </p:cNvPr>
          <p:cNvSpPr>
            <a:spLocks noGrp="1"/>
          </p:cNvSpPr>
          <p:nvPr>
            <p:ph type="title"/>
          </p:nvPr>
        </p:nvSpPr>
        <p:spPr>
          <a:xfrm>
            <a:off x="1585733" y="624110"/>
            <a:ext cx="9918880" cy="1280890"/>
          </a:xfrm>
        </p:spPr>
        <p:txBody>
          <a:bodyPr>
            <a:normAutofit fontScale="90000"/>
          </a:bodyPr>
          <a:lstStyle/>
          <a:p>
            <a:r>
              <a:rPr lang="cs-CZ" sz="3100" b="1" i="0" dirty="0">
                <a:solidFill>
                  <a:srgbClr val="FF8400"/>
                </a:solidFill>
                <a:effectLst/>
                <a:latin typeface="Arial" panose="020B0604020202020204" pitchFamily="34" charset="0"/>
              </a:rPr>
              <a:t>§ 262</a:t>
            </a:r>
            <a:br>
              <a:rPr lang="cs-CZ" sz="3100" b="1" i="0" dirty="0">
                <a:solidFill>
                  <a:srgbClr val="FF8400"/>
                </a:solidFill>
                <a:effectLst/>
                <a:latin typeface="Arial" panose="020B0604020202020204" pitchFamily="34" charset="0"/>
              </a:rPr>
            </a:br>
            <a:r>
              <a:rPr lang="cs-CZ" sz="3100" b="1" i="0" dirty="0">
                <a:solidFill>
                  <a:srgbClr val="08A8F8"/>
                </a:solidFill>
                <a:effectLst/>
                <a:latin typeface="Arial" panose="020B0604020202020204" pitchFamily="34" charset="0"/>
              </a:rPr>
              <a:t>Vztah ke správnímu řádu</a:t>
            </a:r>
            <a:br>
              <a:rPr lang="cs-CZ" sz="3100" b="1" i="0" dirty="0">
                <a:solidFill>
                  <a:srgbClr val="08A8F8"/>
                </a:solidFill>
                <a:effectLst/>
                <a:latin typeface="Arial" panose="020B0604020202020204" pitchFamily="34" charset="0"/>
              </a:rPr>
            </a:br>
            <a:r>
              <a:rPr lang="cs-CZ" sz="3100" b="0" i="0" dirty="0">
                <a:solidFill>
                  <a:srgbClr val="000000"/>
                </a:solidFill>
                <a:effectLst/>
                <a:latin typeface="Arial" panose="020B0604020202020204" pitchFamily="34" charset="0"/>
              </a:rPr>
              <a:t>Při správě daní se správní řád nepoužije.</a:t>
            </a:r>
            <a:br>
              <a:rPr lang="cs-CZ" b="0" i="0" dirty="0">
                <a:solidFill>
                  <a:srgbClr val="000000"/>
                </a:solidFill>
                <a:effectLst/>
                <a:latin typeface="Arial" panose="020B0604020202020204" pitchFamily="34" charset="0"/>
              </a:rPr>
            </a:br>
            <a:endParaRPr lang="cs-CZ" dirty="0"/>
          </a:p>
        </p:txBody>
      </p:sp>
      <p:sp>
        <p:nvSpPr>
          <p:cNvPr id="3" name="Zástupný obsah 2">
            <a:extLst>
              <a:ext uri="{FF2B5EF4-FFF2-40B4-BE49-F238E27FC236}">
                <a16:creationId xmlns:a16="http://schemas.microsoft.com/office/drawing/2014/main" id="{957F50EC-8FD4-2FC5-E04E-47693AB4A94C}"/>
              </a:ext>
            </a:extLst>
          </p:cNvPr>
          <p:cNvSpPr>
            <a:spLocks noGrp="1"/>
          </p:cNvSpPr>
          <p:nvPr>
            <p:ph idx="1"/>
          </p:nvPr>
        </p:nvSpPr>
        <p:spPr>
          <a:xfrm>
            <a:off x="1585732" y="2133600"/>
            <a:ext cx="9918880" cy="3777622"/>
          </a:xfrm>
        </p:spPr>
        <p:txBody>
          <a:bodyPr/>
          <a:lstStyle/>
          <a:p>
            <a:r>
              <a:rPr lang="cs-CZ" sz="2800" b="1" dirty="0">
                <a:solidFill>
                  <a:schemeClr val="dk1"/>
                </a:solidFill>
                <a:ea typeface="Century Gothic"/>
                <a:cs typeface="Century Gothic"/>
                <a:sym typeface="Century Gothic"/>
              </a:rPr>
              <a:t>Podle § 262 DŘ se při správě daní se správní řád nepoužije. Komentář ve správním řádu k problematice zaujímá stanovisko takové, že § 177 správního řádu je speciální vůči § 262 daňového řádu (ačkoliv obecný vztah obou předpisů je opačný) a tudíž pokud daňový řád sám neupravuje zásady správního řádu, která obsahují § 2 až § 8, použije se tato část správního řádu.</a:t>
            </a:r>
          </a:p>
          <a:p>
            <a:endParaRPr lang="cs-CZ" dirty="0"/>
          </a:p>
        </p:txBody>
      </p:sp>
    </p:spTree>
    <p:extLst>
      <p:ext uri="{BB962C8B-B14F-4D97-AF65-F5344CB8AC3E}">
        <p14:creationId xmlns:p14="http://schemas.microsoft.com/office/powerpoint/2010/main" val="298068763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12265" y="663866"/>
            <a:ext cx="8911687" cy="661351"/>
          </a:xfrm>
        </p:spPr>
        <p:txBody>
          <a:bodyPr/>
          <a:lstStyle/>
          <a:p>
            <a:r>
              <a:rPr lang="cs-CZ" dirty="0"/>
              <a:t>Minimalizace průtahů a nákladů § 7 </a:t>
            </a:r>
          </a:p>
        </p:txBody>
      </p:sp>
      <p:sp>
        <p:nvSpPr>
          <p:cNvPr id="3" name="Zástupný symbol pro obsah 2"/>
          <p:cNvSpPr>
            <a:spLocks noGrp="1"/>
          </p:cNvSpPr>
          <p:nvPr>
            <p:ph idx="1"/>
          </p:nvPr>
        </p:nvSpPr>
        <p:spPr>
          <a:xfrm>
            <a:off x="1121934" y="1855304"/>
            <a:ext cx="9892347" cy="4426979"/>
          </a:xfrm>
        </p:spPr>
        <p:txBody>
          <a:bodyPr>
            <a:normAutofit/>
          </a:bodyPr>
          <a:lstStyle/>
          <a:p>
            <a:r>
              <a:rPr lang="cs-CZ" sz="2800" dirty="0"/>
              <a:t>Správce daně postupuje tak, aby nikomu nevznikaly zbytečné náklady. Z důvodu hospodárnosti může konat správce daně úkony pro různá řízení společně.</a:t>
            </a:r>
          </a:p>
        </p:txBody>
      </p:sp>
      <p:pic>
        <p:nvPicPr>
          <p:cNvPr id="1026" name="Picture 2" descr="Výsledek obrázku pro peníz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7937" y="3350846"/>
            <a:ext cx="4689231" cy="3126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707803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75435" y="381833"/>
            <a:ext cx="9760218" cy="726388"/>
          </a:xfrm>
        </p:spPr>
        <p:txBody>
          <a:bodyPr/>
          <a:lstStyle/>
          <a:p>
            <a:r>
              <a:rPr lang="cs-CZ" dirty="0"/>
              <a:t>§ 14a ZMP - Ohlášení</a:t>
            </a:r>
          </a:p>
        </p:txBody>
      </p:sp>
      <p:sp>
        <p:nvSpPr>
          <p:cNvPr id="3" name="Zástupný symbol pro obsah 2"/>
          <p:cNvSpPr>
            <a:spLocks noGrp="1"/>
          </p:cNvSpPr>
          <p:nvPr>
            <p:ph idx="1"/>
          </p:nvPr>
        </p:nvSpPr>
        <p:spPr>
          <a:xfrm>
            <a:off x="736208" y="1358312"/>
            <a:ext cx="11029071" cy="5276950"/>
          </a:xfrm>
        </p:spPr>
        <p:txBody>
          <a:bodyPr>
            <a:normAutofit fontScale="85000" lnSpcReduction="20000"/>
          </a:bodyPr>
          <a:lstStyle/>
          <a:p>
            <a:r>
              <a:rPr lang="cs-CZ" sz="2400" b="1" dirty="0"/>
              <a:t>(1) V ohlášení poplatník nebo plátce uvede</a:t>
            </a:r>
          </a:p>
          <a:p>
            <a:pPr indent="270510" algn="just">
              <a:spcBef>
                <a:spcPts val="600"/>
              </a:spcBef>
              <a:spcAft>
                <a:spcPts val="600"/>
              </a:spcAft>
              <a:tabLst>
                <a:tab pos="316865" algn="l"/>
                <a:tab pos="540385" algn="l"/>
                <a:tab pos="540385" algn="l"/>
              </a:tabLst>
            </a:pPr>
            <a:r>
              <a:rPr lang="cs-CZ" sz="2400" dirty="0"/>
              <a:t>a) </a:t>
            </a:r>
            <a:r>
              <a:rPr lang="cs-CZ" sz="3200" dirty="0">
                <a:latin typeface="Times New Roman" panose="02020603050405020304" pitchFamily="18" charset="0"/>
                <a:ea typeface="Times New Roman" panose="02020603050405020304" pitchFamily="18" charset="0"/>
              </a:rPr>
              <a:t>V ohlášení poplatník nebo plátce uvede</a:t>
            </a:r>
          </a:p>
          <a:p>
            <a:pPr lvl="3" algn="just">
              <a:buFont typeface="+mj-lt"/>
              <a:buAutoNum type="alphaLcParenR"/>
              <a:tabLst>
                <a:tab pos="269875" algn="l"/>
              </a:tabLst>
            </a:pPr>
            <a:r>
              <a:rPr lang="cs-CZ" sz="3200" b="1" dirty="0">
                <a:latin typeface="Times New Roman" panose="02020603050405020304" pitchFamily="18" charset="0"/>
                <a:ea typeface="Times New Roman" panose="02020603050405020304" pitchFamily="18" charset="0"/>
              </a:rPr>
              <a:t>jméno, popřípadě jména, a příjmení nebo název, obecný identifikátor, byl-li přidělen, místo pobytu nebo sídlo, sídlo podnikatele, popřípadě další adresu pro doručování; právnická osoba uvede též osoby, které jsou jejím jménem oprávněny jednat v poplatkových věcech,</a:t>
            </a:r>
          </a:p>
          <a:p>
            <a:pPr lvl="3" algn="just">
              <a:buFont typeface="+mj-lt"/>
              <a:buAutoNum type="alphaLcParenR"/>
              <a:tabLst>
                <a:tab pos="269875" algn="l"/>
              </a:tabLst>
            </a:pPr>
            <a:r>
              <a:rPr lang="cs-CZ" sz="3200" b="1" dirty="0">
                <a:latin typeface="Times New Roman" panose="02020603050405020304" pitchFamily="18" charset="0"/>
                <a:ea typeface="Times New Roman" panose="02020603050405020304" pitchFamily="18" charset="0"/>
              </a:rPr>
              <a:t>čísla všech svých účtů u poskytovatelů platebních služeb, včetně poskytovatelů těchto služeb v zahraničí, užívaných v souvislosti s podnikatelskou činností, v případě, že předmět poplatku souvisí s podnikatelskou činností poplatníka nebo plátce,</a:t>
            </a:r>
          </a:p>
          <a:p>
            <a:pPr lvl="3" algn="just">
              <a:buFont typeface="+mj-lt"/>
              <a:buAutoNum type="alphaLcParenR"/>
              <a:tabLst>
                <a:tab pos="269875" algn="l"/>
              </a:tabLst>
            </a:pPr>
            <a:r>
              <a:rPr lang="cs-CZ" sz="3200" dirty="0">
                <a:latin typeface="Times New Roman" panose="02020603050405020304" pitchFamily="18" charset="0"/>
                <a:ea typeface="Times New Roman" panose="02020603050405020304" pitchFamily="18" charset="0"/>
              </a:rPr>
              <a:t>údaje rozhodné pro stanovení poplatku.</a:t>
            </a:r>
          </a:p>
        </p:txBody>
      </p:sp>
    </p:spTree>
    <p:extLst>
      <p:ext uri="{BB962C8B-B14F-4D97-AF65-F5344CB8AC3E}">
        <p14:creationId xmlns:p14="http://schemas.microsoft.com/office/powerpoint/2010/main" val="334143739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457201" y="296807"/>
            <a:ext cx="11734799" cy="6247864"/>
          </a:xfrm>
          <a:prstGeom prst="rect">
            <a:avLst/>
          </a:prstGeom>
          <a:noFill/>
        </p:spPr>
        <p:txBody>
          <a:bodyPr wrap="square">
            <a:spAutoFit/>
          </a:bodyPr>
          <a:lstStyle/>
          <a:p>
            <a:pPr algn="ctr">
              <a:defRPr/>
            </a:pPr>
            <a:r>
              <a:rPr lang="cs-CZ" sz="4000" b="1" dirty="0">
                <a:solidFill>
                  <a:srgbClr val="FF0000"/>
                </a:solidFill>
              </a:rPr>
              <a:t>§ 153/3 </a:t>
            </a:r>
            <a:endParaRPr lang="cs-CZ" sz="4000" b="1" dirty="0"/>
          </a:p>
          <a:p>
            <a:pPr>
              <a:defRPr/>
            </a:pPr>
            <a:r>
              <a:rPr lang="cs-CZ" sz="4000" dirty="0">
                <a:solidFill>
                  <a:srgbClr val="000000"/>
                </a:solidFill>
                <a:latin typeface="Arial" panose="020B0604020202020204" pitchFamily="34" charset="0"/>
              </a:rPr>
              <a:t>(3) </a:t>
            </a:r>
            <a:r>
              <a:rPr lang="cs-CZ" sz="4000" b="0" i="0" dirty="0">
                <a:solidFill>
                  <a:srgbClr val="000000"/>
                </a:solidFill>
                <a:effectLst/>
                <a:latin typeface="Arial" panose="020B0604020202020204" pitchFamily="34" charset="0"/>
              </a:rPr>
              <a:t>Správce daně může daňový subjekt vhodným způsobem vyrozumět o výši jeho nedoplatků a upozornit jej na následky spojené s jejich neuhrazením. </a:t>
            </a:r>
            <a:r>
              <a:rPr lang="cs-CZ" sz="4000" b="1" i="0" dirty="0">
                <a:solidFill>
                  <a:srgbClr val="000000"/>
                </a:solidFill>
                <a:effectLst/>
                <a:latin typeface="Arial" panose="020B0604020202020204" pitchFamily="34" charset="0"/>
              </a:rPr>
              <a:t>Správce daně tak učiní vždy, jedná-li se o nedoplatek, který má být poprvé vymáhán; to neplatí, byl-li daňový subjekt o nedoplatku již dříve vyrozuměn, </a:t>
            </a:r>
            <a:r>
              <a:rPr lang="cs-CZ" sz="4000" b="0" i="0" dirty="0">
                <a:solidFill>
                  <a:srgbClr val="000000"/>
                </a:solidFill>
                <a:effectLst/>
                <a:latin typeface="Arial" panose="020B0604020202020204" pitchFamily="34" charset="0"/>
              </a:rPr>
              <a:t>hrozí-li nebezpečí z prodlení nebo by vyrozumění bylo zjevně neúčelné.</a:t>
            </a:r>
            <a:endParaRPr lang="cs-CZ" sz="4000" b="1" dirty="0"/>
          </a:p>
        </p:txBody>
      </p:sp>
    </p:spTree>
    <p:extLst>
      <p:ext uri="{BB962C8B-B14F-4D97-AF65-F5344CB8AC3E}">
        <p14:creationId xmlns:p14="http://schemas.microsoft.com/office/powerpoint/2010/main" val="5924726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457201" y="243512"/>
            <a:ext cx="11734799" cy="6370975"/>
          </a:xfrm>
          <a:prstGeom prst="rect">
            <a:avLst/>
          </a:prstGeom>
          <a:noFill/>
        </p:spPr>
        <p:txBody>
          <a:bodyPr wrap="square">
            <a:spAutoFit/>
          </a:bodyPr>
          <a:lstStyle/>
          <a:p>
            <a:pPr algn="ctr">
              <a:defRPr/>
            </a:pPr>
            <a:r>
              <a:rPr lang="cs-CZ" sz="4000" b="1" dirty="0">
                <a:solidFill>
                  <a:srgbClr val="FF0000"/>
                </a:solidFill>
              </a:rPr>
              <a:t>§ 153/3 NSS č.j. 7 </a:t>
            </a:r>
            <a:r>
              <a:rPr lang="cs-CZ" sz="4000" b="1" dirty="0" err="1">
                <a:solidFill>
                  <a:srgbClr val="FF0000"/>
                </a:solidFill>
              </a:rPr>
              <a:t>Afs</a:t>
            </a:r>
            <a:r>
              <a:rPr lang="cs-CZ" sz="4000" b="1" dirty="0">
                <a:solidFill>
                  <a:srgbClr val="FF0000"/>
                </a:solidFill>
              </a:rPr>
              <a:t> 37/2018 – 51 ze dne 15.11.2018</a:t>
            </a:r>
          </a:p>
          <a:p>
            <a:pPr algn="just"/>
            <a:r>
              <a:rPr lang="cs-CZ" sz="4800" b="1" i="0" dirty="0">
                <a:solidFill>
                  <a:srgbClr val="45556F"/>
                </a:solidFill>
                <a:effectLst/>
                <a:latin typeface="Raleway"/>
              </a:rPr>
              <a:t>Správní uvážení</a:t>
            </a:r>
          </a:p>
          <a:p>
            <a:pPr algn="just"/>
            <a:endParaRPr lang="cs-CZ" sz="2800" b="1" i="0" dirty="0">
              <a:solidFill>
                <a:srgbClr val="666666"/>
              </a:solidFill>
              <a:effectLst/>
              <a:latin typeface="Tahoma" panose="020B0604030504040204" pitchFamily="34" charset="0"/>
            </a:endParaRPr>
          </a:p>
          <a:p>
            <a:pPr algn="just"/>
            <a:r>
              <a:rPr lang="cs-CZ" sz="2800" b="1" i="0" dirty="0">
                <a:solidFill>
                  <a:srgbClr val="666666"/>
                </a:solidFill>
                <a:effectLst/>
                <a:latin typeface="Tahoma" panose="020B0604030504040204" pitchFamily="34" charset="0"/>
              </a:rPr>
              <a:t>Ani v případě správního uvážení není orgán finanční správy oprávněn postupovat libovolně nebo nahodile. Daňový řád výslovně stanoví, že osoby zúčastněné na správě daní mají rovná procesní práva a povinnosti (§ 6 odst. 1 daňového řádu), že správce daně dbá na to, aby při rozhodování skutkově shodných nebo podobných případů nevznikaly nedůvodné rozdíly (§ 8 odst. 2 daňového řádu). </a:t>
            </a:r>
            <a:r>
              <a:rPr lang="cs-CZ" sz="2800" b="1" i="0" dirty="0">
                <a:solidFill>
                  <a:srgbClr val="FF0000"/>
                </a:solidFill>
                <a:effectLst/>
                <a:latin typeface="Tahoma" panose="020B0604030504040204" pitchFamily="34" charset="0"/>
              </a:rPr>
              <a:t>Limitem pro správní uvážení týkající se § 153 odst. 3 daňového řádu by přitom měla být účelnost vyrozumění o nedoplatku.</a:t>
            </a:r>
          </a:p>
        </p:txBody>
      </p:sp>
    </p:spTree>
    <p:extLst>
      <p:ext uri="{BB962C8B-B14F-4D97-AF65-F5344CB8AC3E}">
        <p14:creationId xmlns:p14="http://schemas.microsoft.com/office/powerpoint/2010/main" val="35278452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4" descr="preklutivní pohledávk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3389" y="0"/>
            <a:ext cx="13166725" cy="987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7" name="Text Box 5"/>
          <p:cNvSpPr txBox="1">
            <a:spLocks noChangeArrowheads="1"/>
          </p:cNvSpPr>
          <p:nvPr/>
        </p:nvSpPr>
        <p:spPr bwMode="auto">
          <a:xfrm>
            <a:off x="1992313" y="981076"/>
            <a:ext cx="374173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800" b="1" dirty="0"/>
              <a:t>Odpisy pohledávek</a:t>
            </a:r>
          </a:p>
          <a:p>
            <a:pPr eaLnBrk="1" hangingPunct="1">
              <a:spcBef>
                <a:spcPct val="0"/>
              </a:spcBef>
              <a:buFontTx/>
              <a:buNone/>
            </a:pPr>
            <a:endParaRPr lang="cs-CZ" altLang="cs-CZ" sz="2800" b="1" dirty="0"/>
          </a:p>
          <a:p>
            <a:pPr eaLnBrk="1" hangingPunct="1">
              <a:spcBef>
                <a:spcPct val="0"/>
              </a:spcBef>
              <a:buFontTx/>
              <a:buNone/>
            </a:pPr>
            <a:r>
              <a:rPr lang="cs-CZ" altLang="cs-CZ" sz="2800" b="1" dirty="0"/>
              <a:t>Prekluze pohledávek</a:t>
            </a:r>
          </a:p>
        </p:txBody>
      </p:sp>
    </p:spTree>
    <p:extLst>
      <p:ext uri="{BB962C8B-B14F-4D97-AF65-F5344CB8AC3E}">
        <p14:creationId xmlns:p14="http://schemas.microsoft.com/office/powerpoint/2010/main" val="3195833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519311" y="436097"/>
            <a:ext cx="10185009" cy="6203853"/>
          </a:xfrm>
        </p:spPr>
        <p:txBody>
          <a:bodyPr>
            <a:normAutofit/>
          </a:bodyPr>
          <a:lstStyle/>
          <a:p>
            <a:pPr algn="just">
              <a:spcBef>
                <a:spcPct val="0"/>
              </a:spcBef>
              <a:buFontTx/>
              <a:buNone/>
            </a:pPr>
            <a:r>
              <a:rPr lang="cs-CZ" altLang="cs-CZ" sz="2200" b="1" dirty="0">
                <a:solidFill>
                  <a:srgbClr val="FF8400"/>
                </a:solidFill>
              </a:rPr>
              <a:t>§ 158 </a:t>
            </a:r>
            <a:r>
              <a:rPr lang="cs-CZ" altLang="cs-CZ" sz="2200" b="1" dirty="0">
                <a:solidFill>
                  <a:srgbClr val="08A8F8"/>
                </a:solidFill>
              </a:rPr>
              <a:t>Odpis nedoplatku pro nedobytnost</a:t>
            </a:r>
          </a:p>
          <a:p>
            <a:pPr algn="just">
              <a:spcBef>
                <a:spcPct val="0"/>
              </a:spcBef>
              <a:buFontTx/>
              <a:buNone/>
            </a:pPr>
            <a:endParaRPr lang="cs-CZ" altLang="cs-CZ" sz="2200" b="1" dirty="0">
              <a:solidFill>
                <a:srgbClr val="08A8F8"/>
              </a:solidFill>
            </a:endParaRPr>
          </a:p>
          <a:p>
            <a:pPr algn="just">
              <a:spcBef>
                <a:spcPct val="0"/>
              </a:spcBef>
              <a:buFontTx/>
              <a:buNone/>
            </a:pPr>
            <a:r>
              <a:rPr lang="cs-CZ" altLang="cs-CZ" sz="2200" b="1" dirty="0">
                <a:solidFill>
                  <a:srgbClr val="FF0000"/>
                </a:solidFill>
              </a:rPr>
              <a:t>(1)</a:t>
            </a:r>
            <a:r>
              <a:rPr lang="cs-CZ" altLang="cs-CZ" sz="2200" dirty="0">
                <a:solidFill>
                  <a:srgbClr val="FF0000"/>
                </a:solidFill>
              </a:rPr>
              <a:t> Správce daně odepíše nedobytný nedoplatek.</a:t>
            </a:r>
          </a:p>
          <a:p>
            <a:pPr algn="just">
              <a:spcBef>
                <a:spcPct val="0"/>
              </a:spcBef>
              <a:buFontTx/>
              <a:buNone/>
            </a:pPr>
            <a:endParaRPr lang="cs-CZ" altLang="cs-CZ" sz="2200" dirty="0">
              <a:solidFill>
                <a:srgbClr val="000000"/>
              </a:solidFill>
            </a:endParaRPr>
          </a:p>
          <a:p>
            <a:pPr algn="just">
              <a:spcBef>
                <a:spcPct val="0"/>
              </a:spcBef>
              <a:buFontTx/>
              <a:buNone/>
            </a:pPr>
            <a:r>
              <a:rPr lang="cs-CZ" altLang="cs-CZ" sz="2200" b="1" dirty="0">
                <a:solidFill>
                  <a:srgbClr val="000000"/>
                </a:solidFill>
              </a:rPr>
              <a:t>(2)</a:t>
            </a:r>
            <a:r>
              <a:rPr lang="cs-CZ" altLang="cs-CZ" sz="2200" dirty="0">
                <a:solidFill>
                  <a:srgbClr val="000000"/>
                </a:solidFill>
              </a:rPr>
              <a:t> Nedobytným nedoplatkem se pro účely tohoto zákona rozumí nedoplatek,</a:t>
            </a:r>
          </a:p>
          <a:p>
            <a:pPr algn="just">
              <a:spcBef>
                <a:spcPct val="0"/>
              </a:spcBef>
              <a:buFontTx/>
              <a:buNone/>
            </a:pPr>
            <a:r>
              <a:rPr lang="cs-CZ" altLang="cs-CZ" sz="2200" b="1" dirty="0">
                <a:solidFill>
                  <a:srgbClr val="000000"/>
                </a:solidFill>
              </a:rPr>
              <a:t>a)</a:t>
            </a:r>
            <a:r>
              <a:rPr lang="cs-CZ" altLang="cs-CZ" sz="2200" dirty="0">
                <a:solidFill>
                  <a:srgbClr val="000000"/>
                </a:solidFill>
              </a:rPr>
              <a:t> </a:t>
            </a:r>
            <a:r>
              <a:rPr lang="cs-CZ" altLang="cs-CZ" sz="2200" dirty="0">
                <a:solidFill>
                  <a:srgbClr val="FF0000"/>
                </a:solidFill>
              </a:rPr>
              <a:t>který byl bezvýsledně vymáhán na daňovém subjektu i na jiných osobách, na nichž mohl být vymáhán</a:t>
            </a:r>
            <a:r>
              <a:rPr lang="cs-CZ" altLang="cs-CZ" sz="2200" dirty="0">
                <a:solidFill>
                  <a:srgbClr val="000000"/>
                </a:solidFill>
              </a:rPr>
              <a:t>, </a:t>
            </a:r>
            <a:r>
              <a:rPr lang="cs-CZ" altLang="cs-CZ" sz="2200" dirty="0">
                <a:solidFill>
                  <a:srgbClr val="00B050"/>
                </a:solidFill>
              </a:rPr>
              <a:t>nebo jehož vymáhání by zřejmě nevedlo k výsledku</a:t>
            </a:r>
            <a:r>
              <a:rPr lang="cs-CZ" altLang="cs-CZ" sz="2200" dirty="0">
                <a:solidFill>
                  <a:srgbClr val="000000"/>
                </a:solidFill>
              </a:rPr>
              <a:t>, </a:t>
            </a:r>
            <a:r>
              <a:rPr lang="cs-CZ" altLang="cs-CZ" sz="2200" dirty="0">
                <a:solidFill>
                  <a:srgbClr val="0070C0"/>
                </a:solidFill>
              </a:rPr>
              <a:t>anebo u něhož je pravděpodobné, že by náklady vymáhání přesáhly jeho výtěžek</a:t>
            </a:r>
            <a:r>
              <a:rPr lang="cs-CZ" altLang="cs-CZ" sz="2200" dirty="0">
                <a:solidFill>
                  <a:srgbClr val="000000"/>
                </a:solidFill>
              </a:rPr>
              <a:t>, </a:t>
            </a:r>
            <a:r>
              <a:rPr lang="cs-CZ" altLang="cs-CZ" sz="2200" dirty="0">
                <a:solidFill>
                  <a:schemeClr val="accent2"/>
                </a:solidFill>
              </a:rPr>
              <a:t>nebo</a:t>
            </a:r>
          </a:p>
          <a:p>
            <a:pPr algn="just">
              <a:spcBef>
                <a:spcPct val="0"/>
              </a:spcBef>
              <a:buFontTx/>
              <a:buNone/>
            </a:pPr>
            <a:r>
              <a:rPr lang="cs-CZ" altLang="cs-CZ" sz="2200" b="1" dirty="0">
                <a:solidFill>
                  <a:schemeClr val="tx1"/>
                </a:solidFill>
              </a:rPr>
              <a:t>b)</a:t>
            </a:r>
            <a:r>
              <a:rPr lang="cs-CZ" altLang="cs-CZ" sz="2200" dirty="0">
                <a:solidFill>
                  <a:schemeClr val="tx1"/>
                </a:solidFill>
              </a:rPr>
              <a:t> </a:t>
            </a:r>
            <a:r>
              <a:rPr lang="cs-CZ" altLang="cs-CZ" sz="2200" dirty="0">
                <a:solidFill>
                  <a:schemeClr val="accent2"/>
                </a:solidFill>
              </a:rPr>
              <a:t>jehož vymáhání je spojeno se zvláštními nebo nepoměrnými obtížemi</a:t>
            </a:r>
            <a:r>
              <a:rPr lang="cs-CZ" altLang="cs-CZ" sz="2200" dirty="0">
                <a:solidFill>
                  <a:srgbClr val="000000"/>
                </a:solidFill>
              </a:rPr>
              <a:t>.</a:t>
            </a:r>
          </a:p>
          <a:p>
            <a:pPr algn="just">
              <a:spcBef>
                <a:spcPct val="0"/>
              </a:spcBef>
              <a:buFontTx/>
              <a:buNone/>
            </a:pPr>
            <a:endParaRPr lang="cs-CZ" altLang="cs-CZ" sz="2200" dirty="0">
              <a:solidFill>
                <a:srgbClr val="000000"/>
              </a:solidFill>
            </a:endParaRPr>
          </a:p>
          <a:p>
            <a:pPr algn="just">
              <a:spcBef>
                <a:spcPct val="0"/>
              </a:spcBef>
              <a:buFontTx/>
              <a:buNone/>
            </a:pPr>
            <a:r>
              <a:rPr lang="cs-CZ" altLang="cs-CZ" sz="2200" b="1" dirty="0">
                <a:solidFill>
                  <a:srgbClr val="000000"/>
                </a:solidFill>
              </a:rPr>
              <a:t>(3)</a:t>
            </a:r>
            <a:r>
              <a:rPr lang="cs-CZ" altLang="cs-CZ" sz="2200" dirty="0">
                <a:solidFill>
                  <a:srgbClr val="000000"/>
                </a:solidFill>
              </a:rPr>
              <a:t> Na základě příkazu správce daně k odpisu nedobytného nedoplatku z osobního daňového účtu se vystaví </a:t>
            </a:r>
            <a:r>
              <a:rPr lang="cs-CZ" altLang="cs-CZ" sz="2200" dirty="0" err="1">
                <a:solidFill>
                  <a:srgbClr val="000000"/>
                </a:solidFill>
              </a:rPr>
              <a:t>odpisný</a:t>
            </a:r>
            <a:r>
              <a:rPr lang="cs-CZ" altLang="cs-CZ" sz="2200" dirty="0">
                <a:solidFill>
                  <a:srgbClr val="000000"/>
                </a:solidFill>
              </a:rPr>
              <a:t> doklad, který současně plní úlohu předpisného dokladu na účtu nedobytných nedoplatků; nedoplatek trvá dále, pokud neuplynula lhůta pro placení daně.</a:t>
            </a:r>
          </a:p>
          <a:p>
            <a:endParaRPr lang="cs-CZ" dirty="0"/>
          </a:p>
        </p:txBody>
      </p:sp>
    </p:spTree>
    <p:extLst>
      <p:ext uri="{BB962C8B-B14F-4D97-AF65-F5344CB8AC3E}">
        <p14:creationId xmlns:p14="http://schemas.microsoft.com/office/powerpoint/2010/main" val="379626057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02191" y="624110"/>
            <a:ext cx="9802421" cy="712321"/>
          </a:xfrm>
        </p:spPr>
        <p:txBody>
          <a:bodyPr/>
          <a:lstStyle/>
          <a:p>
            <a:r>
              <a:rPr lang="cs-CZ" dirty="0"/>
              <a:t>Námitka § 159</a:t>
            </a:r>
          </a:p>
        </p:txBody>
      </p:sp>
      <p:sp>
        <p:nvSpPr>
          <p:cNvPr id="3" name="Zástupný symbol pro obsah 2"/>
          <p:cNvSpPr>
            <a:spLocks noGrp="1"/>
          </p:cNvSpPr>
          <p:nvPr>
            <p:ph idx="1"/>
          </p:nvPr>
        </p:nvSpPr>
        <p:spPr>
          <a:xfrm>
            <a:off x="942535" y="1631852"/>
            <a:ext cx="10733650" cy="5226148"/>
          </a:xfrm>
        </p:spPr>
        <p:txBody>
          <a:bodyPr>
            <a:normAutofit lnSpcReduction="10000"/>
          </a:bodyPr>
          <a:lstStyle/>
          <a:p>
            <a:r>
              <a:rPr lang="cs-CZ" sz="3600" b="1" dirty="0"/>
              <a:t>(1)</a:t>
            </a:r>
            <a:r>
              <a:rPr lang="cs-CZ" sz="3600" dirty="0"/>
              <a:t> </a:t>
            </a:r>
            <a:r>
              <a:rPr lang="cs-CZ" sz="3600" b="1" dirty="0"/>
              <a:t>Proti </a:t>
            </a:r>
            <a:r>
              <a:rPr lang="cs-CZ" sz="3600" b="1" dirty="0">
                <a:solidFill>
                  <a:srgbClr val="FF0000"/>
                </a:solidFill>
              </a:rPr>
              <a:t>úkonu</a:t>
            </a:r>
            <a:r>
              <a:rPr lang="cs-CZ" sz="3600" b="1" dirty="0"/>
              <a:t> správce daně při placení daní</a:t>
            </a:r>
            <a:r>
              <a:rPr lang="cs-CZ" sz="3600" dirty="0"/>
              <a:t>, nejde-li o rozhodnutí, u kterého zákon připouští podání odvolání, </a:t>
            </a:r>
            <a:r>
              <a:rPr lang="cs-CZ" sz="3600" b="1" dirty="0"/>
              <a:t>může osoba zúčastněná na správě daní uplatnit námitku ve lhůtě 30 dnů ode dne, kdy se o úkonu dozvěděla.</a:t>
            </a:r>
            <a:r>
              <a:rPr lang="cs-CZ" sz="3600" b="0" i="0" dirty="0">
                <a:solidFill>
                  <a:srgbClr val="000000"/>
                </a:solidFill>
                <a:effectLst/>
                <a:latin typeface="Arial" panose="020B0604020202020204" pitchFamily="34" charset="0"/>
              </a:rPr>
              <a:t> </a:t>
            </a:r>
            <a:r>
              <a:rPr lang="cs-CZ" sz="3600" b="1" i="0" dirty="0">
                <a:solidFill>
                  <a:srgbClr val="000000"/>
                </a:solidFill>
                <a:effectLst/>
                <a:latin typeface="+mj-lt"/>
              </a:rPr>
              <a:t>Vyrozumívá-li správce daně osobu zúčastněnou na správě daní </a:t>
            </a:r>
            <a:r>
              <a:rPr lang="cs-CZ" sz="3600" b="1" i="0" u="sng" dirty="0">
                <a:solidFill>
                  <a:srgbClr val="000000"/>
                </a:solidFill>
                <a:effectLst/>
                <a:latin typeface="+mj-lt"/>
              </a:rPr>
              <a:t>o úkonu při placení daní</a:t>
            </a:r>
            <a:r>
              <a:rPr lang="cs-CZ" sz="3600" b="1" i="0" dirty="0">
                <a:solidFill>
                  <a:srgbClr val="000000"/>
                </a:solidFill>
                <a:effectLst/>
                <a:latin typeface="+mj-lt"/>
              </a:rPr>
              <a:t>, proti němuž lze uplatnit námitku, </a:t>
            </a:r>
            <a:r>
              <a:rPr lang="cs-CZ" sz="3600" b="1" i="0" dirty="0">
                <a:solidFill>
                  <a:srgbClr val="FF0000"/>
                </a:solidFill>
                <a:effectLst/>
                <a:latin typeface="+mj-lt"/>
              </a:rPr>
              <a:t>poučí ji současně o možnosti jejího uplatnění.</a:t>
            </a:r>
            <a:endParaRPr lang="cs-CZ" sz="3600" b="1" dirty="0">
              <a:solidFill>
                <a:srgbClr val="FF0000"/>
              </a:solidFill>
              <a:latin typeface="+mj-lt"/>
            </a:endParaRPr>
          </a:p>
          <a:p>
            <a:endParaRPr lang="cs-CZ" dirty="0"/>
          </a:p>
        </p:txBody>
      </p:sp>
    </p:spTree>
    <p:extLst>
      <p:ext uri="{BB962C8B-B14F-4D97-AF65-F5344CB8AC3E}">
        <p14:creationId xmlns:p14="http://schemas.microsoft.com/office/powerpoint/2010/main" val="180353324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02191" y="624110"/>
            <a:ext cx="9802421" cy="712321"/>
          </a:xfrm>
        </p:spPr>
        <p:txBody>
          <a:bodyPr/>
          <a:lstStyle/>
          <a:p>
            <a:r>
              <a:rPr lang="cs-CZ" dirty="0"/>
              <a:t>Námitka § 159</a:t>
            </a:r>
          </a:p>
        </p:txBody>
      </p:sp>
      <p:sp>
        <p:nvSpPr>
          <p:cNvPr id="3" name="Zástupný symbol pro obsah 2"/>
          <p:cNvSpPr>
            <a:spLocks noGrp="1"/>
          </p:cNvSpPr>
          <p:nvPr>
            <p:ph idx="1"/>
          </p:nvPr>
        </p:nvSpPr>
        <p:spPr>
          <a:xfrm>
            <a:off x="942535" y="1631852"/>
            <a:ext cx="10733650" cy="5226148"/>
          </a:xfrm>
        </p:spPr>
        <p:txBody>
          <a:bodyPr>
            <a:normAutofit fontScale="92500" lnSpcReduction="10000"/>
          </a:bodyPr>
          <a:lstStyle/>
          <a:p>
            <a:pPr algn="just"/>
            <a:r>
              <a:rPr lang="cs-CZ" sz="3600" b="1" i="0" dirty="0">
                <a:solidFill>
                  <a:srgbClr val="000000"/>
                </a:solidFill>
                <a:effectLst/>
                <a:latin typeface="Arial" panose="020B0604020202020204" pitchFamily="34" charset="0"/>
              </a:rPr>
              <a:t>(2)</a:t>
            </a:r>
            <a:r>
              <a:rPr lang="cs-CZ" sz="3600" b="0" i="0" dirty="0">
                <a:solidFill>
                  <a:srgbClr val="000000"/>
                </a:solidFill>
                <a:effectLst/>
                <a:latin typeface="Arial" panose="020B0604020202020204" pitchFamily="34" charset="0"/>
              </a:rPr>
              <a:t> Námitka se podává u správce daně, který úkon provedl.</a:t>
            </a:r>
          </a:p>
          <a:p>
            <a:pPr algn="just"/>
            <a:r>
              <a:rPr lang="cs-CZ" sz="3600" b="1" i="0" dirty="0">
                <a:solidFill>
                  <a:srgbClr val="000000"/>
                </a:solidFill>
                <a:effectLst/>
                <a:latin typeface="Arial" panose="020B0604020202020204" pitchFamily="34" charset="0"/>
              </a:rPr>
              <a:t>(3)</a:t>
            </a:r>
            <a:r>
              <a:rPr lang="cs-CZ" sz="3600" b="0" i="0" dirty="0">
                <a:solidFill>
                  <a:srgbClr val="000000"/>
                </a:solidFill>
                <a:effectLst/>
                <a:latin typeface="Arial" panose="020B0604020202020204" pitchFamily="34" charset="0"/>
              </a:rPr>
              <a:t> Správce daně námitku posoudí a rozhodne o ní. Vyhoví-li námitce v plném rozsahu, napadený úkon zruší, a vyhoví-li námitce částečně, napadený úkon změní nebo zjedná nápravu jiným způsobem. </a:t>
            </a:r>
            <a:r>
              <a:rPr lang="cs-CZ" sz="3600" i="0" dirty="0">
                <a:solidFill>
                  <a:srgbClr val="000000"/>
                </a:solidFill>
                <a:effectLst/>
                <a:latin typeface="Arial" panose="020B0604020202020204" pitchFamily="34" charset="0"/>
              </a:rPr>
              <a:t>Neuzná-li správce daně oprávněnost v námitce uplatňovaných důvodů, námitku rozhodnutím zamítne</a:t>
            </a:r>
            <a:r>
              <a:rPr lang="cs-CZ" sz="3600" b="0" i="0" dirty="0">
                <a:solidFill>
                  <a:srgbClr val="000000"/>
                </a:solidFill>
                <a:effectLst/>
                <a:latin typeface="Arial" panose="020B0604020202020204" pitchFamily="34" charset="0"/>
              </a:rPr>
              <a:t>. Rozhodnutí, kterým je námitce v plném rozsahu vyhověno, se neodůvodňuje.</a:t>
            </a:r>
          </a:p>
          <a:p>
            <a:endParaRPr lang="cs-CZ" dirty="0"/>
          </a:p>
        </p:txBody>
      </p:sp>
    </p:spTree>
    <p:extLst>
      <p:ext uri="{BB962C8B-B14F-4D97-AF65-F5344CB8AC3E}">
        <p14:creationId xmlns:p14="http://schemas.microsoft.com/office/powerpoint/2010/main" val="266689923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02191" y="624110"/>
            <a:ext cx="9802421" cy="712321"/>
          </a:xfrm>
        </p:spPr>
        <p:txBody>
          <a:bodyPr/>
          <a:lstStyle/>
          <a:p>
            <a:r>
              <a:rPr lang="cs-CZ" dirty="0"/>
              <a:t>Námitka § 159</a:t>
            </a:r>
          </a:p>
        </p:txBody>
      </p:sp>
      <p:sp>
        <p:nvSpPr>
          <p:cNvPr id="3" name="Zástupný symbol pro obsah 2"/>
          <p:cNvSpPr>
            <a:spLocks noGrp="1"/>
          </p:cNvSpPr>
          <p:nvPr>
            <p:ph idx="1"/>
          </p:nvPr>
        </p:nvSpPr>
        <p:spPr>
          <a:xfrm>
            <a:off x="942535" y="1631852"/>
            <a:ext cx="10733650" cy="5226148"/>
          </a:xfrm>
        </p:spPr>
        <p:txBody>
          <a:bodyPr>
            <a:normAutofit fontScale="92500" lnSpcReduction="10000"/>
          </a:bodyPr>
          <a:lstStyle/>
          <a:p>
            <a:pPr algn="just"/>
            <a:r>
              <a:rPr lang="cs-CZ" sz="3600" b="1" i="0" dirty="0">
                <a:solidFill>
                  <a:srgbClr val="000000"/>
                </a:solidFill>
                <a:effectLst/>
                <a:latin typeface="Arial" panose="020B0604020202020204" pitchFamily="34" charset="0"/>
              </a:rPr>
              <a:t>(4)</a:t>
            </a:r>
            <a:r>
              <a:rPr lang="cs-CZ" sz="3600" b="0" i="0" dirty="0">
                <a:solidFill>
                  <a:srgbClr val="000000"/>
                </a:solidFill>
                <a:effectLst/>
                <a:latin typeface="Arial" panose="020B0604020202020204" pitchFamily="34" charset="0"/>
              </a:rPr>
              <a:t> V řízení o námitce se použije obdobně § 111 odst. 5 a § 112. Proti rozhodnutí o námitce nelze uplatnit opravné prostředky </a:t>
            </a:r>
            <a:r>
              <a:rPr lang="cs-CZ" sz="3600" b="0" i="0" dirty="0">
                <a:solidFill>
                  <a:srgbClr val="000000"/>
                </a:solidFill>
                <a:effectLst/>
                <a:highlight>
                  <a:srgbClr val="FFFF00"/>
                </a:highlight>
                <a:latin typeface="Arial" panose="020B0604020202020204" pitchFamily="34" charset="0"/>
              </a:rPr>
              <a:t>ani další námitku</a:t>
            </a:r>
            <a:r>
              <a:rPr lang="cs-CZ" sz="3600" b="0" i="0" dirty="0">
                <a:solidFill>
                  <a:srgbClr val="000000"/>
                </a:solidFill>
                <a:effectLst/>
                <a:latin typeface="Arial" panose="020B0604020202020204" pitchFamily="34" charset="0"/>
              </a:rPr>
              <a:t>.</a:t>
            </a:r>
          </a:p>
          <a:p>
            <a:pPr algn="just"/>
            <a:r>
              <a:rPr lang="cs-CZ" sz="3600" b="1" i="0" dirty="0">
                <a:solidFill>
                  <a:srgbClr val="000000"/>
                </a:solidFill>
                <a:effectLst/>
                <a:latin typeface="Arial" panose="020B0604020202020204" pitchFamily="34" charset="0"/>
              </a:rPr>
              <a:t>(5)</a:t>
            </a:r>
            <a:r>
              <a:rPr lang="cs-CZ" sz="3600" b="0" i="0" dirty="0">
                <a:solidFill>
                  <a:srgbClr val="000000"/>
                </a:solidFill>
                <a:effectLst/>
                <a:latin typeface="Arial" panose="020B0604020202020204" pitchFamily="34" charset="0"/>
              </a:rPr>
              <a:t> V případě, kdy námitka směřuje proti rozhodnutí správce daně, je řádným opravným prostředkem proti tomuto rozhodnutí. </a:t>
            </a:r>
            <a:r>
              <a:rPr lang="cs-CZ" sz="3600" b="0" i="0" dirty="0">
                <a:solidFill>
                  <a:srgbClr val="000000"/>
                </a:solidFill>
                <a:effectLst/>
                <a:highlight>
                  <a:srgbClr val="FFFF00"/>
                </a:highlight>
                <a:latin typeface="Arial" panose="020B0604020202020204" pitchFamily="34" charset="0"/>
              </a:rPr>
              <a:t>Ustanovení vylučující uplatnění opravných prostředků se na tuto námitku nepoužijí.</a:t>
            </a:r>
          </a:p>
          <a:p>
            <a:pPr algn="just"/>
            <a:r>
              <a:rPr lang="cs-CZ" sz="3600" b="1" i="0" dirty="0">
                <a:solidFill>
                  <a:srgbClr val="000000"/>
                </a:solidFill>
                <a:effectLst/>
                <a:latin typeface="Arial" panose="020B0604020202020204" pitchFamily="34" charset="0"/>
              </a:rPr>
              <a:t>(6)</a:t>
            </a:r>
            <a:r>
              <a:rPr lang="cs-CZ" sz="3600" b="0" i="0" dirty="0">
                <a:solidFill>
                  <a:srgbClr val="000000"/>
                </a:solidFill>
                <a:effectLst/>
                <a:latin typeface="Arial" panose="020B0604020202020204" pitchFamily="34" charset="0"/>
              </a:rPr>
              <a:t> Ochrany před nečinností správce daně při placení daní se lze namísto podnětu na nečinnost domáhat prostřednictvím námitky.</a:t>
            </a:r>
          </a:p>
          <a:p>
            <a:endParaRPr lang="cs-CZ" dirty="0"/>
          </a:p>
        </p:txBody>
      </p:sp>
    </p:spTree>
    <p:extLst>
      <p:ext uri="{BB962C8B-B14F-4D97-AF65-F5344CB8AC3E}">
        <p14:creationId xmlns:p14="http://schemas.microsoft.com/office/powerpoint/2010/main" val="103629797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856935" y="1055077"/>
            <a:ext cx="9647677" cy="4856145"/>
          </a:xfrm>
        </p:spPr>
        <p:txBody>
          <a:bodyPr/>
          <a:lstStyle/>
          <a:p>
            <a:pPr marL="0" indent="0" algn="ctr">
              <a:buNone/>
            </a:pPr>
            <a:r>
              <a:rPr lang="cs-CZ" sz="8000" dirty="0">
                <a:solidFill>
                  <a:srgbClr val="FF0000"/>
                </a:solidFill>
              </a:rPr>
              <a:t>Směrnice</a:t>
            </a:r>
          </a:p>
          <a:p>
            <a:pPr marL="0" indent="0" algn="ctr">
              <a:buNone/>
            </a:pPr>
            <a:r>
              <a:rPr lang="cs-CZ" sz="8000" dirty="0"/>
              <a:t> </a:t>
            </a:r>
          </a:p>
          <a:p>
            <a:pPr marL="0" indent="0" algn="ctr">
              <a:buNone/>
            </a:pPr>
            <a:r>
              <a:rPr lang="cs-CZ" sz="8000" dirty="0"/>
              <a:t>S = K1+C+K2+J+P</a:t>
            </a:r>
          </a:p>
          <a:p>
            <a:endParaRPr lang="cs-CZ" dirty="0"/>
          </a:p>
        </p:txBody>
      </p:sp>
    </p:spTree>
    <p:extLst>
      <p:ext uri="{BB962C8B-B14F-4D97-AF65-F5344CB8AC3E}">
        <p14:creationId xmlns:p14="http://schemas.microsoft.com/office/powerpoint/2010/main" val="1813843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AA3CB70C-4E5E-492B-9C04-5D18600C7A5A}"/>
              </a:ext>
            </a:extLst>
          </p:cNvPr>
          <p:cNvSpPr/>
          <p:nvPr/>
        </p:nvSpPr>
        <p:spPr>
          <a:xfrm>
            <a:off x="1764632" y="850233"/>
            <a:ext cx="9577136" cy="4524315"/>
          </a:xfrm>
          <a:prstGeom prst="rect">
            <a:avLst/>
          </a:prstGeom>
        </p:spPr>
        <p:txBody>
          <a:bodyPr wrap="square">
            <a:spAutoFit/>
          </a:bodyPr>
          <a:lstStyle/>
          <a:p>
            <a:pPr lvl="0"/>
            <a:r>
              <a:rPr lang="cs-CZ" sz="3200" b="1" i="1" dirty="0">
                <a:solidFill>
                  <a:schemeClr val="dk1"/>
                </a:solidFill>
                <a:ea typeface="Century Gothic"/>
                <a:cs typeface="Century Gothic"/>
                <a:sym typeface="Century Gothic"/>
              </a:rPr>
              <a:t>„Za explicitní vyjádření této </a:t>
            </a:r>
            <a:r>
              <a:rPr lang="cs-CZ" sz="3200" b="1" i="1" dirty="0" err="1">
                <a:solidFill>
                  <a:schemeClr val="dk1"/>
                </a:solidFill>
                <a:ea typeface="Century Gothic"/>
                <a:cs typeface="Century Gothic"/>
                <a:sym typeface="Century Gothic"/>
              </a:rPr>
              <a:t>kauzately</a:t>
            </a:r>
            <a:r>
              <a:rPr lang="cs-CZ" sz="3200" b="1" i="1" dirty="0">
                <a:solidFill>
                  <a:schemeClr val="dk1"/>
                </a:solidFill>
                <a:ea typeface="Century Gothic"/>
                <a:cs typeface="Century Gothic"/>
                <a:sym typeface="Century Gothic"/>
              </a:rPr>
              <a:t> v jednoduchém právu lze považovat § 2 odst. 4 správního řádu (č. 500/2004 Sb.); ve smyslu ustanovení § 177 odst. 1 téhož zákona se uplatní i v řízeních vedených v procesním režimu daňového řádu.“</a:t>
            </a:r>
          </a:p>
          <a:p>
            <a:pPr lvl="0"/>
            <a:r>
              <a:rPr lang="cs-CZ" sz="3200" b="1" u="sng" dirty="0">
                <a:solidFill>
                  <a:schemeClr val="dk1"/>
                </a:solidFill>
                <a:ea typeface="Century Gothic"/>
                <a:cs typeface="Century Gothic"/>
                <a:sym typeface="Century Gothic"/>
              </a:rPr>
              <a:t> </a:t>
            </a:r>
          </a:p>
          <a:p>
            <a:pPr lvl="0"/>
            <a:r>
              <a:rPr lang="cs-CZ" sz="3200" b="1" u="sng" dirty="0">
                <a:solidFill>
                  <a:schemeClr val="dk1"/>
                </a:solidFill>
                <a:ea typeface="Century Gothic"/>
                <a:cs typeface="Century Gothic"/>
                <a:sym typeface="Century Gothic"/>
              </a:rPr>
              <a:t>Nejvyšší správní soud ze dne 20. 7. 2007 pod č.j.: 8 </a:t>
            </a:r>
            <a:r>
              <a:rPr lang="cs-CZ" sz="3200" b="1" u="sng" dirty="0" err="1">
                <a:solidFill>
                  <a:schemeClr val="dk1"/>
                </a:solidFill>
                <a:ea typeface="Century Gothic"/>
                <a:cs typeface="Century Gothic"/>
                <a:sym typeface="Century Gothic"/>
              </a:rPr>
              <a:t>Afs</a:t>
            </a:r>
            <a:r>
              <a:rPr lang="cs-CZ" sz="3200" b="1" u="sng" dirty="0">
                <a:solidFill>
                  <a:schemeClr val="dk1"/>
                </a:solidFill>
                <a:ea typeface="Century Gothic"/>
                <a:cs typeface="Century Gothic"/>
                <a:sym typeface="Century Gothic"/>
              </a:rPr>
              <a:t> 59/2005-83</a:t>
            </a:r>
            <a:endParaRPr lang="cs-CZ" sz="3200" dirty="0"/>
          </a:p>
        </p:txBody>
      </p:sp>
    </p:spTree>
    <p:extLst>
      <p:ext uri="{BB962C8B-B14F-4D97-AF65-F5344CB8AC3E}">
        <p14:creationId xmlns:p14="http://schemas.microsoft.com/office/powerpoint/2010/main" val="152554000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F91D30F5-D44C-6857-9963-908FA93E7E9C}"/>
              </a:ext>
            </a:extLst>
          </p:cNvPr>
          <p:cNvSpPr txBox="1"/>
          <p:nvPr/>
        </p:nvSpPr>
        <p:spPr>
          <a:xfrm>
            <a:off x="2164702" y="485192"/>
            <a:ext cx="9610531" cy="2308324"/>
          </a:xfrm>
          <a:prstGeom prst="rect">
            <a:avLst/>
          </a:prstGeom>
          <a:noFill/>
        </p:spPr>
        <p:txBody>
          <a:bodyPr wrap="square">
            <a:spAutoFit/>
          </a:bodyPr>
          <a:lstStyle/>
          <a:p>
            <a:pPr algn="l"/>
            <a:r>
              <a:rPr lang="cs-CZ" sz="3600" b="1" i="0" dirty="0">
                <a:solidFill>
                  <a:srgbClr val="111111"/>
                </a:solidFill>
                <a:effectLst/>
                <a:latin typeface="Open Sans" panose="020B0606030504020204" pitchFamily="34" charset="0"/>
              </a:rPr>
              <a:t>Pravidla pro předávání pohledávek soudním exekutorům, Celní správě a vymáhání pokut po insolvenci a jak automatizovat pomocí RPA</a:t>
            </a:r>
            <a:endParaRPr lang="cs-CZ" sz="3600" b="0" i="0" dirty="0">
              <a:solidFill>
                <a:srgbClr val="111111"/>
              </a:solidFill>
              <a:effectLst/>
              <a:latin typeface="Open Sans" panose="020B0606030504020204" pitchFamily="34" charset="0"/>
            </a:endParaRPr>
          </a:p>
        </p:txBody>
      </p:sp>
    </p:spTree>
    <p:extLst>
      <p:ext uri="{BB962C8B-B14F-4D97-AF65-F5344CB8AC3E}">
        <p14:creationId xmlns:p14="http://schemas.microsoft.com/office/powerpoint/2010/main" val="91783189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1C19A430-A9DD-0688-5A05-C65662289B55}"/>
              </a:ext>
            </a:extLst>
          </p:cNvPr>
          <p:cNvSpPr txBox="1"/>
          <p:nvPr/>
        </p:nvSpPr>
        <p:spPr>
          <a:xfrm>
            <a:off x="307910" y="242596"/>
            <a:ext cx="11812555" cy="6093976"/>
          </a:xfrm>
          <a:prstGeom prst="rect">
            <a:avLst/>
          </a:prstGeom>
          <a:noFill/>
        </p:spPr>
        <p:txBody>
          <a:bodyPr wrap="square">
            <a:spAutoFit/>
          </a:bodyPr>
          <a:lstStyle/>
          <a:p>
            <a:r>
              <a:rPr lang="cs-CZ" sz="3000" b="1" i="0" dirty="0">
                <a:solidFill>
                  <a:srgbClr val="000000"/>
                </a:solidFill>
                <a:effectLst/>
                <a:latin typeface="Arial" panose="020B0604020202020204" pitchFamily="34" charset="0"/>
              </a:rPr>
              <a:t>§ 175 odst. 2)</a:t>
            </a:r>
            <a:r>
              <a:rPr lang="cs-CZ" sz="3000" b="0" i="0" dirty="0">
                <a:solidFill>
                  <a:srgbClr val="000000"/>
                </a:solidFill>
                <a:effectLst/>
                <a:latin typeface="Arial" panose="020B0604020202020204" pitchFamily="34" charset="0"/>
              </a:rPr>
              <a:t> Správce daně zvolí způsob vymáhání nedoplatku tak, aby výše nákladů spojených s vymáháním, které bude daňový subjekt povinen uhradit, nebyla ve zjevném nepoměru k výši nedoplatku.</a:t>
            </a:r>
          </a:p>
          <a:p>
            <a:endParaRPr lang="cs-CZ" sz="3000" dirty="0">
              <a:solidFill>
                <a:srgbClr val="000000"/>
              </a:solidFill>
              <a:latin typeface="Arial" panose="020B0604020202020204" pitchFamily="34" charset="0"/>
            </a:endParaRPr>
          </a:p>
          <a:p>
            <a:r>
              <a:rPr lang="cs-CZ" sz="3000" dirty="0">
                <a:latin typeface="Arial" panose="020B0604020202020204" pitchFamily="34" charset="0"/>
                <a:cs typeface="Arial" panose="020B0604020202020204" pitchFamily="34" charset="0"/>
              </a:rPr>
              <a:t>Ustanovení § 175 odst. 1 DŘ je ve vztahu k § 251 odst. 2 o. s. ř. v poměru speciality, když jeho smyslem je zabezpečit, aby správce daně nemusel vést daňovou exekuci, jestliže k tomu není personálně a materiálně vybaven, a na místo toho mohl zvolit jiný postup, vedoucí k prosazení jím vydaného exekučního titulu, jímž je mimo jiné i podání exekučního návrhu, a to za předpokladu, že tento návrh není s ohledem na očekávané náklady exekuce konané podle exekučního řádu zjevně nepřiměřený (§ 175 odst. 2 d. ř.).</a:t>
            </a:r>
          </a:p>
        </p:txBody>
      </p:sp>
    </p:spTree>
    <p:extLst>
      <p:ext uri="{BB962C8B-B14F-4D97-AF65-F5344CB8AC3E}">
        <p14:creationId xmlns:p14="http://schemas.microsoft.com/office/powerpoint/2010/main" val="62544937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FCD4DDC8-25A0-DD27-C1A5-65DDB6ED8D0A}"/>
              </a:ext>
            </a:extLst>
          </p:cNvPr>
          <p:cNvSpPr txBox="1"/>
          <p:nvPr/>
        </p:nvSpPr>
        <p:spPr>
          <a:xfrm>
            <a:off x="783771" y="279918"/>
            <a:ext cx="11094098" cy="5878532"/>
          </a:xfrm>
          <a:prstGeom prst="rect">
            <a:avLst/>
          </a:prstGeom>
          <a:noFill/>
        </p:spPr>
        <p:txBody>
          <a:bodyPr wrap="square">
            <a:spAutoFit/>
          </a:bodyPr>
          <a:lstStyle/>
          <a:p>
            <a:r>
              <a:rPr lang="cs-CZ" sz="3200" dirty="0">
                <a:latin typeface="Arial" panose="020B0604020202020204" pitchFamily="34" charset="0"/>
                <a:cs typeface="Arial" panose="020B0604020202020204" pitchFamily="34" charset="0"/>
              </a:rPr>
              <a:t>Lze shrnout, že pokud správní orgán (správce daně) zvolí podle § 175 odst. 1 daňového řádu vymáhání nedoplatku prostřednictvím soudního exekutora a na základě této volby podá exekuční návrh, stává se tím „pouhým“ účastníkem exekučního (civilního) řízení - oprávněným. Exekuční soud je přitom povinen se zabývat otázkou přiměřenosti tohoto způsobu exekuce podle § 175 odst. 2 DŘ (tuto otázku sám přezkoumává). </a:t>
            </a:r>
            <a:r>
              <a:rPr lang="cs-CZ" sz="3200" b="1" dirty="0">
                <a:latin typeface="Arial" panose="020B0604020202020204" pitchFamily="34" charset="0"/>
                <a:cs typeface="Arial" panose="020B0604020202020204" pitchFamily="34" charset="0"/>
              </a:rPr>
              <a:t>Je tedy nutné vždy řádně odůvodnit zvolený způsob vymáhání soudním exekutorem za jediný možný a tím i adekvátní.</a:t>
            </a:r>
          </a:p>
          <a:p>
            <a:endParaRPr lang="cs-CZ" sz="3200" dirty="0">
              <a:latin typeface="Arial" panose="020B0604020202020204" pitchFamily="34" charset="0"/>
              <a:cs typeface="Arial" panose="020B0604020202020204" pitchFamily="34" charset="0"/>
            </a:endParaRPr>
          </a:p>
          <a:p>
            <a:r>
              <a:rPr lang="cs-CZ" sz="2400" dirty="0">
                <a:latin typeface="Arial" panose="020B0604020202020204" pitchFamily="34" charset="0"/>
                <a:cs typeface="Arial" panose="020B0604020202020204" pitchFamily="34" charset="0"/>
              </a:rPr>
              <a:t>Srovnej 20 </a:t>
            </a:r>
            <a:r>
              <a:rPr lang="cs-CZ" sz="2400" dirty="0" err="1">
                <a:latin typeface="Arial" panose="020B0604020202020204" pitchFamily="34" charset="0"/>
                <a:cs typeface="Arial" panose="020B0604020202020204" pitchFamily="34" charset="0"/>
              </a:rPr>
              <a:t>Cdo</a:t>
            </a:r>
            <a:r>
              <a:rPr lang="cs-CZ" sz="2400" dirty="0">
                <a:latin typeface="Arial" panose="020B0604020202020204" pitchFamily="34" charset="0"/>
                <a:cs typeface="Arial" panose="020B0604020202020204" pitchFamily="34" charset="0"/>
              </a:rPr>
              <a:t> 1766/2019 - Usnesení NS ze dne 10.07.2019 (sjednocující)</a:t>
            </a:r>
          </a:p>
        </p:txBody>
      </p:sp>
    </p:spTree>
    <p:extLst>
      <p:ext uri="{BB962C8B-B14F-4D97-AF65-F5344CB8AC3E}">
        <p14:creationId xmlns:p14="http://schemas.microsoft.com/office/powerpoint/2010/main" val="223242123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VÃ½sledek obrÃ¡zku pro velkÃ¡ hlava">
            <a:extLst>
              <a:ext uri="{FF2B5EF4-FFF2-40B4-BE49-F238E27FC236}">
                <a16:creationId xmlns:a16="http://schemas.microsoft.com/office/drawing/2014/main" id="{48438757-1680-4DF0-BCA8-7DDB123D19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49" y="310753"/>
            <a:ext cx="8315325" cy="6236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850644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4" descr="pohoda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963" y="1"/>
            <a:ext cx="11161713" cy="741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770572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47208" y="714362"/>
            <a:ext cx="535305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bdélník 4"/>
          <p:cNvSpPr/>
          <p:nvPr/>
        </p:nvSpPr>
        <p:spPr>
          <a:xfrm>
            <a:off x="3175733" y="4123064"/>
            <a:ext cx="6096000" cy="1815882"/>
          </a:xfrm>
          <a:prstGeom prst="rect">
            <a:avLst/>
          </a:prstGeom>
        </p:spPr>
        <p:txBody>
          <a:bodyPr>
            <a:spAutoFit/>
          </a:bodyPr>
          <a:lstStyle/>
          <a:p>
            <a:pPr algn="ctr">
              <a:spcBef>
                <a:spcPct val="0"/>
              </a:spcBef>
              <a:buFontTx/>
              <a:buNone/>
            </a:pPr>
            <a:r>
              <a:rPr lang="cs-CZ" altLang="cs-CZ" sz="2800" b="1" dirty="0">
                <a:solidFill>
                  <a:srgbClr val="FF0000"/>
                </a:solidFill>
              </a:rPr>
              <a:t>Děkuji za pozornost</a:t>
            </a:r>
            <a:endParaRPr lang="cs-CZ" altLang="cs-CZ" sz="2800" b="1" dirty="0"/>
          </a:p>
          <a:p>
            <a:pPr algn="ctr">
              <a:spcBef>
                <a:spcPct val="0"/>
              </a:spcBef>
              <a:buFontTx/>
              <a:buNone/>
            </a:pPr>
            <a:endParaRPr lang="cs-CZ" altLang="cs-CZ" sz="2800" b="1" dirty="0"/>
          </a:p>
          <a:p>
            <a:pPr algn="ctr">
              <a:spcBef>
                <a:spcPct val="0"/>
              </a:spcBef>
              <a:buFontTx/>
              <a:buNone/>
            </a:pPr>
            <a:r>
              <a:rPr lang="cs-CZ" altLang="cs-CZ" sz="2800" b="1" dirty="0"/>
              <a:t>Vlastimil Veselý</a:t>
            </a:r>
          </a:p>
          <a:p>
            <a:pPr algn="ctr">
              <a:spcBef>
                <a:spcPct val="0"/>
              </a:spcBef>
              <a:buFontTx/>
              <a:buNone/>
            </a:pPr>
            <a:r>
              <a:rPr lang="cs-CZ" altLang="cs-CZ" sz="2800" b="1" dirty="0"/>
              <a:t>vesely@catania.cz</a:t>
            </a:r>
          </a:p>
        </p:txBody>
      </p:sp>
    </p:spTree>
    <p:extLst>
      <p:ext uri="{BB962C8B-B14F-4D97-AF65-F5344CB8AC3E}">
        <p14:creationId xmlns:p14="http://schemas.microsoft.com/office/powerpoint/2010/main" val="1972057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522720D-85F4-411A-6290-0DA2C5C55FC9}"/>
              </a:ext>
            </a:extLst>
          </p:cNvPr>
          <p:cNvSpPr>
            <a:spLocks noGrp="1"/>
          </p:cNvSpPr>
          <p:nvPr>
            <p:ph type="title"/>
          </p:nvPr>
        </p:nvSpPr>
        <p:spPr/>
        <p:txBody>
          <a:bodyPr/>
          <a:lstStyle/>
          <a:p>
            <a:pPr algn="ctr"/>
            <a:r>
              <a:rPr lang="cs-CZ" b="1" dirty="0"/>
              <a:t>Dělená správa</a:t>
            </a:r>
          </a:p>
        </p:txBody>
      </p:sp>
      <p:sp>
        <p:nvSpPr>
          <p:cNvPr id="3" name="Zástupný obsah 2">
            <a:extLst>
              <a:ext uri="{FF2B5EF4-FFF2-40B4-BE49-F238E27FC236}">
                <a16:creationId xmlns:a16="http://schemas.microsoft.com/office/drawing/2014/main" id="{6221E92B-F88F-9EF1-6025-0F59A0CC4117}"/>
              </a:ext>
            </a:extLst>
          </p:cNvPr>
          <p:cNvSpPr>
            <a:spLocks noGrp="1"/>
          </p:cNvSpPr>
          <p:nvPr>
            <p:ph idx="1"/>
          </p:nvPr>
        </p:nvSpPr>
        <p:spPr/>
        <p:txBody>
          <a:bodyPr>
            <a:normAutofit/>
          </a:bodyPr>
          <a:lstStyle/>
          <a:p>
            <a:pPr marL="0" indent="0">
              <a:buNone/>
            </a:pPr>
            <a:r>
              <a:rPr lang="cs-CZ" sz="5400" b="1" dirty="0"/>
              <a:t>Procesní - vymáhací</a:t>
            </a:r>
          </a:p>
          <a:p>
            <a:pPr marL="0" indent="0">
              <a:buNone/>
            </a:pPr>
            <a:r>
              <a:rPr lang="cs-CZ" sz="5400" b="1" dirty="0"/>
              <a:t>Věcná (kompetenční) – nalézací + vymáhací</a:t>
            </a:r>
          </a:p>
        </p:txBody>
      </p:sp>
    </p:spTree>
    <p:extLst>
      <p:ext uri="{BB962C8B-B14F-4D97-AF65-F5344CB8AC3E}">
        <p14:creationId xmlns:p14="http://schemas.microsoft.com/office/powerpoint/2010/main" val="3738071572"/>
      </p:ext>
    </p:extLst>
  </p:cSld>
  <p:clrMapOvr>
    <a:masterClrMapping/>
  </p:clrMapOvr>
</p:sld>
</file>

<file path=ppt/theme/theme1.xml><?xml version="1.0" encoding="utf-8"?>
<a:theme xmlns:a="http://schemas.openxmlformats.org/drawingml/2006/main" name="Stébla">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15325</TotalTime>
  <Words>7694</Words>
  <Application>Microsoft Office PowerPoint</Application>
  <PresentationFormat>Širokoúhlá obrazovka</PresentationFormat>
  <Paragraphs>392</Paragraphs>
  <Slides>85</Slides>
  <Notes>1</Notes>
  <HiddenSlides>0</HiddenSlides>
  <MMClips>0</MMClips>
  <ScaleCrop>false</ScaleCrop>
  <HeadingPairs>
    <vt:vector size="6" baseType="variant">
      <vt:variant>
        <vt:lpstr>Použitá písma</vt:lpstr>
      </vt:variant>
      <vt:variant>
        <vt:i4>8</vt:i4>
      </vt:variant>
      <vt:variant>
        <vt:lpstr>Motiv</vt:lpstr>
      </vt:variant>
      <vt:variant>
        <vt:i4>1</vt:i4>
      </vt:variant>
      <vt:variant>
        <vt:lpstr>Nadpisy snímků</vt:lpstr>
      </vt:variant>
      <vt:variant>
        <vt:i4>85</vt:i4>
      </vt:variant>
    </vt:vector>
  </HeadingPairs>
  <TitlesOfParts>
    <vt:vector size="94" baseType="lpstr">
      <vt:lpstr>Arial</vt:lpstr>
      <vt:lpstr>Calibri</vt:lpstr>
      <vt:lpstr>Century Gothic</vt:lpstr>
      <vt:lpstr>Open Sans</vt:lpstr>
      <vt:lpstr>Raleway</vt:lpstr>
      <vt:lpstr>Tahoma</vt:lpstr>
      <vt:lpstr>Times New Roman</vt:lpstr>
      <vt:lpstr>Wingdings 3</vt:lpstr>
      <vt:lpstr>Stébla</vt:lpstr>
      <vt:lpstr>Prezentace aplikace PowerPoint</vt:lpstr>
      <vt:lpstr>Prezentace aplikace PowerPoint</vt:lpstr>
      <vt:lpstr>Prezentace aplikace PowerPoint</vt:lpstr>
      <vt:lpstr>Základní zásady správy daní Desatero úředníka</vt:lpstr>
      <vt:lpstr>Prezentace aplikace PowerPoint</vt:lpstr>
      <vt:lpstr>ZÁKON ze dne ... 2025, kterým se mění některé zákony v oblasti správy daní a působnosti Celní správy České republiky, zákon č. 16/1993 Sb., o dani silniční, ve znění pozdějších předpisů, a zákon č. 69/2010 Sb., o vlastnictví letiště Praha-Ruzyně  117 zákonů novelizováno změn v daňovém řádu</vt:lpstr>
      <vt:lpstr>§ 262 Vztah ke správnímu řádu Při správě daní se správní řád nepoužije. </vt:lpstr>
      <vt:lpstr>Prezentace aplikace PowerPoint</vt:lpstr>
      <vt:lpstr>Dělená správa</vt:lpstr>
      <vt:lpstr>Novela správního řádu</vt:lpstr>
      <vt:lpstr>Prezentace aplikace PowerPoint</vt:lpstr>
      <vt:lpstr>Novela daňového řádu</vt:lpstr>
      <vt:lpstr>Novela daňového řádu</vt:lpstr>
      <vt:lpstr>Novela daňového řádu</vt:lpstr>
      <vt:lpstr>Novela daňového řádu</vt:lpstr>
      <vt:lpstr>Novela daňového řádu</vt:lpstr>
      <vt:lpstr>Novela daňového řádu</vt:lpstr>
      <vt:lpstr>Novela daňového řádu</vt:lpstr>
      <vt:lpstr>Novela daňového řádu</vt:lpstr>
      <vt:lpstr>Novela daňového řádu</vt:lpstr>
      <vt:lpstr>Novela daňového řádu</vt:lpstr>
      <vt:lpstr>Novela daňového řádu</vt:lpstr>
      <vt:lpstr>Novela daňového řádu</vt:lpstr>
      <vt:lpstr>Novela daňového řádu</vt:lpstr>
      <vt:lpstr>Novela daňového řádu</vt:lpstr>
      <vt:lpstr>Novela daňového řádu</vt:lpstr>
      <vt:lpstr>Novela daňového řádu</vt:lpstr>
      <vt:lpstr>Novela daňového řádu</vt:lpstr>
      <vt:lpstr>Novela daňového řádu</vt:lpstr>
      <vt:lpstr>Novela daňového řádu</vt:lpstr>
      <vt:lpstr>Novela daňového řádu</vt:lpstr>
      <vt:lpstr>Novela daňového řádu</vt:lpstr>
      <vt:lpstr>Novela daňového řádu</vt:lpstr>
      <vt:lpstr>Novela daňového řádu</vt:lpstr>
      <vt:lpstr>Novela daňového řádu</vt:lpstr>
      <vt:lpstr>Novela daňového řádu</vt:lpstr>
      <vt:lpstr>Novela daňového řádu</vt:lpstr>
      <vt:lpstr>Novela daňového řádu</vt:lpstr>
      <vt:lpstr>Novela daňového řádu</vt:lpstr>
      <vt:lpstr>Novela daňového řádu</vt:lpstr>
      <vt:lpstr>Novela daňového řádu</vt:lpstr>
      <vt:lpstr>Novela daňového řádu</vt:lpstr>
      <vt:lpstr>Novela daňového řádu</vt:lpstr>
      <vt:lpstr>Novela daňového řádu</vt:lpstr>
      <vt:lpstr>Novela daňového řádu</vt:lpstr>
      <vt:lpstr>Novela daňového řádu</vt:lpstr>
      <vt:lpstr>Novela daňového řádu</vt:lpstr>
      <vt:lpstr>Novela daňového řádu</vt:lpstr>
      <vt:lpstr>Novela daňového řádu</vt:lpstr>
      <vt:lpstr>Novela daňového řádu</vt:lpstr>
      <vt:lpstr>Novela daňového řádu</vt:lpstr>
      <vt:lpstr>Novela daňového řádu</vt:lpstr>
      <vt:lpstr>Novela daňového řádu</vt:lpstr>
      <vt:lpstr>Novela daňového řádu</vt:lpstr>
      <vt:lpstr>Novela daňového řádu</vt:lpstr>
      <vt:lpstr>Novela daňového řádu</vt:lpstr>
      <vt:lpstr>Novela daňového řádu</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 5 Postup správce daně</vt:lpstr>
      <vt:lpstr>Usnesení NSS Č.J. 6 A 25/2002 - 42</vt:lpstr>
      <vt:lpstr>§ 6 daňového řádu</vt:lpstr>
      <vt:lpstr>Zásada poučovací</vt:lpstr>
      <vt:lpstr>Zásada poučovací</vt:lpstr>
      <vt:lpstr>Minimalizace průtahů a nákladů § 7 </vt:lpstr>
      <vt:lpstr>§ 14a ZMP - Ohlášení</vt:lpstr>
      <vt:lpstr>Prezentace aplikace PowerPoint</vt:lpstr>
      <vt:lpstr>Prezentace aplikace PowerPoint</vt:lpstr>
      <vt:lpstr>Prezentace aplikace PowerPoint</vt:lpstr>
      <vt:lpstr>Prezentace aplikace PowerPoint</vt:lpstr>
      <vt:lpstr>Námitka § 159</vt:lpstr>
      <vt:lpstr>Námitka § 159</vt:lpstr>
      <vt:lpstr>Námitka § 159</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DAŇOVÝ ŘÁD PRO POKROČILÉ</dc:title>
  <dc:creator>Vlastimil Veselý</dc:creator>
  <cp:lastModifiedBy>Vlastimil Veselý</cp:lastModifiedBy>
  <cp:revision>176</cp:revision>
  <dcterms:created xsi:type="dcterms:W3CDTF">2017-04-14T15:42:52Z</dcterms:created>
  <dcterms:modified xsi:type="dcterms:W3CDTF">2025-06-25T14:50:51Z</dcterms:modified>
</cp:coreProperties>
</file>