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655" r:id="rId3"/>
    <p:sldId id="1019" r:id="rId4"/>
    <p:sldId id="975" r:id="rId5"/>
    <p:sldId id="1004" r:id="rId6"/>
    <p:sldId id="1077" r:id="rId7"/>
    <p:sldId id="1022" r:id="rId8"/>
    <p:sldId id="1005" r:id="rId9"/>
    <p:sldId id="1075" r:id="rId10"/>
    <p:sldId id="1006" r:id="rId11"/>
    <p:sldId id="1007" r:id="rId12"/>
    <p:sldId id="1008" r:id="rId13"/>
    <p:sldId id="1009" r:id="rId14"/>
    <p:sldId id="1010" r:id="rId15"/>
    <p:sldId id="1011" r:id="rId16"/>
    <p:sldId id="1012" r:id="rId17"/>
    <p:sldId id="1013" r:id="rId18"/>
    <p:sldId id="1078" r:id="rId19"/>
    <p:sldId id="1023" r:id="rId20"/>
    <p:sldId id="1025" r:id="rId21"/>
    <p:sldId id="1024" r:id="rId22"/>
    <p:sldId id="1027" r:id="rId23"/>
    <p:sldId id="1026" r:id="rId24"/>
    <p:sldId id="1014" r:id="rId25"/>
    <p:sldId id="1015" r:id="rId26"/>
    <p:sldId id="1016" r:id="rId27"/>
    <p:sldId id="1017" r:id="rId28"/>
    <p:sldId id="1018" r:id="rId29"/>
    <p:sldId id="962" r:id="rId30"/>
    <p:sldId id="1076" r:id="rId31"/>
    <p:sldId id="897" r:id="rId32"/>
    <p:sldId id="1036" r:id="rId33"/>
    <p:sldId id="1073" r:id="rId34"/>
    <p:sldId id="959" r:id="rId35"/>
    <p:sldId id="961" r:id="rId36"/>
    <p:sldId id="983" r:id="rId37"/>
    <p:sldId id="977" r:id="rId38"/>
    <p:sldId id="742" r:id="rId39"/>
    <p:sldId id="984" r:id="rId40"/>
    <p:sldId id="590" r:id="rId41"/>
    <p:sldId id="591" r:id="rId42"/>
    <p:sldId id="986" r:id="rId43"/>
    <p:sldId id="987" r:id="rId44"/>
    <p:sldId id="988" r:id="rId45"/>
    <p:sldId id="963" r:id="rId46"/>
    <p:sldId id="976" r:id="rId47"/>
    <p:sldId id="964" r:id="rId48"/>
    <p:sldId id="965" r:id="rId49"/>
    <p:sldId id="966" r:id="rId50"/>
    <p:sldId id="969" r:id="rId51"/>
    <p:sldId id="970" r:id="rId52"/>
    <p:sldId id="971" r:id="rId53"/>
    <p:sldId id="967" r:id="rId54"/>
    <p:sldId id="968" r:id="rId55"/>
    <p:sldId id="972" r:id="rId56"/>
    <p:sldId id="973" r:id="rId57"/>
    <p:sldId id="974" r:id="rId58"/>
    <p:sldId id="903" r:id="rId59"/>
    <p:sldId id="904" r:id="rId60"/>
    <p:sldId id="906" r:id="rId61"/>
    <p:sldId id="907" r:id="rId62"/>
    <p:sldId id="908" r:id="rId63"/>
    <p:sldId id="909" r:id="rId64"/>
    <p:sldId id="910" r:id="rId65"/>
    <p:sldId id="911" r:id="rId66"/>
    <p:sldId id="989" r:id="rId67"/>
    <p:sldId id="912" r:id="rId68"/>
    <p:sldId id="990" r:id="rId69"/>
    <p:sldId id="913" r:id="rId70"/>
    <p:sldId id="914" r:id="rId71"/>
    <p:sldId id="992" r:id="rId72"/>
    <p:sldId id="991" r:id="rId73"/>
    <p:sldId id="993" r:id="rId74"/>
    <p:sldId id="915" r:id="rId75"/>
    <p:sldId id="916" r:id="rId76"/>
    <p:sldId id="994" r:id="rId77"/>
    <p:sldId id="995" r:id="rId78"/>
    <p:sldId id="917" r:id="rId79"/>
    <p:sldId id="918" r:id="rId80"/>
    <p:sldId id="996" r:id="rId81"/>
    <p:sldId id="920" r:id="rId82"/>
    <p:sldId id="921" r:id="rId83"/>
    <p:sldId id="997" r:id="rId84"/>
    <p:sldId id="922" r:id="rId85"/>
    <p:sldId id="923" r:id="rId86"/>
    <p:sldId id="924" r:id="rId87"/>
    <p:sldId id="998" r:id="rId88"/>
    <p:sldId id="999" r:id="rId89"/>
    <p:sldId id="1000" r:id="rId90"/>
    <p:sldId id="925" r:id="rId91"/>
    <p:sldId id="1001" r:id="rId92"/>
    <p:sldId id="926" r:id="rId93"/>
    <p:sldId id="1002" r:id="rId94"/>
    <p:sldId id="1003" r:id="rId95"/>
    <p:sldId id="1020" r:id="rId96"/>
    <p:sldId id="1021" r:id="rId97"/>
    <p:sldId id="900" r:id="rId98"/>
    <p:sldId id="901" r:id="rId99"/>
    <p:sldId id="902" r:id="rId100"/>
    <p:sldId id="978" r:id="rId101"/>
    <p:sldId id="979" r:id="rId102"/>
    <p:sldId id="980" r:id="rId103"/>
    <p:sldId id="981" r:id="rId104"/>
    <p:sldId id="982" r:id="rId105"/>
    <p:sldId id="1028" r:id="rId106"/>
    <p:sldId id="1029" r:id="rId107"/>
    <p:sldId id="1030" r:id="rId108"/>
    <p:sldId id="1031" r:id="rId109"/>
    <p:sldId id="1032" r:id="rId110"/>
    <p:sldId id="1033" r:id="rId111"/>
    <p:sldId id="1034" r:id="rId112"/>
    <p:sldId id="1035" r:id="rId113"/>
    <p:sldId id="1074" r:id="rId114"/>
    <p:sldId id="724" r:id="rId115"/>
    <p:sldId id="574" r:id="rId116"/>
    <p:sldId id="656" r:id="rId117"/>
    <p:sldId id="592" r:id="rId118"/>
    <p:sldId id="646" r:id="rId119"/>
    <p:sldId id="899" r:id="rId120"/>
    <p:sldId id="889" r:id="rId121"/>
    <p:sldId id="575" r:id="rId122"/>
    <p:sldId id="736" r:id="rId123"/>
    <p:sldId id="585" r:id="rId1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Šťastný" initials="JŠ" lastIdx="1" clrIdx="0">
    <p:extLst>
      <p:ext uri="{19B8F6BF-5375-455C-9EA6-DF929625EA0E}">
        <p15:presenceInfo xmlns:p15="http://schemas.microsoft.com/office/powerpoint/2012/main" userId="05e42ff1307b08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4995F9-D5AA-4EC1-A3A9-0DDC79457309}"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cs-CZ"/>
        </a:p>
      </dgm:t>
    </dgm:pt>
    <dgm:pt modelId="{41D3BB44-7052-4B8F-947F-59787ECFD967}" type="pres">
      <dgm:prSet presAssocID="{614995F9-D5AA-4EC1-A3A9-0DDC79457309}" presName="Name0" presStyleCnt="0">
        <dgm:presLayoutVars>
          <dgm:chMax val="7"/>
          <dgm:resizeHandles val="exact"/>
        </dgm:presLayoutVars>
      </dgm:prSet>
      <dgm:spPr/>
    </dgm:pt>
  </dgm:ptLst>
  <dgm:cxnLst>
    <dgm:cxn modelId="{23D1A22C-6DB7-4A19-817A-F82DC635FEB4}" type="presOf" srcId="{614995F9-D5AA-4EC1-A3A9-0DDC79457309}" destId="{41D3BB44-7052-4B8F-947F-59787ECFD967}" srcOrd="0"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4995F9-D5AA-4EC1-A3A9-0DDC79457309}"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cs-CZ"/>
        </a:p>
      </dgm:t>
    </dgm:pt>
    <dgm:pt modelId="{4BC64024-25A2-4DDA-BACC-EBEE5D472DC1}">
      <dgm:prSet phldrT="[Text]" custT="1"/>
      <dgm:spPr/>
      <dgm:t>
        <a:bodyPr/>
        <a:lstStyle/>
        <a:p>
          <a:r>
            <a:rPr lang="cs-CZ" sz="2400" dirty="0"/>
            <a:t>Správní činnosti</a:t>
          </a:r>
        </a:p>
      </dgm:t>
    </dgm:pt>
    <dgm:pt modelId="{C8591FBC-2F6E-405B-A780-3072AB96E43C}" type="parTrans" cxnId="{EE1D9E43-708E-4BAF-88C4-AF2AD00B9312}">
      <dgm:prSet/>
      <dgm:spPr/>
      <dgm:t>
        <a:bodyPr/>
        <a:lstStyle/>
        <a:p>
          <a:endParaRPr lang="cs-CZ"/>
        </a:p>
      </dgm:t>
    </dgm:pt>
    <dgm:pt modelId="{3BD091B9-4356-4537-809C-21D018AF4DE6}" type="sibTrans" cxnId="{EE1D9E43-708E-4BAF-88C4-AF2AD00B9312}">
      <dgm:prSet/>
      <dgm:spPr/>
      <dgm:t>
        <a:bodyPr/>
        <a:lstStyle/>
        <a:p>
          <a:endParaRPr lang="cs-CZ"/>
        </a:p>
      </dgm:t>
    </dgm:pt>
    <dgm:pt modelId="{FB21BDC1-63AB-4D2F-A391-661E6C065A5A}">
      <dgm:prSet phldrT="[Text]" custT="1"/>
      <dgm:spPr/>
      <dgm:t>
        <a:bodyPr lIns="0" tIns="1296000" rIns="0" bIns="36000" anchor="ctr" anchorCtr="1"/>
        <a:lstStyle/>
        <a:p>
          <a:r>
            <a:rPr lang="cs-CZ" sz="1400" dirty="0"/>
            <a:t>Správní činnosti v samostatné působnosti</a:t>
          </a:r>
        </a:p>
      </dgm:t>
    </dgm:pt>
    <dgm:pt modelId="{6E3AA2B1-9D03-4655-9ED1-EA4A7E4FD65B}" type="parTrans" cxnId="{14986C2F-AC62-4590-8B6D-9FD61C45BF73}">
      <dgm:prSet/>
      <dgm:spPr/>
      <dgm:t>
        <a:bodyPr/>
        <a:lstStyle/>
        <a:p>
          <a:endParaRPr lang="cs-CZ"/>
        </a:p>
      </dgm:t>
    </dgm:pt>
    <dgm:pt modelId="{B8854962-20C3-4BCE-835A-495CAE0E2A2E}" type="sibTrans" cxnId="{14986C2F-AC62-4590-8B6D-9FD61C45BF73}">
      <dgm:prSet/>
      <dgm:spPr/>
      <dgm:t>
        <a:bodyPr/>
        <a:lstStyle/>
        <a:p>
          <a:endParaRPr lang="cs-CZ"/>
        </a:p>
      </dgm:t>
    </dgm:pt>
    <dgm:pt modelId="{E2B01951-E434-48BB-B175-9E05B227BC4D}">
      <dgm:prSet phldrT="[Text]"/>
      <dgm:spPr/>
      <dgm:t>
        <a:bodyPr/>
        <a:lstStyle/>
        <a:p>
          <a:r>
            <a:rPr lang="cs-CZ" dirty="0"/>
            <a:t>Správní činnosti v přenesené působnosti</a:t>
          </a:r>
        </a:p>
      </dgm:t>
    </dgm:pt>
    <dgm:pt modelId="{B5BA7564-9140-4F11-B988-D2782E2FBE26}" type="parTrans" cxnId="{07874519-452D-4F97-BFF1-11E0FC47353F}">
      <dgm:prSet/>
      <dgm:spPr/>
      <dgm:t>
        <a:bodyPr/>
        <a:lstStyle/>
        <a:p>
          <a:endParaRPr lang="cs-CZ"/>
        </a:p>
      </dgm:t>
    </dgm:pt>
    <dgm:pt modelId="{B93260FC-5025-40A3-B2A7-3D82BB20444F}" type="sibTrans" cxnId="{07874519-452D-4F97-BFF1-11E0FC47353F}">
      <dgm:prSet/>
      <dgm:spPr/>
      <dgm:t>
        <a:bodyPr/>
        <a:lstStyle/>
        <a:p>
          <a:endParaRPr lang="cs-CZ"/>
        </a:p>
      </dgm:t>
    </dgm:pt>
    <dgm:pt modelId="{398D9FE9-20DA-4457-BC96-008FC9AF39B8}">
      <dgm:prSet phldrT="[Text]"/>
      <dgm:spPr/>
      <dgm:t>
        <a:bodyPr/>
        <a:lstStyle/>
        <a:p>
          <a:r>
            <a:rPr lang="cs-CZ" dirty="0"/>
            <a:t>Správní činnosti v přenesené působnosti s povinností ZOZ</a:t>
          </a:r>
        </a:p>
        <a:p>
          <a:r>
            <a:rPr lang="cs-CZ" dirty="0"/>
            <a:t>(výčet ve </a:t>
          </a:r>
          <a:r>
            <a:rPr lang="cs-CZ" dirty="0" err="1"/>
            <a:t>vyhl</a:t>
          </a:r>
          <a:r>
            <a:rPr lang="cs-CZ" dirty="0"/>
            <a:t> č. 512/2002 Sb.)</a:t>
          </a:r>
        </a:p>
      </dgm:t>
    </dgm:pt>
    <dgm:pt modelId="{AA009EA4-874A-4EBE-A1D8-326B58BE3B1A}" type="parTrans" cxnId="{2A55F9F2-87B8-4C4B-BC1E-D5067CB3BBD3}">
      <dgm:prSet/>
      <dgm:spPr/>
      <dgm:t>
        <a:bodyPr/>
        <a:lstStyle/>
        <a:p>
          <a:endParaRPr lang="cs-CZ"/>
        </a:p>
      </dgm:t>
    </dgm:pt>
    <dgm:pt modelId="{E19BDF64-0660-4617-B528-3D2E37D85E7C}" type="sibTrans" cxnId="{2A55F9F2-87B8-4C4B-BC1E-D5067CB3BBD3}">
      <dgm:prSet/>
      <dgm:spPr/>
      <dgm:t>
        <a:bodyPr/>
        <a:lstStyle/>
        <a:p>
          <a:endParaRPr lang="cs-CZ"/>
        </a:p>
      </dgm:t>
    </dgm:pt>
    <dgm:pt modelId="{41D3BB44-7052-4B8F-947F-59787ECFD967}" type="pres">
      <dgm:prSet presAssocID="{614995F9-D5AA-4EC1-A3A9-0DDC79457309}" presName="Name0" presStyleCnt="0">
        <dgm:presLayoutVars>
          <dgm:chMax val="7"/>
          <dgm:resizeHandles val="exact"/>
        </dgm:presLayoutVars>
      </dgm:prSet>
      <dgm:spPr/>
    </dgm:pt>
    <dgm:pt modelId="{27D4CF0A-EB14-4455-89B0-96955F09AD54}" type="pres">
      <dgm:prSet presAssocID="{614995F9-D5AA-4EC1-A3A9-0DDC79457309}" presName="comp1" presStyleCnt="0"/>
      <dgm:spPr/>
    </dgm:pt>
    <dgm:pt modelId="{BCECC70E-3AE5-471F-99A0-AFFFDE5AC4C3}" type="pres">
      <dgm:prSet presAssocID="{614995F9-D5AA-4EC1-A3A9-0DDC79457309}" presName="circle1" presStyleLbl="node1" presStyleIdx="0" presStyleCnt="4" custScaleY="80271" custLinFactNeighborX="-30530"/>
      <dgm:spPr/>
    </dgm:pt>
    <dgm:pt modelId="{D7483B8C-E925-4314-BA53-19C1217302AB}" type="pres">
      <dgm:prSet presAssocID="{614995F9-D5AA-4EC1-A3A9-0DDC79457309}" presName="c1text" presStyleLbl="node1" presStyleIdx="0" presStyleCnt="4">
        <dgm:presLayoutVars>
          <dgm:bulletEnabled val="1"/>
        </dgm:presLayoutVars>
      </dgm:prSet>
      <dgm:spPr/>
    </dgm:pt>
    <dgm:pt modelId="{A39C41B0-A4CE-48B6-9696-DD652396F3B0}" type="pres">
      <dgm:prSet presAssocID="{614995F9-D5AA-4EC1-A3A9-0DDC79457309}" presName="comp2" presStyleCnt="0"/>
      <dgm:spPr/>
    </dgm:pt>
    <dgm:pt modelId="{A170831A-BDE5-4187-B467-9371878CC324}" type="pres">
      <dgm:prSet presAssocID="{614995F9-D5AA-4EC1-A3A9-0DDC79457309}" presName="circle2" presStyleLbl="node1" presStyleIdx="1" presStyleCnt="4" custScaleX="55570" custScaleY="63424" custLinFactNeighborX="-3043" custLinFactNeighborY="-18814"/>
      <dgm:spPr/>
    </dgm:pt>
    <dgm:pt modelId="{721F7B3B-C071-45EE-A513-41DD37556CB4}" type="pres">
      <dgm:prSet presAssocID="{614995F9-D5AA-4EC1-A3A9-0DDC79457309}" presName="c2text" presStyleLbl="node1" presStyleIdx="1" presStyleCnt="4">
        <dgm:presLayoutVars>
          <dgm:bulletEnabled val="1"/>
        </dgm:presLayoutVars>
      </dgm:prSet>
      <dgm:spPr/>
    </dgm:pt>
    <dgm:pt modelId="{F578D119-026D-4EC7-8C8A-76A777197502}" type="pres">
      <dgm:prSet presAssocID="{614995F9-D5AA-4EC1-A3A9-0DDC79457309}" presName="comp3" presStyleCnt="0"/>
      <dgm:spPr/>
    </dgm:pt>
    <dgm:pt modelId="{B5620776-59CB-4F11-ADB3-0ED3F22AF395}" type="pres">
      <dgm:prSet presAssocID="{614995F9-D5AA-4EC1-A3A9-0DDC79457309}" presName="circle3" presStyleLbl="node1" presStyleIdx="2" presStyleCnt="4" custScaleX="93232" custScaleY="99180" custLinFactNeighborX="-85067" custLinFactNeighborY="-21465"/>
      <dgm:spPr/>
    </dgm:pt>
    <dgm:pt modelId="{58AF6860-5DC5-4069-A73F-307828B7C54F}" type="pres">
      <dgm:prSet presAssocID="{614995F9-D5AA-4EC1-A3A9-0DDC79457309}" presName="c3text" presStyleLbl="node1" presStyleIdx="2" presStyleCnt="4">
        <dgm:presLayoutVars>
          <dgm:bulletEnabled val="1"/>
        </dgm:presLayoutVars>
      </dgm:prSet>
      <dgm:spPr/>
    </dgm:pt>
    <dgm:pt modelId="{C6235C83-ED9E-45A7-B80E-C9B0034E75DF}" type="pres">
      <dgm:prSet presAssocID="{614995F9-D5AA-4EC1-A3A9-0DDC79457309}" presName="comp4" presStyleCnt="0"/>
      <dgm:spPr/>
    </dgm:pt>
    <dgm:pt modelId="{8CE61512-CA39-4B54-A1F6-C94409BDB0D0}" type="pres">
      <dgm:prSet presAssocID="{614995F9-D5AA-4EC1-A3A9-0DDC79457309}" presName="circle4" presStyleLbl="node1" presStyleIdx="3" presStyleCnt="4" custLinFactX="-29422" custLinFactNeighborX="-100000" custLinFactNeighborY="-33603"/>
      <dgm:spPr/>
    </dgm:pt>
    <dgm:pt modelId="{DB62FB3A-1707-450E-A6EF-30133BDCE779}" type="pres">
      <dgm:prSet presAssocID="{614995F9-D5AA-4EC1-A3A9-0DDC79457309}" presName="c4text" presStyleLbl="node1" presStyleIdx="3" presStyleCnt="4">
        <dgm:presLayoutVars>
          <dgm:bulletEnabled val="1"/>
        </dgm:presLayoutVars>
      </dgm:prSet>
      <dgm:spPr/>
    </dgm:pt>
  </dgm:ptLst>
  <dgm:cxnLst>
    <dgm:cxn modelId="{07874519-452D-4F97-BFF1-11E0FC47353F}" srcId="{614995F9-D5AA-4EC1-A3A9-0DDC79457309}" destId="{E2B01951-E434-48BB-B175-9E05B227BC4D}" srcOrd="2" destOrd="0" parTransId="{B5BA7564-9140-4F11-B988-D2782E2FBE26}" sibTransId="{B93260FC-5025-40A3-B2A7-3D82BB20444F}"/>
    <dgm:cxn modelId="{65748E19-EAF3-4D66-A454-11895E01F02E}" type="presOf" srcId="{E2B01951-E434-48BB-B175-9E05B227BC4D}" destId="{B5620776-59CB-4F11-ADB3-0ED3F22AF395}" srcOrd="0" destOrd="0" presId="urn:microsoft.com/office/officeart/2005/8/layout/venn2"/>
    <dgm:cxn modelId="{23D1A22C-6DB7-4A19-817A-F82DC635FEB4}" type="presOf" srcId="{614995F9-D5AA-4EC1-A3A9-0DDC79457309}" destId="{41D3BB44-7052-4B8F-947F-59787ECFD967}" srcOrd="0" destOrd="0" presId="urn:microsoft.com/office/officeart/2005/8/layout/venn2"/>
    <dgm:cxn modelId="{14986C2F-AC62-4590-8B6D-9FD61C45BF73}" srcId="{614995F9-D5AA-4EC1-A3A9-0DDC79457309}" destId="{FB21BDC1-63AB-4D2F-A391-661E6C065A5A}" srcOrd="1" destOrd="0" parTransId="{6E3AA2B1-9D03-4655-9ED1-EA4A7E4FD65B}" sibTransId="{B8854962-20C3-4BCE-835A-495CAE0E2A2E}"/>
    <dgm:cxn modelId="{15937D31-46A2-4722-AD87-F0A0CB9F1F36}" type="presOf" srcId="{4BC64024-25A2-4DDA-BACC-EBEE5D472DC1}" destId="{D7483B8C-E925-4314-BA53-19C1217302AB}" srcOrd="1" destOrd="0" presId="urn:microsoft.com/office/officeart/2005/8/layout/venn2"/>
    <dgm:cxn modelId="{746C693F-DA9D-4C1E-A4B8-8AEA7E16262A}" type="presOf" srcId="{398D9FE9-20DA-4457-BC96-008FC9AF39B8}" destId="{DB62FB3A-1707-450E-A6EF-30133BDCE779}" srcOrd="1" destOrd="0" presId="urn:microsoft.com/office/officeart/2005/8/layout/venn2"/>
    <dgm:cxn modelId="{FD557243-7181-48CE-BA3F-79602DEB6A00}" type="presOf" srcId="{4BC64024-25A2-4DDA-BACC-EBEE5D472DC1}" destId="{BCECC70E-3AE5-471F-99A0-AFFFDE5AC4C3}" srcOrd="0" destOrd="0" presId="urn:microsoft.com/office/officeart/2005/8/layout/venn2"/>
    <dgm:cxn modelId="{EE1D9E43-708E-4BAF-88C4-AF2AD00B9312}" srcId="{614995F9-D5AA-4EC1-A3A9-0DDC79457309}" destId="{4BC64024-25A2-4DDA-BACC-EBEE5D472DC1}" srcOrd="0" destOrd="0" parTransId="{C8591FBC-2F6E-405B-A780-3072AB96E43C}" sibTransId="{3BD091B9-4356-4537-809C-21D018AF4DE6}"/>
    <dgm:cxn modelId="{0FA63F49-63AB-4660-BF2E-6CFA97FE2C44}" type="presOf" srcId="{FB21BDC1-63AB-4D2F-A391-661E6C065A5A}" destId="{A170831A-BDE5-4187-B467-9371878CC324}" srcOrd="0" destOrd="0" presId="urn:microsoft.com/office/officeart/2005/8/layout/venn2"/>
    <dgm:cxn modelId="{DDAEC5B8-89CC-4721-8071-A14C019AF262}" type="presOf" srcId="{FB21BDC1-63AB-4D2F-A391-661E6C065A5A}" destId="{721F7B3B-C071-45EE-A513-41DD37556CB4}" srcOrd="1" destOrd="0" presId="urn:microsoft.com/office/officeart/2005/8/layout/venn2"/>
    <dgm:cxn modelId="{6B1962E0-2A32-4CBF-BB46-AAC8FD0C42DF}" type="presOf" srcId="{E2B01951-E434-48BB-B175-9E05B227BC4D}" destId="{58AF6860-5DC5-4069-A73F-307828B7C54F}" srcOrd="1" destOrd="0" presId="urn:microsoft.com/office/officeart/2005/8/layout/venn2"/>
    <dgm:cxn modelId="{6A62C1EE-4244-41FC-B562-81A48DBF1054}" type="presOf" srcId="{398D9FE9-20DA-4457-BC96-008FC9AF39B8}" destId="{8CE61512-CA39-4B54-A1F6-C94409BDB0D0}" srcOrd="0" destOrd="0" presId="urn:microsoft.com/office/officeart/2005/8/layout/venn2"/>
    <dgm:cxn modelId="{2A55F9F2-87B8-4C4B-BC1E-D5067CB3BBD3}" srcId="{614995F9-D5AA-4EC1-A3A9-0DDC79457309}" destId="{398D9FE9-20DA-4457-BC96-008FC9AF39B8}" srcOrd="3" destOrd="0" parTransId="{AA009EA4-874A-4EBE-A1D8-326B58BE3B1A}" sibTransId="{E19BDF64-0660-4617-B528-3D2E37D85E7C}"/>
    <dgm:cxn modelId="{B95A3513-D372-4F28-AD24-30DA5D94D8F8}" type="presParOf" srcId="{41D3BB44-7052-4B8F-947F-59787ECFD967}" destId="{27D4CF0A-EB14-4455-89B0-96955F09AD54}" srcOrd="0" destOrd="0" presId="urn:microsoft.com/office/officeart/2005/8/layout/venn2"/>
    <dgm:cxn modelId="{FB030031-F216-421D-92EB-55ABEA74AB1E}" type="presParOf" srcId="{27D4CF0A-EB14-4455-89B0-96955F09AD54}" destId="{BCECC70E-3AE5-471F-99A0-AFFFDE5AC4C3}" srcOrd="0" destOrd="0" presId="urn:microsoft.com/office/officeart/2005/8/layout/venn2"/>
    <dgm:cxn modelId="{9E440D38-2E5E-4681-8A82-2365FF6CBA3F}" type="presParOf" srcId="{27D4CF0A-EB14-4455-89B0-96955F09AD54}" destId="{D7483B8C-E925-4314-BA53-19C1217302AB}" srcOrd="1" destOrd="0" presId="urn:microsoft.com/office/officeart/2005/8/layout/venn2"/>
    <dgm:cxn modelId="{BE4F5125-95BE-4B3B-AF3D-D2225B6FE4E2}" type="presParOf" srcId="{41D3BB44-7052-4B8F-947F-59787ECFD967}" destId="{A39C41B0-A4CE-48B6-9696-DD652396F3B0}" srcOrd="1" destOrd="0" presId="urn:microsoft.com/office/officeart/2005/8/layout/venn2"/>
    <dgm:cxn modelId="{1E9EE8D8-D2CE-4CD8-BD45-5212EA5306E4}" type="presParOf" srcId="{A39C41B0-A4CE-48B6-9696-DD652396F3B0}" destId="{A170831A-BDE5-4187-B467-9371878CC324}" srcOrd="0" destOrd="0" presId="urn:microsoft.com/office/officeart/2005/8/layout/venn2"/>
    <dgm:cxn modelId="{B32B5CD3-D4D4-4FBF-B039-7D46C1E53C91}" type="presParOf" srcId="{A39C41B0-A4CE-48B6-9696-DD652396F3B0}" destId="{721F7B3B-C071-45EE-A513-41DD37556CB4}" srcOrd="1" destOrd="0" presId="urn:microsoft.com/office/officeart/2005/8/layout/venn2"/>
    <dgm:cxn modelId="{55BA44B7-0132-45A6-9067-34897E8A6726}" type="presParOf" srcId="{41D3BB44-7052-4B8F-947F-59787ECFD967}" destId="{F578D119-026D-4EC7-8C8A-76A777197502}" srcOrd="2" destOrd="0" presId="urn:microsoft.com/office/officeart/2005/8/layout/venn2"/>
    <dgm:cxn modelId="{C32A56A5-2021-4E34-9A51-8D51A156EFEE}" type="presParOf" srcId="{F578D119-026D-4EC7-8C8A-76A777197502}" destId="{B5620776-59CB-4F11-ADB3-0ED3F22AF395}" srcOrd="0" destOrd="0" presId="urn:microsoft.com/office/officeart/2005/8/layout/venn2"/>
    <dgm:cxn modelId="{586D8E34-6173-4A8C-949D-D5F2251F9589}" type="presParOf" srcId="{F578D119-026D-4EC7-8C8A-76A777197502}" destId="{58AF6860-5DC5-4069-A73F-307828B7C54F}" srcOrd="1" destOrd="0" presId="urn:microsoft.com/office/officeart/2005/8/layout/venn2"/>
    <dgm:cxn modelId="{016E2F3A-3361-4FCE-B061-AC17E0D8D3F2}" type="presParOf" srcId="{41D3BB44-7052-4B8F-947F-59787ECFD967}" destId="{C6235C83-ED9E-45A7-B80E-C9B0034E75DF}" srcOrd="3" destOrd="0" presId="urn:microsoft.com/office/officeart/2005/8/layout/venn2"/>
    <dgm:cxn modelId="{E4C411A1-B99D-445C-A51F-7523902C4EA3}" type="presParOf" srcId="{C6235C83-ED9E-45A7-B80E-C9B0034E75DF}" destId="{8CE61512-CA39-4B54-A1F6-C94409BDB0D0}" srcOrd="0" destOrd="0" presId="urn:microsoft.com/office/officeart/2005/8/layout/venn2"/>
    <dgm:cxn modelId="{8F34AB76-C29B-4286-BD20-7C167D73D1C9}" type="presParOf" srcId="{C6235C83-ED9E-45A7-B80E-C9B0034E75DF}" destId="{DB62FB3A-1707-450E-A6EF-30133BDCE779}"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dgm:spPr>
        <a:solidFill>
          <a:schemeClr val="accent3"/>
        </a:solidFill>
      </dgm:spPr>
      <dgm:t>
        <a:bodyPr/>
        <a:lstStyle/>
        <a:p>
          <a:r>
            <a:rPr lang="cs-CZ" dirty="0"/>
            <a:t>Poradenství a příprava na kontrolu </a:t>
          </a:r>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B7E70A43-DB10-4F11-A7C8-8C531B126762}">
      <dgm:prSet/>
      <dgm:spPr/>
      <dgm:t>
        <a:bodyPr/>
        <a:lstStyle/>
        <a:p>
          <a:r>
            <a:rPr lang="cs-CZ" dirty="0"/>
            <a:t>Školení na míru</a:t>
          </a: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a:solidFill>
          <a:schemeClr val="accent4"/>
        </a:solidFill>
      </dgm:spPr>
      <dgm:t>
        <a:bodyPr/>
        <a:lstStyle/>
        <a:p>
          <a:r>
            <a:rPr lang="cs-CZ" dirty="0"/>
            <a:t>Audit samostatné působnosti obce</a:t>
          </a:r>
          <a:endParaRPr lang="en-US" dirty="0"/>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55BCE2B9-3C1D-4FA9-A2F4-5F820A634C84}">
      <dgm:prSet/>
      <dgm:spPr/>
      <dgm:t>
        <a:bodyPr/>
        <a:lstStyle/>
        <a:p>
          <a:r>
            <a:rPr lang="cs-CZ" dirty="0"/>
            <a:t>Audit zasedání, zápisů, usnesení</a:t>
          </a:r>
          <a:endParaRPr lang="en-US" dirty="0"/>
        </a:p>
      </dgm:t>
    </dgm:pt>
    <dgm:pt modelId="{815B30EC-D545-4687-882E-25ED8AFDC416}" type="parTrans" cxnId="{E2CA1BA5-6937-4496-8B37-D905979A826E}">
      <dgm:prSet/>
      <dgm:spPr/>
      <dgm:t>
        <a:bodyPr/>
        <a:lstStyle/>
        <a:p>
          <a:endParaRPr lang="cs-CZ"/>
        </a:p>
      </dgm:t>
    </dgm:pt>
    <dgm:pt modelId="{D75FA45A-6A34-437F-B555-9398B3ED27B6}" type="sibTrans" cxnId="{E2CA1BA5-6937-4496-8B37-D905979A826E}">
      <dgm:prSet/>
      <dgm:spPr/>
      <dgm:t>
        <a:bodyPr/>
        <a:lstStyle/>
        <a:p>
          <a:endParaRPr lang="cs-CZ"/>
        </a:p>
      </dgm:t>
    </dgm:pt>
    <dgm:pt modelId="{DE859B1C-4C7E-4B95-8E6D-CA1C93B9823A}">
      <dgm:prSet/>
      <dgm:spPr>
        <a:solidFill>
          <a:schemeClr val="accent5">
            <a:lumMod val="60000"/>
            <a:lumOff val="40000"/>
          </a:schemeClr>
        </a:solidFill>
      </dgm:spPr>
      <dgm:t>
        <a:bodyPr/>
        <a:lstStyle/>
        <a:p>
          <a:r>
            <a:rPr lang="cs-CZ" dirty="0"/>
            <a:t>Audit úřední desky a povinných informací na webu</a:t>
          </a:r>
        </a:p>
      </dgm:t>
    </dgm:pt>
    <dgm:pt modelId="{E6B61C8A-49C5-4411-8483-A434390221EA}" type="parTrans" cxnId="{1E096D5D-9354-4A4E-ACD5-B549E55F8955}">
      <dgm:prSet/>
      <dgm:spPr/>
      <dgm:t>
        <a:bodyPr/>
        <a:lstStyle/>
        <a:p>
          <a:endParaRPr lang="cs-CZ"/>
        </a:p>
      </dgm:t>
    </dgm:pt>
    <dgm:pt modelId="{21452D3E-4184-4CE7-AAF2-287373744A6A}" type="sibTrans" cxnId="{1E096D5D-9354-4A4E-ACD5-B549E55F8955}">
      <dgm:prSet/>
      <dgm:spPr/>
      <dgm:t>
        <a:bodyPr/>
        <a:lstStyle/>
        <a:p>
          <a:endParaRPr lang="cs-CZ"/>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5" custLinFactY="100000" custLinFactNeighborY="109314">
        <dgm:presLayoutVars>
          <dgm:chMax val="0"/>
          <dgm:bulletEnabled val="1"/>
        </dgm:presLayoutVars>
      </dgm:prSet>
      <dgm:spPr/>
    </dgm:pt>
    <dgm:pt modelId="{2D0C603F-07CF-491F-97D9-D8159B783F89}" type="pres">
      <dgm:prSet presAssocID="{EB9780C6-D800-4380-A53E-369D4FE86485}" presName="spacer" presStyleCnt="0"/>
      <dgm:spPr/>
    </dgm:pt>
    <dgm:pt modelId="{0571B195-E956-435E-97EE-B8ABAEF329A9}" type="pres">
      <dgm:prSet presAssocID="{B7E70A43-DB10-4F11-A7C8-8C531B126762}" presName="parentText" presStyleLbl="node1" presStyleIdx="1" presStyleCnt="5" custLinFactY="-100000" custLinFactNeighborX="-88" custLinFactNeighborY="-179637">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2" presStyleCnt="5" custLinFactNeighborX="-88" custLinFactNeighborY="39392">
        <dgm:presLayoutVars>
          <dgm:chMax val="0"/>
          <dgm:bulletEnabled val="1"/>
        </dgm:presLayoutVars>
      </dgm:prSet>
      <dgm:spPr/>
    </dgm:pt>
    <dgm:pt modelId="{613AA21B-B204-48ED-B387-94F93F2F1D59}" type="pres">
      <dgm:prSet presAssocID="{CA7EEEA7-29DA-446C-A5DC-48D191346DCA}" presName="spacer" presStyleCnt="0"/>
      <dgm:spPr/>
    </dgm:pt>
    <dgm:pt modelId="{290873E2-CB75-48E1-81C8-485559931E6B}" type="pres">
      <dgm:prSet presAssocID="{55BCE2B9-3C1D-4FA9-A2F4-5F820A634C84}" presName="parentText" presStyleLbl="node1" presStyleIdx="3" presStyleCnt="5" custLinFactNeighborX="-88" custLinFactNeighborY="15641">
        <dgm:presLayoutVars>
          <dgm:chMax val="0"/>
          <dgm:bulletEnabled val="1"/>
        </dgm:presLayoutVars>
      </dgm:prSet>
      <dgm:spPr/>
    </dgm:pt>
    <dgm:pt modelId="{D41C1C34-FADE-44B2-B0C4-398998E8768B}" type="pres">
      <dgm:prSet presAssocID="{D75FA45A-6A34-437F-B555-9398B3ED27B6}" presName="spacer" presStyleCnt="0"/>
      <dgm:spPr/>
    </dgm:pt>
    <dgm:pt modelId="{8A0A4EDA-69F7-4CD7-93EE-6C5FA240CEC8}" type="pres">
      <dgm:prSet presAssocID="{DE859B1C-4C7E-4B95-8E6D-CA1C93B9823A}" presName="parentText" presStyleLbl="node1" presStyleIdx="4" presStyleCnt="5">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8B3E9A09-2BD8-4927-8410-883B5EA4AEEA}" srcId="{CD918C5F-CDD9-4F62-BC43-030DB61705BD}" destId="{B7E70A43-DB10-4F11-A7C8-8C531B126762}" srcOrd="1" destOrd="0" parTransId="{236F64A8-BBA1-4459-8C6A-B41218011674}" sibTransId="{0332F078-A07D-4D63-BD8D-49878D63E8C9}"/>
    <dgm:cxn modelId="{A918F415-C480-4DFE-B2A5-D9697D4E02E2}" srcId="{CD918C5F-CDD9-4F62-BC43-030DB61705BD}" destId="{0E3760B9-7D90-4D58-AE85-B2AA3C671EF9}" srcOrd="2" destOrd="0" parTransId="{077FCFD6-D814-4E5E-A6F2-571DE59600B0}" sibTransId="{CA7EEEA7-29DA-446C-A5DC-48D191346DCA}"/>
    <dgm:cxn modelId="{1E096D5D-9354-4A4E-ACD5-B549E55F8955}" srcId="{CD918C5F-CDD9-4F62-BC43-030DB61705BD}" destId="{DE859B1C-4C7E-4B95-8E6D-CA1C93B9823A}" srcOrd="4" destOrd="0" parTransId="{E6B61C8A-49C5-4411-8483-A434390221EA}" sibTransId="{21452D3E-4184-4CE7-AAF2-287373744A6A}"/>
    <dgm:cxn modelId="{79A27F6B-8136-4A7B-8F58-4986DB659BB6}" srcId="{CD918C5F-CDD9-4F62-BC43-030DB61705BD}" destId="{33434F50-8521-416F-A89E-D1B3144281C4}" srcOrd="0" destOrd="0" parTransId="{FD8E0A02-A509-421F-8CC6-EF580D1CEBBC}" sibTransId="{EB9780C6-D800-4380-A53E-369D4FE86485}"/>
    <dgm:cxn modelId="{A3CA039E-0862-412D-9B62-6ADC008E6BA6}" type="presOf" srcId="{55BCE2B9-3C1D-4FA9-A2F4-5F820A634C84}" destId="{290873E2-CB75-48E1-81C8-485559931E6B}" srcOrd="0" destOrd="0" presId="urn:microsoft.com/office/officeart/2005/8/layout/vList2"/>
    <dgm:cxn modelId="{E2CA1BA5-6937-4496-8B37-D905979A826E}" srcId="{CD918C5F-CDD9-4F62-BC43-030DB61705BD}" destId="{55BCE2B9-3C1D-4FA9-A2F4-5F820A634C84}" srcOrd="3" destOrd="0" parTransId="{815B30EC-D545-4687-882E-25ED8AFDC416}" sibTransId="{D75FA45A-6A34-437F-B555-9398B3ED27B6}"/>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90780EC5-F631-4B70-8B54-F88A6D6A0136}" type="presOf" srcId="{DE859B1C-4C7E-4B95-8E6D-CA1C93B9823A}" destId="{8A0A4EDA-69F7-4CD7-93EE-6C5FA240CEC8}"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1F321AF8-3275-4B78-A2F2-9D6A2D67C541}" type="presParOf" srcId="{F8E89F66-198E-49F2-8FA0-73A441DAF0BE}" destId="{0571B195-E956-435E-97EE-B8ABAEF329A9}" srcOrd="2" destOrd="0" presId="urn:microsoft.com/office/officeart/2005/8/layout/vList2"/>
    <dgm:cxn modelId="{09AA564D-624F-4469-9981-3B5DF0C3DA33}" type="presParOf" srcId="{F8E89F66-198E-49F2-8FA0-73A441DAF0BE}" destId="{460A1C7E-299F-4457-AEC4-A6A1B206185B}" srcOrd="3" destOrd="0" presId="urn:microsoft.com/office/officeart/2005/8/layout/vList2"/>
    <dgm:cxn modelId="{AAA80861-CA94-488B-AD71-45A1AF653A5C}" type="presParOf" srcId="{F8E89F66-198E-49F2-8FA0-73A441DAF0BE}" destId="{3EE44CA1-9B81-4A91-B719-8F0B6B1B8316}" srcOrd="4" destOrd="0" presId="urn:microsoft.com/office/officeart/2005/8/layout/vList2"/>
    <dgm:cxn modelId="{4C43788A-657C-4EF2-8FCD-6E183463F5E4}" type="presParOf" srcId="{F8E89F66-198E-49F2-8FA0-73A441DAF0BE}" destId="{613AA21B-B204-48ED-B387-94F93F2F1D59}" srcOrd="5" destOrd="0" presId="urn:microsoft.com/office/officeart/2005/8/layout/vList2"/>
    <dgm:cxn modelId="{9B92B565-A26D-4E9E-84F5-B369C64A6AB8}" type="presParOf" srcId="{F8E89F66-198E-49F2-8FA0-73A441DAF0BE}" destId="{290873E2-CB75-48E1-81C8-485559931E6B}" srcOrd="6" destOrd="0" presId="urn:microsoft.com/office/officeart/2005/8/layout/vList2"/>
    <dgm:cxn modelId="{C1AD3044-6C27-44B9-97F0-28B815389B1C}" type="presParOf" srcId="{F8E89F66-198E-49F2-8FA0-73A441DAF0BE}" destId="{D41C1C34-FADE-44B2-B0C4-398998E8768B}" srcOrd="7" destOrd="0" presId="urn:microsoft.com/office/officeart/2005/8/layout/vList2"/>
    <dgm:cxn modelId="{B9D6F151-2A1E-4DC6-B862-BF8275904757}" type="presParOf" srcId="{F8E89F66-198E-49F2-8FA0-73A441DAF0BE}" destId="{8A0A4EDA-69F7-4CD7-93EE-6C5FA240CEC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B7E70A43-DB10-4F11-A7C8-8C531B126762}">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dirty="0"/>
            <a:t>Systém pro nové povinnosti související s ochranou oznamovatelů (</a:t>
          </a:r>
          <a:r>
            <a:rPr lang="cs-CZ" dirty="0" err="1"/>
            <a:t>whistleblowing</a:t>
          </a:r>
          <a:r>
            <a:rPr lang="cs-CZ" dirty="0"/>
            <a:t>)  - zákon od 8/2023 + výkon agendy tzv. </a:t>
          </a:r>
          <a:r>
            <a:rPr lang="cs-CZ" i="1" dirty="0"/>
            <a:t>Příslušné osoby </a:t>
          </a:r>
          <a:r>
            <a:rPr lang="cs-CZ" dirty="0"/>
            <a:t>podle zákona o ochraně oznamovatelů.</a:t>
          </a:r>
          <a:endParaRPr lang="en-US" dirty="0"/>
        </a:p>
        <a:p>
          <a:pPr marL="0" lvl="0" defTabSz="1422400">
            <a:lnSpc>
              <a:spcPct val="90000"/>
            </a:lnSpc>
            <a:spcBef>
              <a:spcPct val="0"/>
            </a:spcBef>
            <a:spcAft>
              <a:spcPct val="35000"/>
            </a:spcAft>
            <a:buNone/>
          </a:pP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custT="1"/>
      <dgm:spPr/>
      <dgm:t>
        <a:bodyPr/>
        <a:lstStyle/>
        <a:p>
          <a:r>
            <a:rPr lang="cs-CZ" sz="3200" dirty="0"/>
            <a:t>GDPR – poradenství, služby pověřence, audity stavu </a:t>
          </a:r>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F8E89F66-198E-49F2-8FA0-73A441DAF0BE}" type="pres">
      <dgm:prSet presAssocID="{CD918C5F-CDD9-4F62-BC43-030DB61705BD}" presName="linear" presStyleCnt="0">
        <dgm:presLayoutVars>
          <dgm:animLvl val="lvl"/>
          <dgm:resizeHandles val="exact"/>
        </dgm:presLayoutVars>
      </dgm:prSet>
      <dgm:spPr/>
    </dgm:pt>
    <dgm:pt modelId="{0571B195-E956-435E-97EE-B8ABAEF329A9}" type="pres">
      <dgm:prSet presAssocID="{B7E70A43-DB10-4F11-A7C8-8C531B126762}" presName="parentText" presStyleLbl="node1" presStyleIdx="0" presStyleCnt="2">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1" presStyleCnt="2">
        <dgm:presLayoutVars>
          <dgm:chMax val="0"/>
          <dgm:bulletEnabled val="1"/>
        </dgm:presLayoutVars>
      </dgm:prSet>
      <dgm:spPr/>
    </dgm:pt>
  </dgm:ptLst>
  <dgm:cxnLst>
    <dgm:cxn modelId="{8B3E9A09-2BD8-4927-8410-883B5EA4AEEA}" srcId="{CD918C5F-CDD9-4F62-BC43-030DB61705BD}" destId="{B7E70A43-DB10-4F11-A7C8-8C531B126762}" srcOrd="0" destOrd="0" parTransId="{236F64A8-BBA1-4459-8C6A-B41218011674}" sibTransId="{0332F078-A07D-4D63-BD8D-49878D63E8C9}"/>
    <dgm:cxn modelId="{A918F415-C480-4DFE-B2A5-D9697D4E02E2}" srcId="{CD918C5F-CDD9-4F62-BC43-030DB61705BD}" destId="{0E3760B9-7D90-4D58-AE85-B2AA3C671EF9}" srcOrd="1" destOrd="0" parTransId="{077FCFD6-D814-4E5E-A6F2-571DE59600B0}" sibTransId="{CA7EEEA7-29DA-446C-A5DC-48D191346DCA}"/>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1F321AF8-3275-4B78-A2F2-9D6A2D67C541}" type="presParOf" srcId="{F8E89F66-198E-49F2-8FA0-73A441DAF0BE}" destId="{0571B195-E956-435E-97EE-B8ABAEF329A9}" srcOrd="0" destOrd="0" presId="urn:microsoft.com/office/officeart/2005/8/layout/vList2"/>
    <dgm:cxn modelId="{09AA564D-624F-4469-9981-3B5DF0C3DA33}" type="presParOf" srcId="{F8E89F66-198E-49F2-8FA0-73A441DAF0BE}" destId="{460A1C7E-299F-4457-AEC4-A6A1B206185B}" srcOrd="1" destOrd="0" presId="urn:microsoft.com/office/officeart/2005/8/layout/vList2"/>
    <dgm:cxn modelId="{AAA80861-CA94-488B-AD71-45A1AF653A5C}" type="presParOf" srcId="{F8E89F66-198E-49F2-8FA0-73A441DAF0BE}" destId="{3EE44CA1-9B81-4A91-B719-8F0B6B1B831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custT="1"/>
      <dgm:spPr/>
      <dgm:t>
        <a:bodyPr/>
        <a:lstStyle/>
        <a:p>
          <a:pPr marL="0" lvl="0" defTabSz="933450">
            <a:lnSpc>
              <a:spcPct val="90000"/>
            </a:lnSpc>
            <a:spcBef>
              <a:spcPct val="0"/>
            </a:spcBef>
            <a:spcAft>
              <a:spcPct val="35000"/>
            </a:spcAft>
            <a:buNone/>
          </a:pPr>
          <a:r>
            <a:rPr lang="cs-CZ" sz="2800" dirty="0"/>
            <a:t>Pomoc starostům a tajemníkům</a:t>
          </a:r>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0E3760B9-7D90-4D58-AE85-B2AA3C671EF9}">
      <dgm:prSet custT="1"/>
      <dgm:spPr/>
      <dgm:t>
        <a:bodyPr/>
        <a:lstStyle/>
        <a:p>
          <a:r>
            <a:rPr lang="cs-CZ" sz="2800" dirty="0"/>
            <a:t>Pomoc, pokud obec nepracuje jak má</a:t>
          </a:r>
          <a:endParaRPr lang="en-US" sz="2800" dirty="0"/>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214CC842-407E-43C2-BD4A-FF3F2EAD68E5}">
      <dgm:prSet custT="1"/>
      <dgm:spPr>
        <a:solidFill>
          <a:schemeClr val="accent5"/>
        </a:solidFill>
      </dgm:spPr>
      <dgm:t>
        <a:bodyPr/>
        <a:lstStyle/>
        <a:p>
          <a:r>
            <a:rPr lang="cs-CZ" sz="2400" dirty="0"/>
            <a:t>Komplikovaný žadatel o informace , problém s krajem  SOS 1O6 www.SOS106.cz</a:t>
          </a:r>
          <a:endParaRPr lang="en-US" sz="2400" dirty="0"/>
        </a:p>
      </dgm:t>
    </dgm:pt>
    <dgm:pt modelId="{0C63B21B-3271-46A9-9C0E-3B46F1D8EB87}" type="parTrans" cxnId="{65A137A4-4216-4799-9428-51BB131CC474}">
      <dgm:prSet/>
      <dgm:spPr/>
      <dgm:t>
        <a:bodyPr/>
        <a:lstStyle/>
        <a:p>
          <a:endParaRPr lang="cs-CZ"/>
        </a:p>
      </dgm:t>
    </dgm:pt>
    <dgm:pt modelId="{18C89EBF-5EC5-4684-9113-9A263BC668DB}" type="sibTrans" cxnId="{65A137A4-4216-4799-9428-51BB131CC474}">
      <dgm:prSet/>
      <dgm:spPr/>
      <dgm:t>
        <a:bodyPr/>
        <a:lstStyle/>
        <a:p>
          <a:endParaRPr lang="cs-CZ"/>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3" custLinFactY="-2750" custLinFactNeighborX="-36637" custLinFactNeighborY="-100000">
        <dgm:presLayoutVars>
          <dgm:chMax val="0"/>
          <dgm:bulletEnabled val="1"/>
        </dgm:presLayoutVars>
      </dgm:prSet>
      <dgm:spPr/>
    </dgm:pt>
    <dgm:pt modelId="{2D0C603F-07CF-491F-97D9-D8159B783F89}" type="pres">
      <dgm:prSet presAssocID="{EB9780C6-D800-4380-A53E-369D4FE86485}" presName="spacer" presStyleCnt="0"/>
      <dgm:spPr/>
    </dgm:pt>
    <dgm:pt modelId="{3EE44CA1-9B81-4A91-B719-8F0B6B1B8316}" type="pres">
      <dgm:prSet presAssocID="{0E3760B9-7D90-4D58-AE85-B2AA3C671EF9}" presName="parentText" presStyleLbl="node1" presStyleIdx="1" presStyleCnt="3" custLinFactNeighborX="-88" custLinFactNeighborY="-98549">
        <dgm:presLayoutVars>
          <dgm:chMax val="0"/>
          <dgm:bulletEnabled val="1"/>
        </dgm:presLayoutVars>
      </dgm:prSet>
      <dgm:spPr/>
    </dgm:pt>
    <dgm:pt modelId="{613AA21B-B204-48ED-B387-94F93F2F1D59}" type="pres">
      <dgm:prSet presAssocID="{CA7EEEA7-29DA-446C-A5DC-48D191346DCA}" presName="spacer" presStyleCnt="0"/>
      <dgm:spPr/>
    </dgm:pt>
    <dgm:pt modelId="{D27381F8-2628-4CA1-8628-71288AE7D61C}" type="pres">
      <dgm:prSet presAssocID="{214CC842-407E-43C2-BD4A-FF3F2EAD68E5}" presName="parentText" presStyleLbl="node1" presStyleIdx="2" presStyleCnt="3" custLinFactNeighborX="-88" custLinFactNeighborY="-52523">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A918F415-C480-4DFE-B2A5-D9697D4E02E2}" srcId="{CD918C5F-CDD9-4F62-BC43-030DB61705BD}" destId="{0E3760B9-7D90-4D58-AE85-B2AA3C671EF9}" srcOrd="1" destOrd="0" parTransId="{077FCFD6-D814-4E5E-A6F2-571DE59600B0}" sibTransId="{CA7EEEA7-29DA-446C-A5DC-48D191346DCA}"/>
    <dgm:cxn modelId="{4F75FD15-1D1C-41E9-8316-2BDDCC8466E4}" type="presOf" srcId="{214CC842-407E-43C2-BD4A-FF3F2EAD68E5}" destId="{D27381F8-2628-4CA1-8628-71288AE7D61C}" srcOrd="0" destOrd="0" presId="urn:microsoft.com/office/officeart/2005/8/layout/vList2"/>
    <dgm:cxn modelId="{79A27F6B-8136-4A7B-8F58-4986DB659BB6}" srcId="{CD918C5F-CDD9-4F62-BC43-030DB61705BD}" destId="{33434F50-8521-416F-A89E-D1B3144281C4}" srcOrd="0" destOrd="0" parTransId="{FD8E0A02-A509-421F-8CC6-EF580D1CEBBC}" sibTransId="{EB9780C6-D800-4380-A53E-369D4FE86485}"/>
    <dgm:cxn modelId="{65A137A4-4216-4799-9428-51BB131CC474}" srcId="{CD918C5F-CDD9-4F62-BC43-030DB61705BD}" destId="{214CC842-407E-43C2-BD4A-FF3F2EAD68E5}" srcOrd="2" destOrd="0" parTransId="{0C63B21B-3271-46A9-9C0E-3B46F1D8EB87}" sibTransId="{18C89EBF-5EC5-4684-9113-9A263BC668DB}"/>
    <dgm:cxn modelId="{772FF9B0-5403-49F6-908D-A8A48F63BF30}" type="presOf" srcId="{0E3760B9-7D90-4D58-AE85-B2AA3C671EF9}" destId="{3EE44CA1-9B81-4A91-B719-8F0B6B1B8316}"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AAA80861-CA94-488B-AD71-45A1AF653A5C}" type="presParOf" srcId="{F8E89F66-198E-49F2-8FA0-73A441DAF0BE}" destId="{3EE44CA1-9B81-4A91-B719-8F0B6B1B8316}" srcOrd="2" destOrd="0" presId="urn:microsoft.com/office/officeart/2005/8/layout/vList2"/>
    <dgm:cxn modelId="{4C43788A-657C-4EF2-8FCD-6E183463F5E4}" type="presParOf" srcId="{F8E89F66-198E-49F2-8FA0-73A441DAF0BE}" destId="{613AA21B-B204-48ED-B387-94F93F2F1D59}" srcOrd="3" destOrd="0" presId="urn:microsoft.com/office/officeart/2005/8/layout/vList2"/>
    <dgm:cxn modelId="{7A95F94D-60C6-41F2-AAE7-46085B854940}" type="presParOf" srcId="{F8E89F66-198E-49F2-8FA0-73A441DAF0BE}" destId="{D27381F8-2628-4CA1-8628-71288AE7D61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dgm:spPr/>
      <dgm:t>
        <a:bodyPr/>
        <a:lstStyle/>
        <a:p>
          <a:r>
            <a:rPr lang="cs-CZ" dirty="0"/>
            <a:t>Poradenství, e-Úřad, vzory, pomoc odborníků, školení</a:t>
          </a:r>
        </a:p>
        <a:p>
          <a:r>
            <a:rPr lang="cs-CZ" dirty="0"/>
            <a:t> i VIP – během zasedání na telefonu a mailu. </a:t>
          </a:r>
        </a:p>
        <a:p>
          <a:r>
            <a:rPr lang="cs-CZ" dirty="0"/>
            <a:t>Pomoc se žádostmi o informace www.SOS106.cz</a:t>
          </a:r>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0E3760B9-7D90-4D58-AE85-B2AA3C671EF9}">
      <dgm:prSet/>
      <dgm:spPr/>
      <dgm:t>
        <a:bodyPr/>
        <a:lstStyle/>
        <a:p>
          <a:r>
            <a:rPr lang="cs-CZ" dirty="0"/>
            <a:t>Audit samostatné působnosti obce – posoudíme, jak plníte zákonné povinnosti</a:t>
          </a:r>
        </a:p>
        <a:p>
          <a:r>
            <a:rPr lang="cs-CZ" dirty="0"/>
            <a:t>Audit zasedání, zápisů</a:t>
          </a:r>
        </a:p>
        <a:p>
          <a:r>
            <a:rPr lang="cs-CZ" dirty="0"/>
            <a:t>Audit úřední desky a povinných informací</a:t>
          </a:r>
          <a:endParaRPr lang="en-US" dirty="0"/>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55BCE2B9-3C1D-4FA9-A2F4-5F820A634C84}">
      <dgm:prSet/>
      <dgm:spPr/>
      <dgm:t>
        <a:bodyPr/>
        <a:lstStyle/>
        <a:p>
          <a:r>
            <a:rPr lang="cs-CZ" dirty="0"/>
            <a:t>Příprava na kontrolu (i narychlo, pokud už mají přijet) </a:t>
          </a:r>
        </a:p>
        <a:p>
          <a:endParaRPr lang="cs-CZ" dirty="0"/>
        </a:p>
        <a:p>
          <a:r>
            <a:rPr lang="cs-CZ" dirty="0"/>
            <a:t>SOS106.cz</a:t>
          </a:r>
          <a:endParaRPr lang="en-US" dirty="0"/>
        </a:p>
      </dgm:t>
    </dgm:pt>
    <dgm:pt modelId="{815B30EC-D545-4687-882E-25ED8AFDC416}" type="parTrans" cxnId="{E2CA1BA5-6937-4496-8B37-D905979A826E}">
      <dgm:prSet/>
      <dgm:spPr/>
      <dgm:t>
        <a:bodyPr/>
        <a:lstStyle/>
        <a:p>
          <a:endParaRPr lang="cs-CZ"/>
        </a:p>
      </dgm:t>
    </dgm:pt>
    <dgm:pt modelId="{D75FA45A-6A34-437F-B555-9398B3ED27B6}" type="sibTrans" cxnId="{E2CA1BA5-6937-4496-8B37-D905979A826E}">
      <dgm:prSet/>
      <dgm:spPr/>
      <dgm:t>
        <a:bodyPr/>
        <a:lstStyle/>
        <a:p>
          <a:endParaRPr lang="cs-CZ"/>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3">
        <dgm:presLayoutVars>
          <dgm:chMax val="0"/>
          <dgm:bulletEnabled val="1"/>
        </dgm:presLayoutVars>
      </dgm:prSet>
      <dgm:spPr/>
    </dgm:pt>
    <dgm:pt modelId="{2D0C603F-07CF-491F-97D9-D8159B783F89}" type="pres">
      <dgm:prSet presAssocID="{EB9780C6-D800-4380-A53E-369D4FE86485}" presName="spacer" presStyleCnt="0"/>
      <dgm:spPr/>
    </dgm:pt>
    <dgm:pt modelId="{3EE44CA1-9B81-4A91-B719-8F0B6B1B8316}" type="pres">
      <dgm:prSet presAssocID="{0E3760B9-7D90-4D58-AE85-B2AA3C671EF9}" presName="parentText" presStyleLbl="node1" presStyleIdx="1" presStyleCnt="3" custLinFactNeighborY="-5965">
        <dgm:presLayoutVars>
          <dgm:chMax val="0"/>
          <dgm:bulletEnabled val="1"/>
        </dgm:presLayoutVars>
      </dgm:prSet>
      <dgm:spPr/>
    </dgm:pt>
    <dgm:pt modelId="{613AA21B-B204-48ED-B387-94F93F2F1D59}" type="pres">
      <dgm:prSet presAssocID="{CA7EEEA7-29DA-446C-A5DC-48D191346DCA}" presName="spacer" presStyleCnt="0"/>
      <dgm:spPr/>
    </dgm:pt>
    <dgm:pt modelId="{290873E2-CB75-48E1-81C8-485559931E6B}" type="pres">
      <dgm:prSet presAssocID="{55BCE2B9-3C1D-4FA9-A2F4-5F820A634C84}" presName="parentText" presStyleLbl="node1" presStyleIdx="2" presStyleCnt="3">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A918F415-C480-4DFE-B2A5-D9697D4E02E2}" srcId="{CD918C5F-CDD9-4F62-BC43-030DB61705BD}" destId="{0E3760B9-7D90-4D58-AE85-B2AA3C671EF9}" srcOrd="1" destOrd="0" parTransId="{077FCFD6-D814-4E5E-A6F2-571DE59600B0}" sibTransId="{CA7EEEA7-29DA-446C-A5DC-48D191346DCA}"/>
    <dgm:cxn modelId="{79A27F6B-8136-4A7B-8F58-4986DB659BB6}" srcId="{CD918C5F-CDD9-4F62-BC43-030DB61705BD}" destId="{33434F50-8521-416F-A89E-D1B3144281C4}" srcOrd="0" destOrd="0" parTransId="{FD8E0A02-A509-421F-8CC6-EF580D1CEBBC}" sibTransId="{EB9780C6-D800-4380-A53E-369D4FE86485}"/>
    <dgm:cxn modelId="{A3CA039E-0862-412D-9B62-6ADC008E6BA6}" type="presOf" srcId="{55BCE2B9-3C1D-4FA9-A2F4-5F820A634C84}" destId="{290873E2-CB75-48E1-81C8-485559931E6B}" srcOrd="0" destOrd="0" presId="urn:microsoft.com/office/officeart/2005/8/layout/vList2"/>
    <dgm:cxn modelId="{E2CA1BA5-6937-4496-8B37-D905979A826E}" srcId="{CD918C5F-CDD9-4F62-BC43-030DB61705BD}" destId="{55BCE2B9-3C1D-4FA9-A2F4-5F820A634C84}" srcOrd="2" destOrd="0" parTransId="{815B30EC-D545-4687-882E-25ED8AFDC416}" sibTransId="{D75FA45A-6A34-437F-B555-9398B3ED27B6}"/>
    <dgm:cxn modelId="{772FF9B0-5403-49F6-908D-A8A48F63BF30}" type="presOf" srcId="{0E3760B9-7D90-4D58-AE85-B2AA3C671EF9}" destId="{3EE44CA1-9B81-4A91-B719-8F0B6B1B8316}"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AAA80861-CA94-488B-AD71-45A1AF653A5C}" type="presParOf" srcId="{F8E89F66-198E-49F2-8FA0-73A441DAF0BE}" destId="{3EE44CA1-9B81-4A91-B719-8F0B6B1B8316}" srcOrd="2" destOrd="0" presId="urn:microsoft.com/office/officeart/2005/8/layout/vList2"/>
    <dgm:cxn modelId="{4C43788A-657C-4EF2-8FCD-6E183463F5E4}" type="presParOf" srcId="{F8E89F66-198E-49F2-8FA0-73A441DAF0BE}" destId="{613AA21B-B204-48ED-B387-94F93F2F1D59}" srcOrd="3" destOrd="0" presId="urn:microsoft.com/office/officeart/2005/8/layout/vList2"/>
    <dgm:cxn modelId="{9B92B565-A26D-4E9E-84F5-B369C64A6AB8}" type="presParOf" srcId="{F8E89F66-198E-49F2-8FA0-73A441DAF0BE}" destId="{290873E2-CB75-48E1-81C8-485559931E6B}"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CC70E-3AE5-471F-99A0-AFFFDE5AC4C3}">
      <dsp:nvSpPr>
        <dsp:cNvPr id="0" name=""/>
        <dsp:cNvSpPr/>
      </dsp:nvSpPr>
      <dsp:spPr>
        <a:xfrm>
          <a:off x="568982" y="304792"/>
          <a:ext cx="6179574" cy="4960405"/>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cs-CZ" sz="2400" kern="1200" dirty="0"/>
            <a:t>Správní činnosti</a:t>
          </a:r>
        </a:p>
      </dsp:txBody>
      <dsp:txXfrm>
        <a:off x="2794865" y="552812"/>
        <a:ext cx="1727808" cy="744060"/>
      </dsp:txXfrm>
    </dsp:sp>
    <dsp:sp modelId="{A170831A-BDE5-4187-B467-9371878CC324}">
      <dsp:nvSpPr>
        <dsp:cNvPr id="0" name=""/>
        <dsp:cNvSpPr/>
      </dsp:nvSpPr>
      <dsp:spPr>
        <a:xfrm>
          <a:off x="4021362" y="905119"/>
          <a:ext cx="2747191" cy="3135466"/>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96000" rIns="0" bIns="36000" numCol="1" spcCol="1270" anchor="ctr" anchorCtr="1">
          <a:noAutofit/>
        </a:bodyPr>
        <a:lstStyle/>
        <a:p>
          <a:pPr marL="0" lvl="0" indent="0" algn="ctr" defTabSz="622300">
            <a:lnSpc>
              <a:spcPct val="90000"/>
            </a:lnSpc>
            <a:spcBef>
              <a:spcPct val="0"/>
            </a:spcBef>
            <a:spcAft>
              <a:spcPct val="35000"/>
            </a:spcAft>
            <a:buNone/>
          </a:pPr>
          <a:r>
            <a:rPr lang="cs-CZ" sz="1400" kern="1200" dirty="0"/>
            <a:t>Správní činnosti v samostatné působnosti</a:t>
          </a:r>
        </a:p>
      </dsp:txBody>
      <dsp:txXfrm>
        <a:off x="4914886" y="1093247"/>
        <a:ext cx="960143" cy="564383"/>
      </dsp:txXfrm>
    </dsp:sp>
    <dsp:sp modelId="{B5620776-59CB-4F11-ADB3-0ED3F22AF395}">
      <dsp:nvSpPr>
        <dsp:cNvPr id="0" name=""/>
        <dsp:cNvSpPr/>
      </dsp:nvSpPr>
      <dsp:spPr>
        <a:xfrm>
          <a:off x="662924" y="1386371"/>
          <a:ext cx="3456804" cy="3677340"/>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cs-CZ" sz="1200" kern="1200" dirty="0"/>
            <a:t>Správní činnosti v přenesené působnosti</a:t>
          </a:r>
        </a:p>
      </dsp:txBody>
      <dsp:txXfrm>
        <a:off x="1585891" y="1662172"/>
        <a:ext cx="1610870" cy="827401"/>
      </dsp:txXfrm>
    </dsp:sp>
    <dsp:sp modelId="{8CE61512-CA39-4B54-A1F6-C94409BDB0D0}">
      <dsp:nvSpPr>
        <dsp:cNvPr id="0" name=""/>
        <dsp:cNvSpPr/>
      </dsp:nvSpPr>
      <dsp:spPr>
        <a:xfrm>
          <a:off x="1110387" y="2572343"/>
          <a:ext cx="2471829" cy="2471829"/>
        </a:xfrm>
        <a:prstGeom prst="ellips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cs-CZ" sz="1200" kern="1200" dirty="0"/>
            <a:t>Správní činnosti v přenesené působnosti s povinností ZOZ</a:t>
          </a:r>
        </a:p>
        <a:p>
          <a:pPr marL="0" lvl="0" indent="0" algn="ctr" defTabSz="533400">
            <a:lnSpc>
              <a:spcPct val="90000"/>
            </a:lnSpc>
            <a:spcBef>
              <a:spcPct val="0"/>
            </a:spcBef>
            <a:spcAft>
              <a:spcPct val="35000"/>
            </a:spcAft>
            <a:buNone/>
          </a:pPr>
          <a:r>
            <a:rPr lang="cs-CZ" sz="1200" kern="1200" dirty="0"/>
            <a:t>(výčet ve </a:t>
          </a:r>
          <a:r>
            <a:rPr lang="cs-CZ" sz="1200" kern="1200" dirty="0" err="1"/>
            <a:t>vyhl</a:t>
          </a:r>
          <a:r>
            <a:rPr lang="cs-CZ" sz="1200" kern="1200" dirty="0"/>
            <a:t> č. 512/2002 Sb.)</a:t>
          </a:r>
        </a:p>
      </dsp:txBody>
      <dsp:txXfrm>
        <a:off x="1472378" y="3190300"/>
        <a:ext cx="1747847" cy="12359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1209314"/>
          <a:ext cx="6628804" cy="1102725"/>
        </a:xfrm>
        <a:prstGeom prst="roundRect">
          <a:avLst/>
        </a:prstGeom>
        <a:solidFill>
          <a:schemeClr val="accent3"/>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cs-CZ" sz="2900" kern="1200" dirty="0"/>
            <a:t>Poradenství a příprava na kontrolu </a:t>
          </a:r>
        </a:p>
      </dsp:txBody>
      <dsp:txXfrm>
        <a:off x="53831" y="1263145"/>
        <a:ext cx="6521142" cy="995063"/>
      </dsp:txXfrm>
    </dsp:sp>
    <dsp:sp modelId="{0571B195-E956-435E-97EE-B8ABAEF329A9}">
      <dsp:nvSpPr>
        <dsp:cNvPr id="0" name=""/>
        <dsp:cNvSpPr/>
      </dsp:nvSpPr>
      <dsp:spPr>
        <a:xfrm>
          <a:off x="0" y="0"/>
          <a:ext cx="6628804" cy="1102725"/>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cs-CZ" sz="2900" kern="1200" dirty="0"/>
            <a:t>Školení na míru</a:t>
          </a:r>
          <a:endParaRPr lang="en-US" sz="2900" kern="1200" dirty="0"/>
        </a:p>
      </dsp:txBody>
      <dsp:txXfrm>
        <a:off x="53831" y="53831"/>
        <a:ext cx="6521142" cy="995063"/>
      </dsp:txXfrm>
    </dsp:sp>
    <dsp:sp modelId="{3EE44CA1-9B81-4A91-B719-8F0B6B1B8316}">
      <dsp:nvSpPr>
        <dsp:cNvPr id="0" name=""/>
        <dsp:cNvSpPr/>
      </dsp:nvSpPr>
      <dsp:spPr>
        <a:xfrm>
          <a:off x="0" y="2420680"/>
          <a:ext cx="6628804" cy="1102725"/>
        </a:xfrm>
        <a:prstGeom prst="roundRect">
          <a:avLst/>
        </a:prstGeom>
        <a:solidFill>
          <a:schemeClr val="accent4"/>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cs-CZ" sz="2900" kern="1200" dirty="0"/>
            <a:t>Audit samostatné působnosti obce</a:t>
          </a:r>
          <a:endParaRPr lang="en-US" sz="2900" kern="1200" dirty="0"/>
        </a:p>
      </dsp:txBody>
      <dsp:txXfrm>
        <a:off x="53831" y="2474511"/>
        <a:ext cx="6521142" cy="995063"/>
      </dsp:txXfrm>
    </dsp:sp>
    <dsp:sp modelId="{290873E2-CB75-48E1-81C8-485559931E6B}">
      <dsp:nvSpPr>
        <dsp:cNvPr id="0" name=""/>
        <dsp:cNvSpPr/>
      </dsp:nvSpPr>
      <dsp:spPr>
        <a:xfrm>
          <a:off x="0" y="3587088"/>
          <a:ext cx="6628804" cy="1102725"/>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cs-CZ" sz="2900" kern="1200" dirty="0"/>
            <a:t>Audit zasedání, zápisů, usnesení</a:t>
          </a:r>
          <a:endParaRPr lang="en-US" sz="2900" kern="1200" dirty="0"/>
        </a:p>
      </dsp:txBody>
      <dsp:txXfrm>
        <a:off x="53831" y="3640919"/>
        <a:ext cx="6521142" cy="995063"/>
      </dsp:txXfrm>
    </dsp:sp>
    <dsp:sp modelId="{8A0A4EDA-69F7-4CD7-93EE-6C5FA240CEC8}">
      <dsp:nvSpPr>
        <dsp:cNvPr id="0" name=""/>
        <dsp:cNvSpPr/>
      </dsp:nvSpPr>
      <dsp:spPr>
        <a:xfrm>
          <a:off x="0" y="4760270"/>
          <a:ext cx="6628804" cy="1102725"/>
        </a:xfrm>
        <a:prstGeom prst="roundRect">
          <a:avLst/>
        </a:prstGeom>
        <a:solidFill>
          <a:schemeClr val="accent5">
            <a:lumMod val="60000"/>
            <a:lumOff val="4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cs-CZ" sz="2900" kern="1200" dirty="0"/>
            <a:t>Audit úřední desky a povinných informací na webu</a:t>
          </a:r>
        </a:p>
      </dsp:txBody>
      <dsp:txXfrm>
        <a:off x="53831" y="4814101"/>
        <a:ext cx="6521142" cy="9950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1B195-E956-435E-97EE-B8ABAEF329A9}">
      <dsp:nvSpPr>
        <dsp:cNvPr id="0" name=""/>
        <dsp:cNvSpPr/>
      </dsp:nvSpPr>
      <dsp:spPr>
        <a:xfrm>
          <a:off x="0" y="411510"/>
          <a:ext cx="6628804" cy="204516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cs-CZ" sz="2300" kern="1200" dirty="0"/>
            <a:t>Systém pro nové povinnosti související s ochranou oznamovatelů (</a:t>
          </a:r>
          <a:r>
            <a:rPr lang="cs-CZ" sz="2300" kern="1200" dirty="0" err="1"/>
            <a:t>whistleblowing</a:t>
          </a:r>
          <a:r>
            <a:rPr lang="cs-CZ" sz="2300" kern="1200" dirty="0"/>
            <a:t>)  - zákon od 8/2023 + výkon agendy tzv. </a:t>
          </a:r>
          <a:r>
            <a:rPr lang="cs-CZ" sz="2300" i="1" kern="1200" dirty="0"/>
            <a:t>Příslušné osoby </a:t>
          </a:r>
          <a:r>
            <a:rPr lang="cs-CZ" sz="2300" kern="1200" dirty="0"/>
            <a:t>podle zákona o ochraně oznamovatelů.</a:t>
          </a:r>
          <a:endParaRPr lang="en-US" sz="2300" kern="1200" dirty="0"/>
        </a:p>
        <a:p>
          <a:pPr marL="0" lvl="0" algn="l" defTabSz="1422400">
            <a:lnSpc>
              <a:spcPct val="90000"/>
            </a:lnSpc>
            <a:spcBef>
              <a:spcPct val="0"/>
            </a:spcBef>
            <a:spcAft>
              <a:spcPct val="35000"/>
            </a:spcAft>
            <a:buNone/>
          </a:pPr>
          <a:endParaRPr lang="en-US" sz="2300" kern="1200" dirty="0"/>
        </a:p>
      </dsp:txBody>
      <dsp:txXfrm>
        <a:off x="99836" y="511346"/>
        <a:ext cx="6429132" cy="1845488"/>
      </dsp:txXfrm>
    </dsp:sp>
    <dsp:sp modelId="{3EE44CA1-9B81-4A91-B719-8F0B6B1B8316}">
      <dsp:nvSpPr>
        <dsp:cNvPr id="0" name=""/>
        <dsp:cNvSpPr/>
      </dsp:nvSpPr>
      <dsp:spPr>
        <a:xfrm>
          <a:off x="0" y="2522910"/>
          <a:ext cx="6628804" cy="204516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cs-CZ" sz="3200" kern="1200" dirty="0"/>
            <a:t>GDPR – poradenství, služby pověřence, audity stavu </a:t>
          </a:r>
        </a:p>
      </dsp:txBody>
      <dsp:txXfrm>
        <a:off x="99836" y="2622746"/>
        <a:ext cx="6429132" cy="18454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729945"/>
          <a:ext cx="6628804" cy="12168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933450">
            <a:lnSpc>
              <a:spcPct val="90000"/>
            </a:lnSpc>
            <a:spcBef>
              <a:spcPct val="0"/>
            </a:spcBef>
            <a:spcAft>
              <a:spcPct val="35000"/>
            </a:spcAft>
            <a:buNone/>
          </a:pPr>
          <a:r>
            <a:rPr lang="cs-CZ" sz="2800" kern="1200" dirty="0"/>
            <a:t>Pomoc starostům a tajemníkům</a:t>
          </a:r>
        </a:p>
      </dsp:txBody>
      <dsp:txXfrm>
        <a:off x="59399" y="789344"/>
        <a:ext cx="6510006" cy="1098002"/>
      </dsp:txXfrm>
    </dsp:sp>
    <dsp:sp modelId="{3EE44CA1-9B81-4A91-B719-8F0B6B1B8316}">
      <dsp:nvSpPr>
        <dsp:cNvPr id="0" name=""/>
        <dsp:cNvSpPr/>
      </dsp:nvSpPr>
      <dsp:spPr>
        <a:xfrm>
          <a:off x="0" y="2170123"/>
          <a:ext cx="6628804" cy="121680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cs-CZ" sz="2800" kern="1200" dirty="0"/>
            <a:t>Pomoc, pokud obec nepracuje jak má</a:t>
          </a:r>
          <a:endParaRPr lang="en-US" sz="2800" kern="1200" dirty="0"/>
        </a:p>
      </dsp:txBody>
      <dsp:txXfrm>
        <a:off x="59399" y="2229522"/>
        <a:ext cx="6510006" cy="1098002"/>
      </dsp:txXfrm>
    </dsp:sp>
    <dsp:sp modelId="{D27381F8-2628-4CA1-8628-71288AE7D61C}">
      <dsp:nvSpPr>
        <dsp:cNvPr id="0" name=""/>
        <dsp:cNvSpPr/>
      </dsp:nvSpPr>
      <dsp:spPr>
        <a:xfrm>
          <a:off x="0" y="3660284"/>
          <a:ext cx="6628804" cy="1216800"/>
        </a:xfrm>
        <a:prstGeom prst="roundRect">
          <a:avLst/>
        </a:prstGeom>
        <a:solidFill>
          <a:schemeClr val="accent5"/>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kern="1200" dirty="0"/>
            <a:t>Komplikovaný žadatel o informace , problém s krajem  SOS 1O6 www.SOS106.cz</a:t>
          </a:r>
          <a:endParaRPr lang="en-US" sz="2400" kern="1200" dirty="0"/>
        </a:p>
      </dsp:txBody>
      <dsp:txXfrm>
        <a:off x="59399" y="3719683"/>
        <a:ext cx="6510006" cy="10980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51163"/>
          <a:ext cx="6622966" cy="175032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dirty="0"/>
            <a:t>Poradenství, e-Úřad, vzory, pomoc odborníků, školení</a:t>
          </a:r>
        </a:p>
        <a:p>
          <a:pPr marL="0" lvl="0" indent="0" algn="l" defTabSz="977900">
            <a:lnSpc>
              <a:spcPct val="90000"/>
            </a:lnSpc>
            <a:spcBef>
              <a:spcPct val="0"/>
            </a:spcBef>
            <a:spcAft>
              <a:spcPct val="35000"/>
            </a:spcAft>
            <a:buNone/>
          </a:pPr>
          <a:r>
            <a:rPr lang="cs-CZ" sz="2200" kern="1200" dirty="0"/>
            <a:t> i VIP – během zasedání na telefonu a mailu. </a:t>
          </a:r>
        </a:p>
        <a:p>
          <a:pPr marL="0" lvl="0" indent="0" algn="l" defTabSz="977900">
            <a:lnSpc>
              <a:spcPct val="90000"/>
            </a:lnSpc>
            <a:spcBef>
              <a:spcPct val="0"/>
            </a:spcBef>
            <a:spcAft>
              <a:spcPct val="35000"/>
            </a:spcAft>
            <a:buNone/>
          </a:pPr>
          <a:r>
            <a:rPr lang="cs-CZ" sz="2200" kern="1200" dirty="0"/>
            <a:t>Pomoc se žádostmi o informace www.SOS106.cz</a:t>
          </a:r>
        </a:p>
      </dsp:txBody>
      <dsp:txXfrm>
        <a:off x="85444" y="136607"/>
        <a:ext cx="6452078" cy="1579432"/>
      </dsp:txXfrm>
    </dsp:sp>
    <dsp:sp modelId="{3EE44CA1-9B81-4A91-B719-8F0B6B1B8316}">
      <dsp:nvSpPr>
        <dsp:cNvPr id="0" name=""/>
        <dsp:cNvSpPr/>
      </dsp:nvSpPr>
      <dsp:spPr>
        <a:xfrm>
          <a:off x="0" y="1861064"/>
          <a:ext cx="6622966" cy="175032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dirty="0"/>
            <a:t>Audit samostatné působnosti obce – posoudíme, jak plníte zákonné povinnosti</a:t>
          </a:r>
        </a:p>
        <a:p>
          <a:pPr marL="0" lvl="0" indent="0" algn="l" defTabSz="977900">
            <a:lnSpc>
              <a:spcPct val="90000"/>
            </a:lnSpc>
            <a:spcBef>
              <a:spcPct val="0"/>
            </a:spcBef>
            <a:spcAft>
              <a:spcPct val="35000"/>
            </a:spcAft>
            <a:buNone/>
          </a:pPr>
          <a:r>
            <a:rPr lang="cs-CZ" sz="2200" kern="1200" dirty="0"/>
            <a:t>Audit zasedání, zápisů</a:t>
          </a:r>
        </a:p>
        <a:p>
          <a:pPr marL="0" lvl="0" indent="0" algn="l" defTabSz="977900">
            <a:lnSpc>
              <a:spcPct val="90000"/>
            </a:lnSpc>
            <a:spcBef>
              <a:spcPct val="0"/>
            </a:spcBef>
            <a:spcAft>
              <a:spcPct val="35000"/>
            </a:spcAft>
            <a:buNone/>
          </a:pPr>
          <a:r>
            <a:rPr lang="cs-CZ" sz="2200" kern="1200" dirty="0"/>
            <a:t>Audit úřední desky a povinných informací</a:t>
          </a:r>
          <a:endParaRPr lang="en-US" sz="2200" kern="1200" dirty="0"/>
        </a:p>
      </dsp:txBody>
      <dsp:txXfrm>
        <a:off x="85444" y="1946508"/>
        <a:ext cx="6452078" cy="1579432"/>
      </dsp:txXfrm>
    </dsp:sp>
    <dsp:sp modelId="{290873E2-CB75-48E1-81C8-485559931E6B}">
      <dsp:nvSpPr>
        <dsp:cNvPr id="0" name=""/>
        <dsp:cNvSpPr/>
      </dsp:nvSpPr>
      <dsp:spPr>
        <a:xfrm>
          <a:off x="0" y="3678523"/>
          <a:ext cx="6622966" cy="175032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dirty="0"/>
            <a:t>Příprava na kontrolu (i narychlo, pokud už mají přijet) </a:t>
          </a:r>
        </a:p>
        <a:p>
          <a:pPr marL="0" lvl="0" indent="0" algn="l" defTabSz="977900">
            <a:lnSpc>
              <a:spcPct val="90000"/>
            </a:lnSpc>
            <a:spcBef>
              <a:spcPct val="0"/>
            </a:spcBef>
            <a:spcAft>
              <a:spcPct val="35000"/>
            </a:spcAft>
            <a:buNone/>
          </a:pPr>
          <a:endParaRPr lang="cs-CZ" sz="2200" kern="1200" dirty="0"/>
        </a:p>
        <a:p>
          <a:pPr marL="0" lvl="0" indent="0" algn="l" defTabSz="977900">
            <a:lnSpc>
              <a:spcPct val="90000"/>
            </a:lnSpc>
            <a:spcBef>
              <a:spcPct val="0"/>
            </a:spcBef>
            <a:spcAft>
              <a:spcPct val="35000"/>
            </a:spcAft>
            <a:buNone/>
          </a:pPr>
          <a:r>
            <a:rPr lang="cs-CZ" sz="2200" kern="1200" dirty="0"/>
            <a:t>SOS106.cz</a:t>
          </a:r>
          <a:endParaRPr lang="en-US" sz="2200" kern="1200" dirty="0"/>
        </a:p>
      </dsp:txBody>
      <dsp:txXfrm>
        <a:off x="85444" y="3763967"/>
        <a:ext cx="6452078" cy="1579432"/>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5T06:11:37.081"/>
    </inkml:context>
    <inkml:brush xml:id="br0">
      <inkml:brushProperty name="width" value="0.35" units="cm"/>
      <inkml:brushProperty name="height" value="0.35" units="cm"/>
      <inkml:brushProperty name="color" value="#E71224"/>
    </inkml:brush>
  </inkml:definitions>
  <inkml:trace contextRef="#ctx0" brushRef="#br0">0 3313 24575,'1'-1'0,"-1"0"0,0 0 0,1 0 0,-1 0 0,1 0 0,-1 0 0,1 0 0,0 1 0,-1-1 0,1 0 0,0 0 0,0 0 0,-1 1 0,1-1 0,0 0 0,0 1 0,0-1 0,0 1 0,2-2 0,4-2 0,135-89 0,177-83 0,-152 87 0,18-15 0,-4-7 0,-5-8 0,-5-8 0,158-154 0,101-146-1189,-65 62 198,626-527 948,-476 490-1083,-478 374 769,64-49-4128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4T20:40:16.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1 494,'0'-1,"0"1,1-1,-1 0,0 1,1-1,-1 1,0-1,1 1,-1-1,1 1,-1-1,1 1,-1 0,1-1,-1 1,1 0,-1-1,1 1,0 0,-1 0,1-1,-1 1,1 0,0 0,-1 0,1 0,0 0,-1 0,1 0,0 0,1 0,117-16,-75 13,154-12,88 2,1029-11,11 25,-399 2,246-3,-682 26,9 1,1712-29,-1856 15,-54-1,-166-8,-1 6,154 32,-221-31,116 4,69-16,-93-1,2539 2,-2046-44,-510 29,36-2,371-41,-501 48,-1-1,51-19,-46 13,69-13,-16 15,134-1,112 17,-126 2,-172-6,106-20,16-1,337 20,-278 6,67-15,-34 0,-108 3,175-32,-110 10,337-17,-365 28,9-2,1212-9,-843 19,-38 0,-144 14,-367-1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4T20:40:19.6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0,'161'11,"-57"-1,721 20,-445-21,900 36,-3 32,-1048-55,263 12,1033-35,-500-2,1166 3,-1915-20,-170 13,142 6,-103 4,810-3,-799 11,-26 1,711 11,-607-18,-146-4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1:54:49.9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0 338,'4172'0,"-3963"-3,1-10,329-63,-403 51,1 6,175-1,-223 15,-1-4,147-33,-107 19,134-9,132 12,-89-5,25 0,128 25,-419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1:54:53.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1 155,'2'-2,"1"0,-1 0,1 1,0-1,0 1,0-1,0 1,0 0,0 0,0 0,6 0,39-2,-29 2,503-7,-334 9,6440 0,-6519-6,116-21,-145 16,151-29,7-1,-173 33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1:54:56.0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30,'0'1,"1"0,-1 0,1 0,-1 1,1-1,0 0,0 0,-1 0,1 0,0 0,0-1,0 1,0 0,0 0,0-1,0 1,0 0,0-1,0 1,1-1,1 1,32 11,-32-11,54 13,108 11,67-8,-195-15,513 35,508 19,557-54,-789-5,2665 3,-3010-38,-99 2,375 30,-433 8,1344-2,-1589-4,109-18,-110 10,109-3,1072 16,-1090-11,-46 0,704-17,448-8,4 36,-618 1,2241-1,-2880-1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6T21:59:34.863"/>
    </inkml:context>
    <inkml:brush xml:id="br0">
      <inkml:brushProperty name="width" value="0.1" units="cm"/>
      <inkml:brushProperty name="height" value="0.1" units="cm"/>
      <inkml:brushProperty name="color" value="#E71224"/>
    </inkml:brush>
  </inkml:definitions>
  <inkml:trace contextRef="#ctx0" brushRef="#br0">0 2638 24575,'61'-68'0,"-12"11"0,283-247 0,30 21 0,-239 188 0,1574-1132-2552,-1668 1207 2552,564-391-34,-430 299 34,-162 111 35,1-1 0,0 1 0,-1 0-1,1-1 1,-1 1 0,1 0 0,-1-1-1,0 0 1,1 1 0,-1-1-1,0 0 1,0 0 0,0 1 0,0-1-1,-1 0 1,1 0 0,0 0-1,-1 0 1,1 0 0,-1 0 0,0-4-1,-3-14-6403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6T21:59:35.441"/>
    </inkml:context>
    <inkml:brush xml:id="br0">
      <inkml:brushProperty name="width" value="0.1" units="cm"/>
      <inkml:brushProperty name="height" value="0.1" units="cm"/>
      <inkml:brushProperty name="color" value="#E71224"/>
    </inkml:brush>
  </inkml:definitions>
  <inkml:trace contextRef="#ctx0" brushRef="#br0">1 0 24575,'27'16'0,"0"0"0,47 38 0,-45-32 0,293 223 0,1-15-546,146 90-2003,135 80 545,125 68 1640,111 49-183,1610 842-4960,-1645-975 3765,977 319-1,-1273-542 1743,-137-58 0,-131-52 239,-224-48-79,1-1-1,-1-1 1,0 0-1,1-1 1,22-3-1,-38 3-115,0 0-1,0-1 1,0 1 0,0 0-1,0-1 1,0 0 0,-1 1-1,1-1 1,0 0 0,0 0-1,-1 0 1,1 0 0,0 0-1,-1-1 1,1 1 0,-1 0-1,1-1 1,-1 1 0,0-1-1,0 1 1,0-1 0,0 0-1,0 1 1,0-1 0,1-3-1,-2 1 405,1 1 0,-1-1 0,-1 0 0,1 0 0,0 0 0,-1 0 0,0 0 0,0 0 0,-2-6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6T21:59:36.877"/>
    </inkml:context>
    <inkml:brush xml:id="br0">
      <inkml:brushProperty name="width" value="0.1" units="cm"/>
      <inkml:brushProperty name="height" value="0.1" units="cm"/>
      <inkml:brushProperty name="color" value="#E71224"/>
    </inkml:brush>
  </inkml:definitions>
  <inkml:trace contextRef="#ctx0" brushRef="#br0">3300 1 24575,'-13'9'0,"-1"2"0,-15 15 0,-16 14 0,-215 129 9,-22-16-60,150-83-131,-1664 959-902,1492-850 1044,-51 31 368,316-189-1523,9-9-4781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6T21:59:37.745"/>
    </inkml:context>
    <inkml:brush xml:id="br0">
      <inkml:brushProperty name="width" value="0.1" units="cm"/>
      <inkml:brushProperty name="height" value="0.1" units="cm"/>
      <inkml:brushProperty name="color" value="#E71224"/>
    </inkml:brush>
  </inkml:definitions>
  <inkml:trace contextRef="#ctx0" brushRef="#br0">0 0 24575,'0'3'0,"0"0"0,1-1 0,-1 1 0,1 0 0,-1-1 0,1 1 0,0-1 0,0 1 0,0-1 0,0 1 0,0-1 0,2 3 0,5 10 0,36 70 0,106 157 0,81 64 0,-130-177 0,-15-16-217,208 259-1082,-218-285 1144,4-4-1,104 83 1,-50-64 166,241 140 0,174 39-282,-311-174 442,390 119-1,-621-224-210,6 1-197,0 1 0,-1 1 0,20 9 0,-16-3-5076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2:20:14.865"/>
    </inkml:context>
    <inkml:brush xml:id="br0">
      <inkml:brushProperty name="width" value="0.035" units="cm"/>
      <inkml:brushProperty name="height" value="0.035" units="cm"/>
      <inkml:brushProperty name="ignorePressure" value="1"/>
    </inkml:brush>
  </inkml:definitions>
  <inkml:trace contextRef="#ctx0" brushRef="#br0">1 0,'1606'0,"-1574"0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5T06:14:14.636"/>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2:20:19.871"/>
    </inkml:context>
    <inkml:brush xml:id="br0">
      <inkml:brushProperty name="width" value="0.35" units="cm"/>
      <inkml:brushProperty name="height" value="0.35" units="cm"/>
      <inkml:brushProperty name="ignorePressure" value="1"/>
    </inkml:brush>
  </inkml:definitions>
  <inkml:trace contextRef="#ctx0" brushRef="#br0">1 1,'3859'0,"-3816"0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2:21:28.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1 416,'39'0,"0"-1,1-2,56-13,-11 1,2 4,126-1,-95 7,341-7,3-1,737-3,-525 16,-7-25,-94-4,-32-23,-208 13,518-23,-518 38,117-4,107 2,54-1,2476 29,-2973 2,137 20,107 41,76-12,-127-22,-178-15,207-1,-183-9,228 38,-324-36,110 8,275-9,-307-9,-76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2:21:35.8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2,'240'-2,"260"5,-346 9,35 1,-126-13,-1 3,1 3,-1 3,-1 2,76 25,-87-20,1-1,0-3,1-2,1-3,82 2,486-10,-199-2,-234 3,-160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2:21:38.4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1 211,'175'-12,"-37"1,79 7,107-6,683-8,-668 20,854-2,-860-12,-45-1,1 10,344-10,-70 5,-153 5,-174-23,-165 14,112-3,25 18,-43 0,202-22,-191-1,195 1,-190 19,243 12,-377-6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2:21:40.5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1,'1410'0,"-1328"4,-1 3,90 21,-78-11,111 6,180-21,199 15,293 42,-601-44,665-4,-584-13,723 2,-1051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2:22:32.7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0 212,'243'2,"293"-5,-221-20,-7 0,108-3,183-6,-418 30,456-11,2 6,-91 4,-352-17,-65 5,-81 10,667-34,-558 38,-22 0,143 16,-65 31,-114-21,-45-12,256 46,-176-38,264 75,21 6,-190-47,-34-6,-98-33,134 5,102-17,-254-4,74-12,-28 1,264 9,-5 1,-285-9,-65 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2:23:18.2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1 286,'88'1,"559"-22,-575 15,25-3,145-31,-18-11,2 9,2 11,264-3,70 14,-418 14,53-5,133-3,1339 13,-781 2,-830 2,-1 2,1 2,86 24,-69-17,1-3,87 2,34 3,229 11,-278-23,4 9,45 0,214 1,425-1,-525-15,989 2,-1265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2:23:25.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0 209,'188'2,"208"-4,-101-23,72-2,875 26,-552 3,-497-15,-12 0,-59 13,-28 1,97-12,-1-3,226 10,-212 7,3563-3,-3365-14,22 1,-385 14,-2 0,1-2,0-1,62-11,-30-1,142-10,74 19,10 0,849-12,-758 19,1314-2,-1069 52,-180-6,-147-18,154 3,-438-31,371-18,415-18,-627 23,-23 0,-145 13,39 0,0-3,83-14,-78 5,0 3,1 2,76 1,108 8,-223-2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2:23:28.6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3,'339'-2,"378"5,-104 35,-69-3,123 4,-173-8,183 20,187 7,683-49,-884-13,-13 20,-178-5,-451-11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2:24:10.4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1 234,'59'0,"493"15,541 24,2922-42,-2135 4,-1772-5,126-23,-144 14,15 4,158 6,-95 5,653-56,-309 28,-2 28,-157 1,2242-3,-2082-30,-368 9,66-5,177 23,102-6,42-23,-386 23,493-17,-491 32,232 39,-187-19,292 3,-407-29,202 9,-222-3,428 29,-432-34,0 3,0 2,82 20,201 42,-124-44,-17-2,259 36,-283-25,-112-19,107 11,512-18,-413-10,-90 4,171-3,-289-3,-1-2,0-3,65-20,-62 14,1 3,86-8,112 15,16 0,352-9,-501 10,-71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5T06:14:15.462"/>
    </inkml:context>
    <inkml:brush xml:id="br0">
      <inkml:brushProperty name="width" value="0.1" units="cm"/>
      <inkml:brushProperty name="height" value="0.1" units="cm"/>
      <inkml:brushProperty name="color" value="#E71224"/>
    </inkml:brush>
  </inkml:definitions>
  <inkml:trace contextRef="#ctx0" brushRef="#br0">1 1 24575,'23'26'0,"38"34"0,-28-30 0,112 105 0,66 61-481,62 69-1443,44 50 897,499 523-3313,381 452 4069,-783-829-232,-36-40-1507,-46-52 1508,-51-52 228,152 206-1108,-302-347 1833,113 202 1,-181-263 3168</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2:24:19.9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0 466,'1492'0,"-1404"1,0 4,151 29,-146-18,178 8,101-24,-157-3,2196 3,-2342-1,-1-3,1-2,94-23,-109 17,1 3,58-2,111 6,-115 4,122-15,-110-2,273-27,122 30,-230 9,-45 1,-93-7,32-1,13 12,354-13,194 2,-472 14,2908-2,-2986-7,301-49,-403 46,174 4,-61 5,-147-5,0-2,0-3,77-26,-65 18,110-19,346-13,-264 38,56-5,-31-6,-220 20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6T22:24:21.8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6183 107,'-17'16,"-1"-1,-1 0,0-2,-34 19,-89 34,96-47,2 1,-73 47,92-50,8-3,-1-2,0 0,-1-1,0-1,-1 0,0-2,-23 7,-24-2,1-3,-95 1,-10 1,-152 36,217-30,28-4,-98 6,101-20,-118-13,-73-27,178 25,2-3,-142-50,116 31,-2 8,61 16,-52-19,-49-25,-2 7,-243-44,126 40,-137-20,399 73,-206-24,164 22,0 2,-58 6,85-2,-240 31,207-24,1 4,-85 30,77-22,-105 20,99-26,-86 30,138-40,1 0,-1-2,0 0,0-1,-35 1,25-3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29T16:34:16.1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1,'19'1,"0"1,0 0,29 9,20 3,506 23,-358-30,-116-3,137 6,255 43,-358-34,174 3,140-22,-180-3,-222 3</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29T16:34:19.0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1 114,'13'-1,"1"-1,-1 0,1-1,25-9,22-5,214-11,-83 13,2 3,-120 10,81-12,-123 8</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29T16:35:13.6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0 263,'8'-3,"1"0,0 0,-1 1,1 0,0 0,0 1,13 0,8-1,1486-113,-677 55,-734 53,-45 6,-1-4,1-2,107-28,-147 31,-1 0,0 1,1 1,-1 1,1 1,0 1,-1 0,1 2,-1 0,0 1,29 10,8 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29T16:35:14.9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0,'5'6,"16"0,42 1,49-2,58-1,40-1,15-2,0-1,-33 0,-45 0,-46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6T16:24:28.626"/>
    </inkml:context>
    <inkml:brush xml:id="br0">
      <inkml:brushProperty name="width" value="0.1" units="cm"/>
      <inkml:brushProperty name="height" value="0.1" units="cm"/>
      <inkml:brushProperty name="color" value="#E71224"/>
    </inkml:brush>
  </inkml:definitions>
  <inkml:trace contextRef="#ctx0" brushRef="#br0">1 942 24575,'10'-1'0,"0"0"0,-1-1 0,1-1 0,0 0 0,-1 0 0,1-1 0,-1 0 0,0 0 0,10-8 0,-1 3 0,139-80-2261,-4-6 0,272-223-1,-247 143 5480,-50 46-390,-115 117-2985,-1-1 0,0 0 1,15-22-1,-17 19-6669</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6T16:24:29.463"/>
    </inkml:context>
    <inkml:brush xml:id="br0">
      <inkml:brushProperty name="width" value="0.1" units="cm"/>
      <inkml:brushProperty name="height" value="0.1" units="cm"/>
      <inkml:brushProperty name="color" value="#E71224"/>
    </inkml:brush>
  </inkml:definitions>
  <inkml:trace contextRef="#ctx0" brushRef="#br0">1 7 24575,'0'-1'0,"1"1"0,-1-1 0,1 1 0,0-1 0,-1 1 0,1-1 0,0 1 0,-1 0 0,1-1 0,0 1 0,-1 0 0,1 0 0,0-1 0,0 1 0,-1 0 0,1 0 0,0 0 0,0 0 0,-1 0 0,1 0 0,0 0 0,0 0 0,-1 0 0,1 0 0,0 0 0,0 1 0,-1-1 0,2 1 0,25 5 0,0 1 0,-1 2 0,0 0 0,-1 2 0,42 24 0,-52-27 0,46 26 0,103 77 0,46 60 0,-34-26 0,304 196 0,-446-324 120,-19-13-321,-15-4 180,0-1 0,0 1 0,0 0 0,1 0 0,-1 0 0,0 0 0,0 0 0,0 0 0,0 0-1,0 0 1,0 0 0,1 0 0,-1-1 0,0 1 0,0 0 0,0 0 0,0 0 0,0 0 0,0 0 0,0 0 0,0-1 0,0 1 0,0 0 0,0 0 0,0 0 0,1 0 0,-1-1 0,0 1 0,0 0-1,0 0 1,0 0 0,0 0 0,0 0 0,-1-1 0,1 1 0,0 0 0,0 0 0,0 0 0,0 0 0,0-1 0,0 1 0,0 0 0,0 0 0,0 0 0,0 0 0,0 0 0,0 0 0,-1-1 0,1 1-1,0 0 1,0 0 0,0 0 0,0 0 0,0 0 0,0 0 0,-1 0 0,1 0 0,0 0 0,0 0 0,0-1 0,-14-14-6805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6T16:24:33.544"/>
    </inkml:context>
    <inkml:brush xml:id="br0">
      <inkml:brushProperty name="width" value="0.1" units="cm"/>
      <inkml:brushProperty name="height" value="0.1" units="cm"/>
      <inkml:brushProperty name="color" value="#E71224"/>
    </inkml:brush>
  </inkml:definitions>
  <inkml:trace contextRef="#ctx0" brushRef="#br0">908 0 24575,'-12'0'0,"0"1"0,1 1 0,-1 0 0,1 0 0,-1 1 0,-21 9 0,-60 36 0,39-19 0,-82 47 0,-159 116 0,219-132 0,51-39 0,-1-1 0,-38 22 0,41-32 114,22-10-145,1 0 0,0 0 0,-1 1 1,1-1-1,-1 0 0,1 0 0,0 0 0,-1 0 1,1 0-1,-1 0 0,1 0 0,0-1 0,-1 1 0,1 0 1,-1 0-1,1 0 0,0 0 0,-1 0 0,1-1 1,0 1-1,-1 0 0,1 0 0,0 0 0,-1-1 1,1 1-1,0 0 0,-1-1 0,1 1 0,0 0 1,0-1-1,0 1 0,-1 0 0,1-1 0,0 1 0,0 0 1,0-1-1,0 1 0,0-1 0,-1 1 0,1 0 1,0-1-1,0 1 0,0-1 0,0 1 0,0 0 1,0-1-1,1 0 0,3-20-6795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6T16:24:34.309"/>
    </inkml:context>
    <inkml:brush xml:id="br0">
      <inkml:brushProperty name="width" value="0.1" units="cm"/>
      <inkml:brushProperty name="height" value="0.1" units="cm"/>
      <inkml:brushProperty name="color" value="#E71224"/>
    </inkml:brush>
  </inkml:definitions>
  <inkml:trace contextRef="#ctx0" brushRef="#br0">1 6 24575,'4'-4'0,"2"3"0,5 5 0,12 16 0,8 14 0,3 4 0,4 10 0,0 5 0,-6-1 0,0-6 0,3-2 0,-4-3 0,-7-10-8191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5T06:14:16.530"/>
    </inkml:context>
    <inkml:brush xml:id="br0">
      <inkml:brushProperty name="width" value="0.1" units="cm"/>
      <inkml:brushProperty name="height" value="0.1" units="cm"/>
      <inkml:brushProperty name="color" value="#E71224"/>
    </inkml:brush>
  </inkml:definitions>
  <inkml:trace contextRef="#ctx0" brushRef="#br0">0 7471 24575,'2'-3'0,"1"0"0,-1 0 0,0 0 0,1 0 0,0 0 0,0 1 0,0-1 0,0 1 0,0 0 0,4-2 0,12-9 0,61-42 0,117-59 0,-25 27 0,74-38 0,107-49-546,136-66-1747,157-78 767,154-86-975,119-80 577,83-68-586,62-59 1048,1180-737-1257,-17-35 2138,-743 459 325,-910 570 1816,-159 101 5007</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19:18:07.605"/>
    </inkml:context>
    <inkml:brush xml:id="br0">
      <inkml:brushProperty name="width" value="0.35" units="cm"/>
      <inkml:brushProperty name="height" value="0.35" units="cm"/>
      <inkml:brushProperty name="color" value="#E71224"/>
    </inkml:brush>
  </inkml:definitions>
  <inkml:trace contextRef="#ctx0" brushRef="#br0">0 1 24575,'110'111'0,"167"157"0,-38-58 0,394 312 0,113 27 0,-298-233 0,20-27 0,-187-118 0,978 568-2638,-1204-710-2915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19:18:08.796"/>
    </inkml:context>
    <inkml:brush xml:id="br0">
      <inkml:brushProperty name="width" value="0.35" units="cm"/>
      <inkml:brushProperty name="height" value="0.35" units="cm"/>
      <inkml:brushProperty name="color" value="#E71224"/>
    </inkml:brush>
  </inkml:definitions>
  <inkml:trace contextRef="#ctx0" brushRef="#br0">1 2293 24575,'18'-1'0,"0"-1"0,0 0 0,0-2 0,0 0 0,27-11 0,18-4 0,99-19 0,109-31 0,1076-381-1025,-545 112-982,-36-73 1385,-209 13 495,-174 113 801,-256 190 498,-70 51-205,81-49 1,-96 69-2333</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19:18:10.440"/>
    </inkml:context>
    <inkml:brush xml:id="br0">
      <inkml:brushProperty name="width" value="0.35" units="cm"/>
      <inkml:brushProperty name="height" value="0.35" units="cm"/>
      <inkml:brushProperty name="color" value="#E71224"/>
    </inkml:brush>
  </inkml:definitions>
  <inkml:trace contextRef="#ctx0" brushRef="#br0">0 1 24575,'0'0'-8191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19:18:47.878"/>
    </inkml:context>
    <inkml:brush xml:id="br0">
      <inkml:brushProperty name="width" value="0.35" units="cm"/>
      <inkml:brushProperty name="height" value="0.35" units="cm"/>
      <inkml:brushProperty name="color" value="#E71224"/>
    </inkml:brush>
  </inkml:definitions>
  <inkml:trace contextRef="#ctx0" brushRef="#br0">1 1061 24575,'34'34'0,"-10"-11"0,-1 1 0,20 29 0,0 11 0,58 113 0,18 79 0,6 11 0,-79-169 0,-23-47 0,2-2 0,35 52 0,-58-99 0,0 1 0,-1-1 0,1 1 0,1-1 0,-1 0 0,0 0 0,0 0 0,1 0 0,-1 0 0,1 0 0,0-1 0,-1 1 0,6 1 0,-6-3 0,0 1 0,0-1 0,0 0 0,0 0 0,0 0 0,0 0 0,0 0 0,0 0 0,0-1 0,0 1 0,0 0 0,0-1 0,0 0 0,0 0 0,0 1 0,2-2 0,3-4 0,0 1 0,0-1 0,-1 0 0,1 0 0,-1-1 0,-1 0 0,1 0 0,4-9 0,33-54 0,50-118 0,-30 58 0,305-535-1487,-252 484 582,213-256 0,-268 370 769,2 2 1,107-83-1,-66 71 94,123-69 1,-211 137 15,-1-1-1,17-14 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19:18:50.827"/>
    </inkml:context>
    <inkml:brush xml:id="br0">
      <inkml:brushProperty name="width" value="0.35" units="cm"/>
      <inkml:brushProperty name="height" value="0.35" units="cm"/>
      <inkml:brushProperty name="color" value="#E71224"/>
    </inkml:brush>
  </inkml:definitions>
  <inkml:trace contextRef="#ctx0" brushRef="#br0">0 119 24575,'1'-2'0,"0"0"0,0 1 0,1-1 0,-1 1 0,0-1 0,1 1 0,-1 0 0,1 0 0,0-1 0,-1 1 0,1 0 0,0 1 0,-1-1 0,1 0 0,0 0 0,0 1 0,0-1 0,0 1 0,0-1 0,0 1 0,0 0 0,0 0 0,2 0 0,-1-1 0,90-9 0,0 3 0,117 7 0,-94 1 0,577-29 0,169-23 0,4 53 0,-321 2 0,1308-4 0,-1798 3 0,83 14 0,40 2 0,-116-17 0,-1 2 0,98 19 0,-57-5 0,0-4 0,115 0 0,-192-13 0,75 9 0,141 32 0,56 6 0,-19-7 0,-150-18 0,-9-10 0,1-5 0,153-9 0,-137-3 0,188 19 0,-64 6 0,315-16 0,-287-9 0,124 1 0,438 7 0,-576 14 0,109 2 0,-166-22-1365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21:01:57.266"/>
    </inkml:context>
    <inkml:brush xml:id="br0">
      <inkml:brushProperty name="width" value="0.35" units="cm"/>
      <inkml:brushProperty name="height" value="0.35" units="cm"/>
      <inkml:brushProperty name="color" value="#66CC00"/>
    </inkml:brush>
  </inkml:definitions>
  <inkml:trace contextRef="#ctx0" brushRef="#br0">1 0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21:01:59.699"/>
    </inkml:context>
    <inkml:brush xml:id="br0">
      <inkml:brushProperty name="width" value="0.35" units="cm"/>
      <inkml:brushProperty name="height" value="0.35" units="cm"/>
      <inkml:brushProperty name="color" value="#66CC00"/>
    </inkml:brush>
  </inkml:definitions>
  <inkml:trace contextRef="#ctx0" brushRef="#br0">1 1054 24575,'60'56'0,"-30"-29"0,33 38 0,-25-20 0,73 92 0,-91-109 0,-1 1 0,-1 1 0,15 34 0,-21-33 0,2-2 0,1 0 0,1-1 0,2 0 0,32 39 0,-16-28 0,-2 1 0,-2 2 0,41 73 0,-68-109 0,1 0 0,0 0 0,0 0 0,0-1 0,0 0 0,1 0 0,0 0 0,0 0 0,0-1 0,1 0 0,-1 0 0,1 0 0,0-1 0,12 5 0,-12-6 0,-1-1 0,0 1 0,1-1 0,0-1 0,-1 1 0,1-1 0,-1 0 0,1 0 0,-1 0 0,1-1 0,0 0 0,-1 0 0,0-1 0,1 1 0,-1-1 0,0 0 0,0-1 0,0 1 0,5-4 0,4-4 0,-1 0 0,0-1 0,-1 0 0,0-1 0,-1-1 0,11-15 0,55-88 0,-71 106 0,183-293 0,-129 215 0,75-146 0,-105 170 0,-3 4 0,42-66 0,-16 45 0,87-102 0,124-91 0,-245 255 0,24-29 0,-29 30 0,0 2 0,34-29 0,40-14 0,-62 44 0,-1-1 0,34-29 0,-42 31 0,2 1 0,-1 0 0,22-10 0,13-8 0,-35 15 342,-18 16-399,1-1 0,-1 0 0,0 1 0,1-1 0,-1 0 0,0 1 0,0-1 0,0 0 1,0 1-1,0-1 0,1 0 0,-1 1 0,0-1 0,-1 0 0,1 1 0,0-1 0,0 0 1,0 0-1,0 1 0,0-1 0,-1 1 0,1-1 0,0 0 0,-1 1 0,1-1 1,0 1-1,-1-1 0,1 0 0,-1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21:02:02.713"/>
    </inkml:context>
    <inkml:brush xml:id="br0">
      <inkml:brushProperty name="width" value="0.35" units="cm"/>
      <inkml:brushProperty name="height" value="0.35" units="cm"/>
      <inkml:brushProperty name="color" value="#66CC00"/>
    </inkml:brush>
  </inkml:definitions>
  <inkml:trace contextRef="#ctx0" brushRef="#br0">1 1326 24575,'17'20'0,"0"1"0,26 43 0,-18-25 0,18 31 0,-29-45 0,1-1 0,1 0 0,35 39 0,-26-37 0,39 50 0,-55-63 0,0 1 0,-1 0 0,0 1 0,-1-1 0,-1 2 0,5 17 0,-4-13 0,1-1 0,1 1 0,1-2 0,0 1 0,2-1 0,0-1 0,16 18 0,-10-12 0,-2 0 0,25 45 0,-20-30 0,2-2 0,1 0 0,31 34 0,26 39 0,-68-90 0,0 0 0,20 21 0,-29-37 0,-1 1 0,0-1 0,1 1 0,0-1 0,0 0 0,0 0 0,0-1 0,1 1 0,-1-1 0,1 0 0,-1 0 0,1 0 0,0-1 0,-1 0 0,1 0 0,9 1 0,-12-2 0,0 0 0,0 0 0,-1-1 0,1 1 0,0-1 0,-1 1 0,1-1 0,0 0 0,-1 1 0,1-1 0,-1 0 0,1 0 0,-1 0 0,0 0 0,1 0 0,-1-1 0,0 1 0,2-2 0,0-1 0,-1 0 0,0 1 0,0-1 0,0-1 0,0 1 0,0 0 0,0-5 0,2-8 0,-1-1 0,2-30 0,-5 47 0,6-138 0,-4 51 0,23-145 0,-13 185 0,2 0 0,3 1 0,23-46 0,6-20 0,-28 66 0,1 1 0,50-85 0,-30 58 0,-31 54 0,2 2 0,0-1 0,0 1 0,21-24 0,26-16 0,91-71 0,5-3 0,-123 106 0,1 1 0,0 1 0,37-19 0,-7 4 0,41-22 0,111-47 0,80-45 0,63-53 0,-322 190 0,0 1 0,2 2 0,42-9 0,-39 11 0,0-1 0,58-27 0,136-58 0,-232 95-65,1 1 0,-1-1 0,0 1 0,0-1 0,1 0 0,-1 1 0,0-1 0,0 0 0,0 0 0,0 0 0,0 0 0,0 0 0,0 0 0,0 0 0,0 0 0,-1 0 0,1 0 0,0 0 0,-1-1 0,2-1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5T14:45:24.827"/>
    </inkml:context>
    <inkml:brush xml:id="br0">
      <inkml:brushProperty name="width" value="0.35" units="cm"/>
      <inkml:brushProperty name="height" value="0.35" units="cm"/>
      <inkml:brushProperty name="color" value="#E71224"/>
    </inkml:brush>
  </inkml:definitions>
  <inkml:trace contextRef="#ctx0" brushRef="#br0">1 0 24575,'125'130'0,"125"116"0,17 15 0,-96-89 0,349 302 0,-430-402 0,3-4 0,2-4 0,4-5 0,117 53 0,242 52 0,10-39 0,-225-63 0,1430 296-1542,-721-170 1542,-424-80 0,-131-38 276,-29-6-1660,-291-49-4157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5T14:45:26.330"/>
    </inkml:context>
    <inkml:brush xml:id="br0">
      <inkml:brushProperty name="width" value="0.35" units="cm"/>
      <inkml:brushProperty name="height" value="0.35" units="cm"/>
      <inkml:brushProperty name="color" value="#E71224"/>
    </inkml:brush>
  </inkml:definitions>
  <inkml:trace contextRef="#ctx0" brushRef="#br0">1 2433 24575,'36'-20'0,"56"-42"0,-62 41 0,175-116 0,7 9 0,302-134 0,313-68-1588,26 58-200,1104-357 215,-1315 414 27,231-75-473,-673 224 2342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5T14:45:29.677"/>
    </inkml:context>
    <inkml:brush xml:id="br0">
      <inkml:brushProperty name="width" value="0.35" units="cm"/>
      <inkml:brushProperty name="height" value="0.35" units="cm"/>
      <inkml:brushProperty name="color" value="#E71224"/>
    </inkml:brush>
  </inkml:definitions>
  <inkml:trace contextRef="#ctx0" brushRef="#br0">1 494 24575,'94'-3'0,"113"-16"0,-182 15 0,-1-2 0,0 0 0,-1-2 0,1 0 0,-1-2 0,34-19 0,121-90 0,-141 91 0,188-142 0,-195 147 133,-22 16-258,-1 0 1,1 1-1,1 0 0,-1 1 0,1 0 0,0 0 0,0 1 0,1 0 1,-1 0-1,1 1 0,10-2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5T14:45:30.392"/>
    </inkml:context>
    <inkml:brush xml:id="br0">
      <inkml:brushProperty name="width" value="0.35" units="cm"/>
      <inkml:brushProperty name="height" value="0.35" units="cm"/>
      <inkml:brushProperty name="color" value="#E71224"/>
    </inkml:brush>
  </inkml:definitions>
  <inkml:trace contextRef="#ctx0" brushRef="#br0">1 1405 24575,'13'-5'0,"27"-9"0,41-25 0,47-37 0,50-36 0,48-30 0,38-17-983,22-13 549,12-7-549,-14 4 0,-51 32 594,-57 31-594,-58 36-2453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5T14:45:32.517"/>
    </inkml:context>
    <inkml:brush xml:id="br0">
      <inkml:brushProperty name="width" value="0.35" units="cm"/>
      <inkml:brushProperty name="height" value="0.35" units="cm"/>
      <inkml:brushProperty name="color" value="#E71224"/>
    </inkml:brush>
  </inkml:definitions>
  <inkml:trace contextRef="#ctx0" brushRef="#br0">0 0 24575,'12'1'0,"0"0"0,0 1 0,-1 0 0,1 0 0,20 9 0,-11-4 0,667 226-503,421 124-813,657 47 1066,-1103-290-867,-542-100-3888</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7"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28" name="PlaceHolder 2"/>
          <p:cNvSpPr>
            <a:spLocks noGrp="1"/>
          </p:cNvSpPr>
          <p:nvPr>
            <p:ph type="subTitle"/>
          </p:nvPr>
        </p:nvSpPr>
        <p:spPr>
          <a:xfrm>
            <a:off x="677160" y="4527360"/>
            <a:ext cx="8596440" cy="151344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195051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2A54C80-263E-416B-A8E0-580EDEADCBDC}" type="datetimeFigureOut">
              <a:rPr lang="en-US" dirty="0"/>
              <a:t>4/24/2025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61BEF0D-F0BB-DE4B-95CE-6DB70DBA9567}" type="datetimeFigureOut">
              <a:rPr lang="en-US" dirty="0"/>
              <a:pPr/>
              <a:t>4/24/2025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4/24/2025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customXml" Target="../ink/ink36.xml"/><Relationship Id="rId7" Type="http://schemas.openxmlformats.org/officeDocument/2006/relationships/customXml" Target="../ink/ink38.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customXml" Target="../ink/ink37.xml"/><Relationship Id="rId10" Type="http://schemas.openxmlformats.org/officeDocument/2006/relationships/image" Target="../media/image320.png"/><Relationship Id="rId4" Type="http://schemas.openxmlformats.org/officeDocument/2006/relationships/image" Target="../media/image290.png"/><Relationship Id="rId9" Type="http://schemas.openxmlformats.org/officeDocument/2006/relationships/customXml" Target="../ink/ink3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6.png"/><Relationship Id="rId18" Type="http://schemas.openxmlformats.org/officeDocument/2006/relationships/customXml" Target="../ink/ink47.xml"/><Relationship Id="rId3" Type="http://schemas.openxmlformats.org/officeDocument/2006/relationships/customXml" Target="../ink/ink40.xml"/><Relationship Id="rId7" Type="http://schemas.openxmlformats.org/officeDocument/2006/relationships/customXml" Target="../ink/ink42.xml"/><Relationship Id="rId12" Type="http://schemas.openxmlformats.org/officeDocument/2006/relationships/customXml" Target="../ink/ink44.xml"/><Relationship Id="rId17" Type="http://schemas.openxmlformats.org/officeDocument/2006/relationships/image" Target="../media/image88.png"/><Relationship Id="rId2" Type="http://schemas.openxmlformats.org/officeDocument/2006/relationships/image" Target="../media/image80.jpeg"/><Relationship Id="rId16" Type="http://schemas.openxmlformats.org/officeDocument/2006/relationships/customXml" Target="../ink/ink46.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customXml" Target="../ink/ink41.xml"/><Relationship Id="rId15" Type="http://schemas.openxmlformats.org/officeDocument/2006/relationships/image" Target="../media/image87.png"/><Relationship Id="rId10" Type="http://schemas.openxmlformats.org/officeDocument/2006/relationships/customXml" Target="../ink/ink43.xml"/><Relationship Id="rId19" Type="http://schemas.openxmlformats.org/officeDocument/2006/relationships/image" Target="../media/image89.png"/><Relationship Id="rId4" Type="http://schemas.openxmlformats.org/officeDocument/2006/relationships/image" Target="../media/image81.png"/><Relationship Id="rId9" Type="http://schemas.openxmlformats.org/officeDocument/2006/relationships/image" Target="../media/image84.jpeg"/><Relationship Id="rId14" Type="http://schemas.openxmlformats.org/officeDocument/2006/relationships/customXml" Target="../ink/ink4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www.spmo.cz/"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spmo.cz/vzdelavani/vybory-a-komise-obci-a-mest-v-praxi-14-6-2024/" TargetMode="External"/><Relationship Id="rId2" Type="http://schemas.openxmlformats.org/officeDocument/2006/relationships/hyperlink" Target="https://spmo.cz/vzdelavani/stret-zajmu-v-praxi-obci-a-mest-11-6-2024/" TargetMode="External"/><Relationship Id="rId1" Type="http://schemas.openxmlformats.org/officeDocument/2006/relationships/slideLayout" Target="../slideLayouts/slideLayout17.xml"/><Relationship Id="rId6" Type="http://schemas.openxmlformats.org/officeDocument/2006/relationships/hyperlink" Target="https://spmo.cz/vzdelavani" TargetMode="External"/><Relationship Id="rId5" Type="http://schemas.openxmlformats.org/officeDocument/2006/relationships/hyperlink" Target="https://spmo.cz/vzdelavani/zasedani-zastupitelstva-a-schuze-rady-od-a-do-z-20-6-2024/" TargetMode="External"/><Relationship Id="rId4" Type="http://schemas.openxmlformats.org/officeDocument/2006/relationships/hyperlink" Target="https://spmo.cz/vzdelavani/hlavni-zakonne-povinnosti-obci-a-mest-18-6-2024/" TargetMode="External"/></Relationships>
</file>

<file path=ppt/slides/_rels/slide121.xml.rels><?xml version="1.0" encoding="UTF-8" standalone="yes"?>
<Relationships xmlns="http://schemas.openxmlformats.org/package/2006/relationships"><Relationship Id="rId2" Type="http://schemas.openxmlformats.org/officeDocument/2006/relationships/hyperlink" Target="https://spmo.cz/vzdelavani" TargetMode="Externa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hyperlink" Target="mailto:judr.stastny@gmail.com" TargetMode="External"/><Relationship Id="rId7" Type="http://schemas.openxmlformats.org/officeDocument/2006/relationships/diagramColors" Target="../diagrams/colors6.xml"/><Relationship Id="rId2" Type="http://schemas.openxmlformats.org/officeDocument/2006/relationships/hyperlink" Target="mailto:stastny@catania.cz" TargetMode="Externa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3.xml.rels><?xml version="1.0" encoding="UTF-8" standalone="yes"?>
<Relationships xmlns="http://schemas.openxmlformats.org/package/2006/relationships"><Relationship Id="rId2" Type="http://schemas.openxmlformats.org/officeDocument/2006/relationships/hyperlink" Target="mailto:stastny@catania.cz"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customXml" Target="../ink/ink2.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4.png"/><Relationship Id="rId4" Type="http://schemas.openxmlformats.org/officeDocument/2006/relationships/customXml" Target="../ink/ink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customXml" Target="../ink/ink5.xml"/><Relationship Id="rId7" Type="http://schemas.openxmlformats.org/officeDocument/2006/relationships/customXml" Target="../ink/ink7.xml"/><Relationship Id="rId12"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customXml" Target="../ink/ink9.xml"/><Relationship Id="rId5" Type="http://schemas.openxmlformats.org/officeDocument/2006/relationships/customXml" Target="../ink/ink6.xml"/><Relationship Id="rId10" Type="http://schemas.openxmlformats.org/officeDocument/2006/relationships/image" Target="../media/image22.png"/><Relationship Id="rId4" Type="http://schemas.openxmlformats.org/officeDocument/2006/relationships/image" Target="../media/image190.png"/><Relationship Id="rId9" Type="http://schemas.openxmlformats.org/officeDocument/2006/relationships/customXml" Target="../ink/ink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pmo.cz/chytry-urad"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ustomXml" Target="../ink/ink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customXml" Target="../ink/ink1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3" Type="http://schemas.openxmlformats.org/officeDocument/2006/relationships/hyperlink" Target="https://www.zakonyprolidi.cz/cs/2002-312/zneni-20250101#f2338695" TargetMode="External"/><Relationship Id="rId2" Type="http://schemas.openxmlformats.org/officeDocument/2006/relationships/hyperlink" Target="https://www.zakonyprolidi.cz/cs/2002-312/zneni-20250101#f2338459"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zakonyprolidi.cz/cs/2002-312/zneni-20250101#f2338459"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zakonyprolidi.cz/cs/2006-262#f3055366" TargetMode="External"/><Relationship Id="rId2" Type="http://schemas.openxmlformats.org/officeDocument/2006/relationships/hyperlink" Target="https://www.zakonyprolidi.cz/cs/2006-262#f3055351" TargetMode="External"/><Relationship Id="rId1" Type="http://schemas.openxmlformats.org/officeDocument/2006/relationships/slideLayout" Target="../slideLayouts/slideLayout2.xml"/><Relationship Id="rId4" Type="http://schemas.openxmlformats.org/officeDocument/2006/relationships/hyperlink" Target="https://www.zakonyprolidi.cz/cs/2006-262"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customXml" Target="../ink/ink12.xml"/><Relationship Id="rId7" Type="http://schemas.openxmlformats.org/officeDocument/2006/relationships/customXml" Target="../ink/ink14.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customXml" Target="../ink/ink13.xml"/><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zakonyprolidi.cz/cs/2002-312/zneni-20250101?porov=20170701&amp;porovmin=1#f2338520"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customXml" Target="../ink/ink15.xml"/><Relationship Id="rId7" Type="http://schemas.openxmlformats.org/officeDocument/2006/relationships/customXml" Target="../ink/ink17.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customXml" Target="../ink/ink16.xml"/><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customXml" Target="../ink/ink18.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customXml" Target="../ink/ink20.xml"/><Relationship Id="rId4" Type="http://schemas.openxmlformats.org/officeDocument/2006/relationships/image" Target="../media/image59.png"/></Relationships>
</file>

<file path=ppt/slides/_rels/slide8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customXml" Target="../ink/ink21.xml"/><Relationship Id="rId7" Type="http://schemas.openxmlformats.org/officeDocument/2006/relationships/customXml" Target="../ink/ink23.xml"/><Relationship Id="rId12" Type="http://schemas.openxmlformats.org/officeDocument/2006/relationships/image" Target="../media/image66.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customXml" Target="../ink/ink25.xml"/><Relationship Id="rId5" Type="http://schemas.openxmlformats.org/officeDocument/2006/relationships/customXml" Target="../ink/ink22.xml"/><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customXml" Target="../ink/ink24.xml"/></Relationships>
</file>

<file path=ppt/slides/_rels/slide8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customXml" Target="../ink/ink31.xml"/><Relationship Id="rId3" Type="http://schemas.openxmlformats.org/officeDocument/2006/relationships/customXml" Target="../ink/ink26.xml"/><Relationship Id="rId7" Type="http://schemas.openxmlformats.org/officeDocument/2006/relationships/customXml" Target="../ink/ink28.xml"/><Relationship Id="rId12" Type="http://schemas.openxmlformats.org/officeDocument/2006/relationships/image" Target="../media/image72.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customXml" Target="../ink/ink30.xml"/><Relationship Id="rId5" Type="http://schemas.openxmlformats.org/officeDocument/2006/relationships/customXml" Target="../ink/ink27.xml"/><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customXml" Target="../ink/ink29.xml"/><Relationship Id="rId14" Type="http://schemas.openxmlformats.org/officeDocument/2006/relationships/image" Target="../media/image73.png"/></Relationships>
</file>

<file path=ppt/slides/_rels/slide87.xml.rels><?xml version="1.0" encoding="UTF-8" standalone="yes"?>
<Relationships xmlns="http://schemas.openxmlformats.org/package/2006/relationships"><Relationship Id="rId2" Type="http://schemas.openxmlformats.org/officeDocument/2006/relationships/hyperlink" Target="https://www.zakonyprolidi.cz/cs/2002-312/zneni-20250101?porov=20170701&amp;porovmin=1#f2338652"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customXml" Target="../ink/ink32.xml"/><Relationship Id="rId7" Type="http://schemas.openxmlformats.org/officeDocument/2006/relationships/customXml" Target="../ink/ink34.xml"/><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customXml" Target="../ink/ink33.xml"/><Relationship Id="rId10" Type="http://schemas.openxmlformats.org/officeDocument/2006/relationships/image" Target="../media/image280.png"/><Relationship Id="rId4" Type="http://schemas.openxmlformats.org/officeDocument/2006/relationships/image" Target="../media/image250.png"/><Relationship Id="rId9" Type="http://schemas.openxmlformats.org/officeDocument/2006/relationships/customXml" Target="../ink/ink3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CB4944-2F31-971C-CC58-0534B80169B5}"/>
              </a:ext>
            </a:extLst>
          </p:cNvPr>
          <p:cNvSpPr>
            <a:spLocks noGrp="1"/>
          </p:cNvSpPr>
          <p:nvPr>
            <p:ph type="ctrTitle"/>
          </p:nvPr>
        </p:nvSpPr>
        <p:spPr>
          <a:xfrm>
            <a:off x="1008185" y="1547446"/>
            <a:ext cx="8265818" cy="2086708"/>
          </a:xfrm>
        </p:spPr>
        <p:txBody>
          <a:bodyPr/>
          <a:lstStyle/>
          <a:p>
            <a:r>
              <a:rPr lang="pl-PL" dirty="0"/>
              <a:t>Novinky, změny v zákoně o úřednících, praxe</a:t>
            </a:r>
            <a:endParaRPr lang="cs-CZ" dirty="0"/>
          </a:p>
        </p:txBody>
      </p:sp>
      <p:sp>
        <p:nvSpPr>
          <p:cNvPr id="3" name="Podnadpis 2">
            <a:extLst>
              <a:ext uri="{FF2B5EF4-FFF2-40B4-BE49-F238E27FC236}">
                <a16:creationId xmlns:a16="http://schemas.microsoft.com/office/drawing/2014/main" id="{0FE7571F-47A1-1A7E-08E7-CB30801BCE5E}"/>
              </a:ext>
            </a:extLst>
          </p:cNvPr>
          <p:cNvSpPr>
            <a:spLocks noGrp="1"/>
          </p:cNvSpPr>
          <p:nvPr>
            <p:ph type="subTitle" idx="1"/>
          </p:nvPr>
        </p:nvSpPr>
        <p:spPr/>
        <p:txBody>
          <a:bodyPr/>
          <a:lstStyle/>
          <a:p>
            <a:r>
              <a:rPr lang="cs-CZ" dirty="0"/>
              <a:t>JUDr. Jan Šťastný, MPA</a:t>
            </a:r>
          </a:p>
        </p:txBody>
      </p:sp>
    </p:spTree>
    <p:extLst>
      <p:ext uri="{BB962C8B-B14F-4D97-AF65-F5344CB8AC3E}">
        <p14:creationId xmlns:p14="http://schemas.microsoft.com/office/powerpoint/2010/main" val="1958224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B2E20A-A15A-3517-0222-FC37A6D164B1}"/>
              </a:ext>
            </a:extLst>
          </p:cNvPr>
          <p:cNvSpPr>
            <a:spLocks noGrp="1"/>
          </p:cNvSpPr>
          <p:nvPr>
            <p:ph type="title"/>
          </p:nvPr>
        </p:nvSpPr>
        <p:spPr/>
        <p:txBody>
          <a:bodyPr/>
          <a:lstStyle/>
          <a:p>
            <a:r>
              <a:rPr lang="cs-CZ" dirty="0"/>
              <a:t>MV metodika</a:t>
            </a:r>
          </a:p>
        </p:txBody>
      </p:sp>
      <p:sp>
        <p:nvSpPr>
          <p:cNvPr id="3" name="Zástupný obsah 2">
            <a:extLst>
              <a:ext uri="{FF2B5EF4-FFF2-40B4-BE49-F238E27FC236}">
                <a16:creationId xmlns:a16="http://schemas.microsoft.com/office/drawing/2014/main" id="{3C9122E5-F489-F2DE-BBA3-8D4B9DA33990}"/>
              </a:ext>
            </a:extLst>
          </p:cNvPr>
          <p:cNvSpPr>
            <a:spLocks noGrp="1"/>
          </p:cNvSpPr>
          <p:nvPr>
            <p:ph idx="1"/>
          </p:nvPr>
        </p:nvSpPr>
        <p:spPr>
          <a:xfrm>
            <a:off x="677334" y="1268963"/>
            <a:ext cx="8596668" cy="4979437"/>
          </a:xfrm>
        </p:spPr>
        <p:txBody>
          <a:bodyPr>
            <a:normAutofit/>
          </a:bodyPr>
          <a:lstStyle/>
          <a:p>
            <a:pPr algn="just"/>
            <a:r>
              <a:rPr lang="cs-CZ" dirty="0"/>
              <a:t>V reakci na soudní rozhodnutí Nejvyššího soudu České republiky z poslední doby, v nichž Nejvyšší soud (s odvoláním na judikaturu Soudního dvora Evropské unie k obsahu pojmu zaměstnání ve veřejné správě ve vztahu k výjimce z volného pohybu pracovníků) pojem správní činnosti vyložil zužujícím způsobem jen jako výkon veřejné moci, z čehož následně dovodil, že zaměstnanec územního samosprávného celku, který vykonává činnosti, jež nejsou výkonem veřejné moci, není úředníkem, </a:t>
            </a:r>
          </a:p>
          <a:p>
            <a:pPr algn="just"/>
            <a:r>
              <a:rPr lang="cs-CZ" u="sng" dirty="0"/>
              <a:t>novela upravila znění definice pojmu správní činnosti tak, aby tento pojem výslovně zahrnoval plnění úkolů územního samosprávného celku nejen při výkonu veřejné moci, ale i dalších úkolů v samostatné nebo přenesené působnosti územního samosprávného celku podle právních předpisů.  </a:t>
            </a:r>
          </a:p>
          <a:p>
            <a:pPr algn="just"/>
            <a:r>
              <a:rPr lang="cs-CZ" dirty="0"/>
              <a:t>Toto pojetí odpovídá účelu právní úpravy zákona č. 312/2002 Sb., který směřuje především k transparentnímu výběru osob do pozic úředníků a k zajištění standardní kvality výkonu veřejné správy úpravou jejich vzdělávání, čemuž odpovídá poměrně široké pojetí pojmu úředník. </a:t>
            </a:r>
          </a:p>
        </p:txBody>
      </p:sp>
    </p:spTree>
    <p:extLst>
      <p:ext uri="{BB962C8B-B14F-4D97-AF65-F5344CB8AC3E}">
        <p14:creationId xmlns:p14="http://schemas.microsoft.com/office/powerpoint/2010/main" val="16104130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2E5517-2EC0-0611-AD3F-49BFF29EDDBD}"/>
              </a:ext>
            </a:extLst>
          </p:cNvPr>
          <p:cNvSpPr>
            <a:spLocks noGrp="1"/>
          </p:cNvSpPr>
          <p:nvPr>
            <p:ph type="title"/>
          </p:nvPr>
        </p:nvSpPr>
        <p:spPr/>
        <p:txBody>
          <a:bodyPr/>
          <a:lstStyle/>
          <a:p>
            <a:r>
              <a:rPr lang="cs-CZ" dirty="0"/>
              <a:t>Tzv. Flexibilní novela zákoníku práce</a:t>
            </a:r>
          </a:p>
        </p:txBody>
      </p:sp>
      <p:sp>
        <p:nvSpPr>
          <p:cNvPr id="3" name="Zástupný obsah 2">
            <a:extLst>
              <a:ext uri="{FF2B5EF4-FFF2-40B4-BE49-F238E27FC236}">
                <a16:creationId xmlns:a16="http://schemas.microsoft.com/office/drawing/2014/main" id="{DABE2623-30EE-03B4-1ECC-DAAB6D0A8CC3}"/>
              </a:ext>
            </a:extLst>
          </p:cNvPr>
          <p:cNvSpPr>
            <a:spLocks noGrp="1"/>
          </p:cNvSpPr>
          <p:nvPr>
            <p:ph idx="1"/>
          </p:nvPr>
        </p:nvSpPr>
        <p:spPr/>
        <p:txBody>
          <a:bodyPr/>
          <a:lstStyle/>
          <a:p>
            <a:r>
              <a:rPr lang="cs-CZ" dirty="0"/>
              <a:t>Měla být účinná od 1.1.2025 </a:t>
            </a:r>
          </a:p>
          <a:p>
            <a:r>
              <a:rPr lang="cs-CZ" dirty="0"/>
              <a:t>Nestihlo se, …jako vždy</a:t>
            </a:r>
          </a:p>
          <a:p>
            <a:endParaRPr lang="cs-CZ" dirty="0"/>
          </a:p>
          <a:p>
            <a:r>
              <a:rPr lang="cs-CZ" dirty="0"/>
              <a:t> Senát schválil 9. dubna 2025</a:t>
            </a:r>
          </a:p>
          <a:p>
            <a:r>
              <a:rPr lang="fi-FI" dirty="0"/>
              <a:t>nabýt účinnosti </a:t>
            </a:r>
            <a:r>
              <a:rPr lang="cs-CZ" dirty="0"/>
              <a:t>by měla </a:t>
            </a:r>
            <a:r>
              <a:rPr lang="fi-FI" dirty="0"/>
              <a:t>k 1. 6. 2025</a:t>
            </a:r>
            <a:endParaRPr lang="cs-CZ" dirty="0"/>
          </a:p>
          <a:p>
            <a:endParaRPr lang="cs-CZ" dirty="0"/>
          </a:p>
        </p:txBody>
      </p:sp>
    </p:spTree>
    <p:extLst>
      <p:ext uri="{BB962C8B-B14F-4D97-AF65-F5344CB8AC3E}">
        <p14:creationId xmlns:p14="http://schemas.microsoft.com/office/powerpoint/2010/main" val="8898897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A6D429-1EC1-A581-4384-5D4CAB20DFCD}"/>
              </a:ext>
            </a:extLst>
          </p:cNvPr>
          <p:cNvSpPr>
            <a:spLocks noGrp="1"/>
          </p:cNvSpPr>
          <p:nvPr>
            <p:ph type="title"/>
          </p:nvPr>
        </p:nvSpPr>
        <p:spPr>
          <a:xfrm>
            <a:off x="677333" y="609600"/>
            <a:ext cx="9698307" cy="1320800"/>
          </a:xfrm>
        </p:spPr>
        <p:txBody>
          <a:bodyPr>
            <a:normAutofit fontScale="90000"/>
          </a:bodyPr>
          <a:lstStyle/>
          <a:p>
            <a:r>
              <a:rPr lang="cs-CZ" dirty="0"/>
              <a:t>Plán byl </a:t>
            </a:r>
            <a:r>
              <a:rPr lang="cs-CZ" dirty="0" err="1"/>
              <a:t>mj.větší</a:t>
            </a:r>
            <a:r>
              <a:rPr lang="cs-CZ" dirty="0"/>
              <a:t> flexibilita při skončení pracovního poměru</a:t>
            </a:r>
            <a:br>
              <a:rPr lang="cs-CZ" dirty="0"/>
            </a:br>
            <a:endParaRPr lang="cs-CZ" dirty="0"/>
          </a:p>
        </p:txBody>
      </p:sp>
      <p:sp>
        <p:nvSpPr>
          <p:cNvPr id="3" name="Zástupný obsah 2">
            <a:extLst>
              <a:ext uri="{FF2B5EF4-FFF2-40B4-BE49-F238E27FC236}">
                <a16:creationId xmlns:a16="http://schemas.microsoft.com/office/drawing/2014/main" id="{51ABC251-A4E0-8947-44F9-162DD4D0A62E}"/>
              </a:ext>
            </a:extLst>
          </p:cNvPr>
          <p:cNvSpPr>
            <a:spLocks noGrp="1"/>
          </p:cNvSpPr>
          <p:nvPr>
            <p:ph idx="1"/>
          </p:nvPr>
        </p:nvSpPr>
        <p:spPr>
          <a:xfrm>
            <a:off x="677334" y="1707503"/>
            <a:ext cx="8596668" cy="4333860"/>
          </a:xfrm>
        </p:spPr>
        <p:txBody>
          <a:bodyPr>
            <a:normAutofit/>
          </a:bodyPr>
          <a:lstStyle/>
          <a:p>
            <a:pPr marL="0" indent="0" algn="just">
              <a:buNone/>
            </a:pPr>
            <a:r>
              <a:rPr lang="cs-CZ" dirty="0"/>
              <a:t>Běh výpovědní doby bude vázán na den doručení výpovědi  - Odstranění rozdílů v délce výpovědní doby závislé na dni podání výpovědi</a:t>
            </a:r>
          </a:p>
          <a:p>
            <a:pPr marL="0" indent="0" algn="just">
              <a:buNone/>
            </a:pPr>
            <a:r>
              <a:rPr lang="cs-CZ" dirty="0"/>
              <a:t>Sloučení výpovědních důvodů souvisejících se ztrátou zdravotní způsobilosti - „Dlouhodobá zdravotní nezpůsobilost zaměstnance“ - Odpadne riziko špatného vyhodnocení příčiny (pracovní úraz/nemoc z povolání/onemocnění z obecných příčin/nepracovní úraz)</a:t>
            </a:r>
          </a:p>
          <a:p>
            <a:pPr marL="0" indent="0" algn="just">
              <a:buNone/>
            </a:pPr>
            <a:r>
              <a:rPr lang="cs-CZ" dirty="0"/>
              <a:t>Zkrácení výpovědní doby na 1 měsíc u výpovědních důvodů spojených s pochybením zaměstnance   ➢ Při nesplňování požadavků zaměstnavatele/zákonných předpokladů/porušování „pracovní kázně“/zvlášť hrubé porušení tzv. jiné povinnosti v prvních 14 dnech trvání DPN</a:t>
            </a:r>
          </a:p>
          <a:p>
            <a:pPr marL="0" indent="0">
              <a:buNone/>
            </a:pPr>
            <a:endParaRPr lang="cs-CZ" dirty="0"/>
          </a:p>
          <a:p>
            <a:pPr marL="0" indent="0" algn="just">
              <a:buNone/>
            </a:pPr>
            <a:r>
              <a:rPr lang="cs-CZ" dirty="0"/>
              <a:t>Prodloužení období pro propuštění z kázeňských důvodů -Subjektivní lhůta prodloužena ze 2 na 3 měsíce a objektivní lhůta z 1 roku na 15 měsíců.</a:t>
            </a:r>
          </a:p>
        </p:txBody>
      </p:sp>
      <p:sp>
        <p:nvSpPr>
          <p:cNvPr id="4" name="Obdélník: se zakulacenými rohy 3">
            <a:extLst>
              <a:ext uri="{FF2B5EF4-FFF2-40B4-BE49-F238E27FC236}">
                <a16:creationId xmlns:a16="http://schemas.microsoft.com/office/drawing/2014/main" id="{5A28E0A8-1826-2BFD-F301-0486AE6D166E}"/>
              </a:ext>
            </a:extLst>
          </p:cNvPr>
          <p:cNvSpPr/>
          <p:nvPr/>
        </p:nvSpPr>
        <p:spPr>
          <a:xfrm>
            <a:off x="9274002" y="3666931"/>
            <a:ext cx="2678512" cy="258146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00" dirty="0"/>
              <a:t>+ve hře byla i „výpověď bez důvodu“, ale není součástí aktuální novely</a:t>
            </a:r>
          </a:p>
        </p:txBody>
      </p:sp>
    </p:spTree>
    <p:extLst>
      <p:ext uri="{BB962C8B-B14F-4D97-AF65-F5344CB8AC3E}">
        <p14:creationId xmlns:p14="http://schemas.microsoft.com/office/powerpoint/2010/main" val="35220667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3FF2FE-CB52-1043-D25F-B236A7192493}"/>
              </a:ext>
            </a:extLst>
          </p:cNvPr>
          <p:cNvSpPr>
            <a:spLocks noGrp="1"/>
          </p:cNvSpPr>
          <p:nvPr>
            <p:ph type="title"/>
          </p:nvPr>
        </p:nvSpPr>
        <p:spPr>
          <a:xfrm>
            <a:off x="677334" y="270588"/>
            <a:ext cx="8596668" cy="1659812"/>
          </a:xfrm>
        </p:spPr>
        <p:txBody>
          <a:bodyPr/>
          <a:lstStyle/>
          <a:p>
            <a:r>
              <a:rPr lang="cs-CZ" dirty="0"/>
              <a:t>Dvouletá garance místa pro pracující rodiče a vyšší flexibilita pro rodiče </a:t>
            </a:r>
          </a:p>
        </p:txBody>
      </p:sp>
      <p:sp>
        <p:nvSpPr>
          <p:cNvPr id="3" name="Zástupný obsah 2">
            <a:extLst>
              <a:ext uri="{FF2B5EF4-FFF2-40B4-BE49-F238E27FC236}">
                <a16:creationId xmlns:a16="http://schemas.microsoft.com/office/drawing/2014/main" id="{3050EE38-661D-D97C-910D-588174660652}"/>
              </a:ext>
            </a:extLst>
          </p:cNvPr>
          <p:cNvSpPr>
            <a:spLocks noGrp="1"/>
          </p:cNvSpPr>
          <p:nvPr>
            <p:ph idx="1"/>
          </p:nvPr>
        </p:nvSpPr>
        <p:spPr/>
        <p:txBody>
          <a:bodyPr>
            <a:normAutofit fontScale="92500"/>
          </a:bodyPr>
          <a:lstStyle/>
          <a:p>
            <a:pPr algn="just"/>
            <a:r>
              <a:rPr lang="cs-CZ" dirty="0"/>
              <a:t>Podpora dřívějšího návratu z rodičovské dovolené ➢ Do věku 2 let dítěte nárok na „stejnou židli“ (nyní podle pracovní smlouvy) </a:t>
            </a:r>
          </a:p>
          <a:p>
            <a:pPr algn="just"/>
            <a:r>
              <a:rPr lang="cs-CZ" dirty="0"/>
              <a:t>Usnadnění zastupování zaměstnanců na mateřské a rodičovské dovolené ➢ </a:t>
            </a:r>
            <a:r>
              <a:rPr lang="cs-CZ" dirty="0" err="1"/>
              <a:t>Nelimitace</a:t>
            </a:r>
            <a:r>
              <a:rPr lang="cs-CZ" dirty="0"/>
              <a:t> počtu opakování PP na dobu určitou pro zastupující zaměstnance (max. 9 let v celku) </a:t>
            </a:r>
          </a:p>
          <a:p>
            <a:pPr algn="just"/>
            <a:endParaRPr lang="cs-CZ" dirty="0"/>
          </a:p>
          <a:p>
            <a:pPr algn="just"/>
            <a:endParaRPr lang="cs-CZ" dirty="0"/>
          </a:p>
          <a:p>
            <a:pPr algn="just"/>
            <a:r>
              <a:rPr lang="cs-CZ" dirty="0"/>
              <a:t>Umožnění souběhu rodičovské dovolené a DPP/DPČ na stejný druh práce ➢ Rodiče mohou zůstat aktivní na trhu práce a přivydělat si i během rodičovské dovolené</a:t>
            </a:r>
          </a:p>
          <a:p>
            <a:pPr algn="just"/>
            <a:r>
              <a:rPr lang="cs-CZ" dirty="0"/>
              <a:t>Umožnění pokračování vyslání zaměstnanců platové sféry při mateřské a rodičovské dovolené ➢ Nárok na poskytnutí náhrady nákladů spojené s ubytováním a náhrad nákladů uvedených v nařízení vlády č. 62/1994 Sb. po dobu 14 týdnů. </a:t>
            </a:r>
          </a:p>
        </p:txBody>
      </p:sp>
      <p:pic>
        <p:nvPicPr>
          <p:cNvPr id="4" name="Obrázek 3">
            <a:extLst>
              <a:ext uri="{FF2B5EF4-FFF2-40B4-BE49-F238E27FC236}">
                <a16:creationId xmlns:a16="http://schemas.microsoft.com/office/drawing/2014/main" id="{56784B4A-FBCF-ACE0-F444-B43077553FBF}"/>
              </a:ext>
            </a:extLst>
          </p:cNvPr>
          <p:cNvPicPr>
            <a:picLocks noChangeAspect="1"/>
          </p:cNvPicPr>
          <p:nvPr/>
        </p:nvPicPr>
        <p:blipFill>
          <a:blip r:embed="rId2"/>
          <a:stretch>
            <a:fillRect/>
          </a:stretch>
        </p:blipFill>
        <p:spPr>
          <a:xfrm>
            <a:off x="9443248" y="3380241"/>
            <a:ext cx="3254806" cy="1463509"/>
          </a:xfrm>
          <a:prstGeom prst="rect">
            <a:avLst/>
          </a:prstGeom>
        </p:spPr>
      </p:pic>
      <p:grpSp>
        <p:nvGrpSpPr>
          <p:cNvPr id="7" name="Skupina 6">
            <a:extLst>
              <a:ext uri="{FF2B5EF4-FFF2-40B4-BE49-F238E27FC236}">
                <a16:creationId xmlns:a16="http://schemas.microsoft.com/office/drawing/2014/main" id="{F8E470D6-A6C1-2AB7-ADB8-4E2F23B7A151}"/>
              </a:ext>
            </a:extLst>
          </p:cNvPr>
          <p:cNvGrpSpPr/>
          <p:nvPr/>
        </p:nvGrpSpPr>
        <p:grpSpPr>
          <a:xfrm>
            <a:off x="10686171" y="3992980"/>
            <a:ext cx="496080" cy="441360"/>
            <a:chOff x="10711168" y="3953630"/>
            <a:chExt cx="496080" cy="441360"/>
          </a:xfrm>
        </p:grpSpPr>
        <mc:AlternateContent xmlns:mc="http://schemas.openxmlformats.org/markup-compatibility/2006" xmlns:p14="http://schemas.microsoft.com/office/powerpoint/2010/main">
          <mc:Choice Requires="p14">
            <p:contentPart p14:bwMode="auto" r:id="rId3">
              <p14:nvContentPartPr>
                <p14:cNvPr id="5" name="Rukopis 4">
                  <a:extLst>
                    <a:ext uri="{FF2B5EF4-FFF2-40B4-BE49-F238E27FC236}">
                      <a16:creationId xmlns:a16="http://schemas.microsoft.com/office/drawing/2014/main" id="{C2714B72-0679-846A-EAB9-E4B1F33C7E46}"/>
                    </a:ext>
                  </a:extLst>
                </p14:cNvPr>
                <p14:cNvContentPartPr/>
                <p14:nvPr/>
              </p14:nvContentPartPr>
              <p14:xfrm>
                <a:off x="10757968" y="4055510"/>
                <a:ext cx="446400" cy="339480"/>
              </p14:xfrm>
            </p:contentPart>
          </mc:Choice>
          <mc:Fallback xmlns="">
            <p:pic>
              <p:nvPicPr>
                <p:cNvPr id="5" name="Rukopis 4">
                  <a:extLst>
                    <a:ext uri="{FF2B5EF4-FFF2-40B4-BE49-F238E27FC236}">
                      <a16:creationId xmlns:a16="http://schemas.microsoft.com/office/drawing/2014/main" id="{C2714B72-0679-846A-EAB9-E4B1F33C7E46}"/>
                    </a:ext>
                  </a:extLst>
                </p:cNvPr>
                <p:cNvPicPr/>
                <p:nvPr/>
              </p:nvPicPr>
              <p:blipFill>
                <a:blip r:embed="rId4"/>
                <a:stretch>
                  <a:fillRect/>
                </a:stretch>
              </p:blipFill>
              <p:spPr>
                <a:xfrm>
                  <a:off x="10740328" y="4037870"/>
                  <a:ext cx="482040" cy="375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Rukopis 5">
                  <a:extLst>
                    <a:ext uri="{FF2B5EF4-FFF2-40B4-BE49-F238E27FC236}">
                      <a16:creationId xmlns:a16="http://schemas.microsoft.com/office/drawing/2014/main" id="{BEC60BDF-7CDE-FFA6-5B6B-9DDF12FC96A3}"/>
                    </a:ext>
                  </a:extLst>
                </p14:cNvPr>
                <p14:cNvContentPartPr/>
                <p14:nvPr/>
              </p14:nvContentPartPr>
              <p14:xfrm>
                <a:off x="10711168" y="3953630"/>
                <a:ext cx="496080" cy="327960"/>
              </p14:xfrm>
            </p:contentPart>
          </mc:Choice>
          <mc:Fallback xmlns="">
            <p:pic>
              <p:nvPicPr>
                <p:cNvPr id="6" name="Rukopis 5">
                  <a:extLst>
                    <a:ext uri="{FF2B5EF4-FFF2-40B4-BE49-F238E27FC236}">
                      <a16:creationId xmlns:a16="http://schemas.microsoft.com/office/drawing/2014/main" id="{BEC60BDF-7CDE-FFA6-5B6B-9DDF12FC96A3}"/>
                    </a:ext>
                  </a:extLst>
                </p:cNvPr>
                <p:cNvPicPr/>
                <p:nvPr/>
              </p:nvPicPr>
              <p:blipFill>
                <a:blip r:embed="rId6"/>
                <a:stretch>
                  <a:fillRect/>
                </a:stretch>
              </p:blipFill>
              <p:spPr>
                <a:xfrm>
                  <a:off x="10693528" y="3935990"/>
                  <a:ext cx="531720" cy="363600"/>
                </a:xfrm>
                <a:prstGeom prst="rect">
                  <a:avLst/>
                </a:prstGeom>
              </p:spPr>
            </p:pic>
          </mc:Fallback>
        </mc:AlternateContent>
      </p:grpSp>
      <p:grpSp>
        <p:nvGrpSpPr>
          <p:cNvPr id="10" name="Skupina 9">
            <a:extLst>
              <a:ext uri="{FF2B5EF4-FFF2-40B4-BE49-F238E27FC236}">
                <a16:creationId xmlns:a16="http://schemas.microsoft.com/office/drawing/2014/main" id="{55054548-B26A-51C2-F728-926CD3522076}"/>
              </a:ext>
            </a:extLst>
          </p:cNvPr>
          <p:cNvGrpSpPr/>
          <p:nvPr/>
        </p:nvGrpSpPr>
        <p:grpSpPr>
          <a:xfrm>
            <a:off x="9227968" y="4009790"/>
            <a:ext cx="326880" cy="209160"/>
            <a:chOff x="9227968" y="4009790"/>
            <a:chExt cx="326880" cy="209160"/>
          </a:xfrm>
        </p:grpSpPr>
        <mc:AlternateContent xmlns:mc="http://schemas.openxmlformats.org/markup-compatibility/2006" xmlns:p14="http://schemas.microsoft.com/office/powerpoint/2010/main">
          <mc:Choice Requires="p14">
            <p:contentPart p14:bwMode="auto" r:id="rId7">
              <p14:nvContentPartPr>
                <p14:cNvPr id="8" name="Rukopis 7">
                  <a:extLst>
                    <a:ext uri="{FF2B5EF4-FFF2-40B4-BE49-F238E27FC236}">
                      <a16:creationId xmlns:a16="http://schemas.microsoft.com/office/drawing/2014/main" id="{312C2391-5EB3-C730-DDFC-3397FAD908FA}"/>
                    </a:ext>
                  </a:extLst>
                </p14:cNvPr>
                <p14:cNvContentPartPr/>
                <p14:nvPr/>
              </p14:nvContentPartPr>
              <p14:xfrm>
                <a:off x="9227968" y="4031030"/>
                <a:ext cx="326880" cy="187920"/>
              </p14:xfrm>
            </p:contentPart>
          </mc:Choice>
          <mc:Fallback xmlns="">
            <p:pic>
              <p:nvPicPr>
                <p:cNvPr id="8" name="Rukopis 7">
                  <a:extLst>
                    <a:ext uri="{FF2B5EF4-FFF2-40B4-BE49-F238E27FC236}">
                      <a16:creationId xmlns:a16="http://schemas.microsoft.com/office/drawing/2014/main" id="{312C2391-5EB3-C730-DDFC-3397FAD908FA}"/>
                    </a:ext>
                  </a:extLst>
                </p:cNvPr>
                <p:cNvPicPr/>
                <p:nvPr/>
              </p:nvPicPr>
              <p:blipFill>
                <a:blip r:embed="rId8"/>
                <a:stretch>
                  <a:fillRect/>
                </a:stretch>
              </p:blipFill>
              <p:spPr>
                <a:xfrm>
                  <a:off x="9209968" y="4013030"/>
                  <a:ext cx="3625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Rukopis 8">
                  <a:extLst>
                    <a:ext uri="{FF2B5EF4-FFF2-40B4-BE49-F238E27FC236}">
                      <a16:creationId xmlns:a16="http://schemas.microsoft.com/office/drawing/2014/main" id="{E4F55C87-0904-E06E-1A0D-6D001CE47D53}"/>
                    </a:ext>
                  </a:extLst>
                </p14:cNvPr>
                <p14:cNvContentPartPr/>
                <p14:nvPr/>
              </p14:nvContentPartPr>
              <p14:xfrm>
                <a:off x="9320848" y="4009790"/>
                <a:ext cx="122400" cy="148680"/>
              </p14:xfrm>
            </p:contentPart>
          </mc:Choice>
          <mc:Fallback xmlns="">
            <p:pic>
              <p:nvPicPr>
                <p:cNvPr id="9" name="Rukopis 8">
                  <a:extLst>
                    <a:ext uri="{FF2B5EF4-FFF2-40B4-BE49-F238E27FC236}">
                      <a16:creationId xmlns:a16="http://schemas.microsoft.com/office/drawing/2014/main" id="{E4F55C87-0904-E06E-1A0D-6D001CE47D53}"/>
                    </a:ext>
                  </a:extLst>
                </p:cNvPr>
                <p:cNvPicPr/>
                <p:nvPr/>
              </p:nvPicPr>
              <p:blipFill>
                <a:blip r:embed="rId10"/>
                <a:stretch>
                  <a:fillRect/>
                </a:stretch>
              </p:blipFill>
              <p:spPr>
                <a:xfrm>
                  <a:off x="9303208" y="3992150"/>
                  <a:ext cx="158040" cy="184320"/>
                </a:xfrm>
                <a:prstGeom prst="rect">
                  <a:avLst/>
                </a:prstGeom>
              </p:spPr>
            </p:pic>
          </mc:Fallback>
        </mc:AlternateContent>
      </p:grpSp>
      <p:sp>
        <p:nvSpPr>
          <p:cNvPr id="11" name="Obdélník 10">
            <a:extLst>
              <a:ext uri="{FF2B5EF4-FFF2-40B4-BE49-F238E27FC236}">
                <a16:creationId xmlns:a16="http://schemas.microsoft.com/office/drawing/2014/main" id="{C22A0C14-1583-72CB-37B3-B449A5FD3765}"/>
              </a:ext>
            </a:extLst>
          </p:cNvPr>
          <p:cNvSpPr/>
          <p:nvPr/>
        </p:nvSpPr>
        <p:spPr>
          <a:xfrm>
            <a:off x="9899780" y="2967135"/>
            <a:ext cx="2292220" cy="424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dirty="0"/>
              <a:t>Toto nám na úřadě nepomůže</a:t>
            </a:r>
          </a:p>
        </p:txBody>
      </p:sp>
      <p:sp>
        <p:nvSpPr>
          <p:cNvPr id="12" name="Šipka: dolů 11">
            <a:extLst>
              <a:ext uri="{FF2B5EF4-FFF2-40B4-BE49-F238E27FC236}">
                <a16:creationId xmlns:a16="http://schemas.microsoft.com/office/drawing/2014/main" id="{16AE4316-A86C-E8D4-99E2-7A04EDED61E7}"/>
              </a:ext>
            </a:extLst>
          </p:cNvPr>
          <p:cNvSpPr/>
          <p:nvPr/>
        </p:nvSpPr>
        <p:spPr>
          <a:xfrm rot="2869614">
            <a:off x="8907130" y="3101307"/>
            <a:ext cx="437796" cy="16136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373525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4C190B-07F6-533D-5DA9-88EAF4BC026B}"/>
              </a:ext>
            </a:extLst>
          </p:cNvPr>
          <p:cNvSpPr>
            <a:spLocks noGrp="1"/>
          </p:cNvSpPr>
          <p:nvPr>
            <p:ph type="title"/>
          </p:nvPr>
        </p:nvSpPr>
        <p:spPr/>
        <p:txBody>
          <a:bodyPr/>
          <a:lstStyle/>
          <a:p>
            <a:r>
              <a:rPr lang="cs-CZ" dirty="0"/>
              <a:t>Další změny </a:t>
            </a:r>
          </a:p>
        </p:txBody>
      </p:sp>
      <p:sp>
        <p:nvSpPr>
          <p:cNvPr id="3" name="Zástupný obsah 2">
            <a:extLst>
              <a:ext uri="{FF2B5EF4-FFF2-40B4-BE49-F238E27FC236}">
                <a16:creationId xmlns:a16="http://schemas.microsoft.com/office/drawing/2014/main" id="{B5B9AA8E-8BD8-F9E9-7D7B-4FC401302A44}"/>
              </a:ext>
            </a:extLst>
          </p:cNvPr>
          <p:cNvSpPr>
            <a:spLocks noGrp="1"/>
          </p:cNvSpPr>
          <p:nvPr>
            <p:ph idx="1"/>
          </p:nvPr>
        </p:nvSpPr>
        <p:spPr>
          <a:xfrm>
            <a:off x="677334" y="1660849"/>
            <a:ext cx="8596668" cy="4380514"/>
          </a:xfrm>
        </p:spPr>
        <p:txBody>
          <a:bodyPr>
            <a:normAutofit lnSpcReduction="10000"/>
          </a:bodyPr>
          <a:lstStyle/>
          <a:p>
            <a:pPr algn="just"/>
            <a:r>
              <a:rPr lang="cs-CZ" b="1" dirty="0"/>
              <a:t>Prodloužení zkušební doby až na 4 měsíce (8 měsíců u vedoucích zaměstnanců) a možnost dodatečného prodloužení v zákonných mezích ➢ větší prostor ověřit si, zda druhá strana vyhovuje požadavkům </a:t>
            </a:r>
          </a:p>
          <a:p>
            <a:pPr algn="just"/>
            <a:r>
              <a:rPr lang="cs-CZ" dirty="0"/>
              <a:t>Možnost po dohodě </a:t>
            </a:r>
            <a:r>
              <a:rPr lang="cs-CZ" dirty="0" err="1"/>
              <a:t>samorozvrhování</a:t>
            </a:r>
            <a:r>
              <a:rPr lang="cs-CZ" dirty="0"/>
              <a:t> i na pracovišti zaměstnavatele </a:t>
            </a:r>
          </a:p>
          <a:p>
            <a:pPr algn="just"/>
            <a:r>
              <a:rPr lang="cs-CZ" dirty="0"/>
              <a:t>Možnost zkrácení nepřetržitého denního odpočinku (až na 6 hod) v případě řešení havarijních stavů </a:t>
            </a:r>
          </a:p>
          <a:p>
            <a:pPr algn="just"/>
            <a:r>
              <a:rPr lang="cs-CZ" dirty="0"/>
              <a:t>Výplata mzdy v jiné než české měně ➢ Na základě dohody u zaměstnanců s výskytem cizího prvku a pouze u měn devizového trhu, pro které ČNB vyhlašuje kurz vždy na následující pracovní den </a:t>
            </a:r>
          </a:p>
          <a:p>
            <a:pPr algn="just"/>
            <a:r>
              <a:rPr lang="cs-CZ" b="1" dirty="0"/>
              <a:t>Usnadnění doručování mzdového a platového výměru ➢ Prostřednictvím interních elektronických systémů zaměstnavatele při zachování ochrany zaměstnance </a:t>
            </a:r>
          </a:p>
          <a:p>
            <a:pPr algn="just"/>
            <a:r>
              <a:rPr lang="cs-CZ" dirty="0"/>
              <a:t>Ujasnění výpočtu průměrného měsíčního výdělku při změně týdenní pracovní doby</a:t>
            </a:r>
          </a:p>
        </p:txBody>
      </p:sp>
    </p:spTree>
    <p:extLst>
      <p:ext uri="{BB962C8B-B14F-4D97-AF65-F5344CB8AC3E}">
        <p14:creationId xmlns:p14="http://schemas.microsoft.com/office/powerpoint/2010/main" val="5305110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81C486-3920-ED28-1634-80595B6411E0}"/>
              </a:ext>
            </a:extLst>
          </p:cNvPr>
          <p:cNvSpPr>
            <a:spLocks noGrp="1"/>
          </p:cNvSpPr>
          <p:nvPr>
            <p:ph type="title"/>
          </p:nvPr>
        </p:nvSpPr>
        <p:spPr/>
        <p:txBody>
          <a:bodyPr/>
          <a:lstStyle/>
          <a:p>
            <a:r>
              <a:rPr lang="cs-CZ" dirty="0"/>
              <a:t>Další změny </a:t>
            </a:r>
          </a:p>
        </p:txBody>
      </p:sp>
      <p:sp>
        <p:nvSpPr>
          <p:cNvPr id="3" name="Zástupný obsah 2">
            <a:extLst>
              <a:ext uri="{FF2B5EF4-FFF2-40B4-BE49-F238E27FC236}">
                <a16:creationId xmlns:a16="http://schemas.microsoft.com/office/drawing/2014/main" id="{3A932136-7AB1-AB38-E9BC-E2210A299650}"/>
              </a:ext>
            </a:extLst>
          </p:cNvPr>
          <p:cNvSpPr>
            <a:spLocks noGrp="1"/>
          </p:cNvSpPr>
          <p:nvPr>
            <p:ph idx="1"/>
          </p:nvPr>
        </p:nvSpPr>
        <p:spPr>
          <a:xfrm>
            <a:off x="677334" y="1576873"/>
            <a:ext cx="8969893" cy="4436497"/>
          </a:xfrm>
        </p:spPr>
        <p:txBody>
          <a:bodyPr>
            <a:normAutofit/>
          </a:bodyPr>
          <a:lstStyle/>
          <a:p>
            <a:pPr algn="just"/>
            <a:r>
              <a:rPr lang="cs-CZ" dirty="0"/>
              <a:t>Podpora zaměstnávání odborníků ve veřejné správě ➢ U vybraných zaměstnanců veřejné sféry umožnění souběhu výkonu práce s členstvím v orgánech podnikajících právnických osob, a to s předchozím souhlasem zaměstnavatele</a:t>
            </a:r>
          </a:p>
          <a:p>
            <a:pPr algn="just"/>
            <a:r>
              <a:rPr lang="cs-CZ" dirty="0"/>
              <a:t>Usnadnění kolektivního vyjednávání ➢ Prokazování působnosti odborové organizace prostřednictvím notářského osvědčení</a:t>
            </a:r>
          </a:p>
          <a:p>
            <a:pPr algn="just"/>
            <a:r>
              <a:rPr lang="cs-CZ" dirty="0"/>
              <a:t>Umožnění výkonu lehkých prací mladistvými od 14 let i bez ukončeného základního vzdělání v době hlavních prázdnin  ➢ Nutný písemný souhlas zákonného zástupce  ➢ Pouze lehké práce, které neškodí zdraví, morálce a vzdělávání</a:t>
            </a:r>
          </a:p>
          <a:p>
            <a:pPr algn="just"/>
            <a:r>
              <a:rPr lang="cs-CZ" dirty="0"/>
              <a:t> Zrovnoprávnění registrovaných partnerů  ➢ Při přechodu mzdových/platových práv při smrti zaměstnance ➢ Úprava překážek v práci na straně zaměstnance (příloha k nařízení vlády č. 590/2006 Sb. (nárok na překážky v práci na straně zaměstnance, které doposud příslušely jen manželům (pohřeb, svatba atd.) )</a:t>
            </a:r>
          </a:p>
        </p:txBody>
      </p:sp>
    </p:spTree>
    <p:extLst>
      <p:ext uri="{BB962C8B-B14F-4D97-AF65-F5344CB8AC3E}">
        <p14:creationId xmlns:p14="http://schemas.microsoft.com/office/powerpoint/2010/main" val="35738804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B91AEB-B47C-F429-907E-38917F39432D}"/>
              </a:ext>
            </a:extLst>
          </p:cNvPr>
          <p:cNvSpPr>
            <a:spLocks noGrp="1"/>
          </p:cNvSpPr>
          <p:nvPr>
            <p:ph type="title"/>
          </p:nvPr>
        </p:nvSpPr>
        <p:spPr/>
        <p:txBody>
          <a:bodyPr/>
          <a:lstStyle/>
          <a:p>
            <a:r>
              <a:rPr lang="cs-CZ" b="1" dirty="0">
                <a:latin typeface="+mn-lt"/>
              </a:rPr>
              <a:t>Zkušební doba</a:t>
            </a:r>
            <a:br>
              <a:rPr lang="cs-CZ" b="1" dirty="0">
                <a:latin typeface="+mn-lt"/>
              </a:rPr>
            </a:br>
            <a:endParaRPr lang="cs-CZ" dirty="0">
              <a:latin typeface="+mn-lt"/>
            </a:endParaRPr>
          </a:p>
        </p:txBody>
      </p:sp>
      <p:sp>
        <p:nvSpPr>
          <p:cNvPr id="3" name="Zástupný obsah 2">
            <a:extLst>
              <a:ext uri="{FF2B5EF4-FFF2-40B4-BE49-F238E27FC236}">
                <a16:creationId xmlns:a16="http://schemas.microsoft.com/office/drawing/2014/main" id="{B05150E1-48FF-AA8A-456E-1347EEFCA1FB}"/>
              </a:ext>
            </a:extLst>
          </p:cNvPr>
          <p:cNvSpPr>
            <a:spLocks noGrp="1"/>
          </p:cNvSpPr>
          <p:nvPr>
            <p:ph idx="1"/>
          </p:nvPr>
        </p:nvSpPr>
        <p:spPr>
          <a:xfrm>
            <a:off x="677333" y="1502229"/>
            <a:ext cx="8970519" cy="4539133"/>
          </a:xfrm>
        </p:spPr>
        <p:txBody>
          <a:bodyPr>
            <a:normAutofit fontScale="92500" lnSpcReduction="20000"/>
          </a:bodyPr>
          <a:lstStyle/>
          <a:p>
            <a:pPr algn="just">
              <a:buNone/>
            </a:pPr>
            <a:r>
              <a:rPr lang="cs-CZ" b="0" i="0" dirty="0">
                <a:solidFill>
                  <a:schemeClr val="tx1"/>
                </a:solidFill>
                <a:effectLst/>
              </a:rPr>
              <a:t>Flexibilní novela se dotýká úpravy zkušební doby. </a:t>
            </a:r>
            <a:r>
              <a:rPr lang="cs-CZ" b="0" i="0" u="sng" dirty="0">
                <a:solidFill>
                  <a:schemeClr val="tx1"/>
                </a:solidFill>
                <a:effectLst/>
              </a:rPr>
              <a:t>Maximální délka zkušební doby se zvyšuje</a:t>
            </a:r>
            <a:r>
              <a:rPr lang="cs-CZ" b="0" i="0" dirty="0">
                <a:solidFill>
                  <a:schemeClr val="tx1"/>
                </a:solidFill>
                <a:effectLst/>
              </a:rPr>
              <a:t> – u běžných zaměstnanců ze tří na </a:t>
            </a:r>
            <a:r>
              <a:rPr lang="cs-CZ" b="0" i="0" u="sng" dirty="0">
                <a:solidFill>
                  <a:schemeClr val="tx1"/>
                </a:solidFill>
                <a:effectLst/>
              </a:rPr>
              <a:t>čtyři měsíce</a:t>
            </a:r>
            <a:r>
              <a:rPr lang="cs-CZ" b="0" i="0" dirty="0">
                <a:solidFill>
                  <a:schemeClr val="tx1"/>
                </a:solidFill>
                <a:effectLst/>
              </a:rPr>
              <a:t> a u vedoucích zaměstnanců ze šesti na </a:t>
            </a:r>
            <a:r>
              <a:rPr lang="cs-CZ" b="0" i="0" u="sng" dirty="0">
                <a:solidFill>
                  <a:schemeClr val="tx1"/>
                </a:solidFill>
                <a:effectLst/>
              </a:rPr>
              <a:t>osm měsíců</a:t>
            </a:r>
            <a:r>
              <a:rPr lang="cs-CZ" b="0" i="0" dirty="0">
                <a:solidFill>
                  <a:schemeClr val="tx1"/>
                </a:solidFill>
                <a:effectLst/>
              </a:rPr>
              <a:t>, přičemž stále platí, že zkušební doba nesmí přesáhnout polovinu sjednané doby trvání pracovního poměru.</a:t>
            </a:r>
          </a:p>
          <a:p>
            <a:pPr algn="just">
              <a:buNone/>
            </a:pPr>
            <a:r>
              <a:rPr lang="cs-CZ" b="0" i="0" dirty="0">
                <a:solidFill>
                  <a:schemeClr val="tx1"/>
                </a:solidFill>
                <a:effectLst/>
              </a:rPr>
              <a:t>Dále - </a:t>
            </a:r>
            <a:r>
              <a:rPr lang="cs-CZ" b="0" i="0" u="sng" dirty="0">
                <a:solidFill>
                  <a:schemeClr val="tx1"/>
                </a:solidFill>
                <a:effectLst/>
              </a:rPr>
              <a:t>opuštění výslovného zákazu dodatečného smluvní prodlužování zkušební doby</a:t>
            </a:r>
            <a:r>
              <a:rPr lang="cs-CZ" b="0" i="0" dirty="0">
                <a:solidFill>
                  <a:schemeClr val="tx1"/>
                </a:solidFill>
                <a:effectLst/>
              </a:rPr>
              <a:t>. Nově může být zkušební doba prodloužena písemnou dohodou mezi zaměstnancem a zaměstnavatelem, pokud jsou dodrženy stanovené zákonné limity její maximální délky. Z logiky věci prodloužení nepřipadá v úvahu, jestliže již zkušební doba byla sjednána v maximálním možném rozsahu. </a:t>
            </a:r>
          </a:p>
          <a:p>
            <a:pPr algn="just">
              <a:buNone/>
            </a:pPr>
            <a:r>
              <a:rPr lang="cs-CZ" b="0" i="0" dirty="0">
                <a:solidFill>
                  <a:schemeClr val="tx1"/>
                </a:solidFill>
                <a:effectLst/>
              </a:rPr>
              <a:t>Dodatečné prodloužení zkušební doby bylo možné pouze na základě zákona, a to o dobu celodenních překážek v práci a celodenní dovolené. </a:t>
            </a:r>
            <a:r>
              <a:rPr lang="cs-CZ" b="0" i="0" u="sng" dirty="0">
                <a:solidFill>
                  <a:schemeClr val="tx1"/>
                </a:solidFill>
                <a:effectLst/>
              </a:rPr>
              <a:t>Nově se má zkušební doba automaticky prodloužit o pracovní dny, kdy zaměstnanec neodpracoval celou směnu z důvodu překážek v práci, čerpání dovolené nebo neomluvené absence</a:t>
            </a:r>
            <a:r>
              <a:rPr lang="cs-CZ" b="0" i="0" dirty="0">
                <a:solidFill>
                  <a:schemeClr val="tx1"/>
                </a:solidFill>
                <a:effectLst/>
              </a:rPr>
              <a:t>. Tímto se nově staví najisto, že se zkušební doba prodlužuje o dny, na které připadá pracovní směna zaměstnance, nikoliv o dny kalendářní.</a:t>
            </a:r>
          </a:p>
          <a:p>
            <a:pPr algn="just"/>
            <a:r>
              <a:rPr lang="cs-CZ" b="0" i="0" dirty="0">
                <a:solidFill>
                  <a:schemeClr val="tx1"/>
                </a:solidFill>
                <a:effectLst/>
              </a:rPr>
              <a:t>Prodloužení zkušební doby má dát prostor větší smluvní volnosti stran a poskytuje zaměstnancům i zaměstnavatelům delší čas pro to, aby si ověřili, zda chtějí v daném pracovním poměru setrvat i po skončení zkušební doby. </a:t>
            </a:r>
          </a:p>
          <a:p>
            <a:pPr algn="just"/>
            <a:endParaRPr lang="cs-CZ" dirty="0">
              <a:solidFill>
                <a:schemeClr val="tx1"/>
              </a:solidFill>
            </a:endParaRPr>
          </a:p>
        </p:txBody>
      </p:sp>
    </p:spTree>
    <p:extLst>
      <p:ext uri="{BB962C8B-B14F-4D97-AF65-F5344CB8AC3E}">
        <p14:creationId xmlns:p14="http://schemas.microsoft.com/office/powerpoint/2010/main" val="6538265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A9EB40-7B9E-D072-42F1-503026EA6B69}"/>
              </a:ext>
            </a:extLst>
          </p:cNvPr>
          <p:cNvSpPr>
            <a:spLocks noGrp="1"/>
          </p:cNvSpPr>
          <p:nvPr>
            <p:ph type="title"/>
          </p:nvPr>
        </p:nvSpPr>
        <p:spPr/>
        <p:txBody>
          <a:bodyPr>
            <a:normAutofit fontScale="90000"/>
          </a:bodyPr>
          <a:lstStyle/>
          <a:p>
            <a:r>
              <a:rPr lang="cs-CZ" dirty="0"/>
              <a:t>Pracovní poměr na dobu určitou u tzv. zástupů</a:t>
            </a:r>
            <a:br>
              <a:rPr lang="cs-CZ" dirty="0"/>
            </a:br>
            <a:endParaRPr lang="cs-CZ" dirty="0"/>
          </a:p>
        </p:txBody>
      </p:sp>
      <p:sp>
        <p:nvSpPr>
          <p:cNvPr id="3" name="Zástupný obsah 2">
            <a:extLst>
              <a:ext uri="{FF2B5EF4-FFF2-40B4-BE49-F238E27FC236}">
                <a16:creationId xmlns:a16="http://schemas.microsoft.com/office/drawing/2014/main" id="{9BA7B4A5-864F-CA9C-31D5-CACA3045F769}"/>
              </a:ext>
            </a:extLst>
          </p:cNvPr>
          <p:cNvSpPr>
            <a:spLocks noGrp="1"/>
          </p:cNvSpPr>
          <p:nvPr>
            <p:ph idx="1"/>
          </p:nvPr>
        </p:nvSpPr>
        <p:spPr/>
        <p:txBody>
          <a:bodyPr/>
          <a:lstStyle/>
          <a:p>
            <a:pPr algn="just"/>
            <a:r>
              <a:rPr lang="cs-CZ" dirty="0"/>
              <a:t>Novela zavádí výjimku ze zákazu neomezeného řetězení pracovních poměrů na dobu určitou. Standardně platí pravidlo „dvakrát a dost“, kdy je možné pracovní poměr na dobu určitou prodloužit maximálně dvakrát, vždy na max. 3 roky. </a:t>
            </a:r>
          </a:p>
          <a:p>
            <a:pPr algn="just"/>
            <a:r>
              <a:rPr lang="cs-CZ" dirty="0"/>
              <a:t>Tato omezení se však nově nemají vztahovat na případy, kdy je pracovní poměr sjednán jako zástup za dočasně nepřítomného zaměstnance během mateřské, otcovské, rodičovské dovolené nebo dovolené podle § 217 odst. 5 zákoníku práce. I v těchto případech však celková délka pracovních poměrů na dobu určitou nesmí překročit devět let od uzavření prvního takového pracovního poměru.</a:t>
            </a:r>
          </a:p>
        </p:txBody>
      </p:sp>
    </p:spTree>
    <p:extLst>
      <p:ext uri="{BB962C8B-B14F-4D97-AF65-F5344CB8AC3E}">
        <p14:creationId xmlns:p14="http://schemas.microsoft.com/office/powerpoint/2010/main" val="2784949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CC8CE5-7E70-74CB-33EB-4741555A5BCC}"/>
              </a:ext>
            </a:extLst>
          </p:cNvPr>
          <p:cNvSpPr>
            <a:spLocks noGrp="1"/>
          </p:cNvSpPr>
          <p:nvPr>
            <p:ph type="title"/>
          </p:nvPr>
        </p:nvSpPr>
        <p:spPr/>
        <p:txBody>
          <a:bodyPr/>
          <a:lstStyle/>
          <a:p>
            <a:r>
              <a:rPr lang="cs-CZ" dirty="0"/>
              <a:t>Skončení pracovního poměru</a:t>
            </a:r>
            <a:br>
              <a:rPr lang="cs-CZ" dirty="0"/>
            </a:br>
            <a:endParaRPr lang="cs-CZ" dirty="0"/>
          </a:p>
        </p:txBody>
      </p:sp>
      <p:sp>
        <p:nvSpPr>
          <p:cNvPr id="3" name="Zástupný obsah 2">
            <a:extLst>
              <a:ext uri="{FF2B5EF4-FFF2-40B4-BE49-F238E27FC236}">
                <a16:creationId xmlns:a16="http://schemas.microsoft.com/office/drawing/2014/main" id="{C2717FD3-F83B-6A59-F36A-7D3401F590F1}"/>
              </a:ext>
            </a:extLst>
          </p:cNvPr>
          <p:cNvSpPr>
            <a:spLocks noGrp="1"/>
          </p:cNvSpPr>
          <p:nvPr>
            <p:ph idx="1"/>
          </p:nvPr>
        </p:nvSpPr>
        <p:spPr>
          <a:xfrm>
            <a:off x="677334" y="1502229"/>
            <a:ext cx="8596668" cy="4539133"/>
          </a:xfrm>
        </p:spPr>
        <p:txBody>
          <a:bodyPr>
            <a:normAutofit fontScale="92500" lnSpcReduction="20000"/>
          </a:bodyPr>
          <a:lstStyle/>
          <a:p>
            <a:pPr algn="just"/>
            <a:r>
              <a:rPr lang="cs-CZ" dirty="0"/>
              <a:t>Flexibilní novela zákoníku práce přináší několik významných změn v úpravě výpovědní doby. </a:t>
            </a:r>
          </a:p>
          <a:p>
            <a:pPr algn="just"/>
            <a:r>
              <a:rPr lang="cs-CZ" b="1" dirty="0"/>
              <a:t>Nově výpovědní doba začíná běžet ode dne, kdy je výpověď doručena, a končí dnem, jehož číselné označení je shodné se dnem doručení výpovědi, jestliže takový den neexistuje, tak posledním dnem posledního měsíce výpovědní doby. Nepoužije </a:t>
            </a:r>
            <a:r>
              <a:rPr lang="cs-CZ" dirty="0"/>
              <a:t>se tedy pravidlo o počítání času uvedené v § 333 zákoníku práce. </a:t>
            </a:r>
          </a:p>
          <a:p>
            <a:endParaRPr lang="cs-CZ" dirty="0"/>
          </a:p>
          <a:p>
            <a:pPr algn="just"/>
            <a:r>
              <a:rPr lang="cs-CZ" dirty="0"/>
              <a:t>Základní délka výpovědní doby zůstává dva měsíce, nicméně v případech uvedených u výpovědních důvodů podle § 52 písmen f) až h) zákoníku práce se zkracuje na jeden měsíc. Tyto výpovědní důvody se týkají případů hrubého a opakovaného porušení zaměstnancových pracovních povinností, pročež nelze po zaměstnavateli spravedlivě požadovat, aby se zaměstnancem setrvával v pracovněprávním vztahu po dobu delší, než je jeden měsíc. V případě výpovědního důvodu podle § 52 písm. f) zákoníku práce nemusí vždy jít o zaviněné jednání zaměstnance, pro které by s ním bylo třeba rozvázat pracovní poměr, nicméně zaměstnanec je např. pro nesplňování zákonných předpokladů pro výkon práce nadále pro zaměstnavatele prakticky nevyužitelný. Zkrácením výpovědní doby je tedy zkrácena doba, po kterou zaměstnavatel nese ekonomické náklady spojené s takovým zaměstnancem.</a:t>
            </a:r>
          </a:p>
        </p:txBody>
      </p:sp>
    </p:spTree>
    <p:extLst>
      <p:ext uri="{BB962C8B-B14F-4D97-AF65-F5344CB8AC3E}">
        <p14:creationId xmlns:p14="http://schemas.microsoft.com/office/powerpoint/2010/main" val="4093349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5DDFD1-61F5-5636-7CAB-8F13B3F8E00F}"/>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0C040D17-5F42-CF75-C0CF-2542E48195B8}"/>
              </a:ext>
            </a:extLst>
          </p:cNvPr>
          <p:cNvSpPr>
            <a:spLocks noGrp="1"/>
          </p:cNvSpPr>
          <p:nvPr>
            <p:ph idx="1"/>
          </p:nvPr>
        </p:nvSpPr>
        <p:spPr>
          <a:xfrm>
            <a:off x="677334" y="1306287"/>
            <a:ext cx="8596668" cy="4735076"/>
          </a:xfrm>
        </p:spPr>
        <p:txBody>
          <a:bodyPr>
            <a:normAutofit/>
          </a:bodyPr>
          <a:lstStyle/>
          <a:p>
            <a:pPr algn="just"/>
            <a:r>
              <a:rPr lang="cs-CZ" dirty="0"/>
              <a:t>Navíc je stanoveno, že zaměstnanec a zaměstnavatel se mohou odchýlit od zákonné úpravy počátku a běhu výpovědní doby pouze písemnou dohodou, přičemž tato smluvní úprava musí být shodná pro obě strany, s výjimkou již zmíněných specifických výpovědních důvodů.</a:t>
            </a:r>
          </a:p>
          <a:p>
            <a:endParaRPr lang="cs-CZ" dirty="0"/>
          </a:p>
          <a:p>
            <a:pPr algn="just"/>
            <a:r>
              <a:rPr lang="cs-CZ" dirty="0"/>
              <a:t>Rovněž je třeba zmínit novelizaci ustanovení § 52 písm. d) a e) zákoníku práce, která upravují výpovědní důvody spojené s dlouhodobým pozbytím zdravotní způsobilosti zaměstnance. Nově je právě dlouhodobé pozbytí zdravotní způsobilosti podřazeno pouze pod výpovědní důvod podle písmene d) a zaměstnavatel již nemusí ve výpovědi detailně popisovat příčinu ztráty zdravotní způsobilosti. Samostatně je pod písmenem e) daného ustanovení specifikován výpovědní důvod týkající se dosažení nejvyšší přípustné expozice na pracovišti.</a:t>
            </a:r>
          </a:p>
        </p:txBody>
      </p:sp>
    </p:spTree>
    <p:extLst>
      <p:ext uri="{BB962C8B-B14F-4D97-AF65-F5344CB8AC3E}">
        <p14:creationId xmlns:p14="http://schemas.microsoft.com/office/powerpoint/2010/main" val="28773403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BC7D71-BE91-5C18-B9DE-D14B763B00D3}"/>
              </a:ext>
            </a:extLst>
          </p:cNvPr>
          <p:cNvSpPr>
            <a:spLocks noGrp="1"/>
          </p:cNvSpPr>
          <p:nvPr>
            <p:ph type="title"/>
          </p:nvPr>
        </p:nvSpPr>
        <p:spPr/>
        <p:txBody>
          <a:bodyPr/>
          <a:lstStyle/>
          <a:p>
            <a:r>
              <a:rPr lang="cs-CZ" dirty="0"/>
              <a:t>Mzdový výměr a jeho doručování</a:t>
            </a:r>
            <a:br>
              <a:rPr lang="cs-CZ" dirty="0"/>
            </a:br>
            <a:endParaRPr lang="cs-CZ" dirty="0"/>
          </a:p>
        </p:txBody>
      </p:sp>
      <p:sp>
        <p:nvSpPr>
          <p:cNvPr id="3" name="Zástupný obsah 2">
            <a:extLst>
              <a:ext uri="{FF2B5EF4-FFF2-40B4-BE49-F238E27FC236}">
                <a16:creationId xmlns:a16="http://schemas.microsoft.com/office/drawing/2014/main" id="{CDE3AFB1-20F2-4478-06E4-8CCEE2B371F8}"/>
              </a:ext>
            </a:extLst>
          </p:cNvPr>
          <p:cNvSpPr>
            <a:spLocks noGrp="1"/>
          </p:cNvSpPr>
          <p:nvPr>
            <p:ph idx="1"/>
          </p:nvPr>
        </p:nvSpPr>
        <p:spPr>
          <a:xfrm>
            <a:off x="677334" y="1586205"/>
            <a:ext cx="8596668" cy="4455158"/>
          </a:xfrm>
        </p:spPr>
        <p:txBody>
          <a:bodyPr>
            <a:normAutofit lnSpcReduction="10000"/>
          </a:bodyPr>
          <a:lstStyle/>
          <a:p>
            <a:pPr algn="just"/>
            <a:r>
              <a:rPr lang="cs-CZ" dirty="0"/>
              <a:t>Nově má být problematika mzdových výměrů upravena tak, že zaměstnanec od zaměstnavatele musí obdržet mzdový výměr před začátkem výkonu práce podle nových mzdových podmínek. Dosud platilo, že je zaměstnavatel povinen vydat mzdový výměr v den nástupu do práce.</a:t>
            </a:r>
          </a:p>
          <a:p>
            <a:endParaRPr lang="cs-CZ" dirty="0"/>
          </a:p>
          <a:p>
            <a:r>
              <a:rPr lang="cs-CZ" dirty="0"/>
              <a:t>Změny se dotknou i doručování mzdových výměrů, které by nově mohly být doručovány i elektronicky za následujících podmínek:</a:t>
            </a:r>
          </a:p>
          <a:p>
            <a:pPr lvl="1"/>
            <a:r>
              <a:rPr lang="cs-CZ" dirty="0"/>
              <a:t>mzdový výměr musí být podepsán kvalifikovaným elektronickým podpisem zaměstnavatele;</a:t>
            </a:r>
          </a:p>
          <a:p>
            <a:pPr lvl="1"/>
            <a:r>
              <a:rPr lang="cs-CZ" dirty="0"/>
              <a:t>mzdový výměr může být doručován i na pracovní e-mailovou adresu a není třeba souhlasu zaměstnance s jeho elektronickým doručováním;</a:t>
            </a:r>
          </a:p>
          <a:p>
            <a:pPr lvl="1"/>
            <a:r>
              <a:rPr lang="cs-CZ" dirty="0"/>
              <a:t>zaměstnanec musí doručení mzdového výměru do 15 dnů potvrdit, jinak je neúčinné;</a:t>
            </a:r>
          </a:p>
          <a:p>
            <a:pPr lvl="1"/>
            <a:r>
              <a:rPr lang="cs-CZ" dirty="0"/>
              <a:t>z rozhraní, jehož prostřednictvím bude doručován, musí být možné mzdový výměr uložit a vytisknout.</a:t>
            </a:r>
          </a:p>
        </p:txBody>
      </p:sp>
    </p:spTree>
    <p:extLst>
      <p:ext uri="{BB962C8B-B14F-4D97-AF65-F5344CB8AC3E}">
        <p14:creationId xmlns:p14="http://schemas.microsoft.com/office/powerpoint/2010/main" val="2638386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F95642-E34B-C5C3-9B49-0DD08BC92E5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8BC8BD4-452C-D878-873D-E2C0D95C0A19}"/>
              </a:ext>
            </a:extLst>
          </p:cNvPr>
          <p:cNvSpPr>
            <a:spLocks noGrp="1"/>
          </p:cNvSpPr>
          <p:nvPr>
            <p:ph idx="1"/>
          </p:nvPr>
        </p:nvSpPr>
        <p:spPr>
          <a:xfrm>
            <a:off x="677334" y="1492898"/>
            <a:ext cx="8596668" cy="4963885"/>
          </a:xfrm>
        </p:spPr>
        <p:txBody>
          <a:bodyPr/>
          <a:lstStyle/>
          <a:p>
            <a:pPr algn="just"/>
            <a:r>
              <a:rPr lang="cs-CZ" b="1" dirty="0"/>
              <a:t>Správní činností je plnění veškerých úkolů svěřených výslovně územním samosprávným celkům právními předpisy, ať už jde o samostatnou nebo o přenesenou působnost. </a:t>
            </a:r>
            <a:r>
              <a:rPr lang="cs-CZ" dirty="0"/>
              <a:t>Klíčový je přitom výklad slov </a:t>
            </a:r>
            <a:r>
              <a:rPr lang="cs-CZ" b="1" dirty="0"/>
              <a:t>„plnění úkolů v samostatné nebo přenesené působnosti územního samosprávného celku“ </a:t>
            </a:r>
            <a:r>
              <a:rPr lang="cs-CZ" dirty="0"/>
              <a:t>– </a:t>
            </a:r>
          </a:p>
          <a:p>
            <a:pPr algn="just"/>
            <a:r>
              <a:rPr lang="cs-CZ" dirty="0"/>
              <a:t>ještě konkrétněji výklad pojmu působnost, který je bohužel napříč právním řádem i v odborné literatuře používán ne zcela jednotně a konzistentně. </a:t>
            </a:r>
          </a:p>
        </p:txBody>
      </p:sp>
    </p:spTree>
    <p:extLst>
      <p:ext uri="{BB962C8B-B14F-4D97-AF65-F5344CB8AC3E}">
        <p14:creationId xmlns:p14="http://schemas.microsoft.com/office/powerpoint/2010/main" val="18314645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B077B8-7BA5-83BD-4C12-3BC1C760F19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6D4A23F-9E2B-BC40-C7E5-FC148EFF8876}"/>
              </a:ext>
            </a:extLst>
          </p:cNvPr>
          <p:cNvSpPr>
            <a:spLocks noGrp="1"/>
          </p:cNvSpPr>
          <p:nvPr>
            <p:ph idx="1"/>
          </p:nvPr>
        </p:nvSpPr>
        <p:spPr/>
        <p:txBody>
          <a:bodyPr/>
          <a:lstStyle/>
          <a:p>
            <a:r>
              <a:rPr lang="cs-CZ" dirty="0"/>
              <a:t>V rámci úpravy nutného souhlasu s pracovní cestou u zaměstnance pečujícího o dítě, pokud se tato má uskutečnit mimo obvod obce pracoviště / bydliště, se věková hranice dítěte posouvá na 9 let věku (dosud 8 let věku).</a:t>
            </a:r>
          </a:p>
        </p:txBody>
      </p:sp>
    </p:spTree>
    <p:extLst>
      <p:ext uri="{BB962C8B-B14F-4D97-AF65-F5344CB8AC3E}">
        <p14:creationId xmlns:p14="http://schemas.microsoft.com/office/powerpoint/2010/main" val="38526219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F66E3E-40DC-A3B1-D5BA-6C064430BE1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089A2E2-5E9F-7285-B0B3-3C9F3F24BE93}"/>
              </a:ext>
            </a:extLst>
          </p:cNvPr>
          <p:cNvSpPr>
            <a:spLocks noGrp="1"/>
          </p:cNvSpPr>
          <p:nvPr>
            <p:ph idx="1"/>
          </p:nvPr>
        </p:nvSpPr>
        <p:spPr/>
        <p:txBody>
          <a:bodyPr/>
          <a:lstStyle/>
          <a:p>
            <a:r>
              <a:rPr lang="cs-CZ" dirty="0"/>
              <a:t>Zákazy doložek o platu</a:t>
            </a:r>
          </a:p>
          <a:p>
            <a:endParaRPr lang="cs-CZ" dirty="0"/>
          </a:p>
          <a:p>
            <a:r>
              <a:rPr lang="cs-CZ" dirty="0"/>
              <a:t>+ sankce v </a:t>
            </a:r>
            <a:r>
              <a:rPr lang="cs-CZ" i="1" dirty="0"/>
              <a:t>zákonu o inspekci práce</a:t>
            </a:r>
          </a:p>
          <a:p>
            <a:endParaRPr lang="cs-CZ" dirty="0"/>
          </a:p>
          <a:p>
            <a:r>
              <a:rPr lang="cs-CZ" dirty="0"/>
              <a:t>1.	V § 11 a 24 se na konci odstavce 1 tečka nahrazuje čárkou a doplňuje se písmeno e), které zní:</a:t>
            </a:r>
          </a:p>
          <a:p>
            <a:r>
              <a:rPr lang="cs-CZ" dirty="0"/>
              <a:t>„e)	omezí zaměstnance v nakládání s informacemi o výši a struktuře jeho mzdy, platu nebo odměny z dohody.“</a:t>
            </a:r>
          </a:p>
          <a:p>
            <a:endParaRPr lang="cs-CZ" dirty="0"/>
          </a:p>
        </p:txBody>
      </p:sp>
    </p:spTree>
    <p:extLst>
      <p:ext uri="{BB962C8B-B14F-4D97-AF65-F5344CB8AC3E}">
        <p14:creationId xmlns:p14="http://schemas.microsoft.com/office/powerpoint/2010/main" val="12818635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650C7-271C-A8F9-6C4C-97F6610B59C3}"/>
              </a:ext>
            </a:extLst>
          </p:cNvPr>
          <p:cNvSpPr>
            <a:spLocks noGrp="1"/>
          </p:cNvSpPr>
          <p:nvPr>
            <p:ph type="title"/>
          </p:nvPr>
        </p:nvSpPr>
        <p:spPr>
          <a:xfrm>
            <a:off x="677334" y="326571"/>
            <a:ext cx="9026503" cy="1603829"/>
          </a:xfrm>
        </p:spPr>
        <p:txBody>
          <a:bodyPr>
            <a:normAutofit/>
          </a:bodyPr>
          <a:lstStyle/>
          <a:p>
            <a:r>
              <a:rPr lang="cs-CZ" sz="2800" dirty="0"/>
              <a:t>Práce dětí bez ukončené povinné školní docházky od čtrnácti let bude dovolena během letních prázdnin</a:t>
            </a:r>
          </a:p>
        </p:txBody>
      </p:sp>
      <p:pic>
        <p:nvPicPr>
          <p:cNvPr id="1026" name="Picture 2">
            <a:extLst>
              <a:ext uri="{FF2B5EF4-FFF2-40B4-BE49-F238E27FC236}">
                <a16:creationId xmlns:a16="http://schemas.microsoft.com/office/drawing/2014/main" id="{6A339434-00D7-A556-6224-67AAACCA38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976" y="1373597"/>
            <a:ext cx="9117464" cy="607223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Skupina 7">
            <a:extLst>
              <a:ext uri="{FF2B5EF4-FFF2-40B4-BE49-F238E27FC236}">
                <a16:creationId xmlns:a16="http://schemas.microsoft.com/office/drawing/2014/main" id="{ECAB92A3-EF25-3CEC-2B2B-3DFAA0F0AD4C}"/>
              </a:ext>
            </a:extLst>
          </p:cNvPr>
          <p:cNvGrpSpPr/>
          <p:nvPr/>
        </p:nvGrpSpPr>
        <p:grpSpPr>
          <a:xfrm>
            <a:off x="4048834" y="2191195"/>
            <a:ext cx="2120040" cy="1153800"/>
            <a:chOff x="1660768" y="2108322"/>
            <a:chExt cx="2120040" cy="1153800"/>
          </a:xfrm>
        </p:grpSpPr>
        <mc:AlternateContent xmlns:mc="http://schemas.openxmlformats.org/markup-compatibility/2006">
          <mc:Choice xmlns:p14="http://schemas.microsoft.com/office/powerpoint/2010/main" Requires="p14">
            <p:contentPart p14:bwMode="auto" r:id="rId3">
              <p14:nvContentPartPr>
                <p14:cNvPr id="6" name="Rukopis 5">
                  <a:extLst>
                    <a:ext uri="{FF2B5EF4-FFF2-40B4-BE49-F238E27FC236}">
                      <a16:creationId xmlns:a16="http://schemas.microsoft.com/office/drawing/2014/main" id="{30F594D8-834E-7BBF-CF53-2197138EB865}"/>
                    </a:ext>
                  </a:extLst>
                </p14:cNvPr>
                <p14:cNvContentPartPr/>
                <p14:nvPr/>
              </p14:nvContentPartPr>
              <p14:xfrm>
                <a:off x="2155048" y="2108322"/>
                <a:ext cx="1625760" cy="1153800"/>
              </p14:xfrm>
            </p:contentPart>
          </mc:Choice>
          <mc:Fallback>
            <p:pic>
              <p:nvPicPr>
                <p:cNvPr id="6" name="Rukopis 5">
                  <a:extLst>
                    <a:ext uri="{FF2B5EF4-FFF2-40B4-BE49-F238E27FC236}">
                      <a16:creationId xmlns:a16="http://schemas.microsoft.com/office/drawing/2014/main" id="{30F594D8-834E-7BBF-CF53-2197138EB865}"/>
                    </a:ext>
                  </a:extLst>
                </p:cNvPr>
                <p:cNvPicPr/>
                <p:nvPr/>
              </p:nvPicPr>
              <p:blipFill>
                <a:blip r:embed="rId4"/>
                <a:stretch>
                  <a:fillRect/>
                </a:stretch>
              </p:blipFill>
              <p:spPr>
                <a:xfrm>
                  <a:off x="2092048" y="2045682"/>
                  <a:ext cx="1751400" cy="12794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Rukopis 6">
                  <a:extLst>
                    <a:ext uri="{FF2B5EF4-FFF2-40B4-BE49-F238E27FC236}">
                      <a16:creationId xmlns:a16="http://schemas.microsoft.com/office/drawing/2014/main" id="{BFE67D25-5FC3-B8C8-1D6D-347001E7AD51}"/>
                    </a:ext>
                  </a:extLst>
                </p14:cNvPr>
                <p14:cNvContentPartPr/>
                <p14:nvPr/>
              </p14:nvContentPartPr>
              <p14:xfrm>
                <a:off x="1660768" y="2281482"/>
                <a:ext cx="1746720" cy="825480"/>
              </p14:xfrm>
            </p:contentPart>
          </mc:Choice>
          <mc:Fallback>
            <p:pic>
              <p:nvPicPr>
                <p:cNvPr id="7" name="Rukopis 6">
                  <a:extLst>
                    <a:ext uri="{FF2B5EF4-FFF2-40B4-BE49-F238E27FC236}">
                      <a16:creationId xmlns:a16="http://schemas.microsoft.com/office/drawing/2014/main" id="{BFE67D25-5FC3-B8C8-1D6D-347001E7AD51}"/>
                    </a:ext>
                  </a:extLst>
                </p:cNvPr>
                <p:cNvPicPr/>
                <p:nvPr/>
              </p:nvPicPr>
              <p:blipFill>
                <a:blip r:embed="rId6"/>
                <a:stretch>
                  <a:fillRect/>
                </a:stretch>
              </p:blipFill>
              <p:spPr>
                <a:xfrm>
                  <a:off x="1598128" y="2218842"/>
                  <a:ext cx="1872360" cy="951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
            <p14:nvContentPartPr>
              <p14:cNvPr id="9" name="Rukopis 8">
                <a:extLst>
                  <a:ext uri="{FF2B5EF4-FFF2-40B4-BE49-F238E27FC236}">
                    <a16:creationId xmlns:a16="http://schemas.microsoft.com/office/drawing/2014/main" id="{C5251C8D-A8C9-648C-88BE-26128692FFD3}"/>
                  </a:ext>
                </a:extLst>
              </p14:cNvPr>
              <p14:cNvContentPartPr/>
              <p14:nvPr/>
            </p14:nvContentPartPr>
            <p14:xfrm>
              <a:off x="10515688" y="2631042"/>
              <a:ext cx="360" cy="360"/>
            </p14:xfrm>
          </p:contentPart>
        </mc:Choice>
        <mc:Fallback>
          <p:pic>
            <p:nvPicPr>
              <p:cNvPr id="9" name="Rukopis 8">
                <a:extLst>
                  <a:ext uri="{FF2B5EF4-FFF2-40B4-BE49-F238E27FC236}">
                    <a16:creationId xmlns:a16="http://schemas.microsoft.com/office/drawing/2014/main" id="{C5251C8D-A8C9-648C-88BE-26128692FFD3}"/>
                  </a:ext>
                </a:extLst>
              </p:cNvPr>
              <p:cNvPicPr/>
              <p:nvPr/>
            </p:nvPicPr>
            <p:blipFill>
              <a:blip r:embed="rId8"/>
              <a:stretch>
                <a:fillRect/>
              </a:stretch>
            </p:blipFill>
            <p:spPr>
              <a:xfrm>
                <a:off x="10452688" y="2568402"/>
                <a:ext cx="126000" cy="126000"/>
              </a:xfrm>
              <a:prstGeom prst="rect">
                <a:avLst/>
              </a:prstGeom>
            </p:spPr>
          </p:pic>
        </mc:Fallback>
      </mc:AlternateContent>
      <p:pic>
        <p:nvPicPr>
          <p:cNvPr id="1028" name="Picture 4" descr="Six-year-old Jewel and five-year-old Harold">
            <a:extLst>
              <a:ext uri="{FF2B5EF4-FFF2-40B4-BE49-F238E27FC236}">
                <a16:creationId xmlns:a16="http://schemas.microsoft.com/office/drawing/2014/main" id="{6533EC10-12C7-F729-0F23-3D36ED0F48E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57" t="11666" r="46127" b="1025"/>
          <a:stretch/>
        </p:blipFill>
        <p:spPr bwMode="auto">
          <a:xfrm>
            <a:off x="7760354" y="2526549"/>
            <a:ext cx="4636920" cy="500742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10">
            <p14:nvContentPartPr>
              <p14:cNvPr id="10" name="Rukopis 9">
                <a:extLst>
                  <a:ext uri="{FF2B5EF4-FFF2-40B4-BE49-F238E27FC236}">
                    <a16:creationId xmlns:a16="http://schemas.microsoft.com/office/drawing/2014/main" id="{0F51F888-1D38-C47C-D511-E8690A1D67AA}"/>
                  </a:ext>
                </a:extLst>
              </p14:cNvPr>
              <p14:cNvContentPartPr/>
              <p14:nvPr/>
            </p14:nvContentPartPr>
            <p14:xfrm>
              <a:off x="8947888" y="2902283"/>
              <a:ext cx="900360" cy="824400"/>
            </p14:xfrm>
          </p:contentPart>
        </mc:Choice>
        <mc:Fallback>
          <p:pic>
            <p:nvPicPr>
              <p:cNvPr id="10" name="Rukopis 9">
                <a:extLst>
                  <a:ext uri="{FF2B5EF4-FFF2-40B4-BE49-F238E27FC236}">
                    <a16:creationId xmlns:a16="http://schemas.microsoft.com/office/drawing/2014/main" id="{0F51F888-1D38-C47C-D511-E8690A1D67AA}"/>
                  </a:ext>
                </a:extLst>
              </p:cNvPr>
              <p:cNvPicPr/>
              <p:nvPr/>
            </p:nvPicPr>
            <p:blipFill>
              <a:blip r:embed="rId11"/>
              <a:stretch>
                <a:fillRect/>
              </a:stretch>
            </p:blipFill>
            <p:spPr>
              <a:xfrm>
                <a:off x="8885248" y="2839283"/>
                <a:ext cx="1026000" cy="9500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Rukopis 10">
                <a:extLst>
                  <a:ext uri="{FF2B5EF4-FFF2-40B4-BE49-F238E27FC236}">
                    <a16:creationId xmlns:a16="http://schemas.microsoft.com/office/drawing/2014/main" id="{CF5566FE-0CEE-7D8F-EC2C-58C5DC2574A4}"/>
                  </a:ext>
                </a:extLst>
              </p14:cNvPr>
              <p14:cNvContentPartPr/>
              <p14:nvPr/>
            </p14:nvContentPartPr>
            <p14:xfrm>
              <a:off x="4543114" y="1285448"/>
              <a:ext cx="4230720" cy="136029"/>
            </p14:xfrm>
          </p:contentPart>
        </mc:Choice>
        <mc:Fallback>
          <p:pic>
            <p:nvPicPr>
              <p:cNvPr id="11" name="Rukopis 10">
                <a:extLst>
                  <a:ext uri="{FF2B5EF4-FFF2-40B4-BE49-F238E27FC236}">
                    <a16:creationId xmlns:a16="http://schemas.microsoft.com/office/drawing/2014/main" id="{CF5566FE-0CEE-7D8F-EC2C-58C5DC2574A4}"/>
                  </a:ext>
                </a:extLst>
              </p:cNvPr>
              <p:cNvPicPr/>
              <p:nvPr/>
            </p:nvPicPr>
            <p:blipFill>
              <a:blip r:embed="rId13"/>
              <a:stretch>
                <a:fillRect/>
              </a:stretch>
            </p:blipFill>
            <p:spPr>
              <a:xfrm>
                <a:off x="4480109" y="1222305"/>
                <a:ext cx="4356371" cy="261955"/>
              </a:xfrm>
              <a:prstGeom prst="rect">
                <a:avLst/>
              </a:prstGeom>
            </p:spPr>
          </p:pic>
        </mc:Fallback>
      </mc:AlternateContent>
      <p:grpSp>
        <p:nvGrpSpPr>
          <p:cNvPr id="16" name="Skupina 15">
            <a:extLst>
              <a:ext uri="{FF2B5EF4-FFF2-40B4-BE49-F238E27FC236}">
                <a16:creationId xmlns:a16="http://schemas.microsoft.com/office/drawing/2014/main" id="{0847C7EA-08CD-62FA-FD03-8EF3D52B8EFE}"/>
              </a:ext>
            </a:extLst>
          </p:cNvPr>
          <p:cNvGrpSpPr/>
          <p:nvPr/>
        </p:nvGrpSpPr>
        <p:grpSpPr>
          <a:xfrm>
            <a:off x="8910448" y="2788648"/>
            <a:ext cx="1258200" cy="930960"/>
            <a:chOff x="8910448" y="2788648"/>
            <a:chExt cx="1258200" cy="930960"/>
          </a:xfrm>
        </p:grpSpPr>
        <mc:AlternateContent xmlns:mc="http://schemas.openxmlformats.org/markup-compatibility/2006">
          <mc:Choice xmlns:p14="http://schemas.microsoft.com/office/powerpoint/2010/main" Requires="p14">
            <p:contentPart p14:bwMode="auto" r:id="rId14">
              <p14:nvContentPartPr>
                <p14:cNvPr id="12" name="Rukopis 11">
                  <a:extLst>
                    <a:ext uri="{FF2B5EF4-FFF2-40B4-BE49-F238E27FC236}">
                      <a16:creationId xmlns:a16="http://schemas.microsoft.com/office/drawing/2014/main" id="{11ECF11A-F4B3-7136-77B2-24DD0E7C1B89}"/>
                    </a:ext>
                  </a:extLst>
                </p14:cNvPr>
                <p14:cNvContentPartPr/>
                <p14:nvPr/>
              </p14:nvContentPartPr>
              <p14:xfrm>
                <a:off x="9171808" y="3424408"/>
                <a:ext cx="360" cy="360"/>
              </p14:xfrm>
            </p:contentPart>
          </mc:Choice>
          <mc:Fallback>
            <p:pic>
              <p:nvPicPr>
                <p:cNvPr id="12" name="Rukopis 11">
                  <a:extLst>
                    <a:ext uri="{FF2B5EF4-FFF2-40B4-BE49-F238E27FC236}">
                      <a16:creationId xmlns:a16="http://schemas.microsoft.com/office/drawing/2014/main" id="{11ECF11A-F4B3-7136-77B2-24DD0E7C1B89}"/>
                    </a:ext>
                  </a:extLst>
                </p:cNvPr>
                <p:cNvPicPr/>
                <p:nvPr/>
              </p:nvPicPr>
              <p:blipFill>
                <a:blip r:embed="rId15"/>
                <a:stretch>
                  <a:fillRect/>
                </a:stretch>
              </p:blipFill>
              <p:spPr>
                <a:xfrm>
                  <a:off x="9109168" y="3361408"/>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3" name="Rukopis 12">
                  <a:extLst>
                    <a:ext uri="{FF2B5EF4-FFF2-40B4-BE49-F238E27FC236}">
                      <a16:creationId xmlns:a16="http://schemas.microsoft.com/office/drawing/2014/main" id="{8EE1669D-0038-768A-783B-1E7B32EF33F6}"/>
                    </a:ext>
                  </a:extLst>
                </p14:cNvPr>
                <p14:cNvContentPartPr/>
                <p14:nvPr/>
              </p14:nvContentPartPr>
              <p14:xfrm>
                <a:off x="8994688" y="2886568"/>
                <a:ext cx="911880" cy="744120"/>
              </p14:xfrm>
            </p:contentPart>
          </mc:Choice>
          <mc:Fallback>
            <p:pic>
              <p:nvPicPr>
                <p:cNvPr id="13" name="Rukopis 12">
                  <a:extLst>
                    <a:ext uri="{FF2B5EF4-FFF2-40B4-BE49-F238E27FC236}">
                      <a16:creationId xmlns:a16="http://schemas.microsoft.com/office/drawing/2014/main" id="{8EE1669D-0038-768A-783B-1E7B32EF33F6}"/>
                    </a:ext>
                  </a:extLst>
                </p:cNvPr>
                <p:cNvPicPr/>
                <p:nvPr/>
              </p:nvPicPr>
              <p:blipFill>
                <a:blip r:embed="rId17"/>
                <a:stretch>
                  <a:fillRect/>
                </a:stretch>
              </p:blipFill>
              <p:spPr>
                <a:xfrm>
                  <a:off x="8932048" y="2823568"/>
                  <a:ext cx="1037520" cy="8697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5" name="Rukopis 14">
                  <a:extLst>
                    <a:ext uri="{FF2B5EF4-FFF2-40B4-BE49-F238E27FC236}">
                      <a16:creationId xmlns:a16="http://schemas.microsoft.com/office/drawing/2014/main" id="{02F4230C-0C61-3A62-91E2-189D2E6D71D5}"/>
                    </a:ext>
                  </a:extLst>
                </p14:cNvPr>
                <p14:cNvContentPartPr/>
                <p14:nvPr/>
              </p14:nvContentPartPr>
              <p14:xfrm>
                <a:off x="8910448" y="2788648"/>
                <a:ext cx="1258200" cy="930960"/>
              </p14:xfrm>
            </p:contentPart>
          </mc:Choice>
          <mc:Fallback>
            <p:pic>
              <p:nvPicPr>
                <p:cNvPr id="15" name="Rukopis 14">
                  <a:extLst>
                    <a:ext uri="{FF2B5EF4-FFF2-40B4-BE49-F238E27FC236}">
                      <a16:creationId xmlns:a16="http://schemas.microsoft.com/office/drawing/2014/main" id="{02F4230C-0C61-3A62-91E2-189D2E6D71D5}"/>
                    </a:ext>
                  </a:extLst>
                </p:cNvPr>
                <p:cNvPicPr/>
                <p:nvPr/>
              </p:nvPicPr>
              <p:blipFill>
                <a:blip r:embed="rId19"/>
                <a:stretch>
                  <a:fillRect/>
                </a:stretch>
              </p:blipFill>
              <p:spPr>
                <a:xfrm>
                  <a:off x="8847808" y="2725648"/>
                  <a:ext cx="1383840" cy="1056600"/>
                </a:xfrm>
                <a:prstGeom prst="rect">
                  <a:avLst/>
                </a:prstGeom>
              </p:spPr>
            </p:pic>
          </mc:Fallback>
        </mc:AlternateContent>
      </p:grpSp>
    </p:spTree>
    <p:extLst>
      <p:ext uri="{BB962C8B-B14F-4D97-AF65-F5344CB8AC3E}">
        <p14:creationId xmlns:p14="http://schemas.microsoft.com/office/powerpoint/2010/main" val="30283502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3CAE82-6048-4DB8-FFB1-96B4012AB415}"/>
              </a:ext>
            </a:extLst>
          </p:cNvPr>
          <p:cNvSpPr>
            <a:spLocks noGrp="1"/>
          </p:cNvSpPr>
          <p:nvPr>
            <p:ph type="title"/>
          </p:nvPr>
        </p:nvSpPr>
        <p:spPr>
          <a:xfrm>
            <a:off x="677334" y="466531"/>
            <a:ext cx="8596668" cy="1463869"/>
          </a:xfrm>
        </p:spPr>
        <p:txBody>
          <a:bodyPr/>
          <a:lstStyle/>
          <a:p>
            <a:r>
              <a:rPr lang="cs-CZ" dirty="0"/>
              <a:t>Úplná novinka - středa 23.4.2025</a:t>
            </a:r>
          </a:p>
        </p:txBody>
      </p:sp>
      <p:sp>
        <p:nvSpPr>
          <p:cNvPr id="3" name="Zástupný obsah 2">
            <a:extLst>
              <a:ext uri="{FF2B5EF4-FFF2-40B4-BE49-F238E27FC236}">
                <a16:creationId xmlns:a16="http://schemas.microsoft.com/office/drawing/2014/main" id="{9652C2F0-B138-592A-E80A-E9A9CF648401}"/>
              </a:ext>
            </a:extLst>
          </p:cNvPr>
          <p:cNvSpPr>
            <a:spLocks noGrp="1"/>
          </p:cNvSpPr>
          <p:nvPr>
            <p:ph idx="1"/>
          </p:nvPr>
        </p:nvSpPr>
        <p:spPr>
          <a:xfrm>
            <a:off x="677333" y="1380931"/>
            <a:ext cx="9726299" cy="4660432"/>
          </a:xfrm>
        </p:spPr>
        <p:txBody>
          <a:bodyPr>
            <a:normAutofit fontScale="70000" lnSpcReduction="20000"/>
          </a:bodyPr>
          <a:lstStyle/>
          <a:p>
            <a:pPr algn="just"/>
            <a:r>
              <a:rPr lang="cs-CZ" sz="2600" dirty="0"/>
              <a:t>Schválena </a:t>
            </a:r>
            <a:r>
              <a:rPr lang="cs-CZ" sz="2600" b="1" dirty="0"/>
              <a:t>novela nařízení o osobních překážkách v práci</a:t>
            </a:r>
            <a:r>
              <a:rPr lang="cs-CZ" b="1" dirty="0"/>
              <a:t>,</a:t>
            </a:r>
            <a:r>
              <a:rPr lang="cs-CZ" dirty="0"/>
              <a:t> mimo jiné placené volno u příležitosti svatby, pohřbu, či doprovodu blízkého k lékaři. Platit by mohla už od června.</a:t>
            </a:r>
          </a:p>
          <a:p>
            <a:pPr marL="0" indent="0" algn="just">
              <a:buNone/>
            </a:pPr>
            <a:r>
              <a:rPr lang="cs-CZ" dirty="0"/>
              <a:t>Tam, kde se hovoří o manželích, tak se stejně tak všechna opatření vztahují na partnery. Placené volno z práce na svatbu budou od zaměstnavatelů nově dostávat i lidé, kteří vstupují do partnerství. Partneři a partnerky pak stejně jako manželé budou moci mít volno s náhradou výdělku na doprovod blízkých k lékaři či na pohřeb protějšku. Pozůstalým zaměstnancům přibude neplacených pět volných dnů na truchlení a zařizování. Upraví se volno na hledání nového místa. Lišit se bude podle důvodu výpovědi. </a:t>
            </a:r>
          </a:p>
          <a:p>
            <a:pPr marL="0" indent="0" algn="just">
              <a:buNone/>
            </a:pPr>
            <a:r>
              <a:rPr lang="cs-CZ" dirty="0"/>
              <a:t>Zaměstnanci, jimž zemře manžel, partner, druh či dítě, dostanou dva placené dny volna a další den na pohřeb. Na pohřeb rodičů, prarodičů, vnoučat, bratrů, sester či protějšků dětí a sourozenců je také den placeného volna, další může být k tomu na zařizování obřadu a smutečních záležitostí. Nově dalších pět dnů volna bez mzdy či platu zaměstnavatel pak poskytne na truchlení a vyřizování lidem, jimž zemřel manžel, partner, druh, potomek, vnouče, rodič, prarodič či sourozenec.</a:t>
            </a:r>
          </a:p>
          <a:p>
            <a:pPr marL="0" indent="0" algn="just">
              <a:buNone/>
            </a:pPr>
            <a:r>
              <a:rPr lang="cs-CZ" dirty="0"/>
              <a:t>Volno na nezbytně nutnou dobu je možné čerpat také na doprovod blízkých k lékaři, nejvýš by to měl být den. Pokud pracovník doprovází manžela, partnera, druha, rodiče, prarodiče či dítě, dostane náhradu mzdy. Lidé s těžkým postižením, kteří se kvůli počasí, přírodní pohromě či jiné mimořádné události nedostanou svou dopravou do práce, budou mít placené volno. Bude to nejvýš den.</a:t>
            </a:r>
          </a:p>
          <a:p>
            <a:pPr marL="0" indent="0" algn="just">
              <a:buNone/>
            </a:pPr>
            <a:r>
              <a:rPr lang="cs-CZ" dirty="0"/>
              <a:t>Na hledání nové práce dosud zaměstnavatel podle nařízení poskytuje v dvouměsíční výpovědní lhůtě placené volno nejvýš na půl dne v týdnu lidem, kteří končí pro nadbytečnost či rušení místa nebo po dohodě. Jinak je volno neplacené.</a:t>
            </a:r>
          </a:p>
          <a:p>
            <a:pPr marL="0" indent="0" algn="just">
              <a:buNone/>
            </a:pPr>
            <a:r>
              <a:rPr lang="cs-CZ" dirty="0"/>
              <a:t>Nově budou na nalezení nového místa až čtyři placené dny volna při odchodu kvůli rušení pozice, nadbytečnosti, zdraví či na dohodu. Další až dva neplacené dny volna mohou být na poradenství úřadu práce. Při propuštění kvůli porušování povinností na hledání nového postu mohou pracovníci mít nejvýš dva neplacené dny a k tomu nejvýš jeden další den na poradenství pracovního úřadu.</a:t>
            </a:r>
          </a:p>
        </p:txBody>
      </p:sp>
    </p:spTree>
    <p:extLst>
      <p:ext uri="{BB962C8B-B14F-4D97-AF65-F5344CB8AC3E}">
        <p14:creationId xmlns:p14="http://schemas.microsoft.com/office/powerpoint/2010/main" val="30130869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3F717F-F54F-9759-851B-692946CA3C62}"/>
              </a:ext>
            </a:extLst>
          </p:cNvPr>
          <p:cNvSpPr>
            <a:spLocks noGrp="1"/>
          </p:cNvSpPr>
          <p:nvPr>
            <p:ph type="title"/>
          </p:nvPr>
        </p:nvSpPr>
        <p:spPr>
          <a:xfrm>
            <a:off x="677334" y="195943"/>
            <a:ext cx="8596668" cy="1734457"/>
          </a:xfrm>
        </p:spPr>
        <p:txBody>
          <a:bodyPr>
            <a:normAutofit/>
          </a:bodyPr>
          <a:lstStyle/>
          <a:p>
            <a:r>
              <a:rPr lang="cs-CZ" dirty="0"/>
              <a:t>Novela zákona o obcích</a:t>
            </a:r>
            <a:br>
              <a:rPr lang="cs-CZ" dirty="0"/>
            </a:br>
            <a:r>
              <a:rPr lang="cs-CZ" dirty="0"/>
              <a:t>2024  -Posílení role tajemníka</a:t>
            </a:r>
          </a:p>
        </p:txBody>
      </p:sp>
      <p:pic>
        <p:nvPicPr>
          <p:cNvPr id="5" name="Zástupný obsah 4">
            <a:extLst>
              <a:ext uri="{FF2B5EF4-FFF2-40B4-BE49-F238E27FC236}">
                <a16:creationId xmlns:a16="http://schemas.microsoft.com/office/drawing/2014/main" id="{B5EB4E44-648B-24F6-FB40-52C203FBEABB}"/>
              </a:ext>
            </a:extLst>
          </p:cNvPr>
          <p:cNvPicPr>
            <a:picLocks noGrp="1" noChangeAspect="1"/>
          </p:cNvPicPr>
          <p:nvPr>
            <p:ph idx="1"/>
          </p:nvPr>
        </p:nvPicPr>
        <p:blipFill>
          <a:blip r:embed="rId2"/>
          <a:stretch>
            <a:fillRect/>
          </a:stretch>
        </p:blipFill>
        <p:spPr>
          <a:xfrm>
            <a:off x="-271487" y="1824032"/>
            <a:ext cx="7540221" cy="4961487"/>
          </a:xfrm>
        </p:spPr>
      </p:pic>
      <p:sp>
        <p:nvSpPr>
          <p:cNvPr id="6" name="Šipka: doleva 5">
            <a:extLst>
              <a:ext uri="{FF2B5EF4-FFF2-40B4-BE49-F238E27FC236}">
                <a16:creationId xmlns:a16="http://schemas.microsoft.com/office/drawing/2014/main" id="{0417E004-AADA-CD4D-C04A-A2CC164956A6}"/>
              </a:ext>
            </a:extLst>
          </p:cNvPr>
          <p:cNvSpPr/>
          <p:nvPr/>
        </p:nvSpPr>
        <p:spPr>
          <a:xfrm>
            <a:off x="6518618" y="5355077"/>
            <a:ext cx="2180492" cy="698501"/>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cs-CZ"/>
          </a:p>
        </p:txBody>
      </p:sp>
      <p:pic>
        <p:nvPicPr>
          <p:cNvPr id="8" name="Obrázek 7">
            <a:extLst>
              <a:ext uri="{FF2B5EF4-FFF2-40B4-BE49-F238E27FC236}">
                <a16:creationId xmlns:a16="http://schemas.microsoft.com/office/drawing/2014/main" id="{1562DAA9-2763-03D7-9AE9-5B06E7C53FC6}"/>
              </a:ext>
            </a:extLst>
          </p:cNvPr>
          <p:cNvPicPr>
            <a:picLocks noChangeAspect="1"/>
          </p:cNvPicPr>
          <p:nvPr/>
        </p:nvPicPr>
        <p:blipFill>
          <a:blip r:embed="rId3"/>
          <a:stretch>
            <a:fillRect/>
          </a:stretch>
        </p:blipFill>
        <p:spPr>
          <a:xfrm>
            <a:off x="6717323" y="-1"/>
            <a:ext cx="5474677" cy="5358963"/>
          </a:xfrm>
          <a:prstGeom prst="rect">
            <a:avLst/>
          </a:prstGeom>
        </p:spPr>
      </p:pic>
    </p:spTree>
    <p:extLst>
      <p:ext uri="{BB962C8B-B14F-4D97-AF65-F5344CB8AC3E}">
        <p14:creationId xmlns:p14="http://schemas.microsoft.com/office/powerpoint/2010/main" val="13064924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10619931" cy="1320800"/>
          </a:xfrm>
        </p:spPr>
        <p:txBody>
          <a:bodyPr/>
          <a:lstStyle/>
          <a:p>
            <a:r>
              <a:rPr lang="cs-CZ" dirty="0"/>
              <a:t>Služby pro města a obce od CATANIA GROUP s.r.o.</a:t>
            </a:r>
          </a:p>
        </p:txBody>
      </p:sp>
      <p:sp>
        <p:nvSpPr>
          <p:cNvPr id="3" name="Zástupný symbol pro obsah 2"/>
          <p:cNvSpPr>
            <a:spLocks noGrp="1"/>
          </p:cNvSpPr>
          <p:nvPr>
            <p:ph idx="1"/>
          </p:nvPr>
        </p:nvSpPr>
        <p:spPr/>
        <p:txBody>
          <a:bodyPr>
            <a:normAutofit fontScale="92500" lnSpcReduction="20000"/>
          </a:bodyPr>
          <a:lstStyle/>
          <a:p>
            <a:r>
              <a:rPr lang="cs-CZ" sz="2000" dirty="0"/>
              <a:t>E-ÚŘAD</a:t>
            </a:r>
          </a:p>
          <a:p>
            <a:r>
              <a:rPr lang="cs-CZ" sz="2000" dirty="0"/>
              <a:t>Online aplikace na všechny varianty dokumentů při poskytování informací</a:t>
            </a:r>
          </a:p>
          <a:p>
            <a:r>
              <a:rPr lang="cs-CZ" sz="2000" dirty="0"/>
              <a:t>Výpočty lhůt – vyvěšování záměrů, zák. č. 106/1999</a:t>
            </a:r>
          </a:p>
          <a:p>
            <a:r>
              <a:rPr lang="cs-CZ" sz="2000" dirty="0"/>
              <a:t>Tabulka kompetencí – co rada a co zastupitelstvo, nutnost záměru atd.</a:t>
            </a:r>
          </a:p>
          <a:p>
            <a:endParaRPr lang="cs-CZ" sz="2000" dirty="0"/>
          </a:p>
          <a:p>
            <a:r>
              <a:rPr lang="cs-CZ" sz="2000" dirty="0"/>
              <a:t>Poradenské služby </a:t>
            </a:r>
          </a:p>
          <a:p>
            <a:r>
              <a:rPr lang="cs-CZ" sz="2000" dirty="0"/>
              <a:t>Školení</a:t>
            </a:r>
          </a:p>
          <a:p>
            <a:pPr algn="ctr"/>
            <a:r>
              <a:rPr lang="cs-CZ" sz="4400" dirty="0">
                <a:hlinkClick r:id="rId2"/>
              </a:rPr>
              <a:t>www.spmo.cz</a:t>
            </a:r>
            <a:r>
              <a:rPr lang="cs-CZ" sz="4400" dirty="0"/>
              <a:t> nebo www.letajiciurednik.cz</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06378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547581" cy="4093028"/>
          </a:xfrm>
        </p:spPr>
        <p:txBody>
          <a:bodyPr anchor="ctr">
            <a:normAutofit/>
          </a:bodyPr>
          <a:lstStyle/>
          <a:p>
            <a:r>
              <a:rPr lang="cs-CZ" sz="4400"/>
              <a:t>Další nabídka </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extLst>
              <p:ext uri="{D42A27DB-BD31-4B8C-83A1-F6EECF244321}">
                <p14:modId xmlns:p14="http://schemas.microsoft.com/office/powerpoint/2010/main" val="1771131100"/>
              </p:ext>
            </p:extLst>
          </p:nvPr>
        </p:nvGraphicFramePr>
        <p:xfrm>
          <a:off x="4916553" y="496389"/>
          <a:ext cx="6628804" cy="5878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53154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547581" cy="4093028"/>
          </a:xfrm>
        </p:spPr>
        <p:txBody>
          <a:bodyPr anchor="ctr">
            <a:normAutofit/>
          </a:bodyPr>
          <a:lstStyle/>
          <a:p>
            <a:r>
              <a:rPr lang="cs-CZ" sz="4400"/>
              <a:t>Další nabídka</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extLst>
              <p:ext uri="{D42A27DB-BD31-4B8C-83A1-F6EECF244321}">
                <p14:modId xmlns:p14="http://schemas.microsoft.com/office/powerpoint/2010/main" val="472892203"/>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56380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893142" cy="4093028"/>
          </a:xfrm>
        </p:spPr>
        <p:txBody>
          <a:bodyPr anchor="ctr">
            <a:normAutofit/>
          </a:bodyPr>
          <a:lstStyle/>
          <a:p>
            <a:r>
              <a:rPr lang="cs-CZ" sz="3200" dirty="0">
                <a:solidFill>
                  <a:srgbClr val="FF0000"/>
                </a:solidFill>
              </a:rPr>
              <a:t>www.judrstastny.cz</a:t>
            </a:r>
            <a:br>
              <a:rPr lang="cs-CZ" sz="3200" dirty="0">
                <a:solidFill>
                  <a:srgbClr val="FF0000"/>
                </a:solidFill>
              </a:rPr>
            </a:br>
            <a:br>
              <a:rPr lang="cs-CZ" sz="3200" dirty="0">
                <a:solidFill>
                  <a:srgbClr val="FF0000"/>
                </a:solidFill>
              </a:rPr>
            </a:br>
            <a:r>
              <a:rPr lang="cs-CZ" sz="3200" dirty="0">
                <a:solidFill>
                  <a:srgbClr val="FF0000"/>
                </a:solidFill>
              </a:rPr>
              <a:t>www.SOS106.cz</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extLst>
              <p:ext uri="{D42A27DB-BD31-4B8C-83A1-F6EECF244321}">
                <p14:modId xmlns:p14="http://schemas.microsoft.com/office/powerpoint/2010/main" val="3301128831"/>
              </p:ext>
            </p:extLst>
          </p:nvPr>
        </p:nvGraphicFramePr>
        <p:xfrm>
          <a:off x="4916553" y="430823"/>
          <a:ext cx="6628804" cy="5926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48795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A1EEF0-35C0-E924-E20B-BE44BC8EDAAF}"/>
              </a:ext>
            </a:extLst>
          </p:cNvPr>
          <p:cNvSpPr>
            <a:spLocks noGrp="1"/>
          </p:cNvSpPr>
          <p:nvPr>
            <p:ph type="title"/>
          </p:nvPr>
        </p:nvSpPr>
        <p:spPr>
          <a:xfrm>
            <a:off x="677334" y="304800"/>
            <a:ext cx="8596668" cy="1625600"/>
          </a:xfrm>
        </p:spPr>
        <p:txBody>
          <a:bodyPr/>
          <a:lstStyle/>
          <a:p>
            <a:r>
              <a:rPr lang="cs-CZ" dirty="0"/>
              <a:t>Speciální školení</a:t>
            </a:r>
          </a:p>
        </p:txBody>
      </p:sp>
      <p:sp>
        <p:nvSpPr>
          <p:cNvPr id="3" name="Zástupný obsah 2">
            <a:extLst>
              <a:ext uri="{FF2B5EF4-FFF2-40B4-BE49-F238E27FC236}">
                <a16:creationId xmlns:a16="http://schemas.microsoft.com/office/drawing/2014/main" id="{6EA5A611-09B8-AE14-3B4A-DBDEA4EABF48}"/>
              </a:ext>
            </a:extLst>
          </p:cNvPr>
          <p:cNvSpPr>
            <a:spLocks noGrp="1"/>
          </p:cNvSpPr>
          <p:nvPr>
            <p:ph idx="1"/>
          </p:nvPr>
        </p:nvSpPr>
        <p:spPr>
          <a:xfrm>
            <a:off x="677334" y="1055914"/>
            <a:ext cx="8596668" cy="5632753"/>
          </a:xfrm>
        </p:spPr>
        <p:txBody>
          <a:bodyPr>
            <a:normAutofit fontScale="47500" lnSpcReduction="20000"/>
          </a:bodyPr>
          <a:lstStyle/>
          <a:p>
            <a:pPr marR="720725" algn="just">
              <a:lnSpc>
                <a:spcPct val="140000"/>
              </a:lnSpc>
              <a:spcAft>
                <a:spcPts val="2000"/>
              </a:spcAft>
            </a:pPr>
            <a:r>
              <a:rPr lang="cs-CZ" sz="3800" b="1" dirty="0">
                <a:solidFill>
                  <a:schemeClr val="tx1"/>
                </a:solidFill>
                <a:effectLst/>
                <a:latin typeface="+mj-lt"/>
                <a:ea typeface="Calibri" panose="020F0502020204030204" pitchFamily="34" charset="0"/>
                <a:cs typeface="Times New Roman" panose="02020603050405020304" pitchFamily="18" charset="0"/>
              </a:rPr>
              <a:t>Trestní odpovědnost tajemníků, úředníků, starostů, odpovědnost za škodu, rizika činnosti úředníků a zastupitelů</a:t>
            </a:r>
            <a:r>
              <a:rPr lang="cs-CZ" sz="3800" dirty="0">
                <a:solidFill>
                  <a:schemeClr val="tx1"/>
                </a:solidFill>
                <a:effectLst/>
                <a:latin typeface="+mj-lt"/>
                <a:ea typeface="Calibri" panose="020F0502020204030204" pitchFamily="34" charset="0"/>
                <a:cs typeface="Times New Roman" panose="02020603050405020304" pitchFamily="18" charset="0"/>
              </a:rPr>
              <a:t>. </a:t>
            </a:r>
            <a:r>
              <a:rPr lang="cs-CZ" sz="3800" b="1" dirty="0">
                <a:solidFill>
                  <a:schemeClr val="tx1"/>
                </a:solidFill>
                <a:effectLst/>
                <a:latin typeface="+mj-lt"/>
                <a:ea typeface="Calibri" panose="020F0502020204030204" pitchFamily="34" charset="0"/>
                <a:cs typeface="Times New Roman" panose="02020603050405020304" pitchFamily="18" charset="0"/>
              </a:rPr>
              <a:t>PRVNÍ PRÁVNÍ POMOC s advokátem.</a:t>
            </a:r>
          </a:p>
          <a:p>
            <a:pPr marR="720725" algn="just">
              <a:lnSpc>
                <a:spcPct val="140000"/>
              </a:lnSpc>
              <a:spcAft>
                <a:spcPts val="2000"/>
              </a:spcAft>
            </a:pPr>
            <a:r>
              <a:rPr lang="cs-CZ" sz="2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Uzavřené specializované školení pro malý okruh osob se specialistou na veřejnou správu JUDR. Šťastným a advokátem zaměřeným na trestní právo Mgr. Pavlem Šťastným. </a:t>
            </a:r>
            <a:r>
              <a:rPr lang="cs-CZ" sz="2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Zásadní informace pro činnost úředníků i volených zástupců, rizika, prevence, skutečné příklady z praxe. Co můžete spáchat omylem, opomenutím, podepsáním dokumentu, účastí ve výběrové komisi, nečinností, na zasedání, předložením podkladu do rady apod. Kdy zavřou radní a zastupitele a kdy úředníky a kdy všechny. Čím mohou opozice nebo aktivisté jen hrozit a čím opravdu uškodit. Jak preventivně formulovat podklady, usnesení, návrhy.</a:t>
            </a:r>
            <a:endParaRPr lang="cs-CZ" sz="29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p>
            <a:pPr marR="720725" algn="just">
              <a:lnSpc>
                <a:spcPct val="140000"/>
              </a:lnSpc>
              <a:spcAft>
                <a:spcPts val="2000"/>
              </a:spcAft>
            </a:pPr>
            <a:r>
              <a:rPr lang="cs-CZ" sz="2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Druhá část semináře je zaměřena na to, co dělat, když se na úřadě objeví PČR nebo požaduje informace, vysvětlení, jste předvoláni, začnou chodit trestní oznámení apod. Jak to probíhá, co říkat a neříkat, legální způsoby vaší obrany. </a:t>
            </a:r>
          </a:p>
          <a:p>
            <a:pPr marL="0" marR="720725" indent="0" algn="just">
              <a:lnSpc>
                <a:spcPct val="140000"/>
              </a:lnSpc>
              <a:spcAft>
                <a:spcPts val="2000"/>
              </a:spcAft>
              <a:buNone/>
            </a:pPr>
            <a:r>
              <a:rPr lang="cs-CZ" sz="2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Máme s těmito situacemi zkušenosti z úřadu, advokacie i jako konzultanti pro policii. Vhodné pro problémová města i jako prevence. (Lze objednat jako obecnou konzultaci, aby opozice nevěděla…).</a:t>
            </a:r>
            <a:endParaRPr lang="cs-CZ" dirty="0"/>
          </a:p>
        </p:txBody>
      </p:sp>
      <p:sp>
        <p:nvSpPr>
          <p:cNvPr id="4" name="TextovéPole 3">
            <a:extLst>
              <a:ext uri="{FF2B5EF4-FFF2-40B4-BE49-F238E27FC236}">
                <a16:creationId xmlns:a16="http://schemas.microsoft.com/office/drawing/2014/main" id="{B0898AB8-4FFB-28F8-9774-66C8905CBEF3}"/>
              </a:ext>
            </a:extLst>
          </p:cNvPr>
          <p:cNvSpPr txBox="1"/>
          <p:nvPr/>
        </p:nvSpPr>
        <p:spPr>
          <a:xfrm>
            <a:off x="9427656" y="1603338"/>
            <a:ext cx="1861457" cy="2800767"/>
          </a:xfrm>
          <a:prstGeom prst="rect">
            <a:avLst/>
          </a:prstGeom>
          <a:noFill/>
        </p:spPr>
        <p:txBody>
          <a:bodyPr wrap="square" rtlCol="0">
            <a:spAutoFit/>
          </a:bodyPr>
          <a:lstStyle/>
          <a:p>
            <a:r>
              <a:rPr lang="cs-CZ" sz="8800" dirty="0"/>
              <a:t>!! §§§</a:t>
            </a:r>
          </a:p>
        </p:txBody>
      </p:sp>
    </p:spTree>
    <p:extLst>
      <p:ext uri="{BB962C8B-B14F-4D97-AF65-F5344CB8AC3E}">
        <p14:creationId xmlns:p14="http://schemas.microsoft.com/office/powerpoint/2010/main" val="3146602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AABEDC-9F4D-9D29-E2DE-ABBE8F7EE428}"/>
              </a:ext>
            </a:extLst>
          </p:cNvPr>
          <p:cNvSpPr>
            <a:spLocks noGrp="1"/>
          </p:cNvSpPr>
          <p:nvPr>
            <p:ph type="title"/>
          </p:nvPr>
        </p:nvSpPr>
        <p:spPr/>
        <p:txBody>
          <a:bodyPr/>
          <a:lstStyle/>
          <a:p>
            <a:r>
              <a:rPr lang="cs-CZ" dirty="0"/>
              <a:t>Metodika MV</a:t>
            </a:r>
          </a:p>
        </p:txBody>
      </p:sp>
      <p:sp>
        <p:nvSpPr>
          <p:cNvPr id="3" name="Zástupný obsah 2">
            <a:extLst>
              <a:ext uri="{FF2B5EF4-FFF2-40B4-BE49-F238E27FC236}">
                <a16:creationId xmlns:a16="http://schemas.microsoft.com/office/drawing/2014/main" id="{E2037293-02C4-5317-F6C1-D9B80DDEFEDF}"/>
              </a:ext>
            </a:extLst>
          </p:cNvPr>
          <p:cNvSpPr>
            <a:spLocks noGrp="1"/>
          </p:cNvSpPr>
          <p:nvPr>
            <p:ph idx="1"/>
          </p:nvPr>
        </p:nvSpPr>
        <p:spPr>
          <a:xfrm>
            <a:off x="677334" y="1436915"/>
            <a:ext cx="8596668" cy="4945224"/>
          </a:xfrm>
        </p:spPr>
        <p:txBody>
          <a:bodyPr>
            <a:normAutofit fontScale="92500" lnSpcReduction="20000"/>
          </a:bodyPr>
          <a:lstStyle/>
          <a:p>
            <a:pPr algn="just"/>
            <a:r>
              <a:rPr lang="cs-CZ" b="1" dirty="0"/>
              <a:t>Poněkud složitější může být výklad pojmu správní činnosti ve vztahu k výkonu samostatné působnosti. </a:t>
            </a:r>
            <a:r>
              <a:rPr lang="cs-CZ" dirty="0"/>
              <a:t>Byť je výkon samostatné působnosti primárně právem, nikoliv povinností územního samosprávného celku, není vyloučeno, aby zákon územním samosprávným celkům i v samostatné působnosti ukládal povinnosti. </a:t>
            </a:r>
          </a:p>
          <a:p>
            <a:pPr algn="just"/>
            <a:r>
              <a:rPr lang="cs-CZ" b="1" dirty="0"/>
              <a:t>Podle § 35 odst. 1 zákona o obcích do samostatné působnosti obce patří záležitosti, které jsou v zájmu obce a občanů obce, pokud nejsou zákonem svěřeny krajům nebo pokud nejde o přenesenou působnost orgánů obce nebo o působnost, která je zvláštním zákonem svěřena správním úřadům jako výkon státní správy, a dále záležitosti, které do samostatné působnosti obce svěří zákon. </a:t>
            </a:r>
          </a:p>
          <a:p>
            <a:pPr algn="just"/>
            <a:r>
              <a:rPr lang="cs-CZ" b="1" dirty="0"/>
              <a:t>Podle § 35 odst. 2 zákona o obcích do samostatné působnosti obce patří zejména záležitosti uvedené v § 84 a v § 85 (jde o ustanovení, která upravují vyhrazenou působnost zastupitelstva obce) a v § 102 (tedy v ustanovení, které upravuje záležitosti vyhrazené radě obce), </a:t>
            </a:r>
            <a:r>
              <a:rPr lang="cs-CZ" dirty="0"/>
              <a:t>s výjimkou vydávání nařízení obce (v tomto případě jde o přenesenou působnost). </a:t>
            </a:r>
          </a:p>
          <a:p>
            <a:pPr algn="just"/>
            <a:r>
              <a:rPr lang="cs-CZ" b="1" dirty="0"/>
              <a:t>Obec v samostatné působnosti ve svém územním obvodu dále pečuje </a:t>
            </a:r>
            <a:r>
              <a:rPr lang="cs-CZ" dirty="0"/>
              <a:t>v souladu s místními předpoklady a s místními zvyklostmi o vytváření podmínek pro rozvoj sociální péče a pro uspokojování potřeb svých občanů. Jde především o uspokojování potřeby bydlení, ochrany a rozvoje zdraví, dopravy a spojů, potřeby 4 informací, výchovy a vzdělávání, celkového kulturního rozvoje a ochrany veřejného pořádku.</a:t>
            </a:r>
          </a:p>
        </p:txBody>
      </p:sp>
    </p:spTree>
    <p:extLst>
      <p:ext uri="{BB962C8B-B14F-4D97-AF65-F5344CB8AC3E}">
        <p14:creationId xmlns:p14="http://schemas.microsoft.com/office/powerpoint/2010/main" val="35819945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extShape 1"/>
          <p:cNvSpPr txBox="1"/>
          <p:nvPr/>
        </p:nvSpPr>
        <p:spPr>
          <a:xfrm>
            <a:off x="677159" y="998376"/>
            <a:ext cx="9399901" cy="3359020"/>
          </a:xfrm>
          <a:prstGeom prst="rect">
            <a:avLst/>
          </a:prstGeom>
          <a:noFill/>
          <a:ln>
            <a:noFill/>
          </a:ln>
        </p:spPr>
        <p:txBody>
          <a:bodyPr lIns="0" tIns="0" rIns="0" bIns="0" anchor="ctr"/>
          <a:lstStyle/>
          <a:p>
            <a:pPr algn="l"/>
            <a:r>
              <a:rPr lang="cs-CZ" sz="2400" b="1" i="0" dirty="0">
                <a:solidFill>
                  <a:srgbClr val="99CA3C"/>
                </a:solidFill>
                <a:effectLst/>
                <a:highlight>
                  <a:srgbClr val="FFFFFF"/>
                </a:highlight>
                <a:latin typeface="Open Sans" panose="020B0606030504020204" pitchFamily="34" charset="0"/>
                <a:hlinkClick r:id="rId2">
                  <a:extLst>
                    <a:ext uri="{A12FA001-AC4F-418D-AE19-62706E023703}">
                      <ahyp:hlinkClr xmlns:ahyp="http://schemas.microsoft.com/office/drawing/2018/hyperlinkcolor" val="tx"/>
                    </a:ext>
                  </a:extLst>
                </a:hlinkClick>
              </a:rPr>
              <a:t>Rád vás uvidím na dalších školeních</a:t>
            </a:r>
          </a:p>
          <a:p>
            <a:pPr algn="l">
              <a:buFont typeface="Arial" panose="020B0604020202020204" pitchFamily="34" charset="0"/>
              <a:buChar char="•"/>
            </a:pPr>
            <a:endParaRPr lang="cs-CZ" sz="1600" b="1" i="0" dirty="0">
              <a:solidFill>
                <a:srgbClr val="99CA3C"/>
              </a:solidFill>
              <a:effectLst/>
              <a:highlight>
                <a:srgbClr val="FFFFFF"/>
              </a:highlight>
              <a:latin typeface="Open Sans" panose="020B0606030504020204" pitchFamily="34" charset="0"/>
              <a:hlinkClick r:id="" action="ppaction://noaction">
                <a:extLst>
                  <a:ext uri="{A12FA001-AC4F-418D-AE19-62706E023703}">
                    <ahyp:hlinkClr xmlns:ahyp="http://schemas.microsoft.com/office/drawing/2018/hyperlinkcolor" val="tx"/>
                  </a:ext>
                </a:extLst>
              </a:hlinkClick>
            </a:endParaRPr>
          </a:p>
          <a:p>
            <a:pPr algn="l">
              <a:buFont typeface="Arial" panose="020B0604020202020204" pitchFamily="34" charset="0"/>
              <a:buChar char="•"/>
            </a:pPr>
            <a:r>
              <a:rPr lang="cs-CZ" sz="1600" b="1" i="0" dirty="0">
                <a:solidFill>
                  <a:srgbClr val="99CA3C"/>
                </a:solidFill>
                <a:effectLst/>
                <a:highlight>
                  <a:srgbClr val="FFFFFF"/>
                </a:highlight>
                <a:latin typeface="Open Sans" panose="020B0606030504020204" pitchFamily="34" charset="0"/>
                <a:hlinkClick r:id="" action="ppaction://noaction">
                  <a:extLst>
                    <a:ext uri="{A12FA001-AC4F-418D-AE19-62706E023703}">
                      <ahyp:hlinkClr xmlns:ahyp="http://schemas.microsoft.com/office/drawing/2018/hyperlinkcolor" val="tx"/>
                    </a:ext>
                  </a:extLst>
                </a:hlinkClick>
              </a:rPr>
              <a:t>Střet zájmů v praxi obcí a měst </a:t>
            </a:r>
            <a:r>
              <a:rPr lang="cs-CZ" sz="1600" b="0" i="0" dirty="0">
                <a:solidFill>
                  <a:srgbClr val="111111"/>
                </a:solidFill>
                <a:effectLst/>
                <a:highlight>
                  <a:srgbClr val="FFFFFF"/>
                </a:highlight>
                <a:latin typeface="Open Sans" panose="020B0606030504020204" pitchFamily="34" charset="0"/>
              </a:rPr>
              <a:t>Komplexní školení k problematice střetu zájmů, praxe při hlasování a jednání, problémové okruhy, včetně návodu na vyplnění průběžného  oznámení do centrálního registru</a:t>
            </a:r>
          </a:p>
          <a:p>
            <a:pPr algn="l">
              <a:buFont typeface="Arial" panose="020B0604020202020204" pitchFamily="34" charset="0"/>
              <a:buChar char="•"/>
            </a:pPr>
            <a:endParaRPr lang="cs-CZ" sz="1600" b="0" i="0" dirty="0">
              <a:solidFill>
                <a:srgbClr val="111111"/>
              </a:solidFill>
              <a:effectLst/>
              <a:highlight>
                <a:srgbClr val="FFFFFF"/>
              </a:highlight>
              <a:latin typeface="Open Sans" panose="020B0606030504020204" pitchFamily="34" charset="0"/>
            </a:endParaRPr>
          </a:p>
          <a:p>
            <a:pPr algn="l">
              <a:buFont typeface="Arial" panose="020B0604020202020204" pitchFamily="34" charset="0"/>
              <a:buChar char="•"/>
            </a:pPr>
            <a:r>
              <a:rPr lang="cs-CZ" sz="1600" b="1" i="0" dirty="0">
                <a:solidFill>
                  <a:srgbClr val="99CA3C"/>
                </a:solidFill>
                <a:effectLst/>
                <a:highlight>
                  <a:srgbClr val="FFFFFF"/>
                </a:highlight>
                <a:latin typeface="Open Sans" panose="020B0606030504020204" pitchFamily="34" charset="0"/>
                <a:hlinkClick r:id="rId3">
                  <a:extLst>
                    <a:ext uri="{A12FA001-AC4F-418D-AE19-62706E023703}">
                      <ahyp:hlinkClr xmlns:ahyp="http://schemas.microsoft.com/office/drawing/2018/hyperlinkcolor" val="tx"/>
                    </a:ext>
                  </a:extLst>
                </a:hlinkClick>
              </a:rPr>
              <a:t>Výbory a komise obcí a měst v praxi </a:t>
            </a:r>
            <a:r>
              <a:rPr lang="cs-CZ" sz="1600" b="0" i="0" dirty="0">
                <a:solidFill>
                  <a:srgbClr val="111111"/>
                </a:solidFill>
                <a:effectLst/>
                <a:highlight>
                  <a:srgbClr val="FFFFFF"/>
                </a:highlight>
                <a:latin typeface="Open Sans" panose="020B0606030504020204" pitchFamily="34" charset="0"/>
              </a:rPr>
              <a:t>Ucelené školení k problematice výborů a komisí. Tato oblast dělá mnoha obcím problémy. Informace k řádnému postupu výborů, možnosti kontrol, úkolování, vztahy mezi úřadem, starostou, zastupiteli a výbory a komisemi. V mnoha obcích se porušuje zákon, výborům není poskytována součinnost, jinde naopak členové výboru poručují zákon o obcích, jak udržet činnost výboru v zákonných mezích? </a:t>
            </a:r>
          </a:p>
          <a:p>
            <a:pPr algn="l">
              <a:buFont typeface="Arial" panose="020B0604020202020204" pitchFamily="34" charset="0"/>
              <a:buChar char="•"/>
            </a:pPr>
            <a:endParaRPr lang="cs-CZ" sz="1600" b="0" i="0" dirty="0">
              <a:solidFill>
                <a:srgbClr val="111111"/>
              </a:solidFill>
              <a:effectLst/>
              <a:highlight>
                <a:srgbClr val="FFFFFF"/>
              </a:highlight>
              <a:latin typeface="Open Sans" panose="020B0606030504020204" pitchFamily="34" charset="0"/>
            </a:endParaRPr>
          </a:p>
          <a:p>
            <a:pPr algn="l">
              <a:buFont typeface="Arial" panose="020B0604020202020204" pitchFamily="34" charset="0"/>
              <a:buChar char="•"/>
            </a:pPr>
            <a:r>
              <a:rPr lang="cs-CZ" sz="1600" b="1" i="0" dirty="0">
                <a:solidFill>
                  <a:srgbClr val="99CA3C"/>
                </a:solidFill>
                <a:effectLst/>
                <a:highlight>
                  <a:srgbClr val="FFFFFF"/>
                </a:highlight>
                <a:latin typeface="Open Sans" panose="020B0606030504020204" pitchFamily="34" charset="0"/>
                <a:hlinkClick r:id="rId4">
                  <a:extLst>
                    <a:ext uri="{A12FA001-AC4F-418D-AE19-62706E023703}">
                      <ahyp:hlinkClr xmlns:ahyp="http://schemas.microsoft.com/office/drawing/2018/hyperlinkcolor" val="tx"/>
                    </a:ext>
                  </a:extLst>
                </a:hlinkClick>
              </a:rPr>
              <a:t>Hlavní zákonné povinnosti obcí a měst </a:t>
            </a:r>
            <a:r>
              <a:rPr lang="cs-CZ" sz="1600" b="1" i="0" dirty="0">
                <a:solidFill>
                  <a:srgbClr val="99CA3C"/>
                </a:solidFill>
                <a:effectLst/>
                <a:highlight>
                  <a:srgbClr val="FFFFFF"/>
                </a:highlight>
                <a:latin typeface="Open Sans" panose="020B0606030504020204" pitchFamily="34" charset="0"/>
              </a:rPr>
              <a:t> </a:t>
            </a:r>
            <a:r>
              <a:rPr lang="cs-CZ" sz="1600" b="0" i="0" dirty="0">
                <a:solidFill>
                  <a:srgbClr val="111111"/>
                </a:solidFill>
                <a:effectLst/>
                <a:highlight>
                  <a:srgbClr val="FFFFFF"/>
                </a:highlight>
                <a:latin typeface="Open Sans" panose="020B0606030504020204" pitchFamily="34" charset="0"/>
              </a:rPr>
              <a:t>Vše o zákonu o obcích, rizicích nakládání s majetkem, úřední desce, razítkách apod.)</a:t>
            </a:r>
          </a:p>
          <a:p>
            <a:pPr algn="l">
              <a:buFont typeface="Arial" panose="020B0604020202020204" pitchFamily="34" charset="0"/>
              <a:buChar char="•"/>
            </a:pPr>
            <a:endParaRPr lang="cs-CZ" sz="1600" b="0" i="0" dirty="0">
              <a:solidFill>
                <a:srgbClr val="111111"/>
              </a:solidFill>
              <a:effectLst/>
              <a:highlight>
                <a:srgbClr val="FFFFFF"/>
              </a:highlight>
              <a:latin typeface="Open Sans" panose="020B0606030504020204" pitchFamily="34" charset="0"/>
            </a:endParaRPr>
          </a:p>
          <a:p>
            <a:pPr algn="l">
              <a:buFont typeface="Arial" panose="020B0604020202020204" pitchFamily="34" charset="0"/>
              <a:buChar char="•"/>
            </a:pPr>
            <a:r>
              <a:rPr lang="cs-CZ" sz="1600" b="1" i="0" dirty="0">
                <a:solidFill>
                  <a:srgbClr val="99CA3C"/>
                </a:solidFill>
                <a:effectLst/>
                <a:highlight>
                  <a:srgbClr val="FFFFFF"/>
                </a:highlight>
                <a:latin typeface="Open Sans" panose="020B0606030504020204" pitchFamily="34" charset="0"/>
                <a:hlinkClick r:id="rId5">
                  <a:extLst>
                    <a:ext uri="{A12FA001-AC4F-418D-AE19-62706E023703}">
                      <ahyp:hlinkClr xmlns:ahyp="http://schemas.microsoft.com/office/drawing/2018/hyperlinkcolor" val="tx"/>
                    </a:ext>
                  </a:extLst>
                </a:hlinkClick>
              </a:rPr>
              <a:t>Zasedání zastupitelstva a schůze rady od A do Z  </a:t>
            </a:r>
            <a:r>
              <a:rPr lang="cs-CZ" sz="1600" b="0" i="0" dirty="0">
                <a:solidFill>
                  <a:srgbClr val="111111"/>
                </a:solidFill>
                <a:effectLst/>
                <a:highlight>
                  <a:srgbClr val="FFFFFF"/>
                </a:highlight>
                <a:latin typeface="Open Sans" panose="020B0606030504020204" pitchFamily="34" charset="0"/>
              </a:rPr>
              <a:t> od pozvánky po zápis,  příprava, průběhu zasedání, zápisům, lhůtám a problémům, které mohou nastat. Včetně vzorů usnesení, pozvánek i zápisu.</a:t>
            </a:r>
          </a:p>
          <a:p>
            <a:pPr algn="l"/>
            <a:endParaRPr lang="cs-CZ" sz="1600" b="0" i="0" dirty="0">
              <a:solidFill>
                <a:srgbClr val="111111"/>
              </a:solidFill>
              <a:effectLst/>
              <a:highlight>
                <a:srgbClr val="FFFFFF"/>
              </a:highlight>
              <a:latin typeface="Open Sans" panose="020B0606030504020204" pitchFamily="34" charset="0"/>
            </a:endParaRPr>
          </a:p>
        </p:txBody>
      </p:sp>
      <p:sp>
        <p:nvSpPr>
          <p:cNvPr id="292" name="TextShape 2"/>
          <p:cNvSpPr txBox="1"/>
          <p:nvPr/>
        </p:nvSpPr>
        <p:spPr>
          <a:xfrm>
            <a:off x="677159" y="4469363"/>
            <a:ext cx="10319392" cy="2231320"/>
          </a:xfrm>
          <a:prstGeom prst="rect">
            <a:avLst/>
          </a:prstGeom>
          <a:noFill/>
          <a:ln>
            <a:noFill/>
          </a:ln>
        </p:spPr>
        <p:txBody>
          <a:bodyPr lIns="0" tIns="0" rIns="0" bIns="0" anchor="ctr"/>
          <a:lstStyle/>
          <a:p>
            <a:endParaRPr lang="cs-CZ" sz="2000" spc="-1" dirty="0">
              <a:solidFill>
                <a:srgbClr val="000000"/>
              </a:solidFill>
              <a:uFill>
                <a:solidFill>
                  <a:srgbClr val="FFFFFF"/>
                </a:solidFill>
              </a:uFill>
            </a:endParaRPr>
          </a:p>
          <a:p>
            <a:endParaRPr lang="cs-CZ" sz="2000" spc="-1" dirty="0">
              <a:solidFill>
                <a:srgbClr val="000000"/>
              </a:solidFill>
              <a:uFill>
                <a:solidFill>
                  <a:srgbClr val="FFFFFF"/>
                </a:solidFill>
              </a:uFill>
            </a:endParaRPr>
          </a:p>
          <a:p>
            <a:r>
              <a:rPr lang="cs-CZ" sz="1600" spc="-1" dirty="0">
                <a:solidFill>
                  <a:srgbClr val="000000"/>
                </a:solidFill>
                <a:uFill>
                  <a:solidFill>
                    <a:srgbClr val="FFFFFF"/>
                  </a:solidFill>
                </a:uFill>
              </a:rPr>
              <a:t>Školení také přímo u vás na úřadě, na setkání starostů, tajemníků, svazcích obcí apod.</a:t>
            </a:r>
          </a:p>
          <a:p>
            <a:endParaRPr lang="cs-CZ" sz="1600" spc="-1" dirty="0">
              <a:solidFill>
                <a:srgbClr val="000000"/>
              </a:solidFill>
              <a:uFill>
                <a:solidFill>
                  <a:srgbClr val="FFFFFF"/>
                </a:solidFill>
              </a:uFill>
            </a:endParaRPr>
          </a:p>
          <a:p>
            <a:r>
              <a:rPr lang="cs-CZ" sz="1600" spc="-1" dirty="0">
                <a:solidFill>
                  <a:srgbClr val="000000"/>
                </a:solidFill>
                <a:uFill>
                  <a:solidFill>
                    <a:srgbClr val="FFFFFF"/>
                  </a:solidFill>
                </a:uFill>
              </a:rPr>
              <a:t>a další  - daně, místní poplatky, GDPR </a:t>
            </a:r>
          </a:p>
          <a:p>
            <a:r>
              <a:rPr lang="cs-CZ" sz="1600" spc="-1" dirty="0">
                <a:uFill>
                  <a:solidFill>
                    <a:srgbClr val="FFFFFF"/>
                  </a:solidFill>
                </a:uFill>
                <a:hlinkClick r:id="rId6"/>
              </a:rPr>
              <a:t>https://spmo.cz/vzdelavani</a:t>
            </a:r>
            <a:endParaRPr lang="cs-CZ" sz="1600" spc="-1" dirty="0">
              <a:uFill>
                <a:solidFill>
                  <a:srgbClr val="FFFFFF"/>
                </a:solidFill>
              </a:uFill>
            </a:endParaRPr>
          </a:p>
        </p:txBody>
      </p:sp>
    </p:spTree>
    <p:extLst>
      <p:ext uri="{BB962C8B-B14F-4D97-AF65-F5344CB8AC3E}">
        <p14:creationId xmlns:p14="http://schemas.microsoft.com/office/powerpoint/2010/main" val="345227035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1395" y="374073"/>
            <a:ext cx="5124883" cy="3834133"/>
          </a:xfrm>
        </p:spPr>
        <p:txBody>
          <a:bodyPr>
            <a:normAutofit fontScale="90000"/>
          </a:bodyPr>
          <a:lstStyle/>
          <a:p>
            <a:r>
              <a:rPr lang="cs-CZ" sz="3200" dirty="0"/>
              <a:t>Nabízíme i školení v oblasti daní a poplatků, územního plánování, pracovněprávních otázek i modernizace úřadů, kyberbezpečnosti</a:t>
            </a:r>
            <a:br>
              <a:rPr lang="cs-CZ" sz="3200" dirty="0"/>
            </a:br>
            <a:r>
              <a:rPr lang="cs-CZ" sz="3200" dirty="0"/>
              <a:t>excel pro veřejnou správu atd.</a:t>
            </a:r>
            <a:br>
              <a:rPr lang="cs-CZ" sz="3200" dirty="0"/>
            </a:br>
            <a:r>
              <a:rPr lang="cs-CZ" sz="3200" dirty="0"/>
              <a:t>stále rozšiřujeme</a:t>
            </a:r>
          </a:p>
        </p:txBody>
      </p:sp>
      <p:sp>
        <p:nvSpPr>
          <p:cNvPr id="5" name="Zástupný symbol pro obsah 4"/>
          <p:cNvSpPr>
            <a:spLocks noGrp="1"/>
          </p:cNvSpPr>
          <p:nvPr>
            <p:ph idx="1"/>
          </p:nvPr>
        </p:nvSpPr>
        <p:spPr>
          <a:xfrm>
            <a:off x="6371303" y="2585884"/>
            <a:ext cx="3814915" cy="3455477"/>
          </a:xfrm>
        </p:spPr>
        <p:txBody>
          <a:bodyPr/>
          <a:lstStyle/>
          <a:p>
            <a:r>
              <a:rPr lang="cs-CZ" dirty="0"/>
              <a:t>Služby v oblasti ochrany osobních údajů GDPR.</a:t>
            </a:r>
          </a:p>
          <a:p>
            <a:r>
              <a:rPr lang="cs-CZ" dirty="0"/>
              <a:t>Ochrana oznamovatelů </a:t>
            </a:r>
          </a:p>
          <a:p>
            <a:r>
              <a:rPr lang="cs-CZ" dirty="0"/>
              <a:t>A další</a:t>
            </a:r>
          </a:p>
          <a:p>
            <a:endParaRPr lang="cs-CZ" dirty="0"/>
          </a:p>
          <a:p>
            <a:endParaRPr lang="cs-CZ" dirty="0"/>
          </a:p>
          <a:p>
            <a:endParaRPr lang="cs-CZ" dirty="0"/>
          </a:p>
        </p:txBody>
      </p:sp>
      <p:sp>
        <p:nvSpPr>
          <p:cNvPr id="6" name="Zástupný symbol pro text 5"/>
          <p:cNvSpPr>
            <a:spLocks noGrp="1"/>
          </p:cNvSpPr>
          <p:nvPr>
            <p:ph type="body" sz="half" idx="2"/>
          </p:nvPr>
        </p:nvSpPr>
        <p:spPr>
          <a:xfrm>
            <a:off x="677333" y="4208206"/>
            <a:ext cx="4312677" cy="1153312"/>
          </a:xfrm>
        </p:spPr>
        <p:txBody>
          <a:bodyPr/>
          <a:lstStyle/>
          <a:p>
            <a:endParaRPr lang="cs-CZ" dirty="0"/>
          </a:p>
          <a:p>
            <a:r>
              <a:rPr lang="cs-CZ" sz="2400" dirty="0">
                <a:hlinkClick r:id="rId2"/>
              </a:rPr>
              <a:t>https://spmo.cz/</a:t>
            </a:r>
            <a:endParaRPr lang="cs-CZ" sz="2400"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097820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547581" cy="4093028"/>
          </a:xfrm>
        </p:spPr>
        <p:txBody>
          <a:bodyPr anchor="ctr">
            <a:normAutofit fontScale="90000"/>
          </a:bodyPr>
          <a:lstStyle/>
          <a:p>
            <a:r>
              <a:rPr lang="cs-CZ" sz="4400" dirty="0"/>
              <a:t>Aby vás nepotkaly problémy nabízíme:</a:t>
            </a:r>
            <a:br>
              <a:rPr lang="cs-CZ" sz="4400" dirty="0"/>
            </a:br>
            <a:br>
              <a:rPr lang="cs-CZ" sz="4400" dirty="0"/>
            </a:br>
            <a:r>
              <a:rPr lang="cs-CZ" sz="2200" dirty="0">
                <a:hlinkClick r:id="rId2"/>
              </a:rPr>
              <a:t>stastny@catania.cz</a:t>
            </a:r>
            <a:br>
              <a:rPr lang="cs-CZ" sz="2200" dirty="0"/>
            </a:br>
            <a:r>
              <a:rPr lang="cs-CZ" sz="2200" dirty="0">
                <a:hlinkClick r:id="rId3"/>
              </a:rPr>
              <a:t>judr.stastny@gmail.com</a:t>
            </a:r>
            <a:r>
              <a:rPr lang="cs-CZ" sz="2200" dirty="0"/>
              <a:t> </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extLst>
              <p:ext uri="{D42A27DB-BD31-4B8C-83A1-F6EECF244321}">
                <p14:modId xmlns:p14="http://schemas.microsoft.com/office/powerpoint/2010/main" val="462810033"/>
              </p:ext>
            </p:extLst>
          </p:nvPr>
        </p:nvGraphicFramePr>
        <p:xfrm>
          <a:off x="4916553" y="444137"/>
          <a:ext cx="6622966" cy="54800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306145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 name="TextShape 1"/>
          <p:cNvSpPr txBox="1"/>
          <p:nvPr/>
        </p:nvSpPr>
        <p:spPr>
          <a:xfrm>
            <a:off x="677160" y="1932120"/>
            <a:ext cx="8596440" cy="2229840"/>
          </a:xfrm>
          <a:prstGeom prst="rect">
            <a:avLst/>
          </a:prstGeom>
          <a:noFill/>
          <a:ln>
            <a:noFill/>
          </a:ln>
        </p:spPr>
        <p:txBody>
          <a:bodyPr anchor="b"/>
          <a:lstStyle/>
          <a:p>
            <a:pPr>
              <a:lnSpc>
                <a:spcPct val="100000"/>
              </a:lnSpc>
            </a:pPr>
            <a:r>
              <a:rPr lang="en-US" sz="4400" b="0" strike="noStrike" spc="-1">
                <a:solidFill>
                  <a:srgbClr val="5FCBEF"/>
                </a:solidFill>
                <a:uFill>
                  <a:solidFill>
                    <a:srgbClr val="FFFFFF"/>
                  </a:solidFill>
                </a:uFill>
                <a:latin typeface="Trebuchet MS"/>
              </a:rPr>
              <a:t>Děkuji za pozornost</a:t>
            </a:r>
            <a:endParaRPr lang="en-US" sz="1800" b="0" strike="noStrike" spc="-1">
              <a:solidFill>
                <a:srgbClr val="000000"/>
              </a:solidFill>
              <a:uFill>
                <a:solidFill>
                  <a:srgbClr val="FFFFFF"/>
                </a:solidFill>
              </a:uFill>
              <a:latin typeface="Trebuchet MS"/>
            </a:endParaRPr>
          </a:p>
        </p:txBody>
      </p:sp>
      <p:sp>
        <p:nvSpPr>
          <p:cNvPr id="945" name="TextShape 2"/>
          <p:cNvSpPr txBox="1"/>
          <p:nvPr/>
        </p:nvSpPr>
        <p:spPr>
          <a:xfrm>
            <a:off x="677160" y="4262400"/>
            <a:ext cx="8596440" cy="1778400"/>
          </a:xfrm>
          <a:prstGeom prst="rect">
            <a:avLst/>
          </a:prstGeom>
          <a:noFill/>
          <a:ln>
            <a:noFill/>
          </a:ln>
        </p:spPr>
        <p:txBody>
          <a:bodyPr/>
          <a:lstStyle/>
          <a:p>
            <a:pPr>
              <a:lnSpc>
                <a:spcPct val="100000"/>
              </a:lnSpc>
            </a:pPr>
            <a:r>
              <a:rPr lang="en-US" sz="1800" b="0" strike="noStrike" spc="-1" dirty="0">
                <a:solidFill>
                  <a:srgbClr val="404040"/>
                </a:solidFill>
                <a:uFill>
                  <a:solidFill>
                    <a:srgbClr val="FFFFFF"/>
                  </a:solidFill>
                </a:uFill>
                <a:latin typeface="Trebuchet MS"/>
              </a:rPr>
              <a:t>JUDr. Jan Šťastný, MPA</a:t>
            </a:r>
          </a:p>
          <a:p>
            <a:pPr>
              <a:lnSpc>
                <a:spcPct val="100000"/>
              </a:lnSpc>
            </a:pPr>
            <a:r>
              <a:rPr lang="cs-CZ" u="sng" spc="-1" dirty="0">
                <a:solidFill>
                  <a:srgbClr val="6FD9ED"/>
                </a:solidFill>
                <a:uFill>
                  <a:solidFill>
                    <a:srgbClr val="FFFFFF"/>
                  </a:solidFill>
                </a:uFill>
                <a:latin typeface="Trebuchet MS"/>
                <a:hlinkClick r:id="rId2"/>
              </a:rPr>
              <a:t>stastny@catania.cz</a:t>
            </a:r>
            <a:endParaRPr lang="cs-CZ" u="sng" spc="-1" dirty="0">
              <a:solidFill>
                <a:srgbClr val="6FD9ED"/>
              </a:solidFill>
              <a:uFill>
                <a:solidFill>
                  <a:srgbClr val="FFFFFF"/>
                </a:solidFill>
              </a:uFill>
              <a:latin typeface="Trebuchet MS"/>
            </a:endParaRPr>
          </a:p>
          <a:p>
            <a:pPr>
              <a:lnSpc>
                <a:spcPct val="100000"/>
              </a:lnSpc>
            </a:pPr>
            <a:r>
              <a:rPr lang="cs-CZ" u="sng" spc="-1" dirty="0">
                <a:solidFill>
                  <a:srgbClr val="6FD9ED"/>
                </a:solidFill>
                <a:uFill>
                  <a:solidFill>
                    <a:srgbClr val="FFFFFF"/>
                  </a:solidFill>
                </a:uFill>
                <a:latin typeface="Trebuchet MS"/>
              </a:rPr>
              <a:t>judr.stastny@gmail.com</a:t>
            </a:r>
            <a:endParaRPr lang="en-US" sz="1800" b="0" strike="noStrike" spc="-1" dirty="0">
              <a:solidFill>
                <a:srgbClr val="404040"/>
              </a:solidFill>
              <a:uFill>
                <a:solidFill>
                  <a:srgbClr val="FFFFFF"/>
                </a:solidFill>
              </a:uFill>
              <a:latin typeface="Trebuchet MS"/>
            </a:endParaRPr>
          </a:p>
          <a:p>
            <a:pPr>
              <a:lnSpc>
                <a:spcPct val="100000"/>
              </a:lnSpc>
            </a:pPr>
            <a:endParaRPr lang="en-US" sz="1800" b="0" strike="noStrike" spc="-1" dirty="0">
              <a:solidFill>
                <a:srgbClr val="404040"/>
              </a:solidFill>
              <a:uFill>
                <a:solidFill>
                  <a:srgbClr val="FFFFFF"/>
                </a:solidFill>
              </a:uFill>
              <a:latin typeface="Trebuchet MS"/>
            </a:endParaRPr>
          </a:p>
          <a:p>
            <a:pPr>
              <a:lnSpc>
                <a:spcPct val="100000"/>
              </a:lnSpc>
            </a:pPr>
            <a:r>
              <a:rPr lang="en-US" sz="1800" b="0" strike="noStrike" spc="-1" dirty="0">
                <a:solidFill>
                  <a:srgbClr val="404040"/>
                </a:solidFill>
                <a:uFill>
                  <a:solidFill>
                    <a:srgbClr val="FFFFFF"/>
                  </a:solidFill>
                </a:uFill>
                <a:latin typeface="Trebuchet MS"/>
              </a:rPr>
              <a:t>777 418 512</a:t>
            </a:r>
          </a:p>
        </p:txBody>
      </p:sp>
      <p:sp>
        <p:nvSpPr>
          <p:cNvPr id="946" name="TextShape 3"/>
          <p:cNvSpPr txBox="1"/>
          <p:nvPr/>
        </p:nvSpPr>
        <p:spPr>
          <a:xfrm>
            <a:off x="677160" y="6041520"/>
            <a:ext cx="6297120" cy="364680"/>
          </a:xfrm>
          <a:prstGeom prst="rect">
            <a:avLst/>
          </a:prstGeom>
          <a:noFill/>
          <a:ln>
            <a:noFill/>
          </a:ln>
        </p:spPr>
        <p:txBody>
          <a:bodyPr anchor="ctr"/>
          <a:lstStyle/>
          <a:p>
            <a:endParaRPr lang="cs-CZ" sz="2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64765933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577018-4ECE-A2B1-99C2-F768C5874DC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CC5BF1B-8D88-010B-ED60-F353BB51FCAF}"/>
              </a:ext>
            </a:extLst>
          </p:cNvPr>
          <p:cNvSpPr>
            <a:spLocks noGrp="1"/>
          </p:cNvSpPr>
          <p:nvPr>
            <p:ph idx="1"/>
          </p:nvPr>
        </p:nvSpPr>
        <p:spPr>
          <a:xfrm>
            <a:off x="677334" y="1642189"/>
            <a:ext cx="8596668" cy="4399174"/>
          </a:xfrm>
        </p:spPr>
        <p:txBody>
          <a:bodyPr/>
          <a:lstStyle/>
          <a:p>
            <a:pPr algn="just"/>
            <a:r>
              <a:rPr lang="cs-CZ" b="1" dirty="0"/>
              <a:t>Podle Ministerstvem vnitra dlouhodobě zastávaného právního výkladu ve vztahu k obratu „plnění úkolů v samostatné působnosti územního samosprávného celku</a:t>
            </a:r>
            <a:r>
              <a:rPr lang="cs-CZ" dirty="0"/>
              <a:t>“ jím není plnění povinností uložených právními předpisy všem subjektům, resp. všem právnickým osobám v obdobném postavení – bez ohledu na to, zda je daný subjekt veřejnoprávní korporace nebo soukromoprávní entita. </a:t>
            </a:r>
          </a:p>
          <a:p>
            <a:pPr algn="just"/>
            <a:r>
              <a:rPr lang="cs-CZ" b="1" dirty="0"/>
              <a:t>V tomto ohledu například správa vlastního majetku, včetně plnění povinností spojených s vlastnictvím majetku, není považována za plnění úkolů v samostatné působnosti územního samosprávného celku ve smyslu zákona o úřednících.</a:t>
            </a:r>
          </a:p>
        </p:txBody>
      </p:sp>
    </p:spTree>
    <p:extLst>
      <p:ext uri="{BB962C8B-B14F-4D97-AF65-F5344CB8AC3E}">
        <p14:creationId xmlns:p14="http://schemas.microsoft.com/office/powerpoint/2010/main" val="371543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90932F-005E-223D-00F9-E66A531344FB}"/>
              </a:ext>
            </a:extLst>
          </p:cNvPr>
          <p:cNvSpPr>
            <a:spLocks noGrp="1"/>
          </p:cNvSpPr>
          <p:nvPr>
            <p:ph type="title"/>
          </p:nvPr>
        </p:nvSpPr>
        <p:spPr/>
        <p:txBody>
          <a:bodyPr/>
          <a:lstStyle/>
          <a:p>
            <a:r>
              <a:rPr lang="cs-CZ" dirty="0"/>
              <a:t>MV</a:t>
            </a:r>
          </a:p>
        </p:txBody>
      </p:sp>
      <p:sp>
        <p:nvSpPr>
          <p:cNvPr id="3" name="Zástupný obsah 2">
            <a:extLst>
              <a:ext uri="{FF2B5EF4-FFF2-40B4-BE49-F238E27FC236}">
                <a16:creationId xmlns:a16="http://schemas.microsoft.com/office/drawing/2014/main" id="{856E24C2-7836-1B74-8D38-74D03417CC96}"/>
              </a:ext>
            </a:extLst>
          </p:cNvPr>
          <p:cNvSpPr>
            <a:spLocks noGrp="1"/>
          </p:cNvSpPr>
          <p:nvPr>
            <p:ph idx="1"/>
          </p:nvPr>
        </p:nvSpPr>
        <p:spPr>
          <a:xfrm>
            <a:off x="677334" y="1380931"/>
            <a:ext cx="8596668" cy="5187820"/>
          </a:xfrm>
        </p:spPr>
        <p:txBody>
          <a:bodyPr>
            <a:normAutofit/>
          </a:bodyPr>
          <a:lstStyle/>
          <a:p>
            <a:pPr algn="just"/>
            <a:r>
              <a:rPr lang="cs-CZ" b="1" dirty="0"/>
              <a:t>Důvodová zpráva k zákonu o úřednících </a:t>
            </a:r>
            <a:r>
              <a:rPr lang="cs-CZ" b="1" dirty="0" err="1"/>
              <a:t>příkladmo</a:t>
            </a:r>
            <a:r>
              <a:rPr lang="cs-CZ" b="1" dirty="0"/>
              <a:t> uváděla, že „správní činností je zejména správní rozhodování, správní kontrola, dozor nebo dohled, příprava návrhů právních předpisů a zajišťování právní činnosti správních úřadů, příprava návrhů koncepcí a programů, vytváření a vedení informačních systémů ve veřejné správě, statistika, správa rozpočtu územního samosprávného celku, krizové řízení a plánování, ochrana utajovaných skutečností, zabezpečování obrany státu, poskytování darů a dotací, poskytování informací podle zvláštního právního předpisu a další činnosti vyplývající ze zvláštních zákonů a příprava a vypracování věcných podkladů k ostatním správním činnostem“.</a:t>
            </a:r>
            <a:r>
              <a:rPr lang="cs-CZ" dirty="0"/>
              <a:t> </a:t>
            </a:r>
          </a:p>
          <a:p>
            <a:pPr algn="just"/>
            <a:r>
              <a:rPr lang="cs-CZ" u="sng" dirty="0"/>
              <a:t>Z tohoto znění důvodové zprávy vychází i výkladová praxe, podle níž </a:t>
            </a:r>
            <a:r>
              <a:rPr lang="cs-CZ" b="1" u="sng" dirty="0"/>
              <a:t>správní činností je i příprava podkladů pro rozhodování orgánů územního samosprávného celku (především zastupitelstva či rady), které mají právě i ve vztahu k nakládání s majetkem řadu vyhrazených pravomocí. Nelze zapomínat ani infomační povinnosti v oblasti nakládání s majetkem, které jsou územním samosprávným celkům oproti soukromoprávním právnickým osobám uloženy</a:t>
            </a:r>
            <a:r>
              <a:rPr lang="cs-CZ" u="sng" dirty="0"/>
              <a:t>. </a:t>
            </a:r>
          </a:p>
        </p:txBody>
      </p:sp>
    </p:spTree>
    <p:extLst>
      <p:ext uri="{BB962C8B-B14F-4D97-AF65-F5344CB8AC3E}">
        <p14:creationId xmlns:p14="http://schemas.microsoft.com/office/powerpoint/2010/main" val="2649201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3355EF-0325-67FC-3309-E57C9D661BB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F120548-37A1-531E-FE0C-0ED79A64B4F5}"/>
              </a:ext>
            </a:extLst>
          </p:cNvPr>
          <p:cNvSpPr>
            <a:spLocks noGrp="1"/>
          </p:cNvSpPr>
          <p:nvPr>
            <p:ph idx="1"/>
          </p:nvPr>
        </p:nvSpPr>
        <p:spPr/>
        <p:txBody>
          <a:bodyPr/>
          <a:lstStyle/>
          <a:p>
            <a:pPr algn="just"/>
            <a:r>
              <a:rPr lang="cs-CZ" b="1" dirty="0"/>
              <a:t>Úředníkem je takový zaměstnanec</a:t>
            </a:r>
            <a:r>
              <a:rPr lang="cs-CZ" dirty="0"/>
              <a:t>, který se (samozřejmě za splnění ostatních podmínek) </a:t>
            </a:r>
            <a:r>
              <a:rPr lang="cs-CZ" b="1" dirty="0"/>
              <a:t>podílí na výkonu správních činností, </a:t>
            </a:r>
            <a:r>
              <a:rPr lang="cs-CZ" b="1" u="sng" dirty="0"/>
              <a:t>bez ohledu na to, jaký podíl z jeho pracovní náplně </a:t>
            </a:r>
            <a:r>
              <a:rPr lang="cs-CZ" b="1" dirty="0"/>
              <a:t>výkon správních činností představuje. </a:t>
            </a:r>
            <a:r>
              <a:rPr lang="cs-CZ" dirty="0"/>
              <a:t>Zaměstnanec územního samosprávného celku tedy je považován za úředníka, pokud se alespoň zčásti podílí na plnění úkolů, které jsou územnímu samosprávnému celku v samostatné nebo přenesené působnosti uloženy právními předpisy. </a:t>
            </a:r>
          </a:p>
          <a:p>
            <a:pPr algn="just"/>
            <a:r>
              <a:rPr lang="cs-CZ" b="1" dirty="0"/>
              <a:t>Pokud jde o správní činnost, která spočívá ve správním rozhodování, podílí se na výkonu správní činnosti </a:t>
            </a:r>
            <a:r>
              <a:rPr lang="cs-CZ" b="1" u="sng" dirty="0"/>
              <a:t>nejen ta osoba, která podepisuje správní rozhodnutí, ale i ta osoba, která se podílí na správním řízení předcházejícím vydání správního rozhodnutí, jakož i na vyhotovení správního rozhodnutí. </a:t>
            </a:r>
          </a:p>
        </p:txBody>
      </p:sp>
    </p:spTree>
    <p:extLst>
      <p:ext uri="{BB962C8B-B14F-4D97-AF65-F5344CB8AC3E}">
        <p14:creationId xmlns:p14="http://schemas.microsoft.com/office/powerpoint/2010/main" val="1610078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1D9F15-3FAF-9204-226B-3A615E8A179B}"/>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DB06F09C-C9BA-4DA8-9C0C-6F7416004F55}"/>
              </a:ext>
            </a:extLst>
          </p:cNvPr>
          <p:cNvSpPr>
            <a:spLocks noGrp="1"/>
          </p:cNvSpPr>
          <p:nvPr>
            <p:ph idx="1"/>
          </p:nvPr>
        </p:nvSpPr>
        <p:spPr>
          <a:xfrm>
            <a:off x="677334" y="1399593"/>
            <a:ext cx="8596668" cy="4641770"/>
          </a:xfrm>
        </p:spPr>
        <p:txBody>
          <a:bodyPr>
            <a:normAutofit/>
          </a:bodyPr>
          <a:lstStyle/>
          <a:p>
            <a:pPr algn="just"/>
            <a:r>
              <a:rPr lang="cs-CZ" dirty="0"/>
              <a:t>Určitým vodítkem pro rozhodnutí, jestli zaměstnanec územního samosprávného celku vykonává správní činnosti ve smyslu zákona o úřednících nebo nikoliv, může být § 21 odst. 1 zákona o úřednících, který stanoví, že správní činnosti stanovené prováděcím právním předpisem (vyhláškou) zajišťuje územní samosprávný celek prostřednictvím úředníků, kteří prokázali zvláštní odbornou způsobilost. </a:t>
            </a:r>
          </a:p>
          <a:p>
            <a:pPr algn="just"/>
            <a:r>
              <a:rPr lang="cs-CZ" dirty="0"/>
              <a:t>Je tedy zřejmé, že vykonává-li zaměstnanec územního samosprávného celku některou ze správních činností, jejíž náplň je uvedena v prováděcí vyhlášce, je úředníkem ve smyslu zákona o úřednících. </a:t>
            </a:r>
          </a:p>
          <a:p>
            <a:pPr algn="just"/>
            <a:r>
              <a:rPr lang="cs-CZ" b="1" dirty="0"/>
              <a:t>Je však třeba upozornit na to, </a:t>
            </a:r>
            <a:r>
              <a:rPr lang="cs-CZ" b="1" u="sng" dirty="0"/>
              <a:t>že existuje celá řada správních činností, k jejichž vykonávání není prokázání zvláštní odborné způsobilosti zapotřebí. </a:t>
            </a:r>
            <a:r>
              <a:rPr lang="cs-CZ" b="1" dirty="0"/>
              <a:t>Výčet správních činností, pro které je podle vyhlášky třeba prokázat zvláštní odbornou způsobilost, </a:t>
            </a:r>
            <a:r>
              <a:rPr lang="cs-CZ" b="1" u="sng" dirty="0"/>
              <a:t>tedy pomůže určit, ve kterých případech zcela jistě jde o správní činnosti ve smyslu zákona o úřednících, zároveň však v žádném případě není úplným výčtem správních činností.</a:t>
            </a:r>
          </a:p>
        </p:txBody>
      </p:sp>
    </p:spTree>
    <p:extLst>
      <p:ext uri="{BB962C8B-B14F-4D97-AF65-F5344CB8AC3E}">
        <p14:creationId xmlns:p14="http://schemas.microsoft.com/office/powerpoint/2010/main" val="1083257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6E3B2-EA57-EC88-914E-DEC7CB50B7E2}"/>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D3862507-6ED4-21EC-F717-6299074EE738}"/>
              </a:ext>
            </a:extLst>
          </p:cNvPr>
          <p:cNvPicPr>
            <a:picLocks noChangeAspect="1"/>
          </p:cNvPicPr>
          <p:nvPr/>
        </p:nvPicPr>
        <p:blipFill>
          <a:blip r:embed="rId2"/>
          <a:stretch>
            <a:fillRect/>
          </a:stretch>
        </p:blipFill>
        <p:spPr>
          <a:xfrm>
            <a:off x="-74337" y="1550922"/>
            <a:ext cx="8535591" cy="4963218"/>
          </a:xfrm>
          <a:prstGeom prst="rect">
            <a:avLst/>
          </a:prstGeom>
        </p:spPr>
      </p:pic>
      <p:graphicFrame>
        <p:nvGraphicFramePr>
          <p:cNvPr id="4" name="Zástupný obsah 3">
            <a:extLst>
              <a:ext uri="{FF2B5EF4-FFF2-40B4-BE49-F238E27FC236}">
                <a16:creationId xmlns:a16="http://schemas.microsoft.com/office/drawing/2014/main" id="{54D9D1EF-45F8-7158-A4B9-90CEF51A2F17}"/>
              </a:ext>
            </a:extLst>
          </p:cNvPr>
          <p:cNvGraphicFramePr>
            <a:graphicFrameLocks noGrp="1"/>
          </p:cNvGraphicFramePr>
          <p:nvPr>
            <p:ph idx="1"/>
            <p:extLst>
              <p:ext uri="{D42A27DB-BD31-4B8C-83A1-F6EECF244321}">
                <p14:modId xmlns:p14="http://schemas.microsoft.com/office/powerpoint/2010/main" val="3572224506"/>
              </p:ext>
            </p:extLst>
          </p:nvPr>
        </p:nvGraphicFramePr>
        <p:xfrm>
          <a:off x="0" y="678426"/>
          <a:ext cx="11090787" cy="6179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bdélník: se zakulacenými rohy 4">
            <a:extLst>
              <a:ext uri="{FF2B5EF4-FFF2-40B4-BE49-F238E27FC236}">
                <a16:creationId xmlns:a16="http://schemas.microsoft.com/office/drawing/2014/main" id="{E3EEFFF6-1005-6051-7781-0560E8ABDE3C}"/>
              </a:ext>
            </a:extLst>
          </p:cNvPr>
          <p:cNvSpPr/>
          <p:nvPr/>
        </p:nvSpPr>
        <p:spPr>
          <a:xfrm>
            <a:off x="8386917" y="3061930"/>
            <a:ext cx="3805084" cy="373134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dirty="0"/>
              <a:t>Především plnění veškerých úkolů svěřených výslovně ÚSC zvláštními právními předpisy, ať v samostatné(zákon o obcích) nebo přenesené působnosti</a:t>
            </a:r>
          </a:p>
          <a:p>
            <a:pPr algn="ctr"/>
            <a:r>
              <a:rPr lang="cs-CZ" sz="1400" b="1" u="sng" dirty="0"/>
              <a:t>Úplný výčet správních činností, jejichž výkon by definoval úředníka podle zákona č. 312/2002 Sb., není žádným právním předpisem </a:t>
            </a:r>
            <a:r>
              <a:rPr lang="cs-CZ" sz="1400" b="1" dirty="0"/>
              <a:t>stanoven</a:t>
            </a:r>
          </a:p>
          <a:p>
            <a:pPr algn="ctr"/>
            <a:endParaRPr lang="cs-CZ" sz="1400" u="sng" dirty="0"/>
          </a:p>
          <a:p>
            <a:pPr algn="ctr"/>
            <a:r>
              <a:rPr lang="cs-CZ" sz="1400" u="sng" dirty="0"/>
              <a:t>Správní činnosti – v přenesené působnosti - ty pro které je nutná ZOZ jsou vyjmenovány ve vyhlášce č. 512/2002 Sb., o zvláštní odborné způsobilosti úředníků územních samosprávných celků</a:t>
            </a:r>
          </a:p>
        </p:txBody>
      </p:sp>
      <p:sp>
        <p:nvSpPr>
          <p:cNvPr id="6" name="Obdélník: se zakulacenými rohy 5">
            <a:extLst>
              <a:ext uri="{FF2B5EF4-FFF2-40B4-BE49-F238E27FC236}">
                <a16:creationId xmlns:a16="http://schemas.microsoft.com/office/drawing/2014/main" id="{EDE7F0C2-BCA9-0B30-A104-31287BA90212}"/>
              </a:ext>
            </a:extLst>
          </p:cNvPr>
          <p:cNvSpPr/>
          <p:nvPr/>
        </p:nvSpPr>
        <p:spPr>
          <a:xfrm>
            <a:off x="8386917" y="1248697"/>
            <a:ext cx="3805084" cy="18132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200" dirty="0"/>
              <a:t>§ 2 odst. 3 zák. o úřednících: </a:t>
            </a:r>
            <a:r>
              <a:rPr lang="cs-CZ" sz="1200" u="sng" dirty="0"/>
              <a:t>Správními činnostmi se pro účely tohoto zákona rozumí plnění úkolů územního samosprávného celku při výkonu veřejné moci a dalších úkolů v samostatné nebo přenesené působnosti územního samosprávného celku podle právních předpisů. </a:t>
            </a:r>
          </a:p>
          <a:p>
            <a:pPr algn="ctr"/>
            <a:r>
              <a:rPr lang="cs-CZ" sz="1200" u="sng" dirty="0"/>
              <a:t>Správními činnostmi nejsou pomocné, servisní nebo manuální práce ani práce, které výkon těchto prací řídí</a:t>
            </a:r>
            <a:r>
              <a:rPr lang="cs-CZ" sz="1000" u="sng" dirty="0"/>
              <a:t>.</a:t>
            </a:r>
          </a:p>
        </p:txBody>
      </p:sp>
      <p:sp>
        <p:nvSpPr>
          <p:cNvPr id="7" name="TextovéPole 6">
            <a:extLst>
              <a:ext uri="{FF2B5EF4-FFF2-40B4-BE49-F238E27FC236}">
                <a16:creationId xmlns:a16="http://schemas.microsoft.com/office/drawing/2014/main" id="{32309B3E-360B-544E-361D-716E2E91EA7E}"/>
              </a:ext>
            </a:extLst>
          </p:cNvPr>
          <p:cNvSpPr txBox="1"/>
          <p:nvPr/>
        </p:nvSpPr>
        <p:spPr>
          <a:xfrm>
            <a:off x="609600" y="82257"/>
            <a:ext cx="8278761" cy="523220"/>
          </a:xfrm>
          <a:prstGeom prst="rect">
            <a:avLst/>
          </a:prstGeom>
          <a:noFill/>
        </p:spPr>
        <p:txBody>
          <a:bodyPr wrap="square" rtlCol="0">
            <a:spAutoFit/>
          </a:bodyPr>
          <a:lstStyle/>
          <a:p>
            <a:pPr algn="ctr"/>
            <a:r>
              <a:rPr lang="cs-CZ" sz="2800" dirty="0">
                <a:solidFill>
                  <a:schemeClr val="accent2"/>
                </a:solidFill>
                <a:latin typeface="+mj-lt"/>
              </a:rPr>
              <a:t>SPRÁVNÍ ČINNOSTI</a:t>
            </a:r>
          </a:p>
        </p:txBody>
      </p:sp>
      <p:sp>
        <p:nvSpPr>
          <p:cNvPr id="8" name="Šipka: doprava 7">
            <a:extLst>
              <a:ext uri="{FF2B5EF4-FFF2-40B4-BE49-F238E27FC236}">
                <a16:creationId xmlns:a16="http://schemas.microsoft.com/office/drawing/2014/main" id="{70AEFB3F-3887-B8C3-0CA1-A85CED2A7965}"/>
              </a:ext>
            </a:extLst>
          </p:cNvPr>
          <p:cNvSpPr/>
          <p:nvPr/>
        </p:nvSpPr>
        <p:spPr>
          <a:xfrm rot="1357845">
            <a:off x="6263147" y="551413"/>
            <a:ext cx="2251587" cy="7472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00586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C3ECD9-3CB5-34B8-64E8-A827E62F1EB5}"/>
              </a:ext>
            </a:extLst>
          </p:cNvPr>
          <p:cNvSpPr>
            <a:spLocks noGrp="1"/>
          </p:cNvSpPr>
          <p:nvPr>
            <p:ph type="title"/>
          </p:nvPr>
        </p:nvSpPr>
        <p:spPr/>
        <p:txBody>
          <a:bodyPr/>
          <a:lstStyle/>
          <a:p>
            <a:r>
              <a:rPr lang="cs-CZ" dirty="0"/>
              <a:t>dříve</a:t>
            </a:r>
          </a:p>
        </p:txBody>
      </p:sp>
      <p:sp>
        <p:nvSpPr>
          <p:cNvPr id="3" name="Zástupný obsah 2">
            <a:extLst>
              <a:ext uri="{FF2B5EF4-FFF2-40B4-BE49-F238E27FC236}">
                <a16:creationId xmlns:a16="http://schemas.microsoft.com/office/drawing/2014/main" id="{0E367149-983E-1FE0-99CF-1DE5E9A47DCB}"/>
              </a:ext>
            </a:extLst>
          </p:cNvPr>
          <p:cNvSpPr>
            <a:spLocks noGrp="1"/>
          </p:cNvSpPr>
          <p:nvPr>
            <p:ph idx="1"/>
          </p:nvPr>
        </p:nvSpPr>
        <p:spPr/>
        <p:txBody>
          <a:bodyPr>
            <a:normAutofit lnSpcReduction="10000"/>
          </a:bodyPr>
          <a:lstStyle/>
          <a:p>
            <a:r>
              <a:rPr lang="cs-CZ" i="1" dirty="0"/>
              <a:t>Typicky diskutovanými pozicemi jsou referenti správy majetku, kteří pro územní samosprávný připravují záměr dispozic s majetkem územního samosprávného celku. V některých obecních úřadech jsou takoví zaměstnanci úředníky. Úkony, které ovšem provádějí, jsou čistě soukromoprávního charakteru (byť s veřejnoprávními prvky ve formě zveřejňování záměru a uváděním doložky o schválení v příslušném orgánu) a postrádají mocenský charakter. Obecní úřady a jejich zaměstnanci v tomto případě nevystupující z pozice moci v nadřazeném postavení vůči případnému zájemci o koupi nemovité věci, pouze nabízejí různý nemovitý majetek případnému zájemci, který sám nabízí cenu, za kterou je ochoten danou nemovitou věci koupit (typický soukromoprávní vztah). Takoví zaměstnanci v žádném případě v kontextu výše uvedených výkladů nenaplňují znaky výkonu (ani podílu na něm) správní činnosti, </a:t>
            </a:r>
            <a:r>
              <a:rPr lang="cs-CZ" b="1" i="1" dirty="0"/>
              <a:t>tudíž je nelze zařadit v rámci obecního úřadu jako úředníky. Věčné téma: Jak přistupovat k pojmu úředník? Kovářová, A.</a:t>
            </a:r>
          </a:p>
        </p:txBody>
      </p:sp>
      <mc:AlternateContent xmlns:mc="http://schemas.openxmlformats.org/markup-compatibility/2006">
        <mc:Choice xmlns:p14="http://schemas.microsoft.com/office/powerpoint/2010/main" Requires="p14">
          <p:contentPart p14:bwMode="auto" r:id="rId2">
            <p14:nvContentPartPr>
              <p14:cNvPr id="4" name="Rukopis 3">
                <a:extLst>
                  <a:ext uri="{FF2B5EF4-FFF2-40B4-BE49-F238E27FC236}">
                    <a16:creationId xmlns:a16="http://schemas.microsoft.com/office/drawing/2014/main" id="{8A915360-7579-29C2-58D9-1186A311F2CB}"/>
                  </a:ext>
                </a:extLst>
              </p14:cNvPr>
              <p14:cNvContentPartPr/>
              <p14:nvPr/>
            </p14:nvContentPartPr>
            <p14:xfrm>
              <a:off x="7128448" y="1810190"/>
              <a:ext cx="360" cy="360"/>
            </p14:xfrm>
          </p:contentPart>
        </mc:Choice>
        <mc:Fallback>
          <p:pic>
            <p:nvPicPr>
              <p:cNvPr id="4" name="Rukopis 3">
                <a:extLst>
                  <a:ext uri="{FF2B5EF4-FFF2-40B4-BE49-F238E27FC236}">
                    <a16:creationId xmlns:a16="http://schemas.microsoft.com/office/drawing/2014/main" id="{8A915360-7579-29C2-58D9-1186A311F2CB}"/>
                  </a:ext>
                </a:extLst>
              </p:cNvPr>
              <p:cNvPicPr/>
              <p:nvPr/>
            </p:nvPicPr>
            <p:blipFill>
              <a:blip r:embed="rId3"/>
              <a:stretch>
                <a:fillRect/>
              </a:stretch>
            </p:blipFill>
            <p:spPr>
              <a:xfrm>
                <a:off x="7110448" y="1792190"/>
                <a:ext cx="36000" cy="36000"/>
              </a:xfrm>
              <a:prstGeom prst="rect">
                <a:avLst/>
              </a:prstGeom>
            </p:spPr>
          </p:pic>
        </mc:Fallback>
      </mc:AlternateContent>
      <p:grpSp>
        <p:nvGrpSpPr>
          <p:cNvPr id="7" name="Skupina 6">
            <a:extLst>
              <a:ext uri="{FF2B5EF4-FFF2-40B4-BE49-F238E27FC236}">
                <a16:creationId xmlns:a16="http://schemas.microsoft.com/office/drawing/2014/main" id="{66DCD5DE-9271-BFD4-9101-BCE8C66513DD}"/>
              </a:ext>
            </a:extLst>
          </p:cNvPr>
          <p:cNvGrpSpPr/>
          <p:nvPr/>
        </p:nvGrpSpPr>
        <p:grpSpPr>
          <a:xfrm>
            <a:off x="3816088" y="2687150"/>
            <a:ext cx="4667400" cy="2995200"/>
            <a:chOff x="3816088" y="2687150"/>
            <a:chExt cx="4667400" cy="2995200"/>
          </a:xfrm>
        </p:grpSpPr>
        <mc:AlternateContent xmlns:mc="http://schemas.openxmlformats.org/markup-compatibility/2006">
          <mc:Choice xmlns:p14="http://schemas.microsoft.com/office/powerpoint/2010/main" Requires="p14">
            <p:contentPart p14:bwMode="auto" r:id="rId4">
              <p14:nvContentPartPr>
                <p14:cNvPr id="5" name="Rukopis 4">
                  <a:extLst>
                    <a:ext uri="{FF2B5EF4-FFF2-40B4-BE49-F238E27FC236}">
                      <a16:creationId xmlns:a16="http://schemas.microsoft.com/office/drawing/2014/main" id="{1F773AB3-94F3-0A86-0323-8DE0E978391A}"/>
                    </a:ext>
                  </a:extLst>
                </p14:cNvPr>
                <p14:cNvContentPartPr/>
                <p14:nvPr/>
              </p14:nvContentPartPr>
              <p14:xfrm>
                <a:off x="4506208" y="2687150"/>
                <a:ext cx="1927440" cy="2129760"/>
              </p14:xfrm>
            </p:contentPart>
          </mc:Choice>
          <mc:Fallback>
            <p:pic>
              <p:nvPicPr>
                <p:cNvPr id="5" name="Rukopis 4">
                  <a:extLst>
                    <a:ext uri="{FF2B5EF4-FFF2-40B4-BE49-F238E27FC236}">
                      <a16:creationId xmlns:a16="http://schemas.microsoft.com/office/drawing/2014/main" id="{1F773AB3-94F3-0A86-0323-8DE0E978391A}"/>
                    </a:ext>
                  </a:extLst>
                </p:cNvPr>
                <p:cNvPicPr/>
                <p:nvPr/>
              </p:nvPicPr>
              <p:blipFill>
                <a:blip r:embed="rId5"/>
                <a:stretch>
                  <a:fillRect/>
                </a:stretch>
              </p:blipFill>
              <p:spPr>
                <a:xfrm>
                  <a:off x="4488568" y="2669510"/>
                  <a:ext cx="1963080" cy="21654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Rukopis 5">
                  <a:extLst>
                    <a:ext uri="{FF2B5EF4-FFF2-40B4-BE49-F238E27FC236}">
                      <a16:creationId xmlns:a16="http://schemas.microsoft.com/office/drawing/2014/main" id="{4E8D53D5-A452-77EA-EA09-E38DF71CF48E}"/>
                    </a:ext>
                  </a:extLst>
                </p14:cNvPr>
                <p14:cNvContentPartPr/>
                <p14:nvPr/>
              </p14:nvContentPartPr>
              <p14:xfrm>
                <a:off x="3816088" y="2992790"/>
                <a:ext cx="4667400" cy="2689560"/>
              </p14:xfrm>
            </p:contentPart>
          </mc:Choice>
          <mc:Fallback>
            <p:pic>
              <p:nvPicPr>
                <p:cNvPr id="6" name="Rukopis 5">
                  <a:extLst>
                    <a:ext uri="{FF2B5EF4-FFF2-40B4-BE49-F238E27FC236}">
                      <a16:creationId xmlns:a16="http://schemas.microsoft.com/office/drawing/2014/main" id="{4E8D53D5-A452-77EA-EA09-E38DF71CF48E}"/>
                    </a:ext>
                  </a:extLst>
                </p:cNvPr>
                <p:cNvPicPr/>
                <p:nvPr/>
              </p:nvPicPr>
              <p:blipFill>
                <a:blip r:embed="rId7"/>
                <a:stretch>
                  <a:fillRect/>
                </a:stretch>
              </p:blipFill>
              <p:spPr>
                <a:xfrm>
                  <a:off x="3798088" y="2975150"/>
                  <a:ext cx="4703040" cy="2725200"/>
                </a:xfrm>
                <a:prstGeom prst="rect">
                  <a:avLst/>
                </a:prstGeom>
              </p:spPr>
            </p:pic>
          </mc:Fallback>
        </mc:AlternateContent>
      </p:grpSp>
    </p:spTree>
    <p:extLst>
      <p:ext uri="{BB962C8B-B14F-4D97-AF65-F5344CB8AC3E}">
        <p14:creationId xmlns:p14="http://schemas.microsoft.com/office/powerpoint/2010/main" val="3943041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E41BA5-5FCA-BA31-7BC4-18E615485DA8}"/>
              </a:ext>
            </a:extLst>
          </p:cNvPr>
          <p:cNvSpPr>
            <a:spLocks noGrp="1"/>
          </p:cNvSpPr>
          <p:nvPr>
            <p:ph type="title"/>
          </p:nvPr>
        </p:nvSpPr>
        <p:spPr/>
        <p:txBody>
          <a:bodyPr/>
          <a:lstStyle/>
          <a:p>
            <a:r>
              <a:rPr lang="cs-CZ" dirty="0"/>
              <a:t>Příklady (metodika MV)</a:t>
            </a:r>
          </a:p>
        </p:txBody>
      </p:sp>
      <p:sp>
        <p:nvSpPr>
          <p:cNvPr id="3" name="Zástupný obsah 2">
            <a:extLst>
              <a:ext uri="{FF2B5EF4-FFF2-40B4-BE49-F238E27FC236}">
                <a16:creationId xmlns:a16="http://schemas.microsoft.com/office/drawing/2014/main" id="{DE0269FF-5094-6338-1C6C-7A9D1380C376}"/>
              </a:ext>
            </a:extLst>
          </p:cNvPr>
          <p:cNvSpPr>
            <a:spLocks noGrp="1"/>
          </p:cNvSpPr>
          <p:nvPr>
            <p:ph idx="1"/>
          </p:nvPr>
        </p:nvSpPr>
        <p:spPr>
          <a:xfrm>
            <a:off x="677334" y="1259633"/>
            <a:ext cx="8596668" cy="4781729"/>
          </a:xfrm>
        </p:spPr>
        <p:txBody>
          <a:bodyPr/>
          <a:lstStyle/>
          <a:p>
            <a:r>
              <a:rPr lang="cs-CZ" b="1" dirty="0"/>
              <a:t>Je kulturní referent obce úředníkem? </a:t>
            </a:r>
          </a:p>
          <a:p>
            <a:pPr algn="just"/>
            <a:r>
              <a:rPr lang="cs-CZ" dirty="0"/>
              <a:t>Odpověď závisí na tom, jakou činnost konkrétně má zaměstnanec v pracovní náplni (jaké konkrétní činnosti pro zaměstnavatele vykonává). </a:t>
            </a:r>
          </a:p>
          <a:p>
            <a:pPr algn="just"/>
            <a:r>
              <a:rPr lang="cs-CZ" b="1" dirty="0"/>
              <a:t>Podle § 35 odst. 2 zákona o obcích obec v samostatné působnosti ve svém územním obvodu pečuje v souladu s místními předpoklady a s místními zvyklostmi o vytváření podmínek pro rozvoj sociální péče a pro uspokojování potřeb svých občanů, především mimo jiné o uspokojování potřeby celkového kulturního rozvoje.</a:t>
            </a:r>
          </a:p>
          <a:p>
            <a:pPr algn="just"/>
            <a:r>
              <a:rPr lang="cs-CZ" dirty="0"/>
              <a:t> </a:t>
            </a:r>
            <a:r>
              <a:rPr lang="cs-CZ" b="1" dirty="0"/>
              <a:t>Pokud tedy součástí pracovní náplně zaměstnance zařazeného do obecního úřadu je plnění úkolů právě v oblasti celkového kulturního rozvoje, včetně například přípravy podkladů pro rozhodování orgánů obce (zastupitelstva obce, rady obce) v této oblasti, je tato činnost správní činností ve smyslu zákona o úřednících a takový zaměstnanec je úředníkem. </a:t>
            </a:r>
          </a:p>
        </p:txBody>
      </p:sp>
    </p:spTree>
    <p:extLst>
      <p:ext uri="{BB962C8B-B14F-4D97-AF65-F5344CB8AC3E}">
        <p14:creationId xmlns:p14="http://schemas.microsoft.com/office/powerpoint/2010/main" val="665001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7A0F28-0541-4078-AD38-E2EEBBBB42F4}"/>
              </a:ext>
            </a:extLst>
          </p:cNvPr>
          <p:cNvSpPr>
            <a:spLocks noGrp="1"/>
          </p:cNvSpPr>
          <p:nvPr>
            <p:ph type="title"/>
          </p:nvPr>
        </p:nvSpPr>
        <p:spPr>
          <a:xfrm>
            <a:off x="1043950" y="1179151"/>
            <a:ext cx="3300646" cy="4463889"/>
          </a:xfrm>
        </p:spPr>
        <p:txBody>
          <a:bodyPr vert="horz" lIns="91440" tIns="45720" rIns="91440" bIns="45720" rtlCol="0" anchor="ctr">
            <a:normAutofit/>
          </a:bodyPr>
          <a:lstStyle/>
          <a:p>
            <a:pPr>
              <a:lnSpc>
                <a:spcPct val="90000"/>
              </a:lnSpc>
            </a:pPr>
            <a:r>
              <a:rPr lang="en-US" sz="2000" b="1" dirty="0"/>
              <a:t>JUDr. Jan Šťastný, MPA</a:t>
            </a:r>
            <a:br>
              <a:rPr lang="en-US" sz="1700" dirty="0"/>
            </a:br>
            <a:br>
              <a:rPr lang="en-US" sz="1700" dirty="0"/>
            </a:br>
            <a:br>
              <a:rPr lang="en-US" sz="1700" dirty="0"/>
            </a:br>
            <a:r>
              <a:rPr lang="cs-CZ" sz="1700" dirty="0"/>
              <a:t>judr.stastny@gmail.com</a:t>
            </a:r>
            <a:br>
              <a:rPr lang="en-US" sz="1700" dirty="0"/>
            </a:br>
            <a:br>
              <a:rPr lang="en-US" sz="1700" dirty="0"/>
            </a:br>
            <a:r>
              <a:rPr lang="en-US" sz="1700" dirty="0"/>
              <a:t>777 418 512</a:t>
            </a:r>
            <a:br>
              <a:rPr lang="cs-CZ" sz="1700" dirty="0"/>
            </a:br>
            <a:br>
              <a:rPr lang="cs-CZ" sz="1700" dirty="0"/>
            </a:br>
            <a:endParaRPr lang="en-US" sz="1700" dirty="0"/>
          </a:p>
        </p:txBody>
      </p:sp>
      <p:sp>
        <p:nvSpPr>
          <p:cNvPr id="3" name="Zástupný text 2">
            <a:extLst>
              <a:ext uri="{FF2B5EF4-FFF2-40B4-BE49-F238E27FC236}">
                <a16:creationId xmlns:a16="http://schemas.microsoft.com/office/drawing/2014/main" id="{744C1D6F-2BD9-4841-9D7B-3940CAED4349}"/>
              </a:ext>
            </a:extLst>
          </p:cNvPr>
          <p:cNvSpPr>
            <a:spLocks noGrp="1"/>
          </p:cNvSpPr>
          <p:nvPr>
            <p:ph type="body" idx="1"/>
          </p:nvPr>
        </p:nvSpPr>
        <p:spPr>
          <a:xfrm>
            <a:off x="4978918" y="1109145"/>
            <a:ext cx="6341016" cy="4603900"/>
          </a:xfrm>
        </p:spPr>
        <p:txBody>
          <a:bodyPr vert="horz" lIns="91440" tIns="45720" rIns="91440" bIns="45720" rtlCol="0" anchor="ctr">
            <a:normAutofit/>
          </a:bodyPr>
          <a:lstStyle/>
          <a:p>
            <a:pPr>
              <a:buFont typeface="Wingdings 3" charset="2"/>
              <a:buChar char=""/>
            </a:pPr>
            <a:r>
              <a:rPr lang="cs-CZ" dirty="0"/>
              <a:t>Poradenství a školení pro obce a města </a:t>
            </a:r>
          </a:p>
          <a:p>
            <a:pPr>
              <a:buFont typeface="Wingdings 3" charset="2"/>
              <a:buChar char=""/>
            </a:pPr>
            <a:r>
              <a:rPr lang="cs-CZ" dirty="0"/>
              <a:t>Lektor a konzultant pro CATANIA GROUP</a:t>
            </a:r>
          </a:p>
          <a:p>
            <a:pPr>
              <a:buFont typeface="Wingdings 3" charset="2"/>
              <a:buChar char=""/>
            </a:pPr>
            <a:r>
              <a:rPr lang="cs-CZ" dirty="0"/>
              <a:t>Praxe od r. 2002 ve veřejné správě, Ministerstvo financí, odd. evropského práva, Ministerstvo vnitra – odbor veřejné správy, dozoru a kontroly</a:t>
            </a:r>
          </a:p>
          <a:p>
            <a:pPr>
              <a:buFont typeface="Wingdings 3" charset="2"/>
              <a:buChar char=""/>
            </a:pPr>
            <a:r>
              <a:rPr lang="cs-CZ" dirty="0"/>
              <a:t>Místostarosta obce</a:t>
            </a:r>
          </a:p>
          <a:p>
            <a:pPr>
              <a:buFont typeface="Wingdings 3" charset="2"/>
              <a:buChar char=""/>
            </a:pPr>
            <a:r>
              <a:rPr lang="cs-CZ" dirty="0"/>
              <a:t>od r. 2015 do 2023 tajemník </a:t>
            </a:r>
            <a:r>
              <a:rPr lang="cs-CZ" dirty="0" err="1"/>
              <a:t>MěÚ</a:t>
            </a:r>
            <a:r>
              <a:rPr lang="cs-CZ" dirty="0"/>
              <a:t> ORP – Kostelec nad Orlicí a Dobruška </a:t>
            </a:r>
          </a:p>
        </p:txBody>
      </p:sp>
      <p:sp>
        <p:nvSpPr>
          <p:cNvPr id="19" name="Zástupný symbol pro zápatí 18"/>
          <p:cNvSpPr>
            <a:spLocks noGrp="1"/>
          </p:cNvSpPr>
          <p:nvPr>
            <p:ph type="ftr" sz="quarter" idx="11"/>
          </p:nvPr>
        </p:nvSpPr>
        <p:spPr>
          <a:xfrm>
            <a:off x="965200" y="6041362"/>
            <a:ext cx="6009746" cy="365125"/>
          </a:xfrm>
        </p:spPr>
        <p:txBody>
          <a:bodyPr vert="horz" lIns="91440" tIns="45720" rIns="91440" bIns="45720" rtlCol="0" anchor="ctr">
            <a:normAutofit/>
          </a:bodyPr>
          <a:lstStyle/>
          <a:p>
            <a:pPr>
              <a:spcAft>
                <a:spcPts val="600"/>
              </a:spcAft>
            </a:pP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713537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9E65D2-05DD-CF7E-3075-C839642D469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8E379A9-4157-D940-95C3-A93E2A6F77FE}"/>
              </a:ext>
            </a:extLst>
          </p:cNvPr>
          <p:cNvSpPr>
            <a:spLocks noGrp="1"/>
          </p:cNvSpPr>
          <p:nvPr>
            <p:ph idx="1"/>
          </p:nvPr>
        </p:nvSpPr>
        <p:spPr>
          <a:xfrm>
            <a:off x="677334" y="1567543"/>
            <a:ext cx="8596668" cy="4473819"/>
          </a:xfrm>
        </p:spPr>
        <p:txBody>
          <a:bodyPr/>
          <a:lstStyle/>
          <a:p>
            <a:r>
              <a:rPr lang="cs-CZ" b="1" dirty="0"/>
              <a:t>Je mzdová účetní úředníkem? </a:t>
            </a:r>
          </a:p>
          <a:p>
            <a:pPr algn="just"/>
            <a:r>
              <a:rPr lang="cs-CZ" dirty="0"/>
              <a:t>To, zda je konkrétní zaměstnanec úředníkem či nikoliv, je třeba vždy posuzovat nikoliv podle názvu pracovní pozice, ale podle konkrétní pracovní náplně daného zaměstnance – podle toho, jaké konkrétní činnosti pro zaměstnavatele vykonává. Pokud mzdová účetní vykonává čistě jen agendu mezd (platů), nejsou tyto činnosti správními činnostmi ve smyslu § 2 odst. 3 zákona o úřednících a taková mzdová účetní tedy není úředníkem ve smyslu zákona o úřednících. </a:t>
            </a:r>
          </a:p>
          <a:p>
            <a:endParaRPr lang="cs-CZ" dirty="0"/>
          </a:p>
          <a:p>
            <a:pPr algn="just"/>
            <a:r>
              <a:rPr lang="cs-CZ" u="sng" dirty="0"/>
              <a:t>Pokud ale který plní úkoly uložené územnímu samosprávnému celku zákonem o úřednících (</a:t>
            </a:r>
            <a:r>
              <a:rPr lang="cs-CZ" b="1" u="sng" dirty="0"/>
              <a:t>zajišťuje výběrová řízení, vzdělávání úředníků daného územního samosprávného celku</a:t>
            </a:r>
            <a:r>
              <a:rPr lang="cs-CZ" u="sng" dirty="0"/>
              <a:t>), vykonává správní činnosti ve smyslu zákona o úřednících a je tedy úředníkem</a:t>
            </a:r>
          </a:p>
        </p:txBody>
      </p:sp>
    </p:spTree>
    <p:extLst>
      <p:ext uri="{BB962C8B-B14F-4D97-AF65-F5344CB8AC3E}">
        <p14:creationId xmlns:p14="http://schemas.microsoft.com/office/powerpoint/2010/main" val="2387731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9F834A-4A2B-74C7-2B28-84D0A59AB0BC}"/>
              </a:ext>
            </a:extLst>
          </p:cNvPr>
          <p:cNvSpPr>
            <a:spLocks noGrp="1"/>
          </p:cNvSpPr>
          <p:nvPr>
            <p:ph type="title"/>
          </p:nvPr>
        </p:nvSpPr>
        <p:spPr/>
        <p:txBody>
          <a:bodyPr/>
          <a:lstStyle/>
          <a:p>
            <a:r>
              <a:rPr lang="cs-CZ" dirty="0"/>
              <a:t>Příklady </a:t>
            </a:r>
          </a:p>
        </p:txBody>
      </p:sp>
      <p:sp>
        <p:nvSpPr>
          <p:cNvPr id="3" name="Zástupný obsah 2">
            <a:extLst>
              <a:ext uri="{FF2B5EF4-FFF2-40B4-BE49-F238E27FC236}">
                <a16:creationId xmlns:a16="http://schemas.microsoft.com/office/drawing/2014/main" id="{F13DD058-AA1E-9298-35DE-37E2224C3F5B}"/>
              </a:ext>
            </a:extLst>
          </p:cNvPr>
          <p:cNvSpPr>
            <a:spLocks noGrp="1"/>
          </p:cNvSpPr>
          <p:nvPr>
            <p:ph idx="1"/>
          </p:nvPr>
        </p:nvSpPr>
        <p:spPr>
          <a:xfrm>
            <a:off x="677334" y="1371600"/>
            <a:ext cx="9782282" cy="4669763"/>
          </a:xfrm>
        </p:spPr>
        <p:txBody>
          <a:bodyPr/>
          <a:lstStyle/>
          <a:p>
            <a:r>
              <a:rPr lang="cs-CZ" b="1" dirty="0"/>
              <a:t>Je personalista úředníkem? </a:t>
            </a:r>
          </a:p>
          <a:p>
            <a:pPr algn="just"/>
            <a:r>
              <a:rPr lang="cs-CZ" dirty="0"/>
              <a:t>I v tomto případě platí, že to, zda je konkrétní zaměstnanec úředníkem či nikoliv, je třeba vždy posuzovat nikoliv podle názvu pracovní pozice, ale podle konkrétní pracovní náplně daného zaměstnance – podle toho, jaké konkrétní činnosti pro zaměstnavatele vykonává. </a:t>
            </a:r>
          </a:p>
          <a:p>
            <a:pPr algn="just"/>
            <a:r>
              <a:rPr lang="cs-CZ" b="1" dirty="0"/>
              <a:t>Personalista, který plní úkoly uložené územnímu samosprávnému celku zákonem o úřednících (zajišťuje výběrová řízení, vzdělávání úředníků daného územního samosprávného celku), vykonává správní činnosti ve smyslu zákona o úřednících a je tedy úředníkem. </a:t>
            </a:r>
          </a:p>
        </p:txBody>
      </p:sp>
      <p:sp>
        <p:nvSpPr>
          <p:cNvPr id="5" name="Obdélník 4">
            <a:extLst>
              <a:ext uri="{FF2B5EF4-FFF2-40B4-BE49-F238E27FC236}">
                <a16:creationId xmlns:a16="http://schemas.microsoft.com/office/drawing/2014/main" id="{15F789BE-A82D-AFAA-3878-41DCC0879A6E}"/>
              </a:ext>
            </a:extLst>
          </p:cNvPr>
          <p:cNvSpPr/>
          <p:nvPr/>
        </p:nvSpPr>
        <p:spPr>
          <a:xfrm>
            <a:off x="899539" y="4441372"/>
            <a:ext cx="10615127" cy="21647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cs-CZ" sz="1400" dirty="0"/>
              <a:t>To je důležité například na posouzení, zda je zaměstnanec podléhá registru podle zákona o střetu zájmů, dříve se tomu někteří lépe vyhnuli…</a:t>
            </a:r>
          </a:p>
          <a:p>
            <a:pPr algn="just"/>
            <a:r>
              <a:rPr lang="cs-CZ" sz="1400" dirty="0"/>
              <a:t>Veřejným funkcionářem je ….e) vedoucí úředník územního samosprávného celku podílející se na výkonu správních činností zařazený do obecního úřadu, do úřadu městského obvodu nebo úřadu městské části územně členěného statutárního města, do krajského úřadu, do Magistrátu hlavního města Prahy nebo úřadu městské části hlavního města Prahy,</a:t>
            </a:r>
          </a:p>
          <a:p>
            <a:r>
              <a:rPr lang="cs-CZ" sz="1000" dirty="0"/>
              <a:t>(3) Povinnosti podle tohoto zákona se na osobu uvedenou v odstavci 2, která podává oznámení podle § 9 až 11 a § 12 odst. 4 evidenčnímu orgánu, vztahují pouze tehdy, jestliže v rámci výkonu své činnosti</a:t>
            </a:r>
            <a:br>
              <a:rPr lang="cs-CZ" sz="1000" dirty="0"/>
            </a:br>
            <a:r>
              <a:rPr lang="cs-CZ" sz="1000" dirty="0"/>
              <a:t>a) je oprávněna nakládat s finančními prostředky orgánu veřejné správy jako příkazce operace ve smyslu zákona o finanční kontrole, pokud hodnota finanční operace přesáhne 250000 Kč,</a:t>
            </a:r>
          </a:p>
          <a:p>
            <a:r>
              <a:rPr lang="cs-CZ" sz="1000" dirty="0"/>
              <a:t>b) bezprostředně se podílí na rozhodování při zadávání veřejné zakázky nebo na rozhodování při výkonu práv a povinností zadavatele při realizaci zadávané veřejné zakázky,</a:t>
            </a:r>
          </a:p>
          <a:p>
            <a:r>
              <a:rPr lang="cs-CZ" sz="1000" dirty="0"/>
              <a:t>c) rozhoduje ve správním řízení, s výjimkou příkazu na místě</a:t>
            </a:r>
          </a:p>
        </p:txBody>
      </p:sp>
    </p:spTree>
    <p:extLst>
      <p:ext uri="{BB962C8B-B14F-4D97-AF65-F5344CB8AC3E}">
        <p14:creationId xmlns:p14="http://schemas.microsoft.com/office/powerpoint/2010/main" val="1735508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8C4487-0192-5B00-E1B5-D92804D4647A}"/>
              </a:ext>
            </a:extLst>
          </p:cNvPr>
          <p:cNvSpPr>
            <a:spLocks noGrp="1"/>
          </p:cNvSpPr>
          <p:nvPr>
            <p:ph type="title"/>
          </p:nvPr>
        </p:nvSpPr>
        <p:spPr/>
        <p:txBody>
          <a:bodyPr/>
          <a:lstStyle/>
          <a:p>
            <a:r>
              <a:rPr lang="cs-CZ" dirty="0"/>
              <a:t>Zda je nebo není úředníkem je důležité i kvůli dalším povinnostem</a:t>
            </a:r>
          </a:p>
        </p:txBody>
      </p:sp>
      <p:sp>
        <p:nvSpPr>
          <p:cNvPr id="3" name="Zástupný obsah 2">
            <a:extLst>
              <a:ext uri="{FF2B5EF4-FFF2-40B4-BE49-F238E27FC236}">
                <a16:creationId xmlns:a16="http://schemas.microsoft.com/office/drawing/2014/main" id="{7DCF0019-8E06-7CEE-CCDF-264238152B3F}"/>
              </a:ext>
            </a:extLst>
          </p:cNvPr>
          <p:cNvSpPr>
            <a:spLocks noGrp="1"/>
          </p:cNvSpPr>
          <p:nvPr>
            <p:ph idx="1"/>
          </p:nvPr>
        </p:nvSpPr>
        <p:spPr>
          <a:xfrm>
            <a:off x="677334" y="2160589"/>
            <a:ext cx="8596668" cy="4221550"/>
          </a:xfrm>
        </p:spPr>
        <p:txBody>
          <a:bodyPr>
            <a:normAutofit fontScale="85000" lnSpcReduction="10000"/>
          </a:bodyPr>
          <a:lstStyle/>
          <a:p>
            <a:r>
              <a:rPr lang="cs-CZ" sz="2000" dirty="0"/>
              <a:t>vzdělávání, mlčenlivost, omezení výdělečné činnosti (zákon o úřednících) nebo </a:t>
            </a:r>
            <a:r>
              <a:rPr lang="cs-CZ" sz="2000" i="1" dirty="0"/>
              <a:t>nosit oděv odpovídající vážnosti úřadu </a:t>
            </a:r>
            <a:r>
              <a:rPr lang="cs-CZ" sz="2000" dirty="0"/>
              <a:t>(etický kodex úředníků)</a:t>
            </a:r>
          </a:p>
          <a:p>
            <a:r>
              <a:rPr lang="cs-CZ" sz="2000" dirty="0"/>
              <a:t>dokonce i chování v soukromém životě.</a:t>
            </a:r>
          </a:p>
          <a:p>
            <a:r>
              <a:rPr lang="cs-CZ" sz="2000" dirty="0"/>
              <a:t>„držet se jednání, jež by závažným způsobem narušilo důvěryhodnost územního samosprávného celku,“ (§ 16 odst. 1 písm. g))</a:t>
            </a:r>
          </a:p>
          <a:p>
            <a:endParaRPr lang="cs-CZ" sz="2000" dirty="0"/>
          </a:p>
          <a:p>
            <a:r>
              <a:rPr lang="cs-CZ" sz="2000" dirty="0"/>
              <a:t>A dokonce dodržovat i velmi specifická pravidla telefonování: § 16 odst. 1 písm. l) </a:t>
            </a:r>
          </a:p>
          <a:p>
            <a:pPr algn="just"/>
            <a:r>
              <a:rPr lang="cs-CZ" b="1" dirty="0"/>
              <a:t>při ústním nebo písemném jednání s fyzickými nebo právnickými osobami sdělit své jméno, příjmení, úřad, ve kterém je zařazen k výkonu práce, zařazení v útvaru úřadu</a:t>
            </a:r>
            <a:r>
              <a:rPr lang="cs-CZ" dirty="0"/>
              <a:t>; územní samosprávný celek v organizačním řádu může stanovit, pro které funkce a činnosti lze nahradit toto označení uvedením identifikačního čísla úředníka,</a:t>
            </a:r>
          </a:p>
          <a:p>
            <a:pPr algn="just"/>
            <a:endParaRPr lang="cs-CZ" dirty="0"/>
          </a:p>
          <a:p>
            <a:pPr algn="just"/>
            <a:r>
              <a:rPr lang="cs-CZ" sz="2100" dirty="0"/>
              <a:t>A má to vliv i na trestní řízení…..</a:t>
            </a:r>
          </a:p>
        </p:txBody>
      </p:sp>
      <p:sp>
        <p:nvSpPr>
          <p:cNvPr id="4" name="Obdélník 3">
            <a:extLst>
              <a:ext uri="{FF2B5EF4-FFF2-40B4-BE49-F238E27FC236}">
                <a16:creationId xmlns:a16="http://schemas.microsoft.com/office/drawing/2014/main" id="{E72FB090-6778-B7B9-9E02-520E14BA7C28}"/>
              </a:ext>
            </a:extLst>
          </p:cNvPr>
          <p:cNvSpPr/>
          <p:nvPr/>
        </p:nvSpPr>
        <p:spPr>
          <a:xfrm>
            <a:off x="9153331" y="6041362"/>
            <a:ext cx="2659224" cy="5273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Vždy jde o povinnosti, výhody žádné</a:t>
            </a:r>
          </a:p>
        </p:txBody>
      </p:sp>
    </p:spTree>
    <p:extLst>
      <p:ext uri="{BB962C8B-B14F-4D97-AF65-F5344CB8AC3E}">
        <p14:creationId xmlns:p14="http://schemas.microsoft.com/office/powerpoint/2010/main" val="2370269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18B513-4120-E7B0-59CF-F0695C1389D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E3976B4-62DF-1352-1689-F9AC6DEFF34F}"/>
              </a:ext>
            </a:extLst>
          </p:cNvPr>
          <p:cNvSpPr>
            <a:spLocks noGrp="1"/>
          </p:cNvSpPr>
          <p:nvPr>
            <p:ph idx="1"/>
          </p:nvPr>
        </p:nvSpPr>
        <p:spPr>
          <a:xfrm>
            <a:off x="677334" y="466531"/>
            <a:ext cx="8596668" cy="6288832"/>
          </a:xfrm>
        </p:spPr>
        <p:txBody>
          <a:bodyPr>
            <a:normAutofit fontScale="92500" lnSpcReduction="20000"/>
          </a:bodyPr>
          <a:lstStyle/>
          <a:p>
            <a:pPr algn="just"/>
            <a:r>
              <a:rPr lang="cs-CZ" b="1" dirty="0"/>
              <a:t>Pokud v praxi nastane situace, že se územní samosprávný celek dosud při posouzení toho, zda je konkrétní zaměstnanec úředníkem, řídil zužujícím výkladem, v jehož důsledku zaměstnance vykonávajícího činnosti, jež nejsou výkonem veřejné moci, nepovažoval za úředníka, ale nyní bude nutné v souvislosti s úpravou definice pojmu správní činnosti novelou od 1. ledna 2025 takového zaměstnance za úředníka považovat, jak má tuto změnu územní samosprávný celek provést?</a:t>
            </a:r>
          </a:p>
          <a:p>
            <a:endParaRPr lang="cs-CZ" b="1" dirty="0"/>
          </a:p>
          <a:p>
            <a:pPr algn="just"/>
            <a:r>
              <a:rPr lang="cs-CZ" dirty="0"/>
              <a:t>Dochází-li k této změně právního posouzení postavení zaměstnance jakožto úředníka za trvání pracovního poměru, bez změny v obsahu tohoto pracovního poměru, pouze na základě změny právního výkladu, resp. změny relevantní právní úpravy, nedává zákon o úřednících ani subsidiárně použitelný zákoník práce územnímu samosprávnému celku žádný právní nástroj k tomu, aby do trvání předmětného pracovního poměru jakkoliv jednostranně zasáhl. Nezbývá tedy než konstatovat, že změna postavení zaměstnance spočívající v tom, že nově bude považován za úředníka, bude za této situace spočívat čistě v novém právním posouzení, provázeném prokazatelným písemným informováním daného zaměstnance o tom, že od určitého data (od 1. ledna 2025) je úředníkem ve smyslu zákona o úřednících (případně o právech a povinnostech s tím spojených). Není přitom rozhodné, zda vzniku pracovního poměru tohoto zaměstnance (úředníka) v minulosti předcházela veřejná výzva nebo výběrové řízení podle zákona o úřednících, nebo nikoliv. Územní samosprávný celek nemá právním předpisem uloženou povinnost vést údaj o tom, která pracovní místa jeho zaměstnanců jsou tzv. úřednická a která nikoliv, v nějakém konkrétním dokumentu (např. v systemizaci pracovních míst, jako je tomu např. u služebních úřadů v režimu státní služby). Pokud však územní samosprávný celek nějaký takový dokument má, bude potřeba odpovídající změnu charakteristiky pracovního místa do takového dokumentu zanést tak, aby odpovídal skutečnosti.</a:t>
            </a:r>
            <a:endParaRPr lang="cs-CZ" b="1" dirty="0"/>
          </a:p>
        </p:txBody>
      </p:sp>
    </p:spTree>
    <p:extLst>
      <p:ext uri="{BB962C8B-B14F-4D97-AF65-F5344CB8AC3E}">
        <p14:creationId xmlns:p14="http://schemas.microsoft.com/office/powerpoint/2010/main" val="2303243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CA16FE-7B9E-343E-6B91-EE22C934574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007E6C2-7851-97BD-0934-62EA842953CC}"/>
              </a:ext>
            </a:extLst>
          </p:cNvPr>
          <p:cNvSpPr>
            <a:spLocks noGrp="1"/>
          </p:cNvSpPr>
          <p:nvPr>
            <p:ph idx="1"/>
          </p:nvPr>
        </p:nvSpPr>
        <p:spPr>
          <a:xfrm>
            <a:off x="677334" y="1222310"/>
            <a:ext cx="8596668" cy="5178489"/>
          </a:xfrm>
        </p:spPr>
        <p:txBody>
          <a:bodyPr>
            <a:normAutofit/>
          </a:bodyPr>
          <a:lstStyle/>
          <a:p>
            <a:pPr algn="just"/>
            <a:r>
              <a:rPr lang="cs-CZ" b="1" dirty="0"/>
              <a:t>Pokud výčet činností uvedený v pracovní náplni zahrnuje i činnost, která je správní činností ve smyslu zákona o úřednících, je daný zaměstnanec (za splnění ostatních podmínek) úředníkem.</a:t>
            </a:r>
            <a:r>
              <a:rPr lang="cs-CZ" dirty="0"/>
              <a:t> </a:t>
            </a:r>
          </a:p>
          <a:p>
            <a:pPr algn="just"/>
            <a:r>
              <a:rPr lang="cs-CZ" dirty="0"/>
              <a:t>Není přitom třeba, aby konkrétní činnost byla v pracovní náplni výslovně označena jako „správní činnost“ – postačí, že činnost uvedená v pracovní náplni obsahově odpovídá definici správní činnosti podle zákona o úřednících.</a:t>
            </a:r>
          </a:p>
          <a:p>
            <a:pPr algn="just"/>
            <a:r>
              <a:rPr lang="cs-CZ" dirty="0"/>
              <a:t> Současně je však třeba mít na paměti, že podle rozsudku Nejvyššího soudu ČR </a:t>
            </a:r>
            <a:r>
              <a:rPr lang="cs-CZ" dirty="0" err="1"/>
              <a:t>sp</a:t>
            </a:r>
            <a:r>
              <a:rPr lang="cs-CZ" dirty="0"/>
              <a:t>. zn. 21 </a:t>
            </a:r>
            <a:r>
              <a:rPr lang="cs-CZ" dirty="0" err="1"/>
              <a:t>Cdo</a:t>
            </a:r>
            <a:r>
              <a:rPr lang="cs-CZ" dirty="0"/>
              <a:t> 2956/2021-351 ze dne 24. března 2023 „(v) </a:t>
            </a:r>
            <a:r>
              <a:rPr lang="cs-CZ" b="1" dirty="0"/>
              <a:t>každém jednotlivém případě se závěr /zda lze zaměstnance považovat za úředníka – pozn. autora/ bude odvíjet od skutkových zjištění o sjednaném druhu práce zaměstnance a o činnostech, které v jeho rámci zaměstnanec fakticky vykonává (vykonával)“</a:t>
            </a:r>
            <a:r>
              <a:rPr lang="cs-CZ" dirty="0"/>
              <a:t>. </a:t>
            </a:r>
          </a:p>
          <a:p>
            <a:pPr algn="just"/>
            <a:r>
              <a:rPr lang="cs-CZ" dirty="0"/>
              <a:t>Náplň práce proto není jediným hlediskem pro vyhodnocení postavení zaměstnance jakožto úředníka (zároveň lze konstatovat, že náplň práce by měla ideálně odpovídat tomu, co zaměstnanec skutečně fakticky jako práci pro svého zaměstnavatele vykonává). </a:t>
            </a:r>
          </a:p>
        </p:txBody>
      </p:sp>
    </p:spTree>
    <p:extLst>
      <p:ext uri="{BB962C8B-B14F-4D97-AF65-F5344CB8AC3E}">
        <p14:creationId xmlns:p14="http://schemas.microsoft.com/office/powerpoint/2010/main" val="3053373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8CC713-F592-8853-A08E-95D4F021C31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930B16C-4CB5-36C0-914A-250F3FF993C5}"/>
              </a:ext>
            </a:extLst>
          </p:cNvPr>
          <p:cNvSpPr>
            <a:spLocks noGrp="1"/>
          </p:cNvSpPr>
          <p:nvPr>
            <p:ph idx="1"/>
          </p:nvPr>
        </p:nvSpPr>
        <p:spPr>
          <a:xfrm>
            <a:off x="677334" y="494522"/>
            <a:ext cx="8596668" cy="6027575"/>
          </a:xfrm>
        </p:spPr>
        <p:txBody>
          <a:bodyPr>
            <a:normAutofit lnSpcReduction="10000"/>
          </a:bodyPr>
          <a:lstStyle/>
          <a:p>
            <a:pPr algn="just"/>
            <a:r>
              <a:rPr lang="cs-CZ" dirty="0"/>
              <a:t>V praxi může nastat situace, že u některých územních samosprávných celků, které se při posouzení toho, zda je konkrétní zaměstnanec úředníkem, řídily výše uvedeným zužujícím výkladem, v jehož důsledku zaměstnance vykonávajícího činnosti, jež nejsou výkonem veřejné moci, nepovažovaly za úředníka, bude nutné v souvislosti s úpravou definice pojmu správní činnosti novelou (zákonem č. 196/2024 Sb.) s účinností od 1. ledna 2025 nově takového zaměstnance za úředníka považovat. </a:t>
            </a:r>
          </a:p>
          <a:p>
            <a:pPr algn="just"/>
            <a:r>
              <a:rPr lang="cs-CZ" dirty="0"/>
              <a:t>Pokud k této změně právního posouzení postavení zaměstnance jakožto úředníka dochází za trvání pracovního poměru, bez změny v obsahu tohoto pracovního poměru, pouze na základě změny právního výkladu, resp. změny relevantní právní úpravy, nedává zákon o úřednících ani subsidiárně použitelný zákoník práce územnímu samosprávnému celku žádný právní nástroj k tomu, aby do trvání předmětného pracovního poměru, jakkoliv jednostranně zasáhl. </a:t>
            </a:r>
          </a:p>
          <a:p>
            <a:pPr algn="just"/>
            <a:r>
              <a:rPr lang="cs-CZ" dirty="0"/>
              <a:t>Nezbývá tedy než konstatovat, že změna postavení zaměstnance spočívající v tom, že nově bude považován za úředníka, bude za této situace spočívat čistě v novém právním posouzení, provázeném prokazatelným písemným informováním daného zaměstnance o tom, že od určitého data je úředníkem ve smyslu zákona o úřednících (případně o právech a povinnostech s tím spojených). Není přitom rozhodné, zda vzniku pracovního poměru tohoto zaměstnance (úředníka) v minulosti předcházela veřejná výzva nebo výběrové řízení podle zákona o úřednících, nebo nikoliv. </a:t>
            </a:r>
          </a:p>
        </p:txBody>
      </p:sp>
    </p:spTree>
    <p:extLst>
      <p:ext uri="{BB962C8B-B14F-4D97-AF65-F5344CB8AC3E}">
        <p14:creationId xmlns:p14="http://schemas.microsoft.com/office/powerpoint/2010/main" val="178504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79D1F8-2071-4D92-2A95-2280746FB74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0B38B7B-B676-5BF4-7308-A30E86E21DDD}"/>
              </a:ext>
            </a:extLst>
          </p:cNvPr>
          <p:cNvSpPr>
            <a:spLocks noGrp="1"/>
          </p:cNvSpPr>
          <p:nvPr>
            <p:ph idx="1"/>
          </p:nvPr>
        </p:nvSpPr>
        <p:spPr/>
        <p:txBody>
          <a:bodyPr/>
          <a:lstStyle/>
          <a:p>
            <a:pPr algn="just"/>
            <a:r>
              <a:rPr lang="cs-CZ" b="1" u="sng" dirty="0"/>
              <a:t>Územní samosprávný celek nemá právním předpisem uloženou povinnost vést údaj o tom, která pracovní místa jeho zaměstnanců jsou tzv. úřednická a která nikoliv</a:t>
            </a:r>
            <a:r>
              <a:rPr lang="cs-CZ" b="1" dirty="0"/>
              <a:t>, </a:t>
            </a:r>
            <a:r>
              <a:rPr lang="cs-CZ" dirty="0"/>
              <a:t>v nějakém konkrétním dokumentu (např. v systemizaci pracovních míst, jako je tomu např. u služebních úřadů v režimu státní služby). </a:t>
            </a:r>
          </a:p>
          <a:p>
            <a:pPr algn="just"/>
            <a:r>
              <a:rPr lang="cs-CZ" b="1" dirty="0"/>
              <a:t>Pokud však územní samosprávný celek nějaký takový dokument má, bude potřeba odpovídající změnu charakteristiky pracovního místa do takového dokumentu zanést tak, aby odpovídal skutečnosti. </a:t>
            </a:r>
          </a:p>
        </p:txBody>
      </p:sp>
    </p:spTree>
    <p:extLst>
      <p:ext uri="{BB962C8B-B14F-4D97-AF65-F5344CB8AC3E}">
        <p14:creationId xmlns:p14="http://schemas.microsoft.com/office/powerpoint/2010/main" val="3065318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7E5CBB-6338-0BF7-9087-503E9CAC062B}"/>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608DBEF1-84F1-2772-2A82-BEBF9B342A62}"/>
              </a:ext>
            </a:extLst>
          </p:cNvPr>
          <p:cNvPicPr>
            <a:picLocks noGrp="1" noChangeAspect="1"/>
          </p:cNvPicPr>
          <p:nvPr>
            <p:ph idx="1"/>
          </p:nvPr>
        </p:nvPicPr>
        <p:blipFill>
          <a:blip r:embed="rId2"/>
          <a:stretch>
            <a:fillRect/>
          </a:stretch>
        </p:blipFill>
        <p:spPr>
          <a:xfrm>
            <a:off x="1763486" y="185672"/>
            <a:ext cx="7203231" cy="6752004"/>
          </a:xfrm>
        </p:spPr>
      </p:pic>
      <p:sp>
        <p:nvSpPr>
          <p:cNvPr id="6" name="Šipka: doleva 5">
            <a:extLst>
              <a:ext uri="{FF2B5EF4-FFF2-40B4-BE49-F238E27FC236}">
                <a16:creationId xmlns:a16="http://schemas.microsoft.com/office/drawing/2014/main" id="{06826061-DE74-CC5E-006D-6EC1D1202A01}"/>
              </a:ext>
            </a:extLst>
          </p:cNvPr>
          <p:cNvSpPr/>
          <p:nvPr/>
        </p:nvSpPr>
        <p:spPr>
          <a:xfrm>
            <a:off x="8593494" y="5573486"/>
            <a:ext cx="2230016" cy="6438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0252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427EB5-4731-9152-554E-DF4F98D05F83}"/>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C2BD2BF0-FEBD-51A9-23E3-D5E63295EDD4}"/>
              </a:ext>
            </a:extLst>
          </p:cNvPr>
          <p:cNvPicPr>
            <a:picLocks noGrp="1" noChangeAspect="1"/>
          </p:cNvPicPr>
          <p:nvPr>
            <p:ph idx="1"/>
          </p:nvPr>
        </p:nvPicPr>
        <p:blipFill>
          <a:blip r:embed="rId2"/>
          <a:stretch>
            <a:fillRect/>
          </a:stretch>
        </p:blipFill>
        <p:spPr>
          <a:xfrm>
            <a:off x="984487" y="2080727"/>
            <a:ext cx="9830308" cy="3401897"/>
          </a:xfrm>
        </p:spPr>
      </p:pic>
    </p:spTree>
    <p:extLst>
      <p:ext uri="{BB962C8B-B14F-4D97-AF65-F5344CB8AC3E}">
        <p14:creationId xmlns:p14="http://schemas.microsoft.com/office/powerpoint/2010/main" val="3389344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B3CB80-7986-F681-04AB-D5F6E9BAB64B}"/>
              </a:ext>
            </a:extLst>
          </p:cNvPr>
          <p:cNvSpPr>
            <a:spLocks noGrp="1"/>
          </p:cNvSpPr>
          <p:nvPr>
            <p:ph type="title"/>
          </p:nvPr>
        </p:nvSpPr>
        <p:spPr>
          <a:xfrm>
            <a:off x="677333" y="326571"/>
            <a:ext cx="9586339" cy="1603829"/>
          </a:xfrm>
        </p:spPr>
        <p:txBody>
          <a:bodyPr>
            <a:normAutofit fontScale="90000"/>
          </a:bodyPr>
          <a:lstStyle/>
          <a:p>
            <a:r>
              <a:rPr lang="cs-CZ" dirty="0"/>
              <a:t>Od ledna 2025 je mnoho změn v zákoně o úřednících, některé se plánovaly, ale nebudou. V novele měla být možnost i úředníka na DPP a DPČ, nebude</a:t>
            </a:r>
          </a:p>
        </p:txBody>
      </p:sp>
      <p:pic>
        <p:nvPicPr>
          <p:cNvPr id="5" name="Zástupný obsah 4">
            <a:extLst>
              <a:ext uri="{FF2B5EF4-FFF2-40B4-BE49-F238E27FC236}">
                <a16:creationId xmlns:a16="http://schemas.microsoft.com/office/drawing/2014/main" id="{B589E33B-A163-8659-49DC-9B462C5A6F10}"/>
              </a:ext>
            </a:extLst>
          </p:cNvPr>
          <p:cNvPicPr>
            <a:picLocks noGrp="1" noChangeAspect="1"/>
          </p:cNvPicPr>
          <p:nvPr>
            <p:ph idx="1"/>
          </p:nvPr>
        </p:nvPicPr>
        <p:blipFill>
          <a:blip r:embed="rId2"/>
          <a:stretch>
            <a:fillRect/>
          </a:stretch>
        </p:blipFill>
        <p:spPr>
          <a:xfrm>
            <a:off x="711692" y="2339687"/>
            <a:ext cx="8596312" cy="3867965"/>
          </a:xfrm>
        </p:spPr>
      </p:pic>
      <p:grpSp>
        <p:nvGrpSpPr>
          <p:cNvPr id="17" name="Skupina 16">
            <a:extLst>
              <a:ext uri="{FF2B5EF4-FFF2-40B4-BE49-F238E27FC236}">
                <a16:creationId xmlns:a16="http://schemas.microsoft.com/office/drawing/2014/main" id="{BFDC5823-D66A-C6E5-12D1-EB01ED912FDC}"/>
              </a:ext>
            </a:extLst>
          </p:cNvPr>
          <p:cNvGrpSpPr/>
          <p:nvPr/>
        </p:nvGrpSpPr>
        <p:grpSpPr>
          <a:xfrm>
            <a:off x="2586708" y="3879573"/>
            <a:ext cx="4777920" cy="2260080"/>
            <a:chOff x="1697848" y="3226430"/>
            <a:chExt cx="4777920" cy="2260080"/>
          </a:xfrm>
        </p:grpSpPr>
        <mc:AlternateContent xmlns:mc="http://schemas.openxmlformats.org/markup-compatibility/2006" xmlns:p14="http://schemas.microsoft.com/office/powerpoint/2010/main">
          <mc:Choice Requires="p14">
            <p:contentPart p14:bwMode="auto" r:id="rId3">
              <p14:nvContentPartPr>
                <p14:cNvPr id="10" name="Rukopis 9">
                  <a:extLst>
                    <a:ext uri="{FF2B5EF4-FFF2-40B4-BE49-F238E27FC236}">
                      <a16:creationId xmlns:a16="http://schemas.microsoft.com/office/drawing/2014/main" id="{4467EAC6-48C2-C12D-7F61-69AAE690F8C9}"/>
                    </a:ext>
                  </a:extLst>
                </p14:cNvPr>
                <p14:cNvContentPartPr/>
                <p14:nvPr/>
              </p14:nvContentPartPr>
              <p14:xfrm>
                <a:off x="2304448" y="3601550"/>
                <a:ext cx="2552760" cy="1012320"/>
              </p14:xfrm>
            </p:contentPart>
          </mc:Choice>
          <mc:Fallback xmlns="">
            <p:pic>
              <p:nvPicPr>
                <p:cNvPr id="10" name="Rukopis 9">
                  <a:extLst>
                    <a:ext uri="{FF2B5EF4-FFF2-40B4-BE49-F238E27FC236}">
                      <a16:creationId xmlns:a16="http://schemas.microsoft.com/office/drawing/2014/main" id="{4467EAC6-48C2-C12D-7F61-69AAE690F8C9}"/>
                    </a:ext>
                  </a:extLst>
                </p:cNvPr>
                <p:cNvPicPr/>
                <p:nvPr/>
              </p:nvPicPr>
              <p:blipFill>
                <a:blip r:embed="rId4"/>
                <a:stretch>
                  <a:fillRect/>
                </a:stretch>
              </p:blipFill>
              <p:spPr>
                <a:xfrm>
                  <a:off x="2241808" y="3538550"/>
                  <a:ext cx="2678400" cy="1137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Rukopis 10">
                  <a:extLst>
                    <a:ext uri="{FF2B5EF4-FFF2-40B4-BE49-F238E27FC236}">
                      <a16:creationId xmlns:a16="http://schemas.microsoft.com/office/drawing/2014/main" id="{98751C3F-C867-EA51-B3BF-E5227FB8418E}"/>
                    </a:ext>
                  </a:extLst>
                </p14:cNvPr>
                <p14:cNvContentPartPr/>
                <p14:nvPr/>
              </p14:nvContentPartPr>
              <p14:xfrm>
                <a:off x="1697848" y="4610630"/>
                <a:ext cx="2319120" cy="875880"/>
              </p14:xfrm>
            </p:contentPart>
          </mc:Choice>
          <mc:Fallback xmlns="">
            <p:pic>
              <p:nvPicPr>
                <p:cNvPr id="11" name="Rukopis 10">
                  <a:extLst>
                    <a:ext uri="{FF2B5EF4-FFF2-40B4-BE49-F238E27FC236}">
                      <a16:creationId xmlns:a16="http://schemas.microsoft.com/office/drawing/2014/main" id="{98751C3F-C867-EA51-B3BF-E5227FB8418E}"/>
                    </a:ext>
                  </a:extLst>
                </p:cNvPr>
                <p:cNvPicPr/>
                <p:nvPr/>
              </p:nvPicPr>
              <p:blipFill>
                <a:blip r:embed="rId6"/>
                <a:stretch>
                  <a:fillRect/>
                </a:stretch>
              </p:blipFill>
              <p:spPr>
                <a:xfrm>
                  <a:off x="1635208" y="4547990"/>
                  <a:ext cx="2444760" cy="1001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Rukopis 12">
                  <a:extLst>
                    <a:ext uri="{FF2B5EF4-FFF2-40B4-BE49-F238E27FC236}">
                      <a16:creationId xmlns:a16="http://schemas.microsoft.com/office/drawing/2014/main" id="{9A492DCA-8C2C-43EB-7989-DA3214CD6867}"/>
                    </a:ext>
                  </a:extLst>
                </p14:cNvPr>
                <p14:cNvContentPartPr/>
                <p14:nvPr/>
              </p14:nvContentPartPr>
              <p14:xfrm>
                <a:off x="4618168" y="4095830"/>
                <a:ext cx="391680" cy="177840"/>
              </p14:xfrm>
            </p:contentPart>
          </mc:Choice>
          <mc:Fallback xmlns="">
            <p:pic>
              <p:nvPicPr>
                <p:cNvPr id="13" name="Rukopis 12">
                  <a:extLst>
                    <a:ext uri="{FF2B5EF4-FFF2-40B4-BE49-F238E27FC236}">
                      <a16:creationId xmlns:a16="http://schemas.microsoft.com/office/drawing/2014/main" id="{9A492DCA-8C2C-43EB-7989-DA3214CD6867}"/>
                    </a:ext>
                  </a:extLst>
                </p:cNvPr>
                <p:cNvPicPr/>
                <p:nvPr/>
              </p:nvPicPr>
              <p:blipFill>
                <a:blip r:embed="rId8"/>
                <a:stretch>
                  <a:fillRect/>
                </a:stretch>
              </p:blipFill>
              <p:spPr>
                <a:xfrm>
                  <a:off x="4555528" y="4032830"/>
                  <a:ext cx="51732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Rukopis 13">
                  <a:extLst>
                    <a:ext uri="{FF2B5EF4-FFF2-40B4-BE49-F238E27FC236}">
                      <a16:creationId xmlns:a16="http://schemas.microsoft.com/office/drawing/2014/main" id="{EECF45D4-74D6-2133-761B-13843217FB9A}"/>
                    </a:ext>
                  </a:extLst>
                </p14:cNvPr>
                <p14:cNvContentPartPr/>
                <p14:nvPr/>
              </p14:nvContentPartPr>
              <p14:xfrm>
                <a:off x="5383528" y="3226430"/>
                <a:ext cx="837720" cy="505800"/>
              </p14:xfrm>
            </p:contentPart>
          </mc:Choice>
          <mc:Fallback xmlns="">
            <p:pic>
              <p:nvPicPr>
                <p:cNvPr id="14" name="Rukopis 13">
                  <a:extLst>
                    <a:ext uri="{FF2B5EF4-FFF2-40B4-BE49-F238E27FC236}">
                      <a16:creationId xmlns:a16="http://schemas.microsoft.com/office/drawing/2014/main" id="{EECF45D4-74D6-2133-761B-13843217FB9A}"/>
                    </a:ext>
                  </a:extLst>
                </p:cNvPr>
                <p:cNvPicPr/>
                <p:nvPr/>
              </p:nvPicPr>
              <p:blipFill>
                <a:blip r:embed="rId10"/>
                <a:stretch>
                  <a:fillRect/>
                </a:stretch>
              </p:blipFill>
              <p:spPr>
                <a:xfrm>
                  <a:off x="5320888" y="3163790"/>
                  <a:ext cx="963360" cy="631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Rukopis 15">
                  <a:extLst>
                    <a:ext uri="{FF2B5EF4-FFF2-40B4-BE49-F238E27FC236}">
                      <a16:creationId xmlns:a16="http://schemas.microsoft.com/office/drawing/2014/main" id="{E0D03B2D-D1AE-7DD5-6C1D-63DC45E529CD}"/>
                    </a:ext>
                  </a:extLst>
                </p14:cNvPr>
                <p14:cNvContentPartPr/>
                <p14:nvPr/>
              </p14:nvContentPartPr>
              <p14:xfrm>
                <a:off x="4870528" y="4627910"/>
                <a:ext cx="1605240" cy="413640"/>
              </p14:xfrm>
            </p:contentPart>
          </mc:Choice>
          <mc:Fallback xmlns="">
            <p:pic>
              <p:nvPicPr>
                <p:cNvPr id="16" name="Rukopis 15">
                  <a:extLst>
                    <a:ext uri="{FF2B5EF4-FFF2-40B4-BE49-F238E27FC236}">
                      <a16:creationId xmlns:a16="http://schemas.microsoft.com/office/drawing/2014/main" id="{E0D03B2D-D1AE-7DD5-6C1D-63DC45E529CD}"/>
                    </a:ext>
                  </a:extLst>
                </p:cNvPr>
                <p:cNvPicPr/>
                <p:nvPr/>
              </p:nvPicPr>
              <p:blipFill>
                <a:blip r:embed="rId12"/>
                <a:stretch>
                  <a:fillRect/>
                </a:stretch>
              </p:blipFill>
              <p:spPr>
                <a:xfrm>
                  <a:off x="4807528" y="4564910"/>
                  <a:ext cx="1730880" cy="539280"/>
                </a:xfrm>
                <a:prstGeom prst="rect">
                  <a:avLst/>
                </a:prstGeom>
              </p:spPr>
            </p:pic>
          </mc:Fallback>
        </mc:AlternateContent>
      </p:grpSp>
    </p:spTree>
    <p:extLst>
      <p:ext uri="{BB962C8B-B14F-4D97-AF65-F5344CB8AC3E}">
        <p14:creationId xmlns:p14="http://schemas.microsoft.com/office/powerpoint/2010/main" val="771237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51E166-79F0-93CF-D031-67D3239C8465}"/>
              </a:ext>
            </a:extLst>
          </p:cNvPr>
          <p:cNvSpPr>
            <a:spLocks noGrp="1"/>
          </p:cNvSpPr>
          <p:nvPr>
            <p:ph type="title"/>
          </p:nvPr>
        </p:nvSpPr>
        <p:spPr>
          <a:xfrm>
            <a:off x="677334" y="326571"/>
            <a:ext cx="8596668" cy="1603829"/>
          </a:xfrm>
        </p:spPr>
        <p:txBody>
          <a:bodyPr/>
          <a:lstStyle/>
          <a:p>
            <a:r>
              <a:rPr lang="cs-CZ" dirty="0"/>
              <a:t>Co dnes probereme</a:t>
            </a:r>
          </a:p>
        </p:txBody>
      </p:sp>
      <p:sp>
        <p:nvSpPr>
          <p:cNvPr id="3" name="Zástupný obsah 2">
            <a:extLst>
              <a:ext uri="{FF2B5EF4-FFF2-40B4-BE49-F238E27FC236}">
                <a16:creationId xmlns:a16="http://schemas.microsoft.com/office/drawing/2014/main" id="{498ECDEF-6BF4-6436-0F9F-829BC56EBE33}"/>
              </a:ext>
            </a:extLst>
          </p:cNvPr>
          <p:cNvSpPr>
            <a:spLocks noGrp="1"/>
          </p:cNvSpPr>
          <p:nvPr>
            <p:ph idx="1"/>
          </p:nvPr>
        </p:nvSpPr>
        <p:spPr>
          <a:xfrm>
            <a:off x="677334" y="1138336"/>
            <a:ext cx="8596668" cy="5393094"/>
          </a:xfrm>
        </p:spPr>
        <p:txBody>
          <a:bodyPr>
            <a:normAutofit fontScale="85000" lnSpcReduction="20000"/>
          </a:bodyPr>
          <a:lstStyle/>
          <a:p>
            <a:r>
              <a:rPr lang="cs-CZ" sz="3100" b="1" dirty="0"/>
              <a:t>Zákon o úřednících po novele</a:t>
            </a:r>
          </a:p>
          <a:p>
            <a:pPr algn="just"/>
            <a:r>
              <a:rPr lang="cs-CZ" dirty="0"/>
              <a:t>Přehledně změny zavedené novelou</a:t>
            </a:r>
          </a:p>
          <a:p>
            <a:pPr algn="just"/>
            <a:r>
              <a:rPr lang="cs-CZ" dirty="0"/>
              <a:t>Názorné vysvětlení, co jsou správní činnosti a kdo je úředníkem, kteří úředníci musí mít zkoušku odborné způsobilosti (ZOZ), jaké jsou správní činnosti v samostatné působnosti.</a:t>
            </a:r>
          </a:p>
          <a:p>
            <a:pPr algn="just"/>
            <a:r>
              <a:rPr lang="cs-CZ" dirty="0"/>
              <a:t>Změny v přijímání, skončení, změny v odstupném, výběrová řízení.</a:t>
            </a:r>
          </a:p>
          <a:p>
            <a:pPr algn="just"/>
            <a:r>
              <a:rPr lang="cs-CZ" dirty="0"/>
              <a:t>Změny ve vzdělávání úředníků, plán vzdělávání.</a:t>
            </a:r>
          </a:p>
          <a:p>
            <a:pPr algn="just"/>
            <a:r>
              <a:rPr lang="cs-CZ" dirty="0"/>
              <a:t>Související změny, jako novela zákona o obcích.</a:t>
            </a:r>
          </a:p>
          <a:p>
            <a:endParaRPr lang="cs-CZ" dirty="0"/>
          </a:p>
          <a:p>
            <a:r>
              <a:rPr lang="cs-CZ" sz="3100" b="1" dirty="0"/>
              <a:t>Flexibilní novela zákoníku práce</a:t>
            </a:r>
          </a:p>
          <a:p>
            <a:pPr algn="just"/>
            <a:r>
              <a:rPr lang="cs-CZ" dirty="0"/>
              <a:t>Souběh pracovního poměru a dohod na stejný druh práce při rodičovské dovolené</a:t>
            </a:r>
          </a:p>
          <a:p>
            <a:pPr algn="just"/>
            <a:r>
              <a:rPr lang="cs-CZ" dirty="0"/>
              <a:t>Změny v délce zkušební doby, možnostech prodloužení za doby již běžící zkušební doby a co se nově do zkušební doby započítává a co ne</a:t>
            </a:r>
          </a:p>
          <a:p>
            <a:pPr algn="just"/>
            <a:r>
              <a:rPr lang="cs-CZ" dirty="0"/>
              <a:t>Pracovní poměr na dobu určitou v případě zástupu za mateřskou, rodičovskou, případně otcovskou dovolenou</a:t>
            </a:r>
          </a:p>
          <a:p>
            <a:pPr algn="just"/>
            <a:r>
              <a:rPr lang="cs-CZ" dirty="0"/>
              <a:t>Zařazení zaměstnance na původní práci a pracoviště po mateřské, rodičovské dovolené</a:t>
            </a:r>
          </a:p>
          <a:p>
            <a:pPr algn="just"/>
            <a:r>
              <a:rPr lang="cs-CZ" dirty="0"/>
              <a:t>Výpovědní doba a změny v tom, kdy začíná běžet, změny ve výpovědních důvodech</a:t>
            </a:r>
          </a:p>
          <a:p>
            <a:pPr algn="just"/>
            <a:r>
              <a:rPr lang="cs-CZ" dirty="0"/>
              <a:t>Změny v předání mzdového výměru, doručování</a:t>
            </a:r>
          </a:p>
        </p:txBody>
      </p:sp>
    </p:spTree>
    <p:extLst>
      <p:ext uri="{BB962C8B-B14F-4D97-AF65-F5344CB8AC3E}">
        <p14:creationId xmlns:p14="http://schemas.microsoft.com/office/powerpoint/2010/main" val="4276352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6E4FCA-E268-DA76-384F-5DAA693620E7}"/>
              </a:ext>
            </a:extLst>
          </p:cNvPr>
          <p:cNvSpPr>
            <a:spLocks noGrp="1"/>
          </p:cNvSpPr>
          <p:nvPr>
            <p:ph type="title"/>
          </p:nvPr>
        </p:nvSpPr>
        <p:spPr/>
        <p:txBody>
          <a:bodyPr>
            <a:normAutofit fontScale="90000"/>
          </a:bodyPr>
          <a:lstStyle/>
          <a:p>
            <a:r>
              <a:rPr lang="cs-CZ" dirty="0"/>
              <a:t>Kde vlastně vzít úředníky? Jak je přesvědčit, aby se hlásili do výběrových řízení?</a:t>
            </a:r>
          </a:p>
        </p:txBody>
      </p:sp>
      <p:sp>
        <p:nvSpPr>
          <p:cNvPr id="3" name="Zástupný obsah 2">
            <a:extLst>
              <a:ext uri="{FF2B5EF4-FFF2-40B4-BE49-F238E27FC236}">
                <a16:creationId xmlns:a16="http://schemas.microsoft.com/office/drawing/2014/main" id="{1D0BD3F3-3747-EF69-0508-5F27DC1F7C50}"/>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577906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D89D08-8317-26D1-1578-9C1B0ABD5987}"/>
              </a:ext>
            </a:extLst>
          </p:cNvPr>
          <p:cNvSpPr>
            <a:spLocks noGrp="1"/>
          </p:cNvSpPr>
          <p:nvPr>
            <p:ph type="title"/>
          </p:nvPr>
        </p:nvSpPr>
        <p:spPr>
          <a:xfrm>
            <a:off x="677334" y="270588"/>
            <a:ext cx="8596668" cy="1659812"/>
          </a:xfrm>
        </p:spPr>
        <p:txBody>
          <a:bodyPr/>
          <a:lstStyle/>
          <a:p>
            <a:r>
              <a:rPr lang="cs-CZ" dirty="0"/>
              <a:t>Kde vzít zaměstnance?</a:t>
            </a:r>
            <a:br>
              <a:rPr lang="cs-CZ" dirty="0"/>
            </a:br>
            <a:endParaRPr lang="cs-CZ" dirty="0"/>
          </a:p>
        </p:txBody>
      </p:sp>
      <p:sp>
        <p:nvSpPr>
          <p:cNvPr id="5" name="TextovéPole 4">
            <a:extLst>
              <a:ext uri="{FF2B5EF4-FFF2-40B4-BE49-F238E27FC236}">
                <a16:creationId xmlns:a16="http://schemas.microsoft.com/office/drawing/2014/main" id="{849876D2-46E9-DE70-2EFE-7C47DB4392D3}"/>
              </a:ext>
            </a:extLst>
          </p:cNvPr>
          <p:cNvSpPr txBox="1"/>
          <p:nvPr/>
        </p:nvSpPr>
        <p:spPr>
          <a:xfrm>
            <a:off x="1763486" y="1545771"/>
            <a:ext cx="9778481" cy="307777"/>
          </a:xfrm>
          <a:prstGeom prst="rect">
            <a:avLst/>
          </a:prstGeom>
          <a:noFill/>
        </p:spPr>
        <p:txBody>
          <a:bodyPr wrap="square" rtlCol="0">
            <a:spAutoFit/>
          </a:bodyPr>
          <a:lstStyle/>
          <a:p>
            <a:r>
              <a:rPr lang="cs-CZ" sz="1400" dirty="0"/>
              <a:t>	</a:t>
            </a:r>
          </a:p>
        </p:txBody>
      </p:sp>
      <p:pic>
        <p:nvPicPr>
          <p:cNvPr id="10" name="Obrázek 9">
            <a:extLst>
              <a:ext uri="{FF2B5EF4-FFF2-40B4-BE49-F238E27FC236}">
                <a16:creationId xmlns:a16="http://schemas.microsoft.com/office/drawing/2014/main" id="{A677C138-3234-5350-27C6-40DDA060D4B7}"/>
              </a:ext>
            </a:extLst>
          </p:cNvPr>
          <p:cNvPicPr>
            <a:picLocks noChangeAspect="1"/>
          </p:cNvPicPr>
          <p:nvPr/>
        </p:nvPicPr>
        <p:blipFill>
          <a:blip r:embed="rId2"/>
          <a:stretch>
            <a:fillRect/>
          </a:stretch>
        </p:blipFill>
        <p:spPr>
          <a:xfrm>
            <a:off x="1056490" y="806790"/>
            <a:ext cx="9151200" cy="5965826"/>
          </a:xfrm>
          <a:prstGeom prst="rect">
            <a:avLst/>
          </a:prstGeom>
        </p:spPr>
      </p:pic>
    </p:spTree>
    <p:extLst>
      <p:ext uri="{BB962C8B-B14F-4D97-AF65-F5344CB8AC3E}">
        <p14:creationId xmlns:p14="http://schemas.microsoft.com/office/powerpoint/2010/main" val="2509336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315339-014B-7AF5-2F3E-B8BA90860EC6}"/>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B658252D-AFE6-C391-943C-BB07F44608AD}"/>
              </a:ext>
            </a:extLst>
          </p:cNvPr>
          <p:cNvPicPr>
            <a:picLocks noGrp="1" noChangeAspect="1"/>
          </p:cNvPicPr>
          <p:nvPr>
            <p:ph idx="1"/>
          </p:nvPr>
        </p:nvPicPr>
        <p:blipFill>
          <a:blip r:embed="rId2"/>
          <a:stretch>
            <a:fillRect/>
          </a:stretch>
        </p:blipFill>
        <p:spPr>
          <a:xfrm>
            <a:off x="0" y="72570"/>
            <a:ext cx="10178971" cy="5893766"/>
          </a:xfrm>
        </p:spPr>
      </p:pic>
      <p:sp>
        <p:nvSpPr>
          <p:cNvPr id="6" name="Obdélník 5">
            <a:extLst>
              <a:ext uri="{FF2B5EF4-FFF2-40B4-BE49-F238E27FC236}">
                <a16:creationId xmlns:a16="http://schemas.microsoft.com/office/drawing/2014/main" id="{F67FA8FE-8172-4035-306C-8BF0C1CC9C47}"/>
              </a:ext>
            </a:extLst>
          </p:cNvPr>
          <p:cNvSpPr/>
          <p:nvPr/>
        </p:nvSpPr>
        <p:spPr>
          <a:xfrm>
            <a:off x="261257" y="5966336"/>
            <a:ext cx="11448661" cy="6863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200" dirty="0"/>
              <a:t>V Německu je ale draho, ne? </a:t>
            </a:r>
          </a:p>
          <a:p>
            <a:pPr algn="ctr"/>
            <a:r>
              <a:rPr lang="cs-CZ" sz="1200" dirty="0"/>
              <a:t>Za garsonku až 2+KK ve </a:t>
            </a:r>
            <a:r>
              <a:rPr lang="cs-CZ" sz="1200" dirty="0" err="1"/>
              <a:t>Weilheimu</a:t>
            </a:r>
            <a:r>
              <a:rPr lang="cs-CZ" sz="1200" dirty="0"/>
              <a:t> zaplatíte pronajímateli 600-800 EUR (15-20 tis. Kč), od města budete mít levněji. </a:t>
            </a:r>
          </a:p>
          <a:p>
            <a:pPr algn="ctr"/>
            <a:r>
              <a:rPr lang="cs-CZ" sz="1200" dirty="0"/>
              <a:t>Porovnejme si s Pardubickým krajem – nájem v Pardubicích 2+KK 13 – 21 000 Kč. </a:t>
            </a:r>
          </a:p>
        </p:txBody>
      </p:sp>
    </p:spTree>
    <p:extLst>
      <p:ext uri="{BB962C8B-B14F-4D97-AF65-F5344CB8AC3E}">
        <p14:creationId xmlns:p14="http://schemas.microsoft.com/office/powerpoint/2010/main" val="746716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11A301D2-8268-E70B-4415-D4D2BB3B18B1}"/>
              </a:ext>
            </a:extLst>
          </p:cNvPr>
          <p:cNvSpPr txBox="1">
            <a:spLocks noGrp="1"/>
          </p:cNvSpPr>
          <p:nvPr>
            <p:ph type="title"/>
          </p:nvPr>
        </p:nvSpPr>
        <p:spPr>
          <a:xfrm>
            <a:off x="677862" y="609600"/>
            <a:ext cx="9865729" cy="2862322"/>
          </a:xfrm>
          <a:prstGeom prst="rect">
            <a:avLst/>
          </a:prstGeom>
          <a:noFill/>
        </p:spPr>
        <p:txBody>
          <a:bodyPr wrap="square" rtlCol="0">
            <a:spAutoFit/>
          </a:bodyPr>
          <a:lstStyle/>
          <a:p>
            <a:r>
              <a:rPr lang="cs-CZ" dirty="0">
                <a:solidFill>
                  <a:schemeClr val="accent2"/>
                </a:solidFill>
              </a:rPr>
              <a:t>Průměrný </a:t>
            </a:r>
            <a:r>
              <a:rPr lang="cs-CZ" b="1" dirty="0">
                <a:solidFill>
                  <a:schemeClr val="accent2"/>
                </a:solidFill>
              </a:rPr>
              <a:t>důchod</a:t>
            </a:r>
            <a:r>
              <a:rPr lang="cs-CZ" dirty="0">
                <a:solidFill>
                  <a:schemeClr val="accent2"/>
                </a:solidFill>
              </a:rPr>
              <a:t> 2024  čist.        </a:t>
            </a:r>
            <a:r>
              <a:rPr lang="cs-CZ" b="1" dirty="0">
                <a:solidFill>
                  <a:schemeClr val="accent2"/>
                </a:solidFill>
              </a:rPr>
              <a:t>21 094 </a:t>
            </a:r>
            <a:r>
              <a:rPr lang="cs-CZ" dirty="0">
                <a:solidFill>
                  <a:schemeClr val="accent2"/>
                </a:solidFill>
              </a:rPr>
              <a:t>Kč  </a:t>
            </a:r>
            <a:br>
              <a:rPr lang="cs-CZ" dirty="0"/>
            </a:br>
            <a:r>
              <a:rPr lang="cs-CZ" sz="1800" dirty="0">
                <a:solidFill>
                  <a:schemeClr val="accent2"/>
                </a:solidFill>
              </a:rPr>
              <a:t>Průměrný důchod tedy odpovídá 26 000 Kč hrubého</a:t>
            </a:r>
            <a:br>
              <a:rPr lang="cs-CZ" sz="1800" dirty="0">
                <a:solidFill>
                  <a:schemeClr val="accent2"/>
                </a:solidFill>
              </a:rPr>
            </a:br>
            <a:r>
              <a:rPr lang="cs-CZ" sz="1800" dirty="0">
                <a:solidFill>
                  <a:schemeClr val="accent2"/>
                </a:solidFill>
              </a:rPr>
              <a:t>Za 26 000 hrubého (což je 11. platová třída) nastupuje např. </a:t>
            </a:r>
            <a:r>
              <a:rPr lang="cs-CZ" sz="1800" u="sng" dirty="0">
                <a:solidFill>
                  <a:schemeClr val="accent2"/>
                </a:solidFill>
              </a:rPr>
              <a:t>právník do právního odboru kanceláře hejtmana Jihomoravského kraje </a:t>
            </a:r>
            <a:r>
              <a:rPr lang="cs-CZ" sz="1800" dirty="0">
                <a:solidFill>
                  <a:schemeClr val="accent2"/>
                </a:solidFill>
              </a:rPr>
              <a:t>(dostane ale 116 Kč na oběd) </a:t>
            </a:r>
            <a:r>
              <a:rPr lang="cs-CZ" sz="1800" u="sng" dirty="0">
                <a:solidFill>
                  <a:schemeClr val="accent2"/>
                </a:solidFill>
              </a:rPr>
              <a:t>nebo právník stavebního odboru magistrátu Pardubice </a:t>
            </a:r>
            <a:r>
              <a:rPr lang="cs-CZ" sz="1800" dirty="0">
                <a:solidFill>
                  <a:schemeClr val="accent2"/>
                </a:solidFill>
              </a:rPr>
              <a:t>(dostane dokonce 150 Kč na oběd). </a:t>
            </a:r>
            <a:br>
              <a:rPr lang="cs-CZ" sz="1800" dirty="0"/>
            </a:br>
            <a:r>
              <a:rPr lang="cs-CZ" dirty="0">
                <a:solidFill>
                  <a:schemeClr val="accent2"/>
                </a:solidFill>
              </a:rPr>
              <a:t>Referent </a:t>
            </a:r>
            <a:r>
              <a:rPr lang="cs-CZ" dirty="0" err="1">
                <a:solidFill>
                  <a:schemeClr val="accent2"/>
                </a:solidFill>
              </a:rPr>
              <a:t>MěÚ</a:t>
            </a:r>
            <a:r>
              <a:rPr lang="cs-CZ" dirty="0">
                <a:solidFill>
                  <a:schemeClr val="accent2"/>
                </a:solidFill>
              </a:rPr>
              <a:t> (10 PT) čistého        </a:t>
            </a:r>
            <a:r>
              <a:rPr lang="cs-CZ" b="1" dirty="0">
                <a:solidFill>
                  <a:srgbClr val="FF0000"/>
                </a:solidFill>
              </a:rPr>
              <a:t>20 912 </a:t>
            </a:r>
            <a:r>
              <a:rPr lang="cs-CZ" dirty="0"/>
              <a:t>Kč</a:t>
            </a:r>
            <a:br>
              <a:rPr lang="cs-CZ" dirty="0"/>
            </a:br>
            <a:endParaRPr lang="cs-CZ" dirty="0"/>
          </a:p>
        </p:txBody>
      </p:sp>
      <p:sp>
        <p:nvSpPr>
          <p:cNvPr id="2" name="Obdélník: se zakulacenými rohy 1">
            <a:extLst>
              <a:ext uri="{FF2B5EF4-FFF2-40B4-BE49-F238E27FC236}">
                <a16:creationId xmlns:a16="http://schemas.microsoft.com/office/drawing/2014/main" id="{EC961F41-D83F-947B-31D8-BDCE3AFD4629}"/>
              </a:ext>
            </a:extLst>
          </p:cNvPr>
          <p:cNvSpPr/>
          <p:nvPr/>
        </p:nvSpPr>
        <p:spPr>
          <a:xfrm>
            <a:off x="2664542" y="3053500"/>
            <a:ext cx="8323910" cy="26948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dirty="0"/>
              <a:t>2 senioři  </a:t>
            </a:r>
            <a:r>
              <a:rPr lang="cs-CZ" b="1" dirty="0"/>
              <a:t>42 000 + výchovné 500 za dítě. 2 osoby, 	celkem 43 000 </a:t>
            </a:r>
            <a:r>
              <a:rPr lang="cs-CZ" dirty="0"/>
              <a:t>Kč</a:t>
            </a:r>
          </a:p>
          <a:p>
            <a:endParaRPr lang="cs-CZ" dirty="0"/>
          </a:p>
          <a:p>
            <a:r>
              <a:rPr lang="cs-CZ" dirty="0"/>
              <a:t>Úředník s manželkou a dítětem na </a:t>
            </a:r>
            <a:r>
              <a:rPr lang="cs-CZ" dirty="0" err="1"/>
              <a:t>rodičáku</a:t>
            </a:r>
            <a:r>
              <a:rPr lang="cs-CZ" dirty="0"/>
              <a:t> 3 osoby, osobní příplatek 5000,  25 790 (po slevě na dítě) + 11 290 rodičovský příspěvek, celkem </a:t>
            </a:r>
            <a:r>
              <a:rPr lang="cs-CZ" b="1" dirty="0"/>
              <a:t>36 580 Kč </a:t>
            </a:r>
            <a:r>
              <a:rPr lang="cs-CZ" dirty="0"/>
              <a:t>čistého.</a:t>
            </a:r>
          </a:p>
          <a:p>
            <a:endParaRPr lang="cs-CZ" dirty="0"/>
          </a:p>
          <a:p>
            <a:r>
              <a:rPr lang="cs-CZ" dirty="0"/>
              <a:t>Úředník začátečník po VŠ s manželkou a dítětem na </a:t>
            </a:r>
            <a:r>
              <a:rPr lang="cs-CZ" dirty="0" err="1"/>
              <a:t>rodičáku</a:t>
            </a:r>
            <a:r>
              <a:rPr lang="cs-CZ" dirty="0"/>
              <a:t> 	</a:t>
            </a:r>
            <a:r>
              <a:rPr lang="cs-CZ" b="1" dirty="0"/>
              <a:t>29 209 </a:t>
            </a:r>
            <a:r>
              <a:rPr lang="cs-CZ" dirty="0"/>
              <a:t>Kč</a:t>
            </a:r>
          </a:p>
        </p:txBody>
      </p:sp>
      <p:sp>
        <p:nvSpPr>
          <p:cNvPr id="3" name="TextovéPole 2">
            <a:extLst>
              <a:ext uri="{FF2B5EF4-FFF2-40B4-BE49-F238E27FC236}">
                <a16:creationId xmlns:a16="http://schemas.microsoft.com/office/drawing/2014/main" id="{C9207A7D-D3F2-4C04-6D22-EEE0FB2E5F07}"/>
              </a:ext>
            </a:extLst>
          </p:cNvPr>
          <p:cNvSpPr txBox="1"/>
          <p:nvPr/>
        </p:nvSpPr>
        <p:spPr>
          <a:xfrm>
            <a:off x="462116" y="5786735"/>
            <a:ext cx="9724103" cy="923330"/>
          </a:xfrm>
          <a:prstGeom prst="rect">
            <a:avLst/>
          </a:prstGeom>
          <a:noFill/>
        </p:spPr>
        <p:txBody>
          <a:bodyPr wrap="square" rtlCol="0">
            <a:spAutoFit/>
          </a:bodyPr>
          <a:lstStyle/>
          <a:p>
            <a:r>
              <a:rPr lang="cs-CZ" dirty="0"/>
              <a:t>•	Platové tabulky již v základu porušují ustanovení § 112 zákoníku práce, které stanovuje, že zaručený plat ve 4. skupině prací (10. – 16. platová třída) je 1,6násobek minimální mzdy, tedy 33 280 Kč. </a:t>
            </a:r>
          </a:p>
        </p:txBody>
      </p:sp>
    </p:spTree>
    <p:extLst>
      <p:ext uri="{BB962C8B-B14F-4D97-AF65-F5344CB8AC3E}">
        <p14:creationId xmlns:p14="http://schemas.microsoft.com/office/powerpoint/2010/main" val="3346005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89FB48-AF95-DF05-7351-003FD0830B80}"/>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D912ED03-8619-6228-B5FC-70BD338DC9A8}"/>
              </a:ext>
            </a:extLst>
          </p:cNvPr>
          <p:cNvPicPr>
            <a:picLocks noGrp="1" noChangeAspect="1"/>
          </p:cNvPicPr>
          <p:nvPr>
            <p:ph idx="1"/>
          </p:nvPr>
        </p:nvPicPr>
        <p:blipFill>
          <a:blip r:embed="rId2"/>
          <a:stretch>
            <a:fillRect/>
          </a:stretch>
        </p:blipFill>
        <p:spPr>
          <a:xfrm>
            <a:off x="74645" y="38405"/>
            <a:ext cx="12117355" cy="6636401"/>
          </a:xfrm>
        </p:spPr>
      </p:pic>
    </p:spTree>
    <p:extLst>
      <p:ext uri="{BB962C8B-B14F-4D97-AF65-F5344CB8AC3E}">
        <p14:creationId xmlns:p14="http://schemas.microsoft.com/office/powerpoint/2010/main" val="3550891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0EC23FB2-2F35-72A0-5F8D-762C341D0872}"/>
              </a:ext>
            </a:extLst>
          </p:cNvPr>
          <p:cNvPicPr>
            <a:picLocks noGrp="1" noChangeAspect="1"/>
          </p:cNvPicPr>
          <p:nvPr>
            <p:ph idx="1"/>
          </p:nvPr>
        </p:nvPicPr>
        <p:blipFill>
          <a:blip r:embed="rId2"/>
          <a:stretch>
            <a:fillRect/>
          </a:stretch>
        </p:blipFill>
        <p:spPr>
          <a:xfrm>
            <a:off x="0" y="1575366"/>
            <a:ext cx="6531429" cy="6797184"/>
          </a:xfrm>
        </p:spPr>
      </p:pic>
      <p:sp>
        <p:nvSpPr>
          <p:cNvPr id="7" name="Nadpis 6">
            <a:extLst>
              <a:ext uri="{FF2B5EF4-FFF2-40B4-BE49-F238E27FC236}">
                <a16:creationId xmlns:a16="http://schemas.microsoft.com/office/drawing/2014/main" id="{CDEACD05-4899-92C8-A8DD-DE0A7D1810AF}"/>
              </a:ext>
            </a:extLst>
          </p:cNvPr>
          <p:cNvSpPr txBox="1">
            <a:spLocks noGrp="1"/>
          </p:cNvSpPr>
          <p:nvPr>
            <p:ph type="title"/>
          </p:nvPr>
        </p:nvSpPr>
        <p:spPr>
          <a:xfrm>
            <a:off x="677862" y="251927"/>
            <a:ext cx="10201631" cy="1323439"/>
          </a:xfrm>
          <a:prstGeom prst="rect">
            <a:avLst/>
          </a:prstGeom>
          <a:noFill/>
        </p:spPr>
        <p:txBody>
          <a:bodyPr wrap="square" rtlCol="0">
            <a:spAutoFit/>
          </a:bodyPr>
          <a:lstStyle/>
          <a:p>
            <a:r>
              <a:rPr lang="cs-CZ" sz="4000" b="1" dirty="0">
                <a:solidFill>
                  <a:schemeClr val="tx1"/>
                </a:solidFill>
              </a:rPr>
              <a:t>Na jednu hypotéku na byt tedy potřebujeme 4,5 referenta</a:t>
            </a:r>
          </a:p>
        </p:txBody>
      </p:sp>
      <p:sp>
        <p:nvSpPr>
          <p:cNvPr id="2" name="Řečová bublina: obdélníkový bublinový popisek se zakulacenými rohy 1">
            <a:extLst>
              <a:ext uri="{FF2B5EF4-FFF2-40B4-BE49-F238E27FC236}">
                <a16:creationId xmlns:a16="http://schemas.microsoft.com/office/drawing/2014/main" id="{8E884653-F006-BF1B-A695-F47688117F8D}"/>
              </a:ext>
            </a:extLst>
          </p:cNvPr>
          <p:cNvSpPr/>
          <p:nvPr/>
        </p:nvSpPr>
        <p:spPr>
          <a:xfrm>
            <a:off x="6997958" y="3429001"/>
            <a:ext cx="3153748" cy="1488232"/>
          </a:xfrm>
          <a:prstGeom prst="wedgeRoundRectCallout">
            <a:avLst>
              <a:gd name="adj1" fmla="val -95969"/>
              <a:gd name="adj2" fmla="val 5992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Jestli budou v prosinci odměny, možná konečně splatíme i toho ½ referenta</a:t>
            </a:r>
          </a:p>
        </p:txBody>
      </p:sp>
    </p:spTree>
    <p:extLst>
      <p:ext uri="{BB962C8B-B14F-4D97-AF65-F5344CB8AC3E}">
        <p14:creationId xmlns:p14="http://schemas.microsoft.com/office/powerpoint/2010/main" val="2500801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D2A66F-9CD6-CF30-D3C1-709FE9AE91A5}"/>
              </a:ext>
            </a:extLst>
          </p:cNvPr>
          <p:cNvSpPr>
            <a:spLocks noGrp="1"/>
          </p:cNvSpPr>
          <p:nvPr>
            <p:ph type="title"/>
          </p:nvPr>
        </p:nvSpPr>
        <p:spPr/>
        <p:txBody>
          <a:bodyPr/>
          <a:lstStyle/>
          <a:p>
            <a:r>
              <a:rPr lang="cs-CZ" dirty="0"/>
              <a:t>Střední třída</a:t>
            </a:r>
          </a:p>
        </p:txBody>
      </p:sp>
      <p:sp>
        <p:nvSpPr>
          <p:cNvPr id="3" name="Zástupný obsah 2">
            <a:extLst>
              <a:ext uri="{FF2B5EF4-FFF2-40B4-BE49-F238E27FC236}">
                <a16:creationId xmlns:a16="http://schemas.microsoft.com/office/drawing/2014/main" id="{581DEEDF-7B53-42FC-ECE7-07AFF07E0CC9}"/>
              </a:ext>
            </a:extLst>
          </p:cNvPr>
          <p:cNvSpPr>
            <a:spLocks noGrp="1"/>
          </p:cNvSpPr>
          <p:nvPr>
            <p:ph idx="1"/>
          </p:nvPr>
        </p:nvSpPr>
        <p:spPr>
          <a:xfrm>
            <a:off x="677334" y="1287625"/>
            <a:ext cx="7402976" cy="4753738"/>
          </a:xfrm>
        </p:spPr>
        <p:txBody>
          <a:bodyPr/>
          <a:lstStyle/>
          <a:p>
            <a:r>
              <a:rPr lang="cs-CZ" b="1" dirty="0"/>
              <a:t>Rakousko-Uhersko, 1. </a:t>
            </a:r>
            <a:r>
              <a:rPr lang="cs-CZ" b="1" dirty="0" err="1"/>
              <a:t>Rep</a:t>
            </a:r>
            <a:r>
              <a:rPr lang="cs-CZ" b="1" dirty="0"/>
              <a:t>. </a:t>
            </a:r>
          </a:p>
          <a:p>
            <a:pPr lvl="1"/>
            <a:r>
              <a:rPr lang="cs-CZ" dirty="0"/>
              <a:t>střední třída mj. úředníci. Definitiva. Penze. Služka. Manželka nepracovala.</a:t>
            </a:r>
          </a:p>
          <a:p>
            <a:pPr lvl="1"/>
            <a:r>
              <a:rPr lang="cs-CZ" dirty="0"/>
              <a:t>Vedoucí úřadu vyšší střední třída - vlastní byt + letní byt.</a:t>
            </a:r>
          </a:p>
          <a:p>
            <a:endParaRPr lang="cs-CZ" dirty="0"/>
          </a:p>
          <a:p>
            <a:endParaRPr lang="cs-CZ" dirty="0"/>
          </a:p>
          <a:p>
            <a:r>
              <a:rPr lang="cs-CZ" b="1" dirty="0"/>
              <a:t>Střední třída nyní</a:t>
            </a:r>
          </a:p>
          <a:p>
            <a:r>
              <a:rPr lang="cs-CZ" dirty="0"/>
              <a:t>Jedna z definic. – hranice střední třídy začíná na příjmu 1,5 – 2 násobku průměrné mzdy (73 800– 98 440), + finanční rezerva, + vlastní byt nebo dům, + auto </a:t>
            </a:r>
          </a:p>
        </p:txBody>
      </p:sp>
      <p:sp>
        <p:nvSpPr>
          <p:cNvPr id="4" name="Obdélník: se zakulacenými rohy 3">
            <a:extLst>
              <a:ext uri="{FF2B5EF4-FFF2-40B4-BE49-F238E27FC236}">
                <a16:creationId xmlns:a16="http://schemas.microsoft.com/office/drawing/2014/main" id="{C0F9CFCD-BA95-9479-8F08-7E0948E3B456}"/>
              </a:ext>
            </a:extLst>
          </p:cNvPr>
          <p:cNvSpPr/>
          <p:nvPr/>
        </p:nvSpPr>
        <p:spPr>
          <a:xfrm>
            <a:off x="8049208" y="862254"/>
            <a:ext cx="4142792" cy="38807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dirty="0"/>
              <a:t>R-U</a:t>
            </a:r>
          </a:p>
          <a:p>
            <a:pPr algn="ctr"/>
            <a:r>
              <a:rPr lang="cs-CZ" sz="1400" dirty="0"/>
              <a:t>Kvalifikovaný dělník nebo učitel pobíral ročně 1200 korun, inženýři a technici kolem 2000 korun, nižší úředník 6000 korun, ředitel školy mohl mít přes 7000 korun. Průměrný plat vyššího úředníka už dosahoval 12 000 korun. Z příjmu nad 1200 korun ročně s musela platit daň z příjmů.</a:t>
            </a:r>
          </a:p>
          <a:p>
            <a:pPr algn="ctr"/>
            <a:endParaRPr lang="cs-CZ" sz="1400" dirty="0"/>
          </a:p>
          <a:p>
            <a:pPr algn="ctr"/>
            <a:r>
              <a:rPr lang="cs-CZ" sz="1400" dirty="0"/>
              <a:t> litr vína 60 až 80 haléřů, </a:t>
            </a:r>
          </a:p>
          <a:p>
            <a:pPr algn="ctr"/>
            <a:r>
              <a:rPr lang="cs-CZ" sz="1400" dirty="0"/>
              <a:t>půllitr piva od 12 do 26 haléřů. L</a:t>
            </a:r>
          </a:p>
          <a:p>
            <a:pPr algn="ctr"/>
            <a:r>
              <a:rPr lang="cs-CZ" sz="1400" dirty="0"/>
              <a:t>vepřo-knedlo-zelo 60 haléřů. </a:t>
            </a:r>
          </a:p>
          <a:p>
            <a:pPr algn="ctr"/>
            <a:r>
              <a:rPr lang="cs-CZ" sz="1400" dirty="0"/>
              <a:t>Za oběd se běžně platilo 40 až 70 haléřů.</a:t>
            </a:r>
          </a:p>
          <a:p>
            <a:pPr algn="ctr"/>
            <a:endParaRPr lang="cs-CZ" sz="1400" dirty="0"/>
          </a:p>
        </p:txBody>
      </p:sp>
    </p:spTree>
    <p:extLst>
      <p:ext uri="{BB962C8B-B14F-4D97-AF65-F5344CB8AC3E}">
        <p14:creationId xmlns:p14="http://schemas.microsoft.com/office/powerpoint/2010/main" val="1549894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BC7F9B-A146-59C3-8446-805C3D29B9A5}"/>
              </a:ext>
            </a:extLst>
          </p:cNvPr>
          <p:cNvSpPr>
            <a:spLocks noGrp="1"/>
          </p:cNvSpPr>
          <p:nvPr>
            <p:ph type="title"/>
          </p:nvPr>
        </p:nvSpPr>
        <p:spPr/>
        <p:txBody>
          <a:bodyPr>
            <a:normAutofit fontScale="90000"/>
          </a:bodyPr>
          <a:lstStyle/>
          <a:p>
            <a:r>
              <a:rPr lang="cs-CZ" dirty="0"/>
              <a:t>Stát tedy požaduje za velmi málo peněz hodně muziky, dodává ale dokonce i rozbité nástroje</a:t>
            </a:r>
          </a:p>
        </p:txBody>
      </p:sp>
      <p:pic>
        <p:nvPicPr>
          <p:cNvPr id="5" name="Zástupný obsah 4">
            <a:extLst>
              <a:ext uri="{FF2B5EF4-FFF2-40B4-BE49-F238E27FC236}">
                <a16:creationId xmlns:a16="http://schemas.microsoft.com/office/drawing/2014/main" id="{FD5685C6-F629-C23E-644F-718BDF048B10}"/>
              </a:ext>
            </a:extLst>
          </p:cNvPr>
          <p:cNvPicPr>
            <a:picLocks noGrp="1" noChangeAspect="1"/>
          </p:cNvPicPr>
          <p:nvPr>
            <p:ph idx="1"/>
          </p:nvPr>
        </p:nvPicPr>
        <p:blipFill>
          <a:blip r:embed="rId2"/>
          <a:stretch>
            <a:fillRect/>
          </a:stretch>
        </p:blipFill>
        <p:spPr>
          <a:xfrm>
            <a:off x="2444621" y="1692195"/>
            <a:ext cx="5705750" cy="5659959"/>
          </a:xfrm>
        </p:spPr>
      </p:pic>
    </p:spTree>
    <p:extLst>
      <p:ext uri="{BB962C8B-B14F-4D97-AF65-F5344CB8AC3E}">
        <p14:creationId xmlns:p14="http://schemas.microsoft.com/office/powerpoint/2010/main" val="1854285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3CECE32A-B975-D94A-78E0-D8A304FD1AF2}"/>
              </a:ext>
            </a:extLst>
          </p:cNvPr>
          <p:cNvPicPr>
            <a:picLocks noGrp="1" noChangeAspect="1"/>
          </p:cNvPicPr>
          <p:nvPr>
            <p:ph idx="1"/>
          </p:nvPr>
        </p:nvPicPr>
        <p:blipFill>
          <a:blip r:embed="rId2"/>
          <a:stretch>
            <a:fillRect/>
          </a:stretch>
        </p:blipFill>
        <p:spPr>
          <a:xfrm>
            <a:off x="3009900" y="47139"/>
            <a:ext cx="6172200" cy="6763723"/>
          </a:xfrm>
        </p:spPr>
      </p:pic>
      <p:sp>
        <p:nvSpPr>
          <p:cNvPr id="2" name="Nadpis 1">
            <a:extLst>
              <a:ext uri="{FF2B5EF4-FFF2-40B4-BE49-F238E27FC236}">
                <a16:creationId xmlns:a16="http://schemas.microsoft.com/office/drawing/2014/main" id="{036B7C8E-517C-ED79-91F6-1175CAA5264C}"/>
              </a:ext>
            </a:extLst>
          </p:cNvPr>
          <p:cNvSpPr>
            <a:spLocks noGrp="1"/>
          </p:cNvSpPr>
          <p:nvPr>
            <p:ph type="title"/>
          </p:nvPr>
        </p:nvSpPr>
        <p:spPr>
          <a:xfrm>
            <a:off x="518746" y="272562"/>
            <a:ext cx="2576146" cy="1657838"/>
          </a:xfrm>
        </p:spPr>
        <p:txBody>
          <a:bodyPr>
            <a:noAutofit/>
          </a:bodyPr>
          <a:lstStyle/>
          <a:p>
            <a:r>
              <a:rPr lang="cs-CZ" sz="2800" dirty="0"/>
              <a:t>Nefunkční e-Sbírka zákonů…</a:t>
            </a:r>
          </a:p>
        </p:txBody>
      </p:sp>
      <p:sp>
        <p:nvSpPr>
          <p:cNvPr id="6" name="Šipka: doleva 5">
            <a:extLst>
              <a:ext uri="{FF2B5EF4-FFF2-40B4-BE49-F238E27FC236}">
                <a16:creationId xmlns:a16="http://schemas.microsoft.com/office/drawing/2014/main" id="{F6408D02-31A4-6A62-780F-A18E5D3EB0AC}"/>
              </a:ext>
            </a:extLst>
          </p:cNvPr>
          <p:cNvSpPr/>
          <p:nvPr/>
        </p:nvSpPr>
        <p:spPr>
          <a:xfrm>
            <a:off x="8440615" y="5776546"/>
            <a:ext cx="3472961" cy="1034315"/>
          </a:xfrm>
          <a:prstGeom prst="lef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dirty="0"/>
              <a:t>Toto není poslední změna zákona, poslední je č. 418/2023..</a:t>
            </a:r>
          </a:p>
        </p:txBody>
      </p:sp>
      <p:sp>
        <p:nvSpPr>
          <p:cNvPr id="7" name="Šipka: doleva 6">
            <a:extLst>
              <a:ext uri="{FF2B5EF4-FFF2-40B4-BE49-F238E27FC236}">
                <a16:creationId xmlns:a16="http://schemas.microsoft.com/office/drawing/2014/main" id="{7CD9C9CD-0428-FC64-8627-8C759BD602F8}"/>
              </a:ext>
            </a:extLst>
          </p:cNvPr>
          <p:cNvSpPr/>
          <p:nvPr/>
        </p:nvSpPr>
        <p:spPr>
          <a:xfrm>
            <a:off x="8868508" y="2667000"/>
            <a:ext cx="3472961" cy="1034315"/>
          </a:xfrm>
          <a:prstGeom prst="lef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dirty="0"/>
              <a:t>Ve Sbírce chyběl celý prosinec….</a:t>
            </a:r>
          </a:p>
        </p:txBody>
      </p:sp>
      <p:pic>
        <p:nvPicPr>
          <p:cNvPr id="3" name="Obrázek 2">
            <a:extLst>
              <a:ext uri="{FF2B5EF4-FFF2-40B4-BE49-F238E27FC236}">
                <a16:creationId xmlns:a16="http://schemas.microsoft.com/office/drawing/2014/main" id="{F65F2B83-8C15-7EC2-377A-72B88D277BE2}"/>
              </a:ext>
            </a:extLst>
          </p:cNvPr>
          <p:cNvPicPr>
            <a:picLocks noChangeAspect="1"/>
          </p:cNvPicPr>
          <p:nvPr/>
        </p:nvPicPr>
        <p:blipFill>
          <a:blip r:embed="rId3"/>
          <a:stretch>
            <a:fillRect/>
          </a:stretch>
        </p:blipFill>
        <p:spPr>
          <a:xfrm>
            <a:off x="915667" y="3428999"/>
            <a:ext cx="1834408" cy="1498601"/>
          </a:xfrm>
          <a:prstGeom prst="rect">
            <a:avLst/>
          </a:prstGeom>
        </p:spPr>
      </p:pic>
    </p:spTree>
    <p:extLst>
      <p:ext uri="{BB962C8B-B14F-4D97-AF65-F5344CB8AC3E}">
        <p14:creationId xmlns:p14="http://schemas.microsoft.com/office/powerpoint/2010/main" val="3773551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F7E876-897C-6A4F-27A1-626516ED209B}"/>
              </a:ext>
            </a:extLst>
          </p:cNvPr>
          <p:cNvSpPr>
            <a:spLocks noGrp="1"/>
          </p:cNvSpPr>
          <p:nvPr>
            <p:ph type="title"/>
          </p:nvPr>
        </p:nvSpPr>
        <p:spPr/>
        <p:txBody>
          <a:bodyPr/>
          <a:lstStyle/>
          <a:p>
            <a:endParaRPr lang="cs-CZ"/>
          </a:p>
        </p:txBody>
      </p:sp>
      <p:sp>
        <p:nvSpPr>
          <p:cNvPr id="4" name="Zástupný symbol pro zápatí 3">
            <a:extLst>
              <a:ext uri="{FF2B5EF4-FFF2-40B4-BE49-F238E27FC236}">
                <a16:creationId xmlns:a16="http://schemas.microsoft.com/office/drawing/2014/main" id="{2BC61675-790D-33F7-0275-D0D2C4F57A30}"/>
              </a:ext>
            </a:extLst>
          </p:cNvPr>
          <p:cNvSpPr>
            <a:spLocks noGrp="1"/>
          </p:cNvSpPr>
          <p:nvPr>
            <p:ph type="ftr" sz="quarter" idx="11"/>
          </p:nvPr>
        </p:nvSpPr>
        <p:spPr/>
        <p:txBody>
          <a:bodyPr/>
          <a:lstStyle/>
          <a:p>
            <a:endParaRPr lang="en-US" dirty="0"/>
          </a:p>
        </p:txBody>
      </p:sp>
      <p:pic>
        <p:nvPicPr>
          <p:cNvPr id="5" name="Zástupný obsah 4">
            <a:extLst>
              <a:ext uri="{FF2B5EF4-FFF2-40B4-BE49-F238E27FC236}">
                <a16:creationId xmlns:a16="http://schemas.microsoft.com/office/drawing/2014/main" id="{47C11264-7530-FF14-BA5D-9FB8F778A4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275" y="-757990"/>
            <a:ext cx="10623885" cy="7967915"/>
          </a:xfrm>
          <a:prstGeom prst="rect">
            <a:avLst/>
          </a:prstGeom>
        </p:spPr>
      </p:pic>
      <p:sp>
        <p:nvSpPr>
          <p:cNvPr id="3" name="TextovéPole 2">
            <a:extLst>
              <a:ext uri="{FF2B5EF4-FFF2-40B4-BE49-F238E27FC236}">
                <a16:creationId xmlns:a16="http://schemas.microsoft.com/office/drawing/2014/main" id="{D67D94D7-BE90-81B1-46E2-2BD5E612DB59}"/>
              </a:ext>
            </a:extLst>
          </p:cNvPr>
          <p:cNvSpPr txBox="1"/>
          <p:nvPr/>
        </p:nvSpPr>
        <p:spPr>
          <a:xfrm>
            <a:off x="3775098" y="255657"/>
            <a:ext cx="8596668" cy="707886"/>
          </a:xfrm>
          <a:prstGeom prst="rect">
            <a:avLst/>
          </a:prstGeom>
          <a:noFill/>
        </p:spPr>
        <p:txBody>
          <a:bodyPr wrap="square" rtlCol="0">
            <a:spAutoFit/>
          </a:bodyPr>
          <a:lstStyle/>
          <a:p>
            <a:r>
              <a:rPr lang="cs-CZ" sz="4000" b="1" dirty="0">
                <a:solidFill>
                  <a:schemeClr val="bg1"/>
                </a:solidFill>
              </a:rPr>
              <a:t>Digitální stavební řízení</a:t>
            </a:r>
          </a:p>
        </p:txBody>
      </p:sp>
    </p:spTree>
    <p:extLst>
      <p:ext uri="{BB962C8B-B14F-4D97-AF65-F5344CB8AC3E}">
        <p14:creationId xmlns:p14="http://schemas.microsoft.com/office/powerpoint/2010/main" val="950684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24F6C1-CF42-0207-7776-A8489567664C}"/>
              </a:ext>
            </a:extLst>
          </p:cNvPr>
          <p:cNvSpPr>
            <a:spLocks noGrp="1"/>
          </p:cNvSpPr>
          <p:nvPr>
            <p:ph type="title"/>
          </p:nvPr>
        </p:nvSpPr>
        <p:spPr/>
        <p:txBody>
          <a:bodyPr/>
          <a:lstStyle/>
          <a:p>
            <a:r>
              <a:rPr lang="cs-CZ" dirty="0"/>
              <a:t>Zákon o úřednících</a:t>
            </a:r>
          </a:p>
        </p:txBody>
      </p:sp>
      <p:sp>
        <p:nvSpPr>
          <p:cNvPr id="3" name="Zástupný obsah 2">
            <a:extLst>
              <a:ext uri="{FF2B5EF4-FFF2-40B4-BE49-F238E27FC236}">
                <a16:creationId xmlns:a16="http://schemas.microsoft.com/office/drawing/2014/main" id="{3804D37B-1884-ECF8-BB58-2D1B6B4F2BF3}"/>
              </a:ext>
            </a:extLst>
          </p:cNvPr>
          <p:cNvSpPr>
            <a:spLocks noGrp="1"/>
          </p:cNvSpPr>
          <p:nvPr>
            <p:ph idx="1"/>
          </p:nvPr>
        </p:nvSpPr>
        <p:spPr>
          <a:xfrm>
            <a:off x="677334" y="1576873"/>
            <a:ext cx="8596668" cy="4464489"/>
          </a:xfrm>
        </p:spPr>
        <p:txBody>
          <a:bodyPr>
            <a:normAutofit fontScale="92500"/>
          </a:bodyPr>
          <a:lstStyle/>
          <a:p>
            <a:r>
              <a:rPr lang="cs-CZ" sz="2400" dirty="0"/>
              <a:t>Není dobře napsaný</a:t>
            </a:r>
          </a:p>
          <a:p>
            <a:pPr marL="0" indent="0">
              <a:buNone/>
            </a:pPr>
            <a:endParaRPr lang="cs-CZ" sz="2400" dirty="0"/>
          </a:p>
          <a:p>
            <a:r>
              <a:rPr lang="cs-CZ" sz="2400" dirty="0"/>
              <a:t>Pro úřad komplikovanější pracovněprávní vztahy</a:t>
            </a:r>
          </a:p>
          <a:p>
            <a:endParaRPr lang="cs-CZ" sz="2400" dirty="0"/>
          </a:p>
          <a:p>
            <a:r>
              <a:rPr lang="cs-CZ" sz="2400" dirty="0"/>
              <a:t>Složité systémy vzdělávání, ZOZ, školení, drahé.</a:t>
            </a:r>
          </a:p>
          <a:p>
            <a:pPr marL="0" indent="0">
              <a:buNone/>
            </a:pPr>
            <a:endParaRPr lang="cs-CZ" sz="2400" dirty="0"/>
          </a:p>
          <a:p>
            <a:r>
              <a:rPr lang="cs-CZ" sz="2400" dirty="0"/>
              <a:t>Mnoho povinnosti a omezení pro úředníky</a:t>
            </a:r>
          </a:p>
          <a:p>
            <a:r>
              <a:rPr lang="cs-CZ" sz="2400" dirty="0"/>
              <a:t>Nenabízí žádné výhody</a:t>
            </a:r>
          </a:p>
          <a:p>
            <a:pPr lvl="1"/>
            <a:r>
              <a:rPr lang="cs-CZ" sz="2400" dirty="0"/>
              <a:t>Novela některé výhody ruší (od 1.1. 2025 se již nezapočítává praxe na jiném úřadě pro případné odstupné…)</a:t>
            </a:r>
          </a:p>
          <a:p>
            <a:pPr marL="457200" lvl="1" indent="0">
              <a:buNone/>
            </a:pPr>
            <a:endParaRPr lang="cs-CZ" dirty="0"/>
          </a:p>
        </p:txBody>
      </p:sp>
      <p:sp>
        <p:nvSpPr>
          <p:cNvPr id="4" name="Obdélník: se zakulacenými rohy 3">
            <a:extLst>
              <a:ext uri="{FF2B5EF4-FFF2-40B4-BE49-F238E27FC236}">
                <a16:creationId xmlns:a16="http://schemas.microsoft.com/office/drawing/2014/main" id="{809BEAC7-DA9C-BA57-5310-1F69E4444920}"/>
              </a:ext>
            </a:extLst>
          </p:cNvPr>
          <p:cNvSpPr/>
          <p:nvPr/>
        </p:nvSpPr>
        <p:spPr>
          <a:xfrm>
            <a:off x="9647853" y="5150497"/>
            <a:ext cx="2394857" cy="14286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Zákon o státní službě oproti tomu nabízí určité výhody</a:t>
            </a:r>
          </a:p>
        </p:txBody>
      </p:sp>
    </p:spTree>
    <p:extLst>
      <p:ext uri="{BB962C8B-B14F-4D97-AF65-F5344CB8AC3E}">
        <p14:creationId xmlns:p14="http://schemas.microsoft.com/office/powerpoint/2010/main" val="4021622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1257" y="609600"/>
            <a:ext cx="9012745" cy="1320800"/>
          </a:xfrm>
        </p:spPr>
        <p:txBody>
          <a:bodyPr>
            <a:normAutofit/>
          </a:bodyPr>
          <a:lstStyle/>
          <a:p>
            <a:r>
              <a:rPr lang="cs-CZ" sz="2800" dirty="0"/>
              <a:t>Naše systémy ale fungují</a:t>
            </a:r>
          </a:p>
        </p:txBody>
      </p:sp>
      <p:pic>
        <p:nvPicPr>
          <p:cNvPr id="4" name="Zástupný symbol pro obsah 3"/>
          <p:cNvPicPr>
            <a:picLocks noGrp="1" noChangeAspect="1"/>
          </p:cNvPicPr>
          <p:nvPr>
            <p:ph idx="1"/>
          </p:nvPr>
        </p:nvPicPr>
        <p:blipFill>
          <a:blip r:embed="rId2"/>
          <a:stretch>
            <a:fillRect/>
          </a:stretch>
        </p:blipFill>
        <p:spPr>
          <a:xfrm>
            <a:off x="4473972" y="229765"/>
            <a:ext cx="7574641" cy="6398470"/>
          </a:xfrm>
          <a:prstGeom prst="rect">
            <a:avLst/>
          </a:prstGeom>
        </p:spPr>
      </p:pic>
      <p:sp>
        <p:nvSpPr>
          <p:cNvPr id="3" name="TextovéPole 2"/>
          <p:cNvSpPr txBox="1"/>
          <p:nvPr/>
        </p:nvSpPr>
        <p:spPr>
          <a:xfrm>
            <a:off x="465935" y="2393749"/>
            <a:ext cx="9510925" cy="646331"/>
          </a:xfrm>
          <a:prstGeom prst="rect">
            <a:avLst/>
          </a:prstGeom>
          <a:noFill/>
        </p:spPr>
        <p:txBody>
          <a:bodyPr wrap="square" rtlCol="0">
            <a:spAutoFit/>
          </a:bodyPr>
          <a:lstStyle/>
          <a:p>
            <a:r>
              <a:rPr lang="cs-CZ" dirty="0"/>
              <a:t>Aplikace na rychlé automatizované vyřizování žádostí o informace a všech variant úkonů podle zákona č. 106/1999 Sb.</a:t>
            </a:r>
          </a:p>
        </p:txBody>
      </p:sp>
    </p:spTree>
    <p:extLst>
      <p:ext uri="{BB962C8B-B14F-4D97-AF65-F5344CB8AC3E}">
        <p14:creationId xmlns:p14="http://schemas.microsoft.com/office/powerpoint/2010/main" val="4187632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 name="Zástupný obsah 6">
            <a:extLst>
              <a:ext uri="{FF2B5EF4-FFF2-40B4-BE49-F238E27FC236}">
                <a16:creationId xmlns:a16="http://schemas.microsoft.com/office/drawing/2014/main" id="{0CFF7231-96FE-EFAA-3566-C0CAEF6F7F8F}"/>
              </a:ext>
            </a:extLst>
          </p:cNvPr>
          <p:cNvPicPr>
            <a:picLocks noGrp="1" noChangeAspect="1"/>
          </p:cNvPicPr>
          <p:nvPr>
            <p:ph idx="1"/>
          </p:nvPr>
        </p:nvPicPr>
        <p:blipFill rotWithShape="1">
          <a:blip r:embed="rId2"/>
          <a:srcRect l="1842" t="7082" r="5907" b="6386"/>
          <a:stretch/>
        </p:blipFill>
        <p:spPr>
          <a:xfrm>
            <a:off x="-356714" y="83976"/>
            <a:ext cx="11449350" cy="6040956"/>
          </a:xfrm>
        </p:spPr>
      </p:pic>
    </p:spTree>
    <p:extLst>
      <p:ext uri="{BB962C8B-B14F-4D97-AF65-F5344CB8AC3E}">
        <p14:creationId xmlns:p14="http://schemas.microsoft.com/office/powerpoint/2010/main" val="4147105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407694"/>
            <a:ext cx="8596668" cy="1522706"/>
          </a:xfrm>
        </p:spPr>
        <p:txBody>
          <a:bodyPr/>
          <a:lstStyle/>
          <a:p>
            <a:r>
              <a:rPr lang="cs-CZ" dirty="0"/>
              <a:t>Součástí aplikace jsou i výpočty lhůt, odpadů, termínů a lhůt obcí</a:t>
            </a:r>
          </a:p>
        </p:txBody>
      </p:sp>
      <p:pic>
        <p:nvPicPr>
          <p:cNvPr id="4" name="Zástupný symbol pro obsah 3"/>
          <p:cNvPicPr>
            <a:picLocks noGrp="1" noChangeAspect="1"/>
          </p:cNvPicPr>
          <p:nvPr>
            <p:ph idx="1"/>
          </p:nvPr>
        </p:nvPicPr>
        <p:blipFill>
          <a:blip r:embed="rId2"/>
          <a:stretch>
            <a:fillRect/>
          </a:stretch>
        </p:blipFill>
        <p:spPr>
          <a:xfrm>
            <a:off x="1035398" y="1750291"/>
            <a:ext cx="8016931" cy="5247698"/>
          </a:xfrm>
          <a:prstGeom prst="rect">
            <a:avLst/>
          </a:prstGeom>
        </p:spPr>
      </p:pic>
    </p:spTree>
    <p:extLst>
      <p:ext uri="{BB962C8B-B14F-4D97-AF65-F5344CB8AC3E}">
        <p14:creationId xmlns:p14="http://schemas.microsoft.com/office/powerpoint/2010/main" val="2291502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9FBE87-51B0-1821-2FFC-961F12103AA3}"/>
              </a:ext>
            </a:extLst>
          </p:cNvPr>
          <p:cNvSpPr>
            <a:spLocks noGrp="1"/>
          </p:cNvSpPr>
          <p:nvPr>
            <p:ph type="title"/>
          </p:nvPr>
        </p:nvSpPr>
        <p:spPr/>
        <p:txBody>
          <a:bodyPr/>
          <a:lstStyle/>
          <a:p>
            <a:r>
              <a:rPr lang="cs-CZ" dirty="0"/>
              <a:t>Chytrý úřad – roboti ve službách úřadu</a:t>
            </a:r>
            <a:br>
              <a:rPr lang="cs-CZ" dirty="0"/>
            </a:br>
            <a:r>
              <a:rPr lang="cs-CZ" dirty="0">
                <a:hlinkClick r:id="rId2"/>
              </a:rPr>
              <a:t>https://spmo.cz/chytry-urad</a:t>
            </a:r>
            <a:r>
              <a:rPr lang="cs-CZ" dirty="0"/>
              <a:t> </a:t>
            </a:r>
          </a:p>
        </p:txBody>
      </p:sp>
      <p:pic>
        <p:nvPicPr>
          <p:cNvPr id="4" name="Zástupný obsah 3">
            <a:extLst>
              <a:ext uri="{FF2B5EF4-FFF2-40B4-BE49-F238E27FC236}">
                <a16:creationId xmlns:a16="http://schemas.microsoft.com/office/drawing/2014/main" id="{2395093A-A7F6-6F3E-B55D-B34C5575704A}"/>
              </a:ext>
            </a:extLst>
          </p:cNvPr>
          <p:cNvPicPr>
            <a:picLocks noGrp="1" noChangeAspect="1"/>
          </p:cNvPicPr>
          <p:nvPr>
            <p:ph idx="1"/>
          </p:nvPr>
        </p:nvPicPr>
        <p:blipFill>
          <a:blip r:embed="rId3"/>
          <a:stretch>
            <a:fillRect/>
          </a:stretch>
        </p:blipFill>
        <p:spPr>
          <a:xfrm>
            <a:off x="783771" y="1930400"/>
            <a:ext cx="5446343" cy="4812148"/>
          </a:xfrm>
          <a:prstGeom prst="rect">
            <a:avLst/>
          </a:prstGeom>
        </p:spPr>
      </p:pic>
      <p:sp>
        <p:nvSpPr>
          <p:cNvPr id="5" name="TextovéPole 4">
            <a:extLst>
              <a:ext uri="{FF2B5EF4-FFF2-40B4-BE49-F238E27FC236}">
                <a16:creationId xmlns:a16="http://schemas.microsoft.com/office/drawing/2014/main" id="{3CDC2FF9-2880-BA04-4F75-5A111C86400E}"/>
              </a:ext>
            </a:extLst>
          </p:cNvPr>
          <p:cNvSpPr txBox="1"/>
          <p:nvPr/>
        </p:nvSpPr>
        <p:spPr>
          <a:xfrm>
            <a:off x="3135086" y="3956180"/>
            <a:ext cx="1464906" cy="646331"/>
          </a:xfrm>
          <a:prstGeom prst="rect">
            <a:avLst/>
          </a:prstGeom>
          <a:noFill/>
        </p:spPr>
        <p:txBody>
          <a:bodyPr wrap="square" rtlCol="0">
            <a:spAutoFit/>
          </a:bodyPr>
          <a:lstStyle/>
          <a:p>
            <a:r>
              <a:rPr lang="cs-CZ" sz="3600" dirty="0"/>
              <a:t>ÚŘAD</a:t>
            </a:r>
          </a:p>
        </p:txBody>
      </p:sp>
      <p:sp>
        <p:nvSpPr>
          <p:cNvPr id="6" name="TextovéPole 5">
            <a:extLst>
              <a:ext uri="{FF2B5EF4-FFF2-40B4-BE49-F238E27FC236}">
                <a16:creationId xmlns:a16="http://schemas.microsoft.com/office/drawing/2014/main" id="{6EDCD3EC-C78E-0BC1-A89D-7031F1CD16BF}"/>
              </a:ext>
            </a:extLst>
          </p:cNvPr>
          <p:cNvSpPr txBox="1"/>
          <p:nvPr/>
        </p:nvSpPr>
        <p:spPr>
          <a:xfrm>
            <a:off x="6531429" y="1930400"/>
            <a:ext cx="4320073" cy="5386090"/>
          </a:xfrm>
          <a:prstGeom prst="rect">
            <a:avLst/>
          </a:prstGeom>
          <a:noFill/>
        </p:spPr>
        <p:txBody>
          <a:bodyPr wrap="square" rtlCol="0">
            <a:spAutoFit/>
          </a:bodyPr>
          <a:lstStyle/>
          <a:p>
            <a:pPr algn="l"/>
            <a:r>
              <a:rPr lang="cs-CZ" b="1" i="0" dirty="0">
                <a:solidFill>
                  <a:srgbClr val="FF6600"/>
                </a:solidFill>
                <a:effectLst/>
                <a:highlight>
                  <a:srgbClr val="FFFFFF"/>
                </a:highlight>
                <a:latin typeface="Arial" panose="020B0604020202020204" pitchFamily="34" charset="0"/>
              </a:rPr>
              <a:t>RPA (Robotická Procesní Automatizace)</a:t>
            </a:r>
          </a:p>
          <a:p>
            <a:pPr algn="l"/>
            <a:endParaRPr lang="cs-CZ" b="1" i="0" dirty="0">
              <a:solidFill>
                <a:srgbClr val="FF6600"/>
              </a:solidFill>
              <a:effectLst/>
              <a:highlight>
                <a:srgbClr val="FFFFFF"/>
              </a:highlight>
              <a:latin typeface="Arial" panose="020B0604020202020204" pitchFamily="34" charset="0"/>
            </a:endParaRPr>
          </a:p>
          <a:p>
            <a:pPr algn="l"/>
            <a:r>
              <a:rPr lang="cs-CZ" b="1" i="0" dirty="0">
                <a:solidFill>
                  <a:srgbClr val="FF6600"/>
                </a:solidFill>
                <a:effectLst/>
                <a:highlight>
                  <a:srgbClr val="FFFFFF"/>
                </a:highlight>
                <a:latin typeface="Arial" panose="020B0604020202020204" pitchFamily="34" charset="0"/>
              </a:rPr>
              <a:t>Chatbot </a:t>
            </a:r>
          </a:p>
          <a:p>
            <a:pPr algn="l"/>
            <a:endParaRPr lang="cs-CZ" b="1" i="0" dirty="0">
              <a:solidFill>
                <a:srgbClr val="FF6600"/>
              </a:solidFill>
              <a:effectLst/>
              <a:highlight>
                <a:srgbClr val="FFFFFF"/>
              </a:highlight>
              <a:latin typeface="Arial" panose="020B0604020202020204" pitchFamily="34" charset="0"/>
            </a:endParaRPr>
          </a:p>
          <a:p>
            <a:pPr algn="l"/>
            <a:r>
              <a:rPr lang="cs-CZ" b="1" i="0" dirty="0">
                <a:solidFill>
                  <a:srgbClr val="FF6600"/>
                </a:solidFill>
                <a:effectLst/>
                <a:highlight>
                  <a:srgbClr val="FFFFFF"/>
                </a:highlight>
                <a:latin typeface="Arial" panose="020B0604020202020204" pitchFamily="34" charset="0"/>
              </a:rPr>
              <a:t>a </a:t>
            </a:r>
            <a:r>
              <a:rPr lang="cs-CZ" b="1" i="0" dirty="0" err="1">
                <a:solidFill>
                  <a:srgbClr val="FF6600"/>
                </a:solidFill>
                <a:effectLst/>
                <a:highlight>
                  <a:srgbClr val="FFFFFF"/>
                </a:highlight>
                <a:latin typeface="Arial" panose="020B0604020202020204" pitchFamily="34" charset="0"/>
              </a:rPr>
              <a:t>Voicebot</a:t>
            </a:r>
            <a:endParaRPr lang="cs-CZ" b="0" i="0" dirty="0">
              <a:solidFill>
                <a:srgbClr val="111111"/>
              </a:solidFill>
              <a:effectLst/>
              <a:highlight>
                <a:srgbClr val="FFFFFF"/>
              </a:highlight>
              <a:latin typeface="Arial" panose="020B0604020202020204" pitchFamily="34" charset="0"/>
            </a:endParaRPr>
          </a:p>
          <a:p>
            <a:pPr algn="l"/>
            <a:endParaRPr lang="cs-CZ" b="1" dirty="0">
              <a:solidFill>
                <a:srgbClr val="FF6600"/>
              </a:solidFill>
              <a:highlight>
                <a:srgbClr val="FFFFFF"/>
              </a:highlight>
              <a:latin typeface="Arial" panose="020B0604020202020204" pitchFamily="34" charset="0"/>
            </a:endParaRPr>
          </a:p>
          <a:p>
            <a:pPr algn="ctr"/>
            <a:r>
              <a:rPr lang="cs-CZ" sz="1400" b="1" i="0" dirty="0">
                <a:solidFill>
                  <a:srgbClr val="111111"/>
                </a:solidFill>
                <a:effectLst/>
                <a:highlight>
                  <a:srgbClr val="FFFFFF"/>
                </a:highlight>
                <a:latin typeface="Arial" panose="020B0604020202020204" pitchFamily="34" charset="0"/>
              </a:rPr>
              <a:t>Chcete to zkusit? zavolejte:</a:t>
            </a:r>
            <a:endParaRPr lang="cs-CZ" sz="1400" b="0" i="0" dirty="0">
              <a:solidFill>
                <a:srgbClr val="111111"/>
              </a:solidFill>
              <a:effectLst/>
              <a:highlight>
                <a:srgbClr val="FFFFFF"/>
              </a:highlight>
              <a:latin typeface="Arial" panose="020B0604020202020204" pitchFamily="34" charset="0"/>
            </a:endParaRPr>
          </a:p>
          <a:p>
            <a:pPr algn="ctr"/>
            <a:r>
              <a:rPr lang="cs-CZ" sz="1400" b="0" i="0" dirty="0">
                <a:solidFill>
                  <a:srgbClr val="111111"/>
                </a:solidFill>
                <a:effectLst/>
                <a:highlight>
                  <a:srgbClr val="FFFFFF"/>
                </a:highlight>
                <a:latin typeface="Arial" panose="020B0604020202020204" pitchFamily="34" charset="0"/>
              </a:rPr>
              <a:t> </a:t>
            </a:r>
          </a:p>
          <a:p>
            <a:pPr algn="ctr"/>
            <a:r>
              <a:rPr lang="cs-CZ" sz="1400" b="1" i="0" dirty="0">
                <a:solidFill>
                  <a:srgbClr val="111111"/>
                </a:solidFill>
                <a:effectLst/>
                <a:highlight>
                  <a:srgbClr val="FFFFFF"/>
                </a:highlight>
                <a:latin typeface="Arial" panose="020B0604020202020204" pitchFamily="34" charset="0"/>
              </a:rPr>
              <a:t>Chytrý úřad - občanské a cestovní doklady, úřední hodiny</a:t>
            </a:r>
            <a:br>
              <a:rPr lang="cs-CZ" sz="1400" b="1" i="0" dirty="0">
                <a:solidFill>
                  <a:srgbClr val="111111"/>
                </a:solidFill>
                <a:effectLst/>
                <a:highlight>
                  <a:srgbClr val="FFFFFF"/>
                </a:highlight>
                <a:latin typeface="Arial" panose="020B0604020202020204" pitchFamily="34" charset="0"/>
              </a:rPr>
            </a:br>
            <a:br>
              <a:rPr lang="cs-CZ" sz="1400" b="0" i="0" dirty="0">
                <a:solidFill>
                  <a:srgbClr val="111111"/>
                </a:solidFill>
                <a:effectLst/>
                <a:highlight>
                  <a:srgbClr val="FFFFFF"/>
                </a:highlight>
                <a:latin typeface="Arial" panose="020B0604020202020204" pitchFamily="34" charset="0"/>
              </a:rPr>
            </a:br>
            <a:r>
              <a:rPr lang="cs-CZ" sz="1400" b="1" i="0" dirty="0">
                <a:solidFill>
                  <a:srgbClr val="FF6600"/>
                </a:solidFill>
                <a:effectLst/>
                <a:highlight>
                  <a:srgbClr val="FFFFFF"/>
                </a:highlight>
                <a:latin typeface="Arial" panose="020B0604020202020204" pitchFamily="34" charset="0"/>
              </a:rPr>
              <a:t>910 106 330</a:t>
            </a:r>
            <a:endParaRPr lang="cs-CZ" sz="1400" b="0" i="0" dirty="0">
              <a:solidFill>
                <a:srgbClr val="111111"/>
              </a:solidFill>
              <a:effectLst/>
              <a:highlight>
                <a:srgbClr val="FFFFFF"/>
              </a:highlight>
              <a:latin typeface="Arial" panose="020B0604020202020204" pitchFamily="34" charset="0"/>
            </a:endParaRPr>
          </a:p>
          <a:p>
            <a:pPr algn="ctr"/>
            <a:r>
              <a:rPr lang="cs-CZ" sz="1400" b="1" i="0" dirty="0">
                <a:solidFill>
                  <a:srgbClr val="111111"/>
                </a:solidFill>
                <a:effectLst/>
                <a:highlight>
                  <a:srgbClr val="FFFFFF"/>
                </a:highlight>
                <a:latin typeface="Arial" panose="020B0604020202020204" pitchFamily="34" charset="0"/>
              </a:rPr>
              <a:t>Chytrý úřad - přestupky v dopravě</a:t>
            </a:r>
            <a:br>
              <a:rPr lang="cs-CZ" sz="1400" b="1" i="0" dirty="0">
                <a:solidFill>
                  <a:srgbClr val="111111"/>
                </a:solidFill>
                <a:effectLst/>
                <a:highlight>
                  <a:srgbClr val="FFFFFF"/>
                </a:highlight>
                <a:latin typeface="Arial" panose="020B0604020202020204" pitchFamily="34" charset="0"/>
              </a:rPr>
            </a:br>
            <a:br>
              <a:rPr lang="cs-CZ" sz="1400" b="0" i="0" dirty="0">
                <a:solidFill>
                  <a:srgbClr val="111111"/>
                </a:solidFill>
                <a:effectLst/>
                <a:highlight>
                  <a:srgbClr val="FFFFFF"/>
                </a:highlight>
                <a:latin typeface="Arial" panose="020B0604020202020204" pitchFamily="34" charset="0"/>
              </a:rPr>
            </a:br>
            <a:r>
              <a:rPr lang="cs-CZ" sz="1400" b="1" i="0" dirty="0">
                <a:solidFill>
                  <a:srgbClr val="FF6600"/>
                </a:solidFill>
                <a:effectLst/>
                <a:highlight>
                  <a:srgbClr val="FFFFFF"/>
                </a:highlight>
                <a:latin typeface="Arial" panose="020B0604020202020204" pitchFamily="34" charset="0"/>
              </a:rPr>
              <a:t>910 106 331</a:t>
            </a:r>
            <a:endParaRPr lang="cs-CZ" sz="1400" b="0" i="0" dirty="0">
              <a:solidFill>
                <a:srgbClr val="111111"/>
              </a:solidFill>
              <a:effectLst/>
              <a:highlight>
                <a:srgbClr val="FFFFFF"/>
              </a:highlight>
              <a:latin typeface="Arial" panose="020B0604020202020204" pitchFamily="34" charset="0"/>
            </a:endParaRPr>
          </a:p>
          <a:p>
            <a:pPr algn="ctr"/>
            <a:r>
              <a:rPr lang="cs-CZ" sz="1400" b="1" i="0" dirty="0">
                <a:solidFill>
                  <a:srgbClr val="111111"/>
                </a:solidFill>
                <a:effectLst/>
                <a:highlight>
                  <a:srgbClr val="FFFFFF"/>
                </a:highlight>
                <a:latin typeface="Arial" panose="020B0604020202020204" pitchFamily="34" charset="0"/>
              </a:rPr>
              <a:t>Chytrý úřad - řešení pohledávky (nájmu) po splatnosti</a:t>
            </a:r>
            <a:br>
              <a:rPr lang="cs-CZ" sz="1400" b="1" i="0" dirty="0">
                <a:solidFill>
                  <a:srgbClr val="111111"/>
                </a:solidFill>
                <a:effectLst/>
                <a:highlight>
                  <a:srgbClr val="FFFFFF"/>
                </a:highlight>
                <a:latin typeface="Arial" panose="020B0604020202020204" pitchFamily="34" charset="0"/>
              </a:rPr>
            </a:br>
            <a:br>
              <a:rPr lang="cs-CZ" sz="1400" b="0" i="0" dirty="0">
                <a:solidFill>
                  <a:srgbClr val="111111"/>
                </a:solidFill>
                <a:effectLst/>
                <a:highlight>
                  <a:srgbClr val="FFFFFF"/>
                </a:highlight>
                <a:latin typeface="Arial" panose="020B0604020202020204" pitchFamily="34" charset="0"/>
              </a:rPr>
            </a:br>
            <a:r>
              <a:rPr lang="cs-CZ" sz="1400" b="1" i="0" dirty="0">
                <a:solidFill>
                  <a:srgbClr val="FF6600"/>
                </a:solidFill>
                <a:effectLst/>
                <a:highlight>
                  <a:srgbClr val="FFFFFF"/>
                </a:highlight>
                <a:latin typeface="Arial" panose="020B0604020202020204" pitchFamily="34" charset="0"/>
              </a:rPr>
              <a:t>910 106 332</a:t>
            </a:r>
            <a:endParaRPr lang="cs-CZ" sz="1400" b="0" i="0" dirty="0">
              <a:solidFill>
                <a:srgbClr val="111111"/>
              </a:solidFill>
              <a:effectLst/>
              <a:highlight>
                <a:srgbClr val="FFFFFF"/>
              </a:highlight>
              <a:latin typeface="Arial" panose="020B0604020202020204" pitchFamily="34" charset="0"/>
            </a:endParaRPr>
          </a:p>
          <a:p>
            <a:pPr algn="l"/>
            <a:endParaRPr lang="cs-CZ" b="1" i="0" dirty="0">
              <a:solidFill>
                <a:srgbClr val="FF6600"/>
              </a:solidFill>
              <a:effectLst/>
              <a:highlight>
                <a:srgbClr val="FFFFFF"/>
              </a:highlight>
              <a:latin typeface="Arial" panose="020B0604020202020204" pitchFamily="34" charset="0"/>
            </a:endParaRPr>
          </a:p>
          <a:p>
            <a:pPr algn="l"/>
            <a:endParaRPr lang="cs-CZ" b="0" i="0" dirty="0">
              <a:solidFill>
                <a:srgbClr val="111111"/>
              </a:solidFill>
              <a:effectLst/>
              <a:highlight>
                <a:srgbClr val="FFFFFF"/>
              </a:highlight>
              <a:latin typeface="Arial" panose="020B0604020202020204" pitchFamily="34" charset="0"/>
            </a:endParaRPr>
          </a:p>
        </p:txBody>
      </p:sp>
    </p:spTree>
    <p:extLst>
      <p:ext uri="{BB962C8B-B14F-4D97-AF65-F5344CB8AC3E}">
        <p14:creationId xmlns:p14="http://schemas.microsoft.com/office/powerpoint/2010/main" val="3977983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8235C5-2CDE-09D9-72DD-CBE5FC607F2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8FA0876-ACDD-D9AC-8AB4-BC4AAB4B9996}"/>
              </a:ext>
            </a:extLst>
          </p:cNvPr>
          <p:cNvSpPr>
            <a:spLocks noGrp="1"/>
          </p:cNvSpPr>
          <p:nvPr>
            <p:ph idx="1"/>
          </p:nvPr>
        </p:nvSpPr>
        <p:spPr>
          <a:xfrm>
            <a:off x="677334" y="457201"/>
            <a:ext cx="9054495" cy="6111550"/>
          </a:xfrm>
        </p:spPr>
        <p:txBody>
          <a:bodyPr>
            <a:normAutofit fontScale="85000" lnSpcReduction="20000"/>
          </a:bodyPr>
          <a:lstStyle/>
          <a:p>
            <a:pPr algn="l"/>
            <a:r>
              <a:rPr lang="cs-CZ" b="1" i="0" dirty="0">
                <a:solidFill>
                  <a:srgbClr val="FF6600"/>
                </a:solidFill>
                <a:effectLst/>
                <a:highlight>
                  <a:srgbClr val="FFFFFF"/>
                </a:highlight>
                <a:latin typeface="Arial" panose="020B0604020202020204" pitchFamily="34" charset="0"/>
              </a:rPr>
              <a:t>RPA (Robotická Procesní Automatizace)</a:t>
            </a:r>
            <a:endParaRPr lang="cs-CZ" b="0" i="0" dirty="0">
              <a:solidFill>
                <a:srgbClr val="111111"/>
              </a:solidFill>
              <a:effectLst/>
              <a:highlight>
                <a:srgbClr val="FFFFFF"/>
              </a:highlight>
              <a:latin typeface="Arial" panose="020B0604020202020204" pitchFamily="34" charset="0"/>
            </a:endParaRPr>
          </a:p>
          <a:p>
            <a:pPr algn="just"/>
            <a:r>
              <a:rPr lang="cs-CZ" b="0" i="0" dirty="0">
                <a:solidFill>
                  <a:srgbClr val="111111"/>
                </a:solidFill>
                <a:effectLst/>
                <a:highlight>
                  <a:srgbClr val="FFFFFF"/>
                </a:highlight>
                <a:latin typeface="Open Sans" panose="020B0606030504020204" pitchFamily="34" charset="0"/>
              </a:rPr>
              <a:t>je softwarová technologie umožňující vývoj a provozování softwarových robotů. Ti přesně napodobují lidské jednání v interakci s libovolnými digitálními systémy (člověka s myší v ruce). Stejně jako lidé dokážou roboti např. porozumět tomu, co je na obrazovce, procházet jednotlivé aplikace, zapisovat do nich, identifikovat a extrahovat data. Umí ale i víc - třeba napojovat se na nejrůznější systémy napřímo a v nulovém čase - přes tzv. API rozhraní. Softwaroví roboti tak šetří čas strávený rutinní prací nebo dokonce umožňují vykonávat činnosti nové, které by bez pomoci robota vůbec možné nebyly.</a:t>
            </a:r>
          </a:p>
          <a:p>
            <a:pPr algn="l"/>
            <a:r>
              <a:rPr lang="cs-CZ" b="1" i="0" dirty="0">
                <a:solidFill>
                  <a:srgbClr val="339966"/>
                </a:solidFill>
                <a:effectLst/>
                <a:highlight>
                  <a:srgbClr val="FFFFFF"/>
                </a:highlight>
                <a:latin typeface="Open Sans" panose="020B0606030504020204" pitchFamily="34" charset="0"/>
              </a:rPr>
              <a:t>Příklady z tuzemska</a:t>
            </a:r>
            <a:endParaRPr lang="cs-CZ" b="0" i="0" dirty="0">
              <a:solidFill>
                <a:srgbClr val="111111"/>
              </a:solidFill>
              <a:effectLst/>
              <a:highlight>
                <a:srgbClr val="FFFFFF"/>
              </a:highlight>
              <a:latin typeface="Open Sans" panose="020B0606030504020204" pitchFamily="34" charset="0"/>
            </a:endParaRPr>
          </a:p>
          <a:p>
            <a:pPr algn="just"/>
            <a:r>
              <a:rPr lang="cs-CZ" b="1" i="0" dirty="0">
                <a:solidFill>
                  <a:srgbClr val="111111"/>
                </a:solidFill>
                <a:effectLst/>
                <a:highlight>
                  <a:srgbClr val="FFFFFF"/>
                </a:highlight>
                <a:latin typeface="Open Sans" panose="020B0606030504020204" pitchFamily="34" charset="0"/>
              </a:rPr>
              <a:t>Třídění dokumentů na podatelně:</a:t>
            </a:r>
            <a:r>
              <a:rPr lang="cs-CZ" b="0" i="0" dirty="0">
                <a:solidFill>
                  <a:srgbClr val="111111"/>
                </a:solidFill>
                <a:effectLst/>
                <a:highlight>
                  <a:srgbClr val="FFFFFF"/>
                </a:highlight>
                <a:latin typeface="Open Sans" panose="020B0606030504020204" pitchFamily="34" charset="0"/>
              </a:rPr>
              <a:t> Tady je robot doslova jako doma. Robot průběžně analyzuje příchozí datové zprávy nebo nascanované dokumenty a dle jejich obsahu (buď pomocí klíčových slov, nebo ještě účinněji - s pomocí AI),  je přepošle na příslušné odbory MÚ či rovnou na konkrétní pracovníky. Když mu někdo takovou poštu „hodí na hlavu“, robot se poučí a příští podobný dokument již pošle správně.</a:t>
            </a:r>
          </a:p>
          <a:p>
            <a:pPr algn="just"/>
            <a:r>
              <a:rPr lang="cs-CZ" b="1" i="0" dirty="0">
                <a:solidFill>
                  <a:srgbClr val="111111"/>
                </a:solidFill>
                <a:effectLst/>
                <a:highlight>
                  <a:srgbClr val="FFFFFF"/>
                </a:highlight>
                <a:latin typeface="Open Sans" panose="020B0606030504020204" pitchFamily="34" charset="0"/>
              </a:rPr>
              <a:t>Přestupky:</a:t>
            </a:r>
            <a:r>
              <a:rPr lang="cs-CZ" b="0" i="0" dirty="0">
                <a:solidFill>
                  <a:srgbClr val="111111"/>
                </a:solidFill>
                <a:effectLst/>
                <a:highlight>
                  <a:srgbClr val="FFFFFF"/>
                </a:highlight>
                <a:latin typeface="Open Sans" panose="020B0606030504020204" pitchFamily="34" charset="0"/>
              </a:rPr>
              <a:t> Roboti pomáhají při zpracování </a:t>
            </a:r>
            <a:r>
              <a:rPr lang="cs-CZ" b="0" i="0" dirty="0" err="1">
                <a:solidFill>
                  <a:srgbClr val="111111"/>
                </a:solidFill>
                <a:effectLst/>
                <a:highlight>
                  <a:srgbClr val="FFFFFF"/>
                </a:highlight>
                <a:latin typeface="Open Sans" panose="020B0606030504020204" pitchFamily="34" charset="0"/>
              </a:rPr>
              <a:t>předprocesní</a:t>
            </a:r>
            <a:r>
              <a:rPr lang="cs-CZ" b="0" i="0" dirty="0">
                <a:solidFill>
                  <a:srgbClr val="111111"/>
                </a:solidFill>
                <a:effectLst/>
                <a:highlight>
                  <a:srgbClr val="FFFFFF"/>
                </a:highlight>
                <a:latin typeface="Open Sans" panose="020B0606030504020204" pitchFamily="34" charset="0"/>
              </a:rPr>
              <a:t> fáze řízení o přestupcích (v zónách placeného stání, fotky z radarů...). Podle obrazových záznamů dohledají podle RZ provozovatele vozidla, připraví příslušnou výzvu a pohlídají, zda hříšník uhradil včas a ve správné výši.</a:t>
            </a:r>
          </a:p>
          <a:p>
            <a:pPr algn="just"/>
            <a:r>
              <a:rPr lang="cs-CZ" b="1" i="0" dirty="0">
                <a:solidFill>
                  <a:srgbClr val="111111"/>
                </a:solidFill>
                <a:effectLst/>
                <a:highlight>
                  <a:srgbClr val="FFFFFF"/>
                </a:highlight>
                <a:latin typeface="Open Sans" panose="020B0606030504020204" pitchFamily="34" charset="0"/>
              </a:rPr>
              <a:t>Konverze dokumentů na digitální originál:</a:t>
            </a:r>
            <a:r>
              <a:rPr lang="cs-CZ" b="0" i="0" dirty="0">
                <a:solidFill>
                  <a:srgbClr val="111111"/>
                </a:solidFill>
                <a:effectLst/>
                <a:highlight>
                  <a:srgbClr val="FFFFFF"/>
                </a:highlight>
                <a:latin typeface="Open Sans" panose="020B0606030504020204" pitchFamily="34" charset="0"/>
              </a:rPr>
              <a:t> Stačí, aby úředník poslal dokument emailem robotovi a ten provede autorizovanou konverzi dokumentu v Czech Pointu za použití svého vlastního certifikátu. Dokumenty, opatřené doložkou, pak odešle emailem zpět zadavateli.</a:t>
            </a:r>
          </a:p>
          <a:p>
            <a:pPr algn="just"/>
            <a:r>
              <a:rPr lang="cs-CZ" b="1" i="0" dirty="0">
                <a:solidFill>
                  <a:srgbClr val="111111"/>
                </a:solidFill>
                <a:effectLst/>
                <a:highlight>
                  <a:srgbClr val="FFFFFF"/>
                </a:highlight>
                <a:latin typeface="Open Sans" panose="020B0606030504020204" pitchFamily="34" charset="0"/>
              </a:rPr>
              <a:t>Agenda místních poplatků:</a:t>
            </a:r>
            <a:r>
              <a:rPr lang="cs-CZ" b="0" i="0" dirty="0">
                <a:solidFill>
                  <a:srgbClr val="111111"/>
                </a:solidFill>
                <a:effectLst/>
                <a:highlight>
                  <a:srgbClr val="FFFFFF"/>
                </a:highlight>
                <a:latin typeface="Open Sans" panose="020B0606030504020204" pitchFamily="34" charset="0"/>
              </a:rPr>
              <a:t> Robot průběžně vytváří či kontroluje seznam platebních výměrů, ověří, zda jsou vyměřené poplatky zaplacené a pokud ne, pošle je k dalšímu zpracování (předá k exekuci apod.).</a:t>
            </a:r>
          </a:p>
          <a:p>
            <a:pPr algn="just"/>
            <a:r>
              <a:rPr lang="cs-CZ" b="0" i="0" dirty="0">
                <a:solidFill>
                  <a:srgbClr val="111111"/>
                </a:solidFill>
                <a:effectLst/>
                <a:highlight>
                  <a:srgbClr val="FFFFFF"/>
                </a:highlight>
                <a:latin typeface="Open Sans" panose="020B0606030504020204" pitchFamily="34" charset="0"/>
              </a:rPr>
              <a:t>Robot ale třeba i pohlídá správné zveřejňování podpor v Registru de minimis, pomáhá s přípravou agendy pro jednání zastupitelstva, zapíše došlé faktury do účetního systému nebo faktury vytváří, sleduje zaplacení správních poplatků. </a:t>
            </a:r>
          </a:p>
          <a:p>
            <a:endParaRPr lang="cs-CZ" dirty="0"/>
          </a:p>
        </p:txBody>
      </p:sp>
      <p:pic>
        <p:nvPicPr>
          <p:cNvPr id="5" name="Obrázek 4">
            <a:extLst>
              <a:ext uri="{FF2B5EF4-FFF2-40B4-BE49-F238E27FC236}">
                <a16:creationId xmlns:a16="http://schemas.microsoft.com/office/drawing/2014/main" id="{210DDB40-8F89-1D23-23FE-12348DABBFC7}"/>
              </a:ext>
            </a:extLst>
          </p:cNvPr>
          <p:cNvPicPr>
            <a:picLocks noChangeAspect="1"/>
          </p:cNvPicPr>
          <p:nvPr/>
        </p:nvPicPr>
        <p:blipFill>
          <a:blip r:embed="rId2"/>
          <a:stretch>
            <a:fillRect/>
          </a:stretch>
        </p:blipFill>
        <p:spPr>
          <a:xfrm>
            <a:off x="9915719" y="4596700"/>
            <a:ext cx="2294554" cy="2261300"/>
          </a:xfrm>
          <a:prstGeom prst="rect">
            <a:avLst/>
          </a:prstGeom>
        </p:spPr>
      </p:pic>
    </p:spTree>
    <p:extLst>
      <p:ext uri="{BB962C8B-B14F-4D97-AF65-F5344CB8AC3E}">
        <p14:creationId xmlns:p14="http://schemas.microsoft.com/office/powerpoint/2010/main" val="4060053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E5BEF9-B2CB-128C-D226-AC08DD07FB76}"/>
              </a:ext>
            </a:extLst>
          </p:cNvPr>
          <p:cNvSpPr>
            <a:spLocks noGrp="1"/>
          </p:cNvSpPr>
          <p:nvPr>
            <p:ph type="title"/>
          </p:nvPr>
        </p:nvSpPr>
        <p:spPr/>
        <p:txBody>
          <a:bodyPr/>
          <a:lstStyle/>
          <a:p>
            <a:r>
              <a:rPr lang="cs-CZ" dirty="0"/>
              <a:t>Správní činnosti</a:t>
            </a:r>
            <a:br>
              <a:rPr lang="cs-CZ" dirty="0"/>
            </a:br>
            <a:endParaRPr lang="cs-CZ" dirty="0"/>
          </a:p>
        </p:txBody>
      </p:sp>
      <p:sp>
        <p:nvSpPr>
          <p:cNvPr id="3" name="Zástupný obsah 2">
            <a:extLst>
              <a:ext uri="{FF2B5EF4-FFF2-40B4-BE49-F238E27FC236}">
                <a16:creationId xmlns:a16="http://schemas.microsoft.com/office/drawing/2014/main" id="{4D464780-1FD8-6AE5-5310-FB6BF2C53D88}"/>
              </a:ext>
            </a:extLst>
          </p:cNvPr>
          <p:cNvSpPr>
            <a:spLocks noGrp="1"/>
          </p:cNvSpPr>
          <p:nvPr>
            <p:ph idx="1"/>
          </p:nvPr>
        </p:nvSpPr>
        <p:spPr>
          <a:xfrm>
            <a:off x="677334" y="1716833"/>
            <a:ext cx="8596668" cy="4324529"/>
          </a:xfrm>
        </p:spPr>
        <p:txBody>
          <a:bodyPr>
            <a:normAutofit fontScale="92500" lnSpcReduction="10000"/>
          </a:bodyPr>
          <a:lstStyle/>
          <a:p>
            <a:pPr algn="just"/>
            <a:r>
              <a:rPr lang="cs-CZ" dirty="0"/>
              <a:t> Plnění úkolů v samostatné nebo přenesené působnosti ÚSC podle zvláštních právních předpisů</a:t>
            </a:r>
          </a:p>
          <a:p>
            <a:pPr algn="just"/>
            <a:r>
              <a:rPr lang="cs-CZ" dirty="0"/>
              <a:t> Především plnění veškerých úkolů svěřených výslovně ÚSC zvláštními právními předpisy, ať v samostatné nebo přenesené působnosti</a:t>
            </a:r>
          </a:p>
          <a:p>
            <a:pPr algn="just"/>
            <a:r>
              <a:rPr lang="cs-CZ" b="1" dirty="0"/>
              <a:t>Úplný výčet správních činností, jejichž výkon by definoval úředníka podle zákona č. 312/2002 Sb., </a:t>
            </a:r>
            <a:r>
              <a:rPr lang="cs-CZ" b="1" u="sng" dirty="0"/>
              <a:t>není žádným právním předpisem stanoven</a:t>
            </a:r>
          </a:p>
          <a:p>
            <a:pPr algn="just"/>
            <a:r>
              <a:rPr lang="cs-CZ" b="1" dirty="0"/>
              <a:t>Správní činnosti – v přenesené působnosti - , ty pro které je nutná ZOZ jsou vyjmenovány ve vyhlášce č. 512/2002 Sb., o zvláštní odborné způsobilosti úředníků územních samosprávných celků</a:t>
            </a:r>
          </a:p>
          <a:p>
            <a:pPr algn="just"/>
            <a:endParaRPr lang="cs-CZ" b="1" dirty="0"/>
          </a:p>
          <a:p>
            <a:pPr algn="just"/>
            <a:r>
              <a:rPr lang="cs-CZ" b="1" dirty="0"/>
              <a:t>Správními činnostmi se pro účely tohoto zákona rozumí plnění úkolů územního samosprávného celku při výkonu veřejné moci a dalších úkolů v samostatné nebo přenesené působnosti územního samosprávného celku podle právních předpisů. Správními činnostmi nejsou pomocné, servisní nebo manuální práce ani práce, které výkon těchto prací řídí.</a:t>
            </a:r>
          </a:p>
          <a:p>
            <a:pPr algn="just"/>
            <a:endParaRPr lang="cs-CZ" b="1" dirty="0"/>
          </a:p>
          <a:p>
            <a:pPr algn="just"/>
            <a:endParaRPr lang="cs-CZ" b="1" dirty="0"/>
          </a:p>
        </p:txBody>
      </p:sp>
      <mc:AlternateContent xmlns:mc="http://schemas.openxmlformats.org/markup-compatibility/2006">
        <mc:Choice xmlns:p14="http://schemas.microsoft.com/office/powerpoint/2010/main" Requires="p14">
          <p:contentPart p14:bwMode="auto" r:id="rId2">
            <p14:nvContentPartPr>
              <p14:cNvPr id="4" name="Rukopis 3">
                <a:extLst>
                  <a:ext uri="{FF2B5EF4-FFF2-40B4-BE49-F238E27FC236}">
                    <a16:creationId xmlns:a16="http://schemas.microsoft.com/office/drawing/2014/main" id="{E06D9A43-D46F-B42C-300E-BED648C97751}"/>
                  </a:ext>
                </a:extLst>
              </p14:cNvPr>
              <p14:cNvContentPartPr/>
              <p14:nvPr/>
            </p14:nvContentPartPr>
            <p14:xfrm>
              <a:off x="1054168" y="2882630"/>
              <a:ext cx="8047440" cy="207360"/>
            </p14:xfrm>
          </p:contentPart>
        </mc:Choice>
        <mc:Fallback>
          <p:pic>
            <p:nvPicPr>
              <p:cNvPr id="4" name="Rukopis 3">
                <a:extLst>
                  <a:ext uri="{FF2B5EF4-FFF2-40B4-BE49-F238E27FC236}">
                    <a16:creationId xmlns:a16="http://schemas.microsoft.com/office/drawing/2014/main" id="{E06D9A43-D46F-B42C-300E-BED648C97751}"/>
                  </a:ext>
                </a:extLst>
              </p:cNvPr>
              <p:cNvPicPr/>
              <p:nvPr/>
            </p:nvPicPr>
            <p:blipFill>
              <a:blip r:embed="rId3"/>
              <a:stretch>
                <a:fillRect/>
              </a:stretch>
            </p:blipFill>
            <p:spPr>
              <a:xfrm>
                <a:off x="1000528" y="2774630"/>
                <a:ext cx="8155080" cy="4230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Rukopis 4">
                <a:extLst>
                  <a:ext uri="{FF2B5EF4-FFF2-40B4-BE49-F238E27FC236}">
                    <a16:creationId xmlns:a16="http://schemas.microsoft.com/office/drawing/2014/main" id="{1C1E06BC-05F5-BB6C-074A-C572A2DDF3BA}"/>
                  </a:ext>
                </a:extLst>
              </p14:cNvPr>
              <p14:cNvContentPartPr/>
              <p14:nvPr/>
            </p14:nvContentPartPr>
            <p14:xfrm>
              <a:off x="3620248" y="3293390"/>
              <a:ext cx="4561200" cy="93960"/>
            </p14:xfrm>
          </p:contentPart>
        </mc:Choice>
        <mc:Fallback>
          <p:pic>
            <p:nvPicPr>
              <p:cNvPr id="5" name="Rukopis 4">
                <a:extLst>
                  <a:ext uri="{FF2B5EF4-FFF2-40B4-BE49-F238E27FC236}">
                    <a16:creationId xmlns:a16="http://schemas.microsoft.com/office/drawing/2014/main" id="{1C1E06BC-05F5-BB6C-074A-C572A2DDF3BA}"/>
                  </a:ext>
                </a:extLst>
              </p:cNvPr>
              <p:cNvPicPr/>
              <p:nvPr/>
            </p:nvPicPr>
            <p:blipFill>
              <a:blip r:embed="rId5"/>
              <a:stretch>
                <a:fillRect/>
              </a:stretch>
            </p:blipFill>
            <p:spPr>
              <a:xfrm>
                <a:off x="3566608" y="3185390"/>
                <a:ext cx="4668840" cy="309600"/>
              </a:xfrm>
              <a:prstGeom prst="rect">
                <a:avLst/>
              </a:prstGeom>
            </p:spPr>
          </p:pic>
        </mc:Fallback>
      </mc:AlternateContent>
    </p:spTree>
    <p:extLst>
      <p:ext uri="{BB962C8B-B14F-4D97-AF65-F5344CB8AC3E}">
        <p14:creationId xmlns:p14="http://schemas.microsoft.com/office/powerpoint/2010/main" val="3496186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obsah 3">
            <a:extLst>
              <a:ext uri="{FF2B5EF4-FFF2-40B4-BE49-F238E27FC236}">
                <a16:creationId xmlns:a16="http://schemas.microsoft.com/office/drawing/2014/main" id="{8CE408B5-71FF-63B2-37F3-49BE7546EE04}"/>
              </a:ext>
            </a:extLst>
          </p:cNvPr>
          <p:cNvGraphicFramePr>
            <a:graphicFrameLocks noGrp="1"/>
          </p:cNvGraphicFramePr>
          <p:nvPr>
            <p:ph idx="1"/>
            <p:extLst>
              <p:ext uri="{D42A27DB-BD31-4B8C-83A1-F6EECF244321}">
                <p14:modId xmlns:p14="http://schemas.microsoft.com/office/powerpoint/2010/main" val="3306968247"/>
              </p:ext>
            </p:extLst>
          </p:nvPr>
        </p:nvGraphicFramePr>
        <p:xfrm>
          <a:off x="0" y="678426"/>
          <a:ext cx="11090787" cy="6179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délník: se zakulacenými rohy 4">
            <a:extLst>
              <a:ext uri="{FF2B5EF4-FFF2-40B4-BE49-F238E27FC236}">
                <a16:creationId xmlns:a16="http://schemas.microsoft.com/office/drawing/2014/main" id="{FDECE3A8-9823-E75D-08A2-844AC2AD3389}"/>
              </a:ext>
            </a:extLst>
          </p:cNvPr>
          <p:cNvSpPr/>
          <p:nvPr/>
        </p:nvSpPr>
        <p:spPr>
          <a:xfrm>
            <a:off x="8386917" y="3061930"/>
            <a:ext cx="3805084" cy="373134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dirty="0"/>
              <a:t>Především plnění veškerých úkolů svěřených výslovně ÚSC zvláštními právními předpisy, ať v samostatné(zákon o obcích) nebo přenesené působnosti</a:t>
            </a:r>
          </a:p>
          <a:p>
            <a:pPr algn="ctr"/>
            <a:r>
              <a:rPr lang="cs-CZ" sz="1400" b="1" u="sng" dirty="0"/>
              <a:t>Úplný výčet správních činností, jejichž výkon by definoval úředníka podle zákona č. 312/2002 Sb., není žádným právním předpisem </a:t>
            </a:r>
            <a:r>
              <a:rPr lang="cs-CZ" sz="1400" b="1" dirty="0"/>
              <a:t>stanoven</a:t>
            </a:r>
          </a:p>
          <a:p>
            <a:pPr algn="ctr"/>
            <a:endParaRPr lang="cs-CZ" sz="1400" u="sng" dirty="0"/>
          </a:p>
          <a:p>
            <a:pPr algn="ctr"/>
            <a:r>
              <a:rPr lang="cs-CZ" sz="1400" u="sng" dirty="0"/>
              <a:t>Správní činnosti – v přenesené působnosti - , ty pro které je nutná ZOZ jsou vyjmenovány ve vyhlášce č. 512/2002 Sb., o zvláštní odborné způsobilosti úředníků územních samosprávných celků</a:t>
            </a:r>
          </a:p>
        </p:txBody>
      </p:sp>
      <p:sp>
        <p:nvSpPr>
          <p:cNvPr id="6" name="Obdélník: se zakulacenými rohy 5">
            <a:extLst>
              <a:ext uri="{FF2B5EF4-FFF2-40B4-BE49-F238E27FC236}">
                <a16:creationId xmlns:a16="http://schemas.microsoft.com/office/drawing/2014/main" id="{23FA860D-B8C6-4D94-E89D-EFC925E05972}"/>
              </a:ext>
            </a:extLst>
          </p:cNvPr>
          <p:cNvSpPr/>
          <p:nvPr/>
        </p:nvSpPr>
        <p:spPr>
          <a:xfrm>
            <a:off x="8386917" y="1248697"/>
            <a:ext cx="3805084" cy="18132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200" dirty="0"/>
              <a:t>§ 2 odst. 3 zák. o úřednících: </a:t>
            </a:r>
            <a:r>
              <a:rPr lang="cs-CZ" sz="1200" u="sng" dirty="0"/>
              <a:t>Správními činnostmi se pro účely tohoto zákona rozumí plnění úkolů územního samosprávného celku při výkonu veřejné moci a dalších úkolů v samostatné nebo přenesené působnosti územního samosprávného celku podle právních předpisů. </a:t>
            </a:r>
          </a:p>
          <a:p>
            <a:pPr algn="ctr"/>
            <a:r>
              <a:rPr lang="cs-CZ" sz="1200" u="sng" dirty="0"/>
              <a:t>Správními činnostmi nejsou pomocné, servisní nebo manuální práce ani práce, které výkon těchto prací řídí</a:t>
            </a:r>
            <a:r>
              <a:rPr lang="cs-CZ" sz="1000" u="sng" dirty="0"/>
              <a:t>.</a:t>
            </a:r>
          </a:p>
        </p:txBody>
      </p:sp>
      <p:sp>
        <p:nvSpPr>
          <p:cNvPr id="7" name="TextovéPole 6">
            <a:extLst>
              <a:ext uri="{FF2B5EF4-FFF2-40B4-BE49-F238E27FC236}">
                <a16:creationId xmlns:a16="http://schemas.microsoft.com/office/drawing/2014/main" id="{916E37FD-F35A-559E-A7DD-260EF8AE744A}"/>
              </a:ext>
            </a:extLst>
          </p:cNvPr>
          <p:cNvSpPr txBox="1"/>
          <p:nvPr/>
        </p:nvSpPr>
        <p:spPr>
          <a:xfrm>
            <a:off x="609600" y="82257"/>
            <a:ext cx="8278761" cy="523220"/>
          </a:xfrm>
          <a:prstGeom prst="rect">
            <a:avLst/>
          </a:prstGeom>
          <a:noFill/>
        </p:spPr>
        <p:txBody>
          <a:bodyPr wrap="square" rtlCol="0">
            <a:spAutoFit/>
          </a:bodyPr>
          <a:lstStyle/>
          <a:p>
            <a:pPr algn="ctr"/>
            <a:r>
              <a:rPr lang="cs-CZ" sz="2800" dirty="0">
                <a:solidFill>
                  <a:schemeClr val="accent2"/>
                </a:solidFill>
                <a:latin typeface="+mj-lt"/>
              </a:rPr>
              <a:t>SPRÁVNÍ ČINNOSTI</a:t>
            </a:r>
          </a:p>
        </p:txBody>
      </p:sp>
      <p:sp>
        <p:nvSpPr>
          <p:cNvPr id="8" name="Šipka: doprava 7">
            <a:extLst>
              <a:ext uri="{FF2B5EF4-FFF2-40B4-BE49-F238E27FC236}">
                <a16:creationId xmlns:a16="http://schemas.microsoft.com/office/drawing/2014/main" id="{85F9F4B7-2A94-F824-3088-F8C36C04D0E9}"/>
              </a:ext>
            </a:extLst>
          </p:cNvPr>
          <p:cNvSpPr/>
          <p:nvPr/>
        </p:nvSpPr>
        <p:spPr>
          <a:xfrm rot="1357845">
            <a:off x="6263147" y="551413"/>
            <a:ext cx="2251587" cy="7472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49693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DBA838-A204-2190-0F70-7CD81F3E8EC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CA80C28-B3BC-E3C0-6BBF-56B6F8067CC3}"/>
              </a:ext>
            </a:extLst>
          </p:cNvPr>
          <p:cNvSpPr>
            <a:spLocks noGrp="1"/>
          </p:cNvSpPr>
          <p:nvPr>
            <p:ph idx="1"/>
          </p:nvPr>
        </p:nvSpPr>
        <p:spPr/>
        <p:txBody>
          <a:bodyPr>
            <a:normAutofit lnSpcReduction="10000"/>
          </a:bodyPr>
          <a:lstStyle/>
          <a:p>
            <a:pPr algn="just"/>
            <a:r>
              <a:rPr lang="cs-CZ" b="1" i="0" dirty="0">
                <a:solidFill>
                  <a:srgbClr val="FF8400"/>
                </a:solidFill>
                <a:effectLst/>
                <a:latin typeface="Arial" panose="020B0604020202020204" pitchFamily="34" charset="0"/>
              </a:rPr>
              <a:t>§ 12</a:t>
            </a:r>
          </a:p>
          <a:p>
            <a:pPr algn="l">
              <a:lnSpc>
                <a:spcPts val="1650"/>
              </a:lnSpc>
            </a:pPr>
            <a:r>
              <a:rPr lang="cs-CZ" sz="1800" b="1" i="0" dirty="0">
                <a:solidFill>
                  <a:srgbClr val="08A8F8"/>
                </a:solidFill>
                <a:effectLst/>
                <a:latin typeface="Arial" panose="020B0604020202020204" pitchFamily="34" charset="0"/>
              </a:rPr>
              <a:t>Odvolání z funkce</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Vedoucího úředníka nebo vedoucího úřadu lze z funkce odvolat, jen</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pozbyl-li některý z předpokladů podle </a:t>
            </a:r>
            <a:r>
              <a:rPr lang="cs-CZ" b="0" i="0" u="none" strike="noStrike" dirty="0">
                <a:solidFill>
                  <a:srgbClr val="15679C"/>
                </a:solidFill>
                <a:effectLst/>
                <a:latin typeface="Arial" panose="020B0604020202020204" pitchFamily="34" charset="0"/>
                <a:hlinkClick r:id="rId2"/>
              </a:rPr>
              <a:t>§ 4</a:t>
            </a:r>
            <a:r>
              <a:rPr lang="cs-CZ" b="0" i="0" dirty="0">
                <a:solidFill>
                  <a:srgbClr val="000000"/>
                </a:solidFill>
                <a:effectLst/>
                <a:latin typeface="Arial" panose="020B0604020202020204" pitchFamily="34" charset="0"/>
              </a:rPr>
              <a:t>,</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porušil-li závažným způsobem </a:t>
            </a:r>
            <a:r>
              <a:rPr lang="cs-CZ" b="0" i="0" dirty="0">
                <a:solidFill>
                  <a:srgbClr val="000000"/>
                </a:solidFill>
                <a:effectLst/>
                <a:latin typeface="Arial" panose="020B0604020202020204" pitchFamily="34" charset="0"/>
              </a:rPr>
              <a:t>zákonem stanovenou povinnost v době posledních 6 měsíců před odvoláním z funkce nebo, jde-li o vedoucího úřadu, před podáním návrhu na udělení souhlasu s odvoláním vedoucího úřadu,</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dopustil-li se nejméně 2 méně závažných porušení zákonem stanovené povinnosti </a:t>
            </a:r>
            <a:r>
              <a:rPr lang="cs-CZ" b="0" i="0" dirty="0">
                <a:solidFill>
                  <a:srgbClr val="000000"/>
                </a:solidFill>
                <a:effectLst/>
                <a:latin typeface="Arial" panose="020B0604020202020204" pitchFamily="34" charset="0"/>
              </a:rPr>
              <a:t>v době posledních 6 měsíců před odvoláním z funkce nebo, jde-li o vedoucího úřadu, před podáním návrhu na udělení souhlasu s odvoláním vedoucího úřadu, nebo</a:t>
            </a:r>
          </a:p>
          <a:p>
            <a:pPr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neukončil-li vzdělávání vedoucích úředníků ve lhůtě podle </a:t>
            </a:r>
            <a:r>
              <a:rPr lang="cs-CZ" b="0" i="0" u="none" strike="noStrike" dirty="0">
                <a:solidFill>
                  <a:srgbClr val="15679C"/>
                </a:solidFill>
                <a:effectLst/>
                <a:latin typeface="Arial" panose="020B0604020202020204" pitchFamily="34" charset="0"/>
                <a:hlinkClick r:id="rId3"/>
              </a:rPr>
              <a:t>§ 27 odst. 1.</a:t>
            </a:r>
            <a:endParaRPr lang="cs-CZ" b="0" i="0" dirty="0">
              <a:solidFill>
                <a:srgbClr val="000000"/>
              </a:solidFill>
              <a:effectLst/>
              <a:latin typeface="Arial" panose="020B0604020202020204" pitchFamily="34" charset="0"/>
            </a:endParaRPr>
          </a:p>
          <a:p>
            <a:endParaRPr lang="cs-CZ" dirty="0"/>
          </a:p>
        </p:txBody>
      </p:sp>
    </p:spTree>
    <p:extLst>
      <p:ext uri="{BB962C8B-B14F-4D97-AF65-F5344CB8AC3E}">
        <p14:creationId xmlns:p14="http://schemas.microsoft.com/office/powerpoint/2010/main" val="1698164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0BA943-22A4-E717-0A54-833B95974576}"/>
              </a:ext>
            </a:extLst>
          </p:cNvPr>
          <p:cNvSpPr>
            <a:spLocks noGrp="1"/>
          </p:cNvSpPr>
          <p:nvPr>
            <p:ph type="title"/>
          </p:nvPr>
        </p:nvSpPr>
        <p:spPr/>
        <p:txBody>
          <a:bodyPr/>
          <a:lstStyle/>
          <a:p>
            <a:r>
              <a:rPr lang="cs-CZ" sz="3600" b="1" i="0" dirty="0">
                <a:effectLst/>
                <a:latin typeface="Arial" panose="020B0604020202020204" pitchFamily="34" charset="0"/>
              </a:rPr>
              <a:t>ZÁKLADNÍ POVINNOSTI ÚŘEDNÍKA</a:t>
            </a:r>
            <a:br>
              <a:rPr lang="cs-CZ" sz="3600" b="1" i="0" dirty="0">
                <a:effectLst/>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AACB262A-022A-D34F-9899-8FDB236BA424}"/>
              </a:ext>
            </a:extLst>
          </p:cNvPr>
          <p:cNvSpPr>
            <a:spLocks noGrp="1"/>
          </p:cNvSpPr>
          <p:nvPr>
            <p:ph idx="1"/>
          </p:nvPr>
        </p:nvSpPr>
        <p:spPr>
          <a:xfrm>
            <a:off x="677334" y="1651519"/>
            <a:ext cx="8596668" cy="4389844"/>
          </a:xfrm>
        </p:spPr>
        <p:txBody>
          <a:bodyPr>
            <a:normAutofit fontScale="85000" lnSpcReduction="20000"/>
          </a:bodyPr>
          <a:lstStyle/>
          <a:p>
            <a:pPr algn="just"/>
            <a:r>
              <a:rPr lang="cs-CZ" b="1" i="0" dirty="0">
                <a:solidFill>
                  <a:srgbClr val="FF8400"/>
                </a:solidFill>
                <a:effectLst/>
                <a:latin typeface="Arial" panose="020B0604020202020204" pitchFamily="34" charset="0"/>
              </a:rPr>
              <a:t>§ 16 </a:t>
            </a:r>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Úředník je povinen</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dodržovat ústavní pořádek České republiky,</a:t>
            </a:r>
            <a:r>
              <a:rPr lang="cs-CZ" b="1" baseline="30000" dirty="0">
                <a:solidFill>
                  <a:srgbClr val="15679C"/>
                </a:solidFill>
                <a:latin typeface="Arial" panose="020B0604020202020204" pitchFamily="34" charset="0"/>
              </a:rPr>
              <a:t>9</a:t>
            </a:r>
            <a:endParaRPr lang="cs-CZ" b="0" i="0" dirty="0">
              <a:solidFill>
                <a:srgbClr val="000000"/>
              </a:solidFill>
              <a:effectLst/>
              <a:latin typeface="Arial" panose="020B0604020202020204" pitchFamily="34" charset="0"/>
            </a:endParaRP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dodržovat právní předpisy vztahující se k práci jím vykonávané; dodržovat ostatní předpisy vztahující se k práci jím vykonávané, pokud s nimi byl řádně seznámen</a:t>
            </a:r>
            <a:r>
              <a:rPr lang="cs-CZ" b="0" i="0" dirty="0">
                <a:solidFill>
                  <a:srgbClr val="000000"/>
                </a:solidFill>
                <a:effectLst/>
                <a:latin typeface="Arial" panose="020B0604020202020204" pitchFamily="34" charset="0"/>
              </a:rPr>
              <a:t>,</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hájit při výkonu správních činností veřejný zájem,</a:t>
            </a:r>
          </a:p>
          <a:p>
            <a:pPr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plnit pokyny vedoucích úředníků, nejsou-li v rozporu s právními předpisy; </a:t>
            </a:r>
            <a:r>
              <a:rPr lang="cs-CZ" b="1" i="0" dirty="0">
                <a:solidFill>
                  <a:srgbClr val="000000"/>
                </a:solidFill>
                <a:effectLst/>
                <a:latin typeface="Arial" panose="020B0604020202020204" pitchFamily="34" charset="0"/>
              </a:rPr>
              <a:t>má-li úředník za to, že vydaný pokyn je v rozporu s právními předpisy, je povinen to bezodkladně oznámit osobě, která mu pokyn vydala, a to písemně</a:t>
            </a:r>
            <a:r>
              <a:rPr lang="cs-CZ" b="0" i="0" dirty="0">
                <a:solidFill>
                  <a:srgbClr val="000000"/>
                </a:solidFill>
                <a:effectLst/>
                <a:latin typeface="Arial" panose="020B0604020202020204" pitchFamily="34" charset="0"/>
              </a:rPr>
              <a:t>, nebo, hrozí-li nebezpečí z prodlení, ústně; poté je úředník povinen splnit daný pokyn pouze tehdy, dostane-li od vedoucího úřadu písemný příkaz tak učinit; </a:t>
            </a:r>
            <a:r>
              <a:rPr lang="cs-CZ" b="1" i="0" dirty="0">
                <a:solidFill>
                  <a:srgbClr val="000000"/>
                </a:solidFill>
                <a:effectLst/>
                <a:latin typeface="Arial" panose="020B0604020202020204" pitchFamily="34" charset="0"/>
              </a:rPr>
              <a:t>úředník nesmí vykonat pokyn ani příkaz, pokud by se tím dopustil trestného činu, přestupku, popřípadě jiného správního deliktu, a tuto skutečnost je povinen bez zbytečného prodlení písemně oznámit vedoucímu úřadu,</a:t>
            </a:r>
          </a:p>
          <a:p>
            <a:pPr algn="just"/>
            <a:r>
              <a:rPr lang="cs-CZ" b="1" i="0" dirty="0">
                <a:solidFill>
                  <a:srgbClr val="000000"/>
                </a:solidFill>
                <a:effectLst/>
                <a:latin typeface="Arial" panose="020B0604020202020204" pitchFamily="34" charset="0"/>
              </a:rPr>
              <a:t>e)</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prohlubovat si kvalifikaci v rozsahu stanoveném tímto zákonem,</a:t>
            </a:r>
          </a:p>
          <a:p>
            <a:pPr algn="just"/>
            <a:r>
              <a:rPr lang="cs-CZ" b="1" i="0" dirty="0">
                <a:solidFill>
                  <a:srgbClr val="000000"/>
                </a:solidFill>
                <a:effectLst/>
                <a:latin typeface="Arial" panose="020B0604020202020204" pitchFamily="34" charset="0"/>
              </a:rPr>
              <a:t>f)</a:t>
            </a:r>
            <a:r>
              <a:rPr lang="cs-CZ" b="0" i="0" dirty="0">
                <a:solidFill>
                  <a:srgbClr val="000000"/>
                </a:solidFill>
                <a:effectLst/>
                <a:latin typeface="Arial" panose="020B0604020202020204" pitchFamily="34" charset="0"/>
              </a:rPr>
              <a:t> jednat a rozhodovat nestranně bez ohledu na své přesvědčení a zdržet se při výkonu práce všeho, co by mohlo ohrozit důvěru v nestrannost rozhodování,</a:t>
            </a:r>
          </a:p>
          <a:p>
            <a:pPr algn="just"/>
            <a:r>
              <a:rPr lang="cs-CZ" b="1" i="0" dirty="0">
                <a:solidFill>
                  <a:srgbClr val="000000"/>
                </a:solidFill>
                <a:effectLst/>
                <a:latin typeface="Arial" panose="020B0604020202020204" pitchFamily="34" charset="0"/>
              </a:rPr>
              <a:t>g)</a:t>
            </a:r>
            <a:r>
              <a:rPr lang="cs-CZ" b="0" i="0" dirty="0">
                <a:solidFill>
                  <a:srgbClr val="000000"/>
                </a:solidFill>
                <a:effectLst/>
                <a:latin typeface="Arial" panose="020B0604020202020204" pitchFamily="34" charset="0"/>
              </a:rPr>
              <a:t> zdržet se jednání, jež by závažným způsobem narušilo důvěryhodnost územního samosprávného celku,</a:t>
            </a:r>
          </a:p>
          <a:p>
            <a:endParaRPr lang="cs-CZ" dirty="0"/>
          </a:p>
        </p:txBody>
      </p:sp>
    </p:spTree>
    <p:extLst>
      <p:ext uri="{BB962C8B-B14F-4D97-AF65-F5344CB8AC3E}">
        <p14:creationId xmlns:p14="http://schemas.microsoft.com/office/powerpoint/2010/main" val="2694776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7310B8-9695-442E-1508-1A4033DBD9B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2AC8155-8E7D-BF16-4703-8CB14131C4D7}"/>
              </a:ext>
            </a:extLst>
          </p:cNvPr>
          <p:cNvSpPr>
            <a:spLocks noGrp="1"/>
          </p:cNvSpPr>
          <p:nvPr>
            <p:ph idx="1"/>
          </p:nvPr>
        </p:nvSpPr>
        <p:spPr>
          <a:xfrm>
            <a:off x="677334" y="1101012"/>
            <a:ext cx="8596668" cy="5147387"/>
          </a:xfrm>
        </p:spPr>
        <p:txBody>
          <a:bodyPr>
            <a:normAutofit fontScale="92500" lnSpcReduction="20000"/>
          </a:bodyPr>
          <a:lstStyle/>
          <a:p>
            <a:pPr algn="just"/>
            <a:r>
              <a:rPr lang="cs-CZ" b="1" i="0" dirty="0">
                <a:solidFill>
                  <a:srgbClr val="000000"/>
                </a:solidFill>
                <a:effectLst/>
                <a:latin typeface="Arial" panose="020B0604020202020204" pitchFamily="34" charset="0"/>
              </a:rPr>
              <a:t>h)</a:t>
            </a:r>
            <a:r>
              <a:rPr lang="cs-CZ" b="0" i="0" dirty="0">
                <a:solidFill>
                  <a:srgbClr val="000000"/>
                </a:solidFill>
                <a:effectLst/>
                <a:latin typeface="Arial" panose="020B0604020202020204" pitchFamily="34" charset="0"/>
              </a:rPr>
              <a:t> zdržet se jednání, které by mohlo vést ke střetu veřejného zájmu se zájmy osobními, zejména nezneužívat informací nabytých v souvislosti s výkonem zaměstnání ve prospěch vlastní nebo někoho jiného,</a:t>
            </a:r>
          </a:p>
          <a:p>
            <a:pPr algn="just"/>
            <a:r>
              <a:rPr lang="cs-CZ" b="1" i="0" dirty="0">
                <a:solidFill>
                  <a:srgbClr val="000000"/>
                </a:solidFill>
                <a:effectLst/>
                <a:latin typeface="Arial" panose="020B0604020202020204" pitchFamily="34" charset="0"/>
              </a:rPr>
              <a:t>i)</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v souvislosti s výkonem zaměstnání nepřijímat dary nebo jiné výhody</a:t>
            </a:r>
            <a:r>
              <a:rPr lang="cs-CZ" b="0" i="0" dirty="0">
                <a:solidFill>
                  <a:srgbClr val="000000"/>
                </a:solidFill>
                <a:effectLst/>
                <a:latin typeface="Arial" panose="020B0604020202020204" pitchFamily="34" charset="0"/>
              </a:rPr>
              <a:t>, s výjimkou darů nebo výhod poskytovaných územním samosprávným celkem, u něhož je zaměstnán, nebo na základě právních předpisů a kolektivních smluv,</a:t>
            </a:r>
          </a:p>
          <a:p>
            <a:pPr algn="just"/>
            <a:r>
              <a:rPr lang="cs-CZ" b="1" i="0" dirty="0">
                <a:solidFill>
                  <a:srgbClr val="000000"/>
                </a:solidFill>
                <a:effectLst/>
                <a:latin typeface="Arial" panose="020B0604020202020204" pitchFamily="34" charset="0"/>
              </a:rPr>
              <a:t>j)</a:t>
            </a:r>
            <a:r>
              <a:rPr lang="cs-CZ" b="0" i="0" dirty="0">
                <a:solidFill>
                  <a:srgbClr val="000000"/>
                </a:solidFill>
                <a:effectLst/>
                <a:latin typeface="Arial" panose="020B0604020202020204" pitchFamily="34" charset="0"/>
              </a:rPr>
              <a:t> v rozsahu stanoveném zvláštními právními předpisy </a:t>
            </a:r>
            <a:r>
              <a:rPr lang="cs-CZ" b="1" i="0" dirty="0">
                <a:solidFill>
                  <a:srgbClr val="000000"/>
                </a:solidFill>
                <a:effectLst/>
                <a:latin typeface="Arial" panose="020B0604020202020204" pitchFamily="34" charset="0"/>
              </a:rPr>
              <a:t>zachovávat mlčenlivost o skutečnostech, které se dozvěděl při výkonu zaměstnání a v souvislosti s ním</a:t>
            </a:r>
            <a:r>
              <a:rPr lang="cs-CZ" b="0" i="0" dirty="0">
                <a:solidFill>
                  <a:srgbClr val="000000"/>
                </a:solidFill>
                <a:effectLst/>
                <a:latin typeface="Arial" panose="020B0604020202020204" pitchFamily="34" charset="0"/>
              </a:rPr>
              <a:t>; to neplatí, pokud byl povinnosti mlčenlivosti zproštěn; povinnosti zachovávat mlčenlivost může úředníka zprostit vedoucí úřadu, jím pověřený vedoucí úředník nebo příslušný správní úřad podle zvláštních právních předpisů, nestanoví-li zvláštní právní předpis jinak,</a:t>
            </a:r>
          </a:p>
          <a:p>
            <a:pPr algn="just"/>
            <a:r>
              <a:rPr lang="cs-CZ" b="1" i="0" dirty="0">
                <a:solidFill>
                  <a:srgbClr val="000000"/>
                </a:solidFill>
                <a:effectLst/>
                <a:latin typeface="Arial" panose="020B0604020202020204" pitchFamily="34" charset="0"/>
              </a:rPr>
              <a:t>k)</a:t>
            </a:r>
            <a:r>
              <a:rPr lang="cs-CZ" b="0" i="0" dirty="0">
                <a:solidFill>
                  <a:srgbClr val="000000"/>
                </a:solidFill>
                <a:effectLst/>
                <a:latin typeface="Arial" panose="020B0604020202020204" pitchFamily="34" charset="0"/>
              </a:rPr>
              <a:t> poskytovat informace o činnosti územního samosprávného celku podle zvláštních právních předpisů v rozsahu, v jakém to vyplývá z jeho pracovního zařazení,</a:t>
            </a:r>
          </a:p>
          <a:p>
            <a:pPr algn="just"/>
            <a:r>
              <a:rPr lang="cs-CZ" b="1" i="0" dirty="0">
                <a:solidFill>
                  <a:srgbClr val="000000"/>
                </a:solidFill>
                <a:effectLst/>
                <a:latin typeface="Arial" panose="020B0604020202020204" pitchFamily="34" charset="0"/>
              </a:rPr>
              <a:t>l)</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při ústním nebo písemném jednání s fyzickými nebo právnickými osobami sdělit své jméno, příjmení, úřad, ve kterém je zařazen k výkonu práce, zařazení v útvaru úřadu;</a:t>
            </a:r>
            <a:r>
              <a:rPr lang="cs-CZ" b="0" i="0" dirty="0">
                <a:solidFill>
                  <a:srgbClr val="000000"/>
                </a:solidFill>
                <a:effectLst/>
                <a:latin typeface="Arial" panose="020B0604020202020204" pitchFamily="34" charset="0"/>
              </a:rPr>
              <a:t> územní samosprávný celek v organizačním řádu může stanovit, pro které funkce a činnosti lze nahradit toto označení uvedením identifikačního čísla úředníka,</a:t>
            </a:r>
          </a:p>
          <a:p>
            <a:pPr algn="just"/>
            <a:r>
              <a:rPr lang="cs-CZ" b="1" i="0" dirty="0">
                <a:solidFill>
                  <a:srgbClr val="000000"/>
                </a:solidFill>
                <a:effectLst/>
                <a:latin typeface="Arial" panose="020B0604020202020204" pitchFamily="34" charset="0"/>
              </a:rPr>
              <a:t>m)</a:t>
            </a:r>
            <a:r>
              <a:rPr lang="cs-CZ" b="0" i="0" dirty="0">
                <a:solidFill>
                  <a:srgbClr val="000000"/>
                </a:solidFill>
                <a:effectLst/>
                <a:latin typeface="Arial" panose="020B0604020202020204" pitchFamily="34" charset="0"/>
              </a:rPr>
              <a:t> oznámit územnímu samosprávnému celku, že pozbyl některý z předpokladů podle </a:t>
            </a:r>
            <a:r>
              <a:rPr lang="cs-CZ" b="0" i="0" u="none" strike="noStrike" dirty="0">
                <a:solidFill>
                  <a:srgbClr val="15679C"/>
                </a:solidFill>
                <a:effectLst/>
                <a:latin typeface="Arial" panose="020B0604020202020204" pitchFamily="34" charset="0"/>
                <a:hlinkClick r:id="rId2"/>
              </a:rPr>
              <a:t>§ 4</a:t>
            </a:r>
            <a:r>
              <a:rPr lang="cs-CZ" b="0" i="0" dirty="0">
                <a:solidFill>
                  <a:srgbClr val="000000"/>
                </a:solidFill>
                <a:effectLst/>
                <a:latin typeface="Arial" panose="020B0604020202020204" pitchFamily="34" charset="0"/>
              </a:rPr>
              <a:t>.</a:t>
            </a:r>
          </a:p>
          <a:p>
            <a:endParaRPr lang="cs-CZ" dirty="0"/>
          </a:p>
        </p:txBody>
      </p:sp>
      <p:sp>
        <p:nvSpPr>
          <p:cNvPr id="4" name="Řečová bublina: obdélníkový bublinový popisek se zakulacenými rohy 3">
            <a:extLst>
              <a:ext uri="{FF2B5EF4-FFF2-40B4-BE49-F238E27FC236}">
                <a16:creationId xmlns:a16="http://schemas.microsoft.com/office/drawing/2014/main" id="{4DD065F8-4B66-70F3-EAB7-DCAB3664058E}"/>
              </a:ext>
            </a:extLst>
          </p:cNvPr>
          <p:cNvSpPr/>
          <p:nvPr/>
        </p:nvSpPr>
        <p:spPr>
          <a:xfrm>
            <a:off x="9806473" y="3545633"/>
            <a:ext cx="2385527" cy="2099387"/>
          </a:xfrm>
          <a:prstGeom prst="wedgeRoundRectCallout">
            <a:avLst>
              <a:gd name="adj1" fmla="val -73134"/>
              <a:gd name="adj2" fmla="val 538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i="1" dirty="0"/>
              <a:t>Dobrý den, u telefonu Josef Novák, městský úřad Horní Lhota, referent odboru výstavby s )zemního plánování a správy majetku…</a:t>
            </a:r>
          </a:p>
        </p:txBody>
      </p:sp>
      <p:sp>
        <p:nvSpPr>
          <p:cNvPr id="5" name="Řečová bublina: obdélníkový bublinový popisek se zakulacenými rohy 4">
            <a:extLst>
              <a:ext uri="{FF2B5EF4-FFF2-40B4-BE49-F238E27FC236}">
                <a16:creationId xmlns:a16="http://schemas.microsoft.com/office/drawing/2014/main" id="{0294B4DA-33D9-22DB-F3E4-16C400EBF4A4}"/>
              </a:ext>
            </a:extLst>
          </p:cNvPr>
          <p:cNvSpPr/>
          <p:nvPr/>
        </p:nvSpPr>
        <p:spPr>
          <a:xfrm>
            <a:off x="9610531" y="447870"/>
            <a:ext cx="2295331" cy="1698172"/>
          </a:xfrm>
          <a:prstGeom prst="wedgeRoundRectCallout">
            <a:avLst>
              <a:gd name="adj1" fmla="val -176524"/>
              <a:gd name="adj2" fmla="val 3502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200" dirty="0"/>
              <a:t>Vs zákon o státní službě …§ 77 (1) Státní zaměstnanec je povinen v souvislosti s výkonem služby nepřijímat dary nebo jiné výhody v hodnotě přesahující částku 300 Kč, s výjimkou darů nebo výhod poskytovaných služebním orgánem, </a:t>
            </a:r>
          </a:p>
        </p:txBody>
      </p:sp>
    </p:spTree>
    <p:extLst>
      <p:ext uri="{BB962C8B-B14F-4D97-AF65-F5344CB8AC3E}">
        <p14:creationId xmlns:p14="http://schemas.microsoft.com/office/powerpoint/2010/main" val="1600080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F62688-3D61-3F12-3B81-91F3EB01AA53}"/>
              </a:ext>
            </a:extLst>
          </p:cNvPr>
          <p:cNvSpPr>
            <a:spLocks noGrp="1"/>
          </p:cNvSpPr>
          <p:nvPr>
            <p:ph type="title"/>
          </p:nvPr>
        </p:nvSpPr>
        <p:spPr>
          <a:xfrm>
            <a:off x="677333" y="609600"/>
            <a:ext cx="9521025" cy="1320800"/>
          </a:xfrm>
        </p:spPr>
        <p:txBody>
          <a:bodyPr>
            <a:normAutofit fontScale="90000"/>
          </a:bodyPr>
          <a:lstStyle/>
          <a:p>
            <a:r>
              <a:rPr lang="cs-CZ" dirty="0"/>
              <a:t>Pojmy úředník a správní činnost (§ 2 odst. 3 a 4) </a:t>
            </a:r>
            <a:br>
              <a:rPr lang="cs-CZ" dirty="0"/>
            </a:br>
            <a:endParaRPr lang="cs-CZ" dirty="0"/>
          </a:p>
        </p:txBody>
      </p:sp>
      <p:sp>
        <p:nvSpPr>
          <p:cNvPr id="3" name="Zástupný obsah 2">
            <a:extLst>
              <a:ext uri="{FF2B5EF4-FFF2-40B4-BE49-F238E27FC236}">
                <a16:creationId xmlns:a16="http://schemas.microsoft.com/office/drawing/2014/main" id="{C1A14F68-C0EA-CFCA-B857-C6CC538D3051}"/>
              </a:ext>
            </a:extLst>
          </p:cNvPr>
          <p:cNvSpPr>
            <a:spLocks noGrp="1"/>
          </p:cNvSpPr>
          <p:nvPr>
            <p:ph idx="1"/>
          </p:nvPr>
        </p:nvSpPr>
        <p:spPr>
          <a:xfrm>
            <a:off x="677333" y="1343608"/>
            <a:ext cx="10099523" cy="5010538"/>
          </a:xfrm>
        </p:spPr>
        <p:txBody>
          <a:bodyPr>
            <a:normAutofit fontScale="92500" lnSpcReduction="20000"/>
          </a:bodyPr>
          <a:lstStyle/>
          <a:p>
            <a:pPr algn="just"/>
            <a:r>
              <a:rPr lang="cs-CZ" dirty="0"/>
              <a:t>Definici pojmu úředník obsahuje § 2 odst. 4 zákona o úřednících. </a:t>
            </a:r>
            <a:r>
              <a:rPr lang="cs-CZ" b="1" dirty="0"/>
              <a:t>Úředníkem je  zaměstnanec územního samosprávného celku podílející se na výkonu správních činností zařazený do obecního úřadu</a:t>
            </a:r>
            <a:r>
              <a:rPr lang="cs-CZ" dirty="0"/>
              <a:t>, do městského úřadu, do  magistrátu statutárního města nebo do magistrátu územně členěného statutárního města, do úřadu městského obvodu nebo úřadu městské části územně členěného statutárního města, do krajského úřadu, do Magistrátu hlavního města Prahy nebo do úřadu městské části hlavního města Prahy. </a:t>
            </a:r>
          </a:p>
          <a:p>
            <a:pPr algn="just"/>
            <a:r>
              <a:rPr lang="cs-CZ" b="1" dirty="0"/>
              <a:t>Úředníky tedy jsou pouze ti zaměstnanci územního samosprávného celku, kteří současně splňují dvě zákonem stanovené podmínky:  </a:t>
            </a:r>
          </a:p>
          <a:p>
            <a:pPr algn="just"/>
            <a:r>
              <a:rPr lang="cs-CZ" dirty="0"/>
              <a:t>tou první je, že se podílejí na výkonu správních činností,  </a:t>
            </a:r>
          </a:p>
          <a:p>
            <a:pPr algn="just"/>
            <a:r>
              <a:rPr lang="cs-CZ" dirty="0"/>
              <a:t>druhou podmínkou pak je, že jsou zařazeni do úřadu daného územního samosprávného celku.  </a:t>
            </a:r>
          </a:p>
          <a:p>
            <a:pPr algn="just"/>
            <a:r>
              <a:rPr lang="cs-CZ" b="1" dirty="0"/>
              <a:t>Zákon o úřednících se naopak nevztahuje  </a:t>
            </a:r>
          </a:p>
          <a:p>
            <a:pPr algn="just"/>
            <a:r>
              <a:rPr lang="cs-CZ" dirty="0"/>
              <a:t>na zaměstnance územních samosprávných celků, kteří v jejich úřadech zařazeni nejsou, a to i v případě, že by tito zaměstnanci vykonávali nebo se podíleli na výkonu správních činností; </a:t>
            </a:r>
          </a:p>
          <a:p>
            <a:pPr algn="just"/>
            <a:r>
              <a:rPr lang="cs-CZ" dirty="0"/>
              <a:t>na členy volených orgánů územních samosprávných celků (tzn. členy zastupitelstva nebo rady územního samosprávného celku, na starosty, primátory či hejtmany);  </a:t>
            </a:r>
          </a:p>
          <a:p>
            <a:pPr algn="just"/>
            <a:r>
              <a:rPr lang="cs-CZ" dirty="0"/>
              <a:t>a osoby, které mají s územním samosprávným celkem uzavřenou </a:t>
            </a:r>
            <a:r>
              <a:rPr lang="cs-CZ" b="1" dirty="0"/>
              <a:t>některou z dohod o pracích konaných </a:t>
            </a:r>
            <a:r>
              <a:rPr lang="cs-CZ" b="1" u="sng" dirty="0"/>
              <a:t>mimo pracovní poměr </a:t>
            </a:r>
            <a:r>
              <a:rPr lang="cs-CZ" b="1" dirty="0"/>
              <a:t>(podle § 1 odst. 1 zákona o úřednících tento zákon upravuje </a:t>
            </a:r>
            <a:r>
              <a:rPr lang="cs-CZ" b="1" u="sng" dirty="0"/>
              <a:t>pracovní poměr úředníků </a:t>
            </a:r>
            <a:r>
              <a:rPr lang="cs-CZ" b="1" dirty="0"/>
              <a:t>územních samosprávných celků</a:t>
            </a:r>
            <a:r>
              <a:rPr lang="cs-CZ" dirty="0"/>
              <a:t>). </a:t>
            </a:r>
          </a:p>
        </p:txBody>
      </p:sp>
    </p:spTree>
    <p:extLst>
      <p:ext uri="{BB962C8B-B14F-4D97-AF65-F5344CB8AC3E}">
        <p14:creationId xmlns:p14="http://schemas.microsoft.com/office/powerpoint/2010/main" val="2097186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F1FCE8-87F0-BCAF-5C11-ACB1B8797EF2}"/>
              </a:ext>
            </a:extLst>
          </p:cNvPr>
          <p:cNvSpPr>
            <a:spLocks noGrp="1"/>
          </p:cNvSpPr>
          <p:nvPr>
            <p:ph type="title"/>
          </p:nvPr>
        </p:nvSpPr>
        <p:spPr/>
        <p:txBody>
          <a:bodyPr/>
          <a:lstStyle/>
          <a:p>
            <a:r>
              <a:rPr lang="cs-CZ" dirty="0"/>
              <a:t>Etický kodex úředníků a zaměstnanců veřejné správy</a:t>
            </a:r>
          </a:p>
        </p:txBody>
      </p:sp>
      <p:sp>
        <p:nvSpPr>
          <p:cNvPr id="3" name="Zástupný obsah 2">
            <a:extLst>
              <a:ext uri="{FF2B5EF4-FFF2-40B4-BE49-F238E27FC236}">
                <a16:creationId xmlns:a16="http://schemas.microsoft.com/office/drawing/2014/main" id="{4941121A-C560-6E6A-FBAF-7DD48B4D02C2}"/>
              </a:ext>
            </a:extLst>
          </p:cNvPr>
          <p:cNvSpPr>
            <a:spLocks noGrp="1"/>
          </p:cNvSpPr>
          <p:nvPr>
            <p:ph idx="1"/>
          </p:nvPr>
        </p:nvSpPr>
        <p:spPr>
          <a:xfrm>
            <a:off x="677334" y="2160589"/>
            <a:ext cx="8596668" cy="4352178"/>
          </a:xfrm>
        </p:spPr>
        <p:txBody>
          <a:bodyPr>
            <a:normAutofit fontScale="92500" lnSpcReduction="20000"/>
          </a:bodyPr>
          <a:lstStyle/>
          <a:p>
            <a:pPr marL="0" indent="0" algn="just">
              <a:buNone/>
            </a:pPr>
            <a:r>
              <a:rPr lang="cs-CZ" dirty="0"/>
              <a:t>331/2012 </a:t>
            </a:r>
            <a:r>
              <a:rPr lang="cs-CZ" dirty="0" err="1"/>
              <a:t>Věst</a:t>
            </a:r>
            <a:r>
              <a:rPr lang="cs-CZ" dirty="0"/>
              <a:t>. </a:t>
            </a:r>
            <a:r>
              <a:rPr lang="cs-CZ" dirty="0" err="1"/>
              <a:t>VpOK</a:t>
            </a:r>
            <a:r>
              <a:rPr lang="cs-CZ" dirty="0"/>
              <a:t> USNESENÍ vlády České republiky ze dne 9. května 2012 o Etickém kodexu úředníků a zaměstnanců veřejné správy (</a:t>
            </a:r>
            <a:r>
              <a:rPr lang="cs-CZ" dirty="0" err="1"/>
              <a:t>čá</a:t>
            </a:r>
            <a:r>
              <a:rPr lang="cs-CZ" dirty="0"/>
              <a:t> 3/2012 </a:t>
            </a:r>
            <a:r>
              <a:rPr lang="cs-CZ" dirty="0" err="1"/>
              <a:t>VVpOK</a:t>
            </a:r>
            <a:r>
              <a:rPr lang="cs-CZ" dirty="0"/>
              <a:t>)</a:t>
            </a:r>
          </a:p>
          <a:p>
            <a:pPr marL="0" indent="0" algn="just">
              <a:buNone/>
            </a:pPr>
            <a:r>
              <a:rPr lang="cs-CZ" dirty="0"/>
              <a:t>Článek 6 Střet zájmů (1) </a:t>
            </a:r>
          </a:p>
          <a:p>
            <a:pPr marL="0" indent="0" algn="just">
              <a:buNone/>
            </a:pPr>
            <a:r>
              <a:rPr lang="cs-CZ" dirty="0"/>
              <a:t>Úředník a zaměstnanec veřejné správy svým jednáním předchází situacím, ve kterých by byl vystaven možnému střetu svého soukromého zájmu a zastávaného funkčního zařazení. Soukromý zájem zahrnuje jakoukoliv výhodu pro něj, jeho rodinu, blízké a příbuzné osoby a právnické nebo fyzické osoby, se kterými měl nebo má obchodní nebo politické vztahy. </a:t>
            </a:r>
          </a:p>
          <a:p>
            <a:pPr marL="0" indent="0" algn="just">
              <a:buNone/>
            </a:pPr>
            <a:r>
              <a:rPr lang="cs-CZ" dirty="0"/>
              <a:t>(2) Úředník a zaměstnanec veřejné správy nesmí ohrozit veřejný zájem tím, že se bude odvolávat na svou pozici nebo funkci ve věcech, které nesouvisejí s plněním jemu svěřených úkolů při výkonu veřejné správy. </a:t>
            </a:r>
          </a:p>
          <a:p>
            <a:pPr marL="0" indent="0" algn="just">
              <a:buNone/>
            </a:pPr>
            <a:r>
              <a:rPr lang="cs-CZ" dirty="0"/>
              <a:t>(3) </a:t>
            </a:r>
            <a:r>
              <a:rPr lang="cs-CZ" b="1" dirty="0"/>
              <a:t>Úředník a zaměstnanec veřejné správy se nezúčastní žádné činnosti, která se neslučuje s řádným výkonem jeho pracovních povinností nebo tento výkon omezuje. </a:t>
            </a:r>
          </a:p>
          <a:p>
            <a:pPr marL="0" indent="0" algn="just">
              <a:buNone/>
            </a:pPr>
            <a:r>
              <a:rPr lang="cs-CZ" dirty="0"/>
              <a:t>(4) Pokud si úředník a zaměstnanec veřejné správy není jistý, zda jde o úkony slučitelné s jeho podílem na výkonu veřejné správy, projedná záležitost se svým nadřízeným.</a:t>
            </a:r>
          </a:p>
        </p:txBody>
      </p:sp>
    </p:spTree>
    <p:extLst>
      <p:ext uri="{BB962C8B-B14F-4D97-AF65-F5344CB8AC3E}">
        <p14:creationId xmlns:p14="http://schemas.microsoft.com/office/powerpoint/2010/main" val="2555015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2850AA-07B3-BEC1-1C91-433303775FCE}"/>
              </a:ext>
            </a:extLst>
          </p:cNvPr>
          <p:cNvSpPr>
            <a:spLocks noGrp="1"/>
          </p:cNvSpPr>
          <p:nvPr>
            <p:ph type="title"/>
          </p:nvPr>
        </p:nvSpPr>
        <p:spPr/>
        <p:txBody>
          <a:bodyPr/>
          <a:lstStyle/>
          <a:p>
            <a:r>
              <a:rPr lang="cs-CZ" dirty="0"/>
              <a:t>Etický kodex úředníků a zaměstnanců veřejné správy</a:t>
            </a:r>
          </a:p>
        </p:txBody>
      </p:sp>
      <p:sp>
        <p:nvSpPr>
          <p:cNvPr id="3" name="Zástupný obsah 2">
            <a:extLst>
              <a:ext uri="{FF2B5EF4-FFF2-40B4-BE49-F238E27FC236}">
                <a16:creationId xmlns:a16="http://schemas.microsoft.com/office/drawing/2014/main" id="{D3519999-307A-FD10-C451-97D7E3872136}"/>
              </a:ext>
            </a:extLst>
          </p:cNvPr>
          <p:cNvSpPr>
            <a:spLocks noGrp="1"/>
          </p:cNvSpPr>
          <p:nvPr>
            <p:ph idx="1"/>
          </p:nvPr>
        </p:nvSpPr>
        <p:spPr/>
        <p:txBody>
          <a:bodyPr>
            <a:normAutofit/>
          </a:bodyPr>
          <a:lstStyle/>
          <a:p>
            <a:r>
              <a:rPr lang="cs-CZ" dirty="0"/>
              <a:t>Článek 11 Veřejná činnost </a:t>
            </a:r>
          </a:p>
          <a:p>
            <a:pPr algn="just"/>
            <a:r>
              <a:rPr lang="cs-CZ" dirty="0"/>
              <a:t> (1) Úředník a zaměstnanec veřejné správy jedná při výkonu veřejné správy politicky nestranným způsobem. </a:t>
            </a:r>
            <a:r>
              <a:rPr lang="cs-CZ" b="1" dirty="0"/>
              <a:t>Úředník a zaměstnanec veřejné správy nevykonává veřejnou činnost, která by mohla narušit důvěru veřejnosti v jeho schopnost nestranně plnit úkoly veřejné správy. </a:t>
            </a:r>
          </a:p>
          <a:p>
            <a:pPr algn="just"/>
            <a:r>
              <a:rPr lang="cs-CZ" dirty="0"/>
              <a:t> (2) </a:t>
            </a:r>
            <a:r>
              <a:rPr lang="cs-CZ" b="1" dirty="0"/>
              <a:t>Úředník a zaměstnanec veřejné správy se v soukromém životě vyhýbá takovým činnostem, chování a jednání, která by mohla snížit důvěru ve veřejnou správu v očích veřejnosti nebo dokonce zavdat příčinu k ovlivňování úředníka  a zaměstnance veřejné správy. Jedná tak, aby jeho chování přispívalo k dobré pověsti úřadu veřejné správy</a:t>
            </a:r>
            <a:r>
              <a:rPr lang="cs-CZ" dirty="0"/>
              <a:t>. </a:t>
            </a:r>
          </a:p>
          <a:p>
            <a:endParaRPr lang="cs-CZ" dirty="0"/>
          </a:p>
        </p:txBody>
      </p:sp>
    </p:spTree>
    <p:extLst>
      <p:ext uri="{BB962C8B-B14F-4D97-AF65-F5344CB8AC3E}">
        <p14:creationId xmlns:p14="http://schemas.microsoft.com/office/powerpoint/2010/main" val="2289564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39D63D-0E37-094F-AE6D-58B493AC6377}"/>
              </a:ext>
            </a:extLst>
          </p:cNvPr>
          <p:cNvSpPr>
            <a:spLocks noGrp="1"/>
          </p:cNvSpPr>
          <p:nvPr>
            <p:ph type="title"/>
          </p:nvPr>
        </p:nvSpPr>
        <p:spPr/>
        <p:txBody>
          <a:bodyPr/>
          <a:lstStyle/>
          <a:p>
            <a:r>
              <a:rPr lang="cs-CZ" dirty="0"/>
              <a:t>Etický kodex úředníků a zaměstnanců veřejné správy</a:t>
            </a:r>
          </a:p>
        </p:txBody>
      </p:sp>
      <p:sp>
        <p:nvSpPr>
          <p:cNvPr id="3" name="Zástupný obsah 2">
            <a:extLst>
              <a:ext uri="{FF2B5EF4-FFF2-40B4-BE49-F238E27FC236}">
                <a16:creationId xmlns:a16="http://schemas.microsoft.com/office/drawing/2014/main" id="{EA0B2419-C64C-1C74-8C9C-B619EDF6F4CA}"/>
              </a:ext>
            </a:extLst>
          </p:cNvPr>
          <p:cNvSpPr>
            <a:spLocks noGrp="1"/>
          </p:cNvSpPr>
          <p:nvPr>
            <p:ph idx="1"/>
          </p:nvPr>
        </p:nvSpPr>
        <p:spPr>
          <a:xfrm>
            <a:off x="677334" y="1930401"/>
            <a:ext cx="8596668" cy="4318000"/>
          </a:xfrm>
        </p:spPr>
        <p:txBody>
          <a:bodyPr>
            <a:normAutofit/>
          </a:bodyPr>
          <a:lstStyle/>
          <a:p>
            <a:r>
              <a:rPr lang="cs-CZ" b="1" dirty="0"/>
              <a:t>Článek 12 Reprezentace  </a:t>
            </a:r>
          </a:p>
          <a:p>
            <a:pPr algn="just"/>
            <a:r>
              <a:rPr lang="cs-CZ" dirty="0"/>
              <a:t>(1) </a:t>
            </a:r>
            <a:r>
              <a:rPr lang="cs-CZ" b="1" dirty="0"/>
              <a:t>Úředník a zaměstnanec veřejné správy užívá v zaměstnání oděv,  který je adekvátní jeho práci a odpovídá vážnosti jeho úřadu. </a:t>
            </a:r>
          </a:p>
          <a:p>
            <a:pPr marL="0" indent="0" algn="just">
              <a:buNone/>
            </a:pPr>
            <a:r>
              <a:rPr lang="cs-CZ" b="1" dirty="0"/>
              <a:t> </a:t>
            </a:r>
            <a:r>
              <a:rPr lang="cs-CZ" dirty="0"/>
              <a:t>(2) Úředník a zaměstnanec veřejné správy jedná s každým ohleduplně, způsobem  přiměřeným jeho sociálním schopnostem a komunikačním potřebám, a respektuje jeho individualitu. Veškerá jednání s dotčenými osobami vede úředník  a zaměstnanec veřejné správy taktně a způsobem, který respektuje důstojnost  těchto osob. </a:t>
            </a:r>
          </a:p>
          <a:p>
            <a:pPr algn="just"/>
            <a:r>
              <a:rPr lang="cs-CZ" b="1" dirty="0"/>
              <a:t>(3) Úředník a zaměstnanec veřejné správy svým jednáním a vystupováním podporuje důvěryhodnost a vážnost úřadu. </a:t>
            </a:r>
          </a:p>
        </p:txBody>
      </p:sp>
    </p:spTree>
    <p:extLst>
      <p:ext uri="{BB962C8B-B14F-4D97-AF65-F5344CB8AC3E}">
        <p14:creationId xmlns:p14="http://schemas.microsoft.com/office/powerpoint/2010/main" val="4046477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0D31C2-3B1D-79D5-3E63-01B1F7F8631A}"/>
              </a:ext>
            </a:extLst>
          </p:cNvPr>
          <p:cNvSpPr>
            <a:spLocks noGrp="1"/>
          </p:cNvSpPr>
          <p:nvPr>
            <p:ph type="title"/>
          </p:nvPr>
        </p:nvSpPr>
        <p:spPr/>
        <p:txBody>
          <a:bodyPr/>
          <a:lstStyle/>
          <a:p>
            <a:r>
              <a:rPr lang="cs-CZ" dirty="0"/>
              <a:t>Zákon o úřednících …§16</a:t>
            </a:r>
          </a:p>
        </p:txBody>
      </p:sp>
      <p:sp>
        <p:nvSpPr>
          <p:cNvPr id="3" name="Zástupný obsah 2">
            <a:extLst>
              <a:ext uri="{FF2B5EF4-FFF2-40B4-BE49-F238E27FC236}">
                <a16:creationId xmlns:a16="http://schemas.microsoft.com/office/drawing/2014/main" id="{46943005-3ECF-5AE9-FCB3-7841DF8E6BFB}"/>
              </a:ext>
            </a:extLst>
          </p:cNvPr>
          <p:cNvSpPr>
            <a:spLocks noGrp="1"/>
          </p:cNvSpPr>
          <p:nvPr>
            <p:ph idx="1"/>
          </p:nvPr>
        </p:nvSpPr>
        <p:spPr>
          <a:xfrm>
            <a:off x="677334" y="1492899"/>
            <a:ext cx="8596668" cy="4548464"/>
          </a:xfrm>
        </p:spPr>
        <p:txBody>
          <a:bodyPr/>
          <a:lstStyle/>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Úředník je dále povinen</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pracovat svědomitě a řádně podle svých sil, znalostí a schopností,</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plně využívat pracovní doby a pracovních prostředků k vykonávání svěřených prací, plnit kvalitně, hospodárně a včas pracovní úkoly,</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řádně hospodařit s prostředky svěřenými mu územním samosprávným celkem a střežit a ochraňovat jeho majetek před poškozením, ztrátou, zničením a zneužitím a nejednat v rozporu s oprávněnými zájmy územního samosprávného celku,</a:t>
            </a:r>
          </a:p>
          <a:p>
            <a:pPr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zachovávat pravidla slušnosti při úředním jednání a vůči ostatním zaměstnancům působícím ve veřejné správě.</a:t>
            </a:r>
          </a:p>
          <a:p>
            <a:endParaRPr lang="cs-CZ" dirty="0"/>
          </a:p>
        </p:txBody>
      </p:sp>
    </p:spTree>
    <p:extLst>
      <p:ext uri="{BB962C8B-B14F-4D97-AF65-F5344CB8AC3E}">
        <p14:creationId xmlns:p14="http://schemas.microsoft.com/office/powerpoint/2010/main" val="18413959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8BE139-DECA-3616-B640-6B27B9A755BD}"/>
              </a:ext>
            </a:extLst>
          </p:cNvPr>
          <p:cNvSpPr>
            <a:spLocks noGrp="1"/>
          </p:cNvSpPr>
          <p:nvPr>
            <p:ph type="title"/>
          </p:nvPr>
        </p:nvSpPr>
        <p:spPr/>
        <p:txBody>
          <a:bodyPr/>
          <a:lstStyle/>
          <a:p>
            <a:r>
              <a:rPr lang="cs-CZ" dirty="0"/>
              <a:t>…§ 16</a:t>
            </a:r>
          </a:p>
        </p:txBody>
      </p:sp>
      <p:sp>
        <p:nvSpPr>
          <p:cNvPr id="3" name="Zástupný obsah 2">
            <a:extLst>
              <a:ext uri="{FF2B5EF4-FFF2-40B4-BE49-F238E27FC236}">
                <a16:creationId xmlns:a16="http://schemas.microsoft.com/office/drawing/2014/main" id="{BB573F6B-DEA6-7D6C-8562-BACECB4B48A4}"/>
              </a:ext>
            </a:extLst>
          </p:cNvPr>
          <p:cNvSpPr>
            <a:spLocks noGrp="1"/>
          </p:cNvSpPr>
          <p:nvPr>
            <p:ph idx="1"/>
          </p:nvPr>
        </p:nvSpPr>
        <p:spPr>
          <a:xfrm>
            <a:off x="677334" y="1268963"/>
            <a:ext cx="8596668" cy="4772399"/>
          </a:xfrm>
        </p:spPr>
        <p:txBody>
          <a:bodyPr>
            <a:normAutofit fontScale="92500" lnSpcReduction="20000"/>
          </a:bodyPr>
          <a:lstStyle/>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Úředník nesmí být členem řídícího nebo kontrolního orgánu právnické osoby provozující podnikatelskou činnost; to neplatí, pokud do takového orgánu byl vyslán územním samosprávným celkem, jehož je zaměstnancem. </a:t>
            </a:r>
            <a:r>
              <a:rPr lang="cs-CZ" b="0" i="0" dirty="0">
                <a:solidFill>
                  <a:schemeClr val="accent5"/>
                </a:solidFill>
                <a:effectLst/>
                <a:latin typeface="Arial" panose="020B0604020202020204" pitchFamily="34" charset="0"/>
              </a:rPr>
              <a:t>Celkový úhrn odměn vyplacených úředníkovi za všechna členství v řídících nebo kontrolních orgánech právnických osob provozujících podnikatelskou činnost za kalendářní rok včetně podílu na zisku či jiného peněžitého plnění činí nejvýše 25 % z ročního úhrnu nejvyššího platového tarifu a nejvýše přípustného osobního příplatku v příslušné platové třídě a v případě vedoucího úředníka též příplatku za vedení, který mu lze jako nejvýše přípustný přiznat, a to podle naposledy úředníkem obsazeného místa, na kterém úředník v příslušném kalendářním roce naposledy vykonával správní činnost. Úředník je povinen bezodkladně informovat územní samosprávný celek, jehož je zaměstnancem, o každém peněžitém plnění, které mu bylo vyplaceno.</a:t>
            </a:r>
          </a:p>
          <a:p>
            <a:pPr algn="just"/>
            <a:r>
              <a:rPr lang="cs-CZ" b="1" i="0" dirty="0">
                <a:solidFill>
                  <a:srgbClr val="000000"/>
                </a:solidFill>
                <a:effectLst/>
                <a:latin typeface="Arial" panose="020B0604020202020204" pitchFamily="34" charset="0"/>
              </a:rPr>
              <a:t>(4) Úředník může vykonávat jinou výdělečnou činnost jen s předchozím písemným souhlasem územního samosprávného celku, u něhož je zaměstnán</a:t>
            </a:r>
            <a:r>
              <a:rPr lang="cs-CZ" b="0" i="0" dirty="0">
                <a:solidFill>
                  <a:srgbClr val="000000"/>
                </a:solidFill>
                <a:effectLst/>
                <a:latin typeface="Arial" panose="020B0604020202020204" pitchFamily="34" charset="0"/>
              </a:rPr>
              <a:t>.</a:t>
            </a:r>
          </a:p>
          <a:p>
            <a:pPr algn="just"/>
            <a:r>
              <a:rPr lang="cs-CZ" b="1" i="0" dirty="0">
                <a:solidFill>
                  <a:srgbClr val="000000"/>
                </a:solidFill>
                <a:effectLst/>
                <a:latin typeface="Arial" panose="020B0604020202020204" pitchFamily="34" charset="0"/>
              </a:rPr>
              <a:t>(5)</a:t>
            </a:r>
            <a:r>
              <a:rPr lang="cs-CZ" b="0" i="0" dirty="0">
                <a:solidFill>
                  <a:srgbClr val="000000"/>
                </a:solidFill>
                <a:effectLst/>
                <a:latin typeface="Arial" panose="020B0604020202020204" pitchFamily="34" charset="0"/>
              </a:rPr>
              <a:t> Omezení stanovené v předchozím odstavci se nevztahuje na činnost vědeckou, pedagogickou, publicistickou, literární nebo uměleckou, na činnost znalce nebo tlumočníka vykonávanou podle zvláštního právního předpisu pro soud nebo správní úřad, na činnost v poradních orgánech vlády a na správu vlastního majetku.</a:t>
            </a:r>
          </a:p>
          <a:p>
            <a:pPr algn="just"/>
            <a:r>
              <a:rPr lang="cs-CZ" b="1" i="0" dirty="0">
                <a:solidFill>
                  <a:srgbClr val="000000"/>
                </a:solidFill>
                <a:effectLst/>
                <a:latin typeface="Arial" panose="020B0604020202020204" pitchFamily="34" charset="0"/>
              </a:rPr>
              <a:t>(6)</a:t>
            </a:r>
            <a:r>
              <a:rPr lang="cs-CZ" b="0" i="0" dirty="0">
                <a:solidFill>
                  <a:srgbClr val="000000"/>
                </a:solidFill>
                <a:effectLst/>
                <a:latin typeface="Arial" panose="020B0604020202020204" pitchFamily="34" charset="0"/>
              </a:rPr>
              <a:t> Ustanovení </a:t>
            </a:r>
            <a:r>
              <a:rPr lang="cs-CZ" b="0" i="0" u="none" strike="noStrike" dirty="0">
                <a:solidFill>
                  <a:srgbClr val="15679C"/>
                </a:solidFill>
                <a:effectLst/>
                <a:latin typeface="Arial" panose="020B0604020202020204" pitchFamily="34" charset="0"/>
                <a:hlinkClick r:id="rId2"/>
              </a:rPr>
              <a:t>§ 301</a:t>
            </a:r>
            <a:r>
              <a:rPr lang="cs-CZ" b="0" i="0" dirty="0">
                <a:solidFill>
                  <a:srgbClr val="000000"/>
                </a:solidFill>
                <a:effectLst/>
                <a:latin typeface="Arial" panose="020B0604020202020204" pitchFamily="34" charset="0"/>
              </a:rPr>
              <a:t> a </a:t>
            </a:r>
            <a:r>
              <a:rPr lang="cs-CZ" b="0" i="0" u="none" strike="noStrike" dirty="0">
                <a:solidFill>
                  <a:srgbClr val="15679C"/>
                </a:solidFill>
                <a:effectLst/>
                <a:latin typeface="Arial" panose="020B0604020202020204" pitchFamily="34" charset="0"/>
                <a:hlinkClick r:id="rId3"/>
              </a:rPr>
              <a:t>303</a:t>
            </a:r>
            <a:r>
              <a:rPr lang="cs-CZ" b="0" i="0" dirty="0">
                <a:solidFill>
                  <a:srgbClr val="000000"/>
                </a:solidFill>
                <a:effectLst/>
                <a:latin typeface="Arial" panose="020B0604020202020204" pitchFamily="34" charset="0"/>
              </a:rPr>
              <a:t> </a:t>
            </a:r>
            <a:r>
              <a:rPr lang="cs-CZ" b="0" i="0" u="none" strike="noStrike" dirty="0">
                <a:solidFill>
                  <a:srgbClr val="15679C"/>
                </a:solidFill>
                <a:effectLst/>
                <a:latin typeface="Arial" panose="020B0604020202020204" pitchFamily="34" charset="0"/>
                <a:hlinkClick r:id="rId4"/>
              </a:rPr>
              <a:t>zákoníku práce</a:t>
            </a:r>
            <a:r>
              <a:rPr lang="cs-CZ" b="0" i="0" dirty="0">
                <a:solidFill>
                  <a:srgbClr val="000000"/>
                </a:solidFill>
                <a:effectLst/>
                <a:latin typeface="Arial" panose="020B0604020202020204" pitchFamily="34" charset="0"/>
              </a:rPr>
              <a:t> se nepoužije.</a:t>
            </a:r>
          </a:p>
          <a:p>
            <a:endParaRPr lang="cs-CZ" dirty="0"/>
          </a:p>
        </p:txBody>
      </p:sp>
    </p:spTree>
    <p:extLst>
      <p:ext uri="{BB962C8B-B14F-4D97-AF65-F5344CB8AC3E}">
        <p14:creationId xmlns:p14="http://schemas.microsoft.com/office/powerpoint/2010/main" val="2134805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40470D-01F5-4D48-C777-292833CACF22}"/>
              </a:ext>
            </a:extLst>
          </p:cNvPr>
          <p:cNvSpPr>
            <a:spLocks noGrp="1"/>
          </p:cNvSpPr>
          <p:nvPr>
            <p:ph type="title"/>
          </p:nvPr>
        </p:nvSpPr>
        <p:spPr>
          <a:xfrm>
            <a:off x="677333" y="609600"/>
            <a:ext cx="9035833" cy="1320800"/>
          </a:xfrm>
        </p:spPr>
        <p:txBody>
          <a:bodyPr/>
          <a:lstStyle/>
          <a:p>
            <a:r>
              <a:rPr lang="cs-CZ" dirty="0"/>
              <a:t>Zákon o střetu zájmů - vedoucí, tajemníci</a:t>
            </a:r>
          </a:p>
        </p:txBody>
      </p:sp>
      <p:sp>
        <p:nvSpPr>
          <p:cNvPr id="3" name="Zástupný obsah 2">
            <a:extLst>
              <a:ext uri="{FF2B5EF4-FFF2-40B4-BE49-F238E27FC236}">
                <a16:creationId xmlns:a16="http://schemas.microsoft.com/office/drawing/2014/main" id="{A719B522-FA2F-F11A-5068-418AF5F89F34}"/>
              </a:ext>
            </a:extLst>
          </p:cNvPr>
          <p:cNvSpPr>
            <a:spLocks noGrp="1"/>
          </p:cNvSpPr>
          <p:nvPr>
            <p:ph idx="1"/>
          </p:nvPr>
        </p:nvSpPr>
        <p:spPr>
          <a:xfrm>
            <a:off x="677334" y="1530220"/>
            <a:ext cx="8596668" cy="5113175"/>
          </a:xfrm>
        </p:spPr>
        <p:txBody>
          <a:bodyPr>
            <a:normAutofit fontScale="85000" lnSpcReduction="10000"/>
          </a:bodyPr>
          <a:lstStyle/>
          <a:p>
            <a:pPr algn="l">
              <a:lnSpc>
                <a:spcPts val="1650"/>
              </a:lnSpc>
            </a:pPr>
            <a:r>
              <a:rPr lang="cs-CZ" sz="1800" b="1" i="0" dirty="0">
                <a:solidFill>
                  <a:srgbClr val="08A8F8"/>
                </a:solidFill>
                <a:effectLst/>
                <a:latin typeface="Arial" panose="020B0604020202020204" pitchFamily="34" charset="0"/>
              </a:rPr>
              <a:t>STŘET ZÁJMŮ </a:t>
            </a:r>
            <a:r>
              <a:rPr lang="cs-CZ" b="1" i="0" dirty="0">
                <a:solidFill>
                  <a:srgbClr val="FF8400"/>
                </a:solidFill>
                <a:effectLst/>
                <a:latin typeface="Arial" panose="020B0604020202020204" pitchFamily="34" charset="0"/>
              </a:rPr>
              <a:t>§ 3</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Veřejný funkcionář je povinen zdržet se každého jednání, při kterém mohou jeho osobní zájmy ovlivnit výkon jeho funkce. Osobním zájmem se pro účely tohoto zákona rozumí takový zájem, který přináší veřejnému funkcionáři, osobě blízké veřejného funkcionáře, právnické osobě ovládané veřejným funkcionářem nebo osobou blízkou veřejného funkcionáře zvýšení majetku, majetkového nebo jiného prospěchu, zamezení vzniku případného snížení majetkového nebo jiného prospěchu nebo jinou výhodu; to neplatí, jde-li jinak o prospěch nebo zájem obecně zřejmý ve vztahu k neomezenému okruhu adresátů.</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Dojde-li ke střetu řádného výkonu funkce ve veřejném zájmu se zájmem osobním, nesmí veřejný funkcionář upřednostňovat svůj osobní zájem před zájmy, které je jako veřejný funkcionář povinen prosazovat a hájit.</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Veřejný funkcionář nesmí ohrozit veřejný zájem tím, že</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využije svého postavení, pravomoci nebo informací získaných při výkonu své funkce k získání majetkového nebo jiného prospěchu nebo výhody pro sebe nebo jinou osobu,</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se bude odvolávat na svou funkci v záležitostech, které souvisejí s jeho osobními zájmy, zejména s jeho povoláním, zaměstnáním nebo podnikáním, nebo</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dá za úplatu nebo jinou výhodu ke komerčním reklamním účelům svolení k uvedení svého jména, popřípadě jmen a příjmení nebo svolení ke svému vyobrazení ve spojení s vykonávanou funkcí.</a:t>
            </a:r>
          </a:p>
          <a:p>
            <a:endParaRPr lang="cs-CZ" dirty="0"/>
          </a:p>
        </p:txBody>
      </p:sp>
    </p:spTree>
    <p:extLst>
      <p:ext uri="{BB962C8B-B14F-4D97-AF65-F5344CB8AC3E}">
        <p14:creationId xmlns:p14="http://schemas.microsoft.com/office/powerpoint/2010/main" val="1234021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83045E-AD1D-606C-279D-63A8F4E918EB}"/>
              </a:ext>
            </a:extLst>
          </p:cNvPr>
          <p:cNvSpPr>
            <a:spLocks noGrp="1"/>
          </p:cNvSpPr>
          <p:nvPr>
            <p:ph type="title"/>
          </p:nvPr>
        </p:nvSpPr>
        <p:spPr/>
        <p:txBody>
          <a:bodyPr/>
          <a:lstStyle/>
          <a:p>
            <a:r>
              <a:rPr lang="cs-CZ" dirty="0"/>
              <a:t>Zák. č. 106/1999 Sb. o svobodném přístupu k informacím</a:t>
            </a:r>
          </a:p>
        </p:txBody>
      </p:sp>
      <p:sp>
        <p:nvSpPr>
          <p:cNvPr id="3" name="Zástupný obsah 2">
            <a:extLst>
              <a:ext uri="{FF2B5EF4-FFF2-40B4-BE49-F238E27FC236}">
                <a16:creationId xmlns:a16="http://schemas.microsoft.com/office/drawing/2014/main" id="{3D55434B-4206-A882-2033-3AF577908202}"/>
              </a:ext>
            </a:extLst>
          </p:cNvPr>
          <p:cNvSpPr>
            <a:spLocks noGrp="1"/>
          </p:cNvSpPr>
          <p:nvPr>
            <p:ph idx="1"/>
          </p:nvPr>
        </p:nvSpPr>
        <p:spPr/>
        <p:txBody>
          <a:bodyPr/>
          <a:lstStyle/>
          <a:p>
            <a:r>
              <a:rPr lang="cs-CZ" dirty="0"/>
              <a:t>§ 8a</a:t>
            </a:r>
          </a:p>
          <a:p>
            <a:r>
              <a:rPr lang="cs-CZ" dirty="0"/>
              <a:t>…</a:t>
            </a:r>
          </a:p>
          <a:p>
            <a:pPr algn="just"/>
            <a:r>
              <a:rPr lang="cs-CZ" dirty="0"/>
              <a:t>(2) Povinný subjekt poskytne osobní údaje o veřejně činné osobě, funkcionáři nebo zaměstnanci veřejné správy, které vypovídají o jeho veřejné nebo úřední činnosti nebo o jeho funkčním nebo pracovním zařazení.</a:t>
            </a:r>
          </a:p>
          <a:p>
            <a:pPr algn="just"/>
            <a:endParaRPr lang="cs-CZ" dirty="0"/>
          </a:p>
          <a:p>
            <a:pPr lvl="1" algn="just"/>
            <a:r>
              <a:rPr lang="cs-CZ" dirty="0"/>
              <a:t>Kopie diplomu, pracovní životopis, vzdělávání….</a:t>
            </a:r>
          </a:p>
          <a:p>
            <a:pPr lvl="1" algn="just"/>
            <a:r>
              <a:rPr lang="cs-CZ" dirty="0"/>
              <a:t>Všichni, i </a:t>
            </a:r>
            <a:r>
              <a:rPr lang="cs-CZ" dirty="0" err="1"/>
              <a:t>neúředníci</a:t>
            </a:r>
            <a:endParaRPr lang="cs-CZ" dirty="0"/>
          </a:p>
        </p:txBody>
      </p:sp>
    </p:spTree>
    <p:extLst>
      <p:ext uri="{BB962C8B-B14F-4D97-AF65-F5344CB8AC3E}">
        <p14:creationId xmlns:p14="http://schemas.microsoft.com/office/powerpoint/2010/main" val="4195646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F4131E-74A6-B9F9-A6CE-3DF003353A8D}"/>
              </a:ext>
            </a:extLst>
          </p:cNvPr>
          <p:cNvSpPr>
            <a:spLocks noGrp="1"/>
          </p:cNvSpPr>
          <p:nvPr>
            <p:ph type="title"/>
          </p:nvPr>
        </p:nvSpPr>
        <p:spPr/>
        <p:txBody>
          <a:bodyPr/>
          <a:lstStyle/>
          <a:p>
            <a:r>
              <a:rPr lang="cs-CZ" dirty="0"/>
              <a:t>Zákon  č. 106/1999 Sb. </a:t>
            </a:r>
            <a:br>
              <a:rPr lang="cs-CZ" dirty="0"/>
            </a:br>
            <a:r>
              <a:rPr lang="cs-CZ" dirty="0"/>
              <a:t>Vedoucí a tajemníci</a:t>
            </a:r>
          </a:p>
        </p:txBody>
      </p:sp>
      <p:sp>
        <p:nvSpPr>
          <p:cNvPr id="3" name="Zástupný obsah 2">
            <a:extLst>
              <a:ext uri="{FF2B5EF4-FFF2-40B4-BE49-F238E27FC236}">
                <a16:creationId xmlns:a16="http://schemas.microsoft.com/office/drawing/2014/main" id="{410247B8-E30C-D88A-BEF2-A497EFA175C0}"/>
              </a:ext>
            </a:extLst>
          </p:cNvPr>
          <p:cNvSpPr>
            <a:spLocks noGrp="1"/>
          </p:cNvSpPr>
          <p:nvPr>
            <p:ph idx="1"/>
          </p:nvPr>
        </p:nvSpPr>
        <p:spPr>
          <a:xfrm>
            <a:off x="677334" y="1819469"/>
            <a:ext cx="8596668" cy="4721290"/>
          </a:xfrm>
        </p:spPr>
        <p:txBody>
          <a:bodyPr>
            <a:normAutofit fontScale="92500" lnSpcReduction="10000"/>
          </a:bodyPr>
          <a:lstStyle/>
          <a:p>
            <a:pPr algn="just"/>
            <a:r>
              <a:rPr lang="cs-CZ" b="1" i="0" dirty="0">
                <a:solidFill>
                  <a:srgbClr val="FF8400"/>
                </a:solidFill>
                <a:effectLst/>
                <a:latin typeface="Arial" panose="020B0604020202020204" pitchFamily="34" charset="0"/>
              </a:rPr>
              <a:t> § 8c </a:t>
            </a:r>
            <a:r>
              <a:rPr lang="cs-CZ" sz="1800" b="1" i="0" dirty="0">
                <a:solidFill>
                  <a:srgbClr val="08A8F8"/>
                </a:solidFill>
                <a:effectLst/>
                <a:latin typeface="Arial" panose="020B0604020202020204" pitchFamily="34" charset="0"/>
              </a:rPr>
              <a:t>Informování o příjmech fyzických osob</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Povinný subjekt poskytne informaci o výši příjmu osoby</a:t>
            </a:r>
            <a:r>
              <a:rPr lang="cs-CZ" b="0" i="0" dirty="0">
                <a:solidFill>
                  <a:srgbClr val="000000"/>
                </a:solidFill>
                <a:effectLst/>
                <a:latin typeface="Arial" panose="020B0604020202020204" pitchFamily="34" charset="0"/>
              </a:rPr>
              <a:t>, které poskytl nebo poskytuje veřejné prostředky mající povahu příjmu ze závislé činnosti nebo funkčních požitků podle zákona o daních z příjmů</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jako</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veřejnému funkcionáři, na kterého se vztahovaly nebo vztahují povinnosti podle zákona o střetu zájmů</a:t>
            </a:r>
            <a:r>
              <a:rPr lang="cs-CZ" b="0" i="0" dirty="0">
                <a:solidFill>
                  <a:srgbClr val="000000"/>
                </a:solidFill>
                <a:effectLst/>
                <a:latin typeface="Arial" panose="020B0604020202020204" pitchFamily="34" charset="0"/>
              </a:rPr>
              <a:t>,</a:t>
            </a:r>
          </a:p>
          <a:p>
            <a:pPr algn="just"/>
            <a:r>
              <a:rPr lang="cs-CZ" b="0" i="0" dirty="0">
                <a:solidFill>
                  <a:srgbClr val="000000"/>
                </a:solidFill>
                <a:effectLst/>
                <a:latin typeface="Arial" panose="020B0604020202020204" pitchFamily="34" charset="0"/>
              </a:rPr>
              <a:t>…., anebo</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pokud žadatel prokáže veřejný zájem na poskytnutí informace o výši příjmu této osoby a tento veřejný zájem v jednotlivém případě převažuje nad zájmem na ochraně této informace.</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Informace o výši příjmu podle odstavce 1 se poskytne v rozsahu jméno, příjmení, funkční, pracovní či jiné obdobné zařazení a výše veřejných prostředků, na kterou vznikl nárok, před zdaněním a dalšími povinnými odvody za období podle obsahu žádosti. Při poskytování informace podle věty první se § 5 odst. 3 nepoužije.</a:t>
            </a:r>
          </a:p>
          <a:p>
            <a:endParaRPr lang="cs-CZ" dirty="0"/>
          </a:p>
        </p:txBody>
      </p:sp>
      <p:sp>
        <p:nvSpPr>
          <p:cNvPr id="4" name="Šipka: doleva 3">
            <a:extLst>
              <a:ext uri="{FF2B5EF4-FFF2-40B4-BE49-F238E27FC236}">
                <a16:creationId xmlns:a16="http://schemas.microsoft.com/office/drawing/2014/main" id="{D6522DFC-FA78-31B3-BA07-DA01C2AAACF0}"/>
              </a:ext>
            </a:extLst>
          </p:cNvPr>
          <p:cNvSpPr/>
          <p:nvPr/>
        </p:nvSpPr>
        <p:spPr>
          <a:xfrm>
            <a:off x="9442580" y="2836506"/>
            <a:ext cx="2444620" cy="12129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dirty="0"/>
              <a:t>Vedoucí, tajemníci, vždy ihned poslat</a:t>
            </a:r>
          </a:p>
        </p:txBody>
      </p:sp>
      <p:sp>
        <p:nvSpPr>
          <p:cNvPr id="5" name="Šipka: doleva 4">
            <a:extLst>
              <a:ext uri="{FF2B5EF4-FFF2-40B4-BE49-F238E27FC236}">
                <a16:creationId xmlns:a16="http://schemas.microsoft.com/office/drawing/2014/main" id="{04B11FDF-A219-D8A9-FE3C-551C8F921CBC}"/>
              </a:ext>
            </a:extLst>
          </p:cNvPr>
          <p:cNvSpPr/>
          <p:nvPr/>
        </p:nvSpPr>
        <p:spPr>
          <a:xfrm>
            <a:off x="9442580" y="4049486"/>
            <a:ext cx="2444620" cy="12129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dirty="0"/>
              <a:t>Všichni zaměstnanci po tzv platovém testu</a:t>
            </a:r>
          </a:p>
        </p:txBody>
      </p:sp>
    </p:spTree>
    <p:extLst>
      <p:ext uri="{BB962C8B-B14F-4D97-AF65-F5344CB8AC3E}">
        <p14:creationId xmlns:p14="http://schemas.microsoft.com/office/powerpoint/2010/main" val="3930443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B6DED1-0D43-3AC0-C397-C4717A2234FF}"/>
              </a:ext>
            </a:extLst>
          </p:cNvPr>
          <p:cNvSpPr>
            <a:spLocks noGrp="1"/>
          </p:cNvSpPr>
          <p:nvPr>
            <p:ph type="title"/>
          </p:nvPr>
        </p:nvSpPr>
        <p:spPr/>
        <p:txBody>
          <a:bodyPr/>
          <a:lstStyle/>
          <a:p>
            <a:r>
              <a:rPr lang="cs-CZ" dirty="0"/>
              <a:t>Zákoník práce (ještě novinky před </a:t>
            </a:r>
            <a:r>
              <a:rPr lang="cs-CZ" dirty="0" err="1"/>
              <a:t>flexinovelou</a:t>
            </a:r>
            <a:r>
              <a:rPr lang="cs-CZ" dirty="0"/>
              <a:t>!)</a:t>
            </a:r>
          </a:p>
        </p:txBody>
      </p:sp>
      <p:sp>
        <p:nvSpPr>
          <p:cNvPr id="3" name="Zástupný obsah 2">
            <a:extLst>
              <a:ext uri="{FF2B5EF4-FFF2-40B4-BE49-F238E27FC236}">
                <a16:creationId xmlns:a16="http://schemas.microsoft.com/office/drawing/2014/main" id="{2164F36E-3A2B-C3C4-CAB6-B4081361661F}"/>
              </a:ext>
            </a:extLst>
          </p:cNvPr>
          <p:cNvSpPr>
            <a:spLocks noGrp="1"/>
          </p:cNvSpPr>
          <p:nvPr>
            <p:ph idx="1"/>
          </p:nvPr>
        </p:nvSpPr>
        <p:spPr/>
        <p:txBody>
          <a:bodyPr/>
          <a:lstStyle/>
          <a:p>
            <a:r>
              <a:rPr lang="cs-CZ" dirty="0"/>
              <a:t>§ 131</a:t>
            </a:r>
          </a:p>
          <a:p>
            <a:r>
              <a:rPr lang="cs-CZ" dirty="0"/>
              <a:t>Osobní příplatek</a:t>
            </a:r>
          </a:p>
          <a:p>
            <a:pPr algn="just"/>
            <a:r>
              <a:rPr lang="cs-CZ" dirty="0"/>
              <a:t>Osobní příplatek</a:t>
            </a:r>
          </a:p>
          <a:p>
            <a:pPr algn="just"/>
            <a:r>
              <a:rPr lang="cs-CZ" strike="sngStrike" dirty="0"/>
              <a:t>(1) Zaměstnanci, který dlouhodobě dosahuje velmi dobrých pracovních výsledků nebo plní větší rozsah pracovních úkolů než ostatní zaměstnanci, může zaměstnavatel poskytovat osobní příplatek až do výše 50 % platového tarifu nejvyššího platového stupně v platové třídě, do které je zaměstnanec zařazen.</a:t>
            </a:r>
          </a:p>
          <a:p>
            <a:pPr algn="just"/>
            <a:r>
              <a:rPr lang="cs-CZ" strike="sngStrike" dirty="0"/>
              <a:t>Zaměstnavatel může zaměstnanci poskytovat osobní příplatek až do výše 100 % platového tarifu nejvyššího platového stupně v platové třídě, do které je zaměstnanec zařazen; přitom postupuje v souladu s § 110 odst. 5.</a:t>
            </a:r>
          </a:p>
        </p:txBody>
      </p:sp>
    </p:spTree>
    <p:extLst>
      <p:ext uri="{BB962C8B-B14F-4D97-AF65-F5344CB8AC3E}">
        <p14:creationId xmlns:p14="http://schemas.microsoft.com/office/powerpoint/2010/main" val="1966727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D7085-CB7A-9981-33D9-6C4D1EFF0DE6}"/>
              </a:ext>
            </a:extLst>
          </p:cNvPr>
          <p:cNvSpPr>
            <a:spLocks noGrp="1"/>
          </p:cNvSpPr>
          <p:nvPr>
            <p:ph type="title"/>
          </p:nvPr>
        </p:nvSpPr>
        <p:spPr/>
        <p:txBody>
          <a:bodyPr/>
          <a:lstStyle/>
          <a:p>
            <a:r>
              <a:rPr lang="cs-CZ" dirty="0"/>
              <a:t>§ 131</a:t>
            </a:r>
          </a:p>
        </p:txBody>
      </p:sp>
      <p:sp>
        <p:nvSpPr>
          <p:cNvPr id="3" name="Zástupný obsah 2">
            <a:extLst>
              <a:ext uri="{FF2B5EF4-FFF2-40B4-BE49-F238E27FC236}">
                <a16:creationId xmlns:a16="http://schemas.microsoft.com/office/drawing/2014/main" id="{D99B2274-9FB3-A635-879A-17F76E769AC8}"/>
              </a:ext>
            </a:extLst>
          </p:cNvPr>
          <p:cNvSpPr>
            <a:spLocks noGrp="1"/>
          </p:cNvSpPr>
          <p:nvPr>
            <p:ph idx="1"/>
          </p:nvPr>
        </p:nvSpPr>
        <p:spPr/>
        <p:txBody>
          <a:bodyPr>
            <a:normAutofit/>
          </a:bodyPr>
          <a:lstStyle/>
          <a:p>
            <a:pPr algn="just"/>
            <a:r>
              <a:rPr lang="cs-CZ" sz="2000" dirty="0"/>
              <a:t>Zaměstnavatel může zaměstnanci poskytovat osobní příplatek až do výše 100 % platového tarifu nejvyššího platového stupně v platové třídě, do které je zaměstnanec zařazen; přitom postupuje v souladu s § 110 odst. 5.</a:t>
            </a:r>
          </a:p>
        </p:txBody>
      </p:sp>
    </p:spTree>
    <p:extLst>
      <p:ext uri="{BB962C8B-B14F-4D97-AF65-F5344CB8AC3E}">
        <p14:creationId xmlns:p14="http://schemas.microsoft.com/office/powerpoint/2010/main" val="2214021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ECDD90-B61A-725C-5C6A-011F1A2A1934}"/>
              </a:ext>
            </a:extLst>
          </p:cNvPr>
          <p:cNvSpPr>
            <a:spLocks noGrp="1"/>
          </p:cNvSpPr>
          <p:nvPr>
            <p:ph type="title"/>
          </p:nvPr>
        </p:nvSpPr>
        <p:spPr/>
        <p:txBody>
          <a:bodyPr/>
          <a:lstStyle/>
          <a:p>
            <a:r>
              <a:rPr lang="cs-CZ" dirty="0"/>
              <a:t>Dříve, i judikatura</a:t>
            </a:r>
          </a:p>
        </p:txBody>
      </p:sp>
      <p:sp>
        <p:nvSpPr>
          <p:cNvPr id="3" name="Zástupný obsah 2">
            <a:extLst>
              <a:ext uri="{FF2B5EF4-FFF2-40B4-BE49-F238E27FC236}">
                <a16:creationId xmlns:a16="http://schemas.microsoft.com/office/drawing/2014/main" id="{16595605-E390-387C-1C47-233B4B029CBB}"/>
              </a:ext>
            </a:extLst>
          </p:cNvPr>
          <p:cNvSpPr>
            <a:spLocks noGrp="1"/>
          </p:cNvSpPr>
          <p:nvPr>
            <p:ph idx="1"/>
          </p:nvPr>
        </p:nvSpPr>
        <p:spPr>
          <a:xfrm>
            <a:off x="677334" y="1287625"/>
            <a:ext cx="8596668" cy="4753738"/>
          </a:xfrm>
        </p:spPr>
        <p:txBody>
          <a:bodyPr>
            <a:normAutofit/>
          </a:bodyPr>
          <a:lstStyle/>
          <a:p>
            <a:r>
              <a:rPr lang="cs-CZ" dirty="0"/>
              <a:t>zařazení zaměstnance v kontextu dnešní soudní judikatury jako úředníka je nutné </a:t>
            </a:r>
            <a:r>
              <a:rPr lang="cs-CZ" b="1" dirty="0"/>
              <a:t>kumulativní splnění tří podmínek</a:t>
            </a:r>
            <a:r>
              <a:rPr lang="cs-CZ" dirty="0"/>
              <a:t>:</a:t>
            </a:r>
          </a:p>
          <a:p>
            <a:endParaRPr lang="cs-CZ" dirty="0"/>
          </a:p>
          <a:p>
            <a:r>
              <a:rPr lang="cs-CZ" dirty="0"/>
              <a:t>Jedná se zaměstnance vykonávající práce pro zaměstnavatele na základě pracovního poměru (nikoli na základě některé z dohod mimo pracovní poměr – dohoda o provedení práce, dohoda o pracovní činnosti)</a:t>
            </a:r>
          </a:p>
          <a:p>
            <a:r>
              <a:rPr lang="cs-CZ" dirty="0"/>
              <a:t>Jedná se o zaměstnance zařazeného do obecního úřadu (tuto podmínku nelze obejít tím, že zaměstnance účelově zaměstnavatel zařadí mimo strukturu obecního úřadu, jednalo by se o jednání fraus </a:t>
            </a:r>
            <a:r>
              <a:rPr lang="cs-CZ" dirty="0" err="1"/>
              <a:t>legis</a:t>
            </a:r>
            <a:r>
              <a:rPr lang="cs-CZ" dirty="0"/>
              <a:t>).</a:t>
            </a:r>
          </a:p>
          <a:p>
            <a:r>
              <a:rPr lang="cs-CZ" dirty="0"/>
              <a:t>Zaměstnanec se podílí na výkonu správních činností. Správní činnost je činnost vykonávaná jak v přenesené, tak i v samostatné působnosti, </a:t>
            </a:r>
            <a:r>
              <a:rPr lang="cs-CZ" b="1" dirty="0"/>
              <a:t>která vykazuje mocenský prvek ze strany územního samosprávného celku</a:t>
            </a:r>
            <a:r>
              <a:rPr lang="cs-CZ" dirty="0"/>
              <a:t>.</a:t>
            </a:r>
          </a:p>
          <a:p>
            <a:r>
              <a:rPr lang="cs-CZ" dirty="0"/>
              <a:t>Rozsudek Nejvyššího soudu ze dne 24.03.2023 </a:t>
            </a:r>
            <a:r>
              <a:rPr lang="cs-CZ" dirty="0" err="1"/>
              <a:t>sp</a:t>
            </a:r>
            <a:r>
              <a:rPr lang="cs-CZ" dirty="0"/>
              <a:t>. zn. 21 </a:t>
            </a:r>
            <a:r>
              <a:rPr lang="cs-CZ" dirty="0" err="1"/>
              <a:t>Cdo</a:t>
            </a:r>
            <a:r>
              <a:rPr lang="cs-CZ" dirty="0"/>
              <a:t> 2956/2021</a:t>
            </a:r>
          </a:p>
        </p:txBody>
      </p:sp>
      <mc:AlternateContent xmlns:mc="http://schemas.openxmlformats.org/markup-compatibility/2006">
        <mc:Choice xmlns:p14="http://schemas.microsoft.com/office/powerpoint/2010/main" Requires="p14">
          <p:contentPart p14:bwMode="auto" r:id="rId2">
            <p14:nvContentPartPr>
              <p14:cNvPr id="4" name="Rukopis 3">
                <a:extLst>
                  <a:ext uri="{FF2B5EF4-FFF2-40B4-BE49-F238E27FC236}">
                    <a16:creationId xmlns:a16="http://schemas.microsoft.com/office/drawing/2014/main" id="{FC2FF983-640F-73AE-D457-6764DFC6C620}"/>
                  </a:ext>
                </a:extLst>
              </p14:cNvPr>
              <p14:cNvContentPartPr/>
              <p14:nvPr/>
            </p14:nvContentPartPr>
            <p14:xfrm>
              <a:off x="4907968" y="4396070"/>
              <a:ext cx="1487520" cy="1193040"/>
            </p14:xfrm>
          </p:contentPart>
        </mc:Choice>
        <mc:Fallback>
          <p:pic>
            <p:nvPicPr>
              <p:cNvPr id="4" name="Rukopis 3">
                <a:extLst>
                  <a:ext uri="{FF2B5EF4-FFF2-40B4-BE49-F238E27FC236}">
                    <a16:creationId xmlns:a16="http://schemas.microsoft.com/office/drawing/2014/main" id="{FC2FF983-640F-73AE-D457-6764DFC6C620}"/>
                  </a:ext>
                </a:extLst>
              </p:cNvPr>
              <p:cNvPicPr/>
              <p:nvPr/>
            </p:nvPicPr>
            <p:blipFill>
              <a:blip r:embed="rId3"/>
              <a:stretch>
                <a:fillRect/>
              </a:stretch>
            </p:blipFill>
            <p:spPr>
              <a:xfrm>
                <a:off x="4844968" y="4333430"/>
                <a:ext cx="1613160" cy="1318680"/>
              </a:xfrm>
              <a:prstGeom prst="rect">
                <a:avLst/>
              </a:prstGeom>
            </p:spPr>
          </p:pic>
        </mc:Fallback>
      </mc:AlternateContent>
    </p:spTree>
    <p:extLst>
      <p:ext uri="{BB962C8B-B14F-4D97-AF65-F5344CB8AC3E}">
        <p14:creationId xmlns:p14="http://schemas.microsoft.com/office/powerpoint/2010/main" val="11054787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2A53A2-7221-CAA6-E901-FE93BB4BEC53}"/>
              </a:ext>
            </a:extLst>
          </p:cNvPr>
          <p:cNvSpPr>
            <a:spLocks noGrp="1"/>
          </p:cNvSpPr>
          <p:nvPr>
            <p:ph type="title"/>
          </p:nvPr>
        </p:nvSpPr>
        <p:spPr/>
        <p:txBody>
          <a:bodyPr/>
          <a:lstStyle/>
          <a:p>
            <a:r>
              <a:rPr lang="cs-CZ" dirty="0"/>
              <a:t>Zákoník práce</a:t>
            </a:r>
          </a:p>
        </p:txBody>
      </p:sp>
      <p:sp>
        <p:nvSpPr>
          <p:cNvPr id="3" name="Zástupný obsah 2">
            <a:extLst>
              <a:ext uri="{FF2B5EF4-FFF2-40B4-BE49-F238E27FC236}">
                <a16:creationId xmlns:a16="http://schemas.microsoft.com/office/drawing/2014/main" id="{444E0F66-246F-B333-6461-8D2383CBD22D}"/>
              </a:ext>
            </a:extLst>
          </p:cNvPr>
          <p:cNvSpPr>
            <a:spLocks noGrp="1"/>
          </p:cNvSpPr>
          <p:nvPr>
            <p:ph idx="1"/>
          </p:nvPr>
        </p:nvSpPr>
        <p:spPr/>
        <p:txBody>
          <a:bodyPr>
            <a:normAutofit/>
          </a:bodyPr>
          <a:lstStyle/>
          <a:p>
            <a:r>
              <a:rPr lang="cs-CZ" dirty="0"/>
              <a:t>§ 217</a:t>
            </a:r>
          </a:p>
          <a:p>
            <a:pPr algn="just"/>
            <a:r>
              <a:rPr lang="cs-CZ" dirty="0"/>
              <a:t>(</a:t>
            </a:r>
            <a:r>
              <a:rPr lang="cs-CZ" strike="sngStrike" dirty="0"/>
              <a:t>1) Dobu čerpání dovolené je povinen zaměstnavatel určit podle písemného rozvrhu čerpání dovolené vydaného s předchozím souhlasem odborové organizace a rady zaměstnanců tak, aby dovolená mohla být vyčerpána zpravidla vcelku a do konce kalendářního roku, ve kterém právo na dovolenou vzniklo, pokud v tomto zákoně není dále stanoveno jinak. Při určení rozvrhu čerpání dovolené je nutno přihlížet k provozním důvodům zaměstnavatele a k oprávněným zájmům zaměstnance. Poskytuje-li se zaměstnanci dovolená v několika částech, musí alespoň jedna část činit nejméně 2 týdny vcelku, pokud se zaměstnanec se zaměstnavatelem nedohodne na jiné délce čerpané dovolené. Určenou dobu čerpání dovolené je zaměstnavatel povinen písemně oznámit zaměstnanci alespoň 14 dnů předem, pokud se nedohodne se zaměstnancem na kratší době.</a:t>
            </a:r>
          </a:p>
        </p:txBody>
      </p:sp>
    </p:spTree>
    <p:extLst>
      <p:ext uri="{BB962C8B-B14F-4D97-AF65-F5344CB8AC3E}">
        <p14:creationId xmlns:p14="http://schemas.microsoft.com/office/powerpoint/2010/main" val="25581821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5F9343-B6FF-C132-DDD5-91D846AAF8DD}"/>
              </a:ext>
            </a:extLst>
          </p:cNvPr>
          <p:cNvSpPr>
            <a:spLocks noGrp="1"/>
          </p:cNvSpPr>
          <p:nvPr>
            <p:ph type="title"/>
          </p:nvPr>
        </p:nvSpPr>
        <p:spPr/>
        <p:txBody>
          <a:bodyPr/>
          <a:lstStyle/>
          <a:p>
            <a:r>
              <a:rPr lang="cs-CZ" dirty="0"/>
              <a:t>§ 217</a:t>
            </a:r>
          </a:p>
        </p:txBody>
      </p:sp>
      <p:sp>
        <p:nvSpPr>
          <p:cNvPr id="3" name="Zástupný obsah 2">
            <a:extLst>
              <a:ext uri="{FF2B5EF4-FFF2-40B4-BE49-F238E27FC236}">
                <a16:creationId xmlns:a16="http://schemas.microsoft.com/office/drawing/2014/main" id="{90ABC442-6924-85AE-F098-8DD02220A8B4}"/>
              </a:ext>
            </a:extLst>
          </p:cNvPr>
          <p:cNvSpPr>
            <a:spLocks noGrp="1"/>
          </p:cNvSpPr>
          <p:nvPr>
            <p:ph idx="1"/>
          </p:nvPr>
        </p:nvSpPr>
        <p:spPr/>
        <p:txBody>
          <a:bodyPr/>
          <a:lstStyle/>
          <a:p>
            <a:pPr algn="just"/>
            <a:r>
              <a:rPr lang="cs-CZ" dirty="0"/>
              <a:t>(1) Dobu čerpání dovolené určuje zaměstnavatel, není-li dále stanoveno jinak. Při určení čerpání dovolené je zaměstnavatel povinen přihlížet vedle provozních důvodů též k oprávněným zájmům zaměstnance. Poskytuje-li se zaměstnanci dovolená v několika částech, musí alespoň jedna část činit nejméně 2 týdny vcelku, pokud se zaměstnanec se zaměstnavatelem nedohodne jinak. Určenou dobu čerpání dovolené je zaměstnavatel povinen písemně oznámit zaměstnanci alespoň 14 dnů předem, pokud se nedohodne se zaměstnancem na kratší době.</a:t>
            </a:r>
          </a:p>
        </p:txBody>
      </p:sp>
    </p:spTree>
    <p:extLst>
      <p:ext uri="{BB962C8B-B14F-4D97-AF65-F5344CB8AC3E}">
        <p14:creationId xmlns:p14="http://schemas.microsoft.com/office/powerpoint/2010/main" val="1681463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29A1B8-4CB3-BABD-3C71-F4C877D139AD}"/>
              </a:ext>
            </a:extLst>
          </p:cNvPr>
          <p:cNvSpPr>
            <a:spLocks noGrp="1"/>
          </p:cNvSpPr>
          <p:nvPr>
            <p:ph type="title"/>
          </p:nvPr>
        </p:nvSpPr>
        <p:spPr/>
        <p:txBody>
          <a:bodyPr/>
          <a:lstStyle/>
          <a:p>
            <a:r>
              <a:rPr lang="cs-CZ" dirty="0"/>
              <a:t>Další </a:t>
            </a:r>
          </a:p>
        </p:txBody>
      </p:sp>
      <p:sp>
        <p:nvSpPr>
          <p:cNvPr id="3" name="Zástupný obsah 2">
            <a:extLst>
              <a:ext uri="{FF2B5EF4-FFF2-40B4-BE49-F238E27FC236}">
                <a16:creationId xmlns:a16="http://schemas.microsoft.com/office/drawing/2014/main" id="{DF82C84B-02A1-A1AF-D0E8-BD9616840167}"/>
              </a:ext>
            </a:extLst>
          </p:cNvPr>
          <p:cNvSpPr>
            <a:spLocks noGrp="1"/>
          </p:cNvSpPr>
          <p:nvPr>
            <p:ph idx="1"/>
          </p:nvPr>
        </p:nvSpPr>
        <p:spPr/>
        <p:txBody>
          <a:bodyPr/>
          <a:lstStyle/>
          <a:p>
            <a:r>
              <a:rPr lang="cs-CZ" dirty="0"/>
              <a:t>Evidence DPP a povinnosti zaměstnavatele</a:t>
            </a:r>
          </a:p>
          <a:p>
            <a:r>
              <a:rPr lang="cs-CZ" dirty="0"/>
              <a:t>• zavádí se evidence všech zaměstnanců činných na základě DPP (včetně nepojištěných),</a:t>
            </a:r>
          </a:p>
          <a:p>
            <a:r>
              <a:rPr lang="cs-CZ" dirty="0"/>
              <a:t>• zaměstnavatel bude mít povinnost každý měsíc sdělovat seznam všech zaměstnanců na DPP včetně výše jejich příjmu –nový předepsaný tiskopis „Výkaz DPP“</a:t>
            </a:r>
          </a:p>
          <a:p>
            <a:r>
              <a:rPr lang="cs-CZ" dirty="0"/>
              <a:t>• do 20. dne následujícího měsíce,</a:t>
            </a:r>
          </a:p>
          <a:p>
            <a:r>
              <a:rPr lang="cs-CZ" dirty="0"/>
              <a:t>• poprvé za měsíc červenec 2024 do 20. 8. 2024.</a:t>
            </a:r>
          </a:p>
        </p:txBody>
      </p:sp>
    </p:spTree>
    <p:extLst>
      <p:ext uri="{BB962C8B-B14F-4D97-AF65-F5344CB8AC3E}">
        <p14:creationId xmlns:p14="http://schemas.microsoft.com/office/powerpoint/2010/main" val="29300898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D3C4AA-01B3-95E6-B5FB-7365376E765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6B8358B-26C9-A7CD-8D9A-4C6A6C74BC8B}"/>
              </a:ext>
            </a:extLst>
          </p:cNvPr>
          <p:cNvSpPr>
            <a:spLocks noGrp="1"/>
          </p:cNvSpPr>
          <p:nvPr>
            <p:ph idx="1"/>
          </p:nvPr>
        </p:nvSpPr>
        <p:spPr/>
        <p:txBody>
          <a:bodyPr>
            <a:normAutofit/>
          </a:bodyPr>
          <a:lstStyle/>
          <a:p>
            <a:r>
              <a:rPr lang="cs-CZ" dirty="0"/>
              <a:t>Oznamování nástupu a skončení zaměstnání u DPP</a:t>
            </a:r>
          </a:p>
          <a:p>
            <a:pPr algn="just"/>
            <a:r>
              <a:rPr lang="cs-CZ" dirty="0"/>
              <a:t>zaměstnavatel je povinen elektronicky ohlásit nástup zaměstnance do zaměstnání a skončení zaměstnání v termínu do 20. dne následujícího měsíce, na předepsaném tiskopisu Výkazu DPP - spolu s příjmy </a:t>
            </a:r>
          </a:p>
          <a:p>
            <a:pPr algn="just"/>
            <a:r>
              <a:rPr lang="cs-CZ" dirty="0"/>
              <a:t>nejpozději do 20. 8. 2024 přihlásí zaměstnance, kteří nastoupili před 1. 7. 2024, pokud DPP dále pokračuje i v červenci 2024 (tj. s prvním podáním Výkazu DPP)</a:t>
            </a:r>
          </a:p>
          <a:p>
            <a:pPr algn="just"/>
            <a:r>
              <a:rPr lang="cs-CZ" dirty="0"/>
              <a:t>u zaměstnanců na DPP již nebude mít zaměstnavatel povinnost zasílat tiskopis „Oznámení o nástupu do zaměstnání (skončení zaměstnání)“, zůstane však možnost použít ONZ pro oznámení nástupu/skončen</a:t>
            </a:r>
          </a:p>
        </p:txBody>
      </p:sp>
    </p:spTree>
    <p:extLst>
      <p:ext uri="{BB962C8B-B14F-4D97-AF65-F5344CB8AC3E}">
        <p14:creationId xmlns:p14="http://schemas.microsoft.com/office/powerpoint/2010/main" val="21567831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63270E-FF8E-8729-0F00-F98F4AA754E0}"/>
              </a:ext>
            </a:extLst>
          </p:cNvPr>
          <p:cNvSpPr>
            <a:spLocks noGrp="1"/>
          </p:cNvSpPr>
          <p:nvPr>
            <p:ph type="title"/>
          </p:nvPr>
        </p:nvSpPr>
        <p:spPr/>
        <p:txBody>
          <a:bodyPr/>
          <a:lstStyle/>
          <a:p>
            <a:r>
              <a:rPr lang="cs-CZ" dirty="0"/>
              <a:t>Výkaz DPP</a:t>
            </a:r>
            <a:br>
              <a:rPr lang="cs-CZ" dirty="0"/>
            </a:br>
            <a:endParaRPr lang="cs-CZ" dirty="0"/>
          </a:p>
        </p:txBody>
      </p:sp>
      <p:sp>
        <p:nvSpPr>
          <p:cNvPr id="3" name="Zástupný obsah 2">
            <a:extLst>
              <a:ext uri="{FF2B5EF4-FFF2-40B4-BE49-F238E27FC236}">
                <a16:creationId xmlns:a16="http://schemas.microsoft.com/office/drawing/2014/main" id="{59A19FA2-6F9A-15D0-C9D2-42C99FE11D97}"/>
              </a:ext>
            </a:extLst>
          </p:cNvPr>
          <p:cNvSpPr>
            <a:spLocks noGrp="1"/>
          </p:cNvSpPr>
          <p:nvPr>
            <p:ph idx="1"/>
          </p:nvPr>
        </p:nvSpPr>
        <p:spPr/>
        <p:txBody>
          <a:bodyPr>
            <a:normAutofit/>
          </a:bodyPr>
          <a:lstStyle/>
          <a:p>
            <a:pPr algn="just"/>
            <a:r>
              <a:rPr lang="cs-CZ" dirty="0"/>
              <a:t>slouží pro oznámení nástupu a skončení zaměstnání u zaměstnanců na DPP a pro oznámení výše příjmů za uplynulý měsíc</a:t>
            </a:r>
          </a:p>
          <a:p>
            <a:pPr algn="just"/>
            <a:r>
              <a:rPr lang="cs-CZ" dirty="0"/>
              <a:t>uvádí se na něm veškeré příjmy – i ty, ze kterých se neodvádí pojistné na sociální zabezpečení</a:t>
            </a:r>
          </a:p>
          <a:p>
            <a:pPr algn="just"/>
            <a:r>
              <a:rPr lang="cs-CZ" dirty="0"/>
              <a:t>možnosti zasílání stejné jako u ostatních elektronických podání pro ČSSZ– tj. datovou větou ze mzdového SW nebo prostřednictvím </a:t>
            </a:r>
            <a:r>
              <a:rPr lang="cs-CZ" dirty="0" err="1"/>
              <a:t>ePortálu</a:t>
            </a:r>
            <a:r>
              <a:rPr lang="cs-CZ" dirty="0"/>
              <a:t> ČSSZ</a:t>
            </a:r>
          </a:p>
          <a:p>
            <a:pPr algn="just"/>
            <a:r>
              <a:rPr lang="cs-CZ" dirty="0"/>
              <a:t>pro vývojáře mzdových SW je zveřejněna na webu ČSSZ definice </a:t>
            </a:r>
            <a:r>
              <a:rPr lang="cs-CZ" dirty="0" err="1"/>
              <a:t>ePodání</a:t>
            </a:r>
            <a:r>
              <a:rPr lang="cs-CZ" dirty="0"/>
              <a:t> Výkazu DPP (VPDPP)</a:t>
            </a:r>
          </a:p>
          <a:p>
            <a:pPr algn="just"/>
            <a:r>
              <a:rPr lang="cs-CZ" dirty="0"/>
              <a:t>podává se za všechny měsíce od nástupu do zaměstnání do skončení zaměstnán</a:t>
            </a:r>
          </a:p>
        </p:txBody>
      </p:sp>
    </p:spTree>
    <p:extLst>
      <p:ext uri="{BB962C8B-B14F-4D97-AF65-F5344CB8AC3E}">
        <p14:creationId xmlns:p14="http://schemas.microsoft.com/office/powerpoint/2010/main" val="2925174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5697C44A-060E-34B4-066C-F9518C0C4C96}"/>
              </a:ext>
            </a:extLst>
          </p:cNvPr>
          <p:cNvPicPr>
            <a:picLocks noGrp="1" noChangeAspect="1"/>
          </p:cNvPicPr>
          <p:nvPr>
            <p:ph idx="1"/>
          </p:nvPr>
        </p:nvPicPr>
        <p:blipFill>
          <a:blip r:embed="rId2"/>
          <a:stretch>
            <a:fillRect/>
          </a:stretch>
        </p:blipFill>
        <p:spPr>
          <a:xfrm>
            <a:off x="2400784" y="506454"/>
            <a:ext cx="9710350" cy="6278911"/>
          </a:xfrm>
        </p:spPr>
      </p:pic>
      <p:sp>
        <p:nvSpPr>
          <p:cNvPr id="2" name="Nadpis 1">
            <a:extLst>
              <a:ext uri="{FF2B5EF4-FFF2-40B4-BE49-F238E27FC236}">
                <a16:creationId xmlns:a16="http://schemas.microsoft.com/office/drawing/2014/main" id="{FDA2FED9-3F6F-BC02-133F-3DDFEA5218B0}"/>
              </a:ext>
            </a:extLst>
          </p:cNvPr>
          <p:cNvSpPr>
            <a:spLocks noGrp="1"/>
          </p:cNvSpPr>
          <p:nvPr>
            <p:ph type="title"/>
          </p:nvPr>
        </p:nvSpPr>
        <p:spPr/>
        <p:txBody>
          <a:bodyPr/>
          <a:lstStyle/>
          <a:p>
            <a:r>
              <a:rPr lang="cs-CZ" dirty="0"/>
              <a:t>Zákon o úřednících</a:t>
            </a:r>
          </a:p>
        </p:txBody>
      </p:sp>
    </p:spTree>
    <p:extLst>
      <p:ext uri="{BB962C8B-B14F-4D97-AF65-F5344CB8AC3E}">
        <p14:creationId xmlns:p14="http://schemas.microsoft.com/office/powerpoint/2010/main" val="32120730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1196B8-1CDC-7DAF-13C5-CC7C75C4FB07}"/>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CBB6F6CF-DBDB-EE49-7D7C-B1327B581FB2}"/>
              </a:ext>
            </a:extLst>
          </p:cNvPr>
          <p:cNvPicPr>
            <a:picLocks noGrp="1" noChangeAspect="1"/>
          </p:cNvPicPr>
          <p:nvPr>
            <p:ph idx="1"/>
          </p:nvPr>
        </p:nvPicPr>
        <p:blipFill>
          <a:blip r:embed="rId2"/>
          <a:stretch>
            <a:fillRect/>
          </a:stretch>
        </p:blipFill>
        <p:spPr>
          <a:xfrm>
            <a:off x="74645" y="976669"/>
            <a:ext cx="12204267" cy="4904661"/>
          </a:xfrm>
        </p:spPr>
      </p:pic>
    </p:spTree>
    <p:extLst>
      <p:ext uri="{BB962C8B-B14F-4D97-AF65-F5344CB8AC3E}">
        <p14:creationId xmlns:p14="http://schemas.microsoft.com/office/powerpoint/2010/main" val="4500504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FA39E3-65CD-3C46-601F-BB537B4B6FF8}"/>
              </a:ext>
            </a:extLst>
          </p:cNvPr>
          <p:cNvSpPr>
            <a:spLocks noGrp="1"/>
          </p:cNvSpPr>
          <p:nvPr>
            <p:ph type="title"/>
          </p:nvPr>
        </p:nvSpPr>
        <p:spPr>
          <a:xfrm>
            <a:off x="489408" y="289249"/>
            <a:ext cx="8784594" cy="1641151"/>
          </a:xfrm>
        </p:spPr>
        <p:txBody>
          <a:bodyPr/>
          <a:lstStyle/>
          <a:p>
            <a:r>
              <a:rPr lang="cs-CZ" dirty="0"/>
              <a:t>§ 4</a:t>
            </a:r>
          </a:p>
        </p:txBody>
      </p:sp>
      <p:sp>
        <p:nvSpPr>
          <p:cNvPr id="3" name="Zástupný obsah 2">
            <a:extLst>
              <a:ext uri="{FF2B5EF4-FFF2-40B4-BE49-F238E27FC236}">
                <a16:creationId xmlns:a16="http://schemas.microsoft.com/office/drawing/2014/main" id="{54F443C2-A70B-33FC-08C3-4A334DB0DDE2}"/>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9DC02B0F-62A8-F48B-DA94-C69C239D6A20}"/>
              </a:ext>
            </a:extLst>
          </p:cNvPr>
          <p:cNvPicPr>
            <a:picLocks noChangeAspect="1"/>
          </p:cNvPicPr>
          <p:nvPr/>
        </p:nvPicPr>
        <p:blipFill>
          <a:blip r:embed="rId2"/>
          <a:stretch>
            <a:fillRect/>
          </a:stretch>
        </p:blipFill>
        <p:spPr>
          <a:xfrm>
            <a:off x="489408" y="1045287"/>
            <a:ext cx="11702592" cy="5373302"/>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Rukopis 3">
                <a:extLst>
                  <a:ext uri="{FF2B5EF4-FFF2-40B4-BE49-F238E27FC236}">
                    <a16:creationId xmlns:a16="http://schemas.microsoft.com/office/drawing/2014/main" id="{1BFFFD6A-C932-328F-B45A-5A0FC589EC3F}"/>
                  </a:ext>
                </a:extLst>
              </p14:cNvPr>
              <p14:cNvContentPartPr/>
              <p14:nvPr/>
            </p14:nvContentPartPr>
            <p14:xfrm>
              <a:off x="1259368" y="4347470"/>
              <a:ext cx="2895840" cy="121680"/>
            </p14:xfrm>
          </p:contentPart>
        </mc:Choice>
        <mc:Fallback xmlns="">
          <p:pic>
            <p:nvPicPr>
              <p:cNvPr id="4" name="Rukopis 3">
                <a:extLst>
                  <a:ext uri="{FF2B5EF4-FFF2-40B4-BE49-F238E27FC236}">
                    <a16:creationId xmlns:a16="http://schemas.microsoft.com/office/drawing/2014/main" id="{1BFFFD6A-C932-328F-B45A-5A0FC589EC3F}"/>
                  </a:ext>
                </a:extLst>
              </p:cNvPr>
              <p:cNvPicPr/>
              <p:nvPr/>
            </p:nvPicPr>
            <p:blipFill>
              <a:blip r:embed="rId4"/>
              <a:stretch>
                <a:fillRect/>
              </a:stretch>
            </p:blipFill>
            <p:spPr>
              <a:xfrm>
                <a:off x="1205368" y="4239830"/>
                <a:ext cx="3003480" cy="337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Rukopis 5">
                <a:extLst>
                  <a:ext uri="{FF2B5EF4-FFF2-40B4-BE49-F238E27FC236}">
                    <a16:creationId xmlns:a16="http://schemas.microsoft.com/office/drawing/2014/main" id="{62894D1F-DD1B-347E-0B97-A7C6A589A6AA}"/>
                  </a:ext>
                </a:extLst>
              </p14:cNvPr>
              <p14:cNvContentPartPr/>
              <p14:nvPr/>
            </p14:nvContentPartPr>
            <p14:xfrm>
              <a:off x="979288" y="4758950"/>
              <a:ext cx="3021840" cy="55800"/>
            </p14:xfrm>
          </p:contentPart>
        </mc:Choice>
        <mc:Fallback xmlns="">
          <p:pic>
            <p:nvPicPr>
              <p:cNvPr id="6" name="Rukopis 5">
                <a:extLst>
                  <a:ext uri="{FF2B5EF4-FFF2-40B4-BE49-F238E27FC236}">
                    <a16:creationId xmlns:a16="http://schemas.microsoft.com/office/drawing/2014/main" id="{62894D1F-DD1B-347E-0B97-A7C6A589A6AA}"/>
                  </a:ext>
                </a:extLst>
              </p:cNvPr>
              <p:cNvPicPr/>
              <p:nvPr/>
            </p:nvPicPr>
            <p:blipFill>
              <a:blip r:embed="rId6"/>
              <a:stretch>
                <a:fillRect/>
              </a:stretch>
            </p:blipFill>
            <p:spPr>
              <a:xfrm>
                <a:off x="925648" y="4651310"/>
                <a:ext cx="312948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Rukopis 6">
                <a:extLst>
                  <a:ext uri="{FF2B5EF4-FFF2-40B4-BE49-F238E27FC236}">
                    <a16:creationId xmlns:a16="http://schemas.microsoft.com/office/drawing/2014/main" id="{6D1103B9-E8C8-CFBC-0195-EA6D2012B05B}"/>
                  </a:ext>
                </a:extLst>
              </p14:cNvPr>
              <p14:cNvContentPartPr/>
              <p14:nvPr/>
            </p14:nvContentPartPr>
            <p14:xfrm>
              <a:off x="1016728" y="5074310"/>
              <a:ext cx="7470720" cy="77760"/>
            </p14:xfrm>
          </p:contentPart>
        </mc:Choice>
        <mc:Fallback xmlns="">
          <p:pic>
            <p:nvPicPr>
              <p:cNvPr id="7" name="Rukopis 6">
                <a:extLst>
                  <a:ext uri="{FF2B5EF4-FFF2-40B4-BE49-F238E27FC236}">
                    <a16:creationId xmlns:a16="http://schemas.microsoft.com/office/drawing/2014/main" id="{6D1103B9-E8C8-CFBC-0195-EA6D2012B05B}"/>
                  </a:ext>
                </a:extLst>
              </p:cNvPr>
              <p:cNvPicPr/>
              <p:nvPr/>
            </p:nvPicPr>
            <p:blipFill>
              <a:blip r:embed="rId8"/>
              <a:stretch>
                <a:fillRect/>
              </a:stretch>
            </p:blipFill>
            <p:spPr>
              <a:xfrm>
                <a:off x="963088" y="4966310"/>
                <a:ext cx="7578360" cy="293400"/>
              </a:xfrm>
              <a:prstGeom prst="rect">
                <a:avLst/>
              </a:prstGeom>
            </p:spPr>
          </p:pic>
        </mc:Fallback>
      </mc:AlternateContent>
    </p:spTree>
    <p:extLst>
      <p:ext uri="{BB962C8B-B14F-4D97-AF65-F5344CB8AC3E}">
        <p14:creationId xmlns:p14="http://schemas.microsoft.com/office/powerpoint/2010/main" val="12302796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B868FB-128F-1188-B030-851162D7B252}"/>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BC6A115E-F077-F104-0FF7-A98EA3E810D1}"/>
              </a:ext>
            </a:extLst>
          </p:cNvPr>
          <p:cNvPicPr>
            <a:picLocks noGrp="1" noChangeAspect="1"/>
          </p:cNvPicPr>
          <p:nvPr>
            <p:ph idx="1"/>
          </p:nvPr>
        </p:nvPicPr>
        <p:blipFill>
          <a:blip r:embed="rId2"/>
          <a:stretch>
            <a:fillRect/>
          </a:stretch>
        </p:blipFill>
        <p:spPr>
          <a:xfrm>
            <a:off x="749327" y="1670054"/>
            <a:ext cx="9094468" cy="4045965"/>
          </a:xfrm>
        </p:spPr>
      </p:pic>
    </p:spTree>
    <p:extLst>
      <p:ext uri="{BB962C8B-B14F-4D97-AF65-F5344CB8AC3E}">
        <p14:creationId xmlns:p14="http://schemas.microsoft.com/office/powerpoint/2010/main" val="1590781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FD648-E6F8-69D6-5FAB-84F842B66ED8}"/>
              </a:ext>
            </a:extLst>
          </p:cNvPr>
          <p:cNvSpPr>
            <a:spLocks noGrp="1"/>
          </p:cNvSpPr>
          <p:nvPr>
            <p:ph type="title"/>
          </p:nvPr>
        </p:nvSpPr>
        <p:spPr/>
        <p:txBody>
          <a:bodyPr/>
          <a:lstStyle/>
          <a:p>
            <a:r>
              <a:rPr lang="cs-CZ" dirty="0"/>
              <a:t>§ 6</a:t>
            </a:r>
          </a:p>
        </p:txBody>
      </p:sp>
      <p:pic>
        <p:nvPicPr>
          <p:cNvPr id="5" name="Zástupný obsah 4">
            <a:extLst>
              <a:ext uri="{FF2B5EF4-FFF2-40B4-BE49-F238E27FC236}">
                <a16:creationId xmlns:a16="http://schemas.microsoft.com/office/drawing/2014/main" id="{725C470F-D342-DBE7-711A-CA2273215867}"/>
              </a:ext>
            </a:extLst>
          </p:cNvPr>
          <p:cNvPicPr>
            <a:picLocks noGrp="1" noChangeAspect="1"/>
          </p:cNvPicPr>
          <p:nvPr>
            <p:ph idx="1"/>
          </p:nvPr>
        </p:nvPicPr>
        <p:blipFill>
          <a:blip r:embed="rId2"/>
          <a:stretch>
            <a:fillRect/>
          </a:stretch>
        </p:blipFill>
        <p:spPr>
          <a:xfrm>
            <a:off x="1545771" y="-173263"/>
            <a:ext cx="8783217" cy="7013765"/>
          </a:xfrm>
        </p:spPr>
      </p:pic>
    </p:spTree>
    <p:extLst>
      <p:ext uri="{BB962C8B-B14F-4D97-AF65-F5344CB8AC3E}">
        <p14:creationId xmlns:p14="http://schemas.microsoft.com/office/powerpoint/2010/main" val="794365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ED6E10-3DB7-A59D-4743-F94BAD4387C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6373242-F4A2-3666-0DB1-D5D0CA49F893}"/>
              </a:ext>
            </a:extLst>
          </p:cNvPr>
          <p:cNvSpPr>
            <a:spLocks noGrp="1"/>
          </p:cNvSpPr>
          <p:nvPr>
            <p:ph idx="1"/>
          </p:nvPr>
        </p:nvSpPr>
        <p:spPr/>
        <p:txBody>
          <a:bodyPr/>
          <a:lstStyle/>
          <a:p>
            <a:r>
              <a:rPr lang="cs-CZ" dirty="0"/>
              <a:t>Úředníkem je tedy takový zaměstnanec, </a:t>
            </a:r>
            <a:r>
              <a:rPr lang="cs-CZ" b="1" dirty="0"/>
              <a:t>který se podílí na výkonu správních činností, bez ohledu na to, jaký podíl z jeho pracovní náplně výkon správních činností představuje.</a:t>
            </a:r>
          </a:p>
          <a:p>
            <a:endParaRPr lang="cs-CZ" dirty="0"/>
          </a:p>
          <a:p>
            <a:pPr algn="just"/>
            <a:r>
              <a:rPr lang="cs-CZ" dirty="0"/>
              <a:t> Zaměstnanec územního samosprávného celku tedy je považován za úředníka, </a:t>
            </a:r>
            <a:r>
              <a:rPr lang="cs-CZ" b="1" dirty="0"/>
              <a:t>pokud se alespoň zčásti podílí na plnění úkolů, které jsou územnímu samosprávnému celku v samostatné nebo přenesené působnosti </a:t>
            </a:r>
            <a:r>
              <a:rPr lang="cs-CZ" b="1" u="sng" dirty="0"/>
              <a:t>uloženy právními předpisy. </a:t>
            </a:r>
          </a:p>
          <a:p>
            <a:pPr algn="just"/>
            <a:r>
              <a:rPr lang="cs-CZ" b="1" dirty="0"/>
              <a:t>(tyto předpisy nejsou jen stavební zákon, přestupkový zákon, ale i zákon o obcích)</a:t>
            </a:r>
          </a:p>
        </p:txBody>
      </p:sp>
    </p:spTree>
    <p:extLst>
      <p:ext uri="{BB962C8B-B14F-4D97-AF65-F5344CB8AC3E}">
        <p14:creationId xmlns:p14="http://schemas.microsoft.com/office/powerpoint/2010/main" val="59534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3028BA-B1F5-5C49-F43E-D4D2FE44C9FB}"/>
              </a:ext>
            </a:extLst>
          </p:cNvPr>
          <p:cNvSpPr>
            <a:spLocks noGrp="1"/>
          </p:cNvSpPr>
          <p:nvPr>
            <p:ph type="title"/>
          </p:nvPr>
        </p:nvSpPr>
        <p:spPr/>
        <p:txBody>
          <a:bodyPr/>
          <a:lstStyle/>
          <a:p>
            <a:r>
              <a:rPr lang="cs-CZ" dirty="0"/>
              <a:t>§ 7</a:t>
            </a:r>
          </a:p>
        </p:txBody>
      </p:sp>
      <p:pic>
        <p:nvPicPr>
          <p:cNvPr id="5" name="Zástupný obsah 4">
            <a:extLst>
              <a:ext uri="{FF2B5EF4-FFF2-40B4-BE49-F238E27FC236}">
                <a16:creationId xmlns:a16="http://schemas.microsoft.com/office/drawing/2014/main" id="{CF430A8A-1678-03AE-77EC-975020932B12}"/>
              </a:ext>
            </a:extLst>
          </p:cNvPr>
          <p:cNvPicPr>
            <a:picLocks noGrp="1" noChangeAspect="1"/>
          </p:cNvPicPr>
          <p:nvPr>
            <p:ph idx="1"/>
          </p:nvPr>
        </p:nvPicPr>
        <p:blipFill>
          <a:blip r:embed="rId2"/>
          <a:stretch>
            <a:fillRect/>
          </a:stretch>
        </p:blipFill>
        <p:spPr>
          <a:xfrm>
            <a:off x="1772816" y="119642"/>
            <a:ext cx="8183689" cy="6542476"/>
          </a:xfrm>
        </p:spPr>
      </p:pic>
    </p:spTree>
    <p:extLst>
      <p:ext uri="{BB962C8B-B14F-4D97-AF65-F5344CB8AC3E}">
        <p14:creationId xmlns:p14="http://schemas.microsoft.com/office/powerpoint/2010/main" val="3757491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BADA58-2AD2-F518-88FC-CBE48428F2D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13A4F5B-B923-B79A-C671-614FEB83B137}"/>
              </a:ext>
            </a:extLst>
          </p:cNvPr>
          <p:cNvSpPr>
            <a:spLocks noGrp="1"/>
          </p:cNvSpPr>
          <p:nvPr>
            <p:ph idx="1"/>
          </p:nvPr>
        </p:nvSpPr>
        <p:spPr>
          <a:xfrm>
            <a:off x="677333" y="1819469"/>
            <a:ext cx="9549017" cy="4221893"/>
          </a:xfrm>
        </p:spPr>
        <p:txBody>
          <a:bodyPr/>
          <a:lstStyle/>
          <a:p>
            <a:pPr algn="just"/>
            <a:r>
              <a:rPr lang="cs-CZ" b="1" i="0" dirty="0">
                <a:solidFill>
                  <a:srgbClr val="FF8400"/>
                </a:solidFill>
                <a:effectLst/>
                <a:latin typeface="Arial" panose="020B0604020202020204" pitchFamily="34" charset="0"/>
              </a:rPr>
              <a:t>§ 8</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Uchazeče posuzuje výběrová komise. Výběrová komise má nejméně 3 členy.</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Předsedu a ostatní členy výběrové komise jmenuje a odvolává osoba uvedená v </a:t>
            </a:r>
            <a:r>
              <a:rPr lang="cs-CZ" b="0" i="0" u="none" strike="noStrike" dirty="0">
                <a:solidFill>
                  <a:srgbClr val="15679C"/>
                </a:solidFill>
                <a:effectLst/>
                <a:latin typeface="Arial" panose="020B0604020202020204" pitchFamily="34" charset="0"/>
                <a:hlinkClick r:id="rId2"/>
              </a:rPr>
              <a:t>§ 7 odst. 3.</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Alespoň jedna třetina členů komise jsou úředníci územního samosprávného celku, který výběrové řízení vyhlásil.</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Jednání výběrové komise je neveřejné. Výběrová komise jedná, je-li přítomna nadpoloviční většina všech jejích členů, a rozhodnutí přijímá nadpoloviční většinou hlasů přítomných členů výběrové komise.</a:t>
            </a:r>
          </a:p>
          <a:p>
            <a:endParaRPr lang="cs-CZ" dirty="0"/>
          </a:p>
        </p:txBody>
      </p:sp>
    </p:spTree>
    <p:extLst>
      <p:ext uri="{BB962C8B-B14F-4D97-AF65-F5344CB8AC3E}">
        <p14:creationId xmlns:p14="http://schemas.microsoft.com/office/powerpoint/2010/main" val="32403215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3944A4-7C20-C727-60BB-E903C4FE7472}"/>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CE7E896B-97B3-AD98-B2C2-66C901B5B4BD}"/>
              </a:ext>
            </a:extLst>
          </p:cNvPr>
          <p:cNvPicPr>
            <a:picLocks noGrp="1" noChangeAspect="1"/>
          </p:cNvPicPr>
          <p:nvPr>
            <p:ph idx="1"/>
          </p:nvPr>
        </p:nvPicPr>
        <p:blipFill>
          <a:blip r:embed="rId2"/>
          <a:stretch>
            <a:fillRect/>
          </a:stretch>
        </p:blipFill>
        <p:spPr>
          <a:xfrm>
            <a:off x="849086" y="420096"/>
            <a:ext cx="10963469" cy="5903406"/>
          </a:xfrm>
        </p:spPr>
      </p:pic>
    </p:spTree>
    <p:extLst>
      <p:ext uri="{BB962C8B-B14F-4D97-AF65-F5344CB8AC3E}">
        <p14:creationId xmlns:p14="http://schemas.microsoft.com/office/powerpoint/2010/main" val="39891264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EB22D4-3D7C-9DB0-29C2-7DF4DF9B4E7D}"/>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BFA21D6B-5C68-0E9D-21B8-C31723D647BB}"/>
              </a:ext>
            </a:extLst>
          </p:cNvPr>
          <p:cNvPicPr>
            <a:picLocks noGrp="1" noChangeAspect="1"/>
          </p:cNvPicPr>
          <p:nvPr>
            <p:ph idx="1"/>
          </p:nvPr>
        </p:nvPicPr>
        <p:blipFill>
          <a:blip r:embed="rId2"/>
          <a:stretch>
            <a:fillRect/>
          </a:stretch>
        </p:blipFill>
        <p:spPr>
          <a:xfrm>
            <a:off x="129206" y="1129004"/>
            <a:ext cx="12242533" cy="4580411"/>
          </a:xfrm>
        </p:spPr>
      </p:pic>
      <p:grpSp>
        <p:nvGrpSpPr>
          <p:cNvPr id="8" name="Skupina 7">
            <a:extLst>
              <a:ext uri="{FF2B5EF4-FFF2-40B4-BE49-F238E27FC236}">
                <a16:creationId xmlns:a16="http://schemas.microsoft.com/office/drawing/2014/main" id="{68EDEBC1-4090-519B-F3BA-85158C9965B4}"/>
              </a:ext>
            </a:extLst>
          </p:cNvPr>
          <p:cNvGrpSpPr/>
          <p:nvPr/>
        </p:nvGrpSpPr>
        <p:grpSpPr>
          <a:xfrm>
            <a:off x="3330808" y="4571750"/>
            <a:ext cx="3770280" cy="1820520"/>
            <a:chOff x="3330808" y="4571750"/>
            <a:chExt cx="3770280" cy="1820520"/>
          </a:xfrm>
        </p:grpSpPr>
        <mc:AlternateContent xmlns:mc="http://schemas.openxmlformats.org/markup-compatibility/2006" xmlns:p14="http://schemas.microsoft.com/office/powerpoint/2010/main">
          <mc:Choice Requires="p14">
            <p:contentPart p14:bwMode="auto" r:id="rId3">
              <p14:nvContentPartPr>
                <p14:cNvPr id="6" name="Rukopis 5">
                  <a:extLst>
                    <a:ext uri="{FF2B5EF4-FFF2-40B4-BE49-F238E27FC236}">
                      <a16:creationId xmlns:a16="http://schemas.microsoft.com/office/drawing/2014/main" id="{EC46D24C-4B01-3F02-B862-BB9A64587127}"/>
                    </a:ext>
                  </a:extLst>
                </p14:cNvPr>
                <p14:cNvContentPartPr/>
                <p14:nvPr/>
              </p14:nvContentPartPr>
              <p14:xfrm>
                <a:off x="3330808" y="4844630"/>
                <a:ext cx="1235880" cy="950040"/>
              </p14:xfrm>
            </p:contentPart>
          </mc:Choice>
          <mc:Fallback xmlns="">
            <p:pic>
              <p:nvPicPr>
                <p:cNvPr id="6" name="Rukopis 5">
                  <a:extLst>
                    <a:ext uri="{FF2B5EF4-FFF2-40B4-BE49-F238E27FC236}">
                      <a16:creationId xmlns:a16="http://schemas.microsoft.com/office/drawing/2014/main" id="{EC46D24C-4B01-3F02-B862-BB9A64587127}"/>
                    </a:ext>
                  </a:extLst>
                </p:cNvPr>
                <p:cNvPicPr/>
                <p:nvPr/>
              </p:nvPicPr>
              <p:blipFill>
                <a:blip r:embed="rId4"/>
                <a:stretch>
                  <a:fillRect/>
                </a:stretch>
              </p:blipFill>
              <p:spPr>
                <a:xfrm>
                  <a:off x="3312808" y="4826630"/>
                  <a:ext cx="1271520" cy="985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Rukopis 6">
                  <a:extLst>
                    <a:ext uri="{FF2B5EF4-FFF2-40B4-BE49-F238E27FC236}">
                      <a16:creationId xmlns:a16="http://schemas.microsoft.com/office/drawing/2014/main" id="{0E303776-EC46-8A3E-F872-4458AF25C5F1}"/>
                    </a:ext>
                  </a:extLst>
                </p14:cNvPr>
                <p14:cNvContentPartPr/>
                <p14:nvPr/>
              </p14:nvContentPartPr>
              <p14:xfrm>
                <a:off x="3582808" y="4571750"/>
                <a:ext cx="3518280" cy="1820520"/>
              </p14:xfrm>
            </p:contentPart>
          </mc:Choice>
          <mc:Fallback xmlns="">
            <p:pic>
              <p:nvPicPr>
                <p:cNvPr id="7" name="Rukopis 6">
                  <a:extLst>
                    <a:ext uri="{FF2B5EF4-FFF2-40B4-BE49-F238E27FC236}">
                      <a16:creationId xmlns:a16="http://schemas.microsoft.com/office/drawing/2014/main" id="{0E303776-EC46-8A3E-F872-4458AF25C5F1}"/>
                    </a:ext>
                  </a:extLst>
                </p:cNvPr>
                <p:cNvPicPr/>
                <p:nvPr/>
              </p:nvPicPr>
              <p:blipFill>
                <a:blip r:embed="rId6"/>
                <a:stretch>
                  <a:fillRect/>
                </a:stretch>
              </p:blipFill>
              <p:spPr>
                <a:xfrm>
                  <a:off x="3565168" y="4553750"/>
                  <a:ext cx="3553920" cy="1856160"/>
                </a:xfrm>
                <a:prstGeom prst="rect">
                  <a:avLst/>
                </a:prstGeom>
              </p:spPr>
            </p:pic>
          </mc:Fallback>
        </mc:AlternateContent>
      </p:grpSp>
      <p:grpSp>
        <p:nvGrpSpPr>
          <p:cNvPr id="11" name="Skupina 10">
            <a:extLst>
              <a:ext uri="{FF2B5EF4-FFF2-40B4-BE49-F238E27FC236}">
                <a16:creationId xmlns:a16="http://schemas.microsoft.com/office/drawing/2014/main" id="{3FA5E5B9-4ADF-0B6E-D86D-7BAEB899B7E9}"/>
              </a:ext>
            </a:extLst>
          </p:cNvPr>
          <p:cNvGrpSpPr/>
          <p:nvPr/>
        </p:nvGrpSpPr>
        <p:grpSpPr>
          <a:xfrm>
            <a:off x="5103808" y="1754030"/>
            <a:ext cx="1539720" cy="1031400"/>
            <a:chOff x="5103808" y="1754030"/>
            <a:chExt cx="1539720" cy="1031400"/>
          </a:xfrm>
        </p:grpSpPr>
        <mc:AlternateContent xmlns:mc="http://schemas.openxmlformats.org/markup-compatibility/2006" xmlns:p14="http://schemas.microsoft.com/office/powerpoint/2010/main">
          <mc:Choice Requires="p14">
            <p:contentPart p14:bwMode="auto" r:id="rId7">
              <p14:nvContentPartPr>
                <p14:cNvPr id="9" name="Rukopis 8">
                  <a:extLst>
                    <a:ext uri="{FF2B5EF4-FFF2-40B4-BE49-F238E27FC236}">
                      <a16:creationId xmlns:a16="http://schemas.microsoft.com/office/drawing/2014/main" id="{F008126F-CEFB-3A03-08AF-0C6A2D2E41B5}"/>
                    </a:ext>
                  </a:extLst>
                </p14:cNvPr>
                <p14:cNvContentPartPr/>
                <p14:nvPr/>
              </p14:nvContentPartPr>
              <p14:xfrm>
                <a:off x="5455528" y="1754030"/>
                <a:ext cx="1188000" cy="695160"/>
              </p14:xfrm>
            </p:contentPart>
          </mc:Choice>
          <mc:Fallback xmlns="">
            <p:pic>
              <p:nvPicPr>
                <p:cNvPr id="9" name="Rukopis 8">
                  <a:extLst>
                    <a:ext uri="{FF2B5EF4-FFF2-40B4-BE49-F238E27FC236}">
                      <a16:creationId xmlns:a16="http://schemas.microsoft.com/office/drawing/2014/main" id="{F008126F-CEFB-3A03-08AF-0C6A2D2E41B5}"/>
                    </a:ext>
                  </a:extLst>
                </p:cNvPr>
                <p:cNvPicPr/>
                <p:nvPr/>
              </p:nvPicPr>
              <p:blipFill>
                <a:blip r:embed="rId8"/>
                <a:stretch>
                  <a:fillRect/>
                </a:stretch>
              </p:blipFill>
              <p:spPr>
                <a:xfrm>
                  <a:off x="5437888" y="1736390"/>
                  <a:ext cx="1223640" cy="730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Rukopis 9">
                  <a:extLst>
                    <a:ext uri="{FF2B5EF4-FFF2-40B4-BE49-F238E27FC236}">
                      <a16:creationId xmlns:a16="http://schemas.microsoft.com/office/drawing/2014/main" id="{3D4A969D-FA37-6EB0-A3C9-FA0813113D17}"/>
                    </a:ext>
                  </a:extLst>
                </p14:cNvPr>
                <p14:cNvContentPartPr/>
                <p14:nvPr/>
              </p14:nvContentPartPr>
              <p14:xfrm>
                <a:off x="5103808" y="1837910"/>
                <a:ext cx="1181880" cy="947520"/>
              </p14:xfrm>
            </p:contentPart>
          </mc:Choice>
          <mc:Fallback xmlns="">
            <p:pic>
              <p:nvPicPr>
                <p:cNvPr id="10" name="Rukopis 9">
                  <a:extLst>
                    <a:ext uri="{FF2B5EF4-FFF2-40B4-BE49-F238E27FC236}">
                      <a16:creationId xmlns:a16="http://schemas.microsoft.com/office/drawing/2014/main" id="{3D4A969D-FA37-6EB0-A3C9-FA0813113D17}"/>
                    </a:ext>
                  </a:extLst>
                </p:cNvPr>
                <p:cNvPicPr/>
                <p:nvPr/>
              </p:nvPicPr>
              <p:blipFill>
                <a:blip r:embed="rId10"/>
                <a:stretch>
                  <a:fillRect/>
                </a:stretch>
              </p:blipFill>
              <p:spPr>
                <a:xfrm>
                  <a:off x="5085808" y="1819910"/>
                  <a:ext cx="1217520" cy="983160"/>
                </a:xfrm>
                <a:prstGeom prst="rect">
                  <a:avLst/>
                </a:prstGeom>
              </p:spPr>
            </p:pic>
          </mc:Fallback>
        </mc:AlternateContent>
      </p:grpSp>
    </p:spTree>
    <p:extLst>
      <p:ext uri="{BB962C8B-B14F-4D97-AF65-F5344CB8AC3E}">
        <p14:creationId xmlns:p14="http://schemas.microsoft.com/office/powerpoint/2010/main" val="17005777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8E5D53-E196-F871-C4B0-16E9520C8089}"/>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6A4EB80D-9F07-1E0B-25B6-4BC79BA6A2C3}"/>
              </a:ext>
            </a:extLst>
          </p:cNvPr>
          <p:cNvPicPr>
            <a:picLocks noGrp="1" noChangeAspect="1"/>
          </p:cNvPicPr>
          <p:nvPr>
            <p:ph idx="1"/>
          </p:nvPr>
        </p:nvPicPr>
        <p:blipFill>
          <a:blip r:embed="rId2"/>
          <a:stretch>
            <a:fillRect/>
          </a:stretch>
        </p:blipFill>
        <p:spPr>
          <a:xfrm>
            <a:off x="152326" y="358082"/>
            <a:ext cx="12039673" cy="5890317"/>
          </a:xfrm>
        </p:spPr>
      </p:pic>
    </p:spTree>
    <p:extLst>
      <p:ext uri="{BB962C8B-B14F-4D97-AF65-F5344CB8AC3E}">
        <p14:creationId xmlns:p14="http://schemas.microsoft.com/office/powerpoint/2010/main" val="34317563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043844-C281-BAE9-9A4A-5B9CC995934E}"/>
              </a:ext>
            </a:extLst>
          </p:cNvPr>
          <p:cNvSpPr>
            <a:spLocks noGrp="1"/>
          </p:cNvSpPr>
          <p:nvPr>
            <p:ph type="title"/>
          </p:nvPr>
        </p:nvSpPr>
        <p:spPr>
          <a:xfrm>
            <a:off x="677333" y="223935"/>
            <a:ext cx="9427719" cy="1706465"/>
          </a:xfrm>
        </p:spPr>
        <p:txBody>
          <a:bodyPr/>
          <a:lstStyle/>
          <a:p>
            <a:r>
              <a:rPr lang="cs-CZ" dirty="0"/>
              <a:t>Další „výhoda“ - § 13 zrušeno započtení předchozí praxe jinde</a:t>
            </a:r>
          </a:p>
        </p:txBody>
      </p:sp>
      <p:pic>
        <p:nvPicPr>
          <p:cNvPr id="5" name="Zástupný obsah 4">
            <a:extLst>
              <a:ext uri="{FF2B5EF4-FFF2-40B4-BE49-F238E27FC236}">
                <a16:creationId xmlns:a16="http://schemas.microsoft.com/office/drawing/2014/main" id="{F2B1F21D-060A-5AE0-59CD-12B7E56B9FC7}"/>
              </a:ext>
            </a:extLst>
          </p:cNvPr>
          <p:cNvPicPr>
            <a:picLocks noGrp="1" noChangeAspect="1"/>
          </p:cNvPicPr>
          <p:nvPr>
            <p:ph idx="1"/>
          </p:nvPr>
        </p:nvPicPr>
        <p:blipFill>
          <a:blip r:embed="rId2"/>
          <a:stretch>
            <a:fillRect/>
          </a:stretch>
        </p:blipFill>
        <p:spPr>
          <a:xfrm>
            <a:off x="0" y="1340360"/>
            <a:ext cx="12228287" cy="5517640"/>
          </a:xfrm>
        </p:spPr>
      </p:pic>
    </p:spTree>
    <p:extLst>
      <p:ext uri="{BB962C8B-B14F-4D97-AF65-F5344CB8AC3E}">
        <p14:creationId xmlns:p14="http://schemas.microsoft.com/office/powerpoint/2010/main" val="24591340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EAEF92-99FA-DC03-9709-CDC4D19A3ED3}"/>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DE92BD95-7FA5-0F39-0033-FA6FC3E02315}"/>
              </a:ext>
            </a:extLst>
          </p:cNvPr>
          <p:cNvPicPr>
            <a:picLocks noGrp="1" noChangeAspect="1"/>
          </p:cNvPicPr>
          <p:nvPr>
            <p:ph idx="1"/>
          </p:nvPr>
        </p:nvPicPr>
        <p:blipFill>
          <a:blip r:embed="rId2"/>
          <a:stretch>
            <a:fillRect/>
          </a:stretch>
        </p:blipFill>
        <p:spPr>
          <a:xfrm>
            <a:off x="677334" y="1166327"/>
            <a:ext cx="10585197" cy="3477195"/>
          </a:xfrm>
        </p:spPr>
      </p:pic>
      <p:pic>
        <p:nvPicPr>
          <p:cNvPr id="7" name="Obrázek 6">
            <a:extLst>
              <a:ext uri="{FF2B5EF4-FFF2-40B4-BE49-F238E27FC236}">
                <a16:creationId xmlns:a16="http://schemas.microsoft.com/office/drawing/2014/main" id="{214BAC1B-3F77-28E9-B7E1-92EFAFF57F48}"/>
              </a:ext>
            </a:extLst>
          </p:cNvPr>
          <p:cNvPicPr>
            <a:picLocks noChangeAspect="1"/>
          </p:cNvPicPr>
          <p:nvPr/>
        </p:nvPicPr>
        <p:blipFill>
          <a:blip r:embed="rId3"/>
          <a:stretch>
            <a:fillRect/>
          </a:stretch>
        </p:blipFill>
        <p:spPr>
          <a:xfrm>
            <a:off x="233990" y="4927601"/>
            <a:ext cx="12443098" cy="1424865"/>
          </a:xfrm>
          <a:prstGeom prst="rect">
            <a:avLst/>
          </a:prstGeom>
        </p:spPr>
      </p:pic>
    </p:spTree>
    <p:extLst>
      <p:ext uri="{BB962C8B-B14F-4D97-AF65-F5344CB8AC3E}">
        <p14:creationId xmlns:p14="http://schemas.microsoft.com/office/powerpoint/2010/main" val="30250946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9896CD-1C91-6F5D-BD4D-EE27276961F7}"/>
              </a:ext>
            </a:extLst>
          </p:cNvPr>
          <p:cNvSpPr>
            <a:spLocks noGrp="1"/>
          </p:cNvSpPr>
          <p:nvPr>
            <p:ph type="title"/>
          </p:nvPr>
        </p:nvSpPr>
        <p:spPr>
          <a:xfrm>
            <a:off x="93306" y="0"/>
            <a:ext cx="9180696" cy="1930400"/>
          </a:xfrm>
        </p:spPr>
        <p:txBody>
          <a:bodyPr/>
          <a:lstStyle/>
          <a:p>
            <a:r>
              <a:rPr lang="cs-CZ" dirty="0"/>
              <a:t>§ 16</a:t>
            </a:r>
          </a:p>
        </p:txBody>
      </p:sp>
      <p:pic>
        <p:nvPicPr>
          <p:cNvPr id="5" name="Zástupný obsah 4">
            <a:extLst>
              <a:ext uri="{FF2B5EF4-FFF2-40B4-BE49-F238E27FC236}">
                <a16:creationId xmlns:a16="http://schemas.microsoft.com/office/drawing/2014/main" id="{445913FC-5265-8A98-21AD-F0282F4DB02D}"/>
              </a:ext>
            </a:extLst>
          </p:cNvPr>
          <p:cNvPicPr>
            <a:picLocks noGrp="1" noChangeAspect="1"/>
          </p:cNvPicPr>
          <p:nvPr>
            <p:ph idx="1"/>
          </p:nvPr>
        </p:nvPicPr>
        <p:blipFill>
          <a:blip r:embed="rId2"/>
          <a:stretch>
            <a:fillRect/>
          </a:stretch>
        </p:blipFill>
        <p:spPr>
          <a:xfrm>
            <a:off x="1166328" y="50478"/>
            <a:ext cx="9629190" cy="6702673"/>
          </a:xfrm>
        </p:spPr>
      </p:pic>
    </p:spTree>
    <p:extLst>
      <p:ext uri="{BB962C8B-B14F-4D97-AF65-F5344CB8AC3E}">
        <p14:creationId xmlns:p14="http://schemas.microsoft.com/office/powerpoint/2010/main" val="37644889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6C7DDA-11E5-4216-3BFB-58DA40B83946}"/>
              </a:ext>
            </a:extLst>
          </p:cNvPr>
          <p:cNvSpPr>
            <a:spLocks noGrp="1"/>
          </p:cNvSpPr>
          <p:nvPr>
            <p:ph type="title"/>
          </p:nvPr>
        </p:nvSpPr>
        <p:spPr>
          <a:xfrm>
            <a:off x="391886" y="0"/>
            <a:ext cx="8882116" cy="1930400"/>
          </a:xfrm>
        </p:spPr>
        <p:txBody>
          <a:bodyPr/>
          <a:lstStyle/>
          <a:p>
            <a:r>
              <a:rPr lang="cs-CZ" dirty="0"/>
              <a:t>§ 16</a:t>
            </a:r>
          </a:p>
        </p:txBody>
      </p:sp>
      <p:pic>
        <p:nvPicPr>
          <p:cNvPr id="5" name="Zástupný obsah 4">
            <a:extLst>
              <a:ext uri="{FF2B5EF4-FFF2-40B4-BE49-F238E27FC236}">
                <a16:creationId xmlns:a16="http://schemas.microsoft.com/office/drawing/2014/main" id="{E0152833-D24F-3E79-397E-7441F2D188D6}"/>
              </a:ext>
            </a:extLst>
          </p:cNvPr>
          <p:cNvPicPr>
            <a:picLocks noGrp="1" noChangeAspect="1"/>
          </p:cNvPicPr>
          <p:nvPr>
            <p:ph idx="1"/>
          </p:nvPr>
        </p:nvPicPr>
        <p:blipFill>
          <a:blip r:embed="rId2"/>
          <a:stretch>
            <a:fillRect/>
          </a:stretch>
        </p:blipFill>
        <p:spPr>
          <a:xfrm>
            <a:off x="129746" y="718457"/>
            <a:ext cx="12062254" cy="5792545"/>
          </a:xfrm>
        </p:spPr>
      </p:pic>
    </p:spTree>
    <p:extLst>
      <p:ext uri="{BB962C8B-B14F-4D97-AF65-F5344CB8AC3E}">
        <p14:creationId xmlns:p14="http://schemas.microsoft.com/office/powerpoint/2010/main" val="37842858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D21814-E38A-BE9F-A441-D4E259893B29}"/>
              </a:ext>
            </a:extLst>
          </p:cNvPr>
          <p:cNvSpPr>
            <a:spLocks noGrp="1"/>
          </p:cNvSpPr>
          <p:nvPr>
            <p:ph type="title"/>
          </p:nvPr>
        </p:nvSpPr>
        <p:spPr>
          <a:xfrm>
            <a:off x="438539" y="0"/>
            <a:ext cx="8835463" cy="1930400"/>
          </a:xfrm>
        </p:spPr>
        <p:txBody>
          <a:bodyPr/>
          <a:lstStyle/>
          <a:p>
            <a:r>
              <a:rPr lang="cs-CZ" dirty="0"/>
              <a:t>§ 17</a:t>
            </a:r>
          </a:p>
        </p:txBody>
      </p:sp>
      <p:pic>
        <p:nvPicPr>
          <p:cNvPr id="5" name="Zástupný obsah 4">
            <a:extLst>
              <a:ext uri="{FF2B5EF4-FFF2-40B4-BE49-F238E27FC236}">
                <a16:creationId xmlns:a16="http://schemas.microsoft.com/office/drawing/2014/main" id="{B22920B5-FDFB-6FBB-0259-8C1372E59DF4}"/>
              </a:ext>
            </a:extLst>
          </p:cNvPr>
          <p:cNvPicPr>
            <a:picLocks noGrp="1" noChangeAspect="1"/>
          </p:cNvPicPr>
          <p:nvPr>
            <p:ph idx="1"/>
          </p:nvPr>
        </p:nvPicPr>
        <p:blipFill>
          <a:blip r:embed="rId2"/>
          <a:stretch>
            <a:fillRect/>
          </a:stretch>
        </p:blipFill>
        <p:spPr>
          <a:xfrm>
            <a:off x="161532" y="684600"/>
            <a:ext cx="12030467" cy="5996118"/>
          </a:xfrm>
        </p:spPr>
      </p:pic>
    </p:spTree>
    <p:extLst>
      <p:ext uri="{BB962C8B-B14F-4D97-AF65-F5344CB8AC3E}">
        <p14:creationId xmlns:p14="http://schemas.microsoft.com/office/powerpoint/2010/main" val="298374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300628-E2EF-EACD-3749-388FEA40BB80}"/>
              </a:ext>
            </a:extLst>
          </p:cNvPr>
          <p:cNvSpPr>
            <a:spLocks noGrp="1"/>
          </p:cNvSpPr>
          <p:nvPr>
            <p:ph type="title"/>
          </p:nvPr>
        </p:nvSpPr>
        <p:spPr/>
        <p:txBody>
          <a:bodyPr>
            <a:normAutofit fontScale="90000"/>
          </a:bodyPr>
          <a:lstStyle/>
          <a:p>
            <a:r>
              <a:rPr lang="cs-CZ" dirty="0"/>
              <a:t>Zásadní pro určení, jestli konkrétní zaměstnanec územního samosprávného celku je nebo není úředníkem, je vymezení pojmu „správní činnost“. </a:t>
            </a:r>
            <a:br>
              <a:rPr lang="cs-CZ" dirty="0"/>
            </a:br>
            <a:endParaRPr lang="cs-CZ" dirty="0"/>
          </a:p>
        </p:txBody>
      </p:sp>
      <p:sp>
        <p:nvSpPr>
          <p:cNvPr id="3" name="Zástupný obsah 2">
            <a:extLst>
              <a:ext uri="{FF2B5EF4-FFF2-40B4-BE49-F238E27FC236}">
                <a16:creationId xmlns:a16="http://schemas.microsoft.com/office/drawing/2014/main" id="{0CC868A6-604D-0A4E-7197-A85DBE59B514}"/>
              </a:ext>
            </a:extLst>
          </p:cNvPr>
          <p:cNvSpPr>
            <a:spLocks noGrp="1"/>
          </p:cNvSpPr>
          <p:nvPr>
            <p:ph idx="1"/>
          </p:nvPr>
        </p:nvSpPr>
        <p:spPr>
          <a:xfrm>
            <a:off x="677334" y="3200400"/>
            <a:ext cx="8513319" cy="3047999"/>
          </a:xfrm>
        </p:spPr>
        <p:txBody>
          <a:bodyPr/>
          <a:lstStyle/>
          <a:p>
            <a:pPr algn="just"/>
            <a:r>
              <a:rPr lang="cs-CZ" b="1" dirty="0"/>
              <a:t>Správními činnostmi se podle § 2 odst. 3 zákona č. 312/2002 Sb. rozumí plnění úkolů územního samosprávného celku při výkonu veřejné moci a dalších úkolů </a:t>
            </a:r>
            <a:r>
              <a:rPr lang="cs-CZ" b="1" u="sng" dirty="0"/>
              <a:t>v samostatné nebo přenesené působnosti </a:t>
            </a:r>
            <a:r>
              <a:rPr lang="cs-CZ" b="1" dirty="0"/>
              <a:t>územního samosprávného celku podle právních předpisů</a:t>
            </a:r>
            <a:r>
              <a:rPr lang="cs-CZ" dirty="0"/>
              <a:t>. Správními činnostmi nejsou pomocné, servisní nebo manuální práce ani práce, které výkon těchto prací řídí. </a:t>
            </a:r>
          </a:p>
        </p:txBody>
      </p:sp>
    </p:spTree>
    <p:extLst>
      <p:ext uri="{BB962C8B-B14F-4D97-AF65-F5344CB8AC3E}">
        <p14:creationId xmlns:p14="http://schemas.microsoft.com/office/powerpoint/2010/main" val="28031552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FF491B-2B87-07C3-A437-F148FCD04D4C}"/>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07141014-BF60-D9D9-200C-47D1AA851DB4}"/>
              </a:ext>
            </a:extLst>
          </p:cNvPr>
          <p:cNvPicPr>
            <a:picLocks noGrp="1" noChangeAspect="1"/>
          </p:cNvPicPr>
          <p:nvPr>
            <p:ph idx="1"/>
          </p:nvPr>
        </p:nvPicPr>
        <p:blipFill>
          <a:blip r:embed="rId2"/>
          <a:stretch>
            <a:fillRect/>
          </a:stretch>
        </p:blipFill>
        <p:spPr>
          <a:xfrm>
            <a:off x="2111829" y="55071"/>
            <a:ext cx="8506408" cy="6802929"/>
          </a:xfrm>
        </p:spPr>
      </p:pic>
    </p:spTree>
    <p:extLst>
      <p:ext uri="{BB962C8B-B14F-4D97-AF65-F5344CB8AC3E}">
        <p14:creationId xmlns:p14="http://schemas.microsoft.com/office/powerpoint/2010/main" val="22057523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1212CA-F71E-4FE8-0ACA-BA0D58CF81C4}"/>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C609F7BD-47B9-DDFF-FC1B-6340188FD6C3}"/>
              </a:ext>
            </a:extLst>
          </p:cNvPr>
          <p:cNvPicPr>
            <a:picLocks noGrp="1" noChangeAspect="1"/>
          </p:cNvPicPr>
          <p:nvPr>
            <p:ph idx="1"/>
          </p:nvPr>
        </p:nvPicPr>
        <p:blipFill>
          <a:blip r:embed="rId2"/>
          <a:stretch>
            <a:fillRect/>
          </a:stretch>
        </p:blipFill>
        <p:spPr>
          <a:xfrm>
            <a:off x="136951" y="1807175"/>
            <a:ext cx="12323752" cy="3968474"/>
          </a:xfrm>
        </p:spPr>
      </p:pic>
    </p:spTree>
    <p:extLst>
      <p:ext uri="{BB962C8B-B14F-4D97-AF65-F5344CB8AC3E}">
        <p14:creationId xmlns:p14="http://schemas.microsoft.com/office/powerpoint/2010/main" val="5996081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3AB67D-09CC-066A-7EA0-DC1407F0654B}"/>
              </a:ext>
            </a:extLst>
          </p:cNvPr>
          <p:cNvSpPr>
            <a:spLocks noGrp="1"/>
          </p:cNvSpPr>
          <p:nvPr>
            <p:ph type="title"/>
          </p:nvPr>
        </p:nvSpPr>
        <p:spPr/>
        <p:txBody>
          <a:bodyPr/>
          <a:lstStyle/>
          <a:p>
            <a:r>
              <a:rPr lang="cs-CZ" dirty="0"/>
              <a:t>Zkouška vstupního vzdělávání</a:t>
            </a:r>
          </a:p>
        </p:txBody>
      </p:sp>
      <p:sp>
        <p:nvSpPr>
          <p:cNvPr id="3" name="Zástupný obsah 2">
            <a:extLst>
              <a:ext uri="{FF2B5EF4-FFF2-40B4-BE49-F238E27FC236}">
                <a16:creationId xmlns:a16="http://schemas.microsoft.com/office/drawing/2014/main" id="{940F1A84-FDC7-E568-6BEF-8C1E23A28A28}"/>
              </a:ext>
            </a:extLst>
          </p:cNvPr>
          <p:cNvSpPr>
            <a:spLocks noGrp="1"/>
          </p:cNvSpPr>
          <p:nvPr>
            <p:ph idx="1"/>
          </p:nvPr>
        </p:nvSpPr>
        <p:spPr>
          <a:xfrm>
            <a:off x="677334" y="1231641"/>
            <a:ext cx="9894250" cy="5340075"/>
          </a:xfrm>
        </p:spPr>
        <p:txBody>
          <a:bodyPr>
            <a:normAutofit fontScale="92500" lnSpcReduction="20000"/>
          </a:bodyPr>
          <a:lstStyle/>
          <a:p>
            <a:pPr algn="just"/>
            <a:r>
              <a:rPr lang="cs-CZ" dirty="0"/>
              <a:t>§ 19a</a:t>
            </a:r>
          </a:p>
          <a:p>
            <a:pPr algn="just"/>
            <a:r>
              <a:rPr lang="cs-CZ" dirty="0"/>
              <a:t>(1) Úředník, který vykonává správní činnosti, pro jejichž výkon je předpokladem prokázání zvláštní odborné způsobilosti, je povinen </a:t>
            </a:r>
            <a:r>
              <a:rPr lang="cs-CZ" b="1" dirty="0"/>
              <a:t>do 9 měsíců </a:t>
            </a:r>
            <a:r>
              <a:rPr lang="cs-CZ" dirty="0"/>
              <a:t>od vzniku pracovního poměru k územnímu samosprávnému celku </a:t>
            </a:r>
            <a:r>
              <a:rPr lang="cs-CZ" b="1" dirty="0"/>
              <a:t>nebo ode dne, kdy začal tyto správní činnosti vykonávat</a:t>
            </a:r>
            <a:r>
              <a:rPr lang="cs-CZ" dirty="0"/>
              <a:t>, prokázat znalosti a dovednosti získané vstupním vzděláváním zkouškou vstupního vzdělávání.</a:t>
            </a:r>
          </a:p>
          <a:p>
            <a:pPr algn="just"/>
            <a:r>
              <a:rPr lang="cs-CZ" dirty="0"/>
              <a:t>(2) </a:t>
            </a:r>
            <a:r>
              <a:rPr lang="cs-CZ" b="1" dirty="0"/>
              <a:t>Vedoucí úředník</a:t>
            </a:r>
            <a:r>
              <a:rPr lang="cs-CZ" dirty="0"/>
              <a:t>, který řídí úředníky vykonávající správní činnosti, pro jejichž výkon je předpokladem prokázání zvláštní odborné způsobilosti, </a:t>
            </a:r>
            <a:r>
              <a:rPr lang="cs-CZ" b="1" dirty="0"/>
              <a:t>a vedoucí úřadu </a:t>
            </a:r>
            <a:r>
              <a:rPr lang="cs-CZ" dirty="0">
                <a:highlight>
                  <a:srgbClr val="FFFF00"/>
                </a:highlight>
              </a:rPr>
              <a:t>je povinen </a:t>
            </a:r>
            <a:r>
              <a:rPr lang="cs-CZ" dirty="0"/>
              <a:t>prokázat znalosti a dovednosti získané vstupním vzděláváním zkouškou vstupního vzdělávání </a:t>
            </a:r>
            <a:r>
              <a:rPr lang="cs-CZ" b="1" dirty="0"/>
              <a:t>do 9 měsíců </a:t>
            </a:r>
            <a:r>
              <a:rPr lang="cs-CZ" dirty="0"/>
              <a:t>ode dne jmenování do funkce vedoucího úředníka nebo vedoucího úřadu.</a:t>
            </a:r>
          </a:p>
          <a:p>
            <a:pPr algn="just"/>
            <a:r>
              <a:rPr lang="cs-CZ" dirty="0"/>
              <a:t>(3) </a:t>
            </a:r>
            <a:r>
              <a:rPr lang="cs-CZ" b="1" dirty="0"/>
              <a:t>Zkouška vstupního vzdělávání má formu písemného testu konaného způsobem umožňujícím dálkový přístup.</a:t>
            </a:r>
          </a:p>
          <a:p>
            <a:pPr algn="just"/>
            <a:r>
              <a:rPr lang="cs-CZ" dirty="0"/>
              <a:t>(4) Úspěšné vykonání zkoušky vstupního vzdělávání se prokazuje osvědčením o zkoušce vstupního vzdělávání.</a:t>
            </a:r>
          </a:p>
          <a:p>
            <a:pPr algn="just"/>
            <a:r>
              <a:rPr lang="cs-CZ" dirty="0"/>
              <a:t>(5) </a:t>
            </a:r>
            <a:r>
              <a:rPr lang="cs-CZ" b="1" dirty="0"/>
              <a:t>Územní samosprávný celek je povinen přihlásit úředníka</a:t>
            </a:r>
            <a:r>
              <a:rPr lang="cs-CZ" dirty="0"/>
              <a:t>, </a:t>
            </a:r>
            <a:r>
              <a:rPr lang="cs-CZ" b="1" dirty="0"/>
              <a:t>který vykonává správní činnosti, pro jejichž výkon je předpokladem prokázání zvláštní odborné způsobilosti, </a:t>
            </a:r>
            <a:r>
              <a:rPr lang="cs-CZ" dirty="0"/>
              <a:t>k </a:t>
            </a:r>
            <a:r>
              <a:rPr lang="cs-CZ" b="1" dirty="0"/>
              <a:t>vykonání zkoušky vstupního vzdělávání do 4 měsíců </a:t>
            </a:r>
            <a:r>
              <a:rPr lang="cs-CZ" dirty="0"/>
              <a:t>od vzniku pracovního poměru úředníka k územnímu samosprávnému celku nebo ode dne, kdy začal tyto správní činnosti vykonávat. </a:t>
            </a:r>
          </a:p>
          <a:p>
            <a:pPr algn="just"/>
            <a:r>
              <a:rPr lang="cs-CZ" dirty="0"/>
              <a:t>Vedoucího úředníka, který řídí úředníky vykonávající správní činnosti, pro jejichž výkon je předpokladem prokázání zvláštní odborné způsobilosti, a vedoucího úřadu je územní samosprávný celek povinen přihlásit k vykonání zkoušky vstupního vzdělávání </a:t>
            </a:r>
            <a:r>
              <a:rPr lang="cs-CZ" b="1" dirty="0"/>
              <a:t>do 4 měsíců </a:t>
            </a:r>
            <a:r>
              <a:rPr lang="cs-CZ" dirty="0"/>
              <a:t>ode dne jmenování do funkce vedoucího úředníka nebo vedoucího úřadu.</a:t>
            </a:r>
          </a:p>
        </p:txBody>
      </p:sp>
    </p:spTree>
    <p:extLst>
      <p:ext uri="{BB962C8B-B14F-4D97-AF65-F5344CB8AC3E}">
        <p14:creationId xmlns:p14="http://schemas.microsoft.com/office/powerpoint/2010/main" val="6540226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43369D-EDB7-AA73-4482-8EE676F7CC00}"/>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43660405-4E93-E6DC-D642-7509FCF04FF1}"/>
              </a:ext>
            </a:extLst>
          </p:cNvPr>
          <p:cNvPicPr>
            <a:picLocks noGrp="1" noChangeAspect="1"/>
          </p:cNvPicPr>
          <p:nvPr>
            <p:ph idx="1"/>
          </p:nvPr>
        </p:nvPicPr>
        <p:blipFill>
          <a:blip r:embed="rId2"/>
          <a:stretch>
            <a:fillRect/>
          </a:stretch>
        </p:blipFill>
        <p:spPr>
          <a:xfrm>
            <a:off x="1959430" y="138328"/>
            <a:ext cx="7380514" cy="6702412"/>
          </a:xfrm>
        </p:spPr>
      </p:pic>
    </p:spTree>
    <p:extLst>
      <p:ext uri="{BB962C8B-B14F-4D97-AF65-F5344CB8AC3E}">
        <p14:creationId xmlns:p14="http://schemas.microsoft.com/office/powerpoint/2010/main" val="1506523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510EA-1ED8-0C52-1103-79900D2B1867}"/>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5E8129B9-3271-AEE9-9B45-7D6FD4E314A9}"/>
              </a:ext>
            </a:extLst>
          </p:cNvPr>
          <p:cNvPicPr>
            <a:picLocks noGrp="1" noChangeAspect="1"/>
          </p:cNvPicPr>
          <p:nvPr>
            <p:ph idx="1"/>
          </p:nvPr>
        </p:nvPicPr>
        <p:blipFill>
          <a:blip r:embed="rId2"/>
          <a:stretch>
            <a:fillRect/>
          </a:stretch>
        </p:blipFill>
        <p:spPr>
          <a:xfrm>
            <a:off x="-199465" y="1836397"/>
            <a:ext cx="12485279" cy="4412003"/>
          </a:xfrm>
        </p:spPr>
      </p:pic>
      <mc:AlternateContent xmlns:mc="http://schemas.openxmlformats.org/markup-compatibility/2006" xmlns:p14="http://schemas.microsoft.com/office/powerpoint/2010/main">
        <mc:Choice Requires="p14">
          <p:contentPart p14:bwMode="auto" r:id="rId3">
            <p14:nvContentPartPr>
              <p14:cNvPr id="3" name="Rukopis 2">
                <a:extLst>
                  <a:ext uri="{FF2B5EF4-FFF2-40B4-BE49-F238E27FC236}">
                    <a16:creationId xmlns:a16="http://schemas.microsoft.com/office/drawing/2014/main" id="{75AEFDA2-37E6-3AFD-F423-FBFD164A5D4C}"/>
                  </a:ext>
                </a:extLst>
              </p14:cNvPr>
              <p14:cNvContentPartPr/>
              <p14:nvPr/>
            </p14:nvContentPartPr>
            <p14:xfrm>
              <a:off x="344968" y="3954350"/>
              <a:ext cx="590040" cy="360"/>
            </p14:xfrm>
          </p:contentPart>
        </mc:Choice>
        <mc:Fallback xmlns="">
          <p:pic>
            <p:nvPicPr>
              <p:cNvPr id="3" name="Rukopis 2">
                <a:extLst>
                  <a:ext uri="{FF2B5EF4-FFF2-40B4-BE49-F238E27FC236}">
                    <a16:creationId xmlns:a16="http://schemas.microsoft.com/office/drawing/2014/main" id="{75AEFDA2-37E6-3AFD-F423-FBFD164A5D4C}"/>
                  </a:ext>
                </a:extLst>
              </p:cNvPr>
              <p:cNvPicPr/>
              <p:nvPr/>
            </p:nvPicPr>
            <p:blipFill>
              <a:blip r:embed="rId4"/>
              <a:stretch>
                <a:fillRect/>
              </a:stretch>
            </p:blipFill>
            <p:spPr>
              <a:xfrm>
                <a:off x="338848" y="3948230"/>
                <a:ext cx="60228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Rukopis 3">
                <a:extLst>
                  <a:ext uri="{FF2B5EF4-FFF2-40B4-BE49-F238E27FC236}">
                    <a16:creationId xmlns:a16="http://schemas.microsoft.com/office/drawing/2014/main" id="{E0D33699-6A2C-5F1D-490F-7061FA050509}"/>
                  </a:ext>
                </a:extLst>
              </p14:cNvPr>
              <p14:cNvContentPartPr/>
              <p14:nvPr/>
            </p14:nvContentPartPr>
            <p14:xfrm>
              <a:off x="344968" y="3970285"/>
              <a:ext cx="1405440" cy="360"/>
            </p14:xfrm>
          </p:contentPart>
        </mc:Choice>
        <mc:Fallback xmlns="">
          <p:pic>
            <p:nvPicPr>
              <p:cNvPr id="4" name="Rukopis 3">
                <a:extLst>
                  <a:ext uri="{FF2B5EF4-FFF2-40B4-BE49-F238E27FC236}">
                    <a16:creationId xmlns:a16="http://schemas.microsoft.com/office/drawing/2014/main" id="{E0D33699-6A2C-5F1D-490F-7061FA050509}"/>
                  </a:ext>
                </a:extLst>
              </p:cNvPr>
              <p:cNvPicPr/>
              <p:nvPr/>
            </p:nvPicPr>
            <p:blipFill>
              <a:blip r:embed="rId6"/>
              <a:stretch>
                <a:fillRect/>
              </a:stretch>
            </p:blipFill>
            <p:spPr>
              <a:xfrm>
                <a:off x="282328" y="3907645"/>
                <a:ext cx="1531080" cy="126000"/>
              </a:xfrm>
              <a:prstGeom prst="rect">
                <a:avLst/>
              </a:prstGeom>
            </p:spPr>
          </p:pic>
        </mc:Fallback>
      </mc:AlternateContent>
    </p:spTree>
    <p:extLst>
      <p:ext uri="{BB962C8B-B14F-4D97-AF65-F5344CB8AC3E}">
        <p14:creationId xmlns:p14="http://schemas.microsoft.com/office/powerpoint/2010/main" val="16010119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D27296-3F99-D7CB-55B8-17E47A74A09F}"/>
              </a:ext>
            </a:extLst>
          </p:cNvPr>
          <p:cNvSpPr>
            <a:spLocks noGrp="1"/>
          </p:cNvSpPr>
          <p:nvPr>
            <p:ph type="title"/>
          </p:nvPr>
        </p:nvSpPr>
        <p:spPr/>
        <p:txBody>
          <a:bodyPr/>
          <a:lstStyle/>
          <a:p>
            <a:r>
              <a:rPr lang="cs-CZ" dirty="0"/>
              <a:t>§ 21</a:t>
            </a:r>
          </a:p>
        </p:txBody>
      </p:sp>
      <p:pic>
        <p:nvPicPr>
          <p:cNvPr id="5" name="Zástupný obsah 4">
            <a:extLst>
              <a:ext uri="{FF2B5EF4-FFF2-40B4-BE49-F238E27FC236}">
                <a16:creationId xmlns:a16="http://schemas.microsoft.com/office/drawing/2014/main" id="{AE71048D-60D1-7FF9-6F4B-958E229FBAC6}"/>
              </a:ext>
            </a:extLst>
          </p:cNvPr>
          <p:cNvPicPr>
            <a:picLocks noGrp="1" noChangeAspect="1"/>
          </p:cNvPicPr>
          <p:nvPr>
            <p:ph idx="1"/>
          </p:nvPr>
        </p:nvPicPr>
        <p:blipFill>
          <a:blip r:embed="rId2"/>
          <a:stretch>
            <a:fillRect/>
          </a:stretch>
        </p:blipFill>
        <p:spPr>
          <a:xfrm>
            <a:off x="-20652" y="1186951"/>
            <a:ext cx="12141117" cy="4952591"/>
          </a:xfrm>
        </p:spPr>
      </p:pic>
      <mc:AlternateContent xmlns:mc="http://schemas.openxmlformats.org/markup-compatibility/2006" xmlns:p14="http://schemas.microsoft.com/office/powerpoint/2010/main">
        <mc:Choice Requires="p14">
          <p:contentPart p14:bwMode="auto" r:id="rId3">
            <p14:nvContentPartPr>
              <p14:cNvPr id="3" name="Rukopis 2">
                <a:extLst>
                  <a:ext uri="{FF2B5EF4-FFF2-40B4-BE49-F238E27FC236}">
                    <a16:creationId xmlns:a16="http://schemas.microsoft.com/office/drawing/2014/main" id="{738FBE4E-06D4-76F9-1F2B-6AFF3A2EEC0B}"/>
                  </a:ext>
                </a:extLst>
              </p14:cNvPr>
              <p14:cNvContentPartPr/>
              <p14:nvPr/>
            </p14:nvContentPartPr>
            <p14:xfrm>
              <a:off x="904768" y="1688150"/>
              <a:ext cx="5341680" cy="150120"/>
            </p14:xfrm>
          </p:contentPart>
        </mc:Choice>
        <mc:Fallback xmlns="">
          <p:pic>
            <p:nvPicPr>
              <p:cNvPr id="3" name="Rukopis 2">
                <a:extLst>
                  <a:ext uri="{FF2B5EF4-FFF2-40B4-BE49-F238E27FC236}">
                    <a16:creationId xmlns:a16="http://schemas.microsoft.com/office/drawing/2014/main" id="{738FBE4E-06D4-76F9-1F2B-6AFF3A2EEC0B}"/>
                  </a:ext>
                </a:extLst>
              </p:cNvPr>
              <p:cNvPicPr/>
              <p:nvPr/>
            </p:nvPicPr>
            <p:blipFill>
              <a:blip r:embed="rId4"/>
              <a:stretch>
                <a:fillRect/>
              </a:stretch>
            </p:blipFill>
            <p:spPr>
              <a:xfrm>
                <a:off x="851128" y="1580150"/>
                <a:ext cx="5449320" cy="365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Rukopis 3">
                <a:extLst>
                  <a:ext uri="{FF2B5EF4-FFF2-40B4-BE49-F238E27FC236}">
                    <a16:creationId xmlns:a16="http://schemas.microsoft.com/office/drawing/2014/main" id="{60194E4E-DAFC-F039-225A-57DC203A7897}"/>
                  </a:ext>
                </a:extLst>
              </p14:cNvPr>
              <p14:cNvContentPartPr/>
              <p14:nvPr/>
            </p14:nvContentPartPr>
            <p14:xfrm>
              <a:off x="2220568" y="2098550"/>
              <a:ext cx="1145880" cy="58680"/>
            </p14:xfrm>
          </p:contentPart>
        </mc:Choice>
        <mc:Fallback xmlns="">
          <p:pic>
            <p:nvPicPr>
              <p:cNvPr id="4" name="Rukopis 3">
                <a:extLst>
                  <a:ext uri="{FF2B5EF4-FFF2-40B4-BE49-F238E27FC236}">
                    <a16:creationId xmlns:a16="http://schemas.microsoft.com/office/drawing/2014/main" id="{60194E4E-DAFC-F039-225A-57DC203A7897}"/>
                  </a:ext>
                </a:extLst>
              </p:cNvPr>
              <p:cNvPicPr/>
              <p:nvPr/>
            </p:nvPicPr>
            <p:blipFill>
              <a:blip r:embed="rId6"/>
              <a:stretch>
                <a:fillRect/>
              </a:stretch>
            </p:blipFill>
            <p:spPr>
              <a:xfrm>
                <a:off x="2166928" y="1990550"/>
                <a:ext cx="12535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Rukopis 5">
                <a:extLst>
                  <a:ext uri="{FF2B5EF4-FFF2-40B4-BE49-F238E27FC236}">
                    <a16:creationId xmlns:a16="http://schemas.microsoft.com/office/drawing/2014/main" id="{7339E344-7094-2DCC-8FAC-414AA0D0F83B}"/>
                  </a:ext>
                </a:extLst>
              </p14:cNvPr>
              <p14:cNvContentPartPr/>
              <p14:nvPr/>
            </p14:nvContentPartPr>
            <p14:xfrm>
              <a:off x="5943328" y="2004950"/>
              <a:ext cx="3002040" cy="75960"/>
            </p14:xfrm>
          </p:contentPart>
        </mc:Choice>
        <mc:Fallback xmlns="">
          <p:pic>
            <p:nvPicPr>
              <p:cNvPr id="6" name="Rukopis 5">
                <a:extLst>
                  <a:ext uri="{FF2B5EF4-FFF2-40B4-BE49-F238E27FC236}">
                    <a16:creationId xmlns:a16="http://schemas.microsoft.com/office/drawing/2014/main" id="{7339E344-7094-2DCC-8FAC-414AA0D0F83B}"/>
                  </a:ext>
                </a:extLst>
              </p:cNvPr>
              <p:cNvPicPr/>
              <p:nvPr/>
            </p:nvPicPr>
            <p:blipFill>
              <a:blip r:embed="rId8"/>
              <a:stretch>
                <a:fillRect/>
              </a:stretch>
            </p:blipFill>
            <p:spPr>
              <a:xfrm>
                <a:off x="5889688" y="1897310"/>
                <a:ext cx="310968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Rukopis 6">
                <a:extLst>
                  <a:ext uri="{FF2B5EF4-FFF2-40B4-BE49-F238E27FC236}">
                    <a16:creationId xmlns:a16="http://schemas.microsoft.com/office/drawing/2014/main" id="{69D188B7-0FDB-39FE-5192-0D2E1632B4FC}"/>
                  </a:ext>
                </a:extLst>
              </p14:cNvPr>
              <p14:cNvContentPartPr/>
              <p14:nvPr/>
            </p14:nvContentPartPr>
            <p14:xfrm>
              <a:off x="643408" y="2388350"/>
              <a:ext cx="2362680" cy="66240"/>
            </p14:xfrm>
          </p:contentPart>
        </mc:Choice>
        <mc:Fallback xmlns="">
          <p:pic>
            <p:nvPicPr>
              <p:cNvPr id="7" name="Rukopis 6">
                <a:extLst>
                  <a:ext uri="{FF2B5EF4-FFF2-40B4-BE49-F238E27FC236}">
                    <a16:creationId xmlns:a16="http://schemas.microsoft.com/office/drawing/2014/main" id="{69D188B7-0FDB-39FE-5192-0D2E1632B4FC}"/>
                  </a:ext>
                </a:extLst>
              </p:cNvPr>
              <p:cNvPicPr/>
              <p:nvPr/>
            </p:nvPicPr>
            <p:blipFill>
              <a:blip r:embed="rId10"/>
              <a:stretch>
                <a:fillRect/>
              </a:stretch>
            </p:blipFill>
            <p:spPr>
              <a:xfrm>
                <a:off x="589768" y="2280710"/>
                <a:ext cx="247032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Rukopis 7">
                <a:extLst>
                  <a:ext uri="{FF2B5EF4-FFF2-40B4-BE49-F238E27FC236}">
                    <a16:creationId xmlns:a16="http://schemas.microsoft.com/office/drawing/2014/main" id="{539ABAD9-E6CE-18C5-E8BE-7688636C1493}"/>
                  </a:ext>
                </a:extLst>
              </p14:cNvPr>
              <p14:cNvContentPartPr/>
              <p14:nvPr/>
            </p14:nvContentPartPr>
            <p14:xfrm>
              <a:off x="933208" y="3124190"/>
              <a:ext cx="3638160" cy="188280"/>
            </p14:xfrm>
          </p:contentPart>
        </mc:Choice>
        <mc:Fallback xmlns="">
          <p:pic>
            <p:nvPicPr>
              <p:cNvPr id="8" name="Rukopis 7">
                <a:extLst>
                  <a:ext uri="{FF2B5EF4-FFF2-40B4-BE49-F238E27FC236}">
                    <a16:creationId xmlns:a16="http://schemas.microsoft.com/office/drawing/2014/main" id="{539ABAD9-E6CE-18C5-E8BE-7688636C1493}"/>
                  </a:ext>
                </a:extLst>
              </p:cNvPr>
              <p:cNvPicPr/>
              <p:nvPr/>
            </p:nvPicPr>
            <p:blipFill>
              <a:blip r:embed="rId12"/>
              <a:stretch>
                <a:fillRect/>
              </a:stretch>
            </p:blipFill>
            <p:spPr>
              <a:xfrm>
                <a:off x="879208" y="3016550"/>
                <a:ext cx="3745800" cy="403920"/>
              </a:xfrm>
              <a:prstGeom prst="rect">
                <a:avLst/>
              </a:prstGeom>
            </p:spPr>
          </p:pic>
        </mc:Fallback>
      </mc:AlternateContent>
    </p:spTree>
    <p:extLst>
      <p:ext uri="{BB962C8B-B14F-4D97-AF65-F5344CB8AC3E}">
        <p14:creationId xmlns:p14="http://schemas.microsoft.com/office/powerpoint/2010/main" val="5450759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D2C52C-F68D-9244-7AA9-782BCF44FEAC}"/>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F02447C3-770C-01A2-DB61-6461B15EE7DF}"/>
              </a:ext>
            </a:extLst>
          </p:cNvPr>
          <p:cNvPicPr>
            <a:picLocks noGrp="1" noChangeAspect="1"/>
          </p:cNvPicPr>
          <p:nvPr>
            <p:ph idx="1"/>
          </p:nvPr>
        </p:nvPicPr>
        <p:blipFill>
          <a:blip r:embed="rId2"/>
          <a:stretch>
            <a:fillRect/>
          </a:stretch>
        </p:blipFill>
        <p:spPr>
          <a:xfrm>
            <a:off x="146510" y="326571"/>
            <a:ext cx="12045490" cy="6344817"/>
          </a:xfrm>
        </p:spPr>
      </p:pic>
      <mc:AlternateContent xmlns:mc="http://schemas.openxmlformats.org/markup-compatibility/2006" xmlns:p14="http://schemas.microsoft.com/office/powerpoint/2010/main">
        <mc:Choice Requires="p14">
          <p:contentPart p14:bwMode="auto" r:id="rId3">
            <p14:nvContentPartPr>
              <p14:cNvPr id="3" name="Rukopis 2">
                <a:extLst>
                  <a:ext uri="{FF2B5EF4-FFF2-40B4-BE49-F238E27FC236}">
                    <a16:creationId xmlns:a16="http://schemas.microsoft.com/office/drawing/2014/main" id="{C9BAD719-B8D5-A298-8AE3-CFC8E236F110}"/>
                  </a:ext>
                </a:extLst>
              </p14:cNvPr>
              <p14:cNvContentPartPr/>
              <p14:nvPr/>
            </p14:nvContentPartPr>
            <p14:xfrm>
              <a:off x="1240648" y="2854550"/>
              <a:ext cx="3870360" cy="103320"/>
            </p14:xfrm>
          </p:contentPart>
        </mc:Choice>
        <mc:Fallback xmlns="">
          <p:pic>
            <p:nvPicPr>
              <p:cNvPr id="3" name="Rukopis 2">
                <a:extLst>
                  <a:ext uri="{FF2B5EF4-FFF2-40B4-BE49-F238E27FC236}">
                    <a16:creationId xmlns:a16="http://schemas.microsoft.com/office/drawing/2014/main" id="{C9BAD719-B8D5-A298-8AE3-CFC8E236F110}"/>
                  </a:ext>
                </a:extLst>
              </p:cNvPr>
              <p:cNvPicPr/>
              <p:nvPr/>
            </p:nvPicPr>
            <p:blipFill>
              <a:blip r:embed="rId4"/>
              <a:stretch>
                <a:fillRect/>
              </a:stretch>
            </p:blipFill>
            <p:spPr>
              <a:xfrm>
                <a:off x="1187008" y="2746910"/>
                <a:ext cx="397800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Rukopis 3">
                <a:extLst>
                  <a:ext uri="{FF2B5EF4-FFF2-40B4-BE49-F238E27FC236}">
                    <a16:creationId xmlns:a16="http://schemas.microsoft.com/office/drawing/2014/main" id="{480B81F8-3AE2-4747-C8FA-800D6D5CC1B7}"/>
                  </a:ext>
                </a:extLst>
              </p14:cNvPr>
              <p14:cNvContentPartPr/>
              <p14:nvPr/>
            </p14:nvContentPartPr>
            <p14:xfrm>
              <a:off x="3442768" y="3106190"/>
              <a:ext cx="6453000" cy="75960"/>
            </p14:xfrm>
          </p:contentPart>
        </mc:Choice>
        <mc:Fallback xmlns="">
          <p:pic>
            <p:nvPicPr>
              <p:cNvPr id="4" name="Rukopis 3">
                <a:extLst>
                  <a:ext uri="{FF2B5EF4-FFF2-40B4-BE49-F238E27FC236}">
                    <a16:creationId xmlns:a16="http://schemas.microsoft.com/office/drawing/2014/main" id="{480B81F8-3AE2-4747-C8FA-800D6D5CC1B7}"/>
                  </a:ext>
                </a:extLst>
              </p:cNvPr>
              <p:cNvPicPr/>
              <p:nvPr/>
            </p:nvPicPr>
            <p:blipFill>
              <a:blip r:embed="rId6"/>
              <a:stretch>
                <a:fillRect/>
              </a:stretch>
            </p:blipFill>
            <p:spPr>
              <a:xfrm>
                <a:off x="3388768" y="2998550"/>
                <a:ext cx="656064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Rukopis 5">
                <a:extLst>
                  <a:ext uri="{FF2B5EF4-FFF2-40B4-BE49-F238E27FC236}">
                    <a16:creationId xmlns:a16="http://schemas.microsoft.com/office/drawing/2014/main" id="{E613E7DD-86C2-8032-E879-573BD642D778}"/>
                  </a:ext>
                </a:extLst>
              </p14:cNvPr>
              <p14:cNvContentPartPr/>
              <p14:nvPr/>
            </p14:nvContentPartPr>
            <p14:xfrm>
              <a:off x="774448" y="3367550"/>
              <a:ext cx="2976480" cy="103680"/>
            </p14:xfrm>
          </p:contentPart>
        </mc:Choice>
        <mc:Fallback xmlns="">
          <p:pic>
            <p:nvPicPr>
              <p:cNvPr id="6" name="Rukopis 5">
                <a:extLst>
                  <a:ext uri="{FF2B5EF4-FFF2-40B4-BE49-F238E27FC236}">
                    <a16:creationId xmlns:a16="http://schemas.microsoft.com/office/drawing/2014/main" id="{E613E7DD-86C2-8032-E879-573BD642D778}"/>
                  </a:ext>
                </a:extLst>
              </p:cNvPr>
              <p:cNvPicPr/>
              <p:nvPr/>
            </p:nvPicPr>
            <p:blipFill>
              <a:blip r:embed="rId8"/>
              <a:stretch>
                <a:fillRect/>
              </a:stretch>
            </p:blipFill>
            <p:spPr>
              <a:xfrm>
                <a:off x="720448" y="3259910"/>
                <a:ext cx="308412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Rukopis 6">
                <a:extLst>
                  <a:ext uri="{FF2B5EF4-FFF2-40B4-BE49-F238E27FC236}">
                    <a16:creationId xmlns:a16="http://schemas.microsoft.com/office/drawing/2014/main" id="{B19DEA26-CE88-097A-08CC-F4732429112C}"/>
                  </a:ext>
                </a:extLst>
              </p14:cNvPr>
              <p14:cNvContentPartPr/>
              <p14:nvPr/>
            </p14:nvContentPartPr>
            <p14:xfrm>
              <a:off x="3050728" y="4664990"/>
              <a:ext cx="8568360" cy="160200"/>
            </p14:xfrm>
          </p:contentPart>
        </mc:Choice>
        <mc:Fallback xmlns="">
          <p:pic>
            <p:nvPicPr>
              <p:cNvPr id="7" name="Rukopis 6">
                <a:extLst>
                  <a:ext uri="{FF2B5EF4-FFF2-40B4-BE49-F238E27FC236}">
                    <a16:creationId xmlns:a16="http://schemas.microsoft.com/office/drawing/2014/main" id="{B19DEA26-CE88-097A-08CC-F4732429112C}"/>
                  </a:ext>
                </a:extLst>
              </p:cNvPr>
              <p:cNvPicPr/>
              <p:nvPr/>
            </p:nvPicPr>
            <p:blipFill>
              <a:blip r:embed="rId10"/>
              <a:stretch>
                <a:fillRect/>
              </a:stretch>
            </p:blipFill>
            <p:spPr>
              <a:xfrm>
                <a:off x="2997088" y="4557350"/>
                <a:ext cx="867600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Rukopis 7">
                <a:extLst>
                  <a:ext uri="{FF2B5EF4-FFF2-40B4-BE49-F238E27FC236}">
                    <a16:creationId xmlns:a16="http://schemas.microsoft.com/office/drawing/2014/main" id="{DBD78B97-6C4C-40E3-E81B-2024EA5B6B64}"/>
                  </a:ext>
                </a:extLst>
              </p14:cNvPr>
              <p14:cNvContentPartPr/>
              <p14:nvPr/>
            </p14:nvContentPartPr>
            <p14:xfrm>
              <a:off x="1007728" y="5150990"/>
              <a:ext cx="5925960" cy="196560"/>
            </p14:xfrm>
          </p:contentPart>
        </mc:Choice>
        <mc:Fallback xmlns="">
          <p:pic>
            <p:nvPicPr>
              <p:cNvPr id="8" name="Rukopis 7">
                <a:extLst>
                  <a:ext uri="{FF2B5EF4-FFF2-40B4-BE49-F238E27FC236}">
                    <a16:creationId xmlns:a16="http://schemas.microsoft.com/office/drawing/2014/main" id="{DBD78B97-6C4C-40E3-E81B-2024EA5B6B64}"/>
                  </a:ext>
                </a:extLst>
              </p:cNvPr>
              <p:cNvPicPr/>
              <p:nvPr/>
            </p:nvPicPr>
            <p:blipFill>
              <a:blip r:embed="rId12"/>
              <a:stretch>
                <a:fillRect/>
              </a:stretch>
            </p:blipFill>
            <p:spPr>
              <a:xfrm>
                <a:off x="953728" y="5043350"/>
                <a:ext cx="6033600" cy="412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Rukopis 8">
                <a:extLst>
                  <a:ext uri="{FF2B5EF4-FFF2-40B4-BE49-F238E27FC236}">
                    <a16:creationId xmlns:a16="http://schemas.microsoft.com/office/drawing/2014/main" id="{6FC7F0C9-BCB9-E46F-60A1-89A3D31C8673}"/>
                  </a:ext>
                </a:extLst>
              </p14:cNvPr>
              <p14:cNvContentPartPr/>
              <p14:nvPr/>
            </p14:nvContentPartPr>
            <p14:xfrm>
              <a:off x="4501528" y="5354750"/>
              <a:ext cx="2225880" cy="225360"/>
            </p14:xfrm>
          </p:contentPart>
        </mc:Choice>
        <mc:Fallback xmlns="">
          <p:pic>
            <p:nvPicPr>
              <p:cNvPr id="9" name="Rukopis 8">
                <a:extLst>
                  <a:ext uri="{FF2B5EF4-FFF2-40B4-BE49-F238E27FC236}">
                    <a16:creationId xmlns:a16="http://schemas.microsoft.com/office/drawing/2014/main" id="{6FC7F0C9-BCB9-E46F-60A1-89A3D31C8673}"/>
                  </a:ext>
                </a:extLst>
              </p:cNvPr>
              <p:cNvPicPr/>
              <p:nvPr/>
            </p:nvPicPr>
            <p:blipFill>
              <a:blip r:embed="rId14"/>
              <a:stretch>
                <a:fillRect/>
              </a:stretch>
            </p:blipFill>
            <p:spPr>
              <a:xfrm>
                <a:off x="4447888" y="5247110"/>
                <a:ext cx="2333520" cy="441000"/>
              </a:xfrm>
              <a:prstGeom prst="rect">
                <a:avLst/>
              </a:prstGeom>
            </p:spPr>
          </p:pic>
        </mc:Fallback>
      </mc:AlternateContent>
    </p:spTree>
    <p:extLst>
      <p:ext uri="{BB962C8B-B14F-4D97-AF65-F5344CB8AC3E}">
        <p14:creationId xmlns:p14="http://schemas.microsoft.com/office/powerpoint/2010/main" val="25596615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ACF12C-7373-28C7-EFA3-CA12F5F47B1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BDCE30F-ADFE-337F-FE01-4861610F907C}"/>
              </a:ext>
            </a:extLst>
          </p:cNvPr>
          <p:cNvSpPr>
            <a:spLocks noGrp="1"/>
          </p:cNvSpPr>
          <p:nvPr>
            <p:ph idx="1"/>
          </p:nvPr>
        </p:nvSpPr>
        <p:spPr>
          <a:xfrm>
            <a:off x="677334" y="279918"/>
            <a:ext cx="6852469" cy="6298163"/>
          </a:xfrm>
        </p:spPr>
        <p:txBody>
          <a:bodyPr/>
          <a:lstStyle/>
          <a:p>
            <a:pPr algn="just"/>
            <a:r>
              <a:rPr lang="cs-CZ" b="1" i="0" dirty="0">
                <a:solidFill>
                  <a:srgbClr val="FF8400"/>
                </a:solidFill>
                <a:effectLst/>
                <a:latin typeface="Arial" panose="020B0604020202020204" pitchFamily="34" charset="0"/>
              </a:rPr>
              <a:t> 21a</a:t>
            </a:r>
          </a:p>
          <a:p>
            <a:pPr algn="l">
              <a:lnSpc>
                <a:spcPts val="1650"/>
              </a:lnSpc>
            </a:pPr>
            <a:r>
              <a:rPr lang="cs-CZ" sz="1800" b="1" i="0" dirty="0">
                <a:solidFill>
                  <a:srgbClr val="08A8F8"/>
                </a:solidFill>
                <a:effectLst/>
                <a:latin typeface="Arial" panose="020B0604020202020204" pitchFamily="34" charset="0"/>
              </a:rPr>
              <a:t>Zvláštní odborná způsobilost jiné osoby</a:t>
            </a:r>
          </a:p>
          <a:p>
            <a:pPr algn="just"/>
            <a:r>
              <a:rPr lang="cs-CZ" b="0" i="0" dirty="0">
                <a:solidFill>
                  <a:srgbClr val="000000"/>
                </a:solidFill>
                <a:effectLst/>
                <a:latin typeface="Arial" panose="020B0604020202020204" pitchFamily="34" charset="0"/>
              </a:rPr>
              <a:t>Ministerstvo umožní získat zvláštní odbornou způsobilost podle </a:t>
            </a:r>
            <a:r>
              <a:rPr lang="cs-CZ" b="0" i="0" u="none" strike="noStrike" dirty="0">
                <a:solidFill>
                  <a:srgbClr val="15679C"/>
                </a:solidFill>
                <a:effectLst/>
                <a:latin typeface="Arial" panose="020B0604020202020204" pitchFamily="34" charset="0"/>
                <a:hlinkClick r:id="rId2"/>
              </a:rPr>
              <a:t>§ 21</a:t>
            </a:r>
            <a:r>
              <a:rPr lang="cs-CZ" b="0" i="0" dirty="0">
                <a:solidFill>
                  <a:srgbClr val="000000"/>
                </a:solidFill>
                <a:effectLst/>
                <a:latin typeface="Arial" panose="020B0604020202020204" pitchFamily="34" charset="0"/>
              </a:rPr>
              <a:t> osobě, která nemá povinnost prokázat zvláštní odbornou způsobilost, pokud dosáhla věku 18 let a je plně svéprávná; náklady na získání zvláštní odborné způsobilosti nese tato osoba. Ustanovení tohoto zákona vztahující se ke zkoušce zvláštní odborné způsobilosti se použijí obdobně. </a:t>
            </a:r>
          </a:p>
          <a:p>
            <a:pPr algn="just"/>
            <a:r>
              <a:rPr lang="cs-CZ" b="0" i="0" dirty="0">
                <a:solidFill>
                  <a:srgbClr val="000000"/>
                </a:solidFill>
                <a:effectLst/>
                <a:latin typeface="Arial" panose="020B0604020202020204" pitchFamily="34" charset="0"/>
              </a:rPr>
              <a:t>Podmínkou vykonání zkoušky zvláštní odborné způsobilosti osobou, která nemá povinnost prokázat zvláštní odbornou způsobilost, není úspěšné vykonání zkoušky vstupního vzdělávání.</a:t>
            </a:r>
          </a:p>
          <a:p>
            <a:pPr marL="0" indent="0">
              <a:buNone/>
            </a:pPr>
            <a:endParaRPr lang="cs-CZ" dirty="0"/>
          </a:p>
        </p:txBody>
      </p:sp>
      <p:sp>
        <p:nvSpPr>
          <p:cNvPr id="4" name="Obdélník: se zakulacenými rohy 3">
            <a:extLst>
              <a:ext uri="{FF2B5EF4-FFF2-40B4-BE49-F238E27FC236}">
                <a16:creationId xmlns:a16="http://schemas.microsoft.com/office/drawing/2014/main" id="{3A9CBC90-17AD-BFD0-69A6-1A94B14B2086}"/>
              </a:ext>
            </a:extLst>
          </p:cNvPr>
          <p:cNvSpPr/>
          <p:nvPr/>
        </p:nvSpPr>
        <p:spPr>
          <a:xfrm>
            <a:off x="7912359" y="765109"/>
            <a:ext cx="3602306" cy="53091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100" dirty="0"/>
              <a:t>DZ Zavedení možnosti získání zvláštní odborné způsobilosti i pro </a:t>
            </a:r>
            <a:r>
              <a:rPr lang="cs-CZ" sz="1100" dirty="0" err="1"/>
              <a:t>neúředníky</a:t>
            </a:r>
            <a:r>
              <a:rPr lang="cs-CZ" sz="1100" dirty="0"/>
              <a:t> rozšiřuje okruh osob, které mají přístup k tomuto  typu vzdělávání ve veřejné správě. Zakotvení této možnosti bude mít význam zejména ve vztahu ke starostům či místostarostům malých obcí, kteří fakticky často správní činnosti vykonávají, či k potenciálním uchazečům o pracovní místo úředníka. Tímto způsobem může odbornou způsobilost získat (samozřejmě dobrovolně, ze své vlastní vůle) i osoba, která je úředníkem, ale buď nevykonává správní činnosti, pro které je zvláštní odborná způsobilost stanovena, nebo takové správní činnosti vykonává, ale má zájem získat zvláštní odbornou způsobilosti i pro jiné správní činnosti, než které vykonává.</a:t>
            </a:r>
          </a:p>
          <a:p>
            <a:pPr algn="ctr"/>
            <a:endParaRPr lang="cs-CZ" sz="1100" dirty="0"/>
          </a:p>
          <a:p>
            <a:pPr algn="ctr"/>
            <a:r>
              <a:rPr lang="cs-CZ" sz="1100" dirty="0"/>
              <a:t>Náklady na získání zvláštní odborné způsobilosti nese fyzická osoba sama. V případě fyzické osoby - </a:t>
            </a:r>
            <a:r>
              <a:rPr lang="cs-CZ" sz="1100" dirty="0" err="1"/>
              <a:t>neúředníka</a:t>
            </a:r>
            <a:r>
              <a:rPr lang="cs-CZ" sz="1100" dirty="0"/>
              <a:t>, která je členem zastupitelstva územního samosprávného celku, lze pro úhradu nákladů využít ustanovení o poskytnutí příspěvku na podporu vzdělávání v souvislosti s výkonem funkce člena zastupitelstva z peněžního fondu nebo z rozpočtu územního samosprávného celku</a:t>
            </a:r>
          </a:p>
        </p:txBody>
      </p:sp>
    </p:spTree>
    <p:extLst>
      <p:ext uri="{BB962C8B-B14F-4D97-AF65-F5344CB8AC3E}">
        <p14:creationId xmlns:p14="http://schemas.microsoft.com/office/powerpoint/2010/main" val="15243404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E7E6EC-FFAC-68CE-20BB-010132C0A542}"/>
              </a:ext>
            </a:extLst>
          </p:cNvPr>
          <p:cNvSpPr>
            <a:spLocks noGrp="1"/>
          </p:cNvSpPr>
          <p:nvPr>
            <p:ph type="title"/>
          </p:nvPr>
        </p:nvSpPr>
        <p:spPr/>
        <p:txBody>
          <a:bodyPr/>
          <a:lstStyle/>
          <a:p>
            <a:r>
              <a:rPr lang="cs-CZ" dirty="0"/>
              <a:t>§ 22 - 23</a:t>
            </a:r>
          </a:p>
        </p:txBody>
      </p:sp>
      <p:sp>
        <p:nvSpPr>
          <p:cNvPr id="3" name="Zástupný obsah 2">
            <a:extLst>
              <a:ext uri="{FF2B5EF4-FFF2-40B4-BE49-F238E27FC236}">
                <a16:creationId xmlns:a16="http://schemas.microsoft.com/office/drawing/2014/main" id="{40EC4AD7-24E7-5FC0-DF49-73D1236D8148}"/>
              </a:ext>
            </a:extLst>
          </p:cNvPr>
          <p:cNvSpPr>
            <a:spLocks noGrp="1"/>
          </p:cNvSpPr>
          <p:nvPr>
            <p:ph idx="1"/>
          </p:nvPr>
        </p:nvSpPr>
        <p:spPr/>
        <p:txBody>
          <a:bodyPr/>
          <a:lstStyle/>
          <a:p>
            <a:r>
              <a:rPr lang="cs-CZ" dirty="0"/>
              <a:t>Zabezpečení zkoušky a komise</a:t>
            </a:r>
          </a:p>
        </p:txBody>
      </p:sp>
    </p:spTree>
    <p:extLst>
      <p:ext uri="{BB962C8B-B14F-4D97-AF65-F5344CB8AC3E}">
        <p14:creationId xmlns:p14="http://schemas.microsoft.com/office/powerpoint/2010/main" val="11675259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BFB60C-33B6-6AD4-0FD6-8823FBD3075E}"/>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436C2365-BF1B-17F3-4E2D-E5975335B0AA}"/>
              </a:ext>
            </a:extLst>
          </p:cNvPr>
          <p:cNvPicPr>
            <a:picLocks noGrp="1" noChangeAspect="1"/>
          </p:cNvPicPr>
          <p:nvPr>
            <p:ph idx="1"/>
          </p:nvPr>
        </p:nvPicPr>
        <p:blipFill>
          <a:blip r:embed="rId2"/>
          <a:stretch>
            <a:fillRect/>
          </a:stretch>
        </p:blipFill>
        <p:spPr>
          <a:xfrm>
            <a:off x="1268963" y="-6219"/>
            <a:ext cx="7828383" cy="6870437"/>
          </a:xfrm>
        </p:spPr>
      </p:pic>
    </p:spTree>
    <p:extLst>
      <p:ext uri="{BB962C8B-B14F-4D97-AF65-F5344CB8AC3E}">
        <p14:creationId xmlns:p14="http://schemas.microsoft.com/office/powerpoint/2010/main" val="324353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283D05-9E93-395D-A8D7-45FE0C8A93F1}"/>
              </a:ext>
            </a:extLst>
          </p:cNvPr>
          <p:cNvSpPr>
            <a:spLocks noGrp="1"/>
          </p:cNvSpPr>
          <p:nvPr>
            <p:ph type="title"/>
          </p:nvPr>
        </p:nvSpPr>
        <p:spPr/>
        <p:txBody>
          <a:bodyPr/>
          <a:lstStyle/>
          <a:p>
            <a:r>
              <a:rPr lang="cs-CZ" dirty="0"/>
              <a:t>příklady</a:t>
            </a:r>
          </a:p>
        </p:txBody>
      </p:sp>
      <p:sp>
        <p:nvSpPr>
          <p:cNvPr id="3" name="Zástupný obsah 2">
            <a:extLst>
              <a:ext uri="{FF2B5EF4-FFF2-40B4-BE49-F238E27FC236}">
                <a16:creationId xmlns:a16="http://schemas.microsoft.com/office/drawing/2014/main" id="{0970E93E-1D45-F343-138E-DA339DCB0343}"/>
              </a:ext>
            </a:extLst>
          </p:cNvPr>
          <p:cNvSpPr>
            <a:spLocks noGrp="1"/>
          </p:cNvSpPr>
          <p:nvPr>
            <p:ph idx="1"/>
          </p:nvPr>
        </p:nvSpPr>
        <p:spPr>
          <a:xfrm>
            <a:off x="677333" y="1194318"/>
            <a:ext cx="9605001" cy="5393093"/>
          </a:xfrm>
        </p:spPr>
        <p:txBody>
          <a:bodyPr>
            <a:normAutofit fontScale="92500"/>
          </a:bodyPr>
          <a:lstStyle/>
          <a:p>
            <a:r>
              <a:rPr lang="cs-CZ" dirty="0"/>
              <a:t>§ 81a odst. 9 zák. o obcích</a:t>
            </a:r>
          </a:p>
          <a:p>
            <a:pPr algn="just"/>
            <a:r>
              <a:rPr lang="cs-CZ" dirty="0"/>
              <a:t>Obecní úřad vede evidenci o čerpání dovolené uvolněných členů zastupitelstva obce. Člen zastupitelstva obce oznámí předem čerpání dovolené obecnímu úřadu prostřednictvím starosty.</a:t>
            </a:r>
          </a:p>
          <a:p>
            <a:r>
              <a:rPr lang="cs-CZ" dirty="0"/>
              <a:t>§ 92a odst. 3 </a:t>
            </a:r>
          </a:p>
          <a:p>
            <a:r>
              <a:rPr lang="cs-CZ" dirty="0"/>
              <a:t>O možnosti účastnit se jednání zastupitelstva obce distančním způsobem a o podmínkách, za nichž je tato účast možná, informuje obecní úřad v informaci podle § 93 odst. 1 nebo 2.</a:t>
            </a:r>
          </a:p>
          <a:p>
            <a:r>
              <a:rPr lang="cs-CZ" dirty="0"/>
              <a:t>§ 93 odst. 1 </a:t>
            </a:r>
          </a:p>
          <a:p>
            <a:r>
              <a:rPr lang="cs-CZ" dirty="0"/>
              <a:t>Obecní úřad informuje o místě, době a navrženém programu připravovaného zasedání zastupitelstva obce. Informaci vyvěsí na úřední desce3b) obecního úřadu alespoň 7 dní před zasedáním zastupitelstva obce; kromě toho může informaci uveřejnit způsobem v místě obvyklým.</a:t>
            </a:r>
          </a:p>
          <a:p>
            <a:r>
              <a:rPr lang="cs-CZ" dirty="0"/>
              <a:t>§ 109 odst. 3 (3) Obecní úřad</a:t>
            </a:r>
          </a:p>
          <a:p>
            <a:r>
              <a:rPr lang="cs-CZ" dirty="0"/>
              <a:t>a) v oblasti samostatné působnosti</a:t>
            </a:r>
            <a:br>
              <a:rPr lang="cs-CZ" dirty="0"/>
            </a:br>
            <a:r>
              <a:rPr lang="cs-CZ" dirty="0"/>
              <a:t>1. plní úkoly, které mu uložilo zastupitelstvo obce nebo rada obce,</a:t>
            </a:r>
            <a:br>
              <a:rPr lang="cs-CZ" dirty="0"/>
            </a:br>
            <a:r>
              <a:rPr lang="cs-CZ" dirty="0"/>
              <a:t>2. pomáhá výborům a komisím v jejich činnosti,</a:t>
            </a:r>
            <a:br>
              <a:rPr lang="cs-CZ" dirty="0"/>
            </a:br>
            <a:r>
              <a:rPr lang="cs-CZ" dirty="0"/>
              <a:t>3. rozhoduje v případech stanovených tímto nebo zvláštním zákonem</a:t>
            </a:r>
          </a:p>
        </p:txBody>
      </p:sp>
    </p:spTree>
    <p:extLst>
      <p:ext uri="{BB962C8B-B14F-4D97-AF65-F5344CB8AC3E}">
        <p14:creationId xmlns:p14="http://schemas.microsoft.com/office/powerpoint/2010/main" val="34575846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2C4388-94AF-D7FD-A64A-1B12D42B971E}"/>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803CCA64-0DBE-17E2-7E91-49B2CA54F693}"/>
              </a:ext>
            </a:extLst>
          </p:cNvPr>
          <p:cNvPicPr>
            <a:picLocks noGrp="1" noChangeAspect="1"/>
          </p:cNvPicPr>
          <p:nvPr>
            <p:ph idx="1"/>
          </p:nvPr>
        </p:nvPicPr>
        <p:blipFill>
          <a:blip r:embed="rId2"/>
          <a:stretch>
            <a:fillRect/>
          </a:stretch>
        </p:blipFill>
        <p:spPr>
          <a:xfrm>
            <a:off x="250197" y="1265563"/>
            <a:ext cx="11438348" cy="5088584"/>
          </a:xfrm>
        </p:spPr>
      </p:pic>
    </p:spTree>
    <p:extLst>
      <p:ext uri="{BB962C8B-B14F-4D97-AF65-F5344CB8AC3E}">
        <p14:creationId xmlns:p14="http://schemas.microsoft.com/office/powerpoint/2010/main" val="21131462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314110-6452-4511-CBF5-E967E1B48BB2}"/>
              </a:ext>
            </a:extLst>
          </p:cNvPr>
          <p:cNvSpPr>
            <a:spLocks noGrp="1"/>
          </p:cNvSpPr>
          <p:nvPr>
            <p:ph type="title"/>
          </p:nvPr>
        </p:nvSpPr>
        <p:spPr/>
        <p:txBody>
          <a:bodyPr/>
          <a:lstStyle/>
          <a:p>
            <a:r>
              <a:rPr lang="cs-CZ" dirty="0"/>
              <a:t>Zrušen § 27 odst. 3</a:t>
            </a:r>
          </a:p>
        </p:txBody>
      </p:sp>
      <p:pic>
        <p:nvPicPr>
          <p:cNvPr id="5" name="Zástupný obsah 4">
            <a:extLst>
              <a:ext uri="{FF2B5EF4-FFF2-40B4-BE49-F238E27FC236}">
                <a16:creationId xmlns:a16="http://schemas.microsoft.com/office/drawing/2014/main" id="{422765AA-2E2D-506E-905E-3025876B0B6B}"/>
              </a:ext>
            </a:extLst>
          </p:cNvPr>
          <p:cNvPicPr>
            <a:picLocks noGrp="1" noChangeAspect="1"/>
          </p:cNvPicPr>
          <p:nvPr>
            <p:ph idx="1"/>
          </p:nvPr>
        </p:nvPicPr>
        <p:blipFill>
          <a:blip r:embed="rId2"/>
          <a:stretch>
            <a:fillRect/>
          </a:stretch>
        </p:blipFill>
        <p:spPr>
          <a:xfrm>
            <a:off x="384065" y="1930400"/>
            <a:ext cx="11216854" cy="3237855"/>
          </a:xfrm>
        </p:spPr>
      </p:pic>
    </p:spTree>
    <p:extLst>
      <p:ext uri="{BB962C8B-B14F-4D97-AF65-F5344CB8AC3E}">
        <p14:creationId xmlns:p14="http://schemas.microsoft.com/office/powerpoint/2010/main" val="26712552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444180-B0AB-7A78-A74B-C6B32350AD64}"/>
              </a:ext>
            </a:extLst>
          </p:cNvPr>
          <p:cNvSpPr>
            <a:spLocks noGrp="1"/>
          </p:cNvSpPr>
          <p:nvPr>
            <p:ph type="title"/>
          </p:nvPr>
        </p:nvSpPr>
        <p:spPr/>
        <p:txBody>
          <a:bodyPr/>
          <a:lstStyle/>
          <a:p>
            <a:endParaRPr lang="cs-CZ" dirty="0"/>
          </a:p>
        </p:txBody>
      </p:sp>
      <p:pic>
        <p:nvPicPr>
          <p:cNvPr id="4" name="Obrázek 3">
            <a:extLst>
              <a:ext uri="{FF2B5EF4-FFF2-40B4-BE49-F238E27FC236}">
                <a16:creationId xmlns:a16="http://schemas.microsoft.com/office/drawing/2014/main" id="{4F89A981-D5F5-8778-EAAB-D70C1FAF9865}"/>
              </a:ext>
            </a:extLst>
          </p:cNvPr>
          <p:cNvPicPr>
            <a:picLocks noChangeAspect="1"/>
          </p:cNvPicPr>
          <p:nvPr/>
        </p:nvPicPr>
        <p:blipFill>
          <a:blip r:embed="rId2"/>
          <a:stretch>
            <a:fillRect/>
          </a:stretch>
        </p:blipFill>
        <p:spPr>
          <a:xfrm>
            <a:off x="677334" y="410547"/>
            <a:ext cx="9917003" cy="6186871"/>
          </a:xfrm>
          <a:prstGeom prst="rect">
            <a:avLst/>
          </a:prstGeom>
        </p:spPr>
      </p:pic>
    </p:spTree>
    <p:extLst>
      <p:ext uri="{BB962C8B-B14F-4D97-AF65-F5344CB8AC3E}">
        <p14:creationId xmlns:p14="http://schemas.microsoft.com/office/powerpoint/2010/main" val="18109713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D70C85-859B-721B-1AD8-029103794F62}"/>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C7594701-660E-E75C-AAF9-DEC111F478A9}"/>
              </a:ext>
            </a:extLst>
          </p:cNvPr>
          <p:cNvPicPr>
            <a:picLocks noGrp="1" noChangeAspect="1"/>
          </p:cNvPicPr>
          <p:nvPr>
            <p:ph idx="1"/>
          </p:nvPr>
        </p:nvPicPr>
        <p:blipFill>
          <a:blip r:embed="rId2"/>
          <a:stretch>
            <a:fillRect/>
          </a:stretch>
        </p:blipFill>
        <p:spPr>
          <a:xfrm>
            <a:off x="81658" y="87206"/>
            <a:ext cx="6582313" cy="5147267"/>
          </a:xfrm>
        </p:spPr>
      </p:pic>
      <p:pic>
        <p:nvPicPr>
          <p:cNvPr id="7" name="Obrázek 6">
            <a:extLst>
              <a:ext uri="{FF2B5EF4-FFF2-40B4-BE49-F238E27FC236}">
                <a16:creationId xmlns:a16="http://schemas.microsoft.com/office/drawing/2014/main" id="{518EBFF6-651E-7E1D-987B-DC978A1735F8}"/>
              </a:ext>
            </a:extLst>
          </p:cNvPr>
          <p:cNvPicPr>
            <a:picLocks noChangeAspect="1"/>
          </p:cNvPicPr>
          <p:nvPr/>
        </p:nvPicPr>
        <p:blipFill>
          <a:blip r:embed="rId3"/>
          <a:stretch>
            <a:fillRect/>
          </a:stretch>
        </p:blipFill>
        <p:spPr>
          <a:xfrm>
            <a:off x="6447452" y="2921498"/>
            <a:ext cx="5744547" cy="3936502"/>
          </a:xfrm>
          <a:prstGeom prst="rect">
            <a:avLst/>
          </a:prstGeom>
        </p:spPr>
      </p:pic>
    </p:spTree>
    <p:extLst>
      <p:ext uri="{BB962C8B-B14F-4D97-AF65-F5344CB8AC3E}">
        <p14:creationId xmlns:p14="http://schemas.microsoft.com/office/powerpoint/2010/main" val="21049824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0132FE-F246-7F77-5089-B2632715F221}"/>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D0C5F0C7-3024-E0C2-0586-7B8E2A3F4E51}"/>
              </a:ext>
            </a:extLst>
          </p:cNvPr>
          <p:cNvPicPr>
            <a:picLocks noGrp="1" noChangeAspect="1"/>
          </p:cNvPicPr>
          <p:nvPr>
            <p:ph idx="1"/>
          </p:nvPr>
        </p:nvPicPr>
        <p:blipFill>
          <a:blip r:embed="rId2"/>
          <a:stretch>
            <a:fillRect/>
          </a:stretch>
        </p:blipFill>
        <p:spPr>
          <a:xfrm>
            <a:off x="561223" y="466531"/>
            <a:ext cx="9189052" cy="6223661"/>
          </a:xfrm>
        </p:spPr>
      </p:pic>
    </p:spTree>
    <p:extLst>
      <p:ext uri="{BB962C8B-B14F-4D97-AF65-F5344CB8AC3E}">
        <p14:creationId xmlns:p14="http://schemas.microsoft.com/office/powerpoint/2010/main" val="8571698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3679B6-DB08-8BE8-CC83-C5CFA2E26C7C}"/>
              </a:ext>
            </a:extLst>
          </p:cNvPr>
          <p:cNvSpPr>
            <a:spLocks noGrp="1"/>
          </p:cNvSpPr>
          <p:nvPr>
            <p:ph type="title"/>
          </p:nvPr>
        </p:nvSpPr>
        <p:spPr/>
        <p:txBody>
          <a:bodyPr/>
          <a:lstStyle/>
          <a:p>
            <a:r>
              <a:rPr lang="cs-CZ" dirty="0"/>
              <a:t>Změny se promítly </a:t>
            </a:r>
            <a:r>
              <a:rPr lang="cs-CZ" u="sng" dirty="0"/>
              <a:t>i do zákona o obcích</a:t>
            </a:r>
          </a:p>
        </p:txBody>
      </p:sp>
      <p:pic>
        <p:nvPicPr>
          <p:cNvPr id="5" name="Zástupný obsah 4">
            <a:extLst>
              <a:ext uri="{FF2B5EF4-FFF2-40B4-BE49-F238E27FC236}">
                <a16:creationId xmlns:a16="http://schemas.microsoft.com/office/drawing/2014/main" id="{925B8907-DE84-478E-712C-0804E576ABFB}"/>
              </a:ext>
            </a:extLst>
          </p:cNvPr>
          <p:cNvPicPr>
            <a:picLocks noGrp="1" noChangeAspect="1"/>
          </p:cNvPicPr>
          <p:nvPr>
            <p:ph idx="1"/>
          </p:nvPr>
        </p:nvPicPr>
        <p:blipFill>
          <a:blip r:embed="rId2"/>
          <a:stretch>
            <a:fillRect/>
          </a:stretch>
        </p:blipFill>
        <p:spPr>
          <a:xfrm>
            <a:off x="-29297" y="1315616"/>
            <a:ext cx="10510483" cy="5318449"/>
          </a:xfrm>
        </p:spPr>
      </p:pic>
      <p:sp>
        <p:nvSpPr>
          <p:cNvPr id="6" name="TextovéPole 5">
            <a:extLst>
              <a:ext uri="{FF2B5EF4-FFF2-40B4-BE49-F238E27FC236}">
                <a16:creationId xmlns:a16="http://schemas.microsoft.com/office/drawing/2014/main" id="{10935A06-D5F3-60E5-B131-30D1DAF0A6A8}"/>
              </a:ext>
            </a:extLst>
          </p:cNvPr>
          <p:cNvSpPr txBox="1"/>
          <p:nvPr/>
        </p:nvSpPr>
        <p:spPr>
          <a:xfrm>
            <a:off x="10720872" y="877078"/>
            <a:ext cx="1250303" cy="923330"/>
          </a:xfrm>
          <a:prstGeom prst="rect">
            <a:avLst/>
          </a:prstGeom>
          <a:noFill/>
        </p:spPr>
        <p:txBody>
          <a:bodyPr wrap="square" rtlCol="0">
            <a:spAutoFit/>
          </a:bodyPr>
          <a:lstStyle/>
          <a:p>
            <a:r>
              <a:rPr lang="cs-CZ" dirty="0"/>
              <a:t>Zák. č. 196/2024</a:t>
            </a:r>
          </a:p>
          <a:p>
            <a:r>
              <a:rPr lang="cs-CZ" dirty="0"/>
              <a:t>Od 2025</a:t>
            </a:r>
          </a:p>
        </p:txBody>
      </p:sp>
    </p:spTree>
    <p:extLst>
      <p:ext uri="{BB962C8B-B14F-4D97-AF65-F5344CB8AC3E}">
        <p14:creationId xmlns:p14="http://schemas.microsoft.com/office/powerpoint/2010/main" val="29642542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673581-0BA6-1536-DADA-3A334F095EEB}"/>
              </a:ext>
            </a:extLst>
          </p:cNvPr>
          <p:cNvSpPr>
            <a:spLocks noGrp="1"/>
          </p:cNvSpPr>
          <p:nvPr>
            <p:ph type="title"/>
          </p:nvPr>
        </p:nvSpPr>
        <p:spPr/>
        <p:txBody>
          <a:bodyPr/>
          <a:lstStyle/>
          <a:p>
            <a:r>
              <a:rPr lang="cs-CZ" dirty="0"/>
              <a:t>Od 2024</a:t>
            </a:r>
          </a:p>
        </p:txBody>
      </p:sp>
      <p:pic>
        <p:nvPicPr>
          <p:cNvPr id="5" name="Zástupný obsah 4">
            <a:extLst>
              <a:ext uri="{FF2B5EF4-FFF2-40B4-BE49-F238E27FC236}">
                <a16:creationId xmlns:a16="http://schemas.microsoft.com/office/drawing/2014/main" id="{CECBA151-E22C-E508-0256-D599FBB5517E}"/>
              </a:ext>
            </a:extLst>
          </p:cNvPr>
          <p:cNvPicPr>
            <a:picLocks noGrp="1" noChangeAspect="1"/>
          </p:cNvPicPr>
          <p:nvPr>
            <p:ph idx="1"/>
          </p:nvPr>
        </p:nvPicPr>
        <p:blipFill>
          <a:blip r:embed="rId2"/>
          <a:stretch>
            <a:fillRect/>
          </a:stretch>
        </p:blipFill>
        <p:spPr>
          <a:xfrm>
            <a:off x="34365" y="2418759"/>
            <a:ext cx="12123270" cy="2722408"/>
          </a:xfrm>
        </p:spPr>
      </p:pic>
    </p:spTree>
    <p:extLst>
      <p:ext uri="{BB962C8B-B14F-4D97-AF65-F5344CB8AC3E}">
        <p14:creationId xmlns:p14="http://schemas.microsoft.com/office/powerpoint/2010/main" val="42447203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433396-9145-D1C3-61A1-DE90D8D6CC36}"/>
              </a:ext>
            </a:extLst>
          </p:cNvPr>
          <p:cNvSpPr>
            <a:spLocks noGrp="1"/>
          </p:cNvSpPr>
          <p:nvPr>
            <p:ph type="title"/>
          </p:nvPr>
        </p:nvSpPr>
        <p:spPr>
          <a:xfrm>
            <a:off x="677334" y="609600"/>
            <a:ext cx="1261533" cy="1320800"/>
          </a:xfrm>
        </p:spPr>
        <p:txBody>
          <a:bodyPr>
            <a:normAutofit/>
          </a:bodyPr>
          <a:lstStyle/>
          <a:p>
            <a:r>
              <a:rPr lang="cs-CZ" sz="1800" dirty="0"/>
              <a:t>Katalog prací</a:t>
            </a:r>
          </a:p>
        </p:txBody>
      </p:sp>
      <p:pic>
        <p:nvPicPr>
          <p:cNvPr id="9" name="Zástupný obsah 8">
            <a:extLst>
              <a:ext uri="{FF2B5EF4-FFF2-40B4-BE49-F238E27FC236}">
                <a16:creationId xmlns:a16="http://schemas.microsoft.com/office/drawing/2014/main" id="{F56DD161-1B91-F1D2-49F9-BB44E4E097D3}"/>
              </a:ext>
            </a:extLst>
          </p:cNvPr>
          <p:cNvPicPr>
            <a:picLocks noGrp="1" noChangeAspect="1"/>
          </p:cNvPicPr>
          <p:nvPr>
            <p:ph idx="1"/>
          </p:nvPr>
        </p:nvPicPr>
        <p:blipFill rotWithShape="1">
          <a:blip r:embed="rId2"/>
          <a:srcRect t="7579"/>
          <a:stretch/>
        </p:blipFill>
        <p:spPr>
          <a:xfrm>
            <a:off x="2002971" y="156914"/>
            <a:ext cx="6792686" cy="6544171"/>
          </a:xfrm>
        </p:spPr>
      </p:pic>
      <p:cxnSp>
        <p:nvCxnSpPr>
          <p:cNvPr id="11" name="Přímá spojnice 10">
            <a:extLst>
              <a:ext uri="{FF2B5EF4-FFF2-40B4-BE49-F238E27FC236}">
                <a16:creationId xmlns:a16="http://schemas.microsoft.com/office/drawing/2014/main" id="{9E9EB5CE-77DF-F77F-4ABE-14B3350FB304}"/>
              </a:ext>
            </a:extLst>
          </p:cNvPr>
          <p:cNvCxnSpPr/>
          <p:nvPr/>
        </p:nvCxnSpPr>
        <p:spPr>
          <a:xfrm>
            <a:off x="7750629" y="5431971"/>
            <a:ext cx="740228"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3" name="Rukopis 12">
                <a:extLst>
                  <a:ext uri="{FF2B5EF4-FFF2-40B4-BE49-F238E27FC236}">
                    <a16:creationId xmlns:a16="http://schemas.microsoft.com/office/drawing/2014/main" id="{1B061041-28D2-665D-E466-77F1112A9DD1}"/>
                  </a:ext>
                </a:extLst>
              </p14:cNvPr>
              <p14:cNvContentPartPr/>
              <p14:nvPr/>
            </p14:nvContentPartPr>
            <p14:xfrm>
              <a:off x="7581103" y="4894661"/>
              <a:ext cx="1079280" cy="65880"/>
            </p14:xfrm>
          </p:contentPart>
        </mc:Choice>
        <mc:Fallback xmlns="">
          <p:pic>
            <p:nvPicPr>
              <p:cNvPr id="13" name="Rukopis 12">
                <a:extLst>
                  <a:ext uri="{FF2B5EF4-FFF2-40B4-BE49-F238E27FC236}">
                    <a16:creationId xmlns:a16="http://schemas.microsoft.com/office/drawing/2014/main" id="{1B061041-28D2-665D-E466-77F1112A9DD1}"/>
                  </a:ext>
                </a:extLst>
              </p:cNvPr>
              <p:cNvPicPr/>
              <p:nvPr/>
            </p:nvPicPr>
            <p:blipFill>
              <a:blip r:embed="rId4"/>
              <a:stretch>
                <a:fillRect/>
              </a:stretch>
            </p:blipFill>
            <p:spPr>
              <a:xfrm>
                <a:off x="7527463" y="4787021"/>
                <a:ext cx="118692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Rukopis 13">
                <a:extLst>
                  <a:ext uri="{FF2B5EF4-FFF2-40B4-BE49-F238E27FC236}">
                    <a16:creationId xmlns:a16="http://schemas.microsoft.com/office/drawing/2014/main" id="{CF8BDE4D-A88D-6485-B386-039D6C8F220F}"/>
                  </a:ext>
                </a:extLst>
              </p14:cNvPr>
              <p14:cNvContentPartPr/>
              <p14:nvPr/>
            </p14:nvContentPartPr>
            <p14:xfrm>
              <a:off x="2601464" y="5218971"/>
              <a:ext cx="388080" cy="41040"/>
            </p14:xfrm>
          </p:contentPart>
        </mc:Choice>
        <mc:Fallback xmlns="">
          <p:pic>
            <p:nvPicPr>
              <p:cNvPr id="14" name="Rukopis 13">
                <a:extLst>
                  <a:ext uri="{FF2B5EF4-FFF2-40B4-BE49-F238E27FC236}">
                    <a16:creationId xmlns:a16="http://schemas.microsoft.com/office/drawing/2014/main" id="{CF8BDE4D-A88D-6485-B386-039D6C8F220F}"/>
                  </a:ext>
                </a:extLst>
              </p:cNvPr>
              <p:cNvPicPr/>
              <p:nvPr/>
            </p:nvPicPr>
            <p:blipFill>
              <a:blip r:embed="rId6"/>
              <a:stretch>
                <a:fillRect/>
              </a:stretch>
            </p:blipFill>
            <p:spPr>
              <a:xfrm>
                <a:off x="2547824" y="5110971"/>
                <a:ext cx="49572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Rukopis 14">
                <a:extLst>
                  <a:ext uri="{FF2B5EF4-FFF2-40B4-BE49-F238E27FC236}">
                    <a16:creationId xmlns:a16="http://schemas.microsoft.com/office/drawing/2014/main" id="{2B8B0842-E05F-92B3-7A89-4A91388EAF1B}"/>
                  </a:ext>
                </a:extLst>
              </p14:cNvPr>
              <p14:cNvContentPartPr/>
              <p14:nvPr/>
            </p14:nvContentPartPr>
            <p14:xfrm>
              <a:off x="7286850" y="3551868"/>
              <a:ext cx="1165320" cy="95040"/>
            </p14:xfrm>
          </p:contentPart>
        </mc:Choice>
        <mc:Fallback xmlns="">
          <p:pic>
            <p:nvPicPr>
              <p:cNvPr id="15" name="Rukopis 14">
                <a:extLst>
                  <a:ext uri="{FF2B5EF4-FFF2-40B4-BE49-F238E27FC236}">
                    <a16:creationId xmlns:a16="http://schemas.microsoft.com/office/drawing/2014/main" id="{2B8B0842-E05F-92B3-7A89-4A91388EAF1B}"/>
                  </a:ext>
                </a:extLst>
              </p:cNvPr>
              <p:cNvPicPr/>
              <p:nvPr/>
            </p:nvPicPr>
            <p:blipFill>
              <a:blip r:embed="rId8"/>
              <a:stretch>
                <a:fillRect/>
              </a:stretch>
            </p:blipFill>
            <p:spPr>
              <a:xfrm>
                <a:off x="7232850" y="3443868"/>
                <a:ext cx="1272960" cy="310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Rukopis 15">
                <a:extLst>
                  <a:ext uri="{FF2B5EF4-FFF2-40B4-BE49-F238E27FC236}">
                    <a16:creationId xmlns:a16="http://schemas.microsoft.com/office/drawing/2014/main" id="{86E05D0E-4F05-AD42-78C7-8AC6F1EF73D4}"/>
                  </a:ext>
                </a:extLst>
              </p14:cNvPr>
              <p14:cNvContentPartPr/>
              <p14:nvPr/>
            </p14:nvContentPartPr>
            <p14:xfrm>
              <a:off x="2501589" y="4075697"/>
              <a:ext cx="529920" cy="11880"/>
            </p14:xfrm>
          </p:contentPart>
        </mc:Choice>
        <mc:Fallback xmlns="">
          <p:pic>
            <p:nvPicPr>
              <p:cNvPr id="16" name="Rukopis 15">
                <a:extLst>
                  <a:ext uri="{FF2B5EF4-FFF2-40B4-BE49-F238E27FC236}">
                    <a16:creationId xmlns:a16="http://schemas.microsoft.com/office/drawing/2014/main" id="{86E05D0E-4F05-AD42-78C7-8AC6F1EF73D4}"/>
                  </a:ext>
                </a:extLst>
              </p:cNvPr>
              <p:cNvPicPr/>
              <p:nvPr/>
            </p:nvPicPr>
            <p:blipFill>
              <a:blip r:embed="rId10"/>
              <a:stretch>
                <a:fillRect/>
              </a:stretch>
            </p:blipFill>
            <p:spPr>
              <a:xfrm>
                <a:off x="2447949" y="3967697"/>
                <a:ext cx="637560" cy="227520"/>
              </a:xfrm>
              <a:prstGeom prst="rect">
                <a:avLst/>
              </a:prstGeom>
            </p:spPr>
          </p:pic>
        </mc:Fallback>
      </mc:AlternateContent>
    </p:spTree>
    <p:extLst>
      <p:ext uri="{BB962C8B-B14F-4D97-AF65-F5344CB8AC3E}">
        <p14:creationId xmlns:p14="http://schemas.microsoft.com/office/powerpoint/2010/main" val="9890826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B2807B-7FBF-9A9F-7AD4-D3E7DDD889A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DA59E8C-09E6-4C8A-DD64-78EE961B1FDA}"/>
              </a:ext>
            </a:extLst>
          </p:cNvPr>
          <p:cNvSpPr>
            <a:spLocks noGrp="1"/>
          </p:cNvSpPr>
          <p:nvPr>
            <p:ph idx="1"/>
          </p:nvPr>
        </p:nvSpPr>
        <p:spPr>
          <a:xfrm>
            <a:off x="677333" y="413657"/>
            <a:ext cx="10393437" cy="6215743"/>
          </a:xfrm>
        </p:spPr>
        <p:txBody>
          <a:bodyPr>
            <a:noAutofit/>
          </a:bodyPr>
          <a:lstStyle/>
          <a:p>
            <a:r>
              <a:rPr lang="cs-CZ" sz="1100" dirty="0">
                <a:solidFill>
                  <a:schemeClr val="tx1"/>
                </a:solidFill>
              </a:rPr>
              <a:t>10. platová třída</a:t>
            </a:r>
          </a:p>
          <a:p>
            <a:r>
              <a:rPr lang="cs-CZ" sz="1100" dirty="0">
                <a:solidFill>
                  <a:schemeClr val="tx1"/>
                </a:solidFill>
              </a:rPr>
              <a:t>1. Výkon působnosti obecního stavebního úřadu.</a:t>
            </a:r>
          </a:p>
          <a:p>
            <a:r>
              <a:rPr lang="cs-CZ" sz="1100" dirty="0">
                <a:solidFill>
                  <a:schemeClr val="tx1"/>
                </a:solidFill>
              </a:rPr>
              <a:t>2. Pořizování územních opatření, například o stavební uzávěře, o asanaci území, o vymezení zastavěného území, a jiných opatření pro rozhodování v území obce. Pořizování územní studie obce.</a:t>
            </a:r>
          </a:p>
          <a:p>
            <a:r>
              <a:rPr lang="cs-CZ" sz="1100" dirty="0">
                <a:solidFill>
                  <a:schemeClr val="tx1"/>
                </a:solidFill>
              </a:rPr>
              <a:t>11. platová třída</a:t>
            </a:r>
          </a:p>
          <a:p>
            <a:r>
              <a:rPr lang="cs-CZ" sz="1100" dirty="0">
                <a:solidFill>
                  <a:schemeClr val="tx1"/>
                </a:solidFill>
              </a:rPr>
              <a:t>1. Koordinace výkonu působnosti obecního stavebního úřadu.</a:t>
            </a:r>
            <a:br>
              <a:rPr lang="cs-CZ" sz="1100" dirty="0">
                <a:solidFill>
                  <a:schemeClr val="tx1"/>
                </a:solidFill>
              </a:rPr>
            </a:br>
            <a:r>
              <a:rPr lang="cs-CZ" sz="1100" dirty="0">
                <a:solidFill>
                  <a:schemeClr val="tx1"/>
                </a:solidFill>
              </a:rPr>
              <a:t>2. Výkon působnosti obecního stavebního úřadu ve věcech bytových domů, silnic II. a III. třídy, místních a veřejně přístupných účelových komunikací, technické infrastruktury v elektroenergetice nebo plynárenství, a vodního díla, kde nevykonává působnost krajský stavební úřadu</a:t>
            </a:r>
            <a:br>
              <a:rPr lang="cs-CZ" sz="1100" dirty="0">
                <a:solidFill>
                  <a:schemeClr val="tx1"/>
                </a:solidFill>
              </a:rPr>
            </a:br>
            <a:r>
              <a:rPr lang="cs-CZ" sz="1100" dirty="0">
                <a:solidFill>
                  <a:schemeClr val="tx1"/>
                </a:solidFill>
              </a:rPr>
              <a:t>3. Pořizování územního plánu a regulačního plánu (územně plánovací dokumentace).</a:t>
            </a:r>
            <a:br>
              <a:rPr lang="cs-CZ" sz="1100" dirty="0">
                <a:solidFill>
                  <a:schemeClr val="tx1"/>
                </a:solidFill>
              </a:rPr>
            </a:br>
            <a:r>
              <a:rPr lang="cs-CZ" sz="1100" dirty="0">
                <a:solidFill>
                  <a:schemeClr val="tx1"/>
                </a:solidFill>
              </a:rPr>
              <a:t>4. Pořizování územního opatření o stavební uzávěře nebo o asanaci území pro více obcí.</a:t>
            </a:r>
            <a:br>
              <a:rPr lang="cs-CZ" sz="1100" dirty="0">
                <a:solidFill>
                  <a:schemeClr val="tx1"/>
                </a:solidFill>
              </a:rPr>
            </a:br>
            <a:r>
              <a:rPr lang="cs-CZ" sz="1100" dirty="0">
                <a:solidFill>
                  <a:schemeClr val="tx1"/>
                </a:solidFill>
              </a:rPr>
              <a:t>5. Pořizování územně plánovacích podkladů (analytické podklady, územní studie) pro správní obvod obce s rozšířenou působností v podrobnosti a rozsahu nezbytném pro pořizování územních plánů, regulačních plánů, popřípadě pro další územně plánovací činnost obcí, například pro rozhodování.</a:t>
            </a:r>
          </a:p>
          <a:p>
            <a:r>
              <a:rPr lang="cs-CZ" sz="1100" dirty="0">
                <a:solidFill>
                  <a:schemeClr val="tx1"/>
                </a:solidFill>
              </a:rPr>
              <a:t>12. platová třída</a:t>
            </a:r>
          </a:p>
          <a:p>
            <a:r>
              <a:rPr lang="cs-CZ" sz="1100" dirty="0">
                <a:solidFill>
                  <a:schemeClr val="tx1"/>
                </a:solidFill>
              </a:rPr>
              <a:t>1. Výkon působnosti krajského stavebního úřadu.</a:t>
            </a:r>
            <a:br>
              <a:rPr lang="cs-CZ" sz="1100" dirty="0">
                <a:solidFill>
                  <a:schemeClr val="tx1"/>
                </a:solidFill>
              </a:rPr>
            </a:br>
            <a:r>
              <a:rPr lang="cs-CZ" sz="1100" dirty="0">
                <a:solidFill>
                  <a:schemeClr val="tx1"/>
                </a:solidFill>
              </a:rPr>
              <a:t>2. Koordinace výkonu působnosti obecního stavebního úřadu ve věcech bytových domů, silnic II. a III. třídy, místních a veřejně přístupných účelových komunikací, technické infrastruktury v elektroenergetice nebo plynárenství, a vodního díla, kde nevykonává působnost krajský stavební úřad.</a:t>
            </a:r>
            <a:br>
              <a:rPr lang="cs-CZ" sz="1100" dirty="0">
                <a:solidFill>
                  <a:schemeClr val="tx1"/>
                </a:solidFill>
              </a:rPr>
            </a:br>
            <a:r>
              <a:rPr lang="cs-CZ" sz="1100" dirty="0">
                <a:solidFill>
                  <a:schemeClr val="tx1"/>
                </a:solidFill>
              </a:rPr>
              <a:t>3. Pořizování územně plánovacích podkladů (analytické podklady, územní studie) pro pořizování zásad územního rozvoje a další územně plánovací činnost kraje.</a:t>
            </a:r>
            <a:br>
              <a:rPr lang="cs-CZ" sz="1100" dirty="0">
                <a:solidFill>
                  <a:schemeClr val="tx1"/>
                </a:solidFill>
              </a:rPr>
            </a:br>
            <a:r>
              <a:rPr lang="cs-CZ" sz="1100" dirty="0">
                <a:solidFill>
                  <a:schemeClr val="tx1"/>
                </a:solidFill>
              </a:rPr>
              <a:t>4. Koordinace výkonu působnosti úřadu územního plánování v obci s rozšířenou působností.</a:t>
            </a:r>
            <a:br>
              <a:rPr lang="cs-CZ" sz="1100" dirty="0">
                <a:solidFill>
                  <a:schemeClr val="tx1"/>
                </a:solidFill>
              </a:rPr>
            </a:br>
            <a:r>
              <a:rPr lang="cs-CZ" sz="1100" dirty="0">
                <a:solidFill>
                  <a:schemeClr val="tx1"/>
                </a:solidFill>
              </a:rPr>
              <a:t>5. Pořizování zásad územního rozvoje kraje nebo hlavního města Prahy.</a:t>
            </a:r>
            <a:br>
              <a:rPr lang="cs-CZ" sz="1100" dirty="0">
                <a:solidFill>
                  <a:schemeClr val="tx1"/>
                </a:solidFill>
              </a:rPr>
            </a:br>
            <a:r>
              <a:rPr lang="cs-CZ" sz="1100" dirty="0">
                <a:solidFill>
                  <a:schemeClr val="tx1"/>
                </a:solidFill>
              </a:rPr>
              <a:t>6. Pořizování územního plánu a regulačního plánu hlavního města Prahy.</a:t>
            </a:r>
            <a:br>
              <a:rPr lang="cs-CZ" sz="1100" dirty="0">
                <a:solidFill>
                  <a:schemeClr val="tx1"/>
                </a:solidFill>
              </a:rPr>
            </a:br>
            <a:r>
              <a:rPr lang="cs-CZ" sz="1100" dirty="0">
                <a:solidFill>
                  <a:schemeClr val="tx1"/>
                </a:solidFill>
              </a:rPr>
              <a:t>7. Tvorba návrhů technických norem a požadavků na stavby a stavební výrobky, sledování jejich účinnosti.</a:t>
            </a:r>
            <a:br>
              <a:rPr lang="cs-CZ" sz="1100" dirty="0">
                <a:solidFill>
                  <a:schemeClr val="tx1"/>
                </a:solidFill>
              </a:rPr>
            </a:br>
            <a:r>
              <a:rPr lang="cs-CZ" sz="1100" dirty="0">
                <a:solidFill>
                  <a:schemeClr val="tx1"/>
                </a:solidFill>
              </a:rPr>
              <a:t>8. Vedení systému stavebně technické prevence. Zjišťování, sledování a analyzování příčin havárií staveb a navrhování opatření k jejich předcházení.</a:t>
            </a:r>
          </a:p>
          <a:p>
            <a:r>
              <a:rPr lang="cs-CZ" sz="1100" dirty="0">
                <a:solidFill>
                  <a:schemeClr val="tx1"/>
                </a:solidFill>
              </a:rPr>
              <a:t>13. platová třída</a:t>
            </a:r>
          </a:p>
          <a:p>
            <a:r>
              <a:rPr lang="cs-CZ" sz="1100" dirty="0">
                <a:solidFill>
                  <a:schemeClr val="tx1"/>
                </a:solidFill>
              </a:rPr>
              <a:t>1. Koordinace výkonu působnosti krajského stavebního úřadu.</a:t>
            </a:r>
            <a:br>
              <a:rPr lang="cs-CZ" sz="1100" dirty="0">
                <a:solidFill>
                  <a:schemeClr val="tx1"/>
                </a:solidFill>
              </a:rPr>
            </a:br>
            <a:r>
              <a:rPr lang="cs-CZ" sz="1100" dirty="0">
                <a:solidFill>
                  <a:schemeClr val="tx1"/>
                </a:solidFill>
              </a:rPr>
              <a:t>2. Celostátní koordinace a systémové usměrňování územního plánování a poskytování metodické podpory při uplatňování poznatků vědy a techniky v oblasti územního plánování, urbanismu a architektury.</a:t>
            </a:r>
            <a:br>
              <a:rPr lang="cs-CZ" sz="1100" dirty="0">
                <a:solidFill>
                  <a:schemeClr val="tx1"/>
                </a:solidFill>
              </a:rPr>
            </a:br>
            <a:r>
              <a:rPr lang="cs-CZ" sz="1100" dirty="0">
                <a:solidFill>
                  <a:schemeClr val="tx1"/>
                </a:solidFill>
              </a:rPr>
              <a:t>3. Pořizování územně plánovacích podkladů (analytické podklady, územní studie) pro pořizování politiky územního rozvoje a územního rozvojového plánu.</a:t>
            </a:r>
            <a:br>
              <a:rPr lang="cs-CZ" sz="1100" dirty="0">
                <a:solidFill>
                  <a:schemeClr val="tx1"/>
                </a:solidFill>
              </a:rPr>
            </a:br>
            <a:r>
              <a:rPr lang="cs-CZ" sz="1100" dirty="0">
                <a:solidFill>
                  <a:schemeClr val="tx1"/>
                </a:solidFill>
              </a:rPr>
              <a:t>4. Koordinace výkonu působnosti úřadu územního plánování na krajském úřadu nebo Magistrátu hlavního města Prahy.</a:t>
            </a:r>
          </a:p>
        </p:txBody>
      </p:sp>
    </p:spTree>
    <p:extLst>
      <p:ext uri="{BB962C8B-B14F-4D97-AF65-F5344CB8AC3E}">
        <p14:creationId xmlns:p14="http://schemas.microsoft.com/office/powerpoint/2010/main" val="28952604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ED823A-602F-5D3D-8C9C-19D1A677887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19F2538-9961-ABC6-53E5-61DC7C33BC7D}"/>
              </a:ext>
            </a:extLst>
          </p:cNvPr>
          <p:cNvSpPr>
            <a:spLocks noGrp="1"/>
          </p:cNvSpPr>
          <p:nvPr>
            <p:ph idx="1"/>
          </p:nvPr>
        </p:nvSpPr>
        <p:spPr>
          <a:xfrm>
            <a:off x="677334" y="1349829"/>
            <a:ext cx="8596668" cy="5355771"/>
          </a:xfrm>
        </p:spPr>
        <p:txBody>
          <a:bodyPr>
            <a:normAutofit fontScale="77500" lnSpcReduction="20000"/>
          </a:bodyPr>
          <a:lstStyle/>
          <a:p>
            <a:r>
              <a:rPr lang="cs-CZ" dirty="0">
                <a:solidFill>
                  <a:schemeClr val="tx1"/>
                </a:solidFill>
              </a:rPr>
              <a:t>.04.15 Energetický manažer</a:t>
            </a:r>
          </a:p>
          <a:p>
            <a:r>
              <a:rPr lang="cs-CZ" dirty="0">
                <a:solidFill>
                  <a:schemeClr val="tx1"/>
                </a:solidFill>
              </a:rPr>
              <a:t>8. platová třída</a:t>
            </a:r>
          </a:p>
          <a:p>
            <a:r>
              <a:rPr lang="cs-CZ" dirty="0">
                <a:solidFill>
                  <a:schemeClr val="tx1"/>
                </a:solidFill>
              </a:rPr>
              <a:t>1. Zajišťování plynulého zásobování a sledování spotřeby jednotlivých druhů energií v organizacích s jejich stabilním a rovnoměrným odběrem.</a:t>
            </a:r>
          </a:p>
          <a:p>
            <a:r>
              <a:rPr lang="cs-CZ" dirty="0">
                <a:solidFill>
                  <a:schemeClr val="tx1"/>
                </a:solidFill>
              </a:rPr>
              <a:t>9. platová třída</a:t>
            </a:r>
          </a:p>
          <a:p>
            <a:r>
              <a:rPr lang="cs-CZ" dirty="0">
                <a:solidFill>
                  <a:schemeClr val="tx1"/>
                </a:solidFill>
              </a:rPr>
              <a:t>1. Zajišťování a koordinace odběru a spotřeby energií ve větším počtu organizací nebo v organizacích s odběrem velkého množství různých druhů odebíraných energií. Nastavování systému hospodaření s energií v rámci organizace nebo organizací. Zajišťování dodržování odběratelské kázně a regulací odběrů energie a mimořádných provozních režimů pro případy havárií a jiných mimořádných událostí. Sledování a vyhodnocování měrné spotřeby energií, provádění měření a výpočtů spotřeby a sledování parametrů dodávaných energií a paliv, sjednávání podmínek velkoodběru a zajišťování jejich plnění, kontrola správnosti fakturovaných částek dodavateli a zpracovávání podkladů pro reklamace.</a:t>
            </a:r>
          </a:p>
          <a:p>
            <a:r>
              <a:rPr lang="cs-CZ" dirty="0">
                <a:solidFill>
                  <a:schemeClr val="tx1"/>
                </a:solidFill>
              </a:rPr>
              <a:t>10. platová třída</a:t>
            </a:r>
          </a:p>
          <a:p>
            <a:r>
              <a:rPr lang="cs-CZ" dirty="0">
                <a:solidFill>
                  <a:schemeClr val="tx1"/>
                </a:solidFill>
              </a:rPr>
              <a:t>1. Zajišťování a koordinace efektivního odběru a spotřeby velkých množství různých druhů energií ve větším počtu organizačních složek nebo ve více organizacích. Navrhování nástrojů a opatření v oblasti hospodaření s energií. Sledování dodržování zákonných povinností v oblasti hospodaření s energií ze strany organizace nebo více organizací. Realizace školení a osvěty v oblasti hospodaření s energií. Koordinace úseků energetického hospodářství s ostatními oblastmi činnosti organizace a při jednání s orgány a organizacemi státní správy, samosprávy, hygieny, kontroly apod.</a:t>
            </a:r>
          </a:p>
          <a:p>
            <a:r>
              <a:rPr lang="cs-CZ" dirty="0">
                <a:solidFill>
                  <a:schemeClr val="tx1"/>
                </a:solidFill>
              </a:rPr>
              <a:t>11. platová třída</a:t>
            </a:r>
          </a:p>
          <a:p>
            <a:r>
              <a:rPr lang="cs-CZ" dirty="0">
                <a:solidFill>
                  <a:schemeClr val="tx1"/>
                </a:solidFill>
              </a:rPr>
              <a:t>1. Koncepční činnost v oblasti hospodaření s energií v organizaci, koordinace přípravy a realizace investic v oblasti hospodaření s energií. Navrhování a koordinace implementace koncepcí, nástrojů a opatření v oblasti hospodaření s energií v organizaci nebo organizacích.</a:t>
            </a:r>
          </a:p>
        </p:txBody>
      </p:sp>
    </p:spTree>
    <p:extLst>
      <p:ext uri="{BB962C8B-B14F-4D97-AF65-F5344CB8AC3E}">
        <p14:creationId xmlns:p14="http://schemas.microsoft.com/office/powerpoint/2010/main" val="47766426"/>
      </p:ext>
    </p:extLst>
  </p:cSld>
  <p:clrMapOvr>
    <a:masterClrMapping/>
  </p:clrMapOvr>
</p:sld>
</file>

<file path=ppt/theme/theme1.xml><?xml version="1.0" encoding="utf-8"?>
<a:theme xmlns:a="http://schemas.openxmlformats.org/drawingml/2006/main" name="Faz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10991</TotalTime>
  <Words>11503</Words>
  <Application>Microsoft Office PowerPoint</Application>
  <PresentationFormat>Širokoúhlá obrazovka</PresentationFormat>
  <Paragraphs>512</Paragraphs>
  <Slides>123</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123</vt:i4>
      </vt:variant>
    </vt:vector>
  </HeadingPairs>
  <TitlesOfParts>
    <vt:vector size="130" baseType="lpstr">
      <vt:lpstr>Arial</vt:lpstr>
      <vt:lpstr>Calibri</vt:lpstr>
      <vt:lpstr>Open Sans</vt:lpstr>
      <vt:lpstr>Times New Roman</vt:lpstr>
      <vt:lpstr>Trebuchet MS</vt:lpstr>
      <vt:lpstr>Wingdings 3</vt:lpstr>
      <vt:lpstr>Fazeta</vt:lpstr>
      <vt:lpstr>Novinky, změny v zákoně o úřednících, praxe</vt:lpstr>
      <vt:lpstr>JUDr. Jan Šťastný, MPA   judr.stastny@gmail.com  777 418 512  </vt:lpstr>
      <vt:lpstr>Co dnes probereme</vt:lpstr>
      <vt:lpstr>Zákon o úřednících</vt:lpstr>
      <vt:lpstr>Pojmy úředník a správní činnost (§ 2 odst. 3 a 4)  </vt:lpstr>
      <vt:lpstr>Dříve, i judikatura</vt:lpstr>
      <vt:lpstr>Prezentace aplikace PowerPoint</vt:lpstr>
      <vt:lpstr>Zásadní pro určení, jestli konkrétní zaměstnanec územního samosprávného celku je nebo není úředníkem, je vymezení pojmu „správní činnost“.  </vt:lpstr>
      <vt:lpstr>příklady</vt:lpstr>
      <vt:lpstr>MV metodika</vt:lpstr>
      <vt:lpstr>Prezentace aplikace PowerPoint</vt:lpstr>
      <vt:lpstr>Metodika MV</vt:lpstr>
      <vt:lpstr>Prezentace aplikace PowerPoint</vt:lpstr>
      <vt:lpstr>MV</vt:lpstr>
      <vt:lpstr>Prezentace aplikace PowerPoint</vt:lpstr>
      <vt:lpstr>Prezentace aplikace PowerPoint</vt:lpstr>
      <vt:lpstr>Prezentace aplikace PowerPoint</vt:lpstr>
      <vt:lpstr>dříve</vt:lpstr>
      <vt:lpstr>Příklady (metodika MV)</vt:lpstr>
      <vt:lpstr>Prezentace aplikace PowerPoint</vt:lpstr>
      <vt:lpstr>Příklady </vt:lpstr>
      <vt:lpstr>Zda je nebo není úředníkem je důležité i kvůli dalším povinnostem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Od ledna 2025 je mnoho změn v zákoně o úřednících, některé se plánovaly, ale nebudou. V novele měla být možnost i úředníka na DPP a DPČ, nebude</vt:lpstr>
      <vt:lpstr>Kde vlastně vzít úředníky? Jak je přesvědčit, aby se hlásili do výběrových řízení?</vt:lpstr>
      <vt:lpstr>Kde vzít zaměstnance? </vt:lpstr>
      <vt:lpstr>Prezentace aplikace PowerPoint</vt:lpstr>
      <vt:lpstr>Průměrný důchod 2024  čist.        21 094 Kč   Průměrný důchod tedy odpovídá 26 000 Kč hrubého Za 26 000 hrubého (což je 11. platová třída) nastupuje např. právník do právního odboru kanceláře hejtmana Jihomoravského kraje (dostane ale 116 Kč na oběd) nebo právník stavebního odboru magistrátu Pardubice (dostane dokonce 150 Kč na oběd).  Referent MěÚ (10 PT) čistého        20 912 Kč </vt:lpstr>
      <vt:lpstr>Prezentace aplikace PowerPoint</vt:lpstr>
      <vt:lpstr>Na jednu hypotéku na byt tedy potřebujeme 4,5 referenta</vt:lpstr>
      <vt:lpstr>Střední třída</vt:lpstr>
      <vt:lpstr>Stát tedy požaduje za velmi málo peněz hodně muziky, dodává ale dokonce i rozbité nástroje</vt:lpstr>
      <vt:lpstr>Nefunkční e-Sbírka zákonů…</vt:lpstr>
      <vt:lpstr>Prezentace aplikace PowerPoint</vt:lpstr>
      <vt:lpstr>Naše systémy ale fungují</vt:lpstr>
      <vt:lpstr>Prezentace aplikace PowerPoint</vt:lpstr>
      <vt:lpstr>Součástí aplikace jsou i výpočty lhůt, odpadů, termínů a lhůt obcí</vt:lpstr>
      <vt:lpstr>Chytrý úřad – roboti ve službách úřadu https://spmo.cz/chytry-urad </vt:lpstr>
      <vt:lpstr>Prezentace aplikace PowerPoint</vt:lpstr>
      <vt:lpstr>Správní činnosti </vt:lpstr>
      <vt:lpstr>Prezentace aplikace PowerPoint</vt:lpstr>
      <vt:lpstr>Prezentace aplikace PowerPoint</vt:lpstr>
      <vt:lpstr>ZÁKLADNÍ POVINNOSTI ÚŘEDNÍKA </vt:lpstr>
      <vt:lpstr>Prezentace aplikace PowerPoint</vt:lpstr>
      <vt:lpstr>Etický kodex úředníků a zaměstnanců veřejné správy</vt:lpstr>
      <vt:lpstr>Etický kodex úředníků a zaměstnanců veřejné správy</vt:lpstr>
      <vt:lpstr>Etický kodex úředníků a zaměstnanců veřejné správy</vt:lpstr>
      <vt:lpstr>Zákon o úřednících …§16</vt:lpstr>
      <vt:lpstr>…§ 16</vt:lpstr>
      <vt:lpstr>Zákon o střetu zájmů - vedoucí, tajemníci</vt:lpstr>
      <vt:lpstr>Zák. č. 106/1999 Sb. o svobodném přístupu k informacím</vt:lpstr>
      <vt:lpstr>Zákon  č. 106/1999 Sb.  Vedoucí a tajemníci</vt:lpstr>
      <vt:lpstr>Zákoník práce (ještě novinky před flexinovelou!)</vt:lpstr>
      <vt:lpstr>§ 131</vt:lpstr>
      <vt:lpstr>Zákoník práce</vt:lpstr>
      <vt:lpstr>§ 217</vt:lpstr>
      <vt:lpstr>Další </vt:lpstr>
      <vt:lpstr>Prezentace aplikace PowerPoint</vt:lpstr>
      <vt:lpstr>Výkaz DPP </vt:lpstr>
      <vt:lpstr>Zákon o úřednících</vt:lpstr>
      <vt:lpstr>Prezentace aplikace PowerPoint</vt:lpstr>
      <vt:lpstr>§ 4</vt:lpstr>
      <vt:lpstr>Prezentace aplikace PowerPoint</vt:lpstr>
      <vt:lpstr>§ 6</vt:lpstr>
      <vt:lpstr>§ 7</vt:lpstr>
      <vt:lpstr>Prezentace aplikace PowerPoint</vt:lpstr>
      <vt:lpstr>Prezentace aplikace PowerPoint</vt:lpstr>
      <vt:lpstr>Prezentace aplikace PowerPoint</vt:lpstr>
      <vt:lpstr>Prezentace aplikace PowerPoint</vt:lpstr>
      <vt:lpstr>Další „výhoda“ - § 13 zrušeno započtení předchozí praxe jinde</vt:lpstr>
      <vt:lpstr>Prezentace aplikace PowerPoint</vt:lpstr>
      <vt:lpstr>§ 16</vt:lpstr>
      <vt:lpstr>§ 16</vt:lpstr>
      <vt:lpstr>§ 17</vt:lpstr>
      <vt:lpstr>Prezentace aplikace PowerPoint</vt:lpstr>
      <vt:lpstr>Prezentace aplikace PowerPoint</vt:lpstr>
      <vt:lpstr>Zkouška vstupního vzdělávání</vt:lpstr>
      <vt:lpstr>Prezentace aplikace PowerPoint</vt:lpstr>
      <vt:lpstr>Prezentace aplikace PowerPoint</vt:lpstr>
      <vt:lpstr>§ 21</vt:lpstr>
      <vt:lpstr>Prezentace aplikace PowerPoint</vt:lpstr>
      <vt:lpstr>Prezentace aplikace PowerPoint</vt:lpstr>
      <vt:lpstr>§ 22 - 23</vt:lpstr>
      <vt:lpstr>Prezentace aplikace PowerPoint</vt:lpstr>
      <vt:lpstr>Prezentace aplikace PowerPoint</vt:lpstr>
      <vt:lpstr>Zrušen § 27 odst. 3</vt:lpstr>
      <vt:lpstr>Prezentace aplikace PowerPoint</vt:lpstr>
      <vt:lpstr>Prezentace aplikace PowerPoint</vt:lpstr>
      <vt:lpstr>Prezentace aplikace PowerPoint</vt:lpstr>
      <vt:lpstr>Změny se promítly i do zákona o obcích</vt:lpstr>
      <vt:lpstr>Od 2024</vt:lpstr>
      <vt:lpstr>Katalog prací</vt:lpstr>
      <vt:lpstr>Prezentace aplikace PowerPoint</vt:lpstr>
      <vt:lpstr>Prezentace aplikace PowerPoint</vt:lpstr>
      <vt:lpstr>Tzv. Flexibilní novela zákoníku práce</vt:lpstr>
      <vt:lpstr>Plán byl mj.větší flexibilita při skončení pracovního poměru </vt:lpstr>
      <vt:lpstr>Dvouletá garance místa pro pracující rodiče a vyšší flexibilita pro rodiče </vt:lpstr>
      <vt:lpstr>Další změny </vt:lpstr>
      <vt:lpstr>Další změny </vt:lpstr>
      <vt:lpstr>Zkušební doba </vt:lpstr>
      <vt:lpstr>Pracovní poměr na dobu určitou u tzv. zástupů </vt:lpstr>
      <vt:lpstr>Skončení pracovního poměru </vt:lpstr>
      <vt:lpstr>Prezentace aplikace PowerPoint</vt:lpstr>
      <vt:lpstr>Mzdový výměr a jeho doručování </vt:lpstr>
      <vt:lpstr>Prezentace aplikace PowerPoint</vt:lpstr>
      <vt:lpstr>Prezentace aplikace PowerPoint</vt:lpstr>
      <vt:lpstr>Práce dětí bez ukončené povinné školní docházky od čtrnácti let bude dovolena během letních prázdnin</vt:lpstr>
      <vt:lpstr>Úplná novinka - středa 23.4.2025</vt:lpstr>
      <vt:lpstr>Novela zákona o obcích 2024  -Posílení role tajemníka</vt:lpstr>
      <vt:lpstr>Služby pro města a obce od CATANIA GROUP s.r.o.</vt:lpstr>
      <vt:lpstr>Další nabídka </vt:lpstr>
      <vt:lpstr>Další nabídka</vt:lpstr>
      <vt:lpstr>www.judrstastny.cz  www.SOS106.cz</vt:lpstr>
      <vt:lpstr>Speciální školení</vt:lpstr>
      <vt:lpstr>Prezentace aplikace PowerPoint</vt:lpstr>
      <vt:lpstr>Nabízíme i školení v oblasti daní a poplatků, územního plánování, pracovněprávních otázek i modernizace úřadů, kyberbezpečnosti excel pro veřejnou správu atd. stále rozšiřujeme</vt:lpstr>
      <vt:lpstr>Aby vás nepotkaly problémy nabízíme:  stastny@catania.cz judr.stastny@gmail.com </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Novela zákona o obcích  odměňování zastupitelů v r. 2024</dc:title>
  <dc:creator>Jan Šťastný</dc:creator>
  <cp:lastModifiedBy>Jan Šťastný</cp:lastModifiedBy>
  <cp:revision>126</cp:revision>
  <dcterms:created xsi:type="dcterms:W3CDTF">2023-12-07T10:50:56Z</dcterms:created>
  <dcterms:modified xsi:type="dcterms:W3CDTF">2025-04-25T06:16:02Z</dcterms:modified>
</cp:coreProperties>
</file>