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_rels/notesSlide124.xml.rels" ContentType="application/vnd.openxmlformats-package.relationships+xml"/>
  <Override PartName="/ppt/notesSlides/_rels/notesSlide121.xml.rels" ContentType="application/vnd.openxmlformats-package.relationships+xml"/>
  <Override PartName="/ppt/notesSlides/_rels/notesSlide123.xml.rels" ContentType="application/vnd.openxmlformats-package.relationships+xml"/>
  <Override PartName="/ppt/notesSlides/_rels/notesSlide122.xml.rels" ContentType="application/vnd.openxmlformats-package.relationships+xml"/>
  <Override PartName="/ppt/notesSlides/_rels/notesSlide118.xml.rels" ContentType="application/vnd.openxmlformats-package.relationships+xml"/>
  <Override PartName="/ppt/notesSlides/_rels/notesSlide119.xml.rels" ContentType="application/vnd.openxmlformats-package.relationships+xml"/>
  <Override PartName="/ppt/notesSlides/_rels/notesSlide45.xml.rels" ContentType="application/vnd.openxmlformats-package.relationships+xml"/>
  <Override PartName="/ppt/notesSlides/notesSlide45.xml" ContentType="application/vnd.openxmlformats-officedocument.presentationml.notesSlide+xml"/>
  <Override PartName="/ppt/notesSlides/notesSlide119.xml" ContentType="application/vnd.openxmlformats-officedocument.presentationml.notesSlide+xml"/>
  <Override PartName="/ppt/notesSlides/notesSlide118.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58.jpeg" ContentType="image/jpeg"/>
  <Override PartName="/ppt/media/image56.png" ContentType="image/png"/>
  <Override PartName="/ppt/media/image55.png" ContentType="image/png"/>
  <Override PartName="/ppt/media/image54.png" ContentType="image/png"/>
  <Override PartName="/ppt/media/image53.jpeg" ContentType="image/jpeg"/>
  <Override PartName="/ppt/media/image23.png" ContentType="image/png"/>
  <Override PartName="/ppt/media/image52.png" ContentType="image/png"/>
  <Override PartName="/ppt/media/image51.jpeg" ContentType="image/jpeg"/>
  <Override PartName="/ppt/media/image46.png" ContentType="image/png"/>
  <Override PartName="/ppt/media/image45.png" ContentType="image/png"/>
  <Override PartName="/ppt/media/image44.png" ContentType="image/png"/>
  <Override PartName="/ppt/media/image40.png" ContentType="image/png"/>
  <Override PartName="/ppt/media/image4.jpeg" ContentType="image/jpeg"/>
  <Override PartName="/ppt/media/image32.png" ContentType="image/png"/>
  <Override PartName="/ppt/media/image15.png" ContentType="image/png"/>
  <Override PartName="/ppt/media/image17.png" ContentType="image/png"/>
  <Override PartName="/ppt/media/image20.png" ContentType="image/png"/>
  <Override PartName="/ppt/media/image21.png" ContentType="image/png"/>
  <Override PartName="/ppt/media/image67.jpeg" ContentType="image/jpeg"/>
  <Override PartName="/ppt/media/image24.png" ContentType="image/png"/>
  <Override PartName="/ppt/media/image22.png" ContentType="image/png"/>
  <Override PartName="/ppt/media/image2.png" ContentType="image/png"/>
  <Override PartName="/ppt/media/image14.png" ContentType="image/png"/>
  <Override PartName="/ppt/media/image61.png" ContentType="image/png"/>
  <Override PartName="/ppt/media/image5.jpeg" ContentType="image/jpeg"/>
  <Override PartName="/ppt/media/image50.png" ContentType="image/png"/>
  <Override PartName="/ppt/media/image70.jpeg" ContentType="image/jpeg"/>
  <Override PartName="/ppt/media/image30.png" ContentType="image/png"/>
  <Override PartName="/ppt/media/image60.jpeg" ContentType="image/jpeg"/>
  <Override PartName="/ppt/media/image28.png" ContentType="image/png"/>
  <Override PartName="/ppt/media/image38.jpeg" ContentType="image/jpeg"/>
  <Override PartName="/ppt/media/image71.png" ContentType="image/png"/>
  <Override PartName="/ppt/media/image29.png" ContentType="image/png"/>
  <Override PartName="/ppt/media/image69.jpeg" ContentType="image/jpeg"/>
  <Override PartName="/ppt/media/image3.jpeg" ContentType="image/jpeg"/>
  <Override PartName="/ppt/media/image41.png" ContentType="image/png"/>
  <Override PartName="/ppt/media/image25.png" ContentType="image/png"/>
  <Override PartName="/ppt/media/image62.png" ContentType="image/png"/>
  <Override PartName="/ppt/media/image27.png" ContentType="image/png"/>
  <Override PartName="/ppt/media/image33.jpeg" ContentType="image/jpeg"/>
  <Override PartName="/ppt/media/image16.png" ContentType="image/png"/>
  <Override PartName="/ppt/media/image26.png" ContentType="image/png"/>
  <Override PartName="/ppt/media/image59.png" ContentType="image/png"/>
  <Override PartName="/ppt/media/image66.jpeg" ContentType="image/jpeg"/>
  <Override PartName="/ppt/media/image11.png" ContentType="image/png"/>
  <Override PartName="/ppt/media/image48.png" ContentType="image/png"/>
  <Override PartName="/ppt/media/image18.png" ContentType="image/png"/>
  <Override PartName="/ppt/media/image6.png" ContentType="image/png"/>
  <Override PartName="/ppt/media/image19.png" ContentType="image/png"/>
  <Override PartName="/ppt/media/image7.png" ContentType="image/png"/>
  <Override PartName="/ppt/media/image34.jpeg" ContentType="image/jpeg"/>
  <Override PartName="/ppt/media/image37.png" ContentType="image/png"/>
  <Override PartName="/ppt/media/image12.png" ContentType="image/png"/>
  <Override PartName="/ppt/media/image49.png" ContentType="image/png"/>
  <Override PartName="/ppt/media/image65.jpeg" ContentType="image/jpeg"/>
  <Override PartName="/ppt/media/image8.png" ContentType="image/png"/>
  <Override PartName="/ppt/media/image1.png" ContentType="image/png"/>
  <Override PartName="/ppt/media/image13.png" ContentType="image/png"/>
  <Override PartName="/ppt/media/image9.png" ContentType="image/png"/>
  <Override PartName="/ppt/media/image64.jpeg" ContentType="image/jpeg"/>
  <Override PartName="/ppt/media/image39.png" ContentType="image/png"/>
  <Override PartName="/ppt/media/image36.jpeg" ContentType="image/jpeg"/>
  <Override PartName="/ppt/media/image10.png" ContentType="image/png"/>
  <Override PartName="/ppt/media/image68.wmf" ContentType="image/x-wmf"/>
  <Override PartName="/ppt/media/image35.jpeg" ContentType="image/jpeg"/>
  <Override PartName="/ppt/media/image47.png" ContentType="image/png"/>
  <Override PartName="/ppt/media/image31.jpeg" ContentType="image/jpeg"/>
  <Override PartName="/ppt/media/image42.png" ContentType="image/png"/>
  <Override PartName="/ppt/media/image43.png" ContentType="image/png"/>
  <Override PartName="/ppt/media/image57.jpeg" ContentType="image/jpeg"/>
  <Override PartName="/ppt/media/image63.png" ContentType="image/png"/>
  <Override PartName="/ppt/embeddings/oleObject1.docx" ContentType="application/vnd.openxmlformats-officedocument.wordprocessingml.document"/>
  <Override PartName="/ppt/embeddings/oleObject1.bin" ContentType="application/vnd.openxmlformats-officedocument.oleObject"/>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114.xml.rels" ContentType="application/vnd.openxmlformats-package.relationships+xml"/>
  <Override PartName="/ppt/slides/_rels/slide37.xml.rels" ContentType="application/vnd.openxmlformats-package.relationships+xml"/>
  <Override PartName="/ppt/slides/_rels/slide81.xml.rels" ContentType="application/vnd.openxmlformats-package.relationships+xml"/>
  <Override PartName="/ppt/slides/_rels/slide113.xml.rels" ContentType="application/vnd.openxmlformats-package.relationships+xml"/>
  <Override PartName="/ppt/slides/_rels/slide36.xml.rels" ContentType="application/vnd.openxmlformats-package.relationships+xml"/>
  <Override PartName="/ppt/slides/_rels/slide80.xml.rels" ContentType="application/vnd.openxmlformats-package.relationships+xml"/>
  <Override PartName="/ppt/slides/_rels/slide106.xml.rels" ContentType="application/vnd.openxmlformats-package.relationships+xml"/>
  <Override PartName="/ppt/slides/_rels/slide73.xml.rels" ContentType="application/vnd.openxmlformats-package.relationships+xml"/>
  <Override PartName="/ppt/slides/_rels/slide76.xml.rels" ContentType="application/vnd.openxmlformats-package.relationships+xml"/>
  <Override PartName="/ppt/slides/_rels/slide109.xml.rels" ContentType="application/vnd.openxmlformats-package.relationships+xml"/>
  <Override PartName="/ppt/slides/_rels/slide103.xml.rels" ContentType="application/vnd.openxmlformats-package.relationships+xml"/>
  <Override PartName="/ppt/slides/_rels/slide70.xml.rels" ContentType="application/vnd.openxmlformats-package.relationships+xml"/>
  <Override PartName="/ppt/slides/_rels/slide26.xml.rels" ContentType="application/vnd.openxmlformats-package.relationships+xml"/>
  <Override PartName="/ppt/slides/_rels/slide105.xml.rels" ContentType="application/vnd.openxmlformats-package.relationships+xml"/>
  <Override PartName="/ppt/slides/_rels/slide72.xml.rels" ContentType="application/vnd.openxmlformats-package.relationships+xml"/>
  <Override PartName="/ppt/slides/_rels/slide75.xml.rels" ContentType="application/vnd.openxmlformats-package.relationships+xml"/>
  <Override PartName="/ppt/slides/_rels/slide108.xml.rels" ContentType="application/vnd.openxmlformats-package.relationships+xml"/>
  <Override PartName="/ppt/slides/_rels/slide107.xml.rels" ContentType="application/vnd.openxmlformats-package.relationships+xml"/>
  <Override PartName="/ppt/slides/_rels/slide74.xml.rels" ContentType="application/vnd.openxmlformats-package.relationships+xml"/>
  <Override PartName="/ppt/slides/_rels/slide31.xml.rels" ContentType="application/vnd.openxmlformats-package.relationships+xml"/>
  <Override PartName="/ppt/slides/_rels/slide142.xml.rels" ContentType="application/vnd.openxmlformats-package.relationships+xml"/>
  <Override PartName="/ppt/slides/_rels/slide138.xml.rels" ContentType="application/vnd.openxmlformats-package.relationships+xml"/>
  <Override PartName="/ppt/slides/_rels/slide120.xml.rels" ContentType="application/vnd.openxmlformats-package.relationships+xml"/>
  <Override PartName="/ppt/slides/_rels/slide78.xml.rels" ContentType="application/vnd.openxmlformats-package.relationships+xml"/>
  <Override PartName="/ppt/slides/_rels/slide60.xml.rels" ContentType="application/vnd.openxmlformats-package.relationships+xml"/>
  <Override PartName="/ppt/slides/_rels/slide56.xml.rels" ContentType="application/vnd.openxmlformats-package.relationships+xml"/>
  <Override PartName="/ppt/slides/_rels/slide50.xml.rels" ContentType="application/vnd.openxmlformats-package.relationships+xml"/>
  <Override PartName="/ppt/slides/_rels/slide99.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146.xml.rels" ContentType="application/vnd.openxmlformats-package.relationships+xml"/>
  <Override PartName="/ppt/slides/_rels/slide131.xml.rels" ContentType="application/vnd.openxmlformats-package.relationships+xml"/>
  <Override PartName="/ppt/slides/_rels/slide137.xml.rels" ContentType="application/vnd.openxmlformats-package.relationships+xml"/>
  <Override PartName="/ppt/slides/_rels/slide53.xml.rels" ContentType="application/vnd.openxmlformats-package.relationships+xml"/>
  <Override PartName="/ppt/slides/_rels/slide77.xml.rels" ContentType="application/vnd.openxmlformats-package.relationships+xml"/>
  <Override PartName="/ppt/slides/_rels/slide133.xml.rels" ContentType="application/vnd.openxmlformats-package.relationships+xml"/>
  <Override PartName="/ppt/slides/_rels/slide134.xml.rels" ContentType="application/vnd.openxmlformats-package.relationships+xml"/>
  <Override PartName="/ppt/slides/_rels/slide4.xml.rels" ContentType="application/vnd.openxmlformats-package.relationships+xml"/>
  <Override PartName="/ppt/slides/_rels/slide144.xml.rels" ContentType="application/vnd.openxmlformats-package.relationships+xml"/>
  <Override PartName="/ppt/slides/_rels/slide54.xml.rels" ContentType="application/vnd.openxmlformats-package.relationships+xml"/>
  <Override PartName="/ppt/slides/_rels/slide84.xml.rels" ContentType="application/vnd.openxmlformats-package.relationships+xml"/>
  <Override PartName="/ppt/slides/_rels/slide117.xml.rels" ContentType="application/vnd.openxmlformats-package.relationships+xml"/>
  <Override PartName="/ppt/slides/_rels/slide3.xml.rels" ContentType="application/vnd.openxmlformats-package.relationships+xml"/>
  <Override PartName="/ppt/slides/_rels/slide87.xml.rels" ContentType="application/vnd.openxmlformats-package.relationships+xml"/>
  <Override PartName="/ppt/slides/_rels/slide139.xml.rels" ContentType="application/vnd.openxmlformats-package.relationships+xml"/>
  <Override PartName="/ppt/slides/_rels/slide143.xml.rels" ContentType="application/vnd.openxmlformats-package.relationships+xml"/>
  <Override PartName="/ppt/slides/_rels/slide89.xml.rels" ContentType="application/vnd.openxmlformats-package.relationships+xml"/>
  <Override PartName="/ppt/slides/_rels/slide14.xml.rels" ContentType="application/vnd.openxmlformats-package.relationships+xml"/>
  <Override PartName="/ppt/slides/_rels/slide27.xml.rels" ContentType="application/vnd.openxmlformats-package.relationships+xml"/>
  <Override PartName="/ppt/slides/_rels/slide12.xml.rels" ContentType="application/vnd.openxmlformats-package.relationships+xml"/>
  <Override PartName="/ppt/slides/_rels/slide28.xml.rels" ContentType="application/vnd.openxmlformats-package.relationships+xml"/>
  <Override PartName="/ppt/slides/_rels/slide30.xml.rels" ContentType="application/vnd.openxmlformats-package.relationships+xml"/>
  <Override PartName="/ppt/slides/_rels/slide79.xml.rels" ContentType="application/vnd.openxmlformats-package.relationships+xml"/>
  <Override PartName="/ppt/slides/_rels/slide98.xml.rels" ContentType="application/vnd.openxmlformats-package.relationships+xml"/>
  <Override PartName="/ppt/slides/_rels/slide45.xml.rels" ContentType="application/vnd.openxmlformats-package.relationships+xml"/>
  <Override PartName="/ppt/slides/_rels/slide13.xml.rels" ContentType="application/vnd.openxmlformats-package.relationships+xml"/>
  <Override PartName="/ppt/slides/_rels/slide132.xml.rels" ContentType="application/vnd.openxmlformats-package.relationships+xml"/>
  <Override PartName="/ppt/slides/_rels/slide29.xml.rels" ContentType="application/vnd.openxmlformats-package.relationships+xml"/>
  <Override PartName="/ppt/slides/_rels/slide32.xml.rels" ContentType="application/vnd.openxmlformats-package.relationships+xml"/>
  <Override PartName="/ppt/slides/_rels/slide1.xml.rels" ContentType="application/vnd.openxmlformats-package.relationships+xml"/>
  <Override PartName="/ppt/slides/_rels/slide51.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145.xml.rels" ContentType="application/vnd.openxmlformats-package.relationships+xml"/>
  <Override PartName="/ppt/slides/_rels/slide40.xml.rels" ContentType="application/vnd.openxmlformats-package.relationships+xml"/>
  <Override PartName="/ppt/slides/_rels/slide135.xml.rels" ContentType="application/vnd.openxmlformats-package.relationships+xml"/>
  <Override PartName="/ppt/slides/_rels/slide5.xml.rels" ContentType="application/vnd.openxmlformats-package.relationships+xml"/>
  <Override PartName="/ppt/slides/_rels/slide129.xml.rels" ContentType="application/vnd.openxmlformats-package.relationships+xml"/>
  <Override PartName="/ppt/slides/_rels/slide96.xml.rels" ContentType="application/vnd.openxmlformats-package.relationships+xml"/>
  <Override PartName="/ppt/slides/_rels/slide43.xml.rels" ContentType="application/vnd.openxmlformats-package.relationships+xml"/>
  <Override PartName="/ppt/slides/_rels/slide85.xml.rels" ContentType="application/vnd.openxmlformats-package.relationships+xml"/>
  <Override PartName="/ppt/slides/_rels/slide118.xml.rels" ContentType="application/vnd.openxmlformats-package.relationships+xml"/>
  <Override PartName="/ppt/slides/_rels/slide88.xml.rels" ContentType="application/vnd.openxmlformats-package.relationships+xml"/>
  <Override PartName="/ppt/slides/_rels/slide33.xml.rels" ContentType="application/vnd.openxmlformats-package.relationships+xml"/>
  <Override PartName="/ppt/slides/_rels/slide110.xml.rels" ContentType="application/vnd.openxmlformats-package.relationships+xml"/>
  <Override PartName="/ppt/slides/_rels/slide128.xml.rels" ContentType="application/vnd.openxmlformats-package.relationships+xml"/>
  <Override PartName="/ppt/slides/_rels/slide95.xml.rels" ContentType="application/vnd.openxmlformats-package.relationships+xml"/>
  <Override PartName="/ppt/slides/_rels/slide55.xml.rels" ContentType="application/vnd.openxmlformats-package.relationships+xml"/>
  <Override PartName="/ppt/slides/_rels/slide34.xml.rels" ContentType="application/vnd.openxmlformats-package.relationships+xml"/>
  <Override PartName="/ppt/slides/_rels/slide111.xml.rels" ContentType="application/vnd.openxmlformats-package.relationships+xml"/>
  <Override PartName="/ppt/slides/_rels/slide97.xml.rels" ContentType="application/vnd.openxmlformats-package.relationships+xml"/>
  <Override PartName="/ppt/slides/_rels/slide44.xml.rels" ContentType="application/vnd.openxmlformats-package.relationships+xml"/>
  <Override PartName="/ppt/slides/_rels/slide116.xml.rels" ContentType="application/vnd.openxmlformats-package.relationships+xml"/>
  <Override PartName="/ppt/slides/_rels/slide83.xml.rels" ContentType="application/vnd.openxmlformats-package.relationships+xml"/>
  <Override PartName="/ppt/slides/_rels/slide39.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59.xml.rels" ContentType="application/vnd.openxmlformats-package.relationships+xml"/>
  <Override PartName="/ppt/slides/_rels/slide136.xml.rels" ContentType="application/vnd.openxmlformats-package.relationships+xml"/>
  <Override PartName="/ppt/slides/_rels/slide130.xml.rels" ContentType="application/vnd.openxmlformats-package.relationships+xml"/>
  <Override PartName="/ppt/slides/_rels/slide2.xml.rels" ContentType="application/vnd.openxmlformats-package.relationships+xml"/>
  <Override PartName="/ppt/slides/_rels/slide119.xml.rels" ContentType="application/vnd.openxmlformats-package.relationships+xml"/>
  <Override PartName="/ppt/slides/_rels/slide86.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115.xml.rels" ContentType="application/vnd.openxmlformats-package.relationships+xml"/>
  <Override PartName="/ppt/slides/_rels/slide38.xml.rels" ContentType="application/vnd.openxmlformats-package.relationships+xml"/>
  <Override PartName="/ppt/slides/_rels/slide82.xml.rels" ContentType="application/vnd.openxmlformats-package.relationships+xml"/>
  <Override PartName="/ppt/slides/_rels/slide112.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58.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22.xml.rels" ContentType="application/vnd.openxmlformats-package.relationships+xml"/>
  <Override PartName="/ppt/slides/_rels/slide18.xml.rels" ContentType="application/vnd.openxmlformats-package.relationships+xml"/>
  <Override PartName="/ppt/slides/_rels/slide123.xml.rels" ContentType="application/vnd.openxmlformats-package.relationships+xml"/>
  <Override PartName="/ppt/slides/_rels/slide46.xml.rels" ContentType="application/vnd.openxmlformats-package.relationships+xml"/>
  <Override PartName="/ppt/slides/_rels/slide90.xml.rels" ContentType="application/vnd.openxmlformats-package.relationships+xml"/>
  <Override PartName="/ppt/slides/_rels/slide19.xml.rels" ContentType="application/vnd.openxmlformats-package.relationships+xml"/>
  <Override PartName="/ppt/slides/_rels/slide127.xml.rels" ContentType="application/vnd.openxmlformats-package.relationships+xml"/>
  <Override PartName="/ppt/slides/_rels/slide94.xml.rels" ContentType="application/vnd.openxmlformats-package.relationships+xml"/>
  <Override PartName="/ppt/slides/_rels/slide124.xml.rels" ContentType="application/vnd.openxmlformats-package.relationships+xml"/>
  <Override PartName="/ppt/slides/_rels/slide47.xml.rels" ContentType="application/vnd.openxmlformats-package.relationships+xml"/>
  <Override PartName="/ppt/slides/_rels/slide91.xml.rels" ContentType="application/vnd.openxmlformats-package.relationships+xml"/>
  <Override PartName="/ppt/slides/_rels/slide62.xml.rels" ContentType="application/vnd.openxmlformats-package.relationships+xml"/>
  <Override PartName="/ppt/slides/_rels/slide140.xml.rels" ContentType="application/vnd.openxmlformats-package.relationships+xml"/>
  <Override PartName="/ppt/slides/_rels/slide63.xml.rels" ContentType="application/vnd.openxmlformats-package.relationships+xml"/>
  <Override PartName="/ppt/slides/_rels/slide141.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121.xml.rels" ContentType="application/vnd.openxmlformats-package.relationships+xml"/>
  <Override PartName="/ppt/slides/_rels/slide66.xml.rels" ContentType="application/vnd.openxmlformats-package.relationships+xml"/>
  <Override PartName="/ppt/slides/_rels/slide122.xml.rels" ContentType="application/vnd.openxmlformats-package.relationships+xml"/>
  <Override PartName="/ppt/slides/_rels/slide67.xml.rels" ContentType="application/vnd.openxmlformats-package.relationships+xml"/>
  <Override PartName="/ppt/slides/_rels/slide125.xml.rels" ContentType="application/vnd.openxmlformats-package.relationships+xml"/>
  <Override PartName="/ppt/slides/_rels/slide48.xml.rels" ContentType="application/vnd.openxmlformats-package.relationships+xml"/>
  <Override PartName="/ppt/slides/_rels/slide92.xml.rels" ContentType="application/vnd.openxmlformats-package.relationships+xml"/>
  <Override PartName="/ppt/slides/_rels/slide68.xml.rels" ContentType="application/vnd.openxmlformats-package.relationships+xml"/>
  <Override PartName="/ppt/slides/_rels/slide126.xml.rels" ContentType="application/vnd.openxmlformats-package.relationships+xml"/>
  <Override PartName="/ppt/slides/_rels/slide93.xml.rels" ContentType="application/vnd.openxmlformats-package.relationships+xml"/>
  <Override PartName="/ppt/slides/_rels/slide49.xml.rels" ContentType="application/vnd.openxmlformats-package.relationships+xml"/>
  <Override PartName="/ppt/slides/_rels/slide69.xml.rels" ContentType="application/vnd.openxmlformats-package.relationships+xml"/>
  <Override PartName="/ppt/slides/_rels/slide23.xml.rels" ContentType="application/vnd.openxmlformats-package.relationships+xml"/>
  <Override PartName="/ppt/slides/_rels/slide100.xml.rels" ContentType="application/vnd.openxmlformats-package.relationships+xml"/>
  <Override PartName="/ppt/slides/_rels/slide24.xml.rels" ContentType="application/vnd.openxmlformats-package.relationships+xml"/>
  <Override PartName="/ppt/slides/_rels/slide101.xml.rels" ContentType="application/vnd.openxmlformats-package.relationships+xml"/>
  <Override PartName="/ppt/slides/_rels/slide25.xml.rels" ContentType="application/vnd.openxmlformats-package.relationships+xml"/>
  <Override PartName="/ppt/slides/_rels/slide102.xml.rels" ContentType="application/vnd.openxmlformats-package.relationships+xml"/>
  <Override PartName="/ppt/slides/_rels/slide71.xml.rels" ContentType="application/vnd.openxmlformats-package.relationships+xml"/>
  <Override PartName="/ppt/slides/_rels/slide104.xml.rels" ContentType="application/vnd.openxmlformats-package.relationships+xml"/>
  <Override PartName="/ppt/slides/slide127.xml" ContentType="application/vnd.openxmlformats-officedocument.presentationml.slide+xml"/>
  <Override PartName="/ppt/slides/slide99.xml" ContentType="application/vnd.openxmlformats-officedocument.presentationml.slide+xml"/>
  <Override PartName="/ppt/slides/slide126.xml" ContentType="application/vnd.openxmlformats-officedocument.presentationml.slide+xml"/>
  <Override PartName="/ppt/slides/slide98.xml" ContentType="application/vnd.openxmlformats-officedocument.presentationml.slide+xml"/>
  <Override PartName="/ppt/slides/slide125.xml" ContentType="application/vnd.openxmlformats-officedocument.presentationml.slide+xml"/>
  <Override PartName="/ppt/slides/slide97.xml" ContentType="application/vnd.openxmlformats-officedocument.presentationml.slide+xml"/>
  <Override PartName="/ppt/slides/slide29.xml" ContentType="application/vnd.openxmlformats-officedocument.presentationml.slide+xml"/>
  <Override PartName="/ppt/slides/slide124.xml" ContentType="application/vnd.openxmlformats-officedocument.presentationml.slide+xml"/>
  <Override PartName="/ppt/slides/slide96.xml" ContentType="application/vnd.openxmlformats-officedocument.presentationml.slide+xml"/>
  <Override PartName="/ppt/slides/slide28.xml" ContentType="application/vnd.openxmlformats-officedocument.presentationml.slide+xml"/>
  <Override PartName="/ppt/slides/slide123.xml" ContentType="application/vnd.openxmlformats-officedocument.presentationml.slide+xml"/>
  <Override PartName="/ppt/slides/slide95.xml" ContentType="application/vnd.openxmlformats-officedocument.presentationml.slide+xml"/>
  <Override PartName="/ppt/slides/slide27.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89.xml" ContentType="application/vnd.openxmlformats-officedocument.presentationml.slide+xml"/>
  <Override PartName="/ppt/slides/slide116.xml" ContentType="application/vnd.openxmlformats-officedocument.presentationml.slide+xml"/>
  <Override PartName="/ppt/slides/slide88.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109.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30.xml" ContentType="application/vnd.openxmlformats-officedocument.presentationml.slide+xml"/>
  <Override PartName="/ppt/slides/slide12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53.xml" ContentType="application/vnd.openxmlformats-officedocument.presentationml.slide+xml"/>
  <Override PartName="/ppt/slides/slide56.xml" ContentType="application/vnd.openxmlformats-officedocument.presentationml.slide+xml"/>
  <Override PartName="/ppt/slides/slide51.xml" ContentType="application/vnd.openxmlformats-officedocument.presentationml.slide+xml"/>
  <Override PartName="/ppt/slides/slide14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80.xml" ContentType="application/vnd.openxmlformats-officedocument.presentationml.slide+xml"/>
  <Override PartName="/ppt/slides/slide43.xml" ContentType="application/vnd.openxmlformats-officedocument.presentationml.slide+xml"/>
  <Override PartName="/ppt/slides/slide34.xml" ContentType="application/vnd.openxmlformats-officedocument.presentationml.slide+xml"/>
  <Override PartName="/ppt/slides/slide130.xml" ContentType="application/vnd.openxmlformats-officedocument.presentationml.slide+xml"/>
  <Override PartName="/ppt/slides/slide52.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81.xml" ContentType="application/vnd.openxmlformats-officedocument.presentationml.slide+xml"/>
  <Override PartName="/ppt/slides/slide140.xml" ContentType="application/vnd.openxmlformats-officedocument.presentationml.slide+xml"/>
  <Override PartName="/ppt/slides/slide44.xml" ContentType="application/vnd.openxmlformats-officedocument.presentationml.slide+xml"/>
  <Override PartName="/ppt/slides/slide145.xml" ContentType="application/vnd.openxmlformats-officedocument.presentationml.slide+xml"/>
  <Override PartName="/ppt/slides/slide49.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40.xml" ContentType="application/vnd.openxmlformats-officedocument.presentationml.slide+xml"/>
  <Override PartName="/ppt/slides/slide54.xml" ContentType="application/vnd.openxmlformats-officedocument.presentationml.slide+xml"/>
  <Override PartName="/ppt/slides/slide50.xml" ContentType="application/vnd.openxmlformats-officedocument.presentationml.slide+xml"/>
  <Override PartName="/ppt/slides/slide55.xml" ContentType="application/vnd.openxmlformats-officedocument.presentationml.slide+xml"/>
  <Override PartName="/ppt/slides/slide144.xml" ContentType="application/vnd.openxmlformats-officedocument.presentationml.slide+xml"/>
  <Override PartName="/ppt/slides/slide48.xml" ContentType="application/vnd.openxmlformats-officedocument.presentationml.slide+xml"/>
  <Override PartName="/ppt/slides/slide39.xml" ContentType="application/vnd.openxmlformats-officedocument.presentationml.slide+xml"/>
  <Override PartName="/ppt/slides/slide135.xml" ContentType="application/vnd.openxmlformats-officedocument.presentationml.slide+xml"/>
  <Override PartName="/ppt/slides/slide143.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134.xml" ContentType="application/vnd.openxmlformats-officedocument.presentationml.slide+xml"/>
  <Override PartName="/ppt/slides/slide142.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133.xml" ContentType="application/vnd.openxmlformats-officedocument.presentationml.slide+xml"/>
  <Override PartName="/ppt/slides/slide141.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132.xml" ContentType="application/vnd.openxmlformats-officedocument.presentationml.slide+xml"/>
  <Override PartName="/ppt/slides/slide131.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slides/slide108.xml" ContentType="application/vnd.openxmlformats-officedocument.presentationml.slide+xml"/>
  <Override PartName="/ppt/slides/slide1.xml" ContentType="application/vnd.openxmlformats-officedocument.presentationml.slide+xml"/>
  <Override PartName="/ppt/slides/slide79.xml" ContentType="application/vnd.openxmlformats-officedocument.presentationml.slide+xml"/>
  <Override PartName="/ppt/slides/slide107.xml" ContentType="application/vnd.openxmlformats-officedocument.presentationml.slide+xml"/>
  <Override PartName="/ppt/slides/slide57.xml" ContentType="application/vnd.openxmlformats-officedocument.presentationml.slide+xml"/>
  <Override PartName="/ppt/slides/slide14.xml" ContentType="application/vnd.openxmlformats-officedocument.presentationml.slide+xml"/>
  <Override PartName="/ppt/slides/slide110.xml" ContentType="application/vnd.openxmlformats-officedocument.presentationml.slide+xml"/>
  <Override PartName="/ppt/slides/slide82.xml" ContentType="application/vnd.openxmlformats-officedocument.presentationml.slide+xml"/>
  <Override PartName="/ppt/slides/slide20.xml" ContentType="application/vnd.openxmlformats-officedocument.presentationml.slide+xml"/>
  <Override PartName="/ppt/slides/slide119.xml" ContentType="application/vnd.openxmlformats-officedocument.presentationml.slide+xml"/>
  <Override PartName="/ppt/slides/slide58.xml" ContentType="application/vnd.openxmlformats-officedocument.presentationml.slide+xml"/>
  <Override PartName="/ppt/slides/slide15.xml" ContentType="application/vnd.openxmlformats-officedocument.presentationml.slide+xml"/>
  <Override PartName="/ppt/slides/slide111.xml" ContentType="application/vnd.openxmlformats-officedocument.presentationml.slide+xml"/>
  <Override PartName="/ppt/slides/slide83.xml" ContentType="application/vnd.openxmlformats-officedocument.presentationml.slide+xml"/>
  <Override PartName="/ppt/slides/slide21.xml" ContentType="application/vnd.openxmlformats-officedocument.presentationml.slide+xml"/>
  <Override PartName="/ppt/slides/slide59.xml" ContentType="application/vnd.openxmlformats-officedocument.presentationml.slide+xml"/>
  <Override PartName="/ppt/slides/slide16.xml" ContentType="application/vnd.openxmlformats-officedocument.presentationml.slide+xml"/>
  <Override PartName="/ppt/slides/slide112.xml" ContentType="application/vnd.openxmlformats-officedocument.presentationml.slide+xml"/>
  <Override PartName="/ppt/slides/slide84.xml" ContentType="application/vnd.openxmlformats-officedocument.presentationml.slide+xml"/>
  <Override PartName="/ppt/slides/slide115.xml" ContentType="application/vnd.openxmlformats-officedocument.presentationml.slide+xml"/>
  <Override PartName="/ppt/slides/slide87.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90.xml" ContentType="application/vnd.openxmlformats-officedocument.presentationml.slide+xml"/>
  <Override PartName="/ppt/slides/slide23.xml" ContentType="application/vnd.openxmlformats-officedocument.presentationml.slide+xml"/>
  <Override PartName="/ppt/slides/slide9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120.xml" ContentType="application/vnd.openxmlformats-officedocument.presentationml.slide+xml"/>
  <Override PartName="/ppt/slides/slide24.xml" ContentType="application/vnd.openxmlformats-officedocument.presentationml.slide+xml"/>
  <Override PartName="/ppt/slides/slide92.xml" ContentType="application/vnd.openxmlformats-officedocument.presentationml.slide+xml"/>
  <Override PartName="/ppt/slides/slide68.xml" ContentType="application/vnd.openxmlformats-officedocument.presentationml.slide+xml"/>
  <Override PartName="/ppt/slides/slide25.xml" ContentType="application/vnd.openxmlformats-officedocument.presentationml.slide+xml"/>
  <Override PartName="/ppt/slides/slide121.xml" ContentType="application/vnd.openxmlformats-officedocument.presentationml.slide+xml"/>
  <Override PartName="/ppt/slides/slide93.xml" ContentType="application/vnd.openxmlformats-officedocument.presentationml.slide+xml"/>
  <Override PartName="/ppt/slides/slide69.xml" ContentType="application/vnd.openxmlformats-officedocument.presentationml.slide+xml"/>
  <Override PartName="/ppt/slides/slide26.xml" ContentType="application/vnd.openxmlformats-officedocument.presentationml.slide+xml"/>
  <Override PartName="/ppt/slides/slide122.xml" ContentType="application/vnd.openxmlformats-officedocument.presentationml.slide+xml"/>
  <Override PartName="/ppt/slides/slide9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100.xml" ContentType="application/vnd.openxmlformats-officedocument.presentationml.slide+xml"/>
  <Override PartName="/ppt/slides/slide72.xml" ContentType="application/vnd.openxmlformats-officedocument.presentationml.slide+xml"/>
  <Override PartName="/ppt/slides/slide101.xml" ContentType="application/vnd.openxmlformats-officedocument.presentationml.slide+xml"/>
  <Override PartName="/ppt/slides/slide73.xml" ContentType="application/vnd.openxmlformats-officedocument.presentationml.slide+xml"/>
  <Override PartName="/ppt/slides/slide10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103.xml" ContentType="application/vnd.openxmlformats-officedocument.presentationml.slide+xml"/>
  <Override PartName="/ppt/slides/slide76.xml" ContentType="application/vnd.openxmlformats-officedocument.presentationml.slide+xml"/>
  <Override PartName="/ppt/slides/slide104.xml" ContentType="application/vnd.openxmlformats-officedocument.presentationml.slide+xml"/>
  <Override PartName="/ppt/slides/slide77.xml" ContentType="application/vnd.openxmlformats-officedocument.presentationml.slide+xml"/>
  <Override PartName="/ppt/slides/slide105.xml" ContentType="application/vnd.openxmlformats-officedocument.presentationml.slide+xml"/>
  <Override PartName="/ppt/slides/slide78.xml" ContentType="application/vnd.openxmlformats-officedocument.presentationml.slide+xml"/>
  <Override PartName="/ppt/slides/slide106.xml" ContentType="application/vnd.openxmlformats-officedocument.presentationml.slide+xml"/>
  <Override PartName="/ppt/slides/slide17.xml" ContentType="application/vnd.openxmlformats-officedocument.presentationml.slide+xml"/>
  <Override PartName="/ppt/slides/slide85.xml" ContentType="application/vnd.openxmlformats-officedocument.presentationml.slide+xml"/>
  <Override PartName="/ppt/slides/slide113.xml" ContentType="application/vnd.openxmlformats-officedocument.presentationml.slide+xml"/>
  <Override PartName="/ppt/slides/slide18.xml" ContentType="application/vnd.openxmlformats-officedocument.presentationml.slide+xml"/>
  <Override PartName="/ppt/slides/slide86.xml" ContentType="application/vnd.openxmlformats-officedocument.presentationml.slide+xml"/>
  <Override PartName="/ppt/slides/slide1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00" Type="http://schemas.openxmlformats.org/officeDocument/2006/relationships/slide" Target="slides/slide95.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130" Type="http://schemas.openxmlformats.org/officeDocument/2006/relationships/slide" Target="slides/slide125.xml"/><Relationship Id="rId131" Type="http://schemas.openxmlformats.org/officeDocument/2006/relationships/slide" Target="slides/slide126.xml"/><Relationship Id="rId132" Type="http://schemas.openxmlformats.org/officeDocument/2006/relationships/slide" Target="slides/slide127.xml"/><Relationship Id="rId133" Type="http://schemas.openxmlformats.org/officeDocument/2006/relationships/slide" Target="slides/slide128.xml"/><Relationship Id="rId134" Type="http://schemas.openxmlformats.org/officeDocument/2006/relationships/slide" Target="slides/slide129.xml"/><Relationship Id="rId135" Type="http://schemas.openxmlformats.org/officeDocument/2006/relationships/slide" Target="slides/slide130.xml"/><Relationship Id="rId136" Type="http://schemas.openxmlformats.org/officeDocument/2006/relationships/slide" Target="slides/slide131.xml"/><Relationship Id="rId137" Type="http://schemas.openxmlformats.org/officeDocument/2006/relationships/slide" Target="slides/slide132.xml"/><Relationship Id="rId138" Type="http://schemas.openxmlformats.org/officeDocument/2006/relationships/slide" Target="slides/slide133.xml"/><Relationship Id="rId139" Type="http://schemas.openxmlformats.org/officeDocument/2006/relationships/slide" Target="slides/slide134.xml"/><Relationship Id="rId140" Type="http://schemas.openxmlformats.org/officeDocument/2006/relationships/slide" Target="slides/slide135.xml"/><Relationship Id="rId141" Type="http://schemas.openxmlformats.org/officeDocument/2006/relationships/slide" Target="slides/slide136.xml"/><Relationship Id="rId142" Type="http://schemas.openxmlformats.org/officeDocument/2006/relationships/slide" Target="slides/slide137.xml"/><Relationship Id="rId143" Type="http://schemas.openxmlformats.org/officeDocument/2006/relationships/slide" Target="slides/slide138.xml"/><Relationship Id="rId144" Type="http://schemas.openxmlformats.org/officeDocument/2006/relationships/slide" Target="slides/slide139.xml"/><Relationship Id="rId145" Type="http://schemas.openxmlformats.org/officeDocument/2006/relationships/slide" Target="slides/slide140.xml"/><Relationship Id="rId146" Type="http://schemas.openxmlformats.org/officeDocument/2006/relationships/slide" Target="slides/slide141.xml"/><Relationship Id="rId147" Type="http://schemas.openxmlformats.org/officeDocument/2006/relationships/slide" Target="slides/slide142.xml"/><Relationship Id="rId148" Type="http://schemas.openxmlformats.org/officeDocument/2006/relationships/slide" Target="slides/slide143.xml"/><Relationship Id="rId149" Type="http://schemas.openxmlformats.org/officeDocument/2006/relationships/slide" Target="slides/slide144.xml"/><Relationship Id="rId150" Type="http://schemas.openxmlformats.org/officeDocument/2006/relationships/slide" Target="slides/slide145.xml"/><Relationship Id="rId151" Type="http://schemas.openxmlformats.org/officeDocument/2006/relationships/slide" Target="slides/slide146.xml"/><Relationship Id="rId152"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cs-CZ" sz="1400" spc="-1" strike="noStrike">
                <a:solidFill>
                  <a:srgbClr val="000000"/>
                </a:solidFill>
                <a:latin typeface="Arial"/>
              </a:rPr>
              <a:t>Click to move the slide</a:t>
            </a:r>
            <a:endParaRPr b="0" lang="cs-CZ" sz="1400" spc="-1" strike="noStrike">
              <a:solidFill>
                <a:srgbClr val="000000"/>
              </a:solidFill>
              <a:latin typeface="Arial"/>
            </a:endParaRPr>
          </a:p>
        </p:txBody>
      </p:sp>
      <p:sp>
        <p:nvSpPr>
          <p:cNvPr id="124"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cs-CZ" sz="2000" spc="-1" strike="noStrike">
                <a:latin typeface="Arial"/>
              </a:rPr>
              <a:t>Click to edit the notes format</a:t>
            </a:r>
            <a:endParaRPr b="0" lang="cs-CZ" sz="2000" spc="-1" strike="noStrike">
              <a:latin typeface="Arial"/>
            </a:endParaRPr>
          </a:p>
        </p:txBody>
      </p:sp>
      <p:sp>
        <p:nvSpPr>
          <p:cNvPr id="125"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cs-CZ" sz="1400" spc="-1" strike="noStrike">
                <a:latin typeface="Times New Roman"/>
              </a:rPr>
              <a:t>&lt;header&gt;</a:t>
            </a:r>
            <a:endParaRPr b="0" lang="cs-CZ" sz="1400" spc="-1" strike="noStrike">
              <a:latin typeface="Times New Roman"/>
            </a:endParaRPr>
          </a:p>
        </p:txBody>
      </p:sp>
      <p:sp>
        <p:nvSpPr>
          <p:cNvPr id="126" name="PlaceHolder 4"/>
          <p:cNvSpPr>
            <a:spLocks noGrp="1"/>
          </p:cNvSpPr>
          <p:nvPr>
            <p:ph type="dt" idx="10"/>
          </p:nvPr>
        </p:nvSpPr>
        <p:spPr>
          <a:xfrm>
            <a:off x="4278960" y="0"/>
            <a:ext cx="3280680" cy="534240"/>
          </a:xfrm>
          <a:prstGeom prst="rect">
            <a:avLst/>
          </a:prstGeom>
          <a:noFill/>
          <a:ln w="0">
            <a:noFill/>
          </a:ln>
        </p:spPr>
        <p:txBody>
          <a:bodyPr lIns="0" rIns="0" tIns="0" bIns="0" anchor="t">
            <a:noAutofit/>
          </a:bodyPr>
          <a:lstStyle>
            <a:lvl1pPr algn="r">
              <a:buNone/>
              <a:defRPr b="0" lang="cs-CZ" sz="1400" spc="-1" strike="noStrike">
                <a:latin typeface="Times New Roman"/>
              </a:defRPr>
            </a:lvl1pPr>
          </a:lstStyle>
          <a:p>
            <a:pPr algn="r">
              <a:buNone/>
            </a:pPr>
            <a:r>
              <a:rPr b="0" lang="cs-CZ" sz="1400" spc="-1" strike="noStrike">
                <a:latin typeface="Times New Roman"/>
              </a:rPr>
              <a:t>&lt;date/time&gt;</a:t>
            </a:r>
            <a:endParaRPr b="0" lang="cs-CZ" sz="1400" spc="-1" strike="noStrike">
              <a:latin typeface="Times New Roman"/>
            </a:endParaRPr>
          </a:p>
        </p:txBody>
      </p:sp>
      <p:sp>
        <p:nvSpPr>
          <p:cNvPr id="127" name="PlaceHolder 5"/>
          <p:cNvSpPr>
            <a:spLocks noGrp="1"/>
          </p:cNvSpPr>
          <p:nvPr>
            <p:ph type="ftr" idx="11"/>
          </p:nvPr>
        </p:nvSpPr>
        <p:spPr>
          <a:xfrm>
            <a:off x="0" y="10157400"/>
            <a:ext cx="3280680" cy="534240"/>
          </a:xfrm>
          <a:prstGeom prst="rect">
            <a:avLst/>
          </a:prstGeom>
          <a:noFill/>
          <a:ln w="0">
            <a:noFill/>
          </a:ln>
        </p:spPr>
        <p:txBody>
          <a:bodyPr lIns="0" rIns="0" tIns="0" bIns="0" anchor="b">
            <a:noAutofit/>
          </a:bodyPr>
          <a:lstStyle>
            <a:lvl1pPr>
              <a:defRPr b="0" lang="cs-CZ" sz="1400" spc="-1" strike="noStrike">
                <a:latin typeface="Times New Roman"/>
              </a:defRPr>
            </a:lvl1pPr>
          </a:lstStyle>
          <a:p>
            <a:r>
              <a:rPr b="0" lang="cs-CZ" sz="1400" spc="-1" strike="noStrike">
                <a:latin typeface="Times New Roman"/>
              </a:rPr>
              <a:t>&lt;footer&gt;</a:t>
            </a:r>
            <a:endParaRPr b="0" lang="cs-CZ" sz="1400" spc="-1" strike="noStrike">
              <a:latin typeface="Times New Roman"/>
            </a:endParaRPr>
          </a:p>
        </p:txBody>
      </p:sp>
      <p:sp>
        <p:nvSpPr>
          <p:cNvPr id="128" name="PlaceHolder 6"/>
          <p:cNvSpPr>
            <a:spLocks noGrp="1"/>
          </p:cNvSpPr>
          <p:nvPr>
            <p:ph type="sldNum" idx="12"/>
          </p:nvPr>
        </p:nvSpPr>
        <p:spPr>
          <a:xfrm>
            <a:off x="4278960" y="10157400"/>
            <a:ext cx="3280680" cy="534240"/>
          </a:xfrm>
          <a:prstGeom prst="rect">
            <a:avLst/>
          </a:prstGeom>
          <a:noFill/>
          <a:ln w="0">
            <a:noFill/>
          </a:ln>
        </p:spPr>
        <p:txBody>
          <a:bodyPr lIns="0" rIns="0" tIns="0" bIns="0" anchor="b">
            <a:noAutofit/>
          </a:bodyPr>
          <a:lstStyle>
            <a:lvl1pPr algn="r">
              <a:buNone/>
              <a:defRPr b="0" lang="cs-CZ" sz="1400" spc="-1" strike="noStrike">
                <a:latin typeface="Times New Roman"/>
              </a:defRPr>
            </a:lvl1pPr>
          </a:lstStyle>
          <a:p>
            <a:pPr algn="r">
              <a:buNone/>
            </a:pPr>
            <a:fld id="{45C2CC99-1E4A-464E-A0D0-6CB82A058EE7}" type="slidenum">
              <a:rPr b="0" lang="cs-CZ" sz="1400" spc="-1" strike="noStrike">
                <a:latin typeface="Times New Roman"/>
              </a:rPr>
              <a:t>&lt;number&gt;</a:t>
            </a:fld>
            <a:endParaRPr b="0" lang="cs-CZ"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8.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
</Relationships>
</file>

<file path=ppt/notesSlides/_rels/notesSlide119.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
</Relationships>
</file>

<file path=ppt/notesSlides/_rels/notesSlide121.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
</Relationships>
</file>

<file path=ppt/notesSlides/_rels/notesSlide122.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
</Relationships>
</file>

<file path=ppt/notesSlides/_rels/notesSlide123.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
</Relationships>
</file>

<file path=ppt/notesSlides/_rels/notesSlide124.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notesSlide1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
          <p:cNvSpPr>
            <a:spLocks noGrp="1"/>
          </p:cNvSpPr>
          <p:nvPr>
            <p:ph type="sldImg"/>
          </p:nvPr>
        </p:nvSpPr>
        <p:spPr>
          <a:xfrm>
            <a:off x="685800" y="1143000"/>
            <a:ext cx="5486040" cy="3085920"/>
          </a:xfrm>
          <a:prstGeom prst="rect">
            <a:avLst/>
          </a:prstGeom>
          <a:ln w="0">
            <a:noFill/>
          </a:ln>
        </p:spPr>
      </p:sp>
      <p:sp>
        <p:nvSpPr>
          <p:cNvPr id="374" name="PlaceHolder 2"/>
          <p:cNvSpPr>
            <a:spLocks noGrp="1"/>
          </p:cNvSpPr>
          <p:nvPr>
            <p:ph type="body"/>
          </p:nvPr>
        </p:nvSpPr>
        <p:spPr>
          <a:xfrm>
            <a:off x="685800" y="4400640"/>
            <a:ext cx="5486040" cy="3600000"/>
          </a:xfrm>
          <a:prstGeom prst="rect">
            <a:avLst/>
          </a:prstGeom>
          <a:noFill/>
          <a:ln w="0">
            <a:noFill/>
          </a:ln>
        </p:spPr>
        <p:txBody>
          <a:bodyPr tIns="91440" bIns="91440" anchor="t">
            <a:noAutofit/>
          </a:bodyPr>
          <a:p>
            <a:pPr marL="457200" indent="-228600">
              <a:lnSpc>
                <a:spcPct val="100000"/>
              </a:lnSpc>
              <a:buNone/>
              <a:tabLst>
                <a:tab algn="l" pos="0"/>
              </a:tabLst>
            </a:pPr>
            <a:r>
              <a:rPr b="0" lang="cs-CZ" sz="1200" spc="-1" strike="noStrike">
                <a:solidFill>
                  <a:srgbClr val="000000"/>
                </a:solidFill>
                <a:latin typeface="Calibri"/>
                <a:ea typeface="Calibri"/>
              </a:rPr>
              <a:t>Týdny…. Doručování platebního výměru</a:t>
            </a:r>
            <a:endParaRPr b="0" lang="cs-CZ" sz="1200" spc="-1" strike="noStrike">
              <a:latin typeface="Arial"/>
            </a:endParaRPr>
          </a:p>
        </p:txBody>
      </p:sp>
      <p:sp>
        <p:nvSpPr>
          <p:cNvPr id="375"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a:lnSpc>
                <a:spcPct val="100000"/>
              </a:lnSpc>
              <a:buNone/>
              <a:tabLst>
                <a:tab algn="l" pos="0"/>
              </a:tabLst>
              <a:defRPr b="0" lang="cs-CZ" sz="1400" spc="-1" strike="noStrike">
                <a:latin typeface="Times New Roman"/>
              </a:defRPr>
            </a:lvl1pPr>
          </a:lstStyle>
          <a:p>
            <a:pPr>
              <a:lnSpc>
                <a:spcPct val="100000"/>
              </a:lnSpc>
              <a:buNone/>
              <a:tabLst>
                <a:tab algn="l" pos="0"/>
              </a:tabLst>
            </a:pPr>
            <a:fld id="{4DC2710D-5990-4312-BC87-E7E0D537923A}" type="slidenum">
              <a:rPr b="0" lang="cs-CZ" sz="1400" spc="-1" strike="noStrike">
                <a:latin typeface="Times New Roman"/>
              </a:rPr>
              <a:t>&lt;number&gt;</a:t>
            </a:fld>
            <a:endParaRPr b="0" lang="cs-CZ" sz="1400" spc="-1" strike="noStrike">
              <a:latin typeface="Times New Roman"/>
            </a:endParaRPr>
          </a:p>
        </p:txBody>
      </p:sp>
    </p:spTree>
  </p:cSld>
</p:notes>
</file>

<file path=ppt/notesSlides/notesSlide1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type="sldImg"/>
          </p:nvPr>
        </p:nvSpPr>
        <p:spPr>
          <a:xfrm>
            <a:off x="685800" y="1143000"/>
            <a:ext cx="5486040" cy="3085920"/>
          </a:xfrm>
          <a:prstGeom prst="rect">
            <a:avLst/>
          </a:prstGeom>
          <a:ln w="0">
            <a:noFill/>
          </a:ln>
        </p:spPr>
      </p:sp>
      <p:sp>
        <p:nvSpPr>
          <p:cNvPr id="377" name="PlaceHolder 2"/>
          <p:cNvSpPr>
            <a:spLocks noGrp="1"/>
          </p:cNvSpPr>
          <p:nvPr>
            <p:ph type="body"/>
          </p:nvPr>
        </p:nvSpPr>
        <p:spPr>
          <a:xfrm>
            <a:off x="685800" y="4400640"/>
            <a:ext cx="5486040" cy="3600000"/>
          </a:xfrm>
          <a:prstGeom prst="rect">
            <a:avLst/>
          </a:prstGeom>
          <a:noFill/>
          <a:ln w="0">
            <a:noFill/>
          </a:ln>
        </p:spPr>
        <p:txBody>
          <a:bodyPr tIns="91440" bIns="91440" anchor="t">
            <a:noAutofit/>
          </a:bodyPr>
          <a:p>
            <a:pPr marL="457200" indent="-228600">
              <a:lnSpc>
                <a:spcPct val="100000"/>
              </a:lnSpc>
              <a:buNone/>
              <a:tabLst>
                <a:tab algn="l" pos="0"/>
              </a:tabLst>
            </a:pPr>
            <a:r>
              <a:rPr b="0" lang="cs-CZ" sz="1200" spc="-1" strike="noStrike">
                <a:solidFill>
                  <a:srgbClr val="000000"/>
                </a:solidFill>
                <a:latin typeface="Calibri"/>
                <a:ea typeface="Calibri"/>
              </a:rPr>
              <a:t>Kdo z vás má na starosti poplatky? A kdo z vás pokuty? Kde hledat informace. Můžete si zjistit informace před vydáním platebního výměru?</a:t>
            </a:r>
            <a:endParaRPr b="0" lang="cs-CZ" sz="1200" spc="-1" strike="noStrike">
              <a:latin typeface="Arial"/>
            </a:endParaRPr>
          </a:p>
        </p:txBody>
      </p:sp>
      <p:sp>
        <p:nvSpPr>
          <p:cNvPr id="378"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a:lnSpc>
                <a:spcPct val="100000"/>
              </a:lnSpc>
              <a:buNone/>
              <a:tabLst>
                <a:tab algn="l" pos="0"/>
              </a:tabLst>
              <a:defRPr b="0" lang="cs-CZ" sz="1400" spc="-1" strike="noStrike">
                <a:solidFill>
                  <a:srgbClr val="000000"/>
                </a:solidFill>
                <a:latin typeface="Arial"/>
                <a:ea typeface="Arial"/>
              </a:defRPr>
            </a:lvl1pPr>
          </a:lstStyle>
          <a:p>
            <a:pPr>
              <a:lnSpc>
                <a:spcPct val="100000"/>
              </a:lnSpc>
              <a:buNone/>
              <a:tabLst>
                <a:tab algn="l" pos="0"/>
              </a:tabLst>
            </a:pPr>
            <a:fld id="{F45EB38D-AD06-4DE4-8538-9C96795ECC15}" type="slidenum">
              <a:rPr b="0" lang="cs-CZ" sz="1400" spc="-1" strike="noStrike">
                <a:solidFill>
                  <a:srgbClr val="000000"/>
                </a:solidFill>
                <a:latin typeface="Arial"/>
                <a:ea typeface="Arial"/>
              </a:rPr>
              <a:t>&lt;number&gt;</a:t>
            </a:fld>
            <a:endParaRPr b="0" lang="cs-CZ" sz="1400" spc="-1" strike="noStrike">
              <a:latin typeface="Times New Roman"/>
            </a:endParaRPr>
          </a:p>
        </p:txBody>
      </p:sp>
    </p:spTree>
  </p:cSld>
</p:notes>
</file>

<file path=ppt/notesSlides/notesSlide1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type="sldImg"/>
          </p:nvPr>
        </p:nvSpPr>
        <p:spPr>
          <a:xfrm>
            <a:off x="685800" y="1143000"/>
            <a:ext cx="5486040" cy="3085920"/>
          </a:xfrm>
          <a:prstGeom prst="rect">
            <a:avLst/>
          </a:prstGeom>
          <a:ln w="0">
            <a:noFill/>
          </a:ln>
        </p:spPr>
      </p:sp>
      <p:sp>
        <p:nvSpPr>
          <p:cNvPr id="380" name="PlaceHolder 2"/>
          <p:cNvSpPr>
            <a:spLocks noGrp="1"/>
          </p:cNvSpPr>
          <p:nvPr>
            <p:ph type="body"/>
          </p:nvPr>
        </p:nvSpPr>
        <p:spPr>
          <a:xfrm>
            <a:off x="685800" y="4400640"/>
            <a:ext cx="5486040" cy="3600000"/>
          </a:xfrm>
          <a:prstGeom prst="rect">
            <a:avLst/>
          </a:prstGeom>
          <a:noFill/>
          <a:ln w="0">
            <a:noFill/>
          </a:ln>
        </p:spPr>
        <p:txBody>
          <a:bodyPr tIns="91440" bIns="91440" anchor="t">
            <a:noAutofit/>
          </a:bodyPr>
          <a:p>
            <a:pPr marL="457200" indent="-228600">
              <a:lnSpc>
                <a:spcPct val="100000"/>
              </a:lnSpc>
              <a:buNone/>
              <a:tabLst>
                <a:tab algn="l" pos="0"/>
              </a:tabLst>
            </a:pPr>
            <a:r>
              <a:rPr b="0" lang="cs-CZ" sz="1200" spc="-1" strike="noStrike">
                <a:solidFill>
                  <a:srgbClr val="000000"/>
                </a:solidFill>
                <a:latin typeface="Calibri"/>
                <a:ea typeface="Calibri"/>
              </a:rPr>
              <a:t>Kdo z vás má na starosti poplatky, pokuty?</a:t>
            </a:r>
            <a:endParaRPr b="0" lang="cs-CZ" sz="1200" spc="-1" strike="noStrike">
              <a:latin typeface="Arial"/>
            </a:endParaRPr>
          </a:p>
        </p:txBody>
      </p:sp>
      <p:sp>
        <p:nvSpPr>
          <p:cNvPr id="381"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a:lnSpc>
                <a:spcPct val="100000"/>
              </a:lnSpc>
              <a:buNone/>
              <a:tabLst>
                <a:tab algn="l" pos="0"/>
              </a:tabLst>
              <a:defRPr b="0" lang="cs-CZ" sz="1400" spc="-1" strike="noStrike">
                <a:latin typeface="Times New Roman"/>
              </a:defRPr>
            </a:lvl1pPr>
          </a:lstStyle>
          <a:p>
            <a:pPr>
              <a:lnSpc>
                <a:spcPct val="100000"/>
              </a:lnSpc>
              <a:buNone/>
              <a:tabLst>
                <a:tab algn="l" pos="0"/>
              </a:tabLst>
            </a:pPr>
            <a:fld id="{57C6CA6F-2103-4CC8-9451-EEF0E2BD832B}" type="slidenum">
              <a:rPr b="0" lang="cs-CZ" sz="1400" spc="-1" strike="noStrike">
                <a:latin typeface="Times New Roman"/>
              </a:rPr>
              <a:t>&lt;number&gt;</a:t>
            </a:fld>
            <a:endParaRPr b="0" lang="cs-CZ" sz="1400" spc="-1" strike="noStrike">
              <a:latin typeface="Times New Roman"/>
            </a:endParaRPr>
          </a:p>
        </p:txBody>
      </p:sp>
    </p:spTree>
  </p:cSld>
</p:notes>
</file>

<file path=ppt/notesSlides/notesSlide1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sldImg"/>
          </p:nvPr>
        </p:nvSpPr>
        <p:spPr>
          <a:xfrm>
            <a:off x="685800" y="1143000"/>
            <a:ext cx="5486040" cy="3085920"/>
          </a:xfrm>
          <a:prstGeom prst="rect">
            <a:avLst/>
          </a:prstGeom>
          <a:ln w="0">
            <a:noFill/>
          </a:ln>
        </p:spPr>
      </p:sp>
      <p:sp>
        <p:nvSpPr>
          <p:cNvPr id="383" name="PlaceHolder 2"/>
          <p:cNvSpPr>
            <a:spLocks noGrp="1"/>
          </p:cNvSpPr>
          <p:nvPr>
            <p:ph type="body"/>
          </p:nvPr>
        </p:nvSpPr>
        <p:spPr>
          <a:xfrm>
            <a:off x="685800" y="4400640"/>
            <a:ext cx="5486040" cy="3600000"/>
          </a:xfrm>
          <a:prstGeom prst="rect">
            <a:avLst/>
          </a:prstGeom>
          <a:noFill/>
          <a:ln w="0">
            <a:noFill/>
          </a:ln>
        </p:spPr>
        <p:txBody>
          <a:bodyPr tIns="91440" bIns="91440" anchor="t">
            <a:noAutofit/>
          </a:bodyPr>
          <a:p>
            <a:pPr marL="457200" indent="-228600">
              <a:lnSpc>
                <a:spcPct val="100000"/>
              </a:lnSpc>
              <a:buNone/>
              <a:tabLst>
                <a:tab algn="l" pos="0"/>
              </a:tabLst>
            </a:pPr>
            <a:r>
              <a:rPr b="0" lang="cs-CZ" sz="1200" spc="-1" strike="noStrike">
                <a:solidFill>
                  <a:srgbClr val="000000"/>
                </a:solidFill>
                <a:latin typeface="Calibri"/>
                <a:ea typeface="Calibri"/>
              </a:rPr>
              <a:t>Kdo z vás má na starosti poplatky, pokuty?</a:t>
            </a:r>
            <a:endParaRPr b="0" lang="cs-CZ" sz="1200" spc="-1" strike="noStrike">
              <a:latin typeface="Arial"/>
            </a:endParaRPr>
          </a:p>
        </p:txBody>
      </p:sp>
      <p:sp>
        <p:nvSpPr>
          <p:cNvPr id="384"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a:lnSpc>
                <a:spcPct val="100000"/>
              </a:lnSpc>
              <a:buNone/>
              <a:tabLst>
                <a:tab algn="l" pos="0"/>
              </a:tabLst>
              <a:defRPr b="0" lang="cs-CZ" sz="1400" spc="-1" strike="noStrike">
                <a:latin typeface="Times New Roman"/>
              </a:defRPr>
            </a:lvl1pPr>
          </a:lstStyle>
          <a:p>
            <a:pPr>
              <a:lnSpc>
                <a:spcPct val="100000"/>
              </a:lnSpc>
              <a:buNone/>
              <a:tabLst>
                <a:tab algn="l" pos="0"/>
              </a:tabLst>
            </a:pPr>
            <a:fld id="{EB5B32F9-04FC-4DF0-B5A7-D1C5DBCD14AA}" type="slidenum">
              <a:rPr b="0" lang="cs-CZ" sz="1400" spc="-1" strike="noStrike">
                <a:latin typeface="Times New Roman"/>
              </a:rPr>
              <a:t>&lt;number&gt;</a:t>
            </a:fld>
            <a:endParaRPr b="0" lang="cs-CZ" sz="1400" spc="-1" strike="noStrike">
              <a:latin typeface="Times New Roman"/>
            </a:endParaRPr>
          </a:p>
        </p:txBody>
      </p:sp>
    </p:spTree>
  </p:cSld>
</p:notes>
</file>

<file path=ppt/notesSlides/notesSlide1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sldImg"/>
          </p:nvPr>
        </p:nvSpPr>
        <p:spPr>
          <a:xfrm>
            <a:off x="685800" y="1143000"/>
            <a:ext cx="5486040" cy="3085920"/>
          </a:xfrm>
          <a:prstGeom prst="rect">
            <a:avLst/>
          </a:prstGeom>
          <a:ln w="0">
            <a:noFill/>
          </a:ln>
        </p:spPr>
      </p:sp>
      <p:sp>
        <p:nvSpPr>
          <p:cNvPr id="386" name="PlaceHolder 2"/>
          <p:cNvSpPr>
            <a:spLocks noGrp="1"/>
          </p:cNvSpPr>
          <p:nvPr>
            <p:ph type="body"/>
          </p:nvPr>
        </p:nvSpPr>
        <p:spPr>
          <a:xfrm>
            <a:off x="685800" y="4400640"/>
            <a:ext cx="5486040" cy="3600000"/>
          </a:xfrm>
          <a:prstGeom prst="rect">
            <a:avLst/>
          </a:prstGeom>
          <a:noFill/>
          <a:ln w="0">
            <a:noFill/>
          </a:ln>
        </p:spPr>
        <p:txBody>
          <a:bodyPr tIns="91440" bIns="91440" anchor="t">
            <a:noAutofit/>
          </a:bodyPr>
          <a:p>
            <a:pPr marL="457200" indent="-228600">
              <a:lnSpc>
                <a:spcPct val="100000"/>
              </a:lnSpc>
              <a:buNone/>
              <a:tabLst>
                <a:tab algn="l" pos="0"/>
              </a:tabLst>
            </a:pPr>
            <a:r>
              <a:rPr b="0" lang="cs-CZ" sz="1200" spc="-1" strike="noStrike">
                <a:solidFill>
                  <a:srgbClr val="000000"/>
                </a:solidFill>
                <a:latin typeface="Calibri"/>
                <a:ea typeface="Calibri"/>
              </a:rPr>
              <a:t>Kdo z vás má na starosti poplatky, pokuty?</a:t>
            </a:r>
            <a:endParaRPr b="0" lang="cs-CZ" sz="1200" spc="-1" strike="noStrike">
              <a:latin typeface="Arial"/>
            </a:endParaRPr>
          </a:p>
        </p:txBody>
      </p:sp>
      <p:sp>
        <p:nvSpPr>
          <p:cNvPr id="387"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nSpc>
                <a:spcPct val="100000"/>
              </a:lnSpc>
              <a:buNone/>
              <a:tabLst>
                <a:tab algn="l" pos="0"/>
              </a:tabLst>
              <a:defRPr b="0" lang="cs-CZ" sz="1400" spc="-1" strike="noStrike">
                <a:latin typeface="Times New Roman"/>
              </a:defRPr>
            </a:lvl1pPr>
          </a:lstStyle>
          <a:p>
            <a:pPr>
              <a:lnSpc>
                <a:spcPct val="100000"/>
              </a:lnSpc>
              <a:buNone/>
              <a:tabLst>
                <a:tab algn="l" pos="0"/>
              </a:tabLst>
            </a:pPr>
            <a:fld id="{F9EEEB3C-83C8-441F-9303-05B367204561}" type="slidenum">
              <a:rPr b="0" lang="cs-CZ" sz="1400" spc="-1" strike="noStrike">
                <a:latin typeface="Times New Roman"/>
              </a:rPr>
              <a:t>&lt;number&gt;</a:t>
            </a:fld>
            <a:endParaRPr b="0" lang="cs-CZ" sz="1400" spc="-1" strike="noStrike">
              <a:latin typeface="Times New Roman"/>
            </a:endParaRPr>
          </a:p>
        </p:txBody>
      </p:sp>
    </p:spTree>
  </p:cSld>
</p:notes>
</file>

<file path=ppt/notesSlides/notesSlide1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PlaceHolder 1"/>
          <p:cNvSpPr>
            <a:spLocks noGrp="1"/>
          </p:cNvSpPr>
          <p:nvPr>
            <p:ph type="sldImg"/>
          </p:nvPr>
        </p:nvSpPr>
        <p:spPr>
          <a:xfrm>
            <a:off x="685800" y="1143000"/>
            <a:ext cx="5486040" cy="3085920"/>
          </a:xfrm>
          <a:prstGeom prst="rect">
            <a:avLst/>
          </a:prstGeom>
          <a:ln w="0">
            <a:noFill/>
          </a:ln>
        </p:spPr>
      </p:sp>
      <p:sp>
        <p:nvSpPr>
          <p:cNvPr id="389" name="PlaceHolder 2"/>
          <p:cNvSpPr>
            <a:spLocks noGrp="1"/>
          </p:cNvSpPr>
          <p:nvPr>
            <p:ph type="body"/>
          </p:nvPr>
        </p:nvSpPr>
        <p:spPr>
          <a:xfrm>
            <a:off x="685800" y="4400640"/>
            <a:ext cx="5486040" cy="3600000"/>
          </a:xfrm>
          <a:prstGeom prst="rect">
            <a:avLst/>
          </a:prstGeom>
          <a:noFill/>
          <a:ln w="0">
            <a:noFill/>
          </a:ln>
        </p:spPr>
        <p:txBody>
          <a:bodyPr tIns="91440" bIns="91440" anchor="t">
            <a:noAutofit/>
          </a:bodyPr>
          <a:p>
            <a:pPr marL="457200" indent="-228600">
              <a:lnSpc>
                <a:spcPct val="100000"/>
              </a:lnSpc>
              <a:buNone/>
              <a:tabLst>
                <a:tab algn="l" pos="0"/>
              </a:tabLst>
            </a:pPr>
            <a:r>
              <a:rPr b="0" lang="cs-CZ" sz="1200" spc="-1" strike="noStrike">
                <a:solidFill>
                  <a:srgbClr val="000000"/>
                </a:solidFill>
                <a:latin typeface="Calibri"/>
                <a:ea typeface="Calibri"/>
              </a:rPr>
              <a:t>Kdo z vás má na starosti poplatky, pokuty?</a:t>
            </a:r>
            <a:endParaRPr b="0" lang="cs-CZ" sz="1200" spc="-1" strike="noStrike">
              <a:latin typeface="Arial"/>
            </a:endParaRPr>
          </a:p>
        </p:txBody>
      </p:sp>
      <p:sp>
        <p:nvSpPr>
          <p:cNvPr id="390"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nSpc>
                <a:spcPct val="100000"/>
              </a:lnSpc>
              <a:buNone/>
              <a:tabLst>
                <a:tab algn="l" pos="0"/>
              </a:tabLst>
              <a:defRPr b="0" lang="cs-CZ" sz="1400" spc="-1" strike="noStrike">
                <a:latin typeface="Times New Roman"/>
              </a:defRPr>
            </a:lvl1pPr>
          </a:lstStyle>
          <a:p>
            <a:pPr>
              <a:lnSpc>
                <a:spcPct val="100000"/>
              </a:lnSpc>
              <a:buNone/>
              <a:tabLst>
                <a:tab algn="l" pos="0"/>
              </a:tabLst>
            </a:pPr>
            <a:fld id="{6D541114-5572-4A2D-8A16-0426E5976A64}" type="slidenum">
              <a:rPr b="0" lang="cs-CZ" sz="1400" spc="-1" strike="noStrike">
                <a:latin typeface="Times New Roman"/>
              </a:rPr>
              <a:t>&lt;number&gt;</a:t>
            </a:fld>
            <a:endParaRPr b="0" lang="cs-CZ" sz="1400" spc="-1" strike="noStrike">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PlaceHolder 1"/>
          <p:cNvSpPr>
            <a:spLocks noGrp="1"/>
          </p:cNvSpPr>
          <p:nvPr>
            <p:ph type="sldImg"/>
          </p:nvPr>
        </p:nvSpPr>
        <p:spPr>
          <a:xfrm>
            <a:off x="685800" y="1143000"/>
            <a:ext cx="5486040" cy="3085920"/>
          </a:xfrm>
          <a:prstGeom prst="rect">
            <a:avLst/>
          </a:prstGeom>
          <a:ln w="0">
            <a:noFill/>
          </a:ln>
        </p:spPr>
      </p:sp>
      <p:sp>
        <p:nvSpPr>
          <p:cNvPr id="371"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cs-CZ" sz="2000" spc="-1" strike="noStrike">
              <a:latin typeface="Arial"/>
            </a:endParaRPr>
          </a:p>
        </p:txBody>
      </p:sp>
      <p:sp>
        <p:nvSpPr>
          <p:cNvPr id="372"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algn="r">
              <a:lnSpc>
                <a:spcPct val="100000"/>
              </a:lnSpc>
              <a:buNone/>
              <a:tabLst>
                <a:tab algn="l" pos="0"/>
              </a:tabLst>
              <a:defRPr b="0" lang="cs-CZ" sz="1200" spc="-1" strike="noStrike">
                <a:solidFill>
                  <a:srgbClr val="000000"/>
                </a:solidFill>
                <a:latin typeface="Arial"/>
                <a:ea typeface="Arial"/>
              </a:defRPr>
            </a:lvl1pPr>
          </a:lstStyle>
          <a:p>
            <a:pPr algn="r">
              <a:lnSpc>
                <a:spcPct val="100000"/>
              </a:lnSpc>
              <a:buNone/>
              <a:tabLst>
                <a:tab algn="l" pos="0"/>
              </a:tabLst>
            </a:pPr>
            <a:fld id="{CC207E7B-9168-46DA-A6F6-5A74901B6FFF}" type="slidenum">
              <a:rPr b="0" lang="cs-CZ" sz="1200" spc="-1" strike="noStrike">
                <a:solidFill>
                  <a:srgbClr val="000000"/>
                </a:solidFill>
                <a:latin typeface="Arial"/>
                <a:ea typeface="Arial"/>
              </a:rPr>
              <a:t>&lt;number&gt;</a:t>
            </a:fld>
            <a:endParaRPr b="0" lang="cs-CZ"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1D2E0AFD-6C85-4B74-9B76-240BD0410B1C}" type="slidenum">
              <a:t>&lt;#&gt;</a:t>
            </a:fld>
          </a:p>
        </p:txBody>
      </p:sp>
      <p:sp>
        <p:nvSpPr>
          <p:cNvPr id="4" name="PlaceHolder 3"/>
          <p:cNvSpPr>
            <a:spLocks noGrp="1"/>
          </p:cNvSpPr>
          <p:nvPr>
            <p:ph type="dt" idx="1"/>
          </p:nvPr>
        </p:nvSpPr>
        <p:spPr/>
        <p:txBody>
          <a:bodyPr/>
          <a:p>
            <a:r>
              <a:rPr lang="cs-CZ"/>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7C138D2A-6EDE-4822-B8D3-B255099D7AFC}"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AE92EBF5-F94F-4861-8DE2-A28536F03277}" type="slidenum">
              <a:t>&lt;#&gt;</a:t>
            </a:fld>
          </a:p>
        </p:txBody>
      </p:sp>
      <p:sp>
        <p:nvSpPr>
          <p:cNvPr id="9" name="PlaceHolder 8"/>
          <p:cNvSpPr>
            <a:spLocks noGrp="1"/>
          </p:cNvSpPr>
          <p:nvPr>
            <p:ph type="dt" idx="1"/>
          </p:nvPr>
        </p:nvSpPr>
        <p:spPr/>
        <p:txBody>
          <a:bodyPr/>
          <a:p>
            <a:r>
              <a:rPr lang="cs-CZ"/>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C8CFB4DA-07AB-4D28-87BB-E2BB07161D25}" type="slidenum">
              <a:t>&lt;#&gt;</a:t>
            </a:fld>
          </a:p>
        </p:txBody>
      </p:sp>
      <p:sp>
        <p:nvSpPr>
          <p:cNvPr id="11" name="PlaceHolder 10"/>
          <p:cNvSpPr>
            <a:spLocks noGrp="1"/>
          </p:cNvSpPr>
          <p:nvPr>
            <p:ph type="dt" idx="1"/>
          </p:nvPr>
        </p:nvSpPr>
        <p:spPr/>
        <p:txBody>
          <a:bodyPr/>
          <a:p>
            <a:r>
              <a:rPr lang="cs-CZ"/>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FCA45417-AF59-4D62-83FA-C020AA4B1C4D}" type="slidenum">
              <a:t>&lt;#&gt;</a:t>
            </a:fld>
          </a:p>
        </p:txBody>
      </p:sp>
      <p:sp>
        <p:nvSpPr>
          <p:cNvPr id="4" name="PlaceHolder 3"/>
          <p:cNvSpPr>
            <a:spLocks noGrp="1"/>
          </p:cNvSpPr>
          <p:nvPr>
            <p:ph type="dt" idx="4"/>
          </p:nvPr>
        </p:nvSpPr>
        <p:spPr/>
        <p:txBody>
          <a:bodyPr/>
          <a:p>
            <a:r>
              <a:rPr lang="cs-CZ"/>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cs-CZ"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EDF27677-0E5C-4CEA-AAF7-2C92FF4FA393}" type="slidenum">
              <a:t>&lt;#&gt;</a:t>
            </a:fld>
          </a:p>
        </p:txBody>
      </p:sp>
      <p:sp>
        <p:nvSpPr>
          <p:cNvPr id="6" name="PlaceHolder 5"/>
          <p:cNvSpPr>
            <a:spLocks noGrp="1"/>
          </p:cNvSpPr>
          <p:nvPr>
            <p:ph type="dt" idx="4"/>
          </p:nvPr>
        </p:nvSpPr>
        <p:spPr/>
        <p:txBody>
          <a:bodyPr/>
          <a:p>
            <a:r>
              <a:rPr lang="cs-CZ"/>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A0475707-8540-43E4-B029-7DDA8944AC6A}" type="slidenum">
              <a:t>&lt;#&gt;</a:t>
            </a:fld>
          </a:p>
        </p:txBody>
      </p:sp>
      <p:sp>
        <p:nvSpPr>
          <p:cNvPr id="6" name="PlaceHolder 5"/>
          <p:cNvSpPr>
            <a:spLocks noGrp="1"/>
          </p:cNvSpPr>
          <p:nvPr>
            <p:ph type="dt" idx="4"/>
          </p:nvPr>
        </p:nvSpPr>
        <p:spPr/>
        <p:txBody>
          <a:bodyPr/>
          <a:p>
            <a:r>
              <a:rPr lang="cs-CZ"/>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121A423A-DC2F-41B9-8E84-C61A722FEC99}" type="slidenum">
              <a:t>&lt;#&gt;</a:t>
            </a:fld>
          </a:p>
        </p:txBody>
      </p:sp>
      <p:sp>
        <p:nvSpPr>
          <p:cNvPr id="7" name="PlaceHolder 6"/>
          <p:cNvSpPr>
            <a:spLocks noGrp="1"/>
          </p:cNvSpPr>
          <p:nvPr>
            <p:ph type="dt" idx="4"/>
          </p:nvPr>
        </p:nvSpPr>
        <p:spPr/>
        <p:txBody>
          <a:bodyPr/>
          <a:p>
            <a:r>
              <a:rPr lang="cs-CZ"/>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7042D52B-73AD-42A3-9ECB-B8F5234E2767}" type="slidenum">
              <a:t>&lt;#&gt;</a:t>
            </a:fld>
          </a:p>
        </p:txBody>
      </p:sp>
      <p:sp>
        <p:nvSpPr>
          <p:cNvPr id="5" name="PlaceHolder 4"/>
          <p:cNvSpPr>
            <a:spLocks noGrp="1"/>
          </p:cNvSpPr>
          <p:nvPr>
            <p:ph type="dt" idx="4"/>
          </p:nvPr>
        </p:nvSpPr>
        <p:spPr/>
        <p:txBody>
          <a:bodyPr/>
          <a:p>
            <a:r>
              <a:rPr lang="cs-CZ"/>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cs-CZ"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DD08C885-ABFA-47AA-9CCD-681EBE68D934}" type="slidenum">
              <a:t>&lt;#&gt;</a:t>
            </a:fld>
          </a:p>
        </p:txBody>
      </p:sp>
      <p:sp>
        <p:nvSpPr>
          <p:cNvPr id="5" name="PlaceHolder 4"/>
          <p:cNvSpPr>
            <a:spLocks noGrp="1"/>
          </p:cNvSpPr>
          <p:nvPr>
            <p:ph type="dt" idx="4"/>
          </p:nvPr>
        </p:nvSpPr>
        <p:spPr/>
        <p:txBody>
          <a:bodyPr/>
          <a:p>
            <a:r>
              <a:rPr lang="cs-CZ"/>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9BCA6FBD-7C26-42D5-9D87-A9856A553678}"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cs-CZ"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8B38D675-C106-4FF0-9D2C-5BF91CE7629B}"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F7001442-842A-4463-928C-8139A07F2DC1}"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F9B71926-75DD-4354-AEB3-A36A20EFE42D}"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F5F44C87-9FC9-499C-8A63-7E8ECFDB00C2}" type="slidenum">
              <a:t>&lt;#&gt;</a:t>
            </a:fld>
          </a:p>
        </p:txBody>
      </p:sp>
      <p:sp>
        <p:nvSpPr>
          <p:cNvPr id="7" name="PlaceHolder 6"/>
          <p:cNvSpPr>
            <a:spLocks noGrp="1"/>
          </p:cNvSpPr>
          <p:nvPr>
            <p:ph type="dt" idx="4"/>
          </p:nvPr>
        </p:nvSpPr>
        <p:spPr/>
        <p:txBody>
          <a:bodyPr/>
          <a:p>
            <a:r>
              <a:rPr lang="cs-CZ"/>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79CF27B7-6734-4213-9F48-BD2950316355}" type="slidenum">
              <a:t>&lt;#&gt;</a:t>
            </a:fld>
          </a:p>
        </p:txBody>
      </p:sp>
      <p:sp>
        <p:nvSpPr>
          <p:cNvPr id="9" name="PlaceHolder 8"/>
          <p:cNvSpPr>
            <a:spLocks noGrp="1"/>
          </p:cNvSpPr>
          <p:nvPr>
            <p:ph type="dt" idx="4"/>
          </p:nvPr>
        </p:nvSpPr>
        <p:spPr/>
        <p:txBody>
          <a:bodyPr/>
          <a:p>
            <a:r>
              <a:rPr lang="cs-CZ"/>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38D5E1EC-BB7F-43D8-A80E-FF62C02E382D}" type="slidenum">
              <a:t>&lt;#&gt;</a:t>
            </a:fld>
          </a:p>
        </p:txBody>
      </p:sp>
      <p:sp>
        <p:nvSpPr>
          <p:cNvPr id="11" name="PlaceHolder 10"/>
          <p:cNvSpPr>
            <a:spLocks noGrp="1"/>
          </p:cNvSpPr>
          <p:nvPr>
            <p:ph type="dt" idx="4"/>
          </p:nvPr>
        </p:nvSpPr>
        <p:spPr/>
        <p:txBody>
          <a:bodyPr/>
          <a:p>
            <a:r>
              <a:rPr lang="cs-CZ"/>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F2505618-9B62-4C3F-A7B1-8C4215C88599}" type="slidenum">
              <a:t>&lt;#&gt;</a:t>
            </a:fld>
          </a:p>
        </p:txBody>
      </p:sp>
      <p:sp>
        <p:nvSpPr>
          <p:cNvPr id="4" name="PlaceHolder 3"/>
          <p:cNvSpPr>
            <a:spLocks noGrp="1"/>
          </p:cNvSpPr>
          <p:nvPr>
            <p:ph type="dt" idx="7"/>
          </p:nvPr>
        </p:nvSpPr>
        <p:spPr/>
        <p:txBody>
          <a:bodyPr/>
          <a:p>
            <a:r>
              <a:rPr lang="cs-CZ"/>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8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cs-CZ"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EA87F02A-F207-4EE8-BB45-3CAB81DB1D71}" type="slidenum">
              <a:t>&lt;#&gt;</a:t>
            </a:fld>
          </a:p>
        </p:txBody>
      </p:sp>
      <p:sp>
        <p:nvSpPr>
          <p:cNvPr id="6" name="PlaceHolder 5"/>
          <p:cNvSpPr>
            <a:spLocks noGrp="1"/>
          </p:cNvSpPr>
          <p:nvPr>
            <p:ph type="dt" idx="7"/>
          </p:nvPr>
        </p:nvSpPr>
        <p:spPr/>
        <p:txBody>
          <a:bodyPr/>
          <a:p>
            <a:r>
              <a:rPr lang="cs-CZ"/>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380F4ECA-406D-4AEF-B479-1B00DA6592F4}" type="slidenum">
              <a:t>&lt;#&gt;</a:t>
            </a:fld>
          </a:p>
        </p:txBody>
      </p:sp>
      <p:sp>
        <p:nvSpPr>
          <p:cNvPr id="6" name="PlaceHolder 5"/>
          <p:cNvSpPr>
            <a:spLocks noGrp="1"/>
          </p:cNvSpPr>
          <p:nvPr>
            <p:ph type="dt" idx="7"/>
          </p:nvPr>
        </p:nvSpPr>
        <p:spPr/>
        <p:txBody>
          <a:bodyPr/>
          <a:p>
            <a:r>
              <a:rPr lang="cs-CZ"/>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9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EC44C736-4315-484A-A31A-1A3E90A6E05D}" type="slidenum">
              <a:t>&lt;#&gt;</a:t>
            </a:fld>
          </a:p>
        </p:txBody>
      </p:sp>
      <p:sp>
        <p:nvSpPr>
          <p:cNvPr id="7" name="PlaceHolder 6"/>
          <p:cNvSpPr>
            <a:spLocks noGrp="1"/>
          </p:cNvSpPr>
          <p:nvPr>
            <p:ph type="dt" idx="7"/>
          </p:nvPr>
        </p:nvSpPr>
        <p:spPr/>
        <p:txBody>
          <a:bodyPr/>
          <a:p>
            <a:r>
              <a:rPr lang="cs-CZ"/>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6BA1B914-383E-4C3C-A3F6-3AD5461DA2A2}" type="slidenum">
              <a:t>&lt;#&gt;</a:t>
            </a:fld>
          </a:p>
        </p:txBody>
      </p:sp>
      <p:sp>
        <p:nvSpPr>
          <p:cNvPr id="5" name="PlaceHolder 4"/>
          <p:cNvSpPr>
            <a:spLocks noGrp="1"/>
          </p:cNvSpPr>
          <p:nvPr>
            <p:ph type="dt" idx="7"/>
          </p:nvPr>
        </p:nvSpPr>
        <p:spPr/>
        <p:txBody>
          <a:bodyPr/>
          <a:p>
            <a:r>
              <a:rPr lang="cs-CZ"/>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271CCFF-EBBD-45DD-BFC4-C45C72EB0CD4}"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cs-CZ" sz="32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6912D749-9778-4293-9CB1-7E5E2ED26C56}" type="slidenum">
              <a:t>&lt;#&gt;</a:t>
            </a:fld>
          </a:p>
        </p:txBody>
      </p:sp>
      <p:sp>
        <p:nvSpPr>
          <p:cNvPr id="5" name="PlaceHolder 4"/>
          <p:cNvSpPr>
            <a:spLocks noGrp="1"/>
          </p:cNvSpPr>
          <p:nvPr>
            <p:ph type="dt" idx="7"/>
          </p:nvPr>
        </p:nvSpPr>
        <p:spPr/>
        <p:txBody>
          <a:bodyPr/>
          <a:p>
            <a:r>
              <a:rPr lang="cs-CZ"/>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9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9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11BC95AA-C311-4A0B-B90C-B191D2A24BBF}" type="slidenum">
              <a:t>&lt;#&gt;</a:t>
            </a:fld>
          </a:p>
        </p:txBody>
      </p:sp>
      <p:sp>
        <p:nvSpPr>
          <p:cNvPr id="8" name="PlaceHolder 7"/>
          <p:cNvSpPr>
            <a:spLocks noGrp="1"/>
          </p:cNvSpPr>
          <p:nvPr>
            <p:ph type="dt" idx="7"/>
          </p:nvPr>
        </p:nvSpPr>
        <p:spPr/>
        <p:txBody>
          <a:bodyPr/>
          <a:p>
            <a:r>
              <a:rPr lang="cs-CZ"/>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0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0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126B9739-25E4-426C-978C-360145876EF0}" type="slidenum">
              <a:t>&lt;#&gt;</a:t>
            </a:fld>
          </a:p>
        </p:txBody>
      </p:sp>
      <p:sp>
        <p:nvSpPr>
          <p:cNvPr id="8" name="PlaceHolder 7"/>
          <p:cNvSpPr>
            <a:spLocks noGrp="1"/>
          </p:cNvSpPr>
          <p:nvPr>
            <p:ph type="dt" idx="7"/>
          </p:nvPr>
        </p:nvSpPr>
        <p:spPr/>
        <p:txBody>
          <a:bodyPr/>
          <a:p>
            <a:r>
              <a:rPr lang="cs-CZ"/>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0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546B0137-192D-4FCE-8DB2-745A1AF1A113}" type="slidenum">
              <a:t>&lt;#&gt;</a:t>
            </a:fld>
          </a:p>
        </p:txBody>
      </p:sp>
      <p:sp>
        <p:nvSpPr>
          <p:cNvPr id="8" name="PlaceHolder 7"/>
          <p:cNvSpPr>
            <a:spLocks noGrp="1"/>
          </p:cNvSpPr>
          <p:nvPr>
            <p:ph type="dt" idx="7"/>
          </p:nvPr>
        </p:nvSpPr>
        <p:spPr/>
        <p:txBody>
          <a:bodyPr/>
          <a:p>
            <a:r>
              <a:rPr lang="cs-CZ"/>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10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1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41911265-A6C0-47A8-9331-299FD884386C}" type="slidenum">
              <a:t>&lt;#&gt;</a:t>
            </a:fld>
          </a:p>
        </p:txBody>
      </p:sp>
      <p:sp>
        <p:nvSpPr>
          <p:cNvPr id="7" name="PlaceHolder 6"/>
          <p:cNvSpPr>
            <a:spLocks noGrp="1"/>
          </p:cNvSpPr>
          <p:nvPr>
            <p:ph type="dt" idx="7"/>
          </p:nvPr>
        </p:nvSpPr>
        <p:spPr/>
        <p:txBody>
          <a:bodyPr/>
          <a:p>
            <a:r>
              <a:rPr lang="cs-CZ"/>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1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1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1A81FE7D-8118-40C1-9112-EF69B7C19269}" type="slidenum">
              <a:t>&lt;#&gt;</a:t>
            </a:fld>
          </a:p>
        </p:txBody>
      </p:sp>
      <p:sp>
        <p:nvSpPr>
          <p:cNvPr id="9" name="PlaceHolder 8"/>
          <p:cNvSpPr>
            <a:spLocks noGrp="1"/>
          </p:cNvSpPr>
          <p:nvPr>
            <p:ph type="dt" idx="7"/>
          </p:nvPr>
        </p:nvSpPr>
        <p:spPr/>
        <p:txBody>
          <a:bodyPr/>
          <a:p>
            <a:r>
              <a:rPr lang="cs-CZ"/>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11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1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1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2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2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2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9393B072-E089-405D-A90C-3E07E569E528}" type="slidenum">
              <a:t>&lt;#&gt;</a:t>
            </a:fld>
          </a:p>
        </p:txBody>
      </p:sp>
      <p:sp>
        <p:nvSpPr>
          <p:cNvPr id="11" name="PlaceHolder 10"/>
          <p:cNvSpPr>
            <a:spLocks noGrp="1"/>
          </p:cNvSpPr>
          <p:nvPr>
            <p:ph type="dt" idx="7"/>
          </p:nvPr>
        </p:nvSpPr>
        <p:spPr/>
        <p:txBody>
          <a:bodyPr/>
          <a:p>
            <a:r>
              <a:rPr lang="cs-CZ"/>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05FDDD03-5D69-455F-8B6F-0BEFAF342A63}"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ECA0C7EB-6BBB-4BE9-B945-8244D204CD85}"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cs-CZ"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9D57412B-424E-48B0-8CE7-F77946897AA2}"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EBBC926D-17BA-494E-8301-171C185D7A33}"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C589ED7-C67C-4457-9472-5435F3F0969F}"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cs-CZ" sz="1400" spc="-1" strike="noStrike">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cs-CZ"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A711635-5AB8-474D-95FD-6326B3906E1A}" type="slidenum">
              <a:t>&lt;#&gt;</a:t>
            </a:fld>
          </a:p>
        </p:txBody>
      </p:sp>
      <p:sp>
        <p:nvSpPr>
          <p:cNvPr id="8" name="PlaceHolder 7"/>
          <p:cNvSpPr>
            <a:spLocks noGrp="1"/>
          </p:cNvSpPr>
          <p:nvPr>
            <p:ph type="dt" idx="1"/>
          </p:nvPr>
        </p:nvSpPr>
        <p:spPr/>
        <p:txBody>
          <a:bodyPr/>
          <a:p>
            <a:r>
              <a:rPr lang="cs-CZ"/>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idx="1"/>
          </p:nvPr>
        </p:nvSpPr>
        <p:spPr>
          <a:xfrm>
            <a:off x="838080" y="6356520"/>
            <a:ext cx="2742840" cy="364680"/>
          </a:xfrm>
          <a:prstGeom prst="rect">
            <a:avLst/>
          </a:prstGeom>
          <a:noFill/>
          <a:ln w="0">
            <a:noFill/>
          </a:ln>
        </p:spPr>
        <p:txBody>
          <a:bodyPr tIns="91440" bIns="91440" anchor="ctr">
            <a:noAutofit/>
          </a:bodyPr>
          <a:lstStyle>
            <a:lvl1pPr>
              <a:defRPr b="0" lang="cs-CZ" sz="1400" spc="-1" strike="noStrike">
                <a:latin typeface="Times New Roman"/>
              </a:defRPr>
            </a:lvl1pPr>
          </a:lstStyle>
          <a:p>
            <a:r>
              <a:rPr b="0" lang="cs-CZ" sz="1400" spc="-1" strike="noStrike">
                <a:latin typeface="Times New Roman"/>
              </a:rPr>
              <a:t>&lt;date/time&gt;</a:t>
            </a:r>
            <a:endParaRPr b="0" lang="cs-CZ" sz="1400" spc="-1" strike="noStrike">
              <a:latin typeface="Times New Roman"/>
            </a:endParaRPr>
          </a:p>
        </p:txBody>
      </p:sp>
      <p:sp>
        <p:nvSpPr>
          <p:cNvPr id="1" name="PlaceHolder 2"/>
          <p:cNvSpPr>
            <a:spLocks noGrp="1"/>
          </p:cNvSpPr>
          <p:nvPr>
            <p:ph type="ftr" idx="2"/>
          </p:nvPr>
        </p:nvSpPr>
        <p:spPr>
          <a:xfrm>
            <a:off x="4038480" y="6356520"/>
            <a:ext cx="4114440" cy="364680"/>
          </a:xfrm>
          <a:prstGeom prst="rect">
            <a:avLst/>
          </a:prstGeom>
          <a:noFill/>
          <a:ln w="0">
            <a:noFill/>
          </a:ln>
        </p:spPr>
        <p:txBody>
          <a:bodyPr tIns="91440" bIns="91440" anchor="ctr">
            <a:noAutofit/>
          </a:bodyPr>
          <a:lstStyle>
            <a:lvl1pPr algn="ctr">
              <a:buNone/>
              <a:defRPr b="0" lang="cs-CZ" sz="1400" spc="-1" strike="noStrike">
                <a:latin typeface="Times New Roman"/>
              </a:defRPr>
            </a:lvl1pPr>
          </a:lstStyle>
          <a:p>
            <a:pPr algn="ctr">
              <a:buNone/>
            </a:pPr>
            <a:r>
              <a:rPr b="0" lang="cs-CZ" sz="1400" spc="-1" strike="noStrike">
                <a:latin typeface="Times New Roman"/>
              </a:rPr>
              <a:t>&lt;footer&gt;</a:t>
            </a:r>
            <a:endParaRPr b="0" lang="cs-CZ" sz="1400" spc="-1" strike="noStrike">
              <a:latin typeface="Times New Roman"/>
            </a:endParaRPr>
          </a:p>
        </p:txBody>
      </p:sp>
      <p:sp>
        <p:nvSpPr>
          <p:cNvPr id="2" name="PlaceHolder 3"/>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tabLst>
                <a:tab algn="l" pos="0"/>
              </a:tabLst>
              <a:defRPr b="0" lang="cs-CZ" sz="1200" spc="-1" strike="noStrike">
                <a:solidFill>
                  <a:srgbClr val="888888"/>
                </a:solidFill>
                <a:latin typeface="Calibri"/>
                <a:ea typeface="Calibri"/>
              </a:defRPr>
            </a:lvl1pPr>
          </a:lstStyle>
          <a:p>
            <a:pPr algn="r">
              <a:lnSpc>
                <a:spcPct val="100000"/>
              </a:lnSpc>
              <a:buNone/>
              <a:tabLst>
                <a:tab algn="l" pos="0"/>
              </a:tabLst>
            </a:pPr>
            <a:fld id="{E12F758C-C717-410B-B306-A24DD89F3356}" type="slidenum">
              <a:rPr b="0" lang="cs-CZ" sz="1200" spc="-1" strike="noStrike">
                <a:solidFill>
                  <a:srgbClr val="888888"/>
                </a:solidFill>
                <a:latin typeface="Calibri"/>
                <a:ea typeface="Calibri"/>
              </a:rPr>
              <a:t>&lt;number&gt;</a:t>
            </a:fld>
            <a:endParaRPr b="0" lang="cs-CZ" sz="1200" spc="-1" strike="noStrike">
              <a:latin typeface="Times New Roman"/>
            </a:endParaRP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cs-CZ" sz="1400" spc="-1" strike="noStrike">
                <a:solidFill>
                  <a:srgbClr val="000000"/>
                </a:solidFill>
                <a:latin typeface="Arial"/>
              </a:rPr>
              <a:t>Click to edit the title text format</a:t>
            </a:r>
            <a:endParaRPr b="0" lang="cs-CZ" sz="1400" spc="-1" strike="noStrike">
              <a:solidFill>
                <a:srgbClr val="000000"/>
              </a:solidFill>
              <a:latin typeface="Arial"/>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cs-CZ" sz="1400" spc="-1" strike="noStrike">
                <a:solidFill>
                  <a:srgbClr val="000000"/>
                </a:solidFill>
                <a:latin typeface="Arial"/>
              </a:rPr>
              <a:t>Click to edit the outline text format</a:t>
            </a:r>
            <a:endParaRPr b="0" lang="cs-CZ"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cs-CZ" sz="1400" spc="-1" strike="noStrike">
                <a:solidFill>
                  <a:srgbClr val="000000"/>
                </a:solidFill>
                <a:latin typeface="Arial"/>
              </a:rPr>
              <a:t>Second Outline Level</a:t>
            </a:r>
            <a:endParaRPr b="0" lang="cs-CZ"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cs-CZ" sz="1400" spc="-1" strike="noStrike">
                <a:solidFill>
                  <a:srgbClr val="000000"/>
                </a:solidFill>
                <a:latin typeface="Arial"/>
              </a:rPr>
              <a:t>Third Outline Level</a:t>
            </a:r>
            <a:endParaRPr b="0" lang="cs-CZ"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cs-CZ" sz="1400" spc="-1" strike="noStrike">
                <a:solidFill>
                  <a:srgbClr val="000000"/>
                </a:solidFill>
                <a:latin typeface="Arial"/>
              </a:rPr>
              <a:t>Fourth Outline Level</a:t>
            </a:r>
            <a:endParaRPr b="0" lang="cs-CZ"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cs-CZ" sz="2000" spc="-1" strike="noStrike">
                <a:solidFill>
                  <a:srgbClr val="000000"/>
                </a:solidFill>
                <a:latin typeface="Arial"/>
              </a:rPr>
              <a:t>Fifth Outline Level</a:t>
            </a:r>
            <a:endParaRPr b="0" lang="cs-CZ"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cs-CZ" sz="2000" spc="-1" strike="noStrike">
                <a:solidFill>
                  <a:srgbClr val="000000"/>
                </a:solidFill>
                <a:latin typeface="Arial"/>
              </a:rPr>
              <a:t>Sixth Outline Level</a:t>
            </a:r>
            <a:endParaRPr b="0" lang="cs-CZ"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cs-CZ" sz="2000" spc="-1" strike="noStrike">
                <a:solidFill>
                  <a:srgbClr val="000000"/>
                </a:solidFill>
                <a:latin typeface="Arial"/>
              </a:rPr>
              <a:t>Seventh Outline Level</a:t>
            </a:r>
            <a:endParaRPr b="0" lang="cs-CZ"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tIns="91440" bIns="91440" anchor="ctr">
            <a:noAutofit/>
          </a:bodyPr>
          <a:p>
            <a:r>
              <a:rPr b="0" lang="cs-CZ" sz="4400" spc="-1" strike="noStrike">
                <a:solidFill>
                  <a:srgbClr val="000000"/>
                </a:solidFill>
                <a:latin typeface="Arial"/>
              </a:rPr>
              <a:t>Click to edit the title text format</a:t>
            </a:r>
            <a:endParaRPr b="0" lang="cs-CZ" sz="4400" spc="-1" strike="noStrike">
              <a:solidFill>
                <a:srgbClr val="000000"/>
              </a:solidFill>
              <a:latin typeface="Arial"/>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tIns="91440" bIns="91440" anchor="t">
            <a:noAutofit/>
          </a:bodyPr>
          <a:p>
            <a:pPr marL="432000" indent="-324000">
              <a:spcBef>
                <a:spcPts val="1417"/>
              </a:spcBef>
              <a:buClr>
                <a:srgbClr val="000000"/>
              </a:buClr>
              <a:buSzPct val="45000"/>
              <a:buFont typeface="Wingdings" charset="2"/>
              <a:buChar char=""/>
            </a:pPr>
            <a:r>
              <a:rPr b="0" lang="cs-CZ" sz="2800" spc="-1" strike="noStrike">
                <a:solidFill>
                  <a:srgbClr val="000000"/>
                </a:solidFill>
                <a:latin typeface="Arial"/>
              </a:rPr>
              <a:t>Click to edit the outline text format</a:t>
            </a:r>
            <a:endParaRPr b="0" lang="cs-CZ"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cs-CZ" sz="2800" spc="-1" strike="noStrike">
                <a:solidFill>
                  <a:srgbClr val="000000"/>
                </a:solidFill>
                <a:latin typeface="Arial"/>
              </a:rPr>
              <a:t>Second Outline Level</a:t>
            </a:r>
            <a:endParaRPr b="0" lang="cs-CZ"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cs-CZ" sz="2800" spc="-1" strike="noStrike">
                <a:solidFill>
                  <a:srgbClr val="000000"/>
                </a:solidFill>
                <a:latin typeface="Arial"/>
              </a:rPr>
              <a:t>Third Outline Level</a:t>
            </a:r>
            <a:endParaRPr b="0" lang="cs-CZ"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cs-CZ" sz="2800" spc="-1" strike="noStrike">
                <a:solidFill>
                  <a:srgbClr val="000000"/>
                </a:solidFill>
                <a:latin typeface="Arial"/>
              </a:rPr>
              <a:t>Fourth Outline Level</a:t>
            </a:r>
            <a:endParaRPr b="0" lang="cs-CZ"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cs-CZ" sz="2800" spc="-1" strike="noStrike">
                <a:solidFill>
                  <a:srgbClr val="000000"/>
                </a:solidFill>
                <a:latin typeface="Arial"/>
              </a:rPr>
              <a:t>Fifth Outline Level</a:t>
            </a:r>
            <a:endParaRPr b="0" lang="cs-CZ"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cs-CZ" sz="2800" spc="-1" strike="noStrike">
                <a:solidFill>
                  <a:srgbClr val="000000"/>
                </a:solidFill>
                <a:latin typeface="Arial"/>
              </a:rPr>
              <a:t>Sixth Outline Level</a:t>
            </a:r>
            <a:endParaRPr b="0" lang="cs-CZ"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cs-CZ" sz="2800" spc="-1" strike="noStrike">
                <a:solidFill>
                  <a:srgbClr val="000000"/>
                </a:solidFill>
                <a:latin typeface="Arial"/>
              </a:rPr>
              <a:t>Seventh Outline Level</a:t>
            </a:r>
            <a:endParaRPr b="0" lang="cs-CZ" sz="2800" spc="-1" strike="noStrike">
              <a:solidFill>
                <a:srgbClr val="000000"/>
              </a:solidFill>
              <a:latin typeface="Arial"/>
            </a:endParaRPr>
          </a:p>
        </p:txBody>
      </p:sp>
      <p:sp>
        <p:nvSpPr>
          <p:cNvPr id="43" name="PlaceHolder 3"/>
          <p:cNvSpPr>
            <a:spLocks noGrp="1"/>
          </p:cNvSpPr>
          <p:nvPr>
            <p:ph type="dt" idx="4"/>
          </p:nvPr>
        </p:nvSpPr>
        <p:spPr>
          <a:xfrm>
            <a:off x="838080" y="6356520"/>
            <a:ext cx="2742840" cy="364680"/>
          </a:xfrm>
          <a:prstGeom prst="rect">
            <a:avLst/>
          </a:prstGeom>
          <a:noFill/>
          <a:ln w="0">
            <a:noFill/>
          </a:ln>
        </p:spPr>
        <p:txBody>
          <a:bodyPr tIns="91440" bIns="91440" anchor="ctr">
            <a:noAutofit/>
          </a:bodyPr>
          <a:lstStyle>
            <a:lvl1pPr>
              <a:defRPr b="0" lang="cs-CZ" sz="1400" spc="-1" strike="noStrike">
                <a:latin typeface="Times New Roman"/>
              </a:defRPr>
            </a:lvl1pPr>
          </a:lstStyle>
          <a:p>
            <a:r>
              <a:rPr b="0" lang="cs-CZ" sz="1400" spc="-1" strike="noStrike">
                <a:latin typeface="Times New Roman"/>
              </a:rPr>
              <a:t>&lt;date/time&gt;</a:t>
            </a:r>
            <a:endParaRPr b="0" lang="cs-CZ" sz="1400" spc="-1" strike="noStrike">
              <a:latin typeface="Times New Roman"/>
            </a:endParaRPr>
          </a:p>
        </p:txBody>
      </p:sp>
      <p:sp>
        <p:nvSpPr>
          <p:cNvPr id="44" name="PlaceHolder 4"/>
          <p:cNvSpPr>
            <a:spLocks noGrp="1"/>
          </p:cNvSpPr>
          <p:nvPr>
            <p:ph type="ftr" idx="5"/>
          </p:nvPr>
        </p:nvSpPr>
        <p:spPr>
          <a:xfrm>
            <a:off x="4038480" y="6356520"/>
            <a:ext cx="4114440" cy="364680"/>
          </a:xfrm>
          <a:prstGeom prst="rect">
            <a:avLst/>
          </a:prstGeom>
          <a:noFill/>
          <a:ln w="0">
            <a:noFill/>
          </a:ln>
        </p:spPr>
        <p:txBody>
          <a:bodyPr tIns="91440" bIns="91440" anchor="ctr">
            <a:noAutofit/>
          </a:bodyPr>
          <a:lstStyle>
            <a:lvl1pPr algn="ctr">
              <a:buNone/>
              <a:defRPr b="0" lang="cs-CZ" sz="1400" spc="-1" strike="noStrike">
                <a:latin typeface="Times New Roman"/>
              </a:defRPr>
            </a:lvl1pPr>
          </a:lstStyle>
          <a:p>
            <a:pPr algn="ctr">
              <a:buNone/>
            </a:pPr>
            <a:r>
              <a:rPr b="0" lang="cs-CZ" sz="1400" spc="-1" strike="noStrike">
                <a:latin typeface="Times New Roman"/>
              </a:rPr>
              <a:t>&lt;footer&gt;</a:t>
            </a:r>
            <a:endParaRPr b="0" lang="cs-CZ" sz="1400" spc="-1" strike="noStrike">
              <a:latin typeface="Times New Roman"/>
            </a:endParaRPr>
          </a:p>
        </p:txBody>
      </p:sp>
      <p:sp>
        <p:nvSpPr>
          <p:cNvPr id="45"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tabLst>
                <a:tab algn="l" pos="0"/>
              </a:tabLst>
              <a:defRPr b="0" lang="cs-CZ" sz="1200" spc="-1" strike="noStrike">
                <a:solidFill>
                  <a:srgbClr val="888888"/>
                </a:solidFill>
                <a:latin typeface="Calibri"/>
                <a:ea typeface="Calibri"/>
              </a:defRPr>
            </a:lvl1pPr>
          </a:lstStyle>
          <a:p>
            <a:pPr algn="r">
              <a:lnSpc>
                <a:spcPct val="100000"/>
              </a:lnSpc>
              <a:buNone/>
              <a:tabLst>
                <a:tab algn="l" pos="0"/>
              </a:tabLst>
            </a:pPr>
            <a:fld id="{75148101-C960-4BEF-BF21-81FCD665D909}" type="slidenum">
              <a:rPr b="0" lang="cs-CZ" sz="1200" spc="-1" strike="noStrike">
                <a:solidFill>
                  <a:srgbClr val="888888"/>
                </a:solidFill>
                <a:latin typeface="Calibri"/>
                <a:ea typeface="Calibri"/>
              </a:rPr>
              <a:t>&lt;number&gt;</a:t>
            </a:fld>
            <a:endParaRPr b="0" lang="cs-CZ"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1523880" y="1122480"/>
            <a:ext cx="9143640" cy="2387160"/>
          </a:xfrm>
          <a:prstGeom prst="rect">
            <a:avLst/>
          </a:prstGeom>
          <a:noFill/>
          <a:ln w="0">
            <a:noFill/>
          </a:ln>
        </p:spPr>
        <p:txBody>
          <a:bodyPr tIns="91440" bIns="91440" anchor="b">
            <a:noAutofit/>
          </a:bodyPr>
          <a:p>
            <a:r>
              <a:rPr b="0" lang="cs-CZ" sz="6000" spc="-1" strike="noStrike">
                <a:solidFill>
                  <a:srgbClr val="000000"/>
                </a:solidFill>
                <a:latin typeface="Arial"/>
              </a:rPr>
              <a:t>Click to edit the title text format</a:t>
            </a:r>
            <a:endParaRPr b="0" lang="cs-CZ" sz="6000" spc="-1" strike="noStrike">
              <a:solidFill>
                <a:srgbClr val="000000"/>
              </a:solidFill>
              <a:latin typeface="Arial"/>
            </a:endParaRPr>
          </a:p>
        </p:txBody>
      </p:sp>
      <p:sp>
        <p:nvSpPr>
          <p:cNvPr id="83" name="PlaceHolder 2"/>
          <p:cNvSpPr>
            <a:spLocks noGrp="1"/>
          </p:cNvSpPr>
          <p:nvPr>
            <p:ph type="dt" idx="7"/>
          </p:nvPr>
        </p:nvSpPr>
        <p:spPr>
          <a:xfrm>
            <a:off x="838080" y="6356520"/>
            <a:ext cx="2742840" cy="364680"/>
          </a:xfrm>
          <a:prstGeom prst="rect">
            <a:avLst/>
          </a:prstGeom>
          <a:noFill/>
          <a:ln w="0">
            <a:noFill/>
          </a:ln>
        </p:spPr>
        <p:txBody>
          <a:bodyPr tIns="91440" bIns="91440" anchor="ctr">
            <a:noAutofit/>
          </a:bodyPr>
          <a:lstStyle>
            <a:lvl1pPr>
              <a:defRPr b="0" lang="cs-CZ" sz="1400" spc="-1" strike="noStrike">
                <a:latin typeface="Times New Roman"/>
              </a:defRPr>
            </a:lvl1pPr>
          </a:lstStyle>
          <a:p>
            <a:r>
              <a:rPr b="0" lang="cs-CZ" sz="1400" spc="-1" strike="noStrike">
                <a:latin typeface="Times New Roman"/>
              </a:rPr>
              <a:t>&lt;date/time&gt;</a:t>
            </a:r>
            <a:endParaRPr b="0" lang="cs-CZ" sz="1400" spc="-1" strike="noStrike">
              <a:latin typeface="Times New Roman"/>
            </a:endParaRPr>
          </a:p>
        </p:txBody>
      </p:sp>
      <p:sp>
        <p:nvSpPr>
          <p:cNvPr id="84" name="PlaceHolder 3"/>
          <p:cNvSpPr>
            <a:spLocks noGrp="1"/>
          </p:cNvSpPr>
          <p:nvPr>
            <p:ph type="ftr" idx="8"/>
          </p:nvPr>
        </p:nvSpPr>
        <p:spPr>
          <a:xfrm>
            <a:off x="4038480" y="6356520"/>
            <a:ext cx="4114440" cy="364680"/>
          </a:xfrm>
          <a:prstGeom prst="rect">
            <a:avLst/>
          </a:prstGeom>
          <a:noFill/>
          <a:ln w="0">
            <a:noFill/>
          </a:ln>
        </p:spPr>
        <p:txBody>
          <a:bodyPr tIns="91440" bIns="91440" anchor="ctr">
            <a:noAutofit/>
          </a:bodyPr>
          <a:lstStyle>
            <a:lvl1pPr algn="ctr">
              <a:buNone/>
              <a:defRPr b="0" lang="cs-CZ" sz="1400" spc="-1" strike="noStrike">
                <a:latin typeface="Times New Roman"/>
              </a:defRPr>
            </a:lvl1pPr>
          </a:lstStyle>
          <a:p>
            <a:pPr algn="ctr">
              <a:buNone/>
            </a:pPr>
            <a:r>
              <a:rPr b="0" lang="cs-CZ" sz="1400" spc="-1" strike="noStrike">
                <a:latin typeface="Times New Roman"/>
              </a:rPr>
              <a:t>&lt;footer&gt;</a:t>
            </a:r>
            <a:endParaRPr b="0" lang="cs-CZ" sz="1400" spc="-1" strike="noStrike">
              <a:latin typeface="Times New Roman"/>
            </a:endParaRPr>
          </a:p>
        </p:txBody>
      </p:sp>
      <p:sp>
        <p:nvSpPr>
          <p:cNvPr id="85" name="PlaceHolder 4"/>
          <p:cNvSpPr>
            <a:spLocks noGrp="1"/>
          </p:cNvSpPr>
          <p:nvPr>
            <p:ph type="sldNum" idx="9"/>
          </p:nvPr>
        </p:nvSpPr>
        <p:spPr>
          <a:xfrm>
            <a:off x="8610480" y="6356520"/>
            <a:ext cx="2742840" cy="364680"/>
          </a:xfrm>
          <a:prstGeom prst="rect">
            <a:avLst/>
          </a:prstGeom>
          <a:noFill/>
          <a:ln w="0">
            <a:noFill/>
          </a:ln>
        </p:spPr>
        <p:txBody>
          <a:bodyPr anchor="ctr">
            <a:noAutofit/>
          </a:bodyPr>
          <a:lstStyle>
            <a:lvl1pPr algn="r">
              <a:lnSpc>
                <a:spcPct val="100000"/>
              </a:lnSpc>
              <a:buNone/>
              <a:tabLst>
                <a:tab algn="l" pos="0"/>
              </a:tabLst>
              <a:defRPr b="0" lang="cs-CZ" sz="1200" spc="-1" strike="noStrike">
                <a:solidFill>
                  <a:srgbClr val="888888"/>
                </a:solidFill>
                <a:latin typeface="Calibri"/>
                <a:ea typeface="Calibri"/>
              </a:defRPr>
            </a:lvl1pPr>
          </a:lstStyle>
          <a:p>
            <a:pPr algn="r">
              <a:lnSpc>
                <a:spcPct val="100000"/>
              </a:lnSpc>
              <a:buNone/>
              <a:tabLst>
                <a:tab algn="l" pos="0"/>
              </a:tabLst>
            </a:pPr>
            <a:fld id="{18343353-656E-4F00-B3DE-978EDE23C38E}" type="slidenum">
              <a:rPr b="0" lang="cs-CZ" sz="1200" spc="-1" strike="noStrike">
                <a:solidFill>
                  <a:srgbClr val="888888"/>
                </a:solidFill>
                <a:latin typeface="Calibri"/>
                <a:ea typeface="Calibri"/>
              </a:rPr>
              <a:t>&lt;number&gt;</a:t>
            </a:fld>
            <a:endParaRPr b="0" lang="cs-CZ" sz="1200" spc="-1" strike="noStrike">
              <a:latin typeface="Times New Roman"/>
            </a:endParaRP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cs-CZ" sz="1400" spc="-1" strike="noStrike">
                <a:solidFill>
                  <a:srgbClr val="000000"/>
                </a:solidFill>
                <a:latin typeface="Arial"/>
              </a:rPr>
              <a:t>Click to edit the outline text format</a:t>
            </a:r>
            <a:endParaRPr b="0" lang="cs-CZ"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cs-CZ" sz="1400" spc="-1" strike="noStrike">
                <a:solidFill>
                  <a:srgbClr val="000000"/>
                </a:solidFill>
                <a:latin typeface="Arial"/>
              </a:rPr>
              <a:t>Second Outline Level</a:t>
            </a:r>
            <a:endParaRPr b="0" lang="cs-CZ"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cs-CZ" sz="1400" spc="-1" strike="noStrike">
                <a:solidFill>
                  <a:srgbClr val="000000"/>
                </a:solidFill>
                <a:latin typeface="Arial"/>
              </a:rPr>
              <a:t>Third Outline Level</a:t>
            </a:r>
            <a:endParaRPr b="0" lang="cs-CZ"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cs-CZ" sz="1400" spc="-1" strike="noStrike">
                <a:solidFill>
                  <a:srgbClr val="000000"/>
                </a:solidFill>
                <a:latin typeface="Arial"/>
              </a:rPr>
              <a:t>Fourth Outline Level</a:t>
            </a:r>
            <a:endParaRPr b="0" lang="cs-CZ"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cs-CZ" sz="2000" spc="-1" strike="noStrike">
                <a:solidFill>
                  <a:srgbClr val="000000"/>
                </a:solidFill>
                <a:latin typeface="Arial"/>
              </a:rPr>
              <a:t>Fifth Outline Level</a:t>
            </a:r>
            <a:endParaRPr b="0" lang="cs-CZ"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cs-CZ" sz="2000" spc="-1" strike="noStrike">
                <a:solidFill>
                  <a:srgbClr val="000000"/>
                </a:solidFill>
                <a:latin typeface="Arial"/>
              </a:rPr>
              <a:t>Sixth Outline Level</a:t>
            </a:r>
            <a:endParaRPr b="0" lang="cs-CZ"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cs-CZ" sz="2000" spc="-1" strike="noStrike">
                <a:solidFill>
                  <a:srgbClr val="000000"/>
                </a:solidFill>
                <a:latin typeface="Arial"/>
              </a:rPr>
              <a:t>Seventh Outline Level</a:t>
            </a:r>
            <a:endParaRPr b="0" lang="cs-CZ"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9.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1.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1.xml"/>
</Relationships>
</file>

<file path=ppt/slides/_rels/slide112.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xml"/>
</Relationships>
</file>

<file path=ppt/slides/_rels/slide113.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xml"/>
</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5.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3.xml"/>
</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8.xml"/>
</Relationships>
</file>

<file path=ppt/slides/_rels/slide119.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xml"/><Relationship Id="rId3" Type="http://schemas.openxmlformats.org/officeDocument/2006/relationships/notesSlide" Target="../notesSlides/notesSlide11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
</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
</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
</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
</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128.xml.rels><?xml version="1.0" encoding="UTF-8"?>
<Relationships xmlns="http://schemas.openxmlformats.org/package/2006/relationships"><Relationship Id="rId1" Type="http://schemas.openxmlformats.org/officeDocument/2006/relationships/package" Target="../embeddings/oleObject1.docx"/><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slideLayout" Target="../slideLayouts/slideLayout13.xml"/>
</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0.xml.rels><?xml version="1.0" encoding="UTF-8"?>
<Relationships xmlns="http://schemas.openxmlformats.org/package/2006/relationships"><Relationship Id="rId1" Type="http://schemas.openxmlformats.org/officeDocument/2006/relationships/hyperlink" Target="http://www.vzp.cz/platci/dluznici" TargetMode="External"/><Relationship Id="rId2" Type="http://schemas.openxmlformats.org/officeDocument/2006/relationships/hyperlink" Target="http://www.zpmvcr.cz/cz/platci-pojistneho/dluznici.html" TargetMode="External"/><Relationship Id="rId3" Type="http://schemas.openxmlformats.org/officeDocument/2006/relationships/hyperlink" Target="http://wwwinfo.mfcr.cz/ares/ares_es.html.cz" TargetMode="External"/><Relationship Id="rId4" Type="http://schemas.openxmlformats.org/officeDocument/2006/relationships/hyperlink" Target="http://www.justice.cz/cgi-bin/sqw1250.cgi/upkuk/s_i8.sqw" TargetMode="External"/><Relationship Id="rId5" Type="http://schemas.openxmlformats.org/officeDocument/2006/relationships/hyperlink" Target="https://isir.justice.cz/isir/common/index.do" TargetMode="External"/><Relationship Id="rId6" Type="http://schemas.openxmlformats.org/officeDocument/2006/relationships/hyperlink" Target="http://www.google.com/" TargetMode="External"/><Relationship Id="rId7" Type="http://schemas.openxmlformats.org/officeDocument/2006/relationships/slideLayout" Target="../slideLayouts/slideLayout1.xml"/>
</Relationships>
</file>

<file path=ppt/slides/_rels/slide131.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1.xml"/>
</Relationships>
</file>

<file path=ppt/slides/_rels/slide132.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1.xml"/>
</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6.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xml"/>
</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8.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3.xml"/>
</Relationships>
</file>

<file path=ppt/slides/_rels/slide139.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140.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68.wmf"/><Relationship Id="rId3" Type="http://schemas.openxmlformats.org/officeDocument/2006/relationships/slideLayout" Target="../slideLayouts/slideLayout26.xml"/>
</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4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4.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3.xml"/>
</Relationships>
</file>

<file path=ppt/slides/_rels/slide145.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xml"/>
</Relationships>
</file>

<file path=ppt/slides/_rels/slide146.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hyperlink" Target="http://wwwinfo.mfcr.cz/ares/ares.html" TargetMode="External"/><Relationship Id="rId2" Type="http://schemas.openxmlformats.org/officeDocument/2006/relationships/hyperlink" Target="http://portal.justice.cz/Justice2/uvod/uvod.aspx" TargetMode="External"/><Relationship Id="rId3" Type="http://schemas.openxmlformats.org/officeDocument/2006/relationships/hyperlink" Target="http://www.cuzk.cz/" TargetMode="External"/><Relationship Id="rId4" Type="http://schemas.openxmlformats.org/officeDocument/2006/relationships/hyperlink" Target="http://www.bpx.cz/" TargetMode="External"/><Relationship Id="rId5" Type="http://schemas.openxmlformats.org/officeDocument/2006/relationships/hyperlink" Target="https://isir.justice.cz/isir/common/index.do" TargetMode="External"/><Relationship Id="rId6" Type="http://schemas.openxmlformats.org/officeDocument/2006/relationships/hyperlink" Target="http://www.drazebnikalendar.cz/" TargetMode="External"/><Relationship Id="rId7" Type="http://schemas.openxmlformats.org/officeDocument/2006/relationships/hyperlink" Target="https://www.ceecr.cz/" TargetMode="External"/><Relationship Id="rId8" Type="http://schemas.openxmlformats.org/officeDocument/2006/relationships/hyperlink" Target="http://obchodni-rejstrik.podnikani.cz/" TargetMode="External"/><Relationship Id="rId9"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hyperlink" Target="https://eservice-po.rejtr.justice.cz/public/odsouzeni;jsessionid=963D4D74B2706A0219936DC2C4E593FE.pocluster1?0" TargetMode="External"/><Relationship Id="rId2" Type="http://schemas.openxmlformats.org/officeDocument/2006/relationships/hyperlink" Target="http://lustrator.bisnode.cz/index.php?p=lustrace" TargetMode="External"/><Relationship Id="rId3" Type="http://schemas.openxmlformats.org/officeDocument/2006/relationships/hyperlink" Target="http://adisreg.mfcr.cz/adistc/adis/irs/irep_dph/dphInputForm.faces" TargetMode="External"/><Relationship Id="rId4" Type="http://schemas.openxmlformats.org/officeDocument/2006/relationships/hyperlink" Target="https://www.solus.cz/" TargetMode="External"/><Relationship Id="rId5" Type="http://schemas.openxmlformats.org/officeDocument/2006/relationships/hyperlink" Target="https://www.creditcheck.cz/" TargetMode="External"/><Relationship Id="rId6"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hyperlink" Target="http://www.google.cz/" TargetMode="External"/><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image" Target="../media/image36.jpeg"/><Relationship Id="rId4" Type="http://schemas.openxmlformats.org/officeDocument/2006/relationships/slideLayout" Target="../slideLayouts/slideLayout1.xml"/><Relationship Id="rId5"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hyperlink" Target="http://www.cnb.cz/cs/faq/vyvoj_repo_historie.txt" TargetMode="External"/><Relationship Id="rId2"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3.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7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2.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3.xml"/>
</Relationships>
</file>

<file path=ppt/slides/_rels/slide76.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6.xml"/>
</Relationships>
</file>

<file path=ppt/slides/_rels/slide77.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Google Shape;88;p1"/>
          <p:cNvSpPr/>
          <p:nvPr/>
        </p:nvSpPr>
        <p:spPr>
          <a:xfrm>
            <a:off x="1073160" y="234720"/>
            <a:ext cx="10270080" cy="193860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0" lang="cs-CZ" sz="6000" spc="-1" strike="noStrike">
                <a:solidFill>
                  <a:srgbClr val="000000"/>
                </a:solidFill>
                <a:latin typeface="Arial"/>
                <a:ea typeface="Arial"/>
              </a:rPr>
              <a:t>Procesní řízení pohledávek</a:t>
            </a:r>
            <a:endParaRPr b="0" lang="cs-CZ" sz="6000" spc="-1" strike="noStrike">
              <a:latin typeface="Arial"/>
            </a:endParaRPr>
          </a:p>
        </p:txBody>
      </p:sp>
      <p:sp>
        <p:nvSpPr>
          <p:cNvPr id="130" name="Google Shape;89;p1"/>
          <p:cNvSpPr/>
          <p:nvPr/>
        </p:nvSpPr>
        <p:spPr>
          <a:xfrm>
            <a:off x="225000" y="2575080"/>
            <a:ext cx="11966400" cy="3292920"/>
          </a:xfrm>
          <a:prstGeom prst="rect">
            <a:avLst/>
          </a:prstGeom>
          <a:noFill/>
          <a:ln w="0">
            <a:noFill/>
          </a:ln>
        </p:spPr>
        <p:style>
          <a:lnRef idx="0"/>
          <a:fillRef idx="0"/>
          <a:effectRef idx="0"/>
          <a:fontRef idx="minor"/>
        </p:style>
        <p:txBody>
          <a:bodyPr anchor="t">
            <a:noAutofit/>
          </a:bodyPr>
          <a:p>
            <a:pPr marL="274320" indent="-274320">
              <a:lnSpc>
                <a:spcPct val="100000"/>
              </a:lnSpc>
              <a:buNone/>
              <a:tabLst>
                <a:tab algn="l" pos="0"/>
              </a:tabLst>
            </a:pPr>
            <a:r>
              <a:rPr b="1" lang="cs-CZ" sz="4800" spc="-1" strike="noStrike">
                <a:solidFill>
                  <a:srgbClr val="ff0000"/>
                </a:solidFill>
                <a:latin typeface="Calibri"/>
                <a:ea typeface="Calibri"/>
              </a:rPr>
              <a:t>Motto: </a:t>
            </a:r>
            <a:endParaRPr b="0" lang="cs-CZ" sz="4800" spc="-1" strike="noStrike">
              <a:latin typeface="Arial"/>
            </a:endParaRPr>
          </a:p>
          <a:p>
            <a:pPr marL="274320" indent="-274320">
              <a:lnSpc>
                <a:spcPct val="100000"/>
              </a:lnSpc>
              <a:buNone/>
              <a:tabLst>
                <a:tab algn="l" pos="0"/>
              </a:tabLst>
            </a:pPr>
            <a:r>
              <a:rPr b="1" lang="cs-CZ" sz="4800" spc="-1" strike="noStrike">
                <a:solidFill>
                  <a:srgbClr val="ff0000"/>
                </a:solidFill>
                <a:latin typeface="Calibri"/>
                <a:ea typeface="Calibri"/>
              </a:rPr>
              <a:t>Vigilantibus iura scripta sunt. </a:t>
            </a:r>
            <a:endParaRPr b="0" lang="cs-CZ" sz="4800" spc="-1" strike="noStrike">
              <a:latin typeface="Arial"/>
            </a:endParaRPr>
          </a:p>
          <a:p>
            <a:pPr marL="274320" indent="-274320">
              <a:lnSpc>
                <a:spcPct val="100000"/>
              </a:lnSpc>
              <a:buNone/>
              <a:tabLst>
                <a:tab algn="l" pos="0"/>
              </a:tabLst>
            </a:pPr>
            <a:endParaRPr b="0" lang="cs-CZ" sz="3600" spc="-1" strike="noStrike">
              <a:latin typeface="Arial"/>
            </a:endParaRPr>
          </a:p>
          <a:p>
            <a:pPr marL="274320" indent="-274320">
              <a:lnSpc>
                <a:spcPct val="100000"/>
              </a:lnSpc>
              <a:buNone/>
              <a:tabLst>
                <a:tab algn="l" pos="0"/>
              </a:tabLst>
            </a:pPr>
            <a:r>
              <a:rPr b="1" lang="cs-CZ" sz="3600" spc="-1" strike="noStrike">
                <a:solidFill>
                  <a:srgbClr val="ff0000"/>
                </a:solidFill>
                <a:latin typeface="Arial"/>
                <a:ea typeface="Arial"/>
              </a:rPr>
              <a:t>„</a:t>
            </a:r>
            <a:r>
              <a:rPr b="1" lang="cs-CZ" sz="3600" spc="-1" strike="noStrike">
                <a:solidFill>
                  <a:srgbClr val="ff0000"/>
                </a:solidFill>
                <a:latin typeface="Arial"/>
                <a:ea typeface="Arial"/>
              </a:rPr>
              <a:t>Práva patří bdělým“</a:t>
            </a:r>
            <a:endParaRPr b="0" lang="cs-CZ" sz="3600" spc="-1" strike="noStrike">
              <a:latin typeface="Arial"/>
            </a:endParaRPr>
          </a:p>
          <a:p>
            <a:pPr>
              <a:lnSpc>
                <a:spcPct val="100000"/>
              </a:lnSpc>
              <a:buNone/>
              <a:tabLst>
                <a:tab algn="l" pos="0"/>
              </a:tabLst>
            </a:pPr>
            <a:endParaRPr b="0" lang="cs-CZ" sz="4000" spc="-1" strike="noStrike">
              <a:latin typeface="Arial"/>
            </a:endParaRPr>
          </a:p>
        </p:txBody>
      </p:sp>
      <p:pic>
        <p:nvPicPr>
          <p:cNvPr id="131" name="Google Shape;90;p1" descr=""/>
          <p:cNvPicPr/>
          <p:nvPr/>
        </p:nvPicPr>
        <p:blipFill>
          <a:blip r:embed="rId1"/>
          <a:stretch/>
        </p:blipFill>
        <p:spPr>
          <a:xfrm>
            <a:off x="8064720" y="2044080"/>
            <a:ext cx="3827880" cy="38235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Google Shape;141;p10"/>
          <p:cNvSpPr/>
          <p:nvPr/>
        </p:nvSpPr>
        <p:spPr>
          <a:xfrm>
            <a:off x="275760" y="101520"/>
            <a:ext cx="11741760" cy="721908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cs-CZ" sz="2600" spc="-1" strike="noStrike">
                <a:solidFill>
                  <a:srgbClr val="666666"/>
                </a:solidFill>
                <a:highlight>
                  <a:srgbClr val="fdfdfd"/>
                </a:highlight>
                <a:latin typeface="Tahoma"/>
                <a:ea typeface="Tahoma"/>
              </a:rPr>
              <a:t>Obec je povinna vymáhat pohledávky za svými dlužníky, ať již vznikly z jakýchkoli právních titulů. Za účelem vymožení dlužných pohledávek je obec povinna využít veškeré právní prostředky k vymožení takové pohledávky. Vymáhání dlužných pohledávek nastává až v případě, že dlužník neplní svůj dluh řádně a včas. Pro zachování pravidel hospodaření obce s obecním majetkem by proto obec měla sledovat nejen to, zda dlužníci své dluhy platí řádně a včas, ale i to, zda prodlení se splněním závazku netrvá takovou dobu, aby mohlo dojít k promlčení práva obce, není-li dlužník v insolvenci apod. Pokud se taková práva promlčí nebo opomenou, obec porušuje stěžejní povinnost při správě svého majetku, a to dbát o zachování a rozvoj majetku obce. Při rozhodování o tom, zda obec bude dluh vymáhat či nikoli, je potřeba brát na zřetel také účelnost vymáhání pohledávek. Pokud obec disponuje informacemi o nedobytnosti pohledávky, nebude zřejmě účelné, aby taková pohledávka byla obcí vymáhána, neboť pro obec to ve výsledku bude znamenat pouze neúčelně vynaložené náklady spojené s vymáháním takové pohledávky. Je ale potřeba nastavit pravidla. </a:t>
            </a:r>
            <a:endParaRPr b="0" lang="cs-CZ" sz="2600" spc="-1" strike="noStrike">
              <a:latin typeface="Arial"/>
            </a:endParaRPr>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p:nvPr>
        </p:nvSpPr>
        <p:spPr>
          <a:xfrm>
            <a:off x="0" y="0"/>
            <a:ext cx="12191760" cy="6857640"/>
          </a:xfrm>
          <a:prstGeom prst="rect">
            <a:avLst/>
          </a:prstGeom>
          <a:noFill/>
          <a:ln w="0">
            <a:noFill/>
          </a:ln>
        </p:spPr>
        <p:txBody>
          <a:bodyPr anchor="t">
            <a:noAutofit/>
          </a:bodyPr>
          <a:p>
            <a:pPr>
              <a:lnSpc>
                <a:spcPct val="90000"/>
              </a:lnSpc>
              <a:buNone/>
              <a:tabLst>
                <a:tab algn="l" pos="0"/>
              </a:tabLst>
            </a:pPr>
            <a:r>
              <a:rPr b="0" lang="cs-CZ" sz="3200" spc="-1" strike="noStrike">
                <a:solidFill>
                  <a:srgbClr val="000000"/>
                </a:solidFill>
                <a:latin typeface="Calibri"/>
                <a:ea typeface="Calibri"/>
              </a:rPr>
              <a:t>§ 1987</a:t>
            </a:r>
            <a:endParaRPr b="0" lang="cs-CZ" sz="3200" spc="-1" strike="noStrike">
              <a:solidFill>
                <a:srgbClr val="000000"/>
              </a:solidFill>
              <a:latin typeface="Arial"/>
            </a:endParaRPr>
          </a:p>
          <a:p>
            <a:pPr>
              <a:lnSpc>
                <a:spcPct val="90000"/>
              </a:lnSpc>
              <a:spcBef>
                <a:spcPts val="1001"/>
              </a:spcBef>
              <a:buNone/>
              <a:tabLst>
                <a:tab algn="l" pos="0"/>
              </a:tabLst>
            </a:pPr>
            <a:r>
              <a:rPr b="0" lang="cs-CZ" sz="3200" spc="-1" strike="noStrike">
                <a:solidFill>
                  <a:srgbClr val="000000"/>
                </a:solidFill>
                <a:latin typeface="Calibri"/>
                <a:ea typeface="Calibri"/>
              </a:rPr>
              <a:t>(1) K započtení jsou způsobilé pohledávky, které lze uplatnit před soudem.</a:t>
            </a:r>
            <a:endParaRPr b="0" lang="cs-CZ" sz="3200" spc="-1" strike="noStrike">
              <a:solidFill>
                <a:srgbClr val="000000"/>
              </a:solidFill>
              <a:latin typeface="Arial"/>
            </a:endParaRPr>
          </a:p>
          <a:p>
            <a:pPr>
              <a:lnSpc>
                <a:spcPct val="90000"/>
              </a:lnSpc>
              <a:spcBef>
                <a:spcPts val="1001"/>
              </a:spcBef>
              <a:buNone/>
              <a:tabLst>
                <a:tab algn="l" pos="0"/>
              </a:tabLst>
            </a:pPr>
            <a:r>
              <a:rPr b="0" lang="cs-CZ" sz="3200" spc="-1" strike="noStrike">
                <a:solidFill>
                  <a:srgbClr val="000000"/>
                </a:solidFill>
                <a:latin typeface="Calibri"/>
                <a:ea typeface="Calibri"/>
              </a:rPr>
              <a:t>(2) Pohledávka </a:t>
            </a:r>
            <a:r>
              <a:rPr b="0" lang="cs-CZ" sz="3200" spc="-1" strike="noStrike">
                <a:solidFill>
                  <a:srgbClr val="ff0000"/>
                </a:solidFill>
                <a:latin typeface="Calibri"/>
                <a:ea typeface="Calibri"/>
              </a:rPr>
              <a:t>nejistá nebo neurčitá </a:t>
            </a:r>
            <a:r>
              <a:rPr b="0" lang="cs-CZ" sz="3200" spc="-1" strike="noStrike">
                <a:solidFill>
                  <a:srgbClr val="000000"/>
                </a:solidFill>
                <a:latin typeface="Calibri"/>
                <a:ea typeface="Calibri"/>
              </a:rPr>
              <a:t>k započtení způsobilá není.</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a:t>
            </a:r>
            <a:r>
              <a:rPr b="1" lang="cs-CZ" sz="3200" spc="-1" strike="noStrike">
                <a:solidFill>
                  <a:srgbClr val="000000"/>
                </a:solidFill>
                <a:latin typeface="Calibri"/>
                <a:ea typeface="Calibri"/>
              </a:rPr>
              <a:t>pohledávka nejistá</a:t>
            </a:r>
            <a:r>
              <a:rPr b="0" lang="cs-CZ" sz="3200" spc="-1" strike="noStrike">
                <a:solidFill>
                  <a:srgbClr val="000000"/>
                </a:solidFill>
                <a:latin typeface="Calibri"/>
                <a:ea typeface="Calibri"/>
              </a:rPr>
              <a:t>“ je pohledávkou, u níž není jisté, že vůbec existuje, </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a:t>
            </a:r>
            <a:r>
              <a:rPr b="1" lang="cs-CZ" sz="3200" spc="-1" strike="noStrike">
                <a:solidFill>
                  <a:srgbClr val="000000"/>
                </a:solidFill>
                <a:latin typeface="Calibri"/>
                <a:ea typeface="Calibri"/>
              </a:rPr>
              <a:t>pohledávka neurčitá</a:t>
            </a:r>
            <a:r>
              <a:rPr b="0" lang="cs-CZ" sz="3200" spc="-1" strike="noStrike">
                <a:solidFill>
                  <a:srgbClr val="000000"/>
                </a:solidFill>
                <a:latin typeface="Calibri"/>
                <a:ea typeface="Calibri"/>
              </a:rPr>
              <a:t>“ je pohledávkou, u které není známa její přesná výše.</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a:t>
            </a:r>
            <a:r>
              <a:rPr b="1" lang="cs-CZ" sz="3200" spc="-1" strike="noStrike">
                <a:solidFill>
                  <a:srgbClr val="000000"/>
                </a:solidFill>
                <a:latin typeface="Calibri"/>
                <a:ea typeface="Calibri"/>
              </a:rPr>
              <a:t>nesporná pohledávka</a:t>
            </a:r>
            <a:r>
              <a:rPr b="0" lang="cs-CZ" sz="3200" spc="-1" strike="noStrike">
                <a:solidFill>
                  <a:srgbClr val="000000"/>
                </a:solidFill>
                <a:latin typeface="Calibri"/>
                <a:ea typeface="Calibri"/>
              </a:rPr>
              <a:t>“ – jde pouze o pohledávku, která byla dlužníkem uznána či přiznána pravomocným rozhodnutím.</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1" lang="cs-CZ" sz="3200" spc="-1" strike="noStrike">
                <a:solidFill>
                  <a:srgbClr val="000000"/>
                </a:solidFill>
                <a:latin typeface="Calibri"/>
                <a:ea typeface="Calibri"/>
              </a:rPr>
              <a:t>POZOR - lze zpochybňovat jakoukoliv pohledávku</a:t>
            </a:r>
            <a:r>
              <a:rPr b="0" lang="cs-CZ" sz="3200" spc="-1" strike="noStrike">
                <a:solidFill>
                  <a:srgbClr val="000000"/>
                </a:solidFill>
                <a:latin typeface="Calibri"/>
                <a:ea typeface="Calibri"/>
              </a:rPr>
              <a:t> - a to i pohledávku mezi stranami původně skutečně nespornou – ta totiž mohla dle nového tvrzení druhé strany následně zaniknout např. splněním, jiným předchozím započtením, prominutím či narovnáním.</a:t>
            </a:r>
            <a:endParaRPr b="0" lang="cs-CZ"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1"/>
          <p:cNvSpPr>
            <a:spLocks noGrp="1"/>
          </p:cNvSpPr>
          <p:nvPr>
            <p:ph type="title"/>
          </p:nvPr>
        </p:nvSpPr>
        <p:spPr>
          <a:xfrm>
            <a:off x="0" y="0"/>
            <a:ext cx="11353320" cy="938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Uznání dluhu</a:t>
            </a:r>
            <a:endParaRPr b="0" lang="cs-CZ" sz="4400" spc="-1" strike="noStrike">
              <a:solidFill>
                <a:srgbClr val="000000"/>
              </a:solidFill>
              <a:latin typeface="Arial"/>
            </a:endParaRPr>
          </a:p>
        </p:txBody>
      </p:sp>
      <p:sp>
        <p:nvSpPr>
          <p:cNvPr id="301" name="PlaceHolder 2"/>
          <p:cNvSpPr>
            <a:spLocks noGrp="1"/>
          </p:cNvSpPr>
          <p:nvPr>
            <p:ph/>
          </p:nvPr>
        </p:nvSpPr>
        <p:spPr>
          <a:xfrm>
            <a:off x="0" y="1107000"/>
            <a:ext cx="12191760" cy="5750640"/>
          </a:xfrm>
          <a:prstGeom prst="rect">
            <a:avLst/>
          </a:prstGeom>
          <a:noFill/>
          <a:ln w="0">
            <a:noFill/>
          </a:ln>
        </p:spPr>
        <p:txBody>
          <a:bodyPr anchor="t">
            <a:noAutofit/>
          </a:bodyPr>
          <a:p>
            <a:pPr marL="228600" indent="-228600">
              <a:lnSpc>
                <a:spcPct val="90000"/>
              </a:lnSpc>
              <a:buClr>
                <a:srgbClr val="000000"/>
              </a:buClr>
              <a:buFont typeface="Arial"/>
              <a:buChar char="•"/>
            </a:pPr>
            <a:r>
              <a:rPr b="1" lang="cs-CZ" sz="2800" spc="-1" strike="noStrike">
                <a:solidFill>
                  <a:srgbClr val="000000"/>
                </a:solidFill>
                <a:latin typeface="Calibri"/>
                <a:ea typeface="Calibri"/>
              </a:rPr>
              <a:t>§ 2053</a:t>
            </a:r>
            <a:r>
              <a:rPr b="0" lang="cs-CZ" sz="2800" spc="-1" strike="noStrike">
                <a:solidFill>
                  <a:srgbClr val="000000"/>
                </a:solidFill>
                <a:latin typeface="Calibri"/>
                <a:ea typeface="Calibri"/>
              </a:rPr>
              <a:t> „</a:t>
            </a:r>
            <a:r>
              <a:rPr b="0" i="1" lang="cs-CZ" sz="2800" spc="-1" strike="noStrike">
                <a:solidFill>
                  <a:srgbClr val="000000"/>
                </a:solidFill>
                <a:latin typeface="Calibri"/>
                <a:ea typeface="Calibri"/>
              </a:rPr>
              <a:t>Uzná-li někdo svůj dluh co do důvodu i výše prohlášením učiněným v písemné formě, má se za to, že dluh v rozsahu uznání v době uznání trvá</a:t>
            </a:r>
            <a:r>
              <a:rPr b="0" lang="cs-CZ" sz="2800" spc="-1" strike="noStrike">
                <a:solidFill>
                  <a:srgbClr val="000000"/>
                </a:solidFill>
                <a:latin typeface="Calibri"/>
                <a:ea typeface="Calibri"/>
              </a:rPr>
              <a:t>.“ Pro tento výslovný úkon - prohlášení dlužníka je zákonem předepsaná písemná forma, podpis dlužníka nemusí být úředně ověřen. Lze i pro promlčené pohledávky.</a:t>
            </a:r>
            <a:endParaRPr b="0" lang="cs-CZ" sz="28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1" lang="cs-CZ" sz="2800" spc="-1" strike="noStrike">
                <a:solidFill>
                  <a:srgbClr val="000000"/>
                </a:solidFill>
                <a:latin typeface="Calibri"/>
                <a:ea typeface="Calibri"/>
              </a:rPr>
              <a:t>§ 2054</a:t>
            </a:r>
            <a:endParaRPr b="0" lang="cs-CZ" sz="2800" spc="-1" strike="noStrike">
              <a:solidFill>
                <a:srgbClr val="000000"/>
              </a:solidFill>
              <a:latin typeface="Arial"/>
            </a:endParaRPr>
          </a:p>
          <a:p>
            <a:pPr>
              <a:lnSpc>
                <a:spcPct val="90000"/>
              </a:lnSpc>
              <a:spcBef>
                <a:spcPts val="1001"/>
              </a:spcBef>
              <a:buNone/>
              <a:tabLst>
                <a:tab algn="l" pos="0"/>
              </a:tabLst>
            </a:pPr>
            <a:r>
              <a:rPr b="0" lang="cs-CZ" sz="2800" spc="-1" strike="noStrike">
                <a:solidFill>
                  <a:srgbClr val="000000"/>
                </a:solidFill>
                <a:latin typeface="Calibri"/>
                <a:ea typeface="Calibri"/>
              </a:rPr>
              <a:t>(1) Placení úroků se považuje za uznání dluhu ohledně částky, z níž se úroky platí.</a:t>
            </a:r>
            <a:endParaRPr b="0" lang="cs-CZ" sz="2800" spc="-1" strike="noStrike">
              <a:solidFill>
                <a:srgbClr val="000000"/>
              </a:solidFill>
              <a:latin typeface="Arial"/>
            </a:endParaRPr>
          </a:p>
          <a:p>
            <a:pPr>
              <a:lnSpc>
                <a:spcPct val="90000"/>
              </a:lnSpc>
              <a:spcBef>
                <a:spcPts val="1001"/>
              </a:spcBef>
              <a:buNone/>
              <a:tabLst>
                <a:tab algn="l" pos="0"/>
              </a:tabLst>
            </a:pPr>
            <a:r>
              <a:rPr b="0" lang="cs-CZ" sz="2800" spc="-1" strike="noStrike">
                <a:solidFill>
                  <a:srgbClr val="000000"/>
                </a:solidFill>
                <a:latin typeface="Calibri"/>
                <a:ea typeface="Calibri"/>
              </a:rPr>
              <a:t>(2) Plní-li dlužník dluh zčásti, má částečné plnění účinky uznání zbytku dluhu, lze-li z okolností usoudit, že tímto plněním dlužník uznal i zbytek dluhu.</a:t>
            </a:r>
            <a:endParaRPr b="0" lang="cs-CZ" sz="2800" spc="-1" strike="noStrike">
              <a:solidFill>
                <a:srgbClr val="000000"/>
              </a:solidFill>
              <a:latin typeface="Arial"/>
            </a:endParaRPr>
          </a:p>
          <a:p>
            <a:pPr>
              <a:lnSpc>
                <a:spcPct val="90000"/>
              </a:lnSpc>
              <a:spcBef>
                <a:spcPts val="1001"/>
              </a:spcBef>
              <a:buNone/>
              <a:tabLst>
                <a:tab algn="l" pos="0"/>
              </a:tabLst>
            </a:pPr>
            <a:r>
              <a:rPr b="0" lang="cs-CZ" sz="2800" spc="-1" strike="noStrike">
                <a:solidFill>
                  <a:srgbClr val="000000"/>
                </a:solidFill>
                <a:latin typeface="Calibri"/>
                <a:ea typeface="Calibri"/>
              </a:rPr>
              <a:t>(3) Ustanovení odstavců 1 a 2 neplatí, je-li pohledávka věřitele již promlčena.</a:t>
            </a:r>
            <a:endParaRPr b="0" lang="cs-CZ" sz="2800" spc="-1" strike="noStrike">
              <a:solidFill>
                <a:srgbClr val="000000"/>
              </a:solidFill>
              <a:latin typeface="Arial"/>
            </a:endParaRPr>
          </a:p>
          <a:p>
            <a:pPr>
              <a:lnSpc>
                <a:spcPct val="90000"/>
              </a:lnSpc>
              <a:spcBef>
                <a:spcPts val="1001"/>
              </a:spcBef>
              <a:buNone/>
              <a:tabLst>
                <a:tab algn="l" pos="0"/>
              </a:tabLst>
            </a:pPr>
            <a:endParaRPr b="0" lang="cs-CZ" sz="2800" spc="-1" strike="noStrike">
              <a:solidFill>
                <a:srgbClr val="000000"/>
              </a:solidFill>
              <a:latin typeface="Arial"/>
            </a:endParaRPr>
          </a:p>
          <a:p>
            <a:pPr>
              <a:lnSpc>
                <a:spcPct val="90000"/>
              </a:lnSpc>
              <a:spcBef>
                <a:spcPts val="1001"/>
              </a:spcBef>
              <a:buNone/>
              <a:tabLst>
                <a:tab algn="l" pos="0"/>
              </a:tabLst>
            </a:pPr>
            <a:r>
              <a:rPr b="0" lang="cs-CZ" sz="2800" spc="-1" strike="noStrike">
                <a:solidFill>
                  <a:srgbClr val="000000"/>
                </a:solidFill>
                <a:latin typeface="Calibri"/>
                <a:ea typeface="Calibri"/>
              </a:rPr>
              <a:t>Nová promlčecí 10-ti letá lhůta !!!</a:t>
            </a: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title"/>
          </p:nvPr>
        </p:nvSpPr>
        <p:spPr>
          <a:xfrm>
            <a:off x="0" y="0"/>
            <a:ext cx="11353320" cy="91404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Uznání dluhu a splátkový kalendář</a:t>
            </a:r>
            <a:endParaRPr b="0" lang="cs-CZ" sz="4400" spc="-1" strike="noStrike">
              <a:solidFill>
                <a:srgbClr val="000000"/>
              </a:solidFill>
              <a:latin typeface="Arial"/>
            </a:endParaRPr>
          </a:p>
        </p:txBody>
      </p:sp>
      <p:sp>
        <p:nvSpPr>
          <p:cNvPr id="303" name="PlaceHolder 2"/>
          <p:cNvSpPr>
            <a:spLocks noGrp="1"/>
          </p:cNvSpPr>
          <p:nvPr>
            <p:ph/>
          </p:nvPr>
        </p:nvSpPr>
        <p:spPr>
          <a:xfrm>
            <a:off x="0" y="1395720"/>
            <a:ext cx="12191760" cy="5461920"/>
          </a:xfrm>
          <a:prstGeom prst="rect">
            <a:avLst/>
          </a:prstGeom>
          <a:noFill/>
          <a:ln w="0">
            <a:noFill/>
          </a:ln>
        </p:spPr>
        <p:txBody>
          <a:bodyPr anchor="t">
            <a:noAutofit/>
          </a:bodyPr>
          <a:p>
            <a:pPr marL="228600" indent="-228600">
              <a:lnSpc>
                <a:spcPct val="90000"/>
              </a:lnSpc>
              <a:buClr>
                <a:srgbClr val="000000"/>
              </a:buClr>
              <a:buFont typeface="Arial"/>
              <a:buChar char="•"/>
            </a:pPr>
            <a:r>
              <a:rPr b="0" lang="cs-CZ" sz="3600" spc="-1" strike="noStrike">
                <a:solidFill>
                  <a:srgbClr val="000000"/>
                </a:solidFill>
                <a:latin typeface="Calibri"/>
                <a:ea typeface="Calibri"/>
              </a:rPr>
              <a:t>Uznání dluhu zakládá vyvratitelnou právní domněnku o existenci dluhu v uznané výši v okamžiku tohoto uznání. V procesním řízení dochází k přenesení důkazního břemene o trvání dluhu z věřitele na dlužníka. Věřitel má před soudem výhodnější postavení, neboť nemusí prokazovat právní důvod (např. smlouvu) svého závazku. Dlužník musí přinést důkaz o tom, že jeho závazek již neexistuje nebo nikdy neexistoval.  </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3600" spc="-1" strike="noStrike">
                <a:solidFill>
                  <a:srgbClr val="000000"/>
                </a:solidFill>
                <a:latin typeface="Calibri"/>
                <a:ea typeface="Calibri"/>
              </a:rPr>
              <a:t>Pokud splátkový kalendář, pak nejlépe mimo uznáním dluhu. Uznání dluhu jako samostatný dokument společně se splátkovým kalendářem.</a:t>
            </a:r>
            <a:endParaRPr b="0" lang="cs-CZ"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Zajištění a utvrzení dluhu</a:t>
            </a:r>
            <a:endParaRPr b="0" lang="cs-CZ" sz="4400" spc="-1" strike="noStrike">
              <a:solidFill>
                <a:srgbClr val="000000"/>
              </a:solidFill>
              <a:latin typeface="Arial"/>
            </a:endParaRPr>
          </a:p>
        </p:txBody>
      </p:sp>
      <p:sp>
        <p:nvSpPr>
          <p:cNvPr id="305" name="PlaceHolder 2"/>
          <p:cNvSpPr>
            <a:spLocks noGrp="1"/>
          </p:cNvSpPr>
          <p:nvPr>
            <p:ph/>
          </p:nvPr>
        </p:nvSpPr>
        <p:spPr>
          <a:xfrm>
            <a:off x="838080" y="1825560"/>
            <a:ext cx="10515240" cy="4955760"/>
          </a:xfrm>
          <a:prstGeom prst="rect">
            <a:avLst/>
          </a:prstGeom>
          <a:noFill/>
          <a:ln w="0">
            <a:noFill/>
          </a:ln>
        </p:spPr>
        <p:txBody>
          <a:bodyPr anchor="t">
            <a:noAutofit/>
          </a:bodyPr>
          <a:p>
            <a:pPr marL="228600" indent="-228600">
              <a:lnSpc>
                <a:spcPct val="90000"/>
              </a:lnSpc>
              <a:buClr>
                <a:srgbClr val="000000"/>
              </a:buClr>
              <a:buFont typeface="Arial"/>
              <a:buChar char="•"/>
            </a:pPr>
            <a:r>
              <a:rPr b="0" lang="cs-CZ" sz="3600" spc="-1" strike="noStrike">
                <a:solidFill>
                  <a:srgbClr val="000000"/>
                </a:solidFill>
                <a:latin typeface="Calibri"/>
                <a:ea typeface="Calibri"/>
              </a:rPr>
              <a:t>Rozlišuje se zajištění dluhů (zástavou, ručením, bankovní zárukou, zajišťovacím převodem práva, dohodou o srážkách ze mzdy) a jejich utvrzením (uznání dluhu a sjednání smluvní pokuty).</a:t>
            </a:r>
            <a:endParaRPr b="0" lang="cs-CZ" sz="3600" spc="-1" strike="noStrike">
              <a:solidFill>
                <a:srgbClr val="000000"/>
              </a:solidFill>
              <a:latin typeface="Arial"/>
            </a:endParaRPr>
          </a:p>
          <a:p>
            <a:pPr marL="228600">
              <a:lnSpc>
                <a:spcPct val="90000"/>
              </a:lnSpc>
              <a:spcBef>
                <a:spcPts val="1001"/>
              </a:spcBef>
              <a:buNone/>
              <a:tabLst>
                <a:tab algn="l" pos="0"/>
              </a:tabLst>
            </a:pP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Uznání dluhu, ani smluvní pokuta totiž hospodářsky nezajišťují pohledávku věřitele, třebaže mu poskytují jiné výhody.</a:t>
            </a:r>
            <a:endParaRPr b="0" lang="cs-CZ" sz="36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Předžalobní výzva</a:t>
            </a:r>
            <a:endParaRPr b="0" lang="cs-CZ" sz="4400" spc="-1" strike="noStrike">
              <a:solidFill>
                <a:srgbClr val="000000"/>
              </a:solidFill>
              <a:latin typeface="Arial"/>
            </a:endParaRPr>
          </a:p>
        </p:txBody>
      </p:sp>
      <p:sp>
        <p:nvSpPr>
          <p:cNvPr id="307" name="PlaceHolder 2"/>
          <p:cNvSpPr>
            <a:spLocks noGrp="1"/>
          </p:cNvSpPr>
          <p:nvPr>
            <p:ph/>
          </p:nvPr>
        </p:nvSpPr>
        <p:spPr>
          <a:xfrm>
            <a:off x="838080" y="1825560"/>
            <a:ext cx="10515240" cy="4212720"/>
          </a:xfrm>
          <a:prstGeom prst="rect">
            <a:avLst/>
          </a:prstGeom>
          <a:noFill/>
          <a:ln w="0">
            <a:noFill/>
          </a:ln>
        </p:spPr>
        <p:txBody>
          <a:bodyPr anchor="t">
            <a:noAutofit/>
          </a:bodyPr>
          <a:p>
            <a:pPr marL="228600" indent="-228600">
              <a:lnSpc>
                <a:spcPct val="90000"/>
              </a:lnSpc>
              <a:buClr>
                <a:srgbClr val="000000"/>
              </a:buClr>
              <a:buFont typeface="Arial"/>
              <a:buChar char="•"/>
            </a:pPr>
            <a:r>
              <a:rPr b="0" lang="cs-CZ" sz="3600" spc="-1" strike="noStrike">
                <a:solidFill>
                  <a:srgbClr val="000000"/>
                </a:solidFill>
                <a:latin typeface="Calibri"/>
                <a:ea typeface="Calibri"/>
              </a:rPr>
              <a:t>Písemně a odeslat na adresu bydliště nebo sídla podnikání</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3600" spc="-1" strike="noStrike">
                <a:solidFill>
                  <a:srgbClr val="000000"/>
                </a:solidFill>
                <a:latin typeface="Calibri"/>
                <a:ea typeface="Calibri"/>
              </a:rPr>
              <a:t>Výzva k uhrazení dlužného nájemného, služeb a úroků</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3600" spc="-1" strike="noStrike">
                <a:solidFill>
                  <a:srgbClr val="000000"/>
                </a:solidFill>
                <a:latin typeface="Calibri"/>
                <a:ea typeface="Calibri"/>
              </a:rPr>
              <a:t>Upozornit na náklady advokátů a exekutorů</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3600" spc="-1" strike="noStrike">
                <a:solidFill>
                  <a:srgbClr val="000000"/>
                </a:solidFill>
                <a:latin typeface="Calibri"/>
                <a:ea typeface="Calibri"/>
              </a:rPr>
              <a:t>Při marném vymáhání obrátit se na soud nebo mimosoudně</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3600" spc="-1" strike="noStrike">
                <a:solidFill>
                  <a:srgbClr val="000000"/>
                </a:solidFill>
                <a:latin typeface="Calibri"/>
                <a:ea typeface="Calibri"/>
              </a:rPr>
              <a:t>Mimosoudně – pozor na ztrátu jména</a:t>
            </a:r>
            <a:endParaRPr b="0" lang="cs-CZ" sz="36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Google Shape;701;p109"/>
          <p:cNvSpPr/>
          <p:nvPr/>
        </p:nvSpPr>
        <p:spPr>
          <a:xfrm>
            <a:off x="487800" y="304920"/>
            <a:ext cx="11429640" cy="618588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3600" spc="-1" strike="noStrike">
                <a:solidFill>
                  <a:srgbClr val="000000"/>
                </a:solidFill>
                <a:latin typeface="Calibri"/>
                <a:ea typeface="Calibri"/>
              </a:rPr>
              <a:t>§ 710</a:t>
            </a:r>
            <a:endParaRPr b="0" lang="cs-CZ" sz="3600" spc="-1" strike="noStrike">
              <a:latin typeface="Arial"/>
            </a:endParaRPr>
          </a:p>
          <a:p>
            <a:pPr>
              <a:lnSpc>
                <a:spcPct val="100000"/>
              </a:lnSpc>
              <a:buNone/>
              <a:tabLst>
                <a:tab algn="l" pos="0"/>
              </a:tabLst>
            </a:pPr>
            <a:r>
              <a:rPr b="1" lang="cs-CZ" sz="3600" spc="-1" strike="noStrike">
                <a:solidFill>
                  <a:srgbClr val="ff0000"/>
                </a:solidFill>
                <a:latin typeface="Calibri"/>
                <a:ea typeface="Calibri"/>
              </a:rPr>
              <a:t>Součástí společného jmění jsou dluhy převzaté za trvání manželství,</a:t>
            </a:r>
            <a:r>
              <a:rPr b="1" lang="cs-CZ" sz="3600" spc="-1" strike="noStrike">
                <a:solidFill>
                  <a:srgbClr val="000000"/>
                </a:solidFill>
                <a:latin typeface="Calibri"/>
                <a:ea typeface="Calibri"/>
              </a:rPr>
              <a:t> ledaže</a:t>
            </a:r>
            <a:endParaRPr b="0" lang="cs-CZ" sz="3600" spc="-1" strike="noStrike">
              <a:latin typeface="Arial"/>
            </a:endParaRPr>
          </a:p>
          <a:p>
            <a:pPr>
              <a:lnSpc>
                <a:spcPct val="100000"/>
              </a:lnSpc>
              <a:buNone/>
              <a:tabLst>
                <a:tab algn="l" pos="0"/>
              </a:tabLst>
            </a:pPr>
            <a:endParaRPr b="0" lang="cs-CZ" sz="3600" spc="-1" strike="noStrike">
              <a:latin typeface="Arial"/>
            </a:endParaRPr>
          </a:p>
          <a:p>
            <a:pPr>
              <a:lnSpc>
                <a:spcPct val="100000"/>
              </a:lnSpc>
              <a:buNone/>
              <a:tabLst>
                <a:tab algn="l" pos="0"/>
              </a:tabLst>
            </a:pPr>
            <a:r>
              <a:rPr b="1" lang="cs-CZ" sz="3600" spc="-1" strike="noStrike">
                <a:solidFill>
                  <a:srgbClr val="000000"/>
                </a:solidFill>
                <a:latin typeface="Calibri"/>
                <a:ea typeface="Calibri"/>
              </a:rPr>
              <a:t>a)   se týkají majetku, který náleží výhradně jednomu z manželů, a to v rozsahu, který přesahuje zisk z tohoto majetku, nebo</a:t>
            </a:r>
            <a:endParaRPr b="0" lang="cs-CZ" sz="3600" spc="-1" strike="noStrike">
              <a:latin typeface="Arial"/>
            </a:endParaRPr>
          </a:p>
          <a:p>
            <a:pPr>
              <a:lnSpc>
                <a:spcPct val="100000"/>
              </a:lnSpc>
              <a:buNone/>
              <a:tabLst>
                <a:tab algn="l" pos="0"/>
              </a:tabLst>
            </a:pPr>
            <a:endParaRPr b="0" lang="cs-CZ" sz="3600" spc="-1" strike="noStrike">
              <a:latin typeface="Arial"/>
            </a:endParaRPr>
          </a:p>
          <a:p>
            <a:pPr>
              <a:lnSpc>
                <a:spcPct val="100000"/>
              </a:lnSpc>
              <a:buNone/>
              <a:tabLst>
                <a:tab algn="l" pos="0"/>
              </a:tabLst>
            </a:pPr>
            <a:r>
              <a:rPr b="1" lang="cs-CZ" sz="3600" spc="-1" strike="noStrike">
                <a:solidFill>
                  <a:srgbClr val="000000"/>
                </a:solidFill>
                <a:latin typeface="Calibri"/>
                <a:ea typeface="Calibri"/>
              </a:rPr>
              <a:t>b)   je převzal jen jeden z manželů bez souhlasu druhého, aniž se přitom jednalo o obstarávání každodenních nebo běžných potřeb rodiny.</a:t>
            </a:r>
            <a:endParaRPr b="0" lang="cs-CZ" sz="3600" spc="-1" strike="noStrike">
              <a:latin typeface="Arial"/>
            </a:endParaRPr>
          </a:p>
        </p:txBody>
      </p:sp>
    </p:spTree>
  </p:cSld>
  <p:transition spd="slow">
    <p:fade thruBlk="true"/>
  </p:transition>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Google Shape;706;p110"/>
          <p:cNvSpPr/>
          <p:nvPr/>
        </p:nvSpPr>
        <p:spPr>
          <a:xfrm>
            <a:off x="5400" y="173160"/>
            <a:ext cx="12186360" cy="5776560"/>
          </a:xfrm>
          <a:prstGeom prst="rect">
            <a:avLst/>
          </a:prstGeom>
          <a:noFill/>
          <a:ln w="0">
            <a:noFill/>
          </a:ln>
        </p:spPr>
        <p:style>
          <a:lnRef idx="0"/>
          <a:fillRef idx="0"/>
          <a:effectRef idx="0"/>
          <a:fontRef idx="minor"/>
        </p:style>
        <p:txBody>
          <a:bodyPr anchor="t">
            <a:noAutofit/>
          </a:bodyPr>
          <a:p>
            <a:pPr marL="457200">
              <a:lnSpc>
                <a:spcPct val="90000"/>
              </a:lnSpc>
              <a:buNone/>
              <a:tabLst>
                <a:tab algn="l" pos="0"/>
              </a:tabLst>
            </a:pPr>
            <a:r>
              <a:rPr b="1" lang="cs-CZ" sz="4000" spc="-1" strike="noStrike">
                <a:solidFill>
                  <a:srgbClr val="000000"/>
                </a:solidFill>
                <a:latin typeface="Calibri"/>
                <a:ea typeface="Calibri"/>
              </a:rPr>
              <a:t>Kvitance pohledávky – pozor</a:t>
            </a:r>
            <a:endParaRPr b="0" lang="cs-CZ" sz="4000" spc="-1" strike="noStrike">
              <a:latin typeface="Arial"/>
            </a:endParaRPr>
          </a:p>
          <a:p>
            <a:pPr marL="457200">
              <a:lnSpc>
                <a:spcPct val="90000"/>
              </a:lnSpc>
              <a:spcBef>
                <a:spcPts val="499"/>
              </a:spcBef>
              <a:buNone/>
              <a:tabLst>
                <a:tab algn="l" pos="0"/>
              </a:tabLst>
            </a:pPr>
            <a:endParaRPr b="0" lang="cs-CZ" sz="4000" spc="-1" strike="noStrike">
              <a:latin typeface="Arial"/>
            </a:endParaRPr>
          </a:p>
          <a:p>
            <a:pPr lvl="1" marL="685800" indent="-254160">
              <a:lnSpc>
                <a:spcPct val="90000"/>
              </a:lnSpc>
              <a:spcBef>
                <a:spcPts val="499"/>
              </a:spcBef>
              <a:buClr>
                <a:srgbClr val="000000"/>
              </a:buClr>
              <a:buFont typeface="Arial"/>
              <a:buChar char="•"/>
              <a:tabLst>
                <a:tab algn="l" pos="0"/>
              </a:tabLst>
            </a:pPr>
            <a:r>
              <a:rPr b="0" lang="cs-CZ" sz="4000" spc="-1" strike="noStrike">
                <a:solidFill>
                  <a:srgbClr val="000000"/>
                </a:solidFill>
                <a:latin typeface="Calibri"/>
                <a:ea typeface="Calibri"/>
              </a:rPr>
              <a:t>OZ podrobněji upravuje rovněž institut kvitance, tj. potvrzení o splnění dluhu, které věřitel vydá dlužníkovi v případě, že o to požádá (§ 1949). </a:t>
            </a:r>
            <a:endParaRPr b="0" lang="cs-CZ" sz="4000" spc="-1" strike="noStrike">
              <a:latin typeface="Arial"/>
            </a:endParaRPr>
          </a:p>
          <a:p>
            <a:pPr lvl="1" marL="685800" indent="-254160">
              <a:lnSpc>
                <a:spcPct val="90000"/>
              </a:lnSpc>
              <a:spcBef>
                <a:spcPts val="499"/>
              </a:spcBef>
              <a:buClr>
                <a:srgbClr val="000000"/>
              </a:buClr>
              <a:buFont typeface="Arial"/>
              <a:buChar char="•"/>
              <a:tabLst>
                <a:tab algn="l" pos="0"/>
              </a:tabLst>
            </a:pPr>
            <a:r>
              <a:rPr b="0" lang="cs-CZ" sz="4000" spc="-1" strike="noStrike">
                <a:solidFill>
                  <a:srgbClr val="000000"/>
                </a:solidFill>
                <a:latin typeface="Calibri"/>
                <a:ea typeface="Calibri"/>
              </a:rPr>
              <a:t>OZ navíc stanoví, že je-li vydána kvitance na jistinu, má se za to, že bylo splněno také příslušenství pohledávky. </a:t>
            </a:r>
            <a:endParaRPr b="0" lang="cs-CZ" sz="4000" spc="-1" strike="noStrike">
              <a:latin typeface="Arial"/>
            </a:endParaRPr>
          </a:p>
          <a:p>
            <a:pPr lvl="1" marL="685800" indent="-254160">
              <a:lnSpc>
                <a:spcPct val="90000"/>
              </a:lnSpc>
              <a:spcBef>
                <a:spcPts val="499"/>
              </a:spcBef>
              <a:buClr>
                <a:srgbClr val="000000"/>
              </a:buClr>
              <a:buFont typeface="Arial"/>
              <a:buChar char="•"/>
              <a:tabLst>
                <a:tab algn="l" pos="0"/>
              </a:tabLst>
            </a:pPr>
            <a:r>
              <a:rPr b="0" lang="cs-CZ" sz="4000" spc="-1" strike="noStrike">
                <a:solidFill>
                  <a:srgbClr val="000000"/>
                </a:solidFill>
                <a:latin typeface="Calibri"/>
                <a:ea typeface="Calibri"/>
              </a:rPr>
              <a:t>Ust. § 1950 zakotvuje také domněnku vyrovnání dříve splatných dluhů, pokud věřitel vydal kvitanci na plnění splatné později.</a:t>
            </a:r>
            <a:endParaRPr b="0" lang="cs-CZ" sz="4000" spc="-1" strike="noStrike">
              <a:latin typeface="Arial"/>
            </a:endParaRPr>
          </a:p>
          <a:p>
            <a:pPr marL="685800" indent="-76320">
              <a:lnSpc>
                <a:spcPct val="90000"/>
              </a:lnSpc>
              <a:spcBef>
                <a:spcPts val="499"/>
              </a:spcBef>
              <a:buNone/>
              <a:tabLst>
                <a:tab algn="l" pos="0"/>
              </a:tabLst>
            </a:pPr>
            <a:endParaRPr b="0" lang="cs-CZ" sz="2400" spc="-1" strike="noStrike">
              <a:latin typeface="Arial"/>
            </a:endParaRPr>
          </a:p>
          <a:p>
            <a:pPr marL="685800" indent="-228600">
              <a:lnSpc>
                <a:spcPct val="90000"/>
              </a:lnSpc>
              <a:spcBef>
                <a:spcPts val="499"/>
              </a:spcBef>
              <a:buNone/>
              <a:tabLst>
                <a:tab algn="l" pos="0"/>
              </a:tabLst>
            </a:pPr>
            <a:endParaRPr b="0" lang="cs-CZ" sz="2400" spc="-1" strike="noStrike">
              <a:latin typeface="Arial"/>
            </a:endParaRPr>
          </a:p>
        </p:txBody>
      </p:sp>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Google Shape;711;p111"/>
          <p:cNvSpPr/>
          <p:nvPr/>
        </p:nvSpPr>
        <p:spPr>
          <a:xfrm>
            <a:off x="112680" y="-5400"/>
            <a:ext cx="12079080" cy="68630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cs-CZ" sz="4400" spc="-1" strike="noStrike">
                <a:solidFill>
                  <a:srgbClr val="ff0000"/>
                </a:solidFill>
                <a:latin typeface="Calibri"/>
                <a:ea typeface="Calibri"/>
              </a:rPr>
              <a:t>Z judikatury - ústavní soud k náhradě nákladů advokáta</a:t>
            </a:r>
            <a:endParaRPr b="0" lang="cs-CZ" sz="4400" spc="-1" strike="noStrike">
              <a:latin typeface="Arial"/>
            </a:endParaRPr>
          </a:p>
          <a:p>
            <a:pPr>
              <a:lnSpc>
                <a:spcPct val="100000"/>
              </a:lnSpc>
              <a:buNone/>
              <a:tabLst>
                <a:tab algn="l" pos="0"/>
              </a:tabLst>
            </a:pPr>
            <a:endParaRPr b="0" lang="cs-CZ" sz="4400" spc="-1" strike="noStrike">
              <a:latin typeface="Arial"/>
            </a:endParaRPr>
          </a:p>
          <a:p>
            <a:pPr>
              <a:lnSpc>
                <a:spcPct val="100000"/>
              </a:lnSpc>
              <a:buNone/>
              <a:tabLst>
                <a:tab algn="l" pos="0"/>
              </a:tabLst>
            </a:pPr>
            <a:r>
              <a:rPr b="0" lang="cs-CZ" sz="4400" spc="-1" strike="noStrike">
                <a:solidFill>
                  <a:srgbClr val="000000"/>
                </a:solidFill>
                <a:latin typeface="Calibri"/>
                <a:ea typeface="Calibri"/>
              </a:rPr>
              <a:t>II.ÚS 3855/14</a:t>
            </a:r>
            <a:endParaRPr b="0" lang="cs-CZ" sz="4400" spc="-1" strike="noStrike">
              <a:latin typeface="Arial"/>
            </a:endParaRPr>
          </a:p>
          <a:p>
            <a:pPr>
              <a:lnSpc>
                <a:spcPct val="100000"/>
              </a:lnSpc>
              <a:buNone/>
              <a:tabLst>
                <a:tab algn="l" pos="0"/>
              </a:tabLst>
            </a:pPr>
            <a:r>
              <a:rPr b="0" lang="cs-CZ" sz="4400" spc="-1" strike="noStrike">
                <a:solidFill>
                  <a:srgbClr val="000000"/>
                </a:solidFill>
                <a:latin typeface="Calibri"/>
                <a:ea typeface="Calibri"/>
              </a:rPr>
              <a:t>„</a:t>
            </a:r>
            <a:r>
              <a:rPr b="0" lang="cs-CZ" sz="4400" spc="-1" strike="noStrike">
                <a:solidFill>
                  <a:srgbClr val="ff0000"/>
                </a:solidFill>
                <a:latin typeface="Calibri"/>
                <a:ea typeface="Calibri"/>
              </a:rPr>
              <a:t>Tam, kde je k hájení svých zájmů stát vybaven příslušnými organizačními složkami, není důvod, aby výkon svých práv a povinností z této oblasti přenášel na advokáta; </a:t>
            </a:r>
            <a:r>
              <a:rPr b="0" lang="cs-CZ" sz="4400" spc="-1" strike="noStrike">
                <a:solidFill>
                  <a:srgbClr val="000000"/>
                </a:solidFill>
                <a:latin typeface="Calibri"/>
                <a:ea typeface="Calibri"/>
              </a:rPr>
              <a:t>pokud však tak učiní, není důvod uznat takto vzniklé náklady řízení jako náklady účelně vynaložené (§ 142 o. s. ř.).“</a:t>
            </a:r>
            <a:endParaRPr b="0" lang="cs-CZ" sz="4400" spc="-1" strike="noStrike">
              <a:latin typeface="Arial"/>
            </a:endParaRPr>
          </a:p>
        </p:txBody>
      </p:sp>
    </p:spTree>
  </p:cSld>
  <p:transition spd="slow">
    <p:fade thruBlk="true"/>
  </p:transition>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title"/>
          </p:nvPr>
        </p:nvSpPr>
        <p:spPr>
          <a:xfrm>
            <a:off x="0" y="0"/>
            <a:ext cx="11353320" cy="938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Rozhodčí doložka</a:t>
            </a:r>
            <a:endParaRPr b="0" lang="cs-CZ" sz="4400" spc="-1" strike="noStrike">
              <a:solidFill>
                <a:srgbClr val="000000"/>
              </a:solidFill>
              <a:latin typeface="Arial"/>
            </a:endParaRPr>
          </a:p>
        </p:txBody>
      </p:sp>
      <p:sp>
        <p:nvSpPr>
          <p:cNvPr id="312" name="PlaceHolder 2"/>
          <p:cNvSpPr>
            <a:spLocks noGrp="1"/>
          </p:cNvSpPr>
          <p:nvPr>
            <p:ph/>
          </p:nvPr>
        </p:nvSpPr>
        <p:spPr>
          <a:xfrm>
            <a:off x="0" y="938520"/>
            <a:ext cx="12191760" cy="5919120"/>
          </a:xfrm>
          <a:prstGeom prst="rect">
            <a:avLst/>
          </a:prstGeom>
          <a:noFill/>
          <a:ln w="0">
            <a:noFill/>
          </a:ln>
        </p:spPr>
        <p:txBody>
          <a:bodyPr anchor="t">
            <a:noAutofit/>
          </a:bodyPr>
          <a:p>
            <a:pPr marL="228600" indent="-304920">
              <a:lnSpc>
                <a:spcPct val="90000"/>
              </a:lnSpc>
              <a:buClr>
                <a:srgbClr val="000000"/>
              </a:buClr>
              <a:buFont typeface="Arial"/>
              <a:buChar char="•"/>
            </a:pPr>
            <a:r>
              <a:rPr b="0" lang="cs-CZ" sz="4800" spc="-1" strike="noStrike">
                <a:solidFill>
                  <a:srgbClr val="000000"/>
                </a:solidFill>
                <a:latin typeface="Calibri"/>
                <a:ea typeface="Calibri"/>
              </a:rPr>
              <a:t>Rozhodčí doložka musí být vždy sjednána zvlášť jako dodatek ke smlouvě spotřebitelské (nejčastěji se jedná právě o nájemní smlouvy k bytům, kupní smlouvy nebo smlouvy o dílo). Spotřebitel musí být náležitě obeznámen o všech aspektech doložky.</a:t>
            </a:r>
            <a:endParaRPr b="0" lang="cs-CZ" sz="4800" spc="-1" strike="noStrike">
              <a:solidFill>
                <a:srgbClr val="000000"/>
              </a:solidFill>
              <a:latin typeface="Arial"/>
            </a:endParaRPr>
          </a:p>
          <a:p>
            <a:pPr marL="228600" indent="-304920">
              <a:lnSpc>
                <a:spcPct val="90000"/>
              </a:lnSpc>
              <a:spcBef>
                <a:spcPts val="1001"/>
              </a:spcBef>
              <a:buClr>
                <a:srgbClr val="000000"/>
              </a:buClr>
              <a:buFont typeface="Arial"/>
              <a:buChar char="•"/>
            </a:pPr>
            <a:r>
              <a:rPr b="0" lang="cs-CZ" sz="4800" spc="-1" strike="noStrike">
                <a:solidFill>
                  <a:srgbClr val="000000"/>
                </a:solidFill>
                <a:latin typeface="Calibri"/>
                <a:ea typeface="Calibri"/>
              </a:rPr>
              <a:t>Lze ji sjednat i u dohody o splátkách – opět samostatně.</a:t>
            </a:r>
            <a:endParaRPr b="0" lang="cs-CZ" sz="4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3" name="Google Shape;722;p113" descr=""/>
          <p:cNvPicPr/>
          <p:nvPr/>
        </p:nvPicPr>
        <p:blipFill>
          <a:blip r:embed="rId1"/>
          <a:stretch/>
        </p:blipFill>
        <p:spPr>
          <a:xfrm>
            <a:off x="0" y="3466800"/>
            <a:ext cx="12191760" cy="2438280"/>
          </a:xfrm>
          <a:prstGeom prst="rect">
            <a:avLst/>
          </a:prstGeom>
          <a:ln w="0">
            <a:noFill/>
          </a:ln>
        </p:spPr>
      </p:pic>
      <p:sp>
        <p:nvSpPr>
          <p:cNvPr id="314" name="Google Shape;723;p113"/>
          <p:cNvSpPr/>
          <p:nvPr/>
        </p:nvSpPr>
        <p:spPr>
          <a:xfrm>
            <a:off x="942840" y="1447920"/>
            <a:ext cx="5187960" cy="119988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cs-CZ" sz="7200" spc="-1" strike="noStrike">
                <a:solidFill>
                  <a:srgbClr val="000000"/>
                </a:solidFill>
                <a:latin typeface="Calibri"/>
                <a:ea typeface="Calibri"/>
              </a:rPr>
              <a:t>Exekuční titul</a:t>
            </a:r>
            <a:endParaRPr b="0" lang="cs-CZ" sz="7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Google Shape;146;p11" descr=""/>
          <p:cNvPicPr/>
          <p:nvPr/>
        </p:nvPicPr>
        <p:blipFill>
          <a:blip r:embed="rId1"/>
          <a:stretch/>
        </p:blipFill>
        <p:spPr>
          <a:xfrm>
            <a:off x="603000" y="336600"/>
            <a:ext cx="10840320" cy="6102720"/>
          </a:xfrm>
          <a:prstGeom prst="rect">
            <a:avLst/>
          </a:prstGeom>
          <a:ln w="0">
            <a:noFill/>
          </a:ln>
        </p:spPr>
      </p:pic>
    </p:spTree>
  </p:cSld>
  <p:transition spd="slow">
    <p:fade thruBlk="true"/>
  </p:transition>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Google Shape;728;p114"/>
          <p:cNvSpPr/>
          <p:nvPr/>
        </p:nvSpPr>
        <p:spPr>
          <a:xfrm>
            <a:off x="747000" y="412200"/>
            <a:ext cx="10959480" cy="56318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4000" spc="-1" strike="noStrike">
                <a:solidFill>
                  <a:srgbClr val="ff0000"/>
                </a:solidFill>
                <a:latin typeface="Calibri"/>
                <a:ea typeface="Calibri"/>
              </a:rPr>
              <a:t>Exekutorský řád</a:t>
            </a:r>
            <a:endParaRPr b="0" lang="cs-CZ" sz="4000" spc="-1" strike="noStrike">
              <a:latin typeface="Arial"/>
            </a:endParaRPr>
          </a:p>
          <a:p>
            <a:pPr>
              <a:lnSpc>
                <a:spcPct val="100000"/>
              </a:lnSpc>
              <a:buNone/>
              <a:tabLst>
                <a:tab algn="l" pos="0"/>
              </a:tabLst>
            </a:pPr>
            <a:endParaRPr b="0" lang="cs-CZ" sz="4000" spc="-1" strike="noStrike">
              <a:latin typeface="Arial"/>
            </a:endParaRPr>
          </a:p>
          <a:p>
            <a:pPr>
              <a:lnSpc>
                <a:spcPct val="100000"/>
              </a:lnSpc>
              <a:buNone/>
              <a:tabLst>
                <a:tab algn="l" pos="0"/>
              </a:tabLst>
            </a:pPr>
            <a:r>
              <a:rPr b="0" lang="cs-CZ" sz="4000" spc="-1" strike="noStrike">
                <a:solidFill>
                  <a:srgbClr val="000000"/>
                </a:solidFill>
                <a:latin typeface="Calibri"/>
                <a:ea typeface="Calibri"/>
              </a:rPr>
              <a:t>Obecně musí exekutoři postupovat tak, že při exekuci nejprve obstaví bankovní účty a provedou srážky ze mzdy, teprve pokud tato opatření nebudou stačit, lze prodat movité a nemovité věci. Při exekucích prováděných v bydlišti dlužníka bude vždy povinně pořizován videozáznam, dosud byl záznam pořizován pouze tehdy, pokud o to dlužník požádal.</a:t>
            </a:r>
            <a:endParaRPr b="0" lang="cs-CZ" sz="4000" spc="-1" strike="noStrike">
              <a:latin typeface="Arial"/>
            </a:endParaRPr>
          </a:p>
        </p:txBody>
      </p:sp>
    </p:spTree>
  </p:cSld>
  <p:transition spd="slow">
    <p:fade thruBlk="true"/>
  </p:transition>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6" name="Google Shape;733;p115" descr=""/>
          <p:cNvPicPr/>
          <p:nvPr/>
        </p:nvPicPr>
        <p:blipFill>
          <a:blip r:embed="rId1"/>
          <a:stretch/>
        </p:blipFill>
        <p:spPr>
          <a:xfrm>
            <a:off x="2666880" y="0"/>
            <a:ext cx="6857640" cy="6857640"/>
          </a:xfrm>
          <a:prstGeom prst="rect">
            <a:avLst/>
          </a:prstGeom>
          <a:ln w="0">
            <a:noFill/>
          </a:ln>
        </p:spPr>
      </p:pic>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7" name="Google Shape;738;p116" descr="preklutivní pohledávky"/>
          <p:cNvPicPr/>
          <p:nvPr/>
        </p:nvPicPr>
        <p:blipFill>
          <a:blip r:embed="rId1"/>
          <a:stretch/>
        </p:blipFill>
        <p:spPr>
          <a:xfrm>
            <a:off x="1703520" y="0"/>
            <a:ext cx="13166280" cy="9875520"/>
          </a:xfrm>
          <a:prstGeom prst="rect">
            <a:avLst/>
          </a:prstGeom>
          <a:ln w="0">
            <a:noFill/>
          </a:ln>
        </p:spPr>
      </p:pic>
      <p:sp>
        <p:nvSpPr>
          <p:cNvPr id="318" name="Google Shape;739;p116"/>
          <p:cNvSpPr/>
          <p:nvPr/>
        </p:nvSpPr>
        <p:spPr>
          <a:xfrm>
            <a:off x="1992240" y="981000"/>
            <a:ext cx="4220640" cy="224640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2800" spc="-1" strike="noStrike">
                <a:solidFill>
                  <a:srgbClr val="000000"/>
                </a:solidFill>
                <a:latin typeface="Arial"/>
                <a:ea typeface="Arial"/>
              </a:rPr>
              <a:t>Odpisy pohledávek</a:t>
            </a:r>
            <a:endParaRPr b="0" lang="cs-CZ" sz="2800" spc="-1" strike="noStrike">
              <a:latin typeface="Arial"/>
            </a:endParaRPr>
          </a:p>
          <a:p>
            <a:pPr>
              <a:lnSpc>
                <a:spcPct val="100000"/>
              </a:lnSpc>
              <a:buNone/>
              <a:tabLst>
                <a:tab algn="l" pos="0"/>
              </a:tabLst>
            </a:pPr>
            <a:endParaRPr b="0" lang="cs-CZ" sz="2800" spc="-1" strike="noStrike">
              <a:latin typeface="Arial"/>
            </a:endParaRPr>
          </a:p>
          <a:p>
            <a:pPr>
              <a:lnSpc>
                <a:spcPct val="100000"/>
              </a:lnSpc>
              <a:buNone/>
              <a:tabLst>
                <a:tab algn="l" pos="0"/>
              </a:tabLst>
            </a:pPr>
            <a:r>
              <a:rPr b="1" lang="cs-CZ" sz="2800" spc="-1" strike="noStrike">
                <a:solidFill>
                  <a:srgbClr val="000000"/>
                </a:solidFill>
                <a:latin typeface="Arial"/>
                <a:ea typeface="Arial"/>
              </a:rPr>
              <a:t>Prekluze pohledávek</a:t>
            </a:r>
            <a:endParaRPr b="0" lang="cs-CZ" sz="2800" spc="-1" strike="noStrike">
              <a:latin typeface="Arial"/>
            </a:endParaRPr>
          </a:p>
          <a:p>
            <a:pPr>
              <a:lnSpc>
                <a:spcPct val="100000"/>
              </a:lnSpc>
              <a:buNone/>
              <a:tabLst>
                <a:tab algn="l" pos="0"/>
              </a:tabLst>
            </a:pPr>
            <a:endParaRPr b="0" lang="cs-CZ" sz="2800" spc="-1" strike="noStrike">
              <a:latin typeface="Arial"/>
            </a:endParaRPr>
          </a:p>
          <a:p>
            <a:pPr>
              <a:lnSpc>
                <a:spcPct val="100000"/>
              </a:lnSpc>
              <a:buNone/>
              <a:tabLst>
                <a:tab algn="l" pos="0"/>
              </a:tabLst>
            </a:pPr>
            <a:r>
              <a:rPr b="1" lang="cs-CZ" sz="2800" spc="-1" strike="noStrike">
                <a:solidFill>
                  <a:srgbClr val="000000"/>
                </a:solidFill>
                <a:latin typeface="Arial"/>
                <a:ea typeface="Arial"/>
              </a:rPr>
              <a:t>Postoupení pohledávek</a:t>
            </a:r>
            <a:endParaRPr b="0" lang="cs-CZ" sz="2800" spc="-1" strike="noStrike">
              <a:latin typeface="Arial"/>
            </a:endParaRPr>
          </a:p>
        </p:txBody>
      </p:sp>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9" name="Google Shape;744;p117" descr="předávání informací - dělená správa"/>
          <p:cNvPicPr/>
          <p:nvPr/>
        </p:nvPicPr>
        <p:blipFill>
          <a:blip r:embed="rId1"/>
          <a:stretch/>
        </p:blipFill>
        <p:spPr>
          <a:xfrm>
            <a:off x="0" y="0"/>
            <a:ext cx="12191760" cy="6857640"/>
          </a:xfrm>
          <a:prstGeom prst="rect">
            <a:avLst/>
          </a:prstGeom>
          <a:ln w="0">
            <a:noFill/>
          </a:ln>
        </p:spPr>
      </p:pic>
      <p:sp>
        <p:nvSpPr>
          <p:cNvPr id="320" name="Google Shape;745;p117"/>
          <p:cNvSpPr/>
          <p:nvPr/>
        </p:nvSpPr>
        <p:spPr>
          <a:xfrm>
            <a:off x="7464600" y="189000"/>
            <a:ext cx="4323960" cy="2677320"/>
          </a:xfrm>
          <a:prstGeom prst="rect">
            <a:avLst/>
          </a:prstGeom>
          <a:noFill/>
          <a:ln w="0">
            <a:noFill/>
          </a:ln>
        </p:spPr>
        <p:style>
          <a:lnRef idx="0"/>
          <a:fillRef idx="0"/>
          <a:effectRef idx="0"/>
          <a:fontRef idx="minor"/>
        </p:style>
        <p:txBody>
          <a:bodyPr anchor="t">
            <a:noAutofit/>
          </a:bodyPr>
          <a:p>
            <a:pPr algn="r">
              <a:lnSpc>
                <a:spcPct val="100000"/>
              </a:lnSpc>
              <a:buNone/>
              <a:tabLst>
                <a:tab algn="l" pos="0"/>
              </a:tabLst>
            </a:pPr>
            <a:r>
              <a:rPr b="1" lang="cs-CZ" sz="2400" spc="-1" strike="noStrike">
                <a:solidFill>
                  <a:srgbClr val="ffffff"/>
                </a:solidFill>
                <a:latin typeface="Arial"/>
                <a:ea typeface="Arial"/>
              </a:rPr>
              <a:t>Předávání pohledávek?</a:t>
            </a:r>
            <a:endParaRPr b="0" lang="cs-CZ" sz="2400" spc="-1" strike="noStrike">
              <a:latin typeface="Arial"/>
            </a:endParaRPr>
          </a:p>
          <a:p>
            <a:pPr algn="r">
              <a:lnSpc>
                <a:spcPct val="100000"/>
              </a:lnSpc>
              <a:buNone/>
              <a:tabLst>
                <a:tab algn="l" pos="0"/>
              </a:tabLst>
            </a:pPr>
            <a:r>
              <a:rPr b="1" lang="cs-CZ" sz="2400" spc="-1" strike="noStrike">
                <a:solidFill>
                  <a:srgbClr val="ffffff"/>
                </a:solidFill>
                <a:latin typeface="Arial"/>
                <a:ea typeface="Arial"/>
              </a:rPr>
              <a:t> </a:t>
            </a:r>
            <a:endParaRPr b="0" lang="cs-CZ" sz="2400" spc="-1" strike="noStrike">
              <a:latin typeface="Arial"/>
            </a:endParaRPr>
          </a:p>
          <a:p>
            <a:pPr algn="r">
              <a:lnSpc>
                <a:spcPct val="100000"/>
              </a:lnSpc>
              <a:buNone/>
              <a:tabLst>
                <a:tab algn="l" pos="0"/>
              </a:tabLst>
            </a:pPr>
            <a:r>
              <a:rPr b="1" lang="cs-CZ" sz="2400" spc="-1" strike="noStrike">
                <a:solidFill>
                  <a:srgbClr val="ffffff"/>
                </a:solidFill>
                <a:latin typeface="Arial"/>
                <a:ea typeface="Arial"/>
              </a:rPr>
              <a:t>Inkasní agentura</a:t>
            </a:r>
            <a:endParaRPr b="0" lang="cs-CZ" sz="2400" spc="-1" strike="noStrike">
              <a:latin typeface="Arial"/>
            </a:endParaRPr>
          </a:p>
          <a:p>
            <a:pPr algn="r">
              <a:lnSpc>
                <a:spcPct val="100000"/>
              </a:lnSpc>
              <a:buNone/>
              <a:tabLst>
                <a:tab algn="l" pos="0"/>
              </a:tabLst>
            </a:pPr>
            <a:r>
              <a:rPr b="1" lang="cs-CZ" sz="2400" spc="-1" strike="noStrike">
                <a:solidFill>
                  <a:srgbClr val="ffffff"/>
                </a:solidFill>
                <a:latin typeface="Arial"/>
                <a:ea typeface="Arial"/>
              </a:rPr>
              <a:t>Advokát</a:t>
            </a:r>
            <a:endParaRPr b="0" lang="cs-CZ" sz="2400" spc="-1" strike="noStrike">
              <a:latin typeface="Arial"/>
            </a:endParaRPr>
          </a:p>
          <a:p>
            <a:pPr algn="r">
              <a:lnSpc>
                <a:spcPct val="100000"/>
              </a:lnSpc>
              <a:buNone/>
              <a:tabLst>
                <a:tab algn="l" pos="0"/>
              </a:tabLst>
            </a:pPr>
            <a:r>
              <a:rPr b="1" lang="cs-CZ" sz="2400" spc="-1" strike="noStrike">
                <a:solidFill>
                  <a:srgbClr val="ffffff"/>
                </a:solidFill>
                <a:latin typeface="Arial"/>
                <a:ea typeface="Arial"/>
              </a:rPr>
              <a:t>Exekutor</a:t>
            </a:r>
            <a:endParaRPr b="0" lang="cs-CZ" sz="2400" spc="-1" strike="noStrike">
              <a:latin typeface="Arial"/>
            </a:endParaRPr>
          </a:p>
          <a:p>
            <a:pPr algn="r">
              <a:lnSpc>
                <a:spcPct val="100000"/>
              </a:lnSpc>
              <a:buNone/>
              <a:tabLst>
                <a:tab algn="l" pos="0"/>
              </a:tabLst>
            </a:pPr>
            <a:r>
              <a:rPr b="1" lang="cs-CZ" sz="2400" spc="-1" strike="noStrike">
                <a:solidFill>
                  <a:srgbClr val="ffffff"/>
                </a:solidFill>
                <a:latin typeface="Arial"/>
                <a:ea typeface="Arial"/>
              </a:rPr>
              <a:t>Rozhodce</a:t>
            </a:r>
            <a:endParaRPr b="0" lang="cs-CZ" sz="2400" spc="-1" strike="noStrike">
              <a:latin typeface="Arial"/>
            </a:endParaRPr>
          </a:p>
          <a:p>
            <a:pPr algn="r">
              <a:lnSpc>
                <a:spcPct val="100000"/>
              </a:lnSpc>
              <a:buNone/>
              <a:tabLst>
                <a:tab algn="l" pos="0"/>
              </a:tabLst>
            </a:pPr>
            <a:r>
              <a:rPr b="1" lang="cs-CZ" sz="2400" spc="-1" strike="noStrike">
                <a:solidFill>
                  <a:srgbClr val="ffffff"/>
                </a:solidFill>
                <a:latin typeface="Arial"/>
                <a:ea typeface="Arial"/>
              </a:rPr>
              <a:t>Soud</a:t>
            </a:r>
            <a:endParaRPr b="0" lang="cs-CZ" sz="2400" spc="-1" strike="noStrike">
              <a:latin typeface="Arial"/>
            </a:endParaRPr>
          </a:p>
        </p:txBody>
      </p:sp>
    </p:spTree>
  </p:cSld>
  <mc:AlternateContent>
    <mc:Choice Requires="p14">
      <p:transition spd="slow" p14:dur="2000"/>
    </mc:Choice>
    <mc:Fallback>
      <p:transition spd="slow"/>
    </mc:Fallback>
  </mc:AlternateContent>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Google Shape;750;p118"/>
          <p:cNvSpPr/>
          <p:nvPr/>
        </p:nvSpPr>
        <p:spPr>
          <a:xfrm>
            <a:off x="457200" y="394560"/>
            <a:ext cx="11383920" cy="6463080"/>
          </a:xfrm>
          <a:prstGeom prst="rect">
            <a:avLst/>
          </a:prstGeom>
          <a:noFill/>
          <a:ln w="0">
            <a:noFill/>
          </a:ln>
        </p:spPr>
        <p:style>
          <a:lnRef idx="0"/>
          <a:fillRef idx="0"/>
          <a:effectRef idx="0"/>
          <a:fontRef idx="minor"/>
        </p:style>
        <p:txBody>
          <a:bodyPr anchor="t">
            <a:noAutofit/>
          </a:bodyPr>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Žádost – pravidla informovanosti</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Kritéria – ohodnocení rizik</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Smluvní ujednání + zajištění = minimalizace rizik</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Aktualizace – např. 1x za rok jako při žádosti</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Nastavení upomínání a hlídání</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Dohody o splátkách – vlastní nebo notář</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Soudní jednání</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Exekuční řízení</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Postup při insolvenci</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Postoupení pohledávky, externí vymáhání</a:t>
            </a:r>
            <a:endParaRPr b="0" lang="cs-CZ" sz="3600" spc="-1" strike="noStrike">
              <a:latin typeface="Arial"/>
            </a:endParaRPr>
          </a:p>
          <a:p>
            <a:pPr marL="343080" indent="-343080">
              <a:lnSpc>
                <a:spcPct val="100000"/>
              </a:lnSpc>
              <a:buClr>
                <a:srgbClr val="000000"/>
              </a:buClr>
              <a:buFont typeface="Calibri"/>
              <a:buAutoNum type="arabicParenR"/>
            </a:pPr>
            <a:r>
              <a:rPr b="0" lang="cs-CZ" sz="3600" spc="-1" strike="noStrike">
                <a:solidFill>
                  <a:srgbClr val="000000"/>
                </a:solidFill>
                <a:latin typeface="Calibri"/>
                <a:ea typeface="Calibri"/>
              </a:rPr>
              <a:t> </a:t>
            </a:r>
            <a:r>
              <a:rPr b="0" lang="cs-CZ" sz="3600" spc="-1" strike="noStrike">
                <a:solidFill>
                  <a:srgbClr val="000000"/>
                </a:solidFill>
                <a:latin typeface="Calibri"/>
                <a:ea typeface="Calibri"/>
              </a:rPr>
              <a:t>Odpis Pohledávky</a:t>
            </a:r>
            <a:endParaRPr b="0" lang="cs-CZ" sz="3600" spc="-1" strike="noStrike">
              <a:latin typeface="Arial"/>
            </a:endParaRPr>
          </a:p>
          <a:p>
            <a:pPr marL="343080" indent="-228600">
              <a:lnSpc>
                <a:spcPct val="100000"/>
              </a:lnSpc>
              <a:buNone/>
              <a:tabLst>
                <a:tab algn="l" pos="0"/>
              </a:tabLst>
            </a:pPr>
            <a:endParaRPr b="0" lang="cs-CZ" sz="1800" spc="-1" strike="noStrike">
              <a:latin typeface="Arial"/>
            </a:endParaRPr>
          </a:p>
        </p:txBody>
      </p:sp>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2" name="Google Shape;755;p119" descr=""/>
          <p:cNvPicPr/>
          <p:nvPr/>
        </p:nvPicPr>
        <p:blipFill>
          <a:blip r:embed="rId1"/>
          <a:stretch/>
        </p:blipFill>
        <p:spPr>
          <a:xfrm>
            <a:off x="3238560" y="2377440"/>
            <a:ext cx="5714640" cy="3809520"/>
          </a:xfrm>
          <a:prstGeom prst="rect">
            <a:avLst/>
          </a:prstGeom>
          <a:ln w="0">
            <a:noFill/>
          </a:ln>
        </p:spPr>
      </p:pic>
      <p:sp>
        <p:nvSpPr>
          <p:cNvPr id="323" name="Google Shape;756;p119"/>
          <p:cNvSpPr/>
          <p:nvPr/>
        </p:nvSpPr>
        <p:spPr>
          <a:xfrm>
            <a:off x="2208600" y="985680"/>
            <a:ext cx="7367400" cy="7614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cs-CZ" sz="4400" spc="-1" strike="noStrike">
                <a:solidFill>
                  <a:srgbClr val="000000"/>
                </a:solidFill>
                <a:latin typeface="Arial"/>
                <a:ea typeface="Arial"/>
              </a:rPr>
              <a:t>PŘENESENÁ PŮSOBNOST</a:t>
            </a:r>
            <a:endParaRPr b="0" lang="cs-CZ" sz="4400" spc="-1" strike="noStrike">
              <a:latin typeface="Arial"/>
            </a:endParaRPr>
          </a:p>
        </p:txBody>
      </p:sp>
    </p:spTree>
  </p:cSld>
  <mc:AlternateContent>
    <mc:Choice Requires="p14">
      <p:transition spd="slow" p14:dur="2000"/>
    </mc:Choice>
    <mc:Fallback>
      <p:transition spd="slow"/>
    </mc:Fallback>
  </mc:AlternateContent>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1"/>
          <p:cNvSpPr>
            <a:spLocks noGrp="1"/>
          </p:cNvSpPr>
          <p:nvPr>
            <p:ph type="title"/>
          </p:nvPr>
        </p:nvSpPr>
        <p:spPr>
          <a:xfrm>
            <a:off x="1959480" y="418320"/>
            <a:ext cx="8911440" cy="724320"/>
          </a:xfrm>
          <a:prstGeom prst="rect">
            <a:avLst/>
          </a:prstGeom>
          <a:noFill/>
          <a:ln w="0">
            <a:noFill/>
          </a:ln>
        </p:spPr>
        <p:txBody>
          <a:bodyPr tIns="91440" bIns="91440" anchor="ctr">
            <a:noAutofit/>
          </a:bodyPr>
          <a:p>
            <a:pPr>
              <a:lnSpc>
                <a:spcPct val="90000"/>
              </a:lnSpc>
              <a:buNone/>
              <a:tabLst>
                <a:tab algn="l" pos="0"/>
              </a:tabLst>
            </a:pPr>
            <a:r>
              <a:rPr b="0" lang="cs-CZ" sz="4400" spc="-1" strike="noStrike">
                <a:solidFill>
                  <a:srgbClr val="000000"/>
                </a:solidFill>
                <a:latin typeface="Calibri"/>
                <a:ea typeface="Calibri"/>
              </a:rPr>
              <a:t>Předmět správy daní - §2</a:t>
            </a:r>
            <a:endParaRPr b="0" lang="cs-CZ" sz="4400" spc="-1" strike="noStrike">
              <a:solidFill>
                <a:srgbClr val="000000"/>
              </a:solidFill>
              <a:latin typeface="Arial"/>
            </a:endParaRPr>
          </a:p>
        </p:txBody>
      </p:sp>
      <p:sp>
        <p:nvSpPr>
          <p:cNvPr id="325" name="PlaceHolder 2"/>
          <p:cNvSpPr>
            <a:spLocks noGrp="1"/>
          </p:cNvSpPr>
          <p:nvPr>
            <p:ph/>
          </p:nvPr>
        </p:nvSpPr>
        <p:spPr>
          <a:xfrm>
            <a:off x="1325880" y="1424880"/>
            <a:ext cx="10263960" cy="5089680"/>
          </a:xfrm>
          <a:prstGeom prst="rect">
            <a:avLst/>
          </a:prstGeom>
          <a:noFill/>
          <a:ln w="0">
            <a:noFill/>
          </a:ln>
        </p:spPr>
        <p:txBody>
          <a:bodyPr tIns="91440" bIns="91440" anchor="t">
            <a:normAutofit fontScale="91000"/>
          </a:bodyPr>
          <a:p>
            <a:pPr marL="457200" indent="-406440">
              <a:lnSpc>
                <a:spcPct val="90000"/>
              </a:lnSpc>
              <a:spcBef>
                <a:spcPts val="1001"/>
              </a:spcBef>
              <a:buClr>
                <a:srgbClr val="000000"/>
              </a:buClr>
              <a:buFont typeface="Arial"/>
              <a:buChar char="•"/>
            </a:pPr>
            <a:r>
              <a:rPr b="0" lang="cs-CZ" sz="2400" spc="-1" strike="noStrike">
                <a:solidFill>
                  <a:srgbClr val="000000"/>
                </a:solidFill>
                <a:latin typeface="Calibri"/>
                <a:ea typeface="Calibri"/>
              </a:rPr>
              <a:t>Předmětem správy daní jsou daně, které jsou příjmem veřejného rozpočtu, nebo snížením příjmu veřejného rozpočtu (dále jen „vratka“).</a:t>
            </a:r>
            <a:endParaRPr b="0" lang="cs-CZ" sz="24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400" spc="-1" strike="noStrike">
                <a:solidFill>
                  <a:srgbClr val="000000"/>
                </a:solidFill>
                <a:latin typeface="Calibri"/>
                <a:ea typeface="Calibri"/>
              </a:rPr>
              <a:t>Veřejným rozpočtem se pro účely tohoto zákona rozumí - rozpočet územního samosprávného celku.</a:t>
            </a:r>
            <a:endParaRPr b="0" lang="cs-CZ" sz="24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400" spc="-1" strike="noStrike">
                <a:solidFill>
                  <a:srgbClr val="000000"/>
                </a:solidFill>
                <a:latin typeface="Calibri"/>
                <a:ea typeface="Calibri"/>
              </a:rPr>
              <a:t>Daní se pro účely tohoto zákona rozumí:</a:t>
            </a:r>
            <a:endParaRPr b="0" lang="cs-CZ" sz="2400" spc="-1" strike="noStrike">
              <a:solidFill>
                <a:srgbClr val="000000"/>
              </a:solidFill>
              <a:latin typeface="Arial"/>
            </a:endParaRPr>
          </a:p>
          <a:p>
            <a:pPr>
              <a:lnSpc>
                <a:spcPct val="90000"/>
              </a:lnSpc>
              <a:spcBef>
                <a:spcPts val="1001"/>
              </a:spcBef>
              <a:buNone/>
              <a:tabLst>
                <a:tab algn="l" pos="0"/>
              </a:tabLst>
            </a:pPr>
            <a:r>
              <a:rPr b="1" lang="cs-CZ" sz="2400" spc="-1" strike="noStrike">
                <a:solidFill>
                  <a:srgbClr val="000000"/>
                </a:solidFill>
                <a:latin typeface="Calibri"/>
                <a:ea typeface="Calibri"/>
              </a:rPr>
              <a:t>a) peněžité plnění, které zákon označuje jako daň, clo nebo poplatek,</a:t>
            </a:r>
            <a:endParaRPr b="0" lang="cs-CZ" sz="2400" spc="-1" strike="noStrike">
              <a:solidFill>
                <a:srgbClr val="000000"/>
              </a:solidFill>
              <a:latin typeface="Arial"/>
            </a:endParaRPr>
          </a:p>
          <a:p>
            <a:pPr>
              <a:lnSpc>
                <a:spcPct val="90000"/>
              </a:lnSpc>
              <a:spcBef>
                <a:spcPts val="1001"/>
              </a:spcBef>
              <a:buNone/>
              <a:tabLst>
                <a:tab algn="l" pos="0"/>
              </a:tabLst>
            </a:pPr>
            <a:r>
              <a:rPr b="1" lang="cs-CZ" sz="2400" spc="-1" strike="noStrike">
                <a:solidFill>
                  <a:srgbClr val="000000"/>
                </a:solidFill>
                <a:latin typeface="Calibri"/>
                <a:ea typeface="Calibri"/>
              </a:rPr>
              <a:t>b) peněžité plnění, pokud zákon stanoví, že se při jeho správě postupuje podle tohoto zákona,</a:t>
            </a:r>
            <a:endParaRPr b="0" lang="cs-CZ" sz="2400" spc="-1" strike="noStrike">
              <a:solidFill>
                <a:srgbClr val="000000"/>
              </a:solidFill>
              <a:latin typeface="Arial"/>
            </a:endParaRPr>
          </a:p>
          <a:p>
            <a:pPr>
              <a:lnSpc>
                <a:spcPct val="90000"/>
              </a:lnSpc>
              <a:spcBef>
                <a:spcPts val="1001"/>
              </a:spcBef>
              <a:buNone/>
              <a:tabLst>
                <a:tab algn="l" pos="0"/>
              </a:tabLst>
            </a:pPr>
            <a:r>
              <a:rPr b="1" lang="cs-CZ" sz="2400" spc="-1" strike="noStrike">
                <a:solidFill>
                  <a:srgbClr val="000000"/>
                </a:solidFill>
                <a:latin typeface="Calibri"/>
                <a:ea typeface="Calibri"/>
              </a:rPr>
              <a:t>c) peněžité plnění v rámci dělené správy.</a:t>
            </a:r>
            <a:endParaRPr b="0" lang="cs-CZ" sz="2400" spc="-1" strike="noStrike">
              <a:solidFill>
                <a:srgbClr val="000000"/>
              </a:solidFill>
              <a:latin typeface="Arial"/>
            </a:endParaRPr>
          </a:p>
          <a:p>
            <a:pPr>
              <a:lnSpc>
                <a:spcPct val="90000"/>
              </a:lnSpc>
              <a:spcBef>
                <a:spcPts val="1001"/>
              </a:spcBef>
              <a:buNone/>
              <a:tabLst>
                <a:tab algn="l" pos="0"/>
              </a:tabLst>
            </a:pPr>
            <a:r>
              <a:rPr b="0" lang="cs-CZ" sz="2400" spc="-1" strike="noStrike">
                <a:solidFill>
                  <a:srgbClr val="000000"/>
                </a:solidFill>
                <a:latin typeface="Calibri"/>
                <a:ea typeface="Calibri"/>
              </a:rPr>
              <a:t>Příslušenstvím daně se rozumějí úroky, penále, pokuty a náklady řízení, jsou-li ukládány nebo vznikají-li podle daňového zákona. Úroky, penále a pokuta za opožděné tvrzení daně sledují osud daně.</a:t>
            </a:r>
            <a:endParaRPr b="0" lang="cs-CZ" sz="2400" spc="-1" strike="noStrike">
              <a:solidFill>
                <a:srgbClr val="000000"/>
              </a:solidFill>
              <a:latin typeface="Arial"/>
            </a:endParaRPr>
          </a:p>
          <a:p>
            <a:pPr>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title"/>
          </p:nvPr>
        </p:nvSpPr>
        <p:spPr>
          <a:xfrm>
            <a:off x="2593080" y="624240"/>
            <a:ext cx="8911440" cy="806760"/>
          </a:xfrm>
          <a:prstGeom prst="rect">
            <a:avLst/>
          </a:prstGeom>
          <a:noFill/>
          <a:ln w="0">
            <a:noFill/>
          </a:ln>
        </p:spPr>
        <p:txBody>
          <a:bodyPr tIns="91440" bIns="91440" anchor="ctr">
            <a:noAutofit/>
          </a:bodyPr>
          <a:p>
            <a:pPr>
              <a:lnSpc>
                <a:spcPct val="90000"/>
              </a:lnSpc>
              <a:buNone/>
              <a:tabLst>
                <a:tab algn="l" pos="0"/>
              </a:tabLst>
            </a:pPr>
            <a:r>
              <a:rPr b="0" lang="cs-CZ" sz="4400" spc="-1" strike="noStrike">
                <a:solidFill>
                  <a:srgbClr val="000000"/>
                </a:solidFill>
                <a:latin typeface="Calibri"/>
                <a:ea typeface="Calibri"/>
              </a:rPr>
              <a:t>§ 5 Postup správce daně</a:t>
            </a:r>
            <a:endParaRPr b="0" lang="cs-CZ" sz="4400" spc="-1" strike="noStrike">
              <a:solidFill>
                <a:srgbClr val="000000"/>
              </a:solidFill>
              <a:latin typeface="Arial"/>
            </a:endParaRPr>
          </a:p>
        </p:txBody>
      </p:sp>
      <p:sp>
        <p:nvSpPr>
          <p:cNvPr id="327" name="PlaceHolder 2"/>
          <p:cNvSpPr>
            <a:spLocks noGrp="1"/>
          </p:cNvSpPr>
          <p:nvPr>
            <p:ph/>
          </p:nvPr>
        </p:nvSpPr>
        <p:spPr>
          <a:xfrm>
            <a:off x="1406520" y="1544040"/>
            <a:ext cx="10097640" cy="5326920"/>
          </a:xfrm>
          <a:prstGeom prst="rect">
            <a:avLst/>
          </a:prstGeom>
          <a:noFill/>
          <a:ln w="0">
            <a:noFill/>
          </a:ln>
        </p:spPr>
        <p:txBody>
          <a:bodyPr tIns="91440" bIns="91440" anchor="t">
            <a:normAutofit/>
          </a:bodyPr>
          <a:p>
            <a:pPr marL="457200" indent="-406440">
              <a:lnSpc>
                <a:spcPct val="90000"/>
              </a:lnSpc>
              <a:spcBef>
                <a:spcPts val="1001"/>
              </a:spcBef>
              <a:buClr>
                <a:srgbClr val="000000"/>
              </a:buClr>
              <a:buFont typeface="Arial"/>
              <a:buChar char="•"/>
            </a:pPr>
            <a:r>
              <a:rPr b="0" lang="cs-CZ" sz="2800" spc="-1" strike="noStrike">
                <a:solidFill>
                  <a:srgbClr val="000000"/>
                </a:solidFill>
                <a:latin typeface="Calibri"/>
                <a:ea typeface="Calibri"/>
              </a:rPr>
              <a:t>Správní uvážení se pak v právních normách objevuje ve dvou formách, které označujeme jako </a:t>
            </a:r>
            <a:r>
              <a:rPr b="1" lang="cs-CZ" sz="2800" spc="-1" strike="noStrike">
                <a:solidFill>
                  <a:srgbClr val="000000"/>
                </a:solidFill>
                <a:latin typeface="Calibri"/>
                <a:ea typeface="Calibri"/>
              </a:rPr>
              <a:t>„uvážení jednání“</a:t>
            </a:r>
            <a:r>
              <a:rPr b="0" lang="cs-CZ" sz="2800" spc="-1" strike="noStrike">
                <a:solidFill>
                  <a:srgbClr val="000000"/>
                </a:solidFill>
                <a:latin typeface="Calibri"/>
                <a:ea typeface="Calibri"/>
              </a:rPr>
              <a:t> (možnost úvahy o tom, zda daný postup bude použit či nikoliv) nebo </a:t>
            </a:r>
            <a:r>
              <a:rPr b="1" lang="cs-CZ" sz="2800" spc="-1" strike="noStrike">
                <a:solidFill>
                  <a:srgbClr val="000000"/>
                </a:solidFill>
                <a:latin typeface="Calibri"/>
                <a:ea typeface="Calibri"/>
              </a:rPr>
              <a:t>„uvážení volby“ </a:t>
            </a:r>
            <a:r>
              <a:rPr b="0" lang="cs-CZ" sz="2800" spc="-1" strike="noStrike">
                <a:solidFill>
                  <a:srgbClr val="000000"/>
                </a:solidFill>
                <a:latin typeface="Calibri"/>
                <a:ea typeface="Calibri"/>
              </a:rPr>
              <a:t>(tedy volby jednoho z více možných postupů či řešení). Z hlediska tradičního dělení práva na oblast procesní a oblast hmotněprávní je třeba zmínit, že správní uvážení není zakotvováno pouze pro řešení otázek hmotněprávních, ale též za účelem řešení otázek procesních. Jde však o volnost relativní, neboť musí být vždy v intencích právního řádu (</a:t>
            </a:r>
            <a:r>
              <a:rPr b="0" i="1" lang="cs-CZ" sz="2800" spc="-1" strike="noStrike">
                <a:solidFill>
                  <a:srgbClr val="000000"/>
                </a:solidFill>
                <a:latin typeface="Calibri"/>
                <a:ea typeface="Calibri"/>
              </a:rPr>
              <a:t>Skulová 2003</a:t>
            </a:r>
            <a:r>
              <a:rPr b="0" lang="cs-CZ" sz="2800" spc="-1" strike="noStrike">
                <a:solidFill>
                  <a:srgbClr val="000000"/>
                </a:solidFill>
                <a:latin typeface="Calibri"/>
                <a:ea typeface="Calibri"/>
              </a:rPr>
              <a:t>).</a:t>
            </a: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title"/>
          </p:nvPr>
        </p:nvSpPr>
        <p:spPr>
          <a:xfrm>
            <a:off x="1688040" y="342720"/>
            <a:ext cx="8911440" cy="627480"/>
          </a:xfrm>
          <a:prstGeom prst="rect">
            <a:avLst/>
          </a:prstGeom>
          <a:noFill/>
          <a:ln w="0">
            <a:noFill/>
          </a:ln>
        </p:spPr>
        <p:txBody>
          <a:bodyPr tIns="91440" bIns="91440" anchor="ctr">
            <a:normAutofit fontScale="35000"/>
          </a:bodyPr>
          <a:p>
            <a:pPr>
              <a:lnSpc>
                <a:spcPct val="90000"/>
              </a:lnSpc>
              <a:buNone/>
              <a:tabLst>
                <a:tab algn="l" pos="0"/>
              </a:tabLst>
            </a:pPr>
            <a:r>
              <a:rPr b="1" lang="cs-CZ" sz="4400" spc="-1" strike="noStrike">
                <a:solidFill>
                  <a:srgbClr val="000000"/>
                </a:solidFill>
                <a:latin typeface="Calibri"/>
                <a:ea typeface="Calibri"/>
              </a:rPr>
              <a:t>Počítání času § 33</a:t>
            </a:r>
            <a:br>
              <a:rPr sz="4400"/>
            </a:br>
            <a:endParaRPr b="0" lang="cs-CZ" sz="4400" spc="-1" strike="noStrike">
              <a:solidFill>
                <a:srgbClr val="000000"/>
              </a:solidFill>
              <a:latin typeface="Arial"/>
            </a:endParaRPr>
          </a:p>
        </p:txBody>
      </p:sp>
      <p:sp>
        <p:nvSpPr>
          <p:cNvPr id="329" name="PlaceHolder 2"/>
          <p:cNvSpPr>
            <a:spLocks noGrp="1"/>
          </p:cNvSpPr>
          <p:nvPr>
            <p:ph/>
          </p:nvPr>
        </p:nvSpPr>
        <p:spPr>
          <a:xfrm>
            <a:off x="1224000" y="1252080"/>
            <a:ext cx="10845720" cy="5605560"/>
          </a:xfrm>
          <a:prstGeom prst="rect">
            <a:avLst/>
          </a:prstGeom>
          <a:noFill/>
          <a:ln w="0">
            <a:noFill/>
          </a:ln>
        </p:spPr>
        <p:txBody>
          <a:bodyPr tIns="91440" bIns="91440" anchor="t">
            <a:noAutofit/>
          </a:bodyPr>
          <a:p>
            <a:pPr marL="457200" indent="-406440">
              <a:lnSpc>
                <a:spcPct val="90000"/>
              </a:lnSpc>
              <a:spcBef>
                <a:spcPts val="1001"/>
              </a:spcBef>
              <a:buClr>
                <a:srgbClr val="000000"/>
              </a:buClr>
              <a:buFont typeface="Arial"/>
              <a:buChar char="•"/>
            </a:pPr>
            <a:r>
              <a:rPr b="0" lang="cs-CZ" sz="2400" spc="-1" strike="noStrike">
                <a:solidFill>
                  <a:srgbClr val="000000"/>
                </a:solidFill>
                <a:latin typeface="Calibri"/>
                <a:ea typeface="Calibri"/>
              </a:rPr>
              <a:t>(1) Lhůta stanovená podle </a:t>
            </a:r>
            <a:r>
              <a:rPr b="1" lang="cs-CZ" sz="2400" spc="-1" strike="noStrike">
                <a:solidFill>
                  <a:srgbClr val="000000"/>
                </a:solidFill>
                <a:latin typeface="Calibri"/>
                <a:ea typeface="Calibri"/>
              </a:rPr>
              <a:t>týdnů, měsíců nebo let počíná běžet dnem, který následuje po dni, kdy došlo ke skutečnosti určující počátek běhu lhůty, a končí uplynutím toho dne, který se svým pojmenováním nebo číselným označením shoduje se dnem, kdy započal běh lhůty. </a:t>
            </a:r>
            <a:r>
              <a:rPr b="0" lang="cs-CZ" sz="2400" spc="-1" strike="noStrike">
                <a:solidFill>
                  <a:srgbClr val="000000"/>
                </a:solidFill>
                <a:latin typeface="Calibri"/>
                <a:ea typeface="Calibri"/>
              </a:rPr>
              <a:t>Není-li takový den v měsíci, připadne poslední den lhůty na jeho poslední den.</a:t>
            </a:r>
            <a:endParaRPr b="0" lang="cs-CZ" sz="24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400" spc="-1" strike="noStrike">
                <a:solidFill>
                  <a:srgbClr val="000000"/>
                </a:solidFill>
                <a:latin typeface="Calibri"/>
                <a:ea typeface="Calibri"/>
              </a:rPr>
              <a:t>(2) </a:t>
            </a:r>
            <a:r>
              <a:rPr b="1" lang="cs-CZ" sz="2400" spc="-1" strike="noStrike">
                <a:solidFill>
                  <a:srgbClr val="000000"/>
                </a:solidFill>
                <a:latin typeface="Calibri"/>
                <a:ea typeface="Calibri"/>
              </a:rPr>
              <a:t>Lhůta stanovená podle dní počíná běžet dnem, který následuje po dni, kdy došlo ke skutečnosti určující počátek běhu lhůty.</a:t>
            </a:r>
            <a:endParaRPr b="0" lang="cs-CZ" sz="24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400" spc="-1" strike="noStrike">
                <a:solidFill>
                  <a:srgbClr val="000000"/>
                </a:solidFill>
                <a:latin typeface="Calibri"/>
                <a:ea typeface="Calibri"/>
              </a:rPr>
              <a:t>(3) Lhůta stanovená dobou kratší než jeden den se počítá od okamžiku, kdy došlo ke skutečnosti určující počátek běhu lhůty.</a:t>
            </a:r>
            <a:endParaRPr b="0" lang="cs-CZ" sz="24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400" spc="-1" strike="noStrike">
                <a:solidFill>
                  <a:srgbClr val="000000"/>
                </a:solidFill>
                <a:latin typeface="Calibri"/>
                <a:ea typeface="Calibri"/>
              </a:rPr>
              <a:t>(4</a:t>
            </a:r>
            <a:r>
              <a:rPr b="1" lang="cs-CZ" sz="2400" spc="-1" strike="noStrike">
                <a:solidFill>
                  <a:srgbClr val="000000"/>
                </a:solidFill>
                <a:latin typeface="Calibri"/>
                <a:ea typeface="Calibri"/>
              </a:rPr>
              <a:t>) Připadne-li poslední den lhůty na sobotu, neděli nebo svátek, je posledním dnem lhůty nejblíže následující pracovní den; </a:t>
            </a:r>
            <a:r>
              <a:rPr b="0" lang="cs-CZ" sz="2400" spc="-1" strike="noStrike">
                <a:solidFill>
                  <a:srgbClr val="000000"/>
                </a:solidFill>
                <a:latin typeface="Calibri"/>
                <a:ea typeface="Calibri"/>
              </a:rPr>
              <a:t>to neplatí, jde-li o lhůtu kratší než jeden den.</a:t>
            </a:r>
            <a:endParaRPr b="0" lang="cs-CZ"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0" name="Google Shape;781;p123" descr="zjišťování informací"/>
          <p:cNvPicPr/>
          <p:nvPr/>
        </p:nvPicPr>
        <p:blipFill>
          <a:blip r:embed="rId1"/>
          <a:stretch/>
        </p:blipFill>
        <p:spPr>
          <a:xfrm>
            <a:off x="-600120" y="-674640"/>
            <a:ext cx="11436120" cy="8795880"/>
          </a:xfrm>
          <a:prstGeom prst="rect">
            <a:avLst/>
          </a:prstGeom>
          <a:ln w="0">
            <a:noFill/>
          </a:ln>
        </p:spPr>
      </p:pic>
      <p:sp>
        <p:nvSpPr>
          <p:cNvPr id="331" name="Google Shape;782;p123"/>
          <p:cNvSpPr/>
          <p:nvPr/>
        </p:nvSpPr>
        <p:spPr>
          <a:xfrm>
            <a:off x="2567160" y="1052640"/>
            <a:ext cx="3476160" cy="19195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cs-CZ" sz="4000" spc="-1" strike="noStrike">
                <a:solidFill>
                  <a:srgbClr val="000000"/>
                </a:solidFill>
                <a:latin typeface="Arial"/>
                <a:ea typeface="Arial"/>
              </a:rPr>
              <a:t>Informace</a:t>
            </a:r>
            <a:endParaRPr b="0" lang="cs-CZ" sz="4000" spc="-1" strike="noStrike">
              <a:latin typeface="Arial"/>
            </a:endParaRPr>
          </a:p>
          <a:p>
            <a:pPr algn="ctr">
              <a:lnSpc>
                <a:spcPct val="100000"/>
              </a:lnSpc>
              <a:buNone/>
              <a:tabLst>
                <a:tab algn="l" pos="0"/>
              </a:tabLst>
            </a:pPr>
            <a:r>
              <a:rPr b="1" lang="cs-CZ" sz="4000" spc="-1" strike="noStrike">
                <a:solidFill>
                  <a:srgbClr val="000000"/>
                </a:solidFill>
                <a:latin typeface="Arial"/>
                <a:ea typeface="Arial"/>
              </a:rPr>
              <a:t>Zkušenosti</a:t>
            </a:r>
            <a:endParaRPr b="0" lang="cs-CZ" sz="4000" spc="-1" strike="noStrike">
              <a:latin typeface="Arial"/>
            </a:endParaRPr>
          </a:p>
          <a:p>
            <a:pPr algn="ctr">
              <a:lnSpc>
                <a:spcPct val="100000"/>
              </a:lnSpc>
              <a:buNone/>
              <a:tabLst>
                <a:tab algn="l" pos="0"/>
              </a:tabLst>
            </a:pPr>
            <a:r>
              <a:rPr b="1" lang="cs-CZ" sz="4000" spc="-1" strike="noStrike">
                <a:solidFill>
                  <a:srgbClr val="000000"/>
                </a:solidFill>
                <a:latin typeface="Arial"/>
                <a:ea typeface="Arial"/>
              </a:rPr>
              <a:t>D1+D2+D3</a:t>
            </a:r>
            <a:endParaRPr b="0" lang="cs-CZ" sz="4000" spc="-1" strike="noStrike">
              <a:latin typeface="Arial"/>
            </a:endParaRPr>
          </a:p>
        </p:txBody>
      </p:sp>
    </p:spTree>
  </p:cSld>
  <mc:AlternateContent>
    <mc:Choice Requires="p14">
      <p:transition spd="slow" p14:dur="1400">
        <p14:ripple/>
      </p:transition>
    </mc:Choice>
    <mc:Fallback>
      <p:transition spd="slow">
        <p:fade/>
      </p:transition>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Google Shape;151;p12"/>
          <p:cNvSpPr/>
          <p:nvPr/>
        </p:nvSpPr>
        <p:spPr>
          <a:xfrm>
            <a:off x="2050200" y="1318680"/>
            <a:ext cx="7886880" cy="280044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0" lang="cs-CZ" sz="6000" spc="-1" strike="noStrike">
                <a:solidFill>
                  <a:srgbClr val="ff0000"/>
                </a:solidFill>
                <a:latin typeface="Calibri"/>
                <a:ea typeface="Calibri"/>
              </a:rPr>
              <a:t>Směrnice</a:t>
            </a:r>
            <a:r>
              <a:rPr b="0" lang="cs-CZ" sz="8800" spc="-1" strike="noStrike">
                <a:solidFill>
                  <a:srgbClr val="000000"/>
                </a:solidFill>
                <a:latin typeface="Calibri"/>
                <a:ea typeface="Calibri"/>
              </a:rPr>
              <a:t> </a:t>
            </a:r>
            <a:endParaRPr b="0" lang="cs-CZ" sz="8800" spc="-1" strike="noStrike">
              <a:latin typeface="Arial"/>
            </a:endParaRPr>
          </a:p>
          <a:p>
            <a:pPr algn="ctr">
              <a:lnSpc>
                <a:spcPct val="100000"/>
              </a:lnSpc>
              <a:buNone/>
              <a:tabLst>
                <a:tab algn="l" pos="0"/>
              </a:tabLst>
            </a:pPr>
            <a:r>
              <a:rPr b="0" lang="cs-CZ" sz="8800" spc="-1" strike="noStrike">
                <a:solidFill>
                  <a:srgbClr val="000000"/>
                </a:solidFill>
                <a:latin typeface="Calibri"/>
                <a:ea typeface="Calibri"/>
              </a:rPr>
              <a:t>S = K1+C+K2+J+P</a:t>
            </a:r>
            <a:endParaRPr b="0" lang="cs-CZ" sz="8800" spc="-1" strike="noStrike">
              <a:latin typeface="Arial"/>
            </a:endParaRPr>
          </a:p>
        </p:txBody>
      </p:sp>
    </p:spTree>
  </p:cSld>
  <p:transition spd="slow">
    <p:fade thruBlk="true"/>
  </p:transition>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Google Shape;787;p124"/>
          <p:cNvSpPr/>
          <p:nvPr/>
        </p:nvSpPr>
        <p:spPr>
          <a:xfrm>
            <a:off x="1131120" y="499680"/>
            <a:ext cx="10859400" cy="6063480"/>
          </a:xfrm>
          <a:prstGeom prst="rect">
            <a:avLst/>
          </a:prstGeom>
          <a:noFill/>
          <a:ln w="0">
            <a:noFill/>
          </a:ln>
        </p:spPr>
        <p:style>
          <a:lnRef idx="0"/>
          <a:fillRef idx="0"/>
          <a:effectRef idx="0"/>
          <a:fontRef idx="minor"/>
        </p:style>
        <p:txBody>
          <a:bodyPr anchor="t">
            <a:spAutoFit/>
          </a:bodyPr>
          <a:p>
            <a:pPr marL="514440" indent="-514440">
              <a:lnSpc>
                <a:spcPct val="100000"/>
              </a:lnSpc>
              <a:buClr>
                <a:srgbClr val="000000"/>
              </a:buClr>
              <a:buFont typeface="Arial"/>
              <a:buChar char="•"/>
            </a:pPr>
            <a:r>
              <a:rPr b="1" lang="cs-CZ" sz="2800" spc="-1" strike="noStrike">
                <a:solidFill>
                  <a:srgbClr val="000000"/>
                </a:solidFill>
                <a:latin typeface="Arial"/>
                <a:ea typeface="Arial"/>
              </a:rPr>
              <a:t>správce daně může údaje získávat pouze v rozsahu nezbytném pro správu daní,</a:t>
            </a:r>
            <a:endParaRPr b="0" lang="cs-CZ" sz="2800" spc="-1" strike="noStrike">
              <a:latin typeface="Arial"/>
            </a:endParaRPr>
          </a:p>
          <a:p>
            <a:pPr marL="514440" indent="-336600">
              <a:lnSpc>
                <a:spcPct val="100000"/>
              </a:lnSpc>
              <a:buNone/>
              <a:tabLst>
                <a:tab algn="l" pos="0"/>
              </a:tabLst>
            </a:pPr>
            <a:endParaRPr b="0" lang="cs-CZ" sz="2800" spc="-1" strike="noStrike">
              <a:latin typeface="Arial"/>
            </a:endParaRPr>
          </a:p>
          <a:p>
            <a:pPr marL="457200" indent="-457200">
              <a:lnSpc>
                <a:spcPct val="100000"/>
              </a:lnSpc>
              <a:buClr>
                <a:srgbClr val="000000"/>
              </a:buClr>
              <a:buFont typeface="Arial"/>
              <a:buChar char="•"/>
              <a:tabLst>
                <a:tab algn="l" pos="0"/>
              </a:tabLst>
            </a:pPr>
            <a:r>
              <a:rPr b="1" lang="cs-CZ" sz="2800" spc="-1" strike="noStrike">
                <a:solidFill>
                  <a:srgbClr val="000000"/>
                </a:solidFill>
                <a:latin typeface="Arial"/>
                <a:ea typeface="Arial"/>
              </a:rPr>
              <a:t>správce daně si může vyžádat údaje od třetích osob pouze v případě, že je nemůže získat z vlastní evidence nebo od jiných orgánů veřejné moci,</a:t>
            </a:r>
            <a:endParaRPr b="0" lang="cs-CZ" sz="2800" spc="-1" strike="noStrike">
              <a:latin typeface="Arial"/>
            </a:endParaRPr>
          </a:p>
          <a:p>
            <a:pPr>
              <a:lnSpc>
                <a:spcPct val="100000"/>
              </a:lnSpc>
              <a:buNone/>
              <a:tabLst>
                <a:tab algn="l" pos="0"/>
              </a:tabLst>
            </a:pPr>
            <a:endParaRPr b="0" lang="cs-CZ" sz="2800" spc="-1" strike="noStrike">
              <a:latin typeface="Arial"/>
            </a:endParaRPr>
          </a:p>
          <a:p>
            <a:pPr marL="457200" indent="-457200">
              <a:lnSpc>
                <a:spcPct val="100000"/>
              </a:lnSpc>
              <a:buClr>
                <a:srgbClr val="000000"/>
              </a:buClr>
              <a:buFont typeface="Arial"/>
              <a:buChar char="•"/>
              <a:tabLst>
                <a:tab algn="l" pos="0"/>
              </a:tabLst>
            </a:pPr>
            <a:r>
              <a:rPr b="1" lang="cs-CZ" sz="2800" spc="-1" strike="noStrike">
                <a:solidFill>
                  <a:srgbClr val="000000"/>
                </a:solidFill>
                <a:latin typeface="Arial"/>
                <a:ea typeface="Arial"/>
              </a:rPr>
              <a:t>povinnost orgánů veřejné moci a třetích osob poskytnout údaje správci daně se obecně vztahuje pouze na údaje, kterými poskytovatel skutečně disponuje,</a:t>
            </a:r>
            <a:endParaRPr b="0" lang="cs-CZ" sz="2800" spc="-1" strike="noStrike">
              <a:latin typeface="Arial"/>
            </a:endParaRPr>
          </a:p>
          <a:p>
            <a:pPr>
              <a:lnSpc>
                <a:spcPct val="100000"/>
              </a:lnSpc>
              <a:buNone/>
              <a:tabLst>
                <a:tab algn="l" pos="0"/>
              </a:tabLst>
            </a:pPr>
            <a:endParaRPr b="0" lang="cs-CZ" sz="2800" spc="-1" strike="noStrike">
              <a:latin typeface="Arial"/>
            </a:endParaRPr>
          </a:p>
          <a:p>
            <a:pPr marL="457200" indent="-457200">
              <a:lnSpc>
                <a:spcPct val="100000"/>
              </a:lnSpc>
              <a:buClr>
                <a:srgbClr val="000000"/>
              </a:buClr>
              <a:buFont typeface="Arial"/>
              <a:buChar char="•"/>
              <a:tabLst>
                <a:tab algn="l" pos="0"/>
              </a:tabLst>
            </a:pPr>
            <a:r>
              <a:rPr b="1" lang="cs-CZ" sz="2800" spc="-1" strike="noStrike">
                <a:solidFill>
                  <a:srgbClr val="000000"/>
                </a:solidFill>
                <a:latin typeface="Arial"/>
                <a:ea typeface="Arial"/>
              </a:rPr>
              <a:t>při poskytování údajů správci daně je třeba respektovat speciální povinnosti mlčenlivosti, nejsou-li vůči správci daně zvlášť prolomeny. </a:t>
            </a:r>
            <a:endParaRPr b="0" lang="cs-CZ" sz="2800" spc="-1" strike="noStrike">
              <a:latin typeface="Arial"/>
            </a:endParaRPr>
          </a:p>
        </p:txBody>
      </p:sp>
    </p:spTree>
  </p:cSld>
  <mc:AlternateContent>
    <mc:Choice Requires="p14">
      <p:transition spd="slow" p14:dur="2000"/>
    </mc:Choice>
    <mc:Fallback>
      <p:transition spd="slow"/>
    </mc:Fallback>
  </mc:AlternateContent>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Google Shape;793;p125"/>
          <p:cNvSpPr/>
          <p:nvPr/>
        </p:nvSpPr>
        <p:spPr>
          <a:xfrm>
            <a:off x="516960" y="344520"/>
            <a:ext cx="11396520" cy="5577480"/>
          </a:xfrm>
          <a:prstGeom prst="rect">
            <a:avLst/>
          </a:prstGeom>
          <a:noFill/>
          <a:ln w="0">
            <a:noFill/>
          </a:ln>
        </p:spPr>
        <p:style>
          <a:lnRef idx="0"/>
          <a:fillRef idx="0"/>
          <a:effectRef idx="0"/>
          <a:fontRef idx="minor"/>
        </p:style>
        <p:txBody>
          <a:bodyPr anchor="t">
            <a:spAutoFit/>
          </a:bodyPr>
          <a:p>
            <a:pPr algn="just">
              <a:lnSpc>
                <a:spcPct val="100000"/>
              </a:lnSpc>
              <a:buNone/>
              <a:tabLst>
                <a:tab algn="l" pos="0"/>
              </a:tabLst>
            </a:pPr>
            <a:r>
              <a:rPr b="1" lang="cs-CZ" sz="3600" spc="-1" strike="noStrike">
                <a:solidFill>
                  <a:srgbClr val="ff8400"/>
                </a:solidFill>
                <a:latin typeface="Arial"/>
                <a:ea typeface="Arial"/>
              </a:rPr>
              <a:t>§ 57 DŘ</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(1) Povinnost poskytnout údaje na základě vyžádání správce daně mají orgány veřejné moci a osoby, které</a:t>
            </a:r>
            <a:endParaRPr b="0" lang="cs-CZ" sz="3600" spc="-1" strike="noStrike">
              <a:latin typeface="Arial"/>
            </a:endParaRPr>
          </a:p>
          <a:p>
            <a:pPr algn="just">
              <a:lnSpc>
                <a:spcPct val="100000"/>
              </a:lnSpc>
              <a:buNone/>
              <a:tabLst>
                <a:tab algn="l" pos="0"/>
              </a:tabLst>
            </a:pPr>
            <a:r>
              <a:rPr b="1" lang="cs-CZ" sz="3600" spc="-1" strike="noStrike">
                <a:solidFill>
                  <a:srgbClr val="ff0000"/>
                </a:solidFill>
                <a:latin typeface="Arial"/>
                <a:ea typeface="Arial"/>
              </a:rPr>
              <a:t>a) vedou evidenci osob nebo věcí,</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b) poskytují plnění, které je předmětem daně,</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c) provádějí řízení v případech, jejichž předmět podléhá daňové povinnosti, nebo</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d) zpracovávají jiné údaje nezbytné pro správu daní.</a:t>
            </a:r>
            <a:endParaRPr b="0" lang="cs-CZ" sz="3600" spc="-1" strike="noStrike">
              <a:latin typeface="Arial"/>
            </a:endParaRPr>
          </a:p>
        </p:txBody>
      </p:sp>
    </p:spTree>
  </p:cSld>
  <mc:AlternateContent>
    <mc:Choice Requires="p14">
      <p:transition spd="slow" p14:dur="1250"/>
    </mc:Choice>
    <mc:Fallback>
      <p:transition spd="slow"/>
    </mc:Fallback>
  </mc:AlternateContent>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Google Shape;799;p126"/>
          <p:cNvSpPr/>
          <p:nvPr/>
        </p:nvSpPr>
        <p:spPr>
          <a:xfrm>
            <a:off x="516960" y="344520"/>
            <a:ext cx="11396520" cy="5577480"/>
          </a:xfrm>
          <a:prstGeom prst="rect">
            <a:avLst/>
          </a:prstGeom>
          <a:noFill/>
          <a:ln w="0">
            <a:noFill/>
          </a:ln>
        </p:spPr>
        <p:style>
          <a:lnRef idx="0"/>
          <a:fillRef idx="0"/>
          <a:effectRef idx="0"/>
          <a:fontRef idx="minor"/>
        </p:style>
        <p:txBody>
          <a:bodyPr anchor="t">
            <a:spAutoFit/>
          </a:bodyPr>
          <a:p>
            <a:pPr algn="just">
              <a:lnSpc>
                <a:spcPct val="100000"/>
              </a:lnSpc>
              <a:buNone/>
              <a:tabLst>
                <a:tab algn="l" pos="0"/>
              </a:tabLst>
            </a:pPr>
            <a:r>
              <a:rPr b="1" lang="cs-CZ" sz="3600" spc="-1" strike="noStrike">
                <a:solidFill>
                  <a:srgbClr val="ff8400"/>
                </a:solidFill>
                <a:latin typeface="Arial"/>
                <a:ea typeface="Arial"/>
              </a:rPr>
              <a:t>§ 57 DŘ</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(1) Povinnost poskytnout údaje na základě vyžádání správce daně mají orgány veřejné moci a osoby, které</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a) vedou evidenci osob nebo věcí,</a:t>
            </a:r>
            <a:endParaRPr b="0" lang="cs-CZ" sz="3600" spc="-1" strike="noStrike">
              <a:latin typeface="Arial"/>
            </a:endParaRPr>
          </a:p>
          <a:p>
            <a:pPr algn="just">
              <a:lnSpc>
                <a:spcPct val="100000"/>
              </a:lnSpc>
              <a:buNone/>
              <a:tabLst>
                <a:tab algn="l" pos="0"/>
              </a:tabLst>
            </a:pPr>
            <a:r>
              <a:rPr b="1" lang="cs-CZ" sz="3600" spc="-1" strike="noStrike">
                <a:solidFill>
                  <a:srgbClr val="ff0000"/>
                </a:solidFill>
                <a:latin typeface="Arial"/>
                <a:ea typeface="Arial"/>
              </a:rPr>
              <a:t>b) poskytují plnění, které je předmětem daně,</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c) provádějí řízení v případech, jejichž předmět podléhá daňové povinnosti, nebo</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d) zpracovávají jiné údaje nezbytné pro správu daní.</a:t>
            </a:r>
            <a:endParaRPr b="0" lang="cs-CZ" sz="3600" spc="-1" strike="noStrike">
              <a:latin typeface="Arial"/>
            </a:endParaRPr>
          </a:p>
        </p:txBody>
      </p:sp>
    </p:spTree>
  </p:cSld>
  <mc:AlternateContent>
    <mc:Choice Requires="p14">
      <p:transition spd="slow" p14:dur="1250"/>
    </mc:Choice>
    <mc:Fallback>
      <p:transition spd="slow"/>
    </mc:Fallback>
  </mc:AlternateContent>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Google Shape;805;p127"/>
          <p:cNvSpPr/>
          <p:nvPr/>
        </p:nvSpPr>
        <p:spPr>
          <a:xfrm>
            <a:off x="516960" y="344520"/>
            <a:ext cx="11396520" cy="5577480"/>
          </a:xfrm>
          <a:prstGeom prst="rect">
            <a:avLst/>
          </a:prstGeom>
          <a:noFill/>
          <a:ln w="0">
            <a:noFill/>
          </a:ln>
        </p:spPr>
        <p:style>
          <a:lnRef idx="0"/>
          <a:fillRef idx="0"/>
          <a:effectRef idx="0"/>
          <a:fontRef idx="minor"/>
        </p:style>
        <p:txBody>
          <a:bodyPr anchor="t">
            <a:spAutoFit/>
          </a:bodyPr>
          <a:p>
            <a:pPr algn="just">
              <a:lnSpc>
                <a:spcPct val="100000"/>
              </a:lnSpc>
              <a:buNone/>
              <a:tabLst>
                <a:tab algn="l" pos="0"/>
              </a:tabLst>
            </a:pPr>
            <a:r>
              <a:rPr b="1" lang="cs-CZ" sz="3600" spc="-1" strike="noStrike">
                <a:solidFill>
                  <a:srgbClr val="ff8400"/>
                </a:solidFill>
                <a:latin typeface="Arial"/>
                <a:ea typeface="Arial"/>
              </a:rPr>
              <a:t>§ 57 DŘ</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(1) Povinnost poskytnout údaje na základě vyžádání správce daně mají orgány veřejné moci a osoby, které</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a) vedou evidenci osob nebo věcí,</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b) poskytují plnění, které je předmětem daně,</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c) </a:t>
            </a:r>
            <a:r>
              <a:rPr b="1" lang="cs-CZ" sz="3600" spc="-1" strike="noStrike">
                <a:solidFill>
                  <a:srgbClr val="ff0000"/>
                </a:solidFill>
                <a:latin typeface="Arial"/>
                <a:ea typeface="Arial"/>
              </a:rPr>
              <a:t>provádějí řízení v případech, jejichž předmět podléhá daňové povinnosti, nebo</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d) zpracovávají jiné údaje nezbytné pro správu daní.</a:t>
            </a:r>
            <a:endParaRPr b="0" lang="cs-CZ" sz="3600" spc="-1" strike="noStrike">
              <a:latin typeface="Arial"/>
            </a:endParaRPr>
          </a:p>
        </p:txBody>
      </p:sp>
    </p:spTree>
  </p:cSld>
  <mc:AlternateContent>
    <mc:Choice Requires="p14">
      <p:transition spd="slow" p14:dur="125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Google Shape;811;p128"/>
          <p:cNvSpPr/>
          <p:nvPr/>
        </p:nvSpPr>
        <p:spPr>
          <a:xfrm>
            <a:off x="516960" y="344520"/>
            <a:ext cx="11396520" cy="5577480"/>
          </a:xfrm>
          <a:prstGeom prst="rect">
            <a:avLst/>
          </a:prstGeom>
          <a:noFill/>
          <a:ln w="0">
            <a:noFill/>
          </a:ln>
        </p:spPr>
        <p:style>
          <a:lnRef idx="0"/>
          <a:fillRef idx="0"/>
          <a:effectRef idx="0"/>
          <a:fontRef idx="minor"/>
        </p:style>
        <p:txBody>
          <a:bodyPr anchor="t">
            <a:spAutoFit/>
          </a:bodyPr>
          <a:p>
            <a:pPr algn="just">
              <a:lnSpc>
                <a:spcPct val="100000"/>
              </a:lnSpc>
              <a:buNone/>
              <a:tabLst>
                <a:tab algn="l" pos="0"/>
              </a:tabLst>
            </a:pPr>
            <a:r>
              <a:rPr b="1" lang="cs-CZ" sz="3600" spc="-1" strike="noStrike">
                <a:solidFill>
                  <a:srgbClr val="ff8400"/>
                </a:solidFill>
                <a:latin typeface="Arial"/>
                <a:ea typeface="Arial"/>
              </a:rPr>
              <a:t>§ 57 DŘ</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(1) Povinnost poskytnout údaje na základě vyžádání správce daně mají orgány veřejné moci a osoby, které</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a) vedou evidenci osob nebo věcí,</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b) poskytují plnění, které je předmětem daně,</a:t>
            </a:r>
            <a:endParaRPr b="0" lang="cs-CZ" sz="3600" spc="-1" strike="noStrike">
              <a:latin typeface="Arial"/>
            </a:endParaRPr>
          </a:p>
          <a:p>
            <a:pPr algn="just">
              <a:lnSpc>
                <a:spcPct val="100000"/>
              </a:lnSpc>
              <a:buNone/>
              <a:tabLst>
                <a:tab algn="l" pos="0"/>
              </a:tabLst>
            </a:pPr>
            <a:r>
              <a:rPr b="1" lang="cs-CZ" sz="3600" spc="-1" strike="noStrike">
                <a:solidFill>
                  <a:srgbClr val="000000"/>
                </a:solidFill>
                <a:latin typeface="Arial"/>
                <a:ea typeface="Arial"/>
              </a:rPr>
              <a:t>c) provádějí řízení v případech, jejichž předmět podléhá daňové povinnosti, nebo</a:t>
            </a:r>
            <a:endParaRPr b="0" lang="cs-CZ" sz="3600" spc="-1" strike="noStrike">
              <a:latin typeface="Arial"/>
            </a:endParaRPr>
          </a:p>
          <a:p>
            <a:pPr algn="just">
              <a:lnSpc>
                <a:spcPct val="100000"/>
              </a:lnSpc>
              <a:buNone/>
              <a:tabLst>
                <a:tab algn="l" pos="0"/>
              </a:tabLst>
            </a:pPr>
            <a:r>
              <a:rPr b="1" lang="cs-CZ" sz="3600" spc="-1" strike="noStrike">
                <a:solidFill>
                  <a:srgbClr val="ff0000"/>
                </a:solidFill>
                <a:latin typeface="Arial"/>
                <a:ea typeface="Arial"/>
              </a:rPr>
              <a:t>d) zpracovávají jiné údaje nezbytné pro správu daní.</a:t>
            </a:r>
            <a:endParaRPr b="0" lang="cs-CZ" sz="3600" spc="-1" strike="noStrike">
              <a:latin typeface="Arial"/>
            </a:endParaRPr>
          </a:p>
        </p:txBody>
      </p:sp>
    </p:spTree>
  </p:cSld>
  <mc:AlternateContent>
    <mc:Choice Requires="p14">
      <p:transition spd="slow" p14:dur="1250"/>
    </mc:Choice>
    <mc:Fallback>
      <p:transition spd="slow"/>
    </mc:Fallback>
  </mc:AlternateContent>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Google Shape;816;p129"/>
          <p:cNvSpPr/>
          <p:nvPr/>
        </p:nvSpPr>
        <p:spPr>
          <a:xfrm>
            <a:off x="585360" y="0"/>
            <a:ext cx="11250720" cy="707796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3200" spc="-1" strike="noStrike">
                <a:solidFill>
                  <a:srgbClr val="08a8f8"/>
                </a:solidFill>
                <a:latin typeface="Arial"/>
                <a:ea typeface="Arial"/>
              </a:rPr>
              <a:t>Poskytování informací správci daně</a:t>
            </a:r>
            <a:endParaRPr b="0" lang="cs-CZ" sz="3200" spc="-1" strike="noStrike">
              <a:latin typeface="Arial"/>
            </a:endParaRPr>
          </a:p>
          <a:p>
            <a:pPr algn="just">
              <a:lnSpc>
                <a:spcPct val="100000"/>
              </a:lnSpc>
              <a:buNone/>
              <a:tabLst>
                <a:tab algn="l" pos="0"/>
              </a:tabLst>
            </a:pPr>
            <a:r>
              <a:rPr b="1" lang="cs-CZ" sz="3200" spc="-1" strike="noStrike">
                <a:solidFill>
                  <a:srgbClr val="ff8400"/>
                </a:solidFill>
                <a:latin typeface="Arial"/>
                <a:ea typeface="Arial"/>
              </a:rPr>
              <a:t>§ 57 DŘ</a:t>
            </a:r>
            <a:endParaRPr b="0" lang="cs-CZ" sz="3200" spc="-1" strike="noStrike">
              <a:latin typeface="Arial"/>
            </a:endParaRPr>
          </a:p>
          <a:p>
            <a:pPr algn="just">
              <a:lnSpc>
                <a:spcPct val="100000"/>
              </a:lnSpc>
              <a:buNone/>
              <a:tabLst>
                <a:tab algn="l" pos="0"/>
              </a:tabLst>
            </a:pPr>
            <a:r>
              <a:rPr b="1" lang="cs-CZ" sz="3200" spc="-1" strike="noStrike">
                <a:solidFill>
                  <a:srgbClr val="000000"/>
                </a:solidFill>
                <a:latin typeface="Arial"/>
                <a:ea typeface="Arial"/>
              </a:rPr>
              <a:t>…</a:t>
            </a:r>
            <a:endParaRPr b="0" lang="cs-CZ" sz="3200" spc="-1" strike="noStrike">
              <a:latin typeface="Arial"/>
            </a:endParaRPr>
          </a:p>
          <a:p>
            <a:pPr algn="just">
              <a:lnSpc>
                <a:spcPct val="100000"/>
              </a:lnSpc>
              <a:buNone/>
              <a:tabLst>
                <a:tab algn="l" pos="0"/>
              </a:tabLst>
            </a:pPr>
            <a:r>
              <a:rPr b="1" lang="cs-CZ" sz="3200" spc="-1" strike="noStrike">
                <a:solidFill>
                  <a:srgbClr val="000000"/>
                </a:solidFill>
                <a:latin typeface="Arial"/>
                <a:ea typeface="Arial"/>
              </a:rPr>
              <a:t>(2) Zdravotní pojišťovny jsou povinny na vyžádání správce daně poskytnout údaje, které jsou na základě zákona oprávněny shromažďovat.</a:t>
            </a:r>
            <a:endParaRPr b="0" lang="cs-CZ" sz="3200" spc="-1" strike="noStrike">
              <a:latin typeface="Arial"/>
            </a:endParaRPr>
          </a:p>
          <a:p>
            <a:pPr algn="just">
              <a:lnSpc>
                <a:spcPct val="100000"/>
              </a:lnSpc>
              <a:buNone/>
              <a:tabLst>
                <a:tab algn="l" pos="0"/>
              </a:tabLst>
            </a:pPr>
            <a:endParaRPr b="0" lang="cs-CZ" sz="3200" spc="-1" strike="noStrike">
              <a:latin typeface="Arial"/>
            </a:endParaRPr>
          </a:p>
          <a:p>
            <a:pPr indent="-203040" algn="just">
              <a:lnSpc>
                <a:spcPct val="100000"/>
              </a:lnSpc>
              <a:spcBef>
                <a:spcPts val="641"/>
              </a:spcBef>
              <a:buClr>
                <a:srgbClr val="000000"/>
              </a:buClr>
              <a:buFont typeface="Arial"/>
              <a:buChar char="•"/>
              <a:tabLst>
                <a:tab algn="l" pos="0"/>
              </a:tabLst>
            </a:pPr>
            <a:r>
              <a:rPr b="1" lang="cs-CZ" sz="3200" spc="-1" strike="noStrike">
                <a:solidFill>
                  <a:srgbClr val="000000"/>
                </a:solidFill>
                <a:latin typeface="Arial"/>
                <a:ea typeface="Arial"/>
              </a:rPr>
              <a:t>Například VZP ČR zpracovává následující osobní údaje:</a:t>
            </a:r>
            <a:endParaRPr b="0" lang="cs-CZ" sz="3200" spc="-1" strike="noStrike">
              <a:latin typeface="Arial"/>
            </a:endParaRPr>
          </a:p>
          <a:p>
            <a:pPr algn="just">
              <a:lnSpc>
                <a:spcPct val="100000"/>
              </a:lnSpc>
              <a:spcBef>
                <a:spcPts val="641"/>
              </a:spcBef>
              <a:buNone/>
              <a:tabLst>
                <a:tab algn="l" pos="0"/>
              </a:tabLst>
            </a:pPr>
            <a:r>
              <a:rPr b="1" lang="cs-CZ" sz="3200" spc="-1" strike="noStrike">
                <a:solidFill>
                  <a:srgbClr val="000000"/>
                </a:solidFill>
                <a:latin typeface="Arial"/>
                <a:ea typeface="Arial"/>
              </a:rPr>
              <a:t>- </a:t>
            </a:r>
            <a:r>
              <a:rPr b="1" lang="cs-CZ" sz="3200" spc="-1" strike="noStrike">
                <a:solidFill>
                  <a:srgbClr val="ff0000"/>
                </a:solidFill>
                <a:latin typeface="Arial"/>
                <a:ea typeface="Arial"/>
              </a:rPr>
              <a:t>adresní a identifikační údaje </a:t>
            </a:r>
            <a:r>
              <a:rPr b="1" lang="cs-CZ" sz="3200" spc="-1" strike="noStrike">
                <a:solidFill>
                  <a:srgbClr val="000000"/>
                </a:solidFill>
                <a:latin typeface="Arial"/>
                <a:ea typeface="Arial"/>
              </a:rPr>
              <a:t>– </a:t>
            </a:r>
            <a:r>
              <a:rPr b="1" lang="cs-CZ" sz="3200" spc="-1" strike="noStrike">
                <a:solidFill>
                  <a:srgbClr val="ff0000"/>
                </a:solidFill>
                <a:latin typeface="Arial"/>
                <a:ea typeface="Arial"/>
              </a:rPr>
              <a:t>jméno, příjmení, datum a místo narození</a:t>
            </a:r>
            <a:r>
              <a:rPr b="1" lang="cs-CZ" sz="3200" spc="-1" strike="noStrike">
                <a:solidFill>
                  <a:srgbClr val="000000"/>
                </a:solidFill>
                <a:latin typeface="Arial"/>
                <a:ea typeface="Arial"/>
              </a:rPr>
              <a:t>, pohlaví, rodinný stav, </a:t>
            </a:r>
            <a:r>
              <a:rPr b="1" lang="cs-CZ" sz="3200" spc="-1" strike="noStrike">
                <a:solidFill>
                  <a:srgbClr val="ff0000"/>
                </a:solidFill>
                <a:latin typeface="Arial"/>
                <a:ea typeface="Arial"/>
              </a:rPr>
              <a:t>rodné číslo</a:t>
            </a:r>
            <a:r>
              <a:rPr b="1" lang="cs-CZ" sz="3200" spc="-1" strike="noStrike">
                <a:solidFill>
                  <a:srgbClr val="000000"/>
                </a:solidFill>
                <a:latin typeface="Arial"/>
                <a:ea typeface="Arial"/>
              </a:rPr>
              <a:t>, číslo pojištěnce, státní příslušnost, </a:t>
            </a:r>
            <a:r>
              <a:rPr b="1" lang="cs-CZ" sz="3200" spc="-1" strike="noStrike">
                <a:solidFill>
                  <a:srgbClr val="ff0000"/>
                </a:solidFill>
                <a:latin typeface="Arial"/>
                <a:ea typeface="Arial"/>
              </a:rPr>
              <a:t>adresa trvalého bydliště</a:t>
            </a:r>
            <a:r>
              <a:rPr b="1" lang="cs-CZ" sz="3200" spc="-1" strike="noStrike">
                <a:solidFill>
                  <a:srgbClr val="000000"/>
                </a:solidFill>
                <a:latin typeface="Arial"/>
                <a:ea typeface="Arial"/>
              </a:rPr>
              <a:t>, </a:t>
            </a:r>
            <a:r>
              <a:rPr b="1" lang="cs-CZ" sz="3200" spc="-1" strike="noStrike">
                <a:solidFill>
                  <a:srgbClr val="ff0000"/>
                </a:solidFill>
                <a:latin typeface="Arial"/>
                <a:ea typeface="Arial"/>
              </a:rPr>
              <a:t>údaje týkající se oprávnění k pobytu v ČR</a:t>
            </a:r>
            <a:r>
              <a:rPr b="1" lang="cs-CZ" sz="3200" spc="-1" strike="noStrike">
                <a:solidFill>
                  <a:srgbClr val="000000"/>
                </a:solidFill>
                <a:latin typeface="Arial"/>
                <a:ea typeface="Arial"/>
              </a:rPr>
              <a:t>, číslo a doba platnosti osobního dokladu, datum a místo úmrtí;</a:t>
            </a:r>
            <a:endParaRPr b="0" lang="cs-CZ" sz="3200" spc="-1" strike="noStrike">
              <a:latin typeface="Arial"/>
            </a:endParaRPr>
          </a:p>
          <a:p>
            <a:pPr algn="just">
              <a:lnSpc>
                <a:spcPct val="100000"/>
              </a:lnSpc>
              <a:buNone/>
              <a:tabLst>
                <a:tab algn="l" pos="0"/>
              </a:tabLst>
            </a:pPr>
            <a:endParaRPr b="0" lang="cs-CZ" sz="3200" spc="-1" strike="noStrike">
              <a:latin typeface="Arial"/>
            </a:endParaRPr>
          </a:p>
        </p:txBody>
      </p:sp>
    </p:spTree>
  </p:cSld>
  <mc:AlternateContent>
    <mc:Choice Requires="p14">
      <p:transition spd="slow" p14:dur="125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Google Shape;821;p130"/>
          <p:cNvSpPr/>
          <p:nvPr/>
        </p:nvSpPr>
        <p:spPr>
          <a:xfrm>
            <a:off x="569880" y="549360"/>
            <a:ext cx="11250720" cy="649368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3200" spc="-1" strike="noStrike">
                <a:solidFill>
                  <a:srgbClr val="08a8f8"/>
                </a:solidFill>
                <a:latin typeface="Arial"/>
                <a:ea typeface="Arial"/>
              </a:rPr>
              <a:t>Poskytování informací správci daně</a:t>
            </a:r>
            <a:endParaRPr b="0" lang="cs-CZ" sz="3200" spc="-1" strike="noStrike">
              <a:latin typeface="Arial"/>
            </a:endParaRPr>
          </a:p>
          <a:p>
            <a:pPr algn="just">
              <a:lnSpc>
                <a:spcPct val="100000"/>
              </a:lnSpc>
              <a:buNone/>
              <a:tabLst>
                <a:tab algn="l" pos="0"/>
              </a:tabLst>
            </a:pPr>
            <a:r>
              <a:rPr b="1" lang="cs-CZ" sz="3200" spc="-1" strike="noStrike">
                <a:solidFill>
                  <a:srgbClr val="ff8400"/>
                </a:solidFill>
                <a:latin typeface="Arial"/>
                <a:ea typeface="Arial"/>
              </a:rPr>
              <a:t>§ 57 DŘ</a:t>
            </a:r>
            <a:endParaRPr b="0" lang="cs-CZ" sz="3200" spc="-1" strike="noStrike">
              <a:latin typeface="Arial"/>
            </a:endParaRPr>
          </a:p>
          <a:p>
            <a:pPr algn="just">
              <a:lnSpc>
                <a:spcPct val="100000"/>
              </a:lnSpc>
              <a:buNone/>
              <a:tabLst>
                <a:tab algn="l" pos="0"/>
              </a:tabLst>
            </a:pPr>
            <a:r>
              <a:rPr b="1" lang="cs-CZ" sz="3200" spc="-1" strike="noStrike">
                <a:solidFill>
                  <a:srgbClr val="000000"/>
                </a:solidFill>
                <a:latin typeface="Arial"/>
                <a:ea typeface="Arial"/>
              </a:rPr>
              <a:t>…</a:t>
            </a:r>
            <a:endParaRPr b="0" lang="cs-CZ" sz="3200" spc="-1" strike="noStrike">
              <a:latin typeface="Arial"/>
            </a:endParaRPr>
          </a:p>
          <a:p>
            <a:pPr algn="just">
              <a:lnSpc>
                <a:spcPct val="100000"/>
              </a:lnSpc>
              <a:buNone/>
              <a:tabLst>
                <a:tab algn="l" pos="0"/>
              </a:tabLst>
            </a:pPr>
            <a:r>
              <a:rPr b="1" lang="cs-CZ" sz="3200" spc="-1" strike="noStrike">
                <a:solidFill>
                  <a:srgbClr val="000000"/>
                </a:solidFill>
                <a:latin typeface="Arial"/>
                <a:ea typeface="Arial"/>
              </a:rPr>
              <a:t>3) </a:t>
            </a:r>
            <a:r>
              <a:rPr b="1" lang="cs-CZ" sz="3200" spc="-1" strike="noStrike">
                <a:solidFill>
                  <a:srgbClr val="ff0000"/>
                </a:solidFill>
                <a:latin typeface="Arial"/>
                <a:ea typeface="Arial"/>
              </a:rPr>
              <a:t>Banky, spořitelní a úvěrní družstva, platební instituce, poskytovatelé platebních služeb malého rozsahu, instituce elektronických peněz a vydavatelé elektronických peněz malého rozsahu (dále jen „poskytovatel platebních služeb“) jsou povinni na vyžádání správce daně poskytnout údaje o:</a:t>
            </a:r>
            <a:endParaRPr b="0" lang="cs-CZ" sz="3200" spc="-1" strike="noStrike">
              <a:latin typeface="Arial"/>
            </a:endParaRPr>
          </a:p>
          <a:p>
            <a:pPr algn="just">
              <a:lnSpc>
                <a:spcPct val="100000"/>
              </a:lnSpc>
              <a:buNone/>
              <a:tabLst>
                <a:tab algn="l" pos="0"/>
              </a:tabLst>
            </a:pPr>
            <a:endParaRPr b="0" lang="cs-CZ" sz="3200" spc="-1" strike="noStrike">
              <a:latin typeface="Arial"/>
            </a:endParaRPr>
          </a:p>
          <a:p>
            <a:pPr algn="just">
              <a:lnSpc>
                <a:spcPct val="100000"/>
              </a:lnSpc>
              <a:buNone/>
              <a:tabLst>
                <a:tab algn="l" pos="0"/>
              </a:tabLst>
            </a:pPr>
            <a:endParaRPr b="0" lang="cs-CZ" sz="3200" spc="-1" strike="noStrike">
              <a:latin typeface="Arial"/>
            </a:endParaRPr>
          </a:p>
        </p:txBody>
      </p:sp>
    </p:spTree>
  </p:cSld>
  <p:transition spd="slow">
    <p:fade/>
  </p:transition>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Google Shape;826;p131"/>
          <p:cNvSpPr/>
          <p:nvPr/>
        </p:nvSpPr>
        <p:spPr>
          <a:xfrm>
            <a:off x="559440" y="568080"/>
            <a:ext cx="11025720" cy="5452920"/>
          </a:xfrm>
          <a:prstGeom prst="rect">
            <a:avLst/>
          </a:prstGeom>
          <a:noFill/>
          <a:ln w="0">
            <a:noFill/>
          </a:ln>
        </p:spPr>
        <p:style>
          <a:lnRef idx="0"/>
          <a:fillRef idx="0"/>
          <a:effectRef idx="0"/>
          <a:fontRef idx="minor"/>
        </p:style>
        <p:txBody>
          <a:bodyPr anchor="t">
            <a:spAutoFit/>
          </a:bodyPr>
          <a:p>
            <a:pPr algn="just">
              <a:lnSpc>
                <a:spcPct val="100000"/>
              </a:lnSpc>
              <a:buNone/>
              <a:tabLst>
                <a:tab algn="l" pos="0"/>
              </a:tabLst>
            </a:pPr>
            <a:r>
              <a:rPr b="1" lang="cs-CZ" sz="3200" spc="-1" strike="noStrike">
                <a:solidFill>
                  <a:srgbClr val="ff0000"/>
                </a:solidFill>
                <a:latin typeface="Arial"/>
                <a:ea typeface="Arial"/>
              </a:rPr>
              <a:t>a) číslech účtů a jiných jedinečných identifikátorech,</a:t>
            </a:r>
            <a:endParaRPr b="0" lang="cs-CZ" sz="3200" spc="-1" strike="noStrike">
              <a:latin typeface="Arial"/>
            </a:endParaRPr>
          </a:p>
          <a:p>
            <a:pPr algn="just">
              <a:lnSpc>
                <a:spcPct val="100000"/>
              </a:lnSpc>
              <a:buNone/>
              <a:tabLst>
                <a:tab algn="l" pos="0"/>
              </a:tabLst>
            </a:pPr>
            <a:endParaRPr b="0" lang="cs-CZ" sz="3200" spc="-1" strike="noStrike">
              <a:latin typeface="Arial"/>
            </a:endParaRPr>
          </a:p>
          <a:p>
            <a:pPr algn="just">
              <a:lnSpc>
                <a:spcPct val="100000"/>
              </a:lnSpc>
              <a:buNone/>
              <a:tabLst>
                <a:tab algn="l" pos="0"/>
              </a:tabLst>
            </a:pPr>
            <a:r>
              <a:rPr b="1" lang="cs-CZ" sz="3200" spc="-1" strike="noStrike">
                <a:solidFill>
                  <a:srgbClr val="ff0000"/>
                </a:solidFill>
                <a:latin typeface="Arial"/>
                <a:ea typeface="Arial"/>
              </a:rPr>
              <a:t>b) majitelích účtů a zmocněncích, kteří jsou oprávněni nakládat s peněžními prostředky na účtech,</a:t>
            </a:r>
            <a:endParaRPr b="0" lang="cs-CZ" sz="3200" spc="-1" strike="noStrike">
              <a:latin typeface="Arial"/>
            </a:endParaRPr>
          </a:p>
          <a:p>
            <a:pPr algn="just">
              <a:lnSpc>
                <a:spcPct val="100000"/>
              </a:lnSpc>
              <a:buNone/>
              <a:tabLst>
                <a:tab algn="l" pos="0"/>
              </a:tabLst>
            </a:pPr>
            <a:endParaRPr b="0" lang="cs-CZ" sz="3200" spc="-1" strike="noStrike">
              <a:latin typeface="Arial"/>
            </a:endParaRPr>
          </a:p>
          <a:p>
            <a:pPr algn="just">
              <a:lnSpc>
                <a:spcPct val="100000"/>
              </a:lnSpc>
              <a:buNone/>
              <a:tabLst>
                <a:tab algn="l" pos="0"/>
              </a:tabLst>
            </a:pPr>
            <a:r>
              <a:rPr b="1" lang="cs-CZ" sz="3200" spc="-1" strike="noStrike">
                <a:solidFill>
                  <a:srgbClr val="ff0000"/>
                </a:solidFill>
                <a:latin typeface="Arial"/>
                <a:ea typeface="Arial"/>
              </a:rPr>
              <a:t>c) stavech peněžních prostředků na účtech a o jejich pohybu, a údaje o osobách, které peněžní prostředky na účet vložily, a o příjemcích plateb,</a:t>
            </a:r>
            <a:endParaRPr b="0" lang="cs-CZ" sz="3200" spc="-1" strike="noStrike">
              <a:latin typeface="Arial"/>
            </a:endParaRPr>
          </a:p>
          <a:p>
            <a:pPr algn="just">
              <a:lnSpc>
                <a:spcPct val="100000"/>
              </a:lnSpc>
              <a:buNone/>
              <a:tabLst>
                <a:tab algn="l" pos="0"/>
              </a:tabLst>
            </a:pPr>
            <a:endParaRPr b="0" lang="cs-CZ" sz="3200" spc="-1" strike="noStrike">
              <a:latin typeface="Arial"/>
            </a:endParaRPr>
          </a:p>
          <a:p>
            <a:pPr algn="just">
              <a:lnSpc>
                <a:spcPct val="100000"/>
              </a:lnSpc>
              <a:buNone/>
              <a:tabLst>
                <a:tab algn="l" pos="0"/>
              </a:tabLst>
            </a:pPr>
            <a:r>
              <a:rPr b="1" lang="cs-CZ" sz="3200" spc="-1" strike="noStrike">
                <a:solidFill>
                  <a:srgbClr val="ff0000"/>
                </a:solidFill>
                <a:latin typeface="Arial"/>
                <a:ea typeface="Arial"/>
              </a:rPr>
              <a:t>d) úvěrech, úschovách a pronájmech bezpečnostních schránek.</a:t>
            </a:r>
            <a:endParaRPr b="0" lang="cs-CZ" sz="3200" spc="-1" strike="noStrike">
              <a:latin typeface="Arial"/>
            </a:endParaRPr>
          </a:p>
        </p:txBody>
      </p:sp>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40" name="Google Shape;831;p132"/>
          <p:cNvGraphicFramePr/>
          <p:nvPr/>
        </p:nvGraphicFramePr>
        <p:xfrm>
          <a:off x="3472200" y="-213120"/>
          <a:ext cx="6260400" cy="10947960"/>
        </p:xfrm>
        <a:graphic>
          <a:graphicData uri="http://schemas.openxmlformats.org/presentationml/2006/ole">
            <p:oleObj progId="Word.Document.12" r:id="rId1" spid="">
              <p:embed/>
              <p:pic>
                <p:nvPicPr>
                  <p:cNvPr id="341" name="Google Shape;831;p132" descr=""/>
                  <p:cNvPicPr/>
                  <p:nvPr/>
                </p:nvPicPr>
                <p:blipFill>
                  <a:blip r:embed="rId2"/>
                  <a:stretch/>
                </p:blipFill>
                <p:spPr>
                  <a:xfrm>
                    <a:off x="3472200" y="-213120"/>
                    <a:ext cx="6260400" cy="10947960"/>
                  </a:xfrm>
                  <a:prstGeom prst="rect">
                    <a:avLst/>
                  </a:prstGeom>
                  <a:ln w="0">
                    <a:noFill/>
                  </a:ln>
                </p:spPr>
              </p:pic>
            </p:oleObj>
          </a:graphicData>
        </a:graphic>
      </p:graphicFrame>
      <p:pic>
        <p:nvPicPr>
          <p:cNvPr id="342" name="Google Shape;832;p132" descr="Žárovka a tužka"/>
          <p:cNvPicPr/>
          <p:nvPr/>
        </p:nvPicPr>
        <p:blipFill>
          <a:blip r:embed="rId3"/>
          <a:stretch/>
        </p:blipFill>
        <p:spPr>
          <a:xfrm>
            <a:off x="2557800" y="3817080"/>
            <a:ext cx="914040" cy="914040"/>
          </a:xfrm>
          <a:prstGeom prst="rect">
            <a:avLst/>
          </a:prstGeom>
          <a:ln w="0">
            <a:noFill/>
          </a:ln>
        </p:spPr>
      </p:pic>
    </p:spTree>
  </p:cSld>
  <mc:AlternateContent>
    <mc:Choice Requires="p14">
      <p:transition spd="slow" p14:dur="2000"/>
    </mc:Choice>
    <mc:Fallback>
      <p:transition spd="slow"/>
    </mc:Fallback>
  </mc:AlternateContent>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Google Shape;837;p133"/>
          <p:cNvSpPr/>
          <p:nvPr/>
        </p:nvSpPr>
        <p:spPr>
          <a:xfrm>
            <a:off x="222840" y="450000"/>
            <a:ext cx="11746080" cy="62474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2400" spc="-1" strike="noStrike">
                <a:solidFill>
                  <a:srgbClr val="08a8f8"/>
                </a:solidFill>
                <a:latin typeface="Arial"/>
                <a:ea typeface="Arial"/>
              </a:rPr>
              <a:t>Poskytování informací správci daně</a:t>
            </a:r>
            <a:endParaRPr b="0" lang="cs-CZ" sz="2400" spc="-1" strike="noStrike">
              <a:latin typeface="Arial"/>
            </a:endParaRPr>
          </a:p>
          <a:p>
            <a:pPr algn="just">
              <a:lnSpc>
                <a:spcPct val="100000"/>
              </a:lnSpc>
              <a:buNone/>
              <a:tabLst>
                <a:tab algn="l" pos="0"/>
              </a:tabLst>
            </a:pPr>
            <a:r>
              <a:rPr b="1" lang="cs-CZ" sz="2400" spc="-1" strike="noStrike">
                <a:solidFill>
                  <a:srgbClr val="ff8400"/>
                </a:solidFill>
                <a:latin typeface="Arial"/>
                <a:ea typeface="Arial"/>
              </a:rPr>
              <a:t>§ 57 DŘ</a:t>
            </a:r>
            <a:endParaRPr b="0" lang="cs-CZ" sz="2400" spc="-1" strike="noStrike">
              <a:latin typeface="Arial"/>
            </a:endParaRPr>
          </a:p>
          <a:p>
            <a:pPr algn="just">
              <a:lnSpc>
                <a:spcPct val="100000"/>
              </a:lnSpc>
              <a:buNone/>
              <a:tabLst>
                <a:tab algn="l" pos="0"/>
              </a:tabLst>
            </a:pPr>
            <a:endParaRPr b="0" lang="cs-CZ" sz="3200" spc="-1" strike="noStrike">
              <a:latin typeface="Arial"/>
            </a:endParaRPr>
          </a:p>
          <a:p>
            <a:pPr algn="just">
              <a:lnSpc>
                <a:spcPct val="100000"/>
              </a:lnSpc>
              <a:buNone/>
              <a:tabLst>
                <a:tab algn="l" pos="0"/>
              </a:tabLst>
            </a:pPr>
            <a:r>
              <a:rPr b="1" lang="cs-CZ" sz="3200" spc="-1" strike="noStrike">
                <a:solidFill>
                  <a:srgbClr val="000000"/>
                </a:solidFill>
                <a:latin typeface="Arial"/>
                <a:ea typeface="Arial"/>
              </a:rPr>
              <a:t>(4) Provozovatelé poštovních služeb jsou povinni na vyžádání správce daně poskytnout údaje o poštovních zásilkách, poštovních poukazech a pronajatých poštovních přihrádkách, a to i o jejich příjemcích a pronajímatelích. </a:t>
            </a:r>
            <a:endParaRPr b="0" lang="cs-CZ" sz="3200" spc="-1" strike="noStrike">
              <a:latin typeface="Arial"/>
            </a:endParaRPr>
          </a:p>
          <a:p>
            <a:pPr algn="just">
              <a:lnSpc>
                <a:spcPct val="100000"/>
              </a:lnSpc>
              <a:buNone/>
              <a:tabLst>
                <a:tab algn="l" pos="0"/>
              </a:tabLst>
            </a:pPr>
            <a:endParaRPr b="0" lang="cs-CZ" sz="3200" spc="-1" strike="noStrike">
              <a:latin typeface="Arial"/>
            </a:endParaRPr>
          </a:p>
          <a:p>
            <a:pPr algn="just">
              <a:lnSpc>
                <a:spcPct val="100000"/>
              </a:lnSpc>
              <a:buNone/>
              <a:tabLst>
                <a:tab algn="l" pos="0"/>
              </a:tabLst>
            </a:pPr>
            <a:r>
              <a:rPr b="1" lang="cs-CZ" sz="3200" spc="-1" strike="noStrike">
                <a:solidFill>
                  <a:srgbClr val="000000"/>
                </a:solidFill>
                <a:latin typeface="Arial"/>
                <a:ea typeface="Arial"/>
              </a:rPr>
              <a:t>(5) </a:t>
            </a:r>
            <a:r>
              <a:rPr b="1" lang="cs-CZ" sz="3200" spc="-1" strike="noStrike">
                <a:solidFill>
                  <a:srgbClr val="ff0000"/>
                </a:solidFill>
                <a:latin typeface="Arial"/>
                <a:ea typeface="Arial"/>
              </a:rPr>
              <a:t>Podnikatelé poskytující veřejně dostupnou telefonní službu jsou povinni na vyžádání správce daně poskytnout údaje, které shromažďují o účastnících veřejně dostupných telefonních služeb. </a:t>
            </a:r>
            <a:endParaRPr b="0" lang="cs-CZ" sz="3200" spc="-1" strike="noStrike">
              <a:latin typeface="Arial"/>
            </a:endParaRPr>
          </a:p>
          <a:p>
            <a:pPr algn="just">
              <a:lnSpc>
                <a:spcPct val="100000"/>
              </a:lnSpc>
              <a:buNone/>
              <a:tabLst>
                <a:tab algn="l" pos="0"/>
              </a:tabLst>
            </a:pPr>
            <a:endParaRPr b="0" lang="cs-CZ" sz="3200" spc="-1" strike="noStrike">
              <a:latin typeface="Arial"/>
            </a:endParaRPr>
          </a:p>
        </p:txBody>
      </p:sp>
    </p:spTree>
  </p:cSld>
  <p:transition spd="slow">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Google Shape;156;p13"/>
          <p:cNvSpPr/>
          <p:nvPr/>
        </p:nvSpPr>
        <p:spPr>
          <a:xfrm>
            <a:off x="624960" y="866160"/>
            <a:ext cx="10652400" cy="452412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1" lang="cs-CZ" sz="7200" spc="-1" strike="noStrike">
                <a:solidFill>
                  <a:srgbClr val="ff0000"/>
                </a:solidFill>
                <a:latin typeface="Calibri"/>
                <a:ea typeface="Calibri"/>
              </a:rPr>
              <a:t>Směrnice = pravidla </a:t>
            </a:r>
            <a:endParaRPr b="0" lang="cs-CZ" sz="7200" spc="-1" strike="noStrike">
              <a:latin typeface="Arial"/>
            </a:endParaRPr>
          </a:p>
          <a:p>
            <a:pPr>
              <a:lnSpc>
                <a:spcPct val="100000"/>
              </a:lnSpc>
              <a:buNone/>
              <a:tabLst>
                <a:tab algn="l" pos="0"/>
              </a:tabLst>
            </a:pPr>
            <a:endParaRPr b="0" lang="cs-CZ" sz="7200" spc="-1" strike="noStrike">
              <a:latin typeface="Arial"/>
            </a:endParaRPr>
          </a:p>
          <a:p>
            <a:pPr algn="ctr">
              <a:lnSpc>
                <a:spcPct val="100000"/>
              </a:lnSpc>
              <a:buNone/>
              <a:tabLst>
                <a:tab algn="l" pos="0"/>
              </a:tabLst>
            </a:pPr>
            <a:r>
              <a:rPr b="1" lang="cs-CZ" sz="7200" spc="-1" strike="noStrike">
                <a:solidFill>
                  <a:srgbClr val="ff0000"/>
                </a:solidFill>
                <a:latin typeface="Calibri"/>
                <a:ea typeface="Calibri"/>
              </a:rPr>
              <a:t> </a:t>
            </a:r>
            <a:r>
              <a:rPr b="1" lang="cs-CZ" sz="7200" spc="-1" strike="noStrike">
                <a:solidFill>
                  <a:srgbClr val="000000"/>
                </a:solidFill>
                <a:latin typeface="Calibri"/>
                <a:ea typeface="Calibri"/>
              </a:rPr>
              <a:t>„</a:t>
            </a:r>
            <a:r>
              <a:rPr b="1" lang="cs-CZ" sz="7200" spc="-1" strike="noStrike">
                <a:solidFill>
                  <a:srgbClr val="000000"/>
                </a:solidFill>
                <a:latin typeface="Calibri"/>
                <a:ea typeface="Calibri"/>
              </a:rPr>
              <a:t>Tvrdý k pravidlům, </a:t>
            </a:r>
            <a:endParaRPr b="0" lang="cs-CZ" sz="7200" spc="-1" strike="noStrike">
              <a:latin typeface="Arial"/>
            </a:endParaRPr>
          </a:p>
          <a:p>
            <a:pPr algn="ctr">
              <a:lnSpc>
                <a:spcPct val="100000"/>
              </a:lnSpc>
              <a:buNone/>
              <a:tabLst>
                <a:tab algn="l" pos="0"/>
              </a:tabLst>
            </a:pPr>
            <a:r>
              <a:rPr b="1" lang="cs-CZ" sz="7200" spc="-1" strike="noStrike">
                <a:solidFill>
                  <a:srgbClr val="000000"/>
                </a:solidFill>
                <a:latin typeface="Calibri"/>
                <a:ea typeface="Calibri"/>
              </a:rPr>
              <a:t>měkký k lidem“</a:t>
            </a:r>
            <a:endParaRPr b="0" lang="cs-CZ" sz="7200" spc="-1" strike="noStrike">
              <a:latin typeface="Arial"/>
            </a:endParaRPr>
          </a:p>
        </p:txBody>
      </p:sp>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Google Shape;842;p134"/>
          <p:cNvSpPr/>
          <p:nvPr/>
        </p:nvSpPr>
        <p:spPr>
          <a:xfrm>
            <a:off x="770040" y="260280"/>
            <a:ext cx="9753120" cy="581868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cs-CZ" sz="3200" spc="-1" strike="noStrike">
                <a:solidFill>
                  <a:srgbClr val="000000"/>
                </a:solidFill>
                <a:latin typeface="Arial"/>
                <a:ea typeface="Arial"/>
              </a:rPr>
              <a:t>D2</a:t>
            </a:r>
            <a:endParaRPr b="0" lang="cs-CZ" sz="3200" spc="-1" strike="noStrike">
              <a:latin typeface="Arial"/>
            </a:endParaRPr>
          </a:p>
          <a:p>
            <a:pPr>
              <a:lnSpc>
                <a:spcPct val="100000"/>
              </a:lnSpc>
              <a:buNone/>
              <a:tabLst>
                <a:tab algn="l" pos="0"/>
              </a:tabLst>
            </a:pPr>
            <a:endParaRPr b="0" lang="cs-CZ" sz="2400" spc="-1" strike="noStrike">
              <a:latin typeface="Arial"/>
            </a:endParaRPr>
          </a:p>
          <a:p>
            <a:pPr indent="-203040">
              <a:lnSpc>
                <a:spcPct val="100000"/>
              </a:lnSpc>
              <a:buClr>
                <a:srgbClr val="000000"/>
              </a:buClr>
              <a:buFont typeface="Arial"/>
              <a:buChar char="•"/>
              <a:tabLst>
                <a:tab algn="l" pos="0"/>
              </a:tabLst>
            </a:pPr>
            <a:r>
              <a:rPr b="0" lang="cs-CZ" sz="3200" spc="-1" strike="noStrike">
                <a:solidFill>
                  <a:srgbClr val="000000"/>
                </a:solidFill>
                <a:latin typeface="Arial"/>
                <a:ea typeface="Arial"/>
              </a:rPr>
              <a:t>dlužníci zveřejnění na </a:t>
            </a:r>
            <a:r>
              <a:rPr b="0" lang="cs-CZ" sz="3200" spc="-1" strike="noStrike" u="sng">
                <a:solidFill>
                  <a:srgbClr val="00b0f0"/>
                </a:solidFill>
                <a:uFillTx/>
                <a:latin typeface="Arial"/>
                <a:ea typeface="Arial"/>
              </a:rPr>
              <a:t>www.bpx.cz</a:t>
            </a:r>
            <a:r>
              <a:rPr b="0" lang="cs-CZ" sz="3200" spc="-1" strike="noStrike">
                <a:solidFill>
                  <a:srgbClr val="000000"/>
                </a:solidFill>
                <a:latin typeface="Arial"/>
                <a:ea typeface="Arial"/>
              </a:rPr>
              <a:t>,</a:t>
            </a:r>
            <a:endParaRPr b="0" lang="cs-CZ" sz="3200" spc="-1" strike="noStrike">
              <a:latin typeface="Arial"/>
            </a:endParaRPr>
          </a:p>
          <a:p>
            <a:pPr indent="-203040">
              <a:lnSpc>
                <a:spcPct val="100000"/>
              </a:lnSpc>
              <a:buClr>
                <a:srgbClr val="000000"/>
              </a:buClr>
              <a:buFont typeface="Arial"/>
              <a:buChar char="•"/>
              <a:tabLst>
                <a:tab algn="l" pos="0"/>
              </a:tabLst>
            </a:pPr>
            <a:r>
              <a:rPr b="0" lang="cs-CZ" sz="3200" spc="-1" strike="noStrike">
                <a:solidFill>
                  <a:srgbClr val="000000"/>
                </a:solidFill>
                <a:latin typeface="Arial"/>
                <a:ea typeface="Arial"/>
              </a:rPr>
              <a:t>seznam dlužníků </a:t>
            </a:r>
            <a:r>
              <a:rPr b="0" lang="cs-CZ" sz="3200" spc="-1" strike="noStrike" u="sng">
                <a:solidFill>
                  <a:srgbClr val="333366"/>
                </a:solidFill>
                <a:uFillTx/>
                <a:latin typeface="Arial"/>
                <a:ea typeface="Arial"/>
                <a:hlinkClick r:id="rId1"/>
              </a:rPr>
              <a:t>Všeobecné zdravotní pojišťovny</a:t>
            </a:r>
            <a:r>
              <a:rPr b="0" lang="cs-CZ" sz="3200" spc="-1" strike="noStrike">
                <a:solidFill>
                  <a:srgbClr val="000000"/>
                </a:solidFill>
                <a:latin typeface="Arial"/>
                <a:ea typeface="Arial"/>
              </a:rPr>
              <a:t>,</a:t>
            </a:r>
            <a:endParaRPr b="0" lang="cs-CZ" sz="3200" spc="-1" strike="noStrike">
              <a:latin typeface="Arial"/>
            </a:endParaRPr>
          </a:p>
          <a:p>
            <a:pPr indent="-203040">
              <a:lnSpc>
                <a:spcPct val="100000"/>
              </a:lnSpc>
              <a:buClr>
                <a:srgbClr val="000000"/>
              </a:buClr>
              <a:buFont typeface="Arial"/>
              <a:buChar char="•"/>
              <a:tabLst>
                <a:tab algn="l" pos="0"/>
              </a:tabLst>
            </a:pPr>
            <a:r>
              <a:rPr b="0" lang="cs-CZ" sz="3200" spc="-1" strike="noStrike">
                <a:solidFill>
                  <a:srgbClr val="000000"/>
                </a:solidFill>
                <a:latin typeface="Arial"/>
                <a:ea typeface="Arial"/>
              </a:rPr>
              <a:t>seznam dlužníků </a:t>
            </a:r>
            <a:r>
              <a:rPr b="0" lang="cs-CZ" sz="3200" spc="-1" strike="noStrike" u="sng">
                <a:solidFill>
                  <a:srgbClr val="333366"/>
                </a:solidFill>
                <a:uFillTx/>
                <a:latin typeface="Arial"/>
                <a:ea typeface="Arial"/>
                <a:hlinkClick r:id="rId2"/>
              </a:rPr>
              <a:t>Zdravotní pojišťovny MVČR</a:t>
            </a:r>
            <a:r>
              <a:rPr b="0" lang="cs-CZ" sz="3200" spc="-1" strike="noStrike">
                <a:solidFill>
                  <a:srgbClr val="000000"/>
                </a:solidFill>
                <a:latin typeface="Arial"/>
                <a:ea typeface="Arial"/>
              </a:rPr>
              <a:t>,</a:t>
            </a:r>
            <a:endParaRPr b="0" lang="cs-CZ" sz="3200" spc="-1" strike="noStrike">
              <a:latin typeface="Arial"/>
            </a:endParaRPr>
          </a:p>
          <a:p>
            <a:pPr indent="-203040">
              <a:lnSpc>
                <a:spcPct val="100000"/>
              </a:lnSpc>
              <a:buClr>
                <a:srgbClr val="000000"/>
              </a:buClr>
              <a:buFont typeface="Arial"/>
              <a:buChar char="•"/>
              <a:tabLst>
                <a:tab algn="l" pos="0"/>
              </a:tabLst>
            </a:pPr>
            <a:r>
              <a:rPr b="0" lang="cs-CZ" sz="3200" spc="-1" strike="noStrike" u="sng">
                <a:solidFill>
                  <a:srgbClr val="333366"/>
                </a:solidFill>
                <a:uFillTx/>
                <a:latin typeface="Arial"/>
                <a:ea typeface="Arial"/>
                <a:hlinkClick r:id="rId3"/>
              </a:rPr>
              <a:t>ARES</a:t>
            </a:r>
            <a:r>
              <a:rPr b="0" lang="cs-CZ" sz="3200" spc="-1" strike="noStrike">
                <a:solidFill>
                  <a:srgbClr val="000000"/>
                </a:solidFill>
                <a:latin typeface="Arial"/>
                <a:ea typeface="Arial"/>
              </a:rPr>
              <a:t> - firmy v likvidaci, vyhlášené exekuce,</a:t>
            </a:r>
            <a:endParaRPr b="0" lang="cs-CZ" sz="3200" spc="-1" strike="noStrike">
              <a:latin typeface="Arial"/>
            </a:endParaRPr>
          </a:p>
          <a:p>
            <a:pPr>
              <a:lnSpc>
                <a:spcPct val="100000"/>
              </a:lnSpc>
              <a:buNone/>
              <a:tabLst>
                <a:tab algn="l" pos="0"/>
              </a:tabLst>
            </a:pPr>
            <a:r>
              <a:rPr b="0" lang="cs-CZ" sz="3200" spc="-1" strike="noStrike">
                <a:solidFill>
                  <a:srgbClr val="000000"/>
                </a:solidFill>
                <a:latin typeface="Arial"/>
                <a:ea typeface="Arial"/>
              </a:rPr>
              <a:t>zaniklé firmy a ukončení registrace v obchodním rejstříku,</a:t>
            </a:r>
            <a:endParaRPr b="0" lang="cs-CZ" sz="3200" spc="-1" strike="noStrike">
              <a:latin typeface="Arial"/>
            </a:endParaRPr>
          </a:p>
          <a:p>
            <a:pPr indent="-203040">
              <a:lnSpc>
                <a:spcPct val="100000"/>
              </a:lnSpc>
              <a:buClr>
                <a:srgbClr val="000000"/>
              </a:buClr>
              <a:buFont typeface="Arial"/>
              <a:buChar char="•"/>
              <a:tabLst>
                <a:tab algn="l" pos="0"/>
              </a:tabLst>
            </a:pPr>
            <a:r>
              <a:rPr b="0" lang="cs-CZ" sz="3200" spc="-1" strike="noStrike" u="sng">
                <a:solidFill>
                  <a:srgbClr val="333366"/>
                </a:solidFill>
                <a:uFillTx/>
                <a:latin typeface="Arial"/>
                <a:ea typeface="Arial"/>
                <a:hlinkClick r:id="rId4"/>
              </a:rPr>
              <a:t>Centrální evidence úpadců</a:t>
            </a:r>
            <a:r>
              <a:rPr b="0" lang="cs-CZ" sz="3200" spc="-1" strike="noStrike">
                <a:solidFill>
                  <a:srgbClr val="000000"/>
                </a:solidFill>
                <a:latin typeface="Arial"/>
                <a:ea typeface="Arial"/>
              </a:rPr>
              <a:t>,</a:t>
            </a:r>
            <a:endParaRPr b="0" lang="cs-CZ" sz="3200" spc="-1" strike="noStrike">
              <a:latin typeface="Arial"/>
            </a:endParaRPr>
          </a:p>
          <a:p>
            <a:pPr indent="-203040">
              <a:lnSpc>
                <a:spcPct val="100000"/>
              </a:lnSpc>
              <a:buClr>
                <a:srgbClr val="000000"/>
              </a:buClr>
              <a:buFont typeface="Arial"/>
              <a:buChar char="•"/>
              <a:tabLst>
                <a:tab algn="l" pos="0"/>
              </a:tabLst>
            </a:pPr>
            <a:r>
              <a:rPr b="0" lang="cs-CZ" sz="3200" spc="-1" strike="noStrike" u="sng">
                <a:solidFill>
                  <a:srgbClr val="333366"/>
                </a:solidFill>
                <a:uFillTx/>
                <a:latin typeface="Arial"/>
                <a:ea typeface="Arial"/>
                <a:hlinkClick r:id="rId5"/>
              </a:rPr>
              <a:t>Insolvenční rejstřík</a:t>
            </a:r>
            <a:r>
              <a:rPr b="0" lang="cs-CZ" sz="3200" spc="-1" strike="noStrike">
                <a:solidFill>
                  <a:srgbClr val="000000"/>
                </a:solidFill>
                <a:latin typeface="Arial"/>
                <a:ea typeface="Arial"/>
              </a:rPr>
              <a:t>,</a:t>
            </a:r>
            <a:endParaRPr b="0" lang="cs-CZ" sz="3200" spc="-1" strike="noStrike">
              <a:latin typeface="Arial"/>
            </a:endParaRPr>
          </a:p>
          <a:p>
            <a:pPr indent="-203040">
              <a:lnSpc>
                <a:spcPct val="100000"/>
              </a:lnSpc>
              <a:buClr>
                <a:srgbClr val="000000"/>
              </a:buClr>
              <a:buFont typeface="Arial"/>
              <a:buChar char="•"/>
              <a:tabLst>
                <a:tab algn="l" pos="0"/>
              </a:tabLst>
            </a:pPr>
            <a:r>
              <a:rPr b="0" lang="cs-CZ" sz="3200" spc="-1" strike="noStrike" u="sng">
                <a:solidFill>
                  <a:srgbClr val="000000"/>
                </a:solidFill>
                <a:uFillTx/>
                <a:latin typeface="Arial"/>
                <a:ea typeface="Arial"/>
                <a:hlinkClick r:id="rId6"/>
              </a:rPr>
              <a:t>www.google.com</a:t>
            </a:r>
            <a:endParaRPr b="0" lang="cs-CZ" sz="3200" spc="-1" strike="noStrike">
              <a:latin typeface="Arial"/>
            </a:endParaRPr>
          </a:p>
          <a:p>
            <a:pPr indent="-203040">
              <a:lnSpc>
                <a:spcPct val="100000"/>
              </a:lnSpc>
              <a:buClr>
                <a:srgbClr val="000000"/>
              </a:buClr>
              <a:buFont typeface="Arial"/>
              <a:buChar char="•"/>
              <a:tabLst>
                <a:tab algn="l" pos="0"/>
              </a:tabLst>
            </a:pPr>
            <a:r>
              <a:rPr b="0" lang="cs-CZ" sz="3200" spc="-1" strike="noStrike">
                <a:solidFill>
                  <a:srgbClr val="000000"/>
                </a:solidFill>
                <a:latin typeface="Arial"/>
                <a:ea typeface="Arial"/>
              </a:rPr>
              <a:t>vyhledávače</a:t>
            </a:r>
            <a:endParaRPr b="0" lang="cs-CZ" sz="3200" spc="-1" strike="noStrike">
              <a:latin typeface="Arial"/>
            </a:endParaRPr>
          </a:p>
        </p:txBody>
      </p:sp>
    </p:spTree>
  </p:cSld>
  <mc:AlternateContent>
    <mc:Choice Requires="p14">
      <p:transition spd="slow" p14:dur="1600">
        <p:blinds dir="vert"/>
      </p:transition>
    </mc:Choice>
    <mc:Fallback>
      <p:transition spd="slow">
        <p:blinds dir="vert"/>
      </p:transition>
    </mc:Fallback>
  </mc:AlternateContent>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5" name="Google Shape;847;p135" descr=""/>
          <p:cNvPicPr/>
          <p:nvPr/>
        </p:nvPicPr>
        <p:blipFill>
          <a:blip r:embed="rId1"/>
          <a:stretch/>
        </p:blipFill>
        <p:spPr>
          <a:xfrm>
            <a:off x="2562840" y="593280"/>
            <a:ext cx="7206120" cy="5716800"/>
          </a:xfrm>
          <a:prstGeom prst="rect">
            <a:avLst/>
          </a:prstGeom>
          <a:ln w="0">
            <a:noFill/>
          </a:ln>
        </p:spPr>
      </p:pic>
      <p:sp>
        <p:nvSpPr>
          <p:cNvPr id="346" name="Google Shape;848;p135"/>
          <p:cNvSpPr/>
          <p:nvPr/>
        </p:nvSpPr>
        <p:spPr>
          <a:xfrm>
            <a:off x="1194480" y="593280"/>
            <a:ext cx="1218960" cy="51768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1400" spc="-1" strike="noStrike">
                <a:solidFill>
                  <a:srgbClr val="000000"/>
                </a:solidFill>
                <a:latin typeface="Arial"/>
                <a:ea typeface="Arial"/>
              </a:rPr>
              <a:t>      </a:t>
            </a:r>
            <a:r>
              <a:rPr b="1" lang="cs-CZ" sz="2800" spc="-1" strike="noStrike">
                <a:solidFill>
                  <a:srgbClr val="000000"/>
                </a:solidFill>
                <a:latin typeface="Arial"/>
                <a:ea typeface="Arial"/>
              </a:rPr>
              <a:t> </a:t>
            </a:r>
            <a:r>
              <a:rPr b="1" lang="cs-CZ" sz="2800" spc="-1" strike="noStrike">
                <a:solidFill>
                  <a:srgbClr val="000000"/>
                </a:solidFill>
                <a:latin typeface="Arial"/>
                <a:ea typeface="Arial"/>
              </a:rPr>
              <a:t>D3</a:t>
            </a:r>
            <a:endParaRPr b="0" lang="cs-CZ" sz="2800" spc="-1" strike="noStrike">
              <a:latin typeface="Arial"/>
            </a:endParaRPr>
          </a:p>
        </p:txBody>
      </p:sp>
    </p:spTree>
  </p:cSld>
  <mc:AlternateContent>
    <mc:Choice Requires="p14">
      <p:transition spd="slow" p14:dur="1600">
        <p:blinds dir="vert"/>
      </p:transition>
    </mc:Choice>
    <mc:Fallback>
      <p:transition spd="slow">
        <p:blinds dir="vert"/>
      </p:transition>
    </mc:Fallback>
  </mc:AlternateContent>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7" name="Google Shape;853;p136" descr="https://encrypted-tbn3.gstatic.com/images?q=tbn:ANd9GcRXFOAlBm1ZJRaA0DbOwCegsbmBwMcgfEol9zXDCJtw9ePj094KxQ"/>
          <p:cNvPicPr/>
          <p:nvPr/>
        </p:nvPicPr>
        <p:blipFill>
          <a:blip r:embed="rId1"/>
          <a:stretch/>
        </p:blipFill>
        <p:spPr>
          <a:xfrm>
            <a:off x="1495440" y="981000"/>
            <a:ext cx="9143640" cy="3889080"/>
          </a:xfrm>
          <a:prstGeom prst="rect">
            <a:avLst/>
          </a:prstGeom>
          <a:ln w="0">
            <a:noFill/>
          </a:ln>
        </p:spPr>
      </p:pic>
      <p:sp>
        <p:nvSpPr>
          <p:cNvPr id="348" name="Google Shape;854;p136"/>
          <p:cNvSpPr/>
          <p:nvPr/>
        </p:nvSpPr>
        <p:spPr>
          <a:xfrm>
            <a:off x="2063880" y="333360"/>
            <a:ext cx="7848360" cy="51768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cs-CZ" sz="2800" spc="-1" strike="noStrike">
                <a:solidFill>
                  <a:srgbClr val="000000"/>
                </a:solidFill>
                <a:latin typeface="Arial"/>
                <a:ea typeface="Arial"/>
              </a:rPr>
              <a:t>§ 180 Prohlášení o majetku</a:t>
            </a:r>
            <a:endParaRPr b="0" lang="cs-CZ" sz="2800" spc="-1" strike="noStrike">
              <a:latin typeface="Arial"/>
            </a:endParaRPr>
          </a:p>
        </p:txBody>
      </p:sp>
      <p:sp>
        <p:nvSpPr>
          <p:cNvPr id="349" name="Google Shape;855;p136"/>
          <p:cNvSpPr/>
          <p:nvPr/>
        </p:nvSpPr>
        <p:spPr>
          <a:xfrm>
            <a:off x="1495440" y="5116680"/>
            <a:ext cx="9143640" cy="1554120"/>
          </a:xfrm>
          <a:prstGeom prst="rect">
            <a:avLst/>
          </a:prstGeom>
          <a:noFill/>
          <a:ln w="0">
            <a:noFill/>
          </a:ln>
        </p:spPr>
        <p:style>
          <a:lnRef idx="0"/>
          <a:fillRef idx="0"/>
          <a:effectRef idx="0"/>
          <a:fontRef idx="minor"/>
        </p:style>
        <p:txBody>
          <a:bodyPr anchor="t">
            <a:spAutoFit/>
          </a:bodyPr>
          <a:p>
            <a:pPr marL="285840" indent="-285840">
              <a:lnSpc>
                <a:spcPct val="100000"/>
              </a:lnSpc>
              <a:buClr>
                <a:srgbClr val="000000"/>
              </a:buClr>
              <a:buFont typeface="Arial"/>
              <a:buChar char="-"/>
            </a:pPr>
            <a:r>
              <a:rPr b="1" lang="cs-CZ" sz="2400" spc="-1" strike="noStrike">
                <a:solidFill>
                  <a:srgbClr val="000000"/>
                </a:solidFill>
                <a:latin typeface="Arial"/>
                <a:ea typeface="Arial"/>
              </a:rPr>
              <a:t>Nemá-li dlužník účet nebo nemá-li dlužník peníze na účtu</a:t>
            </a:r>
            <a:endParaRPr b="0" lang="cs-CZ" sz="2400" spc="-1" strike="noStrike">
              <a:latin typeface="Arial"/>
            </a:endParaRPr>
          </a:p>
          <a:p>
            <a:pPr marL="285840" indent="-285840">
              <a:lnSpc>
                <a:spcPct val="100000"/>
              </a:lnSpc>
              <a:buClr>
                <a:srgbClr val="000000"/>
              </a:buClr>
              <a:buFont typeface="Arial"/>
              <a:buChar char="-"/>
            </a:pPr>
            <a:r>
              <a:rPr b="1" lang="cs-CZ" sz="2400" spc="-1" strike="noStrike">
                <a:solidFill>
                  <a:srgbClr val="000000"/>
                </a:solidFill>
                <a:latin typeface="Arial"/>
                <a:ea typeface="Arial"/>
              </a:rPr>
              <a:t>Výzva ke splnění povinnosti podat prohlášení o majetku</a:t>
            </a:r>
            <a:endParaRPr b="0" lang="cs-CZ" sz="2400" spc="-1" strike="noStrike">
              <a:latin typeface="Arial"/>
            </a:endParaRPr>
          </a:p>
          <a:p>
            <a:pPr marL="285840" indent="-285840">
              <a:lnSpc>
                <a:spcPct val="100000"/>
              </a:lnSpc>
              <a:buClr>
                <a:srgbClr val="000000"/>
              </a:buClr>
              <a:buFont typeface="Arial"/>
              <a:buChar char="-"/>
            </a:pPr>
            <a:r>
              <a:rPr b="1" lang="cs-CZ" sz="2400" spc="-1" strike="noStrike">
                <a:solidFill>
                  <a:srgbClr val="000000"/>
                </a:solidFill>
                <a:latin typeface="Arial"/>
                <a:ea typeface="Arial"/>
              </a:rPr>
              <a:t>Není povinen podat prohlášení jestliže je v insolvenci</a:t>
            </a:r>
            <a:endParaRPr b="0" lang="cs-CZ" sz="2400" spc="-1" strike="noStrike">
              <a:latin typeface="Arial"/>
            </a:endParaRPr>
          </a:p>
          <a:p>
            <a:pPr marL="285840" indent="-285840">
              <a:lnSpc>
                <a:spcPct val="100000"/>
              </a:lnSpc>
              <a:buClr>
                <a:srgbClr val="000000"/>
              </a:buClr>
              <a:buFont typeface="Arial"/>
              <a:buChar char="-"/>
            </a:pPr>
            <a:r>
              <a:rPr b="1" lang="cs-CZ" sz="2400" spc="-1" strike="noStrike">
                <a:solidFill>
                  <a:srgbClr val="000000"/>
                </a:solidFill>
                <a:latin typeface="Arial"/>
                <a:ea typeface="Arial"/>
              </a:rPr>
              <a:t>Po druhé výzvě předvedení bezpečnostním sborem</a:t>
            </a:r>
            <a:endParaRPr b="0" lang="cs-CZ" sz="2400" spc="-1" strike="noStrike">
              <a:latin typeface="Arial"/>
            </a:endParaRPr>
          </a:p>
        </p:txBody>
      </p:sp>
    </p:spTree>
  </p:cSld>
  <mc:AlternateContent>
    <mc:Choice Requires="p14">
      <p:transition spd="slow" p14:dur="2000"/>
    </mc:Choice>
    <mc:Fallback>
      <p:transition spd="slow"/>
    </mc:Fallback>
  </mc:AlternateContent>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PlaceHolder 1"/>
          <p:cNvSpPr>
            <a:spLocks noGrp="1"/>
          </p:cNvSpPr>
          <p:nvPr>
            <p:ph/>
          </p:nvPr>
        </p:nvSpPr>
        <p:spPr>
          <a:xfrm>
            <a:off x="1294200" y="253080"/>
            <a:ext cx="10353600" cy="6456600"/>
          </a:xfrm>
          <a:prstGeom prst="rect">
            <a:avLst/>
          </a:prstGeom>
          <a:noFill/>
          <a:ln w="0">
            <a:noFill/>
          </a:ln>
        </p:spPr>
        <p:txBody>
          <a:bodyPr tIns="91440" bIns="91440" anchor="t">
            <a:normAutofit/>
          </a:bodyPr>
          <a:p>
            <a:pPr marL="457200" indent="-406440">
              <a:lnSpc>
                <a:spcPct val="90000"/>
              </a:lnSpc>
              <a:spcBef>
                <a:spcPts val="1001"/>
              </a:spcBef>
              <a:buClr>
                <a:srgbClr val="000000"/>
              </a:buClr>
              <a:buFont typeface="Arial"/>
              <a:buChar char="•"/>
            </a:pPr>
            <a:r>
              <a:rPr b="1" lang="cs-CZ" sz="2000" spc="-1" strike="noStrike">
                <a:solidFill>
                  <a:srgbClr val="000000"/>
                </a:solidFill>
                <a:latin typeface="Arial"/>
                <a:ea typeface="Arial"/>
              </a:rPr>
              <a:t>§ 162</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1" lang="cs-CZ" sz="2000" spc="-1" strike="noStrike">
                <a:solidFill>
                  <a:srgbClr val="000000"/>
                </a:solidFill>
                <a:latin typeface="Arial"/>
                <a:ea typeface="Arial"/>
              </a:rPr>
              <a:t>(1) Pokud orgán veřejné moci, který uložil platební povinnost k peněžitému plnění v rámci dělené správy, není současně příslušný </a:t>
            </a:r>
            <a:r>
              <a:rPr b="1" lang="cs-CZ" sz="2000" spc="-1" strike="noStrike">
                <a:solidFill>
                  <a:srgbClr val="ff0000"/>
                </a:solidFill>
                <a:latin typeface="Arial"/>
                <a:ea typeface="Arial"/>
              </a:rPr>
              <a:t>ke správě placení </a:t>
            </a:r>
            <a:r>
              <a:rPr b="1" lang="cs-CZ" sz="2000" spc="-1" strike="noStrike">
                <a:solidFill>
                  <a:srgbClr val="000000"/>
                </a:solidFill>
                <a:latin typeface="Arial"/>
                <a:ea typeface="Arial"/>
              </a:rPr>
              <a:t>tohoto peněžitého plnění, předá příslušnému správci daně nezbytné údaje o uložení nebo vzniku této povinnosti nejpozději do 30 dnů ode dne právní moci rozhodnutí, jímž byla platební povinnost uložena; přílohou těchto údajů je </a:t>
            </a:r>
            <a:r>
              <a:rPr b="1" lang="cs-CZ" sz="2000" spc="-1" strike="noStrike">
                <a:solidFill>
                  <a:srgbClr val="ff0000"/>
                </a:solidFill>
                <a:latin typeface="Arial"/>
                <a:ea typeface="Arial"/>
              </a:rPr>
              <a:t>stejnopis rozhodnutí </a:t>
            </a:r>
            <a:r>
              <a:rPr b="1" lang="cs-CZ" sz="2000" spc="-1" strike="noStrike">
                <a:solidFill>
                  <a:srgbClr val="000000"/>
                </a:solidFill>
                <a:latin typeface="Arial"/>
                <a:ea typeface="Arial"/>
              </a:rPr>
              <a:t>s vyznačením právní moci a přehled o předávaných rozhodnutích.</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1" lang="cs-CZ" sz="2000" spc="-1" strike="noStrike">
                <a:solidFill>
                  <a:srgbClr val="000000"/>
                </a:solidFill>
                <a:latin typeface="Arial"/>
                <a:ea typeface="Arial"/>
              </a:rPr>
              <a:t>(2)</a:t>
            </a:r>
            <a:r>
              <a:rPr b="0" lang="cs-CZ" sz="2000" spc="-1" strike="noStrike">
                <a:solidFill>
                  <a:srgbClr val="000000"/>
                </a:solidFill>
                <a:latin typeface="Arial"/>
                <a:ea typeface="Arial"/>
              </a:rPr>
              <a:t> </a:t>
            </a:r>
            <a:r>
              <a:rPr b="1" lang="cs-CZ" sz="2000" spc="-1" strike="noStrike">
                <a:solidFill>
                  <a:srgbClr val="000000"/>
                </a:solidFill>
                <a:latin typeface="Arial"/>
                <a:ea typeface="Arial"/>
              </a:rPr>
              <a:t>Pokud orgán veřejné moci, který uložil platební povinnost k peněžitému plnění v rámci dělené správy, </a:t>
            </a:r>
            <a:r>
              <a:rPr b="1" lang="cs-CZ" sz="2000" spc="-1" strike="noStrike">
                <a:solidFill>
                  <a:srgbClr val="ff0000"/>
                </a:solidFill>
                <a:latin typeface="Arial"/>
                <a:ea typeface="Arial"/>
              </a:rPr>
              <a:t>není současně příslušný k vymáhání tohoto peněžitého plnění</a:t>
            </a:r>
            <a:r>
              <a:rPr b="1" lang="cs-CZ" sz="2000" spc="-1" strike="noStrike">
                <a:solidFill>
                  <a:srgbClr val="000000"/>
                </a:solidFill>
                <a:latin typeface="Arial"/>
                <a:ea typeface="Arial"/>
              </a:rPr>
              <a:t>, předá příslušnému správci daně nezbytné údaje o uložení nebo vzniku této platební povinnosti, včetně stejnopisu rozhodnutí s vyznačením právní moci a přehledu předávaných rozhodnutí. Tyto údaje jsou předávány o peněžitém plnění, které nebylo dobrovolně uhrazeno do 30 dnů po marném uplynutí lhůty jeho splatnosti.</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1" lang="cs-CZ" sz="2000" spc="-1" strike="noStrike">
                <a:solidFill>
                  <a:srgbClr val="000000"/>
                </a:solidFill>
                <a:latin typeface="Arial"/>
                <a:ea typeface="Arial"/>
              </a:rPr>
              <a:t>(3)</a:t>
            </a:r>
            <a:r>
              <a:rPr b="0" lang="cs-CZ" sz="2000" spc="-1" strike="noStrike">
                <a:solidFill>
                  <a:srgbClr val="000000"/>
                </a:solidFill>
                <a:latin typeface="Arial"/>
                <a:ea typeface="Arial"/>
              </a:rPr>
              <a:t> </a:t>
            </a:r>
            <a:r>
              <a:rPr b="1" lang="cs-CZ" sz="2000" spc="-1" strike="noStrike">
                <a:solidFill>
                  <a:srgbClr val="000000"/>
                </a:solidFill>
                <a:latin typeface="Arial"/>
                <a:ea typeface="Arial"/>
              </a:rPr>
              <a:t>Orgán veřejné moci, který předal údaje ke správě placení peněžitého plnění v rámci dělené správy příslušnému správci daně, je povinen tomuto správci daně </a:t>
            </a:r>
            <a:r>
              <a:rPr b="1" lang="cs-CZ" sz="2000" spc="-1" strike="noStrike">
                <a:solidFill>
                  <a:srgbClr val="ff0000"/>
                </a:solidFill>
                <a:latin typeface="Arial"/>
                <a:ea typeface="Arial"/>
              </a:rPr>
              <a:t>neprodleně sdělit jakékoliv změny, které nastaly nebo mohou nastat při správě placení těchto peněžitých plnění.</a:t>
            </a:r>
            <a:endParaRPr b="0" lang="cs-CZ" sz="2000" spc="-1" strike="noStrike">
              <a:solidFill>
                <a:srgbClr val="000000"/>
              </a:solidFill>
              <a:latin typeface="Arial"/>
            </a:endParaRPr>
          </a:p>
          <a:p>
            <a:pPr marL="457200" indent="-22860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PlaceHolder 1"/>
          <p:cNvSpPr>
            <a:spLocks noGrp="1"/>
          </p:cNvSpPr>
          <p:nvPr>
            <p:ph/>
          </p:nvPr>
        </p:nvSpPr>
        <p:spPr>
          <a:xfrm>
            <a:off x="1294200" y="253080"/>
            <a:ext cx="10353600" cy="6456600"/>
          </a:xfrm>
          <a:prstGeom prst="rect">
            <a:avLst/>
          </a:prstGeom>
          <a:noFill/>
          <a:ln w="0">
            <a:noFill/>
          </a:ln>
        </p:spPr>
        <p:txBody>
          <a:bodyPr tIns="91440" bIns="91440" anchor="t">
            <a:normAutofit fontScale="78000"/>
          </a:bodyPr>
          <a:p>
            <a:pPr marL="457200" indent="-406440">
              <a:lnSpc>
                <a:spcPct val="90000"/>
              </a:lnSpc>
              <a:spcBef>
                <a:spcPts val="1001"/>
              </a:spcBef>
              <a:buClr>
                <a:srgbClr val="000000"/>
              </a:buClr>
              <a:buFont typeface="Arial"/>
              <a:buChar char="•"/>
            </a:pPr>
            <a:r>
              <a:rPr b="1" lang="cs-CZ" sz="2400" spc="-1" strike="noStrike">
                <a:solidFill>
                  <a:srgbClr val="000000"/>
                </a:solidFill>
                <a:latin typeface="Calibri"/>
                <a:ea typeface="Calibri"/>
              </a:rPr>
              <a:t>§ 162</a:t>
            </a:r>
            <a:endParaRPr b="0" lang="cs-CZ" sz="2400" spc="-1" strike="noStrike">
              <a:solidFill>
                <a:srgbClr val="000000"/>
              </a:solidFill>
              <a:latin typeface="Arial"/>
            </a:endParaRPr>
          </a:p>
          <a:p>
            <a:pPr marL="457200" indent="-406440">
              <a:lnSpc>
                <a:spcPct val="90000"/>
              </a:lnSpc>
              <a:spcBef>
                <a:spcPts val="1001"/>
              </a:spcBef>
              <a:buClr>
                <a:srgbClr val="000000"/>
              </a:buClr>
              <a:buFont typeface="Arial"/>
              <a:buChar char="•"/>
            </a:pPr>
            <a:r>
              <a:rPr b="1" lang="cs-CZ" sz="2400" spc="-1" strike="noStrike">
                <a:solidFill>
                  <a:srgbClr val="000000"/>
                </a:solidFill>
                <a:latin typeface="Calibri"/>
                <a:ea typeface="Calibri"/>
              </a:rPr>
              <a:t>(4)</a:t>
            </a:r>
            <a:r>
              <a:rPr b="0" lang="cs-CZ" sz="2400" spc="-1" strike="noStrike">
                <a:solidFill>
                  <a:srgbClr val="000000"/>
                </a:solidFill>
                <a:latin typeface="Calibri"/>
                <a:ea typeface="Calibri"/>
              </a:rPr>
              <a:t> </a:t>
            </a:r>
            <a:r>
              <a:rPr b="1" lang="cs-CZ" sz="2400" spc="-1" strike="noStrike">
                <a:solidFill>
                  <a:srgbClr val="000000"/>
                </a:solidFill>
                <a:latin typeface="Calibri"/>
                <a:ea typeface="Calibri"/>
              </a:rPr>
              <a:t>Správce daně, který převzal údaje ke správě placení peněžitého plnění v rámci dělené správy, poskytne na dožádání orgánu veřejné moci, který mu tyto údaje předal, informace o placení tohoto peněžitého plnění.</a:t>
            </a:r>
            <a:endParaRPr b="0" lang="cs-CZ" sz="2400" spc="-1" strike="noStrike">
              <a:solidFill>
                <a:srgbClr val="000000"/>
              </a:solidFill>
              <a:latin typeface="Arial"/>
            </a:endParaRPr>
          </a:p>
          <a:p>
            <a:pPr marL="457200" indent="270360" algn="just">
              <a:lnSpc>
                <a:spcPct val="90000"/>
              </a:lnSpc>
              <a:spcBef>
                <a:spcPts val="601"/>
              </a:spcBef>
              <a:spcAft>
                <a:spcPts val="601"/>
              </a:spcAft>
              <a:buClr>
                <a:srgbClr val="000000"/>
              </a:buClr>
              <a:buFont typeface="Arial"/>
              <a:buChar char="•"/>
              <a:tabLst>
                <a:tab algn="l" pos="540360"/>
              </a:tabLst>
            </a:pPr>
            <a:r>
              <a:rPr b="1" lang="cs-CZ" sz="3200" spc="-1" strike="noStrike">
                <a:solidFill>
                  <a:srgbClr val="000000"/>
                </a:solidFill>
                <a:highlight>
                  <a:srgbClr val="ffff00"/>
                </a:highlight>
                <a:latin typeface="Times New Roman"/>
                <a:ea typeface="Times New Roman"/>
              </a:rPr>
              <a:t>„</a:t>
            </a:r>
            <a:r>
              <a:rPr b="1" lang="cs-CZ" sz="3200" spc="-1" strike="noStrike">
                <a:solidFill>
                  <a:srgbClr val="000000"/>
                </a:solidFill>
                <a:highlight>
                  <a:srgbClr val="ffff00"/>
                </a:highlight>
                <a:latin typeface="Times New Roman"/>
                <a:ea typeface="Times New Roman"/>
              </a:rPr>
              <a:t>(5) Předání údajů ke správě placení peněžitého plnění v rámci dělené správy a žádost, kterou orgán veřejné moci žádá obecného správce daně o výkon správy placení nebo vymáhání peněžitého plnění v rámci dělené správy, lze učinit pouze elektronicky ve formátu a struktuře určených a zveřejněných správcem daně způsobem umožňujícím dálkový přístup.“.</a:t>
            </a:r>
            <a:endParaRPr b="0" lang="cs-CZ" sz="3200" spc="-1" strike="noStrike">
              <a:solidFill>
                <a:srgbClr val="000000"/>
              </a:solidFill>
              <a:latin typeface="Arial"/>
            </a:endParaRPr>
          </a:p>
          <a:p>
            <a:pPr marL="457200" indent="-406440">
              <a:lnSpc>
                <a:spcPct val="90000"/>
              </a:lnSpc>
              <a:spcBef>
                <a:spcPts val="1001"/>
              </a:spcBef>
              <a:buClr>
                <a:srgbClr val="000000"/>
              </a:buClr>
              <a:buFont typeface="Arial"/>
              <a:buChar char="•"/>
              <a:tabLst>
                <a:tab algn="l" pos="540360"/>
              </a:tabLst>
            </a:pPr>
            <a:r>
              <a:rPr b="1" lang="cs-CZ" sz="2400" spc="-1" strike="noStrike">
                <a:solidFill>
                  <a:srgbClr val="000000"/>
                </a:solidFill>
                <a:latin typeface="Arial"/>
                <a:ea typeface="Arial"/>
              </a:rPr>
              <a:t>(6)</a:t>
            </a:r>
            <a:r>
              <a:rPr b="0" lang="cs-CZ" sz="2400" spc="-1" strike="noStrike">
                <a:solidFill>
                  <a:srgbClr val="000000"/>
                </a:solidFill>
                <a:latin typeface="Arial"/>
                <a:ea typeface="Arial"/>
              </a:rPr>
              <a:t> </a:t>
            </a:r>
            <a:r>
              <a:rPr b="1" lang="cs-CZ" sz="2400" spc="-1" strike="noStrike">
                <a:solidFill>
                  <a:srgbClr val="000000"/>
                </a:solidFill>
                <a:latin typeface="Arial"/>
                <a:ea typeface="Arial"/>
              </a:rPr>
              <a:t>Údaje podle odstavců 2 až 4 lze poskytovat také v rozsahu a způsobem dohodnutým mezi příslušným orgánem veřejné moci a správcem daně.</a:t>
            </a:r>
            <a:endParaRPr b="0" lang="cs-CZ" sz="2400" spc="-1" strike="noStrike">
              <a:solidFill>
                <a:srgbClr val="000000"/>
              </a:solidFill>
              <a:latin typeface="Arial"/>
            </a:endParaRPr>
          </a:p>
          <a:p>
            <a:pPr>
              <a:lnSpc>
                <a:spcPct val="90000"/>
              </a:lnSpc>
              <a:spcBef>
                <a:spcPts val="1001"/>
              </a:spcBef>
              <a:buNone/>
              <a:tabLst>
                <a:tab algn="l" pos="0"/>
              </a:tabLst>
            </a:pPr>
            <a:endParaRPr b="0" lang="cs-CZ" sz="2800" spc="-1" strike="noStrike">
              <a:solidFill>
                <a:srgbClr val="000000"/>
              </a:solidFill>
              <a:latin typeface="Arial"/>
            </a:endParaRPr>
          </a:p>
          <a:p>
            <a:pPr>
              <a:lnSpc>
                <a:spcPct val="90000"/>
              </a:lnSpc>
              <a:spcBef>
                <a:spcPts val="1001"/>
              </a:spcBef>
              <a:buNone/>
              <a:tabLst>
                <a:tab algn="l" pos="0"/>
              </a:tabLst>
            </a:pPr>
            <a:endParaRPr b="0" lang="cs-CZ" sz="2800" spc="-1" strike="noStrike">
              <a:solidFill>
                <a:srgbClr val="000000"/>
              </a:solidFill>
              <a:latin typeface="Arial"/>
            </a:endParaRPr>
          </a:p>
          <a:p>
            <a:pPr>
              <a:lnSpc>
                <a:spcPct val="90000"/>
              </a:lnSpc>
              <a:spcBef>
                <a:spcPts val="1001"/>
              </a:spcBef>
              <a:buNone/>
              <a:tabLst>
                <a:tab algn="l" pos="0"/>
              </a:tabLst>
            </a:pPr>
            <a:endParaRPr b="0" lang="cs-CZ" sz="2800" spc="-1" strike="noStrike">
              <a:solidFill>
                <a:srgbClr val="000000"/>
              </a:solidFill>
              <a:latin typeface="Arial"/>
            </a:endParaRPr>
          </a:p>
          <a:p>
            <a:pPr>
              <a:lnSpc>
                <a:spcPct val="90000"/>
              </a:lnSpc>
              <a:spcBef>
                <a:spcPts val="1001"/>
              </a:spcBef>
              <a:buNone/>
              <a:tabLst>
                <a:tab algn="l" pos="0"/>
              </a:tabLst>
            </a:pPr>
            <a:endParaRPr b="0" lang="cs-CZ" sz="2800" spc="-1" strike="noStrike">
              <a:solidFill>
                <a:srgbClr val="000000"/>
              </a:solidFill>
              <a:latin typeface="Arial"/>
            </a:endParaRPr>
          </a:p>
          <a:p>
            <a:pPr algn="ctr">
              <a:lnSpc>
                <a:spcPct val="90000"/>
              </a:lnSpc>
              <a:spcBef>
                <a:spcPts val="1001"/>
              </a:spcBef>
              <a:buNone/>
              <a:tabLst>
                <a:tab algn="l" pos="0"/>
              </a:tabLst>
            </a:pPr>
            <a:r>
              <a:rPr b="1" lang="cs-CZ" sz="3600" spc="-1" strike="noStrike">
                <a:solidFill>
                  <a:srgbClr val="000000"/>
                </a:solidFill>
                <a:latin typeface="Calibri"/>
                <a:ea typeface="Calibri"/>
              </a:rPr>
              <a:t>!!! Do směrnice!!!</a:t>
            </a:r>
            <a:endParaRPr b="0" lang="cs-CZ" sz="3600" spc="-1" strike="noStrike">
              <a:solidFill>
                <a:srgbClr val="000000"/>
              </a:solidFill>
              <a:latin typeface="Arial"/>
            </a:endParaRPr>
          </a:p>
        </p:txBody>
      </p:sp>
      <p:sp>
        <p:nvSpPr>
          <p:cNvPr id="352" name="Google Shape;866;p138"/>
          <p:cNvSpPr/>
          <p:nvPr/>
        </p:nvSpPr>
        <p:spPr>
          <a:xfrm rot="16200000">
            <a:off x="6025320" y="4967640"/>
            <a:ext cx="738360" cy="395280"/>
          </a:xfrm>
          <a:prstGeom prst="rightArrow">
            <a:avLst>
              <a:gd name="adj1" fmla="val 50000"/>
              <a:gd name="adj2" fmla="val 50000"/>
            </a:avLst>
          </a:prstGeom>
          <a:solidFill>
            <a:schemeClr val="accent1"/>
          </a:solidFill>
          <a:ln w="25400">
            <a:solidFill>
              <a:srgbClr val="42719b"/>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TextovéPole 8"/>
          <p:cNvSpPr/>
          <p:nvPr/>
        </p:nvSpPr>
        <p:spPr>
          <a:xfrm>
            <a:off x="431640" y="279360"/>
            <a:ext cx="11658240" cy="501120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0000"/>
              </a:lnSpc>
              <a:spcBef>
                <a:spcPts val="2401"/>
              </a:spcBef>
              <a:spcAft>
                <a:spcPts val="601"/>
              </a:spcAft>
              <a:buClr>
                <a:srgbClr val="000000"/>
              </a:buClr>
              <a:buFont typeface="Arial"/>
              <a:buAutoNum type="arabicPeriod"/>
            </a:pPr>
            <a:r>
              <a:rPr b="0" lang="cs-CZ" sz="2800" spc="-1" strike="noStrike">
                <a:solidFill>
                  <a:srgbClr val="000000"/>
                </a:solidFill>
                <a:highlight>
                  <a:srgbClr val="ffff00"/>
                </a:highlight>
                <a:latin typeface="Times New Roman"/>
                <a:ea typeface="Times New Roman"/>
              </a:rPr>
              <a:t>V § 175 odstavec 1 zní:</a:t>
            </a:r>
            <a:endParaRPr b="0" lang="cs-CZ" sz="2800" spc="-1" strike="noStrike">
              <a:latin typeface="Arial"/>
            </a:endParaRPr>
          </a:p>
          <a:p>
            <a:pPr algn="just">
              <a:lnSpc>
                <a:spcPct val="100000"/>
              </a:lnSpc>
              <a:spcBef>
                <a:spcPts val="601"/>
              </a:spcBef>
              <a:spcAft>
                <a:spcPts val="601"/>
              </a:spcAft>
              <a:buNone/>
              <a:tabLst>
                <a:tab algn="l" pos="0"/>
              </a:tabLst>
            </a:pPr>
            <a:r>
              <a:rPr b="0" lang="cs-CZ" sz="2800" spc="-1" strike="noStrike">
                <a:solidFill>
                  <a:srgbClr val="000000"/>
                </a:solidFill>
                <a:highlight>
                  <a:srgbClr val="ffff00"/>
                </a:highlight>
                <a:latin typeface="Times New Roman"/>
                <a:ea typeface="Times New Roman"/>
              </a:rPr>
              <a:t>„</a:t>
            </a:r>
            <a:r>
              <a:rPr b="0" lang="cs-CZ" sz="2800" spc="-1" strike="noStrike" u="sng">
                <a:solidFill>
                  <a:srgbClr val="000000"/>
                </a:solidFill>
                <a:highlight>
                  <a:srgbClr val="ffff00"/>
                </a:highlight>
                <a:uFillTx/>
                <a:latin typeface="Times New Roman"/>
                <a:ea typeface="Times New Roman"/>
              </a:rPr>
              <a:t>(1) Správce daně může</a:t>
            </a:r>
            <a:endParaRPr b="0" lang="cs-CZ" sz="2800" spc="-1" strike="noStrike">
              <a:latin typeface="Arial"/>
            </a:endParaRPr>
          </a:p>
          <a:p>
            <a:pPr marL="343080" indent="-343080" algn="just">
              <a:lnSpc>
                <a:spcPct val="100000"/>
              </a:lnSpc>
              <a:buClr>
                <a:srgbClr val="000000"/>
              </a:buClr>
              <a:buFont typeface="Arial"/>
              <a:buChar char=""/>
              <a:tabLst>
                <a:tab algn="l" pos="540360"/>
              </a:tabLst>
            </a:pPr>
            <a:r>
              <a:rPr b="0" lang="cs-CZ" sz="2800" spc="-1" strike="noStrike" u="sng">
                <a:solidFill>
                  <a:srgbClr val="000000"/>
                </a:solidFill>
                <a:highlight>
                  <a:srgbClr val="ffff00"/>
                </a:highlight>
                <a:uFillTx/>
                <a:latin typeface="Times New Roman"/>
                <a:ea typeface="Times New Roman"/>
              </a:rPr>
              <a:t>a) vymáhat nedoplatek daňovou exekucí,</a:t>
            </a:r>
            <a:endParaRPr b="0" lang="cs-CZ" sz="2800" spc="-1" strike="noStrike">
              <a:latin typeface="Arial"/>
            </a:endParaRPr>
          </a:p>
          <a:p>
            <a:pPr marL="343080" indent="-343080" algn="just">
              <a:lnSpc>
                <a:spcPct val="100000"/>
              </a:lnSpc>
              <a:buClr>
                <a:srgbClr val="000000"/>
              </a:buClr>
              <a:buFont typeface="Arial"/>
              <a:buChar char=""/>
              <a:tabLst>
                <a:tab algn="l" pos="540360"/>
              </a:tabLst>
            </a:pPr>
            <a:r>
              <a:rPr b="0" lang="cs-CZ" sz="2800" spc="-1" strike="noStrike" u="sng">
                <a:solidFill>
                  <a:srgbClr val="000000"/>
                </a:solidFill>
                <a:highlight>
                  <a:srgbClr val="ffff00"/>
                </a:highlight>
                <a:uFillTx/>
                <a:latin typeface="Times New Roman"/>
                <a:ea typeface="Times New Roman"/>
              </a:rPr>
              <a:t>b) požádat o vymáhání nedoplatku, který je příjmem veřejného rozpočtu podle § 2 odst. 2 písm. a) až d), obecného správce daně,</a:t>
            </a:r>
            <a:endParaRPr b="0" lang="cs-CZ" sz="2800" spc="-1" strike="noStrike">
              <a:latin typeface="Arial"/>
            </a:endParaRPr>
          </a:p>
          <a:p>
            <a:pPr marL="343080" indent="-343080" algn="just">
              <a:lnSpc>
                <a:spcPct val="100000"/>
              </a:lnSpc>
              <a:buClr>
                <a:srgbClr val="000000"/>
              </a:buClr>
              <a:buFont typeface="Arial"/>
              <a:buChar char=""/>
              <a:tabLst>
                <a:tab algn="l" pos="540360"/>
              </a:tabLst>
            </a:pPr>
            <a:r>
              <a:rPr b="0" lang="cs-CZ" sz="2800" spc="-1" strike="noStrike" u="sng">
                <a:solidFill>
                  <a:srgbClr val="000000"/>
                </a:solidFill>
                <a:highlight>
                  <a:srgbClr val="ffff00"/>
                </a:highlight>
                <a:uFillTx/>
                <a:latin typeface="Times New Roman"/>
                <a:ea typeface="Times New Roman"/>
              </a:rPr>
              <a:t>c) zabezpečit vymáhání nedoplatku prostřednictvím soudního exekutora,</a:t>
            </a:r>
            <a:endParaRPr b="0" lang="cs-CZ" sz="2800" spc="-1" strike="noStrike">
              <a:latin typeface="Arial"/>
            </a:endParaRPr>
          </a:p>
          <a:p>
            <a:pPr marL="343080" indent="-343080" algn="just">
              <a:lnSpc>
                <a:spcPct val="100000"/>
              </a:lnSpc>
              <a:buClr>
                <a:srgbClr val="000000"/>
              </a:buClr>
              <a:buFont typeface="Arial"/>
              <a:buChar char=""/>
              <a:tabLst>
                <a:tab algn="l" pos="540360"/>
              </a:tabLst>
            </a:pPr>
            <a:r>
              <a:rPr b="0" lang="cs-CZ" sz="2800" spc="-1" strike="noStrike" u="sng">
                <a:solidFill>
                  <a:srgbClr val="000000"/>
                </a:solidFill>
                <a:highlight>
                  <a:srgbClr val="ffff00"/>
                </a:highlight>
                <a:uFillTx/>
                <a:latin typeface="Times New Roman"/>
                <a:ea typeface="Times New Roman"/>
              </a:rPr>
              <a:t>d) uplatnit nedoplatek v insolvenčním nebo jiném řízení určeném k uplatnění pohledávky, nebo</a:t>
            </a:r>
            <a:endParaRPr b="0" lang="cs-CZ" sz="2800" spc="-1" strike="noStrike">
              <a:latin typeface="Arial"/>
            </a:endParaRPr>
          </a:p>
          <a:p>
            <a:pPr marL="343080" indent="-343080" algn="just">
              <a:lnSpc>
                <a:spcPct val="100000"/>
              </a:lnSpc>
              <a:buClr>
                <a:srgbClr val="000000"/>
              </a:buClr>
              <a:buFont typeface="Arial"/>
              <a:buChar char=""/>
              <a:tabLst>
                <a:tab algn="l" pos="540360"/>
              </a:tabLst>
            </a:pPr>
            <a:r>
              <a:rPr b="0" lang="cs-CZ" sz="2800" spc="-1" strike="noStrike" u="sng">
                <a:solidFill>
                  <a:srgbClr val="000000"/>
                </a:solidFill>
                <a:highlight>
                  <a:srgbClr val="ffff00"/>
                </a:highlight>
                <a:uFillTx/>
                <a:latin typeface="Times New Roman"/>
                <a:ea typeface="Times New Roman"/>
              </a:rPr>
              <a:t>e) přihlásit nedoplatek do veřejné dražby, kterou se pro účely správy daní rozumí dražba podle zákona upravujícího veřejné dražby nebo dražba prováděná soudem nebo soudním exekutorem.</a:t>
            </a:r>
            <a:r>
              <a:rPr b="0" lang="cs-CZ" sz="2800" spc="-1" strike="noStrike">
                <a:solidFill>
                  <a:srgbClr val="000000"/>
                </a:solidFill>
                <a:highlight>
                  <a:srgbClr val="ffff00"/>
                </a:highlight>
                <a:latin typeface="Times New Roman"/>
                <a:ea typeface="Times New Roman"/>
              </a:rPr>
              <a:t>“.</a:t>
            </a:r>
            <a:endParaRPr b="0" lang="cs-CZ" sz="2800" spc="-1" strike="noStrike">
              <a:latin typeface="Arial"/>
            </a:endParaRPr>
          </a:p>
        </p:txBody>
      </p:sp>
    </p:spTree>
  </p:cSld>
  <mc:AlternateContent>
    <mc:Choice Requires="p14">
      <p:transition spd="slow" p14:dur="2000"/>
    </mc:Choice>
    <mc:Fallback>
      <p:transition spd="slow"/>
    </mc:Fallback>
  </mc:AlternateContent>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4" name="Google Shape;871;p139" descr="preklutivní pohledávky"/>
          <p:cNvPicPr/>
          <p:nvPr/>
        </p:nvPicPr>
        <p:blipFill>
          <a:blip r:embed="rId1"/>
          <a:stretch/>
        </p:blipFill>
        <p:spPr>
          <a:xfrm>
            <a:off x="1703520" y="0"/>
            <a:ext cx="13166280" cy="9875520"/>
          </a:xfrm>
          <a:prstGeom prst="rect">
            <a:avLst/>
          </a:prstGeom>
          <a:ln w="0">
            <a:noFill/>
          </a:ln>
        </p:spPr>
      </p:pic>
      <p:sp>
        <p:nvSpPr>
          <p:cNvPr id="355" name="Google Shape;872;p139"/>
          <p:cNvSpPr/>
          <p:nvPr/>
        </p:nvSpPr>
        <p:spPr>
          <a:xfrm>
            <a:off x="1992240" y="981000"/>
            <a:ext cx="3741480" cy="137088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2800" spc="-1" strike="noStrike">
                <a:solidFill>
                  <a:srgbClr val="000000"/>
                </a:solidFill>
                <a:latin typeface="Arial"/>
                <a:ea typeface="Arial"/>
              </a:rPr>
              <a:t>Odpisy pohledávek</a:t>
            </a:r>
            <a:endParaRPr b="0" lang="cs-CZ" sz="2800" spc="-1" strike="noStrike">
              <a:latin typeface="Arial"/>
            </a:endParaRPr>
          </a:p>
          <a:p>
            <a:pPr>
              <a:lnSpc>
                <a:spcPct val="100000"/>
              </a:lnSpc>
              <a:buNone/>
              <a:tabLst>
                <a:tab algn="l" pos="0"/>
              </a:tabLst>
            </a:pPr>
            <a:endParaRPr b="0" lang="cs-CZ" sz="2800" spc="-1" strike="noStrike">
              <a:latin typeface="Arial"/>
            </a:endParaRPr>
          </a:p>
          <a:p>
            <a:pPr>
              <a:lnSpc>
                <a:spcPct val="100000"/>
              </a:lnSpc>
              <a:buNone/>
              <a:tabLst>
                <a:tab algn="l" pos="0"/>
              </a:tabLst>
            </a:pPr>
            <a:r>
              <a:rPr b="1" lang="cs-CZ" sz="2800" spc="-1" strike="noStrike">
                <a:solidFill>
                  <a:srgbClr val="000000"/>
                </a:solidFill>
                <a:latin typeface="Arial"/>
                <a:ea typeface="Arial"/>
              </a:rPr>
              <a:t>Prekluze pohledávek</a:t>
            </a:r>
            <a:endParaRPr b="0" lang="cs-CZ" sz="2800" spc="-1" strike="noStrike">
              <a:latin typeface="Arial"/>
            </a:endParaRPr>
          </a:p>
        </p:txBody>
      </p:sp>
    </p:spTree>
  </p:cSld>
  <mc:AlternateContent>
    <mc:Choice Requires="p14">
      <p:transition spd="slow" p14:dur="1600"/>
    </mc:Choice>
    <mc:Fallback>
      <p:transition spd="slow"/>
    </mc:Fallback>
  </mc:AlternateContent>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p:nvPr>
        </p:nvSpPr>
        <p:spPr>
          <a:xfrm>
            <a:off x="1519200" y="435960"/>
            <a:ext cx="10184760" cy="6203520"/>
          </a:xfrm>
          <a:prstGeom prst="rect">
            <a:avLst/>
          </a:prstGeom>
          <a:noFill/>
          <a:ln w="0">
            <a:noFill/>
          </a:ln>
        </p:spPr>
        <p:txBody>
          <a:bodyPr tIns="91440" bIns="91440" anchor="t">
            <a:normAutofit/>
          </a:bodyPr>
          <a:p>
            <a:pPr marL="457200" indent="-406440" algn="just">
              <a:lnSpc>
                <a:spcPct val="90000"/>
              </a:lnSpc>
              <a:buNone/>
              <a:tabLst>
                <a:tab algn="l" pos="0"/>
              </a:tabLst>
            </a:pPr>
            <a:r>
              <a:rPr b="1" lang="cs-CZ" sz="2200" spc="-1" strike="noStrike">
                <a:solidFill>
                  <a:srgbClr val="ff8400"/>
                </a:solidFill>
                <a:latin typeface="Calibri"/>
                <a:ea typeface="Calibri"/>
              </a:rPr>
              <a:t>§ 158 </a:t>
            </a:r>
            <a:r>
              <a:rPr b="1" lang="cs-CZ" sz="2200" spc="-1" strike="noStrike">
                <a:solidFill>
                  <a:srgbClr val="08a8f8"/>
                </a:solidFill>
                <a:latin typeface="Calibri"/>
                <a:ea typeface="Calibri"/>
              </a:rPr>
              <a:t>Odpis nedoplatku pro nedobytnost</a:t>
            </a:r>
            <a:endParaRPr b="0" lang="cs-CZ" sz="2200" spc="-1" strike="noStrike">
              <a:solidFill>
                <a:srgbClr val="000000"/>
              </a:solidFill>
              <a:latin typeface="Arial"/>
            </a:endParaRPr>
          </a:p>
          <a:p>
            <a:pPr marL="457200" indent="-406440" algn="just">
              <a:lnSpc>
                <a:spcPct val="90000"/>
              </a:lnSpc>
              <a:buNone/>
              <a:tabLst>
                <a:tab algn="l" pos="0"/>
              </a:tabLst>
            </a:pPr>
            <a:endParaRPr b="0" lang="cs-CZ" sz="2200" spc="-1" strike="noStrike">
              <a:solidFill>
                <a:srgbClr val="000000"/>
              </a:solidFill>
              <a:latin typeface="Arial"/>
            </a:endParaRPr>
          </a:p>
          <a:p>
            <a:pPr marL="457200" indent="-406440" algn="just">
              <a:lnSpc>
                <a:spcPct val="90000"/>
              </a:lnSpc>
              <a:buNone/>
              <a:tabLst>
                <a:tab algn="l" pos="0"/>
              </a:tabLst>
            </a:pPr>
            <a:r>
              <a:rPr b="1" lang="cs-CZ" sz="2200" spc="-1" strike="noStrike">
                <a:solidFill>
                  <a:srgbClr val="ff0000"/>
                </a:solidFill>
                <a:latin typeface="Calibri"/>
                <a:ea typeface="Calibri"/>
              </a:rPr>
              <a:t>(1)</a:t>
            </a:r>
            <a:r>
              <a:rPr b="0" lang="cs-CZ" sz="2200" spc="-1" strike="noStrike">
                <a:solidFill>
                  <a:srgbClr val="ff0000"/>
                </a:solidFill>
                <a:latin typeface="Calibri"/>
                <a:ea typeface="Calibri"/>
              </a:rPr>
              <a:t> Správce daně odepíše nedobytný nedoplatek.</a:t>
            </a:r>
            <a:endParaRPr b="0" lang="cs-CZ" sz="2200" spc="-1" strike="noStrike">
              <a:solidFill>
                <a:srgbClr val="000000"/>
              </a:solidFill>
              <a:latin typeface="Arial"/>
            </a:endParaRPr>
          </a:p>
          <a:p>
            <a:pPr marL="457200" indent="-406440" algn="just">
              <a:lnSpc>
                <a:spcPct val="90000"/>
              </a:lnSpc>
              <a:buNone/>
              <a:tabLst>
                <a:tab algn="l" pos="0"/>
              </a:tabLst>
            </a:pPr>
            <a:endParaRPr b="0" lang="cs-CZ" sz="2200" spc="-1" strike="noStrike">
              <a:solidFill>
                <a:srgbClr val="000000"/>
              </a:solidFill>
              <a:latin typeface="Arial"/>
            </a:endParaRPr>
          </a:p>
          <a:p>
            <a:pPr marL="457200" indent="-406440" algn="just">
              <a:lnSpc>
                <a:spcPct val="90000"/>
              </a:lnSpc>
              <a:buNone/>
              <a:tabLst>
                <a:tab algn="l" pos="0"/>
              </a:tabLst>
            </a:pPr>
            <a:r>
              <a:rPr b="1" lang="cs-CZ" sz="2200" spc="-1" strike="noStrike">
                <a:solidFill>
                  <a:srgbClr val="000000"/>
                </a:solidFill>
                <a:latin typeface="Calibri"/>
                <a:ea typeface="Calibri"/>
              </a:rPr>
              <a:t>(2)</a:t>
            </a:r>
            <a:r>
              <a:rPr b="0" lang="cs-CZ" sz="2200" spc="-1" strike="noStrike">
                <a:solidFill>
                  <a:srgbClr val="000000"/>
                </a:solidFill>
                <a:latin typeface="Calibri"/>
                <a:ea typeface="Calibri"/>
              </a:rPr>
              <a:t> Nedobytným nedoplatkem se pro účely tohoto zákona rozumí nedoplatek,</a:t>
            </a:r>
            <a:endParaRPr b="0" lang="cs-CZ" sz="2200" spc="-1" strike="noStrike">
              <a:solidFill>
                <a:srgbClr val="000000"/>
              </a:solidFill>
              <a:latin typeface="Arial"/>
            </a:endParaRPr>
          </a:p>
          <a:p>
            <a:pPr marL="457200" indent="-406440" algn="just">
              <a:lnSpc>
                <a:spcPct val="90000"/>
              </a:lnSpc>
              <a:buNone/>
              <a:tabLst>
                <a:tab algn="l" pos="0"/>
              </a:tabLst>
            </a:pPr>
            <a:r>
              <a:rPr b="1" lang="cs-CZ" sz="2200" spc="-1" strike="noStrike">
                <a:solidFill>
                  <a:srgbClr val="000000"/>
                </a:solidFill>
                <a:latin typeface="Calibri"/>
                <a:ea typeface="Calibri"/>
              </a:rPr>
              <a:t>a)</a:t>
            </a:r>
            <a:r>
              <a:rPr b="0" lang="cs-CZ" sz="2200" spc="-1" strike="noStrike">
                <a:solidFill>
                  <a:srgbClr val="000000"/>
                </a:solidFill>
                <a:latin typeface="Calibri"/>
                <a:ea typeface="Calibri"/>
              </a:rPr>
              <a:t> </a:t>
            </a:r>
            <a:r>
              <a:rPr b="0" lang="cs-CZ" sz="2200" spc="-1" strike="noStrike">
                <a:solidFill>
                  <a:srgbClr val="ff0000"/>
                </a:solidFill>
                <a:latin typeface="Calibri"/>
                <a:ea typeface="Calibri"/>
              </a:rPr>
              <a:t>který byl bezvýsledně vymáhán na daňovém subjektu i na jiných osobách, na nichž mohl být vymáhán</a:t>
            </a:r>
            <a:r>
              <a:rPr b="0" lang="cs-CZ" sz="2200" spc="-1" strike="noStrike">
                <a:solidFill>
                  <a:srgbClr val="000000"/>
                </a:solidFill>
                <a:latin typeface="Calibri"/>
                <a:ea typeface="Calibri"/>
              </a:rPr>
              <a:t>, </a:t>
            </a:r>
            <a:r>
              <a:rPr b="0" lang="cs-CZ" sz="2200" spc="-1" strike="noStrike">
                <a:solidFill>
                  <a:srgbClr val="00b050"/>
                </a:solidFill>
                <a:latin typeface="Calibri"/>
                <a:ea typeface="Calibri"/>
              </a:rPr>
              <a:t>nebo jehož vymáhání by zřejmě nevedlo k výsledku</a:t>
            </a:r>
            <a:r>
              <a:rPr b="0" lang="cs-CZ" sz="2200" spc="-1" strike="noStrike">
                <a:solidFill>
                  <a:srgbClr val="000000"/>
                </a:solidFill>
                <a:latin typeface="Calibri"/>
                <a:ea typeface="Calibri"/>
              </a:rPr>
              <a:t>, </a:t>
            </a:r>
            <a:r>
              <a:rPr b="0" lang="cs-CZ" sz="2200" spc="-1" strike="noStrike">
                <a:solidFill>
                  <a:srgbClr val="0070c0"/>
                </a:solidFill>
                <a:latin typeface="Calibri"/>
                <a:ea typeface="Calibri"/>
              </a:rPr>
              <a:t>anebo u něhož je pravděpodobné, že by náklady vymáhání přesáhly jeho výtěžek</a:t>
            </a:r>
            <a:r>
              <a:rPr b="0" lang="cs-CZ" sz="2200" spc="-1" strike="noStrike">
                <a:solidFill>
                  <a:srgbClr val="000000"/>
                </a:solidFill>
                <a:latin typeface="Calibri"/>
                <a:ea typeface="Calibri"/>
              </a:rPr>
              <a:t>, </a:t>
            </a:r>
            <a:r>
              <a:rPr b="0" lang="cs-CZ" sz="2200" spc="-1" strike="noStrike">
                <a:solidFill>
                  <a:srgbClr val="ed7d31"/>
                </a:solidFill>
                <a:latin typeface="Calibri"/>
                <a:ea typeface="Calibri"/>
              </a:rPr>
              <a:t>nebo</a:t>
            </a:r>
            <a:endParaRPr b="0" lang="cs-CZ" sz="2200" spc="-1" strike="noStrike">
              <a:solidFill>
                <a:srgbClr val="000000"/>
              </a:solidFill>
              <a:latin typeface="Arial"/>
            </a:endParaRPr>
          </a:p>
          <a:p>
            <a:pPr marL="457200" indent="-406440" algn="just">
              <a:lnSpc>
                <a:spcPct val="90000"/>
              </a:lnSpc>
              <a:buNone/>
              <a:tabLst>
                <a:tab algn="l" pos="0"/>
              </a:tabLst>
            </a:pPr>
            <a:r>
              <a:rPr b="1" lang="cs-CZ" sz="2200" spc="-1" strike="noStrike">
                <a:solidFill>
                  <a:srgbClr val="000000"/>
                </a:solidFill>
                <a:latin typeface="Calibri"/>
                <a:ea typeface="Calibri"/>
              </a:rPr>
              <a:t>b)</a:t>
            </a:r>
            <a:r>
              <a:rPr b="0" lang="cs-CZ" sz="2200" spc="-1" strike="noStrike">
                <a:solidFill>
                  <a:srgbClr val="000000"/>
                </a:solidFill>
                <a:latin typeface="Calibri"/>
                <a:ea typeface="Calibri"/>
              </a:rPr>
              <a:t> </a:t>
            </a:r>
            <a:r>
              <a:rPr b="0" lang="cs-CZ" sz="2200" spc="-1" strike="noStrike">
                <a:solidFill>
                  <a:srgbClr val="ed7d31"/>
                </a:solidFill>
                <a:latin typeface="Calibri"/>
                <a:ea typeface="Calibri"/>
              </a:rPr>
              <a:t>jehož vymáhání je spojeno se zvláštními nebo nepoměrnými obtížemi</a:t>
            </a:r>
            <a:r>
              <a:rPr b="0" lang="cs-CZ" sz="2200" spc="-1" strike="noStrike">
                <a:solidFill>
                  <a:srgbClr val="000000"/>
                </a:solidFill>
                <a:latin typeface="Calibri"/>
                <a:ea typeface="Calibri"/>
              </a:rPr>
              <a:t>.</a:t>
            </a:r>
            <a:endParaRPr b="0" lang="cs-CZ" sz="2200" spc="-1" strike="noStrike">
              <a:solidFill>
                <a:srgbClr val="000000"/>
              </a:solidFill>
              <a:latin typeface="Arial"/>
            </a:endParaRPr>
          </a:p>
          <a:p>
            <a:pPr marL="457200" indent="-406440" algn="just">
              <a:lnSpc>
                <a:spcPct val="90000"/>
              </a:lnSpc>
              <a:buNone/>
              <a:tabLst>
                <a:tab algn="l" pos="0"/>
              </a:tabLst>
            </a:pPr>
            <a:endParaRPr b="0" lang="cs-CZ" sz="2200" spc="-1" strike="noStrike">
              <a:solidFill>
                <a:srgbClr val="000000"/>
              </a:solidFill>
              <a:latin typeface="Arial"/>
            </a:endParaRPr>
          </a:p>
          <a:p>
            <a:pPr marL="457200" indent="-406440" algn="just">
              <a:lnSpc>
                <a:spcPct val="90000"/>
              </a:lnSpc>
              <a:buNone/>
              <a:tabLst>
                <a:tab algn="l" pos="0"/>
              </a:tabLst>
            </a:pPr>
            <a:r>
              <a:rPr b="1" lang="cs-CZ" sz="2200" spc="-1" strike="noStrike">
                <a:solidFill>
                  <a:srgbClr val="000000"/>
                </a:solidFill>
                <a:latin typeface="Calibri"/>
                <a:ea typeface="Calibri"/>
              </a:rPr>
              <a:t>(3)</a:t>
            </a:r>
            <a:r>
              <a:rPr b="0" lang="cs-CZ" sz="2200" spc="-1" strike="noStrike">
                <a:solidFill>
                  <a:srgbClr val="000000"/>
                </a:solidFill>
                <a:latin typeface="Calibri"/>
                <a:ea typeface="Calibri"/>
              </a:rPr>
              <a:t> Na základě příkazu správce daně k odpisu nedobytného nedoplatku z osobního daňového účtu se vystaví odpisný doklad, který současně plní úlohu předpisného dokladu na účtu nedobytných nedoplatků; nedoplatek trvá dále, pokud neuplynula lhůta pro placení daně.</a:t>
            </a:r>
            <a:endParaRPr b="0" lang="cs-CZ" sz="2200" spc="-1" strike="noStrike">
              <a:solidFill>
                <a:srgbClr val="000000"/>
              </a:solidFill>
              <a:latin typeface="Arial"/>
            </a:endParaRPr>
          </a:p>
          <a:p>
            <a:pPr marL="457200" indent="-22860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PlaceHolder 1"/>
          <p:cNvSpPr>
            <a:spLocks noGrp="1"/>
          </p:cNvSpPr>
          <p:nvPr>
            <p:ph/>
          </p:nvPr>
        </p:nvSpPr>
        <p:spPr>
          <a:xfrm>
            <a:off x="838080" y="1825560"/>
            <a:ext cx="10515240" cy="4350960"/>
          </a:xfrm>
          <a:prstGeom prst="rect">
            <a:avLst/>
          </a:prstGeom>
          <a:noFill/>
          <a:ln w="0">
            <a:noFill/>
          </a:ln>
        </p:spPr>
        <p:txBody>
          <a:bodyPr anchor="t">
            <a:noAutofit/>
          </a:bodyPr>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p:txBody>
      </p:sp>
      <p:pic>
        <p:nvPicPr>
          <p:cNvPr id="358" name="Picture 4" descr="Stock vektor „RPA Robotic procesní automatizace inovace koncepce“ (bez  autorských poplatků) 1478844341 | Shutterstock"/>
          <p:cNvPicPr/>
          <p:nvPr/>
        </p:nvPicPr>
        <p:blipFill>
          <a:blip r:embed="rId1"/>
          <a:stretch/>
        </p:blipFill>
        <p:spPr>
          <a:xfrm>
            <a:off x="662040" y="434520"/>
            <a:ext cx="10805760" cy="5988600"/>
          </a:xfrm>
          <a:prstGeom prst="rect">
            <a:avLst/>
          </a:prstGeom>
          <a:ln w="0">
            <a:noFill/>
          </a:ln>
        </p:spPr>
      </p:pic>
    </p:spTree>
  </p:cSld>
  <mc:AlternateContent>
    <mc:Choice Requires="p14">
      <p:transition spd="slow" p14:dur="2000"/>
    </mc:Choice>
    <mc:Fallback>
      <p:transition spd="slow"/>
    </mc:Fallback>
  </mc:AlternateContent>
</p:sld>
</file>

<file path=ppt/slides/slide1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PlaceHolder 1"/>
          <p:cNvSpPr>
            <a:spLocks noGrp="1"/>
          </p:cNvSpPr>
          <p:nvPr>
            <p:ph/>
          </p:nvPr>
        </p:nvSpPr>
        <p:spPr>
          <a:xfrm>
            <a:off x="838080" y="1825560"/>
            <a:ext cx="10515240" cy="4350960"/>
          </a:xfrm>
          <a:prstGeom prst="rect">
            <a:avLst/>
          </a:prstGeom>
          <a:noFill/>
          <a:ln w="0">
            <a:noFill/>
          </a:ln>
        </p:spPr>
        <p:txBody>
          <a:bodyPr anchor="t">
            <a:noAutofit/>
          </a:bodyPr>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p:txBody>
      </p:sp>
      <p:pic>
        <p:nvPicPr>
          <p:cNvPr id="360" name="Obrázek 2" descr="Obsah obrázku text, skica, papír, kresba&#10;&#10;Obsah vygenerovaný umělou inteligencí může být nesprávný."/>
          <p:cNvPicPr/>
          <p:nvPr/>
        </p:nvPicPr>
        <p:blipFill>
          <a:blip r:embed="rId1"/>
          <a:stretch/>
        </p:blipFill>
        <p:spPr>
          <a:xfrm rot="5400000">
            <a:off x="2787840" y="-1474920"/>
            <a:ext cx="6857640" cy="980748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 name="Google Shape;161;p14" descr=""/>
          <p:cNvPicPr/>
          <p:nvPr/>
        </p:nvPicPr>
        <p:blipFill>
          <a:blip r:embed="rId1"/>
          <a:stretch/>
        </p:blipFill>
        <p:spPr>
          <a:xfrm>
            <a:off x="3238560" y="2377440"/>
            <a:ext cx="5714640" cy="3809520"/>
          </a:xfrm>
          <a:prstGeom prst="rect">
            <a:avLst/>
          </a:prstGeom>
          <a:ln w="0">
            <a:noFill/>
          </a:ln>
        </p:spPr>
      </p:pic>
      <p:sp>
        <p:nvSpPr>
          <p:cNvPr id="151" name="Google Shape;162;p14"/>
          <p:cNvSpPr/>
          <p:nvPr/>
        </p:nvSpPr>
        <p:spPr>
          <a:xfrm>
            <a:off x="2208600" y="985680"/>
            <a:ext cx="7774560" cy="7614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cs-CZ" sz="4400" spc="-1" strike="noStrike">
                <a:solidFill>
                  <a:srgbClr val="000000"/>
                </a:solidFill>
                <a:latin typeface="Arial"/>
                <a:ea typeface="Arial"/>
              </a:rPr>
              <a:t>SAMOSTATNÁ PŮSOBNOST</a:t>
            </a:r>
            <a:endParaRPr b="0" lang="cs-CZ" sz="4400" spc="-1" strike="noStrike">
              <a:latin typeface="Arial"/>
            </a:endParaRPr>
          </a:p>
        </p:txBody>
      </p:sp>
    </p:spTree>
  </p:cSld>
  <mc:AlternateContent>
    <mc:Choice Requires="p14">
      <p:transition spd="slow" p14:dur="2000"/>
    </mc:Choice>
    <mc:Fallback>
      <p:transition spd="slow"/>
    </mc:Fallback>
  </mc:AlternateContent>
</p:sld>
</file>

<file path=ppt/slides/slide1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61" name="Objekt 3"/>
          <p:cNvGraphicFramePr/>
          <p:nvPr/>
        </p:nvGraphicFramePr>
        <p:xfrm>
          <a:off x="604800" y="92880"/>
          <a:ext cx="11105280" cy="6462000"/>
        </p:xfrm>
        <a:graphic>
          <a:graphicData uri="http://schemas.openxmlformats.org/presentationml/2006/ole">
            <p:oleObj progId="Acrobat.Document.DC" r:id="rId1" spid="">
              <p:embed/>
              <p:pic>
                <p:nvPicPr>
                  <p:cNvPr id="362" name="Objekt 3" descr=""/>
                  <p:cNvPicPr/>
                  <p:nvPr/>
                </p:nvPicPr>
                <p:blipFill>
                  <a:blip r:embed="rId2"/>
                  <a:stretch/>
                </p:blipFill>
                <p:spPr>
                  <a:xfrm>
                    <a:off x="604800" y="92880"/>
                    <a:ext cx="11105280" cy="6462000"/>
                  </a:xfrm>
                  <a:prstGeom prst="rect">
                    <a:avLst/>
                  </a:prstGeom>
                  <a:ln w="0">
                    <a:noFill/>
                  </a:ln>
                </p:spPr>
              </p:pic>
            </p:oleObj>
          </a:graphicData>
        </a:graphic>
      </p:graphicFrame>
    </p:spTree>
  </p:cSld>
  <mc:AlternateContent>
    <mc:Choice Requires="p14">
      <p:transition spd="slow" p14:dur="2000"/>
    </mc:Choice>
    <mc:Fallback>
      <p:transition spd="slow"/>
    </mc:Fallback>
  </mc:AlternateContent>
</p:sld>
</file>

<file path=ppt/slides/slide1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Google Shape;882;p141"/>
          <p:cNvSpPr/>
          <p:nvPr/>
        </p:nvSpPr>
        <p:spPr>
          <a:xfrm>
            <a:off x="0" y="117720"/>
            <a:ext cx="12017520" cy="66121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cs-CZ" sz="2800" spc="-1" strike="noStrike">
                <a:solidFill>
                  <a:srgbClr val="000000"/>
                </a:solidFill>
                <a:latin typeface="Arial"/>
                <a:ea typeface="Arial"/>
              </a:rPr>
              <a:t>Máte správně nastavené procesy </a:t>
            </a:r>
            <a:endParaRPr b="0" lang="cs-CZ" sz="2800" spc="-1" strike="noStrike">
              <a:latin typeface="Arial"/>
            </a:endParaRPr>
          </a:p>
          <a:p>
            <a:pPr algn="ctr">
              <a:lnSpc>
                <a:spcPct val="100000"/>
              </a:lnSpc>
              <a:buNone/>
              <a:tabLst>
                <a:tab algn="l" pos="0"/>
              </a:tabLst>
            </a:pPr>
            <a:r>
              <a:rPr b="1" lang="cs-CZ" sz="2800" spc="-1" strike="noStrike">
                <a:solidFill>
                  <a:srgbClr val="000000"/>
                </a:solidFill>
                <a:latin typeface="Arial"/>
                <a:ea typeface="Arial"/>
              </a:rPr>
              <a:t>nebo </a:t>
            </a:r>
            <a:r>
              <a:rPr b="1" i="1" lang="cs-CZ" sz="2800" spc="-1" strike="noStrike">
                <a:solidFill>
                  <a:srgbClr val="000000"/>
                </a:solidFill>
                <a:latin typeface="Arial"/>
                <a:ea typeface="Arial"/>
              </a:rPr>
              <a:t>„jezdíte na mrtvém koni“ </a:t>
            </a:r>
            <a:r>
              <a:rPr b="1" lang="cs-CZ" sz="2800" spc="-1" strike="noStrike">
                <a:solidFill>
                  <a:srgbClr val="000000"/>
                </a:solidFill>
                <a:latin typeface="Arial"/>
                <a:ea typeface="Arial"/>
              </a:rPr>
              <a:t>?</a:t>
            </a:r>
            <a:endParaRPr b="0" lang="cs-CZ" sz="2800" spc="-1" strike="noStrike">
              <a:latin typeface="Arial"/>
            </a:endParaRPr>
          </a:p>
          <a:p>
            <a:pPr algn="ctr">
              <a:lnSpc>
                <a:spcPct val="100000"/>
              </a:lnSpc>
              <a:buNone/>
              <a:tabLst>
                <a:tab algn="l" pos="0"/>
              </a:tabLst>
            </a:pPr>
            <a:endParaRPr b="0" lang="cs-CZ" sz="2800" spc="-1" strike="noStrike">
              <a:latin typeface="Arial"/>
            </a:endParaRPr>
          </a:p>
          <a:p>
            <a:pPr algn="ctr">
              <a:lnSpc>
                <a:spcPct val="100000"/>
              </a:lnSpc>
              <a:buNone/>
              <a:tabLst>
                <a:tab algn="l" pos="0"/>
              </a:tabLst>
            </a:pPr>
            <a:r>
              <a:rPr b="1" lang="cs-CZ" sz="2800" spc="-1" strike="noStrike">
                <a:solidFill>
                  <a:srgbClr val="ff0000"/>
                </a:solidFill>
                <a:latin typeface="Arial"/>
                <a:ea typeface="Arial"/>
              </a:rPr>
              <a:t>Směrnice = správně nastavené procesy:</a:t>
            </a:r>
            <a:endParaRPr b="0" lang="cs-CZ" sz="2800" spc="-1" strike="noStrike">
              <a:latin typeface="Arial"/>
            </a:endParaRPr>
          </a:p>
          <a:p>
            <a:pPr algn="ctr">
              <a:lnSpc>
                <a:spcPct val="100000"/>
              </a:lnSpc>
              <a:buNone/>
              <a:tabLst>
                <a:tab algn="l" pos="0"/>
              </a:tabLst>
            </a:pPr>
            <a:r>
              <a:rPr b="1" lang="cs-CZ" sz="2800" spc="-1" strike="noStrike">
                <a:solidFill>
                  <a:srgbClr val="000000"/>
                </a:solidFill>
                <a:latin typeface="Arial"/>
                <a:ea typeface="Arial"/>
              </a:rPr>
              <a:t>KDO</a:t>
            </a:r>
            <a:r>
              <a:rPr b="0" lang="cs-CZ" sz="2800" spc="-1" strike="noStrike">
                <a:solidFill>
                  <a:srgbClr val="000000"/>
                </a:solidFill>
                <a:latin typeface="Arial"/>
                <a:ea typeface="Arial"/>
              </a:rPr>
              <a:t> to bude dělat - </a:t>
            </a:r>
            <a:r>
              <a:rPr b="1" lang="cs-CZ" sz="2800" spc="-1" strike="noStrike">
                <a:solidFill>
                  <a:srgbClr val="000000"/>
                </a:solidFill>
                <a:latin typeface="Arial"/>
                <a:ea typeface="Arial"/>
              </a:rPr>
              <a:t>CO</a:t>
            </a:r>
            <a:r>
              <a:rPr b="0" lang="cs-CZ" sz="2800" spc="-1" strike="noStrike">
                <a:solidFill>
                  <a:srgbClr val="000000"/>
                </a:solidFill>
                <a:latin typeface="Arial"/>
                <a:ea typeface="Arial"/>
              </a:rPr>
              <a:t> má být uděláno - </a:t>
            </a:r>
            <a:r>
              <a:rPr b="1" lang="cs-CZ" sz="2800" spc="-1" strike="noStrike">
                <a:solidFill>
                  <a:srgbClr val="000000"/>
                </a:solidFill>
                <a:latin typeface="Arial"/>
                <a:ea typeface="Arial"/>
              </a:rPr>
              <a:t>KDY</a:t>
            </a:r>
            <a:r>
              <a:rPr b="0" lang="cs-CZ" sz="2800" spc="-1" strike="noStrike">
                <a:solidFill>
                  <a:srgbClr val="000000"/>
                </a:solidFill>
                <a:latin typeface="Arial"/>
                <a:ea typeface="Arial"/>
              </a:rPr>
              <a:t> to má být hotové – </a:t>
            </a:r>
            <a:endParaRPr b="0" lang="cs-CZ" sz="2800" spc="-1" strike="noStrike">
              <a:latin typeface="Arial"/>
            </a:endParaRPr>
          </a:p>
          <a:p>
            <a:pPr algn="ctr">
              <a:lnSpc>
                <a:spcPct val="100000"/>
              </a:lnSpc>
              <a:buNone/>
              <a:tabLst>
                <a:tab algn="l" pos="0"/>
              </a:tabLst>
            </a:pPr>
            <a:r>
              <a:rPr b="1" lang="cs-CZ" sz="2800" spc="-1" strike="noStrike">
                <a:solidFill>
                  <a:srgbClr val="000000"/>
                </a:solidFill>
                <a:latin typeface="Arial"/>
                <a:ea typeface="Arial"/>
              </a:rPr>
              <a:t>JAK</a:t>
            </a:r>
            <a:r>
              <a:rPr b="0" lang="cs-CZ" sz="2800" spc="-1" strike="noStrike">
                <a:solidFill>
                  <a:srgbClr val="000000"/>
                </a:solidFill>
                <a:latin typeface="Arial"/>
                <a:ea typeface="Arial"/>
              </a:rPr>
              <a:t> to má být uděláno - </a:t>
            </a:r>
            <a:r>
              <a:rPr b="1" lang="cs-CZ" sz="2800" spc="-1" strike="noStrike">
                <a:solidFill>
                  <a:srgbClr val="000000"/>
                </a:solidFill>
                <a:latin typeface="Arial"/>
                <a:ea typeface="Arial"/>
              </a:rPr>
              <a:t>PROČ</a:t>
            </a:r>
            <a:r>
              <a:rPr b="0" lang="cs-CZ" sz="2800" spc="-1" strike="noStrike">
                <a:solidFill>
                  <a:srgbClr val="000000"/>
                </a:solidFill>
                <a:latin typeface="Arial"/>
                <a:ea typeface="Arial"/>
              </a:rPr>
              <a:t> se to dělá</a:t>
            </a:r>
            <a:endParaRPr b="0" lang="cs-CZ" sz="2800" spc="-1" strike="noStrike">
              <a:latin typeface="Arial"/>
            </a:endParaRPr>
          </a:p>
          <a:p>
            <a:pPr algn="ctr">
              <a:lnSpc>
                <a:spcPct val="100000"/>
              </a:lnSpc>
              <a:buNone/>
              <a:tabLst>
                <a:tab algn="l" pos="0"/>
              </a:tabLst>
            </a:pPr>
            <a:endParaRPr b="0" lang="cs-CZ" sz="3600" spc="-1" strike="noStrike">
              <a:latin typeface="Arial"/>
            </a:endParaRPr>
          </a:p>
          <a:p>
            <a:pPr algn="ctr">
              <a:lnSpc>
                <a:spcPct val="100000"/>
              </a:lnSpc>
              <a:buNone/>
              <a:tabLst>
                <a:tab algn="l" pos="0"/>
              </a:tabLst>
            </a:pPr>
            <a:r>
              <a:rPr b="0" lang="cs-CZ" sz="2800" spc="-1" strike="noStrike">
                <a:solidFill>
                  <a:srgbClr val="000000"/>
                </a:solidFill>
                <a:latin typeface="Arial"/>
                <a:ea typeface="Arial"/>
              </a:rPr>
              <a:t>Když něco nefunguje jak má, tak i selský rozum nám radí, že se to musí změnit. U hledání chyb je někdy nutné jít do hloubky nepříjemných věcí („Příčiny vyšetřování leteckých katastrof“). </a:t>
            </a:r>
            <a:endParaRPr b="0" lang="cs-CZ" sz="2800" spc="-1" strike="noStrike">
              <a:latin typeface="Arial"/>
            </a:endParaRPr>
          </a:p>
          <a:p>
            <a:pPr algn="ctr">
              <a:lnSpc>
                <a:spcPct val="100000"/>
              </a:lnSpc>
              <a:buNone/>
              <a:tabLst>
                <a:tab algn="l" pos="0"/>
              </a:tabLst>
            </a:pPr>
            <a:endParaRPr b="0" lang="cs-CZ" sz="2800" spc="-1" strike="noStrike">
              <a:latin typeface="Arial"/>
            </a:endParaRPr>
          </a:p>
          <a:p>
            <a:pPr algn="ctr">
              <a:lnSpc>
                <a:spcPct val="100000"/>
              </a:lnSpc>
              <a:buNone/>
              <a:tabLst>
                <a:tab algn="l" pos="0"/>
              </a:tabLst>
            </a:pPr>
            <a:r>
              <a:rPr b="0" lang="cs-CZ" sz="2800" spc="-1" strike="noStrike">
                <a:solidFill>
                  <a:srgbClr val="000000"/>
                </a:solidFill>
                <a:latin typeface="Arial"/>
                <a:ea typeface="Arial"/>
              </a:rPr>
              <a:t>Přísloví Indiánů z kmene Dakotů zní: </a:t>
            </a:r>
            <a:r>
              <a:rPr b="0" i="1" lang="cs-CZ" sz="2800" spc="-1" strike="noStrike">
                <a:solidFill>
                  <a:srgbClr val="000000"/>
                </a:solidFill>
                <a:latin typeface="Arial"/>
                <a:ea typeface="Arial"/>
              </a:rPr>
              <a:t>"Když zjistíš, že jedeš na mrtvém koni, sesedni!„ </a:t>
            </a:r>
            <a:r>
              <a:rPr b="0" lang="cs-CZ" sz="2800" spc="-1" strike="noStrike">
                <a:solidFill>
                  <a:srgbClr val="000000"/>
                </a:solidFill>
                <a:latin typeface="Arial"/>
                <a:ea typeface="Arial"/>
              </a:rPr>
              <a:t> Zní to logicky, nicméně v životě úředníka jsou často prosazovány jiné strategie, podle kterých se v takových situacích snaží dotyčný jednat.  </a:t>
            </a:r>
            <a:endParaRPr b="0" lang="cs-CZ" sz="2800" spc="-1" strike="noStrike">
              <a:latin typeface="Arial"/>
            </a:endParaRPr>
          </a:p>
        </p:txBody>
      </p:sp>
    </p:spTree>
  </p:cSld>
  <mc:AlternateContent>
    <mc:Choice Requires="p14">
      <p:transition spd="slow" p14:dur="2000"/>
    </mc:Choice>
    <mc:Fallback>
      <p:transition spd="slow"/>
    </mc:Fallback>
  </mc:AlternateContent>
</p:sld>
</file>

<file path=ppt/slides/slide1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Google Shape;887;p142"/>
          <p:cNvSpPr/>
          <p:nvPr/>
        </p:nvSpPr>
        <p:spPr>
          <a:xfrm>
            <a:off x="0" y="0"/>
            <a:ext cx="12191760" cy="692100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cs-CZ" sz="2800" spc="-1" strike="noStrike">
                <a:solidFill>
                  <a:srgbClr val="000000"/>
                </a:solidFill>
                <a:latin typeface="Arial"/>
                <a:ea typeface="Arial"/>
              </a:rPr>
              <a:t>Jízda na mrtvém koni:</a:t>
            </a:r>
            <a:endParaRPr b="0" lang="cs-CZ" sz="2800" spc="-1" strike="noStrike">
              <a:latin typeface="Arial"/>
            </a:endParaRPr>
          </a:p>
          <a:p>
            <a:pPr algn="ctr">
              <a:lnSpc>
                <a:spcPct val="100000"/>
              </a:lnSpc>
              <a:buNone/>
              <a:tabLst>
                <a:tab algn="l" pos="0"/>
              </a:tabLst>
            </a:pP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obstaráme si větší bič</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vyměníme jezdce</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říkáme: "</a:t>
            </a:r>
            <a:r>
              <a:rPr b="0" i="1" lang="cs-CZ" sz="2000" spc="-1" strike="noStrike">
                <a:solidFill>
                  <a:srgbClr val="000000"/>
                </a:solidFill>
                <a:latin typeface="Arial"/>
                <a:ea typeface="Arial"/>
              </a:rPr>
              <a:t>Vždyť ten kůň vždycky jezdil</a:t>
            </a:r>
            <a:r>
              <a:rPr b="0" lang="cs-CZ" sz="2000" spc="-1" strike="noStrike">
                <a:solidFill>
                  <a:srgbClr val="000000"/>
                </a:solidFill>
                <a:latin typeface="Arial"/>
                <a:ea typeface="Arial"/>
              </a:rPr>
              <a:t>."</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založíme pracovní skupinu pro analýzu koně</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navštívíme jiná místa, abychom získali návod jak se tam jezdí na mrtvých koních</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zvýšíme standard kvality pro jízdu na mrtvém koni</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vytvoříme „komando“ pro oživení mrtvého koně</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vypracujeme srovnávací přehledy různě mrtvých koní</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upravíme kritéria, podle kterých se určuje, zda je kůň mrtvý</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zaplatíme externí specialisty, aby jezdili na mrtvém koni</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zapřáhneme pár mrtvých koní k sobě, aby se jim lépe táhlo</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prohlásíme, že žádný kůň nemůže být natolik mrtvý, aby se na něm ještě nedalo chvilku jezdit</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po poradě s veterinářem zakoupíme něco drahého, po čem bude mrtvý kůň běžet rychleji</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vypracujeme studii, abychom zjistili, zda pro tento problém existují levnější poradci</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nasedneme na svého starého slabého osla a zamaskujeme ho mrtvým koněm</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nařídíme přesčasy a nosíme mrtvého koně sami</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restrukturalizujeme stáj a zdvojnásobíme příděly krmení</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prohlásíme, že mrtvý kůň byl už od samého počátku naším cílem</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povýšíme jezdce, pak si sedneme a počkáme, až se kůň sám zvedne</a:t>
            </a:r>
            <a:endParaRPr b="0" lang="cs-CZ" sz="2000" spc="-1" strike="noStrike">
              <a:latin typeface="Arial"/>
            </a:endParaRPr>
          </a:p>
          <a:p>
            <a:pPr marL="457200" indent="-457200">
              <a:lnSpc>
                <a:spcPct val="100000"/>
              </a:lnSpc>
              <a:buClr>
                <a:srgbClr val="000000"/>
              </a:buClr>
              <a:buFont typeface="Arial"/>
              <a:buAutoNum type="arabicPeriod"/>
              <a:tabLst>
                <a:tab algn="l" pos="0"/>
              </a:tabLst>
            </a:pPr>
            <a:r>
              <a:rPr b="0" lang="cs-CZ" sz="2000" spc="-1" strike="noStrike">
                <a:solidFill>
                  <a:srgbClr val="000000"/>
                </a:solidFill>
                <a:latin typeface="Arial"/>
                <a:ea typeface="Arial"/>
              </a:rPr>
              <a:t>budeme zapírat, že jsme kdy nějakého koně vůbec měli</a:t>
            </a:r>
            <a:endParaRPr b="0" lang="cs-CZ" sz="2000" spc="-1" strike="noStrike">
              <a:latin typeface="Arial"/>
            </a:endParaRPr>
          </a:p>
        </p:txBody>
      </p:sp>
    </p:spTree>
  </p:cSld>
  <mc:AlternateContent>
    <mc:Choice Requires="p14">
      <p:transition spd="slow" p14:dur="2000"/>
    </mc:Choice>
    <mc:Fallback>
      <p:transition spd="slow"/>
    </mc:Fallback>
  </mc:AlternateContent>
</p:sld>
</file>

<file path=ppt/slides/slide1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PlaceHolder 1"/>
          <p:cNvSpPr>
            <a:spLocks noGrp="1"/>
          </p:cNvSpPr>
          <p:nvPr>
            <p:ph/>
          </p:nvPr>
        </p:nvSpPr>
        <p:spPr>
          <a:xfrm>
            <a:off x="0" y="65160"/>
            <a:ext cx="12191760" cy="6680520"/>
          </a:xfrm>
          <a:prstGeom prst="rect">
            <a:avLst/>
          </a:prstGeom>
          <a:noFill/>
          <a:ln w="0">
            <a:noFill/>
          </a:ln>
        </p:spPr>
        <p:txBody>
          <a:bodyPr tIns="91440" bIns="91440" anchor="t">
            <a:noAutofit/>
          </a:bodyPr>
          <a:p>
            <a:pPr algn="ctr">
              <a:lnSpc>
                <a:spcPct val="90000"/>
              </a:lnSpc>
              <a:spcBef>
                <a:spcPts val="1001"/>
              </a:spcBef>
              <a:buNone/>
              <a:tabLst>
                <a:tab algn="l" pos="0"/>
              </a:tabLst>
            </a:pPr>
            <a:r>
              <a:rPr b="0" lang="cs-CZ" sz="4800" spc="-1" strike="noStrike">
                <a:solidFill>
                  <a:srgbClr val="ff0000"/>
                </a:solidFill>
                <a:latin typeface="Calibri"/>
                <a:ea typeface="Calibri"/>
              </a:rPr>
              <a:t>Když zjistíš, že jedeš na mrtvém koni, sesedni!</a:t>
            </a:r>
            <a:endParaRPr b="0" lang="cs-CZ" sz="4800" spc="-1" strike="noStrike">
              <a:solidFill>
                <a:srgbClr val="000000"/>
              </a:solidFill>
              <a:latin typeface="Arial"/>
            </a:endParaRPr>
          </a:p>
          <a:p>
            <a:pPr algn="ctr">
              <a:lnSpc>
                <a:spcPct val="90000"/>
              </a:lnSpc>
              <a:spcBef>
                <a:spcPts val="1001"/>
              </a:spcBef>
              <a:buNone/>
              <a:tabLst>
                <a:tab algn="l" pos="0"/>
              </a:tabLst>
            </a:pPr>
            <a:endParaRPr b="0" lang="cs-CZ" sz="8000" spc="-1" strike="noStrike">
              <a:solidFill>
                <a:srgbClr val="000000"/>
              </a:solidFill>
              <a:latin typeface="Arial"/>
            </a:endParaRPr>
          </a:p>
          <a:p>
            <a:pPr algn="ctr">
              <a:lnSpc>
                <a:spcPct val="90000"/>
              </a:lnSpc>
              <a:spcBef>
                <a:spcPts val="1001"/>
              </a:spcBef>
              <a:buNone/>
              <a:tabLst>
                <a:tab algn="l" pos="0"/>
              </a:tabLst>
            </a:pPr>
            <a:r>
              <a:rPr b="0" lang="cs-CZ" sz="8000" spc="-1" strike="noStrike">
                <a:solidFill>
                  <a:srgbClr val="ff0000"/>
                </a:solidFill>
                <a:latin typeface="Calibri"/>
                <a:ea typeface="Calibri"/>
              </a:rPr>
              <a:t>Směrnice</a:t>
            </a:r>
            <a:endParaRPr b="0" lang="cs-CZ" sz="8000" spc="-1" strike="noStrike">
              <a:solidFill>
                <a:srgbClr val="000000"/>
              </a:solidFill>
              <a:latin typeface="Arial"/>
            </a:endParaRPr>
          </a:p>
          <a:p>
            <a:pPr algn="ctr">
              <a:lnSpc>
                <a:spcPct val="90000"/>
              </a:lnSpc>
              <a:spcBef>
                <a:spcPts val="1001"/>
              </a:spcBef>
              <a:buNone/>
              <a:tabLst>
                <a:tab algn="l" pos="0"/>
              </a:tabLst>
            </a:pPr>
            <a:r>
              <a:rPr b="0" lang="cs-CZ" sz="8000" spc="-1" strike="noStrike">
                <a:solidFill>
                  <a:srgbClr val="000000"/>
                </a:solidFill>
                <a:latin typeface="Calibri"/>
                <a:ea typeface="Calibri"/>
              </a:rPr>
              <a:t> </a:t>
            </a:r>
            <a:endParaRPr b="0" lang="cs-CZ" sz="8000" spc="-1" strike="noStrike">
              <a:solidFill>
                <a:srgbClr val="000000"/>
              </a:solidFill>
              <a:latin typeface="Arial"/>
            </a:endParaRPr>
          </a:p>
          <a:p>
            <a:pPr algn="ctr">
              <a:lnSpc>
                <a:spcPct val="90000"/>
              </a:lnSpc>
              <a:spcBef>
                <a:spcPts val="1001"/>
              </a:spcBef>
              <a:buNone/>
              <a:tabLst>
                <a:tab algn="l" pos="0"/>
              </a:tabLst>
            </a:pPr>
            <a:r>
              <a:rPr b="0" lang="cs-CZ" sz="8000" spc="-1" strike="noStrike">
                <a:solidFill>
                  <a:srgbClr val="000000"/>
                </a:solidFill>
                <a:latin typeface="Calibri"/>
                <a:ea typeface="Calibri"/>
              </a:rPr>
              <a:t>S = K1+C+K2+J+P</a:t>
            </a:r>
            <a:endParaRPr b="0" lang="cs-CZ" sz="8000" spc="-1" strike="noStrike">
              <a:solidFill>
                <a:srgbClr val="000000"/>
              </a:solidFill>
              <a:latin typeface="Arial"/>
            </a:endParaRPr>
          </a:p>
          <a:p>
            <a:pPr marL="457200" indent="-22860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6" name="Google Shape;897;p144" descr="VÃ½sledek obrÃ¡zku pro velkÃ¡ hlava"/>
          <p:cNvPicPr/>
          <p:nvPr/>
        </p:nvPicPr>
        <p:blipFill>
          <a:blip r:embed="rId1"/>
          <a:stretch/>
        </p:blipFill>
        <p:spPr>
          <a:xfrm>
            <a:off x="2381400" y="310680"/>
            <a:ext cx="8314920" cy="6236280"/>
          </a:xfrm>
          <a:prstGeom prst="rect">
            <a:avLst/>
          </a:prstGeom>
          <a:ln w="0">
            <a:noFill/>
          </a:ln>
        </p:spPr>
      </p:pic>
    </p:spTree>
  </p:cSld>
  <mc:AlternateContent>
    <mc:Choice Requires="p14">
      <p:transition spd="slow" p14:dur="2000"/>
    </mc:Choice>
    <mc:Fallback>
      <p:transition spd="slow"/>
    </mc:Fallback>
  </mc:AlternateContent>
</p:sld>
</file>

<file path=ppt/slides/slide1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7" name="Google Shape;902;p145" descr="pohoda2"/>
          <p:cNvPicPr/>
          <p:nvPr/>
        </p:nvPicPr>
        <p:blipFill>
          <a:blip r:embed="rId1"/>
          <a:stretch/>
        </p:blipFill>
        <p:spPr>
          <a:xfrm>
            <a:off x="334800" y="0"/>
            <a:ext cx="11161440" cy="7414920"/>
          </a:xfrm>
          <a:prstGeom prst="rect">
            <a:avLst/>
          </a:prstGeom>
          <a:ln w="0">
            <a:noFill/>
          </a:ln>
        </p:spPr>
      </p:pic>
    </p:spTree>
  </p:cSld>
  <mc:AlternateContent>
    <mc:Choice Requires="p14">
      <p:transition spd="slow" p14:dur="2000"/>
    </mc:Choice>
    <mc:Fallback>
      <p:transition spd="slow"/>
    </mc:Fallback>
  </mc:AlternateContent>
</p:sld>
</file>

<file path=ppt/slides/slide1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Google Shape;907;p146"/>
          <p:cNvSpPr/>
          <p:nvPr/>
        </p:nvSpPr>
        <p:spPr>
          <a:xfrm>
            <a:off x="2495160" y="3255120"/>
            <a:ext cx="7129080" cy="255420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endParaRPr b="0" lang="cs-CZ" sz="3200" spc="-1" strike="noStrike">
              <a:latin typeface="Arial"/>
            </a:endParaRPr>
          </a:p>
          <a:p>
            <a:pPr algn="ctr">
              <a:lnSpc>
                <a:spcPct val="100000"/>
              </a:lnSpc>
              <a:buNone/>
              <a:tabLst>
                <a:tab algn="l" pos="0"/>
              </a:tabLst>
            </a:pPr>
            <a:r>
              <a:rPr b="1" lang="cs-CZ" sz="3200" spc="-1" strike="noStrike">
                <a:solidFill>
                  <a:srgbClr val="ff0000"/>
                </a:solidFill>
                <a:latin typeface="Arial"/>
                <a:ea typeface="Arial"/>
              </a:rPr>
              <a:t>Děkuji za pozornost</a:t>
            </a:r>
            <a:endParaRPr b="0" lang="cs-CZ" sz="3200" spc="-1" strike="noStrike">
              <a:latin typeface="Arial"/>
            </a:endParaRPr>
          </a:p>
          <a:p>
            <a:pPr algn="ctr">
              <a:lnSpc>
                <a:spcPct val="100000"/>
              </a:lnSpc>
              <a:buNone/>
              <a:tabLst>
                <a:tab algn="l" pos="0"/>
              </a:tabLst>
            </a:pPr>
            <a:endParaRPr b="0" lang="cs-CZ" sz="3200" spc="-1" strike="noStrike">
              <a:latin typeface="Arial"/>
            </a:endParaRPr>
          </a:p>
          <a:p>
            <a:pPr algn="ctr">
              <a:lnSpc>
                <a:spcPct val="100000"/>
              </a:lnSpc>
              <a:buNone/>
              <a:tabLst>
                <a:tab algn="l" pos="0"/>
              </a:tabLst>
            </a:pPr>
            <a:r>
              <a:rPr b="0" lang="cs-CZ" sz="3200" spc="-1" strike="noStrike">
                <a:solidFill>
                  <a:srgbClr val="000000"/>
                </a:solidFill>
                <a:latin typeface="Arial"/>
                <a:ea typeface="Arial"/>
              </a:rPr>
              <a:t>Vlastimil Veselý</a:t>
            </a:r>
            <a:endParaRPr b="0" lang="cs-CZ" sz="3200" spc="-1" strike="noStrike">
              <a:latin typeface="Arial"/>
            </a:endParaRPr>
          </a:p>
          <a:p>
            <a:pPr algn="ctr">
              <a:lnSpc>
                <a:spcPct val="100000"/>
              </a:lnSpc>
              <a:buNone/>
              <a:tabLst>
                <a:tab algn="l" pos="0"/>
              </a:tabLst>
            </a:pPr>
            <a:r>
              <a:rPr b="0" lang="cs-CZ" sz="3200" spc="-1" strike="noStrike">
                <a:solidFill>
                  <a:srgbClr val="000000"/>
                </a:solidFill>
                <a:latin typeface="Arial"/>
                <a:ea typeface="Arial"/>
              </a:rPr>
              <a:t>vesely@catania.cz</a:t>
            </a:r>
            <a:endParaRPr b="0" lang="cs-CZ" sz="3200" spc="-1" strike="noStrike">
              <a:latin typeface="Arial"/>
            </a:endParaRPr>
          </a:p>
        </p:txBody>
      </p:sp>
      <p:pic>
        <p:nvPicPr>
          <p:cNvPr id="369" name="Google Shape;908;p146" descr=""/>
          <p:cNvPicPr/>
          <p:nvPr/>
        </p:nvPicPr>
        <p:blipFill>
          <a:blip r:embed="rId1"/>
          <a:stretch/>
        </p:blipFill>
        <p:spPr>
          <a:xfrm>
            <a:off x="3383280" y="473760"/>
            <a:ext cx="5352840" cy="278100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 name="Obrázek 2" descr=""/>
          <p:cNvPicPr/>
          <p:nvPr/>
        </p:nvPicPr>
        <p:blipFill>
          <a:blip r:embed="rId1"/>
          <a:stretch/>
        </p:blipFill>
        <p:spPr>
          <a:xfrm>
            <a:off x="571680" y="218520"/>
            <a:ext cx="10858320" cy="64202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3" name="Google Shape;172;p16" descr=""/>
          <p:cNvPicPr/>
          <p:nvPr/>
        </p:nvPicPr>
        <p:blipFill>
          <a:blip r:embed="rId1"/>
          <a:stretch/>
        </p:blipFill>
        <p:spPr>
          <a:xfrm>
            <a:off x="2873880" y="1877400"/>
            <a:ext cx="6261120" cy="4174200"/>
          </a:xfrm>
          <a:prstGeom prst="rect">
            <a:avLst/>
          </a:prstGeom>
          <a:ln w="0">
            <a:noFill/>
          </a:ln>
        </p:spPr>
      </p:pic>
      <p:sp>
        <p:nvSpPr>
          <p:cNvPr id="154" name="Google Shape;173;p16"/>
          <p:cNvSpPr/>
          <p:nvPr/>
        </p:nvSpPr>
        <p:spPr>
          <a:xfrm>
            <a:off x="3054240" y="1062360"/>
            <a:ext cx="5900040" cy="6458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3600" spc="-1" strike="noStrike">
                <a:solidFill>
                  <a:srgbClr val="000000"/>
                </a:solidFill>
                <a:latin typeface="Calibri"/>
                <a:ea typeface="Calibri"/>
              </a:rPr>
              <a:t>… </a:t>
            </a:r>
            <a:r>
              <a:rPr b="1" lang="cs-CZ" sz="3600" spc="-1" strike="noStrike">
                <a:solidFill>
                  <a:srgbClr val="000000"/>
                </a:solidFill>
                <a:latin typeface="Calibri"/>
                <a:ea typeface="Calibri"/>
              </a:rPr>
              <a:t>a kolik vám dluží?</a:t>
            </a:r>
            <a:endParaRPr b="0" lang="cs-CZ" sz="3600" spc="-1" strike="noStrike">
              <a:latin typeface="Arial"/>
            </a:endParaRPr>
          </a:p>
        </p:txBody>
      </p:sp>
    </p:spTree>
  </p:cSld>
  <p:transition spd="slow">
    <p:fade thruBlk="tru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Google Shape;178;p17"/>
          <p:cNvSpPr/>
          <p:nvPr/>
        </p:nvSpPr>
        <p:spPr>
          <a:xfrm>
            <a:off x="953640" y="131400"/>
            <a:ext cx="8804880" cy="65552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2800" spc="-1" strike="noStrike">
                <a:solidFill>
                  <a:srgbClr val="ff0000"/>
                </a:solidFill>
                <a:latin typeface="Calibri"/>
                <a:ea typeface="Calibri"/>
              </a:rPr>
              <a:t>Směrnice podle pravidel a odpovědností - nájem</a:t>
            </a:r>
            <a:endParaRPr b="0" lang="cs-CZ" sz="2800" spc="-1" strike="noStrike">
              <a:latin typeface="Arial"/>
            </a:endParaRPr>
          </a:p>
          <a:p>
            <a:pPr>
              <a:lnSpc>
                <a:spcPct val="100000"/>
              </a:lnSpc>
              <a:buNone/>
              <a:tabLst>
                <a:tab algn="l" pos="0"/>
              </a:tabLst>
            </a:pP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Rozhodování o uzavření smlouvy</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Návrhy smluvního ujednání</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Postup při řízení pohledávky</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Revize informací – aktuálnost</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Rozdělení klientů do skupin</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Nastavení vymáhacích postupů</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Zapisování všech úkonů včetně dokumentů a odkazů</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Předávání těchto informací RM a ZM</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Postup pro následné soudní nebo mimosoudní vymáhání</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Předání informací soudnímu exekutorovi</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Přehled o postupu a ochotě dlužníka řešit pohledávky</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Postup při insolvenci, dražbě, jiných exekucí dlužníka</a:t>
            </a:r>
            <a:endParaRPr b="0" lang="cs-CZ" sz="2800" spc="-1" strike="noStrike">
              <a:latin typeface="Arial"/>
            </a:endParaRPr>
          </a:p>
          <a:p>
            <a:pPr marL="343080" indent="-343080">
              <a:lnSpc>
                <a:spcPct val="100000"/>
              </a:lnSpc>
              <a:buClr>
                <a:srgbClr val="000000"/>
              </a:buClr>
              <a:buFont typeface="Calibri"/>
              <a:buAutoNum type="arabicPeriod"/>
              <a:tabLst>
                <a:tab algn="l" pos="0"/>
              </a:tabLst>
            </a:pPr>
            <a:r>
              <a:rPr b="0" lang="cs-CZ" sz="2800" spc="-1" strike="noStrike">
                <a:solidFill>
                  <a:srgbClr val="000000"/>
                </a:solidFill>
                <a:latin typeface="Calibri"/>
                <a:ea typeface="Calibri"/>
              </a:rPr>
              <a:t>Postoupení a odpisy pohledávek</a:t>
            </a:r>
            <a:endParaRPr b="0" lang="cs-CZ" sz="2800" spc="-1" strike="noStrike">
              <a:latin typeface="Arial"/>
            </a:endParaRPr>
          </a:p>
        </p:txBody>
      </p:sp>
    </p:spTree>
  </p:cSld>
  <p:transition spd="slow">
    <p:fade thruBlk="tru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Google Shape;183;p18"/>
          <p:cNvSpPr/>
          <p:nvPr/>
        </p:nvSpPr>
        <p:spPr>
          <a:xfrm>
            <a:off x="356040" y="404280"/>
            <a:ext cx="11155320" cy="59396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3600" spc="-1" strike="noStrike">
                <a:solidFill>
                  <a:srgbClr val="ff0000"/>
                </a:solidFill>
                <a:latin typeface="Calibri"/>
                <a:ea typeface="Calibri"/>
              </a:rPr>
              <a:t>Základní nastavení postupu</a:t>
            </a:r>
            <a:endParaRPr b="0" lang="cs-CZ" sz="3600" spc="-1" strike="noStrike">
              <a:latin typeface="Arial"/>
            </a:endParaRPr>
          </a:p>
          <a:p>
            <a:pPr>
              <a:lnSpc>
                <a:spcPct val="100000"/>
              </a:lnSpc>
              <a:buNone/>
              <a:tabLst>
                <a:tab algn="l" pos="0"/>
              </a:tabLst>
            </a:pPr>
            <a:endParaRPr b="0" lang="cs-CZ" sz="3600" spc="-1" strike="noStrike">
              <a:latin typeface="Arial"/>
            </a:endParaRPr>
          </a:p>
          <a:p>
            <a:pPr>
              <a:lnSpc>
                <a:spcPct val="100000"/>
              </a:lnSpc>
              <a:buNone/>
              <a:tabLst>
                <a:tab algn="l" pos="0"/>
              </a:tabLst>
            </a:pPr>
            <a:r>
              <a:rPr b="0" lang="cs-CZ" sz="3600" spc="-1" strike="noStrike">
                <a:solidFill>
                  <a:srgbClr val="000000"/>
                </a:solidFill>
                <a:latin typeface="Calibri"/>
                <a:ea typeface="Calibri"/>
              </a:rPr>
              <a:t>	</a:t>
            </a:r>
            <a:r>
              <a:rPr b="0" lang="cs-CZ" sz="4400" spc="-1" strike="noStrike">
                <a:solidFill>
                  <a:srgbClr val="000000"/>
                </a:solidFill>
                <a:latin typeface="Calibri"/>
                <a:ea typeface="Calibri"/>
              </a:rPr>
              <a:t>Prevence</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Nastavení </a:t>
            </a:r>
            <a:endParaRPr b="0" lang="cs-CZ" sz="4400" spc="-1" strike="noStrike">
              <a:latin typeface="Arial"/>
            </a:endParaRPr>
          </a:p>
          <a:p>
            <a:pPr marL="457200">
              <a:lnSpc>
                <a:spcPct val="100000"/>
              </a:lnSpc>
              <a:buNone/>
              <a:tabLst>
                <a:tab algn="l" pos="0"/>
              </a:tabLst>
            </a:pPr>
            <a:endParaRPr b="0" lang="cs-CZ" sz="4400" spc="-1" strike="noStrike">
              <a:latin typeface="Arial"/>
            </a:endParaRPr>
          </a:p>
          <a:p>
            <a:pPr marL="457200">
              <a:lnSpc>
                <a:spcPct val="100000"/>
              </a:lnSpc>
              <a:buNone/>
              <a:tabLst>
                <a:tab algn="l" pos="0"/>
              </a:tabLst>
            </a:pP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Revize</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Upomínání</a:t>
            </a:r>
            <a:endParaRPr b="0" lang="cs-CZ" sz="4400" spc="-1" strike="noStrike">
              <a:latin typeface="Arial"/>
            </a:endParaRPr>
          </a:p>
          <a:p>
            <a:pPr marL="457200">
              <a:lnSpc>
                <a:spcPct val="100000"/>
              </a:lnSpc>
              <a:buNone/>
              <a:tabLst>
                <a:tab algn="l" pos="0"/>
              </a:tabLst>
            </a:pPr>
            <a:endParaRPr b="0" lang="cs-CZ" sz="4400" spc="-1" strike="noStrike">
              <a:latin typeface="Arial"/>
            </a:endParaRPr>
          </a:p>
          <a:p>
            <a:pPr marL="457200">
              <a:lnSpc>
                <a:spcPct val="100000"/>
              </a:lnSpc>
              <a:buNone/>
              <a:tabLst>
                <a:tab algn="l" pos="0"/>
              </a:tabLst>
            </a:pP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Výpověď</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Vymáhání</a:t>
            </a:r>
            <a:endParaRPr b="0" lang="cs-CZ" sz="4400" spc="-1" strike="noStrike">
              <a:latin typeface="Arial"/>
            </a:endParaRPr>
          </a:p>
          <a:p>
            <a:pPr>
              <a:lnSpc>
                <a:spcPct val="100000"/>
              </a:lnSpc>
              <a:buNone/>
              <a:tabLst>
                <a:tab algn="l" pos="0"/>
              </a:tabLst>
            </a:pPr>
            <a:endParaRPr b="0" lang="cs-CZ" sz="4400" spc="-1" strike="noStrike">
              <a:latin typeface="Arial"/>
            </a:endParaRPr>
          </a:p>
          <a:p>
            <a:pPr>
              <a:lnSpc>
                <a:spcPct val="100000"/>
              </a:lnSpc>
              <a:buNone/>
              <a:tabLst>
                <a:tab algn="l" pos="0"/>
              </a:tabLst>
            </a:pP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Exekuce</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	</a:t>
            </a:r>
            <a:r>
              <a:rPr b="0" lang="cs-CZ" sz="4400" spc="-1" strike="noStrike">
                <a:solidFill>
                  <a:srgbClr val="000000"/>
                </a:solidFill>
                <a:latin typeface="Calibri"/>
                <a:ea typeface="Calibri"/>
              </a:rPr>
              <a:t>Soud</a:t>
            </a:r>
            <a:endParaRPr b="0" lang="cs-CZ" sz="4400" spc="-1" strike="noStrike">
              <a:latin typeface="Arial"/>
            </a:endParaRPr>
          </a:p>
        </p:txBody>
      </p:sp>
      <p:sp>
        <p:nvSpPr>
          <p:cNvPr id="157" name="Google Shape;184;p18"/>
          <p:cNvSpPr/>
          <p:nvPr/>
        </p:nvSpPr>
        <p:spPr>
          <a:xfrm>
            <a:off x="3724920" y="1655640"/>
            <a:ext cx="2954520" cy="484200"/>
          </a:xfrm>
          <a:prstGeom prst="rightArrow">
            <a:avLst>
              <a:gd name="adj1" fmla="val 50000"/>
              <a:gd name="adj2" fmla="val 50000"/>
            </a:avLst>
          </a:prstGeom>
          <a:solidFill>
            <a:schemeClr val="accent6"/>
          </a:solidFill>
          <a:ln w="12700">
            <a:solidFill>
              <a:srgbClr val="5b9bd5"/>
            </a:solidFill>
            <a:miter/>
          </a:ln>
        </p:spPr>
        <p:style>
          <a:lnRef idx="0"/>
          <a:fillRef idx="0"/>
          <a:effectRef idx="0"/>
          <a:fontRef idx="minor"/>
        </p:style>
      </p:sp>
      <p:sp>
        <p:nvSpPr>
          <p:cNvPr id="158" name="Google Shape;185;p18"/>
          <p:cNvSpPr/>
          <p:nvPr/>
        </p:nvSpPr>
        <p:spPr>
          <a:xfrm rot="5400000">
            <a:off x="7498440" y="2377440"/>
            <a:ext cx="824040" cy="484200"/>
          </a:xfrm>
          <a:prstGeom prst="rightArrow">
            <a:avLst>
              <a:gd name="adj1" fmla="val 50000"/>
              <a:gd name="adj2" fmla="val 50000"/>
            </a:avLst>
          </a:prstGeom>
          <a:solidFill>
            <a:schemeClr val="accent2"/>
          </a:solidFill>
          <a:ln w="12700">
            <a:solidFill>
              <a:srgbClr val="42719b"/>
            </a:solidFill>
            <a:miter/>
          </a:ln>
        </p:spPr>
        <p:style>
          <a:lnRef idx="0"/>
          <a:fillRef idx="0"/>
          <a:effectRef idx="0"/>
          <a:fontRef idx="minor"/>
        </p:style>
      </p:sp>
      <p:sp>
        <p:nvSpPr>
          <p:cNvPr id="159" name="Google Shape;186;p18"/>
          <p:cNvSpPr/>
          <p:nvPr/>
        </p:nvSpPr>
        <p:spPr>
          <a:xfrm flipH="1">
            <a:off x="3720240" y="3031920"/>
            <a:ext cx="2954520" cy="484200"/>
          </a:xfrm>
          <a:prstGeom prst="rightArrow">
            <a:avLst>
              <a:gd name="adj1" fmla="val 50000"/>
              <a:gd name="adj2" fmla="val 50000"/>
            </a:avLst>
          </a:prstGeom>
          <a:solidFill>
            <a:schemeClr val="accent2"/>
          </a:solidFill>
          <a:ln w="12700">
            <a:solidFill>
              <a:srgbClr val="42719b"/>
            </a:solidFill>
            <a:miter/>
          </a:ln>
        </p:spPr>
        <p:style>
          <a:lnRef idx="0"/>
          <a:fillRef idx="0"/>
          <a:effectRef idx="0"/>
          <a:fontRef idx="minor"/>
        </p:style>
      </p:sp>
      <p:sp>
        <p:nvSpPr>
          <p:cNvPr id="160" name="Google Shape;187;p18"/>
          <p:cNvSpPr/>
          <p:nvPr/>
        </p:nvSpPr>
        <p:spPr>
          <a:xfrm rot="5400000">
            <a:off x="1638360" y="3686400"/>
            <a:ext cx="824040" cy="484200"/>
          </a:xfrm>
          <a:prstGeom prst="rightArrow">
            <a:avLst>
              <a:gd name="adj1" fmla="val 50000"/>
              <a:gd name="adj2" fmla="val 50000"/>
            </a:avLst>
          </a:prstGeom>
          <a:solidFill>
            <a:srgbClr val="ff0000"/>
          </a:solidFill>
          <a:ln w="12700">
            <a:solidFill>
              <a:srgbClr val="42719b"/>
            </a:solidFill>
            <a:miter/>
          </a:ln>
        </p:spPr>
        <p:style>
          <a:lnRef idx="0"/>
          <a:fillRef idx="0"/>
          <a:effectRef idx="0"/>
          <a:fontRef idx="minor"/>
        </p:style>
      </p:sp>
      <p:sp>
        <p:nvSpPr>
          <p:cNvPr id="161" name="Google Shape;188;p18"/>
          <p:cNvSpPr/>
          <p:nvPr/>
        </p:nvSpPr>
        <p:spPr>
          <a:xfrm>
            <a:off x="3720960" y="4340880"/>
            <a:ext cx="2954520" cy="484200"/>
          </a:xfrm>
          <a:prstGeom prst="rightArrow">
            <a:avLst>
              <a:gd name="adj1" fmla="val 50000"/>
              <a:gd name="adj2" fmla="val 50000"/>
            </a:avLst>
          </a:prstGeom>
          <a:solidFill>
            <a:srgbClr val="ff0000"/>
          </a:solidFill>
          <a:ln w="12700">
            <a:solidFill>
              <a:srgbClr val="42719b"/>
            </a:solidFill>
            <a:miter/>
          </a:ln>
        </p:spPr>
        <p:style>
          <a:lnRef idx="0"/>
          <a:fillRef idx="0"/>
          <a:effectRef idx="0"/>
          <a:fontRef idx="minor"/>
        </p:style>
      </p:sp>
      <p:sp>
        <p:nvSpPr>
          <p:cNvPr id="162" name="Google Shape;189;p18"/>
          <p:cNvSpPr/>
          <p:nvPr/>
        </p:nvSpPr>
        <p:spPr>
          <a:xfrm rot="5400000">
            <a:off x="7514280" y="5005080"/>
            <a:ext cx="824040" cy="484200"/>
          </a:xfrm>
          <a:prstGeom prst="rightArrow">
            <a:avLst>
              <a:gd name="adj1" fmla="val 50000"/>
              <a:gd name="adj2" fmla="val 50000"/>
            </a:avLst>
          </a:prstGeom>
          <a:solidFill>
            <a:srgbClr val="ff0000"/>
          </a:solidFill>
          <a:ln w="12700">
            <a:solidFill>
              <a:srgbClr val="42719b"/>
            </a:solidFill>
            <a:miter/>
          </a:ln>
        </p:spPr>
        <p:style>
          <a:lnRef idx="0"/>
          <a:fillRef idx="0"/>
          <a:effectRef idx="0"/>
          <a:fontRef idx="minor"/>
        </p:style>
      </p:sp>
      <p:sp>
        <p:nvSpPr>
          <p:cNvPr id="163" name="Google Shape;190;p18"/>
          <p:cNvSpPr/>
          <p:nvPr/>
        </p:nvSpPr>
        <p:spPr>
          <a:xfrm flipH="1">
            <a:off x="3720240" y="5663160"/>
            <a:ext cx="2954520" cy="484200"/>
          </a:xfrm>
          <a:prstGeom prst="rightArrow">
            <a:avLst>
              <a:gd name="adj1" fmla="val 50000"/>
              <a:gd name="adj2" fmla="val 50000"/>
            </a:avLst>
          </a:prstGeom>
          <a:solidFill>
            <a:srgbClr val="ff0000"/>
          </a:solidFill>
          <a:ln w="12700">
            <a:solidFill>
              <a:srgbClr val="42719b"/>
            </a:solidFill>
            <a:miter/>
          </a:ln>
        </p:spPr>
        <p:style>
          <a:lnRef idx="0"/>
          <a:fillRef idx="0"/>
          <a:effectRef idx="0"/>
          <a:fontRef idx="minor"/>
        </p:style>
      </p:sp>
      <p:sp>
        <p:nvSpPr>
          <p:cNvPr id="164" name="Google Shape;191;p18"/>
          <p:cNvSpPr/>
          <p:nvPr/>
        </p:nvSpPr>
        <p:spPr>
          <a:xfrm rot="16200000">
            <a:off x="1628280" y="2310480"/>
            <a:ext cx="824040" cy="484200"/>
          </a:xfrm>
          <a:prstGeom prst="rightArrow">
            <a:avLst>
              <a:gd name="adj1" fmla="val 50000"/>
              <a:gd name="adj2" fmla="val 50000"/>
            </a:avLst>
          </a:prstGeom>
          <a:solidFill>
            <a:schemeClr val="accent6"/>
          </a:solidFill>
          <a:ln w="12700">
            <a:solidFill>
              <a:srgbClr val="42719b"/>
            </a:solidFill>
            <a:miter/>
          </a:ln>
        </p:spPr>
        <p:style>
          <a:lnRef idx="0"/>
          <a:fillRef idx="0"/>
          <a:effectRef idx="0"/>
          <a:fontRef idx="minor"/>
        </p:style>
      </p:sp>
      <p:sp>
        <p:nvSpPr>
          <p:cNvPr id="165" name="Google Shape;192;p18"/>
          <p:cNvSpPr/>
          <p:nvPr/>
        </p:nvSpPr>
        <p:spPr>
          <a:xfrm rot="5400000">
            <a:off x="7498440" y="3686400"/>
            <a:ext cx="824040" cy="484200"/>
          </a:xfrm>
          <a:prstGeom prst="rightArrow">
            <a:avLst>
              <a:gd name="adj1" fmla="val 50000"/>
              <a:gd name="adj2" fmla="val 50000"/>
            </a:avLst>
          </a:prstGeom>
          <a:solidFill>
            <a:srgbClr val="ff0000"/>
          </a:solidFill>
          <a:ln w="12700">
            <a:solidFill>
              <a:srgbClr val="42719b"/>
            </a:solidFill>
            <a:miter/>
          </a:ln>
        </p:spPr>
        <p:style>
          <a:lnRef idx="0"/>
          <a:fillRef idx="0"/>
          <a:effectRef idx="0"/>
          <a:fontRef idx="minor"/>
        </p:style>
      </p:sp>
      <p:sp>
        <p:nvSpPr>
          <p:cNvPr id="166" name="Google Shape;193;p18"/>
          <p:cNvSpPr/>
          <p:nvPr/>
        </p:nvSpPr>
        <p:spPr>
          <a:xfrm flipH="1" rot="20792400">
            <a:off x="3719880" y="2370600"/>
            <a:ext cx="2954520" cy="484200"/>
          </a:xfrm>
          <a:prstGeom prst="rightArrow">
            <a:avLst>
              <a:gd name="adj1" fmla="val 50000"/>
              <a:gd name="adj2" fmla="val 50000"/>
            </a:avLst>
          </a:prstGeom>
          <a:solidFill>
            <a:schemeClr val="accent6"/>
          </a:solidFill>
          <a:ln w="12700">
            <a:solidFill>
              <a:srgbClr val="42719b"/>
            </a:solidFill>
            <a:miter/>
          </a:ln>
        </p:spPr>
        <p:style>
          <a:lnRef idx="0"/>
          <a:fillRef idx="0"/>
          <a:effectRef idx="0"/>
          <a:fontRef idx="minor"/>
        </p:style>
      </p:sp>
    </p:spTree>
  </p:cSld>
  <p:transition spd="slow">
    <p:fade thruBlk="tru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 name="Google Shape;198;p19" descr=""/>
          <p:cNvPicPr/>
          <p:nvPr/>
        </p:nvPicPr>
        <p:blipFill>
          <a:blip r:embed="rId1"/>
          <a:stretch/>
        </p:blipFill>
        <p:spPr>
          <a:xfrm>
            <a:off x="965880" y="1377720"/>
            <a:ext cx="9785520" cy="5479920"/>
          </a:xfrm>
          <a:prstGeom prst="rect">
            <a:avLst/>
          </a:prstGeom>
          <a:ln w="0">
            <a:noFill/>
          </a:ln>
        </p:spPr>
      </p:pic>
      <p:sp>
        <p:nvSpPr>
          <p:cNvPr id="168" name="Google Shape;199;p19"/>
          <p:cNvSpPr/>
          <p:nvPr/>
        </p:nvSpPr>
        <p:spPr>
          <a:xfrm>
            <a:off x="965880" y="654480"/>
            <a:ext cx="4316400" cy="9230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5400" spc="-1" strike="noStrike">
                <a:solidFill>
                  <a:srgbClr val="000000"/>
                </a:solidFill>
                <a:latin typeface="Calibri"/>
                <a:ea typeface="Calibri"/>
              </a:rPr>
              <a:t>Výběr klienta?</a:t>
            </a:r>
            <a:endParaRPr b="0" lang="cs-CZ" sz="5400" spc="-1" strike="noStrike">
              <a:latin typeface="Arial"/>
            </a:endParaRPr>
          </a:p>
        </p:txBody>
      </p:sp>
    </p:spTree>
  </p:cSld>
  <p:transition spd="slow">
    <p:fade thruBlk="tru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Google Shape;95;p2"/>
          <p:cNvSpPr/>
          <p:nvPr/>
        </p:nvSpPr>
        <p:spPr>
          <a:xfrm>
            <a:off x="399600" y="1681560"/>
            <a:ext cx="11576160" cy="52722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2400" spc="-1" strike="noStrike">
                <a:solidFill>
                  <a:srgbClr val="000000"/>
                </a:solidFill>
                <a:latin typeface="Arial"/>
                <a:ea typeface="Arial"/>
              </a:rPr>
              <a:t>Realizace</a:t>
            </a:r>
            <a:r>
              <a:rPr b="0" lang="cs-CZ" sz="2400" spc="-1" strike="noStrike">
                <a:solidFill>
                  <a:srgbClr val="000000"/>
                </a:solidFill>
                <a:latin typeface="Arial"/>
                <a:ea typeface="Arial"/>
              </a:rPr>
              <a:t>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08,30 – 09,00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přihlášení účastníků</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09,00 – 10,30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první a druhá část</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10,30 – 10,40</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přestávka</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10,40 – 12,10</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třetí a čtvrtá část</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endParaRPr b="0" lang="cs-CZ" sz="2400" spc="-1" strike="noStrike">
              <a:latin typeface="Arial"/>
            </a:endParaRPr>
          </a:p>
          <a:p>
            <a:pPr>
              <a:lnSpc>
                <a:spcPct val="100000"/>
              </a:lnSpc>
              <a:buNone/>
              <a:tabLst>
                <a:tab algn="l" pos="0"/>
              </a:tabLst>
            </a:pPr>
            <a:endParaRPr b="0" lang="cs-CZ" sz="2400" spc="-1" strike="noStrike">
              <a:latin typeface="Arial"/>
            </a:endParaRPr>
          </a:p>
          <a:p>
            <a:pPr>
              <a:lnSpc>
                <a:spcPct val="100000"/>
              </a:lnSpc>
              <a:buNone/>
              <a:tabLst>
                <a:tab algn="l" pos="0"/>
              </a:tabLst>
            </a:pPr>
            <a:r>
              <a:rPr b="1" lang="cs-CZ" sz="2400" spc="-1" strike="noStrike">
                <a:solidFill>
                  <a:srgbClr val="ff0000"/>
                </a:solidFill>
                <a:latin typeface="Arial"/>
                <a:ea typeface="Arial"/>
              </a:rPr>
              <a:t>Podmínky pro vydání osvědčení:</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a:t>
            </a:r>
            <a:r>
              <a:rPr b="1" lang="cs-CZ" sz="2400" spc="-1" strike="noStrike">
                <a:solidFill>
                  <a:srgbClr val="000000"/>
                </a:solidFill>
                <a:latin typeface="Arial"/>
                <a:ea typeface="Arial"/>
              </a:rPr>
              <a:t>- Přítomnost po celou dobu akreditovaného kurzu –</a:t>
            </a:r>
            <a:r>
              <a:rPr b="0" lang="cs-CZ" sz="2400" spc="-1" strike="noStrike">
                <a:solidFill>
                  <a:srgbClr val="000000"/>
                </a:solidFill>
                <a:latin typeface="Arial"/>
                <a:ea typeface="Arial"/>
              </a:rPr>
              <a:t> </a:t>
            </a:r>
            <a:r>
              <a:rPr b="1" lang="cs-CZ" sz="2400" spc="-1" strike="noStrike">
                <a:solidFill>
                  <a:srgbClr val="000000"/>
                </a:solidFill>
                <a:latin typeface="Arial"/>
                <a:ea typeface="Arial"/>
              </a:rPr>
              <a:t>zaznamenáno výukovým programem</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a:t>
            </a:r>
            <a:r>
              <a:rPr b="1" lang="cs-CZ" sz="2400" spc="-1" strike="noStrike">
                <a:solidFill>
                  <a:srgbClr val="000000"/>
                </a:solidFill>
                <a:latin typeface="Arial"/>
                <a:ea typeface="Arial"/>
              </a:rPr>
              <a:t>- Vyplnění závěrečného zpětného dotazníku</a:t>
            </a:r>
            <a:endParaRPr b="0" lang="cs-CZ" sz="2400" spc="-1" strike="noStrike">
              <a:latin typeface="Arial"/>
            </a:endParaRPr>
          </a:p>
          <a:p>
            <a:pPr>
              <a:lnSpc>
                <a:spcPct val="100000"/>
              </a:lnSpc>
              <a:buNone/>
              <a:tabLst>
                <a:tab algn="l" pos="0"/>
              </a:tabLst>
            </a:pPr>
            <a:r>
              <a:rPr b="1" lang="cs-CZ" sz="2400" spc="-1" strike="noStrike">
                <a:solidFill>
                  <a:srgbClr val="000000"/>
                </a:solidFill>
                <a:latin typeface="Arial"/>
                <a:ea typeface="Arial"/>
              </a:rPr>
              <a:t>	</a:t>
            </a:r>
            <a:r>
              <a:rPr b="1" lang="cs-CZ" sz="2400" spc="-1" strike="noStrike">
                <a:solidFill>
                  <a:srgbClr val="000000"/>
                </a:solidFill>
                <a:latin typeface="Arial"/>
                <a:ea typeface="Arial"/>
              </a:rPr>
              <a:t>- Osvědčení zasíláme do datových stránek obce/města/MČ</a:t>
            </a:r>
            <a:endParaRPr b="0" lang="cs-CZ" sz="2400" spc="-1" strike="noStrike">
              <a:latin typeface="Arial"/>
            </a:endParaRPr>
          </a:p>
          <a:p>
            <a:pPr>
              <a:lnSpc>
                <a:spcPct val="100000"/>
              </a:lnSpc>
              <a:buNone/>
              <a:tabLst>
                <a:tab algn="l" pos="0"/>
              </a:tabLst>
            </a:pPr>
            <a:endParaRPr b="0" lang="cs-CZ" sz="1400" spc="-1" strike="noStrike">
              <a:latin typeface="Arial"/>
            </a:endParaRPr>
          </a:p>
          <a:p>
            <a:pPr>
              <a:lnSpc>
                <a:spcPct val="100000"/>
              </a:lnSpc>
              <a:buNone/>
              <a:tabLst>
                <a:tab algn="l" pos="0"/>
              </a:tabLst>
            </a:pPr>
            <a:endParaRPr b="0" lang="cs-CZ" sz="1400" spc="-1" strike="noStrike">
              <a:latin typeface="Arial"/>
            </a:endParaRPr>
          </a:p>
        </p:txBody>
      </p:sp>
      <p:sp>
        <p:nvSpPr>
          <p:cNvPr id="133" name="Google Shape;96;p2"/>
          <p:cNvSpPr/>
          <p:nvPr/>
        </p:nvSpPr>
        <p:spPr>
          <a:xfrm>
            <a:off x="2774520" y="604080"/>
            <a:ext cx="6095520" cy="5785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cs-CZ" sz="3200" spc="-1" strike="noStrike">
                <a:solidFill>
                  <a:srgbClr val="000000"/>
                </a:solidFill>
                <a:latin typeface="Arial"/>
                <a:ea typeface="Arial"/>
              </a:rPr>
              <a:t>Procesní řízení pohledávek</a:t>
            </a:r>
            <a:endParaRPr b="0" lang="cs-CZ" sz="32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Google Shape;204;p20" descr=""/>
          <p:cNvPicPr/>
          <p:nvPr/>
        </p:nvPicPr>
        <p:blipFill>
          <a:blip r:embed="rId1"/>
          <a:stretch/>
        </p:blipFill>
        <p:spPr>
          <a:xfrm>
            <a:off x="619920" y="367200"/>
            <a:ext cx="2732400" cy="2515320"/>
          </a:xfrm>
          <a:prstGeom prst="rect">
            <a:avLst/>
          </a:prstGeom>
          <a:ln w="0">
            <a:noFill/>
          </a:ln>
        </p:spPr>
      </p:pic>
      <p:pic>
        <p:nvPicPr>
          <p:cNvPr id="170" name="Google Shape;209;p21" descr=""/>
          <p:cNvPicPr/>
          <p:nvPr/>
        </p:nvPicPr>
        <p:blipFill>
          <a:blip r:embed="rId2"/>
          <a:stretch/>
        </p:blipFill>
        <p:spPr>
          <a:xfrm>
            <a:off x="4373280" y="344160"/>
            <a:ext cx="3144600" cy="2493000"/>
          </a:xfrm>
          <a:prstGeom prst="rect">
            <a:avLst/>
          </a:prstGeom>
          <a:ln w="0">
            <a:noFill/>
          </a:ln>
        </p:spPr>
      </p:pic>
      <p:pic>
        <p:nvPicPr>
          <p:cNvPr id="171" name="Google Shape;214;p22" descr=""/>
          <p:cNvPicPr/>
          <p:nvPr/>
        </p:nvPicPr>
        <p:blipFill>
          <a:blip r:embed="rId3"/>
          <a:stretch/>
        </p:blipFill>
        <p:spPr>
          <a:xfrm>
            <a:off x="8234280" y="344160"/>
            <a:ext cx="3225600" cy="2538360"/>
          </a:xfrm>
          <a:prstGeom prst="rect">
            <a:avLst/>
          </a:prstGeom>
          <a:ln w="0">
            <a:noFill/>
          </a:ln>
        </p:spPr>
      </p:pic>
      <p:pic>
        <p:nvPicPr>
          <p:cNvPr id="172" name="Google Shape;219;p23" descr=""/>
          <p:cNvPicPr/>
          <p:nvPr/>
        </p:nvPicPr>
        <p:blipFill>
          <a:blip r:embed="rId4"/>
          <a:stretch/>
        </p:blipFill>
        <p:spPr>
          <a:xfrm>
            <a:off x="2478600" y="3429000"/>
            <a:ext cx="6933960" cy="2779200"/>
          </a:xfrm>
          <a:prstGeom prst="rect">
            <a:avLst/>
          </a:prstGeom>
          <a:ln w="0">
            <a:noFill/>
          </a:ln>
        </p:spPr>
      </p:pic>
    </p:spTree>
  </p:cSld>
  <p:transition spd="slow">
    <p:fade thruBlk="tru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Google Shape;224;p24"/>
          <p:cNvSpPr/>
          <p:nvPr/>
        </p:nvSpPr>
        <p:spPr>
          <a:xfrm>
            <a:off x="625680" y="0"/>
            <a:ext cx="10924200" cy="689400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cs-CZ" sz="6000" spc="-1" strike="noStrike">
                <a:solidFill>
                  <a:srgbClr val="000000"/>
                </a:solidFill>
                <a:latin typeface="Calibri"/>
                <a:ea typeface="Calibri"/>
              </a:rPr>
              <a:t>Prevence - příklady</a:t>
            </a:r>
            <a:endParaRPr b="0" lang="cs-CZ" sz="6000" spc="-1" strike="noStrike">
              <a:latin typeface="Arial"/>
            </a:endParaRPr>
          </a:p>
          <a:p>
            <a:pPr>
              <a:lnSpc>
                <a:spcPct val="100000"/>
              </a:lnSpc>
              <a:buNone/>
              <a:tabLst>
                <a:tab algn="l" pos="0"/>
              </a:tabLst>
            </a:pPr>
            <a:endParaRPr b="0" lang="cs-CZ" sz="1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předloží k žádosti potvrzení, že nemá vůči městu nedoplatky zejména na nájemném, místních poplatcích či blokových pokutách</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pokud se přihlásil během uplynulých dvou let, předloží potvrzení o bezdlužnosti i z místa předchozího trvalého pobytu</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pokud nemá trvalý pobyt ve městě, doloží obdobné potvrzení města (obce), kde je doposud hlášen k trvalému pobytu</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potvrzení o bezdlužnosti SOLUS</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Potvrzení z České pošty (Czech point), že na něj není vedena exekuce</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p:txBody>
      </p:sp>
    </p:spTree>
  </p:cSld>
  <p:transition spd="slow">
    <p:fade thruBlk="tru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Google Shape;229;p25"/>
          <p:cNvSpPr/>
          <p:nvPr/>
        </p:nvSpPr>
        <p:spPr>
          <a:xfrm>
            <a:off x="640800" y="472320"/>
            <a:ext cx="10924200" cy="56012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cs-CZ" sz="6000" spc="-1" strike="noStrike">
                <a:solidFill>
                  <a:srgbClr val="000000"/>
                </a:solidFill>
                <a:latin typeface="Calibri"/>
                <a:ea typeface="Calibri"/>
              </a:rPr>
              <a:t>Prevence - příklady</a:t>
            </a:r>
            <a:endParaRPr b="0" lang="cs-CZ" sz="6000" spc="-1" strike="noStrike">
              <a:latin typeface="Arial"/>
            </a:endParaRPr>
          </a:p>
          <a:p>
            <a:pPr>
              <a:lnSpc>
                <a:spcPct val="100000"/>
              </a:lnSpc>
              <a:buNone/>
              <a:tabLst>
                <a:tab algn="l" pos="0"/>
              </a:tabLst>
            </a:pPr>
            <a:endParaRPr b="0" lang="cs-CZ" sz="1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k ukončení předchozího nájemního vztahu nedošlo výpovědí ze strany města, neprodloužením nebo neobnovením předchozího nájemního vztahu z důvodů porušování povinností nájemce</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prokáže svoji schopnost hradit řádně a včas nájemné, úhrady za služby spojené s nájmem bytu a ostatní platby související s nájmem bytu,</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potvrzení o bezdlužnosti bude doloženo za všechny dospělé osoby budoucí domácnosti žadatele</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p:txBody>
      </p:sp>
    </p:spTree>
  </p:cSld>
  <p:transition spd="slow">
    <p:fade thruBlk="tru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Google Shape;234;p26"/>
          <p:cNvSpPr/>
          <p:nvPr/>
        </p:nvSpPr>
        <p:spPr>
          <a:xfrm>
            <a:off x="640800" y="472320"/>
            <a:ext cx="10924200" cy="627840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cs-CZ" sz="4800" spc="-1" strike="noStrike">
                <a:solidFill>
                  <a:srgbClr val="000000"/>
                </a:solidFill>
                <a:latin typeface="Calibri"/>
                <a:ea typeface="Calibri"/>
              </a:rPr>
              <a:t>Prevence – příklady – nebytové prostory</a:t>
            </a:r>
            <a:endParaRPr b="0" lang="cs-CZ" sz="4800" spc="-1" strike="noStrike">
              <a:latin typeface="Arial"/>
            </a:endParaRPr>
          </a:p>
          <a:p>
            <a:pPr>
              <a:lnSpc>
                <a:spcPct val="100000"/>
              </a:lnSpc>
              <a:buNone/>
              <a:tabLst>
                <a:tab algn="l" pos="0"/>
              </a:tabLst>
            </a:pPr>
            <a:endParaRPr b="0" lang="cs-CZ" sz="1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Žadatel složí jistinu v určité výši a v případě neuzavření smlouvy či porušení propadá jako smluvní pokuta, </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Ověřená kopie živnostenského rejstříku nebo výpis z rejstříku právnických osob ne starší 2 měsíců</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Potvrzení bezdlužnosti – finanční úřad a SSZ, </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Ručení jednatele za právnickou osobou</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a:p>
            <a:pPr marL="285840" indent="-285840">
              <a:lnSpc>
                <a:spcPct val="100000"/>
              </a:lnSpc>
              <a:buClr>
                <a:srgbClr val="000000"/>
              </a:buClr>
              <a:buFont typeface="Arial"/>
              <a:buChar char="•"/>
              <a:tabLst>
                <a:tab algn="l" pos="0"/>
              </a:tabLst>
            </a:pPr>
            <a:r>
              <a:rPr b="0" lang="cs-CZ" sz="2800" spc="-1" strike="noStrike">
                <a:solidFill>
                  <a:srgbClr val="000000"/>
                </a:solidFill>
                <a:latin typeface="Calibri"/>
                <a:ea typeface="Calibri"/>
              </a:rPr>
              <a:t>Akceptace rozhodčí  doložky </a:t>
            </a:r>
            <a:endParaRPr b="0" lang="cs-CZ" sz="2800" spc="-1" strike="noStrike">
              <a:latin typeface="Arial"/>
            </a:endParaRPr>
          </a:p>
          <a:p>
            <a:pPr marL="285840" indent="-108000">
              <a:lnSpc>
                <a:spcPct val="100000"/>
              </a:lnSpc>
              <a:buNone/>
              <a:tabLst>
                <a:tab algn="l" pos="0"/>
              </a:tabLst>
            </a:pPr>
            <a:endParaRPr b="0" lang="cs-CZ" sz="2800" spc="-1" strike="noStrike">
              <a:latin typeface="Arial"/>
            </a:endParaRPr>
          </a:p>
        </p:txBody>
      </p:sp>
    </p:spTree>
  </p:cSld>
  <p:transition spd="slow">
    <p:fade thruBlk="true"/>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Google Shape;239;p27" descr=""/>
          <p:cNvPicPr/>
          <p:nvPr/>
        </p:nvPicPr>
        <p:blipFill>
          <a:blip r:embed="rId1"/>
          <a:stretch/>
        </p:blipFill>
        <p:spPr>
          <a:xfrm>
            <a:off x="-737280" y="-1278360"/>
            <a:ext cx="14303520" cy="861192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Google Shape;244;p28" descr=""/>
          <p:cNvPicPr/>
          <p:nvPr/>
        </p:nvPicPr>
        <p:blipFill>
          <a:blip r:embed="rId1"/>
          <a:stretch/>
        </p:blipFill>
        <p:spPr>
          <a:xfrm>
            <a:off x="-102600" y="0"/>
            <a:ext cx="13127760" cy="6857640"/>
          </a:xfrm>
          <a:prstGeom prst="rect">
            <a:avLst/>
          </a:prstGeom>
          <a:ln w="0">
            <a:noFill/>
          </a:ln>
        </p:spPr>
      </p:pic>
      <p:sp>
        <p:nvSpPr>
          <p:cNvPr id="178" name="Google Shape;245;p28"/>
          <p:cNvSpPr/>
          <p:nvPr/>
        </p:nvSpPr>
        <p:spPr>
          <a:xfrm>
            <a:off x="68400" y="1315440"/>
            <a:ext cx="1321560" cy="3042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1400" spc="-1" strike="noStrike">
                <a:solidFill>
                  <a:srgbClr val="ff0000"/>
                </a:solidFill>
                <a:latin typeface="Arial"/>
                <a:ea typeface="Arial"/>
              </a:rPr>
              <a:t>Proti tomu:</a:t>
            </a:r>
            <a:endParaRPr b="0" lang="cs-CZ" sz="1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Google Shape;250;p29"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Google Shape;255;p30" descr=""/>
          <p:cNvPicPr/>
          <p:nvPr/>
        </p:nvPicPr>
        <p:blipFill>
          <a:blip r:embed="rId1"/>
          <a:stretch/>
        </p:blipFill>
        <p:spPr>
          <a:xfrm>
            <a:off x="0" y="0"/>
            <a:ext cx="12191760" cy="6857640"/>
          </a:xfrm>
          <a:prstGeom prst="rect">
            <a:avLst/>
          </a:prstGeom>
          <a:ln w="0">
            <a:noFill/>
          </a:ln>
        </p:spPr>
      </p:pic>
      <p:sp>
        <p:nvSpPr>
          <p:cNvPr id="181" name="Google Shape;256;p30"/>
          <p:cNvSpPr/>
          <p:nvPr/>
        </p:nvSpPr>
        <p:spPr>
          <a:xfrm>
            <a:off x="339120" y="1306440"/>
            <a:ext cx="1321560" cy="3042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1400" spc="-1" strike="noStrike">
                <a:solidFill>
                  <a:srgbClr val="ff0000"/>
                </a:solidFill>
                <a:latin typeface="Arial"/>
                <a:ea typeface="Arial"/>
              </a:rPr>
              <a:t>Proti tomu:</a:t>
            </a:r>
            <a:endParaRPr b="0" lang="cs-CZ" sz="14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2" name="Google Shape;261;p31" descr=""/>
          <p:cNvPicPr/>
          <p:nvPr/>
        </p:nvPicPr>
        <p:blipFill>
          <a:blip r:embed="rId1"/>
          <a:stretch/>
        </p:blipFill>
        <p:spPr>
          <a:xfrm>
            <a:off x="2156040" y="0"/>
            <a:ext cx="8174520" cy="6857640"/>
          </a:xfrm>
          <a:prstGeom prst="rect">
            <a:avLst/>
          </a:prstGeom>
          <a:ln w="0">
            <a:noFill/>
          </a:ln>
        </p:spPr>
      </p:pic>
      <p:sp>
        <p:nvSpPr>
          <p:cNvPr id="183" name="Google Shape;262;p31"/>
          <p:cNvSpPr/>
          <p:nvPr/>
        </p:nvSpPr>
        <p:spPr>
          <a:xfrm>
            <a:off x="1331640" y="5916960"/>
            <a:ext cx="824040" cy="484200"/>
          </a:xfrm>
          <a:prstGeom prst="rightArrow">
            <a:avLst>
              <a:gd name="adj1" fmla="val 50000"/>
              <a:gd name="adj2" fmla="val 50000"/>
            </a:avLst>
          </a:prstGeom>
          <a:solidFill>
            <a:schemeClr val="accent6"/>
          </a:solidFill>
          <a:ln w="12700">
            <a:solidFill>
              <a:srgbClr val="42719b"/>
            </a:solidFill>
            <a:miter/>
          </a:ln>
        </p:spPr>
        <p:style>
          <a:lnRef idx="0"/>
          <a:fillRef idx="0"/>
          <a:effectRef idx="0"/>
          <a:fontRef idx="minor"/>
        </p:style>
      </p:sp>
    </p:spTree>
  </p:cSld>
  <p:transition spd="slow">
    <p:fade thruBlk="true"/>
  </p:transition>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Google Shape;267;p32"/>
          <p:cNvSpPr/>
          <p:nvPr/>
        </p:nvSpPr>
        <p:spPr>
          <a:xfrm>
            <a:off x="617760" y="916200"/>
            <a:ext cx="11194920" cy="4320720"/>
          </a:xfrm>
          <a:prstGeom prst="rect">
            <a:avLst/>
          </a:prstGeom>
          <a:noFill/>
          <a:ln w="0">
            <a:noFill/>
          </a:ln>
        </p:spPr>
        <p:style>
          <a:lnRef idx="0"/>
          <a:fillRef idx="0"/>
          <a:effectRef idx="0"/>
          <a:fontRef idx="minor"/>
        </p:style>
        <p:txBody>
          <a:bodyPr anchor="t">
            <a:noAutofit/>
          </a:bodyPr>
          <a:p>
            <a:pPr>
              <a:lnSpc>
                <a:spcPct val="90000"/>
              </a:lnSpc>
              <a:buNone/>
              <a:tabLst>
                <a:tab algn="l" pos="0"/>
              </a:tabLst>
            </a:pPr>
            <a:r>
              <a:rPr b="1" lang="cs-CZ" sz="2800" spc="-1" strike="noStrike">
                <a:solidFill>
                  <a:srgbClr val="000000"/>
                </a:solidFill>
                <a:latin typeface="Calibri"/>
                <a:ea typeface="Calibri"/>
              </a:rPr>
              <a:t>Odkazy na DATA:</a:t>
            </a:r>
            <a:endParaRPr b="0" lang="cs-CZ" sz="2800" spc="-1" strike="noStrike">
              <a:latin typeface="Arial"/>
            </a:endParaRPr>
          </a:p>
          <a:p>
            <a:pPr marL="228600" indent="-50760">
              <a:lnSpc>
                <a:spcPct val="90000"/>
              </a:lnSpc>
              <a:spcBef>
                <a:spcPts val="1001"/>
              </a:spcBef>
              <a:buNone/>
              <a:tabLst>
                <a:tab algn="l" pos="0"/>
              </a:tabLst>
            </a:pP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ARES - </a:t>
            </a:r>
            <a:r>
              <a:rPr b="0" lang="cs-CZ" sz="2800" spc="-1" strike="noStrike" u="sng">
                <a:solidFill>
                  <a:srgbClr val="0563c1"/>
                </a:solidFill>
                <a:uFillTx/>
                <a:latin typeface="Calibri"/>
                <a:ea typeface="Calibri"/>
                <a:hlinkClick r:id="rId1"/>
              </a:rPr>
              <a:t>http://wwwinfo.mfcr.cz/ares/ares.html</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JUSTICE - </a:t>
            </a:r>
            <a:r>
              <a:rPr b="0" lang="cs-CZ" sz="2800" spc="-1" strike="noStrike" u="sng">
                <a:solidFill>
                  <a:srgbClr val="0563c1"/>
                </a:solidFill>
                <a:uFillTx/>
                <a:latin typeface="Calibri"/>
                <a:ea typeface="Calibri"/>
                <a:hlinkClick r:id="rId2"/>
              </a:rPr>
              <a:t>http://portal.justice.cz/Justice2/uvod/uvod.aspx</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KATASTR NEMOVITOSTÍ - </a:t>
            </a:r>
            <a:r>
              <a:rPr b="0" lang="cs-CZ" sz="2800" spc="-1" strike="noStrike" u="sng">
                <a:solidFill>
                  <a:srgbClr val="0563c1"/>
                </a:solidFill>
                <a:uFillTx/>
                <a:latin typeface="Calibri"/>
                <a:ea typeface="Calibri"/>
                <a:hlinkClick r:id="rId3"/>
              </a:rPr>
              <a:t>http://www.cuzk.cz/</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DATABÁZE DLUŽNÍKŮ - </a:t>
            </a:r>
            <a:r>
              <a:rPr b="0" lang="cs-CZ" sz="2800" spc="-1" strike="noStrike" u="sng">
                <a:solidFill>
                  <a:srgbClr val="0563c1"/>
                </a:solidFill>
                <a:uFillTx/>
                <a:latin typeface="Calibri"/>
                <a:ea typeface="Calibri"/>
                <a:hlinkClick r:id="rId4"/>
              </a:rPr>
              <a:t>http://www.bpx.cz/</a:t>
            </a:r>
            <a:r>
              <a:rPr b="0" lang="cs-CZ" sz="2800" spc="-1" strike="noStrike">
                <a:solidFill>
                  <a:srgbClr val="000000"/>
                </a:solidFill>
                <a:latin typeface="Calibri"/>
                <a:ea typeface="Calibri"/>
              </a:rPr>
              <a:t>; </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INSOLVENČNÍ REJSTŘÍK - </a:t>
            </a:r>
            <a:r>
              <a:rPr b="0" lang="cs-CZ" sz="2800" spc="-1" strike="noStrike" u="sng">
                <a:solidFill>
                  <a:srgbClr val="0563c1"/>
                </a:solidFill>
                <a:uFillTx/>
                <a:latin typeface="Calibri"/>
                <a:ea typeface="Calibri"/>
                <a:hlinkClick r:id="rId5"/>
              </a:rPr>
              <a:t>https://isir.justice.cz/isir/common/index.do</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AUKCE, DRAŽBY - </a:t>
            </a:r>
            <a:r>
              <a:rPr b="0" lang="cs-CZ" sz="2800" spc="-1" strike="noStrike" u="sng">
                <a:solidFill>
                  <a:srgbClr val="0563c1"/>
                </a:solidFill>
                <a:uFillTx/>
                <a:latin typeface="Calibri"/>
                <a:ea typeface="Calibri"/>
                <a:hlinkClick r:id="rId6"/>
              </a:rPr>
              <a:t>http://www.drazebnikalendar.cz/</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CENTRÁLNÍ EVIDENCE EXEKUCÍ - </a:t>
            </a:r>
            <a:r>
              <a:rPr b="0" lang="cs-CZ" sz="2800" spc="-1" strike="noStrike" u="sng">
                <a:solidFill>
                  <a:srgbClr val="0563c1"/>
                </a:solidFill>
                <a:uFillTx/>
                <a:latin typeface="Calibri"/>
                <a:ea typeface="Calibri"/>
                <a:hlinkClick r:id="rId7"/>
              </a:rPr>
              <a:t>https://www.ceecr.cz/</a:t>
            </a:r>
            <a:r>
              <a:rPr b="0" lang="cs-CZ" sz="2800" spc="-1" strike="noStrike">
                <a:solidFill>
                  <a:srgbClr val="000000"/>
                </a:solidFill>
                <a:latin typeface="Calibri"/>
                <a:ea typeface="Calibri"/>
              </a:rPr>
              <a:t> </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VAZBY FIREM A OSOB - </a:t>
            </a:r>
            <a:r>
              <a:rPr b="0" lang="cs-CZ" sz="2800" spc="-1" strike="noStrike" u="sng">
                <a:solidFill>
                  <a:srgbClr val="0563c1"/>
                </a:solidFill>
                <a:uFillTx/>
                <a:latin typeface="Calibri"/>
                <a:ea typeface="Calibri"/>
                <a:hlinkClick r:id="rId8"/>
              </a:rPr>
              <a:t>http://obchodni-rejstrik.podnikani.cz/</a:t>
            </a:r>
            <a:r>
              <a:rPr b="0" lang="cs-CZ" sz="2800" spc="-1" strike="noStrike">
                <a:solidFill>
                  <a:srgbClr val="000000"/>
                </a:solidFill>
                <a:latin typeface="Calibri"/>
                <a:ea typeface="Calibri"/>
              </a:rPr>
              <a:t> </a:t>
            </a:r>
            <a:endParaRPr b="0" lang="cs-CZ" sz="2800" spc="-1" strike="noStrike">
              <a:latin typeface="Arial"/>
            </a:endParaRPr>
          </a:p>
        </p:txBody>
      </p:sp>
    </p:spTree>
  </p:cSld>
  <p:transition spd="slow">
    <p:fade thruBlk="tru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Google Shape;101;p3"/>
          <p:cNvSpPr/>
          <p:nvPr/>
        </p:nvSpPr>
        <p:spPr>
          <a:xfrm>
            <a:off x="970560" y="621000"/>
            <a:ext cx="9348840" cy="411444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2400" spc="-1" strike="noStrike">
                <a:solidFill>
                  <a:srgbClr val="000000"/>
                </a:solidFill>
                <a:latin typeface="Arial"/>
                <a:ea typeface="Arial"/>
              </a:rPr>
              <a:t>Mgr. Vlastimil Veselý, MBA, LL.M.</a:t>
            </a:r>
            <a:r>
              <a:rPr b="0" lang="cs-CZ" sz="2400" spc="-1" strike="noStrike">
                <a:solidFill>
                  <a:srgbClr val="000000"/>
                </a:solidFill>
                <a:latin typeface="Arial"/>
                <a:ea typeface="Arial"/>
              </a:rPr>
              <a:t>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- 20 let v oblasti veřejné správy,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problematika řízení pohledávek obcí se zaměřením jak na státní správu (místní poplatky, pokuty) tak i na samosprávu (pohledávky z pronájmů).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výkonný ředitel společnosti CATANIA GROUP s.r.o.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poradenská a přednášková činnost pro města a obce, svazky obcí, mikroregiony, DSO, především v oblastech daňového řízení, insolvence, exekuce a řízení pohledávek na obcích.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publikování a metodika pro obce</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ocenění – Osobnost Egoverntmentu 2023 – 3 místo</a:t>
            </a:r>
            <a:endParaRPr b="0" lang="cs-CZ" sz="24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Google Shape;272;p33"/>
          <p:cNvSpPr/>
          <p:nvPr/>
        </p:nvSpPr>
        <p:spPr>
          <a:xfrm>
            <a:off x="83880" y="401040"/>
            <a:ext cx="12107520" cy="6456600"/>
          </a:xfrm>
          <a:prstGeom prst="rect">
            <a:avLst/>
          </a:prstGeom>
          <a:noFill/>
          <a:ln w="0">
            <a:noFill/>
          </a:ln>
        </p:spPr>
        <p:style>
          <a:lnRef idx="0"/>
          <a:fillRef idx="0"/>
          <a:effectRef idx="0"/>
          <a:fontRef idx="minor"/>
        </p:style>
        <p:txBody>
          <a:bodyPr anchor="t">
            <a:noAutofit/>
          </a:bodyPr>
          <a:p>
            <a:pPr marL="228600" indent="-228600">
              <a:lnSpc>
                <a:spcPct val="90000"/>
              </a:lnSpc>
              <a:buClr>
                <a:srgbClr val="000000"/>
              </a:buClr>
              <a:buFont typeface="Arial"/>
              <a:buChar char="•"/>
            </a:pPr>
            <a:r>
              <a:rPr b="0" lang="cs-CZ" sz="2800" spc="-1" strike="noStrike">
                <a:solidFill>
                  <a:srgbClr val="000000"/>
                </a:solidFill>
                <a:latin typeface="Calibri"/>
                <a:ea typeface="Calibri"/>
              </a:rPr>
              <a:t>REJSTŘÍK TRESTŮ PRÁVNICKÝCH OSOB - </a:t>
            </a:r>
            <a:r>
              <a:rPr b="0" lang="cs-CZ" sz="2800" spc="-1" strike="noStrike" u="sng">
                <a:solidFill>
                  <a:srgbClr val="0563c1"/>
                </a:solidFill>
                <a:uFillTx/>
                <a:latin typeface="Calibri"/>
                <a:ea typeface="Calibri"/>
                <a:hlinkClick r:id="rId1"/>
              </a:rPr>
              <a:t>https://eservice-po.rejtr.justice.cz/public/odsouzeni;jsessionid=963D4D74B2706A0219936DC2C4E593FE.pocluster1?0</a:t>
            </a:r>
            <a:r>
              <a:rPr b="0" lang="cs-CZ" sz="2800" spc="-1" strike="noStrike">
                <a:solidFill>
                  <a:srgbClr val="000000"/>
                </a:solidFill>
                <a:latin typeface="Calibri"/>
                <a:ea typeface="Calibri"/>
              </a:rPr>
              <a:t>  </a:t>
            </a:r>
            <a:endParaRPr b="0" lang="cs-CZ" sz="2800" spc="-1" strike="noStrike">
              <a:latin typeface="Arial"/>
            </a:endParaRPr>
          </a:p>
          <a:p>
            <a:pPr marL="228600" indent="-50760">
              <a:lnSpc>
                <a:spcPct val="90000"/>
              </a:lnSpc>
              <a:spcBef>
                <a:spcPts val="1001"/>
              </a:spcBef>
              <a:buNone/>
              <a:tabLst>
                <a:tab algn="l" pos="0"/>
              </a:tabLst>
            </a:pP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LUSTRACE FIREM - </a:t>
            </a:r>
            <a:r>
              <a:rPr b="0" lang="cs-CZ" sz="2800" spc="-1" strike="noStrike" u="sng">
                <a:solidFill>
                  <a:srgbClr val="0563c1"/>
                </a:solidFill>
                <a:uFillTx/>
                <a:latin typeface="Calibri"/>
                <a:ea typeface="Calibri"/>
                <a:hlinkClick r:id="rId2"/>
              </a:rPr>
              <a:t>http://lustrator.bisnode.cz/index.php?p=lustrace</a:t>
            </a:r>
            <a:r>
              <a:rPr b="0" lang="cs-CZ" sz="2800" spc="-1" strike="noStrike">
                <a:solidFill>
                  <a:srgbClr val="000000"/>
                </a:solidFill>
                <a:latin typeface="Calibri"/>
                <a:ea typeface="Calibri"/>
              </a:rPr>
              <a:t> </a:t>
            </a:r>
            <a:endParaRPr b="0" lang="cs-CZ" sz="2800" spc="-1" strike="noStrike">
              <a:latin typeface="Arial"/>
            </a:endParaRPr>
          </a:p>
          <a:p>
            <a:pPr marL="228600" indent="-50760">
              <a:lnSpc>
                <a:spcPct val="90000"/>
              </a:lnSpc>
              <a:spcBef>
                <a:spcPts val="1001"/>
              </a:spcBef>
              <a:buNone/>
              <a:tabLst>
                <a:tab algn="l" pos="0"/>
              </a:tabLst>
            </a:pP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NESPOLEHLIVÝ PLÁTCE DPH - </a:t>
            </a:r>
            <a:r>
              <a:rPr b="0" lang="cs-CZ" sz="2800" spc="-1" strike="noStrike" u="sng">
                <a:solidFill>
                  <a:srgbClr val="0563c1"/>
                </a:solidFill>
                <a:uFillTx/>
                <a:latin typeface="Calibri"/>
                <a:ea typeface="Calibri"/>
                <a:hlinkClick r:id="rId3"/>
              </a:rPr>
              <a:t>http://adisreg.mfcr.cz/adistc/adis/irs/irep_dph/dphInputForm.faces</a:t>
            </a:r>
            <a:r>
              <a:rPr b="0" lang="cs-CZ" sz="2800" spc="-1" strike="noStrike">
                <a:solidFill>
                  <a:srgbClr val="000000"/>
                </a:solidFill>
                <a:latin typeface="Calibri"/>
                <a:ea typeface="Calibri"/>
              </a:rPr>
              <a:t>  </a:t>
            </a:r>
            <a:endParaRPr b="0" lang="cs-CZ" sz="2800" spc="-1" strike="noStrike">
              <a:latin typeface="Arial"/>
            </a:endParaRPr>
          </a:p>
          <a:p>
            <a:pPr marL="228600" indent="-50760">
              <a:lnSpc>
                <a:spcPct val="90000"/>
              </a:lnSpc>
              <a:spcBef>
                <a:spcPts val="1001"/>
              </a:spcBef>
              <a:buNone/>
              <a:tabLst>
                <a:tab algn="l" pos="0"/>
              </a:tabLst>
            </a:pP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EVIDENCE DLUHU - </a:t>
            </a:r>
            <a:r>
              <a:rPr b="0" lang="cs-CZ" sz="2800" spc="-1" strike="noStrike" u="sng">
                <a:solidFill>
                  <a:srgbClr val="0563c1"/>
                </a:solidFill>
                <a:uFillTx/>
                <a:latin typeface="Calibri"/>
                <a:ea typeface="Calibri"/>
                <a:hlinkClick r:id="rId4"/>
              </a:rPr>
              <a:t>https://www.solus.cz/</a:t>
            </a:r>
            <a:endParaRPr b="0" lang="cs-CZ" sz="2800" spc="-1" strike="noStrike">
              <a:latin typeface="Arial"/>
            </a:endParaRPr>
          </a:p>
          <a:p>
            <a:pPr marL="228600" indent="-50760">
              <a:lnSpc>
                <a:spcPct val="90000"/>
              </a:lnSpc>
              <a:spcBef>
                <a:spcPts val="1001"/>
              </a:spcBef>
              <a:buNone/>
              <a:tabLst>
                <a:tab algn="l" pos="0"/>
              </a:tabLst>
            </a:pP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BONITA KLIENTA - </a:t>
            </a:r>
            <a:r>
              <a:rPr b="0" lang="cs-CZ" sz="2800" spc="-1" strike="noStrike" u="sng">
                <a:solidFill>
                  <a:srgbClr val="0563c1"/>
                </a:solidFill>
                <a:uFillTx/>
                <a:latin typeface="Calibri"/>
                <a:ea typeface="Calibri"/>
                <a:hlinkClick r:id="rId5"/>
              </a:rPr>
              <a:t>https://www.creditcheck.cz/</a:t>
            </a:r>
            <a:endParaRPr b="0" lang="cs-CZ" sz="2800" spc="-1" strike="noStrike">
              <a:latin typeface="Arial"/>
            </a:endParaRPr>
          </a:p>
          <a:p>
            <a:pPr marL="228600" indent="-50760">
              <a:lnSpc>
                <a:spcPct val="90000"/>
              </a:lnSpc>
              <a:spcBef>
                <a:spcPts val="1001"/>
              </a:spcBef>
              <a:buNone/>
              <a:tabLst>
                <a:tab algn="l" pos="0"/>
              </a:tabLst>
            </a:pPr>
            <a:endParaRPr b="0" lang="cs-CZ" sz="2800" spc="-1" strike="noStrike">
              <a:latin typeface="Arial"/>
            </a:endParaRPr>
          </a:p>
          <a:p>
            <a:pPr marL="228600" indent="-50760">
              <a:lnSpc>
                <a:spcPct val="90000"/>
              </a:lnSpc>
              <a:spcBef>
                <a:spcPts val="1001"/>
              </a:spcBef>
              <a:buNone/>
              <a:tabLst>
                <a:tab algn="l" pos="0"/>
              </a:tabLst>
            </a:pPr>
            <a:endParaRPr b="0" lang="cs-CZ" sz="2800" spc="-1" strike="noStrike">
              <a:latin typeface="Arial"/>
            </a:endParaRPr>
          </a:p>
        </p:txBody>
      </p:sp>
    </p:spTree>
  </p:cSld>
  <p:transition spd="slow">
    <p:fade thruBlk="true"/>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Google Shape;277;p34"/>
          <p:cNvSpPr/>
          <p:nvPr/>
        </p:nvSpPr>
        <p:spPr>
          <a:xfrm>
            <a:off x="401040" y="569160"/>
            <a:ext cx="11485800" cy="5812560"/>
          </a:xfrm>
          <a:prstGeom prst="rect">
            <a:avLst/>
          </a:prstGeom>
          <a:noFill/>
          <a:ln w="0">
            <a:noFill/>
          </a:ln>
        </p:spPr>
        <p:style>
          <a:lnRef idx="0"/>
          <a:fillRef idx="0"/>
          <a:effectRef idx="0"/>
          <a:fontRef idx="minor"/>
        </p:style>
        <p:txBody>
          <a:bodyPr anchor="t">
            <a:noAutofit/>
          </a:bodyPr>
          <a:p>
            <a:pPr marL="228600" indent="-50760">
              <a:lnSpc>
                <a:spcPct val="90000"/>
              </a:lnSpc>
              <a:spcBef>
                <a:spcPts val="1001"/>
              </a:spcBef>
              <a:buNone/>
              <a:tabLst>
                <a:tab algn="l" pos="0"/>
              </a:tabLst>
            </a:pP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1" lang="cs-CZ" sz="2800" spc="-1" strike="noStrike">
                <a:solidFill>
                  <a:srgbClr val="000000"/>
                </a:solidFill>
                <a:latin typeface="Calibri"/>
                <a:ea typeface="Calibri"/>
              </a:rPr>
              <a:t>“</a:t>
            </a:r>
            <a:r>
              <a:rPr b="1" lang="cs-CZ" sz="2800" spc="-1" strike="noStrike">
                <a:solidFill>
                  <a:srgbClr val="000000"/>
                </a:solidFill>
                <a:latin typeface="Calibri"/>
                <a:ea typeface="Calibri"/>
              </a:rPr>
              <a:t>GOOGLUJTE”</a:t>
            </a:r>
            <a:r>
              <a:rPr b="0" lang="cs-CZ" sz="2800" spc="-1" strike="noStrike">
                <a:solidFill>
                  <a:srgbClr val="000000"/>
                </a:solidFill>
                <a:latin typeface="Calibri"/>
                <a:ea typeface="Calibri"/>
              </a:rPr>
              <a:t> </a:t>
            </a:r>
            <a:r>
              <a:rPr b="0" lang="cs-CZ" sz="2800" spc="-1" strike="noStrike" u="sng">
                <a:solidFill>
                  <a:srgbClr val="0563c1"/>
                </a:solidFill>
                <a:uFillTx/>
                <a:latin typeface="Calibri"/>
                <a:ea typeface="Calibri"/>
                <a:hlinkClick r:id="rId1"/>
              </a:rPr>
              <a:t>http://www.google.cz/</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Zadejte jeho jméno a přidejte slova jako “reference”, “reklamace” nebo “zkušenosti”. </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Dejte do vyhledávače také jméno jednatele nebo majitele a prověřte, zda nefiguroval u některých pochybných firem. </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Podívejte se na </a:t>
            </a:r>
            <a:r>
              <a:rPr b="0" lang="cs-CZ" sz="2800" spc="-1" strike="noStrike">
                <a:solidFill>
                  <a:srgbClr val="ff0000"/>
                </a:solidFill>
                <a:latin typeface="Calibri"/>
                <a:ea typeface="Calibri"/>
              </a:rPr>
              <a:t>Facebook, Twitter apod</a:t>
            </a:r>
            <a:r>
              <a:rPr b="0" lang="cs-CZ" sz="2800" spc="-1" strike="noStrike">
                <a:solidFill>
                  <a:srgbClr val="000000"/>
                </a:solidFill>
                <a:latin typeface="Calibri"/>
                <a:ea typeface="Calibri"/>
              </a:rPr>
              <a:t>. </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Vygooglujte telefonní číslo. </a:t>
            </a:r>
            <a:endParaRPr b="0" lang="cs-CZ" sz="2800" spc="-1" strike="noStrike">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Pokud jde o podnikatele nebo firmu - podívejte se na jeho webové stránky, co prodává, jak se prezentuje. </a:t>
            </a:r>
            <a:endParaRPr b="0" lang="cs-CZ" sz="2800" spc="-1" strike="noStrike">
              <a:latin typeface="Arial"/>
            </a:endParaRPr>
          </a:p>
          <a:p>
            <a:pPr marL="228600" indent="-50760">
              <a:lnSpc>
                <a:spcPct val="90000"/>
              </a:lnSpc>
              <a:spcBef>
                <a:spcPts val="1001"/>
              </a:spcBef>
              <a:buNone/>
              <a:tabLst>
                <a:tab algn="l" pos="0"/>
              </a:tabLst>
            </a:pPr>
            <a:endParaRPr b="0" lang="cs-CZ" sz="2800" spc="-1" strike="noStrike">
              <a:latin typeface="Arial"/>
            </a:endParaRPr>
          </a:p>
        </p:txBody>
      </p:sp>
    </p:spTree>
  </p:cSld>
  <p:transition spd="slow">
    <p:fade thruBlk="true"/>
  </p:transition>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7" name="Google Shape;282;p35" descr=""/>
          <p:cNvPicPr/>
          <p:nvPr/>
        </p:nvPicPr>
        <p:blipFill>
          <a:blip r:embed="rId1"/>
          <a:stretch/>
        </p:blipFill>
        <p:spPr>
          <a:xfrm>
            <a:off x="2156040" y="0"/>
            <a:ext cx="8174520" cy="6857640"/>
          </a:xfrm>
          <a:prstGeom prst="rect">
            <a:avLst/>
          </a:prstGeom>
          <a:ln w="0">
            <a:noFill/>
          </a:ln>
        </p:spPr>
      </p:pic>
      <p:sp>
        <p:nvSpPr>
          <p:cNvPr id="188" name="Google Shape;283;p35"/>
          <p:cNvSpPr/>
          <p:nvPr/>
        </p:nvSpPr>
        <p:spPr>
          <a:xfrm>
            <a:off x="1331640" y="4687560"/>
            <a:ext cx="824040" cy="484200"/>
          </a:xfrm>
          <a:prstGeom prst="rightArrow">
            <a:avLst>
              <a:gd name="adj1" fmla="val 50000"/>
              <a:gd name="adj2" fmla="val 50000"/>
            </a:avLst>
          </a:prstGeom>
          <a:solidFill>
            <a:schemeClr val="accent6"/>
          </a:solidFill>
          <a:ln w="12700">
            <a:solidFill>
              <a:srgbClr val="42719b"/>
            </a:solidFill>
            <a:miter/>
          </a:ln>
        </p:spPr>
        <p:style>
          <a:lnRef idx="0"/>
          <a:fillRef idx="0"/>
          <a:effectRef idx="0"/>
          <a:fontRef idx="minor"/>
        </p:style>
      </p:sp>
    </p:spTree>
  </p:cSld>
  <p:transition spd="slow">
    <p:fade thruBlk="true"/>
  </p:transition>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9" name="Google Shape;288;p36" descr=""/>
          <p:cNvPicPr/>
          <p:nvPr/>
        </p:nvPicPr>
        <p:blipFill>
          <a:blip r:embed="rId1"/>
          <a:stretch/>
        </p:blipFill>
        <p:spPr>
          <a:xfrm>
            <a:off x="2562840" y="593280"/>
            <a:ext cx="7206120" cy="5716800"/>
          </a:xfrm>
          <a:prstGeom prst="rect">
            <a:avLst/>
          </a:prstGeom>
          <a:ln w="0">
            <a:noFill/>
          </a:ln>
        </p:spPr>
      </p:pic>
    </p:spTree>
  </p:cSld>
  <p:transition spd="slow">
    <p:fade thruBlk="true"/>
  </p:transition>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Google Shape;293;p37"/>
          <p:cNvSpPr/>
          <p:nvPr/>
        </p:nvSpPr>
        <p:spPr>
          <a:xfrm>
            <a:off x="3088440" y="421560"/>
            <a:ext cx="5980680" cy="5980680"/>
          </a:xfrm>
          <a:prstGeom prst="rect">
            <a:avLst/>
          </a:prstGeom>
          <a:noFill/>
          <a:ln w="0">
            <a:noFill/>
          </a:ln>
        </p:spPr>
        <p:style>
          <a:lnRef idx="0"/>
          <a:fillRef idx="0"/>
          <a:effectRef idx="0"/>
          <a:fontRef idx="minor"/>
        </p:style>
      </p:sp>
      <p:pic>
        <p:nvPicPr>
          <p:cNvPr id="191" name="Google Shape;294;p37" descr=""/>
          <p:cNvPicPr/>
          <p:nvPr/>
        </p:nvPicPr>
        <p:blipFill>
          <a:blip r:embed="rId1"/>
          <a:stretch/>
        </p:blipFill>
        <p:spPr>
          <a:xfrm>
            <a:off x="2291040" y="540000"/>
            <a:ext cx="7575480" cy="589608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2" name="Google Shape;299;p38" descr=""/>
          <p:cNvPicPr/>
          <p:nvPr/>
        </p:nvPicPr>
        <p:blipFill>
          <a:blip r:embed="rId1"/>
          <a:stretch/>
        </p:blipFill>
        <p:spPr>
          <a:xfrm rot="16200000">
            <a:off x="-2043000" y="-132480"/>
            <a:ext cx="9556200" cy="6858000"/>
          </a:xfrm>
          <a:prstGeom prst="rect">
            <a:avLst/>
          </a:prstGeom>
          <a:ln w="0">
            <a:noFill/>
          </a:ln>
        </p:spPr>
      </p:pic>
      <p:pic>
        <p:nvPicPr>
          <p:cNvPr id="193" name="Google Shape;300;p38" descr=""/>
          <p:cNvPicPr/>
          <p:nvPr/>
        </p:nvPicPr>
        <p:blipFill>
          <a:blip r:embed="rId2"/>
          <a:stretch/>
        </p:blipFill>
        <p:spPr>
          <a:xfrm rot="16200000">
            <a:off x="3969000" y="319320"/>
            <a:ext cx="10338480" cy="6632280"/>
          </a:xfrm>
          <a:prstGeom prst="rect">
            <a:avLst/>
          </a:prstGeom>
          <a:ln w="0">
            <a:noFill/>
          </a:ln>
        </p:spPr>
      </p:pic>
      <p:sp>
        <p:nvSpPr>
          <p:cNvPr id="194" name="Google Shape;301;p38"/>
          <p:cNvSpPr/>
          <p:nvPr/>
        </p:nvSpPr>
        <p:spPr>
          <a:xfrm>
            <a:off x="5822280" y="-556560"/>
            <a:ext cx="806760" cy="7856280"/>
          </a:xfrm>
          <a:prstGeom prst="rect">
            <a:avLst/>
          </a:prstGeom>
          <a:solidFill>
            <a:schemeClr val="lt1"/>
          </a:solidFill>
          <a:ln w="12700">
            <a:solidFill>
              <a:srgbClr val="42719b"/>
            </a:solidFill>
            <a:miter/>
          </a:ln>
        </p:spPr>
        <p:style>
          <a:lnRef idx="0"/>
          <a:fillRef idx="0"/>
          <a:effectRef idx="0"/>
          <a:fontRef idx="minor"/>
        </p:style>
      </p:sp>
      <p:sp>
        <p:nvSpPr>
          <p:cNvPr id="195" name="Google Shape;302;p38"/>
          <p:cNvSpPr/>
          <p:nvPr/>
        </p:nvSpPr>
        <p:spPr>
          <a:xfrm>
            <a:off x="2266200" y="4937760"/>
            <a:ext cx="739080" cy="95040"/>
          </a:xfrm>
          <a:prstGeom prst="rect">
            <a:avLst/>
          </a:prstGeom>
          <a:solidFill>
            <a:schemeClr val="lt1"/>
          </a:solidFill>
          <a:ln w="0">
            <a:noFill/>
          </a:ln>
        </p:spPr>
        <p:style>
          <a:lnRef idx="0"/>
          <a:fillRef idx="0"/>
          <a:effectRef idx="0"/>
          <a:fontRef idx="minor"/>
        </p:style>
      </p:sp>
      <p:sp>
        <p:nvSpPr>
          <p:cNvPr id="196" name="Google Shape;303;p38"/>
          <p:cNvSpPr/>
          <p:nvPr/>
        </p:nvSpPr>
        <p:spPr>
          <a:xfrm>
            <a:off x="2132280" y="5042520"/>
            <a:ext cx="739080" cy="95040"/>
          </a:xfrm>
          <a:prstGeom prst="rect">
            <a:avLst/>
          </a:prstGeom>
          <a:solidFill>
            <a:schemeClr val="lt1"/>
          </a:solidFill>
          <a:ln w="25400">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 name="Google Shape;308;p39"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8" name="Google Shape;313;p40"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Google Shape;318;p41"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0" name="Google Shape;323;p42"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Google Shape;106;p4"/>
          <p:cNvSpPr/>
          <p:nvPr/>
        </p:nvSpPr>
        <p:spPr>
          <a:xfrm>
            <a:off x="214560" y="425160"/>
            <a:ext cx="11289600" cy="63090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2400" spc="-1" strike="noStrike">
                <a:solidFill>
                  <a:srgbClr val="000000"/>
                </a:solidFill>
                <a:latin typeface="Arial"/>
                <a:ea typeface="Arial"/>
              </a:rPr>
              <a:t>CATANIA GROUP s.r.o.</a:t>
            </a:r>
            <a:endParaRPr b="0" lang="cs-CZ" sz="2400" spc="-1" strike="noStrike">
              <a:latin typeface="Arial"/>
            </a:endParaRPr>
          </a:p>
          <a:p>
            <a:pPr>
              <a:lnSpc>
                <a:spcPct val="100000"/>
              </a:lnSpc>
              <a:buNone/>
              <a:tabLst>
                <a:tab algn="l" pos="0"/>
              </a:tabLst>
            </a:pPr>
            <a:r>
              <a:rPr b="1" lang="cs-CZ" sz="2400" spc="-1" strike="noStrike">
                <a:solidFill>
                  <a:srgbClr val="000000"/>
                </a:solidFill>
                <a:latin typeface="Arial"/>
                <a:ea typeface="Arial"/>
              </a:rPr>
              <a:t>Služby pro města a obce - SPMO</a:t>
            </a:r>
            <a:r>
              <a:rPr b="0" lang="cs-CZ" sz="2400" spc="-1" strike="noStrike">
                <a:solidFill>
                  <a:srgbClr val="000000"/>
                </a:solidFill>
                <a:latin typeface="Arial"/>
                <a:ea typeface="Arial"/>
              </a:rPr>
              <a:t>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akreditované, neakreditované a speciální kurzy pro města a obce, </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metodické pomůcky pro celý úřad – E-Úřad</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a:t>
            </a:r>
            <a:r>
              <a:rPr b="1" lang="cs-CZ" sz="2400" spc="-1" strike="noStrike">
                <a:solidFill>
                  <a:srgbClr val="000000"/>
                </a:solidFill>
                <a:latin typeface="Arial"/>
                <a:ea typeface="Arial"/>
              </a:rPr>
              <a:t>E-Úřad</a:t>
            </a:r>
            <a:r>
              <a:rPr b="0" lang="cs-CZ" sz="2400" spc="-1" strike="noStrike">
                <a:solidFill>
                  <a:srgbClr val="000000"/>
                </a:solidFill>
                <a:latin typeface="Arial"/>
                <a:ea typeface="Arial"/>
              </a:rPr>
              <a:t> – E-tajemník a starosta, E-ekonomika, E-Územní plán, Generátor 106</a:t>
            </a:r>
            <a:endParaRPr b="0" lang="cs-CZ" sz="2400" spc="-1" strike="noStrike">
              <a:latin typeface="Arial"/>
            </a:endParaRPr>
          </a:p>
          <a:p>
            <a:pPr>
              <a:lnSpc>
                <a:spcPct val="100000"/>
              </a:lnSpc>
              <a:buNone/>
              <a:tabLst>
                <a:tab algn="l" pos="0"/>
              </a:tabLst>
            </a:pPr>
            <a:r>
              <a:rPr b="1" lang="cs-CZ" sz="2400" spc="-1" strike="noStrike">
                <a:solidFill>
                  <a:srgbClr val="000000"/>
                </a:solidFill>
                <a:latin typeface="Arial"/>
                <a:ea typeface="Arial"/>
              </a:rPr>
              <a:t>Služby:</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pověřenec GDPR</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whistleblowing (ochrana oznamovatele)</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chytrý úřad - AI</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zákonné povinnosti obce</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směrnice (kamery, pohledávky…)</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rating ekonomické kondice obce (malý, komplet)</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penetrační testy kybernetické a informační bezpečnosti (zdarma)</a:t>
            </a:r>
            <a:endParaRPr b="0" lang="cs-CZ" sz="2400" spc="-1" strike="noStrike">
              <a:latin typeface="Arial"/>
            </a:endParaRPr>
          </a:p>
          <a:p>
            <a:pPr>
              <a:lnSpc>
                <a:spcPct val="100000"/>
              </a:lnSpc>
              <a:buNone/>
              <a:tabLst>
                <a:tab algn="l" pos="0"/>
              </a:tabLst>
            </a:pPr>
            <a:endParaRPr b="0" lang="cs-CZ" sz="2400" spc="-1" strike="noStrike">
              <a:latin typeface="Arial"/>
            </a:endParaRPr>
          </a:p>
          <a:p>
            <a:pPr>
              <a:lnSpc>
                <a:spcPct val="100000"/>
              </a:lnSpc>
              <a:buNone/>
              <a:tabLst>
                <a:tab algn="l" pos="0"/>
              </a:tabLst>
            </a:pPr>
            <a:r>
              <a:rPr b="1" lang="cs-CZ" sz="2400" spc="-1" strike="noStrike">
                <a:solidFill>
                  <a:srgbClr val="000000"/>
                </a:solidFill>
                <a:latin typeface="Arial"/>
                <a:ea typeface="Arial"/>
              </a:rPr>
              <a:t>Ocenění </a:t>
            </a:r>
            <a:r>
              <a:rPr b="0" lang="cs-CZ" sz="2400" spc="-1" strike="noStrike">
                <a:solidFill>
                  <a:srgbClr val="000000"/>
                </a:solidFill>
                <a:latin typeface="Arial"/>
                <a:ea typeface="Arial"/>
              </a:rPr>
              <a:t>– The BEST - Egoverntment 2022 – 2 místo – Výpočty a lhůty</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The BEST - Egoverntment 2023 – 2 místo – E-Úřad</a:t>
            </a: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	</a:t>
            </a:r>
            <a:r>
              <a:rPr b="0" lang="cs-CZ" sz="2400" spc="-1" strike="noStrike">
                <a:solidFill>
                  <a:srgbClr val="000000"/>
                </a:solidFill>
                <a:latin typeface="Arial"/>
                <a:ea typeface="Arial"/>
              </a:rPr>
              <a:t>    </a:t>
            </a:r>
            <a:r>
              <a:rPr b="0" lang="cs-CZ" sz="2400" spc="-1" strike="noStrike">
                <a:solidFill>
                  <a:srgbClr val="000000"/>
                </a:solidFill>
                <a:latin typeface="Arial"/>
                <a:ea typeface="Arial"/>
              </a:rPr>
              <a:t>- The BEST - Egoverntment 2024 – 3 místo – Výpočty a lhůty </a:t>
            </a:r>
            <a:endParaRPr b="0" lang="cs-CZ" sz="24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1" name="Google Shape;328;p43"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2" name="Google Shape;333;p44" descr=""/>
          <p:cNvPicPr/>
          <p:nvPr/>
        </p:nvPicPr>
        <p:blipFill>
          <a:blip r:embed="rId1"/>
          <a:stretch/>
        </p:blipFill>
        <p:spPr>
          <a:xfrm>
            <a:off x="2156040" y="0"/>
            <a:ext cx="8174520" cy="6857640"/>
          </a:xfrm>
          <a:prstGeom prst="rect">
            <a:avLst/>
          </a:prstGeom>
          <a:ln w="0">
            <a:noFill/>
          </a:ln>
        </p:spPr>
      </p:pic>
      <p:sp>
        <p:nvSpPr>
          <p:cNvPr id="203" name="Google Shape;334;p44"/>
          <p:cNvSpPr/>
          <p:nvPr/>
        </p:nvSpPr>
        <p:spPr>
          <a:xfrm>
            <a:off x="1331640" y="3590280"/>
            <a:ext cx="824040" cy="484200"/>
          </a:xfrm>
          <a:prstGeom prst="rightArrow">
            <a:avLst>
              <a:gd name="adj1" fmla="val 50000"/>
              <a:gd name="adj2" fmla="val 50000"/>
            </a:avLst>
          </a:prstGeom>
          <a:solidFill>
            <a:schemeClr val="accent6"/>
          </a:solidFill>
          <a:ln w="12700">
            <a:solidFill>
              <a:srgbClr val="42719b"/>
            </a:solidFill>
            <a:miter/>
          </a:ln>
        </p:spPr>
        <p:style>
          <a:lnRef idx="0"/>
          <a:fillRef idx="0"/>
          <a:effectRef idx="0"/>
          <a:fontRef idx="minor"/>
        </p:style>
      </p:sp>
    </p:spTree>
  </p:cSld>
  <p:transition spd="slow">
    <p:fade thruBlk="true"/>
  </p:transition>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Google Shape;339;p45"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Google Shape;344;p46" descr=""/>
          <p:cNvPicPr/>
          <p:nvPr/>
        </p:nvPicPr>
        <p:blipFill>
          <a:blip r:embed="rId1"/>
          <a:stretch/>
        </p:blipFill>
        <p:spPr>
          <a:xfrm>
            <a:off x="2156040" y="0"/>
            <a:ext cx="8174520" cy="6857640"/>
          </a:xfrm>
          <a:prstGeom prst="rect">
            <a:avLst/>
          </a:prstGeom>
          <a:ln w="0">
            <a:noFill/>
          </a:ln>
        </p:spPr>
      </p:pic>
      <p:sp>
        <p:nvSpPr>
          <p:cNvPr id="206" name="Google Shape;345;p46"/>
          <p:cNvSpPr/>
          <p:nvPr/>
        </p:nvSpPr>
        <p:spPr>
          <a:xfrm>
            <a:off x="1331640" y="2432160"/>
            <a:ext cx="824040" cy="484200"/>
          </a:xfrm>
          <a:prstGeom prst="rightArrow">
            <a:avLst>
              <a:gd name="adj1" fmla="val 50000"/>
              <a:gd name="adj2" fmla="val 50000"/>
            </a:avLst>
          </a:prstGeom>
          <a:solidFill>
            <a:schemeClr val="accent6"/>
          </a:solidFill>
          <a:ln w="12700">
            <a:solidFill>
              <a:srgbClr val="42719b"/>
            </a:solidFill>
            <a:miter/>
          </a:ln>
        </p:spPr>
        <p:style>
          <a:lnRef idx="0"/>
          <a:fillRef idx="0"/>
          <a:effectRef idx="0"/>
          <a:fontRef idx="minor"/>
        </p:style>
      </p:sp>
    </p:spTree>
  </p:cSld>
  <p:transition spd="slow">
    <p:fade thruBlk="true"/>
  </p:transition>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7" name="Google Shape;350;p47" descr=""/>
          <p:cNvPicPr/>
          <p:nvPr/>
        </p:nvPicPr>
        <p:blipFill>
          <a:blip r:embed="rId1"/>
          <a:stretch/>
        </p:blipFill>
        <p:spPr>
          <a:xfrm>
            <a:off x="0" y="631800"/>
            <a:ext cx="12191760" cy="5594040"/>
          </a:xfrm>
          <a:prstGeom prst="rect">
            <a:avLst/>
          </a:prstGeom>
          <a:ln w="0">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8" name="Google Shape;356;p48" descr="bezdomovec"/>
          <p:cNvPicPr/>
          <p:nvPr/>
        </p:nvPicPr>
        <p:blipFill>
          <a:blip r:embed="rId1"/>
          <a:stretch/>
        </p:blipFill>
        <p:spPr>
          <a:xfrm>
            <a:off x="5126040" y="0"/>
            <a:ext cx="5541480" cy="6857640"/>
          </a:xfrm>
          <a:prstGeom prst="rect">
            <a:avLst/>
          </a:prstGeom>
          <a:ln w="0">
            <a:noFill/>
          </a:ln>
        </p:spPr>
      </p:pic>
      <p:pic>
        <p:nvPicPr>
          <p:cNvPr id="209" name="Google Shape;357;p48" descr="dítěmáma"/>
          <p:cNvPicPr/>
          <p:nvPr/>
        </p:nvPicPr>
        <p:blipFill>
          <a:blip r:embed="rId2"/>
          <a:stretch/>
        </p:blipFill>
        <p:spPr>
          <a:xfrm>
            <a:off x="1523880" y="3672000"/>
            <a:ext cx="3995280" cy="3185640"/>
          </a:xfrm>
          <a:prstGeom prst="rect">
            <a:avLst/>
          </a:prstGeom>
          <a:ln w="0">
            <a:noFill/>
          </a:ln>
        </p:spPr>
      </p:pic>
      <p:pic>
        <p:nvPicPr>
          <p:cNvPr id="210" name="Google Shape;358;p48" descr="podnikatel"/>
          <p:cNvPicPr/>
          <p:nvPr/>
        </p:nvPicPr>
        <p:blipFill>
          <a:blip r:embed="rId3"/>
          <a:stretch/>
        </p:blipFill>
        <p:spPr>
          <a:xfrm>
            <a:off x="1343160" y="0"/>
            <a:ext cx="4681080" cy="3835080"/>
          </a:xfrm>
          <a:prstGeom prst="rect">
            <a:avLst/>
          </a:prstGeom>
          <a:ln w="0">
            <a:noFill/>
          </a:ln>
        </p:spPr>
      </p:pic>
      <p:sp>
        <p:nvSpPr>
          <p:cNvPr id="211" name="Google Shape;359;p48"/>
          <p:cNvSpPr/>
          <p:nvPr/>
        </p:nvSpPr>
        <p:spPr>
          <a:xfrm>
            <a:off x="5375160" y="2492280"/>
            <a:ext cx="720360" cy="155556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9600" spc="-1" strike="noStrike">
                <a:solidFill>
                  <a:srgbClr val="ffffff"/>
                </a:solidFill>
                <a:latin typeface="Arial"/>
                <a:ea typeface="Arial"/>
              </a:rPr>
              <a:t>?</a:t>
            </a:r>
            <a:endParaRPr b="0" lang="cs-CZ" sz="9600" spc="-1" strike="noStrike">
              <a:latin typeface="Arial"/>
            </a:endParaRPr>
          </a:p>
        </p:txBody>
      </p:sp>
    </p:spTree>
  </p:cSld>
  <p:transition spd="slow">
    <p:fade thruBlk="true"/>
  </p:transition>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Google Shape;364;p49"/>
          <p:cNvSpPr/>
          <p:nvPr/>
        </p:nvSpPr>
        <p:spPr>
          <a:xfrm>
            <a:off x="197640" y="885240"/>
            <a:ext cx="11565720" cy="5729760"/>
          </a:xfrm>
          <a:prstGeom prst="rect">
            <a:avLst/>
          </a:prstGeom>
          <a:noFill/>
          <a:ln w="0">
            <a:noFill/>
          </a:ln>
        </p:spPr>
        <p:style>
          <a:lnRef idx="0"/>
          <a:fillRef idx="0"/>
          <a:effectRef idx="0"/>
          <a:fontRef idx="minor"/>
        </p:style>
        <p:txBody>
          <a:bodyPr anchor="t">
            <a:noAutofit/>
          </a:bodyPr>
          <a:p>
            <a:pPr marL="571680" indent="-571680">
              <a:lnSpc>
                <a:spcPct val="90000"/>
              </a:lnSpc>
              <a:buClr>
                <a:srgbClr val="000000"/>
              </a:buClr>
              <a:buFont typeface="Arial"/>
              <a:buChar char="•"/>
            </a:pPr>
            <a:r>
              <a:rPr b="0" lang="cs-CZ" sz="4000" spc="-1" strike="noStrike">
                <a:solidFill>
                  <a:srgbClr val="000000"/>
                </a:solidFill>
                <a:latin typeface="Calibri"/>
                <a:ea typeface="Calibri"/>
              </a:rPr>
              <a:t>Povinnost sdělit relevantní informace při jednání o smlouvě - § 1728 OZ</a:t>
            </a:r>
            <a:endParaRPr b="0" lang="cs-CZ" sz="4000" spc="-1" strike="noStrike">
              <a:latin typeface="Arial"/>
            </a:endParaRPr>
          </a:p>
          <a:p>
            <a:pPr marL="571680" indent="-571680">
              <a:lnSpc>
                <a:spcPct val="90000"/>
              </a:lnSpc>
              <a:spcBef>
                <a:spcPts val="1001"/>
              </a:spcBef>
              <a:buClr>
                <a:srgbClr val="000000"/>
              </a:buClr>
              <a:buFont typeface="Arial"/>
              <a:buChar char="•"/>
            </a:pPr>
            <a:r>
              <a:rPr b="0" lang="cs-CZ" sz="4000" spc="-1" strike="noStrike">
                <a:solidFill>
                  <a:srgbClr val="000000"/>
                </a:solidFill>
                <a:latin typeface="Calibri"/>
                <a:ea typeface="Calibri"/>
              </a:rPr>
              <a:t>Využití informací před podepsání smlouvy i v průběhu smluvního vztahu</a:t>
            </a:r>
            <a:endParaRPr b="0" lang="cs-CZ" sz="4000" spc="-1" strike="noStrike">
              <a:latin typeface="Arial"/>
            </a:endParaRPr>
          </a:p>
          <a:p>
            <a:pPr marL="571680" indent="-571680">
              <a:lnSpc>
                <a:spcPct val="90000"/>
              </a:lnSpc>
              <a:spcBef>
                <a:spcPts val="1001"/>
              </a:spcBef>
              <a:buClr>
                <a:srgbClr val="000000"/>
              </a:buClr>
              <a:buFont typeface="Arial"/>
              <a:buChar char="•"/>
            </a:pPr>
            <a:r>
              <a:rPr b="0" lang="cs-CZ" sz="4000" spc="-1" strike="noStrike">
                <a:solidFill>
                  <a:srgbClr val="000000"/>
                </a:solidFill>
                <a:latin typeface="Calibri"/>
                <a:ea typeface="Calibri"/>
              </a:rPr>
              <a:t>Uchování informací i když smlouva nebude uzavřena - § 1730 OZ</a:t>
            </a:r>
            <a:endParaRPr b="0" lang="cs-CZ" sz="4000" spc="-1" strike="noStrike">
              <a:latin typeface="Arial"/>
            </a:endParaRPr>
          </a:p>
          <a:p>
            <a:pPr marL="571680" indent="-571680">
              <a:lnSpc>
                <a:spcPct val="90000"/>
              </a:lnSpc>
              <a:spcBef>
                <a:spcPts val="1001"/>
              </a:spcBef>
              <a:buClr>
                <a:srgbClr val="000000"/>
              </a:buClr>
              <a:buFont typeface="Arial"/>
              <a:buChar char="•"/>
            </a:pPr>
            <a:r>
              <a:rPr b="0" lang="cs-CZ" sz="4000" spc="-1" strike="noStrike">
                <a:solidFill>
                  <a:srgbClr val="000000"/>
                </a:solidFill>
                <a:latin typeface="Calibri"/>
                <a:ea typeface="Calibri"/>
              </a:rPr>
              <a:t>Využití informací do smluvních ujednání smlouvy – zajištění dluhu</a:t>
            </a:r>
            <a:endParaRPr b="0" lang="cs-CZ" sz="4000" spc="-1" strike="noStrike">
              <a:latin typeface="Arial"/>
            </a:endParaRPr>
          </a:p>
          <a:p>
            <a:pPr marL="571680" indent="-571680">
              <a:lnSpc>
                <a:spcPct val="90000"/>
              </a:lnSpc>
              <a:spcBef>
                <a:spcPts val="1001"/>
              </a:spcBef>
              <a:buClr>
                <a:srgbClr val="000000"/>
              </a:buClr>
              <a:buFont typeface="Arial"/>
              <a:buChar char="•"/>
            </a:pPr>
            <a:r>
              <a:rPr b="0" lang="cs-CZ" sz="4000" spc="-1" strike="noStrike">
                <a:solidFill>
                  <a:srgbClr val="000000"/>
                </a:solidFill>
                <a:latin typeface="Calibri"/>
                <a:ea typeface="Calibri"/>
              </a:rPr>
              <a:t>Při vlastní řízení pohledávky</a:t>
            </a:r>
            <a:endParaRPr b="0" lang="cs-CZ" sz="4000" spc="-1" strike="noStrike">
              <a:latin typeface="Arial"/>
            </a:endParaRPr>
          </a:p>
        </p:txBody>
      </p:sp>
    </p:spTree>
  </p:cSld>
  <p:transition spd="slow">
    <p:push dir="r"/>
  </p:transition>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3" name="Google Shape;369;p50" descr=""/>
          <p:cNvPicPr/>
          <p:nvPr/>
        </p:nvPicPr>
        <p:blipFill>
          <a:blip r:embed="rId1"/>
          <a:stretch/>
        </p:blipFill>
        <p:spPr>
          <a:xfrm>
            <a:off x="1523880" y="0"/>
            <a:ext cx="9144000" cy="6857640"/>
          </a:xfrm>
          <a:prstGeom prst="rect">
            <a:avLst/>
          </a:prstGeom>
          <a:ln w="0">
            <a:noFill/>
          </a:ln>
        </p:spPr>
      </p:pic>
    </p:spTree>
  </p:cSld>
  <p:transition spd="slow">
    <p:push dir="r"/>
  </p:transition>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4" name="Google Shape;374;p51" descr="https://encrypted-tbn3.gstatic.com/images?q=tbn:ANd9GcR_Vd_fhhbpRmMbrT1JTC1iXNKCcOeRR2zbE2Y1l2eHSUFyoOVlSg"/>
          <p:cNvPicPr/>
          <p:nvPr/>
        </p:nvPicPr>
        <p:blipFill>
          <a:blip r:embed="rId1"/>
          <a:stretch/>
        </p:blipFill>
        <p:spPr>
          <a:xfrm>
            <a:off x="3679200" y="566640"/>
            <a:ext cx="3920040" cy="4643280"/>
          </a:xfrm>
          <a:prstGeom prst="rect">
            <a:avLst/>
          </a:prstGeom>
          <a:ln w="0">
            <a:noFill/>
          </a:ln>
        </p:spPr>
      </p:pic>
      <p:sp>
        <p:nvSpPr>
          <p:cNvPr id="215" name="Google Shape;375;p51"/>
          <p:cNvSpPr/>
          <p:nvPr/>
        </p:nvSpPr>
        <p:spPr>
          <a:xfrm>
            <a:off x="1523880" y="5572080"/>
            <a:ext cx="7793280" cy="70740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4000" spc="-1" strike="noStrike">
                <a:solidFill>
                  <a:srgbClr val="ff0000"/>
                </a:solidFill>
                <a:latin typeface="Calibri"/>
                <a:ea typeface="Calibri"/>
              </a:rPr>
              <a:t>Čekáte, že vám dobrovolně zaplatí ?</a:t>
            </a:r>
            <a:endParaRPr b="0" lang="cs-CZ" sz="4000" spc="-1" strike="noStrike">
              <a:latin typeface="Arial"/>
            </a:endParaRPr>
          </a:p>
        </p:txBody>
      </p:sp>
      <p:sp>
        <p:nvSpPr>
          <p:cNvPr id="216" name="Google Shape;376;p51"/>
          <p:cNvSpPr/>
          <p:nvPr/>
        </p:nvSpPr>
        <p:spPr>
          <a:xfrm>
            <a:off x="3349440" y="4899240"/>
            <a:ext cx="4898880" cy="413640"/>
          </a:xfrm>
          <a:prstGeom prst="rect">
            <a:avLst/>
          </a:prstGeom>
          <a:solidFill>
            <a:schemeClr val="lt1"/>
          </a:solidFill>
          <a:ln w="0">
            <a:noFill/>
          </a:ln>
        </p:spPr>
        <p:style>
          <a:lnRef idx="0"/>
          <a:fillRef idx="0"/>
          <a:effectRef idx="0"/>
          <a:fontRef idx="minor"/>
        </p:style>
      </p:sp>
    </p:spTree>
  </p:cSld>
  <p:transition spd="slow">
    <p:fade thruBlk="true"/>
  </p:transition>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Google Shape;381;p52"/>
          <p:cNvSpPr/>
          <p:nvPr/>
        </p:nvSpPr>
        <p:spPr>
          <a:xfrm>
            <a:off x="1271520" y="4890240"/>
            <a:ext cx="9648360" cy="175392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1" lang="cs-CZ" sz="5400" spc="-1" strike="noStrike">
                <a:solidFill>
                  <a:srgbClr val="ff0000"/>
                </a:solidFill>
                <a:latin typeface="Arial"/>
                <a:ea typeface="Arial"/>
              </a:rPr>
              <a:t>Kdo víc „ŘVE“ ten dostane zaplaceno</a:t>
            </a:r>
            <a:endParaRPr b="0" lang="cs-CZ" sz="5400" spc="-1" strike="noStrike">
              <a:latin typeface="Arial"/>
            </a:endParaRPr>
          </a:p>
        </p:txBody>
      </p:sp>
      <p:pic>
        <p:nvPicPr>
          <p:cNvPr id="218" name="Google Shape;382;p52" descr=""/>
          <p:cNvPicPr/>
          <p:nvPr/>
        </p:nvPicPr>
        <p:blipFill>
          <a:blip r:embed="rId1"/>
          <a:stretch/>
        </p:blipFill>
        <p:spPr>
          <a:xfrm>
            <a:off x="2352600" y="0"/>
            <a:ext cx="5219640" cy="4925880"/>
          </a:xfrm>
          <a:prstGeom prst="rect">
            <a:avLst/>
          </a:prstGeom>
          <a:ln w="0">
            <a:noFill/>
          </a:ln>
        </p:spPr>
      </p:pic>
    </p:spTree>
  </p:cSld>
  <p:transition spd="slow">
    <p:fade thruBlk="tru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6" name="Obrázek 2" descr=""/>
          <p:cNvPicPr/>
          <p:nvPr/>
        </p:nvPicPr>
        <p:blipFill>
          <a:blip r:embed="rId1"/>
          <a:stretch/>
        </p:blipFill>
        <p:spPr>
          <a:xfrm>
            <a:off x="1580400" y="194760"/>
            <a:ext cx="9030600" cy="6468120"/>
          </a:xfrm>
          <a:prstGeom prst="rect">
            <a:avLst/>
          </a:prstGeom>
          <a:ln w="0">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9" name="Google Shape;387;p53" descr=""/>
          <p:cNvPicPr/>
          <p:nvPr/>
        </p:nvPicPr>
        <p:blipFill>
          <a:blip r:embed="rId1"/>
          <a:stretch/>
        </p:blipFill>
        <p:spPr>
          <a:xfrm>
            <a:off x="1128240" y="511200"/>
            <a:ext cx="10301400" cy="5794200"/>
          </a:xfrm>
          <a:prstGeom prst="rect">
            <a:avLst/>
          </a:prstGeom>
          <a:ln w="0">
            <a:noFill/>
          </a:ln>
        </p:spPr>
      </p:pic>
    </p:spTree>
  </p:cSld>
  <p:transition spd="slow">
    <p:fade thruBlk="true"/>
  </p:transition>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Google Shape;392;p54" descr=""/>
          <p:cNvPicPr/>
          <p:nvPr/>
        </p:nvPicPr>
        <p:blipFill>
          <a:blip r:embed="rId1"/>
          <a:stretch/>
        </p:blipFill>
        <p:spPr>
          <a:xfrm>
            <a:off x="172080" y="1516320"/>
            <a:ext cx="11792880" cy="3008520"/>
          </a:xfrm>
          <a:prstGeom prst="rect">
            <a:avLst/>
          </a:prstGeom>
          <a:ln w="0">
            <a:noFill/>
          </a:ln>
        </p:spPr>
      </p:pic>
    </p:spTree>
  </p:cSld>
  <p:transition spd="slow">
    <p:fade thruBlk="true"/>
  </p:transition>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Efektivní řízení pohledávek – časová osa</a:t>
            </a:r>
            <a:endParaRPr b="0" lang="cs-CZ" sz="4400" spc="-1" strike="noStrike">
              <a:solidFill>
                <a:srgbClr val="000000"/>
              </a:solidFill>
              <a:latin typeface="Arial"/>
            </a:endParaRPr>
          </a:p>
        </p:txBody>
      </p:sp>
      <p:pic>
        <p:nvPicPr>
          <p:cNvPr id="222" name="Google Shape;398;p55" descr=""/>
          <p:cNvPicPr/>
          <p:nvPr/>
        </p:nvPicPr>
        <p:blipFill>
          <a:blip r:embed="rId1"/>
          <a:stretch/>
        </p:blipFill>
        <p:spPr>
          <a:xfrm>
            <a:off x="838080" y="1357200"/>
            <a:ext cx="10980720" cy="5072040"/>
          </a:xfrm>
          <a:prstGeom prst="rect">
            <a:avLst/>
          </a:prstGeom>
          <a:ln w="0">
            <a:noFill/>
          </a:ln>
        </p:spPr>
      </p:pic>
    </p:spTree>
  </p:cSld>
  <p:transition spd="slow">
    <p:fade thruBlk="true"/>
  </p:transition>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838080" y="365040"/>
            <a:ext cx="10515240" cy="1325160"/>
          </a:xfrm>
          <a:prstGeom prst="rect">
            <a:avLst/>
          </a:prstGeom>
          <a:noFill/>
          <a:ln w="0">
            <a:noFill/>
          </a:ln>
        </p:spPr>
        <p:txBody>
          <a:bodyPr anchor="ctr">
            <a:noAutofit/>
          </a:bodyPr>
          <a:p>
            <a:endParaRPr b="0" lang="cs-CZ" sz="1400" spc="-1" strike="noStrike">
              <a:solidFill>
                <a:srgbClr val="000000"/>
              </a:solidFill>
              <a:latin typeface="Arial"/>
            </a:endParaRPr>
          </a:p>
        </p:txBody>
      </p:sp>
      <p:sp>
        <p:nvSpPr>
          <p:cNvPr id="224" name="PlaceHolder 2"/>
          <p:cNvSpPr>
            <a:spLocks noGrp="1"/>
          </p:cNvSpPr>
          <p:nvPr>
            <p:ph/>
          </p:nvPr>
        </p:nvSpPr>
        <p:spPr>
          <a:xfrm>
            <a:off x="0" y="0"/>
            <a:ext cx="12191760" cy="6857640"/>
          </a:xfrm>
          <a:prstGeom prst="rect">
            <a:avLst/>
          </a:prstGeom>
          <a:noFill/>
          <a:ln w="0">
            <a:noFill/>
          </a:ln>
        </p:spPr>
        <p:txBody>
          <a:bodyPr anchor="t">
            <a:noAutofit/>
          </a:bodyPr>
          <a:p>
            <a:pPr marL="228600" indent="-228600">
              <a:lnSpc>
                <a:spcPct val="90000"/>
              </a:lnSpc>
              <a:buClr>
                <a:srgbClr val="000000"/>
              </a:buClr>
              <a:buFont typeface="Arial"/>
              <a:buChar char="•"/>
            </a:pPr>
            <a:r>
              <a:rPr b="1" lang="cs-CZ" sz="2000" spc="-1" strike="noStrike">
                <a:solidFill>
                  <a:srgbClr val="000000"/>
                </a:solidFill>
                <a:latin typeface="Calibri"/>
                <a:ea typeface="Calibri"/>
              </a:rPr>
              <a:t>Úroky z prodlení a náklady vymáhání</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000" spc="-1" strike="noStrike">
                <a:solidFill>
                  <a:srgbClr val="000000"/>
                </a:solidFill>
                <a:latin typeface="Calibri"/>
                <a:ea typeface="Calibri"/>
              </a:rPr>
              <a:t>Dvoutýdenní reposazba se použije pro výpočet úroků z prodlení vzniklém v prvém pololetí roku 2013 podle nařízení vlády č. 142/1994 Sb., v platném znění</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000" spc="-1" strike="noStrike">
                <a:solidFill>
                  <a:srgbClr val="000000"/>
                </a:solidFill>
                <a:latin typeface="Calibri"/>
                <a:ea typeface="Calibri"/>
              </a:rPr>
              <a:t>V závislosti na okamžiku počátku prodlení </a:t>
            </a:r>
            <a:r>
              <a:rPr b="1" i="1" lang="cs-CZ" sz="2000" spc="-1" strike="noStrike">
                <a:solidFill>
                  <a:srgbClr val="000000"/>
                </a:solidFill>
                <a:latin typeface="Calibri"/>
                <a:ea typeface="Calibri"/>
              </a:rPr>
              <a:t>výše zákonného úroků z prodlení podle občanského zákoníku</a:t>
            </a:r>
            <a:r>
              <a:rPr b="0" lang="cs-CZ" sz="2000" spc="-1" strike="noStrike">
                <a:solidFill>
                  <a:srgbClr val="000000"/>
                </a:solidFill>
                <a:latin typeface="Calibri"/>
                <a:ea typeface="Calibri"/>
              </a:rPr>
              <a:t> činí (pro celou dobu prodlení):</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000" spc="-1" strike="noStrike">
                <a:solidFill>
                  <a:srgbClr val="000000"/>
                </a:solidFill>
                <a:latin typeface="Calibri"/>
                <a:ea typeface="Calibri"/>
              </a:rPr>
              <a:t>…</a:t>
            </a:r>
            <a:r>
              <a:rPr b="0" lang="cs-CZ" sz="2000" spc="-1" strike="noStrike">
                <a:solidFill>
                  <a:srgbClr val="000000"/>
                </a:solidFill>
                <a:latin typeface="Calibri"/>
                <a:ea typeface="Calibri"/>
              </a:rPr>
              <a:t>.</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000" spc="-1" strike="noStrike">
                <a:solidFill>
                  <a:srgbClr val="000000"/>
                </a:solidFill>
                <a:latin typeface="Calibri"/>
                <a:ea typeface="Calibri"/>
              </a:rPr>
              <a:t>7,05 % p.a., pokud k prodlení došlo od 1.1.2013 do 30.6.2013 (tehdy se k repo sazbě ČNB nepřipočítávalo 8 p.b., ale pouze 7 p.b.) </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000" spc="-1" strike="noStrike">
                <a:solidFill>
                  <a:srgbClr val="000000"/>
                </a:solidFill>
                <a:latin typeface="Calibri"/>
                <a:ea typeface="Calibri"/>
              </a:rPr>
              <a:t>8,05 % p.a., pokud k prodlení došlo od 1.7.2013 do 31.12.2017</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000" spc="-1" strike="noStrike">
                <a:solidFill>
                  <a:srgbClr val="000000"/>
                </a:solidFill>
                <a:latin typeface="Calibri"/>
                <a:ea typeface="Calibri"/>
              </a:rPr>
              <a:t>8,50 % p.a., pokud k prodlení došlo prvém pololetí roku 2018</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000" spc="-1" strike="noStrike">
                <a:solidFill>
                  <a:srgbClr val="000000"/>
                </a:solidFill>
                <a:latin typeface="Calibri"/>
                <a:ea typeface="Calibri"/>
              </a:rPr>
              <a:t>9,00 % p.a., pokud k prodlení došlo v druhém pololetí roku 2018 </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i="1" lang="cs-CZ" sz="2000" spc="-1" strike="noStrike">
                <a:solidFill>
                  <a:srgbClr val="000000"/>
                </a:solidFill>
                <a:latin typeface="Calibri"/>
                <a:ea typeface="Calibri"/>
              </a:rPr>
              <a:t>9,75 % p.a.</a:t>
            </a:r>
            <a:r>
              <a:rPr b="0" lang="cs-CZ" sz="2000" spc="-1" strike="noStrike">
                <a:solidFill>
                  <a:srgbClr val="000000"/>
                </a:solidFill>
                <a:latin typeface="Calibri"/>
                <a:ea typeface="Calibri"/>
              </a:rPr>
              <a:t>, pokud k prodlení dojde v prvém pololetí roku </a:t>
            </a:r>
            <a:r>
              <a:rPr b="0" i="1" lang="cs-CZ" sz="2000" spc="-1" strike="noStrike">
                <a:solidFill>
                  <a:srgbClr val="000000"/>
                </a:solidFill>
                <a:latin typeface="Calibri"/>
                <a:ea typeface="Calibri"/>
              </a:rPr>
              <a:t>2019</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i="1" lang="cs-CZ" sz="2000" spc="-1" strike="noStrike">
                <a:solidFill>
                  <a:srgbClr val="000000"/>
                </a:solidFill>
                <a:latin typeface="Calibri"/>
                <a:ea typeface="Calibri"/>
              </a:rPr>
              <a:t>10,0 % p.a.</a:t>
            </a:r>
            <a:r>
              <a:rPr b="0" lang="cs-CZ" sz="2000" spc="-1" strike="noStrike">
                <a:solidFill>
                  <a:srgbClr val="000000"/>
                </a:solidFill>
                <a:latin typeface="Calibri"/>
                <a:ea typeface="Calibri"/>
              </a:rPr>
              <a:t>, pokud k prodlení dojde v druhém pololetí roku </a:t>
            </a:r>
            <a:r>
              <a:rPr b="0" i="1" lang="cs-CZ" sz="2000" spc="-1" strike="noStrike">
                <a:solidFill>
                  <a:srgbClr val="000000"/>
                </a:solidFill>
                <a:latin typeface="Calibri"/>
                <a:ea typeface="Calibri"/>
              </a:rPr>
              <a:t>2019</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i="1" lang="cs-CZ" sz="2000" spc="-1" strike="noStrike">
                <a:solidFill>
                  <a:srgbClr val="000000"/>
                </a:solidFill>
                <a:latin typeface="Calibri"/>
                <a:ea typeface="Calibri"/>
              </a:rPr>
              <a:t>10,25 % p.a.</a:t>
            </a:r>
            <a:r>
              <a:rPr b="0" lang="cs-CZ" sz="2000" spc="-1" strike="noStrike">
                <a:solidFill>
                  <a:srgbClr val="000000"/>
                </a:solidFill>
                <a:latin typeface="Calibri"/>
                <a:ea typeface="Calibri"/>
              </a:rPr>
              <a:t>, pokud k prodlení dojde v prvém pololetí roku </a:t>
            </a:r>
            <a:r>
              <a:rPr b="0" i="1" lang="cs-CZ" sz="2000" spc="-1" strike="noStrike">
                <a:solidFill>
                  <a:srgbClr val="000000"/>
                </a:solidFill>
                <a:latin typeface="Calibri"/>
                <a:ea typeface="Calibri"/>
              </a:rPr>
              <a:t>2020</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i="1" lang="cs-CZ" sz="2000" spc="-1" strike="noStrike">
                <a:solidFill>
                  <a:srgbClr val="000000"/>
                </a:solidFill>
                <a:latin typeface="Calibri"/>
                <a:ea typeface="Calibri"/>
              </a:rPr>
              <a:t>KRIZE – 17.3.2020 =1,75 (9,75%)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KRIZE - 6.8.2021 = 0,75 (8,75%)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KRIZE – 23.12.2021 = 3,75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i="1" lang="cs-CZ" sz="2000" spc="-1" strike="noStrike">
                <a:solidFill>
                  <a:srgbClr val="000000"/>
                </a:solidFill>
                <a:latin typeface="Calibri"/>
                <a:ea typeface="Calibri"/>
              </a:rPr>
              <a:t>KRIZE – 27.3.2020 =1,00 (9,00%)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KRIZE – 1.10.2021 = 1,50 (9,50%)</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(11,75%) </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i="1" lang="cs-CZ" sz="2000" spc="-1" strike="noStrike">
                <a:solidFill>
                  <a:srgbClr val="000000"/>
                </a:solidFill>
                <a:latin typeface="Calibri"/>
                <a:ea typeface="Calibri"/>
              </a:rPr>
              <a:t>KRIZE – 03.5.2020 =0,25 (8,25%)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KRIZE – 5.11.2021 =2,75 (10,75%) </a:t>
            </a:r>
            <a:endParaRPr b="0" lang="cs-CZ" sz="2000" spc="-1" strike="noStrike">
              <a:solidFill>
                <a:srgbClr val="000000"/>
              </a:solidFill>
              <a:latin typeface="Arial"/>
            </a:endParaRPr>
          </a:p>
          <a:p>
            <a:pPr marL="457200" indent="-406440">
              <a:lnSpc>
                <a:spcPct val="90000"/>
              </a:lnSpc>
              <a:spcBef>
                <a:spcPts val="1001"/>
              </a:spcBef>
              <a:buClr>
                <a:srgbClr val="000000"/>
              </a:buClr>
              <a:buFont typeface="Arial"/>
              <a:buChar char="•"/>
            </a:pPr>
            <a:r>
              <a:rPr b="0" i="1" lang="cs-CZ" sz="2000" spc="-1" strike="noStrike">
                <a:solidFill>
                  <a:srgbClr val="000000"/>
                </a:solidFill>
                <a:latin typeface="Calibri"/>
                <a:ea typeface="Calibri"/>
              </a:rPr>
              <a:t>KRIZE - 24.6.2021 = 0,50 (8,50%)</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r>
              <a:rPr b="0" i="1" lang="cs-CZ" sz="2000" spc="-1" strike="noStrike">
                <a:solidFill>
                  <a:srgbClr val="000000"/>
                </a:solidFill>
                <a:latin typeface="Calibri"/>
                <a:ea typeface="Calibri"/>
              </a:rPr>
              <a:t>	</a:t>
            </a:r>
            <a:endParaRPr b="0" lang="cs-CZ" sz="2000" spc="-1" strike="noStrike">
              <a:solidFill>
                <a:srgbClr val="000000"/>
              </a:solidFill>
              <a:latin typeface="Arial"/>
            </a:endParaRPr>
          </a:p>
          <a:p>
            <a:pPr marL="457200" indent="-228600">
              <a:lnSpc>
                <a:spcPct val="90000"/>
              </a:lnSpc>
              <a:spcBef>
                <a:spcPts val="1001"/>
              </a:spcBef>
              <a:buNone/>
              <a:tabLst>
                <a:tab algn="l" pos="0"/>
              </a:tabLst>
            </a:pPr>
            <a:endParaRPr b="0" lang="cs-CZ" sz="2000" spc="-1" strike="noStrike">
              <a:solidFill>
                <a:srgbClr val="000000"/>
              </a:solidFill>
              <a:latin typeface="Arial"/>
            </a:endParaRPr>
          </a:p>
          <a:p>
            <a:pPr marL="685800" indent="-228600">
              <a:lnSpc>
                <a:spcPct val="90000"/>
              </a:lnSpc>
              <a:spcBef>
                <a:spcPts val="499"/>
              </a:spcBef>
              <a:buNone/>
              <a:tabLst>
                <a:tab algn="l" pos="0"/>
              </a:tabLst>
            </a:pPr>
            <a:endParaRPr b="0" lang="cs-CZ" sz="2800" spc="-1" strike="noStrike">
              <a:solidFill>
                <a:srgbClr val="000000"/>
              </a:solidFill>
              <a:latin typeface="Arial"/>
            </a:endParaRPr>
          </a:p>
        </p:txBody>
      </p:sp>
    </p:spTree>
  </p:cSld>
  <p:transition spd="slow">
    <p:fade thruBlk="true"/>
  </p:transition>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Google Shape;409;p57"/>
          <p:cNvSpPr/>
          <p:nvPr/>
        </p:nvSpPr>
        <p:spPr>
          <a:xfrm>
            <a:off x="0" y="0"/>
            <a:ext cx="12191760" cy="837756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3200" spc="-1" strike="noStrike">
                <a:solidFill>
                  <a:srgbClr val="000000"/>
                </a:solidFill>
                <a:latin typeface="Arial"/>
                <a:ea typeface="Arial"/>
              </a:rPr>
              <a:t>23.06.2022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7,00</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22.12.2023</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6,75</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09.02.2024</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6,25</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21.03.2024</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5,75</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03.05.2024</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5,25</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28.06.2024</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4,75</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02.08.2024</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4,50</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26.09.2024</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4,25</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08.11.2024</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4,00</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07.02.2025</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3,75</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09.05.2025</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3,50</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04.06.1997</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39,00</a:t>
            </a:r>
            <a:endParaRPr b="0" lang="cs-CZ" sz="3200" spc="-1" strike="noStrike">
              <a:latin typeface="Arial"/>
            </a:endParaRPr>
          </a:p>
          <a:p>
            <a:pPr>
              <a:lnSpc>
                <a:spcPct val="100000"/>
              </a:lnSpc>
              <a:buNone/>
              <a:tabLst>
                <a:tab algn="l" pos="0"/>
              </a:tabLst>
            </a:pPr>
            <a:r>
              <a:rPr b="1" lang="cs-CZ" sz="3200" spc="-1" strike="noStrike">
                <a:solidFill>
                  <a:srgbClr val="000000"/>
                </a:solidFill>
                <a:latin typeface="Arial"/>
                <a:ea typeface="Arial"/>
              </a:rPr>
              <a:t>02.11.2012</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a:t>
            </a:r>
            <a:r>
              <a:rPr b="1" lang="cs-CZ" sz="3200" spc="-1" strike="noStrike">
                <a:solidFill>
                  <a:srgbClr val="000000"/>
                </a:solidFill>
                <a:latin typeface="Arial"/>
                <a:ea typeface="Arial"/>
              </a:rPr>
              <a:t>  0,05</a:t>
            </a:r>
            <a:endParaRPr b="0" lang="cs-CZ" sz="3200" spc="-1" strike="noStrike">
              <a:latin typeface="Arial"/>
            </a:endParaRPr>
          </a:p>
          <a:p>
            <a:pPr>
              <a:lnSpc>
                <a:spcPct val="100000"/>
              </a:lnSpc>
              <a:buNone/>
              <a:tabLst>
                <a:tab algn="l" pos="0"/>
              </a:tabLst>
            </a:pPr>
            <a:endParaRPr b="0" lang="cs-CZ" sz="3200" spc="-1" strike="noStrike">
              <a:latin typeface="Arial"/>
            </a:endParaRPr>
          </a:p>
          <a:p>
            <a:pPr>
              <a:lnSpc>
                <a:spcPct val="100000"/>
              </a:lnSpc>
              <a:buNone/>
              <a:tabLst>
                <a:tab algn="l" pos="0"/>
              </a:tabLst>
            </a:pPr>
            <a:r>
              <a:rPr b="0" lang="cs-CZ" sz="3200" spc="-1" strike="noStrike" u="sng">
                <a:solidFill>
                  <a:srgbClr val="0563c1"/>
                </a:solidFill>
                <a:uFillTx/>
                <a:latin typeface="Calibri"/>
                <a:ea typeface="Calibri"/>
                <a:hlinkClick r:id="rId1"/>
              </a:rPr>
              <a:t>http://www.cnb.cz/cs/faq/vyvoj_repo_historie.txt</a:t>
            </a:r>
            <a:r>
              <a:rPr b="0" lang="cs-CZ" sz="3200" spc="-1" strike="noStrike">
                <a:solidFill>
                  <a:srgbClr val="000000"/>
                </a:solidFill>
                <a:latin typeface="Calibri"/>
                <a:ea typeface="Calibri"/>
              </a:rPr>
              <a:t> - 2T REPO SAZBA</a:t>
            </a:r>
            <a:endParaRPr b="0" lang="cs-CZ" sz="32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title"/>
          </p:nvPr>
        </p:nvSpPr>
        <p:spPr>
          <a:xfrm>
            <a:off x="838080" y="365040"/>
            <a:ext cx="10515240" cy="681120"/>
          </a:xfrm>
          <a:prstGeom prst="rect">
            <a:avLst/>
          </a:prstGeom>
          <a:noFill/>
          <a:ln w="0">
            <a:noFill/>
          </a:ln>
        </p:spPr>
        <p:txBody>
          <a:bodyPr tIns="91440" bIns="91440" anchor="ctr">
            <a:noAutofit/>
          </a:bodyPr>
          <a:p>
            <a:pPr>
              <a:lnSpc>
                <a:spcPct val="90000"/>
              </a:lnSpc>
              <a:buNone/>
              <a:tabLst>
                <a:tab algn="l" pos="0"/>
              </a:tabLst>
            </a:pPr>
            <a:r>
              <a:rPr b="1" lang="cs-CZ" sz="4400" spc="-1" strike="noStrike">
                <a:solidFill>
                  <a:srgbClr val="ff0000"/>
                </a:solidFill>
                <a:latin typeface="Calibri"/>
                <a:ea typeface="Calibri"/>
              </a:rPr>
              <a:t>Nařízení vlády č. 351/2013 Sb.) </a:t>
            </a:r>
            <a:endParaRPr b="0" lang="cs-CZ" sz="4400" spc="-1" strike="noStrike">
              <a:solidFill>
                <a:srgbClr val="000000"/>
              </a:solidFill>
              <a:latin typeface="Arial"/>
            </a:endParaRPr>
          </a:p>
        </p:txBody>
      </p:sp>
      <p:sp>
        <p:nvSpPr>
          <p:cNvPr id="227" name="PlaceHolder 2"/>
          <p:cNvSpPr>
            <a:spLocks noGrp="1"/>
          </p:cNvSpPr>
          <p:nvPr>
            <p:ph/>
          </p:nvPr>
        </p:nvSpPr>
        <p:spPr>
          <a:xfrm>
            <a:off x="838080" y="1144440"/>
            <a:ext cx="10515240" cy="5032800"/>
          </a:xfrm>
          <a:prstGeom prst="rect">
            <a:avLst/>
          </a:prstGeom>
          <a:noFill/>
          <a:ln w="0">
            <a:noFill/>
          </a:ln>
        </p:spPr>
        <p:txBody>
          <a:bodyPr tIns="91440" bIns="91440" anchor="t">
            <a:noAutofit/>
          </a:bodyPr>
          <a:p>
            <a:pPr marL="457200" indent="-406440">
              <a:lnSpc>
                <a:spcPct val="90000"/>
              </a:lnSpc>
              <a:spcBef>
                <a:spcPts val="1001"/>
              </a:spcBef>
              <a:buClr>
                <a:srgbClr val="000000"/>
              </a:buClr>
              <a:buFont typeface="Arial"/>
              <a:buChar char="•"/>
            </a:pPr>
            <a:r>
              <a:rPr b="1" lang="cs-CZ" sz="2800" spc="-1" strike="noStrike">
                <a:solidFill>
                  <a:srgbClr val="000000"/>
                </a:solidFill>
                <a:latin typeface="Calibri"/>
                <a:ea typeface="Calibri"/>
              </a:rPr>
              <a:t>§ 2</a:t>
            </a:r>
            <a:endParaRPr b="0" lang="cs-CZ" sz="28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800" spc="-1" strike="noStrike">
                <a:solidFill>
                  <a:srgbClr val="000000"/>
                </a:solidFill>
                <a:latin typeface="Calibri"/>
                <a:ea typeface="Calibri"/>
              </a:rPr>
              <a:t>Výše úroku z prodlení odpovídá ročně výši repo sazby stanovené Českou národní bankou pro první den kalendářního pololetí, v němž došlo k prodlení, zvýšené o 8 procentních bodů.</a:t>
            </a:r>
            <a:endParaRPr b="0" lang="cs-CZ" sz="2800" spc="-1" strike="noStrike">
              <a:solidFill>
                <a:srgbClr val="000000"/>
              </a:solidFill>
              <a:latin typeface="Arial"/>
            </a:endParaRPr>
          </a:p>
          <a:p>
            <a:pPr marL="457200" indent="-406440">
              <a:lnSpc>
                <a:spcPct val="90000"/>
              </a:lnSpc>
              <a:spcBef>
                <a:spcPts val="1001"/>
              </a:spcBef>
              <a:buClr>
                <a:srgbClr val="000000"/>
              </a:buClr>
              <a:buFont typeface="Arial"/>
              <a:buChar char="•"/>
            </a:pPr>
            <a:r>
              <a:rPr b="1" lang="cs-CZ" sz="2800" spc="-1" strike="noStrike">
                <a:solidFill>
                  <a:srgbClr val="000000"/>
                </a:solidFill>
                <a:latin typeface="Calibri"/>
                <a:ea typeface="Calibri"/>
              </a:rPr>
              <a:t>§ 3</a:t>
            </a:r>
            <a:endParaRPr b="0" lang="cs-CZ" sz="2800" spc="-1" strike="noStrike">
              <a:solidFill>
                <a:srgbClr val="000000"/>
              </a:solidFill>
              <a:latin typeface="Arial"/>
            </a:endParaRPr>
          </a:p>
          <a:p>
            <a:pPr marL="457200" indent="-406440">
              <a:lnSpc>
                <a:spcPct val="90000"/>
              </a:lnSpc>
              <a:spcBef>
                <a:spcPts val="1001"/>
              </a:spcBef>
              <a:buClr>
                <a:srgbClr val="000000"/>
              </a:buClr>
              <a:buFont typeface="Arial"/>
              <a:buChar char="•"/>
            </a:pPr>
            <a:r>
              <a:rPr b="0" lang="cs-CZ" sz="2800" spc="-1" strike="noStrike">
                <a:solidFill>
                  <a:srgbClr val="000000"/>
                </a:solidFill>
                <a:latin typeface="Calibri"/>
                <a:ea typeface="Calibri"/>
              </a:rPr>
              <a:t>Jde-li o vzájemný závazek podnikatelů nebo je-li obsahem vzájemného závazku mezi podnikatelem a veřejným zadavatelem podle zákona upravujícího veřejné zakázky povinnost dodat zboží nebo poskytnout službu za úplatu veřejnému zadavateli, činí minimální výše nákladů spojených s uplatněním každé pohledávky 1200 Kč.</a:t>
            </a:r>
            <a:endParaRPr b="0" lang="cs-CZ" sz="2800" spc="-1" strike="noStrike">
              <a:solidFill>
                <a:srgbClr val="000000"/>
              </a:solidFill>
              <a:latin typeface="Arial"/>
            </a:endParaRPr>
          </a:p>
          <a:p>
            <a:pPr marL="457200" indent="-22860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Typologie dlužníka</a:t>
            </a:r>
            <a:endParaRPr b="0" lang="cs-CZ" sz="4400" spc="-1" strike="noStrike">
              <a:solidFill>
                <a:srgbClr val="000000"/>
              </a:solidFill>
              <a:latin typeface="Arial"/>
            </a:endParaRPr>
          </a:p>
        </p:txBody>
      </p:sp>
      <p:pic>
        <p:nvPicPr>
          <p:cNvPr id="229" name="Google Shape;432;p61" descr=""/>
          <p:cNvPicPr/>
          <p:nvPr/>
        </p:nvPicPr>
        <p:blipFill>
          <a:blip r:embed="rId1"/>
          <a:stretch/>
        </p:blipFill>
        <p:spPr>
          <a:xfrm>
            <a:off x="3385440" y="1700280"/>
            <a:ext cx="5430240" cy="4320720"/>
          </a:xfrm>
          <a:prstGeom prst="rect">
            <a:avLst/>
          </a:prstGeom>
          <a:ln w="0">
            <a:noFill/>
          </a:ln>
        </p:spPr>
      </p:pic>
    </p:spTree>
  </p:cSld>
  <p:transition spd="slow">
    <p:fade thruBlk="true"/>
  </p:transition>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Google Shape;437;p62"/>
          <p:cNvSpPr/>
          <p:nvPr/>
        </p:nvSpPr>
        <p:spPr>
          <a:xfrm>
            <a:off x="232200" y="261360"/>
            <a:ext cx="11654640" cy="612612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cs-CZ" sz="3600" spc="-1" strike="noStrike">
                <a:solidFill>
                  <a:srgbClr val="000000"/>
                </a:solidFill>
                <a:latin typeface="Arial"/>
                <a:ea typeface="Arial"/>
              </a:rPr>
              <a:t>Snižování dluhu? Aktivní práce s klienty.</a:t>
            </a:r>
            <a:endParaRPr b="0" lang="cs-CZ" sz="3600" spc="-1" strike="noStrike">
              <a:latin typeface="Arial"/>
            </a:endParaRPr>
          </a:p>
          <a:p>
            <a:pPr>
              <a:lnSpc>
                <a:spcPct val="100000"/>
              </a:lnSpc>
              <a:buNone/>
              <a:tabLst>
                <a:tab algn="l" pos="0"/>
              </a:tabLst>
            </a:pP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a:t>
            </a:r>
            <a:r>
              <a:rPr b="0" lang="cs-CZ" sz="2400" spc="-1" strike="noStrike">
                <a:solidFill>
                  <a:srgbClr val="000000"/>
                </a:solidFill>
                <a:latin typeface="Arial"/>
                <a:ea typeface="Arial"/>
              </a:rPr>
              <a:t>Bojujeme s neplatiči tak, že když uhradí nájem, odpustíme jim penále.“</a:t>
            </a:r>
            <a:endParaRPr b="0" lang="cs-CZ" sz="2400" spc="-1" strike="noStrike">
              <a:latin typeface="Arial"/>
            </a:endParaRPr>
          </a:p>
          <a:p>
            <a:pPr>
              <a:lnSpc>
                <a:spcPct val="100000"/>
              </a:lnSpc>
              <a:buNone/>
              <a:tabLst>
                <a:tab algn="l" pos="0"/>
              </a:tabLst>
            </a:pP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a:t>
            </a:r>
            <a:r>
              <a:rPr b="0" lang="cs-CZ" sz="2400" spc="-1" strike="noStrike">
                <a:solidFill>
                  <a:srgbClr val="000000"/>
                </a:solidFill>
                <a:latin typeface="Arial"/>
                <a:ea typeface="Arial"/>
              </a:rPr>
              <a:t>Důležité je vzniku pohledávek od počátku předcházet. To vyžaduje neustálou péči o naše nájemce a při téměř pěti stovkách bytů to představuje spoustu času a úsilí.“</a:t>
            </a:r>
            <a:endParaRPr b="0" lang="cs-CZ" sz="2400" spc="-1" strike="noStrike">
              <a:latin typeface="Arial"/>
            </a:endParaRPr>
          </a:p>
          <a:p>
            <a:pPr>
              <a:lnSpc>
                <a:spcPct val="100000"/>
              </a:lnSpc>
              <a:buNone/>
              <a:tabLst>
                <a:tab algn="l" pos="0"/>
              </a:tabLst>
            </a:pP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a:t>
            </a:r>
            <a:r>
              <a:rPr b="0" lang="cs-CZ" sz="2400" spc="-1" strike="noStrike">
                <a:solidFill>
                  <a:srgbClr val="000000"/>
                </a:solidFill>
                <a:latin typeface="Arial"/>
                <a:ea typeface="Arial"/>
              </a:rPr>
              <a:t>S novými nájemci se tak smlouvy uzavírají pouze na dobu určitou - konkrétně na dobu jednoho roku. V bezproblémových případech se pak prodlužují už automaticky, vždy ale jen o jeden rok.“</a:t>
            </a:r>
            <a:endParaRPr b="0" lang="cs-CZ" sz="2400" spc="-1" strike="noStrike">
              <a:latin typeface="Arial"/>
            </a:endParaRPr>
          </a:p>
          <a:p>
            <a:pPr>
              <a:lnSpc>
                <a:spcPct val="100000"/>
              </a:lnSpc>
              <a:buNone/>
              <a:tabLst>
                <a:tab algn="l" pos="0"/>
              </a:tabLst>
            </a:pPr>
            <a:endParaRPr b="0" lang="cs-CZ" sz="2400" spc="-1" strike="noStrike">
              <a:latin typeface="Arial"/>
            </a:endParaRPr>
          </a:p>
          <a:p>
            <a:pPr>
              <a:lnSpc>
                <a:spcPct val="100000"/>
              </a:lnSpc>
              <a:buNone/>
              <a:tabLst>
                <a:tab algn="l" pos="0"/>
              </a:tabLst>
            </a:pPr>
            <a:r>
              <a:rPr b="0" lang="cs-CZ" sz="2400" spc="-1" strike="noStrike">
                <a:solidFill>
                  <a:srgbClr val="000000"/>
                </a:solidFill>
                <a:latin typeface="Arial"/>
                <a:ea typeface="Arial"/>
              </a:rPr>
              <a:t>„</a:t>
            </a:r>
            <a:r>
              <a:rPr b="0" lang="cs-CZ" sz="2400" spc="-1" strike="noStrike">
                <a:solidFill>
                  <a:srgbClr val="000000"/>
                </a:solidFill>
                <a:latin typeface="Arial"/>
                <a:ea typeface="Arial"/>
              </a:rPr>
              <a:t>Když zjistíme nedoplatek, kontaktujeme nájemce a zjišťujeme důvod. Může jít o nízký limit nastavený na bankovním účtu, ale také o výpadek příjmu z důvodu nemoci či ztráty zaměstnání. V takovém případě nájemce informujeme o možnosti čerpání sociálních dávek nebo ho zkontaktujeme s kolegyněmi z odboru sociálních věcí a zdravotnictví,“</a:t>
            </a:r>
            <a:endParaRPr b="0" lang="cs-CZ" sz="24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1" name="Google Shape;442;p63" descr=""/>
          <p:cNvPicPr/>
          <p:nvPr/>
        </p:nvPicPr>
        <p:blipFill>
          <a:blip r:embed="rId1"/>
          <a:stretch/>
        </p:blipFill>
        <p:spPr>
          <a:xfrm>
            <a:off x="0" y="0"/>
            <a:ext cx="12191760" cy="6857640"/>
          </a:xfrm>
          <a:prstGeom prst="rect">
            <a:avLst/>
          </a:prstGeom>
          <a:ln w="0">
            <a:noFill/>
          </a:ln>
        </p:spPr>
      </p:pic>
    </p:spTree>
  </p:cSld>
  <p:transition spd="slow">
    <p:fade thruBlk="true"/>
  </p:transition>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838080" y="365040"/>
            <a:ext cx="10515240" cy="1325160"/>
          </a:xfrm>
          <a:prstGeom prst="rect">
            <a:avLst/>
          </a:prstGeom>
          <a:noFill/>
          <a:ln w="0">
            <a:noFill/>
          </a:ln>
        </p:spPr>
        <p:txBody>
          <a:bodyPr anchor="ctr">
            <a:noAutofit/>
          </a:bodyPr>
          <a:p>
            <a:endParaRPr b="0" lang="cs-CZ" sz="1400" spc="-1" strike="noStrike">
              <a:solidFill>
                <a:srgbClr val="000000"/>
              </a:solidFill>
              <a:latin typeface="Arial"/>
            </a:endParaRPr>
          </a:p>
        </p:txBody>
      </p:sp>
      <p:pic>
        <p:nvPicPr>
          <p:cNvPr id="233" name="Google Shape;448;p64"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p:nvPr>
        </p:nvSpPr>
        <p:spPr>
          <a:xfrm>
            <a:off x="838080" y="1253160"/>
            <a:ext cx="10515240" cy="4070160"/>
          </a:xfrm>
          <a:prstGeom prst="rect">
            <a:avLst/>
          </a:prstGeom>
          <a:noFill/>
          <a:ln w="0">
            <a:noFill/>
          </a:ln>
        </p:spPr>
        <p:txBody>
          <a:bodyPr tIns="91440" bIns="91440" anchor="t">
            <a:noAutofit/>
          </a:bodyPr>
          <a:p>
            <a:pPr marL="457200" indent="-406440">
              <a:lnSpc>
                <a:spcPct val="90000"/>
              </a:lnSpc>
              <a:spcBef>
                <a:spcPts val="1001"/>
              </a:spcBef>
              <a:buClr>
                <a:srgbClr val="000000"/>
              </a:buClr>
              <a:buFont typeface="Arial"/>
              <a:buChar char="•"/>
            </a:pPr>
            <a:r>
              <a:rPr b="1" lang="cs-CZ" sz="2800" spc="-1" strike="noStrike" u="sng">
                <a:solidFill>
                  <a:srgbClr val="000000"/>
                </a:solidFill>
                <a:uFillTx/>
                <a:latin typeface="Century Gothic"/>
                <a:ea typeface="Century Gothic"/>
              </a:rPr>
              <a:t>Občan</a:t>
            </a:r>
            <a:r>
              <a:rPr b="0" lang="cs-CZ" sz="2800" spc="-1" strike="noStrike">
                <a:solidFill>
                  <a:srgbClr val="000000"/>
                </a:solidFill>
                <a:latin typeface="Century Gothic"/>
                <a:ea typeface="Century Gothic"/>
              </a:rPr>
              <a:t> (podnikatel) </a:t>
            </a:r>
            <a:r>
              <a:rPr b="1" lang="cs-CZ" sz="2800" spc="-1" strike="noStrike">
                <a:solidFill>
                  <a:srgbClr val="000000"/>
                </a:solidFill>
                <a:latin typeface="Century Gothic"/>
                <a:ea typeface="Century Gothic"/>
              </a:rPr>
              <a:t>může činit </a:t>
            </a:r>
            <a:r>
              <a:rPr b="1" lang="cs-CZ" sz="2800" spc="-1" strike="noStrike" u="sng">
                <a:solidFill>
                  <a:srgbClr val="000000"/>
                </a:solidFill>
                <a:uFillTx/>
                <a:latin typeface="Century Gothic"/>
                <a:ea typeface="Century Gothic"/>
              </a:rPr>
              <a:t>všechno </a:t>
            </a:r>
            <a:r>
              <a:rPr b="0" lang="cs-CZ" sz="2800" spc="-1" strike="noStrike">
                <a:solidFill>
                  <a:srgbClr val="000000"/>
                </a:solidFill>
                <a:latin typeface="Century Gothic"/>
                <a:ea typeface="Century Gothic"/>
              </a:rPr>
              <a:t>co není zákonem zakázáno</a:t>
            </a:r>
            <a:endParaRPr b="0" lang="cs-CZ" sz="2800" spc="-1" strike="noStrike">
              <a:solidFill>
                <a:srgbClr val="000000"/>
              </a:solidFill>
              <a:latin typeface="Arial"/>
            </a:endParaRPr>
          </a:p>
          <a:p>
            <a:pPr marL="457200" indent="-228600">
              <a:lnSpc>
                <a:spcPct val="90000"/>
              </a:lnSpc>
              <a:spcBef>
                <a:spcPts val="1001"/>
              </a:spcBef>
              <a:buNone/>
              <a:tabLst>
                <a:tab algn="l" pos="0"/>
              </a:tabLst>
            </a:pPr>
            <a:endParaRPr b="0" lang="cs-CZ" sz="2800" spc="-1" strike="noStrike">
              <a:solidFill>
                <a:srgbClr val="000000"/>
              </a:solidFill>
              <a:latin typeface="Arial"/>
            </a:endParaRPr>
          </a:p>
          <a:p>
            <a:pPr marL="457200" indent="-406440">
              <a:lnSpc>
                <a:spcPct val="90000"/>
              </a:lnSpc>
              <a:spcBef>
                <a:spcPts val="1001"/>
              </a:spcBef>
              <a:buClr>
                <a:srgbClr val="000000"/>
              </a:buClr>
              <a:buFont typeface="Arial"/>
              <a:buChar char="•"/>
              <a:tabLst>
                <a:tab algn="l" pos="0"/>
              </a:tabLst>
            </a:pPr>
            <a:r>
              <a:rPr b="1" lang="cs-CZ" sz="2800" spc="-1" strike="noStrike" u="sng">
                <a:solidFill>
                  <a:srgbClr val="000000"/>
                </a:solidFill>
                <a:uFillTx/>
                <a:latin typeface="Century Gothic"/>
                <a:ea typeface="Century Gothic"/>
              </a:rPr>
              <a:t>Občan</a:t>
            </a:r>
            <a:r>
              <a:rPr b="0" lang="cs-CZ" sz="2800" spc="-1" strike="noStrike">
                <a:solidFill>
                  <a:srgbClr val="000000"/>
                </a:solidFill>
                <a:latin typeface="Century Gothic"/>
                <a:ea typeface="Century Gothic"/>
              </a:rPr>
              <a:t> (podnikatel) </a:t>
            </a:r>
            <a:r>
              <a:rPr b="1" lang="cs-CZ" sz="2800" spc="-1" strike="noStrike">
                <a:solidFill>
                  <a:srgbClr val="000000"/>
                </a:solidFill>
                <a:latin typeface="Century Gothic"/>
                <a:ea typeface="Century Gothic"/>
              </a:rPr>
              <a:t>nesmí být nucen </a:t>
            </a:r>
            <a:r>
              <a:rPr b="0" lang="cs-CZ" sz="2800" spc="-1" strike="noStrike">
                <a:solidFill>
                  <a:srgbClr val="000000"/>
                </a:solidFill>
                <a:latin typeface="Century Gothic"/>
                <a:ea typeface="Century Gothic"/>
              </a:rPr>
              <a:t>činit, co zákon neukládá</a:t>
            </a: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
          <p:cNvSpPr>
            <a:spLocks noGrp="1"/>
          </p:cNvSpPr>
          <p:nvPr>
            <p:ph/>
          </p:nvPr>
        </p:nvSpPr>
        <p:spPr>
          <a:xfrm>
            <a:off x="387000" y="444960"/>
            <a:ext cx="11417400" cy="6667920"/>
          </a:xfrm>
          <a:prstGeom prst="rect">
            <a:avLst/>
          </a:prstGeom>
          <a:noFill/>
          <a:ln w="0">
            <a:noFill/>
          </a:ln>
        </p:spPr>
        <p:txBody>
          <a:bodyPr anchor="t">
            <a:noAutofit/>
          </a:bodyPr>
          <a:p>
            <a:pPr marL="228600" indent="-254160">
              <a:lnSpc>
                <a:spcPct val="80000"/>
              </a:lnSpc>
              <a:buClr>
                <a:srgbClr val="000000"/>
              </a:buClr>
              <a:buFont typeface="Arial"/>
              <a:buChar char="•"/>
            </a:pPr>
            <a:r>
              <a:rPr b="1" lang="cs-CZ" sz="4000" spc="-1" strike="noStrike">
                <a:solidFill>
                  <a:srgbClr val="000000"/>
                </a:solidFill>
                <a:latin typeface="Calibri"/>
                <a:ea typeface="Calibri"/>
              </a:rPr>
              <a:t>Možnosti: Příznivé</a:t>
            </a:r>
            <a:endParaRPr b="0" lang="cs-CZ" sz="4000" spc="-1" strike="noStrike">
              <a:solidFill>
                <a:srgbClr val="000000"/>
              </a:solidFill>
              <a:latin typeface="Arial"/>
            </a:endParaRPr>
          </a:p>
          <a:p>
            <a:pPr marL="228600" indent="-254160">
              <a:lnSpc>
                <a:spcPct val="80000"/>
              </a:lnSpc>
              <a:spcBef>
                <a:spcPts val="1001"/>
              </a:spcBef>
              <a:buClr>
                <a:srgbClr val="000000"/>
              </a:buClr>
              <a:buFont typeface="Arial"/>
              <a:buChar char="•"/>
            </a:pPr>
            <a:r>
              <a:rPr b="1" lang="cs-CZ" sz="4000" spc="-1" strike="noStrike">
                <a:solidFill>
                  <a:srgbClr val="000000"/>
                </a:solidFill>
                <a:latin typeface="Calibri"/>
                <a:ea typeface="Calibri"/>
              </a:rPr>
              <a:t>Ochota: Dostatečná</a:t>
            </a:r>
            <a:endParaRPr b="0" lang="cs-CZ" sz="4000" spc="-1" strike="noStrike">
              <a:solidFill>
                <a:srgbClr val="000000"/>
              </a:solidFill>
              <a:latin typeface="Arial"/>
            </a:endParaRPr>
          </a:p>
          <a:p>
            <a:pPr>
              <a:lnSpc>
                <a:spcPct val="80000"/>
              </a:lnSpc>
              <a:spcBef>
                <a:spcPts val="1001"/>
              </a:spcBef>
              <a:buNone/>
              <a:tabLst>
                <a:tab algn="l" pos="0"/>
              </a:tabLst>
            </a:pPr>
            <a:br>
              <a:rPr sz="4000"/>
            </a:br>
            <a:r>
              <a:rPr b="1" lang="cs-CZ" sz="4000" spc="-1" strike="noStrike">
                <a:solidFill>
                  <a:srgbClr val="000000"/>
                </a:solidFill>
                <a:latin typeface="Calibri"/>
                <a:ea typeface="Calibri"/>
              </a:rPr>
              <a:t>Charakteristika:</a:t>
            </a:r>
            <a:endParaRPr b="0" lang="cs-CZ" sz="4000" spc="-1" strike="noStrike">
              <a:solidFill>
                <a:srgbClr val="000000"/>
              </a:solidFill>
              <a:latin typeface="Arial"/>
            </a:endParaRPr>
          </a:p>
          <a:p>
            <a:pPr marL="228600" indent="-254160">
              <a:lnSpc>
                <a:spcPct val="80000"/>
              </a:lnSpc>
              <a:spcBef>
                <a:spcPts val="1001"/>
              </a:spcBef>
              <a:buClr>
                <a:srgbClr val="000000"/>
              </a:buClr>
              <a:buFont typeface="Arial"/>
              <a:buChar char="•"/>
              <a:tabLst>
                <a:tab algn="l" pos="0"/>
              </a:tabLst>
            </a:pPr>
            <a:r>
              <a:rPr b="0" lang="cs-CZ" sz="4000" spc="-1" strike="noStrike">
                <a:solidFill>
                  <a:srgbClr val="000000"/>
                </a:solidFill>
                <a:latin typeface="Calibri"/>
                <a:ea typeface="Calibri"/>
              </a:rPr>
              <a:t>- zapomněl</a:t>
            </a:r>
            <a:endParaRPr b="0" lang="cs-CZ" sz="4000" spc="-1" strike="noStrike">
              <a:solidFill>
                <a:srgbClr val="000000"/>
              </a:solidFill>
              <a:latin typeface="Arial"/>
            </a:endParaRPr>
          </a:p>
          <a:p>
            <a:pPr marL="228600" indent="-254160">
              <a:lnSpc>
                <a:spcPct val="80000"/>
              </a:lnSpc>
              <a:spcBef>
                <a:spcPts val="1001"/>
              </a:spcBef>
              <a:buClr>
                <a:srgbClr val="000000"/>
              </a:buClr>
              <a:buFont typeface="Arial"/>
              <a:buChar char="•"/>
              <a:tabLst>
                <a:tab algn="l" pos="0"/>
              </a:tabLst>
            </a:pPr>
            <a:r>
              <a:rPr b="0" lang="cs-CZ" sz="4000" spc="-1" strike="noStrike">
                <a:solidFill>
                  <a:srgbClr val="000000"/>
                </a:solidFill>
                <a:latin typeface="Calibri"/>
                <a:ea typeface="Calibri"/>
              </a:rPr>
              <a:t>- je roztržitý</a:t>
            </a:r>
            <a:endParaRPr b="0" lang="cs-CZ" sz="4000" spc="-1" strike="noStrike">
              <a:solidFill>
                <a:srgbClr val="000000"/>
              </a:solidFill>
              <a:latin typeface="Arial"/>
            </a:endParaRPr>
          </a:p>
          <a:p>
            <a:pPr marL="228600" indent="-254160">
              <a:lnSpc>
                <a:spcPct val="80000"/>
              </a:lnSpc>
              <a:spcBef>
                <a:spcPts val="1001"/>
              </a:spcBef>
              <a:buClr>
                <a:srgbClr val="000000"/>
              </a:buClr>
              <a:buFont typeface="Arial"/>
              <a:buChar char="•"/>
              <a:tabLst>
                <a:tab algn="l" pos="0"/>
              </a:tabLst>
            </a:pPr>
            <a:r>
              <a:rPr b="0" lang="cs-CZ" sz="4000" spc="-1" strike="noStrike">
                <a:solidFill>
                  <a:srgbClr val="000000"/>
                </a:solidFill>
                <a:latin typeface="Calibri"/>
                <a:ea typeface="Calibri"/>
              </a:rPr>
              <a:t>- omlouvá svoji chybu</a:t>
            </a:r>
            <a:endParaRPr b="0" lang="cs-CZ" sz="4000" spc="-1" strike="noStrike">
              <a:solidFill>
                <a:srgbClr val="000000"/>
              </a:solidFill>
              <a:latin typeface="Arial"/>
            </a:endParaRPr>
          </a:p>
          <a:p>
            <a:pPr marL="228600" indent="-254160">
              <a:lnSpc>
                <a:spcPct val="80000"/>
              </a:lnSpc>
              <a:spcBef>
                <a:spcPts val="1001"/>
              </a:spcBef>
              <a:buClr>
                <a:srgbClr val="000000"/>
              </a:buClr>
              <a:buFont typeface="Arial"/>
              <a:buChar char="•"/>
              <a:tabLst>
                <a:tab algn="l" pos="0"/>
              </a:tabLst>
            </a:pPr>
            <a:r>
              <a:rPr b="0" lang="cs-CZ" sz="4000" spc="-1" strike="noStrike">
                <a:solidFill>
                  <a:srgbClr val="000000"/>
                </a:solidFill>
                <a:latin typeface="Calibri"/>
                <a:ea typeface="Calibri"/>
              </a:rPr>
              <a:t>- vysvětluje jak k tomu došlo</a:t>
            </a:r>
            <a:endParaRPr b="0" lang="cs-CZ" sz="4000" spc="-1" strike="noStrike">
              <a:solidFill>
                <a:srgbClr val="000000"/>
              </a:solidFill>
              <a:latin typeface="Arial"/>
            </a:endParaRPr>
          </a:p>
          <a:p>
            <a:pPr marL="228600" indent="-254160">
              <a:lnSpc>
                <a:spcPct val="80000"/>
              </a:lnSpc>
              <a:spcBef>
                <a:spcPts val="1001"/>
              </a:spcBef>
              <a:buClr>
                <a:srgbClr val="000000"/>
              </a:buClr>
              <a:buFont typeface="Arial"/>
              <a:buChar char="•"/>
              <a:tabLst>
                <a:tab algn="l" pos="0"/>
              </a:tabLst>
            </a:pPr>
            <a:r>
              <a:rPr b="0" lang="cs-CZ" sz="4000" spc="-1" strike="noStrike">
                <a:solidFill>
                  <a:srgbClr val="000000"/>
                </a:solidFill>
                <a:latin typeface="Calibri"/>
                <a:ea typeface="Calibri"/>
              </a:rPr>
              <a:t>- dohody plní</a:t>
            </a:r>
            <a:endParaRPr b="0" lang="cs-CZ" sz="4000" spc="-1" strike="noStrike">
              <a:solidFill>
                <a:srgbClr val="000000"/>
              </a:solidFill>
              <a:latin typeface="Arial"/>
            </a:endParaRPr>
          </a:p>
          <a:p>
            <a:pPr>
              <a:lnSpc>
                <a:spcPct val="80000"/>
              </a:lnSpc>
              <a:spcBef>
                <a:spcPts val="1001"/>
              </a:spcBef>
              <a:buNone/>
              <a:tabLst>
                <a:tab algn="l" pos="0"/>
              </a:tabLst>
            </a:pPr>
            <a:br>
              <a:rPr sz="2800"/>
            </a:br>
            <a:endParaRPr b="0" lang="cs-CZ" sz="2800" spc="-1" strike="noStrike">
              <a:solidFill>
                <a:srgbClr val="000000"/>
              </a:solidFill>
              <a:latin typeface="Arial"/>
            </a:endParaRPr>
          </a:p>
        </p:txBody>
      </p:sp>
    </p:spTree>
  </p:cSld>
  <p:transition spd="slow">
    <p:fade thruBlk="true"/>
  </p:transition>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p:nvPr>
        </p:nvSpPr>
        <p:spPr>
          <a:xfrm>
            <a:off x="466560" y="408960"/>
            <a:ext cx="11179440" cy="6448680"/>
          </a:xfrm>
          <a:prstGeom prst="rect">
            <a:avLst/>
          </a:prstGeom>
          <a:noFill/>
          <a:ln w="0">
            <a:noFill/>
          </a:ln>
        </p:spPr>
        <p:txBody>
          <a:bodyPr anchor="t">
            <a:noAutofit/>
          </a:bodyPr>
          <a:p>
            <a:pPr>
              <a:lnSpc>
                <a:spcPct val="90000"/>
              </a:lnSpc>
              <a:buNone/>
              <a:tabLst>
                <a:tab algn="l" pos="0"/>
              </a:tabLst>
            </a:pPr>
            <a:r>
              <a:rPr b="1" lang="cs-CZ" sz="3200" spc="-1" strike="noStrike">
                <a:solidFill>
                  <a:srgbClr val="000000"/>
                </a:solidFill>
                <a:latin typeface="Calibri"/>
                <a:ea typeface="Calibri"/>
              </a:rPr>
              <a:t>Strategie:</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nebrat jej jako dlužníka</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telefonické připomínky</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uklidnit jej</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navrhnout připomínkování před splatností (SMS, E-mail, telefon)</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motivovat jej k placení včas</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vysvětlit finanční výhodnost zaplacení včas - úroky z prodlení, jednorázová pokuta 1.200,- Kč na uplatnění pohledávky, smluvní pokuty apod.</a:t>
            </a:r>
            <a:endParaRPr b="0" lang="cs-CZ" sz="3200" spc="-1" strike="noStrike">
              <a:solidFill>
                <a:srgbClr val="000000"/>
              </a:solidFill>
              <a:latin typeface="Arial"/>
            </a:endParaRPr>
          </a:p>
        </p:txBody>
      </p:sp>
    </p:spTree>
  </p:cSld>
  <p:transition spd="slow">
    <p:fade thruBlk="true"/>
  </p:transition>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 name="Google Shape;463;p67" descr=""/>
          <p:cNvPicPr/>
          <p:nvPr/>
        </p:nvPicPr>
        <p:blipFill>
          <a:blip r:embed="rId1"/>
          <a:stretch/>
        </p:blipFill>
        <p:spPr>
          <a:xfrm>
            <a:off x="0" y="0"/>
            <a:ext cx="12410280" cy="6857640"/>
          </a:xfrm>
          <a:prstGeom prst="rect">
            <a:avLst/>
          </a:prstGeom>
          <a:ln w="0">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Google Shape;468;p68"/>
          <p:cNvSpPr/>
          <p:nvPr/>
        </p:nvSpPr>
        <p:spPr>
          <a:xfrm>
            <a:off x="0" y="0"/>
            <a:ext cx="12191760" cy="6857640"/>
          </a:xfrm>
          <a:prstGeom prst="rect">
            <a:avLst/>
          </a:prstGeom>
          <a:noFill/>
          <a:ln w="0">
            <a:noFill/>
          </a:ln>
        </p:spPr>
        <p:style>
          <a:lnRef idx="0"/>
          <a:fillRef idx="0"/>
          <a:effectRef idx="0"/>
          <a:fontRef idx="minor"/>
        </p:style>
        <p:txBody>
          <a:bodyPr anchor="t">
            <a:noAutofit/>
          </a:bodyPr>
          <a:p>
            <a:pPr marL="228600" indent="-279360">
              <a:lnSpc>
                <a:spcPct val="90000"/>
              </a:lnSpc>
              <a:buClr>
                <a:srgbClr val="000000"/>
              </a:buClr>
              <a:buFont typeface="Arial"/>
              <a:buChar char="•"/>
            </a:pPr>
            <a:r>
              <a:rPr b="1" lang="cs-CZ" sz="4400" spc="-1" strike="noStrike">
                <a:solidFill>
                  <a:srgbClr val="000000"/>
                </a:solidFill>
                <a:latin typeface="Calibri"/>
                <a:ea typeface="Calibri"/>
              </a:rPr>
              <a:t>Možnosti: Nepříznivé</a:t>
            </a:r>
            <a:endParaRPr b="0" lang="cs-CZ" sz="4400" spc="-1" strike="noStrike">
              <a:latin typeface="Arial"/>
            </a:endParaRPr>
          </a:p>
          <a:p>
            <a:pPr marL="228600" indent="-279360">
              <a:lnSpc>
                <a:spcPct val="90000"/>
              </a:lnSpc>
              <a:spcBef>
                <a:spcPts val="1001"/>
              </a:spcBef>
              <a:buClr>
                <a:srgbClr val="000000"/>
              </a:buClr>
              <a:buFont typeface="Arial"/>
              <a:buChar char="•"/>
            </a:pPr>
            <a:r>
              <a:rPr b="1" lang="cs-CZ" sz="4400" spc="-1" strike="noStrike">
                <a:solidFill>
                  <a:srgbClr val="000000"/>
                </a:solidFill>
                <a:latin typeface="Calibri"/>
                <a:ea typeface="Calibri"/>
              </a:rPr>
              <a:t>Ochota: Dostatečná</a:t>
            </a:r>
            <a:endParaRPr b="0" lang="cs-CZ" sz="4400" spc="-1" strike="noStrike">
              <a:latin typeface="Arial"/>
            </a:endParaRPr>
          </a:p>
          <a:p>
            <a:pPr>
              <a:lnSpc>
                <a:spcPct val="90000"/>
              </a:lnSpc>
              <a:spcBef>
                <a:spcPts val="1001"/>
              </a:spcBef>
              <a:buNone/>
              <a:tabLst>
                <a:tab algn="l" pos="0"/>
              </a:tabLst>
            </a:pPr>
            <a:br>
              <a:rPr sz="4400"/>
            </a:br>
            <a:r>
              <a:rPr b="1" lang="cs-CZ" sz="4400" spc="-1" strike="noStrike">
                <a:solidFill>
                  <a:srgbClr val="000000"/>
                </a:solidFill>
                <a:latin typeface="Calibri"/>
                <a:ea typeface="Calibri"/>
              </a:rPr>
              <a:t>Charakteristika:</a:t>
            </a:r>
            <a:endParaRPr b="0" lang="cs-CZ" sz="4400" spc="-1" strike="noStrike">
              <a:latin typeface="Arial"/>
            </a:endParaRPr>
          </a:p>
          <a:p>
            <a:pPr marL="228600" indent="-279360">
              <a:lnSpc>
                <a:spcPct val="90000"/>
              </a:lnSpc>
              <a:spcBef>
                <a:spcPts val="1001"/>
              </a:spcBef>
              <a:buClr>
                <a:srgbClr val="000000"/>
              </a:buClr>
              <a:buFont typeface="Arial"/>
              <a:buChar char="•"/>
              <a:tabLst>
                <a:tab algn="l" pos="0"/>
              </a:tabLst>
            </a:pPr>
            <a:r>
              <a:rPr b="0" lang="cs-CZ" sz="4400" spc="-1" strike="noStrike">
                <a:solidFill>
                  <a:srgbClr val="000000"/>
                </a:solidFill>
                <a:latin typeface="Calibri"/>
                <a:ea typeface="Calibri"/>
              </a:rPr>
              <a:t>- vymlouvá se na druhotnou platební neschopnost</a:t>
            </a:r>
            <a:endParaRPr b="0" lang="cs-CZ" sz="4400" spc="-1" strike="noStrike">
              <a:latin typeface="Arial"/>
            </a:endParaRPr>
          </a:p>
          <a:p>
            <a:pPr marL="228600" indent="-279360">
              <a:lnSpc>
                <a:spcPct val="90000"/>
              </a:lnSpc>
              <a:spcBef>
                <a:spcPts val="1001"/>
              </a:spcBef>
              <a:buClr>
                <a:srgbClr val="000000"/>
              </a:buClr>
              <a:buFont typeface="Arial"/>
              <a:buChar char="•"/>
              <a:tabLst>
                <a:tab algn="l" pos="0"/>
              </a:tabLst>
            </a:pPr>
            <a:r>
              <a:rPr b="0" lang="cs-CZ" sz="4400" spc="-1" strike="noStrike">
                <a:solidFill>
                  <a:srgbClr val="000000"/>
                </a:solidFill>
                <a:latin typeface="Calibri"/>
                <a:ea typeface="Calibri"/>
              </a:rPr>
              <a:t>- snaží se manipulovat s city</a:t>
            </a:r>
            <a:endParaRPr b="0" lang="cs-CZ" sz="4400" spc="-1" strike="noStrike">
              <a:latin typeface="Arial"/>
            </a:endParaRPr>
          </a:p>
          <a:p>
            <a:pPr marL="228600" indent="-279360">
              <a:lnSpc>
                <a:spcPct val="90000"/>
              </a:lnSpc>
              <a:spcBef>
                <a:spcPts val="1001"/>
              </a:spcBef>
              <a:buClr>
                <a:srgbClr val="000000"/>
              </a:buClr>
              <a:buFont typeface="Arial"/>
              <a:buChar char="•"/>
              <a:tabLst>
                <a:tab algn="l" pos="0"/>
              </a:tabLst>
            </a:pPr>
            <a:r>
              <a:rPr b="0" lang="cs-CZ" sz="4400" spc="-1" strike="noStrike">
                <a:solidFill>
                  <a:srgbClr val="000000"/>
                </a:solidFill>
                <a:latin typeface="Calibri"/>
                <a:ea typeface="Calibri"/>
              </a:rPr>
              <a:t>- přizná, že teď nemá, ale jak bude mít tak zaplatí</a:t>
            </a:r>
            <a:endParaRPr b="0" lang="cs-CZ" sz="4400" spc="-1" strike="noStrike">
              <a:latin typeface="Arial"/>
            </a:endParaRPr>
          </a:p>
          <a:p>
            <a:pPr marL="228600" indent="-279360">
              <a:lnSpc>
                <a:spcPct val="90000"/>
              </a:lnSpc>
              <a:spcBef>
                <a:spcPts val="1001"/>
              </a:spcBef>
              <a:buClr>
                <a:srgbClr val="000000"/>
              </a:buClr>
              <a:buFont typeface="Arial"/>
              <a:buChar char="•"/>
              <a:tabLst>
                <a:tab algn="l" pos="0"/>
              </a:tabLst>
            </a:pPr>
            <a:r>
              <a:rPr b="0" lang="cs-CZ" sz="4400" spc="-1" strike="noStrike">
                <a:solidFill>
                  <a:srgbClr val="000000"/>
                </a:solidFill>
                <a:latin typeface="Calibri"/>
                <a:ea typeface="Calibri"/>
              </a:rPr>
              <a:t>- sliby nedodržuje</a:t>
            </a:r>
            <a:endParaRPr b="0" lang="cs-CZ" sz="4400" spc="-1" strike="noStrike">
              <a:latin typeface="Arial"/>
            </a:endParaRPr>
          </a:p>
          <a:p>
            <a:pPr>
              <a:lnSpc>
                <a:spcPct val="90000"/>
              </a:lnSpc>
              <a:spcBef>
                <a:spcPts val="1001"/>
              </a:spcBef>
              <a:buNone/>
              <a:tabLst>
                <a:tab algn="l" pos="0"/>
              </a:tabLst>
            </a:pPr>
            <a:br>
              <a:rPr sz="2800"/>
            </a:br>
            <a:endParaRPr b="0" lang="cs-CZ" sz="2800" spc="-1" strike="noStrike">
              <a:latin typeface="Arial"/>
            </a:endParaRPr>
          </a:p>
        </p:txBody>
      </p:sp>
    </p:spTree>
  </p:cSld>
  <p:transition spd="slow">
    <p:fade thruBlk="true"/>
  </p:transition>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p:nvPr>
        </p:nvSpPr>
        <p:spPr>
          <a:xfrm>
            <a:off x="0" y="0"/>
            <a:ext cx="12191760" cy="6857640"/>
          </a:xfrm>
          <a:prstGeom prst="rect">
            <a:avLst/>
          </a:prstGeom>
          <a:noFill/>
          <a:ln w="0">
            <a:noFill/>
          </a:ln>
        </p:spPr>
        <p:txBody>
          <a:bodyPr anchor="t">
            <a:noAutofit/>
          </a:bodyPr>
          <a:p>
            <a:pPr>
              <a:lnSpc>
                <a:spcPct val="90000"/>
              </a:lnSpc>
              <a:buNone/>
              <a:tabLst>
                <a:tab algn="l" pos="0"/>
              </a:tabLst>
            </a:pPr>
            <a:r>
              <a:rPr b="1" lang="cs-CZ" sz="3200" spc="-1" strike="noStrike">
                <a:solidFill>
                  <a:srgbClr val="000000"/>
                </a:solidFill>
                <a:latin typeface="Calibri"/>
                <a:ea typeface="Calibri"/>
              </a:rPr>
              <a:t>Strategie: </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nenechat jej nás zmanipulovat</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omezit projevy empatie</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nedovolit odklonění od problému - vracet se k tématu</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chtít slyšet řešení od něj</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dohodnout uznání popřípadě i zajištění dluhu</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možnost dohodnout splátkový kalendář</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možnost odkoupení některých jeho pohledávek k zápočtu</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vysvětlit finanční výhodnost zaplacení včas - úroky z prodlení, jednorázová pokuta 1.200,- Kč na uplatnění pohledávky, smluvní pokuty apod.</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 sledovat, zda se jeho situace zlepšuje či zhoršuje</a:t>
            </a:r>
            <a:r>
              <a:rPr b="1" lang="cs-CZ" sz="3200" spc="-1" strike="noStrike">
                <a:solidFill>
                  <a:srgbClr val="000000"/>
                </a:solidFill>
                <a:latin typeface="Calibri"/>
                <a:ea typeface="Calibri"/>
              </a:rPr>
              <a:t> </a:t>
            </a:r>
            <a:endParaRPr b="0" lang="cs-CZ" sz="3200" spc="-1" strike="noStrike">
              <a:solidFill>
                <a:srgbClr val="000000"/>
              </a:solidFill>
              <a:latin typeface="Arial"/>
            </a:endParaRPr>
          </a:p>
        </p:txBody>
      </p:sp>
    </p:spTree>
  </p:cSld>
  <p:transition spd="slow">
    <p:fade thruBlk="true"/>
  </p:transition>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9" name="Google Shape;478;p70" descr=""/>
          <p:cNvPicPr/>
          <p:nvPr/>
        </p:nvPicPr>
        <p:blipFill>
          <a:blip r:embed="rId1"/>
          <a:stretch/>
        </p:blipFill>
        <p:spPr>
          <a:xfrm>
            <a:off x="-24840" y="0"/>
            <a:ext cx="12216600" cy="6857640"/>
          </a:xfrm>
          <a:prstGeom prst="rect">
            <a:avLst/>
          </a:prstGeom>
          <a:ln w="0">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p:nvPr>
        </p:nvSpPr>
        <p:spPr>
          <a:xfrm>
            <a:off x="0" y="0"/>
            <a:ext cx="12191760" cy="6857640"/>
          </a:xfrm>
          <a:prstGeom prst="rect">
            <a:avLst/>
          </a:prstGeom>
          <a:noFill/>
          <a:ln w="0">
            <a:noFill/>
          </a:ln>
        </p:spPr>
        <p:txBody>
          <a:bodyPr anchor="t">
            <a:noAutofit/>
          </a:bodyPr>
          <a:p>
            <a:pPr marL="228600" indent="-228600">
              <a:lnSpc>
                <a:spcPct val="90000"/>
              </a:lnSpc>
              <a:buClr>
                <a:srgbClr val="000000"/>
              </a:buClr>
              <a:buFont typeface="Arial"/>
              <a:buChar char="•"/>
            </a:pPr>
            <a:r>
              <a:rPr b="1" lang="cs-CZ" sz="3600" spc="-1" strike="noStrike">
                <a:solidFill>
                  <a:srgbClr val="000000"/>
                </a:solidFill>
                <a:latin typeface="Calibri"/>
                <a:ea typeface="Calibri"/>
              </a:rPr>
              <a:t>Možnosti: Nepříznivé</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pPr>
            <a:r>
              <a:rPr b="1" lang="cs-CZ" sz="3600" spc="-1" strike="noStrike">
                <a:solidFill>
                  <a:srgbClr val="000000"/>
                </a:solidFill>
                <a:latin typeface="Calibri"/>
                <a:ea typeface="Calibri"/>
              </a:rPr>
              <a:t>Ochota: Nedostatečná</a:t>
            </a:r>
            <a:endParaRPr b="0" lang="cs-CZ" sz="3600" spc="-1" strike="noStrike">
              <a:solidFill>
                <a:srgbClr val="000000"/>
              </a:solidFill>
              <a:latin typeface="Arial"/>
            </a:endParaRPr>
          </a:p>
          <a:p>
            <a:pPr>
              <a:lnSpc>
                <a:spcPct val="90000"/>
              </a:lnSpc>
              <a:spcBef>
                <a:spcPts val="1001"/>
              </a:spcBef>
              <a:buNone/>
              <a:tabLst>
                <a:tab algn="l" pos="0"/>
              </a:tabLst>
            </a:pPr>
            <a:endParaRPr b="0" lang="cs-CZ" sz="3600" spc="-1" strike="noStrike">
              <a:solidFill>
                <a:srgbClr val="000000"/>
              </a:solidFill>
              <a:latin typeface="Arial"/>
            </a:endParaRPr>
          </a:p>
          <a:p>
            <a:pPr>
              <a:lnSpc>
                <a:spcPct val="90000"/>
              </a:lnSpc>
              <a:spcBef>
                <a:spcPts val="1001"/>
              </a:spcBef>
              <a:buNone/>
              <a:tabLst>
                <a:tab algn="l" pos="0"/>
              </a:tabLst>
            </a:pPr>
            <a:br>
              <a:rPr sz="3600"/>
            </a:br>
            <a:r>
              <a:rPr b="1" lang="cs-CZ" sz="3600" spc="-1" strike="noStrike">
                <a:solidFill>
                  <a:srgbClr val="000000"/>
                </a:solidFill>
                <a:latin typeface="Calibri"/>
                <a:ea typeface="Calibri"/>
              </a:rPr>
              <a:t>Charakteristika:</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odevzdaný svému osudu</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nechce nic řešit</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nekomunikuje</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nechává se zapírat</a:t>
            </a:r>
            <a:endParaRPr b="0" lang="cs-CZ" sz="3600" spc="-1" strike="noStrike">
              <a:solidFill>
                <a:srgbClr val="000000"/>
              </a:solidFill>
              <a:latin typeface="Arial"/>
            </a:endParaRPr>
          </a:p>
          <a:p>
            <a:pPr>
              <a:lnSpc>
                <a:spcPct val="90000"/>
              </a:lnSpc>
              <a:spcBef>
                <a:spcPts val="1001"/>
              </a:spcBef>
              <a:buNone/>
              <a:tabLst>
                <a:tab algn="l" pos="0"/>
              </a:tabLst>
            </a:pPr>
            <a:endParaRPr b="0" lang="cs-CZ" sz="2800" spc="-1" strike="noStrike">
              <a:solidFill>
                <a:srgbClr val="000000"/>
              </a:solidFill>
              <a:latin typeface="Arial"/>
            </a:endParaRPr>
          </a:p>
        </p:txBody>
      </p:sp>
    </p:spTree>
  </p:cSld>
  <p:transition spd="slow">
    <p:fade thruBlk="true"/>
  </p:transition>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p:nvPr>
        </p:nvSpPr>
        <p:spPr>
          <a:xfrm>
            <a:off x="0" y="0"/>
            <a:ext cx="12191760" cy="6857640"/>
          </a:xfrm>
          <a:prstGeom prst="rect">
            <a:avLst/>
          </a:prstGeom>
          <a:noFill/>
          <a:ln w="0">
            <a:noFill/>
          </a:ln>
        </p:spPr>
        <p:txBody>
          <a:bodyPr anchor="t">
            <a:noAutofit/>
          </a:bodyPr>
          <a:p>
            <a:pPr>
              <a:lnSpc>
                <a:spcPct val="90000"/>
              </a:lnSpc>
              <a:buNone/>
              <a:tabLst>
                <a:tab algn="l" pos="0"/>
              </a:tabLst>
            </a:pPr>
            <a:r>
              <a:rPr b="1" lang="cs-CZ" sz="3600" spc="-1" strike="noStrike">
                <a:solidFill>
                  <a:srgbClr val="000000"/>
                </a:solidFill>
                <a:latin typeface="Calibri"/>
                <a:ea typeface="Calibri"/>
              </a:rPr>
              <a:t>Strategie:</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lidský přístup </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vtáhnout jej do hovoru</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pokusit se dohodnout uznání popřípadě i zajištění dluhu</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možnost odkoupení některých jeho pohledávek k zápočtu</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vysvětlit finanční výhodnost dohod nebo případných navržených postupů - úroky z prodlení, jednorázová pokuta 1.200,- Kč na uplatnění pohledávky, smluvní pokuty apod.</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motivovat, vyvolat pozitivní představy do budoucna</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sledovat, zda se jeho situace zlepšuje či zhoršuje </a:t>
            </a:r>
            <a:endParaRPr b="0" lang="cs-CZ" sz="3600" spc="-1" strike="noStrike">
              <a:solidFill>
                <a:srgbClr val="000000"/>
              </a:solidFill>
              <a:latin typeface="Arial"/>
            </a:endParaRPr>
          </a:p>
          <a:p>
            <a:pPr>
              <a:lnSpc>
                <a:spcPct val="90000"/>
              </a:lnSpc>
              <a:spcBef>
                <a:spcPts val="1001"/>
              </a:spcBef>
              <a:buNone/>
              <a:tabLst>
                <a:tab algn="l" pos="0"/>
              </a:tabLst>
            </a:pPr>
            <a:br>
              <a:rPr sz="2800"/>
            </a:br>
            <a:endParaRPr b="0" lang="cs-CZ" sz="2800" spc="-1" strike="noStrike">
              <a:solidFill>
                <a:srgbClr val="000000"/>
              </a:solidFill>
              <a:latin typeface="Arial"/>
            </a:endParaRPr>
          </a:p>
        </p:txBody>
      </p:sp>
    </p:spTree>
  </p:cSld>
  <p:transition spd="slow">
    <p:fade thruBlk="true"/>
  </p:transition>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2" name="Google Shape;493;p73"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p:nvPr>
        </p:nvSpPr>
        <p:spPr>
          <a:xfrm>
            <a:off x="0" y="0"/>
            <a:ext cx="12191760" cy="6857640"/>
          </a:xfrm>
          <a:prstGeom prst="rect">
            <a:avLst/>
          </a:prstGeom>
          <a:noFill/>
          <a:ln w="0">
            <a:noFill/>
          </a:ln>
        </p:spPr>
        <p:txBody>
          <a:bodyPr anchor="t">
            <a:noAutofit/>
          </a:bodyPr>
          <a:p>
            <a:pPr marL="228600" indent="-228600">
              <a:lnSpc>
                <a:spcPct val="90000"/>
              </a:lnSpc>
              <a:buClr>
                <a:srgbClr val="000000"/>
              </a:buClr>
              <a:buFont typeface="Arial"/>
              <a:buChar char="•"/>
            </a:pPr>
            <a:r>
              <a:rPr b="1" lang="cs-CZ" sz="3600" spc="-1" strike="noStrike">
                <a:solidFill>
                  <a:srgbClr val="000000"/>
                </a:solidFill>
                <a:latin typeface="Calibri"/>
                <a:ea typeface="Calibri"/>
              </a:rPr>
              <a:t>Možnosti: Příznivé</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pPr>
            <a:r>
              <a:rPr b="1" lang="cs-CZ" sz="3600" spc="-1" strike="noStrike">
                <a:solidFill>
                  <a:srgbClr val="000000"/>
                </a:solidFill>
                <a:latin typeface="Calibri"/>
                <a:ea typeface="Calibri"/>
              </a:rPr>
              <a:t>Ochota: Nedostatečná</a:t>
            </a:r>
            <a:endParaRPr b="0" lang="cs-CZ" sz="3600" spc="-1" strike="noStrike">
              <a:solidFill>
                <a:srgbClr val="000000"/>
              </a:solidFill>
              <a:latin typeface="Arial"/>
            </a:endParaRPr>
          </a:p>
          <a:p>
            <a:pPr>
              <a:lnSpc>
                <a:spcPct val="90000"/>
              </a:lnSpc>
              <a:spcBef>
                <a:spcPts val="1001"/>
              </a:spcBef>
              <a:buNone/>
              <a:tabLst>
                <a:tab algn="l" pos="0"/>
              </a:tabLst>
            </a:pPr>
            <a:br>
              <a:rPr sz="3600"/>
            </a:br>
            <a:r>
              <a:rPr b="1" lang="cs-CZ" sz="3600" spc="-1" strike="noStrike">
                <a:solidFill>
                  <a:srgbClr val="000000"/>
                </a:solidFill>
                <a:latin typeface="Calibri"/>
                <a:ea typeface="Calibri"/>
              </a:rPr>
              <a:t>Charakteristika:</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z nějakého důvodu odmítá platit (podvod, nátlak, zneužití informací apod.)</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snaží se najít chyby ve smlouvách, dodávkách zboží nebo služeb</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je na jednání připraven, má svoji verzi</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je arogantní a sebejistý</a:t>
            </a:r>
            <a:endParaRPr b="0" lang="cs-CZ" sz="36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p:txBody>
      </p:sp>
    </p:spTree>
  </p:cSld>
  <p:transition spd="slow">
    <p:fade thruBlk="tru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8" name="Google Shape;121;p7" descr="rozdělení pohledávek 1"/>
          <p:cNvPicPr/>
          <p:nvPr/>
        </p:nvPicPr>
        <p:blipFill>
          <a:blip r:embed="rId1"/>
          <a:stretch/>
        </p:blipFill>
        <p:spPr>
          <a:xfrm>
            <a:off x="1055520" y="-243000"/>
            <a:ext cx="11409120" cy="8556120"/>
          </a:xfrm>
          <a:prstGeom prst="rect">
            <a:avLst/>
          </a:prstGeom>
          <a:ln w="0">
            <a:noFill/>
          </a:ln>
        </p:spPr>
      </p:pic>
      <p:sp>
        <p:nvSpPr>
          <p:cNvPr id="139" name="Google Shape;122;p7"/>
          <p:cNvSpPr/>
          <p:nvPr/>
        </p:nvSpPr>
        <p:spPr>
          <a:xfrm>
            <a:off x="1774800" y="1268280"/>
            <a:ext cx="3960360" cy="106632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3200" spc="-1" strike="noStrike">
                <a:solidFill>
                  <a:srgbClr val="ffffff"/>
                </a:solidFill>
                <a:latin typeface="Arial"/>
                <a:ea typeface="Arial"/>
              </a:rPr>
              <a:t>Samostatná </a:t>
            </a:r>
            <a:endParaRPr b="0" lang="cs-CZ" sz="3200" spc="-1" strike="noStrike">
              <a:latin typeface="Arial"/>
            </a:endParaRPr>
          </a:p>
          <a:p>
            <a:pPr>
              <a:lnSpc>
                <a:spcPct val="100000"/>
              </a:lnSpc>
              <a:buNone/>
              <a:tabLst>
                <a:tab algn="l" pos="0"/>
              </a:tabLst>
            </a:pPr>
            <a:r>
              <a:rPr b="1" lang="cs-CZ" sz="3200" spc="-1" strike="noStrike">
                <a:solidFill>
                  <a:srgbClr val="ffffff"/>
                </a:solidFill>
                <a:latin typeface="Arial"/>
                <a:ea typeface="Arial"/>
              </a:rPr>
              <a:t>působnost města</a:t>
            </a:r>
            <a:endParaRPr b="0" lang="cs-CZ" sz="3200" spc="-1" strike="noStrike">
              <a:latin typeface="Arial"/>
            </a:endParaRPr>
          </a:p>
        </p:txBody>
      </p:sp>
      <p:sp>
        <p:nvSpPr>
          <p:cNvPr id="140" name="Google Shape;123;p7"/>
          <p:cNvSpPr/>
          <p:nvPr/>
        </p:nvSpPr>
        <p:spPr>
          <a:xfrm>
            <a:off x="1919160" y="2565360"/>
            <a:ext cx="2734920" cy="360"/>
          </a:xfrm>
          <a:custGeom>
            <a:avLst/>
            <a:gdLst/>
            <a:ahLst/>
            <a:rect l="l" t="t" r="r" b="b"/>
            <a:pathLst>
              <a:path w="21600" h="21600">
                <a:moveTo>
                  <a:pt x="0" y="0"/>
                </a:moveTo>
                <a:lnTo>
                  <a:pt x="21600" y="21600"/>
                </a:lnTo>
              </a:path>
            </a:pathLst>
          </a:custGeom>
          <a:noFill/>
          <a:ln w="38100">
            <a:solidFill>
              <a:srgbClr val="000000"/>
            </a:solidFill>
            <a:round/>
            <a:tailEnd len="med" type="triangle" w="med"/>
          </a:ln>
        </p:spPr>
        <p:style>
          <a:lnRef idx="0"/>
          <a:fillRef idx="0"/>
          <a:effectRef idx="0"/>
          <a:fontRef idx="minor"/>
        </p:style>
      </p:sp>
      <p:sp>
        <p:nvSpPr>
          <p:cNvPr id="141" name="Google Shape;124;p7"/>
          <p:cNvSpPr/>
          <p:nvPr/>
        </p:nvSpPr>
        <p:spPr>
          <a:xfrm>
            <a:off x="1847880" y="4941720"/>
            <a:ext cx="3887280" cy="106632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3200" spc="-1" strike="noStrike">
                <a:solidFill>
                  <a:srgbClr val="ffffff"/>
                </a:solidFill>
                <a:latin typeface="Arial"/>
                <a:ea typeface="Arial"/>
              </a:rPr>
              <a:t>Přenesená </a:t>
            </a:r>
            <a:endParaRPr b="0" lang="cs-CZ" sz="3200" spc="-1" strike="noStrike">
              <a:latin typeface="Arial"/>
            </a:endParaRPr>
          </a:p>
          <a:p>
            <a:pPr>
              <a:lnSpc>
                <a:spcPct val="100000"/>
              </a:lnSpc>
              <a:buNone/>
              <a:tabLst>
                <a:tab algn="l" pos="0"/>
              </a:tabLst>
            </a:pPr>
            <a:r>
              <a:rPr b="1" lang="cs-CZ" sz="3200" spc="-1" strike="noStrike">
                <a:solidFill>
                  <a:srgbClr val="ffffff"/>
                </a:solidFill>
                <a:latin typeface="Arial"/>
                <a:ea typeface="Arial"/>
              </a:rPr>
              <a:t>působnost města</a:t>
            </a:r>
            <a:endParaRPr b="0" lang="cs-CZ" sz="3200" spc="-1" strike="noStrike">
              <a:latin typeface="Arial"/>
            </a:endParaRPr>
          </a:p>
        </p:txBody>
      </p:sp>
      <p:sp>
        <p:nvSpPr>
          <p:cNvPr id="142" name="Google Shape;125;p7"/>
          <p:cNvSpPr/>
          <p:nvPr/>
        </p:nvSpPr>
        <p:spPr>
          <a:xfrm>
            <a:off x="1992240" y="6237360"/>
            <a:ext cx="5616360" cy="360"/>
          </a:xfrm>
          <a:custGeom>
            <a:avLst/>
            <a:gdLst/>
            <a:ahLst/>
            <a:rect l="l" t="t" r="r" b="b"/>
            <a:pathLst>
              <a:path w="21600" h="21600">
                <a:moveTo>
                  <a:pt x="0" y="0"/>
                </a:moveTo>
                <a:lnTo>
                  <a:pt x="21600" y="21600"/>
                </a:lnTo>
              </a:path>
            </a:pathLst>
          </a:custGeom>
          <a:noFill/>
          <a:ln w="38100">
            <a:solidFill>
              <a:srgbClr val="000000"/>
            </a:solidFill>
            <a:round/>
            <a:tailEnd len="med" type="triangle" w="med"/>
          </a:ln>
        </p:spPr>
        <p:style>
          <a:lnRef idx="0"/>
          <a:fillRef idx="0"/>
          <a:effectRef idx="0"/>
          <a:fontRef idx="minor"/>
        </p:style>
      </p:sp>
    </p:spTree>
  </p:cSld>
  <p:transition spd="slow">
    <p:fade thruBlk="true"/>
  </p:transition>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p:nvPr>
        </p:nvSpPr>
        <p:spPr>
          <a:xfrm>
            <a:off x="0" y="0"/>
            <a:ext cx="12191760" cy="6857640"/>
          </a:xfrm>
          <a:prstGeom prst="rect">
            <a:avLst/>
          </a:prstGeom>
          <a:noFill/>
          <a:ln w="0">
            <a:noFill/>
          </a:ln>
        </p:spPr>
        <p:txBody>
          <a:bodyPr anchor="t">
            <a:noAutofit/>
          </a:bodyPr>
          <a:p>
            <a:pPr>
              <a:lnSpc>
                <a:spcPct val="90000"/>
              </a:lnSpc>
              <a:buNone/>
              <a:tabLst>
                <a:tab algn="l" pos="0"/>
              </a:tabLst>
            </a:pPr>
            <a:r>
              <a:rPr b="1" lang="cs-CZ" sz="3600" spc="-1" strike="noStrike">
                <a:solidFill>
                  <a:srgbClr val="000000"/>
                </a:solidFill>
                <a:latin typeface="Calibri"/>
                <a:ea typeface="Calibri"/>
              </a:rPr>
              <a:t>Strategie:</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být profesionál, nenechat se vyprovokovat</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trpělivě vysvětlovat původ dluhu</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někdy projevit empatii</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vysvětlit, že vyřešení je v jeho zájmu (výhody)</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vysvětlit finanční výhodnost uhrazení - úroky z prodlení, jednorázová pokuta 1.200,- Kč na uplatnění pohledávky, smluvní pokuty, soudní řízení apod.</a:t>
            </a: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 v případě stálého arogantního vystupování a neochoty k jednání mu sdělte, že vám nezbývá jiná možnost, než předat celou záležitost právníkům a znovu mu vysvětlete, jaké to bude mít následky do budoucna - spolupráce a finanční náklady</a:t>
            </a:r>
            <a:endParaRPr b="0" lang="cs-CZ" sz="3600" spc="-1" strike="noStrike">
              <a:solidFill>
                <a:srgbClr val="000000"/>
              </a:solidFill>
              <a:latin typeface="Arial"/>
            </a:endParaRPr>
          </a:p>
        </p:txBody>
      </p:sp>
    </p:spTree>
  </p:cSld>
  <p:transition spd="slow">
    <p:fade thruBlk="true"/>
  </p:transition>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p:nvPr>
        </p:nvSpPr>
        <p:spPr>
          <a:xfrm>
            <a:off x="0" y="0"/>
            <a:ext cx="12191760" cy="6857640"/>
          </a:xfrm>
          <a:prstGeom prst="rect">
            <a:avLst/>
          </a:prstGeom>
          <a:noFill/>
          <a:ln w="0">
            <a:noFill/>
          </a:ln>
        </p:spPr>
        <p:txBody>
          <a:bodyPr anchor="t">
            <a:noAutofit/>
          </a:bodyPr>
          <a:p>
            <a:pPr marL="228600" indent="-244440">
              <a:lnSpc>
                <a:spcPct val="70000"/>
              </a:lnSpc>
              <a:buClr>
                <a:srgbClr val="000000"/>
              </a:buClr>
              <a:buFont typeface="Arial"/>
              <a:buChar char="•"/>
            </a:pPr>
            <a:r>
              <a:rPr b="1" lang="cs-CZ" sz="3850" spc="-1" strike="noStrike">
                <a:solidFill>
                  <a:srgbClr val="000000"/>
                </a:solidFill>
                <a:latin typeface="Calibri"/>
                <a:ea typeface="Calibri"/>
              </a:rPr>
              <a:t>Telefonická připomínka </a:t>
            </a:r>
            <a:r>
              <a:rPr b="0" lang="cs-CZ" sz="3850" spc="-1" strike="noStrike">
                <a:solidFill>
                  <a:srgbClr val="000000"/>
                </a:solidFill>
                <a:latin typeface="Calibri"/>
                <a:ea typeface="Calibri"/>
              </a:rPr>
              <a:t>– proč?</a:t>
            </a:r>
            <a:endParaRPr b="0" lang="cs-CZ" sz="3850" spc="-1" strike="noStrike">
              <a:solidFill>
                <a:srgbClr val="000000"/>
              </a:solidFill>
              <a:latin typeface="Arial"/>
            </a:endParaRPr>
          </a:p>
          <a:p>
            <a:pPr marL="228600" indent="-244440">
              <a:lnSpc>
                <a:spcPct val="70000"/>
              </a:lnSpc>
              <a:spcBef>
                <a:spcPts val="1001"/>
              </a:spcBef>
              <a:buClr>
                <a:srgbClr val="000000"/>
              </a:buClr>
              <a:buFont typeface="Arial"/>
              <a:buChar char="•"/>
            </a:pPr>
            <a:r>
              <a:rPr b="0" lang="cs-CZ" sz="3850" spc="-1" strike="noStrike">
                <a:solidFill>
                  <a:srgbClr val="000000"/>
                </a:solidFill>
                <a:latin typeface="Calibri"/>
                <a:ea typeface="Calibri"/>
              </a:rPr>
              <a:t>Struktura řešení pohledávek po telefonu</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1. Výše dluhu</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2. Dosavadní aktivita</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3. Ano zaplatím!</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4. Zaplať hned</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5. Zaplať co nejvíce</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6. Potvrzení</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7. Upozornění</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8. Shrnutí</a:t>
            </a:r>
            <a:endParaRPr b="0" lang="cs-CZ" sz="3850" spc="-1" strike="noStrike">
              <a:solidFill>
                <a:srgbClr val="000000"/>
              </a:solidFill>
              <a:latin typeface="Arial"/>
            </a:endParaRPr>
          </a:p>
          <a:p>
            <a:pPr>
              <a:lnSpc>
                <a:spcPct val="70000"/>
              </a:lnSpc>
              <a:spcBef>
                <a:spcPts val="1001"/>
              </a:spcBef>
              <a:buNone/>
              <a:tabLst>
                <a:tab algn="l" pos="0"/>
              </a:tabLst>
            </a:pPr>
            <a:r>
              <a:rPr b="0" lang="cs-CZ" sz="3850" spc="-1" strike="noStrike">
                <a:solidFill>
                  <a:srgbClr val="000000"/>
                </a:solidFill>
                <a:latin typeface="Calibri"/>
                <a:ea typeface="Calibri"/>
              </a:rPr>
              <a:t>9. Závěr</a:t>
            </a:r>
            <a:endParaRPr b="0" lang="cs-CZ" sz="3850" spc="-1" strike="noStrike">
              <a:solidFill>
                <a:srgbClr val="000000"/>
              </a:solidFill>
              <a:latin typeface="Arial"/>
            </a:endParaRPr>
          </a:p>
          <a:p>
            <a:pPr marL="228600" indent="-244440">
              <a:lnSpc>
                <a:spcPct val="70000"/>
              </a:lnSpc>
              <a:spcBef>
                <a:spcPts val="1001"/>
              </a:spcBef>
              <a:buClr>
                <a:srgbClr val="000000"/>
              </a:buClr>
              <a:buFont typeface="Arial"/>
              <a:buChar char="•"/>
              <a:tabLst>
                <a:tab algn="l" pos="0"/>
              </a:tabLst>
            </a:pPr>
            <a:r>
              <a:rPr b="0" lang="cs-CZ" sz="3850" spc="-1" strike="noStrike">
                <a:solidFill>
                  <a:srgbClr val="000000"/>
                </a:solidFill>
                <a:latin typeface="Calibri"/>
                <a:ea typeface="Calibri"/>
              </a:rPr>
              <a:t>Nezapomeňte vše pečlivě zaznamenat do dokumentace</a:t>
            </a:r>
            <a:endParaRPr b="0" lang="cs-CZ" sz="3850" spc="-1" strike="noStrike">
              <a:solidFill>
                <a:srgbClr val="000000"/>
              </a:solidFill>
              <a:latin typeface="Arial"/>
            </a:endParaRPr>
          </a:p>
          <a:p>
            <a:pPr>
              <a:lnSpc>
                <a:spcPct val="70000"/>
              </a:lnSpc>
              <a:spcBef>
                <a:spcPts val="1001"/>
              </a:spcBef>
              <a:buNone/>
              <a:tabLst>
                <a:tab algn="l" pos="0"/>
              </a:tabLst>
            </a:pPr>
            <a:endParaRPr b="0" lang="cs-CZ" sz="1540" spc="-1" strike="noStrike">
              <a:solidFill>
                <a:srgbClr val="000000"/>
              </a:solidFill>
              <a:latin typeface="Arial"/>
            </a:endParaRPr>
          </a:p>
          <a:p>
            <a:pPr>
              <a:lnSpc>
                <a:spcPct val="70000"/>
              </a:lnSpc>
              <a:spcBef>
                <a:spcPts val="1001"/>
              </a:spcBef>
              <a:buNone/>
              <a:tabLst>
                <a:tab algn="l" pos="0"/>
              </a:tabLst>
            </a:pPr>
            <a:endParaRPr b="0" lang="cs-CZ" sz="154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Telefonické vymáhání</a:t>
            </a:r>
            <a:endParaRPr b="0" lang="cs-CZ" sz="4400" spc="-1" strike="noStrike">
              <a:solidFill>
                <a:srgbClr val="000000"/>
              </a:solidFill>
              <a:latin typeface="Arial"/>
            </a:endParaRPr>
          </a:p>
        </p:txBody>
      </p:sp>
      <p:pic>
        <p:nvPicPr>
          <p:cNvPr id="247" name="Google Shape;514;p77" descr=""/>
          <p:cNvPicPr/>
          <p:nvPr/>
        </p:nvPicPr>
        <p:blipFill>
          <a:blip r:embed="rId1"/>
          <a:stretch/>
        </p:blipFill>
        <p:spPr>
          <a:xfrm>
            <a:off x="0" y="1328760"/>
            <a:ext cx="12191760" cy="7017840"/>
          </a:xfrm>
          <a:prstGeom prst="rect">
            <a:avLst/>
          </a:prstGeom>
          <a:ln w="0">
            <a:noFill/>
          </a:ln>
        </p:spPr>
      </p:pic>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Co asi nejvíce uslyšíte?</a:t>
            </a:r>
            <a:endParaRPr b="0" lang="cs-CZ" sz="4400" spc="-1" strike="noStrike">
              <a:solidFill>
                <a:srgbClr val="000000"/>
              </a:solidFill>
              <a:latin typeface="Arial"/>
            </a:endParaRPr>
          </a:p>
        </p:txBody>
      </p:sp>
      <p:sp>
        <p:nvSpPr>
          <p:cNvPr id="249" name="PlaceHolder 2"/>
          <p:cNvSpPr>
            <a:spLocks noGrp="1"/>
          </p:cNvSpPr>
          <p:nvPr>
            <p:ph/>
          </p:nvPr>
        </p:nvSpPr>
        <p:spPr>
          <a:xfrm>
            <a:off x="838080" y="1825560"/>
            <a:ext cx="10515240" cy="4350960"/>
          </a:xfrm>
          <a:prstGeom prst="rect">
            <a:avLst/>
          </a:prstGeom>
          <a:noFill/>
          <a:ln w="0">
            <a:noFill/>
          </a:ln>
        </p:spPr>
        <p:txBody>
          <a:bodyPr anchor="t">
            <a:noAutofit/>
          </a:bodyPr>
          <a:p>
            <a:pPr marL="228600" indent="-228600">
              <a:lnSpc>
                <a:spcPct val="90000"/>
              </a:lnSpc>
              <a:buClr>
                <a:srgbClr val="000000"/>
              </a:buClr>
              <a:buFont typeface="Arial"/>
              <a:buChar char="•"/>
            </a:pPr>
            <a:r>
              <a:rPr b="0" lang="cs-CZ" sz="2800" spc="-1" strike="noStrike">
                <a:solidFill>
                  <a:srgbClr val="000000"/>
                </a:solidFill>
                <a:latin typeface="Calibri"/>
                <a:ea typeface="Calibri"/>
              </a:rPr>
              <a:t>„</a:t>
            </a:r>
            <a:r>
              <a:rPr b="0" lang="cs-CZ" sz="2800" spc="-1" strike="noStrike">
                <a:solidFill>
                  <a:srgbClr val="000000"/>
                </a:solidFill>
                <a:latin typeface="Calibri"/>
                <a:ea typeface="Calibri"/>
              </a:rPr>
              <a:t>Upomínku jsem vůbec nedostal, pošlete mi ji“ </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a:t>
            </a:r>
            <a:r>
              <a:rPr b="0" lang="cs-CZ" sz="2800" spc="-1" strike="noStrike">
                <a:solidFill>
                  <a:srgbClr val="000000"/>
                </a:solidFill>
                <a:latin typeface="Calibri"/>
                <a:ea typeface="Calibri"/>
              </a:rPr>
              <a:t>My jsme nezaplatili? To není možné!?”</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a:t>
            </a:r>
            <a:r>
              <a:rPr b="0" lang="cs-CZ" sz="2800" spc="-1" strike="noStrike">
                <a:solidFill>
                  <a:srgbClr val="000000"/>
                </a:solidFill>
                <a:latin typeface="Calibri"/>
                <a:ea typeface="Calibri"/>
              </a:rPr>
              <a:t>Chtěl jsem zaplatit, ale teď musím vyřešit existenční problémy“</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a:t>
            </a:r>
            <a:r>
              <a:rPr b="0" lang="cs-CZ" sz="2800" spc="-1" strike="noStrike">
                <a:solidFill>
                  <a:srgbClr val="000000"/>
                </a:solidFill>
                <a:latin typeface="Calibri"/>
                <a:ea typeface="Calibri"/>
              </a:rPr>
              <a:t>Teď zrovna nemám, ale zaplatím hned, jak budu mít“</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a:t>
            </a:r>
            <a:r>
              <a:rPr b="0" lang="cs-CZ" sz="2800" spc="-1" strike="noStrike">
                <a:solidFill>
                  <a:srgbClr val="000000"/>
                </a:solidFill>
                <a:latin typeface="Calibri"/>
                <a:ea typeface="Calibri"/>
              </a:rPr>
              <a:t>Mě také dluží peníze“</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a:t>
            </a:r>
            <a:r>
              <a:rPr b="0" lang="cs-CZ" sz="2800" spc="-1" strike="noStrike">
                <a:solidFill>
                  <a:srgbClr val="000000"/>
                </a:solidFill>
                <a:latin typeface="Calibri"/>
                <a:ea typeface="Calibri"/>
              </a:rPr>
              <a:t>No jasně, že jsme nezaplatili, protože vy jste nedodrželi …”</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a:t>
            </a:r>
            <a:r>
              <a:rPr b="0" lang="cs-CZ" sz="2800" spc="-1" strike="noStrike">
                <a:solidFill>
                  <a:srgbClr val="000000"/>
                </a:solidFill>
                <a:latin typeface="Calibri"/>
                <a:ea typeface="Calibri"/>
              </a:rPr>
              <a:t>Minulý týden jsem to zaplatil, udělejte si tam pořádek“</a:t>
            </a: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838080" y="365040"/>
            <a:ext cx="10515240" cy="1325160"/>
          </a:xfrm>
          <a:prstGeom prst="rect">
            <a:avLst/>
          </a:prstGeom>
          <a:noFill/>
          <a:ln w="0">
            <a:noFill/>
          </a:ln>
        </p:spPr>
        <p:txBody>
          <a:bodyPr anchor="ctr">
            <a:noAutofit/>
          </a:bodyPr>
          <a:p>
            <a:pPr algn="ctr">
              <a:lnSpc>
                <a:spcPct val="90000"/>
              </a:lnSpc>
              <a:buNone/>
              <a:tabLst>
                <a:tab algn="l" pos="0"/>
              </a:tabLst>
            </a:pPr>
            <a:r>
              <a:rPr b="0" lang="cs-CZ" sz="4400" spc="-1" strike="noStrike">
                <a:solidFill>
                  <a:srgbClr val="000000"/>
                </a:solidFill>
                <a:latin typeface="Calibri"/>
                <a:ea typeface="Calibri"/>
              </a:rPr>
              <a:t>Rádi obvoláváte dlužníky?</a:t>
            </a:r>
            <a:endParaRPr b="0" lang="cs-CZ" sz="4400" spc="-1" strike="noStrike">
              <a:solidFill>
                <a:srgbClr val="000000"/>
              </a:solidFill>
              <a:latin typeface="Arial"/>
            </a:endParaRPr>
          </a:p>
        </p:txBody>
      </p:sp>
      <p:sp>
        <p:nvSpPr>
          <p:cNvPr id="251" name="PlaceHolder 2"/>
          <p:cNvSpPr>
            <a:spLocks noGrp="1"/>
          </p:cNvSpPr>
          <p:nvPr>
            <p:ph/>
          </p:nvPr>
        </p:nvSpPr>
        <p:spPr>
          <a:xfrm>
            <a:off x="838080" y="1825560"/>
            <a:ext cx="10515240" cy="4350960"/>
          </a:xfrm>
          <a:prstGeom prst="rect">
            <a:avLst/>
          </a:prstGeom>
          <a:noFill/>
          <a:ln w="0">
            <a:noFill/>
          </a:ln>
        </p:spPr>
        <p:txBody>
          <a:bodyPr anchor="t">
            <a:noAutofit/>
          </a:bodyPr>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p:txBody>
      </p:sp>
      <p:pic>
        <p:nvPicPr>
          <p:cNvPr id="252" name="Google Shape;527;p79" descr=""/>
          <p:cNvPicPr/>
          <p:nvPr/>
        </p:nvPicPr>
        <p:blipFill>
          <a:blip r:embed="rId1"/>
          <a:stretch/>
        </p:blipFill>
        <p:spPr>
          <a:xfrm>
            <a:off x="3539880" y="1346400"/>
            <a:ext cx="3905640" cy="5309640"/>
          </a:xfrm>
          <a:prstGeom prst="rect">
            <a:avLst/>
          </a:prstGeom>
          <a:ln w="0">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title"/>
          </p:nvPr>
        </p:nvSpPr>
        <p:spPr>
          <a:xfrm>
            <a:off x="838080" y="365040"/>
            <a:ext cx="10515240" cy="1325160"/>
          </a:xfrm>
          <a:prstGeom prst="rect">
            <a:avLst/>
          </a:prstGeom>
          <a:noFill/>
          <a:ln w="0">
            <a:noFill/>
          </a:ln>
        </p:spPr>
        <p:txBody>
          <a:bodyPr anchor="ctr">
            <a:noAutofit/>
          </a:bodyPr>
          <a:p>
            <a:endParaRPr b="0" lang="cs-CZ" sz="1400" spc="-1" strike="noStrike">
              <a:solidFill>
                <a:srgbClr val="000000"/>
              </a:solidFill>
              <a:latin typeface="Arial"/>
            </a:endParaRPr>
          </a:p>
        </p:txBody>
      </p:sp>
      <p:sp>
        <p:nvSpPr>
          <p:cNvPr id="254" name="PlaceHolder 2"/>
          <p:cNvSpPr>
            <a:spLocks noGrp="1"/>
          </p:cNvSpPr>
          <p:nvPr>
            <p:ph/>
          </p:nvPr>
        </p:nvSpPr>
        <p:spPr>
          <a:xfrm>
            <a:off x="838080" y="1825560"/>
            <a:ext cx="10515240" cy="4350960"/>
          </a:xfrm>
          <a:prstGeom prst="rect">
            <a:avLst/>
          </a:prstGeom>
          <a:noFill/>
          <a:ln w="0">
            <a:noFill/>
          </a:ln>
        </p:spPr>
        <p:txBody>
          <a:bodyPr anchor="t">
            <a:noAutofit/>
          </a:bodyPr>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a:p>
            <a:pPr>
              <a:lnSpc>
                <a:spcPct val="90000"/>
              </a:lnSpc>
              <a:buNone/>
              <a:tabLst>
                <a:tab algn="l" pos="0"/>
              </a:tabLst>
            </a:pPr>
            <a:endParaRPr b="0" lang="cs-CZ" sz="2800" spc="-1" strike="noStrike">
              <a:solidFill>
                <a:srgbClr val="000000"/>
              </a:solidFill>
              <a:latin typeface="Arial"/>
            </a:endParaRPr>
          </a:p>
        </p:txBody>
      </p:sp>
      <p:pic>
        <p:nvPicPr>
          <p:cNvPr id="255" name="Google Shape;534;p80" descr=""/>
          <p:cNvPicPr/>
          <p:nvPr/>
        </p:nvPicPr>
        <p:blipFill>
          <a:blip r:embed="rId1"/>
          <a:stretch/>
        </p:blipFill>
        <p:spPr>
          <a:xfrm>
            <a:off x="1001520" y="0"/>
            <a:ext cx="10257840" cy="6857640"/>
          </a:xfrm>
          <a:prstGeom prst="rect">
            <a:avLst/>
          </a:prstGeom>
          <a:ln w="0">
            <a:noFill/>
          </a:ln>
        </p:spPr>
      </p:pic>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ovéPole 4"/>
          <p:cNvSpPr/>
          <p:nvPr/>
        </p:nvSpPr>
        <p:spPr>
          <a:xfrm>
            <a:off x="0" y="187920"/>
            <a:ext cx="12191760" cy="2361960"/>
          </a:xfrm>
          <a:prstGeom prst="rect">
            <a:avLst/>
          </a:prstGeom>
          <a:noFill/>
          <a:ln w="0">
            <a:noFill/>
          </a:ln>
        </p:spPr>
        <p:style>
          <a:lnRef idx="0"/>
          <a:fillRef idx="0"/>
          <a:effectRef idx="0"/>
          <a:fontRef idx="minor"/>
        </p:style>
        <p:txBody>
          <a:bodyPr lIns="90000" rIns="90000" tIns="45000" bIns="45000" anchor="t">
            <a:spAutoFit/>
          </a:bodyPr>
          <a:p>
            <a:pPr>
              <a:lnSpc>
                <a:spcPct val="115000"/>
              </a:lnSpc>
              <a:spcAft>
                <a:spcPts val="799"/>
              </a:spcAft>
              <a:buNone/>
            </a:pPr>
            <a:r>
              <a:rPr b="0" lang="cs-CZ" sz="2800" spc="-1" strike="noStrike">
                <a:solidFill>
                  <a:srgbClr val="000000"/>
                </a:solidFill>
                <a:latin typeface="Arial"/>
                <a:ea typeface="Aptos"/>
              </a:rPr>
              <a:t>Voicebot může výrazně usnadnit a zefektivnit komunikaci mezi úřadem a občany a ušetřit čas oběma stranám. Je však důležité si uvědomit jeho omezení a zajistit, aby byl voicebot správně navržen a implementován.</a:t>
            </a:r>
            <a:endParaRPr b="0" lang="cs-CZ" sz="2800" spc="-1" strike="noStrike">
              <a:latin typeface="Arial"/>
            </a:endParaRPr>
          </a:p>
          <a:p>
            <a:pPr>
              <a:lnSpc>
                <a:spcPct val="115000"/>
              </a:lnSpc>
              <a:spcAft>
                <a:spcPts val="799"/>
              </a:spcAft>
              <a:buNone/>
              <a:tabLst>
                <a:tab algn="l" pos="457200"/>
              </a:tabLst>
            </a:pPr>
            <a:endParaRPr b="0" lang="cs-CZ" sz="2200" spc="-1" strike="noStrike">
              <a:latin typeface="Arial"/>
            </a:endParaRPr>
          </a:p>
          <a:p>
            <a:pPr>
              <a:lnSpc>
                <a:spcPct val="100000"/>
              </a:lnSpc>
              <a:buNone/>
              <a:tabLst>
                <a:tab algn="l" pos="457200"/>
              </a:tabLst>
            </a:pPr>
            <a:endParaRPr b="0" lang="cs-CZ" sz="1400" spc="-1" strike="noStrike">
              <a:latin typeface="Arial"/>
            </a:endParaRPr>
          </a:p>
        </p:txBody>
      </p:sp>
      <p:pic>
        <p:nvPicPr>
          <p:cNvPr id="257" name="Obrázek 2" descr=""/>
          <p:cNvPicPr/>
          <p:nvPr/>
        </p:nvPicPr>
        <p:blipFill>
          <a:blip r:embed="rId1"/>
          <a:stretch/>
        </p:blipFill>
        <p:spPr>
          <a:xfrm>
            <a:off x="2194200" y="1886400"/>
            <a:ext cx="7803000" cy="4789440"/>
          </a:xfrm>
          <a:prstGeom prst="rect">
            <a:avLst/>
          </a:prstGeom>
          <a:ln w="0">
            <a:noFill/>
          </a:ln>
        </p:spPr>
      </p:pic>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Osobní vymáhání</a:t>
            </a:r>
            <a:endParaRPr b="0" lang="cs-CZ" sz="4400" spc="-1" strike="noStrike">
              <a:solidFill>
                <a:srgbClr val="000000"/>
              </a:solidFill>
              <a:latin typeface="Arial"/>
            </a:endParaRPr>
          </a:p>
        </p:txBody>
      </p:sp>
      <p:pic>
        <p:nvPicPr>
          <p:cNvPr id="259" name="Google Shape;540;p81" descr="Výsledek obrázku pro baseball bat"/>
          <p:cNvPicPr/>
          <p:nvPr/>
        </p:nvPicPr>
        <p:blipFill>
          <a:blip r:embed="rId1"/>
          <a:stretch/>
        </p:blipFill>
        <p:spPr>
          <a:xfrm>
            <a:off x="1097640" y="1501920"/>
            <a:ext cx="9996480" cy="4997880"/>
          </a:xfrm>
          <a:prstGeom prst="rect">
            <a:avLst/>
          </a:prstGeom>
          <a:ln w="0">
            <a:noFill/>
          </a:ln>
        </p:spPr>
      </p:pic>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0" name="Google Shape;545;p82" descr=""/>
          <p:cNvPicPr/>
          <p:nvPr/>
        </p:nvPicPr>
        <p:blipFill>
          <a:blip r:embed="rId1"/>
          <a:stretch/>
        </p:blipFill>
        <p:spPr>
          <a:xfrm>
            <a:off x="0" y="345240"/>
            <a:ext cx="12191760" cy="6223680"/>
          </a:xfrm>
          <a:prstGeom prst="rect">
            <a:avLst/>
          </a:prstGeom>
          <a:ln w="0">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Utvrzení dluhu</a:t>
            </a:r>
            <a:endParaRPr b="0" lang="cs-CZ" sz="4400" spc="-1" strike="noStrike">
              <a:solidFill>
                <a:srgbClr val="000000"/>
              </a:solidFill>
              <a:latin typeface="Arial"/>
            </a:endParaRPr>
          </a:p>
        </p:txBody>
      </p:sp>
      <p:sp>
        <p:nvSpPr>
          <p:cNvPr id="262" name="PlaceHolder 2"/>
          <p:cNvSpPr>
            <a:spLocks noGrp="1"/>
          </p:cNvSpPr>
          <p:nvPr>
            <p:ph/>
          </p:nvPr>
        </p:nvSpPr>
        <p:spPr>
          <a:xfrm>
            <a:off x="0" y="1643040"/>
            <a:ext cx="11734560" cy="4320720"/>
          </a:xfrm>
          <a:prstGeom prst="rect">
            <a:avLst/>
          </a:prstGeom>
          <a:noFill/>
          <a:ln w="0">
            <a:noFill/>
          </a:ln>
        </p:spPr>
        <p:txBody>
          <a:bodyPr anchor="t">
            <a:noAutofit/>
          </a:bodyPr>
          <a:p>
            <a:pPr marL="228600" indent="-228600">
              <a:lnSpc>
                <a:spcPct val="70000"/>
              </a:lnSpc>
              <a:buNone/>
              <a:tabLst>
                <a:tab algn="l" pos="0"/>
              </a:tabLst>
            </a:pPr>
            <a:endParaRPr b="0" lang="cs-CZ" sz="700" spc="-1" strike="noStrike">
              <a:solidFill>
                <a:srgbClr val="000000"/>
              </a:solidFill>
              <a:latin typeface="Arial"/>
            </a:endParaRPr>
          </a:p>
          <a:p>
            <a:pPr marL="228600" indent="-228600">
              <a:lnSpc>
                <a:spcPct val="70000"/>
              </a:lnSpc>
              <a:spcBef>
                <a:spcPts val="1001"/>
              </a:spcBef>
              <a:buClr>
                <a:srgbClr val="000000"/>
              </a:buClr>
              <a:buFont typeface="Arial"/>
              <a:buChar char="•"/>
              <a:tabLst>
                <a:tab algn="l" pos="0"/>
              </a:tabLst>
            </a:pPr>
            <a:r>
              <a:rPr b="1" lang="cs-CZ" sz="3200" spc="-1" strike="noStrike">
                <a:solidFill>
                  <a:srgbClr val="000000"/>
                </a:solidFill>
                <a:latin typeface="Calibri"/>
                <a:ea typeface="Calibri"/>
              </a:rPr>
              <a:t>Uznání dluhu (§ 2054)</a:t>
            </a:r>
            <a:endParaRPr b="0" lang="cs-CZ" sz="3200" spc="-1" strike="noStrike">
              <a:solidFill>
                <a:srgbClr val="000000"/>
              </a:solidFill>
              <a:latin typeface="Arial"/>
            </a:endParaRPr>
          </a:p>
          <a:p>
            <a:pPr marL="228600" indent="-25560">
              <a:lnSpc>
                <a:spcPct val="70000"/>
              </a:lnSpc>
              <a:spcBef>
                <a:spcPts val="1001"/>
              </a:spcBef>
              <a:buNone/>
              <a:tabLst>
                <a:tab algn="l" pos="0"/>
              </a:tabLst>
            </a:pPr>
            <a:endParaRPr b="0" lang="cs-CZ" sz="3200" spc="-1" strike="noStrike">
              <a:solidFill>
                <a:srgbClr val="000000"/>
              </a:solidFill>
              <a:latin typeface="Arial"/>
            </a:endParaRPr>
          </a:p>
          <a:p>
            <a:pPr marL="228600" indent="-228600">
              <a:lnSpc>
                <a:spcPct val="7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Uzná-li někdo svůj dluh co do důvodu i výše prohlášením učiněným v písemné formě, má se za to, že dluh v rozsahu uznání v době uznání trvá.</a:t>
            </a:r>
            <a:endParaRPr b="0" lang="cs-CZ" sz="3200" spc="-1" strike="noStrike">
              <a:solidFill>
                <a:srgbClr val="000000"/>
              </a:solidFill>
              <a:latin typeface="Arial"/>
            </a:endParaRPr>
          </a:p>
          <a:p>
            <a:pPr marL="228600" indent="-228600">
              <a:lnSpc>
                <a:spcPct val="7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Placení úroků se považuje za uznání dluhu ohledně částky, z níž se úroky platí.</a:t>
            </a:r>
            <a:endParaRPr b="0" lang="cs-CZ" sz="3200" spc="-1" strike="noStrike">
              <a:solidFill>
                <a:srgbClr val="000000"/>
              </a:solidFill>
              <a:latin typeface="Arial"/>
            </a:endParaRPr>
          </a:p>
          <a:p>
            <a:pPr marL="228600" indent="-228600">
              <a:lnSpc>
                <a:spcPct val="7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Plní-li dlužník dluh zčásti, má částečné plnění účinky uznání zbytku dluhu, lze-li z okolností usoudit, že tímto plněním dlužník uznal i zbytek dluhu.</a:t>
            </a:r>
            <a:endParaRPr b="0" lang="cs-CZ" sz="3200" spc="-1" strike="noStrike">
              <a:solidFill>
                <a:srgbClr val="000000"/>
              </a:solidFill>
              <a:latin typeface="Arial"/>
            </a:endParaRPr>
          </a:p>
          <a:p>
            <a:pPr marL="228600" indent="-228600">
              <a:lnSpc>
                <a:spcPct val="7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Ustanovení odstavců 1 a 2 neplatí, je-li pohledávka věřitele již promlčena.</a:t>
            </a:r>
            <a:br>
              <a:rPr sz="3200"/>
            </a:br>
            <a:r>
              <a:rPr b="0" lang="cs-CZ" sz="3200" spc="-1" strike="noStrike">
                <a:solidFill>
                  <a:srgbClr val="000000"/>
                </a:solidFill>
                <a:latin typeface="Calibri"/>
              </a:rPr>
              <a:t> </a:t>
            </a:r>
            <a:endParaRPr b="0" lang="cs-CZ"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Google Shape;130;p8" descr="ragby úvod"/>
          <p:cNvPicPr/>
          <p:nvPr/>
        </p:nvPicPr>
        <p:blipFill>
          <a:blip r:embed="rId1"/>
          <a:stretch/>
        </p:blipFill>
        <p:spPr>
          <a:xfrm>
            <a:off x="801720" y="0"/>
            <a:ext cx="10399320" cy="6857640"/>
          </a:xfrm>
          <a:prstGeom prst="rect">
            <a:avLst/>
          </a:prstGeom>
          <a:ln w="0">
            <a:noFill/>
          </a:ln>
        </p:spPr>
      </p:pic>
    </p:spTree>
  </p:cSld>
  <p:transition spd="slow">
    <p:fade thruBlk="true"/>
  </p:transition>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p:nvPr>
        </p:nvSpPr>
        <p:spPr>
          <a:xfrm>
            <a:off x="371520" y="0"/>
            <a:ext cx="11610720" cy="4641480"/>
          </a:xfrm>
          <a:prstGeom prst="rect">
            <a:avLst/>
          </a:prstGeom>
          <a:noFill/>
          <a:ln w="0">
            <a:noFill/>
          </a:ln>
        </p:spPr>
        <p:txBody>
          <a:bodyPr anchor="t">
            <a:noAutofit/>
          </a:bodyPr>
          <a:p>
            <a:pPr>
              <a:lnSpc>
                <a:spcPct val="90000"/>
              </a:lnSpc>
              <a:buNone/>
              <a:tabLst>
                <a:tab algn="l" pos="0"/>
              </a:tabLst>
            </a:pPr>
            <a:endParaRPr b="0" lang="cs-CZ" sz="20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Od 1.1.2016 došlo ke zrušení </a:t>
            </a:r>
            <a:r>
              <a:rPr b="1" lang="cs-CZ" sz="2800" spc="-1" strike="noStrike">
                <a:solidFill>
                  <a:srgbClr val="000000"/>
                </a:solidFill>
                <a:latin typeface="Calibri"/>
                <a:ea typeface="Calibri"/>
              </a:rPr>
              <a:t>poplatku z prodlení </a:t>
            </a:r>
            <a:r>
              <a:rPr b="0" lang="cs-CZ" sz="2800" spc="-1" strike="noStrike">
                <a:solidFill>
                  <a:srgbClr val="000000"/>
                </a:solidFill>
                <a:latin typeface="Calibri"/>
                <a:ea typeface="Calibri"/>
              </a:rPr>
              <a:t>ze služeb, a to novelou č. 104/2015 zákona č. 67/2013 Sb., kterým se upravují některé otázky související s poskytováním plnění spojených s užíváním bytů a nebytových prostorů v domě s byty. Nově tak bude uplatňován z dlužných záloh na služby úrok z prodlení, stejně tak jako v případě dlužného nájemného a dlužných příspěvků na správu domu. </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Poplatek z prodlení se však uplatní ještě u dlužných plateb, jejichž splatnost nastala do 31.12.2015. Úrok z prodlení se tak uplatní až u plateb, které byly splatné v roce 2016 a nebyly v termínu uhrazeny.</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2800" spc="-1" strike="noStrike">
                <a:solidFill>
                  <a:srgbClr val="000000"/>
                </a:solidFill>
                <a:latin typeface="Calibri"/>
                <a:ea typeface="Calibri"/>
              </a:rPr>
              <a:t>V souladu s OZ má pronajímatel nárok na úrok z prodlení, jehož výši je možné sjednat (§ 1970 OZ), ale podle § 2235 OZ nepřihlíží se k ujednáním zkracujícím nájemcova práva. Nelze být také v jeho stanovení v rozporu s dobrými mravy – nepřiměřená, mohou soudy v případných sporech akceptovaný úrok odpovídající poplatku z prodlení 36,5% p.a. povolit?.</a:t>
            </a: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p:nvPr>
        </p:nvSpPr>
        <p:spPr>
          <a:xfrm>
            <a:off x="371520" y="0"/>
            <a:ext cx="11610720" cy="4641480"/>
          </a:xfrm>
          <a:prstGeom prst="rect">
            <a:avLst/>
          </a:prstGeom>
          <a:noFill/>
          <a:ln w="0">
            <a:noFill/>
          </a:ln>
        </p:spPr>
        <p:txBody>
          <a:bodyPr anchor="t">
            <a:noAutofit/>
          </a:bodyPr>
          <a:p>
            <a:pPr>
              <a:lnSpc>
                <a:spcPct val="90000"/>
              </a:lnSpc>
              <a:buNone/>
              <a:tabLst>
                <a:tab algn="l" pos="0"/>
              </a:tabLst>
            </a:pPr>
            <a:endParaRPr b="0" lang="cs-CZ" sz="20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Neujednají-li strany výši úroku z prodlení, považuje se za ujednanou výše úroku z prodlení stanovená vláda nařízením, </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Občanský zákoník v § 2239 stanový, že se nepřihlíží k ujednání ukládajícímu nájemci povinnost zaplatit pronajímateli smluvní pokutu, ani k ujednání ukládajícímu nájemci povinnost, která je vzhledem k okolnostem zjevně nepřiměřená. </a:t>
            </a:r>
            <a:endParaRPr b="0" lang="cs-CZ" sz="32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200" spc="-1" strike="noStrike">
                <a:solidFill>
                  <a:srgbClr val="000000"/>
                </a:solidFill>
                <a:latin typeface="Calibri"/>
                <a:ea typeface="Calibri"/>
              </a:rPr>
              <a:t>Upravit nájemní smlouvy, kde je úrok z prodlení automaticky sjednán a je uvedený v příslušných ustanoveních smlouvy.</a:t>
            </a:r>
            <a:endParaRPr b="0" lang="cs-CZ"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§2230; §2232</a:t>
            </a:r>
            <a:endParaRPr b="0" lang="cs-CZ" sz="4400" spc="-1" strike="noStrike">
              <a:solidFill>
                <a:srgbClr val="000000"/>
              </a:solidFill>
              <a:latin typeface="Arial"/>
            </a:endParaRPr>
          </a:p>
        </p:txBody>
      </p:sp>
      <p:sp>
        <p:nvSpPr>
          <p:cNvPr id="266" name="PlaceHolder 2"/>
          <p:cNvSpPr>
            <a:spLocks noGrp="1"/>
          </p:cNvSpPr>
          <p:nvPr>
            <p:ph/>
          </p:nvPr>
        </p:nvSpPr>
        <p:spPr>
          <a:xfrm>
            <a:off x="838080" y="1825560"/>
            <a:ext cx="10515240" cy="4350960"/>
          </a:xfrm>
          <a:prstGeom prst="rect">
            <a:avLst/>
          </a:prstGeom>
          <a:noFill/>
          <a:ln w="0">
            <a:noFill/>
          </a:ln>
        </p:spPr>
        <p:txBody>
          <a:bodyPr anchor="t">
            <a:noAutofit/>
          </a:bodyPr>
          <a:p>
            <a:pPr marL="228600" indent="-228600">
              <a:lnSpc>
                <a:spcPct val="90000"/>
              </a:lnSpc>
              <a:buClr>
                <a:srgbClr val="000000"/>
              </a:buClr>
              <a:buFont typeface="Arial"/>
              <a:buChar char="•"/>
            </a:pPr>
            <a:r>
              <a:rPr b="0" lang="cs-CZ" sz="2800" spc="-1" strike="noStrike">
                <a:solidFill>
                  <a:srgbClr val="000000"/>
                </a:solidFill>
                <a:latin typeface="Calibri"/>
                <a:ea typeface="Calibri"/>
              </a:rPr>
              <a:t>Užívá-li nájemce věc i po uplynutí nájemní doby a pronajímatel ho do jednoho měsíce nevyzve, aby mu věc odevzdal, platí, že nájemní smlouva byla znovu uzavřena za podmínek ujednaných původně. Byla-li původně nájemní doba delší než jeden rok, platí, že nyní byla uzavřena na jeden rok; byla-li kratší než jeden rok, platí, že nyní byla uzavřena na tuto dobu.</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Porušuje-li strana zvlášť závažným způsobem své povinnosti, a tím působí značnou újmu druhé straně, má dotčená strana právo vypovědět nájem bez výpovědní doby. </a:t>
            </a:r>
            <a:r>
              <a:rPr b="0" lang="cs-CZ" sz="2800" spc="-1" strike="noStrike">
                <a:solidFill>
                  <a:srgbClr val="ff0000"/>
                </a:solidFill>
                <a:latin typeface="Calibri"/>
                <a:ea typeface="Calibri"/>
              </a:rPr>
              <a:t>Je možné si sjednat ve smlouvě konkrétní důvody výpovědi.</a:t>
            </a: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§2230; §2232</a:t>
            </a:r>
            <a:endParaRPr b="0" lang="cs-CZ" sz="4400" spc="-1" strike="noStrike">
              <a:solidFill>
                <a:srgbClr val="000000"/>
              </a:solidFill>
              <a:latin typeface="Arial"/>
            </a:endParaRPr>
          </a:p>
        </p:txBody>
      </p:sp>
      <p:sp>
        <p:nvSpPr>
          <p:cNvPr id="268" name="PlaceHolder 2"/>
          <p:cNvSpPr>
            <a:spLocks noGrp="1"/>
          </p:cNvSpPr>
          <p:nvPr>
            <p:ph/>
          </p:nvPr>
        </p:nvSpPr>
        <p:spPr>
          <a:xfrm>
            <a:off x="838080" y="1690560"/>
            <a:ext cx="10515240" cy="4350960"/>
          </a:xfrm>
          <a:prstGeom prst="rect">
            <a:avLst/>
          </a:prstGeom>
          <a:noFill/>
          <a:ln w="0">
            <a:noFill/>
          </a:ln>
        </p:spPr>
        <p:txBody>
          <a:bodyPr anchor="t">
            <a:noAutofit/>
          </a:bodyPr>
          <a:p>
            <a:pPr marL="228600" indent="-228600">
              <a:lnSpc>
                <a:spcPct val="90000"/>
              </a:lnSpc>
              <a:buClr>
                <a:srgbClr val="000000"/>
              </a:buClr>
              <a:buFont typeface="Arial"/>
              <a:buChar char="•"/>
            </a:pPr>
            <a:r>
              <a:rPr b="0" lang="cs-CZ" sz="3600" spc="-1" strike="noStrike">
                <a:solidFill>
                  <a:srgbClr val="000000"/>
                </a:solidFill>
                <a:latin typeface="Calibri"/>
                <a:ea typeface="Calibri"/>
              </a:rPr>
              <a:t>U nájmu bytu platí, že pokud nájemce užívá byt alespoň tři měsíce po dni, kdy uplynula doba nájmu na dobu určitou, a zároveň, pokud ho v této době pronajímatel písemně nevyzve, je nájem znovu ujednán na stejnou dobu jako ten předchozí, maximálně však do dvou let. Úprava v § 2285 je speciální k § 2230 NOZ, který platí pro všechny nájemní vztahy obecně.</a:t>
            </a:r>
            <a:endParaRPr b="0" lang="cs-CZ"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1" lang="cs-CZ" sz="4400" spc="-1" strike="noStrike">
                <a:solidFill>
                  <a:srgbClr val="000000"/>
                </a:solidFill>
                <a:latin typeface="Calibri"/>
                <a:ea typeface="Calibri"/>
              </a:rPr>
              <a:t>Na co si dát pozor - §2253; </a:t>
            </a:r>
            <a:endParaRPr b="0" lang="cs-CZ" sz="4400" spc="-1" strike="noStrike">
              <a:solidFill>
                <a:srgbClr val="000000"/>
              </a:solidFill>
              <a:latin typeface="Arial"/>
            </a:endParaRPr>
          </a:p>
        </p:txBody>
      </p:sp>
      <p:sp>
        <p:nvSpPr>
          <p:cNvPr id="270" name="PlaceHolder 2"/>
          <p:cNvSpPr>
            <a:spLocks noGrp="1"/>
          </p:cNvSpPr>
          <p:nvPr>
            <p:ph/>
          </p:nvPr>
        </p:nvSpPr>
        <p:spPr>
          <a:xfrm>
            <a:off x="838080" y="1825560"/>
            <a:ext cx="10515240" cy="4350960"/>
          </a:xfrm>
          <a:prstGeom prst="rect">
            <a:avLst/>
          </a:prstGeom>
          <a:noFill/>
          <a:ln w="0">
            <a:noFill/>
          </a:ln>
        </p:spPr>
        <p:txBody>
          <a:bodyPr anchor="t">
            <a:noAutofit/>
          </a:bodyPr>
          <a:p>
            <a:pPr marL="228600" indent="-304920">
              <a:lnSpc>
                <a:spcPct val="90000"/>
              </a:lnSpc>
              <a:buClr>
                <a:srgbClr val="000000"/>
              </a:buClr>
              <a:buFont typeface="Arial"/>
              <a:buChar char="•"/>
            </a:pPr>
            <a:r>
              <a:rPr b="0" lang="cs-CZ" sz="4800" spc="-1" strike="noStrike">
                <a:solidFill>
                  <a:srgbClr val="000000"/>
                </a:solidFill>
                <a:latin typeface="Calibri"/>
                <a:ea typeface="Calibri"/>
              </a:rPr>
              <a:t>Nedohodnou-li se strany o dlužném nájemném, nelze nájem vypovědět pro nezaplacení nájemného, uloží-li nájemce dlužné nájemné, popřípadě jeho spornou část do notářské úschovy a vyrozumí o tom pronajímatele.</a:t>
            </a:r>
            <a:endParaRPr b="0" lang="cs-CZ" sz="48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title"/>
          </p:nvPr>
        </p:nvSpPr>
        <p:spPr>
          <a:xfrm>
            <a:off x="838080" y="365040"/>
            <a:ext cx="10515240" cy="93960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§2286</a:t>
            </a:r>
            <a:endParaRPr b="0" lang="cs-CZ" sz="4400" spc="-1" strike="noStrike">
              <a:solidFill>
                <a:srgbClr val="000000"/>
              </a:solidFill>
              <a:latin typeface="Arial"/>
            </a:endParaRPr>
          </a:p>
        </p:txBody>
      </p:sp>
      <p:sp>
        <p:nvSpPr>
          <p:cNvPr id="272" name="PlaceHolder 2"/>
          <p:cNvSpPr>
            <a:spLocks noGrp="1"/>
          </p:cNvSpPr>
          <p:nvPr>
            <p:ph/>
          </p:nvPr>
        </p:nvSpPr>
        <p:spPr>
          <a:xfrm>
            <a:off x="838080" y="1305000"/>
            <a:ext cx="10515240" cy="5279760"/>
          </a:xfrm>
          <a:prstGeom prst="rect">
            <a:avLst/>
          </a:prstGeom>
          <a:noFill/>
          <a:ln w="0">
            <a:noFill/>
          </a:ln>
        </p:spPr>
        <p:txBody>
          <a:bodyPr anchor="t">
            <a:noAutofit/>
          </a:bodyPr>
          <a:p>
            <a:pPr marL="228600" indent="-254160">
              <a:lnSpc>
                <a:spcPct val="90000"/>
              </a:lnSpc>
              <a:buClr>
                <a:srgbClr val="000000"/>
              </a:buClr>
              <a:buFont typeface="Arial"/>
              <a:buChar char="•"/>
            </a:pPr>
            <a:r>
              <a:rPr b="0" lang="cs-CZ" sz="4000" spc="-1" strike="noStrike">
                <a:solidFill>
                  <a:srgbClr val="000000"/>
                </a:solidFill>
                <a:latin typeface="Calibri"/>
                <a:ea typeface="Calibri"/>
              </a:rPr>
              <a:t>(1) Výpověď nájmu vyžaduje písemnou formu a musí dojít druhé straně. Výpovědní doba běží od prvního dne kalendářního měsíce následujícího poté, co výpověď došla druhé straně.</a:t>
            </a:r>
            <a:endParaRPr b="0" lang="cs-CZ" sz="4000" spc="-1" strike="noStrike">
              <a:solidFill>
                <a:srgbClr val="000000"/>
              </a:solidFill>
              <a:latin typeface="Arial"/>
            </a:endParaRPr>
          </a:p>
          <a:p>
            <a:pPr marL="228600" indent="-254160">
              <a:lnSpc>
                <a:spcPct val="90000"/>
              </a:lnSpc>
              <a:spcBef>
                <a:spcPts val="1001"/>
              </a:spcBef>
              <a:buClr>
                <a:srgbClr val="000000"/>
              </a:buClr>
              <a:buFont typeface="Arial"/>
              <a:buChar char="•"/>
            </a:pPr>
            <a:r>
              <a:rPr b="0" lang="cs-CZ" sz="4000" spc="-1" strike="noStrike">
                <a:solidFill>
                  <a:srgbClr val="000000"/>
                </a:solidFill>
                <a:latin typeface="Calibri"/>
                <a:ea typeface="Calibri"/>
              </a:rPr>
              <a:t>(2) Vypoví-li nájem pronajímatel, poučí nájemce o jeho právu vznést proti výpovědi námitky a navrhnout přezkoumání oprávněnosti výpovědi soudem, jinak je výpověď neplatná.</a:t>
            </a:r>
            <a:endParaRPr b="0" lang="cs-CZ" sz="40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p:nvPr>
        </p:nvSpPr>
        <p:spPr>
          <a:xfrm>
            <a:off x="137160" y="1406520"/>
            <a:ext cx="11886840" cy="5268240"/>
          </a:xfrm>
          <a:prstGeom prst="rect">
            <a:avLst/>
          </a:prstGeom>
          <a:noFill/>
          <a:ln w="0">
            <a:noFill/>
          </a:ln>
        </p:spPr>
        <p:txBody>
          <a:bodyPr anchor="t">
            <a:noAutofit/>
          </a:bodyPr>
          <a:p>
            <a:pPr marL="228600" indent="-228600">
              <a:lnSpc>
                <a:spcPct val="70000"/>
              </a:lnSpc>
              <a:buClr>
                <a:srgbClr val="000000"/>
              </a:buClr>
              <a:buFont typeface="Arial"/>
              <a:buChar char="•"/>
            </a:pPr>
            <a:r>
              <a:rPr b="1" lang="cs-CZ" sz="3170" spc="-1" strike="noStrike">
                <a:solidFill>
                  <a:srgbClr val="000000"/>
                </a:solidFill>
                <a:latin typeface="Calibri"/>
                <a:ea typeface="Calibri"/>
              </a:rPr>
              <a:t>datová schránka</a:t>
            </a:r>
            <a:endParaRPr b="0" lang="cs-CZ" sz="3170" spc="-1" strike="noStrike">
              <a:solidFill>
                <a:srgbClr val="000000"/>
              </a:solidFill>
              <a:latin typeface="Arial"/>
            </a:endParaRPr>
          </a:p>
          <a:p>
            <a:pPr marL="228600" indent="-228600">
              <a:lnSpc>
                <a:spcPct val="70000"/>
              </a:lnSpc>
              <a:spcBef>
                <a:spcPts val="1001"/>
              </a:spcBef>
              <a:buClr>
                <a:srgbClr val="000000"/>
              </a:buClr>
              <a:buFont typeface="Arial"/>
              <a:buChar char="•"/>
            </a:pPr>
            <a:r>
              <a:rPr b="1" lang="cs-CZ" sz="3170" spc="-1" strike="noStrike">
                <a:solidFill>
                  <a:srgbClr val="000000"/>
                </a:solidFill>
                <a:latin typeface="Calibri"/>
                <a:ea typeface="Calibri"/>
              </a:rPr>
              <a:t>osobní převzetí</a:t>
            </a:r>
            <a:endParaRPr b="0" lang="cs-CZ" sz="3170" spc="-1" strike="noStrike">
              <a:solidFill>
                <a:srgbClr val="000000"/>
              </a:solidFill>
              <a:latin typeface="Arial"/>
            </a:endParaRPr>
          </a:p>
          <a:p>
            <a:pPr marL="228600" indent="-228600">
              <a:lnSpc>
                <a:spcPct val="70000"/>
              </a:lnSpc>
              <a:spcBef>
                <a:spcPts val="1001"/>
              </a:spcBef>
              <a:buClr>
                <a:srgbClr val="000000"/>
              </a:buClr>
              <a:buFont typeface="Arial"/>
              <a:buChar char="•"/>
            </a:pPr>
            <a:r>
              <a:rPr b="1" lang="cs-CZ" sz="3170" spc="-1" strike="noStrike">
                <a:solidFill>
                  <a:srgbClr val="000000"/>
                </a:solidFill>
                <a:latin typeface="Calibri"/>
                <a:ea typeface="Calibri"/>
              </a:rPr>
              <a:t>fyzicky odmítne převzít</a:t>
            </a:r>
            <a:endParaRPr b="0" lang="cs-CZ" sz="3170" spc="-1" strike="noStrike">
              <a:solidFill>
                <a:srgbClr val="000000"/>
              </a:solidFill>
              <a:latin typeface="Arial"/>
            </a:endParaRPr>
          </a:p>
          <a:p>
            <a:pPr marL="228600" indent="-228600">
              <a:lnSpc>
                <a:spcPct val="70000"/>
              </a:lnSpc>
              <a:spcBef>
                <a:spcPts val="1001"/>
              </a:spcBef>
              <a:buClr>
                <a:srgbClr val="000000"/>
              </a:buClr>
              <a:buFont typeface="Arial"/>
              <a:buChar char="•"/>
            </a:pPr>
            <a:r>
              <a:rPr b="1" lang="cs-CZ" sz="3170" spc="-1" strike="noStrike">
                <a:solidFill>
                  <a:srgbClr val="000000"/>
                </a:solidFill>
                <a:latin typeface="Calibri"/>
                <a:ea typeface="Calibri"/>
              </a:rPr>
              <a:t>Není-li zastižen</a:t>
            </a:r>
            <a:r>
              <a:rPr b="0" lang="cs-CZ" sz="3170" spc="-1" strike="noStrike">
                <a:solidFill>
                  <a:srgbClr val="000000"/>
                </a:solidFill>
                <a:latin typeface="Calibri"/>
                <a:ea typeface="Calibri"/>
              </a:rPr>
              <a:t>, vychází se z právního názoru, který vzešel z judikatury. Podle něj jsou adresné jednostranné hmotněprávní úkony v režimu občanského zákoníku účinné, pokud lze předpokládat, že projev vůle je doručen adresátovi. To znamená, že se tzv. </a:t>
            </a:r>
            <a:r>
              <a:rPr b="1" lang="cs-CZ" sz="3170" spc="-1" strike="noStrike">
                <a:solidFill>
                  <a:srgbClr val="000000"/>
                </a:solidFill>
                <a:latin typeface="Calibri"/>
                <a:ea typeface="Calibri"/>
              </a:rPr>
              <a:t>dostane do sféry jeho dispozice (NSS 26 Cdo 238/2008)</a:t>
            </a:r>
            <a:r>
              <a:rPr b="0" lang="cs-CZ" sz="3170" spc="-1" strike="noStrike">
                <a:solidFill>
                  <a:srgbClr val="000000"/>
                </a:solidFill>
                <a:latin typeface="Calibri"/>
                <a:ea typeface="Calibri"/>
              </a:rPr>
              <a:t>. </a:t>
            </a:r>
            <a:endParaRPr b="0" lang="cs-CZ" sz="3170" spc="-1" strike="noStrike">
              <a:solidFill>
                <a:srgbClr val="000000"/>
              </a:solidFill>
              <a:latin typeface="Arial"/>
            </a:endParaRPr>
          </a:p>
          <a:p>
            <a:pPr marL="228600" indent="-228600">
              <a:lnSpc>
                <a:spcPct val="70000"/>
              </a:lnSpc>
              <a:spcBef>
                <a:spcPts val="1001"/>
              </a:spcBef>
              <a:buClr>
                <a:srgbClr val="000000"/>
              </a:buClr>
              <a:buFont typeface="Arial"/>
              <a:buChar char="•"/>
            </a:pPr>
            <a:r>
              <a:rPr b="1" lang="cs-CZ" sz="3170" spc="-1" strike="noStrike">
                <a:solidFill>
                  <a:srgbClr val="000000"/>
                </a:solidFill>
                <a:latin typeface="Calibri"/>
                <a:ea typeface="Calibri"/>
              </a:rPr>
              <a:t>vhození do poštovní schránky nebo také např. vsunutí pod dveře bytu.</a:t>
            </a:r>
            <a:r>
              <a:rPr b="0" lang="cs-CZ" sz="3170" spc="-1" strike="noStrike">
                <a:solidFill>
                  <a:srgbClr val="000000"/>
                </a:solidFill>
                <a:latin typeface="Calibri"/>
                <a:ea typeface="Calibri"/>
              </a:rPr>
              <a:t> V případech, kdy je výpověď doručována prostřednictvím pošty, pokládá se za doručení přímé vhození dopisu do poštovní schránky nebo </a:t>
            </a:r>
            <a:r>
              <a:rPr b="1" lang="cs-CZ" sz="3170" spc="-1" strike="noStrike">
                <a:solidFill>
                  <a:srgbClr val="000000"/>
                </a:solidFill>
                <a:latin typeface="Calibri"/>
                <a:ea typeface="Calibri"/>
              </a:rPr>
              <a:t>vhození oznámení do poštovní schránky o uložení takové zásilky</a:t>
            </a:r>
            <a:r>
              <a:rPr b="0" lang="cs-CZ" sz="3170" spc="-1" strike="noStrike">
                <a:solidFill>
                  <a:srgbClr val="000000"/>
                </a:solidFill>
                <a:latin typeface="Calibri"/>
                <a:ea typeface="Calibri"/>
              </a:rPr>
              <a:t>.</a:t>
            </a:r>
            <a:endParaRPr b="0" lang="cs-CZ" sz="3170" spc="-1" strike="noStrike">
              <a:solidFill>
                <a:srgbClr val="000000"/>
              </a:solidFill>
              <a:latin typeface="Arial"/>
            </a:endParaRPr>
          </a:p>
          <a:p>
            <a:pPr marL="228600" indent="-90720">
              <a:lnSpc>
                <a:spcPct val="70000"/>
              </a:lnSpc>
              <a:spcBef>
                <a:spcPts val="1001"/>
              </a:spcBef>
              <a:buNone/>
              <a:tabLst>
                <a:tab algn="l" pos="0"/>
              </a:tabLst>
            </a:pPr>
            <a:endParaRPr b="0" lang="cs-CZ" sz="2170" spc="-1" strike="noStrike">
              <a:solidFill>
                <a:srgbClr val="000000"/>
              </a:solidFill>
              <a:latin typeface="Arial"/>
            </a:endParaRPr>
          </a:p>
        </p:txBody>
      </p:sp>
      <p:sp>
        <p:nvSpPr>
          <p:cNvPr id="274" name="Google Shape;591;p90"/>
          <p:cNvSpPr/>
          <p:nvPr/>
        </p:nvSpPr>
        <p:spPr>
          <a:xfrm>
            <a:off x="827280" y="546840"/>
            <a:ext cx="8407800" cy="6458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cs-CZ" sz="3600" spc="-1" strike="noStrike">
                <a:solidFill>
                  <a:srgbClr val="000000"/>
                </a:solidFill>
                <a:latin typeface="Calibri"/>
                <a:ea typeface="Calibri"/>
              </a:rPr>
              <a:t>Na co si dát pozor - §2286</a:t>
            </a:r>
            <a:endParaRPr b="0" lang="cs-CZ" sz="3600" spc="-1" strike="noStrike">
              <a:latin typeface="Arial"/>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§2288</a:t>
            </a:r>
            <a:endParaRPr b="0" lang="cs-CZ" sz="4400" spc="-1" strike="noStrike">
              <a:solidFill>
                <a:srgbClr val="000000"/>
              </a:solidFill>
              <a:latin typeface="Arial"/>
            </a:endParaRPr>
          </a:p>
        </p:txBody>
      </p:sp>
      <p:sp>
        <p:nvSpPr>
          <p:cNvPr id="276" name="PlaceHolder 2"/>
          <p:cNvSpPr>
            <a:spLocks noGrp="1"/>
          </p:cNvSpPr>
          <p:nvPr>
            <p:ph/>
          </p:nvPr>
        </p:nvSpPr>
        <p:spPr>
          <a:xfrm>
            <a:off x="420120" y="1825560"/>
            <a:ext cx="11318400" cy="4747680"/>
          </a:xfrm>
          <a:prstGeom prst="rect">
            <a:avLst/>
          </a:prstGeom>
          <a:noFill/>
          <a:ln w="0">
            <a:noFill/>
          </a:ln>
        </p:spPr>
        <p:txBody>
          <a:bodyPr anchor="t">
            <a:noAutofit/>
          </a:bodyPr>
          <a:p>
            <a:pPr>
              <a:lnSpc>
                <a:spcPct val="70000"/>
              </a:lnSpc>
              <a:buNone/>
              <a:tabLst>
                <a:tab algn="l" pos="0"/>
              </a:tabLst>
            </a:pPr>
            <a:r>
              <a:rPr b="0" lang="cs-CZ" sz="3440" spc="-1" strike="noStrike">
                <a:solidFill>
                  <a:srgbClr val="000000"/>
                </a:solidFill>
                <a:latin typeface="Calibri"/>
                <a:ea typeface="Calibri"/>
              </a:rPr>
              <a:t>(1) Pronajímatel může vypovědět nájem na dobu určitou nebo neurčitou v tříměsíční výpovědní době,</a:t>
            </a:r>
            <a:endParaRPr b="0" lang="cs-CZ" sz="3440" spc="-1" strike="noStrike">
              <a:solidFill>
                <a:srgbClr val="000000"/>
              </a:solidFill>
              <a:latin typeface="Arial"/>
            </a:endParaRPr>
          </a:p>
          <a:p>
            <a:pPr>
              <a:lnSpc>
                <a:spcPct val="70000"/>
              </a:lnSpc>
              <a:spcBef>
                <a:spcPts val="1001"/>
              </a:spcBef>
              <a:buNone/>
              <a:tabLst>
                <a:tab algn="l" pos="0"/>
              </a:tabLst>
            </a:pPr>
            <a:r>
              <a:rPr b="0" lang="cs-CZ" sz="3440" spc="-1" strike="noStrike">
                <a:solidFill>
                  <a:srgbClr val="000000"/>
                </a:solidFill>
                <a:latin typeface="Calibri"/>
                <a:ea typeface="Calibri"/>
              </a:rPr>
              <a:t>a) poruší-li nájemce hrubě svou povinnost vyplývající z nájmu,</a:t>
            </a:r>
            <a:endParaRPr b="0" lang="cs-CZ" sz="3440" spc="-1" strike="noStrike">
              <a:solidFill>
                <a:srgbClr val="000000"/>
              </a:solidFill>
              <a:latin typeface="Arial"/>
            </a:endParaRPr>
          </a:p>
          <a:p>
            <a:pPr>
              <a:lnSpc>
                <a:spcPct val="70000"/>
              </a:lnSpc>
              <a:spcBef>
                <a:spcPts val="1001"/>
              </a:spcBef>
              <a:buNone/>
              <a:tabLst>
                <a:tab algn="l" pos="0"/>
              </a:tabLst>
            </a:pPr>
            <a:r>
              <a:rPr b="0" lang="cs-CZ" sz="3440" spc="-1" strike="noStrike">
                <a:solidFill>
                  <a:srgbClr val="000000"/>
                </a:solidFill>
                <a:latin typeface="Calibri"/>
                <a:ea typeface="Calibri"/>
              </a:rPr>
              <a:t>b) je-li nájemce odsouzen pro úmyslný trestný čin spáchaný na pronajímateli nebo členu jeho domácnosti nebo na osobě, která bydlí v domě, kde je nájemcův byt, nebo proti cizímu majetku, který se v tomto domě nachází,</a:t>
            </a:r>
            <a:endParaRPr b="0" lang="cs-CZ" sz="3440" spc="-1" strike="noStrike">
              <a:solidFill>
                <a:srgbClr val="000000"/>
              </a:solidFill>
              <a:latin typeface="Arial"/>
            </a:endParaRPr>
          </a:p>
          <a:p>
            <a:pPr>
              <a:lnSpc>
                <a:spcPct val="70000"/>
              </a:lnSpc>
              <a:spcBef>
                <a:spcPts val="1001"/>
              </a:spcBef>
              <a:buNone/>
              <a:tabLst>
                <a:tab algn="l" pos="0"/>
              </a:tabLst>
            </a:pPr>
            <a:r>
              <a:rPr b="0" lang="cs-CZ" sz="3440" spc="-1" strike="noStrike">
                <a:solidFill>
                  <a:srgbClr val="000000"/>
                </a:solidFill>
                <a:latin typeface="Calibri"/>
                <a:ea typeface="Calibri"/>
              </a:rPr>
              <a:t>c) má-li být byt vyklizen, protože je z důvodu veřejného zájmu potřebné s bytem nebo domem, ve kterém se byt nachází, naložit tak, že byt nebude možné vůbec užívat, nebo</a:t>
            </a:r>
            <a:endParaRPr b="0" lang="cs-CZ" sz="3440" spc="-1" strike="noStrike">
              <a:solidFill>
                <a:srgbClr val="000000"/>
              </a:solidFill>
              <a:latin typeface="Arial"/>
            </a:endParaRPr>
          </a:p>
          <a:p>
            <a:pPr>
              <a:lnSpc>
                <a:spcPct val="70000"/>
              </a:lnSpc>
              <a:spcBef>
                <a:spcPts val="1001"/>
              </a:spcBef>
              <a:buNone/>
              <a:tabLst>
                <a:tab algn="l" pos="0"/>
              </a:tabLst>
            </a:pPr>
            <a:r>
              <a:rPr b="0" lang="cs-CZ" sz="3440" spc="-1" strike="noStrike">
                <a:solidFill>
                  <a:srgbClr val="000000"/>
                </a:solidFill>
                <a:latin typeface="Calibri"/>
                <a:ea typeface="Calibri"/>
              </a:rPr>
              <a:t>d) je-li tu jiný obdobně závažný důvod pro vypovězení nájmu.</a:t>
            </a:r>
            <a:endParaRPr b="0" lang="cs-CZ" sz="3440" spc="-1" strike="noStrike">
              <a:solidFill>
                <a:srgbClr val="000000"/>
              </a:solidFill>
              <a:latin typeface="Arial"/>
            </a:endParaRPr>
          </a:p>
          <a:p>
            <a:pPr>
              <a:lnSpc>
                <a:spcPct val="70000"/>
              </a:lnSpc>
              <a:spcBef>
                <a:spcPts val="1001"/>
              </a:spcBef>
              <a:buNone/>
              <a:tabLst>
                <a:tab algn="l" pos="0"/>
              </a:tabLst>
            </a:pPr>
            <a:endParaRPr b="0" lang="cs-CZ" sz="112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§2288</a:t>
            </a:r>
            <a:endParaRPr b="0" lang="cs-CZ" sz="4400" spc="-1" strike="noStrike">
              <a:solidFill>
                <a:srgbClr val="000000"/>
              </a:solidFill>
              <a:latin typeface="Arial"/>
            </a:endParaRPr>
          </a:p>
        </p:txBody>
      </p:sp>
      <p:sp>
        <p:nvSpPr>
          <p:cNvPr id="278" name="PlaceHolder 2"/>
          <p:cNvSpPr>
            <a:spLocks noGrp="1"/>
          </p:cNvSpPr>
          <p:nvPr>
            <p:ph/>
          </p:nvPr>
        </p:nvSpPr>
        <p:spPr>
          <a:xfrm>
            <a:off x="543600" y="1825560"/>
            <a:ext cx="11367720" cy="4797360"/>
          </a:xfrm>
          <a:prstGeom prst="rect">
            <a:avLst/>
          </a:prstGeom>
          <a:noFill/>
          <a:ln w="0">
            <a:noFill/>
          </a:ln>
        </p:spPr>
        <p:txBody>
          <a:bodyPr anchor="t">
            <a:noAutofit/>
          </a:bodyPr>
          <a:p>
            <a:pPr>
              <a:lnSpc>
                <a:spcPct val="70000"/>
              </a:lnSpc>
              <a:buNone/>
              <a:tabLst>
                <a:tab algn="l" pos="0"/>
              </a:tabLst>
            </a:pPr>
            <a:r>
              <a:rPr b="0" lang="cs-CZ" sz="3600" spc="-1" strike="noStrike">
                <a:solidFill>
                  <a:srgbClr val="000000"/>
                </a:solidFill>
                <a:latin typeface="Calibri"/>
                <a:ea typeface="Calibri"/>
              </a:rPr>
              <a:t>(2) Pronajímatel může vypovědět nájem na dobu neurčitou v tříměsíční výpovědní době i v případě, že</a:t>
            </a:r>
            <a:endParaRPr b="0" lang="cs-CZ" sz="3600" spc="-1" strike="noStrike">
              <a:solidFill>
                <a:srgbClr val="000000"/>
              </a:solidFill>
              <a:latin typeface="Arial"/>
            </a:endParaRPr>
          </a:p>
          <a:p>
            <a:pPr>
              <a:lnSpc>
                <a:spcPct val="70000"/>
              </a:lnSpc>
              <a:spcBef>
                <a:spcPts val="1001"/>
              </a:spcBef>
              <a:buNone/>
              <a:tabLst>
                <a:tab algn="l" pos="0"/>
              </a:tabLst>
            </a:pPr>
            <a:r>
              <a:rPr b="0" lang="cs-CZ" sz="3600" spc="-1" strike="noStrike">
                <a:solidFill>
                  <a:srgbClr val="000000"/>
                </a:solidFill>
                <a:latin typeface="Calibri"/>
                <a:ea typeface="Calibri"/>
              </a:rPr>
              <a:t>a) má být byt užíván pronajímatelem, nebo jeho manželem, který hodlá opustit rodinnou domácnost a byl podán návrh na rozvod manželství, nebo manželství bylo již rozvedeno,</a:t>
            </a:r>
            <a:endParaRPr b="0" lang="cs-CZ" sz="3600" spc="-1" strike="noStrike">
              <a:solidFill>
                <a:srgbClr val="000000"/>
              </a:solidFill>
              <a:latin typeface="Arial"/>
            </a:endParaRPr>
          </a:p>
          <a:p>
            <a:pPr>
              <a:lnSpc>
                <a:spcPct val="70000"/>
              </a:lnSpc>
              <a:spcBef>
                <a:spcPts val="1001"/>
              </a:spcBef>
              <a:buNone/>
              <a:tabLst>
                <a:tab algn="l" pos="0"/>
              </a:tabLst>
            </a:pPr>
            <a:r>
              <a:rPr b="0" lang="cs-CZ" sz="3600" spc="-1" strike="noStrike">
                <a:solidFill>
                  <a:srgbClr val="000000"/>
                </a:solidFill>
                <a:latin typeface="Calibri"/>
                <a:ea typeface="Calibri"/>
              </a:rPr>
              <a:t>b) potřebuje pronajímatel byt pro svého příbuzného nebo pro příbuzného svého manžela v přímé linii nebo ve vedlejší linii v druhém stupni.</a:t>
            </a:r>
            <a:endParaRPr b="0" lang="cs-CZ" sz="3600" spc="-1" strike="noStrike">
              <a:solidFill>
                <a:srgbClr val="000000"/>
              </a:solidFill>
              <a:latin typeface="Arial"/>
            </a:endParaRPr>
          </a:p>
          <a:p>
            <a:pPr>
              <a:lnSpc>
                <a:spcPct val="70000"/>
              </a:lnSpc>
              <a:spcBef>
                <a:spcPts val="1001"/>
              </a:spcBef>
              <a:buNone/>
              <a:tabLst>
                <a:tab algn="l" pos="0"/>
              </a:tabLst>
            </a:pPr>
            <a:r>
              <a:rPr b="0" lang="cs-CZ" sz="3600" spc="-1" strike="noStrike">
                <a:solidFill>
                  <a:srgbClr val="000000"/>
                </a:solidFill>
                <a:latin typeface="Calibri"/>
                <a:ea typeface="Calibri"/>
              </a:rPr>
              <a:t>(3) Vypoví-li pronajímatel nájem z důvodů uvedených v odstavcích 1 a 2, uvede výpovědní důvod ve výpovědi.</a:t>
            </a:r>
            <a:endParaRPr b="0" lang="cs-CZ" sz="3600" spc="-1" strike="noStrike">
              <a:solidFill>
                <a:srgbClr val="000000"/>
              </a:solidFill>
              <a:latin typeface="Arial"/>
            </a:endParaRPr>
          </a:p>
          <a:p>
            <a:pPr marL="228600" indent="-157320">
              <a:lnSpc>
                <a:spcPct val="70000"/>
              </a:lnSpc>
              <a:spcBef>
                <a:spcPts val="1001"/>
              </a:spcBef>
              <a:buNone/>
              <a:tabLst>
                <a:tab algn="l" pos="0"/>
              </a:tabLst>
            </a:pPr>
            <a:endParaRPr b="0" lang="cs-CZ" sz="112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§2291</a:t>
            </a:r>
            <a:endParaRPr b="0" lang="cs-CZ" sz="4400" spc="-1" strike="noStrike">
              <a:solidFill>
                <a:srgbClr val="000000"/>
              </a:solidFill>
              <a:latin typeface="Arial"/>
            </a:endParaRPr>
          </a:p>
        </p:txBody>
      </p:sp>
      <p:sp>
        <p:nvSpPr>
          <p:cNvPr id="280" name="PlaceHolder 2"/>
          <p:cNvSpPr>
            <a:spLocks noGrp="1"/>
          </p:cNvSpPr>
          <p:nvPr>
            <p:ph/>
          </p:nvPr>
        </p:nvSpPr>
        <p:spPr>
          <a:xfrm>
            <a:off x="838080" y="1825560"/>
            <a:ext cx="10515240" cy="4350960"/>
          </a:xfrm>
          <a:prstGeom prst="rect">
            <a:avLst/>
          </a:prstGeom>
          <a:noFill/>
          <a:ln w="0">
            <a:noFill/>
          </a:ln>
        </p:spPr>
        <p:txBody>
          <a:bodyPr anchor="t">
            <a:noAutofit/>
          </a:bodyPr>
          <a:p>
            <a:pPr marL="228600" indent="-279360">
              <a:lnSpc>
                <a:spcPct val="90000"/>
              </a:lnSpc>
              <a:buClr>
                <a:srgbClr val="000000"/>
              </a:buClr>
              <a:buFont typeface="Arial"/>
              <a:buChar char="•"/>
            </a:pPr>
            <a:r>
              <a:rPr b="0" lang="cs-CZ" sz="4400" spc="-1" strike="noStrike">
                <a:solidFill>
                  <a:srgbClr val="000000"/>
                </a:solidFill>
                <a:latin typeface="Calibri"/>
                <a:ea typeface="Calibri"/>
              </a:rPr>
              <a:t>(1) Poruší-li nájemce svou povinnost zvlášť závažným způsobem, má pronajímatel právo vypovědět nájem bez výpovědní doby a požadovat, aby mu nájemce bez zbytečného odkladu byt odevzdal, nejpozději však do jednoho měsíce od skončení nájmu.</a:t>
            </a:r>
            <a:endParaRPr b="0" lang="cs-CZ"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Google Shape;135;p9"/>
          <p:cNvSpPr/>
          <p:nvPr/>
        </p:nvSpPr>
        <p:spPr>
          <a:xfrm>
            <a:off x="1573200" y="5643720"/>
            <a:ext cx="9070560" cy="92340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cs-CZ" sz="5400" spc="-1" strike="noStrike">
                <a:solidFill>
                  <a:srgbClr val="ff0000"/>
                </a:solidFill>
                <a:latin typeface="Arial"/>
                <a:ea typeface="Arial"/>
              </a:rPr>
              <a:t>Efektivní řízení pohledávek</a:t>
            </a:r>
            <a:endParaRPr b="0" lang="cs-CZ" sz="5400" spc="-1" strike="noStrike">
              <a:latin typeface="Arial"/>
            </a:endParaRPr>
          </a:p>
        </p:txBody>
      </p:sp>
      <p:pic>
        <p:nvPicPr>
          <p:cNvPr id="145" name="Google Shape;136;p9" descr="http://theleadershipprogram.com/wp-content/uploads/2015/04/puzzle.jpg"/>
          <p:cNvPicPr/>
          <p:nvPr/>
        </p:nvPicPr>
        <p:blipFill>
          <a:blip r:embed="rId1"/>
          <a:stretch/>
        </p:blipFill>
        <p:spPr>
          <a:xfrm>
            <a:off x="1849320" y="281160"/>
            <a:ext cx="8115120" cy="5362200"/>
          </a:xfrm>
          <a:prstGeom prst="rect">
            <a:avLst/>
          </a:prstGeom>
          <a:ln w="0">
            <a:noFill/>
          </a:ln>
        </p:spPr>
      </p:pic>
    </p:spTree>
  </p:cSld>
  <p:transition spd="slow">
    <p:fade thruBlk="true"/>
  </p:transition>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§2291</a:t>
            </a:r>
            <a:endParaRPr b="0" lang="cs-CZ" sz="4400" spc="-1" strike="noStrike">
              <a:solidFill>
                <a:srgbClr val="000000"/>
              </a:solidFill>
              <a:latin typeface="Arial"/>
            </a:endParaRPr>
          </a:p>
        </p:txBody>
      </p:sp>
      <p:sp>
        <p:nvSpPr>
          <p:cNvPr id="282" name="PlaceHolder 2"/>
          <p:cNvSpPr>
            <a:spLocks noGrp="1"/>
          </p:cNvSpPr>
          <p:nvPr>
            <p:ph/>
          </p:nvPr>
        </p:nvSpPr>
        <p:spPr>
          <a:xfrm>
            <a:off x="838080" y="1690560"/>
            <a:ext cx="10515240" cy="4936320"/>
          </a:xfrm>
          <a:prstGeom prst="rect">
            <a:avLst/>
          </a:prstGeom>
          <a:noFill/>
          <a:ln w="0">
            <a:noFill/>
          </a:ln>
        </p:spPr>
        <p:txBody>
          <a:bodyPr anchor="t">
            <a:noAutofit/>
          </a:bodyPr>
          <a:p>
            <a:pPr marL="228600" indent="-254160">
              <a:lnSpc>
                <a:spcPct val="90000"/>
              </a:lnSpc>
              <a:buClr>
                <a:srgbClr val="000000"/>
              </a:buClr>
              <a:buFont typeface="Arial"/>
              <a:buChar char="•"/>
            </a:pPr>
            <a:r>
              <a:rPr b="0" lang="cs-CZ" sz="4000" spc="-1" strike="noStrike">
                <a:solidFill>
                  <a:srgbClr val="000000"/>
                </a:solidFill>
                <a:latin typeface="Calibri"/>
                <a:ea typeface="Calibri"/>
              </a:rPr>
              <a:t>(2) Nájemce porušuje svou povinnost zvlášť závažným způsobem, </a:t>
            </a:r>
            <a:r>
              <a:rPr b="0" lang="cs-CZ" sz="4000" spc="-1" strike="noStrike">
                <a:solidFill>
                  <a:srgbClr val="ff0000"/>
                </a:solidFill>
                <a:latin typeface="Calibri"/>
                <a:ea typeface="Calibri"/>
              </a:rPr>
              <a:t>zejména nezaplatil-li nájemné a náklady na služby za dobu alespoň tří měsíců</a:t>
            </a:r>
            <a:r>
              <a:rPr b="0" lang="cs-CZ" sz="4000" spc="-1" strike="noStrike">
                <a:solidFill>
                  <a:srgbClr val="000000"/>
                </a:solidFill>
                <a:latin typeface="Calibri"/>
                <a:ea typeface="Calibri"/>
              </a:rPr>
              <a:t>, poškozuje-li byt nebo dům závažným nebo nenapravitelným způsobem, způsobuje-li jinak závažné škody nebo obtíže pronajímateli nebo osobám, které v domě bydlí nebo užívá-li neoprávněně byt jiným způsobem nebo k jinému účelu, než bylo ujednáno.</a:t>
            </a:r>
            <a:endParaRPr b="0" lang="cs-CZ"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§2291</a:t>
            </a:r>
            <a:endParaRPr b="0" lang="cs-CZ" sz="4400" spc="-1" strike="noStrike">
              <a:solidFill>
                <a:srgbClr val="000000"/>
              </a:solidFill>
              <a:latin typeface="Arial"/>
            </a:endParaRPr>
          </a:p>
        </p:txBody>
      </p:sp>
      <p:sp>
        <p:nvSpPr>
          <p:cNvPr id="284" name="PlaceHolder 2"/>
          <p:cNvSpPr>
            <a:spLocks noGrp="1"/>
          </p:cNvSpPr>
          <p:nvPr>
            <p:ph/>
          </p:nvPr>
        </p:nvSpPr>
        <p:spPr>
          <a:xfrm>
            <a:off x="838080" y="1825560"/>
            <a:ext cx="10515240" cy="4350960"/>
          </a:xfrm>
          <a:prstGeom prst="rect">
            <a:avLst/>
          </a:prstGeom>
          <a:noFill/>
          <a:ln w="0">
            <a:noFill/>
          </a:ln>
        </p:spPr>
        <p:txBody>
          <a:bodyPr anchor="t">
            <a:noAutofit/>
          </a:bodyPr>
          <a:p>
            <a:pPr marL="228600" indent="-279360">
              <a:lnSpc>
                <a:spcPct val="90000"/>
              </a:lnSpc>
              <a:buClr>
                <a:srgbClr val="000000"/>
              </a:buClr>
              <a:buFont typeface="Arial"/>
              <a:buChar char="•"/>
            </a:pPr>
            <a:r>
              <a:rPr b="0" lang="cs-CZ" sz="4400" spc="-1" strike="noStrike">
                <a:solidFill>
                  <a:srgbClr val="000000"/>
                </a:solidFill>
                <a:latin typeface="Calibri"/>
                <a:ea typeface="Calibri"/>
              </a:rPr>
              <a:t>(3) Neuvede-li pronajímatel ve výpovědi, v čem spatřuje zvlášť závažné porušení nájemcovy povinnosti, nebo nevyzve-li před doručením výpovědi nájemce, aby v přiměřené době odstranil své závadné chování, popřípadě odstranil protiprávní stav, k výpovědi se nepřihlíží.</a:t>
            </a:r>
            <a:endParaRPr b="0" lang="cs-CZ"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Na co si dát pozor - §2295; §2234</a:t>
            </a:r>
            <a:endParaRPr b="0" lang="cs-CZ" sz="4400" spc="-1" strike="noStrike">
              <a:solidFill>
                <a:srgbClr val="000000"/>
              </a:solidFill>
              <a:latin typeface="Arial"/>
            </a:endParaRPr>
          </a:p>
        </p:txBody>
      </p:sp>
      <p:sp>
        <p:nvSpPr>
          <p:cNvPr id="286" name="PlaceHolder 2"/>
          <p:cNvSpPr>
            <a:spLocks noGrp="1"/>
          </p:cNvSpPr>
          <p:nvPr>
            <p:ph/>
          </p:nvPr>
        </p:nvSpPr>
        <p:spPr>
          <a:xfrm>
            <a:off x="838080" y="1825560"/>
            <a:ext cx="10515240" cy="4350960"/>
          </a:xfrm>
          <a:prstGeom prst="rect">
            <a:avLst/>
          </a:prstGeom>
          <a:noFill/>
          <a:ln w="0">
            <a:noFill/>
          </a:ln>
        </p:spPr>
        <p:txBody>
          <a:bodyPr anchor="t">
            <a:noAutofit/>
          </a:bodyPr>
          <a:p>
            <a:pPr marL="228600" indent="-228600">
              <a:lnSpc>
                <a:spcPct val="90000"/>
              </a:lnSpc>
              <a:buClr>
                <a:srgbClr val="000000"/>
              </a:buClr>
              <a:buFont typeface="Arial"/>
              <a:buChar char="•"/>
            </a:pPr>
            <a:r>
              <a:rPr b="0" lang="cs-CZ" sz="3600" spc="-1" strike="noStrike">
                <a:solidFill>
                  <a:srgbClr val="000000"/>
                </a:solidFill>
                <a:latin typeface="Calibri"/>
                <a:ea typeface="Calibri"/>
              </a:rPr>
              <a:t>Pronajímatel má právo na náhradu ve výši ujednaného nájemného, neodevzdá-li nájemce byt pronajímateli v den skončení nájmu až do dne, kdy nájemce pronajímateli byt skutečně odevzdá.</a:t>
            </a:r>
            <a:endParaRPr b="0" lang="cs-CZ" sz="3600" spc="-1" strike="noStrike">
              <a:solidFill>
                <a:srgbClr val="000000"/>
              </a:solidFill>
              <a:latin typeface="Arial"/>
            </a:endParaRPr>
          </a:p>
          <a:p>
            <a:pPr marL="228600">
              <a:lnSpc>
                <a:spcPct val="90000"/>
              </a:lnSpc>
              <a:spcBef>
                <a:spcPts val="1001"/>
              </a:spcBef>
              <a:buNone/>
              <a:tabLst>
                <a:tab algn="l" pos="0"/>
              </a:tabLst>
            </a:pPr>
            <a:endParaRPr b="0" lang="cs-CZ" sz="36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cs-CZ" sz="3600" spc="-1" strike="noStrike">
                <a:solidFill>
                  <a:srgbClr val="000000"/>
                </a:solidFill>
                <a:latin typeface="Calibri"/>
                <a:ea typeface="Calibri"/>
              </a:rPr>
              <a:t>Pronajímatel má právo na úhradu pohledávky vůči nájemci zadržet movité věci, které má nájemce na věci nebo v ní.</a:t>
            </a:r>
            <a:endParaRPr b="0" lang="cs-CZ"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title"/>
          </p:nvPr>
        </p:nvSpPr>
        <p:spPr>
          <a:xfrm>
            <a:off x="838080" y="365040"/>
            <a:ext cx="10515240" cy="83484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Zadržovací právo</a:t>
            </a:r>
            <a:endParaRPr b="0" lang="cs-CZ" sz="4400" spc="-1" strike="noStrike">
              <a:solidFill>
                <a:srgbClr val="000000"/>
              </a:solidFill>
              <a:latin typeface="Arial"/>
            </a:endParaRPr>
          </a:p>
        </p:txBody>
      </p:sp>
      <p:sp>
        <p:nvSpPr>
          <p:cNvPr id="288" name="PlaceHolder 2"/>
          <p:cNvSpPr>
            <a:spLocks noGrp="1"/>
          </p:cNvSpPr>
          <p:nvPr>
            <p:ph/>
          </p:nvPr>
        </p:nvSpPr>
        <p:spPr>
          <a:xfrm>
            <a:off x="838080" y="1200240"/>
            <a:ext cx="10515240" cy="5152680"/>
          </a:xfrm>
          <a:prstGeom prst="rect">
            <a:avLst/>
          </a:prstGeom>
          <a:noFill/>
          <a:ln w="0">
            <a:noFill/>
          </a:ln>
        </p:spPr>
        <p:txBody>
          <a:bodyPr anchor="t">
            <a:noAutofit/>
          </a:bodyPr>
          <a:p>
            <a:pPr marL="228600" indent="-228600">
              <a:lnSpc>
                <a:spcPct val="80000"/>
              </a:lnSpc>
              <a:buClr>
                <a:srgbClr val="000000"/>
              </a:buClr>
              <a:buFont typeface="Arial"/>
              <a:buChar char="•"/>
            </a:pPr>
            <a:r>
              <a:rPr b="0" lang="cs-CZ" sz="2800" spc="-1" strike="noStrike">
                <a:solidFill>
                  <a:srgbClr val="000000"/>
                </a:solidFill>
                <a:latin typeface="Calibri"/>
                <a:ea typeface="Calibri"/>
              </a:rPr>
              <a:t>Pronajímatel může zadržet nájemci věci </a:t>
            </a:r>
            <a:r>
              <a:rPr b="0" lang="cs-CZ" sz="2800" spc="-1" strike="noStrike">
                <a:solidFill>
                  <a:srgbClr val="ff0000"/>
                </a:solidFill>
                <a:latin typeface="Calibri"/>
                <a:ea typeface="Calibri"/>
              </a:rPr>
              <a:t>nejen za účelem zajištění nájemného, ale jakékoliv pohledávky vzniknuvší z předmětného nájemního vztahu.</a:t>
            </a:r>
            <a:endParaRPr b="0" lang="cs-CZ" sz="2800" spc="-1" strike="noStrike">
              <a:solidFill>
                <a:srgbClr val="000000"/>
              </a:solidFill>
              <a:latin typeface="Arial"/>
            </a:endParaRPr>
          </a:p>
          <a:p>
            <a:pPr marL="228600" indent="-228600">
              <a:lnSpc>
                <a:spcPct val="80000"/>
              </a:lnSpc>
              <a:spcBef>
                <a:spcPts val="1001"/>
              </a:spcBef>
              <a:buClr>
                <a:srgbClr val="000000"/>
              </a:buClr>
              <a:buFont typeface="Arial"/>
              <a:buChar char="•"/>
            </a:pPr>
            <a:r>
              <a:rPr b="0" lang="cs-CZ" sz="2800" spc="-1" strike="noStrike">
                <a:solidFill>
                  <a:srgbClr val="000000"/>
                </a:solidFill>
                <a:latin typeface="Calibri"/>
                <a:ea typeface="Calibri"/>
              </a:rPr>
              <a:t>Vymezení movitých věcí, které nájemce má na pronajaté věci nebo v ní, má za následek, že pronajímatel může uplatnit své zadržovací právo vůči všem věcem. Může se stát, že uplatní toto právo i k věcem, jež nejsou ve vlastnictví nájemce, nacházejícím se v prostorách pronájmu (bytu nebo prostoru sloužících k podnikání).</a:t>
            </a:r>
            <a:endParaRPr b="0" lang="cs-CZ" sz="2800" spc="-1" strike="noStrike">
              <a:solidFill>
                <a:srgbClr val="000000"/>
              </a:solidFill>
              <a:latin typeface="Arial"/>
            </a:endParaRPr>
          </a:p>
          <a:p>
            <a:pPr marL="228600" indent="-228600">
              <a:lnSpc>
                <a:spcPct val="80000"/>
              </a:lnSpc>
              <a:spcBef>
                <a:spcPts val="1001"/>
              </a:spcBef>
              <a:buClr>
                <a:srgbClr val="000000"/>
              </a:buClr>
              <a:buFont typeface="Arial"/>
              <a:buChar char="•"/>
            </a:pPr>
            <a:r>
              <a:rPr b="0" lang="cs-CZ" sz="2800" spc="-1" strike="noStrike">
                <a:solidFill>
                  <a:srgbClr val="000000"/>
                </a:solidFill>
                <a:latin typeface="Calibri"/>
                <a:ea typeface="Calibri"/>
              </a:rPr>
              <a:t>Pokud chce pronajímatel uplatnit zadržovací právo k věcem nacházejícím se  v/na prostorách nájmu, musí postupovat podle ustanovení § 1397 odst. 1 NObčZ, tj. vyrozumět nájemce o uplatnění zadržovacího práva a sdělit mu důvod zadržení. Pokud byla nájemní smlouva uzavřena v písemné formě, musí mít písemnou formu i vyrozumění o uplatnění zadržovacího práva.</a:t>
            </a: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title"/>
          </p:nvPr>
        </p:nvSpPr>
        <p:spPr>
          <a:xfrm>
            <a:off x="838080" y="365040"/>
            <a:ext cx="10515240" cy="83484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Zadržovací právo</a:t>
            </a:r>
            <a:endParaRPr b="0" lang="cs-CZ" sz="4400" spc="-1" strike="noStrike">
              <a:solidFill>
                <a:srgbClr val="000000"/>
              </a:solidFill>
              <a:latin typeface="Arial"/>
            </a:endParaRPr>
          </a:p>
        </p:txBody>
      </p:sp>
      <p:sp>
        <p:nvSpPr>
          <p:cNvPr id="290" name="PlaceHolder 2"/>
          <p:cNvSpPr>
            <a:spLocks noGrp="1"/>
          </p:cNvSpPr>
          <p:nvPr>
            <p:ph/>
          </p:nvPr>
        </p:nvSpPr>
        <p:spPr>
          <a:xfrm>
            <a:off x="838080" y="1200240"/>
            <a:ext cx="10515240" cy="5152680"/>
          </a:xfrm>
          <a:prstGeom prst="rect">
            <a:avLst/>
          </a:prstGeom>
          <a:noFill/>
          <a:ln w="0">
            <a:noFill/>
          </a:ln>
        </p:spPr>
        <p:txBody>
          <a:bodyPr anchor="t">
            <a:noAutofit/>
          </a:bodyPr>
          <a:p>
            <a:pPr marL="228600" indent="-228600">
              <a:lnSpc>
                <a:spcPct val="90000"/>
              </a:lnSpc>
              <a:buClr>
                <a:srgbClr val="000000"/>
              </a:buClr>
              <a:buFont typeface="Arial"/>
              <a:buChar char="•"/>
            </a:pPr>
            <a:r>
              <a:rPr b="0" lang="cs-CZ" sz="3200" spc="-1" strike="noStrike">
                <a:solidFill>
                  <a:srgbClr val="000000"/>
                </a:solidFill>
                <a:latin typeface="Calibri"/>
                <a:ea typeface="Calibri"/>
              </a:rPr>
              <a:t>Ve světle výše uvedeného lze popsat na modelové situaci: Nájemce po dobu delší třech měsíců neplatí nájemné. Pronajímatel nájemci písemně oznámí, že uplatňuje zadržovací právo k věcem nacházejícím se v/na prostorách nájmu. Následně pronajímatel vypoví nájemní smlouvu bez výpovědní lhůty dle ustanovení § 2232 ObčZ. Nájemce na uvedené kroky pronajímatele nijak nereaguje – nájemné nehradí a prostory nevyklidí. Pronajímatel tedy může přikročit k vyklizení prostor nájmu vlastními silami za účasti notáře, jež průběh vyklizení, soupis vyklízených věcí a stav vyklízených věcí zachytí v notářském zápise.</a:t>
            </a:r>
            <a:endParaRPr b="0" lang="cs-CZ" sz="3200" spc="-1" strike="noStrike">
              <a:solidFill>
                <a:srgbClr val="000000"/>
              </a:solidFill>
              <a:latin typeface="Arial"/>
            </a:endParaRPr>
          </a:p>
          <a:p>
            <a:pPr marL="228600" indent="-50760">
              <a:lnSpc>
                <a:spcPct val="90000"/>
              </a:lnSpc>
              <a:spcBef>
                <a:spcPts val="1001"/>
              </a:spcBef>
              <a:buNone/>
              <a:tabLst>
                <a:tab algn="l" pos="0"/>
              </a:tabLst>
            </a:pP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§2254 – jistina a smluvní pokuta</a:t>
            </a:r>
            <a:endParaRPr b="0" lang="cs-CZ" sz="4400" spc="-1" strike="noStrike">
              <a:solidFill>
                <a:srgbClr val="000000"/>
              </a:solidFill>
              <a:latin typeface="Arial"/>
            </a:endParaRPr>
          </a:p>
        </p:txBody>
      </p:sp>
      <p:sp>
        <p:nvSpPr>
          <p:cNvPr id="292" name="PlaceHolder 2"/>
          <p:cNvSpPr>
            <a:spLocks noGrp="1"/>
          </p:cNvSpPr>
          <p:nvPr>
            <p:ph/>
          </p:nvPr>
        </p:nvSpPr>
        <p:spPr>
          <a:xfrm>
            <a:off x="838080" y="1690560"/>
            <a:ext cx="10515240" cy="4214520"/>
          </a:xfrm>
          <a:prstGeom prst="rect">
            <a:avLst/>
          </a:prstGeom>
          <a:noFill/>
          <a:ln w="0">
            <a:noFill/>
          </a:ln>
        </p:spPr>
        <p:txBody>
          <a:bodyPr anchor="t">
            <a:noAutofit/>
          </a:bodyPr>
          <a:p>
            <a:pPr>
              <a:lnSpc>
                <a:spcPct val="90000"/>
              </a:lnSpc>
              <a:spcBef>
                <a:spcPts val="1001"/>
              </a:spcBef>
              <a:buNone/>
              <a:tabLst>
                <a:tab algn="l" pos="0"/>
              </a:tabLst>
            </a:pPr>
            <a:r>
              <a:rPr b="1" lang="cs-CZ" sz="3200" spc="-1" strike="noStrike">
                <a:solidFill>
                  <a:srgbClr val="000000"/>
                </a:solidFill>
                <a:latin typeface="Calibri"/>
                <a:ea typeface="Calibri"/>
              </a:rPr>
              <a:t>(1) </a:t>
            </a:r>
            <a:r>
              <a:rPr b="0" lang="cs-CZ" sz="3200" spc="-1" strike="noStrike">
                <a:solidFill>
                  <a:srgbClr val="000000"/>
                </a:solidFill>
                <a:latin typeface="Calibri"/>
                <a:ea typeface="Calibri"/>
              </a:rPr>
              <a:t>Ujednají-li strany, že nájemce dá pronajímateli peněžitou jistotu, že zaplatí nájemné a splní jiné povinnosti vyplývající z nájmu, nebo ujednají-li si pro případ porušení těchto povinností smluvní pokutu, nesmí jistota a právo na zaplacení smluvní pokuty v souhrnu přesáhnout trojnásobek měsíčního nájemného. </a:t>
            </a:r>
            <a:endParaRPr b="0" lang="cs-CZ" sz="3200" spc="-1" strike="noStrike">
              <a:solidFill>
                <a:srgbClr val="000000"/>
              </a:solidFill>
              <a:latin typeface="Arial"/>
            </a:endParaRPr>
          </a:p>
          <a:p>
            <a:pPr>
              <a:lnSpc>
                <a:spcPct val="90000"/>
              </a:lnSpc>
              <a:spcBef>
                <a:spcPts val="1001"/>
              </a:spcBef>
              <a:buNone/>
              <a:tabLst>
                <a:tab algn="l" pos="0"/>
              </a:tabLst>
            </a:pPr>
            <a:r>
              <a:rPr b="1" lang="cs-CZ" sz="3200" spc="-1" strike="noStrike">
                <a:solidFill>
                  <a:srgbClr val="000000"/>
                </a:solidFill>
                <a:latin typeface="Calibri"/>
                <a:ea typeface="Calibri"/>
              </a:rPr>
              <a:t>(2)</a:t>
            </a:r>
            <a:r>
              <a:rPr b="0" lang="cs-CZ" sz="3200" spc="-1" strike="noStrike">
                <a:solidFill>
                  <a:srgbClr val="000000"/>
                </a:solidFill>
                <a:latin typeface="Calibri"/>
                <a:ea typeface="Calibri"/>
              </a:rPr>
              <a:t> Při skončení nájmu pronajímatel vrátí jistotu nájemci; započte si přitom, co mu nájemce případně z nájmu dluží. Nájemce má právo na úroky z jistoty od jejího poskytnutí alespoň ve výši zákonné sazby.</a:t>
            </a:r>
            <a:endParaRPr b="0" lang="cs-CZ"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Google Shape;650;p100"/>
          <p:cNvSpPr/>
          <p:nvPr/>
        </p:nvSpPr>
        <p:spPr>
          <a:xfrm>
            <a:off x="195840" y="270720"/>
            <a:ext cx="11821680" cy="740052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cs-CZ" sz="3000" spc="-1" strike="noStrike">
                <a:solidFill>
                  <a:srgbClr val="000000"/>
                </a:solidFill>
                <a:latin typeface="Calibri"/>
                <a:ea typeface="Calibri"/>
              </a:rPr>
              <a:t>Když má např. nájemník podle nájemné smlouvy povinnost složit jistotu (kauci) ve výši trojnásobku měsíčního nájemného, tak smluvní pokutu již sjednat nelze. Pokud jistota odpovídá pouze jednomu měsíčnímu nájemnému, tak je možné sjednat pokutu ve výši dvou měsíčních nájmu.</a:t>
            </a:r>
            <a:endParaRPr b="0" lang="cs-CZ" sz="3000" spc="-1" strike="noStrike">
              <a:latin typeface="Arial"/>
            </a:endParaRPr>
          </a:p>
          <a:p>
            <a:pPr>
              <a:lnSpc>
                <a:spcPct val="100000"/>
              </a:lnSpc>
              <a:buNone/>
              <a:tabLst>
                <a:tab algn="l" pos="0"/>
              </a:tabLst>
            </a:pPr>
            <a:endParaRPr b="0" lang="cs-CZ" sz="3000" spc="-1" strike="noStrike">
              <a:latin typeface="Arial"/>
            </a:endParaRPr>
          </a:p>
          <a:p>
            <a:pPr algn="just">
              <a:lnSpc>
                <a:spcPct val="100000"/>
              </a:lnSpc>
              <a:buNone/>
              <a:tabLst>
                <a:tab algn="l" pos="0"/>
              </a:tabLst>
            </a:pPr>
            <a:r>
              <a:rPr b="0" lang="cs-CZ" sz="3000" spc="-1" strike="noStrike">
                <a:solidFill>
                  <a:srgbClr val="000000"/>
                </a:solidFill>
                <a:latin typeface="Calibri"/>
                <a:ea typeface="Calibri"/>
              </a:rPr>
              <a:t>Na rozdíl od jistoty, která kryje pouze skutečnou škodu, má smluvní pokuta sankční charakter. Zatímco z jistoty může pronajímatel typicky pokrýt dluh na nájmu. Pokutou může být porušení povinnosti ještě navíc sankcionováno.</a:t>
            </a:r>
            <a:endParaRPr b="0" lang="cs-CZ" sz="3000" spc="-1" strike="noStrike">
              <a:latin typeface="Arial"/>
            </a:endParaRPr>
          </a:p>
          <a:p>
            <a:pPr algn="just">
              <a:lnSpc>
                <a:spcPct val="100000"/>
              </a:lnSpc>
              <a:buNone/>
              <a:tabLst>
                <a:tab algn="l" pos="0"/>
              </a:tabLst>
            </a:pPr>
            <a:endParaRPr b="0" lang="cs-CZ" sz="3000" spc="-1" strike="noStrike">
              <a:latin typeface="Arial"/>
            </a:endParaRPr>
          </a:p>
          <a:p>
            <a:pPr algn="just">
              <a:lnSpc>
                <a:spcPct val="100000"/>
              </a:lnSpc>
              <a:buNone/>
              <a:tabLst>
                <a:tab algn="l" pos="0"/>
              </a:tabLst>
            </a:pPr>
            <a:r>
              <a:rPr b="0" lang="cs-CZ" sz="3000" spc="-1" strike="noStrike">
                <a:solidFill>
                  <a:srgbClr val="000000"/>
                </a:solidFill>
                <a:latin typeface="Calibri"/>
                <a:ea typeface="Calibri"/>
              </a:rPr>
              <a:t>Pod hrozbou smluvní pokuty tak bude moct sjednat např. zákaz rušení nočního klidu, hrazení nájemného v řádném termínu splatnosti apod. Naproti tomu není možné pokutovat výkon nájemcových práv, např. chovat v bytě zvíře (pokud je to přiměřené).</a:t>
            </a:r>
            <a:endParaRPr b="0" lang="cs-CZ" sz="3000" spc="-1" strike="noStrike">
              <a:latin typeface="Arial"/>
            </a:endParaRPr>
          </a:p>
        </p:txBody>
      </p:sp>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Zápočty</a:t>
            </a:r>
            <a:endParaRPr b="0" lang="cs-CZ" sz="4400" spc="-1" strike="noStrike">
              <a:solidFill>
                <a:srgbClr val="000000"/>
              </a:solidFill>
              <a:latin typeface="Arial"/>
            </a:endParaRPr>
          </a:p>
        </p:txBody>
      </p:sp>
      <p:sp>
        <p:nvSpPr>
          <p:cNvPr id="295" name="PlaceHolder 2"/>
          <p:cNvSpPr>
            <a:spLocks noGrp="1"/>
          </p:cNvSpPr>
          <p:nvPr>
            <p:ph/>
          </p:nvPr>
        </p:nvSpPr>
        <p:spPr>
          <a:xfrm>
            <a:off x="838080" y="1825560"/>
            <a:ext cx="10515240" cy="4350960"/>
          </a:xfrm>
          <a:prstGeom prst="rect">
            <a:avLst/>
          </a:prstGeom>
          <a:noFill/>
          <a:ln w="0">
            <a:noFill/>
          </a:ln>
        </p:spPr>
        <p:txBody>
          <a:bodyPr anchor="t">
            <a:noAutofit/>
          </a:bodyPr>
          <a:p>
            <a:pPr marL="228600" indent="-228600">
              <a:lnSpc>
                <a:spcPct val="90000"/>
              </a:lnSpc>
              <a:buClr>
                <a:srgbClr val="000000"/>
              </a:buClr>
              <a:buFont typeface="Arial"/>
              <a:buChar char="•"/>
            </a:pPr>
            <a:r>
              <a:rPr b="0" lang="cs-CZ" sz="2800" spc="-1" strike="noStrike">
                <a:solidFill>
                  <a:srgbClr val="000000"/>
                </a:solidFill>
                <a:latin typeface="Calibri"/>
                <a:ea typeface="Calibri"/>
              </a:rPr>
              <a:t>§ 1982</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(1) Dluží-li si strany vzájemně plnění </a:t>
            </a:r>
            <a:r>
              <a:rPr b="0" lang="cs-CZ" sz="2800" spc="-1" strike="noStrike">
                <a:solidFill>
                  <a:srgbClr val="ff0000"/>
                </a:solidFill>
                <a:latin typeface="Calibri"/>
                <a:ea typeface="Calibri"/>
              </a:rPr>
              <a:t>stejného druhu</a:t>
            </a:r>
            <a:r>
              <a:rPr b="0" lang="cs-CZ" sz="2800" spc="-1" strike="noStrike">
                <a:solidFill>
                  <a:srgbClr val="000000"/>
                </a:solidFill>
                <a:latin typeface="Calibri"/>
                <a:ea typeface="Calibri"/>
              </a:rPr>
              <a:t>, může každá z nich prohlásit vůči druhé straně, že svoji pohledávku započítává proti pohledávce druhé strany. </a:t>
            </a:r>
            <a:r>
              <a:rPr b="0" lang="cs-CZ" sz="2800" spc="-1" strike="noStrike">
                <a:solidFill>
                  <a:srgbClr val="ff0000"/>
                </a:solidFill>
                <a:latin typeface="Calibri"/>
                <a:ea typeface="Calibri"/>
              </a:rPr>
              <a:t>K započtení lze přistoupit, jakmile straně vznikne právo požadovat uspokojení vlastní pohledávky a plnit svůj vlastní dluh.</a:t>
            </a:r>
            <a:endParaRPr b="0" lang="cs-CZ"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800" spc="-1" strike="noStrike">
                <a:solidFill>
                  <a:srgbClr val="000000"/>
                </a:solidFill>
                <a:latin typeface="Calibri"/>
                <a:ea typeface="Calibri"/>
              </a:rPr>
              <a:t>(2) Započtením se obě pohledávky ruší v rozsahu, v jakém se vzájemně kryjí; nekryjí-li se zcela, započte se pohledávka obdobně jako při splnění. Tyto účinky nastávají k okamžiku, kdy se obě pohledávky staly způsobilými k započtení.</a:t>
            </a:r>
            <a:endParaRPr b="0" lang="cs-CZ"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PlaceHolder 1"/>
          <p:cNvSpPr>
            <a:spLocks noGrp="1"/>
          </p:cNvSpPr>
          <p:nvPr>
            <p:ph type="title"/>
          </p:nvPr>
        </p:nvSpPr>
        <p:spPr>
          <a:xfrm>
            <a:off x="838080" y="203040"/>
            <a:ext cx="10515240" cy="701280"/>
          </a:xfrm>
          <a:prstGeom prst="rect">
            <a:avLst/>
          </a:prstGeom>
          <a:noFill/>
          <a:ln w="0">
            <a:noFill/>
          </a:ln>
        </p:spPr>
        <p:txBody>
          <a:bodyPr anchor="ctr">
            <a:noAutofit/>
          </a:bodyPr>
          <a:p>
            <a:pPr>
              <a:lnSpc>
                <a:spcPct val="90000"/>
              </a:lnSpc>
              <a:buNone/>
              <a:tabLst>
                <a:tab algn="l" pos="0"/>
              </a:tabLst>
            </a:pPr>
            <a:r>
              <a:rPr b="0" lang="cs-CZ" sz="4400" spc="-1" strike="noStrike">
                <a:solidFill>
                  <a:srgbClr val="000000"/>
                </a:solidFill>
                <a:latin typeface="Calibri"/>
                <a:ea typeface="Calibri"/>
              </a:rPr>
              <a:t>Zápočty</a:t>
            </a:r>
            <a:endParaRPr b="0" lang="cs-CZ" sz="4400" spc="-1" strike="noStrike">
              <a:solidFill>
                <a:srgbClr val="000000"/>
              </a:solidFill>
              <a:latin typeface="Arial"/>
            </a:endParaRPr>
          </a:p>
        </p:txBody>
      </p:sp>
      <p:sp>
        <p:nvSpPr>
          <p:cNvPr id="297" name="PlaceHolder 2"/>
          <p:cNvSpPr>
            <a:spLocks noGrp="1"/>
          </p:cNvSpPr>
          <p:nvPr>
            <p:ph/>
          </p:nvPr>
        </p:nvSpPr>
        <p:spPr>
          <a:xfrm>
            <a:off x="838080" y="987480"/>
            <a:ext cx="10515240" cy="5717880"/>
          </a:xfrm>
          <a:prstGeom prst="rect">
            <a:avLst/>
          </a:prstGeom>
          <a:noFill/>
          <a:ln w="0">
            <a:noFill/>
          </a:ln>
        </p:spPr>
        <p:txBody>
          <a:bodyPr anchor="t">
            <a:noAutofit/>
          </a:bodyPr>
          <a:p>
            <a:pPr marL="228600" indent="-228600">
              <a:lnSpc>
                <a:spcPct val="90000"/>
              </a:lnSpc>
              <a:buClr>
                <a:srgbClr val="000000"/>
              </a:buClr>
              <a:buFont typeface="Arial"/>
              <a:buChar char="•"/>
            </a:pPr>
            <a:r>
              <a:rPr b="1" lang="cs-CZ" sz="2590" spc="-1" strike="noStrike">
                <a:solidFill>
                  <a:srgbClr val="000000"/>
                </a:solidFill>
                <a:latin typeface="Calibri"/>
                <a:ea typeface="Calibri"/>
              </a:rPr>
              <a:t>32 Cdo 118/2016</a:t>
            </a:r>
            <a:br>
              <a:rPr sz="2590"/>
            </a:br>
            <a:r>
              <a:rPr b="0" lang="cs-CZ" sz="2590" spc="-1" strike="noStrike">
                <a:solidFill>
                  <a:srgbClr val="000000"/>
                </a:solidFill>
                <a:latin typeface="Calibri"/>
                <a:ea typeface="Calibri"/>
              </a:rPr>
              <a:t>Datum rozhodnutí: 09.05.2016</a:t>
            </a:r>
            <a:br>
              <a:rPr sz="2590"/>
            </a:br>
            <a:r>
              <a:rPr b="0" lang="cs-CZ" sz="2590" spc="-1" strike="noStrike">
                <a:solidFill>
                  <a:srgbClr val="000000"/>
                </a:solidFill>
                <a:latin typeface="Calibri"/>
                <a:ea typeface="Calibri"/>
              </a:rPr>
              <a:t>Dotčené předpisy: § 580 obč. zák., § 581 obč. zák., § 98 o. s. ř.</a:t>
            </a:r>
            <a:endParaRPr b="0" lang="cs-CZ" sz="259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cs-CZ" sz="2590" spc="-1" strike="noStrike">
                <a:solidFill>
                  <a:srgbClr val="000000"/>
                </a:solidFill>
                <a:latin typeface="Calibri"/>
                <a:ea typeface="Calibri"/>
              </a:rPr>
              <a:t>K zániku závazku započtením tak nedochází automaticky, jakmile se pohledávky setkaly, ale teprve pomineme-li dohodu o započtení na základě kompenzačního projevu jednoho z účastníků adresovaného druhému účastníku. Forma pro tento právní úkon není zákonem stanovena (postačuje tedy i ústní projev), tento právní úkon musí splňovat obecné náležitosti stanovené v § 34 a násl. obč. zák. a z jeho obsahu musí být zřejmé, jaká pohledávka a v jaké výši se uplatňuje k započtení proti pohledávce druhého účastníka….Při zápočtu dospělých pohledávek je okamžikem jejich setkání okamžik splatnosti pohledávky později splatné; v tomto okamžiku (při splnění dalších zákonných předpokladů) dojde k zániku pohledávek následkem započtení, a to v rozsahu, v jakém se vzájemně kryjí.</a:t>
            </a:r>
            <a:endParaRPr b="0" lang="cs-CZ" sz="259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Google Shape;667;p103"/>
          <p:cNvSpPr/>
          <p:nvPr/>
        </p:nvSpPr>
        <p:spPr>
          <a:xfrm>
            <a:off x="432360" y="612720"/>
            <a:ext cx="11177640" cy="55764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cs-CZ" sz="4000" spc="-1" strike="noStrike">
                <a:solidFill>
                  <a:srgbClr val="000000"/>
                </a:solidFill>
                <a:latin typeface="Arial"/>
                <a:ea typeface="Arial"/>
              </a:rPr>
              <a:t>Zápočty:</a:t>
            </a:r>
            <a:endParaRPr b="0" lang="cs-CZ" sz="4000" spc="-1" strike="noStrike">
              <a:latin typeface="Arial"/>
            </a:endParaRPr>
          </a:p>
          <a:p>
            <a:pPr>
              <a:lnSpc>
                <a:spcPct val="100000"/>
              </a:lnSpc>
              <a:buNone/>
              <a:tabLst>
                <a:tab algn="l" pos="0"/>
              </a:tabLst>
            </a:pPr>
            <a:endParaRPr b="0" lang="cs-CZ" sz="4000" spc="-1" strike="noStrike">
              <a:latin typeface="Arial"/>
            </a:endParaRPr>
          </a:p>
          <a:p>
            <a:pPr>
              <a:lnSpc>
                <a:spcPct val="100000"/>
              </a:lnSpc>
              <a:buNone/>
              <a:tabLst>
                <a:tab algn="l" pos="0"/>
              </a:tabLst>
            </a:pPr>
            <a:r>
              <a:rPr b="0" lang="cs-CZ" sz="4000" spc="-1" strike="noStrike">
                <a:solidFill>
                  <a:srgbClr val="000000"/>
                </a:solidFill>
                <a:latin typeface="Arial"/>
                <a:ea typeface="Arial"/>
              </a:rPr>
              <a:t>IZ: V § 140 se na konci odstavce 2 doplňuje věta </a:t>
            </a:r>
            <a:r>
              <a:rPr b="1" lang="cs-CZ" sz="4000" spc="-1" strike="noStrike">
                <a:solidFill>
                  <a:srgbClr val="000000"/>
                </a:solidFill>
                <a:latin typeface="Arial"/>
                <a:ea typeface="Arial"/>
              </a:rPr>
              <a:t>„Započtení vzájemných pohledávek dlužníka a věřitele v případě jistoty při nájmu bytu podle § 2254 občanského zákoníku je přípustné i tehdy, jestliže zákonné podmínky tohoto započtení byly splněny do schválení oddlužení.“</a:t>
            </a:r>
            <a:r>
              <a:rPr b="0" lang="cs-CZ" sz="4000" spc="-1" strike="noStrike">
                <a:solidFill>
                  <a:srgbClr val="000000"/>
                </a:solidFill>
                <a:latin typeface="Arial"/>
                <a:ea typeface="Arial"/>
              </a:rPr>
              <a:t>.</a:t>
            </a:r>
            <a:endParaRPr b="0" lang="cs-CZ" sz="4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48</TotalTime>
  <Application>LibreOffice/7.3.7.2$Linux_X86_64 LibreOffice_project/30$Build-2</Application>
  <AppVersion>15.0000</AppVersion>
  <Words>7388</Words>
  <Paragraphs>632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Vlastimil Veselý</dc:creator>
  <dc:description/>
  <dc:language>cs-CZ</dc:language>
  <cp:lastModifiedBy/>
  <dcterms:modified xsi:type="dcterms:W3CDTF">2025-05-26T16:17:21Z</dcterms:modified>
  <cp:revision>8</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144</vt:i4>
  </property>
  <property fmtid="{D5CDD505-2E9C-101B-9397-08002B2CF9AE}" pid="3" name="PresentationFormat">
    <vt:lpwstr>Širokoúhlá obrazovka</vt:lpwstr>
  </property>
  <property fmtid="{D5CDD505-2E9C-101B-9397-08002B2CF9AE}" pid="4" name="Slides">
    <vt:i4>147</vt:i4>
  </property>
</Properties>
</file>