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2"/>
  </p:notesMasterIdLst>
  <p:sldIdLst>
    <p:sldId id="686" r:id="rId2"/>
    <p:sldId id="676" r:id="rId3"/>
    <p:sldId id="256" r:id="rId4"/>
    <p:sldId id="721" r:id="rId5"/>
    <p:sldId id="640" r:id="rId6"/>
    <p:sldId id="693" r:id="rId7"/>
    <p:sldId id="718" r:id="rId8"/>
    <p:sldId id="261" r:id="rId9"/>
    <p:sldId id="262" r:id="rId10"/>
    <p:sldId id="644" r:id="rId11"/>
    <p:sldId id="645" r:id="rId12"/>
    <p:sldId id="646" r:id="rId13"/>
    <p:sldId id="694" r:id="rId14"/>
    <p:sldId id="722" r:id="rId15"/>
    <p:sldId id="695" r:id="rId16"/>
    <p:sldId id="704" r:id="rId17"/>
    <p:sldId id="705" r:id="rId18"/>
    <p:sldId id="707" r:id="rId19"/>
    <p:sldId id="720" r:id="rId20"/>
    <p:sldId id="717" r:id="rId21"/>
    <p:sldId id="708" r:id="rId22"/>
    <p:sldId id="709" r:id="rId23"/>
    <p:sldId id="710" r:id="rId24"/>
    <p:sldId id="711" r:id="rId25"/>
    <p:sldId id="712" r:id="rId26"/>
    <p:sldId id="713" r:id="rId27"/>
    <p:sldId id="715" r:id="rId28"/>
    <p:sldId id="647" r:id="rId29"/>
    <p:sldId id="649" r:id="rId30"/>
    <p:sldId id="648" r:id="rId31"/>
    <p:sldId id="697" r:id="rId32"/>
    <p:sldId id="696" r:id="rId33"/>
    <p:sldId id="698" r:id="rId34"/>
    <p:sldId id="692" r:id="rId35"/>
    <p:sldId id="699" r:id="rId36"/>
    <p:sldId id="650" r:id="rId37"/>
    <p:sldId id="652" r:id="rId38"/>
    <p:sldId id="700" r:id="rId39"/>
    <p:sldId id="653" r:id="rId40"/>
    <p:sldId id="654" r:id="rId41"/>
    <p:sldId id="655" r:id="rId42"/>
    <p:sldId id="716" r:id="rId43"/>
    <p:sldId id="688" r:id="rId44"/>
    <p:sldId id="723" r:id="rId45"/>
    <p:sldId id="689" r:id="rId46"/>
    <p:sldId id="375" r:id="rId47"/>
    <p:sldId id="576" r:id="rId48"/>
    <p:sldId id="484" r:id="rId49"/>
    <p:sldId id="719" r:id="rId50"/>
    <p:sldId id="384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6" autoAdjust="0"/>
    <p:restoredTop sz="94660"/>
  </p:normalViewPr>
  <p:slideViewPr>
    <p:cSldViewPr snapToGrid="0">
      <p:cViewPr varScale="1">
        <p:scale>
          <a:sx n="99" d="100"/>
          <a:sy n="99" d="100"/>
        </p:scale>
        <p:origin x="3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065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F800D7E8-0643-16D4-770E-4C20EDCDA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E20587A7-6D1E-609A-B3A9-D3AA34AC8C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943D1DD7-493D-1061-6824-A58760CB9D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634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17efa226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17efa2266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417efa2266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17efa226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17efa2266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417efa2266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95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17efa226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17efa2266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417efa2266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818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17efa226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17efa2266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417efa2266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68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54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79598-2635-5BB0-E18E-6C035A18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299D299-A7F2-E7BD-E55D-3F696A4F6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7FD1EE9-7F0B-35C0-D688-4E468632B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AFFEA8-4D2D-2582-79B1-C0593ECEF9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87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92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vesely@catania.cz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11DA7C-52D0-9287-46EB-5BBAD1A7915A}"/>
              </a:ext>
            </a:extLst>
          </p:cNvPr>
          <p:cNvSpPr txBox="1"/>
          <p:nvPr/>
        </p:nvSpPr>
        <p:spPr>
          <a:xfrm>
            <a:off x="699715" y="5361140"/>
            <a:ext cx="7091299" cy="1172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Motivace úředníků ÚSC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796140-BBBC-63CA-7A6A-6BDA7F3BD4EE}"/>
              </a:ext>
            </a:extLst>
          </p:cNvPr>
          <p:cNvSpPr txBox="1"/>
          <p:nvPr/>
        </p:nvSpPr>
        <p:spPr>
          <a:xfrm>
            <a:off x="8571507" y="5532316"/>
            <a:ext cx="3291839" cy="83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Mgr. Vlastimil Veselý, MBA, LL.M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3" name="Obrázek 2" descr="Puzzle">
            <a:extLst>
              <a:ext uri="{FF2B5EF4-FFF2-40B4-BE49-F238E27FC236}">
                <a16:creationId xmlns:a16="http://schemas.microsoft.com/office/drawing/2014/main" id="{AF4FCABB-FCE1-4466-D763-4EEDF6B4C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776" y="-612"/>
            <a:ext cx="3764222" cy="2508869"/>
          </a:xfrm>
          <a:prstGeom prst="rect">
            <a:avLst/>
          </a:prstGeom>
        </p:spPr>
      </p:pic>
      <p:pic>
        <p:nvPicPr>
          <p:cNvPr id="7" name="Obrázek 6" descr="Jedna osoba pomáhající druhé vylézt na skálu">
            <a:extLst>
              <a:ext uri="{FF2B5EF4-FFF2-40B4-BE49-F238E27FC236}">
                <a16:creationId xmlns:a16="http://schemas.microsoft.com/office/drawing/2014/main" id="{924616A9-266E-4E87-F395-AABED7A51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" y="-3937"/>
            <a:ext cx="3764221" cy="2512194"/>
          </a:xfrm>
          <a:prstGeom prst="rect">
            <a:avLst/>
          </a:prstGeom>
        </p:spPr>
      </p:pic>
      <p:pic>
        <p:nvPicPr>
          <p:cNvPr id="16" name="Obrázek 15" descr="Objetí kolegů">
            <a:extLst>
              <a:ext uri="{FF2B5EF4-FFF2-40B4-BE49-F238E27FC236}">
                <a16:creationId xmlns:a16="http://schemas.microsoft.com/office/drawing/2014/main" id="{6F3F78D7-044D-9C3C-68A3-F9DA239C3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889" y="0"/>
            <a:ext cx="3764221" cy="2509481"/>
          </a:xfrm>
          <a:prstGeom prst="rect">
            <a:avLst/>
          </a:prstGeom>
        </p:spPr>
      </p:pic>
      <p:pic>
        <p:nvPicPr>
          <p:cNvPr id="18" name="Obrázek 17" descr="Lovná zařízení s kompasem na otáčení bez">
            <a:extLst>
              <a:ext uri="{FF2B5EF4-FFF2-40B4-BE49-F238E27FC236}">
                <a16:creationId xmlns:a16="http://schemas.microsoft.com/office/drawing/2014/main" id="{00DDF280-658D-4E00-9713-AE8C22086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364" y="2852271"/>
            <a:ext cx="3763304" cy="2508869"/>
          </a:xfrm>
          <a:prstGeom prst="rect">
            <a:avLst/>
          </a:prstGeom>
        </p:spPr>
      </p:pic>
      <p:pic>
        <p:nvPicPr>
          <p:cNvPr id="20" name="Obrázek 19" descr="Lidé v práci">
            <a:extLst>
              <a:ext uri="{FF2B5EF4-FFF2-40B4-BE49-F238E27FC236}">
                <a16:creationId xmlns:a16="http://schemas.microsoft.com/office/drawing/2014/main" id="{723923D7-311E-87BE-E7C6-2DFC46D0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72" y="2852271"/>
            <a:ext cx="3746551" cy="2507645"/>
          </a:xfrm>
          <a:prstGeom prst="rect">
            <a:avLst/>
          </a:prstGeom>
        </p:spPr>
      </p:pic>
      <p:pic>
        <p:nvPicPr>
          <p:cNvPr id="22" name="Obrázek 21" descr="Detailní záběr zalitého antuka s ropou">
            <a:extLst>
              <a:ext uri="{FF2B5EF4-FFF2-40B4-BE49-F238E27FC236}">
                <a16:creationId xmlns:a16="http://schemas.microsoft.com/office/drawing/2014/main" id="{3AB9A30A-401D-6389-F398-21FEF0FEE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8809" y="2852271"/>
            <a:ext cx="3762936" cy="25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0" y="890546"/>
            <a:ext cx="12192000" cy="5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Kladivo = rozhodnost </a:t>
            </a:r>
            <a:endParaRPr lang="cs-CZ" sz="36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Otázky k aktivitě – milá aktivito: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edeš mě k cíli?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hci tě?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usím tě udělat já?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mi pomůže a s čím?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olik je 100%?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 to spěchá?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BD7974B-1CB5-C1B9-9DC9-DD5836ED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0546"/>
            <a:ext cx="5791200" cy="508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7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0" y="155901"/>
            <a:ext cx="12192000" cy="670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32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alendář = plánování a strategie</a:t>
            </a:r>
            <a:endParaRPr lang="cs-CZ" sz="32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Plánování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?Jste stratég nebo hasič?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B3DE2A-72E4-4FC0-83A9-F0CB331AE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0187"/>
            <a:ext cx="5795637" cy="43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Káva</a:t>
            </a:r>
            <a:r>
              <a:rPr lang="cs-CZ" sz="36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disciplína (kapitán</a:t>
            </a:r>
            <a:r>
              <a:rPr lang="cs-CZ" sz="36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)</a:t>
            </a:r>
            <a:endParaRPr lang="cs-CZ" sz="36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Disciplína: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Definuji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Vyžaduji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Ukazuji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Prosazuji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Rozvíjím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CE11B7-114D-4BCC-845C-174BDECD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01271"/>
            <a:ext cx="5307106" cy="49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6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62CF4C0-D7DA-7BC5-1334-6ABC1975260F}"/>
              </a:ext>
            </a:extLst>
          </p:cNvPr>
          <p:cNvSpPr txBox="1"/>
          <p:nvPr/>
        </p:nvSpPr>
        <p:spPr>
          <a:xfrm>
            <a:off x="1990995" y="311086"/>
            <a:ext cx="88968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V těžkých dobách krizí zjistíme zda</a:t>
            </a:r>
            <a:r>
              <a:rPr lang="cs-CZ" sz="4000" b="1" dirty="0"/>
              <a:t>: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/>
              <a:t>jsme autoritativní vládce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>
                <a:solidFill>
                  <a:schemeClr val="accent2"/>
                </a:solidFill>
              </a:rPr>
              <a:t>nebo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>
                <a:solidFill>
                  <a:schemeClr val="accent5"/>
                </a:solidFill>
              </a:rPr>
              <a:t>jsme BAŤA</a:t>
            </a:r>
          </a:p>
          <a:p>
            <a:pPr algn="ctr"/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411274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elensky regrets spat with Donald Trump after US halts Ukraine aid, says he  wants to make things right - The Economic Times">
            <a:extLst>
              <a:ext uri="{FF2B5EF4-FFF2-40B4-BE49-F238E27FC236}">
                <a16:creationId xmlns:a16="http://schemas.microsoft.com/office/drawing/2014/main" id="{3427C0F5-1E30-CC6E-9940-E07EDDC1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78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62CF4C0-D7DA-7BC5-1334-6ABC1975260F}"/>
              </a:ext>
            </a:extLst>
          </p:cNvPr>
          <p:cNvSpPr txBox="1"/>
          <p:nvPr/>
        </p:nvSpPr>
        <p:spPr>
          <a:xfrm>
            <a:off x="1990995" y="311086"/>
            <a:ext cx="8896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accent2"/>
                </a:solidFill>
              </a:rPr>
              <a:t>Výběr lidí: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i="1" dirty="0"/>
              <a:t>„Nehledáme lidi, abychom jim řekli, co mají dělat. Hledáme lidi, kteří to řeknou nám.“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DC7E74-ED19-46B9-2780-2921D7D11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15" y="3517044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34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72F7363-1C37-1CAD-4F4F-88C05C38C2B4}"/>
              </a:ext>
            </a:extLst>
          </p:cNvPr>
          <p:cNvSpPr txBox="1"/>
          <p:nvPr/>
        </p:nvSpPr>
        <p:spPr>
          <a:xfrm>
            <a:off x="412172" y="0"/>
            <a:ext cx="11367655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Chodí do práce, aby počkal na konec pracovní doby! 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/>
              <a:t>Pracuje do výše svého platu!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/>
              <a:t>Hrozně se těší z práce domů, nebaví ho/ji to tady, ale je tady, protože ho/ji to živí.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>
                <a:solidFill>
                  <a:srgbClr val="FF0000"/>
                </a:solidFill>
              </a:rPr>
              <a:t>Kdo za to může?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>
                <a:solidFill>
                  <a:schemeClr val="accent5"/>
                </a:solidFill>
              </a:rPr>
              <a:t>Chtěl/a bych, aby je práce bavila!</a:t>
            </a:r>
          </a:p>
        </p:txBody>
      </p:sp>
    </p:spTree>
    <p:extLst>
      <p:ext uri="{BB962C8B-B14F-4D97-AF65-F5344CB8AC3E}">
        <p14:creationId xmlns:p14="http://schemas.microsoft.com/office/powerpoint/2010/main" val="89749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BA492DC-1ECA-4C00-E8BF-812BD9C64B3B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ts val="4400"/>
            </a:pPr>
            <a:r>
              <a:rPr lang="en-US" sz="4400" b="0" i="0" u="none" strike="noStrike" cap="none">
                <a:solidFill>
                  <a:schemeClr val="dk1"/>
                </a:solidFill>
              </a:rPr>
              <a:t>Samohybky a minimalisti</a:t>
            </a:r>
          </a:p>
        </p:txBody>
      </p:sp>
      <p:pic>
        <p:nvPicPr>
          <p:cNvPr id="6" name="Obrázek 5" descr="Lidé v kanceláři">
            <a:extLst>
              <a:ext uri="{FF2B5EF4-FFF2-40B4-BE49-F238E27FC236}">
                <a16:creationId xmlns:a16="http://schemas.microsoft.com/office/drawing/2014/main" id="{F3604AFF-ED1B-4C5F-2144-E07A35A3D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00" b="17391"/>
          <a:stretch/>
        </p:blipFill>
        <p:spPr>
          <a:xfrm>
            <a:off x="838200" y="1881188"/>
            <a:ext cx="10515600" cy="4352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376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CBEA741F-0F8C-FE84-6F11-46A73BA8C155}"/>
              </a:ext>
            </a:extLst>
          </p:cNvPr>
          <p:cNvSpPr/>
          <p:nvPr/>
        </p:nvSpPr>
        <p:spPr>
          <a:xfrm>
            <a:off x="1790299" y="3753853"/>
            <a:ext cx="8807116" cy="234856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38AD13-0AF3-2262-9387-F94A17366C8D}"/>
              </a:ext>
            </a:extLst>
          </p:cNvPr>
          <p:cNvSpPr txBox="1"/>
          <p:nvPr/>
        </p:nvSpPr>
        <p:spPr>
          <a:xfrm>
            <a:off x="1790297" y="358013"/>
            <a:ext cx="88071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Motivace</a:t>
            </a:r>
          </a:p>
          <a:p>
            <a:endParaRPr lang="cs-CZ" sz="2800" dirty="0"/>
          </a:p>
          <a:p>
            <a:r>
              <a:rPr lang="cs-CZ" sz="2800" dirty="0"/>
              <a:t>… je energie.</a:t>
            </a:r>
          </a:p>
          <a:p>
            <a:endParaRPr lang="cs-CZ" sz="2800" dirty="0"/>
          </a:p>
          <a:p>
            <a:r>
              <a:rPr lang="cs-CZ" sz="2800" dirty="0"/>
              <a:t>Čím méně ji dají podřízení,</a:t>
            </a:r>
          </a:p>
          <a:p>
            <a:r>
              <a:rPr lang="cs-CZ" sz="2800" dirty="0"/>
              <a:t>Tím více ji musí doplnit manažer (vedoucí)!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CC0928B-5C76-6FD7-DF94-86C825ADEFFD}"/>
              </a:ext>
            </a:extLst>
          </p:cNvPr>
          <p:cNvCxnSpPr/>
          <p:nvPr/>
        </p:nvCxnSpPr>
        <p:spPr>
          <a:xfrm flipV="1">
            <a:off x="1790297" y="3753853"/>
            <a:ext cx="8807117" cy="2348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749806CB-DC01-6D16-FDD2-E989A0F1AF1F}"/>
              </a:ext>
            </a:extLst>
          </p:cNvPr>
          <p:cNvSpPr txBox="1"/>
          <p:nvPr/>
        </p:nvSpPr>
        <p:spPr>
          <a:xfrm>
            <a:off x="2926080" y="4267200"/>
            <a:ext cx="295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Motivace co doplňuje manažer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FF6429-9D7B-03D1-E199-95E6B0F9A6D5}"/>
              </a:ext>
            </a:extLst>
          </p:cNvPr>
          <p:cNvSpPr txBox="1"/>
          <p:nvPr/>
        </p:nvSpPr>
        <p:spPr>
          <a:xfrm>
            <a:off x="7138416" y="5138928"/>
            <a:ext cx="295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5"/>
                </a:solidFill>
              </a:rPr>
              <a:t>Motivace lidí</a:t>
            </a:r>
          </a:p>
        </p:txBody>
      </p:sp>
    </p:spTree>
    <p:extLst>
      <p:ext uri="{BB962C8B-B14F-4D97-AF65-F5344CB8AC3E}">
        <p14:creationId xmlns:p14="http://schemas.microsoft.com/office/powerpoint/2010/main" val="2125893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977FD099-3B3E-A528-45E8-80ED383BAC7F}"/>
              </a:ext>
            </a:extLst>
          </p:cNvPr>
          <p:cNvSpPr/>
          <p:nvPr/>
        </p:nvSpPr>
        <p:spPr>
          <a:xfrm>
            <a:off x="4632960" y="1664208"/>
            <a:ext cx="1463040" cy="14508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13D36BB-3986-EC3D-35C0-88E647D2406E}"/>
              </a:ext>
            </a:extLst>
          </p:cNvPr>
          <p:cNvSpPr/>
          <p:nvPr/>
        </p:nvSpPr>
        <p:spPr>
          <a:xfrm>
            <a:off x="6096000" y="1664208"/>
            <a:ext cx="1463040" cy="1450848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9CAADF3-8824-F6AF-7FAC-C17A6773BCF2}"/>
              </a:ext>
            </a:extLst>
          </p:cNvPr>
          <p:cNvSpPr/>
          <p:nvPr/>
        </p:nvSpPr>
        <p:spPr>
          <a:xfrm>
            <a:off x="4632960" y="3115056"/>
            <a:ext cx="1463040" cy="1450848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805C6CA-3515-98AF-C885-9365EF765BA4}"/>
              </a:ext>
            </a:extLst>
          </p:cNvPr>
          <p:cNvSpPr/>
          <p:nvPr/>
        </p:nvSpPr>
        <p:spPr>
          <a:xfrm>
            <a:off x="6096000" y="3115056"/>
            <a:ext cx="1463040" cy="14508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8180FD50-75C9-EC78-55DF-2DDC1F3E9C41}"/>
              </a:ext>
            </a:extLst>
          </p:cNvPr>
          <p:cNvCxnSpPr/>
          <p:nvPr/>
        </p:nvCxnSpPr>
        <p:spPr>
          <a:xfrm flipV="1">
            <a:off x="3986784" y="1664208"/>
            <a:ext cx="0" cy="2901696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1ECB3FC8-EEC6-BDC9-98FD-A899AD27FA64}"/>
              </a:ext>
            </a:extLst>
          </p:cNvPr>
          <p:cNvCxnSpPr>
            <a:cxnSpLocks/>
          </p:cNvCxnSpPr>
          <p:nvPr/>
        </p:nvCxnSpPr>
        <p:spPr>
          <a:xfrm>
            <a:off x="4632960" y="5401056"/>
            <a:ext cx="3035808" cy="0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7F9717B-A73C-5D9A-91FE-E6E75C2D1D48}"/>
              </a:ext>
            </a:extLst>
          </p:cNvPr>
          <p:cNvSpPr txBox="1"/>
          <p:nvPr/>
        </p:nvSpPr>
        <p:spPr>
          <a:xfrm>
            <a:off x="2084844" y="1356431"/>
            <a:ext cx="125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Koherence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5BF6E8E-C082-D3D5-B30B-0A17350BA13D}"/>
              </a:ext>
            </a:extLst>
          </p:cNvPr>
          <p:cNvSpPr txBox="1"/>
          <p:nvPr/>
        </p:nvSpPr>
        <p:spPr>
          <a:xfrm>
            <a:off x="5596140" y="5708975"/>
            <a:ext cx="125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Motivace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D3AA2F1-E03E-EA2F-C64E-52D4F6A8EC7E}"/>
              </a:ext>
            </a:extLst>
          </p:cNvPr>
          <p:cNvSpPr txBox="1"/>
          <p:nvPr/>
        </p:nvSpPr>
        <p:spPr>
          <a:xfrm>
            <a:off x="4632960" y="4867726"/>
            <a:ext cx="2926080" cy="329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631D265-F902-9482-E0A9-2B9D8CD3B12C}"/>
              </a:ext>
            </a:extLst>
          </p:cNvPr>
          <p:cNvSpPr txBox="1"/>
          <p:nvPr/>
        </p:nvSpPr>
        <p:spPr>
          <a:xfrm>
            <a:off x="4632960" y="4385393"/>
            <a:ext cx="2926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</a:t>
            </a:r>
            <a:r>
              <a:rPr lang="cs-CZ" sz="6000" dirty="0"/>
              <a:t>-     +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872F214-399D-EB3C-D332-2CA4933C6A3E}"/>
              </a:ext>
            </a:extLst>
          </p:cNvPr>
          <p:cNvSpPr txBox="1"/>
          <p:nvPr/>
        </p:nvSpPr>
        <p:spPr>
          <a:xfrm>
            <a:off x="4126994" y="3332648"/>
            <a:ext cx="365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-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AB69580-DDF4-7DF1-E6F7-5F5F47DD80E9}"/>
              </a:ext>
            </a:extLst>
          </p:cNvPr>
          <p:cNvSpPr txBox="1"/>
          <p:nvPr/>
        </p:nvSpPr>
        <p:spPr>
          <a:xfrm>
            <a:off x="3986784" y="1881800"/>
            <a:ext cx="365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417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E07A09-3A1C-8718-DD91-8799EC2DBEEE}"/>
              </a:ext>
            </a:extLst>
          </p:cNvPr>
          <p:cNvSpPr txBox="1"/>
          <p:nvPr/>
        </p:nvSpPr>
        <p:spPr>
          <a:xfrm>
            <a:off x="219075" y="926604"/>
            <a:ext cx="48863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32630" algn="l"/>
            <a:r>
              <a:rPr lang="cs-CZ" sz="1800" b="1" i="0" u="none" strike="noStrike" baseline="0" dirty="0">
                <a:latin typeface="Arial" panose="020B0604020202020204" pitchFamily="34" charset="0"/>
              </a:rPr>
              <a:t>Realizace</a:t>
            </a:r>
            <a:endParaRPr lang="cs-CZ" sz="1800" b="0" i="0" u="none" strike="noStrike" baseline="0" dirty="0">
              <a:latin typeface="Arial" panose="020B0604020202020204" pitchFamily="34" charset="0"/>
            </a:endParaRP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08,30 –09,00 přihlášení účastníků</a:t>
            </a: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09,00 –10,30 první část</a:t>
            </a: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10,30 –10,40 přestávka</a:t>
            </a: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10,40 –12,10 druhá část</a:t>
            </a:r>
          </a:p>
          <a:p>
            <a:pPr marR="75830" algn="l"/>
            <a:endParaRPr lang="cs-CZ" dirty="0">
              <a:latin typeface="Arial" panose="020B0604020202020204" pitchFamily="34" charset="0"/>
            </a:endParaRPr>
          </a:p>
          <a:p>
            <a:pPr marR="75830" algn="l"/>
            <a:endParaRPr lang="cs-CZ" sz="1800" b="0" i="0" u="none" strike="noStrike" baseline="0" dirty="0">
              <a:latin typeface="Arial" panose="020B0604020202020204" pitchFamily="34" charset="0"/>
            </a:endParaRPr>
          </a:p>
          <a:p>
            <a:pPr marR="133080" algn="l"/>
            <a:r>
              <a:rPr lang="cs-CZ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Podmínky pro vydání osvědčení:</a:t>
            </a:r>
          </a:p>
          <a:p>
            <a:pPr marR="133080" algn="l"/>
            <a:endParaRPr lang="cs-CZ" sz="18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marR="118850" indent="-285750" algn="l">
              <a:buFontTx/>
              <a:buChar char="-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Přítomnost po celou dobu kurzu</a:t>
            </a:r>
          </a:p>
          <a:p>
            <a:pPr marL="285750" marR="118850" indent="-285750" algn="l">
              <a:buFontTx/>
              <a:buChar char="-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Vyplnění závěrečného zpětného dotazníku</a:t>
            </a:r>
            <a:endParaRPr lang="cs-CZ" sz="1800" dirty="0">
              <a:latin typeface="Arial" panose="020B0604020202020204" pitchFamily="34" charset="0"/>
            </a:endParaRPr>
          </a:p>
          <a:p>
            <a:pPr marL="285750" marR="118850" indent="-285750" algn="l">
              <a:buFontTx/>
              <a:buChar char="-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Osvědčení zasíláme do datových stránek obce/města/MČ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35B2E1-C5A6-9958-736A-52222E4B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082" y="0"/>
            <a:ext cx="6920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3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af-segmentu">
            <a:extLst>
              <a:ext uri="{FF2B5EF4-FFF2-40B4-BE49-F238E27FC236}">
                <a16:creationId xmlns:a16="http://schemas.microsoft.com/office/drawing/2014/main" id="{CE6A1AFF-DAE4-FE4B-A34D-82E90532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0"/>
            <a:ext cx="831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149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086C6-4F4F-84BF-B017-3D84CD1FB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A317EF2-8075-402A-D6D6-9F53150D35D8}"/>
              </a:ext>
            </a:extLst>
          </p:cNvPr>
          <p:cNvSpPr txBox="1"/>
          <p:nvPr/>
        </p:nvSpPr>
        <p:spPr>
          <a:xfrm>
            <a:off x="614733" y="1078991"/>
            <a:ext cx="133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Motivace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CD46A49-39D9-A402-95D8-045475D28DE7}"/>
              </a:ext>
            </a:extLst>
          </p:cNvPr>
          <p:cNvCxnSpPr/>
          <p:nvPr/>
        </p:nvCxnSpPr>
        <p:spPr>
          <a:xfrm flipV="1">
            <a:off x="1280160" y="1865376"/>
            <a:ext cx="0" cy="39136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FA44E3E-C9C0-9FFD-2626-421C5A962654}"/>
              </a:ext>
            </a:extLst>
          </p:cNvPr>
          <p:cNvCxnSpPr>
            <a:cxnSpLocks/>
          </p:cNvCxnSpPr>
          <p:nvPr/>
        </p:nvCxnSpPr>
        <p:spPr>
          <a:xfrm>
            <a:off x="1280160" y="5779008"/>
            <a:ext cx="8692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01A80B4-3101-C469-5C40-C0F4CC52E32C}"/>
              </a:ext>
            </a:extLst>
          </p:cNvPr>
          <p:cNvSpPr txBox="1"/>
          <p:nvPr/>
        </p:nvSpPr>
        <p:spPr>
          <a:xfrm>
            <a:off x="9703869" y="6022847"/>
            <a:ext cx="65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80B9F4D6-69CC-0CFD-78DD-2D2D91507E99}"/>
              </a:ext>
            </a:extLst>
          </p:cNvPr>
          <p:cNvCxnSpPr/>
          <p:nvPr/>
        </p:nvCxnSpPr>
        <p:spPr>
          <a:xfrm>
            <a:off x="1024128" y="2889504"/>
            <a:ext cx="872947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DB696A18-A6C3-1632-2889-B2A7B8CE6B43}"/>
              </a:ext>
            </a:extLst>
          </p:cNvPr>
          <p:cNvCxnSpPr/>
          <p:nvPr/>
        </p:nvCxnSpPr>
        <p:spPr>
          <a:xfrm>
            <a:off x="1024128" y="4504944"/>
            <a:ext cx="872947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8C9D765-8CA4-B4FF-6002-8EE8352BB941}"/>
              </a:ext>
            </a:extLst>
          </p:cNvPr>
          <p:cNvSpPr txBox="1"/>
          <p:nvPr/>
        </p:nvSpPr>
        <p:spPr>
          <a:xfrm>
            <a:off x="2822448" y="3474719"/>
            <a:ext cx="5132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/>
                </a:solidFill>
              </a:rPr>
              <a:t>Zóna potřebné stability motivace</a:t>
            </a:r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B8709D8F-86A6-C504-39D9-DF7797318EA6}"/>
              </a:ext>
            </a:extLst>
          </p:cNvPr>
          <p:cNvSpPr/>
          <p:nvPr/>
        </p:nvSpPr>
        <p:spPr>
          <a:xfrm>
            <a:off x="1938528" y="2266342"/>
            <a:ext cx="2009397" cy="982340"/>
          </a:xfrm>
          <a:custGeom>
            <a:avLst/>
            <a:gdLst>
              <a:gd name="connsiteX0" fmla="*/ 0 w 2009397"/>
              <a:gd name="connsiteY0" fmla="*/ 976730 h 982340"/>
              <a:gd name="connsiteX1" fmla="*/ 146304 w 2009397"/>
              <a:gd name="connsiteY1" fmla="*/ 952346 h 982340"/>
              <a:gd name="connsiteX2" fmla="*/ 768096 w 2009397"/>
              <a:gd name="connsiteY2" fmla="*/ 745082 h 982340"/>
              <a:gd name="connsiteX3" fmla="*/ 1194816 w 2009397"/>
              <a:gd name="connsiteY3" fmla="*/ 281786 h 982340"/>
              <a:gd name="connsiteX4" fmla="*/ 1926336 w 2009397"/>
              <a:gd name="connsiteY4" fmla="*/ 62330 h 982340"/>
              <a:gd name="connsiteX5" fmla="*/ 1999488 w 2009397"/>
              <a:gd name="connsiteY5" fmla="*/ 62330 h 982340"/>
              <a:gd name="connsiteX6" fmla="*/ 1987296 w 2009397"/>
              <a:gd name="connsiteY6" fmla="*/ 50138 h 982340"/>
              <a:gd name="connsiteX7" fmla="*/ 1877568 w 2009397"/>
              <a:gd name="connsiteY7" fmla="*/ 135482 h 982340"/>
              <a:gd name="connsiteX8" fmla="*/ 1840992 w 2009397"/>
              <a:gd name="connsiteY8" fmla="*/ 1370 h 982340"/>
              <a:gd name="connsiteX9" fmla="*/ 1987296 w 2009397"/>
              <a:gd name="connsiteY9" fmla="*/ 62330 h 98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9397" h="982340">
                <a:moveTo>
                  <a:pt x="0" y="976730"/>
                </a:moveTo>
                <a:cubicBezTo>
                  <a:pt x="9144" y="983842"/>
                  <a:pt x="18288" y="990954"/>
                  <a:pt x="146304" y="952346"/>
                </a:cubicBezTo>
                <a:cubicBezTo>
                  <a:pt x="274320" y="913738"/>
                  <a:pt x="593344" y="856842"/>
                  <a:pt x="768096" y="745082"/>
                </a:cubicBezTo>
                <a:cubicBezTo>
                  <a:pt x="942848" y="633322"/>
                  <a:pt x="1001776" y="395578"/>
                  <a:pt x="1194816" y="281786"/>
                </a:cubicBezTo>
                <a:cubicBezTo>
                  <a:pt x="1387856" y="167994"/>
                  <a:pt x="1792224" y="98906"/>
                  <a:pt x="1926336" y="62330"/>
                </a:cubicBezTo>
                <a:cubicBezTo>
                  <a:pt x="2060448" y="25754"/>
                  <a:pt x="1989328" y="64362"/>
                  <a:pt x="1999488" y="62330"/>
                </a:cubicBezTo>
                <a:cubicBezTo>
                  <a:pt x="2009648" y="60298"/>
                  <a:pt x="2007616" y="37946"/>
                  <a:pt x="1987296" y="50138"/>
                </a:cubicBezTo>
                <a:cubicBezTo>
                  <a:pt x="1966976" y="62330"/>
                  <a:pt x="1901952" y="143610"/>
                  <a:pt x="1877568" y="135482"/>
                </a:cubicBezTo>
                <a:cubicBezTo>
                  <a:pt x="1853184" y="127354"/>
                  <a:pt x="1822704" y="13562"/>
                  <a:pt x="1840992" y="1370"/>
                </a:cubicBezTo>
                <a:cubicBezTo>
                  <a:pt x="1859280" y="-10822"/>
                  <a:pt x="1987296" y="62330"/>
                  <a:pt x="1987296" y="62330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4812874F-3E0F-362D-5CC6-8B98413F2490}"/>
              </a:ext>
            </a:extLst>
          </p:cNvPr>
          <p:cNvSpPr/>
          <p:nvPr/>
        </p:nvSpPr>
        <p:spPr>
          <a:xfrm flipV="1">
            <a:off x="1945587" y="4008045"/>
            <a:ext cx="2009397" cy="982339"/>
          </a:xfrm>
          <a:custGeom>
            <a:avLst/>
            <a:gdLst>
              <a:gd name="connsiteX0" fmla="*/ 0 w 2009397"/>
              <a:gd name="connsiteY0" fmla="*/ 976730 h 982340"/>
              <a:gd name="connsiteX1" fmla="*/ 146304 w 2009397"/>
              <a:gd name="connsiteY1" fmla="*/ 952346 h 982340"/>
              <a:gd name="connsiteX2" fmla="*/ 768096 w 2009397"/>
              <a:gd name="connsiteY2" fmla="*/ 745082 h 982340"/>
              <a:gd name="connsiteX3" fmla="*/ 1194816 w 2009397"/>
              <a:gd name="connsiteY3" fmla="*/ 281786 h 982340"/>
              <a:gd name="connsiteX4" fmla="*/ 1926336 w 2009397"/>
              <a:gd name="connsiteY4" fmla="*/ 62330 h 982340"/>
              <a:gd name="connsiteX5" fmla="*/ 1999488 w 2009397"/>
              <a:gd name="connsiteY5" fmla="*/ 62330 h 982340"/>
              <a:gd name="connsiteX6" fmla="*/ 1987296 w 2009397"/>
              <a:gd name="connsiteY6" fmla="*/ 50138 h 982340"/>
              <a:gd name="connsiteX7" fmla="*/ 1877568 w 2009397"/>
              <a:gd name="connsiteY7" fmla="*/ 135482 h 982340"/>
              <a:gd name="connsiteX8" fmla="*/ 1840992 w 2009397"/>
              <a:gd name="connsiteY8" fmla="*/ 1370 h 982340"/>
              <a:gd name="connsiteX9" fmla="*/ 1987296 w 2009397"/>
              <a:gd name="connsiteY9" fmla="*/ 62330 h 98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9397" h="982340">
                <a:moveTo>
                  <a:pt x="0" y="976730"/>
                </a:moveTo>
                <a:cubicBezTo>
                  <a:pt x="9144" y="983842"/>
                  <a:pt x="18288" y="990954"/>
                  <a:pt x="146304" y="952346"/>
                </a:cubicBezTo>
                <a:cubicBezTo>
                  <a:pt x="274320" y="913738"/>
                  <a:pt x="593344" y="856842"/>
                  <a:pt x="768096" y="745082"/>
                </a:cubicBezTo>
                <a:cubicBezTo>
                  <a:pt x="942848" y="633322"/>
                  <a:pt x="1001776" y="395578"/>
                  <a:pt x="1194816" y="281786"/>
                </a:cubicBezTo>
                <a:cubicBezTo>
                  <a:pt x="1387856" y="167994"/>
                  <a:pt x="1792224" y="98906"/>
                  <a:pt x="1926336" y="62330"/>
                </a:cubicBezTo>
                <a:cubicBezTo>
                  <a:pt x="2060448" y="25754"/>
                  <a:pt x="1989328" y="64362"/>
                  <a:pt x="1999488" y="62330"/>
                </a:cubicBezTo>
                <a:cubicBezTo>
                  <a:pt x="2009648" y="60298"/>
                  <a:pt x="2007616" y="37946"/>
                  <a:pt x="1987296" y="50138"/>
                </a:cubicBezTo>
                <a:cubicBezTo>
                  <a:pt x="1966976" y="62330"/>
                  <a:pt x="1901952" y="143610"/>
                  <a:pt x="1877568" y="135482"/>
                </a:cubicBezTo>
                <a:cubicBezTo>
                  <a:pt x="1853184" y="127354"/>
                  <a:pt x="1822704" y="13562"/>
                  <a:pt x="1840992" y="1370"/>
                </a:cubicBezTo>
                <a:cubicBezTo>
                  <a:pt x="1859280" y="-10822"/>
                  <a:pt x="1987296" y="62330"/>
                  <a:pt x="1987296" y="623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Spojnice: zakřivená 22">
            <a:extLst>
              <a:ext uri="{FF2B5EF4-FFF2-40B4-BE49-F238E27FC236}">
                <a16:creationId xmlns:a16="http://schemas.microsoft.com/office/drawing/2014/main" id="{C13342FD-41E2-6E91-0D9F-8D57A25F1E54}"/>
              </a:ext>
            </a:extLst>
          </p:cNvPr>
          <p:cNvCxnSpPr>
            <a:cxnSpLocks/>
          </p:cNvCxnSpPr>
          <p:nvPr/>
        </p:nvCxnSpPr>
        <p:spPr>
          <a:xfrm>
            <a:off x="4084320" y="2304290"/>
            <a:ext cx="1304543" cy="926591"/>
          </a:xfrm>
          <a:prstGeom prst="curvedConnector3">
            <a:avLst>
              <a:gd name="adj1" fmla="val 50000"/>
            </a:avLst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pojnice: zakřivená 27">
            <a:extLst>
              <a:ext uri="{FF2B5EF4-FFF2-40B4-BE49-F238E27FC236}">
                <a16:creationId xmlns:a16="http://schemas.microsoft.com/office/drawing/2014/main" id="{C358C694-1125-82E2-E5EC-607D4E7F1740}"/>
              </a:ext>
            </a:extLst>
          </p:cNvPr>
          <p:cNvCxnSpPr>
            <a:cxnSpLocks/>
          </p:cNvCxnSpPr>
          <p:nvPr/>
        </p:nvCxnSpPr>
        <p:spPr>
          <a:xfrm flipV="1">
            <a:off x="4084320" y="4163568"/>
            <a:ext cx="1304543" cy="77463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954B5F46-85CD-66E6-D12F-51C3597E2F77}"/>
              </a:ext>
            </a:extLst>
          </p:cNvPr>
          <p:cNvSpPr txBox="1"/>
          <p:nvPr/>
        </p:nvSpPr>
        <p:spPr>
          <a:xfrm>
            <a:off x="5181600" y="1682496"/>
            <a:ext cx="3425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Samohybky</a:t>
            </a:r>
            <a:r>
              <a:rPr lang="cs-CZ" dirty="0"/>
              <a:t> - bonus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DD10BA6-7118-5043-E4D1-6E7804D74B1C}"/>
              </a:ext>
            </a:extLst>
          </p:cNvPr>
          <p:cNvSpPr txBox="1"/>
          <p:nvPr/>
        </p:nvSpPr>
        <p:spPr>
          <a:xfrm>
            <a:off x="5181600" y="4834199"/>
            <a:ext cx="3425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Minimalisti – osobní ohodnocení</a:t>
            </a:r>
          </a:p>
        </p:txBody>
      </p:sp>
    </p:spTree>
    <p:extLst>
      <p:ext uri="{BB962C8B-B14F-4D97-AF65-F5344CB8AC3E}">
        <p14:creationId xmlns:p14="http://schemas.microsoft.com/office/powerpoint/2010/main" val="3070641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BDF4C3D0-EC4B-2D5A-4ECD-0DD186ABEB12}"/>
              </a:ext>
            </a:extLst>
          </p:cNvPr>
          <p:cNvSpPr/>
          <p:nvPr/>
        </p:nvSpPr>
        <p:spPr>
          <a:xfrm>
            <a:off x="5827776" y="1203960"/>
            <a:ext cx="5394960" cy="4892040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17AC2DE-AA20-9A1F-0A7E-E4C849BFA163}"/>
              </a:ext>
            </a:extLst>
          </p:cNvPr>
          <p:cNvCxnSpPr/>
          <p:nvPr/>
        </p:nvCxnSpPr>
        <p:spPr>
          <a:xfrm>
            <a:off x="7900416" y="2365248"/>
            <a:ext cx="12923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B5F632CE-7FB5-3C6A-76B3-1D0F7632BC3B}"/>
              </a:ext>
            </a:extLst>
          </p:cNvPr>
          <p:cNvCxnSpPr>
            <a:cxnSpLocks/>
          </p:cNvCxnSpPr>
          <p:nvPr/>
        </p:nvCxnSpPr>
        <p:spPr>
          <a:xfrm>
            <a:off x="7418832" y="3236976"/>
            <a:ext cx="2237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D30F03D-33C4-3D80-FF20-E03D3AC24991}"/>
              </a:ext>
            </a:extLst>
          </p:cNvPr>
          <p:cNvCxnSpPr>
            <a:cxnSpLocks/>
          </p:cNvCxnSpPr>
          <p:nvPr/>
        </p:nvCxnSpPr>
        <p:spPr>
          <a:xfrm>
            <a:off x="6809232" y="4255008"/>
            <a:ext cx="34076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71B39CF-B976-8EDC-48AD-D2379998D05B}"/>
              </a:ext>
            </a:extLst>
          </p:cNvPr>
          <p:cNvCxnSpPr>
            <a:cxnSpLocks/>
          </p:cNvCxnSpPr>
          <p:nvPr/>
        </p:nvCxnSpPr>
        <p:spPr>
          <a:xfrm>
            <a:off x="6339840" y="5175504"/>
            <a:ext cx="43769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CE3FE509-EEF9-E0B0-ECCC-557BD8A6F80F}"/>
              </a:ext>
            </a:extLst>
          </p:cNvPr>
          <p:cNvSpPr/>
          <p:nvPr/>
        </p:nvSpPr>
        <p:spPr>
          <a:xfrm>
            <a:off x="1036320" y="1203960"/>
            <a:ext cx="3736848" cy="4892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9E149016-AAC2-EEBC-154D-AAF6460A783D}"/>
              </a:ext>
            </a:extLst>
          </p:cNvPr>
          <p:cNvCxnSpPr/>
          <p:nvPr/>
        </p:nvCxnSpPr>
        <p:spPr>
          <a:xfrm flipH="1">
            <a:off x="1036320" y="2365248"/>
            <a:ext cx="37368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E943DFE6-E493-C2D1-819C-F3E11902297F}"/>
              </a:ext>
            </a:extLst>
          </p:cNvPr>
          <p:cNvCxnSpPr/>
          <p:nvPr/>
        </p:nvCxnSpPr>
        <p:spPr>
          <a:xfrm flipH="1">
            <a:off x="1036320" y="3218688"/>
            <a:ext cx="37368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1E4C6F23-7332-9D11-C4C1-B16055FCD9AB}"/>
              </a:ext>
            </a:extLst>
          </p:cNvPr>
          <p:cNvCxnSpPr/>
          <p:nvPr/>
        </p:nvCxnSpPr>
        <p:spPr>
          <a:xfrm flipH="1">
            <a:off x="1036320" y="4157472"/>
            <a:ext cx="37368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6743F824-030F-B975-8ED3-03F3282A0DBE}"/>
              </a:ext>
            </a:extLst>
          </p:cNvPr>
          <p:cNvCxnSpPr/>
          <p:nvPr/>
        </p:nvCxnSpPr>
        <p:spPr>
          <a:xfrm flipH="1">
            <a:off x="1036320" y="5175504"/>
            <a:ext cx="37368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4C595A2-0C9E-60BA-57D1-9BD167EA1308}"/>
              </a:ext>
            </a:extLst>
          </p:cNvPr>
          <p:cNvSpPr txBox="1"/>
          <p:nvPr/>
        </p:nvSpPr>
        <p:spPr>
          <a:xfrm>
            <a:off x="7620000" y="5392430"/>
            <a:ext cx="309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Potřeba libosti</a:t>
            </a:r>
          </a:p>
          <a:p>
            <a:r>
              <a:rPr lang="cs-CZ" dirty="0"/>
              <a:t>Vyhnutí se nelibosti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A7D2D4A-1D0C-3B86-5990-D30D7D4124A2}"/>
              </a:ext>
            </a:extLst>
          </p:cNvPr>
          <p:cNvSpPr txBox="1"/>
          <p:nvPr/>
        </p:nvSpPr>
        <p:spPr>
          <a:xfrm>
            <a:off x="7729728" y="4471934"/>
            <a:ext cx="3096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Potřeba vztahů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26919F2-19BF-4229-5EF8-9E6B4E933C8A}"/>
              </a:ext>
            </a:extLst>
          </p:cNvPr>
          <p:cNvSpPr txBox="1"/>
          <p:nvPr/>
        </p:nvSpPr>
        <p:spPr>
          <a:xfrm>
            <a:off x="6998208" y="3666592"/>
            <a:ext cx="3096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Potřeba zvýšení a udržení hodnoty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4CF7F6-9DE0-0FCC-7827-E9833E3B8667}"/>
              </a:ext>
            </a:extLst>
          </p:cNvPr>
          <p:cNvSpPr txBox="1"/>
          <p:nvPr/>
        </p:nvSpPr>
        <p:spPr>
          <a:xfrm>
            <a:off x="7729728" y="2582174"/>
            <a:ext cx="309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Potřeba orientace </a:t>
            </a:r>
          </a:p>
          <a:p>
            <a:r>
              <a:rPr lang="cs-CZ" dirty="0"/>
              <a:t>a kontroly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3420F22-E18B-AEF6-8FA4-65CD4B276775}"/>
              </a:ext>
            </a:extLst>
          </p:cNvPr>
          <p:cNvSpPr txBox="1"/>
          <p:nvPr/>
        </p:nvSpPr>
        <p:spPr>
          <a:xfrm>
            <a:off x="7900416" y="1661679"/>
            <a:ext cx="3304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Potřeba</a:t>
            </a:r>
          </a:p>
          <a:p>
            <a:r>
              <a:rPr lang="cs-CZ" dirty="0"/>
              <a:t>  konzistence </a:t>
            </a:r>
          </a:p>
          <a:p>
            <a:r>
              <a:rPr lang="cs-CZ" dirty="0"/>
              <a:t> a koherence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CD17EFF-2217-F8C8-35D0-1BB86239CDAB}"/>
              </a:ext>
            </a:extLst>
          </p:cNvPr>
          <p:cNvSpPr txBox="1"/>
          <p:nvPr/>
        </p:nvSpPr>
        <p:spPr>
          <a:xfrm>
            <a:off x="1200912" y="5371612"/>
            <a:ext cx="309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Samohybky</a:t>
            </a:r>
            <a:r>
              <a:rPr lang="cs-CZ" dirty="0"/>
              <a:t> – cukr (</a:t>
            </a:r>
            <a:r>
              <a:rPr lang="cs-CZ" dirty="0" err="1"/>
              <a:t>bonusy,odměny</a:t>
            </a:r>
            <a:r>
              <a:rPr lang="cs-CZ" dirty="0"/>
              <a:t>)</a:t>
            </a:r>
          </a:p>
          <a:p>
            <a:r>
              <a:rPr lang="cs-CZ" dirty="0"/>
              <a:t>Minimalisti – bič (něco jim vezměte)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CBBC2AA-88BF-73FB-0BBB-BCEFE66D7943}"/>
              </a:ext>
            </a:extLst>
          </p:cNvPr>
          <p:cNvSpPr txBox="1"/>
          <p:nvPr/>
        </p:nvSpPr>
        <p:spPr>
          <a:xfrm>
            <a:off x="1200912" y="4364212"/>
            <a:ext cx="3096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Udržujte vztahy – kontrolujte 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C9551E2-8D6E-ED5C-6D84-56E9895298FB}"/>
              </a:ext>
            </a:extLst>
          </p:cNvPr>
          <p:cNvSpPr txBox="1"/>
          <p:nvPr/>
        </p:nvSpPr>
        <p:spPr>
          <a:xfrm>
            <a:off x="1200912" y="3535752"/>
            <a:ext cx="309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Každý chce být náčelník kmene - povýšení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AF9249B-6500-14D6-E696-7A5532B92354}"/>
              </a:ext>
            </a:extLst>
          </p:cNvPr>
          <p:cNvSpPr txBox="1"/>
          <p:nvPr/>
        </p:nvSpPr>
        <p:spPr>
          <a:xfrm>
            <a:off x="1200912" y="2440918"/>
            <a:ext cx="344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Nastavení ukazatelů, procesů a neměňte je moc často. Získají kontrolu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2705C56-C83A-402E-032C-61C30B94B2B2}"/>
              </a:ext>
            </a:extLst>
          </p:cNvPr>
          <p:cNvSpPr txBox="1"/>
          <p:nvPr/>
        </p:nvSpPr>
        <p:spPr>
          <a:xfrm>
            <a:off x="1200912" y="1586844"/>
            <a:ext cx="3261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Vědět co mají dělat (vysvětlení) </a:t>
            </a:r>
          </a:p>
          <a:p>
            <a:r>
              <a:rPr lang="cs-CZ" dirty="0"/>
              <a:t>Vědět jak to mají dělat (vzdělávání, jasně uspořádané procesy).</a:t>
            </a:r>
          </a:p>
        </p:txBody>
      </p:sp>
      <p:pic>
        <p:nvPicPr>
          <p:cNvPr id="4" name="Grafický objekt 3" descr="Volant se souvislou výplní">
            <a:extLst>
              <a:ext uri="{FF2B5EF4-FFF2-40B4-BE49-F238E27FC236}">
                <a16:creationId xmlns:a16="http://schemas.microsoft.com/office/drawing/2014/main" id="{AD575B4D-FAEC-0EF2-6D14-BEFF49D39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1532" y="5408945"/>
            <a:ext cx="523220" cy="523220"/>
          </a:xfrm>
          <a:prstGeom prst="rect">
            <a:avLst/>
          </a:prstGeom>
        </p:spPr>
      </p:pic>
      <p:pic>
        <p:nvPicPr>
          <p:cNvPr id="9" name="Grafický objekt 8" descr="Volant se souvislou výplní">
            <a:extLst>
              <a:ext uri="{FF2B5EF4-FFF2-40B4-BE49-F238E27FC236}">
                <a16:creationId xmlns:a16="http://schemas.microsoft.com/office/drawing/2014/main" id="{E774C609-3C9E-63AD-9747-3F74CE415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1532" y="3429000"/>
            <a:ext cx="523220" cy="523220"/>
          </a:xfrm>
          <a:prstGeom prst="rect">
            <a:avLst/>
          </a:prstGeom>
        </p:spPr>
      </p:pic>
      <p:pic>
        <p:nvPicPr>
          <p:cNvPr id="11" name="Grafický objekt 10" descr="Volant se souvislou výplní">
            <a:extLst>
              <a:ext uri="{FF2B5EF4-FFF2-40B4-BE49-F238E27FC236}">
                <a16:creationId xmlns:a16="http://schemas.microsoft.com/office/drawing/2014/main" id="{E39415F8-76E5-6548-3B41-3FE4BC31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2736" y="2582174"/>
            <a:ext cx="523220" cy="523220"/>
          </a:xfrm>
          <a:prstGeom prst="rect">
            <a:avLst/>
          </a:prstGeom>
        </p:spPr>
      </p:pic>
      <p:pic>
        <p:nvPicPr>
          <p:cNvPr id="12" name="Grafický objekt 11" descr="Volant se souvislou výplní">
            <a:extLst>
              <a:ext uri="{FF2B5EF4-FFF2-40B4-BE49-F238E27FC236}">
                <a16:creationId xmlns:a16="http://schemas.microsoft.com/office/drawing/2014/main" id="{A5CC72C2-E436-2D65-3D01-AB171CBD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1532" y="1661679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13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E6EA8A7-8D2D-96A8-704B-D2226FC33BAF}"/>
              </a:ext>
            </a:extLst>
          </p:cNvPr>
          <p:cNvSpPr txBox="1"/>
          <p:nvPr/>
        </p:nvSpPr>
        <p:spPr>
          <a:xfrm>
            <a:off x="646176" y="0"/>
            <a:ext cx="1036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sz="4000" b="1" dirty="0"/>
              <a:t>Jak řídit </a:t>
            </a:r>
            <a:r>
              <a:rPr lang="cs-CZ" sz="4000" b="1" dirty="0" err="1"/>
              <a:t>samohybky</a:t>
            </a:r>
            <a:endParaRPr lang="cs-CZ" sz="4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DE25EA-DBD4-4251-C0C1-1D302B420AD1}"/>
              </a:ext>
            </a:extLst>
          </p:cNvPr>
          <p:cNvSpPr txBox="1"/>
          <p:nvPr/>
        </p:nvSpPr>
        <p:spPr>
          <a:xfrm>
            <a:off x="646176" y="1365504"/>
            <a:ext cx="1047292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… jde to samo…</a:t>
            </a:r>
          </a:p>
          <a:p>
            <a:endParaRPr lang="cs-CZ" sz="2400" dirty="0"/>
          </a:p>
          <a:p>
            <a:r>
              <a:rPr lang="cs-CZ" sz="2400" b="1" dirty="0"/>
              <a:t>Stačí: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ukazatele – VAK (výsledky – aktivity – kompetence)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bonus (odměny)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osobní ohodnocení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a dělat VAK hodnocení (zpětná vazba – hodnotící rozhovory)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KOMUNIKACE !!!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7706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526F7-B3F8-D9E2-F93B-2F6D1AF4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129947E-5156-042D-5F63-ABC3A26653D4}"/>
              </a:ext>
            </a:extLst>
          </p:cNvPr>
          <p:cNvSpPr txBox="1"/>
          <p:nvPr/>
        </p:nvSpPr>
        <p:spPr>
          <a:xfrm>
            <a:off x="646176" y="0"/>
            <a:ext cx="1036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sz="4000" b="1" dirty="0"/>
              <a:t>Jak řídit minimalisty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BA12C8D-CD07-A3FD-BDC5-5BFAA92AC889}"/>
              </a:ext>
            </a:extLst>
          </p:cNvPr>
          <p:cNvSpPr txBox="1"/>
          <p:nvPr/>
        </p:nvSpPr>
        <p:spPr>
          <a:xfrm>
            <a:off x="646176" y="1365504"/>
            <a:ext cx="1047292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… to chce odvahu…</a:t>
            </a:r>
          </a:p>
          <a:p>
            <a:endParaRPr lang="cs-CZ" sz="2400" dirty="0"/>
          </a:p>
          <a:p>
            <a:r>
              <a:rPr lang="cs-CZ" sz="2400" b="1" dirty="0"/>
              <a:t>Stačí: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ukazatele – VAK (výsledky – aktivity – kompetence)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bonus (odměny)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osobní ohodnocení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a dělat VAK hodnocení (zpětná vazba – hodnotící rozhovory)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Manažerské rozhovory – korekční a vytýkací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Neboj se snížit osobní ohodnocení – pokud neplní VAK nebo úkoly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KOMUNIKACE !!!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1676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AFD09-42FD-ADB0-B4BB-6A32FBCA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78A0848-BABD-E179-9BC4-E23FE76092B6}"/>
              </a:ext>
            </a:extLst>
          </p:cNvPr>
          <p:cNvSpPr txBox="1"/>
          <p:nvPr/>
        </p:nvSpPr>
        <p:spPr>
          <a:xfrm>
            <a:off x="646176" y="0"/>
            <a:ext cx="1036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sz="4000" b="1" dirty="0"/>
              <a:t>Jak řídit a motivovat minimalisty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BFF212E-1044-008D-ACE4-E35CC73DE666}"/>
              </a:ext>
            </a:extLst>
          </p:cNvPr>
          <p:cNvSpPr txBox="1"/>
          <p:nvPr/>
        </p:nvSpPr>
        <p:spPr>
          <a:xfrm>
            <a:off x="646176" y="1780032"/>
            <a:ext cx="1047292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… to chce taky odvahu…</a:t>
            </a:r>
          </a:p>
          <a:p>
            <a:endParaRPr lang="cs-CZ" sz="2400" dirty="0"/>
          </a:p>
          <a:p>
            <a:r>
              <a:rPr lang="cs-CZ" sz="2400" b="1" dirty="0"/>
              <a:t>Klíčové je: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hodnocení – VAK (výsledky – aktivity – kompetence)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Má dáti – dal – nakupujete od lidí to co vám měli dodat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Jít proti proudu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KOMUNIKACE !!!</a:t>
            </a:r>
          </a:p>
          <a:p>
            <a:pPr marL="342900" indent="-342900">
              <a:buFontTx/>
              <a:buChar char="-"/>
            </a:pPr>
            <a:endParaRPr lang="cs-CZ" sz="2400" b="1" dirty="0"/>
          </a:p>
          <a:p>
            <a:r>
              <a:rPr lang="cs-CZ" sz="2400" b="1" dirty="0"/>
              <a:t>Kdo vydrží tři měsíce – vyhraje!</a:t>
            </a:r>
          </a:p>
          <a:p>
            <a:endParaRPr lang="cs-CZ" sz="2400" b="1" dirty="0"/>
          </a:p>
          <a:p>
            <a:r>
              <a:rPr lang="cs-CZ" sz="2400" b="1" dirty="0"/>
              <a:t>Proč? Protože minimalista nechce vydávat energii na boj a zároveň chce mít svůj klid, tak to většinou přijme a dál nebojuje.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97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4822D-92D7-BE6F-E500-DF95C2371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FC62776-073E-3D97-DE4E-8CC03CA8FB9C}"/>
              </a:ext>
            </a:extLst>
          </p:cNvPr>
          <p:cNvSpPr txBox="1"/>
          <p:nvPr/>
        </p:nvSpPr>
        <p:spPr>
          <a:xfrm>
            <a:off x="646176" y="0"/>
            <a:ext cx="1036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sz="4000" b="1" dirty="0"/>
              <a:t>Jak řídit a motivovat všechny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ABAC56B-A8AE-BF91-F992-1433C3A1BEBB}"/>
              </a:ext>
            </a:extLst>
          </p:cNvPr>
          <p:cNvSpPr txBox="1"/>
          <p:nvPr/>
        </p:nvSpPr>
        <p:spPr>
          <a:xfrm>
            <a:off x="243840" y="923330"/>
            <a:ext cx="119481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… to chce systém…</a:t>
            </a:r>
          </a:p>
          <a:p>
            <a:endParaRPr lang="cs-CZ" sz="2400" dirty="0"/>
          </a:p>
          <a:p>
            <a:r>
              <a:rPr lang="cs-CZ" sz="2400" b="1" dirty="0"/>
              <a:t>Klíčové je: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Nastavit termíny – VAK (výsledky – aktivity – kompetence) hodnocení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Začněte a pak:</a:t>
            </a:r>
            <a:br>
              <a:rPr lang="cs-CZ" sz="2400" b="1" dirty="0"/>
            </a:br>
            <a:r>
              <a:rPr lang="cs-CZ" sz="2400" b="1" dirty="0"/>
              <a:t>- Zlepšujte VAK</a:t>
            </a:r>
            <a:br>
              <a:rPr lang="cs-CZ" sz="2400" b="1" dirty="0"/>
            </a:br>
            <a:r>
              <a:rPr lang="cs-CZ" sz="2400" b="1" dirty="0"/>
              <a:t>- Zlepšete pracovní modely (procesy)</a:t>
            </a:r>
            <a:br>
              <a:rPr lang="cs-CZ" sz="2400" b="1" dirty="0"/>
            </a:br>
            <a:r>
              <a:rPr lang="cs-CZ" sz="2400" b="1" dirty="0"/>
              <a:t>- Delegujte</a:t>
            </a:r>
            <a:br>
              <a:rPr lang="cs-CZ" sz="2400" b="1" dirty="0"/>
            </a:br>
            <a:r>
              <a:rPr lang="cs-CZ" sz="2400" b="1" dirty="0"/>
              <a:t>- Nastavte kompetence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Zvedejte osobní ohodnocení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Zaveďte manažerské rozhovory (zjistíte, co vlastně lidi potřebují a jak na tom jsou)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Připravte si námitkovou a situační banku (cca 30 námitek proč to nejde a dostanou vás do 30 situací, které mají tomuto zabránit)</a:t>
            </a:r>
          </a:p>
          <a:p>
            <a:pPr marL="342900" indent="-342900">
              <a:buFontTx/>
              <a:buChar char="-"/>
            </a:pPr>
            <a:endParaRPr lang="cs-CZ" sz="2400" b="1" dirty="0"/>
          </a:p>
          <a:p>
            <a:r>
              <a:rPr lang="cs-CZ" sz="2400" b="1" dirty="0"/>
              <a:t>Vydržte to 6 měsíců a vyhrajete!</a:t>
            </a:r>
          </a:p>
        </p:txBody>
      </p:sp>
    </p:spTree>
    <p:extLst>
      <p:ext uri="{BB962C8B-B14F-4D97-AF65-F5344CB8AC3E}">
        <p14:creationId xmlns:p14="http://schemas.microsoft.com/office/powerpoint/2010/main" val="2289672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2A2C-C330-1A93-7E2A-EE6C57ECE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1254340-174F-BE56-0B25-5B5E5444444F}"/>
              </a:ext>
            </a:extLst>
          </p:cNvPr>
          <p:cNvSpPr txBox="1"/>
          <p:nvPr/>
        </p:nvSpPr>
        <p:spPr>
          <a:xfrm>
            <a:off x="646176" y="0"/>
            <a:ext cx="1036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algn="ctr"/>
            <a:r>
              <a:rPr lang="cs-CZ" sz="4000" b="1" dirty="0"/>
              <a:t>Jak řídit a motivovat minimalisty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330C68-FE1B-6C9C-71B7-BD55C04A7F28}"/>
              </a:ext>
            </a:extLst>
          </p:cNvPr>
          <p:cNvSpPr txBox="1"/>
          <p:nvPr/>
        </p:nvSpPr>
        <p:spPr>
          <a:xfrm>
            <a:off x="646176" y="1059120"/>
            <a:ext cx="1047292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… to chce taky odvahu…</a:t>
            </a:r>
          </a:p>
          <a:p>
            <a:endParaRPr lang="cs-CZ" sz="2400" dirty="0"/>
          </a:p>
          <a:p>
            <a:pPr marL="342900" indent="-342900">
              <a:buFontTx/>
              <a:buChar char="-"/>
            </a:pPr>
            <a:r>
              <a:rPr lang="cs-CZ" sz="2400" b="1" dirty="0"/>
              <a:t>Chytit mile za nos, odtáhnout jej tam kam potřebuji a popřípadě s ním jemně kroutit (směrovat)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Řekněte jasně co chcete a hlavně si za tím stůjte (pečlivá příprava)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Kdo vydrží tři měsíce – vyhraje!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Kompetence a delegace – podporujte je, </a:t>
            </a:r>
          </a:p>
          <a:p>
            <a:pPr marL="342900" indent="-342900">
              <a:buFontTx/>
              <a:buChar char="-"/>
            </a:pPr>
            <a:r>
              <a:rPr lang="cs-CZ" sz="2400" b="1" dirty="0"/>
              <a:t>KOMUNIKACE !!!</a:t>
            </a:r>
          </a:p>
          <a:p>
            <a:pPr marL="342900" indent="-342900">
              <a:buFontTx/>
              <a:buChar char="-"/>
            </a:pPr>
            <a:endParaRPr lang="cs-CZ" sz="2400" b="1" dirty="0"/>
          </a:p>
          <a:p>
            <a:endParaRPr lang="cs-CZ" sz="24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9243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507" y="0"/>
            <a:ext cx="8932985" cy="728785"/>
          </a:xfrm>
        </p:spPr>
        <p:txBody>
          <a:bodyPr/>
          <a:lstStyle/>
          <a:p>
            <a:r>
              <a:rPr lang="cs-CZ" sz="3600" b="1" dirty="0">
                <a:solidFill>
                  <a:schemeClr val="accent5"/>
                </a:solidFill>
              </a:rPr>
              <a:t>Jak stanovovat pravidla a očekávání</a:t>
            </a:r>
          </a:p>
          <a:p>
            <a:r>
              <a:rPr lang="cs-CZ" sz="3600" b="1" dirty="0">
                <a:solidFill>
                  <a:schemeClr val="accent5"/>
                </a:solidFill>
              </a:rPr>
              <a:t>Při zadání práce nebo projektu - delegace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1" y="1926281"/>
            <a:ext cx="12191999" cy="376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Proč delegovat?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a komu delegovat?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delegovat?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88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66270" y="0"/>
            <a:ext cx="8932985" cy="728785"/>
          </a:xfrm>
        </p:spPr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Jak stanovovat pravidla a očekávání</a:t>
            </a:r>
          </a:p>
          <a:p>
            <a:r>
              <a:rPr lang="cs-CZ" b="1" dirty="0">
                <a:solidFill>
                  <a:schemeClr val="accent5"/>
                </a:solidFill>
              </a:rPr>
              <a:t>Při zadání práce nebo projektu - delegace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1100252" y="2661129"/>
            <a:ext cx="6939926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 delegovat a kdy ne?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E77464-4717-4511-95F9-12323FA5E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786" y="0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631950" y="188913"/>
            <a:ext cx="87709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cs-CZ" sz="6000" dirty="0" err="1">
                <a:solidFill>
                  <a:schemeClr val="dk1"/>
                </a:solidFill>
              </a:rPr>
              <a:t>Motivače</a:t>
            </a:r>
            <a:r>
              <a:rPr lang="cs-CZ" sz="6000" dirty="0">
                <a:solidFill>
                  <a:schemeClr val="dk1"/>
                </a:solidFill>
              </a:rPr>
              <a:t> úředníků ÚSC</a:t>
            </a:r>
            <a:endParaRPr dirty="0"/>
          </a:p>
        </p:txBody>
      </p:sp>
      <p:sp>
        <p:nvSpPr>
          <p:cNvPr id="90" name="Google Shape;90;p13"/>
          <p:cNvSpPr txBox="1"/>
          <p:nvPr/>
        </p:nvSpPr>
        <p:spPr>
          <a:xfrm>
            <a:off x="1429196" y="3429000"/>
            <a:ext cx="877093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Motto: 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Buď tvrdý </a:t>
            </a:r>
            <a:r>
              <a:rPr lang="cs-CZ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 pravidlům, </a:t>
            </a:r>
            <a:r>
              <a:rPr lang="cs-CZ" sz="36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ale měkký k lidem!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507" y="0"/>
            <a:ext cx="8932985" cy="728785"/>
          </a:xfrm>
        </p:spPr>
        <p:txBody>
          <a:bodyPr/>
          <a:lstStyle/>
          <a:p>
            <a:r>
              <a:rPr lang="cs-CZ" sz="3200" b="1" dirty="0">
                <a:solidFill>
                  <a:schemeClr val="accent5"/>
                </a:solidFill>
              </a:rPr>
              <a:t>Jak stanovovat pravidla a očekávání</a:t>
            </a:r>
          </a:p>
          <a:p>
            <a:r>
              <a:rPr lang="cs-CZ" sz="3200" b="1" dirty="0">
                <a:solidFill>
                  <a:schemeClr val="accent5"/>
                </a:solidFill>
              </a:rPr>
              <a:t>Při zadání práce nebo projektu - delegace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1" y="1302371"/>
            <a:ext cx="12191999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zadat práci?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cs-C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Udělej to takto!</a:t>
            </a:r>
          </a:p>
          <a:p>
            <a:pPr lvl="0">
              <a:lnSpc>
                <a:spcPct val="107000"/>
              </a:lnSpc>
            </a:pPr>
            <a:r>
              <a:rPr lang="cs-C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cs-CZ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cs-C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X</a:t>
            </a:r>
          </a:p>
          <a:p>
            <a:pPr lvl="0">
              <a:lnSpc>
                <a:spcPct val="107000"/>
              </a:lnSpc>
            </a:pPr>
            <a:endParaRPr lang="cs-CZ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cs-C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C-N-V</a:t>
            </a:r>
            <a:r>
              <a:rPr lang="cs-CZ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230746-B128-6189-229B-0C3AFE51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548" y="2234173"/>
            <a:ext cx="6938451" cy="46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28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C99904-9861-BD54-59B8-E054C96D3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4" y="490888"/>
            <a:ext cx="11354301" cy="58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72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201AE6A-37C9-426E-4FB8-7F3FB273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6" y="588722"/>
            <a:ext cx="11758447" cy="52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87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4D87168-B9CB-D937-55BD-A582C8CA875F}"/>
              </a:ext>
            </a:extLst>
          </p:cNvPr>
          <p:cNvSpPr txBox="1"/>
          <p:nvPr/>
        </p:nvSpPr>
        <p:spPr>
          <a:xfrm>
            <a:off x="615819" y="279918"/>
            <a:ext cx="1095414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 </a:t>
            </a:r>
          </a:p>
          <a:p>
            <a:r>
              <a:rPr lang="cs-CZ" sz="4000" dirty="0"/>
              <a:t>Tedy:</a:t>
            </a:r>
          </a:p>
          <a:p>
            <a:endParaRPr lang="cs-CZ" sz="4000" dirty="0"/>
          </a:p>
          <a:p>
            <a:r>
              <a:rPr lang="cs-CZ" sz="4000" dirty="0"/>
              <a:t>3) </a:t>
            </a:r>
            <a:r>
              <a:rPr lang="cs-CZ" sz="4000" b="1" dirty="0"/>
              <a:t>nastavení očekávání</a:t>
            </a:r>
            <a:endParaRPr lang="cs-CZ" sz="4000" dirty="0"/>
          </a:p>
          <a:p>
            <a:r>
              <a:rPr lang="cs-CZ" sz="4000" dirty="0"/>
              <a:t>4) </a:t>
            </a:r>
            <a:r>
              <a:rPr lang="cs-CZ" sz="4000" b="1" dirty="0"/>
              <a:t>ověření pochopení</a:t>
            </a:r>
            <a:endParaRPr lang="cs-CZ" sz="4000" dirty="0"/>
          </a:p>
          <a:p>
            <a:r>
              <a:rPr lang="cs-CZ" sz="4000" dirty="0"/>
              <a:t>5) </a:t>
            </a:r>
            <a:r>
              <a:rPr lang="cs-CZ" sz="4000" b="1" dirty="0"/>
              <a:t>ověření akceptace </a:t>
            </a:r>
          </a:p>
          <a:p>
            <a:r>
              <a:rPr lang="cs-CZ" sz="4000" dirty="0"/>
              <a:t>6) </a:t>
            </a:r>
            <a:r>
              <a:rPr lang="cs-CZ" sz="4000" b="1" dirty="0"/>
              <a:t>pozitivní závěr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412868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51FEFC8-3F31-7258-088E-3A7AFEA0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151"/>
            <a:ext cx="12192000" cy="51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32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4D87168-B9CB-D937-55BD-A582C8CA875F}"/>
              </a:ext>
            </a:extLst>
          </p:cNvPr>
          <p:cNvSpPr txBox="1"/>
          <p:nvPr/>
        </p:nvSpPr>
        <p:spPr>
          <a:xfrm>
            <a:off x="615819" y="279918"/>
            <a:ext cx="1095414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 </a:t>
            </a:r>
          </a:p>
          <a:p>
            <a:r>
              <a:rPr lang="cs-CZ" sz="3600" dirty="0"/>
              <a:t>Tedy:</a:t>
            </a:r>
          </a:p>
          <a:p>
            <a:endParaRPr lang="cs-CZ" sz="3600" dirty="0"/>
          </a:p>
          <a:p>
            <a:r>
              <a:rPr lang="cs-CZ" sz="3600" dirty="0"/>
              <a:t>3) </a:t>
            </a:r>
            <a:r>
              <a:rPr lang="cs-CZ" sz="3600" b="1" dirty="0"/>
              <a:t>nastavení očekávání</a:t>
            </a:r>
            <a:endParaRPr lang="cs-CZ" sz="3600" dirty="0"/>
          </a:p>
          <a:p>
            <a:r>
              <a:rPr lang="cs-CZ" sz="3600" dirty="0"/>
              <a:t>4) </a:t>
            </a:r>
            <a:r>
              <a:rPr lang="cs-CZ" sz="3600" b="1" dirty="0"/>
              <a:t>ověření pochopení</a:t>
            </a:r>
            <a:endParaRPr lang="cs-CZ" sz="3600" dirty="0"/>
          </a:p>
          <a:p>
            <a:r>
              <a:rPr lang="cs-CZ" sz="3600" dirty="0"/>
              <a:t>5) </a:t>
            </a:r>
            <a:r>
              <a:rPr lang="cs-CZ" sz="3600" b="1" dirty="0"/>
              <a:t>ověření akceptace</a:t>
            </a:r>
            <a:endParaRPr lang="cs-CZ" sz="3600" dirty="0"/>
          </a:p>
          <a:p>
            <a:r>
              <a:rPr lang="cs-CZ" sz="3600" dirty="0"/>
              <a:t>6) </a:t>
            </a:r>
            <a:r>
              <a:rPr lang="cs-CZ" sz="3600" b="1" dirty="0"/>
              <a:t>pozitivní závěr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94387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82398" y="0"/>
            <a:ext cx="8932985" cy="728785"/>
          </a:xfrm>
        </p:spPr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Jak stanovovat pravidla a očekávání</a:t>
            </a:r>
          </a:p>
          <a:p>
            <a:r>
              <a:rPr lang="cs-CZ" b="1" dirty="0">
                <a:solidFill>
                  <a:schemeClr val="accent5"/>
                </a:solidFill>
              </a:rPr>
              <a:t>Když pracovník neudělá aktivitu dle očekávání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431771" y="1291843"/>
            <a:ext cx="7008936" cy="506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Konstruktivní kritika pomocí otázek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Zpětná vazba </a:t>
            </a: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Korektivní zpětná vazba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ne – výbuch emocí místo korektivní zpětné vazby!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Hádkovi…</a:t>
            </a:r>
            <a:endParaRPr lang="cs-CZ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45332E-A06D-4E09-8B20-01357C977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750" y="998870"/>
            <a:ext cx="4735250" cy="503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1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507" y="0"/>
            <a:ext cx="8932985" cy="1181100"/>
          </a:xfrm>
        </p:spPr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Jak stanovovat pravidla a očekávání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0" y="785935"/>
            <a:ext cx="12192000" cy="618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Nástroje pro posílení dopadu výtky na pracovníka: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zájem o pracovníka				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silná ultimativní slova				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emoce v síle hlasu				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významné ticho				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hrozba následky</a:t>
            </a:r>
            <a:b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 vztahový efekt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 zvýšit zodpovědnost za následek („ty rozhodneš“)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8) žádné diskuze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9) dohoda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10) Zájem o pracovníka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33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49D99-8715-266C-8119-9FB955F5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BF376AEB-0500-2244-DCC8-1E77BC916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507" y="0"/>
            <a:ext cx="8932985" cy="728785"/>
          </a:xfrm>
        </p:spPr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Když pracovník neplní dohodu opakovaně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ADAE45-E601-CDB2-B179-F54A56A3DC48}"/>
              </a:ext>
            </a:extLst>
          </p:cNvPr>
          <p:cNvSpPr txBox="1"/>
          <p:nvPr/>
        </p:nvSpPr>
        <p:spPr>
          <a:xfrm>
            <a:off x="-1" y="728785"/>
            <a:ext cx="12192000" cy="598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Odstupňování korektivních nástrojů: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přátelské napomenutí, upozornění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korektivní (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očekávací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rozhovor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konstruktivní kritika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vytýkací rozhovor (výtka)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sankce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 důtka (pracovně – právní nástroj)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Pravidelný hodnotící rozhovor – i když všechno funguje je nutné „roztočit kolečka“.</a:t>
            </a:r>
          </a:p>
        </p:txBody>
      </p:sp>
    </p:spTree>
    <p:extLst>
      <p:ext uri="{BB962C8B-B14F-4D97-AF65-F5344CB8AC3E}">
        <p14:creationId xmlns:p14="http://schemas.microsoft.com/office/powerpoint/2010/main" val="1728138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3739" y="48126"/>
            <a:ext cx="3212368" cy="728785"/>
          </a:xfrm>
        </p:spPr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Pochvala a výtka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-1" y="728785"/>
            <a:ext cx="12192000" cy="90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Většina dětí si přinesla vyznamenání, tisíce viděly pětku - Novinky.cz">
            <a:extLst>
              <a:ext uri="{FF2B5EF4-FFF2-40B4-BE49-F238E27FC236}">
                <a16:creationId xmlns:a16="http://schemas.microsoft.com/office/drawing/2014/main" id="{13C2E606-73A4-4ABB-845E-E892F08C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12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CA1B8C30-9E77-C25D-F9E7-E43117A82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>
            <a:extLst>
              <a:ext uri="{FF2B5EF4-FFF2-40B4-BE49-F238E27FC236}">
                <a16:creationId xmlns:a16="http://schemas.microsoft.com/office/drawing/2014/main" id="{CED7E312-DF99-C023-002E-2339AC226654}"/>
              </a:ext>
            </a:extLst>
          </p:cNvPr>
          <p:cNvSpPr txBox="1"/>
          <p:nvPr/>
        </p:nvSpPr>
        <p:spPr>
          <a:xfrm>
            <a:off x="1631950" y="188913"/>
            <a:ext cx="8770938" cy="107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cs-CZ" sz="6000" dirty="0">
                <a:solidFill>
                  <a:schemeClr val="dk1"/>
                </a:solidFill>
              </a:rPr>
              <a:t>Šest stěn</a:t>
            </a:r>
            <a:endParaRPr dirty="0"/>
          </a:p>
        </p:txBody>
      </p:sp>
      <p:pic>
        <p:nvPicPr>
          <p:cNvPr id="5" name="Obrázek 4" descr="Sloupky ve stínech">
            <a:extLst>
              <a:ext uri="{FF2B5EF4-FFF2-40B4-BE49-F238E27FC236}">
                <a16:creationId xmlns:a16="http://schemas.microsoft.com/office/drawing/2014/main" id="{2A3DDA09-E5AB-26FD-35FA-163C17205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68" y="1615592"/>
            <a:ext cx="8859788" cy="52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2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3445" y="48459"/>
            <a:ext cx="4925108" cy="728785"/>
          </a:xfrm>
        </p:spPr>
        <p:txBody>
          <a:bodyPr/>
          <a:lstStyle/>
          <a:p>
            <a:r>
              <a:rPr lang="cs-CZ" sz="3600" b="1" dirty="0">
                <a:solidFill>
                  <a:schemeClr val="accent5"/>
                </a:solidFill>
              </a:rPr>
              <a:t>Pochvala a výtka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-1" y="728785"/>
            <a:ext cx="12192000" cy="90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3BC334-4F2D-4212-8C4C-4BBCAC32D0A7}"/>
              </a:ext>
            </a:extLst>
          </p:cNvPr>
          <p:cNvSpPr txBox="1"/>
          <p:nvPr/>
        </p:nvSpPr>
        <p:spPr>
          <a:xfrm>
            <a:off x="-1" y="1975062"/>
            <a:ext cx="12192000" cy="185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 </a:t>
            </a:r>
            <a:endParaRPr lang="cs-CZ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Motivační kontrola</a:t>
            </a: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Postup při motivační kontrole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E6D8DB-FDAD-4DD7-87C1-828A2EB5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992" y="1181184"/>
            <a:ext cx="6699609" cy="44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63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3739" y="48126"/>
            <a:ext cx="3212368" cy="728785"/>
          </a:xfrm>
        </p:spPr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Pochvala a výtka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-1" y="728785"/>
            <a:ext cx="12192000" cy="90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3BC334-4F2D-4212-8C4C-4BBCAC32D0A7}"/>
              </a:ext>
            </a:extLst>
          </p:cNvPr>
          <p:cNvSpPr txBox="1"/>
          <p:nvPr/>
        </p:nvSpPr>
        <p:spPr>
          <a:xfrm>
            <a:off x="501241" y="1668924"/>
            <a:ext cx="5263457" cy="3440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cosi dát pozor: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Paušální věty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 je cílem kontroly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 to zkusit jinak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E6D8DB-FDAD-4DD7-87C1-828A2EB5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923" y="1181184"/>
            <a:ext cx="6080836" cy="43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7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íte, jak má fungovat proces zlepšování?">
            <a:extLst>
              <a:ext uri="{FF2B5EF4-FFF2-40B4-BE49-F238E27FC236}">
                <a16:creationId xmlns:a16="http://schemas.microsoft.com/office/drawing/2014/main" id="{1B6A72AD-FFBB-1258-04B8-66EB6B21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00833"/>
            <a:ext cx="10306050" cy="60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183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9721" y="32084"/>
            <a:ext cx="5252556" cy="728785"/>
          </a:xfrm>
        </p:spPr>
        <p:txBody>
          <a:bodyPr/>
          <a:lstStyle/>
          <a:p>
            <a:r>
              <a:rPr lang="cs-CZ" sz="6000" b="1" dirty="0">
                <a:solidFill>
                  <a:schemeClr val="accent5"/>
                </a:solidFill>
              </a:rPr>
              <a:t>Vedení týmu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-1" y="728785"/>
            <a:ext cx="12192000" cy="90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3BC334-4F2D-4212-8C4C-4BBCAC32D0A7}"/>
              </a:ext>
            </a:extLst>
          </p:cNvPr>
          <p:cNvSpPr txBox="1"/>
          <p:nvPr/>
        </p:nvSpPr>
        <p:spPr>
          <a:xfrm>
            <a:off x="-1" y="118118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ŘEŠENÍ KONFLIKTNÍCH SITUACÍ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EF95DD7-C4EF-4BAF-BA19-3ED6A973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88" y="1827515"/>
            <a:ext cx="6183854" cy="46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92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B7980-19CF-F0DC-EB75-79A98F4A6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AACD1659-C88D-FFDD-6097-4357E438B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9721" y="32084"/>
            <a:ext cx="5252556" cy="728785"/>
          </a:xfrm>
        </p:spPr>
        <p:txBody>
          <a:bodyPr/>
          <a:lstStyle/>
          <a:p>
            <a:r>
              <a:rPr lang="cs-CZ" sz="6000" b="1" dirty="0">
                <a:solidFill>
                  <a:schemeClr val="accent5"/>
                </a:solidFill>
              </a:rPr>
              <a:t>Vedení týmu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77DCD15-EBC9-A551-7BBE-A995579A30F6}"/>
              </a:ext>
            </a:extLst>
          </p:cNvPr>
          <p:cNvSpPr txBox="1"/>
          <p:nvPr/>
        </p:nvSpPr>
        <p:spPr>
          <a:xfrm>
            <a:off x="-1" y="728785"/>
            <a:ext cx="12192000" cy="90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4604C56-D47A-8020-FF6F-BFB1B9E1778A}"/>
              </a:ext>
            </a:extLst>
          </p:cNvPr>
          <p:cNvSpPr txBox="1"/>
          <p:nvPr/>
        </p:nvSpPr>
        <p:spPr>
          <a:xfrm>
            <a:off x="-1" y="118118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ŘEŠENÍ KONFLIKTNÍCH SITUACÍ</a:t>
            </a:r>
          </a:p>
        </p:txBody>
      </p:sp>
      <p:pic>
        <p:nvPicPr>
          <p:cNvPr id="1026" name="Picture 2" descr="Tento obrázek nemá žádný alternativní popisek">
            <a:extLst>
              <a:ext uri="{FF2B5EF4-FFF2-40B4-BE49-F238E27FC236}">
                <a16:creationId xmlns:a16="http://schemas.microsoft.com/office/drawing/2014/main" id="{9E92EDB7-D3D5-46F7-8F9C-553D4A89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2006600"/>
            <a:ext cx="4718050" cy="47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75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202DE5D-7679-43F0-87EF-7F72FDB6D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9721" y="32084"/>
            <a:ext cx="5252556" cy="728785"/>
          </a:xfrm>
        </p:spPr>
        <p:txBody>
          <a:bodyPr/>
          <a:lstStyle/>
          <a:p>
            <a:r>
              <a:rPr lang="cs-CZ" sz="6000" b="1" dirty="0">
                <a:solidFill>
                  <a:schemeClr val="accent5"/>
                </a:solidFill>
              </a:rPr>
              <a:t>Vedení týmu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28C9FD-1878-4164-887C-F799635C709B}"/>
              </a:ext>
            </a:extLst>
          </p:cNvPr>
          <p:cNvSpPr txBox="1"/>
          <p:nvPr/>
        </p:nvSpPr>
        <p:spPr>
          <a:xfrm>
            <a:off x="-1" y="728785"/>
            <a:ext cx="12192000" cy="90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3BC334-4F2D-4212-8C4C-4BBCAC32D0A7}"/>
              </a:ext>
            </a:extLst>
          </p:cNvPr>
          <p:cNvSpPr txBox="1"/>
          <p:nvPr/>
        </p:nvSpPr>
        <p:spPr>
          <a:xfrm>
            <a:off x="0" y="145757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VŠE PLATÍ I PRO VEDOUCÍHO</a:t>
            </a:r>
            <a:endParaRPr lang="cs-C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cs-C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Google Shape;834;p140" descr="pohoda2">
            <a:extLst>
              <a:ext uri="{FF2B5EF4-FFF2-40B4-BE49-F238E27FC236}">
                <a16:creationId xmlns:a16="http://schemas.microsoft.com/office/drawing/2014/main" id="{07EDB385-A864-452E-B03D-D5E30B6AA0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82492" y="2362369"/>
            <a:ext cx="7427015" cy="3984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851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5314"/>
            <a:ext cx="12191999" cy="6680719"/>
          </a:xfrm>
        </p:spPr>
        <p:txBody>
          <a:bodyPr/>
          <a:lstStyle/>
          <a:p>
            <a:pPr marL="0" indent="0" algn="ctr">
              <a:buNone/>
            </a:pPr>
            <a:r>
              <a:rPr lang="cs-CZ" sz="4800" dirty="0">
                <a:solidFill>
                  <a:srgbClr val="FF0000"/>
                </a:solidFill>
              </a:rPr>
              <a:t>Když zjistíš, že jedeš na mrtvém koni, sesedni!</a:t>
            </a:r>
          </a:p>
          <a:p>
            <a:pPr marL="0" indent="0" algn="ctr">
              <a:buNone/>
            </a:pPr>
            <a:r>
              <a:rPr lang="cs-CZ" sz="8000" dirty="0"/>
              <a:t> </a:t>
            </a:r>
          </a:p>
          <a:p>
            <a:pPr marL="5080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CCBCA7-0547-C4EA-8DE5-FFC524232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1163782"/>
            <a:ext cx="10291020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43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0" y="2967335"/>
            <a:ext cx="1107226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buNone/>
            </a:pPr>
            <a:r>
              <a:rPr lang="cs-CZ" sz="5400" dirty="0"/>
              <a:t> </a:t>
            </a:r>
          </a:p>
          <a:p>
            <a:pPr marL="0" indent="0" algn="ctr">
              <a:buNone/>
            </a:pPr>
            <a:r>
              <a:rPr lang="cs-CZ" sz="8000" b="1" dirty="0">
                <a:solidFill>
                  <a:srgbClr val="FF0000"/>
                </a:solidFill>
              </a:rPr>
              <a:t>Ř = K1+C+K2+J+P</a:t>
            </a:r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516" y="793587"/>
            <a:ext cx="3689685" cy="243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74818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0D3CF61-C18D-43B8-A9DD-6AE9AD88C4B2}"/>
              </a:ext>
            </a:extLst>
          </p:cNvPr>
          <p:cNvSpPr txBox="1"/>
          <p:nvPr/>
        </p:nvSpPr>
        <p:spPr>
          <a:xfrm>
            <a:off x="0" y="117693"/>
            <a:ext cx="120178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Máte správně nastavené procesy </a:t>
            </a:r>
          </a:p>
          <a:p>
            <a:pPr algn="ctr"/>
            <a:r>
              <a:rPr lang="cs-CZ" sz="3600" b="1" dirty="0"/>
              <a:t>nebo </a:t>
            </a:r>
            <a:r>
              <a:rPr lang="cs-CZ" sz="3600" b="1" i="1" dirty="0"/>
              <a:t>„jezdíte na mrtvém koni“ </a:t>
            </a:r>
            <a:r>
              <a:rPr lang="cs-CZ" sz="3600" b="1" dirty="0"/>
              <a:t>?</a:t>
            </a:r>
          </a:p>
          <a:p>
            <a:pPr algn="ctr"/>
            <a:endParaRPr lang="cs-CZ" sz="3600" dirty="0"/>
          </a:p>
          <a:p>
            <a:pPr algn="ctr"/>
            <a:r>
              <a:rPr lang="cs-CZ" sz="3600" b="1" dirty="0">
                <a:solidFill>
                  <a:srgbClr val="FF0000"/>
                </a:solidFill>
              </a:rPr>
              <a:t>Směrnice = správně nastavené procesy:</a:t>
            </a:r>
            <a:endParaRPr lang="cs-CZ" sz="3600" dirty="0"/>
          </a:p>
          <a:p>
            <a:pPr algn="ctr"/>
            <a:r>
              <a:rPr lang="cs-CZ" sz="3600" b="1" dirty="0"/>
              <a:t>KDO</a:t>
            </a:r>
            <a:r>
              <a:rPr lang="cs-CZ" sz="3600" dirty="0"/>
              <a:t> to bude dělat </a:t>
            </a:r>
          </a:p>
          <a:p>
            <a:pPr algn="ctr"/>
            <a:r>
              <a:rPr lang="cs-CZ" sz="3600" b="1" dirty="0"/>
              <a:t>CO</a:t>
            </a:r>
            <a:r>
              <a:rPr lang="cs-CZ" sz="3600" dirty="0"/>
              <a:t> má být uděláno </a:t>
            </a:r>
          </a:p>
          <a:p>
            <a:pPr algn="ctr"/>
            <a:r>
              <a:rPr lang="cs-CZ" sz="3600" b="1" dirty="0"/>
              <a:t>KDY</a:t>
            </a:r>
            <a:r>
              <a:rPr lang="cs-CZ" sz="3600" dirty="0"/>
              <a:t> to má být hotové</a:t>
            </a:r>
          </a:p>
          <a:p>
            <a:pPr algn="ctr"/>
            <a:r>
              <a:rPr lang="cs-CZ" sz="3600" b="1" dirty="0"/>
              <a:t>JAK</a:t>
            </a:r>
            <a:r>
              <a:rPr lang="cs-CZ" sz="3600" dirty="0"/>
              <a:t> to má být uděláno</a:t>
            </a:r>
          </a:p>
          <a:p>
            <a:pPr algn="ctr"/>
            <a:r>
              <a:rPr lang="cs-CZ" sz="3600" b="1" dirty="0"/>
              <a:t>PROČ</a:t>
            </a:r>
            <a:r>
              <a:rPr lang="cs-CZ" sz="3600" dirty="0"/>
              <a:t> se to dělá</a:t>
            </a:r>
            <a:endParaRPr lang="cs-CZ" sz="3600" b="1" dirty="0"/>
          </a:p>
          <a:p>
            <a:pPr algn="ctr"/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262767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lepšete kvalitu a rychlost účetnictví s robotickou automatizací | ERP  systém Byznys">
            <a:extLst>
              <a:ext uri="{FF2B5EF4-FFF2-40B4-BE49-F238E27FC236}">
                <a16:creationId xmlns:a16="http://schemas.microsoft.com/office/drawing/2014/main" id="{2CAE226C-0CF6-E4DF-E6CF-566D1763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96" y="415138"/>
            <a:ext cx="10204704" cy="61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9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550DDD-80AE-4EBD-8230-E9D5A7F58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42" y="1492739"/>
            <a:ext cx="9438516" cy="52402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9BDF48C-5AE3-4E55-8FBA-D7D92803A4D6}"/>
              </a:ext>
            </a:extLst>
          </p:cNvPr>
          <p:cNvSpPr txBox="1"/>
          <p:nvPr/>
        </p:nvSpPr>
        <p:spPr>
          <a:xfrm>
            <a:off x="2232937" y="610424"/>
            <a:ext cx="772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„Tvrdý k pravidlům, měkký k člověku“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734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1"/>
          <p:cNvSpPr txBox="1"/>
          <p:nvPr/>
        </p:nvSpPr>
        <p:spPr>
          <a:xfrm>
            <a:off x="2588790" y="3254961"/>
            <a:ext cx="712946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Mgr. Vlastimil Veselý, MBA, LL.M.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vesely@catania.cz</a:t>
            </a:r>
            <a:endParaRPr lang="cs-CZ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cs-CZ" sz="3200" b="1" dirty="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3200"/>
            </a:pPr>
            <a:r>
              <a:rPr lang="cs-CZ" sz="1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Poděkování Peterovi Urbancovi a Pavlovi Procházkovi za inspiraci</a:t>
            </a:r>
          </a:p>
          <a:p>
            <a:pPr algn="ctr">
              <a:buClr>
                <a:schemeClr val="dk1"/>
              </a:buClr>
              <a:buSzPts val="3200"/>
            </a:pPr>
            <a:endParaRPr lang="cs-CZ"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1"/>
              </a:buClr>
              <a:buSzPts val="3200"/>
            </a:pPr>
            <a:endParaRPr lang="cs-CZ" dirty="0">
              <a:solidFill>
                <a:schemeClr val="tx1"/>
              </a:solidFill>
            </a:endParaRPr>
          </a:p>
          <a:p>
            <a:pPr algn="ctr">
              <a:buClr>
                <a:schemeClr val="dk1"/>
              </a:buClr>
              <a:buSzPts val="3200"/>
            </a:pPr>
            <a:endParaRPr lang="cs-CZ"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b="1" dirty="0"/>
          </a:p>
        </p:txBody>
      </p:sp>
      <p:pic>
        <p:nvPicPr>
          <p:cNvPr id="840" name="Google Shape;840;p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3213" y="473661"/>
            <a:ext cx="53530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62CF4C0-D7DA-7BC5-1334-6ABC1975260F}"/>
              </a:ext>
            </a:extLst>
          </p:cNvPr>
          <p:cNvSpPr txBox="1"/>
          <p:nvPr/>
        </p:nvSpPr>
        <p:spPr>
          <a:xfrm>
            <a:off x="340660" y="508309"/>
            <a:ext cx="10990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Diagnóza:</a:t>
            </a:r>
          </a:p>
          <a:p>
            <a:r>
              <a:rPr lang="cs-CZ" sz="4000" b="1" dirty="0"/>
              <a:t>Řídnutí kostí a </a:t>
            </a:r>
          </a:p>
          <a:p>
            <a:r>
              <a:rPr lang="cs-CZ" sz="4000" b="1" dirty="0"/>
              <a:t>časté zlomeniny</a:t>
            </a:r>
          </a:p>
          <a:p>
            <a:pPr algn="ctr"/>
            <a:endParaRPr lang="cs-CZ" sz="4000" b="1" dirty="0"/>
          </a:p>
          <a:p>
            <a:pPr algn="ctr"/>
            <a:endParaRPr lang="cs-CZ" sz="4000" b="1" dirty="0"/>
          </a:p>
          <a:p>
            <a:pPr algn="ctr"/>
            <a:endParaRPr lang="cs-CZ" sz="4000" b="1" dirty="0"/>
          </a:p>
          <a:p>
            <a:r>
              <a:rPr lang="cs-CZ" sz="4000" b="1" dirty="0">
                <a:solidFill>
                  <a:srgbClr val="FF0000"/>
                </a:solidFill>
              </a:rPr>
              <a:t>Loď:</a:t>
            </a:r>
          </a:p>
          <a:p>
            <a:r>
              <a:rPr lang="cs-CZ" sz="4000" b="1" dirty="0"/>
              <a:t>Jaký kapitán, </a:t>
            </a:r>
          </a:p>
          <a:p>
            <a:r>
              <a:rPr lang="cs-CZ" sz="4000" b="1" dirty="0"/>
              <a:t>taková posádka.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E99CD3-9450-B4FE-B506-8F7AA06D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5" y="3245224"/>
            <a:ext cx="5453247" cy="28715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70BD098-4E98-F48C-26F9-AE6E2C822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65" y="215154"/>
            <a:ext cx="5453247" cy="30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14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nažerské kurzy - REAL COACHING">
            <a:extLst>
              <a:ext uri="{FF2B5EF4-FFF2-40B4-BE49-F238E27FC236}">
                <a16:creationId xmlns:a16="http://schemas.microsoft.com/office/drawing/2014/main" id="{38D63953-1581-5511-37CB-0C9ABEFC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0231" y="68263"/>
            <a:ext cx="7131538" cy="672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453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1517471" y="1191752"/>
            <a:ext cx="8436334" cy="137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cs-CZ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Každodenní nástroje efektivního manažera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cs-CZ" sz="5400" b="1" dirty="0">
                <a:solidFill>
                  <a:schemeClr val="tx1"/>
                </a:solidFill>
              </a:rPr>
              <a:t>3K</a:t>
            </a:r>
            <a:r>
              <a:rPr lang="cs-CZ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cs-CZ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působnost města</a:t>
            </a:r>
            <a:endParaRPr dirty="0"/>
          </a:p>
        </p:txBody>
      </p:sp>
      <p:sp>
        <p:nvSpPr>
          <p:cNvPr id="123" name="Google Shape;123;p18"/>
          <p:cNvSpPr txBox="1"/>
          <p:nvPr/>
        </p:nvSpPr>
        <p:spPr>
          <a:xfrm>
            <a:off x="1847850" y="4941888"/>
            <a:ext cx="388778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cs-CZ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Přenesená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cs-CZ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působnost města</a:t>
            </a:r>
            <a:endParaRPr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2131AD-7D0B-415B-8862-B8AA2EB6D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845" y="3156820"/>
            <a:ext cx="5357297" cy="35701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BCA8AF4-19F2-457F-8321-63FF90B8E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933" y="3156820"/>
            <a:ext cx="4623375" cy="35701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CCC014-72F5-420E-A12E-ED84289D3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42" y="3152997"/>
            <a:ext cx="4225463" cy="35701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0" y="890546"/>
            <a:ext cx="12192000" cy="5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Kladivo = rozhodnost</a:t>
            </a:r>
            <a:endParaRPr lang="cs-CZ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Rozhodnost při: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stanovení cílů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stanovení priorit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delegování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řízení spolupráce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zpětné vazbě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rozvoji lidí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BB9C02-0D5E-49D7-8F29-A52B43F10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0546"/>
            <a:ext cx="5791200" cy="50835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12967</TotalTime>
  <Words>1202</Words>
  <Application>Microsoft Office PowerPoint</Application>
  <PresentationFormat>Širokoúhlá obrazovka</PresentationFormat>
  <Paragraphs>279</Paragraphs>
  <Slides>50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Calibri</vt:lpstr>
      <vt:lpstr>Arial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Vlastimil Veselý</dc:creator>
  <cp:lastModifiedBy>Vlastimil Veselý</cp:lastModifiedBy>
  <cp:revision>101</cp:revision>
  <dcterms:modified xsi:type="dcterms:W3CDTF">2025-03-31T17:06:02Z</dcterms:modified>
</cp:coreProperties>
</file>