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Lst>
  <p:sldSz cy="6858000" cx="12192000"/>
  <p:notesSz cx="6858000" cy="9144000"/>
  <p:embeddedFontLst>
    <p:embeddedFont>
      <p:font typeface="Century Gothic"/>
      <p:regular r:id="rId119"/>
      <p:bold r:id="rId120"/>
      <p:italic r:id="rId121"/>
      <p:boldItalic r:id="rId1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23" roundtripDataSignature="AMtx7mi9k//f+92H8HZV6Q7QPoMSA5Xe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121" Type="http://schemas.openxmlformats.org/officeDocument/2006/relationships/font" Target="fonts/CenturyGothic-italic.fntdata"/><Relationship Id="rId25" Type="http://schemas.openxmlformats.org/officeDocument/2006/relationships/slide" Target="slides/slide21.xml"/><Relationship Id="rId120" Type="http://schemas.openxmlformats.org/officeDocument/2006/relationships/font" Target="fonts/CenturyGothic-bold.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23" Type="http://customschemas.google.com/relationships/presentationmetadata" Target="metadata"/><Relationship Id="rId122" Type="http://schemas.openxmlformats.org/officeDocument/2006/relationships/font" Target="fonts/CenturyGothic-boldItalic.fntdata"/><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font" Target="fonts/CenturyGothic-regular.fntdata"/><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CZ"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10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1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10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1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105: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43" name="Google Shape;743;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106: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48" name="Google Shape;748;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107: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53" name="Google Shape;753;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108: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58" name="Google Shape;758;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0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1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1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11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1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1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115: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94" name="Google Shape;794;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2: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44" name="Google Shape;34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3: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49" name="Google Shape;34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4: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54" name="Google Shape;35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3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4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4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4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4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4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5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196" name="Google Shape;19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cs-CZ"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5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5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5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5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5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5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5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5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5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6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202" name="Google Shape;20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cs-CZ"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6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6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6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6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6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6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6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6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6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7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07" name="Google Shape;20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7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7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7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7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7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7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78: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98" name="Google Shape;598;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79: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03" name="Google Shape;603;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80: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08" name="Google Shape;608;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8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8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8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8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8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9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9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9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1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42" name="Shape 42"/>
        <p:cNvGrpSpPr/>
        <p:nvPr/>
      </p:nvGrpSpPr>
      <p:grpSpPr>
        <a:xfrm>
          <a:off x="0" y="0"/>
          <a:ext cx="0" cy="0"/>
          <a:chOff x="0" y="0"/>
          <a:chExt cx="0" cy="0"/>
        </a:xfrm>
      </p:grpSpPr>
      <p:sp>
        <p:nvSpPr>
          <p:cNvPr id="43" name="Google Shape;43;p117"/>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4" name="Google Shape;44;p117"/>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5" name="Google Shape;45;p117"/>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117"/>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ázev a popisek">
  <p:cSld name="Název a popisek">
    <p:spTree>
      <p:nvGrpSpPr>
        <p:cNvPr id="108" name="Shape 108"/>
        <p:cNvGrpSpPr/>
        <p:nvPr/>
      </p:nvGrpSpPr>
      <p:grpSpPr>
        <a:xfrm>
          <a:off x="0" y="0"/>
          <a:ext cx="0" cy="0"/>
          <a:chOff x="0" y="0"/>
          <a:chExt cx="0" cy="0"/>
        </a:xfrm>
      </p:grpSpPr>
      <p:sp>
        <p:nvSpPr>
          <p:cNvPr id="109" name="Google Shape;109;p126"/>
          <p:cNvSpPr txBox="1"/>
          <p:nvPr>
            <p:ph type="title"/>
          </p:nvPr>
        </p:nvSpPr>
        <p:spPr>
          <a:xfrm>
            <a:off x="2589212" y="609600"/>
            <a:ext cx="8915399" cy="311704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110" name="Google Shape;110;p126"/>
          <p:cNvSpPr txBox="1"/>
          <p:nvPr>
            <p:ph idx="1" type="body"/>
          </p:nvPr>
        </p:nvSpPr>
        <p:spPr>
          <a:xfrm>
            <a:off x="2589212" y="4354046"/>
            <a:ext cx="8915399" cy="1555864"/>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indent="-228600" lvl="1" marL="914400" marR="0" algn="l">
              <a:lnSpc>
                <a:spcPct val="100000"/>
              </a:lnSpc>
              <a:spcBef>
                <a:spcPts val="1000"/>
              </a:spcBef>
              <a:spcAft>
                <a:spcPts val="0"/>
              </a:spcAft>
              <a:buClr>
                <a:schemeClr val="accent1"/>
              </a:buClr>
              <a:buSzPts val="1800"/>
              <a:buFont typeface="Noto Sans Symbols"/>
              <a:buNone/>
              <a:defRPr b="0" i="0" sz="1800" u="none" cap="none" strike="noStrike">
                <a:solidFill>
                  <a:srgbClr val="888888"/>
                </a:solidFill>
                <a:latin typeface="Century Gothic"/>
                <a:ea typeface="Century Gothic"/>
                <a:cs typeface="Century Gothic"/>
                <a:sym typeface="Century Gothic"/>
              </a:defRPr>
            </a:lvl2pPr>
            <a:lvl3pPr indent="-228600" lvl="2" marL="1371600" marR="0" algn="l">
              <a:lnSpc>
                <a:spcPct val="100000"/>
              </a:lnSpc>
              <a:spcBef>
                <a:spcPts val="1000"/>
              </a:spcBef>
              <a:spcAft>
                <a:spcPts val="0"/>
              </a:spcAft>
              <a:buClr>
                <a:schemeClr val="accent1"/>
              </a:buClr>
              <a:buSzPts val="1600"/>
              <a:buFont typeface="Noto Sans Symbols"/>
              <a:buNone/>
              <a:defRPr b="0" i="0" sz="1600" u="none" cap="none" strike="noStrike">
                <a:solidFill>
                  <a:srgbClr val="888888"/>
                </a:solidFill>
                <a:latin typeface="Century Gothic"/>
                <a:ea typeface="Century Gothic"/>
                <a:cs typeface="Century Gothic"/>
                <a:sym typeface="Century Gothic"/>
              </a:defRPr>
            </a:lvl3pPr>
            <a:lvl4pPr indent="-228600" lvl="3" marL="18288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4pPr>
            <a:lvl5pPr indent="-228600" lvl="4" marL="22860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5pPr>
            <a:lvl6pPr indent="-228600" lvl="5" marL="27432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6pPr>
            <a:lvl7pPr indent="-228600" lvl="6" marL="32004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7pPr>
            <a:lvl8pPr indent="-228600" lvl="7" marL="36576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8pPr>
            <a:lvl9pPr indent="-228600" lvl="8" marL="41148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9pPr>
          </a:lstStyle>
          <a:p/>
        </p:txBody>
      </p:sp>
      <p:sp>
        <p:nvSpPr>
          <p:cNvPr id="111" name="Google Shape;111;p126"/>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2" name="Google Shape;112;p126"/>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3" name="Google Shape;113;p126"/>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26"/>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ce s popiskem">
  <p:cSld name="Citace s popiskem">
    <p:spTree>
      <p:nvGrpSpPr>
        <p:cNvPr id="115" name="Shape 115"/>
        <p:cNvGrpSpPr/>
        <p:nvPr/>
      </p:nvGrpSpPr>
      <p:grpSpPr>
        <a:xfrm>
          <a:off x="0" y="0"/>
          <a:ext cx="0" cy="0"/>
          <a:chOff x="0" y="0"/>
          <a:chExt cx="0" cy="0"/>
        </a:xfrm>
      </p:grpSpPr>
      <p:sp>
        <p:nvSpPr>
          <p:cNvPr id="116" name="Google Shape;116;p127"/>
          <p:cNvSpPr txBox="1"/>
          <p:nvPr>
            <p:ph type="title"/>
          </p:nvPr>
        </p:nvSpPr>
        <p:spPr>
          <a:xfrm>
            <a:off x="2849949" y="609600"/>
            <a:ext cx="8393926" cy="28956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117" name="Google Shape;117;p127"/>
          <p:cNvSpPr txBox="1"/>
          <p:nvPr>
            <p:ph idx="1" type="body"/>
          </p:nvPr>
        </p:nvSpPr>
        <p:spPr>
          <a:xfrm>
            <a:off x="3275012" y="3505200"/>
            <a:ext cx="7536554" cy="3810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1600"/>
              <a:buFont typeface="Noto Sans Symbols"/>
              <a:buNone/>
              <a:defRPr b="0" i="0" sz="1600" u="none" cap="none" strike="noStrike">
                <a:solidFill>
                  <a:srgbClr val="7F7F7F"/>
                </a:solidFill>
                <a:latin typeface="Century Gothic"/>
                <a:ea typeface="Century Gothic"/>
                <a:cs typeface="Century Gothic"/>
                <a:sym typeface="Century Gothic"/>
              </a:defRPr>
            </a:lvl1pPr>
            <a:lvl2pPr indent="-228600" lvl="1" marL="914400" marR="0" algn="l">
              <a:lnSpc>
                <a:spcPct val="100000"/>
              </a:lnSpc>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2pPr>
            <a:lvl3pPr indent="-228600" lvl="2" marL="1371600" marR="0" algn="l">
              <a:lnSpc>
                <a:spcPct val="100000"/>
              </a:lnSpc>
              <a:spcBef>
                <a:spcPts val="1000"/>
              </a:spcBef>
              <a:spcAft>
                <a:spcPts val="0"/>
              </a:spcAft>
              <a:buClr>
                <a:schemeClr val="accent1"/>
              </a:buClr>
              <a:buSzPts val="1400"/>
              <a:buFont typeface="Noto Sans Symbols"/>
              <a:buNone/>
              <a:defRPr b="0" i="0" sz="1400" u="none" cap="none" strike="noStrike">
                <a:solidFill>
                  <a:srgbClr val="3F3F3F"/>
                </a:solidFill>
                <a:latin typeface="Century Gothic"/>
                <a:ea typeface="Century Gothic"/>
                <a:cs typeface="Century Gothic"/>
                <a:sym typeface="Century Gothic"/>
              </a:defRPr>
            </a:lvl3pPr>
            <a:lvl4pPr indent="-228600" lvl="3" marL="1828800" marR="0" algn="l">
              <a:lnSpc>
                <a:spcPct val="100000"/>
              </a:lnSpc>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4pPr>
            <a:lvl5pPr indent="-228600" lvl="4" marL="2286000" marR="0" algn="l">
              <a:lnSpc>
                <a:spcPct val="100000"/>
              </a:lnSpc>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18" name="Google Shape;118;p127"/>
          <p:cNvSpPr txBox="1"/>
          <p:nvPr>
            <p:ph idx="2" type="body"/>
          </p:nvPr>
        </p:nvSpPr>
        <p:spPr>
          <a:xfrm>
            <a:off x="2589212" y="4354046"/>
            <a:ext cx="8915399" cy="1555864"/>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indent="-228600" lvl="1" marL="914400" marR="0" algn="l">
              <a:lnSpc>
                <a:spcPct val="100000"/>
              </a:lnSpc>
              <a:spcBef>
                <a:spcPts val="1000"/>
              </a:spcBef>
              <a:spcAft>
                <a:spcPts val="0"/>
              </a:spcAft>
              <a:buClr>
                <a:schemeClr val="accent1"/>
              </a:buClr>
              <a:buSzPts val="1800"/>
              <a:buFont typeface="Noto Sans Symbols"/>
              <a:buNone/>
              <a:defRPr b="0" i="0" sz="1800" u="none" cap="none" strike="noStrike">
                <a:solidFill>
                  <a:srgbClr val="888888"/>
                </a:solidFill>
                <a:latin typeface="Century Gothic"/>
                <a:ea typeface="Century Gothic"/>
                <a:cs typeface="Century Gothic"/>
                <a:sym typeface="Century Gothic"/>
              </a:defRPr>
            </a:lvl2pPr>
            <a:lvl3pPr indent="-228600" lvl="2" marL="1371600" marR="0" algn="l">
              <a:lnSpc>
                <a:spcPct val="100000"/>
              </a:lnSpc>
              <a:spcBef>
                <a:spcPts val="1000"/>
              </a:spcBef>
              <a:spcAft>
                <a:spcPts val="0"/>
              </a:spcAft>
              <a:buClr>
                <a:schemeClr val="accent1"/>
              </a:buClr>
              <a:buSzPts val="1600"/>
              <a:buFont typeface="Noto Sans Symbols"/>
              <a:buNone/>
              <a:defRPr b="0" i="0" sz="1600" u="none" cap="none" strike="noStrike">
                <a:solidFill>
                  <a:srgbClr val="888888"/>
                </a:solidFill>
                <a:latin typeface="Century Gothic"/>
                <a:ea typeface="Century Gothic"/>
                <a:cs typeface="Century Gothic"/>
                <a:sym typeface="Century Gothic"/>
              </a:defRPr>
            </a:lvl3pPr>
            <a:lvl4pPr indent="-228600" lvl="3" marL="18288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4pPr>
            <a:lvl5pPr indent="-228600" lvl="4" marL="22860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5pPr>
            <a:lvl6pPr indent="-228600" lvl="5" marL="27432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6pPr>
            <a:lvl7pPr indent="-228600" lvl="6" marL="32004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7pPr>
            <a:lvl8pPr indent="-228600" lvl="7" marL="36576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8pPr>
            <a:lvl9pPr indent="-228600" lvl="8" marL="41148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9pPr>
          </a:lstStyle>
          <a:p/>
        </p:txBody>
      </p:sp>
      <p:sp>
        <p:nvSpPr>
          <p:cNvPr id="119" name="Google Shape;119;p127"/>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20" name="Google Shape;120;p127"/>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21" name="Google Shape;121;p127"/>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27"/>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
        <p:nvSpPr>
          <p:cNvPr id="123" name="Google Shape;123;p127"/>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cs-CZ"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24" name="Google Shape;124;p127"/>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cs-CZ"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menovka">
  <p:cSld name="Jmenovka">
    <p:spTree>
      <p:nvGrpSpPr>
        <p:cNvPr id="125" name="Shape 125"/>
        <p:cNvGrpSpPr/>
        <p:nvPr/>
      </p:nvGrpSpPr>
      <p:grpSpPr>
        <a:xfrm>
          <a:off x="0" y="0"/>
          <a:ext cx="0" cy="0"/>
          <a:chOff x="0" y="0"/>
          <a:chExt cx="0" cy="0"/>
        </a:xfrm>
      </p:grpSpPr>
      <p:sp>
        <p:nvSpPr>
          <p:cNvPr id="126" name="Google Shape;126;p128"/>
          <p:cNvSpPr txBox="1"/>
          <p:nvPr>
            <p:ph type="title"/>
          </p:nvPr>
        </p:nvSpPr>
        <p:spPr>
          <a:xfrm>
            <a:off x="2589213" y="2438400"/>
            <a:ext cx="8915400" cy="2724845"/>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127" name="Google Shape;127;p128"/>
          <p:cNvSpPr txBox="1"/>
          <p:nvPr>
            <p:ph idx="1" type="body"/>
          </p:nvPr>
        </p:nvSpPr>
        <p:spPr>
          <a:xfrm>
            <a:off x="2589213" y="5181600"/>
            <a:ext cx="8915400" cy="729622"/>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indent="-330200" lvl="1" marL="914400" marR="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28" name="Google Shape;128;p128"/>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29" name="Google Shape;129;p128"/>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0" name="Google Shape;130;p128"/>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28"/>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menovka s citací">
  <p:cSld name="Jmenovka s citací">
    <p:spTree>
      <p:nvGrpSpPr>
        <p:cNvPr id="132" name="Shape 132"/>
        <p:cNvGrpSpPr/>
        <p:nvPr/>
      </p:nvGrpSpPr>
      <p:grpSpPr>
        <a:xfrm>
          <a:off x="0" y="0"/>
          <a:ext cx="0" cy="0"/>
          <a:chOff x="0" y="0"/>
          <a:chExt cx="0" cy="0"/>
        </a:xfrm>
      </p:grpSpPr>
      <p:sp>
        <p:nvSpPr>
          <p:cNvPr id="133" name="Google Shape;133;p129"/>
          <p:cNvSpPr txBox="1"/>
          <p:nvPr>
            <p:ph type="title"/>
          </p:nvPr>
        </p:nvSpPr>
        <p:spPr>
          <a:xfrm>
            <a:off x="2849949" y="609600"/>
            <a:ext cx="8393926" cy="28956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134" name="Google Shape;134;p129"/>
          <p:cNvSpPr txBox="1"/>
          <p:nvPr>
            <p:ph idx="1" type="body"/>
          </p:nvPr>
        </p:nvSpPr>
        <p:spPr>
          <a:xfrm>
            <a:off x="2589212" y="4343400"/>
            <a:ext cx="8915400" cy="8382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2400"/>
              <a:buFont typeface="Noto Sans Symbols"/>
              <a:buNone/>
              <a:defRPr b="0" i="0" sz="2400" u="none" cap="none" strike="noStrike">
                <a:solidFill>
                  <a:schemeClr val="accent1"/>
                </a:solidFill>
                <a:latin typeface="Century Gothic"/>
                <a:ea typeface="Century Gothic"/>
                <a:cs typeface="Century Gothic"/>
                <a:sym typeface="Century Gothic"/>
              </a:defRPr>
            </a:lvl1pPr>
            <a:lvl2pPr indent="-228600" lvl="1" marL="914400" marR="0" algn="l">
              <a:lnSpc>
                <a:spcPct val="100000"/>
              </a:lnSpc>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2pPr>
            <a:lvl3pPr indent="-228600" lvl="2" marL="1371600" marR="0" algn="l">
              <a:lnSpc>
                <a:spcPct val="100000"/>
              </a:lnSpc>
              <a:spcBef>
                <a:spcPts val="1000"/>
              </a:spcBef>
              <a:spcAft>
                <a:spcPts val="0"/>
              </a:spcAft>
              <a:buClr>
                <a:schemeClr val="accent1"/>
              </a:buClr>
              <a:buSzPts val="1400"/>
              <a:buFont typeface="Noto Sans Symbols"/>
              <a:buNone/>
              <a:defRPr b="0" i="0" sz="1400" u="none" cap="none" strike="noStrike">
                <a:solidFill>
                  <a:srgbClr val="3F3F3F"/>
                </a:solidFill>
                <a:latin typeface="Century Gothic"/>
                <a:ea typeface="Century Gothic"/>
                <a:cs typeface="Century Gothic"/>
                <a:sym typeface="Century Gothic"/>
              </a:defRPr>
            </a:lvl3pPr>
            <a:lvl4pPr indent="-228600" lvl="3" marL="1828800" marR="0" algn="l">
              <a:lnSpc>
                <a:spcPct val="100000"/>
              </a:lnSpc>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4pPr>
            <a:lvl5pPr indent="-228600" lvl="4" marL="2286000" marR="0" algn="l">
              <a:lnSpc>
                <a:spcPct val="100000"/>
              </a:lnSpc>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35" name="Google Shape;135;p129"/>
          <p:cNvSpPr txBox="1"/>
          <p:nvPr>
            <p:ph idx="2" type="body"/>
          </p:nvPr>
        </p:nvSpPr>
        <p:spPr>
          <a:xfrm>
            <a:off x="2589213" y="5181600"/>
            <a:ext cx="8915400" cy="729622"/>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indent="-330200" lvl="1" marL="914400" marR="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36" name="Google Shape;136;p129"/>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7" name="Google Shape;137;p129"/>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8" name="Google Shape;138;p129"/>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29"/>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
        <p:nvSpPr>
          <p:cNvPr id="140" name="Google Shape;140;p129"/>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cs-CZ"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41" name="Google Shape;141;p129"/>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cs-CZ"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avda nebo nepravda">
  <p:cSld name="Pravda nebo nepravda">
    <p:spTree>
      <p:nvGrpSpPr>
        <p:cNvPr id="142" name="Shape 142"/>
        <p:cNvGrpSpPr/>
        <p:nvPr/>
      </p:nvGrpSpPr>
      <p:grpSpPr>
        <a:xfrm>
          <a:off x="0" y="0"/>
          <a:ext cx="0" cy="0"/>
          <a:chOff x="0" y="0"/>
          <a:chExt cx="0" cy="0"/>
        </a:xfrm>
      </p:grpSpPr>
      <p:sp>
        <p:nvSpPr>
          <p:cNvPr id="143" name="Google Shape;143;p130"/>
          <p:cNvSpPr txBox="1"/>
          <p:nvPr>
            <p:ph type="title"/>
          </p:nvPr>
        </p:nvSpPr>
        <p:spPr>
          <a:xfrm>
            <a:off x="2589212" y="627407"/>
            <a:ext cx="8915399" cy="288002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144" name="Google Shape;144;p130"/>
          <p:cNvSpPr txBox="1"/>
          <p:nvPr>
            <p:ph idx="1" type="body"/>
          </p:nvPr>
        </p:nvSpPr>
        <p:spPr>
          <a:xfrm>
            <a:off x="2589212" y="4343400"/>
            <a:ext cx="8915400" cy="8382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2400"/>
              <a:buFont typeface="Noto Sans Symbols"/>
              <a:buNone/>
              <a:defRPr b="0" i="0" sz="2400" u="none" cap="none" strike="noStrike">
                <a:solidFill>
                  <a:schemeClr val="accent1"/>
                </a:solidFill>
                <a:latin typeface="Century Gothic"/>
                <a:ea typeface="Century Gothic"/>
                <a:cs typeface="Century Gothic"/>
                <a:sym typeface="Century Gothic"/>
              </a:defRPr>
            </a:lvl1pPr>
            <a:lvl2pPr indent="-228600" lvl="1" marL="914400" marR="0" algn="l">
              <a:lnSpc>
                <a:spcPct val="100000"/>
              </a:lnSpc>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2pPr>
            <a:lvl3pPr indent="-228600" lvl="2" marL="1371600" marR="0" algn="l">
              <a:lnSpc>
                <a:spcPct val="100000"/>
              </a:lnSpc>
              <a:spcBef>
                <a:spcPts val="1000"/>
              </a:spcBef>
              <a:spcAft>
                <a:spcPts val="0"/>
              </a:spcAft>
              <a:buClr>
                <a:schemeClr val="accent1"/>
              </a:buClr>
              <a:buSzPts val="1400"/>
              <a:buFont typeface="Noto Sans Symbols"/>
              <a:buNone/>
              <a:defRPr b="0" i="0" sz="1400" u="none" cap="none" strike="noStrike">
                <a:solidFill>
                  <a:srgbClr val="3F3F3F"/>
                </a:solidFill>
                <a:latin typeface="Century Gothic"/>
                <a:ea typeface="Century Gothic"/>
                <a:cs typeface="Century Gothic"/>
                <a:sym typeface="Century Gothic"/>
              </a:defRPr>
            </a:lvl3pPr>
            <a:lvl4pPr indent="-228600" lvl="3" marL="1828800" marR="0" algn="l">
              <a:lnSpc>
                <a:spcPct val="100000"/>
              </a:lnSpc>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4pPr>
            <a:lvl5pPr indent="-228600" lvl="4" marL="2286000" marR="0" algn="l">
              <a:lnSpc>
                <a:spcPct val="100000"/>
              </a:lnSpc>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45" name="Google Shape;145;p130"/>
          <p:cNvSpPr txBox="1"/>
          <p:nvPr>
            <p:ph idx="2" type="body"/>
          </p:nvPr>
        </p:nvSpPr>
        <p:spPr>
          <a:xfrm>
            <a:off x="2589213" y="5181600"/>
            <a:ext cx="8915400" cy="729622"/>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indent="-330200" lvl="1" marL="914400" marR="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46" name="Google Shape;146;p130"/>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7" name="Google Shape;147;p130"/>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8" name="Google Shape;148;p130"/>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30"/>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150" name="Shape 150"/>
        <p:cNvGrpSpPr/>
        <p:nvPr/>
      </p:nvGrpSpPr>
      <p:grpSpPr>
        <a:xfrm>
          <a:off x="0" y="0"/>
          <a:ext cx="0" cy="0"/>
          <a:chOff x="0" y="0"/>
          <a:chExt cx="0" cy="0"/>
        </a:xfrm>
      </p:grpSpPr>
      <p:sp>
        <p:nvSpPr>
          <p:cNvPr id="151" name="Google Shape;151;p131"/>
          <p:cNvSpPr txBox="1"/>
          <p:nvPr>
            <p:ph type="title"/>
          </p:nvPr>
        </p:nvSpPr>
        <p:spPr>
          <a:xfrm>
            <a:off x="2592924" y="624110"/>
            <a:ext cx="8911687" cy="128089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152" name="Google Shape;152;p131"/>
          <p:cNvSpPr txBox="1"/>
          <p:nvPr>
            <p:ph idx="1" type="body"/>
          </p:nvPr>
        </p:nvSpPr>
        <p:spPr>
          <a:xfrm rot="5400000">
            <a:off x="5103812" y="-381000"/>
            <a:ext cx="3886200" cy="891540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53" name="Google Shape;153;p131"/>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4" name="Google Shape;154;p131"/>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5" name="Google Shape;155;p131"/>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31"/>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157" name="Shape 157"/>
        <p:cNvGrpSpPr/>
        <p:nvPr/>
      </p:nvGrpSpPr>
      <p:grpSpPr>
        <a:xfrm>
          <a:off x="0" y="0"/>
          <a:ext cx="0" cy="0"/>
          <a:chOff x="0" y="0"/>
          <a:chExt cx="0" cy="0"/>
        </a:xfrm>
      </p:grpSpPr>
      <p:sp>
        <p:nvSpPr>
          <p:cNvPr id="158" name="Google Shape;158;p132"/>
          <p:cNvSpPr txBox="1"/>
          <p:nvPr>
            <p:ph type="title"/>
          </p:nvPr>
        </p:nvSpPr>
        <p:spPr>
          <a:xfrm rot="5400000">
            <a:off x="7756704" y="2165513"/>
            <a:ext cx="5283817" cy="2207601"/>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159" name="Google Shape;159;p132"/>
          <p:cNvSpPr txBox="1"/>
          <p:nvPr>
            <p:ph idx="1" type="body"/>
          </p:nvPr>
        </p:nvSpPr>
        <p:spPr>
          <a:xfrm rot="5400000">
            <a:off x="3185803" y="30814"/>
            <a:ext cx="5283817" cy="647700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60" name="Google Shape;160;p132"/>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1" name="Google Shape;161;p132"/>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2" name="Google Shape;162;p132"/>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32"/>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type="title">
  <p:cSld name="TITLE">
    <p:spTree>
      <p:nvGrpSpPr>
        <p:cNvPr id="47" name="Shape 47"/>
        <p:cNvGrpSpPr/>
        <p:nvPr/>
      </p:nvGrpSpPr>
      <p:grpSpPr>
        <a:xfrm>
          <a:off x="0" y="0"/>
          <a:ext cx="0" cy="0"/>
          <a:chOff x="0" y="0"/>
          <a:chExt cx="0" cy="0"/>
        </a:xfrm>
      </p:grpSpPr>
      <p:sp>
        <p:nvSpPr>
          <p:cNvPr id="48" name="Google Shape;48;p118"/>
          <p:cNvSpPr txBox="1"/>
          <p:nvPr>
            <p:ph type="ctrTitle"/>
          </p:nvPr>
        </p:nvSpPr>
        <p:spPr>
          <a:xfrm>
            <a:off x="2589213" y="2514600"/>
            <a:ext cx="8915399" cy="2262781"/>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262626"/>
              </a:buClr>
              <a:buSzPts val="5400"/>
              <a:buFont typeface="Century Gothic"/>
              <a:buNone/>
              <a:defRPr b="0" i="0" sz="54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49" name="Google Shape;49;p118"/>
          <p:cNvSpPr txBox="1"/>
          <p:nvPr>
            <p:ph idx="1" type="subTitle"/>
          </p:nvPr>
        </p:nvSpPr>
        <p:spPr>
          <a:xfrm>
            <a:off x="2589213" y="4777379"/>
            <a:ext cx="8915399" cy="1126283"/>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lvl="1" marR="0" algn="ctr">
              <a:lnSpc>
                <a:spcPct val="100000"/>
              </a:lnSpc>
              <a:spcBef>
                <a:spcPts val="1000"/>
              </a:spcBef>
              <a:spcAft>
                <a:spcPts val="0"/>
              </a:spcAft>
              <a:buClr>
                <a:schemeClr val="accent1"/>
              </a:buClr>
              <a:buSzPts val="1600"/>
              <a:buFont typeface="Noto Sans Symbols"/>
              <a:buNone/>
              <a:defRPr b="0" i="0" sz="1600" u="none" cap="none" strike="noStrike">
                <a:solidFill>
                  <a:srgbClr val="888888"/>
                </a:solidFill>
                <a:latin typeface="Century Gothic"/>
                <a:ea typeface="Century Gothic"/>
                <a:cs typeface="Century Gothic"/>
                <a:sym typeface="Century Gothic"/>
              </a:defRPr>
            </a:lvl2pPr>
            <a:lvl3pPr lvl="2" marR="0" algn="ctr">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3pPr>
            <a:lvl4pPr lvl="3" marR="0" algn="ctr">
              <a:lnSpc>
                <a:spcPct val="100000"/>
              </a:lnSpc>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4pPr>
            <a:lvl5pPr lvl="4" marR="0" algn="ctr">
              <a:lnSpc>
                <a:spcPct val="100000"/>
              </a:lnSpc>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5pPr>
            <a:lvl6pPr lvl="5" marR="0" algn="ctr">
              <a:lnSpc>
                <a:spcPct val="100000"/>
              </a:lnSpc>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6pPr>
            <a:lvl7pPr lvl="6" marR="0" algn="ctr">
              <a:lnSpc>
                <a:spcPct val="100000"/>
              </a:lnSpc>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7pPr>
            <a:lvl8pPr lvl="7" marR="0" algn="ctr">
              <a:lnSpc>
                <a:spcPct val="100000"/>
              </a:lnSpc>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8pPr>
            <a:lvl9pPr lvl="8" marR="0" algn="ctr">
              <a:lnSpc>
                <a:spcPct val="100000"/>
              </a:lnSpc>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9pPr>
          </a:lstStyle>
          <a:p/>
        </p:txBody>
      </p:sp>
      <p:sp>
        <p:nvSpPr>
          <p:cNvPr id="50" name="Google Shape;50;p118"/>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1" name="Google Shape;51;p118"/>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2" name="Google Shape;52;p118"/>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18"/>
          <p:cNvSpPr txBox="1"/>
          <p:nvPr>
            <p:ph idx="12" type="sldNum"/>
          </p:nvPr>
        </p:nvSpPr>
        <p:spPr>
          <a:xfrm>
            <a:off x="531812" y="4529540"/>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sp>
        <p:nvSpPr>
          <p:cNvPr id="55" name="Google Shape;55;p119"/>
          <p:cNvSpPr txBox="1"/>
          <p:nvPr>
            <p:ph type="title"/>
          </p:nvPr>
        </p:nvSpPr>
        <p:spPr>
          <a:xfrm>
            <a:off x="2592925" y="624110"/>
            <a:ext cx="8911687" cy="128089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56" name="Google Shape;56;p119"/>
          <p:cNvSpPr txBox="1"/>
          <p:nvPr>
            <p:ph idx="1" type="body"/>
          </p:nvPr>
        </p:nvSpPr>
        <p:spPr>
          <a:xfrm>
            <a:off x="2589212" y="2133600"/>
            <a:ext cx="8915400" cy="3777622"/>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57" name="Google Shape;57;p119"/>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8" name="Google Shape;58;p119"/>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9" name="Google Shape;59;p119"/>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19"/>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61" name="Shape 61"/>
        <p:cNvGrpSpPr/>
        <p:nvPr/>
      </p:nvGrpSpPr>
      <p:grpSpPr>
        <a:xfrm>
          <a:off x="0" y="0"/>
          <a:ext cx="0" cy="0"/>
          <a:chOff x="0" y="0"/>
          <a:chExt cx="0" cy="0"/>
        </a:xfrm>
      </p:grpSpPr>
      <p:sp>
        <p:nvSpPr>
          <p:cNvPr id="62" name="Google Shape;62;p120"/>
          <p:cNvSpPr txBox="1"/>
          <p:nvPr>
            <p:ph type="title"/>
          </p:nvPr>
        </p:nvSpPr>
        <p:spPr>
          <a:xfrm>
            <a:off x="2589212" y="2058750"/>
            <a:ext cx="8915399" cy="14688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262626"/>
              </a:buClr>
              <a:buSzPts val="4000"/>
              <a:buFont typeface="Century Gothic"/>
              <a:buNone/>
              <a:defRPr b="0" i="0" sz="40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63" name="Google Shape;63;p120"/>
          <p:cNvSpPr txBox="1"/>
          <p:nvPr>
            <p:ph idx="1" type="body"/>
          </p:nvPr>
        </p:nvSpPr>
        <p:spPr>
          <a:xfrm>
            <a:off x="2589212" y="3530129"/>
            <a:ext cx="8915399" cy="8604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2000"/>
              <a:buFont typeface="Noto Sans Symbols"/>
              <a:buNone/>
              <a:defRPr b="0" i="0" sz="2000" u="none" cap="none" strike="noStrike">
                <a:solidFill>
                  <a:srgbClr val="595959"/>
                </a:solidFill>
                <a:latin typeface="Century Gothic"/>
                <a:ea typeface="Century Gothic"/>
                <a:cs typeface="Century Gothic"/>
                <a:sym typeface="Century Gothic"/>
              </a:defRPr>
            </a:lvl1pPr>
            <a:lvl2pPr indent="-228600" lvl="1" marL="914400" marR="0" algn="l">
              <a:lnSpc>
                <a:spcPct val="100000"/>
              </a:lnSpc>
              <a:spcBef>
                <a:spcPts val="1000"/>
              </a:spcBef>
              <a:spcAft>
                <a:spcPts val="0"/>
              </a:spcAft>
              <a:buClr>
                <a:schemeClr val="accent1"/>
              </a:buClr>
              <a:buSzPts val="1800"/>
              <a:buFont typeface="Noto Sans Symbols"/>
              <a:buNone/>
              <a:defRPr b="0" i="0" sz="1800" u="none" cap="none" strike="noStrike">
                <a:solidFill>
                  <a:srgbClr val="888888"/>
                </a:solidFill>
                <a:latin typeface="Century Gothic"/>
                <a:ea typeface="Century Gothic"/>
                <a:cs typeface="Century Gothic"/>
                <a:sym typeface="Century Gothic"/>
              </a:defRPr>
            </a:lvl2pPr>
            <a:lvl3pPr indent="-228600" lvl="2" marL="1371600" marR="0" algn="l">
              <a:lnSpc>
                <a:spcPct val="100000"/>
              </a:lnSpc>
              <a:spcBef>
                <a:spcPts val="1000"/>
              </a:spcBef>
              <a:spcAft>
                <a:spcPts val="0"/>
              </a:spcAft>
              <a:buClr>
                <a:schemeClr val="accent1"/>
              </a:buClr>
              <a:buSzPts val="1600"/>
              <a:buFont typeface="Noto Sans Symbols"/>
              <a:buNone/>
              <a:defRPr b="0" i="0" sz="1600" u="none" cap="none" strike="noStrike">
                <a:solidFill>
                  <a:srgbClr val="888888"/>
                </a:solidFill>
                <a:latin typeface="Century Gothic"/>
                <a:ea typeface="Century Gothic"/>
                <a:cs typeface="Century Gothic"/>
                <a:sym typeface="Century Gothic"/>
              </a:defRPr>
            </a:lvl3pPr>
            <a:lvl4pPr indent="-228600" lvl="3" marL="18288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4pPr>
            <a:lvl5pPr indent="-228600" lvl="4" marL="22860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5pPr>
            <a:lvl6pPr indent="-228600" lvl="5" marL="27432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6pPr>
            <a:lvl7pPr indent="-228600" lvl="6" marL="32004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7pPr>
            <a:lvl8pPr indent="-228600" lvl="7" marL="36576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8pPr>
            <a:lvl9pPr indent="-228600" lvl="8" marL="4114800" marR="0" algn="l">
              <a:lnSpc>
                <a:spcPct val="100000"/>
              </a:lnSpc>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9pPr>
          </a:lstStyle>
          <a:p/>
        </p:txBody>
      </p:sp>
      <p:sp>
        <p:nvSpPr>
          <p:cNvPr id="64" name="Google Shape;64;p120"/>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65" name="Google Shape;65;p120"/>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66" name="Google Shape;66;p120"/>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20"/>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68" name="Shape 68"/>
        <p:cNvGrpSpPr/>
        <p:nvPr/>
      </p:nvGrpSpPr>
      <p:grpSpPr>
        <a:xfrm>
          <a:off x="0" y="0"/>
          <a:ext cx="0" cy="0"/>
          <a:chOff x="0" y="0"/>
          <a:chExt cx="0" cy="0"/>
        </a:xfrm>
      </p:grpSpPr>
      <p:sp>
        <p:nvSpPr>
          <p:cNvPr id="69" name="Google Shape;69;p121"/>
          <p:cNvSpPr txBox="1"/>
          <p:nvPr>
            <p:ph type="title"/>
          </p:nvPr>
        </p:nvSpPr>
        <p:spPr>
          <a:xfrm>
            <a:off x="2592924" y="624110"/>
            <a:ext cx="8911687" cy="128089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70" name="Google Shape;70;p121"/>
          <p:cNvSpPr txBox="1"/>
          <p:nvPr>
            <p:ph idx="1" type="body"/>
          </p:nvPr>
        </p:nvSpPr>
        <p:spPr>
          <a:xfrm>
            <a:off x="2589212" y="2133600"/>
            <a:ext cx="4313864" cy="3777622"/>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71" name="Google Shape;71;p121"/>
          <p:cNvSpPr txBox="1"/>
          <p:nvPr>
            <p:ph idx="2" type="body"/>
          </p:nvPr>
        </p:nvSpPr>
        <p:spPr>
          <a:xfrm>
            <a:off x="7190747" y="2126222"/>
            <a:ext cx="4313864" cy="3777622"/>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72" name="Google Shape;72;p121"/>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3" name="Google Shape;73;p121"/>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4" name="Google Shape;74;p121"/>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21"/>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76" name="Shape 76"/>
        <p:cNvGrpSpPr/>
        <p:nvPr/>
      </p:nvGrpSpPr>
      <p:grpSpPr>
        <a:xfrm>
          <a:off x="0" y="0"/>
          <a:ext cx="0" cy="0"/>
          <a:chOff x="0" y="0"/>
          <a:chExt cx="0" cy="0"/>
        </a:xfrm>
      </p:grpSpPr>
      <p:sp>
        <p:nvSpPr>
          <p:cNvPr id="77" name="Google Shape;77;p122"/>
          <p:cNvSpPr txBox="1"/>
          <p:nvPr>
            <p:ph type="title"/>
          </p:nvPr>
        </p:nvSpPr>
        <p:spPr>
          <a:xfrm>
            <a:off x="2592924" y="624110"/>
            <a:ext cx="8911687" cy="128089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78" name="Google Shape;78;p122"/>
          <p:cNvSpPr txBox="1"/>
          <p:nvPr>
            <p:ph idx="1" type="body"/>
          </p:nvPr>
        </p:nvSpPr>
        <p:spPr>
          <a:xfrm>
            <a:off x="2939373" y="1972703"/>
            <a:ext cx="3992732" cy="5762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2400"/>
              <a:buFont typeface="Noto Sans Symbols"/>
              <a:buNone/>
              <a:defRPr b="0" i="0" sz="2400" u="none" cap="none" strike="noStrike">
                <a:solidFill>
                  <a:srgbClr val="3F3F3F"/>
                </a:solidFill>
                <a:latin typeface="Century Gothic"/>
                <a:ea typeface="Century Gothic"/>
                <a:cs typeface="Century Gothic"/>
                <a:sym typeface="Century Gothic"/>
              </a:defRPr>
            </a:lvl1pPr>
            <a:lvl2pPr indent="-228600" lvl="1" marL="914400" marR="0" algn="l">
              <a:lnSpc>
                <a:spcPct val="100000"/>
              </a:lnSpc>
              <a:spcBef>
                <a:spcPts val="1000"/>
              </a:spcBef>
              <a:spcAft>
                <a:spcPts val="0"/>
              </a:spcAft>
              <a:buClr>
                <a:schemeClr val="accent1"/>
              </a:buClr>
              <a:buSzPts val="2000"/>
              <a:buFont typeface="Noto Sans Symbols"/>
              <a:buNone/>
              <a:defRPr b="1" i="0" sz="2000" u="none" cap="none" strike="noStrike">
                <a:solidFill>
                  <a:srgbClr val="3F3F3F"/>
                </a:solidFill>
                <a:latin typeface="Century Gothic"/>
                <a:ea typeface="Century Gothic"/>
                <a:cs typeface="Century Gothic"/>
                <a:sym typeface="Century Gothic"/>
              </a:defRPr>
            </a:lvl2pPr>
            <a:lvl3pPr indent="-228600" lvl="2" marL="1371600" marR="0" algn="l">
              <a:lnSpc>
                <a:spcPct val="100000"/>
              </a:lnSpc>
              <a:spcBef>
                <a:spcPts val="1000"/>
              </a:spcBef>
              <a:spcAft>
                <a:spcPts val="0"/>
              </a:spcAft>
              <a:buClr>
                <a:schemeClr val="accent1"/>
              </a:buClr>
              <a:buSzPts val="1800"/>
              <a:buFont typeface="Noto Sans Symbols"/>
              <a:buNone/>
              <a:defRPr b="1" i="0" sz="1800" u="none" cap="none" strike="noStrike">
                <a:solidFill>
                  <a:srgbClr val="3F3F3F"/>
                </a:solidFill>
                <a:latin typeface="Century Gothic"/>
                <a:ea typeface="Century Gothic"/>
                <a:cs typeface="Century Gothic"/>
                <a:sym typeface="Century Gothic"/>
              </a:defRPr>
            </a:lvl3pPr>
            <a:lvl4pPr indent="-228600" lvl="3" marL="18288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4pPr>
            <a:lvl5pPr indent="-228600" lvl="4" marL="22860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5pPr>
            <a:lvl6pPr indent="-228600" lvl="5" marL="27432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6pPr>
            <a:lvl7pPr indent="-228600" lvl="6" marL="32004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7pPr>
            <a:lvl8pPr indent="-228600" lvl="7" marL="36576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8pPr>
            <a:lvl9pPr indent="-228600" lvl="8" marL="41148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9pPr>
          </a:lstStyle>
          <a:p/>
        </p:txBody>
      </p:sp>
      <p:sp>
        <p:nvSpPr>
          <p:cNvPr id="79" name="Google Shape;79;p122"/>
          <p:cNvSpPr txBox="1"/>
          <p:nvPr>
            <p:ph idx="2" type="body"/>
          </p:nvPr>
        </p:nvSpPr>
        <p:spPr>
          <a:xfrm>
            <a:off x="2589212" y="2548966"/>
            <a:ext cx="4342893" cy="335406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80" name="Google Shape;80;p122"/>
          <p:cNvSpPr txBox="1"/>
          <p:nvPr>
            <p:ph idx="3" type="body"/>
          </p:nvPr>
        </p:nvSpPr>
        <p:spPr>
          <a:xfrm>
            <a:off x="7506629" y="1969475"/>
            <a:ext cx="3999001" cy="5762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2400"/>
              <a:buFont typeface="Noto Sans Symbols"/>
              <a:buNone/>
              <a:defRPr b="0" i="0" sz="2400" u="none" cap="none" strike="noStrike">
                <a:solidFill>
                  <a:srgbClr val="3F3F3F"/>
                </a:solidFill>
                <a:latin typeface="Century Gothic"/>
                <a:ea typeface="Century Gothic"/>
                <a:cs typeface="Century Gothic"/>
                <a:sym typeface="Century Gothic"/>
              </a:defRPr>
            </a:lvl1pPr>
            <a:lvl2pPr indent="-228600" lvl="1" marL="914400" marR="0" algn="l">
              <a:lnSpc>
                <a:spcPct val="100000"/>
              </a:lnSpc>
              <a:spcBef>
                <a:spcPts val="1000"/>
              </a:spcBef>
              <a:spcAft>
                <a:spcPts val="0"/>
              </a:spcAft>
              <a:buClr>
                <a:schemeClr val="accent1"/>
              </a:buClr>
              <a:buSzPts val="2000"/>
              <a:buFont typeface="Noto Sans Symbols"/>
              <a:buNone/>
              <a:defRPr b="1" i="0" sz="2000" u="none" cap="none" strike="noStrike">
                <a:solidFill>
                  <a:srgbClr val="3F3F3F"/>
                </a:solidFill>
                <a:latin typeface="Century Gothic"/>
                <a:ea typeface="Century Gothic"/>
                <a:cs typeface="Century Gothic"/>
                <a:sym typeface="Century Gothic"/>
              </a:defRPr>
            </a:lvl2pPr>
            <a:lvl3pPr indent="-228600" lvl="2" marL="1371600" marR="0" algn="l">
              <a:lnSpc>
                <a:spcPct val="100000"/>
              </a:lnSpc>
              <a:spcBef>
                <a:spcPts val="1000"/>
              </a:spcBef>
              <a:spcAft>
                <a:spcPts val="0"/>
              </a:spcAft>
              <a:buClr>
                <a:schemeClr val="accent1"/>
              </a:buClr>
              <a:buSzPts val="1800"/>
              <a:buFont typeface="Noto Sans Symbols"/>
              <a:buNone/>
              <a:defRPr b="1" i="0" sz="1800" u="none" cap="none" strike="noStrike">
                <a:solidFill>
                  <a:srgbClr val="3F3F3F"/>
                </a:solidFill>
                <a:latin typeface="Century Gothic"/>
                <a:ea typeface="Century Gothic"/>
                <a:cs typeface="Century Gothic"/>
                <a:sym typeface="Century Gothic"/>
              </a:defRPr>
            </a:lvl3pPr>
            <a:lvl4pPr indent="-228600" lvl="3" marL="18288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4pPr>
            <a:lvl5pPr indent="-228600" lvl="4" marL="22860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5pPr>
            <a:lvl6pPr indent="-228600" lvl="5" marL="27432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6pPr>
            <a:lvl7pPr indent="-228600" lvl="6" marL="32004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7pPr>
            <a:lvl8pPr indent="-228600" lvl="7" marL="36576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8pPr>
            <a:lvl9pPr indent="-228600" lvl="8" marL="4114800" marR="0" algn="l">
              <a:lnSpc>
                <a:spcPct val="100000"/>
              </a:lnSpc>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9pPr>
          </a:lstStyle>
          <a:p/>
        </p:txBody>
      </p:sp>
      <p:sp>
        <p:nvSpPr>
          <p:cNvPr id="81" name="Google Shape;81;p122"/>
          <p:cNvSpPr txBox="1"/>
          <p:nvPr>
            <p:ph idx="4" type="body"/>
          </p:nvPr>
        </p:nvSpPr>
        <p:spPr>
          <a:xfrm>
            <a:off x="7166957" y="2545738"/>
            <a:ext cx="4338674" cy="335406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82" name="Google Shape;82;p122"/>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3" name="Google Shape;83;p122"/>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4" name="Google Shape;84;p122"/>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22"/>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type="titleOnly">
  <p:cSld name="TITLE_ONLY">
    <p:spTree>
      <p:nvGrpSpPr>
        <p:cNvPr id="86" name="Shape 86"/>
        <p:cNvGrpSpPr/>
        <p:nvPr/>
      </p:nvGrpSpPr>
      <p:grpSpPr>
        <a:xfrm>
          <a:off x="0" y="0"/>
          <a:ext cx="0" cy="0"/>
          <a:chOff x="0" y="0"/>
          <a:chExt cx="0" cy="0"/>
        </a:xfrm>
      </p:grpSpPr>
      <p:sp>
        <p:nvSpPr>
          <p:cNvPr id="87" name="Google Shape;87;p123"/>
          <p:cNvSpPr txBox="1"/>
          <p:nvPr>
            <p:ph type="title"/>
          </p:nvPr>
        </p:nvSpPr>
        <p:spPr>
          <a:xfrm>
            <a:off x="2592924" y="624110"/>
            <a:ext cx="8911687" cy="128089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88" name="Google Shape;88;p123"/>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9" name="Google Shape;89;p123"/>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0" name="Google Shape;90;p123"/>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23"/>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92" name="Shape 92"/>
        <p:cNvGrpSpPr/>
        <p:nvPr/>
      </p:nvGrpSpPr>
      <p:grpSpPr>
        <a:xfrm>
          <a:off x="0" y="0"/>
          <a:ext cx="0" cy="0"/>
          <a:chOff x="0" y="0"/>
          <a:chExt cx="0" cy="0"/>
        </a:xfrm>
      </p:grpSpPr>
      <p:sp>
        <p:nvSpPr>
          <p:cNvPr id="93" name="Google Shape;93;p124"/>
          <p:cNvSpPr txBox="1"/>
          <p:nvPr>
            <p:ph type="title"/>
          </p:nvPr>
        </p:nvSpPr>
        <p:spPr>
          <a:xfrm>
            <a:off x="2589212" y="446088"/>
            <a:ext cx="3505199" cy="976312"/>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262626"/>
              </a:buClr>
              <a:buSzPts val="2000"/>
              <a:buFont typeface="Century Gothic"/>
              <a:buNone/>
              <a:defRPr b="0" i="0" sz="20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94" name="Google Shape;94;p124"/>
          <p:cNvSpPr txBox="1"/>
          <p:nvPr>
            <p:ph idx="1" type="body"/>
          </p:nvPr>
        </p:nvSpPr>
        <p:spPr>
          <a:xfrm>
            <a:off x="6323012" y="446088"/>
            <a:ext cx="5181600" cy="5414963"/>
          </a:xfrm>
          <a:prstGeom prst="rect">
            <a:avLst/>
          </a:prstGeom>
          <a:noFill/>
          <a:ln>
            <a:noFill/>
          </a:ln>
        </p:spPr>
        <p:txBody>
          <a:bodyPr anchorCtr="0" anchor="ctr" bIns="91425" lIns="91425" spcFirstLastPara="1" rIns="91425" wrap="square" tIns="91425">
            <a:noAutofit/>
          </a:bodyPr>
          <a:lstStyle>
            <a:lvl1pPr indent="-342900" lvl="0" marL="457200" marR="0" algn="l">
              <a:lnSpc>
                <a:spcPct val="100000"/>
              </a:lnSpc>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95" name="Google Shape;95;p124"/>
          <p:cNvSpPr txBox="1"/>
          <p:nvPr>
            <p:ph idx="2" type="body"/>
          </p:nvPr>
        </p:nvSpPr>
        <p:spPr>
          <a:xfrm>
            <a:off x="2589212" y="1598613"/>
            <a:ext cx="3505199" cy="4262436"/>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1400"/>
              <a:buFont typeface="Noto Sans Symbols"/>
              <a:buNone/>
              <a:defRPr b="0" i="0" sz="1400" u="none" cap="none" strike="noStrike">
                <a:solidFill>
                  <a:srgbClr val="3F3F3F"/>
                </a:solidFill>
                <a:latin typeface="Century Gothic"/>
                <a:ea typeface="Century Gothic"/>
                <a:cs typeface="Century Gothic"/>
                <a:sym typeface="Century Gothic"/>
              </a:defRPr>
            </a:lvl1pPr>
            <a:lvl2pPr indent="-228600" lvl="1" marL="914400" marR="0" algn="l">
              <a:lnSpc>
                <a:spcPct val="100000"/>
              </a:lnSpc>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2pPr>
            <a:lvl3pPr indent="-228600" lvl="2" marL="1371600" marR="0" algn="l">
              <a:lnSpc>
                <a:spcPct val="100000"/>
              </a:lnSpc>
              <a:spcBef>
                <a:spcPts val="1000"/>
              </a:spcBef>
              <a:spcAft>
                <a:spcPts val="0"/>
              </a:spcAft>
              <a:buClr>
                <a:schemeClr val="accent1"/>
              </a:buClr>
              <a:buSzPts val="1000"/>
              <a:buFont typeface="Noto Sans Symbols"/>
              <a:buNone/>
              <a:defRPr b="0" i="0" sz="1000" u="none" cap="none" strike="noStrike">
                <a:solidFill>
                  <a:srgbClr val="3F3F3F"/>
                </a:solidFill>
                <a:latin typeface="Century Gothic"/>
                <a:ea typeface="Century Gothic"/>
                <a:cs typeface="Century Gothic"/>
                <a:sym typeface="Century Gothic"/>
              </a:defRPr>
            </a:lvl3pPr>
            <a:lvl4pPr indent="-228600" lvl="3" marL="18288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4pPr>
            <a:lvl5pPr indent="-228600" lvl="4" marL="22860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5pPr>
            <a:lvl6pPr indent="-228600" lvl="5" marL="27432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6pPr>
            <a:lvl7pPr indent="-228600" lvl="6" marL="32004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7pPr>
            <a:lvl8pPr indent="-228600" lvl="7" marL="36576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8pPr>
            <a:lvl9pPr indent="-228600" lvl="8" marL="41148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9pPr>
          </a:lstStyle>
          <a:p/>
        </p:txBody>
      </p:sp>
      <p:sp>
        <p:nvSpPr>
          <p:cNvPr id="96" name="Google Shape;96;p124"/>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7" name="Google Shape;97;p124"/>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8" name="Google Shape;98;p124"/>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24"/>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100" name="Shape 100"/>
        <p:cNvGrpSpPr/>
        <p:nvPr/>
      </p:nvGrpSpPr>
      <p:grpSpPr>
        <a:xfrm>
          <a:off x="0" y="0"/>
          <a:ext cx="0" cy="0"/>
          <a:chOff x="0" y="0"/>
          <a:chExt cx="0" cy="0"/>
        </a:xfrm>
      </p:grpSpPr>
      <p:sp>
        <p:nvSpPr>
          <p:cNvPr id="101" name="Google Shape;101;p125"/>
          <p:cNvSpPr txBox="1"/>
          <p:nvPr>
            <p:ph type="title"/>
          </p:nvPr>
        </p:nvSpPr>
        <p:spPr>
          <a:xfrm>
            <a:off x="2589213" y="4800600"/>
            <a:ext cx="8915400" cy="566738"/>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262626"/>
              </a:buClr>
              <a:buSzPts val="2400"/>
              <a:buFont typeface="Century Gothic"/>
              <a:buNone/>
              <a:defRPr b="0" i="0" sz="2400" u="none" cap="none" strike="noStrike">
                <a:solidFill>
                  <a:srgbClr val="262626"/>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102" name="Google Shape;102;p125"/>
          <p:cNvSpPr/>
          <p:nvPr>
            <p:ph idx="2" type="pic"/>
          </p:nvPr>
        </p:nvSpPr>
        <p:spPr>
          <a:xfrm>
            <a:off x="2589212" y="634965"/>
            <a:ext cx="8915400" cy="3854970"/>
          </a:xfrm>
          <a:prstGeom prst="rect">
            <a:avLst/>
          </a:prstGeom>
          <a:noFill/>
          <a:ln>
            <a:noFill/>
          </a:ln>
        </p:spPr>
      </p:sp>
      <p:sp>
        <p:nvSpPr>
          <p:cNvPr id="103" name="Google Shape;103;p125"/>
          <p:cNvSpPr txBox="1"/>
          <p:nvPr>
            <p:ph idx="1" type="body"/>
          </p:nvPr>
        </p:nvSpPr>
        <p:spPr>
          <a:xfrm>
            <a:off x="2589213" y="5367338"/>
            <a:ext cx="8915400" cy="493712"/>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1pPr>
            <a:lvl2pPr indent="-228600" lvl="1" marL="914400" marR="0" algn="l">
              <a:lnSpc>
                <a:spcPct val="100000"/>
              </a:lnSpc>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2pPr>
            <a:lvl3pPr indent="-228600" lvl="2" marL="1371600" marR="0" algn="l">
              <a:lnSpc>
                <a:spcPct val="100000"/>
              </a:lnSpc>
              <a:spcBef>
                <a:spcPts val="1000"/>
              </a:spcBef>
              <a:spcAft>
                <a:spcPts val="0"/>
              </a:spcAft>
              <a:buClr>
                <a:schemeClr val="accent1"/>
              </a:buClr>
              <a:buSzPts val="1000"/>
              <a:buFont typeface="Noto Sans Symbols"/>
              <a:buNone/>
              <a:defRPr b="0" i="0" sz="1000" u="none" cap="none" strike="noStrike">
                <a:solidFill>
                  <a:srgbClr val="3F3F3F"/>
                </a:solidFill>
                <a:latin typeface="Century Gothic"/>
                <a:ea typeface="Century Gothic"/>
                <a:cs typeface="Century Gothic"/>
                <a:sym typeface="Century Gothic"/>
              </a:defRPr>
            </a:lvl3pPr>
            <a:lvl4pPr indent="-228600" lvl="3" marL="18288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4pPr>
            <a:lvl5pPr indent="-228600" lvl="4" marL="22860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5pPr>
            <a:lvl6pPr indent="-228600" lvl="5" marL="27432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6pPr>
            <a:lvl7pPr indent="-228600" lvl="6" marL="32004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7pPr>
            <a:lvl8pPr indent="-228600" lvl="7" marL="36576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8pPr>
            <a:lvl9pPr indent="-228600" lvl="8" marL="4114800" marR="0" algn="l">
              <a:lnSpc>
                <a:spcPct val="100000"/>
              </a:lnSpc>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9pPr>
          </a:lstStyle>
          <a:p/>
        </p:txBody>
      </p:sp>
      <p:sp>
        <p:nvSpPr>
          <p:cNvPr id="104" name="Google Shape;104;p125"/>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5" name="Google Shape;105;p125"/>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6" name="Google Shape;106;p125"/>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25"/>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DE6C3"/>
            </a:gs>
          </a:gsLst>
          <a:path path="circle">
            <a:fillToRect b="100%" r="100%"/>
          </a:path>
          <a:tileRect l="-100%" t="-100%"/>
        </a:gradFill>
      </p:bgPr>
    </p:bg>
    <p:spTree>
      <p:nvGrpSpPr>
        <p:cNvPr id="9" name="Shape 9"/>
        <p:cNvGrpSpPr/>
        <p:nvPr/>
      </p:nvGrpSpPr>
      <p:grpSpPr>
        <a:xfrm>
          <a:off x="0" y="0"/>
          <a:ext cx="0" cy="0"/>
          <a:chOff x="0" y="0"/>
          <a:chExt cx="0" cy="0"/>
        </a:xfrm>
      </p:grpSpPr>
      <p:grpSp>
        <p:nvGrpSpPr>
          <p:cNvPr id="10" name="Google Shape;10;p116"/>
          <p:cNvGrpSpPr/>
          <p:nvPr/>
        </p:nvGrpSpPr>
        <p:grpSpPr>
          <a:xfrm>
            <a:off x="1" y="228600"/>
            <a:ext cx="2851516" cy="6638628"/>
            <a:chOff x="2487613" y="285750"/>
            <a:chExt cx="2428875" cy="5654676"/>
          </a:xfrm>
        </p:grpSpPr>
        <p:sp>
          <p:nvSpPr>
            <p:cNvPr id="11" name="Google Shape;11;p116"/>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16"/>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116"/>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116"/>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116"/>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116"/>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116"/>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116"/>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116"/>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116"/>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116"/>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116"/>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 name="Google Shape;23;p116"/>
          <p:cNvGrpSpPr/>
          <p:nvPr/>
        </p:nvGrpSpPr>
        <p:grpSpPr>
          <a:xfrm>
            <a:off x="27222" y="-786"/>
            <a:ext cx="2356674" cy="6854039"/>
            <a:chOff x="6627813" y="194833"/>
            <a:chExt cx="1952625" cy="5678918"/>
          </a:xfrm>
        </p:grpSpPr>
        <p:sp>
          <p:nvSpPr>
            <p:cNvPr id="24" name="Google Shape;24;p116"/>
            <p:cNvSpPr/>
            <p:nvPr/>
          </p:nvSpPr>
          <p:spPr>
            <a:xfrm>
              <a:off x="6627813" y="194833"/>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116"/>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116"/>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116"/>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116"/>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116"/>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116"/>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116"/>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116"/>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116"/>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116"/>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116"/>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 name="Google Shape;36;p116"/>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16"/>
          <p:cNvSpPr txBox="1"/>
          <p:nvPr>
            <p:ph type="title"/>
          </p:nvPr>
        </p:nvSpPr>
        <p:spPr>
          <a:xfrm>
            <a:off x="2592924" y="624110"/>
            <a:ext cx="8911687" cy="128089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38" name="Google Shape;38;p116"/>
          <p:cNvSpPr txBox="1"/>
          <p:nvPr>
            <p:ph idx="1" type="body"/>
          </p:nvPr>
        </p:nvSpPr>
        <p:spPr>
          <a:xfrm>
            <a:off x="2589212" y="2133600"/>
            <a:ext cx="8915400" cy="3886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39" name="Google Shape;39;p116"/>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40" name="Google Shape;40;p116"/>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41" name="Google Shape;41;p116"/>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4.jpg"/><Relationship Id="rId5" Type="http://schemas.openxmlformats.org/officeDocument/2006/relationships/image" Target="../media/image7.jpg"/><Relationship Id="rId6" Type="http://schemas.openxmlformats.org/officeDocument/2006/relationships/image" Target="../media/image3.jpg"/><Relationship Id="rId7" Type="http://schemas.openxmlformats.org/officeDocument/2006/relationships/image" Target="../media/image2.jpg"/><Relationship Id="rId8" Type="http://schemas.openxmlformats.org/officeDocument/2006/relationships/image" Target="../media/image2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71.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8.jpg"/><Relationship Id="rId5" Type="http://schemas.openxmlformats.org/officeDocument/2006/relationships/image" Target="../media/image6.jpg"/><Relationship Id="rId6" Type="http://schemas.openxmlformats.org/officeDocument/2006/relationships/image" Target="../media/image22.jpg"/><Relationship Id="rId7" Type="http://schemas.openxmlformats.org/officeDocument/2006/relationships/image" Target="../media/image4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jpg"/><Relationship Id="rId4" Type="http://schemas.openxmlformats.org/officeDocument/2006/relationships/image" Target="../media/image10.jpg"/><Relationship Id="rId5" Type="http://schemas.openxmlformats.org/officeDocument/2006/relationships/image" Target="../media/image12.jpg"/><Relationship Id="rId6"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jpg"/><Relationship Id="rId4" Type="http://schemas.openxmlformats.org/officeDocument/2006/relationships/image" Target="../media/image54.png"/><Relationship Id="rId5" Type="http://schemas.openxmlformats.org/officeDocument/2006/relationships/image" Target="../media/image28.png"/><Relationship Id="rId6"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jpg"/><Relationship Id="rId4" Type="http://schemas.openxmlformats.org/officeDocument/2006/relationships/image" Target="../media/image23.jpg"/><Relationship Id="rId5" Type="http://schemas.openxmlformats.org/officeDocument/2006/relationships/image" Target="../media/image16.jpg"/><Relationship Id="rId6" Type="http://schemas.openxmlformats.org/officeDocument/2006/relationships/image" Target="../media/image1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jpg"/><Relationship Id="rId4" Type="http://schemas.openxmlformats.org/officeDocument/2006/relationships/image" Target="../media/image21.jpg"/><Relationship Id="rId5" Type="http://schemas.openxmlformats.org/officeDocument/2006/relationships/image" Target="../media/image20.jpg"/><Relationship Id="rId6" Type="http://schemas.openxmlformats.org/officeDocument/2006/relationships/image" Target="../media/image19.jpg"/><Relationship Id="rId7"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jpg"/><Relationship Id="rId4" Type="http://schemas.openxmlformats.org/officeDocument/2006/relationships/image" Target="../media/image7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4.jpg"/><Relationship Id="rId8" Type="http://schemas.openxmlformats.org/officeDocument/2006/relationships/image" Target="../media/image3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7.jpg"/><Relationship Id="rId4" Type="http://schemas.openxmlformats.org/officeDocument/2006/relationships/image" Target="../media/image50.jpg"/><Relationship Id="rId5" Type="http://schemas.openxmlformats.org/officeDocument/2006/relationships/image" Target="../media/image33.jpg"/><Relationship Id="rId6" Type="http://schemas.openxmlformats.org/officeDocument/2006/relationships/image" Target="../media/image3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5.jpg"/><Relationship Id="rId4" Type="http://schemas.openxmlformats.org/officeDocument/2006/relationships/image" Target="../media/image41.jpg"/><Relationship Id="rId5" Type="http://schemas.openxmlformats.org/officeDocument/2006/relationships/image" Target="../media/image44.jpg"/><Relationship Id="rId6" Type="http://schemas.openxmlformats.org/officeDocument/2006/relationships/image" Target="../media/image4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0.jpg"/><Relationship Id="rId4" Type="http://schemas.openxmlformats.org/officeDocument/2006/relationships/image" Target="../media/image39.jpg"/><Relationship Id="rId5" Type="http://schemas.openxmlformats.org/officeDocument/2006/relationships/image" Target="../media/image43.jpg"/><Relationship Id="rId6" Type="http://schemas.openxmlformats.org/officeDocument/2006/relationships/image" Target="../media/image7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2.png"/><Relationship Id="rId4" Type="http://schemas.openxmlformats.org/officeDocument/2006/relationships/image" Target="../media/image49.jpg"/><Relationship Id="rId5" Type="http://schemas.openxmlformats.org/officeDocument/2006/relationships/image" Target="../media/image53.jpg"/><Relationship Id="rId6" Type="http://schemas.openxmlformats.org/officeDocument/2006/relationships/image" Target="../media/image4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1.jpg"/><Relationship Id="rId4" Type="http://schemas.openxmlformats.org/officeDocument/2006/relationships/image" Target="../media/image56.jpg"/><Relationship Id="rId5" Type="http://schemas.openxmlformats.org/officeDocument/2006/relationships/image" Target="../media/image60.png"/><Relationship Id="rId6" Type="http://schemas.openxmlformats.org/officeDocument/2006/relationships/image" Target="../media/image5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5.jpg"/><Relationship Id="rId4" Type="http://schemas.openxmlformats.org/officeDocument/2006/relationships/image" Target="../media/image62.jpg"/><Relationship Id="rId5" Type="http://schemas.openxmlformats.org/officeDocument/2006/relationships/image" Target="../media/image57.jpg"/><Relationship Id="rId6" Type="http://schemas.openxmlformats.org/officeDocument/2006/relationships/image" Target="../media/image59.jpg"/><Relationship Id="rId7" Type="http://schemas.openxmlformats.org/officeDocument/2006/relationships/image" Target="../media/image72.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65.jpg"/><Relationship Id="rId4" Type="http://schemas.openxmlformats.org/officeDocument/2006/relationships/image" Target="../media/image70.png"/><Relationship Id="rId5" Type="http://schemas.openxmlformats.org/officeDocument/2006/relationships/image" Target="../media/image63.jpg"/><Relationship Id="rId6" Type="http://schemas.openxmlformats.org/officeDocument/2006/relationships/image" Target="../media/image69.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66.jpg"/><Relationship Id="rId4" Type="http://schemas.openxmlformats.org/officeDocument/2006/relationships/image" Target="../media/image67.jpg"/><Relationship Id="rId5" Type="http://schemas.openxmlformats.org/officeDocument/2006/relationships/image" Target="../media/image64.jpg"/><Relationship Id="rId6" Type="http://schemas.openxmlformats.org/officeDocument/2006/relationships/image" Target="../media/image6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
          <p:cNvSpPr txBox="1"/>
          <p:nvPr/>
        </p:nvSpPr>
        <p:spPr>
          <a:xfrm>
            <a:off x="699715" y="5361140"/>
            <a:ext cx="7091299" cy="1172807"/>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90000"/>
              </a:lnSpc>
              <a:spcBef>
                <a:spcPts val="0"/>
              </a:spcBef>
              <a:spcAft>
                <a:spcPts val="0"/>
              </a:spcAft>
              <a:buNone/>
            </a:pPr>
            <a:r>
              <a:rPr b="1" i="0" lang="cs-CZ" sz="4000" u="none" cap="none" strike="noStrike">
                <a:solidFill>
                  <a:schemeClr val="dk1"/>
                </a:solidFill>
                <a:latin typeface="Arial"/>
                <a:ea typeface="Arial"/>
                <a:cs typeface="Arial"/>
                <a:sym typeface="Arial"/>
              </a:rPr>
              <a:t>Místní poplatky: zábor veřejného prostranství</a:t>
            </a:r>
            <a:endParaRPr b="1" i="0" sz="4000" u="none" cap="none" strike="noStrike">
              <a:solidFill>
                <a:schemeClr val="dk1"/>
              </a:solidFill>
              <a:latin typeface="Arial"/>
              <a:ea typeface="Arial"/>
              <a:cs typeface="Arial"/>
              <a:sym typeface="Arial"/>
            </a:endParaRPr>
          </a:p>
        </p:txBody>
      </p:sp>
      <p:sp>
        <p:nvSpPr>
          <p:cNvPr id="169" name="Google Shape;169;p2"/>
          <p:cNvSpPr txBox="1"/>
          <p:nvPr/>
        </p:nvSpPr>
        <p:spPr>
          <a:xfrm>
            <a:off x="8571507" y="5532316"/>
            <a:ext cx="3291839" cy="83045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cs-CZ" sz="2000" u="none" cap="none" strike="noStrike">
                <a:solidFill>
                  <a:schemeClr val="dk1"/>
                </a:solidFill>
                <a:latin typeface="Arial"/>
                <a:ea typeface="Arial"/>
                <a:cs typeface="Arial"/>
                <a:sym typeface="Arial"/>
              </a:rPr>
              <a:t>Mgr. Vlastimil Veselý, MBA, LL.M</a:t>
            </a:r>
            <a:r>
              <a:rPr b="0" i="0" lang="cs-CZ" sz="2000" u="none" cap="none" strike="noStrike">
                <a:solidFill>
                  <a:schemeClr val="dk1"/>
                </a:solidFill>
                <a:latin typeface="Arial"/>
                <a:ea typeface="Arial"/>
                <a:cs typeface="Arial"/>
                <a:sym typeface="Arial"/>
              </a:rPr>
              <a:t>. </a:t>
            </a:r>
            <a:endParaRPr/>
          </a:p>
        </p:txBody>
      </p:sp>
      <p:pic>
        <p:nvPicPr>
          <p:cNvPr descr="Obsah obrázku osoba, boty, oblečení, jízdní kolo&#10;&#10;Obsah vygenerovaný umělou inteligencí může být nesprávný." id="170" name="Google Shape;170;p2"/>
          <p:cNvPicPr preferRelativeResize="0"/>
          <p:nvPr/>
        </p:nvPicPr>
        <p:blipFill rotWithShape="1">
          <a:blip r:embed="rId3">
            <a:alphaModFix/>
          </a:blip>
          <a:srcRect b="0" l="0" r="0" t="0"/>
          <a:stretch/>
        </p:blipFill>
        <p:spPr>
          <a:xfrm>
            <a:off x="0" y="9682"/>
            <a:ext cx="3985487" cy="2601589"/>
          </a:xfrm>
          <a:prstGeom prst="rect">
            <a:avLst/>
          </a:prstGeom>
          <a:noFill/>
          <a:ln>
            <a:noFill/>
          </a:ln>
        </p:spPr>
      </p:pic>
      <p:pic>
        <p:nvPicPr>
          <p:cNvPr descr="Přehled pravidel při záboru veřejného prostranství - Oficiální stránky  města Žatec" id="171" name="Google Shape;171;p2"/>
          <p:cNvPicPr preferRelativeResize="0"/>
          <p:nvPr/>
        </p:nvPicPr>
        <p:blipFill rotWithShape="1">
          <a:blip r:embed="rId4">
            <a:alphaModFix/>
          </a:blip>
          <a:srcRect b="0" l="0" r="0" t="0"/>
          <a:stretch/>
        </p:blipFill>
        <p:spPr>
          <a:xfrm>
            <a:off x="3985487" y="0"/>
            <a:ext cx="5665302" cy="2611271"/>
          </a:xfrm>
          <a:prstGeom prst="rect">
            <a:avLst/>
          </a:prstGeom>
          <a:noFill/>
          <a:ln>
            <a:noFill/>
          </a:ln>
        </p:spPr>
      </p:pic>
      <p:pic>
        <p:nvPicPr>
          <p:cNvPr descr="Nezaplacený zábor veřejného prostranství - již zaplaceno: Dobříš" id="172" name="Google Shape;172;p2"/>
          <p:cNvPicPr preferRelativeResize="0"/>
          <p:nvPr/>
        </p:nvPicPr>
        <p:blipFill rotWithShape="1">
          <a:blip r:embed="rId5">
            <a:alphaModFix/>
          </a:blip>
          <a:srcRect b="0" l="0" r="0" t="0"/>
          <a:stretch/>
        </p:blipFill>
        <p:spPr>
          <a:xfrm>
            <a:off x="8634203" y="-1"/>
            <a:ext cx="3483562" cy="2609309"/>
          </a:xfrm>
          <a:prstGeom prst="rect">
            <a:avLst/>
          </a:prstGeom>
          <a:noFill/>
          <a:ln>
            <a:noFill/>
          </a:ln>
        </p:spPr>
      </p:pic>
      <p:pic>
        <p:nvPicPr>
          <p:cNvPr descr="Samoobslužné chytré balíkové doručovací boxy | ALFA 3" id="173" name="Google Shape;173;p2"/>
          <p:cNvPicPr preferRelativeResize="0"/>
          <p:nvPr/>
        </p:nvPicPr>
        <p:blipFill rotWithShape="1">
          <a:blip r:embed="rId6">
            <a:alphaModFix/>
          </a:blip>
          <a:srcRect b="0" l="0" r="0" t="0"/>
          <a:stretch/>
        </p:blipFill>
        <p:spPr>
          <a:xfrm>
            <a:off x="-44423" y="2608174"/>
            <a:ext cx="4376907" cy="2752966"/>
          </a:xfrm>
          <a:prstGeom prst="rect">
            <a:avLst/>
          </a:prstGeom>
          <a:noFill/>
          <a:ln>
            <a:noFill/>
          </a:ln>
        </p:spPr>
      </p:pic>
      <p:pic>
        <p:nvPicPr>
          <p:cNvPr descr="Prodej trubkového lešení | SCASERV" id="174" name="Google Shape;174;p2"/>
          <p:cNvPicPr preferRelativeResize="0"/>
          <p:nvPr/>
        </p:nvPicPr>
        <p:blipFill rotWithShape="1">
          <a:blip r:embed="rId7">
            <a:alphaModFix/>
          </a:blip>
          <a:srcRect b="0" l="0" r="0" t="0"/>
          <a:stretch/>
        </p:blipFill>
        <p:spPr>
          <a:xfrm>
            <a:off x="4307452" y="2607354"/>
            <a:ext cx="4134960" cy="2744105"/>
          </a:xfrm>
          <a:prstGeom prst="rect">
            <a:avLst/>
          </a:prstGeom>
          <a:noFill/>
          <a:ln>
            <a:noFill/>
          </a:ln>
        </p:spPr>
      </p:pic>
      <p:pic>
        <p:nvPicPr>
          <p:cNvPr descr="grilovaná kuřata Brno, rozvoz grilovaných kuřat Brno" id="175" name="Google Shape;175;p2"/>
          <p:cNvPicPr preferRelativeResize="0"/>
          <p:nvPr/>
        </p:nvPicPr>
        <p:blipFill rotWithShape="1">
          <a:blip r:embed="rId8">
            <a:alphaModFix/>
          </a:blip>
          <a:srcRect b="0" l="0" r="0" t="0"/>
          <a:stretch/>
        </p:blipFill>
        <p:spPr>
          <a:xfrm>
            <a:off x="8442412" y="2598492"/>
            <a:ext cx="3675353" cy="27529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1"/>
          <p:cNvSpPr/>
          <p:nvPr/>
        </p:nvSpPr>
        <p:spPr>
          <a:xfrm>
            <a:off x="0" y="0"/>
            <a:ext cx="11919284" cy="5247590"/>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00000"/>
              </a:lnSpc>
              <a:spcBef>
                <a:spcPts val="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veřejného prostranství,</a:t>
            </a:r>
            <a:r>
              <a:rPr b="0" baseline="30000" i="0" lang="cs-CZ" sz="3000" u="none" cap="none" strike="noStrike">
                <a:solidFill>
                  <a:srgbClr val="000000"/>
                </a:solidFill>
                <a:latin typeface="Times New Roman"/>
                <a:ea typeface="Times New Roman"/>
                <a:cs typeface="Times New Roman"/>
                <a:sym typeface="Times New Roman"/>
              </a:rPr>
              <a:t>4b)</a:t>
            </a:r>
            <a:r>
              <a:rPr b="0" i="0" lang="cs-CZ" sz="3000" u="none" cap="none" strike="noStrike">
                <a:solidFill>
                  <a:srgbClr val="000000"/>
                </a:solidFill>
                <a:latin typeface="Times New Roman"/>
                <a:ea typeface="Times New Roman"/>
                <a:cs typeface="Times New Roman"/>
                <a:sym typeface="Times New Roman"/>
              </a:rPr>
              <a:t> kterým se rozumí </a:t>
            </a:r>
            <a:r>
              <a:rPr b="0" i="0" lang="cs-CZ" sz="3000" u="sng" cap="none" strike="noStrike">
                <a:solidFill>
                  <a:srgbClr val="00B0F0"/>
                </a:solidFill>
                <a:latin typeface="Times New Roman"/>
                <a:ea typeface="Times New Roman"/>
                <a:cs typeface="Times New Roman"/>
                <a:sym typeface="Times New Roman"/>
              </a:rPr>
              <a:t>provádění</a:t>
            </a:r>
            <a:r>
              <a:rPr b="0" i="0" lang="cs-CZ" sz="3000" u="none" cap="none" strike="noStrike">
                <a:solidFill>
                  <a:srgbClr val="00B0F0"/>
                </a:solidFill>
                <a:latin typeface="Times New Roman"/>
                <a:ea typeface="Times New Roman"/>
                <a:cs typeface="Times New Roman"/>
                <a:sym typeface="Times New Roman"/>
              </a:rPr>
              <a:t> výkopových prací</a:t>
            </a:r>
            <a:r>
              <a:rPr b="0" i="0" lang="cs-CZ" sz="3000" u="none" cap="none" strike="noStrike">
                <a:solidFill>
                  <a:srgbClr val="000000"/>
                </a:solidFill>
                <a:latin typeface="Times New Roman"/>
                <a:ea typeface="Times New Roman"/>
                <a:cs typeface="Times New Roman"/>
                <a:sym typeface="Times New Roman"/>
              </a:rPr>
              <a:t>, </a:t>
            </a:r>
            <a:r>
              <a:rPr b="0" i="0" lang="cs-CZ" sz="3000" u="none" cap="none" strike="noStrike">
                <a:solidFill>
                  <a:schemeClr val="dk1"/>
                </a:solidFill>
                <a:latin typeface="Times New Roman"/>
                <a:ea typeface="Times New Roman"/>
                <a:cs typeface="Times New Roman"/>
                <a:sym typeface="Times New Roman"/>
              </a:rPr>
              <a:t>umístění dočasných staveb a zařízení sloužících pro poskytování prodeje a služeb, pro umístění stavebních nebo reklamních zařízení, zařízení cirkusů, lunaparků a jiných obdobných atrakcí, umístění skládek, vyhrazení trvalého parkovacího místa a užívání tohoto prostranství pro kulturní, sportovní a reklamní akce nebo potřeby tvorby filmových a televizních děl. </a:t>
            </a:r>
            <a:r>
              <a:rPr b="0" i="0" lang="cs-CZ" sz="3000" u="none" cap="none" strike="noStrike">
                <a:solidFill>
                  <a:srgbClr val="000000"/>
                </a:solidFill>
                <a:latin typeface="Times New Roman"/>
                <a:ea typeface="Times New Roman"/>
                <a:cs typeface="Times New Roman"/>
                <a:sym typeface="Times New Roman"/>
              </a:rPr>
              <a:t>Z akcí pořádaných na veřejném prostranství, jejichž celý výtěžek je odveden na charitativní a veřejně prospěšné účely, se poplatek neplatí.</a:t>
            </a:r>
            <a:endParaRPr b="0"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101"/>
          <p:cNvSpPr/>
          <p:nvPr/>
        </p:nvSpPr>
        <p:spPr>
          <a:xfrm>
            <a:off x="513347" y="405825"/>
            <a:ext cx="11293642" cy="55553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200" u="none" cap="none" strike="noStrike">
                <a:solidFill>
                  <a:srgbClr val="000000"/>
                </a:solidFill>
                <a:latin typeface="Times New Roman"/>
                <a:ea typeface="Times New Roman"/>
                <a:cs typeface="Times New Roman"/>
                <a:sym typeface="Times New Roman"/>
              </a:rPr>
              <a:t>Hlava III</a:t>
            </a:r>
            <a:endParaRPr b="0" i="0" sz="32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2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 4</a:t>
            </a:r>
            <a:endParaRPr/>
          </a:p>
          <a:p>
            <a:pPr indent="0" lvl="0" marL="0" marR="0" rtl="0" algn="ctr">
              <a:lnSpc>
                <a:spcPct val="100000"/>
              </a:lnSpc>
              <a:spcBef>
                <a:spcPts val="120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2" marL="914400" marR="0" rtl="0" algn="just">
              <a:lnSpc>
                <a:spcPct val="100000"/>
              </a:lnSpc>
              <a:spcBef>
                <a:spcPts val="600"/>
              </a:spcBef>
              <a:spcAft>
                <a:spcPts val="0"/>
              </a:spcAft>
              <a:buNone/>
            </a:pPr>
            <a:r>
              <a:rPr b="0" i="0" lang="cs-CZ" sz="3200" u="none" cap="none" strike="noStrike">
                <a:solidFill>
                  <a:srgbClr val="000000"/>
                </a:solidFill>
                <a:latin typeface="Times New Roman"/>
                <a:ea typeface="Times New Roman"/>
                <a:cs typeface="Times New Roman"/>
                <a:sym typeface="Times New Roman"/>
              </a:rPr>
              <a:t>(2) Poplatek za užívání veřejného prostranství platí fyzické i právnické osoby, které </a:t>
            </a:r>
            <a:r>
              <a:rPr b="1" i="0" lang="cs-CZ" sz="3200" u="sng" cap="none" strike="noStrike">
                <a:solidFill>
                  <a:srgbClr val="000000"/>
                </a:solidFill>
                <a:latin typeface="Times New Roman"/>
                <a:ea typeface="Times New Roman"/>
                <a:cs typeface="Times New Roman"/>
                <a:sym typeface="Times New Roman"/>
              </a:rPr>
              <a:t>užívají</a:t>
            </a:r>
            <a:r>
              <a:rPr b="0" i="0" lang="cs-CZ" sz="3200" u="none" cap="none" strike="noStrike">
                <a:solidFill>
                  <a:srgbClr val="000000"/>
                </a:solidFill>
                <a:latin typeface="Times New Roman"/>
                <a:ea typeface="Times New Roman"/>
                <a:cs typeface="Times New Roman"/>
                <a:sym typeface="Times New Roman"/>
              </a:rPr>
              <a:t> veřejné prostranství způsobem uvedeným v odstavci 1.</a:t>
            </a:r>
            <a:endParaRPr/>
          </a:p>
          <a:p>
            <a:pPr indent="0" lvl="3" marL="914400" marR="0" rtl="0" algn="just">
              <a:lnSpc>
                <a:spcPct val="100000"/>
              </a:lnSpc>
              <a:spcBef>
                <a:spcPts val="1200"/>
              </a:spcBef>
              <a:spcAft>
                <a:spcPts val="0"/>
              </a:spcAft>
              <a:buNone/>
            </a:pPr>
            <a:r>
              <a:rPr b="0" i="0" lang="cs-CZ" sz="3200" u="none" cap="none" strike="noStrike">
                <a:solidFill>
                  <a:srgbClr val="000000"/>
                </a:solidFill>
                <a:latin typeface="Times New Roman"/>
                <a:ea typeface="Times New Roman"/>
                <a:cs typeface="Times New Roman"/>
                <a:sym typeface="Times New Roman"/>
              </a:rPr>
              <a:t>(3) Poplatku za užívání veřejného prostranství spočívajícího ve vyhrazení trvalého parkovacího místa nepodléhají osoby</a:t>
            </a:r>
            <a:r>
              <a:rPr b="1" i="0" lang="cs-CZ" sz="3200" u="none" cap="none" strike="noStrike">
                <a:solidFill>
                  <a:srgbClr val="000000"/>
                </a:solidFill>
                <a:latin typeface="Times New Roman"/>
                <a:ea typeface="Times New Roman"/>
                <a:cs typeface="Times New Roman"/>
                <a:sym typeface="Times New Roman"/>
              </a:rPr>
              <a:t>, </a:t>
            </a:r>
            <a:r>
              <a:rPr b="0" i="0" lang="cs-CZ" sz="3200" u="none" cap="none" strike="noStrike">
                <a:solidFill>
                  <a:srgbClr val="000000"/>
                </a:solidFill>
                <a:latin typeface="Times New Roman"/>
                <a:ea typeface="Times New Roman"/>
                <a:cs typeface="Times New Roman"/>
                <a:sym typeface="Times New Roman"/>
              </a:rPr>
              <a:t>které jsou držiteli průkazu ZTP nebo ZTP/P.</a:t>
            </a:r>
            <a:endParaRPr b="0" baseline="30000" i="0" sz="3200" u="none" cap="none" strike="sngStrike">
              <a:solidFill>
                <a:srgbClr val="000000"/>
              </a:solidFill>
              <a:latin typeface="Times New Roman"/>
              <a:ea typeface="Times New Roman"/>
              <a:cs typeface="Times New Roman"/>
              <a:sym typeface="Times New Roman"/>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02"/>
          <p:cNvSpPr/>
          <p:nvPr/>
        </p:nvSpPr>
        <p:spPr>
          <a:xfrm>
            <a:off x="788271" y="687692"/>
            <a:ext cx="10931149" cy="501675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Rozsudek KS v Praze č.j. 46 Af 3/2013-28.</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3200"/>
              <a:buFont typeface="Century Gothic"/>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Poplatníkem je ten, kdo VP užívá </a:t>
            </a:r>
            <a:r>
              <a:rPr b="0" i="0" lang="cs-CZ" sz="3200" u="none" cap="none" strike="noStrike">
                <a:solidFill>
                  <a:schemeClr val="dk1"/>
                </a:solidFill>
                <a:latin typeface="Times New Roman"/>
                <a:ea typeface="Times New Roman"/>
                <a:cs typeface="Times New Roman"/>
                <a:sym typeface="Times New Roman"/>
              </a:rPr>
              <a:t>a nikoli ten, kdo je vlastníkem věcí na VP umístěných nebo kdo tam takovou věc umístil (to jsou pouze pomocná kritéria, pokud není zřejmé, kdo VP užívá) – má-li být účel zpoplatnění užívání veřejného prostranství ve smyslu předpokládaném zákonem zachován, je zcela nezbytné, aby správní orgány měly předně postaveno najisto, kdo veřejné prostranství užívá, a je tedy poplatníkem předmětného poplatku. </a:t>
            </a:r>
            <a:endParaRPr b="1"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103"/>
          <p:cNvSpPr txBox="1"/>
          <p:nvPr/>
        </p:nvSpPr>
        <p:spPr>
          <a:xfrm>
            <a:off x="740328" y="219421"/>
            <a:ext cx="11138483"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Obec má právo vybírat poplatek za zvláštní užívání veřejného prostranství, i když jde o pozemek ve vlastnictví jiné osoby než obce, pokud tento pozemek splňuje definici veřejného prostranství podle zákona o obcích. Poplatek není úhradou za užívání pozemku, ale za zvláštní užívání veřejného prostranství.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Zákon o místních poplatcích stanoví povinnost poplatníka oznámit užívání veřejného prostranství předem, neznamená to, že by poplatek nebylo možné vyměřit i v případě, kdy poplatník tuto povinnost nesplní. Pokud poplatník užívá veřejné prostranství bez předchozího oznámení, může správce poplatku poplatek vyměřit i bez tohoto oznámení, a to na základě vlastních zjištění.</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04"/>
          <p:cNvSpPr/>
          <p:nvPr/>
        </p:nvSpPr>
        <p:spPr>
          <a:xfrm>
            <a:off x="-272717" y="246057"/>
            <a:ext cx="12047621" cy="58939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200" u="none" cap="none" strike="noStrike">
                <a:solidFill>
                  <a:srgbClr val="000000"/>
                </a:solidFill>
                <a:latin typeface="Times New Roman"/>
                <a:ea typeface="Times New Roman"/>
                <a:cs typeface="Times New Roman"/>
                <a:sym typeface="Times New Roman"/>
              </a:rPr>
              <a:t>Hlava III</a:t>
            </a:r>
            <a:endParaRPr b="0" i="0" sz="32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2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 4</a:t>
            </a:r>
            <a:endParaRPr/>
          </a:p>
          <a:p>
            <a:pPr indent="0" lvl="0" marL="0" marR="0" rtl="0" algn="ctr">
              <a:lnSpc>
                <a:spcPct val="100000"/>
              </a:lnSpc>
              <a:spcBef>
                <a:spcPts val="120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2" marL="914400" marR="0" rtl="0" algn="just">
              <a:lnSpc>
                <a:spcPct val="100000"/>
              </a:lnSpc>
              <a:spcBef>
                <a:spcPts val="600"/>
              </a:spcBef>
              <a:spcAft>
                <a:spcPts val="0"/>
              </a:spcAft>
              <a:buNone/>
            </a:pPr>
            <a:r>
              <a:rPr b="0" i="0" lang="cs-CZ" sz="3200" u="none" cap="none" strike="noStrike">
                <a:solidFill>
                  <a:srgbClr val="000000"/>
                </a:solidFill>
                <a:latin typeface="Times New Roman"/>
                <a:ea typeface="Times New Roman"/>
                <a:cs typeface="Times New Roman"/>
                <a:sym typeface="Times New Roman"/>
              </a:rPr>
              <a:t>(4) Sazba poplatku za užívání veřejného prostranství činí až 10,-Kč za každý i započatý m</a:t>
            </a:r>
            <a:r>
              <a:rPr b="0" baseline="30000" i="0" lang="cs-CZ" sz="3200" u="none" cap="none" strike="noStrike">
                <a:solidFill>
                  <a:srgbClr val="000000"/>
                </a:solidFill>
                <a:latin typeface="Times New Roman"/>
                <a:ea typeface="Times New Roman"/>
                <a:cs typeface="Times New Roman"/>
                <a:sym typeface="Times New Roman"/>
              </a:rPr>
              <a:t>2</a:t>
            </a:r>
            <a:r>
              <a:rPr b="0" i="0" lang="cs-CZ" sz="3200" u="none" cap="none" strike="noStrike">
                <a:solidFill>
                  <a:srgbClr val="000000"/>
                </a:solidFill>
                <a:latin typeface="Times New Roman"/>
                <a:ea typeface="Times New Roman"/>
                <a:cs typeface="Times New Roman"/>
                <a:sym typeface="Times New Roman"/>
              </a:rPr>
              <a:t> užívaného veřejného prostranství a každý i započatý den. Za užívání veřejného prostranství k umístění prodejních nebo reklamních zařízení, lunaparků a jiných atrakcí může obec zvýšit sazbu až na její desetinásobek. Obec může stanovit poplatek týdenní, měsíční nebo roční paušální částkou. </a:t>
            </a:r>
            <a:endParaRPr b="0" i="0" sz="32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105"/>
          <p:cNvSpPr/>
          <p:nvPr/>
        </p:nvSpPr>
        <p:spPr>
          <a:xfrm>
            <a:off x="118533" y="481263"/>
            <a:ext cx="12073467" cy="69865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Rozsudek KS v Plzni č. j. 57 Ca 37/2004</a:t>
            </a:r>
            <a:r>
              <a:rPr b="0" i="0" lang="cs-CZ" sz="3200" u="none" cap="none" strike="noStrike">
                <a:solidFill>
                  <a:schemeClr val="dk1"/>
                </a:solidFill>
                <a:latin typeface="Times New Roman"/>
                <a:ea typeface="Times New Roman"/>
                <a:cs typeface="Times New Roman"/>
                <a:sym typeface="Times New Roman"/>
              </a:rPr>
              <a:t>.</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Není rozhodné, kdo je vlastníkem pozemku (zpoplatněno může být i užívání pozemků, které nejsou ve vlastnictví obce a má k nim vlastnické právo jiná fyzická nebo právnická osoba)</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Poplatníkem může být i obec, užívá-li VP a není přitom osvobozena v OZV – aktuální zejména u investičních akcí velkého rozsahu.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V OZV musí být vždy provedena specifikace zpoplatněných VP – </a:t>
            </a:r>
            <a:r>
              <a:rPr b="0" i="0" lang="cs-CZ" sz="3200" u="none" cap="none" strike="noStrike">
                <a:solidFill>
                  <a:schemeClr val="dk1"/>
                </a:solidFill>
                <a:latin typeface="Times New Roman"/>
                <a:ea typeface="Times New Roman"/>
                <a:cs typeface="Times New Roman"/>
                <a:sym typeface="Times New Roman"/>
              </a:rPr>
              <a:t>nejčastěji formou mapy s vyznačením, výpisem ulic, výpisem parcelních čísel; je-li vymezení provedeno v příloze k OZV, musí být odkaz na přílohu přímo v textu OZV a příloha musí řádně viset na úřední desce a vyznačí se na ni data vyvěšení a snětí. </a:t>
            </a:r>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06"/>
          <p:cNvSpPr/>
          <p:nvPr/>
        </p:nvSpPr>
        <p:spPr>
          <a:xfrm>
            <a:off x="1716504" y="525825"/>
            <a:ext cx="10340920" cy="550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Nález Ústavního soudu sp. Zn. P1. ÚS 21/02 ze dne 22. března 2005</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Právní závěr, podle něhož by </a:t>
            </a:r>
            <a:r>
              <a:rPr b="0" i="0" lang="cs-CZ" sz="3200" u="none" cap="none" strike="noStrike">
                <a:solidFill>
                  <a:srgbClr val="FF0000"/>
                </a:solidFill>
                <a:latin typeface="Times New Roman"/>
                <a:ea typeface="Times New Roman"/>
                <a:cs typeface="Times New Roman"/>
                <a:sym typeface="Times New Roman"/>
              </a:rPr>
              <a:t>byl vlastník pozemku povinen platit poplatky za zvláštní užívání svého pozemku</a:t>
            </a:r>
            <a:r>
              <a:rPr b="0" i="0" lang="cs-CZ" sz="3200" u="none" cap="none" strike="noStrike">
                <a:solidFill>
                  <a:schemeClr val="dk1"/>
                </a:solidFill>
                <a:latin typeface="Times New Roman"/>
                <a:ea typeface="Times New Roman"/>
                <a:cs typeface="Times New Roman"/>
                <a:sym typeface="Times New Roman"/>
              </a:rPr>
              <a:t>, který byl jako veřejné prostranství označen obecně závaznou vyhláškou obce, </a:t>
            </a:r>
            <a:r>
              <a:rPr b="0" i="0" lang="cs-CZ" sz="3200" u="none" cap="none" strike="noStrike">
                <a:solidFill>
                  <a:srgbClr val="FF0000"/>
                </a:solidFill>
                <a:latin typeface="Times New Roman"/>
                <a:ea typeface="Times New Roman"/>
                <a:cs typeface="Times New Roman"/>
                <a:sym typeface="Times New Roman"/>
              </a:rPr>
              <a:t>by mohl být</a:t>
            </a:r>
            <a:r>
              <a:rPr b="0" i="0" lang="cs-CZ" sz="3200" u="none" cap="none" strike="noStrike">
                <a:solidFill>
                  <a:schemeClr val="dk1"/>
                </a:solidFill>
                <a:latin typeface="Times New Roman"/>
                <a:ea typeface="Times New Roman"/>
                <a:cs typeface="Times New Roman"/>
                <a:sym typeface="Times New Roman"/>
              </a:rPr>
              <a:t>, podle okolností, </a:t>
            </a:r>
            <a:r>
              <a:rPr b="0" i="0" lang="cs-CZ" sz="3200" u="none" cap="none" strike="noStrike">
                <a:solidFill>
                  <a:srgbClr val="FF0000"/>
                </a:solidFill>
                <a:latin typeface="Times New Roman"/>
                <a:ea typeface="Times New Roman"/>
                <a:cs typeface="Times New Roman"/>
                <a:sym typeface="Times New Roman"/>
              </a:rPr>
              <a:t>v rozporu s ústavní ochranou vlastnictví</a:t>
            </a:r>
            <a:r>
              <a:rPr b="0" i="0" lang="cs-CZ" sz="3200" u="none" cap="none" strike="noStrike">
                <a:solidFill>
                  <a:schemeClr val="dk1"/>
                </a:solidFill>
                <a:latin typeface="Times New Roman"/>
                <a:ea typeface="Times New Roman"/>
                <a:cs typeface="Times New Roman"/>
                <a:sym typeface="Times New Roman"/>
              </a:rPr>
              <a:t>. Ochrana práv vlastníků bude předmětem případného řízení před správními soudy, které vezmou v úvahu všechny relevantní okolnosti individuálního případu a podle toho </a:t>
            </a:r>
            <a:r>
              <a:rPr b="0" i="0" lang="cs-CZ" sz="3200" u="none" cap="none" strike="noStrike">
                <a:solidFill>
                  <a:srgbClr val="FF0000"/>
                </a:solidFill>
                <a:latin typeface="Times New Roman"/>
                <a:ea typeface="Times New Roman"/>
                <a:cs typeface="Times New Roman"/>
                <a:sym typeface="Times New Roman"/>
              </a:rPr>
              <a:t>rozliší výkon vlastnického práva od jeho eventuálního zneužití.</a:t>
            </a:r>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07"/>
          <p:cNvSpPr txBox="1"/>
          <p:nvPr/>
        </p:nvSpPr>
        <p:spPr>
          <a:xfrm>
            <a:off x="366295" y="401052"/>
            <a:ext cx="11938000" cy="70850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Rozsudek NSS č.j. 9 Afs 86/2008-89 ze dne 16. července 2009</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640"/>
              </a:spcBef>
              <a:spcAft>
                <a:spcPts val="0"/>
              </a:spcAft>
              <a:buClr>
                <a:schemeClr val="dk1"/>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Pronajme-li si nájemce pozemek, který je veřejným prostranstvím ve smyslu § 34 zákona č. 128/2008 Sb., o obcích, pak jeho povinnost hradit </a:t>
            </a:r>
            <a:r>
              <a:rPr b="0" i="0" lang="cs-CZ" sz="3200" u="none" cap="none" strike="noStrike">
                <a:solidFill>
                  <a:srgbClr val="FF0000"/>
                </a:solidFill>
                <a:latin typeface="Times New Roman"/>
                <a:ea typeface="Times New Roman"/>
                <a:cs typeface="Times New Roman"/>
                <a:sym typeface="Times New Roman"/>
              </a:rPr>
              <a:t>nájemné</a:t>
            </a:r>
            <a:r>
              <a:rPr b="0" i="0" lang="cs-CZ" sz="3200" u="none" cap="none" strike="noStrike">
                <a:solidFill>
                  <a:schemeClr val="dk1"/>
                </a:solidFill>
                <a:latin typeface="Times New Roman"/>
                <a:ea typeface="Times New Roman"/>
                <a:cs typeface="Times New Roman"/>
                <a:sym typeface="Times New Roman"/>
              </a:rPr>
              <a:t> vyplývající ze soukromoprávního nájemného vztahu </a:t>
            </a:r>
            <a:r>
              <a:rPr b="0" i="0" lang="cs-CZ" sz="3200" u="none" cap="none" strike="noStrike">
                <a:solidFill>
                  <a:srgbClr val="FF0000"/>
                </a:solidFill>
                <a:latin typeface="Times New Roman"/>
                <a:ea typeface="Times New Roman"/>
                <a:cs typeface="Times New Roman"/>
                <a:sym typeface="Times New Roman"/>
              </a:rPr>
              <a:t>nenahrazuje veřejnoprávní povinnost platit místní poplatek </a:t>
            </a:r>
            <a:r>
              <a:rPr b="0" i="0" lang="cs-CZ" sz="3200" u="none" cap="none" strike="noStrike">
                <a:solidFill>
                  <a:schemeClr val="dk1"/>
                </a:solidFill>
                <a:latin typeface="Times New Roman"/>
                <a:ea typeface="Times New Roman"/>
                <a:cs typeface="Times New Roman"/>
                <a:sym typeface="Times New Roman"/>
              </a:rPr>
              <a:t>za zvláštní užívání veřejného prostranství dle § 4 zákona č. 565/1990 Sb., o místních poplatcích. Ani obci tak nelze upírat možnost poskytnout vlastní věc někomu za úplatu. Bude-li ovšem veřejné prostranství nájemcem užíváno zvláštním způsobem, kdy dojde k omezení či vyloučení jeho obecného užívání ostatními subjekty, pak užívání pozemku na základě nájemní smlouvy bude bez vlivu na povinnost subjektu </a:t>
            </a:r>
            <a:r>
              <a:rPr b="1" i="0" lang="cs-CZ" sz="3200" u="none" cap="none" strike="noStrike">
                <a:solidFill>
                  <a:schemeClr val="dk1"/>
                </a:solidFill>
                <a:latin typeface="Times New Roman"/>
                <a:ea typeface="Times New Roman"/>
                <a:cs typeface="Times New Roman"/>
                <a:sym typeface="Times New Roman"/>
              </a:rPr>
              <a:t>platit vedle nájemného také místní poplatek.</a:t>
            </a:r>
            <a:endParaRPr b="1" i="0" sz="32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spd="slow">
    <p:fade/>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108"/>
          <p:cNvSpPr/>
          <p:nvPr/>
        </p:nvSpPr>
        <p:spPr>
          <a:xfrm>
            <a:off x="328474" y="0"/>
            <a:ext cx="11863526" cy="643378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1200"/>
              </a:spcBef>
              <a:spcAft>
                <a:spcPts val="0"/>
              </a:spcAft>
              <a:buNone/>
            </a:pPr>
            <a:r>
              <a:rPr b="0" i="0" lang="cs-CZ" sz="2200" u="none" cap="none" strike="noStrike">
                <a:solidFill>
                  <a:srgbClr val="000000"/>
                </a:solidFill>
                <a:latin typeface="Times New Roman"/>
                <a:ea typeface="Times New Roman"/>
                <a:cs typeface="Times New Roman"/>
                <a:sym typeface="Times New Roman"/>
              </a:rPr>
              <a:t>§ 14</a:t>
            </a:r>
            <a:endParaRPr/>
          </a:p>
          <a:p>
            <a:pPr indent="0" lvl="0" marL="0" marR="0" rtl="0" algn="ctr">
              <a:lnSpc>
                <a:spcPct val="100000"/>
              </a:lnSpc>
              <a:spcBef>
                <a:spcPts val="1200"/>
              </a:spcBef>
              <a:spcAft>
                <a:spcPts val="0"/>
              </a:spcAft>
              <a:buNone/>
            </a:pPr>
            <a:r>
              <a:rPr b="1" i="0" lang="cs-CZ" sz="2200" u="none" cap="none" strike="noStrike">
                <a:solidFill>
                  <a:srgbClr val="000000"/>
                </a:solidFill>
                <a:latin typeface="Times New Roman"/>
                <a:ea typeface="Times New Roman"/>
                <a:cs typeface="Times New Roman"/>
                <a:sym typeface="Times New Roman"/>
              </a:rPr>
              <a:t>Zavedení poplatku</a:t>
            </a:r>
            <a:endParaRPr/>
          </a:p>
          <a:p>
            <a:pPr indent="269875" lvl="0" marL="0" marR="0" rtl="0" algn="just">
              <a:lnSpc>
                <a:spcPct val="100000"/>
              </a:lnSpc>
              <a:spcBef>
                <a:spcPts val="1200"/>
              </a:spcBef>
              <a:spcAft>
                <a:spcPts val="0"/>
              </a:spcAft>
              <a:buNone/>
            </a:pPr>
            <a:r>
              <a:rPr b="0" i="0" lang="cs-CZ" sz="2200" u="none" cap="none" strike="noStrike">
                <a:solidFill>
                  <a:srgbClr val="000000"/>
                </a:solidFill>
                <a:latin typeface="Times New Roman"/>
                <a:ea typeface="Times New Roman"/>
                <a:cs typeface="Times New Roman"/>
                <a:sym typeface="Times New Roman"/>
              </a:rPr>
              <a:t>(1) Obec zavádí poplatek obecně závaznou vyhláškou.</a:t>
            </a:r>
            <a:endParaRPr/>
          </a:p>
          <a:p>
            <a:pPr indent="269875" lvl="0" marL="0" marR="0" rtl="0" algn="just">
              <a:lnSpc>
                <a:spcPct val="100000"/>
              </a:lnSpc>
              <a:spcBef>
                <a:spcPts val="1200"/>
              </a:spcBef>
              <a:spcAft>
                <a:spcPts val="0"/>
              </a:spcAft>
              <a:buNone/>
            </a:pPr>
            <a:r>
              <a:rPr b="0" i="0" lang="cs-CZ" sz="2200" u="none" cap="none" strike="noStrike">
                <a:solidFill>
                  <a:srgbClr val="000000"/>
                </a:solidFill>
                <a:latin typeface="Times New Roman"/>
                <a:ea typeface="Times New Roman"/>
                <a:cs typeface="Times New Roman"/>
                <a:sym typeface="Times New Roman"/>
              </a:rPr>
              <a:t>(2) Obec v obecně závazné vyhlášce upraví</a:t>
            </a:r>
            <a:endParaRPr/>
          </a:p>
          <a:p>
            <a:pPr indent="-269875" lvl="0" marL="269875" marR="0" rtl="0" algn="just">
              <a:lnSpc>
                <a:spcPct val="100000"/>
              </a:lnSpc>
              <a:spcBef>
                <a:spcPts val="0"/>
              </a:spcBef>
              <a:spcAft>
                <a:spcPts val="0"/>
              </a:spcAft>
              <a:buNone/>
            </a:pPr>
            <a:r>
              <a:rPr b="0" i="0" lang="cs-CZ" sz="2200" u="none" cap="none" strike="noStrike">
                <a:solidFill>
                  <a:srgbClr val="000000"/>
                </a:solidFill>
                <a:latin typeface="Times New Roman"/>
                <a:ea typeface="Times New Roman"/>
                <a:cs typeface="Times New Roman"/>
                <a:sym typeface="Times New Roman"/>
              </a:rPr>
              <a:t>a)	sazbu poplatku,</a:t>
            </a:r>
            <a:endParaRPr/>
          </a:p>
          <a:p>
            <a:pPr indent="-269875" lvl="0" marL="269875" marR="0" rtl="0" algn="just">
              <a:lnSpc>
                <a:spcPct val="100000"/>
              </a:lnSpc>
              <a:spcBef>
                <a:spcPts val="0"/>
              </a:spcBef>
              <a:spcAft>
                <a:spcPts val="0"/>
              </a:spcAft>
              <a:buNone/>
            </a:pPr>
            <a:r>
              <a:rPr b="0" i="0" lang="cs-CZ" sz="2200" u="none" cap="none" strike="noStrike">
                <a:solidFill>
                  <a:srgbClr val="000000"/>
                </a:solidFill>
                <a:latin typeface="Times New Roman"/>
                <a:ea typeface="Times New Roman"/>
                <a:cs typeface="Times New Roman"/>
                <a:sym typeface="Times New Roman"/>
              </a:rPr>
              <a:t>b)	lhůtu pro podání ohlášení, nevyloučí-li povinnost ohlášení podat, a</a:t>
            </a:r>
            <a:endParaRPr/>
          </a:p>
          <a:p>
            <a:pPr indent="-269875" lvl="0" marL="269875" marR="0" rtl="0" algn="just">
              <a:lnSpc>
                <a:spcPct val="100000"/>
              </a:lnSpc>
              <a:spcBef>
                <a:spcPts val="0"/>
              </a:spcBef>
              <a:spcAft>
                <a:spcPts val="0"/>
              </a:spcAft>
              <a:buNone/>
            </a:pPr>
            <a:r>
              <a:rPr b="0" i="0" lang="cs-CZ" sz="2200" u="none" cap="none" strike="noStrike">
                <a:solidFill>
                  <a:srgbClr val="000000"/>
                </a:solidFill>
                <a:latin typeface="Times New Roman"/>
                <a:ea typeface="Times New Roman"/>
                <a:cs typeface="Times New Roman"/>
                <a:sym typeface="Times New Roman"/>
              </a:rPr>
              <a:t>c)	splatnost poplatku</a:t>
            </a:r>
            <a:r>
              <a:rPr b="1" i="0" lang="cs-CZ" sz="2200" u="none" cap="none" strike="noStrike">
                <a:solidFill>
                  <a:srgbClr val="000000"/>
                </a:solidFill>
                <a:latin typeface="Times New Roman"/>
                <a:ea typeface="Times New Roman"/>
                <a:cs typeface="Times New Roman"/>
                <a:sym typeface="Times New Roman"/>
              </a:rPr>
              <a:t>, </a:t>
            </a:r>
            <a:r>
              <a:rPr b="0" i="0" lang="cs-CZ" sz="2200" u="none" cap="none" strike="noStrike">
                <a:solidFill>
                  <a:srgbClr val="000000"/>
                </a:solidFill>
                <a:latin typeface="Times New Roman"/>
                <a:ea typeface="Times New Roman"/>
                <a:cs typeface="Times New Roman"/>
                <a:sym typeface="Times New Roman"/>
              </a:rPr>
              <a:t>nejde-li o poplatek za odkládání komunálního odpadu z nemovité věci, u něhož obec zvolila v obecně závazné vyhlášce dílčí základ podle § 10k odst. 1 písm. a) nebo b).</a:t>
            </a:r>
            <a:endParaRPr/>
          </a:p>
          <a:p>
            <a:pPr indent="269875" lvl="0" marL="0" marR="0" rtl="0" algn="just">
              <a:lnSpc>
                <a:spcPct val="100000"/>
              </a:lnSpc>
              <a:spcBef>
                <a:spcPts val="1200"/>
              </a:spcBef>
              <a:spcAft>
                <a:spcPts val="0"/>
              </a:spcAft>
              <a:buNone/>
            </a:pPr>
            <a:r>
              <a:rPr b="0" i="0" lang="cs-CZ" sz="2200" u="none" cap="none" strike="noStrike">
                <a:solidFill>
                  <a:srgbClr val="000000"/>
                </a:solidFill>
                <a:latin typeface="Times New Roman"/>
                <a:ea typeface="Times New Roman"/>
                <a:cs typeface="Times New Roman"/>
                <a:sym typeface="Times New Roman"/>
              </a:rPr>
              <a:t>(3) Obec v obecně závazné vyhlášce může dále upravit</a:t>
            </a:r>
            <a:endParaRPr/>
          </a:p>
          <a:p>
            <a:pPr indent="-269875" lvl="0" marL="269875" marR="0" rtl="0" algn="just">
              <a:lnSpc>
                <a:spcPct val="100000"/>
              </a:lnSpc>
              <a:spcBef>
                <a:spcPts val="0"/>
              </a:spcBef>
              <a:spcAft>
                <a:spcPts val="0"/>
              </a:spcAft>
              <a:buNone/>
            </a:pPr>
            <a:r>
              <a:rPr b="0" i="0" lang="cs-CZ" sz="2200" u="none" cap="none" strike="noStrike">
                <a:solidFill>
                  <a:srgbClr val="000000"/>
                </a:solidFill>
                <a:latin typeface="Times New Roman"/>
                <a:ea typeface="Times New Roman"/>
                <a:cs typeface="Times New Roman"/>
                <a:sym typeface="Times New Roman"/>
              </a:rPr>
              <a:t>a)	další osvobození od poplatku,</a:t>
            </a:r>
            <a:endParaRPr/>
          </a:p>
          <a:p>
            <a:pPr indent="-269875" lvl="0" marL="269875" marR="0" rtl="0" algn="just">
              <a:lnSpc>
                <a:spcPct val="100000"/>
              </a:lnSpc>
              <a:spcBef>
                <a:spcPts val="0"/>
              </a:spcBef>
              <a:spcAft>
                <a:spcPts val="0"/>
              </a:spcAft>
              <a:buNone/>
            </a:pPr>
            <a:r>
              <a:rPr b="0" i="0" lang="cs-CZ" sz="2200" u="none" cap="none" strike="noStrike">
                <a:solidFill>
                  <a:srgbClr val="000000"/>
                </a:solidFill>
                <a:latin typeface="Times New Roman"/>
                <a:ea typeface="Times New Roman"/>
                <a:cs typeface="Times New Roman"/>
                <a:sym typeface="Times New Roman"/>
              </a:rPr>
              <a:t>b)	úlevu na poplatku,</a:t>
            </a:r>
            <a:endParaRPr/>
          </a:p>
          <a:p>
            <a:pPr indent="-269875" lvl="0" marL="269875" marR="0" rtl="0" algn="just">
              <a:lnSpc>
                <a:spcPct val="100000"/>
              </a:lnSpc>
              <a:spcBef>
                <a:spcPts val="0"/>
              </a:spcBef>
              <a:spcAft>
                <a:spcPts val="0"/>
              </a:spcAft>
              <a:buNone/>
            </a:pPr>
            <a:r>
              <a:rPr b="0" i="0" lang="cs-CZ" sz="2200" u="none" cap="none" strike="noStrike">
                <a:solidFill>
                  <a:srgbClr val="000000"/>
                </a:solidFill>
                <a:latin typeface="Times New Roman"/>
                <a:ea typeface="Times New Roman"/>
                <a:cs typeface="Times New Roman"/>
                <a:sym typeface="Times New Roman"/>
              </a:rPr>
              <a:t>c)	vyloučení povinnosti podat ohlášení,</a:t>
            </a:r>
            <a:endParaRPr/>
          </a:p>
          <a:p>
            <a:pPr indent="-269875" lvl="0" marL="269875" marR="0" rtl="0" algn="just">
              <a:lnSpc>
                <a:spcPct val="100000"/>
              </a:lnSpc>
              <a:spcBef>
                <a:spcPts val="0"/>
              </a:spcBef>
              <a:spcAft>
                <a:spcPts val="0"/>
              </a:spcAft>
              <a:buNone/>
            </a:pPr>
            <a:r>
              <a:rPr b="0" i="0" lang="cs-CZ" sz="2200" u="none" cap="none" strike="noStrike">
                <a:solidFill>
                  <a:srgbClr val="000000"/>
                </a:solidFill>
                <a:latin typeface="Times New Roman"/>
                <a:ea typeface="Times New Roman"/>
                <a:cs typeface="Times New Roman"/>
                <a:sym typeface="Times New Roman"/>
              </a:rPr>
              <a:t>d)	paušální částku poplatku, pokud její použití u tohoto poplatku zákon připouští; připouští-li zákon u tohoto poplatku volbu paušální částky, upraví obec i způsob její volby,</a:t>
            </a:r>
            <a:endParaRPr/>
          </a:p>
          <a:p>
            <a:pPr indent="-269875" lvl="0" marL="269875" marR="0" rtl="0" algn="just">
              <a:lnSpc>
                <a:spcPct val="100000"/>
              </a:lnSpc>
              <a:spcBef>
                <a:spcPts val="0"/>
              </a:spcBef>
              <a:spcAft>
                <a:spcPts val="0"/>
              </a:spcAft>
              <a:buNone/>
            </a:pPr>
            <a:r>
              <a:rPr b="0" i="0" lang="cs-CZ" sz="2200" u="none" cap="none" strike="noStrike">
                <a:solidFill>
                  <a:srgbClr val="000000"/>
                </a:solidFill>
                <a:latin typeface="Times New Roman"/>
                <a:ea typeface="Times New Roman"/>
                <a:cs typeface="Times New Roman"/>
                <a:sym typeface="Times New Roman"/>
              </a:rPr>
              <a:t>e)	další způsob placení a jemu odpovídající den platby poplatku, než je způsob placení a den platby podle daňového řádu, nebo</a:t>
            </a:r>
            <a:endParaRPr/>
          </a:p>
          <a:p>
            <a:pPr indent="-269875" lvl="0" marL="269875" marR="0" rtl="0" algn="just">
              <a:lnSpc>
                <a:spcPct val="100000"/>
              </a:lnSpc>
              <a:spcBef>
                <a:spcPts val="0"/>
              </a:spcBef>
              <a:spcAft>
                <a:spcPts val="0"/>
              </a:spcAft>
              <a:buNone/>
            </a:pPr>
            <a:r>
              <a:rPr b="0" i="0" lang="cs-CZ" sz="2200" u="none" cap="none" strike="noStrike">
                <a:solidFill>
                  <a:srgbClr val="000000"/>
                </a:solidFill>
                <a:latin typeface="Times New Roman"/>
                <a:ea typeface="Times New Roman"/>
                <a:cs typeface="Times New Roman"/>
                <a:sym typeface="Times New Roman"/>
              </a:rPr>
              <a:t>f)	delší lhůtu pro oznámení změn v podaném ohlášení.</a:t>
            </a:r>
            <a:endParaRPr b="0" i="0" sz="2200" u="none" cap="none" strike="noStrike">
              <a:solidFill>
                <a:srgbClr val="000000"/>
              </a:solidFill>
              <a:latin typeface="Calibri"/>
              <a:ea typeface="Calibri"/>
              <a:cs typeface="Calibri"/>
              <a:sym typeface="Calibri"/>
            </a:endParaRPr>
          </a:p>
          <a:p>
            <a:pPr indent="-146050" lvl="1" marL="742950" marR="0" rtl="0" algn="just">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Times New Roman"/>
              <a:ea typeface="Times New Roman"/>
              <a:cs typeface="Times New Roman"/>
              <a:sym typeface="Times New Roman"/>
            </a:endParaRPr>
          </a:p>
          <a:p>
            <a:pPr indent="0" lvl="1" marL="457200" marR="0" rtl="0" algn="just">
              <a:lnSpc>
                <a:spcPct val="100000"/>
              </a:lnSpc>
              <a:spcBef>
                <a:spcPts val="0"/>
              </a:spcBef>
              <a:spcAft>
                <a:spcPts val="0"/>
              </a:spcAft>
              <a:buNone/>
            </a:pPr>
            <a:r>
              <a:t/>
            </a:r>
            <a:endParaRPr b="1" i="0" sz="22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109"/>
          <p:cNvSpPr txBox="1"/>
          <p:nvPr/>
        </p:nvSpPr>
        <p:spPr>
          <a:xfrm>
            <a:off x="1154097" y="621437"/>
            <a:ext cx="10244831"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2800" u="none" cap="none" strike="noStrike">
                <a:solidFill>
                  <a:srgbClr val="000000"/>
                </a:solidFill>
                <a:latin typeface="Times New Roman"/>
                <a:ea typeface="Times New Roman"/>
                <a:cs typeface="Times New Roman"/>
                <a:sym typeface="Times New Roman"/>
              </a:rPr>
              <a:t>(4) Obec v obecně závazné vyhlášce, kterou zavádí poplatek za užívání veřejného prostranství nebo poplatek za povolení k vjezdu s motorovým vozidlem do vybraných míst, určí místa, která těmto poplatkům v obci podléhají.</a:t>
            </a:r>
            <a:endParaRPr/>
          </a:p>
          <a:p>
            <a:pPr indent="0" lvl="0" marL="0" marR="0" rtl="0" algn="l">
              <a:lnSpc>
                <a:spcPct val="100000"/>
              </a:lnSpc>
              <a:spcBef>
                <a:spcPts val="0"/>
              </a:spcBef>
              <a:spcAft>
                <a:spcPts val="0"/>
              </a:spcAft>
              <a:buNone/>
            </a:pPr>
            <a:r>
              <a:rPr b="0" i="0" lang="cs-CZ" sz="2800" u="none" cap="none" strike="noStrike">
                <a:solidFill>
                  <a:srgbClr val="000000"/>
                </a:solidFill>
                <a:latin typeface="Times New Roman"/>
                <a:ea typeface="Times New Roman"/>
                <a:cs typeface="Times New Roman"/>
                <a:sym typeface="Times New Roman"/>
              </a:rPr>
              <a:t>(5) Obec v obecně závazné vyhlášce, kterou zavádí poplatek za odkládání komunálního odpadu z nemovité věci, zvolí jeden z dílčích základů tohoto poplatku a může určit minimální dílčí základ tohoto poplatku.</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10"/>
          <p:cNvSpPr txBox="1"/>
          <p:nvPr/>
        </p:nvSpPr>
        <p:spPr>
          <a:xfrm>
            <a:off x="266329" y="0"/>
            <a:ext cx="11798423" cy="6324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cs-CZ" sz="2400" u="none" cap="none" strike="noStrike">
                <a:solidFill>
                  <a:srgbClr val="000000"/>
                </a:solidFill>
                <a:latin typeface="Times New Roman"/>
                <a:ea typeface="Times New Roman"/>
                <a:cs typeface="Times New Roman"/>
                <a:sym typeface="Times New Roman"/>
              </a:rPr>
              <a:t>§ 14a </a:t>
            </a:r>
            <a:r>
              <a:rPr b="1" i="0" lang="cs-CZ" sz="2400" u="none" cap="none" strike="noStrike">
                <a:solidFill>
                  <a:srgbClr val="000000"/>
                </a:solidFill>
                <a:latin typeface="Times New Roman"/>
                <a:ea typeface="Times New Roman"/>
                <a:cs typeface="Times New Roman"/>
                <a:sym typeface="Times New Roman"/>
              </a:rPr>
              <a:t>Ohlášení</a:t>
            </a:r>
            <a:endParaRPr/>
          </a:p>
          <a:p>
            <a:pPr indent="269875" lvl="0" marL="0" marR="0" rtl="0" algn="just">
              <a:lnSpc>
                <a:spcPct val="100000"/>
              </a:lnSpc>
              <a:spcBef>
                <a:spcPts val="1200"/>
              </a:spcBef>
              <a:spcAft>
                <a:spcPts val="0"/>
              </a:spcAft>
              <a:buNone/>
            </a:pPr>
            <a:r>
              <a:rPr b="0" i="0" lang="cs-CZ" sz="2400" u="none" cap="none" strike="noStrike">
                <a:solidFill>
                  <a:srgbClr val="000000"/>
                </a:solidFill>
                <a:latin typeface="Times New Roman"/>
                <a:ea typeface="Times New Roman"/>
                <a:cs typeface="Times New Roman"/>
                <a:sym typeface="Times New Roman"/>
              </a:rPr>
              <a:t>(1) Poplatkový subjekt je povinen podat správci poplatku ohlášení, nevyloučí-li obec tuto povinnost v obecně závazné vyhlášce. </a:t>
            </a:r>
            <a:endParaRPr/>
          </a:p>
          <a:p>
            <a:pPr indent="269875" lvl="0" marL="0" marR="0" rtl="0" algn="just">
              <a:lnSpc>
                <a:spcPct val="100000"/>
              </a:lnSpc>
              <a:spcBef>
                <a:spcPts val="1200"/>
              </a:spcBef>
              <a:spcAft>
                <a:spcPts val="0"/>
              </a:spcAft>
              <a:buNone/>
            </a:pPr>
            <a:r>
              <a:rPr b="0" i="0" lang="cs-CZ" sz="2400" u="none" cap="none" strike="noStrike">
                <a:solidFill>
                  <a:srgbClr val="000000"/>
                </a:solidFill>
                <a:latin typeface="Times New Roman"/>
                <a:ea typeface="Times New Roman"/>
                <a:cs typeface="Times New Roman"/>
                <a:sym typeface="Times New Roman"/>
              </a:rPr>
              <a:t>(2) V ohlášení poplatkový subjekt uvede</a:t>
            </a:r>
            <a:endParaRPr/>
          </a:p>
          <a:p>
            <a:pPr indent="-270510" lvl="0" marL="270510" marR="0" rtl="0" algn="just">
              <a:lnSpc>
                <a:spcPct val="100000"/>
              </a:lnSpc>
              <a:spcBef>
                <a:spcPts val="0"/>
              </a:spcBef>
              <a:spcAft>
                <a:spcPts val="0"/>
              </a:spcAft>
              <a:buNone/>
            </a:pPr>
            <a:r>
              <a:rPr b="0" i="0" lang="cs-CZ" sz="2400" u="none" cap="none" strike="noStrike">
                <a:solidFill>
                  <a:srgbClr val="000000"/>
                </a:solidFill>
                <a:latin typeface="Times New Roman"/>
                <a:ea typeface="Times New Roman"/>
                <a:cs typeface="Times New Roman"/>
                <a:sym typeface="Times New Roman"/>
              </a:rPr>
              <a:t>a)	jméno, popřípadě jména, a příjmení nebo název, obecný identifikátor, byl-li přidělen, místo pobytu nebo sídlo, sídlo podnikatele, popřípadě další adresu pro doručování; právnická osoba uvede též osoby, které jsou jejím jménem oprávněny jednat v poplatkových věcech,</a:t>
            </a:r>
            <a:endParaRPr/>
          </a:p>
          <a:p>
            <a:pPr indent="-270510" lvl="0" marL="270510" marR="0" rtl="0" algn="just">
              <a:lnSpc>
                <a:spcPct val="100000"/>
              </a:lnSpc>
              <a:spcBef>
                <a:spcPts val="600"/>
              </a:spcBef>
              <a:spcAft>
                <a:spcPts val="0"/>
              </a:spcAft>
              <a:buNone/>
            </a:pPr>
            <a:r>
              <a:rPr b="0" i="0" lang="cs-CZ" sz="2400" u="none" cap="none" strike="noStrike">
                <a:solidFill>
                  <a:srgbClr val="000000"/>
                </a:solidFill>
                <a:latin typeface="Times New Roman"/>
                <a:ea typeface="Times New Roman"/>
                <a:cs typeface="Times New Roman"/>
                <a:sym typeface="Times New Roman"/>
              </a:rPr>
              <a:t>b)	čísla všech svých účtů u poskytovatelů platebních služeb, včetně poskytovatelů těchto služeb v zahraničí, užívaných v souvislosti s podnikatelskou činností, v případě, že předmět poplatku souvisí s podnikatelskou činností poplatkového subjektu,</a:t>
            </a:r>
            <a:endParaRPr/>
          </a:p>
          <a:p>
            <a:pPr indent="-270510" lvl="0" marL="270510" marR="0" rtl="0" algn="just">
              <a:lnSpc>
                <a:spcPct val="100000"/>
              </a:lnSpc>
              <a:spcBef>
                <a:spcPts val="600"/>
              </a:spcBef>
              <a:spcAft>
                <a:spcPts val="0"/>
              </a:spcAft>
              <a:buNone/>
            </a:pPr>
            <a:r>
              <a:rPr b="0" i="0" lang="cs-CZ" sz="2400" u="none" cap="none" strike="noStrike">
                <a:solidFill>
                  <a:srgbClr val="000000"/>
                </a:solidFill>
                <a:latin typeface="Times New Roman"/>
                <a:ea typeface="Times New Roman"/>
                <a:cs typeface="Times New Roman"/>
                <a:sym typeface="Times New Roman"/>
              </a:rPr>
              <a:t>c)	údaje rozhodné pro stanovení poplatku.</a:t>
            </a:r>
            <a:endParaRPr/>
          </a:p>
          <a:p>
            <a:pPr indent="269875" lvl="0" marL="0" marR="0" rtl="0" algn="just">
              <a:lnSpc>
                <a:spcPct val="100000"/>
              </a:lnSpc>
              <a:spcBef>
                <a:spcPts val="1800"/>
              </a:spcBef>
              <a:spcAft>
                <a:spcPts val="0"/>
              </a:spcAft>
              <a:buNone/>
            </a:pPr>
            <a:r>
              <a:rPr b="0" i="0" lang="cs-CZ" sz="2400" u="none" cap="none" strike="noStrike">
                <a:solidFill>
                  <a:srgbClr val="000000"/>
                </a:solidFill>
                <a:latin typeface="Times New Roman"/>
                <a:ea typeface="Times New Roman"/>
                <a:cs typeface="Times New Roman"/>
                <a:sym typeface="Times New Roman"/>
              </a:rPr>
              <a:t>(3) Poplatkový subjekt, který nemá sídlo nebo bydliště na území členského státu Evropské unie, jiného smluvního státu Dohody o Evropském hospodářském prostoru nebo Švýcarské konfederace, uvede kromě údajů požadovaných v odstavci 2 adresu svého zmocněnce v tuzemsku pro doručování.</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2"/>
          <p:cNvSpPr txBox="1"/>
          <p:nvPr/>
        </p:nvSpPr>
        <p:spPr>
          <a:xfrm>
            <a:off x="1729946" y="219421"/>
            <a:ext cx="10148865"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sng" cap="none" strike="noStrike">
                <a:solidFill>
                  <a:srgbClr val="00B0F0"/>
                </a:solidFill>
                <a:latin typeface="Times New Roman"/>
                <a:ea typeface="Times New Roman"/>
                <a:cs typeface="Times New Roman"/>
                <a:sym typeface="Times New Roman"/>
              </a:rPr>
              <a:t>Provádění</a:t>
            </a:r>
            <a:r>
              <a:rPr b="0" i="0" lang="cs-CZ" sz="3200" u="none" cap="none" strike="noStrike">
                <a:solidFill>
                  <a:srgbClr val="00B0F0"/>
                </a:solidFill>
                <a:latin typeface="Times New Roman"/>
                <a:ea typeface="Times New Roman"/>
                <a:cs typeface="Times New Roman"/>
                <a:sym typeface="Times New Roman"/>
              </a:rPr>
              <a:t> výkopových prací:</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Výkopové práce jsou jakékoli činnosti, při kterých dochází k narušení zemského povrchu. Je jedno, zda se jedná o trvalý či dočasný zásah, nebo půjde jen o úpravu. Nezáleží na tom, zda jde o činnost orgánem veřejné moci povolenou či nikoliv. Klíčové je, aby obce při stanovení poplatků postupovaly přiměřeně a v souladu s principy zákonnosti a proporcionality. Judikatura Nejvyššího správního soudu poskytuje jasné vodítko pro aplikaci této právní úpravy a zdůrazňuje důležitost zohlednění konkrétních okolností každého případu. </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11"/>
          <p:cNvSpPr txBox="1"/>
          <p:nvPr/>
        </p:nvSpPr>
        <p:spPr>
          <a:xfrm>
            <a:off x="870011" y="248576"/>
            <a:ext cx="11194742" cy="5416868"/>
          </a:xfrm>
          <a:prstGeom prst="rect">
            <a:avLst/>
          </a:prstGeom>
          <a:noFill/>
          <a:ln>
            <a:noFill/>
          </a:ln>
        </p:spPr>
        <p:txBody>
          <a:bodyPr anchorCtr="0" anchor="t" bIns="45700" lIns="91425" spcFirstLastPara="1" rIns="91425" wrap="square" tIns="45700">
            <a:spAutoFit/>
          </a:bodyPr>
          <a:lstStyle/>
          <a:p>
            <a:pPr indent="269875" lvl="0" marL="0" marR="0" rtl="0" algn="just">
              <a:lnSpc>
                <a:spcPct val="100000"/>
              </a:lnSpc>
              <a:spcBef>
                <a:spcPts val="0"/>
              </a:spcBef>
              <a:spcAft>
                <a:spcPts val="0"/>
              </a:spcAft>
              <a:buNone/>
            </a:pPr>
            <a:r>
              <a:rPr b="0" i="0" lang="cs-CZ" sz="2800" u="none" cap="none" strike="noStrike">
                <a:solidFill>
                  <a:srgbClr val="000000"/>
                </a:solidFill>
                <a:latin typeface="Times New Roman"/>
                <a:ea typeface="Times New Roman"/>
                <a:cs typeface="Times New Roman"/>
                <a:sym typeface="Times New Roman"/>
              </a:rPr>
              <a:t>(4) Dojde-li ke změně údajů uvedených v ohlášení, je poplatkový subjekt povinen tuto změnu oznámit do 15 dnů ode dne, kdy nastala, nestanoví-li obec v obecně závazné vyhlášce delší lhůtu.</a:t>
            </a:r>
            <a:endParaRPr/>
          </a:p>
          <a:p>
            <a:pPr indent="269875" lvl="0" marL="0" marR="0" rtl="0" algn="just">
              <a:lnSpc>
                <a:spcPct val="100000"/>
              </a:lnSpc>
              <a:spcBef>
                <a:spcPts val="1200"/>
              </a:spcBef>
              <a:spcAft>
                <a:spcPts val="0"/>
              </a:spcAft>
              <a:buNone/>
            </a:pPr>
            <a:r>
              <a:rPr b="0" i="0" lang="cs-CZ" sz="2800" u="none" cap="none" strike="noStrike">
                <a:solidFill>
                  <a:srgbClr val="000000"/>
                </a:solidFill>
                <a:latin typeface="Times New Roman"/>
                <a:ea typeface="Times New Roman"/>
                <a:cs typeface="Times New Roman"/>
                <a:sym typeface="Times New Roman"/>
              </a:rPr>
              <a:t>(5) Povinnost ohlásit údaj podle odstavce 2 nebo jeho změnu se nevztahuje na údaj, který může správce poplatku automatizovaným způsobem zjistit z rejstříků nebo evidencí, do nichž má zřízen automatizovaný přístup. Okruh těchto údajů zveřejní správce poplatku na své úřední desce.</a:t>
            </a:r>
            <a:endParaRPr/>
          </a:p>
          <a:p>
            <a:pPr indent="0" lvl="0" marL="0" marR="0" rtl="0" algn="l">
              <a:lnSpc>
                <a:spcPct val="100000"/>
              </a:lnSpc>
              <a:spcBef>
                <a:spcPts val="0"/>
              </a:spcBef>
              <a:spcAft>
                <a:spcPts val="0"/>
              </a:spcAft>
              <a:buNone/>
            </a:pPr>
            <a:r>
              <a:rPr b="0" i="0" lang="cs-CZ" sz="2800" u="none" cap="none" strike="noStrike">
                <a:solidFill>
                  <a:srgbClr val="000000"/>
                </a:solidFill>
                <a:latin typeface="Times New Roman"/>
                <a:ea typeface="Times New Roman"/>
                <a:cs typeface="Times New Roman"/>
                <a:sym typeface="Times New Roman"/>
              </a:rPr>
              <a:t>(6) V případě, že poplatník, který je poplatkovým subjektem, nesplní povinnost ohlásit údaj rozhodný pro osvobození nebo úlevu od poplatku ve lhůtě stanovené obecně závaznou vyhláškou nebo ve lhůtě podle odstavce 4, nárok na osvobození nebo úlevu od tohoto poplatku zaniká; za nesplnění této povinnosti nelze uložit pokutu za nesplnění povinnosti nepeněžité povahy.</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12"/>
          <p:cNvSpPr/>
          <p:nvPr/>
        </p:nvSpPr>
        <p:spPr>
          <a:xfrm>
            <a:off x="931333" y="1313036"/>
            <a:ext cx="10938934" cy="24468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200" u="none" cap="none" strike="noStrike">
                <a:solidFill>
                  <a:srgbClr val="000000"/>
                </a:solidFill>
                <a:latin typeface="Times New Roman"/>
                <a:ea typeface="Times New Roman"/>
                <a:cs typeface="Times New Roman"/>
                <a:sym typeface="Times New Roman"/>
              </a:rPr>
              <a:t>§ 15</a:t>
            </a:r>
            <a:endParaRPr b="0" i="0" sz="32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1200"/>
              </a:spcBef>
              <a:spcAft>
                <a:spcPts val="0"/>
              </a:spcAft>
              <a:buNone/>
            </a:pPr>
            <a:r>
              <a:rPr b="1" i="0" lang="cs-CZ" sz="3200" u="none" cap="none" strike="noStrike">
                <a:solidFill>
                  <a:srgbClr val="000000"/>
                </a:solidFill>
                <a:latin typeface="Times New Roman"/>
                <a:ea typeface="Times New Roman"/>
                <a:cs typeface="Times New Roman"/>
                <a:sym typeface="Times New Roman"/>
              </a:rPr>
              <a:t>Správce poplatku</a:t>
            </a:r>
            <a:endParaRPr/>
          </a:p>
          <a:p>
            <a:pPr indent="-228600" lvl="2" marL="1143000" marR="0" rtl="0" algn="just">
              <a:lnSpc>
                <a:spcPct val="100000"/>
              </a:lnSpc>
              <a:spcBef>
                <a:spcPts val="600"/>
              </a:spcBef>
              <a:spcAft>
                <a:spcPts val="0"/>
              </a:spcAft>
              <a:buClr>
                <a:srgbClr val="000000"/>
              </a:buClr>
              <a:buSzPts val="3200"/>
              <a:buFont typeface="Arial"/>
              <a:buAutoNum type="arabicParenBoth"/>
            </a:pPr>
            <a:r>
              <a:rPr b="1" i="0" lang="cs-CZ" sz="3200" u="none" cap="none" strike="noStrike">
                <a:solidFill>
                  <a:srgbClr val="000000"/>
                </a:solidFill>
                <a:latin typeface="Times New Roman"/>
                <a:ea typeface="Times New Roman"/>
                <a:cs typeface="Times New Roman"/>
                <a:sym typeface="Times New Roman"/>
              </a:rPr>
              <a:t>Správcem poplatku je obecní úřad.</a:t>
            </a:r>
            <a:endParaRPr b="0" i="0" sz="3200" u="none" cap="none" strike="noStrike">
              <a:solidFill>
                <a:srgbClr val="000000"/>
              </a:solidFill>
              <a:latin typeface="Times New Roman"/>
              <a:ea typeface="Times New Roman"/>
              <a:cs typeface="Times New Roman"/>
              <a:sym typeface="Times New Roman"/>
            </a:endParaRPr>
          </a:p>
          <a:p>
            <a:pPr indent="-228600" lvl="2" marL="1143000" marR="0" rtl="0" algn="just">
              <a:lnSpc>
                <a:spcPct val="100000"/>
              </a:lnSpc>
              <a:spcBef>
                <a:spcPts val="1200"/>
              </a:spcBef>
              <a:spcAft>
                <a:spcPts val="0"/>
              </a:spcAft>
              <a:buClr>
                <a:srgbClr val="000000"/>
              </a:buClr>
              <a:buSzPts val="3200"/>
              <a:buFont typeface="Arial"/>
              <a:buAutoNum type="arabicParenBoth"/>
            </a:pPr>
            <a:r>
              <a:rPr b="1" i="0" lang="cs-CZ" sz="3200" u="none" cap="none" strike="noStrike">
                <a:solidFill>
                  <a:srgbClr val="000000"/>
                </a:solidFill>
                <a:latin typeface="Times New Roman"/>
                <a:ea typeface="Times New Roman"/>
                <a:cs typeface="Times New Roman"/>
                <a:sym typeface="Times New Roman"/>
              </a:rPr>
              <a:t>Správa poplatku je výkonem přenesené působnosti.</a:t>
            </a:r>
            <a:endParaRPr b="0" i="0" sz="32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13"/>
          <p:cNvSpPr/>
          <p:nvPr/>
        </p:nvSpPr>
        <p:spPr>
          <a:xfrm>
            <a:off x="406399" y="369010"/>
            <a:ext cx="11362267" cy="54014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16b</a:t>
            </a:r>
            <a:endParaRPr/>
          </a:p>
          <a:p>
            <a:pPr indent="-228600" lvl="2" marL="1143000" marR="0" rtl="0" algn="just">
              <a:lnSpc>
                <a:spcPct val="100000"/>
              </a:lnSpc>
              <a:spcBef>
                <a:spcPts val="600"/>
              </a:spcBef>
              <a:spcAft>
                <a:spcPts val="0"/>
              </a:spcAft>
              <a:buClr>
                <a:srgbClr val="000000"/>
              </a:buClr>
              <a:buSzPts val="3200"/>
              <a:buFont typeface="Arial"/>
              <a:buAutoNum type="arabicParenBoth"/>
            </a:pPr>
            <a:r>
              <a:rPr b="1" i="0" lang="cs-CZ" sz="3200" u="none" cap="none" strike="noStrike">
                <a:solidFill>
                  <a:srgbClr val="000000"/>
                </a:solidFill>
                <a:latin typeface="Times New Roman"/>
                <a:ea typeface="Times New Roman"/>
                <a:cs typeface="Times New Roman"/>
                <a:sym typeface="Times New Roman"/>
              </a:rPr>
              <a:t> </a:t>
            </a:r>
            <a:r>
              <a:rPr b="0" i="0" lang="cs-CZ" sz="3200" u="none" cap="none" strike="noStrike">
                <a:solidFill>
                  <a:srgbClr val="000000"/>
                </a:solidFill>
                <a:latin typeface="Times New Roman"/>
                <a:ea typeface="Times New Roman"/>
                <a:cs typeface="Times New Roman"/>
                <a:sym typeface="Times New Roman"/>
              </a:rPr>
              <a:t>Správce poplatku může z moci úřední poplatek nebo jeho příslušenství zcela nebo částečně prominout při mimořádných, zejména živelních událostech.</a:t>
            </a:r>
            <a:endParaRPr/>
          </a:p>
          <a:p>
            <a:pPr indent="-228600" lvl="2" marL="1143000" marR="0" rtl="0" algn="just">
              <a:lnSpc>
                <a:spcPct val="100000"/>
              </a:lnSpc>
              <a:spcBef>
                <a:spcPts val="1200"/>
              </a:spcBef>
              <a:spcAft>
                <a:spcPts val="0"/>
              </a:spcAft>
              <a:buClr>
                <a:srgbClr val="000000"/>
              </a:buClr>
              <a:buSzPts val="3200"/>
              <a:buFont typeface="Arial"/>
              <a:buAutoNum type="arabicParenBoth"/>
            </a:pPr>
            <a:r>
              <a:rPr b="0" i="0" lang="cs-CZ" sz="3200" u="none" cap="none" strike="noStrike">
                <a:solidFill>
                  <a:srgbClr val="000000"/>
                </a:solidFill>
                <a:latin typeface="Times New Roman"/>
                <a:ea typeface="Times New Roman"/>
                <a:cs typeface="Times New Roman"/>
                <a:sym typeface="Times New Roman"/>
              </a:rPr>
              <a:t>Rozhodnutím podle odstavce 1 se promíjí poplatek všem poplatníkům, jichž se důvod prominutí týká, a to ode dne právní moci tohoto rozhodnutí.</a:t>
            </a:r>
            <a:endParaRPr/>
          </a:p>
          <a:p>
            <a:pPr indent="-228600" lvl="2" marL="1143000" marR="0" rtl="0" algn="just">
              <a:lnSpc>
                <a:spcPct val="100000"/>
              </a:lnSpc>
              <a:spcBef>
                <a:spcPts val="1200"/>
              </a:spcBef>
              <a:spcAft>
                <a:spcPts val="0"/>
              </a:spcAft>
              <a:buClr>
                <a:srgbClr val="000000"/>
              </a:buClr>
              <a:buSzPts val="3200"/>
              <a:buFont typeface="Arial"/>
              <a:buAutoNum type="arabicParenBoth"/>
            </a:pPr>
            <a:r>
              <a:rPr b="0" i="0" lang="cs-CZ" sz="3200" u="none" cap="none" strike="noStrike">
                <a:solidFill>
                  <a:srgbClr val="000000"/>
                </a:solidFill>
                <a:latin typeface="Times New Roman"/>
                <a:ea typeface="Times New Roman"/>
                <a:cs typeface="Times New Roman"/>
                <a:sym typeface="Times New Roman"/>
              </a:rPr>
              <a:t>Rozhodnutí oznamuje správce poplatku vyvěšením na své úřední desce a zároveň ho zveřejní způsobem umožňujícím dálkový přístup.</a:t>
            </a:r>
            <a:endParaRPr b="0" i="0" sz="32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pic>
        <p:nvPicPr>
          <p:cNvPr descr="Dvouhlavá saň - Anglonubijské kozy - princezny | Facebook" id="790" name="Google Shape;790;p114"/>
          <p:cNvPicPr preferRelativeResize="0"/>
          <p:nvPr/>
        </p:nvPicPr>
        <p:blipFill rotWithShape="1">
          <a:blip r:embed="rId3">
            <a:alphaModFix/>
          </a:blip>
          <a:srcRect b="0" l="0" r="0" t="0"/>
          <a:stretch/>
        </p:blipFill>
        <p:spPr>
          <a:xfrm>
            <a:off x="3882755" y="3429000"/>
            <a:ext cx="4426490" cy="3315595"/>
          </a:xfrm>
          <a:prstGeom prst="rect">
            <a:avLst/>
          </a:prstGeom>
          <a:noFill/>
          <a:ln>
            <a:noFill/>
          </a:ln>
        </p:spPr>
      </p:pic>
      <p:sp>
        <p:nvSpPr>
          <p:cNvPr id="791" name="Google Shape;791;p114"/>
          <p:cNvSpPr txBox="1"/>
          <p:nvPr/>
        </p:nvSpPr>
        <p:spPr>
          <a:xfrm>
            <a:off x="1793289" y="113405"/>
            <a:ext cx="9259410" cy="2769989"/>
          </a:xfrm>
          <a:prstGeom prst="rect">
            <a:avLst/>
          </a:prstGeom>
          <a:noFill/>
          <a:ln>
            <a:noFill/>
          </a:ln>
        </p:spPr>
        <p:txBody>
          <a:bodyPr anchorCtr="0" anchor="t" bIns="45700" lIns="91425" spcFirstLastPara="1" rIns="91425" wrap="square" tIns="45700">
            <a:spAutoFit/>
          </a:bodyPr>
          <a:lstStyle/>
          <a:p>
            <a:pPr indent="0" lvl="1" marL="457200" marR="0" rtl="0" algn="ctr">
              <a:lnSpc>
                <a:spcPct val="100000"/>
              </a:lnSpc>
              <a:spcBef>
                <a:spcPts val="0"/>
              </a:spcBef>
              <a:spcAft>
                <a:spcPts val="0"/>
              </a:spcAft>
              <a:buNone/>
            </a:pPr>
            <a:r>
              <a:rPr b="0" i="0" lang="cs-CZ" sz="2400" u="none" cap="none" strike="noStrike">
                <a:solidFill>
                  <a:srgbClr val="000000"/>
                </a:solidFill>
                <a:latin typeface="Times New Roman"/>
                <a:ea typeface="Times New Roman"/>
                <a:cs typeface="Times New Roman"/>
                <a:sym typeface="Times New Roman"/>
              </a:rPr>
              <a:t>Čl. II</a:t>
            </a:r>
            <a:endParaRPr/>
          </a:p>
          <a:p>
            <a:pPr indent="0" lvl="1" marL="457200" marR="0" rtl="0" algn="ctr">
              <a:lnSpc>
                <a:spcPct val="100000"/>
              </a:lnSpc>
              <a:spcBef>
                <a:spcPts val="1800"/>
              </a:spcBef>
              <a:spcAft>
                <a:spcPts val="0"/>
              </a:spcAft>
              <a:buNone/>
            </a:pPr>
            <a:r>
              <a:rPr b="1" i="0" lang="cs-CZ" sz="2400" u="none" cap="none" strike="noStrike">
                <a:solidFill>
                  <a:srgbClr val="000000"/>
                </a:solidFill>
                <a:latin typeface="Times New Roman"/>
                <a:ea typeface="Times New Roman"/>
                <a:cs typeface="Times New Roman"/>
                <a:sym typeface="Times New Roman"/>
              </a:rPr>
              <a:t>Přechodné ustanovení</a:t>
            </a:r>
            <a:endParaRPr/>
          </a:p>
          <a:p>
            <a:pPr indent="269875" lvl="0" marL="0" marR="0" rtl="0" algn="just">
              <a:lnSpc>
                <a:spcPct val="100000"/>
              </a:lnSpc>
              <a:spcBef>
                <a:spcPts val="1800"/>
              </a:spcBef>
              <a:spcAft>
                <a:spcPts val="0"/>
              </a:spcAft>
              <a:buNone/>
            </a:pPr>
            <a:r>
              <a:rPr b="0" i="0" lang="cs-CZ" sz="2400" u="none" cap="none" strike="noStrike">
                <a:solidFill>
                  <a:srgbClr val="000000"/>
                </a:solidFill>
                <a:latin typeface="Times New Roman"/>
                <a:ea typeface="Times New Roman"/>
                <a:cs typeface="Times New Roman"/>
                <a:sym typeface="Times New Roman"/>
              </a:rPr>
              <a:t>Pro poplatkové povinnosti u místních poplatků, jakož i pro práva a povinnosti s nimi související, vzniklé přede dnem nabytí účinnosti tohoto zákona se použije zákon č. 565/1990 Sb., ve znění účinném přede dnem nabytí účinnosti tohoto zákona.</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115"/>
          <p:cNvSpPr txBox="1"/>
          <p:nvPr/>
        </p:nvSpPr>
        <p:spPr>
          <a:xfrm>
            <a:off x="2495006" y="3254961"/>
            <a:ext cx="7129463" cy="255454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cs-CZ" sz="3200" u="none" cap="none" strike="noStrike">
                <a:solidFill>
                  <a:schemeClr val="dk1"/>
                </a:solidFill>
                <a:latin typeface="Arial"/>
                <a:ea typeface="Arial"/>
                <a:cs typeface="Arial"/>
                <a:sym typeface="Arial"/>
              </a:rPr>
              <a:t>Certifikáty budou zaslány do DS</a:t>
            </a:r>
            <a:endParaRPr/>
          </a:p>
          <a:p>
            <a:pPr indent="0" lvl="0" marL="0" marR="0" rtl="0" algn="ctr">
              <a:lnSpc>
                <a:spcPct val="100000"/>
              </a:lnSpc>
              <a:spcBef>
                <a:spcPts val="0"/>
              </a:spcBef>
              <a:spcAft>
                <a:spcPts val="0"/>
              </a:spcAft>
              <a:buClr>
                <a:schemeClr val="dk1"/>
              </a:buClr>
              <a:buSzPts val="3200"/>
              <a:buFont typeface="Arial"/>
              <a:buNone/>
            </a:pPr>
            <a:r>
              <a:t/>
            </a:r>
            <a:endParaRPr b="1" i="0" sz="32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3200"/>
              <a:buFont typeface="Arial"/>
              <a:buNone/>
            </a:pPr>
            <a:r>
              <a:rPr b="1" i="0" lang="cs-CZ" sz="3200" u="none" cap="none" strike="noStrike">
                <a:solidFill>
                  <a:srgbClr val="FF0000"/>
                </a:solidFill>
                <a:latin typeface="Arial"/>
                <a:ea typeface="Arial"/>
                <a:cs typeface="Arial"/>
                <a:sym typeface="Arial"/>
              </a:rPr>
              <a:t>Děkuji za pozornost</a:t>
            </a:r>
            <a:endParaRPr b="0" i="0" sz="3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Arial"/>
              <a:buNone/>
            </a:pPr>
            <a:r>
              <a:rPr b="0" i="0" lang="cs-CZ" sz="3200" u="none" cap="none" strike="noStrike">
                <a:solidFill>
                  <a:schemeClr val="dk1"/>
                </a:solidFill>
                <a:latin typeface="Arial"/>
                <a:ea typeface="Arial"/>
                <a:cs typeface="Arial"/>
                <a:sym typeface="Arial"/>
              </a:rPr>
              <a:t>Vlastimil Veselý</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Arial"/>
              <a:buNone/>
            </a:pPr>
            <a:r>
              <a:rPr b="0" i="0" lang="cs-CZ" sz="3200" u="none" cap="none" strike="noStrike">
                <a:solidFill>
                  <a:schemeClr val="dk1"/>
                </a:solidFill>
                <a:latin typeface="Arial"/>
                <a:ea typeface="Arial"/>
                <a:cs typeface="Arial"/>
                <a:sym typeface="Arial"/>
              </a:rPr>
              <a:t>vesely@catania.cz</a:t>
            </a:r>
            <a:endParaRPr b="0" i="0" sz="1400" u="none" cap="none" strike="noStrike">
              <a:solidFill>
                <a:srgbClr val="000000"/>
              </a:solidFill>
              <a:latin typeface="Arial"/>
              <a:ea typeface="Arial"/>
              <a:cs typeface="Arial"/>
              <a:sym typeface="Arial"/>
            </a:endParaRPr>
          </a:p>
        </p:txBody>
      </p:sp>
      <p:pic>
        <p:nvPicPr>
          <p:cNvPr id="797" name="Google Shape;797;p115"/>
          <p:cNvPicPr preferRelativeResize="0"/>
          <p:nvPr/>
        </p:nvPicPr>
        <p:blipFill rotWithShape="1">
          <a:blip r:embed="rId3">
            <a:alphaModFix/>
          </a:blip>
          <a:srcRect b="0" l="0" r="0" t="0"/>
          <a:stretch/>
        </p:blipFill>
        <p:spPr>
          <a:xfrm>
            <a:off x="3383213" y="473661"/>
            <a:ext cx="5353050" cy="2781300"/>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Zemní a výkopové práce - STAVOKOMPLET" id="234" name="Google Shape;234;p13"/>
          <p:cNvPicPr preferRelativeResize="0"/>
          <p:nvPr/>
        </p:nvPicPr>
        <p:blipFill rotWithShape="1">
          <a:blip r:embed="rId3">
            <a:alphaModFix/>
          </a:blip>
          <a:srcRect b="0" l="0" r="0" t="0"/>
          <a:stretch/>
        </p:blipFill>
        <p:spPr>
          <a:xfrm>
            <a:off x="156519" y="0"/>
            <a:ext cx="5222789" cy="3429000"/>
          </a:xfrm>
          <a:prstGeom prst="rect">
            <a:avLst/>
          </a:prstGeom>
          <a:noFill/>
          <a:ln>
            <a:noFill/>
          </a:ln>
        </p:spPr>
      </p:pic>
      <p:pic>
        <p:nvPicPr>
          <p:cNvPr descr="Zemní práce | STAVPARTNER, spol. s r.o. - kompletní stavby na klíč,  rekonstrukce objektů, inženýrské sítě" id="235" name="Google Shape;235;p13"/>
          <p:cNvPicPr preferRelativeResize="0"/>
          <p:nvPr/>
        </p:nvPicPr>
        <p:blipFill rotWithShape="1">
          <a:blip r:embed="rId4">
            <a:alphaModFix/>
          </a:blip>
          <a:srcRect b="0" l="0" r="0" t="0"/>
          <a:stretch/>
        </p:blipFill>
        <p:spPr>
          <a:xfrm>
            <a:off x="9158710" y="3429000"/>
            <a:ext cx="3062710" cy="3429000"/>
          </a:xfrm>
          <a:prstGeom prst="rect">
            <a:avLst/>
          </a:prstGeom>
          <a:noFill/>
          <a:ln>
            <a:noFill/>
          </a:ln>
        </p:spPr>
      </p:pic>
      <p:pic>
        <p:nvPicPr>
          <p:cNvPr descr="Výstavba optické sítě T-mobile v Hořicích: Kde se aktuálně pracuje a co  bude v nejbližších dnech následovat?: Hořice" id="236" name="Google Shape;236;p13"/>
          <p:cNvPicPr preferRelativeResize="0"/>
          <p:nvPr/>
        </p:nvPicPr>
        <p:blipFill rotWithShape="1">
          <a:blip r:embed="rId5">
            <a:alphaModFix/>
          </a:blip>
          <a:srcRect b="0" l="0" r="0" t="0"/>
          <a:stretch/>
        </p:blipFill>
        <p:spPr>
          <a:xfrm>
            <a:off x="9158710" y="0"/>
            <a:ext cx="3033290" cy="3429000"/>
          </a:xfrm>
          <a:prstGeom prst="rect">
            <a:avLst/>
          </a:prstGeom>
          <a:noFill/>
          <a:ln>
            <a:noFill/>
          </a:ln>
        </p:spPr>
      </p:pic>
      <p:pic>
        <p:nvPicPr>
          <p:cNvPr descr="Výkopové práce na ul. Jána Ondruša, , Stupava | Odkazprestarostu.sk" id="237" name="Google Shape;237;p13"/>
          <p:cNvPicPr preferRelativeResize="0"/>
          <p:nvPr/>
        </p:nvPicPr>
        <p:blipFill rotWithShape="1">
          <a:blip r:embed="rId6">
            <a:alphaModFix/>
          </a:blip>
          <a:srcRect b="0" l="0" r="0" t="0"/>
          <a:stretch/>
        </p:blipFill>
        <p:spPr>
          <a:xfrm>
            <a:off x="5379308" y="0"/>
            <a:ext cx="3779402" cy="6858000"/>
          </a:xfrm>
          <a:prstGeom prst="rect">
            <a:avLst/>
          </a:prstGeom>
          <a:noFill/>
          <a:ln>
            <a:noFill/>
          </a:ln>
        </p:spPr>
      </p:pic>
      <p:pic>
        <p:nvPicPr>
          <p:cNvPr descr="Pronájem přechodových lávek SafeBridge | SCASERV" id="238" name="Google Shape;238;p13"/>
          <p:cNvPicPr preferRelativeResize="0"/>
          <p:nvPr/>
        </p:nvPicPr>
        <p:blipFill rotWithShape="1">
          <a:blip r:embed="rId7">
            <a:alphaModFix/>
          </a:blip>
          <a:srcRect b="0" l="0" r="0" t="0"/>
          <a:stretch/>
        </p:blipFill>
        <p:spPr>
          <a:xfrm>
            <a:off x="156519" y="3429000"/>
            <a:ext cx="5222789" cy="3429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4"/>
          <p:cNvSpPr txBox="1"/>
          <p:nvPr/>
        </p:nvSpPr>
        <p:spPr>
          <a:xfrm>
            <a:off x="1054100" y="219421"/>
            <a:ext cx="10824711" cy="40318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sng" cap="none" strike="noStrike">
                <a:solidFill>
                  <a:srgbClr val="00B0F0"/>
                </a:solidFill>
                <a:latin typeface="Times New Roman"/>
                <a:ea typeface="Times New Roman"/>
                <a:cs typeface="Times New Roman"/>
                <a:sym typeface="Times New Roman"/>
              </a:rPr>
              <a:t>Provádění</a:t>
            </a:r>
            <a:r>
              <a:rPr b="0" i="0" lang="cs-CZ" sz="3200" u="none" cap="none" strike="noStrike">
                <a:solidFill>
                  <a:srgbClr val="00B0F0"/>
                </a:solidFill>
                <a:latin typeface="Times New Roman"/>
                <a:ea typeface="Times New Roman"/>
                <a:cs typeface="Times New Roman"/>
                <a:sym typeface="Times New Roman"/>
              </a:rPr>
              <a:t> výkopových prací:</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I v případě havárie inženýrských sítí (může být osvobozeno od poplatku) je nutné co nejdříve oznámit zábor veřejného prostranství příslušnému úřadu. Pokud tak subjekt neučiní, je povinen uhradit poplatek za zvláštní užívání, a to i zpětně (§ 14a odst. 6 ZoMP). Výjimka z povinnosti povolení při havárii nezbavuje subjekt oznamovací povinnosti.</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5"/>
          <p:cNvSpPr txBox="1"/>
          <p:nvPr/>
        </p:nvSpPr>
        <p:spPr>
          <a:xfrm>
            <a:off x="1054100" y="219421"/>
            <a:ext cx="10824711" cy="40318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sng" cap="none" strike="noStrike">
                <a:solidFill>
                  <a:srgbClr val="00B0F0"/>
                </a:solidFill>
                <a:latin typeface="Times New Roman"/>
                <a:ea typeface="Times New Roman"/>
                <a:cs typeface="Times New Roman"/>
                <a:sym typeface="Times New Roman"/>
              </a:rPr>
              <a:t>Provádění</a:t>
            </a:r>
            <a:r>
              <a:rPr b="0" i="0" lang="cs-CZ" sz="3200" u="none" cap="none" strike="noStrike">
                <a:solidFill>
                  <a:srgbClr val="00B0F0"/>
                </a:solidFill>
                <a:latin typeface="Times New Roman"/>
                <a:ea typeface="Times New Roman"/>
                <a:cs typeface="Times New Roman"/>
                <a:sym typeface="Times New Roman"/>
              </a:rPr>
              <a:t> výkopových prací:</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Odpovědnost za uvedení veřejného prostranství do původního stavu po provedení výkopových prací má subjekt, kterému bylo vydáno povolení k zvláštnímu užívání. Ten je povinen uvést prostranství do původního stavu, a to v kvalitě odpovídající původnímu stavu. Pokud tak neučiní, může obec provést uvedení do původního stavu na náklady tohoto subjektu.</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6"/>
          <p:cNvSpPr txBox="1"/>
          <p:nvPr/>
        </p:nvSpPr>
        <p:spPr>
          <a:xfrm>
            <a:off x="1054100" y="219421"/>
            <a:ext cx="10824711"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sng" cap="none" strike="noStrike">
                <a:solidFill>
                  <a:srgbClr val="00B0F0"/>
                </a:solidFill>
                <a:latin typeface="Times New Roman"/>
                <a:ea typeface="Times New Roman"/>
                <a:cs typeface="Times New Roman"/>
                <a:sym typeface="Times New Roman"/>
              </a:rPr>
              <a:t>Provádění</a:t>
            </a:r>
            <a:r>
              <a:rPr b="0" i="0" lang="cs-CZ" sz="3200" u="none" cap="none" strike="noStrike">
                <a:solidFill>
                  <a:srgbClr val="00B0F0"/>
                </a:solidFill>
                <a:latin typeface="Times New Roman"/>
                <a:ea typeface="Times New Roman"/>
                <a:cs typeface="Times New Roman"/>
                <a:sym typeface="Times New Roman"/>
              </a:rPr>
              <a:t> výkopových prací:</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Je nutné rozlišit mezi zvláštním užíváním veřejného prostranství a zvláštním užíváním pozemní komunikace při výkopových pracích. Pokud jsou výkopové práce prováděny na pozemní komunikaci, je nutné povolení silničního správního úřadu podle zákona o pozemních komunikacích. Pokud jsou práce prováděny na jiném veřejném prostranství, postačí povolení obecního úřadu podle zákona o obcích.</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7"/>
          <p:cNvSpPr txBox="1"/>
          <p:nvPr/>
        </p:nvSpPr>
        <p:spPr>
          <a:xfrm>
            <a:off x="1054100" y="219421"/>
            <a:ext cx="10824711"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sng" cap="none" strike="noStrike">
                <a:solidFill>
                  <a:srgbClr val="00B0F0"/>
                </a:solidFill>
                <a:latin typeface="Times New Roman"/>
                <a:ea typeface="Times New Roman"/>
                <a:cs typeface="Times New Roman"/>
                <a:sym typeface="Times New Roman"/>
              </a:rPr>
              <a:t>Doporučení pro praxi</a:t>
            </a:r>
            <a:r>
              <a:rPr b="0" i="0" lang="cs-CZ" sz="3200" u="none" cap="none" strike="noStrike">
                <a:solidFill>
                  <a:srgbClr val="00B0F0"/>
                </a:solidFill>
                <a:latin typeface="Times New Roman"/>
                <a:ea typeface="Times New Roman"/>
                <a:cs typeface="Times New Roman"/>
                <a:sym typeface="Times New Roman"/>
              </a:rPr>
              <a:t>:</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1. Včasné podání žádosti: Žádost o povolení zvláštního užívání by měla být podána s dostatečným předstihem, minimálně 30 dnů před plánovaným zahájením prací.</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2. Koordinace prací: Je vhodné koordinovat výkopové práce s jinými subjekty, aby nedocházelo k opakovaným zásahům do stejného prostranství.</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3. Důsledná dokumentace: Před zahájením prací je vhodné zdokumentovat stav prostranství (fotodokumentace), aby nedocházelo ke sporům při jeho uvedení do původního stavu.</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8"/>
          <p:cNvSpPr txBox="1"/>
          <p:nvPr/>
        </p:nvSpPr>
        <p:spPr>
          <a:xfrm>
            <a:off x="1054100" y="219421"/>
            <a:ext cx="10824711" cy="40318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sng" cap="none" strike="noStrike">
                <a:solidFill>
                  <a:srgbClr val="00B0F0"/>
                </a:solidFill>
                <a:latin typeface="Times New Roman"/>
                <a:ea typeface="Times New Roman"/>
                <a:cs typeface="Times New Roman"/>
                <a:sym typeface="Times New Roman"/>
              </a:rPr>
              <a:t>Doporučení pro praxi</a:t>
            </a:r>
            <a:r>
              <a:rPr b="0" i="0" lang="cs-CZ" sz="3200" u="none" cap="none" strike="noStrike">
                <a:solidFill>
                  <a:srgbClr val="00B0F0"/>
                </a:solidFill>
                <a:latin typeface="Times New Roman"/>
                <a:ea typeface="Times New Roman"/>
                <a:cs typeface="Times New Roman"/>
                <a:sym typeface="Times New Roman"/>
              </a:rPr>
              <a:t>:</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4. Řádné zabezpečení: Výkopy musí být řádně označeny a zabezpečeny proti pádu osob a škodám na majetku.</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5. Kvalitní uvedení do původního stavu: Je nutné dbát na kvalitní provedení závěrečných prací, aby nedocházelo k dodatečným poklesům terénu nebo jiným vadám.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9"/>
          <p:cNvSpPr/>
          <p:nvPr/>
        </p:nvSpPr>
        <p:spPr>
          <a:xfrm>
            <a:off x="0" y="0"/>
            <a:ext cx="11919284" cy="5247590"/>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00000"/>
              </a:lnSpc>
              <a:spcBef>
                <a:spcPts val="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veřejného prostranství,</a:t>
            </a:r>
            <a:r>
              <a:rPr b="0" baseline="30000" i="0" lang="cs-CZ" sz="3000" u="none" cap="none" strike="noStrike">
                <a:solidFill>
                  <a:srgbClr val="000000"/>
                </a:solidFill>
                <a:latin typeface="Times New Roman"/>
                <a:ea typeface="Times New Roman"/>
                <a:cs typeface="Times New Roman"/>
                <a:sym typeface="Times New Roman"/>
              </a:rPr>
              <a:t>4b)</a:t>
            </a:r>
            <a:r>
              <a:rPr b="0" i="0" lang="cs-CZ" sz="3000" u="none" cap="none" strike="noStrike">
                <a:solidFill>
                  <a:srgbClr val="000000"/>
                </a:solidFill>
                <a:latin typeface="Times New Roman"/>
                <a:ea typeface="Times New Roman"/>
                <a:cs typeface="Times New Roman"/>
                <a:sym typeface="Times New Roman"/>
              </a:rPr>
              <a:t> kterým se rozumí </a:t>
            </a:r>
            <a:r>
              <a:rPr b="0" i="0" lang="cs-CZ" sz="3000" u="none" cap="none" strike="noStrike">
                <a:solidFill>
                  <a:schemeClr val="dk1"/>
                </a:solidFill>
                <a:latin typeface="Times New Roman"/>
                <a:ea typeface="Times New Roman"/>
                <a:cs typeface="Times New Roman"/>
                <a:sym typeface="Times New Roman"/>
              </a:rPr>
              <a:t>provádění výkopových prací,</a:t>
            </a:r>
            <a:r>
              <a:rPr b="0" i="0" lang="cs-CZ" sz="3000" u="none" cap="none" strike="noStrike">
                <a:solidFill>
                  <a:srgbClr val="000000"/>
                </a:solidFill>
                <a:latin typeface="Times New Roman"/>
                <a:ea typeface="Times New Roman"/>
                <a:cs typeface="Times New Roman"/>
                <a:sym typeface="Times New Roman"/>
              </a:rPr>
              <a:t> </a:t>
            </a:r>
            <a:r>
              <a:rPr b="0" i="0" lang="cs-CZ" sz="3000" u="sng" cap="none" strike="noStrike">
                <a:solidFill>
                  <a:srgbClr val="FF0000"/>
                </a:solidFill>
                <a:latin typeface="Times New Roman"/>
                <a:ea typeface="Times New Roman"/>
                <a:cs typeface="Times New Roman"/>
                <a:sym typeface="Times New Roman"/>
              </a:rPr>
              <a:t>umístění</a:t>
            </a:r>
            <a:r>
              <a:rPr b="0" i="0" lang="cs-CZ" sz="3000" u="none" cap="none" strike="noStrike">
                <a:solidFill>
                  <a:srgbClr val="FF0000"/>
                </a:solidFill>
                <a:latin typeface="Times New Roman"/>
                <a:ea typeface="Times New Roman"/>
                <a:cs typeface="Times New Roman"/>
                <a:sym typeface="Times New Roman"/>
              </a:rPr>
              <a:t> dočasných staveb </a:t>
            </a:r>
            <a:r>
              <a:rPr b="0" i="0" lang="cs-CZ" sz="3000" u="none" cap="none" strike="noStrike">
                <a:solidFill>
                  <a:schemeClr val="dk1"/>
                </a:solidFill>
                <a:latin typeface="Times New Roman"/>
                <a:ea typeface="Times New Roman"/>
                <a:cs typeface="Times New Roman"/>
                <a:sym typeface="Times New Roman"/>
              </a:rPr>
              <a:t>a zařízení sloužících pro poskytování prodeje a služeb, pro umístění stavebních nebo reklamních zařízení, zařízení cirkusů, lunaparků a jiných obdobných atrakcí, umístění skládek, vyhrazení trvalého parkovacího místa a užívání tohoto prostranství pro kulturní, sportovní a reklamní akce nebo potřeby tvorby filmových a televizních děl. Z akcí pořádaných na veřejném prostranství, jejichž</a:t>
            </a:r>
            <a:r>
              <a:rPr b="0" i="0" lang="cs-CZ" sz="3000" u="none" cap="none" strike="noStrike">
                <a:solidFill>
                  <a:srgbClr val="000000"/>
                </a:solidFill>
                <a:latin typeface="Times New Roman"/>
                <a:ea typeface="Times New Roman"/>
                <a:cs typeface="Times New Roman"/>
                <a:sym typeface="Times New Roman"/>
              </a:rPr>
              <a:t> celý výtěžek je odveden na charitativní a veřejně prospěšné účely, se poplatek neplatí.</a:t>
            </a:r>
            <a:endParaRPr b="0"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0"/>
          <p:cNvSpPr txBox="1"/>
          <p:nvPr/>
        </p:nvSpPr>
        <p:spPr>
          <a:xfrm>
            <a:off x="740328" y="219421"/>
            <a:ext cx="11138483"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dočasných staveb:</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sng" cap="none" strike="noStrike">
                <a:solidFill>
                  <a:schemeClr val="dk1"/>
                </a:solidFill>
                <a:latin typeface="Times New Roman"/>
                <a:ea typeface="Times New Roman"/>
                <a:cs typeface="Times New Roman"/>
                <a:sym typeface="Times New Roman"/>
              </a:rPr>
              <a:t>Dočasnou stavbu </a:t>
            </a:r>
            <a:r>
              <a:rPr b="0" i="0" lang="cs-CZ" sz="3200" u="none" cap="none" strike="noStrike">
                <a:solidFill>
                  <a:schemeClr val="dk1"/>
                </a:solidFill>
                <a:latin typeface="Times New Roman"/>
                <a:ea typeface="Times New Roman"/>
                <a:cs typeface="Times New Roman"/>
                <a:sym typeface="Times New Roman"/>
              </a:rPr>
              <a:t>je nutno chápat </a:t>
            </a:r>
            <a:r>
              <a:rPr b="0" i="0" lang="cs-CZ" sz="3200" u="none" cap="none" strike="noStrike">
                <a:solidFill>
                  <a:srgbClr val="000000"/>
                </a:solidFill>
                <a:latin typeface="Times New Roman"/>
                <a:ea typeface="Times New Roman"/>
                <a:cs typeface="Times New Roman"/>
                <a:sym typeface="Times New Roman"/>
              </a:rPr>
              <a:t>jako stavbu, u které stavební úřad předem omezí dobu jejího trvání. Dočasná stavba je určena k časově omezenému užívání, což znamená, že nesmí být trvale umístěna. Už při jejím povolení tedy musí být jasné, že nebude stát trvale. Po uplynutí stanovené doby musí být buď odstraněna, nebo přeměněna na stavbu trvalou (pokud to právní předpisy umožní). Za stavbu se považuje také výrobek plnící funkci stavby. Pojmu "výrobek plnící funkci stavby" je nutno rozumět tak, že se jedná o výrobek, který plní takovou funkci, jakou obvykle plní stavby ve smyslu § 2 odst. 3 stavebního zákona. </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
          <p:cNvSpPr txBox="1"/>
          <p:nvPr/>
        </p:nvSpPr>
        <p:spPr>
          <a:xfrm>
            <a:off x="219075" y="926604"/>
            <a:ext cx="4886325" cy="33855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32630" rtl="0" algn="l">
              <a:lnSpc>
                <a:spcPct val="100000"/>
              </a:lnSpc>
              <a:spcBef>
                <a:spcPts val="0"/>
              </a:spcBef>
              <a:spcAft>
                <a:spcPts val="0"/>
              </a:spcAft>
              <a:buNone/>
            </a:pPr>
            <a:r>
              <a:rPr b="1" i="0" lang="cs-CZ" sz="1800" u="none" cap="none" strike="noStrike">
                <a:solidFill>
                  <a:srgbClr val="000000"/>
                </a:solidFill>
                <a:latin typeface="Arial"/>
                <a:ea typeface="Arial"/>
                <a:cs typeface="Arial"/>
                <a:sym typeface="Arial"/>
              </a:rPr>
              <a:t>Realizace</a:t>
            </a:r>
            <a:endParaRPr b="0" i="0" sz="1800" u="none" cap="none" strike="noStrike">
              <a:solidFill>
                <a:srgbClr val="000000"/>
              </a:solidFill>
              <a:latin typeface="Arial"/>
              <a:ea typeface="Arial"/>
              <a:cs typeface="Arial"/>
              <a:sym typeface="Arial"/>
            </a:endParaRPr>
          </a:p>
          <a:p>
            <a:pPr indent="0" lvl="0" marL="0" marR="75830" rtl="0" algn="l">
              <a:lnSpc>
                <a:spcPct val="100000"/>
              </a:lnSpc>
              <a:spcBef>
                <a:spcPts val="0"/>
              </a:spcBef>
              <a:spcAft>
                <a:spcPts val="0"/>
              </a:spcAft>
              <a:buNone/>
            </a:pPr>
            <a:r>
              <a:rPr b="0" i="0" lang="cs-CZ" sz="1800" u="none" cap="none" strike="noStrike">
                <a:solidFill>
                  <a:srgbClr val="000000"/>
                </a:solidFill>
                <a:latin typeface="Arial"/>
                <a:ea typeface="Arial"/>
                <a:cs typeface="Arial"/>
                <a:sym typeface="Arial"/>
              </a:rPr>
              <a:t>08,30 –09,00 přihlášení účastníků</a:t>
            </a:r>
            <a:endParaRPr/>
          </a:p>
          <a:p>
            <a:pPr indent="0" lvl="0" marL="0" marR="75830" rtl="0" algn="l">
              <a:lnSpc>
                <a:spcPct val="100000"/>
              </a:lnSpc>
              <a:spcBef>
                <a:spcPts val="0"/>
              </a:spcBef>
              <a:spcAft>
                <a:spcPts val="0"/>
              </a:spcAft>
              <a:buNone/>
            </a:pPr>
            <a:r>
              <a:rPr b="0" i="0" lang="cs-CZ" sz="1800" u="none" cap="none" strike="noStrike">
                <a:solidFill>
                  <a:srgbClr val="000000"/>
                </a:solidFill>
                <a:latin typeface="Arial"/>
                <a:ea typeface="Arial"/>
                <a:cs typeface="Arial"/>
                <a:sym typeface="Arial"/>
              </a:rPr>
              <a:t>09,00 –10,30 první část</a:t>
            </a:r>
            <a:endParaRPr/>
          </a:p>
          <a:p>
            <a:pPr indent="0" lvl="0" marL="0" marR="75830" rtl="0" algn="l">
              <a:lnSpc>
                <a:spcPct val="100000"/>
              </a:lnSpc>
              <a:spcBef>
                <a:spcPts val="0"/>
              </a:spcBef>
              <a:spcAft>
                <a:spcPts val="0"/>
              </a:spcAft>
              <a:buNone/>
            </a:pPr>
            <a:r>
              <a:rPr b="0" i="0" lang="cs-CZ" sz="1800" u="none" cap="none" strike="noStrike">
                <a:solidFill>
                  <a:srgbClr val="000000"/>
                </a:solidFill>
                <a:latin typeface="Arial"/>
                <a:ea typeface="Arial"/>
                <a:cs typeface="Arial"/>
                <a:sym typeface="Arial"/>
              </a:rPr>
              <a:t>10,30 –10,40 přestávka</a:t>
            </a:r>
            <a:endParaRPr/>
          </a:p>
          <a:p>
            <a:pPr indent="0" lvl="0" marL="0" marR="75830" rtl="0" algn="l">
              <a:lnSpc>
                <a:spcPct val="100000"/>
              </a:lnSpc>
              <a:spcBef>
                <a:spcPts val="0"/>
              </a:spcBef>
              <a:spcAft>
                <a:spcPts val="0"/>
              </a:spcAft>
              <a:buNone/>
            </a:pPr>
            <a:r>
              <a:rPr b="0" i="0" lang="cs-CZ" sz="1800" u="none" cap="none" strike="noStrike">
                <a:solidFill>
                  <a:srgbClr val="000000"/>
                </a:solidFill>
                <a:latin typeface="Arial"/>
                <a:ea typeface="Arial"/>
                <a:cs typeface="Arial"/>
                <a:sym typeface="Arial"/>
              </a:rPr>
              <a:t>10,40 –12,10 druhá část</a:t>
            </a:r>
            <a:endParaRPr b="0" i="0" sz="1400" u="none" cap="none" strike="noStrike">
              <a:solidFill>
                <a:srgbClr val="000000"/>
              </a:solidFill>
              <a:latin typeface="Arial"/>
              <a:ea typeface="Arial"/>
              <a:cs typeface="Arial"/>
              <a:sym typeface="Arial"/>
            </a:endParaRPr>
          </a:p>
          <a:p>
            <a:pPr indent="0" lvl="0" marL="0" marR="7583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133080" rtl="0" algn="l">
              <a:lnSpc>
                <a:spcPct val="100000"/>
              </a:lnSpc>
              <a:spcBef>
                <a:spcPts val="0"/>
              </a:spcBef>
              <a:spcAft>
                <a:spcPts val="0"/>
              </a:spcAft>
              <a:buNone/>
            </a:pPr>
            <a:r>
              <a:rPr b="1" i="0" lang="cs-CZ" sz="1800" u="none" cap="none" strike="noStrike">
                <a:solidFill>
                  <a:srgbClr val="FF0000"/>
                </a:solidFill>
                <a:latin typeface="Arial"/>
                <a:ea typeface="Arial"/>
                <a:cs typeface="Arial"/>
                <a:sym typeface="Arial"/>
              </a:rPr>
              <a:t>Podmínky pro vydání osvědčení:</a:t>
            </a:r>
            <a:endParaRPr b="0" i="0" sz="1800" u="none" cap="none" strike="noStrike">
              <a:solidFill>
                <a:srgbClr val="FF0000"/>
              </a:solidFill>
              <a:latin typeface="Arial"/>
              <a:ea typeface="Arial"/>
              <a:cs typeface="Arial"/>
              <a:sym typeface="Arial"/>
            </a:endParaRPr>
          </a:p>
          <a:p>
            <a:pPr indent="0" lvl="0" marL="0" marR="118850" rtl="0" algn="l">
              <a:lnSpc>
                <a:spcPct val="100000"/>
              </a:lnSpc>
              <a:spcBef>
                <a:spcPts val="0"/>
              </a:spcBef>
              <a:spcAft>
                <a:spcPts val="0"/>
              </a:spcAft>
              <a:buNone/>
            </a:pPr>
            <a:r>
              <a:rPr b="1" i="0" lang="cs-CZ" sz="1800" u="none" cap="none" strike="noStrike">
                <a:solidFill>
                  <a:srgbClr val="000000"/>
                </a:solidFill>
                <a:latin typeface="Arial"/>
                <a:ea typeface="Arial"/>
                <a:cs typeface="Arial"/>
                <a:sym typeface="Arial"/>
              </a:rPr>
              <a:t>- Vyplnění závěrečného zpětného dotazníku</a:t>
            </a:r>
            <a:endParaRPr b="0" i="0" sz="1800" u="none" cap="none" strike="noStrike">
              <a:solidFill>
                <a:srgbClr val="000000"/>
              </a:solidFill>
              <a:latin typeface="Arial"/>
              <a:ea typeface="Arial"/>
              <a:cs typeface="Arial"/>
              <a:sym typeface="Arial"/>
            </a:endParaRPr>
          </a:p>
          <a:p>
            <a:pPr indent="0" lvl="0" marL="0" marR="99280" rtl="0" algn="l">
              <a:lnSpc>
                <a:spcPct val="100000"/>
              </a:lnSpc>
              <a:spcBef>
                <a:spcPts val="0"/>
              </a:spcBef>
              <a:spcAft>
                <a:spcPts val="0"/>
              </a:spcAft>
              <a:buNone/>
            </a:pPr>
            <a:r>
              <a:rPr b="1" i="0" lang="cs-CZ" sz="1800" u="none" cap="none" strike="noStrike">
                <a:solidFill>
                  <a:srgbClr val="000000"/>
                </a:solidFill>
                <a:latin typeface="Arial"/>
                <a:ea typeface="Arial"/>
                <a:cs typeface="Arial"/>
                <a:sym typeface="Arial"/>
              </a:rPr>
              <a:t>- Osvědčení zasíláme do datových stránek obce/města/MČ</a:t>
            </a:r>
            <a:endParaRPr b="0" i="0" sz="1400" u="none" cap="none" strike="noStrike">
              <a:solidFill>
                <a:srgbClr val="000000"/>
              </a:solidFill>
              <a:latin typeface="Arial"/>
              <a:ea typeface="Arial"/>
              <a:cs typeface="Arial"/>
              <a:sym typeface="Arial"/>
            </a:endParaRPr>
          </a:p>
        </p:txBody>
      </p:sp>
      <p:pic>
        <p:nvPicPr>
          <p:cNvPr id="181" name="Google Shape;181;p3"/>
          <p:cNvPicPr preferRelativeResize="0"/>
          <p:nvPr/>
        </p:nvPicPr>
        <p:blipFill rotWithShape="1">
          <a:blip r:embed="rId3">
            <a:alphaModFix/>
          </a:blip>
          <a:srcRect b="0" l="0" r="0" t="0"/>
          <a:stretch/>
        </p:blipFill>
        <p:spPr>
          <a:xfrm>
            <a:off x="5271082" y="0"/>
            <a:ext cx="6920918"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descr="Dočasná modulární čekárna nabídla Brňanům různé způsoby využívání po dobu  několika měsíců | EARCH.cz" id="278" name="Google Shape;278;p21"/>
          <p:cNvPicPr preferRelativeResize="0"/>
          <p:nvPr/>
        </p:nvPicPr>
        <p:blipFill rotWithShape="1">
          <a:blip r:embed="rId3">
            <a:alphaModFix/>
          </a:blip>
          <a:srcRect b="0" l="0" r="0" t="0"/>
          <a:stretch/>
        </p:blipFill>
        <p:spPr>
          <a:xfrm>
            <a:off x="146780" y="0"/>
            <a:ext cx="5949219" cy="3429000"/>
          </a:xfrm>
          <a:prstGeom prst="rect">
            <a:avLst/>
          </a:prstGeom>
          <a:noFill/>
          <a:ln>
            <a:noFill/>
          </a:ln>
        </p:spPr>
      </p:pic>
      <p:pic>
        <p:nvPicPr>
          <p:cNvPr descr="Dočasná stavba. Výhody a nevýhody aneb co byste měli vědět - Reality Čechy" id="279" name="Google Shape;279;p21"/>
          <p:cNvPicPr preferRelativeResize="0"/>
          <p:nvPr/>
        </p:nvPicPr>
        <p:blipFill rotWithShape="1">
          <a:blip r:embed="rId4">
            <a:alphaModFix/>
          </a:blip>
          <a:srcRect b="0" l="0" r="0" t="0"/>
          <a:stretch/>
        </p:blipFill>
        <p:spPr>
          <a:xfrm>
            <a:off x="6095999" y="0"/>
            <a:ext cx="6096002" cy="3429000"/>
          </a:xfrm>
          <a:prstGeom prst="rect">
            <a:avLst/>
          </a:prstGeom>
          <a:noFill/>
          <a:ln>
            <a:noFill/>
          </a:ln>
        </p:spPr>
      </p:pic>
      <p:pic>
        <p:nvPicPr>
          <p:cNvPr descr="Život v obytném voze - tipy, životní triky a praktické zkušenosti s vanlife  - Kalendář Vanlife" id="280" name="Google Shape;280;p21"/>
          <p:cNvPicPr preferRelativeResize="0"/>
          <p:nvPr/>
        </p:nvPicPr>
        <p:blipFill rotWithShape="1">
          <a:blip r:embed="rId5">
            <a:alphaModFix/>
          </a:blip>
          <a:srcRect b="0" l="0" r="0" t="0"/>
          <a:stretch/>
        </p:blipFill>
        <p:spPr>
          <a:xfrm>
            <a:off x="6095208" y="3428406"/>
            <a:ext cx="6096002" cy="3429593"/>
          </a:xfrm>
          <a:prstGeom prst="rect">
            <a:avLst/>
          </a:prstGeom>
          <a:noFill/>
          <a:ln>
            <a:noFill/>
          </a:ln>
        </p:spPr>
      </p:pic>
      <p:pic>
        <p:nvPicPr>
          <p:cNvPr descr="Volby 2010: Volební sliby a parlamentní činy KSČM - Ekolist.cz" id="281" name="Google Shape;281;p21"/>
          <p:cNvPicPr preferRelativeResize="0"/>
          <p:nvPr/>
        </p:nvPicPr>
        <p:blipFill rotWithShape="1">
          <a:blip r:embed="rId6">
            <a:alphaModFix/>
          </a:blip>
          <a:srcRect b="0" l="0" r="0" t="0"/>
          <a:stretch/>
        </p:blipFill>
        <p:spPr>
          <a:xfrm>
            <a:off x="177213" y="3428406"/>
            <a:ext cx="5917600" cy="3429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2"/>
          <p:cNvSpPr txBox="1"/>
          <p:nvPr/>
        </p:nvSpPr>
        <p:spPr>
          <a:xfrm>
            <a:off x="740328" y="219421"/>
            <a:ext cx="11138483" cy="55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dočasných staveb:</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Ústavní soud se zabýval definicí veřejného prostranství a konstatoval, že veřejným prostranstvím jsou i pozemky ve vlastnictví jiných osob než obce, pokud splňují podmínku obecné přístupnosti. Zároveň potvrdil právo obce regulovat užívání veřejných prostranství prostřednictvím obecně závazných vyhlášek, včetně umisťování dočasných staveb.</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Volby x reklama</a:t>
            </a:r>
            <a:endParaRPr b="0" i="0" sz="32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3"/>
          <p:cNvSpPr txBox="1"/>
          <p:nvPr/>
        </p:nvSpPr>
        <p:spPr>
          <a:xfrm>
            <a:off x="1765300" y="0"/>
            <a:ext cx="10151611"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Doporučení pro praxi:</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1. Komplexní přístup: Při umisťování dočasných staveb je třeba zohlednit všechny relevantní právní předpisy a získat všechna potřebná povolení.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2. Důsledné vymezení veřejných prostranství: Obce by měly v obecně závazných vyhláškách jasně definovat veřejná prostranství, která podléhají režimu zvláštního užívání.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3. Přiměřenost poplatků: Výše poplatků by měla být přiměřená a zohledňovat charakter dočasné stavby, její umístění a dobu trvání.</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4"/>
          <p:cNvSpPr txBox="1"/>
          <p:nvPr/>
        </p:nvSpPr>
        <p:spPr>
          <a:xfrm>
            <a:off x="1676400" y="219421"/>
            <a:ext cx="10202411"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Doporučení pro praxi :</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4. Transparentní podmínky: Podmínky pro umisťování dočasných staveb by měly být transparentní a nediskriminační.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5. Kontrola dodržování podmínek: Obce by měly důsledně kontrolovat dodržování podmínek stanovených v povoleních k zvláštnímu užívání.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6. Koordinace povolování: Je vhodné koordinovat postupy obecního úřadu a stavebního úřadu při povolování dočasných staveb.</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5"/>
          <p:cNvSpPr txBox="1"/>
          <p:nvPr/>
        </p:nvSpPr>
        <p:spPr>
          <a:xfrm>
            <a:off x="740328" y="219421"/>
            <a:ext cx="11138483"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dočasných staveb:</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Nejpodstatnějším charakteristickým znakem výrobku plnícího funkci stavby ve smyslu stavebního zákona je to, že se jedná o výrobek umístěný na určitém konkrétním místě trvale nebo dlouhodobě. Takovým výrobkem může být např. i silniční vozidlo (Podle rozsudku Městského soudu v Praze ze dne 8. 12. 2010, čj. 10 Ca 280/2008-78).</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Karavan trvale umístněný v kempu.</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6"/>
          <p:cNvSpPr/>
          <p:nvPr/>
        </p:nvSpPr>
        <p:spPr>
          <a:xfrm>
            <a:off x="0" y="0"/>
            <a:ext cx="11919284" cy="6324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Hlava III</a:t>
            </a:r>
            <a:endParaRPr b="0" i="0" sz="3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veřejného prostranství,</a:t>
            </a:r>
            <a:r>
              <a:rPr b="0" baseline="30000" i="0" lang="cs-CZ" sz="3000" u="none" cap="none" strike="noStrike">
                <a:solidFill>
                  <a:srgbClr val="000000"/>
                </a:solidFill>
                <a:latin typeface="Times New Roman"/>
                <a:ea typeface="Times New Roman"/>
                <a:cs typeface="Times New Roman"/>
                <a:sym typeface="Times New Roman"/>
              </a:rPr>
              <a:t>4b)</a:t>
            </a:r>
            <a:r>
              <a:rPr b="0" i="0" lang="cs-CZ" sz="3000" u="none" cap="none" strike="noStrike">
                <a:solidFill>
                  <a:srgbClr val="000000"/>
                </a:solidFill>
                <a:latin typeface="Times New Roman"/>
                <a:ea typeface="Times New Roman"/>
                <a:cs typeface="Times New Roman"/>
                <a:sym typeface="Times New Roman"/>
              </a:rPr>
              <a:t> kterým se rozumí </a:t>
            </a:r>
            <a:r>
              <a:rPr b="0" i="0" lang="cs-CZ" sz="3000" u="none" cap="none" strike="noStrike">
                <a:solidFill>
                  <a:schemeClr val="dk1"/>
                </a:solidFill>
                <a:latin typeface="Times New Roman"/>
                <a:ea typeface="Times New Roman"/>
                <a:cs typeface="Times New Roman"/>
                <a:sym typeface="Times New Roman"/>
              </a:rPr>
              <a:t>provádění výkopových prací, </a:t>
            </a:r>
            <a:r>
              <a:rPr b="0" i="0" lang="cs-CZ" sz="3000" u="sng" cap="none" strike="noStrike">
                <a:solidFill>
                  <a:srgbClr val="FFC000"/>
                </a:solidFill>
                <a:latin typeface="Times New Roman"/>
                <a:ea typeface="Times New Roman"/>
                <a:cs typeface="Times New Roman"/>
                <a:sym typeface="Times New Roman"/>
              </a:rPr>
              <a:t>umístění </a:t>
            </a:r>
            <a:r>
              <a:rPr b="0" i="0" lang="cs-CZ" sz="3000" u="none" cap="none" strike="noStrike">
                <a:solidFill>
                  <a:schemeClr val="dk1"/>
                </a:solidFill>
                <a:latin typeface="Times New Roman"/>
                <a:ea typeface="Times New Roman"/>
                <a:cs typeface="Times New Roman"/>
                <a:sym typeface="Times New Roman"/>
              </a:rPr>
              <a:t>dočasných staveb </a:t>
            </a:r>
            <a:r>
              <a:rPr b="0" i="0" lang="cs-CZ" sz="3000" u="none" cap="none" strike="noStrike">
                <a:solidFill>
                  <a:srgbClr val="000000"/>
                </a:solidFill>
                <a:latin typeface="Times New Roman"/>
                <a:ea typeface="Times New Roman"/>
                <a:cs typeface="Times New Roman"/>
                <a:sym typeface="Times New Roman"/>
              </a:rPr>
              <a:t>a </a:t>
            </a:r>
            <a:r>
              <a:rPr b="0" i="0" lang="cs-CZ" sz="3000" u="none" cap="none" strike="noStrike">
                <a:solidFill>
                  <a:srgbClr val="FFC000"/>
                </a:solidFill>
                <a:latin typeface="Times New Roman"/>
                <a:ea typeface="Times New Roman"/>
                <a:cs typeface="Times New Roman"/>
                <a:sym typeface="Times New Roman"/>
              </a:rPr>
              <a:t>zařízení sloužících pro poskytování prodeje a služeb</a:t>
            </a:r>
            <a:r>
              <a:rPr b="0" i="0" lang="cs-CZ" sz="3000" u="none" cap="none" strike="noStrike">
                <a:solidFill>
                  <a:srgbClr val="000000"/>
                </a:solidFill>
                <a:latin typeface="Times New Roman"/>
                <a:ea typeface="Times New Roman"/>
                <a:cs typeface="Times New Roman"/>
                <a:sym typeface="Times New Roman"/>
              </a:rPr>
              <a:t>, </a:t>
            </a:r>
            <a:r>
              <a:rPr b="0" i="0" lang="cs-CZ" sz="3000" u="none" cap="none" strike="noStrike">
                <a:solidFill>
                  <a:schemeClr val="dk1"/>
                </a:solidFill>
                <a:latin typeface="Times New Roman"/>
                <a:ea typeface="Times New Roman"/>
                <a:cs typeface="Times New Roman"/>
                <a:sym typeface="Times New Roman"/>
              </a:rPr>
              <a:t>pro umístění stavebních nebo reklamních zařízení, zařízení cirkusů, lunaparků a jiných obdobných atrakcí, umístění skládek, vyhrazení trvalého parkovacího místa a užívání tohoto prostranství pro kulturní, sportovní a reklamní akce nebo potřeby tvorby filmových a televizních děl. </a:t>
            </a:r>
            <a:r>
              <a:rPr b="0" i="0" lang="cs-CZ" sz="3000" u="none" cap="none" strike="noStrike">
                <a:solidFill>
                  <a:srgbClr val="000000"/>
                </a:solidFill>
                <a:latin typeface="Times New Roman"/>
                <a:ea typeface="Times New Roman"/>
                <a:cs typeface="Times New Roman"/>
                <a:sym typeface="Times New Roman"/>
              </a:rPr>
              <a:t>Z akcí pořádaných na veřejném prostranství, jejichž celý výtěžek je odveden na charitativní a veřejně prospěšné účely, se poplatek neplatí.</a:t>
            </a:r>
            <a:endParaRPr b="0"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7"/>
          <p:cNvSpPr txBox="1"/>
          <p:nvPr/>
        </p:nvSpPr>
        <p:spPr>
          <a:xfrm>
            <a:off x="740328" y="219421"/>
            <a:ext cx="11138483"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zařízení sloužících pro poskytování prodeje a služeb:</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Zařízení sloužící pro poskytování prodeje a služeb, jako jsou například stánky, kiosky, mobilní prodejny, food trucky, prodejní automaty, předzahrádky restaurací, stojany s vystavovaným zbožím, reklamní poutače a stojany, technická zařízení pro poskytování služeb (bankomaty, samoobslužné boxy apod.), které zasahují do veřejného prostranství. Tato zařízení jsou zpravidla umisťována za účelem podnikatelské činnosti, což představuje zvláštní užívání veřejného prostranství.</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Mít před hospodou zahrádku? Úřady si diktují, jak má vypadat, stěžují si  majitelé restaurací na desítce | Náš REGION" id="316" name="Google Shape;316;p28"/>
          <p:cNvPicPr preferRelativeResize="0"/>
          <p:nvPr/>
        </p:nvPicPr>
        <p:blipFill rotWithShape="1">
          <a:blip r:embed="rId3">
            <a:alphaModFix/>
          </a:blip>
          <a:srcRect b="0" l="0" r="0" t="0"/>
          <a:stretch/>
        </p:blipFill>
        <p:spPr>
          <a:xfrm>
            <a:off x="172995" y="0"/>
            <a:ext cx="5923005" cy="3429000"/>
          </a:xfrm>
          <a:prstGeom prst="rect">
            <a:avLst/>
          </a:prstGeom>
          <a:noFill/>
          <a:ln>
            <a:noFill/>
          </a:ln>
        </p:spPr>
      </p:pic>
      <p:pic>
        <p:nvPicPr>
          <p:cNvPr id="317" name="Google Shape;317;p28"/>
          <p:cNvPicPr preferRelativeResize="0"/>
          <p:nvPr/>
        </p:nvPicPr>
        <p:blipFill rotWithShape="1">
          <a:blip r:embed="rId4">
            <a:alphaModFix/>
          </a:blip>
          <a:srcRect b="0" l="0" r="0" t="0"/>
          <a:stretch/>
        </p:blipFill>
        <p:spPr>
          <a:xfrm>
            <a:off x="6096000" y="0"/>
            <a:ext cx="6096000" cy="3429000"/>
          </a:xfrm>
          <a:prstGeom prst="rect">
            <a:avLst/>
          </a:prstGeom>
          <a:noFill/>
          <a:ln>
            <a:noFill/>
          </a:ln>
        </p:spPr>
      </p:pic>
      <p:pic>
        <p:nvPicPr>
          <p:cNvPr id="318" name="Google Shape;318;p28"/>
          <p:cNvPicPr preferRelativeResize="0"/>
          <p:nvPr/>
        </p:nvPicPr>
        <p:blipFill rotWithShape="1">
          <a:blip r:embed="rId5">
            <a:alphaModFix/>
          </a:blip>
          <a:srcRect b="0" l="0" r="0" t="0"/>
          <a:stretch/>
        </p:blipFill>
        <p:spPr>
          <a:xfrm>
            <a:off x="172995" y="3428998"/>
            <a:ext cx="5923007" cy="3429001"/>
          </a:xfrm>
          <a:prstGeom prst="rect">
            <a:avLst/>
          </a:prstGeom>
          <a:noFill/>
          <a:ln>
            <a:noFill/>
          </a:ln>
        </p:spPr>
      </p:pic>
      <p:pic>
        <p:nvPicPr>
          <p:cNvPr id="319" name="Google Shape;319;p28"/>
          <p:cNvPicPr preferRelativeResize="0"/>
          <p:nvPr/>
        </p:nvPicPr>
        <p:blipFill rotWithShape="1">
          <a:blip r:embed="rId6">
            <a:alphaModFix/>
          </a:blip>
          <a:srcRect b="0" l="0" r="0" t="0"/>
          <a:stretch/>
        </p:blipFill>
        <p:spPr>
          <a:xfrm>
            <a:off x="6095996" y="3428998"/>
            <a:ext cx="6096004" cy="34290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Prosperplast Květináč LEXO ROUND bílý 60 cm" id="324" name="Google Shape;324;p29"/>
          <p:cNvPicPr preferRelativeResize="0"/>
          <p:nvPr/>
        </p:nvPicPr>
        <p:blipFill rotWithShape="1">
          <a:blip r:embed="rId3">
            <a:alphaModFix/>
          </a:blip>
          <a:srcRect b="0" l="0" r="0" t="0"/>
          <a:stretch/>
        </p:blipFill>
        <p:spPr>
          <a:xfrm>
            <a:off x="189471" y="1"/>
            <a:ext cx="5906529" cy="3429000"/>
          </a:xfrm>
          <a:prstGeom prst="rect">
            <a:avLst/>
          </a:prstGeom>
          <a:noFill/>
          <a:ln>
            <a:noFill/>
          </a:ln>
        </p:spPr>
      </p:pic>
      <p:pic>
        <p:nvPicPr>
          <p:cNvPr descr="Kouřit se nesmí i na zahrádkách v pasážích, upřesňuje ministerstvo ..." id="325" name="Google Shape;325;p29"/>
          <p:cNvPicPr preferRelativeResize="0"/>
          <p:nvPr/>
        </p:nvPicPr>
        <p:blipFill rotWithShape="1">
          <a:blip r:embed="rId4">
            <a:alphaModFix/>
          </a:blip>
          <a:srcRect b="0" l="0" r="0" t="0"/>
          <a:stretch/>
        </p:blipFill>
        <p:spPr>
          <a:xfrm>
            <a:off x="6096000" y="1"/>
            <a:ext cx="6096000" cy="3429000"/>
          </a:xfrm>
          <a:prstGeom prst="rect">
            <a:avLst/>
          </a:prstGeom>
          <a:noFill/>
          <a:ln>
            <a:noFill/>
          </a:ln>
        </p:spPr>
      </p:pic>
      <p:pic>
        <p:nvPicPr>
          <p:cNvPr descr="Sodko" id="326" name="Google Shape;326;p29"/>
          <p:cNvPicPr preferRelativeResize="0"/>
          <p:nvPr/>
        </p:nvPicPr>
        <p:blipFill rotWithShape="1">
          <a:blip r:embed="rId5">
            <a:alphaModFix/>
          </a:blip>
          <a:srcRect b="0" l="0" r="0" t="0"/>
          <a:stretch/>
        </p:blipFill>
        <p:spPr>
          <a:xfrm>
            <a:off x="6096000" y="3428999"/>
            <a:ext cx="6096000" cy="3418491"/>
          </a:xfrm>
          <a:prstGeom prst="rect">
            <a:avLst/>
          </a:prstGeom>
          <a:noFill/>
          <a:ln>
            <a:noFill/>
          </a:ln>
        </p:spPr>
      </p:pic>
      <p:pic>
        <p:nvPicPr>
          <p:cNvPr descr="Jak na tržnici. Kabelek a bot na podsíni přibylo. Litomyšl znovu řeší tržní  řád - Svitavský deník" id="327" name="Google Shape;327;p29"/>
          <p:cNvPicPr preferRelativeResize="0"/>
          <p:nvPr/>
        </p:nvPicPr>
        <p:blipFill rotWithShape="1">
          <a:blip r:embed="rId6">
            <a:alphaModFix/>
          </a:blip>
          <a:srcRect b="0" l="0" r="0" t="0"/>
          <a:stretch/>
        </p:blipFill>
        <p:spPr>
          <a:xfrm>
            <a:off x="189471" y="3428999"/>
            <a:ext cx="5906529" cy="341849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Kopeček luxusní adresa? Místní musejí k pojízdné prodejně - Olomoucký deník" id="332" name="Google Shape;332;p30"/>
          <p:cNvPicPr preferRelativeResize="0"/>
          <p:nvPr/>
        </p:nvPicPr>
        <p:blipFill rotWithShape="1">
          <a:blip r:embed="rId3">
            <a:alphaModFix/>
          </a:blip>
          <a:srcRect b="0" l="0" r="0" t="0"/>
          <a:stretch/>
        </p:blipFill>
        <p:spPr>
          <a:xfrm>
            <a:off x="156518" y="1"/>
            <a:ext cx="5939482" cy="3429000"/>
          </a:xfrm>
          <a:prstGeom prst="rect">
            <a:avLst/>
          </a:prstGeom>
          <a:noFill/>
          <a:ln>
            <a:noFill/>
          </a:ln>
        </p:spPr>
      </p:pic>
      <p:pic>
        <p:nvPicPr>
          <p:cNvPr descr="Pojízdná prodejna sýrů | CK Mundo" id="333" name="Google Shape;333;p30"/>
          <p:cNvPicPr preferRelativeResize="0"/>
          <p:nvPr/>
        </p:nvPicPr>
        <p:blipFill rotWithShape="1">
          <a:blip r:embed="rId4">
            <a:alphaModFix/>
          </a:blip>
          <a:srcRect b="0" l="0" r="0" t="0"/>
          <a:stretch/>
        </p:blipFill>
        <p:spPr>
          <a:xfrm>
            <a:off x="6096000" y="1"/>
            <a:ext cx="6104670" cy="3429000"/>
          </a:xfrm>
          <a:prstGeom prst="rect">
            <a:avLst/>
          </a:prstGeom>
          <a:noFill/>
          <a:ln>
            <a:noFill/>
          </a:ln>
        </p:spPr>
      </p:pic>
      <p:pic>
        <p:nvPicPr>
          <p:cNvPr descr="Pojízdná prodejna - bazar - Hyperinzerce.cz" id="334" name="Google Shape;334;p30"/>
          <p:cNvPicPr preferRelativeResize="0"/>
          <p:nvPr/>
        </p:nvPicPr>
        <p:blipFill rotWithShape="1">
          <a:blip r:embed="rId5">
            <a:alphaModFix/>
          </a:blip>
          <a:srcRect b="0" l="0" r="0" t="0"/>
          <a:stretch/>
        </p:blipFill>
        <p:spPr>
          <a:xfrm>
            <a:off x="3179805" y="3429000"/>
            <a:ext cx="2916195" cy="3429000"/>
          </a:xfrm>
          <a:prstGeom prst="rect">
            <a:avLst/>
          </a:prstGeom>
          <a:noFill/>
          <a:ln>
            <a:noFill/>
          </a:ln>
        </p:spPr>
      </p:pic>
      <p:pic>
        <p:nvPicPr>
          <p:cNvPr descr="Pojízdná prodejna s elektronikou Alza StreetShop dnes vyráží na Vysočinu |  Ekonom.cz: Web týdeníku EKONOM" id="335" name="Google Shape;335;p30"/>
          <p:cNvPicPr preferRelativeResize="0"/>
          <p:nvPr/>
        </p:nvPicPr>
        <p:blipFill rotWithShape="1">
          <a:blip r:embed="rId6">
            <a:alphaModFix/>
          </a:blip>
          <a:srcRect b="0" l="0" r="0" t="0"/>
          <a:stretch/>
        </p:blipFill>
        <p:spPr>
          <a:xfrm>
            <a:off x="6096000" y="3428192"/>
            <a:ext cx="6096000" cy="3429809"/>
          </a:xfrm>
          <a:prstGeom prst="rect">
            <a:avLst/>
          </a:prstGeom>
          <a:noFill/>
          <a:ln>
            <a:noFill/>
          </a:ln>
        </p:spPr>
      </p:pic>
      <p:pic>
        <p:nvPicPr>
          <p:cNvPr descr="Pojízdné prodejny na prodej, koupit nová nebo ojetá pojízdnou prodejnu |  Autoline Česko" id="336" name="Google Shape;336;p30"/>
          <p:cNvPicPr preferRelativeResize="0"/>
          <p:nvPr/>
        </p:nvPicPr>
        <p:blipFill rotWithShape="1">
          <a:blip r:embed="rId7">
            <a:alphaModFix/>
          </a:blip>
          <a:srcRect b="0" l="0" r="0" t="0"/>
          <a:stretch/>
        </p:blipFill>
        <p:spPr>
          <a:xfrm>
            <a:off x="147848" y="3428192"/>
            <a:ext cx="3031957" cy="34298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4"/>
          <p:cNvSpPr/>
          <p:nvPr/>
        </p:nvSpPr>
        <p:spPr>
          <a:xfrm>
            <a:off x="1764632" y="850233"/>
            <a:ext cx="9577136" cy="50783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cs-CZ" sz="3600" u="sng" cap="none" strike="noStrike">
                <a:solidFill>
                  <a:schemeClr val="dk1"/>
                </a:solidFill>
                <a:latin typeface="Times New Roman"/>
                <a:ea typeface="Times New Roman"/>
                <a:cs typeface="Times New Roman"/>
                <a:sym typeface="Times New Roman"/>
              </a:rPr>
              <a:t>Občan</a:t>
            </a:r>
            <a:r>
              <a:rPr b="0" i="0" lang="cs-CZ" sz="3600" u="none" cap="none" strike="noStrike">
                <a:solidFill>
                  <a:schemeClr val="dk1"/>
                </a:solidFill>
                <a:latin typeface="Times New Roman"/>
                <a:ea typeface="Times New Roman"/>
                <a:cs typeface="Times New Roman"/>
                <a:sym typeface="Times New Roman"/>
              </a:rPr>
              <a:t> (podnikatel) </a:t>
            </a:r>
            <a:r>
              <a:rPr b="1" i="0" lang="cs-CZ" sz="3600" u="none" cap="none" strike="noStrike">
                <a:solidFill>
                  <a:schemeClr val="dk1"/>
                </a:solidFill>
                <a:latin typeface="Times New Roman"/>
                <a:ea typeface="Times New Roman"/>
                <a:cs typeface="Times New Roman"/>
                <a:sym typeface="Times New Roman"/>
              </a:rPr>
              <a:t>může činit </a:t>
            </a:r>
            <a:r>
              <a:rPr b="1" i="0" lang="cs-CZ" sz="3600" u="sng" cap="none" strike="noStrike">
                <a:solidFill>
                  <a:schemeClr val="dk1"/>
                </a:solidFill>
                <a:latin typeface="Times New Roman"/>
                <a:ea typeface="Times New Roman"/>
                <a:cs typeface="Times New Roman"/>
                <a:sym typeface="Times New Roman"/>
              </a:rPr>
              <a:t>všechno </a:t>
            </a:r>
            <a:r>
              <a:rPr b="0" i="0" lang="cs-CZ" sz="3600" u="none" cap="none" strike="noStrike">
                <a:solidFill>
                  <a:schemeClr val="dk1"/>
                </a:solidFill>
                <a:latin typeface="Times New Roman"/>
                <a:ea typeface="Times New Roman"/>
                <a:cs typeface="Times New Roman"/>
                <a:sym typeface="Times New Roman"/>
              </a:rPr>
              <a:t>co není zákonem zakázáno</a:t>
            </a:r>
            <a:endParaRPr b="0" i="0" sz="3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36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600" u="sng" cap="none" strike="noStrike">
                <a:solidFill>
                  <a:schemeClr val="dk1"/>
                </a:solidFill>
                <a:latin typeface="Times New Roman"/>
                <a:ea typeface="Times New Roman"/>
                <a:cs typeface="Times New Roman"/>
                <a:sym typeface="Times New Roman"/>
              </a:rPr>
              <a:t>Občan</a:t>
            </a:r>
            <a:r>
              <a:rPr b="0" i="0" lang="cs-CZ" sz="3600" u="none" cap="none" strike="noStrike">
                <a:solidFill>
                  <a:schemeClr val="dk1"/>
                </a:solidFill>
                <a:latin typeface="Times New Roman"/>
                <a:ea typeface="Times New Roman"/>
                <a:cs typeface="Times New Roman"/>
                <a:sym typeface="Times New Roman"/>
              </a:rPr>
              <a:t> (podnikatel) </a:t>
            </a:r>
            <a:r>
              <a:rPr b="1" i="0" lang="cs-CZ" sz="3600" u="none" cap="none" strike="noStrike">
                <a:solidFill>
                  <a:schemeClr val="dk1"/>
                </a:solidFill>
                <a:latin typeface="Times New Roman"/>
                <a:ea typeface="Times New Roman"/>
                <a:cs typeface="Times New Roman"/>
                <a:sym typeface="Times New Roman"/>
              </a:rPr>
              <a:t>nesmí být nucen </a:t>
            </a:r>
            <a:r>
              <a:rPr b="0" i="0" lang="cs-CZ" sz="3600" u="none" cap="none" strike="noStrike">
                <a:solidFill>
                  <a:schemeClr val="dk1"/>
                </a:solidFill>
                <a:latin typeface="Times New Roman"/>
                <a:ea typeface="Times New Roman"/>
                <a:cs typeface="Times New Roman"/>
                <a:sym typeface="Times New Roman"/>
              </a:rPr>
              <a:t>činit, co zákon neukládá</a:t>
            </a:r>
            <a:endParaRPr b="0" i="0" sz="3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1" i="0" sz="3600" u="sng"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600" u="sng" cap="none" strike="noStrike">
                <a:solidFill>
                  <a:schemeClr val="dk1"/>
                </a:solidFill>
                <a:latin typeface="Times New Roman"/>
                <a:ea typeface="Times New Roman"/>
                <a:cs typeface="Times New Roman"/>
                <a:sym typeface="Times New Roman"/>
              </a:rPr>
              <a:t>Stát</a:t>
            </a:r>
            <a:r>
              <a:rPr b="0" i="0" lang="cs-CZ" sz="3600" u="none" cap="none" strike="noStrike">
                <a:solidFill>
                  <a:schemeClr val="dk1"/>
                </a:solidFill>
                <a:latin typeface="Times New Roman"/>
                <a:ea typeface="Times New Roman"/>
                <a:cs typeface="Times New Roman"/>
                <a:sym typeface="Times New Roman"/>
              </a:rPr>
              <a:t> (úřední osoba) </a:t>
            </a:r>
            <a:r>
              <a:rPr b="1" i="0" lang="cs-CZ" sz="3600" u="sng" cap="none" strike="noStrike">
                <a:solidFill>
                  <a:schemeClr val="dk1"/>
                </a:solidFill>
                <a:latin typeface="Times New Roman"/>
                <a:ea typeface="Times New Roman"/>
                <a:cs typeface="Times New Roman"/>
                <a:sym typeface="Times New Roman"/>
              </a:rPr>
              <a:t>nesmí nic </a:t>
            </a:r>
            <a:r>
              <a:rPr b="0" i="0" lang="cs-CZ" sz="3600" u="none" cap="none" strike="noStrike">
                <a:solidFill>
                  <a:schemeClr val="dk1"/>
                </a:solidFill>
                <a:latin typeface="Times New Roman"/>
                <a:ea typeface="Times New Roman"/>
                <a:cs typeface="Times New Roman"/>
                <a:sym typeface="Times New Roman"/>
              </a:rPr>
              <a:t>co zákon výslovně nestanoví a to jen a právě tím způsobem, který stanoví zákon.</a:t>
            </a:r>
            <a:endParaRPr b="0" i="0" sz="36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descr="Výdejní boxy využívá 90 procent Čechů, pro většinu jsou nejčastější volbou  - Novinky" id="341" name="Google Shape;341;p31"/>
          <p:cNvPicPr preferRelativeResize="0"/>
          <p:nvPr/>
        </p:nvPicPr>
        <p:blipFill rotWithShape="1">
          <a:blip r:embed="rId3">
            <a:alphaModFix/>
          </a:blip>
          <a:srcRect b="0" l="0" r="0" t="0"/>
          <a:stretch/>
        </p:blipFill>
        <p:spPr>
          <a:xfrm>
            <a:off x="381000" y="214313"/>
            <a:ext cx="11430000" cy="6429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2"/>
          <p:cNvSpPr/>
          <p:nvPr/>
        </p:nvSpPr>
        <p:spPr>
          <a:xfrm>
            <a:off x="1308100" y="0"/>
            <a:ext cx="10883900" cy="659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entury Gothic"/>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3200"/>
              <a:buFont typeface="Century Gothic"/>
              <a:buNone/>
            </a:pPr>
            <a:r>
              <a:rPr b="0" i="0" lang="cs-CZ" sz="3200" u="none" cap="none" strike="noStrike">
                <a:solidFill>
                  <a:schemeClr val="dk1"/>
                </a:solidFill>
                <a:latin typeface="Times New Roman"/>
                <a:ea typeface="Times New Roman"/>
                <a:cs typeface="Times New Roman"/>
                <a:sym typeface="Times New Roman"/>
              </a:rPr>
              <a:t>Veřejným prostranstvím mohou být i pozemky v soukromém vlastnictví, pokud splňují podmínku obecné přístupnosti. Obce mají právo vybírat poplatek za zvláštní užívání takového prostranství a stanovit podmínky pro umisťování prodejních zařízení, pokud jsou tyto podmínky přiměřené a nediskriminační.</a:t>
            </a:r>
            <a:endParaRPr/>
          </a:p>
          <a:p>
            <a:pPr indent="0" lvl="0" marL="0" marR="0" rtl="0" algn="l">
              <a:lnSpc>
                <a:spcPct val="10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3200"/>
              <a:buFont typeface="Century Gothic"/>
              <a:buNone/>
            </a:pPr>
            <a:r>
              <a:rPr b="0" i="0" lang="cs-CZ" sz="3200" u="none" cap="none" strike="noStrike">
                <a:solidFill>
                  <a:schemeClr val="dk1"/>
                </a:solidFill>
                <a:latin typeface="Times New Roman"/>
                <a:ea typeface="Times New Roman"/>
                <a:cs typeface="Times New Roman"/>
                <a:sym typeface="Times New Roman"/>
              </a:rPr>
              <a:t>Umístění zařízení sloužícího pro poskytování prodeje a služeb představuje vždy zvláštní užívání veřejného prostranství, které podléhá povolení a možnosti zpoplatnění. Za podstatné lze přitom považovat, že takové zařízení omezuje ostatní uživatele veřejného prostranství v jeho obecném užívání a zároveň přináší provozovateli ekonomický prospěch.</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3"/>
          <p:cNvSpPr/>
          <p:nvPr/>
        </p:nvSpPr>
        <p:spPr>
          <a:xfrm>
            <a:off x="1308100" y="0"/>
            <a:ext cx="10883900" cy="659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entury Gothic"/>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3200"/>
              <a:buFont typeface="Century Gothic"/>
              <a:buNone/>
            </a:pPr>
            <a:r>
              <a:rPr b="0" i="0" lang="cs-CZ" sz="3200" u="none" cap="none" strike="noStrike">
                <a:solidFill>
                  <a:schemeClr val="dk1"/>
                </a:solidFill>
                <a:latin typeface="Times New Roman"/>
                <a:ea typeface="Times New Roman"/>
                <a:cs typeface="Times New Roman"/>
                <a:sym typeface="Times New Roman"/>
              </a:rPr>
              <a:t>Ústavní soud se zabýval otázkou, zda obecně závazná vyhláška obce může regulovat umisťování prodejních zařízení na veřejném prostranství, včetně stanovení lokalit, kde je takové umisťování zakázáno nebo omezeno. Soud konstatoval, že taková regulace je v souladu s ústavním pořádkem, pokud sleduje legitimní cíl (např. ochranu veřejného pořádku, bezpečnost, estetický vzhled obce) a prostředky k jeho dosažení jsou přiměřené. Zároveň zdůraznil, že regulace nesmí být diskriminační a musí respektovat zásadu rovného přístupu.</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4"/>
          <p:cNvSpPr/>
          <p:nvPr/>
        </p:nvSpPr>
        <p:spPr>
          <a:xfrm>
            <a:off x="1572126" y="-313712"/>
            <a:ext cx="10450540" cy="649408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entury Gothic"/>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3200"/>
              <a:buFont typeface="Century Gothic"/>
              <a:buNone/>
            </a:pPr>
            <a:r>
              <a:rPr b="1" i="0" lang="cs-CZ" sz="3200" u="none" cap="none" strike="noStrike">
                <a:solidFill>
                  <a:schemeClr val="dk1"/>
                </a:solidFill>
                <a:latin typeface="Times New Roman"/>
                <a:ea typeface="Times New Roman"/>
                <a:cs typeface="Times New Roman"/>
                <a:sym typeface="Times New Roman"/>
              </a:rPr>
              <a:t>Rozsudek Krajského soudu v Brně sp. Zn. 29 Ca 92/99 ze dne 13. března 2000</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200" u="none" cap="none" strike="noStrike">
                <a:solidFill>
                  <a:srgbClr val="FF0000"/>
                </a:solidFill>
                <a:latin typeface="Times New Roman"/>
                <a:ea typeface="Times New Roman"/>
                <a:cs typeface="Times New Roman"/>
                <a:sym typeface="Times New Roman"/>
              </a:rPr>
              <a:t>Prodejním zařízením k poskytování služeb = </a:t>
            </a:r>
            <a:r>
              <a:rPr b="0" i="0" lang="cs-CZ" sz="3200" u="none" cap="none" strike="noStrike">
                <a:solidFill>
                  <a:schemeClr val="dk1"/>
                </a:solidFill>
                <a:latin typeface="Times New Roman"/>
                <a:ea typeface="Times New Roman"/>
                <a:cs typeface="Times New Roman"/>
                <a:sym typeface="Times New Roman"/>
              </a:rPr>
              <a:t>věc určená k tomu, aby používána při prodeji zboží tím způsobem, že zboží z ní bude nabízeno s možností bezprostředního uzavření kupní smlouvy, případně v ní zboží může být současně též vystaveno či uskladněno.</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Význam pojmu </a:t>
            </a:r>
            <a:r>
              <a:rPr b="0" i="0" lang="cs-CZ" sz="3200" u="none" cap="none" strike="noStrike">
                <a:solidFill>
                  <a:srgbClr val="FF0000"/>
                </a:solidFill>
                <a:latin typeface="Times New Roman"/>
                <a:ea typeface="Times New Roman"/>
                <a:cs typeface="Times New Roman"/>
                <a:sym typeface="Times New Roman"/>
              </a:rPr>
              <a:t>„umístit“ </a:t>
            </a:r>
            <a:r>
              <a:rPr b="0" i="0" lang="cs-CZ" sz="3200" u="none" cap="none" strike="noStrike">
                <a:solidFill>
                  <a:schemeClr val="dk1"/>
                </a:solidFill>
                <a:latin typeface="Times New Roman"/>
                <a:ea typeface="Times New Roman"/>
                <a:cs typeface="Times New Roman"/>
                <a:sym typeface="Times New Roman"/>
              </a:rPr>
              <a:t>= „dát, postavit věc na místo, určit pro ni místo“ = předem pro toto zařízení </a:t>
            </a:r>
            <a:r>
              <a:rPr b="1" i="0" lang="cs-CZ" sz="3200" u="none" cap="none" strike="noStrike">
                <a:solidFill>
                  <a:schemeClr val="dk1"/>
                </a:solidFill>
                <a:latin typeface="Times New Roman"/>
                <a:ea typeface="Times New Roman"/>
                <a:cs typeface="Times New Roman"/>
                <a:sym typeface="Times New Roman"/>
              </a:rPr>
              <a:t>prostorově vymezit část veřejného prostranství, kde bude následně toto zařízení postaveno.</a:t>
            </a:r>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5"/>
          <p:cNvSpPr txBox="1"/>
          <p:nvPr/>
        </p:nvSpPr>
        <p:spPr>
          <a:xfrm>
            <a:off x="1532238" y="219421"/>
            <a:ext cx="10346573"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zařízení sloužících pro poskytování prodeje a služeb:</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Kritéria pro posouzení zpoplatnění pojízdných prodejen</a:t>
            </a:r>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1. Doba trvání zastavení  </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Pokud pojízdná prodejna zastaví na veřejném prostranství pouze krátkodobě (například na dobu nezbytnou k obsluze zákazníků) a poté odjede, nepředstavuje to dlouhodobý zábor.  </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Dlouhodobé nebo pravidelné stání na stejném místě může být posuzováno jako zvláštní užívání.</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6"/>
          <p:cNvSpPr txBox="1"/>
          <p:nvPr/>
        </p:nvSpPr>
        <p:spPr>
          <a:xfrm>
            <a:off x="1532238" y="219421"/>
            <a:ext cx="10346573"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zařízení sloužících pro poskytování prodeje a služeb:</a:t>
            </a:r>
            <a:endParaRPr/>
          </a:p>
          <a:p>
            <a:pPr indent="0" lvl="0" marL="0" marR="0" rtl="0" algn="l">
              <a:lnSpc>
                <a:spcPct val="100000"/>
              </a:lnSpc>
              <a:spcBef>
                <a:spcPts val="0"/>
              </a:spcBef>
              <a:spcAft>
                <a:spcPts val="0"/>
              </a:spcAft>
              <a:buNone/>
            </a:pPr>
            <a:r>
              <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Kritéria pro posouzení zpoplatnění pojízdných prodejen</a:t>
            </a:r>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2. Umístění  </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Pokud pojízdná prodejna stojí na veřejné komunikaci nebo parkovišti a nebrání provozu ani pohybu chodců, nepůjde o zvláštní užívání.  </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Pokud však zařízení zabírá část chodníku, náměstí nebo jiného prostoru, který slouží k obecnému užívání, může být zpoplatněno.</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7"/>
          <p:cNvSpPr txBox="1"/>
          <p:nvPr/>
        </p:nvSpPr>
        <p:spPr>
          <a:xfrm>
            <a:off x="1532238" y="219421"/>
            <a:ext cx="10346573"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zařízení sloužících pro poskytování prodeje a služeb:</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Kritéria pro posouzení zpoplatnění pojízdných prodejen</a:t>
            </a:r>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3. Účel užívání  </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Pojízdné prodejny mohou být zpoplatněny za zábor veřejného prostranství, pokud omezuje obecné užívání prostoru. Krátkodobé zastavení, které neomezuje pohyb chodců ani dopravy, obvykle nepředstavuje zvláštní užívání a není zpoplatněno.</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PPL, Bolt, DoDo, Rohlík, Wolt, DámeJídlo,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8"/>
          <p:cNvSpPr txBox="1"/>
          <p:nvPr/>
        </p:nvSpPr>
        <p:spPr>
          <a:xfrm>
            <a:off x="1532238" y="219421"/>
            <a:ext cx="10346573"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zařízení sloužících pro poskytování prodeje a služeb:</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Samoobslužné výdejové boxy</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Obce mohou v rámci přenesené působnosti regulovat tzv. výdejní boxy pomocí tržního řádu, neboť je lze podřadit pod místa pro nabídku a prodej zboží mimo provozovnu určenou k tomuto účelu rozhodnutím, opatřením nebo jiným úkonem vyžadovaným stavebním zákonem.</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9"/>
          <p:cNvSpPr txBox="1"/>
          <p:nvPr/>
        </p:nvSpPr>
        <p:spPr>
          <a:xfrm>
            <a:off x="1532238" y="219421"/>
            <a:ext cx="10346573"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zařízení sloužících pro poskytování prodeje a služeb:</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Samoobslužné výdejové boxy</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Podle názoru Ministerstva průmyslu a obchodu je v daném případě předávání objednaného zboží pomocí boxů podobno situacím předávání zboží při jeho prodeji na tržišti. Byť se jedná o samoobslužná výdejní místa a zpravidla pod širým nebem, jedná se zároveň o místa v obci, kde se uskutečňuje prodej a tedy i konkrétní živnost.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0"/>
          <p:cNvSpPr txBox="1"/>
          <p:nvPr/>
        </p:nvSpPr>
        <p:spPr>
          <a:xfrm>
            <a:off x="1532238" y="219421"/>
            <a:ext cx="10346573"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zařízení sloužících pro poskytování prodeje a služeb:</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Samoobslužné výdejové boxy</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Jelikož výdejní boxy nepodléhají posuzování podle zákona č. 283/2021 Sb., stavební zákon, ve znění pozdějších předpisů, lze jejich umístění regulovat prostřednictvím nařízení obce - tzv. tržního řádu vydaného v souladu se zmocněním podle § 18 odst. 1 a 4 živnostenského zákona. Pro úplnost je však nutné dodat, že oprávnění obce regulovat na svém území prodej a poskytování služeb mimo kolaudované provozovny se vztahuje pouze na ty činnosti, na které se vztahuje též živnostenský zákon.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5"/>
          <p:cNvPicPr preferRelativeResize="0"/>
          <p:nvPr/>
        </p:nvPicPr>
        <p:blipFill rotWithShape="1">
          <a:blip r:embed="rId3">
            <a:alphaModFix/>
          </a:blip>
          <a:srcRect b="0" l="0" r="0" t="0"/>
          <a:stretch/>
        </p:blipFill>
        <p:spPr>
          <a:xfrm>
            <a:off x="1612084" y="1380529"/>
            <a:ext cx="8967831" cy="5404800"/>
          </a:xfrm>
          <a:prstGeom prst="rect">
            <a:avLst/>
          </a:prstGeom>
          <a:noFill/>
          <a:ln>
            <a:noFill/>
          </a:ln>
        </p:spPr>
      </p:pic>
      <p:sp>
        <p:nvSpPr>
          <p:cNvPr id="192" name="Google Shape;192;p5"/>
          <p:cNvSpPr txBox="1"/>
          <p:nvPr/>
        </p:nvSpPr>
        <p:spPr>
          <a:xfrm>
            <a:off x="2845965" y="303311"/>
            <a:ext cx="6094602"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200" u="none" cap="none" strike="noStrike">
                <a:solidFill>
                  <a:srgbClr val="000000"/>
                </a:solidFill>
                <a:latin typeface="Times New Roman"/>
                <a:ea typeface="Times New Roman"/>
                <a:cs typeface="Times New Roman"/>
                <a:sym typeface="Times New Roman"/>
              </a:rPr>
              <a:t>Poplatek za užívání veřejného prostranství</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1"/>
          <p:cNvSpPr txBox="1"/>
          <p:nvPr/>
        </p:nvSpPr>
        <p:spPr>
          <a:xfrm>
            <a:off x="1532238" y="219421"/>
            <a:ext cx="10346573"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zařízení sloužících pro poskytování prodeje a služeb:</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Samoobslužné výdejové boxy</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Z právního hlediska lze na tyto výdejní boxy nahlížet jako na specifický druh technického zařízení. Dle stavebního zákona se jedná o konstrukci či technické zařízení, které nespadá do kategorie staveb. Klíčovým aspektem pro posouzení možnosti zpoplatnění je charakter služby, kterou tyto boxy poskytují. Ačkoliv samotný prodej zboží probíhá v online prostředí, boxy slouží jako nedílná součást procesu doručení a případně i platby za zboží. Lze je tedy považovat za zařízení sloužící k poskytování služeb.</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2"/>
          <p:cNvSpPr txBox="1"/>
          <p:nvPr/>
        </p:nvSpPr>
        <p:spPr>
          <a:xfrm>
            <a:off x="952500" y="219421"/>
            <a:ext cx="10926311"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Umístnění zařízení sloužících pro poskytování prodeje a služeb:</a:t>
            </a:r>
            <a:endParaRPr b="0" i="0" sz="3200" u="none" cap="none" strike="noStrike">
              <a:solidFill>
                <a:srgbClr val="00B0F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cs-CZ" sz="3200" u="none" cap="none" strike="noStrike">
                <a:solidFill>
                  <a:schemeClr val="dk1"/>
                </a:solidFill>
                <a:latin typeface="Times New Roman"/>
                <a:ea typeface="Times New Roman"/>
                <a:cs typeface="Times New Roman"/>
                <a:sym typeface="Times New Roman"/>
              </a:rPr>
              <a:t>Samoobslužné výdejové boxy</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V kontextu zákona o místních poplatcích je rozhodující, zda umístění těchto boxů na veřejném prostranství naplňuje definici zvláštního užívání. Vzhledem k tomu, že boxy slouží k poskytování služeb a jsou umístěny na veřejném prostranství, lze dojít k závěru, že jejich provozování skutečně představuje zvláštní užívání veřejného prostranství. Toto užívání pak podléhá zpoplatnění místním poplatkem, pokud je tento poplatek obcí zaveden a pokud je dané místo (veřejné prostranství) určeno obecně závaznou vyhláškou příslušné obce.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3"/>
          <p:cNvSpPr/>
          <p:nvPr/>
        </p:nvSpPr>
        <p:spPr>
          <a:xfrm>
            <a:off x="0" y="0"/>
            <a:ext cx="11919284" cy="6324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Hlava III</a:t>
            </a:r>
            <a:endParaRPr b="0" i="0" sz="3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a:t>
            </a:r>
            <a:r>
              <a:rPr b="0" i="0" lang="cs-CZ" sz="3000" u="none" cap="none" strike="noStrike">
                <a:solidFill>
                  <a:schemeClr val="dk1"/>
                </a:solidFill>
                <a:latin typeface="Times New Roman"/>
                <a:ea typeface="Times New Roman"/>
                <a:cs typeface="Times New Roman"/>
                <a:sym typeface="Times New Roman"/>
              </a:rPr>
              <a:t>veřejného prostranství,</a:t>
            </a:r>
            <a:r>
              <a:rPr b="0" baseline="30000" i="0" lang="cs-CZ" sz="3000" u="none" cap="none" strike="noStrike">
                <a:solidFill>
                  <a:schemeClr val="dk1"/>
                </a:solidFill>
                <a:latin typeface="Times New Roman"/>
                <a:ea typeface="Times New Roman"/>
                <a:cs typeface="Times New Roman"/>
                <a:sym typeface="Times New Roman"/>
              </a:rPr>
              <a:t>4b)</a:t>
            </a:r>
            <a:r>
              <a:rPr b="0" i="0" lang="cs-CZ" sz="3000" u="none" cap="none" strike="noStrike">
                <a:solidFill>
                  <a:schemeClr val="dk1"/>
                </a:solidFill>
                <a:latin typeface="Times New Roman"/>
                <a:ea typeface="Times New Roman"/>
                <a:cs typeface="Times New Roman"/>
                <a:sym typeface="Times New Roman"/>
              </a:rPr>
              <a:t> kterým se rozumí provádění výkopových prací, umístění dočasných staveb a zařízení sloužících pro poskytování prodeje a služeb, </a:t>
            </a:r>
            <a:r>
              <a:rPr b="0" i="0" lang="cs-CZ" sz="3000" u="none" cap="none" strike="noStrike">
                <a:solidFill>
                  <a:schemeClr val="accent1"/>
                </a:solidFill>
                <a:latin typeface="Times New Roman"/>
                <a:ea typeface="Times New Roman"/>
                <a:cs typeface="Times New Roman"/>
                <a:sym typeface="Times New Roman"/>
              </a:rPr>
              <a:t>pro </a:t>
            </a:r>
            <a:r>
              <a:rPr b="0" i="0" lang="cs-CZ" sz="3000" u="sng" cap="none" strike="noStrike">
                <a:solidFill>
                  <a:schemeClr val="accent1"/>
                </a:solidFill>
                <a:latin typeface="Times New Roman"/>
                <a:ea typeface="Times New Roman"/>
                <a:cs typeface="Times New Roman"/>
                <a:sym typeface="Times New Roman"/>
              </a:rPr>
              <a:t>umístění</a:t>
            </a:r>
            <a:r>
              <a:rPr b="0" i="0" lang="cs-CZ" sz="3000" u="none" cap="none" strike="noStrike">
                <a:solidFill>
                  <a:schemeClr val="accent1"/>
                </a:solidFill>
                <a:latin typeface="Times New Roman"/>
                <a:ea typeface="Times New Roman"/>
                <a:cs typeface="Times New Roman"/>
                <a:sym typeface="Times New Roman"/>
              </a:rPr>
              <a:t> stavebních </a:t>
            </a:r>
            <a:r>
              <a:rPr b="0" i="0" lang="cs-CZ" sz="3000" u="none" cap="none" strike="noStrike">
                <a:solidFill>
                  <a:schemeClr val="dk1"/>
                </a:solidFill>
                <a:latin typeface="Times New Roman"/>
                <a:ea typeface="Times New Roman"/>
                <a:cs typeface="Times New Roman"/>
                <a:sym typeface="Times New Roman"/>
              </a:rPr>
              <a:t>nebo reklamních </a:t>
            </a:r>
            <a:r>
              <a:rPr b="0" i="0" lang="cs-CZ" sz="3000" u="none" cap="none" strike="noStrike">
                <a:solidFill>
                  <a:schemeClr val="accent1"/>
                </a:solidFill>
                <a:latin typeface="Times New Roman"/>
                <a:ea typeface="Times New Roman"/>
                <a:cs typeface="Times New Roman"/>
                <a:sym typeface="Times New Roman"/>
              </a:rPr>
              <a:t>zařízení</a:t>
            </a:r>
            <a:r>
              <a:rPr b="0" i="0" lang="cs-CZ" sz="3000" u="none" cap="none" strike="noStrike">
                <a:solidFill>
                  <a:schemeClr val="dk1"/>
                </a:solidFill>
                <a:latin typeface="Times New Roman"/>
                <a:ea typeface="Times New Roman"/>
                <a:cs typeface="Times New Roman"/>
                <a:sym typeface="Times New Roman"/>
              </a:rPr>
              <a:t>, zařízení cirkusů, lunaparků a jiných obdobných atrakcí, umístění skládek, vyhrazení trvalého parkovacího místa a užívání tohoto prostranství pro kulturní, sportovní a reklamní akce nebo potřeby tvorby filmových a televizních děl. Z akcí pořádaných na veřejném prostranství, jejichž</a:t>
            </a:r>
            <a:r>
              <a:rPr b="0" i="0" lang="cs-CZ" sz="3000" u="none" cap="none" strike="noStrike">
                <a:solidFill>
                  <a:srgbClr val="000000"/>
                </a:solidFill>
                <a:latin typeface="Times New Roman"/>
                <a:ea typeface="Times New Roman"/>
                <a:cs typeface="Times New Roman"/>
                <a:sym typeface="Times New Roman"/>
              </a:rPr>
              <a:t> celý výtěžek je odveden na charitativní a veřejně prospěšné účely, se poplatek neplatí.</a:t>
            </a:r>
            <a:endParaRPr b="0"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4"/>
          <p:cNvSpPr txBox="1"/>
          <p:nvPr/>
        </p:nvSpPr>
        <p:spPr>
          <a:xfrm>
            <a:off x="151002" y="0"/>
            <a:ext cx="12040998" cy="69865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Umístění stavebních zařízení:</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Podle stavebního zákona by se měl použít přesnější pojem a to umístnění zařízení staveniště. Mezi stavební zařízení bude tedy patřit vše co souvisí se stavbou (zařízení staveniště). Půjde tak například o lešení, bariéry, lávka, vrátky a výtahy, složený materiál umístněné nářadí a stroje (jeřáby, míchačky, sila apod.), ale také nákladní a osobní auta, bagry apod. Je jedno, zda jsou umístěny stabilně nebo se zde jen pohybují. </a:t>
            </a:r>
            <a:r>
              <a:rPr b="0" i="0" lang="cs-CZ" sz="3200" u="none" cap="none" strike="noStrike">
                <a:solidFill>
                  <a:srgbClr val="000000"/>
                </a:solidFill>
                <a:latin typeface="Times New Roman"/>
                <a:ea typeface="Times New Roman"/>
                <a:cs typeface="Times New Roman"/>
                <a:sym typeface="Times New Roman"/>
              </a:rPr>
              <a:t>Staveništěm se podle § 3 stavebního zákona rozumí místo, na kterém se provádí stavba nebo udržovací práce nebo na kterém se stavba odstraňuje; zahrnuje stavební pozemek, popřípadě zastavěný stavební pozemek nebo jeho část anebo část stavby, popřípadě, v rozsahu vymezeném stavebním úřadem, též jiný pozemek nebo jeho část anebo část jiné stavby.</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Staveniště" id="411" name="Google Shape;411;p45"/>
          <p:cNvPicPr preferRelativeResize="0"/>
          <p:nvPr/>
        </p:nvPicPr>
        <p:blipFill rotWithShape="1">
          <a:blip r:embed="rId3">
            <a:alphaModFix/>
          </a:blip>
          <a:srcRect b="0" l="0" r="0" t="0"/>
          <a:stretch/>
        </p:blipFill>
        <p:spPr>
          <a:xfrm>
            <a:off x="6096000" y="0"/>
            <a:ext cx="6096000" cy="6864777"/>
          </a:xfrm>
          <a:prstGeom prst="rect">
            <a:avLst/>
          </a:prstGeom>
          <a:noFill/>
          <a:ln>
            <a:noFill/>
          </a:ln>
        </p:spPr>
      </p:pic>
      <p:pic>
        <p:nvPicPr>
          <p:cNvPr descr="Staveniště – Wikipedie" id="412" name="Google Shape;412;p45"/>
          <p:cNvPicPr preferRelativeResize="0"/>
          <p:nvPr/>
        </p:nvPicPr>
        <p:blipFill rotWithShape="1">
          <a:blip r:embed="rId4">
            <a:alphaModFix/>
          </a:blip>
          <a:srcRect b="0" l="0" r="0" t="0"/>
          <a:stretch/>
        </p:blipFill>
        <p:spPr>
          <a:xfrm>
            <a:off x="193964" y="0"/>
            <a:ext cx="5982392"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descr="Chrudim usiluje o zkrácení lhůty, lešení se nikomu nelíbí - Chrudimský deník" id="417" name="Google Shape;417;p46"/>
          <p:cNvPicPr preferRelativeResize="0"/>
          <p:nvPr/>
        </p:nvPicPr>
        <p:blipFill rotWithShape="1">
          <a:blip r:embed="rId3">
            <a:alphaModFix/>
          </a:blip>
          <a:srcRect b="0" l="0" r="0" t="0"/>
          <a:stretch/>
        </p:blipFill>
        <p:spPr>
          <a:xfrm>
            <a:off x="6252207" y="3325091"/>
            <a:ext cx="6000750" cy="3532909"/>
          </a:xfrm>
          <a:prstGeom prst="rect">
            <a:avLst/>
          </a:prstGeom>
          <a:noFill/>
          <a:ln>
            <a:noFill/>
          </a:ln>
        </p:spPr>
      </p:pic>
      <p:pic>
        <p:nvPicPr>
          <p:cNvPr id="418" name="Google Shape;418;p46"/>
          <p:cNvPicPr preferRelativeResize="0"/>
          <p:nvPr/>
        </p:nvPicPr>
        <p:blipFill rotWithShape="1">
          <a:blip r:embed="rId4">
            <a:alphaModFix/>
          </a:blip>
          <a:srcRect b="0" l="0" r="0" t="0"/>
          <a:stretch/>
        </p:blipFill>
        <p:spPr>
          <a:xfrm>
            <a:off x="3817274" y="3325091"/>
            <a:ext cx="4320886" cy="3532910"/>
          </a:xfrm>
          <a:prstGeom prst="rect">
            <a:avLst/>
          </a:prstGeom>
          <a:noFill/>
          <a:ln>
            <a:noFill/>
          </a:ln>
        </p:spPr>
      </p:pic>
      <p:pic>
        <p:nvPicPr>
          <p:cNvPr descr="Fotoobraz - Železná ulice v lešení (5208), Praha 1967, stará ..." id="419" name="Google Shape;419;p46"/>
          <p:cNvPicPr preferRelativeResize="0"/>
          <p:nvPr/>
        </p:nvPicPr>
        <p:blipFill rotWithShape="1">
          <a:blip r:embed="rId5">
            <a:alphaModFix/>
          </a:blip>
          <a:srcRect b="0" l="0" r="0" t="0"/>
          <a:stretch/>
        </p:blipFill>
        <p:spPr>
          <a:xfrm>
            <a:off x="3084022" y="-1"/>
            <a:ext cx="5790164" cy="3325091"/>
          </a:xfrm>
          <a:prstGeom prst="rect">
            <a:avLst/>
          </a:prstGeom>
          <a:noFill/>
          <a:ln>
            <a:noFill/>
          </a:ln>
        </p:spPr>
      </p:pic>
      <p:pic>
        <p:nvPicPr>
          <p:cNvPr descr="Výškové práce - Jiří Žižka, Plzeň" id="420" name="Google Shape;420;p46"/>
          <p:cNvPicPr preferRelativeResize="0"/>
          <p:nvPr/>
        </p:nvPicPr>
        <p:blipFill rotWithShape="1">
          <a:blip r:embed="rId6">
            <a:alphaModFix/>
          </a:blip>
          <a:srcRect b="0" l="0" r="0" t="0"/>
          <a:stretch/>
        </p:blipFill>
        <p:spPr>
          <a:xfrm>
            <a:off x="8138160" y="0"/>
            <a:ext cx="4053840" cy="3325091"/>
          </a:xfrm>
          <a:prstGeom prst="rect">
            <a:avLst/>
          </a:prstGeom>
          <a:noFill/>
          <a:ln>
            <a:noFill/>
          </a:ln>
        </p:spPr>
      </p:pic>
      <p:pic>
        <p:nvPicPr>
          <p:cNvPr descr="Vybavíte si chvíli, kdy jste naposledy jásali třeba nad tím, že se vrátily  staré časy? - Metro.cz" id="421" name="Google Shape;421;p46"/>
          <p:cNvPicPr preferRelativeResize="0"/>
          <p:nvPr/>
        </p:nvPicPr>
        <p:blipFill rotWithShape="1">
          <a:blip r:embed="rId7">
            <a:alphaModFix/>
          </a:blip>
          <a:srcRect b="0" l="0" r="0" t="0"/>
          <a:stretch/>
        </p:blipFill>
        <p:spPr>
          <a:xfrm>
            <a:off x="167289" y="0"/>
            <a:ext cx="3649985" cy="3325090"/>
          </a:xfrm>
          <a:prstGeom prst="rect">
            <a:avLst/>
          </a:prstGeom>
          <a:noFill/>
          <a:ln>
            <a:noFill/>
          </a:ln>
        </p:spPr>
      </p:pic>
      <p:pic>
        <p:nvPicPr>
          <p:cNvPr descr="Jazyková škola Wall Street English (Praha, Nové Město) • Firmy.cz" id="422" name="Google Shape;422;p46"/>
          <p:cNvPicPr preferRelativeResize="0"/>
          <p:nvPr/>
        </p:nvPicPr>
        <p:blipFill rotWithShape="1">
          <a:blip r:embed="rId8">
            <a:alphaModFix/>
          </a:blip>
          <a:srcRect b="0" l="0" r="0" t="0"/>
          <a:stretch/>
        </p:blipFill>
        <p:spPr>
          <a:xfrm>
            <a:off x="167289" y="3325090"/>
            <a:ext cx="3649985" cy="353291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descr="Stavební buňka jako základ stavby | Náš dům" id="427" name="Google Shape;427;p47"/>
          <p:cNvPicPr preferRelativeResize="0"/>
          <p:nvPr/>
        </p:nvPicPr>
        <p:blipFill rotWithShape="1">
          <a:blip r:embed="rId3">
            <a:alphaModFix/>
          </a:blip>
          <a:srcRect b="0" l="0" r="0" t="0"/>
          <a:stretch/>
        </p:blipFill>
        <p:spPr>
          <a:xfrm>
            <a:off x="181232" y="0"/>
            <a:ext cx="5914768" cy="4300537"/>
          </a:xfrm>
          <a:prstGeom prst="rect">
            <a:avLst/>
          </a:prstGeom>
          <a:noFill/>
          <a:ln>
            <a:noFill/>
          </a:ln>
        </p:spPr>
      </p:pic>
      <p:pic>
        <p:nvPicPr>
          <p:cNvPr descr="Obytný vůz Fiat Ducato | CARAVAN Plus s.r.o." id="428" name="Google Shape;428;p47"/>
          <p:cNvPicPr preferRelativeResize="0"/>
          <p:nvPr/>
        </p:nvPicPr>
        <p:blipFill rotWithShape="1">
          <a:blip r:embed="rId4">
            <a:alphaModFix/>
          </a:blip>
          <a:srcRect b="0" l="0" r="0" t="0"/>
          <a:stretch/>
        </p:blipFill>
        <p:spPr>
          <a:xfrm>
            <a:off x="6096000" y="1"/>
            <a:ext cx="6096000" cy="3810000"/>
          </a:xfrm>
          <a:prstGeom prst="rect">
            <a:avLst/>
          </a:prstGeom>
          <a:noFill/>
          <a:ln>
            <a:noFill/>
          </a:ln>
        </p:spPr>
      </p:pic>
      <p:pic>
        <p:nvPicPr>
          <p:cNvPr descr="levnébuňky.cz - Vytváříme prostor pro dělníky i podnikatele" id="429" name="Google Shape;429;p47"/>
          <p:cNvPicPr preferRelativeResize="0"/>
          <p:nvPr/>
        </p:nvPicPr>
        <p:blipFill rotWithShape="1">
          <a:blip r:embed="rId5">
            <a:alphaModFix/>
          </a:blip>
          <a:srcRect b="0" l="0" r="0" t="0"/>
          <a:stretch/>
        </p:blipFill>
        <p:spPr>
          <a:xfrm>
            <a:off x="0" y="3176056"/>
            <a:ext cx="6096000" cy="3681943"/>
          </a:xfrm>
          <a:prstGeom prst="rect">
            <a:avLst/>
          </a:prstGeom>
          <a:noFill/>
          <a:ln>
            <a:noFill/>
          </a:ln>
        </p:spPr>
      </p:pic>
      <p:pic>
        <p:nvPicPr>
          <p:cNvPr descr="Stavební buňky MOBI - Přívěsy-LTM" id="430" name="Google Shape;430;p47"/>
          <p:cNvPicPr preferRelativeResize="0"/>
          <p:nvPr/>
        </p:nvPicPr>
        <p:blipFill rotWithShape="1">
          <a:blip r:embed="rId6">
            <a:alphaModFix/>
          </a:blip>
          <a:srcRect b="0" l="0" r="0" t="0"/>
          <a:stretch/>
        </p:blipFill>
        <p:spPr>
          <a:xfrm>
            <a:off x="6095999" y="3176057"/>
            <a:ext cx="6096000" cy="368194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8"/>
          <p:cNvSpPr txBox="1"/>
          <p:nvPr/>
        </p:nvSpPr>
        <p:spPr>
          <a:xfrm>
            <a:off x="151002" y="0"/>
            <a:ext cx="12040998"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Umístění stavebních zařízení:</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Zpoplatnění zvláštního užívání veřejného prostranství umístěním stavebního zařízení, které bylo instalováno v důsledku havárie je možné i v případě havárie. Subjekt je povinen oznámit zvláštní užívání veřejného prostranství obci, a to bez zbytečného odkladu. Pokud tak neučiní, může mu být poplatek vyměřen i zpětně. Zákon o místních poplatcích neobsahuje obecnou výjimku pro případy havárií, a pokud obec takové osvobození nestanoví ve své obecně závazné vyhlášce, podléhá i takové užívání poplatkové povinnosti. V případě neohlášení záboru lze uplatnit § 14a odst. 6 ZoMP a zpětně zpoplatnit i zábor, který byl původně osvobozen od poplatků.</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9"/>
          <p:cNvSpPr txBox="1"/>
          <p:nvPr/>
        </p:nvSpPr>
        <p:spPr>
          <a:xfrm>
            <a:off x="151002" y="0"/>
            <a:ext cx="12040998"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Umístění stavebních zařízení:</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Uvedení veřejného prostranství do původního stavu po odstranění stavebního zařízení je povinen subjekt, kterému bylo vydáno povolení k zvláštnímu užívání. Toto musí provést v kvalitě odpovídající stavu před zahájením zvláštního užívání. Pokud tak neučiní, může obec provést uvedení do původního stavu na náklady tohoto subjektu. Tato povinnost musí být výslovně uvedena v povolení k zvláštnímu užívání, jinak ji nelze vymáhat.</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0"/>
          <p:cNvSpPr txBox="1"/>
          <p:nvPr/>
        </p:nvSpPr>
        <p:spPr>
          <a:xfrm>
            <a:off x="1879600" y="381000"/>
            <a:ext cx="10223500" cy="55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Umístění stavebních zařízení:</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Obecně závazná vyhláška obce může zavést výrazně diferencované sazby poplatku za zvláštní užívání veřejného prostranství umístěním stavebních zařízení v různých lokalitách obce. Taková diferenciace je v souladu s ústavním pořádkem, pokud sleduje legitimní cíl (např. regulace zatížení centra obce stavebními zařízeními) a prostředky k jeho dosažení jsou přiměřené. Obec má právo chránit veřejný prostor a podporovat jeho kvalitní užívání občany, a za tímto účelem může nastavit odpovídající poplatkové zatížení.</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6"/>
          <p:cNvSpPr txBox="1"/>
          <p:nvPr/>
        </p:nvSpPr>
        <p:spPr>
          <a:xfrm>
            <a:off x="592666" y="0"/>
            <a:ext cx="11599333" cy="469667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Veřejné prostranství</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3200"/>
              <a:buFont typeface="Arial"/>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640"/>
              </a:spcBef>
              <a:spcAft>
                <a:spcPts val="0"/>
              </a:spcAft>
              <a:buClr>
                <a:schemeClr val="dk1"/>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 34 zákona č. 128/2008 Sb., o obcích</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640"/>
              </a:spcBef>
              <a:spcAft>
                <a:spcPts val="0"/>
              </a:spcAft>
              <a:buClr>
                <a:schemeClr val="dk1"/>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Veřejným prostranstvím jsou všechna náměstí, ulice, tržiště, chodníky, veřejná zeleň, parky a další prostory přístupné každému bez omezení, tedy sloužící obecnému užívání, a to bez ohledu na vlastnictví k tomuto prostoru.</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640"/>
              </a:spcBef>
              <a:spcAft>
                <a:spcPts val="0"/>
              </a:spcAft>
              <a:buClr>
                <a:schemeClr val="dk1"/>
              </a:buClr>
              <a:buSzPts val="3200"/>
              <a:buFont typeface="Arial"/>
              <a:buNone/>
            </a:pPr>
            <a:r>
              <a:t/>
            </a:r>
            <a:endParaRPr b="0" i="1"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640"/>
              </a:spcBef>
              <a:spcAft>
                <a:spcPts val="0"/>
              </a:spcAft>
              <a:buNone/>
            </a:pPr>
            <a:r>
              <a:rPr b="0" i="0" lang="cs-CZ" sz="3200" u="none" cap="none" strike="noStrike">
                <a:solidFill>
                  <a:schemeClr val="dk1"/>
                </a:solidFill>
                <a:latin typeface="Times New Roman"/>
                <a:ea typeface="Times New Roman"/>
                <a:cs typeface="Times New Roman"/>
                <a:sym typeface="Times New Roman"/>
              </a:rPr>
              <a:t>Veřejné užívání je možno dále rozlišit na obecné a zvláštní. Možnost obecného užívání vzniká přímo ze zákona, k jeho vzniku tedy není třeba žádného povolení. Obecné užívání současně nevylučuje z užívání veřejného statku ostatní uživatele, okruh uživatelů je neomezený.  </a:t>
            </a:r>
            <a:br>
              <a:rPr b="0" i="0" lang="cs-CZ" sz="3200" u="none" cap="none" strike="noStrike">
                <a:solidFill>
                  <a:schemeClr val="dk1"/>
                </a:solidFill>
                <a:latin typeface="Calibri"/>
                <a:ea typeface="Calibri"/>
                <a:cs typeface="Calibri"/>
                <a:sym typeface="Calibri"/>
              </a:rPr>
            </a:b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640"/>
              </a:spcBef>
              <a:spcAft>
                <a:spcPts val="0"/>
              </a:spcAft>
              <a:buClr>
                <a:schemeClr val="dk1"/>
              </a:buClr>
              <a:buSzPts val="3200"/>
              <a:buFont typeface="Arial"/>
              <a:buNone/>
            </a:pPr>
            <a:r>
              <a:t/>
            </a:r>
            <a:endParaRPr b="0" i="1" sz="32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2000"/>
              <a:buFont typeface="Arial"/>
              <a:buNone/>
            </a:pPr>
            <a:r>
              <a:t/>
            </a:r>
            <a:endParaRPr b="0" i="1" sz="2000" u="none" cap="none" strike="noStrike">
              <a:solidFill>
                <a:schemeClr val="dk1"/>
              </a:solidFill>
              <a:latin typeface="Arial"/>
              <a:ea typeface="Arial"/>
              <a:cs typeface="Arial"/>
              <a:sym typeface="Arial"/>
            </a:endParaRPr>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1"/>
          <p:cNvSpPr txBox="1"/>
          <p:nvPr/>
        </p:nvSpPr>
        <p:spPr>
          <a:xfrm>
            <a:off x="469900" y="0"/>
            <a:ext cx="11468100"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Doporučení pro praxi:</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1. Včasná příprava: Žádost o povolení zvláštního užívání veřejného prostranství by měla být podána s dostatečným předstihem, ideálně nejméně 30 dnů před plánovaným umístěním stavebního zařízení.</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2. Minimalizace záboru: Stavební zařízení by měla být umístěna tak, aby zabírala co nejmenší část veřejného prostranství a co nejméně omezovala jeho běžné užívání občany.</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3. Důsledné zabezpečení: Stavební zařízení musí být řádně zabezpečena proti pádu, úrazu osob a škodám na majetku.</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2"/>
          <p:cNvSpPr txBox="1"/>
          <p:nvPr/>
        </p:nvSpPr>
        <p:spPr>
          <a:xfrm>
            <a:off x="469900" y="0"/>
            <a:ext cx="11620500"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Doporučení pro praxi:</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4. Dokumentace původního stavu: Před umístěním stavebního zařízení je vhodné zdokumentovat stav veřejného prostranství (fotodokumentace), aby nedocházelo ke sporům při jeho uvedení do původního stavu.</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5. Pravidelná údržba: V průběhu zvláštního užívání je nutné udržovat okolí stavebního zařízení v čistotě a odstraňovat případné znečištění či poškození veřejného prostranství.</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6. Koordinace s jinými subjekty: Je vhodné koordinovat umístění stavebních zařízení s jinými uživateli veřejného prostranství, aby nedocházelo ke kolizím a nadměrnému zatížení určitých lokalit.</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3"/>
          <p:cNvSpPr/>
          <p:nvPr/>
        </p:nvSpPr>
        <p:spPr>
          <a:xfrm>
            <a:off x="0" y="0"/>
            <a:ext cx="11919284" cy="6324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Hlava III</a:t>
            </a:r>
            <a:endParaRPr b="0" i="0" sz="3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a:t>
            </a:r>
            <a:r>
              <a:rPr b="0" i="0" lang="cs-CZ" sz="3000" u="none" cap="none" strike="noStrike">
                <a:solidFill>
                  <a:schemeClr val="dk1"/>
                </a:solidFill>
                <a:latin typeface="Times New Roman"/>
                <a:ea typeface="Times New Roman"/>
                <a:cs typeface="Times New Roman"/>
                <a:sym typeface="Times New Roman"/>
              </a:rPr>
              <a:t>veřejného prostranství,</a:t>
            </a:r>
            <a:r>
              <a:rPr b="0" baseline="30000" i="0" lang="cs-CZ" sz="3000" u="none" cap="none" strike="noStrike">
                <a:solidFill>
                  <a:schemeClr val="dk1"/>
                </a:solidFill>
                <a:latin typeface="Times New Roman"/>
                <a:ea typeface="Times New Roman"/>
                <a:cs typeface="Times New Roman"/>
                <a:sym typeface="Times New Roman"/>
              </a:rPr>
              <a:t>4b)</a:t>
            </a:r>
            <a:r>
              <a:rPr b="0" i="0" lang="cs-CZ" sz="3000" u="none" cap="none" strike="noStrike">
                <a:solidFill>
                  <a:schemeClr val="dk1"/>
                </a:solidFill>
                <a:latin typeface="Times New Roman"/>
                <a:ea typeface="Times New Roman"/>
                <a:cs typeface="Times New Roman"/>
                <a:sym typeface="Times New Roman"/>
              </a:rPr>
              <a:t> kterým se rozumí provádění výkopových prací, umístění dočasných staveb a zařízení sloužících pro poskytování prodeje a služeb, </a:t>
            </a:r>
            <a:r>
              <a:rPr b="0" i="0" lang="cs-CZ" sz="3000" u="none" cap="none" strike="noStrike">
                <a:solidFill>
                  <a:schemeClr val="accent1"/>
                </a:solidFill>
                <a:latin typeface="Times New Roman"/>
                <a:ea typeface="Times New Roman"/>
                <a:cs typeface="Times New Roman"/>
                <a:sym typeface="Times New Roman"/>
              </a:rPr>
              <a:t>pro </a:t>
            </a:r>
            <a:r>
              <a:rPr b="0" i="0" lang="cs-CZ" sz="3000" u="sng" cap="none" strike="noStrike">
                <a:solidFill>
                  <a:schemeClr val="accent1"/>
                </a:solidFill>
                <a:latin typeface="Times New Roman"/>
                <a:ea typeface="Times New Roman"/>
                <a:cs typeface="Times New Roman"/>
                <a:sym typeface="Times New Roman"/>
              </a:rPr>
              <a:t>umístění</a:t>
            </a:r>
            <a:r>
              <a:rPr b="0" i="0" lang="cs-CZ" sz="3000" u="none" cap="none" strike="noStrike">
                <a:solidFill>
                  <a:schemeClr val="accent1"/>
                </a:solidFill>
                <a:latin typeface="Times New Roman"/>
                <a:ea typeface="Times New Roman"/>
                <a:cs typeface="Times New Roman"/>
                <a:sym typeface="Times New Roman"/>
              </a:rPr>
              <a:t> </a:t>
            </a:r>
            <a:r>
              <a:rPr b="0" i="0" lang="cs-CZ" sz="3000" u="none" cap="none" strike="noStrike">
                <a:solidFill>
                  <a:schemeClr val="dk1"/>
                </a:solidFill>
                <a:latin typeface="Times New Roman"/>
                <a:ea typeface="Times New Roman"/>
                <a:cs typeface="Times New Roman"/>
                <a:sym typeface="Times New Roman"/>
              </a:rPr>
              <a:t>stavebních nebo </a:t>
            </a:r>
            <a:r>
              <a:rPr b="0" i="0" lang="cs-CZ" sz="3000" u="none" cap="none" strike="noStrike">
                <a:solidFill>
                  <a:schemeClr val="accent1"/>
                </a:solidFill>
                <a:latin typeface="Times New Roman"/>
                <a:ea typeface="Times New Roman"/>
                <a:cs typeface="Times New Roman"/>
                <a:sym typeface="Times New Roman"/>
              </a:rPr>
              <a:t>reklamních</a:t>
            </a:r>
            <a:r>
              <a:rPr b="0" i="0" lang="cs-CZ" sz="3000" u="none" cap="none" strike="noStrike">
                <a:solidFill>
                  <a:schemeClr val="dk1"/>
                </a:solidFill>
                <a:latin typeface="Times New Roman"/>
                <a:ea typeface="Times New Roman"/>
                <a:cs typeface="Times New Roman"/>
                <a:sym typeface="Times New Roman"/>
              </a:rPr>
              <a:t> </a:t>
            </a:r>
            <a:r>
              <a:rPr b="0" i="0" lang="cs-CZ" sz="3000" u="none" cap="none" strike="noStrike">
                <a:solidFill>
                  <a:schemeClr val="accent1"/>
                </a:solidFill>
                <a:latin typeface="Times New Roman"/>
                <a:ea typeface="Times New Roman"/>
                <a:cs typeface="Times New Roman"/>
                <a:sym typeface="Times New Roman"/>
              </a:rPr>
              <a:t>zařízení</a:t>
            </a:r>
            <a:r>
              <a:rPr b="0" i="0" lang="cs-CZ" sz="3000" u="none" cap="none" strike="noStrike">
                <a:solidFill>
                  <a:schemeClr val="dk1"/>
                </a:solidFill>
                <a:latin typeface="Times New Roman"/>
                <a:ea typeface="Times New Roman"/>
                <a:cs typeface="Times New Roman"/>
                <a:sym typeface="Times New Roman"/>
              </a:rPr>
              <a:t>, zařízení cirkusů, lunaparků a jiných obdobných atrakcí, umístění skládek, vyhrazení trvalého parkovacího místa a užívání tohoto prostranství pro kulturní, sportovní a reklamní akce nebo potřeby tvorby filmových a televizních děl. Z akcí pořádaných na veřejném prostranství, jejichž</a:t>
            </a:r>
            <a:r>
              <a:rPr b="0" i="0" lang="cs-CZ" sz="3000" u="none" cap="none" strike="noStrike">
                <a:solidFill>
                  <a:srgbClr val="000000"/>
                </a:solidFill>
                <a:latin typeface="Times New Roman"/>
                <a:ea typeface="Times New Roman"/>
                <a:cs typeface="Times New Roman"/>
                <a:sym typeface="Times New Roman"/>
              </a:rPr>
              <a:t> celý výtěžek je odveden na charitativní a veřejně prospěšné účely, se poplatek neplatí.</a:t>
            </a:r>
            <a:endParaRPr b="0"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4"/>
          <p:cNvSpPr txBox="1"/>
          <p:nvPr/>
        </p:nvSpPr>
        <p:spPr>
          <a:xfrm>
            <a:off x="151002" y="0"/>
            <a:ext cx="12040998"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Umístění reklamních zařízení:</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Reklamním zařízením se rozumí informační a reklamní panel, tabule, deska či jiná konstrukce a technické zařízení, pokud nejde o stavbu podle § 2 odst. 3 Stavebního zákona, nebo i jiné zařízení šířící primárně reklamu. </a:t>
            </a:r>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Co nebude zpoplatněno (pokud nebrání obecnému užívání) je například reklamní zařízení na budovách, ve výkladních skříních, sloupech veřejného osvětlení, reklamní zařízení, které je noseno či vozeno. </a:t>
            </a:r>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Sporná bude reklama na automobilu či přívěsném vozidlu a to s ohledem ke skutečnosti, kde a za jakým účelem parkuje. Placené x neplacené parkoviště, služební vozidlo s reklamou x reklama samotná apod.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descr="PROTIKUŘÁCKÝ ZÁKON: Budeme volat policii, říkají hostinští. Pokuty nechtějí  - Kolínský deník" id="470" name="Google Shape;470;p55"/>
          <p:cNvPicPr preferRelativeResize="0"/>
          <p:nvPr/>
        </p:nvPicPr>
        <p:blipFill rotWithShape="1">
          <a:blip r:embed="rId3">
            <a:alphaModFix/>
          </a:blip>
          <a:srcRect b="0" l="0" r="0" t="0"/>
          <a:stretch/>
        </p:blipFill>
        <p:spPr>
          <a:xfrm>
            <a:off x="156520" y="0"/>
            <a:ext cx="5939480" cy="3429000"/>
          </a:xfrm>
          <a:prstGeom prst="rect">
            <a:avLst/>
          </a:prstGeom>
          <a:noFill/>
          <a:ln>
            <a:noFill/>
          </a:ln>
        </p:spPr>
      </p:pic>
      <p:pic>
        <p:nvPicPr>
          <p:cNvPr descr="Venkovní reklama" id="471" name="Google Shape;471;p55"/>
          <p:cNvPicPr preferRelativeResize="0"/>
          <p:nvPr/>
        </p:nvPicPr>
        <p:blipFill rotWithShape="1">
          <a:blip r:embed="rId4">
            <a:alphaModFix/>
          </a:blip>
          <a:srcRect b="0" l="0" r="0" t="0"/>
          <a:stretch/>
        </p:blipFill>
        <p:spPr>
          <a:xfrm>
            <a:off x="6096000" y="0"/>
            <a:ext cx="6096000" cy="3426941"/>
          </a:xfrm>
          <a:prstGeom prst="rect">
            <a:avLst/>
          </a:prstGeom>
          <a:noFill/>
          <a:ln>
            <a:noFill/>
          </a:ln>
        </p:spPr>
      </p:pic>
      <p:pic>
        <p:nvPicPr>
          <p:cNvPr descr="Reklama zewnętrzna, outdoorowa - Street Print" id="472" name="Google Shape;472;p55"/>
          <p:cNvPicPr preferRelativeResize="0"/>
          <p:nvPr/>
        </p:nvPicPr>
        <p:blipFill rotWithShape="1">
          <a:blip r:embed="rId5">
            <a:alphaModFix/>
          </a:blip>
          <a:srcRect b="0" l="0" r="0" t="0"/>
          <a:stretch/>
        </p:blipFill>
        <p:spPr>
          <a:xfrm>
            <a:off x="156520" y="3426940"/>
            <a:ext cx="5939480" cy="3431059"/>
          </a:xfrm>
          <a:prstGeom prst="rect">
            <a:avLst/>
          </a:prstGeom>
          <a:noFill/>
          <a:ln>
            <a:noFill/>
          </a:ln>
        </p:spPr>
      </p:pic>
      <p:pic>
        <p:nvPicPr>
          <p:cNvPr descr="Reklamy na chodníku musí být povoleny - Město Turnov" id="473" name="Google Shape;473;p55"/>
          <p:cNvPicPr preferRelativeResize="0"/>
          <p:nvPr/>
        </p:nvPicPr>
        <p:blipFill rotWithShape="1">
          <a:blip r:embed="rId6">
            <a:alphaModFix/>
          </a:blip>
          <a:srcRect b="0" l="0" r="0" t="0"/>
          <a:stretch/>
        </p:blipFill>
        <p:spPr>
          <a:xfrm>
            <a:off x="6096000" y="3422822"/>
            <a:ext cx="6096000" cy="343105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Reklama na dodávku, digitálna tlač a polep automobilov" id="478" name="Google Shape;478;p56"/>
          <p:cNvPicPr preferRelativeResize="0"/>
          <p:nvPr/>
        </p:nvPicPr>
        <p:blipFill rotWithShape="1">
          <a:blip r:embed="rId3">
            <a:alphaModFix/>
          </a:blip>
          <a:srcRect b="0" l="0" r="0" t="0"/>
          <a:stretch/>
        </p:blipFill>
        <p:spPr>
          <a:xfrm>
            <a:off x="175054" y="0"/>
            <a:ext cx="5920946" cy="3429000"/>
          </a:xfrm>
          <a:prstGeom prst="rect">
            <a:avLst/>
          </a:prstGeom>
          <a:noFill/>
          <a:ln>
            <a:noFill/>
          </a:ln>
        </p:spPr>
      </p:pic>
      <p:pic>
        <p:nvPicPr>
          <p:cNvPr descr="Mobilní reklama • tiskárna REPRESS.cz" id="479" name="Google Shape;479;p56"/>
          <p:cNvPicPr preferRelativeResize="0"/>
          <p:nvPr/>
        </p:nvPicPr>
        <p:blipFill rotWithShape="1">
          <a:blip r:embed="rId4">
            <a:alphaModFix/>
          </a:blip>
          <a:srcRect b="0" l="0" r="0" t="0"/>
          <a:stretch/>
        </p:blipFill>
        <p:spPr>
          <a:xfrm>
            <a:off x="6096000" y="0"/>
            <a:ext cx="6096000" cy="3429000"/>
          </a:xfrm>
          <a:prstGeom prst="rect">
            <a:avLst/>
          </a:prstGeom>
          <a:noFill/>
          <a:ln>
            <a:noFill/>
          </a:ln>
        </p:spPr>
      </p:pic>
      <p:pic>
        <p:nvPicPr>
          <p:cNvPr descr="Schillerová o kostýmu hranolky: Měla jsem být párek v rohlíku, prozradila" id="480" name="Google Shape;480;p56"/>
          <p:cNvPicPr preferRelativeResize="0"/>
          <p:nvPr/>
        </p:nvPicPr>
        <p:blipFill rotWithShape="1">
          <a:blip r:embed="rId5">
            <a:alphaModFix/>
          </a:blip>
          <a:srcRect b="0" l="0" r="0" t="0"/>
          <a:stretch/>
        </p:blipFill>
        <p:spPr>
          <a:xfrm>
            <a:off x="175053" y="3428999"/>
            <a:ext cx="5920945" cy="3429000"/>
          </a:xfrm>
          <a:prstGeom prst="rect">
            <a:avLst/>
          </a:prstGeom>
          <a:noFill/>
          <a:ln>
            <a:noFill/>
          </a:ln>
        </p:spPr>
      </p:pic>
      <p:pic>
        <p:nvPicPr>
          <p:cNvPr descr="Manuál – Venkovní reklama – Městský mobiliář – Ostrava 360°" id="481" name="Google Shape;481;p56"/>
          <p:cNvPicPr preferRelativeResize="0"/>
          <p:nvPr/>
        </p:nvPicPr>
        <p:blipFill rotWithShape="1">
          <a:blip r:embed="rId6">
            <a:alphaModFix/>
          </a:blip>
          <a:srcRect b="0" l="0" r="0" t="0"/>
          <a:stretch/>
        </p:blipFill>
        <p:spPr>
          <a:xfrm>
            <a:off x="6095998" y="3428998"/>
            <a:ext cx="6096002" cy="3429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7"/>
          <p:cNvSpPr txBox="1"/>
          <p:nvPr/>
        </p:nvSpPr>
        <p:spPr>
          <a:xfrm>
            <a:off x="303402" y="0"/>
            <a:ext cx="11888598" cy="689419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"Pozemek, který je veřejným prostranstvím ve smyslu § 34 zákona č. 128/2000 Sb., o obcích, nemůže ztratit charakter veřejného prostranství na základě toho, jakým způsobem probíhá jeho zvláštní užívání – zde: umístěním reklamního zařízení, kolem kterého bylo instalováno oplocení. Tento konkrétní způsob zvláštního užívání veřejného prostranství ještě více omezuje, resp. vylučuje jeho obecné užívání veřejností ve prospěch konkrétního subjektu, který stíhá poplatková povinnost v souladu s § 4 odst. 1 zákona č. 565/1990 Sb., o místních poplatcích, bez ohledu na to, zda se jedná o užívání dočasné či dlouhodobé (tato skutečnost se promítne pouze ve výši poplatku).</a:t>
            </a:r>
            <a:endParaRPr/>
          </a:p>
          <a:p>
            <a:pPr indent="0" lvl="0" marL="0" marR="0" rtl="0" algn="just">
              <a:lnSpc>
                <a:spcPct val="100000"/>
              </a:lnSpc>
              <a:spcBef>
                <a:spcPts val="600"/>
              </a:spcBef>
              <a:spcAft>
                <a:spcPts val="0"/>
              </a:spcAft>
              <a:buNone/>
            </a:pPr>
            <a:r>
              <a:rPr b="0" i="0" lang="cs-CZ" sz="3200" u="none" cap="none" strike="noStrike">
                <a:solidFill>
                  <a:schemeClr val="dk1"/>
                </a:solidFill>
                <a:latin typeface="Times New Roman"/>
                <a:ea typeface="Times New Roman"/>
                <a:cs typeface="Times New Roman"/>
                <a:sym typeface="Times New Roman"/>
              </a:rPr>
              <a:t>Jakmile užívání jakýmkoli způsobem omezí či vyloučí z užívání ostatní uživatele, je nutno na ně pohlížet jako na užívání zvláštní (nejde-li dokonce o užívání protiprávní).</a:t>
            </a:r>
            <a:r>
              <a:rPr b="0" i="0" lang="cs-CZ" sz="3200" u="none" cap="none" strike="noStrike">
                <a:solidFill>
                  <a:srgbClr val="000000"/>
                </a:solidFill>
                <a:latin typeface="Times New Roman"/>
                <a:ea typeface="Times New Roman"/>
                <a:cs typeface="Times New Roman"/>
                <a:sym typeface="Times New Roman"/>
              </a:rPr>
              <a:t>" </a:t>
            </a:r>
            <a:endParaRPr/>
          </a:p>
          <a:p>
            <a:pPr indent="0" lvl="0" marL="0" marR="0" rtl="0" algn="just">
              <a:lnSpc>
                <a:spcPct val="100000"/>
              </a:lnSpc>
              <a:spcBef>
                <a:spcPts val="600"/>
              </a:spcBef>
              <a:spcAft>
                <a:spcPts val="0"/>
              </a:spcAft>
              <a:buNone/>
            </a:pPr>
            <a:r>
              <a:rPr b="0" i="0" lang="cs-CZ" sz="1600" u="none" cap="none" strike="noStrike">
                <a:solidFill>
                  <a:srgbClr val="000000"/>
                </a:solidFill>
                <a:latin typeface="Times New Roman"/>
                <a:ea typeface="Times New Roman"/>
                <a:cs typeface="Times New Roman"/>
                <a:sym typeface="Times New Roman"/>
              </a:rPr>
              <a:t>KS V BRNĚ. Rozsudek Krajského soudu v Brně ze dne 19. 8. 2015, čj. 30 Af 59/2013-48.</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8"/>
          <p:cNvSpPr txBox="1"/>
          <p:nvPr/>
        </p:nvSpPr>
        <p:spPr>
          <a:xfrm>
            <a:off x="303402" y="939800"/>
            <a:ext cx="11888598" cy="35394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Obec má právo regulovat umisťování reklamních zařízení, aby ochránila estetický vzhled obce a zajistila bezpečnost pohybu na veřejných prostranstvích. Taková regulace musí být přiměřená a nesmí být diskriminační. Obce má právo zakázat umisťování určitých typů reklamních zařízení v konkrétních lokalitách, pokud je to odůvodněno legitimním zájmem (např. ochrana památkové zóny, zachování charakteru historického centra).</a:t>
            </a:r>
            <a:endParaRPr b="0" i="0" sz="16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9"/>
          <p:cNvSpPr txBox="1"/>
          <p:nvPr/>
        </p:nvSpPr>
        <p:spPr>
          <a:xfrm>
            <a:off x="303402" y="114300"/>
            <a:ext cx="11888598" cy="452431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Odlišení mezi reklamním zařízením a informačním zařízením je, že při posuzování charakteru zařízení je rozhodující jeho účel, nikoli formální označení. Pokud zařízení primárně slouží k propagaci podnikatelské činnosti nebo produktů, jde o reklamní zařízení podléhající režimu zvláštního užívání veřejného prostranství. Naopak informační zařízení, které slouží pouze k označení provozovny v místě jejího umístění, může být za určitých podmínek považováno za obecné užívání veřejného prostranství. Posouzení konkrétního případu závisí na jeho specifických okolnostech.</a:t>
            </a:r>
            <a:endParaRPr b="0" i="0" sz="1600" u="none" cap="none" strike="noStrike">
              <a:solidFill>
                <a:srgbClr val="000000"/>
              </a:solidFill>
              <a:latin typeface="Times New Roman"/>
              <a:ea typeface="Times New Roman"/>
              <a:cs typeface="Times New Roman"/>
              <a:sym typeface="Times New Roman"/>
            </a:endParaRPr>
          </a:p>
        </p:txBody>
      </p:sp>
      <p:pic>
        <p:nvPicPr>
          <p:cNvPr descr="Pokles téměř o 50 %. Odrazí se Meta Platforms v dohledné době zpět do  výšin? | Trade Forum" id="497" name="Google Shape;497;p59"/>
          <p:cNvPicPr preferRelativeResize="0"/>
          <p:nvPr/>
        </p:nvPicPr>
        <p:blipFill rotWithShape="1">
          <a:blip r:embed="rId3">
            <a:alphaModFix/>
          </a:blip>
          <a:srcRect b="0" l="0" r="0" t="0"/>
          <a:stretch/>
        </p:blipFill>
        <p:spPr>
          <a:xfrm>
            <a:off x="5143500" y="4254349"/>
            <a:ext cx="6745098" cy="260365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0"/>
          <p:cNvSpPr txBox="1"/>
          <p:nvPr/>
        </p:nvSpPr>
        <p:spPr>
          <a:xfrm>
            <a:off x="647700" y="114300"/>
            <a:ext cx="11061700" cy="35394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Povolení k zvláštnímu užívání veřejného prostranství nenahrazuje povolení stavebního úřadu podle stavebního zákona, ani závazné stanovisko orgánu státní památkové péče v památkové zóně. Žadatel musí získat všechna relevantní povolení a stanoviska, přičemž žádné z nich není nadřazeno ostatním. Každý správní orgán posuzuje žádost z hlediska předpisů, k jejichž aplikaci je příslušný, a rozhoduje samostatně.</a:t>
            </a:r>
            <a:endParaRPr b="0" i="0" sz="1600" u="none" cap="none" strike="noStrike">
              <a:solidFill>
                <a:srgbClr val="000000"/>
              </a:solidFill>
              <a:latin typeface="Times New Roman"/>
              <a:ea typeface="Times New Roman"/>
              <a:cs typeface="Times New Roman"/>
              <a:sym typeface="Times New Roman"/>
            </a:endParaRPr>
          </a:p>
        </p:txBody>
      </p:sp>
      <p:pic>
        <p:nvPicPr>
          <p:cNvPr descr="Srožitný držák stojan na razítka + razítka | Aukro" id="503" name="Google Shape;503;p60"/>
          <p:cNvPicPr preferRelativeResize="0"/>
          <p:nvPr/>
        </p:nvPicPr>
        <p:blipFill rotWithShape="1">
          <a:blip r:embed="rId3">
            <a:alphaModFix/>
          </a:blip>
          <a:srcRect b="0" l="0" r="0" t="0"/>
          <a:stretch/>
        </p:blipFill>
        <p:spPr>
          <a:xfrm>
            <a:off x="7023101" y="3429000"/>
            <a:ext cx="4103688" cy="30738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7"/>
          <p:cNvSpPr txBox="1"/>
          <p:nvPr/>
        </p:nvSpPr>
        <p:spPr>
          <a:xfrm>
            <a:off x="592666" y="-1"/>
            <a:ext cx="11599333" cy="654084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Veřejné prostranství</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3200"/>
              <a:buFont typeface="Arial"/>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640"/>
              </a:spcBef>
              <a:spcAft>
                <a:spcPts val="0"/>
              </a:spcAft>
              <a:buClr>
                <a:schemeClr val="dk1"/>
              </a:buClr>
              <a:buSzPts val="3200"/>
              <a:buFont typeface="Arial"/>
              <a:buNone/>
            </a:pPr>
            <a:r>
              <a:rPr b="0" i="0" lang="cs-CZ" sz="4000" u="none" cap="none" strike="noStrike">
                <a:solidFill>
                  <a:srgbClr val="000000"/>
                </a:solidFill>
                <a:latin typeface="Arial"/>
                <a:ea typeface="Arial"/>
                <a:cs typeface="Arial"/>
                <a:sym typeface="Arial"/>
              </a:rPr>
              <a:t>Pl. ÚS 14/95 - Sbírka rozhodnutí: N 68/4 SbNU 163</a:t>
            </a:r>
            <a:br>
              <a:rPr b="0" i="0" lang="cs-CZ" sz="3200" u="none" cap="none" strike="noStrike">
                <a:solidFill>
                  <a:schemeClr val="dk1"/>
                </a:solidFill>
                <a:latin typeface="Calibri"/>
                <a:ea typeface="Calibri"/>
                <a:cs typeface="Calibri"/>
                <a:sym typeface="Calibri"/>
              </a:rPr>
            </a:br>
            <a:r>
              <a:rPr b="0" i="0" lang="cs-CZ" sz="3200" u="none" cap="none" strike="noStrike">
                <a:solidFill>
                  <a:schemeClr val="dk1"/>
                </a:solidFill>
                <a:latin typeface="Calibri"/>
                <a:ea typeface="Calibri"/>
                <a:cs typeface="Calibri"/>
                <a:sym typeface="Calibri"/>
              </a:rPr>
              <a:t>Jak vyplývá ze zákona o místních poplatcích, </a:t>
            </a:r>
            <a:r>
              <a:rPr b="1" i="0" lang="cs-CZ" sz="3200" u="none" cap="none" strike="noStrike">
                <a:solidFill>
                  <a:schemeClr val="dk1"/>
                </a:solidFill>
                <a:latin typeface="Calibri"/>
                <a:ea typeface="Calibri"/>
                <a:cs typeface="Calibri"/>
                <a:sym typeface="Calibri"/>
              </a:rPr>
              <a:t>je účelem veřejného prostranství jeho obecné užívání, které je bezplatné a zvláštní užívání, které je úplatné. </a:t>
            </a:r>
            <a:r>
              <a:rPr b="0" i="0" lang="cs-CZ" sz="3200" u="none" cap="none" strike="noStrike">
                <a:solidFill>
                  <a:schemeClr val="dk1"/>
                </a:solidFill>
                <a:latin typeface="Calibri"/>
                <a:ea typeface="Calibri"/>
                <a:cs typeface="Calibri"/>
                <a:sym typeface="Calibri"/>
              </a:rPr>
              <a:t>Zpoplatnění se nemusí týkat všech veřejných prostranství. Proto je nutné provést přesnou specifikaci veřejných prostranství pro zvláštní užívání uvedením názvu místa nebo jinak blíže charakterizovat jejich umístění v obci, aby byla vyloučena jejich záměna a současně aby nebyla narušena právní jistota občanů.</a:t>
            </a:r>
            <a:endParaRPr/>
          </a:p>
          <a:p>
            <a:pPr indent="0" lvl="0" marL="0" marR="0" rtl="0" algn="l">
              <a:lnSpc>
                <a:spcPct val="100000"/>
              </a:lnSpc>
              <a:spcBef>
                <a:spcPts val="640"/>
              </a:spcBef>
              <a:spcAft>
                <a:spcPts val="0"/>
              </a:spcAft>
              <a:buClr>
                <a:schemeClr val="dk1"/>
              </a:buClr>
              <a:buSzPts val="3200"/>
              <a:buFont typeface="Arial"/>
              <a:buNone/>
            </a:pPr>
            <a:r>
              <a:t/>
            </a:r>
            <a:endParaRPr b="0" i="1" sz="32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2000"/>
              <a:buFont typeface="Arial"/>
              <a:buNone/>
            </a:pPr>
            <a:r>
              <a:t/>
            </a:r>
            <a:endParaRPr b="0" i="1" sz="2000" u="none" cap="none" strike="noStrike">
              <a:solidFill>
                <a:schemeClr val="dk1"/>
              </a:solidFill>
              <a:latin typeface="Arial"/>
              <a:ea typeface="Arial"/>
              <a:cs typeface="Arial"/>
              <a:sym typeface="Arial"/>
            </a:endParaRPr>
          </a:p>
        </p:txBody>
      </p:sp>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1"/>
          <p:cNvSpPr txBox="1"/>
          <p:nvPr/>
        </p:nvSpPr>
        <p:spPr>
          <a:xfrm>
            <a:off x="647700" y="114300"/>
            <a:ext cx="11061700" cy="63863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cs-CZ" sz="3200" u="none" cap="none" strike="noStrike">
                <a:solidFill>
                  <a:srgbClr val="000000"/>
                </a:solidFill>
                <a:latin typeface="Times New Roman"/>
                <a:ea typeface="Times New Roman"/>
                <a:cs typeface="Times New Roman"/>
                <a:sym typeface="Times New Roman"/>
              </a:rPr>
              <a:t>Praktická doporučení:</a:t>
            </a:r>
            <a:endParaRPr b="0" i="0" sz="3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600"/>
              </a:spcBef>
              <a:spcAft>
                <a:spcPts val="0"/>
              </a:spcAft>
              <a:buNone/>
            </a:pPr>
            <a:r>
              <a:rPr b="0" i="0" lang="cs-CZ" sz="3200" u="none" cap="none" strike="noStrike">
                <a:solidFill>
                  <a:srgbClr val="000000"/>
                </a:solidFill>
                <a:latin typeface="Times New Roman"/>
                <a:ea typeface="Times New Roman"/>
                <a:cs typeface="Times New Roman"/>
                <a:sym typeface="Times New Roman"/>
              </a:rPr>
              <a:t>1. Komplexní příprava: Před podáním žádosti o umístění reklamního zařízení na veřejném prostranství je nutné aby si subjekt zjistit všechna potřebná povolení a stanoviska, která bude třeba získat.</a:t>
            </a:r>
            <a:endParaRPr/>
          </a:p>
          <a:p>
            <a:pPr indent="0" lvl="0" marL="0" marR="0" rtl="0" algn="just">
              <a:lnSpc>
                <a:spcPct val="100000"/>
              </a:lnSpc>
              <a:spcBef>
                <a:spcPts val="60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600"/>
              </a:spcBef>
              <a:spcAft>
                <a:spcPts val="0"/>
              </a:spcAft>
              <a:buNone/>
            </a:pPr>
            <a:r>
              <a:rPr b="0" i="0" lang="cs-CZ" sz="3200" u="none" cap="none" strike="noStrike">
                <a:solidFill>
                  <a:srgbClr val="000000"/>
                </a:solidFill>
                <a:latin typeface="Times New Roman"/>
                <a:ea typeface="Times New Roman"/>
                <a:cs typeface="Times New Roman"/>
                <a:sym typeface="Times New Roman"/>
              </a:rPr>
              <a:t>2. Koordinace řízení: Je vhodné koordinovat jednotlivá správní řízení.</a:t>
            </a:r>
            <a:endParaRPr/>
          </a:p>
          <a:p>
            <a:pPr indent="0" lvl="0" marL="0" marR="0" rtl="0" algn="just">
              <a:lnSpc>
                <a:spcPct val="100000"/>
              </a:lnSpc>
              <a:spcBef>
                <a:spcPts val="60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600"/>
              </a:spcBef>
              <a:spcAft>
                <a:spcPts val="0"/>
              </a:spcAft>
              <a:buNone/>
            </a:pPr>
            <a:r>
              <a:rPr b="0" i="0" lang="cs-CZ" sz="3200" u="none" cap="none" strike="noStrike">
                <a:solidFill>
                  <a:srgbClr val="000000"/>
                </a:solidFill>
                <a:latin typeface="Times New Roman"/>
                <a:ea typeface="Times New Roman"/>
                <a:cs typeface="Times New Roman"/>
                <a:sym typeface="Times New Roman"/>
              </a:rPr>
              <a:t>3. Respektování místních podmínek: Reklamní zařízení by měla respektovat charakter lokality, v níž mají být umístěna, zejména v historických centrech měst a památkových zónách.</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2"/>
          <p:cNvSpPr txBox="1"/>
          <p:nvPr/>
        </p:nvSpPr>
        <p:spPr>
          <a:xfrm>
            <a:off x="647700" y="114300"/>
            <a:ext cx="11061700" cy="646330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Praktická doporučení:</a:t>
            </a:r>
            <a:endParaRPr/>
          </a:p>
          <a:p>
            <a:pPr indent="0" lvl="0" marL="0" marR="0" rtl="0" algn="just">
              <a:lnSpc>
                <a:spcPct val="100000"/>
              </a:lnSpc>
              <a:spcBef>
                <a:spcPts val="60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600"/>
              </a:spcBef>
              <a:spcAft>
                <a:spcPts val="0"/>
              </a:spcAft>
              <a:buNone/>
            </a:pPr>
            <a:r>
              <a:rPr b="0" i="0" lang="cs-CZ" sz="3200" u="none" cap="none" strike="noStrike">
                <a:solidFill>
                  <a:srgbClr val="000000"/>
                </a:solidFill>
                <a:latin typeface="Times New Roman"/>
                <a:ea typeface="Times New Roman"/>
                <a:cs typeface="Times New Roman"/>
                <a:sym typeface="Times New Roman"/>
              </a:rPr>
              <a:t>4. Pravidelná údržba: Provozovatel reklamního zařízení je povinen zajistit jeho pravidelnou údržbu a bezpečný stav.</a:t>
            </a:r>
            <a:endParaRPr/>
          </a:p>
          <a:p>
            <a:pPr indent="0" lvl="0" marL="0" marR="0" rtl="0" algn="just">
              <a:lnSpc>
                <a:spcPct val="100000"/>
              </a:lnSpc>
              <a:spcBef>
                <a:spcPts val="60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600"/>
              </a:spcBef>
              <a:spcAft>
                <a:spcPts val="0"/>
              </a:spcAft>
              <a:buNone/>
            </a:pPr>
            <a:r>
              <a:rPr b="0" i="0" lang="cs-CZ" sz="3200" u="none" cap="none" strike="noStrike">
                <a:solidFill>
                  <a:srgbClr val="000000"/>
                </a:solidFill>
                <a:latin typeface="Times New Roman"/>
                <a:ea typeface="Times New Roman"/>
                <a:cs typeface="Times New Roman"/>
                <a:sym typeface="Times New Roman"/>
              </a:rPr>
              <a:t>5. Sledování platnosti povolení: Povolení k zvláštnímu užívání veřejného prostranství je časově omezené, proto je nutné sledovat jeho platnost.</a:t>
            </a:r>
            <a:endParaRPr/>
          </a:p>
          <a:p>
            <a:pPr indent="0" lvl="0" marL="0" marR="0" rtl="0" algn="just">
              <a:lnSpc>
                <a:spcPct val="100000"/>
              </a:lnSpc>
              <a:spcBef>
                <a:spcPts val="60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600"/>
              </a:spcBef>
              <a:spcAft>
                <a:spcPts val="0"/>
              </a:spcAft>
              <a:buNone/>
            </a:pPr>
            <a:r>
              <a:rPr b="0" i="0" lang="cs-CZ" sz="3200" u="none" cap="none" strike="noStrike">
                <a:solidFill>
                  <a:srgbClr val="000000"/>
                </a:solidFill>
                <a:latin typeface="Times New Roman"/>
                <a:ea typeface="Times New Roman"/>
                <a:cs typeface="Times New Roman"/>
                <a:sym typeface="Times New Roman"/>
              </a:rPr>
              <a:t>6. Úhrada poplatků: Poplatky za zvláštní užívání veřejného prostranství je třeba hradit ve stanoveném termínu, jinak jsou možné sankce.</a:t>
            </a:r>
            <a:endParaRPr b="0" i="0" sz="16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3"/>
          <p:cNvSpPr/>
          <p:nvPr/>
        </p:nvSpPr>
        <p:spPr>
          <a:xfrm>
            <a:off x="0" y="0"/>
            <a:ext cx="11919284" cy="6324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Hlava III</a:t>
            </a:r>
            <a:endParaRPr b="0" i="0" sz="3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a:t>
            </a:r>
            <a:r>
              <a:rPr b="0" i="0" lang="cs-CZ" sz="3000" u="none" cap="none" strike="noStrike">
                <a:solidFill>
                  <a:schemeClr val="dk1"/>
                </a:solidFill>
                <a:latin typeface="Times New Roman"/>
                <a:ea typeface="Times New Roman"/>
                <a:cs typeface="Times New Roman"/>
                <a:sym typeface="Times New Roman"/>
              </a:rPr>
              <a:t>veřejného prostranství,</a:t>
            </a:r>
            <a:r>
              <a:rPr b="0" baseline="30000" i="0" lang="cs-CZ" sz="3000" u="none" cap="none" strike="noStrike">
                <a:solidFill>
                  <a:schemeClr val="dk1"/>
                </a:solidFill>
                <a:latin typeface="Times New Roman"/>
                <a:ea typeface="Times New Roman"/>
                <a:cs typeface="Times New Roman"/>
                <a:sym typeface="Times New Roman"/>
              </a:rPr>
              <a:t>4b)</a:t>
            </a:r>
            <a:r>
              <a:rPr b="0" i="0" lang="cs-CZ" sz="3000" u="none" cap="none" strike="noStrike">
                <a:solidFill>
                  <a:schemeClr val="dk1"/>
                </a:solidFill>
                <a:latin typeface="Times New Roman"/>
                <a:ea typeface="Times New Roman"/>
                <a:cs typeface="Times New Roman"/>
                <a:sym typeface="Times New Roman"/>
              </a:rPr>
              <a:t> kterým se rozumí provádění výkopových prací, umístění dočasných staveb a zařízení sloužících pro poskytování prodeje a služeb, </a:t>
            </a:r>
            <a:r>
              <a:rPr b="0" i="0" lang="cs-CZ" sz="3000" u="none" cap="none" strike="noStrike">
                <a:solidFill>
                  <a:schemeClr val="accent1"/>
                </a:solidFill>
                <a:latin typeface="Times New Roman"/>
                <a:ea typeface="Times New Roman"/>
                <a:cs typeface="Times New Roman"/>
                <a:sym typeface="Times New Roman"/>
              </a:rPr>
              <a:t>pro </a:t>
            </a:r>
            <a:r>
              <a:rPr b="0" i="0" lang="cs-CZ" sz="3000" u="sng" cap="none" strike="noStrike">
                <a:solidFill>
                  <a:schemeClr val="accent1"/>
                </a:solidFill>
                <a:latin typeface="Times New Roman"/>
                <a:ea typeface="Times New Roman"/>
                <a:cs typeface="Times New Roman"/>
                <a:sym typeface="Times New Roman"/>
              </a:rPr>
              <a:t>umístění</a:t>
            </a:r>
            <a:r>
              <a:rPr b="0" i="0" lang="cs-CZ" sz="3000" u="none" cap="none" strike="noStrike">
                <a:solidFill>
                  <a:schemeClr val="accent1"/>
                </a:solidFill>
                <a:latin typeface="Times New Roman"/>
                <a:ea typeface="Times New Roman"/>
                <a:cs typeface="Times New Roman"/>
                <a:sym typeface="Times New Roman"/>
              </a:rPr>
              <a:t> </a:t>
            </a:r>
            <a:r>
              <a:rPr b="0" i="0" lang="cs-CZ" sz="3000" u="none" cap="none" strike="noStrike">
                <a:solidFill>
                  <a:schemeClr val="dk1"/>
                </a:solidFill>
                <a:latin typeface="Times New Roman"/>
                <a:ea typeface="Times New Roman"/>
                <a:cs typeface="Times New Roman"/>
                <a:sym typeface="Times New Roman"/>
              </a:rPr>
              <a:t>stavebních nebo reklamních zařízení, </a:t>
            </a:r>
            <a:r>
              <a:rPr b="0" i="0" lang="cs-CZ" sz="3000" u="none" cap="none" strike="noStrike">
                <a:solidFill>
                  <a:schemeClr val="accent1"/>
                </a:solidFill>
                <a:latin typeface="Times New Roman"/>
                <a:ea typeface="Times New Roman"/>
                <a:cs typeface="Times New Roman"/>
                <a:sym typeface="Times New Roman"/>
              </a:rPr>
              <a:t>zařízení cirkusů, lunaparků a jiných obdobných atrakcí</a:t>
            </a:r>
            <a:r>
              <a:rPr b="0" i="0" lang="cs-CZ" sz="3000" u="none" cap="none" strike="noStrike">
                <a:solidFill>
                  <a:schemeClr val="dk1"/>
                </a:solidFill>
                <a:latin typeface="Times New Roman"/>
                <a:ea typeface="Times New Roman"/>
                <a:cs typeface="Times New Roman"/>
                <a:sym typeface="Times New Roman"/>
              </a:rPr>
              <a:t>, umístění skládek, vyhrazení trvalého parkovacího místa a užívání tohoto prostranství pro kulturní, sportovní a reklamní akce nebo potřeby tvorby filmových a televizních děl. Z akcí pořádaných na veřejném prostranství, jejichž</a:t>
            </a:r>
            <a:r>
              <a:rPr b="0" i="0" lang="cs-CZ" sz="3000" u="none" cap="none" strike="noStrike">
                <a:solidFill>
                  <a:srgbClr val="000000"/>
                </a:solidFill>
                <a:latin typeface="Times New Roman"/>
                <a:ea typeface="Times New Roman"/>
                <a:cs typeface="Times New Roman"/>
                <a:sym typeface="Times New Roman"/>
              </a:rPr>
              <a:t> celý výtěžek je odveden na charitativní a veřejně prospěšné účely, se poplatek neplatí.</a:t>
            </a:r>
            <a:endParaRPr b="0"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4"/>
          <p:cNvSpPr txBox="1"/>
          <p:nvPr/>
        </p:nvSpPr>
        <p:spPr>
          <a:xfrm>
            <a:off x="151002" y="0"/>
            <a:ext cx="12040998" cy="40318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Zařízení cirkusů, lunaparků a jiných obdobných atrakcí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Pro orientaci o jaké zařízení v tomto případě jde je možné použít přílohu č. 4 Nařízení vlády č. 278/2008 Sb. - o obsahových náplních jednotlivých živností v platném znění, kde je v bodě 31 stanoven výčet </a:t>
            </a:r>
            <a:r>
              <a:rPr b="0" i="0" lang="cs-CZ" sz="3200" u="none" cap="none" strike="noStrike">
                <a:solidFill>
                  <a:srgbClr val="000000"/>
                </a:solidFill>
                <a:latin typeface="Times New Roman"/>
                <a:ea typeface="Times New Roman"/>
                <a:cs typeface="Times New Roman"/>
                <a:sym typeface="Times New Roman"/>
              </a:rPr>
              <a:t>výroby zařízení pro lunaparky a dalších prostředků lidové zábavy (kolotočů, houpaček, střelnic a podobně).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65"/>
          <p:cNvPicPr preferRelativeResize="0"/>
          <p:nvPr/>
        </p:nvPicPr>
        <p:blipFill rotWithShape="1">
          <a:blip r:embed="rId3">
            <a:alphaModFix/>
          </a:blip>
          <a:srcRect b="0" l="0" r="0" t="0"/>
          <a:stretch/>
        </p:blipFill>
        <p:spPr>
          <a:xfrm>
            <a:off x="6096000" y="0"/>
            <a:ext cx="6096000" cy="3429000"/>
          </a:xfrm>
          <a:prstGeom prst="rect">
            <a:avLst/>
          </a:prstGeom>
          <a:noFill/>
          <a:ln>
            <a:noFill/>
          </a:ln>
        </p:spPr>
      </p:pic>
      <p:pic>
        <p:nvPicPr>
          <p:cNvPr descr="Dětský skákací hrad Plzeň- pronájem - Plzeň - Bazar - Sbazar.cz" id="529" name="Google Shape;529;p65"/>
          <p:cNvPicPr preferRelativeResize="0"/>
          <p:nvPr/>
        </p:nvPicPr>
        <p:blipFill rotWithShape="1">
          <a:blip r:embed="rId4">
            <a:alphaModFix/>
          </a:blip>
          <a:srcRect b="0" l="0" r="0" t="0"/>
          <a:stretch/>
        </p:blipFill>
        <p:spPr>
          <a:xfrm>
            <a:off x="168875" y="3054178"/>
            <a:ext cx="5927123" cy="3803822"/>
          </a:xfrm>
          <a:prstGeom prst="rect">
            <a:avLst/>
          </a:prstGeom>
          <a:noFill/>
          <a:ln>
            <a:noFill/>
          </a:ln>
        </p:spPr>
      </p:pic>
      <p:pic>
        <p:nvPicPr>
          <p:cNvPr descr="Lunapark | Železniční modelářství - modely železnic, mašinky, modelová  železnice." id="530" name="Google Shape;530;p65"/>
          <p:cNvPicPr preferRelativeResize="0"/>
          <p:nvPr/>
        </p:nvPicPr>
        <p:blipFill rotWithShape="1">
          <a:blip r:embed="rId5">
            <a:alphaModFix/>
          </a:blip>
          <a:srcRect b="0" l="0" r="0" t="0"/>
          <a:stretch/>
        </p:blipFill>
        <p:spPr>
          <a:xfrm>
            <a:off x="168876" y="0"/>
            <a:ext cx="5927124" cy="3429000"/>
          </a:xfrm>
          <a:prstGeom prst="rect">
            <a:avLst/>
          </a:prstGeom>
          <a:noFill/>
          <a:ln>
            <a:noFill/>
          </a:ln>
        </p:spPr>
      </p:pic>
      <p:sp>
        <p:nvSpPr>
          <p:cNvPr id="531" name="Google Shape;531;p65"/>
          <p:cNvSpPr/>
          <p:nvPr/>
        </p:nvSpPr>
        <p:spPr>
          <a:xfrm>
            <a:off x="4357816" y="5173362"/>
            <a:ext cx="140043" cy="65903"/>
          </a:xfrm>
          <a:prstGeom prst="ellipse">
            <a:avLst/>
          </a:prstGeom>
          <a:solidFill>
            <a:srgbClr val="00B0F0"/>
          </a:solidFill>
          <a:ln cap="flat" cmpd="sng" w="25400">
            <a:solidFill>
              <a:srgbClr val="4514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Na pražském výstavišti končí po sedmi týdnech Matějská pouť. Příští rok  možná bude stát jinde | iROZHLAS - spolehlivé zprávy" id="532" name="Google Shape;532;p65"/>
          <p:cNvPicPr preferRelativeResize="0"/>
          <p:nvPr/>
        </p:nvPicPr>
        <p:blipFill rotWithShape="1">
          <a:blip r:embed="rId6">
            <a:alphaModFix/>
          </a:blip>
          <a:srcRect b="0" l="0" r="0" t="0"/>
          <a:stretch/>
        </p:blipFill>
        <p:spPr>
          <a:xfrm>
            <a:off x="6095998" y="3429000"/>
            <a:ext cx="6099922" cy="3429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6"/>
          <p:cNvSpPr txBox="1"/>
          <p:nvPr/>
        </p:nvSpPr>
        <p:spPr>
          <a:xfrm>
            <a:off x="151002" y="0"/>
            <a:ext cx="12040998" cy="40318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Zařízení cirkusů, lunaparků a jiných obdobných atrakcí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Obec má právo regulovat čas a místo konání těchto akcí, pokud sleduje legitimní cíl (ochrana veřejného pořádku, nočního klidu, bezpečnosti). Regulace nesmí vést k faktickému znemožnění pořádání těchto akcí a nesmí být diskriminační. Vázání konání akce na předchozí souhlas obce (bez stanovení jasných kritérií pro udělení souhlasu) je možné považovat za rozporné s ústavním pořádkem.</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7"/>
          <p:cNvSpPr txBox="1"/>
          <p:nvPr/>
        </p:nvSpPr>
        <p:spPr>
          <a:xfrm>
            <a:off x="151002" y="0"/>
            <a:ext cx="12040998"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Zařízení cirkusů, lunaparků a jiných obdobných atrakcí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Poplatku podléhá celá plocha užívaná v souvislosti s provozováním cirkusu, tedy nejen samotný cirkusový stan (šapitó), ale i plochy pro zázemí, pokud jsou umístěny na veřejném prostranství. Rozhodující je faktické užívání veřejného prostranství způsobem, který omezuje jeho obecné užívání ostatními osobami.</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8"/>
          <p:cNvSpPr txBox="1"/>
          <p:nvPr/>
        </p:nvSpPr>
        <p:spPr>
          <a:xfrm>
            <a:off x="1739900" y="0"/>
            <a:ext cx="10452100" cy="55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Zařízení cirkusů, lunaparků a jiných obdobných atrakcí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Obec může regulovat dobu provozu hlučných atrakcí (např. horské dráhy, autodromy) s ohledem na ochranu nočního klidu, avšak taková regulace musí být přiměřená a odůvodněná. Při stanovení provozní doby atrakcí je třeba zohlednit jak právo podnikatelů na svobodné podnikání, tak právo obyvatel na nerušený odpočinek. Za přiměřené lze považovat omezení provozu hlučných atrakcí do 22:00 hodin, zatímco omezení již od 20:00 hodin lze považovat za nepřiměřený zásah do práva na podnikání.</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9"/>
          <p:cNvSpPr txBox="1"/>
          <p:nvPr/>
        </p:nvSpPr>
        <p:spPr>
          <a:xfrm>
            <a:off x="152400" y="0"/>
            <a:ext cx="12039600" cy="69865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Praktická doporučení: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1. Vytvořit transparentní pravidla pro povolování umístění atrakcí, která budou zveřejněna na webových stránkách obce.</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2. Vymezit vhodné lokality pro umisťování cirkusů a lunaparků v územním plánu obce nebo jiném koncepčním dokumentu.</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3. Stanovit jasné podmínky pro provoz atrakcí, zejména s ohledem na:</a:t>
            </a:r>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 Časové omezení provozu (dodržování nočního klidu)</a:t>
            </a:r>
            <a:br>
              <a:rPr b="0" i="0" lang="cs-CZ" sz="3200" u="none" cap="none" strike="noStrike">
                <a:solidFill>
                  <a:schemeClr val="dk1"/>
                </a:solidFill>
                <a:latin typeface="Times New Roman"/>
                <a:ea typeface="Times New Roman"/>
                <a:cs typeface="Times New Roman"/>
                <a:sym typeface="Times New Roman"/>
              </a:rPr>
            </a:br>
            <a:r>
              <a:rPr b="0" i="0" lang="cs-CZ" sz="3200" u="none" cap="none" strike="noStrike">
                <a:solidFill>
                  <a:schemeClr val="dk1"/>
                </a:solidFill>
                <a:latin typeface="Times New Roman"/>
                <a:ea typeface="Times New Roman"/>
                <a:cs typeface="Times New Roman"/>
                <a:sym typeface="Times New Roman"/>
              </a:rPr>
              <a:t>- Hlukové limity a hygienické podmínky</a:t>
            </a:r>
            <a:br>
              <a:rPr b="0" i="0" lang="cs-CZ" sz="3200" u="none" cap="none" strike="noStrike">
                <a:solidFill>
                  <a:schemeClr val="dk1"/>
                </a:solidFill>
                <a:latin typeface="Times New Roman"/>
                <a:ea typeface="Times New Roman"/>
                <a:cs typeface="Times New Roman"/>
                <a:sym typeface="Times New Roman"/>
              </a:rPr>
            </a:br>
            <a:r>
              <a:rPr b="0" i="0" lang="cs-CZ" sz="3200" u="none" cap="none" strike="noStrike">
                <a:solidFill>
                  <a:schemeClr val="dk1"/>
                </a:solidFill>
                <a:latin typeface="Times New Roman"/>
                <a:ea typeface="Times New Roman"/>
                <a:cs typeface="Times New Roman"/>
                <a:sym typeface="Times New Roman"/>
              </a:rPr>
              <a:t>- Bezpečnostní požadavky</a:t>
            </a:r>
            <a:br>
              <a:rPr b="0" i="0" lang="cs-CZ" sz="3200" u="none" cap="none" strike="noStrike">
                <a:solidFill>
                  <a:schemeClr val="dk1"/>
                </a:solidFill>
                <a:latin typeface="Times New Roman"/>
                <a:ea typeface="Times New Roman"/>
                <a:cs typeface="Times New Roman"/>
                <a:sym typeface="Times New Roman"/>
              </a:rPr>
            </a:br>
            <a:r>
              <a:rPr b="0" i="0" lang="cs-CZ" sz="3200" u="none" cap="none" strike="noStrike">
                <a:solidFill>
                  <a:schemeClr val="dk1"/>
                </a:solidFill>
                <a:latin typeface="Times New Roman"/>
                <a:ea typeface="Times New Roman"/>
                <a:cs typeface="Times New Roman"/>
                <a:sym typeface="Times New Roman"/>
              </a:rPr>
              <a:t>- Ochranu zeleně a městského mobiliáře</a:t>
            </a:r>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 Úklid a nakládání s odpady</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0"/>
          <p:cNvSpPr txBox="1"/>
          <p:nvPr/>
        </p:nvSpPr>
        <p:spPr>
          <a:xfrm>
            <a:off x="152400" y="0"/>
            <a:ext cx="12039600"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Praktická doporučení: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4. Vyžadovat složení kauce (zálohy) na případné škody na veřejném prostranství nebo zvýšené náklady na úklid.</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5. Provádět kontroly dodržování stanovených podmínek, a to jak před zahájením provozu, v jeho průběhu, tak i po skončení akce.</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6. Koordinovat postup s dalšími orgány, zejména:</a:t>
            </a:r>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 Stavebním úřadem</a:t>
            </a:r>
            <a:br>
              <a:rPr b="0" i="0" lang="cs-CZ" sz="3200" u="none" cap="none" strike="noStrike">
                <a:solidFill>
                  <a:schemeClr val="dk1"/>
                </a:solidFill>
                <a:latin typeface="Times New Roman"/>
                <a:ea typeface="Times New Roman"/>
                <a:cs typeface="Times New Roman"/>
                <a:sym typeface="Times New Roman"/>
              </a:rPr>
            </a:br>
            <a:r>
              <a:rPr b="0" i="0" lang="cs-CZ" sz="3200" u="none" cap="none" strike="noStrike">
                <a:solidFill>
                  <a:schemeClr val="dk1"/>
                </a:solidFill>
                <a:latin typeface="Times New Roman"/>
                <a:ea typeface="Times New Roman"/>
                <a:cs typeface="Times New Roman"/>
                <a:sym typeface="Times New Roman"/>
              </a:rPr>
              <a:t>- Krajskou hygienickou stanicí</a:t>
            </a:r>
            <a:br>
              <a:rPr b="0" i="0" lang="cs-CZ" sz="3200" u="none" cap="none" strike="noStrike">
                <a:solidFill>
                  <a:schemeClr val="dk1"/>
                </a:solidFill>
                <a:latin typeface="Times New Roman"/>
                <a:ea typeface="Times New Roman"/>
                <a:cs typeface="Times New Roman"/>
                <a:sym typeface="Times New Roman"/>
              </a:rPr>
            </a:br>
            <a:r>
              <a:rPr b="0" i="0" lang="cs-CZ" sz="3200" u="none" cap="none" strike="noStrike">
                <a:solidFill>
                  <a:schemeClr val="dk1"/>
                </a:solidFill>
                <a:latin typeface="Times New Roman"/>
                <a:ea typeface="Times New Roman"/>
                <a:cs typeface="Times New Roman"/>
                <a:sym typeface="Times New Roman"/>
              </a:rPr>
              <a:t>- Krajskou veterinární správou</a:t>
            </a:r>
            <a:br>
              <a:rPr b="0" i="0" lang="cs-CZ" sz="3200" u="none" cap="none" strike="noStrike">
                <a:solidFill>
                  <a:schemeClr val="dk1"/>
                </a:solidFill>
                <a:latin typeface="Times New Roman"/>
                <a:ea typeface="Times New Roman"/>
                <a:cs typeface="Times New Roman"/>
                <a:sym typeface="Times New Roman"/>
              </a:rPr>
            </a:br>
            <a:r>
              <a:rPr b="0" i="0" lang="cs-CZ" sz="3200" u="none" cap="none" strike="noStrike">
                <a:solidFill>
                  <a:schemeClr val="dk1"/>
                </a:solidFill>
                <a:latin typeface="Times New Roman"/>
                <a:ea typeface="Times New Roman"/>
                <a:cs typeface="Times New Roman"/>
                <a:sym typeface="Times New Roman"/>
              </a:rPr>
              <a:t>- Policií ČR a městskou policií</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8"/>
          <p:cNvSpPr txBox="1"/>
          <p:nvPr/>
        </p:nvSpPr>
        <p:spPr>
          <a:xfrm>
            <a:off x="1331495" y="575911"/>
            <a:ext cx="10860505" cy="57061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Poplatek za zvláštní užívání veřejného prostranství – judikatura</a:t>
            </a:r>
            <a:endParaRPr/>
          </a:p>
          <a:p>
            <a:pPr indent="0" lvl="0" marL="0" marR="0" rtl="0" algn="l">
              <a:lnSpc>
                <a:spcPct val="100000"/>
              </a:lnSpc>
              <a:spcBef>
                <a:spcPts val="0"/>
              </a:spcBef>
              <a:spcAft>
                <a:spcPts val="0"/>
              </a:spcAft>
              <a:buClr>
                <a:schemeClr val="dk1"/>
              </a:buClr>
              <a:buSzPts val="32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640"/>
              </a:spcBef>
              <a:spcAft>
                <a:spcPts val="0"/>
              </a:spcAft>
              <a:buClr>
                <a:schemeClr val="dk1"/>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Nález Ústavního soudu sp. Zn. P1. ÚS 20/01 ze dne 20 listopadu 2001</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640"/>
              </a:spcBef>
              <a:spcAft>
                <a:spcPts val="0"/>
              </a:spcAft>
              <a:buClr>
                <a:srgbClr val="FF0000"/>
              </a:buClr>
              <a:buSzPts val="3200"/>
              <a:buFont typeface="Arial"/>
              <a:buNone/>
            </a:pPr>
            <a:r>
              <a:rPr b="0" i="0" lang="cs-CZ" sz="3200" u="none" cap="none" strike="noStrike">
                <a:solidFill>
                  <a:srgbClr val="FF0000"/>
                </a:solidFill>
                <a:latin typeface="Times New Roman"/>
                <a:ea typeface="Times New Roman"/>
                <a:cs typeface="Times New Roman"/>
                <a:sym typeface="Times New Roman"/>
              </a:rPr>
              <a:t>Účelem veřejného prostranství</a:t>
            </a:r>
            <a:r>
              <a:rPr b="0" i="0" lang="cs-CZ" sz="3200" u="none" cap="none" strike="noStrike">
                <a:solidFill>
                  <a:schemeClr val="dk1"/>
                </a:solidFill>
                <a:latin typeface="Times New Roman"/>
                <a:ea typeface="Times New Roman"/>
                <a:cs typeface="Times New Roman"/>
                <a:sym typeface="Times New Roman"/>
              </a:rPr>
              <a:t>, jak vyplývá z ustanovení § 4 zákona o místních poplatcích, je </a:t>
            </a:r>
            <a:r>
              <a:rPr b="0" i="0" lang="cs-CZ" sz="3200" u="none" cap="none" strike="noStrike">
                <a:solidFill>
                  <a:srgbClr val="FF0000"/>
                </a:solidFill>
                <a:latin typeface="Times New Roman"/>
                <a:ea typeface="Times New Roman"/>
                <a:cs typeface="Times New Roman"/>
                <a:sym typeface="Times New Roman"/>
              </a:rPr>
              <a:t>obecné a zvláštní užívání. Obecným </a:t>
            </a:r>
            <a:r>
              <a:rPr b="0" i="0" lang="cs-CZ" sz="3200" u="none" cap="none" strike="noStrike">
                <a:solidFill>
                  <a:schemeClr val="dk1"/>
                </a:solidFill>
                <a:latin typeface="Times New Roman"/>
                <a:ea typeface="Times New Roman"/>
                <a:cs typeface="Times New Roman"/>
                <a:sym typeface="Times New Roman"/>
              </a:rPr>
              <a:t>užíváním se rozumí </a:t>
            </a:r>
            <a:r>
              <a:rPr b="0" i="0" lang="cs-CZ" sz="3200" u="none" cap="none" strike="noStrike">
                <a:solidFill>
                  <a:srgbClr val="FF0000"/>
                </a:solidFill>
                <a:latin typeface="Times New Roman"/>
                <a:ea typeface="Times New Roman"/>
                <a:cs typeface="Times New Roman"/>
                <a:sym typeface="Times New Roman"/>
              </a:rPr>
              <a:t>užívání</a:t>
            </a:r>
            <a:r>
              <a:rPr b="0" i="0" lang="cs-CZ" sz="3200" u="none" cap="none" strike="noStrike">
                <a:solidFill>
                  <a:schemeClr val="dk1"/>
                </a:solidFill>
                <a:latin typeface="Times New Roman"/>
                <a:ea typeface="Times New Roman"/>
                <a:cs typeface="Times New Roman"/>
                <a:sym typeface="Times New Roman"/>
              </a:rPr>
              <a:t> např. náměstí či místních komunikací </a:t>
            </a:r>
            <a:r>
              <a:rPr b="0" i="0" lang="cs-CZ" sz="3200" u="none" cap="none" strike="noStrike">
                <a:solidFill>
                  <a:srgbClr val="FF0000"/>
                </a:solidFill>
                <a:latin typeface="Times New Roman"/>
                <a:ea typeface="Times New Roman"/>
                <a:cs typeface="Times New Roman"/>
                <a:sym typeface="Times New Roman"/>
              </a:rPr>
              <a:t>chodci a vozidly a je zásadně bezplatné. </a:t>
            </a:r>
            <a:r>
              <a:rPr b="0" i="0" lang="cs-CZ" sz="3200" u="none" cap="none" strike="noStrike">
                <a:solidFill>
                  <a:schemeClr val="dk1"/>
                </a:solidFill>
                <a:latin typeface="Times New Roman"/>
                <a:ea typeface="Times New Roman"/>
                <a:cs typeface="Times New Roman"/>
                <a:sym typeface="Times New Roman"/>
              </a:rPr>
              <a:t>Na rozdíl od toho tzv. </a:t>
            </a:r>
            <a:r>
              <a:rPr b="0" i="0" lang="cs-CZ" sz="3200" u="none" cap="none" strike="noStrike">
                <a:solidFill>
                  <a:srgbClr val="FF0000"/>
                </a:solidFill>
                <a:latin typeface="Times New Roman"/>
                <a:ea typeface="Times New Roman"/>
                <a:cs typeface="Times New Roman"/>
                <a:sym typeface="Times New Roman"/>
              </a:rPr>
              <a:t>zvláštní užívání </a:t>
            </a:r>
            <a:r>
              <a:rPr b="0" i="0" lang="cs-CZ" sz="3200" u="none" cap="none" strike="noStrike">
                <a:solidFill>
                  <a:schemeClr val="dk1"/>
                </a:solidFill>
                <a:latin typeface="Times New Roman"/>
                <a:ea typeface="Times New Roman"/>
                <a:cs typeface="Times New Roman"/>
                <a:sym typeface="Times New Roman"/>
              </a:rPr>
              <a:t>veřejného prostranství je definování </a:t>
            </a:r>
            <a:r>
              <a:rPr b="0" i="0" lang="cs-CZ" sz="3200" u="none" cap="none" strike="noStrike">
                <a:solidFill>
                  <a:srgbClr val="FF0000"/>
                </a:solidFill>
                <a:latin typeface="Times New Roman"/>
                <a:ea typeface="Times New Roman"/>
                <a:cs typeface="Times New Roman"/>
                <a:sym typeface="Times New Roman"/>
              </a:rPr>
              <a:t>taxativním výčtem </a:t>
            </a:r>
            <a:r>
              <a:rPr b="0" i="0" lang="cs-CZ" sz="3200" u="none" cap="none" strike="noStrike">
                <a:solidFill>
                  <a:schemeClr val="dk1"/>
                </a:solidFill>
                <a:latin typeface="Times New Roman"/>
                <a:ea typeface="Times New Roman"/>
                <a:cs typeface="Times New Roman"/>
                <a:sym typeface="Times New Roman"/>
              </a:rPr>
              <a:t>v § 4 odst. 1 zákona o místních poplatcích a je </a:t>
            </a:r>
            <a:r>
              <a:rPr b="0" i="0" lang="cs-CZ" sz="3200" u="none" cap="none" strike="noStrike">
                <a:solidFill>
                  <a:srgbClr val="FF0000"/>
                </a:solidFill>
                <a:latin typeface="Times New Roman"/>
                <a:ea typeface="Times New Roman"/>
                <a:cs typeface="Times New Roman"/>
                <a:sym typeface="Times New Roman"/>
              </a:rPr>
              <a:t>úplatné</a:t>
            </a:r>
            <a:r>
              <a:rPr b="0" i="0" lang="cs-CZ" sz="3200" u="none" cap="none" strike="noStrike">
                <a:solidFill>
                  <a:schemeClr val="dk1"/>
                </a:solidFill>
                <a:latin typeface="Times New Roman"/>
                <a:ea typeface="Times New Roman"/>
                <a:cs typeface="Times New Roman"/>
                <a:sym typeface="Times New Roman"/>
              </a:rPr>
              <a:t> (srov. Pl.ÚS 14/95, ÚS, sv. 4, č. 68)…. </a:t>
            </a:r>
            <a:endParaRPr b="0" i="0" sz="20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1"/>
          <p:cNvSpPr txBox="1"/>
          <p:nvPr/>
        </p:nvSpPr>
        <p:spPr>
          <a:xfrm>
            <a:off x="152400" y="0"/>
            <a:ext cx="12039600"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Praktická doporučení:</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7. Informovat veřejnost o konání akcí a případných omezeních (uzavírky, omezení parkování, zvýšená hlučnost).</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8. Vést evidenci provozovatelů s poznámkami o případných problémech z minulosti, která pomůže při budoucím rozhodování o povolení.</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2"/>
          <p:cNvSpPr/>
          <p:nvPr/>
        </p:nvSpPr>
        <p:spPr>
          <a:xfrm>
            <a:off x="0" y="0"/>
            <a:ext cx="11919284" cy="6324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Hlava III</a:t>
            </a:r>
            <a:endParaRPr b="0" i="0" sz="3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a:t>
            </a:r>
            <a:r>
              <a:rPr b="0" i="0" lang="cs-CZ" sz="3000" u="none" cap="none" strike="noStrike">
                <a:solidFill>
                  <a:schemeClr val="dk1"/>
                </a:solidFill>
                <a:latin typeface="Times New Roman"/>
                <a:ea typeface="Times New Roman"/>
                <a:cs typeface="Times New Roman"/>
                <a:sym typeface="Times New Roman"/>
              </a:rPr>
              <a:t>veřejného prostranství,</a:t>
            </a:r>
            <a:r>
              <a:rPr b="0" baseline="30000" i="0" lang="cs-CZ" sz="3000" u="none" cap="none" strike="noStrike">
                <a:solidFill>
                  <a:schemeClr val="dk1"/>
                </a:solidFill>
                <a:latin typeface="Times New Roman"/>
                <a:ea typeface="Times New Roman"/>
                <a:cs typeface="Times New Roman"/>
                <a:sym typeface="Times New Roman"/>
              </a:rPr>
              <a:t>4b)</a:t>
            </a:r>
            <a:r>
              <a:rPr b="0" i="0" lang="cs-CZ" sz="3000" u="none" cap="none" strike="noStrike">
                <a:solidFill>
                  <a:schemeClr val="dk1"/>
                </a:solidFill>
                <a:latin typeface="Times New Roman"/>
                <a:ea typeface="Times New Roman"/>
                <a:cs typeface="Times New Roman"/>
                <a:sym typeface="Times New Roman"/>
              </a:rPr>
              <a:t> kterým se rozumí provádění výkopových prací, umístění dočasných staveb a zařízení sloužících pro poskytování prodeje a služeb, pro umístění stavebních nebo reklamních zařízení, zařízení cirkusů, lunaparků a jiných obdobných atrakcí, </a:t>
            </a:r>
            <a:r>
              <a:rPr b="0" i="0" lang="cs-CZ" sz="3000" u="sng" cap="none" strike="noStrike">
                <a:solidFill>
                  <a:schemeClr val="accent1"/>
                </a:solidFill>
                <a:latin typeface="Times New Roman"/>
                <a:ea typeface="Times New Roman"/>
                <a:cs typeface="Times New Roman"/>
                <a:sym typeface="Times New Roman"/>
              </a:rPr>
              <a:t>umístění</a:t>
            </a:r>
            <a:r>
              <a:rPr b="0" i="0" lang="cs-CZ" sz="3000" u="none" cap="none" strike="noStrike">
                <a:solidFill>
                  <a:schemeClr val="accent1"/>
                </a:solidFill>
                <a:latin typeface="Times New Roman"/>
                <a:ea typeface="Times New Roman"/>
                <a:cs typeface="Times New Roman"/>
                <a:sym typeface="Times New Roman"/>
              </a:rPr>
              <a:t> skládek</a:t>
            </a:r>
            <a:r>
              <a:rPr b="0" i="0" lang="cs-CZ" sz="3000" u="none" cap="none" strike="noStrike">
                <a:solidFill>
                  <a:schemeClr val="dk1"/>
                </a:solidFill>
                <a:latin typeface="Times New Roman"/>
                <a:ea typeface="Times New Roman"/>
                <a:cs typeface="Times New Roman"/>
                <a:sym typeface="Times New Roman"/>
              </a:rPr>
              <a:t>, vyhrazení trvalého parkovacího místa a užívání tohoto prostranství pro kulturní, sportovní a reklamní akce nebo potřeby tvorby filmových a televizních děl. Z akcí pořádaných na veřejném prostranství, jejichž</a:t>
            </a:r>
            <a:r>
              <a:rPr b="0" i="0" lang="cs-CZ" sz="3000" u="none" cap="none" strike="noStrike">
                <a:solidFill>
                  <a:srgbClr val="000000"/>
                </a:solidFill>
                <a:latin typeface="Times New Roman"/>
                <a:ea typeface="Times New Roman"/>
                <a:cs typeface="Times New Roman"/>
                <a:sym typeface="Times New Roman"/>
              </a:rPr>
              <a:t> celý výtěžek je odveden na charitativní a veřejně prospěšné účely, se poplatek neplatí.</a:t>
            </a:r>
            <a:endParaRPr b="0"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73"/>
          <p:cNvSpPr txBox="1"/>
          <p:nvPr/>
        </p:nvSpPr>
        <p:spPr>
          <a:xfrm>
            <a:off x="151002" y="0"/>
            <a:ext cx="12040998" cy="55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Umístění skládek</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Za skládku ve smyslu zákona o místních poplatcích nebude možné použít specifikaci skládky podle v § 11 odst. 2 písmeno g) zákona č.</a:t>
            </a:r>
            <a:r>
              <a:rPr b="0" i="0" lang="cs-CZ" sz="3200" u="none" cap="none" strike="noStrike">
                <a:solidFill>
                  <a:srgbClr val="43494D"/>
                </a:solidFill>
                <a:latin typeface="Times New Roman"/>
                <a:ea typeface="Times New Roman"/>
                <a:cs typeface="Times New Roman"/>
                <a:sym typeface="Times New Roman"/>
              </a:rPr>
              <a:t> </a:t>
            </a:r>
            <a:r>
              <a:rPr b="0" i="0" lang="cs-CZ" sz="3200" u="none" cap="none" strike="noStrike">
                <a:solidFill>
                  <a:schemeClr val="dk1"/>
                </a:solidFill>
                <a:latin typeface="Times New Roman"/>
                <a:ea typeface="Times New Roman"/>
                <a:cs typeface="Times New Roman"/>
                <a:sym typeface="Times New Roman"/>
              </a:rPr>
              <a:t>541/2020 Sb., o odpadech, neboť taková skládka nemůže být provozována na veřejném prostranství. Obdobně nepůjde i předem určené místo obcí (např. sběr velkoobjemového odpadu apod.). Ve smyslu zákona o místních poplatcích půjde o odložení, přeložení nebo uskladnění movitých věcí ve vlastnictví osob (například o uhlí, dříví, stavební materiál apod.</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Kontejnery Brno, přistavení kontejneru na suť, odvoz odpadu" id="577" name="Google Shape;577;p74"/>
          <p:cNvPicPr preferRelativeResize="0"/>
          <p:nvPr/>
        </p:nvPicPr>
        <p:blipFill rotWithShape="1">
          <a:blip r:embed="rId3">
            <a:alphaModFix/>
          </a:blip>
          <a:srcRect b="0" l="0" r="0" t="0"/>
          <a:stretch/>
        </p:blipFill>
        <p:spPr>
          <a:xfrm>
            <a:off x="163726" y="-1"/>
            <a:ext cx="5932273" cy="3429001"/>
          </a:xfrm>
          <a:prstGeom prst="rect">
            <a:avLst/>
          </a:prstGeom>
          <a:noFill/>
          <a:ln>
            <a:noFill/>
          </a:ln>
        </p:spPr>
      </p:pic>
      <p:pic>
        <p:nvPicPr>
          <p:cNvPr descr="Diskuse: Hromada dříví padá z chodníku do silnice - Českobudějovický deník" id="578" name="Google Shape;578;p74"/>
          <p:cNvPicPr preferRelativeResize="0"/>
          <p:nvPr/>
        </p:nvPicPr>
        <p:blipFill rotWithShape="1">
          <a:blip r:embed="rId4">
            <a:alphaModFix/>
          </a:blip>
          <a:srcRect b="0" l="0" r="0" t="0"/>
          <a:stretch/>
        </p:blipFill>
        <p:spPr>
          <a:xfrm>
            <a:off x="6095998" y="-2"/>
            <a:ext cx="6096001" cy="3429001"/>
          </a:xfrm>
          <a:prstGeom prst="rect">
            <a:avLst/>
          </a:prstGeom>
          <a:noFill/>
          <a:ln>
            <a:noFill/>
          </a:ln>
        </p:spPr>
      </p:pic>
      <p:pic>
        <p:nvPicPr>
          <p:cNvPr id="579" name="Google Shape;579;p74"/>
          <p:cNvPicPr preferRelativeResize="0"/>
          <p:nvPr/>
        </p:nvPicPr>
        <p:blipFill rotWithShape="1">
          <a:blip r:embed="rId5">
            <a:alphaModFix/>
          </a:blip>
          <a:srcRect b="0" l="0" r="0" t="0"/>
          <a:stretch/>
        </p:blipFill>
        <p:spPr>
          <a:xfrm>
            <a:off x="6095997" y="3428997"/>
            <a:ext cx="6096000" cy="3429003"/>
          </a:xfrm>
          <a:prstGeom prst="rect">
            <a:avLst/>
          </a:prstGeom>
          <a:noFill/>
          <a:ln>
            <a:noFill/>
          </a:ln>
        </p:spPr>
      </p:pic>
      <p:pic>
        <p:nvPicPr>
          <p:cNvPr descr="Cihelna Šitbořice - fotogalerie" id="580" name="Google Shape;580;p74"/>
          <p:cNvPicPr preferRelativeResize="0"/>
          <p:nvPr/>
        </p:nvPicPr>
        <p:blipFill rotWithShape="1">
          <a:blip r:embed="rId6">
            <a:alphaModFix/>
          </a:blip>
          <a:srcRect b="0" l="0" r="0" t="0"/>
          <a:stretch/>
        </p:blipFill>
        <p:spPr>
          <a:xfrm>
            <a:off x="163725" y="3428997"/>
            <a:ext cx="5932269" cy="342900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5"/>
          <p:cNvSpPr txBox="1"/>
          <p:nvPr/>
        </p:nvSpPr>
        <p:spPr>
          <a:xfrm>
            <a:off x="151002" y="0"/>
            <a:ext cx="12040998" cy="40318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Umístění skládek</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Za skládku ve smyslu § 4 odst. 1 zákona o místních poplatcích lze považovat jakékoliv dočasné umístění věcí na veřejném prostranství, které omezuje jeho obecné užívání. Není přitom rozhodující, zda jde o stavební materiál, palivové dřevo nebo jiné věci. Podstatné je faktické užívání veřejného prostranství způsobem, který omezuje jeho obecné užívání ostatními osobami.</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6"/>
          <p:cNvSpPr txBox="1"/>
          <p:nvPr/>
        </p:nvSpPr>
        <p:spPr>
          <a:xfrm>
            <a:off x="151002" y="0"/>
            <a:ext cx="12040998"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Umístění skládek</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P</a:t>
            </a:r>
            <a:r>
              <a:rPr b="0" i="0" lang="cs-CZ" sz="3200" u="none" cap="none" strike="noStrike">
                <a:solidFill>
                  <a:schemeClr val="dk1"/>
                </a:solidFill>
                <a:latin typeface="Times New Roman"/>
                <a:ea typeface="Times New Roman"/>
                <a:cs typeface="Times New Roman"/>
                <a:sym typeface="Times New Roman"/>
              </a:rPr>
              <a:t>okud je materiál umístěn na veřejném prostranství bez povolení, může být tento skutek posouzen:</a:t>
            </a:r>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1. jako správní delikt neoprávněného zvláštního užívání veřejného prostranství podle zákona o pozemních komunikacích (je-li umístěn na pozemní komunikaci)</a:t>
            </a:r>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2. jako přestupek podle zákona o odpadech (jedná-li se o odpad)</a:t>
            </a:r>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3. jako přestupek proti veřejnému pořádku podle zákona o některých přestupcích</a:t>
            </a:r>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Klíčovým faktorem pro rozlišení je úmysl osoby, která materiál na veřejné prostranství umístila – zda šlo o dočasné umístění materiálu s úmyslem jej později použít, nebo o trvalé odložení nepotřebného materiálu (odpadu).</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7"/>
          <p:cNvSpPr txBox="1"/>
          <p:nvPr/>
        </p:nvSpPr>
        <p:spPr>
          <a:xfrm>
            <a:off x="151002" y="0"/>
            <a:ext cx="12040998" cy="55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B0F0"/>
                </a:solidFill>
                <a:latin typeface="Times New Roman"/>
                <a:ea typeface="Times New Roman"/>
                <a:cs typeface="Times New Roman"/>
                <a:sym typeface="Times New Roman"/>
              </a:rPr>
              <a:t>Umístění skládek</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Regulocea umisťování skládek na veřejném prostranství a stanovení diferencované sazby poplatků podle lokalit a druhů skládek je v souladu s ústavním pořádkem, pokud sleduje legitimní cíl (např. ochrana životního prostředí, estetický vzhled obce, bezpečnost) a prostředky k jeho dosažení jsou přiměřené. Obce mají právo regulovat umisťování skládek na veřejném prostranství, včetně možnosti v určitých lokalitách (např. historické centrum) stanovit výrazně vyšší poplatky nebo dokonce umisťování skládek zcela zakázat, je-li to odůvodněno specifickými podmínkami dané lokality.</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8"/>
          <p:cNvSpPr/>
          <p:nvPr/>
        </p:nvSpPr>
        <p:spPr>
          <a:xfrm>
            <a:off x="143933" y="698723"/>
            <a:ext cx="11904133" cy="649408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cs-CZ" sz="3200" u="none" cap="none" strike="noStrike">
                <a:solidFill>
                  <a:schemeClr val="dk1"/>
                </a:solidFill>
                <a:latin typeface="Times New Roman"/>
                <a:ea typeface="Times New Roman"/>
                <a:cs typeface="Times New Roman"/>
                <a:sym typeface="Times New Roman"/>
              </a:rPr>
              <a:t>nález Ústavního soudu sp. zn. Pl. ÚS 47/06 ze dne června 2009</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Z hlediska posouzení zákazu (užívat veřejné prostranství pro nakládání a skládání materiálu a výrobků na dobu delší než 24 hodin) je rozhodné, že podle § 25 odst. 6 písm. c) č. 2 zákona o pozemních komunikacích je </a:t>
            </a:r>
            <a:r>
              <a:rPr b="1" i="0" lang="cs-CZ" sz="3200" u="none" cap="none" strike="noStrike">
                <a:solidFill>
                  <a:schemeClr val="dk1"/>
                </a:solidFill>
                <a:latin typeface="Times New Roman"/>
                <a:ea typeface="Times New Roman"/>
                <a:cs typeface="Times New Roman"/>
                <a:sym typeface="Times New Roman"/>
              </a:rPr>
              <a:t>umísťování, skládání a nakládání věci nebo materiálů nesloužících k údržbě nebo opravám těchto komunikací</a:t>
            </a:r>
            <a:r>
              <a:rPr b="0" i="0" lang="cs-CZ" sz="3200" u="none" cap="none" strike="noStrike">
                <a:solidFill>
                  <a:schemeClr val="dk1"/>
                </a:solidFill>
                <a:latin typeface="Times New Roman"/>
                <a:ea typeface="Times New Roman"/>
                <a:cs typeface="Times New Roman"/>
                <a:sym typeface="Times New Roman"/>
              </a:rPr>
              <a:t>, nebudou-li neprodleně odstraněny, </a:t>
            </a:r>
            <a:r>
              <a:rPr b="1" i="0" lang="cs-CZ" sz="3200" u="none" cap="none" strike="noStrike">
                <a:solidFill>
                  <a:schemeClr val="dk1"/>
                </a:solidFill>
                <a:latin typeface="Times New Roman"/>
                <a:ea typeface="Times New Roman"/>
                <a:cs typeface="Times New Roman"/>
                <a:sym typeface="Times New Roman"/>
              </a:rPr>
              <a:t>zvláštním užíváním dálnice, silnice nebo místní komunikace. </a:t>
            </a:r>
            <a:r>
              <a:rPr b="0" i="0" lang="cs-CZ" sz="3200" u="none" cap="none" strike="noStrike">
                <a:solidFill>
                  <a:schemeClr val="dk1"/>
                </a:solidFill>
                <a:latin typeface="Times New Roman"/>
                <a:ea typeface="Times New Roman"/>
                <a:cs typeface="Times New Roman"/>
                <a:sym typeface="Times New Roman"/>
              </a:rPr>
              <a:t>Zvláštní užívání přitom podle § 25 odst. 1 tohoto zákona předpokládá </a:t>
            </a:r>
            <a:r>
              <a:rPr b="1" i="0" lang="cs-CZ" sz="3200" u="none" cap="none" strike="noStrike">
                <a:solidFill>
                  <a:schemeClr val="dk1"/>
                </a:solidFill>
                <a:latin typeface="Times New Roman"/>
                <a:ea typeface="Times New Roman"/>
                <a:cs typeface="Times New Roman"/>
                <a:sym typeface="Times New Roman"/>
              </a:rPr>
              <a:t>rozhodnutí příslušného silničního správního úřadu</a:t>
            </a:r>
            <a:r>
              <a:rPr b="0" i="0" lang="cs-CZ" sz="3200" u="none" cap="none" strike="noStrike">
                <a:solidFill>
                  <a:schemeClr val="dk1"/>
                </a:solidFill>
                <a:latin typeface="Times New Roman"/>
                <a:ea typeface="Times New Roman"/>
                <a:cs typeface="Times New Roman"/>
                <a:sym typeface="Times New Roman"/>
              </a:rPr>
              <a:t>, tedy orgánu státní správy. </a:t>
            </a:r>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79"/>
          <p:cNvSpPr/>
          <p:nvPr/>
        </p:nvSpPr>
        <p:spPr>
          <a:xfrm>
            <a:off x="143933" y="101601"/>
            <a:ext cx="11904133" cy="66166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cs-CZ" sz="3200" u="none" cap="none" strike="noStrike">
                <a:solidFill>
                  <a:srgbClr val="00B0F0"/>
                </a:solidFill>
                <a:latin typeface="Times New Roman"/>
                <a:ea typeface="Times New Roman"/>
                <a:cs typeface="Times New Roman"/>
                <a:sym typeface="Times New Roman"/>
              </a:rPr>
              <a:t>Praktická doporučení:</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1. Vytvořit transparentní pravidla pro povolování umístění skládek, která budou zveřejněna na webových stránkách obce.</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2. Vymezit vhodné a nevhodné lokality pro umisťování skládek v územním plánu obce nebo jiném koncepčním dokumentu.</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3. Stanovit jasné podmínky pro umisťování skládek, zejména s ohledem na:</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 Ochranu životního prostředí</a:t>
            </a:r>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 Bezpečnost chodců a vozidel a zabezpečení proti roznosu materiálu</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 Estetický vzhled lokality</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 Časové omezení (maximální doba umístění)</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80"/>
          <p:cNvSpPr/>
          <p:nvPr/>
        </p:nvSpPr>
        <p:spPr>
          <a:xfrm>
            <a:off x="152400" y="1"/>
            <a:ext cx="11895666" cy="67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cs-CZ" sz="3200" u="none" cap="none" strike="noStrike">
                <a:solidFill>
                  <a:srgbClr val="00B0F0"/>
                </a:solidFill>
                <a:latin typeface="Times New Roman"/>
                <a:ea typeface="Times New Roman"/>
                <a:cs typeface="Times New Roman"/>
                <a:sym typeface="Times New Roman"/>
              </a:rPr>
              <a:t>Praktická doporučení:</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4. Vyžadovat složení kauce (zálohy) na případné škody na veřejném prostranství nebo náklady na úklid.</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5. Provádět pravidelné kontroly dodržování stanovených podmínek, a to jak po povolení, v průběhu trvání, tak i po odstranění skládky.</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6. Koordinovat postup s dalšími orgány, zejména:</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 Stavebním úřadem (při skládkách souvisejících se stavbami)</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 Silničním správním úřadem (při skládkách na pozemních komunikacích)</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 Odborem životního prostředí (při podezření na nelegální skládkování)</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 Městskou policií</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7. Důsledně vymáhat sankce při porušení podmínek zvláštního užívání nebo při nelegálním umístění skládky.</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chemeClr val="dk1"/>
                </a:solidFill>
                <a:latin typeface="Times New Roman"/>
                <a:ea typeface="Times New Roman"/>
                <a:cs typeface="Times New Roman"/>
                <a:sym typeface="Times New Roman"/>
              </a:rPr>
              <a:t>8. Vést evidenci vydaných povolení a pravidelně vyhodnocovat jejich dopady na veřejný prostor a život ve městě.</a:t>
            </a:r>
            <a:endParaRPr b="0" i="0" sz="32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9"/>
          <p:cNvSpPr/>
          <p:nvPr/>
        </p:nvSpPr>
        <p:spPr>
          <a:xfrm>
            <a:off x="0" y="0"/>
            <a:ext cx="11919284" cy="6324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Hlava III</a:t>
            </a:r>
            <a:endParaRPr b="0" i="0" sz="3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veřejného prostranství,</a:t>
            </a:r>
            <a:r>
              <a:rPr b="0" baseline="30000" i="0" lang="cs-CZ" sz="3000" u="none" cap="none" strike="noStrike">
                <a:solidFill>
                  <a:srgbClr val="000000"/>
                </a:solidFill>
                <a:latin typeface="Times New Roman"/>
                <a:ea typeface="Times New Roman"/>
                <a:cs typeface="Times New Roman"/>
                <a:sym typeface="Times New Roman"/>
              </a:rPr>
              <a:t>4b)</a:t>
            </a:r>
            <a:r>
              <a:rPr b="0" i="0" lang="cs-CZ" sz="3000" u="none" cap="none" strike="noStrike">
                <a:solidFill>
                  <a:srgbClr val="000000"/>
                </a:solidFill>
                <a:latin typeface="Times New Roman"/>
                <a:ea typeface="Times New Roman"/>
                <a:cs typeface="Times New Roman"/>
                <a:sym typeface="Times New Roman"/>
              </a:rPr>
              <a:t> kterým se rozumí </a:t>
            </a:r>
            <a:r>
              <a:rPr b="0" i="0" lang="cs-CZ" sz="3000" u="sng" cap="none" strike="noStrike">
                <a:solidFill>
                  <a:srgbClr val="00B0F0"/>
                </a:solidFill>
                <a:latin typeface="Times New Roman"/>
                <a:ea typeface="Times New Roman"/>
                <a:cs typeface="Times New Roman"/>
                <a:sym typeface="Times New Roman"/>
              </a:rPr>
              <a:t>provádění</a:t>
            </a:r>
            <a:r>
              <a:rPr b="0" i="0" lang="cs-CZ" sz="3000" u="none" cap="none" strike="noStrike">
                <a:solidFill>
                  <a:srgbClr val="00B0F0"/>
                </a:solidFill>
                <a:latin typeface="Times New Roman"/>
                <a:ea typeface="Times New Roman"/>
                <a:cs typeface="Times New Roman"/>
                <a:sym typeface="Times New Roman"/>
              </a:rPr>
              <a:t> výkopových prací</a:t>
            </a:r>
            <a:r>
              <a:rPr b="0" i="0" lang="cs-CZ" sz="3000" u="none" cap="none" strike="noStrike">
                <a:solidFill>
                  <a:srgbClr val="000000"/>
                </a:solidFill>
                <a:latin typeface="Times New Roman"/>
                <a:ea typeface="Times New Roman"/>
                <a:cs typeface="Times New Roman"/>
                <a:sym typeface="Times New Roman"/>
              </a:rPr>
              <a:t>, </a:t>
            </a:r>
            <a:r>
              <a:rPr b="0" i="0" lang="cs-CZ" sz="3000" u="sng" cap="none" strike="noStrike">
                <a:solidFill>
                  <a:srgbClr val="FF0000"/>
                </a:solidFill>
                <a:latin typeface="Times New Roman"/>
                <a:ea typeface="Times New Roman"/>
                <a:cs typeface="Times New Roman"/>
                <a:sym typeface="Times New Roman"/>
              </a:rPr>
              <a:t>umístění</a:t>
            </a:r>
            <a:r>
              <a:rPr b="0" i="0" lang="cs-CZ" sz="3000" u="none" cap="none" strike="noStrike">
                <a:solidFill>
                  <a:srgbClr val="FF0000"/>
                </a:solidFill>
                <a:latin typeface="Times New Roman"/>
                <a:ea typeface="Times New Roman"/>
                <a:cs typeface="Times New Roman"/>
                <a:sym typeface="Times New Roman"/>
              </a:rPr>
              <a:t> dočasných staveb </a:t>
            </a:r>
            <a:r>
              <a:rPr b="0" i="0" lang="cs-CZ" sz="3000" u="none" cap="none" strike="noStrike">
                <a:solidFill>
                  <a:srgbClr val="000000"/>
                </a:solidFill>
                <a:latin typeface="Times New Roman"/>
                <a:ea typeface="Times New Roman"/>
                <a:cs typeface="Times New Roman"/>
                <a:sym typeface="Times New Roman"/>
              </a:rPr>
              <a:t>a </a:t>
            </a:r>
            <a:r>
              <a:rPr b="0" i="0" lang="cs-CZ" sz="3000" u="none" cap="none" strike="noStrike">
                <a:solidFill>
                  <a:srgbClr val="FFC000"/>
                </a:solidFill>
                <a:latin typeface="Times New Roman"/>
                <a:ea typeface="Times New Roman"/>
                <a:cs typeface="Times New Roman"/>
                <a:sym typeface="Times New Roman"/>
              </a:rPr>
              <a:t>zařízení sloužících pro poskytování prodeje a služeb</a:t>
            </a:r>
            <a:r>
              <a:rPr b="0" i="0" lang="cs-CZ" sz="3000" u="none" cap="none" strike="noStrike">
                <a:solidFill>
                  <a:srgbClr val="000000"/>
                </a:solidFill>
                <a:latin typeface="Times New Roman"/>
                <a:ea typeface="Times New Roman"/>
                <a:cs typeface="Times New Roman"/>
                <a:sym typeface="Times New Roman"/>
              </a:rPr>
              <a:t>, </a:t>
            </a:r>
            <a:r>
              <a:rPr b="0" i="0" lang="cs-CZ" sz="3000" u="none" cap="none" strike="noStrike">
                <a:solidFill>
                  <a:schemeClr val="accent1"/>
                </a:solidFill>
                <a:latin typeface="Times New Roman"/>
                <a:ea typeface="Times New Roman"/>
                <a:cs typeface="Times New Roman"/>
                <a:sym typeface="Times New Roman"/>
              </a:rPr>
              <a:t>pro </a:t>
            </a:r>
            <a:r>
              <a:rPr b="0" i="0" lang="cs-CZ" sz="3000" u="sng" cap="none" strike="noStrike">
                <a:solidFill>
                  <a:schemeClr val="accent1"/>
                </a:solidFill>
                <a:latin typeface="Times New Roman"/>
                <a:ea typeface="Times New Roman"/>
                <a:cs typeface="Times New Roman"/>
                <a:sym typeface="Times New Roman"/>
              </a:rPr>
              <a:t>umístění</a:t>
            </a:r>
            <a:r>
              <a:rPr b="0" i="0" lang="cs-CZ" sz="3000" u="none" cap="none" strike="noStrike">
                <a:solidFill>
                  <a:schemeClr val="accent1"/>
                </a:solidFill>
                <a:latin typeface="Times New Roman"/>
                <a:ea typeface="Times New Roman"/>
                <a:cs typeface="Times New Roman"/>
                <a:sym typeface="Times New Roman"/>
              </a:rPr>
              <a:t> stavebních nebo reklamních zařízení</a:t>
            </a:r>
            <a:r>
              <a:rPr b="0" i="0" lang="cs-CZ" sz="3000" u="none" cap="none" strike="noStrike">
                <a:solidFill>
                  <a:srgbClr val="000000"/>
                </a:solidFill>
                <a:latin typeface="Times New Roman"/>
                <a:ea typeface="Times New Roman"/>
                <a:cs typeface="Times New Roman"/>
                <a:sym typeface="Times New Roman"/>
              </a:rPr>
              <a:t>, </a:t>
            </a:r>
            <a:r>
              <a:rPr b="0" i="0" lang="cs-CZ" sz="3000" u="none" cap="none" strike="noStrike">
                <a:solidFill>
                  <a:srgbClr val="00B050"/>
                </a:solidFill>
                <a:latin typeface="Times New Roman"/>
                <a:ea typeface="Times New Roman"/>
                <a:cs typeface="Times New Roman"/>
                <a:sym typeface="Times New Roman"/>
              </a:rPr>
              <a:t>zařízení cirkusů, lunaparků a jiných obdobných atrakcí</a:t>
            </a:r>
            <a:r>
              <a:rPr b="0" i="0" lang="cs-CZ" sz="3000" u="none" cap="none" strike="noStrike">
                <a:solidFill>
                  <a:srgbClr val="000000"/>
                </a:solidFill>
                <a:latin typeface="Times New Roman"/>
                <a:ea typeface="Times New Roman"/>
                <a:cs typeface="Times New Roman"/>
                <a:sym typeface="Times New Roman"/>
              </a:rPr>
              <a:t>, </a:t>
            </a:r>
            <a:r>
              <a:rPr b="0" i="0" lang="cs-CZ" sz="3000" u="sng" cap="none" strike="noStrike">
                <a:solidFill>
                  <a:srgbClr val="7030A0"/>
                </a:solidFill>
                <a:latin typeface="Times New Roman"/>
                <a:ea typeface="Times New Roman"/>
                <a:cs typeface="Times New Roman"/>
                <a:sym typeface="Times New Roman"/>
              </a:rPr>
              <a:t>umístění</a:t>
            </a:r>
            <a:r>
              <a:rPr b="0" i="0" lang="cs-CZ" sz="3000" u="none" cap="none" strike="noStrike">
                <a:solidFill>
                  <a:srgbClr val="7030A0"/>
                </a:solidFill>
                <a:latin typeface="Times New Roman"/>
                <a:ea typeface="Times New Roman"/>
                <a:cs typeface="Times New Roman"/>
                <a:sym typeface="Times New Roman"/>
              </a:rPr>
              <a:t> skládek</a:t>
            </a:r>
            <a:r>
              <a:rPr b="0" i="0" lang="cs-CZ" sz="3000" u="none" cap="none" strike="noStrike">
                <a:solidFill>
                  <a:srgbClr val="000000"/>
                </a:solidFill>
                <a:latin typeface="Times New Roman"/>
                <a:ea typeface="Times New Roman"/>
                <a:cs typeface="Times New Roman"/>
                <a:sym typeface="Times New Roman"/>
              </a:rPr>
              <a:t>, </a:t>
            </a:r>
            <a:r>
              <a:rPr b="0" i="0" lang="cs-CZ" sz="3000" u="sng" cap="none" strike="noStrike">
                <a:solidFill>
                  <a:srgbClr val="0070C0"/>
                </a:solidFill>
                <a:latin typeface="Times New Roman"/>
                <a:ea typeface="Times New Roman"/>
                <a:cs typeface="Times New Roman"/>
                <a:sym typeface="Times New Roman"/>
              </a:rPr>
              <a:t>vyhrazení</a:t>
            </a:r>
            <a:r>
              <a:rPr b="0" i="0" lang="cs-CZ" sz="3000" u="none" cap="none" strike="noStrike">
                <a:solidFill>
                  <a:srgbClr val="0070C0"/>
                </a:solidFill>
                <a:latin typeface="Times New Roman"/>
                <a:ea typeface="Times New Roman"/>
                <a:cs typeface="Times New Roman"/>
                <a:sym typeface="Times New Roman"/>
              </a:rPr>
              <a:t> trvalého parkovacího místa </a:t>
            </a:r>
            <a:r>
              <a:rPr b="0" i="0" lang="cs-CZ" sz="3000" u="none" cap="none" strike="noStrike">
                <a:solidFill>
                  <a:srgbClr val="000000"/>
                </a:solidFill>
                <a:latin typeface="Times New Roman"/>
                <a:ea typeface="Times New Roman"/>
                <a:cs typeface="Times New Roman"/>
                <a:sym typeface="Times New Roman"/>
              </a:rPr>
              <a:t>a </a:t>
            </a:r>
            <a:r>
              <a:rPr b="0" i="0" lang="cs-CZ" sz="3000" u="sng" cap="none" strike="noStrike">
                <a:solidFill>
                  <a:schemeClr val="accent2"/>
                </a:solidFill>
                <a:latin typeface="Times New Roman"/>
                <a:ea typeface="Times New Roman"/>
                <a:cs typeface="Times New Roman"/>
                <a:sym typeface="Times New Roman"/>
              </a:rPr>
              <a:t>užívání</a:t>
            </a:r>
            <a:r>
              <a:rPr b="0" i="0" lang="cs-CZ" sz="3000" u="none" cap="none" strike="noStrike">
                <a:solidFill>
                  <a:schemeClr val="accent2"/>
                </a:solidFill>
                <a:latin typeface="Times New Roman"/>
                <a:ea typeface="Times New Roman"/>
                <a:cs typeface="Times New Roman"/>
                <a:sym typeface="Times New Roman"/>
              </a:rPr>
              <a:t> tohoto prostranství pro kulturní, sportovní a reklamní akce nebo potřeby tvorby filmových a televizních děl</a:t>
            </a:r>
            <a:r>
              <a:rPr b="0" i="0" lang="cs-CZ" sz="3000" u="none" cap="none" strike="noStrike">
                <a:solidFill>
                  <a:srgbClr val="000000"/>
                </a:solidFill>
                <a:latin typeface="Times New Roman"/>
                <a:ea typeface="Times New Roman"/>
                <a:cs typeface="Times New Roman"/>
                <a:sym typeface="Times New Roman"/>
              </a:rPr>
              <a:t>. Z akcí pořádaných na veřejném prostranství, jejichž celý výtěžek je odveden na charitativní a veřejně prospěšné účely, se poplatek neplatí.</a:t>
            </a:r>
            <a:endParaRPr b="0"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81"/>
          <p:cNvSpPr/>
          <p:nvPr/>
        </p:nvSpPr>
        <p:spPr>
          <a:xfrm>
            <a:off x="0" y="0"/>
            <a:ext cx="11919284" cy="6324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Hlava III</a:t>
            </a:r>
            <a:endParaRPr b="0" i="0" sz="3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a:t>
            </a:r>
            <a:r>
              <a:rPr b="0" i="0" lang="cs-CZ" sz="3000" u="none" cap="none" strike="noStrike">
                <a:solidFill>
                  <a:schemeClr val="dk1"/>
                </a:solidFill>
                <a:latin typeface="Times New Roman"/>
                <a:ea typeface="Times New Roman"/>
                <a:cs typeface="Times New Roman"/>
                <a:sym typeface="Times New Roman"/>
              </a:rPr>
              <a:t>veřejného prostranství,</a:t>
            </a:r>
            <a:r>
              <a:rPr b="0" baseline="30000" i="0" lang="cs-CZ" sz="3000" u="none" cap="none" strike="noStrike">
                <a:solidFill>
                  <a:schemeClr val="dk1"/>
                </a:solidFill>
                <a:latin typeface="Times New Roman"/>
                <a:ea typeface="Times New Roman"/>
                <a:cs typeface="Times New Roman"/>
                <a:sym typeface="Times New Roman"/>
              </a:rPr>
              <a:t>4b)</a:t>
            </a:r>
            <a:r>
              <a:rPr b="0" i="0" lang="cs-CZ" sz="3000" u="none" cap="none" strike="noStrike">
                <a:solidFill>
                  <a:schemeClr val="dk1"/>
                </a:solidFill>
                <a:latin typeface="Times New Roman"/>
                <a:ea typeface="Times New Roman"/>
                <a:cs typeface="Times New Roman"/>
                <a:sym typeface="Times New Roman"/>
              </a:rPr>
              <a:t> kterým se rozumí provádění výkopových prací, umístění dočasných staveb a zařízení sloužících pro poskytování prodeje a služeb, pro umístění stavebních nebo reklamních zařízení, zařízení cirkusů, lunaparků a jiných obdobných atrakcí, umístění skládek, </a:t>
            </a:r>
            <a:r>
              <a:rPr b="0" i="0" lang="cs-CZ" sz="3000" u="sng" cap="none" strike="noStrike">
                <a:solidFill>
                  <a:schemeClr val="accent1"/>
                </a:solidFill>
                <a:latin typeface="Times New Roman"/>
                <a:ea typeface="Times New Roman"/>
                <a:cs typeface="Times New Roman"/>
                <a:sym typeface="Times New Roman"/>
              </a:rPr>
              <a:t>vyhrazení</a:t>
            </a:r>
            <a:r>
              <a:rPr b="0" i="0" lang="cs-CZ" sz="3000" u="none" cap="none" strike="noStrike">
                <a:solidFill>
                  <a:schemeClr val="accent1"/>
                </a:solidFill>
                <a:latin typeface="Times New Roman"/>
                <a:ea typeface="Times New Roman"/>
                <a:cs typeface="Times New Roman"/>
                <a:sym typeface="Times New Roman"/>
              </a:rPr>
              <a:t> trvalého parkovacího místa </a:t>
            </a:r>
            <a:r>
              <a:rPr b="0" i="0" lang="cs-CZ" sz="3000" u="none" cap="none" strike="noStrike">
                <a:solidFill>
                  <a:schemeClr val="dk1"/>
                </a:solidFill>
                <a:latin typeface="Times New Roman"/>
                <a:ea typeface="Times New Roman"/>
                <a:cs typeface="Times New Roman"/>
                <a:sym typeface="Times New Roman"/>
              </a:rPr>
              <a:t>a užívání tohoto prostranství pro kulturní, sportovní a reklamní akce nebo potřeby tvorby filmových a televizních děl. Z akcí pořádaných na veřejném prostranství, jejichž</a:t>
            </a:r>
            <a:r>
              <a:rPr b="0" i="0" lang="cs-CZ" sz="3000" u="none" cap="none" strike="noStrike">
                <a:solidFill>
                  <a:srgbClr val="000000"/>
                </a:solidFill>
                <a:latin typeface="Times New Roman"/>
                <a:ea typeface="Times New Roman"/>
                <a:cs typeface="Times New Roman"/>
                <a:sym typeface="Times New Roman"/>
              </a:rPr>
              <a:t> celý výtěžek je odveden na charitativní a veřejně prospěšné účely, se poplatek neplatí.</a:t>
            </a:r>
            <a:endParaRPr b="0"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82"/>
          <p:cNvSpPr txBox="1"/>
          <p:nvPr/>
        </p:nvSpPr>
        <p:spPr>
          <a:xfrm>
            <a:off x="151002" y="0"/>
            <a:ext cx="12040998"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sng" cap="none" strike="noStrike">
                <a:solidFill>
                  <a:srgbClr val="0070C0"/>
                </a:solidFill>
                <a:latin typeface="Times New Roman"/>
                <a:ea typeface="Times New Roman"/>
                <a:cs typeface="Times New Roman"/>
                <a:sym typeface="Times New Roman"/>
              </a:rPr>
              <a:t>Vyhrazení</a:t>
            </a:r>
            <a:r>
              <a:rPr b="0" i="0" lang="cs-CZ" sz="3200" u="none" cap="none" strike="noStrike">
                <a:solidFill>
                  <a:srgbClr val="0070C0"/>
                </a:solidFill>
                <a:latin typeface="Times New Roman"/>
                <a:ea typeface="Times New Roman"/>
                <a:cs typeface="Times New Roman"/>
                <a:sym typeface="Times New Roman"/>
              </a:rPr>
              <a:t> trvalého parkovacího místa</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Ve věci vyhrazených parkovacích míst je postupováno podle § 25 zákona č. 13/1997 Sb., o pozemních komunikacích, ve znění pozdějších předpisů.</a:t>
            </a:r>
            <a:br>
              <a:rPr b="0" i="0" lang="cs-CZ" sz="3200" u="none" cap="none" strike="noStrike">
                <a:solidFill>
                  <a:srgbClr val="000000"/>
                </a:solidFill>
                <a:latin typeface="Times New Roman"/>
                <a:ea typeface="Times New Roman"/>
                <a:cs typeface="Times New Roman"/>
                <a:sym typeface="Times New Roman"/>
              </a:rPr>
            </a:br>
            <a:r>
              <a:rPr b="0" i="0" lang="cs-CZ" sz="3200" u="none" cap="none" strike="noStrike">
                <a:solidFill>
                  <a:srgbClr val="000000"/>
                </a:solidFill>
                <a:latin typeface="Times New Roman"/>
                <a:ea typeface="Times New Roman"/>
                <a:cs typeface="Times New Roman"/>
                <a:sym typeface="Times New Roman"/>
              </a:rPr>
              <a:t>Jedná se o povolení nebo zrušení zvláštního užívání místní komunikace za uvedeným účelem a dále také o vyřízení změny registračních značek.</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Povolení ke zvláštnímu užívání za účelem zřízení vyhrazeného parkování se uděluje většinou na dobu určitou. Souhlas s prodloužením parkování je ve většině případů udělen žadatelům, kteří již jsou držiteli povolení ke zvláštnímu užívání za účelem zřízení vyhrazeného parkování, pokud před skončením platnosti tohoto povolení:</a:t>
            </a:r>
            <a:br>
              <a:rPr b="0" i="0" lang="cs-CZ" sz="3200" u="none" cap="none" strike="noStrike">
                <a:solidFill>
                  <a:srgbClr val="000000"/>
                </a:solidFill>
                <a:latin typeface="Times New Roman"/>
                <a:ea typeface="Times New Roman"/>
                <a:cs typeface="Times New Roman"/>
                <a:sym typeface="Times New Roman"/>
              </a:rPr>
            </a:b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83"/>
          <p:cNvSpPr txBox="1"/>
          <p:nvPr/>
        </p:nvSpPr>
        <p:spPr>
          <a:xfrm>
            <a:off x="494950" y="327171"/>
            <a:ext cx="11484529"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podají žádost o prodloužení délky doby povolení, nebo</a:t>
            </a:r>
            <a:br>
              <a:rPr b="0" i="0" lang="cs-CZ" sz="3200" u="none" cap="none" strike="noStrike">
                <a:solidFill>
                  <a:srgbClr val="000000"/>
                </a:solidFill>
                <a:latin typeface="Times New Roman"/>
                <a:ea typeface="Times New Roman"/>
                <a:cs typeface="Times New Roman"/>
                <a:sym typeface="Times New Roman"/>
              </a:rPr>
            </a:br>
            <a:r>
              <a:rPr b="0" i="0" lang="cs-CZ" sz="3200" u="none" cap="none" strike="noStrike">
                <a:solidFill>
                  <a:srgbClr val="000000"/>
                </a:solidFill>
                <a:latin typeface="Times New Roman"/>
                <a:ea typeface="Times New Roman"/>
                <a:cs typeface="Times New Roman"/>
                <a:sym typeface="Times New Roman"/>
              </a:rPr>
              <a:t>− podají novou žádost o zřízení vyhrazeného parkování, přičemž žádost se bude týkat stejného vyhrazeného parkovacího místa, které je na základě stávajícího povolení žadateli užíváno, ledaže by umístění vyhrazeného parkovacího místa bránily závažné důvody, zejména záměr investiční činnosti, výstavby, revitalizace území nebo jiný veřejný zájem.</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84"/>
          <p:cNvPicPr preferRelativeResize="0"/>
          <p:nvPr/>
        </p:nvPicPr>
        <p:blipFill rotWithShape="1">
          <a:blip r:embed="rId3">
            <a:alphaModFix/>
          </a:blip>
          <a:srcRect b="0" l="0" r="0" t="0"/>
          <a:stretch/>
        </p:blipFill>
        <p:spPr>
          <a:xfrm>
            <a:off x="183428" y="0"/>
            <a:ext cx="5912572" cy="3429000"/>
          </a:xfrm>
          <a:prstGeom prst="rect">
            <a:avLst/>
          </a:prstGeom>
          <a:noFill/>
          <a:ln>
            <a:noFill/>
          </a:ln>
        </p:spPr>
      </p:pic>
      <p:pic>
        <p:nvPicPr>
          <p:cNvPr descr="Jihlava zpřísní přidělování stání pro invalidy, řidiči si na ně jen hráli -  iDNES.cz" id="631" name="Google Shape;631;p84"/>
          <p:cNvPicPr preferRelativeResize="0"/>
          <p:nvPr/>
        </p:nvPicPr>
        <p:blipFill rotWithShape="1">
          <a:blip r:embed="rId4">
            <a:alphaModFix/>
          </a:blip>
          <a:srcRect b="0" l="0" r="0" t="0"/>
          <a:stretch/>
        </p:blipFill>
        <p:spPr>
          <a:xfrm>
            <a:off x="6096000" y="1"/>
            <a:ext cx="6096000" cy="3429000"/>
          </a:xfrm>
          <a:prstGeom prst="rect">
            <a:avLst/>
          </a:prstGeom>
          <a:noFill/>
          <a:ln>
            <a:noFill/>
          </a:ln>
        </p:spPr>
      </p:pic>
      <p:pic>
        <p:nvPicPr>
          <p:cNvPr descr="Parkování lze předat manželce, Most nesebere placená místa rodinám -  Mostecký deník" id="632" name="Google Shape;632;p84"/>
          <p:cNvPicPr preferRelativeResize="0"/>
          <p:nvPr/>
        </p:nvPicPr>
        <p:blipFill rotWithShape="1">
          <a:blip r:embed="rId5">
            <a:alphaModFix/>
          </a:blip>
          <a:srcRect b="0" l="0" r="0" t="0"/>
          <a:stretch/>
        </p:blipFill>
        <p:spPr>
          <a:xfrm>
            <a:off x="183428" y="3429000"/>
            <a:ext cx="5912572" cy="3429000"/>
          </a:xfrm>
          <a:prstGeom prst="rect">
            <a:avLst/>
          </a:prstGeom>
          <a:noFill/>
          <a:ln>
            <a:noFill/>
          </a:ln>
        </p:spPr>
      </p:pic>
      <p:pic>
        <p:nvPicPr>
          <p:cNvPr descr="Příkazové tabulky - Vyhrazené parkování vedení společnosti - Manutan.cz" id="633" name="Google Shape;633;p84"/>
          <p:cNvPicPr preferRelativeResize="0"/>
          <p:nvPr/>
        </p:nvPicPr>
        <p:blipFill rotWithShape="1">
          <a:blip r:embed="rId6">
            <a:alphaModFix/>
          </a:blip>
          <a:srcRect b="0" l="0" r="0" t="0"/>
          <a:stretch/>
        </p:blipFill>
        <p:spPr>
          <a:xfrm>
            <a:off x="8786553" y="3428998"/>
            <a:ext cx="3998422" cy="3429001"/>
          </a:xfrm>
          <a:prstGeom prst="rect">
            <a:avLst/>
          </a:prstGeom>
          <a:noFill/>
          <a:ln>
            <a:noFill/>
          </a:ln>
        </p:spPr>
      </p:pic>
      <p:pic>
        <p:nvPicPr>
          <p:cNvPr descr="Samolepka na reservé místo | Expresta" id="634" name="Google Shape;634;p84"/>
          <p:cNvPicPr preferRelativeResize="0"/>
          <p:nvPr/>
        </p:nvPicPr>
        <p:blipFill rotWithShape="1">
          <a:blip r:embed="rId7">
            <a:alphaModFix/>
          </a:blip>
          <a:srcRect b="0" l="0" r="0" t="0"/>
          <a:stretch/>
        </p:blipFill>
        <p:spPr>
          <a:xfrm>
            <a:off x="6096000" y="3428997"/>
            <a:ext cx="3286897" cy="3429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5"/>
          <p:cNvSpPr txBox="1"/>
          <p:nvPr/>
        </p:nvSpPr>
        <p:spPr>
          <a:xfrm>
            <a:off x="494950" y="327171"/>
            <a:ext cx="11484529" cy="55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Otázka, zda může silniční správní úřad zamítnout žádost o vyhrazené parkovací místo s odkazem na obecný nedostatek parkovacích kapacit v dané lokalitě je v souladu s legislativou. Nedostatek parkovacích míst může být legitimním důvodem pro zamítnutí žádosti, neboť povolení vyhrazeného parkování nesmí nepřiměřeně omezit možnost parkování ostatních vozidel. Správní orgán však musí své rozhodnutí řádně odůvodnit a prokázat, že povolení vyhrazeného parkovacího místa by skutečně vedlo k nepřiměřenému omezení práv ostatních uživatelů. Zároveň musí správní orgán postupovat nediskriminačně a aplikovat stejný přístup ve srovnatelných případech.</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6"/>
          <p:cNvSpPr txBox="1"/>
          <p:nvPr/>
        </p:nvSpPr>
        <p:spPr>
          <a:xfrm>
            <a:off x="241300" y="101600"/>
            <a:ext cx="11950700"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cs-CZ" sz="3200" u="none" cap="none" strike="noStrike">
                <a:solidFill>
                  <a:srgbClr val="00B0F0"/>
                </a:solidFill>
                <a:latin typeface="Times New Roman"/>
                <a:ea typeface="Times New Roman"/>
                <a:cs typeface="Times New Roman"/>
                <a:sym typeface="Times New Roman"/>
              </a:rPr>
              <a:t>Praktická doporučení:</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rgbClr val="000000"/>
                </a:solidFill>
                <a:latin typeface="Times New Roman"/>
                <a:ea typeface="Times New Roman"/>
                <a:cs typeface="Times New Roman"/>
                <a:sym typeface="Times New Roman"/>
              </a:rPr>
              <a:t>1. Provést analýzu parkovací kapacity různých oblastí města a stanovit, kde je vůbec možné vyhrazená místa povolovat.</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rgbClr val="000000"/>
                </a:solidFill>
                <a:latin typeface="Times New Roman"/>
                <a:ea typeface="Times New Roman"/>
                <a:cs typeface="Times New Roman"/>
                <a:sym typeface="Times New Roman"/>
              </a:rPr>
              <a:t>2. Vytvořit komplexní parkovací politiku, která stanoví:</a:t>
            </a:r>
            <a:endParaRPr/>
          </a:p>
          <a:p>
            <a:pPr indent="-203200" lvl="0" marL="0" marR="0" rtl="0" algn="l">
              <a:lnSpc>
                <a:spcPct val="100000"/>
              </a:lnSpc>
              <a:spcBef>
                <a:spcPts val="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Zóny, kde je možné žádat o vyhrazené parkování</a:t>
            </a:r>
            <a:endParaRPr/>
          </a:p>
          <a:p>
            <a:pPr indent="-203200" lvl="0" marL="0" marR="0" rtl="0" algn="l">
              <a:lnSpc>
                <a:spcPct val="100000"/>
              </a:lnSpc>
              <a:spcBef>
                <a:spcPts val="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Kategorie osob, které mohou o vyhrazené parkování žádat</a:t>
            </a:r>
            <a:endParaRPr/>
          </a:p>
          <a:p>
            <a:pPr indent="-203200" lvl="0" marL="0" marR="0" rtl="0" algn="l">
              <a:lnSpc>
                <a:spcPct val="100000"/>
              </a:lnSpc>
              <a:spcBef>
                <a:spcPts val="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Maximální počet nebo procento vyhrazených míst v dané lokalitě</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rgbClr val="000000"/>
                </a:solidFill>
                <a:latin typeface="Times New Roman"/>
                <a:ea typeface="Times New Roman"/>
                <a:cs typeface="Times New Roman"/>
                <a:sym typeface="Times New Roman"/>
              </a:rPr>
              <a:t>3. Stanovit transparentní kritéria pro posuzování žádostí o vyhrazené parkování:</a:t>
            </a:r>
            <a:endParaRPr/>
          </a:p>
          <a:p>
            <a:pPr indent="-203200" lvl="0" marL="0" marR="0" rtl="0" algn="l">
              <a:lnSpc>
                <a:spcPct val="100000"/>
              </a:lnSpc>
              <a:spcBef>
                <a:spcPts val="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Priorita pro osoby se zdravotním postižením</a:t>
            </a:r>
            <a:endParaRPr/>
          </a:p>
          <a:p>
            <a:pPr indent="-203200" lvl="0" marL="0" marR="0" rtl="0" algn="l">
              <a:lnSpc>
                <a:spcPct val="100000"/>
              </a:lnSpc>
              <a:spcBef>
                <a:spcPts val="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Posouzení nezbytnosti vyhrazeného parkování pro žadatele</a:t>
            </a:r>
            <a:endParaRPr/>
          </a:p>
          <a:p>
            <a:pPr indent="-203200" lvl="0" marL="0" marR="0" rtl="0" algn="l">
              <a:lnSpc>
                <a:spcPct val="100000"/>
              </a:lnSpc>
              <a:spcBef>
                <a:spcPts val="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Vliv vyhrazeného parkování na dostupnost parkování pro ostatní uživatele</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87"/>
          <p:cNvSpPr txBox="1"/>
          <p:nvPr/>
        </p:nvSpPr>
        <p:spPr>
          <a:xfrm>
            <a:off x="228600" y="101600"/>
            <a:ext cx="11963400"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cs-CZ" sz="3200" u="none" cap="none" strike="noStrike">
                <a:solidFill>
                  <a:srgbClr val="00B0F0"/>
                </a:solidFill>
                <a:latin typeface="Times New Roman"/>
                <a:ea typeface="Times New Roman"/>
                <a:cs typeface="Times New Roman"/>
                <a:sym typeface="Times New Roman"/>
              </a:rPr>
              <a:t>Praktická doporučení:</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rgbClr val="000000"/>
                </a:solidFill>
                <a:latin typeface="Times New Roman"/>
                <a:ea typeface="Times New Roman"/>
                <a:cs typeface="Times New Roman"/>
                <a:sym typeface="Times New Roman"/>
              </a:rPr>
              <a:t>4. Omezit dobu platnosti povolení (např. na 1 rok) s možností prodloužení po přezkoumání trvání důvodů.</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rgbClr val="000000"/>
                </a:solidFill>
                <a:latin typeface="Times New Roman"/>
                <a:ea typeface="Times New Roman"/>
                <a:cs typeface="Times New Roman"/>
                <a:sym typeface="Times New Roman"/>
              </a:rPr>
              <a:t>5. Zvážit alternativní řešení namísto individuálních vyhrazených míst:</a:t>
            </a:r>
            <a:endParaRPr/>
          </a:p>
          <a:p>
            <a:pPr indent="-203200" lvl="0" marL="0" marR="0" rtl="0" algn="l">
              <a:lnSpc>
                <a:spcPct val="100000"/>
              </a:lnSpc>
              <a:spcBef>
                <a:spcPts val="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Zavedení rezidentních parkovacích zón</a:t>
            </a:r>
            <a:endParaRPr/>
          </a:p>
          <a:p>
            <a:pPr indent="-203200" lvl="0" marL="0" marR="0" rtl="0" algn="l">
              <a:lnSpc>
                <a:spcPct val="100000"/>
              </a:lnSpc>
              <a:spcBef>
                <a:spcPts val="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Zavedení časově omezeného parkování</a:t>
            </a:r>
            <a:endParaRPr/>
          </a:p>
          <a:p>
            <a:pPr indent="0" lvl="0" marL="0" marR="0" rtl="0" algn="l">
              <a:lnSpc>
                <a:spcPct val="100000"/>
              </a:lnSpc>
              <a:spcBef>
                <a:spcPts val="0"/>
              </a:spcBef>
              <a:spcAft>
                <a:spcPts val="0"/>
              </a:spcAft>
              <a:buClr>
                <a:srgbClr val="000000"/>
              </a:buClr>
              <a:buSzPts val="3200"/>
              <a:buFont typeface="Arial"/>
              <a:buNone/>
            </a:pPr>
            <a:r>
              <a:rPr b="0" i="0" lang="cs-CZ" sz="3200" u="none" cap="none" strike="noStrike">
                <a:solidFill>
                  <a:srgbClr val="000000"/>
                </a:solidFill>
                <a:latin typeface="Times New Roman"/>
                <a:ea typeface="Times New Roman"/>
                <a:cs typeface="Times New Roman"/>
                <a:sym typeface="Times New Roman"/>
              </a:rPr>
              <a:t>6. Stanovit přiměřené poplatky za vyhrazené parkování, které:</a:t>
            </a:r>
            <a:endParaRPr/>
          </a:p>
          <a:p>
            <a:pPr indent="-203200" lvl="0" marL="0" marR="0" rtl="0" algn="l">
              <a:lnSpc>
                <a:spcPct val="100000"/>
              </a:lnSpc>
              <a:spcBef>
                <a:spcPts val="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Reflektují skutečnou hodnotu parkovacího místa v dané lokalitě</a:t>
            </a:r>
            <a:endParaRPr/>
          </a:p>
          <a:p>
            <a:pPr indent="-203200" lvl="0" marL="0" marR="0" rtl="0" algn="l">
              <a:lnSpc>
                <a:spcPct val="100000"/>
              </a:lnSpc>
              <a:spcBef>
                <a:spcPts val="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Motivují žadatele k zvážení, zda vyhrazené místo skutečně potřebují</a:t>
            </a:r>
            <a:endParaRPr/>
          </a:p>
          <a:p>
            <a:pPr indent="-203200" lvl="0" marL="0" marR="0" rtl="0" algn="l">
              <a:lnSpc>
                <a:spcPct val="100000"/>
              </a:lnSpc>
              <a:spcBef>
                <a:spcPts val="0"/>
              </a:spcBef>
              <a:spcAft>
                <a:spcPts val="0"/>
              </a:spcAft>
              <a:buClr>
                <a:srgbClr val="000000"/>
              </a:buClr>
              <a:buSzPts val="3200"/>
              <a:buFont typeface="Arial"/>
              <a:buChar char="•"/>
            </a:pPr>
            <a:r>
              <a:rPr b="0" i="0" lang="cs-CZ" sz="3200" u="none" cap="none" strike="noStrike">
                <a:solidFill>
                  <a:srgbClr val="000000"/>
                </a:solidFill>
                <a:latin typeface="Times New Roman"/>
                <a:ea typeface="Times New Roman"/>
                <a:cs typeface="Times New Roman"/>
                <a:sym typeface="Times New Roman"/>
              </a:rPr>
              <a:t>Zohledňují sociální aspekty (např. nižší poplatky pro osoby se zdravotním postižením)</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7. Pravidelně vyhodnocovat dopady parkovací politiky a přizpůsobovat ji měnícím se potřebám města a jeho obyvatel.</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88"/>
          <p:cNvSpPr/>
          <p:nvPr/>
        </p:nvSpPr>
        <p:spPr>
          <a:xfrm>
            <a:off x="0" y="0"/>
            <a:ext cx="11919284" cy="6324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Hlava III</a:t>
            </a:r>
            <a:endParaRPr b="0" i="0" sz="3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a:t>
            </a:r>
            <a:r>
              <a:rPr b="0" i="0" lang="cs-CZ" sz="3000" u="none" cap="none" strike="noStrike">
                <a:solidFill>
                  <a:schemeClr val="dk1"/>
                </a:solidFill>
                <a:latin typeface="Times New Roman"/>
                <a:ea typeface="Times New Roman"/>
                <a:cs typeface="Times New Roman"/>
                <a:sym typeface="Times New Roman"/>
              </a:rPr>
              <a:t>veřejného prostranství,</a:t>
            </a:r>
            <a:r>
              <a:rPr b="0" baseline="30000" i="0" lang="cs-CZ" sz="3000" u="none" cap="none" strike="noStrike">
                <a:solidFill>
                  <a:schemeClr val="dk1"/>
                </a:solidFill>
                <a:latin typeface="Times New Roman"/>
                <a:ea typeface="Times New Roman"/>
                <a:cs typeface="Times New Roman"/>
                <a:sym typeface="Times New Roman"/>
              </a:rPr>
              <a:t>4b)</a:t>
            </a:r>
            <a:r>
              <a:rPr b="0" i="0" lang="cs-CZ" sz="3000" u="none" cap="none" strike="noStrike">
                <a:solidFill>
                  <a:schemeClr val="dk1"/>
                </a:solidFill>
                <a:latin typeface="Times New Roman"/>
                <a:ea typeface="Times New Roman"/>
                <a:cs typeface="Times New Roman"/>
                <a:sym typeface="Times New Roman"/>
              </a:rPr>
              <a:t> kterým se rozumí provádění výkopových prací, umístění dočasných staveb a zařízení sloužících pro poskytování prodeje a služeb, pro umístění stavebních nebo reklamních zařízení, zařízení cirkusů, lunaparků a jiných obdobných atrakcí, umístění skládek, vyhrazení trvalého parkovacího místa a </a:t>
            </a:r>
            <a:r>
              <a:rPr b="0" i="0" lang="cs-CZ" sz="3000" u="none" cap="none" strike="noStrike">
                <a:solidFill>
                  <a:schemeClr val="accent1"/>
                </a:solidFill>
                <a:latin typeface="Times New Roman"/>
                <a:ea typeface="Times New Roman"/>
                <a:cs typeface="Times New Roman"/>
                <a:sym typeface="Times New Roman"/>
              </a:rPr>
              <a:t>užívání tohoto prostranství pro kulturní, sportovní a reklamní akce nebo potřeby tvorby filmových a televizních děl. </a:t>
            </a:r>
            <a:r>
              <a:rPr b="0" i="0" lang="cs-CZ" sz="3000" u="none" cap="none" strike="noStrike">
                <a:solidFill>
                  <a:schemeClr val="dk1"/>
                </a:solidFill>
                <a:latin typeface="Times New Roman"/>
                <a:ea typeface="Times New Roman"/>
                <a:cs typeface="Times New Roman"/>
                <a:sym typeface="Times New Roman"/>
              </a:rPr>
              <a:t>Z akcí pořádaných na veřejném prostranství, jejichž</a:t>
            </a:r>
            <a:r>
              <a:rPr b="0" i="0" lang="cs-CZ" sz="3000" u="none" cap="none" strike="noStrike">
                <a:solidFill>
                  <a:srgbClr val="000000"/>
                </a:solidFill>
                <a:latin typeface="Times New Roman"/>
                <a:ea typeface="Times New Roman"/>
                <a:cs typeface="Times New Roman"/>
                <a:sym typeface="Times New Roman"/>
              </a:rPr>
              <a:t> celý výtěžek je odveden na charitativní a veřejně prospěšné účely, se poplatek neplatí.</a:t>
            </a:r>
            <a:endParaRPr b="0"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descr="TRÉNINKOVÉ PLÁNY NA PŮLMARATON OD ZKUŠENÝCH TRENÉRŮ | SvetBehu.cz" id="659" name="Google Shape;659;p89"/>
          <p:cNvPicPr preferRelativeResize="0"/>
          <p:nvPr/>
        </p:nvPicPr>
        <p:blipFill rotWithShape="1">
          <a:blip r:embed="rId3">
            <a:alphaModFix/>
          </a:blip>
          <a:srcRect b="0" l="0" r="0" t="0"/>
          <a:stretch/>
        </p:blipFill>
        <p:spPr>
          <a:xfrm>
            <a:off x="172994" y="0"/>
            <a:ext cx="5923005" cy="3429000"/>
          </a:xfrm>
          <a:prstGeom prst="rect">
            <a:avLst/>
          </a:prstGeom>
          <a:noFill/>
          <a:ln>
            <a:noFill/>
          </a:ln>
        </p:spPr>
      </p:pic>
      <p:pic>
        <p:nvPicPr>
          <p:cNvPr id="660" name="Google Shape;660;p89"/>
          <p:cNvPicPr preferRelativeResize="0"/>
          <p:nvPr/>
        </p:nvPicPr>
        <p:blipFill rotWithShape="1">
          <a:blip r:embed="rId4">
            <a:alphaModFix/>
          </a:blip>
          <a:srcRect b="0" l="0" r="0" t="0"/>
          <a:stretch/>
        </p:blipFill>
        <p:spPr>
          <a:xfrm>
            <a:off x="6096000" y="0"/>
            <a:ext cx="6096000" cy="3429000"/>
          </a:xfrm>
          <a:prstGeom prst="rect">
            <a:avLst/>
          </a:prstGeom>
          <a:noFill/>
          <a:ln>
            <a:noFill/>
          </a:ln>
        </p:spPr>
      </p:pic>
      <p:pic>
        <p:nvPicPr>
          <p:cNvPr descr="Stovky Liberečanů se uvidí v reklamě - Liberecký deník" id="661" name="Google Shape;661;p89"/>
          <p:cNvPicPr preferRelativeResize="0"/>
          <p:nvPr/>
        </p:nvPicPr>
        <p:blipFill rotWithShape="1">
          <a:blip r:embed="rId5">
            <a:alphaModFix/>
          </a:blip>
          <a:srcRect b="0" l="0" r="0" t="0"/>
          <a:stretch/>
        </p:blipFill>
        <p:spPr>
          <a:xfrm>
            <a:off x="172994" y="3429000"/>
            <a:ext cx="5923005" cy="3429000"/>
          </a:xfrm>
          <a:prstGeom prst="rect">
            <a:avLst/>
          </a:prstGeom>
          <a:noFill/>
          <a:ln>
            <a:noFill/>
          </a:ln>
        </p:spPr>
      </p:pic>
      <p:pic>
        <p:nvPicPr>
          <p:cNvPr descr="MS hokej 2024: Fanzóna Ostrava, doprovodný program, pivo na MS |  Sedesatka.cz" id="662" name="Google Shape;662;p89"/>
          <p:cNvPicPr preferRelativeResize="0"/>
          <p:nvPr/>
        </p:nvPicPr>
        <p:blipFill rotWithShape="1">
          <a:blip r:embed="rId6">
            <a:alphaModFix/>
          </a:blip>
          <a:srcRect b="0" l="0" r="0" t="0"/>
          <a:stretch/>
        </p:blipFill>
        <p:spPr>
          <a:xfrm>
            <a:off x="6095998" y="3428998"/>
            <a:ext cx="6096001" cy="34290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90"/>
          <p:cNvSpPr txBox="1"/>
          <p:nvPr/>
        </p:nvSpPr>
        <p:spPr>
          <a:xfrm>
            <a:off x="151002" y="0"/>
            <a:ext cx="12040998"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70C0"/>
                </a:solidFill>
                <a:latin typeface="Times New Roman"/>
                <a:ea typeface="Times New Roman"/>
                <a:cs typeface="Times New Roman"/>
                <a:sym typeface="Times New Roman"/>
              </a:rPr>
              <a:t>Užívání tohoto prostranství pro kulturní, sportovní a reklamní akce nebo potřeby tvorby filmových a televizních děl </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Podle § 10 písmeno b) zákona č. 128/2000 Sb., o obcích může obec ukládat v samostatné působnosti obecně závaznou vyhláškou povinnosti pro pořádání, průběh a ukončení veřejnosti přístupných sportovních a kulturních podniků, včetně tanečních zábav a diskoték, stanovením závazných podmínek v rozsahu nezbytném k zajištění veřejného pořádku. </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Obdobně jako u vyhrazených parkovacích míst je postupováno i zde podle § 25 zákona č. 13/1997 Sb., o pozemních komunikacích, ve znění pozdějších předpisů.</a:t>
            </a:r>
            <a:br>
              <a:rPr b="0" i="0" lang="cs-CZ" sz="3200" u="none" cap="none" strike="noStrike">
                <a:solidFill>
                  <a:srgbClr val="000000"/>
                </a:solidFill>
                <a:latin typeface="Times New Roman"/>
                <a:ea typeface="Times New Roman"/>
                <a:cs typeface="Times New Roman"/>
                <a:sym typeface="Times New Roman"/>
              </a:rPr>
            </a:b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0"/>
          <p:cNvSpPr txBox="1"/>
          <p:nvPr/>
        </p:nvSpPr>
        <p:spPr>
          <a:xfrm>
            <a:off x="360727" y="394283"/>
            <a:ext cx="11501306" cy="4154984"/>
          </a:xfrm>
          <a:prstGeom prst="rect">
            <a:avLst/>
          </a:prstGeom>
          <a:noFill/>
          <a:ln>
            <a:noFill/>
          </a:ln>
        </p:spPr>
        <p:txBody>
          <a:bodyPr anchorCtr="0" anchor="t" bIns="45700" lIns="91425" spcFirstLastPara="1" rIns="91425" wrap="square" tIns="45700">
            <a:spAutoFit/>
          </a:bodyPr>
          <a:lstStyle/>
          <a:p>
            <a:pPr indent="0" lvl="2" marL="914400" marR="0" rtl="0" algn="just">
              <a:lnSpc>
                <a:spcPct val="100000"/>
              </a:lnSpc>
              <a:spcBef>
                <a:spcPts val="0"/>
              </a:spcBef>
              <a:spcAft>
                <a:spcPts val="0"/>
              </a:spcAft>
              <a:buNone/>
            </a:pPr>
            <a:r>
              <a:rPr b="0" i="1" lang="cs-CZ" sz="3200" u="none" cap="none" strike="noStrike">
                <a:solidFill>
                  <a:schemeClr val="dk1"/>
                </a:solidFill>
                <a:latin typeface="Times New Roman"/>
                <a:ea typeface="Times New Roman"/>
                <a:cs typeface="Times New Roman"/>
                <a:sym typeface="Times New Roman"/>
              </a:rPr>
              <a:t>„Místní poplatek je platbou odvedenou za účelem zabezpečení jejího zájmu, resp. Zájmu jejích občanů, kteří mají prospěch ze zabezpečování tohoto zájmu.“</a:t>
            </a:r>
            <a:endParaRPr/>
          </a:p>
          <a:p>
            <a:pPr indent="0" lvl="2" marL="914400" marR="0" rtl="0" algn="just">
              <a:lnSpc>
                <a:spcPct val="100000"/>
              </a:lnSpc>
              <a:spcBef>
                <a:spcPts val="120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2" marL="914400" marR="0" rtl="0" algn="just">
              <a:lnSpc>
                <a:spcPct val="100000"/>
              </a:lnSpc>
              <a:spcBef>
                <a:spcPts val="1200"/>
              </a:spcBef>
              <a:spcAft>
                <a:spcPts val="0"/>
              </a:spcAft>
              <a:buNone/>
            </a:pPr>
            <a:r>
              <a:rPr b="0" i="0" lang="cs-CZ" sz="1600" u="none" cap="none" strike="noStrike">
                <a:solidFill>
                  <a:schemeClr val="dk1"/>
                </a:solidFill>
                <a:latin typeface="Times New Roman"/>
                <a:ea typeface="Times New Roman"/>
                <a:cs typeface="Times New Roman"/>
                <a:sym typeface="Times New Roman"/>
              </a:rPr>
              <a:t>PELC, Vladimír. </a:t>
            </a:r>
            <a:r>
              <a:rPr b="0" i="1" lang="cs-CZ" sz="1600" u="none" cap="none" strike="noStrike">
                <a:solidFill>
                  <a:schemeClr val="dk1"/>
                </a:solidFill>
                <a:latin typeface="Times New Roman"/>
                <a:ea typeface="Times New Roman"/>
                <a:cs typeface="Times New Roman"/>
                <a:sym typeface="Times New Roman"/>
              </a:rPr>
              <a:t>Místní poplatky: oprávnění obcí : povinnosti podnikatelů, živnostníků a občanů : praktická příručka pro obce</a:t>
            </a:r>
            <a:r>
              <a:rPr b="0" i="0" lang="cs-CZ" sz="1600" u="none" cap="none" strike="noStrike">
                <a:solidFill>
                  <a:schemeClr val="dk1"/>
                </a:solidFill>
                <a:latin typeface="Times New Roman"/>
                <a:ea typeface="Times New Roman"/>
                <a:cs typeface="Times New Roman"/>
                <a:sym typeface="Times New Roman"/>
              </a:rPr>
              <a:t>. 2. vyd. V Praze: C.H. Beck, 2013. Právní praxe. ISBN 978-80-7400-454-4.</a:t>
            </a:r>
            <a:endParaRPr/>
          </a:p>
          <a:p>
            <a:pPr indent="0" lvl="2" marL="914400" marR="0" rtl="0" algn="just">
              <a:lnSpc>
                <a:spcPct val="100000"/>
              </a:lnSpc>
              <a:spcBef>
                <a:spcPts val="1200"/>
              </a:spcBef>
              <a:spcAft>
                <a:spcPts val="0"/>
              </a:spcAft>
              <a:buNone/>
            </a:pPr>
            <a:r>
              <a:t/>
            </a:r>
            <a:endParaRPr b="0" baseline="30000" i="0" sz="3200" u="none" cap="none" strike="sngStrike">
              <a:solidFill>
                <a:schemeClr val="dk1"/>
              </a:solidFill>
              <a:latin typeface="Times New Roman"/>
              <a:ea typeface="Times New Roman"/>
              <a:cs typeface="Times New Roman"/>
              <a:sym typeface="Times New Roman"/>
            </a:endParaRPr>
          </a:p>
          <a:p>
            <a:pPr indent="0" lvl="2" marL="914400" marR="0" rtl="0" algn="just">
              <a:lnSpc>
                <a:spcPct val="100000"/>
              </a:lnSpc>
              <a:spcBef>
                <a:spcPts val="1200"/>
              </a:spcBef>
              <a:spcAft>
                <a:spcPts val="0"/>
              </a:spcAft>
              <a:buNone/>
            </a:pPr>
            <a:r>
              <a:rPr b="0" baseline="30000" i="0" lang="cs-CZ" sz="3200" u="none" cap="none" strike="noStrike">
                <a:solidFill>
                  <a:schemeClr val="dk1"/>
                </a:solidFill>
                <a:latin typeface="Times New Roman"/>
                <a:ea typeface="Times New Roman"/>
                <a:cs typeface="Times New Roman"/>
                <a:sym typeface="Times New Roman"/>
              </a:rPr>
              <a:t>Poplatek za užívání veřejného prostranství má především funkci regulační, je však nemalým přínosem do rozpočtu obcí.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91"/>
          <p:cNvSpPr txBox="1"/>
          <p:nvPr/>
        </p:nvSpPr>
        <p:spPr>
          <a:xfrm>
            <a:off x="151002" y="0"/>
            <a:ext cx="12040998"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70C0"/>
                </a:solidFill>
                <a:latin typeface="Times New Roman"/>
                <a:ea typeface="Times New Roman"/>
                <a:cs typeface="Times New Roman"/>
                <a:sym typeface="Times New Roman"/>
              </a:rPr>
              <a:t>Užívání tohoto prostranství pro kulturní, sportovní a reklamní akce nebo potřeby tvorby filmových a televizních děl </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Obec má právo regulovat čas a místo konání veřejných akcí, pokud sleduje legitimní cíl (ochrana veřejného pořádku, nočního klidu, bezpečnosti). Regulace nesmí vést k faktickému znemožnění pořádání těchto akcí a nesmí být diskriminační. Za nepřípustné lze označit ustanovení, které by vázalo konání akcí na předchozí souhlas obce bez stanovení jasných kritérií pro udělení či neudělení souhlasu. Takový postup může představovat nepřípustnou libovůli a porušení principu právní jistoty.</a:t>
            </a:r>
            <a:br>
              <a:rPr b="0" i="0" lang="cs-CZ" sz="3200" u="none" cap="none" strike="noStrike">
                <a:solidFill>
                  <a:srgbClr val="000000"/>
                </a:solidFill>
                <a:latin typeface="Times New Roman"/>
                <a:ea typeface="Times New Roman"/>
                <a:cs typeface="Times New Roman"/>
                <a:sym typeface="Times New Roman"/>
              </a:rPr>
            </a:b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92"/>
          <p:cNvSpPr txBox="1"/>
          <p:nvPr/>
        </p:nvSpPr>
        <p:spPr>
          <a:xfrm>
            <a:off x="151002" y="0"/>
            <a:ext cx="12040998"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70C0"/>
                </a:solidFill>
                <a:latin typeface="Times New Roman"/>
                <a:ea typeface="Times New Roman"/>
                <a:cs typeface="Times New Roman"/>
                <a:sym typeface="Times New Roman"/>
              </a:rPr>
              <a:t>Užívání tohoto prostranství pro kulturní, sportovní a reklamní akce nebo potřeby tvorby filmových a televizních děl </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Osvobození od poplatku za zvláštní užívání veřejného prostranství musí být výslovně stanoveno v obecně závazné vyhlášce obce. Pokud vyhláška takové osvobození neobsahuje, nelze jej dovodit pouze ze skutečnosti, že akce je ve veřejném zájmu nebo že pořadatel je nezisková organizace. Je věcí zastupitelstva obce, aby v obecně závazné vyhlášce jasně stanovilo, které akce jsou od poplatku osvobozeny.</a:t>
            </a:r>
            <a:br>
              <a:rPr b="0" i="0" lang="cs-CZ" sz="3200" u="none" cap="none" strike="noStrike">
                <a:solidFill>
                  <a:srgbClr val="000000"/>
                </a:solidFill>
                <a:latin typeface="Times New Roman"/>
                <a:ea typeface="Times New Roman"/>
                <a:cs typeface="Times New Roman"/>
                <a:sym typeface="Times New Roman"/>
              </a:rPr>
            </a:b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93"/>
          <p:cNvSpPr txBox="1"/>
          <p:nvPr/>
        </p:nvSpPr>
        <p:spPr>
          <a:xfrm>
            <a:off x="151002" y="0"/>
            <a:ext cx="12040998"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70C0"/>
                </a:solidFill>
                <a:latin typeface="Times New Roman"/>
                <a:ea typeface="Times New Roman"/>
                <a:cs typeface="Times New Roman"/>
                <a:sym typeface="Times New Roman"/>
              </a:rPr>
              <a:t>Užívání tohoto prostranství pro kulturní, sportovní a reklamní akce nebo potřeby tvorby filmových a televizních děl </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Pokud by město odmítlo vydat povolení k zvláštnímu užívání veřejného prostranství například pro natáčení filmu s odůvodněním, že natáčení by narušilo vzhled historického centra a omezilo pohyb občanů, pak  musí být dostatečně odůvodněno a odmítnutí musí být založeno na objektivních kritériích. Město musí při posuzování žádostí o zvláštní užívání veřejného prostranství vycházet z objektivních kritérií a rozhodovat nediskriminačně. Pokud město v minulosti povolovalo podobné akce jiným subjektům, musí své odmítavé rozhodnutí řádně odůvodnit a prokázat, proč by právě toto natáčení mělo nepřiměřeně narušit veřejný prostor.</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94"/>
          <p:cNvSpPr txBox="1"/>
          <p:nvPr/>
        </p:nvSpPr>
        <p:spPr>
          <a:xfrm>
            <a:off x="151002" y="0"/>
            <a:ext cx="12040998" cy="84638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Metodika k regulaci veřejného prostranství prostřednictvím obecně závazných vyhlášek – Doporučuje obcím jasně definovat podmínky užívání veřejného prostranství, včetně pravidel pro kulturní a sportovní akce.</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Metodika k aplikaci zákona č. 565/1990 Sb., o místních poplatcích – Poskytuje doporučení ohledně stanovení přiměřených poplatků za zvláštní užívání veřejného prostranství.</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chemeClr val="dk1"/>
                </a:solidFill>
                <a:latin typeface="Times New Roman"/>
                <a:ea typeface="Times New Roman"/>
                <a:cs typeface="Times New Roman"/>
                <a:sym typeface="Times New Roman"/>
              </a:rPr>
              <a:t>Metodika k ochraně veřejného pořádku při pořádání akcí na veřejném prostranství – Zdůrazňuje potřebu spolupráce mezi obcemi a organizátory akcí a doporučuje preventivní opatření k ochraně veřejného pořádku.</a:t>
            </a:r>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p95"/>
          <p:cNvPicPr preferRelativeResize="0"/>
          <p:nvPr/>
        </p:nvPicPr>
        <p:blipFill rotWithShape="1">
          <a:blip r:embed="rId3">
            <a:alphaModFix/>
          </a:blip>
          <a:srcRect b="0" l="0" r="0" t="0"/>
          <a:stretch/>
        </p:blipFill>
        <p:spPr>
          <a:xfrm>
            <a:off x="6096000" y="0"/>
            <a:ext cx="6096000" cy="3429000"/>
          </a:xfrm>
          <a:prstGeom prst="rect">
            <a:avLst/>
          </a:prstGeom>
          <a:noFill/>
          <a:ln>
            <a:noFill/>
          </a:ln>
        </p:spPr>
      </p:pic>
      <p:pic>
        <p:nvPicPr>
          <p:cNvPr descr="Rozhovor s Food Not Bombs | Česká asociace streetwork, z.s." id="693" name="Google Shape;693;p95"/>
          <p:cNvPicPr preferRelativeResize="0"/>
          <p:nvPr/>
        </p:nvPicPr>
        <p:blipFill rotWithShape="1">
          <a:blip r:embed="rId4">
            <a:alphaModFix/>
          </a:blip>
          <a:srcRect b="0" l="0" r="0" t="0"/>
          <a:stretch/>
        </p:blipFill>
        <p:spPr>
          <a:xfrm>
            <a:off x="107092" y="3429000"/>
            <a:ext cx="5988908" cy="3429000"/>
          </a:xfrm>
          <a:prstGeom prst="rect">
            <a:avLst/>
          </a:prstGeom>
          <a:noFill/>
          <a:ln>
            <a:noFill/>
          </a:ln>
        </p:spPr>
      </p:pic>
      <p:pic>
        <p:nvPicPr>
          <p:cNvPr descr="Piknik v Praze: Koukejte, kam si sedáte - Vitalia.cz" id="694" name="Google Shape;694;p95"/>
          <p:cNvPicPr preferRelativeResize="0"/>
          <p:nvPr/>
        </p:nvPicPr>
        <p:blipFill rotWithShape="1">
          <a:blip r:embed="rId5">
            <a:alphaModFix/>
          </a:blip>
          <a:srcRect b="0" l="0" r="0" t="0"/>
          <a:stretch/>
        </p:blipFill>
        <p:spPr>
          <a:xfrm>
            <a:off x="6096000" y="3429000"/>
            <a:ext cx="6096000" cy="3429000"/>
          </a:xfrm>
          <a:prstGeom prst="rect">
            <a:avLst/>
          </a:prstGeom>
          <a:noFill/>
          <a:ln>
            <a:noFill/>
          </a:ln>
        </p:spPr>
      </p:pic>
      <p:pic>
        <p:nvPicPr>
          <p:cNvPr descr="Barcelona Gipsy balKan Orchestra / ES | Lucerna Music Bar" id="695" name="Google Shape;695;p95"/>
          <p:cNvPicPr preferRelativeResize="0"/>
          <p:nvPr/>
        </p:nvPicPr>
        <p:blipFill rotWithShape="1">
          <a:blip r:embed="rId6">
            <a:alphaModFix/>
          </a:blip>
          <a:srcRect b="0" l="0" r="0" t="0"/>
          <a:stretch/>
        </p:blipFill>
        <p:spPr>
          <a:xfrm>
            <a:off x="107092" y="0"/>
            <a:ext cx="5988908" cy="3429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96"/>
          <p:cNvSpPr txBox="1"/>
          <p:nvPr/>
        </p:nvSpPr>
        <p:spPr>
          <a:xfrm>
            <a:off x="151002" y="0"/>
            <a:ext cx="12040998" cy="64940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70C0"/>
                </a:solidFill>
                <a:latin typeface="Times New Roman"/>
                <a:ea typeface="Times New Roman"/>
                <a:cs typeface="Times New Roman"/>
                <a:sym typeface="Times New Roman"/>
              </a:rPr>
              <a:t>Praktická doporučení:</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1. Vytvořit transparentní pravidla pro povolování akcí a natáčení, která budou zveřejněna na webových stránkách obce.</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2. Zpracovat kalendář významných akcí města pro lepší koordinaci a předcházení kolizím při povolování akcí.</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3. Stanovit jasné podmínky pro konání akcí, zejména s ohledem na:</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Dodržování nočního klidu</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Úklid a nakládání s odpady</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Ochranu zeleně a městského mobiliáře</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Dodržování hygienických požadavků</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Bezpečnost účastníků</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97"/>
          <p:cNvSpPr txBox="1"/>
          <p:nvPr/>
        </p:nvSpPr>
        <p:spPr>
          <a:xfrm>
            <a:off x="151002" y="0"/>
            <a:ext cx="12040998" cy="55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70C0"/>
                </a:solidFill>
                <a:latin typeface="Times New Roman"/>
                <a:ea typeface="Times New Roman"/>
                <a:cs typeface="Times New Roman"/>
                <a:sym typeface="Times New Roman"/>
              </a:rPr>
              <a:t>Praktická doporučení:</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4. Diferencovat přístup podle typu akce:</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Podpora nekomerčních kulturních a komunitních akcí</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Přísnější regulace komerčních akcí</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Zvláštní režim pro tradiční městské slavnosti</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5. Vyžadovat složení kauce u větších akcí jako záruky za případné škody nebo zvýšené náklady na úklid.</a:t>
            </a:r>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6. Provádět kontroly dodržování stanovených podmínek během konání akce.</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98"/>
          <p:cNvSpPr txBox="1"/>
          <p:nvPr/>
        </p:nvSpPr>
        <p:spPr>
          <a:xfrm>
            <a:off x="151002" y="0"/>
            <a:ext cx="12040998"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3200" u="none" cap="none" strike="noStrike">
                <a:solidFill>
                  <a:srgbClr val="0070C0"/>
                </a:solidFill>
                <a:latin typeface="Times New Roman"/>
                <a:ea typeface="Times New Roman"/>
                <a:cs typeface="Times New Roman"/>
                <a:sym typeface="Times New Roman"/>
              </a:rPr>
              <a:t>Praktická doporučení:</a:t>
            </a:r>
            <a:endParaRPr b="0"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7. Koordinovat postup s dalšími orgány, zejména:</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Městskou policií</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Odborem dopravy</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Odborem životního prostředí</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 Hygienickou stanicí</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8. Aktivně komunikovat s obyvateli o plánovaných akcích a zajistit mechanismus pro řešení stížností.</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9. Vést evidenci pořadatelů akcí s poznámkami o dodržování podmínek, která pomůže při budoucím rozhodování o povolení.</a:t>
            </a:r>
            <a:endParaRPr/>
          </a:p>
          <a:p>
            <a:pPr indent="0" lvl="0" marL="0" marR="0" rtl="0" algn="l">
              <a:lnSpc>
                <a:spcPct val="100000"/>
              </a:lnSpc>
              <a:spcBef>
                <a:spcPts val="0"/>
              </a:spcBef>
              <a:spcAft>
                <a:spcPts val="0"/>
              </a:spcAft>
              <a:buNone/>
            </a:pPr>
            <a:r>
              <a:rPr b="0" i="0" lang="cs-CZ" sz="3200" u="none" cap="none" strike="noStrike">
                <a:solidFill>
                  <a:srgbClr val="000000"/>
                </a:solidFill>
                <a:latin typeface="Times New Roman"/>
                <a:ea typeface="Times New Roman"/>
                <a:cs typeface="Times New Roman"/>
                <a:sym typeface="Times New Roman"/>
              </a:rPr>
              <a:t>10. Pravidelně vyhodnocovat dopady akcí na život ve městě a podle potřeby upravovat pravidla.</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99"/>
          <p:cNvSpPr/>
          <p:nvPr/>
        </p:nvSpPr>
        <p:spPr>
          <a:xfrm>
            <a:off x="0" y="0"/>
            <a:ext cx="11919284" cy="6786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Hlava III</a:t>
            </a:r>
            <a:endParaRPr b="0" i="0" sz="3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veřejného prostranství,</a:t>
            </a:r>
            <a:r>
              <a:rPr b="0" baseline="30000" i="0" lang="cs-CZ" sz="3000" u="none" cap="none" strike="noStrike">
                <a:solidFill>
                  <a:srgbClr val="000000"/>
                </a:solidFill>
                <a:latin typeface="Times New Roman"/>
                <a:ea typeface="Times New Roman"/>
                <a:cs typeface="Times New Roman"/>
                <a:sym typeface="Times New Roman"/>
              </a:rPr>
              <a:t>4b)</a:t>
            </a:r>
            <a:r>
              <a:rPr b="0" i="0" lang="cs-CZ" sz="3000" u="none" cap="none" strike="noStrike">
                <a:solidFill>
                  <a:srgbClr val="000000"/>
                </a:solidFill>
                <a:latin typeface="Times New Roman"/>
                <a:ea typeface="Times New Roman"/>
                <a:cs typeface="Times New Roman"/>
                <a:sym typeface="Times New Roman"/>
              </a:rPr>
              <a:t> kterým se rozumí </a:t>
            </a:r>
            <a:r>
              <a:rPr b="0" i="0" lang="cs-CZ" sz="3000" u="sng" cap="none" strike="noStrike">
                <a:solidFill>
                  <a:srgbClr val="00B0F0"/>
                </a:solidFill>
                <a:latin typeface="Times New Roman"/>
                <a:ea typeface="Times New Roman"/>
                <a:cs typeface="Times New Roman"/>
                <a:sym typeface="Times New Roman"/>
              </a:rPr>
              <a:t>provádění</a:t>
            </a:r>
            <a:r>
              <a:rPr b="0" i="0" lang="cs-CZ" sz="3000" u="none" cap="none" strike="noStrike">
                <a:solidFill>
                  <a:srgbClr val="00B0F0"/>
                </a:solidFill>
                <a:latin typeface="Times New Roman"/>
                <a:ea typeface="Times New Roman"/>
                <a:cs typeface="Times New Roman"/>
                <a:sym typeface="Times New Roman"/>
              </a:rPr>
              <a:t> výkopových prací</a:t>
            </a:r>
            <a:r>
              <a:rPr b="0" i="0" lang="cs-CZ" sz="3000" u="none" cap="none" strike="noStrike">
                <a:solidFill>
                  <a:srgbClr val="000000"/>
                </a:solidFill>
                <a:latin typeface="Times New Roman"/>
                <a:ea typeface="Times New Roman"/>
                <a:cs typeface="Times New Roman"/>
                <a:sym typeface="Times New Roman"/>
              </a:rPr>
              <a:t>, </a:t>
            </a:r>
            <a:r>
              <a:rPr b="0" i="0" lang="cs-CZ" sz="3000" u="sng" cap="none" strike="noStrike">
                <a:solidFill>
                  <a:srgbClr val="FF0000"/>
                </a:solidFill>
                <a:latin typeface="Times New Roman"/>
                <a:ea typeface="Times New Roman"/>
                <a:cs typeface="Times New Roman"/>
                <a:sym typeface="Times New Roman"/>
              </a:rPr>
              <a:t>umístění</a:t>
            </a:r>
            <a:r>
              <a:rPr b="0" i="0" lang="cs-CZ" sz="3000" u="none" cap="none" strike="noStrike">
                <a:solidFill>
                  <a:srgbClr val="FF0000"/>
                </a:solidFill>
                <a:latin typeface="Times New Roman"/>
                <a:ea typeface="Times New Roman"/>
                <a:cs typeface="Times New Roman"/>
                <a:sym typeface="Times New Roman"/>
              </a:rPr>
              <a:t> dočasných staveb </a:t>
            </a:r>
            <a:r>
              <a:rPr b="0" i="0" lang="cs-CZ" sz="3000" u="none" cap="none" strike="noStrike">
                <a:solidFill>
                  <a:srgbClr val="000000"/>
                </a:solidFill>
                <a:latin typeface="Times New Roman"/>
                <a:ea typeface="Times New Roman"/>
                <a:cs typeface="Times New Roman"/>
                <a:sym typeface="Times New Roman"/>
              </a:rPr>
              <a:t>a </a:t>
            </a:r>
            <a:r>
              <a:rPr b="0" i="0" lang="cs-CZ" sz="3000" u="none" cap="none" strike="noStrike">
                <a:solidFill>
                  <a:srgbClr val="FFC000"/>
                </a:solidFill>
                <a:latin typeface="Times New Roman"/>
                <a:ea typeface="Times New Roman"/>
                <a:cs typeface="Times New Roman"/>
                <a:sym typeface="Times New Roman"/>
              </a:rPr>
              <a:t>zařízení sloužících pro poskytování prodeje a služeb</a:t>
            </a:r>
            <a:r>
              <a:rPr b="0" i="0" lang="cs-CZ" sz="3000" u="none" cap="none" strike="noStrike">
                <a:solidFill>
                  <a:srgbClr val="000000"/>
                </a:solidFill>
                <a:latin typeface="Times New Roman"/>
                <a:ea typeface="Times New Roman"/>
                <a:cs typeface="Times New Roman"/>
                <a:sym typeface="Times New Roman"/>
              </a:rPr>
              <a:t>, </a:t>
            </a:r>
            <a:r>
              <a:rPr b="0" i="0" lang="cs-CZ" sz="3000" u="none" cap="none" strike="noStrike">
                <a:solidFill>
                  <a:schemeClr val="accent1"/>
                </a:solidFill>
                <a:latin typeface="Times New Roman"/>
                <a:ea typeface="Times New Roman"/>
                <a:cs typeface="Times New Roman"/>
                <a:sym typeface="Times New Roman"/>
              </a:rPr>
              <a:t>pro </a:t>
            </a:r>
            <a:r>
              <a:rPr b="0" i="0" lang="cs-CZ" sz="3000" u="sng" cap="none" strike="noStrike">
                <a:solidFill>
                  <a:schemeClr val="accent1"/>
                </a:solidFill>
                <a:latin typeface="Times New Roman"/>
                <a:ea typeface="Times New Roman"/>
                <a:cs typeface="Times New Roman"/>
                <a:sym typeface="Times New Roman"/>
              </a:rPr>
              <a:t>umístění</a:t>
            </a:r>
            <a:r>
              <a:rPr b="0" i="0" lang="cs-CZ" sz="3000" u="none" cap="none" strike="noStrike">
                <a:solidFill>
                  <a:schemeClr val="accent1"/>
                </a:solidFill>
                <a:latin typeface="Times New Roman"/>
                <a:ea typeface="Times New Roman"/>
                <a:cs typeface="Times New Roman"/>
                <a:sym typeface="Times New Roman"/>
              </a:rPr>
              <a:t> stavebních nebo reklamních zařízení</a:t>
            </a:r>
            <a:r>
              <a:rPr b="0" i="0" lang="cs-CZ" sz="3000" u="none" cap="none" strike="noStrike">
                <a:solidFill>
                  <a:srgbClr val="000000"/>
                </a:solidFill>
                <a:latin typeface="Times New Roman"/>
                <a:ea typeface="Times New Roman"/>
                <a:cs typeface="Times New Roman"/>
                <a:sym typeface="Times New Roman"/>
              </a:rPr>
              <a:t>, </a:t>
            </a:r>
            <a:r>
              <a:rPr b="0" i="0" lang="cs-CZ" sz="3000" u="none" cap="none" strike="noStrike">
                <a:solidFill>
                  <a:srgbClr val="00B050"/>
                </a:solidFill>
                <a:latin typeface="Times New Roman"/>
                <a:ea typeface="Times New Roman"/>
                <a:cs typeface="Times New Roman"/>
                <a:sym typeface="Times New Roman"/>
              </a:rPr>
              <a:t>zařízení cirkusů, lunaparků a jiných obdobných atrakcí</a:t>
            </a:r>
            <a:r>
              <a:rPr b="0" i="0" lang="cs-CZ" sz="3000" u="none" cap="none" strike="noStrike">
                <a:solidFill>
                  <a:srgbClr val="000000"/>
                </a:solidFill>
                <a:latin typeface="Times New Roman"/>
                <a:ea typeface="Times New Roman"/>
                <a:cs typeface="Times New Roman"/>
                <a:sym typeface="Times New Roman"/>
              </a:rPr>
              <a:t>, </a:t>
            </a:r>
            <a:r>
              <a:rPr b="0" i="0" lang="cs-CZ" sz="3000" u="sng" cap="none" strike="noStrike">
                <a:solidFill>
                  <a:srgbClr val="7030A0"/>
                </a:solidFill>
                <a:latin typeface="Times New Roman"/>
                <a:ea typeface="Times New Roman"/>
                <a:cs typeface="Times New Roman"/>
                <a:sym typeface="Times New Roman"/>
              </a:rPr>
              <a:t>umístění</a:t>
            </a:r>
            <a:r>
              <a:rPr b="0" i="0" lang="cs-CZ" sz="3000" u="none" cap="none" strike="noStrike">
                <a:solidFill>
                  <a:srgbClr val="7030A0"/>
                </a:solidFill>
                <a:latin typeface="Times New Roman"/>
                <a:ea typeface="Times New Roman"/>
                <a:cs typeface="Times New Roman"/>
                <a:sym typeface="Times New Roman"/>
              </a:rPr>
              <a:t> skládek</a:t>
            </a:r>
            <a:r>
              <a:rPr b="0" i="0" lang="cs-CZ" sz="3000" u="none" cap="none" strike="noStrike">
                <a:solidFill>
                  <a:srgbClr val="000000"/>
                </a:solidFill>
                <a:latin typeface="Times New Roman"/>
                <a:ea typeface="Times New Roman"/>
                <a:cs typeface="Times New Roman"/>
                <a:sym typeface="Times New Roman"/>
              </a:rPr>
              <a:t>, </a:t>
            </a:r>
            <a:r>
              <a:rPr b="0" i="0" lang="cs-CZ" sz="3000" u="sng" cap="none" strike="noStrike">
                <a:solidFill>
                  <a:srgbClr val="0070C0"/>
                </a:solidFill>
                <a:latin typeface="Times New Roman"/>
                <a:ea typeface="Times New Roman"/>
                <a:cs typeface="Times New Roman"/>
                <a:sym typeface="Times New Roman"/>
              </a:rPr>
              <a:t>vyhrazení</a:t>
            </a:r>
            <a:r>
              <a:rPr b="0" i="0" lang="cs-CZ" sz="3000" u="none" cap="none" strike="noStrike">
                <a:solidFill>
                  <a:srgbClr val="0070C0"/>
                </a:solidFill>
                <a:latin typeface="Times New Roman"/>
                <a:ea typeface="Times New Roman"/>
                <a:cs typeface="Times New Roman"/>
                <a:sym typeface="Times New Roman"/>
              </a:rPr>
              <a:t> trvalého parkovacího místa </a:t>
            </a:r>
            <a:r>
              <a:rPr b="0" i="0" lang="cs-CZ" sz="3000" u="none" cap="none" strike="noStrike">
                <a:solidFill>
                  <a:srgbClr val="000000"/>
                </a:solidFill>
                <a:latin typeface="Times New Roman"/>
                <a:ea typeface="Times New Roman"/>
                <a:cs typeface="Times New Roman"/>
                <a:sym typeface="Times New Roman"/>
              </a:rPr>
              <a:t>a </a:t>
            </a:r>
            <a:r>
              <a:rPr b="0" i="0" lang="cs-CZ" sz="3000" u="sng" cap="none" strike="noStrike">
                <a:solidFill>
                  <a:schemeClr val="accent2"/>
                </a:solidFill>
                <a:latin typeface="Times New Roman"/>
                <a:ea typeface="Times New Roman"/>
                <a:cs typeface="Times New Roman"/>
                <a:sym typeface="Times New Roman"/>
              </a:rPr>
              <a:t>užívání</a:t>
            </a:r>
            <a:r>
              <a:rPr b="0" i="0" lang="cs-CZ" sz="3000" u="none" cap="none" strike="noStrike">
                <a:solidFill>
                  <a:schemeClr val="accent2"/>
                </a:solidFill>
                <a:latin typeface="Times New Roman"/>
                <a:ea typeface="Times New Roman"/>
                <a:cs typeface="Times New Roman"/>
                <a:sym typeface="Times New Roman"/>
              </a:rPr>
              <a:t> tohoto prostranství pro kulturní, sportovní a reklamní akce nebo potřeby tvorby filmových a televizních děl</a:t>
            </a:r>
            <a:r>
              <a:rPr b="0" i="0" lang="cs-CZ" sz="3000" u="none" cap="none" strike="noStrike">
                <a:solidFill>
                  <a:srgbClr val="000000"/>
                </a:solidFill>
                <a:latin typeface="Times New Roman"/>
                <a:ea typeface="Times New Roman"/>
                <a:cs typeface="Times New Roman"/>
                <a:sym typeface="Times New Roman"/>
              </a:rPr>
              <a:t>. </a:t>
            </a:r>
            <a:r>
              <a:rPr b="1" i="0" lang="cs-CZ" sz="3000" u="none" cap="none" strike="noStrike">
                <a:solidFill>
                  <a:srgbClr val="000000"/>
                </a:solidFill>
                <a:latin typeface="Times New Roman"/>
                <a:ea typeface="Times New Roman"/>
                <a:cs typeface="Times New Roman"/>
                <a:sym typeface="Times New Roman"/>
              </a:rPr>
              <a:t>Z akcí pořádaných na veřejném prostranství, jejichž celý výtěžek je odveden na charitativní a veřejně prospěšné účely, se poplatek neplatí.</a:t>
            </a:r>
            <a:endParaRPr b="1"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100"/>
          <p:cNvSpPr/>
          <p:nvPr/>
        </p:nvSpPr>
        <p:spPr>
          <a:xfrm>
            <a:off x="0" y="0"/>
            <a:ext cx="11919284" cy="6324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Hlava III</a:t>
            </a:r>
            <a:endParaRPr b="0" i="0" sz="3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cs-CZ" sz="3000" u="none" cap="none" strike="noStrike">
                <a:solidFill>
                  <a:srgbClr val="000000"/>
                </a:solidFill>
                <a:latin typeface="Times New Roman"/>
                <a:ea typeface="Times New Roman"/>
                <a:cs typeface="Times New Roman"/>
                <a:sym typeface="Times New Roman"/>
              </a:rPr>
              <a:t>Poplatek za užívání veřejného prostranství</a:t>
            </a:r>
            <a:endParaRPr/>
          </a:p>
          <a:p>
            <a:pPr indent="-342900" lvl="0" marL="342900" marR="0" rtl="0" algn="ctr">
              <a:lnSpc>
                <a:spcPct val="100000"/>
              </a:lnSpc>
              <a:spcBef>
                <a:spcPts val="1200"/>
              </a:spcBef>
              <a:spcAft>
                <a:spcPts val="0"/>
              </a:spcAft>
              <a:buClr>
                <a:srgbClr val="000000"/>
              </a:buClr>
              <a:buSzPts val="3000"/>
              <a:buFont typeface="Arial"/>
              <a:buChar char="●"/>
            </a:pPr>
            <a:r>
              <a:rPr b="0" i="0" lang="cs-CZ" sz="3000" u="none" cap="none" strike="noStrike">
                <a:solidFill>
                  <a:srgbClr val="000000"/>
                </a:solidFill>
                <a:latin typeface="Times New Roman"/>
                <a:ea typeface="Times New Roman"/>
                <a:cs typeface="Times New Roman"/>
                <a:sym typeface="Times New Roman"/>
              </a:rPr>
              <a:t>§ 4</a:t>
            </a:r>
            <a:endParaRPr/>
          </a:p>
          <a:p>
            <a:pPr indent="-228600" lvl="2" marL="1143000" marR="0" rtl="0" algn="just">
              <a:lnSpc>
                <a:spcPct val="100000"/>
              </a:lnSpc>
              <a:spcBef>
                <a:spcPts val="600"/>
              </a:spcBef>
              <a:spcAft>
                <a:spcPts val="0"/>
              </a:spcAft>
              <a:buClr>
                <a:srgbClr val="000000"/>
              </a:buClr>
              <a:buSzPts val="3000"/>
              <a:buFont typeface="Arial"/>
              <a:buAutoNum type="arabicParenBoth"/>
            </a:pPr>
            <a:r>
              <a:rPr b="0" i="0" lang="cs-CZ" sz="3000" u="none" cap="none" strike="noStrike">
                <a:solidFill>
                  <a:srgbClr val="000000"/>
                </a:solidFill>
                <a:latin typeface="Times New Roman"/>
                <a:ea typeface="Times New Roman"/>
                <a:cs typeface="Times New Roman"/>
                <a:sym typeface="Times New Roman"/>
              </a:rPr>
              <a:t>Poplatek za užívání veřejného prostranství se vybírá za zvláštní užívání </a:t>
            </a:r>
            <a:r>
              <a:rPr b="0" i="0" lang="cs-CZ" sz="3000" u="none" cap="none" strike="noStrike">
                <a:solidFill>
                  <a:schemeClr val="dk1"/>
                </a:solidFill>
                <a:latin typeface="Times New Roman"/>
                <a:ea typeface="Times New Roman"/>
                <a:cs typeface="Times New Roman"/>
                <a:sym typeface="Times New Roman"/>
              </a:rPr>
              <a:t>veřejného prostranství,</a:t>
            </a:r>
            <a:r>
              <a:rPr b="0" baseline="30000" i="0" lang="cs-CZ" sz="3000" u="none" cap="none" strike="noStrike">
                <a:solidFill>
                  <a:schemeClr val="dk1"/>
                </a:solidFill>
                <a:latin typeface="Times New Roman"/>
                <a:ea typeface="Times New Roman"/>
                <a:cs typeface="Times New Roman"/>
                <a:sym typeface="Times New Roman"/>
              </a:rPr>
              <a:t>4b)</a:t>
            </a:r>
            <a:r>
              <a:rPr b="0" i="0" lang="cs-CZ" sz="3000" u="none" cap="none" strike="noStrike">
                <a:solidFill>
                  <a:schemeClr val="dk1"/>
                </a:solidFill>
                <a:latin typeface="Times New Roman"/>
                <a:ea typeface="Times New Roman"/>
                <a:cs typeface="Times New Roman"/>
                <a:sym typeface="Times New Roman"/>
              </a:rPr>
              <a:t> kterým se rozumí provádění výkopových prací, umístění dočasných staveb a zařízení sloužících pro poskytování prodeje a služeb, pro umístění stavebních nebo reklamních zařízení, zařízení cirkusů, lunaparků a jiných obdobných atrakcí, umístění skládek, vyhrazení trvalého parkovacího místa a užívání tohoto prostranství pro kulturní, sportovní a reklamní akce nebo potřeby tvorby filmových a televizních děl. </a:t>
            </a:r>
            <a:r>
              <a:rPr b="0" i="0" lang="cs-CZ" sz="3000" u="none" cap="none" strike="noStrike">
                <a:solidFill>
                  <a:schemeClr val="accent1"/>
                </a:solidFill>
                <a:latin typeface="Times New Roman"/>
                <a:ea typeface="Times New Roman"/>
                <a:cs typeface="Times New Roman"/>
                <a:sym typeface="Times New Roman"/>
              </a:rPr>
              <a:t>Z akcí pořádaných na veřejném prostranství, jejichž celý výtěžek je odveden na charitativní a veřejně prospěšné účely, se poplatek neplatí.</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otiv Office">
  <a:themeElements>
    <a:clrScheme name="Kancelář">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ébla">
  <a:themeElements>
    <a:clrScheme name="Stébla">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Vlastimil Veselý</dc:creator>
</cp:coreProperties>
</file>