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81" r:id="rId4"/>
    <p:sldId id="356" r:id="rId5"/>
    <p:sldId id="282" r:id="rId6"/>
    <p:sldId id="357" r:id="rId7"/>
    <p:sldId id="358" r:id="rId8"/>
    <p:sldId id="359" r:id="rId9"/>
    <p:sldId id="360" r:id="rId10"/>
    <p:sldId id="361" r:id="rId11"/>
    <p:sldId id="362" r:id="rId12"/>
    <p:sldId id="258" r:id="rId13"/>
    <p:sldId id="363" r:id="rId14"/>
    <p:sldId id="364" r:id="rId15"/>
    <p:sldId id="306" r:id="rId16"/>
    <p:sldId id="307" r:id="rId17"/>
    <p:sldId id="365" r:id="rId18"/>
    <p:sldId id="308" r:id="rId19"/>
    <p:sldId id="366" r:id="rId20"/>
    <p:sldId id="367" r:id="rId21"/>
    <p:sldId id="368" r:id="rId22"/>
    <p:sldId id="309" r:id="rId23"/>
    <p:sldId id="369" r:id="rId24"/>
    <p:sldId id="310" r:id="rId25"/>
    <p:sldId id="370" r:id="rId26"/>
    <p:sldId id="371" r:id="rId27"/>
    <p:sldId id="311" r:id="rId28"/>
    <p:sldId id="372" r:id="rId29"/>
    <p:sldId id="374" r:id="rId30"/>
    <p:sldId id="351" r:id="rId31"/>
    <p:sldId id="380" r:id="rId32"/>
    <p:sldId id="375" r:id="rId33"/>
    <p:sldId id="376" r:id="rId34"/>
    <p:sldId id="377" r:id="rId35"/>
    <p:sldId id="378" r:id="rId36"/>
    <p:sldId id="379" r:id="rId37"/>
    <p:sldId id="347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94703" autoAdjust="0"/>
  </p:normalViewPr>
  <p:slideViewPr>
    <p:cSldViewPr>
      <p:cViewPr>
        <p:scale>
          <a:sx n="80" d="100"/>
          <a:sy n="80" d="100"/>
        </p:scale>
        <p:origin x="-4448" y="-17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D1365E-7B92-4D60-A77C-E4BADCFD8E82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5D5FE40-16C5-4AA5-A0A8-1ADE2F92F83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esip.cz/cz/legislativa/silnicni-zakon-s-komentarem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84976" cy="1872208"/>
          </a:xfrm>
        </p:spPr>
        <p:txBody>
          <a:bodyPr>
            <a:normAutofit/>
          </a:bodyPr>
          <a:lstStyle/>
          <a:p>
            <a:r>
              <a:rPr lang="cs-CZ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 obecné povahy v agendě dopravního značení</a:t>
            </a:r>
            <a:endParaRPr lang="cs-CZ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716016" y="3573016"/>
            <a:ext cx="4096544" cy="18002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Bc. Miroslav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LL.M.</a:t>
            </a:r>
          </a:p>
          <a:p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mirek.sachl@seznam.cz)</a:t>
            </a:r>
          </a:p>
          <a:p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akreditace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MV: AK/I-36/2010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11.03.2025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356992"/>
            <a:ext cx="2952328" cy="284457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28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opatření 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988840"/>
            <a:ext cx="85329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NSS </a:t>
            </a:r>
            <a:r>
              <a:rPr lang="cs-CZ" sz="2000" dirty="0" smtClean="0"/>
              <a:t>čj</a:t>
            </a:r>
            <a:r>
              <a:rPr lang="cs-CZ" sz="2000" dirty="0"/>
              <a:t>. </a:t>
            </a:r>
            <a:r>
              <a:rPr lang="cs-CZ" sz="2000" b="1" i="1" dirty="0"/>
              <a:t>1 </a:t>
            </a:r>
            <a:r>
              <a:rPr lang="cs-CZ" sz="2000" b="1" i="1" dirty="0" err="1"/>
              <a:t>Ao</a:t>
            </a:r>
            <a:r>
              <a:rPr lang="cs-CZ" sz="2000" b="1" i="1" dirty="0"/>
              <a:t> 1/2005-98 </a:t>
            </a:r>
            <a:r>
              <a:rPr lang="cs-CZ" sz="2000" dirty="0" smtClean="0"/>
              <a:t>obsahující příměr </a:t>
            </a:r>
            <a:r>
              <a:rPr lang="cs-CZ" sz="2000" dirty="0"/>
              <a:t>k problematice dopravního značení. NSS zde hovoří o tom, že dopravní značení „</a:t>
            </a:r>
            <a:r>
              <a:rPr lang="cs-CZ" sz="2000" i="1" dirty="0"/>
              <a:t>Dej přednost v jízdě!</a:t>
            </a:r>
            <a:r>
              <a:rPr lang="cs-CZ" sz="2000" dirty="0"/>
              <a:t>“ a „</a:t>
            </a:r>
            <a:r>
              <a:rPr lang="cs-CZ" sz="2000" i="1" dirty="0"/>
              <a:t>Hlavní pozemní komunikace</a:t>
            </a:r>
            <a:r>
              <a:rPr lang="cs-CZ" sz="2000" dirty="0"/>
              <a:t>“, umístěné na křižovatce určitých ulic řeší konkrétní dopravní situaci v tomto místě, tedy svůj předmět vymezuje nikoliv obecně, ale jednoznačně konkrétně. </a:t>
            </a:r>
            <a:endParaRPr lang="cs-CZ" sz="2000" dirty="0" smtClean="0"/>
          </a:p>
          <a:p>
            <a:pPr algn="just"/>
            <a:r>
              <a:rPr lang="cs-CZ" sz="2000" dirty="0" smtClean="0"/>
              <a:t>V </a:t>
            </a:r>
            <a:r>
              <a:rPr lang="cs-CZ" sz="2000" dirty="0"/>
              <a:t>případě OOP s konkrétně vymezeným předmětem nemůže být o jeho obecnosti co do subjektů pochyb, když je nepochybné, že shora zmíněné dopravní značky se vztahují obecně na všechny účastníky </a:t>
            </a:r>
            <a:r>
              <a:rPr lang="cs-CZ" sz="2000" dirty="0" smtClean="0"/>
              <a:t>provozu na PK, </a:t>
            </a:r>
            <a:r>
              <a:rPr lang="cs-CZ" sz="2000" dirty="0"/>
              <a:t>kteří budou touto křižovatkou projíždět, tedy logicky okruh těchto osob je určen jako množina vymezená určitými znaky, přičemž dopravní značení se přirozeně vztahuje ke všem těmto osobám.</a:t>
            </a:r>
          </a:p>
        </p:txBody>
      </p:sp>
    </p:spTree>
    <p:extLst>
      <p:ext uri="{BB962C8B-B14F-4D97-AF65-F5344CB8AC3E}">
        <p14:creationId xmlns:p14="http://schemas.microsoft.com/office/powerpoint/2010/main" val="15934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opatření 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988840"/>
            <a:ext cx="8532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/>
              <a:t>Příklady OOP:</a:t>
            </a:r>
          </a:p>
          <a:p>
            <a:pPr algn="just"/>
            <a:endParaRPr lang="cs-CZ" sz="2000" u="sng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nařízení </a:t>
            </a:r>
            <a:r>
              <a:rPr lang="cs-CZ" sz="2000" dirty="0"/>
              <a:t>obce vymezující parkovací zóny ve smyslu </a:t>
            </a:r>
            <a:r>
              <a:rPr lang="cs-CZ" sz="2000" dirty="0" smtClean="0"/>
              <a:t>§ </a:t>
            </a:r>
            <a:r>
              <a:rPr lang="cs-CZ" sz="2000" dirty="0"/>
              <a:t>23 odst. 1 písm. a) a c) zákona o pozemních komunikacích podle usnesení ÚS </a:t>
            </a:r>
            <a:r>
              <a:rPr lang="cs-CZ" sz="2000" dirty="0" err="1"/>
              <a:t>sp</a:t>
            </a:r>
            <a:r>
              <a:rPr lang="cs-CZ" sz="2000" dirty="0"/>
              <a:t>. zn. </a:t>
            </a:r>
            <a:r>
              <a:rPr lang="cs-CZ" sz="2000" b="1" i="1" dirty="0" err="1"/>
              <a:t>Pl</a:t>
            </a:r>
            <a:r>
              <a:rPr lang="cs-CZ" sz="2000" b="1" i="1" dirty="0"/>
              <a:t>. ÚS </a:t>
            </a:r>
            <a:r>
              <a:rPr lang="cs-CZ" sz="2000" b="1" i="1" dirty="0" smtClean="0"/>
              <a:t>14/08,</a:t>
            </a:r>
          </a:p>
          <a:p>
            <a:pPr algn="just"/>
            <a:endParaRPr lang="cs-CZ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nařízení </a:t>
            </a:r>
            <a:r>
              <a:rPr lang="cs-CZ" sz="2000" dirty="0"/>
              <a:t>obce o stavební uzávěře podle rozsudku NSS čj. </a:t>
            </a:r>
            <a:r>
              <a:rPr lang="cs-CZ" sz="2000" b="1" i="1" dirty="0"/>
              <a:t>6 </a:t>
            </a:r>
            <a:r>
              <a:rPr lang="cs-CZ" sz="2000" b="1" i="1" dirty="0" err="1"/>
              <a:t>Ao</a:t>
            </a:r>
            <a:r>
              <a:rPr lang="cs-CZ" sz="2000" b="1" i="1" dirty="0"/>
              <a:t> </a:t>
            </a:r>
            <a:r>
              <a:rPr lang="cs-CZ" sz="2000" b="1" i="1" dirty="0" smtClean="0"/>
              <a:t>2/2009,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sz="2000" b="1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schválení </a:t>
            </a:r>
            <a:r>
              <a:rPr lang="cs-CZ" sz="2000" dirty="0"/>
              <a:t>či </a:t>
            </a:r>
            <a:r>
              <a:rPr lang="cs-CZ" sz="2000" dirty="0" smtClean="0"/>
              <a:t>změna </a:t>
            </a:r>
            <a:r>
              <a:rPr lang="cs-CZ" sz="2000" dirty="0"/>
              <a:t>územně plánovací dokumentace podle rozsudku NSS čj. </a:t>
            </a:r>
            <a:r>
              <a:rPr lang="cs-CZ" sz="2000" b="1" i="1" dirty="0"/>
              <a:t>1 </a:t>
            </a:r>
            <a:r>
              <a:rPr lang="cs-CZ" sz="2000" b="1" i="1" dirty="0" err="1"/>
              <a:t>Ao</a:t>
            </a:r>
            <a:r>
              <a:rPr lang="cs-CZ" sz="2000" b="1" i="1" dirty="0"/>
              <a:t> </a:t>
            </a:r>
            <a:r>
              <a:rPr lang="cs-CZ" sz="2000" b="1" i="1" dirty="0" smtClean="0"/>
              <a:t>1/2006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792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Zahájení řízení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5516" y="1700808"/>
            <a:ext cx="86769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Řízení je procesně </a:t>
            </a:r>
            <a:r>
              <a:rPr lang="cs-CZ" sz="2000" dirty="0" smtClean="0"/>
              <a:t>upraveno v § 172 a násl. </a:t>
            </a:r>
            <a:r>
              <a:rPr lang="cs-CZ" sz="2000" b="1" dirty="0" smtClean="0"/>
              <a:t> zákona </a:t>
            </a:r>
            <a:r>
              <a:rPr lang="cs-CZ" sz="2000" b="1" dirty="0"/>
              <a:t>č. 500/2004 Sb., správní řád, v platném znění (SŘ).</a:t>
            </a:r>
            <a:endParaRPr lang="cs-CZ" sz="2000" dirty="0"/>
          </a:p>
          <a:p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OOP </a:t>
            </a:r>
            <a:r>
              <a:rPr lang="cs-CZ" sz="2000" dirty="0"/>
              <a:t>je </a:t>
            </a:r>
            <a:r>
              <a:rPr lang="cs-CZ" sz="2000" dirty="0" smtClean="0"/>
              <a:t>vydáváno </a:t>
            </a:r>
            <a:r>
              <a:rPr lang="cs-CZ" sz="2000" dirty="0"/>
              <a:t>na návrh. </a:t>
            </a:r>
            <a:r>
              <a:rPr lang="cs-CZ" sz="2000" dirty="0" smtClean="0"/>
              <a:t>OOP lze zahájit </a:t>
            </a:r>
            <a:r>
              <a:rPr lang="cs-CZ" sz="2000" dirty="0"/>
              <a:t>výhradně z moci úřední. </a:t>
            </a:r>
            <a:endParaRPr lang="cs-CZ" sz="2000" dirty="0" smtClean="0"/>
          </a:p>
          <a:p>
            <a:pPr algn="just"/>
            <a:r>
              <a:rPr lang="cs-CZ" sz="2000" dirty="0"/>
              <a:t>	</a:t>
            </a:r>
            <a:r>
              <a:rPr lang="cs-CZ" sz="2000" dirty="0" smtClean="0"/>
              <a:t>„</a:t>
            </a:r>
            <a:r>
              <a:rPr lang="cs-CZ" sz="2000" i="1" dirty="0"/>
              <a:t>Z úpravy obsažené ve správním řádu lze dovodit, že řízení o vydání </a:t>
            </a:r>
            <a:r>
              <a:rPr lang="cs-CZ" sz="2000" i="1" dirty="0" smtClean="0"/>
              <a:t>	opatření </a:t>
            </a:r>
            <a:r>
              <a:rPr lang="cs-CZ" sz="2000" i="1" dirty="0"/>
              <a:t>obecné povahy, vzdor tomu, že se zde hovoří o „návrhu“ se </a:t>
            </a:r>
            <a:r>
              <a:rPr lang="cs-CZ" sz="2000" i="1" dirty="0" smtClean="0"/>
              <a:t>	zahajuje </a:t>
            </a:r>
            <a:r>
              <a:rPr lang="cs-CZ" sz="2000" i="1" dirty="0"/>
              <a:t>z moci úřední, čímž je vyloučeno, aby takto bylo postupováno k </a:t>
            </a:r>
            <a:r>
              <a:rPr lang="cs-CZ" sz="2000" i="1" dirty="0" smtClean="0"/>
              <a:t>	podnětu </a:t>
            </a:r>
            <a:r>
              <a:rPr lang="cs-CZ" sz="2000" i="1" dirty="0"/>
              <a:t>zvenčí veřejné </a:t>
            </a:r>
            <a:r>
              <a:rPr lang="cs-CZ" sz="2000" i="1" dirty="0" smtClean="0"/>
              <a:t>správy</a:t>
            </a:r>
            <a:r>
              <a:rPr lang="cs-CZ" sz="2000" dirty="0" smtClean="0"/>
              <a:t>“ (viz PRŮCHA</a:t>
            </a:r>
            <a:r>
              <a:rPr lang="cs-CZ" sz="2000" dirty="0"/>
              <a:t>, Petr. </a:t>
            </a:r>
            <a:r>
              <a:rPr lang="cs-CZ" sz="2000" i="1" dirty="0"/>
              <a:t>Správní právo: </a:t>
            </a:r>
            <a:r>
              <a:rPr lang="cs-CZ" sz="2000" i="1" dirty="0" smtClean="0"/>
              <a:t>	obecná </a:t>
            </a:r>
            <a:r>
              <a:rPr lang="cs-CZ" sz="2000" i="1" dirty="0"/>
              <a:t>část. 8., dopl. a </a:t>
            </a:r>
            <a:r>
              <a:rPr lang="cs-CZ" sz="2000" i="1" dirty="0" err="1"/>
              <a:t>aktualiz</a:t>
            </a:r>
            <a:r>
              <a:rPr lang="cs-CZ" sz="2000" i="1" dirty="0"/>
              <a:t>. vyd</a:t>
            </a:r>
            <a:r>
              <a:rPr lang="cs-CZ" sz="2000" i="1" dirty="0" smtClean="0"/>
              <a:t>.</a:t>
            </a:r>
            <a:r>
              <a:rPr lang="cs-CZ" sz="2000" dirty="0" smtClean="0"/>
              <a:t>)</a:t>
            </a:r>
          </a:p>
          <a:p>
            <a:pPr algn="just"/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Správní </a:t>
            </a:r>
            <a:r>
              <a:rPr lang="cs-CZ" sz="2000" dirty="0"/>
              <a:t>řád současně ani nevylučuje jinou procesní úpravu ve zvláštních předpisech, mohou tedy upravit způsob zahájení řízení o vydání OOP speciálním způsobem. Zde je na místě upozornit, že vydání OOP na žádost umožňuje například </a:t>
            </a:r>
            <a:r>
              <a:rPr lang="cs-CZ" sz="2000" dirty="0" smtClean="0"/>
              <a:t>§ </a:t>
            </a:r>
            <a:r>
              <a:rPr lang="cs-CZ" sz="2000" dirty="0"/>
              <a:t>19a odst. 2 zákona o pozemních komunikacích v případech stanovení dočasného zákazu stání nebo </a:t>
            </a:r>
            <a:r>
              <a:rPr lang="cs-CZ" sz="2000" dirty="0" smtClean="0"/>
              <a:t>zastavení.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138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Zahájení řízení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5516" y="1700808"/>
            <a:ext cx="86769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Zahájení řízení o vydání OOP z moci úřední lze </a:t>
            </a:r>
            <a:r>
              <a:rPr lang="cs-CZ" sz="2000" dirty="0" smtClean="0"/>
              <a:t>v </a:t>
            </a:r>
            <a:r>
              <a:rPr lang="cs-CZ" sz="2000" dirty="0"/>
              <a:t>případě vnějších podnětů charakterizovat jako výsledek vyhodnocení ze strany veřejnosti podaného podnětu a správního uvážení k tomu příslušného správního orgánu, který daný podnět vyhodnotil jako relevantní a zasluhující si projednání jeho návrhu v řádném procesu.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Samotný </a:t>
            </a:r>
            <a:r>
              <a:rPr lang="cs-CZ" sz="2000" dirty="0"/>
              <a:t>návrh OOP musí obsahovat část </a:t>
            </a:r>
            <a:r>
              <a:rPr lang="cs-CZ" sz="2000" b="1" dirty="0"/>
              <a:t>odůvodnění</a:t>
            </a:r>
            <a:r>
              <a:rPr lang="cs-CZ" sz="2000" dirty="0"/>
              <a:t>, tedy již ve fázi zveřejnění návrhu OOP musí být návrh relevantně odůvodněn. </a:t>
            </a:r>
            <a:r>
              <a:rPr lang="pl-PL" sz="2000" dirty="0" smtClean="0"/>
              <a:t>Viz rozsudek </a:t>
            </a:r>
            <a:r>
              <a:rPr lang="pl-PL" sz="2000" dirty="0"/>
              <a:t>NSS čj. </a:t>
            </a:r>
            <a:r>
              <a:rPr lang="pl-PL" sz="2000" b="1" i="1" dirty="0"/>
              <a:t>9 As 197/2022-49 </a:t>
            </a:r>
            <a:r>
              <a:rPr lang="pl-PL" sz="2000" dirty="0"/>
              <a:t>(bod 36</a:t>
            </a:r>
            <a:r>
              <a:rPr lang="pl-PL" sz="2000" dirty="0" smtClean="0"/>
              <a:t>), kde NSS dovodil </a:t>
            </a:r>
            <a:r>
              <a:rPr lang="pl-PL" sz="2000" dirty="0"/>
              <a:t>ze znění </a:t>
            </a:r>
            <a:r>
              <a:rPr lang="pl-PL" sz="2000" dirty="0" smtClean="0"/>
              <a:t>§ </a:t>
            </a:r>
            <a:r>
              <a:rPr lang="pl-PL" sz="2000" dirty="0"/>
              <a:t>172 odst. 1 správního řádu ve spojení s </a:t>
            </a:r>
            <a:r>
              <a:rPr lang="pl-PL" sz="2000" dirty="0" smtClean="0"/>
              <a:t>§ </a:t>
            </a:r>
            <a:r>
              <a:rPr lang="pl-PL" sz="2000" dirty="0"/>
              <a:t>172 odst. 4 správního řádu, </a:t>
            </a:r>
            <a:r>
              <a:rPr lang="pl-PL" sz="2000" dirty="0" smtClean="0"/>
              <a:t>že skutečně </a:t>
            </a:r>
            <a:r>
              <a:rPr lang="pl-PL" sz="2000" dirty="0"/>
              <a:t>nutné, aby již návrh OOP obsahoval odůvodnění, postačuje však přiměřeně stručné a obecné odůvodnění, neboť již to je způsobilé a dostačující pro uplatnění námitek a připomínek dotčených osob.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83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Zahájení řízení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5516" y="1700808"/>
            <a:ext cx="86769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Správní orgán má </a:t>
            </a:r>
            <a:r>
              <a:rPr lang="cs-CZ" sz="2000" dirty="0" smtClean="0"/>
              <a:t>povinnost </a:t>
            </a:r>
            <a:r>
              <a:rPr lang="cs-CZ" sz="2000" dirty="0"/>
              <a:t>uvést v odůvodnění OOP slovní popis zamýšlené úpravy provozu tak, aby bylo skutečně zřejmé, ve kterých konkrétních místech (dotčených částech </a:t>
            </a:r>
            <a:r>
              <a:rPr lang="cs-CZ" sz="2000" dirty="0" smtClean="0"/>
              <a:t>PK) </a:t>
            </a:r>
            <a:r>
              <a:rPr lang="cs-CZ" sz="2000" dirty="0"/>
              <a:t>dochází ke změnám tak, aby adresáti OOP nemuseli jednotlivé změny sami komplikovaně vyhledávat porovnáváním stavu „před“ a „po“ zamýšlené změně v dopravním </a:t>
            </a:r>
            <a:r>
              <a:rPr lang="cs-CZ" sz="2000" dirty="0" smtClean="0"/>
              <a:t>značení.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Řízení o vydání OOP se zahajuje okamžikem oznámení návrhu veřejnou vyhláškou, zveřejněnou na úřední desce. Návrh OOP musí být zveřejněn v plném znění a kompletní podobě.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Pakliže není vzhledem ke značnému rozsahu návrhu OOP možno tento zveřejnit na úřední desce v úplném znění, musí být na úřední desce uvedené, o jaké OOP se jedná, jakých zájmů se přímo dotýká, kde a v jaké lhůtě se lze s návrhem OOP seznámit. Úplné znění návrhu OOP včetně odůvodnění však musí být i v takovém případě zveřejněno způsobem umožňujícím dálkový </a:t>
            </a:r>
            <a:r>
              <a:rPr lang="cs-CZ" sz="2000" dirty="0" smtClean="0"/>
              <a:t>přístup.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9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Projednání návrhu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dotčenými orgány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5516" y="1916832"/>
            <a:ext cx="87489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Návrh OOP je třeba ponejprve </a:t>
            </a:r>
            <a:r>
              <a:rPr lang="cs-CZ" sz="2000" b="1" dirty="0"/>
              <a:t>projednat s dotčenými </a:t>
            </a:r>
            <a:r>
              <a:rPr lang="cs-CZ" sz="2000" b="1" dirty="0" smtClean="0"/>
              <a:t>orgány</a:t>
            </a:r>
            <a:r>
              <a:rPr lang="cs-CZ" sz="2000" dirty="0" smtClean="0"/>
              <a:t>. </a:t>
            </a:r>
            <a:r>
              <a:rPr lang="cs-CZ" sz="2000" dirty="0"/>
              <a:t>Dotčenými orgány jsou podle </a:t>
            </a:r>
            <a:r>
              <a:rPr lang="cs-CZ" sz="2000" dirty="0" smtClean="0"/>
              <a:t>§ </a:t>
            </a:r>
            <a:r>
              <a:rPr lang="cs-CZ" sz="2000" dirty="0"/>
              <a:t>136 správního řádu ty orgány, o kterých tak stanovuje zvláštní zákon, správní orgány a jiné orgány veřejné moci příslušné k vydání závazného stanoviska podle </a:t>
            </a:r>
            <a:r>
              <a:rPr lang="cs-CZ" sz="2000" dirty="0" smtClean="0"/>
              <a:t>§ </a:t>
            </a:r>
            <a:r>
              <a:rPr lang="cs-CZ" sz="2000" dirty="0"/>
              <a:t>149 odst. 1 správního řádu a územně samosprávné celky, pakliže se daná věc týká práva územně samosprávného celku na samosprávu. Okruh těchto dotčených orgánů vyplývá především ze zvláštních právních předpisů.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Na </a:t>
            </a:r>
            <a:r>
              <a:rPr lang="cs-CZ" sz="2000" dirty="0" smtClean="0"/>
              <a:t>úseku dopravního </a:t>
            </a:r>
            <a:r>
              <a:rPr lang="cs-CZ" sz="2000" dirty="0"/>
              <a:t>značení </a:t>
            </a:r>
            <a:r>
              <a:rPr lang="cs-CZ" sz="2000" dirty="0" smtClean="0"/>
              <a:t>se jedná o tyto DOSS:</a:t>
            </a:r>
          </a:p>
          <a:p>
            <a:pPr algn="just"/>
            <a:r>
              <a:rPr lang="cs-CZ" sz="2000" dirty="0" smtClean="0"/>
              <a:t>	Policie </a:t>
            </a:r>
            <a:r>
              <a:rPr lang="cs-CZ" sz="2000" dirty="0"/>
              <a:t>ČR, Drážní správní </a:t>
            </a:r>
            <a:r>
              <a:rPr lang="cs-CZ" sz="2000" dirty="0" smtClean="0"/>
              <a:t>úřad, </a:t>
            </a:r>
            <a:r>
              <a:rPr lang="cs-CZ" sz="2000" dirty="0"/>
              <a:t>územní </a:t>
            </a:r>
            <a:r>
              <a:rPr lang="cs-CZ" sz="2000" dirty="0" smtClean="0"/>
              <a:t>samosprávný celek.</a:t>
            </a:r>
          </a:p>
          <a:p>
            <a:pPr algn="just"/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Vyjádření těchto DOSS nemá povahu </a:t>
            </a:r>
            <a:r>
              <a:rPr lang="cs-CZ" sz="2000" dirty="0"/>
              <a:t>závazného </a:t>
            </a:r>
            <a:r>
              <a:rPr lang="cs-CZ" sz="2000" dirty="0" smtClean="0"/>
              <a:t>stanoviska.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68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Zveřejnění návrhu 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5516" y="2864843"/>
            <a:ext cx="8676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Postupem podle § </a:t>
            </a:r>
            <a:r>
              <a:rPr lang="cs-CZ" sz="2000" dirty="0"/>
              <a:t>172 odst. 1 správního řádu </a:t>
            </a:r>
            <a:r>
              <a:rPr lang="cs-CZ" sz="2000" dirty="0" smtClean="0"/>
              <a:t>se </a:t>
            </a:r>
            <a:r>
              <a:rPr lang="cs-CZ" sz="2000" dirty="0"/>
              <a:t>zveřejní návrh OOP formou </a:t>
            </a:r>
            <a:r>
              <a:rPr lang="cs-CZ" sz="2000" b="1" dirty="0"/>
              <a:t>vyvěšení veřejné </a:t>
            </a:r>
            <a:r>
              <a:rPr lang="cs-CZ" sz="2000" b="1" dirty="0" smtClean="0"/>
              <a:t>vyhlášky.</a:t>
            </a:r>
          </a:p>
          <a:p>
            <a:pPr algn="just"/>
            <a:endParaRPr lang="cs-CZ" sz="2000" u="sng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Minimální </a:t>
            </a:r>
            <a:r>
              <a:rPr lang="cs-CZ" sz="2000" dirty="0"/>
              <a:t>doba, po kterou </a:t>
            </a:r>
            <a:r>
              <a:rPr lang="cs-CZ" sz="2000" dirty="0" smtClean="0"/>
              <a:t>je </a:t>
            </a:r>
            <a:r>
              <a:rPr lang="cs-CZ" sz="2000" dirty="0"/>
              <a:t>nutné návrh OOP vyvěsit na úřední desce, </a:t>
            </a:r>
            <a:r>
              <a:rPr lang="cs-CZ" sz="2000" dirty="0" smtClean="0"/>
              <a:t>je </a:t>
            </a:r>
            <a:r>
              <a:rPr lang="cs-CZ" sz="2000" dirty="0"/>
              <a:t>potřebných </a:t>
            </a:r>
            <a:r>
              <a:rPr lang="cs-CZ" sz="2000" b="1" dirty="0"/>
              <a:t>30 </a:t>
            </a:r>
            <a:r>
              <a:rPr lang="cs-CZ" sz="2000" b="1" dirty="0" smtClean="0"/>
              <a:t>dnů </a:t>
            </a:r>
            <a:r>
              <a:rPr lang="cs-CZ" sz="2000" dirty="0" smtClean="0"/>
              <a:t>(součet </a:t>
            </a:r>
            <a:r>
              <a:rPr lang="cs-CZ" sz="2000" dirty="0"/>
              <a:t>15+15 </a:t>
            </a:r>
            <a:r>
              <a:rPr lang="cs-CZ" sz="2000" dirty="0" smtClean="0"/>
              <a:t>dnů). V podrobnostech viz NSS </a:t>
            </a:r>
            <a:r>
              <a:rPr lang="cs-CZ" sz="2000" dirty="0"/>
              <a:t>čj. </a:t>
            </a:r>
            <a:r>
              <a:rPr lang="cs-CZ" sz="2000" b="1" i="1" dirty="0"/>
              <a:t>7 As </a:t>
            </a:r>
            <a:r>
              <a:rPr lang="cs-CZ" sz="2000" b="1" i="1" dirty="0" smtClean="0"/>
              <a:t>39/2016-47</a:t>
            </a:r>
            <a:r>
              <a:rPr lang="cs-CZ" sz="2000" dirty="0" smtClean="0"/>
              <a:t>. Ke </a:t>
            </a:r>
            <a:r>
              <a:rPr lang="cs-CZ" sz="2000" dirty="0"/>
              <a:t>zveřejnění návrhu OOP dochází až 15 dnem po jeho vyvěšení, k tomu je třeba připočíst dalších 15 dnů, kdy musí být návrh OOP stále ještě umístěn na úřední desce poté, co tam byl zveřejněn.</a:t>
            </a:r>
          </a:p>
        </p:txBody>
      </p:sp>
    </p:spTree>
    <p:extLst>
      <p:ext uri="{BB962C8B-B14F-4D97-AF65-F5344CB8AC3E}">
        <p14:creationId xmlns:p14="http://schemas.microsoft.com/office/powerpoint/2010/main" val="10278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Zveřejnění návrhu 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5516" y="2864843"/>
            <a:ext cx="8676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Návrh </a:t>
            </a:r>
            <a:r>
              <a:rPr lang="cs-CZ" sz="2000" dirty="0"/>
              <a:t>OOP musí vždy nezbytně obsahovat výzvu dotčeným osobám k podávání námitek či připomínek. Absence výzvy k podávání námitek a připomínek představuje natolik závažnou procesní vadu, že bude mít zpravidla vždy důsledky zrušení OOP v rámci přezkumu (soudního či nadřízeného orgánu)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u="sng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případech složitějších návrhů OOP lze odkázat samostatně na zpracované a uveřejněné </a:t>
            </a:r>
            <a:r>
              <a:rPr lang="cs-CZ" sz="2000" dirty="0" smtClean="0"/>
              <a:t>PD.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966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Námitky a připomínky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000" y="1700808"/>
            <a:ext cx="86769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Prostřednictvím zapojení dotčených osob je zabezpečena vysoká úroveň ochrany veřejných subjektivních práv adresátů OOP. 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Dotčení práv adresátů při schvalování dopravního značení může spočívat třeba v zásahu do vlastnického práva, kdy dochází k regulaci nejvyšší dovolené rychlosti, omezení nebo naopak legalizaci parkování či přístupu k nemovitostem, může se také jednat o významný zásah do práva svobodně podnikat, když je záměrem omezit vjezd na </a:t>
            </a:r>
            <a:r>
              <a:rPr lang="cs-CZ" sz="2000" dirty="0" smtClean="0"/>
              <a:t>PK, </a:t>
            </a:r>
            <a:r>
              <a:rPr lang="cs-CZ" sz="2000" dirty="0"/>
              <a:t>kde doposud žádným způsobem regulován </a:t>
            </a:r>
            <a:r>
              <a:rPr lang="cs-CZ" sz="2000" dirty="0" smtClean="0"/>
              <a:t>nebyl.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Připomínky </a:t>
            </a:r>
            <a:r>
              <a:rPr lang="cs-CZ" sz="2000" dirty="0"/>
              <a:t>a námitky jsou upraveny v </a:t>
            </a:r>
            <a:r>
              <a:rPr lang="cs-CZ" sz="2000" dirty="0" smtClean="0"/>
              <a:t>§ </a:t>
            </a:r>
            <a:r>
              <a:rPr lang="cs-CZ" sz="2000" dirty="0"/>
              <a:t>172 odst. 4 a odst. 5 správního řádu.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 smtClean="0"/>
              <a:t>Připomínky</a:t>
            </a:r>
            <a:r>
              <a:rPr lang="cs-CZ" sz="2000" dirty="0" smtClean="0"/>
              <a:t> </a:t>
            </a:r>
            <a:r>
              <a:rPr lang="cs-CZ" sz="2000" dirty="0"/>
              <a:t>může podat kdokoli, jehož práva, povinnosti nebo zájmy mohou být OOP přímo dotčeny. </a:t>
            </a:r>
          </a:p>
        </p:txBody>
      </p:sp>
    </p:spTree>
    <p:extLst>
      <p:ext uri="{BB962C8B-B14F-4D97-AF65-F5344CB8AC3E}">
        <p14:creationId xmlns:p14="http://schemas.microsoft.com/office/powerpoint/2010/main" val="39107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Námitky a připomínky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000" y="1700808"/>
            <a:ext cx="86769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Připomínky se uplatňují </a:t>
            </a:r>
            <a:r>
              <a:rPr lang="cs-CZ" sz="2000" dirty="0"/>
              <a:t>se písemně u správního orgánu, případně také ústně pokud je nařízeno veřejné projednání. Správní orgán je poté povinen se připomínkami zabývat a vypořádat je v odůvodnění vydaného OOP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 smtClean="0"/>
              <a:t>Námitky </a:t>
            </a:r>
            <a:r>
              <a:rPr lang="cs-CZ" sz="2000" dirty="0"/>
              <a:t>mohou podat vlastníci nemovitostí, jejichž práva, povinnosti nebo zájmy související s výkonem vlastnického práva mohou být předmětem OOP přímo dotčeny, nebo, určí-li tak správní orgán, i jiné osoby, jejichž oprávněné zájmy mohou být OOP přímo dotčeny.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Zatímco </a:t>
            </a:r>
            <a:r>
              <a:rPr lang="cs-CZ" sz="2000" dirty="0"/>
              <a:t>námitky může vznést pouze taxativně vymezená osoba (</a:t>
            </a:r>
            <a:r>
              <a:rPr lang="cs-CZ" sz="2000" dirty="0" smtClean="0"/>
              <a:t>resp. </a:t>
            </a:r>
            <a:r>
              <a:rPr lang="cs-CZ" sz="2000" dirty="0"/>
              <a:t>okruh osob omezený zákonem), která v zásadě musí být návrhem OOP přímo dotčena, připomínky může uplatnit a podat </a:t>
            </a:r>
            <a:r>
              <a:rPr lang="cs-CZ" sz="2000" i="1" dirty="0"/>
              <a:t>de facto </a:t>
            </a:r>
            <a:r>
              <a:rPr lang="cs-CZ" sz="2000" dirty="0"/>
              <a:t>jakákoliv osoba (kdokoliv).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180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Prameny právní úpravy,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předmět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988840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Právní </a:t>
            </a:r>
            <a:r>
              <a:rPr lang="cs-CZ" sz="2800" b="1" dirty="0"/>
              <a:t>předpisy</a:t>
            </a:r>
            <a:r>
              <a:rPr lang="cs-CZ" sz="2800" b="1" dirty="0" smtClean="0"/>
              <a:t>:</a:t>
            </a:r>
          </a:p>
          <a:p>
            <a:pPr algn="just"/>
            <a:endParaRPr lang="cs-CZ" sz="2800" dirty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cs-CZ" sz="2000" dirty="0"/>
              <a:t>Zákon </a:t>
            </a:r>
            <a:r>
              <a:rPr lang="cs-CZ" sz="2000" dirty="0" smtClean="0"/>
              <a:t>č</a:t>
            </a:r>
            <a:r>
              <a:rPr lang="cs-CZ" sz="2000" dirty="0"/>
              <a:t>. 361/2000 Sb., o provozu na pozemních komunikacích a o změnách některých zákonů (zákon o silničním provozu), v platném znění </a:t>
            </a:r>
            <a:endParaRPr lang="cs-CZ" sz="2000" dirty="0" smtClean="0"/>
          </a:p>
          <a:p>
            <a:pPr lvl="1" algn="just"/>
            <a:endParaRPr lang="cs-CZ" sz="2000" dirty="0" smtClean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cs-CZ" sz="2000" dirty="0" smtClean="0"/>
              <a:t>Vyhláška </a:t>
            </a:r>
            <a:r>
              <a:rPr lang="cs-CZ" sz="2000" dirty="0"/>
              <a:t>č. 294/2015 Sb., kterou se provádějí pravidla provozu na pozemních komunikacích, v platném znění </a:t>
            </a:r>
            <a:endParaRPr lang="cs-CZ" sz="2000" dirty="0" smtClean="0"/>
          </a:p>
          <a:p>
            <a:pPr lvl="1" algn="just"/>
            <a:endParaRPr lang="cs-CZ" sz="2000" dirty="0" smtClean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cs-CZ" sz="2000" dirty="0" smtClean="0"/>
              <a:t>Zákon </a:t>
            </a:r>
            <a:r>
              <a:rPr lang="cs-CZ" sz="2000" dirty="0"/>
              <a:t>č. 13/1997 Sb., o pozemních komunikacích, v platném znění </a:t>
            </a:r>
            <a:endParaRPr lang="cs-CZ" sz="2000" dirty="0" smtClean="0"/>
          </a:p>
          <a:p>
            <a:pPr lvl="1" algn="just"/>
            <a:endParaRPr lang="cs-CZ" sz="2000" dirty="0" smtClean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cs-CZ" sz="2000" dirty="0" smtClean="0"/>
              <a:t>Zákon </a:t>
            </a:r>
            <a:r>
              <a:rPr lang="cs-CZ" sz="2000" dirty="0"/>
              <a:t>č. 500/2004 Sb., správní řád, v platném znění</a:t>
            </a:r>
          </a:p>
        </p:txBody>
      </p:sp>
    </p:spTree>
    <p:extLst>
      <p:ext uri="{BB962C8B-B14F-4D97-AF65-F5344CB8AC3E}">
        <p14:creationId xmlns:p14="http://schemas.microsoft.com/office/powerpoint/2010/main" val="26483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Námitky a připomínky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000" y="1700808"/>
            <a:ext cx="86769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Dotčeným </a:t>
            </a:r>
            <a:r>
              <a:rPr lang="cs-CZ" sz="2000" dirty="0"/>
              <a:t>osobám </a:t>
            </a:r>
            <a:r>
              <a:rPr lang="cs-CZ" sz="2000" dirty="0" smtClean="0"/>
              <a:t>musí být stanovena lhůta </a:t>
            </a:r>
            <a:r>
              <a:rPr lang="cs-CZ" sz="2000" dirty="0"/>
              <a:t>pro jejich </a:t>
            </a:r>
            <a:r>
              <a:rPr lang="cs-CZ" sz="2000" dirty="0" smtClean="0"/>
              <a:t>podání. Lhůtu </a:t>
            </a:r>
            <a:r>
              <a:rPr lang="cs-CZ" sz="2000" b="1" dirty="0"/>
              <a:t>30 dnů </a:t>
            </a:r>
            <a:r>
              <a:rPr lang="cs-CZ" sz="2000" dirty="0"/>
              <a:t>ode dne zveřejnění návrhu OOP k podání námitek určuje </a:t>
            </a:r>
            <a:r>
              <a:rPr lang="cs-CZ" sz="2000" dirty="0" smtClean="0"/>
              <a:t>přímo § </a:t>
            </a:r>
            <a:r>
              <a:rPr lang="cs-CZ" sz="2000" dirty="0"/>
              <a:t>172 odst. 5 správního řádu. </a:t>
            </a:r>
            <a:r>
              <a:rPr lang="cs-CZ" sz="2000" dirty="0" smtClean="0"/>
              <a:t>Lhůtu </a:t>
            </a:r>
            <a:r>
              <a:rPr lang="cs-CZ" sz="2000" dirty="0"/>
              <a:t>nelze prominout. Lhůta k podání připomínek </a:t>
            </a:r>
            <a:r>
              <a:rPr lang="cs-CZ" sz="2000" dirty="0" smtClean="0"/>
              <a:t>určena </a:t>
            </a:r>
            <a:r>
              <a:rPr lang="cs-CZ" sz="2000" dirty="0"/>
              <a:t>není. V praxi je nejvíce používána analogická aplikace lhůty pro podání námitek, tedy stanovení 30 dnů ode dne zveřejnění návrhu OOP.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Pro počátek běhu lhůty k podání námitek a připomínek není rozhodný den samotného vyvěšení veřejné vyhlášky na úřední desce správního orgánu, jak se někteří mylně domnívají. Relevantní je totiž výhradně den doručení veřejné vyhlášky, jak poukazuje NSS v rámci judikátu čj. </a:t>
            </a:r>
            <a:r>
              <a:rPr lang="cs-CZ" sz="2000" b="1" i="1" dirty="0"/>
              <a:t>6 As </a:t>
            </a:r>
            <a:r>
              <a:rPr lang="cs-CZ" sz="2000" b="1" i="1" dirty="0" smtClean="0"/>
              <a:t>231/2015-44</a:t>
            </a:r>
            <a:r>
              <a:rPr lang="cs-CZ" sz="20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→ </a:t>
            </a:r>
            <a:r>
              <a:rPr lang="cs-CZ" sz="2000" b="1" dirty="0" smtClean="0"/>
              <a:t>30denní </a:t>
            </a:r>
            <a:r>
              <a:rPr lang="cs-CZ" sz="2000" b="1" dirty="0"/>
              <a:t>lhůta k podání námitek proti návrhu OOP (a obdobně i </a:t>
            </a:r>
            <a:r>
              <a:rPr lang="cs-CZ" sz="2000" b="1" dirty="0" smtClean="0"/>
              <a:t>	lhůta </a:t>
            </a:r>
            <a:r>
              <a:rPr lang="cs-CZ" sz="2000" b="1" dirty="0"/>
              <a:t>k napadení OOP u soudu) běží nikoliv od vyvěšení návrhu OOP </a:t>
            </a:r>
            <a:r>
              <a:rPr lang="cs-CZ" sz="2000" b="1" dirty="0" smtClean="0"/>
              <a:t>	na </a:t>
            </a:r>
            <a:r>
              <a:rPr lang="cs-CZ" sz="2000" b="1" dirty="0"/>
              <a:t>úřední desce, ale až od uplynutí dalších 15dnů, čímž teprve je návrh </a:t>
            </a:r>
            <a:r>
              <a:rPr lang="cs-CZ" sz="2000" b="1" dirty="0" smtClean="0"/>
              <a:t>	OOP </a:t>
            </a:r>
            <a:r>
              <a:rPr lang="cs-CZ" sz="2000" b="1" dirty="0"/>
              <a:t>zveřejněn (tedy celkem 45 dnů, součtem lhůty 15 a 30 dnů).</a:t>
            </a:r>
            <a:endParaRPr lang="cs-CZ" sz="20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620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Námitky a připomínky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000" y="1700808"/>
            <a:ext cx="86769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 smtClean="0"/>
              <a:t>Vypořádání </a:t>
            </a:r>
            <a:r>
              <a:rPr lang="cs-CZ" sz="2000" b="1" dirty="0"/>
              <a:t>vznesených </a:t>
            </a:r>
            <a:r>
              <a:rPr lang="cs-CZ" sz="2000" b="1" dirty="0" smtClean="0"/>
              <a:t>námitek:</a:t>
            </a:r>
            <a:r>
              <a:rPr lang="cs-CZ" sz="2000" b="1" dirty="0"/>
              <a:t> </a:t>
            </a:r>
            <a:r>
              <a:rPr lang="cs-CZ" sz="2000" dirty="0" smtClean="0"/>
              <a:t>rozhodnutí </a:t>
            </a:r>
            <a:r>
              <a:rPr lang="cs-CZ" sz="2000" dirty="0"/>
              <a:t>o námitkách musí být součástí odůvodnění vydaného OOP, což určuje </a:t>
            </a:r>
            <a:r>
              <a:rPr lang="cs-CZ" sz="2000" dirty="0" smtClean="0"/>
              <a:t>§ </a:t>
            </a:r>
            <a:r>
              <a:rPr lang="cs-CZ" sz="2000" dirty="0"/>
              <a:t>173 odst. 1 správního řádu. Takovéto vtělené meritorní rozhodnutí musí obsahovat vlastní odůvodnění.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 zamítnutí se doporučuje formulace: </a:t>
            </a:r>
            <a:r>
              <a:rPr lang="cs-CZ" sz="2000" dirty="0"/>
              <a:t>„</a:t>
            </a:r>
            <a:r>
              <a:rPr lang="cs-CZ" sz="2000" i="1" dirty="0"/>
              <a:t>námitka se zamítá</a:t>
            </a:r>
            <a:r>
              <a:rPr lang="cs-CZ" sz="2000" dirty="0"/>
              <a:t>“ nebo „</a:t>
            </a:r>
            <a:r>
              <a:rPr lang="cs-CZ" sz="2000" i="1" dirty="0"/>
              <a:t>námitce se </a:t>
            </a:r>
            <a:r>
              <a:rPr lang="cs-CZ" sz="2000" i="1" dirty="0" smtClean="0"/>
              <a:t>nevyhovuje</a:t>
            </a:r>
            <a:r>
              <a:rPr lang="cs-CZ" sz="2000" dirty="0" smtClean="0"/>
              <a:t>“ (NSS </a:t>
            </a:r>
            <a:r>
              <a:rPr lang="cs-CZ" sz="2000" dirty="0"/>
              <a:t>čj. </a:t>
            </a:r>
            <a:r>
              <a:rPr lang="cs-CZ" sz="2000" b="1" i="1" dirty="0"/>
              <a:t>8 As </a:t>
            </a:r>
            <a:r>
              <a:rPr lang="cs-CZ" sz="2000" b="1" i="1" dirty="0" smtClean="0"/>
              <a:t>81/2022-52</a:t>
            </a:r>
            <a:r>
              <a:rPr lang="cs-CZ" sz="2000" dirty="0" smtClean="0"/>
              <a:t>).</a:t>
            </a: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Vypořádání vznesených připomínek </a:t>
            </a:r>
            <a:r>
              <a:rPr lang="cs-CZ" sz="2000" b="1" dirty="0" smtClean="0"/>
              <a:t>veřejnosti: </a:t>
            </a:r>
            <a:r>
              <a:rPr lang="cs-CZ" sz="2000" dirty="0" smtClean="0"/>
              <a:t>podanými </a:t>
            </a:r>
            <a:r>
              <a:rPr lang="cs-CZ" sz="2000" dirty="0"/>
              <a:t>připomínkami je správní orgán povinen se zabývat a tyto musí relevantně vypořádat v odůvodnění OOP. </a:t>
            </a:r>
            <a:endParaRPr lang="cs-CZ" sz="2000" dirty="0" smtClean="0"/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 připomínek se nevydává samostatné rozhodnutí pro konkrétní dotčené osoby, vůči kterému lze podat odvolání, ale pokud dotčená osoba s vypořádáním nesouhlasí, má možnost OOP napadnout v přezkumném řízení, případně pak ve správním soudnictví.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54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Odůvodnění 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8758" y="1772816"/>
            <a:ext cx="86769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Relevantní odůvodnění OOP musí splňovat stejné požadavky, jaké jsou kladeny na odůvodnění standardních správních rozhodnutí.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Obsahem </a:t>
            </a:r>
            <a:r>
              <a:rPr lang="cs-CZ" sz="2000" dirty="0"/>
              <a:t>musí být především odůvodnění přijatého řešení, uvedení podkladů pro jeho vydání a konkrétních úvah, jimiž se správní orgán řídil při vlastním hodnocení merita věci a při výkladu právních předpisů. Odůvodnění musí obsahovat taktéž rozhodnutí o jednotlivých námitkách dotčených osob, s vlastním odůvodněním, a vypořádání uplatněných připomínek. </a:t>
            </a:r>
            <a:endParaRPr lang="cs-CZ" sz="2000" dirty="0" smtClean="0"/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Právní úprava striktně vyžaduje, aby bylo OOP vždy vydáno s řádným odůvodněním, musí tomu tak být i ve velmi naléhavých případech, jakož i ve zcela mimořádných případech, jakými byla třeba opatření vlády přijatá proti zamezení šíření </a:t>
            </a:r>
            <a:r>
              <a:rPr lang="cs-CZ" sz="2000" dirty="0" err="1"/>
              <a:t>koronaviru</a:t>
            </a:r>
            <a:r>
              <a:rPr lang="cs-CZ" sz="2000" dirty="0"/>
              <a:t>, provázená silnou časovou tísní. Judikatura akcentovala význam zásahu daných OOP do práv a zájmů jejich adresátů. </a:t>
            </a:r>
          </a:p>
        </p:txBody>
      </p:sp>
    </p:spTree>
    <p:extLst>
      <p:ext uri="{BB962C8B-B14F-4D97-AF65-F5344CB8AC3E}">
        <p14:creationId xmlns:p14="http://schemas.microsoft.com/office/powerpoint/2010/main" val="6946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Odůvodnění 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8758" y="1772816"/>
            <a:ext cx="86769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Odůvodnění </a:t>
            </a:r>
            <a:r>
              <a:rPr lang="cs-CZ" sz="2000" dirty="0" smtClean="0"/>
              <a:t>OOP v případě dopravního </a:t>
            </a:r>
            <a:r>
              <a:rPr lang="cs-CZ" sz="2000" dirty="0"/>
              <a:t>značení  musí vždy obligatorně obsahovat odůvodnění z hlediska zásad </a:t>
            </a:r>
            <a:r>
              <a:rPr lang="cs-CZ" sz="2000" dirty="0" smtClean="0"/>
              <a:t>uvedených </a:t>
            </a:r>
            <a:r>
              <a:rPr lang="cs-CZ" sz="2000" dirty="0"/>
              <a:t>v </a:t>
            </a:r>
            <a:r>
              <a:rPr lang="cs-CZ" sz="2000" dirty="0" smtClean="0"/>
              <a:t>§ </a:t>
            </a:r>
            <a:r>
              <a:rPr lang="cs-CZ" sz="2000" dirty="0"/>
              <a:t>78 odst. 1 a 2 zákona o silničním </a:t>
            </a:r>
            <a:r>
              <a:rPr lang="cs-CZ" sz="2000" dirty="0" smtClean="0"/>
              <a:t>provozu, viz jeho text „</a:t>
            </a:r>
            <a:r>
              <a:rPr lang="cs-CZ" sz="2000" i="1" dirty="0" smtClean="0"/>
              <a:t>dopravní </a:t>
            </a:r>
            <a:r>
              <a:rPr lang="cs-CZ" sz="2000" i="1" dirty="0"/>
              <a:t>značky, světelné a akustické signály, dopravní zařízení a zařízení pro provozní informace se smějí užívat jen v takovém rozsahu a takovým způsobem, jak to nezbytně vyžaduje bezpečnost a plynulost provozu na pozemních komunikacích nebo jiný důležitý veřejný zájem</a:t>
            </a:r>
            <a:r>
              <a:rPr lang="cs-CZ" sz="2000" dirty="0"/>
              <a:t>“.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V případě přijímaných zásahů do práv jednotlivců (dotčených osob) je nutno zpracovat řádné odůvodnění, jehož obsahem by mělo být také vyhodnocení, zda nelze požadovaného a poptávaného účelu dosáhnout jiným, šetrnějším způsobem, a to v souladu se zásadou subsidiarity a minimalizace zásahu OOP do subjektivních práv jednotlivců.</a:t>
            </a:r>
          </a:p>
        </p:txBody>
      </p:sp>
    </p:spTree>
    <p:extLst>
      <p:ext uri="{BB962C8B-B14F-4D97-AF65-F5344CB8AC3E}">
        <p14:creationId xmlns:p14="http://schemas.microsoft.com/office/powerpoint/2010/main" val="14307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Prostředky nápravy vadných opatření 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772816"/>
            <a:ext cx="86769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§ 173 odst. 2 správního řádu </a:t>
            </a:r>
            <a:r>
              <a:rPr lang="cs-CZ" sz="2000" i="1" dirty="0" err="1"/>
              <a:t>expressis</a:t>
            </a:r>
            <a:r>
              <a:rPr lang="cs-CZ" sz="2000" i="1" dirty="0"/>
              <a:t> </a:t>
            </a:r>
            <a:r>
              <a:rPr lang="cs-CZ" sz="2000" i="1" dirty="0" err="1"/>
              <a:t>verbis</a:t>
            </a:r>
            <a:r>
              <a:rPr lang="cs-CZ" sz="2000" i="1" dirty="0"/>
              <a:t> </a:t>
            </a:r>
            <a:r>
              <a:rPr lang="cs-CZ" sz="2000" dirty="0"/>
              <a:t>vylučuje možnost podání opravného prostředku (odvolání nebo rozkladu) proti OOP.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Odvolání </a:t>
            </a:r>
            <a:r>
              <a:rPr lang="cs-CZ" sz="2000" dirty="0"/>
              <a:t>nelze podat ani proti samostatně umístěnému rozhodnutí o námitce obsaženému v rámci odůvodnění OOP, jak výslovně uvádí </a:t>
            </a:r>
            <a:r>
              <a:rPr lang="cs-CZ" sz="2000" dirty="0" smtClean="0"/>
              <a:t>§ </a:t>
            </a:r>
            <a:r>
              <a:rPr lang="cs-CZ" sz="2000" dirty="0"/>
              <a:t>172 odst. 5 správního řádu.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Hlavním prostředkem možné nápravy vadného OOP uvnitř veřejné správy je </a:t>
            </a:r>
            <a:r>
              <a:rPr lang="cs-CZ" sz="2000" b="1" dirty="0" smtClean="0"/>
              <a:t>přezkum </a:t>
            </a:r>
            <a:r>
              <a:rPr lang="cs-CZ" sz="2000" b="1" dirty="0"/>
              <a:t>OOP</a:t>
            </a:r>
            <a:r>
              <a:rPr lang="cs-CZ" sz="2000" dirty="0"/>
              <a:t>.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Objektivního </a:t>
            </a:r>
            <a:r>
              <a:rPr lang="cs-CZ" sz="2000" dirty="0"/>
              <a:t>posouzení souladu OOP s právními předpisy lze dosáhnout v rámci přezkumného řízení, což výslovně umožňuje </a:t>
            </a:r>
            <a:r>
              <a:rPr lang="cs-CZ" sz="2000" dirty="0" smtClean="0"/>
              <a:t>§ </a:t>
            </a:r>
            <a:r>
              <a:rPr lang="cs-CZ" sz="2000" dirty="0"/>
              <a:t>174 odst. 2 správního </a:t>
            </a:r>
            <a:r>
              <a:rPr lang="cs-CZ" sz="2000" dirty="0" smtClean="0"/>
              <a:t>řádu.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167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Prostředky nápravy vadných opatření 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772816"/>
            <a:ext cx="86769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„</a:t>
            </a:r>
            <a:r>
              <a:rPr lang="cs-CZ" sz="2000" i="1" dirty="0"/>
              <a:t>Soulad opatření obecné povahy s právními předpisy lze posoudit v přezkumném řízení. Usnesení o zahájení přezkumného řízení lze vydat do 1 roku od účinnosti opatření. Účinky rozhodnutí v přezkumném řízení nastávají ode dne jeho právní moci.</a:t>
            </a:r>
            <a:r>
              <a:rPr lang="cs-CZ" sz="2000" dirty="0"/>
              <a:t>“ </a:t>
            </a: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Řízení </a:t>
            </a:r>
            <a:r>
              <a:rPr lang="cs-CZ" sz="2000" dirty="0"/>
              <a:t>o přezkumu OOP se zahajuje </a:t>
            </a:r>
            <a:r>
              <a:rPr lang="cs-CZ" sz="2000" i="1" dirty="0"/>
              <a:t>ex officio </a:t>
            </a:r>
            <a:r>
              <a:rPr lang="cs-CZ" sz="2000" dirty="0"/>
              <a:t>a neexistuje právní nárok na jeho </a:t>
            </a:r>
            <a:r>
              <a:rPr lang="cs-CZ" sz="2000" dirty="0" smtClean="0"/>
              <a:t>zahájení.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Přezkum OOP neprobíhá v procesním režimu klasického správního řízení v užším slova smyslu, nýbrž probíhá obdobně jako při tvorbě standardního OOP.  </a:t>
            </a:r>
            <a:r>
              <a:rPr lang="cs-CZ" sz="2000" dirty="0" smtClean="0"/>
              <a:t>Blíže viz NSS </a:t>
            </a:r>
            <a:r>
              <a:rPr lang="cs-CZ" sz="2000" dirty="0"/>
              <a:t>čj. </a:t>
            </a:r>
            <a:r>
              <a:rPr lang="cs-CZ" sz="2000" b="1" i="1" dirty="0"/>
              <a:t>5 As </a:t>
            </a:r>
            <a:r>
              <a:rPr lang="cs-CZ" sz="2000" b="1" i="1" dirty="0" smtClean="0"/>
              <a:t>85/2015-36</a:t>
            </a:r>
            <a:r>
              <a:rPr lang="cs-CZ" sz="2000" b="1" dirty="0" smtClean="0"/>
              <a:t>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5042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Prostředky nápravy vadných opatření 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772816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Předmětem </a:t>
            </a:r>
            <a:r>
              <a:rPr lang="cs-CZ" sz="2000" dirty="0"/>
              <a:t>přezkumu OOP je vždy primárně zákonnost přijatého a účinného OOP, sekundárně však i vlastní zákonnost předepsaného procesního postupu, který vždy předchází přijetí aktu OOP. Obdobně jako v odvolacím řízení, s ohledem na dikci </a:t>
            </a:r>
            <a:r>
              <a:rPr lang="cs-CZ" sz="2000" dirty="0" smtClean="0"/>
              <a:t>§ </a:t>
            </a:r>
            <a:r>
              <a:rPr lang="cs-CZ" sz="2000" dirty="0"/>
              <a:t>96 odst. 2 správního řádu, však není přihlíženo k takovým vadám posuzovaného správního aktu, které nemohly mít bezprostřední vliv na zákonnost nebo správnost OOP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 smtClean="0"/>
              <a:t>Obnova </a:t>
            </a:r>
            <a:r>
              <a:rPr lang="cs-CZ" sz="2000" b="1" dirty="0"/>
              <a:t>řízení </a:t>
            </a:r>
            <a:r>
              <a:rPr lang="cs-CZ" sz="2000" dirty="0"/>
              <a:t>ve věcech OOP </a:t>
            </a:r>
            <a:r>
              <a:rPr lang="cs-CZ" sz="2000" dirty="0" smtClean="0"/>
              <a:t>není případná, </a:t>
            </a:r>
            <a:r>
              <a:rPr lang="cs-CZ" sz="2000" dirty="0"/>
              <a:t>neboť OOP lze kdykoliv nahradit ze strany příslušného správního orgánu novým aktem, čímž lze </a:t>
            </a:r>
            <a:r>
              <a:rPr lang="cs-CZ" sz="2000" dirty="0" err="1"/>
              <a:t>bezproblematicky</a:t>
            </a:r>
            <a:r>
              <a:rPr lang="cs-CZ" sz="2000" dirty="0"/>
              <a:t> dosáhnout vlastního specifického účelu obnovy řízení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Rozhodnutí </a:t>
            </a:r>
            <a:r>
              <a:rPr lang="cs-CZ" sz="2000" dirty="0"/>
              <a:t>o </a:t>
            </a:r>
            <a:r>
              <a:rPr lang="cs-CZ" sz="2000" b="1" dirty="0"/>
              <a:t>prohlášení nicotnosti </a:t>
            </a:r>
            <a:r>
              <a:rPr lang="cs-CZ" sz="2000" dirty="0" smtClean="0"/>
              <a:t>s vlastní </a:t>
            </a:r>
            <a:r>
              <a:rPr lang="cs-CZ" sz="2000" dirty="0"/>
              <a:t>deklaratorní </a:t>
            </a:r>
            <a:r>
              <a:rPr lang="cs-CZ" sz="2000" dirty="0" smtClean="0"/>
              <a:t>povahou.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495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dopravního značení ve formě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OOP na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základě právních účinků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dopravních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7164" y="1591056"/>
            <a:ext cx="86769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/>
              <a:t>Dopravní značky se rozdělují podle § 62 odst. 1 zákona o silničním provozu na svislé a vodorovné. Rozdělení dopravního značení podle zákona o silničním provozu, </a:t>
            </a:r>
            <a:r>
              <a:rPr lang="cs-CZ" sz="2000" dirty="0" smtClean="0"/>
              <a:t>resp. </a:t>
            </a:r>
            <a:r>
              <a:rPr lang="cs-CZ" sz="2000" dirty="0"/>
              <a:t>jeho prováděcí vyhlášky, v otázce ukládání povinností neosvětluje pohled na účinky značek vůči adresátům zcela komplexně. Nelze se tedy bezvýhradně spoléhat jen na pojmenování značek (typicky příkazové a zákazové dopravní značky), plynoucí z právních </a:t>
            </a:r>
            <a:r>
              <a:rPr lang="cs-CZ" sz="2000" dirty="0" smtClean="0"/>
              <a:t>předpisů.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Dopravní </a:t>
            </a:r>
            <a:r>
              <a:rPr lang="cs-CZ" sz="2000" dirty="0"/>
              <a:t>značky jsou pro účastníky silničního provozu primárně závazné, v řadě případů však pouze zdůrazňují zákonem stanovené povinnosti a jejich užitím se na právním postavení účastníka provozu reálně mnohdy </a:t>
            </a:r>
            <a:r>
              <a:rPr lang="cs-CZ" sz="2000" i="1" dirty="0"/>
              <a:t>de facto </a:t>
            </a:r>
            <a:r>
              <a:rPr lang="cs-CZ" sz="2000" dirty="0"/>
              <a:t>vůbec nic nemění. Nalezení správného schvalovacího režimu závisí na tom, jestli umístěním dopravní značky na konkrétní místo dochází k odlišnému nastavení pravidel, </a:t>
            </a:r>
            <a:r>
              <a:rPr lang="cs-CZ" sz="2000" dirty="0" smtClean="0"/>
              <a:t>resp. </a:t>
            </a:r>
            <a:r>
              <a:rPr lang="cs-CZ" sz="2000" dirty="0"/>
              <a:t>práv a povinností blíže nespecifikovaných účastníků provozu na PK, nežli je tomu v režimu obecné úpravy provozu. </a:t>
            </a:r>
          </a:p>
        </p:txBody>
      </p:sp>
    </p:spTree>
    <p:extLst>
      <p:ext uri="{BB962C8B-B14F-4D97-AF65-F5344CB8AC3E}">
        <p14:creationId xmlns:p14="http://schemas.microsoft.com/office/powerpoint/2010/main" val="1389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dopravního značení ve formě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OOP na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základě právních účinků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dopravních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7164" y="1591056"/>
            <a:ext cx="86769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/>
              <a:t>Není </a:t>
            </a:r>
            <a:r>
              <a:rPr lang="cs-CZ" sz="2000" dirty="0" smtClean="0"/>
              <a:t>rozhodné</a:t>
            </a:r>
            <a:r>
              <a:rPr lang="cs-CZ" sz="2000" dirty="0"/>
              <a:t>, zda je konkrétní dopravní značení výstražné, upravující přednost, zákazové, příkazové či informativní (viz </a:t>
            </a:r>
            <a:r>
              <a:rPr lang="cs-CZ" sz="2000" dirty="0" smtClean="0"/>
              <a:t>§ </a:t>
            </a:r>
            <a:r>
              <a:rPr lang="cs-CZ" sz="2000" dirty="0"/>
              <a:t>63 odst. 1 zákona o silničním provozu), nýbrž je podstatné </a:t>
            </a:r>
            <a:r>
              <a:rPr lang="cs-CZ" sz="2000" b="1" dirty="0"/>
              <a:t>uložení povinností „nad rámec“ obecné úpravy pravidel provozu na </a:t>
            </a:r>
            <a:r>
              <a:rPr lang="cs-CZ" sz="2000" b="1" dirty="0" smtClean="0"/>
              <a:t>PK</a:t>
            </a:r>
            <a:r>
              <a:rPr lang="cs-CZ" sz="2000" dirty="0" smtClean="0"/>
              <a:t>, za </a:t>
            </a:r>
            <a:r>
              <a:rPr lang="cs-CZ" sz="2000" dirty="0"/>
              <a:t>podpory zdůraznění přístupu k této věci z pohledu aplikace materiálního hlediska (tedy dle vlastního obsahu dopravního značení</a:t>
            </a:r>
            <a:r>
              <a:rPr lang="cs-CZ" sz="2000" dirty="0" smtClean="0"/>
              <a:t>).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K </a:t>
            </a:r>
            <a:r>
              <a:rPr lang="cs-CZ" sz="2000" dirty="0"/>
              <a:t>jakémukoliv dopravnímu značení </a:t>
            </a:r>
            <a:r>
              <a:rPr lang="cs-CZ" sz="2000" dirty="0" smtClean="0"/>
              <a:t>nutno přistupovat </a:t>
            </a:r>
            <a:r>
              <a:rPr lang="cs-CZ" sz="2000" dirty="0"/>
              <a:t>vždy individuálně a posuzovat ho </a:t>
            </a:r>
            <a:r>
              <a:rPr lang="cs-CZ" sz="2000" dirty="0" smtClean="0"/>
              <a:t>dle </a:t>
            </a:r>
            <a:r>
              <a:rPr lang="cs-CZ" sz="2000" dirty="0"/>
              <a:t>jeho skutečného obsahu (</a:t>
            </a:r>
            <a:r>
              <a:rPr lang="cs-CZ" sz="2000" dirty="0" smtClean="0"/>
              <a:t>resp. konkrétních </a:t>
            </a:r>
            <a:r>
              <a:rPr lang="cs-CZ" sz="2000" dirty="0"/>
              <a:t>právních účinků), které jsou fyzickým umístěním značek pro jejich adresáty (účastníky provozu) vyvolány. Je přitom třeba nutno vycházet z dikce </a:t>
            </a:r>
            <a:r>
              <a:rPr lang="cs-CZ" sz="2000" dirty="0" smtClean="0"/>
              <a:t>§ </a:t>
            </a:r>
            <a:r>
              <a:rPr lang="cs-CZ" sz="2000" dirty="0"/>
              <a:t>77 odst. 5 zákona o silničním provozu, kde je přiřazována právní forma OOP pro místní (přechodnou) úpravu provozu pro případy všech veřejných </a:t>
            </a:r>
            <a:r>
              <a:rPr lang="cs-CZ" sz="2000" dirty="0" smtClean="0"/>
              <a:t>PK.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12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dopravního značení ve formě OOP na základě právních účinků dopravních značek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3125" y="2492896"/>
            <a:ext cx="5490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Pokud uvažujeme o právních účincích dopravního značení, musíme v rámci této činnosti </a:t>
            </a:r>
            <a:r>
              <a:rPr lang="cs-CZ" sz="2000" dirty="0" smtClean="0"/>
              <a:t>analyzovat </a:t>
            </a:r>
            <a:r>
              <a:rPr lang="cs-CZ" sz="2000" dirty="0"/>
              <a:t>relevantní ustanovení příslušného zákona o silničním provozu. </a:t>
            </a:r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Podle § </a:t>
            </a:r>
            <a:r>
              <a:rPr lang="cs-CZ" sz="2000" dirty="0"/>
              <a:t>4 písm. c) zákona o silničním provozu je při účasti na provozu na </a:t>
            </a:r>
            <a:r>
              <a:rPr lang="cs-CZ" sz="2000" dirty="0" smtClean="0"/>
              <a:t>PK </a:t>
            </a:r>
            <a:r>
              <a:rPr lang="cs-CZ" sz="2000" dirty="0"/>
              <a:t>každý povinen „řídit se světelnými, případně i doprovodnými akustickými signály, dopravními značkami, dopravními zařízeními a zařízeními pro provozní informace.“</a:t>
            </a:r>
          </a:p>
          <a:p>
            <a:pPr algn="just"/>
            <a:endParaRPr lang="cs-CZ" sz="2000" u="sng" dirty="0" smtClean="0"/>
          </a:p>
        </p:txBody>
      </p:sp>
      <p:sp>
        <p:nvSpPr>
          <p:cNvPr id="6" name="Obdélník 5"/>
          <p:cNvSpPr/>
          <p:nvPr/>
        </p:nvSpPr>
        <p:spPr>
          <a:xfrm>
            <a:off x="5896297" y="2204864"/>
            <a:ext cx="3024336" cy="3960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cs-CZ" sz="1500" b="1" dirty="0" smtClean="0"/>
              <a:t>světelné signály</a:t>
            </a:r>
          </a:p>
          <a:p>
            <a:endParaRPr lang="cs-CZ" sz="15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cs-CZ" sz="1500" b="1" dirty="0" smtClean="0"/>
              <a:t>příkazové </a:t>
            </a:r>
            <a:r>
              <a:rPr lang="cs-CZ" sz="1500" b="1" dirty="0"/>
              <a:t>dopravní </a:t>
            </a:r>
            <a:r>
              <a:rPr lang="cs-CZ" sz="1500" b="1" dirty="0" smtClean="0"/>
              <a:t>značení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sz="15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cs-CZ" sz="1500" b="1" dirty="0" smtClean="0"/>
              <a:t>zákazové </a:t>
            </a:r>
            <a:r>
              <a:rPr lang="cs-CZ" sz="1500" b="1" dirty="0"/>
              <a:t>dopravní </a:t>
            </a:r>
            <a:r>
              <a:rPr lang="cs-CZ" sz="1500" b="1" dirty="0" smtClean="0"/>
              <a:t>značení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sz="15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cs-CZ" sz="1500" b="1" dirty="0" smtClean="0"/>
              <a:t>dopravní </a:t>
            </a:r>
            <a:r>
              <a:rPr lang="cs-CZ" sz="1500" b="1" dirty="0"/>
              <a:t>značení upravující přednost </a:t>
            </a:r>
            <a:endParaRPr lang="cs-CZ" sz="1500" b="1" dirty="0" smtClean="0"/>
          </a:p>
          <a:p>
            <a:pPr marL="285750" indent="-285750">
              <a:buFont typeface="Wingdings" pitchFamily="2" charset="2"/>
              <a:buChar char="ü"/>
            </a:pPr>
            <a:endParaRPr lang="cs-CZ" sz="15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cs-CZ" sz="1500" b="1" dirty="0" smtClean="0"/>
              <a:t>dodatkové </a:t>
            </a:r>
            <a:r>
              <a:rPr lang="cs-CZ" sz="1500" b="1" dirty="0"/>
              <a:t>tabulky k výše </a:t>
            </a:r>
            <a:r>
              <a:rPr lang="cs-CZ" sz="1500" b="1" dirty="0" smtClean="0"/>
              <a:t>uvedeným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sz="15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cs-CZ" sz="1500" b="1" dirty="0" smtClean="0"/>
              <a:t>jiné </a:t>
            </a:r>
            <a:r>
              <a:rPr lang="cs-CZ" sz="1500" b="1" dirty="0"/>
              <a:t>dopravní značení ukládající účastníku silničního provozu povinnosti odchylně od obecné úpravy provozu na pozemních komunikacích.</a:t>
            </a:r>
          </a:p>
        </p:txBody>
      </p:sp>
    </p:spTree>
    <p:extLst>
      <p:ext uri="{BB962C8B-B14F-4D97-AF65-F5344CB8AC3E}">
        <p14:creationId xmlns:p14="http://schemas.microsoft.com/office/powerpoint/2010/main" val="18978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Prameny právní úpravy,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předmět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0771" y="1964353"/>
            <a:ext cx="86409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Odborná literatura</a:t>
            </a:r>
            <a:r>
              <a:rPr lang="cs-CZ" sz="2000" b="1" dirty="0" smtClean="0"/>
              <a:t>:</a:t>
            </a:r>
          </a:p>
          <a:p>
            <a:pPr lvl="1" algn="just"/>
            <a:endParaRPr lang="cs-CZ" sz="10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dirty="0"/>
              <a:t>NOVOPACKÝ, Daniel. </a:t>
            </a:r>
            <a:r>
              <a:rPr lang="cs-CZ" sz="1600" b="1" dirty="0"/>
              <a:t>Zákon o silničním provozu: komentář.</a:t>
            </a:r>
            <a:r>
              <a:rPr lang="cs-CZ" sz="1600" dirty="0"/>
              <a:t> Praha: </a:t>
            </a:r>
            <a:r>
              <a:rPr lang="cs-CZ" sz="1600" dirty="0" err="1"/>
              <a:t>Wolters</a:t>
            </a:r>
            <a:r>
              <a:rPr lang="cs-CZ" sz="1600" dirty="0"/>
              <a:t> </a:t>
            </a:r>
            <a:r>
              <a:rPr lang="cs-CZ" sz="1600" dirty="0" err="1"/>
              <a:t>Kluwer</a:t>
            </a:r>
            <a:r>
              <a:rPr lang="cs-CZ" sz="1600" dirty="0"/>
              <a:t>, 2022. Komentáře (</a:t>
            </a:r>
            <a:r>
              <a:rPr lang="cs-CZ" sz="1600" dirty="0" err="1"/>
              <a:t>Wolters</a:t>
            </a:r>
            <a:r>
              <a:rPr lang="cs-CZ" sz="1600" dirty="0"/>
              <a:t> </a:t>
            </a:r>
            <a:r>
              <a:rPr lang="cs-CZ" sz="1600" dirty="0" err="1"/>
              <a:t>Kluwer</a:t>
            </a:r>
            <a:r>
              <a:rPr lang="cs-CZ" sz="1600" dirty="0"/>
              <a:t> ČR). ISBN 978-80-7676-494-1</a:t>
            </a:r>
            <a:r>
              <a:rPr lang="cs-CZ" sz="1600" dirty="0" smtClean="0"/>
              <a:t>.</a:t>
            </a:r>
          </a:p>
          <a:p>
            <a:pPr lvl="1" algn="just"/>
            <a:endParaRPr lang="cs-CZ" sz="10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dirty="0"/>
              <a:t>HEJČ, David a Lenka BAHÝĽOVÁ. </a:t>
            </a:r>
            <a:r>
              <a:rPr lang="cs-CZ" sz="1600" b="1" dirty="0"/>
              <a:t>Opatření obecné povahy v teorii a praxi. </a:t>
            </a:r>
            <a:r>
              <a:rPr lang="cs-CZ" sz="1600" dirty="0"/>
              <a:t>V Praze: C.H. Beck, 2017. Beckova edice právní instituty. ISBN 978-80-7400-276-2</a:t>
            </a:r>
            <a:r>
              <a:rPr lang="cs-CZ" sz="1600" dirty="0" smtClean="0"/>
              <a:t>.</a:t>
            </a:r>
          </a:p>
          <a:p>
            <a:pPr lvl="1" algn="just"/>
            <a:endParaRPr lang="cs-CZ" sz="1600" i="1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dirty="0"/>
              <a:t>KUČEROVÁ, Helena. </a:t>
            </a:r>
            <a:r>
              <a:rPr lang="cs-CZ" sz="1600" b="1" dirty="0"/>
              <a:t>Zákon o silničním provozu s komentářem a judikaturou.</a:t>
            </a:r>
            <a:r>
              <a:rPr lang="cs-CZ" sz="1600" dirty="0"/>
              <a:t> 5. aktualizované vydání podle stavu k 1.7.2024. Komentátor. Praha: </a:t>
            </a:r>
            <a:r>
              <a:rPr lang="cs-CZ" sz="1600" dirty="0" err="1"/>
              <a:t>Leges</a:t>
            </a:r>
            <a:r>
              <a:rPr lang="cs-CZ" sz="1600" dirty="0"/>
              <a:t>, 2024. ISBN 978-80-7502-730-6</a:t>
            </a:r>
            <a:r>
              <a:rPr lang="cs-CZ" sz="1600" dirty="0" smtClean="0"/>
              <a:t>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cs-CZ" sz="16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dirty="0"/>
              <a:t>BUŠTA, Pavel. </a:t>
            </a:r>
            <a:r>
              <a:rPr lang="cs-CZ" sz="1600" b="1" dirty="0"/>
              <a:t>Zákon o silničním provozu (ve znění 42 novel) s komentářem.</a:t>
            </a:r>
            <a:r>
              <a:rPr lang="cs-CZ" sz="1600" dirty="0"/>
              <a:t> Praha: JUDr. Pavel Bušta, 2016. ISBN 978-80-906024-1-0</a:t>
            </a:r>
            <a:r>
              <a:rPr lang="cs-CZ" sz="1600" dirty="0" smtClean="0"/>
              <a:t>.</a:t>
            </a:r>
          </a:p>
          <a:p>
            <a:pPr lvl="1" algn="just"/>
            <a:endParaRPr lang="cs-CZ" sz="1600" dirty="0" smtClean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</a:rPr>
              <a:t>Zákon o silničním provozu s komentářem</a:t>
            </a:r>
            <a:r>
              <a:rPr lang="cs-CZ" sz="1600" dirty="0">
                <a:solidFill>
                  <a:prstClr val="black"/>
                </a:solidFill>
              </a:rPr>
              <a:t>, aktualizovaný text zákona č. 361/2000 Sb., o provozu na pozemních komunikacích, s výkladem platným od 1. ledna 2024, volně dostupné zde: </a:t>
            </a:r>
            <a:r>
              <a:rPr lang="cs-CZ" sz="1600" i="1" dirty="0">
                <a:solidFill>
                  <a:prstClr val="black"/>
                </a:solidFill>
                <a:hlinkClick r:id="rId2"/>
              </a:rPr>
              <a:t>http://www.ibesip.cz/cz/legislativa/silnicni-zakon-s-komentarem</a:t>
            </a:r>
            <a:endParaRPr lang="cs-CZ" sz="1600" i="1" dirty="0">
              <a:solidFill>
                <a:prstClr val="black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338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dopravního značení ve formě OOP na základě právních účinků dopravních značek</a:t>
            </a:r>
          </a:p>
        </p:txBody>
      </p:sp>
      <p:pic>
        <p:nvPicPr>
          <p:cNvPr id="7" name="Obrázek 6" descr="C:\Users\sachlmi\Desktop\CIRCLE Education s.r.o\Kurz Praktikum dopravního značení\Foto\IMG_5763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976" y="1700808"/>
            <a:ext cx="3720008" cy="458271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8" name="Obrázek 7" descr="C:\Users\sachlmi\Desktop\CIRCLE Education s.r.o\Kurz Praktikum dopravního značení\Foto\IMG_4773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312368" cy="458271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631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dopravního značení ve formě OOP na základě právních účinků dopravních značek</a:t>
            </a:r>
          </a:p>
        </p:txBody>
      </p:sp>
      <p:pic>
        <p:nvPicPr>
          <p:cNvPr id="5" name="Obrázek 4" descr="C:\Users\sachlmi\Desktop\CIRCLE Education s.r.o\Kurz Praktikum dopravního značení\Foto\IMG_421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392488" cy="344299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9" name="Obrázek 8" descr="C:\Users\sachlmi\Downloads\IMG_42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420887"/>
            <a:ext cx="4083900" cy="344299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437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dopravního značení ve formě OOP na základě právních účinků dopravních značek</a:t>
            </a:r>
          </a:p>
        </p:txBody>
      </p:sp>
      <p:pic>
        <p:nvPicPr>
          <p:cNvPr id="5" name="Obrázek 4" descr="C:\Users\sachlmi\Downloads\Fotky na iCloudu\Fotky na iCloudu\IMG_5765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91055"/>
            <a:ext cx="3744416" cy="488897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9" name="Obrázek 8" descr="C:\Users\sachlmi\Downloads\Fotky na iCloudu (1)\Fotky na iCloudu\IMG_5726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91056"/>
            <a:ext cx="3888432" cy="489126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727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dopravního značení ve formě OOP na základě právních účinků dopravních značek</a:t>
            </a:r>
          </a:p>
        </p:txBody>
      </p:sp>
      <p:pic>
        <p:nvPicPr>
          <p:cNvPr id="5" name="Obrázek 4" descr="C:\Users\sachlmi\Desktop\CIRCLE Education s.r.o\Kurz Praktikum dopravního značení\Foto\IMG_5434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12775"/>
            <a:ext cx="3816424" cy="516068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9" name="Obrázek 8" descr="C:\Users\sachlmi\Desktop\CIRCLE Education s.r.o\Kurz Praktikum dopravního značení\Foto\20181102_10454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33338"/>
            <a:ext cx="3682752" cy="514011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1673678" y="5629310"/>
            <a:ext cx="6228692" cy="1015663"/>
          </a:xfrm>
          <a:prstGeom prst="rect">
            <a:avLst/>
          </a:prstGeom>
          <a:solidFill>
            <a:srgbClr val="66003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←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OOP: 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Označník zastávky (č. IJ 4a). Podle § 27 odst. 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 písm f) zákona o silničním provozu 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mj. nesmí 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řidič zastavit a stát u zastávky 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autobusu (...).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1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dopravního značení ve formě OOP na základě právních účinků dopravních značek</a:t>
            </a:r>
          </a:p>
        </p:txBody>
      </p:sp>
      <p:pic>
        <p:nvPicPr>
          <p:cNvPr id="7" name="Obrázek 6" descr="C:\Users\sachlmi\Desktop\CIRCLE Education s.r.o\Kurz Praktikum dopravního značení\Foto\IMG_290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464536" cy="352842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8" name="Obrázek 7" descr="C:\Users\sachlmi\Downloads\Fotky na iCloudu (2)\Fotky na iCloudu\IMG_5738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960480" cy="352842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381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dopravního značení ve formě OOP na základě právních účinků dopravních značek</a:t>
            </a:r>
          </a:p>
        </p:txBody>
      </p:sp>
      <p:pic>
        <p:nvPicPr>
          <p:cNvPr id="5" name="Obrázek 4" descr="C:\Users\sachlmi\Downloads\Fotky na iCloudu (1)\Fotky na iCloudu\IMG_5728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176464" cy="330786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9" name="Obrázek 8" descr="C:\Users\sachlmi\Desktop\CIRCLE Education s.r.o\Kurz Praktikum dopravního značení\Foto\IMG_3185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08919"/>
            <a:ext cx="4392568" cy="33025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948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dopravního značení ve formě OOP na základě právních účinků dopravních značek</a:t>
            </a:r>
          </a:p>
        </p:txBody>
      </p:sp>
      <p:pic>
        <p:nvPicPr>
          <p:cNvPr id="7" name="Obrázek 6" descr="C:\Users\sachlmi\Downloads\Fotky na iCloudu (2)\Fotky na iCloudu\IMG_5734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280420" cy="338443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8" name="Obrázek 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05" y="2276872"/>
            <a:ext cx="3970784" cy="338976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563567" y="4406471"/>
            <a:ext cx="6228692" cy="1938992"/>
          </a:xfrm>
          <a:prstGeom prst="rect">
            <a:avLst/>
          </a:prstGeom>
          <a:solidFill>
            <a:srgbClr val="66003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←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OOP: „</a:t>
            </a:r>
            <a:r>
              <a:rPr lang="cs-CZ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Výstražný kříž pro železniční přejezd </a:t>
            </a:r>
            <a:r>
              <a:rPr lang="cs-C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(…)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“,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světelný signál „</a:t>
            </a:r>
            <a:r>
              <a:rPr lang="cs-CZ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Signál pro zabezpečení železničního přejezdu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“,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stanovuje přímo Drážní správní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úřad.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just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X: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informativní značka, pouze bezprostředně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označuje umělou nerovnost na vozovce, jejímž účelem je snížení rychlosti jedoucích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vozidel.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5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5256584" cy="2304256"/>
          </a:xfrm>
        </p:spPr>
        <p:txBody>
          <a:bodyPr>
            <a:normAutofit/>
          </a:bodyPr>
          <a:lstStyle/>
          <a:p>
            <a:pPr algn="ctr"/>
            <a:r>
              <a:rPr lang="cs-CZ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velmi </a:t>
            </a:r>
            <a:br>
              <a:rPr lang="cs-CZ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pozornost.</a:t>
            </a:r>
            <a:endParaRPr lang="cs-CZ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666323" cy="602128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3933056"/>
            <a:ext cx="6228692" cy="2246769"/>
          </a:xfrm>
          <a:prstGeom prst="rect">
            <a:avLst/>
          </a:prstGeom>
          <a:solidFill>
            <a:srgbClr val="66003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Loučím se s Vámi poslední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zachovalou požární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uličkou na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Malé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straně, je bezejmenná a umístěna kolmo na ulici U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Lužického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semináře (spojuje jí s restaurací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Čertovka u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Vltavy).</a:t>
            </a:r>
          </a:p>
          <a:p>
            <a:pPr algn="just"/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yto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uličky vznikaly na začátku 16. století a jejich úkolem bylo zpomalovat šíření požáru mezi tehdy dřevěnými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domy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0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Prameny právní úpravy,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předmět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0771" y="1964353"/>
            <a:ext cx="8640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Odborná literatura</a:t>
            </a:r>
            <a:r>
              <a:rPr lang="cs-CZ" sz="2000" b="1" dirty="0" smtClean="0"/>
              <a:t>:</a:t>
            </a:r>
          </a:p>
          <a:p>
            <a:pPr lvl="1" algn="just"/>
            <a:endParaRPr lang="cs-CZ" sz="10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dirty="0"/>
              <a:t>VEDRAL, Josef. </a:t>
            </a:r>
            <a:r>
              <a:rPr lang="cs-CZ" sz="1600" b="1" dirty="0"/>
              <a:t>Správní řád: komentář. 2., </a:t>
            </a:r>
            <a:r>
              <a:rPr lang="cs-CZ" sz="1600" b="1" dirty="0" err="1"/>
              <a:t>aktualiz</a:t>
            </a:r>
            <a:r>
              <a:rPr lang="cs-CZ" sz="1600" b="1" dirty="0"/>
              <a:t>. a </a:t>
            </a:r>
            <a:r>
              <a:rPr lang="cs-CZ" sz="1600" b="1" dirty="0" err="1"/>
              <a:t>rozš</a:t>
            </a:r>
            <a:r>
              <a:rPr lang="cs-CZ" sz="1600" b="1" dirty="0"/>
              <a:t>. vyd.</a:t>
            </a:r>
            <a:r>
              <a:rPr lang="cs-CZ" sz="1600" dirty="0"/>
              <a:t> Praha: BOVA POLYGON, 2012. ISBN 978-80-7273-166-4</a:t>
            </a:r>
            <a:r>
              <a:rPr lang="cs-CZ" sz="1600" dirty="0" smtClean="0"/>
              <a:t>.</a:t>
            </a:r>
          </a:p>
          <a:p>
            <a:pPr lvl="1" algn="just"/>
            <a:endParaRPr lang="cs-CZ" sz="10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dirty="0"/>
              <a:t>JEMELKA, Luboš. </a:t>
            </a:r>
            <a:r>
              <a:rPr lang="cs-CZ" sz="1600" b="1" dirty="0"/>
              <a:t>Správní řád: komentář. 7. vydání.</a:t>
            </a:r>
            <a:r>
              <a:rPr lang="cs-CZ" sz="1600" dirty="0"/>
              <a:t> Beckova edice komentované zákony. V Praze : C.H. Beck, 2023. ISBN 978-80-7400-932-7</a:t>
            </a:r>
            <a:r>
              <a:rPr lang="cs-CZ" sz="1600" dirty="0" smtClean="0"/>
              <a:t>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cs-CZ" sz="1600" dirty="0" smtClean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dirty="0"/>
              <a:t>POTĚŠIL, Lukáš. </a:t>
            </a:r>
            <a:r>
              <a:rPr lang="cs-CZ" sz="1600" b="1" dirty="0"/>
              <a:t>Správní řád: komentář. 2. vydání.</a:t>
            </a:r>
            <a:r>
              <a:rPr lang="cs-CZ" sz="1600" dirty="0"/>
              <a:t> Beckovy komentáře. V Praze: C.H. Beck, 2020. ISBN 978-80-7400-804-7</a:t>
            </a:r>
            <a:r>
              <a:rPr lang="cs-CZ" sz="1600" dirty="0" smtClean="0"/>
              <a:t>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cs-CZ" sz="1600" i="1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dirty="0"/>
              <a:t>KOPECKÝ, Martin. </a:t>
            </a:r>
            <a:r>
              <a:rPr lang="cs-CZ" sz="1600" b="1" dirty="0"/>
              <a:t>Správní řád: komentář.</a:t>
            </a:r>
            <a:r>
              <a:rPr lang="cs-CZ" sz="1600" dirty="0"/>
              <a:t> Komentáře </a:t>
            </a:r>
            <a:r>
              <a:rPr lang="cs-CZ" sz="1600" dirty="0" err="1"/>
              <a:t>Wolters</a:t>
            </a:r>
            <a:r>
              <a:rPr lang="cs-CZ" sz="1600" dirty="0"/>
              <a:t> </a:t>
            </a:r>
            <a:r>
              <a:rPr lang="cs-CZ" sz="1600" dirty="0" err="1"/>
              <a:t>Kluwer</a:t>
            </a:r>
            <a:r>
              <a:rPr lang="cs-CZ" sz="1600" dirty="0"/>
              <a:t>. Kodex. Praha: </a:t>
            </a:r>
            <a:r>
              <a:rPr lang="cs-CZ" sz="1600" dirty="0" err="1"/>
              <a:t>Wolters</a:t>
            </a:r>
            <a:r>
              <a:rPr lang="cs-CZ" sz="1600" dirty="0"/>
              <a:t> </a:t>
            </a:r>
            <a:r>
              <a:rPr lang="cs-CZ" sz="1600" dirty="0" err="1"/>
              <a:t>Kluwer</a:t>
            </a:r>
            <a:r>
              <a:rPr lang="cs-CZ" sz="1600" dirty="0"/>
              <a:t>, 2022. ISBN 978-80-7676-422-4</a:t>
            </a:r>
            <a:r>
              <a:rPr lang="cs-CZ" sz="1600" dirty="0" smtClean="0"/>
              <a:t>.</a:t>
            </a:r>
          </a:p>
          <a:p>
            <a:pPr lvl="1" algn="just"/>
            <a:endParaRPr lang="cs-CZ" sz="16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600" dirty="0"/>
              <a:t>PRŮCHA, Petr. </a:t>
            </a:r>
            <a:r>
              <a:rPr lang="cs-CZ" sz="1600" b="1" dirty="0"/>
              <a:t>Správní řád: s poznámkami a judikaturou</a:t>
            </a:r>
            <a:r>
              <a:rPr lang="cs-CZ" sz="1600" dirty="0"/>
              <a:t> : podle stavu k 1.7.2019. 4. aktualizované a doplněné vydání. Glosátor. Praha: </a:t>
            </a:r>
            <a:r>
              <a:rPr lang="cs-CZ" sz="1600" dirty="0" err="1"/>
              <a:t>Leges</a:t>
            </a:r>
            <a:r>
              <a:rPr lang="cs-CZ" sz="1600" dirty="0"/>
              <a:t>, 2019. ISBN 978-80-7502-355-1.</a:t>
            </a:r>
          </a:p>
        </p:txBody>
      </p:sp>
    </p:spTree>
    <p:extLst>
      <p:ext uri="{BB962C8B-B14F-4D97-AF65-F5344CB8AC3E}">
        <p14:creationId xmlns:p14="http://schemas.microsoft.com/office/powerpoint/2010/main" val="29782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opatření 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988840"/>
            <a:ext cx="85329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/>
              <a:t>OOP je z hlediska pozitivního vymezení </a:t>
            </a:r>
            <a:r>
              <a:rPr lang="cs-CZ" sz="2000" b="1" dirty="0" smtClean="0"/>
              <a:t>závazný </a:t>
            </a:r>
            <a:r>
              <a:rPr lang="cs-CZ" sz="2000" b="1" dirty="0"/>
              <a:t>úkon správního orgánu v určité věci, který se dotýká blíže neurčených </a:t>
            </a:r>
            <a:r>
              <a:rPr lang="cs-CZ" sz="2000" b="1" dirty="0" smtClean="0"/>
              <a:t>osob</a:t>
            </a:r>
            <a:r>
              <a:rPr lang="cs-CZ" sz="2000" dirty="0" smtClean="0"/>
              <a:t>.</a:t>
            </a:r>
          </a:p>
          <a:p>
            <a:pPr algn="just"/>
            <a:endParaRPr lang="cs-CZ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Zákonná (negativní) definice OOP je </a:t>
            </a:r>
            <a:r>
              <a:rPr lang="cs-CZ" sz="2000" dirty="0"/>
              <a:t>provedena v rámci </a:t>
            </a:r>
            <a:r>
              <a:rPr lang="cs-CZ" sz="2000" dirty="0" smtClean="0"/>
              <a:t>§ </a:t>
            </a:r>
            <a:r>
              <a:rPr lang="cs-CZ" sz="2000" dirty="0"/>
              <a:t>171 </a:t>
            </a:r>
            <a:r>
              <a:rPr lang="cs-CZ" sz="2000" dirty="0" smtClean="0"/>
              <a:t>zákona č</a:t>
            </a:r>
            <a:r>
              <a:rPr lang="cs-CZ" sz="2000" dirty="0"/>
              <a:t>. 500/2004 Sb., správní řád, v platném znění </a:t>
            </a:r>
            <a:r>
              <a:rPr lang="cs-CZ" sz="2000" dirty="0" smtClean="0"/>
              <a:t>(dále jen „správní řád“): </a:t>
            </a:r>
            <a:r>
              <a:rPr lang="cs-CZ" sz="2000" dirty="0"/>
              <a:t>„</a:t>
            </a:r>
            <a:r>
              <a:rPr lang="cs-CZ" sz="2000" i="1" dirty="0"/>
              <a:t>Podle této části postupují správní orgány v případech, kdy jim zvláštní zákon ukládá vydat závazné opatření obecné povahy, které není právním předpisem ani rozhodnutím.</a:t>
            </a:r>
            <a:r>
              <a:rPr lang="cs-CZ" sz="2000" dirty="0"/>
              <a:t>“ 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/>
                <a:cs typeface="Arial"/>
              </a:rPr>
              <a:t>→ </a:t>
            </a:r>
            <a:r>
              <a:rPr lang="cs-CZ" sz="2000" dirty="0" smtClean="0"/>
              <a:t>OOP </a:t>
            </a:r>
            <a:r>
              <a:rPr lang="cs-CZ" sz="2000" dirty="0"/>
              <a:t>není ani normativním správním aktem (právním předpisem) a ani individuálním správním aktem (rozhodnutím</a:t>
            </a:r>
            <a:r>
              <a:rPr lang="cs-CZ" sz="2000" dirty="0" smtClean="0"/>
              <a:t>).</a:t>
            </a:r>
          </a:p>
          <a:p>
            <a:pPr algn="just"/>
            <a:endParaRPr lang="cs-CZ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/>
              <a:t>NSS definoval institut OOP </a:t>
            </a:r>
            <a:r>
              <a:rPr lang="cs-CZ" sz="2000" dirty="0" smtClean="0"/>
              <a:t>v judikátech: čj</a:t>
            </a:r>
            <a:r>
              <a:rPr lang="cs-CZ" sz="2000" dirty="0"/>
              <a:t>. </a:t>
            </a:r>
            <a:r>
              <a:rPr lang="cs-CZ" sz="2000" b="1" i="1" dirty="0"/>
              <a:t>1 </a:t>
            </a:r>
            <a:r>
              <a:rPr lang="cs-CZ" sz="2000" b="1" i="1" dirty="0" err="1"/>
              <a:t>Ao</a:t>
            </a:r>
            <a:r>
              <a:rPr lang="cs-CZ" sz="2000" b="1" i="1" dirty="0"/>
              <a:t> </a:t>
            </a:r>
            <a:r>
              <a:rPr lang="cs-CZ" sz="2000" b="1" i="1" dirty="0" smtClean="0"/>
              <a:t>1/2005-98</a:t>
            </a:r>
            <a:r>
              <a:rPr lang="cs-CZ" sz="2000" i="1" dirty="0" smtClean="0"/>
              <a:t> </a:t>
            </a:r>
            <a:r>
              <a:rPr lang="cs-CZ" sz="2000" dirty="0" smtClean="0"/>
              <a:t>a </a:t>
            </a:r>
            <a:r>
              <a:rPr lang="cs-CZ" sz="2000" b="1" i="1" dirty="0" smtClean="0"/>
              <a:t>9 </a:t>
            </a:r>
            <a:r>
              <a:rPr lang="cs-CZ" sz="2000" b="1" i="1" dirty="0" err="1"/>
              <a:t>Ao</a:t>
            </a:r>
            <a:r>
              <a:rPr lang="cs-CZ" sz="2000" b="1" i="1" dirty="0"/>
              <a:t> </a:t>
            </a:r>
            <a:r>
              <a:rPr lang="cs-CZ" sz="2000" b="1" i="1" dirty="0" smtClean="0"/>
              <a:t>2/2008-6</a:t>
            </a:r>
            <a:r>
              <a:rPr lang="cs-CZ" sz="2000" b="1" dirty="0" smtClean="0"/>
              <a:t>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393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opatření 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988840"/>
            <a:ext cx="8532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/>
              <a:t>Základní </a:t>
            </a:r>
            <a:r>
              <a:rPr lang="cs-CZ" sz="2000" b="1" dirty="0"/>
              <a:t>definiční znaky </a:t>
            </a:r>
            <a:r>
              <a:rPr lang="cs-CZ" sz="2000" b="1" dirty="0" smtClean="0"/>
              <a:t>OOP</a:t>
            </a:r>
            <a:r>
              <a:rPr lang="cs-CZ" sz="2000" dirty="0" smtClean="0"/>
              <a:t>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závaznost </a:t>
            </a:r>
            <a:r>
              <a:rPr lang="cs-CZ" sz="2000" dirty="0"/>
              <a:t>(vně, resp. mimo veřejnou správu), </a:t>
            </a:r>
            <a:endParaRPr lang="cs-CZ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konkrétnost </a:t>
            </a:r>
            <a:r>
              <a:rPr lang="cs-CZ" sz="2000" dirty="0"/>
              <a:t>předmětu a </a:t>
            </a:r>
            <a:endParaRPr lang="cs-CZ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obecně </a:t>
            </a:r>
            <a:r>
              <a:rPr lang="cs-CZ" sz="2000" dirty="0"/>
              <a:t>vymezený okruh adresátů. </a:t>
            </a:r>
            <a:endParaRPr lang="cs-CZ" sz="2000" dirty="0" smtClean="0"/>
          </a:p>
          <a:p>
            <a:pPr algn="just"/>
            <a:r>
              <a:rPr lang="cs-CZ" sz="2000" dirty="0" smtClean="0"/>
              <a:t>Tyto </a:t>
            </a:r>
            <a:r>
              <a:rPr lang="cs-CZ" sz="2000" dirty="0"/>
              <a:t>znaky je nutno vnímat jakožto materiální znaky, které mají být kumulativně splněny pro správné označení správního úkonu jako OOP. </a:t>
            </a:r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r>
              <a:rPr lang="cs-CZ" sz="2000" b="1" dirty="0"/>
              <a:t>Závaznost: </a:t>
            </a:r>
            <a:r>
              <a:rPr lang="cs-CZ" sz="2000" dirty="0"/>
              <a:t>práva a povinnosti upravené právním předpisem jsou v rámci OOP konkretizovány a adresovány osobám, stojícím mimo hierarchii podřízenosti a nadřízenosti ve veřejné správě. </a:t>
            </a:r>
            <a:r>
              <a:rPr lang="cs-CZ" sz="2000" dirty="0" smtClean="0"/>
              <a:t>Úprava </a:t>
            </a:r>
            <a:r>
              <a:rPr lang="cs-CZ" sz="2000" dirty="0"/>
              <a:t>práv a povinností se musí dotýkat výhradně těch osob, které stojí mimo systém vztahů nastavených uvnitř správních orgánů (mimo veřejnou správu).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0711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opatření 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988840"/>
            <a:ext cx="85329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/>
              <a:t>Konkrétnost předmětu: </a:t>
            </a:r>
            <a:r>
              <a:rPr lang="cs-CZ" sz="2000" dirty="0"/>
              <a:t>tento znak je nutno vnímat jako řešení konkrétního posuzovaného případu ve smyslu vymezení předmětu samotné právní regulace. Jedná se tedy o konkrétně vymezený předmět úpravy, avšak se zcela neurčitě vymezeným okruhem adresátů takového předmětu úpravy. </a:t>
            </a:r>
            <a:r>
              <a:rPr lang="cs-CZ" sz="2000" dirty="0" smtClean="0"/>
              <a:t>Dopravní </a:t>
            </a:r>
            <a:r>
              <a:rPr lang="cs-CZ" sz="2000" dirty="0"/>
              <a:t>značení zcela konkrétně reguluje určité místo a situaci na pozemní </a:t>
            </a:r>
            <a:r>
              <a:rPr lang="cs-CZ" sz="2000" dirty="0" smtClean="0"/>
              <a:t>komunikaci (PK), </a:t>
            </a:r>
            <a:r>
              <a:rPr lang="cs-CZ" sz="2000" dirty="0"/>
              <a:t>a tato regulace je přesně a jednoznačně určena, přičemž působí na neurčitý okruh osob v podobě účastníků silničního provozu.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b="1" dirty="0"/>
              <a:t>Obecně vymezený okruh adresátů: </a:t>
            </a:r>
            <a:r>
              <a:rPr lang="cs-CZ" sz="2000" dirty="0"/>
              <a:t>práva a povinnosti se stanovují osobám, jež nejsou v OOP vymezeny a identifikovány konkrétně. Práva a povinnosti tak nejsou adresovány konkrétním osobám. </a:t>
            </a:r>
            <a:endParaRPr lang="cs-CZ" sz="2000" dirty="0" smtClean="0"/>
          </a:p>
          <a:p>
            <a:pPr algn="just"/>
            <a:r>
              <a:rPr lang="cs-CZ" sz="2000" dirty="0" smtClean="0"/>
              <a:t>Působnost značení se </a:t>
            </a:r>
            <a:r>
              <a:rPr lang="cs-CZ" sz="2000" dirty="0"/>
              <a:t>vztahuje toliko na zcela všechny účastníky provozu na </a:t>
            </a:r>
            <a:r>
              <a:rPr lang="cs-CZ" sz="2000" dirty="0" smtClean="0"/>
              <a:t>PK, </a:t>
            </a:r>
            <a:r>
              <a:rPr lang="cs-CZ" sz="2000" dirty="0"/>
              <a:t>kteří se v danou chvíli pohybují v působnosti daného dopravního značení.</a:t>
            </a:r>
          </a:p>
        </p:txBody>
      </p:sp>
    </p:spTree>
    <p:extLst>
      <p:ext uri="{BB962C8B-B14F-4D97-AF65-F5344CB8AC3E}">
        <p14:creationId xmlns:p14="http://schemas.microsoft.com/office/powerpoint/2010/main" val="1482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opatření 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988840"/>
            <a:ext cx="85329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Ve smyslu čl. 2 odst. 3 Ústavy České republiky a čl. 2 odst. 2 </a:t>
            </a:r>
            <a:r>
              <a:rPr lang="cs-CZ" sz="2000" dirty="0" smtClean="0"/>
              <a:t>LZSV, </a:t>
            </a:r>
            <a:r>
              <a:rPr lang="cs-CZ" sz="2000" dirty="0"/>
              <a:t>nemůže správní akt OOP svým adresátům ukládat a stanovovat povinnosti nad rámec zákona. OOP slouží jen ke konkretizaci již existujících povinností, vyplývajících ze zákona, a nikoliv tedy k ukládání nových povinností, které zákon nezná, respektive vůbec </a:t>
            </a:r>
            <a:r>
              <a:rPr lang="cs-CZ" sz="2000" dirty="0" smtClean="0"/>
              <a:t>neobsahuje (NSS </a:t>
            </a:r>
            <a:r>
              <a:rPr lang="cs-CZ" sz="2000" b="1" i="1" dirty="0"/>
              <a:t>1 </a:t>
            </a:r>
            <a:r>
              <a:rPr lang="cs-CZ" sz="2000" b="1" i="1" dirty="0" err="1"/>
              <a:t>Ao</a:t>
            </a:r>
            <a:r>
              <a:rPr lang="cs-CZ" sz="2000" b="1" i="1" dirty="0"/>
              <a:t> </a:t>
            </a:r>
            <a:r>
              <a:rPr lang="cs-CZ" sz="2000" b="1" i="1" dirty="0" smtClean="0"/>
              <a:t>1/2005-98</a:t>
            </a:r>
            <a:r>
              <a:rPr lang="cs-CZ" sz="2000" dirty="0" smtClean="0"/>
              <a:t>).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Aktem OOP nelze stanovit nový specifický druh dopravní značky, respektive s ní popřípadě spojovat jiné právní následky než ty, které s nimi spojuje právní předpis. Umístěním dopravní značky na </a:t>
            </a:r>
            <a:r>
              <a:rPr lang="cs-CZ" sz="2000" dirty="0" smtClean="0"/>
              <a:t>PK (respektive </a:t>
            </a:r>
            <a:r>
              <a:rPr lang="cs-CZ" sz="2000" dirty="0"/>
              <a:t>v terénu), tedy kupříkladu na určitém konkrétním křižovatkovém uzlu dochází ke konkretizaci pravidel (práv a povinností jednotlivých účastníků provozu na </a:t>
            </a:r>
            <a:r>
              <a:rPr lang="cs-CZ" sz="2000" dirty="0" smtClean="0"/>
              <a:t>PK) </a:t>
            </a:r>
            <a:r>
              <a:rPr lang="cs-CZ" sz="2000" dirty="0"/>
              <a:t>vyplývajících z dané stanovené dopravní značky na konkrétní dopravní situaci, která existuje na předmětné řešené křižovatce.</a:t>
            </a:r>
          </a:p>
        </p:txBody>
      </p:sp>
    </p:spTree>
    <p:extLst>
      <p:ext uri="{BB962C8B-B14F-4D97-AF65-F5344CB8AC3E}">
        <p14:creationId xmlns:p14="http://schemas.microsoft.com/office/powerpoint/2010/main" val="21146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opatření obecné povahy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988840"/>
            <a:ext cx="85329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/>
              <a:t>Formální vs. materiální pojetí:</a:t>
            </a:r>
          </a:p>
          <a:p>
            <a:pPr algn="just"/>
            <a:r>
              <a:rPr lang="cs-CZ" sz="2000" dirty="0" smtClean="0"/>
              <a:t>Vycházíme-li </a:t>
            </a:r>
            <a:r>
              <a:rPr lang="cs-CZ" sz="2000" dirty="0"/>
              <a:t>pouze z čistě formálního pojetí, potom se lze spokojit s tím, že je určitý správní akt jednoduše přímo pojmenován formálně jako OOP a vydán na základě procesního postupu stanoveného pro vydání OOP (lhostejno k jeho vlastnímu obsahu). </a:t>
            </a:r>
            <a:endParaRPr lang="cs-CZ" sz="2000" dirty="0" smtClean="0"/>
          </a:p>
          <a:p>
            <a:pPr algn="just"/>
            <a:r>
              <a:rPr lang="cs-CZ" sz="2000" dirty="0" smtClean="0"/>
              <a:t>Vycházíme-li </a:t>
            </a:r>
            <a:r>
              <a:rPr lang="cs-CZ" sz="2000" dirty="0"/>
              <a:t>při hodnocení povahy OOP z čistě materiálního pojetí, může být opatřením ve smyslu OOP v zásadě jakýkoliv správní akt, který prakticky naplňuje jeho obsahové znaky. </a:t>
            </a:r>
            <a:r>
              <a:rPr lang="cs-CZ" sz="2000" dirty="0" smtClean="0"/>
              <a:t>Podle </a:t>
            </a:r>
            <a:r>
              <a:rPr lang="cs-CZ" sz="2000" dirty="0"/>
              <a:t>materiálního pojetí se hodnotí to, jakým způsobem daný akt ve skutečnosti působí vůči jeho adresátům, bez ohledu na jeho písemné (formální) označení a procesní postup vedoucí k jeho vydání. Formální pojetí přispívá k právní jistotě, srozumitelnosti a předvídatelnosti práva, oproti tomu však toto pojetí může odepírat jistou právní ochranu adresátům práv, kterou jim naopak může zaručovat materiální pojetí.</a:t>
            </a:r>
          </a:p>
        </p:txBody>
      </p:sp>
    </p:spTree>
    <p:extLst>
      <p:ext uri="{BB962C8B-B14F-4D97-AF65-F5344CB8AC3E}">
        <p14:creationId xmlns:p14="http://schemas.microsoft.com/office/powerpoint/2010/main" val="2478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1419</TotalTime>
  <Words>3555</Words>
  <Application>Microsoft Office PowerPoint</Application>
  <PresentationFormat>Předvádění na obrazovce (4:3)</PresentationFormat>
  <Paragraphs>215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Vlnění</vt:lpstr>
      <vt:lpstr>Opatření obecné povahy v agendě dopravního značení</vt:lpstr>
      <vt:lpstr>Prameny právní úpravy, předmět právní úpravy</vt:lpstr>
      <vt:lpstr>Prameny právní úpravy, předmět právní úpravy</vt:lpstr>
      <vt:lpstr>Prameny právní úpravy, předmět právní úpravy</vt:lpstr>
      <vt:lpstr>Definice opatření obecné povahy</vt:lpstr>
      <vt:lpstr>Definice opatření obecné povahy</vt:lpstr>
      <vt:lpstr>Definice opatření obecné povahy</vt:lpstr>
      <vt:lpstr>Definice opatření obecné povahy</vt:lpstr>
      <vt:lpstr>Definice opatření obecné povahy</vt:lpstr>
      <vt:lpstr>Definice opatření obecné povahy</vt:lpstr>
      <vt:lpstr>Definice opatření obecné povahy</vt:lpstr>
      <vt:lpstr>Zahájení řízení</vt:lpstr>
      <vt:lpstr>Zahájení řízení</vt:lpstr>
      <vt:lpstr>Zahájení řízení</vt:lpstr>
      <vt:lpstr>Projednání návrhu  s dotčenými orgány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velmi  za pozornost.</vt:lpstr>
    </vt:vector>
  </TitlesOfParts>
  <Company>UMCP6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aspekty řízení  o povolování kácení dřevin</dc:title>
  <dc:creator>Marková Magdaléna</dc:creator>
  <cp:lastModifiedBy>Sachl Miroslav</cp:lastModifiedBy>
  <cp:revision>136</cp:revision>
  <dcterms:created xsi:type="dcterms:W3CDTF">2021-04-18T18:11:37Z</dcterms:created>
  <dcterms:modified xsi:type="dcterms:W3CDTF">2025-03-10T14:58:26Z</dcterms:modified>
</cp:coreProperties>
</file>