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32"/>
  </p:notesMasterIdLst>
  <p:sldIdLst>
    <p:sldId id="256" r:id="rId2"/>
    <p:sldId id="421" r:id="rId3"/>
    <p:sldId id="257" r:id="rId4"/>
    <p:sldId id="386" r:id="rId5"/>
    <p:sldId id="385" r:id="rId6"/>
    <p:sldId id="387" r:id="rId7"/>
    <p:sldId id="678" r:id="rId8"/>
    <p:sldId id="679" r:id="rId9"/>
    <p:sldId id="680" r:id="rId10"/>
    <p:sldId id="681" r:id="rId11"/>
    <p:sldId id="460" r:id="rId12"/>
    <p:sldId id="675" r:id="rId13"/>
    <p:sldId id="682" r:id="rId14"/>
    <p:sldId id="289" r:id="rId15"/>
    <p:sldId id="290" r:id="rId16"/>
    <p:sldId id="291" r:id="rId17"/>
    <p:sldId id="729" r:id="rId18"/>
    <p:sldId id="730" r:id="rId19"/>
    <p:sldId id="471" r:id="rId20"/>
    <p:sldId id="726" r:id="rId21"/>
    <p:sldId id="727" r:id="rId22"/>
    <p:sldId id="731" r:id="rId23"/>
    <p:sldId id="732" r:id="rId24"/>
    <p:sldId id="728" r:id="rId25"/>
    <p:sldId id="692" r:id="rId26"/>
    <p:sldId id="469" r:id="rId27"/>
    <p:sldId id="292" r:id="rId28"/>
    <p:sldId id="293" r:id="rId29"/>
    <p:sldId id="734" r:id="rId30"/>
    <p:sldId id="735" r:id="rId31"/>
    <p:sldId id="736" r:id="rId32"/>
    <p:sldId id="737" r:id="rId33"/>
    <p:sldId id="318" r:id="rId34"/>
    <p:sldId id="748" r:id="rId35"/>
    <p:sldId id="747" r:id="rId36"/>
    <p:sldId id="749" r:id="rId37"/>
    <p:sldId id="738" r:id="rId38"/>
    <p:sldId id="750" r:id="rId39"/>
    <p:sldId id="739" r:id="rId40"/>
    <p:sldId id="751" r:id="rId41"/>
    <p:sldId id="319" r:id="rId42"/>
    <p:sldId id="296" r:id="rId43"/>
    <p:sldId id="473" r:id="rId44"/>
    <p:sldId id="477" r:id="rId45"/>
    <p:sldId id="446" r:id="rId46"/>
    <p:sldId id="447" r:id="rId47"/>
    <p:sldId id="752" r:id="rId48"/>
    <p:sldId id="449" r:id="rId49"/>
    <p:sldId id="450" r:id="rId50"/>
    <p:sldId id="753" r:id="rId51"/>
    <p:sldId id="451" r:id="rId52"/>
    <p:sldId id="478" r:id="rId53"/>
    <p:sldId id="656" r:id="rId54"/>
    <p:sldId id="657" r:id="rId55"/>
    <p:sldId id="658" r:id="rId56"/>
    <p:sldId id="660" r:id="rId57"/>
    <p:sldId id="663" r:id="rId58"/>
    <p:sldId id="661" r:id="rId59"/>
    <p:sldId id="664" r:id="rId60"/>
    <p:sldId id="665" r:id="rId61"/>
    <p:sldId id="666" r:id="rId62"/>
    <p:sldId id="452" r:id="rId63"/>
    <p:sldId id="453" r:id="rId64"/>
    <p:sldId id="454" r:id="rId65"/>
    <p:sldId id="456" r:id="rId66"/>
    <p:sldId id="457" r:id="rId67"/>
    <p:sldId id="443" r:id="rId68"/>
    <p:sldId id="463" r:id="rId69"/>
    <p:sldId id="442" r:id="rId70"/>
    <p:sldId id="667" r:id="rId71"/>
    <p:sldId id="668" r:id="rId72"/>
    <p:sldId id="754" r:id="rId73"/>
    <p:sldId id="458" r:id="rId74"/>
    <p:sldId id="298" r:id="rId75"/>
    <p:sldId id="755" r:id="rId76"/>
    <p:sldId id="464" r:id="rId77"/>
    <p:sldId id="297" r:id="rId78"/>
    <p:sldId id="465" r:id="rId79"/>
    <p:sldId id="301" r:id="rId80"/>
    <p:sldId id="742" r:id="rId81"/>
    <p:sldId id="674" r:id="rId82"/>
    <p:sldId id="670" r:id="rId83"/>
    <p:sldId id="669" r:id="rId84"/>
    <p:sldId id="710" r:id="rId85"/>
    <p:sldId id="715" r:id="rId86"/>
    <p:sldId id="671" r:id="rId87"/>
    <p:sldId id="672" r:id="rId88"/>
    <p:sldId id="673" r:id="rId89"/>
    <p:sldId id="745" r:id="rId90"/>
    <p:sldId id="746" r:id="rId91"/>
    <p:sldId id="466" r:id="rId92"/>
    <p:sldId id="304" r:id="rId93"/>
    <p:sldId id="360" r:id="rId94"/>
    <p:sldId id="467" r:id="rId95"/>
    <p:sldId id="308" r:id="rId96"/>
    <p:sldId id="743" r:id="rId97"/>
    <p:sldId id="744" r:id="rId98"/>
    <p:sldId id="756" r:id="rId99"/>
    <p:sldId id="309" r:id="rId100"/>
    <p:sldId id="310" r:id="rId101"/>
    <p:sldId id="314" r:id="rId102"/>
    <p:sldId id="312" r:id="rId103"/>
    <p:sldId id="315" r:id="rId104"/>
    <p:sldId id="287" r:id="rId105"/>
    <p:sldId id="316" r:id="rId106"/>
    <p:sldId id="320" r:id="rId107"/>
    <p:sldId id="321" r:id="rId108"/>
    <p:sldId id="362" r:id="rId109"/>
    <p:sldId id="322" r:id="rId110"/>
    <p:sldId id="324" r:id="rId111"/>
    <p:sldId id="413" r:id="rId112"/>
    <p:sldId id="415" r:id="rId113"/>
    <p:sldId id="476" r:id="rId114"/>
    <p:sldId id="474" r:id="rId115"/>
    <p:sldId id="328" r:id="rId116"/>
    <p:sldId id="329" r:id="rId117"/>
    <p:sldId id="363" r:id="rId118"/>
    <p:sldId id="330" r:id="rId119"/>
    <p:sldId id="364" r:id="rId120"/>
    <p:sldId id="331" r:id="rId121"/>
    <p:sldId id="367" r:id="rId122"/>
    <p:sldId id="440" r:id="rId123"/>
    <p:sldId id="368" r:id="rId124"/>
    <p:sldId id="326" r:id="rId125"/>
    <p:sldId id="327" r:id="rId126"/>
    <p:sldId id="472" r:id="rId127"/>
    <p:sldId id="337" r:id="rId128"/>
    <p:sldId id="338" r:id="rId129"/>
    <p:sldId id="339" r:id="rId130"/>
    <p:sldId id="340" r:id="rId131"/>
  </p:sldIdLst>
  <p:sldSz cx="12192000" cy="6858000"/>
  <p:notesSz cx="6858000" cy="9144000"/>
  <p:embeddedFontLst>
    <p:embeddedFont>
      <p:font typeface="Century Gothic" panose="020B0502020202020204" pitchFamily="34" charset="0"/>
      <p:regular r:id="rId133"/>
      <p:bold r:id="rId134"/>
      <p:italic r:id="rId135"/>
      <p:boldItalic r:id="rId136"/>
    </p:embeddedFont>
    <p:embeddedFont>
      <p:font typeface="EB Garamond" panose="00000500000000000000" pitchFamily="2" charset="0"/>
      <p:regular r:id="rId137"/>
      <p:bold r:id="rId138"/>
      <p:italic r:id="rId139"/>
      <p:boldItalic r:id="rId140"/>
    </p:embeddedFont>
    <p:embeddedFont>
      <p:font typeface="Georgia" panose="02040502050405020303" pitchFamily="18" charset="0"/>
      <p:regular r:id="rId141"/>
      <p:bold r:id="rId142"/>
      <p:italic r:id="rId143"/>
      <p:boldItalic r:id="rId144"/>
    </p:embeddedFont>
    <p:embeddedFont>
      <p:font typeface="Open Sans" panose="020B0606030504020204" pitchFamily="34" charset="0"/>
      <p:regular r:id="rId145"/>
      <p:bold r:id="rId146"/>
      <p:italic r:id="rId147"/>
      <p:boldItalic r:id="rId148"/>
    </p:embeddedFont>
    <p:embeddedFont>
      <p:font typeface="Roboto" panose="02000000000000000000" pitchFamily="2" charset="0"/>
      <p:regular r:id="rId149"/>
      <p:bold r:id="rId150"/>
      <p:italic r:id="rId151"/>
      <p:boldItalic r:id="rId152"/>
    </p:embeddedFont>
    <p:embeddedFont>
      <p:font typeface="Trebuchet MS" panose="020B0603020202020204" pitchFamily="34" charset="0"/>
      <p:regular r:id="rId153"/>
      <p:bold r:id="rId154"/>
      <p:italic r:id="rId155"/>
      <p:boldItalic r:id="rId1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stimil Veselý" initials="VV" lastIdx="4" clrIdx="0">
    <p:extLst>
      <p:ext uri="{19B8F6BF-5375-455C-9EA6-DF929625EA0E}">
        <p15:presenceInfo xmlns:p15="http://schemas.microsoft.com/office/powerpoint/2012/main" userId="Vlastimil Vesel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B07B8B-13BA-4765-99DD-27F703745FFD}">
  <a:tblStyle styleId="{6DB07B8B-13BA-4765-99DD-27F703745F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5256" autoAdjust="0"/>
  </p:normalViewPr>
  <p:slideViewPr>
    <p:cSldViewPr snapToGrid="0">
      <p:cViewPr varScale="1">
        <p:scale>
          <a:sx n="75" d="100"/>
          <a:sy n="75" d="100"/>
        </p:scale>
        <p:origin x="13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6.fntdata"/><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17.fntdata"/><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font" Target="fonts/font7.fntdata"/><Relationship Id="rId85" Type="http://schemas.openxmlformats.org/officeDocument/2006/relationships/slide" Target="slides/slide84.xml"/><Relationship Id="rId150" Type="http://schemas.openxmlformats.org/officeDocument/2006/relationships/font" Target="fonts/font18.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8.fntdata"/><Relationship Id="rId145" Type="http://schemas.openxmlformats.org/officeDocument/2006/relationships/font" Target="fonts/font13.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font" Target="fonts/font3.fntdata"/><Relationship Id="rId151" Type="http://schemas.openxmlformats.org/officeDocument/2006/relationships/font" Target="fonts/font19.fntdata"/><Relationship Id="rId156" Type="http://schemas.openxmlformats.org/officeDocument/2006/relationships/font" Target="fonts/font24.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9.fntdata"/><Relationship Id="rId14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font" Target="fonts/font4.fntdata"/><Relationship Id="rId15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5.fntdata"/><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3" Type="http://schemas.openxmlformats.org/officeDocument/2006/relationships/font" Target="fonts/font2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11.fntdata"/><Relationship Id="rId148"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fntdata"/><Relationship Id="rId154" Type="http://schemas.openxmlformats.org/officeDocument/2006/relationships/font" Target="fonts/font22.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12.fntdata"/><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font" Target="fonts/font2.fntdata"/><Relationship Id="rId80" Type="http://schemas.openxmlformats.org/officeDocument/2006/relationships/slide" Target="slides/slide79.xml"/><Relationship Id="rId15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1pPr>
            <a:lvl2pPr marL="914400" marR="0" lvl="1"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2pPr>
            <a:lvl3pPr marL="1371600" marR="0" lvl="2"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3pPr>
            <a:lvl4pPr marL="1828800" marR="0" lvl="3"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4pPr>
            <a:lvl5pPr marL="2286000" marR="0" lvl="4"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5pPr>
            <a:lvl6pPr marL="2743200" marR="0" lvl="5"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6pPr>
            <a:lvl7pPr marL="3200400" marR="0" lvl="6"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7pPr>
            <a:lvl8pPr marL="3657600" marR="0" lvl="7"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8pPr>
            <a:lvl9pPr marL="4114800" marR="0" lvl="8"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6" name="Google Shape;40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12" name="Google Shape;4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4" name="Google Shape;54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Potom nakresli časovou osu a co s tím.</a:t>
            </a:r>
            <a:endParaRPr/>
          </a:p>
        </p:txBody>
      </p:sp>
      <p:sp>
        <p:nvSpPr>
          <p:cNvPr id="545" name="Google Shape;54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cs-CZ" sz="1200">
                <a:solidFill>
                  <a:srgbClr val="000000"/>
                </a:solidFill>
                <a:latin typeface="Arial"/>
                <a:ea typeface="Arial"/>
                <a:cs typeface="Arial"/>
                <a:sym typeface="Arial"/>
              </a:rPr>
              <a:t>33</a:t>
            </a:fld>
            <a:endParaRPr sz="12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50" name="Google Shape;55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28" name="Google Shape;4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7" name="Google Shape;5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39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38207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78093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55</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505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r>
              <a:rPr lang="cs-CZ" dirty="0"/>
              <a:t>sankce nesmí být více než polovina toho co bylo půjčeno</a:t>
            </a:r>
          </a:p>
          <a:p>
            <a:pPr marL="0" lvl="0" indent="0" algn="l" rtl="0">
              <a:spcBef>
                <a:spcPts val="0"/>
              </a:spcBef>
              <a:spcAft>
                <a:spcPts val="0"/>
              </a:spcAft>
              <a:buClr>
                <a:schemeClr val="dk1"/>
              </a:buClr>
              <a:buSzPts val="1400"/>
              <a:buFont typeface="Calibri"/>
              <a:buNone/>
            </a:pPr>
            <a:r>
              <a:rPr lang="cs-CZ" dirty="0"/>
              <a:t>- místo úroků jsou nastaveny náklady - 1 den mě stojí například 70 Kč, nedávám spotřebitelský úvěr, ale podnikatelský úvěr</a:t>
            </a:r>
          </a:p>
          <a:p>
            <a:pPr marL="0" lvl="0" indent="0" algn="l" rtl="0">
              <a:spcBef>
                <a:spcPts val="0"/>
              </a:spcBef>
              <a:spcAft>
                <a:spcPts val="0"/>
              </a:spcAft>
              <a:buClr>
                <a:schemeClr val="dk1"/>
              </a:buClr>
              <a:buSzPts val="1400"/>
              <a:buFont typeface="Calibri"/>
              <a:buNone/>
            </a:pPr>
            <a:r>
              <a:rPr lang="cs-CZ" dirty="0"/>
              <a:t>- zredukováno na 800 na 85 úvěrových firem</a:t>
            </a:r>
          </a:p>
          <a:p>
            <a:pPr marL="0" lvl="0" indent="0" algn="l" rtl="0">
              <a:spcBef>
                <a:spcPts val="0"/>
              </a:spcBef>
              <a:spcAft>
                <a:spcPts val="0"/>
              </a:spcAft>
              <a:buClr>
                <a:schemeClr val="dk1"/>
              </a:buClr>
              <a:buSzPts val="1400"/>
              <a:buFont typeface="Calibri"/>
              <a:buNone/>
            </a:pPr>
            <a:r>
              <a:rPr lang="cs-CZ" dirty="0"/>
              <a:t>- statisíce lidí si půjčí na vánoce</a:t>
            </a:r>
          </a:p>
          <a:p>
            <a:pPr marL="0" lvl="0" indent="0" algn="l" rtl="0">
              <a:spcBef>
                <a:spcPts val="0"/>
              </a:spcBef>
              <a:spcAft>
                <a:spcPts val="0"/>
              </a:spcAft>
              <a:buClr>
                <a:schemeClr val="dk1"/>
              </a:buClr>
              <a:buSzPts val="1400"/>
              <a:buFont typeface="Calibri"/>
              <a:buNone/>
            </a:pPr>
            <a:r>
              <a:rPr lang="cs-CZ" dirty="0"/>
              <a:t>- 75 % lidí má 2 a více exekucí - vymahatelnost?</a:t>
            </a:r>
          </a:p>
          <a:p>
            <a:pPr marL="0" lvl="0" indent="0" algn="l" rtl="0">
              <a:spcBef>
                <a:spcPts val="0"/>
              </a:spcBef>
              <a:spcAft>
                <a:spcPts val="0"/>
              </a:spcAft>
              <a:buClr>
                <a:schemeClr val="dk1"/>
              </a:buClr>
              <a:buSzPts val="1400"/>
              <a:buFont typeface="Calibri"/>
              <a:buNone/>
            </a:pPr>
            <a:r>
              <a:rPr lang="cs-CZ" dirty="0"/>
              <a:t>- regulace reklam? nejde, ale možná důsledky za neprověření a za nesplácení by měla nést společnost, která půjčila</a:t>
            </a:r>
          </a:p>
          <a:p>
            <a:pPr marL="0" lvl="0" indent="0" algn="l" rtl="0">
              <a:spcBef>
                <a:spcPts val="0"/>
              </a:spcBef>
              <a:spcAft>
                <a:spcPts val="0"/>
              </a:spcAft>
              <a:buClr>
                <a:schemeClr val="dk1"/>
              </a:buClr>
              <a:buSzPts val="1400"/>
              <a:buFont typeface="Calibri"/>
              <a:buNone/>
            </a:pPr>
            <a:r>
              <a:rPr lang="cs-CZ" dirty="0"/>
              <a:t>- finanční gramotnost a nastavené zákony = dluhová past</a:t>
            </a:r>
          </a:p>
          <a:p>
            <a:pPr marL="0" lvl="0" indent="0" algn="l" rtl="0">
              <a:spcBef>
                <a:spcPts val="0"/>
              </a:spcBef>
              <a:spcAft>
                <a:spcPts val="0"/>
              </a:spcAft>
              <a:buClr>
                <a:schemeClr val="dk1"/>
              </a:buClr>
              <a:buSzPts val="1400"/>
              <a:buFont typeface="Calibri"/>
              <a:buNone/>
            </a:pPr>
            <a:r>
              <a:rPr lang="cs-CZ" dirty="0"/>
              <a:t>- z 1 kč se dá vytvořit v celém řetězci 20 Kč na nákladech, úrocích a pokutách</a:t>
            </a:r>
          </a:p>
          <a:p>
            <a:pPr marL="0" lvl="0" indent="0" algn="l" rtl="0">
              <a:spcBef>
                <a:spcPts val="0"/>
              </a:spcBef>
              <a:spcAft>
                <a:spcPts val="0"/>
              </a:spcAft>
              <a:buClr>
                <a:schemeClr val="dk1"/>
              </a:buClr>
              <a:buSzPts val="1400"/>
              <a:buFont typeface="Calibri"/>
              <a:buNone/>
            </a:pPr>
            <a:r>
              <a:rPr lang="cs-CZ" dirty="0"/>
              <a:t>- 5 milionů exekucí - většina vznikla před rokem 2016 - pak nové zákony</a:t>
            </a:r>
          </a:p>
          <a:p>
            <a:pPr marL="0" lvl="0" indent="0" algn="l" rtl="0">
              <a:spcBef>
                <a:spcPts val="0"/>
              </a:spcBef>
              <a:spcAft>
                <a:spcPts val="0"/>
              </a:spcAft>
              <a:buClr>
                <a:schemeClr val="dk1"/>
              </a:buClr>
              <a:buSzPts val="1400"/>
              <a:buFont typeface="Calibri"/>
              <a:buNone/>
            </a:pPr>
            <a:r>
              <a:rPr lang="cs-CZ" dirty="0"/>
              <a:t>- jistina + úroky = zpoplatnění = nová jistina a poté úroky z nové jistiny....</a:t>
            </a:r>
          </a:p>
          <a:p>
            <a:pPr marL="0" lvl="0" indent="0" algn="l" rtl="0">
              <a:spcBef>
                <a:spcPts val="0"/>
              </a:spcBef>
              <a:spcAft>
                <a:spcPts val="0"/>
              </a:spcAft>
              <a:buClr>
                <a:schemeClr val="dk1"/>
              </a:buClr>
              <a:buSzPts val="1400"/>
              <a:buFont typeface="Calibri"/>
              <a:buNone/>
            </a:pPr>
            <a:r>
              <a:rPr lang="cs-CZ" dirty="0"/>
              <a:t>- je možné zastavit již vymoženou exekuci z důvodu neoprávněného exekučního titulu</a:t>
            </a:r>
          </a:p>
          <a:p>
            <a:pPr marL="0" lvl="0" indent="0" algn="l" rtl="0">
              <a:spcBef>
                <a:spcPts val="0"/>
              </a:spcBef>
              <a:spcAft>
                <a:spcPts val="0"/>
              </a:spcAft>
              <a:buClr>
                <a:schemeClr val="dk1"/>
              </a:buClr>
              <a:buSzPts val="1400"/>
              <a:buFont typeface="Calibri"/>
              <a:buNone/>
            </a:pPr>
            <a:r>
              <a:rPr lang="cs-CZ" dirty="0"/>
              <a:t>- 300.000 exekucí je vedeno </a:t>
            </a:r>
            <a:r>
              <a:rPr lang="cs-CZ" dirty="0" err="1"/>
              <a:t>nezákoně</a:t>
            </a:r>
            <a:r>
              <a:rPr lang="cs-CZ" dirty="0"/>
              <a:t>, ví to věřitel, exekutor i soud. Věřitel a exekutor to nebude zastavovat (finance) a soudy jsou přetížené aby sami toto řešili. Musí to řešit dlužník, ale ten není natolik znalý zákonů.</a:t>
            </a:r>
          </a:p>
          <a:p>
            <a:pPr marL="0" lvl="0" indent="0" algn="l" rtl="0">
              <a:spcBef>
                <a:spcPts val="0"/>
              </a:spcBef>
              <a:spcAft>
                <a:spcPts val="0"/>
              </a:spcAft>
              <a:buClr>
                <a:schemeClr val="dk1"/>
              </a:buClr>
              <a:buSzPts val="1400"/>
              <a:buFont typeface="Calibri"/>
              <a:buNone/>
            </a:pPr>
            <a:r>
              <a:rPr lang="cs-CZ" dirty="0"/>
              <a:t>- cejch dítěte . nemám na...</a:t>
            </a:r>
          </a:p>
          <a:p>
            <a:pPr marL="0" lvl="0" indent="0" algn="l" rtl="0">
              <a:spcBef>
                <a:spcPts val="0"/>
              </a:spcBef>
              <a:spcAft>
                <a:spcPts val="0"/>
              </a:spcAft>
              <a:buClr>
                <a:schemeClr val="dk1"/>
              </a:buClr>
              <a:buSzPts val="1400"/>
              <a:buFont typeface="Calibri"/>
              <a:buNone/>
            </a:pPr>
            <a:r>
              <a:rPr lang="cs-CZ" dirty="0"/>
              <a:t>- rozdělit - skupina která nemá </a:t>
            </a:r>
            <a:r>
              <a:rPr lang="cs-CZ" dirty="0" err="1"/>
              <a:t>nazbit</a:t>
            </a:r>
            <a:r>
              <a:rPr lang="cs-CZ" dirty="0"/>
              <a:t>, skupina </a:t>
            </a:r>
            <a:r>
              <a:rPr lang="cs-CZ" dirty="0" err="1"/>
              <a:t>hýřičů</a:t>
            </a:r>
            <a:r>
              <a:rPr lang="cs-CZ" dirty="0"/>
              <a:t> (</a:t>
            </a:r>
            <a:r>
              <a:rPr lang="cs-CZ" dirty="0" err="1"/>
              <a:t>nadpoměry</a:t>
            </a:r>
            <a:r>
              <a:rPr lang="cs-CZ" dirty="0"/>
              <a:t>).</a:t>
            </a:r>
          </a:p>
          <a:p>
            <a:pPr marL="0" lvl="0" indent="0" algn="l" rtl="0">
              <a:spcBef>
                <a:spcPts val="0"/>
              </a:spcBef>
              <a:spcAft>
                <a:spcPts val="0"/>
              </a:spcAft>
              <a:buClr>
                <a:schemeClr val="dk1"/>
              </a:buClr>
              <a:buSzPts val="1400"/>
              <a:buFont typeface="Calibri"/>
              <a:buNone/>
            </a:pPr>
            <a:r>
              <a:rPr lang="cs-CZ" dirty="0"/>
              <a:t>- změnit fungování lidí - 3 generace</a:t>
            </a:r>
          </a:p>
          <a:p>
            <a:pPr marL="0" lvl="0" indent="0" algn="l" rtl="0">
              <a:spcBef>
                <a:spcPts val="0"/>
              </a:spcBef>
              <a:spcAft>
                <a:spcPts val="0"/>
              </a:spcAft>
              <a:buClr>
                <a:schemeClr val="dk1"/>
              </a:buClr>
              <a:buSzPts val="1400"/>
              <a:buFont typeface="Calibri"/>
              <a:buNone/>
            </a:pPr>
            <a:r>
              <a:rPr lang="cs-CZ" dirty="0"/>
              <a:t>- nepřináší řešení novela zákona - bude přetížený soud - 500.000 lidí je zralé na oddlužení, pokud půjde dnes do oddlužení 250.000 lidí, na konci 5 leté lhůty bude 90% lidí pod hranicí 30 % a soudy budou zahlceny rozhodování a nemají žádné vodítko</a:t>
            </a:r>
          </a:p>
          <a:p>
            <a:pPr marL="0" lvl="0" indent="0" algn="l" rtl="0">
              <a:spcBef>
                <a:spcPts val="0"/>
              </a:spcBef>
              <a:spcAft>
                <a:spcPts val="0"/>
              </a:spcAft>
              <a:buClr>
                <a:schemeClr val="dk1"/>
              </a:buClr>
              <a:buSzPts val="1400"/>
              <a:buFont typeface="Calibri"/>
              <a:buNone/>
            </a:pPr>
            <a:r>
              <a:rPr lang="cs-CZ" dirty="0"/>
              <a:t>- exekuce jsou vymahatelné (účinné) z 18% úspěšnost</a:t>
            </a:r>
          </a:p>
          <a:p>
            <a:pPr marL="0" lvl="0" indent="0" algn="l" rtl="0">
              <a:spcBef>
                <a:spcPts val="0"/>
              </a:spcBef>
              <a:spcAft>
                <a:spcPts val="0"/>
              </a:spcAft>
              <a:buClr>
                <a:schemeClr val="dk1"/>
              </a:buClr>
              <a:buSzPts val="1400"/>
              <a:buFont typeface="Calibri"/>
              <a:buNone/>
            </a:pPr>
            <a:r>
              <a:rPr lang="cs-CZ" dirty="0"/>
              <a:t>- část soudů bude skutečně brát 30% limit a pod to bude schvalovat oddlužení jen výjimečně, část soudů bude řešit co vydrží pět let oddlužím??</a:t>
            </a:r>
          </a:p>
          <a:p>
            <a:pPr marL="0" lvl="0" indent="0" algn="l" rtl="0">
              <a:spcBef>
                <a:spcPts val="0"/>
              </a:spcBef>
              <a:spcAft>
                <a:spcPts val="0"/>
              </a:spcAft>
              <a:buClr>
                <a:schemeClr val="dk1"/>
              </a:buClr>
              <a:buSzPts val="1400"/>
              <a:buFont typeface="Calibri"/>
              <a:buNone/>
            </a:pPr>
            <a:r>
              <a:rPr lang="cs-CZ"/>
              <a:t>- celá společnost na to doplácí</a:t>
            </a: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82034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3" name="Google Shape;75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a:solidFill>
                  <a:schemeClr val="dk1"/>
                </a:solidFill>
                <a:latin typeface="Arial"/>
                <a:ea typeface="Arial"/>
                <a:cs typeface="Arial"/>
                <a:sym typeface="Arial"/>
              </a:rPr>
              <a:t>58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4124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35" name="Google Shape;4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2395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55" name="Google Shape;4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9881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35" name="Google Shape;4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3403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a:extLst>
            <a:ext uri="{FF2B5EF4-FFF2-40B4-BE49-F238E27FC236}">
              <a16:creationId xmlns:a16="http://schemas.microsoft.com/office/drawing/2014/main" id="{26914C41-B5CF-922A-AFBE-3BB0772DD06E}"/>
            </a:ext>
          </a:extLst>
        </p:cNvPr>
        <p:cNvGrpSpPr/>
        <p:nvPr/>
      </p:nvGrpSpPr>
      <p:grpSpPr>
        <a:xfrm>
          <a:off x="0" y="0"/>
          <a:ext cx="0" cy="0"/>
          <a:chOff x="0" y="0"/>
          <a:chExt cx="0" cy="0"/>
        </a:xfrm>
      </p:grpSpPr>
      <p:sp>
        <p:nvSpPr>
          <p:cNvPr id="439" name="Google Shape;439;p42:notes">
            <a:extLst>
              <a:ext uri="{FF2B5EF4-FFF2-40B4-BE49-F238E27FC236}">
                <a16:creationId xmlns:a16="http://schemas.microsoft.com/office/drawing/2014/main" id="{CAB13ACF-CC9F-4F9F-10F6-71AB99AEA5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a:extLst>
              <a:ext uri="{FF2B5EF4-FFF2-40B4-BE49-F238E27FC236}">
                <a16:creationId xmlns:a16="http://schemas.microsoft.com/office/drawing/2014/main" id="{86DC8B70-F93D-FA32-182A-C0E8D807D5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4966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633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920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975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40" name="Google Shape;4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3228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92" name="Google Shape;49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97" name="Google Shape;49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02" name="Google Shape;50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22" name="Google Shape;52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12" name="Google Shape;51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27" name="Google Shape;52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b931d9b4c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b931d9b4c_1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4b931d9b4c_1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104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12</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0866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33" name="Google Shape;53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55" name="Google Shape;55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cs-CZ" sz="1200" b="0" i="0" u="none" strike="noStrike" cap="none">
                <a:solidFill>
                  <a:schemeClr val="dk1"/>
                </a:solidFill>
                <a:latin typeface="Calibri"/>
                <a:ea typeface="Calibri"/>
                <a:cs typeface="Calibri"/>
                <a:sym typeface="Calibri"/>
              </a:rPr>
              <a:t>Zajištění věřitelé se uspokojují jako první přednostně z prodeje zajištěného majetku.</a:t>
            </a:r>
            <a:endParaRPr/>
          </a:p>
        </p:txBody>
      </p:sp>
      <p:sp>
        <p:nvSpPr>
          <p:cNvPr id="556" name="Google Shape;55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106</a:t>
            </a:fld>
            <a:endParaRPr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2" name="Google Shape;56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2" name="Google Shape;56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9044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67" name="Google Shape;56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7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78" name="Google Shape;57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7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0" name="Google Shape;60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6" name="Google Shape;6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06" name="Google Shape;60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6916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11" name="Google Shape;6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4349-7D6F-61C1-B239-97EB4FA359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7685FC-8A1C-CA52-7C7F-597EF2D38A6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58FD8FD-650E-31BE-5CB2-EB1B956BA66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EA05D2D-1D38-1FC9-6E84-6E1D72E4F7F4}"/>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cs-CZ" sz="1200" b="0" i="0" u="none" strike="noStrike" cap="none" smtClean="0">
                <a:solidFill>
                  <a:schemeClr val="dk1"/>
                </a:solidFill>
                <a:latin typeface="Calibri"/>
                <a:ea typeface="Calibri"/>
                <a:cs typeface="Calibri"/>
                <a:sym typeface="Calibri"/>
              </a:rPr>
              <a:t>13</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6684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11" name="Google Shape;6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775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16" name="Google Shape;61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17" name="Google Shape;61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cs-CZ" sz="1200">
                <a:solidFill>
                  <a:schemeClr val="dk1"/>
                </a:solidFill>
                <a:latin typeface="Arial"/>
                <a:ea typeface="Arial"/>
                <a:cs typeface="Arial"/>
                <a:sym typeface="Arial"/>
              </a:rPr>
              <a:t>120</a:t>
            </a:fld>
            <a:endParaRPr sz="120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89" name="Google Shape;58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7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594" name="Google Shape;59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49" name="Google Shape;649;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8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55" name="Google Shape;65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8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61" name="Google Shape;66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667" name="Google Shape;66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68" name="Google Shape;3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93" name="Google Shape;3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1" name="Google Shape;4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1" name="Google Shape;4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937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42"/>
        <p:cNvGrpSpPr/>
        <p:nvPr/>
      </p:nvGrpSpPr>
      <p:grpSpPr>
        <a:xfrm>
          <a:off x="0" y="0"/>
          <a:ext cx="0" cy="0"/>
          <a:chOff x="0" y="0"/>
          <a:chExt cx="0" cy="0"/>
        </a:xfrm>
      </p:grpSpPr>
      <p:sp>
        <p:nvSpPr>
          <p:cNvPr id="43" name="Google Shape;43;p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2"/>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Google Shape;111;p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Google Shape;112;p1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1"/>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7" name="Google Shape;117;p12"/>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Google Shape;118;p12"/>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Google Shape;119;p1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2"/>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23" name="Google Shape;123;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27" name="Google Shape;127;p13"/>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Google Shape;128;p1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1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Google Shape;130;p13"/>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34" name="Google Shape;134;p1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Google Shape;135;p14"/>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Google Shape;136;p1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1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4"/>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
        <p:nvSpPr>
          <p:cNvPr id="140" name="Google Shape;140;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000"/>
              <a:buFont typeface="Arial"/>
              <a:buNone/>
            </a:pPr>
            <a:r>
              <a:rPr lang="cs-CZ"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44" name="Google Shape;144;p15"/>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Google Shape;145;p1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Google Shape;146;p1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Google Shape;148;p15"/>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2" name="Google Shape;152;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Google Shape;153;p1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9" name="Google Shape;159;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Google Shape;160;p1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Google Shape;161;p1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47"/>
        <p:cNvGrpSpPr/>
        <p:nvPr/>
      </p:nvGrpSpPr>
      <p:grpSpPr>
        <a:xfrm>
          <a:off x="0" y="0"/>
          <a:ext cx="0" cy="0"/>
          <a:chOff x="0" y="0"/>
          <a:chExt cx="0" cy="0"/>
        </a:xfrm>
      </p:grpSpPr>
      <p:sp>
        <p:nvSpPr>
          <p:cNvPr id="48" name="Google Shape;48;p3"/>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9" name="Google Shape;49;p3"/>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a:lnSpc>
                <a:spcPct val="100000"/>
              </a:lnSpc>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a:lnSpc>
                <a:spcPct val="100000"/>
              </a:lnSpc>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a:lnSpc>
                <a:spcPct val="100000"/>
              </a:lnSpc>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a:lnSpc>
                <a:spcPct val="100000"/>
              </a:lnSpc>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0" name="Google Shape;50;p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3"/>
          <p:cNvSpPr/>
          <p:nvPr/>
        </p:nvSpPr>
        <p:spPr>
          <a:xfrm>
            <a:off x="0" y="4323810"/>
            <a:ext cx="1744652" cy="778589"/>
          </a:xfrm>
          <a:custGeom>
            <a:avLst/>
            <a:gdLst/>
            <a:ahLst/>
            <a:cxnLst/>
            <a:rect l="l" t="t" r="r" b="b"/>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6" name="Google Shape;56;p4"/>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7" name="Google Shape;57;p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Google Shape;58;p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4"/>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3" name="Google Shape;63;p5"/>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Google Shape;64;p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5"/>
          <p:cNvSpPr/>
          <p:nvPr/>
        </p:nvSpPr>
        <p:spPr>
          <a:xfrm rot="10800000" flipH="1">
            <a:off x="-4189" y="31781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70" name="Google Shape;70;p6"/>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Google Shape;71;p6"/>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Google Shape;72;p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6"/>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78" name="Google Shape;78;p7"/>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Google Shape;79;p7"/>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Google Shape;80;p7"/>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8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Google Shape;81;p7"/>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Google Shape;82;p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7"/>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8" name="Google Shape;88;p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8"/>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94" name="Google Shape;94;p9"/>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Google Shape;95;p9"/>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Google Shape;96;p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9"/>
          <p:cNvSpPr/>
          <p:nvPr/>
        </p:nvSpPr>
        <p:spPr>
          <a:xfrm rot="10800000" flipH="1">
            <a:off x="-4189" y="71437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rgbClr val="262626"/>
              </a:buClr>
              <a:buSzPts val="1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a:spcBef>
                <a:spcPts val="0"/>
              </a:spcBef>
              <a:spcAft>
                <a:spcPts val="0"/>
              </a:spcAft>
              <a:buClr>
                <a:schemeClr val="dk2"/>
              </a:buClr>
              <a:buSzPts val="1400"/>
              <a:buNone/>
              <a:defRPr sz="1800" b="0" i="0" u="none" strike="noStrike" cap="none">
                <a:solidFill>
                  <a:schemeClr val="dk2"/>
                </a:solidFill>
              </a:defRPr>
            </a:lvl2pPr>
            <a:lvl3pPr marR="0" lvl="2" algn="l">
              <a:spcBef>
                <a:spcPts val="0"/>
              </a:spcBef>
              <a:spcAft>
                <a:spcPts val="0"/>
              </a:spcAft>
              <a:buClr>
                <a:schemeClr val="dk2"/>
              </a:buClr>
              <a:buSzPts val="1400"/>
              <a:buNone/>
              <a:defRPr sz="1800" b="0" i="0" u="none" strike="noStrike" cap="none">
                <a:solidFill>
                  <a:schemeClr val="dk2"/>
                </a:solidFill>
              </a:defRPr>
            </a:lvl3pPr>
            <a:lvl4pPr marR="0" lvl="3" algn="l">
              <a:spcBef>
                <a:spcPts val="0"/>
              </a:spcBef>
              <a:spcAft>
                <a:spcPts val="0"/>
              </a:spcAft>
              <a:buClr>
                <a:schemeClr val="dk2"/>
              </a:buClr>
              <a:buSzPts val="1400"/>
              <a:buNone/>
              <a:defRPr sz="1800" b="0" i="0" u="none" strike="noStrike" cap="none">
                <a:solidFill>
                  <a:schemeClr val="dk2"/>
                </a:solidFill>
              </a:defRPr>
            </a:lvl4pPr>
            <a:lvl5pPr marR="0" lvl="4" algn="l">
              <a:spcBef>
                <a:spcPts val="0"/>
              </a:spcBef>
              <a:spcAft>
                <a:spcPts val="0"/>
              </a:spcAft>
              <a:buClr>
                <a:schemeClr val="dk2"/>
              </a:buClr>
              <a:buSzPts val="1400"/>
              <a:buNone/>
              <a:defRPr sz="1800" b="0" i="0" u="none" strike="noStrike" cap="none">
                <a:solidFill>
                  <a:schemeClr val="dk2"/>
                </a:solidFill>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2" name="Google Shape;102;p10"/>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Google Shape;103;p10"/>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8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a:lnSpc>
                <a:spcPct val="100000"/>
              </a:lnSpc>
              <a:spcBef>
                <a:spcPts val="1000"/>
              </a:spcBef>
              <a:spcAft>
                <a:spcPts val="0"/>
              </a:spcAft>
              <a:buClr>
                <a:schemeClr val="accent1"/>
              </a:buClr>
              <a:buSzPts val="16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a:lnSpc>
                <a:spcPct val="100000"/>
              </a:lnSpc>
              <a:spcBef>
                <a:spcPts val="1000"/>
              </a:spcBef>
              <a:spcAft>
                <a:spcPts val="0"/>
              </a:spcAft>
              <a:buClr>
                <a:schemeClr val="accent1"/>
              </a:buClr>
              <a:buSzPts val="14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a:lnSpc>
                <a:spcPct val="100000"/>
              </a:lnSpc>
              <a:spcBef>
                <a:spcPts val="1000"/>
              </a:spcBef>
              <a:spcAft>
                <a:spcPts val="0"/>
              </a:spcAft>
              <a:buClr>
                <a:schemeClr val="accent1"/>
              </a:buClr>
              <a:buSzPts val="12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entury Gothic"/>
              <a:buNone/>
              <a:defRPr sz="900">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0"/>
          <p:cNvSpPr/>
          <p:nvPr/>
        </p:nvSpPr>
        <p:spPr>
          <a:xfrm rot="10800000" flipH="1">
            <a:off x="-4189" y="4911725"/>
            <a:ext cx="1588527" cy="507297"/>
          </a:xfrm>
          <a:custGeom>
            <a:avLst/>
            <a:gdLst/>
            <a:ahLst/>
            <a:cxnLst/>
            <a:rect l="l" t="t" r="r" b="b"/>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500"/>
              <a:buFont typeface="Century Gothic"/>
              <a:buNone/>
              <a:defRPr sz="2000">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F0F0F0"/>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avLst/>
              <a:gdLst/>
              <a:ahLst/>
              <a:cxnLst/>
              <a:rect l="l" t="t" r="r" b="b"/>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2597151" y="2779713"/>
              <a:ext cx="550863" cy="1978025"/>
            </a:xfrm>
            <a:custGeom>
              <a:avLst/>
              <a:gdLst/>
              <a:ahLst/>
              <a:cxnLst/>
              <a:rect l="l" t="t" r="r" b="b"/>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3175001" y="4730750"/>
              <a:ext cx="519113" cy="1209675"/>
            </a:xfrm>
            <a:custGeom>
              <a:avLst/>
              <a:gdLst/>
              <a:ahLst/>
              <a:cxnLst/>
              <a:rect l="l" t="t" r="r" b="b"/>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3305176" y="5630863"/>
              <a:ext cx="146050" cy="309563"/>
            </a:xfrm>
            <a:custGeom>
              <a:avLst/>
              <a:gdLst/>
              <a:ahLst/>
              <a:cxnLst/>
              <a:rect l="l" t="t" r="r" b="b"/>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2573338" y="2817813"/>
              <a:ext cx="700088" cy="2835275"/>
            </a:xfrm>
            <a:custGeom>
              <a:avLst/>
              <a:gdLst/>
              <a:ahLst/>
              <a:cxnLst/>
              <a:rect l="l" t="t" r="r" b="b"/>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2506663" y="285750"/>
              <a:ext cx="90488" cy="2493963"/>
            </a:xfrm>
            <a:custGeom>
              <a:avLst/>
              <a:gdLst/>
              <a:ahLst/>
              <a:cxnLst/>
              <a:rect l="l" t="t" r="r" b="b"/>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2554288" y="2598738"/>
              <a:ext cx="66675" cy="420688"/>
            </a:xfrm>
            <a:custGeom>
              <a:avLst/>
              <a:gdLst/>
              <a:ahLst/>
              <a:cxnLst/>
              <a:rect l="l" t="t" r="r" b="b"/>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p:nvPr/>
          </p:nvSpPr>
          <p:spPr>
            <a:xfrm>
              <a:off x="3143251" y="4757738"/>
              <a:ext cx="161925" cy="873125"/>
            </a:xfrm>
            <a:custGeom>
              <a:avLst/>
              <a:gdLst/>
              <a:ahLst/>
              <a:cxnLst/>
              <a:rect l="l" t="t" r="r" b="b"/>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3148013" y="1282700"/>
              <a:ext cx="1768475" cy="3448050"/>
            </a:xfrm>
            <a:custGeom>
              <a:avLst/>
              <a:gdLst/>
              <a:ahLst/>
              <a:cxnLst/>
              <a:rect l="l" t="t" r="r" b="b"/>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3273426" y="5653088"/>
              <a:ext cx="138113" cy="287338"/>
            </a:xfrm>
            <a:custGeom>
              <a:avLst/>
              <a:gdLst/>
              <a:ahLst/>
              <a:cxnLst/>
              <a:rect l="l" t="t" r="r" b="b"/>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
            <p:cNvSpPr/>
            <p:nvPr/>
          </p:nvSpPr>
          <p:spPr>
            <a:xfrm>
              <a:off x="3143251" y="4656138"/>
              <a:ext cx="31750" cy="188913"/>
            </a:xfrm>
            <a:custGeom>
              <a:avLst/>
              <a:gdLst/>
              <a:ahLst/>
              <a:cxnLst/>
              <a:rect l="l" t="t" r="r" b="b"/>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
            <p:cNvSpPr/>
            <p:nvPr/>
          </p:nvSpPr>
          <p:spPr>
            <a:xfrm>
              <a:off x="3211513" y="5410200"/>
              <a:ext cx="203200" cy="530225"/>
            </a:xfrm>
            <a:custGeom>
              <a:avLst/>
              <a:gdLst/>
              <a:ahLst/>
              <a:cxnLst/>
              <a:rect l="l" t="t" r="r" b="b"/>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1"/>
          <p:cNvGrpSpPr/>
          <p:nvPr/>
        </p:nvGrpSpPr>
        <p:grpSpPr>
          <a:xfrm>
            <a:off x="27222" y="-786"/>
            <a:ext cx="2356674" cy="6854039"/>
            <a:chOff x="6627813" y="194833"/>
            <a:chExt cx="1952625" cy="5678918"/>
          </a:xfrm>
        </p:grpSpPr>
        <p:sp>
          <p:nvSpPr>
            <p:cNvPr id="24" name="Google Shape;24;p1"/>
            <p:cNvSpPr/>
            <p:nvPr/>
          </p:nvSpPr>
          <p:spPr>
            <a:xfrm>
              <a:off x="6627813" y="194833"/>
              <a:ext cx="409575" cy="3646488"/>
            </a:xfrm>
            <a:custGeom>
              <a:avLst/>
              <a:gdLst/>
              <a:ahLst/>
              <a:cxnLst/>
              <a:rect l="l" t="t" r="r" b="b"/>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7061201" y="3771900"/>
              <a:ext cx="350838" cy="1309688"/>
            </a:xfrm>
            <a:custGeom>
              <a:avLst/>
              <a:gdLst/>
              <a:ahLst/>
              <a:cxnLst/>
              <a:rect l="l" t="t" r="r" b="b"/>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7439026" y="5053013"/>
              <a:ext cx="357188" cy="820738"/>
            </a:xfrm>
            <a:custGeom>
              <a:avLst/>
              <a:gdLst/>
              <a:ahLst/>
              <a:cxnLst/>
              <a:rect l="l" t="t" r="r" b="b"/>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7037388" y="3811588"/>
              <a:ext cx="457200" cy="1852613"/>
            </a:xfrm>
            <a:custGeom>
              <a:avLst/>
              <a:gdLst/>
              <a:ahLst/>
              <a:cxnLst/>
              <a:rect l="l" t="t" r="r" b="b"/>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6992938" y="1263650"/>
              <a:ext cx="144463" cy="2508250"/>
            </a:xfrm>
            <a:custGeom>
              <a:avLst/>
              <a:gdLst/>
              <a:ahLst/>
              <a:cxnLst/>
              <a:rect l="l" t="t" r="r" b="b"/>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p:nvPr/>
          </p:nvSpPr>
          <p:spPr>
            <a:xfrm>
              <a:off x="7526338" y="5640388"/>
              <a:ext cx="111125" cy="233363"/>
            </a:xfrm>
            <a:custGeom>
              <a:avLst/>
              <a:gdLst/>
              <a:ahLst/>
              <a:cxnLst/>
              <a:rect l="l" t="t" r="r" b="b"/>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
            <p:cNvSpPr/>
            <p:nvPr/>
          </p:nvSpPr>
          <p:spPr>
            <a:xfrm>
              <a:off x="7021513" y="3598863"/>
              <a:ext cx="68263" cy="423863"/>
            </a:xfrm>
            <a:custGeom>
              <a:avLst/>
              <a:gdLst/>
              <a:ahLst/>
              <a:cxnLst/>
              <a:rect l="l" t="t" r="r" b="b"/>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7412038" y="2801938"/>
              <a:ext cx="1168400" cy="2251075"/>
            </a:xfrm>
            <a:custGeom>
              <a:avLst/>
              <a:gdLst/>
              <a:ahLst/>
              <a:cxnLst/>
              <a:rect l="l" t="t" r="r" b="b"/>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7494588" y="5664200"/>
              <a:ext cx="100013" cy="209550"/>
            </a:xfrm>
            <a:custGeom>
              <a:avLst/>
              <a:gdLst/>
              <a:ahLst/>
              <a:cxnLst/>
              <a:rect l="l" t="t" r="r" b="b"/>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7412038" y="5081588"/>
              <a:ext cx="114300" cy="558800"/>
            </a:xfrm>
            <a:custGeom>
              <a:avLst/>
              <a:gdLst/>
              <a:ahLst/>
              <a:cxnLst/>
              <a:rect l="l" t="t" r="r" b="b"/>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7412038" y="4978400"/>
              <a:ext cx="31750" cy="188913"/>
            </a:xfrm>
            <a:custGeom>
              <a:avLst/>
              <a:gdLst/>
              <a:ahLst/>
              <a:cxnLst/>
              <a:rect l="l" t="t" r="r" b="b"/>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7439026" y="5434013"/>
              <a:ext cx="174625" cy="439738"/>
            </a:xfrm>
            <a:custGeom>
              <a:avLst/>
              <a:gdLst/>
              <a:ahLst/>
              <a:cxnLst/>
              <a:rect l="l" t="t" r="r" b="b"/>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262626"/>
              </a:buClr>
              <a:buSzPts val="14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Clr>
                <a:schemeClr val="dk2"/>
              </a:buClr>
              <a:buSzPts val="1400"/>
              <a:buFont typeface="Arial"/>
              <a:buNone/>
              <a:defRPr sz="1800" b="0" i="0" u="none" strike="noStrike" cap="none">
                <a:solidFill>
                  <a:schemeClr val="dk2"/>
                </a:solidFill>
              </a:defRPr>
            </a:lvl2pPr>
            <a:lvl3pPr marR="0" lvl="2" algn="l" rtl="0">
              <a:spcBef>
                <a:spcPts val="0"/>
              </a:spcBef>
              <a:spcAft>
                <a:spcPts val="0"/>
              </a:spcAft>
              <a:buClr>
                <a:schemeClr val="dk2"/>
              </a:buClr>
              <a:buSzPts val="1400"/>
              <a:buFont typeface="Arial"/>
              <a:buNone/>
              <a:defRPr sz="1800" b="0" i="0" u="none" strike="noStrike" cap="none">
                <a:solidFill>
                  <a:schemeClr val="dk2"/>
                </a:solidFill>
              </a:defRPr>
            </a:lvl3pPr>
            <a:lvl4pPr marR="0" lvl="3" algn="l" rtl="0">
              <a:spcBef>
                <a:spcPts val="0"/>
              </a:spcBef>
              <a:spcAft>
                <a:spcPts val="0"/>
              </a:spcAft>
              <a:buClr>
                <a:schemeClr val="dk2"/>
              </a:buClr>
              <a:buSzPts val="1400"/>
              <a:buFont typeface="Arial"/>
              <a:buNone/>
              <a:defRPr sz="1800" b="0" i="0" u="none" strike="noStrike" cap="none">
                <a:solidFill>
                  <a:schemeClr val="dk2"/>
                </a:solidFill>
              </a:defRPr>
            </a:lvl4pPr>
            <a:lvl5pPr marR="0" lvl="4" algn="l" rtl="0">
              <a:spcBef>
                <a:spcPts val="0"/>
              </a:spcBef>
              <a:spcAft>
                <a:spcPts val="0"/>
              </a:spcAft>
              <a:buClr>
                <a:schemeClr val="dk2"/>
              </a:buClr>
              <a:buSzPts val="1400"/>
              <a:buFont typeface="Arial"/>
              <a:buNone/>
              <a:defRPr sz="1800" b="0" i="0" u="none" strike="noStrike" cap="none">
                <a:solidFill>
                  <a:schemeClr val="dk2"/>
                </a:solidFill>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entury Gothic"/>
              <a:buNone/>
              <a:defRPr sz="9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500"/>
              <a:buFont typeface="Century Gothic"/>
              <a:buNone/>
              <a:defRPr sz="20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fade">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fade">
                                      <p:cBhvr>
                                        <p:cTn id="17" dur="500"/>
                                        <p:tgtEl>
                                          <p:spTgt spid="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xEl>
                                              <p:pRg st="2" end="2"/>
                                            </p:txEl>
                                          </p:spTgt>
                                        </p:tgtEl>
                                        <p:attrNameLst>
                                          <p:attrName>style.visibility</p:attrName>
                                        </p:attrNameLst>
                                      </p:cBhvr>
                                      <p:to>
                                        <p:strVal val="visible"/>
                                      </p:to>
                                    </p:set>
                                    <p:animEffect transition="in" filter="fade">
                                      <p:cBhvr>
                                        <p:cTn id="22" dur="500"/>
                                        <p:tgtEl>
                                          <p:spTgt spid="3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animEffect transition="in" filter="fade">
                                      <p:cBhvr>
                                        <p:cTn id="27" dur="500"/>
                                        <p:tgtEl>
                                          <p:spTgt spid="3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4" end="4"/>
                                            </p:txEl>
                                          </p:spTgt>
                                        </p:tgtEl>
                                        <p:attrNameLst>
                                          <p:attrName>style.visibility</p:attrName>
                                        </p:attrNameLst>
                                      </p:cBhvr>
                                      <p:to>
                                        <p:strVal val="visible"/>
                                      </p:to>
                                    </p:set>
                                    <p:animEffect transition="in" filter="fade">
                                      <p:cBhvr>
                                        <p:cTn id="32" dur="500"/>
                                        <p:tgtEl>
                                          <p:spTgt spid="3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animEffect transition="in" filter="fade">
                                      <p:cBhvr>
                                        <p:cTn id="37" dur="500"/>
                                        <p:tgtEl>
                                          <p:spTgt spid="3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xEl>
                                              <p:pRg st="6" end="6"/>
                                            </p:txEl>
                                          </p:spTgt>
                                        </p:tgtEl>
                                        <p:attrNameLst>
                                          <p:attrName>style.visibility</p:attrName>
                                        </p:attrNameLst>
                                      </p:cBhvr>
                                      <p:to>
                                        <p:strVal val="visible"/>
                                      </p:to>
                                    </p:set>
                                    <p:animEffect transition="in" filter="fade">
                                      <p:cBhvr>
                                        <p:cTn id="42" dur="500"/>
                                        <p:tgtEl>
                                          <p:spTgt spid="3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xEl>
                                              <p:pRg st="7" end="7"/>
                                            </p:txEl>
                                          </p:spTgt>
                                        </p:tgtEl>
                                        <p:attrNameLst>
                                          <p:attrName>style.visibility</p:attrName>
                                        </p:attrNameLst>
                                      </p:cBhvr>
                                      <p:to>
                                        <p:strVal val="visible"/>
                                      </p:to>
                                    </p:set>
                                    <p:animEffect transition="in" filter="fade">
                                      <p:cBhvr>
                                        <p:cTn id="47" dur="500"/>
                                        <p:tgtEl>
                                          <p:spTgt spid="3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xEl>
                                              <p:pRg st="8" end="8"/>
                                            </p:txEl>
                                          </p:spTgt>
                                        </p:tgtEl>
                                        <p:attrNameLst>
                                          <p:attrName>style.visibility</p:attrName>
                                        </p:attrNameLst>
                                      </p:cBhvr>
                                      <p:to>
                                        <p:strVal val="visible"/>
                                      </p:to>
                                    </p:set>
                                    <p:animEffect transition="in" filter="fade">
                                      <p:cBhvr>
                                        <p:cTn id="52" dur="500"/>
                                        <p:tgtEl>
                                          <p:spTgt spid="3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7"/>
                                        </p:tgtEl>
                                      </p:cBhvr>
                                    </p:animEffect>
                                    <p:set>
                                      <p:cBhvr>
                                        <p:cTn id="57" dur="1" fill="hold">
                                          <p:stCondLst>
                                            <p:cond delay="500"/>
                                          </p:stCondLst>
                                        </p:cTn>
                                        <p:tgtEl>
                                          <p:spTgt spid="3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8">
                                            <p:txEl>
                                              <p:pRg st="0" end="0"/>
                                            </p:txEl>
                                          </p:spTgt>
                                        </p:tgtEl>
                                      </p:cBhvr>
                                    </p:animEffect>
                                    <p:set>
                                      <p:cBhvr>
                                        <p:cTn id="60" dur="1" fill="hold">
                                          <p:stCondLst>
                                            <p:cond delay="500"/>
                                          </p:stCondLst>
                                        </p:cTn>
                                        <p:tgtEl>
                                          <p:spTgt spid="38">
                                            <p:txEl>
                                              <p:pRg st="0" end="0"/>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8">
                                            <p:txEl>
                                              <p:pRg st="1" end="1"/>
                                            </p:txEl>
                                          </p:spTgt>
                                        </p:tgtEl>
                                      </p:cBhvr>
                                    </p:animEffect>
                                    <p:set>
                                      <p:cBhvr>
                                        <p:cTn id="63" dur="1" fill="hold">
                                          <p:stCondLst>
                                            <p:cond delay="500"/>
                                          </p:stCondLst>
                                        </p:cTn>
                                        <p:tgtEl>
                                          <p:spTgt spid="38">
                                            <p:txEl>
                                              <p:pRg st="1" end="1"/>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8">
                                            <p:txEl>
                                              <p:pRg st="2" end="2"/>
                                            </p:txEl>
                                          </p:spTgt>
                                        </p:tgtEl>
                                      </p:cBhvr>
                                    </p:animEffect>
                                    <p:set>
                                      <p:cBhvr>
                                        <p:cTn id="66" dur="1" fill="hold">
                                          <p:stCondLst>
                                            <p:cond delay="500"/>
                                          </p:stCondLst>
                                        </p:cTn>
                                        <p:tgtEl>
                                          <p:spTgt spid="38">
                                            <p:txEl>
                                              <p:pRg st="2" end="2"/>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8">
                                            <p:txEl>
                                              <p:pRg st="3" end="3"/>
                                            </p:txEl>
                                          </p:spTgt>
                                        </p:tgtEl>
                                      </p:cBhvr>
                                    </p:animEffect>
                                    <p:set>
                                      <p:cBhvr>
                                        <p:cTn id="69" dur="1" fill="hold">
                                          <p:stCondLst>
                                            <p:cond delay="500"/>
                                          </p:stCondLst>
                                        </p:cTn>
                                        <p:tgtEl>
                                          <p:spTgt spid="38">
                                            <p:txEl>
                                              <p:pRg st="3" end="3"/>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8">
                                            <p:txEl>
                                              <p:pRg st="4" end="4"/>
                                            </p:txEl>
                                          </p:spTgt>
                                        </p:tgtEl>
                                      </p:cBhvr>
                                    </p:animEffect>
                                    <p:set>
                                      <p:cBhvr>
                                        <p:cTn id="72" dur="1" fill="hold">
                                          <p:stCondLst>
                                            <p:cond delay="500"/>
                                          </p:stCondLst>
                                        </p:cTn>
                                        <p:tgtEl>
                                          <p:spTgt spid="38">
                                            <p:txEl>
                                              <p:pRg st="4" end="4"/>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8">
                                            <p:txEl>
                                              <p:pRg st="5" end="5"/>
                                            </p:txEl>
                                          </p:spTgt>
                                        </p:tgtEl>
                                      </p:cBhvr>
                                    </p:animEffect>
                                    <p:set>
                                      <p:cBhvr>
                                        <p:cTn id="75" dur="1" fill="hold">
                                          <p:stCondLst>
                                            <p:cond delay="500"/>
                                          </p:stCondLst>
                                        </p:cTn>
                                        <p:tgtEl>
                                          <p:spTgt spid="38">
                                            <p:txEl>
                                              <p:pRg st="5" end="5"/>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8">
                                            <p:txEl>
                                              <p:pRg st="6" end="6"/>
                                            </p:txEl>
                                          </p:spTgt>
                                        </p:tgtEl>
                                      </p:cBhvr>
                                    </p:animEffect>
                                    <p:set>
                                      <p:cBhvr>
                                        <p:cTn id="78" dur="1" fill="hold">
                                          <p:stCondLst>
                                            <p:cond delay="500"/>
                                          </p:stCondLst>
                                        </p:cTn>
                                        <p:tgtEl>
                                          <p:spTgt spid="38">
                                            <p:txEl>
                                              <p:pRg st="6" end="6"/>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8">
                                            <p:txEl>
                                              <p:pRg st="7" end="7"/>
                                            </p:txEl>
                                          </p:spTgt>
                                        </p:tgtEl>
                                      </p:cBhvr>
                                    </p:animEffect>
                                    <p:set>
                                      <p:cBhvr>
                                        <p:cTn id="81" dur="1" fill="hold">
                                          <p:stCondLst>
                                            <p:cond delay="500"/>
                                          </p:stCondLst>
                                        </p:cTn>
                                        <p:tgtEl>
                                          <p:spTgt spid="38">
                                            <p:txEl>
                                              <p:pRg st="7" end="7"/>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8">
                                            <p:txEl>
                                              <p:pRg st="8" end="8"/>
                                            </p:txEl>
                                          </p:spTgt>
                                        </p:tgtEl>
                                      </p:cBhvr>
                                    </p:animEffect>
                                    <p:set>
                                      <p:cBhvr>
                                        <p:cTn id="84" dur="1" fill="hold">
                                          <p:stCondLst>
                                            <p:cond delay="500"/>
                                          </p:stCondLst>
                                        </p:cTn>
                                        <p:tgtEl>
                                          <p:spTgt spid="38">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zakony.centrum.cz/insolvencni-zakon/cast-2-hlava-5-paragraf-409"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http://zakony.centrum.cz/insolvencni-zakon/cast-2-hlava-5-paragraf-418"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App=2&amp;ItemId1=3028603" TargetMode="External"/><Relationship Id="rId1" Type="http://schemas.openxmlformats.org/officeDocument/2006/relationships/slideLayout" Target="../slideLayouts/slideLayout1.xml"/><Relationship Id="rId5" Type="http://schemas.openxmlformats.org/officeDocument/2006/relationships/hyperlink" Target="https://www.zakonyprolidi.cz/handler/goto.ashx?App=2&amp;ItemId1=3028803" TargetMode="External"/><Relationship Id="rId4" Type="http://schemas.openxmlformats.org/officeDocument/2006/relationships/hyperlink" Target="https://www.zakonyprolidi.cz/handler/goto.ashx?App=2&amp;ItemId1=302877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zakonyprolidi.cz/handler/goto.ashx?App=2&amp;ItemId1=2689279" TargetMode="External"/><Relationship Id="rId2" Type="http://schemas.openxmlformats.org/officeDocument/2006/relationships/hyperlink" Target="https://www.zakonyprolidi.cz/handler/goto.ashx?App=2&amp;ItemId1=2693804"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zakony.centrum.cz/insolvencni-zakon/cast-1-hlava-4-dil-5-paragraf-140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App=2&amp;ItemId1=3028945" TargetMode="External"/><Relationship Id="rId1" Type="http://schemas.openxmlformats.org/officeDocument/2006/relationships/slideLayout" Target="../slideLayouts/slideLayout2.xml"/><Relationship Id="rId4" Type="http://schemas.openxmlformats.org/officeDocument/2006/relationships/hyperlink" Target="https://www.zakonyprolidi.cz/handler/goto.ashx?App=2&amp;ItemId1=3028996"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zakonyprolidi.cz/handler/goto.ashx?App=2&amp;ItemId1=1327889" TargetMode="External"/><Relationship Id="rId3" Type="http://schemas.openxmlformats.org/officeDocument/2006/relationships/hyperlink" Target="https://www.zakonyprolidi.cz/handler/goto.ashx?ItemId1=12726711" TargetMode="External"/><Relationship Id="rId7" Type="http://schemas.openxmlformats.org/officeDocument/2006/relationships/hyperlink" Target="https://www.zakonyprolidi.cz/handler/goto.ashx?App=2&amp;ItemId1=3028025" TargetMode="External"/><Relationship Id="rId2" Type="http://schemas.openxmlformats.org/officeDocument/2006/relationships/hyperlink" Target="https://www.zakonyprolidi.cz/handler/goto.ashx?ItemId1=12726707" TargetMode="External"/><Relationship Id="rId1" Type="http://schemas.openxmlformats.org/officeDocument/2006/relationships/slideLayout" Target="../slideLayouts/slideLayout1.xml"/><Relationship Id="rId6" Type="http://schemas.openxmlformats.org/officeDocument/2006/relationships/hyperlink" Target="https://www.zakonyprolidi.cz/handler/goto.ashx?App=2&amp;ItemId1=3028945" TargetMode="External"/><Relationship Id="rId11" Type="http://schemas.openxmlformats.org/officeDocument/2006/relationships/hyperlink" Target="https://www.zakonyprolidi.cz/handler/goto.ashx?App=2&amp;ItemId1=1365706" TargetMode="External"/><Relationship Id="rId5" Type="http://schemas.openxmlformats.org/officeDocument/2006/relationships/hyperlink" Target="https://www.zakonyprolidi.cz/handler/goto.ashx?App=2&amp;ItemId1=1326762" TargetMode="External"/><Relationship Id="rId10" Type="http://schemas.openxmlformats.org/officeDocument/2006/relationships/hyperlink" Target="https://www.zakonyprolidi.cz/handler/goto.ashx?App=2&amp;ItemId1=1366382" TargetMode="External"/><Relationship Id="rId4" Type="http://schemas.openxmlformats.org/officeDocument/2006/relationships/hyperlink" Target="https://www.zakonyprolidi.cz/handler/goto.ashx?ItemId1=12726720" TargetMode="External"/><Relationship Id="rId9" Type="http://schemas.openxmlformats.org/officeDocument/2006/relationships/hyperlink" Target="https://www.zakonyprolidi.cz/handler/goto.ashx?App=2&amp;ItemId1=1327893"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14.svg"/><Relationship Id="rId5" Type="http://schemas.openxmlformats.org/officeDocument/2006/relationships/image" Target="../media/image41.svg"/><Relationship Id="rId10" Type="http://schemas.openxmlformats.org/officeDocument/2006/relationships/image" Target="../media/image13.png"/><Relationship Id="rId4" Type="http://schemas.openxmlformats.org/officeDocument/2006/relationships/image" Target="../media/image40.png"/><Relationship Id="rId9" Type="http://schemas.openxmlformats.org/officeDocument/2006/relationships/image" Target="../media/image45.sv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package" Target="../embeddings/V_kres_Microsoft_Visia2.vsdx"/><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package" Target="../embeddings/V_kres_Microsoft_Visia1.vsdx"/><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package" Target="../embeddings/V_kres_Microsoft_Visia2.vsdx"/><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14.sv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3.svg"/><Relationship Id="rId4" Type="http://schemas.openxmlformats.org/officeDocument/2006/relationships/image" Target="../media/image52.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descr="kostra"/>
          <p:cNvPicPr preferRelativeResize="0"/>
          <p:nvPr/>
        </p:nvPicPr>
        <p:blipFill rotWithShape="1">
          <a:blip r:embed="rId3">
            <a:alphaModFix/>
          </a:blip>
          <a:srcRect/>
          <a:stretch/>
        </p:blipFill>
        <p:spPr>
          <a:xfrm>
            <a:off x="6510216" y="1"/>
            <a:ext cx="5681784" cy="6583363"/>
          </a:xfrm>
          <a:prstGeom prst="rect">
            <a:avLst/>
          </a:prstGeom>
          <a:noFill/>
          <a:ln>
            <a:noFill/>
          </a:ln>
        </p:spPr>
      </p:pic>
      <p:sp>
        <p:nvSpPr>
          <p:cNvPr id="169" name="Google Shape;169;p18"/>
          <p:cNvSpPr txBox="1"/>
          <p:nvPr/>
        </p:nvSpPr>
        <p:spPr>
          <a:xfrm>
            <a:off x="476740" y="1899750"/>
            <a:ext cx="7596554" cy="30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Obce a dlužník v insolvenci </a:t>
            </a:r>
          </a:p>
          <a:p>
            <a:pPr marL="0" marR="0" lvl="0" indent="0" algn="l" rtl="0">
              <a:lnSpc>
                <a:spcPct val="100000"/>
              </a:lnSpc>
              <a:spcBef>
                <a:spcPts val="0"/>
              </a:spcBef>
              <a:spcAft>
                <a:spcPts val="0"/>
              </a:spcAft>
              <a:buClr>
                <a:srgbClr val="FF0000"/>
              </a:buClr>
              <a:buSzPts val="1200"/>
              <a:buFont typeface="Century Gothic"/>
              <a:buNone/>
            </a:pPr>
            <a:endParaRPr lang="cs-CZ" sz="4800" b="1" dirty="0">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Novinky a postupy</a:t>
            </a:r>
          </a:p>
          <a:p>
            <a:pPr marL="0" marR="0" lvl="0" indent="0" algn="l" rtl="0">
              <a:lnSpc>
                <a:spcPct val="100000"/>
              </a:lnSpc>
              <a:spcBef>
                <a:spcPts val="0"/>
              </a:spcBef>
              <a:spcAft>
                <a:spcPts val="0"/>
              </a:spcAft>
              <a:buClr>
                <a:srgbClr val="FF0000"/>
              </a:buClr>
              <a:buSzPts val="1200"/>
              <a:buFont typeface="Century Gothic"/>
              <a:buNone/>
            </a:pPr>
            <a:r>
              <a:rPr lang="cs-CZ" sz="4800" b="1" dirty="0">
                <a:solidFill>
                  <a:srgbClr val="FF0000"/>
                </a:solidFill>
                <a:latin typeface="Century Gothic"/>
                <a:ea typeface="Century Gothic"/>
                <a:cs typeface="Century Gothic"/>
                <a:sym typeface="Century Gothic"/>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07373-8DAE-7A2B-8AF3-27CDFE4DB92E}"/>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E700EEA2-BFEF-2A30-A7EE-E5A9AEA32632}"/>
              </a:ext>
            </a:extLst>
          </p:cNvPr>
          <p:cNvPicPr>
            <a:picLocks noChangeAspect="1"/>
          </p:cNvPicPr>
          <p:nvPr/>
        </p:nvPicPr>
        <p:blipFill>
          <a:blip r:embed="rId2"/>
          <a:stretch>
            <a:fillRect/>
          </a:stretch>
        </p:blipFill>
        <p:spPr>
          <a:xfrm>
            <a:off x="2342626" y="80495"/>
            <a:ext cx="7506748" cy="6697010"/>
          </a:xfrm>
          <a:prstGeom prst="rect">
            <a:avLst/>
          </a:prstGeom>
        </p:spPr>
      </p:pic>
    </p:spTree>
    <p:extLst>
      <p:ext uri="{BB962C8B-B14F-4D97-AF65-F5344CB8AC3E}">
        <p14:creationId xmlns:p14="http://schemas.microsoft.com/office/powerpoint/2010/main" val="41878382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2"/>
          <p:cNvSpPr txBox="1"/>
          <p:nvPr/>
        </p:nvSpPr>
        <p:spPr>
          <a:xfrm>
            <a:off x="2245895" y="457200"/>
            <a:ext cx="9946155" cy="618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900"/>
              <a:buFont typeface="Arial"/>
              <a:buNone/>
            </a:pPr>
            <a:r>
              <a:rPr lang="cs-CZ" sz="3600" b="1" i="0" u="none" strike="noStrike" cap="none" dirty="0">
                <a:solidFill>
                  <a:srgbClr val="FF0000"/>
                </a:solidFill>
                <a:latin typeface="Arial"/>
                <a:ea typeface="Arial"/>
                <a:cs typeface="Arial"/>
                <a:sym typeface="Arial"/>
              </a:rPr>
              <a:t>Předpis č. 311/2007 Sb. Vyhláška o jednacím řádu pro insolvenční řízení a kterou se provádějí některá ustanovení insolvenčního zákona</a:t>
            </a:r>
            <a:endParaRPr dirty="0"/>
          </a:p>
          <a:p>
            <a:pPr marL="0" marR="0" lvl="0" indent="0" algn="l" rtl="0">
              <a:lnSpc>
                <a:spcPct val="100000"/>
              </a:lnSpc>
              <a:spcBef>
                <a:spcPts val="0"/>
              </a:spcBef>
              <a:spcAft>
                <a:spcPts val="0"/>
              </a:spcAft>
              <a:buClr>
                <a:srgbClr val="000000"/>
              </a:buClr>
              <a:buSzPts val="9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 21a</a:t>
            </a:r>
            <a:endParaRPr dirty="0"/>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Vyrozumění o uplatnění pohledávky za majetkovou podstatou nebo pohledávky jí postavené na roveň</a:t>
            </a:r>
            <a:endParaRPr dirty="0"/>
          </a:p>
          <a:p>
            <a:pPr marL="0" marR="0" lvl="0" indent="0" algn="l" rtl="0">
              <a:lnSpc>
                <a:spcPct val="100000"/>
              </a:lnSpc>
              <a:spcBef>
                <a:spcPts val="0"/>
              </a:spcBef>
              <a:spcAft>
                <a:spcPts val="0"/>
              </a:spcAft>
              <a:buClr>
                <a:srgbClr val="000000"/>
              </a:buClr>
              <a:buSzPts val="450"/>
              <a:buFont typeface="Arial"/>
              <a:buNone/>
            </a:pPr>
            <a:endParaRPr sz="18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
              <a:buFont typeface="Arial"/>
              <a:buNone/>
            </a:pPr>
            <a:endParaRPr sz="1800" b="1"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6"/>
          <p:cNvSpPr/>
          <p:nvPr/>
        </p:nvSpPr>
        <p:spPr>
          <a:xfrm>
            <a:off x="1010653" y="0"/>
            <a:ext cx="10945671" cy="550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50"/>
              <a:buFont typeface="Arial"/>
              <a:buNone/>
            </a:pPr>
            <a:r>
              <a:rPr lang="cs-CZ" sz="3000" b="1" i="0" u="sng" strike="noStrike" cap="none" dirty="0">
                <a:solidFill>
                  <a:schemeClr val="hlink"/>
                </a:solidFill>
                <a:latin typeface="Arial"/>
                <a:ea typeface="Arial"/>
                <a:cs typeface="Arial"/>
                <a:sym typeface="Arial"/>
                <a:hlinkClick r:id="rId3"/>
              </a:rPr>
              <a:t>§ 409</a:t>
            </a:r>
            <a:endParaRPr sz="3000" dirty="0"/>
          </a:p>
          <a:p>
            <a:pPr marL="0" marR="0" lvl="0" indent="0" algn="l" rtl="0">
              <a:lnSpc>
                <a:spcPct val="100000"/>
              </a:lnSpc>
              <a:spcBef>
                <a:spcPts val="0"/>
              </a:spcBef>
              <a:spcAft>
                <a:spcPts val="0"/>
              </a:spcAft>
              <a:buClr>
                <a:srgbClr val="000000"/>
              </a:buClr>
              <a:buSzPts val="550"/>
              <a:buFont typeface="Arial"/>
              <a:buNone/>
            </a:pPr>
            <a:r>
              <a:rPr lang="cs-CZ" sz="3000" b="0" i="1"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Open Sans"/>
                <a:ea typeface="Open Sans"/>
                <a:cs typeface="Open Sans"/>
                <a:sym typeface="Open Sans"/>
              </a:rPr>
              <a:t> Od schválení oddlužení plněním splátkového kalendáře má dispoziční oprávnění k příjmům, které získá po schválení oddlužení, dlužník. S takto nabytými příjmy je dlužník povinen naložit způsobem uvedeným v rozhodnutí o schválení oddlužení plněním splátkového kalendáře.</a:t>
            </a:r>
            <a:endParaRPr sz="3000" dirty="0"/>
          </a:p>
          <a:p>
            <a:pPr marL="0" marR="0" lvl="0" indent="0" algn="l" rtl="0">
              <a:lnSpc>
                <a:spcPct val="100000"/>
              </a:lnSpc>
              <a:spcBef>
                <a:spcPts val="0"/>
              </a:spcBef>
              <a:spcAft>
                <a:spcPts val="0"/>
              </a:spcAft>
              <a:buClr>
                <a:schemeClr val="dk1"/>
              </a:buClr>
              <a:buSzPts val="550"/>
              <a:buFont typeface="Arial"/>
              <a:buNone/>
            </a:pPr>
            <a:endParaRPr sz="3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550"/>
              <a:buFont typeface="Arial"/>
              <a:buNone/>
            </a:pPr>
            <a:r>
              <a:rPr lang="cs-CZ" sz="3000" b="0" i="1"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Open Sans"/>
                <a:ea typeface="Open Sans"/>
                <a:cs typeface="Open Sans"/>
                <a:sym typeface="Open Sans"/>
              </a:rPr>
              <a:t> Dispoziční oprávnění k majetku, náležejícímu do majetkové podstaty v době schválení oddlužení, včetně toho majetku, s nímž dlužník nemohl dosud nakládat v důsledku účinků nařízení nebo zahájení výkonu rozhodnutí nebo exekuce, má od právní moci rozhodnutí o schválení oddlužení plněním splátkového kalendáře dlužník; </a:t>
            </a:r>
            <a:endParaRPr sz="3000" dirty="0"/>
          </a:p>
        </p:txBody>
      </p:sp>
    </p:spTree>
  </p:cSld>
  <p:clrMapOvr>
    <a:masterClrMapping/>
  </p:clrMapOvr>
  <p:transition spd="slow">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4"/>
          <p:cNvSpPr txBox="1"/>
          <p:nvPr/>
        </p:nvSpPr>
        <p:spPr>
          <a:xfrm>
            <a:off x="1668379" y="425256"/>
            <a:ext cx="10263408" cy="55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 203a</a:t>
            </a:r>
            <a:endParaRPr dirty="0"/>
          </a:p>
          <a:p>
            <a:pPr marL="0" marR="0" lvl="0" indent="0" algn="l" rtl="0">
              <a:lnSpc>
                <a:spcPct val="100000"/>
              </a:lnSpc>
              <a:spcBef>
                <a:spcPts val="0"/>
              </a:spcBef>
              <a:spcAft>
                <a:spcPts val="0"/>
              </a:spcAft>
              <a:buClr>
                <a:schemeClr val="dk1"/>
              </a:buClr>
              <a:buSzPts val="800"/>
              <a:buFont typeface="Arial"/>
              <a:buNone/>
            </a:pPr>
            <a:endParaRPr sz="3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V pochybnostech, zda pohledávka uplatněná  věřitelem je pohledávkou za majetkovou podstatou nebo pohledávkou na roveň postavenou (a obdobně v pochybnostech o tom, zda jde o pohledávku vyloučenou z uspokojení v insolvenčním řízení), uloží insolvenční soud, v souladu s výše uvedeným, věřiteli povinnost podat žalobu o určení pořadí uplatněné pohledávky proti insolvenčnímu správci (nikoli vůči osobě s dispozičním oprávněním).</a:t>
            </a:r>
            <a:endParaRPr dirty="0"/>
          </a:p>
        </p:txBody>
      </p:sp>
    </p:spTree>
  </p:cSld>
  <p:clrMapOvr>
    <a:masterClrMapping/>
  </p:clrMapOvr>
  <p:transition spd="slow">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77" descr="http://jak-na-dluhy.cz/wp-content/uploads/jak-na-dluhy-018.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30" name="Google Shape;530;p77"/>
          <p:cNvSpPr txBox="1"/>
          <p:nvPr/>
        </p:nvSpPr>
        <p:spPr>
          <a:xfrm>
            <a:off x="4595814" y="142876"/>
            <a:ext cx="553878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a:solidFill>
                  <a:srgbClr val="FF0000"/>
                </a:solidFill>
                <a:latin typeface="Arial"/>
                <a:ea typeface="Arial"/>
                <a:cs typeface="Arial"/>
                <a:sym typeface="Arial"/>
              </a:rPr>
              <a:t>Zrušení schváleného oddlužení</a:t>
            </a:r>
            <a:endParaRPr/>
          </a:p>
        </p:txBody>
      </p:sp>
    </p:spTree>
  </p:cSld>
  <p:clrMapOvr>
    <a:masterClrMapping/>
  </p:clrMapOvr>
  <p:transition spd="slow">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p:nvPr/>
        </p:nvSpPr>
        <p:spPr>
          <a:xfrm>
            <a:off x="1251284" y="19200"/>
            <a:ext cx="10988716" cy="6819600"/>
          </a:xfrm>
          <a:prstGeom prst="rect">
            <a:avLst/>
          </a:prstGeom>
          <a:noFill/>
          <a:ln>
            <a:noFill/>
          </a:ln>
        </p:spPr>
        <p:txBody>
          <a:bodyPr spcFirstLastPara="1" wrap="square" lIns="91425" tIns="91425" rIns="91425" bIns="91425" anchor="t" anchorCtr="0">
            <a:noAutofit/>
          </a:bodyPr>
          <a:lstStyle/>
          <a:p>
            <a:r>
              <a:rPr lang="cs-CZ" sz="3000" b="1" dirty="0"/>
              <a:t>§ 418</a:t>
            </a:r>
          </a:p>
          <a:p>
            <a:r>
              <a:rPr lang="cs-CZ" sz="3000" b="1" dirty="0"/>
              <a:t>Zrušení schváleného oddlužení</a:t>
            </a:r>
          </a:p>
          <a:p>
            <a:r>
              <a:rPr lang="cs-CZ" sz="3000" b="1" dirty="0"/>
              <a:t>(1)</a:t>
            </a:r>
            <a:r>
              <a:rPr lang="cs-CZ" sz="3000" dirty="0"/>
              <a:t> Insolvenční soud schválené oddlužení zruší a současně rozhodne o způsobu řešení dlužníkova úpadku konkursem, jestliže</a:t>
            </a:r>
          </a:p>
          <a:p>
            <a:r>
              <a:rPr lang="cs-CZ" sz="3000" b="1" dirty="0"/>
              <a:t>a)</a:t>
            </a:r>
            <a:r>
              <a:rPr lang="cs-CZ" sz="3000" dirty="0"/>
              <a:t> dlužník neplní podstatné povinnosti podle schváleného způsobu oddlužení, nebo</a:t>
            </a:r>
          </a:p>
          <a:p>
            <a:r>
              <a:rPr lang="cs-CZ" sz="3000" b="1" dirty="0"/>
              <a:t>b)</a:t>
            </a:r>
            <a:r>
              <a:rPr lang="cs-CZ" sz="3000" dirty="0"/>
              <a:t> </a:t>
            </a:r>
            <a:r>
              <a:rPr lang="cs-CZ" sz="3000" b="1" dirty="0"/>
              <a:t>v důsledku zaviněného jednání vznikl dlužníku po schválení oddlužení peněžitý závazek po dobu delší 30 dnů po lhůtě splatnosti</a:t>
            </a:r>
            <a:r>
              <a:rPr lang="cs-CZ" sz="3000" dirty="0"/>
              <a:t>, nebo</a:t>
            </a:r>
          </a:p>
          <a:p>
            <a:r>
              <a:rPr lang="cs-CZ" sz="3000" b="1" dirty="0"/>
              <a:t>c)</a:t>
            </a:r>
            <a:r>
              <a:rPr lang="cs-CZ" sz="3000" dirty="0"/>
              <a:t> dlužník není v důsledku okolností, které zavinil, po dobu delší než 3 měsíce schopen splácet v plné výši ani pohledávky podle § 395 odst. 1 písm. b), jestliže vznikly po rozhodnutí o úpadku, anebo</a:t>
            </a:r>
          </a:p>
          <a:p>
            <a:pPr marL="0" lvl="0" indent="0" algn="l" rtl="0">
              <a:spcBef>
                <a:spcPts val="0"/>
              </a:spcBef>
              <a:spcAft>
                <a:spcPts val="0"/>
              </a:spcAft>
              <a:buNone/>
            </a:pPr>
            <a:endParaRPr sz="2400" b="1" dirty="0">
              <a:solidFill>
                <a:schemeClr val="dk1"/>
              </a:solidFill>
            </a:endParaRPr>
          </a:p>
          <a:p>
            <a:pPr marL="0" lvl="0" indent="0" algn="l" rtl="0">
              <a:spcBef>
                <a:spcPts val="0"/>
              </a:spcBef>
              <a:spcAft>
                <a:spcPts val="0"/>
              </a:spcAft>
              <a:buNone/>
            </a:pPr>
            <a:endParaRPr sz="2400" b="1" dirty="0"/>
          </a:p>
          <a:p>
            <a:pPr marL="0" lvl="0" indent="0" algn="l" rtl="0">
              <a:spcBef>
                <a:spcPts val="0"/>
              </a:spcBef>
              <a:spcAft>
                <a:spcPts val="0"/>
              </a:spcAft>
              <a:buNone/>
            </a:pPr>
            <a:endParaRPr sz="2400"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8"/>
          <p:cNvSpPr/>
          <p:nvPr/>
        </p:nvSpPr>
        <p:spPr>
          <a:xfrm>
            <a:off x="1092956" y="220429"/>
            <a:ext cx="10827025" cy="64171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cs-CZ" sz="2800" b="1" i="0" u="sng" strike="noStrike" cap="none">
                <a:solidFill>
                  <a:schemeClr val="hlink"/>
                </a:solidFill>
                <a:latin typeface="Arial"/>
                <a:ea typeface="Arial"/>
                <a:cs typeface="Arial"/>
                <a:sym typeface="Arial"/>
                <a:hlinkClick r:id="rId3"/>
              </a:rPr>
              <a:t>§ 418</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(1)</a:t>
            </a:r>
            <a:r>
              <a:rPr lang="cs-CZ" sz="2800" b="0" i="0" u="none" strike="noStrike" cap="none">
                <a:solidFill>
                  <a:srgbClr val="000000"/>
                </a:solidFill>
                <a:latin typeface="Open Sans"/>
                <a:ea typeface="Open Sans"/>
                <a:cs typeface="Open Sans"/>
                <a:sym typeface="Open Sans"/>
              </a:rPr>
              <a:t> Insolvenční soud schválené oddlužení zruší a současně rozhodne o způsobu řešení dlužníkova úpadku konkursem, jestliže</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a)</a:t>
            </a:r>
            <a:r>
              <a:rPr lang="cs-CZ" sz="2800" b="0" i="0" u="none" strike="noStrike" cap="none">
                <a:solidFill>
                  <a:srgbClr val="000000"/>
                </a:solidFill>
                <a:latin typeface="Open Sans"/>
                <a:ea typeface="Open Sans"/>
                <a:cs typeface="Open Sans"/>
                <a:sym typeface="Open Sans"/>
              </a:rPr>
              <a:t> dlužník neplní podstatné povinnosti podle schváleného způsobu oddlužení, 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b)</a:t>
            </a:r>
            <a:r>
              <a:rPr lang="cs-CZ" sz="2800" b="0" i="0" u="none" strike="noStrike" cap="none">
                <a:solidFill>
                  <a:srgbClr val="000000"/>
                </a:solidFill>
                <a:latin typeface="Open Sans"/>
                <a:ea typeface="Open Sans"/>
                <a:cs typeface="Open Sans"/>
                <a:sym typeface="Open Sans"/>
              </a:rPr>
              <a:t> se ukáže, že podstatnou část splátkového kalendáře nebude možné splnit, 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c)</a:t>
            </a:r>
            <a:r>
              <a:rPr lang="cs-CZ" sz="2800" b="1" i="0" u="none" strike="noStrike" cap="none">
                <a:solidFill>
                  <a:srgbClr val="000000"/>
                </a:solidFill>
                <a:latin typeface="Open Sans"/>
                <a:ea typeface="Open Sans"/>
                <a:cs typeface="Open Sans"/>
                <a:sym typeface="Open Sans"/>
              </a:rPr>
              <a:t> v důsledku zaviněného jednání vznikl dlužníku po schválení oddlužení peněžitý závazek po dobu delší 30 dnů po lhůtě splatnosti, </a:t>
            </a:r>
            <a:r>
              <a:rPr lang="cs-CZ" sz="2800" b="0" i="0" u="none" strike="noStrike" cap="none">
                <a:solidFill>
                  <a:srgbClr val="000000"/>
                </a:solidFill>
                <a:latin typeface="Open Sans"/>
                <a:ea typeface="Open Sans"/>
                <a:cs typeface="Open Sans"/>
                <a:sym typeface="Open Sans"/>
              </a:rPr>
              <a:t>anebo</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d)</a:t>
            </a:r>
            <a:r>
              <a:rPr lang="cs-CZ" sz="2800" b="0" i="0" u="none" strike="noStrike" cap="none">
                <a:solidFill>
                  <a:srgbClr val="000000"/>
                </a:solidFill>
                <a:latin typeface="Open Sans"/>
                <a:ea typeface="Open Sans"/>
                <a:cs typeface="Open Sans"/>
                <a:sym typeface="Open Sans"/>
              </a:rPr>
              <a:t> to navrhne dlužník.</a:t>
            </a:r>
            <a:endParaRPr/>
          </a:p>
          <a:p>
            <a:pPr marL="0" marR="0" lvl="0" indent="0" algn="l" rtl="0">
              <a:lnSpc>
                <a:spcPct val="100000"/>
              </a:lnSpc>
              <a:spcBef>
                <a:spcPts val="0"/>
              </a:spcBef>
              <a:spcAft>
                <a:spcPts val="0"/>
              </a:spcAft>
              <a:buClr>
                <a:srgbClr val="000000"/>
              </a:buClr>
              <a:buSzPts val="700"/>
              <a:buFont typeface="Arial"/>
              <a:buNone/>
            </a:pPr>
            <a:r>
              <a:rPr lang="cs-CZ" sz="2800" b="0" i="1" u="none" strike="noStrike" cap="none">
                <a:solidFill>
                  <a:srgbClr val="000000"/>
                </a:solidFill>
                <a:latin typeface="Arial"/>
                <a:ea typeface="Arial"/>
                <a:cs typeface="Arial"/>
                <a:sym typeface="Arial"/>
              </a:rPr>
              <a:t>(2)</a:t>
            </a:r>
            <a:r>
              <a:rPr lang="cs-CZ" sz="2800" b="0" i="0" u="none" strike="noStrike" cap="none">
                <a:solidFill>
                  <a:srgbClr val="000000"/>
                </a:solidFill>
                <a:latin typeface="Open Sans"/>
                <a:ea typeface="Open Sans"/>
                <a:cs typeface="Open Sans"/>
                <a:sym typeface="Open Sans"/>
              </a:rPr>
              <a:t> </a:t>
            </a:r>
            <a:r>
              <a:rPr lang="cs-CZ" sz="2800" b="1" i="0" u="none" strike="noStrike" cap="none">
                <a:solidFill>
                  <a:srgbClr val="000000"/>
                </a:solidFill>
                <a:latin typeface="Open Sans"/>
                <a:ea typeface="Open Sans"/>
                <a:cs typeface="Open Sans"/>
                <a:sym typeface="Open Sans"/>
              </a:rPr>
              <a:t>Má se za to, že dlužník zavinil vznik peněžitého závazku podle odstavce 1 písm. c), byl-li k jeho vymožení vůči dlužníku nařízen výkon rozhodnutí nebo exekuce.</a:t>
            </a:r>
            <a:endParaRPr/>
          </a:p>
          <a:p>
            <a:pPr marL="0" marR="0" lvl="0" indent="0" algn="l" rtl="0">
              <a:lnSpc>
                <a:spcPct val="100000"/>
              </a:lnSpc>
              <a:spcBef>
                <a:spcPts val="0"/>
              </a:spcBef>
              <a:spcAft>
                <a:spcPts val="0"/>
              </a:spcAft>
              <a:buClr>
                <a:schemeClr val="dk1"/>
              </a:buClr>
              <a:buSzPts val="475"/>
              <a:buFont typeface="Arial"/>
              <a:buNone/>
            </a:pPr>
            <a:endParaRPr sz="1900" b="0" i="0" u="none" strike="noStrike" cap="none">
              <a:solidFill>
                <a:srgbClr val="000000"/>
              </a:solidFill>
              <a:latin typeface="Open Sans"/>
              <a:ea typeface="Open Sans"/>
              <a:cs typeface="Open Sans"/>
              <a:sym typeface="Open Sans"/>
            </a:endParaRPr>
          </a:p>
        </p:txBody>
      </p:sp>
    </p:spTree>
  </p:cSld>
  <p:clrMapOvr>
    <a:masterClrMapping/>
  </p:clrMapOvr>
  <p:transition spd="slow">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82" descr="http://i.iinfo.cz/urs/Penize_a_klic-123810759580846.gif"/>
          <p:cNvPicPr preferRelativeResize="0"/>
          <p:nvPr/>
        </p:nvPicPr>
        <p:blipFill rotWithShape="1">
          <a:blip r:embed="rId3">
            <a:alphaModFix/>
          </a:blip>
          <a:srcRect/>
          <a:stretch/>
        </p:blipFill>
        <p:spPr>
          <a:xfrm>
            <a:off x="1166812" y="1"/>
            <a:ext cx="9501188" cy="7072313"/>
          </a:xfrm>
          <a:prstGeom prst="rect">
            <a:avLst/>
          </a:prstGeom>
          <a:noFill/>
          <a:ln>
            <a:noFill/>
          </a:ln>
        </p:spPr>
      </p:pic>
      <p:sp>
        <p:nvSpPr>
          <p:cNvPr id="559" name="Google Shape;559;p82"/>
          <p:cNvSpPr txBox="1"/>
          <p:nvPr/>
        </p:nvSpPr>
        <p:spPr>
          <a:xfrm>
            <a:off x="1666875" y="3995738"/>
            <a:ext cx="4332288" cy="2862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Uspokojení</a:t>
            </a:r>
            <a:endParaRPr/>
          </a:p>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zajištěných</a:t>
            </a:r>
            <a:endParaRPr/>
          </a:p>
          <a:p>
            <a:pPr marL="0" marR="0" lvl="0" indent="0" algn="l" rtl="0">
              <a:lnSpc>
                <a:spcPct val="100000"/>
              </a:lnSpc>
              <a:spcBef>
                <a:spcPts val="0"/>
              </a:spcBef>
              <a:spcAft>
                <a:spcPts val="0"/>
              </a:spcAft>
              <a:buClr>
                <a:srgbClr val="FFFF00"/>
              </a:buClr>
              <a:buSzPts val="1500"/>
              <a:buFont typeface="Arial"/>
              <a:buNone/>
            </a:pPr>
            <a:r>
              <a:rPr lang="cs-CZ" sz="6000" b="1" i="0" u="none" strike="noStrike" cap="none">
                <a:solidFill>
                  <a:srgbClr val="FFFF00"/>
                </a:solidFill>
                <a:latin typeface="Arial"/>
                <a:ea typeface="Arial"/>
                <a:cs typeface="Arial"/>
                <a:sym typeface="Arial"/>
              </a:rPr>
              <a:t>věřitelů</a:t>
            </a:r>
            <a:endParaRPr/>
          </a:p>
        </p:txBody>
      </p:sp>
    </p:spTree>
  </p:cSld>
  <p:clrMapOvr>
    <a:masterClrMapping/>
  </p:clrMapOvr>
  <p:transition spd="slow">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p:nvPr/>
        </p:nvSpPr>
        <p:spPr>
          <a:xfrm>
            <a:off x="1443789" y="166750"/>
            <a:ext cx="10655409" cy="6371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8400"/>
              </a:buClr>
              <a:buSzPts val="600"/>
              <a:buFont typeface="Arial"/>
              <a:buNone/>
            </a:pPr>
            <a:r>
              <a:rPr lang="cs-CZ" sz="3000" b="1" i="0" u="none" strike="noStrike" cap="none" dirty="0">
                <a:solidFill>
                  <a:srgbClr val="FF8400"/>
                </a:solidFill>
                <a:latin typeface="Arial"/>
                <a:ea typeface="Arial"/>
                <a:cs typeface="Arial"/>
                <a:sym typeface="Arial"/>
              </a:rPr>
              <a:t>§ 170 DŘ</a:t>
            </a:r>
            <a:endParaRPr sz="3000" dirty="0"/>
          </a:p>
          <a:p>
            <a:pPr marL="0" marR="0" lvl="0" indent="0" algn="l" rtl="0">
              <a:lnSpc>
                <a:spcPct val="100000"/>
              </a:lnSpc>
              <a:spcBef>
                <a:spcPts val="0"/>
              </a:spcBef>
              <a:spcAft>
                <a:spcPts val="0"/>
              </a:spcAft>
              <a:buClr>
                <a:srgbClr val="08A8F8"/>
              </a:buClr>
              <a:buSzPts val="600"/>
              <a:buFont typeface="Arial"/>
              <a:buNone/>
            </a:pPr>
            <a:r>
              <a:rPr lang="cs-CZ" sz="3000" b="1" i="0" u="none" strike="noStrike" cap="none" dirty="0">
                <a:solidFill>
                  <a:srgbClr val="08A8F8"/>
                </a:solidFill>
                <a:latin typeface="Arial"/>
                <a:ea typeface="Arial"/>
                <a:cs typeface="Arial"/>
                <a:sym typeface="Arial"/>
              </a:rPr>
              <a:t>Zástavní právo</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Arial"/>
                <a:ea typeface="Arial"/>
                <a:cs typeface="Arial"/>
                <a:sym typeface="Arial"/>
              </a:rPr>
              <a:t> Správce daně může zřídit rozhodnutím zástavní právo k majetku daňového subjektu k zajištění jím neuhrazené daně za podmínek stanovených občanským zákoníkem, pokud tento zákon nestanoví jinak.</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Arial"/>
                <a:ea typeface="Arial"/>
                <a:cs typeface="Arial"/>
                <a:sym typeface="Arial"/>
              </a:rPr>
              <a:t> Rozhodnutí o zřízení zástavního práva obsahuje ve výroku kromě náležitostí podle § 102 odst. 1 výši daně zajištěné zástavním právem a označení zástavy.</a:t>
            </a:r>
            <a:endParaRPr sz="3000" dirty="0"/>
          </a:p>
          <a:p>
            <a:pPr marL="0" marR="0" lvl="0" indent="0" algn="just" rtl="0">
              <a:lnSpc>
                <a:spcPct val="100000"/>
              </a:lnSpc>
              <a:spcBef>
                <a:spcPts val="0"/>
              </a:spcBef>
              <a:spcAft>
                <a:spcPts val="0"/>
              </a:spcAft>
              <a:buClr>
                <a:srgbClr val="000000"/>
              </a:buClr>
              <a:buSzPts val="600"/>
              <a:buFont typeface="Arial"/>
              <a:buNone/>
            </a:pPr>
            <a:r>
              <a:rPr lang="cs-CZ" sz="3000" b="1" i="0" u="none" strike="noStrike" cap="none" dirty="0">
                <a:solidFill>
                  <a:srgbClr val="000000"/>
                </a:solidFill>
                <a:latin typeface="Arial"/>
                <a:ea typeface="Arial"/>
                <a:cs typeface="Arial"/>
                <a:sym typeface="Arial"/>
              </a:rPr>
              <a:t>(3)</a:t>
            </a:r>
            <a:r>
              <a:rPr lang="cs-CZ" sz="3000" b="0" i="0" u="none" strike="noStrike" cap="none" dirty="0">
                <a:solidFill>
                  <a:srgbClr val="000000"/>
                </a:solidFill>
                <a:latin typeface="Arial"/>
                <a:ea typeface="Arial"/>
                <a:cs typeface="Arial"/>
                <a:sym typeface="Arial"/>
              </a:rPr>
              <a:t> Správce daně může rozhodnout o zřízení zástavního práva k majetku vlastníka, odlišného od daňového subjektu, jehož nedoplatek je zajišťován, a to na základě předchozího písemného souhlasu vlastníka s úředně ověřeným podpisem.</a:t>
            </a:r>
            <a:endParaRPr sz="3000" dirty="0"/>
          </a:p>
        </p:txBody>
      </p:sp>
    </p:spTree>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p:nvPr/>
        </p:nvSpPr>
        <p:spPr>
          <a:xfrm>
            <a:off x="1443789" y="166750"/>
            <a:ext cx="10655409" cy="6371100"/>
          </a:xfrm>
          <a:prstGeom prst="rect">
            <a:avLst/>
          </a:prstGeom>
          <a:noFill/>
          <a:ln>
            <a:noFill/>
          </a:ln>
        </p:spPr>
        <p:txBody>
          <a:bodyPr spcFirstLastPara="1" wrap="square" lIns="91425" tIns="45700" rIns="91425" bIns="45700" anchor="t" anchorCtr="0">
            <a:noAutofit/>
          </a:bodyPr>
          <a:lstStyle/>
          <a:p>
            <a:pPr lvl="0" algn="just">
              <a:buSzPts val="600"/>
            </a:pPr>
            <a:r>
              <a:rPr lang="cs-CZ" sz="3000" b="1" dirty="0"/>
              <a:t>(4)</a:t>
            </a:r>
            <a:r>
              <a:rPr lang="cs-CZ" sz="3000" dirty="0"/>
              <a:t> Zástavní právo vzniká doručením rozhodnutí o zřízení zástavního práva daňovému subjektu nebo osobě podle odstavce 3. </a:t>
            </a:r>
            <a:r>
              <a:rPr lang="cs-CZ" sz="3000" b="1" dirty="0">
                <a:solidFill>
                  <a:srgbClr val="FF0000"/>
                </a:solidFill>
              </a:rPr>
              <a:t>Zástavní právo k nemovité věci evidované v katastru nemovitostí, jakož i k dalšímu majetku, o kterém jsou vedeny veřejné registry,</a:t>
            </a:r>
            <a:r>
              <a:rPr lang="cs-CZ" sz="3000" dirty="0"/>
              <a:t> vzniká doručením rozhodnutí o zřízení zástavního práva příslušnému katastrálnímu úřadu, popřípadě tomu, kdo vede veřejný registr</a:t>
            </a:r>
            <a:r>
              <a:rPr lang="cs-CZ" sz="2400" dirty="0"/>
              <a:t>.</a:t>
            </a:r>
            <a:endParaRPr lang="cs-CZ" sz="3200" dirty="0"/>
          </a:p>
        </p:txBody>
      </p:sp>
    </p:spTree>
    <p:extLst>
      <p:ext uri="{BB962C8B-B14F-4D97-AF65-F5344CB8AC3E}">
        <p14:creationId xmlns:p14="http://schemas.microsoft.com/office/powerpoint/2010/main" val="571421125"/>
      </p:ext>
    </p:extLst>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4"/>
          <p:cNvSpPr/>
          <p:nvPr/>
        </p:nvSpPr>
        <p:spPr>
          <a:xfrm>
            <a:off x="1219200" y="0"/>
            <a:ext cx="10757543" cy="489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cs-CZ" sz="2800" b="1" i="0" u="none" strike="noStrike" cap="none" dirty="0">
                <a:solidFill>
                  <a:schemeClr val="dk1"/>
                </a:solidFill>
                <a:latin typeface="Arial"/>
                <a:ea typeface="Arial"/>
                <a:cs typeface="Arial"/>
                <a:sym typeface="Arial"/>
              </a:rPr>
              <a:t>Automobil se řadí mezi věci movité hmotné a z pohledu zástavního práva věci neregistrované, přestože jsou automobily evidovány v registru silničních vozidel vedeném podle zákona č. 56/2001 Sb., o podmínkách provozu vozidel na pozemních komunikacích. Tento registr není považován za veřejný seznam, proto je automobil považován za věc neregistrovanou. Z movitých věcí jsou předmětem registrace ve veřejných seznamech jen velké dopravní prostředky (letadla podle zákona č.</a:t>
            </a:r>
            <a:endParaRPr sz="2800" dirty="0"/>
          </a:p>
          <a:p>
            <a:pPr marL="0" marR="0" lvl="0" indent="0" algn="l" rtl="0">
              <a:lnSpc>
                <a:spcPct val="100000"/>
              </a:lnSpc>
              <a:spcBef>
                <a:spcPts val="0"/>
              </a:spcBef>
              <a:spcAft>
                <a:spcPts val="0"/>
              </a:spcAft>
              <a:buClr>
                <a:schemeClr val="dk1"/>
              </a:buClr>
              <a:buSzPts val="600"/>
              <a:buFont typeface="Arial"/>
              <a:buNone/>
            </a:pPr>
            <a:r>
              <a:rPr lang="cs-CZ" sz="2800" b="1" i="0" u="none" strike="noStrike" cap="none" dirty="0">
                <a:solidFill>
                  <a:schemeClr val="dk1"/>
                </a:solidFill>
                <a:latin typeface="Arial"/>
                <a:ea typeface="Arial"/>
                <a:cs typeface="Arial"/>
                <a:sym typeface="Arial"/>
              </a:rPr>
              <a:t>49/1997 Sb., o civilním letectví, námořní plavidla dle zákona č. 61/2000 Sb., o námořní plavbě). Ohledně motorových vozidel platilo dle dosavadní judikatury, že zástavní právo zřízené na základě zástavní smlouvy k silničnímu motorovému vozidlu nebo k přípojnému vozidlu </a:t>
            </a:r>
            <a:r>
              <a:rPr lang="cs-CZ" sz="2800" b="1" i="0" u="none" strike="noStrike" cap="none" dirty="0">
                <a:solidFill>
                  <a:srgbClr val="FF0000"/>
                </a:solidFill>
                <a:latin typeface="Arial"/>
                <a:ea typeface="Arial"/>
                <a:cs typeface="Arial"/>
                <a:sym typeface="Arial"/>
              </a:rPr>
              <a:t>vzniká zápisem zástavního práva do technického průkazu těchto vozidel a do registru silničních vozidel.</a:t>
            </a:r>
            <a:endParaRPr sz="2800"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DEBC393-8700-1A4F-2676-0CD6EE1489A7}"/>
              </a:ext>
            </a:extLst>
          </p:cNvPr>
          <p:cNvPicPr>
            <a:picLocks noChangeAspect="1"/>
          </p:cNvPicPr>
          <p:nvPr/>
        </p:nvPicPr>
        <p:blipFill>
          <a:blip r:embed="rId2"/>
          <a:stretch>
            <a:fillRect/>
          </a:stretch>
        </p:blipFill>
        <p:spPr>
          <a:xfrm>
            <a:off x="-195943" y="-1057276"/>
            <a:ext cx="12387943" cy="8335154"/>
          </a:xfrm>
          <a:prstGeom prst="rect">
            <a:avLst/>
          </a:prstGeom>
        </p:spPr>
      </p:pic>
    </p:spTree>
    <p:extLst>
      <p:ext uri="{BB962C8B-B14F-4D97-AF65-F5344CB8AC3E}">
        <p14:creationId xmlns:p14="http://schemas.microsoft.com/office/powerpoint/2010/main" val="1829779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86" descr="http://asterie-podvod.cz/wp-content/uploads/v%C3%BDhodn%C4%9Bj%C5%A1%C3%AD-oddlu%C5%BEen%C3%AD-od-Asterie.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81" name="Google Shape;581;p86"/>
          <p:cNvSpPr txBox="1"/>
          <p:nvPr/>
        </p:nvSpPr>
        <p:spPr>
          <a:xfrm>
            <a:off x="1738314" y="5357813"/>
            <a:ext cx="2928937"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Osvobození dlužníka</a:t>
            </a:r>
            <a:endParaRPr/>
          </a:p>
        </p:txBody>
      </p:sp>
    </p:spTree>
  </p:cSld>
  <p:clrMapOvr>
    <a:masterClrMapping/>
  </p:clrMapOvr>
  <p:transition spd="slow">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3693319"/>
          </a:xfrm>
          <a:prstGeom prst="rect">
            <a:avLst/>
          </a:prstGeom>
          <a:noFill/>
        </p:spPr>
        <p:txBody>
          <a:bodyPr wrap="square">
            <a:spAutoFit/>
          </a:bodyPr>
          <a:lstStyle/>
          <a:p>
            <a:pPr algn="ctr">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414</a:t>
            </a:r>
            <a:endParaRPr lang="cs-CZ" sz="2800" dirty="0">
              <a:effectLst/>
              <a:latin typeface="Times New Roman" panose="02020603050405020304" pitchFamily="18" charset="0"/>
              <a:ea typeface="Times New Roman" panose="02020603050405020304" pitchFamily="18" charset="0"/>
            </a:endParaRPr>
          </a:p>
          <a:p>
            <a:pPr algn="ctr">
              <a:spcAft>
                <a:spcPts val="600"/>
              </a:spcAft>
            </a:pPr>
            <a:r>
              <a:rPr lang="cs-CZ" sz="2800" b="1" dirty="0">
                <a:solidFill>
                  <a:srgbClr val="000000"/>
                </a:solidFill>
                <a:effectLst/>
                <a:latin typeface="Times New Roman" panose="02020603050405020304" pitchFamily="18" charset="0"/>
                <a:ea typeface="Times New Roman" panose="02020603050405020304" pitchFamily="18" charset="0"/>
              </a:rPr>
              <a:t>Osvobození dlužníka od placení pohledávek</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(1) Jestliže insolvenční soud rozhodne o splnění oddlužení a byly splněny předpoklady osvobození podle § 412a, spojí insolvenční soud s rozhodnutím o splnění oddlužení, jímž dlužníka </a:t>
            </a:r>
            <a:r>
              <a:rPr lang="cs-CZ" sz="2800" b="1" dirty="0">
                <a:solidFill>
                  <a:srgbClr val="FF0000"/>
                </a:solidFill>
                <a:effectLst/>
                <a:latin typeface="Times New Roman" panose="02020603050405020304" pitchFamily="18" charset="0"/>
                <a:ea typeface="Times New Roman" panose="02020603050405020304" pitchFamily="18" charset="0"/>
              </a:rPr>
              <a:t>osvobodí od placení </a:t>
            </a:r>
            <a:r>
              <a:rPr lang="cs-CZ" sz="2800" dirty="0">
                <a:solidFill>
                  <a:srgbClr val="000000"/>
                </a:solidFill>
                <a:effectLst/>
                <a:latin typeface="Times New Roman" panose="02020603050405020304" pitchFamily="18" charset="0"/>
                <a:ea typeface="Times New Roman" panose="02020603050405020304" pitchFamily="18" charset="0"/>
              </a:rPr>
              <a:t>pohledávek, zahrnutých do oddlužení, v rozsahu, v němž dosud nebyly uspokojeny. Osvobození podle věty první se nevztahuje na pohledávky vzniklé po rozhodnutí o úpadku.</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345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9F1AFFB-681E-48F7-BCFA-C96BEC9EE9E9}"/>
              </a:ext>
            </a:extLst>
          </p:cNvPr>
          <p:cNvSpPr txBox="1"/>
          <p:nvPr/>
        </p:nvSpPr>
        <p:spPr>
          <a:xfrm>
            <a:off x="866273" y="368968"/>
            <a:ext cx="10844463" cy="5416868"/>
          </a:xfrm>
          <a:prstGeom prst="rect">
            <a:avLst/>
          </a:prstGeom>
          <a:noFill/>
        </p:spPr>
        <p:txBody>
          <a:bodyPr wrap="square">
            <a:spAutoFit/>
          </a:bodyPr>
          <a:lstStyle/>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000000"/>
                </a:solidFill>
                <a:effectLst/>
                <a:latin typeface="Times New Roman" panose="02020603050405020304" pitchFamily="18" charset="0"/>
                <a:ea typeface="Times New Roman" panose="02020603050405020304" pitchFamily="18" charset="0"/>
              </a:rPr>
              <a:t>5</a:t>
            </a: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FF0000"/>
                </a:solidFill>
                <a:effectLst/>
                <a:latin typeface="Times New Roman" panose="02020603050405020304" pitchFamily="18" charset="0"/>
                <a:ea typeface="Times New Roman" panose="02020603050405020304" pitchFamily="18" charset="0"/>
              </a:rPr>
              <a:t>Osvobození podle odstavce 1 se vztahuje také na věřitele, k jejichž pohledávkám se v insolvenčním řízení </a:t>
            </a:r>
            <a:r>
              <a:rPr lang="cs-CZ" sz="2800" b="1" u="sng" dirty="0">
                <a:solidFill>
                  <a:srgbClr val="FF0000"/>
                </a:solidFill>
                <a:effectLst/>
                <a:latin typeface="Times New Roman" panose="02020603050405020304" pitchFamily="18" charset="0"/>
                <a:ea typeface="Times New Roman" panose="02020603050405020304" pitchFamily="18" charset="0"/>
              </a:rPr>
              <a:t>nepřihlíželo, a na věřitele, kteří své pohledávky do insolvenčního řízení nepřihlásili, ač tak měli učinit.</a:t>
            </a: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a:t>
            </a:r>
            <a:r>
              <a:rPr lang="cs-CZ" sz="2800" b="1" dirty="0">
                <a:solidFill>
                  <a:srgbClr val="000000"/>
                </a:solidFill>
                <a:effectLst/>
                <a:latin typeface="Times New Roman" panose="02020603050405020304" pitchFamily="18" charset="0"/>
                <a:ea typeface="Times New Roman" panose="02020603050405020304" pitchFamily="18" charset="0"/>
              </a:rPr>
              <a:t>6</a:t>
            </a:r>
            <a:r>
              <a:rPr lang="cs-CZ" sz="2800" dirty="0">
                <a:solidFill>
                  <a:srgbClr val="000000"/>
                </a:solidFill>
                <a:effectLst/>
                <a:latin typeface="Times New Roman" panose="02020603050405020304" pitchFamily="18" charset="0"/>
                <a:ea typeface="Times New Roman" panose="02020603050405020304" pitchFamily="18" charset="0"/>
              </a:rPr>
              <a:t>) Osvobození podle odstavců 1 a </a:t>
            </a:r>
            <a:r>
              <a:rPr lang="cs-CZ" sz="2800" b="1" dirty="0">
                <a:solidFill>
                  <a:srgbClr val="000000"/>
                </a:solidFill>
                <a:effectLst/>
                <a:latin typeface="Times New Roman" panose="02020603050405020304" pitchFamily="18" charset="0"/>
                <a:ea typeface="Times New Roman" panose="02020603050405020304" pitchFamily="18" charset="0"/>
              </a:rPr>
              <a:t>5</a:t>
            </a:r>
            <a:r>
              <a:rPr lang="cs-CZ" sz="2800" dirty="0">
                <a:solidFill>
                  <a:srgbClr val="000000"/>
                </a:solidFill>
                <a:effectLst/>
                <a:latin typeface="Times New Roman" panose="02020603050405020304" pitchFamily="18" charset="0"/>
                <a:ea typeface="Times New Roman" panose="02020603050405020304" pitchFamily="18" charset="0"/>
              </a:rPr>
              <a:t> se vztahuje i na ručitele a jiné osoby, které měly vůči dlužníku pro tyto pohledávky právo postihu.</a:t>
            </a:r>
            <a:endParaRPr lang="cs-CZ" sz="2800" dirty="0">
              <a:effectLst/>
              <a:latin typeface="Times New Roman" panose="02020603050405020304" pitchFamily="18" charset="0"/>
              <a:ea typeface="Times New Roman" panose="02020603050405020304" pitchFamily="18" charset="0"/>
            </a:endParaRPr>
          </a:p>
          <a:p>
            <a:pPr indent="449580" algn="just">
              <a:spcAft>
                <a:spcPts val="600"/>
              </a:spcAft>
            </a:pPr>
            <a:r>
              <a:rPr lang="cs-CZ" sz="2800" dirty="0">
                <a:solidFill>
                  <a:srgbClr val="000000"/>
                </a:solidFill>
                <a:effectLst/>
                <a:latin typeface="Times New Roman" panose="02020603050405020304" pitchFamily="18" charset="0"/>
                <a:ea typeface="Times New Roman" panose="02020603050405020304" pitchFamily="18" charset="0"/>
              </a:rPr>
              <a:t> (</a:t>
            </a:r>
            <a:r>
              <a:rPr lang="cs-CZ" sz="2800" b="1" dirty="0">
                <a:solidFill>
                  <a:srgbClr val="000000"/>
                </a:solidFill>
                <a:effectLst/>
                <a:latin typeface="Times New Roman" panose="02020603050405020304" pitchFamily="18" charset="0"/>
                <a:ea typeface="Times New Roman" panose="02020603050405020304" pitchFamily="18" charset="0"/>
              </a:rPr>
              <a:t>7</a:t>
            </a:r>
            <a:r>
              <a:rPr lang="cs-CZ" sz="2800" dirty="0">
                <a:solidFill>
                  <a:srgbClr val="000000"/>
                </a:solidFill>
                <a:effectLst/>
                <a:latin typeface="Times New Roman" panose="02020603050405020304" pitchFamily="18" charset="0"/>
                <a:ea typeface="Times New Roman" panose="02020603050405020304" pitchFamily="18" charset="0"/>
              </a:rPr>
              <a:t>)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800" b="1" dirty="0">
                <a:solidFill>
                  <a:srgbClr val="FF0000"/>
                </a:solidFill>
                <a:effectLst/>
                <a:latin typeface="Times New Roman" panose="02020603050405020304" pitchFamily="18" charset="0"/>
                <a:ea typeface="Times New Roman" panose="02020603050405020304" pitchFamily="18" charset="0"/>
              </a:rPr>
              <a:t>pohledávek, které se v insolvenčním řízení neuspokojují (§ 170), se může takto domáhat jen za dobu od osvobození podle odstavce 1.</a:t>
            </a:r>
          </a:p>
        </p:txBody>
      </p:sp>
    </p:spTree>
    <p:extLst>
      <p:ext uri="{BB962C8B-B14F-4D97-AF65-F5344CB8AC3E}">
        <p14:creationId xmlns:p14="http://schemas.microsoft.com/office/powerpoint/2010/main" val="33357157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A5C040-D747-7938-3ADE-B0DD9F8B9920}"/>
              </a:ext>
            </a:extLst>
          </p:cNvPr>
          <p:cNvSpPr txBox="1"/>
          <p:nvPr/>
        </p:nvSpPr>
        <p:spPr>
          <a:xfrm>
            <a:off x="760520" y="582067"/>
            <a:ext cx="10670959" cy="5693866"/>
          </a:xfrm>
          <a:prstGeom prst="rect">
            <a:avLst/>
          </a:prstGeom>
          <a:noFill/>
        </p:spPr>
        <p:txBody>
          <a:bodyPr wrap="square">
            <a:spAutoFit/>
          </a:bodyPr>
          <a:lstStyle/>
          <a:p>
            <a:pPr algn="just"/>
            <a:r>
              <a:rPr lang="cs-CZ" sz="2400" b="1" i="0" dirty="0">
                <a:solidFill>
                  <a:srgbClr val="FF8400"/>
                </a:solidFill>
                <a:effectLst/>
                <a:latin typeface="Arial" panose="020B0604020202020204" pitchFamily="34" charset="0"/>
              </a:rPr>
              <a:t>§ 173</a:t>
            </a:r>
          </a:p>
          <a:p>
            <a:pPr algn="l"/>
            <a:r>
              <a:rPr lang="cs-CZ" sz="2400" b="1" i="0" dirty="0">
                <a:solidFill>
                  <a:srgbClr val="08A8F8"/>
                </a:solidFill>
                <a:effectLst/>
                <a:latin typeface="Arial" panose="020B0604020202020204" pitchFamily="34" charset="0"/>
              </a:rPr>
              <a:t>Podání přihlášky</a:t>
            </a:r>
          </a:p>
          <a:p>
            <a:pPr algn="just"/>
            <a:r>
              <a:rPr lang="cs-CZ" sz="2400" b="1" i="0" dirty="0">
                <a:solidFill>
                  <a:srgbClr val="000000"/>
                </a:solidFill>
                <a:effectLst/>
                <a:latin typeface="Arial" panose="020B0604020202020204" pitchFamily="34" charset="0"/>
              </a:rPr>
              <a:t>(1)</a:t>
            </a:r>
            <a:r>
              <a:rPr lang="cs-CZ" sz="2400" b="0" i="0" dirty="0">
                <a:solidFill>
                  <a:srgbClr val="000000"/>
                </a:solidFill>
                <a:effectLst/>
                <a:latin typeface="Arial" panose="020B0604020202020204" pitchFamily="34" charset="0"/>
              </a:rPr>
              <a:t> Věřitelé podávají přihlášky pohledávek u insolvenčního soudu od zahájení insolvenčního řízení až do uplynutí lhůty stanovené rozhodnutím o úpadku. </a:t>
            </a:r>
            <a:r>
              <a:rPr lang="cs-CZ" sz="2400" b="1" i="0" dirty="0">
                <a:solidFill>
                  <a:srgbClr val="FF0000"/>
                </a:solidFill>
                <a:effectLst/>
                <a:latin typeface="Arial" panose="020B0604020202020204" pitchFamily="34" charset="0"/>
              </a:rPr>
              <a:t>K přihláškám, které jsou podány </a:t>
            </a:r>
            <a:r>
              <a:rPr lang="cs-CZ" sz="2400" b="1" i="0" u="sng" dirty="0">
                <a:solidFill>
                  <a:srgbClr val="FF0000"/>
                </a:solidFill>
                <a:effectLst/>
                <a:latin typeface="Arial" panose="020B0604020202020204" pitchFamily="34" charset="0"/>
              </a:rPr>
              <a:t>později</a:t>
            </a:r>
            <a:r>
              <a:rPr lang="cs-CZ" sz="2400" b="1" i="0" dirty="0">
                <a:solidFill>
                  <a:srgbClr val="FF0000"/>
                </a:solidFill>
                <a:effectLst/>
                <a:latin typeface="Arial" panose="020B0604020202020204" pitchFamily="34" charset="0"/>
              </a:rPr>
              <a:t>, insolvenční soud </a:t>
            </a:r>
            <a:r>
              <a:rPr lang="cs-CZ" sz="2400" b="1" i="0" u="sng" dirty="0">
                <a:solidFill>
                  <a:srgbClr val="FF0000"/>
                </a:solidFill>
                <a:effectLst/>
                <a:latin typeface="Arial" panose="020B0604020202020204" pitchFamily="34" charset="0"/>
              </a:rPr>
              <a:t>nepřihlíží</a:t>
            </a:r>
            <a:r>
              <a:rPr lang="cs-CZ" sz="2400" b="1" i="0" dirty="0">
                <a:solidFill>
                  <a:srgbClr val="FF0000"/>
                </a:solidFill>
                <a:effectLst/>
                <a:latin typeface="Arial" panose="020B0604020202020204" pitchFamily="34" charset="0"/>
              </a:rPr>
              <a:t> </a:t>
            </a:r>
            <a:r>
              <a:rPr lang="cs-CZ" sz="2400" b="1" i="0" dirty="0">
                <a:solidFill>
                  <a:srgbClr val="000000"/>
                </a:solidFill>
                <a:effectLst/>
                <a:latin typeface="Arial" panose="020B0604020202020204" pitchFamily="34" charset="0"/>
              </a:rPr>
              <a:t>a takto uplatněné pohledávky se v insolvenčním řízení neuspokojují.</a:t>
            </a:r>
          </a:p>
          <a:p>
            <a:pPr algn="just"/>
            <a:endParaRPr lang="cs-CZ" sz="2400" b="1" dirty="0">
              <a:solidFill>
                <a:srgbClr val="000000"/>
              </a:solidFill>
              <a:latin typeface="Arial" panose="020B0604020202020204" pitchFamily="34" charset="0"/>
            </a:endParaRPr>
          </a:p>
          <a:p>
            <a:pPr algn="just"/>
            <a:r>
              <a:rPr lang="cs-CZ" sz="2400" b="1" i="0" dirty="0">
                <a:solidFill>
                  <a:srgbClr val="FF8400"/>
                </a:solidFill>
                <a:effectLst/>
                <a:latin typeface="Arial" panose="020B0604020202020204" pitchFamily="34" charset="0"/>
              </a:rPr>
              <a:t>§ 185</a:t>
            </a:r>
          </a:p>
          <a:p>
            <a:pPr algn="just"/>
            <a:r>
              <a:rPr lang="cs-CZ" sz="2400" b="0" i="0" dirty="0">
                <a:solidFill>
                  <a:srgbClr val="000000"/>
                </a:solidFill>
                <a:effectLst/>
                <a:latin typeface="Arial" panose="020B0604020202020204" pitchFamily="34" charset="0"/>
              </a:rPr>
              <a:t>Jestliže v průběhu insolvenčního řízení nastala skutečnost, na základě které se podle tohoto zákona </a:t>
            </a:r>
            <a:r>
              <a:rPr lang="cs-CZ" sz="2400" b="1" i="0" u="sng" dirty="0">
                <a:solidFill>
                  <a:srgbClr val="000000"/>
                </a:solidFill>
                <a:effectLst/>
                <a:latin typeface="Arial" panose="020B0604020202020204" pitchFamily="34" charset="0"/>
              </a:rPr>
              <a:t>k přihlášce pohledávky nebo k přihlášené pohledávce nepřihlíží, insolvenční soud odmítne přihlášku rozhodnutím</a:t>
            </a:r>
            <a:r>
              <a:rPr lang="cs-CZ" sz="2400" b="0" i="0" dirty="0">
                <a:solidFill>
                  <a:srgbClr val="000000"/>
                </a:solidFill>
                <a:effectLst/>
                <a:latin typeface="Arial" panose="020B0604020202020204" pitchFamily="34" charset="0"/>
              </a:rPr>
              <a:t>, proti kterému může podat odvolání jen přihlášený věřitel. Právní mocí takového rozhodnutí účast tohoto věřitele v insolvenčním řízení končí; o tom insolvenční soud přihlášeného věřitele uvědomí ve výroku rozhodnutí.</a:t>
            </a:r>
          </a:p>
          <a:p>
            <a:pPr algn="just"/>
            <a:endParaRPr lang="cs-CZ"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567877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070508"/>
          </a:xfrm>
          <a:prstGeom prst="rect">
            <a:avLst/>
          </a:prstGeom>
          <a:noFill/>
        </p:spPr>
        <p:txBody>
          <a:bodyPr wrap="square">
            <a:spAutoFit/>
          </a:bodyPr>
          <a:lstStyle/>
          <a:p>
            <a:pPr algn="ctr">
              <a:lnSpc>
                <a:spcPct val="107000"/>
              </a:lnSpc>
              <a:spcAft>
                <a:spcPts val="800"/>
              </a:spcAft>
            </a:pP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p>
          <a:p>
            <a:pPr>
              <a:lnSpc>
                <a:spcPct val="107000"/>
              </a:lnSpc>
              <a:spcAft>
                <a:spcPts val="800"/>
              </a:spcAft>
            </a:pPr>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pohledávku nepřihlásíme a nebyla v souladu s § 170 IZ přezkoumána, pak z toho podle mého názoru plyne závěr, že nepůjde o pohledávku ke které se nepřihlíží (§ 185  IZ). </a:t>
            </a:r>
            <a:r>
              <a:rPr lang="cs-CZ"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nepřihlásil do insolvenčního řízení a tudíž nebyla ani přezkoumána, a to s odkazem na zákonnou úpravu § 170 písm. d) IZ, pak na ni (a na účastníky – věřitele a dlužníka) nedopadá ani ustanovení § 414 IZ o osvobození dlužníka a můžeme ji vymáhat v plné výši o ukončení oddlužení </a:t>
            </a:r>
          </a:p>
          <a:p>
            <a:pPr>
              <a:lnSpc>
                <a:spcPct val="107000"/>
              </a:lnSpc>
              <a:spcAft>
                <a:spcPts val="800"/>
              </a:spcAft>
            </a:pPr>
            <a:r>
              <a:rPr lang="cs-CZ" sz="32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(srovnej Usnesení Krajského soudu v Praze č.j. 19 Co 258/2019 ze dne 19.9.2019). </a:t>
            </a:r>
            <a:endParaRPr lang="cs-CZ"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4559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90" descr="http://t2.gstatic.com/images?q=tbn:ANd9GcQk8FIooJ-18nDOITeQf5fIidjzdWRVYzey0wIW-4RcS-hdtzXV"/>
          <p:cNvPicPr preferRelativeResize="0"/>
          <p:nvPr/>
        </p:nvPicPr>
        <p:blipFill rotWithShape="1">
          <a:blip r:embed="rId3">
            <a:alphaModFix/>
          </a:blip>
          <a:srcRect/>
          <a:stretch/>
        </p:blipFill>
        <p:spPr>
          <a:xfrm>
            <a:off x="2091325" y="0"/>
            <a:ext cx="9524100" cy="6858000"/>
          </a:xfrm>
          <a:prstGeom prst="rect">
            <a:avLst/>
          </a:prstGeom>
          <a:noFill/>
          <a:ln>
            <a:noFill/>
          </a:ln>
        </p:spPr>
      </p:pic>
      <p:sp>
        <p:nvSpPr>
          <p:cNvPr id="603" name="Google Shape;603;p90"/>
          <p:cNvSpPr txBox="1"/>
          <p:nvPr/>
        </p:nvSpPr>
        <p:spPr>
          <a:xfrm>
            <a:off x="1952625" y="428625"/>
            <a:ext cx="869950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Arial"/>
              <a:buNone/>
            </a:pPr>
            <a:r>
              <a:rPr lang="cs-CZ" sz="3200" b="1" i="0" u="none" strike="noStrike" cap="none">
                <a:solidFill>
                  <a:srgbClr val="FF0000"/>
                </a:solidFill>
                <a:latin typeface="Arial"/>
                <a:ea typeface="Arial"/>
                <a:cs typeface="Arial"/>
                <a:sym typeface="Arial"/>
              </a:rPr>
              <a:t>Daňový řád – vztah k insolvenčnímu řízení</a:t>
            </a:r>
            <a:endParaRPr/>
          </a:p>
        </p:txBody>
      </p:sp>
    </p:spTree>
  </p:cSld>
  <p:clrMapOvr>
    <a:masterClrMapping/>
  </p:clrMapOvr>
  <p:transition spd="slow">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p:nvPr/>
        </p:nvSpPr>
        <p:spPr>
          <a:xfrm>
            <a:off x="207450" y="263985"/>
            <a:ext cx="11777099" cy="6330030"/>
          </a:xfrm>
          <a:prstGeom prst="rect">
            <a:avLst/>
          </a:prstGeom>
          <a:noFill/>
          <a:ln>
            <a:noFill/>
          </a:ln>
        </p:spPr>
        <p:txBody>
          <a:bodyPr spcFirstLastPara="1" wrap="square" lIns="91425" tIns="45700" rIns="91425" bIns="45700" anchor="t" anchorCtr="0">
            <a:noAutofit/>
          </a:bodyPr>
          <a:lstStyle/>
          <a:p>
            <a:pPr marL="9017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Vztah k insolvenčnímu řízení</a:t>
            </a:r>
            <a:endParaRPr lang="cs-CZ" sz="3000" dirty="0">
              <a:highlight>
                <a:srgbClr val="FFFFFF"/>
              </a:highlight>
            </a:endParaRPr>
          </a:p>
          <a:p>
            <a:pPr marL="9017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FF8400"/>
                </a:solidFill>
                <a:highlight>
                  <a:srgbClr val="FFFFFF"/>
                </a:highlight>
                <a:latin typeface="Arial"/>
                <a:ea typeface="Arial"/>
                <a:cs typeface="Arial"/>
                <a:sym typeface="Arial"/>
              </a:rPr>
              <a:t>§ 242</a:t>
            </a:r>
            <a:endParaRPr sz="3000" dirty="0"/>
          </a:p>
          <a:p>
            <a:pPr marL="1066800" marR="381000" lvl="0" indent="-69850" algn="l" rtl="0">
              <a:lnSpc>
                <a:spcPct val="150000"/>
              </a:lnSpc>
              <a:spcBef>
                <a:spcPts val="0"/>
              </a:spcBef>
              <a:spcAft>
                <a:spcPts val="0"/>
              </a:spcAft>
              <a:buClr>
                <a:schemeClr val="dk1"/>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Pohledávky za majetkovou podstatou a majetek dlužníka</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(1)</a:t>
            </a:r>
            <a:r>
              <a:rPr lang="cs-CZ" sz="3000" b="0" i="0" u="none" strike="noStrike" cap="none" dirty="0">
                <a:solidFill>
                  <a:schemeClr val="dk1"/>
                </a:solidFill>
                <a:highlight>
                  <a:srgbClr val="FFFFFF"/>
                </a:highlight>
                <a:latin typeface="Arial"/>
                <a:ea typeface="Arial"/>
                <a:cs typeface="Arial"/>
                <a:sym typeface="Arial"/>
              </a:rPr>
              <a:t> Daňové pohledávky, které vznikají v důsledku daňových povinností, které vznikly v době ode dne účinnosti rozhodnutí o úpadku do ukončení insolvenčního řízení, jsou pohledávky za majetkovou podstatou.</a:t>
            </a:r>
            <a:endParaRPr sz="3000" dirty="0"/>
          </a:p>
        </p:txBody>
      </p:sp>
    </p:spTree>
  </p:cSld>
  <p:clrMapOvr>
    <a:masterClrMapping/>
  </p:clrMapOvr>
  <p:transition spd="slow">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1"/>
          <p:cNvSpPr/>
          <p:nvPr/>
        </p:nvSpPr>
        <p:spPr>
          <a:xfrm>
            <a:off x="207450" y="263985"/>
            <a:ext cx="11777099" cy="6330030"/>
          </a:xfrm>
          <a:prstGeom prst="rect">
            <a:avLst/>
          </a:prstGeom>
          <a:noFill/>
          <a:ln>
            <a:noFill/>
          </a:ln>
        </p:spPr>
        <p:txBody>
          <a:bodyPr spcFirstLastPara="1" wrap="square" lIns="91425" tIns="45700" rIns="91425" bIns="45700" anchor="t" anchorCtr="0">
            <a:noAutofit/>
          </a:bodyPr>
          <a:lstStyle/>
          <a:p>
            <a:pPr marL="1066800" marR="381000" lvl="0" indent="-69850" algn="just">
              <a:lnSpc>
                <a:spcPct val="115000"/>
              </a:lnSpc>
              <a:buClr>
                <a:schemeClr val="dk1"/>
              </a:buClr>
              <a:buSzPts val="1100"/>
            </a:pPr>
            <a:r>
              <a:rPr lang="cs-CZ" sz="3000" b="1" dirty="0">
                <a:solidFill>
                  <a:schemeClr val="dk1"/>
                </a:solidFill>
                <a:highlight>
                  <a:srgbClr val="FFFFFF"/>
                </a:highlight>
              </a:rPr>
              <a:t>(2)</a:t>
            </a:r>
            <a:r>
              <a:rPr lang="cs-CZ" sz="3000" dirty="0">
                <a:solidFill>
                  <a:schemeClr val="dk1"/>
                </a:solidFill>
                <a:highlight>
                  <a:srgbClr val="FFFFFF"/>
                </a:highlight>
              </a:rPr>
              <a:t> Pro potřeby insolvenčního řízení je za majetek daňového subjektu považován vratitelný přeplatek s tím, že přeplatek vzniklý na základě daňových povinností, které vznikly nejpozději dnem předcházejícím dni účinnosti rozhodnutí o úpadku, se použije pouze na úhradu splatných daňových pohledávek, které nejsou pohledávkami za majetkovou podstatou, nejpozději do jejich přezkoumání.</a:t>
            </a:r>
            <a:endParaRPr lang="cs-CZ" sz="3000" dirty="0">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(3)</a:t>
            </a:r>
            <a:r>
              <a:rPr lang="cs-CZ" sz="3000" dirty="0">
                <a:solidFill>
                  <a:schemeClr val="dk1"/>
                </a:solidFill>
                <a:highlight>
                  <a:srgbClr val="FFFFFF"/>
                </a:highlight>
              </a:rPr>
              <a:t> Přeplatek vzniklý na základě daňových povinností, které vznikly v době ode dne účinnosti rozhodnutí o úpadku, se použije pouze na úhradu splatných pohledávek za majetkovou podstatou.</a:t>
            </a:r>
            <a:endParaRPr lang="cs-CZ" sz="3000" dirty="0">
              <a:highlight>
                <a:srgbClr val="FFFFFF"/>
              </a:highlight>
            </a:endParaRPr>
          </a:p>
        </p:txBody>
      </p:sp>
    </p:spTree>
    <p:extLst>
      <p:ext uri="{BB962C8B-B14F-4D97-AF65-F5344CB8AC3E}">
        <p14:creationId xmlns:p14="http://schemas.microsoft.com/office/powerpoint/2010/main" val="3202938666"/>
      </p:ext>
    </p:extLst>
  </p:cSld>
  <p:clrMapOvr>
    <a:masterClrMapping/>
  </p:clrMapOvr>
  <p:transition spd="slow">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p:nvPr/>
        </p:nvSpPr>
        <p:spPr>
          <a:xfrm>
            <a:off x="0" y="305100"/>
            <a:ext cx="11747150" cy="6247800"/>
          </a:xfrm>
          <a:prstGeom prst="rect">
            <a:avLst/>
          </a:prstGeom>
          <a:noFill/>
          <a:ln>
            <a:noFill/>
          </a:ln>
        </p:spPr>
        <p:txBody>
          <a:bodyPr spcFirstLastPara="1" wrap="square" lIns="91425" tIns="45700" rIns="91425" bIns="45700" anchor="t" anchorCtr="0">
            <a:noAutofit/>
          </a:bodyPr>
          <a:lstStyle/>
          <a:p>
            <a:pPr marL="901700" marR="381000" lvl="0" indent="-69850" algn="just" rtl="0">
              <a:lnSpc>
                <a:spcPct val="115000"/>
              </a:lnSpc>
              <a:spcBef>
                <a:spcPts val="0"/>
              </a:spcBef>
              <a:spcAft>
                <a:spcPts val="0"/>
              </a:spcAft>
              <a:buClr>
                <a:srgbClr val="FF8400"/>
              </a:buClr>
              <a:buSzPts val="1100"/>
              <a:buFont typeface="Arial"/>
              <a:buNone/>
            </a:pPr>
            <a:r>
              <a:rPr lang="cs-CZ" sz="3000" b="1" i="0" u="none" strike="noStrike" cap="none" dirty="0">
                <a:solidFill>
                  <a:srgbClr val="FF8400"/>
                </a:solidFill>
                <a:highlight>
                  <a:srgbClr val="FFFFFF"/>
                </a:highlight>
                <a:latin typeface="Arial"/>
                <a:ea typeface="Arial"/>
                <a:cs typeface="Arial"/>
                <a:sym typeface="Arial"/>
              </a:rPr>
              <a:t>§ 243</a:t>
            </a:r>
            <a:endParaRPr sz="3000" dirty="0"/>
          </a:p>
          <a:p>
            <a:pPr marL="1066800" marR="381000" lvl="0" indent="-69850" algn="l" rtl="0">
              <a:lnSpc>
                <a:spcPct val="150000"/>
              </a:lnSpc>
              <a:spcBef>
                <a:spcPts val="0"/>
              </a:spcBef>
              <a:spcAft>
                <a:spcPts val="0"/>
              </a:spcAft>
              <a:buClr>
                <a:srgbClr val="08A8F8"/>
              </a:buClr>
              <a:buSzPts val="1100"/>
              <a:buFont typeface="Arial"/>
              <a:buNone/>
            </a:pPr>
            <a:r>
              <a:rPr lang="cs-CZ" sz="3000" b="1" i="0" u="none" strike="noStrike" cap="none" dirty="0">
                <a:solidFill>
                  <a:srgbClr val="08A8F8"/>
                </a:solidFill>
                <a:highlight>
                  <a:srgbClr val="FFFFFF"/>
                </a:highlight>
                <a:latin typeface="Arial"/>
                <a:ea typeface="Arial"/>
                <a:cs typeface="Arial"/>
                <a:sym typeface="Arial"/>
              </a:rPr>
              <a:t>Účinky insolvenčního řízení na daňové řízení</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(1)</a:t>
            </a:r>
            <a:r>
              <a:rPr lang="cs-CZ" sz="3000" b="0" i="0" u="none" strike="noStrike" cap="none" dirty="0">
                <a:solidFill>
                  <a:schemeClr val="dk1"/>
                </a:solidFill>
                <a:highlight>
                  <a:srgbClr val="FFFFFF"/>
                </a:highlight>
                <a:latin typeface="Arial"/>
                <a:ea typeface="Arial"/>
                <a:cs typeface="Arial"/>
                <a:sym typeface="Arial"/>
              </a:rPr>
              <a:t> Po zahájení insolvenčního řízení lze daňové řízení zahájit a v celém daňovém řízení pokračovat, s výjimkou daňové exekuce, kterou lze nařídit, avšak nelze ji provést, pokud insolvenční zákon nestanoví jinak.</a:t>
            </a:r>
            <a:endParaRPr sz="3000" dirty="0"/>
          </a:p>
          <a:p>
            <a:pPr marL="1066800" marR="381000" lvl="0" indent="-69850" algn="just" rtl="0">
              <a:lnSpc>
                <a:spcPct val="115000"/>
              </a:lnSpc>
              <a:spcBef>
                <a:spcPts val="0"/>
              </a:spcBef>
              <a:spcAft>
                <a:spcPts val="0"/>
              </a:spcAft>
              <a:buClr>
                <a:schemeClr val="dk1"/>
              </a:buClr>
              <a:buSzPts val="1100"/>
              <a:buFont typeface="Arial"/>
              <a:buNone/>
            </a:pPr>
            <a:r>
              <a:rPr lang="cs-CZ" sz="3000" b="1" i="0" u="none" strike="noStrike" cap="none" dirty="0">
                <a:solidFill>
                  <a:schemeClr val="dk1"/>
                </a:solidFill>
                <a:highlight>
                  <a:srgbClr val="FFFFFF"/>
                </a:highlight>
                <a:latin typeface="Arial"/>
                <a:ea typeface="Arial"/>
                <a:cs typeface="Arial"/>
                <a:sym typeface="Arial"/>
              </a:rPr>
              <a:t>(2)</a:t>
            </a:r>
            <a:r>
              <a:rPr lang="cs-CZ" sz="3000" b="0" i="0" u="none" strike="noStrike" cap="none" dirty="0">
                <a:solidFill>
                  <a:schemeClr val="dk1"/>
                </a:solidFill>
                <a:highlight>
                  <a:srgbClr val="FFFFFF"/>
                </a:highlight>
                <a:latin typeface="Arial"/>
                <a:ea typeface="Arial"/>
                <a:cs typeface="Arial"/>
                <a:sym typeface="Arial"/>
              </a:rPr>
              <a:t> Ukončením přezkumného jednání nebo schválením zprávy o přezkumu soudem nabývá nepravomocné rozhodnutí v nalézacím řízení týkajícím se pohledávek, které nejsou pohledávkami za majetkovou podstatou, právní moci.</a:t>
            </a:r>
            <a:endParaRPr sz="3000" dirty="0"/>
          </a:p>
          <a:p>
            <a:pPr marL="1066800" marR="381000" lvl="0" indent="-69850" algn="just" rtl="0">
              <a:lnSpc>
                <a:spcPct val="115000"/>
              </a:lnSpc>
              <a:spcBef>
                <a:spcPts val="0"/>
              </a:spcBef>
              <a:spcAft>
                <a:spcPts val="0"/>
              </a:spcAft>
              <a:buClr>
                <a:srgbClr val="000000"/>
              </a:buClr>
              <a:buSzPts val="1100"/>
              <a:buFont typeface="Arial"/>
              <a:buNone/>
            </a:pPr>
            <a:endParaRPr sz="2200" b="1" i="0" u="none" strike="noStrike" cap="none" dirty="0">
              <a:solidFill>
                <a:srgbClr val="08A8F8"/>
              </a:solidFill>
              <a:highlight>
                <a:srgbClr val="FFFFFF"/>
              </a:highlight>
              <a:latin typeface="Arial"/>
              <a:ea typeface="Arial"/>
              <a:cs typeface="Arial"/>
              <a:sym typeface="Arial"/>
            </a:endParaRPr>
          </a:p>
        </p:txBody>
      </p:sp>
    </p:spTree>
  </p:cSld>
  <p:clrMapOvr>
    <a:masterClrMapping/>
  </p:clrMapOvr>
  <p:transition spd="slow">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p:nvPr/>
        </p:nvSpPr>
        <p:spPr>
          <a:xfrm>
            <a:off x="0" y="305100"/>
            <a:ext cx="11747150" cy="6247800"/>
          </a:xfrm>
          <a:prstGeom prst="rect">
            <a:avLst/>
          </a:prstGeom>
          <a:noFill/>
          <a:ln>
            <a:noFill/>
          </a:ln>
        </p:spPr>
        <p:txBody>
          <a:bodyPr spcFirstLastPara="1" wrap="square" lIns="91425" tIns="45700" rIns="91425" bIns="45700" anchor="t" anchorCtr="0">
            <a:noAutofit/>
          </a:bodyPr>
          <a:lstStyle/>
          <a:p>
            <a:pPr marL="1066800" marR="381000" lvl="0" indent="-69850" algn="just">
              <a:lnSpc>
                <a:spcPct val="115000"/>
              </a:lnSpc>
              <a:buClr>
                <a:schemeClr val="dk1"/>
              </a:buClr>
              <a:buSzPts val="1100"/>
            </a:pPr>
            <a:endParaRPr lang="cs-CZ" sz="3000" b="1" dirty="0">
              <a:solidFill>
                <a:schemeClr val="dk1"/>
              </a:solidFill>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(3)</a:t>
            </a:r>
            <a:r>
              <a:rPr lang="cs-CZ" sz="3000" dirty="0">
                <a:solidFill>
                  <a:schemeClr val="dk1"/>
                </a:solidFill>
                <a:highlight>
                  <a:srgbClr val="FFFFFF"/>
                </a:highlight>
              </a:rPr>
              <a:t> Ode dne účinnosti rozhodnutí o úpadku nevzniká k daňové pohledávce, která není pohledávkou za majetkovou podstatou, úrok z prodlení.</a:t>
            </a:r>
            <a:endParaRPr lang="cs-CZ" sz="3000" dirty="0">
              <a:highlight>
                <a:srgbClr val="FFFFFF"/>
              </a:highlight>
            </a:endParaRPr>
          </a:p>
          <a:p>
            <a:pPr marL="1066800" marR="381000" lvl="0" indent="-69850" algn="just">
              <a:lnSpc>
                <a:spcPct val="115000"/>
              </a:lnSpc>
              <a:buClr>
                <a:schemeClr val="dk1"/>
              </a:buClr>
              <a:buSzPts val="1100"/>
            </a:pPr>
            <a:r>
              <a:rPr lang="cs-CZ" sz="3000" b="1" dirty="0">
                <a:solidFill>
                  <a:schemeClr val="dk1"/>
                </a:solidFill>
                <a:highlight>
                  <a:srgbClr val="FFFFFF"/>
                </a:highlight>
              </a:rPr>
              <a:t>(4)</a:t>
            </a:r>
            <a:r>
              <a:rPr lang="cs-CZ" sz="3000" dirty="0">
                <a:solidFill>
                  <a:schemeClr val="dk1"/>
                </a:solidFill>
                <a:highlight>
                  <a:srgbClr val="FFFFFF"/>
                </a:highlight>
              </a:rPr>
              <a:t> Výsledek popření daňové pohledávky v rámci incidenčního sporu zohlední správce daně v evidenci daní.</a:t>
            </a:r>
            <a:endParaRPr lang="cs-CZ" sz="3000" dirty="0">
              <a:highlight>
                <a:srgbClr val="FFFFFF"/>
              </a:highlight>
            </a:endParaRPr>
          </a:p>
          <a:p>
            <a:pPr marL="1066800" marR="381000" lvl="0" indent="-69850" algn="just" rtl="0">
              <a:lnSpc>
                <a:spcPct val="115000"/>
              </a:lnSpc>
              <a:spcBef>
                <a:spcPts val="0"/>
              </a:spcBef>
              <a:spcAft>
                <a:spcPts val="0"/>
              </a:spcAft>
              <a:buClr>
                <a:srgbClr val="000000"/>
              </a:buClr>
              <a:buSzPts val="1100"/>
              <a:buFont typeface="Arial"/>
              <a:buNone/>
            </a:pPr>
            <a:endParaRPr sz="2200" b="1" i="0" u="none" strike="noStrike" cap="none" dirty="0">
              <a:solidFill>
                <a:srgbClr val="08A8F8"/>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64348995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73AF3EF-3FBF-F16D-2FAF-DF85022BF35A}"/>
              </a:ext>
            </a:extLst>
          </p:cNvPr>
          <p:cNvSpPr txBox="1"/>
          <p:nvPr/>
        </p:nvSpPr>
        <p:spPr>
          <a:xfrm>
            <a:off x="541176" y="0"/>
            <a:ext cx="11650823" cy="6555641"/>
          </a:xfrm>
          <a:prstGeom prst="rect">
            <a:avLst/>
          </a:prstGeom>
          <a:noFill/>
        </p:spPr>
        <p:txBody>
          <a:bodyPr wrap="square">
            <a:spAutoFit/>
          </a:bodyPr>
          <a:lstStyle/>
          <a:p>
            <a:pPr algn="just"/>
            <a:r>
              <a:rPr lang="cs-CZ" sz="2800" b="1" i="0" dirty="0">
                <a:solidFill>
                  <a:srgbClr val="000000"/>
                </a:solidFill>
                <a:effectLst/>
                <a:latin typeface="Times New Roman" panose="02020603050405020304" pitchFamily="18" charset="0"/>
                <a:cs typeface="Times New Roman" panose="02020603050405020304" pitchFamily="18" charset="0"/>
              </a:rPr>
              <a:t>Novela zákona rok 2024?</a:t>
            </a:r>
            <a:r>
              <a:rPr lang="cs-CZ" sz="2800" b="1" dirty="0">
                <a:latin typeface="Times New Roman" panose="02020603050405020304" pitchFamily="18" charset="0"/>
                <a:cs typeface="Times New Roman" panose="02020603050405020304" pitchFamily="18" charset="0"/>
              </a:rPr>
              <a:t> </a:t>
            </a:r>
            <a:r>
              <a:rPr lang="cs-CZ" sz="2800" b="1" i="0" dirty="0">
                <a:solidFill>
                  <a:srgbClr val="333333"/>
                </a:solidFill>
                <a:effectLst/>
                <a:latin typeface="Times New Roman" panose="02020603050405020304" pitchFamily="18" charset="0"/>
                <a:cs typeface="Times New Roman" panose="02020603050405020304" pitchFamily="18" charset="0"/>
              </a:rPr>
              <a:t>Klíčové prvky novely schválené vládou 21.6.2023:</a:t>
            </a:r>
          </a:p>
          <a:p>
            <a:pPr algn="just"/>
            <a:endParaRPr lang="cs-CZ" sz="2800" b="0" i="0" dirty="0">
              <a:solidFill>
                <a:srgbClr val="333333"/>
              </a:solidFill>
              <a:effectLst/>
              <a:latin typeface="Times New Roman" panose="02020603050405020304" pitchFamily="18" charset="0"/>
              <a:cs typeface="Times New Roman" panose="02020603050405020304" pitchFamily="18" charset="0"/>
            </a:endParaRPr>
          </a:p>
          <a:p>
            <a:pPr algn="l">
              <a:buFont typeface="+mj-lt"/>
              <a:buAutoNum type="arabicPeriod"/>
            </a:pPr>
            <a:r>
              <a:rPr lang="cs-CZ" sz="2800" b="1" i="0" dirty="0">
                <a:solidFill>
                  <a:srgbClr val="333333"/>
                </a:solidFill>
                <a:effectLst/>
                <a:latin typeface="Times New Roman" panose="02020603050405020304" pitchFamily="18" charset="0"/>
                <a:cs typeface="Times New Roman" panose="02020603050405020304" pitchFamily="18" charset="0"/>
              </a:rPr>
              <a:t>Zkrácení</a:t>
            </a:r>
            <a:r>
              <a:rPr lang="cs-CZ" sz="2800" b="0" i="0" dirty="0">
                <a:solidFill>
                  <a:srgbClr val="333333"/>
                </a:solidFill>
                <a:effectLst/>
                <a:latin typeface="Times New Roman" panose="02020603050405020304" pitchFamily="18" charset="0"/>
                <a:cs typeface="Times New Roman" panose="02020603050405020304" pitchFamily="18" charset="0"/>
              </a:rPr>
              <a:t> stávající </a:t>
            </a:r>
            <a:r>
              <a:rPr lang="cs-CZ" sz="2800" b="1" i="0" dirty="0">
                <a:solidFill>
                  <a:srgbClr val="333333"/>
                </a:solidFill>
                <a:effectLst/>
                <a:latin typeface="Times New Roman" panose="02020603050405020304" pitchFamily="18" charset="0"/>
                <a:cs typeface="Times New Roman" panose="02020603050405020304" pitchFamily="18" charset="0"/>
              </a:rPr>
              <a:t>délky doby oddlužení z dosavadních 5 let na 3 roky</a:t>
            </a:r>
            <a:r>
              <a:rPr lang="cs-CZ" sz="2800" b="0" i="0" dirty="0">
                <a:solidFill>
                  <a:srgbClr val="333333"/>
                </a:solidFill>
                <a:effectLst/>
                <a:latin typeface="Times New Roman" panose="02020603050405020304" pitchFamily="18" charset="0"/>
                <a:cs typeface="Times New Roman" panose="02020603050405020304" pitchFamily="18" charset="0"/>
              </a:rPr>
              <a:t>.</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Posílení opatření, která působí proti možnému zneužití institutu oddlužení ze strany nepoctivého dlužníka. Po celou dobu je kladen </a:t>
            </a:r>
            <a:r>
              <a:rPr lang="cs-CZ" sz="2800" b="1" i="0" dirty="0">
                <a:solidFill>
                  <a:srgbClr val="333333"/>
                </a:solidFill>
                <a:effectLst/>
                <a:latin typeface="Times New Roman" panose="02020603050405020304" pitchFamily="18" charset="0"/>
                <a:cs typeface="Times New Roman" panose="02020603050405020304" pitchFamily="18" charset="0"/>
              </a:rPr>
              <a:t>důraz na poctivost dlužníka</a:t>
            </a:r>
            <a:r>
              <a:rPr lang="cs-CZ" sz="2800" b="0" i="0" dirty="0">
                <a:solidFill>
                  <a:srgbClr val="333333"/>
                </a:solidFill>
                <a:effectLst/>
                <a:latin typeface="Times New Roman" panose="02020603050405020304" pitchFamily="18" charset="0"/>
                <a:cs typeface="Times New Roman" panose="02020603050405020304" pitchFamily="18" charset="0"/>
              </a:rPr>
              <a:t>.</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Návrh také zajišťuje, aby dlužník v oddlužení </a:t>
            </a:r>
            <a:r>
              <a:rPr lang="cs-CZ" sz="2800" b="1" i="0" dirty="0">
                <a:solidFill>
                  <a:srgbClr val="333333"/>
                </a:solidFill>
                <a:effectLst/>
                <a:latin typeface="Times New Roman" panose="02020603050405020304" pitchFamily="18" charset="0"/>
                <a:cs typeface="Times New Roman" panose="02020603050405020304" pitchFamily="18" charset="0"/>
              </a:rPr>
              <a:t>splácel adekvátní částky a nesnižoval své příjmy</a:t>
            </a:r>
            <a:r>
              <a:rPr lang="cs-CZ" sz="2800" b="0" i="0" dirty="0">
                <a:solidFill>
                  <a:srgbClr val="333333"/>
                </a:solidFill>
                <a:effectLst/>
                <a:latin typeface="Times New Roman" panose="02020603050405020304" pitchFamily="18" charset="0"/>
                <a:cs typeface="Times New Roman" panose="02020603050405020304" pitchFamily="18" charset="0"/>
              </a:rPr>
              <a:t>. Dlužník musí v průběhu plnění splátkového kalendáře plně využívat svůj příjmový potenciál a dosahovat adekvátní mzdy, popř. jiného příjmu. Zájmy věřitelů jsou tudíž v oddlužení uspokojivě chráněny.</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Návrh ctí, že režimy oddlužení pro podnikající i nepodnikající fyzické osoby byly v nejpodstatnějších parametrech sjednoceny.</a:t>
            </a:r>
          </a:p>
          <a:p>
            <a:pPr algn="l">
              <a:buFont typeface="+mj-lt"/>
              <a:buAutoNum type="arabicPeriod"/>
            </a:pPr>
            <a:r>
              <a:rPr lang="cs-CZ" sz="2800" b="0" i="0" dirty="0">
                <a:solidFill>
                  <a:srgbClr val="333333"/>
                </a:solidFill>
                <a:effectLst/>
                <a:latin typeface="Times New Roman" panose="02020603050405020304" pitchFamily="18" charset="0"/>
                <a:cs typeface="Times New Roman" panose="02020603050405020304" pitchFamily="18" charset="0"/>
              </a:rPr>
              <a:t>K přednostnímu uspokojení věřitelů pohledávek z výživného, zpravidla matek samoživitelek, návrh umožňuje provádět exekuční srážky ze mzdy dlužníka i po zahájení insolvenčního řízení.</a:t>
            </a:r>
          </a:p>
        </p:txBody>
      </p:sp>
    </p:spTree>
    <p:extLst>
      <p:ext uri="{BB962C8B-B14F-4D97-AF65-F5344CB8AC3E}">
        <p14:creationId xmlns:p14="http://schemas.microsoft.com/office/powerpoint/2010/main" val="33038855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93" descr="http://www.zbynekmlcoch.cz/informace/images/stories/texty/promlceni_dluhu.jpg"/>
          <p:cNvPicPr preferRelativeResize="0"/>
          <p:nvPr/>
        </p:nvPicPr>
        <p:blipFill rotWithShape="1">
          <a:blip r:embed="rId3">
            <a:alphaModFix/>
          </a:blip>
          <a:srcRect/>
          <a:stretch/>
        </p:blipFill>
        <p:spPr>
          <a:xfrm>
            <a:off x="4953001" y="1143000"/>
            <a:ext cx="1939925" cy="1682750"/>
          </a:xfrm>
          <a:prstGeom prst="rect">
            <a:avLst/>
          </a:prstGeom>
          <a:noFill/>
          <a:ln>
            <a:noFill/>
          </a:ln>
        </p:spPr>
      </p:pic>
      <p:sp>
        <p:nvSpPr>
          <p:cNvPr id="620" name="Google Shape;620;p93"/>
          <p:cNvSpPr txBox="1"/>
          <p:nvPr/>
        </p:nvSpPr>
        <p:spPr>
          <a:xfrm>
            <a:off x="1809750" y="5214938"/>
            <a:ext cx="85979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Promlčecí doba § 160 DŘ a insolvence</a:t>
            </a:r>
            <a:endParaRPr/>
          </a:p>
        </p:txBody>
      </p:sp>
    </p:spTree>
  </p:cSld>
  <p:clrMapOvr>
    <a:masterClrMapping/>
  </p:clrMapOvr>
  <p:transition spd="slow">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b="1" dirty="0">
                <a:solidFill>
                  <a:srgbClr val="000000"/>
                </a:solidFill>
              </a:rPr>
              <a:t>(1)</a:t>
            </a:r>
            <a:r>
              <a:rPr lang="cs-CZ" altLang="cs-CZ" sz="3200" dirty="0">
                <a:solidFill>
                  <a:srgbClr val="000000"/>
                </a:solidFill>
              </a:rPr>
              <a:t> </a:t>
            </a:r>
            <a:r>
              <a:rPr lang="cs-CZ" altLang="cs-CZ" sz="3200" b="1" dirty="0">
                <a:solidFill>
                  <a:srgbClr val="000000"/>
                </a:solidFill>
              </a:rPr>
              <a:t>Daň nelze vybrat a vymáhat po uplynutí lhůty pro placení daně, která činí 6 let. </a:t>
            </a:r>
            <a:r>
              <a:rPr lang="cs-CZ" altLang="cs-CZ" sz="3200" dirty="0">
                <a:solidFill>
                  <a:srgbClr val="000000"/>
                </a:solidFill>
              </a:rPr>
              <a:t>Lhůta</a:t>
            </a:r>
            <a:r>
              <a:rPr lang="cs-CZ" altLang="cs-CZ" sz="3200" b="1" dirty="0">
                <a:solidFill>
                  <a:srgbClr val="000000"/>
                </a:solidFill>
              </a:rPr>
              <a:t> </a:t>
            </a:r>
            <a:r>
              <a:rPr lang="cs-CZ" altLang="cs-CZ" sz="3200" dirty="0">
                <a:solidFill>
                  <a:srgbClr val="000000"/>
                </a:solidFill>
              </a:rPr>
              <a:t>pro placení daně začne běžet dnem splatnosti daně. </a:t>
            </a:r>
            <a:r>
              <a:rPr lang="cs-CZ" altLang="cs-CZ" sz="3200" strike="sngStrike" dirty="0">
                <a:solidFill>
                  <a:srgbClr val="000000"/>
                </a:solidFill>
              </a:rPr>
              <a:t>Jde-li o nedoplatek z částky daně, k jejíž úhradě byla stanovena náhradní lhůta splatnosti, začne lhůta pro placení běžet náhradním dnem splatnosti daně.</a:t>
            </a:r>
          </a:p>
          <a:p>
            <a:pPr algn="just">
              <a:spcBef>
                <a:spcPct val="0"/>
              </a:spcBef>
              <a:buFontTx/>
              <a:buNone/>
            </a:pPr>
            <a:endParaRPr lang="cs-CZ" dirty="0"/>
          </a:p>
        </p:txBody>
      </p:sp>
    </p:spTree>
    <p:extLst>
      <p:ext uri="{BB962C8B-B14F-4D97-AF65-F5344CB8AC3E}">
        <p14:creationId xmlns:p14="http://schemas.microsoft.com/office/powerpoint/2010/main" val="11160780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688123" y="914399"/>
            <a:ext cx="9802421" cy="5151567"/>
          </a:xfrm>
        </p:spPr>
        <p:txBody>
          <a:bodyPr>
            <a:normAutofit fontScale="85000" lnSpcReduction="10000"/>
          </a:bodyPr>
          <a:lstStyle/>
          <a:p>
            <a:pPr algn="just">
              <a:spcBef>
                <a:spcPct val="0"/>
              </a:spcBef>
              <a:buFontTx/>
              <a:buNone/>
            </a:pPr>
            <a:r>
              <a:rPr lang="cs-CZ" altLang="cs-CZ" sz="2000" b="1" dirty="0">
                <a:solidFill>
                  <a:srgbClr val="FF8400"/>
                </a:solidFill>
              </a:rPr>
              <a:t>§ 160 </a:t>
            </a:r>
            <a:r>
              <a:rPr lang="cs-CZ" altLang="cs-CZ" sz="2000" b="1" dirty="0">
                <a:solidFill>
                  <a:srgbClr val="08A8F8"/>
                </a:solidFill>
              </a:rPr>
              <a:t>Lhůta pro placení daně</a:t>
            </a:r>
          </a:p>
          <a:p>
            <a:pPr algn="just">
              <a:spcBef>
                <a:spcPct val="0"/>
              </a:spcBef>
              <a:buFontTx/>
              <a:buNone/>
            </a:pPr>
            <a:endParaRPr lang="cs-CZ" altLang="cs-CZ" sz="2000" b="1" dirty="0">
              <a:solidFill>
                <a:srgbClr val="08A8F8"/>
              </a:solidFill>
            </a:endParaRPr>
          </a:p>
          <a:p>
            <a:pPr algn="just">
              <a:spcBef>
                <a:spcPct val="0"/>
              </a:spcBef>
              <a:buFontTx/>
              <a:buNone/>
            </a:pPr>
            <a:r>
              <a:rPr lang="cs-CZ" altLang="cs-CZ" sz="3200" dirty="0">
                <a:solidFill>
                  <a:srgbClr val="000000"/>
                </a:solidFill>
              </a:rPr>
              <a:t>Byl-li před uplynutím lhůty pro placení daně správcem daně učiněn úkon podle odstavce 3, běží lhůta pro placení daně znovu ode dne, v němž byl tento úkon učiněn.</a:t>
            </a:r>
          </a:p>
          <a:p>
            <a:pPr algn="just">
              <a:spcBef>
                <a:spcPct val="0"/>
              </a:spcBef>
              <a:buFontTx/>
              <a:buNone/>
            </a:pPr>
            <a:r>
              <a:rPr lang="cs-CZ" altLang="cs-CZ" sz="3200" b="1" dirty="0">
                <a:solidFill>
                  <a:srgbClr val="000000"/>
                </a:solidFill>
              </a:rPr>
              <a:t>(3)</a:t>
            </a:r>
            <a:r>
              <a:rPr lang="cs-CZ" altLang="cs-CZ" sz="3200" dirty="0">
                <a:solidFill>
                  <a:srgbClr val="000000"/>
                </a:solidFill>
              </a:rPr>
              <a:t> Úkonem přerušujícím běh lhůty pro placení daně je</a:t>
            </a:r>
          </a:p>
          <a:p>
            <a:pPr algn="just">
              <a:spcBef>
                <a:spcPct val="0"/>
              </a:spcBef>
              <a:buFontTx/>
              <a:buNone/>
            </a:pPr>
            <a:r>
              <a:rPr lang="cs-CZ" altLang="cs-CZ" sz="3200" b="1" dirty="0">
                <a:solidFill>
                  <a:srgbClr val="000000"/>
                </a:solidFill>
              </a:rPr>
              <a:t>a) pravomocné stanovení daně</a:t>
            </a:r>
          </a:p>
          <a:p>
            <a:pPr algn="just">
              <a:spcBef>
                <a:spcPct val="0"/>
              </a:spcBef>
              <a:buFontTx/>
              <a:buNone/>
            </a:pPr>
            <a:r>
              <a:rPr lang="cs-CZ" altLang="cs-CZ" sz="3200" b="1" dirty="0"/>
              <a:t>b)</a:t>
            </a:r>
            <a:r>
              <a:rPr lang="cs-CZ" altLang="cs-CZ" sz="3200" dirty="0"/>
              <a:t> zahájení exekučního řízení podle tohoto nebo jiného zákona,</a:t>
            </a:r>
          </a:p>
          <a:p>
            <a:pPr algn="just">
              <a:spcBef>
                <a:spcPct val="0"/>
              </a:spcBef>
              <a:buFontTx/>
              <a:buNone/>
            </a:pPr>
            <a:r>
              <a:rPr lang="cs-CZ" altLang="cs-CZ" sz="3200" b="1" dirty="0">
                <a:solidFill>
                  <a:srgbClr val="000000"/>
                </a:solidFill>
              </a:rPr>
              <a:t>c)</a:t>
            </a:r>
            <a:r>
              <a:rPr lang="cs-CZ" altLang="cs-CZ" sz="3200" dirty="0">
                <a:solidFill>
                  <a:srgbClr val="000000"/>
                </a:solidFill>
              </a:rPr>
              <a:t> zřízení zástavního práva, nebo</a:t>
            </a:r>
          </a:p>
          <a:p>
            <a:pPr algn="just">
              <a:spcBef>
                <a:spcPct val="0"/>
              </a:spcBef>
              <a:buFontTx/>
              <a:buNone/>
            </a:pPr>
            <a:r>
              <a:rPr lang="cs-CZ" altLang="cs-CZ" sz="3200" b="1" dirty="0">
                <a:solidFill>
                  <a:srgbClr val="000000"/>
                </a:solidFill>
              </a:rPr>
              <a:t>d) </a:t>
            </a:r>
            <a:r>
              <a:rPr lang="cs-CZ" altLang="cs-CZ" sz="3200" dirty="0">
                <a:solidFill>
                  <a:srgbClr val="000000"/>
                </a:solidFill>
              </a:rPr>
              <a:t>oznámení rozhodnutí o posečkání </a:t>
            </a:r>
            <a:r>
              <a:rPr lang="cs-CZ" sz="3200" dirty="0"/>
              <a:t>nebo rozhodnutí, kterým se mění stanovená doba posečkání</a:t>
            </a:r>
            <a:r>
              <a:rPr lang="cs-CZ" altLang="cs-CZ" sz="3200" dirty="0">
                <a:solidFill>
                  <a:srgbClr val="000000"/>
                </a:solidFill>
              </a:rPr>
              <a:t>.</a:t>
            </a:r>
          </a:p>
          <a:p>
            <a:pPr algn="just">
              <a:spcBef>
                <a:spcPct val="0"/>
              </a:spcBef>
              <a:buFontTx/>
              <a:buNone/>
            </a:pPr>
            <a:endParaRPr lang="cs-CZ" dirty="0"/>
          </a:p>
        </p:txBody>
      </p:sp>
    </p:spTree>
    <p:extLst>
      <p:ext uri="{BB962C8B-B14F-4D97-AF65-F5344CB8AC3E}">
        <p14:creationId xmlns:p14="http://schemas.microsoft.com/office/powerpoint/2010/main" val="8579117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659423" y="548639"/>
            <a:ext cx="11058965" cy="6006905"/>
          </a:xfrm>
        </p:spPr>
        <p:txBody>
          <a:bodyPr>
            <a:normAutofit fontScale="92500" lnSpcReduction="20000"/>
          </a:bodyPr>
          <a:lstStyle/>
          <a:p>
            <a:pPr algn="just">
              <a:spcBef>
                <a:spcPct val="0"/>
              </a:spcBef>
              <a:buFontTx/>
              <a:buNone/>
            </a:pPr>
            <a:r>
              <a:rPr lang="cs-CZ" altLang="cs-CZ" sz="2400" b="1" dirty="0">
                <a:solidFill>
                  <a:srgbClr val="FF8400"/>
                </a:solidFill>
              </a:rPr>
              <a:t>§ 160 </a:t>
            </a:r>
            <a:r>
              <a:rPr lang="cs-CZ" altLang="cs-CZ" sz="2400" b="1" dirty="0">
                <a:solidFill>
                  <a:srgbClr val="08A8F8"/>
                </a:solidFill>
              </a:rPr>
              <a:t>Lhůta pro placení daně</a:t>
            </a:r>
          </a:p>
          <a:p>
            <a:pPr algn="just">
              <a:spcBef>
                <a:spcPct val="0"/>
              </a:spcBef>
              <a:buFontTx/>
              <a:buNone/>
            </a:pPr>
            <a:endParaRPr lang="cs-CZ" altLang="cs-CZ" sz="2400" b="1" dirty="0">
              <a:solidFill>
                <a:srgbClr val="08A8F8"/>
              </a:solidFill>
            </a:endParaRPr>
          </a:p>
          <a:p>
            <a:pPr algn="just">
              <a:spcBef>
                <a:spcPct val="0"/>
              </a:spcBef>
              <a:buFontTx/>
              <a:buNone/>
            </a:pPr>
            <a:r>
              <a:rPr lang="cs-CZ" altLang="cs-CZ" sz="2600" b="1" dirty="0">
                <a:solidFill>
                  <a:srgbClr val="000000"/>
                </a:solidFill>
                <a:latin typeface="+mj-lt"/>
              </a:rPr>
              <a:t>(4)</a:t>
            </a:r>
            <a:r>
              <a:rPr lang="cs-CZ" altLang="cs-CZ" sz="2600" dirty="0">
                <a:solidFill>
                  <a:srgbClr val="000000"/>
                </a:solidFill>
                <a:latin typeface="+mj-lt"/>
              </a:rPr>
              <a:t> Lhůta pro placení daně neběží po dobu</a:t>
            </a:r>
          </a:p>
          <a:p>
            <a:pPr algn="just">
              <a:spcBef>
                <a:spcPct val="0"/>
              </a:spcBef>
              <a:buFontTx/>
              <a:buNone/>
            </a:pPr>
            <a:r>
              <a:rPr lang="cs-CZ" altLang="cs-CZ" sz="2600" b="1" dirty="0">
                <a:solidFill>
                  <a:srgbClr val="000000"/>
                </a:solidFill>
                <a:latin typeface="+mj-lt"/>
              </a:rPr>
              <a:t>	a)</a:t>
            </a:r>
            <a:r>
              <a:rPr lang="cs-CZ" altLang="cs-CZ" sz="2600" dirty="0">
                <a:solidFill>
                  <a:srgbClr val="000000"/>
                </a:solidFill>
                <a:latin typeface="+mj-lt"/>
              </a:rPr>
              <a:t> vymáhání daně soudem nebo soudním exekutorem,</a:t>
            </a:r>
          </a:p>
          <a:p>
            <a:pPr algn="just">
              <a:spcBef>
                <a:spcPct val="0"/>
              </a:spcBef>
              <a:buFontTx/>
              <a:buNone/>
            </a:pPr>
            <a:r>
              <a:rPr lang="cs-CZ" altLang="cs-CZ" sz="2600" b="1" dirty="0">
                <a:solidFill>
                  <a:srgbClr val="000000"/>
                </a:solidFill>
                <a:latin typeface="+mj-lt"/>
              </a:rPr>
              <a:t>	b)</a:t>
            </a:r>
            <a:r>
              <a:rPr lang="cs-CZ" altLang="cs-CZ" sz="2600" dirty="0">
                <a:solidFill>
                  <a:srgbClr val="000000"/>
                </a:solidFill>
                <a:latin typeface="+mj-lt"/>
              </a:rPr>
              <a:t> </a:t>
            </a:r>
            <a:r>
              <a:rPr lang="cs-CZ" altLang="cs-CZ" sz="2600" b="1" dirty="0">
                <a:solidFill>
                  <a:srgbClr val="000000"/>
                </a:solidFill>
                <a:latin typeface="+mj-lt"/>
              </a:rPr>
              <a:t>přihlášení daňové pohledávky do insolvenčního řízení </a:t>
            </a:r>
            <a:r>
              <a:rPr lang="cs-CZ" altLang="cs-CZ" sz="2600" dirty="0">
                <a:solidFill>
                  <a:srgbClr val="000000"/>
                </a:solidFill>
                <a:latin typeface="+mj-lt"/>
              </a:rPr>
              <a:t>nebo do veřejné dražby,</a:t>
            </a:r>
          </a:p>
          <a:p>
            <a:pPr algn="just">
              <a:spcBef>
                <a:spcPct val="0"/>
              </a:spcBef>
              <a:buFontTx/>
              <a:buNone/>
            </a:pPr>
            <a:r>
              <a:rPr lang="cs-CZ" sz="2600" b="1" i="0" dirty="0">
                <a:solidFill>
                  <a:srgbClr val="000000"/>
                </a:solidFill>
                <a:effectLst/>
                <a:latin typeface="+mj-lt"/>
              </a:rPr>
              <a:t>	c)</a:t>
            </a:r>
            <a:r>
              <a:rPr lang="cs-CZ" sz="2600" b="0" i="0" dirty="0">
                <a:solidFill>
                  <a:srgbClr val="000000"/>
                </a:solidFill>
                <a:effectLst/>
                <a:latin typeface="+mj-lt"/>
              </a:rPr>
              <a:t> </a:t>
            </a:r>
            <a:r>
              <a:rPr lang="cs-CZ" sz="2600" b="1" i="0" dirty="0">
                <a:solidFill>
                  <a:srgbClr val="000000"/>
                </a:solidFill>
                <a:effectLst/>
                <a:latin typeface="+mj-lt"/>
              </a:rPr>
              <a:t>uplatnění pohledávky za majetkovou podstatou u osoby s dispozičními oprávněními během insolvenčního řízení,</a:t>
            </a:r>
          </a:p>
          <a:p>
            <a:pPr algn="just">
              <a:spcBef>
                <a:spcPct val="0"/>
              </a:spcBef>
              <a:buFontTx/>
              <a:buNone/>
            </a:pPr>
            <a:r>
              <a:rPr lang="cs-CZ" sz="2600" b="1" i="0" dirty="0">
                <a:solidFill>
                  <a:srgbClr val="000000"/>
                </a:solidFill>
                <a:effectLst/>
                <a:latin typeface="+mj-lt"/>
              </a:rPr>
              <a:t>	d)</a:t>
            </a:r>
            <a:r>
              <a:rPr lang="cs-CZ" sz="2600" b="0" i="0" dirty="0">
                <a:solidFill>
                  <a:srgbClr val="000000"/>
                </a:solidFill>
                <a:effectLst/>
                <a:latin typeface="+mj-lt"/>
              </a:rPr>
              <a:t> posečkání úhrady daně podle § 157a,</a:t>
            </a:r>
          </a:p>
          <a:p>
            <a:pPr algn="just">
              <a:spcBef>
                <a:spcPct val="0"/>
              </a:spcBef>
              <a:buFontTx/>
              <a:buNone/>
            </a:pPr>
            <a:r>
              <a:rPr lang="cs-CZ" sz="2600" b="1" dirty="0">
                <a:solidFill>
                  <a:srgbClr val="000000"/>
                </a:solidFill>
                <a:latin typeface="+mj-lt"/>
              </a:rPr>
              <a:t>	e</a:t>
            </a:r>
            <a:r>
              <a:rPr lang="cs-CZ" sz="2600" b="1" i="0" dirty="0">
                <a:solidFill>
                  <a:srgbClr val="000000"/>
                </a:solidFill>
                <a:effectLst/>
                <a:latin typeface="+mj-lt"/>
              </a:rPr>
              <a:t>)</a:t>
            </a:r>
            <a:r>
              <a:rPr lang="cs-CZ" sz="2600" b="0" i="0" dirty="0">
                <a:solidFill>
                  <a:srgbClr val="000000"/>
                </a:solidFill>
                <a:effectLst/>
                <a:latin typeface="+mj-lt"/>
              </a:rPr>
              <a:t> odkladu daňové exekuce odložené na návrh,</a:t>
            </a:r>
          </a:p>
          <a:p>
            <a:pPr algn="just">
              <a:spcBef>
                <a:spcPct val="0"/>
              </a:spcBef>
              <a:buFontTx/>
              <a:buNone/>
            </a:pPr>
            <a:r>
              <a:rPr lang="cs-CZ" sz="2600" b="1" i="0" dirty="0">
                <a:solidFill>
                  <a:srgbClr val="000000"/>
                </a:solidFill>
                <a:effectLst/>
                <a:latin typeface="+mj-lt"/>
              </a:rPr>
              <a:t>	f)</a:t>
            </a:r>
            <a:r>
              <a:rPr lang="cs-CZ" sz="2600" b="0" i="0" dirty="0">
                <a:solidFill>
                  <a:srgbClr val="000000"/>
                </a:solidFill>
                <a:effectLst/>
                <a:latin typeface="+mj-lt"/>
              </a:rPr>
              <a:t> </a:t>
            </a:r>
            <a:r>
              <a:rPr lang="cs-CZ" sz="2600" b="1" i="0" dirty="0">
                <a:solidFill>
                  <a:srgbClr val="000000"/>
                </a:solidFill>
                <a:effectLst/>
                <a:latin typeface="+mj-lt"/>
              </a:rPr>
              <a:t>daňové exekuce srážkami ze mzdy</a:t>
            </a:r>
            <a:r>
              <a:rPr lang="cs-CZ" sz="2600" b="0" i="0" dirty="0">
                <a:solidFill>
                  <a:srgbClr val="000000"/>
                </a:solidFill>
                <a:effectLst/>
                <a:latin typeface="+mj-lt"/>
              </a:rPr>
              <a:t>, nebo</a:t>
            </a:r>
          </a:p>
          <a:p>
            <a:pPr algn="just">
              <a:spcBef>
                <a:spcPct val="0"/>
              </a:spcBef>
              <a:buFontTx/>
              <a:buNone/>
            </a:pPr>
            <a:r>
              <a:rPr lang="cs-CZ" sz="2600" b="1" i="0" dirty="0">
                <a:solidFill>
                  <a:srgbClr val="000000"/>
                </a:solidFill>
                <a:effectLst/>
                <a:latin typeface="+mj-lt"/>
              </a:rPr>
              <a:t>	g)</a:t>
            </a:r>
            <a:r>
              <a:rPr lang="cs-CZ" sz="2600" b="0" i="0" dirty="0">
                <a:solidFill>
                  <a:srgbClr val="000000"/>
                </a:solidFill>
                <a:effectLst/>
                <a:latin typeface="+mj-lt"/>
              </a:rPr>
              <a:t> dožádání mezinárodní pomoci při vymáhání daně.</a:t>
            </a:r>
          </a:p>
          <a:p>
            <a:pPr algn="just">
              <a:spcBef>
                <a:spcPct val="0"/>
              </a:spcBef>
              <a:buFontTx/>
              <a:buNone/>
            </a:pPr>
            <a:r>
              <a:rPr lang="cs-CZ" altLang="cs-CZ" sz="2600" b="1" dirty="0">
                <a:solidFill>
                  <a:srgbClr val="000000"/>
                </a:solidFill>
                <a:latin typeface="+mj-lt"/>
              </a:rPr>
              <a:t>(5)</a:t>
            </a:r>
            <a:r>
              <a:rPr lang="cs-CZ" altLang="cs-CZ" sz="2600" dirty="0">
                <a:solidFill>
                  <a:srgbClr val="000000"/>
                </a:solidFill>
                <a:latin typeface="+mj-lt"/>
              </a:rPr>
              <a:t> Lhůta pro placení daně končí nejpozději uplynutím 20 let od jejího počátku podle odstavce 1, s výjimkou daně zajištěné podle odstavce 6.</a:t>
            </a:r>
          </a:p>
          <a:p>
            <a:pPr algn="just">
              <a:spcBef>
                <a:spcPct val="0"/>
              </a:spcBef>
              <a:buFontTx/>
              <a:buNone/>
            </a:pPr>
            <a:r>
              <a:rPr lang="cs-CZ" altLang="cs-CZ" sz="2600" b="1" dirty="0">
                <a:solidFill>
                  <a:srgbClr val="000000"/>
                </a:solidFill>
                <a:latin typeface="+mj-lt"/>
              </a:rPr>
              <a:t>(6)</a:t>
            </a:r>
            <a:r>
              <a:rPr lang="cs-CZ" altLang="cs-CZ" sz="2600" dirty="0">
                <a:solidFill>
                  <a:srgbClr val="000000"/>
                </a:solidFill>
                <a:latin typeface="+mj-lt"/>
              </a:rPr>
              <a:t> Je-li dan zajištěná zástavním právem, které se zapisuje do příslušného veřejného registru, zaniká právo vybrat a vymáhat daň uplynutím 30 let po tomto zápisu.</a:t>
            </a:r>
          </a:p>
          <a:p>
            <a:pPr algn="just">
              <a:spcBef>
                <a:spcPct val="0"/>
              </a:spcBef>
              <a:buFontTx/>
              <a:buNone/>
            </a:pPr>
            <a:r>
              <a:rPr lang="cs-CZ" sz="2600" b="1" i="0" dirty="0">
                <a:solidFill>
                  <a:srgbClr val="000000"/>
                </a:solidFill>
                <a:effectLst/>
                <a:latin typeface="+mj-lt"/>
              </a:rPr>
              <a:t>(7)</a:t>
            </a:r>
            <a:r>
              <a:rPr lang="cs-CZ" sz="2600" b="0" i="0" dirty="0">
                <a:solidFill>
                  <a:srgbClr val="000000"/>
                </a:solidFill>
                <a:effectLst/>
                <a:latin typeface="+mj-lt"/>
              </a:rPr>
              <a:t> Lhůta pro placení daně neskončí dříve než lhůta pro stanovení této daně.</a:t>
            </a:r>
            <a:endParaRPr lang="cs-CZ" altLang="cs-CZ" sz="2600" dirty="0">
              <a:solidFill>
                <a:srgbClr val="000000"/>
              </a:solidFill>
              <a:latin typeface="+mj-lt"/>
            </a:endParaRPr>
          </a:p>
          <a:p>
            <a:endParaRPr lang="cs-CZ" dirty="0"/>
          </a:p>
        </p:txBody>
      </p:sp>
    </p:spTree>
    <p:extLst>
      <p:ext uri="{BB962C8B-B14F-4D97-AF65-F5344CB8AC3E}">
        <p14:creationId xmlns:p14="http://schemas.microsoft.com/office/powerpoint/2010/main" val="30319562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8"/>
          <p:cNvSpPr/>
          <p:nvPr/>
        </p:nvSpPr>
        <p:spPr>
          <a:xfrm>
            <a:off x="2103367" y="910389"/>
            <a:ext cx="8610300" cy="45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B918E"/>
              </a:buClr>
              <a:buSzPts val="900"/>
              <a:buFont typeface="Trebuchet MS"/>
              <a:buNone/>
            </a:pPr>
            <a:r>
              <a:rPr lang="cs-CZ" sz="3600" b="1" i="0" u="none" strike="noStrike" cap="none" dirty="0">
                <a:solidFill>
                  <a:srgbClr val="0B918E"/>
                </a:solidFill>
                <a:latin typeface="Trebuchet MS"/>
                <a:ea typeface="Trebuchet MS"/>
                <a:cs typeface="Trebuchet MS"/>
                <a:sym typeface="Trebuchet MS"/>
              </a:rPr>
              <a:t>Konkurs</a:t>
            </a:r>
            <a:endParaRPr dirty="0"/>
          </a:p>
          <a:p>
            <a:pPr marL="0" marR="0" lvl="0" indent="0" algn="just" rtl="0">
              <a:lnSpc>
                <a:spcPct val="100000"/>
              </a:lnSpc>
              <a:spcBef>
                <a:spcPts val="0"/>
              </a:spcBef>
              <a:spcAft>
                <a:spcPts val="0"/>
              </a:spcAft>
              <a:buClr>
                <a:srgbClr val="030303"/>
              </a:buClr>
              <a:buSzPts val="900"/>
              <a:buFont typeface="Trebuchet MS"/>
              <a:buNone/>
            </a:pPr>
            <a:r>
              <a:rPr lang="cs-CZ" sz="3600" b="0" i="0" u="none" strike="noStrike" cap="none" dirty="0">
                <a:solidFill>
                  <a:srgbClr val="030303"/>
                </a:solidFill>
                <a:latin typeface="Trebuchet MS"/>
                <a:ea typeface="Trebuchet MS"/>
                <a:cs typeface="Trebuchet MS"/>
                <a:sym typeface="Trebuchet MS"/>
              </a:rPr>
              <a:t>Konkurs je způsob řešení úpadku spočívající v tom, že </a:t>
            </a:r>
            <a:r>
              <a:rPr lang="cs-CZ" sz="3600" b="1" i="0" u="none" strike="noStrike" cap="none" dirty="0">
                <a:solidFill>
                  <a:srgbClr val="030303"/>
                </a:solidFill>
                <a:latin typeface="Trebuchet MS"/>
                <a:ea typeface="Trebuchet MS"/>
                <a:cs typeface="Trebuchet MS"/>
                <a:sym typeface="Trebuchet MS"/>
              </a:rPr>
              <a:t>na základě rozhodnutí o prohlášení konkursu jsou zjištěné pohledávky věřitelů zásadně poměrně uspokojeny z výnosu zpeněžení majetkové podstaty s tím, že neuspokojené pohledávky nebo jejich části nezanikají.</a:t>
            </a:r>
            <a:endParaRPr dirty="0"/>
          </a:p>
        </p:txBody>
      </p:sp>
    </p:spTree>
  </p:cSld>
  <p:clrMapOvr>
    <a:masterClrMapping/>
  </p:clrMapOvr>
  <p:transition spd="slow">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89" descr="http://t0.gstatic.com/images?q=tbn:ANd9GcQD-yddG-YzDFiq8pFCbsuY2coh7ShJMOxI34BZyg-wWMUqRMl7pQ"/>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597" name="Google Shape;597;p89"/>
          <p:cNvSpPr txBox="1"/>
          <p:nvPr/>
        </p:nvSpPr>
        <p:spPr>
          <a:xfrm>
            <a:off x="6881814" y="428626"/>
            <a:ext cx="32226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r>
              <a:rPr lang="cs-CZ" sz="2800" b="1" i="0" u="none" strike="noStrike" cap="none">
                <a:solidFill>
                  <a:schemeClr val="dk1"/>
                </a:solidFill>
                <a:latin typeface="Arial"/>
                <a:ea typeface="Arial"/>
                <a:cs typeface="Arial"/>
                <a:sym typeface="Arial"/>
              </a:rPr>
              <a:t>Nepatrný konkurz</a:t>
            </a:r>
            <a:endParaRPr/>
          </a:p>
        </p:txBody>
      </p:sp>
    </p:spTree>
  </p:cSld>
  <p:clrMapOvr>
    <a:masterClrMapping/>
  </p:clrMapOvr>
  <p:transition spd="slow">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2E618A4-6829-BA9A-DE2A-4D3322BEB5A2}"/>
              </a:ext>
            </a:extLst>
          </p:cNvPr>
          <p:cNvSpPr txBox="1"/>
          <p:nvPr/>
        </p:nvSpPr>
        <p:spPr>
          <a:xfrm>
            <a:off x="1045029" y="569167"/>
            <a:ext cx="10319657" cy="4524315"/>
          </a:xfrm>
          <a:prstGeom prst="rect">
            <a:avLst/>
          </a:prstGeom>
          <a:noFill/>
        </p:spPr>
        <p:txBody>
          <a:bodyPr wrap="square">
            <a:spAutoFit/>
          </a:bodyPr>
          <a:lstStyle/>
          <a:p>
            <a:pPr algn="l"/>
            <a:r>
              <a:rPr lang="cs-CZ" sz="3200" b="1" i="0" dirty="0">
                <a:solidFill>
                  <a:srgbClr val="08A8F8"/>
                </a:solidFill>
                <a:effectLst/>
                <a:latin typeface="Arial" panose="020B0604020202020204" pitchFamily="34" charset="0"/>
              </a:rPr>
              <a:t>Zvláštní ustanovení o nepatrném konkursu</a:t>
            </a:r>
          </a:p>
          <a:p>
            <a:pPr algn="just"/>
            <a:r>
              <a:rPr lang="cs-CZ" sz="3200" b="1" i="0" dirty="0">
                <a:solidFill>
                  <a:srgbClr val="FF8400"/>
                </a:solidFill>
                <a:effectLst/>
                <a:latin typeface="Arial" panose="020B0604020202020204" pitchFamily="34" charset="0"/>
              </a:rPr>
              <a:t>§ 314</a:t>
            </a:r>
          </a:p>
          <a:p>
            <a:pPr algn="just"/>
            <a:r>
              <a:rPr lang="cs-CZ" sz="3200" b="1" i="0" dirty="0">
                <a:solidFill>
                  <a:srgbClr val="000000"/>
                </a:solidFill>
                <a:effectLst/>
                <a:latin typeface="Arial" panose="020B0604020202020204" pitchFamily="34" charset="0"/>
              </a:rPr>
              <a:t>(1)</a:t>
            </a:r>
            <a:r>
              <a:rPr lang="cs-CZ" sz="3200" b="0" i="0" dirty="0">
                <a:solidFill>
                  <a:srgbClr val="000000"/>
                </a:solidFill>
                <a:effectLst/>
                <a:latin typeface="Arial" panose="020B0604020202020204" pitchFamily="34" charset="0"/>
              </a:rPr>
              <a:t> O nepatrný konkurs jde, jestliže</a:t>
            </a:r>
          </a:p>
          <a:p>
            <a:pPr algn="just"/>
            <a:r>
              <a:rPr lang="cs-CZ" sz="3200" b="1" i="0" dirty="0">
                <a:solidFill>
                  <a:srgbClr val="000000"/>
                </a:solidFill>
                <a:effectLst/>
                <a:latin typeface="Arial" panose="020B0604020202020204" pitchFamily="34" charset="0"/>
              </a:rPr>
              <a:t>a)</a:t>
            </a:r>
            <a:r>
              <a:rPr lang="cs-CZ" sz="3200" b="0" i="0" dirty="0">
                <a:solidFill>
                  <a:srgbClr val="000000"/>
                </a:solidFill>
                <a:effectLst/>
                <a:latin typeface="Arial" panose="020B0604020202020204" pitchFamily="34" charset="0"/>
              </a:rPr>
              <a:t> dlužníkem je fyzická osoba, která není podnikatelem, nebo</a:t>
            </a:r>
          </a:p>
          <a:p>
            <a:pPr algn="just"/>
            <a:r>
              <a:rPr lang="cs-CZ" sz="3200" b="1" i="0" dirty="0">
                <a:solidFill>
                  <a:srgbClr val="000000"/>
                </a:solidFill>
                <a:effectLst/>
                <a:latin typeface="Arial" panose="020B0604020202020204" pitchFamily="34" charset="0"/>
              </a:rPr>
              <a:t>b)</a:t>
            </a:r>
            <a:r>
              <a:rPr lang="cs-CZ" sz="3200" b="0" i="0" dirty="0">
                <a:solidFill>
                  <a:srgbClr val="000000"/>
                </a:solidFill>
                <a:effectLst/>
                <a:latin typeface="Arial" panose="020B0604020202020204" pitchFamily="34" charset="0"/>
              </a:rPr>
              <a:t> nebyl zjištěn celkový obrat dlužníka podle zvláštního právního předpisu</a:t>
            </a:r>
            <a:r>
              <a:rPr lang="cs-CZ" sz="3200" b="1" i="0" baseline="30000" dirty="0">
                <a:solidFill>
                  <a:srgbClr val="15679C"/>
                </a:solidFill>
                <a:effectLst/>
                <a:latin typeface="Arial" panose="020B0604020202020204" pitchFamily="34" charset="0"/>
              </a:rPr>
              <a:t> </a:t>
            </a:r>
            <a:r>
              <a:rPr lang="cs-CZ" sz="3200" b="0" i="0" dirty="0">
                <a:solidFill>
                  <a:srgbClr val="000000"/>
                </a:solidFill>
                <a:effectLst/>
                <a:latin typeface="Arial" panose="020B0604020202020204" pitchFamily="34" charset="0"/>
              </a:rPr>
              <a:t>za poslední účetní období předcházející prohlášení konkursu přesahující </a:t>
            </a:r>
          </a:p>
          <a:p>
            <a:pPr algn="just"/>
            <a:r>
              <a:rPr lang="cs-CZ" sz="3200" b="0" i="0" dirty="0">
                <a:solidFill>
                  <a:srgbClr val="000000"/>
                </a:solidFill>
                <a:effectLst/>
                <a:latin typeface="Arial" panose="020B0604020202020204" pitchFamily="34" charset="0"/>
              </a:rPr>
              <a:t>2 000 000 Kč a dlužník nemá více než 50 věřitelů.</a:t>
            </a:r>
          </a:p>
        </p:txBody>
      </p:sp>
    </p:spTree>
    <p:extLst>
      <p:ext uri="{BB962C8B-B14F-4D97-AF65-F5344CB8AC3E}">
        <p14:creationId xmlns:p14="http://schemas.microsoft.com/office/powerpoint/2010/main" val="6366423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99" descr="http://blog.aktualne.centrum.cz/media/212/20100414-time%20for%20insolvency%20resolution%20sm.jpg"/>
          <p:cNvPicPr preferRelativeResize="0"/>
          <p:nvPr/>
        </p:nvPicPr>
        <p:blipFill rotWithShape="1">
          <a:blip r:embed="rId3">
            <a:alphaModFix/>
          </a:blip>
          <a:srcRect/>
          <a:stretch/>
        </p:blipFill>
        <p:spPr>
          <a:xfrm>
            <a:off x="2624626" y="635876"/>
            <a:ext cx="7929600" cy="5000700"/>
          </a:xfrm>
          <a:prstGeom prst="rect">
            <a:avLst/>
          </a:prstGeom>
          <a:noFill/>
          <a:ln>
            <a:noFill/>
          </a:ln>
        </p:spPr>
      </p:pic>
      <p:sp>
        <p:nvSpPr>
          <p:cNvPr id="652" name="Google Shape;652;p99"/>
          <p:cNvSpPr txBox="1"/>
          <p:nvPr/>
        </p:nvSpPr>
        <p:spPr>
          <a:xfrm>
            <a:off x="3700864" y="5733850"/>
            <a:ext cx="5032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cs-CZ" sz="1800" b="1" i="0" u="none" strike="noStrike" cap="none" dirty="0">
                <a:solidFill>
                  <a:srgbClr val="FF0000"/>
                </a:solidFill>
                <a:latin typeface="Arial"/>
                <a:ea typeface="Arial"/>
                <a:cs typeface="Arial"/>
                <a:sym typeface="Arial"/>
              </a:rPr>
              <a:t>Doba trvání insolvenčního řízení (počet let) </a:t>
            </a:r>
            <a:endParaRPr dirty="0"/>
          </a:p>
        </p:txBody>
      </p:sp>
      <p:cxnSp>
        <p:nvCxnSpPr>
          <p:cNvPr id="4" name="Přímá spojnice se šipkou 3">
            <a:extLst>
              <a:ext uri="{FF2B5EF4-FFF2-40B4-BE49-F238E27FC236}">
                <a16:creationId xmlns:a16="http://schemas.microsoft.com/office/drawing/2014/main" id="{E82B228F-6A5F-45E7-9E1C-D3A5E57FDE77}"/>
              </a:ext>
            </a:extLst>
          </p:cNvPr>
          <p:cNvCxnSpPr>
            <a:cxnSpLocks/>
          </p:cNvCxnSpPr>
          <p:nvPr/>
        </p:nvCxnSpPr>
        <p:spPr>
          <a:xfrm>
            <a:off x="8733064" y="754850"/>
            <a:ext cx="1271954" cy="63705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100" descr="http://blog.aktualne.centrum.cz/media/212/20100414-recovery%20rate%20sm.jpg"/>
          <p:cNvPicPr preferRelativeResize="0"/>
          <p:nvPr/>
        </p:nvPicPr>
        <p:blipFill rotWithShape="1">
          <a:blip r:embed="rId3">
            <a:alphaModFix/>
          </a:blip>
          <a:srcRect/>
          <a:stretch/>
        </p:blipFill>
        <p:spPr>
          <a:xfrm>
            <a:off x="2815388" y="338339"/>
            <a:ext cx="8215200" cy="5286300"/>
          </a:xfrm>
          <a:prstGeom prst="rect">
            <a:avLst/>
          </a:prstGeom>
          <a:noFill/>
          <a:ln>
            <a:noFill/>
          </a:ln>
        </p:spPr>
      </p:pic>
      <p:sp>
        <p:nvSpPr>
          <p:cNvPr id="658" name="Google Shape;658;p100"/>
          <p:cNvSpPr txBox="1"/>
          <p:nvPr/>
        </p:nvSpPr>
        <p:spPr>
          <a:xfrm>
            <a:off x="3451527" y="5848475"/>
            <a:ext cx="6942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cs-CZ" sz="1800" b="1" i="0" u="none" strike="noStrike" cap="none" dirty="0">
                <a:solidFill>
                  <a:srgbClr val="FF0000"/>
                </a:solidFill>
                <a:latin typeface="Arial"/>
                <a:ea typeface="Arial"/>
                <a:cs typeface="Arial"/>
                <a:sym typeface="Arial"/>
              </a:rPr>
              <a:t>Návratnost pohledávek v insolvenčním řízení (v procentech)</a:t>
            </a:r>
            <a:endParaRPr dirty="0"/>
          </a:p>
        </p:txBody>
      </p:sp>
      <p:cxnSp>
        <p:nvCxnSpPr>
          <p:cNvPr id="4" name="Přímá spojnice se šipkou 3">
            <a:extLst>
              <a:ext uri="{FF2B5EF4-FFF2-40B4-BE49-F238E27FC236}">
                <a16:creationId xmlns:a16="http://schemas.microsoft.com/office/drawing/2014/main" id="{CBF9258D-A816-4694-9829-1BFFADA15382}"/>
              </a:ext>
            </a:extLst>
          </p:cNvPr>
          <p:cNvCxnSpPr>
            <a:cxnSpLocks/>
          </p:cNvCxnSpPr>
          <p:nvPr/>
        </p:nvCxnSpPr>
        <p:spPr>
          <a:xfrm>
            <a:off x="3681779" y="1152525"/>
            <a:ext cx="0" cy="117997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101" descr="http://www.vymahatelske-firmy.cz/wp-content/themes/directorypress/thumbs/vymmediapol.jpg"/>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664" name="Google Shape;664;p101"/>
          <p:cNvSpPr txBox="1"/>
          <p:nvPr/>
        </p:nvSpPr>
        <p:spPr>
          <a:xfrm>
            <a:off x="7667625" y="142875"/>
            <a:ext cx="2825750"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Arial"/>
              <a:buNone/>
            </a:pPr>
            <a:r>
              <a:rPr lang="cs-CZ" sz="1800" b="1" i="0" u="none" strike="noStrike" cap="none">
                <a:solidFill>
                  <a:schemeClr val="lt1"/>
                </a:solidFill>
                <a:latin typeface="Arial"/>
                <a:ea typeface="Arial"/>
                <a:cs typeface="Arial"/>
                <a:sym typeface="Arial"/>
              </a:rPr>
              <a:t>Bez systému to nepůjde</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6A009-10C1-F948-E3F6-B134A94CD695}"/>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0CFE7479-E1B3-DF54-6E70-14814BBFAFEF}"/>
              </a:ext>
            </a:extLst>
          </p:cNvPr>
          <p:cNvSpPr txBox="1"/>
          <p:nvPr/>
        </p:nvSpPr>
        <p:spPr>
          <a:xfrm>
            <a:off x="541177" y="0"/>
            <a:ext cx="11485724" cy="5386090"/>
          </a:xfrm>
          <a:prstGeom prst="rect">
            <a:avLst/>
          </a:prstGeom>
          <a:noFill/>
        </p:spPr>
        <p:txBody>
          <a:bodyPr wrap="square">
            <a:spAutoFit/>
          </a:bodyPr>
          <a:lstStyle/>
          <a:p>
            <a:pPr algn="just"/>
            <a:r>
              <a:rPr lang="cs-CZ" sz="2800" b="1" i="0" dirty="0">
                <a:solidFill>
                  <a:srgbClr val="000000"/>
                </a:solidFill>
                <a:effectLst/>
                <a:latin typeface="Times New Roman" panose="02020603050405020304" pitchFamily="18" charset="0"/>
                <a:cs typeface="Times New Roman" panose="02020603050405020304" pitchFamily="18" charset="0"/>
              </a:rPr>
              <a:t>Novela zákona rok 2024</a:t>
            </a:r>
          </a:p>
          <a:p>
            <a:pPr algn="just"/>
            <a:endParaRPr lang="cs-CZ" sz="2800" b="0" i="0" dirty="0">
              <a:solidFill>
                <a:srgbClr val="333333"/>
              </a:solidFill>
              <a:effectLst/>
              <a:latin typeface="Times New Roman" panose="02020603050405020304" pitchFamily="18" charset="0"/>
              <a:cs typeface="Times New Roman" panose="02020603050405020304" pitchFamily="18" charset="0"/>
            </a:endParaRPr>
          </a:p>
          <a:p>
            <a:pPr algn="just"/>
            <a:r>
              <a:rPr lang="cs-CZ" sz="3600" b="0" i="0" dirty="0">
                <a:solidFill>
                  <a:srgbClr val="000000"/>
                </a:solidFill>
                <a:effectLst/>
                <a:latin typeface="Inter"/>
              </a:rPr>
              <a:t>Od 1. října 2024 začala v Česku platit novela insolvenčního zákona, díky které se zkrátila doba oddlužení z 5 let na 3 roky. </a:t>
            </a:r>
          </a:p>
          <a:p>
            <a:pPr algn="just"/>
            <a:endParaRPr lang="cs-CZ" sz="3600" dirty="0">
              <a:latin typeface="Inter"/>
            </a:endParaRPr>
          </a:p>
          <a:p>
            <a:pPr algn="just"/>
            <a:r>
              <a:rPr lang="cs-CZ" sz="3600" b="0" i="0" dirty="0">
                <a:solidFill>
                  <a:srgbClr val="000000"/>
                </a:solidFill>
                <a:effectLst/>
                <a:latin typeface="Inter"/>
              </a:rPr>
              <a:t>Druhá zásadní změna se týká minimální částky, kterou má dlužník během oddlužení splatit. Její výši nově určuje soud na začátku insolvenčního řízení. Vychází z příjmů dlužníka a výše jeho dluhů.</a:t>
            </a:r>
            <a:endParaRPr lang="cs-CZ" sz="28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7644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2"/>
          <p:cNvSpPr txBox="1"/>
          <p:nvPr/>
        </p:nvSpPr>
        <p:spPr>
          <a:xfrm>
            <a:off x="2495006" y="3254961"/>
            <a:ext cx="7129463"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endParaRPr sz="32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800"/>
              <a:buFont typeface="Arial"/>
              <a:buNone/>
            </a:pPr>
            <a:r>
              <a:rPr lang="cs-CZ" sz="3200" b="1" i="0" u="none" strike="noStrike" cap="none" dirty="0">
                <a:solidFill>
                  <a:srgbClr val="FF0000"/>
                </a:solidFill>
                <a:latin typeface="Arial"/>
                <a:ea typeface="Arial"/>
                <a:cs typeface="Arial"/>
                <a:sym typeface="Arial"/>
              </a:rPr>
              <a:t>Děkuji za pozornost</a:t>
            </a:r>
            <a:endParaRPr dirty="0"/>
          </a:p>
          <a:p>
            <a:pPr marL="0" marR="0" lvl="0" indent="0" algn="ctr" rtl="0">
              <a:lnSpc>
                <a:spcPct val="100000"/>
              </a:lnSpc>
              <a:spcBef>
                <a:spcPts val="0"/>
              </a:spcBef>
              <a:spcAft>
                <a:spcPts val="0"/>
              </a:spcAft>
              <a:buClr>
                <a:schemeClr val="dk1"/>
              </a:buClr>
              <a:buSzPts val="800"/>
              <a:buFont typeface="Arial"/>
              <a:buNone/>
            </a:pPr>
            <a:endParaRPr sz="3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Mgr. Vlastimil Veselý, MBA, LL.M</a:t>
            </a:r>
            <a:endParaRPr dirty="0"/>
          </a:p>
          <a:p>
            <a:pPr marL="0" marR="0" lvl="0" indent="0" algn="ctr" rtl="0">
              <a:lnSpc>
                <a:spcPct val="100000"/>
              </a:lnSpc>
              <a:spcBef>
                <a:spcPts val="0"/>
              </a:spcBef>
              <a:spcAft>
                <a:spcPts val="0"/>
              </a:spcAft>
              <a:buClr>
                <a:schemeClr val="dk1"/>
              </a:buClr>
              <a:buSzPts val="800"/>
              <a:buFont typeface="Arial"/>
              <a:buNone/>
            </a:pPr>
            <a:r>
              <a:rPr lang="cs-CZ" sz="3200" b="0" i="0" u="none" strike="noStrike" cap="none" dirty="0">
                <a:solidFill>
                  <a:schemeClr val="dk1"/>
                </a:solidFill>
                <a:latin typeface="Arial"/>
                <a:ea typeface="Arial"/>
                <a:cs typeface="Arial"/>
                <a:sym typeface="Arial"/>
              </a:rPr>
              <a:t>vesely@catania.cz</a:t>
            </a:r>
            <a:endParaRPr dirty="0"/>
          </a:p>
        </p:txBody>
      </p:sp>
      <p:pic>
        <p:nvPicPr>
          <p:cNvPr id="670" name="Google Shape;670;p102"/>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p:nvPr/>
        </p:nvSpPr>
        <p:spPr>
          <a:xfrm>
            <a:off x="1708733" y="450004"/>
            <a:ext cx="2163182" cy="893024"/>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Zahájení insolvenčního řízení</a:t>
            </a:r>
            <a:endParaRPr/>
          </a:p>
        </p:txBody>
      </p:sp>
      <p:sp>
        <p:nvSpPr>
          <p:cNvPr id="371" name="Google Shape;371;p51"/>
          <p:cNvSpPr/>
          <p:nvPr/>
        </p:nvSpPr>
        <p:spPr>
          <a:xfrm>
            <a:off x="1739714" y="1766376"/>
            <a:ext cx="2163183" cy="882650"/>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dirty="0">
                <a:solidFill>
                  <a:schemeClr val="dk1"/>
                </a:solidFill>
                <a:latin typeface="Calibri"/>
                <a:ea typeface="Calibri"/>
                <a:cs typeface="Calibri"/>
                <a:sym typeface="Calibri"/>
              </a:rPr>
              <a:t>Rozhodnutí soudu o úpadku</a:t>
            </a:r>
            <a:endParaRPr dirty="0"/>
          </a:p>
        </p:txBody>
      </p:sp>
      <p:sp>
        <p:nvSpPr>
          <p:cNvPr id="372" name="Google Shape;372;p51"/>
          <p:cNvSpPr/>
          <p:nvPr/>
        </p:nvSpPr>
        <p:spPr>
          <a:xfrm>
            <a:off x="1791907" y="3072374"/>
            <a:ext cx="2168907" cy="881665"/>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dirty="0">
                <a:solidFill>
                  <a:schemeClr val="dk1"/>
                </a:solidFill>
                <a:latin typeface="Calibri"/>
                <a:ea typeface="Calibri"/>
                <a:cs typeface="Calibri"/>
                <a:sym typeface="Calibri"/>
              </a:rPr>
              <a:t>Přihláška pohledávek</a:t>
            </a:r>
            <a:endParaRPr dirty="0"/>
          </a:p>
        </p:txBody>
      </p:sp>
      <p:sp>
        <p:nvSpPr>
          <p:cNvPr id="373" name="Google Shape;373;p51"/>
          <p:cNvSpPr/>
          <p:nvPr/>
        </p:nvSpPr>
        <p:spPr>
          <a:xfrm>
            <a:off x="1823212" y="4377387"/>
            <a:ext cx="2137602" cy="898703"/>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a:solidFill>
                  <a:schemeClr val="dk1"/>
                </a:solidFill>
                <a:latin typeface="Calibri"/>
                <a:ea typeface="Calibri"/>
                <a:cs typeface="Calibri"/>
                <a:sym typeface="Calibri"/>
              </a:rPr>
              <a:t>Přezkumné jednání</a:t>
            </a:r>
            <a:endParaRPr/>
          </a:p>
        </p:txBody>
      </p:sp>
      <p:sp>
        <p:nvSpPr>
          <p:cNvPr id="374" name="Google Shape;374;p51"/>
          <p:cNvSpPr/>
          <p:nvPr/>
        </p:nvSpPr>
        <p:spPr>
          <a:xfrm>
            <a:off x="1823212" y="5699438"/>
            <a:ext cx="2137602" cy="819463"/>
          </a:xfrm>
          <a:prstGeom prst="roundRect">
            <a:avLst>
              <a:gd name="adj" fmla="val 16667"/>
            </a:avLst>
          </a:prstGeom>
          <a:solidFill>
            <a:srgbClr val="5B9BD5"/>
          </a:solidFill>
          <a:ln w="12700" cap="flat" cmpd="sng">
            <a:solidFill>
              <a:srgbClr val="1F4D7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r>
              <a:rPr lang="cs-CZ" sz="1800" b="0" i="0" u="none" strike="noStrike" cap="none" dirty="0">
                <a:solidFill>
                  <a:schemeClr val="dk1"/>
                </a:solidFill>
                <a:latin typeface="Calibri"/>
                <a:ea typeface="Calibri"/>
                <a:cs typeface="Calibri"/>
                <a:sym typeface="Calibri"/>
              </a:rPr>
              <a:t>Rozhodnutí o skončení insolvence</a:t>
            </a:r>
            <a:endParaRPr dirty="0"/>
          </a:p>
        </p:txBody>
      </p:sp>
      <p:sp>
        <p:nvSpPr>
          <p:cNvPr id="390" name="Google Shape;390;p51"/>
          <p:cNvSpPr/>
          <p:nvPr/>
        </p:nvSpPr>
        <p:spPr>
          <a:xfrm>
            <a:off x="1524001" y="43934"/>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cxnSp>
        <p:nvCxnSpPr>
          <p:cNvPr id="7" name="Přímá spojnice se šipkou 6">
            <a:extLst>
              <a:ext uri="{FF2B5EF4-FFF2-40B4-BE49-F238E27FC236}">
                <a16:creationId xmlns:a16="http://schemas.microsoft.com/office/drawing/2014/main" id="{E903805D-662A-A0C0-CAE3-7E2D595F2CAC}"/>
              </a:ext>
            </a:extLst>
          </p:cNvPr>
          <p:cNvCxnSpPr/>
          <p:nvPr/>
        </p:nvCxnSpPr>
        <p:spPr>
          <a:xfrm>
            <a:off x="4546948" y="450004"/>
            <a:ext cx="0" cy="59382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CC8E9F84-CBFE-D8CA-5C4A-10A45FAB03A4}"/>
              </a:ext>
            </a:extLst>
          </p:cNvPr>
          <p:cNvSpPr txBox="1"/>
          <p:nvPr/>
        </p:nvSpPr>
        <p:spPr>
          <a:xfrm>
            <a:off x="5133082" y="656328"/>
            <a:ext cx="7058918" cy="5693866"/>
          </a:xfrm>
          <a:prstGeom prst="rect">
            <a:avLst/>
          </a:prstGeom>
          <a:noFill/>
        </p:spPr>
        <p:txBody>
          <a:bodyPr wrap="square" rtlCol="0">
            <a:spAutoFit/>
          </a:bodyPr>
          <a:lstStyle/>
          <a:p>
            <a:r>
              <a:rPr lang="cs-CZ" b="1" dirty="0"/>
              <a:t>§ 103 – 114 IZ </a:t>
            </a:r>
            <a:r>
              <a:rPr lang="cs-CZ" dirty="0"/>
              <a:t>	</a:t>
            </a:r>
            <a:r>
              <a:rPr lang="cs-CZ" b="1" dirty="0">
                <a:solidFill>
                  <a:srgbClr val="FF0000"/>
                </a:solidFill>
              </a:rPr>
              <a:t>§109 - Účinky spojené se zahájením insolvenčního řízení</a:t>
            </a:r>
          </a:p>
          <a:p>
            <a:endParaRPr lang="cs-CZ" dirty="0"/>
          </a:p>
          <a:p>
            <a:endParaRPr lang="cs-CZ" dirty="0"/>
          </a:p>
          <a:p>
            <a:endParaRPr lang="cs-CZ" dirty="0"/>
          </a:p>
          <a:p>
            <a:endParaRPr lang="cs-CZ" dirty="0"/>
          </a:p>
          <a:p>
            <a:endParaRPr lang="cs-CZ" dirty="0"/>
          </a:p>
          <a:p>
            <a:r>
              <a:rPr lang="cs-CZ" b="1" dirty="0"/>
              <a:t>§ 128 – 147 IZ</a:t>
            </a:r>
            <a:r>
              <a:rPr lang="cs-CZ" dirty="0"/>
              <a:t>	</a:t>
            </a:r>
            <a:r>
              <a:rPr lang="cs-CZ" b="1" dirty="0">
                <a:solidFill>
                  <a:srgbClr val="FF0000"/>
                </a:solidFill>
              </a:rPr>
              <a:t>§ 140e - Výkon rozhodnutí a exekuce</a:t>
            </a:r>
          </a:p>
          <a:p>
            <a:r>
              <a:rPr lang="cs-CZ" b="1" dirty="0">
                <a:solidFill>
                  <a:srgbClr val="FF0000"/>
                </a:solidFill>
              </a:rPr>
              <a:t>		§ 136 odst. 1 písm. d) – 2 měsíce na přihlášení</a:t>
            </a:r>
          </a:p>
          <a:p>
            <a:endParaRPr lang="cs-CZ" b="1" dirty="0">
              <a:solidFill>
                <a:srgbClr val="FF0000"/>
              </a:solidFill>
            </a:endParaRPr>
          </a:p>
          <a:p>
            <a:endParaRPr lang="cs-CZ" b="1" dirty="0">
              <a:solidFill>
                <a:srgbClr val="FF0000"/>
              </a:solidFill>
            </a:endParaRPr>
          </a:p>
          <a:p>
            <a:endParaRPr lang="cs-CZ" b="1" dirty="0">
              <a:solidFill>
                <a:srgbClr val="FF0000"/>
              </a:solidFill>
            </a:endParaRPr>
          </a:p>
          <a:p>
            <a:endParaRPr lang="cs-CZ" b="1" dirty="0">
              <a:solidFill>
                <a:srgbClr val="FF0000"/>
              </a:solidFill>
            </a:endParaRPr>
          </a:p>
          <a:p>
            <a:r>
              <a:rPr lang="cs-CZ" b="1" dirty="0">
                <a:solidFill>
                  <a:srgbClr val="FF0000"/>
                </a:solidFill>
              </a:rPr>
              <a:t>§ 136 odst. 1 písm. d) – výzva aby věřitelé, kteří dosud nepřihlásili své pohledávky, tak učinili ve lhůtě 2 měsíců, s poučením o následcích jejího zmeškání,</a:t>
            </a:r>
          </a:p>
          <a:p>
            <a:endParaRPr lang="cs-CZ" b="1" dirty="0">
              <a:solidFill>
                <a:srgbClr val="FF0000"/>
              </a:solidFill>
            </a:endParaRPr>
          </a:p>
          <a:p>
            <a:endParaRPr lang="cs-CZ" b="1" dirty="0">
              <a:solidFill>
                <a:srgbClr val="FF0000"/>
              </a:solidFill>
            </a:endParaRPr>
          </a:p>
          <a:p>
            <a:endParaRPr lang="cs-CZ" b="1" dirty="0">
              <a:solidFill>
                <a:srgbClr val="FF0000"/>
              </a:solidFill>
            </a:endParaRPr>
          </a:p>
          <a:p>
            <a:r>
              <a:rPr lang="cs-CZ" b="1" dirty="0">
                <a:solidFill>
                  <a:srgbClr val="FF0000"/>
                </a:solidFill>
              </a:rPr>
              <a:t>§ 190 - Přezkumné jednání</a:t>
            </a:r>
          </a:p>
          <a:p>
            <a:pPr marL="342900" indent="-342900">
              <a:buAutoNum type="arabicParenBoth"/>
            </a:pPr>
            <a:r>
              <a:rPr lang="cs-CZ" b="1" dirty="0">
                <a:solidFill>
                  <a:srgbClr val="FF0000"/>
                </a:solidFill>
              </a:rPr>
              <a:t>Přezkoumání přihlášených pohledávek se děje, </a:t>
            </a:r>
            <a:r>
              <a:rPr lang="cs-CZ" b="1" u="sng" dirty="0">
                <a:solidFill>
                  <a:srgbClr val="FF0000"/>
                </a:solidFill>
              </a:rPr>
              <a:t>není-li způsobem řešení úpadku oddlužení</a:t>
            </a:r>
            <a:r>
              <a:rPr lang="cs-CZ" b="1" dirty="0">
                <a:solidFill>
                  <a:srgbClr val="FF0000"/>
                </a:solidFill>
              </a:rPr>
              <a:t>, na přezkumném jednání nařízeném insolvenčním soudem.</a:t>
            </a:r>
          </a:p>
          <a:p>
            <a:pPr marL="342900" indent="-342900">
              <a:buAutoNum type="arabicParenBoth"/>
            </a:pPr>
            <a:endParaRPr lang="cs-CZ" b="1" dirty="0">
              <a:solidFill>
                <a:srgbClr val="FF0000"/>
              </a:solidFill>
            </a:endParaRPr>
          </a:p>
          <a:p>
            <a:endParaRPr lang="cs-CZ" b="1" dirty="0">
              <a:solidFill>
                <a:srgbClr val="FF0000"/>
              </a:solidFill>
            </a:endParaRPr>
          </a:p>
          <a:p>
            <a:endParaRPr lang="cs-CZ" b="1" dirty="0">
              <a:solidFill>
                <a:srgbClr val="FF0000"/>
              </a:solidFill>
            </a:endParaRPr>
          </a:p>
          <a:p>
            <a:r>
              <a:rPr lang="cs-CZ" b="1" dirty="0">
                <a:solidFill>
                  <a:srgbClr val="FF0000"/>
                </a:solidFill>
              </a:rPr>
              <a:t>§ 413 – 418 IZ 	§ 414 – Osvobození dlužníka od placení pohledávek</a:t>
            </a:r>
          </a:p>
          <a:p>
            <a:endParaRPr lang="cs-CZ" b="1" dirty="0">
              <a:solidFill>
                <a:srgbClr val="FF0000"/>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2" descr="http://www.extrainzerce.eu/galerie/annonce90782/3069_2010111056.jpg"/>
          <p:cNvPicPr preferRelativeResize="0"/>
          <p:nvPr/>
        </p:nvPicPr>
        <p:blipFill rotWithShape="1">
          <a:blip r:embed="rId3">
            <a:alphaModFix/>
          </a:blip>
          <a:srcRect/>
          <a:stretch/>
        </p:blipFill>
        <p:spPr>
          <a:xfrm>
            <a:off x="1569720" y="304176"/>
            <a:ext cx="10226040" cy="6302363"/>
          </a:xfrm>
          <a:prstGeom prst="rect">
            <a:avLst/>
          </a:prstGeom>
          <a:noFill/>
          <a:ln>
            <a:noFill/>
          </a:ln>
        </p:spPr>
      </p:pic>
      <p:grpSp>
        <p:nvGrpSpPr>
          <p:cNvPr id="396" name="Google Shape;396;p52"/>
          <p:cNvGrpSpPr/>
          <p:nvPr/>
        </p:nvGrpSpPr>
        <p:grpSpPr>
          <a:xfrm>
            <a:off x="8393408" y="5522786"/>
            <a:ext cx="3143272" cy="795600"/>
            <a:chOff x="0" y="7793"/>
            <a:chExt cx="3143272" cy="795600"/>
          </a:xfrm>
        </p:grpSpPr>
        <p:sp>
          <p:nvSpPr>
            <p:cNvPr id="397" name="Google Shape;397;p52"/>
            <p:cNvSpPr/>
            <p:nvPr/>
          </p:nvSpPr>
          <p:spPr>
            <a:xfrm>
              <a:off x="0" y="7793"/>
              <a:ext cx="3143272" cy="79560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52"/>
            <p:cNvSpPr txBox="1"/>
            <p:nvPr/>
          </p:nvSpPr>
          <p:spPr>
            <a:xfrm>
              <a:off x="38838" y="46631"/>
              <a:ext cx="3065596" cy="71792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FF0000"/>
                </a:buClr>
                <a:buSzPts val="500"/>
                <a:buFont typeface="Century Gothic"/>
                <a:buNone/>
              </a:pPr>
              <a:r>
                <a:rPr lang="cs-CZ" sz="2000" b="1" i="0" u="none" strike="noStrike" cap="none">
                  <a:solidFill>
                    <a:srgbClr val="FF0000"/>
                  </a:solidFill>
                  <a:latin typeface="Century Gothic"/>
                  <a:ea typeface="Century Gothic"/>
                  <a:cs typeface="Century Gothic"/>
                  <a:sym typeface="Century Gothic"/>
                </a:rPr>
                <a:t>Účinky zahájeného insolvenčního řízení</a:t>
              </a:r>
              <a:endParaRPr/>
            </a:p>
          </p:txBody>
        </p:sp>
      </p:gr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p:nvPr/>
        </p:nvSpPr>
        <p:spPr>
          <a:xfrm>
            <a:off x="2213811" y="828975"/>
            <a:ext cx="9721814" cy="624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 109 IZ – Se zahájením insolvenčního řízení se spojují tyto účinky:</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c) </a:t>
            </a:r>
            <a:r>
              <a:rPr lang="cs-CZ" sz="3600" b="0" i="0" u="sng" strike="noStrike" cap="none" dirty="0">
                <a:solidFill>
                  <a:schemeClr val="dk1"/>
                </a:solidFill>
                <a:latin typeface="Arial"/>
                <a:ea typeface="Arial"/>
                <a:cs typeface="Arial"/>
                <a:sym typeface="Arial"/>
              </a:rPr>
              <a:t>výkon rozhodnutí či exekuci, která by postihovala majetek ve vlastnictví </a:t>
            </a:r>
            <a:endParaRPr dirty="0"/>
          </a:p>
          <a:p>
            <a:pPr marL="0" marR="0" lvl="0" indent="0" algn="l" rtl="0">
              <a:lnSpc>
                <a:spcPct val="100000"/>
              </a:lnSpc>
              <a:spcBef>
                <a:spcPts val="0"/>
              </a:spcBef>
              <a:spcAft>
                <a:spcPts val="0"/>
              </a:spcAft>
              <a:buClr>
                <a:schemeClr val="dk1"/>
              </a:buClr>
              <a:buSzPts val="900"/>
              <a:buFont typeface="Arial"/>
              <a:buNone/>
            </a:pPr>
            <a:r>
              <a:rPr lang="cs-CZ" sz="3600" b="0" i="0" u="sng" strike="noStrike" cap="none" dirty="0">
                <a:solidFill>
                  <a:schemeClr val="dk1"/>
                </a:solidFill>
                <a:latin typeface="Arial"/>
                <a:ea typeface="Arial"/>
                <a:cs typeface="Arial"/>
                <a:sym typeface="Arial"/>
              </a:rPr>
              <a:t>dlužníka, jakož i jiný majetek, který náleží do majetkové podstaty, </a:t>
            </a:r>
            <a:r>
              <a:rPr lang="cs-CZ" sz="3600" b="0" i="0" u="sng" strike="noStrike" cap="none" dirty="0">
                <a:solidFill>
                  <a:srgbClr val="FF0000"/>
                </a:solidFill>
                <a:latin typeface="Arial"/>
                <a:ea typeface="Arial"/>
                <a:cs typeface="Arial"/>
                <a:sym typeface="Arial"/>
              </a:rPr>
              <a:t>lze nařídit nebo zahájit, nelze jej však provést</a:t>
            </a:r>
            <a:r>
              <a:rPr lang="cs-CZ" sz="3600" b="0" i="0" u="none" strike="noStrike" cap="none" dirty="0">
                <a:solidFill>
                  <a:srgbClr val="FF0000"/>
                </a:solidFill>
                <a:latin typeface="Arial"/>
                <a:ea typeface="Arial"/>
                <a:cs typeface="Arial"/>
                <a:sym typeface="Arial"/>
              </a:rPr>
              <a:t>.</a:t>
            </a:r>
            <a:r>
              <a:rPr lang="cs-CZ" sz="3600" b="0" i="0" u="none" strike="noStrike" cap="none" dirty="0">
                <a:solidFill>
                  <a:schemeClr val="dk1"/>
                </a:solidFill>
                <a:latin typeface="Arial"/>
                <a:ea typeface="Arial"/>
                <a:cs typeface="Arial"/>
                <a:sym typeface="Arial"/>
              </a:rPr>
              <a:t> …….</a:t>
            </a:r>
            <a:endParaRPr dirty="0"/>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777E1075-BF38-B422-D8CF-603DDFA62D46}"/>
              </a:ext>
            </a:extLst>
          </p:cNvPr>
          <p:cNvSpPr>
            <a:spLocks noGrp="1"/>
          </p:cNvSpPr>
          <p:nvPr>
            <p:ph type="subTitle" idx="1"/>
          </p:nvPr>
        </p:nvSpPr>
        <p:spPr>
          <a:xfrm>
            <a:off x="6797960" y="691411"/>
            <a:ext cx="5394040" cy="5834647"/>
          </a:xfrm>
        </p:spPr>
        <p:txBody>
          <a:bodyPr/>
          <a:lstStyle/>
          <a:p>
            <a:r>
              <a:rPr lang="cs-CZ" b="1" dirty="0"/>
              <a:t>Oznámení o zahájení insolvenčního řízení</a:t>
            </a:r>
          </a:p>
          <a:p>
            <a:r>
              <a:rPr lang="cs-CZ" dirty="0"/>
              <a:t>§ 101/1- zveřejnění do 2 (pracovních) hodin od podání insolvenčního návrhu</a:t>
            </a:r>
          </a:p>
          <a:p>
            <a:endParaRPr lang="cs-CZ" dirty="0"/>
          </a:p>
          <a:p>
            <a:r>
              <a:rPr lang="cs-CZ" dirty="0"/>
              <a:t>§ 101/2 - </a:t>
            </a:r>
            <a:r>
              <a:rPr lang="cs-CZ" b="1" dirty="0"/>
              <a:t>Je-li podán insolvenční návrh spojený s návrhem na povolení oddlužení</a:t>
            </a:r>
            <a:r>
              <a:rPr lang="cs-CZ" dirty="0"/>
              <a:t>, </a:t>
            </a:r>
            <a:r>
              <a:rPr lang="cs-CZ" b="1" dirty="0"/>
              <a:t>lhůta ke zveřejnění vyhlášky oznamující zahájení insolvenčního řízení podle odstavce 1 činí 3 pracovní dny ode dne, kdy takový návrh došel insolvenčnímu soudu</a:t>
            </a:r>
            <a:r>
              <a:rPr lang="cs-CZ" dirty="0"/>
              <a:t>; insolvenční návrh spojený s návrhem na povolení oddlužení a jiné dokumenty v insolvenčním spise se zveřejní v insolvenčním rejstříku nejdříve spolu s vyhláškou.</a:t>
            </a:r>
          </a:p>
          <a:p>
            <a:endParaRPr lang="cs-CZ" dirty="0"/>
          </a:p>
          <a:p>
            <a:r>
              <a:rPr lang="cs-CZ" dirty="0"/>
              <a:t>§ 136/1 </a:t>
            </a:r>
            <a:r>
              <a:rPr lang="cs-CZ" b="1" dirty="0"/>
              <a:t>Rozhodnutí o úpadku - </a:t>
            </a:r>
            <a:r>
              <a:rPr lang="cs-CZ" dirty="0"/>
              <a:t>údaj o tom, kdy nastávají účinky rozhodnutí o úpadku</a:t>
            </a:r>
          </a:p>
        </p:txBody>
      </p:sp>
      <p:cxnSp>
        <p:nvCxnSpPr>
          <p:cNvPr id="5" name="Přímá spojnice 4">
            <a:extLst>
              <a:ext uri="{FF2B5EF4-FFF2-40B4-BE49-F238E27FC236}">
                <a16:creationId xmlns:a16="http://schemas.microsoft.com/office/drawing/2014/main" id="{493A1134-5C01-B451-7459-2E2302B75542}"/>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97CF37DB-260C-CF02-4625-3D0FA4221DBC}"/>
              </a:ext>
            </a:extLst>
          </p:cNvPr>
          <p:cNvCxnSpPr>
            <a:cxnSpLocks/>
          </p:cNvCxnSpPr>
          <p:nvPr/>
        </p:nvCxnSpPr>
        <p:spPr>
          <a:xfrm>
            <a:off x="3735887" y="1102290"/>
            <a:ext cx="6701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097CF2B7-E7FF-F68B-8CCE-76F718A31C9F}"/>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0EDD6F38-2AF0-D22E-5AE6-16698908C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3875" y="5523978"/>
            <a:ext cx="914400" cy="914400"/>
          </a:xfrm>
          <a:prstGeom prst="rect">
            <a:avLst/>
          </a:prstGeom>
        </p:spPr>
      </p:pic>
      <p:pic>
        <p:nvPicPr>
          <p:cNvPr id="17" name="Grafický objekt 16" descr="Psací podložka s klipsou se souvislou výplní">
            <a:extLst>
              <a:ext uri="{FF2B5EF4-FFF2-40B4-BE49-F238E27FC236}">
                <a16:creationId xmlns:a16="http://schemas.microsoft.com/office/drawing/2014/main" id="{6B4920AE-1C23-8FB4-77D4-690E1365D6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3875" y="691412"/>
            <a:ext cx="914400" cy="914400"/>
          </a:xfrm>
          <a:prstGeom prst="rect">
            <a:avLst/>
          </a:prstGeom>
        </p:spPr>
      </p:pic>
    </p:spTree>
    <p:extLst>
      <p:ext uri="{BB962C8B-B14F-4D97-AF65-F5344CB8AC3E}">
        <p14:creationId xmlns:p14="http://schemas.microsoft.com/office/powerpoint/2010/main" val="293946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8CB16-4E79-8103-51ED-3DEC75FBE217}"/>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AAE73E07-ECD7-D6AF-55DB-35D287E3813B}"/>
              </a:ext>
            </a:extLst>
          </p:cNvPr>
          <p:cNvSpPr>
            <a:spLocks noGrp="1"/>
          </p:cNvSpPr>
          <p:nvPr>
            <p:ph type="subTitle" idx="1"/>
          </p:nvPr>
        </p:nvSpPr>
        <p:spPr>
          <a:xfrm>
            <a:off x="6797960" y="691412"/>
            <a:ext cx="5394040" cy="5041726"/>
          </a:xfrm>
        </p:spPr>
        <p:txBody>
          <a:bodyPr/>
          <a:lstStyle/>
          <a:p>
            <a:r>
              <a:rPr lang="cs-CZ" b="1" dirty="0"/>
              <a:t>Účinky spojené se zahájením insolvenčního řízení</a:t>
            </a:r>
          </a:p>
          <a:p>
            <a:r>
              <a:rPr lang="cs-CZ" b="1" dirty="0"/>
              <a:t>§ 109/1/c) IZ </a:t>
            </a:r>
            <a:r>
              <a:rPr lang="cs-CZ" dirty="0"/>
              <a:t>- výkon rozhodnutí či </a:t>
            </a:r>
            <a:r>
              <a:rPr lang="cs-CZ" b="1" dirty="0">
                <a:solidFill>
                  <a:srgbClr val="FF0000"/>
                </a:solidFill>
              </a:rPr>
              <a:t>exekuci, která by postihovala majetek ve vlastnictví dlužníka, jakož i jiný majetek, který náleží do majetkové podstaty, lze nařídit nebo zahájit</a:t>
            </a:r>
            <a:r>
              <a:rPr lang="cs-CZ" b="1" u="sng" dirty="0">
                <a:solidFill>
                  <a:srgbClr val="FFC000"/>
                </a:solidFill>
              </a:rPr>
              <a:t>, nelze jej však provést</a:t>
            </a:r>
          </a:p>
          <a:p>
            <a:r>
              <a:rPr lang="cs-CZ" b="1" dirty="0"/>
              <a:t>§ 243/1 DŘ </a:t>
            </a:r>
            <a:r>
              <a:rPr lang="cs-CZ" dirty="0"/>
              <a:t>- </a:t>
            </a:r>
            <a:r>
              <a:rPr lang="cs-CZ" b="1" dirty="0">
                <a:solidFill>
                  <a:srgbClr val="FF0000"/>
                </a:solidFill>
              </a:rPr>
              <a:t>Po zahájení insolvenčního řízení </a:t>
            </a:r>
            <a:r>
              <a:rPr lang="cs-CZ" u="sng" dirty="0">
                <a:solidFill>
                  <a:srgbClr val="FF0000"/>
                </a:solidFill>
              </a:rPr>
              <a:t>lze daňové řízení zahájit a v celém daňovém řízení pokračovat</a:t>
            </a:r>
            <a:r>
              <a:rPr lang="cs-CZ" b="1" dirty="0">
                <a:solidFill>
                  <a:srgbClr val="FF0000"/>
                </a:solidFill>
              </a:rPr>
              <a:t>, s výjimkou daňové exekuce, kterou lze nařídit</a:t>
            </a:r>
            <a:r>
              <a:rPr lang="cs-CZ" dirty="0"/>
              <a:t>, </a:t>
            </a:r>
            <a:r>
              <a:rPr lang="cs-CZ" b="1" dirty="0">
                <a:solidFill>
                  <a:srgbClr val="FFC000"/>
                </a:solidFill>
              </a:rPr>
              <a:t>avšak nelze ji provést, pokud insolvenční zákon nestanoví jinak.</a:t>
            </a:r>
          </a:p>
          <a:p>
            <a:r>
              <a:rPr lang="cs-CZ" b="1" dirty="0">
                <a:solidFill>
                  <a:srgbClr val="FF0000"/>
                </a:solidFill>
              </a:rPr>
              <a:t>	…majetek ve vlastnictví dlužníka, jakož i jiný majetek, který náleží do majetkové podstaty…</a:t>
            </a:r>
            <a:endParaRPr lang="cs-CZ" dirty="0"/>
          </a:p>
          <a:p>
            <a:r>
              <a:rPr lang="cs-CZ" dirty="0"/>
              <a:t>§ 136/1 </a:t>
            </a:r>
            <a:r>
              <a:rPr lang="cs-CZ" b="1" dirty="0"/>
              <a:t>Rozhodnutí o úpadku - </a:t>
            </a:r>
            <a:r>
              <a:rPr lang="cs-CZ" dirty="0"/>
              <a:t>údaj o tom, kdy nastávají účinky rozhodnutí o úpadku</a:t>
            </a:r>
          </a:p>
        </p:txBody>
      </p:sp>
      <p:cxnSp>
        <p:nvCxnSpPr>
          <p:cNvPr id="5" name="Přímá spojnice 4">
            <a:extLst>
              <a:ext uri="{FF2B5EF4-FFF2-40B4-BE49-F238E27FC236}">
                <a16:creationId xmlns:a16="http://schemas.microsoft.com/office/drawing/2014/main" id="{7B0C3EE4-50EE-7CB2-724E-331BFBC43E6A}"/>
              </a:ext>
            </a:extLst>
          </p:cNvPr>
          <p:cNvCxnSpPr>
            <a:cxnSpLocks/>
          </p:cNvCxnSpPr>
          <p:nvPr/>
        </p:nvCxnSpPr>
        <p:spPr>
          <a:xfrm>
            <a:off x="5949863"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935A19AF-CE69-8397-EFCA-276D0DA3A53E}"/>
              </a:ext>
            </a:extLst>
          </p:cNvPr>
          <p:cNvCxnSpPr>
            <a:cxnSpLocks/>
          </p:cNvCxnSpPr>
          <p:nvPr/>
        </p:nvCxnSpPr>
        <p:spPr>
          <a:xfrm>
            <a:off x="5614791" y="1102290"/>
            <a:ext cx="6701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5035151-64E3-0114-B92C-672039102680}"/>
              </a:ext>
            </a:extLst>
          </p:cNvPr>
          <p:cNvCxnSpPr>
            <a:cxnSpLocks/>
          </p:cNvCxnSpPr>
          <p:nvPr/>
        </p:nvCxnSpPr>
        <p:spPr>
          <a:xfrm>
            <a:off x="4849659"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55A329A7-A99D-DA51-A1E8-1522E0C83A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3875" y="5523978"/>
            <a:ext cx="914400" cy="914400"/>
          </a:xfrm>
          <a:prstGeom prst="rect">
            <a:avLst/>
          </a:prstGeom>
        </p:spPr>
      </p:pic>
      <p:pic>
        <p:nvPicPr>
          <p:cNvPr id="17" name="Grafický objekt 16" descr="Psací podložka s klipsou se souvislou výplní">
            <a:extLst>
              <a:ext uri="{FF2B5EF4-FFF2-40B4-BE49-F238E27FC236}">
                <a16:creationId xmlns:a16="http://schemas.microsoft.com/office/drawing/2014/main" id="{31433C40-A217-7F99-2473-98C663E201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3875" y="691412"/>
            <a:ext cx="914400" cy="914400"/>
          </a:xfrm>
          <a:prstGeom prst="rect">
            <a:avLst/>
          </a:prstGeom>
        </p:spPr>
      </p:pic>
      <p:pic>
        <p:nvPicPr>
          <p:cNvPr id="4" name="Grafický objekt 3" descr="Deska s klipem, odznak se souvislou výplní">
            <a:extLst>
              <a:ext uri="{FF2B5EF4-FFF2-40B4-BE49-F238E27FC236}">
                <a16:creationId xmlns:a16="http://schemas.microsoft.com/office/drawing/2014/main" id="{3111C907-0DE0-7C51-DDE1-B52950CF31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3875" y="1769301"/>
            <a:ext cx="914400" cy="914400"/>
          </a:xfrm>
          <a:prstGeom prst="rect">
            <a:avLst/>
          </a:prstGeom>
        </p:spPr>
      </p:pic>
      <p:pic>
        <p:nvPicPr>
          <p:cNvPr id="8" name="Grafický objekt 7" descr="Pokladna obrys">
            <a:extLst>
              <a:ext uri="{FF2B5EF4-FFF2-40B4-BE49-F238E27FC236}">
                <a16:creationId xmlns:a16="http://schemas.microsoft.com/office/drawing/2014/main" id="{CC2C6079-ED56-3910-B0B7-B516DC2FE9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5259" y="645090"/>
            <a:ext cx="914400" cy="914400"/>
          </a:xfrm>
          <a:prstGeom prst="rect">
            <a:avLst/>
          </a:prstGeom>
        </p:spPr>
      </p:pic>
      <p:cxnSp>
        <p:nvCxnSpPr>
          <p:cNvPr id="11" name="Přímá spojnice se šipkou 10">
            <a:extLst>
              <a:ext uri="{FF2B5EF4-FFF2-40B4-BE49-F238E27FC236}">
                <a16:creationId xmlns:a16="http://schemas.microsoft.com/office/drawing/2014/main" id="{5EF6713D-C111-3320-80B0-8772B5F247D1}"/>
              </a:ext>
            </a:extLst>
          </p:cNvPr>
          <p:cNvCxnSpPr/>
          <p:nvPr/>
        </p:nvCxnSpPr>
        <p:spPr>
          <a:xfrm>
            <a:off x="2578275" y="1148612"/>
            <a:ext cx="1217111" cy="0"/>
          </a:xfrm>
          <a:prstGeom prst="straightConnector1">
            <a:avLst/>
          </a:prstGeom>
          <a:ln w="889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pojnice: zakřivená 12">
            <a:extLst>
              <a:ext uri="{FF2B5EF4-FFF2-40B4-BE49-F238E27FC236}">
                <a16:creationId xmlns:a16="http://schemas.microsoft.com/office/drawing/2014/main" id="{ED5D513C-A5D5-E9C2-7392-46AFA1BFA57E}"/>
              </a:ext>
            </a:extLst>
          </p:cNvPr>
          <p:cNvCxnSpPr>
            <a:cxnSpLocks/>
          </p:cNvCxnSpPr>
          <p:nvPr/>
        </p:nvCxnSpPr>
        <p:spPr>
          <a:xfrm flipV="1">
            <a:off x="2604119" y="1440493"/>
            <a:ext cx="1518905" cy="622519"/>
          </a:xfrm>
          <a:prstGeom prst="curvedConnector3">
            <a:avLst>
              <a:gd name="adj1" fmla="val 101955"/>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pojnice: zakřivená 19">
            <a:extLst>
              <a:ext uri="{FF2B5EF4-FFF2-40B4-BE49-F238E27FC236}">
                <a16:creationId xmlns:a16="http://schemas.microsoft.com/office/drawing/2014/main" id="{40475D48-45C4-6DAB-6044-9860195B9B41}"/>
              </a:ext>
            </a:extLst>
          </p:cNvPr>
          <p:cNvCxnSpPr>
            <a:cxnSpLocks/>
            <a:stCxn id="33" idx="4"/>
          </p:cNvCxnSpPr>
          <p:nvPr/>
        </p:nvCxnSpPr>
        <p:spPr>
          <a:xfrm rot="5400000">
            <a:off x="3194219" y="916265"/>
            <a:ext cx="803331" cy="2199182"/>
          </a:xfrm>
          <a:prstGeom prst="curvedConnector2">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cký objekt 24" descr="Zaškrtnutí se souvislou výplní">
            <a:extLst>
              <a:ext uri="{FF2B5EF4-FFF2-40B4-BE49-F238E27FC236}">
                <a16:creationId xmlns:a16="http://schemas.microsoft.com/office/drawing/2014/main" id="{BB81938B-1A35-C611-FFE0-C2A9F082B7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47174" y="1534633"/>
            <a:ext cx="603337" cy="603337"/>
          </a:xfrm>
          <a:prstGeom prst="rect">
            <a:avLst/>
          </a:prstGeom>
        </p:spPr>
      </p:pic>
      <p:pic>
        <p:nvPicPr>
          <p:cNvPr id="27" name="Grafický objekt 26" descr="Stříška směřující nahoru se souvislou výplní">
            <a:extLst>
              <a:ext uri="{FF2B5EF4-FFF2-40B4-BE49-F238E27FC236}">
                <a16:creationId xmlns:a16="http://schemas.microsoft.com/office/drawing/2014/main" id="{433EC830-2345-8B5C-0C91-488E502692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62628" y="1897692"/>
            <a:ext cx="914400" cy="914400"/>
          </a:xfrm>
          <a:prstGeom prst="rect">
            <a:avLst/>
          </a:prstGeom>
        </p:spPr>
      </p:pic>
      <p:pic>
        <p:nvPicPr>
          <p:cNvPr id="28" name="Grafický objekt 27" descr="Stříška směřující nahoru se souvislou výplní">
            <a:extLst>
              <a:ext uri="{FF2B5EF4-FFF2-40B4-BE49-F238E27FC236}">
                <a16:creationId xmlns:a16="http://schemas.microsoft.com/office/drawing/2014/main" id="{B44E7330-A797-5E07-A566-FF958AEEE0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800000">
            <a:off x="3262629" y="1653630"/>
            <a:ext cx="914400" cy="914400"/>
          </a:xfrm>
          <a:prstGeom prst="rect">
            <a:avLst/>
          </a:prstGeom>
        </p:spPr>
      </p:pic>
      <p:pic>
        <p:nvPicPr>
          <p:cNvPr id="32" name="Grafický objekt 31" descr="Krabice obrys">
            <a:extLst>
              <a:ext uri="{FF2B5EF4-FFF2-40B4-BE49-F238E27FC236}">
                <a16:creationId xmlns:a16="http://schemas.microsoft.com/office/drawing/2014/main" id="{9E18413C-72C9-F737-D3C3-FD1FA1DC1B9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27531" y="645090"/>
            <a:ext cx="914400" cy="914400"/>
          </a:xfrm>
          <a:prstGeom prst="rect">
            <a:avLst/>
          </a:prstGeom>
        </p:spPr>
      </p:pic>
      <p:sp>
        <p:nvSpPr>
          <p:cNvPr id="33" name="Ovál 32">
            <a:extLst>
              <a:ext uri="{FF2B5EF4-FFF2-40B4-BE49-F238E27FC236}">
                <a16:creationId xmlns:a16="http://schemas.microsoft.com/office/drawing/2014/main" id="{8F53E7EB-6AEF-FC12-4EA8-7F136A193F9F}"/>
              </a:ext>
            </a:extLst>
          </p:cNvPr>
          <p:cNvSpPr/>
          <p:nvPr/>
        </p:nvSpPr>
        <p:spPr>
          <a:xfrm>
            <a:off x="3772202" y="624638"/>
            <a:ext cx="1846545" cy="989553"/>
          </a:xfrm>
          <a:prstGeom prst="ellipse">
            <a:avLst/>
          </a:prstGeom>
          <a:noFill/>
          <a:ln w="920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pojnice: zakřivená 35">
            <a:extLst>
              <a:ext uri="{FF2B5EF4-FFF2-40B4-BE49-F238E27FC236}">
                <a16:creationId xmlns:a16="http://schemas.microsoft.com/office/drawing/2014/main" id="{DA1DBF54-5D54-5ED5-1A17-0FA72C3A31D1}"/>
              </a:ext>
            </a:extLst>
          </p:cNvPr>
          <p:cNvCxnSpPr>
            <a:cxnSpLocks/>
          </p:cNvCxnSpPr>
          <p:nvPr/>
        </p:nvCxnSpPr>
        <p:spPr>
          <a:xfrm rot="16200000" flipV="1">
            <a:off x="4256068" y="2576035"/>
            <a:ext cx="3841762" cy="1753931"/>
          </a:xfrm>
          <a:prstGeom prst="curvedConnector3">
            <a:avLst>
              <a:gd name="adj1" fmla="val 767"/>
            </a:avLst>
          </a:prstGeom>
          <a:ln w="44450" cap="rnd">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86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2E9B5-B10F-F64D-2ECF-114CB862F89C}"/>
              </a:ext>
            </a:extLst>
          </p:cNvPr>
          <p:cNvSpPr txBox="1"/>
          <p:nvPr/>
        </p:nvSpPr>
        <p:spPr>
          <a:xfrm>
            <a:off x="513183" y="363894"/>
            <a:ext cx="11262049" cy="6001643"/>
          </a:xfrm>
          <a:prstGeom prst="rect">
            <a:avLst/>
          </a:prstGeom>
          <a:noFill/>
        </p:spPr>
        <p:txBody>
          <a:bodyPr wrap="square">
            <a:spAutoFit/>
          </a:bodyPr>
          <a:lstStyle/>
          <a:p>
            <a:pPr algn="l"/>
            <a:r>
              <a:rPr lang="cs-CZ" sz="3200" b="0" i="0" dirty="0">
                <a:solidFill>
                  <a:srgbClr val="000000"/>
                </a:solidFill>
                <a:effectLst/>
                <a:latin typeface="Arial" panose="020B0604020202020204" pitchFamily="34" charset="0"/>
              </a:rPr>
              <a:t>29 </a:t>
            </a:r>
            <a:r>
              <a:rPr lang="cs-CZ" sz="3200" b="0" i="0" dirty="0" err="1">
                <a:solidFill>
                  <a:srgbClr val="000000"/>
                </a:solidFill>
                <a:effectLst/>
                <a:latin typeface="Arial" panose="020B0604020202020204" pitchFamily="34" charset="0"/>
              </a:rPr>
              <a:t>Cdo</a:t>
            </a:r>
            <a:r>
              <a:rPr lang="cs-CZ" sz="3200" b="0" i="0" dirty="0">
                <a:solidFill>
                  <a:srgbClr val="000000"/>
                </a:solidFill>
                <a:effectLst/>
                <a:latin typeface="Arial" panose="020B0604020202020204" pitchFamily="34" charset="0"/>
              </a:rPr>
              <a:t> 5295/2016Rozsudek </a:t>
            </a:r>
            <a:r>
              <a:rPr lang="cs-CZ" sz="3200" b="0" i="1" dirty="0">
                <a:solidFill>
                  <a:srgbClr val="000000"/>
                </a:solidFill>
                <a:effectLst/>
                <a:latin typeface="Arial" panose="020B0604020202020204" pitchFamily="34" charset="0"/>
              </a:rPr>
              <a:t>NS</a:t>
            </a:r>
            <a:r>
              <a:rPr lang="cs-CZ" sz="3200" b="0" i="0" dirty="0">
                <a:solidFill>
                  <a:srgbClr val="000000"/>
                </a:solidFill>
                <a:effectLst/>
                <a:latin typeface="Arial" panose="020B0604020202020204" pitchFamily="34" charset="0"/>
              </a:rPr>
              <a:t> ze dne 28.11.2018</a:t>
            </a:r>
          </a:p>
          <a:p>
            <a:pPr algn="l"/>
            <a:endParaRPr lang="cs-CZ" sz="3200" b="0" i="0" dirty="0">
              <a:solidFill>
                <a:srgbClr val="000000"/>
              </a:solidFill>
              <a:effectLst/>
              <a:latin typeface="Arial" panose="020B0604020202020204" pitchFamily="34" charset="0"/>
            </a:endParaRPr>
          </a:p>
          <a:p>
            <a:pPr algn="l"/>
            <a:r>
              <a:rPr lang="cs-CZ" sz="3200" b="0" i="0" dirty="0">
                <a:solidFill>
                  <a:srgbClr val="000000"/>
                </a:solidFill>
                <a:effectLst/>
                <a:latin typeface="Arial" panose="020B0604020202020204" pitchFamily="34" charset="0"/>
              </a:rPr>
              <a:t>Jestliže v průběhu exekuce na majetek povinného srážkami ze mzdy povinného nastanou účinky spojené se zahájením insolvenčního řízení vedeného na majetek povinného uvedené v </a:t>
            </a:r>
            <a:r>
              <a:rPr lang="cs-CZ" sz="3200" b="0" i="0" u="none" strike="noStrike" dirty="0">
                <a:solidFill>
                  <a:srgbClr val="15679C"/>
                </a:solidFill>
                <a:effectLst/>
                <a:latin typeface="Arial" panose="020B0604020202020204" pitchFamily="34" charset="0"/>
                <a:hlinkClick r:id="rId2"/>
              </a:rPr>
              <a:t>§ 109 odst. 1 písm. c/</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 provádí plátce mzdy srážky ze mzdy povinného dále, ale nevyplácí je oprávněnému, dokud tyto účinky nepominou. Pominou-li účinky spojené se zahájením insolvenčního řízení na základě některého z „jiných“ rozhodnutí o insolvenčním návrhu (</a:t>
            </a:r>
            <a:r>
              <a:rPr lang="cs-CZ" sz="3200" b="0" i="0" u="none" strike="noStrike" dirty="0">
                <a:solidFill>
                  <a:srgbClr val="15679C"/>
                </a:solidFill>
                <a:effectLst/>
                <a:latin typeface="Arial" panose="020B0604020202020204" pitchFamily="34" charset="0"/>
                <a:hlinkClick r:id="rId4"/>
              </a:rPr>
              <a:t>§ 142</a:t>
            </a:r>
            <a:r>
              <a:rPr lang="cs-CZ" sz="3200" b="0" i="0" dirty="0">
                <a:solidFill>
                  <a:srgbClr val="000000"/>
                </a:solidFill>
                <a:effectLst/>
                <a:latin typeface="Arial" panose="020B0604020202020204" pitchFamily="34" charset="0"/>
              </a:rPr>
              <a:t> a </a:t>
            </a:r>
            <a:r>
              <a:rPr lang="cs-CZ" sz="3200" b="0" i="0" u="none" strike="noStrike" dirty="0">
                <a:solidFill>
                  <a:srgbClr val="15679C"/>
                </a:solidFill>
                <a:effectLst/>
                <a:latin typeface="Arial" panose="020B0604020202020204" pitchFamily="34" charset="0"/>
                <a:hlinkClick r:id="rId5"/>
              </a:rPr>
              <a:t>§ 146 odst. 1</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 vyplatí plátce mzdy povinného sražené částky oprávněnému.</a:t>
            </a:r>
          </a:p>
        </p:txBody>
      </p:sp>
    </p:spTree>
    <p:extLst>
      <p:ext uri="{BB962C8B-B14F-4D97-AF65-F5344CB8AC3E}">
        <p14:creationId xmlns:p14="http://schemas.microsoft.com/office/powerpoint/2010/main" val="262201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909626" y="3771954"/>
            <a:ext cx="661181" cy="461665"/>
          </a:xfrm>
          <a:prstGeom prst="rect">
            <a:avLst/>
          </a:prstGeom>
          <a:noFill/>
        </p:spPr>
        <p:txBody>
          <a:bodyPr wrap="square" rtlCol="0">
            <a:spAutoFit/>
          </a:bodyPr>
          <a:lstStyle/>
          <a:p>
            <a:r>
              <a:rPr lang="cs-CZ" sz="2400" b="1" dirty="0">
                <a:solidFill>
                  <a:schemeClr val="bg1"/>
                </a:solidFill>
              </a:rPr>
              <a:t>DŘ</a:t>
            </a:r>
          </a:p>
        </p:txBody>
      </p:sp>
      <p:sp>
        <p:nvSpPr>
          <p:cNvPr id="3" name="TextovéPole 2">
            <a:extLst>
              <a:ext uri="{FF2B5EF4-FFF2-40B4-BE49-F238E27FC236}">
                <a16:creationId xmlns:a16="http://schemas.microsoft.com/office/drawing/2014/main" id="{E0E4EAF8-3BBF-4A66-9A20-12118A35A2AA}"/>
              </a:ext>
            </a:extLst>
          </p:cNvPr>
          <p:cNvSpPr txBox="1"/>
          <p:nvPr/>
        </p:nvSpPr>
        <p:spPr>
          <a:xfrm>
            <a:off x="835269" y="562708"/>
            <a:ext cx="11356732" cy="3754874"/>
          </a:xfrm>
          <a:prstGeom prst="rect">
            <a:avLst/>
          </a:prstGeom>
          <a:noFill/>
        </p:spPr>
        <p:txBody>
          <a:bodyPr wrap="square" rtlCol="0">
            <a:spAutoFit/>
          </a:bodyPr>
          <a:lstStyle/>
          <a:p>
            <a:r>
              <a:rPr lang="cs-CZ" b="1" dirty="0"/>
              <a:t>Realizace</a:t>
            </a:r>
            <a:r>
              <a:rPr lang="cs-CZ" dirty="0"/>
              <a:t>										</a:t>
            </a:r>
            <a:r>
              <a:rPr lang="cs-CZ" b="1" dirty="0"/>
              <a:t>Alternativa</a:t>
            </a:r>
          </a:p>
          <a:p>
            <a:endParaRPr lang="cs-CZ" dirty="0"/>
          </a:p>
          <a:p>
            <a:r>
              <a:rPr lang="cs-CZ" dirty="0"/>
              <a:t>08,30 – 09,00 		přihlášení účastníků			08,30 – 09,00 		přihlášení účastníků</a:t>
            </a:r>
          </a:p>
          <a:p>
            <a:r>
              <a:rPr lang="cs-CZ" dirty="0"/>
              <a:t>09,00 – 09,45 		první část				09,00 – 10,30 		první a druhá část</a:t>
            </a:r>
          </a:p>
          <a:p>
            <a:r>
              <a:rPr lang="cs-CZ" dirty="0"/>
              <a:t>09,45 – 10,00		přestávka				10,30 – 10,40		přestávka</a:t>
            </a:r>
          </a:p>
          <a:p>
            <a:r>
              <a:rPr lang="cs-CZ" dirty="0"/>
              <a:t>10,00 – 10,45		druhá část				10,40 – 12,10		třetí a čtvrtá část</a:t>
            </a:r>
          </a:p>
          <a:p>
            <a:r>
              <a:rPr lang="cs-CZ" dirty="0"/>
              <a:t>10,45 – 11,00		přestávka				12,10 – 12,30		přestávka</a:t>
            </a:r>
          </a:p>
          <a:p>
            <a:r>
              <a:rPr lang="cs-CZ" dirty="0"/>
              <a:t>11,00 – 11,45		třetí část				12,30 – 14,00		pátá a šestá část</a:t>
            </a:r>
          </a:p>
          <a:p>
            <a:r>
              <a:rPr lang="cs-CZ" dirty="0"/>
              <a:t>11,45 – 12,00		přestávka</a:t>
            </a:r>
          </a:p>
          <a:p>
            <a:r>
              <a:rPr lang="cs-CZ" dirty="0"/>
              <a:t>12,00 – 12,45		čtvrtá část</a:t>
            </a:r>
          </a:p>
          <a:p>
            <a:r>
              <a:rPr lang="cs-CZ" dirty="0"/>
              <a:t>12,45 – 13,00		přestávka		</a:t>
            </a:r>
            <a:r>
              <a:rPr lang="cs-CZ" b="1" dirty="0">
                <a:solidFill>
                  <a:srgbClr val="FF0000"/>
                </a:solidFill>
              </a:rPr>
              <a:t>Podmínky pro vydání osvědčení:</a:t>
            </a:r>
          </a:p>
          <a:p>
            <a:r>
              <a:rPr lang="cs-CZ" dirty="0"/>
              <a:t>13,00 – 13,45		pátá část		</a:t>
            </a:r>
            <a:r>
              <a:rPr lang="cs-CZ" b="1" dirty="0"/>
              <a:t>- Přítomnost po celou dobu akreditovaného kurzu –</a:t>
            </a:r>
          </a:p>
          <a:p>
            <a:r>
              <a:rPr lang="cs-CZ" dirty="0"/>
              <a:t>13,45 – 14,00		přestávka		</a:t>
            </a:r>
            <a:r>
              <a:rPr lang="cs-CZ" b="1" dirty="0"/>
              <a:t>zaznamenáno výukovým programem</a:t>
            </a:r>
          </a:p>
          <a:p>
            <a:r>
              <a:rPr lang="cs-CZ" dirty="0"/>
              <a:t>14,00 – 14,45		šestá část 		</a:t>
            </a:r>
            <a:r>
              <a:rPr lang="cs-CZ" b="1" dirty="0"/>
              <a:t>- Vyplnění závěrečného zpětného dotazníku </a:t>
            </a:r>
            <a:r>
              <a:rPr lang="cs-CZ" b="1"/>
              <a:t>(e-mailem)</a:t>
            </a:r>
            <a:endParaRPr lang="cs-CZ" b="1" dirty="0"/>
          </a:p>
          <a:p>
            <a:r>
              <a:rPr lang="cs-CZ" b="1" dirty="0"/>
              <a:t>					</a:t>
            </a:r>
          </a:p>
          <a:p>
            <a:endParaRPr lang="cs-CZ" b="1" dirty="0"/>
          </a:p>
          <a:p>
            <a:endParaRPr lang="cs-CZ" dirty="0"/>
          </a:p>
        </p:txBody>
      </p:sp>
    </p:spTree>
    <p:extLst>
      <p:ext uri="{BB962C8B-B14F-4D97-AF65-F5344CB8AC3E}">
        <p14:creationId xmlns:p14="http://schemas.microsoft.com/office/powerpoint/2010/main" val="59051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172A5F7-26BA-75CF-B405-BF1390A154FA}"/>
              </a:ext>
            </a:extLst>
          </p:cNvPr>
          <p:cNvPicPr>
            <a:picLocks noChangeAspect="1"/>
          </p:cNvPicPr>
          <p:nvPr/>
        </p:nvPicPr>
        <p:blipFill>
          <a:blip r:embed="rId2"/>
          <a:stretch>
            <a:fillRect/>
          </a:stretch>
        </p:blipFill>
        <p:spPr>
          <a:xfrm>
            <a:off x="1503123" y="0"/>
            <a:ext cx="10688877" cy="6858000"/>
          </a:xfrm>
          <a:prstGeom prst="rect">
            <a:avLst/>
          </a:prstGeom>
        </p:spPr>
      </p:pic>
      <p:sp>
        <p:nvSpPr>
          <p:cNvPr id="6" name="Obdélník 5">
            <a:extLst>
              <a:ext uri="{FF2B5EF4-FFF2-40B4-BE49-F238E27FC236}">
                <a16:creationId xmlns:a16="http://schemas.microsoft.com/office/drawing/2014/main" id="{9915EB90-FE02-088F-1EDE-02B51B3C85CA}"/>
              </a:ext>
            </a:extLst>
          </p:cNvPr>
          <p:cNvSpPr/>
          <p:nvPr/>
        </p:nvSpPr>
        <p:spPr>
          <a:xfrm>
            <a:off x="3732756" y="889348"/>
            <a:ext cx="3732756" cy="1916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extLst>
              <a:ext uri="{FF2B5EF4-FFF2-40B4-BE49-F238E27FC236}">
                <a16:creationId xmlns:a16="http://schemas.microsoft.com/office/drawing/2014/main" id="{954617EE-0988-3191-6262-786DDD8E0097}"/>
              </a:ext>
            </a:extLst>
          </p:cNvPr>
          <p:cNvSpPr/>
          <p:nvPr/>
        </p:nvSpPr>
        <p:spPr>
          <a:xfrm rot="9849551">
            <a:off x="2457420" y="3779081"/>
            <a:ext cx="2639731"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2FF16793-F414-1753-F575-71BB54CDD9C4}"/>
              </a:ext>
            </a:extLst>
          </p:cNvPr>
          <p:cNvSpPr/>
          <p:nvPr/>
        </p:nvSpPr>
        <p:spPr>
          <a:xfrm rot="8534563">
            <a:off x="8946466" y="3916223"/>
            <a:ext cx="2496457"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a:extLst>
              <a:ext uri="{FF2B5EF4-FFF2-40B4-BE49-F238E27FC236}">
                <a16:creationId xmlns:a16="http://schemas.microsoft.com/office/drawing/2014/main" id="{B54F2FF1-1CF3-AE1E-D7DD-B6BAAE89925D}"/>
              </a:ext>
            </a:extLst>
          </p:cNvPr>
          <p:cNvSpPr/>
          <p:nvPr/>
        </p:nvSpPr>
        <p:spPr>
          <a:xfrm rot="8534563">
            <a:off x="6480926" y="3916222"/>
            <a:ext cx="2496457"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4946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29A517E-83B4-45B6-6651-D6CC897F4592}"/>
              </a:ext>
            </a:extLst>
          </p:cNvPr>
          <p:cNvPicPr>
            <a:picLocks noChangeAspect="1"/>
          </p:cNvPicPr>
          <p:nvPr/>
        </p:nvPicPr>
        <p:blipFill>
          <a:blip r:embed="rId2"/>
          <a:stretch>
            <a:fillRect/>
          </a:stretch>
        </p:blipFill>
        <p:spPr>
          <a:xfrm>
            <a:off x="2141952" y="0"/>
            <a:ext cx="10146082" cy="6858000"/>
          </a:xfrm>
          <a:prstGeom prst="rect">
            <a:avLst/>
          </a:prstGeom>
        </p:spPr>
      </p:pic>
      <p:sp>
        <p:nvSpPr>
          <p:cNvPr id="6" name="Obdélník 5">
            <a:extLst>
              <a:ext uri="{FF2B5EF4-FFF2-40B4-BE49-F238E27FC236}">
                <a16:creationId xmlns:a16="http://schemas.microsoft.com/office/drawing/2014/main" id="{80161874-FD85-3F30-87B4-7E535B57C3F6}"/>
              </a:ext>
            </a:extLst>
          </p:cNvPr>
          <p:cNvSpPr/>
          <p:nvPr/>
        </p:nvSpPr>
        <p:spPr>
          <a:xfrm>
            <a:off x="6688899" y="1164921"/>
            <a:ext cx="5348613" cy="2254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extLst>
              <a:ext uri="{FF2B5EF4-FFF2-40B4-BE49-F238E27FC236}">
                <a16:creationId xmlns:a16="http://schemas.microsoft.com/office/drawing/2014/main" id="{284C31DD-A9C0-C83B-19BE-1367528FFBDB}"/>
              </a:ext>
            </a:extLst>
          </p:cNvPr>
          <p:cNvSpPr/>
          <p:nvPr/>
        </p:nvSpPr>
        <p:spPr>
          <a:xfrm rot="20440697">
            <a:off x="2988107" y="1562802"/>
            <a:ext cx="2496457" cy="5370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5983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B740-7CFC-62FA-7596-E2A57CD73427}"/>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E8759D0C-F0EE-3A4D-D3DA-C5BF1F9D9F8B}"/>
              </a:ext>
            </a:extLst>
          </p:cNvPr>
          <p:cNvSpPr>
            <a:spLocks noGrp="1"/>
          </p:cNvSpPr>
          <p:nvPr>
            <p:ph type="subTitle" idx="1"/>
          </p:nvPr>
        </p:nvSpPr>
        <p:spPr>
          <a:xfrm>
            <a:off x="4863230" y="691411"/>
            <a:ext cx="7328770" cy="5834647"/>
          </a:xfrm>
        </p:spPr>
        <p:txBody>
          <a:bodyPr/>
          <a:lstStyle/>
          <a:p>
            <a:pPr algn="l"/>
            <a:r>
              <a:rPr lang="cs-CZ" sz="2000" b="1" dirty="0"/>
              <a:t>29 </a:t>
            </a:r>
            <a:r>
              <a:rPr lang="cs-CZ" sz="2000" b="1" dirty="0" err="1"/>
              <a:t>Cdo</a:t>
            </a:r>
            <a:r>
              <a:rPr lang="cs-CZ" sz="2000" b="1" dirty="0"/>
              <a:t> 5295/2016   Rozsudek NS ze dne 28.11.2018</a:t>
            </a:r>
          </a:p>
          <a:p>
            <a:pPr algn="l"/>
            <a:endParaRPr lang="cs-CZ" sz="2000" dirty="0"/>
          </a:p>
          <a:p>
            <a:pPr algn="l"/>
            <a:r>
              <a:rPr lang="cs-CZ" sz="2000" dirty="0"/>
              <a:t>	</a:t>
            </a:r>
            <a:r>
              <a:rPr lang="cs-CZ" sz="2000" b="1" dirty="0"/>
              <a:t>Jestliže v průběhu </a:t>
            </a:r>
            <a:r>
              <a:rPr lang="cs-CZ" sz="2000" b="1" dirty="0">
                <a:solidFill>
                  <a:srgbClr val="FF0000"/>
                </a:solidFill>
              </a:rPr>
              <a:t>exekuce na majetek povinného srážkami ze mzdy povinného nastanou účinky spojené se zahájením insolvenčního řízení </a:t>
            </a:r>
            <a:r>
              <a:rPr lang="cs-CZ" sz="2000" b="1" dirty="0"/>
              <a:t>vedeného na majetek povinného uvedené v § 109 odst. 1 písm. c/ insolvenčního zákona, provádí plátce mzdy srážky ze mzdy povinného dále, ale nevyplácí je oprávněnému, dokud tyto účinky nepominou. </a:t>
            </a:r>
            <a:r>
              <a:rPr lang="cs-CZ" sz="2000" dirty="0"/>
              <a:t>Pominou-li účinky spojené se zahájením insolvenčního řízení na základě některého z „jiných“ rozhodnutí o insolvenčním návrhu (§ 142 a § 146 odst. 1 insolvenčního zákona), vyplatí plátce mzdy povinného sražené částky oprávněnému.</a:t>
            </a:r>
          </a:p>
          <a:p>
            <a:endParaRPr lang="cs-CZ" sz="2000" dirty="0"/>
          </a:p>
          <a:p>
            <a:r>
              <a:rPr lang="cs-CZ" sz="2000" dirty="0"/>
              <a:t>§ 136/1 </a:t>
            </a:r>
            <a:r>
              <a:rPr lang="cs-CZ" sz="2000" b="1" dirty="0"/>
              <a:t>Rozhodnutí o úpadku - </a:t>
            </a:r>
            <a:r>
              <a:rPr lang="cs-CZ" sz="2000" dirty="0"/>
              <a:t>údaj o tom, kdy nastávají účinky rozhodnutí o úpadku</a:t>
            </a:r>
          </a:p>
        </p:txBody>
      </p:sp>
      <p:cxnSp>
        <p:nvCxnSpPr>
          <p:cNvPr id="5" name="Přímá spojnice 4">
            <a:extLst>
              <a:ext uri="{FF2B5EF4-FFF2-40B4-BE49-F238E27FC236}">
                <a16:creationId xmlns:a16="http://schemas.microsoft.com/office/drawing/2014/main" id="{25F6DC4E-3B08-62AA-BFDD-E072FBFA2466}"/>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F4D4BB2A-5C16-39B4-7950-0B95473AB817}"/>
              </a:ext>
            </a:extLst>
          </p:cNvPr>
          <p:cNvCxnSpPr>
            <a:cxnSpLocks/>
          </p:cNvCxnSpPr>
          <p:nvPr/>
        </p:nvCxnSpPr>
        <p:spPr>
          <a:xfrm>
            <a:off x="3735887" y="1102290"/>
            <a:ext cx="6701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8D32CB8F-1A07-71C9-CBD1-9B2BCBC453A9}"/>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B60FBE84-6CDA-824C-908D-9C48F556E5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3875" y="5523978"/>
            <a:ext cx="914400" cy="914400"/>
          </a:xfrm>
          <a:prstGeom prst="rect">
            <a:avLst/>
          </a:prstGeom>
        </p:spPr>
      </p:pic>
      <p:pic>
        <p:nvPicPr>
          <p:cNvPr id="17" name="Grafický objekt 16" descr="Psací podložka s klipsou se souvislou výplní">
            <a:extLst>
              <a:ext uri="{FF2B5EF4-FFF2-40B4-BE49-F238E27FC236}">
                <a16:creationId xmlns:a16="http://schemas.microsoft.com/office/drawing/2014/main" id="{DAC1312A-E893-7F7B-9647-36230E5850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3875" y="691412"/>
            <a:ext cx="914400" cy="914400"/>
          </a:xfrm>
          <a:prstGeom prst="rect">
            <a:avLst/>
          </a:prstGeom>
        </p:spPr>
      </p:pic>
      <p:pic>
        <p:nvPicPr>
          <p:cNvPr id="2" name="Grafický objekt 1" descr="Deska s klipem, odznak se souvislou výplní">
            <a:extLst>
              <a:ext uri="{FF2B5EF4-FFF2-40B4-BE49-F238E27FC236}">
                <a16:creationId xmlns:a16="http://schemas.microsoft.com/office/drawing/2014/main" id="{D677B225-8616-8671-3F4F-749E84E224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13758" y="0"/>
            <a:ext cx="914400" cy="914400"/>
          </a:xfrm>
          <a:prstGeom prst="rect">
            <a:avLst/>
          </a:prstGeom>
        </p:spPr>
      </p:pic>
      <p:pic>
        <p:nvPicPr>
          <p:cNvPr id="8" name="Grafický objekt 7" descr="Pokladna obrys">
            <a:extLst>
              <a:ext uri="{FF2B5EF4-FFF2-40B4-BE49-F238E27FC236}">
                <a16:creationId xmlns:a16="http://schemas.microsoft.com/office/drawing/2014/main" id="{C22C69D1-D8AF-8EAE-E96E-152F72DB93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53951" y="713983"/>
            <a:ext cx="914400" cy="914400"/>
          </a:xfrm>
          <a:prstGeom prst="rect">
            <a:avLst/>
          </a:prstGeom>
        </p:spPr>
      </p:pic>
      <p:cxnSp>
        <p:nvCxnSpPr>
          <p:cNvPr id="12" name="Spojnice: zakřivená 11">
            <a:extLst>
              <a:ext uri="{FF2B5EF4-FFF2-40B4-BE49-F238E27FC236}">
                <a16:creationId xmlns:a16="http://schemas.microsoft.com/office/drawing/2014/main" id="{FB4AF070-074E-8217-3CA1-6C14B1DE81BE}"/>
              </a:ext>
            </a:extLst>
          </p:cNvPr>
          <p:cNvCxnSpPr>
            <a:endCxn id="8" idx="0"/>
          </p:cNvCxnSpPr>
          <p:nvPr/>
        </p:nvCxnSpPr>
        <p:spPr>
          <a:xfrm rot="10800000" flipV="1">
            <a:off x="3111152" y="438411"/>
            <a:ext cx="502607" cy="275572"/>
          </a:xfrm>
          <a:prstGeom prst="curvedConnector2">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294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963A8-8373-1C0D-447C-D9D7BE45C75C}"/>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46F12A9C-A233-C40B-BC7C-94463007D111}"/>
              </a:ext>
            </a:extLst>
          </p:cNvPr>
          <p:cNvSpPr>
            <a:spLocks noGrp="1"/>
          </p:cNvSpPr>
          <p:nvPr>
            <p:ph type="subTitle" idx="1"/>
          </p:nvPr>
        </p:nvSpPr>
        <p:spPr>
          <a:xfrm>
            <a:off x="4863230" y="691411"/>
            <a:ext cx="7328770" cy="5834647"/>
          </a:xfrm>
        </p:spPr>
        <p:txBody>
          <a:bodyPr/>
          <a:lstStyle/>
          <a:p>
            <a:pPr algn="l"/>
            <a:r>
              <a:rPr lang="cs-CZ" sz="2000" b="1" dirty="0"/>
              <a:t>§ 242 /2 DŘ</a:t>
            </a:r>
          </a:p>
          <a:p>
            <a:pPr algn="l"/>
            <a:endParaRPr lang="cs-CZ" sz="2000" dirty="0"/>
          </a:p>
          <a:p>
            <a:pPr algn="l"/>
            <a:r>
              <a:rPr lang="cs-CZ" sz="2000" dirty="0"/>
              <a:t>	</a:t>
            </a:r>
            <a:r>
              <a:rPr lang="cs-CZ" sz="2000" b="1" dirty="0"/>
              <a:t>(2) Pro potřeby insolvenčního řízení je </a:t>
            </a:r>
            <a:r>
              <a:rPr lang="cs-CZ" sz="2000" b="1" dirty="0">
                <a:solidFill>
                  <a:srgbClr val="FF0000"/>
                </a:solidFill>
              </a:rPr>
              <a:t>za majetek daňového subjektu považován vratitelný přeplatek </a:t>
            </a:r>
            <a:r>
              <a:rPr lang="cs-CZ" sz="2000" b="1" dirty="0"/>
              <a:t>s tím, že </a:t>
            </a:r>
            <a:r>
              <a:rPr lang="cs-CZ" sz="2000" b="1" dirty="0">
                <a:solidFill>
                  <a:srgbClr val="00B050"/>
                </a:solidFill>
              </a:rPr>
              <a:t>přeplatek vzniklý na základě daňových povinností, které vznikly nejpozději dnem předcházejícím dni účinnosti rozhodnutí o úpadku, se použije pouze na úhradu splatných daňových pohledávek, které nejsou pohledávkami za majetkovou podstatou</a:t>
            </a:r>
            <a:r>
              <a:rPr lang="cs-CZ" sz="2000" b="1" dirty="0"/>
              <a:t>, nejpozději do jejich přezkoumání.</a:t>
            </a:r>
          </a:p>
          <a:p>
            <a:pPr algn="l"/>
            <a:endParaRPr lang="cs-CZ" sz="2000" b="1" dirty="0"/>
          </a:p>
          <a:p>
            <a:pPr algn="l"/>
            <a:endParaRPr lang="cs-CZ" sz="2000" b="1" dirty="0"/>
          </a:p>
          <a:p>
            <a:pPr algn="l"/>
            <a:endParaRPr lang="cs-CZ" sz="2000" dirty="0"/>
          </a:p>
          <a:p>
            <a:r>
              <a:rPr lang="cs-CZ" sz="2000" dirty="0"/>
              <a:t>§ 136/1 </a:t>
            </a:r>
            <a:r>
              <a:rPr lang="cs-CZ" sz="2000" b="1" dirty="0"/>
              <a:t>Rozhodnutí o úpadku - </a:t>
            </a:r>
            <a:r>
              <a:rPr lang="cs-CZ" sz="2000" dirty="0"/>
              <a:t>údaj o tom, kdy nastávají účinky rozhodnutí o úpadku</a:t>
            </a:r>
          </a:p>
        </p:txBody>
      </p:sp>
      <p:cxnSp>
        <p:nvCxnSpPr>
          <p:cNvPr id="5" name="Přímá spojnice 4">
            <a:extLst>
              <a:ext uri="{FF2B5EF4-FFF2-40B4-BE49-F238E27FC236}">
                <a16:creationId xmlns:a16="http://schemas.microsoft.com/office/drawing/2014/main" id="{489C4773-C02A-022E-605A-9072693842C4}"/>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B8CD3A92-4AFA-8E85-2D03-4B92335D79FE}"/>
              </a:ext>
            </a:extLst>
          </p:cNvPr>
          <p:cNvCxnSpPr>
            <a:cxnSpLocks/>
          </p:cNvCxnSpPr>
          <p:nvPr/>
        </p:nvCxnSpPr>
        <p:spPr>
          <a:xfrm>
            <a:off x="3735887" y="1102290"/>
            <a:ext cx="6701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557E68CE-8BC0-4C77-C6BD-43902B68AFA1}"/>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EB009521-3473-C0D6-D502-D0E1153AA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3875" y="5523978"/>
            <a:ext cx="914400" cy="914400"/>
          </a:xfrm>
          <a:prstGeom prst="rect">
            <a:avLst/>
          </a:prstGeom>
        </p:spPr>
      </p:pic>
      <p:pic>
        <p:nvPicPr>
          <p:cNvPr id="17" name="Grafický objekt 16" descr="Psací podložka s klipsou se souvislou výplní">
            <a:extLst>
              <a:ext uri="{FF2B5EF4-FFF2-40B4-BE49-F238E27FC236}">
                <a16:creationId xmlns:a16="http://schemas.microsoft.com/office/drawing/2014/main" id="{B4556FC1-2524-3CD7-838C-3FAFEC294E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3875" y="691412"/>
            <a:ext cx="914400" cy="914400"/>
          </a:xfrm>
          <a:prstGeom prst="rect">
            <a:avLst/>
          </a:prstGeom>
        </p:spPr>
      </p:pic>
      <p:pic>
        <p:nvPicPr>
          <p:cNvPr id="2" name="Grafický objekt 1" descr="Deska s klipem, odznak se souvislou výplní">
            <a:extLst>
              <a:ext uri="{FF2B5EF4-FFF2-40B4-BE49-F238E27FC236}">
                <a16:creationId xmlns:a16="http://schemas.microsoft.com/office/drawing/2014/main" id="{8A7815A1-AD66-6ED3-4F08-6EB7E5F5AC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3875" y="1977531"/>
            <a:ext cx="914400" cy="914400"/>
          </a:xfrm>
          <a:prstGeom prst="rect">
            <a:avLst/>
          </a:prstGeom>
        </p:spPr>
      </p:pic>
      <p:pic>
        <p:nvPicPr>
          <p:cNvPr id="8" name="Grafický objekt 7" descr="Pokladna obrys">
            <a:extLst>
              <a:ext uri="{FF2B5EF4-FFF2-40B4-BE49-F238E27FC236}">
                <a16:creationId xmlns:a16="http://schemas.microsoft.com/office/drawing/2014/main" id="{C2384919-FCEB-E589-7DC5-4C3C6FF01D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53951" y="713983"/>
            <a:ext cx="914400" cy="914400"/>
          </a:xfrm>
          <a:prstGeom prst="rect">
            <a:avLst/>
          </a:prstGeom>
        </p:spPr>
      </p:pic>
      <p:cxnSp>
        <p:nvCxnSpPr>
          <p:cNvPr id="12" name="Spojnice: zakřivená 11">
            <a:extLst>
              <a:ext uri="{FF2B5EF4-FFF2-40B4-BE49-F238E27FC236}">
                <a16:creationId xmlns:a16="http://schemas.microsoft.com/office/drawing/2014/main" id="{DAFA64C5-D6EC-CE3B-2AFA-B6D0EC223349}"/>
              </a:ext>
            </a:extLst>
          </p:cNvPr>
          <p:cNvCxnSpPr>
            <a:cxnSpLocks/>
            <a:stCxn id="2" idx="0"/>
          </p:cNvCxnSpPr>
          <p:nvPr/>
        </p:nvCxnSpPr>
        <p:spPr>
          <a:xfrm rot="5400000" flipH="1" flipV="1">
            <a:off x="2236181" y="1317231"/>
            <a:ext cx="545194" cy="775407"/>
          </a:xfrm>
          <a:prstGeom prst="curvedConnector2">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Grafický objekt 12" descr="Deska s klipem, odznak se souvislou výplní">
            <a:extLst>
              <a:ext uri="{FF2B5EF4-FFF2-40B4-BE49-F238E27FC236}">
                <a16:creationId xmlns:a16="http://schemas.microsoft.com/office/drawing/2014/main" id="{7522A7A4-4C79-5F50-579A-86220723B5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2992" y="3151534"/>
            <a:ext cx="914400" cy="914400"/>
          </a:xfrm>
          <a:prstGeom prst="rect">
            <a:avLst/>
          </a:prstGeom>
        </p:spPr>
      </p:pic>
      <p:pic>
        <p:nvPicPr>
          <p:cNvPr id="19" name="Grafický objekt 18" descr="Stříška směřující nahoru se souvislou výplní">
            <a:extLst>
              <a:ext uri="{FF2B5EF4-FFF2-40B4-BE49-F238E27FC236}">
                <a16:creationId xmlns:a16="http://schemas.microsoft.com/office/drawing/2014/main" id="{00CEFFFC-65FB-A8F8-A5AF-C56C653C54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882880" y="1523209"/>
            <a:ext cx="536925" cy="536925"/>
          </a:xfrm>
          <a:prstGeom prst="rect">
            <a:avLst/>
          </a:prstGeom>
        </p:spPr>
      </p:pic>
      <p:pic>
        <p:nvPicPr>
          <p:cNvPr id="20" name="Grafický objekt 19" descr="Stříška směřující nahoru se souvislou výplní">
            <a:extLst>
              <a:ext uri="{FF2B5EF4-FFF2-40B4-BE49-F238E27FC236}">
                <a16:creationId xmlns:a16="http://schemas.microsoft.com/office/drawing/2014/main" id="{F7642FB4-83D2-A342-D55D-E423B8BF4A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79717" y="1629344"/>
            <a:ext cx="536925" cy="536925"/>
          </a:xfrm>
          <a:prstGeom prst="rect">
            <a:avLst/>
          </a:prstGeom>
        </p:spPr>
      </p:pic>
      <p:cxnSp>
        <p:nvCxnSpPr>
          <p:cNvPr id="22" name="Přímá spojnice se šipkou 21">
            <a:extLst>
              <a:ext uri="{FF2B5EF4-FFF2-40B4-BE49-F238E27FC236}">
                <a16:creationId xmlns:a16="http://schemas.microsoft.com/office/drawing/2014/main" id="{3332CBFB-DAF0-FB2B-75B3-CFAC8D16625E}"/>
              </a:ext>
            </a:extLst>
          </p:cNvPr>
          <p:cNvCxnSpPr>
            <a:stCxn id="2" idx="2"/>
            <a:endCxn id="13" idx="1"/>
          </p:cNvCxnSpPr>
          <p:nvPr/>
        </p:nvCxnSpPr>
        <p:spPr>
          <a:xfrm>
            <a:off x="2121075" y="2891931"/>
            <a:ext cx="521917" cy="716803"/>
          </a:xfrm>
          <a:prstGeom prst="straightConnector1">
            <a:avLst/>
          </a:prstGeom>
          <a:ln w="889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Grafický objekt 22" descr="Zaškrtnutí se souvislou výplní">
            <a:extLst>
              <a:ext uri="{FF2B5EF4-FFF2-40B4-BE49-F238E27FC236}">
                <a16:creationId xmlns:a16="http://schemas.microsoft.com/office/drawing/2014/main" id="{0281CE35-76AA-97B4-C1D9-1C81F6BE63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83877" y="2992419"/>
            <a:ext cx="318229" cy="318229"/>
          </a:xfrm>
          <a:prstGeom prst="rect">
            <a:avLst/>
          </a:prstGeom>
        </p:spPr>
      </p:pic>
    </p:spTree>
    <p:extLst>
      <p:ext uri="{BB962C8B-B14F-4D97-AF65-F5344CB8AC3E}">
        <p14:creationId xmlns:p14="http://schemas.microsoft.com/office/powerpoint/2010/main" val="295174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4AD0C-FC5A-54D6-CE2A-2B946C828D03}"/>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5644D76B-D0E9-4647-FAA8-B1C63849F3C7}"/>
              </a:ext>
            </a:extLst>
          </p:cNvPr>
          <p:cNvSpPr txBox="1"/>
          <p:nvPr/>
        </p:nvSpPr>
        <p:spPr>
          <a:xfrm>
            <a:off x="513183" y="363894"/>
            <a:ext cx="11262049" cy="6001643"/>
          </a:xfrm>
          <a:prstGeom prst="rect">
            <a:avLst/>
          </a:prstGeom>
          <a:noFill/>
        </p:spPr>
        <p:txBody>
          <a:bodyPr wrap="square">
            <a:spAutoFit/>
          </a:bodyPr>
          <a:lstStyle/>
          <a:p>
            <a:pPr algn="l"/>
            <a:r>
              <a:rPr lang="cs-CZ" sz="3200" b="0" i="0" dirty="0">
                <a:solidFill>
                  <a:srgbClr val="000000"/>
                </a:solidFill>
                <a:effectLst/>
                <a:latin typeface="Arial" panose="020B0604020202020204" pitchFamily="34" charset="0"/>
              </a:rPr>
              <a:t>5 </a:t>
            </a:r>
            <a:r>
              <a:rPr lang="cs-CZ" sz="3200" b="0" i="0" dirty="0" err="1">
                <a:solidFill>
                  <a:srgbClr val="000000"/>
                </a:solidFill>
                <a:effectLst/>
                <a:latin typeface="Arial" panose="020B0604020202020204" pitchFamily="34" charset="0"/>
              </a:rPr>
              <a:t>Tdo</a:t>
            </a:r>
            <a:r>
              <a:rPr lang="cs-CZ" sz="3200" b="0" i="0" dirty="0">
                <a:solidFill>
                  <a:srgbClr val="000000"/>
                </a:solidFill>
                <a:effectLst/>
                <a:latin typeface="Arial" panose="020B0604020202020204" pitchFamily="34" charset="0"/>
              </a:rPr>
              <a:t> 1000/2022</a:t>
            </a:r>
          </a:p>
          <a:p>
            <a:pPr algn="l"/>
            <a:r>
              <a:rPr lang="cs-CZ" sz="3200" b="0" i="0" dirty="0">
                <a:solidFill>
                  <a:srgbClr val="000000"/>
                </a:solidFill>
                <a:effectLst/>
                <a:latin typeface="Arial" panose="020B0604020202020204" pitchFamily="34" charset="0"/>
              </a:rPr>
              <a:t>Usnesení NS ze dne 30.11.2022</a:t>
            </a:r>
          </a:p>
          <a:p>
            <a:pPr algn="l"/>
            <a:endParaRPr lang="cs-CZ" sz="3200" b="0" i="0" dirty="0">
              <a:solidFill>
                <a:srgbClr val="000000"/>
              </a:solidFill>
              <a:effectLst/>
              <a:latin typeface="Arial" panose="020B0604020202020204" pitchFamily="34" charset="0"/>
            </a:endParaRPr>
          </a:p>
          <a:p>
            <a:pPr algn="l"/>
            <a:r>
              <a:rPr lang="cs-CZ" sz="3200" b="0" i="0" dirty="0">
                <a:solidFill>
                  <a:srgbClr val="000000"/>
                </a:solidFill>
                <a:effectLst/>
                <a:latin typeface="Arial" panose="020B0604020202020204" pitchFamily="34" charset="0"/>
              </a:rPr>
              <a:t>Věřitel, který po vzniku účinků zahájení insolvenčního řízení podle § 109 odst. 4 insolvenčního zákona jako pronajímatel zadržel věci nájemce podle § 2234 o. z., nemá právo na uspokojení své pohledávky z výtěžku zpeněžení zadržené věci [§ 109 odst. 1 písm. b) insolvenčního zákona]. Byla-li přesto jeho pohledávka přednostně uspokojena na úkor jiných věřitelů ve výši odpovídající hodnotě věci, která je předmětem zadržovacího práva, může jít o zvýhodnění věřitele ve smyslu § 223 odst. 1 </a:t>
            </a:r>
            <a:r>
              <a:rPr lang="cs-CZ" sz="3200" b="0" i="0" dirty="0" err="1">
                <a:solidFill>
                  <a:srgbClr val="000000"/>
                </a:solidFill>
                <a:effectLst/>
                <a:latin typeface="Arial" panose="020B0604020202020204" pitchFamily="34" charset="0"/>
              </a:rPr>
              <a:t>tr</a:t>
            </a:r>
            <a:r>
              <a:rPr lang="cs-CZ" sz="3200" b="0" i="0" dirty="0">
                <a:solidFill>
                  <a:srgbClr val="000000"/>
                </a:solidFill>
                <a:effectLst/>
                <a:latin typeface="Arial" panose="020B0604020202020204" pitchFamily="34" charset="0"/>
              </a:rPr>
              <a:t>. zákoníku.</a:t>
            </a:r>
          </a:p>
        </p:txBody>
      </p:sp>
    </p:spTree>
    <p:extLst>
      <p:ext uri="{BB962C8B-B14F-4D97-AF65-F5344CB8AC3E}">
        <p14:creationId xmlns:p14="http://schemas.microsoft.com/office/powerpoint/2010/main" val="403987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p:nvPr/>
        </p:nvSpPr>
        <p:spPr>
          <a:xfrm>
            <a:off x="2213811" y="828975"/>
            <a:ext cx="9721814" cy="624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 109 IZ – Se zahájením insolvenčního řízení se spojují tyto účinky:</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c) </a:t>
            </a:r>
            <a:r>
              <a:rPr lang="cs-CZ" sz="3600" b="0" i="0" u="sng" strike="noStrike" cap="none" dirty="0">
                <a:solidFill>
                  <a:schemeClr val="dk1"/>
                </a:solidFill>
                <a:latin typeface="Arial"/>
                <a:ea typeface="Arial"/>
                <a:cs typeface="Arial"/>
                <a:sym typeface="Arial"/>
              </a:rPr>
              <a:t>výkon rozhodnutí či exekuci, která by postihovala majetek ve vlastnictví </a:t>
            </a:r>
            <a:endParaRPr dirty="0"/>
          </a:p>
          <a:p>
            <a:pPr marL="0" marR="0" lvl="0" indent="0" algn="l" rtl="0">
              <a:lnSpc>
                <a:spcPct val="100000"/>
              </a:lnSpc>
              <a:spcBef>
                <a:spcPts val="0"/>
              </a:spcBef>
              <a:spcAft>
                <a:spcPts val="0"/>
              </a:spcAft>
              <a:buClr>
                <a:schemeClr val="dk1"/>
              </a:buClr>
              <a:buSzPts val="900"/>
              <a:buFont typeface="Arial"/>
              <a:buNone/>
            </a:pPr>
            <a:r>
              <a:rPr lang="cs-CZ" sz="3600" b="0" i="0" u="sng" strike="noStrike" cap="none" dirty="0">
                <a:solidFill>
                  <a:schemeClr val="dk1"/>
                </a:solidFill>
                <a:latin typeface="Arial"/>
                <a:ea typeface="Arial"/>
                <a:cs typeface="Arial"/>
                <a:sym typeface="Arial"/>
              </a:rPr>
              <a:t>dlužníka, jakož i jiný majetek, který náleží do majetkové podstaty</a:t>
            </a:r>
            <a:r>
              <a:rPr lang="cs-CZ" sz="3600" b="1" i="0" u="sng" strike="noStrike" cap="none" dirty="0">
                <a:solidFill>
                  <a:schemeClr val="dk1"/>
                </a:solidFill>
                <a:latin typeface="Arial"/>
                <a:ea typeface="Arial"/>
                <a:cs typeface="Arial"/>
                <a:sym typeface="Arial"/>
              </a:rPr>
              <a:t>, </a:t>
            </a:r>
            <a:r>
              <a:rPr lang="cs-CZ" sz="3600" b="1" i="0" u="sng" strike="noStrike" cap="none" dirty="0">
                <a:solidFill>
                  <a:srgbClr val="FF0000"/>
                </a:solidFill>
                <a:latin typeface="Arial"/>
                <a:ea typeface="Arial"/>
                <a:cs typeface="Arial"/>
                <a:sym typeface="Arial"/>
              </a:rPr>
              <a:t>lze nařídit nebo zahájit, nelze jej však provést</a:t>
            </a:r>
            <a:r>
              <a:rPr lang="cs-CZ" sz="3600" b="1" i="0" u="none" strike="noStrike" cap="none" dirty="0">
                <a:solidFill>
                  <a:srgbClr val="FF0000"/>
                </a:solidFill>
                <a:latin typeface="Arial"/>
                <a:ea typeface="Arial"/>
                <a:cs typeface="Arial"/>
                <a:sym typeface="Arial"/>
              </a:rPr>
              <a:t>.</a:t>
            </a:r>
            <a:r>
              <a:rPr lang="cs-CZ" sz="3600" b="1" i="0" u="none" strike="noStrike" cap="none" dirty="0">
                <a:solidFill>
                  <a:schemeClr val="dk1"/>
                </a:solidFill>
                <a:latin typeface="Arial"/>
                <a:ea typeface="Arial"/>
                <a:cs typeface="Arial"/>
                <a:sym typeface="Arial"/>
              </a:rPr>
              <a:t> </a:t>
            </a:r>
            <a:r>
              <a:rPr lang="cs-CZ" sz="3600" b="0" i="0" u="none" strike="noStrike" cap="none" dirty="0">
                <a:solidFill>
                  <a:schemeClr val="dk1"/>
                </a:solidFill>
                <a:latin typeface="Arial"/>
                <a:ea typeface="Arial"/>
                <a:cs typeface="Arial"/>
                <a:sym typeface="Arial"/>
              </a:rPr>
              <a:t>…….</a:t>
            </a:r>
            <a:endParaRPr dirty="0"/>
          </a:p>
        </p:txBody>
      </p:sp>
    </p:spTree>
    <p:extLst>
      <p:ext uri="{BB962C8B-B14F-4D97-AF65-F5344CB8AC3E}">
        <p14:creationId xmlns:p14="http://schemas.microsoft.com/office/powerpoint/2010/main" val="2633816530"/>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4232B79-19E8-CB3C-E42D-4B7E6C4CDB6B}"/>
              </a:ext>
            </a:extLst>
          </p:cNvPr>
          <p:cNvSpPr txBox="1"/>
          <p:nvPr/>
        </p:nvSpPr>
        <p:spPr>
          <a:xfrm>
            <a:off x="1017037" y="447869"/>
            <a:ext cx="10720873" cy="5447645"/>
          </a:xfrm>
          <a:prstGeom prst="rect">
            <a:avLst/>
          </a:prstGeom>
          <a:noFill/>
        </p:spPr>
        <p:txBody>
          <a:bodyPr wrap="square">
            <a:spAutoFit/>
          </a:bodyPr>
          <a:lstStyle/>
          <a:p>
            <a:pPr algn="l"/>
            <a:r>
              <a:rPr lang="cs-CZ" sz="3200" b="0" i="0" dirty="0">
                <a:solidFill>
                  <a:srgbClr val="000000"/>
                </a:solidFill>
                <a:effectLst/>
                <a:latin typeface="Arial" panose="020B0604020202020204" pitchFamily="34" charset="0"/>
              </a:rPr>
              <a:t>Dojde-li po zahájení exekuce k zahájení insolvenčního řízení a oprávněný je do insolvenčního řízení řádně přihlášen a má-li z toho důvodu dojít k částečnému uspokojení pohledávky povinného v insolvenčním řízení v rámci oddlužení ve formě splátkového kalendáře, zásadně není dán důvod pro zastavení exekuce podle </a:t>
            </a:r>
            <a:r>
              <a:rPr lang="cs-CZ" sz="3200" b="0" i="0" u="none" strike="noStrike" dirty="0">
                <a:solidFill>
                  <a:srgbClr val="15679C"/>
                </a:solidFill>
                <a:effectLst/>
                <a:latin typeface="Arial" panose="020B0604020202020204" pitchFamily="34" charset="0"/>
                <a:hlinkClick r:id="rId2"/>
              </a:rPr>
              <a:t>§ 268 odst. 1 písm. h)</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o. s. ř.</a:t>
            </a:r>
            <a:r>
              <a:rPr lang="cs-CZ" sz="3200" b="0" i="0" dirty="0">
                <a:solidFill>
                  <a:srgbClr val="000000"/>
                </a:solidFill>
                <a:effectLst/>
                <a:latin typeface="Arial" panose="020B0604020202020204" pitchFamily="34" charset="0"/>
              </a:rPr>
              <a:t>, a to ani tehdy, když byl exekučně postižen podíl povinného ve společnosti s ručením omezeným.</a:t>
            </a:r>
          </a:p>
          <a:p>
            <a:pPr algn="l"/>
            <a:endParaRPr lang="cs-CZ" sz="3200" dirty="0">
              <a:latin typeface="Arial" panose="020B0604020202020204" pitchFamily="34" charset="0"/>
            </a:endParaRPr>
          </a:p>
          <a:p>
            <a:r>
              <a:rPr lang="cs-CZ" sz="3200" b="0" i="0" dirty="0">
                <a:solidFill>
                  <a:srgbClr val="000000"/>
                </a:solidFill>
                <a:effectLst/>
                <a:latin typeface="Arial" panose="020B0604020202020204" pitchFamily="34" charset="0"/>
              </a:rPr>
              <a:t>20 </a:t>
            </a:r>
            <a:r>
              <a:rPr lang="cs-CZ" sz="3200" b="0" i="0" dirty="0" err="1">
                <a:solidFill>
                  <a:srgbClr val="000000"/>
                </a:solidFill>
                <a:effectLst/>
                <a:latin typeface="Arial" panose="020B0604020202020204" pitchFamily="34" charset="0"/>
              </a:rPr>
              <a:t>Cdo</a:t>
            </a:r>
            <a:r>
              <a:rPr lang="cs-CZ" sz="3200" b="0" i="0" dirty="0">
                <a:solidFill>
                  <a:srgbClr val="000000"/>
                </a:solidFill>
                <a:effectLst/>
                <a:latin typeface="Arial" panose="020B0604020202020204" pitchFamily="34" charset="0"/>
              </a:rPr>
              <a:t> 2775/2018 - Usnesení </a:t>
            </a:r>
            <a:r>
              <a:rPr lang="cs-CZ" sz="3200" b="0" i="1" dirty="0">
                <a:solidFill>
                  <a:srgbClr val="000000"/>
                </a:solidFill>
                <a:effectLst/>
                <a:latin typeface="Arial" panose="020B0604020202020204" pitchFamily="34" charset="0"/>
              </a:rPr>
              <a:t>NS</a:t>
            </a:r>
            <a:r>
              <a:rPr lang="cs-CZ" sz="3200" b="0" i="0" dirty="0">
                <a:solidFill>
                  <a:srgbClr val="000000"/>
                </a:solidFill>
                <a:effectLst/>
                <a:latin typeface="Arial" panose="020B0604020202020204" pitchFamily="34" charset="0"/>
              </a:rPr>
              <a:t> ze dne 05.12.2018</a:t>
            </a:r>
          </a:p>
          <a:p>
            <a:pPr algn="l"/>
            <a:endParaRPr lang="cs-CZ"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0544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4" descr="http://mm.denik.cz/1/2d/penize_kladivko_pravo_denik_clanek_solo.jpg"/>
          <p:cNvPicPr preferRelativeResize="0"/>
          <p:nvPr/>
        </p:nvPicPr>
        <p:blipFill rotWithShape="1">
          <a:blip r:embed="rId3">
            <a:alphaModFix/>
          </a:blip>
          <a:srcRect/>
          <a:stretch/>
        </p:blipFill>
        <p:spPr>
          <a:xfrm>
            <a:off x="1524000" y="0"/>
            <a:ext cx="10043160" cy="6858000"/>
          </a:xfrm>
          <a:prstGeom prst="rect">
            <a:avLst/>
          </a:prstGeom>
          <a:noFill/>
          <a:ln>
            <a:noFill/>
          </a:ln>
        </p:spPr>
      </p:pic>
      <p:sp>
        <p:nvSpPr>
          <p:cNvPr id="409" name="Google Shape;409;p54"/>
          <p:cNvSpPr/>
          <p:nvPr/>
        </p:nvSpPr>
        <p:spPr>
          <a:xfrm>
            <a:off x="6310315" y="4786322"/>
            <a:ext cx="4254493"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EFEFE"/>
              </a:buClr>
              <a:buSzPts val="1350"/>
              <a:buFont typeface="Arial"/>
              <a:buNone/>
            </a:pPr>
            <a:r>
              <a:rPr lang="cs-CZ" sz="5400" b="1" i="0" u="none" strike="noStrike" cap="none">
                <a:solidFill>
                  <a:srgbClr val="FEFEFE"/>
                </a:solidFill>
                <a:latin typeface="Arial"/>
                <a:ea typeface="Arial"/>
                <a:cs typeface="Arial"/>
                <a:sym typeface="Arial"/>
              </a:rPr>
              <a:t>Rozhodnutí soudu</a:t>
            </a:r>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5" descr="http://www.businessinfo.cz/app/content/images/Infografika/OPU/ppbi_insolvence.gif"/>
          <p:cNvPicPr preferRelativeResize="0"/>
          <p:nvPr/>
        </p:nvPicPr>
        <p:blipFill rotWithShape="1">
          <a:blip r:embed="rId3">
            <a:alphaModFix/>
          </a:blip>
          <a:srcRect/>
          <a:stretch/>
        </p:blipFill>
        <p:spPr>
          <a:xfrm>
            <a:off x="397565" y="14608"/>
            <a:ext cx="11859687" cy="6843392"/>
          </a:xfrm>
          <a:prstGeom prst="rect">
            <a:avLst/>
          </a:prstGeom>
          <a:noFill/>
          <a:ln>
            <a:noFill/>
          </a:ln>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F48A-91DE-8F7B-DF19-409217DD630E}"/>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1FFA5AE4-5641-CDE1-F4C6-DF7D8F210691}"/>
              </a:ext>
            </a:extLst>
          </p:cNvPr>
          <p:cNvSpPr>
            <a:spLocks noGrp="1"/>
          </p:cNvSpPr>
          <p:nvPr>
            <p:ph type="subTitle" idx="1"/>
          </p:nvPr>
        </p:nvSpPr>
        <p:spPr>
          <a:xfrm>
            <a:off x="5921138" y="691411"/>
            <a:ext cx="5394040" cy="5834647"/>
          </a:xfrm>
        </p:spPr>
        <p:txBody>
          <a:bodyPr/>
          <a:lstStyle/>
          <a:p>
            <a:r>
              <a:rPr lang="cs-CZ" dirty="0"/>
              <a:t>§ 136/1 </a:t>
            </a:r>
            <a:r>
              <a:rPr lang="cs-CZ" b="1" dirty="0"/>
              <a:t>Rozhodnutí o úpadku - </a:t>
            </a:r>
            <a:r>
              <a:rPr lang="cs-CZ" dirty="0"/>
              <a:t>údaj o tom, kdy nastávají účinky rozhodnutí o úpadku</a:t>
            </a:r>
          </a:p>
          <a:p>
            <a:endParaRPr lang="cs-CZ" b="1" dirty="0"/>
          </a:p>
          <a:p>
            <a:r>
              <a:rPr lang="cs-CZ" b="1" dirty="0"/>
              <a:t>Rozhodnutí o úpadku</a:t>
            </a:r>
          </a:p>
          <a:p>
            <a:r>
              <a:rPr lang="cs-CZ" dirty="0"/>
              <a:t>§ 136/1 Insolvenční soud vydá rozhodnutí o úpadku, je-li osvědčením nebo dokazováním zjištěno, že dlužník je v úpadku nebo že mu úpadek hrozí.</a:t>
            </a:r>
          </a:p>
          <a:p>
            <a:r>
              <a:rPr lang="cs-CZ" dirty="0"/>
              <a:t>§ 136/3 - V rozhodnutí o úpadku spojeném s rozhodnutím o povolení oddlužení, případně kdykoliv po povolení oddlužení, insolvenční soud přikáže plátci mzdy nebo jiného příjmu dlužníka, aby prováděl srážky za účelem uhrazení zálohy na odměnu a hotové výdaje insolvenčního správce náležící za období do schválení oddlužení.</a:t>
            </a:r>
          </a:p>
          <a:p>
            <a:pPr algn="just"/>
            <a:r>
              <a:rPr lang="cs-CZ" dirty="0"/>
              <a:t>§ 173 - </a:t>
            </a:r>
            <a:r>
              <a:rPr lang="cs-CZ" b="1" dirty="0"/>
              <a:t>Podání přihlášky</a:t>
            </a:r>
          </a:p>
          <a:p>
            <a:endParaRPr lang="cs-CZ" dirty="0"/>
          </a:p>
          <a:p>
            <a:endParaRPr lang="cs-CZ" dirty="0"/>
          </a:p>
          <a:p>
            <a:endParaRPr lang="cs-CZ" dirty="0"/>
          </a:p>
        </p:txBody>
      </p:sp>
      <p:cxnSp>
        <p:nvCxnSpPr>
          <p:cNvPr id="5" name="Přímá spojnice 4">
            <a:extLst>
              <a:ext uri="{FF2B5EF4-FFF2-40B4-BE49-F238E27FC236}">
                <a16:creationId xmlns:a16="http://schemas.microsoft.com/office/drawing/2014/main" id="{37782AE1-5FD0-F8B1-7DC7-C930D86BDF4B}"/>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8ECB1CD-AB2F-1738-9310-2191882005BF}"/>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E5340376-144D-8951-42F4-0B984BFB70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645090"/>
            <a:ext cx="914400" cy="914400"/>
          </a:xfrm>
          <a:prstGeom prst="rect">
            <a:avLst/>
          </a:prstGeom>
        </p:spPr>
      </p:pic>
      <p:cxnSp>
        <p:nvCxnSpPr>
          <p:cNvPr id="4" name="Přímá spojnice 3">
            <a:extLst>
              <a:ext uri="{FF2B5EF4-FFF2-40B4-BE49-F238E27FC236}">
                <a16:creationId xmlns:a16="http://schemas.microsoft.com/office/drawing/2014/main" id="{BF903F92-401F-BC2F-E07C-49244D5ACBD4}"/>
              </a:ext>
            </a:extLst>
          </p:cNvPr>
          <p:cNvCxnSpPr>
            <a:cxnSpLocks/>
          </p:cNvCxnSpPr>
          <p:nvPr/>
        </p:nvCxnSpPr>
        <p:spPr>
          <a:xfrm>
            <a:off x="2970757" y="1102290"/>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cký objekt 6" descr="Deska s klipem, odznak se souvislou výplní">
            <a:extLst>
              <a:ext uri="{FF2B5EF4-FFF2-40B4-BE49-F238E27FC236}">
                <a16:creationId xmlns:a16="http://schemas.microsoft.com/office/drawing/2014/main" id="{35BA8B64-5854-464D-F943-740319E3E7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5611658"/>
            <a:ext cx="914400" cy="914400"/>
          </a:xfrm>
          <a:prstGeom prst="rect">
            <a:avLst/>
          </a:prstGeom>
        </p:spPr>
      </p:pic>
    </p:spTree>
    <p:extLst>
      <p:ext uri="{BB962C8B-B14F-4D97-AF65-F5344CB8AC3E}">
        <p14:creationId xmlns:p14="http://schemas.microsoft.com/office/powerpoint/2010/main" val="197194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9"/>
          <p:cNvPicPr preferRelativeResize="0"/>
          <p:nvPr/>
        </p:nvPicPr>
        <p:blipFill rotWithShape="1">
          <a:blip r:embed="rId3">
            <a:alphaModFix/>
          </a:blip>
          <a:srcRect/>
          <a:stretch/>
        </p:blipFill>
        <p:spPr>
          <a:xfrm>
            <a:off x="1524000" y="0"/>
            <a:ext cx="9082088" cy="6858000"/>
          </a:xfrm>
          <a:prstGeom prst="rect">
            <a:avLst/>
          </a:prstGeom>
          <a:noFill/>
          <a:ln>
            <a:noFill/>
          </a:ln>
        </p:spPr>
      </p:pic>
      <p:sp>
        <p:nvSpPr>
          <p:cNvPr id="175" name="Google Shape;175;p19"/>
          <p:cNvSpPr txBox="1"/>
          <p:nvPr/>
        </p:nvSpPr>
        <p:spPr>
          <a:xfrm>
            <a:off x="2095472" y="5572140"/>
            <a:ext cx="271281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450"/>
              <a:buFont typeface="Arial"/>
              <a:buNone/>
            </a:pPr>
            <a:r>
              <a:rPr lang="cs-CZ" sz="1800" b="0" i="0" u="none" strike="noStrike" cap="none">
                <a:solidFill>
                  <a:srgbClr val="FFFFFF"/>
                </a:solidFill>
                <a:latin typeface="Arial"/>
                <a:ea typeface="Arial"/>
                <a:cs typeface="Arial"/>
                <a:sym typeface="Arial"/>
              </a:rPr>
              <a:t>Kolotoč dluhů a splátek</a:t>
            </a:r>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CD29-E59E-6206-BF04-CD96EDA91407}"/>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426E48E5-5E14-63E7-0350-83C3285ABE4B}"/>
              </a:ext>
            </a:extLst>
          </p:cNvPr>
          <p:cNvSpPr>
            <a:spLocks noGrp="1"/>
          </p:cNvSpPr>
          <p:nvPr>
            <p:ph type="subTitle" idx="1"/>
          </p:nvPr>
        </p:nvSpPr>
        <p:spPr>
          <a:xfrm>
            <a:off x="5098093" y="691411"/>
            <a:ext cx="7093907" cy="5834647"/>
          </a:xfrm>
        </p:spPr>
        <p:txBody>
          <a:bodyPr/>
          <a:lstStyle/>
          <a:p>
            <a:r>
              <a:rPr lang="cs-CZ" dirty="0"/>
              <a:t>§ 136/1 </a:t>
            </a:r>
            <a:r>
              <a:rPr lang="cs-CZ" b="1" dirty="0"/>
              <a:t>Rozhodnutí o úpadku - </a:t>
            </a:r>
            <a:r>
              <a:rPr lang="cs-CZ" dirty="0"/>
              <a:t>údaj o tom, kdy nastávají účinky rozhodnutí o úpadku</a:t>
            </a:r>
            <a:endParaRPr lang="cs-CZ" b="1" dirty="0"/>
          </a:p>
          <a:p>
            <a:endParaRPr lang="cs-CZ" b="0" i="0" dirty="0">
              <a:solidFill>
                <a:srgbClr val="000000"/>
              </a:solidFill>
              <a:effectLst/>
              <a:latin typeface="Arial" panose="020B0604020202020204" pitchFamily="34" charset="0"/>
            </a:endParaRPr>
          </a:p>
          <a:p>
            <a:r>
              <a:rPr lang="cs-CZ" b="0" i="0" dirty="0">
                <a:solidFill>
                  <a:srgbClr val="000000"/>
                </a:solidFill>
                <a:effectLst/>
                <a:latin typeface="Arial" panose="020B0604020202020204" pitchFamily="34" charset="0"/>
              </a:rPr>
              <a:t>§ 173/1 Podání přihlášky - Věřitelé podávají přihlášky </a:t>
            </a:r>
            <a:r>
              <a:rPr lang="cs-CZ" dirty="0"/>
              <a:t>pohledávek</a:t>
            </a:r>
            <a:r>
              <a:rPr lang="cs-CZ" b="0" i="0" dirty="0">
                <a:solidFill>
                  <a:srgbClr val="000000"/>
                </a:solidFill>
                <a:effectLst/>
                <a:latin typeface="Arial" panose="020B0604020202020204" pitchFamily="34" charset="0"/>
              </a:rPr>
              <a:t> u insolvenčního soudu od zahájení insolvenčního řízení až do uplynutí lhůty stanovené rozhodnutím o úpadku. K přihláškám, které jsou podány později, insolvenční soud nepřihlíží a takto uplatněné pohledávky se v insolvenčním řízení neuspokojují. Věřitelé vykonatelných </a:t>
            </a:r>
            <a:r>
              <a:rPr lang="cs-CZ" dirty="0"/>
              <a:t>pohledávek</a:t>
            </a:r>
            <a:r>
              <a:rPr lang="cs-CZ" b="0" i="0" dirty="0">
                <a:solidFill>
                  <a:srgbClr val="000000"/>
                </a:solidFill>
                <a:effectLst/>
                <a:latin typeface="Arial" panose="020B0604020202020204" pitchFamily="34" charset="0"/>
              </a:rPr>
              <a:t> na náhradu škody nebo nemajetkové újmy způsobené trestným činem nebo na vydání bezdůvodného obohacení získaného trestným činem podávají přihlášky </a:t>
            </a:r>
            <a:r>
              <a:rPr lang="cs-CZ" dirty="0"/>
              <a:t>pohledávek</a:t>
            </a:r>
            <a:r>
              <a:rPr lang="cs-CZ" b="0" i="0" dirty="0">
                <a:solidFill>
                  <a:srgbClr val="000000"/>
                </a:solidFill>
                <a:effectLst/>
                <a:latin typeface="Arial" panose="020B0604020202020204" pitchFamily="34" charset="0"/>
              </a:rPr>
              <a:t> u insolvenčního soudu kdykoli v průběhu insolvenčního řízení, pokud v trestním řízení o tomto trestném činu byl zajištěn majetek v majetkové podstatě dlužníka a přihláška pohledávky byla podána v době, kdy zajištění podle </a:t>
            </a:r>
            <a:r>
              <a:rPr lang="cs-CZ" b="0" i="0" u="none" strike="noStrike" dirty="0">
                <a:solidFill>
                  <a:schemeClr val="tx1"/>
                </a:solidFill>
                <a:effectLst/>
                <a:latin typeface="Arial" panose="020B0604020202020204" pitchFamily="34" charset="0"/>
              </a:rPr>
              <a:t>trestního řádu</a:t>
            </a:r>
            <a:r>
              <a:rPr lang="cs-CZ" b="0" i="0" dirty="0">
                <a:solidFill>
                  <a:schemeClr val="tx1"/>
                </a:solidFill>
                <a:effectLst/>
                <a:latin typeface="Arial" panose="020B0604020202020204" pitchFamily="34" charset="0"/>
              </a:rPr>
              <a:t> trvá</a:t>
            </a:r>
            <a:r>
              <a:rPr lang="cs-CZ" b="0" i="0" dirty="0">
                <a:solidFill>
                  <a:srgbClr val="000000"/>
                </a:solidFill>
                <a:effectLst/>
                <a:latin typeface="Arial" panose="020B0604020202020204" pitchFamily="34" charset="0"/>
              </a:rPr>
              <a:t>.</a:t>
            </a:r>
          </a:p>
          <a:p>
            <a:r>
              <a:rPr lang="cs-CZ" dirty="0"/>
              <a:t>§ 173 - </a:t>
            </a:r>
            <a:r>
              <a:rPr lang="cs-CZ" b="1" dirty="0"/>
              <a:t>Podání přihlášky</a:t>
            </a:r>
          </a:p>
          <a:p>
            <a:endParaRPr lang="cs-CZ" dirty="0"/>
          </a:p>
          <a:p>
            <a:endParaRPr lang="cs-CZ" dirty="0"/>
          </a:p>
          <a:p>
            <a:endParaRPr lang="cs-CZ" dirty="0"/>
          </a:p>
        </p:txBody>
      </p:sp>
      <p:cxnSp>
        <p:nvCxnSpPr>
          <p:cNvPr id="5" name="Přímá spojnice 4">
            <a:extLst>
              <a:ext uri="{FF2B5EF4-FFF2-40B4-BE49-F238E27FC236}">
                <a16:creationId xmlns:a16="http://schemas.microsoft.com/office/drawing/2014/main" id="{A84C54B6-FD14-4B55-887A-F1892F3C8B9D}"/>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55754D53-C3C0-B976-4D8E-40C2FAC10982}"/>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9A61E5A2-DFCA-AA4E-2C2E-5A4371C822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645090"/>
            <a:ext cx="914400" cy="914400"/>
          </a:xfrm>
          <a:prstGeom prst="rect">
            <a:avLst/>
          </a:prstGeom>
        </p:spPr>
      </p:pic>
      <p:cxnSp>
        <p:nvCxnSpPr>
          <p:cNvPr id="4" name="Přímá spojnice 3">
            <a:extLst>
              <a:ext uri="{FF2B5EF4-FFF2-40B4-BE49-F238E27FC236}">
                <a16:creationId xmlns:a16="http://schemas.microsoft.com/office/drawing/2014/main" id="{CCC702BE-13BC-2989-81EC-E63BE9CE7368}"/>
              </a:ext>
            </a:extLst>
          </p:cNvPr>
          <p:cNvCxnSpPr>
            <a:cxnSpLocks/>
          </p:cNvCxnSpPr>
          <p:nvPr/>
        </p:nvCxnSpPr>
        <p:spPr>
          <a:xfrm>
            <a:off x="2970757" y="1102290"/>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cký objekt 6" descr="Deska s klipem, odznak se souvislou výplní">
            <a:extLst>
              <a:ext uri="{FF2B5EF4-FFF2-40B4-BE49-F238E27FC236}">
                <a16:creationId xmlns:a16="http://schemas.microsoft.com/office/drawing/2014/main" id="{73B1FCFD-3ABF-22B6-C5C5-2A948C0D6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5611658"/>
            <a:ext cx="914400" cy="914400"/>
          </a:xfrm>
          <a:prstGeom prst="rect">
            <a:avLst/>
          </a:prstGeom>
        </p:spPr>
      </p:pic>
    </p:spTree>
    <p:extLst>
      <p:ext uri="{BB962C8B-B14F-4D97-AF65-F5344CB8AC3E}">
        <p14:creationId xmlns:p14="http://schemas.microsoft.com/office/powerpoint/2010/main" val="41346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04EF3-2C8F-0237-9852-CF2F39863A1E}"/>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54C39377-1280-580C-F46D-B8A7CBB50F04}"/>
              </a:ext>
            </a:extLst>
          </p:cNvPr>
          <p:cNvSpPr>
            <a:spLocks noGrp="1"/>
          </p:cNvSpPr>
          <p:nvPr>
            <p:ph type="subTitle" idx="1"/>
          </p:nvPr>
        </p:nvSpPr>
        <p:spPr>
          <a:xfrm>
            <a:off x="5098093" y="691411"/>
            <a:ext cx="7093907" cy="5834647"/>
          </a:xfrm>
        </p:spPr>
        <p:txBody>
          <a:bodyPr/>
          <a:lstStyle/>
          <a:p>
            <a:r>
              <a:rPr lang="cs-CZ" dirty="0"/>
              <a:t>§ 136/1 </a:t>
            </a:r>
            <a:r>
              <a:rPr lang="cs-CZ" b="1" dirty="0"/>
              <a:t>Rozhodnutí o úpadku - </a:t>
            </a:r>
            <a:r>
              <a:rPr lang="cs-CZ" dirty="0"/>
              <a:t>údaj o tom, kdy nastávají účinky rozhodnutí o úpadku</a:t>
            </a:r>
            <a:endParaRPr lang="cs-CZ" b="1" dirty="0"/>
          </a:p>
          <a:p>
            <a:endParaRPr lang="cs-CZ" b="0" i="0" dirty="0">
              <a:solidFill>
                <a:srgbClr val="000000"/>
              </a:solidFill>
              <a:effectLst/>
              <a:latin typeface="Arial" panose="020B0604020202020204" pitchFamily="34" charset="0"/>
            </a:endParaRPr>
          </a:p>
          <a:p>
            <a:r>
              <a:rPr lang="cs-CZ" b="0" i="0" dirty="0">
                <a:solidFill>
                  <a:srgbClr val="000000"/>
                </a:solidFill>
                <a:effectLst/>
                <a:latin typeface="Arial" panose="020B0604020202020204" pitchFamily="34" charset="0"/>
              </a:rPr>
              <a:t>§ 173/2 Podání přihlášky - Přihlašují se i pohledávky, které již byly uplatněny u soudu, jakož i pohledávky vykonatelné včetně těch, které jsou vymáhány výkonem rozhodnutí nebo exekucí.</a:t>
            </a:r>
          </a:p>
          <a:p>
            <a:endParaRPr lang="cs-CZ" b="0" i="0" dirty="0">
              <a:solidFill>
                <a:srgbClr val="000000"/>
              </a:solidFill>
              <a:effectLst/>
              <a:latin typeface="Arial" panose="020B0604020202020204" pitchFamily="34" charset="0"/>
            </a:endParaRPr>
          </a:p>
          <a:p>
            <a:r>
              <a:rPr lang="cs-CZ" b="0" i="0" dirty="0">
                <a:solidFill>
                  <a:srgbClr val="000000"/>
                </a:solidFill>
                <a:effectLst/>
                <a:latin typeface="Arial" panose="020B0604020202020204" pitchFamily="34" charset="0"/>
              </a:rPr>
              <a:t>§ 173/2 Podání přihlášky - Přihlásit lze i pohledávku nesplatnou nebo pohledávku vázanou na podmínku. Pohledávky věřitelů vázané na splnění rozvazovací podmínky se považují v insolvenčním řízení za nepodmíněné, dokud rozvazovací podmínka není splněna. Na pohledávky věřitelů vázané na splnění odkládací podmínky nemá zahájení insolvenčního řízení vliv.</a:t>
            </a:r>
          </a:p>
          <a:p>
            <a:endParaRPr lang="cs-CZ" b="0" i="0" dirty="0">
              <a:solidFill>
                <a:srgbClr val="000000"/>
              </a:solidFill>
              <a:effectLst/>
              <a:latin typeface="Arial" panose="020B0604020202020204" pitchFamily="34" charset="0"/>
            </a:endParaRPr>
          </a:p>
          <a:p>
            <a:r>
              <a:rPr lang="cs-CZ" dirty="0"/>
              <a:t>§ 173 - </a:t>
            </a:r>
            <a:r>
              <a:rPr lang="cs-CZ" b="1" dirty="0"/>
              <a:t>Podání přihlášky</a:t>
            </a:r>
          </a:p>
          <a:p>
            <a:endParaRPr lang="cs-CZ" dirty="0"/>
          </a:p>
          <a:p>
            <a:endParaRPr lang="cs-CZ" dirty="0"/>
          </a:p>
          <a:p>
            <a:endParaRPr lang="cs-CZ" dirty="0"/>
          </a:p>
        </p:txBody>
      </p:sp>
      <p:cxnSp>
        <p:nvCxnSpPr>
          <p:cNvPr id="5" name="Přímá spojnice 4">
            <a:extLst>
              <a:ext uri="{FF2B5EF4-FFF2-40B4-BE49-F238E27FC236}">
                <a16:creationId xmlns:a16="http://schemas.microsoft.com/office/drawing/2014/main" id="{3DC0D426-E43C-19FD-A68E-152757172DBD}"/>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71B2BE8B-E080-8B7E-C382-B6D686048D16}"/>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60EA609F-6ED7-80B3-91C4-F76364237D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645090"/>
            <a:ext cx="914400" cy="914400"/>
          </a:xfrm>
          <a:prstGeom prst="rect">
            <a:avLst/>
          </a:prstGeom>
        </p:spPr>
      </p:pic>
      <p:cxnSp>
        <p:nvCxnSpPr>
          <p:cNvPr id="4" name="Přímá spojnice 3">
            <a:extLst>
              <a:ext uri="{FF2B5EF4-FFF2-40B4-BE49-F238E27FC236}">
                <a16:creationId xmlns:a16="http://schemas.microsoft.com/office/drawing/2014/main" id="{876F3E1F-4C56-6A8F-43C9-E55C431A4A18}"/>
              </a:ext>
            </a:extLst>
          </p:cNvPr>
          <p:cNvCxnSpPr>
            <a:cxnSpLocks/>
          </p:cNvCxnSpPr>
          <p:nvPr/>
        </p:nvCxnSpPr>
        <p:spPr>
          <a:xfrm>
            <a:off x="2970757" y="1102290"/>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cký objekt 6" descr="Deska s klipem, odznak se souvislou výplní">
            <a:extLst>
              <a:ext uri="{FF2B5EF4-FFF2-40B4-BE49-F238E27FC236}">
                <a16:creationId xmlns:a16="http://schemas.microsoft.com/office/drawing/2014/main" id="{5F6C6B92-4035-9491-F1B5-7015542C51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5611658"/>
            <a:ext cx="914400" cy="914400"/>
          </a:xfrm>
          <a:prstGeom prst="rect">
            <a:avLst/>
          </a:prstGeom>
        </p:spPr>
      </p:pic>
    </p:spTree>
    <p:extLst>
      <p:ext uri="{BB962C8B-B14F-4D97-AF65-F5344CB8AC3E}">
        <p14:creationId xmlns:p14="http://schemas.microsoft.com/office/powerpoint/2010/main" val="1457188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F254-8D02-73C5-E9CE-D0219FD5ED68}"/>
            </a:ext>
          </a:extLst>
        </p:cNvPr>
        <p:cNvGrpSpPr/>
        <p:nvPr/>
      </p:nvGrpSpPr>
      <p:grpSpPr>
        <a:xfrm>
          <a:off x="0" y="0"/>
          <a:ext cx="0" cy="0"/>
          <a:chOff x="0" y="0"/>
          <a:chExt cx="0" cy="0"/>
        </a:xfrm>
      </p:grpSpPr>
      <p:sp>
        <p:nvSpPr>
          <p:cNvPr id="3" name="Podnadpis 2">
            <a:extLst>
              <a:ext uri="{FF2B5EF4-FFF2-40B4-BE49-F238E27FC236}">
                <a16:creationId xmlns:a16="http://schemas.microsoft.com/office/drawing/2014/main" id="{C1164EAB-1EA2-3084-E52E-E0BC6BB43B10}"/>
              </a:ext>
            </a:extLst>
          </p:cNvPr>
          <p:cNvSpPr>
            <a:spLocks noGrp="1"/>
          </p:cNvSpPr>
          <p:nvPr>
            <p:ph type="subTitle" idx="1"/>
          </p:nvPr>
        </p:nvSpPr>
        <p:spPr>
          <a:xfrm>
            <a:off x="5098093" y="691411"/>
            <a:ext cx="7093907" cy="5834647"/>
          </a:xfrm>
        </p:spPr>
        <p:txBody>
          <a:bodyPr/>
          <a:lstStyle/>
          <a:p>
            <a:r>
              <a:rPr lang="cs-CZ" dirty="0"/>
              <a:t>§ 136/1 </a:t>
            </a:r>
            <a:r>
              <a:rPr lang="cs-CZ" b="1" dirty="0"/>
              <a:t>Rozhodnutí o úpadku - </a:t>
            </a:r>
            <a:r>
              <a:rPr lang="cs-CZ" dirty="0"/>
              <a:t>údaj o tom, kdy nastávají účinky rozhodnutí o úpadku</a:t>
            </a:r>
            <a:endParaRPr lang="cs-CZ" b="1" dirty="0"/>
          </a:p>
          <a:p>
            <a:endParaRPr lang="cs-CZ" b="0" i="0" dirty="0">
              <a:solidFill>
                <a:srgbClr val="000000"/>
              </a:solidFill>
              <a:effectLst/>
              <a:latin typeface="Arial" panose="020B0604020202020204" pitchFamily="34" charset="0"/>
            </a:endParaRPr>
          </a:p>
          <a:p>
            <a:r>
              <a:rPr lang="cs-CZ" b="0" i="0" dirty="0">
                <a:solidFill>
                  <a:srgbClr val="000000"/>
                </a:solidFill>
                <a:effectLst/>
                <a:latin typeface="Arial" panose="020B0604020202020204" pitchFamily="34" charset="0"/>
              </a:rPr>
              <a:t>§ 173/4 Podání přihlášky - Přihláška pohledávky má pro běh lhůty k promlčení nebo pro zánik práva stejné účinky jako žaloba nebo jiné uplatnění práva u soudu, a to ode dne, kdy došla insolvenčnímu soudu. Přihlášku pohledávky, která je podána u jiného než insolvenčního soudu, postoupí tento soud neprodleně soudu insolvenčnímu, aniž o tom vydává rozhodnutí; účinky spojené s podáním takové přihlášky nastávají dnem, kdy přihláška dojde insolvenčnímu soudu.</a:t>
            </a:r>
            <a:endParaRPr lang="cs-CZ" dirty="0"/>
          </a:p>
          <a:p>
            <a:endParaRPr lang="cs-CZ" b="0" i="0" dirty="0">
              <a:solidFill>
                <a:srgbClr val="000000"/>
              </a:solidFill>
              <a:effectLst/>
              <a:latin typeface="Arial" panose="020B0604020202020204" pitchFamily="34" charset="0"/>
            </a:endParaRPr>
          </a:p>
          <a:p>
            <a:endParaRPr lang="cs-CZ" dirty="0"/>
          </a:p>
          <a:p>
            <a:endParaRPr lang="cs-CZ" dirty="0"/>
          </a:p>
          <a:p>
            <a:endParaRPr lang="cs-CZ" dirty="0"/>
          </a:p>
          <a:p>
            <a:r>
              <a:rPr lang="cs-CZ" dirty="0"/>
              <a:t>§ 173 - </a:t>
            </a:r>
            <a:r>
              <a:rPr lang="cs-CZ" b="1" dirty="0"/>
              <a:t>Podání přihlášky</a:t>
            </a:r>
          </a:p>
          <a:p>
            <a:endParaRPr lang="cs-CZ" dirty="0"/>
          </a:p>
          <a:p>
            <a:endParaRPr lang="cs-CZ" dirty="0"/>
          </a:p>
          <a:p>
            <a:endParaRPr lang="cs-CZ" dirty="0"/>
          </a:p>
        </p:txBody>
      </p:sp>
      <p:cxnSp>
        <p:nvCxnSpPr>
          <p:cNvPr id="5" name="Přímá spojnice 4">
            <a:extLst>
              <a:ext uri="{FF2B5EF4-FFF2-40B4-BE49-F238E27FC236}">
                <a16:creationId xmlns:a16="http://schemas.microsoft.com/office/drawing/2014/main" id="{330A8A85-DF20-2243-8261-B6BD0756A690}"/>
              </a:ext>
            </a:extLst>
          </p:cNvPr>
          <p:cNvCxnSpPr>
            <a:cxnSpLocks/>
          </p:cNvCxnSpPr>
          <p:nvPr/>
        </p:nvCxnSpPr>
        <p:spPr>
          <a:xfrm>
            <a:off x="4070959" y="1102290"/>
            <a:ext cx="0" cy="5041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92819E7F-F81B-7992-2B27-5F030D53F011}"/>
              </a:ext>
            </a:extLst>
          </p:cNvPr>
          <p:cNvCxnSpPr>
            <a:cxnSpLocks/>
          </p:cNvCxnSpPr>
          <p:nvPr/>
        </p:nvCxnSpPr>
        <p:spPr>
          <a:xfrm>
            <a:off x="3043825" y="6144016"/>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cký objekt 13" descr="Deska s klipem, odznak se souvislou výplní">
            <a:extLst>
              <a:ext uri="{FF2B5EF4-FFF2-40B4-BE49-F238E27FC236}">
                <a16:creationId xmlns:a16="http://schemas.microsoft.com/office/drawing/2014/main" id="{DDA46C0A-5287-204C-2861-035779564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645090"/>
            <a:ext cx="914400" cy="914400"/>
          </a:xfrm>
          <a:prstGeom prst="rect">
            <a:avLst/>
          </a:prstGeom>
        </p:spPr>
      </p:pic>
      <p:cxnSp>
        <p:nvCxnSpPr>
          <p:cNvPr id="4" name="Přímá spojnice 3">
            <a:extLst>
              <a:ext uri="{FF2B5EF4-FFF2-40B4-BE49-F238E27FC236}">
                <a16:creationId xmlns:a16="http://schemas.microsoft.com/office/drawing/2014/main" id="{2E9D8695-CC3A-327A-B0BC-131E2C5079C3}"/>
              </a:ext>
            </a:extLst>
          </p:cNvPr>
          <p:cNvCxnSpPr>
            <a:cxnSpLocks/>
          </p:cNvCxnSpPr>
          <p:nvPr/>
        </p:nvCxnSpPr>
        <p:spPr>
          <a:xfrm>
            <a:off x="2970757" y="1102290"/>
            <a:ext cx="20542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cký objekt 6" descr="Deska s klipem, odznak se souvislou výplní">
            <a:extLst>
              <a:ext uri="{FF2B5EF4-FFF2-40B4-BE49-F238E27FC236}">
                <a16:creationId xmlns:a16="http://schemas.microsoft.com/office/drawing/2014/main" id="{9EF5DABD-A9D4-198B-EB0E-0E5336C976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5106" y="5611658"/>
            <a:ext cx="914400" cy="914400"/>
          </a:xfrm>
          <a:prstGeom prst="rect">
            <a:avLst/>
          </a:prstGeom>
        </p:spPr>
      </p:pic>
    </p:spTree>
    <p:extLst>
      <p:ext uri="{BB962C8B-B14F-4D97-AF65-F5344CB8AC3E}">
        <p14:creationId xmlns:p14="http://schemas.microsoft.com/office/powerpoint/2010/main" val="3839539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p:nvPr/>
        </p:nvSpPr>
        <p:spPr>
          <a:xfrm>
            <a:off x="1847851" y="0"/>
            <a:ext cx="8640763" cy="68634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cs-CZ" sz="4400" b="1" i="0" u="sng" strike="noStrike" cap="none">
                <a:solidFill>
                  <a:schemeClr val="hlink"/>
                </a:solidFill>
                <a:latin typeface="Arial"/>
                <a:ea typeface="Arial"/>
                <a:cs typeface="Arial"/>
                <a:sym typeface="Arial"/>
                <a:hlinkClick r:id="rId3"/>
              </a:rPr>
              <a:t>§ 140e</a:t>
            </a:r>
            <a:endParaRPr/>
          </a:p>
          <a:p>
            <a:pPr marL="0" marR="0" lvl="0" indent="0" algn="l" rtl="0">
              <a:lnSpc>
                <a:spcPct val="100000"/>
              </a:lnSpc>
              <a:spcBef>
                <a:spcPts val="0"/>
              </a:spcBef>
              <a:spcAft>
                <a:spcPts val="0"/>
              </a:spcAft>
              <a:buClr>
                <a:srgbClr val="000000"/>
              </a:buClr>
              <a:buSzPts val="1100"/>
              <a:buFont typeface="Arial"/>
              <a:buNone/>
            </a:pPr>
            <a:r>
              <a:rPr lang="cs-CZ" sz="4400" b="1" i="0" u="none" strike="noStrike" cap="none">
                <a:solidFill>
                  <a:srgbClr val="000000"/>
                </a:solidFill>
                <a:latin typeface="Arial"/>
                <a:ea typeface="Arial"/>
                <a:cs typeface="Arial"/>
                <a:sym typeface="Arial"/>
              </a:rPr>
              <a:t>Výkon rozhodnutí a exekuce</a:t>
            </a:r>
            <a:endParaRPr/>
          </a:p>
          <a:p>
            <a:pPr marL="0" marR="0" lvl="0" indent="0" algn="l" rtl="0">
              <a:lnSpc>
                <a:spcPct val="100000"/>
              </a:lnSpc>
              <a:spcBef>
                <a:spcPts val="0"/>
              </a:spcBef>
              <a:spcAft>
                <a:spcPts val="0"/>
              </a:spcAft>
              <a:buClr>
                <a:srgbClr val="000000"/>
              </a:buClr>
              <a:buSzPts val="1100"/>
              <a:buFont typeface="Arial"/>
              <a:buNone/>
            </a:pPr>
            <a:r>
              <a:rPr lang="cs-CZ" sz="4400" b="0" i="1" u="none" strike="noStrike" cap="none">
                <a:solidFill>
                  <a:srgbClr val="000000"/>
                </a:solidFill>
                <a:latin typeface="Arial"/>
                <a:ea typeface="Arial"/>
                <a:cs typeface="Arial"/>
                <a:sym typeface="Arial"/>
              </a:rPr>
              <a:t>(1)</a:t>
            </a:r>
            <a:r>
              <a:rPr lang="cs-CZ" sz="4400" b="0" i="0" u="none" strike="noStrike" cap="none">
                <a:solidFill>
                  <a:srgbClr val="000000"/>
                </a:solidFill>
                <a:latin typeface="Arial"/>
                <a:ea typeface="Arial"/>
                <a:cs typeface="Arial"/>
                <a:sym typeface="Arial"/>
              </a:rPr>
              <a:t> </a:t>
            </a:r>
            <a:r>
              <a:rPr lang="cs-CZ" sz="4400" b="0" i="0" u="sng" strike="noStrike" cap="none">
                <a:solidFill>
                  <a:srgbClr val="000000"/>
                </a:solidFill>
                <a:latin typeface="Arial"/>
                <a:ea typeface="Arial"/>
                <a:cs typeface="Arial"/>
                <a:sym typeface="Arial"/>
              </a:rPr>
              <a:t>V době, po kterou trvají účinky rozhodnutí o úpadku, nelze nařídit nebo zahájit výkon rozhodnutí nebo exekuci, která by postihovala majetek ve vlastnictví dlužníka, jakož i jiný majetek, který náleží do majetkové podstaty</a:t>
            </a:r>
            <a:r>
              <a:rPr lang="cs-CZ" sz="4400" b="0" i="0" u="none" strike="noStrike" cap="none">
                <a:solidFill>
                  <a:srgbClr val="000000"/>
                </a:solidFill>
                <a:latin typeface="Arial"/>
                <a:ea typeface="Arial"/>
                <a:cs typeface="Arial"/>
                <a:sym typeface="Arial"/>
              </a:rPr>
              <a:t>; </a:t>
            </a:r>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1CB7A65-3FFE-B6F2-EF7D-A80BF373BF6B}"/>
              </a:ext>
            </a:extLst>
          </p:cNvPr>
          <p:cNvPicPr>
            <a:picLocks noChangeAspect="1"/>
          </p:cNvPicPr>
          <p:nvPr/>
        </p:nvPicPr>
        <p:blipFill>
          <a:blip r:embed="rId2"/>
          <a:stretch>
            <a:fillRect/>
          </a:stretch>
        </p:blipFill>
        <p:spPr>
          <a:xfrm>
            <a:off x="771407" y="0"/>
            <a:ext cx="11420593" cy="6858000"/>
          </a:xfrm>
          <a:prstGeom prst="rect">
            <a:avLst/>
          </a:prstGeom>
        </p:spPr>
      </p:pic>
      <p:sp>
        <p:nvSpPr>
          <p:cNvPr id="6" name="Šipka: doprava 5">
            <a:extLst>
              <a:ext uri="{FF2B5EF4-FFF2-40B4-BE49-F238E27FC236}">
                <a16:creationId xmlns:a16="http://schemas.microsoft.com/office/drawing/2014/main" id="{9F641B12-FF46-BE5F-2F20-2B249A63EAC6}"/>
              </a:ext>
            </a:extLst>
          </p:cNvPr>
          <p:cNvSpPr/>
          <p:nvPr/>
        </p:nvSpPr>
        <p:spPr>
          <a:xfrm rot="8753005">
            <a:off x="3244124" y="3726688"/>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extLst>
              <a:ext uri="{FF2B5EF4-FFF2-40B4-BE49-F238E27FC236}">
                <a16:creationId xmlns:a16="http://schemas.microsoft.com/office/drawing/2014/main" id="{D0FCE5B6-D39F-1667-E532-27AC4E45B86F}"/>
              </a:ext>
            </a:extLst>
          </p:cNvPr>
          <p:cNvSpPr/>
          <p:nvPr/>
        </p:nvSpPr>
        <p:spPr>
          <a:xfrm rot="8753005">
            <a:off x="4562474" y="4580544"/>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F4F5387E-FCE6-F70F-D790-35852743AC95}"/>
              </a:ext>
            </a:extLst>
          </p:cNvPr>
          <p:cNvSpPr/>
          <p:nvPr/>
        </p:nvSpPr>
        <p:spPr>
          <a:xfrm rot="8753005">
            <a:off x="8172056" y="424442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8594F094-9908-84B5-A2B9-6F7815427DFA}"/>
              </a:ext>
            </a:extLst>
          </p:cNvPr>
          <p:cNvSpPr/>
          <p:nvPr/>
        </p:nvSpPr>
        <p:spPr>
          <a:xfrm>
            <a:off x="3181609" y="105337"/>
            <a:ext cx="3832965" cy="23748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22031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DA09E28-614A-9D12-D0ED-1A9F7EA1B702}"/>
              </a:ext>
            </a:extLst>
          </p:cNvPr>
          <p:cNvPicPr>
            <a:picLocks noChangeAspect="1"/>
          </p:cNvPicPr>
          <p:nvPr/>
        </p:nvPicPr>
        <p:blipFill>
          <a:blip r:embed="rId2"/>
          <a:stretch>
            <a:fillRect/>
          </a:stretch>
        </p:blipFill>
        <p:spPr>
          <a:xfrm>
            <a:off x="1049223" y="0"/>
            <a:ext cx="9792929" cy="6858000"/>
          </a:xfrm>
          <a:prstGeom prst="rect">
            <a:avLst/>
          </a:prstGeom>
        </p:spPr>
      </p:pic>
      <p:sp>
        <p:nvSpPr>
          <p:cNvPr id="6" name="Šipka: doprava 5">
            <a:extLst>
              <a:ext uri="{FF2B5EF4-FFF2-40B4-BE49-F238E27FC236}">
                <a16:creationId xmlns:a16="http://schemas.microsoft.com/office/drawing/2014/main" id="{D554C0A1-D582-52EA-FCB8-CBC0AEED82EE}"/>
              </a:ext>
            </a:extLst>
          </p:cNvPr>
          <p:cNvSpPr/>
          <p:nvPr/>
        </p:nvSpPr>
        <p:spPr>
          <a:xfrm rot="8753005">
            <a:off x="2996722" y="4780961"/>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extLst>
              <a:ext uri="{FF2B5EF4-FFF2-40B4-BE49-F238E27FC236}">
                <a16:creationId xmlns:a16="http://schemas.microsoft.com/office/drawing/2014/main" id="{5CD6BC27-3E53-80D9-C2D1-5CC11C3D6755}"/>
              </a:ext>
            </a:extLst>
          </p:cNvPr>
          <p:cNvSpPr/>
          <p:nvPr/>
        </p:nvSpPr>
        <p:spPr>
          <a:xfrm rot="11949728">
            <a:off x="2649261" y="59935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51851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E84B1CA6-62C3-2927-7F39-358EB0758B87}"/>
              </a:ext>
            </a:extLst>
          </p:cNvPr>
          <p:cNvSpPr/>
          <p:nvPr/>
        </p:nvSpPr>
        <p:spPr>
          <a:xfrm>
            <a:off x="3544866" y="1089764"/>
            <a:ext cx="3645074" cy="20166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AD55A04C-BB34-6CD8-F91F-4D7B92F8EBBF}"/>
              </a:ext>
            </a:extLst>
          </p:cNvPr>
          <p:cNvPicPr>
            <a:picLocks noChangeAspect="1"/>
          </p:cNvPicPr>
          <p:nvPr/>
        </p:nvPicPr>
        <p:blipFill>
          <a:blip r:embed="rId2"/>
          <a:stretch>
            <a:fillRect/>
          </a:stretch>
        </p:blipFill>
        <p:spPr>
          <a:xfrm>
            <a:off x="1916482" y="0"/>
            <a:ext cx="10275518" cy="6858000"/>
          </a:xfrm>
          <a:prstGeom prst="rect">
            <a:avLst/>
          </a:prstGeom>
        </p:spPr>
      </p:pic>
      <p:sp>
        <p:nvSpPr>
          <p:cNvPr id="10" name="Šipka: doprava 9">
            <a:extLst>
              <a:ext uri="{FF2B5EF4-FFF2-40B4-BE49-F238E27FC236}">
                <a16:creationId xmlns:a16="http://schemas.microsoft.com/office/drawing/2014/main" id="{E795B830-6210-66B3-9A14-32D1DEF13446}"/>
              </a:ext>
            </a:extLst>
          </p:cNvPr>
          <p:cNvSpPr/>
          <p:nvPr/>
        </p:nvSpPr>
        <p:spPr>
          <a:xfrm rot="8753005">
            <a:off x="6425735" y="5480332"/>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a:extLst>
              <a:ext uri="{FF2B5EF4-FFF2-40B4-BE49-F238E27FC236}">
                <a16:creationId xmlns:a16="http://schemas.microsoft.com/office/drawing/2014/main" id="{7A0BB72B-0BF3-A6D1-526F-3880D0C75674}"/>
              </a:ext>
            </a:extLst>
          </p:cNvPr>
          <p:cNvSpPr/>
          <p:nvPr/>
        </p:nvSpPr>
        <p:spPr>
          <a:xfrm rot="8753005">
            <a:off x="8720087" y="5311229"/>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a:extLst>
              <a:ext uri="{FF2B5EF4-FFF2-40B4-BE49-F238E27FC236}">
                <a16:creationId xmlns:a16="http://schemas.microsoft.com/office/drawing/2014/main" id="{971AB215-EB01-EE1A-24F3-56348F10D161}"/>
              </a:ext>
            </a:extLst>
          </p:cNvPr>
          <p:cNvSpPr/>
          <p:nvPr/>
        </p:nvSpPr>
        <p:spPr>
          <a:xfrm>
            <a:off x="4146115" y="956331"/>
            <a:ext cx="3532340" cy="19164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18813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FEAE7D4-6DA6-8034-5448-C07C1E636A02}"/>
              </a:ext>
            </a:extLst>
          </p:cNvPr>
          <p:cNvPicPr>
            <a:picLocks noChangeAspect="1"/>
          </p:cNvPicPr>
          <p:nvPr/>
        </p:nvPicPr>
        <p:blipFill>
          <a:blip r:embed="rId2"/>
          <a:stretch>
            <a:fillRect/>
          </a:stretch>
        </p:blipFill>
        <p:spPr>
          <a:xfrm>
            <a:off x="3546781" y="0"/>
            <a:ext cx="5910370" cy="6858000"/>
          </a:xfrm>
          <a:prstGeom prst="rect">
            <a:avLst/>
          </a:prstGeom>
        </p:spPr>
      </p:pic>
      <p:sp>
        <p:nvSpPr>
          <p:cNvPr id="6" name="Obdélník 5">
            <a:extLst>
              <a:ext uri="{FF2B5EF4-FFF2-40B4-BE49-F238E27FC236}">
                <a16:creationId xmlns:a16="http://schemas.microsoft.com/office/drawing/2014/main" id="{894EED73-B20A-ED4F-5F08-DA184AE9B694}"/>
              </a:ext>
            </a:extLst>
          </p:cNvPr>
          <p:cNvSpPr/>
          <p:nvPr/>
        </p:nvSpPr>
        <p:spPr>
          <a:xfrm>
            <a:off x="4572000" y="275573"/>
            <a:ext cx="3970751" cy="200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50940B2B-D82D-CD6E-2407-B54B78AE8412}"/>
              </a:ext>
            </a:extLst>
          </p:cNvPr>
          <p:cNvSpPr/>
          <p:nvPr/>
        </p:nvSpPr>
        <p:spPr>
          <a:xfrm>
            <a:off x="4421688" y="613775"/>
            <a:ext cx="4121063" cy="10897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48048680-183B-0A08-2915-5B4E4EE58CA4}"/>
              </a:ext>
            </a:extLst>
          </p:cNvPr>
          <p:cNvSpPr/>
          <p:nvPr/>
        </p:nvSpPr>
        <p:spPr>
          <a:xfrm>
            <a:off x="5999967" y="2217107"/>
            <a:ext cx="3306871" cy="325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76F17546-1B90-0557-763E-04BB4140F67B}"/>
              </a:ext>
            </a:extLst>
          </p:cNvPr>
          <p:cNvSpPr/>
          <p:nvPr/>
        </p:nvSpPr>
        <p:spPr>
          <a:xfrm>
            <a:off x="4133589" y="2392471"/>
            <a:ext cx="1866378" cy="300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598D2C25-1963-9AF0-434D-C0DAFA394FB1}"/>
              </a:ext>
            </a:extLst>
          </p:cNvPr>
          <p:cNvSpPr/>
          <p:nvPr/>
        </p:nvSpPr>
        <p:spPr>
          <a:xfrm>
            <a:off x="6413326" y="2893512"/>
            <a:ext cx="2893512" cy="413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FA59AE8A-23CB-E9FF-C099-6D21CCEDC98D}"/>
              </a:ext>
            </a:extLst>
          </p:cNvPr>
          <p:cNvSpPr/>
          <p:nvPr/>
        </p:nvSpPr>
        <p:spPr>
          <a:xfrm>
            <a:off x="4133589" y="3106455"/>
            <a:ext cx="2279737" cy="125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DFCDE488-B363-E859-0733-38D416B25C31}"/>
              </a:ext>
            </a:extLst>
          </p:cNvPr>
          <p:cNvSpPr/>
          <p:nvPr/>
        </p:nvSpPr>
        <p:spPr>
          <a:xfrm>
            <a:off x="6895578" y="3607494"/>
            <a:ext cx="964504" cy="100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6A9C2542-302A-AEC0-1ABA-106A917BFC03}"/>
              </a:ext>
            </a:extLst>
          </p:cNvPr>
          <p:cNvSpPr/>
          <p:nvPr/>
        </p:nvSpPr>
        <p:spPr>
          <a:xfrm>
            <a:off x="3983275" y="3256767"/>
            <a:ext cx="5473875" cy="526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a:extLst>
              <a:ext uri="{FF2B5EF4-FFF2-40B4-BE49-F238E27FC236}">
                <a16:creationId xmlns:a16="http://schemas.microsoft.com/office/drawing/2014/main" id="{33B5D2C3-D97A-20EA-906E-8AFAE11A1403}"/>
              </a:ext>
            </a:extLst>
          </p:cNvPr>
          <p:cNvSpPr/>
          <p:nvPr/>
        </p:nvSpPr>
        <p:spPr>
          <a:xfrm rot="2705743">
            <a:off x="2354648" y="2551252"/>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59564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E87BE15-3063-4269-95BB-6B3C89711CD7}"/>
              </a:ext>
            </a:extLst>
          </p:cNvPr>
          <p:cNvSpPr txBox="1"/>
          <p:nvPr/>
        </p:nvSpPr>
        <p:spPr>
          <a:xfrm>
            <a:off x="981075" y="581025"/>
            <a:ext cx="10820400" cy="4093428"/>
          </a:xfrm>
          <a:prstGeom prst="rect">
            <a:avLst/>
          </a:prstGeom>
          <a:noFill/>
        </p:spPr>
        <p:txBody>
          <a:bodyPr wrap="square">
            <a:spAutoFit/>
          </a:bodyPr>
          <a:lstStyle/>
          <a:p>
            <a:pPr algn="just"/>
            <a:r>
              <a:rPr lang="cs-CZ" sz="4000" b="1" i="0" dirty="0">
                <a:solidFill>
                  <a:srgbClr val="FF8400"/>
                </a:solidFill>
                <a:effectLst/>
                <a:latin typeface="Arial" panose="020B0604020202020204" pitchFamily="34" charset="0"/>
              </a:rPr>
              <a:t>§ 243</a:t>
            </a:r>
          </a:p>
          <a:p>
            <a:pPr algn="l"/>
            <a:r>
              <a:rPr lang="cs-CZ" sz="2800" b="1" i="0" dirty="0">
                <a:solidFill>
                  <a:srgbClr val="08A8F8"/>
                </a:solidFill>
                <a:effectLst/>
                <a:latin typeface="Arial" panose="020B0604020202020204" pitchFamily="34" charset="0"/>
              </a:rPr>
              <a:t>Účinky insolvenčního řízení na daňové řízení</a:t>
            </a:r>
          </a:p>
          <a:p>
            <a:endParaRPr lang="cs-CZ" sz="3200" b="1" i="0" dirty="0">
              <a:solidFill>
                <a:srgbClr val="000000"/>
              </a:solidFill>
              <a:effectLst/>
              <a:latin typeface="Arial" panose="020B0604020202020204" pitchFamily="34" charset="0"/>
            </a:endParaRPr>
          </a:p>
          <a:p>
            <a:r>
              <a:rPr lang="cs-CZ" sz="3200" b="1" i="0" dirty="0">
                <a:solidFill>
                  <a:srgbClr val="000000"/>
                </a:solidFill>
                <a:effectLst/>
                <a:latin typeface="Arial" panose="020B0604020202020204" pitchFamily="34" charset="0"/>
              </a:rPr>
              <a:t>Ukončením přezkumného jednání nebo schválením zprávy o přezkumu soudem </a:t>
            </a:r>
            <a:r>
              <a:rPr lang="cs-CZ" sz="3200" b="1" i="0" dirty="0">
                <a:solidFill>
                  <a:srgbClr val="FF0000"/>
                </a:solidFill>
                <a:effectLst/>
                <a:latin typeface="Arial" panose="020B0604020202020204" pitchFamily="34" charset="0"/>
              </a:rPr>
              <a:t>nabývá nepravomocné rozhodnutí v nalézacím řízení týkajícím se pohledávek, které nejsou pohledávkami za majetkovou podstatou, právní moci.</a:t>
            </a:r>
            <a:endParaRPr lang="cs-CZ" sz="3200" b="1" dirty="0">
              <a:solidFill>
                <a:srgbClr val="FF0000"/>
              </a:solidFill>
            </a:endParaRPr>
          </a:p>
        </p:txBody>
      </p:sp>
    </p:spTree>
    <p:extLst>
      <p:ext uri="{BB962C8B-B14F-4D97-AF65-F5344CB8AC3E}">
        <p14:creationId xmlns:p14="http://schemas.microsoft.com/office/powerpoint/2010/main" val="3411755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B041-49E1-F892-F88C-B23B201819E2}"/>
            </a:ext>
          </a:extLst>
        </p:cNvPr>
        <p:cNvGrpSpPr/>
        <p:nvPr/>
      </p:nvGrpSpPr>
      <p:grpSpPr>
        <a:xfrm>
          <a:off x="0" y="0"/>
          <a:ext cx="0" cy="0"/>
          <a:chOff x="0" y="0"/>
          <a:chExt cx="0" cy="0"/>
        </a:xfrm>
      </p:grpSpPr>
      <p:sp>
        <p:nvSpPr>
          <p:cNvPr id="6" name="Obdélník 5">
            <a:extLst>
              <a:ext uri="{FF2B5EF4-FFF2-40B4-BE49-F238E27FC236}">
                <a16:creationId xmlns:a16="http://schemas.microsoft.com/office/drawing/2014/main" id="{1E185C4F-1DEB-029E-AF86-3152932B6258}"/>
              </a:ext>
            </a:extLst>
          </p:cNvPr>
          <p:cNvSpPr/>
          <p:nvPr/>
        </p:nvSpPr>
        <p:spPr>
          <a:xfrm>
            <a:off x="4572000" y="275573"/>
            <a:ext cx="3970751" cy="200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7F10655D-8FA6-CD74-DE15-A913905D7634}"/>
              </a:ext>
            </a:extLst>
          </p:cNvPr>
          <p:cNvSpPr/>
          <p:nvPr/>
        </p:nvSpPr>
        <p:spPr>
          <a:xfrm>
            <a:off x="4421688" y="613775"/>
            <a:ext cx="4121063" cy="10897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FC876190-6A62-0E2A-D09D-89EEBB6EC35C}"/>
              </a:ext>
            </a:extLst>
          </p:cNvPr>
          <p:cNvSpPr/>
          <p:nvPr/>
        </p:nvSpPr>
        <p:spPr>
          <a:xfrm>
            <a:off x="5999967" y="2217107"/>
            <a:ext cx="3306871" cy="325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DF50B760-8D48-1A51-1193-09844428BCC7}"/>
              </a:ext>
            </a:extLst>
          </p:cNvPr>
          <p:cNvSpPr/>
          <p:nvPr/>
        </p:nvSpPr>
        <p:spPr>
          <a:xfrm>
            <a:off x="4133589" y="2392471"/>
            <a:ext cx="1866378" cy="300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0E401E74-6067-23CC-C576-F473576BA3E2}"/>
              </a:ext>
            </a:extLst>
          </p:cNvPr>
          <p:cNvSpPr/>
          <p:nvPr/>
        </p:nvSpPr>
        <p:spPr>
          <a:xfrm>
            <a:off x="6413326" y="2893512"/>
            <a:ext cx="2893512" cy="413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3C6D753E-FE5B-51D3-5DEE-37670D37C80F}"/>
              </a:ext>
            </a:extLst>
          </p:cNvPr>
          <p:cNvSpPr/>
          <p:nvPr/>
        </p:nvSpPr>
        <p:spPr>
          <a:xfrm>
            <a:off x="4133589" y="3106455"/>
            <a:ext cx="2279737" cy="125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8F836B4A-B15D-2034-C680-50C4A01BA045}"/>
              </a:ext>
            </a:extLst>
          </p:cNvPr>
          <p:cNvSpPr/>
          <p:nvPr/>
        </p:nvSpPr>
        <p:spPr>
          <a:xfrm>
            <a:off x="6895578" y="3607494"/>
            <a:ext cx="964504" cy="100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0363AB3A-777F-250D-81EF-67FC8590DE82}"/>
              </a:ext>
            </a:extLst>
          </p:cNvPr>
          <p:cNvPicPr>
            <a:picLocks noChangeAspect="1"/>
          </p:cNvPicPr>
          <p:nvPr/>
        </p:nvPicPr>
        <p:blipFill>
          <a:blip r:embed="rId2"/>
          <a:stretch>
            <a:fillRect/>
          </a:stretch>
        </p:blipFill>
        <p:spPr>
          <a:xfrm>
            <a:off x="1302707" y="1103081"/>
            <a:ext cx="10889293" cy="5109033"/>
          </a:xfrm>
          <a:prstGeom prst="rect">
            <a:avLst/>
          </a:prstGeom>
        </p:spPr>
      </p:pic>
      <p:sp>
        <p:nvSpPr>
          <p:cNvPr id="4" name="Šipka: doprava 3">
            <a:extLst>
              <a:ext uri="{FF2B5EF4-FFF2-40B4-BE49-F238E27FC236}">
                <a16:creationId xmlns:a16="http://schemas.microsoft.com/office/drawing/2014/main" id="{97EE9AE2-9EB2-2E6C-1633-F3DB547B0E0E}"/>
              </a:ext>
            </a:extLst>
          </p:cNvPr>
          <p:cNvSpPr/>
          <p:nvPr/>
        </p:nvSpPr>
        <p:spPr>
          <a:xfrm rot="2705743">
            <a:off x="83587" y="2460438"/>
            <a:ext cx="2007219" cy="30214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a:extLst>
              <a:ext uri="{FF2B5EF4-FFF2-40B4-BE49-F238E27FC236}">
                <a16:creationId xmlns:a16="http://schemas.microsoft.com/office/drawing/2014/main" id="{0B356E53-9352-4093-66B0-8096187832D1}"/>
              </a:ext>
            </a:extLst>
          </p:cNvPr>
          <p:cNvSpPr/>
          <p:nvPr/>
        </p:nvSpPr>
        <p:spPr>
          <a:xfrm>
            <a:off x="1189974" y="3256767"/>
            <a:ext cx="3620022" cy="526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69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0D5E51F-B19E-4140-8E77-98A71EDC4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0"/>
            <a:ext cx="4783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33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F7D1BD1-613B-899E-230D-3AA648B9FB90}"/>
              </a:ext>
            </a:extLst>
          </p:cNvPr>
          <p:cNvPicPr>
            <a:picLocks noChangeAspect="1"/>
          </p:cNvPicPr>
          <p:nvPr/>
        </p:nvPicPr>
        <p:blipFill>
          <a:blip r:embed="rId2"/>
          <a:stretch>
            <a:fillRect/>
          </a:stretch>
        </p:blipFill>
        <p:spPr>
          <a:xfrm>
            <a:off x="1541390" y="350729"/>
            <a:ext cx="10148565" cy="5230331"/>
          </a:xfrm>
          <a:prstGeom prst="rect">
            <a:avLst/>
          </a:prstGeom>
        </p:spPr>
      </p:pic>
      <p:sp>
        <p:nvSpPr>
          <p:cNvPr id="6" name="Obdélník 5">
            <a:extLst>
              <a:ext uri="{FF2B5EF4-FFF2-40B4-BE49-F238E27FC236}">
                <a16:creationId xmlns:a16="http://schemas.microsoft.com/office/drawing/2014/main" id="{C1232B4F-04C5-8246-DC81-7ED9C0FECFE6}"/>
              </a:ext>
            </a:extLst>
          </p:cNvPr>
          <p:cNvSpPr/>
          <p:nvPr/>
        </p:nvSpPr>
        <p:spPr>
          <a:xfrm>
            <a:off x="7127310" y="3933173"/>
            <a:ext cx="3144032" cy="3006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4467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1"/>
          <p:cNvSpPr/>
          <p:nvPr/>
        </p:nvSpPr>
        <p:spPr>
          <a:xfrm>
            <a:off x="1803400" y="622638"/>
            <a:ext cx="9918700" cy="52014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EB Garamond"/>
              <a:buNone/>
            </a:pPr>
            <a:r>
              <a:rPr lang="cs-CZ" sz="4800" b="1" i="0" u="none" strike="noStrike" cap="none">
                <a:solidFill>
                  <a:schemeClr val="dk1"/>
                </a:solidFill>
                <a:latin typeface="EB Garamond"/>
                <a:ea typeface="EB Garamond"/>
                <a:cs typeface="EB Garamond"/>
                <a:sym typeface="EB Garamond"/>
              </a:rPr>
              <a:t>Letecké povinnosti může být zbaven ten, kdo je uznán za psychicky narušeného, a zároveň požádá o uvolnění. Ovšem to, že o uvolnění požádá, svědčí o jeho psychickém zdraví, takže být uvolněn nemůže! </a:t>
            </a:r>
            <a:endParaRPr/>
          </a:p>
          <a:p>
            <a:pPr marL="0" marR="0" lvl="0" indent="0" algn="l" rtl="0">
              <a:lnSpc>
                <a:spcPct val="100000"/>
              </a:lnSpc>
              <a:spcBef>
                <a:spcPts val="0"/>
              </a:spcBef>
              <a:spcAft>
                <a:spcPts val="0"/>
              </a:spcAft>
              <a:buClr>
                <a:schemeClr val="dk1"/>
              </a:buClr>
              <a:buSzPts val="1100"/>
              <a:buFont typeface="Century Gothic"/>
              <a:buNone/>
            </a:pPr>
            <a:r>
              <a:rPr lang="cs-CZ" sz="4400" b="1" i="0" u="none" strike="noStrike" cap="none">
                <a:solidFill>
                  <a:schemeClr val="dk1"/>
                </a:solidFill>
                <a:latin typeface="Century Gothic"/>
                <a:ea typeface="Century Gothic"/>
                <a:cs typeface="Century Gothic"/>
                <a:sym typeface="Century Gothic"/>
              </a:rPr>
              <a:t>(Hlava XXII- Joseph Heller)</a:t>
            </a:r>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58" descr="http://t2.gstatic.com/images?q=tbn:ANd9GcTc940o3DkEv5dj9eX8ArJD6VvNo1KsyIVucmoJ3AXQeQfnDXkwmK_YGAE2"/>
          <p:cNvPicPr preferRelativeResize="0"/>
          <p:nvPr/>
        </p:nvPicPr>
        <p:blipFill rotWithShape="1">
          <a:blip r:embed="rId3">
            <a:alphaModFix/>
          </a:blip>
          <a:srcRect/>
          <a:stretch/>
        </p:blipFill>
        <p:spPr>
          <a:xfrm>
            <a:off x="180975" y="0"/>
            <a:ext cx="10153650" cy="6858000"/>
          </a:xfrm>
          <a:prstGeom prst="rect">
            <a:avLst/>
          </a:prstGeom>
          <a:noFill/>
          <a:ln>
            <a:noFill/>
          </a:ln>
        </p:spPr>
      </p:pic>
      <p:sp>
        <p:nvSpPr>
          <p:cNvPr id="431" name="Google Shape;431;p58"/>
          <p:cNvSpPr txBox="1"/>
          <p:nvPr/>
        </p:nvSpPr>
        <p:spPr>
          <a:xfrm>
            <a:off x="2095500" y="5956563"/>
            <a:ext cx="775084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cs-CZ" sz="3600" b="1" i="0" u="none" strike="noStrike" cap="none">
                <a:solidFill>
                  <a:schemeClr val="dk1"/>
                </a:solidFill>
                <a:latin typeface="Arial"/>
                <a:ea typeface="Arial"/>
                <a:cs typeface="Arial"/>
                <a:sym typeface="Arial"/>
              </a:rPr>
              <a:t>Nutnost přihlášení pohledávek???</a:t>
            </a:r>
            <a:endParaRPr/>
          </a:p>
        </p:txBody>
      </p:sp>
      <p:sp>
        <p:nvSpPr>
          <p:cNvPr id="432" name="Google Shape;432;p58"/>
          <p:cNvSpPr txBox="1"/>
          <p:nvPr/>
        </p:nvSpPr>
        <p:spPr>
          <a:xfrm>
            <a:off x="4057650" y="5306219"/>
            <a:ext cx="4903788"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cs-CZ" sz="3600" b="1" i="0" u="none" strike="noStrike" cap="none" dirty="0">
                <a:solidFill>
                  <a:schemeClr val="dk1"/>
                </a:solidFill>
                <a:latin typeface="Arial"/>
                <a:ea typeface="Arial"/>
                <a:cs typeface="Arial"/>
                <a:sym typeface="Arial"/>
              </a:rPr>
              <a:t>Přihláška pohledávky</a:t>
            </a:r>
            <a:endParaRPr dirty="0"/>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5"/>
          <p:cNvSpPr txBox="1"/>
          <p:nvPr/>
        </p:nvSpPr>
        <p:spPr>
          <a:xfrm>
            <a:off x="2069432" y="653725"/>
            <a:ext cx="9611944"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dirty="0">
                <a:solidFill>
                  <a:srgbClr val="FF0000"/>
                </a:solidFill>
                <a:latin typeface="Arial"/>
                <a:ea typeface="Arial"/>
                <a:cs typeface="Arial"/>
                <a:sym typeface="Arial"/>
              </a:rPr>
              <a:t>§ 170 Insolvenčního zákona</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1" i="0" u="sng" strike="noStrike" cap="none" dirty="0">
                <a:solidFill>
                  <a:schemeClr val="dk1"/>
                </a:solidFill>
                <a:latin typeface="Arial"/>
                <a:ea typeface="Arial"/>
                <a:cs typeface="Arial"/>
                <a:sym typeface="Arial"/>
              </a:rPr>
              <a:t>V insolvenčním řízení se </a:t>
            </a:r>
            <a:r>
              <a:rPr lang="cs-CZ" sz="2800" b="1" i="0" u="sng" strike="noStrike" cap="none" dirty="0">
                <a:solidFill>
                  <a:srgbClr val="FF0000"/>
                </a:solidFill>
                <a:latin typeface="Arial"/>
                <a:ea typeface="Arial"/>
                <a:cs typeface="Arial"/>
                <a:sym typeface="Arial"/>
              </a:rPr>
              <a:t>neuspokojují </a:t>
            </a:r>
            <a:r>
              <a:rPr lang="cs-CZ" sz="2800" b="0" i="0" u="none" strike="noStrike" cap="none" dirty="0">
                <a:solidFill>
                  <a:schemeClr val="dk1"/>
                </a:solidFill>
                <a:latin typeface="Arial"/>
                <a:ea typeface="Arial"/>
                <a:cs typeface="Arial"/>
                <a:sym typeface="Arial"/>
              </a:rPr>
              <a:t>žádným ze způsobů řešení úpadku, není-li dále stanoveno jinak,</a:t>
            </a:r>
            <a:endParaRPr dirty="0"/>
          </a:p>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dirty="0">
                <a:solidFill>
                  <a:schemeClr val="dk1"/>
                </a:solidFill>
                <a:latin typeface="Arial"/>
                <a:ea typeface="Arial"/>
                <a:cs typeface="Arial"/>
                <a:sym typeface="Arial"/>
              </a:rPr>
              <a:t>d) </a:t>
            </a:r>
            <a:r>
              <a:rPr lang="cs-CZ" sz="2800" b="1" i="0" u="sng" strike="noStrike" cap="none" dirty="0">
                <a:solidFill>
                  <a:schemeClr val="dk1"/>
                </a:solidFill>
                <a:latin typeface="Arial"/>
                <a:ea typeface="Arial"/>
                <a:cs typeface="Arial"/>
                <a:sym typeface="Arial"/>
              </a:rPr>
              <a:t>Mimosmluvní sankce postihující majetek dlužníka</a:t>
            </a:r>
            <a:r>
              <a:rPr lang="cs-CZ" sz="2800" b="0" i="0" u="none" strike="noStrike" cap="none" dirty="0">
                <a:solidFill>
                  <a:schemeClr val="dk1"/>
                </a:solidFill>
                <a:latin typeface="Arial"/>
                <a:ea typeface="Arial"/>
                <a:cs typeface="Arial"/>
                <a:sym typeface="Arial"/>
              </a:rPr>
              <a:t>,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A5C040-D747-7938-3ADE-B0DD9F8B9920}"/>
              </a:ext>
            </a:extLst>
          </p:cNvPr>
          <p:cNvSpPr txBox="1"/>
          <p:nvPr/>
        </p:nvSpPr>
        <p:spPr>
          <a:xfrm>
            <a:off x="760520" y="582067"/>
            <a:ext cx="10670959" cy="5693866"/>
          </a:xfrm>
          <a:prstGeom prst="rect">
            <a:avLst/>
          </a:prstGeom>
          <a:noFill/>
        </p:spPr>
        <p:txBody>
          <a:bodyPr wrap="square">
            <a:spAutoFit/>
          </a:bodyPr>
          <a:lstStyle/>
          <a:p>
            <a:pPr algn="just"/>
            <a:r>
              <a:rPr lang="cs-CZ" sz="2400" b="1" i="0" dirty="0">
                <a:solidFill>
                  <a:srgbClr val="FF8400"/>
                </a:solidFill>
                <a:effectLst/>
                <a:latin typeface="Arial" panose="020B0604020202020204" pitchFamily="34" charset="0"/>
              </a:rPr>
              <a:t>§ 173</a:t>
            </a:r>
          </a:p>
          <a:p>
            <a:pPr algn="l"/>
            <a:r>
              <a:rPr lang="cs-CZ" sz="2400" b="1" i="0" dirty="0">
                <a:solidFill>
                  <a:srgbClr val="08A8F8"/>
                </a:solidFill>
                <a:effectLst/>
                <a:latin typeface="Arial" panose="020B0604020202020204" pitchFamily="34" charset="0"/>
              </a:rPr>
              <a:t>Podání přihlášky</a:t>
            </a:r>
          </a:p>
          <a:p>
            <a:pPr algn="just"/>
            <a:r>
              <a:rPr lang="cs-CZ" sz="2400" b="1" i="0" dirty="0">
                <a:solidFill>
                  <a:srgbClr val="000000"/>
                </a:solidFill>
                <a:effectLst/>
                <a:latin typeface="Arial" panose="020B0604020202020204" pitchFamily="34" charset="0"/>
              </a:rPr>
              <a:t>(1)</a:t>
            </a:r>
            <a:r>
              <a:rPr lang="cs-CZ" sz="2400" b="0" i="0" dirty="0">
                <a:solidFill>
                  <a:srgbClr val="000000"/>
                </a:solidFill>
                <a:effectLst/>
                <a:latin typeface="Arial" panose="020B0604020202020204" pitchFamily="34" charset="0"/>
              </a:rPr>
              <a:t> Věřitelé podávají přihlášky pohledávek u insolvenčního soudu od zahájení insolvenčního řízení až do uplynutí lhůty stanovené rozhodnutím o úpadku. </a:t>
            </a:r>
            <a:r>
              <a:rPr lang="cs-CZ" sz="2400" b="1" i="0" dirty="0">
                <a:solidFill>
                  <a:srgbClr val="FF0000"/>
                </a:solidFill>
                <a:effectLst/>
                <a:latin typeface="Arial" panose="020B0604020202020204" pitchFamily="34" charset="0"/>
              </a:rPr>
              <a:t>K přihláškám, které jsou podány </a:t>
            </a:r>
            <a:r>
              <a:rPr lang="cs-CZ" sz="2400" b="1" i="0" u="sng" dirty="0">
                <a:solidFill>
                  <a:srgbClr val="FF0000"/>
                </a:solidFill>
                <a:effectLst/>
                <a:latin typeface="Arial" panose="020B0604020202020204" pitchFamily="34" charset="0"/>
              </a:rPr>
              <a:t>později</a:t>
            </a:r>
            <a:r>
              <a:rPr lang="cs-CZ" sz="2400" b="1" i="0" dirty="0">
                <a:solidFill>
                  <a:srgbClr val="FF0000"/>
                </a:solidFill>
                <a:effectLst/>
                <a:latin typeface="Arial" panose="020B0604020202020204" pitchFamily="34" charset="0"/>
              </a:rPr>
              <a:t>, insolvenční soud </a:t>
            </a:r>
            <a:r>
              <a:rPr lang="cs-CZ" sz="2400" b="1" i="0" u="sng" dirty="0">
                <a:solidFill>
                  <a:srgbClr val="FF0000"/>
                </a:solidFill>
                <a:effectLst/>
                <a:latin typeface="Arial" panose="020B0604020202020204" pitchFamily="34" charset="0"/>
              </a:rPr>
              <a:t>nepřihlíží</a:t>
            </a:r>
            <a:r>
              <a:rPr lang="cs-CZ" sz="2400" b="1" i="0" dirty="0">
                <a:solidFill>
                  <a:srgbClr val="FF0000"/>
                </a:solidFill>
                <a:effectLst/>
                <a:latin typeface="Arial" panose="020B0604020202020204" pitchFamily="34" charset="0"/>
              </a:rPr>
              <a:t> </a:t>
            </a:r>
            <a:r>
              <a:rPr lang="cs-CZ" sz="2400" b="1" i="0" dirty="0">
                <a:solidFill>
                  <a:srgbClr val="000000"/>
                </a:solidFill>
                <a:effectLst/>
                <a:latin typeface="Arial" panose="020B0604020202020204" pitchFamily="34" charset="0"/>
              </a:rPr>
              <a:t>a takto uplatněné pohledávky se v insolvenčním řízení neuspokojují.</a:t>
            </a:r>
          </a:p>
          <a:p>
            <a:pPr algn="just"/>
            <a:endParaRPr lang="cs-CZ" sz="2400" b="1" dirty="0">
              <a:solidFill>
                <a:srgbClr val="000000"/>
              </a:solidFill>
              <a:latin typeface="Arial" panose="020B0604020202020204" pitchFamily="34" charset="0"/>
            </a:endParaRPr>
          </a:p>
          <a:p>
            <a:pPr algn="just"/>
            <a:r>
              <a:rPr lang="cs-CZ" sz="2400" b="1" i="0" dirty="0">
                <a:solidFill>
                  <a:srgbClr val="FF8400"/>
                </a:solidFill>
                <a:effectLst/>
                <a:latin typeface="Arial" panose="020B0604020202020204" pitchFamily="34" charset="0"/>
              </a:rPr>
              <a:t>§ 185</a:t>
            </a:r>
          </a:p>
          <a:p>
            <a:pPr algn="just"/>
            <a:r>
              <a:rPr lang="cs-CZ" sz="2400" b="0" i="0" dirty="0">
                <a:solidFill>
                  <a:srgbClr val="000000"/>
                </a:solidFill>
                <a:effectLst/>
                <a:latin typeface="Arial" panose="020B0604020202020204" pitchFamily="34" charset="0"/>
              </a:rPr>
              <a:t>Jestliže v průběhu insolvenčního řízení nastala skutečnost, na základě které se podle tohoto zákona </a:t>
            </a:r>
            <a:r>
              <a:rPr lang="cs-CZ" sz="2400" b="1" i="0" u="sng" dirty="0">
                <a:solidFill>
                  <a:srgbClr val="000000"/>
                </a:solidFill>
                <a:effectLst/>
                <a:latin typeface="Arial" panose="020B0604020202020204" pitchFamily="34" charset="0"/>
              </a:rPr>
              <a:t>k přihlášce pohledávky nebo k přihlášené pohledávce nepřihlíží, insolvenční soud odmítne přihlášku rozhodnutím</a:t>
            </a:r>
            <a:r>
              <a:rPr lang="cs-CZ" sz="2400" b="0" i="0" dirty="0">
                <a:solidFill>
                  <a:srgbClr val="000000"/>
                </a:solidFill>
                <a:effectLst/>
                <a:latin typeface="Arial" panose="020B0604020202020204" pitchFamily="34" charset="0"/>
              </a:rPr>
              <a:t>, proti kterému může podat odvolání jen přihlášený věřitel. Právní mocí takového rozhodnutí účast tohoto věřitele v insolvenčním řízení končí; o tom insolvenční soud přihlášeného věřitele uvědomí ve výroku rozhodnutí.</a:t>
            </a:r>
          </a:p>
          <a:p>
            <a:pPr algn="just"/>
            <a:endParaRPr lang="cs-CZ" sz="28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20623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51B8DAD-3CF4-BD04-8B3A-AE9445169C34}"/>
              </a:ext>
            </a:extLst>
          </p:cNvPr>
          <p:cNvSpPr txBox="1"/>
          <p:nvPr/>
        </p:nvSpPr>
        <p:spPr>
          <a:xfrm>
            <a:off x="550415" y="337351"/>
            <a:ext cx="11212497" cy="5632311"/>
          </a:xfrm>
          <a:prstGeom prst="rect">
            <a:avLst/>
          </a:prstGeom>
          <a:noFill/>
        </p:spPr>
        <p:txBody>
          <a:bodyPr wrap="square">
            <a:spAutoFit/>
          </a:bodyPr>
          <a:lstStyle/>
          <a:p>
            <a:r>
              <a:rPr lang="cs-CZ" sz="2400" b="1" i="0" dirty="0">
                <a:solidFill>
                  <a:srgbClr val="212529"/>
                </a:solidFill>
                <a:effectLst/>
              </a:rPr>
              <a:t>K přihlášce pohledávky, kterou nelze přezkoumat pro její vady nebo neúplnost</a:t>
            </a:r>
            <a:r>
              <a:rPr lang="cs-CZ" sz="2400" b="0" i="0" dirty="0">
                <a:solidFill>
                  <a:srgbClr val="212529"/>
                </a:solidFill>
                <a:effectLst/>
              </a:rPr>
              <a:t>, </a:t>
            </a:r>
            <a:r>
              <a:rPr lang="cs-CZ" sz="2400" b="1" i="0" dirty="0">
                <a:solidFill>
                  <a:srgbClr val="212529"/>
                </a:solidFill>
                <a:effectLst/>
              </a:rPr>
              <a:t>se</a:t>
            </a:r>
            <a:r>
              <a:rPr lang="cs-CZ" sz="2400" b="0" i="0" dirty="0">
                <a:solidFill>
                  <a:srgbClr val="212529"/>
                </a:solidFill>
                <a:effectLst/>
              </a:rPr>
              <a:t> ve smyslu § 185 ve spojení s ustanovením § 188 odst. 2 IZ </a:t>
            </a:r>
            <a:r>
              <a:rPr lang="cs-CZ" sz="2400" b="1" i="0" dirty="0">
                <a:solidFill>
                  <a:srgbClr val="212529"/>
                </a:solidFill>
                <a:effectLst/>
              </a:rPr>
              <a:t>nepřihlíží (nezvratně) ode dne, kdy přihlašovateli pohledávky marně uplynula lhůta určená mu insolvenčním správcem v řádné výzvě k </a:t>
            </a:r>
            <a:r>
              <a:rPr lang="cs-CZ" sz="2400" b="1" i="0" u="sng" dirty="0">
                <a:solidFill>
                  <a:srgbClr val="212529"/>
                </a:solidFill>
                <a:effectLst/>
              </a:rPr>
              <a:t>odstranění vad přihlášky</a:t>
            </a:r>
            <a:r>
              <a:rPr lang="cs-CZ" sz="2400" b="1" i="0" dirty="0">
                <a:solidFill>
                  <a:srgbClr val="212529"/>
                </a:solidFill>
                <a:effectLst/>
              </a:rPr>
              <a:t>.</a:t>
            </a:r>
            <a:r>
              <a:rPr lang="cs-CZ" sz="2400" b="0" i="0" dirty="0">
                <a:solidFill>
                  <a:srgbClr val="212529"/>
                </a:solidFill>
                <a:effectLst/>
              </a:rPr>
              <a:t> </a:t>
            </a:r>
          </a:p>
          <a:p>
            <a:endParaRPr lang="cs-CZ" b="1" i="0" dirty="0">
              <a:solidFill>
                <a:srgbClr val="212529"/>
              </a:solidFill>
              <a:effectLst/>
            </a:endParaRPr>
          </a:p>
          <a:p>
            <a:r>
              <a:rPr lang="cs-CZ" b="1" i="0" dirty="0">
                <a:solidFill>
                  <a:srgbClr val="212529"/>
                </a:solidFill>
                <a:effectLst/>
              </a:rPr>
              <a:t>K tomu viz usnesení Vrchního soudu v Praze </a:t>
            </a:r>
            <a:r>
              <a:rPr lang="cs-CZ" b="1" i="0" dirty="0" err="1">
                <a:solidFill>
                  <a:srgbClr val="212529"/>
                </a:solidFill>
                <a:effectLst/>
              </a:rPr>
              <a:t>sp</a:t>
            </a:r>
            <a:r>
              <a:rPr lang="cs-CZ" b="1" i="0" dirty="0">
                <a:solidFill>
                  <a:srgbClr val="212529"/>
                </a:solidFill>
                <a:effectLst/>
              </a:rPr>
              <a:t>. zn. KSUL 45 INS 150/2008, 1 VSPH 103/2008 ze dne 16. 7. 2008</a:t>
            </a:r>
            <a:r>
              <a:rPr lang="cs-CZ" b="0" i="0" dirty="0">
                <a:solidFill>
                  <a:srgbClr val="212529"/>
                </a:solidFill>
                <a:effectLst/>
              </a:rPr>
              <a:t>, uveřejněné </a:t>
            </a:r>
            <a:r>
              <a:rPr lang="cs-CZ" b="1" i="0" dirty="0">
                <a:solidFill>
                  <a:srgbClr val="212529"/>
                </a:solidFill>
                <a:effectLst/>
              </a:rPr>
              <a:t>pod č. 37/2009 Sbírky soudních rozhodnutí a stanovisek </a:t>
            </a:r>
            <a:r>
              <a:rPr lang="cs-CZ" b="0" i="0" dirty="0">
                <a:solidFill>
                  <a:srgbClr val="212529"/>
                </a:solidFill>
                <a:effectLst/>
              </a:rPr>
              <a:t>(dále R 37/2009). </a:t>
            </a:r>
          </a:p>
          <a:p>
            <a:endParaRPr lang="cs-CZ" dirty="0">
              <a:solidFill>
                <a:srgbClr val="212529"/>
              </a:solidFill>
            </a:endParaRPr>
          </a:p>
          <a:p>
            <a:pPr algn="just"/>
            <a:r>
              <a:rPr lang="cs-CZ" b="0" i="0" dirty="0">
                <a:solidFill>
                  <a:srgbClr val="212529"/>
                </a:solidFill>
                <a:effectLst/>
              </a:rPr>
              <a:t>Dále viz</a:t>
            </a:r>
            <a:r>
              <a:rPr lang="cs-CZ" b="1" i="0" dirty="0">
                <a:solidFill>
                  <a:srgbClr val="212529"/>
                </a:solidFill>
                <a:effectLst/>
              </a:rPr>
              <a:t> usnesení Nejvyššího soudu sen. zn. 29 NSCŘ 39/2014 ze dne 27. 11. 2014</a:t>
            </a:r>
            <a:r>
              <a:rPr lang="cs-CZ" b="0" i="0" dirty="0">
                <a:solidFill>
                  <a:srgbClr val="212529"/>
                </a:solidFill>
                <a:effectLst/>
              </a:rPr>
              <a:t>, uveřejněné</a:t>
            </a:r>
            <a:r>
              <a:rPr lang="cs-CZ" b="1" i="0" dirty="0">
                <a:solidFill>
                  <a:srgbClr val="212529"/>
                </a:solidFill>
                <a:effectLst/>
              </a:rPr>
              <a:t> pod č. 39/2015 Sbírky soudních rozhodnutí a stanovisek </a:t>
            </a:r>
            <a:r>
              <a:rPr lang="cs-CZ" b="0" i="0" dirty="0">
                <a:solidFill>
                  <a:srgbClr val="212529"/>
                </a:solidFill>
                <a:effectLst/>
              </a:rPr>
              <a:t>s právní větou:</a:t>
            </a:r>
          </a:p>
          <a:p>
            <a:pPr algn="just"/>
            <a:endParaRPr lang="cs-CZ" b="0" i="0" dirty="0">
              <a:solidFill>
                <a:srgbClr val="212529"/>
              </a:solidFill>
              <a:effectLst/>
            </a:endParaRPr>
          </a:p>
          <a:p>
            <a:pPr algn="just"/>
            <a:r>
              <a:rPr lang="cs-CZ" sz="2400" b="1" i="1" dirty="0">
                <a:solidFill>
                  <a:srgbClr val="212529"/>
                </a:solidFill>
                <a:effectLst/>
              </a:rPr>
              <a:t>Jestliže vady nebo neúplnost přihlášky</a:t>
            </a:r>
            <a:r>
              <a:rPr lang="cs-CZ" sz="2400" b="0" i="1" dirty="0">
                <a:solidFill>
                  <a:srgbClr val="212529"/>
                </a:solidFill>
                <a:effectLst/>
              </a:rPr>
              <a:t> pohledávky do insolvenčního řízení, které brání jejímu zařazení na seznam přihlášených pohledávek [§ 189 odst. 1 IZ (věta druhá), v rozhodném znění], </a:t>
            </a:r>
            <a:r>
              <a:rPr lang="cs-CZ" sz="2400" b="1" i="1" dirty="0">
                <a:solidFill>
                  <a:srgbClr val="212529"/>
                </a:solidFill>
                <a:effectLst/>
              </a:rPr>
              <a:t>nebrání současně posouzení včasnosti přihlášky, takže lze uzavřít, že</a:t>
            </a:r>
            <a:r>
              <a:rPr lang="cs-CZ" sz="2400" b="0" i="1" dirty="0">
                <a:solidFill>
                  <a:srgbClr val="212529"/>
                </a:solidFill>
                <a:effectLst/>
              </a:rPr>
              <a:t> přihláška </a:t>
            </a:r>
            <a:r>
              <a:rPr lang="cs-CZ" sz="2400" b="1" i="1" dirty="0">
                <a:solidFill>
                  <a:srgbClr val="212529"/>
                </a:solidFill>
                <a:effectLst/>
              </a:rPr>
              <a:t>je opožděná</a:t>
            </a:r>
            <a:r>
              <a:rPr lang="cs-CZ" sz="2400" b="0" i="1" dirty="0">
                <a:solidFill>
                  <a:srgbClr val="212529"/>
                </a:solidFill>
                <a:effectLst/>
              </a:rPr>
              <a:t>, </a:t>
            </a:r>
            <a:r>
              <a:rPr lang="cs-CZ" sz="2400" b="1" i="1" dirty="0">
                <a:solidFill>
                  <a:srgbClr val="212529"/>
                </a:solidFill>
                <a:effectLst/>
              </a:rPr>
              <a:t>lze přihlášku </a:t>
            </a:r>
            <a:r>
              <a:rPr lang="cs-CZ" sz="2400" b="0" i="1" dirty="0">
                <a:solidFill>
                  <a:srgbClr val="212529"/>
                </a:solidFill>
                <a:effectLst/>
              </a:rPr>
              <a:t>pohledávky </a:t>
            </a:r>
            <a:r>
              <a:rPr lang="cs-CZ" sz="2400" b="1" i="1" dirty="0">
                <a:solidFill>
                  <a:srgbClr val="212529"/>
                </a:solidFill>
                <a:effectLst/>
              </a:rPr>
              <a:t>z tohoto důvodu odmítnout </a:t>
            </a:r>
            <a:r>
              <a:rPr lang="cs-CZ" sz="2400" b="0" i="1" dirty="0">
                <a:solidFill>
                  <a:srgbClr val="212529"/>
                </a:solidFill>
                <a:effectLst/>
              </a:rPr>
              <a:t>(§ 173 odst. 1, § 185 IZ), </a:t>
            </a:r>
            <a:r>
              <a:rPr lang="cs-CZ" sz="2400" b="1" i="1" dirty="0">
                <a:solidFill>
                  <a:srgbClr val="212529"/>
                </a:solidFill>
                <a:effectLst/>
              </a:rPr>
              <a:t>aniž by předtím bylo nutné odstraňovat vady přihlášky.</a:t>
            </a:r>
            <a:endParaRPr lang="cs-CZ" sz="2400" b="0" i="0" dirty="0">
              <a:solidFill>
                <a:srgbClr val="212529"/>
              </a:solidFill>
              <a:effectLst/>
            </a:endParaRPr>
          </a:p>
          <a:p>
            <a:endParaRPr lang="cs-CZ" dirty="0"/>
          </a:p>
        </p:txBody>
      </p:sp>
    </p:spTree>
    <p:extLst>
      <p:ext uri="{BB962C8B-B14F-4D97-AF65-F5344CB8AC3E}">
        <p14:creationId xmlns:p14="http://schemas.microsoft.com/office/powerpoint/2010/main" val="917488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541B344-E602-969E-8379-C417B1FF9152}"/>
              </a:ext>
            </a:extLst>
          </p:cNvPr>
          <p:cNvSpPr txBox="1"/>
          <p:nvPr/>
        </p:nvSpPr>
        <p:spPr>
          <a:xfrm>
            <a:off x="612559" y="319596"/>
            <a:ext cx="11310152" cy="6001643"/>
          </a:xfrm>
          <a:prstGeom prst="rect">
            <a:avLst/>
          </a:prstGeom>
          <a:noFill/>
        </p:spPr>
        <p:txBody>
          <a:bodyPr wrap="square">
            <a:spAutoFit/>
          </a:bodyPr>
          <a:lstStyle/>
          <a:p>
            <a:r>
              <a:rPr lang="cs-CZ" sz="2400" b="1" i="1" dirty="0">
                <a:solidFill>
                  <a:srgbClr val="212529"/>
                </a:solidFill>
                <a:effectLst/>
              </a:rPr>
              <a:t>Insolvenční soud dospěje po přezkoumání náležitostí přihlášky k závěru, že přihláška pohledávky vskutku má vady nebo je neúplná, pro tyto nedostatky ji nelze přezkoumat a přihlašovatel pohledávky tyto nedostatky ve správně stanovené lhůtě neodstranil, ač k tomu byl insolvenčním správcem řádně vyzván, v takovém případě bude namístě přihlášku - bez další výzvy - odmítnout</a:t>
            </a:r>
            <a:r>
              <a:rPr lang="cs-CZ" sz="2400" b="0" i="1" dirty="0">
                <a:solidFill>
                  <a:srgbClr val="212529"/>
                </a:solidFill>
                <a:effectLst/>
              </a:rPr>
              <a:t> (</a:t>
            </a:r>
            <a:r>
              <a:rPr lang="cs-CZ" sz="2400" b="0" i="0" dirty="0">
                <a:solidFill>
                  <a:srgbClr val="212529"/>
                </a:solidFill>
                <a:effectLst/>
              </a:rPr>
              <a:t>§ 185 IZ</a:t>
            </a:r>
            <a:r>
              <a:rPr lang="cs-CZ" sz="2400" b="0" i="1" dirty="0">
                <a:solidFill>
                  <a:srgbClr val="212529"/>
                </a:solidFill>
                <a:effectLst/>
              </a:rPr>
              <a:t>).</a:t>
            </a:r>
          </a:p>
          <a:p>
            <a:endParaRPr lang="cs-CZ" sz="2400" i="1" dirty="0">
              <a:solidFill>
                <a:srgbClr val="212529"/>
              </a:solidFill>
            </a:endParaRPr>
          </a:p>
          <a:p>
            <a:r>
              <a:rPr lang="cs-CZ" sz="2400" i="1" dirty="0">
                <a:solidFill>
                  <a:srgbClr val="212529"/>
                </a:solidFill>
              </a:rPr>
              <a:t>-----</a:t>
            </a:r>
          </a:p>
          <a:p>
            <a:endParaRPr lang="cs-CZ" sz="2400" i="1" dirty="0">
              <a:solidFill>
                <a:srgbClr val="212529"/>
              </a:solidFill>
            </a:endParaRPr>
          </a:p>
          <a:p>
            <a:r>
              <a:rPr lang="cs-CZ" sz="2400" b="1" i="1" dirty="0">
                <a:solidFill>
                  <a:srgbClr val="000000"/>
                </a:solidFill>
                <a:effectLst/>
              </a:rPr>
              <a:t>Prostřednictvím usnesení o odmítnutí přihlášky podle § 185 insolvenčního zákona se v insolvenčním řízení deklaruje již dříve nastalá skutečnost, s jejíž existencí spojuje insolvenční zákon ten důsledek, že se nepřihlíží k přihlášce pohledávky nebo k přihlášené pohledávce.</a:t>
            </a:r>
          </a:p>
          <a:p>
            <a:r>
              <a:rPr lang="cs-CZ" sz="2400" b="0" i="0" dirty="0">
                <a:solidFill>
                  <a:srgbClr val="000000"/>
                </a:solidFill>
                <a:effectLst/>
              </a:rPr>
              <a:t>(srov. důvody v usnesení Nejvyššího soudu ze dne 16. prosince 2009, sen. zn. 29 NSČR 18/2009,</a:t>
            </a:r>
            <a:endParaRPr lang="cs-CZ" sz="2400" b="0" i="1" dirty="0">
              <a:solidFill>
                <a:srgbClr val="212529"/>
              </a:solidFill>
              <a:effectLst/>
            </a:endParaRPr>
          </a:p>
          <a:p>
            <a:endParaRPr lang="cs-CZ" sz="2400" i="1" dirty="0">
              <a:solidFill>
                <a:srgbClr val="212529"/>
              </a:solidFill>
            </a:endParaRPr>
          </a:p>
          <a:p>
            <a:endParaRPr lang="cs-CZ" sz="2400" dirty="0"/>
          </a:p>
        </p:txBody>
      </p:sp>
    </p:spTree>
    <p:extLst>
      <p:ext uri="{BB962C8B-B14F-4D97-AF65-F5344CB8AC3E}">
        <p14:creationId xmlns:p14="http://schemas.microsoft.com/office/powerpoint/2010/main" val="1106331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(NE)Přihlašování pokut</a:t>
            </a:r>
            <a:endParaRPr dirty="0"/>
          </a:p>
        </p:txBody>
      </p:sp>
    </p:spTree>
    <p:extLst>
      <p:ext uri="{BB962C8B-B14F-4D97-AF65-F5344CB8AC3E}">
        <p14:creationId xmlns:p14="http://schemas.microsoft.com/office/powerpoint/2010/main" val="3683162783"/>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17A2120-09C5-50C2-39E8-3615DF19700C}"/>
              </a:ext>
            </a:extLst>
          </p:cNvPr>
          <p:cNvSpPr txBox="1"/>
          <p:nvPr/>
        </p:nvSpPr>
        <p:spPr>
          <a:xfrm>
            <a:off x="1102291" y="0"/>
            <a:ext cx="10668406" cy="7171194"/>
          </a:xfrm>
          <a:prstGeom prst="rect">
            <a:avLst/>
          </a:prstGeom>
          <a:noFill/>
        </p:spPr>
        <p:txBody>
          <a:bodyPr wrap="square">
            <a:spAutoFit/>
          </a:bodyPr>
          <a:lstStyle/>
          <a:p>
            <a:r>
              <a:rPr lang="cs-CZ" sz="2800" b="1" i="1" dirty="0"/>
              <a:t>Pohledávka vzniklá před rozhodnutím o úpadku dlužníka a spočívající v náhradě hotových výdajů vzniklých při provádění daňové exekuce (§ 182 odst. 2 a 5 zákona č. 280/2009 Sb., daňový řád) není mimosmluvní sankcí ve smyslu ustanovení § 170 písm. d) IZ a je-li řádně a včas přihlášena, lze ji uspokojit v insolvenčním řízení vedeném na majetek dlužníka. </a:t>
            </a:r>
            <a:endParaRPr lang="cs-CZ" dirty="0"/>
          </a:p>
          <a:p>
            <a:r>
              <a:rPr lang="cs-CZ" sz="2400" dirty="0"/>
              <a:t>Rozsudek VS v Praze č.j. 104 VSPH 300/2019-46 ze dne 30.9.2019</a:t>
            </a:r>
            <a:br>
              <a:rPr lang="cs-CZ" sz="2400" dirty="0"/>
            </a:br>
            <a:endParaRPr lang="cs-CZ" sz="2400" dirty="0"/>
          </a:p>
          <a:p>
            <a:r>
              <a:rPr lang="cs-CZ" sz="2400" b="1" i="0" dirty="0">
                <a:solidFill>
                  <a:srgbClr val="000000"/>
                </a:solidFill>
                <a:effectLst/>
                <a:latin typeface="Georgia" panose="02040502050405020303" pitchFamily="18" charset="0"/>
              </a:rPr>
              <a:t>„…</a:t>
            </a:r>
            <a:r>
              <a:rPr lang="cs-CZ" sz="2400" b="1" i="1" dirty="0">
                <a:solidFill>
                  <a:srgbClr val="000000"/>
                </a:solidFill>
                <a:effectLst/>
                <a:latin typeface="Georgia" panose="02040502050405020303" pitchFamily="18" charset="0"/>
              </a:rPr>
              <a:t>exekuční náklady nemají stejnou povahu a účel jako pokuta uložená v rámci správního trestání (v daném případě daňové nedoplatky), a na místo úlohy sankční mají účel spíše reparační, neboť směřují k nahrazení majetkové újmy správce daně, spočívající ve vynaložení nákladů nezbytných k provedení daňové exekuce a zabezpečení úhrady daně.“</a:t>
            </a:r>
            <a:endParaRPr lang="cs-CZ" sz="2400" dirty="0"/>
          </a:p>
          <a:p>
            <a:r>
              <a:rPr lang="cs-CZ" sz="2400" dirty="0"/>
              <a:t>Rozsudek KS v Hradci Králové (pobočka Pardubice) </a:t>
            </a:r>
            <a:r>
              <a:rPr lang="de-DE" sz="2400" dirty="0"/>
              <a:t>č. j. 65 </a:t>
            </a:r>
            <a:r>
              <a:rPr lang="de-DE" sz="2400" dirty="0" err="1"/>
              <a:t>ICm</a:t>
            </a:r>
            <a:r>
              <a:rPr lang="de-DE" sz="2400" dirty="0"/>
              <a:t> 273/2021-30 (KSPA 65 INS 21321/2020)</a:t>
            </a:r>
            <a:endParaRPr lang="cs-CZ" sz="2400" dirty="0"/>
          </a:p>
          <a:p>
            <a:endParaRPr lang="cs-CZ" sz="2400" dirty="0"/>
          </a:p>
        </p:txBody>
      </p:sp>
    </p:spTree>
    <p:extLst>
      <p:ext uri="{BB962C8B-B14F-4D97-AF65-F5344CB8AC3E}">
        <p14:creationId xmlns:p14="http://schemas.microsoft.com/office/powerpoint/2010/main" val="2027138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C8F88AE-93D3-6092-A09A-31DDA204428E}"/>
              </a:ext>
            </a:extLst>
          </p:cNvPr>
          <p:cNvSpPr txBox="1"/>
          <p:nvPr/>
        </p:nvSpPr>
        <p:spPr>
          <a:xfrm>
            <a:off x="195308" y="117693"/>
            <a:ext cx="11825057" cy="6340197"/>
          </a:xfrm>
          <a:prstGeom prst="rect">
            <a:avLst/>
          </a:prstGeom>
          <a:noFill/>
        </p:spPr>
        <p:txBody>
          <a:bodyPr wrap="square">
            <a:spAutoFit/>
          </a:bodyPr>
          <a:lstStyle/>
          <a:p>
            <a:r>
              <a:rPr lang="cs-CZ" sz="2800" dirty="0"/>
              <a:t>Jestliže </a:t>
            </a:r>
            <a:r>
              <a:rPr lang="cs-CZ" sz="2800" b="1" dirty="0"/>
              <a:t>přihlášená pohledávka </a:t>
            </a:r>
            <a:r>
              <a:rPr lang="cs-CZ" sz="2800" dirty="0"/>
              <a:t>byla</a:t>
            </a:r>
            <a:r>
              <a:rPr lang="cs-CZ" sz="2800" b="1" dirty="0"/>
              <a:t> popřena insolvenčním správcem, věřitel </a:t>
            </a:r>
            <a:r>
              <a:rPr lang="cs-CZ" sz="2800" dirty="0"/>
              <a:t>této</a:t>
            </a:r>
            <a:r>
              <a:rPr lang="cs-CZ" sz="2800" b="1" dirty="0"/>
              <a:t> popřené pohledávky může uplatnit své právo žalobou na určení </a:t>
            </a:r>
            <a:r>
              <a:rPr lang="cs-CZ" sz="2800" dirty="0"/>
              <a:t>pravosti, výše nebo </a:t>
            </a:r>
            <a:r>
              <a:rPr lang="cs-CZ" sz="2800" b="1" dirty="0"/>
              <a:t>pořadí </a:t>
            </a:r>
            <a:r>
              <a:rPr lang="cs-CZ" sz="2800" dirty="0"/>
              <a:t>popřené pohledávky podanou </a:t>
            </a:r>
            <a:r>
              <a:rPr lang="cs-CZ" sz="2800" b="1" dirty="0"/>
              <a:t>u insolvenčního soudu </a:t>
            </a:r>
            <a:r>
              <a:rPr lang="cs-CZ" sz="2800" dirty="0"/>
              <a:t>(§ 198 odst. 1 IZ), tedy u soudu, před nímž insolvenční řízení probíhá [§ 2 písm. b) IZ], a který je k projednání této žaloby příslušný dle § 7a písm. a) IZ a § 7b odst. 4 IZ. Jedná se o</a:t>
            </a:r>
            <a:r>
              <a:rPr lang="cs-CZ" sz="2800" b="1" dirty="0"/>
              <a:t> tzv. „odporovou žalobu” </a:t>
            </a:r>
            <a:r>
              <a:rPr lang="cs-CZ" sz="2800" dirty="0"/>
              <a:t>(nezaměňovat s odpůrčí žalobou)</a:t>
            </a:r>
            <a:r>
              <a:rPr lang="cs-CZ" sz="2800" b="1" dirty="0"/>
              <a:t>; řízení o ní je incidenčním sporem</a:t>
            </a:r>
            <a:r>
              <a:rPr lang="cs-CZ" sz="2800" dirty="0"/>
              <a:t> [§ 159 odst. 1 písm. b) IZ].</a:t>
            </a:r>
          </a:p>
          <a:p>
            <a:endParaRPr lang="cs-CZ" sz="2800" dirty="0"/>
          </a:p>
          <a:p>
            <a:r>
              <a:rPr lang="cs-CZ" sz="2800" b="1" dirty="0"/>
              <a:t>Pohledávky přihlašované z pokut (obecně), jsou již vykonatelné. Je zde tedy pravomocně určena výše pohledávky a zároveň i její splatnost (rozhodnutím, popřípadě listinou, která je exekučním titulem, na jejichž základě se pohledávka stala vykonatelnou, byl totiž stanoven jen základ a výše pohledávky). </a:t>
            </a:r>
            <a:r>
              <a:rPr lang="cs-CZ" sz="2800" b="1" dirty="0">
                <a:solidFill>
                  <a:srgbClr val="FF0000"/>
                </a:solidFill>
              </a:rPr>
              <a:t>Insolvenční správce ji tedy může vyloučit pouze z pořadí. </a:t>
            </a:r>
          </a:p>
          <a:p>
            <a:endParaRPr lang="cs-CZ" sz="2400" dirty="0"/>
          </a:p>
          <a:p>
            <a:endParaRPr lang="cs-CZ" dirty="0"/>
          </a:p>
        </p:txBody>
      </p:sp>
    </p:spTree>
    <p:extLst>
      <p:ext uri="{BB962C8B-B14F-4D97-AF65-F5344CB8AC3E}">
        <p14:creationId xmlns:p14="http://schemas.microsoft.com/office/powerpoint/2010/main" val="11639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uvisející obrázek">
            <a:extLst>
              <a:ext uri="{FF2B5EF4-FFF2-40B4-BE49-F238E27FC236}">
                <a16:creationId xmlns:a16="http://schemas.microsoft.com/office/drawing/2014/main" id="{E455DE3C-80E2-4E15-8802-A67C89E1E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69364"/>
            <a:ext cx="10519508" cy="669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8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972AB4-50AF-2B67-1C52-E3D6EC0285FC}"/>
              </a:ext>
            </a:extLst>
          </p:cNvPr>
          <p:cNvSpPr txBox="1"/>
          <p:nvPr/>
        </p:nvSpPr>
        <p:spPr>
          <a:xfrm>
            <a:off x="426128" y="239697"/>
            <a:ext cx="11523216" cy="6555641"/>
          </a:xfrm>
          <a:prstGeom prst="rect">
            <a:avLst/>
          </a:prstGeom>
          <a:noFill/>
        </p:spPr>
        <p:txBody>
          <a:bodyPr wrap="square">
            <a:spAutoFit/>
          </a:bodyPr>
          <a:lstStyle/>
          <a:p>
            <a:r>
              <a:rPr lang="cs-CZ" sz="2800" dirty="0"/>
              <a:t>V případě, že insolvenční správce popřel pohledávku </a:t>
            </a:r>
            <a:r>
              <a:rPr lang="cs-CZ" sz="2800" b="1" u="sng" dirty="0"/>
              <a:t>jen co do jejího pořadí</a:t>
            </a:r>
            <a:r>
              <a:rPr lang="cs-CZ" sz="2800" dirty="0"/>
              <a:t>, je na věřiteli popřené pohledávky, aby popřené pořadí příslušnou určovací žalobou obhajoval (viz. závěry </a:t>
            </a:r>
            <a:r>
              <a:rPr lang="cs-CZ" sz="2800" b="1" dirty="0"/>
              <a:t>usnesení Nejvyššího soudu </a:t>
            </a:r>
            <a:r>
              <a:rPr lang="cs-CZ" sz="2800" b="1" dirty="0" err="1"/>
              <a:t>sp</a:t>
            </a:r>
            <a:r>
              <a:rPr lang="cs-CZ" sz="2800" b="1" dirty="0"/>
              <a:t>. zn. 29 </a:t>
            </a:r>
            <a:r>
              <a:rPr lang="cs-CZ" sz="2800" b="1" dirty="0" err="1"/>
              <a:t>ICdo</a:t>
            </a:r>
            <a:r>
              <a:rPr lang="cs-CZ" sz="2800" b="1" dirty="0"/>
              <a:t> 11/2012 [KSPH 41 INS 10743/2010, 41 </a:t>
            </a:r>
            <a:r>
              <a:rPr lang="cs-CZ" sz="2800" b="1" dirty="0" err="1"/>
              <a:t>ICm</a:t>
            </a:r>
            <a:r>
              <a:rPr lang="cs-CZ" sz="2800" b="1" dirty="0"/>
              <a:t> 1122/2011] ze dne 28. 2. 2013</a:t>
            </a:r>
            <a:r>
              <a:rPr lang="cs-CZ" sz="2800" dirty="0"/>
              <a:t>, uveřejněného </a:t>
            </a:r>
            <a:r>
              <a:rPr lang="cs-CZ" sz="2800" b="1" dirty="0"/>
              <a:t>pod č. 66/2013 Sbírky soudních rozhodnutí a stanovisek</a:t>
            </a:r>
            <a:r>
              <a:rPr lang="cs-CZ" sz="2800" dirty="0"/>
              <a:t> -R 66/2013), podle nichž </a:t>
            </a:r>
            <a:r>
              <a:rPr lang="cs-CZ" sz="2800" b="1" dirty="0"/>
              <a:t>spor o pořadí pohledávky </a:t>
            </a:r>
            <a:r>
              <a:rPr lang="cs-CZ" sz="2800" dirty="0"/>
              <a:t>pro účely jejího uspokojení v insolvenčním řízení je </a:t>
            </a:r>
            <a:r>
              <a:rPr lang="cs-CZ" sz="2800" b="1" dirty="0"/>
              <a:t>vždy</a:t>
            </a:r>
            <a:r>
              <a:rPr lang="cs-CZ" sz="2800" dirty="0"/>
              <a:t> (s výjimkou popření pořadí jiným přihlášeným věřitelem) </a:t>
            </a:r>
            <a:r>
              <a:rPr lang="cs-CZ" sz="2800" b="1" dirty="0"/>
              <a:t>sporem zahajovaným věřitelem, který pohledávku přihlásil</a:t>
            </a:r>
            <a:r>
              <a:rPr lang="cs-CZ" sz="2800" dirty="0"/>
              <a:t> (přihlášeným věřitelem). To platí </a:t>
            </a:r>
            <a:r>
              <a:rPr lang="cs-CZ" sz="2800" b="1" dirty="0"/>
              <a:t>rovněž u vykonatelných pohledávek</a:t>
            </a:r>
            <a:r>
              <a:rPr lang="cs-CZ" sz="2800" dirty="0"/>
              <a:t>. Pořadí ani právo na uspokojení ze zajištění nejsou exekučním titulem řešeny (pokryty), a proto v tomto směru platí postup, jaký zákon určuje pro podání žalob v incidenčních sporech u nevykonatelných pohledávek. </a:t>
            </a:r>
          </a:p>
          <a:p>
            <a:r>
              <a:rPr lang="cs-CZ" sz="2800" dirty="0"/>
              <a:t>Nepodávat!</a:t>
            </a:r>
          </a:p>
        </p:txBody>
      </p:sp>
    </p:spTree>
    <p:extLst>
      <p:ext uri="{BB962C8B-B14F-4D97-AF65-F5344CB8AC3E}">
        <p14:creationId xmlns:p14="http://schemas.microsoft.com/office/powerpoint/2010/main" val="692917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56D7997-5FE1-0C41-130A-382D0CD97826}"/>
              </a:ext>
            </a:extLst>
          </p:cNvPr>
          <p:cNvSpPr txBox="1"/>
          <p:nvPr/>
        </p:nvSpPr>
        <p:spPr>
          <a:xfrm>
            <a:off x="550416" y="328474"/>
            <a:ext cx="11274639" cy="5201424"/>
          </a:xfrm>
          <a:prstGeom prst="rect">
            <a:avLst/>
          </a:prstGeom>
          <a:noFill/>
        </p:spPr>
        <p:txBody>
          <a:bodyPr wrap="square">
            <a:spAutoFit/>
          </a:bodyPr>
          <a:lstStyle/>
          <a:p>
            <a:r>
              <a:rPr lang="cs-CZ" sz="2800" dirty="0"/>
              <a:t>Jestliže </a:t>
            </a:r>
            <a:r>
              <a:rPr lang="cs-CZ" sz="2800" b="1" dirty="0"/>
              <a:t>přihlášená pohledávka </a:t>
            </a:r>
            <a:r>
              <a:rPr lang="cs-CZ" sz="2800" dirty="0"/>
              <a:t>byla</a:t>
            </a:r>
            <a:r>
              <a:rPr lang="cs-CZ" sz="2800" b="1" dirty="0"/>
              <a:t> popřena insolvenčním správcem, věřitel </a:t>
            </a:r>
            <a:r>
              <a:rPr lang="cs-CZ" sz="2800" dirty="0"/>
              <a:t>této</a:t>
            </a:r>
            <a:r>
              <a:rPr lang="cs-CZ" sz="2800" b="1" dirty="0"/>
              <a:t> popřené pohledávky může uplatnit své právo žalobou na určení </a:t>
            </a:r>
            <a:r>
              <a:rPr lang="cs-CZ" sz="2800" dirty="0"/>
              <a:t>pravosti, výše nebo </a:t>
            </a:r>
            <a:r>
              <a:rPr lang="cs-CZ" sz="2800" b="1" dirty="0"/>
              <a:t>pořadí </a:t>
            </a:r>
            <a:r>
              <a:rPr lang="cs-CZ" sz="2800" dirty="0"/>
              <a:t>popřené pohledávky podanou </a:t>
            </a:r>
            <a:r>
              <a:rPr lang="cs-CZ" sz="2800" b="1" dirty="0"/>
              <a:t>u insolvenčního soudu </a:t>
            </a:r>
            <a:r>
              <a:rPr lang="cs-CZ" sz="2800" dirty="0"/>
              <a:t>(§ 198 odst. 1 IZ), tedy u soudu, před nímž insolvenční řízení probíhá [§ 2 písm. b) IZ], a který je k projednání této žaloby příslušný dle § 7a písm. a) IZ a § 7b odst. 4 IZ. Jedná se o</a:t>
            </a:r>
            <a:r>
              <a:rPr lang="cs-CZ" sz="2800" b="1" dirty="0"/>
              <a:t> tzv. „odporovou žalobu” </a:t>
            </a:r>
            <a:r>
              <a:rPr lang="cs-CZ" sz="2800" dirty="0"/>
              <a:t>(nezaměňovat s odpůrčí žalobou)</a:t>
            </a:r>
            <a:r>
              <a:rPr lang="cs-CZ" sz="2800" b="1" dirty="0"/>
              <a:t>; řízení o ní je incidenčním sporem</a:t>
            </a:r>
            <a:r>
              <a:rPr lang="cs-CZ" sz="2800" dirty="0"/>
              <a:t> [§ 159 odst. 1 písm. b) IZ].</a:t>
            </a:r>
          </a:p>
          <a:p>
            <a:endParaRPr lang="cs-CZ" sz="2800" dirty="0"/>
          </a:p>
          <a:p>
            <a:r>
              <a:rPr lang="cs-CZ" sz="2800" dirty="0"/>
              <a:t>Nepodávat – u pokut!</a:t>
            </a:r>
          </a:p>
          <a:p>
            <a:endParaRPr lang="cs-CZ" sz="2400" dirty="0"/>
          </a:p>
        </p:txBody>
      </p:sp>
    </p:spTree>
    <p:extLst>
      <p:ext uri="{BB962C8B-B14F-4D97-AF65-F5344CB8AC3E}">
        <p14:creationId xmlns:p14="http://schemas.microsoft.com/office/powerpoint/2010/main" val="1362107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972AB4-50AF-2B67-1C52-E3D6EC0285FC}"/>
              </a:ext>
            </a:extLst>
          </p:cNvPr>
          <p:cNvSpPr txBox="1"/>
          <p:nvPr/>
        </p:nvSpPr>
        <p:spPr>
          <a:xfrm>
            <a:off x="426128" y="0"/>
            <a:ext cx="11523216" cy="6986528"/>
          </a:xfrm>
          <a:prstGeom prst="rect">
            <a:avLst/>
          </a:prstGeom>
          <a:noFill/>
        </p:spPr>
        <p:txBody>
          <a:bodyPr wrap="square">
            <a:spAutoFit/>
          </a:bodyPr>
          <a:lstStyle/>
          <a:p>
            <a:r>
              <a:rPr lang="cs-CZ" sz="2800" dirty="0"/>
              <a:t>V případě, že insolvenční správce popřel pohledávku </a:t>
            </a:r>
            <a:r>
              <a:rPr lang="cs-CZ" sz="2800" b="1" u="sng" dirty="0"/>
              <a:t>jen co do jejího pořadí</a:t>
            </a:r>
            <a:r>
              <a:rPr lang="cs-CZ" sz="2800" dirty="0"/>
              <a:t>, je na věřiteli popřené pohledávky, aby popřené pořadí příslušnou určovací žalobou obhajoval (viz. závěry </a:t>
            </a:r>
            <a:r>
              <a:rPr lang="cs-CZ" sz="2800" b="1" dirty="0"/>
              <a:t>usnesení Nejvyššího soudu </a:t>
            </a:r>
            <a:r>
              <a:rPr lang="cs-CZ" sz="2800" b="1" dirty="0" err="1"/>
              <a:t>sp</a:t>
            </a:r>
            <a:r>
              <a:rPr lang="cs-CZ" sz="2800" b="1" dirty="0"/>
              <a:t>. zn. 29 </a:t>
            </a:r>
            <a:r>
              <a:rPr lang="cs-CZ" sz="2800" b="1" dirty="0" err="1"/>
              <a:t>ICdo</a:t>
            </a:r>
            <a:r>
              <a:rPr lang="cs-CZ" sz="2800" b="1" dirty="0"/>
              <a:t> 11/2012 [KSPH 41 INS 10743/2010, 41 </a:t>
            </a:r>
            <a:r>
              <a:rPr lang="cs-CZ" sz="2800" b="1" dirty="0" err="1"/>
              <a:t>ICm</a:t>
            </a:r>
            <a:r>
              <a:rPr lang="cs-CZ" sz="2800" b="1" dirty="0"/>
              <a:t> 1122/2011] ze dne 28. 2. 2013</a:t>
            </a:r>
            <a:r>
              <a:rPr lang="cs-CZ" sz="2800" dirty="0"/>
              <a:t>, uveřejněného </a:t>
            </a:r>
            <a:r>
              <a:rPr lang="cs-CZ" sz="2800" b="1" dirty="0"/>
              <a:t>pod č. 66/2013 Sbírky soudních rozhodnutí a stanovisek</a:t>
            </a:r>
            <a:r>
              <a:rPr lang="cs-CZ" sz="2800" dirty="0"/>
              <a:t> -R 66/2013), podle nichž </a:t>
            </a:r>
            <a:r>
              <a:rPr lang="cs-CZ" sz="2800" b="1" dirty="0"/>
              <a:t>spor o pořadí pohledávky </a:t>
            </a:r>
            <a:r>
              <a:rPr lang="cs-CZ" sz="2800" dirty="0"/>
              <a:t>pro účely jejího uspokojení v insolvenčním řízení je </a:t>
            </a:r>
            <a:r>
              <a:rPr lang="cs-CZ" sz="2800" b="1" dirty="0"/>
              <a:t>vždy</a:t>
            </a:r>
            <a:r>
              <a:rPr lang="cs-CZ" sz="2800" dirty="0"/>
              <a:t> (s výjimkou popření pořadí jiným přihlášeným věřitelem) </a:t>
            </a:r>
            <a:r>
              <a:rPr lang="cs-CZ" sz="2800" b="1" dirty="0"/>
              <a:t>sporem zahajovaným věřitelem, který pohledávku přihlásil</a:t>
            </a:r>
            <a:r>
              <a:rPr lang="cs-CZ" sz="2800" dirty="0"/>
              <a:t> (přihlášeným věřitelem). To platí </a:t>
            </a:r>
            <a:r>
              <a:rPr lang="cs-CZ" sz="2800" b="1" dirty="0"/>
              <a:t>rovněž u vykonatelných pohledávek</a:t>
            </a:r>
            <a:r>
              <a:rPr lang="cs-CZ" sz="2800" dirty="0"/>
              <a:t>. Pořadí ani právo na uspokojení ze zajištění nejsou exekučním titulem řešeny (pokryty), a proto v tomto směru platí postup, jaký zákon určuje pro podání žalob v incidenčních sporech u nevykonatelných pohledávek. </a:t>
            </a:r>
          </a:p>
          <a:p>
            <a:endParaRPr lang="cs-CZ" sz="2800" dirty="0"/>
          </a:p>
          <a:p>
            <a:r>
              <a:rPr lang="cs-CZ" sz="2800" dirty="0"/>
              <a:t>Nepodávat – u pokut!</a:t>
            </a:r>
          </a:p>
        </p:txBody>
      </p:sp>
    </p:spTree>
    <p:extLst>
      <p:ext uri="{BB962C8B-B14F-4D97-AF65-F5344CB8AC3E}">
        <p14:creationId xmlns:p14="http://schemas.microsoft.com/office/powerpoint/2010/main" val="2200227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dirty="0">
                <a:solidFill>
                  <a:schemeClr val="dk1"/>
                </a:solidFill>
                <a:latin typeface="Arial"/>
                <a:ea typeface="Arial"/>
                <a:cs typeface="Arial"/>
                <a:sym typeface="Arial"/>
              </a:rPr>
              <a:t>Možné postupy soudu při insolvenci</a:t>
            </a:r>
            <a:endParaRPr dirty="0"/>
          </a:p>
        </p:txBody>
      </p:sp>
      <p:sp>
        <p:nvSpPr>
          <p:cNvPr id="756" name="Google Shape;756;p129"/>
          <p:cNvSpPr txBox="1"/>
          <p:nvPr/>
        </p:nvSpPr>
        <p:spPr>
          <a:xfrm>
            <a:off x="537786" y="1019433"/>
            <a:ext cx="11260891" cy="5940088"/>
          </a:xfrm>
          <a:prstGeom prst="rect">
            <a:avLst/>
          </a:prstGeom>
          <a:noFill/>
          <a:ln>
            <a:noFill/>
          </a:ln>
        </p:spPr>
        <p:txBody>
          <a:bodyPr spcFirstLastPara="1" wrap="square" lIns="91425" tIns="45700" rIns="91425" bIns="45700" anchor="t" anchorCtr="0">
            <a:noAutofit/>
          </a:bodyPr>
          <a:lstStyle/>
          <a:p>
            <a:pPr marL="342900" lvl="0" indent="-342900">
              <a:buFont typeface="+mj-lt"/>
              <a:buAutoNum type="arabicParenR"/>
            </a:pPr>
            <a:r>
              <a:rPr lang="cs-CZ" sz="2800" b="1" dirty="0">
                <a:effectLst/>
                <a:latin typeface="Times New Roman" panose="02020603050405020304" pitchFamily="18" charset="0"/>
                <a:ea typeface="Times New Roman" panose="02020603050405020304" pitchFamily="18" charset="0"/>
              </a:rPr>
              <a:t>Pohledávku z pokuty 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57200"/>
            <a:r>
              <a:rPr lang="cs-CZ" sz="2800" dirty="0">
                <a:effectLst/>
                <a:latin typeface="Times New Roman" panose="02020603050405020304" pitchFamily="18" charset="0"/>
                <a:ea typeface="Times New Roman" panose="02020603050405020304" pitchFamily="18" charset="0"/>
              </a:rPr>
              <a:t>Insolvenční správce (insolvenční soud)</a:t>
            </a:r>
            <a:r>
              <a:rPr lang="cs-CZ" sz="2800" b="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ji zahrne </a:t>
            </a:r>
            <a:r>
              <a:rPr lang="cs-CZ" sz="2800" dirty="0">
                <a:solidFill>
                  <a:srgbClr val="FF0000"/>
                </a:solidFill>
                <a:effectLst/>
                <a:latin typeface="Times New Roman" panose="02020603050405020304" pitchFamily="18" charset="0"/>
                <a:ea typeface="Times New Roman" panose="02020603050405020304" pitchFamily="18" charset="0"/>
              </a:rPr>
              <a:t>(chybně)</a:t>
            </a:r>
            <a:r>
              <a:rPr lang="cs-CZ" sz="2800" dirty="0">
                <a:effectLst/>
                <a:latin typeface="Times New Roman" panose="02020603050405020304" pitchFamily="18" charset="0"/>
                <a:ea typeface="Times New Roman" panose="02020603050405020304" pitchFamily="18" charset="0"/>
              </a:rPr>
              <a:t> do oddlužení, je na ni plněno.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2800" b="1" dirty="0">
                <a:effectLst/>
                <a:latin typeface="Times New Roman" panose="02020603050405020304" pitchFamily="18" charset="0"/>
                <a:ea typeface="Times New Roman" panose="02020603050405020304" pitchFamily="18" charset="0"/>
              </a:rPr>
              <a:t>zahrnutých do</a:t>
            </a:r>
            <a:r>
              <a:rPr lang="cs-CZ" sz="2800" dirty="0">
                <a:effectLst/>
                <a:latin typeface="Times New Roman" panose="02020603050405020304" pitchFamily="18" charset="0"/>
                <a:ea typeface="Times New Roman" panose="02020603050405020304" pitchFamily="18" charset="0"/>
              </a:rPr>
              <a:t> </a:t>
            </a:r>
            <a:r>
              <a:rPr lang="cs-CZ" sz="2800" b="1" dirty="0">
                <a:effectLst/>
                <a:latin typeface="Times New Roman" panose="02020603050405020304" pitchFamily="18" charset="0"/>
                <a:ea typeface="Times New Roman" panose="02020603050405020304" pitchFamily="18" charset="0"/>
              </a:rPr>
              <a:t>oddlužení</a:t>
            </a:r>
            <a:r>
              <a:rPr lang="cs-CZ" sz="2800" dirty="0">
                <a:effectLst/>
                <a:latin typeface="Times New Roman" panose="02020603050405020304" pitchFamily="18" charset="0"/>
                <a:ea typeface="Times New Roman" panose="02020603050405020304" pitchFamily="18" charset="0"/>
              </a:rPr>
              <a:t>, v rozsahu, v němž dosud nebyly uspokojeny. </a:t>
            </a:r>
            <a:r>
              <a:rPr lang="cs-CZ" sz="2800" b="1" dirty="0">
                <a:effectLst/>
                <a:latin typeface="Times New Roman" panose="02020603050405020304" pitchFamily="18" charset="0"/>
                <a:ea typeface="Times New Roman" panose="02020603050405020304" pitchFamily="18" charset="0"/>
              </a:rPr>
              <a:t>Tady by žalobu město podle § 416 odst. 2 IZ z praktických důvodů nepodávalo (pasivita), protože by to z právního hlediska bylo zbytečné.</a:t>
            </a:r>
            <a:r>
              <a:rPr lang="cs-CZ" sz="2800" dirty="0">
                <a:effectLst/>
                <a:latin typeface="Times New Roman" panose="02020603050405020304" pitchFamily="18" charset="0"/>
                <a:ea typeface="Times New Roman" panose="02020603050405020304" pitchFamily="18" charset="0"/>
              </a:rPr>
              <a:t> Město by však přišlo o část pohledávky, jako o naturální obligaci. </a:t>
            </a:r>
          </a:p>
          <a:p>
            <a:pPr marL="457200"/>
            <a:endParaRPr lang="cs-CZ" sz="2800" dirty="0">
              <a:latin typeface="Times New Roman" panose="02020603050405020304" pitchFamily="18" charset="0"/>
              <a:ea typeface="Times New Roman" panose="02020603050405020304" pitchFamily="18" charset="0"/>
            </a:endParaRPr>
          </a:p>
          <a:p>
            <a:pPr marL="457200"/>
            <a:r>
              <a:rPr lang="cs-CZ" sz="2800" b="1" dirty="0">
                <a:latin typeface="Times New Roman" panose="02020603050405020304" pitchFamily="18" charset="0"/>
                <a:ea typeface="Times New Roman" panose="02020603050405020304" pitchFamily="18" charset="0"/>
              </a:rPr>
              <a:t>V+D = pasivita</a:t>
            </a:r>
          </a:p>
          <a:p>
            <a:pPr marL="457200"/>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5140594"/>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537786" y="224589"/>
            <a:ext cx="11260891" cy="6734932"/>
          </a:xfrm>
          <a:prstGeom prst="rect">
            <a:avLst/>
          </a:prstGeom>
          <a:noFill/>
          <a:ln>
            <a:noFill/>
          </a:ln>
        </p:spPr>
        <p:txBody>
          <a:bodyPr spcFirstLastPara="1" wrap="square" lIns="91425" tIns="45700" rIns="91425" bIns="45700" anchor="t" anchorCtr="0">
            <a:noAutofit/>
          </a:bodyPr>
          <a:lstStyle/>
          <a:p>
            <a:pPr lvl="0"/>
            <a:r>
              <a:rPr lang="cs-CZ" sz="2800" b="1" dirty="0">
                <a:effectLst/>
                <a:latin typeface="Times New Roman" panose="02020603050405020304" pitchFamily="18" charset="0"/>
                <a:ea typeface="Times New Roman" panose="02020603050405020304" pitchFamily="18" charset="0"/>
              </a:rPr>
              <a:t>2)  Pohledávku z pokuty 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57200"/>
            <a:r>
              <a:rPr lang="cs-CZ" sz="2800" dirty="0">
                <a:effectLst/>
                <a:latin typeface="Times New Roman" panose="02020603050405020304" pitchFamily="18" charset="0"/>
                <a:ea typeface="Times New Roman" panose="02020603050405020304" pitchFamily="18" charset="0"/>
              </a:rPr>
              <a:t>Insolvenční správce (insolvenční soud)</a:t>
            </a:r>
            <a:r>
              <a:rPr lang="cs-CZ" sz="2800" b="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ji vyloučí z uspokojení podle § 170 IZ. Insolvenční správce pak podle § 189 odst. 1 IZ sestaví seznam přihlášených pohledávek; u pohledávek, které popírá, to výslovně uvede. Do seznamu se nezařazují pohledávky, ke kterým se nepřihlíží, </a:t>
            </a:r>
            <a:r>
              <a:rPr lang="cs-CZ" sz="2800" b="1" dirty="0">
                <a:effectLst/>
                <a:latin typeface="Times New Roman" panose="02020603050405020304" pitchFamily="18" charset="0"/>
                <a:ea typeface="Times New Roman" panose="02020603050405020304" pitchFamily="18" charset="0"/>
              </a:rPr>
              <a:t>pohledávky vyloučené z uspokojení</a:t>
            </a:r>
            <a:r>
              <a:rPr lang="cs-CZ" sz="2800" dirty="0">
                <a:effectLst/>
                <a:latin typeface="Times New Roman" panose="02020603050405020304" pitchFamily="18" charset="0"/>
                <a:ea typeface="Times New Roman" panose="02020603050405020304" pitchFamily="18" charset="0"/>
              </a:rPr>
              <a:t> a další pohledávky, u kterých to stanoví zákon. Podle § 203a </a:t>
            </a:r>
            <a:r>
              <a:rPr lang="cs-CZ" sz="2800" dirty="0" err="1">
                <a:effectLst/>
                <a:latin typeface="Times New Roman" panose="02020603050405020304" pitchFamily="18" charset="0"/>
                <a:ea typeface="Times New Roman" panose="02020603050405020304" pitchFamily="18" charset="0"/>
              </a:rPr>
              <a:t>lZ</a:t>
            </a:r>
            <a:r>
              <a:rPr lang="cs-CZ" sz="2800" dirty="0">
                <a:effectLst/>
                <a:latin typeface="Times New Roman" panose="02020603050405020304" pitchFamily="18" charset="0"/>
                <a:ea typeface="Times New Roman" panose="02020603050405020304" pitchFamily="18" charset="0"/>
              </a:rPr>
              <a:t>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800" b="1" dirty="0">
                <a:effectLst/>
                <a:latin typeface="Times New Roman" panose="02020603050405020304" pitchFamily="18" charset="0"/>
                <a:ea typeface="Times New Roman" panose="02020603050405020304" pitchFamily="18" charset="0"/>
              </a:rPr>
              <a:t>Tuto žalobu by město pak z praktických důvodů nepodávalo (pasivita), protože by to z právního hlediska bylo zbytečné (neunesení důkazního břemene). </a:t>
            </a:r>
          </a:p>
          <a:p>
            <a:pPr marL="457200"/>
            <a:endParaRPr lang="cs-CZ" sz="2800" b="1" dirty="0">
              <a:latin typeface="Times New Roman" panose="02020603050405020304" pitchFamily="18" charset="0"/>
              <a:ea typeface="Times New Roman" panose="02020603050405020304" pitchFamily="18" charset="0"/>
            </a:endParaRPr>
          </a:p>
          <a:p>
            <a:pPr marL="457200"/>
            <a:r>
              <a:rPr lang="cs-CZ" sz="2800" b="1" dirty="0">
                <a:effectLst/>
                <a:latin typeface="Times New Roman" panose="02020603050405020304" pitchFamily="18" charset="0"/>
                <a:ea typeface="Times New Roman" panose="02020603050405020304" pitchFamily="18" charset="0"/>
              </a:rPr>
              <a:t>V+D=pasivita</a:t>
            </a: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214542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0" y="304800"/>
            <a:ext cx="12047621" cy="6432884"/>
          </a:xfrm>
          <a:prstGeom prst="rect">
            <a:avLst/>
          </a:prstGeom>
          <a:noFill/>
          <a:ln>
            <a:noFill/>
          </a:ln>
        </p:spPr>
        <p:txBody>
          <a:bodyPr spcFirstLastPara="1" wrap="square" lIns="91425" tIns="45700" rIns="91425" bIns="45700" anchor="t" anchorCtr="0">
            <a:noAutofit/>
          </a:bodyPr>
          <a:lstStyle/>
          <a:p>
            <a:pPr lvl="0"/>
            <a:r>
              <a:rPr lang="cs-CZ" sz="2600" b="1" dirty="0">
                <a:effectLst/>
                <a:latin typeface="Times New Roman" panose="02020603050405020304" pitchFamily="18" charset="0"/>
                <a:ea typeface="Times New Roman" panose="02020603050405020304" pitchFamily="18" charset="0"/>
              </a:rPr>
              <a:t>3)  </a:t>
            </a:r>
            <a:r>
              <a:rPr lang="cs-CZ" sz="2600" b="1" dirty="0">
                <a:solidFill>
                  <a:srgbClr val="FF0000"/>
                </a:solidFill>
                <a:effectLst/>
                <a:latin typeface="Times New Roman" panose="02020603050405020304" pitchFamily="18" charset="0"/>
                <a:ea typeface="Times New Roman" panose="02020603050405020304" pitchFamily="18" charset="0"/>
              </a:rPr>
              <a:t>Pohledávku z pokuty přihlásíme do insolvenčního řízení. </a:t>
            </a:r>
            <a:endParaRPr lang="cs-CZ" sz="2600" dirty="0">
              <a:solidFill>
                <a:srgbClr val="FF0000"/>
              </a:solidFill>
              <a:effectLst/>
              <a:latin typeface="Times New Roman" panose="02020603050405020304" pitchFamily="18" charset="0"/>
              <a:ea typeface="Times New Roman" panose="02020603050405020304" pitchFamily="18" charset="0"/>
            </a:endParaRPr>
          </a:p>
          <a:p>
            <a:pPr marL="457200"/>
            <a:r>
              <a:rPr lang="cs-CZ" sz="2600" dirty="0">
                <a:effectLst/>
                <a:latin typeface="Times New Roman" panose="02020603050405020304" pitchFamily="18" charset="0"/>
                <a:ea typeface="Times New Roman" panose="02020603050405020304" pitchFamily="18" charset="0"/>
              </a:rPr>
              <a:t>Insolvenční správce (insolvenční soud)</a:t>
            </a:r>
            <a:r>
              <a:rPr lang="cs-CZ" sz="2600" b="1" dirty="0">
                <a:effectLst/>
                <a:latin typeface="Times New Roman" panose="02020603050405020304" pitchFamily="18" charset="0"/>
                <a:ea typeface="Times New Roman" panose="02020603050405020304" pitchFamily="18" charset="0"/>
              </a:rPr>
              <a:t> </a:t>
            </a:r>
            <a:r>
              <a:rPr lang="cs-CZ" sz="2600" dirty="0">
                <a:effectLst/>
                <a:latin typeface="Times New Roman" panose="02020603050405020304" pitchFamily="18" charset="0"/>
                <a:ea typeface="Times New Roman" panose="02020603050405020304" pitchFamily="18" charset="0"/>
              </a:rPr>
              <a:t>ji vyloučí z uspokojení podle § 185 IZ (</a:t>
            </a:r>
            <a:r>
              <a:rPr lang="cs-CZ" sz="2600" dirty="0">
                <a:solidFill>
                  <a:srgbClr val="FF0000"/>
                </a:solidFill>
                <a:effectLst/>
                <a:latin typeface="Times New Roman" panose="02020603050405020304" pitchFamily="18" charset="0"/>
                <a:ea typeface="Times New Roman" panose="02020603050405020304" pitchFamily="18" charset="0"/>
              </a:rPr>
              <a:t>chybně</a:t>
            </a:r>
            <a:r>
              <a:rPr lang="cs-CZ" sz="2600" dirty="0">
                <a:effectLst/>
                <a:latin typeface="Times New Roman" panose="02020603050405020304" pitchFamily="18" charset="0"/>
                <a:ea typeface="Times New Roman" panose="02020603050405020304" pitchFamily="18" charset="0"/>
              </a:rPr>
              <a:t>), tedy jako pohledávku, ke které </a:t>
            </a:r>
            <a:r>
              <a:rPr lang="cs-CZ" sz="2600" b="1" u="sng" dirty="0">
                <a:effectLst/>
                <a:latin typeface="Times New Roman" panose="02020603050405020304" pitchFamily="18" charset="0"/>
                <a:ea typeface="Times New Roman" panose="02020603050405020304" pitchFamily="18" charset="0"/>
              </a:rPr>
              <a:t>se nepřihlíží</a:t>
            </a:r>
            <a:r>
              <a:rPr lang="cs-CZ" sz="2600" dirty="0">
                <a:effectLst/>
                <a:latin typeface="Times New Roman" panose="02020603050405020304" pitchFamily="18" charset="0"/>
                <a:ea typeface="Times New Roman" panose="02020603050405020304" pitchFamily="18" charset="0"/>
              </a:rPr>
              <a:t>. Uspokojování takové pohledávky je v insolvenčním řízení vyloučeno a insolvenční soud takovou přihlášku pohledávky odmítne podle § 185 IZ. Insolvenční správce pak podle § 189 odst. 1 IZ sestaví seznam přihlášených pohledávek; u pohledávek, které popírá, to výslovně uvede. Do seznamu se nezařazují pohledávky, </a:t>
            </a:r>
            <a:r>
              <a:rPr lang="cs-CZ" sz="2600" b="1" dirty="0">
                <a:effectLst/>
                <a:latin typeface="Times New Roman" panose="02020603050405020304" pitchFamily="18" charset="0"/>
                <a:ea typeface="Times New Roman" panose="02020603050405020304" pitchFamily="18" charset="0"/>
              </a:rPr>
              <a:t>ke kterým se nepřihlíží</a:t>
            </a:r>
            <a:r>
              <a:rPr lang="cs-CZ" sz="2600" dirty="0">
                <a:effectLst/>
                <a:latin typeface="Times New Roman" panose="02020603050405020304" pitchFamily="18" charset="0"/>
                <a:ea typeface="Times New Roman" panose="02020603050405020304" pitchFamily="18" charset="0"/>
              </a:rPr>
              <a:t>, pohledávky vyloučené z uspokojení a další pohledávky, u kterých to stanoví zákon. Podle § 203a </a:t>
            </a:r>
            <a:r>
              <a:rPr lang="cs-CZ" sz="2600" dirty="0" err="1">
                <a:effectLst/>
                <a:latin typeface="Times New Roman" panose="02020603050405020304" pitchFamily="18" charset="0"/>
                <a:ea typeface="Times New Roman" panose="02020603050405020304" pitchFamily="18" charset="0"/>
              </a:rPr>
              <a:t>lZ</a:t>
            </a:r>
            <a:r>
              <a:rPr lang="cs-CZ" sz="2600" dirty="0">
                <a:effectLst/>
                <a:latin typeface="Times New Roman" panose="02020603050405020304" pitchFamily="18" charset="0"/>
                <a:ea typeface="Times New Roman" panose="02020603050405020304" pitchFamily="18" charset="0"/>
              </a:rPr>
              <a:t>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600" b="1" dirty="0">
                <a:effectLst/>
                <a:latin typeface="Times New Roman" panose="02020603050405020304" pitchFamily="18" charset="0"/>
                <a:ea typeface="Times New Roman" panose="02020603050405020304" pitchFamily="18" charset="0"/>
              </a:rPr>
              <a:t>Tuto žalobu by pak město podle mého názoru mělo podat (aktivita) a rozporovat, že soud chybně vyřadil pohledávku podle § 185 IZ, namísto § 170 IZ.</a:t>
            </a:r>
            <a:r>
              <a:rPr lang="cs-CZ" sz="2600" dirty="0">
                <a:effectLst/>
                <a:latin typeface="Times New Roman" panose="02020603050405020304" pitchFamily="18" charset="0"/>
                <a:ea typeface="Times New Roman" panose="02020603050405020304" pitchFamily="18" charset="0"/>
              </a:rPr>
              <a:t> </a:t>
            </a:r>
          </a:p>
          <a:p>
            <a:pPr marL="457200"/>
            <a:endParaRPr lang="cs-CZ" sz="2600" dirty="0">
              <a:latin typeface="Times New Roman" panose="02020603050405020304" pitchFamily="18" charset="0"/>
              <a:ea typeface="Times New Roman" panose="02020603050405020304" pitchFamily="18" charset="0"/>
            </a:endParaRPr>
          </a:p>
          <a:p>
            <a:pPr marL="457200"/>
            <a:r>
              <a:rPr lang="cs-CZ" sz="2600" b="1" dirty="0">
                <a:solidFill>
                  <a:srgbClr val="FF0000"/>
                </a:solidFill>
                <a:latin typeface="Times New Roman" panose="02020603050405020304" pitchFamily="18" charset="0"/>
                <a:ea typeface="Times New Roman" panose="02020603050405020304" pitchFamily="18" charset="0"/>
              </a:rPr>
              <a:t>V = aktivita; </a:t>
            </a:r>
            <a:r>
              <a:rPr lang="cs-CZ" sz="2600" b="1" dirty="0">
                <a:latin typeface="Times New Roman" panose="02020603050405020304" pitchFamily="18" charset="0"/>
                <a:ea typeface="Times New Roman" panose="02020603050405020304" pitchFamily="18" charset="0"/>
              </a:rPr>
              <a:t>D = pasivita</a:t>
            </a:r>
          </a:p>
          <a:p>
            <a:pPr marL="457200"/>
            <a:endParaRPr lang="cs-CZ"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1690819"/>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6" name="Google Shape;756;p129"/>
          <p:cNvSpPr txBox="1"/>
          <p:nvPr/>
        </p:nvSpPr>
        <p:spPr>
          <a:xfrm>
            <a:off x="351174" y="542926"/>
            <a:ext cx="11260891" cy="5940088"/>
          </a:xfrm>
          <a:prstGeom prst="rect">
            <a:avLst/>
          </a:prstGeom>
          <a:noFill/>
          <a:ln>
            <a:noFill/>
          </a:ln>
        </p:spPr>
        <p:txBody>
          <a:bodyPr spcFirstLastPara="1" wrap="square" lIns="91425" tIns="45700" rIns="91425" bIns="45700" anchor="t" anchorCtr="0">
            <a:noAutofit/>
          </a:bodyPr>
          <a:lstStyle/>
          <a:p>
            <a:pPr lvl="0"/>
            <a:r>
              <a:rPr lang="cs-CZ" sz="3200" b="1" dirty="0">
                <a:latin typeface="Times New Roman" panose="02020603050405020304" pitchFamily="18" charset="0"/>
                <a:ea typeface="Times New Roman" panose="02020603050405020304" pitchFamily="18" charset="0"/>
              </a:rPr>
              <a:t>4</a:t>
            </a:r>
            <a:r>
              <a:rPr lang="cs-CZ" sz="3200" b="1" dirty="0">
                <a:effectLst/>
                <a:latin typeface="Times New Roman" panose="02020603050405020304" pitchFamily="18" charset="0"/>
                <a:ea typeface="Times New Roman" panose="02020603050405020304" pitchFamily="18" charset="0"/>
              </a:rPr>
              <a:t>)  Pohledávku z pokuty nepřihlásíme do insolvenčního řízení. </a:t>
            </a:r>
            <a:endParaRPr lang="cs-CZ" sz="3200" dirty="0">
              <a:effectLst/>
              <a:latin typeface="Times New Roman" panose="02020603050405020304" pitchFamily="18" charset="0"/>
              <a:ea typeface="Times New Roman" panose="02020603050405020304" pitchFamily="18" charset="0"/>
            </a:endParaRPr>
          </a:p>
          <a:p>
            <a:pPr marL="449580"/>
            <a:r>
              <a:rPr lang="cs-CZ" sz="3200" dirty="0">
                <a:effectLst/>
                <a:latin typeface="Times New Roman" panose="02020603050405020304" pitchFamily="18" charset="0"/>
                <a:ea typeface="Times New Roman" panose="02020603050405020304" pitchFamily="18" charset="0"/>
              </a:rPr>
              <a:t>Pokud takovou pohledávku soudu dlužník uvede podle § 104 odst. 1, písm. b), tedy seznam svých závazků s uvedením svých věřitelů (i když tuto povinnost v rámci oddlužení neměl), pak ji soud bere v patrnosti jako skutečnost osvědčující úpadek.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3200" b="1" dirty="0">
                <a:effectLst/>
                <a:latin typeface="Times New Roman" panose="02020603050405020304" pitchFamily="18" charset="0"/>
                <a:ea typeface="Times New Roman" panose="02020603050405020304" pitchFamily="18" charset="0"/>
              </a:rPr>
              <a:t>zahrnutých do</a:t>
            </a:r>
            <a:r>
              <a:rPr lang="cs-CZ" sz="3200" dirty="0">
                <a:effectLst/>
                <a:latin typeface="Times New Roman" panose="02020603050405020304" pitchFamily="18" charset="0"/>
                <a:ea typeface="Times New Roman" panose="02020603050405020304" pitchFamily="18" charset="0"/>
              </a:rPr>
              <a:t> </a:t>
            </a:r>
            <a:r>
              <a:rPr lang="cs-CZ" sz="3200" b="1" dirty="0">
                <a:effectLst/>
                <a:latin typeface="Times New Roman" panose="02020603050405020304" pitchFamily="18" charset="0"/>
                <a:ea typeface="Times New Roman" panose="02020603050405020304" pitchFamily="18" charset="0"/>
              </a:rPr>
              <a:t>oddlužení</a:t>
            </a:r>
            <a:r>
              <a:rPr lang="cs-CZ" sz="3200" dirty="0">
                <a:effectLst/>
                <a:latin typeface="Times New Roman" panose="02020603050405020304" pitchFamily="18" charset="0"/>
                <a:ea typeface="Times New Roman" panose="02020603050405020304" pitchFamily="18" charset="0"/>
              </a:rPr>
              <a:t>, v rozsahu, v němž dosud nebyly uspokojeny.  …</a:t>
            </a:r>
          </a:p>
        </p:txBody>
      </p:sp>
    </p:spTree>
    <p:extLst>
      <p:ext uri="{BB962C8B-B14F-4D97-AF65-F5344CB8AC3E}">
        <p14:creationId xmlns:p14="http://schemas.microsoft.com/office/powerpoint/2010/main" val="277770929"/>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AFF1D32-6B6D-8140-09FB-8D9941AF86F3}"/>
              </a:ext>
            </a:extLst>
          </p:cNvPr>
          <p:cNvSpPr txBox="1"/>
          <p:nvPr/>
        </p:nvSpPr>
        <p:spPr>
          <a:xfrm>
            <a:off x="417095" y="181957"/>
            <a:ext cx="11662610"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rPr>
              <a:t>Pokud jsme pohledávku nepřihlásili, pak by neměla být zahrnuta do osvobození od placení. Osvobození podle věty první se nevztahuje na pohledávky vzniklé po rozhodnutí o úpadku. </a:t>
            </a:r>
            <a:r>
              <a:rPr lang="cs-CZ" sz="3200" b="1" dirty="0">
                <a:effectLst/>
                <a:latin typeface="Times New Roman" panose="02020603050405020304" pitchFamily="18" charset="0"/>
                <a:ea typeface="Times New Roman" panose="02020603050405020304" pitchFamily="18" charset="0"/>
              </a:rPr>
              <a:t>Osvobození podle odstavce 1 se vztahuje také na věřitele</a:t>
            </a:r>
            <a:r>
              <a:rPr lang="cs-CZ" sz="3200" dirty="0">
                <a:effectLst/>
                <a:latin typeface="Times New Roman" panose="02020603050405020304" pitchFamily="18" charset="0"/>
                <a:ea typeface="Times New Roman" panose="02020603050405020304" pitchFamily="18" charset="0"/>
              </a:rPr>
              <a:t>, k jejichž pohledávkám se v insolvenčním řízení nepřihlíželo, a na věřitele, </a:t>
            </a:r>
            <a:r>
              <a:rPr lang="cs-CZ" sz="3200" b="1" dirty="0">
                <a:effectLst/>
                <a:latin typeface="Times New Roman" panose="02020603050405020304" pitchFamily="18" charset="0"/>
                <a:ea typeface="Times New Roman" panose="02020603050405020304" pitchFamily="18" charset="0"/>
              </a:rPr>
              <a:t>kteří své pohledávky do insolvenčního řízení nepřihlásili, ač tak měli učinit.</a:t>
            </a:r>
            <a:r>
              <a:rPr lang="cs-CZ" sz="3200" dirty="0">
                <a:effectLst/>
                <a:latin typeface="Times New Roman" panose="02020603050405020304" pitchFamily="18" charset="0"/>
                <a:ea typeface="Times New Roman" panose="02020603050405020304" pitchFamily="18" charset="0"/>
              </a:rPr>
              <a:t> </a:t>
            </a:r>
            <a:r>
              <a:rPr lang="cs-CZ" sz="3200" b="1" dirty="0">
                <a:effectLst/>
                <a:latin typeface="Times New Roman" panose="02020603050405020304" pitchFamily="18" charset="0"/>
                <a:ea typeface="Times New Roman" panose="02020603050405020304" pitchFamily="18" charset="0"/>
              </a:rPr>
              <a:t>Soud pak může vyhodnotit naši pohledávku z pokuty jako právě pohledávku věřitele, který svou pohledávku do insolvenčního řízení nepřihlásili, ač tak měli učinit (i když podle mého názoru jde o chybu insolvenčního soudu).</a:t>
            </a:r>
            <a:r>
              <a:rPr lang="cs-CZ" sz="3200" dirty="0">
                <a:effectLst/>
                <a:latin typeface="Times New Roman" panose="02020603050405020304" pitchFamily="18" charset="0"/>
                <a:ea typeface="Times New Roman" panose="02020603050405020304" pitchFamily="18" charset="0"/>
              </a:rPr>
              <a:t> Tady bychom museli podat žalobu (nabízí se podle § 80 o.s.ř.).</a:t>
            </a:r>
          </a:p>
          <a:p>
            <a:endParaRPr lang="cs-CZ" sz="3200" dirty="0">
              <a:latin typeface="Times New Roman" panose="02020603050405020304" pitchFamily="18" charset="0"/>
            </a:endParaRPr>
          </a:p>
          <a:p>
            <a:r>
              <a:rPr lang="cs-CZ" sz="3200" b="1" dirty="0">
                <a:solidFill>
                  <a:srgbClr val="FF0000"/>
                </a:solidFill>
                <a:latin typeface="Times New Roman" panose="02020603050405020304" pitchFamily="18" charset="0"/>
              </a:rPr>
              <a:t>V = Aktivita; </a:t>
            </a:r>
            <a:r>
              <a:rPr lang="cs-CZ" sz="3200" b="1" dirty="0">
                <a:latin typeface="Times New Roman" panose="02020603050405020304" pitchFamily="18" charset="0"/>
              </a:rPr>
              <a:t>D = pasivita</a:t>
            </a:r>
            <a:endParaRPr lang="cs-CZ" sz="3200" b="1" dirty="0"/>
          </a:p>
        </p:txBody>
      </p:sp>
    </p:spTree>
    <p:extLst>
      <p:ext uri="{BB962C8B-B14F-4D97-AF65-F5344CB8AC3E}">
        <p14:creationId xmlns:p14="http://schemas.microsoft.com/office/powerpoint/2010/main" val="4050403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dirty="0">
                <a:solidFill>
                  <a:schemeClr val="dk1"/>
                </a:solidFill>
                <a:latin typeface="Arial"/>
                <a:ea typeface="Arial"/>
                <a:cs typeface="Arial"/>
                <a:sym typeface="Arial"/>
              </a:rPr>
              <a:t>Možné postupy soudu při insolvenci</a:t>
            </a:r>
            <a:endParaRPr dirty="0"/>
          </a:p>
        </p:txBody>
      </p:sp>
      <p:sp>
        <p:nvSpPr>
          <p:cNvPr id="756" name="Google Shape;756;p129"/>
          <p:cNvSpPr txBox="1"/>
          <p:nvPr/>
        </p:nvSpPr>
        <p:spPr>
          <a:xfrm>
            <a:off x="351174" y="542926"/>
            <a:ext cx="11722638" cy="5940088"/>
          </a:xfrm>
          <a:prstGeom prst="rect">
            <a:avLst/>
          </a:prstGeom>
          <a:noFill/>
          <a:ln>
            <a:noFill/>
          </a:ln>
        </p:spPr>
        <p:txBody>
          <a:bodyPr spcFirstLastPara="1" wrap="square" lIns="91425" tIns="45700" rIns="91425" bIns="45700" anchor="t" anchorCtr="0">
            <a:noAutofit/>
          </a:bodyPr>
          <a:lstStyle/>
          <a:p>
            <a:pPr lvl="0"/>
            <a:r>
              <a:rPr lang="cs-CZ" sz="2800" b="1" dirty="0">
                <a:effectLst/>
                <a:latin typeface="Times New Roman" panose="02020603050405020304" pitchFamily="18" charset="0"/>
                <a:ea typeface="Times New Roman" panose="02020603050405020304" pitchFamily="18" charset="0"/>
              </a:rPr>
              <a:t>5)  Pohledávku z pokuty nepřihlásíme do insolvenčního řízení. </a:t>
            </a:r>
            <a:endParaRPr lang="cs-CZ" sz="2800" dirty="0">
              <a:effectLst/>
              <a:latin typeface="Times New Roman" panose="02020603050405020304" pitchFamily="18" charset="0"/>
              <a:ea typeface="Times New Roman" panose="02020603050405020304" pitchFamily="18" charset="0"/>
            </a:endParaRPr>
          </a:p>
          <a:p>
            <a:pPr marL="449580"/>
            <a:r>
              <a:rPr lang="cs-CZ" sz="2800" dirty="0">
                <a:effectLst/>
                <a:latin typeface="Times New Roman" panose="02020603050405020304" pitchFamily="18" charset="0"/>
                <a:ea typeface="Times New Roman" panose="02020603050405020304" pitchFamily="18" charset="0"/>
              </a:rPr>
              <a:t>Může nastat situace, kdy dlužník buď vůbec </a:t>
            </a:r>
            <a:r>
              <a:rPr lang="cs-CZ" sz="2800" b="1" dirty="0">
                <a:effectLst/>
                <a:latin typeface="Times New Roman" panose="02020603050405020304" pitchFamily="18" charset="0"/>
                <a:ea typeface="Times New Roman" panose="02020603050405020304" pitchFamily="18" charset="0"/>
              </a:rPr>
              <a:t>neuvede naši pohledávku v rámci svých závazků</a:t>
            </a:r>
            <a:r>
              <a:rPr lang="cs-CZ" sz="2800" dirty="0">
                <a:effectLst/>
                <a:latin typeface="Times New Roman" panose="02020603050405020304" pitchFamily="18" charset="0"/>
                <a:ea typeface="Times New Roman" panose="02020603050405020304" pitchFamily="18" charset="0"/>
              </a:rPr>
              <a:t>, nebo pohledávku soudu dlužník uvede podle § 104 odst. 1, písm. b), tedy seznam svých závazků s uvedením svých věřitelů (i když tuto povinnost v rámci oddlužení neměl), soud ji vezme v patrnosti jako skutečnost osvědčující úpadek. Taková pohledávka nebude zahrnuta do seznamu pohledávek (§ 189 IZ) a zároveň jsme tuto pohledávku nepřihlašovali z důvodu, že nebude uspokojena v žádném ze způsobů insolvenčního řízení.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a:t>
            </a:r>
          </a:p>
        </p:txBody>
      </p:sp>
    </p:spTree>
    <p:extLst>
      <p:ext uri="{BB962C8B-B14F-4D97-AF65-F5344CB8AC3E}">
        <p14:creationId xmlns:p14="http://schemas.microsoft.com/office/powerpoint/2010/main" val="2092678313"/>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41FB514-EA99-F8A9-B043-E85D23B82727}"/>
              </a:ext>
            </a:extLst>
          </p:cNvPr>
          <p:cNvSpPr txBox="1"/>
          <p:nvPr/>
        </p:nvSpPr>
        <p:spPr>
          <a:xfrm>
            <a:off x="368968" y="224589"/>
            <a:ext cx="11823032" cy="6494085"/>
          </a:xfrm>
          <a:prstGeom prst="rect">
            <a:avLst/>
          </a:prstGeom>
          <a:noFill/>
        </p:spPr>
        <p:txBody>
          <a:bodyPr wrap="square">
            <a:spAutoFit/>
          </a:bodyPr>
          <a:lstStyle/>
          <a:p>
            <a:r>
              <a:rPr lang="cs-CZ" sz="3200" dirty="0">
                <a:effectLst/>
                <a:latin typeface="Times New Roman" panose="02020603050405020304" pitchFamily="18" charset="0"/>
                <a:ea typeface="Times New Roman" panose="02020603050405020304" pitchFamily="18" charset="0"/>
              </a:rPr>
              <a:t>…jímž dlužníka osvobodí od placení pohledávek, zahrnutých do oddlužení (naše pohledávka nebyla zahrnuta do oddlužení), v rozsahu, v němž dosud nebyly uspokojeny. Osvobození podle odstavce 1 se vztahuje také na věřitele, k jejichž pohledávkám se v insolvenčním řízení nepřihlíželo, a na věřitele, kteří své pohledávky do insolvenčního řízení nepřihlásili, ač tak měli učinit. Naše pohledávka se nemusí (podle mého názoru) přihlašovat. </a:t>
            </a:r>
            <a:r>
              <a:rPr lang="cs-CZ" sz="3200" b="1" dirty="0">
                <a:effectLst/>
                <a:latin typeface="Times New Roman" panose="02020603050405020304" pitchFamily="18" charset="0"/>
                <a:ea typeface="Times New Roman" panose="02020603050405020304" pitchFamily="18" charset="0"/>
              </a:rPr>
              <a:t>Soud pak (podle mého názoru správně) vyhodnotí naši pohledávku z pokuty jako právě pohledávku věřitele, který svou pohledávku do insolvenčního řízení nepřihlásili, protože se nebude uspokojovat v rámci insolvence oddlužením, a proto tak nemusí učinit přihláškou. </a:t>
            </a:r>
          </a:p>
          <a:p>
            <a:endParaRPr lang="cs-CZ" sz="3200" b="1" dirty="0">
              <a:latin typeface="Times New Roman" panose="02020603050405020304" pitchFamily="18" charset="0"/>
            </a:endParaRPr>
          </a:p>
          <a:p>
            <a:r>
              <a:rPr lang="cs-CZ" sz="3200" b="1" dirty="0"/>
              <a:t>V = pasivita; </a:t>
            </a:r>
            <a:r>
              <a:rPr lang="cs-CZ" sz="3200" b="1" dirty="0">
                <a:solidFill>
                  <a:srgbClr val="FF0000"/>
                </a:solidFill>
              </a:rPr>
              <a:t>D= aktivita</a:t>
            </a:r>
          </a:p>
        </p:txBody>
      </p:sp>
    </p:spTree>
    <p:extLst>
      <p:ext uri="{BB962C8B-B14F-4D97-AF65-F5344CB8AC3E}">
        <p14:creationId xmlns:p14="http://schemas.microsoft.com/office/powerpoint/2010/main" val="266810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8A260-F48D-4CED-BCF7-56D939053FF4}"/>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FEEFEC89-3766-4D3C-87AD-668EB12D3C9C}"/>
              </a:ext>
            </a:extLst>
          </p:cNvPr>
          <p:cNvSpPr>
            <a:spLocks noGrp="1"/>
          </p:cNvSpPr>
          <p:nvPr>
            <p:ph type="subTitle" idx="1"/>
          </p:nvPr>
        </p:nvSpPr>
        <p:spPr/>
        <p:txBody>
          <a:bodyPr/>
          <a:lstStyle/>
          <a:p>
            <a:endParaRPr lang="cs-CZ"/>
          </a:p>
        </p:txBody>
      </p:sp>
      <p:pic>
        <p:nvPicPr>
          <p:cNvPr id="4" name="Obrázek 3">
            <a:extLst>
              <a:ext uri="{FF2B5EF4-FFF2-40B4-BE49-F238E27FC236}">
                <a16:creationId xmlns:a16="http://schemas.microsoft.com/office/drawing/2014/main" id="{90CB297C-D4EB-41B9-A6A2-FAAF34C37302}"/>
              </a:ext>
            </a:extLst>
          </p:cNvPr>
          <p:cNvPicPr>
            <a:picLocks noChangeAspect="1"/>
          </p:cNvPicPr>
          <p:nvPr/>
        </p:nvPicPr>
        <p:blipFill>
          <a:blip r:embed="rId3"/>
          <a:stretch>
            <a:fillRect/>
          </a:stretch>
        </p:blipFill>
        <p:spPr>
          <a:xfrm>
            <a:off x="0" y="-914401"/>
            <a:ext cx="12192000" cy="8393723"/>
          </a:xfrm>
          <a:prstGeom prst="rect">
            <a:avLst/>
          </a:prstGeom>
        </p:spPr>
      </p:pic>
      <p:sp>
        <p:nvSpPr>
          <p:cNvPr id="5" name="TextovéPole 4">
            <a:extLst>
              <a:ext uri="{FF2B5EF4-FFF2-40B4-BE49-F238E27FC236}">
                <a16:creationId xmlns:a16="http://schemas.microsoft.com/office/drawing/2014/main" id="{00F277CE-4426-49FC-A5C4-570615DB0877}"/>
              </a:ext>
            </a:extLst>
          </p:cNvPr>
          <p:cNvSpPr txBox="1"/>
          <p:nvPr/>
        </p:nvSpPr>
        <p:spPr>
          <a:xfrm>
            <a:off x="2508739" y="548041"/>
            <a:ext cx="2516554" cy="307777"/>
          </a:xfrm>
          <a:prstGeom prst="rect">
            <a:avLst/>
          </a:prstGeom>
          <a:noFill/>
        </p:spPr>
        <p:txBody>
          <a:bodyPr wrap="square" rtlCol="0">
            <a:spAutoFit/>
          </a:bodyPr>
          <a:lstStyle/>
          <a:p>
            <a:r>
              <a:rPr lang="cs-CZ" dirty="0"/>
              <a:t>7.12.2019</a:t>
            </a:r>
          </a:p>
        </p:txBody>
      </p:sp>
    </p:spTree>
    <p:extLst>
      <p:ext uri="{BB962C8B-B14F-4D97-AF65-F5344CB8AC3E}">
        <p14:creationId xmlns:p14="http://schemas.microsoft.com/office/powerpoint/2010/main" val="167272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070508"/>
          </a:xfrm>
          <a:prstGeom prst="rect">
            <a:avLst/>
          </a:prstGeom>
          <a:noFill/>
        </p:spPr>
        <p:txBody>
          <a:bodyPr wrap="square">
            <a:spAutoFit/>
          </a:bodyPr>
          <a:lstStyle/>
          <a:p>
            <a:pPr algn="ctr">
              <a:lnSpc>
                <a:spcPct val="107000"/>
              </a:lnSpc>
              <a:spcAft>
                <a:spcPts val="800"/>
              </a:spcAft>
            </a:pP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p>
          <a:p>
            <a:pPr>
              <a:lnSpc>
                <a:spcPct val="107000"/>
              </a:lnSpc>
              <a:spcAft>
                <a:spcPts val="800"/>
              </a:spcAft>
            </a:pPr>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Pokud pohledávku </a:t>
            </a:r>
            <a:r>
              <a:rPr lang="cs-CZ" sz="3200" b="1" dirty="0">
                <a:effectLst/>
                <a:latin typeface="Times New Roman" panose="02020603050405020304" pitchFamily="18" charset="0"/>
                <a:ea typeface="Times New Roman" panose="02020603050405020304" pitchFamily="18" charset="0"/>
              </a:rPr>
              <a:t>z pokuty </a:t>
            </a:r>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nepřihlásíme a nebyla v souladu s § 170 IZ přezkoumána, pak z toho podle mého názoru plyne závěr, že nepůjde o pohledávku ke které se nepřihlíží (§ 185  IZ). </a:t>
            </a:r>
            <a:r>
              <a:rPr lang="cs-CZ" sz="3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Jestliže tedy jde o pohledávku, kterou věřitel nepřihlásil do insolvenčního řízení a tudíž nebyla ani přezkoumána, a to s odkazem na zákonnou úpravu § 170 písm. d) IZ, pak na ni (a na účastníky – věřitele a dlužníka) nedopadá ani ustanovení § 414 IZ o osvobození dlužníka a můžeme ji vymáhat v plné výši o ukončení oddlužení </a:t>
            </a:r>
          </a:p>
          <a:p>
            <a:pPr>
              <a:lnSpc>
                <a:spcPct val="107000"/>
              </a:lnSpc>
              <a:spcAft>
                <a:spcPts val="800"/>
              </a:spcAft>
            </a:pPr>
            <a:r>
              <a:rPr lang="cs-CZ" sz="32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(srovnej Usnesení Krajského soudu v Praze č.j. 19 Co 258/2019 ze dne 19.9.2019). </a:t>
            </a:r>
            <a:endParaRPr lang="cs-CZ"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204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3A0A2FD-8EBE-13BB-972B-5B9FE0A7D565}"/>
              </a:ext>
            </a:extLst>
          </p:cNvPr>
          <p:cNvSpPr txBox="1"/>
          <p:nvPr/>
        </p:nvSpPr>
        <p:spPr>
          <a:xfrm>
            <a:off x="352925" y="0"/>
            <a:ext cx="11839075" cy="6494085"/>
          </a:xfrm>
          <a:prstGeom prst="rect">
            <a:avLst/>
          </a:prstGeom>
          <a:noFill/>
        </p:spPr>
        <p:txBody>
          <a:bodyPr wrap="square">
            <a:spAutoFit/>
          </a:bodyPr>
          <a:lstStyle/>
          <a:p>
            <a:pPr algn="ct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endParaRPr lang="cs-CZ" sz="32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cs-CZ" sz="3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„Není smyslem ani účelem insolvenčního zákona (práva) promíjet peněžité tresty uložené v přestupkovém nebo v trestním řízení“ </a:t>
            </a:r>
          </a:p>
          <a:p>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Českých Budějovicích č.j. 24 Co 579/2019 ze dne 10.5.2019). </a:t>
            </a:r>
          </a:p>
          <a:p>
            <a:endParaRPr lang="cs-CZ" sz="3200"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cs-CZ" sz="32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Tomu i napovídá konstrukce § 414 odst. 4 věta za středníkem – </a:t>
            </a:r>
            <a:r>
              <a:rPr lang="cs-CZ" sz="32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3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a:t>
            </a:r>
            <a:r>
              <a:rPr lang="cs-CZ" sz="32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od skončení insolvenčního řízení</a:t>
            </a:r>
            <a:r>
              <a:rPr lang="cs-CZ" sz="32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3200" i="1" dirty="0"/>
          </a:p>
        </p:txBody>
      </p:sp>
    </p:spTree>
    <p:extLst>
      <p:ext uri="{BB962C8B-B14F-4D97-AF65-F5344CB8AC3E}">
        <p14:creationId xmlns:p14="http://schemas.microsoft.com/office/powerpoint/2010/main" val="149356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9E90177-2A0A-0391-D62E-A404E56CD4FA}"/>
              </a:ext>
            </a:extLst>
          </p:cNvPr>
          <p:cNvSpPr txBox="1"/>
          <p:nvPr/>
        </p:nvSpPr>
        <p:spPr>
          <a:xfrm>
            <a:off x="571500" y="-33487"/>
            <a:ext cx="11620500" cy="6863417"/>
          </a:xfrm>
          <a:prstGeom prst="rect">
            <a:avLst/>
          </a:prstGeom>
          <a:noFill/>
        </p:spPr>
        <p:txBody>
          <a:bodyPr wrap="square">
            <a:spAutoFit/>
          </a:bodyPr>
          <a:lstStyle/>
          <a:p>
            <a:pPr algn="ctr"/>
            <a:r>
              <a:rPr lang="cs-CZ"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Závěr</a:t>
            </a:r>
            <a:endParaRPr lang="cs-CZ" sz="3200" b="1" dirty="0">
              <a:solidFill>
                <a:srgbClr val="FF0000"/>
              </a:solidFill>
            </a:endParaRPr>
          </a:p>
          <a:p>
            <a:r>
              <a:rPr lang="cs-CZ" sz="3200" b="1" dirty="0">
                <a:solidFill>
                  <a:srgbClr val="FF0000"/>
                </a:solidFill>
                <a:effectLst/>
              </a:rPr>
              <a:t>Je tedy </a:t>
            </a:r>
            <a:r>
              <a:rPr lang="cs-CZ" sz="3200" b="1" dirty="0">
                <a:solidFill>
                  <a:srgbClr val="FF0000"/>
                </a:solidFill>
              </a:rPr>
              <a:t>v</a:t>
            </a:r>
            <a:r>
              <a:rPr lang="cs-CZ" sz="3200" b="1" dirty="0">
                <a:solidFill>
                  <a:srgbClr val="FF0000"/>
                </a:solidFill>
                <a:effectLst/>
              </a:rPr>
              <a:t>hodnější nepřihlásit pohledávku z pokut (obecně) do insolvence a následně ji po ukončení insolvence dále exekučně vymáhat</a:t>
            </a:r>
            <a:r>
              <a:rPr lang="cs-CZ" sz="3200" b="1" dirty="0">
                <a:solidFill>
                  <a:srgbClr val="FF0000"/>
                </a:solidFill>
              </a:rPr>
              <a:t>.</a:t>
            </a:r>
          </a:p>
          <a:p>
            <a:endParaRPr lang="cs-CZ" sz="2400" b="1" dirty="0"/>
          </a:p>
          <a:p>
            <a:r>
              <a:rPr lang="cs-CZ" sz="2400" b="1" dirty="0">
                <a:solidFill>
                  <a:srgbClr val="FF0000"/>
                </a:solidFill>
              </a:rPr>
              <a:t>Přesný postup probíráme na odborných akreditovaných kurzech</a:t>
            </a:r>
            <a:endParaRPr lang="cs-CZ" sz="2400" b="1" u="sng" dirty="0">
              <a:solidFill>
                <a:srgbClr val="FF0000"/>
              </a:solidFill>
            </a:endParaRPr>
          </a:p>
          <a:p>
            <a:endParaRPr lang="cs-CZ" sz="2400" dirty="0"/>
          </a:p>
          <a:p>
            <a:r>
              <a:rPr lang="cs-CZ" sz="2400" b="1" i="1" dirty="0"/>
              <a:t>Právní rámec platný k 15.1.2022:</a:t>
            </a:r>
            <a:br>
              <a:rPr lang="cs-CZ" sz="2400" i="1" dirty="0"/>
            </a:br>
            <a:r>
              <a:rPr lang="cs-CZ" sz="2400" i="1" dirty="0"/>
              <a:t>- Zákon č. 182/2006 Sb., Zákon o úpadku a způsobech jeho řešení (insolvenční zákon) v platném znění - § 170 písm. d); § 198 odst. 1; § 185; § 2 písm. b); § 7a, písm. a; § 7b odst. 4; § 159 odst. 1, písm. b); § 159 odst. 1, písm. a); § 203a; § 414; </a:t>
            </a:r>
            <a:br>
              <a:rPr lang="cs-CZ" sz="2400" i="1" dirty="0"/>
            </a:br>
            <a:r>
              <a:rPr lang="cs-CZ" sz="2400" i="1" dirty="0"/>
              <a:t>- usnesení VSP ze dne 7.9.2012, </a:t>
            </a:r>
            <a:r>
              <a:rPr lang="cs-CZ" sz="2400" i="1" dirty="0" err="1"/>
              <a:t>sp</a:t>
            </a:r>
            <a:r>
              <a:rPr lang="cs-CZ" sz="2400" i="1" dirty="0"/>
              <a:t>. zn. 1 VSPH 1159/2012, - R 44/2013</a:t>
            </a:r>
            <a:br>
              <a:rPr lang="cs-CZ" sz="2400" i="1" dirty="0"/>
            </a:br>
            <a:r>
              <a:rPr lang="cs-CZ" sz="2400" i="1" dirty="0"/>
              <a:t>- usnesení Nejvyššího soudu </a:t>
            </a:r>
            <a:r>
              <a:rPr lang="cs-CZ" sz="2400" i="1" dirty="0" err="1"/>
              <a:t>sp</a:t>
            </a:r>
            <a:r>
              <a:rPr lang="cs-CZ" sz="2400" i="1" dirty="0"/>
              <a:t>. zn. 29 </a:t>
            </a:r>
            <a:r>
              <a:rPr lang="cs-CZ" sz="2400" i="1" dirty="0" err="1"/>
              <a:t>ICdo</a:t>
            </a:r>
            <a:r>
              <a:rPr lang="cs-CZ" sz="2400" i="1" dirty="0"/>
              <a:t> 11/2012 [KSPH 41 INS 10743/2010, 41 </a:t>
            </a:r>
            <a:r>
              <a:rPr lang="cs-CZ" sz="2400" i="1" dirty="0" err="1"/>
              <a:t>ICm</a:t>
            </a:r>
            <a:r>
              <a:rPr lang="cs-CZ" sz="2400" i="1" dirty="0"/>
              <a:t> 1122/2011] ze dne 28. 2. 2013, uveřejněného pod č. 66/2013 Sbírky soudních rozhodnutí a stanovisek -R 66/2013</a:t>
            </a:r>
            <a:br>
              <a:rPr lang="cs-CZ" sz="2400" i="1" dirty="0"/>
            </a:br>
            <a:r>
              <a:rPr lang="cs-CZ" sz="2400" i="1" dirty="0"/>
              <a:t>- usnesení Krajského soudu v Praze č.j. 19 Co 258/2019 ze dne 19.9.2019</a:t>
            </a:r>
            <a:br>
              <a:rPr lang="cs-CZ" sz="2400" i="1" dirty="0"/>
            </a:br>
            <a:r>
              <a:rPr lang="cs-CZ" sz="2400" i="1" dirty="0"/>
              <a:t>- </a:t>
            </a:r>
            <a:r>
              <a:rPr lang="cs-CZ" sz="240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Krajského soudu v Českých Budějovicích č.j. 24 Co 579/2019 ze dne 10.5.2019</a:t>
            </a:r>
            <a:endParaRPr lang="cs-CZ" sz="2400" i="1" dirty="0"/>
          </a:p>
        </p:txBody>
      </p:sp>
    </p:spTree>
    <p:extLst>
      <p:ext uri="{BB962C8B-B14F-4D97-AF65-F5344CB8AC3E}">
        <p14:creationId xmlns:p14="http://schemas.microsoft.com/office/powerpoint/2010/main" val="511965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1A8FC7-94EB-E0AF-0A20-756A9E3B2E21}"/>
              </a:ext>
            </a:extLst>
          </p:cNvPr>
          <p:cNvSpPr txBox="1"/>
          <p:nvPr/>
        </p:nvSpPr>
        <p:spPr>
          <a:xfrm>
            <a:off x="240632" y="401053"/>
            <a:ext cx="11951368" cy="6124754"/>
          </a:xfrm>
          <a:prstGeom prst="rect">
            <a:avLst/>
          </a:prstGeom>
          <a:noFill/>
        </p:spPr>
        <p:txBody>
          <a:bodyPr wrap="square">
            <a:spAutoFit/>
          </a:bodyPr>
          <a:lstStyle/>
          <a:p>
            <a:r>
              <a:rPr lang="cs-CZ" sz="2800" b="1" dirty="0"/>
              <a:t>Možné scénáře u pohledávek z pokut? Minimálně pět!</a:t>
            </a:r>
          </a:p>
          <a:p>
            <a:endParaRPr lang="cs-CZ" sz="2800" dirty="0"/>
          </a:p>
          <a:p>
            <a:pPr marL="514350" indent="-514350">
              <a:buAutoNum type="arabicPeriod"/>
            </a:pPr>
            <a:r>
              <a:rPr lang="cs-CZ" sz="2800" b="1" dirty="0"/>
              <a:t>Přihlásím - </a:t>
            </a:r>
            <a:r>
              <a:rPr lang="cs-CZ" sz="2800" dirty="0"/>
              <a:t>je (chybně) vedena v seznamu pohledávek a je na ni plněno (P-P) – ztráta možnosti vymáhat zbytek dluhu.</a:t>
            </a:r>
          </a:p>
          <a:p>
            <a:pPr marL="514350" indent="-514350">
              <a:buAutoNum type="arabicPeriod"/>
            </a:pPr>
            <a:r>
              <a:rPr lang="cs-CZ" sz="2800" b="1" dirty="0"/>
              <a:t>Přihlásím</a:t>
            </a:r>
            <a:r>
              <a:rPr lang="cs-CZ" sz="2800" dirty="0"/>
              <a:t> – není zapsána v seznamu pohledávek (vyloučena) s odkazem na § 185 IZ (chybně) – jako k pohledávce, ke které se nepřihlíží (A-P) – nutnost žaloby věřitelem.</a:t>
            </a:r>
          </a:p>
          <a:p>
            <a:pPr marL="514350" indent="-514350">
              <a:buAutoNum type="arabicPeriod"/>
            </a:pPr>
            <a:r>
              <a:rPr lang="cs-CZ" sz="2800" b="1" dirty="0"/>
              <a:t>Přihlásím</a:t>
            </a:r>
            <a:r>
              <a:rPr lang="cs-CZ" sz="2800" dirty="0"/>
              <a:t> - není zapsána v seznamu pohledávek (vyloučena) s odkazem na § 170 IZ (správně) – jako k pohledávce, ke které se nepřihlíží (P-A) – možnost vymáhat celou pohledávku.</a:t>
            </a:r>
          </a:p>
          <a:p>
            <a:pPr marL="514350" indent="-514350">
              <a:buAutoNum type="arabicPeriod"/>
            </a:pPr>
            <a:r>
              <a:rPr lang="cs-CZ" sz="2800" b="1" dirty="0"/>
              <a:t>Nepřihlásím</a:t>
            </a:r>
            <a:r>
              <a:rPr lang="cs-CZ" sz="2800" dirty="0"/>
              <a:t> – je zahrnuta do oddlužení jako pohledávka, kterou jsme měli přihlásit (?chybně) – (A-P) – nutnost žaloby věřitelem.</a:t>
            </a:r>
          </a:p>
          <a:p>
            <a:pPr marL="514350" indent="-514350">
              <a:buAutoNum type="arabicPeriod"/>
            </a:pPr>
            <a:r>
              <a:rPr lang="cs-CZ" sz="2800" b="1" dirty="0">
                <a:solidFill>
                  <a:srgbClr val="FF0000"/>
                </a:solidFill>
              </a:rPr>
              <a:t>Nepřihlásím</a:t>
            </a:r>
            <a:r>
              <a:rPr lang="cs-CZ" sz="2800" dirty="0">
                <a:solidFill>
                  <a:srgbClr val="FF0000"/>
                </a:solidFill>
              </a:rPr>
              <a:t> – není zahrnuta do oddlužení (správně) a my ji můžeme vymáhat (P-A) – nutnost žaloby úpadcem!</a:t>
            </a:r>
          </a:p>
        </p:txBody>
      </p:sp>
    </p:spTree>
    <p:extLst>
      <p:ext uri="{BB962C8B-B14F-4D97-AF65-F5344CB8AC3E}">
        <p14:creationId xmlns:p14="http://schemas.microsoft.com/office/powerpoint/2010/main" val="522966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C4C2FFB-924A-A7E4-4E31-9BDE4C496BC8}"/>
              </a:ext>
            </a:extLst>
          </p:cNvPr>
          <p:cNvSpPr txBox="1"/>
          <p:nvPr/>
        </p:nvSpPr>
        <p:spPr>
          <a:xfrm>
            <a:off x="529389" y="256675"/>
            <a:ext cx="11662611" cy="5693866"/>
          </a:xfrm>
          <a:prstGeom prst="rect">
            <a:avLst/>
          </a:prstGeom>
          <a:noFill/>
        </p:spPr>
        <p:txBody>
          <a:bodyPr wrap="square">
            <a:spAutoFit/>
          </a:bodyPr>
          <a:lstStyle/>
          <a:p>
            <a:r>
              <a:rPr lang="cs-CZ" sz="2800" b="1" dirty="0"/>
              <a:t>Ustanovení § 170 IZ vypočítává pohledávky, jež jsou vzhledem ke své povaze bez dalšího vyloučeny z uspokojování v insolvenční řízení.</a:t>
            </a:r>
            <a:r>
              <a:rPr lang="cs-CZ" sz="2800" dirty="0"/>
              <a:t> </a:t>
            </a:r>
          </a:p>
          <a:p>
            <a:r>
              <a:rPr lang="cs-CZ" sz="2800" dirty="0"/>
              <a:t>To je ten zásadní rozdíl mezi "slovíčkařením" (jazykový výklad práva) u</a:t>
            </a:r>
            <a:r>
              <a:rPr lang="cs-CZ" sz="2800" b="1" dirty="0"/>
              <a:t> nepřihlíží</a:t>
            </a:r>
            <a:r>
              <a:rPr lang="cs-CZ" sz="2800" dirty="0"/>
              <a:t> a </a:t>
            </a:r>
            <a:r>
              <a:rPr lang="cs-CZ" sz="2800" b="1" dirty="0"/>
              <a:t>neuspokojuje</a:t>
            </a:r>
            <a:r>
              <a:rPr lang="cs-CZ" sz="2800" dirty="0"/>
              <a:t>.  Podle mého názoru tento výklad obstojí jako „rekonstrukce myšlenky obsažené v zákoně“. Výklad zároveň obstojí jako </a:t>
            </a:r>
            <a:r>
              <a:rPr lang="cs-CZ" sz="2800" b="1" dirty="0"/>
              <a:t>gramatický</a:t>
            </a:r>
            <a:r>
              <a:rPr lang="cs-CZ" sz="2800" dirty="0"/>
              <a:t> (jeho předmětem je slovo, usiluje o objasnění zákonitostí jazyka, který zákonodárce používá), jako </a:t>
            </a:r>
            <a:r>
              <a:rPr lang="cs-CZ" sz="2800" b="1" dirty="0"/>
              <a:t>logický</a:t>
            </a:r>
            <a:r>
              <a:rPr lang="cs-CZ" sz="2800" dirty="0"/>
              <a:t> (usiluje o objasnění logického poměru, v němž vůči sobě stojí jednotlivé části myšlenky), jako </a:t>
            </a:r>
            <a:r>
              <a:rPr lang="cs-CZ" sz="2800" b="1" dirty="0"/>
              <a:t>systematický</a:t>
            </a:r>
            <a:r>
              <a:rPr lang="cs-CZ" sz="2800" dirty="0"/>
              <a:t> (usiluje o objasnění vnitřní souvislosti spojující všechna právní pravidla a instituty do velké jednoty) i jako </a:t>
            </a:r>
            <a:r>
              <a:rPr lang="cs-CZ" sz="2800" b="1" dirty="0"/>
              <a:t>historický</a:t>
            </a:r>
            <a:r>
              <a:rPr lang="cs-CZ" sz="2800" dirty="0"/>
              <a:t> (usiluje o objasnění toho, co měl přijatý zákon nebo judikatura přidat k původní právní úpravě).</a:t>
            </a:r>
          </a:p>
        </p:txBody>
      </p:sp>
    </p:spTree>
    <p:extLst>
      <p:ext uri="{BB962C8B-B14F-4D97-AF65-F5344CB8AC3E}">
        <p14:creationId xmlns:p14="http://schemas.microsoft.com/office/powerpoint/2010/main" val="2395149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14E9816-DBF7-0940-2AE0-3C91E494EEA4}"/>
              </a:ext>
            </a:extLst>
          </p:cNvPr>
          <p:cNvSpPr txBox="1"/>
          <p:nvPr/>
        </p:nvSpPr>
        <p:spPr>
          <a:xfrm>
            <a:off x="1362269" y="279918"/>
            <a:ext cx="10829732" cy="6370975"/>
          </a:xfrm>
          <a:prstGeom prst="rect">
            <a:avLst/>
          </a:prstGeom>
          <a:noFill/>
        </p:spPr>
        <p:txBody>
          <a:bodyPr wrap="square">
            <a:spAutoFit/>
          </a:bodyPr>
          <a:lstStyle/>
          <a:p>
            <a:r>
              <a:rPr lang="cs-CZ" sz="2400" dirty="0"/>
              <a:t>20 </a:t>
            </a:r>
            <a:r>
              <a:rPr lang="cs-CZ" sz="2400" dirty="0" err="1"/>
              <a:t>Cdo</a:t>
            </a:r>
            <a:r>
              <a:rPr lang="cs-CZ" sz="2400" dirty="0"/>
              <a:t> 2755/2018</a:t>
            </a:r>
          </a:p>
          <a:p>
            <a:r>
              <a:rPr lang="cs-CZ" sz="2400" dirty="0"/>
              <a:t>Datum rozhodnutí: 31.10.2018</a:t>
            </a:r>
          </a:p>
          <a:p>
            <a:r>
              <a:rPr lang="cs-CZ" sz="2400" dirty="0"/>
              <a:t>Dotčené předpisy: § 165 odst. 1 IZ., § 5 písm. d) IZ., § 173 odst. 2 IZ., § 178 IZ. ve znění od 31.03.2011, § 140e IZ., § 268 odst. 1 písm. h) o. s. ř.</a:t>
            </a:r>
          </a:p>
          <a:p>
            <a:endParaRPr lang="cs-CZ" sz="2400" dirty="0"/>
          </a:p>
          <a:p>
            <a:r>
              <a:rPr lang="cs-CZ" sz="2400" b="1" dirty="0"/>
              <a:t>Předně je totiž z pohledu obecného možno zohlednit ustálené pravidlo, že věřitel má povinnost přihlásit do insolvenčního řízení zásadně všechny pohledávky </a:t>
            </a:r>
            <a:r>
              <a:rPr lang="cs-CZ" sz="2400" dirty="0"/>
              <a:t>[§ 165 odst. 1 </a:t>
            </a:r>
            <a:r>
              <a:rPr lang="cs-CZ" sz="2400" dirty="0" err="1"/>
              <a:t>Ins</a:t>
            </a:r>
            <a:r>
              <a:rPr lang="cs-CZ" sz="2400" dirty="0"/>
              <a:t>. z. v návaznosti na § 5 písm. d) </a:t>
            </a:r>
            <a:r>
              <a:rPr lang="cs-CZ" sz="2400" dirty="0" err="1"/>
              <a:t>Ins</a:t>
            </a:r>
            <a:r>
              <a:rPr lang="cs-CZ" sz="2400" dirty="0"/>
              <a:t>. z. a </a:t>
            </a:r>
            <a:r>
              <a:rPr lang="cs-CZ" sz="2400" dirty="0" err="1"/>
              <a:t>contr</a:t>
            </a:r>
            <a:r>
              <a:rPr lang="cs-CZ" sz="2400" dirty="0"/>
              <a:t>.], které jsou (mají být) </a:t>
            </a:r>
            <a:r>
              <a:rPr lang="cs-CZ" sz="2400" dirty="0" err="1"/>
              <a:t>existentní</a:t>
            </a:r>
            <a:r>
              <a:rPr lang="cs-CZ" sz="2400" dirty="0"/>
              <a:t> (zpravidla) ke dni rozhodnutí o úpadku – </a:t>
            </a:r>
            <a:r>
              <a:rPr lang="cs-CZ" sz="2400" b="1" dirty="0"/>
              <a:t>vyjma</a:t>
            </a:r>
            <a:r>
              <a:rPr lang="cs-CZ" sz="2400" dirty="0"/>
              <a:t> případů pohledávek zvláštních, na které se hledí, jako by přihlášené již byly, pohledávek za majetkovou podstatou a jim postaveným pohledávkám na roveň (§ 168 a § 169 </a:t>
            </a:r>
            <a:r>
              <a:rPr lang="cs-CZ" sz="2400" dirty="0" err="1"/>
              <a:t>Ins</a:t>
            </a:r>
            <a:r>
              <a:rPr lang="cs-CZ" sz="2400" dirty="0"/>
              <a:t>. z.), </a:t>
            </a:r>
            <a:r>
              <a:rPr lang="cs-CZ" sz="2400" b="1" dirty="0"/>
              <a:t>anebo pohledávek</a:t>
            </a:r>
            <a:r>
              <a:rPr lang="cs-CZ" sz="2400" dirty="0"/>
              <a:t>, jež jsou z uspokojení vyloučeny či </a:t>
            </a:r>
            <a:r>
              <a:rPr lang="cs-CZ" sz="2400" b="1" dirty="0"/>
              <a:t>se žádným způsobem neuspokojují z majetkové podstaty dlužníka</a:t>
            </a:r>
            <a:r>
              <a:rPr lang="cs-CZ" sz="2400" dirty="0"/>
              <a:t> – a to dokonce i takové, které jsou již vykonatelné (§ 174 odst. 4 </a:t>
            </a:r>
            <a:r>
              <a:rPr lang="cs-CZ" sz="2400" dirty="0" err="1"/>
              <a:t>Ins</a:t>
            </a:r>
            <a:r>
              <a:rPr lang="cs-CZ" sz="2400" dirty="0"/>
              <a:t>. z.) či které (§ 173 odst. 2 </a:t>
            </a:r>
            <a:r>
              <a:rPr lang="cs-CZ" sz="2400" dirty="0" err="1"/>
              <a:t>Ins</a:t>
            </a:r>
            <a:r>
              <a:rPr lang="cs-CZ" sz="2400" dirty="0"/>
              <a:t>. z.) již byly uplatněny u soudu (k tomu srov. usnesení Nejvyššího soudu ze dne 30. 11. 2011, sen. zn. 29 NSČR 16/2011, uveřejněné pod číslem 54/2012 Sbírky soudních rozhodnutí a stanovisek)</a:t>
            </a:r>
          </a:p>
        </p:txBody>
      </p:sp>
    </p:spTree>
    <p:extLst>
      <p:ext uri="{BB962C8B-B14F-4D97-AF65-F5344CB8AC3E}">
        <p14:creationId xmlns:p14="http://schemas.microsoft.com/office/powerpoint/2010/main" val="1625330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D477E69-DE44-03C5-4C2F-317936E00B37}"/>
              </a:ext>
            </a:extLst>
          </p:cNvPr>
          <p:cNvSpPr txBox="1"/>
          <p:nvPr/>
        </p:nvSpPr>
        <p:spPr>
          <a:xfrm>
            <a:off x="882316" y="433136"/>
            <a:ext cx="11036968" cy="5693866"/>
          </a:xfrm>
          <a:prstGeom prst="rect">
            <a:avLst/>
          </a:prstGeom>
          <a:noFill/>
        </p:spPr>
        <p:txBody>
          <a:bodyPr wrap="square" rtlCol="0">
            <a:spAutoFit/>
          </a:bodyPr>
          <a:lstStyle/>
          <a:p>
            <a:r>
              <a:rPr lang="cs-CZ" sz="2800" b="1" dirty="0"/>
              <a:t>Jiný právní názor</a:t>
            </a:r>
            <a:r>
              <a:rPr lang="cs-CZ" sz="2800" dirty="0"/>
              <a:t> (Advokátní kancelář </a:t>
            </a:r>
            <a:r>
              <a:rPr lang="cs-CZ" sz="2800" dirty="0" err="1"/>
              <a:t>Kadlubiec</a:t>
            </a:r>
            <a:r>
              <a:rPr lang="cs-CZ" sz="2800" dirty="0"/>
              <a:t>, </a:t>
            </a:r>
            <a:r>
              <a:rPr lang="cs-CZ" sz="2800" dirty="0" err="1"/>
              <a:t>Starzyk</a:t>
            </a:r>
            <a:r>
              <a:rPr lang="cs-CZ" sz="2800" dirty="0"/>
              <a:t> a partneři, s.r.o.)</a:t>
            </a:r>
            <a:r>
              <a:rPr lang="cs-CZ" sz="2800" b="1" dirty="0"/>
              <a:t>:</a:t>
            </a:r>
          </a:p>
          <a:p>
            <a:r>
              <a:rPr lang="cs-CZ" sz="2800" dirty="0"/>
              <a:t>Za účelem vymáhání pohledávek dle § 170 písm. d) </a:t>
            </a:r>
            <a:r>
              <a:rPr lang="cs-CZ" sz="2800" dirty="0" err="1"/>
              <a:t>InsZ</a:t>
            </a:r>
            <a:r>
              <a:rPr lang="cs-CZ" sz="2800" dirty="0"/>
              <a:t>, vzniklých před rozhodnutím o úpadku, není nutné (ani vhodné) jejich uplatnění formou přihlášky v insolvenčním řízení, když se jedná o pohledávky, které se v insolvenčním řízení neuspokojují</a:t>
            </a:r>
          </a:p>
          <a:p>
            <a:endParaRPr lang="cs-CZ" sz="2800" dirty="0"/>
          </a:p>
          <a:p>
            <a:r>
              <a:rPr lang="cs-CZ" sz="2800" b="1" dirty="0"/>
              <a:t>X</a:t>
            </a:r>
          </a:p>
          <a:p>
            <a:endParaRPr lang="cs-CZ" sz="2800" dirty="0"/>
          </a:p>
          <a:p>
            <a:r>
              <a:rPr lang="cs-CZ" sz="2800" dirty="0"/>
              <a:t>§ 414 odst. 2 </a:t>
            </a:r>
            <a:r>
              <a:rPr lang="cs-CZ" sz="2800" dirty="0" err="1"/>
              <a:t>InsZ</a:t>
            </a:r>
            <a:r>
              <a:rPr lang="cs-CZ" sz="2800" dirty="0"/>
              <a:t> - </a:t>
            </a:r>
            <a:r>
              <a:rPr lang="cs-CZ" sz="2800" b="0" i="0" dirty="0">
                <a:solidFill>
                  <a:srgbClr val="000000"/>
                </a:solidFill>
                <a:effectLst/>
                <a:latin typeface="Arial" panose="020B0604020202020204" pitchFamily="34" charset="0"/>
              </a:rPr>
              <a:t>Osvobození </a:t>
            </a:r>
            <a:r>
              <a:rPr lang="cs-CZ" sz="2800" b="0" i="0" dirty="0">
                <a:solidFill>
                  <a:schemeClr val="tx1"/>
                </a:solidFill>
                <a:effectLst/>
                <a:latin typeface="Arial" panose="020B0604020202020204" pitchFamily="34" charset="0"/>
              </a:rPr>
              <a:t>podle </a:t>
            </a:r>
            <a:r>
              <a:rPr lang="cs-CZ" sz="2800" b="0" i="0" u="none" strike="noStrike" dirty="0">
                <a:solidFill>
                  <a:schemeClr val="tx1"/>
                </a:solidFill>
                <a:effectLst/>
                <a:latin typeface="Arial" panose="020B0604020202020204" pitchFamily="34" charset="0"/>
              </a:rPr>
              <a:t>odstavce 1</a:t>
            </a:r>
            <a:r>
              <a:rPr lang="cs-CZ" sz="2800" b="0" i="0" dirty="0">
                <a:solidFill>
                  <a:schemeClr val="tx1"/>
                </a:solidFill>
                <a:effectLst/>
                <a:latin typeface="Arial" panose="020B0604020202020204" pitchFamily="34" charset="0"/>
              </a:rPr>
              <a:t> </a:t>
            </a:r>
            <a:r>
              <a:rPr lang="cs-CZ" sz="2800" b="0" i="0" dirty="0">
                <a:solidFill>
                  <a:srgbClr val="000000"/>
                </a:solidFill>
                <a:effectLst/>
                <a:latin typeface="Arial" panose="020B0604020202020204" pitchFamily="34" charset="0"/>
              </a:rPr>
              <a:t>se vztahuje také na věřitele, k jejichž pohledávkám se v insolvenčním řízení nepřihlíželo, a na věřitele, kteří své pohledávky do insolvenčního řízení nepřihlásili, ač tak měli učinit.</a:t>
            </a:r>
            <a:endParaRPr lang="cs-CZ" sz="2800" dirty="0"/>
          </a:p>
        </p:txBody>
      </p:sp>
    </p:spTree>
    <p:extLst>
      <p:ext uri="{BB962C8B-B14F-4D97-AF65-F5344CB8AC3E}">
        <p14:creationId xmlns:p14="http://schemas.microsoft.com/office/powerpoint/2010/main" val="148356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354563" y="279918"/>
            <a:ext cx="11482873" cy="5899820"/>
          </a:xfrm>
          <a:prstGeom prst="rect">
            <a:avLst/>
          </a:prstGeom>
          <a:noFill/>
        </p:spPr>
        <p:txBody>
          <a:bodyPr wrap="square">
            <a:spAutoFit/>
          </a:bodyPr>
          <a:lstStyle/>
          <a:p>
            <a:pPr>
              <a:lnSpc>
                <a:spcPct val="107000"/>
              </a:lnSpc>
              <a:spcAft>
                <a:spcPts val="800"/>
              </a:spcAft>
            </a:pPr>
            <a:endParaRPr lang="cs-CZ" sz="2800" b="1" dirty="0">
              <a:solidFill>
                <a:srgbClr val="FF0000"/>
              </a:solidFill>
              <a:effectLst/>
              <a:latin typeface="+mn-lt"/>
              <a:ea typeface="Calibri" panose="020F0502020204030204" pitchFamily="34" charset="0"/>
              <a:cs typeface="Calibri" panose="020F0502020204030204" pitchFamily="34" charset="0"/>
            </a:endParaRPr>
          </a:p>
          <a:p>
            <a:pPr algn="l"/>
            <a:r>
              <a:rPr lang="cs-CZ" sz="1800" b="1" i="0" dirty="0">
                <a:solidFill>
                  <a:srgbClr val="202020"/>
                </a:solidFill>
                <a:effectLst/>
                <a:latin typeface="Arial" panose="020B0604020202020204" pitchFamily="34" charset="0"/>
              </a:rPr>
              <a:t>Právní věta</a:t>
            </a:r>
          </a:p>
          <a:p>
            <a:pPr algn="l"/>
            <a:r>
              <a:rPr lang="cs-CZ" sz="3200" b="0" i="0" dirty="0">
                <a:solidFill>
                  <a:srgbClr val="000000"/>
                </a:solidFill>
                <a:effectLst/>
                <a:latin typeface="Arial" panose="020B0604020202020204" pitchFamily="34" charset="0"/>
              </a:rPr>
              <a:t>V insolvenčním řízení se zásadně neuspokojují žádným ze způsobů řešení úpadku mimosmluvní sankce, včetně nezaplacené blokové pokuty (</a:t>
            </a:r>
            <a:r>
              <a:rPr lang="cs-CZ" sz="3200" b="0" i="0" u="none" strike="noStrike" dirty="0">
                <a:solidFill>
                  <a:srgbClr val="15679C"/>
                </a:solidFill>
                <a:effectLst/>
                <a:latin typeface="Arial" panose="020B0604020202020204" pitchFamily="34" charset="0"/>
                <a:hlinkClick r:id="rId2"/>
              </a:rPr>
              <a:t>§ 170 písm. d/</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 ani jejich příslušenství, včetně nákladů za nařízení daňové exekuce (§ 182 a § 183 daňového řádu). Přihlášku takové pohledávky insolvenční soud odmítne podle </a:t>
            </a:r>
            <a:r>
              <a:rPr lang="cs-CZ" sz="3200" b="0" i="0" u="none" strike="noStrike" dirty="0">
                <a:solidFill>
                  <a:srgbClr val="15679C"/>
                </a:solidFill>
                <a:effectLst/>
                <a:latin typeface="Arial" panose="020B0604020202020204" pitchFamily="34" charset="0"/>
                <a:hlinkClick r:id="rId4"/>
              </a:rPr>
              <a:t>§ 185</a:t>
            </a:r>
            <a:r>
              <a:rPr lang="cs-CZ" sz="3200" b="0" i="0" dirty="0">
                <a:solidFill>
                  <a:srgbClr val="000000"/>
                </a:solidFill>
                <a:effectLst/>
                <a:latin typeface="Arial" panose="020B0604020202020204" pitchFamily="34" charset="0"/>
              </a:rPr>
              <a:t> </a:t>
            </a:r>
            <a:r>
              <a:rPr lang="cs-CZ" sz="3200" b="0" i="0" u="none" strike="noStrike" dirty="0">
                <a:solidFill>
                  <a:srgbClr val="15679C"/>
                </a:solidFill>
                <a:effectLst/>
                <a:latin typeface="Arial" panose="020B0604020202020204" pitchFamily="34" charset="0"/>
                <a:hlinkClick r:id="rId3"/>
              </a:rPr>
              <a:t>insolvenčního zákona</a:t>
            </a:r>
            <a:r>
              <a:rPr lang="cs-CZ" sz="3200" b="0" i="0" dirty="0">
                <a:solidFill>
                  <a:srgbClr val="000000"/>
                </a:solidFill>
                <a:effectLst/>
                <a:latin typeface="Arial" panose="020B0604020202020204" pitchFamily="34" charset="0"/>
              </a:rPr>
              <a:t>.</a:t>
            </a:r>
          </a:p>
          <a:p>
            <a:pPr algn="l"/>
            <a:endParaRPr lang="cs-CZ" sz="3200" b="0" i="0" dirty="0">
              <a:solidFill>
                <a:srgbClr val="000000"/>
              </a:solidFill>
              <a:effectLst/>
              <a:latin typeface="Arial" panose="020B0604020202020204" pitchFamily="34" charset="0"/>
            </a:endParaRPr>
          </a:p>
          <a:p>
            <a:pPr>
              <a:lnSpc>
                <a:spcPct val="107000"/>
              </a:lnSpc>
              <a:spcAft>
                <a:spcPts val="800"/>
              </a:spcAft>
            </a:pPr>
            <a:r>
              <a:rPr lang="cs-CZ" sz="3200" dirty="0"/>
              <a:t>(usnesení VSP ze dne 7.9.2012, </a:t>
            </a:r>
            <a:r>
              <a:rPr lang="cs-CZ" sz="3200" dirty="0" err="1"/>
              <a:t>sp</a:t>
            </a:r>
            <a:r>
              <a:rPr lang="cs-CZ" sz="3200" dirty="0"/>
              <a:t>. zn. 1 VSPH 1159/2012, - R 44/2013)</a:t>
            </a:r>
            <a:endPar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3288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69DDEE5-240E-BD31-F570-E51A714F0C64}"/>
              </a:ext>
            </a:extLst>
          </p:cNvPr>
          <p:cNvSpPr txBox="1"/>
          <p:nvPr/>
        </p:nvSpPr>
        <p:spPr>
          <a:xfrm>
            <a:off x="1427583" y="485192"/>
            <a:ext cx="10207689" cy="5693866"/>
          </a:xfrm>
          <a:prstGeom prst="rect">
            <a:avLst/>
          </a:prstGeom>
          <a:noFill/>
        </p:spPr>
        <p:txBody>
          <a:bodyPr wrap="square">
            <a:spAutoFit/>
          </a:bodyPr>
          <a:lstStyle/>
          <a:p>
            <a:r>
              <a:rPr lang="cs-CZ" sz="2800" b="1" dirty="0">
                <a:effectLst/>
                <a:latin typeface="Times New Roman" panose="02020603050405020304" pitchFamily="18" charset="0"/>
                <a:ea typeface="Times New Roman" panose="02020603050405020304" pitchFamily="18" charset="0"/>
              </a:rPr>
              <a:t>Závěr:</a:t>
            </a:r>
            <a:r>
              <a:rPr lang="cs-CZ" sz="2800" dirty="0">
                <a:effectLst/>
                <a:latin typeface="Times New Roman" panose="02020603050405020304" pitchFamily="18" charset="0"/>
                <a:ea typeface="Times New Roman" panose="02020603050405020304" pitchFamily="18" charset="0"/>
              </a:rPr>
              <a:t> </a:t>
            </a:r>
          </a:p>
          <a:p>
            <a:r>
              <a:rPr lang="cs-CZ" sz="2800" dirty="0">
                <a:effectLst/>
                <a:latin typeface="Times New Roman" panose="02020603050405020304" pitchFamily="18" charset="0"/>
                <a:ea typeface="Times New Roman" panose="02020603050405020304" pitchFamily="18" charset="0"/>
              </a:rPr>
              <a:t>Výše uvedená problematika je velmi složitá a panuje zde nejednotnost jak v odborné literatuře, tak i v rozhodovací praxi soudů. </a:t>
            </a:r>
          </a:p>
          <a:p>
            <a:endParaRPr lang="cs-CZ" sz="2800" b="1" dirty="0">
              <a:latin typeface="Times New Roman" panose="02020603050405020304" pitchFamily="18" charset="0"/>
              <a:ea typeface="Times New Roman" panose="02020603050405020304" pitchFamily="18" charset="0"/>
            </a:endParaRPr>
          </a:p>
          <a:p>
            <a:r>
              <a:rPr lang="cs-CZ" sz="2800" b="1" dirty="0">
                <a:solidFill>
                  <a:srgbClr val="FF0000"/>
                </a:solidFill>
                <a:effectLst/>
                <a:latin typeface="Times New Roman" panose="02020603050405020304" pitchFamily="18" charset="0"/>
                <a:ea typeface="Times New Roman" panose="02020603050405020304" pitchFamily="18" charset="0"/>
              </a:rPr>
              <a:t>Uvedeným rozborem se spíše přikláním k postupu pasivního vyčkávání (nepřihlašování pohledávky z pokuty do insolvence) s tím, že po skončení oddlužení ji lze vymáhat exekučně, tedy rozhodnout o nové exekuci či pokračování v přerušené exekuci.</a:t>
            </a:r>
            <a:r>
              <a:rPr lang="cs-CZ" sz="2800" dirty="0">
                <a:solidFill>
                  <a:srgbClr val="FF0000"/>
                </a:solidFill>
                <a:effectLst/>
                <a:latin typeface="Times New Roman" panose="02020603050405020304" pitchFamily="18" charset="0"/>
                <a:ea typeface="Times New Roman" panose="02020603050405020304" pitchFamily="18" charset="0"/>
              </a:rPr>
              <a:t> </a:t>
            </a:r>
          </a:p>
          <a:p>
            <a:endParaRPr lang="cs-CZ" sz="2800" dirty="0">
              <a:latin typeface="Times New Roman" panose="02020603050405020304" pitchFamily="18" charset="0"/>
              <a:ea typeface="Times New Roman" panose="02020603050405020304" pitchFamily="18" charset="0"/>
            </a:endParaRPr>
          </a:p>
          <a:p>
            <a:r>
              <a:rPr lang="cs-CZ" sz="2800" dirty="0">
                <a:effectLst/>
                <a:latin typeface="Times New Roman" panose="02020603050405020304" pitchFamily="18" charset="0"/>
                <a:ea typeface="Times New Roman" panose="02020603050405020304" pitchFamily="18" charset="0"/>
              </a:rPr>
              <a:t>Aktivitu tak bude muset vyvinout dlužník námitkou proti exekučnímu příkazu, popřípadě následně správní žalobou. Výhledově lze očekávat vynesení objasňujícího rozhodnutí na úrovni Nejvyššího soudu České republiky či Ústavního soudu, které by přineslo směrodatný výklad.</a:t>
            </a:r>
          </a:p>
        </p:txBody>
      </p:sp>
    </p:spTree>
    <p:extLst>
      <p:ext uri="{BB962C8B-B14F-4D97-AF65-F5344CB8AC3E}">
        <p14:creationId xmlns:p14="http://schemas.microsoft.com/office/powerpoint/2010/main" val="583260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26B3307-370B-4734-8A37-769A00A07C9F}"/>
              </a:ext>
            </a:extLst>
          </p:cNvPr>
          <p:cNvSpPr txBox="1"/>
          <p:nvPr/>
        </p:nvSpPr>
        <p:spPr>
          <a:xfrm>
            <a:off x="709126" y="298580"/>
            <a:ext cx="11482873" cy="6105005"/>
          </a:xfrm>
          <a:prstGeom prst="rect">
            <a:avLst/>
          </a:prstGeom>
          <a:noFill/>
        </p:spPr>
        <p:txBody>
          <a:bodyPr wrap="square">
            <a:spAutoFit/>
          </a:bodyPr>
          <a:lstStyle/>
          <a:p>
            <a:pPr algn="ct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Mimosmluvní sankce (pokuty):</a:t>
            </a:r>
          </a:p>
          <a:p>
            <a:pP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Jestliže jde o pohledávku, která nebyla přezkoumána, a to s odkazem na zákonnou úpravu § 170 písm. d) IZ, pak na ni (a na účastníky insolvenčního řízení – věřitele a dlužníka) nedopadá ani ustanovení § 414 IZ o osvobození dlužníka a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můžeme ji vymáhat v plné výši o ukončení oddlužení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(viz. Usnesení Krajského soudu v Praze č.j. 19 Co 258/2019 ze dne 19.9.2019).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Podle mého názoru z výše uvedeného plyne závěr, že nepůjde o pohledávku ke které se nepřihlíží (§ 185  IZ) ale o pohledávku, která se neuspokojuje. Není totiž smyslem ani účelem insolvenčního zákona (práva) promíjet peněžité tresty uložené v přestupkovém nebo v trestním řízení (viz. Usnesení Krajského soudu v Českých Budějovicích č.j. 24 Co 579/2019 ze dne 10.5.2019). Tomu i napovídá § 414 odst. 4 věta za středníkem –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pohledávek, které se v insolvenčním řízení neuspokojují (§ 170), se může takto domáhat jen za dobu od skončení insolvenčního řízení</a:t>
            </a:r>
            <a:r>
              <a:rPr lang="cs-CZ"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cs-CZ"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29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9F1A26A-D821-6015-1715-982BDB1C6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19" y="1308100"/>
            <a:ext cx="11454092" cy="528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42B70222-ED2D-DA9D-58E9-C9510AE6D4C8}"/>
              </a:ext>
            </a:extLst>
          </p:cNvPr>
          <p:cNvSpPr txBox="1"/>
          <p:nvPr/>
        </p:nvSpPr>
        <p:spPr>
          <a:xfrm>
            <a:off x="977900" y="500162"/>
            <a:ext cx="9321800" cy="523220"/>
          </a:xfrm>
          <a:prstGeom prst="rect">
            <a:avLst/>
          </a:prstGeom>
          <a:noFill/>
        </p:spPr>
        <p:txBody>
          <a:bodyPr wrap="square">
            <a:spAutoFit/>
          </a:bodyPr>
          <a:lstStyle/>
          <a:p>
            <a:pPr algn="l"/>
            <a:r>
              <a:rPr lang="cs-CZ" sz="2800" b="1" i="0" dirty="0">
                <a:solidFill>
                  <a:srgbClr val="20254D"/>
                </a:solidFill>
                <a:effectLst/>
                <a:latin typeface="Roboto" panose="02000000000000000000" pitchFamily="2" charset="0"/>
              </a:rPr>
              <a:t>Hlavním důvodem zadlužení domácností je bydlení</a:t>
            </a:r>
          </a:p>
        </p:txBody>
      </p:sp>
    </p:spTree>
    <p:extLst>
      <p:ext uri="{BB962C8B-B14F-4D97-AF65-F5344CB8AC3E}">
        <p14:creationId xmlns:p14="http://schemas.microsoft.com/office/powerpoint/2010/main" val="2726635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1997BCC-862E-EB65-373B-89A534253609}"/>
              </a:ext>
            </a:extLst>
          </p:cNvPr>
          <p:cNvSpPr txBox="1"/>
          <p:nvPr/>
        </p:nvSpPr>
        <p:spPr>
          <a:xfrm>
            <a:off x="671804" y="166568"/>
            <a:ext cx="11290041" cy="6509474"/>
          </a:xfrm>
          <a:prstGeom prst="rect">
            <a:avLst/>
          </a:prstGeom>
          <a:noFill/>
        </p:spPr>
        <p:txBody>
          <a:bodyPr wrap="square">
            <a:spAutoFit/>
          </a:bodyPr>
          <a:lstStyle/>
          <a:p>
            <a:r>
              <a:rPr lang="cs-CZ" sz="2100" b="0" i="0" dirty="0">
                <a:solidFill>
                  <a:srgbClr val="000000"/>
                </a:solidFill>
                <a:effectLst/>
                <a:latin typeface="Arial" panose="020B0604020202020204" pitchFamily="34" charset="0"/>
              </a:rPr>
              <a:t>Nejvyšší soud v usneseních sen. zn. 29 NSČR 116/2015, </a:t>
            </a:r>
            <a:r>
              <a:rPr lang="cs-CZ" sz="2100" b="0" i="0" u="none" strike="noStrike" dirty="0">
                <a:solidFill>
                  <a:srgbClr val="15679C"/>
                </a:solidFill>
                <a:effectLst/>
                <a:latin typeface="Arial" panose="020B0604020202020204" pitchFamily="34" charset="0"/>
                <a:hlinkClick r:id="rId2"/>
              </a:rPr>
              <a:t>29 NSČR 16/2016</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3"/>
              </a:rPr>
              <a:t>29 NSČR 82/2016</a:t>
            </a:r>
            <a:r>
              <a:rPr lang="cs-CZ" sz="2100" b="0" i="0" dirty="0">
                <a:solidFill>
                  <a:srgbClr val="000000"/>
                </a:solidFill>
                <a:effectLst/>
                <a:latin typeface="Arial" panose="020B0604020202020204" pitchFamily="34" charset="0"/>
              </a:rPr>
              <a:t> a </a:t>
            </a:r>
            <a:r>
              <a:rPr lang="cs-CZ" sz="2100" b="0" i="0" u="none" strike="noStrike" dirty="0">
                <a:solidFill>
                  <a:srgbClr val="15679C"/>
                </a:solidFill>
                <a:effectLst/>
                <a:latin typeface="Arial" panose="020B0604020202020204" pitchFamily="34" charset="0"/>
                <a:hlinkClick r:id="rId4"/>
              </a:rPr>
              <a:t>29 NSČR 85/2016</a:t>
            </a:r>
            <a:r>
              <a:rPr lang="cs-CZ" sz="2100" b="0" i="0" dirty="0">
                <a:solidFill>
                  <a:srgbClr val="000000"/>
                </a:solidFill>
                <a:effectLst/>
                <a:latin typeface="Arial" panose="020B0604020202020204" pitchFamily="34" charset="0"/>
              </a:rPr>
              <a:t> shodně uzavřel, že pokuta uložená dlužníku za přestupek podle zákona č. </a:t>
            </a:r>
            <a:r>
              <a:rPr lang="cs-CZ" sz="2100" b="0" i="0" u="none" strike="noStrike" dirty="0">
                <a:solidFill>
                  <a:srgbClr val="15679C"/>
                </a:solidFill>
                <a:effectLst/>
                <a:latin typeface="Arial" panose="020B0604020202020204" pitchFamily="34" charset="0"/>
                <a:hlinkClick r:id="rId5"/>
              </a:rPr>
              <a:t>200/1990 Sb.</a:t>
            </a:r>
            <a:r>
              <a:rPr lang="cs-CZ" sz="2100" b="0" i="0" dirty="0">
                <a:solidFill>
                  <a:srgbClr val="000000"/>
                </a:solidFill>
                <a:effectLst/>
                <a:latin typeface="Arial" panose="020B0604020202020204" pitchFamily="34" charset="0"/>
              </a:rPr>
              <a:t>, o přestupcích, je mimosmluvní sankcí vyloučenou z uspokojení v insolvenčním řízení podle ustanovení </a:t>
            </a:r>
            <a:r>
              <a:rPr lang="cs-CZ" sz="2100" b="0" i="0" u="none" strike="noStrike" dirty="0">
                <a:solidFill>
                  <a:srgbClr val="15679C"/>
                </a:solidFill>
                <a:effectLst/>
                <a:latin typeface="Arial" panose="020B0604020202020204" pitchFamily="34" charset="0"/>
                <a:hlinkClick r:id="rId6"/>
              </a:rPr>
              <a:t>§ 170 písm. d)</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7"/>
              </a:rPr>
              <a:t>insolvenčního zákona</a:t>
            </a:r>
            <a:r>
              <a:rPr lang="cs-CZ" sz="2100" b="0" i="0" dirty="0">
                <a:solidFill>
                  <a:srgbClr val="000000"/>
                </a:solidFill>
                <a:effectLst/>
                <a:latin typeface="Arial" panose="020B0604020202020204" pitchFamily="34" charset="0"/>
              </a:rPr>
              <a:t>, leč pohledávka představovaná paušální částkou nákladů řízení </a:t>
            </a:r>
            <a:r>
              <a:rPr lang="cs-CZ" sz="2100" b="0" i="0" u="none" strike="noStrike" dirty="0">
                <a:solidFill>
                  <a:srgbClr val="15679C"/>
                </a:solidFill>
                <a:effectLst/>
                <a:latin typeface="Arial" panose="020B0604020202020204" pitchFamily="34" charset="0"/>
                <a:hlinkClick r:id="rId5"/>
              </a:rPr>
              <a:t>o přestupcích</a:t>
            </a:r>
            <a:r>
              <a:rPr lang="cs-CZ" sz="2100" b="0" i="0" dirty="0">
                <a:solidFill>
                  <a:srgbClr val="000000"/>
                </a:solidFill>
                <a:effectLst/>
                <a:latin typeface="Arial" panose="020B0604020202020204" pitchFamily="34" charset="0"/>
              </a:rPr>
              <a:t> ve smyslu </a:t>
            </a:r>
            <a:r>
              <a:rPr lang="cs-CZ" sz="2100" b="0" i="0" u="none" strike="noStrike" dirty="0">
                <a:solidFill>
                  <a:srgbClr val="15679C"/>
                </a:solidFill>
                <a:effectLst/>
                <a:latin typeface="Arial" panose="020B0604020202020204" pitchFamily="34" charset="0"/>
                <a:hlinkClick r:id="rId8"/>
              </a:rPr>
              <a:t>§ 79 odst. 1 věty druhé</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5"/>
              </a:rPr>
              <a:t>zákona o přestupcích</a:t>
            </a:r>
            <a:r>
              <a:rPr lang="cs-CZ" sz="2100" b="0" i="0" dirty="0">
                <a:solidFill>
                  <a:srgbClr val="000000"/>
                </a:solidFill>
                <a:effectLst/>
                <a:latin typeface="Arial" panose="020B0604020202020204" pitchFamily="34" charset="0"/>
              </a:rPr>
              <a:t>, takovou mimosmluvní sankcí není. Účel paušální náhrady nákladů řízení </a:t>
            </a:r>
            <a:r>
              <a:rPr lang="cs-CZ" sz="2100" b="0" i="0" u="none" strike="noStrike" dirty="0">
                <a:solidFill>
                  <a:srgbClr val="15679C"/>
                </a:solidFill>
                <a:effectLst/>
                <a:latin typeface="Arial" panose="020B0604020202020204" pitchFamily="34" charset="0"/>
                <a:hlinkClick r:id="rId5"/>
              </a:rPr>
              <a:t>o přestupcích</a:t>
            </a:r>
            <a:r>
              <a:rPr lang="cs-CZ" sz="2100" b="0" i="0" dirty="0">
                <a:solidFill>
                  <a:srgbClr val="000000"/>
                </a:solidFill>
                <a:effectLst/>
                <a:latin typeface="Arial" panose="020B0604020202020204" pitchFamily="34" charset="0"/>
              </a:rPr>
              <a:t> totiž nesměřuje k potrestání (a to ani u osoby, které je za spáchaný přestupek uložena pokuta), ale právě k tomu, aby státu (v režimu </a:t>
            </a:r>
            <a:r>
              <a:rPr lang="cs-CZ" sz="2100" b="0" i="0" u="none" strike="noStrike" dirty="0">
                <a:solidFill>
                  <a:srgbClr val="15679C"/>
                </a:solidFill>
                <a:effectLst/>
                <a:latin typeface="Arial" panose="020B0604020202020204" pitchFamily="34" charset="0"/>
                <a:hlinkClick r:id="rId9"/>
              </a:rPr>
              <a:t>§ 79 odst. 4</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5"/>
              </a:rPr>
              <a:t>zákona o přestupcích</a:t>
            </a:r>
            <a:r>
              <a:rPr lang="cs-CZ" sz="2100" b="0" i="0" dirty="0">
                <a:solidFill>
                  <a:srgbClr val="000000"/>
                </a:solidFill>
                <a:effectLst/>
                <a:latin typeface="Arial" panose="020B0604020202020204" pitchFamily="34" charset="0"/>
              </a:rPr>
              <a:t> obci, jejíž orgán rozhodl o přestupku) byla (alespoň zčásti, „paušálem“) nahrazena majetková újma spočívající ve vynaložení nákladů nezbytných k projednání přestupku a rozhodnutí o něm. Povaha takového nároku se více než „příslušenství mimosmluvní sankce“ blíží škodnímu nároku, jejž z působnosti obdobných pravidel obsažených v konkursních řádech z roku 1914 a 1931 vylučovala prvorepubliková judikatura (srov. opět rozhodnutí Vážný č. 6316) a z působnosti pravidla obsaženého v obdobně formulovaném </a:t>
            </a:r>
            <a:r>
              <a:rPr lang="cs-CZ" sz="2100" b="0" i="0" u="none" strike="noStrike" dirty="0">
                <a:solidFill>
                  <a:srgbClr val="15679C"/>
                </a:solidFill>
                <a:effectLst/>
                <a:latin typeface="Arial" panose="020B0604020202020204" pitchFamily="34" charset="0"/>
                <a:hlinkClick r:id="rId10"/>
              </a:rPr>
              <a:t>§ 33 odst. 1 písm. d)</a:t>
            </a:r>
            <a:r>
              <a:rPr lang="cs-CZ" sz="2100" b="0" i="0" dirty="0">
                <a:solidFill>
                  <a:srgbClr val="000000"/>
                </a:solidFill>
                <a:effectLst/>
                <a:latin typeface="Arial" panose="020B0604020202020204" pitchFamily="34" charset="0"/>
              </a:rPr>
              <a:t> </a:t>
            </a:r>
            <a:r>
              <a:rPr lang="cs-CZ" sz="2100" b="0" i="0" u="none" strike="noStrike" dirty="0">
                <a:solidFill>
                  <a:srgbClr val="15679C"/>
                </a:solidFill>
                <a:effectLst/>
                <a:latin typeface="Arial" panose="020B0604020202020204" pitchFamily="34" charset="0"/>
                <a:hlinkClick r:id="rId11"/>
              </a:rPr>
              <a:t>ZKV</a:t>
            </a:r>
            <a:r>
              <a:rPr lang="cs-CZ" sz="2100" b="0" i="0" dirty="0">
                <a:solidFill>
                  <a:srgbClr val="000000"/>
                </a:solidFill>
                <a:effectLst/>
                <a:latin typeface="Arial" panose="020B0604020202020204" pitchFamily="34" charset="0"/>
              </a:rPr>
              <a:t> literatura (srov. opět Steiner, str. 192). Má totiž za úkol (byť i jen zčásti, relativně nízce nastaveným „paušálem“) reparovat majetkovou újmu vzniklou státu (v daných poměrech obci, jež plní úkoly státu a jejíž orgán o přestupku rozhodoval) coby náklady nezbytně vynaložené za účelem projednání přestupku a rozhodnutí o něm.</a:t>
            </a:r>
          </a:p>
          <a:p>
            <a:r>
              <a:rPr lang="pl-PL" sz="1800" b="0" i="1" dirty="0">
                <a:solidFill>
                  <a:schemeClr val="bg2"/>
                </a:solidFill>
                <a:effectLst/>
                <a:latin typeface="Arial" panose="020B0604020202020204" pitchFamily="34" charset="0"/>
              </a:rPr>
              <a:t>Rozsudek NS </a:t>
            </a:r>
            <a:r>
              <a:rPr lang="pl-PL" sz="1800" b="0" i="1" dirty="0">
                <a:solidFill>
                  <a:schemeClr val="bg2"/>
                </a:solidFill>
                <a:effectLst/>
                <a:latin typeface="Slabo 27px"/>
              </a:rPr>
              <a:t> č.j. 29 ICdo 23/2017  </a:t>
            </a:r>
            <a:r>
              <a:rPr lang="pl-PL" sz="1800" b="0" i="1" dirty="0">
                <a:solidFill>
                  <a:schemeClr val="bg2"/>
                </a:solidFill>
                <a:effectLst/>
                <a:latin typeface="Arial" panose="020B0604020202020204" pitchFamily="34" charset="0"/>
              </a:rPr>
              <a:t>ze dne 27.06.2018</a:t>
            </a:r>
          </a:p>
        </p:txBody>
      </p:sp>
    </p:spTree>
    <p:extLst>
      <p:ext uri="{BB962C8B-B14F-4D97-AF65-F5344CB8AC3E}">
        <p14:creationId xmlns:p14="http://schemas.microsoft.com/office/powerpoint/2010/main" val="3280516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2EC84C3-A14A-E522-74D9-850116D9AE2F}"/>
              </a:ext>
            </a:extLst>
          </p:cNvPr>
          <p:cNvSpPr txBox="1"/>
          <p:nvPr/>
        </p:nvSpPr>
        <p:spPr>
          <a:xfrm>
            <a:off x="626300" y="323850"/>
            <a:ext cx="11565699" cy="6494085"/>
          </a:xfrm>
          <a:prstGeom prst="rect">
            <a:avLst/>
          </a:prstGeom>
          <a:noFill/>
        </p:spPr>
        <p:txBody>
          <a:bodyPr wrap="square">
            <a:spAutoFit/>
          </a:bodyPr>
          <a:lstStyle/>
          <a:p>
            <a:r>
              <a:rPr lang="cs-CZ" sz="3200" b="1" i="0" dirty="0">
                <a:solidFill>
                  <a:srgbClr val="FF0000"/>
                </a:solidFill>
                <a:effectLst/>
                <a:latin typeface="Helvetica Neue"/>
              </a:rPr>
              <a:t>Osvobození </a:t>
            </a:r>
            <a:r>
              <a:rPr lang="cs-CZ" sz="3200" b="1" i="0" u="sng" dirty="0">
                <a:solidFill>
                  <a:srgbClr val="FF0000"/>
                </a:solidFill>
                <a:effectLst/>
                <a:latin typeface="Helvetica Neue"/>
              </a:rPr>
              <a:t>od placení </a:t>
            </a:r>
            <a:r>
              <a:rPr lang="cs-CZ" sz="3200" b="1" i="0" dirty="0">
                <a:solidFill>
                  <a:srgbClr val="FF0000"/>
                </a:solidFill>
                <a:effectLst/>
                <a:latin typeface="Helvetica Neue"/>
              </a:rPr>
              <a:t>pohledávek</a:t>
            </a:r>
          </a:p>
          <a:p>
            <a:endParaRPr lang="cs-CZ" sz="3200" b="0" i="0" dirty="0">
              <a:solidFill>
                <a:srgbClr val="3C3C3D"/>
              </a:solidFill>
              <a:effectLst/>
              <a:latin typeface="Helvetica Neue"/>
            </a:endParaRPr>
          </a:p>
          <a:p>
            <a:r>
              <a:rPr lang="cs-CZ" sz="3200" b="0" i="0" dirty="0">
                <a:solidFill>
                  <a:srgbClr val="3C3C3D"/>
                </a:solidFill>
                <a:effectLst/>
                <a:latin typeface="Helvetica Neue"/>
              </a:rPr>
              <a:t>Rozhodnutí vydané podle § 414 odst. 1 insolvenčního zákona </a:t>
            </a:r>
            <a:r>
              <a:rPr lang="cs-CZ" sz="3200" b="1" i="0" dirty="0">
                <a:solidFill>
                  <a:srgbClr val="3C3C3D"/>
                </a:solidFill>
                <a:effectLst/>
                <a:latin typeface="Helvetica Neue"/>
              </a:rPr>
              <a:t>nezpůsobuje zánik neuspokojených pohledávek</a:t>
            </a:r>
            <a:r>
              <a:rPr lang="cs-CZ" sz="3200" b="0" i="0" dirty="0">
                <a:solidFill>
                  <a:srgbClr val="3C3C3D"/>
                </a:solidFill>
                <a:effectLst/>
                <a:latin typeface="Helvetica Neue"/>
              </a:rPr>
              <a:t>. </a:t>
            </a:r>
            <a:r>
              <a:rPr lang="cs-CZ" sz="3200" b="1" i="0" dirty="0">
                <a:solidFill>
                  <a:srgbClr val="3C3C3D"/>
                </a:solidFill>
                <a:effectLst/>
                <a:latin typeface="Helvetica Neue"/>
              </a:rPr>
              <a:t>Taková pohledávka v neuhrazeném rozsahu nadále existuje, dlužník však je rozhodnutím insolvenčního soudu zbaven povinnosti ji věřiteli zaplatit. </a:t>
            </a:r>
            <a:r>
              <a:rPr lang="cs-CZ" sz="3200" b="0" i="0" dirty="0">
                <a:solidFill>
                  <a:srgbClr val="3C3C3D"/>
                </a:solidFill>
                <a:effectLst/>
                <a:latin typeface="Helvetica Neue"/>
              </a:rPr>
              <a:t>Takovou pohledávku věřitel nemůže úspěšně vymáhat a v soudním či jiném řízení mu ji nelze přiznat (má povahu naturální obligace). Ve vykonávacím řízení má taková pohledávka stejný režim jako promlčená pohledávka.</a:t>
            </a:r>
            <a:endParaRPr lang="cs-CZ" sz="3200" dirty="0">
              <a:solidFill>
                <a:srgbClr val="3C3C3D"/>
              </a:solidFill>
              <a:latin typeface="Helvetica Neue"/>
            </a:endParaRPr>
          </a:p>
          <a:p>
            <a:r>
              <a:rPr lang="cs-CZ" sz="3200" b="1" i="0" dirty="0">
                <a:effectLst/>
                <a:latin typeface="Helvetica Neue"/>
              </a:rPr>
              <a:t>Usnesení Nejvyššího soudu ze dne 31. 8. 2022, </a:t>
            </a:r>
            <a:r>
              <a:rPr lang="cs-CZ" sz="3200" b="1" i="0" dirty="0" err="1">
                <a:effectLst/>
                <a:latin typeface="Helvetica Neue"/>
              </a:rPr>
              <a:t>sp</a:t>
            </a:r>
            <a:r>
              <a:rPr lang="cs-CZ" sz="3200" b="1" i="0" dirty="0">
                <a:effectLst/>
                <a:latin typeface="Helvetica Neue"/>
              </a:rPr>
              <a:t>. zn. 29 </a:t>
            </a:r>
            <a:r>
              <a:rPr lang="cs-CZ" sz="3200" b="1" i="0" dirty="0" err="1">
                <a:effectLst/>
                <a:latin typeface="Helvetica Neue"/>
              </a:rPr>
              <a:t>Cdo</a:t>
            </a:r>
            <a:r>
              <a:rPr lang="cs-CZ" sz="3200" b="1" i="0" dirty="0">
                <a:effectLst/>
                <a:latin typeface="Helvetica Neue"/>
              </a:rPr>
              <a:t> 1252/2021</a:t>
            </a:r>
          </a:p>
        </p:txBody>
      </p:sp>
    </p:spTree>
    <p:extLst>
      <p:ext uri="{BB962C8B-B14F-4D97-AF65-F5344CB8AC3E}">
        <p14:creationId xmlns:p14="http://schemas.microsoft.com/office/powerpoint/2010/main" val="176316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9B194AB-D1E8-3DE6-ABDF-8E8B29A06BCB}"/>
              </a:ext>
            </a:extLst>
          </p:cNvPr>
          <p:cNvSpPr txBox="1"/>
          <p:nvPr/>
        </p:nvSpPr>
        <p:spPr>
          <a:xfrm>
            <a:off x="594678" y="-90968"/>
            <a:ext cx="11597322" cy="6924973"/>
          </a:xfrm>
          <a:prstGeom prst="rect">
            <a:avLst/>
          </a:prstGeom>
          <a:noFill/>
        </p:spPr>
        <p:txBody>
          <a:bodyPr wrap="square">
            <a:spAutoFit/>
          </a:bodyPr>
          <a:lstStyle/>
          <a:p>
            <a:r>
              <a:rPr lang="cs-CZ" sz="3600" b="1" dirty="0">
                <a:solidFill>
                  <a:srgbClr val="FF0000"/>
                </a:solidFill>
              </a:rPr>
              <a:t>Zásadní judikát?!!!</a:t>
            </a:r>
          </a:p>
          <a:p>
            <a:r>
              <a:rPr lang="cs-CZ" sz="3600" b="1" dirty="0">
                <a:solidFill>
                  <a:srgbClr val="FF0000"/>
                </a:solidFill>
              </a:rPr>
              <a:t>Usnesení NS č.j. 29 </a:t>
            </a:r>
            <a:r>
              <a:rPr lang="cs-CZ" sz="3600" b="1" dirty="0" err="1">
                <a:solidFill>
                  <a:srgbClr val="FF0000"/>
                </a:solidFill>
              </a:rPr>
              <a:t>Cdo</a:t>
            </a:r>
            <a:r>
              <a:rPr lang="cs-CZ" sz="3600" b="1" dirty="0">
                <a:solidFill>
                  <a:srgbClr val="FF0000"/>
                </a:solidFill>
              </a:rPr>
              <a:t> 3782/2020, ze dne 28.04.2022</a:t>
            </a:r>
          </a:p>
          <a:p>
            <a:endParaRPr lang="cs-CZ" sz="2800" dirty="0"/>
          </a:p>
          <a:p>
            <a:r>
              <a:rPr lang="cs-CZ" sz="2800" i="1" dirty="0"/>
              <a:t>Budiž dodáno, že podaný přehled (neuspokojené části) pohledávek, jichž se týká přiznané osvobození, se v té které insolvenční věci uplatní (účinky přiznaného osvobození se prosadí) tehdy, nepůjde-li o některou ze zákonem pojmenovaných výjimek (§ 414 odst. 4, § 416 odst. 1 insolvenčního zákona). </a:t>
            </a:r>
          </a:p>
          <a:p>
            <a:endParaRPr lang="cs-CZ" sz="2800" dirty="0"/>
          </a:p>
          <a:p>
            <a:r>
              <a:rPr lang="cs-CZ" sz="2800" b="1" i="1" dirty="0">
                <a:solidFill>
                  <a:srgbClr val="FF0000"/>
                </a:solidFill>
              </a:rPr>
              <a:t>Přitom není vyloučeno ani to, </a:t>
            </a:r>
            <a:r>
              <a:rPr lang="cs-CZ" sz="2800" b="1" i="1" u="sng" dirty="0">
                <a:solidFill>
                  <a:srgbClr val="FF0000"/>
                </a:solidFill>
              </a:rPr>
              <a:t>že výjimka z účinků přiznaného osvobození se prosadí ohledně některé z pohledávek, jež byly předtím apriori vyloučeny z uspokojení v insolvenčním řízení úpravou obsaženou v § 170 insolvenčního zákona (srov. např. § 170 písm. d/ insolvenčního zákona </a:t>
            </a:r>
            <a:r>
              <a:rPr lang="cs-CZ" sz="2800" i="1" dirty="0"/>
              <a:t>a výklad podaný v R 81/2019).</a:t>
            </a:r>
          </a:p>
        </p:txBody>
      </p:sp>
    </p:spTree>
    <p:extLst>
      <p:ext uri="{BB962C8B-B14F-4D97-AF65-F5344CB8AC3E}">
        <p14:creationId xmlns:p14="http://schemas.microsoft.com/office/powerpoint/2010/main" val="722864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94E3BE0-D630-F8B2-CA16-A8DBD20D7CA3}"/>
              </a:ext>
            </a:extLst>
          </p:cNvPr>
          <p:cNvSpPr txBox="1"/>
          <p:nvPr/>
        </p:nvSpPr>
        <p:spPr>
          <a:xfrm>
            <a:off x="641683" y="240632"/>
            <a:ext cx="11325727" cy="6248249"/>
          </a:xfrm>
          <a:prstGeom prst="rect">
            <a:avLst/>
          </a:prstGeom>
          <a:noFill/>
        </p:spPr>
        <p:txBody>
          <a:bodyPr wrap="square">
            <a:spAutoFit/>
          </a:bodyPr>
          <a:lstStyle/>
          <a:p>
            <a:pPr algn="l"/>
            <a:endParaRPr lang="cs-CZ" sz="1400" dirty="0">
              <a:latin typeface="Arial" panose="020B0604020202020204" pitchFamily="34" charset="0"/>
            </a:endParaRPr>
          </a:p>
          <a:p>
            <a:pPr algn="ctr">
              <a:lnSpc>
                <a:spcPct val="107000"/>
              </a:lnSpc>
              <a:spcAft>
                <a:spcPts val="800"/>
              </a:spcAft>
            </a:pPr>
            <a:r>
              <a:rPr lang="cs-CZ" sz="2400" b="1" dirty="0">
                <a:solidFill>
                  <a:srgbClr val="212529"/>
                </a:solidFill>
                <a:effectLst/>
                <a:latin typeface="+mn-lt"/>
                <a:ea typeface="Calibri" panose="020F0502020204030204" pitchFamily="34" charset="0"/>
                <a:cs typeface="Calibri" panose="020F0502020204030204" pitchFamily="34" charset="0"/>
              </a:rPr>
              <a:t>Mimosmluvní sankce (pokuty):</a:t>
            </a:r>
          </a:p>
          <a:p>
            <a:pPr>
              <a:lnSpc>
                <a:spcPct val="107000"/>
              </a:lnSpc>
              <a:spcAft>
                <a:spcPts val="800"/>
              </a:spcAft>
            </a:pPr>
            <a:r>
              <a:rPr lang="cs-CZ" sz="2400" b="1" dirty="0">
                <a:solidFill>
                  <a:srgbClr val="FF0000"/>
                </a:solidFill>
                <a:effectLst/>
                <a:latin typeface="+mn-lt"/>
                <a:ea typeface="Calibri" panose="020F0502020204030204" pitchFamily="34" charset="0"/>
                <a:cs typeface="Calibri" panose="020F0502020204030204" pitchFamily="34" charset="0"/>
              </a:rPr>
              <a:t>Je tedy nutné (vhodné) přihlásit pohledávku z pokut do insolvence? NE!</a:t>
            </a:r>
          </a:p>
          <a:p>
            <a:pPr>
              <a:lnSpc>
                <a:spcPct val="107000"/>
              </a:lnSpc>
              <a:spcAft>
                <a:spcPts val="800"/>
              </a:spcAft>
            </a:pPr>
            <a:r>
              <a:rPr lang="cs-CZ" sz="2400" b="1" dirty="0">
                <a:solidFill>
                  <a:srgbClr val="FF0000"/>
                </a:solidFill>
                <a:latin typeface="+mn-lt"/>
                <a:ea typeface="Calibri" panose="020F0502020204030204" pitchFamily="34" charset="0"/>
                <a:cs typeface="Calibri" panose="020F0502020204030204" pitchFamily="34" charset="0"/>
              </a:rPr>
              <a:t>Je možné </a:t>
            </a:r>
            <a:r>
              <a:rPr lang="cs-CZ" sz="2400" b="1" dirty="0">
                <a:solidFill>
                  <a:srgbClr val="FF0000"/>
                </a:solidFill>
                <a:effectLst/>
                <a:latin typeface="+mn-lt"/>
                <a:ea typeface="Calibri" panose="020F0502020204030204" pitchFamily="34" charset="0"/>
                <a:cs typeface="Calibri" panose="020F0502020204030204" pitchFamily="34" charset="0"/>
              </a:rPr>
              <a:t>pak po ukončení insolvence dále exekučně vymáhat? ANO! </a:t>
            </a:r>
          </a:p>
          <a:p>
            <a:pPr>
              <a:lnSpc>
                <a:spcPct val="107000"/>
              </a:lnSpc>
              <a:spcAft>
                <a:spcPts val="800"/>
              </a:spcAft>
            </a:pPr>
            <a:r>
              <a:rPr lang="cs-CZ" sz="2400" b="1" dirty="0">
                <a:solidFill>
                  <a:srgbClr val="FF0000"/>
                </a:solidFill>
                <a:latin typeface="+mn-lt"/>
                <a:ea typeface="Calibri" panose="020F0502020204030204" pitchFamily="34" charset="0"/>
                <a:cs typeface="Calibri" panose="020F0502020204030204" pitchFamily="34" charset="0"/>
              </a:rPr>
              <a:t>Je nutné přihlásit náklady řízení u pokuty? ANO!</a:t>
            </a:r>
            <a:endPar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Právní rámec:</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Zákon č. 182/2006 Sb</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Zákon o úpadku a způsobech jeho řešení (insolvenční zákon) v platném znění - § 170 písm. d); § 198 odst. 1; § 185; § 2 písm. b); § 7a, písm. a; § 7b odst. 4; § 159 odst. 1, písm. b); § 159 odst. 1, písm. a); § 203a; § 414; </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VSP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ze dne 7.9.2012,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sp</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zn. 1 VSPH 1159/2012, - R 44/2013</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Nejvyššího soudu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sp</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zn. 29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ICdo</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11/2012 [KSPH 41 INS 10743/2010, 41 </a:t>
            </a:r>
            <a:r>
              <a:rPr lang="cs-CZ" sz="2400" dirty="0" err="1">
                <a:solidFill>
                  <a:srgbClr val="212529"/>
                </a:solidFill>
                <a:effectLst/>
                <a:latin typeface="Calibri" panose="020F0502020204030204" pitchFamily="34" charset="0"/>
                <a:ea typeface="Calibri" panose="020F0502020204030204" pitchFamily="34" charset="0"/>
                <a:cs typeface="Calibri" panose="020F0502020204030204" pitchFamily="34" charset="0"/>
              </a:rPr>
              <a:t>ICm</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1122/2011] ze dne 28. 2. 2013, uveřejněného pod č. 66/2013 Sbírky soudních rozhodnutí a stanovisek -R 66/2013</a:t>
            </a:r>
          </a:p>
          <a:p>
            <a:pPr>
              <a:lnSpc>
                <a:spcPct val="107000"/>
              </a:lnSpc>
              <a:spcAft>
                <a:spcPts val="800"/>
              </a:spcAft>
            </a:pP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cs-CZ" sz="2400" b="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usnesení Krajského soudu v Praze </a:t>
            </a:r>
            <a:r>
              <a:rPr lang="cs-CZ" sz="24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č.j. 19 Co 258/2019 ze dne 19.9.2019</a:t>
            </a:r>
          </a:p>
        </p:txBody>
      </p:sp>
    </p:spTree>
    <p:extLst>
      <p:ext uri="{BB962C8B-B14F-4D97-AF65-F5344CB8AC3E}">
        <p14:creationId xmlns:p14="http://schemas.microsoft.com/office/powerpoint/2010/main" val="228990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Insolvence a místní poplatky</a:t>
            </a:r>
            <a:endParaRPr dirty="0"/>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28E410B-D990-D102-B654-110D808B916B}"/>
              </a:ext>
            </a:extLst>
          </p:cNvPr>
          <p:cNvSpPr txBox="1"/>
          <p:nvPr/>
        </p:nvSpPr>
        <p:spPr>
          <a:xfrm>
            <a:off x="317240" y="298580"/>
            <a:ext cx="11874759" cy="6555641"/>
          </a:xfrm>
          <a:prstGeom prst="rect">
            <a:avLst/>
          </a:prstGeom>
          <a:noFill/>
        </p:spPr>
        <p:txBody>
          <a:bodyPr wrap="square">
            <a:spAutoFit/>
          </a:bodyPr>
          <a:lstStyle/>
          <a:p>
            <a:r>
              <a:rPr lang="cs-CZ" sz="2800" b="0" i="0" dirty="0">
                <a:solidFill>
                  <a:srgbClr val="000000"/>
                </a:solidFill>
                <a:effectLst/>
                <a:latin typeface="Georgia" panose="02040502050405020303" pitchFamily="18" charset="0"/>
              </a:rPr>
              <a:t>Pokud jde o přihlášku pohledávky dle § 173 insolvenčního zákona, vzhledem k její povaze je třeba na ni z hlediska § 43 odst. 2 o.s.ř. nahlížet jako na podání jímž se zahajuje řízení. Přihlášce pohledávky insolvenční zákon přiznává v některých situacích stejné účinky jako žalobě. </a:t>
            </a:r>
            <a:r>
              <a:rPr lang="cs-CZ" sz="2800" b="0" i="0" dirty="0">
                <a:solidFill>
                  <a:srgbClr val="FF0000"/>
                </a:solidFill>
                <a:effectLst/>
                <a:latin typeface="Georgia" panose="02040502050405020303" pitchFamily="18" charset="0"/>
              </a:rPr>
              <a:t>Z ustálené judikatury plyne, že důvodem vzniku přihlášené pohledávky se rozumí skutečnosti, na nichž se pohledávka zakládá, tj. skutkové okolnosti, z nichž lze usuzovat na existenci této pohledávky, nikoliv pouhá právní kvalifikace pohledávky. Skutkové okolnosti přitom musí být vylíčeny tak, aby v přihlášce popsaný skutek-skutkový děj, na jehož základě věřitel uplatňuje, přihlašuje svůj nárok do insolvenčního řízení umožňoval jeho jednoznačnou individualizaci- nemožnost záměny s jiným skutkem. </a:t>
            </a:r>
            <a:r>
              <a:rPr lang="cs-CZ" sz="2800" b="1" i="0" dirty="0">
                <a:solidFill>
                  <a:srgbClr val="000000"/>
                </a:solidFill>
                <a:effectLst/>
                <a:latin typeface="Georgia" panose="02040502050405020303" pitchFamily="18" charset="0"/>
              </a:rPr>
              <a:t>Vylíčení těchto skutečností slouží k vymezení předmětu přihlášky po skutkové stránce. </a:t>
            </a:r>
          </a:p>
          <a:p>
            <a:r>
              <a:rPr lang="cs-CZ" sz="2800" dirty="0">
                <a:latin typeface="Georgia" panose="02040502050405020303" pitchFamily="18" charset="0"/>
              </a:rPr>
              <a:t>(44 </a:t>
            </a:r>
            <a:r>
              <a:rPr lang="cs-CZ" sz="2800" dirty="0" err="1">
                <a:latin typeface="Georgia" panose="02040502050405020303" pitchFamily="18" charset="0"/>
              </a:rPr>
              <a:t>ICm</a:t>
            </a:r>
            <a:r>
              <a:rPr lang="cs-CZ" sz="2800" dirty="0">
                <a:latin typeface="Georgia" panose="02040502050405020303" pitchFamily="18" charset="0"/>
              </a:rPr>
              <a:t> 2047/2020-50 </a:t>
            </a:r>
            <a:r>
              <a:rPr lang="cs-CZ" sz="2800" dirty="0" err="1">
                <a:latin typeface="Georgia" panose="02040502050405020303" pitchFamily="18" charset="0"/>
              </a:rPr>
              <a:t>sp</a:t>
            </a:r>
            <a:r>
              <a:rPr lang="cs-CZ" sz="2800" dirty="0">
                <a:latin typeface="Georgia" panose="02040502050405020303" pitchFamily="18" charset="0"/>
              </a:rPr>
              <a:t>. zn. insolvenčního řízení: KSOL 10 INS 25982/2019) </a:t>
            </a:r>
          </a:p>
        </p:txBody>
      </p:sp>
    </p:spTree>
    <p:extLst>
      <p:ext uri="{BB962C8B-B14F-4D97-AF65-F5344CB8AC3E}">
        <p14:creationId xmlns:p14="http://schemas.microsoft.com/office/powerpoint/2010/main" val="1198892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28E410B-D990-D102-B654-110D808B916B}"/>
              </a:ext>
            </a:extLst>
          </p:cNvPr>
          <p:cNvSpPr txBox="1"/>
          <p:nvPr/>
        </p:nvSpPr>
        <p:spPr>
          <a:xfrm>
            <a:off x="317240" y="298580"/>
            <a:ext cx="11874759" cy="6555641"/>
          </a:xfrm>
          <a:prstGeom prst="rect">
            <a:avLst/>
          </a:prstGeom>
          <a:noFill/>
        </p:spPr>
        <p:txBody>
          <a:bodyPr wrap="square">
            <a:spAutoFit/>
          </a:bodyPr>
          <a:lstStyle/>
          <a:p>
            <a:r>
              <a:rPr lang="cs-CZ" sz="2800" b="0" i="0" dirty="0">
                <a:solidFill>
                  <a:srgbClr val="000000"/>
                </a:solidFill>
                <a:effectLst/>
                <a:latin typeface="Georgia" panose="02040502050405020303" pitchFamily="18" charset="0"/>
              </a:rPr>
              <a:t>Pokud jde o přihlášku pohledávky dle § 173 insolvenčního zákona, vzhledem k její povaze je třeba na ni z hlediska § 43 odst. 2 o.s.ř. nahlížet jako na podání jímž se zahajuje řízení. Přihlášce pohledávky insolvenční zákon přiznává v některých situacích stejné účinky jako žalobě. </a:t>
            </a:r>
            <a:r>
              <a:rPr lang="cs-CZ" sz="2800" b="0" i="0" dirty="0">
                <a:solidFill>
                  <a:srgbClr val="FF0000"/>
                </a:solidFill>
                <a:effectLst/>
                <a:latin typeface="Georgia" panose="02040502050405020303" pitchFamily="18" charset="0"/>
              </a:rPr>
              <a:t>Z ustálené judikatury plyne, že důvodem vzniku přihlášené pohledávky se rozumí skutečnosti, na nichž se pohledávka zakládá, tj. skutkové okolnosti, z nichž lze usuzovat na existenci této pohledávky, nikoliv pouhá právní kvalifikace pohledávky. Skutkové okolnosti přitom musí být vylíčeny tak, aby v přihlášce popsaný skutek-skutkový děj, na jehož základě věřitel uplatňuje, přihlašuje svůj nárok do insolvenčního řízení umožňoval jeho jednoznačnou individualizaci- nemožnost záměny s jiným skutkem. </a:t>
            </a:r>
            <a:r>
              <a:rPr lang="cs-CZ" sz="2800" b="1" i="0" dirty="0">
                <a:solidFill>
                  <a:srgbClr val="000000"/>
                </a:solidFill>
                <a:effectLst/>
                <a:latin typeface="Georgia" panose="02040502050405020303" pitchFamily="18" charset="0"/>
              </a:rPr>
              <a:t>Vylíčení těchto skutečností slouží k vymezení předmětu přihlášky po skutkové stránce. </a:t>
            </a:r>
          </a:p>
          <a:p>
            <a:r>
              <a:rPr lang="cs-CZ" sz="2800" dirty="0">
                <a:latin typeface="Georgia" panose="02040502050405020303" pitchFamily="18" charset="0"/>
              </a:rPr>
              <a:t>(44 </a:t>
            </a:r>
            <a:r>
              <a:rPr lang="cs-CZ" sz="2800" dirty="0" err="1">
                <a:latin typeface="Georgia" panose="02040502050405020303" pitchFamily="18" charset="0"/>
              </a:rPr>
              <a:t>ICm</a:t>
            </a:r>
            <a:r>
              <a:rPr lang="cs-CZ" sz="2800" dirty="0">
                <a:latin typeface="Georgia" panose="02040502050405020303" pitchFamily="18" charset="0"/>
              </a:rPr>
              <a:t> 2047/2020-50 </a:t>
            </a:r>
            <a:r>
              <a:rPr lang="cs-CZ" sz="2800" dirty="0" err="1">
                <a:latin typeface="Georgia" panose="02040502050405020303" pitchFamily="18" charset="0"/>
              </a:rPr>
              <a:t>sp</a:t>
            </a:r>
            <a:r>
              <a:rPr lang="cs-CZ" sz="2800" dirty="0">
                <a:latin typeface="Georgia" panose="02040502050405020303" pitchFamily="18" charset="0"/>
              </a:rPr>
              <a:t>. zn. insolvenčního řízení: KSOL 10 INS 25982/2019) </a:t>
            </a:r>
          </a:p>
        </p:txBody>
      </p:sp>
    </p:spTree>
    <p:extLst>
      <p:ext uri="{BB962C8B-B14F-4D97-AF65-F5344CB8AC3E}">
        <p14:creationId xmlns:p14="http://schemas.microsoft.com/office/powerpoint/2010/main" val="1586256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9"/>
          <p:cNvSpPr/>
          <p:nvPr/>
        </p:nvSpPr>
        <p:spPr>
          <a:xfrm>
            <a:off x="2665949" y="649350"/>
            <a:ext cx="9181500" cy="563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cs-CZ" sz="3600" b="0" i="0" u="none" strike="noStrike" cap="none">
                <a:solidFill>
                  <a:srgbClr val="000000"/>
                </a:solidFill>
                <a:latin typeface="Arial"/>
                <a:ea typeface="Arial"/>
                <a:cs typeface="Arial"/>
                <a:sym typeface="Arial"/>
              </a:rPr>
              <a:t>Podle ustanovení § 202 IZ platí, že ve sporu o pravost, výši nebo pořadí přihlášených pohledávek </a:t>
            </a:r>
            <a:r>
              <a:rPr lang="cs-CZ" sz="3600" b="0" i="0" u="none" strike="noStrike" cap="none">
                <a:solidFill>
                  <a:srgbClr val="FF0000"/>
                </a:solidFill>
                <a:latin typeface="Arial"/>
                <a:ea typeface="Arial"/>
                <a:cs typeface="Arial"/>
                <a:sym typeface="Arial"/>
              </a:rPr>
              <a:t>nemá žádný z účastníků právo na náhradu nákladů řízení proti insolvenčnímu správci</a:t>
            </a:r>
            <a:r>
              <a:rPr lang="cs-CZ" sz="3600" b="0" i="0" u="none" strike="noStrike" cap="none">
                <a:solidFill>
                  <a:srgbClr val="000000"/>
                </a:solidFill>
                <a:latin typeface="Arial"/>
                <a:ea typeface="Arial"/>
                <a:cs typeface="Arial"/>
                <a:sym typeface="Arial"/>
              </a:rPr>
              <a:t>. Náhrada nákladů řízení přiznaná v tomto sporu vůči dlužníku se pokládá za přihlášenou podle tohoto zákona a uspokojí se v insolvenčním řízení ve stejném pořadí jako pohledávka, o kterou se vede spor.</a:t>
            </a:r>
            <a:endParaRP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a:solidFill>
                  <a:schemeClr val="dk1"/>
                </a:solidFill>
                <a:latin typeface="Century Gothic"/>
                <a:ea typeface="Century Gothic"/>
                <a:cs typeface="Century Gothic"/>
                <a:sym typeface="Century Gothic"/>
              </a:rPr>
              <a:t>Insolvence a nezletilá osoba</a:t>
            </a:r>
            <a:endParaRPr/>
          </a:p>
        </p:txBody>
      </p:sp>
    </p:spTree>
    <p:extLst>
      <p:ext uri="{BB962C8B-B14F-4D97-AF65-F5344CB8AC3E}">
        <p14:creationId xmlns:p14="http://schemas.microsoft.com/office/powerpoint/2010/main" val="1956886314"/>
      </p:ext>
    </p:extLst>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p:nvPr/>
        </p:nvSpPr>
        <p:spPr>
          <a:xfrm>
            <a:off x="708338" y="349137"/>
            <a:ext cx="11075831" cy="61247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Century Gothic"/>
              <a:buNone/>
            </a:pPr>
            <a:r>
              <a:rPr lang="cs-CZ" sz="2800" b="1" i="0" u="none" strike="noStrike" cap="none">
                <a:solidFill>
                  <a:schemeClr val="dk1"/>
                </a:solidFill>
                <a:latin typeface="Century Gothic"/>
                <a:ea typeface="Century Gothic"/>
                <a:cs typeface="Century Gothic"/>
                <a:sym typeface="Century Gothic"/>
              </a:rPr>
              <a:t>§ 12 ZMP je:</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"(1) </a:t>
            </a:r>
            <a:r>
              <a:rPr lang="cs-CZ" sz="2800" b="0" i="0" u="none" strike="noStrike" cap="none">
                <a:solidFill>
                  <a:srgbClr val="FF0000"/>
                </a:solidFill>
                <a:latin typeface="Century Gothic"/>
                <a:ea typeface="Century Gothic"/>
                <a:cs typeface="Century Gothic"/>
                <a:sym typeface="Century Gothic"/>
              </a:rPr>
              <a:t>Vznikne-li nedoplatek na poplatku poplatníkovi, který je ke dni splatnosti nezletilý </a:t>
            </a:r>
            <a:r>
              <a:rPr lang="cs-CZ" sz="2800" b="0" i="0" u="none" strike="noStrike" cap="none">
                <a:solidFill>
                  <a:schemeClr val="dk1"/>
                </a:solidFill>
                <a:latin typeface="Century Gothic"/>
                <a:ea typeface="Century Gothic"/>
                <a:cs typeface="Century Gothic"/>
                <a:sym typeface="Century Gothic"/>
              </a:rPr>
              <a:t>a nenabyl plné svéprávnosti nebo který je ke dni splatnosti omezen ve svéprávnosti a byl mu jmenován opatrovník spravující jeho jmění, </a:t>
            </a:r>
            <a:r>
              <a:rPr lang="cs-CZ" sz="2800" b="0" i="0" u="none" strike="noStrike" cap="none">
                <a:solidFill>
                  <a:srgbClr val="FF0000"/>
                </a:solidFill>
                <a:latin typeface="Century Gothic"/>
                <a:ea typeface="Century Gothic"/>
                <a:cs typeface="Century Gothic"/>
                <a:sym typeface="Century Gothic"/>
              </a:rPr>
              <a:t>přechází poplatková povinnost tohoto poplatníka na zákonného zástupce</a:t>
            </a:r>
            <a:r>
              <a:rPr lang="cs-CZ" sz="2800" b="0" i="0" u="none" strike="noStrike" cap="none">
                <a:solidFill>
                  <a:schemeClr val="dk1"/>
                </a:solidFill>
                <a:latin typeface="Century Gothic"/>
                <a:ea typeface="Century Gothic"/>
                <a:cs typeface="Century Gothic"/>
                <a:sym typeface="Century Gothic"/>
              </a:rPr>
              <a:t> nebo tohoto opatrovníka; </a:t>
            </a:r>
            <a:r>
              <a:rPr lang="cs-CZ" sz="2800" b="0" i="0" u="none" strike="noStrike" cap="none">
                <a:solidFill>
                  <a:srgbClr val="FF0000"/>
                </a:solidFill>
                <a:latin typeface="Century Gothic"/>
                <a:ea typeface="Century Gothic"/>
                <a:cs typeface="Century Gothic"/>
                <a:sym typeface="Century Gothic"/>
              </a:rPr>
              <a:t>zákonný zástupce </a:t>
            </a:r>
            <a:r>
              <a:rPr lang="cs-CZ" sz="2800" b="0" i="0" u="none" strike="noStrike" cap="none">
                <a:solidFill>
                  <a:schemeClr val="dk1"/>
                </a:solidFill>
                <a:latin typeface="Century Gothic"/>
                <a:ea typeface="Century Gothic"/>
                <a:cs typeface="Century Gothic"/>
                <a:sym typeface="Century Gothic"/>
              </a:rPr>
              <a:t>nebo opatrovník </a:t>
            </a:r>
            <a:r>
              <a:rPr lang="cs-CZ" sz="2800" b="0" i="0" u="none" strike="noStrike" cap="none">
                <a:solidFill>
                  <a:srgbClr val="FF0000"/>
                </a:solidFill>
                <a:latin typeface="Century Gothic"/>
                <a:ea typeface="Century Gothic"/>
                <a:cs typeface="Century Gothic"/>
                <a:sym typeface="Century Gothic"/>
              </a:rPr>
              <a:t>má stejné procesní postavení jako poplatník.</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(2) </a:t>
            </a:r>
            <a:r>
              <a:rPr lang="cs-CZ" sz="2800" b="0" i="0" u="none" strike="noStrike" cap="none">
                <a:solidFill>
                  <a:srgbClr val="FF0000"/>
                </a:solidFill>
                <a:latin typeface="Century Gothic"/>
                <a:ea typeface="Century Gothic"/>
                <a:cs typeface="Century Gothic"/>
                <a:sym typeface="Century Gothic"/>
              </a:rPr>
              <a:t>V případě podle odstavce 1 vyměří obecní úřad poplatek zákonnému zástupci </a:t>
            </a:r>
            <a:r>
              <a:rPr lang="cs-CZ" sz="2800" b="0" i="0" u="none" strike="noStrike" cap="none">
                <a:solidFill>
                  <a:schemeClr val="dk1"/>
                </a:solidFill>
                <a:latin typeface="Century Gothic"/>
                <a:ea typeface="Century Gothic"/>
                <a:cs typeface="Century Gothic"/>
                <a:sym typeface="Century Gothic"/>
              </a:rPr>
              <a:t>nebo opatrovníkovi </a:t>
            </a:r>
            <a:r>
              <a:rPr lang="cs-CZ" sz="2800" b="0" i="0" u="none" strike="noStrike" cap="none">
                <a:solidFill>
                  <a:srgbClr val="FF0000"/>
                </a:solidFill>
                <a:latin typeface="Century Gothic"/>
                <a:ea typeface="Century Gothic"/>
                <a:cs typeface="Century Gothic"/>
                <a:sym typeface="Century Gothic"/>
              </a:rPr>
              <a:t>poplatníka</a:t>
            </a:r>
            <a:r>
              <a:rPr lang="cs-CZ" sz="2800" b="0" i="0" u="none" strike="noStrike" cap="none">
                <a:solidFill>
                  <a:schemeClr val="dk1"/>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chemeClr val="dk1"/>
              </a:buClr>
              <a:buSzPts val="700"/>
              <a:buFont typeface="Century Gothic"/>
              <a:buNone/>
            </a:pPr>
            <a:r>
              <a:rPr lang="cs-CZ" sz="2800" b="0" i="0" u="none" strike="noStrike" cap="none">
                <a:solidFill>
                  <a:schemeClr val="dk1"/>
                </a:solidFill>
                <a:latin typeface="Century Gothic"/>
                <a:ea typeface="Century Gothic"/>
                <a:cs typeface="Century Gothic"/>
                <a:sym typeface="Century Gothic"/>
              </a:rPr>
              <a:t>(3) </a:t>
            </a:r>
            <a:r>
              <a:rPr lang="cs-CZ" sz="2800" b="0" i="0" u="none" strike="noStrike" cap="none">
                <a:solidFill>
                  <a:srgbClr val="FF0000"/>
                </a:solidFill>
                <a:latin typeface="Century Gothic"/>
                <a:ea typeface="Century Gothic"/>
                <a:cs typeface="Century Gothic"/>
                <a:sym typeface="Century Gothic"/>
              </a:rPr>
              <a:t>Je-li zákonných zástupců nebo opatrovníků více, jsou povinni plnit poplatkovou povinnost společně a nerozdílně</a:t>
            </a:r>
            <a:r>
              <a:rPr lang="cs-CZ" sz="2800" b="0" i="0" u="none" strike="noStrike" cap="none">
                <a:solidFill>
                  <a:schemeClr val="dk1"/>
                </a:solidFill>
                <a:latin typeface="Century Gothic"/>
                <a:ea typeface="Century Gothic"/>
                <a:cs typeface="Century Gothic"/>
                <a:sym typeface="Century Gothic"/>
              </a:rPr>
              <a:t>.“.</a:t>
            </a:r>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D3866-AEF9-3548-9EFA-55797FCD3991}"/>
            </a:ext>
          </a:extLst>
        </p:cNvPr>
        <p:cNvGrpSpPr/>
        <p:nvPr/>
      </p:nvGrpSpPr>
      <p:grpSpPr>
        <a:xfrm>
          <a:off x="0" y="0"/>
          <a:ext cx="0" cy="0"/>
          <a:chOff x="0" y="0"/>
          <a:chExt cx="0" cy="0"/>
        </a:xfrm>
      </p:grpSpPr>
      <p:sp>
        <p:nvSpPr>
          <p:cNvPr id="2" name="TextovéPole 1">
            <a:extLst>
              <a:ext uri="{FF2B5EF4-FFF2-40B4-BE49-F238E27FC236}">
                <a16:creationId xmlns:a16="http://schemas.microsoft.com/office/drawing/2014/main" id="{9FFDA80D-4EC2-CF91-7947-34D6987787B8}"/>
              </a:ext>
            </a:extLst>
          </p:cNvPr>
          <p:cNvSpPr txBox="1"/>
          <p:nvPr/>
        </p:nvSpPr>
        <p:spPr>
          <a:xfrm>
            <a:off x="1576874" y="167951"/>
            <a:ext cx="1399592" cy="307777"/>
          </a:xfrm>
          <a:prstGeom prst="rect">
            <a:avLst/>
          </a:prstGeom>
          <a:noFill/>
        </p:spPr>
        <p:txBody>
          <a:bodyPr wrap="square" rtlCol="0">
            <a:spAutoFit/>
          </a:bodyPr>
          <a:lstStyle/>
          <a:p>
            <a:r>
              <a:rPr lang="cs-CZ" b="1" dirty="0">
                <a:solidFill>
                  <a:srgbClr val="0070C0"/>
                </a:solidFill>
              </a:rPr>
              <a:t>Počet exekucí</a:t>
            </a:r>
          </a:p>
        </p:txBody>
      </p:sp>
      <p:pic>
        <p:nvPicPr>
          <p:cNvPr id="4" name="Obrázek 3" descr="Obsah obrázku text, svíčka, svícen&#10;&#10;Obsah vygenerovaný umělou inteligencí může být nesprávný.">
            <a:extLst>
              <a:ext uri="{FF2B5EF4-FFF2-40B4-BE49-F238E27FC236}">
                <a16:creationId xmlns:a16="http://schemas.microsoft.com/office/drawing/2014/main" id="{62EA4316-9133-81B1-65F5-A16A4995BA9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82030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4">
            <a:extLst>
              <a:ext uri="{FF2B5EF4-FFF2-40B4-BE49-F238E27FC236}">
                <a16:creationId xmlns:a16="http://schemas.microsoft.com/office/drawing/2014/main" id="{95EE0B48-5060-AA17-9880-63D779314FD6}"/>
              </a:ext>
            </a:extLst>
          </p:cNvPr>
          <p:cNvCxnSpPr/>
          <p:nvPr/>
        </p:nvCxnSpPr>
        <p:spPr>
          <a:xfrm>
            <a:off x="2342366" y="1402915"/>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D66831B0-2D6A-1E40-1B3A-77305FFCF215}"/>
              </a:ext>
            </a:extLst>
          </p:cNvPr>
          <p:cNvCxnSpPr/>
          <p:nvPr/>
        </p:nvCxnSpPr>
        <p:spPr>
          <a:xfrm>
            <a:off x="2438400" y="3987453"/>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A33618FA-F30B-749D-03C0-ACD9BF6536DF}"/>
              </a:ext>
            </a:extLst>
          </p:cNvPr>
          <p:cNvCxnSpPr/>
          <p:nvPr/>
        </p:nvCxnSpPr>
        <p:spPr>
          <a:xfrm>
            <a:off x="2350717" y="1002082"/>
            <a:ext cx="0" cy="801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59BBDE87-DD75-C276-6C9D-B05B7BE73963}"/>
              </a:ext>
            </a:extLst>
          </p:cNvPr>
          <p:cNvCxnSpPr/>
          <p:nvPr/>
        </p:nvCxnSpPr>
        <p:spPr>
          <a:xfrm>
            <a:off x="9668004" y="1002082"/>
            <a:ext cx="0" cy="801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E8E59F96-C9CF-140A-62AD-B62177139366}"/>
              </a:ext>
            </a:extLst>
          </p:cNvPr>
          <p:cNvCxnSpPr/>
          <p:nvPr/>
        </p:nvCxnSpPr>
        <p:spPr>
          <a:xfrm>
            <a:off x="2438400" y="3542780"/>
            <a:ext cx="0" cy="801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9B4ECEFD-CB8E-AA9C-9B5D-7CAC4E52D9C2}"/>
              </a:ext>
            </a:extLst>
          </p:cNvPr>
          <p:cNvCxnSpPr/>
          <p:nvPr/>
        </p:nvCxnSpPr>
        <p:spPr>
          <a:xfrm>
            <a:off x="9753600" y="3987453"/>
            <a:ext cx="0" cy="801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26F2EE09-A5B9-D3B5-D20D-34D555F5E688}"/>
              </a:ext>
            </a:extLst>
          </p:cNvPr>
          <p:cNvCxnSpPr/>
          <p:nvPr/>
        </p:nvCxnSpPr>
        <p:spPr>
          <a:xfrm>
            <a:off x="4720223" y="3542780"/>
            <a:ext cx="0" cy="801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B9C667D1-B79C-884E-8CD4-F6FD0A25B99E}"/>
              </a:ext>
            </a:extLst>
          </p:cNvPr>
          <p:cNvCxnSpPr/>
          <p:nvPr/>
        </p:nvCxnSpPr>
        <p:spPr>
          <a:xfrm>
            <a:off x="4720223" y="1002082"/>
            <a:ext cx="0" cy="801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D6A64D3E-57C7-FB2A-2AB9-4967B3E7154E}"/>
              </a:ext>
            </a:extLst>
          </p:cNvPr>
          <p:cNvCxnSpPr/>
          <p:nvPr/>
        </p:nvCxnSpPr>
        <p:spPr>
          <a:xfrm>
            <a:off x="6096000" y="3565747"/>
            <a:ext cx="0" cy="801666"/>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B5501F77-E196-2531-93F3-47B9DAAA49A9}"/>
              </a:ext>
            </a:extLst>
          </p:cNvPr>
          <p:cNvCxnSpPr/>
          <p:nvPr/>
        </p:nvCxnSpPr>
        <p:spPr>
          <a:xfrm>
            <a:off x="3822525" y="1002082"/>
            <a:ext cx="0" cy="80166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EDB728E5-CBB5-DA35-AF4E-13E3EB174D36}"/>
              </a:ext>
            </a:extLst>
          </p:cNvPr>
          <p:cNvCxnSpPr>
            <a:cxnSpLocks/>
          </p:cNvCxnSpPr>
          <p:nvPr/>
        </p:nvCxnSpPr>
        <p:spPr>
          <a:xfrm>
            <a:off x="2342366" y="713983"/>
            <a:ext cx="2385163" cy="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AFBEEC80-9F8A-B1FA-A831-F3ABF9819673}"/>
              </a:ext>
            </a:extLst>
          </p:cNvPr>
          <p:cNvCxnSpPr>
            <a:cxnSpLocks/>
          </p:cNvCxnSpPr>
          <p:nvPr/>
        </p:nvCxnSpPr>
        <p:spPr>
          <a:xfrm>
            <a:off x="2502074" y="3443613"/>
            <a:ext cx="2269298" cy="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lačítko akce: Přejít vpřed nebo Další 18">
            <a:hlinkClick r:id="" action="ppaction://hlinkshowjump?jump=nextslide" highlightClick="1"/>
            <a:extLst>
              <a:ext uri="{FF2B5EF4-FFF2-40B4-BE49-F238E27FC236}">
                <a16:creationId xmlns:a16="http://schemas.microsoft.com/office/drawing/2014/main" id="{0551EBCE-3388-B250-AEDD-ADBC0DDF0580}"/>
              </a:ext>
            </a:extLst>
          </p:cNvPr>
          <p:cNvSpPr/>
          <p:nvPr/>
        </p:nvSpPr>
        <p:spPr>
          <a:xfrm>
            <a:off x="4739008" y="3793298"/>
            <a:ext cx="250516" cy="189977"/>
          </a:xfrm>
          <a:prstGeom prst="actionButtonForwardNex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lačítko akce: Přejít vpřed nebo Další 19">
            <a:hlinkClick r:id="" action="ppaction://hlinkshowjump?jump=nextslide" highlightClick="1"/>
            <a:extLst>
              <a:ext uri="{FF2B5EF4-FFF2-40B4-BE49-F238E27FC236}">
                <a16:creationId xmlns:a16="http://schemas.microsoft.com/office/drawing/2014/main" id="{A0B64DEB-9CCF-DC1F-38C6-C32B1C286E96}"/>
              </a:ext>
            </a:extLst>
          </p:cNvPr>
          <p:cNvSpPr/>
          <p:nvPr/>
        </p:nvSpPr>
        <p:spPr>
          <a:xfrm>
            <a:off x="4727529" y="1187884"/>
            <a:ext cx="250516" cy="189977"/>
          </a:xfrm>
          <a:prstGeom prst="actionButtonForwardNex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ovéPole 21">
            <a:extLst>
              <a:ext uri="{FF2B5EF4-FFF2-40B4-BE49-F238E27FC236}">
                <a16:creationId xmlns:a16="http://schemas.microsoft.com/office/drawing/2014/main" id="{FCBA04DA-BF71-58B5-B43F-0FFBB6BB382E}"/>
              </a:ext>
            </a:extLst>
          </p:cNvPr>
          <p:cNvSpPr txBox="1"/>
          <p:nvPr/>
        </p:nvSpPr>
        <p:spPr>
          <a:xfrm>
            <a:off x="1689968" y="5436297"/>
            <a:ext cx="9921657" cy="1015663"/>
          </a:xfrm>
          <a:prstGeom prst="rect">
            <a:avLst/>
          </a:prstGeom>
          <a:noFill/>
        </p:spPr>
        <p:txBody>
          <a:bodyPr wrap="square">
            <a:spAutoFit/>
          </a:bodyPr>
          <a:lstStyle/>
          <a:p>
            <a:r>
              <a:rPr lang="cs-CZ" sz="2000" b="1" i="0" u="none" strike="noStrike" cap="none" dirty="0">
                <a:solidFill>
                  <a:srgbClr val="FF0000"/>
                </a:solidFill>
                <a:latin typeface="Century Gothic"/>
                <a:ea typeface="Century Gothic"/>
                <a:cs typeface="Century Gothic"/>
                <a:sym typeface="Century Gothic"/>
              </a:rPr>
              <a:t>Vznikne-li nedoplatek na poplatku poplatníkovi, který je </a:t>
            </a:r>
            <a:r>
              <a:rPr lang="cs-CZ" sz="2000" b="1" i="0" u="sng" strike="noStrike" cap="none" dirty="0">
                <a:solidFill>
                  <a:srgbClr val="FF0000"/>
                </a:solidFill>
                <a:latin typeface="Century Gothic"/>
                <a:ea typeface="Century Gothic"/>
                <a:cs typeface="Century Gothic"/>
                <a:sym typeface="Century Gothic"/>
              </a:rPr>
              <a:t>ke dni splatnosti nezletilý</a:t>
            </a:r>
            <a:r>
              <a:rPr lang="cs-CZ" sz="2000" b="1" i="0" u="none" strike="noStrike" cap="none" dirty="0">
                <a:solidFill>
                  <a:srgbClr val="FF0000"/>
                </a:solidFill>
                <a:latin typeface="Century Gothic"/>
                <a:ea typeface="Century Gothic"/>
                <a:cs typeface="Century Gothic"/>
                <a:sym typeface="Century Gothic"/>
              </a:rPr>
              <a:t>,… přechází poplatková povinnost tohoto poplatníka na zákonného zástupce </a:t>
            </a:r>
            <a:endParaRPr lang="cs-CZ" sz="2000" b="1" dirty="0"/>
          </a:p>
        </p:txBody>
      </p:sp>
      <p:pic>
        <p:nvPicPr>
          <p:cNvPr id="28" name="Grafický objekt 27" descr="Mince obrys">
            <a:extLst>
              <a:ext uri="{FF2B5EF4-FFF2-40B4-BE49-F238E27FC236}">
                <a16:creationId xmlns:a16="http://schemas.microsoft.com/office/drawing/2014/main" id="{EEFC8866-73B2-24EC-B958-69AC3CCCFE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2746" y="1533395"/>
            <a:ext cx="490598" cy="490598"/>
          </a:xfrm>
          <a:prstGeom prst="rect">
            <a:avLst/>
          </a:prstGeom>
        </p:spPr>
      </p:pic>
      <p:sp>
        <p:nvSpPr>
          <p:cNvPr id="29" name="Znak násobení 28">
            <a:extLst>
              <a:ext uri="{FF2B5EF4-FFF2-40B4-BE49-F238E27FC236}">
                <a16:creationId xmlns:a16="http://schemas.microsoft.com/office/drawing/2014/main" id="{3D043374-737A-949D-9E5F-62D7683A5F69}"/>
              </a:ext>
            </a:extLst>
          </p:cNvPr>
          <p:cNvSpPr/>
          <p:nvPr/>
        </p:nvSpPr>
        <p:spPr>
          <a:xfrm>
            <a:off x="4128896" y="1994770"/>
            <a:ext cx="490597" cy="43527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1" name="Grafický objekt 30" descr="Muž s prosthetic ramenem">
            <a:extLst>
              <a:ext uri="{FF2B5EF4-FFF2-40B4-BE49-F238E27FC236}">
                <a16:creationId xmlns:a16="http://schemas.microsoft.com/office/drawing/2014/main" id="{765285D4-D139-DB53-0E5E-8E22E3D1C3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6723" y="1862202"/>
            <a:ext cx="389354" cy="917333"/>
          </a:xfrm>
          <a:prstGeom prst="rect">
            <a:avLst/>
          </a:prstGeom>
        </p:spPr>
      </p:pic>
      <p:pic>
        <p:nvPicPr>
          <p:cNvPr id="34" name="Grafický objekt 33" descr="Muž s prosthetic ramenem">
            <a:extLst>
              <a:ext uri="{FF2B5EF4-FFF2-40B4-BE49-F238E27FC236}">
                <a16:creationId xmlns:a16="http://schemas.microsoft.com/office/drawing/2014/main" id="{F1410A36-0D94-03FE-F19D-03E88C2FC7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323" y="4452585"/>
            <a:ext cx="389354" cy="917333"/>
          </a:xfrm>
          <a:prstGeom prst="rect">
            <a:avLst/>
          </a:prstGeom>
        </p:spPr>
      </p:pic>
      <p:pic>
        <p:nvPicPr>
          <p:cNvPr id="35" name="Grafický objekt 34" descr="Mince obrys">
            <a:extLst>
              <a:ext uri="{FF2B5EF4-FFF2-40B4-BE49-F238E27FC236}">
                <a16:creationId xmlns:a16="http://schemas.microsoft.com/office/drawing/2014/main" id="{F3D5DF60-B50A-AC2E-C972-4C3976DE56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6865" y="4087660"/>
            <a:ext cx="490598" cy="490598"/>
          </a:xfrm>
          <a:prstGeom prst="rect">
            <a:avLst/>
          </a:prstGeom>
        </p:spPr>
      </p:pic>
      <p:pic>
        <p:nvPicPr>
          <p:cNvPr id="37" name="Grafický objekt 36" descr="Procházení dítě v této podobou">
            <a:extLst>
              <a:ext uri="{FF2B5EF4-FFF2-40B4-BE49-F238E27FC236}">
                <a16:creationId xmlns:a16="http://schemas.microsoft.com/office/drawing/2014/main" id="{2A248D95-682D-1ABD-CDF2-2C9750B8A5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7529" y="2063821"/>
            <a:ext cx="593196" cy="515654"/>
          </a:xfrm>
          <a:prstGeom prst="rect">
            <a:avLst/>
          </a:prstGeom>
        </p:spPr>
      </p:pic>
      <p:pic>
        <p:nvPicPr>
          <p:cNvPr id="38" name="Grafický objekt 37" descr="Procházení dítě v této podobou">
            <a:extLst>
              <a:ext uri="{FF2B5EF4-FFF2-40B4-BE49-F238E27FC236}">
                <a16:creationId xmlns:a16="http://schemas.microsoft.com/office/drawing/2014/main" id="{FE474CF6-4B54-A178-41F4-4CC0D81E7D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008" y="4658476"/>
            <a:ext cx="593196" cy="515654"/>
          </a:xfrm>
          <a:prstGeom prst="rect">
            <a:avLst/>
          </a:prstGeom>
        </p:spPr>
      </p:pic>
      <p:pic>
        <p:nvPicPr>
          <p:cNvPr id="39" name="Grafický objekt 38" descr="Zaškrtnutí se souvislou výplní">
            <a:extLst>
              <a:ext uri="{FF2B5EF4-FFF2-40B4-BE49-F238E27FC236}">
                <a16:creationId xmlns:a16="http://schemas.microsoft.com/office/drawing/2014/main" id="{BB2E8189-D943-3102-DFAC-D91A639FFC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93333" y="4675533"/>
            <a:ext cx="412120" cy="412120"/>
          </a:xfrm>
          <a:prstGeom prst="rect">
            <a:avLst/>
          </a:prstGeom>
        </p:spPr>
      </p:pic>
      <p:cxnSp>
        <p:nvCxnSpPr>
          <p:cNvPr id="41" name="Přímá spojnice se šipkou 40">
            <a:extLst>
              <a:ext uri="{FF2B5EF4-FFF2-40B4-BE49-F238E27FC236}">
                <a16:creationId xmlns:a16="http://schemas.microsoft.com/office/drawing/2014/main" id="{2EC4B82C-034B-7A5E-5BE5-56B6F695030A}"/>
              </a:ext>
            </a:extLst>
          </p:cNvPr>
          <p:cNvCxnSpPr/>
          <p:nvPr/>
        </p:nvCxnSpPr>
        <p:spPr>
          <a:xfrm flipH="1">
            <a:off x="4026077" y="2779535"/>
            <a:ext cx="102608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C971F470-AA35-D988-A6AA-85E7DDF00747}"/>
              </a:ext>
            </a:extLst>
          </p:cNvPr>
          <p:cNvCxnSpPr>
            <a:cxnSpLocks/>
          </p:cNvCxnSpPr>
          <p:nvPr/>
        </p:nvCxnSpPr>
        <p:spPr>
          <a:xfrm>
            <a:off x="4947615" y="5333185"/>
            <a:ext cx="891436"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5" name="Grafický objekt 44" descr="Deska s klipem, odznak se souvislou výplní">
            <a:extLst>
              <a:ext uri="{FF2B5EF4-FFF2-40B4-BE49-F238E27FC236}">
                <a16:creationId xmlns:a16="http://schemas.microsoft.com/office/drawing/2014/main" id="{DBA6EC89-D94F-3483-0D60-7C10137A69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02357" y="1893517"/>
            <a:ext cx="759918" cy="801667"/>
          </a:xfrm>
          <a:prstGeom prst="rect">
            <a:avLst/>
          </a:prstGeom>
        </p:spPr>
      </p:pic>
      <p:pic>
        <p:nvPicPr>
          <p:cNvPr id="46" name="Grafický objekt 45" descr="Deska s klipem, odznak se souvislou výplní">
            <a:extLst>
              <a:ext uri="{FF2B5EF4-FFF2-40B4-BE49-F238E27FC236}">
                <a16:creationId xmlns:a16="http://schemas.microsoft.com/office/drawing/2014/main" id="{4F2468B1-50C8-F174-0EF2-C9AD7DA61B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84924" y="4489538"/>
            <a:ext cx="759918" cy="801667"/>
          </a:xfrm>
          <a:prstGeom prst="rect">
            <a:avLst/>
          </a:prstGeom>
        </p:spPr>
      </p:pic>
      <p:pic>
        <p:nvPicPr>
          <p:cNvPr id="47" name="Grafický objekt 46" descr="Deska s klipem, odznak se souvislou výplní">
            <a:extLst>
              <a:ext uri="{FF2B5EF4-FFF2-40B4-BE49-F238E27FC236}">
                <a16:creationId xmlns:a16="http://schemas.microsoft.com/office/drawing/2014/main" id="{2D1CB2F1-A80B-1F8E-FA7A-80499E147E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20709" y="4478056"/>
            <a:ext cx="759918" cy="801667"/>
          </a:xfrm>
          <a:prstGeom prst="rect">
            <a:avLst/>
          </a:prstGeom>
        </p:spPr>
      </p:pic>
      <p:pic>
        <p:nvPicPr>
          <p:cNvPr id="49" name="Grafický objekt 48" descr="Mince se souvislou výplní">
            <a:extLst>
              <a:ext uri="{FF2B5EF4-FFF2-40B4-BE49-F238E27FC236}">
                <a16:creationId xmlns:a16="http://schemas.microsoft.com/office/drawing/2014/main" id="{74799E87-F0B9-729B-3FB2-880BED4DE40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02754" y="1978275"/>
            <a:ext cx="516492" cy="516492"/>
          </a:xfrm>
          <a:prstGeom prst="rect">
            <a:avLst/>
          </a:prstGeom>
        </p:spPr>
      </p:pic>
    </p:spTree>
    <p:extLst>
      <p:ext uri="{BB962C8B-B14F-4D97-AF65-F5344CB8AC3E}">
        <p14:creationId xmlns:p14="http://schemas.microsoft.com/office/powerpoint/2010/main" val="29086706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23970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Přihlašování místních poplatků v roce 2025</a:t>
            </a:r>
            <a:endParaRPr dirty="0"/>
          </a:p>
        </p:txBody>
      </p:sp>
    </p:spTree>
    <p:extLst>
      <p:ext uri="{BB962C8B-B14F-4D97-AF65-F5344CB8AC3E}">
        <p14:creationId xmlns:p14="http://schemas.microsoft.com/office/powerpoint/2010/main" val="1501025335"/>
      </p:ext>
    </p:extLst>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06A26F4-EE1C-BE9E-C0A6-55B710B3ED1F}"/>
              </a:ext>
            </a:extLst>
          </p:cNvPr>
          <p:cNvSpPr txBox="1"/>
          <p:nvPr/>
        </p:nvSpPr>
        <p:spPr>
          <a:xfrm>
            <a:off x="270589" y="83976"/>
            <a:ext cx="11737910" cy="5801588"/>
          </a:xfrm>
          <a:prstGeom prst="rect">
            <a:avLst/>
          </a:prstGeom>
          <a:noFill/>
        </p:spPr>
        <p:txBody>
          <a:bodyPr wrap="square">
            <a:spAutoFit/>
          </a:bodyPr>
          <a:lstStyle/>
          <a:p>
            <a:pPr lvl="0" algn="ctr">
              <a:spcBef>
                <a:spcPts val="1200"/>
              </a:spcBef>
              <a:spcAft>
                <a:spcPts val="600"/>
              </a:spcAft>
            </a:pPr>
            <a:r>
              <a:rPr lang="cs-CZ" sz="2800" dirty="0">
                <a:effectLst/>
                <a:latin typeface="Times New Roman" panose="02020603050405020304" pitchFamily="18" charset="0"/>
                <a:ea typeface="Times New Roman" panose="02020603050405020304" pitchFamily="18" charset="0"/>
              </a:rPr>
              <a:t>§ 11d</a:t>
            </a:r>
          </a:p>
          <a:p>
            <a:pPr lvl="0" algn="ctr">
              <a:spcBef>
                <a:spcPts val="1200"/>
              </a:spcBef>
              <a:spcAft>
                <a:spcPts val="600"/>
              </a:spcAft>
            </a:pPr>
            <a:r>
              <a:rPr lang="cs-CZ" sz="2800" b="1" dirty="0">
                <a:effectLst/>
                <a:latin typeface="Times New Roman" panose="02020603050405020304" pitchFamily="18" charset="0"/>
                <a:ea typeface="Times New Roman" panose="02020603050405020304" pitchFamily="18" charset="0"/>
              </a:rPr>
              <a:t>Vztah k insolvenčnímu řízení</a:t>
            </a:r>
          </a:p>
          <a:p>
            <a:pPr marL="1143000" lvl="2" indent="-228600" algn="just">
              <a:spcBef>
                <a:spcPts val="600"/>
              </a:spcBef>
              <a:spcAft>
                <a:spcPts val="600"/>
              </a:spcAft>
              <a:buFont typeface="+mj-lt"/>
              <a:buAutoNum type="arabicParenBoth"/>
              <a:tabLst>
                <a:tab pos="496570" algn="l"/>
                <a:tab pos="540385" algn="l"/>
              </a:tabLst>
            </a:pPr>
            <a:r>
              <a:rPr lang="cs-CZ" sz="2800" dirty="0">
                <a:effectLst/>
                <a:latin typeface="Times New Roman" panose="02020603050405020304" pitchFamily="18" charset="0"/>
                <a:ea typeface="Times New Roman" panose="02020603050405020304" pitchFamily="18" charset="0"/>
              </a:rPr>
              <a:t>Pokud nejsou do dne účinnosti rozhodnutí o úpadku splněny podmínky pro vyměření poplatku předepsáním do evidence poplatků podle § 11 odst. 1, </a:t>
            </a:r>
            <a:r>
              <a:rPr lang="cs-CZ" sz="2800" b="1" dirty="0">
                <a:effectLst/>
                <a:latin typeface="Times New Roman" panose="02020603050405020304" pitchFamily="18" charset="0"/>
                <a:ea typeface="Times New Roman" panose="02020603050405020304" pitchFamily="18" charset="0"/>
              </a:rPr>
              <a:t>skončí poplatkové období, v němž nastávají účinky rozhodnutí o úpadku poplatkového subjektu, posledním dnem kalendářního měsíce, ve kterém nastávají účinky tohoto rozhodnutí.</a:t>
            </a:r>
          </a:p>
          <a:p>
            <a:pPr marL="1143000" lvl="2" indent="-228600" algn="just">
              <a:spcBef>
                <a:spcPts val="600"/>
              </a:spcBef>
              <a:spcAft>
                <a:spcPts val="600"/>
              </a:spcAft>
              <a:buFont typeface="+mj-lt"/>
              <a:buAutoNum type="arabicParenBoth"/>
              <a:tabLst>
                <a:tab pos="496570" algn="l"/>
                <a:tab pos="540385" algn="l"/>
              </a:tabLst>
            </a:pPr>
            <a:r>
              <a:rPr lang="cs-CZ" sz="2800" b="1" dirty="0">
                <a:effectLst/>
                <a:latin typeface="Times New Roman" panose="02020603050405020304" pitchFamily="18" charset="0"/>
                <a:ea typeface="Times New Roman" panose="02020603050405020304" pitchFamily="18" charset="0"/>
              </a:rPr>
              <a:t>Poplatkové období začínající prvním dnem kalendářního měsíce následujícího po kalendářním měsíci, v němž nastávají účinky rozhodnutí o úpadku poplatkového subjektu, skončí posledním dnem kalendářního roku, ve kterém nastávají účinky rozhodnutí o úpadku.</a:t>
            </a:r>
          </a:p>
        </p:txBody>
      </p:sp>
    </p:spTree>
    <p:extLst>
      <p:ext uri="{BB962C8B-B14F-4D97-AF65-F5344CB8AC3E}">
        <p14:creationId xmlns:p14="http://schemas.microsoft.com/office/powerpoint/2010/main" val="1624198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2" name="Rectangle 2">
            <a:extLst>
              <a:ext uri="{FF2B5EF4-FFF2-40B4-BE49-F238E27FC236}">
                <a16:creationId xmlns:a16="http://schemas.microsoft.com/office/drawing/2014/main" id="{B784A6F4-F57A-CB1D-CF87-B2AD5AE3AC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4" name="Rectangle 4">
            <a:extLst>
              <a:ext uri="{FF2B5EF4-FFF2-40B4-BE49-F238E27FC236}">
                <a16:creationId xmlns:a16="http://schemas.microsoft.com/office/drawing/2014/main" id="{8D558429-861A-1498-1420-EB1969C0EE57}"/>
              </a:ext>
            </a:extLst>
          </p:cNvPr>
          <p:cNvSpPr>
            <a:spLocks noChangeArrowheads="1"/>
          </p:cNvSpPr>
          <p:nvPr/>
        </p:nvSpPr>
        <p:spPr bwMode="auto">
          <a:xfrm>
            <a:off x="1428749" y="319434"/>
            <a:ext cx="203073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a:extLst>
              <a:ext uri="{FF2B5EF4-FFF2-40B4-BE49-F238E27FC236}">
                <a16:creationId xmlns:a16="http://schemas.microsoft.com/office/drawing/2014/main" id="{067F2E63-BB55-C27C-0E97-86E283003989}"/>
              </a:ext>
            </a:extLst>
          </p:cNvPr>
          <p:cNvGraphicFramePr>
            <a:graphicFrameLocks noChangeAspect="1"/>
          </p:cNvGraphicFramePr>
          <p:nvPr>
            <p:extLst>
              <p:ext uri="{D42A27DB-BD31-4B8C-83A1-F6EECF244321}">
                <p14:modId xmlns:p14="http://schemas.microsoft.com/office/powerpoint/2010/main" val="1178376412"/>
              </p:ext>
            </p:extLst>
          </p:nvPr>
        </p:nvGraphicFramePr>
        <p:xfrm>
          <a:off x="1428749" y="319434"/>
          <a:ext cx="9582539" cy="6219131"/>
        </p:xfrm>
        <a:graphic>
          <a:graphicData uri="http://schemas.openxmlformats.org/presentationml/2006/ole">
            <mc:AlternateContent xmlns:mc="http://schemas.openxmlformats.org/markup-compatibility/2006">
              <mc:Choice xmlns:v="urn:schemas-microsoft-com:vml" Requires="v">
                <p:oleObj r:id="rId3" imgW="7010597" imgH="4508544" progId="Visio.Drawing.15">
                  <p:embed/>
                </p:oleObj>
              </mc:Choice>
              <mc:Fallback>
                <p:oleObj r:id="rId3" imgW="7010597" imgH="4508544"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49" y="319434"/>
                        <a:ext cx="9582539" cy="6219131"/>
                      </a:xfrm>
                      <a:prstGeom prst="rect">
                        <a:avLst/>
                      </a:prstGeom>
                      <a:noFill/>
                    </p:spPr>
                  </p:pic>
                </p:oleObj>
              </mc:Fallback>
            </mc:AlternateContent>
          </a:graphicData>
        </a:graphic>
      </p:graphicFrame>
    </p:spTree>
    <p:extLst>
      <p:ext uri="{BB962C8B-B14F-4D97-AF65-F5344CB8AC3E}">
        <p14:creationId xmlns:p14="http://schemas.microsoft.com/office/powerpoint/2010/main" val="2559778422"/>
      </p:ext>
    </p:extLst>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48025AD-ADC1-556C-A257-A46EDF19BB3F}"/>
              </a:ext>
            </a:extLst>
          </p:cNvPr>
          <p:cNvSpPr txBox="1"/>
          <p:nvPr/>
        </p:nvSpPr>
        <p:spPr>
          <a:xfrm>
            <a:off x="230819" y="79899"/>
            <a:ext cx="11961181" cy="6863417"/>
          </a:xfrm>
          <a:prstGeom prst="rect">
            <a:avLst/>
          </a:prstGeom>
          <a:noFill/>
        </p:spPr>
        <p:txBody>
          <a:bodyPr wrap="square">
            <a:spAutoFit/>
          </a:bodyPr>
          <a:lstStyle/>
          <a:p>
            <a:pPr lvl="0" algn="ctr">
              <a:spcBef>
                <a:spcPts val="1200"/>
              </a:spcBef>
            </a:pPr>
            <a:r>
              <a:rPr lang="cs-CZ" sz="2000" b="1" dirty="0">
                <a:effectLst/>
                <a:latin typeface="Times New Roman" panose="02020603050405020304" pitchFamily="18" charset="0"/>
                <a:ea typeface="Times New Roman" panose="02020603050405020304" pitchFamily="18" charset="0"/>
              </a:rPr>
              <a:t>§ 11d</a:t>
            </a:r>
            <a:endParaRPr lang="cs-CZ" sz="2000" dirty="0">
              <a:effectLst/>
              <a:latin typeface="Times New Roman" panose="02020603050405020304" pitchFamily="18" charset="0"/>
              <a:ea typeface="Times New Roman" panose="02020603050405020304" pitchFamily="18" charset="0"/>
            </a:endParaRPr>
          </a:p>
          <a:p>
            <a:pPr lvl="0" algn="ctr">
              <a:spcBef>
                <a:spcPts val="1200"/>
              </a:spcBef>
            </a:pPr>
            <a:r>
              <a:rPr lang="cs-CZ" sz="2000" b="1" dirty="0">
                <a:effectLst/>
                <a:latin typeface="Times New Roman" panose="02020603050405020304" pitchFamily="18" charset="0"/>
                <a:ea typeface="Times New Roman" panose="02020603050405020304" pitchFamily="18" charset="0"/>
              </a:rPr>
              <a:t>Vztah k insolvenčnímu řízení</a:t>
            </a:r>
          </a:p>
          <a:p>
            <a:pPr marL="457200" indent="-457200" algn="just">
              <a:spcBef>
                <a:spcPts val="1200"/>
              </a:spcBef>
              <a:buAutoNum type="arabicParenBoth"/>
            </a:pPr>
            <a:r>
              <a:rPr lang="cs-CZ" sz="2000" b="1" dirty="0">
                <a:effectLst/>
                <a:latin typeface="Times New Roman" panose="02020603050405020304" pitchFamily="18" charset="0"/>
                <a:ea typeface="Times New Roman" panose="02020603050405020304" pitchFamily="18" charset="0"/>
              </a:rPr>
              <a:t>Pokud nejsou do dne účinnosti rozhodnutí o úpadku splněny podmínky pro vyměření poplatku předepsáním do evidence poplatků podle § 11 odst. 1, skončí poplatkové období, v němž nastávají účinky rozhodnutí o úpadku poplatkového subjektu, posledním dnem kalendářního měsíce, ve kterém nastávají účinky tohoto rozhodnutí.</a:t>
            </a:r>
          </a:p>
          <a:p>
            <a:pPr algn="just">
              <a:spcBef>
                <a:spcPts val="1200"/>
              </a:spcBef>
            </a:pPr>
            <a:endParaRPr lang="cs-CZ" sz="2000" b="1"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1. </a:t>
            </a:r>
            <a:r>
              <a:rPr lang="cs-CZ" sz="2000" dirty="0">
                <a:latin typeface="Times New Roman" panose="02020603050405020304" pitchFamily="18" charset="0"/>
                <a:ea typeface="Times New Roman" panose="02020603050405020304" pitchFamily="18" charset="0"/>
              </a:rPr>
              <a:t>l</a:t>
            </a:r>
            <a:r>
              <a:rPr lang="cs-CZ" sz="2000" dirty="0">
                <a:effectLst/>
                <a:latin typeface="Times New Roman" panose="02020603050405020304" pitchFamily="18" charset="0"/>
                <a:ea typeface="Times New Roman" panose="02020603050405020304" pitchFamily="18" charset="0"/>
              </a:rPr>
              <a:t>eden 2024	      		 Účinky prohlášení úpadku       Konec měsíce	</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	  1 poplatkové období = přihlašovaná pohledávka (vyměření)</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r>
              <a:rPr lang="pl-PL" sz="2000" dirty="0">
                <a:effectLst/>
                <a:latin typeface="Times New Roman" panose="02020603050405020304" pitchFamily="18" charset="0"/>
                <a:ea typeface="Times New Roman" panose="02020603050405020304" pitchFamily="18" charset="0"/>
              </a:rPr>
              <a:t>Napříkl: Účinky úpadku nastanou 15. 3. 2024, první poplatkové období je od 1. 1. do 31. 3. 2024, druhé od 1. 4. do 31. 12. 2024.</a:t>
            </a:r>
            <a:endParaRPr lang="cs-CZ" sz="2000" dirty="0">
              <a:effectLst/>
              <a:latin typeface="Times New Roman" panose="02020603050405020304" pitchFamily="18" charset="0"/>
              <a:ea typeface="Times New Roman" panose="02020603050405020304" pitchFamily="18" charset="0"/>
            </a:endParaRPr>
          </a:p>
        </p:txBody>
      </p:sp>
      <p:sp>
        <p:nvSpPr>
          <p:cNvPr id="2" name="Šipka: doprava 1">
            <a:extLst>
              <a:ext uri="{FF2B5EF4-FFF2-40B4-BE49-F238E27FC236}">
                <a16:creationId xmlns:a16="http://schemas.microsoft.com/office/drawing/2014/main" id="{5A755395-19A3-ED2E-383C-32AFAB4E794E}"/>
              </a:ext>
            </a:extLst>
          </p:cNvPr>
          <p:cNvSpPr/>
          <p:nvPr/>
        </p:nvSpPr>
        <p:spPr>
          <a:xfrm>
            <a:off x="914400" y="3869871"/>
            <a:ext cx="5297009" cy="63681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a:extLst>
              <a:ext uri="{FF2B5EF4-FFF2-40B4-BE49-F238E27FC236}">
                <a16:creationId xmlns:a16="http://schemas.microsoft.com/office/drawing/2014/main" id="{BDA1BCF6-7B3E-73A0-7501-BBCE88271682}"/>
              </a:ext>
            </a:extLst>
          </p:cNvPr>
          <p:cNvSpPr/>
          <p:nvPr/>
        </p:nvSpPr>
        <p:spPr>
          <a:xfrm>
            <a:off x="6211409" y="3869871"/>
            <a:ext cx="1621971" cy="6368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a:extLst>
              <a:ext uri="{FF2B5EF4-FFF2-40B4-BE49-F238E27FC236}">
                <a16:creationId xmlns:a16="http://schemas.microsoft.com/office/drawing/2014/main" id="{0E1BBB3B-FF34-4149-6CE1-AC035120C034}"/>
              </a:ext>
            </a:extLst>
          </p:cNvPr>
          <p:cNvCxnSpPr>
            <a:cxnSpLocks/>
          </p:cNvCxnSpPr>
          <p:nvPr/>
        </p:nvCxnSpPr>
        <p:spPr>
          <a:xfrm>
            <a:off x="914400" y="3265714"/>
            <a:ext cx="0" cy="179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7065E55F-5E86-74BD-709C-D806238C91A4}"/>
              </a:ext>
            </a:extLst>
          </p:cNvPr>
          <p:cNvCxnSpPr>
            <a:cxnSpLocks/>
          </p:cNvCxnSpPr>
          <p:nvPr/>
        </p:nvCxnSpPr>
        <p:spPr>
          <a:xfrm>
            <a:off x="6211409" y="3254829"/>
            <a:ext cx="0" cy="46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259BB916-CE89-E70C-D4BC-DC2EF780F9B6}"/>
              </a:ext>
            </a:extLst>
          </p:cNvPr>
          <p:cNvCxnSpPr>
            <a:cxnSpLocks/>
          </p:cNvCxnSpPr>
          <p:nvPr/>
        </p:nvCxnSpPr>
        <p:spPr>
          <a:xfrm>
            <a:off x="7795280" y="3254829"/>
            <a:ext cx="19051" cy="18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E80CB5EF-0784-E10E-6C60-FAC910F8C7A5}"/>
              </a:ext>
            </a:extLst>
          </p:cNvPr>
          <p:cNvCxnSpPr>
            <a:cxnSpLocks/>
          </p:cNvCxnSpPr>
          <p:nvPr/>
        </p:nvCxnSpPr>
        <p:spPr>
          <a:xfrm>
            <a:off x="914400" y="4800600"/>
            <a:ext cx="68904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Ovál 21">
            <a:extLst>
              <a:ext uri="{FF2B5EF4-FFF2-40B4-BE49-F238E27FC236}">
                <a16:creationId xmlns:a16="http://schemas.microsoft.com/office/drawing/2014/main" id="{33BA509D-8B68-C810-10A2-0B5117AFC0C1}"/>
              </a:ext>
            </a:extLst>
          </p:cNvPr>
          <p:cNvSpPr/>
          <p:nvPr/>
        </p:nvSpPr>
        <p:spPr>
          <a:xfrm>
            <a:off x="914401" y="3254828"/>
            <a:ext cx="6918980" cy="1807029"/>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354481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48025AD-ADC1-556C-A257-A46EDF19BB3F}"/>
              </a:ext>
            </a:extLst>
          </p:cNvPr>
          <p:cNvSpPr txBox="1"/>
          <p:nvPr/>
        </p:nvSpPr>
        <p:spPr>
          <a:xfrm>
            <a:off x="230819" y="79899"/>
            <a:ext cx="11961181" cy="6647974"/>
          </a:xfrm>
          <a:prstGeom prst="rect">
            <a:avLst/>
          </a:prstGeom>
          <a:noFill/>
        </p:spPr>
        <p:txBody>
          <a:bodyPr wrap="square">
            <a:spAutoFit/>
          </a:bodyPr>
          <a:lstStyle/>
          <a:p>
            <a:pPr lvl="0" algn="ctr">
              <a:spcBef>
                <a:spcPts val="1200"/>
              </a:spcBef>
            </a:pPr>
            <a:r>
              <a:rPr lang="cs-CZ" sz="2000" b="1" dirty="0">
                <a:effectLst/>
                <a:latin typeface="Times New Roman" panose="02020603050405020304" pitchFamily="18" charset="0"/>
                <a:ea typeface="Times New Roman" panose="02020603050405020304" pitchFamily="18" charset="0"/>
              </a:rPr>
              <a:t>§ 11d</a:t>
            </a:r>
            <a:endParaRPr lang="cs-CZ" sz="2000" dirty="0">
              <a:effectLst/>
              <a:latin typeface="Times New Roman" panose="02020603050405020304" pitchFamily="18" charset="0"/>
              <a:ea typeface="Times New Roman" panose="02020603050405020304" pitchFamily="18" charset="0"/>
            </a:endParaRPr>
          </a:p>
          <a:p>
            <a:pPr lvl="0" algn="ctr">
              <a:spcBef>
                <a:spcPts val="1200"/>
              </a:spcBef>
            </a:pPr>
            <a:r>
              <a:rPr lang="cs-CZ" sz="2000" b="1" dirty="0">
                <a:effectLst/>
                <a:latin typeface="Times New Roman" panose="02020603050405020304" pitchFamily="18" charset="0"/>
                <a:ea typeface="Times New Roman" panose="02020603050405020304" pitchFamily="18" charset="0"/>
              </a:rPr>
              <a:t>Vztah k insolvenčnímu řízení</a:t>
            </a:r>
          </a:p>
          <a:p>
            <a:pPr algn="just">
              <a:spcBef>
                <a:spcPts val="1200"/>
              </a:spcBef>
            </a:pPr>
            <a:r>
              <a:rPr lang="cs-CZ" sz="2000" b="1" dirty="0">
                <a:effectLst/>
                <a:latin typeface="Times New Roman" panose="02020603050405020304" pitchFamily="18" charset="0"/>
                <a:ea typeface="Times New Roman" panose="02020603050405020304" pitchFamily="18" charset="0"/>
              </a:rPr>
              <a:t>	(2) Poplatkové období začínající prvním dnem kalendářního měsíce následujícího po kalendářním měsíci, v němž nastávají účinky rozhodnutí o úpadku poplatkového subjektu, skončí posledním dnem kalendářního roku, ve kterém nastávají účinky rozhodnutí o úpadku.</a:t>
            </a: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b="1"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1. </a:t>
            </a:r>
            <a:r>
              <a:rPr lang="cs-CZ" sz="2000" dirty="0">
                <a:latin typeface="Times New Roman" panose="02020603050405020304" pitchFamily="18" charset="0"/>
                <a:ea typeface="Times New Roman" panose="02020603050405020304" pitchFamily="18" charset="0"/>
              </a:rPr>
              <a:t>l</a:t>
            </a:r>
            <a:r>
              <a:rPr lang="cs-CZ" sz="2000" dirty="0">
                <a:effectLst/>
                <a:latin typeface="Times New Roman" panose="02020603050405020304" pitchFamily="18" charset="0"/>
                <a:ea typeface="Times New Roman" panose="02020603050405020304" pitchFamily="18" charset="0"/>
              </a:rPr>
              <a:t>eden 2024	      		 Účinky prohlášení úpadku       Konec měsíce	</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effectLst/>
              <a:latin typeface="Times New Roman" panose="02020603050405020304" pitchFamily="18" charset="0"/>
              <a:ea typeface="Times New Roman" panose="02020603050405020304" pitchFamily="18" charset="0"/>
            </a:endParaRP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just">
              <a:spcBef>
                <a:spcPts val="1200"/>
              </a:spcBef>
            </a:pPr>
            <a:r>
              <a:rPr lang="cs-CZ" sz="2000" dirty="0">
                <a:effectLst/>
                <a:latin typeface="Times New Roman" panose="02020603050405020304" pitchFamily="18" charset="0"/>
                <a:ea typeface="Times New Roman" panose="02020603050405020304" pitchFamily="18" charset="0"/>
              </a:rPr>
              <a:t>	 1 poplatkové období = přihlašovaná pohledávka (vyměření)		 2 poplatkové období =</a:t>
            </a:r>
          </a:p>
          <a:p>
            <a:pPr algn="just">
              <a:spcBef>
                <a:spcPts val="1200"/>
              </a:spcBef>
            </a:pPr>
            <a:r>
              <a:rPr lang="cs-CZ" sz="2000" dirty="0">
                <a:effectLst/>
                <a:latin typeface="Times New Roman" panose="02020603050405020304" pitchFamily="18" charset="0"/>
                <a:ea typeface="Times New Roman" panose="02020603050405020304" pitchFamily="18" charset="0"/>
              </a:rPr>
              <a:t> 								    pohledávka za majetkovou podstatou</a:t>
            </a:r>
          </a:p>
          <a:p>
            <a:pPr algn="just">
              <a:spcBef>
                <a:spcPts val="1200"/>
              </a:spcBef>
            </a:pPr>
            <a:endParaRPr lang="cs-CZ" sz="2000" dirty="0">
              <a:latin typeface="Times New Roman" panose="02020603050405020304" pitchFamily="18" charset="0"/>
              <a:ea typeface="Times New Roman" panose="02020603050405020304" pitchFamily="18" charset="0"/>
            </a:endParaRPr>
          </a:p>
          <a:p>
            <a:pPr algn="l"/>
            <a:r>
              <a:rPr lang="cs-CZ" sz="1800" b="0" i="0" u="none" strike="noStrike" baseline="0" dirty="0">
                <a:latin typeface="ArialMT"/>
              </a:rPr>
              <a:t>Příklad: konečná zpráva byla soudu předložena 15. 3. 2024, první poplatkové  </a:t>
            </a:r>
            <a:r>
              <a:rPr lang="pl-PL" sz="1800" b="0" i="0" u="none" strike="noStrike" baseline="0" dirty="0">
                <a:latin typeface="ArialMT"/>
              </a:rPr>
              <a:t>bdobí je od 1. 1. do 29. 2. 2024, druhé od 1. 3. do 31. 12. 2024.</a:t>
            </a:r>
            <a:endParaRPr lang="cs-CZ" sz="2000" dirty="0">
              <a:effectLst/>
              <a:latin typeface="Times New Roman" panose="02020603050405020304" pitchFamily="18" charset="0"/>
              <a:ea typeface="Times New Roman" panose="02020603050405020304" pitchFamily="18" charset="0"/>
            </a:endParaRPr>
          </a:p>
        </p:txBody>
      </p:sp>
      <p:sp>
        <p:nvSpPr>
          <p:cNvPr id="2" name="Šipka: doprava 1">
            <a:extLst>
              <a:ext uri="{FF2B5EF4-FFF2-40B4-BE49-F238E27FC236}">
                <a16:creationId xmlns:a16="http://schemas.microsoft.com/office/drawing/2014/main" id="{5A755395-19A3-ED2E-383C-32AFAB4E794E}"/>
              </a:ext>
            </a:extLst>
          </p:cNvPr>
          <p:cNvSpPr/>
          <p:nvPr/>
        </p:nvSpPr>
        <p:spPr>
          <a:xfrm>
            <a:off x="914400" y="3869871"/>
            <a:ext cx="5297009" cy="63681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a:extLst>
              <a:ext uri="{FF2B5EF4-FFF2-40B4-BE49-F238E27FC236}">
                <a16:creationId xmlns:a16="http://schemas.microsoft.com/office/drawing/2014/main" id="{BDA1BCF6-7B3E-73A0-7501-BBCE88271682}"/>
              </a:ext>
            </a:extLst>
          </p:cNvPr>
          <p:cNvSpPr/>
          <p:nvPr/>
        </p:nvSpPr>
        <p:spPr>
          <a:xfrm>
            <a:off x="6211409" y="3869871"/>
            <a:ext cx="1621971" cy="6368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a:extLst>
              <a:ext uri="{FF2B5EF4-FFF2-40B4-BE49-F238E27FC236}">
                <a16:creationId xmlns:a16="http://schemas.microsoft.com/office/drawing/2014/main" id="{0E1BBB3B-FF34-4149-6CE1-AC035120C034}"/>
              </a:ext>
            </a:extLst>
          </p:cNvPr>
          <p:cNvCxnSpPr>
            <a:cxnSpLocks/>
          </p:cNvCxnSpPr>
          <p:nvPr/>
        </p:nvCxnSpPr>
        <p:spPr>
          <a:xfrm>
            <a:off x="914400" y="3265714"/>
            <a:ext cx="0" cy="179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7065E55F-5E86-74BD-709C-D806238C91A4}"/>
              </a:ext>
            </a:extLst>
          </p:cNvPr>
          <p:cNvCxnSpPr>
            <a:cxnSpLocks/>
          </p:cNvCxnSpPr>
          <p:nvPr/>
        </p:nvCxnSpPr>
        <p:spPr>
          <a:xfrm>
            <a:off x="6211409" y="3254829"/>
            <a:ext cx="0" cy="468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259BB916-CE89-E70C-D4BC-DC2EF780F9B6}"/>
              </a:ext>
            </a:extLst>
          </p:cNvPr>
          <p:cNvCxnSpPr>
            <a:cxnSpLocks/>
          </p:cNvCxnSpPr>
          <p:nvPr/>
        </p:nvCxnSpPr>
        <p:spPr>
          <a:xfrm>
            <a:off x="7795280" y="3254829"/>
            <a:ext cx="19051" cy="18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E80CB5EF-0784-E10E-6C60-FAC910F8C7A5}"/>
              </a:ext>
            </a:extLst>
          </p:cNvPr>
          <p:cNvCxnSpPr>
            <a:cxnSpLocks/>
          </p:cNvCxnSpPr>
          <p:nvPr/>
        </p:nvCxnSpPr>
        <p:spPr>
          <a:xfrm>
            <a:off x="914400" y="4800600"/>
            <a:ext cx="68904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Šipka: doprava 4">
            <a:extLst>
              <a:ext uri="{FF2B5EF4-FFF2-40B4-BE49-F238E27FC236}">
                <a16:creationId xmlns:a16="http://schemas.microsoft.com/office/drawing/2014/main" id="{90B8942E-3CF8-F762-E9A3-493B284AD955}"/>
              </a:ext>
            </a:extLst>
          </p:cNvPr>
          <p:cNvSpPr/>
          <p:nvPr/>
        </p:nvSpPr>
        <p:spPr>
          <a:xfrm>
            <a:off x="7899248" y="3869871"/>
            <a:ext cx="3505200" cy="636815"/>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a:extLst>
              <a:ext uri="{FF2B5EF4-FFF2-40B4-BE49-F238E27FC236}">
                <a16:creationId xmlns:a16="http://schemas.microsoft.com/office/drawing/2014/main" id="{3074BB00-8F4A-FB50-0E6F-BAE7746AFF85}"/>
              </a:ext>
            </a:extLst>
          </p:cNvPr>
          <p:cNvCxnSpPr>
            <a:cxnSpLocks/>
          </p:cNvCxnSpPr>
          <p:nvPr/>
        </p:nvCxnSpPr>
        <p:spPr>
          <a:xfrm>
            <a:off x="11404448" y="3254829"/>
            <a:ext cx="19051" cy="180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361FE942-B321-F204-6E37-E851ED952301}"/>
              </a:ext>
            </a:extLst>
          </p:cNvPr>
          <p:cNvCxnSpPr>
            <a:cxnSpLocks/>
          </p:cNvCxnSpPr>
          <p:nvPr/>
        </p:nvCxnSpPr>
        <p:spPr>
          <a:xfrm>
            <a:off x="7795280" y="4806043"/>
            <a:ext cx="360916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ál 12">
            <a:extLst>
              <a:ext uri="{FF2B5EF4-FFF2-40B4-BE49-F238E27FC236}">
                <a16:creationId xmlns:a16="http://schemas.microsoft.com/office/drawing/2014/main" id="{FA0165D4-E327-D84F-BF3D-ECFC3B8C95C7}"/>
              </a:ext>
            </a:extLst>
          </p:cNvPr>
          <p:cNvSpPr/>
          <p:nvPr/>
        </p:nvSpPr>
        <p:spPr>
          <a:xfrm>
            <a:off x="7814331" y="3518806"/>
            <a:ext cx="3590117" cy="1338943"/>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39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30053C8-A0D7-AE57-BAF2-6152D930F879}"/>
              </a:ext>
            </a:extLst>
          </p:cNvPr>
          <p:cNvSpPr txBox="1"/>
          <p:nvPr/>
        </p:nvSpPr>
        <p:spPr>
          <a:xfrm>
            <a:off x="531844" y="429209"/>
            <a:ext cx="11140752" cy="5570756"/>
          </a:xfrm>
          <a:prstGeom prst="rect">
            <a:avLst/>
          </a:prstGeom>
          <a:noFill/>
        </p:spPr>
        <p:txBody>
          <a:bodyPr wrap="square">
            <a:spAutoFit/>
          </a:bodyPr>
          <a:lstStyle/>
          <a:p>
            <a:pPr marL="914400" lvl="2" algn="just">
              <a:spcBef>
                <a:spcPts val="600"/>
              </a:spcBef>
              <a:spcAft>
                <a:spcPts val="600"/>
              </a:spcAft>
              <a:tabLst>
                <a:tab pos="496570" algn="l"/>
                <a:tab pos="540385" algn="l"/>
              </a:tabLst>
            </a:pPr>
            <a:r>
              <a:rPr lang="cs-CZ" sz="2800" dirty="0">
                <a:effectLst/>
                <a:latin typeface="Times New Roman" panose="02020603050405020304" pitchFamily="18" charset="0"/>
                <a:ea typeface="Times New Roman" panose="02020603050405020304" pitchFamily="18" charset="0"/>
              </a:rPr>
              <a:t>(3) Pokud je insolvenčnímu soudu předložena konečná zpráva a do dne jejího předložení nejsou splněny podmínky pro vyměření poplatku předepsáním do evidence poplatků podle § 11 odst. 1, skončí poplatkové období posledním dnem kalendářního měsíce bezprostředně předcházejícího kalendářnímu měsíci, ve kterém je tato zpráva předložena.</a:t>
            </a:r>
          </a:p>
          <a:p>
            <a:pPr marL="914400" lvl="2" algn="just">
              <a:spcBef>
                <a:spcPts val="600"/>
              </a:spcBef>
              <a:spcAft>
                <a:spcPts val="600"/>
              </a:spcAft>
              <a:tabLst>
                <a:tab pos="496570" algn="l"/>
                <a:tab pos="540385" algn="l"/>
              </a:tabLst>
            </a:pPr>
            <a:r>
              <a:rPr lang="cs-CZ" sz="2800" dirty="0">
                <a:effectLst/>
                <a:latin typeface="Times New Roman" panose="02020603050405020304" pitchFamily="18" charset="0"/>
                <a:ea typeface="Times New Roman" panose="02020603050405020304" pitchFamily="18" charset="0"/>
              </a:rPr>
              <a:t>(4) Poplatkové období začínající prvním dnem kalendářního měsíce, ve kterém je předložena insolvenčnímu soudu konečná zpráva, skončí posledním dnem kalendářního roku, ve kterém je předložena konečná zpráva.</a:t>
            </a:r>
          </a:p>
          <a:p>
            <a:pPr marL="914400" lvl="2" algn="just">
              <a:spcBef>
                <a:spcPts val="600"/>
              </a:spcBef>
              <a:spcAft>
                <a:spcPts val="600"/>
              </a:spcAft>
              <a:tabLst>
                <a:tab pos="496570" algn="l"/>
                <a:tab pos="540385" algn="l"/>
              </a:tabLst>
            </a:pPr>
            <a:r>
              <a:rPr lang="cs-CZ" sz="2800" dirty="0">
                <a:effectLst/>
                <a:latin typeface="Times New Roman" panose="02020603050405020304" pitchFamily="18" charset="0"/>
                <a:ea typeface="Times New Roman" panose="02020603050405020304" pitchFamily="18" charset="0"/>
              </a:rPr>
              <a:t>(5) </a:t>
            </a:r>
            <a:r>
              <a:rPr lang="cs-CZ" sz="2800" b="1" dirty="0">
                <a:effectLst/>
                <a:latin typeface="Times New Roman" panose="02020603050405020304" pitchFamily="18" charset="0"/>
                <a:ea typeface="Times New Roman" panose="02020603050405020304" pitchFamily="18" charset="0"/>
              </a:rPr>
              <a:t>Odstavce 1 až 4 se použijí pouze v případě poplatku, jehož poplatkovým obdobím je kalendářní rok.</a:t>
            </a:r>
          </a:p>
        </p:txBody>
      </p:sp>
    </p:spTree>
    <p:extLst>
      <p:ext uri="{BB962C8B-B14F-4D97-AF65-F5344CB8AC3E}">
        <p14:creationId xmlns:p14="http://schemas.microsoft.com/office/powerpoint/2010/main" val="2738435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C2DF5E-DD89-2A64-0CA4-3AEEA1586E6D}"/>
              </a:ext>
            </a:extLst>
          </p:cNvPr>
          <p:cNvSpPr>
            <a:spLocks noChangeArrowheads="1"/>
          </p:cNvSpPr>
          <p:nvPr/>
        </p:nvSpPr>
        <p:spPr bwMode="auto">
          <a:xfrm>
            <a:off x="123824" y="1285874"/>
            <a:ext cx="25591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7C8C2A54-7547-9CAF-2136-1B0AA4859AD2}"/>
              </a:ext>
            </a:extLst>
          </p:cNvPr>
          <p:cNvGraphicFramePr>
            <a:graphicFrameLocks noChangeAspect="1"/>
          </p:cNvGraphicFramePr>
          <p:nvPr>
            <p:extLst>
              <p:ext uri="{D42A27DB-BD31-4B8C-83A1-F6EECF244321}">
                <p14:modId xmlns:p14="http://schemas.microsoft.com/office/powerpoint/2010/main" val="3800621626"/>
              </p:ext>
            </p:extLst>
          </p:nvPr>
        </p:nvGraphicFramePr>
        <p:xfrm>
          <a:off x="123824" y="1285875"/>
          <a:ext cx="12092473" cy="4478446"/>
        </p:xfrm>
        <a:graphic>
          <a:graphicData uri="http://schemas.openxmlformats.org/presentationml/2006/ole">
            <mc:AlternateContent xmlns:mc="http://schemas.openxmlformats.org/markup-compatibility/2006">
              <mc:Choice xmlns:v="urn:schemas-microsoft-com:vml" Requires="v">
                <p:oleObj r:id="rId2" imgW="6775438" imgH="2508294" progId="Visio.Drawing.15">
                  <p:embed/>
                </p:oleObj>
              </mc:Choice>
              <mc:Fallback>
                <p:oleObj r:id="rId2" imgW="6775438" imgH="2508294"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4" y="1285875"/>
                        <a:ext cx="12092473" cy="4478446"/>
                      </a:xfrm>
                      <a:prstGeom prst="rect">
                        <a:avLst/>
                      </a:prstGeom>
                      <a:noFill/>
                    </p:spPr>
                  </p:pic>
                </p:oleObj>
              </mc:Fallback>
            </mc:AlternateContent>
          </a:graphicData>
        </a:graphic>
      </p:graphicFrame>
    </p:spTree>
    <p:extLst>
      <p:ext uri="{BB962C8B-B14F-4D97-AF65-F5344CB8AC3E}">
        <p14:creationId xmlns:p14="http://schemas.microsoft.com/office/powerpoint/2010/main" val="303669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17C0F9-3EA4-A775-9D99-D91BB0C59559}"/>
              </a:ext>
            </a:extLst>
          </p:cNvPr>
          <p:cNvSpPr>
            <a:spLocks noChangeArrowheads="1"/>
          </p:cNvSpPr>
          <p:nvPr/>
        </p:nvSpPr>
        <p:spPr bwMode="auto">
          <a:xfrm>
            <a:off x="1447800" y="247649"/>
            <a:ext cx="200441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CAE22A0E-BA60-6982-1542-1AA7B9B01D4D}"/>
              </a:ext>
            </a:extLst>
          </p:cNvPr>
          <p:cNvGraphicFramePr>
            <a:graphicFrameLocks noChangeAspect="1"/>
          </p:cNvGraphicFramePr>
          <p:nvPr>
            <p:extLst>
              <p:ext uri="{D42A27DB-BD31-4B8C-83A1-F6EECF244321}">
                <p14:modId xmlns:p14="http://schemas.microsoft.com/office/powerpoint/2010/main" val="709768087"/>
              </p:ext>
            </p:extLst>
          </p:nvPr>
        </p:nvGraphicFramePr>
        <p:xfrm>
          <a:off x="1447800" y="247650"/>
          <a:ext cx="9466197" cy="6143625"/>
        </p:xfrm>
        <a:graphic>
          <a:graphicData uri="http://schemas.openxmlformats.org/presentationml/2006/ole">
            <mc:AlternateContent xmlns:mc="http://schemas.openxmlformats.org/markup-compatibility/2006">
              <mc:Choice xmlns:v="urn:schemas-microsoft-com:vml" Requires="v">
                <p:oleObj r:id="rId2" imgW="7010597" imgH="4508544" progId="Visio.Drawing.15">
                  <p:embed/>
                </p:oleObj>
              </mc:Choice>
              <mc:Fallback>
                <p:oleObj r:id="rId2" imgW="7010597" imgH="4508544"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7650"/>
                        <a:ext cx="9466197" cy="6143625"/>
                      </a:xfrm>
                      <a:prstGeom prst="rect">
                        <a:avLst/>
                      </a:prstGeom>
                      <a:noFill/>
                    </p:spPr>
                  </p:pic>
                </p:oleObj>
              </mc:Fallback>
            </mc:AlternateContent>
          </a:graphicData>
        </a:graphic>
      </p:graphicFrame>
    </p:spTree>
    <p:extLst>
      <p:ext uri="{BB962C8B-B14F-4D97-AF65-F5344CB8AC3E}">
        <p14:creationId xmlns:p14="http://schemas.microsoft.com/office/powerpoint/2010/main" val="2820188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41">
          <a:extLst>
            <a:ext uri="{FF2B5EF4-FFF2-40B4-BE49-F238E27FC236}">
              <a16:creationId xmlns:a16="http://schemas.microsoft.com/office/drawing/2014/main" id="{D0F7E502-734E-0866-D86A-377767F0F7F3}"/>
            </a:ext>
          </a:extLst>
        </p:cNvPr>
        <p:cNvGrpSpPr/>
        <p:nvPr/>
      </p:nvGrpSpPr>
      <p:grpSpPr>
        <a:xfrm>
          <a:off x="0" y="0"/>
          <a:ext cx="0" cy="0"/>
          <a:chOff x="0" y="0"/>
          <a:chExt cx="0" cy="0"/>
        </a:xfrm>
      </p:grpSpPr>
      <p:sp>
        <p:nvSpPr>
          <p:cNvPr id="442" name="Google Shape;442;p60">
            <a:extLst>
              <a:ext uri="{FF2B5EF4-FFF2-40B4-BE49-F238E27FC236}">
                <a16:creationId xmlns:a16="http://schemas.microsoft.com/office/drawing/2014/main" id="{FADDD9FB-529D-3A0C-9E5E-71B7FF4CCBB1}"/>
              </a:ext>
            </a:extLst>
          </p:cNvPr>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Přihlašování nájmu</a:t>
            </a:r>
            <a:endParaRPr dirty="0"/>
          </a:p>
        </p:txBody>
      </p:sp>
    </p:spTree>
    <p:extLst>
      <p:ext uri="{BB962C8B-B14F-4D97-AF65-F5344CB8AC3E}">
        <p14:creationId xmlns:p14="http://schemas.microsoft.com/office/powerpoint/2010/main" val="28055437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75F5-389D-01B3-9F02-BC6504F2BC8D}"/>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DDD5ADCC-8FE0-5902-7A38-E6DC0C846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07" y="165100"/>
            <a:ext cx="10907743" cy="3263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30AC737-614C-A948-A0AC-3A6908226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354" y="4097338"/>
            <a:ext cx="6756648" cy="196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15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4">
            <a:extLst>
              <a:ext uri="{FF2B5EF4-FFF2-40B4-BE49-F238E27FC236}">
                <a16:creationId xmlns:a16="http://schemas.microsoft.com/office/drawing/2014/main" id="{AED764A0-79FB-EE5E-70CD-9FAA78CA4C0D}"/>
              </a:ext>
            </a:extLst>
          </p:cNvPr>
          <p:cNvCxnSpPr/>
          <p:nvPr/>
        </p:nvCxnSpPr>
        <p:spPr>
          <a:xfrm>
            <a:off x="2116899" y="4434214"/>
            <a:ext cx="843001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a:extLst>
              <a:ext uri="{FF2B5EF4-FFF2-40B4-BE49-F238E27FC236}">
                <a16:creationId xmlns:a16="http://schemas.microsoft.com/office/drawing/2014/main" id="{3C6FA74D-758B-B807-F11C-4DB6E9EA7BC7}"/>
              </a:ext>
            </a:extLst>
          </p:cNvPr>
          <p:cNvCxnSpPr>
            <a:cxnSpLocks/>
          </p:cNvCxnSpPr>
          <p:nvPr/>
        </p:nvCxnSpPr>
        <p:spPr>
          <a:xfrm flipV="1">
            <a:off x="4992666" y="3597580"/>
            <a:ext cx="0" cy="1828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D324F834-7414-169A-4D83-793F0923F35D}"/>
              </a:ext>
            </a:extLst>
          </p:cNvPr>
          <p:cNvCxnSpPr>
            <a:cxnSpLocks/>
          </p:cNvCxnSpPr>
          <p:nvPr/>
        </p:nvCxnSpPr>
        <p:spPr>
          <a:xfrm flipV="1">
            <a:off x="3436307" y="4055824"/>
            <a:ext cx="0" cy="75678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3CEA1EB7-663B-31EC-4589-18868ECE3E62}"/>
              </a:ext>
            </a:extLst>
          </p:cNvPr>
          <p:cNvCxnSpPr>
            <a:cxnSpLocks/>
          </p:cNvCxnSpPr>
          <p:nvPr/>
        </p:nvCxnSpPr>
        <p:spPr>
          <a:xfrm flipV="1">
            <a:off x="6469693" y="4055824"/>
            <a:ext cx="0" cy="75678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EB603AFB-A285-3727-D209-7E38349FC5BC}"/>
              </a:ext>
            </a:extLst>
          </p:cNvPr>
          <p:cNvSpPr txBox="1"/>
          <p:nvPr/>
        </p:nvSpPr>
        <p:spPr>
          <a:xfrm>
            <a:off x="1656566" y="269214"/>
            <a:ext cx="10117899" cy="1938992"/>
          </a:xfrm>
          <a:prstGeom prst="rect">
            <a:avLst/>
          </a:prstGeom>
          <a:noFill/>
        </p:spPr>
        <p:txBody>
          <a:bodyPr wrap="square">
            <a:spAutoFit/>
          </a:bodyPr>
          <a:lstStyle/>
          <a:p>
            <a:r>
              <a:rPr lang="cs-CZ" sz="2000" b="0" i="0" dirty="0">
                <a:solidFill>
                  <a:srgbClr val="000000"/>
                </a:solidFill>
                <a:effectLst/>
                <a:latin typeface="Arial" panose="020B0604020202020204" pitchFamily="34" charset="0"/>
              </a:rPr>
              <a:t>§ 140/2 Započtení vzájemných pohledávek dlužníka a věřitele je po rozhodnutí o úpadku přípustné, jestliže zákonné podmínky tohoto započtení byly splněny před rozhodnutím o způsobu řešení úpadku, není-li dále stanoveno jinak. Započtení vzájemných pohledávek dlužníka a věřitele v případě jistoty při nájmu bytu </a:t>
            </a:r>
            <a:r>
              <a:rPr lang="cs-CZ" sz="2000" b="0" i="0" dirty="0">
                <a:solidFill>
                  <a:schemeClr val="tx1"/>
                </a:solidFill>
                <a:effectLst/>
                <a:latin typeface="Arial" panose="020B0604020202020204" pitchFamily="34" charset="0"/>
              </a:rPr>
              <a:t>podle </a:t>
            </a:r>
            <a:r>
              <a:rPr lang="cs-CZ" sz="2000" b="0" i="0" u="none" strike="noStrike" dirty="0">
                <a:solidFill>
                  <a:schemeClr val="tx1"/>
                </a:solidFill>
                <a:effectLst/>
                <a:latin typeface="Arial" panose="020B0604020202020204" pitchFamily="34" charset="0"/>
              </a:rPr>
              <a:t>§ 2254</a:t>
            </a:r>
            <a:r>
              <a:rPr lang="cs-CZ" sz="2000" b="0" i="0" dirty="0">
                <a:solidFill>
                  <a:schemeClr val="tx1"/>
                </a:solidFill>
                <a:effectLst/>
                <a:latin typeface="Arial" panose="020B0604020202020204" pitchFamily="34" charset="0"/>
              </a:rPr>
              <a:t> </a:t>
            </a:r>
            <a:r>
              <a:rPr lang="cs-CZ" sz="2000" b="0" i="0" u="none" strike="noStrike" dirty="0">
                <a:solidFill>
                  <a:schemeClr val="tx1"/>
                </a:solidFill>
                <a:effectLst/>
                <a:latin typeface="Arial" panose="020B0604020202020204" pitchFamily="34" charset="0"/>
              </a:rPr>
              <a:t>občanského zákoníku</a:t>
            </a:r>
            <a:r>
              <a:rPr lang="cs-CZ" sz="2000" b="0" i="0" dirty="0">
                <a:solidFill>
                  <a:schemeClr val="tx1"/>
                </a:solidFill>
                <a:effectLst/>
                <a:latin typeface="Arial" panose="020B0604020202020204" pitchFamily="34" charset="0"/>
              </a:rPr>
              <a:t> </a:t>
            </a:r>
            <a:r>
              <a:rPr lang="cs-CZ" sz="2000" b="0" i="0" dirty="0">
                <a:solidFill>
                  <a:srgbClr val="000000"/>
                </a:solidFill>
                <a:effectLst/>
                <a:latin typeface="Arial" panose="020B0604020202020204" pitchFamily="34" charset="0"/>
              </a:rPr>
              <a:t>je přípustné i tehdy, jestliže zákonné podmínky tohoto započtení byly splněny do schválení oddlužení.</a:t>
            </a:r>
            <a:endParaRPr lang="cs-CZ" sz="2000" dirty="0"/>
          </a:p>
        </p:txBody>
      </p:sp>
      <p:pic>
        <p:nvPicPr>
          <p:cNvPr id="17" name="Grafický objekt 16" descr="Kruhová šipka se souvislou výplní">
            <a:extLst>
              <a:ext uri="{FF2B5EF4-FFF2-40B4-BE49-F238E27FC236}">
                <a16:creationId xmlns:a16="http://schemas.microsoft.com/office/drawing/2014/main" id="{295ABD73-399D-98C5-A90F-F89F7D851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7567" y="3101497"/>
            <a:ext cx="914400" cy="914400"/>
          </a:xfrm>
          <a:prstGeom prst="rect">
            <a:avLst/>
          </a:prstGeom>
        </p:spPr>
      </p:pic>
      <p:pic>
        <p:nvPicPr>
          <p:cNvPr id="19" name="Grafický objekt 18" descr="Deska s klipem, odznak obrys">
            <a:extLst>
              <a:ext uri="{FF2B5EF4-FFF2-40B4-BE49-F238E27FC236}">
                <a16:creationId xmlns:a16="http://schemas.microsoft.com/office/drawing/2014/main" id="{336171B6-D4DE-95C4-8A6B-DC06D84DBD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5836" y="2999985"/>
            <a:ext cx="914400" cy="914400"/>
          </a:xfrm>
          <a:prstGeom prst="rect">
            <a:avLst/>
          </a:prstGeom>
        </p:spPr>
      </p:pic>
      <p:sp>
        <p:nvSpPr>
          <p:cNvPr id="20" name="TextovéPole 19">
            <a:extLst>
              <a:ext uri="{FF2B5EF4-FFF2-40B4-BE49-F238E27FC236}">
                <a16:creationId xmlns:a16="http://schemas.microsoft.com/office/drawing/2014/main" id="{2F746C7B-C2C3-349C-FE5A-DD55084EAE48}"/>
              </a:ext>
            </a:extLst>
          </p:cNvPr>
          <p:cNvSpPr txBox="1"/>
          <p:nvPr/>
        </p:nvSpPr>
        <p:spPr>
          <a:xfrm>
            <a:off x="2746855" y="5742876"/>
            <a:ext cx="1378904" cy="738664"/>
          </a:xfrm>
          <a:prstGeom prst="rect">
            <a:avLst/>
          </a:prstGeom>
          <a:noFill/>
        </p:spPr>
        <p:txBody>
          <a:bodyPr wrap="none" rtlCol="0">
            <a:spAutoFit/>
          </a:bodyPr>
          <a:lstStyle/>
          <a:p>
            <a:r>
              <a:rPr lang="cs-CZ" dirty="0"/>
              <a:t>Zahájení</a:t>
            </a:r>
          </a:p>
          <a:p>
            <a:r>
              <a:rPr lang="cs-CZ" dirty="0"/>
              <a:t>insolvenčního </a:t>
            </a:r>
          </a:p>
          <a:p>
            <a:r>
              <a:rPr lang="cs-CZ" dirty="0"/>
              <a:t>řízení</a:t>
            </a:r>
          </a:p>
        </p:txBody>
      </p:sp>
      <p:sp>
        <p:nvSpPr>
          <p:cNvPr id="21" name="TextovéPole 20">
            <a:extLst>
              <a:ext uri="{FF2B5EF4-FFF2-40B4-BE49-F238E27FC236}">
                <a16:creationId xmlns:a16="http://schemas.microsoft.com/office/drawing/2014/main" id="{9F101EE0-462F-C4B8-B5AA-783ED212CA70}"/>
              </a:ext>
            </a:extLst>
          </p:cNvPr>
          <p:cNvSpPr txBox="1"/>
          <p:nvPr/>
        </p:nvSpPr>
        <p:spPr>
          <a:xfrm>
            <a:off x="4263548" y="5696242"/>
            <a:ext cx="1149674" cy="738664"/>
          </a:xfrm>
          <a:prstGeom prst="rect">
            <a:avLst/>
          </a:prstGeom>
          <a:noFill/>
        </p:spPr>
        <p:txBody>
          <a:bodyPr wrap="none" rtlCol="0">
            <a:spAutoFit/>
          </a:bodyPr>
          <a:lstStyle/>
          <a:p>
            <a:r>
              <a:rPr lang="cs-CZ" dirty="0"/>
              <a:t>Rozhodnutí </a:t>
            </a:r>
          </a:p>
          <a:p>
            <a:r>
              <a:rPr lang="cs-CZ" dirty="0"/>
              <a:t>soudu </a:t>
            </a:r>
          </a:p>
          <a:p>
            <a:r>
              <a:rPr lang="cs-CZ" dirty="0"/>
              <a:t>o úpadku</a:t>
            </a:r>
          </a:p>
        </p:txBody>
      </p:sp>
      <p:sp>
        <p:nvSpPr>
          <p:cNvPr id="22" name="TextovéPole 21">
            <a:extLst>
              <a:ext uri="{FF2B5EF4-FFF2-40B4-BE49-F238E27FC236}">
                <a16:creationId xmlns:a16="http://schemas.microsoft.com/office/drawing/2014/main" id="{32946676-2AB6-BFE6-A9EC-EF9EDC3EB7A9}"/>
              </a:ext>
            </a:extLst>
          </p:cNvPr>
          <p:cNvSpPr txBox="1"/>
          <p:nvPr/>
        </p:nvSpPr>
        <p:spPr>
          <a:xfrm>
            <a:off x="5899665" y="5705668"/>
            <a:ext cx="1090363" cy="523220"/>
          </a:xfrm>
          <a:prstGeom prst="rect">
            <a:avLst/>
          </a:prstGeom>
          <a:noFill/>
        </p:spPr>
        <p:txBody>
          <a:bodyPr wrap="none" rtlCol="0">
            <a:spAutoFit/>
          </a:bodyPr>
          <a:lstStyle/>
          <a:p>
            <a:r>
              <a:rPr lang="cs-CZ" dirty="0"/>
              <a:t>Přihláška </a:t>
            </a:r>
          </a:p>
          <a:p>
            <a:r>
              <a:rPr lang="cs-CZ" dirty="0"/>
              <a:t>pohledávky</a:t>
            </a:r>
          </a:p>
        </p:txBody>
      </p:sp>
      <p:pic>
        <p:nvPicPr>
          <p:cNvPr id="24" name="Grafický objekt 23" descr="Deska s klipem, odznak se souvislou výplní">
            <a:extLst>
              <a:ext uri="{FF2B5EF4-FFF2-40B4-BE49-F238E27FC236}">
                <a16:creationId xmlns:a16="http://schemas.microsoft.com/office/drawing/2014/main" id="{588DB864-C4A6-899C-CC12-1DF2B885F8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26186" y="2999985"/>
            <a:ext cx="914400" cy="914400"/>
          </a:xfrm>
          <a:prstGeom prst="rect">
            <a:avLst/>
          </a:prstGeom>
        </p:spPr>
      </p:pic>
      <p:cxnSp>
        <p:nvCxnSpPr>
          <p:cNvPr id="26" name="Přímá spojnice se šipkou 25">
            <a:extLst>
              <a:ext uri="{FF2B5EF4-FFF2-40B4-BE49-F238E27FC236}">
                <a16:creationId xmlns:a16="http://schemas.microsoft.com/office/drawing/2014/main" id="{856457AA-061D-E8C9-1B89-A80AA57D8F5C}"/>
              </a:ext>
            </a:extLst>
          </p:cNvPr>
          <p:cNvCxnSpPr/>
          <p:nvPr/>
        </p:nvCxnSpPr>
        <p:spPr>
          <a:xfrm flipH="1">
            <a:off x="1390389" y="2730674"/>
            <a:ext cx="3602277" cy="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044C6533-08B4-F0AE-9788-BD0E2C9FD9AD}"/>
              </a:ext>
            </a:extLst>
          </p:cNvPr>
          <p:cNvCxnSpPr>
            <a:cxnSpLocks/>
          </p:cNvCxnSpPr>
          <p:nvPr/>
        </p:nvCxnSpPr>
        <p:spPr>
          <a:xfrm flipH="1">
            <a:off x="1390388" y="3014599"/>
            <a:ext cx="5079305"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AEAAACA3-95BA-2995-652D-6BA555306849}"/>
              </a:ext>
            </a:extLst>
          </p:cNvPr>
          <p:cNvCxnSpPr>
            <a:cxnSpLocks/>
          </p:cNvCxnSpPr>
          <p:nvPr/>
        </p:nvCxnSpPr>
        <p:spPr>
          <a:xfrm flipV="1">
            <a:off x="7711857" y="4070438"/>
            <a:ext cx="0" cy="75678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0B977503-3DE2-6509-2F6F-2B3B992DD865}"/>
              </a:ext>
            </a:extLst>
          </p:cNvPr>
          <p:cNvSpPr txBox="1"/>
          <p:nvPr/>
        </p:nvSpPr>
        <p:spPr>
          <a:xfrm>
            <a:off x="7266883" y="5693142"/>
            <a:ext cx="1140056" cy="523220"/>
          </a:xfrm>
          <a:prstGeom prst="rect">
            <a:avLst/>
          </a:prstGeom>
          <a:noFill/>
        </p:spPr>
        <p:txBody>
          <a:bodyPr wrap="none" rtlCol="0">
            <a:spAutoFit/>
          </a:bodyPr>
          <a:lstStyle/>
          <a:p>
            <a:r>
              <a:rPr lang="cs-CZ" dirty="0"/>
              <a:t>Přezkumné </a:t>
            </a:r>
          </a:p>
          <a:p>
            <a:r>
              <a:rPr lang="cs-CZ" dirty="0"/>
              <a:t>jednání</a:t>
            </a:r>
          </a:p>
        </p:txBody>
      </p:sp>
      <p:cxnSp>
        <p:nvCxnSpPr>
          <p:cNvPr id="32" name="Přímá spojnice se šipkou 31">
            <a:extLst>
              <a:ext uri="{FF2B5EF4-FFF2-40B4-BE49-F238E27FC236}">
                <a16:creationId xmlns:a16="http://schemas.microsoft.com/office/drawing/2014/main" id="{12E222FF-BCAE-1EDC-EBFF-2887B8F266EC}"/>
              </a:ext>
            </a:extLst>
          </p:cNvPr>
          <p:cNvCxnSpPr>
            <a:cxnSpLocks/>
          </p:cNvCxnSpPr>
          <p:nvPr/>
        </p:nvCxnSpPr>
        <p:spPr>
          <a:xfrm flipH="1">
            <a:off x="6331907" y="3014599"/>
            <a:ext cx="1505004" cy="0"/>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B7B13BFA-6FFA-916A-E52D-997BC1F4B27F}"/>
              </a:ext>
            </a:extLst>
          </p:cNvPr>
          <p:cNvCxnSpPr>
            <a:cxnSpLocks/>
          </p:cNvCxnSpPr>
          <p:nvPr/>
        </p:nvCxnSpPr>
        <p:spPr>
          <a:xfrm flipH="1">
            <a:off x="7711857" y="3014599"/>
            <a:ext cx="4062608" cy="0"/>
          </a:xfrm>
          <a:prstGeom prst="straightConnector1">
            <a:avLst/>
          </a:prstGeom>
          <a:ln w="762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086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Insolvence a pořadí úhrady daně</a:t>
            </a:r>
            <a:endParaRPr dirty="0"/>
          </a:p>
        </p:txBody>
      </p:sp>
    </p:spTree>
    <p:extLst>
      <p:ext uri="{BB962C8B-B14F-4D97-AF65-F5344CB8AC3E}">
        <p14:creationId xmlns:p14="http://schemas.microsoft.com/office/powerpoint/2010/main" val="4245202431"/>
      </p:ext>
    </p:extLst>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p:nvPr/>
        </p:nvSpPr>
        <p:spPr>
          <a:xfrm>
            <a:off x="1010652" y="0"/>
            <a:ext cx="11181347" cy="624786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8400"/>
              </a:buClr>
              <a:buSzPts val="500"/>
              <a:buFont typeface="Arial"/>
              <a:buNone/>
            </a:pPr>
            <a:r>
              <a:rPr lang="cs-CZ" sz="3000" b="1" i="0" u="none" strike="noStrike" cap="none" dirty="0">
                <a:solidFill>
                  <a:srgbClr val="FF8400"/>
                </a:solidFill>
                <a:latin typeface="Arial"/>
                <a:ea typeface="Arial"/>
                <a:cs typeface="Arial"/>
                <a:sym typeface="Arial"/>
              </a:rPr>
              <a:t>§ 152</a:t>
            </a:r>
            <a:endParaRPr sz="3000" dirty="0"/>
          </a:p>
          <a:p>
            <a:pPr marL="0" marR="0" lvl="0" indent="0" algn="l" rtl="0">
              <a:lnSpc>
                <a:spcPct val="100000"/>
              </a:lnSpc>
              <a:spcBef>
                <a:spcPts val="0"/>
              </a:spcBef>
              <a:spcAft>
                <a:spcPts val="0"/>
              </a:spcAft>
              <a:buClr>
                <a:srgbClr val="08A8F8"/>
              </a:buClr>
              <a:buSzPts val="500"/>
              <a:buFont typeface="Arial"/>
              <a:buNone/>
            </a:pPr>
            <a:r>
              <a:rPr lang="cs-CZ" sz="3000" b="1" i="0" u="none" strike="noStrike" cap="none" dirty="0">
                <a:solidFill>
                  <a:srgbClr val="08A8F8"/>
                </a:solidFill>
                <a:latin typeface="Arial"/>
                <a:ea typeface="Arial"/>
                <a:cs typeface="Arial"/>
                <a:sym typeface="Arial"/>
              </a:rPr>
              <a:t>Pořadí úhrady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(1)</a:t>
            </a:r>
            <a:r>
              <a:rPr lang="cs-CZ" sz="3000" b="0" i="0" u="none" strike="noStrike" cap="none" dirty="0">
                <a:solidFill>
                  <a:srgbClr val="000000"/>
                </a:solidFill>
                <a:latin typeface="Arial"/>
                <a:ea typeface="Arial"/>
                <a:cs typeface="Arial"/>
                <a:sym typeface="Arial"/>
              </a:rPr>
              <a:t> </a:t>
            </a:r>
            <a:r>
              <a:rPr lang="cs-CZ" sz="3000" b="0" i="0" u="none" strike="noStrike" cap="none" dirty="0">
                <a:solidFill>
                  <a:srgbClr val="FF0000"/>
                </a:solidFill>
                <a:latin typeface="Arial"/>
                <a:ea typeface="Arial"/>
                <a:cs typeface="Arial"/>
                <a:sym typeface="Arial"/>
              </a:rPr>
              <a:t>Úhrada daně se na osobním daňovém účtu použije na úhradu splatných daňových pohledávek </a:t>
            </a:r>
            <a:r>
              <a:rPr lang="cs-CZ" sz="3000" b="0" i="0" u="none" strike="noStrike" cap="none" dirty="0">
                <a:solidFill>
                  <a:srgbClr val="000000"/>
                </a:solidFill>
                <a:latin typeface="Arial"/>
                <a:ea typeface="Arial"/>
                <a:cs typeface="Arial"/>
                <a:sym typeface="Arial"/>
              </a:rPr>
              <a:t>postupně podle těchto skupin:</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a)</a:t>
            </a:r>
            <a:r>
              <a:rPr lang="cs-CZ" sz="3000" b="0" i="0" u="none" strike="noStrike" cap="none" dirty="0">
                <a:solidFill>
                  <a:srgbClr val="000000"/>
                </a:solidFill>
                <a:latin typeface="Arial"/>
                <a:ea typeface="Arial"/>
                <a:cs typeface="Arial"/>
                <a:sym typeface="Arial"/>
              </a:rPr>
              <a:t> nedoplatky na dani a splatná daň,</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b)</a:t>
            </a:r>
            <a:r>
              <a:rPr lang="cs-CZ" sz="3000" b="0" i="0" u="none" strike="noStrike" cap="none" dirty="0">
                <a:solidFill>
                  <a:srgbClr val="000000"/>
                </a:solidFill>
                <a:latin typeface="Arial"/>
                <a:ea typeface="Arial"/>
                <a:cs typeface="Arial"/>
                <a:sym typeface="Arial"/>
              </a:rPr>
              <a:t> nedoplatky na příslušenství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c)</a:t>
            </a:r>
            <a:r>
              <a:rPr lang="cs-CZ" sz="3000" b="0" i="0" u="none" strike="noStrike" cap="none" dirty="0">
                <a:solidFill>
                  <a:srgbClr val="000000"/>
                </a:solidFill>
                <a:latin typeface="Arial"/>
                <a:ea typeface="Arial"/>
                <a:cs typeface="Arial"/>
                <a:sym typeface="Arial"/>
              </a:rPr>
              <a:t> vymáhané nedoplatky na dani,</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d)</a:t>
            </a:r>
            <a:r>
              <a:rPr lang="cs-CZ" sz="3000" b="0" i="0" u="none" strike="noStrike" cap="none" dirty="0">
                <a:solidFill>
                  <a:srgbClr val="000000"/>
                </a:solidFill>
                <a:latin typeface="Arial"/>
                <a:ea typeface="Arial"/>
                <a:cs typeface="Arial"/>
                <a:sym typeface="Arial"/>
              </a:rPr>
              <a:t> vymáhané nedoplatky na příslušenství daně.</a:t>
            </a:r>
            <a:endParaRPr sz="3000"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(2)</a:t>
            </a:r>
            <a:r>
              <a:rPr lang="cs-CZ" sz="3000" b="0" i="0" u="none" strike="noStrike" cap="none" dirty="0">
                <a:solidFill>
                  <a:srgbClr val="000000"/>
                </a:solidFill>
                <a:latin typeface="Arial"/>
                <a:ea typeface="Arial"/>
                <a:cs typeface="Arial"/>
                <a:sym typeface="Arial"/>
              </a:rPr>
              <a:t> </a:t>
            </a:r>
            <a:r>
              <a:rPr lang="cs-CZ" sz="3000" b="1" i="0" u="none" strike="noStrike" cap="none" dirty="0">
                <a:solidFill>
                  <a:srgbClr val="FF0000"/>
                </a:solidFill>
                <a:latin typeface="Arial"/>
                <a:ea typeface="Arial"/>
                <a:cs typeface="Arial"/>
                <a:sym typeface="Arial"/>
              </a:rPr>
              <a:t>Úhrada daně vymožené jednotlivými způsoby vymáhání podle § 175 </a:t>
            </a:r>
            <a:r>
              <a:rPr lang="cs-CZ" sz="3000" b="1" i="0" u="none" strike="noStrike" cap="none" dirty="0">
                <a:solidFill>
                  <a:srgbClr val="000000"/>
                </a:solidFill>
                <a:latin typeface="Arial"/>
                <a:ea typeface="Arial"/>
                <a:cs typeface="Arial"/>
                <a:sym typeface="Arial"/>
              </a:rPr>
              <a:t>se použije na úhradu nedoplatků evidovaných u daného správce daně postupně podle těchto skupin:</a:t>
            </a:r>
            <a:endParaRPr sz="3000" b="1"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a) nedoplatky na dani vymáhané daným způsobem vymáhání,</a:t>
            </a:r>
            <a:endParaRPr sz="3000" b="1" dirty="0"/>
          </a:p>
          <a:p>
            <a:pPr marL="0" marR="0" lvl="0" indent="0" algn="just" rtl="0">
              <a:lnSpc>
                <a:spcPct val="100000"/>
              </a:lnSpc>
              <a:spcBef>
                <a:spcPts val="0"/>
              </a:spcBef>
              <a:spcAft>
                <a:spcPts val="0"/>
              </a:spcAft>
              <a:buClr>
                <a:srgbClr val="000000"/>
              </a:buClr>
              <a:buSzPts val="500"/>
              <a:buFont typeface="Arial"/>
              <a:buNone/>
            </a:pPr>
            <a:r>
              <a:rPr lang="cs-CZ" sz="3000" b="1" i="0" u="none" strike="noStrike" cap="none" dirty="0">
                <a:solidFill>
                  <a:srgbClr val="000000"/>
                </a:solidFill>
                <a:latin typeface="Arial"/>
                <a:ea typeface="Arial"/>
                <a:cs typeface="Arial"/>
                <a:sym typeface="Arial"/>
              </a:rPr>
              <a:t>b) nedoplatky na příslušenství daně vymáhané daným způsobem vymáhání.</a:t>
            </a:r>
            <a:endParaRPr sz="3000" b="1" dirty="0"/>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6"/>
          <p:cNvSpPr/>
          <p:nvPr/>
        </p:nvSpPr>
        <p:spPr>
          <a:xfrm>
            <a:off x="1010652" y="0"/>
            <a:ext cx="11181347" cy="6247864"/>
          </a:xfrm>
          <a:prstGeom prst="rect">
            <a:avLst/>
          </a:prstGeom>
          <a:noFill/>
          <a:ln>
            <a:noFill/>
          </a:ln>
        </p:spPr>
        <p:txBody>
          <a:bodyPr spcFirstLastPara="1" wrap="square" lIns="91425" tIns="45700" rIns="91425" bIns="45700" anchor="t" anchorCtr="0">
            <a:noAutofit/>
          </a:bodyPr>
          <a:lstStyle/>
          <a:p>
            <a:pPr lvl="0" algn="just">
              <a:buSzPts val="500"/>
            </a:pPr>
            <a:endParaRPr lang="cs-CZ" sz="3000" b="1" dirty="0"/>
          </a:p>
          <a:p>
            <a:pPr lvl="0" algn="just">
              <a:buSzPts val="500"/>
            </a:pPr>
            <a:r>
              <a:rPr lang="cs-CZ" sz="3000" b="1" dirty="0"/>
              <a:t>(3)</a:t>
            </a:r>
            <a:r>
              <a:rPr lang="cs-CZ" sz="3000" dirty="0"/>
              <a:t> </a:t>
            </a:r>
            <a:r>
              <a:rPr lang="cs-CZ" sz="3000" b="1" dirty="0">
                <a:solidFill>
                  <a:srgbClr val="FF0000"/>
                </a:solidFill>
              </a:rPr>
              <a:t>Úhrada daně hrazené jako pohledávka za majetkovou podstatou </a:t>
            </a:r>
            <a:r>
              <a:rPr lang="cs-CZ" sz="3000" b="1" dirty="0"/>
              <a:t>se na osobním daňovém účtu použije na úhradu splatných daňových pohledávek postupně podle těchto skupin:</a:t>
            </a:r>
          </a:p>
          <a:p>
            <a:pPr lvl="0" algn="just">
              <a:buSzPts val="500"/>
            </a:pPr>
            <a:r>
              <a:rPr lang="cs-CZ" sz="3000" b="1" dirty="0"/>
              <a:t>a) nedoplatky na dani a splatná daň z daňových povinností, které vznikly v době ode dne účinnosti rozhodnutí o úpadku,</a:t>
            </a:r>
          </a:p>
          <a:p>
            <a:pPr lvl="0" algn="just">
              <a:buSzPts val="500"/>
            </a:pPr>
            <a:r>
              <a:rPr lang="cs-CZ" sz="3000" b="1" dirty="0"/>
              <a:t>b) nedoplatky na příslušenství daně z daňových povinností, které vznikly v době ode dne účinnosti rozhodnutí o úpadku.</a:t>
            </a:r>
          </a:p>
          <a:p>
            <a:pPr lvl="0" algn="just">
              <a:buSzPts val="500"/>
            </a:pPr>
            <a:endParaRPr lang="cs-CZ" sz="3000" b="1" dirty="0"/>
          </a:p>
          <a:p>
            <a:pPr lvl="0" algn="just">
              <a:buSzPts val="500"/>
            </a:pPr>
            <a:r>
              <a:rPr lang="cs-CZ" sz="3000" b="1" dirty="0">
                <a:solidFill>
                  <a:schemeClr val="tx1"/>
                </a:solidFill>
              </a:rPr>
              <a:t>(4)</a:t>
            </a:r>
            <a:r>
              <a:rPr lang="cs-CZ" sz="3000" dirty="0">
                <a:solidFill>
                  <a:schemeClr val="tx1"/>
                </a:solidFill>
              </a:rPr>
              <a:t> </a:t>
            </a:r>
            <a:r>
              <a:rPr lang="cs-CZ" sz="3000" b="1" dirty="0">
                <a:solidFill>
                  <a:schemeClr val="tx1"/>
                </a:solidFill>
              </a:rPr>
              <a:t>V jednotlivých skupinách podle odstavců 1 až 3 se úhrada daně použije nejdříve na splatné daňové pohledávky s dřívějším datem splatnosti.</a:t>
            </a:r>
          </a:p>
          <a:p>
            <a:pPr marL="0" marR="0" lvl="0" indent="0" algn="just" rtl="0">
              <a:lnSpc>
                <a:spcPct val="100000"/>
              </a:lnSpc>
              <a:spcBef>
                <a:spcPts val="0"/>
              </a:spcBef>
              <a:spcAft>
                <a:spcPts val="0"/>
              </a:spcAft>
              <a:buClr>
                <a:srgbClr val="000000"/>
              </a:buClr>
              <a:buSzPts val="500"/>
              <a:buFont typeface="Arial"/>
              <a:buNone/>
            </a:pPr>
            <a:endParaRPr sz="3000" b="1" dirty="0"/>
          </a:p>
        </p:txBody>
      </p:sp>
    </p:spTree>
    <p:extLst>
      <p:ext uri="{BB962C8B-B14F-4D97-AF65-F5344CB8AC3E}">
        <p14:creationId xmlns:p14="http://schemas.microsoft.com/office/powerpoint/2010/main" val="3517597806"/>
      </p:ext>
    </p:extLst>
  </p:cSld>
  <p:clrMapOvr>
    <a:masterClrMapping/>
  </p:clrMapOvr>
  <p:transition>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p:nvPr/>
        </p:nvSpPr>
        <p:spPr>
          <a:xfrm flipH="1">
            <a:off x="2570718" y="1820411"/>
            <a:ext cx="72444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Century Gothic"/>
              <a:buNone/>
            </a:pPr>
            <a:r>
              <a:rPr lang="cs-CZ" sz="6000" b="1" i="0" u="none" strike="noStrike" cap="none" dirty="0">
                <a:solidFill>
                  <a:schemeClr val="dk1"/>
                </a:solidFill>
                <a:latin typeface="Century Gothic"/>
                <a:ea typeface="Century Gothic"/>
                <a:cs typeface="Century Gothic"/>
                <a:sym typeface="Century Gothic"/>
              </a:rPr>
              <a:t>Insolvence a pohledávky za majetkovou podstatou</a:t>
            </a:r>
            <a:endParaRPr dirty="0"/>
          </a:p>
        </p:txBody>
      </p:sp>
    </p:spTree>
    <p:extLst>
      <p:ext uri="{BB962C8B-B14F-4D97-AF65-F5344CB8AC3E}">
        <p14:creationId xmlns:p14="http://schemas.microsoft.com/office/powerpoint/2010/main" val="3726042736"/>
      </p:ext>
    </p:extLst>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0"/>
          <p:cNvSpPr txBox="1"/>
          <p:nvPr/>
        </p:nvSpPr>
        <p:spPr>
          <a:xfrm>
            <a:off x="3052201" y="675225"/>
            <a:ext cx="8316600" cy="480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900"/>
              <a:buFont typeface="Arial"/>
              <a:buNone/>
            </a:pPr>
            <a:r>
              <a:rPr lang="cs-CZ" sz="3600" b="1" i="0" u="none" strike="noStrike" cap="none" dirty="0">
                <a:solidFill>
                  <a:srgbClr val="FF0000"/>
                </a:solidFill>
                <a:latin typeface="Arial"/>
                <a:ea typeface="Arial"/>
                <a:cs typeface="Arial"/>
                <a:sym typeface="Arial"/>
              </a:rPr>
              <a:t>§ 168 Pohledávky za majetkovou podstatou</a:t>
            </a:r>
            <a:endParaRPr dirty="0"/>
          </a:p>
          <a:p>
            <a:pPr marL="0" marR="0" lvl="0" indent="0" algn="ctr" rtl="0">
              <a:lnSpc>
                <a:spcPct val="100000"/>
              </a:lnSpc>
              <a:spcBef>
                <a:spcPts val="0"/>
              </a:spcBef>
              <a:spcAft>
                <a:spcPts val="0"/>
              </a:spcAft>
              <a:buClr>
                <a:schemeClr val="dk1"/>
              </a:buClr>
              <a:buSzPts val="9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Odst. 2 Pohledávkami za majetkovou podstatou, pokud vznikly po rozhodnutí o úpadku, jsou</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1" i="0" u="none" strike="noStrike" cap="none" dirty="0">
                <a:solidFill>
                  <a:srgbClr val="FF0000"/>
                </a:solidFill>
                <a:latin typeface="Arial"/>
                <a:ea typeface="Arial"/>
                <a:cs typeface="Arial"/>
                <a:sym typeface="Arial"/>
              </a:rPr>
              <a:t>e) daně, poplatky a jiná obdobná plnění, pojistné </a:t>
            </a: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900"/>
              <a:buFont typeface="Arial"/>
              <a:buNone/>
            </a:pPr>
            <a:r>
              <a:rPr lang="cs-CZ" sz="36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9E7DB9B-DEAC-AC8D-B4EE-D4B4DE10C4A6}"/>
              </a:ext>
            </a:extLst>
          </p:cNvPr>
          <p:cNvSpPr txBox="1"/>
          <p:nvPr/>
        </p:nvSpPr>
        <p:spPr>
          <a:xfrm>
            <a:off x="1916482" y="338203"/>
            <a:ext cx="10275518" cy="5016758"/>
          </a:xfrm>
          <a:prstGeom prst="rect">
            <a:avLst/>
          </a:prstGeom>
          <a:noFill/>
        </p:spPr>
        <p:txBody>
          <a:bodyPr wrap="square">
            <a:spAutoFit/>
          </a:bodyPr>
          <a:lstStyle/>
          <a:p>
            <a:r>
              <a:rPr lang="cs-CZ" sz="2000" b="1" dirty="0"/>
              <a:t>Rozsudek NS ze dne 27.03.2018 č.j. 29 </a:t>
            </a:r>
            <a:r>
              <a:rPr lang="cs-CZ" sz="2000" b="1" dirty="0" err="1"/>
              <a:t>ICdo</a:t>
            </a:r>
            <a:r>
              <a:rPr lang="cs-CZ" sz="2000" b="1" dirty="0"/>
              <a:t> 3/2016</a:t>
            </a:r>
          </a:p>
          <a:p>
            <a:r>
              <a:rPr lang="cs-CZ" sz="2000" dirty="0"/>
              <a:t>Sbírka rozhodnutí: 69/2019 Sb. </a:t>
            </a:r>
            <a:r>
              <a:rPr lang="cs-CZ" sz="2000" dirty="0" err="1"/>
              <a:t>rozh</a:t>
            </a:r>
            <a:r>
              <a:rPr lang="cs-CZ" sz="2000" dirty="0"/>
              <a:t>.</a:t>
            </a:r>
          </a:p>
          <a:p>
            <a:endParaRPr lang="cs-CZ" sz="2000" dirty="0"/>
          </a:p>
          <a:p>
            <a:endParaRPr lang="cs-CZ" sz="2000" dirty="0"/>
          </a:p>
          <a:p>
            <a:r>
              <a:rPr lang="cs-CZ" sz="2000" dirty="0"/>
              <a:t>Odvod za porušení rozpočtové kázně, jehož prostřednictvím má být poskytovateli dotace vrácena dotace (nebo její část) proto, že příjemce dotace nedodržel podmínky, při jejichž splnění by se poskytnutá dotace (nebo její část) stala nenávratnou, není mimosmluvní sankcí ve smyslu § 170 písm. d/ insolvenčního zákona. </a:t>
            </a:r>
            <a:r>
              <a:rPr lang="cs-CZ" sz="2000" b="1" dirty="0"/>
              <a:t>Jde-li o pohledávku, která vznikla po rozhodnutí o úpadku, je </a:t>
            </a:r>
            <a:r>
              <a:rPr lang="cs-CZ" sz="2000" dirty="0"/>
              <a:t>odvod za porušení rozpočtové kázně, jehož prostřednictvím má být poskytovateli dotace vrácena dotace (nebo její část) proto, že příjemce dotace nedodržel podmínky, při jejichž splnění by se poskytnutá dotace (nebo její část) stala nenávratnou, </a:t>
            </a:r>
            <a:r>
              <a:rPr lang="cs-CZ" sz="2000" b="1" dirty="0"/>
              <a:t>pohledávkou za majetkovou podstatou ve smyslu ustanovení § 168 odst. 2 písm. e/ insolvenčního zákona. Insolvenční zákon má ve vztahu k zákonu č. 280/2009 Sb., daňovému řádu, povahu zákona speciálního (jehož uplatnění má v případě dlužníkova úpadku přednost), ve vztahu k plnění těch funkcí daňového řádu, které se týkají vymáhání daňových pohledávek</a:t>
            </a:r>
            <a:r>
              <a:rPr lang="cs-CZ" b="1" dirty="0"/>
              <a:t>.</a:t>
            </a:r>
          </a:p>
        </p:txBody>
      </p:sp>
      <p:sp>
        <p:nvSpPr>
          <p:cNvPr id="9" name="TextovéPole 8">
            <a:extLst>
              <a:ext uri="{FF2B5EF4-FFF2-40B4-BE49-F238E27FC236}">
                <a16:creationId xmlns:a16="http://schemas.microsoft.com/office/drawing/2014/main" id="{BBBB8281-C553-F585-4DC1-29AACD5E50B1}"/>
              </a:ext>
            </a:extLst>
          </p:cNvPr>
          <p:cNvSpPr txBox="1"/>
          <p:nvPr/>
        </p:nvSpPr>
        <p:spPr>
          <a:xfrm>
            <a:off x="3017729" y="5354961"/>
            <a:ext cx="6156542" cy="954107"/>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900"/>
              <a:buFont typeface="Arial"/>
              <a:buNone/>
            </a:pPr>
            <a:r>
              <a:rPr lang="cs-CZ" sz="1400" b="1" i="0" u="none" strike="noStrike" cap="none" dirty="0">
                <a:solidFill>
                  <a:srgbClr val="FF0000"/>
                </a:solidFill>
                <a:latin typeface="Arial"/>
                <a:ea typeface="Arial"/>
                <a:cs typeface="Arial"/>
                <a:sym typeface="Arial"/>
              </a:rPr>
              <a:t>§ 168 Pohledávky za majetkovou podstatou</a:t>
            </a:r>
            <a:endParaRPr lang="cs-CZ"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1400" b="0" i="0" u="none" strike="noStrike" cap="none" dirty="0">
                <a:solidFill>
                  <a:schemeClr val="dk1"/>
                </a:solidFill>
                <a:latin typeface="Arial"/>
                <a:ea typeface="Arial"/>
                <a:cs typeface="Arial"/>
                <a:sym typeface="Arial"/>
              </a:rPr>
              <a:t>Odst. 2 Pohledávkami za majetkovou podstatou, pokud vznikly po rozhodnutí o úpadku, jsou</a:t>
            </a:r>
            <a:endParaRPr lang="cs-CZ" dirty="0"/>
          </a:p>
          <a:p>
            <a:pPr marL="0" marR="0" lvl="0" indent="0" algn="l" rtl="0">
              <a:lnSpc>
                <a:spcPct val="100000"/>
              </a:lnSpc>
              <a:spcBef>
                <a:spcPts val="0"/>
              </a:spcBef>
              <a:spcAft>
                <a:spcPts val="0"/>
              </a:spcAft>
              <a:buClr>
                <a:schemeClr val="dk1"/>
              </a:buClr>
              <a:buSzPts val="900"/>
              <a:buFont typeface="Arial"/>
              <a:buNone/>
            </a:pPr>
            <a:r>
              <a:rPr lang="cs-CZ" sz="1400" b="1" i="0" u="none" strike="noStrike" cap="none" dirty="0">
                <a:solidFill>
                  <a:srgbClr val="FF0000"/>
                </a:solidFill>
                <a:latin typeface="Arial"/>
                <a:ea typeface="Arial"/>
                <a:cs typeface="Arial"/>
                <a:sym typeface="Arial"/>
              </a:rPr>
              <a:t>e) daně, </a:t>
            </a:r>
            <a:r>
              <a:rPr lang="cs-CZ" sz="1400" b="1" i="0" u="sng" strike="noStrike" cap="none" dirty="0">
                <a:solidFill>
                  <a:srgbClr val="FF0000"/>
                </a:solidFill>
                <a:latin typeface="Arial"/>
                <a:ea typeface="Arial"/>
                <a:cs typeface="Arial"/>
                <a:sym typeface="Arial"/>
              </a:rPr>
              <a:t>poplatky</a:t>
            </a:r>
            <a:r>
              <a:rPr lang="cs-CZ" sz="1400" b="1" i="0" u="none" strike="noStrike" cap="none" dirty="0">
                <a:solidFill>
                  <a:srgbClr val="FF0000"/>
                </a:solidFill>
                <a:latin typeface="Arial"/>
                <a:ea typeface="Arial"/>
                <a:cs typeface="Arial"/>
                <a:sym typeface="Arial"/>
              </a:rPr>
              <a:t> a jiná obdobná plnění, pojistné</a:t>
            </a:r>
            <a:endParaRPr lang="cs-CZ" dirty="0"/>
          </a:p>
        </p:txBody>
      </p:sp>
    </p:spTree>
    <p:extLst>
      <p:ext uri="{BB962C8B-B14F-4D97-AF65-F5344CB8AC3E}">
        <p14:creationId xmlns:p14="http://schemas.microsoft.com/office/powerpoint/2010/main" val="402877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4D7CB-C11D-D4FE-1EFF-331EDC9835B3}"/>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C7512DB0-5FD8-78DC-901E-9BF6B6B61E9E}"/>
              </a:ext>
            </a:extLst>
          </p:cNvPr>
          <p:cNvSpPr txBox="1"/>
          <p:nvPr/>
        </p:nvSpPr>
        <p:spPr>
          <a:xfrm>
            <a:off x="1390389" y="0"/>
            <a:ext cx="10801611" cy="5632311"/>
          </a:xfrm>
          <a:prstGeom prst="rect">
            <a:avLst/>
          </a:prstGeom>
          <a:noFill/>
        </p:spPr>
        <p:txBody>
          <a:bodyPr wrap="square">
            <a:spAutoFit/>
          </a:bodyPr>
          <a:lstStyle/>
          <a:p>
            <a:r>
              <a:rPr lang="cs-CZ" sz="2000" b="1" dirty="0"/>
              <a:t>Nález Ústavního soudu </a:t>
            </a:r>
            <a:r>
              <a:rPr lang="cs-CZ" sz="2000" b="1" dirty="0" err="1"/>
              <a:t>sp</a:t>
            </a:r>
            <a:r>
              <a:rPr lang="cs-CZ" sz="2000" b="1" dirty="0"/>
              <a:t>. zn. </a:t>
            </a:r>
            <a:r>
              <a:rPr lang="cs-CZ" sz="2000" b="1" dirty="0" err="1"/>
              <a:t>Pl</a:t>
            </a:r>
            <a:r>
              <a:rPr lang="cs-CZ" sz="2000" b="1" dirty="0"/>
              <a:t>. ÚS 37/23 </a:t>
            </a:r>
          </a:p>
          <a:p>
            <a:r>
              <a:rPr lang="cs-CZ" sz="2000" dirty="0"/>
              <a:t>Nález 5/2025 Sb. – účinnost 9.1.2025</a:t>
            </a:r>
          </a:p>
          <a:p>
            <a:endParaRPr lang="cs-CZ" sz="2000" dirty="0"/>
          </a:p>
          <a:p>
            <a:r>
              <a:rPr lang="cs-CZ" sz="2000" dirty="0"/>
              <a:t>Ve svém rozhodnutí ÚS zdůraznil, že stát má legitimní zájem na účinném výběru daní a že tento zájem může být v určitých situacích upřednostněn před zájmy soukromých věřitelů. Soud konstatoval, že zvýhodnění daňových pohledávek je v souladu s ústavou za předpokladu, že je toto zvýhodnění ústavně konformně vymezeno a je-li jeho cílem ochrana legitimního veřejného zájmu.</a:t>
            </a:r>
          </a:p>
          <a:p>
            <a:endParaRPr lang="cs-CZ" sz="2000" dirty="0"/>
          </a:p>
          <a:p>
            <a:r>
              <a:rPr lang="cs-CZ" sz="2000" dirty="0"/>
              <a:t>Důležitým argumentem pro soud bylo to, že daňové pohledávky mají specifický charakter a jejich uspokojení je nezbytné pro fungování veřejných financí. Zároveň soud zdůraznil, že zvýhodnění daňových pohledávek musí být proporcionální, tedy nesmí zasahovat do práv ostatních věřitelů více, než je nezbytné pro dosažení sledovaného cíle.</a:t>
            </a:r>
          </a:p>
          <a:p>
            <a:endParaRPr lang="cs-CZ" sz="2000" dirty="0"/>
          </a:p>
          <a:p>
            <a:r>
              <a:rPr lang="cs-CZ" sz="2000" dirty="0"/>
              <a:t>Rozhodnutí Ústavního soudu má významné důsledky pro praxi insolvenčních řízení.</a:t>
            </a:r>
          </a:p>
          <a:p>
            <a:r>
              <a:rPr lang="cs-CZ" sz="2000" dirty="0"/>
              <a:t>Potvrzuje, že stát a veřejná správa má v insolvenčním řízení určité výhody, které jsou spojeny</a:t>
            </a:r>
          </a:p>
          <a:p>
            <a:r>
              <a:rPr lang="cs-CZ" sz="2000" dirty="0"/>
              <a:t>s jejich rolí při výběru daní. To znamená, že daňové pohledávky budou i nadále</a:t>
            </a:r>
          </a:p>
          <a:p>
            <a:r>
              <a:rPr lang="cs-CZ" sz="2000" dirty="0"/>
              <a:t>upřednostňovány před pohledávkami ostatních věřitelů.</a:t>
            </a:r>
            <a:endParaRPr lang="cs-CZ" b="1" dirty="0"/>
          </a:p>
        </p:txBody>
      </p:sp>
      <p:sp>
        <p:nvSpPr>
          <p:cNvPr id="9" name="TextovéPole 8">
            <a:extLst>
              <a:ext uri="{FF2B5EF4-FFF2-40B4-BE49-F238E27FC236}">
                <a16:creationId xmlns:a16="http://schemas.microsoft.com/office/drawing/2014/main" id="{E215A703-9521-3E94-7CA2-CB705D584172}"/>
              </a:ext>
            </a:extLst>
          </p:cNvPr>
          <p:cNvSpPr txBox="1"/>
          <p:nvPr/>
        </p:nvSpPr>
        <p:spPr>
          <a:xfrm>
            <a:off x="3017729" y="5903893"/>
            <a:ext cx="6156542" cy="954107"/>
          </a:xfrm>
          <a:prstGeom prst="rect">
            <a:avLst/>
          </a:prstGeom>
          <a:noFill/>
        </p:spPr>
        <p:txBody>
          <a:bodyPr wrap="square">
            <a:spAutoFit/>
          </a:bodyPr>
          <a:lstStyle/>
          <a:p>
            <a:pPr marL="0" marR="0" lvl="0" indent="0" algn="ctr" rtl="0">
              <a:lnSpc>
                <a:spcPct val="100000"/>
              </a:lnSpc>
              <a:spcBef>
                <a:spcPts val="0"/>
              </a:spcBef>
              <a:spcAft>
                <a:spcPts val="0"/>
              </a:spcAft>
              <a:buClr>
                <a:srgbClr val="FF0000"/>
              </a:buClr>
              <a:buSzPts val="900"/>
              <a:buFont typeface="Arial"/>
              <a:buNone/>
            </a:pPr>
            <a:r>
              <a:rPr lang="cs-CZ" sz="1400" b="1" i="0" u="none" strike="noStrike" cap="none" dirty="0">
                <a:solidFill>
                  <a:srgbClr val="FF0000"/>
                </a:solidFill>
                <a:latin typeface="Arial"/>
                <a:ea typeface="Arial"/>
                <a:cs typeface="Arial"/>
                <a:sym typeface="Arial"/>
              </a:rPr>
              <a:t>§ 168 Pohledávky za majetkovou podstatou</a:t>
            </a:r>
            <a:endParaRPr lang="cs-CZ"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cs-CZ" sz="1400" b="0" i="0" u="none" strike="noStrike" cap="none" dirty="0">
                <a:solidFill>
                  <a:schemeClr val="dk1"/>
                </a:solidFill>
                <a:latin typeface="Arial"/>
                <a:ea typeface="Arial"/>
                <a:cs typeface="Arial"/>
                <a:sym typeface="Arial"/>
              </a:rPr>
              <a:t>Odst. 2 Pohledávkami za majetkovou podstatou, pokud vznikly po rozhodnutí o úpadku, jsou</a:t>
            </a:r>
            <a:endParaRPr lang="cs-CZ" dirty="0"/>
          </a:p>
          <a:p>
            <a:pPr marL="0" marR="0" lvl="0" indent="0" algn="l" rtl="0">
              <a:lnSpc>
                <a:spcPct val="100000"/>
              </a:lnSpc>
              <a:spcBef>
                <a:spcPts val="0"/>
              </a:spcBef>
              <a:spcAft>
                <a:spcPts val="0"/>
              </a:spcAft>
              <a:buClr>
                <a:schemeClr val="dk1"/>
              </a:buClr>
              <a:buSzPts val="900"/>
              <a:buFont typeface="Arial"/>
              <a:buNone/>
            </a:pPr>
            <a:r>
              <a:rPr lang="cs-CZ" sz="1400" b="1" i="0" u="none" strike="noStrike" cap="none" dirty="0">
                <a:solidFill>
                  <a:srgbClr val="FF0000"/>
                </a:solidFill>
                <a:latin typeface="Arial"/>
                <a:ea typeface="Arial"/>
                <a:cs typeface="Arial"/>
                <a:sym typeface="Arial"/>
              </a:rPr>
              <a:t>e) daně, </a:t>
            </a:r>
            <a:r>
              <a:rPr lang="cs-CZ" sz="1400" b="1" i="0" u="sng" strike="noStrike" cap="none" dirty="0">
                <a:solidFill>
                  <a:srgbClr val="FF0000"/>
                </a:solidFill>
                <a:latin typeface="Arial"/>
                <a:ea typeface="Arial"/>
                <a:cs typeface="Arial"/>
                <a:sym typeface="Arial"/>
              </a:rPr>
              <a:t>poplatky</a:t>
            </a:r>
            <a:r>
              <a:rPr lang="cs-CZ" sz="1400" b="1" i="0" u="none" strike="noStrike" cap="none" dirty="0">
                <a:solidFill>
                  <a:srgbClr val="FF0000"/>
                </a:solidFill>
                <a:latin typeface="Arial"/>
                <a:ea typeface="Arial"/>
                <a:cs typeface="Arial"/>
                <a:sym typeface="Arial"/>
              </a:rPr>
              <a:t> a jiná obdobná plnění, pojistné</a:t>
            </a:r>
            <a:endParaRPr lang="cs-CZ" dirty="0"/>
          </a:p>
        </p:txBody>
      </p:sp>
    </p:spTree>
    <p:extLst>
      <p:ext uri="{BB962C8B-B14F-4D97-AF65-F5344CB8AC3E}">
        <p14:creationId xmlns:p14="http://schemas.microsoft.com/office/powerpoint/2010/main" val="19669614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CADBAE2-3170-E9B0-CBAB-197625BECBA2}"/>
              </a:ext>
            </a:extLst>
          </p:cNvPr>
          <p:cNvSpPr txBox="1"/>
          <p:nvPr/>
        </p:nvSpPr>
        <p:spPr>
          <a:xfrm>
            <a:off x="1480457" y="582067"/>
            <a:ext cx="10711543" cy="5693866"/>
          </a:xfrm>
          <a:prstGeom prst="rect">
            <a:avLst/>
          </a:prstGeom>
          <a:noFill/>
        </p:spPr>
        <p:txBody>
          <a:bodyPr wrap="square">
            <a:spAutoFit/>
          </a:bodyPr>
          <a:lstStyle/>
          <a:p>
            <a:pPr algn="l"/>
            <a:r>
              <a:rPr lang="cs-CZ" sz="2800" b="0" i="0" dirty="0">
                <a:solidFill>
                  <a:srgbClr val="000000"/>
                </a:solidFill>
                <a:effectLst/>
                <a:latin typeface="Arial" panose="020B0604020202020204" pitchFamily="34" charset="0"/>
              </a:rPr>
              <a:t>Pohledávka vzniklá po rozhodnutí o úpadku dlužníka z titulu přeplatku na dávce pěstounské péče není pohledávkou za majetkovou podstatou ve smyslu ustanovení § 168 odst. 2 písm. e/ insolvenčního zákona. Veřejnoprávní pohledávka, která vznikla po </a:t>
            </a:r>
            <a:r>
              <a:rPr lang="cs-CZ" sz="2800" b="0" i="0" dirty="0">
                <a:solidFill>
                  <a:schemeClr val="tx1"/>
                </a:solidFill>
                <a:effectLst/>
                <a:latin typeface="Arial" panose="020B0604020202020204" pitchFamily="34" charset="0"/>
              </a:rPr>
              <a:t>rozhodnutí o úpadku dlužníka, není ve smyslu ustanovení </a:t>
            </a:r>
            <a:r>
              <a:rPr lang="cs-CZ" sz="2800" b="0" i="0" u="none" strike="noStrike" dirty="0">
                <a:solidFill>
                  <a:schemeClr val="tx1"/>
                </a:solidFill>
                <a:effectLst/>
                <a:latin typeface="Arial" panose="020B0604020202020204" pitchFamily="34" charset="0"/>
              </a:rPr>
              <a:t>§ 168 odst. 2 písm. e/</a:t>
            </a:r>
            <a:r>
              <a:rPr lang="cs-CZ" sz="2800" b="0" i="0" dirty="0">
                <a:solidFill>
                  <a:schemeClr val="tx1"/>
                </a:solidFill>
                <a:effectLst/>
                <a:latin typeface="Arial" panose="020B0604020202020204" pitchFamily="34" charset="0"/>
              </a:rPr>
              <a:t> </a:t>
            </a:r>
            <a:r>
              <a:rPr lang="cs-CZ" sz="2800" b="0" i="0" u="none" strike="noStrike" dirty="0">
                <a:solidFill>
                  <a:schemeClr val="tx1"/>
                </a:solidFill>
                <a:effectLst/>
                <a:latin typeface="Arial" panose="020B0604020202020204" pitchFamily="34" charset="0"/>
              </a:rPr>
              <a:t>insolvenčního zákona</a:t>
            </a:r>
            <a:r>
              <a:rPr lang="cs-CZ" sz="2800" b="0" i="0" dirty="0">
                <a:solidFill>
                  <a:schemeClr val="tx1"/>
                </a:solidFill>
                <a:effectLst/>
                <a:latin typeface="Arial" panose="020B0604020202020204" pitchFamily="34" charset="0"/>
              </a:rPr>
              <a:t> daní, poplatkem nebo jiným obdobným peněžitým plněním jen proto, že ve smyslu </a:t>
            </a:r>
            <a:r>
              <a:rPr lang="cs-CZ" sz="2800" b="0" i="0" u="none" strike="noStrike" dirty="0">
                <a:solidFill>
                  <a:schemeClr val="tx1"/>
                </a:solidFill>
                <a:effectLst/>
                <a:latin typeface="Arial" panose="020B0604020202020204" pitchFamily="34" charset="0"/>
              </a:rPr>
              <a:t>§ 2 odst. 3 písm. b/</a:t>
            </a:r>
            <a:r>
              <a:rPr lang="cs-CZ" sz="2800" b="0" i="0" dirty="0">
                <a:solidFill>
                  <a:schemeClr val="tx1"/>
                </a:solidFill>
                <a:effectLst/>
                <a:latin typeface="Arial" panose="020B0604020202020204" pitchFamily="34" charset="0"/>
              </a:rPr>
              <a:t> </a:t>
            </a:r>
            <a:r>
              <a:rPr lang="cs-CZ" sz="2800" b="0" i="0" u="none" strike="noStrike" dirty="0">
                <a:solidFill>
                  <a:schemeClr val="tx1"/>
                </a:solidFill>
                <a:effectLst/>
                <a:latin typeface="Arial" panose="020B0604020202020204" pitchFamily="34" charset="0"/>
              </a:rPr>
              <a:t>daňového řádu</a:t>
            </a:r>
            <a:r>
              <a:rPr lang="cs-CZ" sz="2800" b="0" i="0" dirty="0">
                <a:solidFill>
                  <a:schemeClr val="tx1"/>
                </a:solidFill>
                <a:effectLst/>
                <a:latin typeface="Arial" panose="020B0604020202020204" pitchFamily="34" charset="0"/>
              </a:rPr>
              <a:t> se pro účely </a:t>
            </a:r>
            <a:r>
              <a:rPr lang="cs-CZ" sz="2800" b="0" i="0" u="none" strike="noStrike" dirty="0">
                <a:solidFill>
                  <a:schemeClr val="tx1"/>
                </a:solidFill>
                <a:effectLst/>
                <a:latin typeface="Arial" panose="020B0604020202020204" pitchFamily="34" charset="0"/>
              </a:rPr>
              <a:t>daňového řádu</a:t>
            </a:r>
            <a:r>
              <a:rPr lang="cs-CZ" sz="2800" b="0" i="0" dirty="0">
                <a:solidFill>
                  <a:schemeClr val="tx1"/>
                </a:solidFill>
                <a:effectLst/>
                <a:latin typeface="Arial" panose="020B0604020202020204" pitchFamily="34" charset="0"/>
              </a:rPr>
              <a:t> rozumí daní peněžité plnění, pokud zákon stanoví, že se při jeho správě postupuje podle </a:t>
            </a:r>
            <a:r>
              <a:rPr lang="cs-CZ" sz="2800" b="0" i="0" u="none" strike="noStrike" dirty="0">
                <a:solidFill>
                  <a:schemeClr val="tx1"/>
                </a:solidFill>
                <a:effectLst/>
                <a:latin typeface="Arial" panose="020B0604020202020204" pitchFamily="34" charset="0"/>
              </a:rPr>
              <a:t>daňového řádu</a:t>
            </a:r>
            <a:r>
              <a:rPr lang="cs-CZ" sz="2800" b="0" i="0" dirty="0">
                <a:solidFill>
                  <a:schemeClr val="tx1"/>
                </a:solidFill>
                <a:effectLst/>
                <a:latin typeface="Arial" panose="020B0604020202020204" pitchFamily="34" charset="0"/>
              </a:rPr>
              <a:t>.</a:t>
            </a:r>
          </a:p>
          <a:p>
            <a:pPr algn="l"/>
            <a:endParaRPr lang="cs-CZ" sz="2800" dirty="0">
              <a:latin typeface="Arial" panose="020B0604020202020204" pitchFamily="34" charset="0"/>
            </a:endParaRPr>
          </a:p>
          <a:p>
            <a:r>
              <a:rPr lang="cs-CZ" sz="2800" b="0" i="0" dirty="0">
                <a:solidFill>
                  <a:srgbClr val="000000"/>
                </a:solidFill>
                <a:effectLst/>
                <a:latin typeface="Arial" panose="020B0604020202020204" pitchFamily="34" charset="0"/>
              </a:rPr>
              <a:t>(29 </a:t>
            </a:r>
            <a:r>
              <a:rPr lang="cs-CZ" sz="2800" b="0" i="0" dirty="0" err="1">
                <a:solidFill>
                  <a:srgbClr val="000000"/>
                </a:solidFill>
                <a:effectLst/>
                <a:latin typeface="Arial" panose="020B0604020202020204" pitchFamily="34" charset="0"/>
              </a:rPr>
              <a:t>ICdo</a:t>
            </a:r>
            <a:r>
              <a:rPr lang="cs-CZ" sz="2800" b="0" i="0" dirty="0">
                <a:solidFill>
                  <a:srgbClr val="000000"/>
                </a:solidFill>
                <a:effectLst/>
                <a:latin typeface="Arial" panose="020B0604020202020204" pitchFamily="34" charset="0"/>
              </a:rPr>
              <a:t> 23/2016 - Rozsudek </a:t>
            </a:r>
            <a:r>
              <a:rPr lang="cs-CZ" sz="2800" b="0" i="1" dirty="0">
                <a:solidFill>
                  <a:srgbClr val="000000"/>
                </a:solidFill>
                <a:effectLst/>
                <a:latin typeface="Arial" panose="020B0604020202020204" pitchFamily="34" charset="0"/>
              </a:rPr>
              <a:t>NS</a:t>
            </a:r>
            <a:r>
              <a:rPr lang="cs-CZ" sz="2800" b="0" i="0" dirty="0">
                <a:solidFill>
                  <a:srgbClr val="000000"/>
                </a:solidFill>
                <a:effectLst/>
                <a:latin typeface="Arial" panose="020B0604020202020204" pitchFamily="34" charset="0"/>
              </a:rPr>
              <a:t> ze dne 27.03.2018)</a:t>
            </a:r>
          </a:p>
          <a:p>
            <a:pPr algn="l"/>
            <a:endParaRPr lang="cs-CZ"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877871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1"/>
          <p:cNvSpPr txBox="1"/>
          <p:nvPr/>
        </p:nvSpPr>
        <p:spPr>
          <a:xfrm>
            <a:off x="2277979" y="625100"/>
            <a:ext cx="9445119" cy="501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800"/>
              <a:buFont typeface="Century Gothic"/>
              <a:buNone/>
            </a:pPr>
            <a:r>
              <a:rPr lang="cs-CZ" sz="3200" b="1" i="0" u="none" strike="noStrike" cap="none" dirty="0">
                <a:solidFill>
                  <a:srgbClr val="FF0000"/>
                </a:solidFill>
                <a:latin typeface="Century Gothic"/>
                <a:ea typeface="Century Gothic"/>
                <a:cs typeface="Century Gothic"/>
                <a:sym typeface="Century Gothic"/>
              </a:rPr>
              <a:t>Jiné způsoby uplatňování pohledávek</a:t>
            </a:r>
            <a:endParaRPr dirty="0"/>
          </a:p>
          <a:p>
            <a:pPr marL="0" marR="0" lvl="0" indent="0" algn="l" rtl="0">
              <a:lnSpc>
                <a:spcPct val="100000"/>
              </a:lnSpc>
              <a:spcBef>
                <a:spcPts val="0"/>
              </a:spcBef>
              <a:spcAft>
                <a:spcPts val="0"/>
              </a:spcAft>
              <a:buClr>
                <a:srgbClr val="FF0000"/>
              </a:buClr>
              <a:buSzPts val="800"/>
              <a:buFont typeface="Century Gothic"/>
              <a:buNone/>
            </a:pPr>
            <a:r>
              <a:rPr lang="cs-CZ" sz="3200" b="1" i="0" u="none" strike="noStrike" cap="none" dirty="0">
                <a:solidFill>
                  <a:srgbClr val="FF0000"/>
                </a:solidFill>
                <a:latin typeface="Century Gothic"/>
                <a:ea typeface="Century Gothic"/>
                <a:cs typeface="Century Gothic"/>
                <a:sym typeface="Century Gothic"/>
              </a:rPr>
              <a:t>§ 203</a:t>
            </a:r>
            <a:endParaRPr dirty="0"/>
          </a:p>
          <a:p>
            <a:pPr marL="0" marR="0" lvl="0" indent="0" algn="l" rtl="0">
              <a:lnSpc>
                <a:spcPct val="100000"/>
              </a:lnSpc>
              <a:spcBef>
                <a:spcPts val="0"/>
              </a:spcBef>
              <a:spcAft>
                <a:spcPts val="0"/>
              </a:spcAft>
              <a:buClr>
                <a:srgbClr val="000000"/>
              </a:buClr>
              <a:buSzPts val="800"/>
              <a:buFont typeface="Arial"/>
              <a:buNone/>
            </a:pPr>
            <a:endParaRPr sz="32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800"/>
              <a:buFont typeface="Century Gothic"/>
              <a:buNone/>
            </a:pPr>
            <a:r>
              <a:rPr lang="cs-CZ" sz="3200" b="1" i="0" u="none" strike="noStrike" cap="none" dirty="0">
                <a:solidFill>
                  <a:schemeClr val="dk1"/>
                </a:solidFill>
                <a:latin typeface="Century Gothic"/>
                <a:ea typeface="Century Gothic"/>
                <a:cs typeface="Century Gothic"/>
                <a:sym typeface="Century Gothic"/>
              </a:rPr>
              <a:t>(1)</a:t>
            </a:r>
            <a:r>
              <a:rPr lang="cs-CZ" sz="3200" b="0" i="0" u="none" strike="noStrike" cap="none" dirty="0">
                <a:solidFill>
                  <a:schemeClr val="dk1"/>
                </a:solidFill>
                <a:latin typeface="Century Gothic"/>
                <a:ea typeface="Century Gothic"/>
                <a:cs typeface="Century Gothic"/>
                <a:sym typeface="Century Gothic"/>
              </a:rPr>
              <a:t> Není-li dále stanoveno jinak, pohledávky za majetkovou podstatou a pohledávky jim postavené na roveň se uplatňují písemně vůči osobě s dispozičními oprávněními. O uplatnění takové pohledávky věřitel současně vždy vyrozumí insolvenčního správce; náležitosti tohoto vyrozumění stanoví prováděcí právní předpis.</a:t>
            </a:r>
            <a:endParaRPr dirty="0"/>
          </a:p>
        </p:txBody>
      </p:sp>
    </p:spTree>
  </p:cSld>
  <p:clrMapOvr>
    <a:masterClrMapping/>
  </p:clrMapOvr>
  <p:transition spd="slow">
    <p:fade thruBlk="1"/>
  </p:transition>
</p:sld>
</file>

<file path=ppt/theme/theme1.xml><?xml version="1.0" encoding="utf-8"?>
<a:theme xmlns:a="http://schemas.openxmlformats.org/drawingml/2006/main" name="Stébla">
  <a:themeElements>
    <a:clrScheme name="Stupně šedé">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12564</TotalTime>
  <Words>10556</Words>
  <Application>Microsoft Office PowerPoint</Application>
  <PresentationFormat>Širokoúhlá obrazovka</PresentationFormat>
  <Paragraphs>532</Paragraphs>
  <Slides>130</Slides>
  <Notes>57</Notes>
  <HiddenSlides>0</HiddenSlides>
  <MMClips>0</MMClips>
  <ScaleCrop>false</ScaleCrop>
  <HeadingPairs>
    <vt:vector size="8" baseType="variant">
      <vt:variant>
        <vt:lpstr>Použitá písma</vt:lpstr>
      </vt:variant>
      <vt:variant>
        <vt:i4>14</vt:i4>
      </vt:variant>
      <vt:variant>
        <vt:lpstr>Motiv</vt:lpstr>
      </vt:variant>
      <vt:variant>
        <vt:i4>1</vt:i4>
      </vt:variant>
      <vt:variant>
        <vt:lpstr>Vložené servery OLE</vt:lpstr>
      </vt:variant>
      <vt:variant>
        <vt:i4>1</vt:i4>
      </vt:variant>
      <vt:variant>
        <vt:lpstr>Nadpisy snímků</vt:lpstr>
      </vt:variant>
      <vt:variant>
        <vt:i4>130</vt:i4>
      </vt:variant>
    </vt:vector>
  </HeadingPairs>
  <TitlesOfParts>
    <vt:vector size="146" baseType="lpstr">
      <vt:lpstr>Inter</vt:lpstr>
      <vt:lpstr>Slabo 27px</vt:lpstr>
      <vt:lpstr>Arial</vt:lpstr>
      <vt:lpstr>Noto Sans Symbols</vt:lpstr>
      <vt:lpstr>Georgia</vt:lpstr>
      <vt:lpstr>ArialMT</vt:lpstr>
      <vt:lpstr>Helvetica Neue</vt:lpstr>
      <vt:lpstr>Roboto</vt:lpstr>
      <vt:lpstr>Calibri</vt:lpstr>
      <vt:lpstr>EB Garamond</vt:lpstr>
      <vt:lpstr>Century Gothic</vt:lpstr>
      <vt:lpstr>Times New Roman</vt:lpstr>
      <vt:lpstr>Trebuchet MS</vt:lpstr>
      <vt:lpstr>Open Sans</vt:lpstr>
      <vt:lpstr>Stébla</vt:lpstr>
      <vt:lpstr>Visio.Drawing.15</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Vlastimil Veselý</dc:creator>
  <cp:lastModifiedBy>Vlastimil Veselý</cp:lastModifiedBy>
  <cp:revision>99</cp:revision>
  <dcterms:modified xsi:type="dcterms:W3CDTF">2025-03-10T13:46:23Z</dcterms:modified>
</cp:coreProperties>
</file>