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Lst>
  <p:notesMasterIdLst>
    <p:notesMasterId r:id="rId89"/>
  </p:notesMasterIdLst>
  <p:sldIdLst>
    <p:sldId id="671" r:id="rId3"/>
    <p:sldId id="662" r:id="rId4"/>
    <p:sldId id="676" r:id="rId5"/>
    <p:sldId id="395" r:id="rId6"/>
    <p:sldId id="258" r:id="rId7"/>
    <p:sldId id="259" r:id="rId8"/>
    <p:sldId id="260" r:id="rId9"/>
    <p:sldId id="261" r:id="rId10"/>
    <p:sldId id="264" r:id="rId11"/>
    <p:sldId id="265" r:id="rId12"/>
    <p:sldId id="266" r:id="rId13"/>
    <p:sldId id="267" r:id="rId14"/>
    <p:sldId id="268" r:id="rId15"/>
    <p:sldId id="269" r:id="rId16"/>
    <p:sldId id="448" r:id="rId17"/>
    <p:sldId id="451" r:id="rId18"/>
    <p:sldId id="457" r:id="rId19"/>
    <p:sldId id="452" r:id="rId20"/>
    <p:sldId id="454" r:id="rId21"/>
    <p:sldId id="455" r:id="rId22"/>
    <p:sldId id="456" r:id="rId23"/>
    <p:sldId id="270" r:id="rId24"/>
    <p:sldId id="271" r:id="rId25"/>
    <p:sldId id="272" r:id="rId26"/>
    <p:sldId id="273" r:id="rId27"/>
    <p:sldId id="274" r:id="rId28"/>
    <p:sldId id="275" r:id="rId29"/>
    <p:sldId id="277" r:id="rId30"/>
    <p:sldId id="432" r:id="rId31"/>
    <p:sldId id="278" r:id="rId32"/>
    <p:sldId id="276" r:id="rId33"/>
    <p:sldId id="280" r:id="rId34"/>
    <p:sldId id="281" r:id="rId35"/>
    <p:sldId id="282" r:id="rId36"/>
    <p:sldId id="283" r:id="rId37"/>
    <p:sldId id="284" r:id="rId38"/>
    <p:sldId id="285" r:id="rId39"/>
    <p:sldId id="286" r:id="rId40"/>
    <p:sldId id="287" r:id="rId41"/>
    <p:sldId id="288" r:id="rId42"/>
    <p:sldId id="289" r:id="rId43"/>
    <p:sldId id="290" r:id="rId44"/>
    <p:sldId id="294" r:id="rId45"/>
    <p:sldId id="296" r:id="rId46"/>
    <p:sldId id="297" r:id="rId47"/>
    <p:sldId id="298" r:id="rId48"/>
    <p:sldId id="299" r:id="rId49"/>
    <p:sldId id="300" r:id="rId50"/>
    <p:sldId id="301" r:id="rId51"/>
    <p:sldId id="449" r:id="rId52"/>
    <p:sldId id="302" r:id="rId53"/>
    <p:sldId id="303" r:id="rId54"/>
    <p:sldId id="304" r:id="rId55"/>
    <p:sldId id="305" r:id="rId56"/>
    <p:sldId id="306" r:id="rId57"/>
    <p:sldId id="307" r:id="rId58"/>
    <p:sldId id="308" r:id="rId59"/>
    <p:sldId id="309" r:id="rId60"/>
    <p:sldId id="310" r:id="rId61"/>
    <p:sldId id="311" r:id="rId62"/>
    <p:sldId id="450" r:id="rId63"/>
    <p:sldId id="312" r:id="rId64"/>
    <p:sldId id="313" r:id="rId65"/>
    <p:sldId id="314" r:id="rId66"/>
    <p:sldId id="315" r:id="rId67"/>
    <p:sldId id="316" r:id="rId68"/>
    <p:sldId id="317" r:id="rId69"/>
    <p:sldId id="318" r:id="rId70"/>
    <p:sldId id="319" r:id="rId71"/>
    <p:sldId id="320" r:id="rId72"/>
    <p:sldId id="321" r:id="rId73"/>
    <p:sldId id="323" r:id="rId74"/>
    <p:sldId id="324" r:id="rId75"/>
    <p:sldId id="325" r:id="rId76"/>
    <p:sldId id="326" r:id="rId77"/>
    <p:sldId id="327" r:id="rId78"/>
    <p:sldId id="328" r:id="rId79"/>
    <p:sldId id="329" r:id="rId80"/>
    <p:sldId id="330" r:id="rId81"/>
    <p:sldId id="331" r:id="rId82"/>
    <p:sldId id="332" r:id="rId83"/>
    <p:sldId id="333" r:id="rId84"/>
    <p:sldId id="677" r:id="rId85"/>
    <p:sldId id="678" r:id="rId86"/>
    <p:sldId id="402" r:id="rId87"/>
    <p:sldId id="392" r:id="rId88"/>
  </p:sldIdLst>
  <p:sldSz cx="12192000" cy="6858000"/>
  <p:notesSz cx="6858000" cy="9144000"/>
  <p:embeddedFontLst>
    <p:embeddedFont>
      <p:font typeface="Arial Black" panose="020B0A04020102020204" pitchFamily="34" charset="0"/>
      <p:regular r:id="rId90"/>
      <p:bold r:id="rId91"/>
    </p:embeddedFont>
    <p:embeddedFont>
      <p:font typeface="Century Gothic" panose="020B050202020202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642097-CDF0-4509-9C55-BC776402F6CA}">
  <a:tblStyle styleId="{6E642097-CDF0-4509-9C55-BC776402F6C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7E6"/>
          </a:solidFill>
        </a:fill>
      </a:tcStyle>
    </a:wholeTbl>
    <a:band1H>
      <a:tcTxStyle/>
      <a:tcStyle>
        <a:tcBdr/>
        <a:fill>
          <a:solidFill>
            <a:srgbClr val="E0CCCA"/>
          </a:solidFill>
        </a:fill>
      </a:tcStyle>
    </a:band1H>
    <a:band2H>
      <a:tcTxStyle/>
      <a:tcStyle>
        <a:tcBdr/>
      </a:tcStyle>
    </a:band2H>
    <a:band1V>
      <a:tcTxStyle/>
      <a:tcStyle>
        <a:tcBdr/>
        <a:fill>
          <a:solidFill>
            <a:srgbClr val="E0C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1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4.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2</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489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31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6</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Doporučení nástěnek</a:t>
            </a:r>
            <a:endParaRPr/>
          </a:p>
        </p:txBody>
      </p:sp>
      <p:sp>
        <p:nvSpPr>
          <p:cNvPr id="390" name="Google Shape;39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9</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Letadlo a datová schránka</a:t>
            </a:r>
            <a:endParaRPr/>
          </a:p>
        </p:txBody>
      </p:sp>
      <p:sp>
        <p:nvSpPr>
          <p:cNvPr id="537" name="Google Shape;53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76</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23" name="Google Shape;2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Google Shape;43;p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3"/>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1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3"/>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5" name="Google Shape;135;p1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6" name="Google Shape;136;p1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40" name="Google Shape;140;p1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5"/>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15"/>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1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6"/>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3" name="Google Shape;153;p1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0" name="Google Shape;160;p1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ázdný" type="blank">
  <p:cSld name="Prázdný">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348910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4323810"/>
            <a:ext cx="1744652" cy="778589"/>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72507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891729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áhlaví části" type="secHead">
  <p:cSld name="Záhlaví části">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70744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va obsahy" type="twoObj">
  <p:cSld name="Dva obsah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Shape 7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90400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64" name="Google Shape;64;p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orovnání" type="twoTxTwoObj">
  <p:cSld name="Porovnání">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Shape 8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68545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ouze nadpis" type="titleOnly">
  <p:cSld name="Pouze nadpis">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898885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bsah s titulkem" type="objTx">
  <p:cSld name="Obsah s titulkem">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989762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rázek s titulkem" type="picTx">
  <p:cSld name="Obrázek s titulkem">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897716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28452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23" name="Shape 12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1958469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119692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40" name="Shape 14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496279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Shape 14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531390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dpis a svislý text" type="vertTx">
  <p:cSld name="Nadpis a svislý 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17250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1" name="Google Shape;71;p6"/>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2" name="Google Shape;72;p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vislý nadpis a text" type="vertTitleAndTx">
  <p:cSld name="Svislý nadpis a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29260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9" name="Google Shape;79;p7"/>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0" name="Google Shape;80;p7"/>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1" name="Google Shape;81;p7"/>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2" name="Google Shape;82;p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9"/>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0"/>
          <p:cNvSpPr>
            <a:spLocks noGrp="1"/>
          </p:cNvSpPr>
          <p:nvPr>
            <p:ph type="pic" idx="2"/>
          </p:nvPr>
        </p:nvSpPr>
        <p:spPr>
          <a:xfrm>
            <a:off x="2589212" y="634965"/>
            <a:ext cx="8915400" cy="3854970"/>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4" name="Google Shape;104;p1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1" name="Google Shape;111;p1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8" name="Google Shape;118;p12"/>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9" name="Google Shape;119;p1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2"/>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23" name="Google Shape;123;p12"/>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7222" y="-786"/>
            <a:ext cx="2356674" cy="6854039"/>
            <a:chOff x="6627813" y="194833"/>
            <a:chExt cx="1952625" cy="5678918"/>
          </a:xfrm>
        </p:grpSpPr>
        <p:sp>
          <p:nvSpPr>
            <p:cNvPr id="24" name="Google Shape;24;p1"/>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384506617"/>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spmo.c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title="Surikata">
            <a:hlinkClick r:id="" action="ppaction://media"/>
            <a:extLst>
              <a:ext uri="{FF2B5EF4-FFF2-40B4-BE49-F238E27FC236}">
                <a16:creationId xmlns:a16="http://schemas.microsoft.com/office/drawing/2014/main" id="{48E9F7E3-D0D2-86C6-946B-07FF7F0442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64853"/>
          </a:xfrm>
          <a:prstGeom prst="rect">
            <a:avLst/>
          </a:prstGeom>
        </p:spPr>
      </p:pic>
      <p:sp>
        <p:nvSpPr>
          <p:cNvPr id="3" name="TextovéPole 2">
            <a:extLst>
              <a:ext uri="{FF2B5EF4-FFF2-40B4-BE49-F238E27FC236}">
                <a16:creationId xmlns:a16="http://schemas.microsoft.com/office/drawing/2014/main" id="{C269E43F-63A3-A0C0-EDFD-0D8EE156A798}"/>
              </a:ext>
            </a:extLst>
          </p:cNvPr>
          <p:cNvSpPr txBox="1"/>
          <p:nvPr/>
        </p:nvSpPr>
        <p:spPr>
          <a:xfrm>
            <a:off x="1197735" y="1909812"/>
            <a:ext cx="3296992" cy="2246769"/>
          </a:xfrm>
          <a:prstGeom prst="rect">
            <a:avLst/>
          </a:prstGeom>
          <a:noFill/>
        </p:spPr>
        <p:txBody>
          <a:bodyPr wrap="square" rtlCol="0">
            <a:spAutoFit/>
          </a:bodyPr>
          <a:lstStyle/>
          <a:p>
            <a:r>
              <a:rPr lang="cs-CZ" sz="2800" b="1" dirty="0"/>
              <a:t>Už nic nehledejte,…</a:t>
            </a:r>
          </a:p>
          <a:p>
            <a:endParaRPr lang="cs-CZ" sz="2800" b="1" dirty="0"/>
          </a:p>
          <a:p>
            <a:r>
              <a:rPr lang="cs-CZ" sz="2800" b="1" dirty="0"/>
              <a:t>… nikam nechoďte…</a:t>
            </a:r>
          </a:p>
          <a:p>
            <a:endParaRPr lang="cs-CZ" sz="2800" b="1" dirty="0"/>
          </a:p>
          <a:p>
            <a:endParaRPr lang="cs-CZ" sz="2800" b="1" dirty="0"/>
          </a:p>
        </p:txBody>
      </p:sp>
      <p:sp>
        <p:nvSpPr>
          <p:cNvPr id="4" name="TextovéPole 3">
            <a:extLst>
              <a:ext uri="{FF2B5EF4-FFF2-40B4-BE49-F238E27FC236}">
                <a16:creationId xmlns:a16="http://schemas.microsoft.com/office/drawing/2014/main" id="{E84D885F-E40D-232D-8CB1-55C8502C03C4}"/>
              </a:ext>
            </a:extLst>
          </p:cNvPr>
          <p:cNvSpPr txBox="1"/>
          <p:nvPr/>
        </p:nvSpPr>
        <p:spPr>
          <a:xfrm>
            <a:off x="1197735" y="4447553"/>
            <a:ext cx="3177205" cy="523220"/>
          </a:xfrm>
          <a:prstGeom prst="rect">
            <a:avLst/>
          </a:prstGeom>
          <a:noFill/>
        </p:spPr>
        <p:txBody>
          <a:bodyPr wrap="square" rtlCol="0">
            <a:spAutoFit/>
          </a:bodyPr>
          <a:lstStyle/>
          <a:p>
            <a:r>
              <a:rPr lang="cs-CZ" sz="2800" b="1" dirty="0"/>
              <a:t>…za chvíli začínáme!</a:t>
            </a:r>
          </a:p>
        </p:txBody>
      </p:sp>
    </p:spTree>
    <p:extLst>
      <p:ext uri="{BB962C8B-B14F-4D97-AF65-F5344CB8AC3E}">
        <p14:creationId xmlns:p14="http://schemas.microsoft.com/office/powerpoint/2010/main" val="40553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Z důvodové zprávy:</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„V případě elektronické komunikace je tak předpokládáno užití zákona č 300/2008 Sb., o elektronické komunikaci a autorizované konverzi dokumentů, připraveného v rámci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e-governmentu, s cílem sjednotit tuto oblast pro všechny orgány veřejné moci včetně soudů.“</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p:nvPr/>
        </p:nvSpPr>
        <p:spPr>
          <a:xfrm>
            <a:off x="595745" y="637309"/>
            <a:ext cx="11499273" cy="53860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200" b="1" dirty="0">
                <a:solidFill>
                  <a:schemeClr val="dk1"/>
                </a:solidFill>
                <a:latin typeface="+mn-lt"/>
                <a:ea typeface="Century Gothic"/>
                <a:cs typeface="Century Gothic"/>
                <a:sym typeface="Century Gothic"/>
              </a:rPr>
              <a:t>1 </a:t>
            </a:r>
            <a:r>
              <a:rPr lang="cs-CZ" sz="3200" b="1" dirty="0" err="1">
                <a:solidFill>
                  <a:schemeClr val="dk1"/>
                </a:solidFill>
                <a:latin typeface="+mn-lt"/>
                <a:ea typeface="Century Gothic"/>
                <a:cs typeface="Century Gothic"/>
                <a:sym typeface="Century Gothic"/>
              </a:rPr>
              <a:t>Afs</a:t>
            </a:r>
            <a:r>
              <a:rPr lang="cs-CZ" sz="3200" b="1" dirty="0">
                <a:solidFill>
                  <a:schemeClr val="dk1"/>
                </a:solidFill>
                <a:latin typeface="+mn-lt"/>
                <a:ea typeface="Century Gothic"/>
                <a:cs typeface="Century Gothic"/>
                <a:sym typeface="Century Gothic"/>
              </a:rPr>
              <a:t> 86/2007-35</a:t>
            </a:r>
            <a:endParaRPr dirty="0">
              <a:latin typeface="+mn-lt"/>
            </a:endParaRPr>
          </a:p>
          <a:p>
            <a:pPr marL="0" marR="0" lvl="0" indent="0" algn="l" rtl="0">
              <a:spcBef>
                <a:spcPts val="0"/>
              </a:spcBef>
              <a:spcAft>
                <a:spcPts val="0"/>
              </a:spcAft>
              <a:buNone/>
            </a:pPr>
            <a:r>
              <a:rPr lang="cs-CZ" sz="2800" b="1" dirty="0">
                <a:solidFill>
                  <a:schemeClr val="dk1"/>
                </a:solidFill>
                <a:latin typeface="+mn-lt"/>
                <a:ea typeface="Century Gothic"/>
                <a:cs typeface="Century Gothic"/>
                <a:sym typeface="Century Gothic"/>
              </a:rPr>
              <a:t>Jestliže tedy na straně jedné je nutno trvat na tom, aby bylo řádně doručováno, neboť v opačném  případě účastníci řízení mohou být výrazně dotčeni na svých právech, na straně druhé nelze přijmout formalistický přístup těchto účastníků.</a:t>
            </a:r>
            <a:endParaRPr dirty="0">
              <a:latin typeface="+mn-lt"/>
            </a:endParaRPr>
          </a:p>
          <a:p>
            <a:pPr marL="0" marR="0" lvl="0" indent="0" algn="l" rtl="0">
              <a:spcBef>
                <a:spcPts val="0"/>
              </a:spcBef>
              <a:spcAft>
                <a:spcPts val="0"/>
              </a:spcAft>
              <a:buNone/>
            </a:pPr>
            <a:endParaRPr sz="2800" b="1" dirty="0">
              <a:solidFill>
                <a:schemeClr val="dk1"/>
              </a:solidFill>
              <a:latin typeface="+mn-lt"/>
              <a:ea typeface="Century Gothic"/>
              <a:cs typeface="Century Gothic"/>
              <a:sym typeface="Century Gothic"/>
            </a:endParaRPr>
          </a:p>
          <a:p>
            <a:pPr marL="0" marR="0" lvl="0" indent="0" algn="ctr" rtl="0">
              <a:spcBef>
                <a:spcPts val="0"/>
              </a:spcBef>
              <a:spcAft>
                <a:spcPts val="0"/>
              </a:spcAft>
              <a:buNone/>
            </a:pPr>
            <a:r>
              <a:rPr lang="cs-CZ" sz="3200" b="1" dirty="0">
                <a:solidFill>
                  <a:schemeClr val="dk1"/>
                </a:solidFill>
                <a:latin typeface="+mn-lt"/>
                <a:ea typeface="Century Gothic"/>
                <a:cs typeface="Century Gothic"/>
                <a:sym typeface="Century Gothic"/>
              </a:rPr>
              <a:t>1Afs 148/2008-73</a:t>
            </a:r>
            <a:endParaRPr dirty="0">
              <a:latin typeface="+mn-lt"/>
            </a:endParaRPr>
          </a:p>
          <a:p>
            <a:pPr marL="0" marR="0" lvl="0" indent="0" algn="l" rtl="0">
              <a:spcBef>
                <a:spcPts val="0"/>
              </a:spcBef>
              <a:spcAft>
                <a:spcPts val="0"/>
              </a:spcAft>
              <a:buNone/>
            </a:pPr>
            <a:r>
              <a:rPr lang="cs-CZ" sz="2800" b="1" dirty="0">
                <a:solidFill>
                  <a:schemeClr val="dk1"/>
                </a:solidFill>
                <a:latin typeface="+mn-lt"/>
                <a:ea typeface="Century Gothic"/>
                <a:cs typeface="Century Gothic"/>
                <a:sym typeface="Century Gothic"/>
              </a:rPr>
              <a:t>Je-li totiž adresát s obsahem písemnosti obeznámen, potom otázka, zda bylo doručení vykonáno předepsaným způsobem, nemá význam. Nedodržení normy tedy samo o sobě neznamená, že se doručení musí opakovat, rozhodující je, zda se daná písemnost dostala do rukou adresáta.</a:t>
            </a:r>
            <a:endParaRPr dirty="0">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p:nvPr/>
        </p:nvSpPr>
        <p:spPr>
          <a:xfrm>
            <a:off x="457201" y="633004"/>
            <a:ext cx="11734799"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Další doručení </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Není-li možné doručení dle § 39 odst. 1, pak:</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a) Prostřednictvím provozovatelem poštovních služeb</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b) Úřední osobou určenou pro doručování</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c) Jiným orgánem, o  němž to stanoví zákon</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p:nvPr/>
        </p:nvSpPr>
        <p:spPr>
          <a:xfrm>
            <a:off x="457201" y="1325056"/>
            <a:ext cx="11734799" cy="41549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Prostřednictvím provozovatelem poštovních služeb</a:t>
            </a:r>
            <a:endParaRPr dirty="0">
              <a:latin typeface="+mn-lt"/>
            </a:endParaRPr>
          </a:p>
          <a:p>
            <a:pPr marL="0" marR="0" lvl="0" indent="0" algn="ctr"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Více provozovatelů – je jich celkem 64 </a:t>
            </a:r>
            <a:r>
              <a:rPr lang="cs-CZ" sz="2800" b="1" dirty="0">
                <a:solidFill>
                  <a:schemeClr val="dk1"/>
                </a:solidFill>
                <a:latin typeface="+mn-lt"/>
                <a:ea typeface="Century Gothic"/>
                <a:cs typeface="Century Gothic"/>
                <a:sym typeface="Century Gothic"/>
              </a:rPr>
              <a:t>(http://www.ctu.cz/</a:t>
            </a:r>
            <a:r>
              <a:rPr lang="cs-CZ" sz="2800" b="1" dirty="0" err="1">
                <a:solidFill>
                  <a:schemeClr val="dk1"/>
                </a:solidFill>
                <a:latin typeface="+mn-lt"/>
                <a:ea typeface="Century Gothic"/>
                <a:cs typeface="Century Gothic"/>
                <a:sym typeface="Century Gothic"/>
              </a:rPr>
              <a:t>vyhledavaci-databaze</a:t>
            </a:r>
            <a:r>
              <a:rPr lang="cs-CZ" sz="2800" b="1" dirty="0">
                <a:solidFill>
                  <a:schemeClr val="dk1"/>
                </a:solidFill>
                <a:latin typeface="+mn-lt"/>
                <a:ea typeface="Century Gothic"/>
                <a:cs typeface="Century Gothic"/>
                <a:sym typeface="Century Gothic"/>
              </a:rPr>
              <a:t>/evidence-provozovatelu-poskytujicich-nebo-zajistujicich-postovni-služby)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Uzavření poštovní smlouvy – doručování podle daňového řádu (§ 39 odst. 3)</a:t>
            </a:r>
            <a:endParaRPr dirty="0">
              <a:latin typeface="+mn-lt"/>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p:nvPr/>
        </p:nvSpPr>
        <p:spPr>
          <a:xfrm>
            <a:off x="457201" y="1294396"/>
            <a:ext cx="11734799" cy="48936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Prostřednictvím provozovatelem poštovních služeb</a:t>
            </a:r>
            <a:endParaRPr dirty="0">
              <a:latin typeface="+mn-lt"/>
            </a:endParaRPr>
          </a:p>
          <a:p>
            <a:pPr marL="0" marR="0" lvl="0" indent="0" algn="ctr" rtl="0">
              <a:spcBef>
                <a:spcPts val="0"/>
              </a:spcBef>
              <a:spcAft>
                <a:spcPts val="0"/>
              </a:spcAft>
              <a:buNone/>
            </a:pPr>
            <a:endParaRPr sz="3600" b="1" dirty="0">
              <a:solidFill>
                <a:srgbClr val="FF0000"/>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Pro správné doručení je nutné dodržet zákonný postup, především pak:</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 44 – doručování fyzickým osobám </a:t>
            </a:r>
            <a:endParaRPr dirty="0">
              <a:latin typeface="+mn-lt"/>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4E5E530-BBC4-45DD-8A8B-64F875908334}"/>
              </a:ext>
            </a:extLst>
          </p:cNvPr>
          <p:cNvSpPr txBox="1"/>
          <p:nvPr/>
        </p:nvSpPr>
        <p:spPr>
          <a:xfrm>
            <a:off x="270588" y="139960"/>
            <a:ext cx="11921411" cy="6247864"/>
          </a:xfrm>
          <a:prstGeom prst="rect">
            <a:avLst/>
          </a:prstGeom>
          <a:noFill/>
        </p:spPr>
        <p:txBody>
          <a:bodyPr wrap="square">
            <a:spAutoFit/>
          </a:bodyPr>
          <a:lstStyle/>
          <a:p>
            <a:pPr algn="just"/>
            <a:r>
              <a:rPr lang="cs-CZ" sz="2000" b="1" i="0" dirty="0">
                <a:solidFill>
                  <a:srgbClr val="FF8400"/>
                </a:solidFill>
                <a:effectLst/>
                <a:latin typeface="+mn-lt"/>
              </a:rPr>
              <a:t>§ 44</a:t>
            </a:r>
          </a:p>
          <a:p>
            <a:pPr algn="l"/>
            <a:r>
              <a:rPr lang="cs-CZ" sz="2000" b="1" i="0" dirty="0">
                <a:solidFill>
                  <a:srgbClr val="08A8F8"/>
                </a:solidFill>
                <a:effectLst/>
                <a:latin typeface="+mn-lt"/>
              </a:rPr>
              <a:t>Doručování fyzickým osobám</a:t>
            </a:r>
          </a:p>
          <a:p>
            <a:pPr algn="just"/>
            <a:r>
              <a:rPr lang="cs-CZ" sz="2000" b="1" i="0" dirty="0">
                <a:solidFill>
                  <a:srgbClr val="000000"/>
                </a:solidFill>
                <a:effectLst/>
                <a:latin typeface="+mn-lt"/>
              </a:rPr>
              <a:t>(1)</a:t>
            </a:r>
            <a:r>
              <a:rPr lang="cs-CZ" sz="2000" b="0" i="0" dirty="0">
                <a:solidFill>
                  <a:srgbClr val="000000"/>
                </a:solidFill>
                <a:effectLst/>
                <a:latin typeface="+mn-lt"/>
              </a:rPr>
              <a:t> Fyzické osobě se doručuje </a:t>
            </a:r>
            <a:r>
              <a:rPr lang="cs-CZ" sz="2000" b="0" i="0" dirty="0">
                <a:solidFill>
                  <a:schemeClr val="accent1"/>
                </a:solidFill>
                <a:effectLst/>
                <a:latin typeface="+mn-lt"/>
              </a:rPr>
              <a:t>na adresu jejího místa pobytu</a:t>
            </a:r>
            <a:r>
              <a:rPr lang="cs-CZ" sz="2000" b="0" i="0" dirty="0">
                <a:solidFill>
                  <a:srgbClr val="000000"/>
                </a:solidFill>
                <a:effectLst/>
                <a:latin typeface="+mn-lt"/>
              </a:rPr>
              <a:t>, </a:t>
            </a:r>
            <a:r>
              <a:rPr lang="cs-CZ" sz="2000" b="0" i="0" dirty="0">
                <a:solidFill>
                  <a:srgbClr val="00B0F0"/>
                </a:solidFill>
                <a:effectLst/>
                <a:latin typeface="+mn-lt"/>
              </a:rPr>
              <a:t>na adresu evidovanou v informačním systému evidence obyvatel, na kterou jí mají být doručovány písemnosti</a:t>
            </a:r>
            <a:r>
              <a:rPr lang="cs-CZ" sz="2000" b="0" i="0" dirty="0">
                <a:solidFill>
                  <a:srgbClr val="000000"/>
                </a:solidFill>
                <a:effectLst/>
                <a:latin typeface="+mn-lt"/>
              </a:rPr>
              <a:t>, nebo </a:t>
            </a:r>
            <a:r>
              <a:rPr lang="cs-CZ" sz="2000" b="0" i="0" dirty="0">
                <a:solidFill>
                  <a:srgbClr val="92D050"/>
                </a:solidFill>
                <a:effectLst/>
                <a:latin typeface="+mn-lt"/>
              </a:rPr>
              <a:t>na adresu jejího bydliště v cizině.</a:t>
            </a:r>
          </a:p>
          <a:p>
            <a:pPr algn="just"/>
            <a:r>
              <a:rPr lang="cs-CZ" sz="2000" b="1" i="0" dirty="0">
                <a:solidFill>
                  <a:schemeClr val="accent6"/>
                </a:solidFill>
                <a:effectLst/>
                <a:latin typeface="+mn-lt"/>
              </a:rPr>
              <a:t>(2)</a:t>
            </a:r>
            <a:r>
              <a:rPr lang="cs-CZ" sz="2000" b="0" i="0" dirty="0">
                <a:solidFill>
                  <a:schemeClr val="accent6"/>
                </a:solidFill>
                <a:effectLst/>
                <a:latin typeface="+mn-lt"/>
              </a:rPr>
              <a:t> Pro doručování písemnosti, která souvisí s podnikatelskou činností fyzické osoby, se obdobně použije ustanovení o doručování právnickým osobám. Není-li fyzická osoba jako podnikatel zapsána ve veřejném rejstříku, doručuje se jí na adresu jejího místa pobytu.</a:t>
            </a:r>
          </a:p>
          <a:p>
            <a:pPr algn="just"/>
            <a:r>
              <a:rPr lang="cs-CZ" sz="2000" b="1" i="0" dirty="0">
                <a:solidFill>
                  <a:srgbClr val="000000"/>
                </a:solidFill>
                <a:effectLst/>
                <a:latin typeface="+mn-lt"/>
              </a:rPr>
              <a:t>(3)</a:t>
            </a:r>
            <a:r>
              <a:rPr lang="cs-CZ" sz="2000" b="0" i="0" dirty="0">
                <a:solidFill>
                  <a:srgbClr val="000000"/>
                </a:solidFill>
                <a:effectLst/>
                <a:latin typeface="+mn-lt"/>
              </a:rPr>
              <a:t> </a:t>
            </a:r>
            <a:r>
              <a:rPr lang="cs-CZ" sz="2000" b="0" i="0" dirty="0">
                <a:solidFill>
                  <a:srgbClr val="FFC000"/>
                </a:solidFill>
                <a:effectLst/>
                <a:latin typeface="+mn-lt"/>
              </a:rPr>
              <a:t>Pokud fyzická osoba požádá správce daně o doručování na jinou adresu v České republice, doručuje se písemnost na tuto adresu.</a:t>
            </a:r>
          </a:p>
          <a:p>
            <a:pPr algn="just"/>
            <a:r>
              <a:rPr lang="cs-CZ" sz="2000" b="1" i="0" dirty="0">
                <a:solidFill>
                  <a:srgbClr val="000000"/>
                </a:solidFill>
                <a:effectLst/>
                <a:latin typeface="+mn-lt"/>
              </a:rPr>
              <a:t>(4)</a:t>
            </a:r>
            <a:r>
              <a:rPr lang="cs-CZ" sz="2000" b="0" i="0" dirty="0">
                <a:solidFill>
                  <a:srgbClr val="000000"/>
                </a:solidFill>
                <a:effectLst/>
                <a:latin typeface="+mn-lt"/>
              </a:rPr>
              <a:t> </a:t>
            </a:r>
            <a:r>
              <a:rPr lang="cs-CZ" sz="2000" b="0" i="0" dirty="0">
                <a:solidFill>
                  <a:srgbClr val="FF0000"/>
                </a:solidFill>
                <a:effectLst/>
                <a:latin typeface="+mn-lt"/>
              </a:rPr>
              <a:t>Písemnost určená do vlastních rukou adresáta se doručuje přímo adresátovi. Nebyl-li adresát písemnosti, která má být doručena do vlastních rukou, na adrese pro doručování zastižen, písemnost se uloží a adresát se </a:t>
            </a:r>
            <a:r>
              <a:rPr lang="cs-CZ" sz="2000" b="0" i="0" u="sng" dirty="0">
                <a:solidFill>
                  <a:srgbClr val="FF0000"/>
                </a:solidFill>
                <a:effectLst/>
                <a:latin typeface="+mn-lt"/>
              </a:rPr>
              <a:t>vhodným způsobem upozorní, aby si ji ve lhůtě 10 dnů vyzvedl.</a:t>
            </a:r>
          </a:p>
          <a:p>
            <a:pPr algn="just"/>
            <a:r>
              <a:rPr lang="cs-CZ" sz="2000" b="1" i="0" dirty="0">
                <a:solidFill>
                  <a:srgbClr val="000000"/>
                </a:solidFill>
                <a:effectLst/>
                <a:latin typeface="+mn-lt"/>
              </a:rPr>
              <a:t>(5)</a:t>
            </a:r>
            <a:r>
              <a:rPr lang="cs-CZ" sz="2000" b="0" i="0" dirty="0">
                <a:solidFill>
                  <a:srgbClr val="000000"/>
                </a:solidFill>
                <a:effectLst/>
                <a:latin typeface="+mn-lt"/>
              </a:rPr>
              <a:t> Písemnost, která se nedoručuje do vlastních rukou a jejíž převzetí má být potvrzeno, se doručuje přímo adresátovi nebo jiné vhodné fyzické osobě, která se na adrese pro doručování nebo jejím blízkém okolí zdržuje, pokud souhlasí s tím, že odevzdá písemnost adresátovi. Není-li možno takto doručit, písemnost se uloží a adresát se vhodným způsobem upozorní, aby si ji ve lhůtě 10 dnů vyzvedl.</a:t>
            </a:r>
          </a:p>
          <a:p>
            <a:pPr algn="just"/>
            <a:r>
              <a:rPr lang="cs-CZ" sz="2000" b="1" i="0" dirty="0">
                <a:solidFill>
                  <a:srgbClr val="000000"/>
                </a:solidFill>
                <a:effectLst/>
                <a:latin typeface="+mn-lt"/>
              </a:rPr>
              <a:t>(6)</a:t>
            </a:r>
            <a:r>
              <a:rPr lang="cs-CZ" sz="2000" b="0" i="0" dirty="0">
                <a:solidFill>
                  <a:srgbClr val="000000"/>
                </a:solidFill>
                <a:effectLst/>
                <a:latin typeface="+mn-lt"/>
              </a:rPr>
              <a:t> </a:t>
            </a:r>
            <a:r>
              <a:rPr lang="cs-CZ" sz="2000" b="0" i="0" dirty="0">
                <a:solidFill>
                  <a:srgbClr val="7030A0"/>
                </a:solidFill>
                <a:effectLst/>
                <a:latin typeface="+mn-lt"/>
              </a:rPr>
              <a:t>Písemnost, která se nedoručuje do vlastních rukou nebo jejíž převzetí nemá být potvrzeno adresátem, </a:t>
            </a:r>
            <a:r>
              <a:rPr lang="cs-CZ" sz="2000" b="0" i="0" u="sng" dirty="0">
                <a:solidFill>
                  <a:srgbClr val="7030A0"/>
                </a:solidFill>
                <a:effectLst/>
                <a:latin typeface="+mn-lt"/>
              </a:rPr>
              <a:t>lze doručit též vložením do domovní nebo jiné adresátem užívané schránky nebo na jiné vhodné místo</a:t>
            </a:r>
            <a:r>
              <a:rPr lang="cs-CZ" sz="2000" b="0" i="0" u="sng" dirty="0">
                <a:solidFill>
                  <a:srgbClr val="000000"/>
                </a:solidFill>
                <a:effectLst/>
                <a:latin typeface="+mn-lt"/>
              </a:rPr>
              <a:t>.</a:t>
            </a:r>
          </a:p>
        </p:txBody>
      </p:sp>
    </p:spTree>
    <p:extLst>
      <p:ext uri="{BB962C8B-B14F-4D97-AF65-F5344CB8AC3E}">
        <p14:creationId xmlns:p14="http://schemas.microsoft.com/office/powerpoint/2010/main" val="412079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4973A6C-8799-75DB-ACCE-53326AEDCFBA}"/>
              </a:ext>
            </a:extLst>
          </p:cNvPr>
          <p:cNvSpPr txBox="1"/>
          <p:nvPr/>
        </p:nvSpPr>
        <p:spPr>
          <a:xfrm>
            <a:off x="1194317" y="335903"/>
            <a:ext cx="10702213" cy="6432530"/>
          </a:xfrm>
          <a:prstGeom prst="rect">
            <a:avLst/>
          </a:prstGeom>
          <a:noFill/>
        </p:spPr>
        <p:txBody>
          <a:bodyPr wrap="square">
            <a:spAutoFit/>
          </a:bodyPr>
          <a:lstStyle/>
          <a:p>
            <a:r>
              <a:rPr lang="cs-CZ" sz="3600" b="0" i="0" dirty="0">
                <a:solidFill>
                  <a:srgbClr val="000000"/>
                </a:solidFill>
                <a:effectLst/>
                <a:latin typeface="Arial" panose="020B0604020202020204" pitchFamily="34" charset="0"/>
              </a:rPr>
              <a:t>Fyzické osobě se doručuje </a:t>
            </a:r>
            <a:r>
              <a:rPr lang="cs-CZ" sz="3600" b="0" i="0" dirty="0">
                <a:solidFill>
                  <a:srgbClr val="FF0000"/>
                </a:solidFill>
                <a:effectLst/>
                <a:latin typeface="Arial" panose="020B0604020202020204" pitchFamily="34" charset="0"/>
              </a:rPr>
              <a:t>na adresu jejího místa pobytu</a:t>
            </a:r>
            <a:r>
              <a:rPr lang="cs-CZ" sz="3600" b="0" i="0" dirty="0">
                <a:solidFill>
                  <a:srgbClr val="000000"/>
                </a:solidFill>
                <a:effectLst/>
                <a:latin typeface="Arial" panose="020B0604020202020204" pitchFamily="34" charset="0"/>
              </a:rPr>
              <a:t>, </a:t>
            </a:r>
            <a:r>
              <a:rPr lang="cs-CZ" sz="3600" b="0" i="0" dirty="0">
                <a:solidFill>
                  <a:srgbClr val="00B050"/>
                </a:solidFill>
                <a:effectLst/>
                <a:latin typeface="Arial" panose="020B0604020202020204" pitchFamily="34" charset="0"/>
              </a:rPr>
              <a:t>na adresu evidovanou v informačním systému evidence obyvatel, na kterou jí mají být doručovány písemnosti</a:t>
            </a:r>
            <a:r>
              <a:rPr lang="cs-CZ" sz="3600" b="0" i="0" dirty="0">
                <a:solidFill>
                  <a:srgbClr val="000000"/>
                </a:solidFill>
                <a:effectLst/>
                <a:latin typeface="Arial" panose="020B0604020202020204" pitchFamily="34" charset="0"/>
              </a:rPr>
              <a:t>, nebo na adresu jejího bydliště v cizině.</a:t>
            </a:r>
          </a:p>
          <a:p>
            <a:endParaRPr lang="cs-CZ" sz="3600" dirty="0">
              <a:latin typeface="Arial" panose="020B0604020202020204" pitchFamily="34" charset="0"/>
            </a:endParaRPr>
          </a:p>
          <a:p>
            <a:r>
              <a:rPr lang="cs-CZ" sz="2800" b="0" i="0" dirty="0">
                <a:solidFill>
                  <a:srgbClr val="002060"/>
                </a:solidFill>
                <a:effectLst/>
                <a:latin typeface="Arial" panose="020B0604020202020204" pitchFamily="34" charset="0"/>
              </a:rPr>
              <a:t>*</a:t>
            </a:r>
            <a:r>
              <a:rPr lang="cs-CZ" sz="2800" b="0" i="0" dirty="0">
                <a:solidFill>
                  <a:srgbClr val="FF0000"/>
                </a:solidFill>
                <a:effectLst/>
                <a:latin typeface="Arial" panose="020B0604020202020204" pitchFamily="34" charset="0"/>
              </a:rPr>
              <a:t>pro účely správy daní jde o trvalý pobyt - §13 odst. 1 písm. a) DŘ – registrace dle §127 odst. 1 písm. a) DŘ</a:t>
            </a:r>
          </a:p>
          <a:p>
            <a:r>
              <a:rPr lang="cs-CZ" sz="2800" b="0" i="0" dirty="0">
                <a:solidFill>
                  <a:srgbClr val="00B050"/>
                </a:solidFill>
                <a:effectLst/>
                <a:latin typeface="Arial" panose="020B0604020202020204" pitchFamily="34" charset="0"/>
              </a:rPr>
              <a:t>*písemná žádost daňového subjektu zapsaná v informačním systému evidence obyvatel</a:t>
            </a:r>
          </a:p>
          <a:p>
            <a:r>
              <a:rPr lang="cs-CZ" sz="2800" dirty="0">
                <a:latin typeface="Arial" panose="020B0604020202020204" pitchFamily="34" charset="0"/>
              </a:rPr>
              <a:t>* Konflikt dvou adres – pak ta udaná pozdější (mladší)</a:t>
            </a:r>
          </a:p>
          <a:p>
            <a:r>
              <a:rPr lang="cs-CZ" sz="2800" dirty="0">
                <a:latin typeface="Arial" panose="020B0604020202020204" pitchFamily="34" charset="0"/>
              </a:rPr>
              <a:t>* </a:t>
            </a:r>
            <a:r>
              <a:rPr lang="cs-CZ" sz="2800" dirty="0">
                <a:solidFill>
                  <a:srgbClr val="FF0000"/>
                </a:solidFill>
                <a:latin typeface="Arial" panose="020B0604020202020204" pitchFamily="34" charset="0"/>
              </a:rPr>
              <a:t>Teprve není-li taková adresa, je povinností doručovat na adresu trvalého pobytu!</a:t>
            </a:r>
          </a:p>
        </p:txBody>
      </p:sp>
    </p:spTree>
    <p:extLst>
      <p:ext uri="{BB962C8B-B14F-4D97-AF65-F5344CB8AC3E}">
        <p14:creationId xmlns:p14="http://schemas.microsoft.com/office/powerpoint/2010/main" val="29613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4E5E530-BBC4-45DD-8A8B-64F875908334}"/>
              </a:ext>
            </a:extLst>
          </p:cNvPr>
          <p:cNvSpPr txBox="1"/>
          <p:nvPr/>
        </p:nvSpPr>
        <p:spPr>
          <a:xfrm>
            <a:off x="270588" y="139960"/>
            <a:ext cx="11921411" cy="6555641"/>
          </a:xfrm>
          <a:prstGeom prst="rect">
            <a:avLst/>
          </a:prstGeom>
          <a:noFill/>
        </p:spPr>
        <p:txBody>
          <a:bodyPr wrap="square">
            <a:spAutoFit/>
          </a:bodyPr>
          <a:lstStyle/>
          <a:p>
            <a:pPr algn="just"/>
            <a:r>
              <a:rPr lang="cs-CZ" sz="2000" b="1" i="0" dirty="0">
                <a:solidFill>
                  <a:srgbClr val="FF8400"/>
                </a:solidFill>
                <a:effectLst/>
                <a:latin typeface="Arial" panose="020B0604020202020204" pitchFamily="34" charset="0"/>
              </a:rPr>
              <a:t>§ 44</a:t>
            </a:r>
          </a:p>
          <a:p>
            <a:pPr algn="l"/>
            <a:r>
              <a:rPr lang="cs-CZ" sz="2000" b="1" i="0" dirty="0">
                <a:solidFill>
                  <a:srgbClr val="08A8F8"/>
                </a:solidFill>
                <a:effectLst/>
                <a:latin typeface="Arial" panose="020B0604020202020204" pitchFamily="34" charset="0"/>
              </a:rPr>
              <a:t>Doručování fyzickým osobám</a:t>
            </a:r>
          </a:p>
          <a:p>
            <a:pPr algn="just"/>
            <a:r>
              <a:rPr lang="cs-CZ" sz="2000" b="1" i="0" dirty="0">
                <a:solidFill>
                  <a:srgbClr val="000000"/>
                </a:solidFill>
                <a:effectLst/>
                <a:latin typeface="Arial" panose="020B0604020202020204" pitchFamily="34" charset="0"/>
              </a:rPr>
              <a:t>(1)</a:t>
            </a:r>
            <a:r>
              <a:rPr lang="cs-CZ" sz="2000" b="0" i="0" dirty="0">
                <a:solidFill>
                  <a:srgbClr val="000000"/>
                </a:solidFill>
                <a:effectLst/>
                <a:latin typeface="Arial" panose="020B0604020202020204" pitchFamily="34" charset="0"/>
              </a:rPr>
              <a:t> Fyzické osobě se doručuje </a:t>
            </a:r>
            <a:r>
              <a:rPr lang="cs-CZ" sz="2000" b="0" i="0" dirty="0">
                <a:solidFill>
                  <a:schemeClr val="accent1"/>
                </a:solidFill>
                <a:effectLst/>
                <a:latin typeface="Arial" panose="020B0604020202020204" pitchFamily="34" charset="0"/>
              </a:rPr>
              <a:t>na adresu jejího místa pobytu</a:t>
            </a:r>
            <a:r>
              <a:rPr lang="cs-CZ" sz="2000" b="0" i="0" dirty="0">
                <a:solidFill>
                  <a:srgbClr val="000000"/>
                </a:solidFill>
                <a:effectLst/>
                <a:latin typeface="Arial" panose="020B0604020202020204" pitchFamily="34" charset="0"/>
              </a:rPr>
              <a:t>, </a:t>
            </a:r>
            <a:r>
              <a:rPr lang="cs-CZ" sz="2000" b="0" i="0" dirty="0">
                <a:solidFill>
                  <a:srgbClr val="00B0F0"/>
                </a:solidFill>
                <a:effectLst/>
                <a:latin typeface="Arial" panose="020B0604020202020204" pitchFamily="34" charset="0"/>
              </a:rPr>
              <a:t>na adresu evidovanou v informačním systému evidence obyvatel, na kterou jí mají být doručovány písemnosti</a:t>
            </a:r>
            <a:r>
              <a:rPr lang="cs-CZ" sz="2000" b="0" i="0" dirty="0">
                <a:solidFill>
                  <a:srgbClr val="000000"/>
                </a:solidFill>
                <a:effectLst/>
                <a:latin typeface="Arial" panose="020B0604020202020204" pitchFamily="34" charset="0"/>
              </a:rPr>
              <a:t>, nebo </a:t>
            </a:r>
            <a:r>
              <a:rPr lang="cs-CZ" sz="2000" b="0" i="0" dirty="0">
                <a:solidFill>
                  <a:srgbClr val="92D050"/>
                </a:solidFill>
                <a:effectLst/>
                <a:latin typeface="Arial" panose="020B0604020202020204" pitchFamily="34" charset="0"/>
              </a:rPr>
              <a:t>na adresu jejího bydliště v cizině.</a:t>
            </a:r>
          </a:p>
          <a:p>
            <a:pPr algn="just"/>
            <a:r>
              <a:rPr lang="cs-CZ" sz="2000" b="1" i="0" dirty="0">
                <a:solidFill>
                  <a:schemeClr val="accent6"/>
                </a:solidFill>
                <a:effectLst/>
                <a:latin typeface="Arial" panose="020B0604020202020204" pitchFamily="34" charset="0"/>
              </a:rPr>
              <a:t>(2)</a:t>
            </a:r>
            <a:r>
              <a:rPr lang="cs-CZ" sz="2000" b="0" i="0" dirty="0">
                <a:solidFill>
                  <a:schemeClr val="accent6"/>
                </a:solidFill>
                <a:effectLst/>
                <a:latin typeface="Arial" panose="020B0604020202020204" pitchFamily="34" charset="0"/>
              </a:rPr>
              <a:t> Pro doručování písemnosti, která souvisí s podnikatelskou činností fyzické osoby, se obdobně použije ustanovení o doručování právnickým osobám. Není-li fyzická osoba jako podnikatel zapsána ve veřejném rejstříku, doručuje se jí na adresu jejího místa pobytu.</a:t>
            </a:r>
          </a:p>
          <a:p>
            <a:pPr algn="just"/>
            <a:r>
              <a:rPr lang="cs-CZ" sz="2000" b="1" i="0" dirty="0">
                <a:solidFill>
                  <a:srgbClr val="000000"/>
                </a:solidFill>
                <a:effectLst/>
                <a:latin typeface="Arial" panose="020B0604020202020204" pitchFamily="34" charset="0"/>
              </a:rPr>
              <a:t>(3)</a:t>
            </a:r>
            <a:r>
              <a:rPr lang="cs-CZ" sz="2000" b="0" i="0" dirty="0">
                <a:solidFill>
                  <a:srgbClr val="000000"/>
                </a:solidFill>
                <a:effectLst/>
                <a:latin typeface="Arial" panose="020B0604020202020204" pitchFamily="34" charset="0"/>
              </a:rPr>
              <a:t> </a:t>
            </a:r>
            <a:r>
              <a:rPr lang="cs-CZ" sz="2000" b="0" i="0" dirty="0">
                <a:solidFill>
                  <a:srgbClr val="FFC000"/>
                </a:solidFill>
                <a:effectLst/>
                <a:latin typeface="Arial" panose="020B0604020202020204" pitchFamily="34" charset="0"/>
              </a:rPr>
              <a:t>Pokud fyzická osoba požádá správce daně o doručování na jinou adresu v České republice, doručuje se písemnost na tuto adresu.</a:t>
            </a:r>
          </a:p>
          <a:p>
            <a:pPr algn="just"/>
            <a:r>
              <a:rPr lang="cs-CZ" sz="2000" b="1" i="0" dirty="0">
                <a:solidFill>
                  <a:srgbClr val="000000"/>
                </a:solidFill>
                <a:effectLst/>
                <a:latin typeface="Arial" panose="020B0604020202020204" pitchFamily="34" charset="0"/>
              </a:rPr>
              <a:t>(4)</a:t>
            </a:r>
            <a:r>
              <a:rPr lang="cs-CZ" sz="2000" b="0" i="0" dirty="0">
                <a:solidFill>
                  <a:srgbClr val="000000"/>
                </a:solidFill>
                <a:effectLst/>
                <a:latin typeface="Arial" panose="020B0604020202020204" pitchFamily="34" charset="0"/>
              </a:rPr>
              <a:t> </a:t>
            </a:r>
            <a:r>
              <a:rPr lang="cs-CZ" sz="2000" b="0" i="0" dirty="0">
                <a:solidFill>
                  <a:srgbClr val="FF0000"/>
                </a:solidFill>
                <a:effectLst/>
                <a:latin typeface="Arial" panose="020B0604020202020204" pitchFamily="34" charset="0"/>
              </a:rPr>
              <a:t>Písemnost určená do vlastních rukou adresáta se doručuje přímo adresátovi. Nebyl-li adresát písemnosti, která má být doručena do vlastních rukou, na adrese pro doručování zastižen, písemnost se uloží a adresát se </a:t>
            </a:r>
            <a:r>
              <a:rPr lang="cs-CZ" sz="2000" b="0" i="0" u="sng" dirty="0">
                <a:solidFill>
                  <a:srgbClr val="FF0000"/>
                </a:solidFill>
                <a:effectLst/>
                <a:latin typeface="Arial" panose="020B0604020202020204" pitchFamily="34" charset="0"/>
              </a:rPr>
              <a:t>vhodným způsobem upozorní, aby si ji ve lhůtě 10 dnů vyzvedl.</a:t>
            </a:r>
          </a:p>
          <a:p>
            <a:pPr algn="just"/>
            <a:endParaRPr lang="cs-CZ" sz="2000" b="1" i="0" dirty="0">
              <a:solidFill>
                <a:srgbClr val="000000"/>
              </a:solidFill>
              <a:effectLst/>
              <a:latin typeface="Arial" panose="020B0604020202020204" pitchFamily="34" charset="0"/>
            </a:endParaRPr>
          </a:p>
          <a:p>
            <a:pPr algn="just"/>
            <a:r>
              <a:rPr lang="cs-CZ" sz="2000" b="1" i="0" dirty="0">
                <a:solidFill>
                  <a:srgbClr val="000000"/>
                </a:solidFill>
                <a:effectLst/>
                <a:latin typeface="Arial" panose="020B0604020202020204" pitchFamily="34" charset="0"/>
              </a:rPr>
              <a:t>(5)</a:t>
            </a:r>
            <a:r>
              <a:rPr lang="cs-CZ" sz="2000" b="0" i="0" dirty="0">
                <a:solidFill>
                  <a:srgbClr val="000000"/>
                </a:solidFill>
                <a:effectLst/>
                <a:latin typeface="Arial" panose="020B0604020202020204" pitchFamily="34" charset="0"/>
              </a:rPr>
              <a:t> Písemnost, která se nedoručuje do vlastních rukou a jejíž převzetí má být potvrzeno, se doručuje přímo adresátovi nebo jiné vhodné fyzické osobě, která se na adrese pro doručování nebo jejím blízkém okolí zdržuje, pokud souhlasí s tím, že odevzdá písemnost adresátovi. Není-li možno takto doručit, písemnost se uloží a adresát se vhodným způsobem upozorní, aby si ji ve lhůtě 10 dnů vyzvedl.</a:t>
            </a:r>
          </a:p>
          <a:p>
            <a:pPr algn="just"/>
            <a:r>
              <a:rPr lang="cs-CZ" sz="2000" b="1" i="0" dirty="0">
                <a:solidFill>
                  <a:srgbClr val="000000"/>
                </a:solidFill>
                <a:effectLst/>
                <a:latin typeface="Arial" panose="020B0604020202020204" pitchFamily="34" charset="0"/>
              </a:rPr>
              <a:t>(6)</a:t>
            </a:r>
            <a:r>
              <a:rPr lang="cs-CZ" sz="2000" b="0" i="0" dirty="0">
                <a:solidFill>
                  <a:srgbClr val="000000"/>
                </a:solidFill>
                <a:effectLst/>
                <a:latin typeface="Arial" panose="020B0604020202020204" pitchFamily="34" charset="0"/>
              </a:rPr>
              <a:t> </a:t>
            </a:r>
            <a:r>
              <a:rPr lang="cs-CZ" sz="2000" b="0" i="0" dirty="0">
                <a:solidFill>
                  <a:srgbClr val="7030A0"/>
                </a:solidFill>
                <a:effectLst/>
                <a:latin typeface="Arial" panose="020B0604020202020204" pitchFamily="34" charset="0"/>
              </a:rPr>
              <a:t>Písemnost, která se nedoručuje do vlastních rukou nebo jejíž převzetí nemá být potvrzeno adresátem, </a:t>
            </a:r>
            <a:r>
              <a:rPr lang="cs-CZ" sz="2000" b="0" i="0" u="sng" dirty="0">
                <a:solidFill>
                  <a:srgbClr val="7030A0"/>
                </a:solidFill>
                <a:effectLst/>
                <a:latin typeface="Arial" panose="020B0604020202020204" pitchFamily="34" charset="0"/>
              </a:rPr>
              <a:t>lze doručit též vložením do domovní nebo jiné adresátem užívané schránky nebo na jiné vhodné místo</a:t>
            </a:r>
            <a:r>
              <a:rPr lang="cs-CZ" sz="2000" b="0" i="0" u="sng"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63260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E149CA-0EB9-C913-6D0F-6C887FAAFC5A}"/>
              </a:ext>
            </a:extLst>
          </p:cNvPr>
          <p:cNvSpPr txBox="1"/>
          <p:nvPr/>
        </p:nvSpPr>
        <p:spPr>
          <a:xfrm>
            <a:off x="961053" y="345234"/>
            <a:ext cx="10823510" cy="4708981"/>
          </a:xfrm>
          <a:prstGeom prst="rect">
            <a:avLst/>
          </a:prstGeom>
          <a:noFill/>
        </p:spPr>
        <p:txBody>
          <a:bodyPr wrap="square">
            <a:spAutoFit/>
          </a:bodyPr>
          <a:lstStyle/>
          <a:p>
            <a:r>
              <a:rPr lang="cs-CZ" sz="3600" b="0" i="0" dirty="0">
                <a:solidFill>
                  <a:srgbClr val="000000"/>
                </a:solidFill>
                <a:effectLst/>
                <a:latin typeface="Arial" panose="020B0604020202020204" pitchFamily="34" charset="0"/>
              </a:rPr>
              <a:t>Pro doručování písemnosti, která souvisí s podnikatelskou činností fyzické osoby, se obdobně použije ustanovení o doručování právnickým osobám. </a:t>
            </a:r>
            <a:r>
              <a:rPr lang="cs-CZ" sz="3600" b="0" i="0" dirty="0">
                <a:solidFill>
                  <a:schemeClr val="tx1"/>
                </a:solidFill>
                <a:effectLst/>
                <a:latin typeface="Arial" panose="020B0604020202020204" pitchFamily="34" charset="0"/>
              </a:rPr>
              <a:t>Není-li fyzická osoba jako podnikatel zapsána ve veřejném rejstříku, doručuje se jí na adresu jejího místa pobytu.</a:t>
            </a:r>
          </a:p>
          <a:p>
            <a:endParaRPr lang="cs-CZ" sz="3600" dirty="0">
              <a:solidFill>
                <a:schemeClr val="accent1"/>
              </a:solidFill>
              <a:latin typeface="Arial" panose="020B0604020202020204" pitchFamily="34" charset="0"/>
            </a:endParaRPr>
          </a:p>
          <a:p>
            <a:r>
              <a:rPr lang="cs-CZ" sz="2400" dirty="0">
                <a:solidFill>
                  <a:schemeClr val="accent6"/>
                </a:solidFill>
              </a:rPr>
              <a:t>Uvádí-li podnikatel jako své sídlo jiné sídlo, než má zapsané v rejstříku, může se každý dovolat toho, které má uvedeno v rejstříku.</a:t>
            </a:r>
          </a:p>
        </p:txBody>
      </p:sp>
    </p:spTree>
    <p:extLst>
      <p:ext uri="{BB962C8B-B14F-4D97-AF65-F5344CB8AC3E}">
        <p14:creationId xmlns:p14="http://schemas.microsoft.com/office/powerpoint/2010/main" val="1122356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6CF2604-1AB0-2813-FE8F-8584B19649D1}"/>
              </a:ext>
            </a:extLst>
          </p:cNvPr>
          <p:cNvSpPr txBox="1"/>
          <p:nvPr/>
        </p:nvSpPr>
        <p:spPr>
          <a:xfrm>
            <a:off x="195943" y="93306"/>
            <a:ext cx="11859208" cy="6863417"/>
          </a:xfrm>
          <a:prstGeom prst="rect">
            <a:avLst/>
          </a:prstGeom>
          <a:noFill/>
        </p:spPr>
        <p:txBody>
          <a:bodyPr wrap="square">
            <a:spAutoFit/>
          </a:bodyPr>
          <a:lstStyle/>
          <a:p>
            <a:pPr algn="just"/>
            <a:r>
              <a:rPr lang="cs-CZ" sz="2200" b="1" i="0" dirty="0">
                <a:solidFill>
                  <a:srgbClr val="FF8400"/>
                </a:solidFill>
                <a:effectLst/>
                <a:latin typeface="Arial" panose="020B0604020202020204" pitchFamily="34" charset="0"/>
              </a:rPr>
              <a:t>§ 45</a:t>
            </a:r>
          </a:p>
          <a:p>
            <a:pPr algn="l"/>
            <a:r>
              <a:rPr lang="cs-CZ" sz="2200" b="1" i="0" dirty="0">
                <a:solidFill>
                  <a:srgbClr val="08A8F8"/>
                </a:solidFill>
                <a:effectLst/>
                <a:latin typeface="Arial" panose="020B0604020202020204" pitchFamily="34" charset="0"/>
              </a:rPr>
              <a:t>Doručování právnickým osobám</a:t>
            </a:r>
          </a:p>
          <a:p>
            <a:pPr algn="just"/>
            <a:r>
              <a:rPr lang="cs-CZ" sz="2200" b="1" i="0" dirty="0">
                <a:solidFill>
                  <a:srgbClr val="000000"/>
                </a:solidFill>
                <a:effectLst/>
                <a:latin typeface="Arial" panose="020B0604020202020204" pitchFamily="34" charset="0"/>
              </a:rPr>
              <a:t>(1)</a:t>
            </a:r>
            <a:r>
              <a:rPr lang="cs-CZ" sz="2200" b="0" i="0" dirty="0">
                <a:solidFill>
                  <a:srgbClr val="000000"/>
                </a:solidFill>
                <a:effectLst/>
                <a:latin typeface="Arial" panose="020B0604020202020204" pitchFamily="34" charset="0"/>
              </a:rPr>
              <a:t> Právnické osobě se doručuje na adresu jejího sídla. Zahraniční právnické osobě se doručuje na adresu sídla pobočky nebo jiné organizační složky jejího obchodního závodu zřízené v České republice, týká-li se písemnost činnosti této pobočky nebo jiné organizační složky.</a:t>
            </a:r>
          </a:p>
          <a:p>
            <a:pPr algn="just"/>
            <a:r>
              <a:rPr lang="cs-CZ" sz="2200" b="1" i="0" dirty="0">
                <a:solidFill>
                  <a:srgbClr val="000000"/>
                </a:solidFill>
                <a:effectLst/>
                <a:latin typeface="Arial" panose="020B0604020202020204" pitchFamily="34" charset="0"/>
              </a:rPr>
              <a:t>(2)</a:t>
            </a:r>
            <a:r>
              <a:rPr lang="cs-CZ" sz="2200" b="0" i="0" dirty="0">
                <a:solidFill>
                  <a:srgbClr val="000000"/>
                </a:solidFill>
                <a:effectLst/>
                <a:latin typeface="Arial" panose="020B0604020202020204" pitchFamily="34" charset="0"/>
              </a:rPr>
              <a:t> Pokud právnická osoba požádá správce daně o doručování na jinou adresu v České republice, doručuje se písemnost na tuto adresu, pokud je právnická osoba na této adrese skutečně umístěna.</a:t>
            </a:r>
          </a:p>
          <a:p>
            <a:pPr algn="just"/>
            <a:r>
              <a:rPr lang="cs-CZ" sz="2200" b="1" i="0" dirty="0">
                <a:solidFill>
                  <a:srgbClr val="000000"/>
                </a:solidFill>
                <a:effectLst/>
                <a:latin typeface="Arial" panose="020B0604020202020204" pitchFamily="34" charset="0"/>
              </a:rPr>
              <a:t>(3)</a:t>
            </a:r>
            <a:r>
              <a:rPr lang="cs-CZ" sz="2200" b="0" i="0" dirty="0">
                <a:solidFill>
                  <a:srgbClr val="000000"/>
                </a:solidFill>
                <a:effectLst/>
                <a:latin typeface="Arial" panose="020B0604020202020204" pitchFamily="34" charset="0"/>
              </a:rPr>
              <a:t> Je-li adresátem právnická osoba, je oprávněna písemnost převzít osoba oprávněná jednat jménem této právnické osoby. Písemnost, která není určena do vlastních rukou, se může doručit kterémukoliv zaměstnanci právnické osoby nebo jiné vhodné fyzické osobě, která se v místě doručení nebo jeho blízkém okolí zdržuje, pokud souhlasí s tím, že odevzdá písemnost adresátovi.</a:t>
            </a:r>
          </a:p>
          <a:p>
            <a:pPr algn="just"/>
            <a:r>
              <a:rPr lang="cs-CZ" sz="2200" b="1" i="0" dirty="0">
                <a:solidFill>
                  <a:srgbClr val="000000"/>
                </a:solidFill>
                <a:effectLst/>
                <a:latin typeface="Arial" panose="020B0604020202020204" pitchFamily="34" charset="0"/>
              </a:rPr>
              <a:t>(4)</a:t>
            </a:r>
            <a:r>
              <a:rPr lang="cs-CZ" sz="2200" b="0" i="0" dirty="0">
                <a:solidFill>
                  <a:srgbClr val="000000"/>
                </a:solidFill>
                <a:effectLst/>
                <a:latin typeface="Arial" panose="020B0604020202020204" pitchFamily="34" charset="0"/>
              </a:rPr>
              <a:t> Nebyla-li na adrese pro doručování písemnosti do vlastních rukou nebo jiné písemnosti, jejíž převzetí má být rovněž potvrzeno, zastižena osoba oprávněná převzít písemnost podle odstavce 3, písemnost se uloží a adresát se vhodným způsobem upozorní, aby si ji ve lhůtě 10 dnů vyzvedl. Písemnost, která nebyla vyzvednuta ve stanovené lhůtě, může správce daně doručit na adresu místa pobytu fyzické osoby oprávněné jednat jménem této právnické osoby podle § 24 odst. 2, pokud je mu adresa jejího místa pobytu známa.</a:t>
            </a:r>
          </a:p>
        </p:txBody>
      </p:sp>
    </p:spTree>
    <p:extLst>
      <p:ext uri="{BB962C8B-B14F-4D97-AF65-F5344CB8AC3E}">
        <p14:creationId xmlns:p14="http://schemas.microsoft.com/office/powerpoint/2010/main" val="245964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911DA7C-52D0-9287-46EB-5BBAD1A7915A}"/>
              </a:ext>
            </a:extLst>
          </p:cNvPr>
          <p:cNvSpPr txBox="1"/>
          <p:nvPr/>
        </p:nvSpPr>
        <p:spPr>
          <a:xfrm>
            <a:off x="699715" y="5669430"/>
            <a:ext cx="7091299" cy="898581"/>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cs-CZ" sz="4000" b="1" kern="1200" dirty="0">
                <a:solidFill>
                  <a:srgbClr val="FF0000"/>
                </a:solidFill>
                <a:effectLst/>
                <a:latin typeface="+mj-lt"/>
                <a:ea typeface="+mj-ea"/>
                <a:cs typeface="+mj-cs"/>
              </a:rPr>
              <a:t>Problematika doručování podle daňového řízení</a:t>
            </a:r>
            <a:endParaRPr lang="en-US" sz="4000" b="1" kern="1200" dirty="0">
              <a:solidFill>
                <a:srgbClr val="FF0000"/>
              </a:solidFill>
              <a:latin typeface="+mj-lt"/>
              <a:ea typeface="+mj-ea"/>
              <a:cs typeface="+mj-cs"/>
            </a:endParaRPr>
          </a:p>
        </p:txBody>
      </p:sp>
      <p:sp>
        <p:nvSpPr>
          <p:cNvPr id="6" name="TextovéPole 5">
            <a:extLst>
              <a:ext uri="{FF2B5EF4-FFF2-40B4-BE49-F238E27FC236}">
                <a16:creationId xmlns:a16="http://schemas.microsoft.com/office/drawing/2014/main" id="{6D796140-BBBC-63CA-7A6A-6BDA7F3BD4EE}"/>
              </a:ext>
            </a:extLst>
          </p:cNvPr>
          <p:cNvSpPr txBox="1"/>
          <p:nvPr/>
        </p:nvSpPr>
        <p:spPr>
          <a:xfrm>
            <a:off x="8571507" y="5669430"/>
            <a:ext cx="3291839" cy="830453"/>
          </a:xfrm>
          <a:prstGeom prst="rect">
            <a:avLst/>
          </a:prstGeom>
        </p:spPr>
        <p:txBody>
          <a:bodyPr vert="horz" lIns="91440" tIns="45720" rIns="91440" bIns="45720" rtlCol="0" anchor="ctr">
            <a:normAutofit/>
          </a:bodyPr>
          <a:lstStyle/>
          <a:p>
            <a:pPr>
              <a:lnSpc>
                <a:spcPct val="90000"/>
              </a:lnSpc>
              <a:spcBef>
                <a:spcPts val="1000"/>
              </a:spcBef>
            </a:pPr>
            <a:r>
              <a:rPr lang="en-US" sz="2000" b="1" kern="1200" dirty="0">
                <a:solidFill>
                  <a:srgbClr val="00B0F0"/>
                </a:solidFill>
                <a:latin typeface="+mn-lt"/>
                <a:ea typeface="+mn-ea"/>
                <a:cs typeface="+mn-cs"/>
              </a:rPr>
              <a:t>Mgr. Vlastimil Veselý, MBA, LL.M</a:t>
            </a:r>
            <a:r>
              <a:rPr lang="en-US" sz="2000" kern="1200" dirty="0">
                <a:solidFill>
                  <a:srgbClr val="00B0F0"/>
                </a:solidFill>
                <a:latin typeface="+mn-lt"/>
                <a:ea typeface="+mn-ea"/>
                <a:cs typeface="+mn-cs"/>
              </a:rPr>
              <a:t>. </a:t>
            </a:r>
          </a:p>
        </p:txBody>
      </p:sp>
      <p:pic>
        <p:nvPicPr>
          <p:cNvPr id="5" name="Obrázek 4">
            <a:extLst>
              <a:ext uri="{FF2B5EF4-FFF2-40B4-BE49-F238E27FC236}">
                <a16:creationId xmlns:a16="http://schemas.microsoft.com/office/drawing/2014/main" id="{D40D107B-10EA-F44C-F674-A2F21DF67A69}"/>
              </a:ext>
            </a:extLst>
          </p:cNvPr>
          <p:cNvPicPr>
            <a:picLocks noChangeAspect="1"/>
          </p:cNvPicPr>
          <p:nvPr/>
        </p:nvPicPr>
        <p:blipFill>
          <a:blip r:embed="rId3"/>
          <a:srcRect l="11182" r="16223" b="-1"/>
          <a:stretch/>
        </p:blipFill>
        <p:spPr>
          <a:xfrm>
            <a:off x="8128856" y="1"/>
            <a:ext cx="4063143" cy="5291384"/>
          </a:xfrm>
          <a:prstGeom prst="rect">
            <a:avLst/>
          </a:prstGeom>
        </p:spPr>
      </p:pic>
      <p:pic>
        <p:nvPicPr>
          <p:cNvPr id="7" name="Obrázek 6" descr="Zpráva v láhvi plující na vodě">
            <a:extLst>
              <a:ext uri="{FF2B5EF4-FFF2-40B4-BE49-F238E27FC236}">
                <a16:creationId xmlns:a16="http://schemas.microsoft.com/office/drawing/2014/main" id="{BAE82754-1320-A5AA-E4D0-E0F41B3FF33D}"/>
              </a:ext>
            </a:extLst>
          </p:cNvPr>
          <p:cNvPicPr>
            <a:picLocks noChangeAspect="1"/>
          </p:cNvPicPr>
          <p:nvPr/>
        </p:nvPicPr>
        <p:blipFill>
          <a:blip r:embed="rId4"/>
          <a:stretch>
            <a:fillRect/>
          </a:stretch>
        </p:blipFill>
        <p:spPr>
          <a:xfrm>
            <a:off x="137786" y="0"/>
            <a:ext cx="7951541" cy="5291385"/>
          </a:xfrm>
          <a:prstGeom prst="rect">
            <a:avLst/>
          </a:prstGeom>
        </p:spPr>
      </p:pic>
    </p:spTree>
    <p:extLst>
      <p:ext uri="{BB962C8B-B14F-4D97-AF65-F5344CB8AC3E}">
        <p14:creationId xmlns:p14="http://schemas.microsoft.com/office/powerpoint/2010/main" val="22476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B777DEA-46AF-3168-4A2F-20D572166EB9}"/>
              </a:ext>
            </a:extLst>
          </p:cNvPr>
          <p:cNvSpPr txBox="1"/>
          <p:nvPr/>
        </p:nvSpPr>
        <p:spPr>
          <a:xfrm>
            <a:off x="214605" y="466531"/>
            <a:ext cx="11977396" cy="5632311"/>
          </a:xfrm>
          <a:prstGeom prst="rect">
            <a:avLst/>
          </a:prstGeom>
          <a:noFill/>
        </p:spPr>
        <p:txBody>
          <a:bodyPr wrap="square">
            <a:spAutoFit/>
          </a:bodyPr>
          <a:lstStyle/>
          <a:p>
            <a:pPr algn="just"/>
            <a:r>
              <a:rPr lang="cs-CZ" sz="4000" b="1" i="0" dirty="0">
                <a:solidFill>
                  <a:srgbClr val="FF8400"/>
                </a:solidFill>
                <a:effectLst/>
                <a:latin typeface="Arial" panose="020B0604020202020204" pitchFamily="34" charset="0"/>
              </a:rPr>
              <a:t>§ 46</a:t>
            </a:r>
          </a:p>
          <a:p>
            <a:pPr algn="l"/>
            <a:r>
              <a:rPr lang="cs-CZ" sz="4000" b="1" i="0" dirty="0">
                <a:solidFill>
                  <a:srgbClr val="08A8F8"/>
                </a:solidFill>
                <a:effectLst/>
                <a:latin typeface="Arial" panose="020B0604020202020204" pitchFamily="34" charset="0"/>
              </a:rPr>
              <a:t>Uložení písemnosti</a:t>
            </a:r>
          </a:p>
          <a:p>
            <a:pPr algn="just"/>
            <a:endParaRPr lang="cs-CZ" sz="4000" b="1" i="0" dirty="0">
              <a:solidFill>
                <a:srgbClr val="000000"/>
              </a:solidFill>
              <a:effectLst/>
              <a:latin typeface="Arial" panose="020B0604020202020204" pitchFamily="34" charset="0"/>
            </a:endParaRPr>
          </a:p>
          <a:p>
            <a:pPr algn="just"/>
            <a:r>
              <a:rPr lang="cs-CZ" sz="4000" b="1" i="0" dirty="0">
                <a:solidFill>
                  <a:srgbClr val="000000"/>
                </a:solidFill>
                <a:effectLst/>
                <a:latin typeface="Arial" panose="020B0604020202020204" pitchFamily="34" charset="0"/>
              </a:rPr>
              <a:t>(1)</a:t>
            </a:r>
            <a:r>
              <a:rPr lang="cs-CZ" sz="4000" b="0" i="0" dirty="0">
                <a:solidFill>
                  <a:srgbClr val="000000"/>
                </a:solidFill>
                <a:effectLst/>
                <a:latin typeface="Arial" panose="020B0604020202020204" pitchFamily="34" charset="0"/>
              </a:rPr>
              <a:t> Písemnost se ukládá</a:t>
            </a:r>
          </a:p>
          <a:p>
            <a:pPr algn="just"/>
            <a:r>
              <a:rPr lang="cs-CZ" sz="4000" b="1" i="0" dirty="0">
                <a:solidFill>
                  <a:srgbClr val="000000"/>
                </a:solidFill>
                <a:effectLst/>
                <a:latin typeface="Arial" panose="020B0604020202020204" pitchFamily="34" charset="0"/>
              </a:rPr>
              <a:t>a)</a:t>
            </a:r>
            <a:r>
              <a:rPr lang="cs-CZ" sz="4000" b="0" i="0" dirty="0">
                <a:solidFill>
                  <a:srgbClr val="000000"/>
                </a:solidFill>
                <a:effectLst/>
                <a:latin typeface="Arial" panose="020B0604020202020204" pitchFamily="34" charset="0"/>
              </a:rPr>
              <a:t> </a:t>
            </a:r>
            <a:r>
              <a:rPr lang="cs-CZ" sz="4000" b="0" i="0" dirty="0">
                <a:solidFill>
                  <a:srgbClr val="FF0000"/>
                </a:solidFill>
                <a:effectLst/>
                <a:latin typeface="Arial" panose="020B0604020202020204" pitchFamily="34" charset="0"/>
              </a:rPr>
              <a:t>u správce daně, jehož písemnost se doručuje</a:t>
            </a:r>
            <a:r>
              <a:rPr lang="cs-CZ" sz="4000" b="0" i="0" dirty="0">
                <a:solidFill>
                  <a:srgbClr val="000000"/>
                </a:solidFill>
                <a:effectLst/>
                <a:latin typeface="Arial" panose="020B0604020202020204" pitchFamily="34" charset="0"/>
              </a:rPr>
              <a:t>, nebo u správce daně, který byl o doručení dožádán, nebo</a:t>
            </a:r>
          </a:p>
          <a:p>
            <a:pPr algn="just"/>
            <a:r>
              <a:rPr lang="cs-CZ" sz="4000" b="1" i="0" dirty="0">
                <a:solidFill>
                  <a:srgbClr val="000000"/>
                </a:solidFill>
                <a:effectLst/>
                <a:latin typeface="Arial" panose="020B0604020202020204" pitchFamily="34" charset="0"/>
              </a:rPr>
              <a:t>b)</a:t>
            </a:r>
            <a:r>
              <a:rPr lang="cs-CZ" sz="4000" b="0" i="0" dirty="0">
                <a:solidFill>
                  <a:srgbClr val="000000"/>
                </a:solidFill>
                <a:effectLst/>
                <a:latin typeface="Arial" panose="020B0604020202020204" pitchFamily="34" charset="0"/>
              </a:rPr>
              <a:t> </a:t>
            </a:r>
            <a:r>
              <a:rPr lang="cs-CZ" sz="4000" b="0" i="0" dirty="0">
                <a:solidFill>
                  <a:srgbClr val="0070C0"/>
                </a:solidFill>
                <a:effectLst/>
                <a:latin typeface="Arial" panose="020B0604020202020204" pitchFamily="34" charset="0"/>
              </a:rPr>
              <a:t>u provozovatele poštovních služeb, jestliže se doručuje jeho prostřednictvím.</a:t>
            </a:r>
          </a:p>
        </p:txBody>
      </p:sp>
    </p:spTree>
    <p:extLst>
      <p:ext uri="{BB962C8B-B14F-4D97-AF65-F5344CB8AC3E}">
        <p14:creationId xmlns:p14="http://schemas.microsoft.com/office/powerpoint/2010/main" val="335076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E1695CE-15BE-1DD9-63EE-CB9DA4A4205E}"/>
              </a:ext>
            </a:extLst>
          </p:cNvPr>
          <p:cNvSpPr txBox="1"/>
          <p:nvPr/>
        </p:nvSpPr>
        <p:spPr>
          <a:xfrm>
            <a:off x="429207" y="261257"/>
            <a:ext cx="11569959" cy="6001643"/>
          </a:xfrm>
          <a:prstGeom prst="rect">
            <a:avLst/>
          </a:prstGeom>
          <a:noFill/>
        </p:spPr>
        <p:txBody>
          <a:bodyPr wrap="square">
            <a:spAutoFit/>
          </a:bodyPr>
          <a:lstStyle/>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a:t>
            </a:r>
            <a:r>
              <a:rPr lang="cs-CZ" sz="3200" b="1" i="0" dirty="0">
                <a:solidFill>
                  <a:srgbClr val="000000"/>
                </a:solidFill>
                <a:effectLst/>
                <a:latin typeface="Arial" panose="020B0604020202020204" pitchFamily="34" charset="0"/>
              </a:rPr>
              <a:t>V upozornění na uložení písemnosti, které se vkládá </a:t>
            </a:r>
            <a:r>
              <a:rPr lang="cs-CZ" sz="3200" b="1" i="0" dirty="0">
                <a:solidFill>
                  <a:srgbClr val="FF0000"/>
                </a:solidFill>
                <a:effectLst/>
                <a:latin typeface="Arial" panose="020B0604020202020204" pitchFamily="34" charset="0"/>
              </a:rPr>
              <a:t>do domovní</a:t>
            </a:r>
            <a:r>
              <a:rPr lang="cs-CZ" sz="3200" b="1" i="0" dirty="0">
                <a:solidFill>
                  <a:srgbClr val="000000"/>
                </a:solidFill>
                <a:effectLst/>
                <a:latin typeface="Arial" panose="020B0604020202020204" pitchFamily="34" charset="0"/>
              </a:rPr>
              <a:t> nebo </a:t>
            </a:r>
            <a:r>
              <a:rPr lang="cs-CZ" sz="3200" b="1" i="0" dirty="0">
                <a:solidFill>
                  <a:schemeClr val="accent2"/>
                </a:solidFill>
                <a:effectLst/>
                <a:latin typeface="Arial" panose="020B0604020202020204" pitchFamily="34" charset="0"/>
              </a:rPr>
              <a:t>jiné adresátem užívané schránky </a:t>
            </a:r>
            <a:r>
              <a:rPr lang="cs-CZ" sz="3200" b="1" i="0" dirty="0">
                <a:solidFill>
                  <a:srgbClr val="000000"/>
                </a:solidFill>
                <a:effectLst/>
                <a:latin typeface="Arial" panose="020B0604020202020204" pitchFamily="34" charset="0"/>
              </a:rPr>
              <a:t>nebo </a:t>
            </a:r>
            <a:r>
              <a:rPr lang="cs-CZ" sz="3200" b="1" i="0" dirty="0">
                <a:solidFill>
                  <a:srgbClr val="00B0F0"/>
                </a:solidFill>
                <a:effectLst/>
                <a:latin typeface="Arial" panose="020B0604020202020204" pitchFamily="34" charset="0"/>
              </a:rPr>
              <a:t>na jiné vhodné místo</a:t>
            </a:r>
            <a:r>
              <a:rPr lang="cs-CZ" sz="3200" b="1" i="0" dirty="0">
                <a:solidFill>
                  <a:srgbClr val="000000"/>
                </a:solidFill>
                <a:effectLst/>
                <a:latin typeface="Arial" panose="020B0604020202020204" pitchFamily="34" charset="0"/>
              </a:rPr>
              <a:t>, se adresát vyzve k převzetí písemnosti </a:t>
            </a:r>
            <a:r>
              <a:rPr lang="cs-CZ" sz="3200" b="0" i="0" dirty="0">
                <a:solidFill>
                  <a:srgbClr val="000000"/>
                </a:solidFill>
                <a:effectLst/>
                <a:latin typeface="Arial" panose="020B0604020202020204" pitchFamily="34" charset="0"/>
              </a:rPr>
              <a:t>a </a:t>
            </a:r>
            <a:r>
              <a:rPr lang="cs-CZ" sz="3200" b="0" i="0" u="sng" dirty="0">
                <a:solidFill>
                  <a:srgbClr val="000000"/>
                </a:solidFill>
                <a:effectLst/>
                <a:latin typeface="Arial" panose="020B0604020202020204" pitchFamily="34" charset="0"/>
              </a:rPr>
              <a:t>dále se v něm uvede označení správce daně, jehož písemnost je doručována, komu je doručováno, kde a od kterého dne a v jakých hodinách je písemnost připravena k vyzvednutí</a:t>
            </a:r>
            <a:r>
              <a:rPr lang="cs-CZ" sz="3200" b="0" i="0" dirty="0">
                <a:solidFill>
                  <a:srgbClr val="000000"/>
                </a:solidFill>
                <a:effectLst/>
                <a:latin typeface="Arial" panose="020B0604020202020204" pitchFamily="34" charset="0"/>
              </a:rPr>
              <a:t>; </a:t>
            </a:r>
            <a:r>
              <a:rPr lang="cs-CZ" sz="3200" b="1" i="0" u="sng" dirty="0">
                <a:solidFill>
                  <a:srgbClr val="000000"/>
                </a:solidFill>
                <a:effectLst/>
                <a:latin typeface="Arial" panose="020B0604020202020204" pitchFamily="34" charset="0"/>
              </a:rPr>
              <a:t>současně se adresát písemně poučí o právních důsledcích jejího nevyzvednutí</a:t>
            </a:r>
            <a:r>
              <a:rPr lang="cs-CZ" sz="3200" b="0" i="0" dirty="0">
                <a:solidFill>
                  <a:srgbClr val="000000"/>
                </a:solidFill>
                <a:effectLst/>
                <a:latin typeface="Arial" panose="020B0604020202020204" pitchFamily="34" charset="0"/>
              </a:rPr>
              <a:t>.</a:t>
            </a: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Bez předchozího pokusu o doručení lze písemnost uložit, pokud adresát požádá předem písemně toho, kdo písemnost doručuje nebo jehož prostřednictvím se písemnost doručuje, o ukládání písemností.</a:t>
            </a:r>
          </a:p>
        </p:txBody>
      </p:sp>
    </p:spTree>
    <p:extLst>
      <p:ext uri="{BB962C8B-B14F-4D97-AF65-F5344CB8AC3E}">
        <p14:creationId xmlns:p14="http://schemas.microsoft.com/office/powerpoint/2010/main" val="19670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p:nvPr/>
        </p:nvSpPr>
        <p:spPr>
          <a:xfrm>
            <a:off x="1837679" y="1748901"/>
            <a:ext cx="8851036"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Jak pošta doručuje: </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„Adresát neznámý“,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„Na adrese se nezdržuje“,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„Odstěhoval se“,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„Nemá domovní schránku“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„Adresa je sídlem Městského úřadu“…</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p:nvPr/>
        </p:nvSpPr>
        <p:spPr>
          <a:xfrm>
            <a:off x="745959" y="403393"/>
            <a:ext cx="11237493" cy="62016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200"/>
              <a:buFont typeface="Arial"/>
              <a:buNone/>
            </a:pPr>
            <a:r>
              <a:rPr lang="cs-CZ" sz="2200" b="1" dirty="0">
                <a:solidFill>
                  <a:schemeClr val="dk1"/>
                </a:solidFill>
                <a:latin typeface="Arial"/>
                <a:ea typeface="Arial"/>
                <a:cs typeface="Arial"/>
                <a:sym typeface="Arial"/>
              </a:rPr>
              <a:t>Vyhláška 464/2012 o stanovení specifikace jednotlivých základních</a:t>
            </a:r>
            <a:endParaRPr dirty="0"/>
          </a:p>
          <a:p>
            <a:pPr marL="0" marR="0" lvl="0" indent="0" algn="l" rtl="0">
              <a:spcBef>
                <a:spcPts val="0"/>
              </a:spcBef>
              <a:spcAft>
                <a:spcPts val="0"/>
              </a:spcAft>
              <a:buClr>
                <a:schemeClr val="dk1"/>
              </a:buClr>
              <a:buSzPts val="2200"/>
              <a:buFont typeface="Arial"/>
              <a:buNone/>
            </a:pPr>
            <a:r>
              <a:rPr lang="cs-CZ" sz="2200" b="1" dirty="0">
                <a:solidFill>
                  <a:schemeClr val="dk1"/>
                </a:solidFill>
                <a:latin typeface="Arial"/>
                <a:ea typeface="Arial"/>
                <a:cs typeface="Arial"/>
                <a:sym typeface="Arial"/>
              </a:rPr>
              <a:t>služeb a základních kvalifikačních požadavků na jejich poskytování</a:t>
            </a:r>
            <a:endParaRPr dirty="0"/>
          </a:p>
          <a:p>
            <a:pPr marL="0" marR="0" lvl="0" indent="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300"/>
              <a:buFont typeface="Arial"/>
              <a:buNone/>
            </a:pPr>
            <a:r>
              <a:rPr lang="cs-CZ" sz="2300" b="1" dirty="0">
                <a:solidFill>
                  <a:schemeClr val="dk1"/>
                </a:solidFill>
                <a:latin typeface="Arial"/>
                <a:ea typeface="Arial"/>
                <a:cs typeface="Arial"/>
                <a:sym typeface="Arial"/>
              </a:rPr>
              <a:t>§13 Úřední doručování písemnosti</a:t>
            </a:r>
            <a:endParaRPr dirty="0"/>
          </a:p>
          <a:p>
            <a:pPr marL="0" marR="0" lvl="0" indent="0" algn="l"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a:p>
            <a:pPr marL="0" marR="0" lvl="0" indent="0" algn="l" rtl="0">
              <a:spcBef>
                <a:spcPts val="0"/>
              </a:spcBef>
              <a:spcAft>
                <a:spcPts val="0"/>
              </a:spcAft>
              <a:buClr>
                <a:srgbClr val="FF0000"/>
              </a:buClr>
              <a:buSzPts val="2400"/>
              <a:buFont typeface="Arial"/>
              <a:buNone/>
            </a:pPr>
            <a:r>
              <a:rPr lang="cs-CZ" sz="2400" b="1" dirty="0">
                <a:solidFill>
                  <a:srgbClr val="FF0000"/>
                </a:solidFill>
                <a:latin typeface="Arial"/>
                <a:ea typeface="Arial"/>
                <a:cs typeface="Arial"/>
                <a:sym typeface="Arial"/>
              </a:rPr>
              <a:t>Základní služby umožní zejména dodání do vlastních rukou, dodání do </a:t>
            </a:r>
            <a:endParaRPr dirty="0"/>
          </a:p>
          <a:p>
            <a:pPr marL="0" marR="0" lvl="0" indent="0" algn="l" rtl="0">
              <a:spcBef>
                <a:spcPts val="0"/>
              </a:spcBef>
              <a:spcAft>
                <a:spcPts val="0"/>
              </a:spcAft>
              <a:buClr>
                <a:srgbClr val="FF0000"/>
              </a:buClr>
              <a:buSzPts val="2400"/>
              <a:buFont typeface="Arial"/>
              <a:buNone/>
            </a:pPr>
            <a:r>
              <a:rPr lang="cs-CZ" sz="2400" b="1" dirty="0">
                <a:solidFill>
                  <a:srgbClr val="FF0000"/>
                </a:solidFill>
                <a:latin typeface="Arial"/>
                <a:ea typeface="Arial"/>
                <a:cs typeface="Arial"/>
                <a:sym typeface="Arial"/>
              </a:rPr>
              <a:t>vlastních rukou výhradně jen adresáta, poskytnutí dodejky, lhůty pro uložení poštovní zásilky a vyloučení změny místa a vyloučení změny místa dodání, a to </a:t>
            </a:r>
            <a:r>
              <a:rPr lang="cs-CZ" sz="2400" b="1" u="sng" dirty="0">
                <a:solidFill>
                  <a:srgbClr val="FF0000"/>
                </a:solidFill>
                <a:latin typeface="Arial"/>
                <a:ea typeface="Arial"/>
                <a:cs typeface="Arial"/>
                <a:sym typeface="Arial"/>
              </a:rPr>
              <a:t>podle požadavků podle jiných právních předpisů upravující pravidla pro úřední doručování písemností</a:t>
            </a:r>
            <a:r>
              <a:rPr lang="cs-CZ" sz="2400" b="1" dirty="0">
                <a:solidFill>
                  <a:srgbClr val="FF0000"/>
                </a:solidFill>
                <a:latin typeface="Arial"/>
                <a:ea typeface="Arial"/>
                <a:cs typeface="Arial"/>
                <a:sym typeface="Arial"/>
              </a:rPr>
              <a:t>, zejména v trestním, správním</a:t>
            </a:r>
            <a:r>
              <a:rPr lang="cs-CZ" sz="2400" b="1" u="sng" dirty="0">
                <a:solidFill>
                  <a:srgbClr val="FF0000"/>
                </a:solidFill>
                <a:latin typeface="Arial"/>
                <a:ea typeface="Arial"/>
                <a:cs typeface="Arial"/>
                <a:sym typeface="Arial"/>
              </a:rPr>
              <a:t>, daňovém </a:t>
            </a:r>
            <a:r>
              <a:rPr lang="cs-CZ" sz="2400" b="1" dirty="0">
                <a:solidFill>
                  <a:srgbClr val="FF0000"/>
                </a:solidFill>
                <a:latin typeface="Arial"/>
                <a:ea typeface="Arial"/>
                <a:cs typeface="Arial"/>
                <a:sym typeface="Arial"/>
              </a:rPr>
              <a:t>a soudním řízení. </a:t>
            </a:r>
            <a:endParaRPr dirty="0"/>
          </a:p>
          <a:p>
            <a:pPr marL="0" marR="0" lvl="0" indent="0" algn="l" rtl="0">
              <a:spcBef>
                <a:spcPts val="0"/>
              </a:spcBef>
              <a:spcAft>
                <a:spcPts val="0"/>
              </a:spcAft>
              <a:buClr>
                <a:schemeClr val="dk1"/>
              </a:buClr>
              <a:buSzPts val="1800"/>
              <a:buFont typeface="Arial"/>
              <a:buNone/>
            </a:pP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cs-CZ" sz="1800" b="1" dirty="0">
                <a:solidFill>
                  <a:schemeClr val="dk1"/>
                </a:solidFill>
                <a:latin typeface="Arial"/>
                <a:ea typeface="Arial"/>
                <a:cs typeface="Arial"/>
                <a:sym typeface="Arial"/>
              </a:rPr>
              <a:t>----------------</a:t>
            </a:r>
            <a:endParaRPr dirty="0"/>
          </a:p>
          <a:p>
            <a:pPr marL="0" marR="0" lvl="0" indent="0" algn="l" rtl="0">
              <a:spcBef>
                <a:spcPts val="0"/>
              </a:spcBef>
              <a:spcAft>
                <a:spcPts val="0"/>
              </a:spcAft>
              <a:buClr>
                <a:schemeClr val="dk1"/>
              </a:buClr>
              <a:buSzPts val="1800"/>
              <a:buFont typeface="Arial"/>
              <a:buNone/>
            </a:pPr>
            <a:r>
              <a:rPr lang="cs-CZ" sz="1800" b="1" dirty="0">
                <a:solidFill>
                  <a:schemeClr val="dk1"/>
                </a:solidFill>
                <a:latin typeface="Arial"/>
                <a:ea typeface="Arial"/>
                <a:cs typeface="Arial"/>
                <a:sym typeface="Arial"/>
              </a:rPr>
              <a:t>Například: Zákon č. 500/2004 Sb., správní řád, ve znění pozdějších předpisů,</a:t>
            </a:r>
            <a:endParaRPr dirty="0"/>
          </a:p>
          <a:p>
            <a:pPr marL="0" marR="0" lvl="0" indent="0" algn="l" rtl="0">
              <a:spcBef>
                <a:spcPts val="0"/>
              </a:spcBef>
              <a:spcAft>
                <a:spcPts val="0"/>
              </a:spcAft>
              <a:buClr>
                <a:schemeClr val="dk1"/>
              </a:buClr>
              <a:buSzPts val="1800"/>
              <a:buFont typeface="Arial"/>
              <a:buNone/>
            </a:pPr>
            <a:r>
              <a:rPr lang="cs-CZ" sz="1800" b="1" dirty="0">
                <a:solidFill>
                  <a:schemeClr val="dk1"/>
                </a:solidFill>
                <a:latin typeface="Arial"/>
                <a:ea typeface="Arial"/>
                <a:cs typeface="Arial"/>
                <a:sym typeface="Arial"/>
              </a:rPr>
              <a:t>Zákon č.99/1963 Sb., občanský soudní řád, ve znění pozdějších předpisů,</a:t>
            </a:r>
            <a:endParaRPr dirty="0"/>
          </a:p>
          <a:p>
            <a:pPr marL="0" marR="0" lvl="0" indent="0" algn="l" rtl="0">
              <a:spcBef>
                <a:spcPts val="0"/>
              </a:spcBef>
              <a:spcAft>
                <a:spcPts val="0"/>
              </a:spcAft>
              <a:buClr>
                <a:srgbClr val="FF0000"/>
              </a:buClr>
              <a:buSzPts val="1800"/>
              <a:buFont typeface="Arial"/>
              <a:buNone/>
            </a:pPr>
            <a:r>
              <a:rPr lang="cs-CZ" sz="1800" b="1" dirty="0">
                <a:solidFill>
                  <a:srgbClr val="FF0000"/>
                </a:solidFill>
                <a:latin typeface="Arial"/>
                <a:ea typeface="Arial"/>
                <a:cs typeface="Arial"/>
                <a:sym typeface="Arial"/>
              </a:rPr>
              <a:t>Zákon č. 280/2009 Sb., daňový řád, ve znění pozdějších předpisů,</a:t>
            </a:r>
            <a:endParaRPr dirty="0"/>
          </a:p>
          <a:p>
            <a:pPr marL="0" marR="0" lvl="0" indent="0" algn="l" rtl="0">
              <a:spcBef>
                <a:spcPts val="0"/>
              </a:spcBef>
              <a:spcAft>
                <a:spcPts val="0"/>
              </a:spcAft>
              <a:buClr>
                <a:schemeClr val="dk1"/>
              </a:buClr>
              <a:buSzPts val="1800"/>
              <a:buFont typeface="Arial"/>
              <a:buNone/>
            </a:pPr>
            <a:r>
              <a:rPr lang="cs-CZ" sz="1800" b="1" dirty="0">
                <a:solidFill>
                  <a:schemeClr val="dk1"/>
                </a:solidFill>
                <a:latin typeface="Arial"/>
                <a:ea typeface="Arial"/>
                <a:cs typeface="Arial"/>
                <a:sym typeface="Arial"/>
              </a:rPr>
              <a:t>Zákon č. 141/1961 Sb., o trestním řízení soudním (trestní řád), ve znění</a:t>
            </a:r>
            <a:endParaRPr dirty="0"/>
          </a:p>
          <a:p>
            <a:pPr marL="0" marR="0" lvl="0" indent="0" algn="l" rtl="0">
              <a:spcBef>
                <a:spcPts val="0"/>
              </a:spcBef>
              <a:spcAft>
                <a:spcPts val="0"/>
              </a:spcAft>
              <a:buClr>
                <a:schemeClr val="dk1"/>
              </a:buClr>
              <a:buSzPts val="1800"/>
              <a:buFont typeface="Arial"/>
              <a:buNone/>
            </a:pPr>
            <a:r>
              <a:rPr lang="cs-CZ" sz="1800" b="1" dirty="0">
                <a:solidFill>
                  <a:schemeClr val="dk1"/>
                </a:solidFill>
                <a:latin typeface="Arial"/>
                <a:ea typeface="Arial"/>
                <a:cs typeface="Arial"/>
                <a:sym typeface="Arial"/>
              </a:rPr>
              <a:t>pozdějších předpisů</a:t>
            </a:r>
            <a:endParaRPr dirty="0"/>
          </a:p>
          <a:p>
            <a:pPr marL="0" marR="0" lvl="0" indent="0" algn="l" rtl="0">
              <a:spcBef>
                <a:spcPts val="0"/>
              </a:spcBef>
              <a:spcAft>
                <a:spcPts val="0"/>
              </a:spcAft>
              <a:buClr>
                <a:schemeClr val="dk1"/>
              </a:buClr>
              <a:buSzPts val="1800"/>
              <a:buFont typeface="Arial"/>
              <a:buNone/>
            </a:pPr>
            <a:endParaRPr sz="1800" b="1" dirty="0">
              <a:solidFill>
                <a:schemeClr val="dk1"/>
              </a:solidFill>
              <a:latin typeface="Arial"/>
              <a:ea typeface="Arial"/>
              <a:cs typeface="Arial"/>
              <a:sym typeface="Arial"/>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p:nvPr/>
        </p:nvSpPr>
        <p:spPr>
          <a:xfrm>
            <a:off x="736947" y="148983"/>
            <a:ext cx="11194473"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Vážení,</a:t>
            </a:r>
            <a:endParaRPr dirty="0">
              <a:latin typeface="+mn-lt"/>
            </a:endParaRPr>
          </a:p>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 </a:t>
            </a:r>
            <a:endParaRPr dirty="0">
              <a:latin typeface="+mn-lt"/>
            </a:endParaRPr>
          </a:p>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v Poštovních podmínkách České pošty, </a:t>
            </a:r>
            <a:r>
              <a:rPr lang="cs-CZ" sz="2400" dirty="0" err="1">
                <a:solidFill>
                  <a:schemeClr val="dk1"/>
                </a:solidFill>
                <a:latin typeface="+mn-lt"/>
                <a:ea typeface="Times New Roman"/>
                <a:cs typeface="Times New Roman"/>
                <a:sym typeface="Times New Roman"/>
              </a:rPr>
              <a:t>s.p</a:t>
            </a:r>
            <a:r>
              <a:rPr lang="cs-CZ" sz="2400" dirty="0">
                <a:solidFill>
                  <a:schemeClr val="dk1"/>
                </a:solidFill>
                <a:latin typeface="+mn-lt"/>
                <a:ea typeface="Times New Roman"/>
                <a:cs typeface="Times New Roman"/>
                <a:sym typeface="Times New Roman"/>
              </a:rPr>
              <a:t>., v příloze č. 7 – Vyhláška č. 464/2012 Sb. ze dne 17.12.2012, části druhé – technická specifikace základních služeb, § 13 se zavazujete doručovat dle zákona č. 280/2009 Sb., daňový řád. </a:t>
            </a:r>
            <a:endParaRPr dirty="0">
              <a:latin typeface="+mn-lt"/>
            </a:endParaRPr>
          </a:p>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 </a:t>
            </a:r>
            <a:endParaRPr dirty="0">
              <a:latin typeface="+mn-lt"/>
            </a:endParaRPr>
          </a:p>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Doručování dle daňového řádu se řídí § 39 a násl. V § 44 – doručování fyzickým osobám je v odst. 4 uvedeno:  „………. Nebyl-li adresát písemnosti, která má být doručena do vlastních rukou, na adrese pro doručování zastižen, </a:t>
            </a:r>
            <a:r>
              <a:rPr lang="cs-CZ" sz="2400" b="1" dirty="0">
                <a:solidFill>
                  <a:schemeClr val="dk1"/>
                </a:solidFill>
                <a:latin typeface="+mn-lt"/>
                <a:ea typeface="Times New Roman"/>
                <a:cs typeface="Times New Roman"/>
                <a:sym typeface="Times New Roman"/>
              </a:rPr>
              <a:t>písemnost se uloží a adresát se vhodným způsobem upozorní, aby si ji ve  lhůtě 10 dnů vyzvedl.</a:t>
            </a:r>
            <a:r>
              <a:rPr lang="cs-CZ" sz="2400" dirty="0">
                <a:solidFill>
                  <a:schemeClr val="dk1"/>
                </a:solidFill>
                <a:latin typeface="+mn-lt"/>
                <a:ea typeface="Times New Roman"/>
                <a:cs typeface="Times New Roman"/>
                <a:sym typeface="Times New Roman"/>
              </a:rPr>
              <a:t>“</a:t>
            </a:r>
            <a:endParaRPr dirty="0">
              <a:latin typeface="+mn-lt"/>
            </a:endParaRPr>
          </a:p>
          <a:p>
            <a:pPr marL="0" marR="0" lvl="0" indent="0" algn="just" rtl="0">
              <a:spcBef>
                <a:spcPts val="0"/>
              </a:spcBef>
              <a:spcAft>
                <a:spcPts val="0"/>
              </a:spcAft>
              <a:buNone/>
            </a:pPr>
            <a:r>
              <a:rPr lang="cs-CZ" sz="2400" dirty="0">
                <a:solidFill>
                  <a:schemeClr val="dk1"/>
                </a:solidFill>
                <a:latin typeface="+mn-lt"/>
                <a:ea typeface="Times New Roman"/>
                <a:cs typeface="Times New Roman"/>
                <a:sym typeface="Times New Roman"/>
              </a:rPr>
              <a:t> </a:t>
            </a:r>
            <a:endParaRPr dirty="0">
              <a:latin typeface="+mn-lt"/>
            </a:endParaRPr>
          </a:p>
          <a:p>
            <a:pPr marL="0" marR="0" lvl="0" indent="0" algn="l" rtl="0">
              <a:spcBef>
                <a:spcPts val="0"/>
              </a:spcBef>
              <a:spcAft>
                <a:spcPts val="0"/>
              </a:spcAft>
              <a:buNone/>
            </a:pPr>
            <a:r>
              <a:rPr lang="cs-CZ" sz="2400" dirty="0">
                <a:solidFill>
                  <a:schemeClr val="dk1"/>
                </a:solidFill>
                <a:latin typeface="+mn-lt"/>
                <a:ea typeface="Times New Roman"/>
                <a:cs typeface="Times New Roman"/>
                <a:sym typeface="Times New Roman"/>
              </a:rPr>
              <a:t>Uložení písemnosti řeší § 46 odst. 1 písmeno b) daňového řádu a v odstavci 2 téhož paragrafu je mimo jiné uvedeno, jak a kam se vkládá upozornění na uložení písemnosti.</a:t>
            </a:r>
            <a:endParaRPr dirty="0">
              <a:latin typeface="+mn-lt"/>
            </a:endParaRPr>
          </a:p>
          <a:p>
            <a:pPr marL="0" marR="0" lvl="0" indent="0" algn="l" rtl="0">
              <a:spcBef>
                <a:spcPts val="0"/>
              </a:spcBef>
              <a:spcAft>
                <a:spcPts val="0"/>
              </a:spcAft>
              <a:buNone/>
            </a:pPr>
            <a:endParaRPr sz="2400" dirty="0">
              <a:solidFill>
                <a:schemeClr val="dk1"/>
              </a:solidFill>
              <a:latin typeface="+mn-lt"/>
              <a:ea typeface="Times New Roman"/>
              <a:cs typeface="Times New Roman"/>
              <a:sym typeface="Times New Roman"/>
            </a:endParaRPr>
          </a:p>
          <a:p>
            <a:pPr marL="0" marR="0" lvl="0" indent="0" algn="l" rtl="0">
              <a:spcBef>
                <a:spcPts val="0"/>
              </a:spcBef>
              <a:spcAft>
                <a:spcPts val="0"/>
              </a:spcAft>
              <a:buNone/>
            </a:pPr>
            <a:r>
              <a:rPr lang="cs-CZ" sz="2400" dirty="0">
                <a:solidFill>
                  <a:schemeClr val="dk1"/>
                </a:solidFill>
                <a:latin typeface="+mn-lt"/>
                <a:ea typeface="Times New Roman"/>
                <a:cs typeface="Times New Roman"/>
                <a:sym typeface="Times New Roman"/>
              </a:rPr>
              <a:t>…celé znění na </a:t>
            </a:r>
            <a:r>
              <a:rPr lang="cs-CZ" sz="2400" u="sng" dirty="0">
                <a:solidFill>
                  <a:schemeClr val="hlink"/>
                </a:solidFill>
                <a:latin typeface="+mn-lt"/>
                <a:ea typeface="Times New Roman"/>
                <a:cs typeface="Times New Roman"/>
                <a:sym typeface="Times New Roman"/>
                <a:hlinkClick r:id="rId3"/>
              </a:rPr>
              <a:t>www.spmo.cz</a:t>
            </a:r>
            <a:r>
              <a:rPr lang="cs-CZ" sz="2400" dirty="0">
                <a:solidFill>
                  <a:schemeClr val="dk1"/>
                </a:solidFill>
                <a:latin typeface="+mn-lt"/>
                <a:ea typeface="Times New Roman"/>
                <a:cs typeface="Times New Roman"/>
                <a:sym typeface="Times New Roman"/>
              </a:rPr>
              <a:t>...</a:t>
            </a:r>
            <a:endParaRPr dirty="0">
              <a:latin typeface="+mn-lt"/>
            </a:endParaRPr>
          </a:p>
          <a:p>
            <a:pPr marL="0" marR="0" lvl="0" indent="0" algn="l" rtl="0">
              <a:spcBef>
                <a:spcPts val="0"/>
              </a:spcBef>
              <a:spcAft>
                <a:spcPts val="0"/>
              </a:spcAft>
              <a:buNone/>
            </a:pPr>
            <a:r>
              <a:rPr lang="cs-CZ" sz="2400" dirty="0">
                <a:solidFill>
                  <a:schemeClr val="dk1"/>
                </a:solidFill>
                <a:latin typeface="Times New Roman"/>
                <a:ea typeface="Times New Roman"/>
                <a:cs typeface="Times New Roman"/>
                <a:sym typeface="Times New Roman"/>
              </a:rPr>
              <a:t> </a:t>
            </a:r>
            <a:endParaRPr sz="2400" dirty="0">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p:nvPr/>
        </p:nvSpPr>
        <p:spPr>
          <a:xfrm>
            <a:off x="457201" y="923824"/>
            <a:ext cx="11734799" cy="87100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Úřední osobou pověřenou doručováním </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Úřední osoba - § 12 odst. 2, s pověřením o doručování (vedoucí, tajemník)</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Využití při doručování v rámci menší obce (efektivita a hospodárnost)</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Doručování na vlastní ohlašovnu (rychlost a hospodárnost) – oznámení o uložení písemnosti</a:t>
            </a:r>
            <a:endParaRPr dirty="0">
              <a:latin typeface="+mn-lt"/>
            </a:endParaRPr>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457201" y="388246"/>
            <a:ext cx="11734799"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Jiný orgán, o němž to stanoví zákon </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Vězeňská služba</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Zařízení pro výkon ústavní nebo ochranné výchovy</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Územní vojenské správy</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Celní správa </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Policejní orgány</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Ne městská policie</a:t>
            </a:r>
            <a:endParaRPr dirty="0">
              <a:latin typeface="+mn-lt"/>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Vadné doručení ? </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Písemně místo datovou schránkou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Na jinou adresu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Jiná osoba než úřední </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„Podstatné je doručení písemnosti, nikoli naplnění formální náležitosti doručování“</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1Afs 86/2007-35, 1 Afs 148/2008-73, 1 As 90/2010-95</a:t>
            </a:r>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do vlastních rukou </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Doručují se písemnosti, pokud je den doručení rozhodný pro začátek běhu lhůty stanovené právním předpisem nebo rozhodnutím správce daně; </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Stanoví-li tak zákon nebo tak určí správce daně (§ 40)</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Písemnost určená do vlastních rukou adresáta se doručuje přímo adresátovi (§ 44 odst. 4) </a:t>
            </a:r>
            <a:endParaRPr dirty="0">
              <a:latin typeface="+mn-lt"/>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38"/>
          <p:cNvSpPr/>
          <p:nvPr/>
        </p:nvSpPr>
        <p:spPr>
          <a:xfrm>
            <a:off x="3764676" y="68035"/>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Jaká obálka ?</a:t>
            </a:r>
            <a:endParaRPr sz="4000" b="1" dirty="0">
              <a:solidFill>
                <a:schemeClr val="dk1"/>
              </a:solidFill>
              <a:latin typeface="Arial Black"/>
              <a:ea typeface="Arial Black"/>
              <a:cs typeface="Arial Black"/>
              <a:sym typeface="Arial Black"/>
            </a:endParaRPr>
          </a:p>
        </p:txBody>
      </p:sp>
      <p:pic>
        <p:nvPicPr>
          <p:cNvPr id="13" name="Obrázek 12">
            <a:extLst>
              <a:ext uri="{FF2B5EF4-FFF2-40B4-BE49-F238E27FC236}">
                <a16:creationId xmlns:a16="http://schemas.microsoft.com/office/drawing/2014/main" id="{1BABB51D-AD02-4BD4-8339-D72EC01455D6}"/>
              </a:ext>
            </a:extLst>
          </p:cNvPr>
          <p:cNvPicPr>
            <a:picLocks noChangeAspect="1"/>
          </p:cNvPicPr>
          <p:nvPr/>
        </p:nvPicPr>
        <p:blipFill>
          <a:blip r:embed="rId3"/>
          <a:stretch>
            <a:fillRect/>
          </a:stretch>
        </p:blipFill>
        <p:spPr>
          <a:xfrm>
            <a:off x="615462" y="775921"/>
            <a:ext cx="11192607" cy="6345848"/>
          </a:xfrm>
          <a:prstGeom prst="rect">
            <a:avLst/>
          </a:prstGeom>
        </p:spPr>
      </p:pic>
    </p:spTree>
    <p:extLst>
      <p:ext uri="{BB962C8B-B14F-4D97-AF65-F5344CB8AC3E}">
        <p14:creationId xmlns:p14="http://schemas.microsoft.com/office/powerpoint/2010/main" val="229793768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7E07A09-3A1C-8718-DD91-8799EC2DBEEE}"/>
              </a:ext>
            </a:extLst>
          </p:cNvPr>
          <p:cNvSpPr txBox="1"/>
          <p:nvPr/>
        </p:nvSpPr>
        <p:spPr>
          <a:xfrm>
            <a:off x="219075" y="926604"/>
            <a:ext cx="4886325" cy="4493538"/>
          </a:xfrm>
          <a:prstGeom prst="rect">
            <a:avLst/>
          </a:prstGeom>
          <a:noFill/>
        </p:spPr>
        <p:txBody>
          <a:bodyPr wrap="square">
            <a:spAutoFit/>
          </a:bodyPr>
          <a:lstStyle/>
          <a:p>
            <a:pPr algn="l"/>
            <a:endParaRPr lang="cs-CZ" sz="1600" b="0" i="0" u="none" strike="noStrike" baseline="0" dirty="0">
              <a:solidFill>
                <a:srgbClr val="000000"/>
              </a:solidFill>
              <a:latin typeface="Arial" panose="020B0604020202020204" pitchFamily="34" charset="0"/>
            </a:endParaRPr>
          </a:p>
          <a:p>
            <a:pPr marR="32630" algn="l"/>
            <a:r>
              <a:rPr lang="cs-CZ" sz="1800" b="1" i="0" u="none" strike="noStrike" baseline="0" dirty="0">
                <a:latin typeface="Arial" panose="020B0604020202020204" pitchFamily="34" charset="0"/>
              </a:rPr>
              <a:t>Realizace</a:t>
            </a:r>
            <a:endParaRPr lang="cs-CZ" sz="1800" b="0" i="0" u="none" strike="noStrike" baseline="0" dirty="0">
              <a:latin typeface="Arial" panose="020B0604020202020204" pitchFamily="34" charset="0"/>
            </a:endParaRPr>
          </a:p>
          <a:p>
            <a:pPr marR="75830" algn="l"/>
            <a:r>
              <a:rPr lang="cs-CZ" sz="1800" b="0" i="0" u="none" strike="noStrike" baseline="0" dirty="0">
                <a:latin typeface="Arial" panose="020B0604020202020204" pitchFamily="34" charset="0"/>
              </a:rPr>
              <a:t>08,30 –09,00 přihlášení účastníků</a:t>
            </a:r>
          </a:p>
          <a:p>
            <a:pPr marR="75830" algn="l"/>
            <a:r>
              <a:rPr lang="cs-CZ" sz="1800" b="0" i="0" u="none" strike="noStrike" baseline="0" dirty="0">
                <a:latin typeface="Arial" panose="020B0604020202020204" pitchFamily="34" charset="0"/>
              </a:rPr>
              <a:t>09,00 –10,30 první část</a:t>
            </a:r>
          </a:p>
          <a:p>
            <a:pPr marR="75830" algn="l"/>
            <a:r>
              <a:rPr lang="cs-CZ" sz="1800" b="0" i="0" u="none" strike="noStrike" baseline="0" dirty="0">
                <a:latin typeface="Arial" panose="020B0604020202020204" pitchFamily="34" charset="0"/>
              </a:rPr>
              <a:t>10,30 –10,40 přestávka</a:t>
            </a:r>
          </a:p>
          <a:p>
            <a:pPr marR="75830" algn="l"/>
            <a:r>
              <a:rPr lang="cs-CZ" sz="1800" b="0" i="0" u="none" strike="noStrike" baseline="0" dirty="0">
                <a:latin typeface="Arial" panose="020B0604020202020204" pitchFamily="34" charset="0"/>
              </a:rPr>
              <a:t>10,45 –12,10 druhá část</a:t>
            </a:r>
          </a:p>
          <a:p>
            <a:pPr marR="75830" algn="l"/>
            <a:endParaRPr lang="cs-CZ" dirty="0">
              <a:latin typeface="Arial" panose="020B0604020202020204" pitchFamily="34" charset="0"/>
            </a:endParaRPr>
          </a:p>
          <a:p>
            <a:pPr marR="75830" algn="l"/>
            <a:endParaRPr lang="cs-CZ" sz="1800" b="0" i="0" u="none" strike="noStrike" baseline="0" dirty="0">
              <a:latin typeface="Arial" panose="020B0604020202020204" pitchFamily="34" charset="0"/>
            </a:endParaRPr>
          </a:p>
          <a:p>
            <a:pPr marR="133080" algn="l"/>
            <a:r>
              <a:rPr lang="cs-CZ" sz="1800" b="1" i="0" u="none" strike="noStrike" baseline="0" dirty="0">
                <a:solidFill>
                  <a:srgbClr val="FF0000"/>
                </a:solidFill>
                <a:latin typeface="Arial" panose="020B0604020202020204" pitchFamily="34" charset="0"/>
              </a:rPr>
              <a:t>Podmínky pro vydání osvědčení:</a:t>
            </a:r>
            <a:endParaRPr lang="cs-CZ" sz="1800" b="0" i="0" u="none" strike="noStrike" baseline="0" dirty="0">
              <a:solidFill>
                <a:srgbClr val="FF0000"/>
              </a:solidFill>
              <a:latin typeface="Arial" panose="020B0604020202020204" pitchFamily="34" charset="0"/>
            </a:endParaRPr>
          </a:p>
          <a:p>
            <a:pPr marR="58780" algn="l"/>
            <a:r>
              <a:rPr lang="cs-CZ" sz="1800" b="1" i="0" u="none" strike="noStrike" baseline="0" dirty="0">
                <a:solidFill>
                  <a:srgbClr val="000000"/>
                </a:solidFill>
                <a:latin typeface="Arial" panose="020B0604020202020204" pitchFamily="34" charset="0"/>
              </a:rPr>
              <a:t>-Přítomnost po celou dobu akreditovaného kurzu –zaznamenáno výukovým programem</a:t>
            </a:r>
            <a:endParaRPr lang="cs-CZ" sz="1800" b="0" i="0" u="none" strike="noStrike" baseline="0" dirty="0">
              <a:solidFill>
                <a:srgbClr val="000000"/>
              </a:solidFill>
              <a:latin typeface="Arial" panose="020B0604020202020204" pitchFamily="34" charset="0"/>
            </a:endParaRPr>
          </a:p>
          <a:p>
            <a:pPr marR="118850" algn="l"/>
            <a:r>
              <a:rPr lang="cs-CZ" sz="1800" b="1" i="0" u="none" strike="noStrike" baseline="0" dirty="0">
                <a:solidFill>
                  <a:srgbClr val="000000"/>
                </a:solidFill>
                <a:latin typeface="Arial" panose="020B0604020202020204" pitchFamily="34" charset="0"/>
              </a:rPr>
              <a:t>-Vyplnění závěrečného zpětného dotazníku</a:t>
            </a:r>
            <a:endParaRPr lang="cs-CZ" sz="1800" b="0" i="0" u="none" strike="noStrike" baseline="0" dirty="0">
              <a:solidFill>
                <a:srgbClr val="000000"/>
              </a:solidFill>
              <a:latin typeface="Arial" panose="020B0604020202020204" pitchFamily="34" charset="0"/>
            </a:endParaRPr>
          </a:p>
          <a:p>
            <a:pPr marR="99280" algn="l"/>
            <a:r>
              <a:rPr lang="cs-CZ" sz="1800" b="1" i="0" u="none" strike="noStrike" baseline="0" dirty="0">
                <a:solidFill>
                  <a:srgbClr val="000000"/>
                </a:solidFill>
                <a:latin typeface="Arial" panose="020B0604020202020204" pitchFamily="34" charset="0"/>
              </a:rPr>
              <a:t>-Osvědčení zasíláme do datových stránek obce/města/MČ</a:t>
            </a:r>
            <a:endParaRPr lang="cs-CZ" dirty="0"/>
          </a:p>
        </p:txBody>
      </p:sp>
      <p:pic>
        <p:nvPicPr>
          <p:cNvPr id="5" name="Obrázek 4">
            <a:extLst>
              <a:ext uri="{FF2B5EF4-FFF2-40B4-BE49-F238E27FC236}">
                <a16:creationId xmlns:a16="http://schemas.microsoft.com/office/drawing/2014/main" id="{9435B2E1-C5A6-9958-736A-52222E4B56B1}"/>
              </a:ext>
            </a:extLst>
          </p:cNvPr>
          <p:cNvPicPr>
            <a:picLocks noChangeAspect="1"/>
          </p:cNvPicPr>
          <p:nvPr/>
        </p:nvPicPr>
        <p:blipFill>
          <a:blip r:embed="rId2"/>
          <a:stretch>
            <a:fillRect/>
          </a:stretch>
        </p:blipFill>
        <p:spPr>
          <a:xfrm>
            <a:off x="5271082" y="0"/>
            <a:ext cx="6920918" cy="6858000"/>
          </a:xfrm>
          <a:prstGeom prst="rect">
            <a:avLst/>
          </a:prstGeom>
        </p:spPr>
      </p:pic>
    </p:spTree>
    <p:extLst>
      <p:ext uri="{BB962C8B-B14F-4D97-AF65-F5344CB8AC3E}">
        <p14:creationId xmlns:p14="http://schemas.microsoft.com/office/powerpoint/2010/main" val="3938923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Modrá obálka </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Podle zákonné dikce se písemnost doručovaná do vlastních rukou doručuje přímo adresátovi. Je otázkou, zda  adresát má možnost  si zvolit  tzv. zmocněnce. Takový postup sice není zákonem upraven, leč je souladný se zásadou součinnosti. Z tohoto důvodu by neměl být z doručování vyloučen. Proto „modrá je dobrá“, </a:t>
            </a:r>
            <a:r>
              <a:rPr lang="cs-CZ" sz="4000" b="1" dirty="0">
                <a:solidFill>
                  <a:schemeClr val="dk1"/>
                </a:solidFill>
                <a:highlight>
                  <a:srgbClr val="FFFF00"/>
                </a:highlight>
                <a:latin typeface="+mn-lt"/>
                <a:ea typeface="Century Gothic"/>
                <a:cs typeface="Century Gothic"/>
                <a:sym typeface="Century Gothic"/>
              </a:rPr>
              <a:t>ale pozor vzor pro daňový řád (poučení podle daňového řádu</a:t>
            </a:r>
            <a:r>
              <a:rPr lang="cs-CZ" sz="4000" b="1" dirty="0">
                <a:solidFill>
                  <a:schemeClr val="dk1"/>
                </a:solidFill>
                <a:latin typeface="+mn-lt"/>
                <a:ea typeface="Century Gothic"/>
                <a:cs typeface="Century Gothic"/>
                <a:sym typeface="Century Gothic"/>
              </a:rPr>
              <a:t>)</a:t>
            </a:r>
            <a:endParaRPr dirty="0">
              <a:latin typeface="+mn-lt"/>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8"/>
          <p:cNvPicPr preferRelativeResize="0"/>
          <p:nvPr/>
        </p:nvPicPr>
        <p:blipFill rotWithShape="1">
          <a:blip r:embed="rId3">
            <a:alphaModFix/>
          </a:blip>
          <a:srcRect/>
          <a:stretch/>
        </p:blipFill>
        <p:spPr>
          <a:xfrm>
            <a:off x="1858963" y="1268414"/>
            <a:ext cx="8545512" cy="5127625"/>
          </a:xfrm>
          <a:prstGeom prst="rect">
            <a:avLst/>
          </a:prstGeom>
          <a:noFill/>
          <a:ln>
            <a:noFill/>
          </a:ln>
        </p:spPr>
      </p:pic>
      <p:sp>
        <p:nvSpPr>
          <p:cNvPr id="281" name="Google Shape;281;p38"/>
          <p:cNvSpPr/>
          <p:nvPr/>
        </p:nvSpPr>
        <p:spPr>
          <a:xfrm>
            <a:off x="3685546" y="436188"/>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Modrá obálka</a:t>
            </a:r>
            <a:endParaRPr sz="4000" b="1" dirty="0">
              <a:solidFill>
                <a:schemeClr val="dk1"/>
              </a:solidFill>
              <a:latin typeface="Arial Black"/>
              <a:ea typeface="Arial Black"/>
              <a:cs typeface="Arial Black"/>
              <a:sym typeface="Arial Black"/>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do vlastních rukou</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Ústavní soud  IV ÚS 591/99</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„Ukládá-li zákon doručení do vlastních rukou,</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je třeba mít takové doručení za bezpečně</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prokázáno, neboť teprve v návaznosti na tento</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moment se odvíjí i možnost účastníka domáhat se stanoveným postupem svého práva“ </a:t>
            </a:r>
            <a:endParaRPr dirty="0">
              <a:latin typeface="+mn-lt"/>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p:nvPr/>
        </p:nvSpPr>
        <p:spPr>
          <a:xfrm>
            <a:off x="457201" y="200555"/>
            <a:ext cx="11734799" cy="58169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do vlastních rukou</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Rozsudek KS v HK – 31 Ca 85/2008-33</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„K prokázání, že písemnost byla řádně doručena, postačí, aby správce daně doložil, že konkrétní zásilku identifikovanou číslem jednacím předal k poštovní přepravě a pošta potvrdila a doložila kopiemi svých evidencí, že tato zásilka byla vydána adresátovi, který se prokázal občanským průkazem a převzetí potvrdil svým podpisem.“ </a:t>
            </a:r>
            <a:endParaRPr dirty="0">
              <a:latin typeface="+mn-lt"/>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p:nvPr/>
        </p:nvSpPr>
        <p:spPr>
          <a:xfrm>
            <a:off x="256675" y="296808"/>
            <a:ext cx="1193532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zástupci</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Má-li osoba, které je písemnost doručována, zástupce, doručují se písemnosti tomuto  zástupci, a to v rozsahu jeho oprávnění k zastupování. Má-li osoba, jejíž poměry jsou doručovanou písemností dotčeny, vykonat něco osobně, doručuje se písemnost jí i jejímu zástupci. Dnem doručení rozhodným pro počátek běhu lhůty je při souběžném doručování této osobě i jejímu zástupci den doručení písemnosti, který nastane později (§ 41)</a:t>
            </a:r>
            <a:endParaRPr dirty="0">
              <a:latin typeface="+mn-lt"/>
            </a:endParaRP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256675" y="296808"/>
            <a:ext cx="11935325"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zástupci</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Ústavní soud IV ÚS 293/03</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 Byla-li v daňovém řízení udělena plná moc</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pouze pro zastupování v odvolacím řízení,</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nelze ji považovat za plnou moc udělenou pro</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celé řízení“</a:t>
            </a:r>
            <a:endParaRPr dirty="0">
              <a:latin typeface="+mn-lt"/>
            </a:endParaRP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p:nvPr/>
        </p:nvSpPr>
        <p:spPr>
          <a:xfrm>
            <a:off x="256675" y="296808"/>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zástupci</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Nejvyšší správní soud 2 </a:t>
            </a:r>
            <a:r>
              <a:rPr lang="cs-CZ" sz="4000" b="1" dirty="0" err="1">
                <a:solidFill>
                  <a:schemeClr val="dk1"/>
                </a:solidFill>
                <a:latin typeface="+mn-lt"/>
                <a:ea typeface="Century Gothic"/>
                <a:cs typeface="Century Gothic"/>
                <a:sym typeface="Century Gothic"/>
              </a:rPr>
              <a:t>Afs</a:t>
            </a:r>
            <a:r>
              <a:rPr lang="cs-CZ" sz="4000" b="1" dirty="0">
                <a:solidFill>
                  <a:schemeClr val="dk1"/>
                </a:solidFill>
                <a:latin typeface="+mn-lt"/>
                <a:ea typeface="Century Gothic"/>
                <a:cs typeface="Century Gothic"/>
                <a:sym typeface="Century Gothic"/>
              </a:rPr>
              <a:t> 202/2004-43</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„Pokud správce daně obdržel omezenou plnou moc teprve po vydání a odeslání platebních výměrů, avšak ještě před jejich doručení daňovému subjektu, zvolenému zástupci se již tyto výměry nedoručují.“</a:t>
            </a:r>
            <a:endParaRPr dirty="0">
              <a:latin typeface="+mn-lt"/>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p:nvPr/>
        </p:nvSpPr>
        <p:spPr>
          <a:xfrm>
            <a:off x="256675" y="296808"/>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zástupci</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Krajský soud v Brně 29 Ca 15/98</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  Má-li daňový subjekt v daňovém řízení </a:t>
            </a:r>
            <a:endParaRPr dirty="0">
              <a:latin typeface="+mn-lt"/>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zástupce neomezenou plnou moc, doručuje se písemnost pouze tomuto zástupci“ </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Další judikatura: 1 </a:t>
            </a:r>
            <a:r>
              <a:rPr lang="cs-CZ" sz="4000" b="1" dirty="0" err="1">
                <a:solidFill>
                  <a:schemeClr val="dk1"/>
                </a:solidFill>
                <a:latin typeface="+mn-lt"/>
                <a:ea typeface="Century Gothic"/>
                <a:cs typeface="Century Gothic"/>
                <a:sym typeface="Century Gothic"/>
              </a:rPr>
              <a:t>Afs</a:t>
            </a:r>
            <a:r>
              <a:rPr lang="cs-CZ" sz="4000" b="1" dirty="0">
                <a:solidFill>
                  <a:schemeClr val="dk1"/>
                </a:solidFill>
                <a:latin typeface="+mn-lt"/>
                <a:ea typeface="Century Gothic"/>
                <a:cs typeface="Century Gothic"/>
                <a:sym typeface="Century Gothic"/>
              </a:rPr>
              <a:t> 85/2009-104; 1 As 4/2003-48</a:t>
            </a:r>
            <a:endParaRPr dirty="0">
              <a:latin typeface="+mn-lt"/>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p:nvPr/>
        </p:nvSpPr>
        <p:spPr>
          <a:xfrm>
            <a:off x="1" y="0"/>
            <a:ext cx="12192000" cy="685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prostřednictvím datové schránky</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Upřednostnění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Zpřístupněná datová schránka</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Doručeno při přihlášení oprávněné osoby do DS</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rgbClr val="FF0000"/>
                </a:solidFill>
                <a:latin typeface="+mn-lt"/>
                <a:ea typeface="Century Gothic"/>
                <a:cs typeface="Century Gothic"/>
                <a:sym typeface="Century Gothic"/>
              </a:rPr>
              <a:t>Nepřihlásí se – po 10 dnech doručeno fikcí</a:t>
            </a:r>
          </a:p>
          <a:p>
            <a:pPr marL="571500" marR="0" lvl="0" indent="-571500" algn="l" rtl="0">
              <a:spcBef>
                <a:spcPts val="0"/>
              </a:spcBef>
              <a:spcAft>
                <a:spcPts val="0"/>
              </a:spcAft>
              <a:buClr>
                <a:schemeClr val="dk1"/>
              </a:buClr>
              <a:buSzPts val="3600"/>
              <a:buFont typeface="Century Gothic"/>
              <a:buChar char="-"/>
            </a:pPr>
            <a:r>
              <a:rPr lang="cs-CZ" sz="2400" b="0" i="0" dirty="0">
                <a:solidFill>
                  <a:schemeClr val="tx1"/>
                </a:solidFill>
                <a:effectLst/>
                <a:latin typeface="+mn-lt"/>
              </a:rPr>
              <a:t>Rozsudek rozšířeného senátu Nejvyššího správního soudu ze dne 26.05.2022, č. j.: 4 </a:t>
            </a:r>
            <a:r>
              <a:rPr lang="cs-CZ" sz="2400" b="0" i="0" dirty="0" err="1">
                <a:solidFill>
                  <a:schemeClr val="tx1"/>
                </a:solidFill>
                <a:effectLst/>
                <a:latin typeface="+mn-lt"/>
              </a:rPr>
              <a:t>Afs</a:t>
            </a:r>
            <a:r>
              <a:rPr lang="cs-CZ" sz="2400" b="0" i="0" dirty="0">
                <a:solidFill>
                  <a:schemeClr val="tx1"/>
                </a:solidFill>
                <a:effectLst/>
                <a:latin typeface="+mn-lt"/>
              </a:rPr>
              <a:t> 264/2018-85: </a:t>
            </a:r>
            <a:r>
              <a:rPr lang="cs-CZ" sz="2400" b="0" i="1" dirty="0">
                <a:solidFill>
                  <a:schemeClr val="tx1"/>
                </a:solidFill>
                <a:effectLst/>
                <a:latin typeface="+mn-lt"/>
              </a:rPr>
              <a:t>„Doručuje-li se dokument při správě daní, je proto pro oblast doručování do datové schránky rozhodný § 33 odst. 4 daňového řádu, podle něhož, připadne-li poslední den lhůty na sobotu, neděli nebo svátek, je posledním dnem lhůty nejblíže následující pracovní den; to neplatí, jde-li o lhůtu určenou v kratších časových jednotkách, než jsou dny“.</a:t>
            </a:r>
            <a:endParaRPr i="1" dirty="0">
              <a:solidFill>
                <a:schemeClr val="tx1"/>
              </a:solidFill>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Další judikatura: NSS 9Afs 28/2010-79; NSS 7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46/2010-51, 5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48/2009-118</a:t>
            </a:r>
            <a:endParaRPr dirty="0">
              <a:latin typeface="+mn-lt"/>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p:nvPr/>
        </p:nvSpPr>
        <p:spPr>
          <a:xfrm>
            <a:off x="256675" y="609629"/>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prostřednictvím zásilky</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Osobě, které je písemnost doručována, nebo jejímu zástupci, nebo jejímu zástupci pro správu daní (dále jen „adresát“), jakož i tomu, kdo písemnost za adresáta přijímá, lze písemnost doručit v bytě, v místě podnikání, na pracovišti nebo </a:t>
            </a:r>
            <a:r>
              <a:rPr lang="cs-CZ" sz="4000" b="1" dirty="0">
                <a:solidFill>
                  <a:srgbClr val="FF0000"/>
                </a:solidFill>
                <a:latin typeface="+mn-lt"/>
                <a:ea typeface="Century Gothic"/>
                <a:cs typeface="Century Gothic"/>
                <a:sym typeface="Century Gothic"/>
              </a:rPr>
              <a:t>kdekoli, kde bude zastižen</a:t>
            </a:r>
            <a:endParaRPr dirty="0">
              <a:latin typeface="+mn-lt"/>
            </a:endParaRPr>
          </a:p>
          <a:p>
            <a:pPr marL="0" marR="0" lvl="0" indent="0" algn="l" rtl="0">
              <a:spcBef>
                <a:spcPts val="0"/>
              </a:spcBef>
              <a:spcAft>
                <a:spcPts val="0"/>
              </a:spcAft>
              <a:buNone/>
            </a:pPr>
            <a:endParaRPr sz="4000" b="1" dirty="0">
              <a:solidFill>
                <a:srgbClr val="FF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mn-lt"/>
                <a:ea typeface="Century Gothic"/>
                <a:cs typeface="Century Gothic"/>
                <a:sym typeface="Century Gothic"/>
              </a:rPr>
              <a:t>může činit </a:t>
            </a:r>
            <a:r>
              <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rPr>
              <a:t>všechno </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co není zákonem zakázáno</a:t>
            </a:r>
            <a:endParaRPr kumimoji="0" lang="cs-CZ" sz="36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mn-lt"/>
                <a:ea typeface="Century Gothic"/>
                <a:cs typeface="Century Gothic"/>
                <a:sym typeface="Century Gothic"/>
              </a:rPr>
              <a:t>nesmí být nucen </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činit, co zákon neukládá</a:t>
            </a:r>
            <a:endParaRPr kumimoji="0" lang="cs-CZ" sz="36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rPr>
              <a:t>Stát</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 (úřední osoba) </a:t>
            </a:r>
            <a:r>
              <a:rPr kumimoji="0" lang="cs-CZ" sz="3600" b="1" i="0" u="sng" strike="noStrike" kern="0" cap="none" spc="0" normalizeH="0" baseline="0" noProof="0" dirty="0">
                <a:ln>
                  <a:noFill/>
                </a:ln>
                <a:solidFill>
                  <a:srgbClr val="000000"/>
                </a:solidFill>
                <a:effectLst/>
                <a:uLnTx/>
                <a:uFillTx/>
                <a:latin typeface="+mn-lt"/>
                <a:ea typeface="Century Gothic"/>
                <a:cs typeface="Century Gothic"/>
                <a:sym typeface="Century Gothic"/>
              </a:rPr>
              <a:t>nesmí nic </a:t>
            </a:r>
            <a:r>
              <a:rPr kumimoji="0" lang="cs-CZ" sz="3600" b="0" i="0" u="none" strike="noStrike" kern="0" cap="none" spc="0" normalizeH="0" baseline="0" noProof="0" dirty="0">
                <a:ln>
                  <a:noFill/>
                </a:ln>
                <a:solidFill>
                  <a:srgbClr val="000000"/>
                </a:solidFill>
                <a:effectLst/>
                <a:uLnTx/>
                <a:uFillTx/>
                <a:latin typeface="+mn-lt"/>
                <a:ea typeface="Century Gothic"/>
                <a:cs typeface="Century Gothic"/>
                <a:sym typeface="Century Gothic"/>
              </a:rPr>
              <a:t>co zákon výslovně nestanoví a to jen a právě tím způsobem, který stanoví zákon.</a:t>
            </a:r>
            <a:endParaRPr kumimoji="0" lang="cs-CZ" sz="3600" b="0" i="0" u="none" strike="noStrike" kern="0" cap="none" spc="0" normalizeH="0" baseline="0" noProof="0" dirty="0">
              <a:ln>
                <a:noFill/>
              </a:ln>
              <a:solidFill>
                <a:srgbClr val="000000"/>
              </a:solidFill>
              <a:effectLst/>
              <a:uLnTx/>
              <a:uFillTx/>
              <a:latin typeface="+mn-lt"/>
              <a:cs typeface="Arial"/>
              <a:sym typeface="Arial"/>
            </a:endParaRPr>
          </a:p>
        </p:txBody>
      </p:sp>
    </p:spTree>
    <p:extLst>
      <p:ext uri="{BB962C8B-B14F-4D97-AF65-F5344CB8AC3E}">
        <p14:creationId xmlns:p14="http://schemas.microsoft.com/office/powerpoint/2010/main" val="361959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p:nvPr/>
        </p:nvSpPr>
        <p:spPr>
          <a:xfrm>
            <a:off x="256675" y="417123"/>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prostřednictvím zásilky</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Významný a často používaný způsob doručování</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Byt, přechodné ubytování, pracoviště, místo podnikání …</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Právnická osoba = zastižení fyzické osoby oprávněné jednat kdekoli, kde bude zastižen</a:t>
            </a:r>
            <a:endParaRPr dirty="0">
              <a:latin typeface="+mn-lt"/>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mn-lt"/>
                <a:ea typeface="Century Gothic"/>
                <a:cs typeface="Century Gothic"/>
                <a:sym typeface="Century Gothic"/>
              </a:rPr>
              <a:t>Úřední osoba = Oprávnění zjišťovat totožnost osoby, které se doručuje</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p:nvPr/>
        </p:nvSpPr>
        <p:spPr>
          <a:xfrm>
            <a:off x="256675" y="163905"/>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44/1</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mn-lt"/>
                <a:ea typeface="Century Gothic"/>
                <a:cs typeface="Century Gothic"/>
                <a:sym typeface="Century Gothic"/>
              </a:rPr>
              <a:t>Požádá správce daně o doručování na jinou adresu</a:t>
            </a:r>
            <a:endParaRPr dirty="0">
              <a:latin typeface="+mn-lt"/>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mn-lt"/>
                <a:ea typeface="Century Gothic"/>
                <a:cs typeface="Century Gothic"/>
                <a:sym typeface="Century Gothic"/>
              </a:rPr>
              <a:t>Na adresu evidovanou v informačním systému evidence obyvatel, na kterou jí mají být doručovány písemnosti</a:t>
            </a:r>
          </a:p>
          <a:p>
            <a:pPr marL="742950" indent="-742950">
              <a:buClr>
                <a:schemeClr val="dk1"/>
              </a:buClr>
              <a:buSzPts val="4000"/>
              <a:buFont typeface="Century Gothic"/>
              <a:buAutoNum type="arabicPeriod"/>
            </a:pPr>
            <a:r>
              <a:rPr lang="pl-PL" sz="4000" b="1" dirty="0">
                <a:latin typeface="+mn-lt"/>
                <a:ea typeface="Century Gothic"/>
                <a:cs typeface="Century Gothic"/>
                <a:sym typeface="Century Gothic"/>
              </a:rPr>
              <a:t>Adresa místa pobytu fyzické osoby</a:t>
            </a:r>
            <a:endParaRPr sz="4000" b="1" dirty="0">
              <a:solidFill>
                <a:schemeClr val="dk1"/>
              </a:solidFill>
              <a:latin typeface="+mn-lt"/>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mn-lt"/>
                <a:ea typeface="Century Gothic"/>
                <a:cs typeface="Century Gothic"/>
                <a:sym typeface="Century Gothic"/>
              </a:rPr>
              <a:t>Na adresu jejího bydliště v cizině</a:t>
            </a:r>
          </a:p>
          <a:p>
            <a:pPr marR="0" lvl="0" algn="l" rtl="0">
              <a:spcBef>
                <a:spcPts val="0"/>
              </a:spcBef>
              <a:spcAft>
                <a:spcPts val="0"/>
              </a:spcAft>
              <a:buClr>
                <a:schemeClr val="dk1"/>
              </a:buClr>
              <a:buSzPts val="4000"/>
            </a:pPr>
            <a:endParaRPr dirty="0"/>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p:nvPr/>
        </p:nvSpPr>
        <p:spPr>
          <a:xfrm>
            <a:off x="0" y="56138"/>
            <a:ext cx="12027159" cy="65406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2800" b="1" dirty="0">
                <a:solidFill>
                  <a:srgbClr val="FF0000"/>
                </a:solidFill>
                <a:latin typeface="+mn-lt"/>
                <a:ea typeface="Century Gothic"/>
                <a:cs typeface="Century Gothic"/>
                <a:sym typeface="Century Gothic"/>
              </a:rPr>
              <a:t>Doručování fyzickým osobám - § 44/1</a:t>
            </a:r>
            <a:endParaRPr sz="28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2800" b="1" dirty="0">
                <a:solidFill>
                  <a:schemeClr val="dk1"/>
                </a:solidFill>
                <a:latin typeface="+mn-lt"/>
                <a:ea typeface="Century Gothic"/>
                <a:cs typeface="Century Gothic"/>
                <a:sym typeface="Century Gothic"/>
              </a:rPr>
              <a:t>Adresa evidovaná v informačním systému</a:t>
            </a:r>
            <a:endParaRPr sz="2800" dirty="0">
              <a:latin typeface="+mn-lt"/>
            </a:endParaRPr>
          </a:p>
          <a:p>
            <a:pPr marL="571500" marR="0" lvl="0" indent="-571500" algn="l" rtl="0">
              <a:spcBef>
                <a:spcPts val="0"/>
              </a:spcBef>
              <a:spcAft>
                <a:spcPts val="0"/>
              </a:spcAft>
              <a:buClr>
                <a:schemeClr val="dk1"/>
              </a:buClr>
              <a:buSzPts val="3600"/>
              <a:buFont typeface="Century Gothic"/>
              <a:buChar char="-"/>
            </a:pPr>
            <a:r>
              <a:rPr lang="cs-CZ" sz="2800" b="1" dirty="0">
                <a:solidFill>
                  <a:schemeClr val="dk1"/>
                </a:solidFill>
                <a:latin typeface="+mn-lt"/>
                <a:ea typeface="Century Gothic"/>
                <a:cs typeface="Century Gothic"/>
                <a:sym typeface="Century Gothic"/>
              </a:rPr>
              <a:t>§ 10/1 zákona č. 133/2000 Sb., o evidenci obyvatel</a:t>
            </a:r>
            <a:endParaRPr sz="2800" dirty="0">
              <a:latin typeface="+mn-lt"/>
            </a:endParaRPr>
          </a:p>
          <a:p>
            <a:pPr marL="571500" marR="0" lvl="0" indent="-571500" algn="l" rtl="0">
              <a:spcBef>
                <a:spcPts val="0"/>
              </a:spcBef>
              <a:spcAft>
                <a:spcPts val="0"/>
              </a:spcAft>
              <a:buClr>
                <a:schemeClr val="dk1"/>
              </a:buClr>
              <a:buSzPts val="3600"/>
              <a:buFont typeface="Century Gothic"/>
              <a:buChar char="-"/>
            </a:pPr>
            <a:r>
              <a:rPr lang="cs-CZ" sz="2800" b="0" i="0" dirty="0">
                <a:solidFill>
                  <a:srgbClr val="000000"/>
                </a:solidFill>
                <a:effectLst/>
                <a:latin typeface="+mn-lt"/>
              </a:rPr>
              <a:t>Místem trvalého pobytu se rozumí adresa pobytu občana v České republice, která je vedena v základním registru obyvatel ve formě referenční vazby (kódu adresního místa) na referenční údaj o adrese v základním registru územní identifikace, adres a nemovitostí, kterou si občan zvolí zpravidla v místě, kde má rodinu, rodiče, byt nebo zaměstnání. Občan může mít jen jedno místo trvalého pobytu, a to v objektu, který je podle zvláštního právního předpisu označen číslem popisným nebo evidenčním, popřípadě orientačním číslem a který je určen pro bydlení, ubytování nebo individuální rekreaci (dále jen „objekt“). V případech stanovených tímto zákonem může být místem trvalého pobytu sídlo ohlašovny nebo sídlo zvláštní matriky, které je v informačním systému označeno jako adresa úřadu.</a:t>
            </a:r>
            <a:endParaRPr sz="2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p:nvPr/>
        </p:nvSpPr>
        <p:spPr>
          <a:xfrm>
            <a:off x="529388" y="56138"/>
            <a:ext cx="117668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44/1</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Doručení na ohlašovnu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NSS 2  2 As 28/2011 – 131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8"/>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44/2 a 3</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Pro doručování písemností, které souvisí s  podnikatelskou činností fyzické osoby, se obdobně použije ustanovení o doručování právnickým osobám. Není-li fyzická osoba jako podnikatel zapsána ve veřejném rejstříku, doručuje se  jí na adresu jejího místa pobytu.</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Pokud fyzická osoba požádá správce daně o doručování na jinou adresu v České republice, doručuje se písemnost na tuto adresu.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Judikatura: 1 As 90/2010-95 – jiná adresa</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p:nvPr/>
        </p:nvSpPr>
        <p:spPr>
          <a:xfrm>
            <a:off x="673768" y="56138"/>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44/4</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Písemnost určená do vlastních rukou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adresáta, se doručuje přímo adresátovi. </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Nebyl-li adresát písemnosti, která má být  doručena do vlastních rukou, na adrese pro doručování zastižen, písemnost se uloží a adresát se vhodným způsobem upozorní, aby si ji ve lhůtě 10 dnů vyzvedl.</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0"/>
          <p:cNvSpPr/>
          <p:nvPr/>
        </p:nvSpPr>
        <p:spPr>
          <a:xfrm>
            <a:off x="858982" y="235528"/>
            <a:ext cx="10875818"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800" dirty="0">
                <a:solidFill>
                  <a:schemeClr val="dk1"/>
                </a:solidFill>
                <a:latin typeface="+mn-lt"/>
                <a:ea typeface="Times New Roman"/>
                <a:cs typeface="Times New Roman"/>
                <a:sym typeface="Times New Roman"/>
              </a:rPr>
              <a:t>V souvislosti s novelou zák. 133/2000 Sb., o evidenci obyvatel a rodných číslech a o změně některých zákonů (zákon o evidenci obyvatel), ve znění pozdějších předpisů, který nabyl účinnosti od 1.1.2016 je třeba upozornit na § 10c, který stanoví – cit.:</a:t>
            </a:r>
            <a:endParaRPr dirty="0">
              <a:latin typeface="+mn-lt"/>
            </a:endParaRPr>
          </a:p>
          <a:p>
            <a:pPr marL="0" marR="0" lvl="0" indent="0" algn="just" rtl="0">
              <a:spcBef>
                <a:spcPts val="0"/>
              </a:spcBef>
              <a:spcAft>
                <a:spcPts val="0"/>
              </a:spcAft>
              <a:buNone/>
            </a:pPr>
            <a:r>
              <a:rPr lang="cs-CZ" sz="2800" dirty="0">
                <a:solidFill>
                  <a:schemeClr val="dk1"/>
                </a:solidFill>
                <a:latin typeface="+mn-lt"/>
                <a:ea typeface="Times New Roman"/>
                <a:cs typeface="Times New Roman"/>
                <a:sym typeface="Times New Roman"/>
              </a:rPr>
              <a:t> </a:t>
            </a:r>
            <a:endParaRPr dirty="0">
              <a:latin typeface="+mn-lt"/>
            </a:endParaRPr>
          </a:p>
          <a:p>
            <a:pPr marL="457200" marR="0" lvl="0" indent="0" algn="ctr" rtl="0">
              <a:spcBef>
                <a:spcPts val="0"/>
              </a:spcBef>
              <a:spcAft>
                <a:spcPts val="0"/>
              </a:spcAft>
              <a:buNone/>
            </a:pPr>
            <a:r>
              <a:rPr lang="cs-CZ" sz="3200" b="1" i="1" dirty="0">
                <a:solidFill>
                  <a:srgbClr val="0000CC"/>
                </a:solidFill>
                <a:latin typeface="+mn-lt"/>
                <a:ea typeface="Times New Roman"/>
                <a:cs typeface="Times New Roman"/>
                <a:sym typeface="Times New Roman"/>
              </a:rPr>
              <a:t>§ 10c</a:t>
            </a:r>
            <a:endParaRPr sz="3200" b="1" dirty="0">
              <a:solidFill>
                <a:schemeClr val="dk1"/>
              </a:solidFill>
              <a:latin typeface="+mn-lt"/>
              <a:ea typeface="Times New Roman"/>
              <a:cs typeface="Times New Roman"/>
              <a:sym typeface="Times New Roman"/>
            </a:endParaRPr>
          </a:p>
          <a:p>
            <a:pPr marL="457200" marR="0" lvl="0" indent="228600" algn="just" rtl="0">
              <a:spcBef>
                <a:spcPts val="0"/>
              </a:spcBef>
              <a:spcAft>
                <a:spcPts val="0"/>
              </a:spcAft>
              <a:buNone/>
            </a:pPr>
            <a:r>
              <a:rPr lang="cs-CZ" sz="3200" b="1" i="1" dirty="0">
                <a:solidFill>
                  <a:srgbClr val="0000CC"/>
                </a:solidFill>
                <a:latin typeface="+mn-lt"/>
                <a:ea typeface="Times New Roman"/>
                <a:cs typeface="Times New Roman"/>
                <a:sym typeface="Times New Roman"/>
              </a:rPr>
              <a:t> </a:t>
            </a:r>
            <a:endParaRPr sz="3200" b="1" dirty="0">
              <a:solidFill>
                <a:schemeClr val="dk1"/>
              </a:solidFill>
              <a:latin typeface="+mn-lt"/>
              <a:ea typeface="Times New Roman"/>
              <a:cs typeface="Times New Roman"/>
              <a:sym typeface="Times New Roman"/>
            </a:endParaRPr>
          </a:p>
          <a:p>
            <a:pPr marL="457200" marR="0" lvl="0" indent="228600" algn="ctr" rtl="0">
              <a:spcBef>
                <a:spcPts val="0"/>
              </a:spcBef>
              <a:spcAft>
                <a:spcPts val="0"/>
              </a:spcAft>
              <a:buNone/>
            </a:pPr>
            <a:r>
              <a:rPr lang="cs-CZ" sz="3200" b="1" i="1" dirty="0">
                <a:solidFill>
                  <a:srgbClr val="0000CC"/>
                </a:solidFill>
                <a:latin typeface="+mn-lt"/>
                <a:ea typeface="Times New Roman"/>
                <a:cs typeface="Times New Roman"/>
                <a:sym typeface="Times New Roman"/>
              </a:rPr>
              <a:t>Ohlašovna, v jejímž sídle má fyzická osoba trvalý pobyt, zajistí vhodné místo, kde bude možné uložit oznámení o uložení zásilky a výzvu s poučením</a:t>
            </a:r>
            <a:r>
              <a:rPr lang="cs-CZ" sz="3200" b="1" i="1" baseline="30000" dirty="0">
                <a:solidFill>
                  <a:srgbClr val="0000CC"/>
                </a:solidFill>
                <a:latin typeface="+mn-lt"/>
                <a:ea typeface="Times New Roman"/>
                <a:cs typeface="Times New Roman"/>
                <a:sym typeface="Times New Roman"/>
              </a:rPr>
              <a:t>28)</a:t>
            </a:r>
            <a:r>
              <a:rPr lang="cs-CZ" sz="3200" b="1" i="1" dirty="0">
                <a:solidFill>
                  <a:srgbClr val="0000CC"/>
                </a:solidFill>
                <a:latin typeface="+mn-lt"/>
                <a:ea typeface="Times New Roman"/>
                <a:cs typeface="Times New Roman"/>
                <a:sym typeface="Times New Roman"/>
              </a:rPr>
              <a:t>.</a:t>
            </a:r>
            <a:endParaRPr sz="3200" b="1" dirty="0">
              <a:solidFill>
                <a:schemeClr val="dk1"/>
              </a:solidFill>
              <a:latin typeface="+mn-lt"/>
              <a:ea typeface="Times New Roman"/>
              <a:cs typeface="Times New Roman"/>
              <a:sym typeface="Times New Roman"/>
            </a:endParaRPr>
          </a:p>
          <a:p>
            <a:pPr marL="457200" marR="0" lvl="0" indent="0" algn="ctr" rtl="0">
              <a:spcBef>
                <a:spcPts val="0"/>
              </a:spcBef>
              <a:spcAft>
                <a:spcPts val="0"/>
              </a:spcAft>
              <a:buNone/>
            </a:pPr>
            <a:r>
              <a:rPr lang="cs-CZ" sz="2800" i="1" dirty="0">
                <a:solidFill>
                  <a:srgbClr val="0000CC"/>
                </a:solidFill>
                <a:latin typeface="+mn-lt"/>
                <a:ea typeface="Times New Roman"/>
                <a:cs typeface="Times New Roman"/>
                <a:sym typeface="Times New Roman"/>
              </a:rPr>
              <a:t>__________________</a:t>
            </a:r>
            <a:endParaRPr sz="2800" dirty="0">
              <a:solidFill>
                <a:schemeClr val="dk1"/>
              </a:solidFill>
              <a:latin typeface="+mn-lt"/>
              <a:ea typeface="Times New Roman"/>
              <a:cs typeface="Times New Roman"/>
              <a:sym typeface="Times New Roman"/>
            </a:endParaRPr>
          </a:p>
          <a:p>
            <a:pPr marL="457200" marR="0" lvl="0" indent="0" algn="ctr" rtl="0">
              <a:spcBef>
                <a:spcPts val="0"/>
              </a:spcBef>
              <a:spcAft>
                <a:spcPts val="0"/>
              </a:spcAft>
              <a:buNone/>
            </a:pPr>
            <a:r>
              <a:rPr lang="cs-CZ" sz="2800" i="1" baseline="30000" dirty="0">
                <a:solidFill>
                  <a:srgbClr val="0000CC"/>
                </a:solidFill>
                <a:latin typeface="+mn-lt"/>
                <a:ea typeface="Times New Roman"/>
                <a:cs typeface="Times New Roman"/>
                <a:sym typeface="Times New Roman"/>
              </a:rPr>
              <a:t>28)</a:t>
            </a:r>
            <a:r>
              <a:rPr lang="cs-CZ" sz="2800" i="1" dirty="0">
                <a:solidFill>
                  <a:srgbClr val="0000CC"/>
                </a:solidFill>
                <a:latin typeface="+mn-lt"/>
                <a:ea typeface="Times New Roman"/>
                <a:cs typeface="Times New Roman"/>
                <a:sym typeface="Times New Roman"/>
              </a:rPr>
              <a:t> </a:t>
            </a:r>
            <a:r>
              <a:rPr lang="cs-CZ" sz="2800" i="1" baseline="30000" dirty="0">
                <a:solidFill>
                  <a:srgbClr val="0000CC"/>
                </a:solidFill>
                <a:latin typeface="+mn-lt"/>
                <a:ea typeface="Times New Roman"/>
                <a:cs typeface="Times New Roman"/>
                <a:sym typeface="Times New Roman"/>
              </a:rPr>
              <a:t>Například § 23 zákona č. 500/2004 Sb., správní řád, ve znění pozdějších předpisů, § 46 zákona č. 280/2009 Sb., daňový řád</a:t>
            </a:r>
            <a:endParaRPr sz="2800" dirty="0">
              <a:solidFill>
                <a:schemeClr val="dk1"/>
              </a:solidFill>
              <a:latin typeface="+mn-lt"/>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p:nvPr/>
        </p:nvSpPr>
        <p:spPr>
          <a:xfrm>
            <a:off x="673768" y="56138"/>
            <a:ext cx="113096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44/4</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Uložení – provozovatel poštovních služeb, správce daně nebo jiný orgán</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Související ustanovení: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46 postup při uložení zásilky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47/1 – účinky doručení v případě převzetí </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47/2 – účinky doručení v případě nepřevzetí </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47/3 – účinky doručení v případě odmítnutí převzetí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§47/5 a 6 – další postup při nevyzvednutí </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2"/>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44/5</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Postup u písemností, které se nedoručují do vlastních rukou, ale jejíž převzetí má být potvrzeno adresátem.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Buď přímo adresátovi nebo jiné vhodné fyzické osobě, která se na adrese pro doručování nebo v její blízkosti zdržuje a s převzetím souhlasí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Ne náhodný kolemjdoucí, ale osoba s přímým vztahem k adresátovi (příbuzný, soused apod.)</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Jen ojedinělé případy</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3"/>
          <p:cNvSpPr txBox="1"/>
          <p:nvPr/>
        </p:nvSpPr>
        <p:spPr>
          <a:xfrm>
            <a:off x="673768" y="56138"/>
            <a:ext cx="11309685" cy="52014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fyzickým osobám - § 44/6</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Postup u písemností, které se nedoručují do vlastních rukou nebo jejíž převzetí nemá být potvrzeno adresátem.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Lze doručit vhození do domovní nebo jiné adresátem užívané schránky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Na jiné vhodné místo</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153/3 – upozornění na daňový nedoplatek</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p:nvPr/>
        </p:nvSpPr>
        <p:spPr>
          <a:xfrm>
            <a:off x="1371601" y="211555"/>
            <a:ext cx="10226842" cy="64633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Při doručováním je nutné:</a:t>
            </a:r>
            <a:endParaRPr dirty="0">
              <a:latin typeface="+mn-lt"/>
            </a:endParaRPr>
          </a:p>
          <a:p>
            <a:pPr marL="0" marR="0" lvl="0" indent="0" algn="ctr" rtl="0">
              <a:spcBef>
                <a:spcPts val="0"/>
              </a:spcBef>
              <a:spcAft>
                <a:spcPts val="0"/>
              </a:spcAft>
              <a:buNone/>
            </a:pPr>
            <a:endParaRPr sz="3200" b="1" dirty="0">
              <a:solidFill>
                <a:schemeClr val="dk1"/>
              </a:solidFill>
              <a:latin typeface="+mn-lt"/>
              <a:ea typeface="Century Gothic"/>
              <a:cs typeface="Century Gothic"/>
              <a:sym typeface="Century Gothic"/>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Nastavit administrativní činnost správce daně (procesně)</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Dodržet zásadu hospodárnosti a procesní ekonomie</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Zefektivnit práci na úřadech</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Zkrátit lhůty v daňovém řízení</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Dodržet zákonný postup</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Seznámit adresáta s písemností</a:t>
            </a:r>
            <a:endParaRPr dirty="0">
              <a:latin typeface="+mn-lt"/>
            </a:endParaRPr>
          </a:p>
          <a:p>
            <a:pPr marL="342900" marR="0" lvl="0" indent="-342900" algn="l" rtl="0">
              <a:spcBef>
                <a:spcPts val="0"/>
              </a:spcBef>
              <a:spcAft>
                <a:spcPts val="0"/>
              </a:spcAft>
              <a:buClr>
                <a:schemeClr val="dk1"/>
              </a:buClr>
              <a:buSzPts val="3600"/>
              <a:buFont typeface="Century Gothic"/>
              <a:buAutoNum type="arabicPeriod"/>
            </a:pPr>
            <a:r>
              <a:rPr lang="cs-CZ" sz="3600" b="1" dirty="0">
                <a:solidFill>
                  <a:schemeClr val="dk1"/>
                </a:solidFill>
                <a:latin typeface="+mn-lt"/>
                <a:ea typeface="Century Gothic"/>
                <a:cs typeface="Century Gothic"/>
                <a:sym typeface="Century Gothic"/>
              </a:rPr>
              <a:t>Prokázat doručení písemnosti</a:t>
            </a:r>
            <a:endParaRPr dirty="0">
              <a:latin typeface="+mn-lt"/>
            </a:endParaRPr>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F994449-8877-45A5-B9C5-24BD397F688F}"/>
              </a:ext>
            </a:extLst>
          </p:cNvPr>
          <p:cNvSpPr txBox="1"/>
          <p:nvPr/>
        </p:nvSpPr>
        <p:spPr>
          <a:xfrm>
            <a:off x="448125" y="0"/>
            <a:ext cx="11579290" cy="6555641"/>
          </a:xfrm>
          <a:prstGeom prst="rect">
            <a:avLst/>
          </a:prstGeom>
          <a:noFill/>
        </p:spPr>
        <p:txBody>
          <a:bodyPr wrap="square">
            <a:spAutoFit/>
          </a:bodyPr>
          <a:lstStyle/>
          <a:p>
            <a:pPr algn="just"/>
            <a:r>
              <a:rPr lang="cs-CZ" sz="2100" b="1" i="0" dirty="0">
                <a:solidFill>
                  <a:srgbClr val="FF8400"/>
                </a:solidFill>
                <a:effectLst/>
                <a:latin typeface="+mn-lt"/>
              </a:rPr>
              <a:t>§ 45</a:t>
            </a:r>
          </a:p>
          <a:p>
            <a:pPr algn="l"/>
            <a:r>
              <a:rPr lang="cs-CZ" sz="2100" b="1" i="0" dirty="0">
                <a:solidFill>
                  <a:srgbClr val="08A8F8"/>
                </a:solidFill>
                <a:effectLst/>
                <a:latin typeface="+mn-lt"/>
              </a:rPr>
              <a:t>Doručování právnickým osobám</a:t>
            </a:r>
          </a:p>
          <a:p>
            <a:pPr algn="just"/>
            <a:r>
              <a:rPr lang="cs-CZ" sz="2100" b="1" i="0" dirty="0">
                <a:solidFill>
                  <a:srgbClr val="000000"/>
                </a:solidFill>
                <a:effectLst/>
                <a:latin typeface="+mn-lt"/>
              </a:rPr>
              <a:t>(1)</a:t>
            </a:r>
            <a:r>
              <a:rPr lang="cs-CZ" sz="2100" b="0" i="0" dirty="0">
                <a:solidFill>
                  <a:srgbClr val="000000"/>
                </a:solidFill>
                <a:effectLst/>
                <a:latin typeface="+mn-lt"/>
              </a:rPr>
              <a:t> </a:t>
            </a:r>
            <a:r>
              <a:rPr lang="cs-CZ" sz="2100" b="0" i="0" dirty="0">
                <a:solidFill>
                  <a:srgbClr val="FF0000"/>
                </a:solidFill>
                <a:effectLst/>
                <a:latin typeface="+mn-lt"/>
              </a:rPr>
              <a:t>Právnické osobě se doručuje na adresu jejího sídla. </a:t>
            </a:r>
            <a:r>
              <a:rPr lang="cs-CZ" sz="2100" b="0" i="0" dirty="0">
                <a:solidFill>
                  <a:srgbClr val="000000"/>
                </a:solidFill>
                <a:effectLst/>
                <a:latin typeface="+mn-lt"/>
              </a:rPr>
              <a:t>Zahraniční právnické osobě se doručuje na adresu sídla pobočky nebo jiné organizační složky jejího obchodního závodu zřízené v České republice, týká-li se písemnost činnosti této pobočky nebo jiné organizační složky.</a:t>
            </a:r>
          </a:p>
          <a:p>
            <a:pPr algn="just"/>
            <a:r>
              <a:rPr lang="cs-CZ" sz="2100" b="1" i="0" dirty="0">
                <a:solidFill>
                  <a:srgbClr val="000000"/>
                </a:solidFill>
                <a:effectLst/>
                <a:latin typeface="+mn-lt"/>
              </a:rPr>
              <a:t>(2)</a:t>
            </a:r>
            <a:r>
              <a:rPr lang="cs-CZ" sz="2100" b="0" i="0" dirty="0">
                <a:solidFill>
                  <a:srgbClr val="000000"/>
                </a:solidFill>
                <a:effectLst/>
                <a:latin typeface="+mn-lt"/>
              </a:rPr>
              <a:t> </a:t>
            </a:r>
            <a:r>
              <a:rPr lang="cs-CZ" sz="2100" b="0" i="0" dirty="0">
                <a:solidFill>
                  <a:srgbClr val="00B050"/>
                </a:solidFill>
                <a:effectLst/>
                <a:latin typeface="+mn-lt"/>
              </a:rPr>
              <a:t>Pokud právnická osoba požádá správce daně o doručování na jinou adresu v České republice, doručuje se písemnost na tuto adresu, pokud je právnická osoba na této adrese skutečně umístěna.</a:t>
            </a:r>
          </a:p>
          <a:p>
            <a:pPr algn="just"/>
            <a:r>
              <a:rPr lang="cs-CZ" sz="2100" b="1" i="0" dirty="0">
                <a:solidFill>
                  <a:srgbClr val="000000"/>
                </a:solidFill>
                <a:effectLst/>
                <a:latin typeface="+mn-lt"/>
              </a:rPr>
              <a:t>(3)</a:t>
            </a:r>
            <a:r>
              <a:rPr lang="cs-CZ" sz="2100" b="0" i="0" dirty="0">
                <a:solidFill>
                  <a:srgbClr val="000000"/>
                </a:solidFill>
                <a:effectLst/>
                <a:latin typeface="+mn-lt"/>
              </a:rPr>
              <a:t> </a:t>
            </a:r>
            <a:r>
              <a:rPr lang="cs-CZ" sz="2100" b="0" i="0" dirty="0">
                <a:solidFill>
                  <a:srgbClr val="FFC000"/>
                </a:solidFill>
                <a:effectLst/>
                <a:latin typeface="+mn-lt"/>
              </a:rPr>
              <a:t>Je-li adresátem právnická osoba, </a:t>
            </a:r>
            <a:r>
              <a:rPr lang="cs-CZ" sz="2100" b="0" i="0" u="sng" dirty="0">
                <a:solidFill>
                  <a:srgbClr val="FFC000"/>
                </a:solidFill>
                <a:effectLst/>
                <a:latin typeface="+mn-lt"/>
              </a:rPr>
              <a:t>je oprávněna písemnost převzít osoba oprávněná jednat jménem této právnické osoby</a:t>
            </a:r>
            <a:r>
              <a:rPr lang="cs-CZ" sz="2100" b="0" i="0" dirty="0">
                <a:solidFill>
                  <a:srgbClr val="FFC000"/>
                </a:solidFill>
                <a:effectLst/>
                <a:latin typeface="+mn-lt"/>
              </a:rPr>
              <a:t>. </a:t>
            </a:r>
            <a:r>
              <a:rPr lang="cs-CZ" sz="2100" b="0" i="0" dirty="0">
                <a:solidFill>
                  <a:srgbClr val="00B0F0"/>
                </a:solidFill>
                <a:effectLst/>
                <a:latin typeface="+mn-lt"/>
              </a:rPr>
              <a:t>Písemnost, která není určena do vlastních rukou, se může doručit kterémukoliv zaměstnanci právnické osoby</a:t>
            </a:r>
            <a:r>
              <a:rPr lang="cs-CZ" sz="2100" b="0" i="0" dirty="0">
                <a:solidFill>
                  <a:srgbClr val="000000"/>
                </a:solidFill>
                <a:effectLst/>
                <a:latin typeface="+mn-lt"/>
              </a:rPr>
              <a:t> nebo jiné vhodné fyzické osobě, která se v místě doručení nebo jeho blízkém okolí zdržuje, pokud souhlasí s tím, že odevzdá písemnost adresátovi.</a:t>
            </a:r>
          </a:p>
          <a:p>
            <a:pPr algn="just"/>
            <a:r>
              <a:rPr lang="cs-CZ" sz="2100" b="1" i="0" dirty="0">
                <a:solidFill>
                  <a:srgbClr val="000000"/>
                </a:solidFill>
                <a:effectLst/>
                <a:latin typeface="+mn-lt"/>
              </a:rPr>
              <a:t>(4)</a:t>
            </a:r>
            <a:r>
              <a:rPr lang="cs-CZ" sz="2100" b="0" i="0" dirty="0">
                <a:solidFill>
                  <a:srgbClr val="000000"/>
                </a:solidFill>
                <a:effectLst/>
                <a:latin typeface="+mn-lt"/>
              </a:rPr>
              <a:t> </a:t>
            </a:r>
            <a:r>
              <a:rPr lang="cs-CZ" sz="2100" b="0" i="0" dirty="0">
                <a:solidFill>
                  <a:schemeClr val="accent1">
                    <a:lumMod val="60000"/>
                    <a:lumOff val="40000"/>
                  </a:schemeClr>
                </a:solidFill>
                <a:effectLst/>
                <a:latin typeface="+mn-lt"/>
              </a:rPr>
              <a:t>Nebyla-li na adrese pro doručování písemnosti do vlastních rukou nebo jiné písemnosti, jejíž převzetí má být rovněž potvrzeno, zastižena osoba oprávněná převzít písemnost podle odstavce 3, písemnost se uloží a adresát se vhodným způsobem upozorní, aby si ji ve lhůtě 10 dnů vyzvedl. </a:t>
            </a:r>
            <a:r>
              <a:rPr lang="cs-CZ" sz="2100" b="0" i="0" u="sng" dirty="0">
                <a:solidFill>
                  <a:schemeClr val="accent1">
                    <a:lumMod val="60000"/>
                    <a:lumOff val="40000"/>
                  </a:schemeClr>
                </a:solidFill>
                <a:effectLst/>
                <a:latin typeface="+mn-lt"/>
              </a:rPr>
              <a:t>Písemnost, která nebyla vyzvednuta ve stanovené lhůtě, může správce daně doručit na adresu místa pobytu fyzické osoby oprávněné jednat jménem této právnické osoby podle § 24 odst. 2, pokud je mu adresa jejího místa pobytu známa.</a:t>
            </a:r>
          </a:p>
          <a:p>
            <a:pPr algn="just"/>
            <a:r>
              <a:rPr lang="cs-CZ" sz="2100" b="1" i="0" dirty="0">
                <a:solidFill>
                  <a:srgbClr val="000000"/>
                </a:solidFill>
                <a:effectLst/>
                <a:latin typeface="+mn-lt"/>
              </a:rPr>
              <a:t>(5)</a:t>
            </a:r>
            <a:r>
              <a:rPr lang="cs-CZ" sz="2100" b="0" i="0" dirty="0">
                <a:solidFill>
                  <a:srgbClr val="000000"/>
                </a:solidFill>
                <a:effectLst/>
                <a:latin typeface="+mn-lt"/>
              </a:rPr>
              <a:t> Pro doručování orgánům veřejné moci se přiměřeně použijí ustanovení odstavců 1 až 4.</a:t>
            </a:r>
          </a:p>
        </p:txBody>
      </p:sp>
    </p:spTree>
    <p:extLst>
      <p:ext uri="{BB962C8B-B14F-4D97-AF65-F5344CB8AC3E}">
        <p14:creationId xmlns:p14="http://schemas.microsoft.com/office/powerpoint/2010/main" val="4227858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p:nvPr/>
        </p:nvSpPr>
        <p:spPr>
          <a:xfrm>
            <a:off x="553452" y="224580"/>
            <a:ext cx="113096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 45; 45/1</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Pokud se nebude doručovat do datových schránek, pak na adresu zapsanou v obchodním nebo jiném veřejném rejstříku</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Právnické osobě se doručuje na adresu jejího sídla.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Zahraniční právnické osobě se doručuje na adresu pobočky nebo jiné organizační složky jejího obchodního závodu zřízené v České republice, týká-li se písemnost činnosti této pobočky nebo jiné organizační složky.</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5"/>
          <p:cNvSpPr txBox="1"/>
          <p:nvPr/>
        </p:nvSpPr>
        <p:spPr>
          <a:xfrm>
            <a:off x="553452" y="224580"/>
            <a:ext cx="113096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 45/2</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dirty="0">
                <a:solidFill>
                  <a:schemeClr val="dk1"/>
                </a:solidFill>
                <a:latin typeface="+mn-lt"/>
                <a:ea typeface="Century Gothic"/>
                <a:cs typeface="Century Gothic"/>
                <a:sym typeface="Century Gothic"/>
              </a:rPr>
              <a:t>Pokud právnická osoba požádá správce daně o doručování na jinou adresu v České republice, doručuje se písemnost na tuto adresu. </a:t>
            </a:r>
            <a:endParaRPr dirty="0">
              <a:latin typeface="+mn-lt"/>
            </a:endParaRPr>
          </a:p>
          <a:p>
            <a:pPr marL="571500" marR="0" lvl="0" indent="-571500" algn="l" rtl="0">
              <a:spcBef>
                <a:spcPts val="0"/>
              </a:spcBef>
              <a:spcAft>
                <a:spcPts val="0"/>
              </a:spcAft>
              <a:buClr>
                <a:schemeClr val="dk1"/>
              </a:buClr>
              <a:buSzPts val="3200"/>
              <a:buFont typeface="Century Gothic"/>
              <a:buChar char="-"/>
            </a:pPr>
            <a:r>
              <a:rPr lang="cs-CZ" sz="3200" b="1" dirty="0">
                <a:solidFill>
                  <a:schemeClr val="dk1"/>
                </a:solidFill>
                <a:latin typeface="+mn-lt"/>
                <a:ea typeface="Century Gothic"/>
                <a:cs typeface="Century Gothic"/>
                <a:sym typeface="Century Gothic"/>
              </a:rPr>
              <a:t>Judikatura přednostní doručování právnickým osobám prostřednictví datové schránky </a:t>
            </a:r>
            <a:endParaRPr dirty="0">
              <a:latin typeface="+mn-lt"/>
            </a:endParaRPr>
          </a:p>
          <a:p>
            <a:pPr marL="571500" marR="0" lvl="0" indent="-368300" algn="l" rtl="0">
              <a:spcBef>
                <a:spcPts val="0"/>
              </a:spcBef>
              <a:spcAft>
                <a:spcPts val="0"/>
              </a:spcAft>
              <a:buClr>
                <a:schemeClr val="dk1"/>
              </a:buClr>
              <a:buSzPts val="3200"/>
              <a:buFont typeface="Century Gothic"/>
              <a:buNone/>
            </a:pPr>
            <a:endParaRPr sz="32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dirty="0">
                <a:solidFill>
                  <a:schemeClr val="dk1"/>
                </a:solidFill>
                <a:latin typeface="+mn-lt"/>
                <a:ea typeface="Century Gothic"/>
                <a:cs typeface="Century Gothic"/>
                <a:sym typeface="Century Gothic"/>
              </a:rPr>
              <a:t>1 As 90/2010-95 – Teprve v případě, že písemnost není možné doručit do datové schránky účastníka řízení, resp. Jeho zástupce, je možné doručovat ji prostřednictvím provozovatele poštovních služeb, a to prioritně na adresu, kterou si účastník řízení zvolí (§ 19 odst. 3 SŘ).</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6"/>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 45/3</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Je-li adresátem právnická osoba, je oprávněna písemnost převzít osoba oprávněná jednat jménem této právnické osoby. Písemnost, která není určena do vlastních rukou, se může doručit kterémukoliv zaměstnanci právnické osoby nebo jiné vhodné fyzické osobě, která se v místě doručení nebo jeho blízkém okolí zdržuje, pokud souhlasí s tím, že odevzdá písemnost adresátovi. </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 45/3</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Související ustanovení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24/2 – statutární orgán  a další osoby oprávněné jednat za právnickou osobu</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24/3 – možnost pověřit zaměstnance, který má zmocnění převzít písemnost</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 25 – ustanovení zástupce</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Judikatura – 8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25/2006-67 –oprávněná osoba k převzetí písemnosti</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8"/>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 45/4</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Uložení písemnosti v případě, že se nepodařilo doručit</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Lhůta 10 dní a uloženo u doručovatele</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Proč nebylo doručeno se nezkoumá</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Nebylo-li vyzvednuto v úložní době je možné doručit na adresu fyzické osoby, která je oprávněna jednat jménem právnické osoby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Doručení fyzické osobě nemá vliv na účinky doručení fikcí právnické osobě</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Vhodné na toto fyzickou osobu upozornit </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 další související judikatura</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NSS 8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47/2009-53 – převzetí jiné než oprávněné osoby jednající jménem právnické osoby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NSS 2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40/2009-78 – osoba, která za právnickou osobou vyzvedává poštu, podepisuje se svým jménem a používá razítka – je předpoklad že je pověřena právnickou osobou</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NSS 2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89/2008-86 – doručení fikcí při dovolené jednatelem</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0"/>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Doručování právnickým osobám v likvidaci</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Nastupuje likvidátor, ale ten není daňovým subjektem</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Dále se doručuje do datové schránky či na sídlo společnosti nikoli na adresu či  do datové schránky likvidátora</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Judikatura – NS 29 Odo 5/2001 – jednání likvidátora je přičítáno jednání společnosti, proto doručování má být na sídlo společnosti, nikoli na adresu likvidátora.</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p:nvPr/>
        </p:nvSpPr>
        <p:spPr>
          <a:xfrm>
            <a:off x="393895" y="478302"/>
            <a:ext cx="11493305"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2800" b="1" dirty="0">
                <a:solidFill>
                  <a:srgbClr val="FF0000"/>
                </a:solidFill>
                <a:latin typeface="+mn-lt"/>
                <a:ea typeface="Century Gothic"/>
                <a:cs typeface="Century Gothic"/>
                <a:sym typeface="Century Gothic"/>
              </a:rPr>
              <a:t>Doručování do zahraničí </a:t>
            </a:r>
            <a:r>
              <a:rPr lang="cs-CZ" sz="2800" b="1" dirty="0">
                <a:solidFill>
                  <a:schemeClr val="dk1"/>
                </a:solidFill>
                <a:latin typeface="+mn-lt"/>
                <a:ea typeface="Century Gothic"/>
                <a:cs typeface="Century Gothic"/>
                <a:sym typeface="Century Gothic"/>
              </a:rPr>
              <a:t>– zákon č. 164/2013 Sb. – Zákon o mezinárodní spolupráci při správě daní a o změněn dalších souvisejících zákonů</a:t>
            </a:r>
            <a:endParaRPr dirty="0">
              <a:latin typeface="+mn-lt"/>
            </a:endParaRPr>
          </a:p>
          <a:p>
            <a:pPr marL="0" marR="0" lvl="0" indent="0" algn="l" rtl="0">
              <a:spcBef>
                <a:spcPts val="0"/>
              </a:spcBef>
              <a:spcAft>
                <a:spcPts val="0"/>
              </a:spcAft>
              <a:buNone/>
            </a:pPr>
            <a:endParaRPr sz="1800"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2800" b="1" dirty="0">
                <a:solidFill>
                  <a:srgbClr val="FF0000"/>
                </a:solidFill>
                <a:latin typeface="+mn-lt"/>
                <a:ea typeface="Century Gothic"/>
                <a:cs typeface="Century Gothic"/>
                <a:sym typeface="Century Gothic"/>
              </a:rPr>
              <a:t>Evropská unie, státy „dohody“</a:t>
            </a:r>
            <a:endParaRPr dirty="0">
              <a:latin typeface="+mn-lt"/>
            </a:endParaRPr>
          </a:p>
          <a:p>
            <a:pPr marL="0" marR="0" lvl="0" indent="0" algn="l" rtl="0">
              <a:spcBef>
                <a:spcPts val="0"/>
              </a:spcBef>
              <a:spcAft>
                <a:spcPts val="0"/>
              </a:spcAft>
              <a:buNone/>
            </a:pPr>
            <a:endParaRPr sz="1800"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Kontaktní místo může dožádat kontaktní místo jiného státu o doručení rozhodnutí nebo jiné písemnosti týkající se daní. Toto doručení se považuje za doručení podle daňového řádu.</a:t>
            </a:r>
            <a:endParaRPr dirty="0">
              <a:latin typeface="+mn-lt"/>
            </a:endParaRPr>
          </a:p>
          <a:p>
            <a:pPr marL="0" marR="0" lvl="0" indent="0" algn="l" rtl="0">
              <a:spcBef>
                <a:spcPts val="0"/>
              </a:spcBef>
              <a:spcAft>
                <a:spcPts val="0"/>
              </a:spcAft>
              <a:buNone/>
            </a:pPr>
            <a:endParaRPr sz="2800"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V žádosti uvede kontaktní místo předmět rozhodnutí nebo jiné písemnosti, jméno a místo pobytu, obchodní firmu nebo název a sídlo adresáta, další informace potřebné k jeho identifikaci a případné další údaje potřebné k účinnosti doručení.</a:t>
            </a:r>
            <a:endParaRPr sz="2800" dirty="0">
              <a:solidFill>
                <a:schemeClr val="dk1"/>
              </a:solidFill>
              <a:latin typeface="+mn-lt"/>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2"/>
          <p:cNvSpPr/>
          <p:nvPr/>
        </p:nvSpPr>
        <p:spPr>
          <a:xfrm>
            <a:off x="422030" y="231843"/>
            <a:ext cx="11366696"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rgbClr val="FF0000"/>
                </a:solidFill>
                <a:latin typeface="+mn-lt"/>
                <a:ea typeface="Century Gothic"/>
                <a:cs typeface="Century Gothic"/>
                <a:sym typeface="Century Gothic"/>
              </a:rPr>
              <a:t>Úřední kontaktní orgán</a:t>
            </a:r>
            <a:endParaRPr dirty="0">
              <a:latin typeface="+mn-lt"/>
            </a:endParaRPr>
          </a:p>
          <a:p>
            <a:pPr marL="0" marR="0" lvl="0" indent="0" algn="l" rtl="0">
              <a:spcBef>
                <a:spcPts val="0"/>
              </a:spcBef>
              <a:spcAft>
                <a:spcPts val="0"/>
              </a:spcAft>
              <a:buNone/>
            </a:pPr>
            <a:endParaRPr sz="32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(1) Generální finanční ředitelství vykonává působnost ústředního kontaktního orgánu.</a:t>
            </a:r>
            <a:endParaRPr dirty="0">
              <a:latin typeface="+mn-lt"/>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(2) Ústřední kontaktní orgán zajišťuje komunikaci s kontaktními místy jiného státu.</a:t>
            </a:r>
            <a:endParaRPr dirty="0">
              <a:latin typeface="+mn-lt"/>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(3) Ústřední kontaktní orgán vede seznam kontaktních orgánů a tento seznam zveřejňuje na svých internetových stránkách.</a:t>
            </a:r>
            <a:endParaRPr dirty="0">
              <a:latin typeface="+mn-lt"/>
            </a:endParaRPr>
          </a:p>
          <a:p>
            <a:pPr marL="0" marR="0" lvl="0" indent="0" algn="l" rtl="0">
              <a:spcBef>
                <a:spcPts val="0"/>
              </a:spcBef>
              <a:spcAft>
                <a:spcPts val="0"/>
              </a:spcAft>
              <a:buNone/>
            </a:pPr>
            <a:r>
              <a:rPr lang="cs-CZ" sz="2800" dirty="0">
                <a:solidFill>
                  <a:schemeClr val="dk1"/>
                </a:solidFill>
                <a:latin typeface="+mn-lt"/>
                <a:ea typeface="Century Gothic"/>
                <a:cs typeface="Century Gothic"/>
                <a:sym typeface="Century Gothic"/>
              </a:rPr>
              <a:t>(4) Ústřední kontaktní orgán může převzít vyřízení žádosti o poskytnutí mezinárodní spolupráce, i když je k jejímu vyřízení příslušný kontaktní orgán. O tomto postupu uvědomí tento kontaktní orgán a informuje dožadující kontaktní místo jiného státu.</a:t>
            </a:r>
            <a:endParaRPr sz="2800" dirty="0">
              <a:solidFill>
                <a:schemeClr val="dk1"/>
              </a:solidFill>
              <a:latin typeface="+mn-lt"/>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p:nvPr/>
        </p:nvSpPr>
        <p:spPr>
          <a:xfrm>
            <a:off x="1203158" y="240632"/>
            <a:ext cx="10515600"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Volba doručení</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Rozhodnutí o volbě formy doručování je závislé na obsahu a povaze písemnosti (rozhodnutí x upozornění na daňový nedoplatek)</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Na technickém vybavení adresáta písemnosti (datová schránka x písemně)</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Hospodárnost doručení (doporučeně x hromadným předpisným seznamem)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Zákonný postup</a:t>
            </a:r>
            <a:endParaRPr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3"/>
          <p:cNvSpPr/>
          <p:nvPr/>
        </p:nvSpPr>
        <p:spPr>
          <a:xfrm>
            <a:off x="787789" y="1167619"/>
            <a:ext cx="1093059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rgbClr val="FF0000"/>
                </a:solidFill>
                <a:latin typeface="+mn-lt"/>
                <a:ea typeface="Century Gothic"/>
                <a:cs typeface="Century Gothic"/>
                <a:sym typeface="Century Gothic"/>
              </a:rPr>
              <a:t>Mimo evropskou unii</a:t>
            </a:r>
            <a:endParaRPr dirty="0">
              <a:latin typeface="+mn-lt"/>
            </a:endParaRPr>
          </a:p>
          <a:p>
            <a:pPr marL="0" marR="0" lvl="0" indent="0" algn="l" rtl="0">
              <a:spcBef>
                <a:spcPts val="0"/>
              </a:spcBef>
              <a:spcAft>
                <a:spcPts val="0"/>
              </a:spcAft>
              <a:buNone/>
            </a:pPr>
            <a:endParaRPr sz="1800"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200" dirty="0">
                <a:solidFill>
                  <a:schemeClr val="dk1"/>
                </a:solidFill>
                <a:latin typeface="+mn-lt"/>
                <a:ea typeface="Century Gothic"/>
                <a:cs typeface="Century Gothic"/>
                <a:sym typeface="Century Gothic"/>
              </a:rPr>
              <a:t>V případě doručování do zahraničí (mimo Evropskou unii) bude správce daně využívat pravděpodobně následující postup:</a:t>
            </a:r>
            <a:endParaRPr dirty="0">
              <a:latin typeface="+mn-lt"/>
            </a:endParaRPr>
          </a:p>
          <a:p>
            <a:pPr marL="0" marR="0" lvl="0" indent="0" algn="l" rtl="0">
              <a:spcBef>
                <a:spcPts val="0"/>
              </a:spcBef>
              <a:spcAft>
                <a:spcPts val="0"/>
              </a:spcAft>
              <a:buNone/>
            </a:pPr>
            <a:r>
              <a:rPr lang="cs-CZ" sz="3200" dirty="0">
                <a:solidFill>
                  <a:schemeClr val="dk1"/>
                </a:solidFill>
                <a:latin typeface="+mn-lt"/>
                <a:ea typeface="Century Gothic"/>
                <a:cs typeface="Century Gothic"/>
                <a:sym typeface="Century Gothic"/>
              </a:rPr>
              <a:t>V případě neznámého pobytu adresáta se bude doručovat veřejnou vyhláškou. </a:t>
            </a:r>
            <a:endParaRPr dirty="0">
              <a:latin typeface="+mn-lt"/>
            </a:endParaRPr>
          </a:p>
          <a:p>
            <a:pPr marL="0" marR="0" lvl="0" indent="0" algn="l" rtl="0">
              <a:spcBef>
                <a:spcPts val="0"/>
              </a:spcBef>
              <a:spcAft>
                <a:spcPts val="0"/>
              </a:spcAft>
              <a:buNone/>
            </a:pPr>
            <a:r>
              <a:rPr lang="cs-CZ" sz="3200" dirty="0">
                <a:solidFill>
                  <a:schemeClr val="dk1"/>
                </a:solidFill>
                <a:latin typeface="+mn-lt"/>
                <a:ea typeface="Century Gothic"/>
                <a:cs typeface="Century Gothic"/>
                <a:sym typeface="Century Gothic"/>
              </a:rPr>
              <a:t>Je-li místo pobytu adresáta v zahraničí známo, správce daně ustanoví daňovému subjektu zástupce ve smyslu </a:t>
            </a:r>
            <a:r>
              <a:rPr lang="cs-CZ" sz="3200" dirty="0" err="1">
                <a:solidFill>
                  <a:schemeClr val="dk1"/>
                </a:solidFill>
                <a:latin typeface="+mn-lt"/>
                <a:ea typeface="Century Gothic"/>
                <a:cs typeface="Century Gothic"/>
                <a:sym typeface="Century Gothic"/>
              </a:rPr>
              <a:t>ust</a:t>
            </a:r>
            <a:r>
              <a:rPr lang="cs-CZ" sz="3200" dirty="0">
                <a:solidFill>
                  <a:schemeClr val="dk1"/>
                </a:solidFill>
                <a:latin typeface="+mn-lt"/>
                <a:ea typeface="Century Gothic"/>
                <a:cs typeface="Century Gothic"/>
                <a:sym typeface="Century Gothic"/>
              </a:rPr>
              <a:t>. § 26 odst. 1 písm. e) daňového řádu. </a:t>
            </a:r>
            <a:endParaRPr sz="3200" dirty="0">
              <a:solidFill>
                <a:schemeClr val="dk1"/>
              </a:solidFill>
              <a:latin typeface="+mn-lt"/>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F64F0C-D01F-45B8-939B-DA697407673A}"/>
              </a:ext>
            </a:extLst>
          </p:cNvPr>
          <p:cNvSpPr txBox="1"/>
          <p:nvPr/>
        </p:nvSpPr>
        <p:spPr>
          <a:xfrm>
            <a:off x="559837" y="522516"/>
            <a:ext cx="11392677" cy="5632311"/>
          </a:xfrm>
          <a:prstGeom prst="rect">
            <a:avLst/>
          </a:prstGeom>
          <a:noFill/>
        </p:spPr>
        <p:txBody>
          <a:bodyPr wrap="square">
            <a:spAutoFit/>
          </a:bodyPr>
          <a:lstStyle/>
          <a:p>
            <a:pPr algn="just"/>
            <a:r>
              <a:rPr lang="cs-CZ" sz="2400" b="1" i="0" dirty="0">
                <a:solidFill>
                  <a:srgbClr val="FF8400"/>
                </a:solidFill>
                <a:effectLst/>
                <a:latin typeface="Arial" panose="020B0604020202020204" pitchFamily="34" charset="0"/>
              </a:rPr>
              <a:t>§ 46</a:t>
            </a:r>
          </a:p>
          <a:p>
            <a:pPr algn="l"/>
            <a:r>
              <a:rPr lang="cs-CZ" sz="2400" b="1" i="0" dirty="0">
                <a:solidFill>
                  <a:srgbClr val="08A8F8"/>
                </a:solidFill>
                <a:effectLst/>
                <a:latin typeface="Arial" panose="020B0604020202020204" pitchFamily="34" charset="0"/>
              </a:rPr>
              <a:t>Uložení písemnosti</a:t>
            </a:r>
          </a:p>
          <a:p>
            <a:pPr algn="just"/>
            <a:r>
              <a:rPr lang="cs-CZ" sz="2400" b="1" i="0" dirty="0">
                <a:solidFill>
                  <a:srgbClr val="000000"/>
                </a:solidFill>
                <a:effectLst/>
                <a:latin typeface="Arial" panose="020B0604020202020204" pitchFamily="34" charset="0"/>
              </a:rPr>
              <a:t>(1)</a:t>
            </a:r>
            <a:r>
              <a:rPr lang="cs-CZ" sz="2400" b="0" i="0" dirty="0">
                <a:solidFill>
                  <a:srgbClr val="000000"/>
                </a:solidFill>
                <a:effectLst/>
                <a:latin typeface="Arial" panose="020B0604020202020204" pitchFamily="34" charset="0"/>
              </a:rPr>
              <a:t> Písemnost se ukládá</a:t>
            </a:r>
          </a:p>
          <a:p>
            <a:pPr algn="just"/>
            <a:r>
              <a:rPr lang="cs-CZ" sz="2400" b="1" i="0" dirty="0">
                <a:solidFill>
                  <a:srgbClr val="000000"/>
                </a:solidFill>
                <a:effectLst/>
                <a:latin typeface="Arial" panose="020B0604020202020204" pitchFamily="34" charset="0"/>
              </a:rPr>
              <a:t>a)</a:t>
            </a:r>
            <a:r>
              <a:rPr lang="cs-CZ" sz="2400" b="0" i="0" dirty="0">
                <a:solidFill>
                  <a:srgbClr val="000000"/>
                </a:solidFill>
                <a:effectLst/>
                <a:latin typeface="Arial" panose="020B0604020202020204" pitchFamily="34" charset="0"/>
              </a:rPr>
              <a:t> </a:t>
            </a:r>
            <a:r>
              <a:rPr lang="cs-CZ" sz="2400" b="0" i="0" dirty="0">
                <a:solidFill>
                  <a:srgbClr val="FF0000"/>
                </a:solidFill>
                <a:effectLst/>
                <a:latin typeface="Arial" panose="020B0604020202020204" pitchFamily="34" charset="0"/>
              </a:rPr>
              <a:t>u správce daně, jehož písemnost se doručuje, nebo u správce daně, který byl o doručení dožádán,</a:t>
            </a:r>
            <a:r>
              <a:rPr lang="cs-CZ" sz="2400" b="0" i="0" dirty="0">
                <a:solidFill>
                  <a:srgbClr val="000000"/>
                </a:solidFill>
                <a:effectLst/>
                <a:latin typeface="Arial" panose="020B0604020202020204" pitchFamily="34" charset="0"/>
              </a:rPr>
              <a:t> nebo</a:t>
            </a:r>
          </a:p>
          <a:p>
            <a:pPr algn="just"/>
            <a:r>
              <a:rPr lang="cs-CZ" sz="2400" b="1" i="0" dirty="0">
                <a:solidFill>
                  <a:srgbClr val="000000"/>
                </a:solidFill>
                <a:effectLst/>
                <a:latin typeface="Arial" panose="020B0604020202020204" pitchFamily="34" charset="0"/>
              </a:rPr>
              <a:t>b)</a:t>
            </a:r>
            <a:r>
              <a:rPr lang="cs-CZ" sz="2400" b="0" i="0" dirty="0">
                <a:solidFill>
                  <a:srgbClr val="000000"/>
                </a:solidFill>
                <a:effectLst/>
                <a:latin typeface="Arial" panose="020B0604020202020204" pitchFamily="34" charset="0"/>
              </a:rPr>
              <a:t> </a:t>
            </a:r>
            <a:r>
              <a:rPr lang="cs-CZ" sz="2400" b="0" i="0" dirty="0">
                <a:solidFill>
                  <a:srgbClr val="00B050"/>
                </a:solidFill>
                <a:effectLst/>
                <a:latin typeface="Arial" panose="020B0604020202020204" pitchFamily="34" charset="0"/>
              </a:rPr>
              <a:t>u provozovatele poštovních služeb, jestliže se doručuje jeho prostřednictvím.</a:t>
            </a:r>
          </a:p>
          <a:p>
            <a:pPr algn="just"/>
            <a:r>
              <a:rPr lang="cs-CZ" sz="2400" b="1" i="0" dirty="0">
                <a:solidFill>
                  <a:srgbClr val="000000"/>
                </a:solidFill>
                <a:effectLst/>
                <a:latin typeface="Arial" panose="020B0604020202020204" pitchFamily="34" charset="0"/>
              </a:rPr>
              <a:t>(2)</a:t>
            </a:r>
            <a:r>
              <a:rPr lang="cs-CZ" sz="2400" b="0" i="0" dirty="0">
                <a:solidFill>
                  <a:srgbClr val="000000"/>
                </a:solidFill>
                <a:effectLst/>
                <a:latin typeface="Arial" panose="020B0604020202020204" pitchFamily="34" charset="0"/>
              </a:rPr>
              <a:t> </a:t>
            </a:r>
            <a:r>
              <a:rPr lang="cs-CZ" sz="2400" b="0" i="0" dirty="0">
                <a:solidFill>
                  <a:srgbClr val="00B0F0"/>
                </a:solidFill>
                <a:effectLst/>
                <a:latin typeface="Arial" panose="020B0604020202020204" pitchFamily="34" charset="0"/>
              </a:rPr>
              <a:t>V upozornění na uložení písemnosti, které se vkládá do domovní nebo jiné adresátem užívané schránky nebo na jiné vhodné místo, se adresát vyzve k převzetí písemnosti a dále se v něm uvede označení správce daně, jehož písemnost je doručována, komu je doručováno, kde a od kterého dne a v jakých hodinách je písemnost připravena k vyzvednutí; současně se adresát písemně poučí o právních důsledcích jejího nevyzvednutí.</a:t>
            </a:r>
          </a:p>
          <a:p>
            <a:pPr algn="just"/>
            <a:r>
              <a:rPr lang="cs-CZ" sz="2400" b="1" i="0" dirty="0">
                <a:solidFill>
                  <a:srgbClr val="000000"/>
                </a:solidFill>
                <a:effectLst/>
                <a:latin typeface="Arial" panose="020B0604020202020204" pitchFamily="34" charset="0"/>
              </a:rPr>
              <a:t>(3)</a:t>
            </a:r>
            <a:r>
              <a:rPr lang="cs-CZ" sz="2400" b="0" i="0" dirty="0">
                <a:solidFill>
                  <a:srgbClr val="000000"/>
                </a:solidFill>
                <a:effectLst/>
                <a:latin typeface="Arial" panose="020B0604020202020204" pitchFamily="34" charset="0"/>
              </a:rPr>
              <a:t> Bez předchozího pokusu o doručení lze písemnost uložit, pokud adresát požádá předem písemně toho, kdo písemnost doručuje nebo jehož prostřednictvím se písemnost doručuje, o ukládání písemností.</a:t>
            </a:r>
          </a:p>
        </p:txBody>
      </p:sp>
    </p:spTree>
    <p:extLst>
      <p:ext uri="{BB962C8B-B14F-4D97-AF65-F5344CB8AC3E}">
        <p14:creationId xmlns:p14="http://schemas.microsoft.com/office/powerpoint/2010/main" val="350620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4"/>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Uložení písemnosti § 46/1</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Písemnost se ukládá </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mn-lt"/>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dirty="0">
                <a:solidFill>
                  <a:schemeClr val="dk1"/>
                </a:solidFill>
                <a:latin typeface="+mn-lt"/>
                <a:ea typeface="Century Gothic"/>
                <a:cs typeface="Century Gothic"/>
                <a:sym typeface="Century Gothic"/>
              </a:rPr>
              <a:t>u správce daně, jehož písemnost se doručuje (§ 39/2b), nebo u správce daně, který byl o doručení dožádán (§ 17 - dožádání), nebo</a:t>
            </a:r>
            <a:endParaRPr dirty="0">
              <a:latin typeface="+mn-lt"/>
            </a:endParaRPr>
          </a:p>
          <a:p>
            <a:pPr marL="742950" marR="0" lvl="0" indent="-514350" algn="l" rtl="0">
              <a:spcBef>
                <a:spcPts val="0"/>
              </a:spcBef>
              <a:spcAft>
                <a:spcPts val="0"/>
              </a:spcAft>
              <a:buClr>
                <a:schemeClr val="dk1"/>
              </a:buClr>
              <a:buSzPts val="3600"/>
              <a:buFont typeface="Century Gothic"/>
              <a:buNone/>
            </a:pPr>
            <a:endParaRPr sz="3600" b="1" dirty="0">
              <a:solidFill>
                <a:schemeClr val="dk1"/>
              </a:solidFill>
              <a:latin typeface="+mn-lt"/>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dirty="0">
                <a:solidFill>
                  <a:schemeClr val="dk1"/>
                </a:solidFill>
                <a:latin typeface="+mn-lt"/>
                <a:ea typeface="Century Gothic"/>
                <a:cs typeface="Century Gothic"/>
                <a:sym typeface="Century Gothic"/>
              </a:rPr>
              <a:t>u provozovatele poštovních služeb, jestliže se doručuje jeho prostřednictvím (§ 39/2a)</a:t>
            </a:r>
            <a:endParaRPr dirty="0">
              <a:latin typeface="+mn-lt"/>
            </a:endParaRPr>
          </a:p>
        </p:txBody>
      </p: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5"/>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Uložení písemnosti § 46/2</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V upozornění na uložení písemnosti, které se vkládá do domovní nebo jiné adresátem užívané schránky nebo na jiné vhodné místo, se adresát vyzve k převzetí písemnosti a dále se v něm uvede označení správce daně, jehož písemnost je doručována, komu je doručováno, kde a od kterého dne a v jakých hodinách je písemnost připravena k vyzvednutí; současně se adresát písemně poučí o právních důsledcích jejího nevyzvednutí (vzor VIP sekci, modrá obálka dle DŘ).</a:t>
            </a:r>
            <a:endParaRPr dirty="0">
              <a:latin typeface="+mn-lt"/>
            </a:endParaRP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6"/>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Uložení písemnosti § 46/3</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Bez předchozího pokusu o doručení lze písemnost uložit, pokud adresát požádá předem písemně toho, kdo písemnost doručuje nebo jehož prostřednictvím se písemnost doručuje, o ukládání písemností.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Měl by písemně požádat nejen provozovatele poštovních služeb, ale i správce daně, neboť i jeho prostřednictvím se doručuje</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Je nutné oznámit uložení neboť lhůty běží právě od oznámení o uložení písemnosti</a:t>
            </a:r>
            <a:endParaRPr dirty="0">
              <a:latin typeface="+mn-lt"/>
            </a:endParaRPr>
          </a:p>
        </p:txBody>
      </p:sp>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Uložení písemnosti § 46 – judikatura</a:t>
            </a:r>
            <a:endParaRPr sz="4000" b="1" dirty="0">
              <a:solidFill>
                <a:schemeClr val="dk1"/>
              </a:solidFill>
              <a:latin typeface="+mn-lt"/>
              <a:ea typeface="Century Gothic"/>
              <a:cs typeface="Century Gothic"/>
              <a:sym typeface="Century Gothic"/>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Nález Ústavního soudu – II. ÚS 23/03 – striktní trvání na dodržení všech zákonných podmínek pro fikci doručení</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NSS 2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158/2005-82 – Správce daně nese důkazní břemeno k prokázání doručení fakticky či fikcí</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8"/>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47/1</a:t>
            </a:r>
            <a:endParaRPr sz="4000" b="1" dirty="0">
              <a:solidFill>
                <a:schemeClr val="dk1"/>
              </a:solidFill>
              <a:latin typeface="+mn-lt"/>
              <a:ea typeface="Century Gothic"/>
              <a:cs typeface="Century Gothic"/>
              <a:sym typeface="Century Gothic"/>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Ustanovení § 47 vlastně shrnuje účinky doručení podle § 39/2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Písemnost, která se doručuje do vlastních rukou nebo jejíž převzetí má být potvrzeno adresátem, je doručena okamžikem převzetí zásilky, která obsahuje doručovanou písemnost, adresátem nebo jinou osobou oprávněnou k převzetí písemnosti podle zákona.</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Ideální a prokazatelný stav pro doručování</a:t>
            </a:r>
            <a:endParaRPr dirty="0">
              <a:latin typeface="+mn-lt"/>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9"/>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47/2</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Nevyzvedne-li si adresát uloženou písemnost ve lhůtě 10 dnů od jejího uložení, považuje se písemnost posledním dnem této lhůty za doručenou, i když se adresát o uložení nedozvěděl. </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Pozor na pravidla počítání času – kontrolovat po provozovateli poštovních služeb (§ 33/4) – „Připadne-li poslední den lhůty na sobotu, neděli nebo svátek, je posledním dnem lhůty nejblíže následující pracovní den; to neplatí, jde-li o lhůtu kratší než jeden den.“</a:t>
            </a:r>
            <a:endParaRPr dirty="0">
              <a:latin typeface="+mn-lt"/>
            </a:endParaRP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0"/>
          <p:cNvSpPr txBox="1"/>
          <p:nvPr/>
        </p:nvSpPr>
        <p:spPr>
          <a:xfrm>
            <a:off x="328246" y="0"/>
            <a:ext cx="116761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47/2 – judikát</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dirty="0">
                <a:solidFill>
                  <a:schemeClr val="dk1"/>
                </a:solidFill>
                <a:latin typeface="+mn-lt"/>
                <a:ea typeface="Century Gothic"/>
                <a:cs typeface="Century Gothic"/>
                <a:sym typeface="Century Gothic"/>
              </a:rPr>
              <a:t>NS 2 </a:t>
            </a:r>
            <a:r>
              <a:rPr lang="cs-CZ" sz="3200" b="1" dirty="0" err="1">
                <a:solidFill>
                  <a:schemeClr val="dk1"/>
                </a:solidFill>
                <a:latin typeface="+mn-lt"/>
                <a:ea typeface="Century Gothic"/>
                <a:cs typeface="Century Gothic"/>
                <a:sym typeface="Century Gothic"/>
              </a:rPr>
              <a:t>Cdo</a:t>
            </a:r>
            <a:r>
              <a:rPr lang="cs-CZ" sz="3200" b="1" dirty="0">
                <a:solidFill>
                  <a:schemeClr val="dk1"/>
                </a:solidFill>
                <a:latin typeface="+mn-lt"/>
                <a:ea typeface="Century Gothic"/>
                <a:cs typeface="Century Gothic"/>
                <a:sym typeface="Century Gothic"/>
              </a:rPr>
              <a:t> 1383/97- Případná ztráta písemného uvědomění o uložení zásilky na poště, bylo-li doručeno do sféry ovládané adresátem, tedy např. do jeho – byť společné – poštovní schránky, jde na vrub adresáta</a:t>
            </a:r>
            <a:endParaRPr dirty="0">
              <a:latin typeface="+mn-lt"/>
            </a:endParaRPr>
          </a:p>
          <a:p>
            <a:pPr marL="571500" marR="0" lvl="0" indent="-571500" algn="l" rtl="0">
              <a:spcBef>
                <a:spcPts val="0"/>
              </a:spcBef>
              <a:spcAft>
                <a:spcPts val="0"/>
              </a:spcAft>
              <a:buClr>
                <a:schemeClr val="dk1"/>
              </a:buClr>
              <a:buSzPts val="3200"/>
              <a:buFont typeface="Century Gothic"/>
              <a:buChar char="-"/>
            </a:pPr>
            <a:r>
              <a:rPr lang="cs-CZ" sz="3200" b="1" dirty="0">
                <a:solidFill>
                  <a:schemeClr val="dk1"/>
                </a:solidFill>
                <a:latin typeface="+mn-lt"/>
                <a:ea typeface="Century Gothic"/>
                <a:cs typeface="Century Gothic"/>
                <a:sym typeface="Century Gothic"/>
              </a:rPr>
              <a:t>NSS 2  2 As 28/2011 – 131 - „Ve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dirty="0">
              <a:latin typeface="+mn-lt"/>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47/3</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Odepře-li adresát písemnost přijmout, považuje se tato písemnost za doručenou dnem, kdy bylo její přijetí odepřeno, a písemnost se vrátí správci daně; současně se adresát poučí o právních důsledcích odepření součinnosti. Není-li možné pro odepření součinnosti písemné poučení předat, lze je zanechat v domovní nebo jiné adresátem užívané schránce anebo na jiném vhodném místě.</a:t>
            </a:r>
            <a:endParaRPr dirty="0">
              <a:latin typeface="+mn-lt"/>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p:nvPr/>
        </p:nvSpPr>
        <p:spPr>
          <a:xfrm>
            <a:off x="1364567" y="1083212"/>
            <a:ext cx="10007728" cy="4401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Obyčejná zásilka - § 153 odst. 3 DŘ</a:t>
            </a:r>
            <a:endParaRPr dirty="0">
              <a:latin typeface="+mn-lt"/>
            </a:endParaRPr>
          </a:p>
          <a:p>
            <a:pPr marL="0" marR="0" lvl="0" indent="0" algn="l" rtl="0">
              <a:spcBef>
                <a:spcPts val="0"/>
              </a:spcBef>
              <a:spcAft>
                <a:spcPts val="0"/>
              </a:spcAft>
              <a:buNone/>
            </a:pP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mn-lt"/>
                <a:ea typeface="Century Gothic"/>
                <a:cs typeface="Century Gothic"/>
                <a:sym typeface="Century Gothic"/>
              </a:rPr>
              <a:t>Podle § 573 Občanského zákoníku se má za to, že došlá zásilka odeslaná s využitím provozovatele poštovních služeb došla třetí pracovní den po odeslání. </a:t>
            </a:r>
            <a:endParaRPr dirty="0">
              <a:latin typeface="+mn-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2"/>
          <p:cNvSpPr txBox="1"/>
          <p:nvPr/>
        </p:nvSpPr>
        <p:spPr>
          <a:xfrm>
            <a:off x="328246" y="0"/>
            <a:ext cx="11676185" cy="35394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47/4</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Pokud je doručovaná písemnost uložena u provozovatele poštovních služeb, uvědomí tento neprodleně odesílajícího správce daně o marném uplynutí úložní lhůty.</a:t>
            </a:r>
            <a:endParaRPr dirty="0">
              <a:latin typeface="+mn-lt"/>
            </a:endParaRPr>
          </a:p>
        </p:txBody>
      </p:sp>
      <p:pic>
        <p:nvPicPr>
          <p:cNvPr id="503" name="Google Shape;503;p82"/>
          <p:cNvPicPr preferRelativeResize="0"/>
          <p:nvPr/>
        </p:nvPicPr>
        <p:blipFill rotWithShape="1">
          <a:blip r:embed="rId3">
            <a:alphaModFix/>
          </a:blip>
          <a:srcRect/>
          <a:stretch/>
        </p:blipFill>
        <p:spPr>
          <a:xfrm>
            <a:off x="4504225" y="3539430"/>
            <a:ext cx="3324225" cy="3048939"/>
          </a:xfrm>
          <a:prstGeom prst="rect">
            <a:avLst/>
          </a:prstGeom>
          <a:noFill/>
          <a:ln>
            <a:noFill/>
          </a:ln>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3"/>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47/5</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Písemnosti, u nichž marně uplynula lhůta pro jejich vyzvednutí, vhodí osoba provádějící doručení do domovní nebo jiné adresátem užívané schránky, ledaže to správce daně předem vyloučí. Není-li takové schránky, nebo je-li tento způsob seznámení adresáta s obsahem písemnosti správcem daně vyloučen, písemnost se vrátí odesílajícímu správci daně.</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Pozor na postup správce daně</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Rozpor zda vhodit do schránky nebo nevhodit</a:t>
            </a:r>
            <a:endParaRPr dirty="0">
              <a:latin typeface="+mn-lt"/>
            </a:endParaRP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5"/>
          <p:cNvSpPr/>
          <p:nvPr/>
        </p:nvSpPr>
        <p:spPr>
          <a:xfrm>
            <a:off x="480285" y="307171"/>
            <a:ext cx="11503897" cy="64940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chemeClr val="dk1"/>
                </a:solidFill>
                <a:latin typeface="+mn-lt"/>
                <a:ea typeface="Century Gothic"/>
                <a:cs typeface="Century Gothic"/>
                <a:sym typeface="Century Gothic"/>
              </a:rPr>
              <a:t>NSS ze dne 9. 10. 2014, č. j. 4 As 158/2014-2</a:t>
            </a:r>
            <a:endParaRPr dirty="0">
              <a:latin typeface="+mn-lt"/>
            </a:endParaRPr>
          </a:p>
          <a:p>
            <a:pPr marL="0" marR="0" lvl="0" indent="0" algn="l" rtl="0">
              <a:spcBef>
                <a:spcPts val="0"/>
              </a:spcBef>
              <a:spcAft>
                <a:spcPts val="0"/>
              </a:spcAft>
              <a:buNone/>
            </a:pPr>
            <a:r>
              <a:rPr lang="cs-CZ" sz="3200" b="1" dirty="0">
                <a:solidFill>
                  <a:schemeClr val="dk1"/>
                </a:solidFill>
                <a:latin typeface="+mn-lt"/>
                <a:ea typeface="Century Gothic"/>
                <a:cs typeface="Century Gothic"/>
                <a:sym typeface="Century Gothic"/>
              </a:rPr>
              <a:t> Ostatně s vložením do domovní schránky správní řád žádné účinky nespojuje, nýbrž byla-li zásilka, kterou se nepodařilo jejímu adresátu fyzicky předat, uložena, nastává tzv. fikce doručení posledním dnem 10-ti denní úložní lhůty, nikoliv až vložením písemnosti do domovní schránky. </a:t>
            </a:r>
            <a:r>
              <a:rPr lang="cs-CZ" sz="3200" b="1" u="sng" dirty="0">
                <a:solidFill>
                  <a:schemeClr val="dk1"/>
                </a:solidFill>
                <a:latin typeface="+mn-lt"/>
                <a:ea typeface="Century Gothic"/>
                <a:cs typeface="Century Gothic"/>
                <a:sym typeface="Century Gothic"/>
              </a:rPr>
              <a:t>Vložení má význam pouze informační a zvyšuje se jím pravděpodobnost, že se adresát písemnosti po uplynutí úložní lhůty skutečně dozví, jaká písemnost mu byla na základě právní fikce doručena. Z hlediska účinků doručení fikcí tedy následné vložení písemnosti, po marném uplynutí úložní doby, do domovní schránky nemá jakýkoliv právní význam.</a:t>
            </a:r>
            <a:endParaRPr dirty="0">
              <a:latin typeface="+mn-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6"/>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47/5 – důvodová zpráva</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V odstavci 5 je uveden další postup doručovatele písemnosti, u níž nastala fikce doručení podle odstavce 2, jinými slovy, písemnost nebyla v úložní lhůtě adresátem vyzvednuta. Pokud správce daně, o jehož písemnost se jedná, tento postup předem nevyloučí (např. pro technické problémy v místě doručování či jiné riziko, že se zásilka dostane do nepovolaných rukou) a pokud se na daném místě nalézá vhodná domovní či obdobná schránka, …</a:t>
            </a:r>
            <a:endParaRPr dirty="0">
              <a:latin typeface="+mn-lt"/>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7"/>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47/5 – důvodová zpráva</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 vhodí doručovatel zásilku obsahující „nepřevzatou“ písemnost do této adresátovy schránky, byť by se jednalo o písemnost určenou k doručení do vlastních rukou. Cílem tohoto ustanovení je umožnit adresátovi, aby se (byť dodatečně) seznámil s doručovanou písemností, u níž již nastaly účinky doručení. </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Je tedy na rozhodnutí správce daně !</a:t>
            </a:r>
            <a:endParaRPr dirty="0">
              <a:latin typeface="+mn-lt"/>
            </a:endParaRPr>
          </a:p>
        </p:txBody>
      </p:sp>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8"/>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Účinky doručení § 47/6</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Požádá-li adresát o to, aby jemu doručované písemnosti nebyly po marném uplynutí lhůty pro jejich vyzvednutí vhazovány do domovní nebo jiné jím užívané schránky, správce daně tento způsob seznámení adresáta s doručenou písemností předem vyloučí.</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Judikatura k § 47</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Usnesení II. ÚS 92/01; II ÚS 23/03 – náhradní doručování fikcí</a:t>
            </a:r>
            <a:endParaRPr dirty="0">
              <a:latin typeface="+mn-lt"/>
            </a:endParaRP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9"/>
          <p:cNvSpPr txBox="1"/>
          <p:nvPr/>
        </p:nvSpPr>
        <p:spPr>
          <a:xfrm>
            <a:off x="328246" y="0"/>
            <a:ext cx="116761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Neúčinnost doručení § 48/1</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V ustanovení § 48 je dána poplatkovému subjektu možnost požádat správce poplatku o vyslovení neúčinnosti doručení. Tento institut slouží k zmírnění možných negativních dopadů fikce doručení. Poplatkový subjekt se nemůže domáhat vyslovení neúčinnosti doručení pouze z důvodu, že se v místě doručení nezdržuje, ale musí uvést </a:t>
            </a:r>
            <a:r>
              <a:rPr lang="cs-CZ" sz="3600" b="1" dirty="0">
                <a:solidFill>
                  <a:srgbClr val="FF0000"/>
                </a:solidFill>
                <a:latin typeface="+mn-lt"/>
                <a:ea typeface="Century Gothic"/>
                <a:cs typeface="Century Gothic"/>
                <a:sym typeface="Century Gothic"/>
              </a:rPr>
              <a:t>závažné a nepředvídatelné důvody</a:t>
            </a:r>
            <a:r>
              <a:rPr lang="cs-CZ" sz="3600" b="1" dirty="0">
                <a:solidFill>
                  <a:schemeClr val="dk1"/>
                </a:solidFill>
                <a:latin typeface="+mn-lt"/>
                <a:ea typeface="Century Gothic"/>
                <a:cs typeface="Century Gothic"/>
                <a:sym typeface="Century Gothic"/>
              </a:rPr>
              <a:t>. </a:t>
            </a:r>
            <a:endParaRPr dirty="0">
              <a:latin typeface="+mn-lt"/>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0"/>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Neúčinnost doručení § 48/2 a 3</a:t>
            </a:r>
            <a:endParaRPr dirty="0">
              <a:latin typeface="+mn-lt"/>
            </a:endParaRPr>
          </a:p>
          <a:p>
            <a:pPr marL="0" marR="0" lvl="0" indent="0" algn="ctr" rtl="0">
              <a:spcBef>
                <a:spcPts val="0"/>
              </a:spcBef>
              <a:spcAft>
                <a:spcPts val="0"/>
              </a:spcAft>
              <a:buNone/>
            </a:pP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Žádost je třeba podat do 15 dnů ode dne, kdy se adresát s doručovanou písemností skutečně seznámil, nejpozději však do 6 měsíců od doručení.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Shledá-li správce daně žádost důvodnou, vysloví neúčinnost doručení, jinak žádost zamítne; písemnost se pak považuje za doručenou dnem oznámení rozhodnutí o vyslovení neúčinnosti doručení.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Správní poplatek 300,- Kč</a:t>
            </a:r>
            <a:endParaRPr dirty="0">
              <a:latin typeface="+mn-lt"/>
            </a:endParaRPr>
          </a:p>
        </p:txBody>
      </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1"/>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Prokázání doručení</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Důkazní břemeno prokázání doručení nebo aplikace fikce doručení leží na správci poplatku.</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Doručení písemností se prokazuje doručenkou, která je veřejnou listinou a má taxativně vymezené náležitosti (§ 51 odst. 2 daňového řádu):</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a) označení správce poplatku;</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b) označení adresáta a adresa doručení;</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c) označení doručované písemnosti;</a:t>
            </a:r>
            <a:endParaRPr dirty="0">
              <a:latin typeface="+mn-lt"/>
            </a:endParaRPr>
          </a:p>
        </p:txBody>
      </p:sp>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2"/>
          <p:cNvSpPr txBox="1"/>
          <p:nvPr/>
        </p:nvSpPr>
        <p:spPr>
          <a:xfrm>
            <a:off x="328246" y="0"/>
            <a:ext cx="11676185" cy="71711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Prokázání doručení</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d) způsob doručování;</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e) údaje o dni a způsobu uložení písemnosti a o dni, kdy byla připravena k vyzvednutí (pokud se tyto dva dny liší);</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f) údaj o dni doručení písemnosti nebo jejího vrácení správci daně;</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g) údaj o dni odepření převzetí písemnosti, způsob, </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poučení a důvody;</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h) identifikace osoby, která písemnost převzala či </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odepřela převzetí, případně i prokázání totožnosti;</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podpis osoby, která předala písemnost adresátovi </a:t>
            </a:r>
            <a:endParaRPr dirty="0">
              <a:latin typeface="+mn-lt"/>
            </a:endParaRPr>
          </a:p>
          <a:p>
            <a:pPr marL="0" marR="0" lvl="0" indent="0" algn="l" rtl="0">
              <a:spcBef>
                <a:spcPts val="0"/>
              </a:spcBef>
              <a:spcAft>
                <a:spcPts val="0"/>
              </a:spcAft>
              <a:buNone/>
            </a:pPr>
            <a:r>
              <a:rPr lang="cs-CZ" sz="3400" b="1" dirty="0">
                <a:solidFill>
                  <a:schemeClr val="dk1"/>
                </a:solidFill>
                <a:latin typeface="+mn-lt"/>
                <a:ea typeface="Century Gothic"/>
                <a:cs typeface="Century Gothic"/>
                <a:sym typeface="Century Gothic"/>
              </a:rPr>
              <a:t>nebo ji uložila.</a:t>
            </a:r>
            <a:endParaRPr dirty="0">
              <a:latin typeface="+mn-lt"/>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Přednostní doručování</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 39 odst. 1</a:t>
            </a:r>
            <a:endParaRPr dirty="0">
              <a:latin typeface="+mn-lt"/>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Příslušnou úřední osobou při ústním jednání nebo při jiném úkonu</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Elektronicky do datové schránky</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Century Gothic"/>
              <a:ea typeface="Century Gothic"/>
              <a:cs typeface="Century Gothic"/>
              <a:sym typeface="Century Gothic"/>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Prokázání doručení</a:t>
            </a:r>
            <a:endParaRPr sz="40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Doručení lze prokázat i jiným způsobem při ztrátě, zničení či nevyplnění doručenky.</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Pokud doručuje úřední osoba osobně (bez zalepené obálky), prokazuje doručení kopií, která obsahuje označení správce daně, identifikaci osoby, která převzala písemnost, podpis osoby, která předala písemnost. </a:t>
            </a:r>
            <a:endParaRPr dirty="0">
              <a:latin typeface="+mn-lt"/>
            </a:endParaRPr>
          </a:p>
          <a:p>
            <a:pPr marL="571500" marR="0" lvl="0" indent="-342900" algn="l" rtl="0">
              <a:spcBef>
                <a:spcPts val="0"/>
              </a:spcBef>
              <a:spcAft>
                <a:spcPts val="0"/>
              </a:spcAft>
              <a:buClr>
                <a:schemeClr val="dk1"/>
              </a:buClr>
              <a:buSzPts val="3600"/>
              <a:buFont typeface="Century Gothic"/>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O doručování při ústním jednání se sepíše protokol.</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Potvrzení převzetí na kopii stejnopisu</a:t>
            </a:r>
            <a:endParaRPr dirty="0">
              <a:latin typeface="+mn-lt"/>
            </a:endParaRPr>
          </a:p>
        </p:txBody>
      </p:sp>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4"/>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Prokázání doručení dle způsobu doručování</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1) při jednání - podpis protokolu nebo úředním </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záznamem o odmítnutí podpisu protokolu</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2) elektronicky - prostřednictvím systému datových schránek</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3) veřejnou vyhláškou/ hromadným předpisným seznamem - podepsaná kopie písemnosti nebo uplynutím doby pro vyvěšení</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4) Zásilkou - doručenka, která je veřejnou listinou,</a:t>
            </a:r>
            <a:endParaRPr dirty="0">
              <a:latin typeface="+mn-lt"/>
            </a:endParaRPr>
          </a:p>
          <a:p>
            <a:pPr marL="0" marR="0" lvl="0" indent="0" algn="l" rtl="0">
              <a:spcBef>
                <a:spcPts val="0"/>
              </a:spcBef>
              <a:spcAft>
                <a:spcPts val="0"/>
              </a:spcAft>
              <a:buNone/>
            </a:pPr>
            <a:r>
              <a:rPr lang="cs-CZ" sz="3600" b="1" dirty="0">
                <a:solidFill>
                  <a:schemeClr val="dk1"/>
                </a:solidFill>
                <a:latin typeface="+mn-lt"/>
                <a:ea typeface="Century Gothic"/>
                <a:cs typeface="Century Gothic"/>
                <a:sym typeface="Century Gothic"/>
              </a:rPr>
              <a:t>prokázaným odepřením převzetí písemnosti</a:t>
            </a:r>
            <a:endParaRPr dirty="0">
              <a:latin typeface="+mn-lt"/>
            </a:endParaRP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5"/>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mn-lt"/>
                <a:ea typeface="Century Gothic"/>
                <a:cs typeface="Century Gothic"/>
                <a:sym typeface="Century Gothic"/>
              </a:rPr>
              <a:t>Prokázání doručení - judikatura</a:t>
            </a:r>
            <a:endParaRPr sz="4000" b="1" dirty="0">
              <a:solidFill>
                <a:schemeClr val="dk1"/>
              </a:solidFill>
              <a:latin typeface="+mn-lt"/>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7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1/2006-48 – doručení zástupci daňového subjektu</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1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148/2008-73 – seznámení adresáta s písemností i přes vadné doručení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1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43/2005-103 – doručenka jako důkazní prostředek</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5 </a:t>
            </a:r>
            <a:r>
              <a:rPr lang="cs-CZ" sz="3600" b="1" dirty="0" err="1">
                <a:solidFill>
                  <a:schemeClr val="dk1"/>
                </a:solidFill>
                <a:latin typeface="+mn-lt"/>
                <a:ea typeface="Century Gothic"/>
                <a:cs typeface="Century Gothic"/>
                <a:sym typeface="Century Gothic"/>
              </a:rPr>
              <a:t>Afs</a:t>
            </a:r>
            <a:r>
              <a:rPr lang="cs-CZ" sz="3600" b="1" dirty="0">
                <a:solidFill>
                  <a:schemeClr val="dk1"/>
                </a:solidFill>
                <a:latin typeface="+mn-lt"/>
                <a:ea typeface="Century Gothic"/>
                <a:cs typeface="Century Gothic"/>
                <a:sym typeface="Century Gothic"/>
              </a:rPr>
              <a:t> 31/2010-105 – důkazní břemeno vyvrácení údajů na doručence  nese příjemce rozhodnutí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Nález Ústavního soudu II. ÚS 23/03 – fikce doručení</a:t>
            </a:r>
            <a:endParaRPr dirty="0">
              <a:latin typeface="+mn-lt"/>
            </a:endParaRPr>
          </a:p>
        </p:txBody>
      </p:sp>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18B2922-CF39-0353-1381-31995FD10EBC}"/>
              </a:ext>
            </a:extLst>
          </p:cNvPr>
          <p:cNvSpPr txBox="1"/>
          <p:nvPr/>
        </p:nvSpPr>
        <p:spPr>
          <a:xfrm>
            <a:off x="338203" y="0"/>
            <a:ext cx="11853797" cy="6863417"/>
          </a:xfrm>
          <a:prstGeom prst="rect">
            <a:avLst/>
          </a:prstGeom>
          <a:noFill/>
        </p:spPr>
        <p:txBody>
          <a:bodyPr wrap="square">
            <a:spAutoFit/>
          </a:bodyPr>
          <a:lstStyle/>
          <a:p>
            <a:r>
              <a:rPr lang="cs-CZ" sz="2800" b="1" dirty="0">
                <a:solidFill>
                  <a:srgbClr val="FF0000"/>
                </a:solidFill>
              </a:rPr>
              <a:t>Novela zákona od 1.7.2025?</a:t>
            </a:r>
          </a:p>
          <a:p>
            <a:endParaRPr lang="cs-CZ" sz="2800" dirty="0"/>
          </a:p>
          <a:p>
            <a:r>
              <a:rPr lang="cs-CZ" sz="2800" dirty="0"/>
              <a:t>V § 39 se na konci textu odstavce 3 doplňují slova „; to neplatí, pokud je písemnost doručována do ciziny“.</a:t>
            </a:r>
          </a:p>
          <a:p>
            <a:endParaRPr lang="cs-CZ" sz="2800" dirty="0"/>
          </a:p>
          <a:p>
            <a:r>
              <a:rPr lang="cs-CZ" sz="2800" dirty="0"/>
              <a:t>3) Prostřednictvím provozovatele poštovních služeb lze písemnost doručovat, jen jestliže podle uzavřené poštovní smlouvy6) vznikne provozovateli poštovních služeb povinnost dodat zásilku obsahující písemnost způsobem, který je stanoven pro doručování tímto zákonem; </a:t>
            </a:r>
            <a:r>
              <a:rPr lang="cs-CZ" sz="2800" b="1" dirty="0"/>
              <a:t>to neplatí, pokud je písemnost doručována do ciziny.</a:t>
            </a:r>
          </a:p>
          <a:p>
            <a:endParaRPr lang="cs-CZ" sz="2800" dirty="0"/>
          </a:p>
          <a:p>
            <a:r>
              <a:rPr lang="cs-CZ" sz="2800" dirty="0"/>
              <a:t>V § 47 (účinky doručení) se doplňuje odstavec 7, který zní:</a:t>
            </a:r>
          </a:p>
          <a:p>
            <a:r>
              <a:rPr lang="cs-CZ" sz="2800" b="1" dirty="0"/>
              <a:t>7) Lze-li při doručování zásilky do ciziny prokázat dodání zásilky podle právních předpisů dané země, považuje se tato zásilka za dodanou odpovídajícím způsobem podle tohoto zákona.“. </a:t>
            </a:r>
          </a:p>
          <a:p>
            <a:endParaRPr lang="cs-CZ" sz="2000" dirty="0"/>
          </a:p>
        </p:txBody>
      </p:sp>
    </p:spTree>
    <p:extLst>
      <p:ext uri="{BB962C8B-B14F-4D97-AF65-F5344CB8AC3E}">
        <p14:creationId xmlns:p14="http://schemas.microsoft.com/office/powerpoint/2010/main" val="3590428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E271F-82CB-095C-67EE-A939C425667C}"/>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080578D0-5A65-7A4C-829F-6AE49A5DF308}"/>
              </a:ext>
            </a:extLst>
          </p:cNvPr>
          <p:cNvSpPr txBox="1"/>
          <p:nvPr/>
        </p:nvSpPr>
        <p:spPr>
          <a:xfrm>
            <a:off x="338203" y="0"/>
            <a:ext cx="11853797" cy="6309420"/>
          </a:xfrm>
          <a:prstGeom prst="rect">
            <a:avLst/>
          </a:prstGeom>
          <a:noFill/>
        </p:spPr>
        <p:txBody>
          <a:bodyPr wrap="square">
            <a:spAutoFit/>
          </a:bodyPr>
          <a:lstStyle/>
          <a:p>
            <a:r>
              <a:rPr lang="cs-CZ" sz="2400" b="1" dirty="0">
                <a:solidFill>
                  <a:srgbClr val="FF0000"/>
                </a:solidFill>
              </a:rPr>
              <a:t>Novela zákona od 1.7.2025?</a:t>
            </a:r>
          </a:p>
          <a:p>
            <a:endParaRPr lang="cs-CZ" sz="2400" dirty="0"/>
          </a:p>
          <a:p>
            <a:r>
              <a:rPr lang="cs-CZ" sz="2400" dirty="0"/>
              <a:t>V § 49 odst. 1 písm. a) se slovo „, nebo“ nahrazuje čárkou.</a:t>
            </a:r>
          </a:p>
          <a:p>
            <a:r>
              <a:rPr lang="cs-CZ" sz="2400" dirty="0"/>
              <a:t>V § 49 se na konci odstavce 1 tečka nahrazuje slovem „, nebo“ a doplňuje se písmeno c), které zní:</a:t>
            </a:r>
          </a:p>
          <a:p>
            <a:r>
              <a:rPr lang="cs-CZ" sz="2400" dirty="0"/>
              <a:t>„c) osobě, které se prokazatelně nedaří doručovat na adresu jejího bydliště nebo sídla v cizině.“.</a:t>
            </a:r>
          </a:p>
          <a:p>
            <a:endParaRPr lang="cs-CZ" sz="2400" dirty="0"/>
          </a:p>
          <a:p>
            <a:r>
              <a:rPr lang="cs-CZ" sz="2400" dirty="0"/>
              <a:t>§ 49</a:t>
            </a:r>
          </a:p>
          <a:p>
            <a:r>
              <a:rPr lang="cs-CZ" sz="2400" dirty="0"/>
              <a:t>Doručování veřejnou vyhláškou</a:t>
            </a:r>
          </a:p>
          <a:p>
            <a:r>
              <a:rPr lang="cs-CZ" sz="2400" dirty="0"/>
              <a:t>(1) Veřejnou vyhláškou se písemnost doručuje</a:t>
            </a:r>
          </a:p>
          <a:p>
            <a:r>
              <a:rPr lang="cs-CZ" sz="2400" dirty="0"/>
              <a:t>a) osobě neznámého pobytu nebo sídla, pokud této osobě není ustanoven zástupce podle § 26 odst. 1 písm. c), jakož i osobě, která není známa, </a:t>
            </a:r>
          </a:p>
          <a:p>
            <a:r>
              <a:rPr lang="cs-CZ" sz="2400" dirty="0"/>
              <a:t>b) v řízení, ve kterém se doručuje velkému nebo neurčitému počtu adresátů, nebo</a:t>
            </a:r>
          </a:p>
          <a:p>
            <a:r>
              <a:rPr lang="cs-CZ" sz="2400" b="1" dirty="0"/>
              <a:t>c) osobě, které se prokazatelně nedaří doručovat na adresu jejího bydliště nebo sídla v cizině.</a:t>
            </a:r>
          </a:p>
          <a:p>
            <a:endParaRPr lang="cs-CZ" sz="2000" dirty="0"/>
          </a:p>
        </p:txBody>
      </p:sp>
    </p:spTree>
    <p:extLst>
      <p:ext uri="{BB962C8B-B14F-4D97-AF65-F5344CB8AC3E}">
        <p14:creationId xmlns:p14="http://schemas.microsoft.com/office/powerpoint/2010/main" val="4928716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Ã½sledek obrÃ¡zku pro zavalenÃ¡ papÃ­rama">
            <a:extLst>
              <a:ext uri="{FF2B5EF4-FFF2-40B4-BE49-F238E27FC236}">
                <a16:creationId xmlns:a16="http://schemas.microsoft.com/office/drawing/2014/main" id="{A817124B-E9C4-4C88-800E-8156EF25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115" y="664410"/>
            <a:ext cx="8293769" cy="552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027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154"/>
          <p:cNvSpPr/>
          <p:nvPr/>
        </p:nvSpPr>
        <p:spPr>
          <a:xfrm>
            <a:off x="2639023" y="244389"/>
            <a:ext cx="7307865"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3600"/>
              <a:buFont typeface="Century Gothic"/>
              <a:buNone/>
            </a:pPr>
            <a:r>
              <a:rPr lang="cs-CZ" sz="3600" b="1" dirty="0">
                <a:solidFill>
                  <a:srgbClr val="FF0000"/>
                </a:solidFill>
                <a:latin typeface="Century Gothic"/>
                <a:ea typeface="Century Gothic"/>
                <a:cs typeface="Century Gothic"/>
                <a:sym typeface="Century Gothic"/>
              </a:rPr>
              <a:t>Dotazy</a:t>
            </a: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Vlastimil Veselý</a:t>
            </a:r>
            <a:endParaRPr dirty="0"/>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vesely@catania.cz</a:t>
            </a:r>
            <a:endParaRPr dirty="0"/>
          </a:p>
        </p:txBody>
      </p:sp>
      <p:pic>
        <p:nvPicPr>
          <p:cNvPr id="4" name="Obrázek 3">
            <a:extLst>
              <a:ext uri="{FF2B5EF4-FFF2-40B4-BE49-F238E27FC236}">
                <a16:creationId xmlns:a16="http://schemas.microsoft.com/office/drawing/2014/main" id="{16D0D311-E8D7-4E39-8230-A6AB2F147523}"/>
              </a:ext>
            </a:extLst>
          </p:cNvPr>
          <p:cNvPicPr>
            <a:picLocks noChangeAspect="1"/>
          </p:cNvPicPr>
          <p:nvPr/>
        </p:nvPicPr>
        <p:blipFill>
          <a:blip r:embed="rId3"/>
          <a:stretch>
            <a:fillRect/>
          </a:stretch>
        </p:blipFill>
        <p:spPr>
          <a:xfrm>
            <a:off x="1597481" y="2715493"/>
            <a:ext cx="9390947" cy="3819963"/>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p:nvPr/>
        </p:nvSpPr>
        <p:spPr>
          <a:xfrm>
            <a:off x="890336" y="264695"/>
            <a:ext cx="11133221"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mn-lt"/>
                <a:ea typeface="Century Gothic"/>
                <a:cs typeface="Century Gothic"/>
                <a:sym typeface="Century Gothic"/>
              </a:rPr>
              <a:t>Elektronicky:</a:t>
            </a:r>
            <a:endParaRPr dirty="0">
              <a:latin typeface="+mn-lt"/>
            </a:endParaRPr>
          </a:p>
          <a:p>
            <a:pPr marL="0" marR="0" lvl="0" indent="0" algn="ctr" rtl="0">
              <a:spcBef>
                <a:spcPts val="0"/>
              </a:spcBef>
              <a:spcAft>
                <a:spcPts val="0"/>
              </a:spcAft>
              <a:buNone/>
            </a:pPr>
            <a:endParaRPr sz="3600" b="1" dirty="0">
              <a:solidFill>
                <a:schemeClr val="dk1"/>
              </a:solidFill>
              <a:latin typeface="+mn-lt"/>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Podle zákona 300/2008 Sb., o elektronických úkonech a autorizované konverzi dokumentů</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Datovou schránkou (musí být zprovozněna)</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Doručeno při přihlášení oprávněné osoby do DS</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ea typeface="Century Gothic"/>
                <a:cs typeface="Century Gothic"/>
                <a:sym typeface="Century Gothic"/>
              </a:rPr>
              <a:t>Nepřihlásí se – po 10 dnech doručeno fikcí</a:t>
            </a:r>
            <a:endParaRPr dirty="0">
              <a:latin typeface="+mn-lt"/>
            </a:endParaRPr>
          </a:p>
          <a:p>
            <a:pPr marL="571500" marR="0" lvl="0" indent="-571500" algn="l" rtl="0">
              <a:spcBef>
                <a:spcPts val="0"/>
              </a:spcBef>
              <a:spcAft>
                <a:spcPts val="0"/>
              </a:spcAft>
              <a:buClr>
                <a:schemeClr val="dk1"/>
              </a:buClr>
              <a:buSzPts val="3600"/>
              <a:buFont typeface="Century Gothic"/>
              <a:buChar char="-"/>
            </a:pPr>
            <a:r>
              <a:rPr lang="nl-NL" sz="3600" b="1" dirty="0">
                <a:solidFill>
                  <a:schemeClr val="dk1"/>
                </a:solidFill>
                <a:latin typeface="+mn-lt"/>
                <a:ea typeface="Century Gothic"/>
                <a:cs typeface="Century Gothic"/>
                <a:sym typeface="Century Gothic"/>
              </a:rPr>
              <a:t>č. j.: 4 Afs 264/2018-85</a:t>
            </a:r>
            <a:r>
              <a:rPr lang="cs-CZ" sz="3600" b="1" dirty="0">
                <a:solidFill>
                  <a:schemeClr val="dk1"/>
                </a:solidFill>
                <a:latin typeface="+mn-lt"/>
                <a:ea typeface="Century Gothic"/>
                <a:cs typeface="Century Gothic"/>
                <a:sym typeface="Century Gothic"/>
              </a:rPr>
              <a:t> - § 33 DŘ (SO,NE,SV)</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mn-lt"/>
                <a:sym typeface="Century Gothic"/>
              </a:rPr>
              <a:t>Web https://spmo.cz/e-ekonomika/vypocty-ekonomika/?calc=11</a:t>
            </a:r>
            <a:endParaRPr lang="cs-CZ"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5729</TotalTime>
  <Words>6667</Words>
  <Application>Microsoft Office PowerPoint</Application>
  <PresentationFormat>Širokoúhlá obrazovka</PresentationFormat>
  <Paragraphs>506</Paragraphs>
  <Slides>86</Slides>
  <Notes>71</Notes>
  <HiddenSlides>0</HiddenSlides>
  <MMClips>1</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86</vt:i4>
      </vt:variant>
    </vt:vector>
  </HeadingPairs>
  <TitlesOfParts>
    <vt:vector size="94" baseType="lpstr">
      <vt:lpstr>Century Gothic</vt:lpstr>
      <vt:lpstr>Noto Sans Symbols</vt:lpstr>
      <vt:lpstr>Arial</vt:lpstr>
      <vt:lpstr>Arial Black</vt:lpstr>
      <vt:lpstr>Times New Roman</vt:lpstr>
      <vt:lpstr>Calibri</vt:lpstr>
      <vt:lpstr>Stébla</vt:lpstr>
      <vt:lpstr>1_Stébla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43</cp:revision>
  <dcterms:modified xsi:type="dcterms:W3CDTF">2025-02-03T18:08:37Z</dcterms:modified>
</cp:coreProperties>
</file>