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96"/>
  </p:notesMasterIdLst>
  <p:sldIdLst>
    <p:sldId id="723" r:id="rId2"/>
    <p:sldId id="725" r:id="rId3"/>
    <p:sldId id="421" r:id="rId4"/>
    <p:sldId id="675" r:id="rId5"/>
    <p:sldId id="289" r:id="rId6"/>
    <p:sldId id="290" r:id="rId7"/>
    <p:sldId id="291" r:id="rId8"/>
    <p:sldId id="729" r:id="rId9"/>
    <p:sldId id="730" r:id="rId10"/>
    <p:sldId id="726" r:id="rId11"/>
    <p:sldId id="727" r:id="rId12"/>
    <p:sldId id="731" r:id="rId13"/>
    <p:sldId id="732" r:id="rId14"/>
    <p:sldId id="728" r:id="rId15"/>
    <p:sldId id="692" r:id="rId16"/>
    <p:sldId id="469" r:id="rId17"/>
    <p:sldId id="292" r:id="rId18"/>
    <p:sldId id="293" r:id="rId19"/>
    <p:sldId id="733" r:id="rId20"/>
    <p:sldId id="734" r:id="rId21"/>
    <p:sldId id="735" r:id="rId22"/>
    <p:sldId id="736" r:id="rId23"/>
    <p:sldId id="318" r:id="rId24"/>
    <p:sldId id="737" r:id="rId25"/>
    <p:sldId id="738" r:id="rId26"/>
    <p:sldId id="739" r:id="rId27"/>
    <p:sldId id="404" r:id="rId28"/>
    <p:sldId id="718" r:id="rId29"/>
    <p:sldId id="319" r:id="rId30"/>
    <p:sldId id="296" r:id="rId31"/>
    <p:sldId id="473" r:id="rId32"/>
    <p:sldId id="477" r:id="rId33"/>
    <p:sldId id="446" r:id="rId34"/>
    <p:sldId id="447" r:id="rId35"/>
    <p:sldId id="465" r:id="rId36"/>
    <p:sldId id="450" r:id="rId37"/>
    <p:sldId id="478" r:id="rId38"/>
    <p:sldId id="661" r:id="rId39"/>
    <p:sldId id="664" r:id="rId40"/>
    <p:sldId id="665" r:id="rId41"/>
    <p:sldId id="666" r:id="rId42"/>
    <p:sldId id="452" r:id="rId43"/>
    <p:sldId id="454" r:id="rId44"/>
    <p:sldId id="456" r:id="rId45"/>
    <p:sldId id="457" r:id="rId46"/>
    <p:sldId id="443" r:id="rId47"/>
    <p:sldId id="463" r:id="rId48"/>
    <p:sldId id="442" r:id="rId49"/>
    <p:sldId id="667" r:id="rId50"/>
    <p:sldId id="458" r:id="rId51"/>
    <p:sldId id="298" r:id="rId52"/>
    <p:sldId id="464" r:id="rId53"/>
    <p:sldId id="297" r:id="rId54"/>
    <p:sldId id="674" r:id="rId55"/>
    <p:sldId id="670" r:id="rId56"/>
    <p:sldId id="669" r:id="rId57"/>
    <p:sldId id="710" r:id="rId58"/>
    <p:sldId id="715" r:id="rId59"/>
    <p:sldId id="671" r:id="rId60"/>
    <p:sldId id="672" r:id="rId61"/>
    <p:sldId id="673" r:id="rId62"/>
    <p:sldId id="745" r:id="rId63"/>
    <p:sldId id="746" r:id="rId64"/>
    <p:sldId id="741" r:id="rId65"/>
    <p:sldId id="301" r:id="rId66"/>
    <p:sldId id="742" r:id="rId67"/>
    <p:sldId id="466" r:id="rId68"/>
    <p:sldId id="304" r:id="rId69"/>
    <p:sldId id="360" r:id="rId70"/>
    <p:sldId id="467" r:id="rId71"/>
    <p:sldId id="308" r:id="rId72"/>
    <p:sldId id="743" r:id="rId73"/>
    <p:sldId id="744" r:id="rId74"/>
    <p:sldId id="468" r:id="rId75"/>
    <p:sldId id="309" r:id="rId76"/>
    <p:sldId id="310" r:id="rId77"/>
    <p:sldId id="314" r:id="rId78"/>
    <p:sldId id="312" r:id="rId79"/>
    <p:sldId id="324" r:id="rId80"/>
    <p:sldId id="413" r:id="rId81"/>
    <p:sldId id="415" r:id="rId82"/>
    <p:sldId id="328" r:id="rId83"/>
    <p:sldId id="329" r:id="rId84"/>
    <p:sldId id="363" r:id="rId85"/>
    <p:sldId id="330" r:id="rId86"/>
    <p:sldId id="364" r:id="rId87"/>
    <p:sldId id="331" r:id="rId88"/>
    <p:sldId id="367" r:id="rId89"/>
    <p:sldId id="440" r:id="rId90"/>
    <p:sldId id="368" r:id="rId91"/>
    <p:sldId id="337" r:id="rId92"/>
    <p:sldId id="338" r:id="rId93"/>
    <p:sldId id="339" r:id="rId94"/>
    <p:sldId id="340" r:id="rId95"/>
  </p:sldIdLst>
  <p:sldSz cx="12192000" cy="6858000"/>
  <p:notesSz cx="6858000" cy="9144000"/>
  <p:embeddedFontLst>
    <p:embeddedFont>
      <p:font typeface="Century Gothic" panose="020B0502020202020204" pitchFamily="34" charset="0"/>
      <p:regular r:id="rId97"/>
      <p:bold r:id="rId98"/>
      <p:italic r:id="rId99"/>
      <p:boldItalic r:id="rId100"/>
    </p:embeddedFont>
    <p:embeddedFont>
      <p:font typeface="EB Garamond" panose="00000500000000000000" pitchFamily="2" charset="0"/>
      <p:regular r:id="rId101"/>
      <p:bold r:id="rId102"/>
      <p:italic r:id="rId103"/>
      <p:boldItalic r:id="rId104"/>
    </p:embeddedFont>
    <p:embeddedFont>
      <p:font typeface="Georgia" panose="02040502050405020303" pitchFamily="18" charset="0"/>
      <p:regular r:id="rId105"/>
      <p:bold r:id="rId106"/>
      <p:italic r:id="rId107"/>
      <p:boldItalic r:id="rId108"/>
    </p:embeddedFont>
    <p:embeddedFont>
      <p:font typeface="Open Sans" panose="020B0606030504020204"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stimil Veselý" initials="VV" lastIdx="4" clrIdx="0">
    <p:extLst>
      <p:ext uri="{19B8F6BF-5375-455C-9EA6-DF929625EA0E}">
        <p15:presenceInfo xmlns:p15="http://schemas.microsoft.com/office/powerpoint/2012/main" userId="Vlastimil Veselý"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B07B8B-13BA-4765-99DD-27F703745FFD}">
  <a:tblStyle styleId="{6DB07B8B-13BA-4765-99DD-27F703745FF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5256" autoAdjust="0"/>
  </p:normalViewPr>
  <p:slideViewPr>
    <p:cSldViewPr snapToGrid="0">
      <p:cViewPr varScale="1">
        <p:scale>
          <a:sx n="77" d="100"/>
          <a:sy n="77" d="100"/>
        </p:scale>
        <p:origin x="1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1pPr>
            <a:lvl2pPr marL="914400" marR="0" lvl="1"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2pPr>
            <a:lvl3pPr marL="1371600" marR="0" lvl="2"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3pPr>
            <a:lvl4pPr marL="1828800" marR="0" lvl="3"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4pPr>
            <a:lvl5pPr marL="2286000" marR="0" lvl="4"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5pPr>
            <a:lvl6pPr marL="2743200" marR="0" lvl="5"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6pPr>
            <a:lvl7pPr marL="3200400" marR="0" lvl="6"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7pPr>
            <a:lvl8pPr marL="3657600" marR="0" lvl="7"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8pPr>
            <a:lvl9pPr marL="4114800" marR="0" lvl="8" indent="-317499" algn="l" rtl="0">
              <a:spcBef>
                <a:spcPts val="0"/>
              </a:spcBef>
              <a:spcAft>
                <a:spcPts val="0"/>
              </a:spcAft>
              <a:buClr>
                <a:schemeClr val="dk1"/>
              </a:buClr>
              <a:buSzPts val="14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cs-CZ" sz="1200" b="0" i="0" u="none" strike="noStrike" cap="none" smtClean="0">
                <a:solidFill>
                  <a:schemeClr val="dk1"/>
                </a:solidFill>
                <a:latin typeface="Calibri"/>
                <a:ea typeface="Calibri"/>
                <a:cs typeface="Calibri"/>
                <a:sym typeface="Calibri"/>
              </a:rPr>
              <a:t>4</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086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50" name="Google Shape;55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28" name="Google Shape;42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17" name="Google Shape;51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239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2" name="Google Shape;752;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53" name="Google Shape;753;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541240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35" name="Google Shape;4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988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35" name="Google Shape;4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340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a:extLst>
            <a:ext uri="{FF2B5EF4-FFF2-40B4-BE49-F238E27FC236}">
              <a16:creationId xmlns:a16="http://schemas.microsoft.com/office/drawing/2014/main" id="{26914C41-B5CF-922A-AFBE-3BB0772DD06E}"/>
            </a:ext>
          </a:extLst>
        </p:cNvPr>
        <p:cNvGrpSpPr/>
        <p:nvPr/>
      </p:nvGrpSpPr>
      <p:grpSpPr>
        <a:xfrm>
          <a:off x="0" y="0"/>
          <a:ext cx="0" cy="0"/>
          <a:chOff x="0" y="0"/>
          <a:chExt cx="0" cy="0"/>
        </a:xfrm>
      </p:grpSpPr>
      <p:sp>
        <p:nvSpPr>
          <p:cNvPr id="439" name="Google Shape;439;p42:notes">
            <a:extLst>
              <a:ext uri="{FF2B5EF4-FFF2-40B4-BE49-F238E27FC236}">
                <a16:creationId xmlns:a16="http://schemas.microsoft.com/office/drawing/2014/main" id="{CAB13ACF-CC9F-4F9F-10F6-71AB99AEA59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a:extLst>
              <a:ext uri="{FF2B5EF4-FFF2-40B4-BE49-F238E27FC236}">
                <a16:creationId xmlns:a16="http://schemas.microsoft.com/office/drawing/2014/main" id="{86DC8B70-F93D-FA32-182A-C0E8D807D5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496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368" name="Google Shape;36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a:extLst>
            <a:ext uri="{FF2B5EF4-FFF2-40B4-BE49-F238E27FC236}">
              <a16:creationId xmlns:a16="http://schemas.microsoft.com/office/drawing/2014/main" id="{9E950BDD-2708-07E2-6471-9B9FF21200FD}"/>
            </a:ext>
          </a:extLst>
        </p:cNvPr>
        <p:cNvGrpSpPr/>
        <p:nvPr/>
      </p:nvGrpSpPr>
      <p:grpSpPr>
        <a:xfrm>
          <a:off x="0" y="0"/>
          <a:ext cx="0" cy="0"/>
          <a:chOff x="0" y="0"/>
          <a:chExt cx="0" cy="0"/>
        </a:xfrm>
      </p:grpSpPr>
      <p:sp>
        <p:nvSpPr>
          <p:cNvPr id="439" name="Google Shape;439;p42:notes">
            <a:extLst>
              <a:ext uri="{FF2B5EF4-FFF2-40B4-BE49-F238E27FC236}">
                <a16:creationId xmlns:a16="http://schemas.microsoft.com/office/drawing/2014/main" id="{7E8C4E5D-9F6C-20F1-2017-0A2D0258912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a:extLst>
              <a:ext uri="{FF2B5EF4-FFF2-40B4-BE49-F238E27FC236}">
                <a16:creationId xmlns:a16="http://schemas.microsoft.com/office/drawing/2014/main" id="{5977B6A4-A0BB-BCE7-9874-8D187202D5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7897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55" name="Google Shape;4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6333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72" name="Google Shape;47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72" name="Google Shape;47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9975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3228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92" name="Google Shape;49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97" name="Google Shape;49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02" name="Google Shape;50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22" name="Google Shape;52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393" name="Google Shape;3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12" name="Google Shape;51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578" name="Google Shape;57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0" name="Google Shape;60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6" name="Google Shape;60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06" name="Google Shape;60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691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11" name="Google Shape;61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11" name="Google Shape;61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3775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16" name="Google Shape;61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17" name="Google Shape;617;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cs-CZ" sz="1200">
                <a:solidFill>
                  <a:schemeClr val="dk1"/>
                </a:solidFill>
                <a:latin typeface="Arial"/>
                <a:ea typeface="Arial"/>
                <a:cs typeface="Arial"/>
                <a:sym typeface="Arial"/>
              </a:rPr>
              <a:t>87</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49" name="Google Shape;64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8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55" name="Google Shape;65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01" name="Google Shape;4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61" name="Google Shape;66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667" name="Google Shape;66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01" name="Google Shape;4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937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06" name="Google Shape;40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endParaRPr/>
          </a:p>
        </p:txBody>
      </p:sp>
      <p:sp>
        <p:nvSpPr>
          <p:cNvPr id="412" name="Google Shape;41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44" name="Google Shape;54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cs-CZ" sz="1200" b="0" i="0" u="none" strike="noStrike" cap="none">
                <a:solidFill>
                  <a:schemeClr val="dk1"/>
                </a:solidFill>
                <a:latin typeface="Calibri"/>
                <a:ea typeface="Calibri"/>
                <a:cs typeface="Calibri"/>
                <a:sym typeface="Calibri"/>
              </a:rPr>
              <a:t>Potom nakresli časovou osu a co s tím.</a:t>
            </a:r>
            <a:endParaRPr/>
          </a:p>
        </p:txBody>
      </p:sp>
      <p:sp>
        <p:nvSpPr>
          <p:cNvPr id="545" name="Google Shape;54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cs-CZ" sz="1200">
                <a:solidFill>
                  <a:srgbClr val="000000"/>
                </a:solidFill>
                <a:latin typeface="Arial"/>
                <a:ea typeface="Arial"/>
                <a:cs typeface="Arial"/>
                <a:sym typeface="Arial"/>
              </a:rPr>
              <a:t>23</a:t>
            </a:fld>
            <a:endParaRPr sz="120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44" name="Google Shape;54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cs-CZ" sz="1200" b="0" i="0" u="none" strike="noStrike" cap="none">
                <a:solidFill>
                  <a:schemeClr val="dk1"/>
                </a:solidFill>
                <a:latin typeface="Calibri"/>
                <a:ea typeface="Calibri"/>
                <a:cs typeface="Calibri"/>
                <a:sym typeface="Calibri"/>
              </a:rPr>
              <a:t>Potom nakresli časovou osu a co s tím.</a:t>
            </a:r>
            <a:endParaRPr/>
          </a:p>
        </p:txBody>
      </p:sp>
      <p:sp>
        <p:nvSpPr>
          <p:cNvPr id="545" name="Google Shape;54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cs-CZ" sz="1200">
                <a:solidFill>
                  <a:srgbClr val="000000"/>
                </a:solidFill>
                <a:latin typeface="Arial"/>
                <a:ea typeface="Arial"/>
                <a:cs typeface="Arial"/>
                <a:sym typeface="Arial"/>
              </a:rPr>
              <a:t>28</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52416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Google Shape;43;p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2"/>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0" name="Google Shape;110;p11"/>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Google Shape;111;p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1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11"/>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7" name="Google Shape;117;p12"/>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Google Shape;118;p12"/>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Google Shape;119;p1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Google Shape;121;p12"/>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
        <p:nvSpPr>
          <p:cNvPr id="123" name="Google Shape;123;p12"/>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27" name="Google Shape;127;p13"/>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Google Shape;128;p1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1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13"/>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34" name="Google Shape;134;p1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Google Shape;135;p14"/>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Google Shape;136;p1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Google Shape;137;p1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14"/>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
        <p:nvSpPr>
          <p:cNvPr id="140" name="Google Shape;140;p14"/>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2000"/>
              <a:buFont typeface="Arial"/>
              <a:buNone/>
            </a:pPr>
            <a:r>
              <a:rPr lang="cs-CZ"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44" name="Google Shape;144;p15"/>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Google Shape;145;p1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Google Shape;146;p15"/>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1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15"/>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5"/>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52" name="Google Shape;152;p16"/>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Google Shape;153;p1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Google Shape;154;p16"/>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16"/>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59" name="Google Shape;159;p1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Google Shape;160;p1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Google Shape;161;p1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Google Shape;162;p17"/>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47"/>
        <p:cNvGrpSpPr/>
        <p:nvPr/>
      </p:nvGrpSpPr>
      <p:grpSpPr>
        <a:xfrm>
          <a:off x="0" y="0"/>
          <a:ext cx="0" cy="0"/>
          <a:chOff x="0" y="0"/>
          <a:chExt cx="0" cy="0"/>
        </a:xfrm>
      </p:grpSpPr>
      <p:sp>
        <p:nvSpPr>
          <p:cNvPr id="48" name="Google Shape;48;p3"/>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49" name="Google Shape;49;p3"/>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a:lnSpc>
                <a:spcPct val="100000"/>
              </a:lnSpc>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a:lnSpc>
                <a:spcPct val="100000"/>
              </a:lnSpc>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a:lnSpc>
                <a:spcPct val="100000"/>
              </a:lnSpc>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a:lnSpc>
                <a:spcPct val="100000"/>
              </a:lnSpc>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Google Shape;50;p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Google Shape;52;p3"/>
          <p:cNvSpPr/>
          <p:nvPr/>
        </p:nvSpPr>
        <p:spPr>
          <a:xfrm>
            <a:off x="0" y="4323810"/>
            <a:ext cx="1744652" cy="778589"/>
          </a:xfrm>
          <a:custGeom>
            <a:avLst/>
            <a:gdLst/>
            <a:ahLst/>
            <a:cxnLst/>
            <a:rect l="l" t="t" r="r" b="b"/>
            <a:pathLst>
              <a:path w="120000" h="120000" extrusionOk="0">
                <a:moveTo>
                  <a:pt x="92580" y="119999"/>
                </a:moveTo>
                <a:cubicBezTo>
                  <a:pt x="93548" y="119999"/>
                  <a:pt x="94193" y="119277"/>
                  <a:pt x="94516" y="118554"/>
                </a:cubicBezTo>
                <a:cubicBezTo>
                  <a:pt x="94516" y="117831"/>
                  <a:pt x="94838" y="117831"/>
                  <a:pt x="94838" y="117831"/>
                </a:cubicBezTo>
                <a:cubicBezTo>
                  <a:pt x="119354" y="62891"/>
                  <a:pt x="119354" y="62891"/>
                  <a:pt x="119354" y="62891"/>
                </a:cubicBezTo>
                <a:cubicBezTo>
                  <a:pt x="120000" y="61445"/>
                  <a:pt x="120000" y="58554"/>
                  <a:pt x="119354" y="56385"/>
                </a:cubicBezTo>
                <a:cubicBezTo>
                  <a:pt x="94838" y="2168"/>
                  <a:pt x="94838" y="2168"/>
                  <a:pt x="94838" y="2168"/>
                </a:cubicBezTo>
                <a:cubicBezTo>
                  <a:pt x="94838" y="1445"/>
                  <a:pt x="94516" y="1445"/>
                  <a:pt x="94516" y="1445"/>
                </a:cubicBezTo>
                <a:cubicBezTo>
                  <a:pt x="94193" y="722"/>
                  <a:pt x="93548" y="0"/>
                  <a:pt x="92580" y="0"/>
                </a:cubicBezTo>
                <a:cubicBezTo>
                  <a:pt x="0" y="0"/>
                  <a:pt x="0" y="0"/>
                  <a:pt x="0" y="0"/>
                </a:cubicBezTo>
                <a:cubicBezTo>
                  <a:pt x="0" y="119999"/>
                  <a:pt x="0" y="119999"/>
                  <a:pt x="0" y="119999"/>
                </a:cubicBezTo>
                <a:lnTo>
                  <a:pt x="92580" y="119999"/>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56" name="Google Shape;56;p4"/>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Google Shape;57;p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4"/>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63" name="Google Shape;63;p5"/>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Google Shape;64;p5"/>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5"/>
          <p:cNvSpPr/>
          <p:nvPr/>
        </p:nvSpPr>
        <p:spPr>
          <a:xfrm rot="10800000" flipH="1">
            <a:off x="-4189" y="31781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Google Shape;69;p6"/>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70" name="Google Shape;70;p6"/>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Google Shape;71;p6"/>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Google Shape;72;p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6"/>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6"/>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78" name="Google Shape;78;p7"/>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Google Shape;79;p7"/>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Google Shape;80;p7"/>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a:lnSpc>
                <a:spcPct val="100000"/>
              </a:lnSpc>
              <a:spcBef>
                <a:spcPts val="1000"/>
              </a:spcBef>
              <a:spcAft>
                <a:spcPts val="0"/>
              </a:spcAft>
              <a:buClr>
                <a:schemeClr val="accent1"/>
              </a:buClr>
              <a:buSzPts val="18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Google Shape;81;p7"/>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Google Shape;82;p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7"/>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88" name="Google Shape;88;p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8"/>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Google Shape;93;p9"/>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94" name="Google Shape;94;p9"/>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Google Shape;95;p9"/>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Google Shape;96;p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Google Shape;98;p9"/>
          <p:cNvSpPr/>
          <p:nvPr/>
        </p:nvSpPr>
        <p:spPr>
          <a:xfrm rot="10800000" flipH="1">
            <a:off x="-4189" y="71437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rgbClr val="262626"/>
              </a:buClr>
              <a:buSzPts val="1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a:spcBef>
                <a:spcPts val="0"/>
              </a:spcBef>
              <a:spcAft>
                <a:spcPts val="0"/>
              </a:spcAft>
              <a:buClr>
                <a:schemeClr val="dk2"/>
              </a:buClr>
              <a:buSzPts val="1400"/>
              <a:buNone/>
              <a:defRPr sz="1800" b="0" i="0" u="none" strike="noStrike" cap="none">
                <a:solidFill>
                  <a:schemeClr val="dk2"/>
                </a:solidFill>
              </a:defRPr>
            </a:lvl2pPr>
            <a:lvl3pPr marR="0" lvl="2" algn="l">
              <a:spcBef>
                <a:spcPts val="0"/>
              </a:spcBef>
              <a:spcAft>
                <a:spcPts val="0"/>
              </a:spcAft>
              <a:buClr>
                <a:schemeClr val="dk2"/>
              </a:buClr>
              <a:buSzPts val="1400"/>
              <a:buNone/>
              <a:defRPr sz="1800" b="0" i="0" u="none" strike="noStrike" cap="none">
                <a:solidFill>
                  <a:schemeClr val="dk2"/>
                </a:solidFill>
              </a:defRPr>
            </a:lvl3pPr>
            <a:lvl4pPr marR="0" lvl="3" algn="l">
              <a:spcBef>
                <a:spcPts val="0"/>
              </a:spcBef>
              <a:spcAft>
                <a:spcPts val="0"/>
              </a:spcAft>
              <a:buClr>
                <a:schemeClr val="dk2"/>
              </a:buClr>
              <a:buSzPts val="1400"/>
              <a:buNone/>
              <a:defRPr sz="1800" b="0" i="0" u="none" strike="noStrike" cap="none">
                <a:solidFill>
                  <a:schemeClr val="dk2"/>
                </a:solidFill>
              </a:defRPr>
            </a:lvl4pPr>
            <a:lvl5pPr marR="0" lvl="4" algn="l">
              <a:spcBef>
                <a:spcPts val="0"/>
              </a:spcBef>
              <a:spcAft>
                <a:spcPts val="0"/>
              </a:spcAft>
              <a:buClr>
                <a:schemeClr val="dk2"/>
              </a:buClr>
              <a:buSzPts val="1400"/>
              <a:buNone/>
              <a:defRPr sz="1800" b="0" i="0" u="none" strike="noStrike" cap="none">
                <a:solidFill>
                  <a:schemeClr val="dk2"/>
                </a:solidFill>
              </a:defRPr>
            </a:lvl5pPr>
            <a:lvl6pPr marR="0" lvl="5" algn="l">
              <a:spcBef>
                <a:spcPts val="0"/>
              </a:spcBef>
              <a:spcAft>
                <a:spcPts val="0"/>
              </a:spcAft>
              <a:buClr>
                <a:schemeClr val="dk2"/>
              </a:buClr>
              <a:buSzPts val="1400"/>
              <a:buNone/>
              <a:defRPr sz="1800" b="0" i="0" u="none" strike="noStrike" cap="none">
                <a:solidFill>
                  <a:schemeClr val="dk2"/>
                </a:solidFill>
              </a:defRPr>
            </a:lvl6pPr>
            <a:lvl7pPr marR="0" lvl="6" algn="l">
              <a:spcBef>
                <a:spcPts val="0"/>
              </a:spcBef>
              <a:spcAft>
                <a:spcPts val="0"/>
              </a:spcAft>
              <a:buClr>
                <a:schemeClr val="dk2"/>
              </a:buClr>
              <a:buSzPts val="1400"/>
              <a:buNone/>
              <a:defRPr sz="1800" b="0" i="0" u="none" strike="noStrike" cap="none">
                <a:solidFill>
                  <a:schemeClr val="dk2"/>
                </a:solidFill>
              </a:defRPr>
            </a:lvl7pPr>
            <a:lvl8pPr marR="0" lvl="7" algn="l">
              <a:spcBef>
                <a:spcPts val="0"/>
              </a:spcBef>
              <a:spcAft>
                <a:spcPts val="0"/>
              </a:spcAft>
              <a:buClr>
                <a:schemeClr val="dk2"/>
              </a:buClr>
              <a:buSzPts val="1400"/>
              <a:buNone/>
              <a:defRPr sz="1800" b="0" i="0" u="none" strike="noStrike" cap="none">
                <a:solidFill>
                  <a:schemeClr val="dk2"/>
                </a:solidFill>
              </a:defRPr>
            </a:lvl8pPr>
            <a:lvl9pPr marR="0" lvl="8" algn="l">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02" name="Google Shape;102;p10"/>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lnSpc>
                <a:spcPct val="100000"/>
              </a:lnSpc>
              <a:spcBef>
                <a:spcPts val="1000"/>
              </a:spcBef>
              <a:spcAft>
                <a:spcPts val="0"/>
              </a:spcAft>
              <a:buClr>
                <a:schemeClr val="accent1"/>
              </a:buClr>
              <a:buSzPts val="14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Google Shape;103;p10"/>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1000"/>
              </a:spcBef>
              <a:spcAft>
                <a:spcPts val="0"/>
              </a:spcAft>
              <a:buClr>
                <a:schemeClr val="accent1"/>
              </a:buClr>
              <a:buSzPts val="18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a:lnSpc>
                <a:spcPct val="100000"/>
              </a:lnSpc>
              <a:spcBef>
                <a:spcPts val="1000"/>
              </a:spcBef>
              <a:spcAft>
                <a:spcPts val="0"/>
              </a:spcAft>
              <a:buClr>
                <a:schemeClr val="accent1"/>
              </a:buClr>
              <a:buSzPts val="16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a:lnSpc>
                <a:spcPct val="100000"/>
              </a:lnSpc>
              <a:spcBef>
                <a:spcPts val="1000"/>
              </a:spcBef>
              <a:spcAft>
                <a:spcPts val="0"/>
              </a:spcAft>
              <a:buClr>
                <a:schemeClr val="accent1"/>
              </a:buClr>
              <a:buSzPts val="14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a:lnSpc>
                <a:spcPct val="100000"/>
              </a:lnSpc>
              <a:spcBef>
                <a:spcPts val="1000"/>
              </a:spcBef>
              <a:spcAft>
                <a:spcPts val="0"/>
              </a:spcAft>
              <a:buClr>
                <a:schemeClr val="accent1"/>
              </a:buClr>
              <a:buSzPts val="12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Google Shape;104;p1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Google Shape;105;p1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888888"/>
              </a:buClr>
              <a:buSzPts val="1400"/>
              <a:buFont typeface="Century Gothic"/>
              <a:buNone/>
              <a:defRPr sz="900">
                <a:solidFill>
                  <a:srgbClr val="888888"/>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Google Shape;106;p10"/>
          <p:cNvSpPr/>
          <p:nvPr/>
        </p:nvSpPr>
        <p:spPr>
          <a:xfrm rot="10800000" flipH="1">
            <a:off x="-4189" y="4911725"/>
            <a:ext cx="1588527" cy="507297"/>
          </a:xfrm>
          <a:custGeom>
            <a:avLst/>
            <a:gdLst/>
            <a:ahLst/>
            <a:cxnLst/>
            <a:rect l="l" t="t" r="r" b="b"/>
            <a:pathLst>
              <a:path w="120000" h="120000" extrusionOk="0">
                <a:moveTo>
                  <a:pt x="120000" y="56412"/>
                </a:moveTo>
                <a:lnTo>
                  <a:pt x="102703" y="2256"/>
                </a:lnTo>
                <a:cubicBezTo>
                  <a:pt x="102586" y="1872"/>
                  <a:pt x="102443" y="1512"/>
                  <a:pt x="102326" y="1128"/>
                </a:cubicBezTo>
                <a:cubicBezTo>
                  <a:pt x="101976" y="0"/>
                  <a:pt x="101613" y="0"/>
                  <a:pt x="101250" y="0"/>
                </a:cubicBezTo>
                <a:lnTo>
                  <a:pt x="94398" y="0"/>
                </a:lnTo>
                <a:lnTo>
                  <a:pt x="0" y="840"/>
                </a:lnTo>
                <a:cubicBezTo>
                  <a:pt x="103" y="40560"/>
                  <a:pt x="220" y="80280"/>
                  <a:pt x="324" y="120000"/>
                </a:cubicBezTo>
                <a:lnTo>
                  <a:pt x="94398" y="119592"/>
                </a:lnTo>
                <a:lnTo>
                  <a:pt x="101250" y="119592"/>
                </a:lnTo>
                <a:cubicBezTo>
                  <a:pt x="101613" y="119592"/>
                  <a:pt x="101976" y="118464"/>
                  <a:pt x="102326" y="118464"/>
                </a:cubicBezTo>
                <a:cubicBezTo>
                  <a:pt x="102326" y="117336"/>
                  <a:pt x="102703" y="117336"/>
                  <a:pt x="102703" y="117336"/>
                </a:cubicBezTo>
                <a:lnTo>
                  <a:pt x="120000" y="63180"/>
                </a:lnTo>
                <a:cubicBezTo>
                  <a:pt x="120713" y="60924"/>
                  <a:pt x="120713" y="58668"/>
                  <a:pt x="120000" y="564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500"/>
              <a:buFont typeface="Century Gothic"/>
              <a:buNone/>
              <a:defRPr sz="2000">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F0F0F0"/>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2851516"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120000" h="120000" extrusionOk="0">
                  <a:moveTo>
                    <a:pt x="120000" y="120000"/>
                  </a:moveTo>
                  <a:cubicBezTo>
                    <a:pt x="109090" y="103235"/>
                    <a:pt x="103636" y="87352"/>
                    <a:pt x="92727" y="70588"/>
                  </a:cubicBezTo>
                  <a:cubicBezTo>
                    <a:pt x="60000" y="47647"/>
                    <a:pt x="32727" y="23823"/>
                    <a:pt x="0" y="0"/>
                  </a:cubicBezTo>
                  <a:cubicBezTo>
                    <a:pt x="0" y="30882"/>
                    <a:pt x="0" y="30882"/>
                    <a:pt x="0" y="30882"/>
                  </a:cubicBezTo>
                  <a:cubicBezTo>
                    <a:pt x="32727" y="56470"/>
                    <a:pt x="70909" y="82941"/>
                    <a:pt x="109090" y="109411"/>
                  </a:cubicBezTo>
                  <a:cubicBezTo>
                    <a:pt x="109090" y="112941"/>
                    <a:pt x="114545" y="116470"/>
                    <a:pt x="120000" y="12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
            <p:cNvSpPr/>
            <p:nvPr/>
          </p:nvSpPr>
          <p:spPr>
            <a:xfrm>
              <a:off x="2597151" y="2779713"/>
              <a:ext cx="550863" cy="1978025"/>
            </a:xfrm>
            <a:custGeom>
              <a:avLst/>
              <a:gdLst/>
              <a:ahLst/>
              <a:cxnLst/>
              <a:rect l="l" t="t" r="r" b="b"/>
              <a:pathLst>
                <a:path w="120000" h="120000" extrusionOk="0">
                  <a:moveTo>
                    <a:pt x="73714" y="83333"/>
                  </a:moveTo>
                  <a:cubicBezTo>
                    <a:pt x="88285" y="95714"/>
                    <a:pt x="102857" y="107857"/>
                    <a:pt x="119142" y="120000"/>
                  </a:cubicBezTo>
                  <a:cubicBezTo>
                    <a:pt x="119142" y="117857"/>
                    <a:pt x="119142" y="115952"/>
                    <a:pt x="120000" y="113809"/>
                  </a:cubicBezTo>
                  <a:cubicBezTo>
                    <a:pt x="106285" y="103571"/>
                    <a:pt x="93428" y="93095"/>
                    <a:pt x="81428" y="82619"/>
                  </a:cubicBezTo>
                  <a:cubicBezTo>
                    <a:pt x="49714" y="55476"/>
                    <a:pt x="23142" y="27857"/>
                    <a:pt x="0" y="0"/>
                  </a:cubicBezTo>
                  <a:cubicBezTo>
                    <a:pt x="1714" y="4761"/>
                    <a:pt x="3428" y="9761"/>
                    <a:pt x="5142" y="14523"/>
                  </a:cubicBezTo>
                  <a:cubicBezTo>
                    <a:pt x="25714" y="37619"/>
                    <a:pt x="48000" y="60714"/>
                    <a:pt x="73714" y="83333"/>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
            <p:cNvSpPr/>
            <p:nvPr/>
          </p:nvSpPr>
          <p:spPr>
            <a:xfrm>
              <a:off x="3175001" y="4730750"/>
              <a:ext cx="519113" cy="1209675"/>
            </a:xfrm>
            <a:custGeom>
              <a:avLst/>
              <a:gdLst/>
              <a:ahLst/>
              <a:cxnLst/>
              <a:rect l="l" t="t" r="r" b="b"/>
              <a:pathLst>
                <a:path w="120000" h="120000" extrusionOk="0">
                  <a:moveTo>
                    <a:pt x="7272" y="8571"/>
                  </a:moveTo>
                  <a:cubicBezTo>
                    <a:pt x="4545" y="5844"/>
                    <a:pt x="1818" y="3116"/>
                    <a:pt x="0" y="0"/>
                  </a:cubicBezTo>
                  <a:cubicBezTo>
                    <a:pt x="0" y="3896"/>
                    <a:pt x="0" y="7402"/>
                    <a:pt x="0" y="11298"/>
                  </a:cubicBezTo>
                  <a:cubicBezTo>
                    <a:pt x="19090" y="33116"/>
                    <a:pt x="40000" y="54545"/>
                    <a:pt x="61818" y="75584"/>
                  </a:cubicBezTo>
                  <a:cubicBezTo>
                    <a:pt x="77272" y="90389"/>
                    <a:pt x="94545" y="105194"/>
                    <a:pt x="111818" y="120000"/>
                  </a:cubicBezTo>
                  <a:cubicBezTo>
                    <a:pt x="120000" y="120000"/>
                    <a:pt x="120000" y="120000"/>
                    <a:pt x="120000" y="120000"/>
                  </a:cubicBezTo>
                  <a:cubicBezTo>
                    <a:pt x="102727" y="104805"/>
                    <a:pt x="85454" y="89610"/>
                    <a:pt x="70000" y="74025"/>
                  </a:cubicBezTo>
                  <a:cubicBezTo>
                    <a:pt x="47272" y="52597"/>
                    <a:pt x="26363" y="30779"/>
                    <a:pt x="7272" y="8571"/>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a:off x="3305176" y="5630863"/>
              <a:ext cx="146050" cy="309563"/>
            </a:xfrm>
            <a:custGeom>
              <a:avLst/>
              <a:gdLst/>
              <a:ahLst/>
              <a:cxnLst/>
              <a:rect l="l" t="t" r="r" b="b"/>
              <a:pathLst>
                <a:path w="120000" h="120000" extrusionOk="0">
                  <a:moveTo>
                    <a:pt x="90810" y="120000"/>
                  </a:moveTo>
                  <a:cubicBezTo>
                    <a:pt x="120000" y="120000"/>
                    <a:pt x="120000" y="120000"/>
                    <a:pt x="120000" y="120000"/>
                  </a:cubicBezTo>
                  <a:cubicBezTo>
                    <a:pt x="77837" y="80506"/>
                    <a:pt x="38918" y="41012"/>
                    <a:pt x="0" y="0"/>
                  </a:cubicBezTo>
                  <a:cubicBezTo>
                    <a:pt x="25945" y="41012"/>
                    <a:pt x="55135" y="80506"/>
                    <a:pt x="90810" y="12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a:off x="2573338" y="2817813"/>
              <a:ext cx="700088" cy="2835275"/>
            </a:xfrm>
            <a:custGeom>
              <a:avLst/>
              <a:gdLst/>
              <a:ahLst/>
              <a:cxnLst/>
              <a:rect l="l" t="t" r="r" b="b"/>
              <a:pathLst>
                <a:path w="120000" h="120000" extrusionOk="0">
                  <a:moveTo>
                    <a:pt x="109213" y="109695"/>
                  </a:moveTo>
                  <a:cubicBezTo>
                    <a:pt x="97752" y="102714"/>
                    <a:pt x="87640" y="95734"/>
                    <a:pt x="78202" y="88753"/>
                  </a:cubicBezTo>
                  <a:cubicBezTo>
                    <a:pt x="56629" y="72631"/>
                    <a:pt x="39775" y="56011"/>
                    <a:pt x="26966" y="39224"/>
                  </a:cubicBezTo>
                  <a:cubicBezTo>
                    <a:pt x="19550" y="29085"/>
                    <a:pt x="13483" y="18781"/>
                    <a:pt x="8089" y="8476"/>
                  </a:cubicBezTo>
                  <a:cubicBezTo>
                    <a:pt x="5393" y="5650"/>
                    <a:pt x="2696" y="2825"/>
                    <a:pt x="0" y="0"/>
                  </a:cubicBezTo>
                  <a:cubicBezTo>
                    <a:pt x="5393" y="13130"/>
                    <a:pt x="12808" y="26426"/>
                    <a:pt x="22247" y="39390"/>
                  </a:cubicBezTo>
                  <a:cubicBezTo>
                    <a:pt x="34382" y="56343"/>
                    <a:pt x="51235" y="72963"/>
                    <a:pt x="72134" y="89252"/>
                  </a:cubicBezTo>
                  <a:cubicBezTo>
                    <a:pt x="82921" y="97396"/>
                    <a:pt x="95056" y="105373"/>
                    <a:pt x="107865" y="113185"/>
                  </a:cubicBezTo>
                  <a:cubicBezTo>
                    <a:pt x="111910" y="115512"/>
                    <a:pt x="115955" y="117673"/>
                    <a:pt x="120000" y="120000"/>
                  </a:cubicBezTo>
                  <a:cubicBezTo>
                    <a:pt x="118651" y="119168"/>
                    <a:pt x="117977" y="118504"/>
                    <a:pt x="117303" y="117673"/>
                  </a:cubicBezTo>
                  <a:cubicBezTo>
                    <a:pt x="113932" y="115013"/>
                    <a:pt x="111235" y="112354"/>
                    <a:pt x="109213" y="109695"/>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2506663" y="285750"/>
              <a:ext cx="90488" cy="2493963"/>
            </a:xfrm>
            <a:custGeom>
              <a:avLst/>
              <a:gdLst/>
              <a:ahLst/>
              <a:cxnLst/>
              <a:rect l="l" t="t" r="r" b="b"/>
              <a:pathLst>
                <a:path w="120000" h="120000" extrusionOk="0">
                  <a:moveTo>
                    <a:pt x="57391" y="109039"/>
                  </a:moveTo>
                  <a:cubicBezTo>
                    <a:pt x="62608" y="109795"/>
                    <a:pt x="62608" y="110551"/>
                    <a:pt x="62608" y="111307"/>
                  </a:cubicBezTo>
                  <a:cubicBezTo>
                    <a:pt x="78260" y="113952"/>
                    <a:pt x="99130" y="116598"/>
                    <a:pt x="114782" y="119433"/>
                  </a:cubicBezTo>
                  <a:cubicBezTo>
                    <a:pt x="114782" y="119622"/>
                    <a:pt x="114782" y="119811"/>
                    <a:pt x="120000" y="120000"/>
                  </a:cubicBezTo>
                  <a:cubicBezTo>
                    <a:pt x="109565" y="116220"/>
                    <a:pt x="99130" y="112629"/>
                    <a:pt x="88695" y="108850"/>
                  </a:cubicBezTo>
                  <a:cubicBezTo>
                    <a:pt x="46956" y="89574"/>
                    <a:pt x="26086" y="70299"/>
                    <a:pt x="26086" y="50834"/>
                  </a:cubicBezTo>
                  <a:cubicBezTo>
                    <a:pt x="31304" y="33826"/>
                    <a:pt x="46956" y="17007"/>
                    <a:pt x="78260" y="0"/>
                  </a:cubicBezTo>
                  <a:cubicBezTo>
                    <a:pt x="62608" y="0"/>
                    <a:pt x="62608" y="0"/>
                    <a:pt x="62608" y="0"/>
                  </a:cubicBezTo>
                  <a:cubicBezTo>
                    <a:pt x="26086" y="16818"/>
                    <a:pt x="10434" y="33826"/>
                    <a:pt x="5217" y="50834"/>
                  </a:cubicBezTo>
                  <a:cubicBezTo>
                    <a:pt x="0" y="70299"/>
                    <a:pt x="15652" y="89574"/>
                    <a:pt x="57391" y="10903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
            <p:cNvSpPr/>
            <p:nvPr/>
          </p:nvSpPr>
          <p:spPr>
            <a:xfrm>
              <a:off x="2554288" y="2598738"/>
              <a:ext cx="66675" cy="420688"/>
            </a:xfrm>
            <a:custGeom>
              <a:avLst/>
              <a:gdLst/>
              <a:ahLst/>
              <a:cxnLst/>
              <a:rect l="l" t="t" r="r" b="b"/>
              <a:pathLst>
                <a:path w="120000" h="120000" extrusionOk="0">
                  <a:moveTo>
                    <a:pt x="0" y="0"/>
                  </a:moveTo>
                  <a:cubicBezTo>
                    <a:pt x="14117" y="21308"/>
                    <a:pt x="21176" y="41495"/>
                    <a:pt x="35294" y="62803"/>
                  </a:cubicBezTo>
                  <a:cubicBezTo>
                    <a:pt x="63529" y="81869"/>
                    <a:pt x="91764" y="100934"/>
                    <a:pt x="120000" y="120000"/>
                  </a:cubicBezTo>
                  <a:cubicBezTo>
                    <a:pt x="105882" y="97570"/>
                    <a:pt x="91764" y="74018"/>
                    <a:pt x="77647" y="51588"/>
                  </a:cubicBezTo>
                  <a:cubicBezTo>
                    <a:pt x="70588" y="50467"/>
                    <a:pt x="70588" y="49345"/>
                    <a:pt x="70588" y="48224"/>
                  </a:cubicBezTo>
                  <a:cubicBezTo>
                    <a:pt x="49411" y="31401"/>
                    <a:pt x="21176" y="15700"/>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p:nvPr/>
          </p:nvSpPr>
          <p:spPr>
            <a:xfrm>
              <a:off x="3143251" y="4757738"/>
              <a:ext cx="161925" cy="873125"/>
            </a:xfrm>
            <a:custGeom>
              <a:avLst/>
              <a:gdLst/>
              <a:ahLst/>
              <a:cxnLst/>
              <a:rect l="l" t="t" r="r" b="b"/>
              <a:pathLst>
                <a:path w="120000" h="120000" extrusionOk="0">
                  <a:moveTo>
                    <a:pt x="0" y="0"/>
                  </a:moveTo>
                  <a:cubicBezTo>
                    <a:pt x="0" y="16756"/>
                    <a:pt x="5853" y="33513"/>
                    <a:pt x="14634" y="50270"/>
                  </a:cubicBezTo>
                  <a:cubicBezTo>
                    <a:pt x="23414" y="63243"/>
                    <a:pt x="35121" y="76756"/>
                    <a:pt x="49756" y="89729"/>
                  </a:cubicBezTo>
                  <a:cubicBezTo>
                    <a:pt x="55609" y="92972"/>
                    <a:pt x="64390" y="96216"/>
                    <a:pt x="70243" y="99459"/>
                  </a:cubicBezTo>
                  <a:cubicBezTo>
                    <a:pt x="87804" y="106486"/>
                    <a:pt x="102439" y="112972"/>
                    <a:pt x="120000" y="120000"/>
                  </a:cubicBezTo>
                  <a:cubicBezTo>
                    <a:pt x="117073" y="118378"/>
                    <a:pt x="114146" y="116216"/>
                    <a:pt x="111219" y="114594"/>
                  </a:cubicBezTo>
                  <a:cubicBezTo>
                    <a:pt x="76097" y="92972"/>
                    <a:pt x="52682" y="71351"/>
                    <a:pt x="38048" y="49729"/>
                  </a:cubicBezTo>
                  <a:cubicBezTo>
                    <a:pt x="32195" y="36756"/>
                    <a:pt x="26341" y="24324"/>
                    <a:pt x="23414" y="11891"/>
                  </a:cubicBezTo>
                  <a:cubicBezTo>
                    <a:pt x="23414" y="11351"/>
                    <a:pt x="20487" y="10810"/>
                    <a:pt x="20487" y="9729"/>
                  </a:cubicBezTo>
                  <a:cubicBezTo>
                    <a:pt x="14634" y="6486"/>
                    <a:pt x="5853" y="3243"/>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
            <p:cNvSpPr/>
            <p:nvPr/>
          </p:nvSpPr>
          <p:spPr>
            <a:xfrm>
              <a:off x="3148013" y="1282700"/>
              <a:ext cx="1768475" cy="3448050"/>
            </a:xfrm>
            <a:custGeom>
              <a:avLst/>
              <a:gdLst/>
              <a:ahLst/>
              <a:cxnLst/>
              <a:rect l="l" t="t" r="r" b="b"/>
              <a:pathLst>
                <a:path w="120000" h="120000" extrusionOk="0">
                  <a:moveTo>
                    <a:pt x="1866" y="116719"/>
                  </a:moveTo>
                  <a:cubicBezTo>
                    <a:pt x="2666" y="105512"/>
                    <a:pt x="6933" y="94441"/>
                    <a:pt x="13333" y="83781"/>
                  </a:cubicBezTo>
                  <a:cubicBezTo>
                    <a:pt x="20000" y="73120"/>
                    <a:pt x="29066" y="62870"/>
                    <a:pt x="39733" y="53029"/>
                  </a:cubicBezTo>
                  <a:cubicBezTo>
                    <a:pt x="50400" y="43189"/>
                    <a:pt x="62666" y="33895"/>
                    <a:pt x="76000" y="25011"/>
                  </a:cubicBezTo>
                  <a:cubicBezTo>
                    <a:pt x="82666" y="20637"/>
                    <a:pt x="89866" y="16264"/>
                    <a:pt x="97066" y="12164"/>
                  </a:cubicBezTo>
                  <a:cubicBezTo>
                    <a:pt x="100800" y="10113"/>
                    <a:pt x="104533" y="7927"/>
                    <a:pt x="108266" y="6013"/>
                  </a:cubicBezTo>
                  <a:cubicBezTo>
                    <a:pt x="112266" y="3963"/>
                    <a:pt x="116000" y="2050"/>
                    <a:pt x="120000" y="136"/>
                  </a:cubicBezTo>
                  <a:cubicBezTo>
                    <a:pt x="120000" y="0"/>
                    <a:pt x="120000" y="0"/>
                    <a:pt x="120000" y="0"/>
                  </a:cubicBezTo>
                  <a:cubicBezTo>
                    <a:pt x="115733" y="1913"/>
                    <a:pt x="112000" y="3826"/>
                    <a:pt x="108000" y="5876"/>
                  </a:cubicBezTo>
                  <a:cubicBezTo>
                    <a:pt x="104266" y="7790"/>
                    <a:pt x="100533" y="9840"/>
                    <a:pt x="96800" y="12027"/>
                  </a:cubicBezTo>
                  <a:cubicBezTo>
                    <a:pt x="89333" y="16127"/>
                    <a:pt x="82133" y="20364"/>
                    <a:pt x="75466" y="24738"/>
                  </a:cubicBezTo>
                  <a:cubicBezTo>
                    <a:pt x="61866" y="33621"/>
                    <a:pt x="49333" y="42915"/>
                    <a:pt x="38666" y="52756"/>
                  </a:cubicBezTo>
                  <a:cubicBezTo>
                    <a:pt x="27733" y="62460"/>
                    <a:pt x="18666" y="72847"/>
                    <a:pt x="12000" y="83507"/>
                  </a:cubicBezTo>
                  <a:cubicBezTo>
                    <a:pt x="5066" y="94305"/>
                    <a:pt x="800" y="105375"/>
                    <a:pt x="0" y="116719"/>
                  </a:cubicBezTo>
                  <a:cubicBezTo>
                    <a:pt x="0" y="116993"/>
                    <a:pt x="0" y="117129"/>
                    <a:pt x="0" y="117403"/>
                  </a:cubicBezTo>
                  <a:cubicBezTo>
                    <a:pt x="533" y="118223"/>
                    <a:pt x="1066" y="119179"/>
                    <a:pt x="1866" y="120000"/>
                  </a:cubicBezTo>
                  <a:cubicBezTo>
                    <a:pt x="1866" y="118906"/>
                    <a:pt x="1866" y="117813"/>
                    <a:pt x="1866" y="11671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
            <p:cNvSpPr/>
            <p:nvPr/>
          </p:nvSpPr>
          <p:spPr>
            <a:xfrm>
              <a:off x="3273426" y="5653088"/>
              <a:ext cx="138113" cy="287338"/>
            </a:xfrm>
            <a:custGeom>
              <a:avLst/>
              <a:gdLst/>
              <a:ahLst/>
              <a:cxnLst/>
              <a:rect l="l" t="t" r="r" b="b"/>
              <a:pathLst>
                <a:path w="120000" h="120000" extrusionOk="0">
                  <a:moveTo>
                    <a:pt x="0" y="0"/>
                  </a:moveTo>
                  <a:cubicBezTo>
                    <a:pt x="24000" y="39452"/>
                    <a:pt x="54857" y="80547"/>
                    <a:pt x="89142" y="119999"/>
                  </a:cubicBezTo>
                  <a:cubicBezTo>
                    <a:pt x="120000" y="119999"/>
                    <a:pt x="120000" y="119999"/>
                    <a:pt x="120000" y="119999"/>
                  </a:cubicBezTo>
                  <a:cubicBezTo>
                    <a:pt x="78857" y="80547"/>
                    <a:pt x="37714" y="39452"/>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
            <p:cNvSpPr/>
            <p:nvPr/>
          </p:nvSpPr>
          <p:spPr>
            <a:xfrm>
              <a:off x="3143251" y="4656138"/>
              <a:ext cx="31750" cy="188913"/>
            </a:xfrm>
            <a:custGeom>
              <a:avLst/>
              <a:gdLst/>
              <a:ahLst/>
              <a:cxnLst/>
              <a:rect l="l" t="t" r="r" b="b"/>
              <a:pathLst>
                <a:path w="120000" h="120000" extrusionOk="0">
                  <a:moveTo>
                    <a:pt x="105000" y="110000"/>
                  </a:moveTo>
                  <a:cubicBezTo>
                    <a:pt x="105000" y="115000"/>
                    <a:pt x="120000" y="117500"/>
                    <a:pt x="120000" y="120000"/>
                  </a:cubicBezTo>
                  <a:cubicBezTo>
                    <a:pt x="120000" y="95000"/>
                    <a:pt x="120000" y="72500"/>
                    <a:pt x="120000" y="47500"/>
                  </a:cubicBezTo>
                  <a:cubicBezTo>
                    <a:pt x="75000" y="32500"/>
                    <a:pt x="45000" y="15000"/>
                    <a:pt x="15000" y="0"/>
                  </a:cubicBezTo>
                  <a:cubicBezTo>
                    <a:pt x="0" y="22500"/>
                    <a:pt x="0" y="42500"/>
                    <a:pt x="0" y="65000"/>
                  </a:cubicBezTo>
                  <a:cubicBezTo>
                    <a:pt x="30000" y="80000"/>
                    <a:pt x="75000" y="95000"/>
                    <a:pt x="105000" y="110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
            <p:cNvSpPr/>
            <p:nvPr/>
          </p:nvSpPr>
          <p:spPr>
            <a:xfrm>
              <a:off x="3211513" y="5410200"/>
              <a:ext cx="203200" cy="530225"/>
            </a:xfrm>
            <a:custGeom>
              <a:avLst/>
              <a:gdLst/>
              <a:ahLst/>
              <a:cxnLst/>
              <a:rect l="l" t="t" r="r" b="b"/>
              <a:pathLst>
                <a:path w="120000" h="120000" extrusionOk="0">
                  <a:moveTo>
                    <a:pt x="16153" y="16000"/>
                  </a:moveTo>
                  <a:cubicBezTo>
                    <a:pt x="11538" y="10666"/>
                    <a:pt x="4615" y="5333"/>
                    <a:pt x="0" y="0"/>
                  </a:cubicBezTo>
                  <a:cubicBezTo>
                    <a:pt x="6923" y="14222"/>
                    <a:pt x="16153" y="28444"/>
                    <a:pt x="27692" y="42666"/>
                  </a:cubicBezTo>
                  <a:cubicBezTo>
                    <a:pt x="30000" y="47111"/>
                    <a:pt x="32307" y="50666"/>
                    <a:pt x="36923" y="55111"/>
                  </a:cubicBezTo>
                  <a:cubicBezTo>
                    <a:pt x="62307" y="76444"/>
                    <a:pt x="90000" y="98666"/>
                    <a:pt x="117692" y="120000"/>
                  </a:cubicBezTo>
                  <a:cubicBezTo>
                    <a:pt x="120000" y="120000"/>
                    <a:pt x="120000" y="120000"/>
                    <a:pt x="120000" y="120000"/>
                  </a:cubicBezTo>
                  <a:cubicBezTo>
                    <a:pt x="94615" y="96888"/>
                    <a:pt x="73846" y="73777"/>
                    <a:pt x="55384" y="49777"/>
                  </a:cubicBezTo>
                  <a:cubicBezTo>
                    <a:pt x="41538" y="38222"/>
                    <a:pt x="30000" y="27555"/>
                    <a:pt x="16153" y="1600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 name="Google Shape;23;p1"/>
          <p:cNvGrpSpPr/>
          <p:nvPr/>
        </p:nvGrpSpPr>
        <p:grpSpPr>
          <a:xfrm>
            <a:off x="27222" y="-786"/>
            <a:ext cx="2356674" cy="6854039"/>
            <a:chOff x="6627813" y="194833"/>
            <a:chExt cx="1952625" cy="5678918"/>
          </a:xfrm>
        </p:grpSpPr>
        <p:sp>
          <p:nvSpPr>
            <p:cNvPr id="24" name="Google Shape;24;p1"/>
            <p:cNvSpPr/>
            <p:nvPr/>
          </p:nvSpPr>
          <p:spPr>
            <a:xfrm>
              <a:off x="6627813" y="194833"/>
              <a:ext cx="409575" cy="3646488"/>
            </a:xfrm>
            <a:custGeom>
              <a:avLst/>
              <a:gdLst/>
              <a:ahLst/>
              <a:cxnLst/>
              <a:rect l="l" t="t" r="r" b="b"/>
              <a:pathLst>
                <a:path w="120000" h="120000" extrusionOk="0">
                  <a:moveTo>
                    <a:pt x="8155" y="27391"/>
                  </a:moveTo>
                  <a:cubicBezTo>
                    <a:pt x="12815" y="37565"/>
                    <a:pt x="19805" y="47869"/>
                    <a:pt x="30291" y="58043"/>
                  </a:cubicBezTo>
                  <a:cubicBezTo>
                    <a:pt x="39611" y="68217"/>
                    <a:pt x="51262" y="78391"/>
                    <a:pt x="66407" y="88565"/>
                  </a:cubicBezTo>
                  <a:cubicBezTo>
                    <a:pt x="80388" y="98739"/>
                    <a:pt x="97864" y="108782"/>
                    <a:pt x="117669" y="118826"/>
                  </a:cubicBezTo>
                  <a:cubicBezTo>
                    <a:pt x="118834" y="119217"/>
                    <a:pt x="120000" y="119608"/>
                    <a:pt x="120000" y="120000"/>
                  </a:cubicBezTo>
                  <a:cubicBezTo>
                    <a:pt x="118834" y="118043"/>
                    <a:pt x="116504" y="115956"/>
                    <a:pt x="115339" y="114000"/>
                  </a:cubicBezTo>
                  <a:cubicBezTo>
                    <a:pt x="115339" y="113608"/>
                    <a:pt x="115339" y="113217"/>
                    <a:pt x="115339" y="112956"/>
                  </a:cubicBezTo>
                  <a:cubicBezTo>
                    <a:pt x="99029" y="104739"/>
                    <a:pt x="85048" y="96652"/>
                    <a:pt x="73398" y="88434"/>
                  </a:cubicBezTo>
                  <a:cubicBezTo>
                    <a:pt x="58252" y="78260"/>
                    <a:pt x="45436" y="68217"/>
                    <a:pt x="34951" y="57913"/>
                  </a:cubicBezTo>
                  <a:cubicBezTo>
                    <a:pt x="24466" y="47739"/>
                    <a:pt x="16310" y="37565"/>
                    <a:pt x="10485" y="27260"/>
                  </a:cubicBezTo>
                  <a:cubicBezTo>
                    <a:pt x="8155" y="22173"/>
                    <a:pt x="5825" y="17086"/>
                    <a:pt x="3495" y="12000"/>
                  </a:cubicBezTo>
                  <a:cubicBezTo>
                    <a:pt x="2330" y="7956"/>
                    <a:pt x="1165" y="4043"/>
                    <a:pt x="1165" y="0"/>
                  </a:cubicBezTo>
                  <a:cubicBezTo>
                    <a:pt x="0" y="0"/>
                    <a:pt x="0" y="0"/>
                    <a:pt x="0" y="0"/>
                  </a:cubicBezTo>
                  <a:cubicBezTo>
                    <a:pt x="0" y="4043"/>
                    <a:pt x="1165" y="7956"/>
                    <a:pt x="1165" y="12000"/>
                  </a:cubicBezTo>
                  <a:cubicBezTo>
                    <a:pt x="3495" y="17086"/>
                    <a:pt x="4660" y="22173"/>
                    <a:pt x="8155" y="2739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
            <p:cNvSpPr/>
            <p:nvPr/>
          </p:nvSpPr>
          <p:spPr>
            <a:xfrm>
              <a:off x="7061201" y="3771900"/>
              <a:ext cx="350838" cy="1309688"/>
            </a:xfrm>
            <a:custGeom>
              <a:avLst/>
              <a:gdLst/>
              <a:ahLst/>
              <a:cxnLst/>
              <a:rect l="l" t="t" r="r" b="b"/>
              <a:pathLst>
                <a:path w="120000" h="120000" extrusionOk="0">
                  <a:moveTo>
                    <a:pt x="72272" y="83272"/>
                  </a:moveTo>
                  <a:cubicBezTo>
                    <a:pt x="87272" y="95636"/>
                    <a:pt x="102272" y="108000"/>
                    <a:pt x="120000" y="120000"/>
                  </a:cubicBezTo>
                  <a:cubicBezTo>
                    <a:pt x="120000" y="117454"/>
                    <a:pt x="120000" y="114545"/>
                    <a:pt x="120000" y="112000"/>
                  </a:cubicBezTo>
                  <a:cubicBezTo>
                    <a:pt x="120000" y="111636"/>
                    <a:pt x="120000" y="110909"/>
                    <a:pt x="120000" y="110545"/>
                  </a:cubicBezTo>
                  <a:cubicBezTo>
                    <a:pt x="107727" y="101090"/>
                    <a:pt x="95454" y="91636"/>
                    <a:pt x="84545" y="82181"/>
                  </a:cubicBezTo>
                  <a:cubicBezTo>
                    <a:pt x="51818" y="55272"/>
                    <a:pt x="23181" y="27636"/>
                    <a:pt x="0" y="0"/>
                  </a:cubicBezTo>
                  <a:cubicBezTo>
                    <a:pt x="2727" y="7636"/>
                    <a:pt x="5454" y="15272"/>
                    <a:pt x="9545" y="22909"/>
                  </a:cubicBezTo>
                  <a:cubicBezTo>
                    <a:pt x="28636" y="43272"/>
                    <a:pt x="49090" y="63272"/>
                    <a:pt x="72272" y="8327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
            <p:cNvSpPr/>
            <p:nvPr/>
          </p:nvSpPr>
          <p:spPr>
            <a:xfrm>
              <a:off x="7439026" y="5053013"/>
              <a:ext cx="357188" cy="820738"/>
            </a:xfrm>
            <a:custGeom>
              <a:avLst/>
              <a:gdLst/>
              <a:ahLst/>
              <a:cxnLst/>
              <a:rect l="l" t="t" r="r" b="b"/>
              <a:pathLst>
                <a:path w="120000" h="120000" extrusionOk="0">
                  <a:moveTo>
                    <a:pt x="8000" y="8695"/>
                  </a:moveTo>
                  <a:cubicBezTo>
                    <a:pt x="5333" y="5797"/>
                    <a:pt x="2666" y="2898"/>
                    <a:pt x="0" y="0"/>
                  </a:cubicBezTo>
                  <a:cubicBezTo>
                    <a:pt x="0" y="5217"/>
                    <a:pt x="0" y="11014"/>
                    <a:pt x="1333" y="16811"/>
                  </a:cubicBezTo>
                  <a:cubicBezTo>
                    <a:pt x="18666" y="35942"/>
                    <a:pt x="36000" y="55072"/>
                    <a:pt x="56000" y="73623"/>
                  </a:cubicBezTo>
                  <a:cubicBezTo>
                    <a:pt x="72000" y="89275"/>
                    <a:pt x="89333" y="104927"/>
                    <a:pt x="106666" y="120000"/>
                  </a:cubicBezTo>
                  <a:cubicBezTo>
                    <a:pt x="120000" y="120000"/>
                    <a:pt x="120000" y="120000"/>
                    <a:pt x="120000" y="120000"/>
                  </a:cubicBezTo>
                  <a:cubicBezTo>
                    <a:pt x="101333" y="104347"/>
                    <a:pt x="84000" y="88115"/>
                    <a:pt x="66666" y="71304"/>
                  </a:cubicBezTo>
                  <a:cubicBezTo>
                    <a:pt x="45333" y="51014"/>
                    <a:pt x="26666" y="29565"/>
                    <a:pt x="8000" y="869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
            <p:cNvSpPr/>
            <p:nvPr/>
          </p:nvSpPr>
          <p:spPr>
            <a:xfrm>
              <a:off x="7037388" y="3811588"/>
              <a:ext cx="457200" cy="1852613"/>
            </a:xfrm>
            <a:custGeom>
              <a:avLst/>
              <a:gdLst/>
              <a:ahLst/>
              <a:cxnLst/>
              <a:rect l="l" t="t" r="r" b="b"/>
              <a:pathLst>
                <a:path w="120000" h="120000" extrusionOk="0">
                  <a:moveTo>
                    <a:pt x="105391" y="105096"/>
                  </a:moveTo>
                  <a:cubicBezTo>
                    <a:pt x="97043" y="99700"/>
                    <a:pt x="88695" y="94047"/>
                    <a:pt x="81391" y="88394"/>
                  </a:cubicBezTo>
                  <a:cubicBezTo>
                    <a:pt x="59478" y="72205"/>
                    <a:pt x="42782" y="55503"/>
                    <a:pt x="30260" y="38800"/>
                  </a:cubicBezTo>
                  <a:cubicBezTo>
                    <a:pt x="22956" y="30578"/>
                    <a:pt x="17739" y="22098"/>
                    <a:pt x="13565" y="13618"/>
                  </a:cubicBezTo>
                  <a:cubicBezTo>
                    <a:pt x="9391" y="8993"/>
                    <a:pt x="4173" y="4625"/>
                    <a:pt x="0" y="0"/>
                  </a:cubicBezTo>
                  <a:cubicBezTo>
                    <a:pt x="5217" y="13104"/>
                    <a:pt x="12521" y="26209"/>
                    <a:pt x="21913" y="39057"/>
                  </a:cubicBezTo>
                  <a:cubicBezTo>
                    <a:pt x="34434" y="56017"/>
                    <a:pt x="51130" y="72719"/>
                    <a:pt x="72000" y="89164"/>
                  </a:cubicBezTo>
                  <a:cubicBezTo>
                    <a:pt x="82434" y="97130"/>
                    <a:pt x="93913" y="105353"/>
                    <a:pt x="107478" y="113319"/>
                  </a:cubicBezTo>
                  <a:cubicBezTo>
                    <a:pt x="111652" y="115374"/>
                    <a:pt x="115826" y="117687"/>
                    <a:pt x="120000" y="119999"/>
                  </a:cubicBezTo>
                  <a:cubicBezTo>
                    <a:pt x="118956" y="119229"/>
                    <a:pt x="117913" y="118458"/>
                    <a:pt x="116869" y="117687"/>
                  </a:cubicBezTo>
                  <a:cubicBezTo>
                    <a:pt x="112695" y="113576"/>
                    <a:pt x="108521" y="109207"/>
                    <a:pt x="105391" y="10509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
            <p:cNvSpPr/>
            <p:nvPr/>
          </p:nvSpPr>
          <p:spPr>
            <a:xfrm>
              <a:off x="6992938" y="1263650"/>
              <a:ext cx="144463" cy="2508250"/>
            </a:xfrm>
            <a:custGeom>
              <a:avLst/>
              <a:gdLst/>
              <a:ahLst/>
              <a:cxnLst/>
              <a:rect l="l" t="t" r="r" b="b"/>
              <a:pathLst>
                <a:path w="120000" h="120000" extrusionOk="0">
                  <a:moveTo>
                    <a:pt x="56666" y="120000"/>
                  </a:moveTo>
                  <a:cubicBezTo>
                    <a:pt x="50000" y="117725"/>
                    <a:pt x="46666" y="115450"/>
                    <a:pt x="43333" y="113175"/>
                  </a:cubicBezTo>
                  <a:cubicBezTo>
                    <a:pt x="26666" y="100473"/>
                    <a:pt x="16666" y="87962"/>
                    <a:pt x="16666" y="75450"/>
                  </a:cubicBezTo>
                  <a:cubicBezTo>
                    <a:pt x="16666" y="62748"/>
                    <a:pt x="26666" y="50236"/>
                    <a:pt x="43333" y="37535"/>
                  </a:cubicBezTo>
                  <a:cubicBezTo>
                    <a:pt x="50000" y="31279"/>
                    <a:pt x="60000" y="25023"/>
                    <a:pt x="73333" y="18767"/>
                  </a:cubicBezTo>
                  <a:cubicBezTo>
                    <a:pt x="86666" y="12511"/>
                    <a:pt x="100000" y="6255"/>
                    <a:pt x="120000" y="0"/>
                  </a:cubicBezTo>
                  <a:cubicBezTo>
                    <a:pt x="116666" y="0"/>
                    <a:pt x="116666" y="0"/>
                    <a:pt x="116666" y="0"/>
                  </a:cubicBezTo>
                  <a:cubicBezTo>
                    <a:pt x="96666" y="6255"/>
                    <a:pt x="80000" y="12511"/>
                    <a:pt x="66666" y="18767"/>
                  </a:cubicBezTo>
                  <a:cubicBezTo>
                    <a:pt x="53333" y="25023"/>
                    <a:pt x="43333" y="31279"/>
                    <a:pt x="33333" y="37535"/>
                  </a:cubicBezTo>
                  <a:cubicBezTo>
                    <a:pt x="13333" y="50047"/>
                    <a:pt x="3333" y="62748"/>
                    <a:pt x="3333" y="75450"/>
                  </a:cubicBezTo>
                  <a:cubicBezTo>
                    <a:pt x="0" y="87393"/>
                    <a:pt x="6666" y="99526"/>
                    <a:pt x="23333" y="111658"/>
                  </a:cubicBezTo>
                  <a:cubicBezTo>
                    <a:pt x="33333" y="114312"/>
                    <a:pt x="43333" y="117156"/>
                    <a:pt x="53333" y="119810"/>
                  </a:cubicBezTo>
                  <a:cubicBezTo>
                    <a:pt x="53333" y="119810"/>
                    <a:pt x="56666" y="120000"/>
                    <a:pt x="56666" y="120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
            <p:cNvSpPr/>
            <p:nvPr/>
          </p:nvSpPr>
          <p:spPr>
            <a:xfrm>
              <a:off x="7526338" y="5640388"/>
              <a:ext cx="111125" cy="233363"/>
            </a:xfrm>
            <a:custGeom>
              <a:avLst/>
              <a:gdLst/>
              <a:ahLst/>
              <a:cxnLst/>
              <a:rect l="l" t="t" r="r" b="b"/>
              <a:pathLst>
                <a:path w="120000" h="120000" extrusionOk="0">
                  <a:moveTo>
                    <a:pt x="94285" y="120000"/>
                  </a:moveTo>
                  <a:cubicBezTo>
                    <a:pt x="119999" y="120000"/>
                    <a:pt x="119999" y="120000"/>
                    <a:pt x="119999" y="120000"/>
                  </a:cubicBezTo>
                  <a:cubicBezTo>
                    <a:pt x="77142" y="81355"/>
                    <a:pt x="38571" y="40677"/>
                    <a:pt x="0" y="0"/>
                  </a:cubicBezTo>
                  <a:cubicBezTo>
                    <a:pt x="25714" y="40677"/>
                    <a:pt x="55714" y="81355"/>
                    <a:pt x="94285" y="120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
            <p:cNvSpPr/>
            <p:nvPr/>
          </p:nvSpPr>
          <p:spPr>
            <a:xfrm>
              <a:off x="7021513" y="3598863"/>
              <a:ext cx="68263" cy="423863"/>
            </a:xfrm>
            <a:custGeom>
              <a:avLst/>
              <a:gdLst/>
              <a:ahLst/>
              <a:cxnLst/>
              <a:rect l="l" t="t" r="r" b="b"/>
              <a:pathLst>
                <a:path w="120000" h="120000" extrusionOk="0">
                  <a:moveTo>
                    <a:pt x="28235" y="60560"/>
                  </a:moveTo>
                  <a:cubicBezTo>
                    <a:pt x="56470" y="80747"/>
                    <a:pt x="91764" y="99813"/>
                    <a:pt x="120000" y="120000"/>
                  </a:cubicBezTo>
                  <a:cubicBezTo>
                    <a:pt x="98823" y="96448"/>
                    <a:pt x="84705" y="72897"/>
                    <a:pt x="70588" y="49345"/>
                  </a:cubicBezTo>
                  <a:cubicBezTo>
                    <a:pt x="70588" y="49345"/>
                    <a:pt x="63529" y="48224"/>
                    <a:pt x="63529" y="48224"/>
                  </a:cubicBezTo>
                  <a:cubicBezTo>
                    <a:pt x="42352" y="32523"/>
                    <a:pt x="21176" y="15700"/>
                    <a:pt x="0" y="0"/>
                  </a:cubicBezTo>
                  <a:cubicBezTo>
                    <a:pt x="0" y="2242"/>
                    <a:pt x="0" y="5607"/>
                    <a:pt x="0" y="8971"/>
                  </a:cubicBezTo>
                  <a:cubicBezTo>
                    <a:pt x="7058" y="25794"/>
                    <a:pt x="21176" y="43738"/>
                    <a:pt x="28235" y="6056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
            <p:cNvSpPr/>
            <p:nvPr/>
          </p:nvSpPr>
          <p:spPr>
            <a:xfrm>
              <a:off x="7412038" y="2801938"/>
              <a:ext cx="1168400" cy="2251075"/>
            </a:xfrm>
            <a:custGeom>
              <a:avLst/>
              <a:gdLst/>
              <a:ahLst/>
              <a:cxnLst/>
              <a:rect l="l" t="t" r="r" b="b"/>
              <a:pathLst>
                <a:path w="120000" h="120000" extrusionOk="0">
                  <a:moveTo>
                    <a:pt x="3265" y="116830"/>
                  </a:moveTo>
                  <a:cubicBezTo>
                    <a:pt x="3673" y="105845"/>
                    <a:pt x="7755" y="94647"/>
                    <a:pt x="14285" y="83873"/>
                  </a:cubicBezTo>
                  <a:cubicBezTo>
                    <a:pt x="20816" y="73309"/>
                    <a:pt x="29795" y="62957"/>
                    <a:pt x="40408" y="53239"/>
                  </a:cubicBezTo>
                  <a:cubicBezTo>
                    <a:pt x="50612" y="43309"/>
                    <a:pt x="62857" y="34014"/>
                    <a:pt x="76326" y="25140"/>
                  </a:cubicBezTo>
                  <a:cubicBezTo>
                    <a:pt x="82857" y="20704"/>
                    <a:pt x="89795" y="16267"/>
                    <a:pt x="97142" y="12253"/>
                  </a:cubicBezTo>
                  <a:cubicBezTo>
                    <a:pt x="100816" y="10140"/>
                    <a:pt x="104489" y="8028"/>
                    <a:pt x="108163" y="5915"/>
                  </a:cubicBezTo>
                  <a:cubicBezTo>
                    <a:pt x="111836" y="4014"/>
                    <a:pt x="115918" y="1901"/>
                    <a:pt x="120000" y="0"/>
                  </a:cubicBezTo>
                  <a:cubicBezTo>
                    <a:pt x="119591" y="0"/>
                    <a:pt x="119591" y="0"/>
                    <a:pt x="119591" y="0"/>
                  </a:cubicBezTo>
                  <a:cubicBezTo>
                    <a:pt x="115510" y="1901"/>
                    <a:pt x="111428" y="3802"/>
                    <a:pt x="107755" y="5704"/>
                  </a:cubicBezTo>
                  <a:cubicBezTo>
                    <a:pt x="104081" y="7816"/>
                    <a:pt x="100408" y="9929"/>
                    <a:pt x="96734" y="11830"/>
                  </a:cubicBezTo>
                  <a:cubicBezTo>
                    <a:pt x="88979" y="16056"/>
                    <a:pt x="82040" y="20281"/>
                    <a:pt x="75510" y="24718"/>
                  </a:cubicBezTo>
                  <a:cubicBezTo>
                    <a:pt x="61632" y="33591"/>
                    <a:pt x="49387" y="42887"/>
                    <a:pt x="38775" y="52605"/>
                  </a:cubicBezTo>
                  <a:cubicBezTo>
                    <a:pt x="27755" y="62535"/>
                    <a:pt x="18775" y="72887"/>
                    <a:pt x="12244" y="83661"/>
                  </a:cubicBezTo>
                  <a:cubicBezTo>
                    <a:pt x="5306" y="94014"/>
                    <a:pt x="1224" y="105000"/>
                    <a:pt x="0" y="115985"/>
                  </a:cubicBezTo>
                  <a:cubicBezTo>
                    <a:pt x="1224" y="117253"/>
                    <a:pt x="2040" y="118521"/>
                    <a:pt x="2857" y="120000"/>
                  </a:cubicBezTo>
                  <a:cubicBezTo>
                    <a:pt x="2857" y="118943"/>
                    <a:pt x="2857" y="117887"/>
                    <a:pt x="3265" y="11683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
            <p:cNvSpPr/>
            <p:nvPr/>
          </p:nvSpPr>
          <p:spPr>
            <a:xfrm>
              <a:off x="7494588" y="5664200"/>
              <a:ext cx="100013" cy="209550"/>
            </a:xfrm>
            <a:custGeom>
              <a:avLst/>
              <a:gdLst/>
              <a:ahLst/>
              <a:cxnLst/>
              <a:rect l="l" t="t" r="r" b="b"/>
              <a:pathLst>
                <a:path w="120000" h="120000" extrusionOk="0">
                  <a:moveTo>
                    <a:pt x="0" y="0"/>
                  </a:moveTo>
                  <a:cubicBezTo>
                    <a:pt x="24000" y="40754"/>
                    <a:pt x="57600" y="81509"/>
                    <a:pt x="91200" y="120000"/>
                  </a:cubicBezTo>
                  <a:cubicBezTo>
                    <a:pt x="120000" y="120000"/>
                    <a:pt x="120000" y="120000"/>
                    <a:pt x="120000" y="120000"/>
                  </a:cubicBezTo>
                  <a:cubicBezTo>
                    <a:pt x="76800" y="81509"/>
                    <a:pt x="38400" y="40754"/>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
            <p:cNvSpPr/>
            <p:nvPr/>
          </p:nvSpPr>
          <p:spPr>
            <a:xfrm>
              <a:off x="7412038" y="5081588"/>
              <a:ext cx="114300" cy="558800"/>
            </a:xfrm>
            <a:custGeom>
              <a:avLst/>
              <a:gdLst/>
              <a:ahLst/>
              <a:cxnLst/>
              <a:rect l="l" t="t" r="r" b="b"/>
              <a:pathLst>
                <a:path w="120000" h="120000" extrusionOk="0">
                  <a:moveTo>
                    <a:pt x="0" y="0"/>
                  </a:moveTo>
                  <a:cubicBezTo>
                    <a:pt x="0" y="25531"/>
                    <a:pt x="8275" y="51063"/>
                    <a:pt x="28965" y="75744"/>
                  </a:cubicBezTo>
                  <a:cubicBezTo>
                    <a:pt x="45517" y="83404"/>
                    <a:pt x="57931" y="91914"/>
                    <a:pt x="74482" y="99574"/>
                  </a:cubicBezTo>
                  <a:cubicBezTo>
                    <a:pt x="91034" y="106382"/>
                    <a:pt x="103448" y="113191"/>
                    <a:pt x="120000" y="120000"/>
                  </a:cubicBezTo>
                  <a:cubicBezTo>
                    <a:pt x="115862" y="118297"/>
                    <a:pt x="115862" y="116595"/>
                    <a:pt x="111724" y="114893"/>
                  </a:cubicBezTo>
                  <a:cubicBezTo>
                    <a:pt x="66206" y="83404"/>
                    <a:pt x="41379" y="51063"/>
                    <a:pt x="33103" y="18723"/>
                  </a:cubicBezTo>
                  <a:cubicBezTo>
                    <a:pt x="28965" y="15319"/>
                    <a:pt x="20689" y="12765"/>
                    <a:pt x="16551" y="9361"/>
                  </a:cubicBezTo>
                  <a:cubicBezTo>
                    <a:pt x="8275" y="5957"/>
                    <a:pt x="4137" y="2553"/>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
            <p:cNvSpPr/>
            <p:nvPr/>
          </p:nvSpPr>
          <p:spPr>
            <a:xfrm>
              <a:off x="7412038" y="4978400"/>
              <a:ext cx="31750" cy="188913"/>
            </a:xfrm>
            <a:custGeom>
              <a:avLst/>
              <a:gdLst/>
              <a:ahLst/>
              <a:cxnLst/>
              <a:rect l="l" t="t" r="r" b="b"/>
              <a:pathLst>
                <a:path w="120000" h="120000" extrusionOk="0">
                  <a:moveTo>
                    <a:pt x="0" y="65000"/>
                  </a:moveTo>
                  <a:cubicBezTo>
                    <a:pt x="15000" y="72500"/>
                    <a:pt x="30000" y="82500"/>
                    <a:pt x="60000" y="92500"/>
                  </a:cubicBezTo>
                  <a:cubicBezTo>
                    <a:pt x="75000" y="102500"/>
                    <a:pt x="105000" y="110000"/>
                    <a:pt x="120000" y="120000"/>
                  </a:cubicBezTo>
                  <a:cubicBezTo>
                    <a:pt x="105000" y="95000"/>
                    <a:pt x="105000" y="70000"/>
                    <a:pt x="105000" y="47500"/>
                  </a:cubicBezTo>
                  <a:cubicBezTo>
                    <a:pt x="75000" y="30000"/>
                    <a:pt x="45000" y="15000"/>
                    <a:pt x="0" y="0"/>
                  </a:cubicBezTo>
                  <a:cubicBezTo>
                    <a:pt x="0" y="2500"/>
                    <a:pt x="0" y="7500"/>
                    <a:pt x="0" y="10000"/>
                  </a:cubicBezTo>
                  <a:cubicBezTo>
                    <a:pt x="0" y="27500"/>
                    <a:pt x="0" y="47500"/>
                    <a:pt x="0" y="6500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
            <p:cNvSpPr/>
            <p:nvPr/>
          </p:nvSpPr>
          <p:spPr>
            <a:xfrm>
              <a:off x="7439026" y="5434013"/>
              <a:ext cx="174625" cy="439738"/>
            </a:xfrm>
            <a:custGeom>
              <a:avLst/>
              <a:gdLst/>
              <a:ahLst/>
              <a:cxnLst/>
              <a:rect l="l" t="t" r="r" b="b"/>
              <a:pathLst>
                <a:path w="120000" h="120000" extrusionOk="0">
                  <a:moveTo>
                    <a:pt x="30000" y="30270"/>
                  </a:moveTo>
                  <a:cubicBezTo>
                    <a:pt x="19090" y="20540"/>
                    <a:pt x="10909" y="9729"/>
                    <a:pt x="0" y="0"/>
                  </a:cubicBezTo>
                  <a:cubicBezTo>
                    <a:pt x="8181" y="17297"/>
                    <a:pt x="19090" y="35675"/>
                    <a:pt x="30000" y="52972"/>
                  </a:cubicBezTo>
                  <a:cubicBezTo>
                    <a:pt x="32727" y="56216"/>
                    <a:pt x="35454" y="59459"/>
                    <a:pt x="38181" y="62702"/>
                  </a:cubicBezTo>
                  <a:cubicBezTo>
                    <a:pt x="60000" y="82162"/>
                    <a:pt x="81818" y="101621"/>
                    <a:pt x="106363" y="120000"/>
                  </a:cubicBezTo>
                  <a:cubicBezTo>
                    <a:pt x="120000" y="120000"/>
                    <a:pt x="120000" y="120000"/>
                    <a:pt x="120000" y="120000"/>
                  </a:cubicBezTo>
                  <a:cubicBezTo>
                    <a:pt x="95454" y="99459"/>
                    <a:pt x="76363" y="77837"/>
                    <a:pt x="60000" y="56216"/>
                  </a:cubicBezTo>
                  <a:cubicBezTo>
                    <a:pt x="49090" y="47567"/>
                    <a:pt x="40909" y="38918"/>
                    <a:pt x="30000" y="3027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262626"/>
              </a:buClr>
              <a:buSzPts val="14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Clr>
                <a:schemeClr val="dk2"/>
              </a:buClr>
              <a:buSzPts val="1400"/>
              <a:buFont typeface="Arial"/>
              <a:buNone/>
              <a:defRPr sz="1800" b="0" i="0" u="none" strike="noStrike" cap="none">
                <a:solidFill>
                  <a:schemeClr val="dk2"/>
                </a:solidFill>
              </a:defRPr>
            </a:lvl2pPr>
            <a:lvl3pPr marR="0" lvl="2" algn="l" rtl="0">
              <a:spcBef>
                <a:spcPts val="0"/>
              </a:spcBef>
              <a:spcAft>
                <a:spcPts val="0"/>
              </a:spcAft>
              <a:buClr>
                <a:schemeClr val="dk2"/>
              </a:buClr>
              <a:buSzPts val="1400"/>
              <a:buFont typeface="Arial"/>
              <a:buNone/>
              <a:defRPr sz="1800" b="0" i="0" u="none" strike="noStrike" cap="none">
                <a:solidFill>
                  <a:schemeClr val="dk2"/>
                </a:solidFill>
              </a:defRPr>
            </a:lvl3pPr>
            <a:lvl4pPr marR="0" lvl="3" algn="l" rtl="0">
              <a:spcBef>
                <a:spcPts val="0"/>
              </a:spcBef>
              <a:spcAft>
                <a:spcPts val="0"/>
              </a:spcAft>
              <a:buClr>
                <a:schemeClr val="dk2"/>
              </a:buClr>
              <a:buSzPts val="1400"/>
              <a:buFont typeface="Arial"/>
              <a:buNone/>
              <a:defRPr sz="1800" b="0" i="0" u="none" strike="noStrike" cap="none">
                <a:solidFill>
                  <a:schemeClr val="dk2"/>
                </a:solidFill>
              </a:defRPr>
            </a:lvl4pPr>
            <a:lvl5pPr marR="0" lvl="4" algn="l" rtl="0">
              <a:spcBef>
                <a:spcPts val="0"/>
              </a:spcBef>
              <a:spcAft>
                <a:spcPts val="0"/>
              </a:spcAft>
              <a:buClr>
                <a:schemeClr val="dk2"/>
              </a:buClr>
              <a:buSzPts val="1400"/>
              <a:buFont typeface="Arial"/>
              <a:buNone/>
              <a:defRPr sz="1800" b="0" i="0" u="none" strike="noStrike" cap="none">
                <a:solidFill>
                  <a:schemeClr val="dk2"/>
                </a:solidFill>
              </a:defRPr>
            </a:lvl5pPr>
            <a:lvl6pPr marR="0" lvl="5" algn="l" rtl="0">
              <a:spcBef>
                <a:spcPts val="0"/>
              </a:spcBef>
              <a:spcAft>
                <a:spcPts val="0"/>
              </a:spcAft>
              <a:buClr>
                <a:schemeClr val="dk2"/>
              </a:buClr>
              <a:buSzPts val="1400"/>
              <a:buFont typeface="Arial"/>
              <a:buNone/>
              <a:defRPr sz="1800" b="0" i="0" u="none" strike="noStrike" cap="none">
                <a:solidFill>
                  <a:schemeClr val="dk2"/>
                </a:solidFill>
              </a:defRPr>
            </a:lvl6pPr>
            <a:lvl7pPr marR="0" lvl="6" algn="l" rtl="0">
              <a:spcBef>
                <a:spcPts val="0"/>
              </a:spcBef>
              <a:spcAft>
                <a:spcPts val="0"/>
              </a:spcAft>
              <a:buClr>
                <a:schemeClr val="dk2"/>
              </a:buClr>
              <a:buSzPts val="1400"/>
              <a:buFont typeface="Arial"/>
              <a:buNone/>
              <a:defRPr sz="1800" b="0" i="0" u="none" strike="noStrike" cap="none">
                <a:solidFill>
                  <a:schemeClr val="dk2"/>
                </a:solidFill>
              </a:defRPr>
            </a:lvl7pPr>
            <a:lvl8pPr marR="0" lvl="7" algn="l" rtl="0">
              <a:spcBef>
                <a:spcPts val="0"/>
              </a:spcBef>
              <a:spcAft>
                <a:spcPts val="0"/>
              </a:spcAft>
              <a:buClr>
                <a:schemeClr val="dk2"/>
              </a:buClr>
              <a:buSzPts val="1400"/>
              <a:buFont typeface="Arial"/>
              <a:buNone/>
              <a:defRPr sz="1800" b="0" i="0" u="none" strike="noStrike" cap="none">
                <a:solidFill>
                  <a:schemeClr val="dk2"/>
                </a:solidFill>
              </a:defRPr>
            </a:lvl8pPr>
            <a:lvl9pPr marR="0" lvl="8" algn="l" rtl="0">
              <a:spcBef>
                <a:spcPts val="0"/>
              </a:spcBef>
              <a:spcAft>
                <a:spcPts val="0"/>
              </a:spcAft>
              <a:buClr>
                <a:schemeClr val="dk2"/>
              </a:buClr>
              <a:buSzPts val="1400"/>
              <a:buFont typeface="Arial"/>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lnSpc>
                <a:spcPct val="100000"/>
              </a:lnSpc>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100000"/>
              </a:lnSpc>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lnSpc>
                <a:spcPct val="100000"/>
              </a:lnSpc>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entury Gothic"/>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500"/>
              <a:buFont typeface="Century Gothic"/>
              <a:buNone/>
              <a:defRPr sz="20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charRg st="1" end="1"/>
                                            </p:txEl>
                                          </p:spTgt>
                                        </p:tgtEl>
                                        <p:attrNameLst>
                                          <p:attrName>style.visibility</p:attrName>
                                        </p:attrNameLst>
                                      </p:cBhvr>
                                      <p:to>
                                        <p:strVal val="visible"/>
                                      </p:to>
                                    </p:set>
                                    <p:animEffect transition="in" filter="fade">
                                      <p:cBhvr>
                                        <p:cTn id="17" dur="500"/>
                                        <p:tgtEl>
                                          <p:spTgt spid="38">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xEl>
                                              <p:charRg st="1" end="1"/>
                                            </p:txEl>
                                          </p:spTgt>
                                        </p:tgtEl>
                                        <p:attrNameLst>
                                          <p:attrName>style.visibility</p:attrName>
                                        </p:attrNameLst>
                                      </p:cBhvr>
                                      <p:to>
                                        <p:strVal val="visible"/>
                                      </p:to>
                                    </p:set>
                                    <p:animEffect transition="in" filter="fade">
                                      <p:cBhvr>
                                        <p:cTn id="22" dur="500"/>
                                        <p:tgtEl>
                                          <p:spTgt spid="38">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xEl>
                                              <p:charRg st="1" end="1"/>
                                            </p:txEl>
                                          </p:spTgt>
                                        </p:tgtEl>
                                        <p:attrNameLst>
                                          <p:attrName>style.visibility</p:attrName>
                                        </p:attrNameLst>
                                      </p:cBhvr>
                                      <p:to>
                                        <p:strVal val="visible"/>
                                      </p:to>
                                    </p:set>
                                    <p:animEffect transition="in" filter="fade">
                                      <p:cBhvr>
                                        <p:cTn id="27" dur="500"/>
                                        <p:tgtEl>
                                          <p:spTgt spid="38">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xEl>
                                              <p:charRg st="1" end="1"/>
                                            </p:txEl>
                                          </p:spTgt>
                                        </p:tgtEl>
                                        <p:attrNameLst>
                                          <p:attrName>style.visibility</p:attrName>
                                        </p:attrNameLst>
                                      </p:cBhvr>
                                      <p:to>
                                        <p:strVal val="visible"/>
                                      </p:to>
                                    </p:set>
                                    <p:animEffect transition="in" filter="fade">
                                      <p:cBhvr>
                                        <p:cTn id="32" dur="500"/>
                                        <p:tgtEl>
                                          <p:spTgt spid="38">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xEl>
                                              <p:charRg st="1" end="1"/>
                                            </p:txEl>
                                          </p:spTgt>
                                        </p:tgtEl>
                                        <p:attrNameLst>
                                          <p:attrName>style.visibility</p:attrName>
                                        </p:attrNameLst>
                                      </p:cBhvr>
                                      <p:to>
                                        <p:strVal val="visible"/>
                                      </p:to>
                                    </p:set>
                                    <p:animEffect transition="in" filter="fade">
                                      <p:cBhvr>
                                        <p:cTn id="37" dur="500"/>
                                        <p:tgtEl>
                                          <p:spTgt spid="38">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xEl>
                                              <p:charRg st="1" end="1"/>
                                            </p:txEl>
                                          </p:spTgt>
                                        </p:tgtEl>
                                        <p:attrNameLst>
                                          <p:attrName>style.visibility</p:attrName>
                                        </p:attrNameLst>
                                      </p:cBhvr>
                                      <p:to>
                                        <p:strVal val="visible"/>
                                      </p:to>
                                    </p:set>
                                    <p:animEffect transition="in" filter="fade">
                                      <p:cBhvr>
                                        <p:cTn id="42" dur="500"/>
                                        <p:tgtEl>
                                          <p:spTgt spid="38">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charRg st="1" end="1"/>
                                            </p:txEl>
                                          </p:spTgt>
                                        </p:tgtEl>
                                        <p:attrNameLst>
                                          <p:attrName>style.visibility</p:attrName>
                                        </p:attrNameLst>
                                      </p:cBhvr>
                                      <p:to>
                                        <p:strVal val="visible"/>
                                      </p:to>
                                    </p:set>
                                    <p:animEffect transition="in" filter="fade">
                                      <p:cBhvr>
                                        <p:cTn id="47" dur="500"/>
                                        <p:tgtEl>
                                          <p:spTgt spid="38">
                                            <p:txEl>
                                              <p:char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xEl>
                                              <p:charRg st="1" end="1"/>
                                            </p:txEl>
                                          </p:spTgt>
                                        </p:tgtEl>
                                        <p:attrNameLst>
                                          <p:attrName>style.visibility</p:attrName>
                                        </p:attrNameLst>
                                      </p:cBhvr>
                                      <p:to>
                                        <p:strVal val="visible"/>
                                      </p:to>
                                    </p:set>
                                    <p:animEffect transition="in" filter="fade">
                                      <p:cBhvr>
                                        <p:cTn id="52" dur="500"/>
                                        <p:tgtEl>
                                          <p:spTgt spid="38">
                                            <p:txEl>
                                              <p:char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7"/>
                                        </p:tgtEl>
                                      </p:cBhvr>
                                    </p:animEffect>
                                    <p:set>
                                      <p:cBhvr>
                                        <p:cTn id="57" dur="1" fill="hold">
                                          <p:stCondLst>
                                            <p:cond delay="500"/>
                                          </p:stCondLst>
                                        </p:cTn>
                                        <p:tgtEl>
                                          <p:spTgt spid="3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8">
                                            <p:txEl>
                                              <p:pRg st="0" end="0"/>
                                            </p:txEl>
                                          </p:spTgt>
                                        </p:tgtEl>
                                      </p:cBhvr>
                                    </p:animEffect>
                                    <p:set>
                                      <p:cBhvr>
                                        <p:cTn id="60" dur="1" fill="hold">
                                          <p:stCondLst>
                                            <p:cond delay="500"/>
                                          </p:stCondLst>
                                        </p:cTn>
                                        <p:tgtEl>
                                          <p:spTgt spid="38">
                                            <p:txEl>
                                              <p:pRg st="0" end="0"/>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8">
                                            <p:txEl>
                                              <p:charRg st="1" end="1"/>
                                            </p:txEl>
                                          </p:spTgt>
                                        </p:tgtEl>
                                      </p:cBhvr>
                                    </p:animEffect>
                                    <p:set>
                                      <p:cBhvr>
                                        <p:cTn id="63" dur="1" fill="hold">
                                          <p:stCondLst>
                                            <p:cond delay="500"/>
                                          </p:stCondLst>
                                        </p:cTn>
                                        <p:tgtEl>
                                          <p:spTgt spid="38">
                                            <p:txEl>
                                              <p:charRg st="1" end="1"/>
                                            </p:txEl>
                                          </p:spTgt>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8">
                                            <p:txEl>
                                              <p:charRg st="1" end="1"/>
                                            </p:txEl>
                                          </p:spTgt>
                                        </p:tgtEl>
                                      </p:cBhvr>
                                    </p:animEffect>
                                    <p:set>
                                      <p:cBhvr>
                                        <p:cTn id="66" dur="1" fill="hold">
                                          <p:stCondLst>
                                            <p:cond delay="500"/>
                                          </p:stCondLst>
                                        </p:cTn>
                                        <p:tgtEl>
                                          <p:spTgt spid="38">
                                            <p:txEl>
                                              <p:charRg st="1" end="1"/>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8">
                                            <p:txEl>
                                              <p:charRg st="1" end="1"/>
                                            </p:txEl>
                                          </p:spTgt>
                                        </p:tgtEl>
                                      </p:cBhvr>
                                    </p:animEffect>
                                    <p:set>
                                      <p:cBhvr>
                                        <p:cTn id="69" dur="1" fill="hold">
                                          <p:stCondLst>
                                            <p:cond delay="500"/>
                                          </p:stCondLst>
                                        </p:cTn>
                                        <p:tgtEl>
                                          <p:spTgt spid="38">
                                            <p:txEl>
                                              <p:charRg st="1" end="1"/>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8">
                                            <p:txEl>
                                              <p:charRg st="1" end="1"/>
                                            </p:txEl>
                                          </p:spTgt>
                                        </p:tgtEl>
                                      </p:cBhvr>
                                    </p:animEffect>
                                    <p:set>
                                      <p:cBhvr>
                                        <p:cTn id="72" dur="1" fill="hold">
                                          <p:stCondLst>
                                            <p:cond delay="500"/>
                                          </p:stCondLst>
                                        </p:cTn>
                                        <p:tgtEl>
                                          <p:spTgt spid="38">
                                            <p:txEl>
                                              <p:charRg st="1" end="1"/>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xEl>
                                              <p:charRg st="1" end="1"/>
                                            </p:txEl>
                                          </p:spTgt>
                                        </p:tgtEl>
                                      </p:cBhvr>
                                    </p:animEffect>
                                    <p:set>
                                      <p:cBhvr>
                                        <p:cTn id="75" dur="1" fill="hold">
                                          <p:stCondLst>
                                            <p:cond delay="500"/>
                                          </p:stCondLst>
                                        </p:cTn>
                                        <p:tgtEl>
                                          <p:spTgt spid="38">
                                            <p:txEl>
                                              <p:charRg st="1" end="1"/>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8">
                                            <p:txEl>
                                              <p:charRg st="1" end="1"/>
                                            </p:txEl>
                                          </p:spTgt>
                                        </p:tgtEl>
                                      </p:cBhvr>
                                    </p:animEffect>
                                    <p:set>
                                      <p:cBhvr>
                                        <p:cTn id="78" dur="1" fill="hold">
                                          <p:stCondLst>
                                            <p:cond delay="500"/>
                                          </p:stCondLst>
                                        </p:cTn>
                                        <p:tgtEl>
                                          <p:spTgt spid="38">
                                            <p:txEl>
                                              <p:charRg st="1" end="1"/>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38">
                                            <p:txEl>
                                              <p:charRg st="1" end="1"/>
                                            </p:txEl>
                                          </p:spTgt>
                                        </p:tgtEl>
                                      </p:cBhvr>
                                    </p:animEffect>
                                    <p:set>
                                      <p:cBhvr>
                                        <p:cTn id="81" dur="1" fill="hold">
                                          <p:stCondLst>
                                            <p:cond delay="500"/>
                                          </p:stCondLst>
                                        </p:cTn>
                                        <p:tgtEl>
                                          <p:spTgt spid="38">
                                            <p:txEl>
                                              <p:charRg st="1" end="1"/>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8">
                                            <p:txEl>
                                              <p:charRg st="1" end="1"/>
                                            </p:txEl>
                                          </p:spTgt>
                                        </p:tgtEl>
                                      </p:cBhvr>
                                    </p:animEffect>
                                    <p:set>
                                      <p:cBhvr>
                                        <p:cTn id="84" dur="1" fill="hold">
                                          <p:stCondLst>
                                            <p:cond delay="500"/>
                                          </p:stCondLst>
                                        </p:cTn>
                                        <p:tgtEl>
                                          <p:spTgt spid="38">
                                            <p:txEl>
                                              <p:char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zakony.centrum.cz/insolvencni-zakon/cast-1-hlava-4-dil-5-paragraf-140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zakony.centrum.cz/insolvencni-zakon/cast-1-hlava-4-dil-5-paragraf-140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zakonyprolidi.cz/handler/goto.ashx?App=2&amp;ItemId1=3028025" TargetMode="External"/><Relationship Id="rId2" Type="http://schemas.openxmlformats.org/officeDocument/2006/relationships/hyperlink" Target="https://www.zakonyprolidi.cz/handler/goto.ashx?App=2&amp;ItemId1=3028945" TargetMode="External"/><Relationship Id="rId1" Type="http://schemas.openxmlformats.org/officeDocument/2006/relationships/slideLayout" Target="../slideLayouts/slideLayout2.xml"/><Relationship Id="rId4" Type="http://schemas.openxmlformats.org/officeDocument/2006/relationships/hyperlink" Target="https://www.zakonyprolidi.cz/handler/goto.ashx?App=2&amp;ItemId1=302899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zakonyprolidi.cz/handler/goto.ashx?App=2&amp;ItemId1=1327889" TargetMode="External"/><Relationship Id="rId3" Type="http://schemas.openxmlformats.org/officeDocument/2006/relationships/hyperlink" Target="https://www.zakonyprolidi.cz/handler/goto.ashx?ItemId1=12726711" TargetMode="External"/><Relationship Id="rId7" Type="http://schemas.openxmlformats.org/officeDocument/2006/relationships/hyperlink" Target="https://www.zakonyprolidi.cz/handler/goto.ashx?App=2&amp;ItemId1=3028025" TargetMode="External"/><Relationship Id="rId2" Type="http://schemas.openxmlformats.org/officeDocument/2006/relationships/hyperlink" Target="https://www.zakonyprolidi.cz/handler/goto.ashx?ItemId1=12726707" TargetMode="External"/><Relationship Id="rId1" Type="http://schemas.openxmlformats.org/officeDocument/2006/relationships/slideLayout" Target="../slideLayouts/slideLayout1.xml"/><Relationship Id="rId6" Type="http://schemas.openxmlformats.org/officeDocument/2006/relationships/hyperlink" Target="https://www.zakonyprolidi.cz/handler/goto.ashx?App=2&amp;ItemId1=3028945" TargetMode="External"/><Relationship Id="rId11" Type="http://schemas.openxmlformats.org/officeDocument/2006/relationships/hyperlink" Target="https://www.zakonyprolidi.cz/handler/goto.ashx?App=2&amp;ItemId1=1365706" TargetMode="External"/><Relationship Id="rId5" Type="http://schemas.openxmlformats.org/officeDocument/2006/relationships/hyperlink" Target="https://www.zakonyprolidi.cz/handler/goto.ashx?App=2&amp;ItemId1=1326762" TargetMode="External"/><Relationship Id="rId10" Type="http://schemas.openxmlformats.org/officeDocument/2006/relationships/hyperlink" Target="https://www.zakonyprolidi.cz/handler/goto.ashx?App=2&amp;ItemId1=1366382" TargetMode="External"/><Relationship Id="rId4" Type="http://schemas.openxmlformats.org/officeDocument/2006/relationships/hyperlink" Target="https://www.zakonyprolidi.cz/handler/goto.ashx?ItemId1=12726720" TargetMode="External"/><Relationship Id="rId9" Type="http://schemas.openxmlformats.org/officeDocument/2006/relationships/hyperlink" Target="https://www.zakonyprolidi.cz/handler/goto.ashx?App=2&amp;ItemId1=132789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package" Target="../embeddings/V_kres_Microsoft_Visia2.vsdx"/><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V_kres_Microsoft_Visia1.vsdx"/><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V_kres_Microsoft_Visia2.vsdx"/><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5.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1.sv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5.svg"/><Relationship Id="rId5" Type="http://schemas.openxmlformats.org/officeDocument/2006/relationships/image" Target="../media/image35.svg"/><Relationship Id="rId10" Type="http://schemas.openxmlformats.org/officeDocument/2006/relationships/image" Target="../media/image4.png"/><Relationship Id="rId4" Type="http://schemas.openxmlformats.org/officeDocument/2006/relationships/image" Target="../media/image34.png"/><Relationship Id="rId9" Type="http://schemas.openxmlformats.org/officeDocument/2006/relationships/image" Target="../media/image39.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zakony.centrum.cz/insolvencni-zakon/cast-2-hlava-5-paragraf-409"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title="Surikata">
            <a:hlinkClick r:id="" action="ppaction://media"/>
            <a:extLst>
              <a:ext uri="{FF2B5EF4-FFF2-40B4-BE49-F238E27FC236}">
                <a16:creationId xmlns:a16="http://schemas.microsoft.com/office/drawing/2014/main" id="{48E9F7E3-D0D2-86C6-946B-07FF7F0442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64853"/>
          </a:xfrm>
          <a:prstGeom prst="rect">
            <a:avLst/>
          </a:prstGeom>
        </p:spPr>
      </p:pic>
      <p:sp>
        <p:nvSpPr>
          <p:cNvPr id="3" name="TextovéPole 2">
            <a:extLst>
              <a:ext uri="{FF2B5EF4-FFF2-40B4-BE49-F238E27FC236}">
                <a16:creationId xmlns:a16="http://schemas.microsoft.com/office/drawing/2014/main" id="{C269E43F-63A3-A0C0-EDFD-0D8EE156A798}"/>
              </a:ext>
            </a:extLst>
          </p:cNvPr>
          <p:cNvSpPr txBox="1"/>
          <p:nvPr/>
        </p:nvSpPr>
        <p:spPr>
          <a:xfrm>
            <a:off x="1197735" y="1909812"/>
            <a:ext cx="3296992" cy="2246769"/>
          </a:xfrm>
          <a:prstGeom prst="rect">
            <a:avLst/>
          </a:prstGeom>
          <a:noFill/>
        </p:spPr>
        <p:txBody>
          <a:bodyPr wrap="square" rtlCol="0">
            <a:spAutoFit/>
          </a:bodyPr>
          <a:lstStyle/>
          <a:p>
            <a:r>
              <a:rPr lang="cs-CZ" sz="2800" b="1" dirty="0"/>
              <a:t>Už nic nehledejte,…</a:t>
            </a:r>
          </a:p>
          <a:p>
            <a:endParaRPr lang="cs-CZ" sz="2800" b="1" dirty="0"/>
          </a:p>
          <a:p>
            <a:r>
              <a:rPr lang="cs-CZ" sz="2800" b="1" dirty="0"/>
              <a:t>… nikam nechoďte…</a:t>
            </a:r>
          </a:p>
          <a:p>
            <a:endParaRPr lang="cs-CZ" sz="2800" b="1" dirty="0"/>
          </a:p>
          <a:p>
            <a:endParaRPr lang="cs-CZ" sz="2800" b="1" dirty="0"/>
          </a:p>
        </p:txBody>
      </p:sp>
      <p:sp>
        <p:nvSpPr>
          <p:cNvPr id="4" name="TextovéPole 3">
            <a:extLst>
              <a:ext uri="{FF2B5EF4-FFF2-40B4-BE49-F238E27FC236}">
                <a16:creationId xmlns:a16="http://schemas.microsoft.com/office/drawing/2014/main" id="{E84D885F-E40D-232D-8CB1-55C8502C03C4}"/>
              </a:ext>
            </a:extLst>
          </p:cNvPr>
          <p:cNvSpPr txBox="1"/>
          <p:nvPr/>
        </p:nvSpPr>
        <p:spPr>
          <a:xfrm>
            <a:off x="1317522" y="4547761"/>
            <a:ext cx="3177205" cy="523220"/>
          </a:xfrm>
          <a:prstGeom prst="rect">
            <a:avLst/>
          </a:prstGeom>
          <a:noFill/>
        </p:spPr>
        <p:txBody>
          <a:bodyPr wrap="square" rtlCol="0">
            <a:spAutoFit/>
          </a:bodyPr>
          <a:lstStyle/>
          <a:p>
            <a:r>
              <a:rPr lang="cs-CZ" sz="2800" b="1" dirty="0"/>
              <a:t>…za chvíli začínáme!</a:t>
            </a:r>
          </a:p>
        </p:txBody>
      </p:sp>
    </p:spTree>
    <p:extLst>
      <p:ext uri="{BB962C8B-B14F-4D97-AF65-F5344CB8AC3E}">
        <p14:creationId xmlns:p14="http://schemas.microsoft.com/office/powerpoint/2010/main" val="40553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172A5F7-26BA-75CF-B405-BF1390A154FA}"/>
              </a:ext>
            </a:extLst>
          </p:cNvPr>
          <p:cNvPicPr>
            <a:picLocks noChangeAspect="1"/>
          </p:cNvPicPr>
          <p:nvPr/>
        </p:nvPicPr>
        <p:blipFill>
          <a:blip r:embed="rId2"/>
          <a:stretch>
            <a:fillRect/>
          </a:stretch>
        </p:blipFill>
        <p:spPr>
          <a:xfrm>
            <a:off x="1503123" y="0"/>
            <a:ext cx="10688877" cy="6858000"/>
          </a:xfrm>
          <a:prstGeom prst="rect">
            <a:avLst/>
          </a:prstGeom>
        </p:spPr>
      </p:pic>
      <p:sp>
        <p:nvSpPr>
          <p:cNvPr id="6" name="Obdélník 5">
            <a:extLst>
              <a:ext uri="{FF2B5EF4-FFF2-40B4-BE49-F238E27FC236}">
                <a16:creationId xmlns:a16="http://schemas.microsoft.com/office/drawing/2014/main" id="{9915EB90-FE02-088F-1EDE-02B51B3C85CA}"/>
              </a:ext>
            </a:extLst>
          </p:cNvPr>
          <p:cNvSpPr/>
          <p:nvPr/>
        </p:nvSpPr>
        <p:spPr>
          <a:xfrm>
            <a:off x="3732756" y="889348"/>
            <a:ext cx="3732756" cy="1916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954617EE-0988-3191-6262-786DDD8E0097}"/>
              </a:ext>
            </a:extLst>
          </p:cNvPr>
          <p:cNvSpPr/>
          <p:nvPr/>
        </p:nvSpPr>
        <p:spPr>
          <a:xfrm rot="9849551">
            <a:off x="2457420" y="3779081"/>
            <a:ext cx="2639731" cy="537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2FF16793-F414-1753-F575-71BB54CDD9C4}"/>
              </a:ext>
            </a:extLst>
          </p:cNvPr>
          <p:cNvSpPr/>
          <p:nvPr/>
        </p:nvSpPr>
        <p:spPr>
          <a:xfrm rot="8534563">
            <a:off x="8946466" y="3916223"/>
            <a:ext cx="2496457" cy="537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a16="http://schemas.microsoft.com/office/drawing/2014/main" id="{B54F2FF1-1CF3-AE1E-D7DD-B6BAAE89925D}"/>
              </a:ext>
            </a:extLst>
          </p:cNvPr>
          <p:cNvSpPr/>
          <p:nvPr/>
        </p:nvSpPr>
        <p:spPr>
          <a:xfrm rot="8534563">
            <a:off x="6480926" y="3916222"/>
            <a:ext cx="2496457" cy="537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946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29A517E-83B4-45B6-6651-D6CC897F4592}"/>
              </a:ext>
            </a:extLst>
          </p:cNvPr>
          <p:cNvPicPr>
            <a:picLocks noChangeAspect="1"/>
          </p:cNvPicPr>
          <p:nvPr/>
        </p:nvPicPr>
        <p:blipFill>
          <a:blip r:embed="rId2"/>
          <a:stretch>
            <a:fillRect/>
          </a:stretch>
        </p:blipFill>
        <p:spPr>
          <a:xfrm>
            <a:off x="2141952" y="0"/>
            <a:ext cx="10146082" cy="6858000"/>
          </a:xfrm>
          <a:prstGeom prst="rect">
            <a:avLst/>
          </a:prstGeom>
        </p:spPr>
      </p:pic>
      <p:sp>
        <p:nvSpPr>
          <p:cNvPr id="6" name="Obdélník 5">
            <a:extLst>
              <a:ext uri="{FF2B5EF4-FFF2-40B4-BE49-F238E27FC236}">
                <a16:creationId xmlns:a16="http://schemas.microsoft.com/office/drawing/2014/main" id="{80161874-FD85-3F30-87B4-7E535B57C3F6}"/>
              </a:ext>
            </a:extLst>
          </p:cNvPr>
          <p:cNvSpPr/>
          <p:nvPr/>
        </p:nvSpPr>
        <p:spPr>
          <a:xfrm>
            <a:off x="6688899" y="1164921"/>
            <a:ext cx="5348613" cy="2254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284C31DD-A9C0-C83B-19BE-1367528FFBDB}"/>
              </a:ext>
            </a:extLst>
          </p:cNvPr>
          <p:cNvSpPr/>
          <p:nvPr/>
        </p:nvSpPr>
        <p:spPr>
          <a:xfrm rot="20440697">
            <a:off x="2988107" y="1562802"/>
            <a:ext cx="2496457" cy="537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5983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1B740-7CFC-62FA-7596-E2A57CD73427}"/>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E8759D0C-F0EE-3A4D-D3DA-C5BF1F9D9F8B}"/>
              </a:ext>
            </a:extLst>
          </p:cNvPr>
          <p:cNvSpPr>
            <a:spLocks noGrp="1"/>
          </p:cNvSpPr>
          <p:nvPr>
            <p:ph type="subTitle" idx="1"/>
          </p:nvPr>
        </p:nvSpPr>
        <p:spPr>
          <a:xfrm>
            <a:off x="4863230" y="691411"/>
            <a:ext cx="7328770" cy="5834647"/>
          </a:xfrm>
        </p:spPr>
        <p:txBody>
          <a:bodyPr/>
          <a:lstStyle/>
          <a:p>
            <a:pPr algn="l"/>
            <a:r>
              <a:rPr lang="cs-CZ" sz="2000" b="1" dirty="0"/>
              <a:t>29 </a:t>
            </a:r>
            <a:r>
              <a:rPr lang="cs-CZ" sz="2000" b="1" dirty="0" err="1"/>
              <a:t>Cdo</a:t>
            </a:r>
            <a:r>
              <a:rPr lang="cs-CZ" sz="2000" b="1" dirty="0"/>
              <a:t> 5295/2016   Rozsudek NS ze dne 28.11.2018</a:t>
            </a:r>
          </a:p>
          <a:p>
            <a:pPr algn="l"/>
            <a:endParaRPr lang="cs-CZ" sz="2000" dirty="0"/>
          </a:p>
          <a:p>
            <a:pPr algn="l"/>
            <a:r>
              <a:rPr lang="cs-CZ" sz="2000" dirty="0"/>
              <a:t>	</a:t>
            </a:r>
            <a:r>
              <a:rPr lang="cs-CZ" sz="2000" b="1" dirty="0"/>
              <a:t>Jestliže v průběhu </a:t>
            </a:r>
            <a:r>
              <a:rPr lang="cs-CZ" sz="2000" b="1" dirty="0">
                <a:solidFill>
                  <a:srgbClr val="FF0000"/>
                </a:solidFill>
              </a:rPr>
              <a:t>exekuce na majetek povinného srážkami ze mzdy povinného nastanou účinky spojené se zahájením insolvenčního řízení </a:t>
            </a:r>
            <a:r>
              <a:rPr lang="cs-CZ" sz="2000" b="1" dirty="0"/>
              <a:t>vedeného na majetek povinného uvedené v § 109 odst. 1 písm. c/ insolvenčního zákona, provádí plátce mzdy srážky ze mzdy povinného dále, ale nevyplácí je oprávněnému, dokud tyto účinky nepominou. </a:t>
            </a:r>
            <a:r>
              <a:rPr lang="cs-CZ" sz="2000" dirty="0"/>
              <a:t>Pominou-li účinky spojené se zahájením insolvenčního řízení na základě některého z „jiných“ rozhodnutí o insolvenčním návrhu (§ 142 a § 146 odst. 1 insolvenčního zákona), vyplatí plátce mzdy povinného sražené částky oprávněnému.</a:t>
            </a:r>
          </a:p>
          <a:p>
            <a:endParaRPr lang="cs-CZ" sz="2000" dirty="0"/>
          </a:p>
          <a:p>
            <a:r>
              <a:rPr lang="cs-CZ" sz="2000" dirty="0"/>
              <a:t>§ 136/1 </a:t>
            </a:r>
            <a:r>
              <a:rPr lang="cs-CZ" sz="2000" b="1" dirty="0"/>
              <a:t>Rozhodnutí o úpadku - </a:t>
            </a:r>
            <a:r>
              <a:rPr lang="cs-CZ" sz="2000" dirty="0"/>
              <a:t>údaj o tom, kdy nastávají účinky rozhodnutí o úpadku</a:t>
            </a:r>
          </a:p>
        </p:txBody>
      </p:sp>
      <p:cxnSp>
        <p:nvCxnSpPr>
          <p:cNvPr id="5" name="Přímá spojnice 4">
            <a:extLst>
              <a:ext uri="{FF2B5EF4-FFF2-40B4-BE49-F238E27FC236}">
                <a16:creationId xmlns:a16="http://schemas.microsoft.com/office/drawing/2014/main" id="{25F6DC4E-3B08-62AA-BFDD-E072FBFA2466}"/>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F4D4BB2A-5C16-39B4-7950-0B95473AB817}"/>
              </a:ext>
            </a:extLst>
          </p:cNvPr>
          <p:cNvCxnSpPr>
            <a:cxnSpLocks/>
          </p:cNvCxnSpPr>
          <p:nvPr/>
        </p:nvCxnSpPr>
        <p:spPr>
          <a:xfrm>
            <a:off x="3735887" y="1102290"/>
            <a:ext cx="670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8D32CB8F-1A07-71C9-CBD1-9B2BCBC453A9}"/>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B60FBE84-6CDA-824C-908D-9C48F556E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3875" y="5523978"/>
            <a:ext cx="914400" cy="914400"/>
          </a:xfrm>
          <a:prstGeom prst="rect">
            <a:avLst/>
          </a:prstGeom>
        </p:spPr>
      </p:pic>
      <p:pic>
        <p:nvPicPr>
          <p:cNvPr id="17" name="Grafický objekt 16" descr="Psací podložka s klipsou se souvislou výplní">
            <a:extLst>
              <a:ext uri="{FF2B5EF4-FFF2-40B4-BE49-F238E27FC236}">
                <a16:creationId xmlns:a16="http://schemas.microsoft.com/office/drawing/2014/main" id="{DAC1312A-E893-7F7B-9647-36230E585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875" y="691412"/>
            <a:ext cx="914400" cy="914400"/>
          </a:xfrm>
          <a:prstGeom prst="rect">
            <a:avLst/>
          </a:prstGeom>
        </p:spPr>
      </p:pic>
      <p:pic>
        <p:nvPicPr>
          <p:cNvPr id="2" name="Grafický objekt 1" descr="Deska s klipem, odznak se souvislou výplní">
            <a:extLst>
              <a:ext uri="{FF2B5EF4-FFF2-40B4-BE49-F238E27FC236}">
                <a16:creationId xmlns:a16="http://schemas.microsoft.com/office/drawing/2014/main" id="{D677B225-8616-8671-3F4F-749E84E224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3758" y="0"/>
            <a:ext cx="914400" cy="914400"/>
          </a:xfrm>
          <a:prstGeom prst="rect">
            <a:avLst/>
          </a:prstGeom>
        </p:spPr>
      </p:pic>
      <p:pic>
        <p:nvPicPr>
          <p:cNvPr id="8" name="Grafický objekt 7" descr="Pokladna obrys">
            <a:extLst>
              <a:ext uri="{FF2B5EF4-FFF2-40B4-BE49-F238E27FC236}">
                <a16:creationId xmlns:a16="http://schemas.microsoft.com/office/drawing/2014/main" id="{C22C69D1-D8AF-8EAE-E96E-152F72DB93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3951" y="713983"/>
            <a:ext cx="914400" cy="914400"/>
          </a:xfrm>
          <a:prstGeom prst="rect">
            <a:avLst/>
          </a:prstGeom>
        </p:spPr>
      </p:pic>
      <p:cxnSp>
        <p:nvCxnSpPr>
          <p:cNvPr id="12" name="Spojnice: zakřivená 11">
            <a:extLst>
              <a:ext uri="{FF2B5EF4-FFF2-40B4-BE49-F238E27FC236}">
                <a16:creationId xmlns:a16="http://schemas.microsoft.com/office/drawing/2014/main" id="{FB4AF070-074E-8217-3CA1-6C14B1DE81BE}"/>
              </a:ext>
            </a:extLst>
          </p:cNvPr>
          <p:cNvCxnSpPr>
            <a:endCxn id="8" idx="0"/>
          </p:cNvCxnSpPr>
          <p:nvPr/>
        </p:nvCxnSpPr>
        <p:spPr>
          <a:xfrm rot="10800000" flipV="1">
            <a:off x="3111152" y="438411"/>
            <a:ext cx="502607" cy="275572"/>
          </a:xfrm>
          <a:prstGeom prst="curvedConnector2">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29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63A8-8373-1C0D-447C-D9D7BE45C75C}"/>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46F12A9C-A233-C40B-BC7C-94463007D111}"/>
              </a:ext>
            </a:extLst>
          </p:cNvPr>
          <p:cNvSpPr>
            <a:spLocks noGrp="1"/>
          </p:cNvSpPr>
          <p:nvPr>
            <p:ph type="subTitle" idx="1"/>
          </p:nvPr>
        </p:nvSpPr>
        <p:spPr>
          <a:xfrm>
            <a:off x="4863230" y="691411"/>
            <a:ext cx="7328770" cy="5834647"/>
          </a:xfrm>
        </p:spPr>
        <p:txBody>
          <a:bodyPr/>
          <a:lstStyle/>
          <a:p>
            <a:pPr algn="l"/>
            <a:r>
              <a:rPr lang="cs-CZ" sz="2000" b="1" dirty="0"/>
              <a:t>§ 242 /2 DŘ</a:t>
            </a:r>
          </a:p>
          <a:p>
            <a:pPr algn="l"/>
            <a:endParaRPr lang="cs-CZ" sz="2000" dirty="0"/>
          </a:p>
          <a:p>
            <a:pPr algn="l"/>
            <a:r>
              <a:rPr lang="cs-CZ" sz="2000" dirty="0"/>
              <a:t>	</a:t>
            </a:r>
            <a:r>
              <a:rPr lang="cs-CZ" sz="2000" b="1" dirty="0"/>
              <a:t>(2) Pro potřeby insolvenčního řízení je </a:t>
            </a:r>
            <a:r>
              <a:rPr lang="cs-CZ" sz="2000" b="1" dirty="0">
                <a:solidFill>
                  <a:srgbClr val="FF0000"/>
                </a:solidFill>
              </a:rPr>
              <a:t>za majetek daňového subjektu považován vratitelný přeplatek </a:t>
            </a:r>
            <a:r>
              <a:rPr lang="cs-CZ" sz="2000" b="1" dirty="0"/>
              <a:t>s tím, že </a:t>
            </a:r>
            <a:r>
              <a:rPr lang="cs-CZ" sz="2000" b="1" dirty="0">
                <a:solidFill>
                  <a:srgbClr val="00B050"/>
                </a:solidFill>
              </a:rPr>
              <a:t>přeplatek vzniklý na základě daňových povinností, které vznikly nejpozději dnem předcházejícím dni účinnosti rozhodnutí o úpadku, se použije pouze na úhradu splatných daňových pohledávek, které nejsou pohledávkami za majetkovou podstatou</a:t>
            </a:r>
            <a:r>
              <a:rPr lang="cs-CZ" sz="2000" b="1" dirty="0"/>
              <a:t>, nejpozději do jejich přezkoumání.</a:t>
            </a:r>
          </a:p>
          <a:p>
            <a:pPr algn="l"/>
            <a:endParaRPr lang="cs-CZ" sz="2000" b="1" dirty="0"/>
          </a:p>
          <a:p>
            <a:pPr algn="l"/>
            <a:endParaRPr lang="cs-CZ" sz="2000" b="1" dirty="0"/>
          </a:p>
          <a:p>
            <a:pPr algn="l"/>
            <a:endParaRPr lang="cs-CZ" sz="2000" dirty="0"/>
          </a:p>
          <a:p>
            <a:r>
              <a:rPr lang="cs-CZ" sz="2000" dirty="0"/>
              <a:t>§ 136/1 </a:t>
            </a:r>
            <a:r>
              <a:rPr lang="cs-CZ" sz="2000" b="1" dirty="0"/>
              <a:t>Rozhodnutí o úpadku - </a:t>
            </a:r>
            <a:r>
              <a:rPr lang="cs-CZ" sz="2000" dirty="0"/>
              <a:t>údaj o tom, kdy nastávají účinky rozhodnutí o úpadku</a:t>
            </a:r>
          </a:p>
        </p:txBody>
      </p:sp>
      <p:cxnSp>
        <p:nvCxnSpPr>
          <p:cNvPr id="5" name="Přímá spojnice 4">
            <a:extLst>
              <a:ext uri="{FF2B5EF4-FFF2-40B4-BE49-F238E27FC236}">
                <a16:creationId xmlns:a16="http://schemas.microsoft.com/office/drawing/2014/main" id="{489C4773-C02A-022E-605A-9072693842C4}"/>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B8CD3A92-4AFA-8E85-2D03-4B92335D79FE}"/>
              </a:ext>
            </a:extLst>
          </p:cNvPr>
          <p:cNvCxnSpPr>
            <a:cxnSpLocks/>
          </p:cNvCxnSpPr>
          <p:nvPr/>
        </p:nvCxnSpPr>
        <p:spPr>
          <a:xfrm>
            <a:off x="3735887" y="1102290"/>
            <a:ext cx="670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557E68CE-8BC0-4C77-C6BD-43902B68AFA1}"/>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EB009521-3473-C0D6-D502-D0E1153AAA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3875" y="5523978"/>
            <a:ext cx="914400" cy="914400"/>
          </a:xfrm>
          <a:prstGeom prst="rect">
            <a:avLst/>
          </a:prstGeom>
        </p:spPr>
      </p:pic>
      <p:pic>
        <p:nvPicPr>
          <p:cNvPr id="17" name="Grafický objekt 16" descr="Psací podložka s klipsou se souvislou výplní">
            <a:extLst>
              <a:ext uri="{FF2B5EF4-FFF2-40B4-BE49-F238E27FC236}">
                <a16:creationId xmlns:a16="http://schemas.microsoft.com/office/drawing/2014/main" id="{B4556FC1-2524-3CD7-838C-3FAFEC294E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875" y="691412"/>
            <a:ext cx="914400" cy="914400"/>
          </a:xfrm>
          <a:prstGeom prst="rect">
            <a:avLst/>
          </a:prstGeom>
        </p:spPr>
      </p:pic>
      <p:pic>
        <p:nvPicPr>
          <p:cNvPr id="2" name="Grafický objekt 1" descr="Deska s klipem, odznak se souvislou výplní">
            <a:extLst>
              <a:ext uri="{FF2B5EF4-FFF2-40B4-BE49-F238E27FC236}">
                <a16:creationId xmlns:a16="http://schemas.microsoft.com/office/drawing/2014/main" id="{8A7815A1-AD66-6ED3-4F08-6EB7E5F5A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3875" y="1977531"/>
            <a:ext cx="914400" cy="914400"/>
          </a:xfrm>
          <a:prstGeom prst="rect">
            <a:avLst/>
          </a:prstGeom>
        </p:spPr>
      </p:pic>
      <p:pic>
        <p:nvPicPr>
          <p:cNvPr id="8" name="Grafický objekt 7" descr="Pokladna obrys">
            <a:extLst>
              <a:ext uri="{FF2B5EF4-FFF2-40B4-BE49-F238E27FC236}">
                <a16:creationId xmlns:a16="http://schemas.microsoft.com/office/drawing/2014/main" id="{C2384919-FCEB-E589-7DC5-4C3C6FF01D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3951" y="713983"/>
            <a:ext cx="914400" cy="914400"/>
          </a:xfrm>
          <a:prstGeom prst="rect">
            <a:avLst/>
          </a:prstGeom>
        </p:spPr>
      </p:pic>
      <p:cxnSp>
        <p:nvCxnSpPr>
          <p:cNvPr id="12" name="Spojnice: zakřivená 11">
            <a:extLst>
              <a:ext uri="{FF2B5EF4-FFF2-40B4-BE49-F238E27FC236}">
                <a16:creationId xmlns:a16="http://schemas.microsoft.com/office/drawing/2014/main" id="{DAFA64C5-D6EC-CE3B-2AFA-B6D0EC223349}"/>
              </a:ext>
            </a:extLst>
          </p:cNvPr>
          <p:cNvCxnSpPr>
            <a:cxnSpLocks/>
            <a:stCxn id="2" idx="0"/>
          </p:cNvCxnSpPr>
          <p:nvPr/>
        </p:nvCxnSpPr>
        <p:spPr>
          <a:xfrm rot="5400000" flipH="1" flipV="1">
            <a:off x="2236181" y="1317231"/>
            <a:ext cx="545194" cy="775407"/>
          </a:xfrm>
          <a:prstGeom prst="curvedConnector2">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cký objekt 12" descr="Deska s klipem, odznak se souvislou výplní">
            <a:extLst>
              <a:ext uri="{FF2B5EF4-FFF2-40B4-BE49-F238E27FC236}">
                <a16:creationId xmlns:a16="http://schemas.microsoft.com/office/drawing/2014/main" id="{7522A7A4-4C79-5F50-579A-86220723B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2992" y="3151534"/>
            <a:ext cx="914400" cy="914400"/>
          </a:xfrm>
          <a:prstGeom prst="rect">
            <a:avLst/>
          </a:prstGeom>
        </p:spPr>
      </p:pic>
      <p:pic>
        <p:nvPicPr>
          <p:cNvPr id="19" name="Grafický objekt 18" descr="Stříška směřující nahoru se souvislou výplní">
            <a:extLst>
              <a:ext uri="{FF2B5EF4-FFF2-40B4-BE49-F238E27FC236}">
                <a16:creationId xmlns:a16="http://schemas.microsoft.com/office/drawing/2014/main" id="{00CEFFFC-65FB-A8F8-A5AF-C56C653C54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882880" y="1523209"/>
            <a:ext cx="536925" cy="536925"/>
          </a:xfrm>
          <a:prstGeom prst="rect">
            <a:avLst/>
          </a:prstGeom>
        </p:spPr>
      </p:pic>
      <p:pic>
        <p:nvPicPr>
          <p:cNvPr id="20" name="Grafický objekt 19" descr="Stříška směřující nahoru se souvislou výplní">
            <a:extLst>
              <a:ext uri="{FF2B5EF4-FFF2-40B4-BE49-F238E27FC236}">
                <a16:creationId xmlns:a16="http://schemas.microsoft.com/office/drawing/2014/main" id="{F7642FB4-83D2-A342-D55D-E423B8BF4A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9717" y="1629344"/>
            <a:ext cx="536925" cy="536925"/>
          </a:xfrm>
          <a:prstGeom prst="rect">
            <a:avLst/>
          </a:prstGeom>
        </p:spPr>
      </p:pic>
      <p:cxnSp>
        <p:nvCxnSpPr>
          <p:cNvPr id="22" name="Přímá spojnice se šipkou 21">
            <a:extLst>
              <a:ext uri="{FF2B5EF4-FFF2-40B4-BE49-F238E27FC236}">
                <a16:creationId xmlns:a16="http://schemas.microsoft.com/office/drawing/2014/main" id="{3332CBFB-DAF0-FB2B-75B3-CFAC8D16625E}"/>
              </a:ext>
            </a:extLst>
          </p:cNvPr>
          <p:cNvCxnSpPr>
            <a:stCxn id="2" idx="2"/>
            <a:endCxn id="13" idx="1"/>
          </p:cNvCxnSpPr>
          <p:nvPr/>
        </p:nvCxnSpPr>
        <p:spPr>
          <a:xfrm>
            <a:off x="2121075" y="2891931"/>
            <a:ext cx="521917" cy="716803"/>
          </a:xfrm>
          <a:prstGeom prst="straightConnector1">
            <a:avLst/>
          </a:prstGeom>
          <a:ln w="889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Grafický objekt 22" descr="Zaškrtnutí se souvislou výplní">
            <a:extLst>
              <a:ext uri="{FF2B5EF4-FFF2-40B4-BE49-F238E27FC236}">
                <a16:creationId xmlns:a16="http://schemas.microsoft.com/office/drawing/2014/main" id="{0281CE35-76AA-97B4-C1D9-1C81F6BE63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3877" y="2992419"/>
            <a:ext cx="318229" cy="318229"/>
          </a:xfrm>
          <a:prstGeom prst="rect">
            <a:avLst/>
          </a:prstGeom>
        </p:spPr>
      </p:pic>
    </p:spTree>
    <p:extLst>
      <p:ext uri="{BB962C8B-B14F-4D97-AF65-F5344CB8AC3E}">
        <p14:creationId xmlns:p14="http://schemas.microsoft.com/office/powerpoint/2010/main" val="295174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AD0C-FC5A-54D6-CE2A-2B946C828D03}"/>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5644D76B-D0E9-4647-FAA8-B1C63849F3C7}"/>
              </a:ext>
            </a:extLst>
          </p:cNvPr>
          <p:cNvSpPr txBox="1"/>
          <p:nvPr/>
        </p:nvSpPr>
        <p:spPr>
          <a:xfrm>
            <a:off x="513183" y="363894"/>
            <a:ext cx="11262049" cy="6001643"/>
          </a:xfrm>
          <a:prstGeom prst="rect">
            <a:avLst/>
          </a:prstGeom>
          <a:noFill/>
        </p:spPr>
        <p:txBody>
          <a:bodyPr wrap="square">
            <a:spAutoFit/>
          </a:bodyPr>
          <a:lstStyle/>
          <a:p>
            <a:pPr algn="l"/>
            <a:r>
              <a:rPr lang="cs-CZ" sz="3200" b="0" i="0" dirty="0">
                <a:solidFill>
                  <a:srgbClr val="000000"/>
                </a:solidFill>
                <a:effectLst/>
                <a:latin typeface="Arial" panose="020B0604020202020204" pitchFamily="34" charset="0"/>
              </a:rPr>
              <a:t>5 </a:t>
            </a:r>
            <a:r>
              <a:rPr lang="cs-CZ" sz="3200" b="0" i="0" dirty="0" err="1">
                <a:solidFill>
                  <a:srgbClr val="000000"/>
                </a:solidFill>
                <a:effectLst/>
                <a:latin typeface="Arial" panose="020B0604020202020204" pitchFamily="34" charset="0"/>
              </a:rPr>
              <a:t>Tdo</a:t>
            </a:r>
            <a:r>
              <a:rPr lang="cs-CZ" sz="3200" b="0" i="0" dirty="0">
                <a:solidFill>
                  <a:srgbClr val="000000"/>
                </a:solidFill>
                <a:effectLst/>
                <a:latin typeface="Arial" panose="020B0604020202020204" pitchFamily="34" charset="0"/>
              </a:rPr>
              <a:t> 1000/2022</a:t>
            </a:r>
          </a:p>
          <a:p>
            <a:pPr algn="l"/>
            <a:r>
              <a:rPr lang="cs-CZ" sz="3200" b="0" i="0" dirty="0">
                <a:solidFill>
                  <a:srgbClr val="000000"/>
                </a:solidFill>
                <a:effectLst/>
                <a:latin typeface="Arial" panose="020B0604020202020204" pitchFamily="34" charset="0"/>
              </a:rPr>
              <a:t>Usnesení NS ze dne 30.11.2022</a:t>
            </a:r>
          </a:p>
          <a:p>
            <a:pPr algn="l"/>
            <a:endParaRPr lang="cs-CZ" sz="3200" b="0" i="0" dirty="0">
              <a:solidFill>
                <a:srgbClr val="000000"/>
              </a:solidFill>
              <a:effectLst/>
              <a:latin typeface="Arial" panose="020B0604020202020204" pitchFamily="34" charset="0"/>
            </a:endParaRPr>
          </a:p>
          <a:p>
            <a:pPr algn="l"/>
            <a:r>
              <a:rPr lang="cs-CZ" sz="3200" b="0" i="0" dirty="0">
                <a:solidFill>
                  <a:srgbClr val="000000"/>
                </a:solidFill>
                <a:effectLst/>
                <a:latin typeface="Arial" panose="020B0604020202020204" pitchFamily="34" charset="0"/>
              </a:rPr>
              <a:t>Věřitel, který po vzniku účinků zahájení insolvenčního řízení podle § 109 odst. 4 insolvenčního zákona jako pronajímatel zadržel věci nájemce podle § 2234 o. z., nemá právo na uspokojení své pohledávky z výtěžku zpeněžení zadržené věci [§ 109 odst. 1 písm. b) insolvenčního zákona]. Byla-li přesto jeho pohledávka přednostně uspokojena na úkor jiných věřitelů ve výši odpovídající hodnotě věci, která je předmětem zadržovacího práva, může jít o zvýhodnění věřitele ve smyslu § 223 odst. 1 </a:t>
            </a:r>
            <a:r>
              <a:rPr lang="cs-CZ" sz="3200" b="0" i="0" dirty="0" err="1">
                <a:solidFill>
                  <a:srgbClr val="000000"/>
                </a:solidFill>
                <a:effectLst/>
                <a:latin typeface="Arial" panose="020B0604020202020204" pitchFamily="34" charset="0"/>
              </a:rPr>
              <a:t>tr</a:t>
            </a:r>
            <a:r>
              <a:rPr lang="cs-CZ" sz="3200" b="0" i="0" dirty="0">
                <a:solidFill>
                  <a:srgbClr val="000000"/>
                </a:solidFill>
                <a:effectLst/>
                <a:latin typeface="Arial" panose="020B0604020202020204" pitchFamily="34" charset="0"/>
              </a:rPr>
              <a:t>. zákoníku.</a:t>
            </a:r>
          </a:p>
        </p:txBody>
      </p:sp>
    </p:spTree>
    <p:extLst>
      <p:ext uri="{BB962C8B-B14F-4D97-AF65-F5344CB8AC3E}">
        <p14:creationId xmlns:p14="http://schemas.microsoft.com/office/powerpoint/2010/main" val="4039876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3"/>
          <p:cNvSpPr txBox="1"/>
          <p:nvPr/>
        </p:nvSpPr>
        <p:spPr>
          <a:xfrm>
            <a:off x="2213811" y="828975"/>
            <a:ext cx="9721814" cy="624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 109 IZ – Se zahájením insolvenčního řízení se spojují tyto účinky:</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c) </a:t>
            </a:r>
            <a:r>
              <a:rPr lang="cs-CZ" sz="3600" b="0" i="0" u="sng" strike="noStrike" cap="none" dirty="0">
                <a:solidFill>
                  <a:schemeClr val="dk1"/>
                </a:solidFill>
                <a:latin typeface="Arial"/>
                <a:ea typeface="Arial"/>
                <a:cs typeface="Arial"/>
                <a:sym typeface="Arial"/>
              </a:rPr>
              <a:t>výkon rozhodnutí či exekuci, která by postihovala majetek ve vlastnictví </a:t>
            </a:r>
            <a:endParaRPr dirty="0"/>
          </a:p>
          <a:p>
            <a:pPr marL="0" marR="0" lvl="0" indent="0" algn="l" rtl="0">
              <a:lnSpc>
                <a:spcPct val="100000"/>
              </a:lnSpc>
              <a:spcBef>
                <a:spcPts val="0"/>
              </a:spcBef>
              <a:spcAft>
                <a:spcPts val="0"/>
              </a:spcAft>
              <a:buClr>
                <a:schemeClr val="dk1"/>
              </a:buClr>
              <a:buSzPts val="900"/>
              <a:buFont typeface="Arial"/>
              <a:buNone/>
            </a:pPr>
            <a:r>
              <a:rPr lang="cs-CZ" sz="3600" b="0" i="0" u="sng" strike="noStrike" cap="none" dirty="0">
                <a:solidFill>
                  <a:schemeClr val="dk1"/>
                </a:solidFill>
                <a:latin typeface="Arial"/>
                <a:ea typeface="Arial"/>
                <a:cs typeface="Arial"/>
                <a:sym typeface="Arial"/>
              </a:rPr>
              <a:t>dlužníka, jakož i jiný majetek, který náleží do majetkové podstaty</a:t>
            </a:r>
            <a:r>
              <a:rPr lang="cs-CZ" sz="3600" b="1" i="0" u="sng" strike="noStrike" cap="none" dirty="0">
                <a:solidFill>
                  <a:schemeClr val="dk1"/>
                </a:solidFill>
                <a:latin typeface="Arial"/>
                <a:ea typeface="Arial"/>
                <a:cs typeface="Arial"/>
                <a:sym typeface="Arial"/>
              </a:rPr>
              <a:t>, </a:t>
            </a:r>
            <a:r>
              <a:rPr lang="cs-CZ" sz="3600" b="1" i="0" u="sng" strike="noStrike" cap="none" dirty="0">
                <a:solidFill>
                  <a:srgbClr val="FF0000"/>
                </a:solidFill>
                <a:latin typeface="Arial"/>
                <a:ea typeface="Arial"/>
                <a:cs typeface="Arial"/>
                <a:sym typeface="Arial"/>
              </a:rPr>
              <a:t>lze nařídit nebo zahájit, nelze jej však provést</a:t>
            </a:r>
            <a:r>
              <a:rPr lang="cs-CZ" sz="3600" b="1" i="0" u="none" strike="noStrike" cap="none" dirty="0">
                <a:solidFill>
                  <a:srgbClr val="FF0000"/>
                </a:solidFill>
                <a:latin typeface="Arial"/>
                <a:ea typeface="Arial"/>
                <a:cs typeface="Arial"/>
                <a:sym typeface="Arial"/>
              </a:rPr>
              <a:t>.</a:t>
            </a:r>
            <a:r>
              <a:rPr lang="cs-CZ" sz="3600" b="1" i="0" u="none" strike="noStrike" cap="none" dirty="0">
                <a:solidFill>
                  <a:schemeClr val="dk1"/>
                </a:solidFill>
                <a:latin typeface="Arial"/>
                <a:ea typeface="Arial"/>
                <a:cs typeface="Arial"/>
                <a:sym typeface="Arial"/>
              </a:rPr>
              <a:t> </a:t>
            </a:r>
            <a:r>
              <a:rPr lang="cs-CZ" sz="3600" b="0" i="0" u="none" strike="noStrike" cap="none" dirty="0">
                <a:solidFill>
                  <a:schemeClr val="dk1"/>
                </a:solidFill>
                <a:latin typeface="Arial"/>
                <a:ea typeface="Arial"/>
                <a:cs typeface="Arial"/>
                <a:sym typeface="Arial"/>
              </a:rPr>
              <a:t>…….</a:t>
            </a:r>
            <a:endParaRPr dirty="0"/>
          </a:p>
        </p:txBody>
      </p:sp>
    </p:spTree>
    <p:extLst>
      <p:ext uri="{BB962C8B-B14F-4D97-AF65-F5344CB8AC3E}">
        <p14:creationId xmlns:p14="http://schemas.microsoft.com/office/powerpoint/2010/main" val="263381653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4232B79-19E8-CB3C-E42D-4B7E6C4CDB6B}"/>
              </a:ext>
            </a:extLst>
          </p:cNvPr>
          <p:cNvSpPr txBox="1"/>
          <p:nvPr/>
        </p:nvSpPr>
        <p:spPr>
          <a:xfrm>
            <a:off x="1017037" y="447869"/>
            <a:ext cx="10720873" cy="5447645"/>
          </a:xfrm>
          <a:prstGeom prst="rect">
            <a:avLst/>
          </a:prstGeom>
          <a:noFill/>
        </p:spPr>
        <p:txBody>
          <a:bodyPr wrap="square">
            <a:spAutoFit/>
          </a:bodyPr>
          <a:lstStyle/>
          <a:p>
            <a:pPr algn="l"/>
            <a:r>
              <a:rPr lang="cs-CZ" sz="3200" b="0" i="0" dirty="0">
                <a:solidFill>
                  <a:srgbClr val="000000"/>
                </a:solidFill>
                <a:effectLst/>
                <a:latin typeface="Arial" panose="020B0604020202020204" pitchFamily="34" charset="0"/>
              </a:rPr>
              <a:t>Dojde-li po zahájení exekuce k zahájení insolvenčního řízení a oprávněný je do insolvenčního řízení řádně přihlášen a má-li z toho důvodu dojít k částečnému uspokojení pohledávky povinného v insolvenčním řízení v rámci oddlužení ve formě splátkového kalendáře, zásadně není dán důvod pro zastavení exekuce podle </a:t>
            </a:r>
            <a:r>
              <a:rPr lang="cs-CZ" sz="3200" b="0" i="0" u="none" strike="noStrike" dirty="0">
                <a:solidFill>
                  <a:schemeClr val="tx1"/>
                </a:solidFill>
                <a:effectLst/>
                <a:latin typeface="Arial" panose="020B0604020202020204" pitchFamily="34" charset="0"/>
              </a:rPr>
              <a:t>§ 268 odst. 1 písm. h)</a:t>
            </a:r>
            <a:r>
              <a:rPr lang="cs-CZ" sz="3200" b="0" i="0" dirty="0">
                <a:solidFill>
                  <a:schemeClr val="tx1"/>
                </a:solidFill>
                <a:effectLst/>
                <a:latin typeface="Arial" panose="020B0604020202020204" pitchFamily="34" charset="0"/>
              </a:rPr>
              <a:t> </a:t>
            </a:r>
            <a:r>
              <a:rPr lang="cs-CZ" sz="3200" b="0" i="0" u="none" strike="noStrike" dirty="0">
                <a:solidFill>
                  <a:schemeClr val="tx1"/>
                </a:solidFill>
                <a:effectLst/>
                <a:latin typeface="Arial" panose="020B0604020202020204" pitchFamily="34" charset="0"/>
              </a:rPr>
              <a:t>o. s. ř.</a:t>
            </a:r>
            <a:r>
              <a:rPr lang="cs-CZ" sz="3200" b="0" i="0" dirty="0">
                <a:solidFill>
                  <a:schemeClr val="tx1"/>
                </a:solidFill>
                <a:effectLst/>
                <a:latin typeface="Arial" panose="020B0604020202020204" pitchFamily="34" charset="0"/>
              </a:rPr>
              <a:t>, a to ani tehdy, když byl exekučně </a:t>
            </a:r>
            <a:r>
              <a:rPr lang="cs-CZ" sz="3200" b="0" i="0" dirty="0">
                <a:solidFill>
                  <a:srgbClr val="000000"/>
                </a:solidFill>
                <a:effectLst/>
                <a:latin typeface="Arial" panose="020B0604020202020204" pitchFamily="34" charset="0"/>
              </a:rPr>
              <a:t>postižen podíl povinného ve společnosti s ručením omezeným.</a:t>
            </a:r>
          </a:p>
          <a:p>
            <a:pPr algn="l"/>
            <a:endParaRPr lang="cs-CZ" sz="3200" dirty="0">
              <a:latin typeface="Arial" panose="020B0604020202020204" pitchFamily="34" charset="0"/>
            </a:endParaRPr>
          </a:p>
          <a:p>
            <a:r>
              <a:rPr lang="cs-CZ" sz="3200" b="0" i="0" dirty="0">
                <a:solidFill>
                  <a:srgbClr val="000000"/>
                </a:solidFill>
                <a:effectLst/>
                <a:latin typeface="Arial" panose="020B0604020202020204" pitchFamily="34" charset="0"/>
              </a:rPr>
              <a:t>20 </a:t>
            </a:r>
            <a:r>
              <a:rPr lang="cs-CZ" sz="3200" b="0" i="0" dirty="0" err="1">
                <a:solidFill>
                  <a:srgbClr val="000000"/>
                </a:solidFill>
                <a:effectLst/>
                <a:latin typeface="Arial" panose="020B0604020202020204" pitchFamily="34" charset="0"/>
              </a:rPr>
              <a:t>Cdo</a:t>
            </a:r>
            <a:r>
              <a:rPr lang="cs-CZ" sz="3200" b="0" i="0" dirty="0">
                <a:solidFill>
                  <a:srgbClr val="000000"/>
                </a:solidFill>
                <a:effectLst/>
                <a:latin typeface="Arial" panose="020B0604020202020204" pitchFamily="34" charset="0"/>
              </a:rPr>
              <a:t> 2775/2018 - Usnesení </a:t>
            </a:r>
            <a:r>
              <a:rPr lang="cs-CZ" sz="3200" b="0" i="1" dirty="0">
                <a:solidFill>
                  <a:srgbClr val="000000"/>
                </a:solidFill>
                <a:effectLst/>
                <a:latin typeface="Arial" panose="020B0604020202020204" pitchFamily="34" charset="0"/>
              </a:rPr>
              <a:t>NS</a:t>
            </a:r>
            <a:r>
              <a:rPr lang="cs-CZ" sz="3200" b="0" i="0" dirty="0">
                <a:solidFill>
                  <a:srgbClr val="000000"/>
                </a:solidFill>
                <a:effectLst/>
                <a:latin typeface="Arial" panose="020B0604020202020204" pitchFamily="34" charset="0"/>
              </a:rPr>
              <a:t> ze dne 05.12.2018</a:t>
            </a:r>
          </a:p>
          <a:p>
            <a:pPr algn="l"/>
            <a:endParaRPr lang="cs-CZ"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0544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4" descr="http://mm.denik.cz/1/2d/penize_kladivko_pravo_denik_clanek_solo.jpg"/>
          <p:cNvPicPr preferRelativeResize="0"/>
          <p:nvPr/>
        </p:nvPicPr>
        <p:blipFill rotWithShape="1">
          <a:blip r:embed="rId3">
            <a:alphaModFix/>
          </a:blip>
          <a:srcRect/>
          <a:stretch/>
        </p:blipFill>
        <p:spPr>
          <a:xfrm>
            <a:off x="1524000" y="0"/>
            <a:ext cx="10043160" cy="6858000"/>
          </a:xfrm>
          <a:prstGeom prst="rect">
            <a:avLst/>
          </a:prstGeom>
          <a:noFill/>
          <a:ln>
            <a:noFill/>
          </a:ln>
        </p:spPr>
      </p:pic>
      <p:sp>
        <p:nvSpPr>
          <p:cNvPr id="409" name="Google Shape;409;p54"/>
          <p:cNvSpPr/>
          <p:nvPr/>
        </p:nvSpPr>
        <p:spPr>
          <a:xfrm>
            <a:off x="6310315" y="4786322"/>
            <a:ext cx="4254493" cy="17543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EFEFE"/>
              </a:buClr>
              <a:buSzPts val="1350"/>
              <a:buFont typeface="Arial"/>
              <a:buNone/>
            </a:pPr>
            <a:r>
              <a:rPr lang="cs-CZ" sz="5400" b="1" i="0" u="none" strike="noStrike" cap="none">
                <a:solidFill>
                  <a:srgbClr val="FEFEFE"/>
                </a:solidFill>
                <a:latin typeface="Arial"/>
                <a:ea typeface="Arial"/>
                <a:cs typeface="Arial"/>
                <a:sym typeface="Arial"/>
              </a:rPr>
              <a:t>Rozhodnutí soudu</a:t>
            </a:r>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5" descr="http://www.businessinfo.cz/app/content/images/Infografika/OPU/ppbi_insolvence.gif"/>
          <p:cNvPicPr preferRelativeResize="0"/>
          <p:nvPr/>
        </p:nvPicPr>
        <p:blipFill rotWithShape="1">
          <a:blip r:embed="rId3">
            <a:alphaModFix/>
          </a:blip>
          <a:srcRect/>
          <a:stretch/>
        </p:blipFill>
        <p:spPr>
          <a:xfrm>
            <a:off x="397565" y="14608"/>
            <a:ext cx="11859687" cy="6843392"/>
          </a:xfrm>
          <a:prstGeom prst="rect">
            <a:avLst/>
          </a:prstGeom>
          <a:noFill/>
          <a:ln>
            <a:noFill/>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F48A-91DE-8F7B-DF19-409217DD630E}"/>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1FFA5AE4-5641-CDE1-F4C6-DF7D8F210691}"/>
              </a:ext>
            </a:extLst>
          </p:cNvPr>
          <p:cNvSpPr>
            <a:spLocks noGrp="1"/>
          </p:cNvSpPr>
          <p:nvPr>
            <p:ph type="subTitle" idx="1"/>
          </p:nvPr>
        </p:nvSpPr>
        <p:spPr>
          <a:xfrm>
            <a:off x="5921138" y="691411"/>
            <a:ext cx="5394040" cy="5834647"/>
          </a:xfrm>
        </p:spPr>
        <p:txBody>
          <a:bodyPr/>
          <a:lstStyle/>
          <a:p>
            <a:r>
              <a:rPr lang="cs-CZ" dirty="0"/>
              <a:t>§ 136/1 </a:t>
            </a:r>
            <a:r>
              <a:rPr lang="cs-CZ" b="1" dirty="0"/>
              <a:t>Rozhodnutí o úpadku - </a:t>
            </a:r>
            <a:r>
              <a:rPr lang="cs-CZ" dirty="0"/>
              <a:t>údaj o tom, kdy nastávají účinky rozhodnutí o úpadku</a:t>
            </a:r>
          </a:p>
          <a:p>
            <a:endParaRPr lang="cs-CZ" b="1" dirty="0"/>
          </a:p>
          <a:p>
            <a:r>
              <a:rPr lang="cs-CZ" b="1" dirty="0"/>
              <a:t>Rozhodnutí o úpadku</a:t>
            </a:r>
          </a:p>
          <a:p>
            <a:r>
              <a:rPr lang="cs-CZ" dirty="0"/>
              <a:t>§ 136/1 Insolvenční soud vydá rozhodnutí o úpadku, je-li osvědčením nebo dokazováním zjištěno, že dlužník je v úpadku nebo že mu úpadek hrozí.</a:t>
            </a:r>
          </a:p>
          <a:p>
            <a:r>
              <a:rPr lang="cs-CZ" dirty="0"/>
              <a:t>§ 136/3 - V rozhodnutí o úpadku spojeném s rozhodnutím o povolení oddlužení, případně kdykoliv po povolení oddlužení, insolvenční soud přikáže plátci mzdy nebo jiného příjmu dlužníka, aby prováděl srážky za účelem uhrazení zálohy na odměnu a hotové výdaje insolvenčního správce náležící za období do schválení oddlužení.</a:t>
            </a:r>
          </a:p>
          <a:p>
            <a:pPr algn="just"/>
            <a:r>
              <a:rPr lang="cs-CZ" dirty="0"/>
              <a:t>§ 173 - </a:t>
            </a:r>
            <a:r>
              <a:rPr lang="cs-CZ" b="1" dirty="0"/>
              <a:t>Podání přihlášky</a:t>
            </a:r>
          </a:p>
          <a:p>
            <a:endParaRPr lang="cs-CZ" dirty="0"/>
          </a:p>
          <a:p>
            <a:endParaRPr lang="cs-CZ" dirty="0"/>
          </a:p>
          <a:p>
            <a:endParaRPr lang="cs-CZ" dirty="0"/>
          </a:p>
        </p:txBody>
      </p:sp>
      <p:cxnSp>
        <p:nvCxnSpPr>
          <p:cNvPr id="5" name="Přímá spojnice 4">
            <a:extLst>
              <a:ext uri="{FF2B5EF4-FFF2-40B4-BE49-F238E27FC236}">
                <a16:creationId xmlns:a16="http://schemas.microsoft.com/office/drawing/2014/main" id="{37782AE1-5FD0-F8B1-7DC7-C930D86BDF4B}"/>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28ECB1CD-AB2F-1738-9310-2191882005BF}"/>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E5340376-144D-8951-42F4-0B984BFB7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645090"/>
            <a:ext cx="914400" cy="914400"/>
          </a:xfrm>
          <a:prstGeom prst="rect">
            <a:avLst/>
          </a:prstGeom>
        </p:spPr>
      </p:pic>
      <p:cxnSp>
        <p:nvCxnSpPr>
          <p:cNvPr id="4" name="Přímá spojnice 3">
            <a:extLst>
              <a:ext uri="{FF2B5EF4-FFF2-40B4-BE49-F238E27FC236}">
                <a16:creationId xmlns:a16="http://schemas.microsoft.com/office/drawing/2014/main" id="{BF903F92-401F-BC2F-E07C-49244D5ACBD4}"/>
              </a:ext>
            </a:extLst>
          </p:cNvPr>
          <p:cNvCxnSpPr>
            <a:cxnSpLocks/>
          </p:cNvCxnSpPr>
          <p:nvPr/>
        </p:nvCxnSpPr>
        <p:spPr>
          <a:xfrm>
            <a:off x="2970757" y="1102290"/>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cký objekt 6" descr="Deska s klipem, odznak se souvislou výplní">
            <a:extLst>
              <a:ext uri="{FF2B5EF4-FFF2-40B4-BE49-F238E27FC236}">
                <a16:creationId xmlns:a16="http://schemas.microsoft.com/office/drawing/2014/main" id="{35BA8B64-5854-464D-F943-740319E3E7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5611658"/>
            <a:ext cx="914400" cy="914400"/>
          </a:xfrm>
          <a:prstGeom prst="rect">
            <a:avLst/>
          </a:prstGeom>
        </p:spPr>
      </p:pic>
    </p:spTree>
    <p:extLst>
      <p:ext uri="{BB962C8B-B14F-4D97-AF65-F5344CB8AC3E}">
        <p14:creationId xmlns:p14="http://schemas.microsoft.com/office/powerpoint/2010/main" val="197194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911DA7C-52D0-9287-46EB-5BBAD1A7915A}"/>
              </a:ext>
            </a:extLst>
          </p:cNvPr>
          <p:cNvSpPr txBox="1"/>
          <p:nvPr/>
        </p:nvSpPr>
        <p:spPr>
          <a:xfrm>
            <a:off x="2589213" y="4800600"/>
            <a:ext cx="8915400" cy="566738"/>
          </a:xfrm>
          <a:prstGeom prst="rect">
            <a:avLst/>
          </a:prstGeom>
          <a:noFill/>
          <a:ln>
            <a:noFill/>
          </a:ln>
        </p:spPr>
        <p:txBody>
          <a:bodyPr spcFirstLastPara="1" vert="horz" wrap="square" lIns="91425" tIns="91425" rIns="91425" bIns="91425" rtlCol="0" anchor="b" anchorCtr="0">
            <a:normAutofit/>
          </a:bodyPr>
          <a:lstStyle/>
          <a:p>
            <a:pPr>
              <a:lnSpc>
                <a:spcPct val="90000"/>
              </a:lnSpc>
              <a:spcAft>
                <a:spcPts val="600"/>
              </a:spcAft>
              <a:buClr>
                <a:srgbClr val="262626"/>
              </a:buClr>
              <a:buSzPts val="1400"/>
            </a:pPr>
            <a:r>
              <a:rPr lang="en-US" sz="2200" b="1" i="0" u="none" strike="noStrike" kern="1200" cap="none" dirty="0" err="1">
                <a:solidFill>
                  <a:srgbClr val="262626"/>
                </a:solidFill>
                <a:effectLst/>
                <a:latin typeface="Century Gothic"/>
                <a:ea typeface="Century Gothic"/>
                <a:cs typeface="Century Gothic"/>
                <a:sym typeface="Century Gothic"/>
              </a:rPr>
              <a:t>Přihlašování</a:t>
            </a:r>
            <a:r>
              <a:rPr lang="en-US" sz="2200" b="1" i="0" u="none" strike="noStrike" kern="1200" cap="none" dirty="0">
                <a:solidFill>
                  <a:srgbClr val="262626"/>
                </a:solidFill>
                <a:effectLst/>
                <a:latin typeface="Century Gothic"/>
                <a:ea typeface="Century Gothic"/>
                <a:cs typeface="Century Gothic"/>
                <a:sym typeface="Century Gothic"/>
              </a:rPr>
              <a:t> </a:t>
            </a:r>
            <a:r>
              <a:rPr lang="en-US" sz="2200" b="1" i="0" u="none" strike="noStrike" kern="1200" cap="none" dirty="0" err="1">
                <a:solidFill>
                  <a:srgbClr val="262626"/>
                </a:solidFill>
                <a:effectLst/>
                <a:latin typeface="Century Gothic"/>
                <a:ea typeface="Century Gothic"/>
                <a:cs typeface="Century Gothic"/>
                <a:sym typeface="Century Gothic"/>
              </a:rPr>
              <a:t>pohledávek</a:t>
            </a:r>
            <a:r>
              <a:rPr lang="en-US" sz="2200" b="1" i="0" u="none" strike="noStrike" kern="1200" cap="none" dirty="0">
                <a:solidFill>
                  <a:srgbClr val="262626"/>
                </a:solidFill>
                <a:effectLst/>
                <a:latin typeface="Century Gothic"/>
                <a:ea typeface="Century Gothic"/>
                <a:cs typeface="Century Gothic"/>
                <a:sym typeface="Century Gothic"/>
              </a:rPr>
              <a:t> ÚSC do </a:t>
            </a:r>
            <a:r>
              <a:rPr lang="en-US" sz="2200" b="1" i="0" u="none" strike="noStrike" kern="1200" cap="none" dirty="0" err="1">
                <a:solidFill>
                  <a:srgbClr val="262626"/>
                </a:solidFill>
                <a:effectLst/>
                <a:latin typeface="Century Gothic"/>
                <a:ea typeface="Century Gothic"/>
                <a:cs typeface="Century Gothic"/>
                <a:sym typeface="Century Gothic"/>
              </a:rPr>
              <a:t>insolvence</a:t>
            </a:r>
            <a:endParaRPr lang="en-US" sz="2200" b="0" i="0" u="none" strike="noStrike" kern="1200" cap="none" dirty="0">
              <a:solidFill>
                <a:srgbClr val="262626"/>
              </a:solidFill>
              <a:latin typeface="Century Gothic"/>
              <a:ea typeface="Century Gothic"/>
              <a:cs typeface="Century Gothic"/>
              <a:sym typeface="Century Gothic"/>
            </a:endParaRPr>
          </a:p>
        </p:txBody>
      </p:sp>
      <p:pic>
        <p:nvPicPr>
          <p:cNvPr id="14" name="Obrázek 13">
            <a:extLst>
              <a:ext uri="{FF2B5EF4-FFF2-40B4-BE49-F238E27FC236}">
                <a16:creationId xmlns:a16="http://schemas.microsoft.com/office/drawing/2014/main" id="{EB7AFA24-DF09-40BD-776A-7BF16A3E9DC5}"/>
              </a:ext>
            </a:extLst>
          </p:cNvPr>
          <p:cNvPicPr>
            <a:picLocks noChangeAspect="1"/>
          </p:cNvPicPr>
          <p:nvPr/>
        </p:nvPicPr>
        <p:blipFill>
          <a:blip r:embed="rId2"/>
          <a:stretch>
            <a:fillRect/>
          </a:stretch>
        </p:blipFill>
        <p:spPr>
          <a:xfrm>
            <a:off x="2589212" y="645639"/>
            <a:ext cx="8915400" cy="3833622"/>
          </a:xfrm>
          <a:prstGeom prst="rect">
            <a:avLst/>
          </a:prstGeom>
          <a:noFill/>
          <a:ln>
            <a:noFill/>
          </a:ln>
        </p:spPr>
      </p:pic>
      <p:sp>
        <p:nvSpPr>
          <p:cNvPr id="6" name="TextovéPole 5">
            <a:extLst>
              <a:ext uri="{FF2B5EF4-FFF2-40B4-BE49-F238E27FC236}">
                <a16:creationId xmlns:a16="http://schemas.microsoft.com/office/drawing/2014/main" id="{6D796140-BBBC-63CA-7A6A-6BDA7F3BD4EE}"/>
              </a:ext>
            </a:extLst>
          </p:cNvPr>
          <p:cNvSpPr txBox="1"/>
          <p:nvPr/>
        </p:nvSpPr>
        <p:spPr>
          <a:xfrm>
            <a:off x="2589213" y="5367338"/>
            <a:ext cx="8915400" cy="493712"/>
          </a:xfrm>
          <a:prstGeom prst="rect">
            <a:avLst/>
          </a:prstGeom>
          <a:noFill/>
          <a:ln>
            <a:noFill/>
          </a:ln>
        </p:spPr>
        <p:txBody>
          <a:bodyPr spcFirstLastPara="1" vert="horz" wrap="square" lIns="91425" tIns="91425" rIns="91425" bIns="91425" rtlCol="0" anchor="t" anchorCtr="0">
            <a:normAutofit/>
          </a:bodyPr>
          <a:lstStyle/>
          <a:p>
            <a:pPr marL="457200" indent="-228600">
              <a:spcBef>
                <a:spcPts val="1000"/>
              </a:spcBef>
              <a:buClr>
                <a:schemeClr val="accent1"/>
              </a:buClr>
              <a:buSzPts val="1800"/>
            </a:pPr>
            <a:r>
              <a:rPr lang="en-US" sz="1200" b="0" i="0" u="none" strike="noStrike" kern="1200" cap="none">
                <a:solidFill>
                  <a:srgbClr val="3F3F3F"/>
                </a:solidFill>
                <a:latin typeface="Century Gothic"/>
                <a:ea typeface="Century Gothic"/>
                <a:cs typeface="Century Gothic"/>
                <a:sym typeface="Century Gothic"/>
              </a:rPr>
              <a:t>Mgr. Vlastimil Veselý, MBA, LL.M. </a:t>
            </a:r>
          </a:p>
        </p:txBody>
      </p:sp>
    </p:spTree>
    <p:extLst>
      <p:ext uri="{BB962C8B-B14F-4D97-AF65-F5344CB8AC3E}">
        <p14:creationId xmlns:p14="http://schemas.microsoft.com/office/powerpoint/2010/main" val="22476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FCD29-E59E-6206-BF04-CD96EDA91407}"/>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426E48E5-5E14-63E7-0350-83C3285ABE4B}"/>
              </a:ext>
            </a:extLst>
          </p:cNvPr>
          <p:cNvSpPr>
            <a:spLocks noGrp="1"/>
          </p:cNvSpPr>
          <p:nvPr>
            <p:ph type="subTitle" idx="1"/>
          </p:nvPr>
        </p:nvSpPr>
        <p:spPr>
          <a:xfrm>
            <a:off x="5098093" y="691411"/>
            <a:ext cx="7093907" cy="5834647"/>
          </a:xfrm>
        </p:spPr>
        <p:txBody>
          <a:bodyPr/>
          <a:lstStyle/>
          <a:p>
            <a:r>
              <a:rPr lang="cs-CZ" dirty="0"/>
              <a:t>§ 136/1 </a:t>
            </a:r>
            <a:r>
              <a:rPr lang="cs-CZ" b="1" dirty="0"/>
              <a:t>Rozhodnutí o úpadku - </a:t>
            </a:r>
            <a:r>
              <a:rPr lang="cs-CZ" dirty="0"/>
              <a:t>údaj o tom, kdy nastávají účinky rozhodnutí o úpadku</a:t>
            </a:r>
            <a:endParaRPr lang="cs-CZ" b="1" dirty="0"/>
          </a:p>
          <a:p>
            <a:endParaRPr lang="cs-CZ"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 173/1 Podání přihlášky - Věřitelé podávají přihlášky </a:t>
            </a:r>
            <a:r>
              <a:rPr lang="cs-CZ" dirty="0"/>
              <a:t>pohledávek</a:t>
            </a:r>
            <a:r>
              <a:rPr lang="cs-CZ" b="0" i="0" dirty="0">
                <a:solidFill>
                  <a:srgbClr val="000000"/>
                </a:solidFill>
                <a:effectLst/>
                <a:latin typeface="Arial" panose="020B0604020202020204" pitchFamily="34" charset="0"/>
              </a:rPr>
              <a:t> u insolvenčního soudu od zahájení insolvenčního řízení až do uplynutí lhůty stanovené rozhodnutím o úpadku. K přihláškám, které jsou podány později, insolvenční soud nepřihlíží a takto uplatněné pohledávky se v insolvenčním řízení neuspokojují. Věřitelé vykonatelných </a:t>
            </a:r>
            <a:r>
              <a:rPr lang="cs-CZ" dirty="0"/>
              <a:t>pohledávek</a:t>
            </a:r>
            <a:r>
              <a:rPr lang="cs-CZ" b="0" i="0" dirty="0">
                <a:solidFill>
                  <a:srgbClr val="000000"/>
                </a:solidFill>
                <a:effectLst/>
                <a:latin typeface="Arial" panose="020B0604020202020204" pitchFamily="34" charset="0"/>
              </a:rPr>
              <a:t> na náhradu škody nebo nemajetkové újmy způsobené trestným činem nebo na vydání bezdůvodného obohacení získaného trestným činem podávají přihlášky </a:t>
            </a:r>
            <a:r>
              <a:rPr lang="cs-CZ" dirty="0"/>
              <a:t>pohledávek</a:t>
            </a:r>
            <a:r>
              <a:rPr lang="cs-CZ" b="0" i="0" dirty="0">
                <a:solidFill>
                  <a:srgbClr val="000000"/>
                </a:solidFill>
                <a:effectLst/>
                <a:latin typeface="Arial" panose="020B0604020202020204" pitchFamily="34" charset="0"/>
              </a:rPr>
              <a:t> u insolvenčního soudu kdykoli v průběhu insolvenčního řízení, pokud v trestním řízení o tomto trestném činu byl zajištěn majetek v majetkové podstatě dlužníka a přihláška pohledávky byla podána v době, kdy zajištění podle </a:t>
            </a:r>
            <a:r>
              <a:rPr lang="cs-CZ" b="0" i="0" u="none" strike="noStrike" dirty="0">
                <a:solidFill>
                  <a:schemeClr val="tx1"/>
                </a:solidFill>
                <a:effectLst/>
                <a:latin typeface="Arial" panose="020B0604020202020204" pitchFamily="34" charset="0"/>
              </a:rPr>
              <a:t>trestního řádu</a:t>
            </a:r>
            <a:r>
              <a:rPr lang="cs-CZ" b="0" i="0" dirty="0">
                <a:solidFill>
                  <a:schemeClr val="tx1"/>
                </a:solidFill>
                <a:effectLst/>
                <a:latin typeface="Arial" panose="020B0604020202020204" pitchFamily="34" charset="0"/>
              </a:rPr>
              <a:t> trvá</a:t>
            </a:r>
            <a:r>
              <a:rPr lang="cs-CZ" b="0" i="0" dirty="0">
                <a:solidFill>
                  <a:srgbClr val="000000"/>
                </a:solidFill>
                <a:effectLst/>
                <a:latin typeface="Arial" panose="020B0604020202020204" pitchFamily="34" charset="0"/>
              </a:rPr>
              <a:t>.</a:t>
            </a:r>
          </a:p>
          <a:p>
            <a:r>
              <a:rPr lang="cs-CZ" dirty="0"/>
              <a:t>§ 173 - </a:t>
            </a:r>
            <a:r>
              <a:rPr lang="cs-CZ" b="1" dirty="0"/>
              <a:t>Podání přihlášky</a:t>
            </a:r>
          </a:p>
          <a:p>
            <a:endParaRPr lang="cs-CZ" dirty="0"/>
          </a:p>
          <a:p>
            <a:endParaRPr lang="cs-CZ" dirty="0"/>
          </a:p>
          <a:p>
            <a:endParaRPr lang="cs-CZ" dirty="0"/>
          </a:p>
        </p:txBody>
      </p:sp>
      <p:cxnSp>
        <p:nvCxnSpPr>
          <p:cNvPr id="5" name="Přímá spojnice 4">
            <a:extLst>
              <a:ext uri="{FF2B5EF4-FFF2-40B4-BE49-F238E27FC236}">
                <a16:creationId xmlns:a16="http://schemas.microsoft.com/office/drawing/2014/main" id="{A84C54B6-FD14-4B55-887A-F1892F3C8B9D}"/>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55754D53-C3C0-B976-4D8E-40C2FAC10982}"/>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9A61E5A2-DFCA-AA4E-2C2E-5A4371C822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645090"/>
            <a:ext cx="914400" cy="914400"/>
          </a:xfrm>
          <a:prstGeom prst="rect">
            <a:avLst/>
          </a:prstGeom>
        </p:spPr>
      </p:pic>
      <p:cxnSp>
        <p:nvCxnSpPr>
          <p:cNvPr id="4" name="Přímá spojnice 3">
            <a:extLst>
              <a:ext uri="{FF2B5EF4-FFF2-40B4-BE49-F238E27FC236}">
                <a16:creationId xmlns:a16="http://schemas.microsoft.com/office/drawing/2014/main" id="{CCC702BE-13BC-2989-81EC-E63BE9CE7368}"/>
              </a:ext>
            </a:extLst>
          </p:cNvPr>
          <p:cNvCxnSpPr>
            <a:cxnSpLocks/>
          </p:cNvCxnSpPr>
          <p:nvPr/>
        </p:nvCxnSpPr>
        <p:spPr>
          <a:xfrm>
            <a:off x="2970757" y="1102290"/>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cký objekt 6" descr="Deska s klipem, odznak se souvislou výplní">
            <a:extLst>
              <a:ext uri="{FF2B5EF4-FFF2-40B4-BE49-F238E27FC236}">
                <a16:creationId xmlns:a16="http://schemas.microsoft.com/office/drawing/2014/main" id="{73B1FCFD-3ABF-22B6-C5C5-2A948C0D6E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5611658"/>
            <a:ext cx="914400" cy="914400"/>
          </a:xfrm>
          <a:prstGeom prst="rect">
            <a:avLst/>
          </a:prstGeom>
        </p:spPr>
      </p:pic>
    </p:spTree>
    <p:extLst>
      <p:ext uri="{BB962C8B-B14F-4D97-AF65-F5344CB8AC3E}">
        <p14:creationId xmlns:p14="http://schemas.microsoft.com/office/powerpoint/2010/main" val="4134608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4EF3-2C8F-0237-9852-CF2F39863A1E}"/>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54C39377-1280-580C-F46D-B8A7CBB50F04}"/>
              </a:ext>
            </a:extLst>
          </p:cNvPr>
          <p:cNvSpPr>
            <a:spLocks noGrp="1"/>
          </p:cNvSpPr>
          <p:nvPr>
            <p:ph type="subTitle" idx="1"/>
          </p:nvPr>
        </p:nvSpPr>
        <p:spPr>
          <a:xfrm>
            <a:off x="5098093" y="691411"/>
            <a:ext cx="7093907" cy="5834647"/>
          </a:xfrm>
        </p:spPr>
        <p:txBody>
          <a:bodyPr/>
          <a:lstStyle/>
          <a:p>
            <a:r>
              <a:rPr lang="cs-CZ" dirty="0"/>
              <a:t>§ 136/1 </a:t>
            </a:r>
            <a:r>
              <a:rPr lang="cs-CZ" b="1" dirty="0"/>
              <a:t>Rozhodnutí o úpadku - </a:t>
            </a:r>
            <a:r>
              <a:rPr lang="cs-CZ" dirty="0"/>
              <a:t>údaj o tom, kdy nastávají účinky rozhodnutí o úpadku</a:t>
            </a:r>
            <a:endParaRPr lang="cs-CZ" b="1" dirty="0"/>
          </a:p>
          <a:p>
            <a:endParaRPr lang="cs-CZ"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 173/2 Podání přihlášky - Přihlašují se i pohledávky, které již byly uplatněny u soudu, jakož i pohledávky vykonatelné včetně těch, které jsou vymáhány výkonem rozhodnutí nebo exekucí.</a:t>
            </a:r>
          </a:p>
          <a:p>
            <a:endParaRPr lang="cs-CZ"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 173/2 Podání přihlášky - Přihlásit lze i pohledávku nesplatnou nebo pohledávku vázanou na podmínku. Pohledávky věřitelů vázané na splnění rozvazovací podmínky se považují v insolvenčním řízení za nepodmíněné, dokud rozvazovací podmínka není splněna. Na pohledávky věřitelů vázané na splnění odkládací podmínky nemá zahájení insolvenčního řízení vliv.</a:t>
            </a:r>
          </a:p>
          <a:p>
            <a:endParaRPr lang="cs-CZ" b="0" i="0" dirty="0">
              <a:solidFill>
                <a:srgbClr val="000000"/>
              </a:solidFill>
              <a:effectLst/>
              <a:latin typeface="Arial" panose="020B0604020202020204" pitchFamily="34" charset="0"/>
            </a:endParaRPr>
          </a:p>
          <a:p>
            <a:r>
              <a:rPr lang="cs-CZ" dirty="0"/>
              <a:t>§ 173 - </a:t>
            </a:r>
            <a:r>
              <a:rPr lang="cs-CZ" b="1" dirty="0"/>
              <a:t>Podání přihlášky</a:t>
            </a:r>
          </a:p>
          <a:p>
            <a:endParaRPr lang="cs-CZ" dirty="0"/>
          </a:p>
          <a:p>
            <a:endParaRPr lang="cs-CZ" dirty="0"/>
          </a:p>
          <a:p>
            <a:endParaRPr lang="cs-CZ" dirty="0"/>
          </a:p>
        </p:txBody>
      </p:sp>
      <p:cxnSp>
        <p:nvCxnSpPr>
          <p:cNvPr id="5" name="Přímá spojnice 4">
            <a:extLst>
              <a:ext uri="{FF2B5EF4-FFF2-40B4-BE49-F238E27FC236}">
                <a16:creationId xmlns:a16="http://schemas.microsoft.com/office/drawing/2014/main" id="{3DC0D426-E43C-19FD-A68E-152757172DBD}"/>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71B2BE8B-E080-8B7E-C382-B6D686048D16}"/>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60EA609F-6ED7-80B3-91C4-F76364237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645090"/>
            <a:ext cx="914400" cy="914400"/>
          </a:xfrm>
          <a:prstGeom prst="rect">
            <a:avLst/>
          </a:prstGeom>
        </p:spPr>
      </p:pic>
      <p:cxnSp>
        <p:nvCxnSpPr>
          <p:cNvPr id="4" name="Přímá spojnice 3">
            <a:extLst>
              <a:ext uri="{FF2B5EF4-FFF2-40B4-BE49-F238E27FC236}">
                <a16:creationId xmlns:a16="http://schemas.microsoft.com/office/drawing/2014/main" id="{876F3E1F-4C56-6A8F-43C9-E55C431A4A18}"/>
              </a:ext>
            </a:extLst>
          </p:cNvPr>
          <p:cNvCxnSpPr>
            <a:cxnSpLocks/>
          </p:cNvCxnSpPr>
          <p:nvPr/>
        </p:nvCxnSpPr>
        <p:spPr>
          <a:xfrm>
            <a:off x="2970757" y="1102290"/>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cký objekt 6" descr="Deska s klipem, odznak se souvislou výplní">
            <a:extLst>
              <a:ext uri="{FF2B5EF4-FFF2-40B4-BE49-F238E27FC236}">
                <a16:creationId xmlns:a16="http://schemas.microsoft.com/office/drawing/2014/main" id="{5F6C6B92-4035-9491-F1B5-7015542C51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5611658"/>
            <a:ext cx="914400" cy="914400"/>
          </a:xfrm>
          <a:prstGeom prst="rect">
            <a:avLst/>
          </a:prstGeom>
        </p:spPr>
      </p:pic>
    </p:spTree>
    <p:extLst>
      <p:ext uri="{BB962C8B-B14F-4D97-AF65-F5344CB8AC3E}">
        <p14:creationId xmlns:p14="http://schemas.microsoft.com/office/powerpoint/2010/main" val="1457188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F254-8D02-73C5-E9CE-D0219FD5ED68}"/>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C1164EAB-1EA2-3084-E52E-E0BC6BB43B10}"/>
              </a:ext>
            </a:extLst>
          </p:cNvPr>
          <p:cNvSpPr>
            <a:spLocks noGrp="1"/>
          </p:cNvSpPr>
          <p:nvPr>
            <p:ph type="subTitle" idx="1"/>
          </p:nvPr>
        </p:nvSpPr>
        <p:spPr>
          <a:xfrm>
            <a:off x="5098093" y="691411"/>
            <a:ext cx="7093907" cy="5834647"/>
          </a:xfrm>
        </p:spPr>
        <p:txBody>
          <a:bodyPr/>
          <a:lstStyle/>
          <a:p>
            <a:r>
              <a:rPr lang="cs-CZ" dirty="0"/>
              <a:t>§ 136/1 </a:t>
            </a:r>
            <a:r>
              <a:rPr lang="cs-CZ" b="1" dirty="0"/>
              <a:t>Rozhodnutí o úpadku - </a:t>
            </a:r>
            <a:r>
              <a:rPr lang="cs-CZ" dirty="0"/>
              <a:t>údaj o tom, kdy nastávají účinky rozhodnutí o úpadku</a:t>
            </a:r>
            <a:endParaRPr lang="cs-CZ" b="1" dirty="0"/>
          </a:p>
          <a:p>
            <a:endParaRPr lang="cs-CZ"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 173/4 Podání přihlášky - Přihláška pohledávky má pro běh lhůty k promlčení nebo pro zánik práva stejné účinky jako žaloba nebo jiné uplatnění práva u soudu, a to ode dne, kdy došla insolvenčnímu soudu. Přihlášku pohledávky, která je podána u jiného než insolvenčního soudu, postoupí tento soud neprodleně soudu insolvenčnímu, aniž o tom vydává rozhodnutí; účinky spojené s podáním takové přihlášky nastávají dnem, kdy přihláška dojde insolvenčnímu soudu.</a:t>
            </a:r>
            <a:endParaRPr lang="cs-CZ" dirty="0"/>
          </a:p>
          <a:p>
            <a:endParaRPr lang="cs-CZ" b="0" i="0" dirty="0">
              <a:solidFill>
                <a:srgbClr val="000000"/>
              </a:solidFill>
              <a:effectLst/>
              <a:latin typeface="Arial" panose="020B0604020202020204" pitchFamily="34" charset="0"/>
            </a:endParaRPr>
          </a:p>
          <a:p>
            <a:endParaRPr lang="cs-CZ" dirty="0"/>
          </a:p>
          <a:p>
            <a:endParaRPr lang="cs-CZ" dirty="0"/>
          </a:p>
          <a:p>
            <a:endParaRPr lang="cs-CZ" dirty="0"/>
          </a:p>
          <a:p>
            <a:r>
              <a:rPr lang="cs-CZ" dirty="0"/>
              <a:t>§ 173 - </a:t>
            </a:r>
            <a:r>
              <a:rPr lang="cs-CZ" b="1" dirty="0"/>
              <a:t>Podání přihlášky</a:t>
            </a:r>
          </a:p>
          <a:p>
            <a:endParaRPr lang="cs-CZ" dirty="0"/>
          </a:p>
          <a:p>
            <a:endParaRPr lang="cs-CZ" dirty="0"/>
          </a:p>
          <a:p>
            <a:endParaRPr lang="cs-CZ" dirty="0"/>
          </a:p>
        </p:txBody>
      </p:sp>
      <p:cxnSp>
        <p:nvCxnSpPr>
          <p:cNvPr id="5" name="Přímá spojnice 4">
            <a:extLst>
              <a:ext uri="{FF2B5EF4-FFF2-40B4-BE49-F238E27FC236}">
                <a16:creationId xmlns:a16="http://schemas.microsoft.com/office/drawing/2014/main" id="{330A8A85-DF20-2243-8261-B6BD0756A690}"/>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92819E7F-F81B-7992-2B27-5F030D53F011}"/>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DDA46C0A-5287-204C-2861-035779564D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645090"/>
            <a:ext cx="914400" cy="914400"/>
          </a:xfrm>
          <a:prstGeom prst="rect">
            <a:avLst/>
          </a:prstGeom>
        </p:spPr>
      </p:pic>
      <p:cxnSp>
        <p:nvCxnSpPr>
          <p:cNvPr id="4" name="Přímá spojnice 3">
            <a:extLst>
              <a:ext uri="{FF2B5EF4-FFF2-40B4-BE49-F238E27FC236}">
                <a16:creationId xmlns:a16="http://schemas.microsoft.com/office/drawing/2014/main" id="{2E9D8695-CC3A-327A-B0BC-131E2C5079C3}"/>
              </a:ext>
            </a:extLst>
          </p:cNvPr>
          <p:cNvCxnSpPr>
            <a:cxnSpLocks/>
          </p:cNvCxnSpPr>
          <p:nvPr/>
        </p:nvCxnSpPr>
        <p:spPr>
          <a:xfrm>
            <a:off x="2970757" y="1102290"/>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cký objekt 6" descr="Deska s klipem, odznak se souvislou výplní">
            <a:extLst>
              <a:ext uri="{FF2B5EF4-FFF2-40B4-BE49-F238E27FC236}">
                <a16:creationId xmlns:a16="http://schemas.microsoft.com/office/drawing/2014/main" id="{9EF5DABD-A9D4-198B-EB0E-0E5336C976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5106" y="5611658"/>
            <a:ext cx="914400" cy="914400"/>
          </a:xfrm>
          <a:prstGeom prst="rect">
            <a:avLst/>
          </a:prstGeom>
        </p:spPr>
      </p:pic>
    </p:spTree>
    <p:extLst>
      <p:ext uri="{BB962C8B-B14F-4D97-AF65-F5344CB8AC3E}">
        <p14:creationId xmlns:p14="http://schemas.microsoft.com/office/powerpoint/2010/main" val="3839539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0"/>
          <p:cNvSpPr txBox="1"/>
          <p:nvPr/>
        </p:nvSpPr>
        <p:spPr>
          <a:xfrm>
            <a:off x="1847851" y="0"/>
            <a:ext cx="8640763" cy="68634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sz="4400" b="1" i="0" u="sng" strike="noStrike" cap="none" dirty="0">
                <a:solidFill>
                  <a:schemeClr val="hlink"/>
                </a:solidFill>
                <a:latin typeface="Arial"/>
                <a:ea typeface="Arial"/>
                <a:cs typeface="Arial"/>
                <a:sym typeface="Arial"/>
                <a:hlinkClick r:id="rId3"/>
              </a:rPr>
              <a:t>§ 140e</a:t>
            </a:r>
            <a:endParaRPr dirty="0"/>
          </a:p>
          <a:p>
            <a:pPr marL="0" marR="0" lvl="0" indent="0" algn="l" rtl="0">
              <a:lnSpc>
                <a:spcPct val="100000"/>
              </a:lnSpc>
              <a:spcBef>
                <a:spcPts val="0"/>
              </a:spcBef>
              <a:spcAft>
                <a:spcPts val="0"/>
              </a:spcAft>
              <a:buClr>
                <a:srgbClr val="000000"/>
              </a:buClr>
              <a:buSzPts val="1100"/>
              <a:buFont typeface="Arial"/>
              <a:buNone/>
            </a:pPr>
            <a:r>
              <a:rPr lang="cs-CZ" sz="4400" b="1" i="0" u="none" strike="noStrike" cap="none" dirty="0">
                <a:solidFill>
                  <a:srgbClr val="000000"/>
                </a:solidFill>
                <a:latin typeface="Arial"/>
                <a:ea typeface="Arial"/>
                <a:cs typeface="Arial"/>
                <a:sym typeface="Arial"/>
              </a:rPr>
              <a:t>Výkon rozhodnutí a exekuce</a:t>
            </a:r>
            <a:endParaRPr dirty="0"/>
          </a:p>
          <a:p>
            <a:pPr marL="0" marR="0" lvl="0" indent="0" algn="l" rtl="0">
              <a:lnSpc>
                <a:spcPct val="100000"/>
              </a:lnSpc>
              <a:spcBef>
                <a:spcPts val="0"/>
              </a:spcBef>
              <a:spcAft>
                <a:spcPts val="0"/>
              </a:spcAft>
              <a:buClr>
                <a:srgbClr val="000000"/>
              </a:buClr>
              <a:buSzPts val="1100"/>
              <a:buFont typeface="Arial"/>
              <a:buNone/>
            </a:pPr>
            <a:r>
              <a:rPr lang="cs-CZ" sz="4400" b="0" i="1" u="none" strike="noStrike" cap="none" dirty="0">
                <a:solidFill>
                  <a:srgbClr val="000000"/>
                </a:solidFill>
                <a:latin typeface="Arial"/>
                <a:ea typeface="Arial"/>
                <a:cs typeface="Arial"/>
                <a:sym typeface="Arial"/>
              </a:rPr>
              <a:t>(1)</a:t>
            </a:r>
            <a:r>
              <a:rPr lang="cs-CZ" sz="4400" b="0" i="0" u="none" strike="noStrike" cap="none" dirty="0">
                <a:solidFill>
                  <a:srgbClr val="000000"/>
                </a:solidFill>
                <a:latin typeface="Arial"/>
                <a:ea typeface="Arial"/>
                <a:cs typeface="Arial"/>
                <a:sym typeface="Arial"/>
              </a:rPr>
              <a:t> </a:t>
            </a:r>
            <a:r>
              <a:rPr lang="cs-CZ" sz="4400" b="0" i="0" u="sng" strike="noStrike" cap="none" dirty="0">
                <a:solidFill>
                  <a:srgbClr val="000000"/>
                </a:solidFill>
                <a:latin typeface="Arial"/>
                <a:ea typeface="Arial"/>
                <a:cs typeface="Arial"/>
                <a:sym typeface="Arial"/>
              </a:rPr>
              <a:t>V době, po kterou trvají účinky rozhodnutí o úpadku, nelze nařídit nebo zahájit výkon rozhodnutí nebo exekuci, která by postihovala majetek ve vlastnictví dlužníka, jakož i jiný majetek, který náleží do majetkové podstaty</a:t>
            </a:r>
            <a:r>
              <a:rPr lang="cs-CZ" sz="4400" b="0" i="0" u="none" strike="noStrike" cap="none" dirty="0">
                <a:solidFill>
                  <a:srgbClr val="000000"/>
                </a:solidFill>
                <a:latin typeface="Arial"/>
                <a:ea typeface="Arial"/>
                <a:cs typeface="Arial"/>
                <a:sym typeface="Arial"/>
              </a:rPr>
              <a:t>; </a:t>
            </a:r>
            <a:endParaRPr dirty="0"/>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E84B1CA6-62C3-2927-7F39-358EB0758B87}"/>
              </a:ext>
            </a:extLst>
          </p:cNvPr>
          <p:cNvSpPr/>
          <p:nvPr/>
        </p:nvSpPr>
        <p:spPr>
          <a:xfrm>
            <a:off x="3544866" y="1089764"/>
            <a:ext cx="3645074" cy="2016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a:extLst>
              <a:ext uri="{FF2B5EF4-FFF2-40B4-BE49-F238E27FC236}">
                <a16:creationId xmlns:a16="http://schemas.microsoft.com/office/drawing/2014/main" id="{AD55A04C-BB34-6CD8-F91F-4D7B92F8EBBF}"/>
              </a:ext>
            </a:extLst>
          </p:cNvPr>
          <p:cNvPicPr>
            <a:picLocks noChangeAspect="1"/>
          </p:cNvPicPr>
          <p:nvPr/>
        </p:nvPicPr>
        <p:blipFill>
          <a:blip r:embed="rId2"/>
          <a:stretch>
            <a:fillRect/>
          </a:stretch>
        </p:blipFill>
        <p:spPr>
          <a:xfrm>
            <a:off x="1916482" y="0"/>
            <a:ext cx="10275518" cy="6858000"/>
          </a:xfrm>
          <a:prstGeom prst="rect">
            <a:avLst/>
          </a:prstGeom>
        </p:spPr>
      </p:pic>
      <p:sp>
        <p:nvSpPr>
          <p:cNvPr id="10" name="Šipka: doprava 9">
            <a:extLst>
              <a:ext uri="{FF2B5EF4-FFF2-40B4-BE49-F238E27FC236}">
                <a16:creationId xmlns:a16="http://schemas.microsoft.com/office/drawing/2014/main" id="{E795B830-6210-66B3-9A14-32D1DEF13446}"/>
              </a:ext>
            </a:extLst>
          </p:cNvPr>
          <p:cNvSpPr/>
          <p:nvPr/>
        </p:nvSpPr>
        <p:spPr>
          <a:xfrm rot="8753005">
            <a:off x="6425735" y="5480332"/>
            <a:ext cx="2007219" cy="3021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7A0BB72B-0BF3-A6D1-526F-3880D0C75674}"/>
              </a:ext>
            </a:extLst>
          </p:cNvPr>
          <p:cNvSpPr/>
          <p:nvPr/>
        </p:nvSpPr>
        <p:spPr>
          <a:xfrm rot="8753005">
            <a:off x="8720087" y="5311229"/>
            <a:ext cx="2007219" cy="3021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1881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FEAE7D4-6DA6-8034-5448-C07C1E636A02}"/>
              </a:ext>
            </a:extLst>
          </p:cNvPr>
          <p:cNvPicPr>
            <a:picLocks noChangeAspect="1"/>
          </p:cNvPicPr>
          <p:nvPr/>
        </p:nvPicPr>
        <p:blipFill>
          <a:blip r:embed="rId2"/>
          <a:stretch>
            <a:fillRect/>
          </a:stretch>
        </p:blipFill>
        <p:spPr>
          <a:xfrm>
            <a:off x="3546781" y="0"/>
            <a:ext cx="5910370" cy="6858000"/>
          </a:xfrm>
          <a:prstGeom prst="rect">
            <a:avLst/>
          </a:prstGeom>
        </p:spPr>
      </p:pic>
      <p:sp>
        <p:nvSpPr>
          <p:cNvPr id="6" name="Obdélník 5">
            <a:extLst>
              <a:ext uri="{FF2B5EF4-FFF2-40B4-BE49-F238E27FC236}">
                <a16:creationId xmlns:a16="http://schemas.microsoft.com/office/drawing/2014/main" id="{894EED73-B20A-ED4F-5F08-DA184AE9B694}"/>
              </a:ext>
            </a:extLst>
          </p:cNvPr>
          <p:cNvSpPr/>
          <p:nvPr/>
        </p:nvSpPr>
        <p:spPr>
          <a:xfrm>
            <a:off x="4572000" y="275573"/>
            <a:ext cx="3970751" cy="200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50940B2B-D82D-CD6E-2407-B54B78AE8412}"/>
              </a:ext>
            </a:extLst>
          </p:cNvPr>
          <p:cNvSpPr/>
          <p:nvPr/>
        </p:nvSpPr>
        <p:spPr>
          <a:xfrm>
            <a:off x="4421688" y="613775"/>
            <a:ext cx="4121063" cy="1089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8048680-183B-0A08-2915-5B4E4EE58CA4}"/>
              </a:ext>
            </a:extLst>
          </p:cNvPr>
          <p:cNvSpPr/>
          <p:nvPr/>
        </p:nvSpPr>
        <p:spPr>
          <a:xfrm>
            <a:off x="5999967" y="2217107"/>
            <a:ext cx="3306871" cy="325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6F17546-1B90-0557-763E-04BB4140F67B}"/>
              </a:ext>
            </a:extLst>
          </p:cNvPr>
          <p:cNvSpPr/>
          <p:nvPr/>
        </p:nvSpPr>
        <p:spPr>
          <a:xfrm>
            <a:off x="4133589" y="2392471"/>
            <a:ext cx="1866378" cy="30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598D2C25-1963-9AF0-434D-C0DAFA394FB1}"/>
              </a:ext>
            </a:extLst>
          </p:cNvPr>
          <p:cNvSpPr/>
          <p:nvPr/>
        </p:nvSpPr>
        <p:spPr>
          <a:xfrm>
            <a:off x="6413326" y="2893512"/>
            <a:ext cx="2893512" cy="4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FA59AE8A-23CB-E9FF-C099-6D21CCEDC98D}"/>
              </a:ext>
            </a:extLst>
          </p:cNvPr>
          <p:cNvSpPr/>
          <p:nvPr/>
        </p:nvSpPr>
        <p:spPr>
          <a:xfrm>
            <a:off x="4133589" y="3106455"/>
            <a:ext cx="2279737"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DFCDE488-B363-E859-0733-38D416B25C31}"/>
              </a:ext>
            </a:extLst>
          </p:cNvPr>
          <p:cNvSpPr/>
          <p:nvPr/>
        </p:nvSpPr>
        <p:spPr>
          <a:xfrm>
            <a:off x="6895578" y="3607494"/>
            <a:ext cx="964504" cy="100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6A9C2542-302A-AEC0-1ABA-106A917BFC03}"/>
              </a:ext>
            </a:extLst>
          </p:cNvPr>
          <p:cNvSpPr/>
          <p:nvPr/>
        </p:nvSpPr>
        <p:spPr>
          <a:xfrm>
            <a:off x="3983275" y="3256767"/>
            <a:ext cx="5473875" cy="5260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33B5D2C3-D97A-20EA-906E-8AFAE11A1403}"/>
              </a:ext>
            </a:extLst>
          </p:cNvPr>
          <p:cNvSpPr/>
          <p:nvPr/>
        </p:nvSpPr>
        <p:spPr>
          <a:xfrm rot="2705743">
            <a:off x="2354648" y="2551252"/>
            <a:ext cx="2007219" cy="3021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5956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041-49E1-F892-F88C-B23B201819E2}"/>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1E185C4F-1DEB-029E-AF86-3152932B6258}"/>
              </a:ext>
            </a:extLst>
          </p:cNvPr>
          <p:cNvSpPr/>
          <p:nvPr/>
        </p:nvSpPr>
        <p:spPr>
          <a:xfrm>
            <a:off x="4572000" y="275573"/>
            <a:ext cx="3970751" cy="200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7F10655D-8FA6-CD74-DE15-A913905D7634}"/>
              </a:ext>
            </a:extLst>
          </p:cNvPr>
          <p:cNvSpPr/>
          <p:nvPr/>
        </p:nvSpPr>
        <p:spPr>
          <a:xfrm>
            <a:off x="4421688" y="613775"/>
            <a:ext cx="4121063" cy="1089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FC876190-6A62-0E2A-D09D-89EEBB6EC35C}"/>
              </a:ext>
            </a:extLst>
          </p:cNvPr>
          <p:cNvSpPr/>
          <p:nvPr/>
        </p:nvSpPr>
        <p:spPr>
          <a:xfrm>
            <a:off x="5999967" y="2217107"/>
            <a:ext cx="3306871" cy="325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F50B760-8D48-1A51-1193-09844428BCC7}"/>
              </a:ext>
            </a:extLst>
          </p:cNvPr>
          <p:cNvSpPr/>
          <p:nvPr/>
        </p:nvSpPr>
        <p:spPr>
          <a:xfrm>
            <a:off x="4133589" y="2392471"/>
            <a:ext cx="1866378" cy="30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0E401E74-6067-23CC-C576-F473576BA3E2}"/>
              </a:ext>
            </a:extLst>
          </p:cNvPr>
          <p:cNvSpPr/>
          <p:nvPr/>
        </p:nvSpPr>
        <p:spPr>
          <a:xfrm>
            <a:off x="6413326" y="2893512"/>
            <a:ext cx="2893512" cy="4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3C6D753E-FE5B-51D3-5DEE-37670D37C80F}"/>
              </a:ext>
            </a:extLst>
          </p:cNvPr>
          <p:cNvSpPr/>
          <p:nvPr/>
        </p:nvSpPr>
        <p:spPr>
          <a:xfrm>
            <a:off x="4133589" y="3106455"/>
            <a:ext cx="2279737"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8F836B4A-B15D-2034-C680-50C4A01BA045}"/>
              </a:ext>
            </a:extLst>
          </p:cNvPr>
          <p:cNvSpPr/>
          <p:nvPr/>
        </p:nvSpPr>
        <p:spPr>
          <a:xfrm>
            <a:off x="6895578" y="3607494"/>
            <a:ext cx="964504" cy="100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id="{0363AB3A-777F-250D-81EF-67FC8590DE82}"/>
              </a:ext>
            </a:extLst>
          </p:cNvPr>
          <p:cNvPicPr>
            <a:picLocks noChangeAspect="1"/>
          </p:cNvPicPr>
          <p:nvPr/>
        </p:nvPicPr>
        <p:blipFill>
          <a:blip r:embed="rId2"/>
          <a:stretch>
            <a:fillRect/>
          </a:stretch>
        </p:blipFill>
        <p:spPr>
          <a:xfrm>
            <a:off x="1302707" y="1103081"/>
            <a:ext cx="10889293" cy="5109033"/>
          </a:xfrm>
          <a:prstGeom prst="rect">
            <a:avLst/>
          </a:prstGeom>
        </p:spPr>
      </p:pic>
      <p:sp>
        <p:nvSpPr>
          <p:cNvPr id="4" name="Šipka: doprava 3">
            <a:extLst>
              <a:ext uri="{FF2B5EF4-FFF2-40B4-BE49-F238E27FC236}">
                <a16:creationId xmlns:a16="http://schemas.microsoft.com/office/drawing/2014/main" id="{97EE9AE2-9EB2-2E6C-1633-F3DB547B0E0E}"/>
              </a:ext>
            </a:extLst>
          </p:cNvPr>
          <p:cNvSpPr/>
          <p:nvPr/>
        </p:nvSpPr>
        <p:spPr>
          <a:xfrm rot="2705743">
            <a:off x="83587" y="2460438"/>
            <a:ext cx="2007219" cy="3021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0B356E53-9352-4093-66B0-8096187832D1}"/>
              </a:ext>
            </a:extLst>
          </p:cNvPr>
          <p:cNvSpPr/>
          <p:nvPr/>
        </p:nvSpPr>
        <p:spPr>
          <a:xfrm>
            <a:off x="1189974" y="3256767"/>
            <a:ext cx="3620022" cy="5260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69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E87BE15-3063-4269-95BB-6B3C89711CD7}"/>
              </a:ext>
            </a:extLst>
          </p:cNvPr>
          <p:cNvSpPr txBox="1"/>
          <p:nvPr/>
        </p:nvSpPr>
        <p:spPr>
          <a:xfrm>
            <a:off x="981075" y="581025"/>
            <a:ext cx="10820400" cy="4093428"/>
          </a:xfrm>
          <a:prstGeom prst="rect">
            <a:avLst/>
          </a:prstGeom>
          <a:noFill/>
        </p:spPr>
        <p:txBody>
          <a:bodyPr wrap="square">
            <a:spAutoFit/>
          </a:bodyPr>
          <a:lstStyle/>
          <a:p>
            <a:pPr algn="just"/>
            <a:r>
              <a:rPr lang="cs-CZ" sz="4000" b="1" i="0" dirty="0">
                <a:solidFill>
                  <a:srgbClr val="FF8400"/>
                </a:solidFill>
                <a:effectLst/>
                <a:latin typeface="Arial" panose="020B0604020202020204" pitchFamily="34" charset="0"/>
              </a:rPr>
              <a:t>§ 243</a:t>
            </a:r>
          </a:p>
          <a:p>
            <a:pPr algn="l"/>
            <a:r>
              <a:rPr lang="cs-CZ" sz="2800" b="1" i="0" dirty="0">
                <a:solidFill>
                  <a:srgbClr val="08A8F8"/>
                </a:solidFill>
                <a:effectLst/>
                <a:latin typeface="Arial" panose="020B0604020202020204" pitchFamily="34" charset="0"/>
              </a:rPr>
              <a:t>Účinky insolvenčního řízení na daňové řízení</a:t>
            </a:r>
          </a:p>
          <a:p>
            <a:endParaRPr lang="cs-CZ" sz="3200" b="1" i="0" dirty="0">
              <a:solidFill>
                <a:srgbClr val="000000"/>
              </a:solidFill>
              <a:effectLst/>
              <a:latin typeface="Arial" panose="020B0604020202020204" pitchFamily="34" charset="0"/>
            </a:endParaRPr>
          </a:p>
          <a:p>
            <a:r>
              <a:rPr lang="cs-CZ" sz="3200" b="1" i="0" dirty="0">
                <a:solidFill>
                  <a:srgbClr val="000000"/>
                </a:solidFill>
                <a:effectLst/>
                <a:latin typeface="Arial" panose="020B0604020202020204" pitchFamily="34" charset="0"/>
              </a:rPr>
              <a:t>Ukončením přezkumného jednání nebo schválením zprávy o přezkumu soudem </a:t>
            </a:r>
            <a:r>
              <a:rPr lang="cs-CZ" sz="3200" b="1" i="0" dirty="0">
                <a:solidFill>
                  <a:srgbClr val="FF0000"/>
                </a:solidFill>
                <a:effectLst/>
                <a:latin typeface="Arial" panose="020B0604020202020204" pitchFamily="34" charset="0"/>
              </a:rPr>
              <a:t>nabývá nepravomocné rozhodnutí v nalézacím řízení týkajícím se pohledávek, které nejsou pohledávkami za majetkovou podstatou, právní moci.</a:t>
            </a:r>
            <a:endParaRPr lang="cs-CZ" sz="3200" b="1" dirty="0">
              <a:solidFill>
                <a:srgbClr val="FF0000"/>
              </a:solidFill>
            </a:endParaRPr>
          </a:p>
        </p:txBody>
      </p:sp>
    </p:spTree>
    <p:extLst>
      <p:ext uri="{BB962C8B-B14F-4D97-AF65-F5344CB8AC3E}">
        <p14:creationId xmlns:p14="http://schemas.microsoft.com/office/powerpoint/2010/main" val="4102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0"/>
          <p:cNvSpPr txBox="1"/>
          <p:nvPr/>
        </p:nvSpPr>
        <p:spPr>
          <a:xfrm>
            <a:off x="1847851" y="0"/>
            <a:ext cx="8640763" cy="68634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sz="4400" b="1" i="0" u="sng" strike="noStrike" cap="none" dirty="0">
                <a:solidFill>
                  <a:schemeClr val="hlink"/>
                </a:solidFill>
                <a:latin typeface="Arial"/>
                <a:ea typeface="Arial"/>
                <a:cs typeface="Arial"/>
                <a:sym typeface="Arial"/>
                <a:hlinkClick r:id="rId3"/>
              </a:rPr>
              <a:t>§ 140e</a:t>
            </a:r>
            <a:endParaRPr dirty="0"/>
          </a:p>
          <a:p>
            <a:pPr marL="0" marR="0" lvl="0" indent="0" algn="l" rtl="0">
              <a:lnSpc>
                <a:spcPct val="100000"/>
              </a:lnSpc>
              <a:spcBef>
                <a:spcPts val="0"/>
              </a:spcBef>
              <a:spcAft>
                <a:spcPts val="0"/>
              </a:spcAft>
              <a:buClr>
                <a:srgbClr val="000000"/>
              </a:buClr>
              <a:buSzPts val="1100"/>
              <a:buFont typeface="Arial"/>
              <a:buNone/>
            </a:pPr>
            <a:r>
              <a:rPr lang="cs-CZ" sz="4400" b="1" i="0" u="none" strike="noStrike" cap="none" dirty="0">
                <a:solidFill>
                  <a:srgbClr val="000000"/>
                </a:solidFill>
                <a:latin typeface="Arial"/>
                <a:ea typeface="Arial"/>
                <a:cs typeface="Arial"/>
                <a:sym typeface="Arial"/>
              </a:rPr>
              <a:t>Výkon rozhodnutí a exekuce</a:t>
            </a:r>
            <a:endParaRPr dirty="0"/>
          </a:p>
          <a:p>
            <a:pPr marL="0" marR="0" lvl="0" indent="0" algn="l" rtl="0">
              <a:lnSpc>
                <a:spcPct val="100000"/>
              </a:lnSpc>
              <a:spcBef>
                <a:spcPts val="0"/>
              </a:spcBef>
              <a:spcAft>
                <a:spcPts val="0"/>
              </a:spcAft>
              <a:buClr>
                <a:srgbClr val="000000"/>
              </a:buClr>
              <a:buSzPts val="1100"/>
              <a:buFont typeface="Arial"/>
              <a:buNone/>
            </a:pPr>
            <a:r>
              <a:rPr lang="cs-CZ" sz="4400" b="0" i="1" u="none" strike="noStrike" cap="none" dirty="0">
                <a:solidFill>
                  <a:srgbClr val="000000"/>
                </a:solidFill>
                <a:latin typeface="Arial"/>
                <a:ea typeface="Arial"/>
                <a:cs typeface="Arial"/>
                <a:sym typeface="Arial"/>
              </a:rPr>
              <a:t>(1)</a:t>
            </a:r>
            <a:r>
              <a:rPr lang="cs-CZ" sz="4400" b="0" i="0" u="none" strike="noStrike" cap="none" dirty="0">
                <a:solidFill>
                  <a:srgbClr val="000000"/>
                </a:solidFill>
                <a:latin typeface="Arial"/>
                <a:ea typeface="Arial"/>
                <a:cs typeface="Arial"/>
                <a:sym typeface="Arial"/>
              </a:rPr>
              <a:t> </a:t>
            </a:r>
            <a:r>
              <a:rPr lang="cs-CZ" sz="4400" b="0" i="0" u="sng" strike="noStrike" cap="none" dirty="0">
                <a:solidFill>
                  <a:srgbClr val="000000"/>
                </a:solidFill>
                <a:latin typeface="Arial"/>
                <a:ea typeface="Arial"/>
                <a:cs typeface="Arial"/>
                <a:sym typeface="Arial"/>
              </a:rPr>
              <a:t>V době, po kterou trvají účinky rozhodnutí o úpadku, nelze nařídit nebo zahájit výkon rozhodnutí nebo exekuci, která by postihovala majetek ve vlastnictví dlužníka, jakož i jiný majetek, který náleží do majetkové podstaty</a:t>
            </a:r>
            <a:r>
              <a:rPr lang="cs-CZ" sz="4400" b="0" i="0" u="none" strike="noStrike" cap="none" dirty="0">
                <a:solidFill>
                  <a:srgbClr val="000000"/>
                </a:solidFill>
                <a:latin typeface="Arial"/>
                <a:ea typeface="Arial"/>
                <a:cs typeface="Arial"/>
                <a:sym typeface="Arial"/>
              </a:rPr>
              <a:t>; </a:t>
            </a:r>
            <a:endParaRPr dirty="0"/>
          </a:p>
        </p:txBody>
      </p:sp>
    </p:spTree>
    <p:extLst>
      <p:ext uri="{BB962C8B-B14F-4D97-AF65-F5344CB8AC3E}">
        <p14:creationId xmlns:p14="http://schemas.microsoft.com/office/powerpoint/2010/main" val="428162494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1"/>
          <p:cNvSpPr/>
          <p:nvPr/>
        </p:nvSpPr>
        <p:spPr>
          <a:xfrm>
            <a:off x="1803400" y="622638"/>
            <a:ext cx="9918700" cy="52014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EB Garamond"/>
              <a:buNone/>
            </a:pPr>
            <a:r>
              <a:rPr lang="cs-CZ" sz="4800" b="1" i="0" u="none" strike="noStrike" cap="none">
                <a:solidFill>
                  <a:schemeClr val="dk1"/>
                </a:solidFill>
                <a:latin typeface="EB Garamond"/>
                <a:ea typeface="EB Garamond"/>
                <a:cs typeface="EB Garamond"/>
                <a:sym typeface="EB Garamond"/>
              </a:rPr>
              <a:t>Letecké povinnosti může být zbaven ten, kdo je uznán za psychicky narušeného, a zároveň požádá o uvolnění. Ovšem to, že o uvolnění požádá, svědčí o jeho psychickém zdraví, takže být uvolněn nemůže! </a:t>
            </a:r>
            <a:endParaRPr/>
          </a:p>
          <a:p>
            <a:pPr marL="0" marR="0" lvl="0" indent="0" algn="l" rtl="0">
              <a:lnSpc>
                <a:spcPct val="100000"/>
              </a:lnSpc>
              <a:spcBef>
                <a:spcPts val="0"/>
              </a:spcBef>
              <a:spcAft>
                <a:spcPts val="0"/>
              </a:spcAft>
              <a:buClr>
                <a:schemeClr val="dk1"/>
              </a:buClr>
              <a:buSzPts val="1100"/>
              <a:buFont typeface="Century Gothic"/>
              <a:buNone/>
            </a:pPr>
            <a:r>
              <a:rPr lang="cs-CZ" sz="4400" b="1" i="0" u="none" strike="noStrike" cap="none">
                <a:solidFill>
                  <a:schemeClr val="dk1"/>
                </a:solidFill>
                <a:latin typeface="Century Gothic"/>
                <a:ea typeface="Century Gothic"/>
                <a:cs typeface="Century Gothic"/>
                <a:sym typeface="Century Gothic"/>
              </a:rPr>
              <a:t>(Hlava XXII- Joseph Heller)</a:t>
            </a:r>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909626" y="3771954"/>
            <a:ext cx="661181" cy="461665"/>
          </a:xfrm>
          <a:prstGeom prst="rect">
            <a:avLst/>
          </a:prstGeom>
          <a:noFill/>
        </p:spPr>
        <p:txBody>
          <a:bodyPr wrap="square" rtlCol="0">
            <a:spAutoFit/>
          </a:bodyPr>
          <a:lstStyle/>
          <a:p>
            <a:r>
              <a:rPr lang="cs-CZ" sz="2400" b="1" dirty="0">
                <a:solidFill>
                  <a:schemeClr val="bg1"/>
                </a:solidFill>
              </a:rPr>
              <a:t>DŘ</a:t>
            </a:r>
          </a:p>
        </p:txBody>
      </p:sp>
      <p:sp>
        <p:nvSpPr>
          <p:cNvPr id="3" name="TextovéPole 2">
            <a:extLst>
              <a:ext uri="{FF2B5EF4-FFF2-40B4-BE49-F238E27FC236}">
                <a16:creationId xmlns:a16="http://schemas.microsoft.com/office/drawing/2014/main" id="{E0E4EAF8-3BBF-4A66-9A20-12118A35A2AA}"/>
              </a:ext>
            </a:extLst>
          </p:cNvPr>
          <p:cNvSpPr txBox="1"/>
          <p:nvPr/>
        </p:nvSpPr>
        <p:spPr>
          <a:xfrm>
            <a:off x="835269" y="562708"/>
            <a:ext cx="11356732" cy="3754874"/>
          </a:xfrm>
          <a:prstGeom prst="rect">
            <a:avLst/>
          </a:prstGeom>
          <a:noFill/>
        </p:spPr>
        <p:txBody>
          <a:bodyPr wrap="square" rtlCol="0">
            <a:spAutoFit/>
          </a:bodyPr>
          <a:lstStyle/>
          <a:p>
            <a:r>
              <a:rPr lang="cs-CZ" b="1" dirty="0"/>
              <a:t>Realizace</a:t>
            </a:r>
            <a:r>
              <a:rPr lang="cs-CZ" dirty="0"/>
              <a:t>										</a:t>
            </a:r>
            <a:r>
              <a:rPr lang="cs-CZ" b="1" dirty="0"/>
              <a:t>Alternativa</a:t>
            </a:r>
          </a:p>
          <a:p>
            <a:endParaRPr lang="cs-CZ" dirty="0"/>
          </a:p>
          <a:p>
            <a:r>
              <a:rPr lang="cs-CZ" dirty="0"/>
              <a:t>08,30 – 09,00 		přihlášení účastníků			08,30 – 09,00 		přihlášení účastníků</a:t>
            </a:r>
          </a:p>
          <a:p>
            <a:r>
              <a:rPr lang="cs-CZ" dirty="0"/>
              <a:t>09,00 – 09,45 		první část				09,00 – 10,30 		první a druhá část</a:t>
            </a:r>
          </a:p>
          <a:p>
            <a:r>
              <a:rPr lang="cs-CZ" dirty="0"/>
              <a:t>09,45 – 10,00		přestávka				10,30 – 10,40		přestávka</a:t>
            </a:r>
          </a:p>
          <a:p>
            <a:r>
              <a:rPr lang="cs-CZ" dirty="0"/>
              <a:t>10,00 – 10,45		druhá část				10,40 – 12,10		třetí a čtvrtá část</a:t>
            </a:r>
          </a:p>
          <a:p>
            <a:r>
              <a:rPr lang="cs-CZ" dirty="0"/>
              <a:t>10,45 – 11,00		přestávka				12,10 – 12,30		přestávka</a:t>
            </a:r>
          </a:p>
          <a:p>
            <a:r>
              <a:rPr lang="cs-CZ" dirty="0"/>
              <a:t>11,00 – 11,45		třetí část				12,30 – 14,00		pátá a šestá část</a:t>
            </a:r>
          </a:p>
          <a:p>
            <a:r>
              <a:rPr lang="cs-CZ" dirty="0"/>
              <a:t>11,45 – 12,00		přestávka</a:t>
            </a:r>
          </a:p>
          <a:p>
            <a:r>
              <a:rPr lang="cs-CZ" dirty="0"/>
              <a:t>12,00 – 12,45		čtvrtá část</a:t>
            </a:r>
          </a:p>
          <a:p>
            <a:r>
              <a:rPr lang="cs-CZ" dirty="0"/>
              <a:t>12,45 – 13,00		přestávka		</a:t>
            </a:r>
            <a:r>
              <a:rPr lang="cs-CZ" b="1" dirty="0">
                <a:solidFill>
                  <a:srgbClr val="FF0000"/>
                </a:solidFill>
              </a:rPr>
              <a:t>Podmínky pro vydání osvědčení:</a:t>
            </a:r>
          </a:p>
          <a:p>
            <a:r>
              <a:rPr lang="cs-CZ" dirty="0"/>
              <a:t>13,00 – 13,45		pátá část		</a:t>
            </a:r>
            <a:r>
              <a:rPr lang="cs-CZ" b="1" dirty="0"/>
              <a:t>- Přítomnost po celou dobu akreditovaného kurzu –</a:t>
            </a:r>
          </a:p>
          <a:p>
            <a:r>
              <a:rPr lang="cs-CZ" dirty="0"/>
              <a:t>13,45 – 14,00		přestávka		</a:t>
            </a:r>
            <a:r>
              <a:rPr lang="cs-CZ" b="1" dirty="0"/>
              <a:t>zaznamenáno výukovým programem</a:t>
            </a:r>
          </a:p>
          <a:p>
            <a:r>
              <a:rPr lang="cs-CZ" dirty="0"/>
              <a:t>14,00 – 14,45		šestá část 		</a:t>
            </a:r>
            <a:r>
              <a:rPr lang="cs-CZ" b="1" dirty="0"/>
              <a:t>- Vyplnění závěrečného zpětného dotazníku</a:t>
            </a:r>
          </a:p>
          <a:p>
            <a:r>
              <a:rPr lang="cs-CZ" b="1" dirty="0"/>
              <a:t>					- Osvědčení zasíláme do datových stránek obce/města/MČ</a:t>
            </a:r>
          </a:p>
          <a:p>
            <a:endParaRPr lang="cs-CZ" b="1" dirty="0"/>
          </a:p>
          <a:p>
            <a:endParaRPr lang="cs-CZ" dirty="0"/>
          </a:p>
        </p:txBody>
      </p:sp>
    </p:spTree>
    <p:extLst>
      <p:ext uri="{BB962C8B-B14F-4D97-AF65-F5344CB8AC3E}">
        <p14:creationId xmlns:p14="http://schemas.microsoft.com/office/powerpoint/2010/main" val="590511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8" descr="http://t2.gstatic.com/images?q=tbn:ANd9GcTc940o3DkEv5dj9eX8ArJD6VvNo1KsyIVucmoJ3AXQeQfnDXkwmK_YGAE2"/>
          <p:cNvPicPr preferRelativeResize="0"/>
          <p:nvPr/>
        </p:nvPicPr>
        <p:blipFill rotWithShape="1">
          <a:blip r:embed="rId3">
            <a:alphaModFix/>
          </a:blip>
          <a:srcRect/>
          <a:stretch/>
        </p:blipFill>
        <p:spPr>
          <a:xfrm>
            <a:off x="180975" y="0"/>
            <a:ext cx="10153650" cy="6858000"/>
          </a:xfrm>
          <a:prstGeom prst="rect">
            <a:avLst/>
          </a:prstGeom>
          <a:noFill/>
          <a:ln>
            <a:noFill/>
          </a:ln>
        </p:spPr>
      </p:pic>
      <p:sp>
        <p:nvSpPr>
          <p:cNvPr id="431" name="Google Shape;431;p58"/>
          <p:cNvSpPr txBox="1"/>
          <p:nvPr/>
        </p:nvSpPr>
        <p:spPr>
          <a:xfrm>
            <a:off x="2095500" y="5956563"/>
            <a:ext cx="775084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Nutnost přihlášení pohledávek???</a:t>
            </a:r>
            <a:endParaRPr/>
          </a:p>
        </p:txBody>
      </p:sp>
      <p:sp>
        <p:nvSpPr>
          <p:cNvPr id="432" name="Google Shape;432;p58"/>
          <p:cNvSpPr txBox="1"/>
          <p:nvPr/>
        </p:nvSpPr>
        <p:spPr>
          <a:xfrm>
            <a:off x="4057650" y="5306219"/>
            <a:ext cx="4903788"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Přihláška pohledávky</a:t>
            </a:r>
            <a:endParaRPr dirty="0"/>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5"/>
          <p:cNvSpPr txBox="1"/>
          <p:nvPr/>
        </p:nvSpPr>
        <p:spPr>
          <a:xfrm>
            <a:off x="2069432" y="653725"/>
            <a:ext cx="9611944" cy="581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700"/>
              <a:buFont typeface="Arial"/>
              <a:buNone/>
            </a:pPr>
            <a:r>
              <a:rPr lang="cs-CZ" sz="2800" b="1" i="0" u="none" strike="noStrike" cap="none" dirty="0">
                <a:solidFill>
                  <a:srgbClr val="FF0000"/>
                </a:solidFill>
                <a:latin typeface="Arial"/>
                <a:ea typeface="Arial"/>
                <a:cs typeface="Arial"/>
                <a:sym typeface="Arial"/>
              </a:rPr>
              <a:t>§ 170 Insolvenčního zákona</a:t>
            </a:r>
            <a:endParaRPr dirty="0"/>
          </a:p>
          <a:p>
            <a:pPr marL="0" marR="0" lvl="0" indent="0" algn="l" rtl="0">
              <a:lnSpc>
                <a:spcPct val="100000"/>
              </a:lnSpc>
              <a:spcBef>
                <a:spcPts val="0"/>
              </a:spcBef>
              <a:spcAft>
                <a:spcPts val="0"/>
              </a:spcAft>
              <a:buClr>
                <a:schemeClr val="dk1"/>
              </a:buClr>
              <a:buSzPts val="7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700"/>
              <a:buFont typeface="Arial"/>
              <a:buNone/>
            </a:pPr>
            <a:r>
              <a:rPr lang="cs-CZ" sz="2800" b="1" i="0" u="sng" strike="noStrike" cap="none" dirty="0">
                <a:solidFill>
                  <a:schemeClr val="dk1"/>
                </a:solidFill>
                <a:latin typeface="Arial"/>
                <a:ea typeface="Arial"/>
                <a:cs typeface="Arial"/>
                <a:sym typeface="Arial"/>
              </a:rPr>
              <a:t>V insolvenčním řízení se </a:t>
            </a:r>
            <a:r>
              <a:rPr lang="cs-CZ" sz="2800" b="1" i="0" u="sng" strike="noStrike" cap="none" dirty="0">
                <a:solidFill>
                  <a:srgbClr val="FF0000"/>
                </a:solidFill>
                <a:latin typeface="Arial"/>
                <a:ea typeface="Arial"/>
                <a:cs typeface="Arial"/>
                <a:sym typeface="Arial"/>
              </a:rPr>
              <a:t>neuspokojují </a:t>
            </a:r>
            <a:r>
              <a:rPr lang="cs-CZ" sz="2800" b="0" i="0" u="none" strike="noStrike" cap="none" dirty="0">
                <a:solidFill>
                  <a:schemeClr val="dk1"/>
                </a:solidFill>
                <a:latin typeface="Arial"/>
                <a:ea typeface="Arial"/>
                <a:cs typeface="Arial"/>
                <a:sym typeface="Arial"/>
              </a:rPr>
              <a:t>žádným ze způsobů řešení úpadku, není-li dále stanoveno jinak,</a:t>
            </a:r>
            <a:endParaRPr dirty="0"/>
          </a:p>
          <a:p>
            <a:pPr marL="0" marR="0" lvl="0" indent="0" algn="l" rtl="0">
              <a:lnSpc>
                <a:spcPct val="100000"/>
              </a:lnSpc>
              <a:spcBef>
                <a:spcPts val="0"/>
              </a:spcBef>
              <a:spcAft>
                <a:spcPts val="0"/>
              </a:spcAft>
              <a:buClr>
                <a:schemeClr val="dk1"/>
              </a:buClr>
              <a:buSzPts val="7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700"/>
              <a:buFont typeface="Arial"/>
              <a:buNone/>
            </a:pPr>
            <a:r>
              <a:rPr lang="cs-CZ" sz="2800" b="0" i="0" u="none" strike="noStrike" cap="none" dirty="0">
                <a:solidFill>
                  <a:schemeClr val="dk1"/>
                </a:solidFill>
                <a:latin typeface="Arial"/>
                <a:ea typeface="Arial"/>
                <a:cs typeface="Arial"/>
                <a:sym typeface="Arial"/>
              </a:rPr>
              <a:t>d) </a:t>
            </a:r>
            <a:r>
              <a:rPr lang="cs-CZ" sz="2800" b="1" i="0" u="sng" strike="noStrike" cap="none" dirty="0">
                <a:solidFill>
                  <a:schemeClr val="dk1"/>
                </a:solidFill>
                <a:latin typeface="Arial"/>
                <a:ea typeface="Arial"/>
                <a:cs typeface="Arial"/>
                <a:sym typeface="Arial"/>
              </a:rPr>
              <a:t>Mimosmluvní sankce postihující majetek dlužníka</a:t>
            </a:r>
            <a:r>
              <a:rPr lang="cs-CZ" sz="2800" b="0" i="0" u="none" strike="noStrike" cap="none" dirty="0">
                <a:solidFill>
                  <a:schemeClr val="dk1"/>
                </a:solidFill>
                <a:latin typeface="Arial"/>
                <a:ea typeface="Arial"/>
                <a:cs typeface="Arial"/>
                <a:sym typeface="Arial"/>
              </a:rPr>
              <a:t>, s výjimkou penále za nezaplacení daní, poplatků a jiných obdobných peněžitých plnění, pojistného na sociální zabezpečení, příspěvku na státní politiku zaměstnanosti a pojistného za veřejné zdravotní pojištění, pokud povinnost zaplatit toto penále vznikla před rozhodnutím o úpadku.</a:t>
            </a:r>
            <a:endParaRPr dirty="0"/>
          </a:p>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BA5C040-D747-7938-3ADE-B0DD9F8B9920}"/>
              </a:ext>
            </a:extLst>
          </p:cNvPr>
          <p:cNvSpPr txBox="1"/>
          <p:nvPr/>
        </p:nvSpPr>
        <p:spPr>
          <a:xfrm>
            <a:off x="760520" y="582067"/>
            <a:ext cx="10670959" cy="5693866"/>
          </a:xfrm>
          <a:prstGeom prst="rect">
            <a:avLst/>
          </a:prstGeom>
          <a:noFill/>
        </p:spPr>
        <p:txBody>
          <a:bodyPr wrap="square">
            <a:spAutoFit/>
          </a:bodyPr>
          <a:lstStyle/>
          <a:p>
            <a:pPr algn="just"/>
            <a:r>
              <a:rPr lang="cs-CZ" sz="2400" b="1" i="0" dirty="0">
                <a:solidFill>
                  <a:srgbClr val="FF8400"/>
                </a:solidFill>
                <a:effectLst/>
                <a:latin typeface="Arial" panose="020B0604020202020204" pitchFamily="34" charset="0"/>
              </a:rPr>
              <a:t>§ 173</a:t>
            </a:r>
          </a:p>
          <a:p>
            <a:pPr algn="l"/>
            <a:r>
              <a:rPr lang="cs-CZ" sz="2400" b="1" i="0" dirty="0">
                <a:solidFill>
                  <a:srgbClr val="08A8F8"/>
                </a:solidFill>
                <a:effectLst/>
                <a:latin typeface="Arial" panose="020B0604020202020204" pitchFamily="34" charset="0"/>
              </a:rPr>
              <a:t>Podání přihlášky</a:t>
            </a:r>
          </a:p>
          <a:p>
            <a:pPr algn="just"/>
            <a:r>
              <a:rPr lang="cs-CZ" sz="2400" b="1" i="0" dirty="0">
                <a:solidFill>
                  <a:srgbClr val="000000"/>
                </a:solidFill>
                <a:effectLst/>
                <a:latin typeface="Arial" panose="020B0604020202020204" pitchFamily="34" charset="0"/>
              </a:rPr>
              <a:t>(1)</a:t>
            </a:r>
            <a:r>
              <a:rPr lang="cs-CZ" sz="2400" b="0" i="0" dirty="0">
                <a:solidFill>
                  <a:srgbClr val="000000"/>
                </a:solidFill>
                <a:effectLst/>
                <a:latin typeface="Arial" panose="020B0604020202020204" pitchFamily="34" charset="0"/>
              </a:rPr>
              <a:t> Věřitelé podávají přihlášky pohledávek u insolvenčního soudu od zahájení insolvenčního řízení až do uplynutí lhůty stanovené rozhodnutím o úpadku. </a:t>
            </a:r>
            <a:r>
              <a:rPr lang="cs-CZ" sz="2400" b="1" i="0" dirty="0">
                <a:solidFill>
                  <a:srgbClr val="FF0000"/>
                </a:solidFill>
                <a:effectLst/>
                <a:latin typeface="Arial" panose="020B0604020202020204" pitchFamily="34" charset="0"/>
              </a:rPr>
              <a:t>K přihláškám, které jsou podány </a:t>
            </a:r>
            <a:r>
              <a:rPr lang="cs-CZ" sz="2400" b="1" i="0" u="sng" dirty="0">
                <a:solidFill>
                  <a:srgbClr val="FF0000"/>
                </a:solidFill>
                <a:effectLst/>
                <a:latin typeface="Arial" panose="020B0604020202020204" pitchFamily="34" charset="0"/>
              </a:rPr>
              <a:t>později</a:t>
            </a:r>
            <a:r>
              <a:rPr lang="cs-CZ" sz="2400" b="1" i="0" dirty="0">
                <a:solidFill>
                  <a:srgbClr val="FF0000"/>
                </a:solidFill>
                <a:effectLst/>
                <a:latin typeface="Arial" panose="020B0604020202020204" pitchFamily="34" charset="0"/>
              </a:rPr>
              <a:t>, insolvenční soud </a:t>
            </a:r>
            <a:r>
              <a:rPr lang="cs-CZ" sz="2400" b="1" i="0" u="sng" dirty="0">
                <a:solidFill>
                  <a:srgbClr val="FF0000"/>
                </a:solidFill>
                <a:effectLst/>
                <a:latin typeface="Arial" panose="020B0604020202020204" pitchFamily="34" charset="0"/>
              </a:rPr>
              <a:t>nepřihlíží</a:t>
            </a:r>
            <a:r>
              <a:rPr lang="cs-CZ" sz="2400" b="1" i="0" dirty="0">
                <a:solidFill>
                  <a:srgbClr val="FF0000"/>
                </a:solidFill>
                <a:effectLst/>
                <a:latin typeface="Arial" panose="020B0604020202020204" pitchFamily="34" charset="0"/>
              </a:rPr>
              <a:t> </a:t>
            </a:r>
            <a:r>
              <a:rPr lang="cs-CZ" sz="2400" b="1" i="0" dirty="0">
                <a:solidFill>
                  <a:srgbClr val="000000"/>
                </a:solidFill>
                <a:effectLst/>
                <a:latin typeface="Arial" panose="020B0604020202020204" pitchFamily="34" charset="0"/>
              </a:rPr>
              <a:t>a takto uplatněné pohledávky se v insolvenčním řízení neuspokojují.</a:t>
            </a:r>
          </a:p>
          <a:p>
            <a:pPr algn="just"/>
            <a:endParaRPr lang="cs-CZ" sz="2400" b="1" dirty="0">
              <a:solidFill>
                <a:srgbClr val="000000"/>
              </a:solidFill>
              <a:latin typeface="Arial" panose="020B0604020202020204" pitchFamily="34" charset="0"/>
            </a:endParaRPr>
          </a:p>
          <a:p>
            <a:pPr algn="just"/>
            <a:r>
              <a:rPr lang="cs-CZ" sz="2400" b="1" i="0" dirty="0">
                <a:solidFill>
                  <a:srgbClr val="FF8400"/>
                </a:solidFill>
                <a:effectLst/>
                <a:latin typeface="Arial" panose="020B0604020202020204" pitchFamily="34" charset="0"/>
              </a:rPr>
              <a:t>§ 185</a:t>
            </a:r>
          </a:p>
          <a:p>
            <a:pPr algn="just"/>
            <a:r>
              <a:rPr lang="cs-CZ" sz="2400" b="0" i="0" dirty="0">
                <a:solidFill>
                  <a:srgbClr val="000000"/>
                </a:solidFill>
                <a:effectLst/>
                <a:latin typeface="Arial" panose="020B0604020202020204" pitchFamily="34" charset="0"/>
              </a:rPr>
              <a:t>Jestliže v průběhu insolvenčního řízení nastala skutečnost, na základě které se podle tohoto zákona </a:t>
            </a:r>
            <a:r>
              <a:rPr lang="cs-CZ" sz="2400" b="1" i="0" u="sng" dirty="0">
                <a:solidFill>
                  <a:srgbClr val="000000"/>
                </a:solidFill>
                <a:effectLst/>
                <a:latin typeface="Arial" panose="020B0604020202020204" pitchFamily="34" charset="0"/>
              </a:rPr>
              <a:t>k přihlášce pohledávky nebo k přihlášené pohledávce nepřihlíží, insolvenční soud odmítne přihlášku rozhodnutím</a:t>
            </a:r>
            <a:r>
              <a:rPr lang="cs-CZ" sz="2400" b="0" i="0" dirty="0">
                <a:solidFill>
                  <a:srgbClr val="000000"/>
                </a:solidFill>
                <a:effectLst/>
                <a:latin typeface="Arial" panose="020B0604020202020204" pitchFamily="34" charset="0"/>
              </a:rPr>
              <a:t>, proti kterému může podat odvolání jen přihlášený věřitel. Právní mocí takového rozhodnutí účast tohoto věřitele v insolvenčním řízení končí; o tom insolvenční soud přihlášeného věřitele uvědomí ve výroku rozhodnutí.</a:t>
            </a:r>
          </a:p>
          <a:p>
            <a:pPr algn="just"/>
            <a:endParaRPr lang="cs-CZ" sz="2800" b="1"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20623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51B8DAD-3CF4-BD04-8B3A-AE9445169C34}"/>
              </a:ext>
            </a:extLst>
          </p:cNvPr>
          <p:cNvSpPr txBox="1"/>
          <p:nvPr/>
        </p:nvSpPr>
        <p:spPr>
          <a:xfrm>
            <a:off x="550415" y="337351"/>
            <a:ext cx="11212497" cy="5632311"/>
          </a:xfrm>
          <a:prstGeom prst="rect">
            <a:avLst/>
          </a:prstGeom>
          <a:noFill/>
        </p:spPr>
        <p:txBody>
          <a:bodyPr wrap="square">
            <a:spAutoFit/>
          </a:bodyPr>
          <a:lstStyle/>
          <a:p>
            <a:r>
              <a:rPr lang="cs-CZ" sz="2400" b="1" i="0" dirty="0">
                <a:solidFill>
                  <a:srgbClr val="212529"/>
                </a:solidFill>
                <a:effectLst/>
              </a:rPr>
              <a:t>K přihlášce pohledávky, kterou nelze přezkoumat pro její vady nebo neúplnost</a:t>
            </a:r>
            <a:r>
              <a:rPr lang="cs-CZ" sz="2400" b="0" i="0" dirty="0">
                <a:solidFill>
                  <a:srgbClr val="212529"/>
                </a:solidFill>
                <a:effectLst/>
              </a:rPr>
              <a:t>, </a:t>
            </a:r>
            <a:r>
              <a:rPr lang="cs-CZ" sz="2400" b="1" i="0" dirty="0">
                <a:solidFill>
                  <a:srgbClr val="212529"/>
                </a:solidFill>
                <a:effectLst/>
              </a:rPr>
              <a:t>se</a:t>
            </a:r>
            <a:r>
              <a:rPr lang="cs-CZ" sz="2400" b="0" i="0" dirty="0">
                <a:solidFill>
                  <a:srgbClr val="212529"/>
                </a:solidFill>
                <a:effectLst/>
              </a:rPr>
              <a:t> ve smyslu § 185 ve spojení s ustanovením § 188 odst. 2 IZ </a:t>
            </a:r>
            <a:r>
              <a:rPr lang="cs-CZ" sz="2400" b="1" i="0" dirty="0">
                <a:solidFill>
                  <a:srgbClr val="212529"/>
                </a:solidFill>
                <a:effectLst/>
              </a:rPr>
              <a:t>nepřihlíží (nezvratně) ode dne, kdy přihlašovateli pohledávky marně uplynula lhůta určená mu insolvenčním správcem v řádné výzvě k </a:t>
            </a:r>
            <a:r>
              <a:rPr lang="cs-CZ" sz="2400" b="1" i="0" u="sng" dirty="0">
                <a:solidFill>
                  <a:srgbClr val="212529"/>
                </a:solidFill>
                <a:effectLst/>
              </a:rPr>
              <a:t>odstranění vad přihlášky</a:t>
            </a:r>
            <a:r>
              <a:rPr lang="cs-CZ" sz="2400" b="1" i="0" dirty="0">
                <a:solidFill>
                  <a:srgbClr val="212529"/>
                </a:solidFill>
                <a:effectLst/>
              </a:rPr>
              <a:t>.</a:t>
            </a:r>
            <a:r>
              <a:rPr lang="cs-CZ" sz="2400" b="0" i="0" dirty="0">
                <a:solidFill>
                  <a:srgbClr val="212529"/>
                </a:solidFill>
                <a:effectLst/>
              </a:rPr>
              <a:t> </a:t>
            </a:r>
          </a:p>
          <a:p>
            <a:endParaRPr lang="cs-CZ" b="1" i="0" dirty="0">
              <a:solidFill>
                <a:srgbClr val="212529"/>
              </a:solidFill>
              <a:effectLst/>
            </a:endParaRPr>
          </a:p>
          <a:p>
            <a:r>
              <a:rPr lang="cs-CZ" b="1" i="0" dirty="0">
                <a:solidFill>
                  <a:srgbClr val="212529"/>
                </a:solidFill>
                <a:effectLst/>
              </a:rPr>
              <a:t>K tomu viz usnesení Vrchního soudu v Praze </a:t>
            </a:r>
            <a:r>
              <a:rPr lang="cs-CZ" b="1" i="0" dirty="0" err="1">
                <a:solidFill>
                  <a:srgbClr val="212529"/>
                </a:solidFill>
                <a:effectLst/>
              </a:rPr>
              <a:t>sp</a:t>
            </a:r>
            <a:r>
              <a:rPr lang="cs-CZ" b="1" i="0" dirty="0">
                <a:solidFill>
                  <a:srgbClr val="212529"/>
                </a:solidFill>
                <a:effectLst/>
              </a:rPr>
              <a:t>. zn. KSUL 45 INS 150/2008, 1 VSPH 103/2008 ze dne 16. 7. 2008</a:t>
            </a:r>
            <a:r>
              <a:rPr lang="cs-CZ" b="0" i="0" dirty="0">
                <a:solidFill>
                  <a:srgbClr val="212529"/>
                </a:solidFill>
                <a:effectLst/>
              </a:rPr>
              <a:t>, uveřejněné </a:t>
            </a:r>
            <a:r>
              <a:rPr lang="cs-CZ" b="1" i="0" dirty="0">
                <a:solidFill>
                  <a:srgbClr val="212529"/>
                </a:solidFill>
                <a:effectLst/>
              </a:rPr>
              <a:t>pod č. 37/2009 Sbírky soudních rozhodnutí a stanovisek </a:t>
            </a:r>
            <a:r>
              <a:rPr lang="cs-CZ" b="0" i="0" dirty="0">
                <a:solidFill>
                  <a:srgbClr val="212529"/>
                </a:solidFill>
                <a:effectLst/>
              </a:rPr>
              <a:t>(dále R 37/2009). </a:t>
            </a:r>
          </a:p>
          <a:p>
            <a:endParaRPr lang="cs-CZ" dirty="0">
              <a:solidFill>
                <a:srgbClr val="212529"/>
              </a:solidFill>
            </a:endParaRPr>
          </a:p>
          <a:p>
            <a:pPr algn="just"/>
            <a:r>
              <a:rPr lang="cs-CZ" b="0" i="0" dirty="0">
                <a:solidFill>
                  <a:srgbClr val="212529"/>
                </a:solidFill>
                <a:effectLst/>
              </a:rPr>
              <a:t>Dále viz</a:t>
            </a:r>
            <a:r>
              <a:rPr lang="cs-CZ" b="1" i="0" dirty="0">
                <a:solidFill>
                  <a:srgbClr val="212529"/>
                </a:solidFill>
                <a:effectLst/>
              </a:rPr>
              <a:t> usnesení Nejvyššího soudu sen. zn. 29 NSCŘ 39/2014 ze dne 27. 11. 2014</a:t>
            </a:r>
            <a:r>
              <a:rPr lang="cs-CZ" b="0" i="0" dirty="0">
                <a:solidFill>
                  <a:srgbClr val="212529"/>
                </a:solidFill>
                <a:effectLst/>
              </a:rPr>
              <a:t>, uveřejněné</a:t>
            </a:r>
            <a:r>
              <a:rPr lang="cs-CZ" b="1" i="0" dirty="0">
                <a:solidFill>
                  <a:srgbClr val="212529"/>
                </a:solidFill>
                <a:effectLst/>
              </a:rPr>
              <a:t> pod č. 39/2015 Sbírky soudních rozhodnutí a stanovisek </a:t>
            </a:r>
            <a:r>
              <a:rPr lang="cs-CZ" b="0" i="0" dirty="0">
                <a:solidFill>
                  <a:srgbClr val="212529"/>
                </a:solidFill>
                <a:effectLst/>
              </a:rPr>
              <a:t>s právní větou:</a:t>
            </a:r>
          </a:p>
          <a:p>
            <a:pPr algn="just"/>
            <a:endParaRPr lang="cs-CZ" b="0" i="0" dirty="0">
              <a:solidFill>
                <a:srgbClr val="212529"/>
              </a:solidFill>
              <a:effectLst/>
            </a:endParaRPr>
          </a:p>
          <a:p>
            <a:pPr algn="just"/>
            <a:r>
              <a:rPr lang="cs-CZ" sz="2400" b="1" i="1" dirty="0">
                <a:solidFill>
                  <a:srgbClr val="212529"/>
                </a:solidFill>
                <a:effectLst/>
              </a:rPr>
              <a:t>Jestliže vady nebo neúplnost přihlášky</a:t>
            </a:r>
            <a:r>
              <a:rPr lang="cs-CZ" sz="2400" b="0" i="1" dirty="0">
                <a:solidFill>
                  <a:srgbClr val="212529"/>
                </a:solidFill>
                <a:effectLst/>
              </a:rPr>
              <a:t> pohledávky do insolvenčního řízení, které brání jejímu zařazení na seznam přihlášených pohledávek [§ 189 odst. 1 IZ (věta druhá), v rozhodném znění], </a:t>
            </a:r>
            <a:r>
              <a:rPr lang="cs-CZ" sz="2400" b="1" i="1" dirty="0">
                <a:solidFill>
                  <a:srgbClr val="212529"/>
                </a:solidFill>
                <a:effectLst/>
              </a:rPr>
              <a:t>nebrání současně posouzení včasnosti přihlášky, takže lze uzavřít, že</a:t>
            </a:r>
            <a:r>
              <a:rPr lang="cs-CZ" sz="2400" b="0" i="1" dirty="0">
                <a:solidFill>
                  <a:srgbClr val="212529"/>
                </a:solidFill>
                <a:effectLst/>
              </a:rPr>
              <a:t> přihláška </a:t>
            </a:r>
            <a:r>
              <a:rPr lang="cs-CZ" sz="2400" b="1" i="1" dirty="0">
                <a:solidFill>
                  <a:srgbClr val="212529"/>
                </a:solidFill>
                <a:effectLst/>
              </a:rPr>
              <a:t>je opožděná</a:t>
            </a:r>
            <a:r>
              <a:rPr lang="cs-CZ" sz="2400" b="0" i="1" dirty="0">
                <a:solidFill>
                  <a:srgbClr val="212529"/>
                </a:solidFill>
                <a:effectLst/>
              </a:rPr>
              <a:t>, </a:t>
            </a:r>
            <a:r>
              <a:rPr lang="cs-CZ" sz="2400" b="1" i="1" dirty="0">
                <a:solidFill>
                  <a:srgbClr val="212529"/>
                </a:solidFill>
                <a:effectLst/>
              </a:rPr>
              <a:t>lze přihlášku </a:t>
            </a:r>
            <a:r>
              <a:rPr lang="cs-CZ" sz="2400" b="0" i="1" dirty="0">
                <a:solidFill>
                  <a:srgbClr val="212529"/>
                </a:solidFill>
                <a:effectLst/>
              </a:rPr>
              <a:t>pohledávky </a:t>
            </a:r>
            <a:r>
              <a:rPr lang="cs-CZ" sz="2400" b="1" i="1" dirty="0">
                <a:solidFill>
                  <a:srgbClr val="212529"/>
                </a:solidFill>
                <a:effectLst/>
              </a:rPr>
              <a:t>z tohoto důvodu odmítnout </a:t>
            </a:r>
            <a:r>
              <a:rPr lang="cs-CZ" sz="2400" b="0" i="1" dirty="0">
                <a:solidFill>
                  <a:srgbClr val="212529"/>
                </a:solidFill>
                <a:effectLst/>
              </a:rPr>
              <a:t>(§ 173 odst. 1, § 185 IZ), </a:t>
            </a:r>
            <a:r>
              <a:rPr lang="cs-CZ" sz="2400" b="1" i="1" dirty="0">
                <a:solidFill>
                  <a:srgbClr val="212529"/>
                </a:solidFill>
                <a:effectLst/>
              </a:rPr>
              <a:t>aniž by předtím bylo nutné odstraňovat vady přihlášky.</a:t>
            </a:r>
            <a:endParaRPr lang="cs-CZ" sz="2400" b="0" i="0" dirty="0">
              <a:solidFill>
                <a:srgbClr val="212529"/>
              </a:solidFill>
              <a:effectLst/>
            </a:endParaRPr>
          </a:p>
          <a:p>
            <a:endParaRPr lang="cs-CZ" dirty="0"/>
          </a:p>
        </p:txBody>
      </p:sp>
    </p:spTree>
    <p:extLst>
      <p:ext uri="{BB962C8B-B14F-4D97-AF65-F5344CB8AC3E}">
        <p14:creationId xmlns:p14="http://schemas.microsoft.com/office/powerpoint/2010/main" val="91748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41B344-E602-969E-8379-C417B1FF9152}"/>
              </a:ext>
            </a:extLst>
          </p:cNvPr>
          <p:cNvSpPr txBox="1"/>
          <p:nvPr/>
        </p:nvSpPr>
        <p:spPr>
          <a:xfrm>
            <a:off x="612559" y="319596"/>
            <a:ext cx="11310152" cy="6001643"/>
          </a:xfrm>
          <a:prstGeom prst="rect">
            <a:avLst/>
          </a:prstGeom>
          <a:noFill/>
        </p:spPr>
        <p:txBody>
          <a:bodyPr wrap="square">
            <a:spAutoFit/>
          </a:bodyPr>
          <a:lstStyle/>
          <a:p>
            <a:r>
              <a:rPr lang="cs-CZ" sz="2400" b="1" i="1" dirty="0">
                <a:solidFill>
                  <a:srgbClr val="212529"/>
                </a:solidFill>
                <a:effectLst/>
              </a:rPr>
              <a:t>Insolvenční soud dospěje po přezkoumání náležitostí přihlášky k závěru, že přihláška pohledávky vskutku má vady nebo je neúplná, pro tyto nedostatky ji nelze přezkoumat a přihlašovatel pohledávky tyto nedostatky ve správně stanovené lhůtě neodstranil, ač k tomu byl insolvenčním správcem řádně vyzván, v takovém případě bude namístě přihlášku - bez další výzvy - odmítnout</a:t>
            </a:r>
            <a:r>
              <a:rPr lang="cs-CZ" sz="2400" b="0" i="1" dirty="0">
                <a:solidFill>
                  <a:srgbClr val="212529"/>
                </a:solidFill>
                <a:effectLst/>
              </a:rPr>
              <a:t> (</a:t>
            </a:r>
            <a:r>
              <a:rPr lang="cs-CZ" sz="2400" b="0" i="0" dirty="0">
                <a:solidFill>
                  <a:srgbClr val="212529"/>
                </a:solidFill>
                <a:effectLst/>
              </a:rPr>
              <a:t>§ 185 IZ</a:t>
            </a:r>
            <a:r>
              <a:rPr lang="cs-CZ" sz="2400" b="0" i="1" dirty="0">
                <a:solidFill>
                  <a:srgbClr val="212529"/>
                </a:solidFill>
                <a:effectLst/>
              </a:rPr>
              <a:t>).</a:t>
            </a:r>
          </a:p>
          <a:p>
            <a:endParaRPr lang="cs-CZ" sz="2400" i="1" dirty="0">
              <a:solidFill>
                <a:srgbClr val="212529"/>
              </a:solidFill>
            </a:endParaRPr>
          </a:p>
          <a:p>
            <a:r>
              <a:rPr lang="cs-CZ" sz="2400" i="1" dirty="0">
                <a:solidFill>
                  <a:srgbClr val="212529"/>
                </a:solidFill>
              </a:rPr>
              <a:t>-----</a:t>
            </a:r>
          </a:p>
          <a:p>
            <a:endParaRPr lang="cs-CZ" sz="2400" i="1" dirty="0">
              <a:solidFill>
                <a:srgbClr val="212529"/>
              </a:solidFill>
            </a:endParaRPr>
          </a:p>
          <a:p>
            <a:r>
              <a:rPr lang="cs-CZ" sz="2400" b="1" i="1" dirty="0">
                <a:solidFill>
                  <a:srgbClr val="000000"/>
                </a:solidFill>
                <a:effectLst/>
              </a:rPr>
              <a:t>Prostřednictvím usnesení o odmítnutí přihlášky podle § 185 insolvenčního zákona se v insolvenčním řízení deklaruje již dříve nastalá skutečnost, s jejíž existencí spojuje insolvenční zákon ten důsledek, že se nepřihlíží k přihlášce pohledávky nebo k přihlášené pohledávce.</a:t>
            </a:r>
          </a:p>
          <a:p>
            <a:r>
              <a:rPr lang="cs-CZ" sz="2400" b="0" i="0" dirty="0">
                <a:solidFill>
                  <a:srgbClr val="000000"/>
                </a:solidFill>
                <a:effectLst/>
              </a:rPr>
              <a:t>(srov. důvody v usnesení Nejvyššího soudu ze dne 16. prosince 2009, sen. zn. 29 NSČR 18/2009,</a:t>
            </a:r>
            <a:endParaRPr lang="cs-CZ" sz="2400" b="0" i="1" dirty="0">
              <a:solidFill>
                <a:srgbClr val="212529"/>
              </a:solidFill>
              <a:effectLst/>
            </a:endParaRPr>
          </a:p>
          <a:p>
            <a:endParaRPr lang="cs-CZ" sz="2400" i="1" dirty="0">
              <a:solidFill>
                <a:srgbClr val="212529"/>
              </a:solidFill>
            </a:endParaRPr>
          </a:p>
          <a:p>
            <a:endParaRPr lang="cs-CZ" sz="2400" dirty="0"/>
          </a:p>
        </p:txBody>
      </p:sp>
    </p:spTree>
    <p:extLst>
      <p:ext uri="{BB962C8B-B14F-4D97-AF65-F5344CB8AC3E}">
        <p14:creationId xmlns:p14="http://schemas.microsoft.com/office/powerpoint/2010/main" val="1106331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(NE)Přihlašování pokut</a:t>
            </a:r>
            <a:endParaRPr dirty="0"/>
          </a:p>
        </p:txBody>
      </p:sp>
    </p:spTree>
    <p:extLst>
      <p:ext uri="{BB962C8B-B14F-4D97-AF65-F5344CB8AC3E}">
        <p14:creationId xmlns:p14="http://schemas.microsoft.com/office/powerpoint/2010/main" val="1956886314"/>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8F88AE-93D3-6092-A09A-31DDA204428E}"/>
              </a:ext>
            </a:extLst>
          </p:cNvPr>
          <p:cNvSpPr txBox="1"/>
          <p:nvPr/>
        </p:nvSpPr>
        <p:spPr>
          <a:xfrm>
            <a:off x="195308" y="117693"/>
            <a:ext cx="11825057" cy="6340197"/>
          </a:xfrm>
          <a:prstGeom prst="rect">
            <a:avLst/>
          </a:prstGeom>
          <a:noFill/>
        </p:spPr>
        <p:txBody>
          <a:bodyPr wrap="square">
            <a:spAutoFit/>
          </a:bodyPr>
          <a:lstStyle/>
          <a:p>
            <a:r>
              <a:rPr lang="cs-CZ" sz="2800" dirty="0"/>
              <a:t>Jestliže </a:t>
            </a:r>
            <a:r>
              <a:rPr lang="cs-CZ" sz="2800" b="1" dirty="0"/>
              <a:t>přihlášená pohledávka </a:t>
            </a:r>
            <a:r>
              <a:rPr lang="cs-CZ" sz="2800" dirty="0"/>
              <a:t>byla</a:t>
            </a:r>
            <a:r>
              <a:rPr lang="cs-CZ" sz="2800" b="1" dirty="0"/>
              <a:t> popřena insolvenčním správcem, věřitel </a:t>
            </a:r>
            <a:r>
              <a:rPr lang="cs-CZ" sz="2800" dirty="0"/>
              <a:t>této</a:t>
            </a:r>
            <a:r>
              <a:rPr lang="cs-CZ" sz="2800" b="1" dirty="0"/>
              <a:t> popřené pohledávky může uplatnit své právo žalobou na určení </a:t>
            </a:r>
            <a:r>
              <a:rPr lang="cs-CZ" sz="2800" dirty="0"/>
              <a:t>pravosti, výše nebo </a:t>
            </a:r>
            <a:r>
              <a:rPr lang="cs-CZ" sz="2800" b="1" dirty="0"/>
              <a:t>pořadí </a:t>
            </a:r>
            <a:r>
              <a:rPr lang="cs-CZ" sz="2800" dirty="0"/>
              <a:t>popřené pohledávky podanou </a:t>
            </a:r>
            <a:r>
              <a:rPr lang="cs-CZ" sz="2800" b="1" dirty="0"/>
              <a:t>u insolvenčního soudu </a:t>
            </a:r>
            <a:r>
              <a:rPr lang="cs-CZ" sz="2800" dirty="0"/>
              <a:t>(§ 198 odst. 1 IZ), tedy u soudu, před nímž insolvenční řízení probíhá [§ 2 písm. b) IZ], a který je k projednání této žaloby příslušný dle § 7a písm. a) IZ a § 7b odst. 4 IZ. Jedná se o</a:t>
            </a:r>
            <a:r>
              <a:rPr lang="cs-CZ" sz="2800" b="1" dirty="0"/>
              <a:t> tzv. „odporovou žalobu” </a:t>
            </a:r>
            <a:r>
              <a:rPr lang="cs-CZ" sz="2800" dirty="0"/>
              <a:t>(nezaměňovat s odpůrčí žalobou)</a:t>
            </a:r>
            <a:r>
              <a:rPr lang="cs-CZ" sz="2800" b="1" dirty="0"/>
              <a:t>; řízení o ní je incidenčním sporem</a:t>
            </a:r>
            <a:r>
              <a:rPr lang="cs-CZ" sz="2800" dirty="0"/>
              <a:t> [§ 159 odst. 1 písm. b) IZ].</a:t>
            </a:r>
          </a:p>
          <a:p>
            <a:endParaRPr lang="cs-CZ" sz="2800" dirty="0"/>
          </a:p>
          <a:p>
            <a:r>
              <a:rPr lang="cs-CZ" sz="2800" b="1" dirty="0"/>
              <a:t>Pohledávky přihlašované z pokut (obecně), jsou již vykonatelné. Je zde tedy pravomocně určena výše pohledávky a zároveň i její splatnost (rozhodnutím, popřípadě listinou, která je exekučním titulem, na jejichž základě se pohledávka stala vykonatelnou, byl totiž stanoven jen základ a výše pohledávky). </a:t>
            </a:r>
            <a:r>
              <a:rPr lang="cs-CZ" sz="2800" b="1" dirty="0">
                <a:solidFill>
                  <a:srgbClr val="FF0000"/>
                </a:solidFill>
              </a:rPr>
              <a:t>Insolvenční správce ji tedy může vyloučit pouze z pořadí. </a:t>
            </a:r>
          </a:p>
          <a:p>
            <a:endParaRPr lang="cs-CZ" sz="2400" dirty="0"/>
          </a:p>
          <a:p>
            <a:endParaRPr lang="cs-CZ" dirty="0"/>
          </a:p>
        </p:txBody>
      </p:sp>
    </p:spTree>
    <p:extLst>
      <p:ext uri="{BB962C8B-B14F-4D97-AF65-F5344CB8AC3E}">
        <p14:creationId xmlns:p14="http://schemas.microsoft.com/office/powerpoint/2010/main" val="116394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5972AB4-50AF-2B67-1C52-E3D6EC0285FC}"/>
              </a:ext>
            </a:extLst>
          </p:cNvPr>
          <p:cNvSpPr txBox="1"/>
          <p:nvPr/>
        </p:nvSpPr>
        <p:spPr>
          <a:xfrm>
            <a:off x="426128" y="239697"/>
            <a:ext cx="11523216" cy="6555641"/>
          </a:xfrm>
          <a:prstGeom prst="rect">
            <a:avLst/>
          </a:prstGeom>
          <a:noFill/>
        </p:spPr>
        <p:txBody>
          <a:bodyPr wrap="square">
            <a:spAutoFit/>
          </a:bodyPr>
          <a:lstStyle/>
          <a:p>
            <a:r>
              <a:rPr lang="cs-CZ" sz="2800" dirty="0"/>
              <a:t>V případě, že insolvenční správce popřel pohledávku </a:t>
            </a:r>
            <a:r>
              <a:rPr lang="cs-CZ" sz="2800" b="1" u="sng" dirty="0"/>
              <a:t>jen co do jejího pořadí</a:t>
            </a:r>
            <a:r>
              <a:rPr lang="cs-CZ" sz="2800" dirty="0"/>
              <a:t>, je na věřiteli popřené pohledávky, aby popřené pořadí příslušnou určovací žalobou obhajoval (viz. závěry </a:t>
            </a:r>
            <a:r>
              <a:rPr lang="cs-CZ" sz="2800" b="1" dirty="0"/>
              <a:t>usnesení Nejvyššího soudu </a:t>
            </a:r>
            <a:r>
              <a:rPr lang="cs-CZ" sz="2800" b="1" dirty="0" err="1"/>
              <a:t>sp</a:t>
            </a:r>
            <a:r>
              <a:rPr lang="cs-CZ" sz="2800" b="1" dirty="0"/>
              <a:t>. zn. 29 </a:t>
            </a:r>
            <a:r>
              <a:rPr lang="cs-CZ" sz="2800" b="1" dirty="0" err="1"/>
              <a:t>ICdo</a:t>
            </a:r>
            <a:r>
              <a:rPr lang="cs-CZ" sz="2800" b="1" dirty="0"/>
              <a:t> 11/2012 [KSPH 41 INS 10743/2010, 41 </a:t>
            </a:r>
            <a:r>
              <a:rPr lang="cs-CZ" sz="2800" b="1" dirty="0" err="1"/>
              <a:t>ICm</a:t>
            </a:r>
            <a:r>
              <a:rPr lang="cs-CZ" sz="2800" b="1" dirty="0"/>
              <a:t> 1122/2011] ze dne 28. 2. 2013</a:t>
            </a:r>
            <a:r>
              <a:rPr lang="cs-CZ" sz="2800" dirty="0"/>
              <a:t>, uveřejněného </a:t>
            </a:r>
            <a:r>
              <a:rPr lang="cs-CZ" sz="2800" b="1" dirty="0"/>
              <a:t>pod č. 66/2013 Sbírky soudních rozhodnutí a stanovisek</a:t>
            </a:r>
            <a:r>
              <a:rPr lang="cs-CZ" sz="2800" dirty="0"/>
              <a:t> -R 66/2013), podle nichž </a:t>
            </a:r>
            <a:r>
              <a:rPr lang="cs-CZ" sz="2800" b="1" dirty="0"/>
              <a:t>spor o pořadí pohledávky </a:t>
            </a:r>
            <a:r>
              <a:rPr lang="cs-CZ" sz="2800" dirty="0"/>
              <a:t>pro účely jejího uspokojení v insolvenčním řízení je </a:t>
            </a:r>
            <a:r>
              <a:rPr lang="cs-CZ" sz="2800" b="1" dirty="0"/>
              <a:t>vždy</a:t>
            </a:r>
            <a:r>
              <a:rPr lang="cs-CZ" sz="2800" dirty="0"/>
              <a:t> (s výjimkou popření pořadí jiným přihlášeným věřitelem) </a:t>
            </a:r>
            <a:r>
              <a:rPr lang="cs-CZ" sz="2800" b="1" dirty="0"/>
              <a:t>sporem zahajovaným věřitelem, který pohledávku přihlásil</a:t>
            </a:r>
            <a:r>
              <a:rPr lang="cs-CZ" sz="2800" dirty="0"/>
              <a:t> (přihlášeným věřitelem). To platí </a:t>
            </a:r>
            <a:r>
              <a:rPr lang="cs-CZ" sz="2800" b="1" dirty="0"/>
              <a:t>rovněž u vykonatelných pohledávek</a:t>
            </a:r>
            <a:r>
              <a:rPr lang="cs-CZ" sz="2800" dirty="0"/>
              <a:t>. Pořadí ani právo na uspokojení ze zajištění nejsou exekučním titulem řešeny (pokryty), a proto v tomto směru platí postup, jaký zákon určuje pro podání žalob v incidenčních sporech u nevykonatelných pohledávek. </a:t>
            </a:r>
          </a:p>
          <a:p>
            <a:r>
              <a:rPr lang="cs-CZ" sz="2800" dirty="0"/>
              <a:t>Nepodávat!</a:t>
            </a:r>
          </a:p>
        </p:txBody>
      </p:sp>
    </p:spTree>
    <p:extLst>
      <p:ext uri="{BB962C8B-B14F-4D97-AF65-F5344CB8AC3E}">
        <p14:creationId xmlns:p14="http://schemas.microsoft.com/office/powerpoint/2010/main" val="2200227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29"/>
          <p:cNvSpPr txBox="1"/>
          <p:nvPr/>
        </p:nvSpPr>
        <p:spPr>
          <a:xfrm>
            <a:off x="2387601" y="20639"/>
            <a:ext cx="7561263" cy="5222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cs-CZ" sz="2800" b="1" dirty="0">
                <a:solidFill>
                  <a:schemeClr val="dk1"/>
                </a:solidFill>
                <a:latin typeface="Arial"/>
                <a:ea typeface="Arial"/>
                <a:cs typeface="Arial"/>
                <a:sym typeface="Arial"/>
              </a:rPr>
              <a:t>Postup pro pokuty</a:t>
            </a:r>
            <a:endParaRPr dirty="0"/>
          </a:p>
        </p:txBody>
      </p:sp>
      <p:sp>
        <p:nvSpPr>
          <p:cNvPr id="756" name="Google Shape;756;p129"/>
          <p:cNvSpPr txBox="1"/>
          <p:nvPr/>
        </p:nvSpPr>
        <p:spPr>
          <a:xfrm>
            <a:off x="351174" y="542926"/>
            <a:ext cx="11722638" cy="5940088"/>
          </a:xfrm>
          <a:prstGeom prst="rect">
            <a:avLst/>
          </a:prstGeom>
          <a:noFill/>
          <a:ln>
            <a:noFill/>
          </a:ln>
        </p:spPr>
        <p:txBody>
          <a:bodyPr spcFirstLastPara="1" wrap="square" lIns="91425" tIns="45700" rIns="91425" bIns="45700" anchor="t" anchorCtr="0">
            <a:noAutofit/>
          </a:bodyPr>
          <a:lstStyle/>
          <a:p>
            <a:pPr lvl="0"/>
            <a:r>
              <a:rPr lang="cs-CZ" sz="2800" b="1" dirty="0">
                <a:latin typeface="Times New Roman" panose="02020603050405020304" pitchFamily="18" charset="0"/>
                <a:ea typeface="Times New Roman" panose="02020603050405020304" pitchFamily="18" charset="0"/>
              </a:rPr>
              <a:t>   </a:t>
            </a:r>
            <a:r>
              <a:rPr lang="cs-CZ" sz="2800" b="1" dirty="0">
                <a:effectLst/>
                <a:latin typeface="Times New Roman" panose="02020603050405020304" pitchFamily="18" charset="0"/>
                <a:ea typeface="Times New Roman" panose="02020603050405020304" pitchFamily="18" charset="0"/>
              </a:rPr>
              <a:t>  Pohledávku nepřihlásíme do insolvenčního řízení. </a:t>
            </a:r>
            <a:endParaRPr lang="cs-CZ" sz="2800" dirty="0">
              <a:effectLst/>
              <a:latin typeface="Times New Roman" panose="02020603050405020304" pitchFamily="18" charset="0"/>
              <a:ea typeface="Times New Roman" panose="02020603050405020304" pitchFamily="18" charset="0"/>
            </a:endParaRPr>
          </a:p>
          <a:p>
            <a:pPr marL="449580"/>
            <a:r>
              <a:rPr lang="cs-CZ" sz="2800" dirty="0">
                <a:effectLst/>
                <a:latin typeface="Times New Roman" panose="02020603050405020304" pitchFamily="18" charset="0"/>
                <a:ea typeface="Times New Roman" panose="02020603050405020304" pitchFamily="18" charset="0"/>
              </a:rPr>
              <a:t>Může nastat situace, kdy dlužník buď vůbec </a:t>
            </a:r>
            <a:r>
              <a:rPr lang="cs-CZ" sz="2800" b="1" dirty="0">
                <a:effectLst/>
                <a:latin typeface="Times New Roman" panose="02020603050405020304" pitchFamily="18" charset="0"/>
                <a:ea typeface="Times New Roman" panose="02020603050405020304" pitchFamily="18" charset="0"/>
              </a:rPr>
              <a:t>neuvede naši pohledávku v rámci svých závazků</a:t>
            </a:r>
            <a:r>
              <a:rPr lang="cs-CZ" sz="2800" dirty="0">
                <a:effectLst/>
                <a:latin typeface="Times New Roman" panose="02020603050405020304" pitchFamily="18" charset="0"/>
                <a:ea typeface="Times New Roman" panose="02020603050405020304" pitchFamily="18" charset="0"/>
              </a:rPr>
              <a:t>, nebo pohledávku soudu dlužník uvede podle § 104 odst. 1, písm. b), tedy seznam svých závazků s uvedením svých věřitelů (i když tuto povinnost v rámci oddlužení neměl), soud ji vezme v patrnosti jako skutečnost osvědčující úpadek. </a:t>
            </a:r>
            <a:r>
              <a:rPr lang="cs-CZ" sz="2800" b="1" dirty="0">
                <a:effectLst/>
                <a:latin typeface="Times New Roman" panose="02020603050405020304" pitchFamily="18" charset="0"/>
                <a:ea typeface="Times New Roman" panose="02020603050405020304" pitchFamily="18" charset="0"/>
              </a:rPr>
              <a:t>Taková pohledávka nebude zahrnuta do seznamu pohledávek (§ 189 IZ) a zároveň jsme tuto pohledávku nepřihlašovali z důvodu, že nebude uspokojena v žádném ze způsobů insolvenčního řízení. </a:t>
            </a:r>
            <a:r>
              <a:rPr lang="cs-CZ" sz="2800" dirty="0">
                <a:effectLst/>
                <a:latin typeface="Times New Roman" panose="02020603050405020304" pitchFamily="18" charset="0"/>
                <a:ea typeface="Times New Roman" panose="02020603050405020304" pitchFamily="18" charset="0"/>
              </a:rPr>
              <a:t>Pokud bude soud následně postupovat podle § 414 odst. 1 a 2 IZ, pak platí, že jestliže insolvenční soud rozhodne o splnění oddlužení a dlužník splní řádně a včas všechny povinnosti podle schváleného způsobu oddlužení, spojí insolvenční soud s rozhodnutím o splnění oddlužení rozhodnutí, …</a:t>
            </a:r>
          </a:p>
        </p:txBody>
      </p:sp>
    </p:spTree>
    <p:extLst>
      <p:ext uri="{BB962C8B-B14F-4D97-AF65-F5344CB8AC3E}">
        <p14:creationId xmlns:p14="http://schemas.microsoft.com/office/powerpoint/2010/main" val="209267831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41FB514-EA99-F8A9-B043-E85D23B82727}"/>
              </a:ext>
            </a:extLst>
          </p:cNvPr>
          <p:cNvSpPr txBox="1"/>
          <p:nvPr/>
        </p:nvSpPr>
        <p:spPr>
          <a:xfrm>
            <a:off x="368968" y="224589"/>
            <a:ext cx="11823032" cy="6494085"/>
          </a:xfrm>
          <a:prstGeom prst="rect">
            <a:avLst/>
          </a:prstGeom>
          <a:noFill/>
        </p:spPr>
        <p:txBody>
          <a:bodyPr wrap="square">
            <a:spAutoFit/>
          </a:bodyPr>
          <a:lstStyle/>
          <a:p>
            <a:r>
              <a:rPr lang="cs-CZ" sz="3200" dirty="0">
                <a:effectLst/>
                <a:latin typeface="Times New Roman" panose="02020603050405020304" pitchFamily="18" charset="0"/>
                <a:ea typeface="Times New Roman" panose="02020603050405020304" pitchFamily="18" charset="0"/>
              </a:rPr>
              <a:t>…jímž dlužníka osvobodí od placení pohledávek, </a:t>
            </a:r>
            <a:r>
              <a:rPr lang="cs-CZ" sz="3200" b="1" dirty="0">
                <a:effectLst/>
                <a:latin typeface="Times New Roman" panose="02020603050405020304" pitchFamily="18" charset="0"/>
                <a:ea typeface="Times New Roman" panose="02020603050405020304" pitchFamily="18" charset="0"/>
              </a:rPr>
              <a:t>zahrnutých do oddlužení (</a:t>
            </a:r>
            <a:r>
              <a:rPr lang="cs-CZ" sz="3200" b="1" u="sng" dirty="0">
                <a:effectLst/>
                <a:latin typeface="Times New Roman" panose="02020603050405020304" pitchFamily="18" charset="0"/>
                <a:ea typeface="Times New Roman" panose="02020603050405020304" pitchFamily="18" charset="0"/>
              </a:rPr>
              <a:t>naše pohledávka nebyla zahrnuta do oddlužení</a:t>
            </a:r>
            <a:r>
              <a:rPr lang="cs-CZ" sz="3200" b="1" dirty="0">
                <a:effectLst/>
                <a:latin typeface="Times New Roman" panose="02020603050405020304" pitchFamily="18" charset="0"/>
                <a:ea typeface="Times New Roman" panose="02020603050405020304" pitchFamily="18" charset="0"/>
              </a:rPr>
              <a:t>), v rozsahu, v němž dosud nebyly uspokojeny. </a:t>
            </a:r>
            <a:r>
              <a:rPr lang="cs-CZ" sz="3200" dirty="0">
                <a:effectLst/>
                <a:latin typeface="Times New Roman" panose="02020603050405020304" pitchFamily="18" charset="0"/>
                <a:ea typeface="Times New Roman" panose="02020603050405020304" pitchFamily="18" charset="0"/>
              </a:rPr>
              <a:t>Osvobození podle odstavce 1 se vztahuje také na věřitele, k jejichž pohledávkám se v insolvenčním řízení nepřihlíželo, a na věřitele, kteří své pohledávky do insolvenčního řízení nepřihlásili, ač tak měli učinit. Naše pohledávka se nemusí (podle mého názoru) přihlašovat. </a:t>
            </a:r>
            <a:r>
              <a:rPr lang="cs-CZ" sz="3200" b="1" dirty="0">
                <a:effectLst/>
                <a:latin typeface="Times New Roman" panose="02020603050405020304" pitchFamily="18" charset="0"/>
                <a:ea typeface="Times New Roman" panose="02020603050405020304" pitchFamily="18" charset="0"/>
              </a:rPr>
              <a:t>Soud pak (podle mého názoru správně) vyhodnotí naši pohledávku z pokuty jako právě pohledávku věřitele, který svou pohledávku do insolvenčního řízení nepřihlásili, protože se nebude uspokojovat v rámci insolvence oddlužením, a proto tak nemusí učinit přihláškou. </a:t>
            </a:r>
          </a:p>
          <a:p>
            <a:endParaRPr lang="cs-CZ" sz="3200" b="1" dirty="0">
              <a:latin typeface="Times New Roman" panose="02020603050405020304" pitchFamily="18" charset="0"/>
            </a:endParaRPr>
          </a:p>
          <a:p>
            <a:r>
              <a:rPr lang="cs-CZ" sz="3200" b="1" dirty="0"/>
              <a:t>V = pasivita; </a:t>
            </a:r>
            <a:r>
              <a:rPr lang="cs-CZ" sz="3200" b="1" dirty="0">
                <a:solidFill>
                  <a:srgbClr val="FF0000"/>
                </a:solidFill>
              </a:rPr>
              <a:t>D= aktivita</a:t>
            </a:r>
          </a:p>
        </p:txBody>
      </p:sp>
    </p:spTree>
    <p:extLst>
      <p:ext uri="{BB962C8B-B14F-4D97-AF65-F5344CB8AC3E}">
        <p14:creationId xmlns:p14="http://schemas.microsoft.com/office/powerpoint/2010/main" val="2668100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73AF3EF-3FBF-F16D-2FAF-DF85022BF35A}"/>
              </a:ext>
            </a:extLst>
          </p:cNvPr>
          <p:cNvSpPr txBox="1"/>
          <p:nvPr/>
        </p:nvSpPr>
        <p:spPr>
          <a:xfrm>
            <a:off x="541176" y="0"/>
            <a:ext cx="11650823" cy="6555641"/>
          </a:xfrm>
          <a:prstGeom prst="rect">
            <a:avLst/>
          </a:prstGeom>
          <a:noFill/>
        </p:spPr>
        <p:txBody>
          <a:bodyPr wrap="square">
            <a:spAutoFit/>
          </a:bodyPr>
          <a:lstStyle/>
          <a:p>
            <a:pPr algn="just"/>
            <a:r>
              <a:rPr lang="cs-CZ" sz="2800" b="1" i="0" dirty="0">
                <a:solidFill>
                  <a:srgbClr val="000000"/>
                </a:solidFill>
                <a:effectLst/>
                <a:latin typeface="Times New Roman" panose="02020603050405020304" pitchFamily="18" charset="0"/>
                <a:cs typeface="Times New Roman" panose="02020603050405020304" pitchFamily="18" charset="0"/>
              </a:rPr>
              <a:t>Novela zákona - </a:t>
            </a:r>
            <a:r>
              <a:rPr lang="cs-CZ" sz="2800" b="1" i="0" dirty="0">
                <a:solidFill>
                  <a:srgbClr val="333333"/>
                </a:solidFill>
                <a:effectLst/>
                <a:latin typeface="Times New Roman" panose="02020603050405020304" pitchFamily="18" charset="0"/>
                <a:cs typeface="Times New Roman" panose="02020603050405020304" pitchFamily="18" charset="0"/>
              </a:rPr>
              <a:t>Klíčové prvky novely účinné od 1.10.2024:</a:t>
            </a:r>
          </a:p>
          <a:p>
            <a:pPr algn="just"/>
            <a:endParaRPr lang="cs-CZ" sz="2800" b="0" i="0" dirty="0">
              <a:solidFill>
                <a:srgbClr val="333333"/>
              </a:solidFill>
              <a:effectLst/>
              <a:latin typeface="Times New Roman" panose="02020603050405020304" pitchFamily="18" charset="0"/>
              <a:cs typeface="Times New Roman" panose="02020603050405020304" pitchFamily="18" charset="0"/>
            </a:endParaRPr>
          </a:p>
          <a:p>
            <a:pPr algn="l">
              <a:buFont typeface="+mj-lt"/>
              <a:buAutoNum type="arabicPeriod"/>
            </a:pPr>
            <a:r>
              <a:rPr lang="cs-CZ" sz="2800" b="1" i="0" dirty="0">
                <a:solidFill>
                  <a:srgbClr val="333333"/>
                </a:solidFill>
                <a:effectLst/>
                <a:latin typeface="Times New Roman" panose="02020603050405020304" pitchFamily="18" charset="0"/>
                <a:cs typeface="Times New Roman" panose="02020603050405020304" pitchFamily="18" charset="0"/>
              </a:rPr>
              <a:t>Zkrácení</a:t>
            </a:r>
            <a:r>
              <a:rPr lang="cs-CZ" sz="2800" b="0" i="0" dirty="0">
                <a:solidFill>
                  <a:srgbClr val="333333"/>
                </a:solidFill>
                <a:effectLst/>
                <a:latin typeface="Times New Roman" panose="02020603050405020304" pitchFamily="18" charset="0"/>
                <a:cs typeface="Times New Roman" panose="02020603050405020304" pitchFamily="18" charset="0"/>
              </a:rPr>
              <a:t> stávající </a:t>
            </a:r>
            <a:r>
              <a:rPr lang="cs-CZ" sz="2800" b="1" i="0" dirty="0">
                <a:solidFill>
                  <a:srgbClr val="333333"/>
                </a:solidFill>
                <a:effectLst/>
                <a:latin typeface="Times New Roman" panose="02020603050405020304" pitchFamily="18" charset="0"/>
                <a:cs typeface="Times New Roman" panose="02020603050405020304" pitchFamily="18" charset="0"/>
              </a:rPr>
              <a:t>délky doby oddlužení z dosavadních 5 let na 3 roky</a:t>
            </a:r>
            <a:r>
              <a:rPr lang="cs-CZ" sz="2800" b="0" i="0" dirty="0">
                <a:solidFill>
                  <a:srgbClr val="333333"/>
                </a:solidFill>
                <a:effectLst/>
                <a:latin typeface="Times New Roman" panose="02020603050405020304" pitchFamily="18" charset="0"/>
                <a:cs typeface="Times New Roman" panose="02020603050405020304" pitchFamily="18" charset="0"/>
              </a:rPr>
              <a:t>.</a:t>
            </a:r>
          </a:p>
          <a:p>
            <a:pPr algn="l">
              <a:buFont typeface="+mj-lt"/>
              <a:buAutoNum type="arabicPeriod"/>
            </a:pPr>
            <a:r>
              <a:rPr lang="cs-CZ" sz="2800" b="0" i="0" dirty="0">
                <a:solidFill>
                  <a:srgbClr val="333333"/>
                </a:solidFill>
                <a:effectLst/>
                <a:latin typeface="Times New Roman" panose="02020603050405020304" pitchFamily="18" charset="0"/>
                <a:cs typeface="Times New Roman" panose="02020603050405020304" pitchFamily="18" charset="0"/>
              </a:rPr>
              <a:t>Posílení opatření, která působí proti možnému zneužití institutu oddlužení ze strany nepoctivého dlužníka. Po celou dobu je kladen </a:t>
            </a:r>
            <a:r>
              <a:rPr lang="cs-CZ" sz="2800" b="1" i="0" dirty="0">
                <a:solidFill>
                  <a:srgbClr val="333333"/>
                </a:solidFill>
                <a:effectLst/>
                <a:latin typeface="Times New Roman" panose="02020603050405020304" pitchFamily="18" charset="0"/>
                <a:cs typeface="Times New Roman" panose="02020603050405020304" pitchFamily="18" charset="0"/>
              </a:rPr>
              <a:t>důraz na poctivost dlužníka</a:t>
            </a:r>
            <a:r>
              <a:rPr lang="cs-CZ" sz="2800" b="0" i="0" dirty="0">
                <a:solidFill>
                  <a:srgbClr val="333333"/>
                </a:solidFill>
                <a:effectLst/>
                <a:latin typeface="Times New Roman" panose="02020603050405020304" pitchFamily="18" charset="0"/>
                <a:cs typeface="Times New Roman" panose="02020603050405020304" pitchFamily="18" charset="0"/>
              </a:rPr>
              <a:t>.</a:t>
            </a:r>
          </a:p>
          <a:p>
            <a:pPr algn="l">
              <a:buFont typeface="+mj-lt"/>
              <a:buAutoNum type="arabicPeriod"/>
            </a:pPr>
            <a:r>
              <a:rPr lang="cs-CZ" sz="2800" b="0" i="0" dirty="0">
                <a:solidFill>
                  <a:srgbClr val="333333"/>
                </a:solidFill>
                <a:effectLst/>
                <a:latin typeface="Times New Roman" panose="02020603050405020304" pitchFamily="18" charset="0"/>
                <a:cs typeface="Times New Roman" panose="02020603050405020304" pitchFamily="18" charset="0"/>
              </a:rPr>
              <a:t>Zajišťuje se, aby dlužník v oddlužení </a:t>
            </a:r>
            <a:r>
              <a:rPr lang="cs-CZ" sz="2800" b="1" i="0" dirty="0">
                <a:solidFill>
                  <a:srgbClr val="333333"/>
                </a:solidFill>
                <a:effectLst/>
                <a:latin typeface="Times New Roman" panose="02020603050405020304" pitchFamily="18" charset="0"/>
                <a:cs typeface="Times New Roman" panose="02020603050405020304" pitchFamily="18" charset="0"/>
              </a:rPr>
              <a:t>splácel adekvátní částky a nesnižoval své příjmy</a:t>
            </a:r>
            <a:r>
              <a:rPr lang="cs-CZ" sz="2800" b="0" i="0" dirty="0">
                <a:solidFill>
                  <a:srgbClr val="333333"/>
                </a:solidFill>
                <a:effectLst/>
                <a:latin typeface="Times New Roman" panose="02020603050405020304" pitchFamily="18" charset="0"/>
                <a:cs typeface="Times New Roman" panose="02020603050405020304" pitchFamily="18" charset="0"/>
              </a:rPr>
              <a:t>. Dlužník musí v průběhu plnění splátkového kalendáře plně využívat svůj příjmový potenciál a dosahovat adekvátní mzdy, popř. jiného příjmu. Zájmy věřitelů jsou tudíž v oddlužení uspokojivě chráněny.</a:t>
            </a:r>
          </a:p>
          <a:p>
            <a:pPr algn="l">
              <a:buFont typeface="+mj-lt"/>
              <a:buAutoNum type="arabicPeriod"/>
            </a:pPr>
            <a:r>
              <a:rPr lang="cs-CZ" sz="2800" b="0" i="0" dirty="0">
                <a:solidFill>
                  <a:srgbClr val="333333"/>
                </a:solidFill>
                <a:effectLst/>
                <a:latin typeface="Times New Roman" panose="02020603050405020304" pitchFamily="18" charset="0"/>
                <a:cs typeface="Times New Roman" panose="02020603050405020304" pitchFamily="18" charset="0"/>
              </a:rPr>
              <a:t>Ctí se, že režimy oddlužení </a:t>
            </a:r>
            <a:r>
              <a:rPr lang="cs-CZ" sz="2800" b="1" i="0" dirty="0">
                <a:solidFill>
                  <a:srgbClr val="333333"/>
                </a:solidFill>
                <a:effectLst/>
                <a:latin typeface="Times New Roman" panose="02020603050405020304" pitchFamily="18" charset="0"/>
                <a:cs typeface="Times New Roman" panose="02020603050405020304" pitchFamily="18" charset="0"/>
              </a:rPr>
              <a:t>pro podnikající i nepodnikající fyzické osoby byly v nejpodstatnějších parametrech sjednoceny.</a:t>
            </a:r>
          </a:p>
          <a:p>
            <a:pPr algn="l">
              <a:buFont typeface="+mj-lt"/>
              <a:buAutoNum type="arabicPeriod"/>
            </a:pPr>
            <a:r>
              <a:rPr lang="cs-CZ" sz="2800" b="0" i="0" dirty="0">
                <a:solidFill>
                  <a:srgbClr val="333333"/>
                </a:solidFill>
                <a:effectLst/>
                <a:latin typeface="Times New Roman" panose="02020603050405020304" pitchFamily="18" charset="0"/>
                <a:cs typeface="Times New Roman" panose="02020603050405020304" pitchFamily="18" charset="0"/>
              </a:rPr>
              <a:t>K </a:t>
            </a:r>
            <a:r>
              <a:rPr lang="cs-CZ" sz="2800" b="1" i="0" dirty="0">
                <a:solidFill>
                  <a:srgbClr val="333333"/>
                </a:solidFill>
                <a:effectLst/>
                <a:latin typeface="Times New Roman" panose="02020603050405020304" pitchFamily="18" charset="0"/>
                <a:cs typeface="Times New Roman" panose="02020603050405020304" pitchFamily="18" charset="0"/>
              </a:rPr>
              <a:t>přednostnímu uspokojení věřitelů pohledávek z výživného</a:t>
            </a:r>
            <a:r>
              <a:rPr lang="cs-CZ" sz="2800" b="0" i="0" dirty="0">
                <a:solidFill>
                  <a:srgbClr val="333333"/>
                </a:solidFill>
                <a:effectLst/>
                <a:latin typeface="Times New Roman" panose="02020603050405020304" pitchFamily="18" charset="0"/>
                <a:cs typeface="Times New Roman" panose="02020603050405020304" pitchFamily="18" charset="0"/>
              </a:rPr>
              <a:t>, zpravidla matek samoživitelek, umožňuje provádět exekuční srážky ze mzdy dlužníka i po zahájení insolvenčního řízení.</a:t>
            </a:r>
          </a:p>
        </p:txBody>
      </p:sp>
    </p:spTree>
    <p:extLst>
      <p:ext uri="{BB962C8B-B14F-4D97-AF65-F5344CB8AC3E}">
        <p14:creationId xmlns:p14="http://schemas.microsoft.com/office/powerpoint/2010/main" val="3303885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26B3307-370B-4734-8A37-769A00A07C9F}"/>
              </a:ext>
            </a:extLst>
          </p:cNvPr>
          <p:cNvSpPr txBox="1"/>
          <p:nvPr/>
        </p:nvSpPr>
        <p:spPr>
          <a:xfrm>
            <a:off x="709126" y="298580"/>
            <a:ext cx="11482873" cy="6070508"/>
          </a:xfrm>
          <a:prstGeom prst="rect">
            <a:avLst/>
          </a:prstGeom>
          <a:noFill/>
        </p:spPr>
        <p:txBody>
          <a:bodyPr wrap="square">
            <a:spAutoFit/>
          </a:bodyPr>
          <a:lstStyle/>
          <a:p>
            <a:pPr algn="ctr">
              <a:lnSpc>
                <a:spcPct val="107000"/>
              </a:lnSpc>
              <a:spcAft>
                <a:spcPts val="800"/>
              </a:spcAft>
            </a:pPr>
            <a:r>
              <a:rPr lang="cs-CZ"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Závěr</a:t>
            </a:r>
          </a:p>
          <a:p>
            <a:pPr>
              <a:lnSpc>
                <a:spcPct val="107000"/>
              </a:lnSpc>
              <a:spcAft>
                <a:spcPts val="800"/>
              </a:spcAft>
            </a:pPr>
            <a:r>
              <a:rPr lang="cs-CZ" sz="32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Pokud pohledávku nepřihlásíme a nebyla v souladu s § 170 IZ přezkoumána, pak z toho podle mého názoru plyne závěr, že nepůjde o pohledávku ke které se nepřihlíží (§ 185  IZ). </a:t>
            </a:r>
            <a:r>
              <a:rPr lang="cs-CZ" sz="32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Jestliže tedy jde o pohledávku, kterou věřitel nepřihlásil do insolvenčního řízení a tudíž nebyla ani přezkoumána, a to s odkazem na zákonnou úpravu § 170 písm. d) IZ, pak na ni (a na účastníky – věřitele a dlužníka) nedopadá ani ustanovení § 414 IZ o osvobození dlužníka a můžeme ji vymáhat v plné výši o ukončení oddlužení </a:t>
            </a:r>
          </a:p>
          <a:p>
            <a:pPr>
              <a:lnSpc>
                <a:spcPct val="107000"/>
              </a:lnSpc>
              <a:spcAft>
                <a:spcPts val="800"/>
              </a:spcAft>
            </a:pPr>
            <a:r>
              <a:rPr lang="cs-CZ" sz="32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(srovnej Usnesení Krajského soudu v Praze č.j. 19 Co 258/2019 ze dne 19.9.2019). </a:t>
            </a:r>
            <a:endParaRPr lang="cs-CZ"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9204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3A0A2FD-8EBE-13BB-972B-5B9FE0A7D565}"/>
              </a:ext>
            </a:extLst>
          </p:cNvPr>
          <p:cNvSpPr txBox="1"/>
          <p:nvPr/>
        </p:nvSpPr>
        <p:spPr>
          <a:xfrm>
            <a:off x="352925" y="0"/>
            <a:ext cx="11839075" cy="6494085"/>
          </a:xfrm>
          <a:prstGeom prst="rect">
            <a:avLst/>
          </a:prstGeom>
          <a:noFill/>
        </p:spPr>
        <p:txBody>
          <a:bodyPr wrap="square">
            <a:spAutoFit/>
          </a:bodyPr>
          <a:lstStyle/>
          <a:p>
            <a:pPr algn="ctr"/>
            <a:r>
              <a:rPr lang="cs-CZ"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Závěr</a:t>
            </a:r>
            <a:endParaRPr lang="cs-CZ" sz="3200" dirty="0">
              <a:solidFill>
                <a:srgbClr val="212529"/>
              </a:solidFill>
              <a:latin typeface="Calibri" panose="020F0502020204030204" pitchFamily="34" charset="0"/>
              <a:ea typeface="Calibri" panose="020F0502020204030204" pitchFamily="34" charset="0"/>
              <a:cs typeface="Calibri" panose="020F0502020204030204" pitchFamily="34" charset="0"/>
            </a:endParaRPr>
          </a:p>
          <a:p>
            <a:r>
              <a:rPr lang="cs-CZ"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„Není smyslem ani účelem insolvenčního zákona (práva) promíjet peněžité tresty uložené v přestupkovém nebo v trestním řízení“ </a:t>
            </a:r>
          </a:p>
          <a:p>
            <a:r>
              <a:rPr lang="cs-CZ" sz="32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(viz. Usnesení Krajského soudu v Českých Budějovicích č.j. 24 Co 579/2019 ze dne 10.5.2019). </a:t>
            </a:r>
          </a:p>
          <a:p>
            <a:endParaRPr lang="cs-CZ" sz="3200" dirty="0">
              <a:solidFill>
                <a:srgbClr val="212529"/>
              </a:solidFill>
              <a:latin typeface="Calibri" panose="020F0502020204030204" pitchFamily="34" charset="0"/>
              <a:ea typeface="Calibri" panose="020F0502020204030204" pitchFamily="34" charset="0"/>
              <a:cs typeface="Calibri" panose="020F0502020204030204" pitchFamily="34" charset="0"/>
            </a:endParaRPr>
          </a:p>
          <a:p>
            <a:r>
              <a:rPr lang="cs-CZ" sz="32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Tomu i napovídá konstrukce § 414 odst. 4 věta za středníkem – </a:t>
            </a:r>
            <a:r>
              <a:rPr lang="cs-CZ" sz="3200" i="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„Při osvobození dlužníka podle odstavce 1 zůstává zajištěnému věřiteli, jestliže nedošlo ke zpeněžení majetku sloužícího k zajištění pohledávky, zachováno právo domáhat se uspokojení pohledávky z výtěžku zpeněžení tohoto majetku; </a:t>
            </a:r>
            <a:r>
              <a:rPr lang="cs-CZ"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pohledávek, které se v insolvenčním řízení neuspokojují (§ 170), se může takto domáhat jen za dobu </a:t>
            </a:r>
            <a:r>
              <a:rPr lang="cs-CZ" sz="3200" b="1" i="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od skončení insolvenčního řízení</a:t>
            </a:r>
            <a:r>
              <a:rPr lang="cs-CZ" sz="32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cs-CZ" sz="3200" i="1" dirty="0"/>
          </a:p>
        </p:txBody>
      </p:sp>
    </p:spTree>
    <p:extLst>
      <p:ext uri="{BB962C8B-B14F-4D97-AF65-F5344CB8AC3E}">
        <p14:creationId xmlns:p14="http://schemas.microsoft.com/office/powerpoint/2010/main" val="14935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E90177-2A0A-0391-D62E-A404E56CD4FA}"/>
              </a:ext>
            </a:extLst>
          </p:cNvPr>
          <p:cNvSpPr txBox="1"/>
          <p:nvPr/>
        </p:nvSpPr>
        <p:spPr>
          <a:xfrm>
            <a:off x="0" y="-33487"/>
            <a:ext cx="12192000" cy="6863417"/>
          </a:xfrm>
          <a:prstGeom prst="rect">
            <a:avLst/>
          </a:prstGeom>
          <a:noFill/>
        </p:spPr>
        <p:txBody>
          <a:bodyPr wrap="square">
            <a:spAutoFit/>
          </a:bodyPr>
          <a:lstStyle/>
          <a:p>
            <a:pPr algn="ctr"/>
            <a:r>
              <a:rPr lang="cs-CZ"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Závěr</a:t>
            </a:r>
            <a:endParaRPr lang="cs-CZ" sz="3200" b="1" dirty="0">
              <a:solidFill>
                <a:srgbClr val="FF0000"/>
              </a:solidFill>
            </a:endParaRPr>
          </a:p>
          <a:p>
            <a:r>
              <a:rPr lang="cs-CZ" sz="3200" b="1" dirty="0">
                <a:solidFill>
                  <a:srgbClr val="FF0000"/>
                </a:solidFill>
                <a:effectLst/>
              </a:rPr>
              <a:t>Je tedy </a:t>
            </a:r>
            <a:r>
              <a:rPr lang="cs-CZ" sz="3200" b="1" dirty="0">
                <a:solidFill>
                  <a:srgbClr val="FF0000"/>
                </a:solidFill>
              </a:rPr>
              <a:t>v</a:t>
            </a:r>
            <a:r>
              <a:rPr lang="cs-CZ" sz="3200" b="1" dirty="0">
                <a:solidFill>
                  <a:srgbClr val="FF0000"/>
                </a:solidFill>
                <a:effectLst/>
              </a:rPr>
              <a:t>hodnější nepřihlásit pohledávku z pokut (obecně) do insolvence a následně ji po ukončení insolvence dále exekučně vymáhat</a:t>
            </a:r>
            <a:r>
              <a:rPr lang="cs-CZ" sz="3200" b="1" dirty="0">
                <a:solidFill>
                  <a:srgbClr val="FF0000"/>
                </a:solidFill>
              </a:rPr>
              <a:t>.</a:t>
            </a:r>
          </a:p>
          <a:p>
            <a:endParaRPr lang="cs-CZ" sz="2400" b="1" dirty="0"/>
          </a:p>
          <a:p>
            <a:r>
              <a:rPr lang="cs-CZ" sz="2400" b="1" dirty="0">
                <a:solidFill>
                  <a:srgbClr val="FF0000"/>
                </a:solidFill>
              </a:rPr>
              <a:t>Přesný postup probíráme na odborných akreditovaných kurzech – </a:t>
            </a:r>
            <a:r>
              <a:rPr lang="cs-CZ" sz="2400" b="1" u="sng" dirty="0">
                <a:solidFill>
                  <a:srgbClr val="FF0000"/>
                </a:solidFill>
              </a:rPr>
              <a:t>nejbližší 4.4.2023.</a:t>
            </a:r>
          </a:p>
          <a:p>
            <a:endParaRPr lang="cs-CZ" sz="2400" dirty="0"/>
          </a:p>
          <a:p>
            <a:r>
              <a:rPr lang="cs-CZ" sz="2400" b="1" i="1" dirty="0"/>
              <a:t>Právní rámec platný k 15.1.2022:</a:t>
            </a:r>
            <a:br>
              <a:rPr lang="cs-CZ" sz="2400" i="1" dirty="0"/>
            </a:br>
            <a:r>
              <a:rPr lang="cs-CZ" sz="2400" i="1" dirty="0"/>
              <a:t>- Zákon č. 182/2006 Sb., Zákon o úpadku a způsobech jeho řešení (insolvenční zákon) v platném znění - § 170 písm. d); § 198 odst. 1; § 185; § 2 písm. b); § 7a, písm. a; § 7b odst. 4; § 159 odst. 1, písm. b); § 159 odst. 1, písm. a); § 203a; § 414; </a:t>
            </a:r>
            <a:br>
              <a:rPr lang="cs-CZ" sz="2400" i="1" dirty="0"/>
            </a:br>
            <a:r>
              <a:rPr lang="cs-CZ" sz="2400" i="1" dirty="0"/>
              <a:t>- usnesení VSP ze dne 7.9.2012, </a:t>
            </a:r>
            <a:r>
              <a:rPr lang="cs-CZ" sz="2400" i="1" dirty="0" err="1"/>
              <a:t>sp</a:t>
            </a:r>
            <a:r>
              <a:rPr lang="cs-CZ" sz="2400" i="1" dirty="0"/>
              <a:t>. zn. 1 VSPH 1159/2012, - R 44/2013</a:t>
            </a:r>
            <a:br>
              <a:rPr lang="cs-CZ" sz="2400" i="1" dirty="0"/>
            </a:br>
            <a:r>
              <a:rPr lang="cs-CZ" sz="2400" i="1" dirty="0"/>
              <a:t>- usnesení Nejvyššího soudu </a:t>
            </a:r>
            <a:r>
              <a:rPr lang="cs-CZ" sz="2400" i="1" dirty="0" err="1"/>
              <a:t>sp</a:t>
            </a:r>
            <a:r>
              <a:rPr lang="cs-CZ" sz="2400" i="1" dirty="0"/>
              <a:t>. zn. 29 </a:t>
            </a:r>
            <a:r>
              <a:rPr lang="cs-CZ" sz="2400" i="1" dirty="0" err="1"/>
              <a:t>ICdo</a:t>
            </a:r>
            <a:r>
              <a:rPr lang="cs-CZ" sz="2400" i="1" dirty="0"/>
              <a:t> 11/2012 [KSPH 41 INS 10743/2010, 41 </a:t>
            </a:r>
            <a:r>
              <a:rPr lang="cs-CZ" sz="2400" i="1" dirty="0" err="1"/>
              <a:t>ICm</a:t>
            </a:r>
            <a:r>
              <a:rPr lang="cs-CZ" sz="2400" i="1" dirty="0"/>
              <a:t> 1122/2011] ze dne 28. 2. 2013, uveřejněného pod č. 66/2013 Sbírky soudních rozhodnutí a stanovisek -R 66/2013</a:t>
            </a:r>
            <a:br>
              <a:rPr lang="cs-CZ" sz="2400" i="1" dirty="0"/>
            </a:br>
            <a:r>
              <a:rPr lang="cs-CZ" sz="2400" i="1" dirty="0"/>
              <a:t>- usnesení Krajského soudu v Praze č.j. 19 Co 258/2019 ze dne 19.9.2019</a:t>
            </a:r>
            <a:br>
              <a:rPr lang="cs-CZ" sz="2400" i="1" dirty="0"/>
            </a:br>
            <a:r>
              <a:rPr lang="cs-CZ" sz="2400" i="1" dirty="0"/>
              <a:t>- </a:t>
            </a:r>
            <a:r>
              <a:rPr lang="cs-CZ" sz="2400" i="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usnesení Krajského soudu v Českých Budějovicích č.j. 24 Co 579/2019 ze dne 10.5.2019</a:t>
            </a:r>
            <a:endParaRPr lang="cs-CZ" sz="2400" i="1" dirty="0"/>
          </a:p>
        </p:txBody>
      </p:sp>
    </p:spTree>
    <p:extLst>
      <p:ext uri="{BB962C8B-B14F-4D97-AF65-F5344CB8AC3E}">
        <p14:creationId xmlns:p14="http://schemas.microsoft.com/office/powerpoint/2010/main" val="511965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C4C2FFB-924A-A7E4-4E31-9BDE4C496BC8}"/>
              </a:ext>
            </a:extLst>
          </p:cNvPr>
          <p:cNvSpPr txBox="1"/>
          <p:nvPr/>
        </p:nvSpPr>
        <p:spPr>
          <a:xfrm>
            <a:off x="529389" y="256675"/>
            <a:ext cx="11662611" cy="5693866"/>
          </a:xfrm>
          <a:prstGeom prst="rect">
            <a:avLst/>
          </a:prstGeom>
          <a:noFill/>
        </p:spPr>
        <p:txBody>
          <a:bodyPr wrap="square">
            <a:spAutoFit/>
          </a:bodyPr>
          <a:lstStyle/>
          <a:p>
            <a:r>
              <a:rPr lang="cs-CZ" sz="2800" b="1" dirty="0"/>
              <a:t>Ustanovení § 170 IZ vypočítává pohledávky, jež jsou vzhledem ke své povaze bez dalšího vyloučeny z uspokojování v insolvenční řízení.</a:t>
            </a:r>
            <a:r>
              <a:rPr lang="cs-CZ" sz="2800" dirty="0"/>
              <a:t> </a:t>
            </a:r>
          </a:p>
          <a:p>
            <a:r>
              <a:rPr lang="cs-CZ" sz="2800" dirty="0"/>
              <a:t>To je ten zásadní rozdíl mezi "slovíčkařením" (jazykový výklad práva) u</a:t>
            </a:r>
            <a:r>
              <a:rPr lang="cs-CZ" sz="2800" b="1" dirty="0"/>
              <a:t> nepřihlíží</a:t>
            </a:r>
            <a:r>
              <a:rPr lang="cs-CZ" sz="2800" dirty="0"/>
              <a:t> a </a:t>
            </a:r>
            <a:r>
              <a:rPr lang="cs-CZ" sz="2800" b="1" dirty="0"/>
              <a:t>neuspokojuje</a:t>
            </a:r>
            <a:r>
              <a:rPr lang="cs-CZ" sz="2800" dirty="0"/>
              <a:t>.  Podle mého názoru tento výklad obstojí jako „rekonstrukce myšlenky obsažené v zákoně“. Výklad zároveň obstojí jako </a:t>
            </a:r>
            <a:r>
              <a:rPr lang="cs-CZ" sz="2800" b="1" dirty="0"/>
              <a:t>gramatický</a:t>
            </a:r>
            <a:r>
              <a:rPr lang="cs-CZ" sz="2800" dirty="0"/>
              <a:t> (jeho předmětem je slovo, usiluje o objasnění zákonitostí jazyka, který zákonodárce používá), jako </a:t>
            </a:r>
            <a:r>
              <a:rPr lang="cs-CZ" sz="2800" b="1" dirty="0"/>
              <a:t>logický</a:t>
            </a:r>
            <a:r>
              <a:rPr lang="cs-CZ" sz="2800" dirty="0"/>
              <a:t> (usiluje o objasnění logického poměru, v němž vůči sobě stojí jednotlivé části myšlenky), jako </a:t>
            </a:r>
            <a:r>
              <a:rPr lang="cs-CZ" sz="2800" b="1" dirty="0"/>
              <a:t>systematický</a:t>
            </a:r>
            <a:r>
              <a:rPr lang="cs-CZ" sz="2800" dirty="0"/>
              <a:t> (usiluje o objasnění vnitřní souvislosti spojující všechna právní pravidla a instituty do velké jednoty) i jako </a:t>
            </a:r>
            <a:r>
              <a:rPr lang="cs-CZ" sz="2800" b="1" dirty="0"/>
              <a:t>historický</a:t>
            </a:r>
            <a:r>
              <a:rPr lang="cs-CZ" sz="2800" dirty="0"/>
              <a:t> (usiluje o objasnění toho, co měl přijatý zákon nebo judikatura přidat k původní právní úpravě).</a:t>
            </a:r>
          </a:p>
        </p:txBody>
      </p:sp>
    </p:spTree>
    <p:extLst>
      <p:ext uri="{BB962C8B-B14F-4D97-AF65-F5344CB8AC3E}">
        <p14:creationId xmlns:p14="http://schemas.microsoft.com/office/powerpoint/2010/main" val="239514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14E9816-DBF7-0940-2AE0-3C91E494EEA4}"/>
              </a:ext>
            </a:extLst>
          </p:cNvPr>
          <p:cNvSpPr txBox="1"/>
          <p:nvPr/>
        </p:nvSpPr>
        <p:spPr>
          <a:xfrm>
            <a:off x="1362269" y="279918"/>
            <a:ext cx="10829732" cy="6370975"/>
          </a:xfrm>
          <a:prstGeom prst="rect">
            <a:avLst/>
          </a:prstGeom>
          <a:noFill/>
        </p:spPr>
        <p:txBody>
          <a:bodyPr wrap="square">
            <a:spAutoFit/>
          </a:bodyPr>
          <a:lstStyle/>
          <a:p>
            <a:r>
              <a:rPr lang="cs-CZ" sz="2400" dirty="0"/>
              <a:t>20 </a:t>
            </a:r>
            <a:r>
              <a:rPr lang="cs-CZ" sz="2400" dirty="0" err="1"/>
              <a:t>Cdo</a:t>
            </a:r>
            <a:r>
              <a:rPr lang="cs-CZ" sz="2400" dirty="0"/>
              <a:t> 2755/2018</a:t>
            </a:r>
          </a:p>
          <a:p>
            <a:r>
              <a:rPr lang="cs-CZ" sz="2400" dirty="0"/>
              <a:t>Datum rozhodnutí: 31.10.2018</a:t>
            </a:r>
          </a:p>
          <a:p>
            <a:r>
              <a:rPr lang="cs-CZ" sz="2400" dirty="0"/>
              <a:t>Dotčené předpisy: § 165 odst. 1 IZ., § 5 písm. d) IZ., § 173 odst. 2 IZ., § 178 IZ. ve znění od 31.03.2011, § 140e IZ., § 268 odst. 1 písm. h) o. s. ř.</a:t>
            </a:r>
          </a:p>
          <a:p>
            <a:endParaRPr lang="cs-CZ" sz="2400" dirty="0"/>
          </a:p>
          <a:p>
            <a:r>
              <a:rPr lang="cs-CZ" sz="2400" b="1" dirty="0"/>
              <a:t>Předně je totiž z pohledu obecného možno zohlednit ustálené pravidlo, že věřitel má povinnost přihlásit do insolvenčního řízení zásadně všechny pohledávky </a:t>
            </a:r>
            <a:r>
              <a:rPr lang="cs-CZ" sz="2400" dirty="0"/>
              <a:t>[§ 165 odst. 1 </a:t>
            </a:r>
            <a:r>
              <a:rPr lang="cs-CZ" sz="2400" dirty="0" err="1"/>
              <a:t>Ins</a:t>
            </a:r>
            <a:r>
              <a:rPr lang="cs-CZ" sz="2400" dirty="0"/>
              <a:t>. z. v návaznosti na § 5 písm. d) </a:t>
            </a:r>
            <a:r>
              <a:rPr lang="cs-CZ" sz="2400" dirty="0" err="1"/>
              <a:t>Ins</a:t>
            </a:r>
            <a:r>
              <a:rPr lang="cs-CZ" sz="2400" dirty="0"/>
              <a:t>. z. a </a:t>
            </a:r>
            <a:r>
              <a:rPr lang="cs-CZ" sz="2400" dirty="0" err="1"/>
              <a:t>contr</a:t>
            </a:r>
            <a:r>
              <a:rPr lang="cs-CZ" sz="2400" dirty="0"/>
              <a:t>.], které jsou (mají být) </a:t>
            </a:r>
            <a:r>
              <a:rPr lang="cs-CZ" sz="2400" dirty="0" err="1"/>
              <a:t>existentní</a:t>
            </a:r>
            <a:r>
              <a:rPr lang="cs-CZ" sz="2400" dirty="0"/>
              <a:t> (zpravidla) ke dni rozhodnutí o úpadku – </a:t>
            </a:r>
            <a:r>
              <a:rPr lang="cs-CZ" sz="2400" b="1" dirty="0"/>
              <a:t>vyjma</a:t>
            </a:r>
            <a:r>
              <a:rPr lang="cs-CZ" sz="2400" dirty="0"/>
              <a:t> případů pohledávek zvláštních, na které se hledí, jako by přihlášené již byly, pohledávek za majetkovou podstatou a jim postaveným pohledávkám na roveň (§ 168 a § 169 </a:t>
            </a:r>
            <a:r>
              <a:rPr lang="cs-CZ" sz="2400" dirty="0" err="1"/>
              <a:t>Ins</a:t>
            </a:r>
            <a:r>
              <a:rPr lang="cs-CZ" sz="2400" dirty="0"/>
              <a:t>. z.), </a:t>
            </a:r>
            <a:r>
              <a:rPr lang="cs-CZ" sz="2400" b="1" dirty="0"/>
              <a:t>anebo pohledávek</a:t>
            </a:r>
            <a:r>
              <a:rPr lang="cs-CZ" sz="2400" dirty="0"/>
              <a:t>, jež jsou z uspokojení vyloučeny či </a:t>
            </a:r>
            <a:r>
              <a:rPr lang="cs-CZ" sz="2400" b="1" dirty="0"/>
              <a:t>se žádným způsobem neuspokojují z majetkové podstaty dlužníka</a:t>
            </a:r>
            <a:r>
              <a:rPr lang="cs-CZ" sz="2400" dirty="0"/>
              <a:t> – a to dokonce i takové, které jsou již vykonatelné (§ 174 odst. 4 </a:t>
            </a:r>
            <a:r>
              <a:rPr lang="cs-CZ" sz="2400" dirty="0" err="1"/>
              <a:t>Ins</a:t>
            </a:r>
            <a:r>
              <a:rPr lang="cs-CZ" sz="2400" dirty="0"/>
              <a:t>. z.) či které (§ 173 odst. 2 </a:t>
            </a:r>
            <a:r>
              <a:rPr lang="cs-CZ" sz="2400" dirty="0" err="1"/>
              <a:t>Ins</a:t>
            </a:r>
            <a:r>
              <a:rPr lang="cs-CZ" sz="2400" dirty="0"/>
              <a:t>. z.) již byly uplatněny u soudu (k tomu srov. usnesení Nejvyššího soudu ze dne 30. 11. 2011, sen. zn. 29 NSČR 16/2011, uveřejněné pod číslem 54/2012 Sbírky soudních rozhodnutí a stanovisek)</a:t>
            </a:r>
          </a:p>
        </p:txBody>
      </p:sp>
    </p:spTree>
    <p:extLst>
      <p:ext uri="{BB962C8B-B14F-4D97-AF65-F5344CB8AC3E}">
        <p14:creationId xmlns:p14="http://schemas.microsoft.com/office/powerpoint/2010/main" val="1625330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D477E69-DE44-03C5-4C2F-317936E00B37}"/>
              </a:ext>
            </a:extLst>
          </p:cNvPr>
          <p:cNvSpPr txBox="1"/>
          <p:nvPr/>
        </p:nvSpPr>
        <p:spPr>
          <a:xfrm>
            <a:off x="882316" y="433136"/>
            <a:ext cx="11036968" cy="5693866"/>
          </a:xfrm>
          <a:prstGeom prst="rect">
            <a:avLst/>
          </a:prstGeom>
          <a:noFill/>
        </p:spPr>
        <p:txBody>
          <a:bodyPr wrap="square" rtlCol="0">
            <a:spAutoFit/>
          </a:bodyPr>
          <a:lstStyle/>
          <a:p>
            <a:r>
              <a:rPr lang="cs-CZ" sz="2800" b="1" dirty="0"/>
              <a:t>Jiný právní názor</a:t>
            </a:r>
            <a:r>
              <a:rPr lang="cs-CZ" sz="2800" dirty="0"/>
              <a:t> (Advokátní kancelář </a:t>
            </a:r>
            <a:r>
              <a:rPr lang="cs-CZ" sz="2800" dirty="0" err="1"/>
              <a:t>Kadlubiec</a:t>
            </a:r>
            <a:r>
              <a:rPr lang="cs-CZ" sz="2800" dirty="0"/>
              <a:t>, </a:t>
            </a:r>
            <a:r>
              <a:rPr lang="cs-CZ" sz="2800" dirty="0" err="1"/>
              <a:t>Starzyk</a:t>
            </a:r>
            <a:r>
              <a:rPr lang="cs-CZ" sz="2800" dirty="0"/>
              <a:t> a partneři, s.r.o.)</a:t>
            </a:r>
            <a:r>
              <a:rPr lang="cs-CZ" sz="2800" b="1" dirty="0"/>
              <a:t>:</a:t>
            </a:r>
          </a:p>
          <a:p>
            <a:r>
              <a:rPr lang="cs-CZ" sz="2800" dirty="0"/>
              <a:t>Za účelem vymáhání pohledávek dle § 170 písm. d) </a:t>
            </a:r>
            <a:r>
              <a:rPr lang="cs-CZ" sz="2800" dirty="0" err="1"/>
              <a:t>InsZ</a:t>
            </a:r>
            <a:r>
              <a:rPr lang="cs-CZ" sz="2800" dirty="0"/>
              <a:t>, vzniklých před rozhodnutím o úpadku, není nutné (ani vhodné) jejich uplatnění formou přihlášky v insolvenčním řízení, když se jedná o pohledávky, které se v insolvenčním řízení neuspokojují</a:t>
            </a:r>
          </a:p>
          <a:p>
            <a:endParaRPr lang="cs-CZ" sz="2800" dirty="0"/>
          </a:p>
          <a:p>
            <a:r>
              <a:rPr lang="cs-CZ" sz="2800" b="1" dirty="0"/>
              <a:t>X</a:t>
            </a:r>
          </a:p>
          <a:p>
            <a:endParaRPr lang="cs-CZ" sz="2800" dirty="0"/>
          </a:p>
          <a:p>
            <a:r>
              <a:rPr lang="cs-CZ" sz="2800" dirty="0"/>
              <a:t>§ 414 odst. 2 </a:t>
            </a:r>
            <a:r>
              <a:rPr lang="cs-CZ" sz="2800" dirty="0" err="1"/>
              <a:t>InsZ</a:t>
            </a:r>
            <a:r>
              <a:rPr lang="cs-CZ" sz="2800" dirty="0"/>
              <a:t> - </a:t>
            </a:r>
            <a:r>
              <a:rPr lang="cs-CZ" sz="2800" b="0" i="0" dirty="0">
                <a:solidFill>
                  <a:srgbClr val="000000"/>
                </a:solidFill>
                <a:effectLst/>
                <a:latin typeface="Arial" panose="020B0604020202020204" pitchFamily="34" charset="0"/>
              </a:rPr>
              <a:t>Osvobození </a:t>
            </a:r>
            <a:r>
              <a:rPr lang="cs-CZ" sz="2800" b="0" i="0" dirty="0">
                <a:solidFill>
                  <a:schemeClr val="tx1"/>
                </a:solidFill>
                <a:effectLst/>
                <a:latin typeface="Arial" panose="020B0604020202020204" pitchFamily="34" charset="0"/>
              </a:rPr>
              <a:t>podle </a:t>
            </a:r>
            <a:r>
              <a:rPr lang="cs-CZ" sz="2800" b="0" i="0" u="none" strike="noStrike" dirty="0">
                <a:solidFill>
                  <a:schemeClr val="tx1"/>
                </a:solidFill>
                <a:effectLst/>
                <a:latin typeface="Arial" panose="020B0604020202020204" pitchFamily="34" charset="0"/>
              </a:rPr>
              <a:t>odstavce 1</a:t>
            </a:r>
            <a:r>
              <a:rPr lang="cs-CZ" sz="2800" b="0" i="0" dirty="0">
                <a:solidFill>
                  <a:schemeClr val="tx1"/>
                </a:solidFill>
                <a:effectLst/>
                <a:latin typeface="Arial" panose="020B0604020202020204" pitchFamily="34" charset="0"/>
              </a:rPr>
              <a:t> </a:t>
            </a:r>
            <a:r>
              <a:rPr lang="cs-CZ" sz="2800" b="0" i="0" dirty="0">
                <a:solidFill>
                  <a:srgbClr val="000000"/>
                </a:solidFill>
                <a:effectLst/>
                <a:latin typeface="Arial" panose="020B0604020202020204" pitchFamily="34" charset="0"/>
              </a:rPr>
              <a:t>se vztahuje také na věřitele, k jejichž pohledávkám se v insolvenčním řízení nepřihlíželo, a na věřitele, kteří své pohledávky do insolvenčního řízení nepřihlásili, ač tak měli učinit.</a:t>
            </a:r>
            <a:endParaRPr lang="cs-CZ" sz="2800" dirty="0"/>
          </a:p>
        </p:txBody>
      </p:sp>
    </p:spTree>
    <p:extLst>
      <p:ext uri="{BB962C8B-B14F-4D97-AF65-F5344CB8AC3E}">
        <p14:creationId xmlns:p14="http://schemas.microsoft.com/office/powerpoint/2010/main" val="148356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26B3307-370B-4734-8A37-769A00A07C9F}"/>
              </a:ext>
            </a:extLst>
          </p:cNvPr>
          <p:cNvSpPr txBox="1"/>
          <p:nvPr/>
        </p:nvSpPr>
        <p:spPr>
          <a:xfrm>
            <a:off x="354563" y="279918"/>
            <a:ext cx="11482873" cy="5899820"/>
          </a:xfrm>
          <a:prstGeom prst="rect">
            <a:avLst/>
          </a:prstGeom>
          <a:noFill/>
        </p:spPr>
        <p:txBody>
          <a:bodyPr wrap="square">
            <a:spAutoFit/>
          </a:bodyPr>
          <a:lstStyle/>
          <a:p>
            <a:pPr>
              <a:lnSpc>
                <a:spcPct val="107000"/>
              </a:lnSpc>
              <a:spcAft>
                <a:spcPts val="800"/>
              </a:spcAft>
            </a:pPr>
            <a:endParaRPr lang="cs-CZ" sz="2800" b="1" dirty="0">
              <a:solidFill>
                <a:srgbClr val="FF0000"/>
              </a:solidFill>
              <a:effectLst/>
              <a:latin typeface="+mn-lt"/>
              <a:ea typeface="Calibri" panose="020F0502020204030204" pitchFamily="34" charset="0"/>
              <a:cs typeface="Calibri" panose="020F0502020204030204" pitchFamily="34" charset="0"/>
            </a:endParaRPr>
          </a:p>
          <a:p>
            <a:pPr algn="l"/>
            <a:r>
              <a:rPr lang="cs-CZ" sz="1800" b="1" i="0" dirty="0">
                <a:solidFill>
                  <a:srgbClr val="202020"/>
                </a:solidFill>
                <a:effectLst/>
                <a:latin typeface="Arial" panose="020B0604020202020204" pitchFamily="34" charset="0"/>
              </a:rPr>
              <a:t>Právní věta</a:t>
            </a:r>
          </a:p>
          <a:p>
            <a:pPr algn="l"/>
            <a:r>
              <a:rPr lang="cs-CZ" sz="3200" b="0" i="0" dirty="0">
                <a:solidFill>
                  <a:srgbClr val="000000"/>
                </a:solidFill>
                <a:effectLst/>
                <a:latin typeface="Arial" panose="020B0604020202020204" pitchFamily="34" charset="0"/>
              </a:rPr>
              <a:t>V insolvenčním řízení se zásadně neuspokojují žádným ze způsobů řešení úpadku mimosmluvní sankce, včetně nezaplacené blokové pokuty (</a:t>
            </a:r>
            <a:r>
              <a:rPr lang="cs-CZ" sz="3200" b="0" i="0" u="none" strike="noStrike" dirty="0">
                <a:solidFill>
                  <a:srgbClr val="15679C"/>
                </a:solidFill>
                <a:effectLst/>
                <a:latin typeface="Arial" panose="020B0604020202020204" pitchFamily="34" charset="0"/>
                <a:hlinkClick r:id="rId2"/>
              </a:rPr>
              <a:t>§ 170 písm. d/</a:t>
            </a:r>
            <a:r>
              <a:rPr lang="cs-CZ" sz="3200" b="0" i="0" dirty="0">
                <a:solidFill>
                  <a:srgbClr val="000000"/>
                </a:solidFill>
                <a:effectLst/>
                <a:latin typeface="Arial" panose="020B0604020202020204" pitchFamily="34" charset="0"/>
              </a:rPr>
              <a:t> </a:t>
            </a:r>
            <a:r>
              <a:rPr lang="cs-CZ" sz="3200" b="0" i="0" u="none" strike="noStrike" dirty="0">
                <a:solidFill>
                  <a:srgbClr val="15679C"/>
                </a:solidFill>
                <a:effectLst/>
                <a:latin typeface="Arial" panose="020B0604020202020204" pitchFamily="34" charset="0"/>
                <a:hlinkClick r:id="rId3"/>
              </a:rPr>
              <a:t>insolvenčního zákona</a:t>
            </a:r>
            <a:r>
              <a:rPr lang="cs-CZ" sz="3200" b="0" i="0" dirty="0">
                <a:solidFill>
                  <a:srgbClr val="000000"/>
                </a:solidFill>
                <a:effectLst/>
                <a:latin typeface="Arial" panose="020B0604020202020204" pitchFamily="34" charset="0"/>
              </a:rPr>
              <a:t>), ani jejich příslušenství, včetně nákladů za nařízení daňové exekuce (§ 182 a § 183 daňového řádu). Přihlášku takové pohledávky insolvenční soud odmítne podle </a:t>
            </a:r>
            <a:r>
              <a:rPr lang="cs-CZ" sz="3200" b="0" i="0" u="none" strike="noStrike" dirty="0">
                <a:solidFill>
                  <a:srgbClr val="15679C"/>
                </a:solidFill>
                <a:effectLst/>
                <a:latin typeface="Arial" panose="020B0604020202020204" pitchFamily="34" charset="0"/>
                <a:hlinkClick r:id="rId4"/>
              </a:rPr>
              <a:t>§ 185</a:t>
            </a:r>
            <a:r>
              <a:rPr lang="cs-CZ" sz="3200" b="0" i="0" dirty="0">
                <a:solidFill>
                  <a:srgbClr val="000000"/>
                </a:solidFill>
                <a:effectLst/>
                <a:latin typeface="Arial" panose="020B0604020202020204" pitchFamily="34" charset="0"/>
              </a:rPr>
              <a:t> </a:t>
            </a:r>
            <a:r>
              <a:rPr lang="cs-CZ" sz="3200" b="0" i="0" u="none" strike="noStrike" dirty="0">
                <a:solidFill>
                  <a:srgbClr val="15679C"/>
                </a:solidFill>
                <a:effectLst/>
                <a:latin typeface="Arial" panose="020B0604020202020204" pitchFamily="34" charset="0"/>
                <a:hlinkClick r:id="rId3"/>
              </a:rPr>
              <a:t>insolvenčního zákona</a:t>
            </a:r>
            <a:r>
              <a:rPr lang="cs-CZ" sz="3200" b="0" i="0" dirty="0">
                <a:solidFill>
                  <a:srgbClr val="000000"/>
                </a:solidFill>
                <a:effectLst/>
                <a:latin typeface="Arial" panose="020B0604020202020204" pitchFamily="34" charset="0"/>
              </a:rPr>
              <a:t>.</a:t>
            </a:r>
          </a:p>
          <a:p>
            <a:pPr algn="l"/>
            <a:endParaRPr lang="cs-CZ" sz="3200" b="0" i="0" dirty="0">
              <a:solidFill>
                <a:srgbClr val="000000"/>
              </a:solidFill>
              <a:effectLst/>
              <a:latin typeface="Arial" panose="020B0604020202020204" pitchFamily="34" charset="0"/>
            </a:endParaRPr>
          </a:p>
          <a:p>
            <a:pPr>
              <a:lnSpc>
                <a:spcPct val="107000"/>
              </a:lnSpc>
              <a:spcAft>
                <a:spcPts val="800"/>
              </a:spcAft>
            </a:pPr>
            <a:r>
              <a:rPr lang="cs-CZ" sz="3200" dirty="0"/>
              <a:t>(usnesení VSP ze dne 7.9.2012, </a:t>
            </a:r>
            <a:r>
              <a:rPr lang="cs-CZ" sz="3200" dirty="0" err="1"/>
              <a:t>sp</a:t>
            </a:r>
            <a:r>
              <a:rPr lang="cs-CZ" sz="3200" dirty="0"/>
              <a:t>. zn. 1 VSPH 1159/2012, - R 44/2013)</a:t>
            </a:r>
            <a:endPar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3288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69DDEE5-240E-BD31-F570-E51A714F0C64}"/>
              </a:ext>
            </a:extLst>
          </p:cNvPr>
          <p:cNvSpPr txBox="1"/>
          <p:nvPr/>
        </p:nvSpPr>
        <p:spPr>
          <a:xfrm>
            <a:off x="1427583" y="485192"/>
            <a:ext cx="10207689" cy="5693866"/>
          </a:xfrm>
          <a:prstGeom prst="rect">
            <a:avLst/>
          </a:prstGeom>
          <a:noFill/>
        </p:spPr>
        <p:txBody>
          <a:bodyPr wrap="square">
            <a:spAutoFit/>
          </a:bodyPr>
          <a:lstStyle/>
          <a:p>
            <a:r>
              <a:rPr lang="cs-CZ" sz="2800" b="1" dirty="0">
                <a:effectLst/>
                <a:latin typeface="Times New Roman" panose="02020603050405020304" pitchFamily="18" charset="0"/>
                <a:ea typeface="Times New Roman" panose="02020603050405020304" pitchFamily="18" charset="0"/>
              </a:rPr>
              <a:t>Závěr:</a:t>
            </a:r>
            <a:r>
              <a:rPr lang="cs-CZ" sz="2800" dirty="0">
                <a:effectLst/>
                <a:latin typeface="Times New Roman" panose="02020603050405020304" pitchFamily="18" charset="0"/>
                <a:ea typeface="Times New Roman" panose="02020603050405020304" pitchFamily="18" charset="0"/>
              </a:rPr>
              <a:t> </a:t>
            </a:r>
          </a:p>
          <a:p>
            <a:r>
              <a:rPr lang="cs-CZ" sz="2800" dirty="0">
                <a:effectLst/>
                <a:latin typeface="Times New Roman" panose="02020603050405020304" pitchFamily="18" charset="0"/>
                <a:ea typeface="Times New Roman" panose="02020603050405020304" pitchFamily="18" charset="0"/>
              </a:rPr>
              <a:t>Výše uvedená problematika je velmi složitá a panuje zde nejednotnost jak v odborné literatuře, tak i v rozhodovací praxi soudů. </a:t>
            </a:r>
          </a:p>
          <a:p>
            <a:endParaRPr lang="cs-CZ" sz="2800" b="1" dirty="0">
              <a:latin typeface="Times New Roman" panose="02020603050405020304" pitchFamily="18" charset="0"/>
              <a:ea typeface="Times New Roman" panose="02020603050405020304" pitchFamily="18" charset="0"/>
            </a:endParaRPr>
          </a:p>
          <a:p>
            <a:r>
              <a:rPr lang="cs-CZ" sz="2800" b="1" dirty="0">
                <a:solidFill>
                  <a:srgbClr val="FF0000"/>
                </a:solidFill>
                <a:effectLst/>
                <a:latin typeface="Times New Roman" panose="02020603050405020304" pitchFamily="18" charset="0"/>
                <a:ea typeface="Times New Roman" panose="02020603050405020304" pitchFamily="18" charset="0"/>
              </a:rPr>
              <a:t>Uvedeným rozborem se spíše přikláním k postupu pasivního vyčkávání (nepřihlašování pohledávky z pokuty do insolvence) s tím, že po skončení oddlužení ji lze vymáhat exekučně, tedy rozhodnout o nové exekuci či pokračování v přerušené exekuci.</a:t>
            </a:r>
            <a:r>
              <a:rPr lang="cs-CZ" sz="2800" dirty="0">
                <a:solidFill>
                  <a:srgbClr val="FF0000"/>
                </a:solidFill>
                <a:effectLst/>
                <a:latin typeface="Times New Roman" panose="02020603050405020304" pitchFamily="18" charset="0"/>
                <a:ea typeface="Times New Roman" panose="02020603050405020304" pitchFamily="18" charset="0"/>
              </a:rPr>
              <a:t> </a:t>
            </a:r>
          </a:p>
          <a:p>
            <a:endParaRPr lang="cs-CZ" sz="2800" dirty="0">
              <a:latin typeface="Times New Roman" panose="02020603050405020304" pitchFamily="18" charset="0"/>
              <a:ea typeface="Times New Roman" panose="02020603050405020304" pitchFamily="18" charset="0"/>
            </a:endParaRPr>
          </a:p>
          <a:p>
            <a:r>
              <a:rPr lang="cs-CZ" sz="2800" dirty="0">
                <a:effectLst/>
                <a:latin typeface="Times New Roman" panose="02020603050405020304" pitchFamily="18" charset="0"/>
                <a:ea typeface="Times New Roman" panose="02020603050405020304" pitchFamily="18" charset="0"/>
              </a:rPr>
              <a:t>Aktivitu tak bude muset vyvinout dlužník námitkou proti exekučnímu příkazu, popřípadě následně správní žalobou. Výhledově lze očekávat vynesení objasňujícího rozhodnutí na úrovni Nejvyššího soudu České republiky či Ústavního soudu, které by přineslo směrodatný výklad.</a:t>
            </a:r>
          </a:p>
        </p:txBody>
      </p:sp>
    </p:spTree>
    <p:extLst>
      <p:ext uri="{BB962C8B-B14F-4D97-AF65-F5344CB8AC3E}">
        <p14:creationId xmlns:p14="http://schemas.microsoft.com/office/powerpoint/2010/main" val="583260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26B3307-370B-4734-8A37-769A00A07C9F}"/>
              </a:ext>
            </a:extLst>
          </p:cNvPr>
          <p:cNvSpPr txBox="1"/>
          <p:nvPr/>
        </p:nvSpPr>
        <p:spPr>
          <a:xfrm>
            <a:off x="709126" y="298580"/>
            <a:ext cx="11482873" cy="6105005"/>
          </a:xfrm>
          <a:prstGeom prst="rect">
            <a:avLst/>
          </a:prstGeom>
          <a:noFill/>
        </p:spPr>
        <p:txBody>
          <a:bodyPr wrap="square">
            <a:spAutoFit/>
          </a:bodyPr>
          <a:lstStyle/>
          <a:p>
            <a:pPr algn="ctr">
              <a:lnSpc>
                <a:spcPct val="107000"/>
              </a:lnSpc>
              <a:spcAft>
                <a:spcPts val="800"/>
              </a:spcAft>
            </a:pP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Mimosmluvní sankce (pokuty):</a:t>
            </a:r>
          </a:p>
          <a:p>
            <a:pPr>
              <a:lnSpc>
                <a:spcPct val="107000"/>
              </a:lnSpc>
              <a:spcAft>
                <a:spcPts val="800"/>
              </a:spcAft>
            </a:pP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Jestliže jde o pohledávku, která nebyla přezkoumána, a to s odkazem na zákonnou úpravu § 170 písm. d) IZ, pak na ni (a na účastníky insolvenčního řízení – věřitele a dlužníka) nedopadá ani ustanovení § 414 IZ o osvobození dlužníka a </a:t>
            </a:r>
            <a:r>
              <a:rPr lang="cs-CZ"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můžeme ji vymáhat v plné výši o ukončení oddlužení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(viz. Usnesení Krajského soudu v Praze č.j. 19 Co 258/2019 ze dne 19.9.2019). </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Podle mého názoru z výše uvedeného plyne závěr, že nepůjde o pohledávku ke které se nepřihlíží (§ 185  IZ) ale o pohledávku, která se neuspokojuje. Není totiž smyslem ani účelem insolvenčního zákona (práva) promíjet peněžité tresty uložené v přestupkovém nebo v trestním řízení (viz. Usnesení Krajského soudu v Českých Budějovicích č.j. 24 Co 579/2019 ze dne 10.5.2019). Tomu i napovídá § 414 odst. 4 věta za středníkem – „Při osvobození dlužníka podle odstavce 1 zůstává zajištěnému věřiteli, jestliže nedošlo ke zpeněžení majetku sloužícího k zajištění pohledávky, zachováno právo domáhat se uspokojení pohledávky z výtěžku zpeněžení tohoto majetku; </a:t>
            </a:r>
            <a:r>
              <a:rPr lang="cs-CZ"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pohledávek, které se v insolvenčním řízení neuspokojují (§ 170), se může takto domáhat jen za dobu od skončení insolvenčního řízení</a:t>
            </a:r>
            <a:r>
              <a:rPr lang="cs-CZ"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cs-CZ"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2293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1997BCC-862E-EB65-373B-89A534253609}"/>
              </a:ext>
            </a:extLst>
          </p:cNvPr>
          <p:cNvSpPr txBox="1"/>
          <p:nvPr/>
        </p:nvSpPr>
        <p:spPr>
          <a:xfrm>
            <a:off x="671804" y="166568"/>
            <a:ext cx="11290041" cy="6509474"/>
          </a:xfrm>
          <a:prstGeom prst="rect">
            <a:avLst/>
          </a:prstGeom>
          <a:noFill/>
        </p:spPr>
        <p:txBody>
          <a:bodyPr wrap="square">
            <a:spAutoFit/>
          </a:bodyPr>
          <a:lstStyle/>
          <a:p>
            <a:r>
              <a:rPr lang="cs-CZ" sz="2100" b="0" i="0" dirty="0">
                <a:solidFill>
                  <a:srgbClr val="000000"/>
                </a:solidFill>
                <a:effectLst/>
                <a:latin typeface="Arial" panose="020B0604020202020204" pitchFamily="34" charset="0"/>
              </a:rPr>
              <a:t>Nejvyšší soud v usneseních sen. zn. 29 NSČR 116/2015, </a:t>
            </a:r>
            <a:r>
              <a:rPr lang="cs-CZ" sz="2100" b="0" i="0" u="none" strike="noStrike" dirty="0">
                <a:solidFill>
                  <a:srgbClr val="15679C"/>
                </a:solidFill>
                <a:effectLst/>
                <a:latin typeface="Arial" panose="020B0604020202020204" pitchFamily="34" charset="0"/>
                <a:hlinkClick r:id="rId2"/>
              </a:rPr>
              <a:t>29 NSČR 16/2016</a:t>
            </a:r>
            <a:r>
              <a:rPr lang="cs-CZ" sz="2100" b="0" i="0" dirty="0">
                <a:solidFill>
                  <a:srgbClr val="000000"/>
                </a:solidFill>
                <a:effectLst/>
                <a:latin typeface="Arial" panose="020B0604020202020204" pitchFamily="34" charset="0"/>
              </a:rPr>
              <a:t>, </a:t>
            </a:r>
            <a:r>
              <a:rPr lang="cs-CZ" sz="2100" b="0" i="0" u="none" strike="noStrike" dirty="0">
                <a:solidFill>
                  <a:srgbClr val="15679C"/>
                </a:solidFill>
                <a:effectLst/>
                <a:latin typeface="Arial" panose="020B0604020202020204" pitchFamily="34" charset="0"/>
                <a:hlinkClick r:id="rId3"/>
              </a:rPr>
              <a:t>29 NSČR 82/2016</a:t>
            </a:r>
            <a:r>
              <a:rPr lang="cs-CZ" sz="2100" b="0" i="0" dirty="0">
                <a:solidFill>
                  <a:srgbClr val="000000"/>
                </a:solidFill>
                <a:effectLst/>
                <a:latin typeface="Arial" panose="020B0604020202020204" pitchFamily="34" charset="0"/>
              </a:rPr>
              <a:t> a </a:t>
            </a:r>
            <a:r>
              <a:rPr lang="cs-CZ" sz="2100" b="0" i="0" u="none" strike="noStrike" dirty="0">
                <a:solidFill>
                  <a:srgbClr val="15679C"/>
                </a:solidFill>
                <a:effectLst/>
                <a:latin typeface="Arial" panose="020B0604020202020204" pitchFamily="34" charset="0"/>
                <a:hlinkClick r:id="rId4"/>
              </a:rPr>
              <a:t>29 NSČR 85/2016</a:t>
            </a:r>
            <a:r>
              <a:rPr lang="cs-CZ" sz="2100" b="0" i="0" dirty="0">
                <a:solidFill>
                  <a:srgbClr val="000000"/>
                </a:solidFill>
                <a:effectLst/>
                <a:latin typeface="Arial" panose="020B0604020202020204" pitchFamily="34" charset="0"/>
              </a:rPr>
              <a:t> shodně uzavřel, že pokuta uložená dlužníku za přestupek podle zákona č. </a:t>
            </a:r>
            <a:r>
              <a:rPr lang="cs-CZ" sz="2100" b="0" i="0" u="none" strike="noStrike" dirty="0">
                <a:solidFill>
                  <a:srgbClr val="15679C"/>
                </a:solidFill>
                <a:effectLst/>
                <a:latin typeface="Arial" panose="020B0604020202020204" pitchFamily="34" charset="0"/>
                <a:hlinkClick r:id="rId5"/>
              </a:rPr>
              <a:t>200/1990 Sb.</a:t>
            </a:r>
            <a:r>
              <a:rPr lang="cs-CZ" sz="2100" b="0" i="0" dirty="0">
                <a:solidFill>
                  <a:srgbClr val="000000"/>
                </a:solidFill>
                <a:effectLst/>
                <a:latin typeface="Arial" panose="020B0604020202020204" pitchFamily="34" charset="0"/>
              </a:rPr>
              <a:t>, o přestupcích, je mimosmluvní sankcí vyloučenou z uspokojení v insolvenčním řízení podle ustanovení </a:t>
            </a:r>
            <a:r>
              <a:rPr lang="cs-CZ" sz="2100" b="0" i="0" u="none" strike="noStrike" dirty="0">
                <a:solidFill>
                  <a:srgbClr val="15679C"/>
                </a:solidFill>
                <a:effectLst/>
                <a:latin typeface="Arial" panose="020B0604020202020204" pitchFamily="34" charset="0"/>
                <a:hlinkClick r:id="rId6"/>
              </a:rPr>
              <a:t>§ 170 písm. d)</a:t>
            </a:r>
            <a:r>
              <a:rPr lang="cs-CZ" sz="2100" b="0" i="0" dirty="0">
                <a:solidFill>
                  <a:srgbClr val="000000"/>
                </a:solidFill>
                <a:effectLst/>
                <a:latin typeface="Arial" panose="020B0604020202020204" pitchFamily="34" charset="0"/>
              </a:rPr>
              <a:t> </a:t>
            </a:r>
            <a:r>
              <a:rPr lang="cs-CZ" sz="2100" b="0" i="0" u="none" strike="noStrike" dirty="0">
                <a:solidFill>
                  <a:srgbClr val="15679C"/>
                </a:solidFill>
                <a:effectLst/>
                <a:latin typeface="Arial" panose="020B0604020202020204" pitchFamily="34" charset="0"/>
                <a:hlinkClick r:id="rId7"/>
              </a:rPr>
              <a:t>insolvenčního zákona</a:t>
            </a:r>
            <a:r>
              <a:rPr lang="cs-CZ" sz="2100" b="0" i="0" dirty="0">
                <a:solidFill>
                  <a:srgbClr val="000000"/>
                </a:solidFill>
                <a:effectLst/>
                <a:latin typeface="Arial" panose="020B0604020202020204" pitchFamily="34" charset="0"/>
              </a:rPr>
              <a:t>, leč pohledávka představovaná paušální částkou nákladů řízení </a:t>
            </a:r>
            <a:r>
              <a:rPr lang="cs-CZ" sz="2100" b="0" i="0" u="none" strike="noStrike" dirty="0">
                <a:solidFill>
                  <a:srgbClr val="15679C"/>
                </a:solidFill>
                <a:effectLst/>
                <a:latin typeface="Arial" panose="020B0604020202020204" pitchFamily="34" charset="0"/>
                <a:hlinkClick r:id="rId5"/>
              </a:rPr>
              <a:t>o přestupcích</a:t>
            </a:r>
            <a:r>
              <a:rPr lang="cs-CZ" sz="2100" b="0" i="0" dirty="0">
                <a:solidFill>
                  <a:srgbClr val="000000"/>
                </a:solidFill>
                <a:effectLst/>
                <a:latin typeface="Arial" panose="020B0604020202020204" pitchFamily="34" charset="0"/>
              </a:rPr>
              <a:t> ve smyslu </a:t>
            </a:r>
            <a:r>
              <a:rPr lang="cs-CZ" sz="2100" b="0" i="0" u="none" strike="noStrike" dirty="0">
                <a:solidFill>
                  <a:srgbClr val="15679C"/>
                </a:solidFill>
                <a:effectLst/>
                <a:latin typeface="Arial" panose="020B0604020202020204" pitchFamily="34" charset="0"/>
                <a:hlinkClick r:id="rId8"/>
              </a:rPr>
              <a:t>§ 79 odst. 1 věty druhé</a:t>
            </a:r>
            <a:r>
              <a:rPr lang="cs-CZ" sz="2100" b="0" i="0" dirty="0">
                <a:solidFill>
                  <a:srgbClr val="000000"/>
                </a:solidFill>
                <a:effectLst/>
                <a:latin typeface="Arial" panose="020B0604020202020204" pitchFamily="34" charset="0"/>
              </a:rPr>
              <a:t> </a:t>
            </a:r>
            <a:r>
              <a:rPr lang="cs-CZ" sz="2100" b="0" i="0" u="none" strike="noStrike" dirty="0">
                <a:solidFill>
                  <a:srgbClr val="15679C"/>
                </a:solidFill>
                <a:effectLst/>
                <a:latin typeface="Arial" panose="020B0604020202020204" pitchFamily="34" charset="0"/>
                <a:hlinkClick r:id="rId5"/>
              </a:rPr>
              <a:t>zákona o přestupcích</a:t>
            </a:r>
            <a:r>
              <a:rPr lang="cs-CZ" sz="2100" b="0" i="0" dirty="0">
                <a:solidFill>
                  <a:srgbClr val="000000"/>
                </a:solidFill>
                <a:effectLst/>
                <a:latin typeface="Arial" panose="020B0604020202020204" pitchFamily="34" charset="0"/>
              </a:rPr>
              <a:t>, takovou mimosmluvní sankcí není. Účel paušální náhrady nákladů řízení </a:t>
            </a:r>
            <a:r>
              <a:rPr lang="cs-CZ" sz="2100" b="0" i="0" u="none" strike="noStrike" dirty="0">
                <a:solidFill>
                  <a:srgbClr val="15679C"/>
                </a:solidFill>
                <a:effectLst/>
                <a:latin typeface="Arial" panose="020B0604020202020204" pitchFamily="34" charset="0"/>
                <a:hlinkClick r:id="rId5"/>
              </a:rPr>
              <a:t>o přestupcích</a:t>
            </a:r>
            <a:r>
              <a:rPr lang="cs-CZ" sz="2100" b="0" i="0" dirty="0">
                <a:solidFill>
                  <a:srgbClr val="000000"/>
                </a:solidFill>
                <a:effectLst/>
                <a:latin typeface="Arial" panose="020B0604020202020204" pitchFamily="34" charset="0"/>
              </a:rPr>
              <a:t> totiž nesměřuje k potrestání (a to ani u osoby, které je za spáchaný přestupek uložena pokuta), ale právě k tomu, aby státu (v režimu </a:t>
            </a:r>
            <a:r>
              <a:rPr lang="cs-CZ" sz="2100" b="0" i="0" u="none" strike="noStrike" dirty="0">
                <a:solidFill>
                  <a:srgbClr val="15679C"/>
                </a:solidFill>
                <a:effectLst/>
                <a:latin typeface="Arial" panose="020B0604020202020204" pitchFamily="34" charset="0"/>
                <a:hlinkClick r:id="rId9"/>
              </a:rPr>
              <a:t>§ 79 odst. 4</a:t>
            </a:r>
            <a:r>
              <a:rPr lang="cs-CZ" sz="2100" b="0" i="0" dirty="0">
                <a:solidFill>
                  <a:srgbClr val="000000"/>
                </a:solidFill>
                <a:effectLst/>
                <a:latin typeface="Arial" panose="020B0604020202020204" pitchFamily="34" charset="0"/>
              </a:rPr>
              <a:t> </a:t>
            </a:r>
            <a:r>
              <a:rPr lang="cs-CZ" sz="2100" b="0" i="0" u="none" strike="noStrike" dirty="0">
                <a:solidFill>
                  <a:srgbClr val="15679C"/>
                </a:solidFill>
                <a:effectLst/>
                <a:latin typeface="Arial" panose="020B0604020202020204" pitchFamily="34" charset="0"/>
                <a:hlinkClick r:id="rId5"/>
              </a:rPr>
              <a:t>zákona o přestupcích</a:t>
            </a:r>
            <a:r>
              <a:rPr lang="cs-CZ" sz="2100" b="0" i="0" dirty="0">
                <a:solidFill>
                  <a:srgbClr val="000000"/>
                </a:solidFill>
                <a:effectLst/>
                <a:latin typeface="Arial" panose="020B0604020202020204" pitchFamily="34" charset="0"/>
              </a:rPr>
              <a:t> obci, jejíž orgán rozhodl o přestupku) byla (alespoň zčásti, „paušálem“) nahrazena majetková újma spočívající ve vynaložení nákladů nezbytných k projednání přestupku a rozhodnutí o něm. Povaha takového nároku se více než „příslušenství mimosmluvní sankce“ blíží škodnímu nároku, jejž z působnosti obdobných pravidel obsažených v konkursních řádech z roku 1914 a 1931 vylučovala prvorepubliková judikatura (srov. opět rozhodnutí Vážný č. 6316) a z působnosti pravidla obsaženého v obdobně formulovaném </a:t>
            </a:r>
            <a:r>
              <a:rPr lang="cs-CZ" sz="2100" b="0" i="0" u="none" strike="noStrike" dirty="0">
                <a:solidFill>
                  <a:srgbClr val="15679C"/>
                </a:solidFill>
                <a:effectLst/>
                <a:latin typeface="Arial" panose="020B0604020202020204" pitchFamily="34" charset="0"/>
                <a:hlinkClick r:id="rId10"/>
              </a:rPr>
              <a:t>§ 33 odst. 1 písm. d)</a:t>
            </a:r>
            <a:r>
              <a:rPr lang="cs-CZ" sz="2100" b="0" i="0" dirty="0">
                <a:solidFill>
                  <a:srgbClr val="000000"/>
                </a:solidFill>
                <a:effectLst/>
                <a:latin typeface="Arial" panose="020B0604020202020204" pitchFamily="34" charset="0"/>
              </a:rPr>
              <a:t> </a:t>
            </a:r>
            <a:r>
              <a:rPr lang="cs-CZ" sz="2100" b="0" i="0" u="none" strike="noStrike" dirty="0">
                <a:solidFill>
                  <a:srgbClr val="15679C"/>
                </a:solidFill>
                <a:effectLst/>
                <a:latin typeface="Arial" panose="020B0604020202020204" pitchFamily="34" charset="0"/>
                <a:hlinkClick r:id="rId11"/>
              </a:rPr>
              <a:t>ZKV</a:t>
            </a:r>
            <a:r>
              <a:rPr lang="cs-CZ" sz="2100" b="0" i="0" dirty="0">
                <a:solidFill>
                  <a:srgbClr val="000000"/>
                </a:solidFill>
                <a:effectLst/>
                <a:latin typeface="Arial" panose="020B0604020202020204" pitchFamily="34" charset="0"/>
              </a:rPr>
              <a:t> literatura (srov. opět Steiner, str. 192). Má totiž za úkol (byť i jen zčásti, relativně nízce nastaveným „paušálem“) reparovat majetkovou újmu vzniklou státu (v daných poměrech obci, jež plní úkoly státu a jejíž orgán o přestupku rozhodoval) coby náklady nezbytně vynaložené za účelem projednání přestupku a rozhodnutí o něm.</a:t>
            </a:r>
          </a:p>
          <a:p>
            <a:r>
              <a:rPr lang="pl-PL" sz="1800" b="0" i="1" dirty="0">
                <a:solidFill>
                  <a:schemeClr val="bg2"/>
                </a:solidFill>
                <a:effectLst/>
                <a:latin typeface="Arial" panose="020B0604020202020204" pitchFamily="34" charset="0"/>
              </a:rPr>
              <a:t>Rozsudek NS </a:t>
            </a:r>
            <a:r>
              <a:rPr lang="pl-PL" sz="1800" b="0" i="1" dirty="0">
                <a:solidFill>
                  <a:schemeClr val="bg2"/>
                </a:solidFill>
                <a:effectLst/>
                <a:latin typeface="Slabo 27px"/>
              </a:rPr>
              <a:t> č.j. 29 ICdo 23/2017  </a:t>
            </a:r>
            <a:r>
              <a:rPr lang="pl-PL" sz="1800" b="0" i="1" dirty="0">
                <a:solidFill>
                  <a:schemeClr val="bg2"/>
                </a:solidFill>
                <a:effectLst/>
                <a:latin typeface="Arial" panose="020B0604020202020204" pitchFamily="34" charset="0"/>
              </a:rPr>
              <a:t>ze dne 27.06.2018</a:t>
            </a:r>
          </a:p>
        </p:txBody>
      </p:sp>
    </p:spTree>
    <p:extLst>
      <p:ext uri="{BB962C8B-B14F-4D97-AF65-F5344CB8AC3E}">
        <p14:creationId xmlns:p14="http://schemas.microsoft.com/office/powerpoint/2010/main" val="3280516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p:nvPr/>
        </p:nvSpPr>
        <p:spPr>
          <a:xfrm>
            <a:off x="1708733" y="450004"/>
            <a:ext cx="2163182" cy="893024"/>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Zahájení insolvenčního řízení</a:t>
            </a:r>
            <a:endParaRPr/>
          </a:p>
        </p:txBody>
      </p:sp>
      <p:sp>
        <p:nvSpPr>
          <p:cNvPr id="371" name="Google Shape;371;p51"/>
          <p:cNvSpPr/>
          <p:nvPr/>
        </p:nvSpPr>
        <p:spPr>
          <a:xfrm>
            <a:off x="1739714" y="1766376"/>
            <a:ext cx="2163183" cy="882650"/>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dirty="0">
                <a:solidFill>
                  <a:schemeClr val="dk1"/>
                </a:solidFill>
                <a:latin typeface="Calibri"/>
                <a:ea typeface="Calibri"/>
                <a:cs typeface="Calibri"/>
                <a:sym typeface="Calibri"/>
              </a:rPr>
              <a:t>Rozhodnutí soudu o úpadku</a:t>
            </a:r>
            <a:endParaRPr dirty="0"/>
          </a:p>
        </p:txBody>
      </p:sp>
      <p:sp>
        <p:nvSpPr>
          <p:cNvPr id="372" name="Google Shape;372;p51"/>
          <p:cNvSpPr/>
          <p:nvPr/>
        </p:nvSpPr>
        <p:spPr>
          <a:xfrm>
            <a:off x="1791907" y="3072374"/>
            <a:ext cx="2168907" cy="881665"/>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dirty="0">
                <a:solidFill>
                  <a:schemeClr val="dk1"/>
                </a:solidFill>
                <a:latin typeface="Calibri"/>
                <a:ea typeface="Calibri"/>
                <a:cs typeface="Calibri"/>
                <a:sym typeface="Calibri"/>
              </a:rPr>
              <a:t>Přihláška pohledávek</a:t>
            </a:r>
            <a:endParaRPr dirty="0"/>
          </a:p>
        </p:txBody>
      </p:sp>
      <p:sp>
        <p:nvSpPr>
          <p:cNvPr id="373" name="Google Shape;373;p51"/>
          <p:cNvSpPr/>
          <p:nvPr/>
        </p:nvSpPr>
        <p:spPr>
          <a:xfrm>
            <a:off x="1823212" y="4377387"/>
            <a:ext cx="2137602" cy="898703"/>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a:solidFill>
                  <a:schemeClr val="dk1"/>
                </a:solidFill>
                <a:latin typeface="Calibri"/>
                <a:ea typeface="Calibri"/>
                <a:cs typeface="Calibri"/>
                <a:sym typeface="Calibri"/>
              </a:rPr>
              <a:t>Přezkumné jednání</a:t>
            </a:r>
            <a:endParaRPr/>
          </a:p>
        </p:txBody>
      </p:sp>
      <p:sp>
        <p:nvSpPr>
          <p:cNvPr id="374" name="Google Shape;374;p51"/>
          <p:cNvSpPr/>
          <p:nvPr/>
        </p:nvSpPr>
        <p:spPr>
          <a:xfrm>
            <a:off x="1823212" y="5699438"/>
            <a:ext cx="2137602" cy="819463"/>
          </a:xfrm>
          <a:prstGeom prst="roundRect">
            <a:avLst>
              <a:gd name="adj" fmla="val 16667"/>
            </a:avLst>
          </a:prstGeom>
          <a:solidFill>
            <a:srgbClr val="5B9BD5"/>
          </a:solidFill>
          <a:ln w="12700" cap="flat" cmpd="sng">
            <a:solidFill>
              <a:srgbClr val="1F4D7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50"/>
              <a:buFont typeface="Calibri"/>
              <a:buNone/>
            </a:pPr>
            <a:r>
              <a:rPr lang="cs-CZ" sz="1800" b="0" i="0" u="none" strike="noStrike" cap="none" dirty="0">
                <a:solidFill>
                  <a:schemeClr val="dk1"/>
                </a:solidFill>
                <a:latin typeface="Calibri"/>
                <a:ea typeface="Calibri"/>
                <a:cs typeface="Calibri"/>
                <a:sym typeface="Calibri"/>
              </a:rPr>
              <a:t>Rozhodnutí o skončení insolvence</a:t>
            </a:r>
            <a:endParaRPr dirty="0"/>
          </a:p>
        </p:txBody>
      </p:sp>
      <p:sp>
        <p:nvSpPr>
          <p:cNvPr id="390" name="Google Shape;390;p51"/>
          <p:cNvSpPr/>
          <p:nvPr/>
        </p:nvSpPr>
        <p:spPr>
          <a:xfrm>
            <a:off x="1524001" y="43934"/>
            <a:ext cx="184731"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50"/>
              <a:buFont typeface="Arial"/>
              <a:buNone/>
            </a:pPr>
            <a:endParaRPr sz="1800" b="0" i="0" u="none" strike="noStrike" cap="none">
              <a:solidFill>
                <a:schemeClr val="dk1"/>
              </a:solidFill>
              <a:latin typeface="Arial"/>
              <a:ea typeface="Arial"/>
              <a:cs typeface="Arial"/>
              <a:sym typeface="Arial"/>
            </a:endParaRPr>
          </a:p>
        </p:txBody>
      </p:sp>
      <p:cxnSp>
        <p:nvCxnSpPr>
          <p:cNvPr id="7" name="Přímá spojnice se šipkou 6">
            <a:extLst>
              <a:ext uri="{FF2B5EF4-FFF2-40B4-BE49-F238E27FC236}">
                <a16:creationId xmlns:a16="http://schemas.microsoft.com/office/drawing/2014/main" id="{E903805D-662A-A0C0-CAE3-7E2D595F2CAC}"/>
              </a:ext>
            </a:extLst>
          </p:cNvPr>
          <p:cNvCxnSpPr/>
          <p:nvPr/>
        </p:nvCxnSpPr>
        <p:spPr>
          <a:xfrm>
            <a:off x="4546948" y="450004"/>
            <a:ext cx="0" cy="593827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CC8E9F84-CBFE-D8CA-5C4A-10A45FAB03A4}"/>
              </a:ext>
            </a:extLst>
          </p:cNvPr>
          <p:cNvSpPr txBox="1"/>
          <p:nvPr/>
        </p:nvSpPr>
        <p:spPr>
          <a:xfrm>
            <a:off x="5133082" y="656328"/>
            <a:ext cx="7058918" cy="5693866"/>
          </a:xfrm>
          <a:prstGeom prst="rect">
            <a:avLst/>
          </a:prstGeom>
          <a:noFill/>
        </p:spPr>
        <p:txBody>
          <a:bodyPr wrap="square" rtlCol="0">
            <a:spAutoFit/>
          </a:bodyPr>
          <a:lstStyle/>
          <a:p>
            <a:r>
              <a:rPr lang="cs-CZ" b="1" dirty="0"/>
              <a:t>§ 103 – 114 IZ </a:t>
            </a:r>
            <a:r>
              <a:rPr lang="cs-CZ" dirty="0"/>
              <a:t>	</a:t>
            </a:r>
            <a:r>
              <a:rPr lang="cs-CZ" b="1" dirty="0">
                <a:solidFill>
                  <a:srgbClr val="FF0000"/>
                </a:solidFill>
              </a:rPr>
              <a:t>§109 - Účinky spojené se zahájením insolvenčního řízení</a:t>
            </a:r>
          </a:p>
          <a:p>
            <a:endParaRPr lang="cs-CZ" dirty="0"/>
          </a:p>
          <a:p>
            <a:endParaRPr lang="cs-CZ" dirty="0"/>
          </a:p>
          <a:p>
            <a:endParaRPr lang="cs-CZ" dirty="0"/>
          </a:p>
          <a:p>
            <a:endParaRPr lang="cs-CZ" dirty="0"/>
          </a:p>
          <a:p>
            <a:endParaRPr lang="cs-CZ" dirty="0"/>
          </a:p>
          <a:p>
            <a:r>
              <a:rPr lang="cs-CZ" b="1" dirty="0"/>
              <a:t>§ 128 – 147 IZ</a:t>
            </a:r>
            <a:r>
              <a:rPr lang="cs-CZ" dirty="0"/>
              <a:t>	</a:t>
            </a:r>
            <a:r>
              <a:rPr lang="cs-CZ" b="1" dirty="0">
                <a:solidFill>
                  <a:srgbClr val="FF0000"/>
                </a:solidFill>
              </a:rPr>
              <a:t>§ 140e - Výkon rozhodnutí a exekuce</a:t>
            </a:r>
          </a:p>
          <a:p>
            <a:r>
              <a:rPr lang="cs-CZ" b="1" dirty="0">
                <a:solidFill>
                  <a:srgbClr val="FF0000"/>
                </a:solidFill>
              </a:rPr>
              <a:t>		§ 136 odst. 1 písm. d) – 2 měsíce na přihlášení</a:t>
            </a:r>
          </a:p>
          <a:p>
            <a:endParaRPr lang="cs-CZ" b="1" dirty="0">
              <a:solidFill>
                <a:srgbClr val="FF0000"/>
              </a:solidFill>
            </a:endParaRPr>
          </a:p>
          <a:p>
            <a:endParaRPr lang="cs-CZ" b="1" dirty="0">
              <a:solidFill>
                <a:srgbClr val="FF0000"/>
              </a:solidFill>
            </a:endParaRPr>
          </a:p>
          <a:p>
            <a:endParaRPr lang="cs-CZ" b="1" dirty="0">
              <a:solidFill>
                <a:srgbClr val="FF0000"/>
              </a:solidFill>
            </a:endParaRPr>
          </a:p>
          <a:p>
            <a:endParaRPr lang="cs-CZ" b="1" dirty="0">
              <a:solidFill>
                <a:srgbClr val="FF0000"/>
              </a:solidFill>
            </a:endParaRPr>
          </a:p>
          <a:p>
            <a:r>
              <a:rPr lang="cs-CZ" b="1" dirty="0">
                <a:solidFill>
                  <a:srgbClr val="FF0000"/>
                </a:solidFill>
              </a:rPr>
              <a:t>§ 136 odst. 1 písm. d) – výzva aby věřitelé, kteří dosud nepřihlásili své pohledávky, tak učinili ve lhůtě 2 měsíců, s poučením o následcích jejího zmeškání,</a:t>
            </a:r>
          </a:p>
          <a:p>
            <a:endParaRPr lang="cs-CZ" b="1" dirty="0">
              <a:solidFill>
                <a:srgbClr val="FF0000"/>
              </a:solidFill>
            </a:endParaRPr>
          </a:p>
          <a:p>
            <a:endParaRPr lang="cs-CZ" b="1" dirty="0">
              <a:solidFill>
                <a:srgbClr val="FF0000"/>
              </a:solidFill>
            </a:endParaRPr>
          </a:p>
          <a:p>
            <a:endParaRPr lang="cs-CZ" b="1" dirty="0">
              <a:solidFill>
                <a:srgbClr val="FF0000"/>
              </a:solidFill>
            </a:endParaRPr>
          </a:p>
          <a:p>
            <a:r>
              <a:rPr lang="cs-CZ" b="1" dirty="0">
                <a:solidFill>
                  <a:srgbClr val="FF0000"/>
                </a:solidFill>
              </a:rPr>
              <a:t>§ 190 - Přezkumné jednání</a:t>
            </a:r>
          </a:p>
          <a:p>
            <a:pPr marL="342900" indent="-342900">
              <a:buAutoNum type="arabicParenBoth"/>
            </a:pPr>
            <a:r>
              <a:rPr lang="cs-CZ" b="1" dirty="0">
                <a:solidFill>
                  <a:srgbClr val="FF0000"/>
                </a:solidFill>
              </a:rPr>
              <a:t>Přezkoumání přihlášených pohledávek se děje, </a:t>
            </a:r>
            <a:r>
              <a:rPr lang="cs-CZ" b="1" u="sng" dirty="0">
                <a:solidFill>
                  <a:srgbClr val="FF0000"/>
                </a:solidFill>
              </a:rPr>
              <a:t>není-li způsobem řešení úpadku oddlužení</a:t>
            </a:r>
            <a:r>
              <a:rPr lang="cs-CZ" b="1" dirty="0">
                <a:solidFill>
                  <a:srgbClr val="FF0000"/>
                </a:solidFill>
              </a:rPr>
              <a:t>, na přezkumném jednání nařízeném insolvenčním soudem.</a:t>
            </a:r>
          </a:p>
          <a:p>
            <a:pPr marL="342900" indent="-342900">
              <a:buAutoNum type="arabicParenBoth"/>
            </a:pPr>
            <a:endParaRPr lang="cs-CZ" b="1" dirty="0">
              <a:solidFill>
                <a:srgbClr val="FF0000"/>
              </a:solidFill>
            </a:endParaRPr>
          </a:p>
          <a:p>
            <a:endParaRPr lang="cs-CZ" b="1" dirty="0">
              <a:solidFill>
                <a:srgbClr val="FF0000"/>
              </a:solidFill>
            </a:endParaRPr>
          </a:p>
          <a:p>
            <a:endParaRPr lang="cs-CZ" b="1" dirty="0">
              <a:solidFill>
                <a:srgbClr val="FF0000"/>
              </a:solidFill>
            </a:endParaRPr>
          </a:p>
          <a:p>
            <a:r>
              <a:rPr lang="cs-CZ" b="1" dirty="0">
                <a:solidFill>
                  <a:srgbClr val="FF0000"/>
                </a:solidFill>
              </a:rPr>
              <a:t>§ 413 – 418 IZ 	§ 414 – Osvobození dlužníka od placení pohledávek</a:t>
            </a:r>
          </a:p>
          <a:p>
            <a:endParaRPr lang="cs-CZ" b="1" dirty="0">
              <a:solidFill>
                <a:srgbClr val="FF0000"/>
              </a:solidFill>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94E3BE0-D630-F8B2-CA16-A8DBD20D7CA3}"/>
              </a:ext>
            </a:extLst>
          </p:cNvPr>
          <p:cNvSpPr txBox="1"/>
          <p:nvPr/>
        </p:nvSpPr>
        <p:spPr>
          <a:xfrm>
            <a:off x="641683" y="240632"/>
            <a:ext cx="11325727" cy="6248249"/>
          </a:xfrm>
          <a:prstGeom prst="rect">
            <a:avLst/>
          </a:prstGeom>
          <a:noFill/>
        </p:spPr>
        <p:txBody>
          <a:bodyPr wrap="square">
            <a:spAutoFit/>
          </a:bodyPr>
          <a:lstStyle/>
          <a:p>
            <a:pPr algn="l"/>
            <a:endParaRPr lang="cs-CZ" sz="1400" dirty="0">
              <a:latin typeface="Arial" panose="020B0604020202020204" pitchFamily="34" charset="0"/>
            </a:endParaRPr>
          </a:p>
          <a:p>
            <a:pPr algn="ctr">
              <a:lnSpc>
                <a:spcPct val="107000"/>
              </a:lnSpc>
              <a:spcAft>
                <a:spcPts val="800"/>
              </a:spcAft>
            </a:pPr>
            <a:r>
              <a:rPr lang="cs-CZ" sz="2400" b="1" dirty="0">
                <a:solidFill>
                  <a:srgbClr val="212529"/>
                </a:solidFill>
                <a:effectLst/>
                <a:latin typeface="+mn-lt"/>
                <a:ea typeface="Calibri" panose="020F0502020204030204" pitchFamily="34" charset="0"/>
                <a:cs typeface="Calibri" panose="020F0502020204030204" pitchFamily="34" charset="0"/>
              </a:rPr>
              <a:t>Mimosmluvní sankce (pokuty):</a:t>
            </a:r>
          </a:p>
          <a:p>
            <a:pPr>
              <a:lnSpc>
                <a:spcPct val="107000"/>
              </a:lnSpc>
              <a:spcAft>
                <a:spcPts val="800"/>
              </a:spcAft>
            </a:pPr>
            <a:r>
              <a:rPr lang="cs-CZ" sz="2400" b="1" dirty="0">
                <a:solidFill>
                  <a:srgbClr val="FF0000"/>
                </a:solidFill>
                <a:effectLst/>
                <a:latin typeface="+mn-lt"/>
                <a:ea typeface="Calibri" panose="020F0502020204030204" pitchFamily="34" charset="0"/>
                <a:cs typeface="Calibri" panose="020F0502020204030204" pitchFamily="34" charset="0"/>
              </a:rPr>
              <a:t>Je tedy nutné (vhodné) přihlásit pohledávku z pokut do insolvence? NE!</a:t>
            </a:r>
          </a:p>
          <a:p>
            <a:pPr>
              <a:lnSpc>
                <a:spcPct val="107000"/>
              </a:lnSpc>
              <a:spcAft>
                <a:spcPts val="800"/>
              </a:spcAft>
            </a:pPr>
            <a:r>
              <a:rPr lang="cs-CZ" sz="2400" b="1" dirty="0">
                <a:solidFill>
                  <a:srgbClr val="FF0000"/>
                </a:solidFill>
                <a:latin typeface="+mn-lt"/>
                <a:ea typeface="Calibri" panose="020F0502020204030204" pitchFamily="34" charset="0"/>
                <a:cs typeface="Calibri" panose="020F0502020204030204" pitchFamily="34" charset="0"/>
              </a:rPr>
              <a:t>Je možné </a:t>
            </a:r>
            <a:r>
              <a:rPr lang="cs-CZ" sz="2400" b="1" dirty="0">
                <a:solidFill>
                  <a:srgbClr val="FF0000"/>
                </a:solidFill>
                <a:effectLst/>
                <a:latin typeface="+mn-lt"/>
                <a:ea typeface="Calibri" panose="020F0502020204030204" pitchFamily="34" charset="0"/>
                <a:cs typeface="Calibri" panose="020F0502020204030204" pitchFamily="34" charset="0"/>
              </a:rPr>
              <a:t>pak po ukončení insolvence dále exekučně vymáhat? ANO! </a:t>
            </a:r>
          </a:p>
          <a:p>
            <a:pPr>
              <a:lnSpc>
                <a:spcPct val="107000"/>
              </a:lnSpc>
              <a:spcAft>
                <a:spcPts val="800"/>
              </a:spcAft>
            </a:pPr>
            <a:r>
              <a:rPr lang="cs-CZ" sz="2400" b="1" dirty="0">
                <a:solidFill>
                  <a:srgbClr val="FF0000"/>
                </a:solidFill>
                <a:latin typeface="+mn-lt"/>
                <a:ea typeface="Calibri" panose="020F0502020204030204" pitchFamily="34" charset="0"/>
                <a:cs typeface="Calibri" panose="020F0502020204030204" pitchFamily="34" charset="0"/>
              </a:rPr>
              <a:t>Je nutné přihlásit náklady řízení u pokuty? ANO!</a:t>
            </a:r>
            <a:endPar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Právní rámec:</a:t>
            </a:r>
          </a:p>
          <a:p>
            <a:pPr>
              <a:lnSpc>
                <a:spcPct val="107000"/>
              </a:lnSpc>
              <a:spcAft>
                <a:spcPts val="800"/>
              </a:spcAft>
            </a:pP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Zákon č. 182/2006 Sb</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Zákon o úpadku a způsobech jeho řešení (insolvenční zákon) v platném znění - § 170 písm. d); § 198 odst. 1; § 185; § 2 písm. b); § 7a, písm. a; § 7b odst. 4; § 159 odst. 1, písm. b); § 159 odst. 1, písm. a); § 203a; § 414; </a:t>
            </a:r>
          </a:p>
          <a:p>
            <a:pPr>
              <a:lnSpc>
                <a:spcPct val="107000"/>
              </a:lnSpc>
              <a:spcAft>
                <a:spcPts val="800"/>
              </a:spcAft>
            </a:pP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usnesení VSP </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ze dne 7.9.2012, </a:t>
            </a:r>
            <a:r>
              <a:rPr lang="cs-CZ" sz="24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sp</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zn. 1 VSPH 1159/2012, - R 44/2013</a:t>
            </a:r>
          </a:p>
          <a:p>
            <a:pPr>
              <a:lnSpc>
                <a:spcPct val="107000"/>
              </a:lnSpc>
              <a:spcAft>
                <a:spcPts val="800"/>
              </a:spcAft>
            </a:pP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usnesení Nejvyššího soudu </a:t>
            </a:r>
            <a:r>
              <a:rPr lang="cs-CZ" sz="24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sp</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zn. 29 </a:t>
            </a:r>
            <a:r>
              <a:rPr lang="cs-CZ" sz="24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ICdo</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11/2012 [KSPH 41 INS 10743/2010, 41 </a:t>
            </a:r>
            <a:r>
              <a:rPr lang="cs-CZ" sz="24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ICm</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1122/2011] ze dne 28. 2. 2013, uveřejněného pod č. 66/2013 Sbírky soudních rozhodnutí a stanovisek -R 66/2013</a:t>
            </a:r>
          </a:p>
          <a:p>
            <a:pPr>
              <a:lnSpc>
                <a:spcPct val="107000"/>
              </a:lnSpc>
              <a:spcAft>
                <a:spcPts val="800"/>
              </a:spcAft>
            </a:pP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usnesení Krajského soudu v Praze </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č.j. 19 Co 258/2019 ze dne 19.9.2019</a:t>
            </a:r>
          </a:p>
        </p:txBody>
      </p:sp>
    </p:spTree>
    <p:extLst>
      <p:ext uri="{BB962C8B-B14F-4D97-AF65-F5344CB8AC3E}">
        <p14:creationId xmlns:p14="http://schemas.microsoft.com/office/powerpoint/2010/main" val="2289908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Insolvence a místní poplatky</a:t>
            </a:r>
            <a:endParaRPr dirty="0"/>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28E410B-D990-D102-B654-110D808B916B}"/>
              </a:ext>
            </a:extLst>
          </p:cNvPr>
          <p:cNvSpPr txBox="1"/>
          <p:nvPr/>
        </p:nvSpPr>
        <p:spPr>
          <a:xfrm>
            <a:off x="317240" y="298580"/>
            <a:ext cx="11874759" cy="6555641"/>
          </a:xfrm>
          <a:prstGeom prst="rect">
            <a:avLst/>
          </a:prstGeom>
          <a:noFill/>
        </p:spPr>
        <p:txBody>
          <a:bodyPr wrap="square">
            <a:spAutoFit/>
          </a:bodyPr>
          <a:lstStyle/>
          <a:p>
            <a:r>
              <a:rPr lang="cs-CZ" sz="2800" b="0" i="0" dirty="0">
                <a:solidFill>
                  <a:srgbClr val="000000"/>
                </a:solidFill>
                <a:effectLst/>
                <a:latin typeface="Georgia" panose="02040502050405020303" pitchFamily="18" charset="0"/>
              </a:rPr>
              <a:t>Pokud jde o přihlášku pohledávky dle § 173 insolvenčního zákona, vzhledem k její povaze je třeba na ni z hlediska § 43 odst. 2 o.s.ř. nahlížet jako na podání jímž se zahajuje řízení. Přihlášce pohledávky insolvenční zákon přiznává v některých situacích stejné účinky jako žalobě. </a:t>
            </a:r>
            <a:r>
              <a:rPr lang="cs-CZ" sz="2800" b="0" i="0" dirty="0">
                <a:solidFill>
                  <a:srgbClr val="FF0000"/>
                </a:solidFill>
                <a:effectLst/>
                <a:latin typeface="Georgia" panose="02040502050405020303" pitchFamily="18" charset="0"/>
              </a:rPr>
              <a:t>Z ustálené judikatury plyne, že důvodem vzniku přihlášené pohledávky se rozumí skutečnosti, na nichž se pohledávka zakládá, tj. skutkové okolnosti, z nichž lze usuzovat na existenci této pohledávky, nikoliv pouhá právní kvalifikace pohledávky. Skutkové okolnosti přitom musí být vylíčeny tak, aby v přihlášce popsaný skutek-skutkový děj, na jehož základě věřitel uplatňuje, přihlašuje svůj nárok do insolvenčního řízení umožňoval jeho jednoznačnou individualizaci- nemožnost záměny s jiným skutkem. </a:t>
            </a:r>
            <a:r>
              <a:rPr lang="cs-CZ" sz="2800" b="1" i="0" dirty="0">
                <a:solidFill>
                  <a:srgbClr val="000000"/>
                </a:solidFill>
                <a:effectLst/>
                <a:latin typeface="Georgia" panose="02040502050405020303" pitchFamily="18" charset="0"/>
              </a:rPr>
              <a:t>Vylíčení těchto skutečností slouží k vymezení předmětu přihlášky po skutkové stránce. </a:t>
            </a:r>
          </a:p>
          <a:p>
            <a:r>
              <a:rPr lang="cs-CZ" sz="2800" dirty="0">
                <a:latin typeface="Georgia" panose="02040502050405020303" pitchFamily="18" charset="0"/>
              </a:rPr>
              <a:t>(44 </a:t>
            </a:r>
            <a:r>
              <a:rPr lang="cs-CZ" sz="2800" dirty="0" err="1">
                <a:latin typeface="Georgia" panose="02040502050405020303" pitchFamily="18" charset="0"/>
              </a:rPr>
              <a:t>ICm</a:t>
            </a:r>
            <a:r>
              <a:rPr lang="cs-CZ" sz="2800" dirty="0">
                <a:latin typeface="Georgia" panose="02040502050405020303" pitchFamily="18" charset="0"/>
              </a:rPr>
              <a:t> 2047/2020-50 </a:t>
            </a:r>
            <a:r>
              <a:rPr lang="cs-CZ" sz="2800" dirty="0" err="1">
                <a:latin typeface="Georgia" panose="02040502050405020303" pitchFamily="18" charset="0"/>
              </a:rPr>
              <a:t>sp</a:t>
            </a:r>
            <a:r>
              <a:rPr lang="cs-CZ" sz="2800" dirty="0">
                <a:latin typeface="Georgia" panose="02040502050405020303" pitchFamily="18" charset="0"/>
              </a:rPr>
              <a:t>. zn. insolvenčního řízení: KSOL 10 INS 25982/2019) </a:t>
            </a:r>
          </a:p>
        </p:txBody>
      </p:sp>
    </p:spTree>
    <p:extLst>
      <p:ext uri="{BB962C8B-B14F-4D97-AF65-F5344CB8AC3E}">
        <p14:creationId xmlns:p14="http://schemas.microsoft.com/office/powerpoint/2010/main" val="1586256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p:nvPr/>
        </p:nvSpPr>
        <p:spPr>
          <a:xfrm>
            <a:off x="2665949" y="649350"/>
            <a:ext cx="9181500" cy="563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cs-CZ" sz="3600" b="0" i="0" u="none" strike="noStrike" cap="none">
                <a:solidFill>
                  <a:srgbClr val="000000"/>
                </a:solidFill>
                <a:latin typeface="Arial"/>
                <a:ea typeface="Arial"/>
                <a:cs typeface="Arial"/>
                <a:sym typeface="Arial"/>
              </a:rPr>
              <a:t>Podle ustanovení § 202 IZ platí, že ve sporu o pravost, výši nebo pořadí přihlášených pohledávek </a:t>
            </a:r>
            <a:r>
              <a:rPr lang="cs-CZ" sz="3600" b="0" i="0" u="none" strike="noStrike" cap="none">
                <a:solidFill>
                  <a:srgbClr val="FF0000"/>
                </a:solidFill>
                <a:latin typeface="Arial"/>
                <a:ea typeface="Arial"/>
                <a:cs typeface="Arial"/>
                <a:sym typeface="Arial"/>
              </a:rPr>
              <a:t>nemá žádný z účastníků právo na náhradu nákladů řízení proti insolvenčnímu správci</a:t>
            </a:r>
            <a:r>
              <a:rPr lang="cs-CZ" sz="3600" b="0" i="0" u="none" strike="noStrike" cap="none">
                <a:solidFill>
                  <a:srgbClr val="000000"/>
                </a:solidFill>
                <a:latin typeface="Arial"/>
                <a:ea typeface="Arial"/>
                <a:cs typeface="Arial"/>
                <a:sym typeface="Arial"/>
              </a:rPr>
              <a:t>. Náhrada nákladů řízení přiznaná v tomto sporu vůči dlužníku se pokládá za přihlášenou podle tohoto zákona a uspokojí se v insolvenčním řízení ve stejném pořadí jako pohledávka, o kterou se vede spor.</a:t>
            </a:r>
            <a:endParaRPr/>
          </a:p>
        </p:txBody>
      </p:sp>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23970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Přihlašování místních poplatků v roce 2025</a:t>
            </a:r>
            <a:endParaRPr dirty="0"/>
          </a:p>
        </p:txBody>
      </p:sp>
    </p:spTree>
    <p:extLst>
      <p:ext uri="{BB962C8B-B14F-4D97-AF65-F5344CB8AC3E}">
        <p14:creationId xmlns:p14="http://schemas.microsoft.com/office/powerpoint/2010/main" val="1501025335"/>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06A26F4-EE1C-BE9E-C0A6-55B710B3ED1F}"/>
              </a:ext>
            </a:extLst>
          </p:cNvPr>
          <p:cNvSpPr txBox="1"/>
          <p:nvPr/>
        </p:nvSpPr>
        <p:spPr>
          <a:xfrm>
            <a:off x="270589" y="83976"/>
            <a:ext cx="11737910" cy="5801588"/>
          </a:xfrm>
          <a:prstGeom prst="rect">
            <a:avLst/>
          </a:prstGeom>
          <a:noFill/>
        </p:spPr>
        <p:txBody>
          <a:bodyPr wrap="square">
            <a:spAutoFit/>
          </a:bodyPr>
          <a:lstStyle/>
          <a:p>
            <a:pPr lvl="0" algn="ctr">
              <a:spcBef>
                <a:spcPts val="1200"/>
              </a:spcBef>
              <a:spcAft>
                <a:spcPts val="600"/>
              </a:spcAft>
            </a:pPr>
            <a:r>
              <a:rPr lang="cs-CZ" sz="2800" dirty="0">
                <a:effectLst/>
                <a:latin typeface="Times New Roman" panose="02020603050405020304" pitchFamily="18" charset="0"/>
                <a:ea typeface="Times New Roman" panose="02020603050405020304" pitchFamily="18" charset="0"/>
              </a:rPr>
              <a:t>§ 11d</a:t>
            </a:r>
          </a:p>
          <a:p>
            <a:pPr lvl="0" algn="ctr">
              <a:spcBef>
                <a:spcPts val="1200"/>
              </a:spcBef>
              <a:spcAft>
                <a:spcPts val="600"/>
              </a:spcAft>
            </a:pPr>
            <a:r>
              <a:rPr lang="cs-CZ" sz="2800" b="1" dirty="0">
                <a:effectLst/>
                <a:latin typeface="Times New Roman" panose="02020603050405020304" pitchFamily="18" charset="0"/>
                <a:ea typeface="Times New Roman" panose="02020603050405020304" pitchFamily="18" charset="0"/>
              </a:rPr>
              <a:t>Vztah k insolvenčnímu řízení</a:t>
            </a:r>
          </a:p>
          <a:p>
            <a:pPr marL="1143000" lvl="2" indent="-228600" algn="just">
              <a:spcBef>
                <a:spcPts val="600"/>
              </a:spcBef>
              <a:spcAft>
                <a:spcPts val="600"/>
              </a:spcAft>
              <a:buFont typeface="+mj-lt"/>
              <a:buAutoNum type="arabicParenBoth"/>
              <a:tabLst>
                <a:tab pos="496570" algn="l"/>
                <a:tab pos="540385" algn="l"/>
              </a:tabLst>
            </a:pPr>
            <a:r>
              <a:rPr lang="cs-CZ" sz="2800" dirty="0">
                <a:effectLst/>
                <a:latin typeface="Times New Roman" panose="02020603050405020304" pitchFamily="18" charset="0"/>
                <a:ea typeface="Times New Roman" panose="02020603050405020304" pitchFamily="18" charset="0"/>
              </a:rPr>
              <a:t>Pokud nejsou do dne účinnosti rozhodnutí o úpadku splněny podmínky pro vyměření poplatku předepsáním do evidence poplatků podle § 11 odst. 1, </a:t>
            </a:r>
            <a:r>
              <a:rPr lang="cs-CZ" sz="2800" b="1" dirty="0">
                <a:effectLst/>
                <a:latin typeface="Times New Roman" panose="02020603050405020304" pitchFamily="18" charset="0"/>
                <a:ea typeface="Times New Roman" panose="02020603050405020304" pitchFamily="18" charset="0"/>
              </a:rPr>
              <a:t>skončí poplatkové období, v němž nastávají účinky rozhodnutí o úpadku poplatkového subjektu, posledním dnem kalendářního měsíce, ve kterém nastávají účinky tohoto rozhodnutí.</a:t>
            </a:r>
          </a:p>
          <a:p>
            <a:pPr marL="1143000" lvl="2" indent="-228600" algn="just">
              <a:spcBef>
                <a:spcPts val="600"/>
              </a:spcBef>
              <a:spcAft>
                <a:spcPts val="600"/>
              </a:spcAft>
              <a:buFont typeface="+mj-lt"/>
              <a:buAutoNum type="arabicParenBoth"/>
              <a:tabLst>
                <a:tab pos="496570" algn="l"/>
                <a:tab pos="540385" algn="l"/>
              </a:tabLst>
            </a:pPr>
            <a:r>
              <a:rPr lang="cs-CZ" sz="2800" b="1" dirty="0">
                <a:effectLst/>
                <a:latin typeface="Times New Roman" panose="02020603050405020304" pitchFamily="18" charset="0"/>
                <a:ea typeface="Times New Roman" panose="02020603050405020304" pitchFamily="18" charset="0"/>
              </a:rPr>
              <a:t>Poplatkové období začínající prvním dnem kalendářního měsíce následujícího po kalendářním měsíci, v němž nastávají účinky rozhodnutí o úpadku poplatkového subjektu, skončí posledním dnem kalendářního roku, ve kterém nastávají účinky rozhodnutí o úpadku.</a:t>
            </a:r>
          </a:p>
        </p:txBody>
      </p:sp>
    </p:spTree>
    <p:extLst>
      <p:ext uri="{BB962C8B-B14F-4D97-AF65-F5344CB8AC3E}">
        <p14:creationId xmlns:p14="http://schemas.microsoft.com/office/powerpoint/2010/main" val="1624198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2" name="Rectangle 2">
            <a:extLst>
              <a:ext uri="{FF2B5EF4-FFF2-40B4-BE49-F238E27FC236}">
                <a16:creationId xmlns:a16="http://schemas.microsoft.com/office/drawing/2014/main" id="{B784A6F4-F57A-CB1D-CF87-B2AD5AE3AC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4">
            <a:extLst>
              <a:ext uri="{FF2B5EF4-FFF2-40B4-BE49-F238E27FC236}">
                <a16:creationId xmlns:a16="http://schemas.microsoft.com/office/drawing/2014/main" id="{8D558429-861A-1498-1420-EB1969C0EE57}"/>
              </a:ext>
            </a:extLst>
          </p:cNvPr>
          <p:cNvSpPr>
            <a:spLocks noChangeArrowheads="1"/>
          </p:cNvSpPr>
          <p:nvPr/>
        </p:nvSpPr>
        <p:spPr bwMode="auto">
          <a:xfrm>
            <a:off x="1428749" y="319434"/>
            <a:ext cx="20307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a:extLst>
              <a:ext uri="{FF2B5EF4-FFF2-40B4-BE49-F238E27FC236}">
                <a16:creationId xmlns:a16="http://schemas.microsoft.com/office/drawing/2014/main" id="{067F2E63-BB55-C27C-0E97-86E283003989}"/>
              </a:ext>
            </a:extLst>
          </p:cNvPr>
          <p:cNvGraphicFramePr>
            <a:graphicFrameLocks noChangeAspect="1"/>
          </p:cNvGraphicFramePr>
          <p:nvPr>
            <p:extLst>
              <p:ext uri="{D42A27DB-BD31-4B8C-83A1-F6EECF244321}">
                <p14:modId xmlns:p14="http://schemas.microsoft.com/office/powerpoint/2010/main" val="1178376412"/>
              </p:ext>
            </p:extLst>
          </p:nvPr>
        </p:nvGraphicFramePr>
        <p:xfrm>
          <a:off x="1428749" y="319434"/>
          <a:ext cx="9582539" cy="6219131"/>
        </p:xfrm>
        <a:graphic>
          <a:graphicData uri="http://schemas.openxmlformats.org/presentationml/2006/ole">
            <mc:AlternateContent xmlns:mc="http://schemas.openxmlformats.org/markup-compatibility/2006">
              <mc:Choice xmlns:v="urn:schemas-microsoft-com:vml" Requires="v">
                <p:oleObj r:id="rId3" imgW="7010597" imgH="4508544" progId="Visio.Drawing.15">
                  <p:embed/>
                </p:oleObj>
              </mc:Choice>
              <mc:Fallback>
                <p:oleObj r:id="rId3" imgW="7010597" imgH="4508544" progId="Visio.Drawing.15">
                  <p:embed/>
                  <p:pic>
                    <p:nvPicPr>
                      <p:cNvPr id="5" name="Objekt 4">
                        <a:extLst>
                          <a:ext uri="{FF2B5EF4-FFF2-40B4-BE49-F238E27FC236}">
                            <a16:creationId xmlns:a16="http://schemas.microsoft.com/office/drawing/2014/main" id="{067F2E63-BB55-C27C-0E97-86E283003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49" y="319434"/>
                        <a:ext cx="9582539" cy="6219131"/>
                      </a:xfrm>
                      <a:prstGeom prst="rect">
                        <a:avLst/>
                      </a:prstGeom>
                      <a:noFill/>
                    </p:spPr>
                  </p:pic>
                </p:oleObj>
              </mc:Fallback>
            </mc:AlternateContent>
          </a:graphicData>
        </a:graphic>
      </p:graphicFrame>
    </p:spTree>
    <p:extLst>
      <p:ext uri="{BB962C8B-B14F-4D97-AF65-F5344CB8AC3E}">
        <p14:creationId xmlns:p14="http://schemas.microsoft.com/office/powerpoint/2010/main" val="2559778422"/>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863417"/>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marL="457200" indent="-457200" algn="just">
              <a:spcBef>
                <a:spcPts val="1200"/>
              </a:spcBef>
              <a:buAutoNum type="arabicParenBoth"/>
            </a:pPr>
            <a:r>
              <a:rPr lang="cs-CZ" sz="2000" b="1" dirty="0">
                <a:effectLst/>
                <a:latin typeface="Times New Roman" panose="02020603050405020304" pitchFamily="18" charset="0"/>
                <a:ea typeface="Times New Roman" panose="02020603050405020304" pitchFamily="18" charset="0"/>
              </a:rPr>
              <a:t>Pokud nejsou do dne účinnosti rozhodnutí o úpadku splněny podmínky pro vyměření poplatku předepsáním do evidence poplatků podle § 11 odst. 1, skončí poplatkové období, v němž nastávají účinky rozhodnutí o úpadku poplatkového subjektu, posledním dnem kalendářního měsíce, ve kterém nastávají účinky tohoto rozhodnutí.</a:t>
            </a:r>
          </a:p>
          <a:p>
            <a:pPr algn="just">
              <a:spcBef>
                <a:spcPts val="1200"/>
              </a:spcBef>
            </a:pPr>
            <a:endParaRPr lang="cs-CZ" sz="2000" b="1"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1. </a:t>
            </a:r>
            <a:r>
              <a:rPr lang="cs-CZ" sz="2000" dirty="0">
                <a:latin typeface="Times New Roman" panose="02020603050405020304" pitchFamily="18" charset="0"/>
                <a:ea typeface="Times New Roman" panose="02020603050405020304" pitchFamily="18" charset="0"/>
              </a:rPr>
              <a:t>l</a:t>
            </a:r>
            <a:r>
              <a:rPr lang="cs-CZ" sz="2000" dirty="0">
                <a:effectLst/>
                <a:latin typeface="Times New Roman" panose="02020603050405020304" pitchFamily="18" charset="0"/>
                <a:ea typeface="Times New Roman" panose="02020603050405020304" pitchFamily="18" charset="0"/>
              </a:rPr>
              <a:t>eden 2024	      		 Účinky prohlášení úpadku       Konec měsíce	</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	  1 poplatkové období = přihlašovaná pohledávka (vyměření)</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pl-PL" sz="2000" dirty="0">
                <a:effectLst/>
                <a:latin typeface="Times New Roman" panose="02020603050405020304" pitchFamily="18" charset="0"/>
                <a:ea typeface="Times New Roman" panose="02020603050405020304" pitchFamily="18" charset="0"/>
              </a:rPr>
              <a:t>Napříkl: Účinky úpadku nastanou 15. 3. 2024, první poplatkové období je od 1. 1. do 31. 3. 2024, druhé od 1. 4. do 31. 12. 2024.</a:t>
            </a:r>
            <a:endParaRPr lang="cs-CZ" sz="2000" dirty="0">
              <a:effectLst/>
              <a:latin typeface="Times New Roman" panose="02020603050405020304" pitchFamily="18" charset="0"/>
              <a:ea typeface="Times New Roman" panose="02020603050405020304" pitchFamily="18" charset="0"/>
            </a:endParaRPr>
          </a:p>
        </p:txBody>
      </p:sp>
      <p:sp>
        <p:nvSpPr>
          <p:cNvPr id="2" name="Šipka: doprava 1">
            <a:extLst>
              <a:ext uri="{FF2B5EF4-FFF2-40B4-BE49-F238E27FC236}">
                <a16:creationId xmlns:a16="http://schemas.microsoft.com/office/drawing/2014/main" id="{5A755395-19A3-ED2E-383C-32AFAB4E794E}"/>
              </a:ext>
            </a:extLst>
          </p:cNvPr>
          <p:cNvSpPr/>
          <p:nvPr/>
        </p:nvSpPr>
        <p:spPr>
          <a:xfrm>
            <a:off x="914400" y="3869871"/>
            <a:ext cx="5297009" cy="6368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a:extLst>
              <a:ext uri="{FF2B5EF4-FFF2-40B4-BE49-F238E27FC236}">
                <a16:creationId xmlns:a16="http://schemas.microsoft.com/office/drawing/2014/main" id="{BDA1BCF6-7B3E-73A0-7501-BBCE88271682}"/>
              </a:ext>
            </a:extLst>
          </p:cNvPr>
          <p:cNvSpPr/>
          <p:nvPr/>
        </p:nvSpPr>
        <p:spPr>
          <a:xfrm>
            <a:off x="6211409" y="3869871"/>
            <a:ext cx="1621971" cy="6368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a:extLst>
              <a:ext uri="{FF2B5EF4-FFF2-40B4-BE49-F238E27FC236}">
                <a16:creationId xmlns:a16="http://schemas.microsoft.com/office/drawing/2014/main" id="{0E1BBB3B-FF34-4149-6CE1-AC035120C034}"/>
              </a:ext>
            </a:extLst>
          </p:cNvPr>
          <p:cNvCxnSpPr>
            <a:cxnSpLocks/>
          </p:cNvCxnSpPr>
          <p:nvPr/>
        </p:nvCxnSpPr>
        <p:spPr>
          <a:xfrm>
            <a:off x="914400" y="3265714"/>
            <a:ext cx="0" cy="1796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065E55F-5E86-74BD-709C-D806238C91A4}"/>
              </a:ext>
            </a:extLst>
          </p:cNvPr>
          <p:cNvCxnSpPr>
            <a:cxnSpLocks/>
          </p:cNvCxnSpPr>
          <p:nvPr/>
        </p:nvCxnSpPr>
        <p:spPr>
          <a:xfrm>
            <a:off x="6211409" y="3254829"/>
            <a:ext cx="0" cy="46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259BB916-CE89-E70C-D4BC-DC2EF780F9B6}"/>
              </a:ext>
            </a:extLst>
          </p:cNvPr>
          <p:cNvCxnSpPr>
            <a:cxnSpLocks/>
          </p:cNvCxnSpPr>
          <p:nvPr/>
        </p:nvCxnSpPr>
        <p:spPr>
          <a:xfrm>
            <a:off x="7795280"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E80CB5EF-0784-E10E-6C60-FAC910F8C7A5}"/>
              </a:ext>
            </a:extLst>
          </p:cNvPr>
          <p:cNvCxnSpPr>
            <a:cxnSpLocks/>
          </p:cNvCxnSpPr>
          <p:nvPr/>
        </p:nvCxnSpPr>
        <p:spPr>
          <a:xfrm>
            <a:off x="914400" y="4800600"/>
            <a:ext cx="68904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ál 21">
            <a:extLst>
              <a:ext uri="{FF2B5EF4-FFF2-40B4-BE49-F238E27FC236}">
                <a16:creationId xmlns:a16="http://schemas.microsoft.com/office/drawing/2014/main" id="{33BA509D-8B68-C810-10A2-0B5117AFC0C1}"/>
              </a:ext>
            </a:extLst>
          </p:cNvPr>
          <p:cNvSpPr/>
          <p:nvPr/>
        </p:nvSpPr>
        <p:spPr>
          <a:xfrm>
            <a:off x="914401" y="3254828"/>
            <a:ext cx="6918980" cy="180702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35448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647974"/>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algn="just">
              <a:spcBef>
                <a:spcPts val="1200"/>
              </a:spcBef>
            </a:pPr>
            <a:r>
              <a:rPr lang="cs-CZ" sz="2000" b="1" dirty="0">
                <a:effectLst/>
                <a:latin typeface="Times New Roman" panose="02020603050405020304" pitchFamily="18" charset="0"/>
                <a:ea typeface="Times New Roman" panose="02020603050405020304" pitchFamily="18" charset="0"/>
              </a:rPr>
              <a:t>	(2) Poplatkové období začínající prvním dnem kalendářního měsíce následujícího po kalendářním měsíci, v němž nastávají účinky rozhodnutí o úpadku poplatkového subjektu, skončí posledním dnem kalendářního roku, ve kterém nastávají účinky rozhodnutí o úpadku.</a:t>
            </a: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b="1"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1. </a:t>
            </a:r>
            <a:r>
              <a:rPr lang="cs-CZ" sz="2000" dirty="0">
                <a:latin typeface="Times New Roman" panose="02020603050405020304" pitchFamily="18" charset="0"/>
                <a:ea typeface="Times New Roman" panose="02020603050405020304" pitchFamily="18" charset="0"/>
              </a:rPr>
              <a:t>l</a:t>
            </a:r>
            <a:r>
              <a:rPr lang="cs-CZ" sz="2000" dirty="0">
                <a:effectLst/>
                <a:latin typeface="Times New Roman" panose="02020603050405020304" pitchFamily="18" charset="0"/>
                <a:ea typeface="Times New Roman" panose="02020603050405020304" pitchFamily="18" charset="0"/>
              </a:rPr>
              <a:t>eden 2024	      		 Účinky prohlášení úpadku       Konec měsíce	</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effectLst/>
              <a:latin typeface="Times New Roman" panose="02020603050405020304" pitchFamily="18" charset="0"/>
              <a:ea typeface="Times New Roman" panose="02020603050405020304" pitchFamily="18" charset="0"/>
            </a:endParaRP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just">
              <a:spcBef>
                <a:spcPts val="1200"/>
              </a:spcBef>
            </a:pPr>
            <a:r>
              <a:rPr lang="cs-CZ" sz="2000" dirty="0">
                <a:effectLst/>
                <a:latin typeface="Times New Roman" panose="02020603050405020304" pitchFamily="18" charset="0"/>
                <a:ea typeface="Times New Roman" panose="02020603050405020304" pitchFamily="18" charset="0"/>
              </a:rPr>
              <a:t>	 1 poplatkové období = přihlašovaná pohledávka (vyměření)		 2 poplatkové období =</a:t>
            </a:r>
          </a:p>
          <a:p>
            <a:pPr algn="just">
              <a:spcBef>
                <a:spcPts val="1200"/>
              </a:spcBef>
            </a:pPr>
            <a:r>
              <a:rPr lang="cs-CZ" sz="2000" dirty="0">
                <a:effectLst/>
                <a:latin typeface="Times New Roman" panose="02020603050405020304" pitchFamily="18" charset="0"/>
                <a:ea typeface="Times New Roman" panose="02020603050405020304" pitchFamily="18" charset="0"/>
              </a:rPr>
              <a:t> 								    pohledávka za majetkovou podstatou</a:t>
            </a:r>
          </a:p>
          <a:p>
            <a:pPr algn="just">
              <a:spcBef>
                <a:spcPts val="1200"/>
              </a:spcBef>
            </a:pPr>
            <a:endParaRPr lang="cs-CZ" sz="2000" dirty="0">
              <a:latin typeface="Times New Roman" panose="02020603050405020304" pitchFamily="18" charset="0"/>
              <a:ea typeface="Times New Roman" panose="02020603050405020304" pitchFamily="18" charset="0"/>
            </a:endParaRPr>
          </a:p>
          <a:p>
            <a:pPr algn="l"/>
            <a:r>
              <a:rPr lang="cs-CZ" sz="1800" b="0" i="0" u="none" strike="noStrike" baseline="0" dirty="0">
                <a:latin typeface="ArialMT"/>
              </a:rPr>
              <a:t>Příklad: konečná zpráva byla soudu předložena 15. 3. 2024, první poplatkové  </a:t>
            </a:r>
            <a:r>
              <a:rPr lang="pl-PL" sz="1800" b="0" i="0" u="none" strike="noStrike" baseline="0" dirty="0">
                <a:latin typeface="ArialMT"/>
              </a:rPr>
              <a:t>bdobí je od 1. 1. do 29. 2. 2024, druhé od 1. 3. do 31. 12. 2024.</a:t>
            </a:r>
            <a:endParaRPr lang="cs-CZ" sz="2000" dirty="0">
              <a:effectLst/>
              <a:latin typeface="Times New Roman" panose="02020603050405020304" pitchFamily="18" charset="0"/>
              <a:ea typeface="Times New Roman" panose="02020603050405020304" pitchFamily="18" charset="0"/>
            </a:endParaRPr>
          </a:p>
        </p:txBody>
      </p:sp>
      <p:sp>
        <p:nvSpPr>
          <p:cNvPr id="2" name="Šipka: doprava 1">
            <a:extLst>
              <a:ext uri="{FF2B5EF4-FFF2-40B4-BE49-F238E27FC236}">
                <a16:creationId xmlns:a16="http://schemas.microsoft.com/office/drawing/2014/main" id="{5A755395-19A3-ED2E-383C-32AFAB4E794E}"/>
              </a:ext>
            </a:extLst>
          </p:cNvPr>
          <p:cNvSpPr/>
          <p:nvPr/>
        </p:nvSpPr>
        <p:spPr>
          <a:xfrm>
            <a:off x="914400" y="3869871"/>
            <a:ext cx="5297009" cy="63681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prava 3">
            <a:extLst>
              <a:ext uri="{FF2B5EF4-FFF2-40B4-BE49-F238E27FC236}">
                <a16:creationId xmlns:a16="http://schemas.microsoft.com/office/drawing/2014/main" id="{BDA1BCF6-7B3E-73A0-7501-BBCE88271682}"/>
              </a:ext>
            </a:extLst>
          </p:cNvPr>
          <p:cNvSpPr/>
          <p:nvPr/>
        </p:nvSpPr>
        <p:spPr>
          <a:xfrm>
            <a:off x="6211409" y="3869871"/>
            <a:ext cx="1621971" cy="6368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a:extLst>
              <a:ext uri="{FF2B5EF4-FFF2-40B4-BE49-F238E27FC236}">
                <a16:creationId xmlns:a16="http://schemas.microsoft.com/office/drawing/2014/main" id="{0E1BBB3B-FF34-4149-6CE1-AC035120C034}"/>
              </a:ext>
            </a:extLst>
          </p:cNvPr>
          <p:cNvCxnSpPr>
            <a:cxnSpLocks/>
          </p:cNvCxnSpPr>
          <p:nvPr/>
        </p:nvCxnSpPr>
        <p:spPr>
          <a:xfrm>
            <a:off x="914400" y="3265714"/>
            <a:ext cx="0" cy="1796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7065E55F-5E86-74BD-709C-D806238C91A4}"/>
              </a:ext>
            </a:extLst>
          </p:cNvPr>
          <p:cNvCxnSpPr>
            <a:cxnSpLocks/>
          </p:cNvCxnSpPr>
          <p:nvPr/>
        </p:nvCxnSpPr>
        <p:spPr>
          <a:xfrm>
            <a:off x="6211409" y="3254829"/>
            <a:ext cx="0" cy="468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259BB916-CE89-E70C-D4BC-DC2EF780F9B6}"/>
              </a:ext>
            </a:extLst>
          </p:cNvPr>
          <p:cNvCxnSpPr>
            <a:cxnSpLocks/>
          </p:cNvCxnSpPr>
          <p:nvPr/>
        </p:nvCxnSpPr>
        <p:spPr>
          <a:xfrm>
            <a:off x="7795280"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E80CB5EF-0784-E10E-6C60-FAC910F8C7A5}"/>
              </a:ext>
            </a:extLst>
          </p:cNvPr>
          <p:cNvCxnSpPr>
            <a:cxnSpLocks/>
          </p:cNvCxnSpPr>
          <p:nvPr/>
        </p:nvCxnSpPr>
        <p:spPr>
          <a:xfrm>
            <a:off x="914400" y="4800600"/>
            <a:ext cx="68904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Šipka: doprava 4">
            <a:extLst>
              <a:ext uri="{FF2B5EF4-FFF2-40B4-BE49-F238E27FC236}">
                <a16:creationId xmlns:a16="http://schemas.microsoft.com/office/drawing/2014/main" id="{90B8942E-3CF8-F762-E9A3-493B284AD955}"/>
              </a:ext>
            </a:extLst>
          </p:cNvPr>
          <p:cNvSpPr/>
          <p:nvPr/>
        </p:nvSpPr>
        <p:spPr>
          <a:xfrm>
            <a:off x="7899248" y="3869871"/>
            <a:ext cx="3505200" cy="636815"/>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a:extLst>
              <a:ext uri="{FF2B5EF4-FFF2-40B4-BE49-F238E27FC236}">
                <a16:creationId xmlns:a16="http://schemas.microsoft.com/office/drawing/2014/main" id="{3074BB00-8F4A-FB50-0E6F-BAE7746AFF85}"/>
              </a:ext>
            </a:extLst>
          </p:cNvPr>
          <p:cNvCxnSpPr>
            <a:cxnSpLocks/>
          </p:cNvCxnSpPr>
          <p:nvPr/>
        </p:nvCxnSpPr>
        <p:spPr>
          <a:xfrm>
            <a:off x="11404448" y="3254829"/>
            <a:ext cx="19051" cy="1807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361FE942-B321-F204-6E37-E851ED952301}"/>
              </a:ext>
            </a:extLst>
          </p:cNvPr>
          <p:cNvCxnSpPr>
            <a:cxnSpLocks/>
          </p:cNvCxnSpPr>
          <p:nvPr/>
        </p:nvCxnSpPr>
        <p:spPr>
          <a:xfrm>
            <a:off x="7795280" y="4806043"/>
            <a:ext cx="3609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Ovál 12">
            <a:extLst>
              <a:ext uri="{FF2B5EF4-FFF2-40B4-BE49-F238E27FC236}">
                <a16:creationId xmlns:a16="http://schemas.microsoft.com/office/drawing/2014/main" id="{FA0165D4-E327-D84F-BF3D-ECFC3B8C95C7}"/>
              </a:ext>
            </a:extLst>
          </p:cNvPr>
          <p:cNvSpPr/>
          <p:nvPr/>
        </p:nvSpPr>
        <p:spPr>
          <a:xfrm>
            <a:off x="7814331" y="3518806"/>
            <a:ext cx="3590117" cy="1338943"/>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56739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30053C8-A0D7-AE57-BAF2-6152D930F879}"/>
              </a:ext>
            </a:extLst>
          </p:cNvPr>
          <p:cNvSpPr txBox="1"/>
          <p:nvPr/>
        </p:nvSpPr>
        <p:spPr>
          <a:xfrm>
            <a:off x="531844" y="429209"/>
            <a:ext cx="11140752" cy="5570756"/>
          </a:xfrm>
          <a:prstGeom prst="rect">
            <a:avLst/>
          </a:prstGeom>
          <a:noFill/>
        </p:spPr>
        <p:txBody>
          <a:bodyPr wrap="square">
            <a:spAutoFit/>
          </a:bodyPr>
          <a:lstStyle/>
          <a:p>
            <a:pPr marL="914400" lvl="2" algn="just">
              <a:spcBef>
                <a:spcPts val="600"/>
              </a:spcBef>
              <a:spcAft>
                <a:spcPts val="600"/>
              </a:spcAft>
              <a:tabLst>
                <a:tab pos="496570" algn="l"/>
                <a:tab pos="540385" algn="l"/>
              </a:tabLst>
            </a:pPr>
            <a:r>
              <a:rPr lang="cs-CZ" sz="2800" dirty="0">
                <a:effectLst/>
                <a:latin typeface="Times New Roman" panose="02020603050405020304" pitchFamily="18" charset="0"/>
                <a:ea typeface="Times New Roman" panose="02020603050405020304" pitchFamily="18" charset="0"/>
              </a:rPr>
              <a:t>(3) Pokud je insolvenčnímu soudu předložena konečná zpráva a do dne jejího předložení nejsou splněny podmínky pro vyměření poplatku předepsáním do evidence poplatků podle § 11 odst. 1, skončí poplatkové období posledním dnem kalendářního měsíce bezprostředně předcházejícího kalendářnímu měsíci, ve kterém je tato zpráva předložena.</a:t>
            </a:r>
          </a:p>
          <a:p>
            <a:pPr marL="914400" lvl="2" algn="just">
              <a:spcBef>
                <a:spcPts val="600"/>
              </a:spcBef>
              <a:spcAft>
                <a:spcPts val="600"/>
              </a:spcAft>
              <a:tabLst>
                <a:tab pos="496570" algn="l"/>
                <a:tab pos="540385" algn="l"/>
              </a:tabLst>
            </a:pPr>
            <a:r>
              <a:rPr lang="cs-CZ" sz="2800" dirty="0">
                <a:effectLst/>
                <a:latin typeface="Times New Roman" panose="02020603050405020304" pitchFamily="18" charset="0"/>
                <a:ea typeface="Times New Roman" panose="02020603050405020304" pitchFamily="18" charset="0"/>
              </a:rPr>
              <a:t>(4) Poplatkové období začínající prvním dnem kalendářního měsíce, ve kterém je předložena insolvenčnímu soudu konečná zpráva, skončí posledním dnem kalendářního roku, ve kterém je předložena konečná zpráva.</a:t>
            </a:r>
          </a:p>
          <a:p>
            <a:pPr marL="914400" lvl="2" algn="just">
              <a:spcBef>
                <a:spcPts val="600"/>
              </a:spcBef>
              <a:spcAft>
                <a:spcPts val="600"/>
              </a:spcAft>
              <a:tabLst>
                <a:tab pos="496570" algn="l"/>
                <a:tab pos="540385" algn="l"/>
              </a:tabLst>
            </a:pPr>
            <a:r>
              <a:rPr lang="cs-CZ" sz="2800" dirty="0">
                <a:effectLst/>
                <a:latin typeface="Times New Roman" panose="02020603050405020304" pitchFamily="18" charset="0"/>
                <a:ea typeface="Times New Roman" panose="02020603050405020304" pitchFamily="18" charset="0"/>
              </a:rPr>
              <a:t>(5) </a:t>
            </a:r>
            <a:r>
              <a:rPr lang="cs-CZ" sz="2800" b="1" dirty="0">
                <a:effectLst/>
                <a:latin typeface="Times New Roman" panose="02020603050405020304" pitchFamily="18" charset="0"/>
                <a:ea typeface="Times New Roman" panose="02020603050405020304" pitchFamily="18" charset="0"/>
              </a:rPr>
              <a:t>Odstavce 1 až 4 se použijí pouze v případě poplatku, jehož poplatkovým obdobím je kalendářní rok.</a:t>
            </a:r>
          </a:p>
        </p:txBody>
      </p:sp>
    </p:spTree>
    <p:extLst>
      <p:ext uri="{BB962C8B-B14F-4D97-AF65-F5344CB8AC3E}">
        <p14:creationId xmlns:p14="http://schemas.microsoft.com/office/powerpoint/2010/main" val="273843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2" descr="http://www.extrainzerce.eu/galerie/annonce90782/3069_2010111056.jpg"/>
          <p:cNvPicPr preferRelativeResize="0"/>
          <p:nvPr/>
        </p:nvPicPr>
        <p:blipFill rotWithShape="1">
          <a:blip r:embed="rId3">
            <a:alphaModFix/>
          </a:blip>
          <a:srcRect/>
          <a:stretch/>
        </p:blipFill>
        <p:spPr>
          <a:xfrm>
            <a:off x="1569720" y="304176"/>
            <a:ext cx="10226040" cy="6302363"/>
          </a:xfrm>
          <a:prstGeom prst="rect">
            <a:avLst/>
          </a:prstGeom>
          <a:noFill/>
          <a:ln>
            <a:noFill/>
          </a:ln>
        </p:spPr>
      </p:pic>
      <p:grpSp>
        <p:nvGrpSpPr>
          <p:cNvPr id="396" name="Google Shape;396;p52"/>
          <p:cNvGrpSpPr/>
          <p:nvPr/>
        </p:nvGrpSpPr>
        <p:grpSpPr>
          <a:xfrm>
            <a:off x="8393408" y="5522786"/>
            <a:ext cx="3143272" cy="795600"/>
            <a:chOff x="0" y="7793"/>
            <a:chExt cx="3143272" cy="795600"/>
          </a:xfrm>
        </p:grpSpPr>
        <p:sp>
          <p:nvSpPr>
            <p:cNvPr id="397" name="Google Shape;397;p52"/>
            <p:cNvSpPr/>
            <p:nvPr/>
          </p:nvSpPr>
          <p:spPr>
            <a:xfrm>
              <a:off x="0" y="7793"/>
              <a:ext cx="3143272" cy="795600"/>
            </a:xfrm>
            <a:prstGeom prst="roundRect">
              <a:avLst>
                <a:gd name="adj" fmla="val 16667"/>
              </a:avLst>
            </a:prstGeom>
            <a:solidFill>
              <a:schemeClr val="accent1"/>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2"/>
            <p:cNvSpPr txBox="1"/>
            <p:nvPr/>
          </p:nvSpPr>
          <p:spPr>
            <a:xfrm>
              <a:off x="38838" y="46631"/>
              <a:ext cx="3065596" cy="71792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FF0000"/>
                </a:buClr>
                <a:buSzPts val="500"/>
                <a:buFont typeface="Century Gothic"/>
                <a:buNone/>
              </a:pPr>
              <a:r>
                <a:rPr lang="cs-CZ" sz="2000" b="1" i="0" u="none" strike="noStrike" cap="none">
                  <a:solidFill>
                    <a:srgbClr val="FF0000"/>
                  </a:solidFill>
                  <a:latin typeface="Century Gothic"/>
                  <a:ea typeface="Century Gothic"/>
                  <a:cs typeface="Century Gothic"/>
                  <a:sym typeface="Century Gothic"/>
                </a:rPr>
                <a:t>Účinky zahájeného insolvenčního řízení</a:t>
              </a:r>
              <a:endParaRPr/>
            </a:p>
          </p:txBody>
        </p:sp>
      </p:gr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1C2DF5E-DD89-2A64-0CA4-3AEEA1586E6D}"/>
              </a:ext>
            </a:extLst>
          </p:cNvPr>
          <p:cNvSpPr>
            <a:spLocks noChangeArrowheads="1"/>
          </p:cNvSpPr>
          <p:nvPr/>
        </p:nvSpPr>
        <p:spPr bwMode="auto">
          <a:xfrm>
            <a:off x="123824" y="1285874"/>
            <a:ext cx="255911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3" name="Objekt 2">
            <a:extLst>
              <a:ext uri="{FF2B5EF4-FFF2-40B4-BE49-F238E27FC236}">
                <a16:creationId xmlns:a16="http://schemas.microsoft.com/office/drawing/2014/main" id="{7C8C2A54-7547-9CAF-2136-1B0AA4859AD2}"/>
              </a:ext>
            </a:extLst>
          </p:cNvPr>
          <p:cNvGraphicFramePr>
            <a:graphicFrameLocks noChangeAspect="1"/>
          </p:cNvGraphicFramePr>
          <p:nvPr>
            <p:extLst>
              <p:ext uri="{D42A27DB-BD31-4B8C-83A1-F6EECF244321}">
                <p14:modId xmlns:p14="http://schemas.microsoft.com/office/powerpoint/2010/main" val="3800621626"/>
              </p:ext>
            </p:extLst>
          </p:nvPr>
        </p:nvGraphicFramePr>
        <p:xfrm>
          <a:off x="123824" y="1285875"/>
          <a:ext cx="12092473" cy="4478446"/>
        </p:xfrm>
        <a:graphic>
          <a:graphicData uri="http://schemas.openxmlformats.org/presentationml/2006/ole">
            <mc:AlternateContent xmlns:mc="http://schemas.openxmlformats.org/markup-compatibility/2006">
              <mc:Choice xmlns:v="urn:schemas-microsoft-com:vml" Requires="v">
                <p:oleObj r:id="rId2" imgW="6775438" imgH="2508294" progId="Visio.Drawing.15">
                  <p:embed/>
                </p:oleObj>
              </mc:Choice>
              <mc:Fallback>
                <p:oleObj r:id="rId2" imgW="6775438" imgH="2508294" progId="Visio.Drawing.15">
                  <p:embed/>
                  <p:pic>
                    <p:nvPicPr>
                      <p:cNvPr id="3" name="Objekt 2">
                        <a:extLst>
                          <a:ext uri="{FF2B5EF4-FFF2-40B4-BE49-F238E27FC236}">
                            <a16:creationId xmlns:a16="http://schemas.microsoft.com/office/drawing/2014/main" id="{7C8C2A54-7547-9CAF-2136-1B0AA4859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4" y="1285875"/>
                        <a:ext cx="12092473" cy="4478446"/>
                      </a:xfrm>
                      <a:prstGeom prst="rect">
                        <a:avLst/>
                      </a:prstGeom>
                      <a:noFill/>
                    </p:spPr>
                  </p:pic>
                </p:oleObj>
              </mc:Fallback>
            </mc:AlternateContent>
          </a:graphicData>
        </a:graphic>
      </p:graphicFrame>
    </p:spTree>
    <p:extLst>
      <p:ext uri="{BB962C8B-B14F-4D97-AF65-F5344CB8AC3E}">
        <p14:creationId xmlns:p14="http://schemas.microsoft.com/office/powerpoint/2010/main" val="303669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17C0F9-3EA4-A775-9D99-D91BB0C59559}"/>
              </a:ext>
            </a:extLst>
          </p:cNvPr>
          <p:cNvSpPr>
            <a:spLocks noChangeArrowheads="1"/>
          </p:cNvSpPr>
          <p:nvPr/>
        </p:nvSpPr>
        <p:spPr bwMode="auto">
          <a:xfrm>
            <a:off x="1447800" y="247649"/>
            <a:ext cx="200441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3" name="Objekt 2">
            <a:extLst>
              <a:ext uri="{FF2B5EF4-FFF2-40B4-BE49-F238E27FC236}">
                <a16:creationId xmlns:a16="http://schemas.microsoft.com/office/drawing/2014/main" id="{CAE22A0E-BA60-6982-1542-1AA7B9B01D4D}"/>
              </a:ext>
            </a:extLst>
          </p:cNvPr>
          <p:cNvGraphicFramePr>
            <a:graphicFrameLocks noChangeAspect="1"/>
          </p:cNvGraphicFramePr>
          <p:nvPr>
            <p:extLst>
              <p:ext uri="{D42A27DB-BD31-4B8C-83A1-F6EECF244321}">
                <p14:modId xmlns:p14="http://schemas.microsoft.com/office/powerpoint/2010/main" val="709768087"/>
              </p:ext>
            </p:extLst>
          </p:nvPr>
        </p:nvGraphicFramePr>
        <p:xfrm>
          <a:off x="1447800" y="247650"/>
          <a:ext cx="9466197" cy="6143625"/>
        </p:xfrm>
        <a:graphic>
          <a:graphicData uri="http://schemas.openxmlformats.org/presentationml/2006/ole">
            <mc:AlternateContent xmlns:mc="http://schemas.openxmlformats.org/markup-compatibility/2006">
              <mc:Choice xmlns:v="urn:schemas-microsoft-com:vml" Requires="v">
                <p:oleObj r:id="rId2" imgW="7010597" imgH="4508544" progId="Visio.Drawing.15">
                  <p:embed/>
                </p:oleObj>
              </mc:Choice>
              <mc:Fallback>
                <p:oleObj r:id="rId2" imgW="7010597" imgH="4508544" progId="Visio.Drawing.15">
                  <p:embed/>
                  <p:pic>
                    <p:nvPicPr>
                      <p:cNvPr id="3" name="Objekt 2">
                        <a:extLst>
                          <a:ext uri="{FF2B5EF4-FFF2-40B4-BE49-F238E27FC236}">
                            <a16:creationId xmlns:a16="http://schemas.microsoft.com/office/drawing/2014/main" id="{CAE22A0E-BA60-6982-1542-1AA7B9B01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47650"/>
                        <a:ext cx="9466197" cy="6143625"/>
                      </a:xfrm>
                      <a:prstGeom prst="rect">
                        <a:avLst/>
                      </a:prstGeom>
                      <a:noFill/>
                    </p:spPr>
                  </p:pic>
                </p:oleObj>
              </mc:Fallback>
            </mc:AlternateContent>
          </a:graphicData>
        </a:graphic>
      </p:graphicFrame>
    </p:spTree>
    <p:extLst>
      <p:ext uri="{BB962C8B-B14F-4D97-AF65-F5344CB8AC3E}">
        <p14:creationId xmlns:p14="http://schemas.microsoft.com/office/powerpoint/2010/main" val="2820188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D0F7E502-734E-0866-D86A-377767F0F7F3}"/>
            </a:ext>
          </a:extLst>
        </p:cNvPr>
        <p:cNvGrpSpPr/>
        <p:nvPr/>
      </p:nvGrpSpPr>
      <p:grpSpPr>
        <a:xfrm>
          <a:off x="0" y="0"/>
          <a:ext cx="0" cy="0"/>
          <a:chOff x="0" y="0"/>
          <a:chExt cx="0" cy="0"/>
        </a:xfrm>
      </p:grpSpPr>
      <p:sp>
        <p:nvSpPr>
          <p:cNvPr id="442" name="Google Shape;442;p60">
            <a:extLst>
              <a:ext uri="{FF2B5EF4-FFF2-40B4-BE49-F238E27FC236}">
                <a16:creationId xmlns:a16="http://schemas.microsoft.com/office/drawing/2014/main" id="{FADDD9FB-529D-3A0C-9E5E-71B7FF4CCBB1}"/>
              </a:ext>
            </a:extLst>
          </p:cNvPr>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Přihlašování nájmu</a:t>
            </a:r>
            <a:endParaRPr dirty="0"/>
          </a:p>
        </p:txBody>
      </p:sp>
    </p:spTree>
    <p:extLst>
      <p:ext uri="{BB962C8B-B14F-4D97-AF65-F5344CB8AC3E}">
        <p14:creationId xmlns:p14="http://schemas.microsoft.com/office/powerpoint/2010/main" val="280554377"/>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a:extLst>
              <a:ext uri="{FF2B5EF4-FFF2-40B4-BE49-F238E27FC236}">
                <a16:creationId xmlns:a16="http://schemas.microsoft.com/office/drawing/2014/main" id="{AED764A0-79FB-EE5E-70CD-9FAA78CA4C0D}"/>
              </a:ext>
            </a:extLst>
          </p:cNvPr>
          <p:cNvCxnSpPr/>
          <p:nvPr/>
        </p:nvCxnSpPr>
        <p:spPr>
          <a:xfrm>
            <a:off x="2116899" y="4434214"/>
            <a:ext cx="843001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3C6FA74D-758B-B807-F11C-4DB6E9EA7BC7}"/>
              </a:ext>
            </a:extLst>
          </p:cNvPr>
          <p:cNvCxnSpPr>
            <a:cxnSpLocks/>
          </p:cNvCxnSpPr>
          <p:nvPr/>
        </p:nvCxnSpPr>
        <p:spPr>
          <a:xfrm flipV="1">
            <a:off x="4992666" y="3597580"/>
            <a:ext cx="0" cy="18288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D324F834-7414-169A-4D83-793F0923F35D}"/>
              </a:ext>
            </a:extLst>
          </p:cNvPr>
          <p:cNvCxnSpPr>
            <a:cxnSpLocks/>
          </p:cNvCxnSpPr>
          <p:nvPr/>
        </p:nvCxnSpPr>
        <p:spPr>
          <a:xfrm flipV="1">
            <a:off x="3436307" y="4055824"/>
            <a:ext cx="0" cy="75678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3CEA1EB7-663B-31EC-4589-18868ECE3E62}"/>
              </a:ext>
            </a:extLst>
          </p:cNvPr>
          <p:cNvCxnSpPr>
            <a:cxnSpLocks/>
          </p:cNvCxnSpPr>
          <p:nvPr/>
        </p:nvCxnSpPr>
        <p:spPr>
          <a:xfrm flipV="1">
            <a:off x="6469693" y="4055824"/>
            <a:ext cx="0" cy="75678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EB603AFB-A285-3727-D209-7E38349FC5BC}"/>
              </a:ext>
            </a:extLst>
          </p:cNvPr>
          <p:cNvSpPr txBox="1"/>
          <p:nvPr/>
        </p:nvSpPr>
        <p:spPr>
          <a:xfrm>
            <a:off x="1656566" y="269214"/>
            <a:ext cx="10117899" cy="1938992"/>
          </a:xfrm>
          <a:prstGeom prst="rect">
            <a:avLst/>
          </a:prstGeom>
          <a:noFill/>
        </p:spPr>
        <p:txBody>
          <a:bodyPr wrap="square">
            <a:spAutoFit/>
          </a:bodyPr>
          <a:lstStyle/>
          <a:p>
            <a:r>
              <a:rPr lang="cs-CZ" sz="2000" b="0" i="0" dirty="0">
                <a:solidFill>
                  <a:srgbClr val="000000"/>
                </a:solidFill>
                <a:effectLst/>
                <a:latin typeface="Arial" panose="020B0604020202020204" pitchFamily="34" charset="0"/>
              </a:rPr>
              <a:t>§ 140/2 Započtení vzájemných pohledávek dlužníka a věřitele je po rozhodnutí o úpadku přípustné, jestliže zákonné podmínky tohoto započtení byly splněny před rozhodnutím o způsobu řešení úpadku, není-li dále stanoveno jinak. Započtení vzájemných pohledávek dlužníka a věřitele v případě jistoty při nájmu bytu </a:t>
            </a:r>
            <a:r>
              <a:rPr lang="cs-CZ" sz="2000" b="0" i="0" dirty="0">
                <a:solidFill>
                  <a:schemeClr val="tx1"/>
                </a:solidFill>
                <a:effectLst/>
                <a:latin typeface="Arial" panose="020B0604020202020204" pitchFamily="34" charset="0"/>
              </a:rPr>
              <a:t>podle </a:t>
            </a:r>
            <a:r>
              <a:rPr lang="cs-CZ" sz="2000" b="0" i="0" u="none" strike="noStrike" dirty="0">
                <a:solidFill>
                  <a:schemeClr val="tx1"/>
                </a:solidFill>
                <a:effectLst/>
                <a:latin typeface="Arial" panose="020B0604020202020204" pitchFamily="34" charset="0"/>
              </a:rPr>
              <a:t>§ 2254</a:t>
            </a:r>
            <a:r>
              <a:rPr lang="cs-CZ" sz="2000" b="0" i="0" dirty="0">
                <a:solidFill>
                  <a:schemeClr val="tx1"/>
                </a:solidFill>
                <a:effectLst/>
                <a:latin typeface="Arial" panose="020B0604020202020204" pitchFamily="34" charset="0"/>
              </a:rPr>
              <a:t> </a:t>
            </a:r>
            <a:r>
              <a:rPr lang="cs-CZ" sz="2000" b="0" i="0" u="none" strike="noStrike" dirty="0">
                <a:solidFill>
                  <a:schemeClr val="tx1"/>
                </a:solidFill>
                <a:effectLst/>
                <a:latin typeface="Arial" panose="020B0604020202020204" pitchFamily="34" charset="0"/>
              </a:rPr>
              <a:t>občanského zákoníku</a:t>
            </a:r>
            <a:r>
              <a:rPr lang="cs-CZ" sz="2000" b="0" i="0" dirty="0">
                <a:solidFill>
                  <a:schemeClr val="tx1"/>
                </a:solidFill>
                <a:effectLst/>
                <a:latin typeface="Arial" panose="020B0604020202020204" pitchFamily="34" charset="0"/>
              </a:rPr>
              <a:t> </a:t>
            </a:r>
            <a:r>
              <a:rPr lang="cs-CZ" sz="2000" b="0" i="0" dirty="0">
                <a:solidFill>
                  <a:srgbClr val="000000"/>
                </a:solidFill>
                <a:effectLst/>
                <a:latin typeface="Arial" panose="020B0604020202020204" pitchFamily="34" charset="0"/>
              </a:rPr>
              <a:t>je přípustné i tehdy, jestliže zákonné podmínky tohoto započtení byly splněny do schválení oddlužení.</a:t>
            </a:r>
            <a:endParaRPr lang="cs-CZ" sz="2000" dirty="0"/>
          </a:p>
        </p:txBody>
      </p:sp>
      <p:pic>
        <p:nvPicPr>
          <p:cNvPr id="17" name="Grafický objekt 16" descr="Kruhová šipka se souvislou výplní">
            <a:extLst>
              <a:ext uri="{FF2B5EF4-FFF2-40B4-BE49-F238E27FC236}">
                <a16:creationId xmlns:a16="http://schemas.microsoft.com/office/drawing/2014/main" id="{295ABD73-399D-98C5-A90F-F89F7D8514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7567" y="3101497"/>
            <a:ext cx="914400" cy="914400"/>
          </a:xfrm>
          <a:prstGeom prst="rect">
            <a:avLst/>
          </a:prstGeom>
        </p:spPr>
      </p:pic>
      <p:pic>
        <p:nvPicPr>
          <p:cNvPr id="19" name="Grafický objekt 18" descr="Deska s klipem, odznak obrys">
            <a:extLst>
              <a:ext uri="{FF2B5EF4-FFF2-40B4-BE49-F238E27FC236}">
                <a16:creationId xmlns:a16="http://schemas.microsoft.com/office/drawing/2014/main" id="{336171B6-D4DE-95C4-8A6B-DC06D84DBD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5836" y="2999985"/>
            <a:ext cx="914400" cy="914400"/>
          </a:xfrm>
          <a:prstGeom prst="rect">
            <a:avLst/>
          </a:prstGeom>
        </p:spPr>
      </p:pic>
      <p:sp>
        <p:nvSpPr>
          <p:cNvPr id="20" name="TextovéPole 19">
            <a:extLst>
              <a:ext uri="{FF2B5EF4-FFF2-40B4-BE49-F238E27FC236}">
                <a16:creationId xmlns:a16="http://schemas.microsoft.com/office/drawing/2014/main" id="{2F746C7B-C2C3-349C-FE5A-DD55084EAE48}"/>
              </a:ext>
            </a:extLst>
          </p:cNvPr>
          <p:cNvSpPr txBox="1"/>
          <p:nvPr/>
        </p:nvSpPr>
        <p:spPr>
          <a:xfrm>
            <a:off x="2746855" y="5742876"/>
            <a:ext cx="1378904" cy="738664"/>
          </a:xfrm>
          <a:prstGeom prst="rect">
            <a:avLst/>
          </a:prstGeom>
          <a:noFill/>
        </p:spPr>
        <p:txBody>
          <a:bodyPr wrap="none" rtlCol="0">
            <a:spAutoFit/>
          </a:bodyPr>
          <a:lstStyle/>
          <a:p>
            <a:r>
              <a:rPr lang="cs-CZ" dirty="0"/>
              <a:t>Zahájení</a:t>
            </a:r>
          </a:p>
          <a:p>
            <a:r>
              <a:rPr lang="cs-CZ" dirty="0"/>
              <a:t>insolvenčního </a:t>
            </a:r>
          </a:p>
          <a:p>
            <a:r>
              <a:rPr lang="cs-CZ" dirty="0"/>
              <a:t>řízení</a:t>
            </a:r>
          </a:p>
        </p:txBody>
      </p:sp>
      <p:sp>
        <p:nvSpPr>
          <p:cNvPr id="21" name="TextovéPole 20">
            <a:extLst>
              <a:ext uri="{FF2B5EF4-FFF2-40B4-BE49-F238E27FC236}">
                <a16:creationId xmlns:a16="http://schemas.microsoft.com/office/drawing/2014/main" id="{9F101EE0-462F-C4B8-B5AA-783ED212CA70}"/>
              </a:ext>
            </a:extLst>
          </p:cNvPr>
          <p:cNvSpPr txBox="1"/>
          <p:nvPr/>
        </p:nvSpPr>
        <p:spPr>
          <a:xfrm>
            <a:off x="4263548" y="5696242"/>
            <a:ext cx="1149674" cy="738664"/>
          </a:xfrm>
          <a:prstGeom prst="rect">
            <a:avLst/>
          </a:prstGeom>
          <a:noFill/>
        </p:spPr>
        <p:txBody>
          <a:bodyPr wrap="none" rtlCol="0">
            <a:spAutoFit/>
          </a:bodyPr>
          <a:lstStyle/>
          <a:p>
            <a:r>
              <a:rPr lang="cs-CZ" dirty="0"/>
              <a:t>Rozhodnutí </a:t>
            </a:r>
          </a:p>
          <a:p>
            <a:r>
              <a:rPr lang="cs-CZ" dirty="0"/>
              <a:t>soudu </a:t>
            </a:r>
          </a:p>
          <a:p>
            <a:r>
              <a:rPr lang="cs-CZ" dirty="0"/>
              <a:t>o úpadku</a:t>
            </a:r>
          </a:p>
        </p:txBody>
      </p:sp>
      <p:sp>
        <p:nvSpPr>
          <p:cNvPr id="22" name="TextovéPole 21">
            <a:extLst>
              <a:ext uri="{FF2B5EF4-FFF2-40B4-BE49-F238E27FC236}">
                <a16:creationId xmlns:a16="http://schemas.microsoft.com/office/drawing/2014/main" id="{32946676-2AB6-BFE6-A9EC-EF9EDC3EB7A9}"/>
              </a:ext>
            </a:extLst>
          </p:cNvPr>
          <p:cNvSpPr txBox="1"/>
          <p:nvPr/>
        </p:nvSpPr>
        <p:spPr>
          <a:xfrm>
            <a:off x="5899665" y="5705668"/>
            <a:ext cx="1090363" cy="523220"/>
          </a:xfrm>
          <a:prstGeom prst="rect">
            <a:avLst/>
          </a:prstGeom>
          <a:noFill/>
        </p:spPr>
        <p:txBody>
          <a:bodyPr wrap="none" rtlCol="0">
            <a:spAutoFit/>
          </a:bodyPr>
          <a:lstStyle/>
          <a:p>
            <a:r>
              <a:rPr lang="cs-CZ" dirty="0"/>
              <a:t>Přihláška </a:t>
            </a:r>
          </a:p>
          <a:p>
            <a:r>
              <a:rPr lang="cs-CZ" dirty="0"/>
              <a:t>pohledávky</a:t>
            </a:r>
          </a:p>
        </p:txBody>
      </p:sp>
      <p:pic>
        <p:nvPicPr>
          <p:cNvPr id="24" name="Grafický objekt 23" descr="Deska s klipem, odznak se souvislou výplní">
            <a:extLst>
              <a:ext uri="{FF2B5EF4-FFF2-40B4-BE49-F238E27FC236}">
                <a16:creationId xmlns:a16="http://schemas.microsoft.com/office/drawing/2014/main" id="{588DB864-C4A6-899C-CC12-1DF2B885F8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6186" y="2999985"/>
            <a:ext cx="914400" cy="914400"/>
          </a:xfrm>
          <a:prstGeom prst="rect">
            <a:avLst/>
          </a:prstGeom>
        </p:spPr>
      </p:pic>
      <p:cxnSp>
        <p:nvCxnSpPr>
          <p:cNvPr id="26" name="Přímá spojnice se šipkou 25">
            <a:extLst>
              <a:ext uri="{FF2B5EF4-FFF2-40B4-BE49-F238E27FC236}">
                <a16:creationId xmlns:a16="http://schemas.microsoft.com/office/drawing/2014/main" id="{856457AA-061D-E8C9-1B89-A80AA57D8F5C}"/>
              </a:ext>
            </a:extLst>
          </p:cNvPr>
          <p:cNvCxnSpPr/>
          <p:nvPr/>
        </p:nvCxnSpPr>
        <p:spPr>
          <a:xfrm flipH="1">
            <a:off x="1390389" y="2730674"/>
            <a:ext cx="3602277" cy="0"/>
          </a:xfrm>
          <a:prstGeom prst="straightConnector1">
            <a:avLst/>
          </a:prstGeom>
          <a:ln w="762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44C6533-08B4-F0AE-9788-BD0E2C9FD9AD}"/>
              </a:ext>
            </a:extLst>
          </p:cNvPr>
          <p:cNvCxnSpPr>
            <a:cxnSpLocks/>
          </p:cNvCxnSpPr>
          <p:nvPr/>
        </p:nvCxnSpPr>
        <p:spPr>
          <a:xfrm flipH="1">
            <a:off x="1390388" y="3014599"/>
            <a:ext cx="5079305" cy="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AEAAACA3-95BA-2995-652D-6BA555306849}"/>
              </a:ext>
            </a:extLst>
          </p:cNvPr>
          <p:cNvCxnSpPr>
            <a:cxnSpLocks/>
          </p:cNvCxnSpPr>
          <p:nvPr/>
        </p:nvCxnSpPr>
        <p:spPr>
          <a:xfrm flipV="1">
            <a:off x="7711857" y="4070438"/>
            <a:ext cx="0" cy="75678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0B977503-3DE2-6509-2F6F-2B3B992DD865}"/>
              </a:ext>
            </a:extLst>
          </p:cNvPr>
          <p:cNvSpPr txBox="1"/>
          <p:nvPr/>
        </p:nvSpPr>
        <p:spPr>
          <a:xfrm>
            <a:off x="7266883" y="5693142"/>
            <a:ext cx="1140056" cy="523220"/>
          </a:xfrm>
          <a:prstGeom prst="rect">
            <a:avLst/>
          </a:prstGeom>
          <a:noFill/>
        </p:spPr>
        <p:txBody>
          <a:bodyPr wrap="none" rtlCol="0">
            <a:spAutoFit/>
          </a:bodyPr>
          <a:lstStyle/>
          <a:p>
            <a:r>
              <a:rPr lang="cs-CZ" dirty="0"/>
              <a:t>Přezkumné </a:t>
            </a:r>
          </a:p>
          <a:p>
            <a:r>
              <a:rPr lang="cs-CZ" dirty="0"/>
              <a:t>jednání</a:t>
            </a:r>
          </a:p>
        </p:txBody>
      </p:sp>
      <p:cxnSp>
        <p:nvCxnSpPr>
          <p:cNvPr id="32" name="Přímá spojnice se šipkou 31">
            <a:extLst>
              <a:ext uri="{FF2B5EF4-FFF2-40B4-BE49-F238E27FC236}">
                <a16:creationId xmlns:a16="http://schemas.microsoft.com/office/drawing/2014/main" id="{12E222FF-BCAE-1EDC-EBFF-2887B8F266EC}"/>
              </a:ext>
            </a:extLst>
          </p:cNvPr>
          <p:cNvCxnSpPr>
            <a:cxnSpLocks/>
          </p:cNvCxnSpPr>
          <p:nvPr/>
        </p:nvCxnSpPr>
        <p:spPr>
          <a:xfrm flipH="1">
            <a:off x="6331907" y="3014599"/>
            <a:ext cx="1505004" cy="0"/>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Přímá spojnice se šipkou 33">
            <a:extLst>
              <a:ext uri="{FF2B5EF4-FFF2-40B4-BE49-F238E27FC236}">
                <a16:creationId xmlns:a16="http://schemas.microsoft.com/office/drawing/2014/main" id="{B7B13BFA-6FFA-916A-E52D-997BC1F4B27F}"/>
              </a:ext>
            </a:extLst>
          </p:cNvPr>
          <p:cNvCxnSpPr>
            <a:cxnSpLocks/>
          </p:cNvCxnSpPr>
          <p:nvPr/>
        </p:nvCxnSpPr>
        <p:spPr>
          <a:xfrm flipH="1">
            <a:off x="7711857" y="3014599"/>
            <a:ext cx="4062608" cy="0"/>
          </a:xfrm>
          <a:prstGeom prst="straightConnector1">
            <a:avLst/>
          </a:prstGeom>
          <a:ln w="762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908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658A9485-7BD1-9CA2-0415-004CF552513E}"/>
            </a:ext>
          </a:extLst>
        </p:cNvPr>
        <p:cNvGrpSpPr/>
        <p:nvPr/>
      </p:nvGrpSpPr>
      <p:grpSpPr>
        <a:xfrm>
          <a:off x="0" y="0"/>
          <a:ext cx="0" cy="0"/>
          <a:chOff x="0" y="0"/>
          <a:chExt cx="0" cy="0"/>
        </a:xfrm>
      </p:grpSpPr>
      <p:sp>
        <p:nvSpPr>
          <p:cNvPr id="442" name="Google Shape;442;p60">
            <a:extLst>
              <a:ext uri="{FF2B5EF4-FFF2-40B4-BE49-F238E27FC236}">
                <a16:creationId xmlns:a16="http://schemas.microsoft.com/office/drawing/2014/main" id="{E6ED9AE4-275A-4ABD-DB2E-AF7E5D1D4990}"/>
              </a:ext>
            </a:extLst>
          </p:cNvPr>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a:solidFill>
                  <a:schemeClr val="dk1"/>
                </a:solidFill>
                <a:latin typeface="Century Gothic"/>
                <a:ea typeface="Century Gothic"/>
                <a:cs typeface="Century Gothic"/>
                <a:sym typeface="Century Gothic"/>
              </a:rPr>
              <a:t>Insolvence a nezletilá osoba</a:t>
            </a:r>
            <a:endParaRPr/>
          </a:p>
        </p:txBody>
      </p:sp>
    </p:spTree>
    <p:extLst>
      <p:ext uri="{BB962C8B-B14F-4D97-AF65-F5344CB8AC3E}">
        <p14:creationId xmlns:p14="http://schemas.microsoft.com/office/powerpoint/2010/main" val="4242003425"/>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p:nvPr/>
        </p:nvSpPr>
        <p:spPr>
          <a:xfrm>
            <a:off x="708338" y="349137"/>
            <a:ext cx="11075831" cy="612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Century Gothic"/>
              <a:buNone/>
            </a:pPr>
            <a:r>
              <a:rPr lang="cs-CZ" sz="2800" b="1" i="0" u="none" strike="noStrike" cap="none" dirty="0">
                <a:solidFill>
                  <a:schemeClr val="dk1"/>
                </a:solidFill>
                <a:latin typeface="Century Gothic"/>
                <a:ea typeface="Century Gothic"/>
                <a:cs typeface="Century Gothic"/>
                <a:sym typeface="Century Gothic"/>
              </a:rPr>
              <a:t>§ 12 ZMP je:</a:t>
            </a:r>
            <a:endParaRPr dirty="0"/>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dirty="0">
                <a:solidFill>
                  <a:schemeClr val="dk1"/>
                </a:solidFill>
                <a:latin typeface="Century Gothic"/>
                <a:ea typeface="Century Gothic"/>
                <a:cs typeface="Century Gothic"/>
                <a:sym typeface="Century Gothic"/>
              </a:rPr>
              <a:t>"(1) </a:t>
            </a:r>
            <a:r>
              <a:rPr lang="cs-CZ" sz="2800" b="0" i="0" u="none" strike="noStrike" cap="none" dirty="0">
                <a:solidFill>
                  <a:srgbClr val="FF0000"/>
                </a:solidFill>
                <a:latin typeface="Century Gothic"/>
                <a:ea typeface="Century Gothic"/>
                <a:cs typeface="Century Gothic"/>
                <a:sym typeface="Century Gothic"/>
              </a:rPr>
              <a:t>Vznikne-li nedoplatek na poplatku poplatníkovi, který je ke dni splatnosti nezletilý </a:t>
            </a:r>
            <a:r>
              <a:rPr lang="cs-CZ" sz="2800" b="0" i="0" u="none" strike="noStrike" cap="none" dirty="0">
                <a:solidFill>
                  <a:schemeClr val="dk1"/>
                </a:solidFill>
                <a:latin typeface="Century Gothic"/>
                <a:ea typeface="Century Gothic"/>
                <a:cs typeface="Century Gothic"/>
                <a:sym typeface="Century Gothic"/>
              </a:rPr>
              <a:t>a nenabyl plné svéprávnosti nebo který je ke dni splatnosti omezen ve svéprávnosti a byl mu jmenován opatrovník spravující jeho jmění, </a:t>
            </a:r>
            <a:r>
              <a:rPr lang="cs-CZ" sz="2800" b="0" i="0" u="none" strike="noStrike" cap="none" dirty="0">
                <a:solidFill>
                  <a:srgbClr val="FF0000"/>
                </a:solidFill>
                <a:latin typeface="Century Gothic"/>
                <a:ea typeface="Century Gothic"/>
                <a:cs typeface="Century Gothic"/>
                <a:sym typeface="Century Gothic"/>
              </a:rPr>
              <a:t>přechází poplatková povinnost tohoto poplatníka na zákonného zástupce</a:t>
            </a:r>
            <a:r>
              <a:rPr lang="cs-CZ" sz="2800" b="0" i="0" u="none" strike="noStrike" cap="none" dirty="0">
                <a:solidFill>
                  <a:schemeClr val="dk1"/>
                </a:solidFill>
                <a:latin typeface="Century Gothic"/>
                <a:ea typeface="Century Gothic"/>
                <a:cs typeface="Century Gothic"/>
                <a:sym typeface="Century Gothic"/>
              </a:rPr>
              <a:t> nebo tohoto opatrovníka; </a:t>
            </a:r>
            <a:r>
              <a:rPr lang="cs-CZ" sz="2800" b="0" i="0" u="none" strike="noStrike" cap="none" dirty="0">
                <a:solidFill>
                  <a:srgbClr val="FF0000"/>
                </a:solidFill>
                <a:latin typeface="Century Gothic"/>
                <a:ea typeface="Century Gothic"/>
                <a:cs typeface="Century Gothic"/>
                <a:sym typeface="Century Gothic"/>
              </a:rPr>
              <a:t>zákonný zástupce </a:t>
            </a:r>
            <a:r>
              <a:rPr lang="cs-CZ" sz="2800" b="0" i="0" u="none" strike="noStrike" cap="none" dirty="0">
                <a:solidFill>
                  <a:schemeClr val="dk1"/>
                </a:solidFill>
                <a:latin typeface="Century Gothic"/>
                <a:ea typeface="Century Gothic"/>
                <a:cs typeface="Century Gothic"/>
                <a:sym typeface="Century Gothic"/>
              </a:rPr>
              <a:t>nebo opatrovník </a:t>
            </a:r>
            <a:r>
              <a:rPr lang="cs-CZ" sz="2800" b="0" i="0" u="none" strike="noStrike" cap="none" dirty="0">
                <a:solidFill>
                  <a:srgbClr val="FF0000"/>
                </a:solidFill>
                <a:latin typeface="Century Gothic"/>
                <a:ea typeface="Century Gothic"/>
                <a:cs typeface="Century Gothic"/>
                <a:sym typeface="Century Gothic"/>
              </a:rPr>
              <a:t>má stejné procesní postavení jako poplatník.</a:t>
            </a:r>
            <a:endParaRPr dirty="0"/>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dirty="0">
                <a:solidFill>
                  <a:schemeClr val="dk1"/>
                </a:solidFill>
                <a:latin typeface="Century Gothic"/>
                <a:ea typeface="Century Gothic"/>
                <a:cs typeface="Century Gothic"/>
                <a:sym typeface="Century Gothic"/>
              </a:rPr>
              <a:t>(2) </a:t>
            </a:r>
            <a:r>
              <a:rPr lang="cs-CZ" sz="2800" b="0" i="0" u="none" strike="noStrike" cap="none" dirty="0">
                <a:solidFill>
                  <a:srgbClr val="FF0000"/>
                </a:solidFill>
                <a:latin typeface="Century Gothic"/>
                <a:ea typeface="Century Gothic"/>
                <a:cs typeface="Century Gothic"/>
                <a:sym typeface="Century Gothic"/>
              </a:rPr>
              <a:t>V případě podle odstavce 1 vyměří obecní úřad poplatek zákonnému zástupci </a:t>
            </a:r>
            <a:r>
              <a:rPr lang="cs-CZ" sz="2800" b="0" i="0" u="none" strike="noStrike" cap="none" dirty="0">
                <a:solidFill>
                  <a:schemeClr val="dk1"/>
                </a:solidFill>
                <a:latin typeface="Century Gothic"/>
                <a:ea typeface="Century Gothic"/>
                <a:cs typeface="Century Gothic"/>
                <a:sym typeface="Century Gothic"/>
              </a:rPr>
              <a:t>nebo opatrovníkovi </a:t>
            </a:r>
            <a:r>
              <a:rPr lang="cs-CZ" sz="2800" b="0" i="0" u="none" strike="noStrike" cap="none" dirty="0">
                <a:solidFill>
                  <a:srgbClr val="FF0000"/>
                </a:solidFill>
                <a:latin typeface="Century Gothic"/>
                <a:ea typeface="Century Gothic"/>
                <a:cs typeface="Century Gothic"/>
                <a:sym typeface="Century Gothic"/>
              </a:rPr>
              <a:t>poplatníka</a:t>
            </a:r>
            <a:r>
              <a:rPr lang="cs-CZ" sz="2800" b="0" i="0" u="none" strike="noStrike" cap="none" dirty="0">
                <a:solidFill>
                  <a:schemeClr val="dk1"/>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chemeClr val="dk1"/>
              </a:buClr>
              <a:buSzPts val="700"/>
              <a:buFont typeface="Century Gothic"/>
              <a:buNone/>
            </a:pPr>
            <a:r>
              <a:rPr lang="cs-CZ" sz="2800" b="0" i="0" u="none" strike="noStrike" cap="none" dirty="0">
                <a:solidFill>
                  <a:schemeClr val="dk1"/>
                </a:solidFill>
                <a:latin typeface="Century Gothic"/>
                <a:ea typeface="Century Gothic"/>
                <a:cs typeface="Century Gothic"/>
                <a:sym typeface="Century Gothic"/>
              </a:rPr>
              <a:t>(3) </a:t>
            </a:r>
            <a:r>
              <a:rPr lang="cs-CZ" sz="2800" b="0" i="0" u="none" strike="noStrike" cap="none" dirty="0">
                <a:solidFill>
                  <a:srgbClr val="FF0000"/>
                </a:solidFill>
                <a:latin typeface="Century Gothic"/>
                <a:ea typeface="Century Gothic"/>
                <a:cs typeface="Century Gothic"/>
                <a:sym typeface="Century Gothic"/>
              </a:rPr>
              <a:t>Je-li zákonných zástupců nebo opatrovníků více, jsou povinni plnit poplatkovou povinnost společně a nerozdílně</a:t>
            </a:r>
            <a:r>
              <a:rPr lang="cs-CZ" sz="2800" b="0" i="0" u="none" strike="noStrike" cap="none" dirty="0">
                <a:solidFill>
                  <a:schemeClr val="dk1"/>
                </a:solidFill>
                <a:latin typeface="Century Gothic"/>
                <a:ea typeface="Century Gothic"/>
                <a:cs typeface="Century Gothic"/>
                <a:sym typeface="Century Gothic"/>
              </a:rPr>
              <a:t>.“.</a:t>
            </a:r>
            <a:endParaRPr dirty="0"/>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a:extLst>
              <a:ext uri="{FF2B5EF4-FFF2-40B4-BE49-F238E27FC236}">
                <a16:creationId xmlns:a16="http://schemas.microsoft.com/office/drawing/2014/main" id="{95EE0B48-5060-AA17-9880-63D779314FD6}"/>
              </a:ext>
            </a:extLst>
          </p:cNvPr>
          <p:cNvCxnSpPr/>
          <p:nvPr/>
        </p:nvCxnSpPr>
        <p:spPr>
          <a:xfrm>
            <a:off x="2342366" y="1402915"/>
            <a:ext cx="731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D66831B0-2D6A-1E40-1B3A-77305FFCF215}"/>
              </a:ext>
            </a:extLst>
          </p:cNvPr>
          <p:cNvCxnSpPr/>
          <p:nvPr/>
        </p:nvCxnSpPr>
        <p:spPr>
          <a:xfrm>
            <a:off x="2438400" y="3987453"/>
            <a:ext cx="731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A33618FA-F30B-749D-03C0-ACD9BF6536DF}"/>
              </a:ext>
            </a:extLst>
          </p:cNvPr>
          <p:cNvCxnSpPr/>
          <p:nvPr/>
        </p:nvCxnSpPr>
        <p:spPr>
          <a:xfrm>
            <a:off x="2350717" y="1002082"/>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59BBDE87-DD75-C276-6C9D-B05B7BE73963}"/>
              </a:ext>
            </a:extLst>
          </p:cNvPr>
          <p:cNvCxnSpPr/>
          <p:nvPr/>
        </p:nvCxnSpPr>
        <p:spPr>
          <a:xfrm>
            <a:off x="9668004" y="1002082"/>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E8E59F96-C9CF-140A-62AD-B62177139366}"/>
              </a:ext>
            </a:extLst>
          </p:cNvPr>
          <p:cNvCxnSpPr/>
          <p:nvPr/>
        </p:nvCxnSpPr>
        <p:spPr>
          <a:xfrm>
            <a:off x="2438400" y="3542780"/>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9B4ECEFD-CB8E-AA9C-9B5D-7CAC4E52D9C2}"/>
              </a:ext>
            </a:extLst>
          </p:cNvPr>
          <p:cNvCxnSpPr/>
          <p:nvPr/>
        </p:nvCxnSpPr>
        <p:spPr>
          <a:xfrm>
            <a:off x="9753600" y="3987453"/>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26F2EE09-A5B9-D3B5-D20D-34D555F5E688}"/>
              </a:ext>
            </a:extLst>
          </p:cNvPr>
          <p:cNvCxnSpPr/>
          <p:nvPr/>
        </p:nvCxnSpPr>
        <p:spPr>
          <a:xfrm>
            <a:off x="4720223" y="3542780"/>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B9C667D1-B79C-884E-8CD4-F6FD0A25B99E}"/>
              </a:ext>
            </a:extLst>
          </p:cNvPr>
          <p:cNvCxnSpPr/>
          <p:nvPr/>
        </p:nvCxnSpPr>
        <p:spPr>
          <a:xfrm>
            <a:off x="4720223" y="1002082"/>
            <a:ext cx="0" cy="8016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D6A64D3E-57C7-FB2A-2AB9-4967B3E7154E}"/>
              </a:ext>
            </a:extLst>
          </p:cNvPr>
          <p:cNvCxnSpPr/>
          <p:nvPr/>
        </p:nvCxnSpPr>
        <p:spPr>
          <a:xfrm>
            <a:off x="6096000" y="3565747"/>
            <a:ext cx="0" cy="801666"/>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B5501F77-E196-2531-93F3-47B9DAAA49A9}"/>
              </a:ext>
            </a:extLst>
          </p:cNvPr>
          <p:cNvCxnSpPr/>
          <p:nvPr/>
        </p:nvCxnSpPr>
        <p:spPr>
          <a:xfrm>
            <a:off x="3822525" y="1002082"/>
            <a:ext cx="0" cy="80166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EDB728E5-CBB5-DA35-AF4E-13E3EB174D36}"/>
              </a:ext>
            </a:extLst>
          </p:cNvPr>
          <p:cNvCxnSpPr>
            <a:cxnSpLocks/>
          </p:cNvCxnSpPr>
          <p:nvPr/>
        </p:nvCxnSpPr>
        <p:spPr>
          <a:xfrm>
            <a:off x="2342366" y="713983"/>
            <a:ext cx="2385163" cy="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AFBEEC80-9F8A-B1FA-A831-F3ABF9819673}"/>
              </a:ext>
            </a:extLst>
          </p:cNvPr>
          <p:cNvCxnSpPr>
            <a:cxnSpLocks/>
          </p:cNvCxnSpPr>
          <p:nvPr/>
        </p:nvCxnSpPr>
        <p:spPr>
          <a:xfrm>
            <a:off x="2502074" y="3443613"/>
            <a:ext cx="2269298" cy="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Tlačítko akce: Přejít vpřed nebo Další 18">
            <a:hlinkClick r:id="" action="ppaction://hlinkshowjump?jump=nextslide" highlightClick="1"/>
            <a:extLst>
              <a:ext uri="{FF2B5EF4-FFF2-40B4-BE49-F238E27FC236}">
                <a16:creationId xmlns:a16="http://schemas.microsoft.com/office/drawing/2014/main" id="{0551EBCE-3388-B250-AEDD-ADBC0DDF0580}"/>
              </a:ext>
            </a:extLst>
          </p:cNvPr>
          <p:cNvSpPr/>
          <p:nvPr/>
        </p:nvSpPr>
        <p:spPr>
          <a:xfrm>
            <a:off x="4739008" y="3793298"/>
            <a:ext cx="250516" cy="189977"/>
          </a:xfrm>
          <a:prstGeom prst="actionButtonForwardNex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lačítko akce: Přejít vpřed nebo Další 19">
            <a:hlinkClick r:id="" action="ppaction://hlinkshowjump?jump=nextslide" highlightClick="1"/>
            <a:extLst>
              <a:ext uri="{FF2B5EF4-FFF2-40B4-BE49-F238E27FC236}">
                <a16:creationId xmlns:a16="http://schemas.microsoft.com/office/drawing/2014/main" id="{A0B64DEB-9CCF-DC1F-38C6-C32B1C286E96}"/>
              </a:ext>
            </a:extLst>
          </p:cNvPr>
          <p:cNvSpPr/>
          <p:nvPr/>
        </p:nvSpPr>
        <p:spPr>
          <a:xfrm>
            <a:off x="4727529" y="1187884"/>
            <a:ext cx="250516" cy="189977"/>
          </a:xfrm>
          <a:prstGeom prst="actionButtonForwardNex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FCBA04DA-BF71-58B5-B43F-0FFBB6BB382E}"/>
              </a:ext>
            </a:extLst>
          </p:cNvPr>
          <p:cNvSpPr txBox="1"/>
          <p:nvPr/>
        </p:nvSpPr>
        <p:spPr>
          <a:xfrm>
            <a:off x="1689968" y="5436297"/>
            <a:ext cx="9921657" cy="1015663"/>
          </a:xfrm>
          <a:prstGeom prst="rect">
            <a:avLst/>
          </a:prstGeom>
          <a:noFill/>
        </p:spPr>
        <p:txBody>
          <a:bodyPr wrap="square">
            <a:spAutoFit/>
          </a:bodyPr>
          <a:lstStyle/>
          <a:p>
            <a:r>
              <a:rPr lang="cs-CZ" sz="2000" b="1" i="0" u="none" strike="noStrike" cap="none" dirty="0">
                <a:solidFill>
                  <a:srgbClr val="FF0000"/>
                </a:solidFill>
                <a:latin typeface="Century Gothic"/>
                <a:ea typeface="Century Gothic"/>
                <a:cs typeface="Century Gothic"/>
                <a:sym typeface="Century Gothic"/>
              </a:rPr>
              <a:t>Vznikne-li nedoplatek na poplatku poplatníkovi, který je </a:t>
            </a:r>
            <a:r>
              <a:rPr lang="cs-CZ" sz="2000" b="1" i="0" u="sng" strike="noStrike" cap="none" dirty="0">
                <a:solidFill>
                  <a:srgbClr val="FF0000"/>
                </a:solidFill>
                <a:latin typeface="Century Gothic"/>
                <a:ea typeface="Century Gothic"/>
                <a:cs typeface="Century Gothic"/>
                <a:sym typeface="Century Gothic"/>
              </a:rPr>
              <a:t>ke dni splatnosti nezletilý</a:t>
            </a:r>
            <a:r>
              <a:rPr lang="cs-CZ" sz="2000" b="1" i="0" u="none" strike="noStrike" cap="none" dirty="0">
                <a:solidFill>
                  <a:srgbClr val="FF0000"/>
                </a:solidFill>
                <a:latin typeface="Century Gothic"/>
                <a:ea typeface="Century Gothic"/>
                <a:cs typeface="Century Gothic"/>
                <a:sym typeface="Century Gothic"/>
              </a:rPr>
              <a:t>,… přechází poplatková povinnost tohoto poplatníka na zákonného zástupce </a:t>
            </a:r>
            <a:endParaRPr lang="cs-CZ" sz="2000" b="1" dirty="0"/>
          </a:p>
        </p:txBody>
      </p:sp>
      <p:pic>
        <p:nvPicPr>
          <p:cNvPr id="28" name="Grafický objekt 27" descr="Mince obrys">
            <a:extLst>
              <a:ext uri="{FF2B5EF4-FFF2-40B4-BE49-F238E27FC236}">
                <a16:creationId xmlns:a16="http://schemas.microsoft.com/office/drawing/2014/main" id="{EEFC8866-73B2-24EC-B958-69AC3CCCFE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2746" y="1533395"/>
            <a:ext cx="490598" cy="490598"/>
          </a:xfrm>
          <a:prstGeom prst="rect">
            <a:avLst/>
          </a:prstGeom>
        </p:spPr>
      </p:pic>
      <p:sp>
        <p:nvSpPr>
          <p:cNvPr id="29" name="Znak násobení 28">
            <a:extLst>
              <a:ext uri="{FF2B5EF4-FFF2-40B4-BE49-F238E27FC236}">
                <a16:creationId xmlns:a16="http://schemas.microsoft.com/office/drawing/2014/main" id="{3D043374-737A-949D-9E5F-62D7683A5F69}"/>
              </a:ext>
            </a:extLst>
          </p:cNvPr>
          <p:cNvSpPr/>
          <p:nvPr/>
        </p:nvSpPr>
        <p:spPr>
          <a:xfrm>
            <a:off x="4128896" y="1994770"/>
            <a:ext cx="490597" cy="43527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1" name="Grafický objekt 30" descr="Muž s prosthetic ramenem">
            <a:extLst>
              <a:ext uri="{FF2B5EF4-FFF2-40B4-BE49-F238E27FC236}">
                <a16:creationId xmlns:a16="http://schemas.microsoft.com/office/drawing/2014/main" id="{765285D4-D139-DB53-0E5E-8E22E3D1C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6723" y="1862202"/>
            <a:ext cx="389354" cy="917333"/>
          </a:xfrm>
          <a:prstGeom prst="rect">
            <a:avLst/>
          </a:prstGeom>
        </p:spPr>
      </p:pic>
      <p:pic>
        <p:nvPicPr>
          <p:cNvPr id="34" name="Grafický objekt 33" descr="Muž s prosthetic ramenem">
            <a:extLst>
              <a:ext uri="{FF2B5EF4-FFF2-40B4-BE49-F238E27FC236}">
                <a16:creationId xmlns:a16="http://schemas.microsoft.com/office/drawing/2014/main" id="{F1410A36-0D94-03FE-F19D-03E88C2FC7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1323" y="4452585"/>
            <a:ext cx="389354" cy="917333"/>
          </a:xfrm>
          <a:prstGeom prst="rect">
            <a:avLst/>
          </a:prstGeom>
        </p:spPr>
      </p:pic>
      <p:pic>
        <p:nvPicPr>
          <p:cNvPr id="35" name="Grafický objekt 34" descr="Mince obrys">
            <a:extLst>
              <a:ext uri="{FF2B5EF4-FFF2-40B4-BE49-F238E27FC236}">
                <a16:creationId xmlns:a16="http://schemas.microsoft.com/office/drawing/2014/main" id="{F3D5DF60-B50A-AC2E-C972-4C3976DE56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6865" y="4087660"/>
            <a:ext cx="490598" cy="490598"/>
          </a:xfrm>
          <a:prstGeom prst="rect">
            <a:avLst/>
          </a:prstGeom>
        </p:spPr>
      </p:pic>
      <p:pic>
        <p:nvPicPr>
          <p:cNvPr id="37" name="Grafický objekt 36" descr="Procházení dítě v této podobou">
            <a:extLst>
              <a:ext uri="{FF2B5EF4-FFF2-40B4-BE49-F238E27FC236}">
                <a16:creationId xmlns:a16="http://schemas.microsoft.com/office/drawing/2014/main" id="{2A248D95-682D-1ABD-CDF2-2C9750B8A5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7529" y="2063821"/>
            <a:ext cx="593196" cy="515654"/>
          </a:xfrm>
          <a:prstGeom prst="rect">
            <a:avLst/>
          </a:prstGeom>
        </p:spPr>
      </p:pic>
      <p:pic>
        <p:nvPicPr>
          <p:cNvPr id="38" name="Grafický objekt 37" descr="Procházení dítě v této podobou">
            <a:extLst>
              <a:ext uri="{FF2B5EF4-FFF2-40B4-BE49-F238E27FC236}">
                <a16:creationId xmlns:a16="http://schemas.microsoft.com/office/drawing/2014/main" id="{FE474CF6-4B54-A178-41F4-4CC0D81E7D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9008" y="4658476"/>
            <a:ext cx="593196" cy="515654"/>
          </a:xfrm>
          <a:prstGeom prst="rect">
            <a:avLst/>
          </a:prstGeom>
        </p:spPr>
      </p:pic>
      <p:pic>
        <p:nvPicPr>
          <p:cNvPr id="39" name="Grafický objekt 38" descr="Zaškrtnutí se souvislou výplní">
            <a:extLst>
              <a:ext uri="{FF2B5EF4-FFF2-40B4-BE49-F238E27FC236}">
                <a16:creationId xmlns:a16="http://schemas.microsoft.com/office/drawing/2014/main" id="{BB2E8189-D943-3102-DFAC-D91A639FFC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93333" y="4675533"/>
            <a:ext cx="412120" cy="412120"/>
          </a:xfrm>
          <a:prstGeom prst="rect">
            <a:avLst/>
          </a:prstGeom>
        </p:spPr>
      </p:pic>
      <p:cxnSp>
        <p:nvCxnSpPr>
          <p:cNvPr id="41" name="Přímá spojnice se šipkou 40">
            <a:extLst>
              <a:ext uri="{FF2B5EF4-FFF2-40B4-BE49-F238E27FC236}">
                <a16:creationId xmlns:a16="http://schemas.microsoft.com/office/drawing/2014/main" id="{2EC4B82C-034B-7A5E-5BE5-56B6F695030A}"/>
              </a:ext>
            </a:extLst>
          </p:cNvPr>
          <p:cNvCxnSpPr/>
          <p:nvPr/>
        </p:nvCxnSpPr>
        <p:spPr>
          <a:xfrm flipH="1">
            <a:off x="4026077" y="2779535"/>
            <a:ext cx="1026087"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C971F470-AA35-D988-A6AA-85E7DDF00747}"/>
              </a:ext>
            </a:extLst>
          </p:cNvPr>
          <p:cNvCxnSpPr>
            <a:cxnSpLocks/>
          </p:cNvCxnSpPr>
          <p:nvPr/>
        </p:nvCxnSpPr>
        <p:spPr>
          <a:xfrm>
            <a:off x="4947615" y="5333185"/>
            <a:ext cx="89143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Grafický objekt 44" descr="Deska s klipem, odznak se souvislou výplní">
            <a:extLst>
              <a:ext uri="{FF2B5EF4-FFF2-40B4-BE49-F238E27FC236}">
                <a16:creationId xmlns:a16="http://schemas.microsoft.com/office/drawing/2014/main" id="{DBA6EC89-D94F-3483-0D60-7C10137A69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02357" y="1893517"/>
            <a:ext cx="759918" cy="801667"/>
          </a:xfrm>
          <a:prstGeom prst="rect">
            <a:avLst/>
          </a:prstGeom>
        </p:spPr>
      </p:pic>
      <p:pic>
        <p:nvPicPr>
          <p:cNvPr id="46" name="Grafický objekt 45" descr="Deska s klipem, odznak se souvislou výplní">
            <a:extLst>
              <a:ext uri="{FF2B5EF4-FFF2-40B4-BE49-F238E27FC236}">
                <a16:creationId xmlns:a16="http://schemas.microsoft.com/office/drawing/2014/main" id="{4F2468B1-50C8-F174-0EF2-C9AD7DA61B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4924" y="4489538"/>
            <a:ext cx="759918" cy="801667"/>
          </a:xfrm>
          <a:prstGeom prst="rect">
            <a:avLst/>
          </a:prstGeom>
        </p:spPr>
      </p:pic>
      <p:pic>
        <p:nvPicPr>
          <p:cNvPr id="47" name="Grafický objekt 46" descr="Deska s klipem, odznak se souvislou výplní">
            <a:extLst>
              <a:ext uri="{FF2B5EF4-FFF2-40B4-BE49-F238E27FC236}">
                <a16:creationId xmlns:a16="http://schemas.microsoft.com/office/drawing/2014/main" id="{2D1CB2F1-A80B-1F8E-FA7A-80499E147E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0709" y="4478056"/>
            <a:ext cx="759918" cy="801667"/>
          </a:xfrm>
          <a:prstGeom prst="rect">
            <a:avLst/>
          </a:prstGeom>
        </p:spPr>
      </p:pic>
      <p:pic>
        <p:nvPicPr>
          <p:cNvPr id="49" name="Grafický objekt 48" descr="Mince se souvislou výplní">
            <a:extLst>
              <a:ext uri="{FF2B5EF4-FFF2-40B4-BE49-F238E27FC236}">
                <a16:creationId xmlns:a16="http://schemas.microsoft.com/office/drawing/2014/main" id="{74799E87-F0B9-729B-3FB2-880BED4DE4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02754" y="1978275"/>
            <a:ext cx="516492" cy="516492"/>
          </a:xfrm>
          <a:prstGeom prst="rect">
            <a:avLst/>
          </a:prstGeom>
        </p:spPr>
      </p:pic>
    </p:spTree>
    <p:extLst>
      <p:ext uri="{BB962C8B-B14F-4D97-AF65-F5344CB8AC3E}">
        <p14:creationId xmlns:p14="http://schemas.microsoft.com/office/powerpoint/2010/main" val="2908670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Insolvence a pořadí úhrady daně</a:t>
            </a:r>
            <a:endParaRPr dirty="0"/>
          </a:p>
        </p:txBody>
      </p:sp>
    </p:spTree>
    <p:extLst>
      <p:ext uri="{BB962C8B-B14F-4D97-AF65-F5344CB8AC3E}">
        <p14:creationId xmlns:p14="http://schemas.microsoft.com/office/powerpoint/2010/main" val="4245202431"/>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p:nvPr/>
        </p:nvSpPr>
        <p:spPr>
          <a:xfrm>
            <a:off x="1010652" y="0"/>
            <a:ext cx="11181347" cy="624786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8400"/>
              </a:buClr>
              <a:buSzPts val="500"/>
              <a:buFont typeface="Arial"/>
              <a:buNone/>
            </a:pPr>
            <a:r>
              <a:rPr lang="cs-CZ" sz="3000" b="1" i="0" u="none" strike="noStrike" cap="none" dirty="0">
                <a:solidFill>
                  <a:srgbClr val="FF8400"/>
                </a:solidFill>
                <a:latin typeface="Arial"/>
                <a:ea typeface="Arial"/>
                <a:cs typeface="Arial"/>
                <a:sym typeface="Arial"/>
              </a:rPr>
              <a:t>§ 152</a:t>
            </a:r>
            <a:endParaRPr sz="3000" dirty="0"/>
          </a:p>
          <a:p>
            <a:pPr marL="0" marR="0" lvl="0" indent="0" algn="l" rtl="0">
              <a:lnSpc>
                <a:spcPct val="100000"/>
              </a:lnSpc>
              <a:spcBef>
                <a:spcPts val="0"/>
              </a:spcBef>
              <a:spcAft>
                <a:spcPts val="0"/>
              </a:spcAft>
              <a:buClr>
                <a:srgbClr val="08A8F8"/>
              </a:buClr>
              <a:buSzPts val="500"/>
              <a:buFont typeface="Arial"/>
              <a:buNone/>
            </a:pPr>
            <a:r>
              <a:rPr lang="cs-CZ" sz="3000" b="1" i="0" u="none" strike="noStrike" cap="none" dirty="0">
                <a:solidFill>
                  <a:srgbClr val="08A8F8"/>
                </a:solidFill>
                <a:latin typeface="Arial"/>
                <a:ea typeface="Arial"/>
                <a:cs typeface="Arial"/>
                <a:sym typeface="Arial"/>
              </a:rPr>
              <a:t>Pořadí úhrady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(1)</a:t>
            </a:r>
            <a:r>
              <a:rPr lang="cs-CZ" sz="3000" b="0" i="0" u="none" strike="noStrike" cap="none" dirty="0">
                <a:solidFill>
                  <a:srgbClr val="000000"/>
                </a:solidFill>
                <a:latin typeface="Arial"/>
                <a:ea typeface="Arial"/>
                <a:cs typeface="Arial"/>
                <a:sym typeface="Arial"/>
              </a:rPr>
              <a:t> </a:t>
            </a:r>
            <a:r>
              <a:rPr lang="cs-CZ" sz="3000" b="0" i="0" u="none" strike="noStrike" cap="none" dirty="0">
                <a:solidFill>
                  <a:srgbClr val="FF0000"/>
                </a:solidFill>
                <a:latin typeface="Arial"/>
                <a:ea typeface="Arial"/>
                <a:cs typeface="Arial"/>
                <a:sym typeface="Arial"/>
              </a:rPr>
              <a:t>Úhrada daně se na osobním daňovém účtu použije na úhradu splatných daňových pohledávek </a:t>
            </a:r>
            <a:r>
              <a:rPr lang="cs-CZ" sz="3000" b="0" i="0" u="none" strike="noStrike" cap="none" dirty="0">
                <a:solidFill>
                  <a:srgbClr val="000000"/>
                </a:solidFill>
                <a:latin typeface="Arial"/>
                <a:ea typeface="Arial"/>
                <a:cs typeface="Arial"/>
                <a:sym typeface="Arial"/>
              </a:rPr>
              <a:t>postupně podle těchto skupin:</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a)</a:t>
            </a:r>
            <a:r>
              <a:rPr lang="cs-CZ" sz="3000" b="0" i="0" u="none" strike="noStrike" cap="none" dirty="0">
                <a:solidFill>
                  <a:srgbClr val="000000"/>
                </a:solidFill>
                <a:latin typeface="Arial"/>
                <a:ea typeface="Arial"/>
                <a:cs typeface="Arial"/>
                <a:sym typeface="Arial"/>
              </a:rPr>
              <a:t> nedoplatky na dani a splatná daň,</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b)</a:t>
            </a:r>
            <a:r>
              <a:rPr lang="cs-CZ" sz="3000" b="0" i="0" u="none" strike="noStrike" cap="none" dirty="0">
                <a:solidFill>
                  <a:srgbClr val="000000"/>
                </a:solidFill>
                <a:latin typeface="Arial"/>
                <a:ea typeface="Arial"/>
                <a:cs typeface="Arial"/>
                <a:sym typeface="Arial"/>
              </a:rPr>
              <a:t> nedoplatky na příslušenství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c)</a:t>
            </a:r>
            <a:r>
              <a:rPr lang="cs-CZ" sz="3000" b="0" i="0" u="none" strike="noStrike" cap="none" dirty="0">
                <a:solidFill>
                  <a:srgbClr val="000000"/>
                </a:solidFill>
                <a:latin typeface="Arial"/>
                <a:ea typeface="Arial"/>
                <a:cs typeface="Arial"/>
                <a:sym typeface="Arial"/>
              </a:rPr>
              <a:t> vymáhané nedoplatky na dani,</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d)</a:t>
            </a:r>
            <a:r>
              <a:rPr lang="cs-CZ" sz="3000" b="0" i="0" u="none" strike="noStrike" cap="none" dirty="0">
                <a:solidFill>
                  <a:srgbClr val="000000"/>
                </a:solidFill>
                <a:latin typeface="Arial"/>
                <a:ea typeface="Arial"/>
                <a:cs typeface="Arial"/>
                <a:sym typeface="Arial"/>
              </a:rPr>
              <a:t> vymáhané nedoplatky na příslušenství daně.</a:t>
            </a:r>
            <a:endParaRPr sz="3000"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(2)</a:t>
            </a:r>
            <a:r>
              <a:rPr lang="cs-CZ" sz="3000" b="0" i="0" u="none" strike="noStrike" cap="none" dirty="0">
                <a:solidFill>
                  <a:srgbClr val="000000"/>
                </a:solidFill>
                <a:latin typeface="Arial"/>
                <a:ea typeface="Arial"/>
                <a:cs typeface="Arial"/>
                <a:sym typeface="Arial"/>
              </a:rPr>
              <a:t> </a:t>
            </a:r>
            <a:r>
              <a:rPr lang="cs-CZ" sz="3000" b="1" i="0" u="none" strike="noStrike" cap="none" dirty="0">
                <a:solidFill>
                  <a:srgbClr val="FF0000"/>
                </a:solidFill>
                <a:latin typeface="Arial"/>
                <a:ea typeface="Arial"/>
                <a:cs typeface="Arial"/>
                <a:sym typeface="Arial"/>
              </a:rPr>
              <a:t>Úhrada daně vymožené jednotlivými způsoby vymáhání podle § 175 </a:t>
            </a:r>
            <a:r>
              <a:rPr lang="cs-CZ" sz="3000" b="1" i="0" u="none" strike="noStrike" cap="none" dirty="0">
                <a:solidFill>
                  <a:srgbClr val="000000"/>
                </a:solidFill>
                <a:latin typeface="Arial"/>
                <a:ea typeface="Arial"/>
                <a:cs typeface="Arial"/>
                <a:sym typeface="Arial"/>
              </a:rPr>
              <a:t>se použije na úhradu nedoplatků evidovaných u daného správce daně postupně podle těchto skupin:</a:t>
            </a:r>
            <a:endParaRPr sz="3000" b="1"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a) nedoplatky na dani vymáhané daným způsobem vymáhání,</a:t>
            </a:r>
            <a:endParaRPr sz="3000" b="1" dirty="0"/>
          </a:p>
          <a:p>
            <a:pPr marL="0" marR="0" lvl="0" indent="0" algn="just" rtl="0">
              <a:lnSpc>
                <a:spcPct val="100000"/>
              </a:lnSpc>
              <a:spcBef>
                <a:spcPts val="0"/>
              </a:spcBef>
              <a:spcAft>
                <a:spcPts val="0"/>
              </a:spcAft>
              <a:buClr>
                <a:srgbClr val="000000"/>
              </a:buClr>
              <a:buSzPts val="500"/>
              <a:buFont typeface="Arial"/>
              <a:buNone/>
            </a:pPr>
            <a:r>
              <a:rPr lang="cs-CZ" sz="3000" b="1" i="0" u="none" strike="noStrike" cap="none" dirty="0">
                <a:solidFill>
                  <a:srgbClr val="000000"/>
                </a:solidFill>
                <a:latin typeface="Arial"/>
                <a:ea typeface="Arial"/>
                <a:cs typeface="Arial"/>
                <a:sym typeface="Arial"/>
              </a:rPr>
              <a:t>b) nedoplatky na příslušenství daně vymáhané daným způsobem vymáhání.</a:t>
            </a:r>
            <a:endParaRPr sz="3000" b="1" dirty="0"/>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p:nvPr/>
        </p:nvSpPr>
        <p:spPr>
          <a:xfrm>
            <a:off x="1010652" y="0"/>
            <a:ext cx="11181347" cy="6247864"/>
          </a:xfrm>
          <a:prstGeom prst="rect">
            <a:avLst/>
          </a:prstGeom>
          <a:noFill/>
          <a:ln>
            <a:noFill/>
          </a:ln>
        </p:spPr>
        <p:txBody>
          <a:bodyPr spcFirstLastPara="1" wrap="square" lIns="91425" tIns="45700" rIns="91425" bIns="45700" anchor="t" anchorCtr="0">
            <a:noAutofit/>
          </a:bodyPr>
          <a:lstStyle/>
          <a:p>
            <a:pPr lvl="0" algn="just">
              <a:buSzPts val="500"/>
            </a:pPr>
            <a:endParaRPr lang="cs-CZ" sz="3000" b="1" dirty="0"/>
          </a:p>
          <a:p>
            <a:pPr lvl="0" algn="just">
              <a:buSzPts val="500"/>
            </a:pPr>
            <a:r>
              <a:rPr lang="cs-CZ" sz="3000" b="1" dirty="0"/>
              <a:t>(3)</a:t>
            </a:r>
            <a:r>
              <a:rPr lang="cs-CZ" sz="3000" dirty="0"/>
              <a:t> </a:t>
            </a:r>
            <a:r>
              <a:rPr lang="cs-CZ" sz="3000" b="1" dirty="0">
                <a:solidFill>
                  <a:srgbClr val="FF0000"/>
                </a:solidFill>
              </a:rPr>
              <a:t>Úhrada daně hrazené jako pohledávka za majetkovou podstatou </a:t>
            </a:r>
            <a:r>
              <a:rPr lang="cs-CZ" sz="3000" b="1" dirty="0"/>
              <a:t>se na osobním daňovém účtu použije na úhradu splatných daňových pohledávek postupně podle těchto skupin:</a:t>
            </a:r>
          </a:p>
          <a:p>
            <a:pPr lvl="0" algn="just">
              <a:buSzPts val="500"/>
            </a:pPr>
            <a:r>
              <a:rPr lang="cs-CZ" sz="3000" b="1" dirty="0"/>
              <a:t>a) nedoplatky na dani a splatná daň z daňových povinností, které vznikly v době ode dne účinnosti rozhodnutí o úpadku,</a:t>
            </a:r>
          </a:p>
          <a:p>
            <a:pPr lvl="0" algn="just">
              <a:buSzPts val="500"/>
            </a:pPr>
            <a:r>
              <a:rPr lang="cs-CZ" sz="3000" b="1" dirty="0"/>
              <a:t>b) nedoplatky na příslušenství daně z daňových povinností, které vznikly v době ode dne účinnosti rozhodnutí o úpadku.</a:t>
            </a:r>
          </a:p>
          <a:p>
            <a:pPr lvl="0" algn="just">
              <a:buSzPts val="500"/>
            </a:pPr>
            <a:endParaRPr lang="cs-CZ" sz="3000" b="1" dirty="0"/>
          </a:p>
          <a:p>
            <a:pPr lvl="0" algn="just">
              <a:buSzPts val="500"/>
            </a:pPr>
            <a:r>
              <a:rPr lang="cs-CZ" sz="3000" b="1" dirty="0">
                <a:solidFill>
                  <a:schemeClr val="tx1"/>
                </a:solidFill>
              </a:rPr>
              <a:t>(4)</a:t>
            </a:r>
            <a:r>
              <a:rPr lang="cs-CZ" sz="3000" dirty="0">
                <a:solidFill>
                  <a:schemeClr val="tx1"/>
                </a:solidFill>
              </a:rPr>
              <a:t> </a:t>
            </a:r>
            <a:r>
              <a:rPr lang="cs-CZ" sz="3000" b="1" dirty="0">
                <a:solidFill>
                  <a:schemeClr val="tx1"/>
                </a:solidFill>
              </a:rPr>
              <a:t>V jednotlivých skupinách podle odstavců 1 až 3 se úhrada daně použije nejdříve na splatné daňové pohledávky s dřívějším datem splatnosti.</a:t>
            </a:r>
          </a:p>
          <a:p>
            <a:pPr marL="0" marR="0" lvl="0" indent="0" algn="just" rtl="0">
              <a:lnSpc>
                <a:spcPct val="100000"/>
              </a:lnSpc>
              <a:spcBef>
                <a:spcPts val="0"/>
              </a:spcBef>
              <a:spcAft>
                <a:spcPts val="0"/>
              </a:spcAft>
              <a:buClr>
                <a:srgbClr val="000000"/>
              </a:buClr>
              <a:buSzPts val="500"/>
              <a:buFont typeface="Arial"/>
              <a:buNone/>
            </a:pPr>
            <a:endParaRPr sz="3000" b="1" dirty="0"/>
          </a:p>
        </p:txBody>
      </p:sp>
    </p:spTree>
    <p:extLst>
      <p:ext uri="{BB962C8B-B14F-4D97-AF65-F5344CB8AC3E}">
        <p14:creationId xmlns:p14="http://schemas.microsoft.com/office/powerpoint/2010/main" val="351759780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3"/>
          <p:cNvSpPr txBox="1"/>
          <p:nvPr/>
        </p:nvSpPr>
        <p:spPr>
          <a:xfrm>
            <a:off x="2213811" y="828975"/>
            <a:ext cx="9721814" cy="624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 109 IZ – Se zahájením insolvenčního řízení se spojují tyto účinky:</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c) </a:t>
            </a:r>
            <a:r>
              <a:rPr lang="cs-CZ" sz="3600" b="0" i="0" u="sng" strike="noStrike" cap="none" dirty="0">
                <a:solidFill>
                  <a:schemeClr val="dk1"/>
                </a:solidFill>
                <a:latin typeface="Arial"/>
                <a:ea typeface="Arial"/>
                <a:cs typeface="Arial"/>
                <a:sym typeface="Arial"/>
              </a:rPr>
              <a:t>výkon rozhodnutí či exekuci, která by postihovala majetek ve vlastnictví </a:t>
            </a:r>
            <a:endParaRPr dirty="0"/>
          </a:p>
          <a:p>
            <a:pPr marL="0" marR="0" lvl="0" indent="0" algn="l" rtl="0">
              <a:lnSpc>
                <a:spcPct val="100000"/>
              </a:lnSpc>
              <a:spcBef>
                <a:spcPts val="0"/>
              </a:spcBef>
              <a:spcAft>
                <a:spcPts val="0"/>
              </a:spcAft>
              <a:buClr>
                <a:schemeClr val="dk1"/>
              </a:buClr>
              <a:buSzPts val="900"/>
              <a:buFont typeface="Arial"/>
              <a:buNone/>
            </a:pPr>
            <a:r>
              <a:rPr lang="cs-CZ" sz="3600" b="0" i="0" u="sng" strike="noStrike" cap="none" dirty="0">
                <a:solidFill>
                  <a:schemeClr val="dk1"/>
                </a:solidFill>
                <a:latin typeface="Arial"/>
                <a:ea typeface="Arial"/>
                <a:cs typeface="Arial"/>
                <a:sym typeface="Arial"/>
              </a:rPr>
              <a:t>dlužníka, jakož i jiný majetek, který náleží do majetkové podstaty, </a:t>
            </a:r>
            <a:r>
              <a:rPr lang="cs-CZ" sz="3600" b="0" i="0" u="sng" strike="noStrike" cap="none" dirty="0">
                <a:solidFill>
                  <a:srgbClr val="FF0000"/>
                </a:solidFill>
                <a:latin typeface="Arial"/>
                <a:ea typeface="Arial"/>
                <a:cs typeface="Arial"/>
                <a:sym typeface="Arial"/>
              </a:rPr>
              <a:t>lze nařídit nebo zahájit, nelze jej však provést</a:t>
            </a:r>
            <a:r>
              <a:rPr lang="cs-CZ" sz="3600" b="0" i="0" u="none" strike="noStrike" cap="none" dirty="0">
                <a:solidFill>
                  <a:srgbClr val="FF0000"/>
                </a:solidFill>
                <a:latin typeface="Arial"/>
                <a:ea typeface="Arial"/>
                <a:cs typeface="Arial"/>
                <a:sym typeface="Arial"/>
              </a:rPr>
              <a:t>.</a:t>
            </a:r>
            <a:r>
              <a:rPr lang="cs-CZ" sz="3600" b="0" i="0" u="none" strike="noStrike" cap="none" dirty="0">
                <a:solidFill>
                  <a:schemeClr val="dk1"/>
                </a:solidFill>
                <a:latin typeface="Arial"/>
                <a:ea typeface="Arial"/>
                <a:cs typeface="Arial"/>
                <a:sym typeface="Arial"/>
              </a:rPr>
              <a:t> …….</a:t>
            </a:r>
            <a:endParaRPr dirty="0"/>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p:nvPr/>
        </p:nvSpPr>
        <p:spPr>
          <a:xfrm flipH="1">
            <a:off x="2570718" y="1820411"/>
            <a:ext cx="7244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500"/>
              <a:buFont typeface="Century Gothic"/>
              <a:buNone/>
            </a:pPr>
            <a:r>
              <a:rPr lang="cs-CZ" sz="6000" b="1" i="0" u="none" strike="noStrike" cap="none" dirty="0">
                <a:solidFill>
                  <a:schemeClr val="dk1"/>
                </a:solidFill>
                <a:latin typeface="Century Gothic"/>
                <a:ea typeface="Century Gothic"/>
                <a:cs typeface="Century Gothic"/>
                <a:sym typeface="Century Gothic"/>
              </a:rPr>
              <a:t>Insolvence a pohledávky za majetkovou podstatou</a:t>
            </a:r>
            <a:endParaRPr dirty="0"/>
          </a:p>
        </p:txBody>
      </p:sp>
    </p:spTree>
    <p:extLst>
      <p:ext uri="{BB962C8B-B14F-4D97-AF65-F5344CB8AC3E}">
        <p14:creationId xmlns:p14="http://schemas.microsoft.com/office/powerpoint/2010/main" val="3726042736"/>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p:nvPr/>
        </p:nvSpPr>
        <p:spPr>
          <a:xfrm>
            <a:off x="3052201" y="675225"/>
            <a:ext cx="8316600" cy="480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900"/>
              <a:buFont typeface="Arial"/>
              <a:buNone/>
            </a:pPr>
            <a:r>
              <a:rPr lang="cs-CZ" sz="3600" b="1" i="0" u="none" strike="noStrike" cap="none" dirty="0">
                <a:solidFill>
                  <a:srgbClr val="FF0000"/>
                </a:solidFill>
                <a:latin typeface="Arial"/>
                <a:ea typeface="Arial"/>
                <a:cs typeface="Arial"/>
                <a:sym typeface="Arial"/>
              </a:rPr>
              <a:t>§ 168 Pohledávky za majetkovou podstatou</a:t>
            </a:r>
            <a:endParaRPr dirty="0"/>
          </a:p>
          <a:p>
            <a:pPr marL="0" marR="0" lvl="0" indent="0" algn="ctr" rtl="0">
              <a:lnSpc>
                <a:spcPct val="100000"/>
              </a:lnSpc>
              <a:spcBef>
                <a:spcPts val="0"/>
              </a:spcBef>
              <a:spcAft>
                <a:spcPts val="0"/>
              </a:spcAft>
              <a:buClr>
                <a:schemeClr val="dk1"/>
              </a:buClr>
              <a:buSzPts val="900"/>
              <a:buFont typeface="Arial"/>
              <a:buNone/>
            </a:pPr>
            <a:endParaRPr sz="3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Odst. 2 Pohledávkami za majetkovou podstatou, pokud vznikly po rozhodnutí o úpadku, jsou</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900"/>
              <a:buFont typeface="Arial"/>
              <a:buNone/>
            </a:pPr>
            <a:r>
              <a:rPr lang="cs-CZ" sz="3600" b="1" i="0" u="none" strike="noStrike" cap="none" dirty="0">
                <a:solidFill>
                  <a:srgbClr val="FF0000"/>
                </a:solidFill>
                <a:latin typeface="Arial"/>
                <a:ea typeface="Arial"/>
                <a:cs typeface="Arial"/>
                <a:sym typeface="Arial"/>
              </a:rPr>
              <a:t>e) daně, poplatky a jiná obdobná plnění, pojistné </a:t>
            </a: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900"/>
              <a:buFont typeface="Arial"/>
              <a:buNone/>
            </a:pPr>
            <a:r>
              <a:rPr lang="cs-CZ" sz="3600" b="0" i="0" u="none" strike="noStrike" cap="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45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9E7DB9B-DEAC-AC8D-B4EE-D4B4DE10C4A6}"/>
              </a:ext>
            </a:extLst>
          </p:cNvPr>
          <p:cNvSpPr txBox="1"/>
          <p:nvPr/>
        </p:nvSpPr>
        <p:spPr>
          <a:xfrm>
            <a:off x="1916482" y="338203"/>
            <a:ext cx="10275518" cy="5016758"/>
          </a:xfrm>
          <a:prstGeom prst="rect">
            <a:avLst/>
          </a:prstGeom>
          <a:noFill/>
        </p:spPr>
        <p:txBody>
          <a:bodyPr wrap="square">
            <a:spAutoFit/>
          </a:bodyPr>
          <a:lstStyle/>
          <a:p>
            <a:r>
              <a:rPr lang="cs-CZ" sz="2000" b="1" dirty="0"/>
              <a:t>Rozsudek NS ze dne 27.03.2018 č.j. 29 </a:t>
            </a:r>
            <a:r>
              <a:rPr lang="cs-CZ" sz="2000" b="1" dirty="0" err="1"/>
              <a:t>ICdo</a:t>
            </a:r>
            <a:r>
              <a:rPr lang="cs-CZ" sz="2000" b="1" dirty="0"/>
              <a:t> 3/2016</a:t>
            </a:r>
          </a:p>
          <a:p>
            <a:r>
              <a:rPr lang="cs-CZ" sz="2000" dirty="0"/>
              <a:t>Sbírka rozhodnutí: 69/2019 Sb. </a:t>
            </a:r>
            <a:r>
              <a:rPr lang="cs-CZ" sz="2000" dirty="0" err="1"/>
              <a:t>rozh</a:t>
            </a:r>
            <a:r>
              <a:rPr lang="cs-CZ" sz="2000" dirty="0"/>
              <a:t>.</a:t>
            </a:r>
          </a:p>
          <a:p>
            <a:endParaRPr lang="cs-CZ" sz="2000" dirty="0"/>
          </a:p>
          <a:p>
            <a:endParaRPr lang="cs-CZ" sz="2000" dirty="0"/>
          </a:p>
          <a:p>
            <a:r>
              <a:rPr lang="cs-CZ" sz="2000" dirty="0"/>
              <a:t>Odvod za porušení rozpočtové kázně, jehož prostřednictvím má být poskytovateli dotace vrácena dotace (nebo její část) proto, že příjemce dotace nedodržel podmínky, při jejichž splnění by se poskytnutá dotace (nebo její část) stala nenávratnou, není mimosmluvní sankcí ve smyslu § 170 písm. d/ insolvenčního zákona. </a:t>
            </a:r>
            <a:r>
              <a:rPr lang="cs-CZ" sz="2000" b="1" dirty="0"/>
              <a:t>Jde-li o pohledávku, která vznikla po rozhodnutí o úpadku, je </a:t>
            </a:r>
            <a:r>
              <a:rPr lang="cs-CZ" sz="2000" dirty="0"/>
              <a:t>odvod za porušení rozpočtové kázně, jehož prostřednictvím má být poskytovateli dotace vrácena dotace (nebo její část) proto, že příjemce dotace nedodržel podmínky, při jejichž splnění by se poskytnutá dotace (nebo její část) stala nenávratnou, </a:t>
            </a:r>
            <a:r>
              <a:rPr lang="cs-CZ" sz="2000" b="1" dirty="0"/>
              <a:t>pohledávkou za majetkovou podstatou ve smyslu ustanovení § 168 odst. 2 písm. e/ insolvenčního zákona. Insolvenční zákon má ve vztahu k zákonu č. 280/2009 Sb., daňovému řádu, povahu zákona speciálního (jehož uplatnění má v případě dlužníkova úpadku přednost), ve vztahu k plnění těch funkcí daňového řádu, které se týkají vymáhání daňových pohledávek</a:t>
            </a:r>
            <a:r>
              <a:rPr lang="cs-CZ" b="1" dirty="0"/>
              <a:t>.</a:t>
            </a:r>
          </a:p>
        </p:txBody>
      </p:sp>
      <p:sp>
        <p:nvSpPr>
          <p:cNvPr id="9" name="TextovéPole 8">
            <a:extLst>
              <a:ext uri="{FF2B5EF4-FFF2-40B4-BE49-F238E27FC236}">
                <a16:creationId xmlns:a16="http://schemas.microsoft.com/office/drawing/2014/main" id="{BBBB8281-C553-F585-4DC1-29AACD5E50B1}"/>
              </a:ext>
            </a:extLst>
          </p:cNvPr>
          <p:cNvSpPr txBox="1"/>
          <p:nvPr/>
        </p:nvSpPr>
        <p:spPr>
          <a:xfrm>
            <a:off x="3017729" y="5354961"/>
            <a:ext cx="6156542" cy="954107"/>
          </a:xfrm>
          <a:prstGeom prst="rect">
            <a:avLst/>
          </a:prstGeom>
          <a:noFill/>
        </p:spPr>
        <p:txBody>
          <a:bodyPr wrap="square">
            <a:spAutoFit/>
          </a:bodyPr>
          <a:lstStyle/>
          <a:p>
            <a:pPr marL="0" marR="0" lvl="0" indent="0" algn="ctr" rtl="0">
              <a:lnSpc>
                <a:spcPct val="100000"/>
              </a:lnSpc>
              <a:spcBef>
                <a:spcPts val="0"/>
              </a:spcBef>
              <a:spcAft>
                <a:spcPts val="0"/>
              </a:spcAft>
              <a:buClr>
                <a:srgbClr val="FF0000"/>
              </a:buClr>
              <a:buSzPts val="900"/>
              <a:buFont typeface="Arial"/>
              <a:buNone/>
            </a:pPr>
            <a:r>
              <a:rPr lang="cs-CZ" sz="1400" b="1" i="0" u="none" strike="noStrike" cap="none" dirty="0">
                <a:solidFill>
                  <a:srgbClr val="FF0000"/>
                </a:solidFill>
                <a:latin typeface="Arial"/>
                <a:ea typeface="Arial"/>
                <a:cs typeface="Arial"/>
                <a:sym typeface="Arial"/>
              </a:rPr>
              <a:t>§ 168 Pohledávky za majetkovou podstatou</a:t>
            </a:r>
            <a:endParaRPr lang="cs-CZ"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1400" b="0" i="0" u="none" strike="noStrike" cap="none" dirty="0">
                <a:solidFill>
                  <a:schemeClr val="dk1"/>
                </a:solidFill>
                <a:latin typeface="Arial"/>
                <a:ea typeface="Arial"/>
                <a:cs typeface="Arial"/>
                <a:sym typeface="Arial"/>
              </a:rPr>
              <a:t>Odst. 2 Pohledávkami za majetkovou podstatou, pokud vznikly po rozhodnutí o úpadku, jsou</a:t>
            </a:r>
            <a:endParaRPr lang="cs-CZ" dirty="0"/>
          </a:p>
          <a:p>
            <a:pPr marL="0" marR="0" lvl="0" indent="0" algn="l" rtl="0">
              <a:lnSpc>
                <a:spcPct val="100000"/>
              </a:lnSpc>
              <a:spcBef>
                <a:spcPts val="0"/>
              </a:spcBef>
              <a:spcAft>
                <a:spcPts val="0"/>
              </a:spcAft>
              <a:buClr>
                <a:schemeClr val="dk1"/>
              </a:buClr>
              <a:buSzPts val="900"/>
              <a:buFont typeface="Arial"/>
              <a:buNone/>
            </a:pPr>
            <a:r>
              <a:rPr lang="cs-CZ" sz="1400" b="1" i="0" u="none" strike="noStrike" cap="none" dirty="0">
                <a:solidFill>
                  <a:srgbClr val="FF0000"/>
                </a:solidFill>
                <a:latin typeface="Arial"/>
                <a:ea typeface="Arial"/>
                <a:cs typeface="Arial"/>
                <a:sym typeface="Arial"/>
              </a:rPr>
              <a:t>e) daně, </a:t>
            </a:r>
            <a:r>
              <a:rPr lang="cs-CZ" sz="1400" b="1" i="0" u="sng" strike="noStrike" cap="none" dirty="0">
                <a:solidFill>
                  <a:srgbClr val="FF0000"/>
                </a:solidFill>
                <a:latin typeface="Arial"/>
                <a:ea typeface="Arial"/>
                <a:cs typeface="Arial"/>
                <a:sym typeface="Arial"/>
              </a:rPr>
              <a:t>poplatky</a:t>
            </a:r>
            <a:r>
              <a:rPr lang="cs-CZ" sz="1400" b="1" i="0" u="none" strike="noStrike" cap="none" dirty="0">
                <a:solidFill>
                  <a:srgbClr val="FF0000"/>
                </a:solidFill>
                <a:latin typeface="Arial"/>
                <a:ea typeface="Arial"/>
                <a:cs typeface="Arial"/>
                <a:sym typeface="Arial"/>
              </a:rPr>
              <a:t> a jiná obdobná plnění, pojistné</a:t>
            </a:r>
            <a:endParaRPr lang="cs-CZ" dirty="0"/>
          </a:p>
        </p:txBody>
      </p:sp>
    </p:spTree>
    <p:extLst>
      <p:ext uri="{BB962C8B-B14F-4D97-AF65-F5344CB8AC3E}">
        <p14:creationId xmlns:p14="http://schemas.microsoft.com/office/powerpoint/2010/main" val="4028771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D7CB-C11D-D4FE-1EFF-331EDC9835B3}"/>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C7512DB0-5FD8-78DC-901E-9BF6B6B61E9E}"/>
              </a:ext>
            </a:extLst>
          </p:cNvPr>
          <p:cNvSpPr txBox="1"/>
          <p:nvPr/>
        </p:nvSpPr>
        <p:spPr>
          <a:xfrm>
            <a:off x="1390389" y="0"/>
            <a:ext cx="10801611" cy="5632311"/>
          </a:xfrm>
          <a:prstGeom prst="rect">
            <a:avLst/>
          </a:prstGeom>
          <a:noFill/>
        </p:spPr>
        <p:txBody>
          <a:bodyPr wrap="square">
            <a:spAutoFit/>
          </a:bodyPr>
          <a:lstStyle/>
          <a:p>
            <a:r>
              <a:rPr lang="cs-CZ" sz="2000" b="1" dirty="0"/>
              <a:t>Nález Ústavního soudu </a:t>
            </a:r>
            <a:r>
              <a:rPr lang="cs-CZ" sz="2000" b="1" dirty="0" err="1"/>
              <a:t>sp</a:t>
            </a:r>
            <a:r>
              <a:rPr lang="cs-CZ" sz="2000" b="1" dirty="0"/>
              <a:t>. zn. </a:t>
            </a:r>
            <a:r>
              <a:rPr lang="cs-CZ" sz="2000" b="1" dirty="0" err="1"/>
              <a:t>Pl</a:t>
            </a:r>
            <a:r>
              <a:rPr lang="cs-CZ" sz="2000" b="1" dirty="0"/>
              <a:t>. ÚS 37/23 </a:t>
            </a:r>
          </a:p>
          <a:p>
            <a:r>
              <a:rPr lang="cs-CZ" sz="2000" dirty="0"/>
              <a:t>Nález 5/2025 Sb. – účinnost 9.1.2025</a:t>
            </a:r>
          </a:p>
          <a:p>
            <a:endParaRPr lang="cs-CZ" sz="2000" dirty="0"/>
          </a:p>
          <a:p>
            <a:r>
              <a:rPr lang="cs-CZ" sz="2000" dirty="0"/>
              <a:t>Ve svém rozhodnutí ÚS zdůraznil, že stát má legitimní zájem na účinném výběru daní a že tento zájem může být v určitých situacích upřednostněn před zájmy soukromých věřitelů. Soud konstatoval, že zvýhodnění daňových pohledávek je v souladu s ústavou za předpokladu, že je toto zvýhodnění ústavně konformně vymezeno a je-li jeho cílem ochrana legitimního veřejného zájmu.</a:t>
            </a:r>
          </a:p>
          <a:p>
            <a:endParaRPr lang="cs-CZ" sz="2000" dirty="0"/>
          </a:p>
          <a:p>
            <a:r>
              <a:rPr lang="cs-CZ" sz="2000" dirty="0"/>
              <a:t>Důležitým argumentem pro soud bylo to, že daňové pohledávky mají specifický charakter a jejich uspokojení je nezbytné pro fungování veřejných financí. Zároveň soud zdůraznil, že zvýhodnění daňových pohledávek musí být proporcionální, tedy nesmí zasahovat do práv ostatních věřitelů více, než je nezbytné pro dosažení sledovaného cíle.</a:t>
            </a:r>
          </a:p>
          <a:p>
            <a:endParaRPr lang="cs-CZ" sz="2000" dirty="0"/>
          </a:p>
          <a:p>
            <a:r>
              <a:rPr lang="cs-CZ" sz="2000" dirty="0"/>
              <a:t>Rozhodnutí Ústavního soudu má významné důsledky pro praxi insolvenčních řízení.</a:t>
            </a:r>
          </a:p>
          <a:p>
            <a:r>
              <a:rPr lang="cs-CZ" sz="2000" dirty="0"/>
              <a:t>Potvrzuje, že stát a veřejná správa má v insolvenčním řízení určité výhody, které jsou spojeny</a:t>
            </a:r>
          </a:p>
          <a:p>
            <a:r>
              <a:rPr lang="cs-CZ" sz="2000" dirty="0"/>
              <a:t>s jejich rolí při výběru daní. To znamená, že daňové pohledávky budou i nadále</a:t>
            </a:r>
          </a:p>
          <a:p>
            <a:r>
              <a:rPr lang="cs-CZ" sz="2000" dirty="0"/>
              <a:t>upřednostňovány před pohledávkami ostatních věřitelů.</a:t>
            </a:r>
            <a:endParaRPr lang="cs-CZ" b="1" dirty="0"/>
          </a:p>
        </p:txBody>
      </p:sp>
      <p:sp>
        <p:nvSpPr>
          <p:cNvPr id="9" name="TextovéPole 8">
            <a:extLst>
              <a:ext uri="{FF2B5EF4-FFF2-40B4-BE49-F238E27FC236}">
                <a16:creationId xmlns:a16="http://schemas.microsoft.com/office/drawing/2014/main" id="{E215A703-9521-3E94-7CA2-CB705D584172}"/>
              </a:ext>
            </a:extLst>
          </p:cNvPr>
          <p:cNvSpPr txBox="1"/>
          <p:nvPr/>
        </p:nvSpPr>
        <p:spPr>
          <a:xfrm>
            <a:off x="3017729" y="5903893"/>
            <a:ext cx="6156542" cy="954107"/>
          </a:xfrm>
          <a:prstGeom prst="rect">
            <a:avLst/>
          </a:prstGeom>
          <a:noFill/>
        </p:spPr>
        <p:txBody>
          <a:bodyPr wrap="square">
            <a:spAutoFit/>
          </a:bodyPr>
          <a:lstStyle/>
          <a:p>
            <a:pPr marL="0" marR="0" lvl="0" indent="0" algn="ctr" rtl="0">
              <a:lnSpc>
                <a:spcPct val="100000"/>
              </a:lnSpc>
              <a:spcBef>
                <a:spcPts val="0"/>
              </a:spcBef>
              <a:spcAft>
                <a:spcPts val="0"/>
              </a:spcAft>
              <a:buClr>
                <a:srgbClr val="FF0000"/>
              </a:buClr>
              <a:buSzPts val="900"/>
              <a:buFont typeface="Arial"/>
              <a:buNone/>
            </a:pPr>
            <a:r>
              <a:rPr lang="cs-CZ" sz="1400" b="1" i="0" u="none" strike="noStrike" cap="none" dirty="0">
                <a:solidFill>
                  <a:srgbClr val="FF0000"/>
                </a:solidFill>
                <a:latin typeface="Arial"/>
                <a:ea typeface="Arial"/>
                <a:cs typeface="Arial"/>
                <a:sym typeface="Arial"/>
              </a:rPr>
              <a:t>§ 168 Pohledávky za majetkovou podstatou</a:t>
            </a:r>
            <a:endParaRPr lang="cs-CZ"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1400" b="0" i="0" u="none" strike="noStrike" cap="none" dirty="0">
                <a:solidFill>
                  <a:schemeClr val="dk1"/>
                </a:solidFill>
                <a:latin typeface="Arial"/>
                <a:ea typeface="Arial"/>
                <a:cs typeface="Arial"/>
                <a:sym typeface="Arial"/>
              </a:rPr>
              <a:t>Odst. 2 Pohledávkami za majetkovou podstatou, pokud vznikly po rozhodnutí o úpadku, jsou</a:t>
            </a:r>
            <a:endParaRPr lang="cs-CZ" dirty="0"/>
          </a:p>
          <a:p>
            <a:pPr marL="0" marR="0" lvl="0" indent="0" algn="l" rtl="0">
              <a:lnSpc>
                <a:spcPct val="100000"/>
              </a:lnSpc>
              <a:spcBef>
                <a:spcPts val="0"/>
              </a:spcBef>
              <a:spcAft>
                <a:spcPts val="0"/>
              </a:spcAft>
              <a:buClr>
                <a:schemeClr val="dk1"/>
              </a:buClr>
              <a:buSzPts val="900"/>
              <a:buFont typeface="Arial"/>
              <a:buNone/>
            </a:pPr>
            <a:r>
              <a:rPr lang="cs-CZ" sz="1400" b="1" i="0" u="none" strike="noStrike" cap="none" dirty="0">
                <a:solidFill>
                  <a:srgbClr val="FF0000"/>
                </a:solidFill>
                <a:latin typeface="Arial"/>
                <a:ea typeface="Arial"/>
                <a:cs typeface="Arial"/>
                <a:sym typeface="Arial"/>
              </a:rPr>
              <a:t>e) daně, </a:t>
            </a:r>
            <a:r>
              <a:rPr lang="cs-CZ" sz="1400" b="1" i="0" u="sng" strike="noStrike" cap="none" dirty="0">
                <a:solidFill>
                  <a:srgbClr val="FF0000"/>
                </a:solidFill>
                <a:latin typeface="Arial"/>
                <a:ea typeface="Arial"/>
                <a:cs typeface="Arial"/>
                <a:sym typeface="Arial"/>
              </a:rPr>
              <a:t>poplatky</a:t>
            </a:r>
            <a:r>
              <a:rPr lang="cs-CZ" sz="1400" b="1" i="0" u="none" strike="noStrike" cap="none" dirty="0">
                <a:solidFill>
                  <a:srgbClr val="FF0000"/>
                </a:solidFill>
                <a:latin typeface="Arial"/>
                <a:ea typeface="Arial"/>
                <a:cs typeface="Arial"/>
                <a:sym typeface="Arial"/>
              </a:rPr>
              <a:t> a jiná obdobná plnění, pojistné</a:t>
            </a:r>
            <a:endParaRPr lang="cs-CZ" dirty="0"/>
          </a:p>
        </p:txBody>
      </p:sp>
    </p:spTree>
    <p:extLst>
      <p:ext uri="{BB962C8B-B14F-4D97-AF65-F5344CB8AC3E}">
        <p14:creationId xmlns:p14="http://schemas.microsoft.com/office/powerpoint/2010/main" val="1966961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CADBAE2-3170-E9B0-CBAB-197625BECBA2}"/>
              </a:ext>
            </a:extLst>
          </p:cNvPr>
          <p:cNvSpPr txBox="1"/>
          <p:nvPr/>
        </p:nvSpPr>
        <p:spPr>
          <a:xfrm>
            <a:off x="1480457" y="582067"/>
            <a:ext cx="10711543" cy="5693866"/>
          </a:xfrm>
          <a:prstGeom prst="rect">
            <a:avLst/>
          </a:prstGeom>
          <a:noFill/>
        </p:spPr>
        <p:txBody>
          <a:bodyPr wrap="square">
            <a:spAutoFit/>
          </a:bodyPr>
          <a:lstStyle/>
          <a:p>
            <a:pPr algn="l"/>
            <a:r>
              <a:rPr lang="cs-CZ" sz="2800" b="0" i="0" dirty="0">
                <a:solidFill>
                  <a:srgbClr val="000000"/>
                </a:solidFill>
                <a:effectLst/>
                <a:latin typeface="Arial" panose="020B0604020202020204" pitchFamily="34" charset="0"/>
              </a:rPr>
              <a:t>Pohledávka vzniklá po rozhodnutí o úpadku dlužníka z titulu přeplatku na dávce pěstounské péče není pohledávkou za majetkovou podstatou ve smyslu ustanovení § 168 odst. 2 písm. e/ insolvenčního zákona. Veřejnoprávní pohledávka, která vznikla po </a:t>
            </a:r>
            <a:r>
              <a:rPr lang="cs-CZ" sz="2800" b="0" i="0" dirty="0">
                <a:solidFill>
                  <a:schemeClr val="tx1"/>
                </a:solidFill>
                <a:effectLst/>
                <a:latin typeface="Arial" panose="020B0604020202020204" pitchFamily="34" charset="0"/>
              </a:rPr>
              <a:t>rozhodnutí o úpadku dlužníka, není ve smyslu ustanovení </a:t>
            </a:r>
            <a:r>
              <a:rPr lang="cs-CZ" sz="2800" b="0" i="0" u="none" strike="noStrike" dirty="0">
                <a:solidFill>
                  <a:schemeClr val="tx1"/>
                </a:solidFill>
                <a:effectLst/>
                <a:latin typeface="Arial" panose="020B0604020202020204" pitchFamily="34" charset="0"/>
              </a:rPr>
              <a:t>§ 168 odst. 2 písm. e/</a:t>
            </a:r>
            <a:r>
              <a:rPr lang="cs-CZ" sz="2800" b="0" i="0" dirty="0">
                <a:solidFill>
                  <a:schemeClr val="tx1"/>
                </a:solidFill>
                <a:effectLst/>
                <a:latin typeface="Arial" panose="020B0604020202020204" pitchFamily="34" charset="0"/>
              </a:rPr>
              <a:t> </a:t>
            </a:r>
            <a:r>
              <a:rPr lang="cs-CZ" sz="2800" b="0" i="0" u="none" strike="noStrike" dirty="0">
                <a:solidFill>
                  <a:schemeClr val="tx1"/>
                </a:solidFill>
                <a:effectLst/>
                <a:latin typeface="Arial" panose="020B0604020202020204" pitchFamily="34" charset="0"/>
              </a:rPr>
              <a:t>insolvenčního zákona</a:t>
            </a:r>
            <a:r>
              <a:rPr lang="cs-CZ" sz="2800" b="0" i="0" dirty="0">
                <a:solidFill>
                  <a:schemeClr val="tx1"/>
                </a:solidFill>
                <a:effectLst/>
                <a:latin typeface="Arial" panose="020B0604020202020204" pitchFamily="34" charset="0"/>
              </a:rPr>
              <a:t> daní, poplatkem nebo jiným obdobným peněžitým plněním jen proto, že ve smyslu </a:t>
            </a:r>
            <a:r>
              <a:rPr lang="cs-CZ" sz="2800" b="0" i="0" u="none" strike="noStrike" dirty="0">
                <a:solidFill>
                  <a:schemeClr val="tx1"/>
                </a:solidFill>
                <a:effectLst/>
                <a:latin typeface="Arial" panose="020B0604020202020204" pitchFamily="34" charset="0"/>
              </a:rPr>
              <a:t>§ 2 odst. 3 písm. b/</a:t>
            </a:r>
            <a:r>
              <a:rPr lang="cs-CZ" sz="2800" b="0" i="0" dirty="0">
                <a:solidFill>
                  <a:schemeClr val="tx1"/>
                </a:solidFill>
                <a:effectLst/>
                <a:latin typeface="Arial" panose="020B0604020202020204" pitchFamily="34" charset="0"/>
              </a:rPr>
              <a:t> </a:t>
            </a:r>
            <a:r>
              <a:rPr lang="cs-CZ" sz="2800" b="0" i="0" u="none" strike="noStrike" dirty="0">
                <a:solidFill>
                  <a:schemeClr val="tx1"/>
                </a:solidFill>
                <a:effectLst/>
                <a:latin typeface="Arial" panose="020B0604020202020204" pitchFamily="34" charset="0"/>
              </a:rPr>
              <a:t>daňového řádu</a:t>
            </a:r>
            <a:r>
              <a:rPr lang="cs-CZ" sz="2800" b="0" i="0" dirty="0">
                <a:solidFill>
                  <a:schemeClr val="tx1"/>
                </a:solidFill>
                <a:effectLst/>
                <a:latin typeface="Arial" panose="020B0604020202020204" pitchFamily="34" charset="0"/>
              </a:rPr>
              <a:t> se pro účely </a:t>
            </a:r>
            <a:r>
              <a:rPr lang="cs-CZ" sz="2800" b="0" i="0" u="none" strike="noStrike" dirty="0">
                <a:solidFill>
                  <a:schemeClr val="tx1"/>
                </a:solidFill>
                <a:effectLst/>
                <a:latin typeface="Arial" panose="020B0604020202020204" pitchFamily="34" charset="0"/>
              </a:rPr>
              <a:t>daňového řádu</a:t>
            </a:r>
            <a:r>
              <a:rPr lang="cs-CZ" sz="2800" b="0" i="0" dirty="0">
                <a:solidFill>
                  <a:schemeClr val="tx1"/>
                </a:solidFill>
                <a:effectLst/>
                <a:latin typeface="Arial" panose="020B0604020202020204" pitchFamily="34" charset="0"/>
              </a:rPr>
              <a:t> rozumí daní peněžité plnění, pokud zákon stanoví, že se při jeho správě postupuje podle </a:t>
            </a:r>
            <a:r>
              <a:rPr lang="cs-CZ" sz="2800" b="0" i="0" u="none" strike="noStrike" dirty="0">
                <a:solidFill>
                  <a:schemeClr val="tx1"/>
                </a:solidFill>
                <a:effectLst/>
                <a:latin typeface="Arial" panose="020B0604020202020204" pitchFamily="34" charset="0"/>
              </a:rPr>
              <a:t>daňového řádu</a:t>
            </a:r>
            <a:r>
              <a:rPr lang="cs-CZ" sz="2800" b="0" i="0" dirty="0">
                <a:solidFill>
                  <a:schemeClr val="tx1"/>
                </a:solidFill>
                <a:effectLst/>
                <a:latin typeface="Arial" panose="020B0604020202020204" pitchFamily="34" charset="0"/>
              </a:rPr>
              <a:t>.</a:t>
            </a:r>
          </a:p>
          <a:p>
            <a:pPr algn="l"/>
            <a:endParaRPr lang="cs-CZ" sz="2800" dirty="0">
              <a:latin typeface="Arial" panose="020B0604020202020204" pitchFamily="34" charset="0"/>
            </a:endParaRPr>
          </a:p>
          <a:p>
            <a:r>
              <a:rPr lang="cs-CZ" sz="2800" b="0" i="0" dirty="0">
                <a:solidFill>
                  <a:srgbClr val="000000"/>
                </a:solidFill>
                <a:effectLst/>
                <a:latin typeface="Arial" panose="020B0604020202020204" pitchFamily="34" charset="0"/>
              </a:rPr>
              <a:t>(29 </a:t>
            </a:r>
            <a:r>
              <a:rPr lang="cs-CZ" sz="2800" b="0" i="0" dirty="0" err="1">
                <a:solidFill>
                  <a:srgbClr val="000000"/>
                </a:solidFill>
                <a:effectLst/>
                <a:latin typeface="Arial" panose="020B0604020202020204" pitchFamily="34" charset="0"/>
              </a:rPr>
              <a:t>ICdo</a:t>
            </a:r>
            <a:r>
              <a:rPr lang="cs-CZ" sz="2800" b="0" i="0" dirty="0">
                <a:solidFill>
                  <a:srgbClr val="000000"/>
                </a:solidFill>
                <a:effectLst/>
                <a:latin typeface="Arial" panose="020B0604020202020204" pitchFamily="34" charset="0"/>
              </a:rPr>
              <a:t> 23/2016 - Rozsudek </a:t>
            </a:r>
            <a:r>
              <a:rPr lang="cs-CZ" sz="2800" b="0" i="1" dirty="0">
                <a:solidFill>
                  <a:srgbClr val="000000"/>
                </a:solidFill>
                <a:effectLst/>
                <a:latin typeface="Arial" panose="020B0604020202020204" pitchFamily="34" charset="0"/>
              </a:rPr>
              <a:t>NS</a:t>
            </a:r>
            <a:r>
              <a:rPr lang="cs-CZ" sz="2800" b="0" i="0" dirty="0">
                <a:solidFill>
                  <a:srgbClr val="000000"/>
                </a:solidFill>
                <a:effectLst/>
                <a:latin typeface="Arial" panose="020B0604020202020204" pitchFamily="34" charset="0"/>
              </a:rPr>
              <a:t> ze dne 27.03.2018)</a:t>
            </a:r>
          </a:p>
          <a:p>
            <a:pPr algn="l"/>
            <a:endParaRPr lang="cs-CZ"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246148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1"/>
          <p:cNvSpPr txBox="1"/>
          <p:nvPr/>
        </p:nvSpPr>
        <p:spPr>
          <a:xfrm>
            <a:off x="2277979" y="625100"/>
            <a:ext cx="9445119" cy="501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800"/>
              <a:buFont typeface="Century Gothic"/>
              <a:buNone/>
            </a:pPr>
            <a:r>
              <a:rPr lang="cs-CZ" sz="3200" b="1" i="0" u="none" strike="noStrike" cap="none" dirty="0">
                <a:solidFill>
                  <a:srgbClr val="FF0000"/>
                </a:solidFill>
                <a:latin typeface="Century Gothic"/>
                <a:ea typeface="Century Gothic"/>
                <a:cs typeface="Century Gothic"/>
                <a:sym typeface="Century Gothic"/>
              </a:rPr>
              <a:t>Jiné způsoby uplatňování pohledávek</a:t>
            </a:r>
            <a:endParaRPr dirty="0"/>
          </a:p>
          <a:p>
            <a:pPr marL="0" marR="0" lvl="0" indent="0" algn="l" rtl="0">
              <a:lnSpc>
                <a:spcPct val="100000"/>
              </a:lnSpc>
              <a:spcBef>
                <a:spcPts val="0"/>
              </a:spcBef>
              <a:spcAft>
                <a:spcPts val="0"/>
              </a:spcAft>
              <a:buClr>
                <a:srgbClr val="FF0000"/>
              </a:buClr>
              <a:buSzPts val="800"/>
              <a:buFont typeface="Century Gothic"/>
              <a:buNone/>
            </a:pPr>
            <a:r>
              <a:rPr lang="cs-CZ" sz="3200" b="1" i="0" u="none" strike="noStrike" cap="none" dirty="0">
                <a:solidFill>
                  <a:srgbClr val="FF0000"/>
                </a:solidFill>
                <a:latin typeface="Century Gothic"/>
                <a:ea typeface="Century Gothic"/>
                <a:cs typeface="Century Gothic"/>
                <a:sym typeface="Century Gothic"/>
              </a:rPr>
              <a:t>§ 203</a:t>
            </a:r>
            <a:endParaRPr dirty="0"/>
          </a:p>
          <a:p>
            <a:pPr marL="0" marR="0" lvl="0" indent="0" algn="l" rtl="0">
              <a:lnSpc>
                <a:spcPct val="100000"/>
              </a:lnSpc>
              <a:spcBef>
                <a:spcPts val="0"/>
              </a:spcBef>
              <a:spcAft>
                <a:spcPts val="0"/>
              </a:spcAft>
              <a:buClr>
                <a:srgbClr val="000000"/>
              </a:buClr>
              <a:buSzPts val="800"/>
              <a:buFont typeface="Arial"/>
              <a:buNone/>
            </a:pPr>
            <a:endParaRPr sz="32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800"/>
              <a:buFont typeface="Century Gothic"/>
              <a:buNone/>
            </a:pPr>
            <a:r>
              <a:rPr lang="cs-CZ" sz="3200" b="1" i="0" u="none" strike="noStrike" cap="none" dirty="0">
                <a:solidFill>
                  <a:schemeClr val="dk1"/>
                </a:solidFill>
                <a:latin typeface="Century Gothic"/>
                <a:ea typeface="Century Gothic"/>
                <a:cs typeface="Century Gothic"/>
                <a:sym typeface="Century Gothic"/>
              </a:rPr>
              <a:t>(1)</a:t>
            </a:r>
            <a:r>
              <a:rPr lang="cs-CZ" sz="3200" b="0" i="0" u="none" strike="noStrike" cap="none" dirty="0">
                <a:solidFill>
                  <a:schemeClr val="dk1"/>
                </a:solidFill>
                <a:latin typeface="Century Gothic"/>
                <a:ea typeface="Century Gothic"/>
                <a:cs typeface="Century Gothic"/>
                <a:sym typeface="Century Gothic"/>
              </a:rPr>
              <a:t> Není-li dále stanoveno jinak, pohledávky za majetkovou podstatou a pohledávky jim postavené na roveň se uplatňují písemně vůči osobě s dispozičními oprávněními. O uplatnění takové pohledávky věřitel současně vždy vyrozumí insolvenčního správce; náležitosti tohoto vyrozumění stanoví prováděcí právní předpis.</a:t>
            </a:r>
            <a:endParaRPr dirty="0"/>
          </a:p>
        </p:txBody>
      </p:sp>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2"/>
          <p:cNvSpPr txBox="1"/>
          <p:nvPr/>
        </p:nvSpPr>
        <p:spPr>
          <a:xfrm>
            <a:off x="2245895" y="457200"/>
            <a:ext cx="9946155" cy="61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900"/>
              <a:buFont typeface="Arial"/>
              <a:buNone/>
            </a:pPr>
            <a:r>
              <a:rPr lang="cs-CZ" sz="3600" b="1" i="0" u="none" strike="noStrike" cap="none" dirty="0">
                <a:solidFill>
                  <a:srgbClr val="FF0000"/>
                </a:solidFill>
                <a:latin typeface="Arial"/>
                <a:ea typeface="Arial"/>
                <a:cs typeface="Arial"/>
                <a:sym typeface="Arial"/>
              </a:rPr>
              <a:t>Předpis č. 311/2007 Sb. Vyhláška o jednacím řádu pro insolvenční řízení a kterou se provádějí některá ustanovení insolvenčního zákona</a:t>
            </a:r>
            <a:endParaRPr dirty="0"/>
          </a:p>
          <a:p>
            <a:pPr marL="0" marR="0" lvl="0" indent="0" algn="l" rtl="0">
              <a:lnSpc>
                <a:spcPct val="100000"/>
              </a:lnSpc>
              <a:spcBef>
                <a:spcPts val="0"/>
              </a:spcBef>
              <a:spcAft>
                <a:spcPts val="0"/>
              </a:spcAft>
              <a:buClr>
                <a:srgbClr val="000000"/>
              </a:buClr>
              <a:buSzPts val="900"/>
              <a:buFont typeface="Arial"/>
              <a:buNone/>
            </a:pP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3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 21a</a:t>
            </a:r>
            <a:endParaRPr dirty="0"/>
          </a:p>
          <a:p>
            <a:pPr marL="0" marR="0" lvl="0" indent="0" algn="l" rtl="0">
              <a:lnSpc>
                <a:spcPct val="100000"/>
              </a:lnSpc>
              <a:spcBef>
                <a:spcPts val="0"/>
              </a:spcBef>
              <a:spcAft>
                <a:spcPts val="0"/>
              </a:spcAft>
              <a:buClr>
                <a:schemeClr val="dk1"/>
              </a:buClr>
              <a:buSzPts val="900"/>
              <a:buFont typeface="Arial"/>
              <a:buNone/>
            </a:pPr>
            <a:r>
              <a:rPr lang="cs-CZ" sz="3600" b="1" i="0" u="none" strike="noStrike" cap="none" dirty="0">
                <a:solidFill>
                  <a:schemeClr val="dk1"/>
                </a:solidFill>
                <a:latin typeface="Arial"/>
                <a:ea typeface="Arial"/>
                <a:cs typeface="Arial"/>
                <a:sym typeface="Arial"/>
              </a:rPr>
              <a:t>Vyrozumění o uplatnění pohledávky za majetkovou podstatou nebo pohledávky jí postavené na roveň</a:t>
            </a:r>
            <a:endParaRPr dirty="0"/>
          </a:p>
          <a:p>
            <a:pPr marL="0" marR="0" lvl="0" indent="0" algn="l" rtl="0">
              <a:lnSpc>
                <a:spcPct val="100000"/>
              </a:lnSpc>
              <a:spcBef>
                <a:spcPts val="0"/>
              </a:spcBef>
              <a:spcAft>
                <a:spcPts val="0"/>
              </a:spcAft>
              <a:buClr>
                <a:srgbClr val="000000"/>
              </a:buClr>
              <a:buSzPts val="45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50"/>
              <a:buFont typeface="Arial"/>
              <a:buNone/>
            </a:pPr>
            <a:endParaRPr sz="1800" b="1" i="0" u="none" strike="noStrike" cap="none" dirty="0">
              <a:solidFill>
                <a:schemeClr val="dk1"/>
              </a:solidFill>
              <a:latin typeface="Arial"/>
              <a:ea typeface="Arial"/>
              <a:cs typeface="Arial"/>
              <a:sym typeface="Arial"/>
            </a:endParaRPr>
          </a:p>
        </p:txBody>
      </p:sp>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6"/>
          <p:cNvSpPr/>
          <p:nvPr/>
        </p:nvSpPr>
        <p:spPr>
          <a:xfrm>
            <a:off x="1010653" y="0"/>
            <a:ext cx="10945671" cy="550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50"/>
              <a:buFont typeface="Arial"/>
              <a:buNone/>
            </a:pPr>
            <a:r>
              <a:rPr lang="cs-CZ" sz="3000" b="1" i="0" u="sng" strike="noStrike" cap="none" dirty="0">
                <a:solidFill>
                  <a:schemeClr val="hlink"/>
                </a:solidFill>
                <a:latin typeface="Arial"/>
                <a:ea typeface="Arial"/>
                <a:cs typeface="Arial"/>
                <a:sym typeface="Arial"/>
                <a:hlinkClick r:id="rId3"/>
              </a:rPr>
              <a:t>§ 409</a:t>
            </a:r>
            <a:endParaRPr sz="3000" dirty="0"/>
          </a:p>
          <a:p>
            <a:pPr marL="0" marR="0" lvl="0" indent="0" algn="l" rtl="0">
              <a:lnSpc>
                <a:spcPct val="100000"/>
              </a:lnSpc>
              <a:spcBef>
                <a:spcPts val="0"/>
              </a:spcBef>
              <a:spcAft>
                <a:spcPts val="0"/>
              </a:spcAft>
              <a:buClr>
                <a:srgbClr val="000000"/>
              </a:buClr>
              <a:buSzPts val="550"/>
              <a:buFont typeface="Arial"/>
              <a:buNone/>
            </a:pPr>
            <a:r>
              <a:rPr lang="cs-CZ" sz="3000" b="0" i="1" u="none" strike="noStrike" cap="none" dirty="0">
                <a:solidFill>
                  <a:srgbClr val="000000"/>
                </a:solidFill>
                <a:latin typeface="Arial"/>
                <a:ea typeface="Arial"/>
                <a:cs typeface="Arial"/>
                <a:sym typeface="Arial"/>
              </a:rPr>
              <a:t>(1)</a:t>
            </a:r>
            <a:r>
              <a:rPr lang="cs-CZ" sz="3000" b="0" i="0" u="none" strike="noStrike" cap="none" dirty="0">
                <a:solidFill>
                  <a:srgbClr val="000000"/>
                </a:solidFill>
                <a:latin typeface="Open Sans"/>
                <a:ea typeface="Open Sans"/>
                <a:cs typeface="Open Sans"/>
                <a:sym typeface="Open Sans"/>
              </a:rPr>
              <a:t> Od schválení oddlužení plněním splátkového kalendáře má dispoziční oprávnění k příjmům, které získá po schválení oddlužení, dlužník. S takto nabytými příjmy je dlužník povinen naložit způsobem uvedeným v rozhodnutí o schválení oddlužení plněním splátkového kalendáře.</a:t>
            </a:r>
            <a:endParaRPr sz="3000" dirty="0"/>
          </a:p>
          <a:p>
            <a:pPr marL="0" marR="0" lvl="0" indent="0" algn="l" rtl="0">
              <a:lnSpc>
                <a:spcPct val="100000"/>
              </a:lnSpc>
              <a:spcBef>
                <a:spcPts val="0"/>
              </a:spcBef>
              <a:spcAft>
                <a:spcPts val="0"/>
              </a:spcAft>
              <a:buClr>
                <a:schemeClr val="dk1"/>
              </a:buClr>
              <a:buSzPts val="550"/>
              <a:buFont typeface="Arial"/>
              <a:buNone/>
            </a:pPr>
            <a:endParaRPr sz="3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550"/>
              <a:buFont typeface="Arial"/>
              <a:buNone/>
            </a:pPr>
            <a:r>
              <a:rPr lang="cs-CZ" sz="3000" b="0" i="1" u="none" strike="noStrike" cap="none" dirty="0">
                <a:solidFill>
                  <a:srgbClr val="000000"/>
                </a:solidFill>
                <a:latin typeface="Arial"/>
                <a:ea typeface="Arial"/>
                <a:cs typeface="Arial"/>
                <a:sym typeface="Arial"/>
              </a:rPr>
              <a:t>(2)</a:t>
            </a:r>
            <a:r>
              <a:rPr lang="cs-CZ" sz="3000" b="0" i="0" u="none" strike="noStrike" cap="none" dirty="0">
                <a:solidFill>
                  <a:srgbClr val="000000"/>
                </a:solidFill>
                <a:latin typeface="Open Sans"/>
                <a:ea typeface="Open Sans"/>
                <a:cs typeface="Open Sans"/>
                <a:sym typeface="Open Sans"/>
              </a:rPr>
              <a:t> Dispoziční oprávnění k majetku, náležejícímu do majetkové podstaty v době schválení oddlužení, včetně toho majetku, s nímž dlužník nemohl dosud nakládat v důsledku účinků nařízení nebo zahájení výkonu rozhodnutí nebo exekuce, má od právní moci rozhodnutí o schválení oddlužení plněním splátkového kalendáře dlužník; </a:t>
            </a:r>
            <a:endParaRPr sz="3000" dirty="0"/>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4"/>
          <p:cNvSpPr txBox="1"/>
          <p:nvPr/>
        </p:nvSpPr>
        <p:spPr>
          <a:xfrm>
            <a:off x="1668379" y="425256"/>
            <a:ext cx="10263408" cy="55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 203a</a:t>
            </a:r>
            <a:endParaRPr dirty="0"/>
          </a:p>
          <a:p>
            <a:pPr marL="0" marR="0" lvl="0" indent="0" algn="l" rtl="0">
              <a:lnSpc>
                <a:spcPct val="100000"/>
              </a:lnSpc>
              <a:spcBef>
                <a:spcPts val="0"/>
              </a:spcBef>
              <a:spcAft>
                <a:spcPts val="0"/>
              </a:spcAft>
              <a:buClr>
                <a:schemeClr val="dk1"/>
              </a:buClr>
              <a:buSzPts val="800"/>
              <a:buFont typeface="Arial"/>
              <a:buNone/>
            </a:pPr>
            <a:endParaRPr sz="3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V pochybnostech, zda pohledávka uplatněná  věřitelem je pohledávkou za majetkovou podstatou nebo pohledávkou na roveň postavenou (a obdobně v pochybnostech o tom, zda jde o pohledávku vyloučenou z uspokojení v insolvenčním řízení), uloží insolvenční soud, v souladu s výše uvedeným, věřiteli povinnost podat žalobu o určení pořadí uplatněné pohledávky proti insolvenčnímu správci (nikoli vůči osobě s dispozičním oprávněním).</a:t>
            </a:r>
            <a:endParaRPr dirty="0"/>
          </a:p>
        </p:txBody>
      </p:sp>
    </p:spTree>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6" descr="http://asterie-podvod.cz/wp-content/uploads/v%C3%BDhodn%C4%9Bj%C5%A1%C3%AD-oddlu%C5%BEen%C3%AD-od-Asterie.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581" name="Google Shape;581;p86"/>
          <p:cNvSpPr txBox="1"/>
          <p:nvPr/>
        </p:nvSpPr>
        <p:spPr>
          <a:xfrm>
            <a:off x="1738314" y="5357813"/>
            <a:ext cx="292893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Osvobození dlužníka</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777E1075-BF38-B422-D8CF-603DDFA62D46}"/>
              </a:ext>
            </a:extLst>
          </p:cNvPr>
          <p:cNvSpPr>
            <a:spLocks noGrp="1"/>
          </p:cNvSpPr>
          <p:nvPr>
            <p:ph type="subTitle" idx="1"/>
          </p:nvPr>
        </p:nvSpPr>
        <p:spPr>
          <a:xfrm>
            <a:off x="6797960" y="691411"/>
            <a:ext cx="5394040" cy="5834647"/>
          </a:xfrm>
        </p:spPr>
        <p:txBody>
          <a:bodyPr/>
          <a:lstStyle/>
          <a:p>
            <a:r>
              <a:rPr lang="cs-CZ" b="1" dirty="0"/>
              <a:t>Oznámení o zahájení insolvenčního řízení</a:t>
            </a:r>
          </a:p>
          <a:p>
            <a:r>
              <a:rPr lang="cs-CZ" dirty="0"/>
              <a:t>§ 101/1- zveřejnění do 2 (pracovních) hodin od podání insolvenčního návrhu</a:t>
            </a:r>
          </a:p>
          <a:p>
            <a:endParaRPr lang="cs-CZ" dirty="0"/>
          </a:p>
          <a:p>
            <a:r>
              <a:rPr lang="cs-CZ" dirty="0"/>
              <a:t>§ 101/2 - </a:t>
            </a:r>
            <a:r>
              <a:rPr lang="cs-CZ" b="1" dirty="0"/>
              <a:t>Je-li podán insolvenční návrh spojený s návrhem na povolení oddlužení</a:t>
            </a:r>
            <a:r>
              <a:rPr lang="cs-CZ" dirty="0"/>
              <a:t>, </a:t>
            </a:r>
            <a:r>
              <a:rPr lang="cs-CZ" b="1" dirty="0"/>
              <a:t>lhůta ke zveřejnění vyhlášky oznamující zahájení insolvenčního řízení podle odstavce 1 činí 3 pracovní dny ode dne, kdy takový návrh došel insolvenčnímu soudu</a:t>
            </a:r>
            <a:r>
              <a:rPr lang="cs-CZ" dirty="0"/>
              <a:t>; insolvenční návrh spojený s návrhem na povolení oddlužení a jiné dokumenty v insolvenčním spise se zveřejní v insolvenčním rejstříku nejdříve spolu s vyhláškou.</a:t>
            </a:r>
          </a:p>
          <a:p>
            <a:endParaRPr lang="cs-CZ" dirty="0"/>
          </a:p>
          <a:p>
            <a:r>
              <a:rPr lang="cs-CZ" dirty="0"/>
              <a:t>§ 136/1 </a:t>
            </a:r>
            <a:r>
              <a:rPr lang="cs-CZ" b="1" dirty="0"/>
              <a:t>Rozhodnutí o úpadku - </a:t>
            </a:r>
            <a:r>
              <a:rPr lang="cs-CZ" dirty="0"/>
              <a:t>údaj o tom, kdy nastávají účinky rozhodnutí o úpadku</a:t>
            </a:r>
          </a:p>
        </p:txBody>
      </p:sp>
      <p:cxnSp>
        <p:nvCxnSpPr>
          <p:cNvPr id="5" name="Přímá spojnice 4">
            <a:extLst>
              <a:ext uri="{FF2B5EF4-FFF2-40B4-BE49-F238E27FC236}">
                <a16:creationId xmlns:a16="http://schemas.microsoft.com/office/drawing/2014/main" id="{493A1134-5C01-B451-7459-2E2302B75542}"/>
              </a:ext>
            </a:extLst>
          </p:cNvPr>
          <p:cNvCxnSpPr>
            <a:cxnSpLocks/>
          </p:cNvCxnSpPr>
          <p:nvPr/>
        </p:nvCxnSpPr>
        <p:spPr>
          <a:xfrm>
            <a:off x="4070959"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97CF37DB-260C-CF02-4625-3D0FA4221DBC}"/>
              </a:ext>
            </a:extLst>
          </p:cNvPr>
          <p:cNvCxnSpPr>
            <a:cxnSpLocks/>
          </p:cNvCxnSpPr>
          <p:nvPr/>
        </p:nvCxnSpPr>
        <p:spPr>
          <a:xfrm>
            <a:off x="3735887" y="1102290"/>
            <a:ext cx="670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097CF2B7-E7FF-F68B-8CCE-76F718A31C9F}"/>
              </a:ext>
            </a:extLst>
          </p:cNvPr>
          <p:cNvCxnSpPr>
            <a:cxnSpLocks/>
          </p:cNvCxnSpPr>
          <p:nvPr/>
        </p:nvCxnSpPr>
        <p:spPr>
          <a:xfrm>
            <a:off x="3043825"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0EDD6F38-2AF0-D22E-5AE6-16698908C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3875" y="5523978"/>
            <a:ext cx="914400" cy="914400"/>
          </a:xfrm>
          <a:prstGeom prst="rect">
            <a:avLst/>
          </a:prstGeom>
        </p:spPr>
      </p:pic>
      <p:pic>
        <p:nvPicPr>
          <p:cNvPr id="17" name="Grafický objekt 16" descr="Psací podložka s klipsou se souvislou výplní">
            <a:extLst>
              <a:ext uri="{FF2B5EF4-FFF2-40B4-BE49-F238E27FC236}">
                <a16:creationId xmlns:a16="http://schemas.microsoft.com/office/drawing/2014/main" id="{6B4920AE-1C23-8FB4-77D4-690E1365D6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875" y="691412"/>
            <a:ext cx="914400" cy="914400"/>
          </a:xfrm>
          <a:prstGeom prst="rect">
            <a:avLst/>
          </a:prstGeom>
        </p:spPr>
      </p:pic>
    </p:spTree>
    <p:extLst>
      <p:ext uri="{BB962C8B-B14F-4D97-AF65-F5344CB8AC3E}">
        <p14:creationId xmlns:p14="http://schemas.microsoft.com/office/powerpoint/2010/main" val="2939469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F1AFFB-681E-48F7-BCFA-C96BEC9EE9E9}"/>
              </a:ext>
            </a:extLst>
          </p:cNvPr>
          <p:cNvSpPr txBox="1"/>
          <p:nvPr/>
        </p:nvSpPr>
        <p:spPr>
          <a:xfrm>
            <a:off x="866273" y="368968"/>
            <a:ext cx="10844463" cy="3693319"/>
          </a:xfrm>
          <a:prstGeom prst="rect">
            <a:avLst/>
          </a:prstGeom>
          <a:noFill/>
        </p:spPr>
        <p:txBody>
          <a:bodyPr wrap="square">
            <a:spAutoFit/>
          </a:bodyPr>
          <a:lstStyle/>
          <a:p>
            <a:pPr algn="ctr">
              <a:spcAft>
                <a:spcPts val="600"/>
              </a:spcAft>
            </a:pPr>
            <a:r>
              <a:rPr lang="cs-CZ" sz="2800" dirty="0">
                <a:solidFill>
                  <a:srgbClr val="000000"/>
                </a:solidFill>
                <a:effectLst/>
                <a:latin typeface="Times New Roman" panose="02020603050405020304" pitchFamily="18" charset="0"/>
                <a:ea typeface="Times New Roman" panose="02020603050405020304" pitchFamily="18" charset="0"/>
              </a:rPr>
              <a:t>§ 414</a:t>
            </a:r>
            <a:endParaRPr lang="cs-CZ" sz="2800" dirty="0">
              <a:effectLst/>
              <a:latin typeface="Times New Roman" panose="02020603050405020304" pitchFamily="18" charset="0"/>
              <a:ea typeface="Times New Roman" panose="02020603050405020304" pitchFamily="18" charset="0"/>
            </a:endParaRPr>
          </a:p>
          <a:p>
            <a:pPr algn="ctr">
              <a:spcAft>
                <a:spcPts val="600"/>
              </a:spcAft>
            </a:pPr>
            <a:r>
              <a:rPr lang="cs-CZ" sz="2800" b="1" dirty="0">
                <a:solidFill>
                  <a:srgbClr val="000000"/>
                </a:solidFill>
                <a:effectLst/>
                <a:latin typeface="Times New Roman" panose="02020603050405020304" pitchFamily="18" charset="0"/>
                <a:ea typeface="Times New Roman" panose="02020603050405020304" pitchFamily="18" charset="0"/>
              </a:rPr>
              <a:t>Osvobození dlužníka od placení pohledávek</a:t>
            </a:r>
            <a:endParaRPr lang="cs-CZ" sz="2800" dirty="0">
              <a:effectLst/>
              <a:latin typeface="Times New Roman" panose="02020603050405020304" pitchFamily="18" charset="0"/>
              <a:ea typeface="Times New Roman" panose="02020603050405020304" pitchFamily="18" charset="0"/>
            </a:endParaRPr>
          </a:p>
          <a:p>
            <a:pPr indent="449580" algn="just">
              <a:spcAft>
                <a:spcPts val="600"/>
              </a:spcAft>
            </a:pPr>
            <a:r>
              <a:rPr lang="cs-CZ" sz="2800" dirty="0">
                <a:solidFill>
                  <a:srgbClr val="000000"/>
                </a:solidFill>
                <a:effectLst/>
                <a:latin typeface="Times New Roman" panose="02020603050405020304" pitchFamily="18" charset="0"/>
                <a:ea typeface="Times New Roman" panose="02020603050405020304" pitchFamily="18" charset="0"/>
              </a:rPr>
              <a:t>(1) Jestliže insolvenční soud rozhodne o splnění oddlužení a byly splněny předpoklady osvobození podle § 412a, spojí insolvenční soud s rozhodnutím o splnění oddlužení, jímž dlužníka </a:t>
            </a:r>
            <a:r>
              <a:rPr lang="cs-CZ" sz="2800" b="1" dirty="0">
                <a:solidFill>
                  <a:srgbClr val="FF0000"/>
                </a:solidFill>
                <a:effectLst/>
                <a:latin typeface="Times New Roman" panose="02020603050405020304" pitchFamily="18" charset="0"/>
                <a:ea typeface="Times New Roman" panose="02020603050405020304" pitchFamily="18" charset="0"/>
              </a:rPr>
              <a:t>osvobodí od placení </a:t>
            </a:r>
            <a:r>
              <a:rPr lang="cs-CZ" sz="2800" dirty="0">
                <a:solidFill>
                  <a:srgbClr val="000000"/>
                </a:solidFill>
                <a:effectLst/>
                <a:latin typeface="Times New Roman" panose="02020603050405020304" pitchFamily="18" charset="0"/>
                <a:ea typeface="Times New Roman" panose="02020603050405020304" pitchFamily="18" charset="0"/>
              </a:rPr>
              <a:t>pohledávek, zahrnutých do oddlužení, v rozsahu, v němž dosud nebyly uspokojeny. Osvobození podle věty první se nevztahuje na pohledávky vzniklé po rozhodnutí o úpadku.</a:t>
            </a: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834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F1AFFB-681E-48F7-BCFA-C96BEC9EE9E9}"/>
              </a:ext>
            </a:extLst>
          </p:cNvPr>
          <p:cNvSpPr txBox="1"/>
          <p:nvPr/>
        </p:nvSpPr>
        <p:spPr>
          <a:xfrm>
            <a:off x="866273" y="368968"/>
            <a:ext cx="10844463" cy="5416868"/>
          </a:xfrm>
          <a:prstGeom prst="rect">
            <a:avLst/>
          </a:prstGeom>
          <a:noFill/>
        </p:spPr>
        <p:txBody>
          <a:bodyPr wrap="square">
            <a:spAutoFit/>
          </a:bodyPr>
          <a:lstStyle/>
          <a:p>
            <a:pPr indent="449580" algn="just">
              <a:spcAft>
                <a:spcPts val="600"/>
              </a:spcAft>
            </a:pPr>
            <a:r>
              <a:rPr lang="cs-CZ" sz="2800" dirty="0">
                <a:solidFill>
                  <a:srgbClr val="000000"/>
                </a:solidFill>
                <a:effectLst/>
                <a:latin typeface="Times New Roman" panose="02020603050405020304" pitchFamily="18" charset="0"/>
                <a:ea typeface="Times New Roman" panose="02020603050405020304" pitchFamily="18" charset="0"/>
              </a:rPr>
              <a:t> (</a:t>
            </a:r>
            <a:r>
              <a:rPr lang="cs-CZ" sz="2800" b="1" dirty="0">
                <a:solidFill>
                  <a:srgbClr val="000000"/>
                </a:solidFill>
                <a:effectLst/>
                <a:latin typeface="Times New Roman" panose="02020603050405020304" pitchFamily="18" charset="0"/>
                <a:ea typeface="Times New Roman" panose="02020603050405020304" pitchFamily="18" charset="0"/>
              </a:rPr>
              <a:t>5</a:t>
            </a:r>
            <a:r>
              <a:rPr lang="cs-CZ" sz="2800" dirty="0">
                <a:solidFill>
                  <a:srgbClr val="000000"/>
                </a:solidFill>
                <a:effectLst/>
                <a:latin typeface="Times New Roman" panose="02020603050405020304" pitchFamily="18" charset="0"/>
                <a:ea typeface="Times New Roman" panose="02020603050405020304" pitchFamily="18" charset="0"/>
              </a:rPr>
              <a:t>) </a:t>
            </a:r>
            <a:r>
              <a:rPr lang="cs-CZ" sz="2800" b="1" dirty="0">
                <a:solidFill>
                  <a:srgbClr val="FF0000"/>
                </a:solidFill>
                <a:effectLst/>
                <a:latin typeface="Times New Roman" panose="02020603050405020304" pitchFamily="18" charset="0"/>
                <a:ea typeface="Times New Roman" panose="02020603050405020304" pitchFamily="18" charset="0"/>
              </a:rPr>
              <a:t>Osvobození podle odstavce 1 se vztahuje také na věřitele, k jejichž pohledávkám se v insolvenčním řízení </a:t>
            </a:r>
            <a:r>
              <a:rPr lang="cs-CZ" sz="2800" b="1" u="sng" dirty="0">
                <a:solidFill>
                  <a:srgbClr val="FF0000"/>
                </a:solidFill>
                <a:effectLst/>
                <a:latin typeface="Times New Roman" panose="02020603050405020304" pitchFamily="18" charset="0"/>
                <a:ea typeface="Times New Roman" panose="02020603050405020304" pitchFamily="18" charset="0"/>
              </a:rPr>
              <a:t>nepřihlíželo, a na věřitele, kteří své pohledávky do insolvenčního řízení nepřihlásili, ač tak měli učinit.</a:t>
            </a:r>
          </a:p>
          <a:p>
            <a:pPr indent="449580" algn="just">
              <a:spcAft>
                <a:spcPts val="600"/>
              </a:spcAft>
            </a:pPr>
            <a:r>
              <a:rPr lang="cs-CZ" sz="2800" dirty="0">
                <a:solidFill>
                  <a:srgbClr val="000000"/>
                </a:solidFill>
                <a:effectLst/>
                <a:latin typeface="Times New Roman" panose="02020603050405020304" pitchFamily="18" charset="0"/>
                <a:ea typeface="Times New Roman" panose="02020603050405020304" pitchFamily="18" charset="0"/>
              </a:rPr>
              <a:t>(</a:t>
            </a:r>
            <a:r>
              <a:rPr lang="cs-CZ" sz="2800" b="1" dirty="0">
                <a:solidFill>
                  <a:srgbClr val="000000"/>
                </a:solidFill>
                <a:effectLst/>
                <a:latin typeface="Times New Roman" panose="02020603050405020304" pitchFamily="18" charset="0"/>
                <a:ea typeface="Times New Roman" panose="02020603050405020304" pitchFamily="18" charset="0"/>
              </a:rPr>
              <a:t>6</a:t>
            </a:r>
            <a:r>
              <a:rPr lang="cs-CZ" sz="2800" dirty="0">
                <a:solidFill>
                  <a:srgbClr val="000000"/>
                </a:solidFill>
                <a:effectLst/>
                <a:latin typeface="Times New Roman" panose="02020603050405020304" pitchFamily="18" charset="0"/>
                <a:ea typeface="Times New Roman" panose="02020603050405020304" pitchFamily="18" charset="0"/>
              </a:rPr>
              <a:t>) Osvobození podle odstavců 1 a </a:t>
            </a:r>
            <a:r>
              <a:rPr lang="cs-CZ" sz="2800" b="1" dirty="0">
                <a:solidFill>
                  <a:srgbClr val="000000"/>
                </a:solidFill>
                <a:effectLst/>
                <a:latin typeface="Times New Roman" panose="02020603050405020304" pitchFamily="18" charset="0"/>
                <a:ea typeface="Times New Roman" panose="02020603050405020304" pitchFamily="18" charset="0"/>
              </a:rPr>
              <a:t>5</a:t>
            </a:r>
            <a:r>
              <a:rPr lang="cs-CZ" sz="2800" dirty="0">
                <a:solidFill>
                  <a:srgbClr val="000000"/>
                </a:solidFill>
                <a:effectLst/>
                <a:latin typeface="Times New Roman" panose="02020603050405020304" pitchFamily="18" charset="0"/>
                <a:ea typeface="Times New Roman" panose="02020603050405020304" pitchFamily="18" charset="0"/>
              </a:rPr>
              <a:t> se vztahuje i na ručitele a jiné osoby, které měly vůči dlužníku pro tyto pohledávky právo postihu.</a:t>
            </a:r>
            <a:endParaRPr lang="cs-CZ" sz="2800" dirty="0">
              <a:effectLst/>
              <a:latin typeface="Times New Roman" panose="02020603050405020304" pitchFamily="18" charset="0"/>
              <a:ea typeface="Times New Roman" panose="02020603050405020304" pitchFamily="18" charset="0"/>
            </a:endParaRPr>
          </a:p>
          <a:p>
            <a:pPr indent="449580" algn="just">
              <a:spcAft>
                <a:spcPts val="600"/>
              </a:spcAft>
            </a:pPr>
            <a:r>
              <a:rPr lang="cs-CZ" sz="2800" dirty="0">
                <a:solidFill>
                  <a:srgbClr val="000000"/>
                </a:solidFill>
                <a:effectLst/>
                <a:latin typeface="Times New Roman" panose="02020603050405020304" pitchFamily="18" charset="0"/>
                <a:ea typeface="Times New Roman" panose="02020603050405020304" pitchFamily="18" charset="0"/>
              </a:rPr>
              <a:t> (</a:t>
            </a:r>
            <a:r>
              <a:rPr lang="cs-CZ" sz="2800" b="1" dirty="0">
                <a:solidFill>
                  <a:srgbClr val="000000"/>
                </a:solidFill>
                <a:effectLst/>
                <a:latin typeface="Times New Roman" panose="02020603050405020304" pitchFamily="18" charset="0"/>
                <a:ea typeface="Times New Roman" panose="02020603050405020304" pitchFamily="18" charset="0"/>
              </a:rPr>
              <a:t>7</a:t>
            </a:r>
            <a:r>
              <a:rPr lang="cs-CZ" sz="2800" dirty="0">
                <a:solidFill>
                  <a:srgbClr val="000000"/>
                </a:solidFill>
                <a:effectLst/>
                <a:latin typeface="Times New Roman" panose="02020603050405020304" pitchFamily="18" charset="0"/>
                <a:ea typeface="Times New Roman" panose="02020603050405020304" pitchFamily="18" charset="0"/>
              </a:rPr>
              <a:t>) Při osvobození dlužníka podle odstavce 1 zůstává zajištěnému věřiteli, jestliže nedošlo ke zpeněžení majetku sloužícího k zajištění pohledávky, zachováno právo domáhat se uspokojení pohledávky z výtěžku zpeněžení tohoto majetku; </a:t>
            </a:r>
            <a:r>
              <a:rPr lang="cs-CZ" sz="2800" b="1" dirty="0">
                <a:solidFill>
                  <a:srgbClr val="FF0000"/>
                </a:solidFill>
                <a:effectLst/>
                <a:latin typeface="Times New Roman" panose="02020603050405020304" pitchFamily="18" charset="0"/>
                <a:ea typeface="Times New Roman" panose="02020603050405020304" pitchFamily="18" charset="0"/>
              </a:rPr>
              <a:t>pohledávek, které se v insolvenčním řízení neuspokojují (§ 170), se může takto domáhat jen za dobu od osvobození podle odstavce 1.</a:t>
            </a:r>
          </a:p>
        </p:txBody>
      </p:sp>
    </p:spTree>
    <p:extLst>
      <p:ext uri="{BB962C8B-B14F-4D97-AF65-F5344CB8AC3E}">
        <p14:creationId xmlns:p14="http://schemas.microsoft.com/office/powerpoint/2010/main" val="3335715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90" descr="http://t2.gstatic.com/images?q=tbn:ANd9GcQk8FIooJ-18nDOITeQf5fIidjzdWRVYzey0wIW-4RcS-hdtzXV"/>
          <p:cNvPicPr preferRelativeResize="0"/>
          <p:nvPr/>
        </p:nvPicPr>
        <p:blipFill rotWithShape="1">
          <a:blip r:embed="rId3">
            <a:alphaModFix/>
          </a:blip>
          <a:srcRect/>
          <a:stretch/>
        </p:blipFill>
        <p:spPr>
          <a:xfrm>
            <a:off x="2091325" y="0"/>
            <a:ext cx="9524100" cy="6858000"/>
          </a:xfrm>
          <a:prstGeom prst="rect">
            <a:avLst/>
          </a:prstGeom>
          <a:noFill/>
          <a:ln>
            <a:noFill/>
          </a:ln>
        </p:spPr>
      </p:pic>
      <p:sp>
        <p:nvSpPr>
          <p:cNvPr id="603" name="Google Shape;603;p90"/>
          <p:cNvSpPr txBox="1"/>
          <p:nvPr/>
        </p:nvSpPr>
        <p:spPr>
          <a:xfrm>
            <a:off x="1952625" y="428625"/>
            <a:ext cx="8699500" cy="58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800"/>
              <a:buFont typeface="Arial"/>
              <a:buNone/>
            </a:pPr>
            <a:r>
              <a:rPr lang="cs-CZ" sz="3200" b="1" i="0" u="none" strike="noStrike" cap="none">
                <a:solidFill>
                  <a:srgbClr val="FF0000"/>
                </a:solidFill>
                <a:latin typeface="Arial"/>
                <a:ea typeface="Arial"/>
                <a:cs typeface="Arial"/>
                <a:sym typeface="Arial"/>
              </a:rPr>
              <a:t>Daňový řád – vztah k insolvenčnímu řízení</a:t>
            </a:r>
            <a:endParaRPr/>
          </a:p>
        </p:txBody>
      </p:sp>
    </p:spTree>
  </p:cSld>
  <p:clrMapOvr>
    <a:masterClrMapping/>
  </p:clrMapOvr>
  <p:transition spd="slow">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1"/>
          <p:cNvSpPr/>
          <p:nvPr/>
        </p:nvSpPr>
        <p:spPr>
          <a:xfrm>
            <a:off x="207450" y="263985"/>
            <a:ext cx="11777099" cy="6330030"/>
          </a:xfrm>
          <a:prstGeom prst="rect">
            <a:avLst/>
          </a:prstGeom>
          <a:noFill/>
          <a:ln>
            <a:noFill/>
          </a:ln>
        </p:spPr>
        <p:txBody>
          <a:bodyPr spcFirstLastPara="1" wrap="square" lIns="91425" tIns="45700" rIns="91425" bIns="45700" anchor="t" anchorCtr="0">
            <a:noAutofit/>
          </a:bodyPr>
          <a:lstStyle/>
          <a:p>
            <a:pPr marL="9017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Vztah k insolvenčnímu řízení</a:t>
            </a:r>
            <a:endParaRPr lang="cs-CZ" sz="3000" dirty="0">
              <a:highlight>
                <a:srgbClr val="FFFFFF"/>
              </a:highlight>
            </a:endParaRPr>
          </a:p>
          <a:p>
            <a:pPr marL="9017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FF8400"/>
                </a:solidFill>
                <a:highlight>
                  <a:srgbClr val="FFFFFF"/>
                </a:highlight>
                <a:latin typeface="Arial"/>
                <a:ea typeface="Arial"/>
                <a:cs typeface="Arial"/>
                <a:sym typeface="Arial"/>
              </a:rPr>
              <a:t>§ 242</a:t>
            </a:r>
            <a:endParaRPr sz="3000" dirty="0"/>
          </a:p>
          <a:p>
            <a:pPr marL="1066800" marR="381000" lvl="0" indent="-69850" algn="l" rtl="0">
              <a:lnSpc>
                <a:spcPct val="150000"/>
              </a:lnSpc>
              <a:spcBef>
                <a:spcPts val="0"/>
              </a:spcBef>
              <a:spcAft>
                <a:spcPts val="0"/>
              </a:spcAft>
              <a:buClr>
                <a:schemeClr val="dk1"/>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Pohledávky za majetkovou podstatou a majetek dlužníka</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(1)</a:t>
            </a:r>
            <a:r>
              <a:rPr lang="cs-CZ" sz="3000" b="0" i="0" u="none" strike="noStrike" cap="none" dirty="0">
                <a:solidFill>
                  <a:schemeClr val="dk1"/>
                </a:solidFill>
                <a:highlight>
                  <a:srgbClr val="FFFFFF"/>
                </a:highlight>
                <a:latin typeface="Arial"/>
                <a:ea typeface="Arial"/>
                <a:cs typeface="Arial"/>
                <a:sym typeface="Arial"/>
              </a:rPr>
              <a:t> Daňové pohledávky, které vznikají v důsledku daňových povinností, které vznikly v době ode dne účinnosti rozhodnutí o úpadku do ukončení insolvenčního řízení, jsou pohledávky za majetkovou podstatou.</a:t>
            </a:r>
            <a:endParaRPr sz="3000" dirty="0"/>
          </a:p>
        </p:txBody>
      </p:sp>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1"/>
          <p:cNvSpPr/>
          <p:nvPr/>
        </p:nvSpPr>
        <p:spPr>
          <a:xfrm>
            <a:off x="207450" y="263985"/>
            <a:ext cx="11777099" cy="6330030"/>
          </a:xfrm>
          <a:prstGeom prst="rect">
            <a:avLst/>
          </a:prstGeom>
          <a:noFill/>
          <a:ln>
            <a:noFill/>
          </a:ln>
        </p:spPr>
        <p:txBody>
          <a:bodyPr spcFirstLastPara="1" wrap="square" lIns="91425" tIns="45700" rIns="91425" bIns="45700" anchor="t" anchorCtr="0">
            <a:noAutofit/>
          </a:bodyPr>
          <a:lstStyle/>
          <a:p>
            <a:pPr marL="1066800" marR="381000" lvl="0" indent="-69850" algn="just">
              <a:lnSpc>
                <a:spcPct val="115000"/>
              </a:lnSpc>
              <a:buClr>
                <a:schemeClr val="dk1"/>
              </a:buClr>
              <a:buSzPts val="1100"/>
            </a:pPr>
            <a:r>
              <a:rPr lang="cs-CZ" sz="3000" b="1" dirty="0">
                <a:solidFill>
                  <a:schemeClr val="dk1"/>
                </a:solidFill>
                <a:highlight>
                  <a:srgbClr val="FFFFFF"/>
                </a:highlight>
              </a:rPr>
              <a:t>(2)</a:t>
            </a:r>
            <a:r>
              <a:rPr lang="cs-CZ" sz="3000" dirty="0">
                <a:solidFill>
                  <a:schemeClr val="dk1"/>
                </a:solidFill>
                <a:highlight>
                  <a:srgbClr val="FFFFFF"/>
                </a:highlight>
              </a:rPr>
              <a:t> Pro potřeby insolvenčního řízení je za majetek daňového subjektu považován vratitelný přeplatek s tím, že přeplatek vzniklý na základě daňových povinností, které vznikly nejpozději dnem předcházejícím dni účinnosti rozhodnutí o úpadku, se použije pouze na úhradu splatných daňových pohledávek, které nejsou pohledávkami za majetkovou podstatou, nejpozději do jejich přezkoumání.</a:t>
            </a:r>
            <a:endParaRPr lang="cs-CZ" sz="3000" dirty="0">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(3)</a:t>
            </a:r>
            <a:r>
              <a:rPr lang="cs-CZ" sz="3000" dirty="0">
                <a:solidFill>
                  <a:schemeClr val="dk1"/>
                </a:solidFill>
                <a:highlight>
                  <a:srgbClr val="FFFFFF"/>
                </a:highlight>
              </a:rPr>
              <a:t> Přeplatek vzniklý na základě daňových povinností, které vznikly v době ode dne účinnosti rozhodnutí o úpadku, se použije pouze na úhradu splatných pohledávek za majetkovou podstatou.</a:t>
            </a:r>
            <a:endParaRPr lang="cs-CZ" sz="3000" dirty="0">
              <a:highlight>
                <a:srgbClr val="FFFFFF"/>
              </a:highlight>
            </a:endParaRPr>
          </a:p>
        </p:txBody>
      </p:sp>
    </p:spTree>
    <p:extLst>
      <p:ext uri="{BB962C8B-B14F-4D97-AF65-F5344CB8AC3E}">
        <p14:creationId xmlns:p14="http://schemas.microsoft.com/office/powerpoint/2010/main" val="3202938666"/>
      </p:ext>
    </p:extLst>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2"/>
          <p:cNvSpPr/>
          <p:nvPr/>
        </p:nvSpPr>
        <p:spPr>
          <a:xfrm>
            <a:off x="0" y="305100"/>
            <a:ext cx="11747150" cy="6247800"/>
          </a:xfrm>
          <a:prstGeom prst="rect">
            <a:avLst/>
          </a:prstGeom>
          <a:noFill/>
          <a:ln>
            <a:noFill/>
          </a:ln>
        </p:spPr>
        <p:txBody>
          <a:bodyPr spcFirstLastPara="1" wrap="square" lIns="91425" tIns="45700" rIns="91425" bIns="45700" anchor="t" anchorCtr="0">
            <a:noAutofit/>
          </a:bodyPr>
          <a:lstStyle/>
          <a:p>
            <a:pPr marL="901700" marR="381000" lvl="0" indent="-69850" algn="just" rtl="0">
              <a:lnSpc>
                <a:spcPct val="115000"/>
              </a:lnSpc>
              <a:spcBef>
                <a:spcPts val="0"/>
              </a:spcBef>
              <a:spcAft>
                <a:spcPts val="0"/>
              </a:spcAft>
              <a:buClr>
                <a:srgbClr val="FF8400"/>
              </a:buClr>
              <a:buSzPts val="1100"/>
              <a:buFont typeface="Arial"/>
              <a:buNone/>
            </a:pPr>
            <a:r>
              <a:rPr lang="cs-CZ" sz="3000" b="1" i="0" u="none" strike="noStrike" cap="none" dirty="0">
                <a:solidFill>
                  <a:srgbClr val="FF8400"/>
                </a:solidFill>
                <a:highlight>
                  <a:srgbClr val="FFFFFF"/>
                </a:highlight>
                <a:latin typeface="Arial"/>
                <a:ea typeface="Arial"/>
                <a:cs typeface="Arial"/>
                <a:sym typeface="Arial"/>
              </a:rPr>
              <a:t>§ 243</a:t>
            </a:r>
            <a:endParaRPr sz="3000" dirty="0"/>
          </a:p>
          <a:p>
            <a:pPr marL="1066800" marR="381000" lvl="0" indent="-69850" algn="l" rtl="0">
              <a:lnSpc>
                <a:spcPct val="150000"/>
              </a:lnSpc>
              <a:spcBef>
                <a:spcPts val="0"/>
              </a:spcBef>
              <a:spcAft>
                <a:spcPts val="0"/>
              </a:spcAft>
              <a:buClr>
                <a:srgbClr val="08A8F8"/>
              </a:buClr>
              <a:buSzPts val="1100"/>
              <a:buFont typeface="Arial"/>
              <a:buNone/>
            </a:pPr>
            <a:r>
              <a:rPr lang="cs-CZ" sz="3000" b="1" i="0" u="none" strike="noStrike" cap="none" dirty="0">
                <a:solidFill>
                  <a:srgbClr val="08A8F8"/>
                </a:solidFill>
                <a:highlight>
                  <a:srgbClr val="FFFFFF"/>
                </a:highlight>
                <a:latin typeface="Arial"/>
                <a:ea typeface="Arial"/>
                <a:cs typeface="Arial"/>
                <a:sym typeface="Arial"/>
              </a:rPr>
              <a:t>Účinky insolvenčního řízení na daňové řízení</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(1)</a:t>
            </a:r>
            <a:r>
              <a:rPr lang="cs-CZ" sz="3000" b="0" i="0" u="none" strike="noStrike" cap="none" dirty="0">
                <a:solidFill>
                  <a:schemeClr val="dk1"/>
                </a:solidFill>
                <a:highlight>
                  <a:srgbClr val="FFFFFF"/>
                </a:highlight>
                <a:latin typeface="Arial"/>
                <a:ea typeface="Arial"/>
                <a:cs typeface="Arial"/>
                <a:sym typeface="Arial"/>
              </a:rPr>
              <a:t> Po zahájení insolvenčního řízení lze daňové řízení zahájit a v celém daňovém řízení pokračovat, s výjimkou daňové exekuce, kterou lze nařídit, avšak nelze ji provést, pokud insolvenční zákon nestanoví jinak.</a:t>
            </a:r>
            <a:endParaRPr sz="3000" dirty="0"/>
          </a:p>
          <a:p>
            <a:pPr marL="1066800" marR="381000" lvl="0" indent="-69850" algn="just" rtl="0">
              <a:lnSpc>
                <a:spcPct val="115000"/>
              </a:lnSpc>
              <a:spcBef>
                <a:spcPts val="0"/>
              </a:spcBef>
              <a:spcAft>
                <a:spcPts val="0"/>
              </a:spcAft>
              <a:buClr>
                <a:schemeClr val="dk1"/>
              </a:buClr>
              <a:buSzPts val="1100"/>
              <a:buFont typeface="Arial"/>
              <a:buNone/>
            </a:pPr>
            <a:r>
              <a:rPr lang="cs-CZ" sz="3000" b="1" i="0" u="none" strike="noStrike" cap="none" dirty="0">
                <a:solidFill>
                  <a:schemeClr val="dk1"/>
                </a:solidFill>
                <a:highlight>
                  <a:srgbClr val="FFFFFF"/>
                </a:highlight>
                <a:latin typeface="Arial"/>
                <a:ea typeface="Arial"/>
                <a:cs typeface="Arial"/>
                <a:sym typeface="Arial"/>
              </a:rPr>
              <a:t>(2)</a:t>
            </a:r>
            <a:r>
              <a:rPr lang="cs-CZ" sz="3000" b="0" i="0" u="none" strike="noStrike" cap="none" dirty="0">
                <a:solidFill>
                  <a:schemeClr val="dk1"/>
                </a:solidFill>
                <a:highlight>
                  <a:srgbClr val="FFFFFF"/>
                </a:highlight>
                <a:latin typeface="Arial"/>
                <a:ea typeface="Arial"/>
                <a:cs typeface="Arial"/>
                <a:sym typeface="Arial"/>
              </a:rPr>
              <a:t> Ukončením přezkumného jednání nebo schválením zprávy o přezkumu soudem nabývá nepravomocné rozhodnutí v nalézacím řízení týkajícím se pohledávek, které nejsou pohledávkami za majetkovou podstatou, právní moci.</a:t>
            </a:r>
            <a:endParaRPr sz="3000" dirty="0"/>
          </a:p>
          <a:p>
            <a:pPr marL="1066800" marR="381000" lvl="0" indent="-69850" algn="just" rtl="0">
              <a:lnSpc>
                <a:spcPct val="115000"/>
              </a:lnSpc>
              <a:spcBef>
                <a:spcPts val="0"/>
              </a:spcBef>
              <a:spcAft>
                <a:spcPts val="0"/>
              </a:spcAft>
              <a:buClr>
                <a:srgbClr val="000000"/>
              </a:buClr>
              <a:buSzPts val="1100"/>
              <a:buFont typeface="Arial"/>
              <a:buNone/>
            </a:pPr>
            <a:endParaRPr sz="2200" b="1" i="0" u="none" strike="noStrike" cap="none" dirty="0">
              <a:solidFill>
                <a:srgbClr val="08A8F8"/>
              </a:solidFill>
              <a:highlight>
                <a:srgbClr val="FFFFFF"/>
              </a:highlight>
              <a:latin typeface="Arial"/>
              <a:ea typeface="Arial"/>
              <a:cs typeface="Arial"/>
              <a:sym typeface="Arial"/>
            </a:endParaRPr>
          </a:p>
        </p:txBody>
      </p:sp>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2"/>
          <p:cNvSpPr/>
          <p:nvPr/>
        </p:nvSpPr>
        <p:spPr>
          <a:xfrm>
            <a:off x="0" y="305100"/>
            <a:ext cx="11747150" cy="6247800"/>
          </a:xfrm>
          <a:prstGeom prst="rect">
            <a:avLst/>
          </a:prstGeom>
          <a:noFill/>
          <a:ln>
            <a:noFill/>
          </a:ln>
        </p:spPr>
        <p:txBody>
          <a:bodyPr spcFirstLastPara="1" wrap="square" lIns="91425" tIns="45700" rIns="91425" bIns="45700" anchor="t" anchorCtr="0">
            <a:noAutofit/>
          </a:bodyPr>
          <a:lstStyle/>
          <a:p>
            <a:pPr marL="1066800" marR="381000" lvl="0" indent="-69850" algn="just">
              <a:lnSpc>
                <a:spcPct val="115000"/>
              </a:lnSpc>
              <a:buClr>
                <a:schemeClr val="dk1"/>
              </a:buClr>
              <a:buSzPts val="1100"/>
            </a:pPr>
            <a:endParaRPr lang="cs-CZ" sz="3000" b="1" dirty="0">
              <a:solidFill>
                <a:schemeClr val="dk1"/>
              </a:solidFill>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(3)</a:t>
            </a:r>
            <a:r>
              <a:rPr lang="cs-CZ" sz="3000" dirty="0">
                <a:solidFill>
                  <a:schemeClr val="dk1"/>
                </a:solidFill>
                <a:highlight>
                  <a:srgbClr val="FFFFFF"/>
                </a:highlight>
              </a:rPr>
              <a:t> Ode dne účinnosti rozhodnutí o úpadku nevzniká k daňové pohledávce, která není pohledávkou za majetkovou podstatou, úrok z prodlení.</a:t>
            </a:r>
            <a:endParaRPr lang="cs-CZ" sz="3000" dirty="0">
              <a:highlight>
                <a:srgbClr val="FFFFFF"/>
              </a:highlight>
            </a:endParaRPr>
          </a:p>
          <a:p>
            <a:pPr marL="1066800" marR="381000" lvl="0" indent="-69850" algn="just">
              <a:lnSpc>
                <a:spcPct val="115000"/>
              </a:lnSpc>
              <a:buClr>
                <a:schemeClr val="dk1"/>
              </a:buClr>
              <a:buSzPts val="1100"/>
            </a:pPr>
            <a:r>
              <a:rPr lang="cs-CZ" sz="3000" b="1" dirty="0">
                <a:solidFill>
                  <a:schemeClr val="dk1"/>
                </a:solidFill>
                <a:highlight>
                  <a:srgbClr val="FFFFFF"/>
                </a:highlight>
              </a:rPr>
              <a:t>(4)</a:t>
            </a:r>
            <a:r>
              <a:rPr lang="cs-CZ" sz="3000" dirty="0">
                <a:solidFill>
                  <a:schemeClr val="dk1"/>
                </a:solidFill>
                <a:highlight>
                  <a:srgbClr val="FFFFFF"/>
                </a:highlight>
              </a:rPr>
              <a:t> Výsledek popření daňové pohledávky v rámci incidenčního sporu zohlední správce daně v evidenci daní.</a:t>
            </a:r>
            <a:endParaRPr lang="cs-CZ" sz="3000" dirty="0">
              <a:highlight>
                <a:srgbClr val="FFFFFF"/>
              </a:highlight>
            </a:endParaRPr>
          </a:p>
          <a:p>
            <a:pPr marL="1066800" marR="381000" lvl="0" indent="-69850" algn="just" rtl="0">
              <a:lnSpc>
                <a:spcPct val="115000"/>
              </a:lnSpc>
              <a:spcBef>
                <a:spcPts val="0"/>
              </a:spcBef>
              <a:spcAft>
                <a:spcPts val="0"/>
              </a:spcAft>
              <a:buClr>
                <a:srgbClr val="000000"/>
              </a:buClr>
              <a:buSzPts val="1100"/>
              <a:buFont typeface="Arial"/>
              <a:buNone/>
            </a:pPr>
            <a:endParaRPr sz="2200" b="1" i="0" u="none" strike="noStrike" cap="none" dirty="0">
              <a:solidFill>
                <a:srgbClr val="08A8F8"/>
              </a:solidFill>
              <a:highlight>
                <a:srgbClr val="FFFFFF"/>
              </a:highlight>
              <a:latin typeface="Arial"/>
              <a:ea typeface="Arial"/>
              <a:cs typeface="Arial"/>
              <a:sym typeface="Arial"/>
            </a:endParaRPr>
          </a:p>
        </p:txBody>
      </p:sp>
    </p:spTree>
    <p:extLst>
      <p:ext uri="{BB962C8B-B14F-4D97-AF65-F5344CB8AC3E}">
        <p14:creationId xmlns:p14="http://schemas.microsoft.com/office/powerpoint/2010/main" val="3643489954"/>
      </p:ext>
    </p:extLst>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93" descr="http://www.zbynekmlcoch.cz/informace/images/stories/texty/promlceni_dluhu.jpg"/>
          <p:cNvPicPr preferRelativeResize="0"/>
          <p:nvPr/>
        </p:nvPicPr>
        <p:blipFill rotWithShape="1">
          <a:blip r:embed="rId3">
            <a:alphaModFix/>
          </a:blip>
          <a:srcRect/>
          <a:stretch/>
        </p:blipFill>
        <p:spPr>
          <a:xfrm>
            <a:off x="4953001" y="1143000"/>
            <a:ext cx="1939925" cy="1682750"/>
          </a:xfrm>
          <a:prstGeom prst="rect">
            <a:avLst/>
          </a:prstGeom>
          <a:noFill/>
          <a:ln>
            <a:noFill/>
          </a:ln>
        </p:spPr>
      </p:pic>
      <p:sp>
        <p:nvSpPr>
          <p:cNvPr id="620" name="Google Shape;620;p93"/>
          <p:cNvSpPr txBox="1"/>
          <p:nvPr/>
        </p:nvSpPr>
        <p:spPr>
          <a:xfrm>
            <a:off x="1809750" y="5214938"/>
            <a:ext cx="8597900"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cs-CZ" sz="3600" b="1" i="0" u="none" strike="noStrike" cap="none">
                <a:solidFill>
                  <a:schemeClr val="dk1"/>
                </a:solidFill>
                <a:latin typeface="Arial"/>
                <a:ea typeface="Arial"/>
                <a:cs typeface="Arial"/>
                <a:sym typeface="Arial"/>
              </a:rPr>
              <a:t>Promlčecí doba § 160 DŘ a insolvence</a:t>
            </a:r>
            <a:endParaRP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88123" y="914399"/>
            <a:ext cx="9802421" cy="5151567"/>
          </a:xfrm>
        </p:spPr>
        <p:txBody>
          <a:bodyPr/>
          <a:lstStyle/>
          <a:p>
            <a:pPr algn="just">
              <a:spcBef>
                <a:spcPct val="0"/>
              </a:spcBef>
              <a:buFontTx/>
              <a:buNone/>
            </a:pPr>
            <a:r>
              <a:rPr lang="cs-CZ" altLang="cs-CZ" sz="2000" b="1" dirty="0">
                <a:solidFill>
                  <a:srgbClr val="FF8400"/>
                </a:solidFill>
              </a:rPr>
              <a:t>§ 160 </a:t>
            </a:r>
            <a:r>
              <a:rPr lang="cs-CZ" altLang="cs-CZ" sz="2000" b="1" dirty="0">
                <a:solidFill>
                  <a:srgbClr val="08A8F8"/>
                </a:solidFill>
              </a:rPr>
              <a:t>Lhůta pro placení daně</a:t>
            </a:r>
          </a:p>
          <a:p>
            <a:pPr algn="just">
              <a:spcBef>
                <a:spcPct val="0"/>
              </a:spcBef>
              <a:buFontTx/>
              <a:buNone/>
            </a:pPr>
            <a:endParaRPr lang="cs-CZ" altLang="cs-CZ" sz="2000" b="1" dirty="0">
              <a:solidFill>
                <a:srgbClr val="08A8F8"/>
              </a:solidFill>
            </a:endParaRPr>
          </a:p>
          <a:p>
            <a:pPr algn="just">
              <a:spcBef>
                <a:spcPct val="0"/>
              </a:spcBef>
              <a:buFontTx/>
              <a:buNone/>
            </a:pPr>
            <a:r>
              <a:rPr lang="cs-CZ" altLang="cs-CZ" sz="3200" b="1" dirty="0">
                <a:solidFill>
                  <a:srgbClr val="000000"/>
                </a:solidFill>
              </a:rPr>
              <a:t>(1)</a:t>
            </a:r>
            <a:r>
              <a:rPr lang="cs-CZ" altLang="cs-CZ" sz="3200" dirty="0">
                <a:solidFill>
                  <a:srgbClr val="000000"/>
                </a:solidFill>
              </a:rPr>
              <a:t> </a:t>
            </a:r>
            <a:r>
              <a:rPr lang="cs-CZ" altLang="cs-CZ" sz="3200" b="1" dirty="0">
                <a:solidFill>
                  <a:srgbClr val="000000"/>
                </a:solidFill>
              </a:rPr>
              <a:t>Daň nelze vybrat a vymáhat po uplynutí lhůty pro placení daně, která činí 6 let. </a:t>
            </a:r>
            <a:r>
              <a:rPr lang="cs-CZ" altLang="cs-CZ" sz="3200" dirty="0">
                <a:solidFill>
                  <a:srgbClr val="000000"/>
                </a:solidFill>
              </a:rPr>
              <a:t>Lhůta</a:t>
            </a:r>
            <a:r>
              <a:rPr lang="cs-CZ" altLang="cs-CZ" sz="3200" b="1" dirty="0">
                <a:solidFill>
                  <a:srgbClr val="000000"/>
                </a:solidFill>
              </a:rPr>
              <a:t> </a:t>
            </a:r>
            <a:r>
              <a:rPr lang="cs-CZ" altLang="cs-CZ" sz="3200" dirty="0">
                <a:solidFill>
                  <a:srgbClr val="000000"/>
                </a:solidFill>
              </a:rPr>
              <a:t>pro placení daně začne běžet dnem splatnosti daně. </a:t>
            </a:r>
            <a:r>
              <a:rPr lang="cs-CZ" altLang="cs-CZ" sz="3200" strike="sngStrike" dirty="0">
                <a:solidFill>
                  <a:srgbClr val="000000"/>
                </a:solidFill>
              </a:rPr>
              <a:t>Jde-li o nedoplatek z částky daně, k jejíž úhradě byla stanovena náhradní lhůta splatnosti, začne lhůta pro placení běžet náhradním dnem splatnosti daně.</a:t>
            </a:r>
          </a:p>
          <a:p>
            <a:pPr algn="just">
              <a:spcBef>
                <a:spcPct val="0"/>
              </a:spcBef>
              <a:buFontTx/>
              <a:buNone/>
            </a:pPr>
            <a:endParaRPr lang="cs-CZ" dirty="0"/>
          </a:p>
        </p:txBody>
      </p:sp>
    </p:spTree>
    <p:extLst>
      <p:ext uri="{BB962C8B-B14F-4D97-AF65-F5344CB8AC3E}">
        <p14:creationId xmlns:p14="http://schemas.microsoft.com/office/powerpoint/2010/main" val="1116078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88123" y="914399"/>
            <a:ext cx="9802421" cy="5151567"/>
          </a:xfrm>
        </p:spPr>
        <p:txBody>
          <a:bodyPr>
            <a:normAutofit fontScale="85000" lnSpcReduction="10000"/>
          </a:bodyPr>
          <a:lstStyle/>
          <a:p>
            <a:pPr algn="just">
              <a:spcBef>
                <a:spcPct val="0"/>
              </a:spcBef>
              <a:buFontTx/>
              <a:buNone/>
            </a:pPr>
            <a:r>
              <a:rPr lang="cs-CZ" altLang="cs-CZ" sz="2000" b="1" dirty="0">
                <a:solidFill>
                  <a:srgbClr val="FF8400"/>
                </a:solidFill>
              </a:rPr>
              <a:t>§ 160 </a:t>
            </a:r>
            <a:r>
              <a:rPr lang="cs-CZ" altLang="cs-CZ" sz="2000" b="1" dirty="0">
                <a:solidFill>
                  <a:srgbClr val="08A8F8"/>
                </a:solidFill>
              </a:rPr>
              <a:t>Lhůta pro placení daně</a:t>
            </a:r>
          </a:p>
          <a:p>
            <a:pPr algn="just">
              <a:spcBef>
                <a:spcPct val="0"/>
              </a:spcBef>
              <a:buFontTx/>
              <a:buNone/>
            </a:pPr>
            <a:endParaRPr lang="cs-CZ" altLang="cs-CZ" sz="2000" b="1" dirty="0">
              <a:solidFill>
                <a:srgbClr val="08A8F8"/>
              </a:solidFill>
            </a:endParaRPr>
          </a:p>
          <a:p>
            <a:pPr algn="just">
              <a:spcBef>
                <a:spcPct val="0"/>
              </a:spcBef>
              <a:buFontTx/>
              <a:buNone/>
            </a:pPr>
            <a:r>
              <a:rPr lang="cs-CZ" altLang="cs-CZ" sz="3200" dirty="0">
                <a:solidFill>
                  <a:srgbClr val="000000"/>
                </a:solidFill>
              </a:rPr>
              <a:t>Byl-li před uplynutím lhůty pro placení daně správcem daně učiněn úkon podle odstavce 3, běží lhůta pro placení daně znovu ode dne, v němž byl tento úkon učiněn.</a:t>
            </a:r>
          </a:p>
          <a:p>
            <a:pPr algn="just">
              <a:spcBef>
                <a:spcPct val="0"/>
              </a:spcBef>
              <a:buFontTx/>
              <a:buNone/>
            </a:pPr>
            <a:r>
              <a:rPr lang="cs-CZ" altLang="cs-CZ" sz="3200" b="1" dirty="0">
                <a:solidFill>
                  <a:srgbClr val="000000"/>
                </a:solidFill>
              </a:rPr>
              <a:t>(3)</a:t>
            </a:r>
            <a:r>
              <a:rPr lang="cs-CZ" altLang="cs-CZ" sz="3200" dirty="0">
                <a:solidFill>
                  <a:srgbClr val="000000"/>
                </a:solidFill>
              </a:rPr>
              <a:t> Úkonem přerušujícím běh lhůty pro placení daně je</a:t>
            </a:r>
          </a:p>
          <a:p>
            <a:pPr algn="just">
              <a:spcBef>
                <a:spcPct val="0"/>
              </a:spcBef>
              <a:buFontTx/>
              <a:buNone/>
            </a:pPr>
            <a:r>
              <a:rPr lang="cs-CZ" altLang="cs-CZ" sz="3200" b="1" dirty="0">
                <a:solidFill>
                  <a:srgbClr val="000000"/>
                </a:solidFill>
              </a:rPr>
              <a:t>a) pravomocné stanovení daně</a:t>
            </a:r>
          </a:p>
          <a:p>
            <a:pPr algn="just">
              <a:spcBef>
                <a:spcPct val="0"/>
              </a:spcBef>
              <a:buFontTx/>
              <a:buNone/>
            </a:pPr>
            <a:r>
              <a:rPr lang="cs-CZ" altLang="cs-CZ" sz="3200" b="1" dirty="0"/>
              <a:t>b)</a:t>
            </a:r>
            <a:r>
              <a:rPr lang="cs-CZ" altLang="cs-CZ" sz="3200" dirty="0"/>
              <a:t> zahájení exekučního řízení podle tohoto nebo jiného zákona,</a:t>
            </a:r>
          </a:p>
          <a:p>
            <a:pPr algn="just">
              <a:spcBef>
                <a:spcPct val="0"/>
              </a:spcBef>
              <a:buFontTx/>
              <a:buNone/>
            </a:pPr>
            <a:r>
              <a:rPr lang="cs-CZ" altLang="cs-CZ" sz="3200" b="1" dirty="0">
                <a:solidFill>
                  <a:srgbClr val="000000"/>
                </a:solidFill>
              </a:rPr>
              <a:t>c)</a:t>
            </a:r>
            <a:r>
              <a:rPr lang="cs-CZ" altLang="cs-CZ" sz="3200" dirty="0">
                <a:solidFill>
                  <a:srgbClr val="000000"/>
                </a:solidFill>
              </a:rPr>
              <a:t> zřízení zástavního práva, nebo</a:t>
            </a:r>
          </a:p>
          <a:p>
            <a:pPr algn="just">
              <a:spcBef>
                <a:spcPct val="0"/>
              </a:spcBef>
              <a:buFontTx/>
              <a:buNone/>
            </a:pPr>
            <a:r>
              <a:rPr lang="cs-CZ" altLang="cs-CZ" sz="3200" b="1" dirty="0">
                <a:solidFill>
                  <a:srgbClr val="000000"/>
                </a:solidFill>
              </a:rPr>
              <a:t>d) </a:t>
            </a:r>
            <a:r>
              <a:rPr lang="cs-CZ" altLang="cs-CZ" sz="3200" dirty="0">
                <a:solidFill>
                  <a:srgbClr val="000000"/>
                </a:solidFill>
              </a:rPr>
              <a:t>oznámení rozhodnutí o posečkání </a:t>
            </a:r>
            <a:r>
              <a:rPr lang="cs-CZ" sz="3200" dirty="0"/>
              <a:t>nebo rozhodnutí, kterým se mění stanovená doba posečkání</a:t>
            </a:r>
            <a:r>
              <a:rPr lang="cs-CZ" altLang="cs-CZ" sz="3200" dirty="0">
                <a:solidFill>
                  <a:srgbClr val="000000"/>
                </a:solidFill>
              </a:rPr>
              <a:t>.</a:t>
            </a:r>
          </a:p>
          <a:p>
            <a:pPr algn="just">
              <a:spcBef>
                <a:spcPct val="0"/>
              </a:spcBef>
              <a:buFontTx/>
              <a:buNone/>
            </a:pPr>
            <a:endParaRPr lang="cs-CZ" dirty="0"/>
          </a:p>
        </p:txBody>
      </p:sp>
    </p:spTree>
    <p:extLst>
      <p:ext uri="{BB962C8B-B14F-4D97-AF65-F5344CB8AC3E}">
        <p14:creationId xmlns:p14="http://schemas.microsoft.com/office/powerpoint/2010/main" val="857911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CB16-4E79-8103-51ED-3DEC75FBE217}"/>
            </a:ext>
          </a:extLst>
        </p:cNvPr>
        <p:cNvGrpSpPr/>
        <p:nvPr/>
      </p:nvGrpSpPr>
      <p:grpSpPr>
        <a:xfrm>
          <a:off x="0" y="0"/>
          <a:ext cx="0" cy="0"/>
          <a:chOff x="0" y="0"/>
          <a:chExt cx="0" cy="0"/>
        </a:xfrm>
      </p:grpSpPr>
      <p:sp>
        <p:nvSpPr>
          <p:cNvPr id="3" name="Podnadpis 2">
            <a:extLst>
              <a:ext uri="{FF2B5EF4-FFF2-40B4-BE49-F238E27FC236}">
                <a16:creationId xmlns:a16="http://schemas.microsoft.com/office/drawing/2014/main" id="{AAE73E07-ECD7-D6AF-55DB-35D287E3813B}"/>
              </a:ext>
            </a:extLst>
          </p:cNvPr>
          <p:cNvSpPr>
            <a:spLocks noGrp="1"/>
          </p:cNvSpPr>
          <p:nvPr>
            <p:ph type="subTitle" idx="1"/>
          </p:nvPr>
        </p:nvSpPr>
        <p:spPr>
          <a:xfrm>
            <a:off x="6797960" y="691412"/>
            <a:ext cx="5394040" cy="5041726"/>
          </a:xfrm>
        </p:spPr>
        <p:txBody>
          <a:bodyPr/>
          <a:lstStyle/>
          <a:p>
            <a:r>
              <a:rPr lang="cs-CZ" b="1" dirty="0"/>
              <a:t>Účinky spojené se zahájením insolvenčního řízení</a:t>
            </a:r>
          </a:p>
          <a:p>
            <a:r>
              <a:rPr lang="cs-CZ" b="1" dirty="0"/>
              <a:t>§ 109/1/c) IZ </a:t>
            </a:r>
            <a:r>
              <a:rPr lang="cs-CZ" dirty="0"/>
              <a:t>- výkon rozhodnutí či </a:t>
            </a:r>
            <a:r>
              <a:rPr lang="cs-CZ" b="1" dirty="0">
                <a:solidFill>
                  <a:srgbClr val="FF0000"/>
                </a:solidFill>
              </a:rPr>
              <a:t>exekuci, která by postihovala majetek ve vlastnictví dlužníka, jakož i jiný majetek, který náleží do majetkové podstaty, lze nařídit nebo zahájit</a:t>
            </a:r>
            <a:r>
              <a:rPr lang="cs-CZ" b="1" u="sng" dirty="0">
                <a:solidFill>
                  <a:srgbClr val="FFC000"/>
                </a:solidFill>
              </a:rPr>
              <a:t>, nelze jej však provést</a:t>
            </a:r>
          </a:p>
          <a:p>
            <a:r>
              <a:rPr lang="cs-CZ" b="1" dirty="0"/>
              <a:t>§ 243/1 DŘ </a:t>
            </a:r>
            <a:r>
              <a:rPr lang="cs-CZ" dirty="0"/>
              <a:t>- </a:t>
            </a:r>
            <a:r>
              <a:rPr lang="cs-CZ" b="1" dirty="0">
                <a:solidFill>
                  <a:srgbClr val="FF0000"/>
                </a:solidFill>
              </a:rPr>
              <a:t>Po zahájení insolvenčního řízení </a:t>
            </a:r>
            <a:r>
              <a:rPr lang="cs-CZ" u="sng" dirty="0">
                <a:solidFill>
                  <a:srgbClr val="FF0000"/>
                </a:solidFill>
              </a:rPr>
              <a:t>lze daňové řízení zahájit a v celém daňovém řízení pokračovat</a:t>
            </a:r>
            <a:r>
              <a:rPr lang="cs-CZ" b="1" dirty="0">
                <a:solidFill>
                  <a:srgbClr val="FF0000"/>
                </a:solidFill>
              </a:rPr>
              <a:t>, s výjimkou daňové exekuce, kterou lze nařídit</a:t>
            </a:r>
            <a:r>
              <a:rPr lang="cs-CZ" dirty="0"/>
              <a:t>, </a:t>
            </a:r>
            <a:r>
              <a:rPr lang="cs-CZ" b="1" dirty="0">
                <a:solidFill>
                  <a:srgbClr val="FFC000"/>
                </a:solidFill>
              </a:rPr>
              <a:t>avšak nelze ji provést, pokud insolvenční zákon nestanoví jinak.</a:t>
            </a:r>
          </a:p>
          <a:p>
            <a:r>
              <a:rPr lang="cs-CZ" b="1" dirty="0">
                <a:solidFill>
                  <a:srgbClr val="FF0000"/>
                </a:solidFill>
              </a:rPr>
              <a:t>	…majetek ve vlastnictví dlužníka, jakož i jiný majetek, který náleží do majetkové podstaty…</a:t>
            </a:r>
            <a:endParaRPr lang="cs-CZ" dirty="0"/>
          </a:p>
          <a:p>
            <a:endParaRPr lang="cs-CZ" dirty="0"/>
          </a:p>
          <a:p>
            <a:endParaRPr lang="cs-CZ" dirty="0"/>
          </a:p>
          <a:p>
            <a:r>
              <a:rPr lang="cs-CZ" dirty="0"/>
              <a:t>§ 136/1 </a:t>
            </a:r>
            <a:r>
              <a:rPr lang="cs-CZ" b="1" dirty="0"/>
              <a:t>Rozhodnutí o úpadku - </a:t>
            </a:r>
            <a:r>
              <a:rPr lang="cs-CZ" dirty="0"/>
              <a:t>údaj o tom, kdy nastávají účinky rozhodnutí o úpadku</a:t>
            </a:r>
          </a:p>
        </p:txBody>
      </p:sp>
      <p:cxnSp>
        <p:nvCxnSpPr>
          <p:cNvPr id="5" name="Přímá spojnice 4">
            <a:extLst>
              <a:ext uri="{FF2B5EF4-FFF2-40B4-BE49-F238E27FC236}">
                <a16:creationId xmlns:a16="http://schemas.microsoft.com/office/drawing/2014/main" id="{7B0C3EE4-50EE-7CB2-724E-331BFBC43E6A}"/>
              </a:ext>
            </a:extLst>
          </p:cNvPr>
          <p:cNvCxnSpPr>
            <a:cxnSpLocks/>
          </p:cNvCxnSpPr>
          <p:nvPr/>
        </p:nvCxnSpPr>
        <p:spPr>
          <a:xfrm>
            <a:off x="5949863" y="1102290"/>
            <a:ext cx="0" cy="5041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935A19AF-CE69-8397-EFCA-276D0DA3A53E}"/>
              </a:ext>
            </a:extLst>
          </p:cNvPr>
          <p:cNvCxnSpPr>
            <a:cxnSpLocks/>
          </p:cNvCxnSpPr>
          <p:nvPr/>
        </p:nvCxnSpPr>
        <p:spPr>
          <a:xfrm>
            <a:off x="5614791" y="1102290"/>
            <a:ext cx="670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25035151-64E3-0114-B92C-672039102680}"/>
              </a:ext>
            </a:extLst>
          </p:cNvPr>
          <p:cNvCxnSpPr>
            <a:cxnSpLocks/>
          </p:cNvCxnSpPr>
          <p:nvPr/>
        </p:nvCxnSpPr>
        <p:spPr>
          <a:xfrm>
            <a:off x="4849659" y="6144016"/>
            <a:ext cx="20542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cký objekt 13" descr="Deska s klipem, odznak se souvislou výplní">
            <a:extLst>
              <a:ext uri="{FF2B5EF4-FFF2-40B4-BE49-F238E27FC236}">
                <a16:creationId xmlns:a16="http://schemas.microsoft.com/office/drawing/2014/main" id="{55A329A7-A99D-DA51-A1E8-1522E0C83A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3875" y="5523978"/>
            <a:ext cx="914400" cy="914400"/>
          </a:xfrm>
          <a:prstGeom prst="rect">
            <a:avLst/>
          </a:prstGeom>
        </p:spPr>
      </p:pic>
      <p:pic>
        <p:nvPicPr>
          <p:cNvPr id="17" name="Grafický objekt 16" descr="Psací podložka s klipsou se souvislou výplní">
            <a:extLst>
              <a:ext uri="{FF2B5EF4-FFF2-40B4-BE49-F238E27FC236}">
                <a16:creationId xmlns:a16="http://schemas.microsoft.com/office/drawing/2014/main" id="{31433C40-A217-7F99-2473-98C663E201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875" y="691412"/>
            <a:ext cx="914400" cy="914400"/>
          </a:xfrm>
          <a:prstGeom prst="rect">
            <a:avLst/>
          </a:prstGeom>
        </p:spPr>
      </p:pic>
      <p:pic>
        <p:nvPicPr>
          <p:cNvPr id="4" name="Grafický objekt 3" descr="Deska s klipem, odznak se souvislou výplní">
            <a:extLst>
              <a:ext uri="{FF2B5EF4-FFF2-40B4-BE49-F238E27FC236}">
                <a16:creationId xmlns:a16="http://schemas.microsoft.com/office/drawing/2014/main" id="{3111C907-0DE0-7C51-DDE1-B52950CF31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3875" y="1769301"/>
            <a:ext cx="914400" cy="914400"/>
          </a:xfrm>
          <a:prstGeom prst="rect">
            <a:avLst/>
          </a:prstGeom>
        </p:spPr>
      </p:pic>
      <p:pic>
        <p:nvPicPr>
          <p:cNvPr id="8" name="Grafický objekt 7" descr="Pokladna obrys">
            <a:extLst>
              <a:ext uri="{FF2B5EF4-FFF2-40B4-BE49-F238E27FC236}">
                <a16:creationId xmlns:a16="http://schemas.microsoft.com/office/drawing/2014/main" id="{CC2C6079-ED56-3910-B0B7-B516DC2FE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5259" y="645090"/>
            <a:ext cx="914400" cy="914400"/>
          </a:xfrm>
          <a:prstGeom prst="rect">
            <a:avLst/>
          </a:prstGeom>
        </p:spPr>
      </p:pic>
      <p:cxnSp>
        <p:nvCxnSpPr>
          <p:cNvPr id="11" name="Přímá spojnice se šipkou 10">
            <a:extLst>
              <a:ext uri="{FF2B5EF4-FFF2-40B4-BE49-F238E27FC236}">
                <a16:creationId xmlns:a16="http://schemas.microsoft.com/office/drawing/2014/main" id="{5EF6713D-C111-3320-80B0-8772B5F247D1}"/>
              </a:ext>
            </a:extLst>
          </p:cNvPr>
          <p:cNvCxnSpPr/>
          <p:nvPr/>
        </p:nvCxnSpPr>
        <p:spPr>
          <a:xfrm>
            <a:off x="2578275" y="1148612"/>
            <a:ext cx="1217111" cy="0"/>
          </a:xfrm>
          <a:prstGeom prst="straightConnector1">
            <a:avLst/>
          </a:prstGeom>
          <a:ln w="889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pojnice: zakřivená 12">
            <a:extLst>
              <a:ext uri="{FF2B5EF4-FFF2-40B4-BE49-F238E27FC236}">
                <a16:creationId xmlns:a16="http://schemas.microsoft.com/office/drawing/2014/main" id="{ED5D513C-A5D5-E9C2-7392-46AFA1BFA57E}"/>
              </a:ext>
            </a:extLst>
          </p:cNvPr>
          <p:cNvCxnSpPr>
            <a:cxnSpLocks/>
          </p:cNvCxnSpPr>
          <p:nvPr/>
        </p:nvCxnSpPr>
        <p:spPr>
          <a:xfrm flipV="1">
            <a:off x="2604119" y="1440493"/>
            <a:ext cx="1518905" cy="622519"/>
          </a:xfrm>
          <a:prstGeom prst="curvedConnector3">
            <a:avLst>
              <a:gd name="adj1" fmla="val 101955"/>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pojnice: zakřivená 19">
            <a:extLst>
              <a:ext uri="{FF2B5EF4-FFF2-40B4-BE49-F238E27FC236}">
                <a16:creationId xmlns:a16="http://schemas.microsoft.com/office/drawing/2014/main" id="{40475D48-45C4-6DAB-6044-9860195B9B41}"/>
              </a:ext>
            </a:extLst>
          </p:cNvPr>
          <p:cNvCxnSpPr>
            <a:cxnSpLocks/>
            <a:stCxn id="33" idx="4"/>
          </p:cNvCxnSpPr>
          <p:nvPr/>
        </p:nvCxnSpPr>
        <p:spPr>
          <a:xfrm rot="5400000">
            <a:off x="3194219" y="916265"/>
            <a:ext cx="803331" cy="2199182"/>
          </a:xfrm>
          <a:prstGeom prst="curvedConnector2">
            <a:avLst/>
          </a:prstGeom>
          <a:ln w="889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5" name="Grafický objekt 24" descr="Zaškrtnutí se souvislou výplní">
            <a:extLst>
              <a:ext uri="{FF2B5EF4-FFF2-40B4-BE49-F238E27FC236}">
                <a16:creationId xmlns:a16="http://schemas.microsoft.com/office/drawing/2014/main" id="{BB81938B-1A35-C611-FFE0-C2A9F082B7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47174" y="1534633"/>
            <a:ext cx="603337" cy="603337"/>
          </a:xfrm>
          <a:prstGeom prst="rect">
            <a:avLst/>
          </a:prstGeom>
        </p:spPr>
      </p:pic>
      <p:pic>
        <p:nvPicPr>
          <p:cNvPr id="27" name="Grafický objekt 26" descr="Stříška směřující nahoru se souvislou výplní">
            <a:extLst>
              <a:ext uri="{FF2B5EF4-FFF2-40B4-BE49-F238E27FC236}">
                <a16:creationId xmlns:a16="http://schemas.microsoft.com/office/drawing/2014/main" id="{433EC830-2345-8B5C-0C91-488E50269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62628" y="1897692"/>
            <a:ext cx="914400" cy="914400"/>
          </a:xfrm>
          <a:prstGeom prst="rect">
            <a:avLst/>
          </a:prstGeom>
        </p:spPr>
      </p:pic>
      <p:pic>
        <p:nvPicPr>
          <p:cNvPr id="28" name="Grafický objekt 27" descr="Stříška směřující nahoru se souvislou výplní">
            <a:extLst>
              <a:ext uri="{FF2B5EF4-FFF2-40B4-BE49-F238E27FC236}">
                <a16:creationId xmlns:a16="http://schemas.microsoft.com/office/drawing/2014/main" id="{B44E7330-A797-5E07-A566-FF958AEEE0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3262629" y="1653630"/>
            <a:ext cx="914400" cy="914400"/>
          </a:xfrm>
          <a:prstGeom prst="rect">
            <a:avLst/>
          </a:prstGeom>
        </p:spPr>
      </p:pic>
      <p:pic>
        <p:nvPicPr>
          <p:cNvPr id="32" name="Grafický objekt 31" descr="Krabice obrys">
            <a:extLst>
              <a:ext uri="{FF2B5EF4-FFF2-40B4-BE49-F238E27FC236}">
                <a16:creationId xmlns:a16="http://schemas.microsoft.com/office/drawing/2014/main" id="{9E18413C-72C9-F737-D3C3-FD1FA1DC1B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27531" y="645090"/>
            <a:ext cx="914400" cy="914400"/>
          </a:xfrm>
          <a:prstGeom prst="rect">
            <a:avLst/>
          </a:prstGeom>
        </p:spPr>
      </p:pic>
      <p:sp>
        <p:nvSpPr>
          <p:cNvPr id="33" name="Ovál 32">
            <a:extLst>
              <a:ext uri="{FF2B5EF4-FFF2-40B4-BE49-F238E27FC236}">
                <a16:creationId xmlns:a16="http://schemas.microsoft.com/office/drawing/2014/main" id="{8F53E7EB-6AEF-FC12-4EA8-7F136A193F9F}"/>
              </a:ext>
            </a:extLst>
          </p:cNvPr>
          <p:cNvSpPr/>
          <p:nvPr/>
        </p:nvSpPr>
        <p:spPr>
          <a:xfrm>
            <a:off x="3772202" y="624638"/>
            <a:ext cx="1846545" cy="989553"/>
          </a:xfrm>
          <a:prstGeom prst="ellipse">
            <a:avLst/>
          </a:prstGeom>
          <a:noFill/>
          <a:ln w="920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pojnice: zakřivená 35">
            <a:extLst>
              <a:ext uri="{FF2B5EF4-FFF2-40B4-BE49-F238E27FC236}">
                <a16:creationId xmlns:a16="http://schemas.microsoft.com/office/drawing/2014/main" id="{DA1DBF54-5D54-5ED5-1A17-0FA72C3A31D1}"/>
              </a:ext>
            </a:extLst>
          </p:cNvPr>
          <p:cNvCxnSpPr>
            <a:cxnSpLocks/>
          </p:cNvCxnSpPr>
          <p:nvPr/>
        </p:nvCxnSpPr>
        <p:spPr>
          <a:xfrm rot="16200000" flipV="1">
            <a:off x="4256068" y="2576035"/>
            <a:ext cx="3841762" cy="1753931"/>
          </a:xfrm>
          <a:prstGeom prst="curvedConnector3">
            <a:avLst>
              <a:gd name="adj1" fmla="val 767"/>
            </a:avLst>
          </a:prstGeom>
          <a:ln w="44450" cap="rnd">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66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idx="1"/>
          </p:nvPr>
        </p:nvSpPr>
        <p:spPr>
          <a:xfrm>
            <a:off x="659423" y="548639"/>
            <a:ext cx="11058965" cy="6006905"/>
          </a:xfrm>
        </p:spPr>
        <p:txBody>
          <a:bodyPr>
            <a:normAutofit fontScale="92500" lnSpcReduction="20000"/>
          </a:bodyPr>
          <a:lstStyle/>
          <a:p>
            <a:pPr algn="just">
              <a:spcBef>
                <a:spcPct val="0"/>
              </a:spcBef>
              <a:buFontTx/>
              <a:buNone/>
            </a:pPr>
            <a:r>
              <a:rPr lang="cs-CZ" altLang="cs-CZ" sz="2400" b="1" dirty="0">
                <a:solidFill>
                  <a:srgbClr val="FF8400"/>
                </a:solidFill>
              </a:rPr>
              <a:t>§ 160 </a:t>
            </a:r>
            <a:r>
              <a:rPr lang="cs-CZ" altLang="cs-CZ" sz="2400" b="1" dirty="0">
                <a:solidFill>
                  <a:srgbClr val="08A8F8"/>
                </a:solidFill>
              </a:rPr>
              <a:t>Lhůta pro placení daně</a:t>
            </a:r>
          </a:p>
          <a:p>
            <a:pPr algn="just">
              <a:spcBef>
                <a:spcPct val="0"/>
              </a:spcBef>
              <a:buFontTx/>
              <a:buNone/>
            </a:pPr>
            <a:endParaRPr lang="cs-CZ" altLang="cs-CZ" sz="2400" b="1" dirty="0">
              <a:solidFill>
                <a:srgbClr val="08A8F8"/>
              </a:solidFill>
            </a:endParaRPr>
          </a:p>
          <a:p>
            <a:pPr algn="just">
              <a:spcBef>
                <a:spcPct val="0"/>
              </a:spcBef>
              <a:buFontTx/>
              <a:buNone/>
            </a:pPr>
            <a:r>
              <a:rPr lang="cs-CZ" altLang="cs-CZ" sz="2600" b="1" dirty="0">
                <a:solidFill>
                  <a:srgbClr val="000000"/>
                </a:solidFill>
                <a:latin typeface="+mj-lt"/>
              </a:rPr>
              <a:t>(4)</a:t>
            </a:r>
            <a:r>
              <a:rPr lang="cs-CZ" altLang="cs-CZ" sz="2600" dirty="0">
                <a:solidFill>
                  <a:srgbClr val="000000"/>
                </a:solidFill>
                <a:latin typeface="+mj-lt"/>
              </a:rPr>
              <a:t> Lhůta pro placení daně neběží po dobu</a:t>
            </a:r>
          </a:p>
          <a:p>
            <a:pPr algn="just">
              <a:spcBef>
                <a:spcPct val="0"/>
              </a:spcBef>
              <a:buFontTx/>
              <a:buNone/>
            </a:pPr>
            <a:r>
              <a:rPr lang="cs-CZ" altLang="cs-CZ" sz="2600" b="1" dirty="0">
                <a:solidFill>
                  <a:srgbClr val="000000"/>
                </a:solidFill>
                <a:latin typeface="+mj-lt"/>
              </a:rPr>
              <a:t>	a)</a:t>
            </a:r>
            <a:r>
              <a:rPr lang="cs-CZ" altLang="cs-CZ" sz="2600" dirty="0">
                <a:solidFill>
                  <a:srgbClr val="000000"/>
                </a:solidFill>
                <a:latin typeface="+mj-lt"/>
              </a:rPr>
              <a:t> vymáhání daně soudem nebo soudním exekutorem,</a:t>
            </a:r>
          </a:p>
          <a:p>
            <a:pPr algn="just">
              <a:spcBef>
                <a:spcPct val="0"/>
              </a:spcBef>
              <a:buFontTx/>
              <a:buNone/>
            </a:pPr>
            <a:r>
              <a:rPr lang="cs-CZ" altLang="cs-CZ" sz="2600" b="1" dirty="0">
                <a:solidFill>
                  <a:srgbClr val="000000"/>
                </a:solidFill>
                <a:latin typeface="+mj-lt"/>
              </a:rPr>
              <a:t>	b)</a:t>
            </a:r>
            <a:r>
              <a:rPr lang="cs-CZ" altLang="cs-CZ" sz="2600" dirty="0">
                <a:solidFill>
                  <a:srgbClr val="000000"/>
                </a:solidFill>
                <a:latin typeface="+mj-lt"/>
              </a:rPr>
              <a:t> </a:t>
            </a:r>
            <a:r>
              <a:rPr lang="cs-CZ" altLang="cs-CZ" sz="2600" b="1" dirty="0">
                <a:solidFill>
                  <a:srgbClr val="000000"/>
                </a:solidFill>
                <a:latin typeface="+mj-lt"/>
              </a:rPr>
              <a:t>přihlášení daňové pohledávky do insolvenčního řízení </a:t>
            </a:r>
            <a:r>
              <a:rPr lang="cs-CZ" altLang="cs-CZ" sz="2600" dirty="0">
                <a:solidFill>
                  <a:srgbClr val="000000"/>
                </a:solidFill>
                <a:latin typeface="+mj-lt"/>
              </a:rPr>
              <a:t>nebo do veřejné dražby,</a:t>
            </a:r>
          </a:p>
          <a:p>
            <a:pPr algn="just">
              <a:spcBef>
                <a:spcPct val="0"/>
              </a:spcBef>
              <a:buFontTx/>
              <a:buNone/>
            </a:pPr>
            <a:r>
              <a:rPr lang="cs-CZ" sz="2600" b="1" i="0" dirty="0">
                <a:solidFill>
                  <a:srgbClr val="000000"/>
                </a:solidFill>
                <a:effectLst/>
                <a:latin typeface="+mj-lt"/>
              </a:rPr>
              <a:t>	c)</a:t>
            </a:r>
            <a:r>
              <a:rPr lang="cs-CZ" sz="2600" b="0" i="0" dirty="0">
                <a:solidFill>
                  <a:srgbClr val="000000"/>
                </a:solidFill>
                <a:effectLst/>
                <a:latin typeface="+mj-lt"/>
              </a:rPr>
              <a:t> </a:t>
            </a:r>
            <a:r>
              <a:rPr lang="cs-CZ" sz="2600" b="1" i="0" dirty="0">
                <a:solidFill>
                  <a:srgbClr val="000000"/>
                </a:solidFill>
                <a:effectLst/>
                <a:latin typeface="+mj-lt"/>
              </a:rPr>
              <a:t>uplatnění pohledávky za majetkovou podstatou u osoby s dispozičními oprávněními během insolvenčního řízení,</a:t>
            </a:r>
          </a:p>
          <a:p>
            <a:pPr algn="just">
              <a:spcBef>
                <a:spcPct val="0"/>
              </a:spcBef>
              <a:buFontTx/>
              <a:buNone/>
            </a:pPr>
            <a:r>
              <a:rPr lang="cs-CZ" sz="2600" b="1" i="0" dirty="0">
                <a:solidFill>
                  <a:srgbClr val="000000"/>
                </a:solidFill>
                <a:effectLst/>
                <a:latin typeface="+mj-lt"/>
              </a:rPr>
              <a:t>	d)</a:t>
            </a:r>
            <a:r>
              <a:rPr lang="cs-CZ" sz="2600" b="0" i="0" dirty="0">
                <a:solidFill>
                  <a:srgbClr val="000000"/>
                </a:solidFill>
                <a:effectLst/>
                <a:latin typeface="+mj-lt"/>
              </a:rPr>
              <a:t> posečkání úhrady daně podle § 157a,</a:t>
            </a:r>
          </a:p>
          <a:p>
            <a:pPr algn="just">
              <a:spcBef>
                <a:spcPct val="0"/>
              </a:spcBef>
              <a:buFontTx/>
              <a:buNone/>
            </a:pPr>
            <a:r>
              <a:rPr lang="cs-CZ" sz="2600" b="1" dirty="0">
                <a:solidFill>
                  <a:srgbClr val="000000"/>
                </a:solidFill>
                <a:latin typeface="+mj-lt"/>
              </a:rPr>
              <a:t>	e</a:t>
            </a:r>
            <a:r>
              <a:rPr lang="cs-CZ" sz="2600" b="1" i="0" dirty="0">
                <a:solidFill>
                  <a:srgbClr val="000000"/>
                </a:solidFill>
                <a:effectLst/>
                <a:latin typeface="+mj-lt"/>
              </a:rPr>
              <a:t>)</a:t>
            </a:r>
            <a:r>
              <a:rPr lang="cs-CZ" sz="2600" b="0" i="0" dirty="0">
                <a:solidFill>
                  <a:srgbClr val="000000"/>
                </a:solidFill>
                <a:effectLst/>
                <a:latin typeface="+mj-lt"/>
              </a:rPr>
              <a:t> odkladu daňové exekuce odložené na návrh,</a:t>
            </a:r>
          </a:p>
          <a:p>
            <a:pPr algn="just">
              <a:spcBef>
                <a:spcPct val="0"/>
              </a:spcBef>
              <a:buFontTx/>
              <a:buNone/>
            </a:pPr>
            <a:r>
              <a:rPr lang="cs-CZ" sz="2600" b="1" i="0" dirty="0">
                <a:solidFill>
                  <a:srgbClr val="000000"/>
                </a:solidFill>
                <a:effectLst/>
                <a:latin typeface="+mj-lt"/>
              </a:rPr>
              <a:t>	f)</a:t>
            </a:r>
            <a:r>
              <a:rPr lang="cs-CZ" sz="2600" b="0" i="0" dirty="0">
                <a:solidFill>
                  <a:srgbClr val="000000"/>
                </a:solidFill>
                <a:effectLst/>
                <a:latin typeface="+mj-lt"/>
              </a:rPr>
              <a:t> </a:t>
            </a:r>
            <a:r>
              <a:rPr lang="cs-CZ" sz="2600" b="1" i="0" dirty="0">
                <a:solidFill>
                  <a:srgbClr val="000000"/>
                </a:solidFill>
                <a:effectLst/>
                <a:latin typeface="+mj-lt"/>
              </a:rPr>
              <a:t>daňové exekuce srážkami ze mzdy</a:t>
            </a:r>
            <a:r>
              <a:rPr lang="cs-CZ" sz="2600" b="0" i="0" dirty="0">
                <a:solidFill>
                  <a:srgbClr val="000000"/>
                </a:solidFill>
                <a:effectLst/>
                <a:latin typeface="+mj-lt"/>
              </a:rPr>
              <a:t>, nebo</a:t>
            </a:r>
          </a:p>
          <a:p>
            <a:pPr algn="just">
              <a:spcBef>
                <a:spcPct val="0"/>
              </a:spcBef>
              <a:buFontTx/>
              <a:buNone/>
            </a:pPr>
            <a:r>
              <a:rPr lang="cs-CZ" sz="2600" b="1" i="0" dirty="0">
                <a:solidFill>
                  <a:srgbClr val="000000"/>
                </a:solidFill>
                <a:effectLst/>
                <a:latin typeface="+mj-lt"/>
              </a:rPr>
              <a:t>	g)</a:t>
            </a:r>
            <a:r>
              <a:rPr lang="cs-CZ" sz="2600" b="0" i="0" dirty="0">
                <a:solidFill>
                  <a:srgbClr val="000000"/>
                </a:solidFill>
                <a:effectLst/>
                <a:latin typeface="+mj-lt"/>
              </a:rPr>
              <a:t> dožádání mezinárodní pomoci při vymáhání daně.</a:t>
            </a:r>
          </a:p>
          <a:p>
            <a:pPr algn="just">
              <a:spcBef>
                <a:spcPct val="0"/>
              </a:spcBef>
              <a:buFontTx/>
              <a:buNone/>
            </a:pPr>
            <a:r>
              <a:rPr lang="cs-CZ" altLang="cs-CZ" sz="2600" b="1" dirty="0">
                <a:solidFill>
                  <a:srgbClr val="000000"/>
                </a:solidFill>
                <a:latin typeface="+mj-lt"/>
              </a:rPr>
              <a:t>(5)</a:t>
            </a:r>
            <a:r>
              <a:rPr lang="cs-CZ" altLang="cs-CZ" sz="2600" dirty="0">
                <a:solidFill>
                  <a:srgbClr val="000000"/>
                </a:solidFill>
                <a:latin typeface="+mj-lt"/>
              </a:rPr>
              <a:t> Lhůta pro placení daně končí nejpozději uplynutím 20 let od jejího počátku podle odstavce 1, s výjimkou daně zajištěné podle odstavce 6.</a:t>
            </a:r>
          </a:p>
          <a:p>
            <a:pPr algn="just">
              <a:spcBef>
                <a:spcPct val="0"/>
              </a:spcBef>
              <a:buFontTx/>
              <a:buNone/>
            </a:pPr>
            <a:r>
              <a:rPr lang="cs-CZ" altLang="cs-CZ" sz="2600" b="1" dirty="0">
                <a:solidFill>
                  <a:srgbClr val="000000"/>
                </a:solidFill>
                <a:latin typeface="+mj-lt"/>
              </a:rPr>
              <a:t>(6)</a:t>
            </a:r>
            <a:r>
              <a:rPr lang="cs-CZ" altLang="cs-CZ" sz="2600" dirty="0">
                <a:solidFill>
                  <a:srgbClr val="000000"/>
                </a:solidFill>
                <a:latin typeface="+mj-lt"/>
              </a:rPr>
              <a:t> Je-li dan zajištěná zástavním právem, které se zapisuje do příslušného veřejného registru, zaniká právo vybrat a vymáhat daň uplynutím 30 let po tomto zápisu.</a:t>
            </a:r>
          </a:p>
          <a:p>
            <a:pPr algn="just">
              <a:spcBef>
                <a:spcPct val="0"/>
              </a:spcBef>
              <a:buFontTx/>
              <a:buNone/>
            </a:pPr>
            <a:r>
              <a:rPr lang="cs-CZ" sz="2600" b="1" i="0" dirty="0">
                <a:solidFill>
                  <a:srgbClr val="000000"/>
                </a:solidFill>
                <a:effectLst/>
                <a:latin typeface="+mj-lt"/>
              </a:rPr>
              <a:t>(7)</a:t>
            </a:r>
            <a:r>
              <a:rPr lang="cs-CZ" sz="2600" b="0" i="0" dirty="0">
                <a:solidFill>
                  <a:srgbClr val="000000"/>
                </a:solidFill>
                <a:effectLst/>
                <a:latin typeface="+mj-lt"/>
              </a:rPr>
              <a:t> Lhůta pro placení daně neskončí dříve než lhůta pro stanovení této daně.</a:t>
            </a:r>
            <a:endParaRPr lang="cs-CZ" altLang="cs-CZ" sz="2600" dirty="0">
              <a:solidFill>
                <a:srgbClr val="000000"/>
              </a:solidFill>
              <a:latin typeface="+mj-lt"/>
            </a:endParaRPr>
          </a:p>
          <a:p>
            <a:endParaRPr lang="cs-CZ" dirty="0"/>
          </a:p>
        </p:txBody>
      </p:sp>
    </p:spTree>
    <p:extLst>
      <p:ext uri="{BB962C8B-B14F-4D97-AF65-F5344CB8AC3E}">
        <p14:creationId xmlns:p14="http://schemas.microsoft.com/office/powerpoint/2010/main" val="30319562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99" descr="http://blog.aktualne.centrum.cz/media/212/20100414-time%20for%20insolvency%20resolution%20sm.jpg"/>
          <p:cNvPicPr preferRelativeResize="0"/>
          <p:nvPr/>
        </p:nvPicPr>
        <p:blipFill rotWithShape="1">
          <a:blip r:embed="rId3">
            <a:alphaModFix/>
          </a:blip>
          <a:srcRect/>
          <a:stretch/>
        </p:blipFill>
        <p:spPr>
          <a:xfrm>
            <a:off x="2624626" y="635876"/>
            <a:ext cx="7929600" cy="5000700"/>
          </a:xfrm>
          <a:prstGeom prst="rect">
            <a:avLst/>
          </a:prstGeom>
          <a:noFill/>
          <a:ln>
            <a:noFill/>
          </a:ln>
        </p:spPr>
      </p:pic>
      <p:sp>
        <p:nvSpPr>
          <p:cNvPr id="652" name="Google Shape;652;p99"/>
          <p:cNvSpPr txBox="1"/>
          <p:nvPr/>
        </p:nvSpPr>
        <p:spPr>
          <a:xfrm>
            <a:off x="3700864" y="5733850"/>
            <a:ext cx="5032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50"/>
              <a:buFont typeface="Arial"/>
              <a:buNone/>
            </a:pPr>
            <a:r>
              <a:rPr lang="cs-CZ" sz="1800" b="1" i="0" u="none" strike="noStrike" cap="none" dirty="0">
                <a:solidFill>
                  <a:srgbClr val="FF0000"/>
                </a:solidFill>
                <a:latin typeface="Arial"/>
                <a:ea typeface="Arial"/>
                <a:cs typeface="Arial"/>
                <a:sym typeface="Arial"/>
              </a:rPr>
              <a:t>Doba trvání insolvenčního řízení (počet let) </a:t>
            </a:r>
            <a:endParaRPr dirty="0"/>
          </a:p>
        </p:txBody>
      </p:sp>
      <p:cxnSp>
        <p:nvCxnSpPr>
          <p:cNvPr id="4" name="Přímá spojnice se šipkou 3">
            <a:extLst>
              <a:ext uri="{FF2B5EF4-FFF2-40B4-BE49-F238E27FC236}">
                <a16:creationId xmlns:a16="http://schemas.microsoft.com/office/drawing/2014/main" id="{E82B228F-6A5F-45E7-9E1C-D3A5E57FDE77}"/>
              </a:ext>
            </a:extLst>
          </p:cNvPr>
          <p:cNvCxnSpPr>
            <a:cxnSpLocks/>
          </p:cNvCxnSpPr>
          <p:nvPr/>
        </p:nvCxnSpPr>
        <p:spPr>
          <a:xfrm>
            <a:off x="8733064" y="754850"/>
            <a:ext cx="1271954" cy="63705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100" descr="http://blog.aktualne.centrum.cz/media/212/20100414-recovery%20rate%20sm.jpg"/>
          <p:cNvPicPr preferRelativeResize="0"/>
          <p:nvPr/>
        </p:nvPicPr>
        <p:blipFill rotWithShape="1">
          <a:blip r:embed="rId3">
            <a:alphaModFix/>
          </a:blip>
          <a:srcRect/>
          <a:stretch/>
        </p:blipFill>
        <p:spPr>
          <a:xfrm>
            <a:off x="2815388" y="338339"/>
            <a:ext cx="8215200" cy="5286300"/>
          </a:xfrm>
          <a:prstGeom prst="rect">
            <a:avLst/>
          </a:prstGeom>
          <a:noFill/>
          <a:ln>
            <a:noFill/>
          </a:ln>
        </p:spPr>
      </p:pic>
      <p:sp>
        <p:nvSpPr>
          <p:cNvPr id="658" name="Google Shape;658;p100"/>
          <p:cNvSpPr txBox="1"/>
          <p:nvPr/>
        </p:nvSpPr>
        <p:spPr>
          <a:xfrm>
            <a:off x="3451527" y="5848475"/>
            <a:ext cx="694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50"/>
              <a:buFont typeface="Arial"/>
              <a:buNone/>
            </a:pPr>
            <a:r>
              <a:rPr lang="cs-CZ" sz="1800" b="1" i="0" u="none" strike="noStrike" cap="none" dirty="0">
                <a:solidFill>
                  <a:srgbClr val="FF0000"/>
                </a:solidFill>
                <a:latin typeface="Arial"/>
                <a:ea typeface="Arial"/>
                <a:cs typeface="Arial"/>
                <a:sym typeface="Arial"/>
              </a:rPr>
              <a:t>Návratnost pohledávek v insolvenčním řízení (v procentech)</a:t>
            </a:r>
            <a:endParaRPr dirty="0"/>
          </a:p>
        </p:txBody>
      </p:sp>
      <p:cxnSp>
        <p:nvCxnSpPr>
          <p:cNvPr id="4" name="Přímá spojnice se šipkou 3">
            <a:extLst>
              <a:ext uri="{FF2B5EF4-FFF2-40B4-BE49-F238E27FC236}">
                <a16:creationId xmlns:a16="http://schemas.microsoft.com/office/drawing/2014/main" id="{CBF9258D-A816-4694-9829-1BFFADA15382}"/>
              </a:ext>
            </a:extLst>
          </p:cNvPr>
          <p:cNvCxnSpPr>
            <a:cxnSpLocks/>
          </p:cNvCxnSpPr>
          <p:nvPr/>
        </p:nvCxnSpPr>
        <p:spPr>
          <a:xfrm>
            <a:off x="3681779" y="1152525"/>
            <a:ext cx="0" cy="117997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101" descr="http://www.vymahatelske-firmy.cz/wp-content/themes/directorypress/thumbs/vymmediapol.jpg"/>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664" name="Google Shape;664;p101"/>
          <p:cNvSpPr txBox="1"/>
          <p:nvPr/>
        </p:nvSpPr>
        <p:spPr>
          <a:xfrm>
            <a:off x="7667625" y="142875"/>
            <a:ext cx="2825750"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Arial"/>
              <a:buNone/>
            </a:pPr>
            <a:r>
              <a:rPr lang="cs-CZ" sz="1800" b="1" i="0" u="none" strike="noStrike" cap="none">
                <a:solidFill>
                  <a:schemeClr val="lt1"/>
                </a:solidFill>
                <a:latin typeface="Arial"/>
                <a:ea typeface="Arial"/>
                <a:cs typeface="Arial"/>
                <a:sym typeface="Arial"/>
              </a:rPr>
              <a:t>Bez systému to nepůjde</a:t>
            </a:r>
            <a:endParaRPr/>
          </a:p>
        </p:txBody>
      </p:sp>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2"/>
          <p:cNvSpPr txBox="1"/>
          <p:nvPr/>
        </p:nvSpPr>
        <p:spPr>
          <a:xfrm>
            <a:off x="2495006" y="3254961"/>
            <a:ext cx="7129463" cy="25545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800"/>
              <a:buFont typeface="Arial"/>
              <a:buNone/>
            </a:pPr>
            <a:endParaRPr sz="3200" b="1" i="0" u="none" strike="noStrike" cap="none" dirty="0">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800"/>
              <a:buFont typeface="Arial"/>
              <a:buNone/>
            </a:pPr>
            <a:r>
              <a:rPr lang="cs-CZ" sz="3200" b="1" i="0" u="none" strike="noStrike" cap="none" dirty="0">
                <a:solidFill>
                  <a:srgbClr val="FF0000"/>
                </a:solidFill>
                <a:latin typeface="Arial"/>
                <a:ea typeface="Arial"/>
                <a:cs typeface="Arial"/>
                <a:sym typeface="Arial"/>
              </a:rPr>
              <a:t>Děkuji za pozornost</a:t>
            </a:r>
            <a:endParaRPr dirty="0"/>
          </a:p>
          <a:p>
            <a:pPr marL="0" marR="0" lvl="0" indent="0" algn="ctr" rtl="0">
              <a:lnSpc>
                <a:spcPct val="100000"/>
              </a:lnSpc>
              <a:spcBef>
                <a:spcPts val="0"/>
              </a:spcBef>
              <a:spcAft>
                <a:spcPts val="0"/>
              </a:spcAft>
              <a:buClr>
                <a:schemeClr val="dk1"/>
              </a:buClr>
              <a:buSzPts val="800"/>
              <a:buFont typeface="Arial"/>
              <a:buNone/>
            </a:pPr>
            <a:endParaRPr sz="3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Mgr. Vlastimil Veselý, MBA, LL.M</a:t>
            </a:r>
            <a:endParaRPr dirty="0"/>
          </a:p>
          <a:p>
            <a:pPr marL="0" marR="0" lvl="0" indent="0" algn="ctr" rtl="0">
              <a:lnSpc>
                <a:spcPct val="100000"/>
              </a:lnSpc>
              <a:spcBef>
                <a:spcPts val="0"/>
              </a:spcBef>
              <a:spcAft>
                <a:spcPts val="0"/>
              </a:spcAft>
              <a:buClr>
                <a:schemeClr val="dk1"/>
              </a:buClr>
              <a:buSzPts val="800"/>
              <a:buFont typeface="Arial"/>
              <a:buNone/>
            </a:pPr>
            <a:r>
              <a:rPr lang="cs-CZ" sz="3200" b="0" i="0" u="none" strike="noStrike" cap="none" dirty="0">
                <a:solidFill>
                  <a:schemeClr val="dk1"/>
                </a:solidFill>
                <a:latin typeface="Arial"/>
                <a:ea typeface="Arial"/>
                <a:cs typeface="Arial"/>
                <a:sym typeface="Arial"/>
              </a:rPr>
              <a:t>vesely@catania.cz</a:t>
            </a:r>
            <a:endParaRPr dirty="0"/>
          </a:p>
        </p:txBody>
      </p:sp>
      <p:pic>
        <p:nvPicPr>
          <p:cNvPr id="670" name="Google Shape;670;p102"/>
          <p:cNvPicPr preferRelativeResize="0"/>
          <p:nvPr/>
        </p:nvPicPr>
        <p:blipFill rotWithShape="1">
          <a:blip r:embed="rId3">
            <a:alphaModFix/>
          </a:blip>
          <a:srcRect/>
          <a:stretch/>
        </p:blipFill>
        <p:spPr>
          <a:xfrm>
            <a:off x="3383213" y="473661"/>
            <a:ext cx="5353050" cy="2781300"/>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Stébla">
  <a:themeElements>
    <a:clrScheme name="Stupně šedé">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13572</TotalTime>
  <Words>7578</Words>
  <Application>Microsoft Office PowerPoint</Application>
  <PresentationFormat>Širokoúhlá obrazovka</PresentationFormat>
  <Paragraphs>410</Paragraphs>
  <Slides>94</Slides>
  <Notes>41</Notes>
  <HiddenSlides>0</HiddenSlides>
  <MMClips>1</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1</vt:i4>
      </vt:variant>
      <vt:variant>
        <vt:lpstr>Nadpisy snímků</vt:lpstr>
      </vt:variant>
      <vt:variant>
        <vt:i4>94</vt:i4>
      </vt:variant>
    </vt:vector>
  </HeadingPairs>
  <TitlesOfParts>
    <vt:vector size="106" baseType="lpstr">
      <vt:lpstr>Calibri</vt:lpstr>
      <vt:lpstr>Georgia</vt:lpstr>
      <vt:lpstr>Century Gothic</vt:lpstr>
      <vt:lpstr>Noto Sans Symbols</vt:lpstr>
      <vt:lpstr>EB Garamond</vt:lpstr>
      <vt:lpstr>Open Sans</vt:lpstr>
      <vt:lpstr>Times New Roman</vt:lpstr>
      <vt:lpstr>Slabo 27px</vt:lpstr>
      <vt:lpstr>Arial</vt:lpstr>
      <vt:lpstr>ArialMT</vt:lpstr>
      <vt:lpstr>Stébla</vt:lpstr>
      <vt:lpstr>Visio.Drawing.15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105</cp:revision>
  <dcterms:modified xsi:type="dcterms:W3CDTF">2025-01-27T20:26:24Z</dcterms:modified>
</cp:coreProperties>
</file>