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vsdx" ContentType="application/vnd.ms-visio.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113"/>
  </p:notesMasterIdLst>
  <p:sldIdLst>
    <p:sldId id="671" r:id="rId2"/>
    <p:sldId id="686" r:id="rId3"/>
    <p:sldId id="676" r:id="rId4"/>
    <p:sldId id="395" r:id="rId5"/>
    <p:sldId id="406" r:id="rId6"/>
    <p:sldId id="414" r:id="rId7"/>
    <p:sldId id="580" r:id="rId8"/>
    <p:sldId id="262" r:id="rId9"/>
    <p:sldId id="695" r:id="rId10"/>
    <p:sldId id="696" r:id="rId11"/>
    <p:sldId id="264" r:id="rId12"/>
    <p:sldId id="416" r:id="rId13"/>
    <p:sldId id="261" r:id="rId14"/>
    <p:sldId id="687" r:id="rId15"/>
    <p:sldId id="688" r:id="rId16"/>
    <p:sldId id="689" r:id="rId17"/>
    <p:sldId id="275" r:id="rId18"/>
    <p:sldId id="417" r:id="rId19"/>
    <p:sldId id="581" r:id="rId20"/>
    <p:sldId id="418" r:id="rId21"/>
    <p:sldId id="582" r:id="rId22"/>
    <p:sldId id="690" r:id="rId23"/>
    <p:sldId id="266" r:id="rId24"/>
    <p:sldId id="583" r:id="rId25"/>
    <p:sldId id="691" r:id="rId26"/>
    <p:sldId id="584" r:id="rId27"/>
    <p:sldId id="419" r:id="rId28"/>
    <p:sldId id="422" r:id="rId29"/>
    <p:sldId id="649" r:id="rId30"/>
    <p:sldId id="585" r:id="rId31"/>
    <p:sldId id="587" r:id="rId32"/>
    <p:sldId id="588" r:id="rId33"/>
    <p:sldId id="596" r:id="rId34"/>
    <p:sldId id="595" r:id="rId35"/>
    <p:sldId id="697" r:id="rId36"/>
    <p:sldId id="698" r:id="rId37"/>
    <p:sldId id="684" r:id="rId38"/>
    <p:sldId id="270" r:id="rId39"/>
    <p:sldId id="593" r:id="rId40"/>
    <p:sldId id="594" r:id="rId41"/>
    <p:sldId id="420" r:id="rId42"/>
    <p:sldId id="479" r:id="rId43"/>
    <p:sldId id="539" r:id="rId44"/>
    <p:sldId id="483" r:id="rId45"/>
    <p:sldId id="540" r:id="rId46"/>
    <p:sldId id="484" r:id="rId47"/>
    <p:sldId id="692" r:id="rId48"/>
    <p:sldId id="693" r:id="rId49"/>
    <p:sldId id="485" r:id="rId50"/>
    <p:sldId id="486" r:id="rId51"/>
    <p:sldId id="340" r:id="rId52"/>
    <p:sldId id="487" r:id="rId53"/>
    <p:sldId id="337" r:id="rId54"/>
    <p:sldId id="338" r:id="rId55"/>
    <p:sldId id="339" r:id="rId56"/>
    <p:sldId id="342" r:id="rId57"/>
    <p:sldId id="541" r:id="rId58"/>
    <p:sldId id="542" r:id="rId59"/>
    <p:sldId id="543" r:id="rId60"/>
    <p:sldId id="545" r:id="rId61"/>
    <p:sldId id="546" r:id="rId62"/>
    <p:sldId id="544" r:id="rId63"/>
    <p:sldId id="547" r:id="rId64"/>
    <p:sldId id="549" r:id="rId65"/>
    <p:sldId id="550" r:id="rId66"/>
    <p:sldId id="551" r:id="rId67"/>
    <p:sldId id="552" r:id="rId68"/>
    <p:sldId id="553" r:id="rId69"/>
    <p:sldId id="555" r:id="rId70"/>
    <p:sldId id="556" r:id="rId71"/>
    <p:sldId id="557" r:id="rId72"/>
    <p:sldId id="558" r:id="rId73"/>
    <p:sldId id="559" r:id="rId74"/>
    <p:sldId id="560" r:id="rId75"/>
    <p:sldId id="625" r:id="rId76"/>
    <p:sldId id="561" r:id="rId77"/>
    <p:sldId id="562" r:id="rId78"/>
    <p:sldId id="563" r:id="rId79"/>
    <p:sldId id="564" r:id="rId80"/>
    <p:sldId id="565" r:id="rId81"/>
    <p:sldId id="566" r:id="rId82"/>
    <p:sldId id="659" r:id="rId83"/>
    <p:sldId id="670" r:id="rId84"/>
    <p:sldId id="699" r:id="rId85"/>
    <p:sldId id="700" r:id="rId86"/>
    <p:sldId id="631" r:id="rId87"/>
    <p:sldId id="632" r:id="rId88"/>
    <p:sldId id="663" r:id="rId89"/>
    <p:sldId id="664" r:id="rId90"/>
    <p:sldId id="681" r:id="rId91"/>
    <p:sldId id="679" r:id="rId92"/>
    <p:sldId id="351" r:id="rId93"/>
    <p:sldId id="352" r:id="rId94"/>
    <p:sldId id="353" r:id="rId95"/>
    <p:sldId id="354" r:id="rId96"/>
    <p:sldId id="492" r:id="rId97"/>
    <p:sldId id="373" r:id="rId98"/>
    <p:sldId id="374" r:id="rId99"/>
    <p:sldId id="375" r:id="rId100"/>
    <p:sldId id="376" r:id="rId101"/>
    <p:sldId id="569" r:id="rId102"/>
    <p:sldId id="667" r:id="rId103"/>
    <p:sldId id="668" r:id="rId104"/>
    <p:sldId id="669" r:id="rId105"/>
    <p:sldId id="511" r:id="rId106"/>
    <p:sldId id="529" r:id="rId107"/>
    <p:sldId id="530" r:id="rId108"/>
    <p:sldId id="531" r:id="rId109"/>
    <p:sldId id="532" r:id="rId110"/>
    <p:sldId id="683" r:id="rId111"/>
    <p:sldId id="394" r:id="rId112"/>
  </p:sldIdLst>
  <p:sldSz cx="12192000" cy="6858000"/>
  <p:notesSz cx="6858000" cy="9144000"/>
  <p:embeddedFontLst>
    <p:embeddedFont>
      <p:font typeface="Cambria Math" panose="02040503050406030204" pitchFamily="18" charset="0"/>
      <p:regular r:id="rId114"/>
    </p:embeddedFont>
    <p:embeddedFont>
      <p:font typeface="Century Gothic" panose="020B0502020202020204" pitchFamily="34" charset="0"/>
      <p:regular r:id="rId115"/>
      <p:bold r:id="rId116"/>
      <p:italic r:id="rId117"/>
      <p:boldItalic r:id="rId118"/>
    </p:embeddedFont>
    <p:embeddedFont>
      <p:font typeface="Open Sans" panose="020B0606030504020204" pitchFamily="34" charset="0"/>
      <p:regular r:id="rId119"/>
      <p:bold r:id="rId120"/>
      <p:italic r:id="rId121"/>
      <p:boldItalic r:id="rId1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Výchozí oddíl" id="{6F3ED9AF-0A06-4A89-8C6E-C8BB32FB0750}">
          <p14:sldIdLst>
            <p14:sldId id="671"/>
            <p14:sldId id="686"/>
            <p14:sldId id="676"/>
            <p14:sldId id="395"/>
            <p14:sldId id="406"/>
            <p14:sldId id="414"/>
            <p14:sldId id="580"/>
            <p14:sldId id="262"/>
            <p14:sldId id="695"/>
            <p14:sldId id="696"/>
            <p14:sldId id="264"/>
            <p14:sldId id="416"/>
            <p14:sldId id="261"/>
            <p14:sldId id="687"/>
            <p14:sldId id="688"/>
            <p14:sldId id="689"/>
            <p14:sldId id="275"/>
            <p14:sldId id="417"/>
            <p14:sldId id="581"/>
            <p14:sldId id="418"/>
            <p14:sldId id="582"/>
            <p14:sldId id="690"/>
            <p14:sldId id="266"/>
            <p14:sldId id="583"/>
            <p14:sldId id="691"/>
            <p14:sldId id="584"/>
            <p14:sldId id="419"/>
            <p14:sldId id="422"/>
            <p14:sldId id="649"/>
            <p14:sldId id="585"/>
            <p14:sldId id="587"/>
            <p14:sldId id="588"/>
            <p14:sldId id="596"/>
            <p14:sldId id="595"/>
            <p14:sldId id="697"/>
            <p14:sldId id="698"/>
            <p14:sldId id="684"/>
            <p14:sldId id="270"/>
            <p14:sldId id="593"/>
            <p14:sldId id="594"/>
            <p14:sldId id="420"/>
            <p14:sldId id="479"/>
            <p14:sldId id="539"/>
            <p14:sldId id="483"/>
            <p14:sldId id="540"/>
            <p14:sldId id="484"/>
            <p14:sldId id="692"/>
            <p14:sldId id="693"/>
            <p14:sldId id="485"/>
            <p14:sldId id="486"/>
            <p14:sldId id="340"/>
            <p14:sldId id="487"/>
            <p14:sldId id="337"/>
            <p14:sldId id="338"/>
            <p14:sldId id="339"/>
            <p14:sldId id="342"/>
            <p14:sldId id="541"/>
            <p14:sldId id="542"/>
            <p14:sldId id="543"/>
            <p14:sldId id="545"/>
            <p14:sldId id="546"/>
            <p14:sldId id="544"/>
            <p14:sldId id="547"/>
            <p14:sldId id="549"/>
            <p14:sldId id="550"/>
            <p14:sldId id="551"/>
            <p14:sldId id="552"/>
            <p14:sldId id="553"/>
            <p14:sldId id="555"/>
            <p14:sldId id="556"/>
            <p14:sldId id="557"/>
            <p14:sldId id="558"/>
            <p14:sldId id="559"/>
            <p14:sldId id="560"/>
            <p14:sldId id="625"/>
            <p14:sldId id="561"/>
            <p14:sldId id="562"/>
            <p14:sldId id="563"/>
            <p14:sldId id="564"/>
            <p14:sldId id="565"/>
            <p14:sldId id="566"/>
            <p14:sldId id="659"/>
            <p14:sldId id="670"/>
            <p14:sldId id="699"/>
            <p14:sldId id="700"/>
            <p14:sldId id="631"/>
            <p14:sldId id="632"/>
            <p14:sldId id="663"/>
            <p14:sldId id="664"/>
            <p14:sldId id="681"/>
            <p14:sldId id="679"/>
            <p14:sldId id="351"/>
            <p14:sldId id="352"/>
            <p14:sldId id="353"/>
            <p14:sldId id="354"/>
            <p14:sldId id="492"/>
            <p14:sldId id="373"/>
            <p14:sldId id="374"/>
            <p14:sldId id="375"/>
            <p14:sldId id="376"/>
            <p14:sldId id="569"/>
            <p14:sldId id="667"/>
            <p14:sldId id="668"/>
            <p14:sldId id="669"/>
            <p14:sldId id="511"/>
            <p14:sldId id="529"/>
            <p14:sldId id="530"/>
            <p14:sldId id="531"/>
            <p14:sldId id="532"/>
            <p14:sldId id="683"/>
            <p14:sldId id="39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94" d="100"/>
          <a:sy n="94" d="100"/>
        </p:scale>
        <p:origin x="90" y="7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4.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notesMaster" Target="notesMasters/notesMaster1.xml"/><Relationship Id="rId118" Type="http://schemas.openxmlformats.org/officeDocument/2006/relationships/font" Target="fonts/font5.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1.fntdata"/><Relationship Id="rId119" Type="http://schemas.openxmlformats.org/officeDocument/2006/relationships/font" Target="fonts/font6.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font" Target="fonts/font7.fntdata"/><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font" Target="fonts/font2.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8.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cs-CZ"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cs-CZ" sz="1200" b="0" i="0" u="none" strike="noStrike" cap="none" dirty="0">
                <a:solidFill>
                  <a:schemeClr val="dk1"/>
                </a:solidFill>
                <a:effectLst/>
                <a:latin typeface="Calibri"/>
                <a:ea typeface="Calibri"/>
                <a:cs typeface="Calibri"/>
                <a:sym typeface="Calibri"/>
              </a:rPr>
              <a:t>Legislativně-technická změna v návaznosti na úpravu znění § 14 upravující zavedení místních poplatků.</a:t>
            </a:r>
          </a:p>
          <a:p>
            <a:endParaRPr lang="cs-CZ" dirty="0"/>
          </a:p>
        </p:txBody>
      </p:sp>
      <p:sp>
        <p:nvSpPr>
          <p:cNvPr id="4" name="Zástupný symbol pro číslo snímku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cs-CZ" sz="1200" b="0" i="0" u="none" strike="noStrike" cap="none" smtClean="0">
                <a:solidFill>
                  <a:schemeClr val="dk1"/>
                </a:solidFill>
                <a:latin typeface="Calibri"/>
                <a:ea typeface="Calibri"/>
                <a:cs typeface="Calibri"/>
                <a:sym typeface="Calibri"/>
              </a:rPr>
              <a:t>5</a:t>
            </a:fld>
            <a:endParaRPr lang="cs-CZ"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76169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Shape 59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7" name="Shape 59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Shape 581"/>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2" name="Shape 58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Shape 58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7" name="Shape 58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Shape 591"/>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2" name="Shape 59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7" name="Shape 6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7" name="Shape 6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2830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7" name="Shape 6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50055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7" name="Shape 6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0410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7" name="Shape 6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1216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7" name="Shape 6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2495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2" name="Shape 20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7" name="Shape 6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92938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7" name="Shape 6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92163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7" name="Shape 6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93854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7" name="Shape 6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60064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7" name="Shape 6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61111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7" name="Shape 6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9949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7" name="Shape 6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33077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7" name="Shape 6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09548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7" name="Shape 6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37893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7" name="Shape 6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4604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a:extLst>
            <a:ext uri="{FF2B5EF4-FFF2-40B4-BE49-F238E27FC236}">
              <a16:creationId xmlns:a16="http://schemas.microsoft.com/office/drawing/2014/main" id="{DF47D7C1-2039-D2AF-60ED-AC7D4D1D47A5}"/>
            </a:ext>
          </a:extLst>
        </p:cNvPr>
        <p:cNvGrpSpPr/>
        <p:nvPr/>
      </p:nvGrpSpPr>
      <p:grpSpPr>
        <a:xfrm>
          <a:off x="0" y="0"/>
          <a:ext cx="0" cy="0"/>
          <a:chOff x="0" y="0"/>
          <a:chExt cx="0" cy="0"/>
        </a:xfrm>
      </p:grpSpPr>
      <p:sp>
        <p:nvSpPr>
          <p:cNvPr id="201" name="Shape 201">
            <a:extLst>
              <a:ext uri="{FF2B5EF4-FFF2-40B4-BE49-F238E27FC236}">
                <a16:creationId xmlns:a16="http://schemas.microsoft.com/office/drawing/2014/main" id="{A2924817-2620-05E8-C09D-744933EAC8F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2" name="Shape 202">
            <a:extLst>
              <a:ext uri="{FF2B5EF4-FFF2-40B4-BE49-F238E27FC236}">
                <a16:creationId xmlns:a16="http://schemas.microsoft.com/office/drawing/2014/main" id="{807730F2-819B-E285-F5DE-7FE44C6FEC59}"/>
              </a:ext>
            </a:extLst>
          </p:cNvPr>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25710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7" name="Shape 6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63157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7" name="Shape 6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50773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7" name="Shape 6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8233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7" name="Shape 6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45881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7" name="Shape 6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48957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7" name="Shape 6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16319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7" name="Shape 6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23078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7" name="Shape 6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48545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7" name="Shape 6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88015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Shape 63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37" name="Shape 63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5553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a:extLst>
            <a:ext uri="{FF2B5EF4-FFF2-40B4-BE49-F238E27FC236}">
              <a16:creationId xmlns:a16="http://schemas.microsoft.com/office/drawing/2014/main" id="{75056422-18B4-2C0D-5E99-A7C029D8F12F}"/>
            </a:ext>
          </a:extLst>
        </p:cNvPr>
        <p:cNvGrpSpPr/>
        <p:nvPr/>
      </p:nvGrpSpPr>
      <p:grpSpPr>
        <a:xfrm>
          <a:off x="0" y="0"/>
          <a:ext cx="0" cy="0"/>
          <a:chOff x="0" y="0"/>
          <a:chExt cx="0" cy="0"/>
        </a:xfrm>
      </p:grpSpPr>
      <p:sp>
        <p:nvSpPr>
          <p:cNvPr id="201" name="Shape 201">
            <a:extLst>
              <a:ext uri="{FF2B5EF4-FFF2-40B4-BE49-F238E27FC236}">
                <a16:creationId xmlns:a16="http://schemas.microsoft.com/office/drawing/2014/main" id="{FDF78A11-FF99-F1C8-F72B-02977F00A05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2" name="Shape 202">
            <a:extLst>
              <a:ext uri="{FF2B5EF4-FFF2-40B4-BE49-F238E27FC236}">
                <a16:creationId xmlns:a16="http://schemas.microsoft.com/office/drawing/2014/main" id="{4D286DF1-6E0F-4101-BAAF-B89DA8BE27D6}"/>
              </a:ext>
            </a:extLst>
          </p:cNvPr>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35840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Shape 654"/>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55" name="Shape 65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Shape 659"/>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60" name="Shape 66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Shape 664"/>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65" name="Shape 66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Shape 669"/>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70" name="Shape 67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Shape 76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67" name="Shape 76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Shape 771"/>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72" name="Shape 77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Shape 77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77" name="Shape 77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Shape 781"/>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82" name="Shape 78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7" name="Shape 6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2646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Shape 891"/>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92" name="Shape 89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2" name="Shape 21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7" name="Shape 19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7" name="Shape 26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2" name="Shape 22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2" name="Shape 24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ázdný" type="blank">
  <p:cSld name="BLANK">
    <p:spTree>
      <p:nvGrpSpPr>
        <p:cNvPr id="1" name="Shape 42"/>
        <p:cNvGrpSpPr/>
        <p:nvPr/>
      </p:nvGrpSpPr>
      <p:grpSpPr>
        <a:xfrm>
          <a:off x="0" y="0"/>
          <a:ext cx="0" cy="0"/>
          <a:chOff x="0" y="0"/>
          <a:chExt cx="0" cy="0"/>
        </a:xfrm>
      </p:grpSpPr>
      <p:sp>
        <p:nvSpPr>
          <p:cNvPr id="43" name="Shape 43"/>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4" name="Shape 44"/>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5" name="Shape 45"/>
          <p:cNvSpPr/>
          <p:nvPr/>
        </p:nvSpPr>
        <p:spPr>
          <a:xfrm rot="10800000" flipH="1">
            <a:off x="-4189" y="71437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 name="Shape 46"/>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b="0" i="0" u="none" strike="noStrike" cap="none">
                <a:solidFill>
                  <a:srgbClr val="FEFFFF"/>
                </a:solidFill>
                <a:latin typeface="Century Gothic"/>
                <a:ea typeface="Century Gothic"/>
                <a:cs typeface="Century Gothic"/>
                <a:sym typeface="Century Gothic"/>
              </a:defRPr>
            </a:lvl1pPr>
            <a:lvl2pPr marL="0" marR="0" lvl="1" indent="0" algn="r" rtl="0">
              <a:spcBef>
                <a:spcPts val="0"/>
              </a:spcBef>
              <a:buNone/>
              <a:defRPr sz="2000" b="0" i="0" u="none" strike="noStrike" cap="none">
                <a:solidFill>
                  <a:srgbClr val="FEFFFF"/>
                </a:solidFill>
                <a:latin typeface="Century Gothic"/>
                <a:ea typeface="Century Gothic"/>
                <a:cs typeface="Century Gothic"/>
                <a:sym typeface="Century Gothic"/>
              </a:defRPr>
            </a:lvl2pPr>
            <a:lvl3pPr marL="0" marR="0" lvl="2" indent="0" algn="r" rtl="0">
              <a:spcBef>
                <a:spcPts val="0"/>
              </a:spcBef>
              <a:buNone/>
              <a:defRPr sz="2000" b="0" i="0" u="none" strike="noStrike" cap="none">
                <a:solidFill>
                  <a:srgbClr val="FEFFFF"/>
                </a:solidFill>
                <a:latin typeface="Century Gothic"/>
                <a:ea typeface="Century Gothic"/>
                <a:cs typeface="Century Gothic"/>
                <a:sym typeface="Century Gothic"/>
              </a:defRPr>
            </a:lvl3pPr>
            <a:lvl4pPr marL="0" marR="0" lvl="3" indent="0" algn="r" rtl="0">
              <a:spcBef>
                <a:spcPts val="0"/>
              </a:spcBef>
              <a:buNone/>
              <a:defRPr sz="2000" b="0" i="0" u="none" strike="noStrike" cap="none">
                <a:solidFill>
                  <a:srgbClr val="FEFFFF"/>
                </a:solidFill>
                <a:latin typeface="Century Gothic"/>
                <a:ea typeface="Century Gothic"/>
                <a:cs typeface="Century Gothic"/>
                <a:sym typeface="Century Gothic"/>
              </a:defRPr>
            </a:lvl4pPr>
            <a:lvl5pPr marL="0" marR="0" lvl="4" indent="0" algn="r" rtl="0">
              <a:spcBef>
                <a:spcPts val="0"/>
              </a:spcBef>
              <a:buNone/>
              <a:defRPr sz="2000" b="0" i="0" u="none" strike="noStrike" cap="none">
                <a:solidFill>
                  <a:srgbClr val="FEFFFF"/>
                </a:solidFill>
                <a:latin typeface="Century Gothic"/>
                <a:ea typeface="Century Gothic"/>
                <a:cs typeface="Century Gothic"/>
                <a:sym typeface="Century Gothic"/>
              </a:defRPr>
            </a:lvl5pPr>
            <a:lvl6pPr marL="0" marR="0" lvl="5" indent="0" algn="r" rtl="0">
              <a:spcBef>
                <a:spcPts val="0"/>
              </a:spcBef>
              <a:buNone/>
              <a:defRPr sz="2000" b="0" i="0" u="none" strike="noStrike" cap="none">
                <a:solidFill>
                  <a:srgbClr val="FEFFFF"/>
                </a:solidFill>
                <a:latin typeface="Century Gothic"/>
                <a:ea typeface="Century Gothic"/>
                <a:cs typeface="Century Gothic"/>
                <a:sym typeface="Century Gothic"/>
              </a:defRPr>
            </a:lvl6pPr>
            <a:lvl7pPr marL="0" marR="0" lvl="6" indent="0" algn="r" rtl="0">
              <a:spcBef>
                <a:spcPts val="0"/>
              </a:spcBef>
              <a:buNone/>
              <a:defRPr sz="2000" b="0" i="0" u="none" strike="noStrike" cap="none">
                <a:solidFill>
                  <a:srgbClr val="FEFFFF"/>
                </a:solidFill>
                <a:latin typeface="Century Gothic"/>
                <a:ea typeface="Century Gothic"/>
                <a:cs typeface="Century Gothic"/>
                <a:sym typeface="Century Gothic"/>
              </a:defRPr>
            </a:lvl7pPr>
            <a:lvl8pPr marL="0" marR="0" lvl="7" indent="0" algn="r" rtl="0">
              <a:spcBef>
                <a:spcPts val="0"/>
              </a:spcBef>
              <a:buNone/>
              <a:defRPr sz="2000" b="0" i="0" u="none" strike="noStrike" cap="none">
                <a:solidFill>
                  <a:srgbClr val="FEFFFF"/>
                </a:solidFill>
                <a:latin typeface="Century Gothic"/>
                <a:ea typeface="Century Gothic"/>
                <a:cs typeface="Century Gothic"/>
                <a:sym typeface="Century Gothic"/>
              </a:defRPr>
            </a:lvl8pPr>
            <a:lvl9pPr marL="0" marR="0" lvl="8" indent="0" algn="r" rtl="0">
              <a:spcBef>
                <a:spcPts val="0"/>
              </a:spcBef>
              <a:buNone/>
              <a:defRPr sz="2000" b="0" i="0" u="none" strike="noStrike" cap="none">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ázev a popisek">
  <p:cSld name="Název a popisek">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2589212" y="609600"/>
            <a:ext cx="8915399" cy="311704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262626"/>
              </a:buClr>
              <a:buSzPts val="4800"/>
              <a:buFont typeface="Century Gothic"/>
              <a:buNone/>
              <a:defRPr sz="48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10" name="Shape 110"/>
          <p:cNvSpPr txBox="1">
            <a:spLocks noGrp="1"/>
          </p:cNvSpPr>
          <p:nvPr>
            <p:ph type="body" idx="1"/>
          </p:nvPr>
        </p:nvSpPr>
        <p:spPr>
          <a:xfrm>
            <a:off x="2589212" y="4354046"/>
            <a:ext cx="8915399" cy="1555864"/>
          </a:xfrm>
          <a:prstGeom prst="rect">
            <a:avLst/>
          </a:prstGeom>
          <a:noFill/>
          <a:ln>
            <a:noFill/>
          </a:ln>
        </p:spPr>
        <p:txBody>
          <a:bodyPr spcFirstLastPara="1" wrap="square" lIns="91425" tIns="91425" rIns="91425" bIns="91425" anchor="ctr" anchorCtr="0"/>
          <a:lstStyle>
            <a:lvl1pPr marL="457200" marR="0" lvl="0" indent="-228600" algn="l" rtl="0">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800"/>
              <a:buFont typeface="Noto Sans Symbols"/>
              <a:buNone/>
              <a:defRPr sz="1800" b="0" i="0" u="none" strike="noStrike" cap="none">
                <a:solidFill>
                  <a:srgbClr val="888888"/>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600"/>
              <a:buFont typeface="Noto Sans Symbols"/>
              <a:buNone/>
              <a:defRPr sz="1600" b="0" i="0" u="none" strike="noStrike" cap="none">
                <a:solidFill>
                  <a:srgbClr val="888888"/>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9pPr>
          </a:lstStyle>
          <a:p>
            <a:endParaRPr/>
          </a:p>
        </p:txBody>
      </p:sp>
      <p:sp>
        <p:nvSpPr>
          <p:cNvPr id="111" name="Shape 111"/>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2" name="Shape 112"/>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3" name="Shape 113"/>
          <p:cNvSpPr/>
          <p:nvPr/>
        </p:nvSpPr>
        <p:spPr>
          <a:xfrm rot="10800000" flipH="1">
            <a:off x="-4189" y="317817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4" name="Shape 114"/>
          <p:cNvSpPr txBox="1">
            <a:spLocks noGrp="1"/>
          </p:cNvSpPr>
          <p:nvPr>
            <p:ph type="sldNum" idx="12"/>
          </p:nvPr>
        </p:nvSpPr>
        <p:spPr>
          <a:xfrm>
            <a:off x="531812" y="3244139"/>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itace s popiskem">
  <p:cSld name="Citace s popiskem">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2849949" y="609600"/>
            <a:ext cx="8393926" cy="28956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262626"/>
              </a:buClr>
              <a:buSzPts val="4800"/>
              <a:buFont typeface="Century Gothic"/>
              <a:buNone/>
              <a:defRPr sz="48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17" name="Shape 117"/>
          <p:cNvSpPr txBox="1">
            <a:spLocks noGrp="1"/>
          </p:cNvSpPr>
          <p:nvPr>
            <p:ph type="body" idx="1"/>
          </p:nvPr>
        </p:nvSpPr>
        <p:spPr>
          <a:xfrm>
            <a:off x="3275012" y="3505200"/>
            <a:ext cx="7536554" cy="381000"/>
          </a:xfrm>
          <a:prstGeom prst="rect">
            <a:avLst/>
          </a:prstGeom>
          <a:noFill/>
          <a:ln>
            <a:noFill/>
          </a:ln>
        </p:spPr>
        <p:txBody>
          <a:bodyPr spcFirstLastPara="1" wrap="square" lIns="91425" tIns="91425" rIns="91425" bIns="91425" anchor="ctr" anchorCtr="0"/>
          <a:lstStyle>
            <a:lvl1pPr marL="457200" marR="0" lvl="0" indent="-228600" algn="l" rtl="0">
              <a:spcBef>
                <a:spcPts val="1000"/>
              </a:spcBef>
              <a:spcAft>
                <a:spcPts val="0"/>
              </a:spcAft>
              <a:buClr>
                <a:schemeClr val="accent1"/>
              </a:buClr>
              <a:buSzPts val="1600"/>
              <a:buFont typeface="Noto Sans Symbols"/>
              <a:buNone/>
              <a:defRPr sz="1600" b="0" i="0" u="none" strike="noStrike" cap="none">
                <a:solidFill>
                  <a:srgbClr val="7F7F7F"/>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400"/>
              <a:buFont typeface="Noto Sans Symbols"/>
              <a:buNone/>
              <a:defRPr sz="14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18" name="Shape 118"/>
          <p:cNvSpPr txBox="1">
            <a:spLocks noGrp="1"/>
          </p:cNvSpPr>
          <p:nvPr>
            <p:ph type="body" idx="2"/>
          </p:nvPr>
        </p:nvSpPr>
        <p:spPr>
          <a:xfrm>
            <a:off x="2589212" y="4354046"/>
            <a:ext cx="8915399" cy="1555864"/>
          </a:xfrm>
          <a:prstGeom prst="rect">
            <a:avLst/>
          </a:prstGeom>
          <a:noFill/>
          <a:ln>
            <a:noFill/>
          </a:ln>
        </p:spPr>
        <p:txBody>
          <a:bodyPr spcFirstLastPara="1" wrap="square" lIns="91425" tIns="91425" rIns="91425" bIns="91425" anchor="ctr" anchorCtr="0"/>
          <a:lstStyle>
            <a:lvl1pPr marL="457200" marR="0" lvl="0" indent="-228600" algn="l" rtl="0">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800"/>
              <a:buFont typeface="Noto Sans Symbols"/>
              <a:buNone/>
              <a:defRPr sz="1800" b="0" i="0" u="none" strike="noStrike" cap="none">
                <a:solidFill>
                  <a:srgbClr val="888888"/>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600"/>
              <a:buFont typeface="Noto Sans Symbols"/>
              <a:buNone/>
              <a:defRPr sz="1600" b="0" i="0" u="none" strike="noStrike" cap="none">
                <a:solidFill>
                  <a:srgbClr val="888888"/>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9pPr>
          </a:lstStyle>
          <a:p>
            <a:endParaRPr/>
          </a:p>
        </p:txBody>
      </p:sp>
      <p:sp>
        <p:nvSpPr>
          <p:cNvPr id="119" name="Shape 119"/>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0" name="Shape 120"/>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1" name="Shape 121"/>
          <p:cNvSpPr/>
          <p:nvPr/>
        </p:nvSpPr>
        <p:spPr>
          <a:xfrm rot="10800000" flipH="1">
            <a:off x="-4189" y="317817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2" name="Shape 122"/>
          <p:cNvSpPr txBox="1">
            <a:spLocks noGrp="1"/>
          </p:cNvSpPr>
          <p:nvPr>
            <p:ph type="sldNum" idx="12"/>
          </p:nvPr>
        </p:nvSpPr>
        <p:spPr>
          <a:xfrm>
            <a:off x="531812" y="3244139"/>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
        <p:nvSpPr>
          <p:cNvPr id="123" name="Shape 123"/>
          <p:cNvSpPr txBox="1"/>
          <p:nvPr/>
        </p:nvSpPr>
        <p:spPr>
          <a:xfrm>
            <a:off x="2467652" y="648005"/>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cs-CZ" sz="8000">
                <a:solidFill>
                  <a:schemeClr val="accent1"/>
                </a:solidFill>
                <a:latin typeface="Arial"/>
                <a:ea typeface="Arial"/>
                <a:cs typeface="Arial"/>
                <a:sym typeface="Arial"/>
              </a:rPr>
              <a:t>“</a:t>
            </a:r>
            <a:endParaRPr/>
          </a:p>
        </p:txBody>
      </p:sp>
      <p:sp>
        <p:nvSpPr>
          <p:cNvPr id="124" name="Shape 124"/>
          <p:cNvSpPr txBox="1"/>
          <p:nvPr/>
        </p:nvSpPr>
        <p:spPr>
          <a:xfrm>
            <a:off x="11114852" y="290530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cs-CZ" sz="8000">
                <a:solidFill>
                  <a:schemeClr val="accent1"/>
                </a:solidFill>
                <a:latin typeface="Arial"/>
                <a:ea typeface="Arial"/>
                <a:cs typeface="Arial"/>
                <a:sym typeface="Arial"/>
              </a:rPr>
              <a:t>”</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Jmenovka">
  <p:cSld name="Jmenovka">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2589213" y="2438400"/>
            <a:ext cx="8915400" cy="2724845"/>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rgbClr val="262626"/>
              </a:buClr>
              <a:buSzPts val="4800"/>
              <a:buFont typeface="Century Gothic"/>
              <a:buNone/>
              <a:defRPr sz="48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27" name="Shape 127"/>
          <p:cNvSpPr txBox="1">
            <a:spLocks noGrp="1"/>
          </p:cNvSpPr>
          <p:nvPr>
            <p:ph type="body" idx="1"/>
          </p:nvPr>
        </p:nvSpPr>
        <p:spPr>
          <a:xfrm>
            <a:off x="2589213" y="5181600"/>
            <a:ext cx="8915400" cy="729622"/>
          </a:xfrm>
          <a:prstGeom prst="rect">
            <a:avLst/>
          </a:prstGeom>
          <a:noFill/>
          <a:ln>
            <a:noFill/>
          </a:ln>
        </p:spPr>
        <p:txBody>
          <a:bodyPr spcFirstLastPara="1" wrap="square" lIns="91425" tIns="91425" rIns="91425" bIns="91425" anchor="t" anchorCtr="0"/>
          <a:lstStyle>
            <a:lvl1pPr marL="457200" marR="0" lvl="0" indent="-228600" algn="l" rtl="0">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28" name="Shape 128"/>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9" name="Shape 129"/>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0" name="Shape 130"/>
          <p:cNvSpPr/>
          <p:nvPr/>
        </p:nvSpPr>
        <p:spPr>
          <a:xfrm rot="10800000" flipH="1">
            <a:off x="-4189" y="491172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1" name="Shape 131"/>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Jmenovka s citací">
  <p:cSld name="Jmenovka s citací">
    <p:spTree>
      <p:nvGrpSpPr>
        <p:cNvPr id="1" name="Shape 132"/>
        <p:cNvGrpSpPr/>
        <p:nvPr/>
      </p:nvGrpSpPr>
      <p:grpSpPr>
        <a:xfrm>
          <a:off x="0" y="0"/>
          <a:ext cx="0" cy="0"/>
          <a:chOff x="0" y="0"/>
          <a:chExt cx="0" cy="0"/>
        </a:xfrm>
      </p:grpSpPr>
      <p:sp>
        <p:nvSpPr>
          <p:cNvPr id="133" name="Shape 133"/>
          <p:cNvSpPr txBox="1">
            <a:spLocks noGrp="1"/>
          </p:cNvSpPr>
          <p:nvPr>
            <p:ph type="title"/>
          </p:nvPr>
        </p:nvSpPr>
        <p:spPr>
          <a:xfrm>
            <a:off x="2849949" y="609600"/>
            <a:ext cx="8393926" cy="28956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262626"/>
              </a:buClr>
              <a:buSzPts val="4800"/>
              <a:buFont typeface="Century Gothic"/>
              <a:buNone/>
              <a:defRPr sz="48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34" name="Shape 134"/>
          <p:cNvSpPr txBox="1">
            <a:spLocks noGrp="1"/>
          </p:cNvSpPr>
          <p:nvPr>
            <p:ph type="body" idx="1"/>
          </p:nvPr>
        </p:nvSpPr>
        <p:spPr>
          <a:xfrm>
            <a:off x="2589212" y="4343400"/>
            <a:ext cx="8915400" cy="838200"/>
          </a:xfrm>
          <a:prstGeom prst="rect">
            <a:avLst/>
          </a:prstGeom>
          <a:noFill/>
          <a:ln>
            <a:noFill/>
          </a:ln>
        </p:spPr>
        <p:txBody>
          <a:bodyPr spcFirstLastPara="1" wrap="square" lIns="91425" tIns="91425" rIns="91425" bIns="91425" anchor="b" anchorCtr="0"/>
          <a:lstStyle>
            <a:lvl1pPr marL="457200" marR="0" lvl="0" indent="-228600" algn="l" rtl="0">
              <a:spcBef>
                <a:spcPts val="1000"/>
              </a:spcBef>
              <a:spcAft>
                <a:spcPts val="0"/>
              </a:spcAft>
              <a:buClr>
                <a:schemeClr val="accent1"/>
              </a:buClr>
              <a:buSzPts val="2400"/>
              <a:buFont typeface="Noto Sans Symbols"/>
              <a:buNone/>
              <a:defRPr sz="2400" b="0" i="0" u="none" strike="noStrike" cap="none">
                <a:solidFill>
                  <a:schemeClr val="accent1"/>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400"/>
              <a:buFont typeface="Noto Sans Symbols"/>
              <a:buNone/>
              <a:defRPr sz="14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35" name="Shape 135"/>
          <p:cNvSpPr txBox="1">
            <a:spLocks noGrp="1"/>
          </p:cNvSpPr>
          <p:nvPr>
            <p:ph type="body" idx="2"/>
          </p:nvPr>
        </p:nvSpPr>
        <p:spPr>
          <a:xfrm>
            <a:off x="2589213" y="5181600"/>
            <a:ext cx="8915400" cy="729622"/>
          </a:xfrm>
          <a:prstGeom prst="rect">
            <a:avLst/>
          </a:prstGeom>
          <a:noFill/>
          <a:ln>
            <a:noFill/>
          </a:ln>
        </p:spPr>
        <p:txBody>
          <a:bodyPr spcFirstLastPara="1" wrap="square" lIns="91425" tIns="91425" rIns="91425" bIns="91425" anchor="t" anchorCtr="0"/>
          <a:lstStyle>
            <a:lvl1pPr marL="457200" marR="0" lvl="0" indent="-228600" algn="l" rtl="0">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36" name="Shape 136"/>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7" name="Shape 137"/>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8" name="Shape 138"/>
          <p:cNvSpPr/>
          <p:nvPr/>
        </p:nvSpPr>
        <p:spPr>
          <a:xfrm rot="10800000" flipH="1">
            <a:off x="-4189" y="491172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9" name="Shape 139"/>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
        <p:nvSpPr>
          <p:cNvPr id="140" name="Shape 140"/>
          <p:cNvSpPr txBox="1"/>
          <p:nvPr/>
        </p:nvSpPr>
        <p:spPr>
          <a:xfrm>
            <a:off x="2467652" y="648005"/>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cs-CZ" sz="8000">
                <a:solidFill>
                  <a:schemeClr val="accent1"/>
                </a:solidFill>
                <a:latin typeface="Arial"/>
                <a:ea typeface="Arial"/>
                <a:cs typeface="Arial"/>
                <a:sym typeface="Arial"/>
              </a:rPr>
              <a:t>“</a:t>
            </a:r>
            <a:endParaRPr/>
          </a:p>
        </p:txBody>
      </p:sp>
      <p:sp>
        <p:nvSpPr>
          <p:cNvPr id="141" name="Shape 141"/>
          <p:cNvSpPr txBox="1"/>
          <p:nvPr/>
        </p:nvSpPr>
        <p:spPr>
          <a:xfrm>
            <a:off x="11114852" y="290530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cs-CZ" sz="8000">
                <a:solidFill>
                  <a:schemeClr val="accent1"/>
                </a:solidFill>
                <a:latin typeface="Arial"/>
                <a:ea typeface="Arial"/>
                <a:cs typeface="Arial"/>
                <a:sym typeface="Aria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ravda nebo nepravda">
  <p:cSld name="Pravda nebo nepravda">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2589212" y="627407"/>
            <a:ext cx="8915399" cy="288002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262626"/>
              </a:buClr>
              <a:buSzPts val="4800"/>
              <a:buFont typeface="Century Gothic"/>
              <a:buNone/>
              <a:defRPr sz="48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44" name="Shape 144"/>
          <p:cNvSpPr txBox="1">
            <a:spLocks noGrp="1"/>
          </p:cNvSpPr>
          <p:nvPr>
            <p:ph type="body" idx="1"/>
          </p:nvPr>
        </p:nvSpPr>
        <p:spPr>
          <a:xfrm>
            <a:off x="2589212" y="4343400"/>
            <a:ext cx="8915400" cy="838200"/>
          </a:xfrm>
          <a:prstGeom prst="rect">
            <a:avLst/>
          </a:prstGeom>
          <a:noFill/>
          <a:ln>
            <a:noFill/>
          </a:ln>
        </p:spPr>
        <p:txBody>
          <a:bodyPr spcFirstLastPara="1" wrap="square" lIns="91425" tIns="91425" rIns="91425" bIns="91425" anchor="b" anchorCtr="0"/>
          <a:lstStyle>
            <a:lvl1pPr marL="457200" marR="0" lvl="0" indent="-228600" algn="l" rtl="0">
              <a:spcBef>
                <a:spcPts val="1000"/>
              </a:spcBef>
              <a:spcAft>
                <a:spcPts val="0"/>
              </a:spcAft>
              <a:buClr>
                <a:schemeClr val="accent1"/>
              </a:buClr>
              <a:buSzPts val="2400"/>
              <a:buFont typeface="Noto Sans Symbols"/>
              <a:buNone/>
              <a:defRPr sz="2400" b="0" i="0" u="none" strike="noStrike" cap="none">
                <a:solidFill>
                  <a:schemeClr val="accent1"/>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400"/>
              <a:buFont typeface="Noto Sans Symbols"/>
              <a:buNone/>
              <a:defRPr sz="14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45" name="Shape 145"/>
          <p:cNvSpPr txBox="1">
            <a:spLocks noGrp="1"/>
          </p:cNvSpPr>
          <p:nvPr>
            <p:ph type="body" idx="2"/>
          </p:nvPr>
        </p:nvSpPr>
        <p:spPr>
          <a:xfrm>
            <a:off x="2589213" y="5181600"/>
            <a:ext cx="8915400" cy="729622"/>
          </a:xfrm>
          <a:prstGeom prst="rect">
            <a:avLst/>
          </a:prstGeom>
          <a:noFill/>
          <a:ln>
            <a:noFill/>
          </a:ln>
        </p:spPr>
        <p:txBody>
          <a:bodyPr spcFirstLastPara="1" wrap="square" lIns="91425" tIns="91425" rIns="91425" bIns="91425" anchor="t" anchorCtr="0"/>
          <a:lstStyle>
            <a:lvl1pPr marL="457200" marR="0" lvl="0" indent="-228600" algn="l" rtl="0">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46" name="Shape 146"/>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7" name="Shape 147"/>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8" name="Shape 148"/>
          <p:cNvSpPr/>
          <p:nvPr/>
        </p:nvSpPr>
        <p:spPr>
          <a:xfrm rot="10800000" flipH="1">
            <a:off x="-4189" y="491172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9" name="Shape 149"/>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adpis a svislý text" type="vertTx">
  <p:cSld name="VERTICAL_TEXT">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2592924" y="624110"/>
            <a:ext cx="8911687" cy="128089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52" name="Shape 152"/>
          <p:cNvSpPr txBox="1">
            <a:spLocks noGrp="1"/>
          </p:cNvSpPr>
          <p:nvPr>
            <p:ph type="body" idx="1"/>
          </p:nvPr>
        </p:nvSpPr>
        <p:spPr>
          <a:xfrm rot="5400000">
            <a:off x="5103812" y="-381000"/>
            <a:ext cx="3886200" cy="8915400"/>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53" name="Shape 153"/>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4" name="Shape 154"/>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5" name="Shape 155"/>
          <p:cNvSpPr/>
          <p:nvPr/>
        </p:nvSpPr>
        <p:spPr>
          <a:xfrm rot="10800000" flipH="1">
            <a:off x="-4189" y="71437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6" name="Shape 156"/>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vislý nadpis a text" type="vertTitleAndTx">
  <p:cSld name="VERTICAL_TITLE_AND_VERTICAL_TEXT">
    <p:spTree>
      <p:nvGrpSpPr>
        <p:cNvPr id="1" name="Shape 157"/>
        <p:cNvGrpSpPr/>
        <p:nvPr/>
      </p:nvGrpSpPr>
      <p:grpSpPr>
        <a:xfrm>
          <a:off x="0" y="0"/>
          <a:ext cx="0" cy="0"/>
          <a:chOff x="0" y="0"/>
          <a:chExt cx="0" cy="0"/>
        </a:xfrm>
      </p:grpSpPr>
      <p:sp>
        <p:nvSpPr>
          <p:cNvPr id="158" name="Shape 158"/>
          <p:cNvSpPr txBox="1">
            <a:spLocks noGrp="1"/>
          </p:cNvSpPr>
          <p:nvPr>
            <p:ph type="title"/>
          </p:nvPr>
        </p:nvSpPr>
        <p:spPr>
          <a:xfrm rot="5400000">
            <a:off x="7756704" y="2165513"/>
            <a:ext cx="5283817" cy="2207601"/>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59" name="Shape 159"/>
          <p:cNvSpPr txBox="1">
            <a:spLocks noGrp="1"/>
          </p:cNvSpPr>
          <p:nvPr>
            <p:ph type="body" idx="1"/>
          </p:nvPr>
        </p:nvSpPr>
        <p:spPr>
          <a:xfrm rot="5400000">
            <a:off x="3185803" y="30814"/>
            <a:ext cx="5283817" cy="6477000"/>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60" name="Shape 160"/>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61" name="Shape 161"/>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62" name="Shape 162"/>
          <p:cNvSpPr/>
          <p:nvPr/>
        </p:nvSpPr>
        <p:spPr>
          <a:xfrm rot="10800000" flipH="1">
            <a:off x="-4189" y="71437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3" name="Shape 163"/>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Úvodní snímek" type="title">
  <p:cSld name="TITLE">
    <p:spTree>
      <p:nvGrpSpPr>
        <p:cNvPr id="1" name="Shape 47"/>
        <p:cNvGrpSpPr/>
        <p:nvPr/>
      </p:nvGrpSpPr>
      <p:grpSpPr>
        <a:xfrm>
          <a:off x="0" y="0"/>
          <a:ext cx="0" cy="0"/>
          <a:chOff x="0" y="0"/>
          <a:chExt cx="0" cy="0"/>
        </a:xfrm>
      </p:grpSpPr>
      <p:sp>
        <p:nvSpPr>
          <p:cNvPr id="48" name="Shape 48"/>
          <p:cNvSpPr txBox="1">
            <a:spLocks noGrp="1"/>
          </p:cNvSpPr>
          <p:nvPr>
            <p:ph type="ctrTitle"/>
          </p:nvPr>
        </p:nvSpPr>
        <p:spPr>
          <a:xfrm>
            <a:off x="2589213" y="2514600"/>
            <a:ext cx="8915399" cy="2262781"/>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rgbClr val="262626"/>
              </a:buClr>
              <a:buSzPts val="5400"/>
              <a:buFont typeface="Century Gothic"/>
              <a:buNone/>
              <a:defRPr sz="54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49" name="Shape 49"/>
          <p:cNvSpPr txBox="1">
            <a:spLocks noGrp="1"/>
          </p:cNvSpPr>
          <p:nvPr>
            <p:ph type="subTitle" idx="1"/>
          </p:nvPr>
        </p:nvSpPr>
        <p:spPr>
          <a:xfrm>
            <a:off x="2589213" y="4777379"/>
            <a:ext cx="8915399" cy="1126283"/>
          </a:xfrm>
          <a:prstGeom prst="rect">
            <a:avLst/>
          </a:prstGeom>
          <a:noFill/>
          <a:ln>
            <a:noFill/>
          </a:ln>
        </p:spPr>
        <p:txBody>
          <a:bodyPr spcFirstLastPara="1" wrap="square" lIns="91425" tIns="91425" rIns="91425" bIns="91425" anchor="t" anchorCtr="0"/>
          <a:lstStyle>
            <a:lvl1pPr marR="0" lvl="0" algn="l" rtl="0">
              <a:spcBef>
                <a:spcPts val="1000"/>
              </a:spcBef>
              <a:spcAft>
                <a:spcPts val="0"/>
              </a:spcAft>
              <a:buClr>
                <a:schemeClr val="accent1"/>
              </a:buClr>
              <a:buSzPts val="1800"/>
              <a:buFont typeface="Noto Sans Symbols"/>
              <a:buNone/>
              <a:defRPr sz="1800" b="0" i="0" u="none" strike="noStrike" cap="none">
                <a:solidFill>
                  <a:srgbClr val="595959"/>
                </a:solidFill>
                <a:latin typeface="Century Gothic"/>
                <a:ea typeface="Century Gothic"/>
                <a:cs typeface="Century Gothic"/>
                <a:sym typeface="Century Gothic"/>
              </a:defRPr>
            </a:lvl1pPr>
            <a:lvl2pPr marR="0" lvl="1" algn="ctr" rtl="0">
              <a:spcBef>
                <a:spcPts val="1000"/>
              </a:spcBef>
              <a:spcAft>
                <a:spcPts val="0"/>
              </a:spcAft>
              <a:buClr>
                <a:schemeClr val="accent1"/>
              </a:buClr>
              <a:buSzPts val="1600"/>
              <a:buFont typeface="Noto Sans Symbols"/>
              <a:buNone/>
              <a:defRPr sz="1600" b="0" i="0" u="none" strike="noStrike" cap="none">
                <a:solidFill>
                  <a:srgbClr val="888888"/>
                </a:solidFill>
                <a:latin typeface="Century Gothic"/>
                <a:ea typeface="Century Gothic"/>
                <a:cs typeface="Century Gothic"/>
                <a:sym typeface="Century Gothic"/>
              </a:defRPr>
            </a:lvl2pPr>
            <a:lvl3pPr marR="0" lvl="2" algn="ctr"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3pPr>
            <a:lvl4pPr marR="0" lvl="3" algn="ctr" rtl="0">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4pPr>
            <a:lvl5pPr marR="0" lvl="4" algn="ctr" rtl="0">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5pPr>
            <a:lvl6pPr marR="0" lvl="5" algn="ctr" rtl="0">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6pPr>
            <a:lvl7pPr marR="0" lvl="6" algn="ctr" rtl="0">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7pPr>
            <a:lvl8pPr marR="0" lvl="7" algn="ctr" rtl="0">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8pPr>
            <a:lvl9pPr marR="0" lvl="8" algn="ctr" rtl="0">
              <a:spcBef>
                <a:spcPts val="1000"/>
              </a:spcBef>
              <a:spcAft>
                <a:spcPts val="0"/>
              </a:spcAft>
              <a:buClr>
                <a:schemeClr val="accent1"/>
              </a:buClr>
              <a:buSzPts val="1200"/>
              <a:buFont typeface="Noto Sans Symbols"/>
              <a:buNone/>
              <a:defRPr sz="1200" b="0" i="0" u="none" strike="noStrike" cap="none">
                <a:solidFill>
                  <a:srgbClr val="888888"/>
                </a:solidFill>
                <a:latin typeface="Century Gothic"/>
                <a:ea typeface="Century Gothic"/>
                <a:cs typeface="Century Gothic"/>
                <a:sym typeface="Century Gothic"/>
              </a:defRPr>
            </a:lvl9pPr>
          </a:lstStyle>
          <a:p>
            <a:endParaRPr/>
          </a:p>
        </p:txBody>
      </p:sp>
      <p:sp>
        <p:nvSpPr>
          <p:cNvPr id="50" name="Shape 50"/>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1" name="Shape 51"/>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2" name="Shape 52"/>
          <p:cNvSpPr/>
          <p:nvPr/>
        </p:nvSpPr>
        <p:spPr>
          <a:xfrm>
            <a:off x="0" y="4323810"/>
            <a:ext cx="1744652" cy="778589"/>
          </a:xfrm>
          <a:custGeom>
            <a:avLst/>
            <a:gdLst/>
            <a:ahLst/>
            <a:cxnLst/>
            <a:rect l="0" t="0" r="0" b="0"/>
            <a:pathLst>
              <a:path w="372" h="166" extrusionOk="0">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 name="Shape 53"/>
          <p:cNvSpPr txBox="1">
            <a:spLocks noGrp="1"/>
          </p:cNvSpPr>
          <p:nvPr>
            <p:ph type="sldNum" idx="12"/>
          </p:nvPr>
        </p:nvSpPr>
        <p:spPr>
          <a:xfrm>
            <a:off x="531812" y="4529540"/>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2592925" y="624110"/>
            <a:ext cx="8911687" cy="128089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56" name="Shape 56"/>
          <p:cNvSpPr txBox="1">
            <a:spLocks noGrp="1"/>
          </p:cNvSpPr>
          <p:nvPr>
            <p:ph type="body" idx="1"/>
          </p:nvPr>
        </p:nvSpPr>
        <p:spPr>
          <a:xfrm>
            <a:off x="2589212" y="2133600"/>
            <a:ext cx="8915400" cy="3777622"/>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57" name="Shape 57"/>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8" name="Shape 58"/>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9" name="Shape 59"/>
          <p:cNvSpPr/>
          <p:nvPr/>
        </p:nvSpPr>
        <p:spPr>
          <a:xfrm rot="10800000" flipH="1">
            <a:off x="-4189" y="71437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 name="Shape 60"/>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Záhlaví části" type="secHead">
  <p:cSld name="SECTION_HEADER">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2589212" y="2058750"/>
            <a:ext cx="8915399" cy="146880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rgbClr val="262626"/>
              </a:buClr>
              <a:buSzPts val="4000"/>
              <a:buFont typeface="Century Gothic"/>
              <a:buNone/>
              <a:defRPr sz="40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63" name="Shape 63"/>
          <p:cNvSpPr txBox="1">
            <a:spLocks noGrp="1"/>
          </p:cNvSpPr>
          <p:nvPr>
            <p:ph type="body" idx="1"/>
          </p:nvPr>
        </p:nvSpPr>
        <p:spPr>
          <a:xfrm>
            <a:off x="2589212" y="3530129"/>
            <a:ext cx="8915399" cy="860400"/>
          </a:xfrm>
          <a:prstGeom prst="rect">
            <a:avLst/>
          </a:prstGeom>
          <a:noFill/>
          <a:ln>
            <a:noFill/>
          </a:ln>
        </p:spPr>
        <p:txBody>
          <a:bodyPr spcFirstLastPara="1" wrap="square" lIns="91425" tIns="91425" rIns="91425" bIns="91425" anchor="t" anchorCtr="0"/>
          <a:lstStyle>
            <a:lvl1pPr marL="457200" marR="0" lvl="0" indent="-228600" algn="l" rtl="0">
              <a:spcBef>
                <a:spcPts val="1000"/>
              </a:spcBef>
              <a:spcAft>
                <a:spcPts val="0"/>
              </a:spcAft>
              <a:buClr>
                <a:schemeClr val="accent1"/>
              </a:buClr>
              <a:buSzPts val="2000"/>
              <a:buFont typeface="Noto Sans Symbols"/>
              <a:buNone/>
              <a:defRPr sz="2000" b="0" i="0" u="none" strike="noStrike" cap="none">
                <a:solidFill>
                  <a:srgbClr val="595959"/>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800"/>
              <a:buFont typeface="Noto Sans Symbols"/>
              <a:buNone/>
              <a:defRPr sz="1800" b="0" i="0" u="none" strike="noStrike" cap="none">
                <a:solidFill>
                  <a:srgbClr val="888888"/>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600"/>
              <a:buFont typeface="Noto Sans Symbols"/>
              <a:buNone/>
              <a:defRPr sz="1600" b="0" i="0" u="none" strike="noStrike" cap="none">
                <a:solidFill>
                  <a:srgbClr val="888888"/>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1400"/>
              <a:buFont typeface="Noto Sans Symbols"/>
              <a:buNone/>
              <a:defRPr sz="1400" b="0" i="0" u="none" strike="noStrike" cap="none">
                <a:solidFill>
                  <a:srgbClr val="888888"/>
                </a:solidFill>
                <a:latin typeface="Century Gothic"/>
                <a:ea typeface="Century Gothic"/>
                <a:cs typeface="Century Gothic"/>
                <a:sym typeface="Century Gothic"/>
              </a:defRPr>
            </a:lvl9pPr>
          </a:lstStyle>
          <a:p>
            <a:endParaRPr/>
          </a:p>
        </p:txBody>
      </p:sp>
      <p:sp>
        <p:nvSpPr>
          <p:cNvPr id="64" name="Shape 64"/>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5" name="Shape 65"/>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6" name="Shape 66"/>
          <p:cNvSpPr/>
          <p:nvPr/>
        </p:nvSpPr>
        <p:spPr>
          <a:xfrm rot="10800000" flipH="1">
            <a:off x="-4189" y="317817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7" name="Shape 67"/>
          <p:cNvSpPr txBox="1">
            <a:spLocks noGrp="1"/>
          </p:cNvSpPr>
          <p:nvPr>
            <p:ph type="sldNum" idx="12"/>
          </p:nvPr>
        </p:nvSpPr>
        <p:spPr>
          <a:xfrm>
            <a:off x="531812" y="3244139"/>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va obsahy" type="twoObj">
  <p:cSld name="TWO_OBJECTS">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2592924" y="624110"/>
            <a:ext cx="8911687" cy="128089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70" name="Shape 70"/>
          <p:cNvSpPr txBox="1">
            <a:spLocks noGrp="1"/>
          </p:cNvSpPr>
          <p:nvPr>
            <p:ph type="body" idx="1"/>
          </p:nvPr>
        </p:nvSpPr>
        <p:spPr>
          <a:xfrm>
            <a:off x="2589212" y="2133600"/>
            <a:ext cx="4313864" cy="3777622"/>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71" name="Shape 71"/>
          <p:cNvSpPr txBox="1">
            <a:spLocks noGrp="1"/>
          </p:cNvSpPr>
          <p:nvPr>
            <p:ph type="body" idx="2"/>
          </p:nvPr>
        </p:nvSpPr>
        <p:spPr>
          <a:xfrm>
            <a:off x="7190747" y="2126222"/>
            <a:ext cx="4313864" cy="3777622"/>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72" name="Shape 72"/>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3" name="Shape 73"/>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4" name="Shape 74"/>
          <p:cNvSpPr/>
          <p:nvPr/>
        </p:nvSpPr>
        <p:spPr>
          <a:xfrm rot="10800000" flipH="1">
            <a:off x="-4189" y="71437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5" name="Shape 75"/>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orovnání" type="twoTxTwoObj">
  <p:cSld name="TWO_OBJECTS_WITH_TEXT">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2592924" y="624110"/>
            <a:ext cx="8911687" cy="128089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78" name="Shape 78"/>
          <p:cNvSpPr txBox="1">
            <a:spLocks noGrp="1"/>
          </p:cNvSpPr>
          <p:nvPr>
            <p:ph type="body" idx="1"/>
          </p:nvPr>
        </p:nvSpPr>
        <p:spPr>
          <a:xfrm>
            <a:off x="2939373" y="1972703"/>
            <a:ext cx="3992732" cy="576262"/>
          </a:xfrm>
          <a:prstGeom prst="rect">
            <a:avLst/>
          </a:prstGeom>
          <a:noFill/>
          <a:ln>
            <a:noFill/>
          </a:ln>
        </p:spPr>
        <p:txBody>
          <a:bodyPr spcFirstLastPara="1" wrap="square" lIns="91425" tIns="91425" rIns="91425" bIns="91425" anchor="b" anchorCtr="0"/>
          <a:lstStyle>
            <a:lvl1pPr marL="457200" marR="0" lvl="0" indent="-228600" algn="l" rtl="0">
              <a:spcBef>
                <a:spcPts val="1000"/>
              </a:spcBef>
              <a:spcAft>
                <a:spcPts val="0"/>
              </a:spcAft>
              <a:buClr>
                <a:schemeClr val="accent1"/>
              </a:buClr>
              <a:buSzPts val="2400"/>
              <a:buFont typeface="Noto Sans Symbols"/>
              <a:buNone/>
              <a:defRPr sz="2400" b="0" i="0" u="none" strike="noStrike" cap="none">
                <a:solidFill>
                  <a:srgbClr val="3F3F3F"/>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2000"/>
              <a:buFont typeface="Noto Sans Symbols"/>
              <a:buNone/>
              <a:defRPr sz="2000" b="1"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800"/>
              <a:buFont typeface="Noto Sans Symbols"/>
              <a:buNone/>
              <a:defRPr sz="1800" b="1"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9pPr>
          </a:lstStyle>
          <a:p>
            <a:endParaRPr/>
          </a:p>
        </p:txBody>
      </p:sp>
      <p:sp>
        <p:nvSpPr>
          <p:cNvPr id="79" name="Shape 79"/>
          <p:cNvSpPr txBox="1">
            <a:spLocks noGrp="1"/>
          </p:cNvSpPr>
          <p:nvPr>
            <p:ph type="body" idx="2"/>
          </p:nvPr>
        </p:nvSpPr>
        <p:spPr>
          <a:xfrm>
            <a:off x="2589212" y="2548966"/>
            <a:ext cx="4342893" cy="3354060"/>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80" name="Shape 80"/>
          <p:cNvSpPr txBox="1">
            <a:spLocks noGrp="1"/>
          </p:cNvSpPr>
          <p:nvPr>
            <p:ph type="body" idx="3"/>
          </p:nvPr>
        </p:nvSpPr>
        <p:spPr>
          <a:xfrm>
            <a:off x="7506629" y="1969475"/>
            <a:ext cx="3999001" cy="576262"/>
          </a:xfrm>
          <a:prstGeom prst="rect">
            <a:avLst/>
          </a:prstGeom>
          <a:noFill/>
          <a:ln>
            <a:noFill/>
          </a:ln>
        </p:spPr>
        <p:txBody>
          <a:bodyPr spcFirstLastPara="1" wrap="square" lIns="91425" tIns="91425" rIns="91425" bIns="91425" anchor="b" anchorCtr="0"/>
          <a:lstStyle>
            <a:lvl1pPr marL="457200" marR="0" lvl="0" indent="-228600" algn="l" rtl="0">
              <a:spcBef>
                <a:spcPts val="1000"/>
              </a:spcBef>
              <a:spcAft>
                <a:spcPts val="0"/>
              </a:spcAft>
              <a:buClr>
                <a:schemeClr val="accent1"/>
              </a:buClr>
              <a:buSzPts val="2400"/>
              <a:buFont typeface="Noto Sans Symbols"/>
              <a:buNone/>
              <a:defRPr sz="2400" b="0" i="0" u="none" strike="noStrike" cap="none">
                <a:solidFill>
                  <a:srgbClr val="3F3F3F"/>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2000"/>
              <a:buFont typeface="Noto Sans Symbols"/>
              <a:buNone/>
              <a:defRPr sz="2000" b="1"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800"/>
              <a:buFont typeface="Noto Sans Symbols"/>
              <a:buNone/>
              <a:defRPr sz="1800" b="1"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1600"/>
              <a:buFont typeface="Noto Sans Symbols"/>
              <a:buNone/>
              <a:defRPr sz="1600" b="1" i="0" u="none" strike="noStrike" cap="none">
                <a:solidFill>
                  <a:srgbClr val="3F3F3F"/>
                </a:solidFill>
                <a:latin typeface="Century Gothic"/>
                <a:ea typeface="Century Gothic"/>
                <a:cs typeface="Century Gothic"/>
                <a:sym typeface="Century Gothic"/>
              </a:defRPr>
            </a:lvl9pPr>
          </a:lstStyle>
          <a:p>
            <a:endParaRPr/>
          </a:p>
        </p:txBody>
      </p:sp>
      <p:sp>
        <p:nvSpPr>
          <p:cNvPr id="81" name="Shape 81"/>
          <p:cNvSpPr txBox="1">
            <a:spLocks noGrp="1"/>
          </p:cNvSpPr>
          <p:nvPr>
            <p:ph type="body" idx="4"/>
          </p:nvPr>
        </p:nvSpPr>
        <p:spPr>
          <a:xfrm>
            <a:off x="7166957" y="2545738"/>
            <a:ext cx="4338674" cy="3354060"/>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82" name="Shape 82"/>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3" name="Shape 83"/>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4" name="Shape 84"/>
          <p:cNvSpPr/>
          <p:nvPr/>
        </p:nvSpPr>
        <p:spPr>
          <a:xfrm rot="10800000" flipH="1">
            <a:off x="-4189" y="71437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5" name="Shape 85"/>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ouze nadpis" type="titleOnly">
  <p:cSld name="TITLE_ONLY">
    <p:spTree>
      <p:nvGrpSpPr>
        <p:cNvPr id="1" name="Shape 86"/>
        <p:cNvGrpSpPr/>
        <p:nvPr/>
      </p:nvGrpSpPr>
      <p:grpSpPr>
        <a:xfrm>
          <a:off x="0" y="0"/>
          <a:ext cx="0" cy="0"/>
          <a:chOff x="0" y="0"/>
          <a:chExt cx="0" cy="0"/>
        </a:xfrm>
      </p:grpSpPr>
      <p:sp>
        <p:nvSpPr>
          <p:cNvPr id="87" name="Shape 87"/>
          <p:cNvSpPr txBox="1">
            <a:spLocks noGrp="1"/>
          </p:cNvSpPr>
          <p:nvPr>
            <p:ph type="title"/>
          </p:nvPr>
        </p:nvSpPr>
        <p:spPr>
          <a:xfrm>
            <a:off x="2592924" y="624110"/>
            <a:ext cx="8911687" cy="128089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88" name="Shape 88"/>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9" name="Shape 89"/>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0" name="Shape 90"/>
          <p:cNvSpPr/>
          <p:nvPr/>
        </p:nvSpPr>
        <p:spPr>
          <a:xfrm rot="10800000" flipH="1">
            <a:off x="-4189" y="71437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1" name="Shape 91"/>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bsah s titulkem" type="objTx">
  <p:cSld name="OBJECT_WITH_CAPTION_TEXT">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2589212" y="446088"/>
            <a:ext cx="3505199" cy="976312"/>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rgbClr val="262626"/>
              </a:buClr>
              <a:buSzPts val="2000"/>
              <a:buFont typeface="Century Gothic"/>
              <a:buNone/>
              <a:defRPr sz="20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94" name="Shape 94"/>
          <p:cNvSpPr txBox="1">
            <a:spLocks noGrp="1"/>
          </p:cNvSpPr>
          <p:nvPr>
            <p:ph type="body" idx="1"/>
          </p:nvPr>
        </p:nvSpPr>
        <p:spPr>
          <a:xfrm>
            <a:off x="6323012" y="446088"/>
            <a:ext cx="5181600" cy="5414963"/>
          </a:xfrm>
          <a:prstGeom prst="rect">
            <a:avLst/>
          </a:prstGeom>
          <a:noFill/>
          <a:ln>
            <a:noFill/>
          </a:ln>
        </p:spPr>
        <p:txBody>
          <a:bodyPr spcFirstLastPara="1" wrap="square" lIns="91425" tIns="91425" rIns="91425" bIns="91425" anchor="ctr"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95" name="Shape 95"/>
          <p:cNvSpPr txBox="1">
            <a:spLocks noGrp="1"/>
          </p:cNvSpPr>
          <p:nvPr>
            <p:ph type="body" idx="2"/>
          </p:nvPr>
        </p:nvSpPr>
        <p:spPr>
          <a:xfrm>
            <a:off x="2589212" y="1598613"/>
            <a:ext cx="3505199" cy="4262436"/>
          </a:xfrm>
          <a:prstGeom prst="rect">
            <a:avLst/>
          </a:prstGeom>
          <a:noFill/>
          <a:ln>
            <a:noFill/>
          </a:ln>
        </p:spPr>
        <p:txBody>
          <a:bodyPr spcFirstLastPara="1" wrap="square" lIns="91425" tIns="91425" rIns="91425" bIns="91425" anchor="t" anchorCtr="0"/>
          <a:lstStyle>
            <a:lvl1pPr marL="457200" marR="0" lvl="0" indent="-228600" algn="l" rtl="0">
              <a:spcBef>
                <a:spcPts val="1000"/>
              </a:spcBef>
              <a:spcAft>
                <a:spcPts val="0"/>
              </a:spcAft>
              <a:buClr>
                <a:schemeClr val="accent1"/>
              </a:buClr>
              <a:buSzPts val="1400"/>
              <a:buFont typeface="Noto Sans Symbols"/>
              <a:buNone/>
              <a:defRPr sz="1400" b="0" i="0" u="none" strike="noStrike" cap="none">
                <a:solidFill>
                  <a:srgbClr val="3F3F3F"/>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000"/>
              <a:buFont typeface="Noto Sans Symbols"/>
              <a:buNone/>
              <a:defRPr sz="10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96" name="Shape 96"/>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7" name="Shape 97"/>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8" name="Shape 98"/>
          <p:cNvSpPr/>
          <p:nvPr/>
        </p:nvSpPr>
        <p:spPr>
          <a:xfrm rot="10800000" flipH="1">
            <a:off x="-4189" y="71437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9" name="Shape 99"/>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brázek s titulkem" type="picTx">
  <p:cSld name="PICTURE_WITH_CAPTION_TEXT">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2589213" y="4800600"/>
            <a:ext cx="8915400" cy="566738"/>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rgbClr val="262626"/>
              </a:buClr>
              <a:buSzPts val="2400"/>
              <a:buFont typeface="Century Gothic"/>
              <a:buNone/>
              <a:defRPr sz="24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02" name="Shape 102"/>
          <p:cNvSpPr>
            <a:spLocks noGrp="1"/>
          </p:cNvSpPr>
          <p:nvPr>
            <p:ph type="pic" idx="2"/>
          </p:nvPr>
        </p:nvSpPr>
        <p:spPr>
          <a:xfrm>
            <a:off x="2589212" y="634965"/>
            <a:ext cx="8915400" cy="3854970"/>
          </a:xfrm>
          <a:prstGeom prst="rect">
            <a:avLst/>
          </a:prstGeom>
          <a:noFill/>
          <a:ln>
            <a:noFill/>
          </a:ln>
        </p:spPr>
        <p:txBody>
          <a:bodyPr spcFirstLastPara="1" wrap="square" lIns="91425" tIns="91425" rIns="91425" bIns="91425" anchor="t" anchorCtr="0"/>
          <a:lstStyle>
            <a:lvl1pPr marR="0" lvl="0" algn="ctr"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1pPr>
            <a:lvl2pPr marR="0" lvl="1"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2pPr>
            <a:lvl3pPr marR="0" lvl="2"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3pPr>
            <a:lvl4pPr marR="0" lvl="3"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4pPr>
            <a:lvl5pPr marR="0" lvl="4"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5pPr>
            <a:lvl6pPr marR="0" lvl="5"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6pPr>
            <a:lvl7pPr marR="0" lvl="6"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7pPr>
            <a:lvl8pPr marR="0" lvl="7"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8pPr>
            <a:lvl9pPr marR="0" lvl="8"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103" name="Shape 103"/>
          <p:cNvSpPr txBox="1">
            <a:spLocks noGrp="1"/>
          </p:cNvSpPr>
          <p:nvPr>
            <p:ph type="body" idx="1"/>
          </p:nvPr>
        </p:nvSpPr>
        <p:spPr>
          <a:xfrm>
            <a:off x="2589213" y="5367338"/>
            <a:ext cx="8915400" cy="493712"/>
          </a:xfrm>
          <a:prstGeom prst="rect">
            <a:avLst/>
          </a:prstGeom>
          <a:noFill/>
          <a:ln>
            <a:noFill/>
          </a:ln>
        </p:spPr>
        <p:txBody>
          <a:bodyPr spcFirstLastPara="1" wrap="square" lIns="91425" tIns="91425" rIns="91425" bIns="91425" anchor="t" anchorCtr="0"/>
          <a:lstStyle>
            <a:lvl1pPr marL="457200" marR="0" lvl="0"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1pPr>
            <a:lvl2pPr marL="914400" marR="0" lvl="1" indent="-228600" algn="l" rtl="0">
              <a:spcBef>
                <a:spcPts val="1000"/>
              </a:spcBef>
              <a:spcAft>
                <a:spcPts val="0"/>
              </a:spcAft>
              <a:buClr>
                <a:schemeClr val="accent1"/>
              </a:buClr>
              <a:buSzPts val="1200"/>
              <a:buFont typeface="Noto Sans Symbols"/>
              <a:buNone/>
              <a:defRPr sz="1200" b="0" i="0" u="none" strike="noStrike" cap="none">
                <a:solidFill>
                  <a:srgbClr val="3F3F3F"/>
                </a:solidFill>
                <a:latin typeface="Century Gothic"/>
                <a:ea typeface="Century Gothic"/>
                <a:cs typeface="Century Gothic"/>
                <a:sym typeface="Century Gothic"/>
              </a:defRPr>
            </a:lvl2pPr>
            <a:lvl3pPr marL="1371600" marR="0" lvl="2" indent="-228600" algn="l" rtl="0">
              <a:spcBef>
                <a:spcPts val="1000"/>
              </a:spcBef>
              <a:spcAft>
                <a:spcPts val="0"/>
              </a:spcAft>
              <a:buClr>
                <a:schemeClr val="accent1"/>
              </a:buClr>
              <a:buSzPts val="1000"/>
              <a:buFont typeface="Noto Sans Symbols"/>
              <a:buNone/>
              <a:defRPr sz="1000" b="0" i="0" u="none" strike="noStrike" cap="none">
                <a:solidFill>
                  <a:srgbClr val="3F3F3F"/>
                </a:solidFill>
                <a:latin typeface="Century Gothic"/>
                <a:ea typeface="Century Gothic"/>
                <a:cs typeface="Century Gothic"/>
                <a:sym typeface="Century Gothic"/>
              </a:defRPr>
            </a:lvl3pPr>
            <a:lvl4pPr marL="1828800" marR="0" lvl="3"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4pPr>
            <a:lvl5pPr marL="2286000" marR="0" lvl="4"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5pPr>
            <a:lvl6pPr marL="2743200" marR="0" lvl="5"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6pPr>
            <a:lvl7pPr marL="3200400" marR="0" lvl="6"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7pPr>
            <a:lvl8pPr marL="3657600" marR="0" lvl="7"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8pPr>
            <a:lvl9pPr marL="4114800" marR="0" lvl="8" indent="-228600" algn="l" rtl="0">
              <a:spcBef>
                <a:spcPts val="1000"/>
              </a:spcBef>
              <a:spcAft>
                <a:spcPts val="0"/>
              </a:spcAft>
              <a:buClr>
                <a:schemeClr val="accent1"/>
              </a:buClr>
              <a:buSzPts val="900"/>
              <a:buFont typeface="Noto Sans Symbols"/>
              <a:buNone/>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104" name="Shape 104"/>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5" name="Shape 105"/>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6" name="Shape 106"/>
          <p:cNvSpPr/>
          <p:nvPr/>
        </p:nvSpPr>
        <p:spPr>
          <a:xfrm rot="10800000" flipH="1">
            <a:off x="-4189" y="4911725"/>
            <a:ext cx="1588527" cy="507297"/>
          </a:xfrm>
          <a:custGeom>
            <a:avLst/>
            <a:gdLst/>
            <a:ahLst/>
            <a:cxnLst/>
            <a:rect l="0" t="0" r="0" b="0"/>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7" name="Shape 107"/>
          <p:cNvSpPr txBox="1">
            <a:spLocks noGrp="1"/>
          </p:cNvSpPr>
          <p:nvPr>
            <p:ph type="sldNum" idx="12"/>
          </p:nvPr>
        </p:nvSpPr>
        <p:spPr>
          <a:xfrm>
            <a:off x="531812" y="4983087"/>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a:solidFill>
                  <a:srgbClr val="FEFFFF"/>
                </a:solidFill>
                <a:latin typeface="Century Gothic"/>
                <a:ea typeface="Century Gothic"/>
                <a:cs typeface="Century Gothic"/>
                <a:sym typeface="Century Gothic"/>
              </a:defRPr>
            </a:lvl1pPr>
            <a:lvl2pPr marL="0" marR="0" lvl="1" indent="0" algn="r" rtl="0">
              <a:spcBef>
                <a:spcPts val="0"/>
              </a:spcBef>
              <a:buNone/>
              <a:defRPr sz="2000">
                <a:solidFill>
                  <a:srgbClr val="FEFFFF"/>
                </a:solidFill>
                <a:latin typeface="Century Gothic"/>
                <a:ea typeface="Century Gothic"/>
                <a:cs typeface="Century Gothic"/>
                <a:sym typeface="Century Gothic"/>
              </a:defRPr>
            </a:lvl2pPr>
            <a:lvl3pPr marL="0" marR="0" lvl="2" indent="0" algn="r" rtl="0">
              <a:spcBef>
                <a:spcPts val="0"/>
              </a:spcBef>
              <a:buNone/>
              <a:defRPr sz="2000">
                <a:solidFill>
                  <a:srgbClr val="FEFFFF"/>
                </a:solidFill>
                <a:latin typeface="Century Gothic"/>
                <a:ea typeface="Century Gothic"/>
                <a:cs typeface="Century Gothic"/>
                <a:sym typeface="Century Gothic"/>
              </a:defRPr>
            </a:lvl3pPr>
            <a:lvl4pPr marL="0" marR="0" lvl="3" indent="0" algn="r" rtl="0">
              <a:spcBef>
                <a:spcPts val="0"/>
              </a:spcBef>
              <a:buNone/>
              <a:defRPr sz="2000">
                <a:solidFill>
                  <a:srgbClr val="FEFFFF"/>
                </a:solidFill>
                <a:latin typeface="Century Gothic"/>
                <a:ea typeface="Century Gothic"/>
                <a:cs typeface="Century Gothic"/>
                <a:sym typeface="Century Gothic"/>
              </a:defRPr>
            </a:lvl4pPr>
            <a:lvl5pPr marL="0" marR="0" lvl="4" indent="0" algn="r" rtl="0">
              <a:spcBef>
                <a:spcPts val="0"/>
              </a:spcBef>
              <a:buNone/>
              <a:defRPr sz="2000">
                <a:solidFill>
                  <a:srgbClr val="FEFFFF"/>
                </a:solidFill>
                <a:latin typeface="Century Gothic"/>
                <a:ea typeface="Century Gothic"/>
                <a:cs typeface="Century Gothic"/>
                <a:sym typeface="Century Gothic"/>
              </a:defRPr>
            </a:lvl5pPr>
            <a:lvl6pPr marL="0" marR="0" lvl="5" indent="0" algn="r" rtl="0">
              <a:spcBef>
                <a:spcPts val="0"/>
              </a:spcBef>
              <a:buNone/>
              <a:defRPr sz="2000">
                <a:solidFill>
                  <a:srgbClr val="FEFFFF"/>
                </a:solidFill>
                <a:latin typeface="Century Gothic"/>
                <a:ea typeface="Century Gothic"/>
                <a:cs typeface="Century Gothic"/>
                <a:sym typeface="Century Gothic"/>
              </a:defRPr>
            </a:lvl6pPr>
            <a:lvl7pPr marL="0" marR="0" lvl="6" indent="0" algn="r" rtl="0">
              <a:spcBef>
                <a:spcPts val="0"/>
              </a:spcBef>
              <a:buNone/>
              <a:defRPr sz="2000">
                <a:solidFill>
                  <a:srgbClr val="FEFFFF"/>
                </a:solidFill>
                <a:latin typeface="Century Gothic"/>
                <a:ea typeface="Century Gothic"/>
                <a:cs typeface="Century Gothic"/>
                <a:sym typeface="Century Gothic"/>
              </a:defRPr>
            </a:lvl7pPr>
            <a:lvl8pPr marL="0" marR="0" lvl="7" indent="0" algn="r" rtl="0">
              <a:spcBef>
                <a:spcPts val="0"/>
              </a:spcBef>
              <a:buNone/>
              <a:defRPr sz="2000">
                <a:solidFill>
                  <a:srgbClr val="FEFFFF"/>
                </a:solidFill>
                <a:latin typeface="Century Gothic"/>
                <a:ea typeface="Century Gothic"/>
                <a:cs typeface="Century Gothic"/>
                <a:sym typeface="Century Gothic"/>
              </a:defRPr>
            </a:lvl8pPr>
            <a:lvl9pPr marL="0" marR="0" lvl="8" indent="0" algn="r" rtl="0">
              <a:spcBef>
                <a:spcPts val="0"/>
              </a:spcBef>
              <a:buNone/>
              <a:defRPr sz="2000">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DE6C3"/>
            </a:gs>
          </a:gsLst>
          <a:path path="circle">
            <a:fillToRect r="100000" b="100000"/>
          </a:path>
          <a:tileRect l="-100000" t="-100000"/>
        </a:gradFill>
        <a:effectLst/>
      </p:bgPr>
    </p:bg>
    <p:spTree>
      <p:nvGrpSpPr>
        <p:cNvPr id="1" name="Shape 9"/>
        <p:cNvGrpSpPr/>
        <p:nvPr/>
      </p:nvGrpSpPr>
      <p:grpSpPr>
        <a:xfrm>
          <a:off x="0" y="0"/>
          <a:ext cx="0" cy="0"/>
          <a:chOff x="0" y="0"/>
          <a:chExt cx="0" cy="0"/>
        </a:xfrm>
      </p:grpSpPr>
      <p:grpSp>
        <p:nvGrpSpPr>
          <p:cNvPr id="10" name="Shape 10"/>
          <p:cNvGrpSpPr/>
          <p:nvPr/>
        </p:nvGrpSpPr>
        <p:grpSpPr>
          <a:xfrm>
            <a:off x="1" y="228600"/>
            <a:ext cx="2851516" cy="6638628"/>
            <a:chOff x="2487613" y="285750"/>
            <a:chExt cx="2428875" cy="5654676"/>
          </a:xfrm>
        </p:grpSpPr>
        <p:sp>
          <p:nvSpPr>
            <p:cNvPr id="11" name="Shape 11"/>
            <p:cNvSpPr/>
            <p:nvPr/>
          </p:nvSpPr>
          <p:spPr>
            <a:xfrm>
              <a:off x="2487613" y="2284413"/>
              <a:ext cx="85725" cy="533400"/>
            </a:xfrm>
            <a:custGeom>
              <a:avLst/>
              <a:gdLst/>
              <a:ahLst/>
              <a:cxnLst/>
              <a:rect l="0" t="0" r="0" b="0"/>
              <a:pathLst>
                <a:path w="22" h="136" extrusionOk="0">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12"/>
            <p:cNvSpPr/>
            <p:nvPr/>
          </p:nvSpPr>
          <p:spPr>
            <a:xfrm>
              <a:off x="2597151" y="2779713"/>
              <a:ext cx="550863" cy="1978025"/>
            </a:xfrm>
            <a:custGeom>
              <a:avLst/>
              <a:gdLst/>
              <a:ahLst/>
              <a:cxnLst/>
              <a:rect l="0" t="0" r="0" b="0"/>
              <a:pathLst>
                <a:path w="140" h="504" extrusionOk="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 name="Shape 13"/>
            <p:cNvSpPr/>
            <p:nvPr/>
          </p:nvSpPr>
          <p:spPr>
            <a:xfrm>
              <a:off x="3175001" y="4730750"/>
              <a:ext cx="519113" cy="1209675"/>
            </a:xfrm>
            <a:custGeom>
              <a:avLst/>
              <a:gdLst/>
              <a:ahLst/>
              <a:cxnLst/>
              <a:rect l="0" t="0" r="0" b="0"/>
              <a:pathLst>
                <a:path w="132" h="308" extrusionOk="0">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 name="Shape 14"/>
            <p:cNvSpPr/>
            <p:nvPr/>
          </p:nvSpPr>
          <p:spPr>
            <a:xfrm>
              <a:off x="3305176" y="5630863"/>
              <a:ext cx="146050" cy="309563"/>
            </a:xfrm>
            <a:custGeom>
              <a:avLst/>
              <a:gdLst/>
              <a:ahLst/>
              <a:cxnLst/>
              <a:rect l="0" t="0" r="0" b="0"/>
              <a:pathLst>
                <a:path w="37" h="79" extrusionOk="0">
                  <a:moveTo>
                    <a:pt x="28" y="79"/>
                  </a:moveTo>
                  <a:cubicBezTo>
                    <a:pt x="37" y="79"/>
                    <a:pt x="37" y="79"/>
                    <a:pt x="37" y="79"/>
                  </a:cubicBezTo>
                  <a:cubicBezTo>
                    <a:pt x="24" y="53"/>
                    <a:pt x="12" y="27"/>
                    <a:pt x="0" y="0"/>
                  </a:cubicBezTo>
                  <a:cubicBezTo>
                    <a:pt x="8" y="27"/>
                    <a:pt x="17" y="53"/>
                    <a:pt x="28" y="79"/>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Shape 15"/>
            <p:cNvSpPr/>
            <p:nvPr/>
          </p:nvSpPr>
          <p:spPr>
            <a:xfrm>
              <a:off x="2573338" y="2817813"/>
              <a:ext cx="700088" cy="2835275"/>
            </a:xfrm>
            <a:custGeom>
              <a:avLst/>
              <a:gdLst/>
              <a:ahLst/>
              <a:cxnLst/>
              <a:rect l="0" t="0" r="0" b="0"/>
              <a:pathLst>
                <a:path w="178" h="722" extrusionOk="0">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16"/>
            <p:cNvSpPr/>
            <p:nvPr/>
          </p:nvSpPr>
          <p:spPr>
            <a:xfrm>
              <a:off x="2506663" y="285750"/>
              <a:ext cx="90488" cy="2493963"/>
            </a:xfrm>
            <a:custGeom>
              <a:avLst/>
              <a:gdLst/>
              <a:ahLst/>
              <a:cxnLst/>
              <a:rect l="0" t="0" r="0" b="0"/>
              <a:pathLst>
                <a:path w="23" h="635" extrusionOk="0">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17"/>
            <p:cNvSpPr/>
            <p:nvPr/>
          </p:nvSpPr>
          <p:spPr>
            <a:xfrm>
              <a:off x="2554288" y="2598738"/>
              <a:ext cx="66675" cy="420688"/>
            </a:xfrm>
            <a:custGeom>
              <a:avLst/>
              <a:gdLst/>
              <a:ahLst/>
              <a:cxnLst/>
              <a:rect l="0" t="0" r="0" b="0"/>
              <a:pathLst>
                <a:path w="17" h="107" extrusionOk="0">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 name="Shape 18"/>
            <p:cNvSpPr/>
            <p:nvPr/>
          </p:nvSpPr>
          <p:spPr>
            <a:xfrm>
              <a:off x="3143251" y="4757738"/>
              <a:ext cx="161925" cy="873125"/>
            </a:xfrm>
            <a:custGeom>
              <a:avLst/>
              <a:gdLst/>
              <a:ahLst/>
              <a:cxnLst/>
              <a:rect l="0" t="0" r="0" b="0"/>
              <a:pathLst>
                <a:path w="41" h="222" extrusionOk="0">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 name="Shape 19"/>
            <p:cNvSpPr/>
            <p:nvPr/>
          </p:nvSpPr>
          <p:spPr>
            <a:xfrm>
              <a:off x="3148013" y="1282700"/>
              <a:ext cx="1768475" cy="3448050"/>
            </a:xfrm>
            <a:custGeom>
              <a:avLst/>
              <a:gdLst/>
              <a:ahLst/>
              <a:cxnLst/>
              <a:rect l="0" t="0" r="0" b="0"/>
              <a:pathLst>
                <a:path w="450" h="878" extrusionOk="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 name="Shape 20"/>
            <p:cNvSpPr/>
            <p:nvPr/>
          </p:nvSpPr>
          <p:spPr>
            <a:xfrm>
              <a:off x="3273426" y="5653088"/>
              <a:ext cx="138113" cy="287338"/>
            </a:xfrm>
            <a:custGeom>
              <a:avLst/>
              <a:gdLst/>
              <a:ahLst/>
              <a:cxnLst/>
              <a:rect l="0" t="0" r="0" b="0"/>
              <a:pathLst>
                <a:path w="35" h="73" extrusionOk="0">
                  <a:moveTo>
                    <a:pt x="0" y="0"/>
                  </a:moveTo>
                  <a:cubicBezTo>
                    <a:pt x="7" y="24"/>
                    <a:pt x="16" y="49"/>
                    <a:pt x="26" y="73"/>
                  </a:cubicBezTo>
                  <a:cubicBezTo>
                    <a:pt x="35" y="73"/>
                    <a:pt x="35" y="73"/>
                    <a:pt x="35" y="73"/>
                  </a:cubicBezTo>
                  <a:cubicBezTo>
                    <a:pt x="23" y="49"/>
                    <a:pt x="11" y="24"/>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 name="Shape 21"/>
            <p:cNvSpPr/>
            <p:nvPr/>
          </p:nvSpPr>
          <p:spPr>
            <a:xfrm>
              <a:off x="3143251" y="4656138"/>
              <a:ext cx="31750" cy="188913"/>
            </a:xfrm>
            <a:custGeom>
              <a:avLst/>
              <a:gdLst/>
              <a:ahLst/>
              <a:cxnLst/>
              <a:rect l="0" t="0" r="0" b="0"/>
              <a:pathLst>
                <a:path w="8" h="48" extrusionOk="0">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 name="Shape 22"/>
            <p:cNvSpPr/>
            <p:nvPr/>
          </p:nvSpPr>
          <p:spPr>
            <a:xfrm>
              <a:off x="3211513" y="5410200"/>
              <a:ext cx="203200" cy="530225"/>
            </a:xfrm>
            <a:custGeom>
              <a:avLst/>
              <a:gdLst/>
              <a:ahLst/>
              <a:cxnLst/>
              <a:rect l="0" t="0" r="0" b="0"/>
              <a:pathLst>
                <a:path w="52" h="135" extrusionOk="0">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23" name="Shape 23"/>
          <p:cNvGrpSpPr/>
          <p:nvPr/>
        </p:nvGrpSpPr>
        <p:grpSpPr>
          <a:xfrm>
            <a:off x="27222" y="-786"/>
            <a:ext cx="2356674" cy="6854039"/>
            <a:chOff x="6627813" y="194833"/>
            <a:chExt cx="1952625" cy="5678918"/>
          </a:xfrm>
        </p:grpSpPr>
        <p:sp>
          <p:nvSpPr>
            <p:cNvPr id="24" name="Shape 24"/>
            <p:cNvSpPr/>
            <p:nvPr/>
          </p:nvSpPr>
          <p:spPr>
            <a:xfrm>
              <a:off x="6627813" y="194833"/>
              <a:ext cx="409575" cy="3646488"/>
            </a:xfrm>
            <a:custGeom>
              <a:avLst/>
              <a:gdLst/>
              <a:ahLst/>
              <a:cxnLst/>
              <a:rect l="0" t="0" r="0" b="0"/>
              <a:pathLst>
                <a:path w="103" h="920" extrusionOk="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 name="Shape 25"/>
            <p:cNvSpPr/>
            <p:nvPr/>
          </p:nvSpPr>
          <p:spPr>
            <a:xfrm>
              <a:off x="7061201" y="3771900"/>
              <a:ext cx="350838" cy="1309688"/>
            </a:xfrm>
            <a:custGeom>
              <a:avLst/>
              <a:gdLst/>
              <a:ahLst/>
              <a:cxnLst/>
              <a:rect l="0" t="0" r="0" b="0"/>
              <a:pathLst>
                <a:path w="88" h="330" extrusionOk="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 name="Shape 26"/>
            <p:cNvSpPr/>
            <p:nvPr/>
          </p:nvSpPr>
          <p:spPr>
            <a:xfrm>
              <a:off x="7439026" y="5053013"/>
              <a:ext cx="357188" cy="820738"/>
            </a:xfrm>
            <a:custGeom>
              <a:avLst/>
              <a:gdLst/>
              <a:ahLst/>
              <a:cxnLst/>
              <a:rect l="0" t="0" r="0" b="0"/>
              <a:pathLst>
                <a:path w="90" h="207" extrusionOk="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 name="Shape 27"/>
            <p:cNvSpPr/>
            <p:nvPr/>
          </p:nvSpPr>
          <p:spPr>
            <a:xfrm>
              <a:off x="7037388" y="3811588"/>
              <a:ext cx="457200" cy="1852613"/>
            </a:xfrm>
            <a:custGeom>
              <a:avLst/>
              <a:gdLst/>
              <a:ahLst/>
              <a:cxnLst/>
              <a:rect l="0" t="0" r="0" b="0"/>
              <a:pathLst>
                <a:path w="115" h="467" extrusionOk="0">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 name="Shape 28"/>
            <p:cNvSpPr/>
            <p:nvPr/>
          </p:nvSpPr>
          <p:spPr>
            <a:xfrm>
              <a:off x="6992938" y="1263650"/>
              <a:ext cx="144463" cy="2508250"/>
            </a:xfrm>
            <a:custGeom>
              <a:avLst/>
              <a:gdLst/>
              <a:ahLst/>
              <a:cxnLst/>
              <a:rect l="0" t="0" r="0" b="0"/>
              <a:pathLst>
                <a:path w="36" h="633" extrusionOk="0">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 name="Shape 29"/>
            <p:cNvSpPr/>
            <p:nvPr/>
          </p:nvSpPr>
          <p:spPr>
            <a:xfrm>
              <a:off x="7526338" y="5640388"/>
              <a:ext cx="111125" cy="233363"/>
            </a:xfrm>
            <a:custGeom>
              <a:avLst/>
              <a:gdLst/>
              <a:ahLst/>
              <a:cxnLst/>
              <a:rect l="0" t="0" r="0" b="0"/>
              <a:pathLst>
                <a:path w="28" h="59" extrusionOk="0">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0" name="Shape 30"/>
            <p:cNvSpPr/>
            <p:nvPr/>
          </p:nvSpPr>
          <p:spPr>
            <a:xfrm>
              <a:off x="7021513" y="3598863"/>
              <a:ext cx="68263" cy="423863"/>
            </a:xfrm>
            <a:custGeom>
              <a:avLst/>
              <a:gdLst/>
              <a:ahLst/>
              <a:cxnLst/>
              <a:rect l="0" t="0" r="0" b="0"/>
              <a:pathLst>
                <a:path w="17" h="107" extrusionOk="0">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 name="Shape 31"/>
            <p:cNvSpPr/>
            <p:nvPr/>
          </p:nvSpPr>
          <p:spPr>
            <a:xfrm>
              <a:off x="7412038" y="2801938"/>
              <a:ext cx="1168400" cy="2251075"/>
            </a:xfrm>
            <a:custGeom>
              <a:avLst/>
              <a:gdLst/>
              <a:ahLst/>
              <a:cxnLst/>
              <a:rect l="0" t="0" r="0" b="0"/>
              <a:pathLst>
                <a:path w="294" h="568" extrusionOk="0">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 name="Shape 32"/>
            <p:cNvSpPr/>
            <p:nvPr/>
          </p:nvSpPr>
          <p:spPr>
            <a:xfrm>
              <a:off x="7494588" y="5664200"/>
              <a:ext cx="100013" cy="209550"/>
            </a:xfrm>
            <a:custGeom>
              <a:avLst/>
              <a:gdLst/>
              <a:ahLst/>
              <a:cxnLst/>
              <a:rect l="0" t="0" r="0" b="0"/>
              <a:pathLst>
                <a:path w="25" h="53" extrusionOk="0">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 name="Shape 33"/>
            <p:cNvSpPr/>
            <p:nvPr/>
          </p:nvSpPr>
          <p:spPr>
            <a:xfrm>
              <a:off x="7412038" y="5081588"/>
              <a:ext cx="114300" cy="558800"/>
            </a:xfrm>
            <a:custGeom>
              <a:avLst/>
              <a:gdLst/>
              <a:ahLst/>
              <a:cxnLst/>
              <a:rect l="0" t="0" r="0" b="0"/>
              <a:pathLst>
                <a:path w="29" h="141" extrusionOk="0">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 name="Shape 34"/>
            <p:cNvSpPr/>
            <p:nvPr/>
          </p:nvSpPr>
          <p:spPr>
            <a:xfrm>
              <a:off x="7412038" y="4978400"/>
              <a:ext cx="31750" cy="188913"/>
            </a:xfrm>
            <a:custGeom>
              <a:avLst/>
              <a:gdLst/>
              <a:ahLst/>
              <a:cxnLst/>
              <a:rect l="0" t="0" r="0" b="0"/>
              <a:pathLst>
                <a:path w="8" h="48" extrusionOk="0">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 name="Shape 35"/>
            <p:cNvSpPr/>
            <p:nvPr/>
          </p:nvSpPr>
          <p:spPr>
            <a:xfrm>
              <a:off x="7439026" y="5434013"/>
              <a:ext cx="174625" cy="439738"/>
            </a:xfrm>
            <a:custGeom>
              <a:avLst/>
              <a:gdLst/>
              <a:ahLst/>
              <a:cxnLst/>
              <a:rect l="0" t="0" r="0" b="0"/>
              <a:pathLst>
                <a:path w="44" h="111" extrusionOk="0">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36" name="Shape 36"/>
          <p:cNvSpPr/>
          <p:nvPr/>
        </p:nvSpPr>
        <p:spPr>
          <a:xfrm>
            <a:off x="0" y="0"/>
            <a:ext cx="182880" cy="6858000"/>
          </a:xfrm>
          <a:prstGeom prst="rect">
            <a:avLst/>
          </a:pr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txBox="1">
            <a:spLocks noGrp="1"/>
          </p:cNvSpPr>
          <p:nvPr>
            <p:ph type="title"/>
          </p:nvPr>
        </p:nvSpPr>
        <p:spPr>
          <a:xfrm>
            <a:off x="2592924" y="624110"/>
            <a:ext cx="8911687" cy="128089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262626"/>
              </a:buClr>
              <a:buSzPts val="3600"/>
              <a:buFont typeface="Century Gothic"/>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38" name="Shape 38"/>
          <p:cNvSpPr txBox="1">
            <a:spLocks noGrp="1"/>
          </p:cNvSpPr>
          <p:nvPr>
            <p:ph type="body" idx="1"/>
          </p:nvPr>
        </p:nvSpPr>
        <p:spPr>
          <a:xfrm>
            <a:off x="2589212" y="2133600"/>
            <a:ext cx="8915400" cy="3886200"/>
          </a:xfrm>
          <a:prstGeom prst="rect">
            <a:avLst/>
          </a:prstGeom>
          <a:noFill/>
          <a:ln>
            <a:noFill/>
          </a:ln>
        </p:spPr>
        <p:txBody>
          <a:bodyPr spcFirstLastPara="1" wrap="square" lIns="91425" tIns="91425" rIns="91425" bIns="91425" anchor="t" anchorCtr="0"/>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39" name="Shape 39"/>
          <p:cNvSpPr txBox="1">
            <a:spLocks noGrp="1"/>
          </p:cNvSpPr>
          <p:nvPr>
            <p:ph type="dt" idx="10"/>
          </p:nvPr>
        </p:nvSpPr>
        <p:spPr>
          <a:xfrm>
            <a:off x="10361612" y="6130437"/>
            <a:ext cx="1146283" cy="370396"/>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0" name="Shape 40"/>
          <p:cNvSpPr txBox="1">
            <a:spLocks noGrp="1"/>
          </p:cNvSpPr>
          <p:nvPr>
            <p:ph type="ftr" idx="11"/>
          </p:nvPr>
        </p:nvSpPr>
        <p:spPr>
          <a:xfrm>
            <a:off x="2589212" y="6135808"/>
            <a:ext cx="7619999"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1" name="Shape 41"/>
          <p:cNvSpPr txBox="1">
            <a:spLocks noGrp="1"/>
          </p:cNvSpPr>
          <p:nvPr>
            <p:ph type="sldNum" idx="12"/>
          </p:nvPr>
        </p:nvSpPr>
        <p:spPr>
          <a:xfrm>
            <a:off x="531812" y="787782"/>
            <a:ext cx="7797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b="0" i="0" u="none" strike="noStrike" cap="none">
                <a:solidFill>
                  <a:srgbClr val="FEFFFF"/>
                </a:solidFill>
                <a:latin typeface="Century Gothic"/>
                <a:ea typeface="Century Gothic"/>
                <a:cs typeface="Century Gothic"/>
                <a:sym typeface="Century Gothic"/>
              </a:defRPr>
            </a:lvl1pPr>
            <a:lvl2pPr marL="0" marR="0" lvl="1" indent="0" algn="r" rtl="0">
              <a:spcBef>
                <a:spcPts val="0"/>
              </a:spcBef>
              <a:buNone/>
              <a:defRPr sz="2000" b="0" i="0" u="none" strike="noStrike" cap="none">
                <a:solidFill>
                  <a:srgbClr val="FEFFFF"/>
                </a:solidFill>
                <a:latin typeface="Century Gothic"/>
                <a:ea typeface="Century Gothic"/>
                <a:cs typeface="Century Gothic"/>
                <a:sym typeface="Century Gothic"/>
              </a:defRPr>
            </a:lvl2pPr>
            <a:lvl3pPr marL="0" marR="0" lvl="2" indent="0" algn="r" rtl="0">
              <a:spcBef>
                <a:spcPts val="0"/>
              </a:spcBef>
              <a:buNone/>
              <a:defRPr sz="2000" b="0" i="0" u="none" strike="noStrike" cap="none">
                <a:solidFill>
                  <a:srgbClr val="FEFFFF"/>
                </a:solidFill>
                <a:latin typeface="Century Gothic"/>
                <a:ea typeface="Century Gothic"/>
                <a:cs typeface="Century Gothic"/>
                <a:sym typeface="Century Gothic"/>
              </a:defRPr>
            </a:lvl3pPr>
            <a:lvl4pPr marL="0" marR="0" lvl="3" indent="0" algn="r" rtl="0">
              <a:spcBef>
                <a:spcPts val="0"/>
              </a:spcBef>
              <a:buNone/>
              <a:defRPr sz="2000" b="0" i="0" u="none" strike="noStrike" cap="none">
                <a:solidFill>
                  <a:srgbClr val="FEFFFF"/>
                </a:solidFill>
                <a:latin typeface="Century Gothic"/>
                <a:ea typeface="Century Gothic"/>
                <a:cs typeface="Century Gothic"/>
                <a:sym typeface="Century Gothic"/>
              </a:defRPr>
            </a:lvl4pPr>
            <a:lvl5pPr marL="0" marR="0" lvl="4" indent="0" algn="r" rtl="0">
              <a:spcBef>
                <a:spcPts val="0"/>
              </a:spcBef>
              <a:buNone/>
              <a:defRPr sz="2000" b="0" i="0" u="none" strike="noStrike" cap="none">
                <a:solidFill>
                  <a:srgbClr val="FEFFFF"/>
                </a:solidFill>
                <a:latin typeface="Century Gothic"/>
                <a:ea typeface="Century Gothic"/>
                <a:cs typeface="Century Gothic"/>
                <a:sym typeface="Century Gothic"/>
              </a:defRPr>
            </a:lvl5pPr>
            <a:lvl6pPr marL="0" marR="0" lvl="5" indent="0" algn="r" rtl="0">
              <a:spcBef>
                <a:spcPts val="0"/>
              </a:spcBef>
              <a:buNone/>
              <a:defRPr sz="2000" b="0" i="0" u="none" strike="noStrike" cap="none">
                <a:solidFill>
                  <a:srgbClr val="FEFFFF"/>
                </a:solidFill>
                <a:latin typeface="Century Gothic"/>
                <a:ea typeface="Century Gothic"/>
                <a:cs typeface="Century Gothic"/>
                <a:sym typeface="Century Gothic"/>
              </a:defRPr>
            </a:lvl6pPr>
            <a:lvl7pPr marL="0" marR="0" lvl="6" indent="0" algn="r" rtl="0">
              <a:spcBef>
                <a:spcPts val="0"/>
              </a:spcBef>
              <a:buNone/>
              <a:defRPr sz="2000" b="0" i="0" u="none" strike="noStrike" cap="none">
                <a:solidFill>
                  <a:srgbClr val="FEFFFF"/>
                </a:solidFill>
                <a:latin typeface="Century Gothic"/>
                <a:ea typeface="Century Gothic"/>
                <a:cs typeface="Century Gothic"/>
                <a:sym typeface="Century Gothic"/>
              </a:defRPr>
            </a:lvl7pPr>
            <a:lvl8pPr marL="0" marR="0" lvl="7" indent="0" algn="r" rtl="0">
              <a:spcBef>
                <a:spcPts val="0"/>
              </a:spcBef>
              <a:buNone/>
              <a:defRPr sz="2000" b="0" i="0" u="none" strike="noStrike" cap="none">
                <a:solidFill>
                  <a:srgbClr val="FEFFFF"/>
                </a:solidFill>
                <a:latin typeface="Century Gothic"/>
                <a:ea typeface="Century Gothic"/>
                <a:cs typeface="Century Gothic"/>
                <a:sym typeface="Century Gothic"/>
              </a:defRPr>
            </a:lvl8pPr>
            <a:lvl9pPr marL="0" marR="0" lvl="8" indent="0" algn="r" rtl="0">
              <a:spcBef>
                <a:spcPts val="0"/>
              </a:spcBef>
              <a:buNone/>
              <a:defRPr sz="2000" b="0" i="0" u="none" strike="noStrike" cap="none">
                <a:solidFill>
                  <a:srgbClr val="FEFFFF"/>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cs-CZ"/>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hyperlink" Target="https://www.zakonyprolidi.cz/cs/1990-565#p2-1"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hyperlink" Target="https://www.zakonyprolidi.cz/cs/1990-565" TargetMode="Externa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hyperlink" Target="https://www.svscr.cz/registrovane-subjekty-svs/registrovane-utulky-pro-zvirata/"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www.zakonyprolidi.cz/cs/2009-280"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s://www.zakonyprolidi.cz/cs/1990-565/zneni-20240101#p10o-1"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zakonyprolidi.cz/cs/2000-128#p31-3" TargetMode="External"/><Relationship Id="rId7" Type="http://schemas.openxmlformats.org/officeDocument/2006/relationships/hyperlink" Target="https://www.zakonyprolidi.cz/cs/2012-89#p1159" TargetMode="External"/><Relationship Id="rId2" Type="http://schemas.openxmlformats.org/officeDocument/2006/relationships/hyperlink" Target="https://www.zakonyprolidi.cz/cs/2013-357" TargetMode="External"/><Relationship Id="rId1" Type="http://schemas.openxmlformats.org/officeDocument/2006/relationships/slideLayout" Target="../slideLayouts/slideLayout2.xml"/><Relationship Id="rId6" Type="http://schemas.openxmlformats.org/officeDocument/2006/relationships/hyperlink" Target="https://www.zakonyprolidi.cz/cs/2012-89#p2236" TargetMode="External"/><Relationship Id="rId5" Type="http://schemas.openxmlformats.org/officeDocument/2006/relationships/hyperlink" Target="https://www.zakonyprolidi.cz/cs/2012-89" TargetMode="External"/><Relationship Id="rId4" Type="http://schemas.openxmlformats.org/officeDocument/2006/relationships/hyperlink" Target="https://www.zakonyprolidi.cz/cs/2000-128"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hyperlink" Target="https://www.zakonyprolidi.cz/cs/1988-216"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package" Target="../embeddings/V_kres_Microsoft_Visia2.vsdx"/><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2" title="Surikata">
            <a:hlinkClick r:id="" action="ppaction://media"/>
            <a:extLst>
              <a:ext uri="{FF2B5EF4-FFF2-40B4-BE49-F238E27FC236}">
                <a16:creationId xmlns:a16="http://schemas.microsoft.com/office/drawing/2014/main" id="{48E9F7E3-D0D2-86C6-946B-07FF7F04420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864853"/>
          </a:xfrm>
          <a:prstGeom prst="rect">
            <a:avLst/>
          </a:prstGeom>
        </p:spPr>
      </p:pic>
      <p:sp>
        <p:nvSpPr>
          <p:cNvPr id="3" name="TextovéPole 2">
            <a:extLst>
              <a:ext uri="{FF2B5EF4-FFF2-40B4-BE49-F238E27FC236}">
                <a16:creationId xmlns:a16="http://schemas.microsoft.com/office/drawing/2014/main" id="{C269E43F-63A3-A0C0-EDFD-0D8EE156A798}"/>
              </a:ext>
            </a:extLst>
          </p:cNvPr>
          <p:cNvSpPr txBox="1"/>
          <p:nvPr/>
        </p:nvSpPr>
        <p:spPr>
          <a:xfrm>
            <a:off x="1197735" y="1909812"/>
            <a:ext cx="3296992" cy="2246769"/>
          </a:xfrm>
          <a:prstGeom prst="rect">
            <a:avLst/>
          </a:prstGeom>
          <a:noFill/>
        </p:spPr>
        <p:txBody>
          <a:bodyPr wrap="square" rtlCol="0">
            <a:spAutoFit/>
          </a:bodyPr>
          <a:lstStyle/>
          <a:p>
            <a:r>
              <a:rPr lang="cs-CZ" sz="2800" b="1" dirty="0"/>
              <a:t>Už nic nehledejte,…</a:t>
            </a:r>
          </a:p>
          <a:p>
            <a:endParaRPr lang="cs-CZ" sz="2800" b="1" dirty="0"/>
          </a:p>
          <a:p>
            <a:r>
              <a:rPr lang="cs-CZ" sz="2800" b="1" dirty="0"/>
              <a:t>… nikam nechoďte…</a:t>
            </a:r>
          </a:p>
          <a:p>
            <a:endParaRPr lang="cs-CZ" sz="2800" b="1" dirty="0"/>
          </a:p>
          <a:p>
            <a:endParaRPr lang="cs-CZ" sz="2800" b="1" dirty="0"/>
          </a:p>
        </p:txBody>
      </p:sp>
      <p:sp>
        <p:nvSpPr>
          <p:cNvPr id="4" name="TextovéPole 3">
            <a:extLst>
              <a:ext uri="{FF2B5EF4-FFF2-40B4-BE49-F238E27FC236}">
                <a16:creationId xmlns:a16="http://schemas.microsoft.com/office/drawing/2014/main" id="{E84D885F-E40D-232D-8CB1-55C8502C03C4}"/>
              </a:ext>
            </a:extLst>
          </p:cNvPr>
          <p:cNvSpPr txBox="1"/>
          <p:nvPr/>
        </p:nvSpPr>
        <p:spPr>
          <a:xfrm>
            <a:off x="1317522" y="4547761"/>
            <a:ext cx="3177205" cy="523220"/>
          </a:xfrm>
          <a:prstGeom prst="rect">
            <a:avLst/>
          </a:prstGeom>
          <a:noFill/>
        </p:spPr>
        <p:txBody>
          <a:bodyPr wrap="square" rtlCol="0">
            <a:spAutoFit/>
          </a:bodyPr>
          <a:lstStyle/>
          <a:p>
            <a:r>
              <a:rPr lang="cs-CZ" sz="2800" b="1" dirty="0"/>
              <a:t>…za chvíli začínáme!</a:t>
            </a:r>
          </a:p>
        </p:txBody>
      </p:sp>
    </p:spTree>
    <p:extLst>
      <p:ext uri="{BB962C8B-B14F-4D97-AF65-F5344CB8AC3E}">
        <p14:creationId xmlns:p14="http://schemas.microsoft.com/office/powerpoint/2010/main" val="405535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mute="1">
                <p:cTn id="12" repeatCount="indefinite"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3">
          <a:extLst>
            <a:ext uri="{FF2B5EF4-FFF2-40B4-BE49-F238E27FC236}">
              <a16:creationId xmlns:a16="http://schemas.microsoft.com/office/drawing/2014/main" id="{FF937B69-6CDE-CD60-AEB2-EE034EBC3D9B}"/>
            </a:ext>
          </a:extLst>
        </p:cNvPr>
        <p:cNvGrpSpPr/>
        <p:nvPr/>
      </p:nvGrpSpPr>
      <p:grpSpPr>
        <a:xfrm>
          <a:off x="0" y="0"/>
          <a:ext cx="0" cy="0"/>
          <a:chOff x="0" y="0"/>
          <a:chExt cx="0" cy="0"/>
        </a:xfrm>
      </p:grpSpPr>
      <p:sp>
        <p:nvSpPr>
          <p:cNvPr id="204" name="Shape 204">
            <a:extLst>
              <a:ext uri="{FF2B5EF4-FFF2-40B4-BE49-F238E27FC236}">
                <a16:creationId xmlns:a16="http://schemas.microsoft.com/office/drawing/2014/main" id="{5D1CBD0D-4716-EAB1-D60F-C44242D5F5D4}"/>
              </a:ext>
            </a:extLst>
          </p:cNvPr>
          <p:cNvSpPr/>
          <p:nvPr/>
        </p:nvSpPr>
        <p:spPr>
          <a:xfrm>
            <a:off x="142241" y="0"/>
            <a:ext cx="11905826" cy="4241311"/>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cs-CZ" sz="3200" b="1" dirty="0">
                <a:solidFill>
                  <a:schemeClr val="dk1"/>
                </a:solidFill>
                <a:latin typeface="Arial"/>
                <a:ea typeface="Arial"/>
                <a:cs typeface="Arial"/>
                <a:sym typeface="Arial"/>
              </a:rPr>
              <a:t>Poplatek ze psů</a:t>
            </a:r>
            <a:endParaRPr dirty="0"/>
          </a:p>
          <a:p>
            <a:pPr marL="0" marR="0" lvl="0" indent="0" algn="just" rtl="0">
              <a:spcBef>
                <a:spcPts val="0"/>
              </a:spcBef>
              <a:spcAft>
                <a:spcPts val="0"/>
              </a:spcAft>
              <a:buNone/>
            </a:pPr>
            <a:endParaRPr lang="cs-CZ" sz="3200" dirty="0">
              <a:solidFill>
                <a:srgbClr val="000000"/>
              </a:solidFill>
              <a:latin typeface="Arial"/>
              <a:ea typeface="Arial"/>
              <a:cs typeface="Arial"/>
              <a:sym typeface="Arial"/>
            </a:endParaRPr>
          </a:p>
          <a:p>
            <a:pPr marL="0" marR="0" lvl="0" indent="0" algn="just" rtl="0">
              <a:spcBef>
                <a:spcPts val="0"/>
              </a:spcBef>
              <a:spcAft>
                <a:spcPts val="0"/>
              </a:spcAft>
              <a:buNone/>
            </a:pPr>
            <a:endParaRPr sz="3200" dirty="0">
              <a:solidFill>
                <a:srgbClr val="000000"/>
              </a:solidFill>
              <a:latin typeface="Arial"/>
              <a:ea typeface="Arial"/>
              <a:cs typeface="Arial"/>
              <a:sym typeface="Arial"/>
            </a:endParaRPr>
          </a:p>
          <a:p>
            <a:pPr marL="0" marR="0" lvl="0" indent="0" rtl="0">
              <a:spcBef>
                <a:spcPts val="0"/>
              </a:spcBef>
              <a:spcAft>
                <a:spcPts val="0"/>
              </a:spcAft>
              <a:buNone/>
            </a:pPr>
            <a:r>
              <a:rPr lang="cs-CZ" sz="24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Ustanovení </a:t>
            </a:r>
            <a:r>
              <a:rPr lang="cs-CZ" sz="2400" b="0" i="0" dirty="0">
                <a:solidFill>
                  <a:srgbClr val="158EBF"/>
                </a:solidFill>
                <a:effectLst/>
                <a:latin typeface="Calibri" panose="020F0502020204030204" pitchFamily="34" charset="0"/>
                <a:ea typeface="Calibri" panose="020F0502020204030204" pitchFamily="34" charset="0"/>
                <a:cs typeface="Calibri" panose="020F0502020204030204" pitchFamily="34" charset="0"/>
                <a:hlinkClick r:id="rId3"/>
              </a:rPr>
              <a:t>§ 2 odst. 1</a:t>
            </a:r>
            <a:r>
              <a:rPr lang="cs-CZ" sz="24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zákona č. </a:t>
            </a:r>
            <a:r>
              <a:rPr lang="cs-CZ" sz="2400" b="0" i="0" dirty="0">
                <a:solidFill>
                  <a:srgbClr val="158EBF"/>
                </a:solidFill>
                <a:effectLst/>
                <a:latin typeface="Calibri" panose="020F0502020204030204" pitchFamily="34" charset="0"/>
                <a:ea typeface="Calibri" panose="020F0502020204030204" pitchFamily="34" charset="0"/>
                <a:cs typeface="Calibri" panose="020F0502020204030204" pitchFamily="34" charset="0"/>
                <a:hlinkClick r:id="rId4"/>
              </a:rPr>
              <a:t>565/1990 Sb.</a:t>
            </a:r>
            <a:r>
              <a:rPr lang="cs-CZ" sz="24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o místních poplatcích, ve znění pozdějších předpisů (dále jen „zákon o místních poplatcích“) stanoví, že poplatek ze psů platí držitel psa. Držitelem je fyzická nebo právnická osoba, která má trvalý pobyt nebo sídlo na území České republiky. Znění věty druhé § 2 odst. 1  upřesňuje, že nejde o definici pojmu držitel, ale o vymezení okruhu možných držitelů. Obecně se pro držbu věci (i pes je z právního pohledu věcí ve smyslu § 987 a násl. občanského zákoníku) vyžaduje naplnění dvou předpokladů, kterými je jednak faktické ovládání věci (psa) určitou osobou, a jednak nakládání s věcí jako s vlastní, tj. projevuje se zde úmysl mít tuto věc pro sebe. Majitel psa podle zákona je osoba, která má zvíře registrováno na své jméno a je odpovědná za jeho chování a blaho. Zákon stanoví jasné podmínky pro vlastnictví psa. Například jde jen o plnoleté osoby, které mohou být majiteli (vlastníky) psa nebo že pes musí být registrován a mít platný čip s identifikačními údaji majitele. V očkovacím průkazu pak bude ve většině případů zapsán právě majitel psa. </a:t>
            </a:r>
            <a:r>
              <a:rPr lang="cs-CZ" sz="2400" b="1"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Držitel psa tak může být odlišným subjektem od majitele psa a musíme akceptovat vůli majitele, koho určí jako držitelem psa.</a:t>
            </a:r>
            <a:endParaRPr sz="2400" dirty="0">
              <a:latin typeface="Calibri" panose="020F0502020204030204" pitchFamily="34" charset="0"/>
              <a:ea typeface="Calibri" panose="020F0502020204030204" pitchFamily="34" charset="0"/>
              <a:cs typeface="Calibri" panose="020F0502020204030204" pitchFamily="34" charset="0"/>
            </a:endParaRPr>
          </a:p>
          <a:p>
            <a:pPr marL="0" marR="0" lvl="0" indent="0" algn="just" rtl="0">
              <a:spcBef>
                <a:spcPts val="0"/>
              </a:spcBef>
              <a:spcAft>
                <a:spcPts val="0"/>
              </a:spcAft>
              <a:buNone/>
            </a:pPr>
            <a:endParaRPr sz="320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4836110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Shape 784"/>
          <p:cNvSpPr txBox="1"/>
          <p:nvPr/>
        </p:nvSpPr>
        <p:spPr>
          <a:xfrm>
            <a:off x="948267" y="239713"/>
            <a:ext cx="10837333" cy="66910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Arial"/>
              <a:buNone/>
            </a:pPr>
            <a:r>
              <a:rPr lang="cs-CZ" sz="3200" b="1" dirty="0">
                <a:solidFill>
                  <a:schemeClr val="dk1"/>
                </a:solidFill>
                <a:latin typeface="Times New Roman" panose="02020603050405020304" pitchFamily="18" charset="0"/>
                <a:cs typeface="Times New Roman" panose="02020603050405020304" pitchFamily="18" charset="0"/>
                <a:sym typeface="Arial"/>
              </a:rPr>
              <a:t>Zvýšení poplatku v OZV</a:t>
            </a:r>
            <a:endParaRPr sz="3200" dirty="0">
              <a:latin typeface="Times New Roman" panose="02020603050405020304" pitchFamily="18" charset="0"/>
              <a:cs typeface="Times New Roman" panose="02020603050405020304" pitchFamily="18" charset="0"/>
            </a:endParaRPr>
          </a:p>
          <a:p>
            <a:pPr marL="0" marR="0" lvl="0" indent="0" algn="l" rtl="0">
              <a:spcBef>
                <a:spcPts val="0"/>
              </a:spcBef>
              <a:spcAft>
                <a:spcPts val="0"/>
              </a:spcAft>
              <a:buClr>
                <a:schemeClr val="dk1"/>
              </a:buClr>
              <a:buSzPts val="3200"/>
              <a:buFont typeface="Arial"/>
              <a:buNone/>
            </a:pPr>
            <a:endParaRPr sz="3200" b="1" dirty="0">
              <a:solidFill>
                <a:schemeClr val="dk1"/>
              </a:solidFill>
              <a:latin typeface="Times New Roman" panose="02020603050405020304" pitchFamily="18" charset="0"/>
              <a:cs typeface="Times New Roman" panose="02020603050405020304" pitchFamily="18" charset="0"/>
              <a:sym typeface="Arial"/>
            </a:endParaRPr>
          </a:p>
          <a:p>
            <a:pPr marL="0" marR="0" lvl="0" indent="0" algn="l" rtl="0">
              <a:spcBef>
                <a:spcPts val="640"/>
              </a:spcBef>
              <a:spcAft>
                <a:spcPts val="0"/>
              </a:spcAft>
              <a:buClr>
                <a:schemeClr val="dk1"/>
              </a:buClr>
              <a:buSzPts val="3200"/>
              <a:buFont typeface="Arial"/>
              <a:buNone/>
            </a:pPr>
            <a:r>
              <a:rPr lang="cs-CZ" sz="3200" b="1" dirty="0">
                <a:solidFill>
                  <a:schemeClr val="dk1"/>
                </a:solidFill>
                <a:latin typeface="Times New Roman" panose="02020603050405020304" pitchFamily="18" charset="0"/>
                <a:cs typeface="Times New Roman" panose="02020603050405020304" pitchFamily="18" charset="0"/>
                <a:sym typeface="Arial"/>
              </a:rPr>
              <a:t>Nález Ústavního soudu </a:t>
            </a:r>
            <a:r>
              <a:rPr lang="cs-CZ" sz="3200" b="1" dirty="0" err="1">
                <a:solidFill>
                  <a:schemeClr val="dk1"/>
                </a:solidFill>
                <a:latin typeface="Times New Roman" panose="02020603050405020304" pitchFamily="18" charset="0"/>
                <a:cs typeface="Times New Roman" panose="02020603050405020304" pitchFamily="18" charset="0"/>
                <a:sym typeface="Arial"/>
              </a:rPr>
              <a:t>sp</a:t>
            </a:r>
            <a:r>
              <a:rPr lang="cs-CZ" sz="3200" b="1" dirty="0">
                <a:solidFill>
                  <a:schemeClr val="dk1"/>
                </a:solidFill>
                <a:latin typeface="Times New Roman" panose="02020603050405020304" pitchFamily="18" charset="0"/>
                <a:cs typeface="Times New Roman" panose="02020603050405020304" pitchFamily="18" charset="0"/>
                <a:sym typeface="Arial"/>
              </a:rPr>
              <a:t>. zn. PI ÚS 9/10 ze dne 29. června 2010</a:t>
            </a:r>
            <a:endParaRPr sz="3200" dirty="0">
              <a:solidFill>
                <a:schemeClr val="dk1"/>
              </a:solidFill>
              <a:latin typeface="Times New Roman" panose="02020603050405020304" pitchFamily="18" charset="0"/>
              <a:cs typeface="Times New Roman" panose="02020603050405020304" pitchFamily="18" charset="0"/>
              <a:sym typeface="Arial"/>
            </a:endParaRPr>
          </a:p>
          <a:p>
            <a:pPr marL="0" marR="0" lvl="0" indent="0" algn="l" rtl="0">
              <a:spcBef>
                <a:spcPts val="640"/>
              </a:spcBef>
              <a:spcAft>
                <a:spcPts val="0"/>
              </a:spcAft>
              <a:buClr>
                <a:schemeClr val="dk1"/>
              </a:buClr>
              <a:buSzPts val="3200"/>
              <a:buFont typeface="Arial"/>
              <a:buNone/>
            </a:pPr>
            <a:r>
              <a:rPr lang="cs-CZ" sz="3200" dirty="0">
                <a:solidFill>
                  <a:schemeClr val="dk1"/>
                </a:solidFill>
                <a:latin typeface="Times New Roman" panose="02020603050405020304" pitchFamily="18" charset="0"/>
                <a:cs typeface="Times New Roman" panose="02020603050405020304" pitchFamily="18" charset="0"/>
                <a:sym typeface="Arial"/>
              </a:rPr>
              <a:t>Ústavní soud nevidí důvod, aby obec, pokud může stanovit např. splatnost, úlevy či dokonce osvobození od poplatku, nemohla stanovit hodnoty jeho sankčního navýšení. Jde o úkon, který se stanovením vlastní sazby poplatku souvisí a svým způsobem na něj navazuje. Jinými slovy se </a:t>
            </a:r>
            <a:r>
              <a:rPr lang="cs-CZ" sz="3200" dirty="0">
                <a:solidFill>
                  <a:srgbClr val="FF0000"/>
                </a:solidFill>
                <a:latin typeface="Times New Roman" panose="02020603050405020304" pitchFamily="18" charset="0"/>
                <a:cs typeface="Times New Roman" panose="02020603050405020304" pitchFamily="18" charset="0"/>
                <a:sym typeface="Arial"/>
              </a:rPr>
              <a:t>Ústavní soud přiklonil k interpretaci, podle níž kvantifikace sankčního navýšení patří mezi „podrobnosti vybírání poplatku“, </a:t>
            </a:r>
            <a:r>
              <a:rPr lang="cs-CZ" sz="3200" dirty="0">
                <a:solidFill>
                  <a:schemeClr val="dk1"/>
                </a:solidFill>
                <a:latin typeface="Times New Roman" panose="02020603050405020304" pitchFamily="18" charset="0"/>
                <a:cs typeface="Times New Roman" panose="02020603050405020304" pitchFamily="18" charset="0"/>
                <a:sym typeface="Arial"/>
              </a:rPr>
              <a:t>které má § 14 odst. 2 zákona o místních poplatcích na mysli. </a:t>
            </a:r>
            <a:endParaRPr sz="3200" dirty="0">
              <a:solidFill>
                <a:srgbClr val="FF0000"/>
              </a:solidFill>
              <a:latin typeface="Times New Roman" panose="02020603050405020304" pitchFamily="18" charset="0"/>
              <a:cs typeface="Times New Roman" panose="02020603050405020304" pitchFamily="18" charset="0"/>
              <a:sym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Shape 609"/>
          <p:cNvSpPr/>
          <p:nvPr/>
        </p:nvSpPr>
        <p:spPr>
          <a:xfrm>
            <a:off x="328474" y="0"/>
            <a:ext cx="11863526" cy="6433784"/>
          </a:xfrm>
          <a:prstGeom prst="rect">
            <a:avLst/>
          </a:prstGeom>
          <a:noFill/>
          <a:ln>
            <a:noFill/>
          </a:ln>
        </p:spPr>
        <p:txBody>
          <a:bodyPr spcFirstLastPara="1" wrap="square" lIns="91425" tIns="45700" rIns="91425" bIns="45700" anchor="t" anchorCtr="0">
            <a:noAutofit/>
          </a:bodyPr>
          <a:lstStyle/>
          <a:p>
            <a:pPr lvl="0" algn="ctr">
              <a:spcBef>
                <a:spcPts val="1200"/>
              </a:spcBef>
            </a:pPr>
            <a:r>
              <a:rPr lang="cs-CZ" sz="2200" dirty="0">
                <a:effectLst/>
                <a:latin typeface="Times New Roman" panose="02020603050405020304" pitchFamily="18" charset="0"/>
                <a:ea typeface="Times New Roman" panose="02020603050405020304" pitchFamily="18" charset="0"/>
              </a:rPr>
              <a:t>§ 14</a:t>
            </a:r>
          </a:p>
          <a:p>
            <a:pPr lvl="0" algn="ctr">
              <a:spcBef>
                <a:spcPts val="1200"/>
              </a:spcBef>
            </a:pPr>
            <a:r>
              <a:rPr lang="cs-CZ" sz="2200" b="1" dirty="0">
                <a:effectLst/>
                <a:latin typeface="Times New Roman" panose="02020603050405020304" pitchFamily="18" charset="0"/>
                <a:ea typeface="Times New Roman" panose="02020603050405020304" pitchFamily="18" charset="0"/>
              </a:rPr>
              <a:t>Zavedení poplatku</a:t>
            </a:r>
          </a:p>
          <a:p>
            <a:pPr indent="269875" algn="just">
              <a:spcBef>
                <a:spcPts val="1200"/>
              </a:spcBef>
            </a:pPr>
            <a:r>
              <a:rPr lang="cs-CZ" sz="2200" dirty="0">
                <a:effectLst/>
                <a:latin typeface="Times New Roman" panose="02020603050405020304" pitchFamily="18" charset="0"/>
                <a:ea typeface="Times New Roman" panose="02020603050405020304" pitchFamily="18" charset="0"/>
              </a:rPr>
              <a:t>(1) Obec zavádí poplatek obecně závaznou vyhláškou.</a:t>
            </a:r>
          </a:p>
          <a:p>
            <a:pPr indent="269875" algn="just">
              <a:spcBef>
                <a:spcPts val="1200"/>
              </a:spcBef>
            </a:pPr>
            <a:r>
              <a:rPr lang="cs-CZ" sz="2200" dirty="0">
                <a:effectLst/>
                <a:latin typeface="Times New Roman" panose="02020603050405020304" pitchFamily="18" charset="0"/>
                <a:ea typeface="Times New Roman" panose="02020603050405020304" pitchFamily="18" charset="0"/>
              </a:rPr>
              <a:t>(2) Obec v obecně závazné vyhlášce upraví</a:t>
            </a:r>
          </a:p>
          <a:p>
            <a:pPr marL="269875" indent="-269875" algn="just"/>
            <a:r>
              <a:rPr lang="cs-CZ" sz="2200" dirty="0">
                <a:effectLst/>
                <a:latin typeface="Times New Roman" panose="02020603050405020304" pitchFamily="18" charset="0"/>
                <a:ea typeface="Times New Roman" panose="02020603050405020304" pitchFamily="18" charset="0"/>
              </a:rPr>
              <a:t>a)	sazbu poplatku,</a:t>
            </a:r>
          </a:p>
          <a:p>
            <a:pPr marL="269875" indent="-269875" algn="just"/>
            <a:r>
              <a:rPr lang="cs-CZ" sz="2200" dirty="0">
                <a:effectLst/>
                <a:latin typeface="Times New Roman" panose="02020603050405020304" pitchFamily="18" charset="0"/>
                <a:ea typeface="Times New Roman" panose="02020603050405020304" pitchFamily="18" charset="0"/>
              </a:rPr>
              <a:t>b)	lhůtu pro podání ohlášení, nevyloučí-li povinnost ohlášení podat, a</a:t>
            </a:r>
          </a:p>
          <a:p>
            <a:pPr marL="269875" indent="-269875" algn="just"/>
            <a:r>
              <a:rPr lang="cs-CZ" sz="2200" dirty="0">
                <a:effectLst/>
                <a:latin typeface="Times New Roman" panose="02020603050405020304" pitchFamily="18" charset="0"/>
                <a:ea typeface="Times New Roman" panose="02020603050405020304" pitchFamily="18" charset="0"/>
              </a:rPr>
              <a:t>c)	splatnost poplatku</a:t>
            </a:r>
            <a:r>
              <a:rPr lang="cs-CZ" sz="2200" b="1" dirty="0">
                <a:effectLst/>
                <a:latin typeface="Times New Roman" panose="02020603050405020304" pitchFamily="18" charset="0"/>
                <a:ea typeface="Times New Roman" panose="02020603050405020304" pitchFamily="18" charset="0"/>
              </a:rPr>
              <a:t>, nejde-li o poplatek za odkládání komunálního odpadu z nemovité věci, u něhož obec zvolila v obecně závazné vyhlášce dílčí základ podle § 10k odst. 1 písm. a) nebo b)</a:t>
            </a:r>
            <a:r>
              <a:rPr lang="cs-CZ" sz="2200" dirty="0">
                <a:effectLst/>
                <a:latin typeface="Times New Roman" panose="02020603050405020304" pitchFamily="18" charset="0"/>
                <a:ea typeface="Times New Roman" panose="02020603050405020304" pitchFamily="18" charset="0"/>
              </a:rPr>
              <a:t>.</a:t>
            </a:r>
          </a:p>
          <a:p>
            <a:pPr indent="269875" algn="just">
              <a:spcBef>
                <a:spcPts val="1200"/>
              </a:spcBef>
            </a:pPr>
            <a:r>
              <a:rPr lang="cs-CZ" sz="2200" dirty="0">
                <a:effectLst/>
                <a:latin typeface="Times New Roman" panose="02020603050405020304" pitchFamily="18" charset="0"/>
                <a:ea typeface="Times New Roman" panose="02020603050405020304" pitchFamily="18" charset="0"/>
              </a:rPr>
              <a:t>(3) Obec v obecně závazné vyhlášce může dále upravit</a:t>
            </a:r>
          </a:p>
          <a:p>
            <a:pPr marL="269875" indent="-269875" algn="just"/>
            <a:r>
              <a:rPr lang="cs-CZ" sz="2200" dirty="0">
                <a:effectLst/>
                <a:latin typeface="Times New Roman" panose="02020603050405020304" pitchFamily="18" charset="0"/>
                <a:ea typeface="Times New Roman" panose="02020603050405020304" pitchFamily="18" charset="0"/>
              </a:rPr>
              <a:t>a)	další osvobození od poplatku,</a:t>
            </a:r>
          </a:p>
          <a:p>
            <a:pPr marL="269875" indent="-269875" algn="just"/>
            <a:r>
              <a:rPr lang="cs-CZ" sz="2200" dirty="0">
                <a:effectLst/>
                <a:latin typeface="Times New Roman" panose="02020603050405020304" pitchFamily="18" charset="0"/>
                <a:ea typeface="Times New Roman" panose="02020603050405020304" pitchFamily="18" charset="0"/>
              </a:rPr>
              <a:t>b)	úlevu na poplatku,</a:t>
            </a:r>
          </a:p>
          <a:p>
            <a:pPr marL="269875" indent="-269875" algn="just"/>
            <a:r>
              <a:rPr lang="cs-CZ" sz="2200" dirty="0">
                <a:effectLst/>
                <a:latin typeface="Times New Roman" panose="02020603050405020304" pitchFamily="18" charset="0"/>
                <a:ea typeface="Times New Roman" panose="02020603050405020304" pitchFamily="18" charset="0"/>
              </a:rPr>
              <a:t>c)	vyloučení povinnosti podat ohlášení,</a:t>
            </a:r>
          </a:p>
          <a:p>
            <a:pPr marL="269875" indent="-269875" algn="just"/>
            <a:r>
              <a:rPr lang="cs-CZ" sz="2200" dirty="0">
                <a:effectLst/>
                <a:latin typeface="Times New Roman" panose="02020603050405020304" pitchFamily="18" charset="0"/>
                <a:ea typeface="Times New Roman" panose="02020603050405020304" pitchFamily="18" charset="0"/>
              </a:rPr>
              <a:t>d)	paušální částku poplatku, pokud její použití u tohoto poplatku zákon připouští; připouští-li zákon u tohoto poplatku volbu paušální částky, upraví obec i způsob její volby,</a:t>
            </a:r>
          </a:p>
          <a:p>
            <a:pPr marL="269875" indent="-269875" algn="just"/>
            <a:r>
              <a:rPr lang="cs-CZ" sz="2200" dirty="0">
                <a:effectLst/>
                <a:latin typeface="Times New Roman" panose="02020603050405020304" pitchFamily="18" charset="0"/>
                <a:ea typeface="Times New Roman" panose="02020603050405020304" pitchFamily="18" charset="0"/>
              </a:rPr>
              <a:t>e)	další způsob placení a jemu odpovídající den platby poplatku, než je způsob placení a den platby podle daňového řádu, nebo</a:t>
            </a:r>
          </a:p>
          <a:p>
            <a:pPr marL="269875" indent="-269875" algn="just"/>
            <a:r>
              <a:rPr lang="cs-CZ" sz="2200" dirty="0">
                <a:effectLst/>
                <a:latin typeface="Times New Roman" panose="02020603050405020304" pitchFamily="18" charset="0"/>
                <a:ea typeface="Times New Roman" panose="02020603050405020304" pitchFamily="18" charset="0"/>
              </a:rPr>
              <a:t>f)	delší lhůtu pro oznámení změn v podaném ohlášení.</a:t>
            </a: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buFont typeface="+mj-lt"/>
              <a:buAutoNum type="alphaLcParenR"/>
              <a:tabLst>
                <a:tab pos="269875" algn="l"/>
              </a:tabLst>
            </a:pPr>
            <a:endParaRPr lang="cs-CZ" sz="2200" dirty="0">
              <a:effectLst/>
              <a:latin typeface="Times New Roman" panose="02020603050405020304" pitchFamily="18" charset="0"/>
              <a:ea typeface="Calibri" panose="020F0502020204030204" pitchFamily="34" charset="0"/>
            </a:endParaRPr>
          </a:p>
          <a:p>
            <a:pPr marL="457200" lvl="1" algn="just">
              <a:tabLst>
                <a:tab pos="269875" algn="l"/>
              </a:tabLst>
            </a:pPr>
            <a:endParaRPr lang="cs-CZ" sz="2200" b="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77941909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F3E644A5-6E1A-C3E3-AA9B-6C807BBF0770}"/>
              </a:ext>
            </a:extLst>
          </p:cNvPr>
          <p:cNvSpPr txBox="1"/>
          <p:nvPr/>
        </p:nvSpPr>
        <p:spPr>
          <a:xfrm>
            <a:off x="1154097" y="621437"/>
            <a:ext cx="10244831" cy="3539430"/>
          </a:xfrm>
          <a:prstGeom prst="rect">
            <a:avLst/>
          </a:prstGeom>
          <a:noFill/>
        </p:spPr>
        <p:txBody>
          <a:bodyPr wrap="square">
            <a:spAutoFit/>
          </a:bodyPr>
          <a:lstStyle/>
          <a:p>
            <a:r>
              <a:rPr lang="cs-CZ" sz="2800" dirty="0">
                <a:latin typeface="Times New Roman" panose="02020603050405020304" pitchFamily="18" charset="0"/>
                <a:cs typeface="Times New Roman" panose="02020603050405020304" pitchFamily="18" charset="0"/>
              </a:rPr>
              <a:t>(4) Obec v obecně závazné vyhlášce, kterou zavádí poplatek za užívání veřejného prostranství nebo poplatek za povolení k vjezdu s motorovým vozidlem do vybraných míst, určí místa, která těmto poplatkům v obci podléhají.</a:t>
            </a:r>
          </a:p>
          <a:p>
            <a:r>
              <a:rPr lang="cs-CZ" sz="2800" dirty="0">
                <a:latin typeface="Times New Roman" panose="02020603050405020304" pitchFamily="18" charset="0"/>
                <a:cs typeface="Times New Roman" panose="02020603050405020304" pitchFamily="18" charset="0"/>
              </a:rPr>
              <a:t>(5) Obec v obecně závazné vyhlášce, kterou zavádí poplatek za odkládání komunálního odpadu z nemovité věci, zvolí jeden z dílčích základů tohoto poplatku a může určit minimální dílčí základ tohoto poplatku.</a:t>
            </a:r>
          </a:p>
        </p:txBody>
      </p:sp>
    </p:spTree>
    <p:extLst>
      <p:ext uri="{BB962C8B-B14F-4D97-AF65-F5344CB8AC3E}">
        <p14:creationId xmlns:p14="http://schemas.microsoft.com/office/powerpoint/2010/main" val="57812029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65EE56A8-0D1D-89FF-DBDB-B2F28A2F0311}"/>
              </a:ext>
            </a:extLst>
          </p:cNvPr>
          <p:cNvSpPr txBox="1"/>
          <p:nvPr/>
        </p:nvSpPr>
        <p:spPr>
          <a:xfrm>
            <a:off x="266329" y="0"/>
            <a:ext cx="11798423" cy="6694140"/>
          </a:xfrm>
          <a:prstGeom prst="rect">
            <a:avLst/>
          </a:prstGeom>
          <a:noFill/>
        </p:spPr>
        <p:txBody>
          <a:bodyPr wrap="square">
            <a:spAutoFit/>
          </a:bodyPr>
          <a:lstStyle/>
          <a:p>
            <a:pPr lvl="0" algn="ctr">
              <a:spcBef>
                <a:spcPts val="1200"/>
              </a:spcBef>
            </a:pPr>
            <a:r>
              <a:rPr lang="cs-CZ" sz="2400" dirty="0">
                <a:effectLst/>
                <a:latin typeface="Times New Roman" panose="02020603050405020304" pitchFamily="18" charset="0"/>
                <a:ea typeface="Times New Roman" panose="02020603050405020304" pitchFamily="18" charset="0"/>
              </a:rPr>
              <a:t>§ 14a </a:t>
            </a:r>
            <a:r>
              <a:rPr lang="cs-CZ" sz="2400" b="1" dirty="0">
                <a:effectLst/>
                <a:latin typeface="Times New Roman" panose="02020603050405020304" pitchFamily="18" charset="0"/>
                <a:ea typeface="Times New Roman" panose="02020603050405020304" pitchFamily="18" charset="0"/>
              </a:rPr>
              <a:t>Ohlášení</a:t>
            </a:r>
          </a:p>
          <a:p>
            <a:pPr indent="269875" algn="just">
              <a:spcBef>
                <a:spcPts val="1200"/>
              </a:spcBef>
            </a:pPr>
            <a:r>
              <a:rPr lang="cs-CZ" sz="2400" dirty="0">
                <a:effectLst/>
                <a:latin typeface="Times New Roman" panose="02020603050405020304" pitchFamily="18" charset="0"/>
                <a:ea typeface="Times New Roman" panose="02020603050405020304" pitchFamily="18" charset="0"/>
              </a:rPr>
              <a:t>(1) </a:t>
            </a:r>
            <a:r>
              <a:rPr lang="cs-CZ" sz="2400" strike="sngStrike" dirty="0">
                <a:effectLst/>
                <a:latin typeface="Times New Roman" panose="02020603050405020304" pitchFamily="18" charset="0"/>
                <a:ea typeface="Times New Roman" panose="02020603050405020304" pitchFamily="18" charset="0"/>
              </a:rPr>
              <a:t>Poplatník nebo plátce poplatku</a:t>
            </a:r>
            <a:r>
              <a:rPr lang="cs-CZ" sz="2400" dirty="0">
                <a:effectLst/>
                <a:latin typeface="Times New Roman" panose="02020603050405020304" pitchFamily="18" charset="0"/>
                <a:ea typeface="Times New Roman" panose="02020603050405020304" pitchFamily="18" charset="0"/>
              </a:rPr>
              <a:t> </a:t>
            </a:r>
            <a:r>
              <a:rPr lang="cs-CZ" sz="2400" b="1" dirty="0">
                <a:effectLst/>
                <a:latin typeface="Times New Roman" panose="02020603050405020304" pitchFamily="18" charset="0"/>
                <a:ea typeface="Times New Roman" panose="02020603050405020304" pitchFamily="18" charset="0"/>
              </a:rPr>
              <a:t>Poplatkový subjekt</a:t>
            </a:r>
            <a:r>
              <a:rPr lang="cs-CZ" sz="2400" dirty="0">
                <a:effectLst/>
                <a:latin typeface="Times New Roman" panose="02020603050405020304" pitchFamily="18" charset="0"/>
                <a:ea typeface="Times New Roman" panose="02020603050405020304" pitchFamily="18" charset="0"/>
              </a:rPr>
              <a:t> je povinen podat správci poplatku ohlášení, nevyloučí-li obec tuto povinnost v obecně závazné vyhlášce. </a:t>
            </a:r>
            <a:r>
              <a:rPr lang="cs-CZ" sz="2400" strike="sngStrike" dirty="0">
                <a:effectLst/>
                <a:latin typeface="Times New Roman" panose="02020603050405020304" pitchFamily="18" charset="0"/>
                <a:ea typeface="Times New Roman" panose="02020603050405020304" pitchFamily="18" charset="0"/>
              </a:rPr>
              <a:t>V případě poplatku odváděného plátcem poplatku podává ohlášení pouze plátce poplatku.</a:t>
            </a:r>
            <a:endParaRPr lang="cs-CZ" sz="2400" dirty="0">
              <a:effectLst/>
              <a:latin typeface="Times New Roman" panose="02020603050405020304" pitchFamily="18" charset="0"/>
              <a:ea typeface="Times New Roman" panose="02020603050405020304" pitchFamily="18" charset="0"/>
            </a:endParaRPr>
          </a:p>
          <a:p>
            <a:pPr indent="269875" algn="just">
              <a:spcBef>
                <a:spcPts val="1200"/>
              </a:spcBef>
            </a:pPr>
            <a:r>
              <a:rPr lang="cs-CZ" sz="2400" dirty="0">
                <a:effectLst/>
                <a:latin typeface="Times New Roman" panose="02020603050405020304" pitchFamily="18" charset="0"/>
                <a:ea typeface="Times New Roman" panose="02020603050405020304" pitchFamily="18" charset="0"/>
              </a:rPr>
              <a:t>(2) V ohlášení </a:t>
            </a:r>
            <a:r>
              <a:rPr lang="cs-CZ" sz="2400" strike="sngStrike" dirty="0">
                <a:effectLst/>
                <a:latin typeface="Times New Roman" panose="02020603050405020304" pitchFamily="18" charset="0"/>
                <a:ea typeface="Times New Roman" panose="02020603050405020304" pitchFamily="18" charset="0"/>
              </a:rPr>
              <a:t>poplatník nebo plátce</a:t>
            </a:r>
            <a:r>
              <a:rPr lang="cs-CZ" sz="2400" dirty="0">
                <a:effectLst/>
                <a:latin typeface="Times New Roman" panose="02020603050405020304" pitchFamily="18" charset="0"/>
                <a:ea typeface="Times New Roman" panose="02020603050405020304" pitchFamily="18" charset="0"/>
              </a:rPr>
              <a:t> </a:t>
            </a:r>
            <a:r>
              <a:rPr lang="cs-CZ" sz="2400" b="1" dirty="0">
                <a:effectLst/>
                <a:latin typeface="Times New Roman" panose="02020603050405020304" pitchFamily="18" charset="0"/>
                <a:ea typeface="Times New Roman" panose="02020603050405020304" pitchFamily="18" charset="0"/>
              </a:rPr>
              <a:t>poplatkový subjekt</a:t>
            </a:r>
            <a:r>
              <a:rPr lang="cs-CZ" sz="2400" dirty="0">
                <a:effectLst/>
                <a:latin typeface="Times New Roman" panose="02020603050405020304" pitchFamily="18" charset="0"/>
                <a:ea typeface="Times New Roman" panose="02020603050405020304" pitchFamily="18" charset="0"/>
              </a:rPr>
              <a:t> uvede</a:t>
            </a:r>
          </a:p>
          <a:p>
            <a:pPr marL="270510" indent="-270510" algn="just">
              <a:spcAft>
                <a:spcPts val="600"/>
              </a:spcAft>
            </a:pPr>
            <a:r>
              <a:rPr lang="cs-CZ" sz="2400" dirty="0">
                <a:effectLst/>
                <a:latin typeface="Times New Roman" panose="02020603050405020304" pitchFamily="18" charset="0"/>
                <a:ea typeface="Times New Roman" panose="02020603050405020304" pitchFamily="18" charset="0"/>
              </a:rPr>
              <a:t>a)	jméno, popřípadě jména, a příjmení nebo název, obecný identifikátor, byl-li přidělen, místo pobytu nebo sídlo, sídlo podnikatele, popřípadě další adresu pro doručování; právnická osoba uvede též osoby, které jsou jejím jménem oprávněny jednat v poplatkových věcech,</a:t>
            </a:r>
          </a:p>
          <a:p>
            <a:pPr marL="270510" indent="-270510" algn="just">
              <a:spcAft>
                <a:spcPts val="600"/>
              </a:spcAft>
            </a:pPr>
            <a:r>
              <a:rPr lang="cs-CZ" sz="2400" dirty="0">
                <a:effectLst/>
                <a:latin typeface="Times New Roman" panose="02020603050405020304" pitchFamily="18" charset="0"/>
                <a:ea typeface="Times New Roman" panose="02020603050405020304" pitchFamily="18" charset="0"/>
              </a:rPr>
              <a:t>b)	čísla všech svých účtů u poskytovatelů platebních služeb, včetně poskytovatelů těchto služeb v zahraničí, užívaných v souvislosti s podnikatelskou činností, v případě, že předmět poplatku souvisí s podnikatelskou činností </a:t>
            </a:r>
            <a:r>
              <a:rPr lang="cs-CZ" sz="2400" strike="sngStrike" dirty="0">
                <a:effectLst/>
                <a:latin typeface="Times New Roman" panose="02020603050405020304" pitchFamily="18" charset="0"/>
                <a:ea typeface="Times New Roman" panose="02020603050405020304" pitchFamily="18" charset="0"/>
              </a:rPr>
              <a:t>poplatníka nebo plátce</a:t>
            </a:r>
            <a:r>
              <a:rPr lang="cs-CZ" sz="2400" dirty="0">
                <a:effectLst/>
                <a:latin typeface="Times New Roman" panose="02020603050405020304" pitchFamily="18" charset="0"/>
                <a:ea typeface="Times New Roman" panose="02020603050405020304" pitchFamily="18" charset="0"/>
              </a:rPr>
              <a:t> </a:t>
            </a:r>
            <a:r>
              <a:rPr lang="cs-CZ" sz="2400" b="1" dirty="0">
                <a:effectLst/>
                <a:latin typeface="Times New Roman" panose="02020603050405020304" pitchFamily="18" charset="0"/>
                <a:ea typeface="Times New Roman" panose="02020603050405020304" pitchFamily="18" charset="0"/>
              </a:rPr>
              <a:t>poplatkového subjektu</a:t>
            </a:r>
            <a:r>
              <a:rPr lang="cs-CZ" sz="2400" dirty="0">
                <a:effectLst/>
                <a:latin typeface="Times New Roman" panose="02020603050405020304" pitchFamily="18" charset="0"/>
                <a:ea typeface="Times New Roman" panose="02020603050405020304" pitchFamily="18" charset="0"/>
              </a:rPr>
              <a:t>,</a:t>
            </a:r>
          </a:p>
          <a:p>
            <a:pPr marL="270510" indent="-270510" algn="just">
              <a:spcAft>
                <a:spcPts val="600"/>
              </a:spcAft>
            </a:pPr>
            <a:r>
              <a:rPr lang="cs-CZ" sz="2400" dirty="0">
                <a:effectLst/>
                <a:latin typeface="Times New Roman" panose="02020603050405020304" pitchFamily="18" charset="0"/>
                <a:ea typeface="Times New Roman" panose="02020603050405020304" pitchFamily="18" charset="0"/>
              </a:rPr>
              <a:t>c)	údaje rozhodné pro stanovení poplatku.</a:t>
            </a:r>
          </a:p>
          <a:p>
            <a:pPr indent="269875" algn="just">
              <a:spcBef>
                <a:spcPts val="1200"/>
              </a:spcBef>
            </a:pPr>
            <a:r>
              <a:rPr lang="cs-CZ" sz="2400" dirty="0">
                <a:effectLst/>
                <a:latin typeface="Times New Roman" panose="02020603050405020304" pitchFamily="18" charset="0"/>
                <a:ea typeface="Times New Roman" panose="02020603050405020304" pitchFamily="18" charset="0"/>
              </a:rPr>
              <a:t>(3) </a:t>
            </a:r>
            <a:r>
              <a:rPr lang="cs-CZ" sz="2400" strike="sngStrike" dirty="0">
                <a:effectLst/>
                <a:latin typeface="Times New Roman" panose="02020603050405020304" pitchFamily="18" charset="0"/>
                <a:ea typeface="Times New Roman" panose="02020603050405020304" pitchFamily="18" charset="0"/>
              </a:rPr>
              <a:t>Poplatník nebo plátce</a:t>
            </a:r>
            <a:r>
              <a:rPr lang="cs-CZ" sz="2400" dirty="0">
                <a:effectLst/>
                <a:latin typeface="Times New Roman" panose="02020603050405020304" pitchFamily="18" charset="0"/>
                <a:ea typeface="Times New Roman" panose="02020603050405020304" pitchFamily="18" charset="0"/>
              </a:rPr>
              <a:t> </a:t>
            </a:r>
            <a:r>
              <a:rPr lang="cs-CZ" sz="2400" b="1" dirty="0">
                <a:effectLst/>
                <a:latin typeface="Times New Roman" panose="02020603050405020304" pitchFamily="18" charset="0"/>
                <a:ea typeface="Times New Roman" panose="02020603050405020304" pitchFamily="18" charset="0"/>
              </a:rPr>
              <a:t>Poplatkový subjekt</a:t>
            </a:r>
            <a:r>
              <a:rPr lang="cs-CZ" sz="2400" dirty="0">
                <a:effectLst/>
                <a:latin typeface="Times New Roman" panose="02020603050405020304" pitchFamily="18" charset="0"/>
                <a:ea typeface="Times New Roman" panose="02020603050405020304" pitchFamily="18" charset="0"/>
              </a:rPr>
              <a:t>, který nemá sídlo nebo bydliště na území členského státu Evropské unie, jiného smluvního státu Dohody o Evropském hospodářském prostoru nebo Švýcarské konfederace, uvede kromě údajů požadovaných v odstavci 2 adresu svého zmocněnce v tuzemsku pro doručování.</a:t>
            </a:r>
          </a:p>
        </p:txBody>
      </p:sp>
    </p:spTree>
    <p:extLst>
      <p:ext uri="{BB962C8B-B14F-4D97-AF65-F5344CB8AC3E}">
        <p14:creationId xmlns:p14="http://schemas.microsoft.com/office/powerpoint/2010/main" val="178723177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65214AA8-9D6E-F3E7-7239-A92A1F8858BB}"/>
              </a:ext>
            </a:extLst>
          </p:cNvPr>
          <p:cNvSpPr txBox="1"/>
          <p:nvPr/>
        </p:nvSpPr>
        <p:spPr>
          <a:xfrm>
            <a:off x="870011" y="248576"/>
            <a:ext cx="11194742" cy="5416868"/>
          </a:xfrm>
          <a:prstGeom prst="rect">
            <a:avLst/>
          </a:prstGeom>
          <a:noFill/>
        </p:spPr>
        <p:txBody>
          <a:bodyPr wrap="square">
            <a:spAutoFit/>
          </a:bodyPr>
          <a:lstStyle/>
          <a:p>
            <a:pPr indent="269875" algn="just">
              <a:spcBef>
                <a:spcPts val="1200"/>
              </a:spcBef>
            </a:pPr>
            <a:r>
              <a:rPr lang="cs-CZ" sz="2800" dirty="0">
                <a:effectLst/>
                <a:latin typeface="Times New Roman" panose="02020603050405020304" pitchFamily="18" charset="0"/>
                <a:ea typeface="Times New Roman" panose="02020603050405020304" pitchFamily="18" charset="0"/>
              </a:rPr>
              <a:t>(4) Dojde-li ke změně údajů uvedených v ohlášení, je </a:t>
            </a:r>
            <a:r>
              <a:rPr lang="cs-CZ" sz="2800" strike="sngStrike" dirty="0">
                <a:effectLst/>
                <a:latin typeface="Times New Roman" panose="02020603050405020304" pitchFamily="18" charset="0"/>
                <a:ea typeface="Times New Roman" panose="02020603050405020304" pitchFamily="18" charset="0"/>
              </a:rPr>
              <a:t>poplatník nebo plátce</a:t>
            </a:r>
            <a:r>
              <a:rPr lang="cs-CZ" sz="2800" dirty="0">
                <a:effectLst/>
                <a:latin typeface="Times New Roman" panose="02020603050405020304" pitchFamily="18" charset="0"/>
                <a:ea typeface="Times New Roman" panose="02020603050405020304" pitchFamily="18" charset="0"/>
              </a:rPr>
              <a:t> </a:t>
            </a:r>
            <a:r>
              <a:rPr lang="cs-CZ" sz="2800" b="1" dirty="0">
                <a:effectLst/>
                <a:latin typeface="Times New Roman" panose="02020603050405020304" pitchFamily="18" charset="0"/>
                <a:ea typeface="Times New Roman" panose="02020603050405020304" pitchFamily="18" charset="0"/>
              </a:rPr>
              <a:t>poplatkový subjekt</a:t>
            </a:r>
            <a:r>
              <a:rPr lang="cs-CZ" sz="2800" dirty="0">
                <a:effectLst/>
                <a:latin typeface="Times New Roman" panose="02020603050405020304" pitchFamily="18" charset="0"/>
                <a:ea typeface="Times New Roman" panose="02020603050405020304" pitchFamily="18" charset="0"/>
              </a:rPr>
              <a:t> povinen tuto změnu oznámit do 15 dnů ode dne, kdy nastala, nestanoví-li obec v obecně závazné vyhlášce delší lhůtu.</a:t>
            </a:r>
          </a:p>
          <a:p>
            <a:pPr indent="269875" algn="just">
              <a:spcBef>
                <a:spcPts val="1200"/>
              </a:spcBef>
            </a:pPr>
            <a:r>
              <a:rPr lang="cs-CZ" sz="2800" dirty="0">
                <a:effectLst/>
                <a:latin typeface="Times New Roman" panose="02020603050405020304" pitchFamily="18" charset="0"/>
                <a:ea typeface="Times New Roman" panose="02020603050405020304" pitchFamily="18" charset="0"/>
              </a:rPr>
              <a:t>(5) Povinnost ohlásit údaj podle odstavce 2 nebo jeho změnu se nevztahuje na údaj, který může správce poplatku automatizovaným způsobem zjistit z rejstříků nebo evidencí, do nichž má zřízen automatizovaný přístup. Okruh těchto údajů zveřejní správce poplatku na své úřední desce.</a:t>
            </a:r>
          </a:p>
          <a:p>
            <a:r>
              <a:rPr lang="cs-CZ" sz="2800" dirty="0">
                <a:effectLst/>
                <a:latin typeface="Times New Roman" panose="02020603050405020304" pitchFamily="18" charset="0"/>
                <a:ea typeface="Times New Roman" panose="02020603050405020304" pitchFamily="18" charset="0"/>
              </a:rPr>
              <a:t>(6) V případě, že poplatník</a:t>
            </a:r>
            <a:r>
              <a:rPr lang="cs-CZ" sz="2800" b="1" dirty="0">
                <a:effectLst/>
                <a:latin typeface="Times New Roman" panose="02020603050405020304" pitchFamily="18" charset="0"/>
                <a:ea typeface="Times New Roman" panose="02020603050405020304" pitchFamily="18" charset="0"/>
              </a:rPr>
              <a:t>, který je poplatkovým subjektem,</a:t>
            </a:r>
            <a:r>
              <a:rPr lang="cs-CZ" sz="2800" dirty="0">
                <a:effectLst/>
                <a:latin typeface="Times New Roman" panose="02020603050405020304" pitchFamily="18" charset="0"/>
                <a:ea typeface="Times New Roman" panose="02020603050405020304" pitchFamily="18" charset="0"/>
              </a:rPr>
              <a:t> nesplní povinnost ohlásit údaj rozhodný pro osvobození nebo úlevu od poplatku ve lhůtě stanovené obecně závaznou vyhláškou nebo ve lhůtě podle odstavce 4, nárok na osvobození nebo úlevu od tohoto poplatku zaniká; za nesplnění této povinnosti nelze uložit pokutu za nesplnění povinnosti nepeněžité povahy.</a:t>
            </a:r>
            <a:endParaRPr lang="cs-CZ" sz="2800" dirty="0"/>
          </a:p>
        </p:txBody>
      </p:sp>
    </p:spTree>
    <p:extLst>
      <p:ext uri="{BB962C8B-B14F-4D97-AF65-F5344CB8AC3E}">
        <p14:creationId xmlns:p14="http://schemas.microsoft.com/office/powerpoint/2010/main" val="103758559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4444C0E8-4F3D-4711-AF85-F1F85BD5B0F1}"/>
              </a:ext>
            </a:extLst>
          </p:cNvPr>
          <p:cNvSpPr/>
          <p:nvPr/>
        </p:nvSpPr>
        <p:spPr>
          <a:xfrm>
            <a:off x="931333" y="1313036"/>
            <a:ext cx="10938934" cy="2446824"/>
          </a:xfrm>
          <a:prstGeom prst="rect">
            <a:avLst/>
          </a:prstGeom>
        </p:spPr>
        <p:txBody>
          <a:bodyPr wrap="square">
            <a:spAutoFit/>
          </a:bodyPr>
          <a:lstStyle/>
          <a:p>
            <a:pPr lvl="0" algn="ctr">
              <a:spcBef>
                <a:spcPts val="1200"/>
              </a:spcBef>
            </a:pPr>
            <a:r>
              <a:rPr lang="cs-CZ" sz="3200" b="1" dirty="0">
                <a:latin typeface="Times New Roman" panose="02020603050405020304" pitchFamily="18" charset="0"/>
                <a:ea typeface="Times New Roman" panose="02020603050405020304" pitchFamily="18" charset="0"/>
              </a:rPr>
              <a:t>§ 15</a:t>
            </a:r>
            <a:endParaRPr lang="cs-CZ" sz="3200" dirty="0">
              <a:latin typeface="Times New Roman" panose="02020603050405020304" pitchFamily="18" charset="0"/>
              <a:ea typeface="Times New Roman" panose="02020603050405020304" pitchFamily="18" charset="0"/>
            </a:endParaRPr>
          </a:p>
          <a:p>
            <a:pPr lvl="0" algn="ctr">
              <a:spcBef>
                <a:spcPts val="1200"/>
              </a:spcBef>
            </a:pPr>
            <a:r>
              <a:rPr lang="cs-CZ" sz="3200" b="1" dirty="0">
                <a:latin typeface="Times New Roman" panose="02020603050405020304" pitchFamily="18" charset="0"/>
                <a:ea typeface="Times New Roman" panose="02020603050405020304" pitchFamily="18" charset="0"/>
              </a:rPr>
              <a:t>Správce poplatku</a:t>
            </a:r>
          </a:p>
          <a:p>
            <a:pPr marL="1143000" lvl="2" indent="-228600" algn="just">
              <a:spcBef>
                <a:spcPts val="600"/>
              </a:spcBef>
              <a:spcAft>
                <a:spcPts val="600"/>
              </a:spcAft>
              <a:buFont typeface="+mj-lt"/>
              <a:buAutoNum type="arabicParenBoth"/>
              <a:tabLst>
                <a:tab pos="316865" algn="l"/>
                <a:tab pos="540385" algn="l"/>
              </a:tabLst>
            </a:pPr>
            <a:r>
              <a:rPr lang="cs-CZ" sz="3200" b="1" dirty="0">
                <a:latin typeface="Times New Roman" panose="02020603050405020304" pitchFamily="18" charset="0"/>
                <a:ea typeface="Times New Roman" panose="02020603050405020304" pitchFamily="18" charset="0"/>
              </a:rPr>
              <a:t>Správcem poplatku je obecní úřad.</a:t>
            </a:r>
            <a:endParaRPr lang="cs-CZ" sz="3200" dirty="0">
              <a:latin typeface="Times New Roman" panose="02020603050405020304" pitchFamily="18" charset="0"/>
              <a:ea typeface="Times New Roman" panose="02020603050405020304" pitchFamily="18" charset="0"/>
            </a:endParaRPr>
          </a:p>
          <a:p>
            <a:pPr marL="1143000" lvl="2" indent="-228600" algn="just">
              <a:spcBef>
                <a:spcPts val="600"/>
              </a:spcBef>
              <a:spcAft>
                <a:spcPts val="600"/>
              </a:spcAft>
              <a:buFont typeface="+mj-lt"/>
              <a:buAutoNum type="arabicParenBoth"/>
              <a:tabLst>
                <a:tab pos="316865" algn="l"/>
                <a:tab pos="540385" algn="l"/>
              </a:tabLst>
            </a:pPr>
            <a:r>
              <a:rPr lang="cs-CZ" sz="3200" b="1" dirty="0">
                <a:latin typeface="Times New Roman" panose="02020603050405020304" pitchFamily="18" charset="0"/>
                <a:ea typeface="Times New Roman" panose="02020603050405020304" pitchFamily="18" charset="0"/>
              </a:rPr>
              <a:t>Správa poplatku je výkonem přenesené působnosti.</a:t>
            </a:r>
            <a:endParaRPr lang="cs-CZ"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8067911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8860E7AD-5D1C-4156-8C76-E6F7B00B8A92}"/>
              </a:ext>
            </a:extLst>
          </p:cNvPr>
          <p:cNvSpPr/>
          <p:nvPr/>
        </p:nvSpPr>
        <p:spPr>
          <a:xfrm>
            <a:off x="999066" y="481281"/>
            <a:ext cx="10769599" cy="3477875"/>
          </a:xfrm>
          <a:prstGeom prst="rect">
            <a:avLst/>
          </a:prstGeom>
        </p:spPr>
        <p:txBody>
          <a:bodyPr wrap="square">
            <a:spAutoFit/>
          </a:bodyPr>
          <a:lstStyle/>
          <a:p>
            <a:pPr algn="ctr">
              <a:spcBef>
                <a:spcPts val="1200"/>
              </a:spcBef>
            </a:pPr>
            <a:r>
              <a:rPr lang="cs-CZ" sz="2800" dirty="0">
                <a:effectLst/>
                <a:latin typeface="Arial" panose="020B0604020202020204" pitchFamily="34" charset="0"/>
                <a:ea typeface="Times New Roman" panose="02020603050405020304" pitchFamily="18" charset="0"/>
              </a:rPr>
              <a:t>§ 16a</a:t>
            </a:r>
            <a:endParaRPr lang="cs-CZ" sz="2800" dirty="0">
              <a:effectLst/>
              <a:latin typeface="Times New Roman" panose="02020603050405020304" pitchFamily="18" charset="0"/>
              <a:ea typeface="Times New Roman" panose="02020603050405020304" pitchFamily="18" charset="0"/>
            </a:endParaRPr>
          </a:p>
          <a:p>
            <a:pPr indent="269875" algn="just">
              <a:spcBef>
                <a:spcPts val="1200"/>
              </a:spcBef>
            </a:pPr>
            <a:r>
              <a:rPr lang="cs-CZ" sz="2800" dirty="0">
                <a:latin typeface="Arial" panose="020B0604020202020204" pitchFamily="34" charset="0"/>
              </a:rPr>
              <a:t>Správce poplatku </a:t>
            </a:r>
            <a:r>
              <a:rPr lang="cs-CZ" sz="2800" dirty="0">
                <a:effectLst/>
                <a:latin typeface="Arial" panose="020B0604020202020204" pitchFamily="34" charset="0"/>
                <a:ea typeface="Times New Roman" panose="02020603050405020304" pitchFamily="18" charset="0"/>
              </a:rPr>
              <a:t>může na žádost poplatníka z důvodu odstranění tvrdosti právního předpisu zcela nebo částečně prominout poplatek za obecní systém odpadového hospodářství nebo jeho příslušenství, lze-li to s přihlédnutím k okolnostem daného případu ospravedlnit.</a:t>
            </a:r>
            <a:endParaRPr lang="cs-CZ" sz="2800" dirty="0">
              <a:effectLst/>
              <a:latin typeface="Times New Roman" panose="02020603050405020304" pitchFamily="18" charset="0"/>
              <a:ea typeface="Times New Roman" panose="02020603050405020304" pitchFamily="18" charset="0"/>
            </a:endParaRPr>
          </a:p>
          <a:p>
            <a:pPr indent="269875" algn="just">
              <a:spcBef>
                <a:spcPts val="1200"/>
              </a:spcBef>
            </a:pPr>
            <a:endParaRPr lang="cs-CZ" sz="32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3614573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F487CE14-93F1-4E15-A7FB-C26B52F04A40}"/>
              </a:ext>
            </a:extLst>
          </p:cNvPr>
          <p:cNvSpPr/>
          <p:nvPr/>
        </p:nvSpPr>
        <p:spPr>
          <a:xfrm>
            <a:off x="406399" y="369010"/>
            <a:ext cx="11362267" cy="5401479"/>
          </a:xfrm>
          <a:prstGeom prst="rect">
            <a:avLst/>
          </a:prstGeom>
        </p:spPr>
        <p:txBody>
          <a:bodyPr wrap="square">
            <a:spAutoFit/>
          </a:bodyPr>
          <a:lstStyle/>
          <a:p>
            <a:pPr lvl="0" algn="ctr">
              <a:spcBef>
                <a:spcPts val="1200"/>
              </a:spcBef>
            </a:pPr>
            <a:r>
              <a:rPr lang="cs-CZ" sz="3200" dirty="0">
                <a:latin typeface="Times New Roman" panose="02020603050405020304" pitchFamily="18" charset="0"/>
                <a:ea typeface="Times New Roman" panose="02020603050405020304" pitchFamily="18" charset="0"/>
              </a:rPr>
              <a:t>§ 16b</a:t>
            </a:r>
          </a:p>
          <a:p>
            <a:pPr marL="1143000" lvl="2" indent="-228600" algn="just">
              <a:spcBef>
                <a:spcPts val="600"/>
              </a:spcBef>
              <a:spcAft>
                <a:spcPts val="600"/>
              </a:spcAft>
              <a:buFont typeface="+mj-lt"/>
              <a:buAutoNum type="arabicParenBoth"/>
              <a:tabLst>
                <a:tab pos="316865" algn="l"/>
                <a:tab pos="540385" algn="l"/>
              </a:tabLst>
            </a:pPr>
            <a:r>
              <a:rPr lang="cs-CZ" sz="3200" b="1" dirty="0">
                <a:latin typeface="Times New Roman" panose="02020603050405020304" pitchFamily="18" charset="0"/>
                <a:ea typeface="Times New Roman" panose="02020603050405020304" pitchFamily="18" charset="0"/>
              </a:rPr>
              <a:t> </a:t>
            </a:r>
            <a:r>
              <a:rPr lang="cs-CZ" sz="3200" dirty="0">
                <a:latin typeface="Times New Roman" panose="02020603050405020304" pitchFamily="18" charset="0"/>
                <a:ea typeface="Times New Roman" panose="02020603050405020304" pitchFamily="18" charset="0"/>
              </a:rPr>
              <a:t>Správce poplatku může z moci úřední poplatek nebo jeho příslušenství zcela nebo částečně prominout při mimořádných, zejména živelních událostech.</a:t>
            </a:r>
          </a:p>
          <a:p>
            <a:pPr marL="1143000" lvl="2" indent="-228600" algn="just">
              <a:spcBef>
                <a:spcPts val="600"/>
              </a:spcBef>
              <a:spcAft>
                <a:spcPts val="600"/>
              </a:spcAft>
              <a:buFont typeface="+mj-lt"/>
              <a:buAutoNum type="arabicParenBoth"/>
              <a:tabLst>
                <a:tab pos="316865" algn="l"/>
                <a:tab pos="540385" algn="l"/>
              </a:tabLst>
            </a:pPr>
            <a:r>
              <a:rPr lang="cs-CZ" sz="3200" dirty="0">
                <a:latin typeface="Times New Roman" panose="02020603050405020304" pitchFamily="18" charset="0"/>
                <a:ea typeface="Times New Roman" panose="02020603050405020304" pitchFamily="18" charset="0"/>
              </a:rPr>
              <a:t>Rozhodnutím podle odstavce 1 se promíjí poplatek všem poplatníkům, jichž se důvod prominutí týká, a to ode dne právní moci tohoto rozhodnutí.</a:t>
            </a:r>
          </a:p>
          <a:p>
            <a:pPr marL="1143000" lvl="2" indent="-228600" algn="just">
              <a:spcBef>
                <a:spcPts val="600"/>
              </a:spcBef>
              <a:spcAft>
                <a:spcPts val="600"/>
              </a:spcAft>
              <a:buFont typeface="+mj-lt"/>
              <a:buAutoNum type="arabicParenBoth"/>
              <a:tabLst>
                <a:tab pos="316865" algn="l"/>
                <a:tab pos="540385" algn="l"/>
              </a:tabLst>
            </a:pPr>
            <a:r>
              <a:rPr lang="cs-CZ" sz="3200" dirty="0">
                <a:latin typeface="Times New Roman" panose="02020603050405020304" pitchFamily="18" charset="0"/>
                <a:ea typeface="Times New Roman" panose="02020603050405020304" pitchFamily="18" charset="0"/>
              </a:rPr>
              <a:t>Rozhodnutí oznamuje správce poplatku vyvěšením na své úřední desce a zároveň ho zveřejní způsobem umožňujícím dálkový přístup.</a:t>
            </a:r>
            <a:endParaRPr lang="cs-CZ"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7704595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2447AC2B-1AC8-4C11-A571-55183A8CB45C}"/>
              </a:ext>
            </a:extLst>
          </p:cNvPr>
          <p:cNvSpPr/>
          <p:nvPr/>
        </p:nvSpPr>
        <p:spPr>
          <a:xfrm>
            <a:off x="304801" y="0"/>
            <a:ext cx="11887200" cy="5555367"/>
          </a:xfrm>
          <a:prstGeom prst="rect">
            <a:avLst/>
          </a:prstGeom>
        </p:spPr>
        <p:txBody>
          <a:bodyPr wrap="square">
            <a:spAutoFit/>
          </a:bodyPr>
          <a:lstStyle/>
          <a:p>
            <a:pPr algn="ctr">
              <a:spcBef>
                <a:spcPts val="1200"/>
              </a:spcBef>
              <a:spcAft>
                <a:spcPts val="600"/>
              </a:spcAft>
            </a:pPr>
            <a:r>
              <a:rPr lang="cs-CZ" sz="3200" b="1" cap="all" dirty="0">
                <a:latin typeface="Times New Roman" panose="02020603050405020304" pitchFamily="18" charset="0"/>
                <a:ea typeface="Times New Roman" panose="02020603050405020304" pitchFamily="18" charset="0"/>
              </a:rPr>
              <a:t>ČÁST čtvrtá</a:t>
            </a:r>
          </a:p>
          <a:p>
            <a:pPr algn="ctr"/>
            <a:r>
              <a:rPr lang="cs-CZ" sz="3200" b="1" dirty="0">
                <a:latin typeface="Times New Roman" panose="02020603050405020304" pitchFamily="18" charset="0"/>
                <a:ea typeface="Times New Roman" panose="02020603050405020304" pitchFamily="18" charset="0"/>
              </a:rPr>
              <a:t>SPOLEČNÁ A ZÁVĚREČNÁ USTANOVENÍ</a:t>
            </a:r>
          </a:p>
          <a:p>
            <a:pPr lvl="0" algn="ctr">
              <a:spcBef>
                <a:spcPts val="1200"/>
              </a:spcBef>
            </a:pPr>
            <a:r>
              <a:rPr lang="cs-CZ" sz="3200" b="1" dirty="0">
                <a:latin typeface="Times New Roman" panose="02020603050405020304" pitchFamily="18" charset="0"/>
                <a:ea typeface="Times New Roman" panose="02020603050405020304" pitchFamily="18" charset="0"/>
              </a:rPr>
              <a:t>§ 16c</a:t>
            </a:r>
          </a:p>
          <a:p>
            <a:pPr lvl="0" algn="ctr">
              <a:spcBef>
                <a:spcPts val="1200"/>
              </a:spcBef>
            </a:pPr>
            <a:r>
              <a:rPr lang="cs-CZ" sz="3200" b="1" dirty="0">
                <a:latin typeface="Times New Roman" panose="02020603050405020304" pitchFamily="18" charset="0"/>
                <a:ea typeface="Times New Roman" panose="02020603050405020304" pitchFamily="18" charset="0"/>
              </a:rPr>
              <a:t>Přihlášení fyzické osoby</a:t>
            </a:r>
          </a:p>
          <a:p>
            <a:pPr indent="269875" algn="just">
              <a:spcBef>
                <a:spcPts val="1200"/>
              </a:spcBef>
            </a:pPr>
            <a:r>
              <a:rPr lang="cs-CZ" sz="3200" dirty="0">
                <a:latin typeface="Times New Roman" panose="02020603050405020304" pitchFamily="18" charset="0"/>
                <a:ea typeface="Times New Roman" panose="02020603050405020304" pitchFamily="18" charset="0"/>
              </a:rPr>
              <a:t>Pro účely poplatků se za přihlášení fyzické osoby považuje</a:t>
            </a:r>
          </a:p>
          <a:p>
            <a:pPr marL="1600200" lvl="3" indent="-228600" algn="just">
              <a:buFont typeface="+mj-lt"/>
              <a:buAutoNum type="alphaLcParenR"/>
              <a:tabLst>
                <a:tab pos="269875" algn="l"/>
              </a:tabLst>
            </a:pPr>
            <a:r>
              <a:rPr lang="cs-CZ" sz="3200" dirty="0">
                <a:latin typeface="Times New Roman" panose="02020603050405020304" pitchFamily="18" charset="0"/>
                <a:ea typeface="Times New Roman" panose="02020603050405020304" pitchFamily="18" charset="0"/>
              </a:rPr>
              <a:t>přihlášení k trvalému pobytu podle zákona o evidenci obyvatel, nebo</a:t>
            </a:r>
          </a:p>
          <a:p>
            <a:pPr marL="1600200" lvl="3" indent="-228600" algn="just">
              <a:buFont typeface="+mj-lt"/>
              <a:buAutoNum type="alphaLcParenR"/>
              <a:tabLst>
                <a:tab pos="269875" algn="l"/>
              </a:tabLst>
            </a:pPr>
            <a:r>
              <a:rPr lang="cs-CZ" sz="3200" dirty="0">
                <a:latin typeface="Times New Roman" panose="02020603050405020304" pitchFamily="18" charset="0"/>
                <a:ea typeface="Times New Roman" panose="02020603050405020304" pitchFamily="18" charset="0"/>
              </a:rPr>
              <a:t>ohlášení místa pobytu podle zákona o pobytu cizinců na území České republiky, zákona o azylu nebo zákona o dočasné ochraně cizinců, jde-li o cizince, </a:t>
            </a:r>
          </a:p>
        </p:txBody>
      </p:sp>
    </p:spTree>
    <p:extLst>
      <p:ext uri="{BB962C8B-B14F-4D97-AF65-F5344CB8AC3E}">
        <p14:creationId xmlns:p14="http://schemas.microsoft.com/office/powerpoint/2010/main" val="92195667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13B0853A-9039-4EDE-91F9-90F9E8E31E90}"/>
              </a:ext>
            </a:extLst>
          </p:cNvPr>
          <p:cNvSpPr/>
          <p:nvPr/>
        </p:nvSpPr>
        <p:spPr>
          <a:xfrm>
            <a:off x="0" y="674400"/>
            <a:ext cx="10786533" cy="5016758"/>
          </a:xfrm>
          <a:prstGeom prst="rect">
            <a:avLst/>
          </a:prstGeom>
        </p:spPr>
        <p:txBody>
          <a:bodyPr wrap="square">
            <a:spAutoFit/>
          </a:bodyPr>
          <a:lstStyle/>
          <a:p>
            <a:pPr marL="2057400" lvl="4" indent="-228600" algn="just">
              <a:buFont typeface="+mj-lt"/>
              <a:buAutoNum type="arabicPeriod"/>
              <a:tabLst>
                <a:tab pos="540385" algn="l"/>
              </a:tabLst>
            </a:pPr>
            <a:r>
              <a:rPr lang="cs-CZ" sz="3200" dirty="0">
                <a:latin typeface="Times New Roman" panose="02020603050405020304" pitchFamily="18" charset="0"/>
                <a:ea typeface="Times New Roman" panose="02020603050405020304" pitchFamily="18" charset="0"/>
              </a:rPr>
              <a:t>kterému byl povolen trvalý pobyt,</a:t>
            </a:r>
          </a:p>
          <a:p>
            <a:pPr marL="2057400" lvl="4" indent="-228600" algn="just">
              <a:buFont typeface="+mj-lt"/>
              <a:buAutoNum type="arabicPeriod"/>
              <a:tabLst>
                <a:tab pos="540385" algn="l"/>
              </a:tabLst>
            </a:pPr>
            <a:r>
              <a:rPr lang="cs-CZ" sz="3200" dirty="0">
                <a:latin typeface="Times New Roman" panose="02020603050405020304" pitchFamily="18" charset="0"/>
                <a:ea typeface="Times New Roman" panose="02020603050405020304" pitchFamily="18" charset="0"/>
              </a:rPr>
              <a:t>který na území České republiky pobývá přechodně po dobu delší než 3 měsíce,</a:t>
            </a:r>
          </a:p>
          <a:p>
            <a:pPr marL="2057400" lvl="4" indent="-228600" algn="just">
              <a:buFont typeface="+mj-lt"/>
              <a:buAutoNum type="arabicPeriod"/>
              <a:tabLst>
                <a:tab pos="540385" algn="l"/>
              </a:tabLst>
            </a:pPr>
            <a:r>
              <a:rPr lang="cs-CZ" sz="3200" dirty="0">
                <a:latin typeface="Times New Roman" panose="02020603050405020304" pitchFamily="18" charset="0"/>
                <a:ea typeface="Times New Roman" panose="02020603050405020304" pitchFamily="18" charset="0"/>
              </a:rPr>
              <a:t>který je žadatelem o udělení mezinárodní ochrany nebo osobou strpěnou na území podle zákona o azylu anebo žadatelem o poskytnutí dočasné ochrany podle zákona o dočasné ochraně cizinců, nebo</a:t>
            </a:r>
          </a:p>
          <a:p>
            <a:pPr marL="2057400" lvl="4" indent="-228600" algn="just">
              <a:buFont typeface="+mj-lt"/>
              <a:buAutoNum type="arabicPeriod"/>
              <a:tabLst>
                <a:tab pos="540385" algn="l"/>
              </a:tabLst>
            </a:pPr>
            <a:r>
              <a:rPr lang="cs-CZ" sz="3200" dirty="0">
                <a:latin typeface="Times New Roman" panose="02020603050405020304" pitchFamily="18" charset="0"/>
                <a:ea typeface="Times New Roman" panose="02020603050405020304" pitchFamily="18" charset="0"/>
              </a:rPr>
              <a:t>kterému byla udělena mezinárodní ochrana nebo jde o cizince požívajícího dočasné ochrany cizinců.</a:t>
            </a:r>
          </a:p>
        </p:txBody>
      </p:sp>
    </p:spTree>
    <p:extLst>
      <p:ext uri="{BB962C8B-B14F-4D97-AF65-F5344CB8AC3E}">
        <p14:creationId xmlns:p14="http://schemas.microsoft.com/office/powerpoint/2010/main" val="996447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Shape 214"/>
          <p:cNvSpPr/>
          <p:nvPr/>
        </p:nvSpPr>
        <p:spPr>
          <a:xfrm>
            <a:off x="372058" y="163860"/>
            <a:ext cx="11667542" cy="698652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3200" b="1" dirty="0">
                <a:solidFill>
                  <a:schemeClr val="dk1"/>
                </a:solidFill>
                <a:latin typeface="Arial"/>
                <a:ea typeface="Arial"/>
                <a:cs typeface="Arial"/>
                <a:sym typeface="Arial"/>
              </a:rPr>
              <a:t>Poplatek ze psů</a:t>
            </a:r>
            <a:endParaRPr dirty="0"/>
          </a:p>
          <a:p>
            <a:pPr marL="0" marR="0" lvl="0" indent="0" algn="l" rtl="0">
              <a:spcBef>
                <a:spcPts val="0"/>
              </a:spcBef>
              <a:spcAft>
                <a:spcPts val="0"/>
              </a:spcAft>
              <a:buNone/>
            </a:pPr>
            <a:endParaRPr sz="3200" b="1" dirty="0">
              <a:solidFill>
                <a:srgbClr val="000000"/>
              </a:solidFill>
              <a:latin typeface="Arial"/>
              <a:ea typeface="Arial"/>
              <a:cs typeface="Arial"/>
              <a:sym typeface="Arial"/>
            </a:endParaRPr>
          </a:p>
          <a:p>
            <a:pPr lvl="0"/>
            <a:r>
              <a:rPr lang="cs-CZ" sz="3200" b="1" dirty="0">
                <a:solidFill>
                  <a:srgbClr val="FF0000"/>
                </a:solidFill>
                <a:latin typeface="Arial"/>
                <a:ea typeface="Arial"/>
                <a:cs typeface="Arial"/>
                <a:sym typeface="Arial"/>
              </a:rPr>
              <a:t>Místní poplatek ze psů se bude platit té obci, kde </a:t>
            </a:r>
            <a:r>
              <a:rPr lang="cs-CZ" sz="3200" b="1" dirty="0">
                <a:solidFill>
                  <a:srgbClr val="FF0000"/>
                </a:solidFill>
              </a:rPr>
              <a:t>je</a:t>
            </a:r>
            <a:r>
              <a:rPr lang="cs-CZ" sz="3200" b="1" dirty="0">
                <a:solidFill>
                  <a:srgbClr val="FF0000"/>
                </a:solidFill>
                <a:latin typeface="Arial"/>
                <a:ea typeface="Arial"/>
                <a:cs typeface="Arial"/>
                <a:sym typeface="Arial"/>
              </a:rPr>
              <a:t> držitel psa</a:t>
            </a:r>
            <a:r>
              <a:rPr lang="cs-CZ" sz="3200" b="1" dirty="0">
                <a:solidFill>
                  <a:srgbClr val="FF0000"/>
                </a:solidFill>
              </a:rPr>
              <a:t> přihlášen nebo má sídlo na území České republiky</a:t>
            </a:r>
            <a:r>
              <a:rPr lang="cs-CZ" sz="3200" dirty="0">
                <a:solidFill>
                  <a:srgbClr val="FF0000"/>
                </a:solidFill>
                <a:latin typeface="Arial"/>
                <a:ea typeface="Arial"/>
                <a:cs typeface="Arial"/>
                <a:sym typeface="Arial"/>
              </a:rPr>
              <a:t>, </a:t>
            </a:r>
            <a:r>
              <a:rPr lang="cs-CZ" sz="3200" b="1" dirty="0">
                <a:solidFill>
                  <a:srgbClr val="FF0000"/>
                </a:solidFill>
                <a:latin typeface="Arial"/>
                <a:ea typeface="Arial"/>
                <a:cs typeface="Arial"/>
                <a:sym typeface="Arial"/>
              </a:rPr>
              <a:t>a to bez ohledu na to, kde je pes fakticky chován.</a:t>
            </a:r>
          </a:p>
          <a:p>
            <a:pPr marL="0" marR="0" lvl="0" indent="0" algn="l" rtl="0">
              <a:spcBef>
                <a:spcPts val="0"/>
              </a:spcBef>
              <a:spcAft>
                <a:spcPts val="0"/>
              </a:spcAft>
              <a:buNone/>
            </a:pPr>
            <a:r>
              <a:rPr lang="cs-CZ" sz="3200" dirty="0">
                <a:solidFill>
                  <a:srgbClr val="FF0000"/>
                </a:solidFill>
                <a:latin typeface="Arial"/>
                <a:ea typeface="Arial"/>
                <a:cs typeface="Arial"/>
                <a:sym typeface="Arial"/>
              </a:rPr>
              <a:t> </a:t>
            </a:r>
            <a:endParaRPr sz="3200" dirty="0">
              <a:solidFill>
                <a:srgbClr val="000000"/>
              </a:solidFill>
              <a:latin typeface="Arial"/>
              <a:ea typeface="Arial"/>
              <a:cs typeface="Arial"/>
              <a:sym typeface="Arial"/>
            </a:endParaRPr>
          </a:p>
          <a:p>
            <a:r>
              <a:rPr lang="cs-CZ" sz="3200" dirty="0"/>
              <a:t>Změní-li držitel psa svůj trvalý pobyt nebo sídlo, platí místní poplatek od počátku kalendářního měsíce následujícího po měsíci, ve kterém změna nastala, nově příslušné obci. V případě držení psa po dobu kratší než jeden rok se platí poplatek v poměrné výši, která odpovídá počtu i započatých kalendářních měsíců.</a:t>
            </a:r>
          </a:p>
          <a:p>
            <a:pPr marL="0" marR="0" lvl="0" indent="0" algn="l" rtl="0">
              <a:spcBef>
                <a:spcPts val="0"/>
              </a:spcBef>
              <a:spcAft>
                <a:spcPts val="0"/>
              </a:spcAft>
              <a:buNone/>
            </a:pPr>
            <a:endParaRPr sz="3200" dirty="0">
              <a:solidFill>
                <a:srgbClr val="000000"/>
              </a:solidFill>
              <a:latin typeface="Arial"/>
              <a:ea typeface="Arial"/>
              <a:cs typeface="Arial"/>
              <a:sym typeface="Aria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vouhlavá saň - Anglonubijské kozy - princezny | Facebook">
            <a:extLst>
              <a:ext uri="{FF2B5EF4-FFF2-40B4-BE49-F238E27FC236}">
                <a16:creationId xmlns:a16="http://schemas.microsoft.com/office/drawing/2014/main" id="{366A6594-4D64-B7E7-014C-DA71FC7C2E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2755" y="3429000"/>
            <a:ext cx="4426490" cy="3315595"/>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49427DD1-E6E9-EB50-7CCE-10733A4DFC04}"/>
              </a:ext>
            </a:extLst>
          </p:cNvPr>
          <p:cNvSpPr txBox="1"/>
          <p:nvPr/>
        </p:nvSpPr>
        <p:spPr>
          <a:xfrm>
            <a:off x="1793289" y="113405"/>
            <a:ext cx="9259410" cy="2769989"/>
          </a:xfrm>
          <a:prstGeom prst="rect">
            <a:avLst/>
          </a:prstGeom>
          <a:noFill/>
        </p:spPr>
        <p:txBody>
          <a:bodyPr wrap="square">
            <a:spAutoFit/>
          </a:bodyPr>
          <a:lstStyle/>
          <a:p>
            <a:pPr marL="457200" lvl="1" algn="ctr">
              <a:spcBef>
                <a:spcPts val="1200"/>
              </a:spcBef>
              <a:spcAft>
                <a:spcPts val="600"/>
              </a:spcAft>
            </a:pPr>
            <a:r>
              <a:rPr lang="cs-CZ" sz="2400" dirty="0">
                <a:effectLst/>
                <a:latin typeface="Times New Roman" panose="02020603050405020304" pitchFamily="18" charset="0"/>
                <a:ea typeface="Times New Roman" panose="02020603050405020304" pitchFamily="18" charset="0"/>
              </a:rPr>
              <a:t>Čl. II</a:t>
            </a:r>
          </a:p>
          <a:p>
            <a:pPr marL="457200" lvl="1" algn="ctr">
              <a:spcBef>
                <a:spcPts val="1200"/>
              </a:spcBef>
              <a:spcAft>
                <a:spcPts val="600"/>
              </a:spcAft>
            </a:pPr>
            <a:r>
              <a:rPr lang="cs-CZ" sz="2400" b="1" dirty="0">
                <a:effectLst/>
                <a:latin typeface="Times New Roman" panose="02020603050405020304" pitchFamily="18" charset="0"/>
                <a:ea typeface="Times New Roman" panose="02020603050405020304" pitchFamily="18" charset="0"/>
              </a:rPr>
              <a:t>Přechodné ustanovení</a:t>
            </a:r>
          </a:p>
          <a:p>
            <a:pPr indent="269875" algn="just">
              <a:spcBef>
                <a:spcPts val="1200"/>
              </a:spcBef>
              <a:spcAft>
                <a:spcPts val="600"/>
              </a:spcAft>
            </a:pPr>
            <a:r>
              <a:rPr lang="cs-CZ" sz="2400" dirty="0">
                <a:effectLst/>
                <a:latin typeface="Times New Roman" panose="02020603050405020304" pitchFamily="18" charset="0"/>
                <a:ea typeface="Times New Roman" panose="02020603050405020304" pitchFamily="18" charset="0"/>
              </a:rPr>
              <a:t>Pro poplatkové povinnosti u místních poplatků, jakož i pro práva a povinnosti s nimi související, vzniklé přede dnem nabytí účinnosti tohoto zákona se použije zákon č. 565/1990 Sb., ve znění účinném přede dnem nabytí účinnosti tohoto zákona.</a:t>
            </a:r>
          </a:p>
        </p:txBody>
      </p:sp>
    </p:spTree>
    <p:extLst>
      <p:ext uri="{BB962C8B-B14F-4D97-AF65-F5344CB8AC3E}">
        <p14:creationId xmlns:p14="http://schemas.microsoft.com/office/powerpoint/2010/main" val="401375057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sp>
        <p:nvSpPr>
          <p:cNvPr id="894" name="Shape 894"/>
          <p:cNvSpPr txBox="1"/>
          <p:nvPr/>
        </p:nvSpPr>
        <p:spPr>
          <a:xfrm>
            <a:off x="2495006" y="3254961"/>
            <a:ext cx="7129463" cy="2554545"/>
          </a:xfrm>
          <a:prstGeom prst="rect">
            <a:avLst/>
          </a:prstGeom>
          <a:noFill/>
          <a:ln>
            <a:noFill/>
          </a:ln>
        </p:spPr>
        <p:txBody>
          <a:bodyPr spcFirstLastPara="1" wrap="square" lIns="91425" tIns="45700" rIns="91425" bIns="45700" anchor="t" anchorCtr="0">
            <a:noAutofit/>
          </a:bodyPr>
          <a:lstStyle/>
          <a:p>
            <a:pPr lvl="0" algn="ctr">
              <a:buClr>
                <a:schemeClr val="dk1"/>
              </a:buClr>
              <a:buSzPts val="3200"/>
            </a:pPr>
            <a:r>
              <a:rPr lang="pl-PL" sz="3200" dirty="0">
                <a:solidFill>
                  <a:schemeClr val="dk1"/>
                </a:solidFill>
              </a:rPr>
              <a:t>Certifikáty budou zaslány do DS</a:t>
            </a:r>
          </a:p>
          <a:p>
            <a:pPr marL="0" marR="0" lvl="0" indent="0" algn="ctr" rtl="0">
              <a:spcBef>
                <a:spcPts val="0"/>
              </a:spcBef>
              <a:spcAft>
                <a:spcPts val="0"/>
              </a:spcAft>
              <a:buClr>
                <a:schemeClr val="dk1"/>
              </a:buClr>
              <a:buSzPts val="3200"/>
              <a:buFont typeface="Arial"/>
              <a:buNone/>
            </a:pPr>
            <a:endParaRPr sz="3200" b="1" dirty="0">
              <a:solidFill>
                <a:srgbClr val="FF0000"/>
              </a:solidFill>
              <a:latin typeface="Arial"/>
              <a:ea typeface="Arial"/>
              <a:cs typeface="Arial"/>
              <a:sym typeface="Arial"/>
            </a:endParaRPr>
          </a:p>
          <a:p>
            <a:pPr marL="0" marR="0" lvl="0" indent="0" algn="ctr" rtl="0">
              <a:spcBef>
                <a:spcPts val="0"/>
              </a:spcBef>
              <a:spcAft>
                <a:spcPts val="0"/>
              </a:spcAft>
              <a:buClr>
                <a:srgbClr val="FF0000"/>
              </a:buClr>
              <a:buSzPts val="3200"/>
              <a:buFont typeface="Arial"/>
              <a:buNone/>
            </a:pPr>
            <a:r>
              <a:rPr lang="cs-CZ" sz="3200" b="1" dirty="0">
                <a:solidFill>
                  <a:srgbClr val="FF0000"/>
                </a:solidFill>
                <a:latin typeface="Arial"/>
                <a:ea typeface="Arial"/>
                <a:cs typeface="Arial"/>
                <a:sym typeface="Arial"/>
              </a:rPr>
              <a:t>Děkuji za pozornost</a:t>
            </a:r>
            <a:endParaRPr sz="3200" dirty="0">
              <a:solidFill>
                <a:schemeClr val="dk1"/>
              </a:solidFill>
              <a:latin typeface="Arial"/>
              <a:ea typeface="Arial"/>
              <a:cs typeface="Arial"/>
              <a:sym typeface="Arial"/>
            </a:endParaRPr>
          </a:p>
          <a:p>
            <a:pPr marL="0" marR="0" lvl="0" indent="0" algn="ctr" rtl="0">
              <a:spcBef>
                <a:spcPts val="0"/>
              </a:spcBef>
              <a:spcAft>
                <a:spcPts val="0"/>
              </a:spcAft>
              <a:buClr>
                <a:schemeClr val="dk1"/>
              </a:buClr>
              <a:buSzPts val="3200"/>
              <a:buFont typeface="Arial"/>
              <a:buNone/>
            </a:pPr>
            <a:r>
              <a:rPr lang="cs-CZ" sz="3200" dirty="0">
                <a:solidFill>
                  <a:schemeClr val="dk1"/>
                </a:solidFill>
                <a:latin typeface="Arial"/>
                <a:ea typeface="Arial"/>
                <a:cs typeface="Arial"/>
                <a:sym typeface="Arial"/>
              </a:rPr>
              <a:t>Vlastimil Veselý</a:t>
            </a:r>
            <a:endParaRPr dirty="0"/>
          </a:p>
          <a:p>
            <a:pPr marL="0" marR="0" lvl="0" indent="0" algn="ctr" rtl="0">
              <a:spcBef>
                <a:spcPts val="0"/>
              </a:spcBef>
              <a:spcAft>
                <a:spcPts val="0"/>
              </a:spcAft>
              <a:buClr>
                <a:schemeClr val="dk1"/>
              </a:buClr>
              <a:buSzPts val="3200"/>
              <a:buFont typeface="Arial"/>
              <a:buNone/>
            </a:pPr>
            <a:r>
              <a:rPr lang="cs-CZ" sz="3200" dirty="0">
                <a:solidFill>
                  <a:schemeClr val="dk1"/>
                </a:solidFill>
                <a:latin typeface="Arial"/>
                <a:ea typeface="Arial"/>
                <a:cs typeface="Arial"/>
                <a:sym typeface="Arial"/>
              </a:rPr>
              <a:t>vesely@catania.cz</a:t>
            </a:r>
            <a:endParaRPr dirty="0"/>
          </a:p>
        </p:txBody>
      </p:sp>
      <p:pic>
        <p:nvPicPr>
          <p:cNvPr id="895" name="Shape 895"/>
          <p:cNvPicPr preferRelativeResize="0"/>
          <p:nvPr/>
        </p:nvPicPr>
        <p:blipFill rotWithShape="1">
          <a:blip r:embed="rId3">
            <a:alphaModFix/>
          </a:blip>
          <a:srcRect/>
          <a:stretch/>
        </p:blipFill>
        <p:spPr>
          <a:xfrm>
            <a:off x="3383213" y="473661"/>
            <a:ext cx="5353050" cy="2781300"/>
          </a:xfrm>
          <a:prstGeom prst="rect">
            <a:avLst/>
          </a:prstGeom>
          <a:noFill/>
          <a:ln>
            <a:noFill/>
          </a:ln>
        </p:spPr>
      </p:pic>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90BCFA53-9FDE-42D3-A2FA-9D3465E2E3E8}"/>
              </a:ext>
            </a:extLst>
          </p:cNvPr>
          <p:cNvSpPr/>
          <p:nvPr/>
        </p:nvSpPr>
        <p:spPr>
          <a:xfrm>
            <a:off x="1187115" y="363915"/>
            <a:ext cx="10459453" cy="5016758"/>
          </a:xfrm>
          <a:prstGeom prst="rect">
            <a:avLst/>
          </a:prstGeom>
        </p:spPr>
        <p:txBody>
          <a:bodyPr wrap="square">
            <a:spAutoFit/>
          </a:bodyPr>
          <a:lstStyle/>
          <a:p>
            <a:pPr marL="914400" lvl="2" algn="just">
              <a:spcBef>
                <a:spcPts val="600"/>
              </a:spcBef>
              <a:spcAft>
                <a:spcPts val="600"/>
              </a:spcAft>
              <a:tabLst>
                <a:tab pos="316865" algn="l"/>
                <a:tab pos="540385" algn="l"/>
              </a:tabLst>
            </a:pPr>
            <a:r>
              <a:rPr lang="cs-CZ" sz="3200" dirty="0">
                <a:solidFill>
                  <a:schemeClr val="tx1"/>
                </a:solidFill>
                <a:latin typeface="Times New Roman" panose="02020603050405020304" pitchFamily="18" charset="0"/>
                <a:ea typeface="Times New Roman" panose="02020603050405020304" pitchFamily="18" charset="0"/>
              </a:rPr>
              <a:t>(2) </a:t>
            </a:r>
            <a:r>
              <a:rPr lang="cs-CZ" sz="3200" dirty="0">
                <a:solidFill>
                  <a:srgbClr val="FF0000"/>
                </a:solidFill>
                <a:latin typeface="Times New Roman" panose="02020603050405020304" pitchFamily="18" charset="0"/>
                <a:ea typeface="Times New Roman" panose="02020603050405020304" pitchFamily="18" charset="0"/>
              </a:rPr>
              <a:t>Poplatek ze psů se platí ze psů starších 3 měsíců</a:t>
            </a:r>
            <a:r>
              <a:rPr lang="cs-CZ" sz="3200" dirty="0">
                <a:latin typeface="Times New Roman" panose="02020603050405020304" pitchFamily="18" charset="0"/>
                <a:ea typeface="Times New Roman" panose="02020603050405020304" pitchFamily="18" charset="0"/>
              </a:rPr>
              <a:t>. Od poplatku ze psů je osvobozen držitel psa, kterým je osoba nevidomá, </a:t>
            </a:r>
            <a:r>
              <a:rPr lang="cs-CZ" sz="3200" b="1" dirty="0">
                <a:latin typeface="Times New Roman" panose="02020603050405020304" pitchFamily="18" charset="0"/>
                <a:ea typeface="Times New Roman" panose="02020603050405020304" pitchFamily="18" charset="0"/>
              </a:rPr>
              <a:t>osoba, která je považována za závislou na pomoci jiné fyzické osoby podle zákona upravujícího sociální služby, osoba, která je držitelem průkazu ZTP nebo ZTP/P</a:t>
            </a:r>
            <a:r>
              <a:rPr lang="cs-CZ" sz="3200" dirty="0">
                <a:latin typeface="Times New Roman" panose="02020603050405020304" pitchFamily="18" charset="0"/>
                <a:ea typeface="Times New Roman" panose="02020603050405020304" pitchFamily="18" charset="0"/>
              </a:rPr>
              <a:t>, osoba provádějící výcvik psů určených k doprovodu těchto osob, osoba provozující útulek </a:t>
            </a:r>
            <a:r>
              <a:rPr lang="cs-CZ" sz="3200" b="1" dirty="0">
                <a:latin typeface="Times New Roman" panose="02020603050405020304" pitchFamily="18" charset="0"/>
                <a:ea typeface="Times New Roman" panose="02020603050405020304" pitchFamily="18" charset="0"/>
              </a:rPr>
              <a:t>pro zvířata</a:t>
            </a:r>
            <a:r>
              <a:rPr lang="cs-CZ" sz="3200" dirty="0">
                <a:latin typeface="Times New Roman" panose="02020603050405020304" pitchFamily="18" charset="0"/>
                <a:ea typeface="Times New Roman" panose="02020603050405020304" pitchFamily="18" charset="0"/>
              </a:rPr>
              <a:t> nebo osoba, které stanoví povinnost držení a používání psa zvláštní právní předpis.</a:t>
            </a:r>
            <a:r>
              <a:rPr lang="cs-CZ" sz="3200" baseline="30000" dirty="0">
                <a:latin typeface="Times New Roman" panose="02020603050405020304" pitchFamily="18" charset="0"/>
                <a:ea typeface="Times New Roman" panose="02020603050405020304" pitchFamily="18" charset="0"/>
              </a:rPr>
              <a:t>1b)</a:t>
            </a:r>
            <a:endParaRPr lang="cs-CZ"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405395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Shape 199"/>
          <p:cNvSpPr txBox="1"/>
          <p:nvPr/>
        </p:nvSpPr>
        <p:spPr>
          <a:xfrm>
            <a:off x="1588168" y="336885"/>
            <a:ext cx="10603832" cy="547035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000"/>
              <a:buFont typeface="Arial"/>
              <a:buNone/>
            </a:pPr>
            <a:endParaRPr sz="2000" dirty="0">
              <a:solidFill>
                <a:schemeClr val="dk1"/>
              </a:solidFill>
              <a:latin typeface="Arial"/>
              <a:ea typeface="Arial"/>
              <a:cs typeface="Arial"/>
              <a:sym typeface="Arial"/>
            </a:endParaRPr>
          </a:p>
          <a:p>
            <a:pPr marL="0" marR="0" lvl="0" indent="0" algn="l" rtl="0">
              <a:spcBef>
                <a:spcPts val="480"/>
              </a:spcBef>
              <a:spcAft>
                <a:spcPts val="0"/>
              </a:spcAft>
              <a:buClr>
                <a:schemeClr val="dk1"/>
              </a:buClr>
              <a:buSzPts val="2400"/>
              <a:buFont typeface="Arial"/>
              <a:buNone/>
            </a:pPr>
            <a:r>
              <a:rPr lang="cs-CZ" sz="3600" dirty="0">
                <a:solidFill>
                  <a:schemeClr val="dk1"/>
                </a:solidFill>
                <a:latin typeface="Arial"/>
                <a:ea typeface="Arial"/>
                <a:cs typeface="Arial"/>
                <a:sym typeface="Arial"/>
              </a:rPr>
              <a:t>Předmětem místního poplatku ze psů je ve smyslu § 2 odst. 2 zákona č. 565/1990 Sb. </a:t>
            </a:r>
            <a:r>
              <a:rPr lang="cs-CZ" sz="3600" b="1" dirty="0">
                <a:solidFill>
                  <a:srgbClr val="FF0000"/>
                </a:solidFill>
                <a:latin typeface="Arial"/>
                <a:ea typeface="Arial"/>
                <a:cs typeface="Arial"/>
                <a:sym typeface="Arial"/>
              </a:rPr>
              <a:t>držba psa staršího 3 měsíců</a:t>
            </a:r>
            <a:r>
              <a:rPr lang="cs-CZ" sz="3600" dirty="0">
                <a:solidFill>
                  <a:schemeClr val="dk1"/>
                </a:solidFill>
                <a:latin typeface="Arial"/>
                <a:ea typeface="Arial"/>
                <a:cs typeface="Arial"/>
                <a:sym typeface="Arial"/>
              </a:rPr>
              <a:t> (není-li ze zákona nebo z obecně závazné vyhlášky tato držba psa od místního poplatku osvobozena). </a:t>
            </a:r>
          </a:p>
          <a:p>
            <a:pPr marL="0" marR="0" lvl="0" indent="0" algn="l" rtl="0">
              <a:spcBef>
                <a:spcPts val="480"/>
              </a:spcBef>
              <a:spcAft>
                <a:spcPts val="0"/>
              </a:spcAft>
              <a:buClr>
                <a:schemeClr val="dk1"/>
              </a:buClr>
              <a:buSzPts val="2400"/>
              <a:buFont typeface="Arial"/>
              <a:buNone/>
            </a:pPr>
            <a:endParaRPr lang="cs-CZ" sz="3600" dirty="0">
              <a:solidFill>
                <a:schemeClr val="dk1"/>
              </a:solidFill>
            </a:endParaRPr>
          </a:p>
        </p:txBody>
      </p:sp>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F9794B7-674A-6228-652A-70C519478FD8}"/>
              </a:ext>
            </a:extLst>
          </p:cNvPr>
          <p:cNvSpPr txBox="1"/>
          <p:nvPr/>
        </p:nvSpPr>
        <p:spPr>
          <a:xfrm>
            <a:off x="711200" y="386080"/>
            <a:ext cx="11206480" cy="4524315"/>
          </a:xfrm>
          <a:prstGeom prst="rect">
            <a:avLst/>
          </a:prstGeom>
          <a:noFill/>
        </p:spPr>
        <p:txBody>
          <a:bodyPr wrap="square">
            <a:spAutoFit/>
          </a:bodyPr>
          <a:lstStyle/>
          <a:p>
            <a:pPr algn="l"/>
            <a:r>
              <a:rPr lang="cs-CZ" sz="2400" b="1" i="1" u="sng"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Testík:</a:t>
            </a:r>
          </a:p>
          <a:p>
            <a:pPr algn="l"/>
            <a:endParaRPr lang="cs-CZ" sz="2400" b="1" i="1" u="sng" dirty="0">
              <a:solidFill>
                <a:srgbClr val="111111"/>
              </a:solidFill>
              <a:latin typeface="Calibri" panose="020F0502020204030204" pitchFamily="34" charset="0"/>
              <a:ea typeface="Calibri" panose="020F0502020204030204" pitchFamily="34" charset="0"/>
              <a:cs typeface="Calibri" panose="020F0502020204030204" pitchFamily="34" charset="0"/>
            </a:endParaRPr>
          </a:p>
          <a:p>
            <a:pPr algn="l"/>
            <a:r>
              <a:rPr lang="cs-CZ" sz="2400" b="1" i="1"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Pes nahlášený 24.9.2024 věk 4 měsíce poplatková povinnosti je od?</a:t>
            </a:r>
          </a:p>
          <a:p>
            <a:pPr marL="457200" indent="-457200" algn="l">
              <a:buAutoNum type="alphaLcParenR"/>
            </a:pPr>
            <a:r>
              <a:rPr lang="cs-CZ" sz="2400" i="1" dirty="0">
                <a:solidFill>
                  <a:srgbClr val="111111"/>
                </a:solidFill>
                <a:latin typeface="Calibri" panose="020F0502020204030204" pitchFamily="34" charset="0"/>
                <a:ea typeface="Calibri" panose="020F0502020204030204" pitchFamily="34" charset="0"/>
                <a:cs typeface="Calibri" panose="020F0502020204030204" pitchFamily="34" charset="0"/>
              </a:rPr>
              <a:t>25.9.2024			b) 1.9.2024			c) </a:t>
            </a:r>
            <a:r>
              <a:rPr lang="cs-CZ" sz="2400" i="1"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1.10.2024</a:t>
            </a:r>
            <a:endParaRPr lang="cs-CZ" sz="2400" dirty="0">
              <a:solidFill>
                <a:srgbClr val="111111"/>
              </a:solidFill>
              <a:latin typeface="Calibri" panose="020F0502020204030204" pitchFamily="34" charset="0"/>
              <a:ea typeface="Calibri" panose="020F0502020204030204" pitchFamily="34" charset="0"/>
              <a:cs typeface="Calibri" panose="020F0502020204030204" pitchFamily="34" charset="0"/>
            </a:endParaRPr>
          </a:p>
          <a:p>
            <a:pPr marL="457200" indent="-457200" algn="l">
              <a:buAutoNum type="alphaLcParenR"/>
            </a:pPr>
            <a:endParaRPr lang="cs-CZ" sz="2400" b="1" i="1" dirty="0">
              <a:solidFill>
                <a:srgbClr val="111111"/>
              </a:solidFill>
              <a:effectLst/>
              <a:latin typeface="Calibri" panose="020F0502020204030204" pitchFamily="34" charset="0"/>
              <a:ea typeface="Calibri" panose="020F0502020204030204" pitchFamily="34" charset="0"/>
              <a:cs typeface="Calibri" panose="020F0502020204030204" pitchFamily="34" charset="0"/>
            </a:endParaRPr>
          </a:p>
          <a:p>
            <a:pPr algn="l"/>
            <a:r>
              <a:rPr lang="cs-CZ" sz="2400" b="1" i="1"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Pes nahlášený 24.9.2024 věk 3 měsíce poplatková povinnosti je od?</a:t>
            </a:r>
          </a:p>
          <a:p>
            <a:r>
              <a:rPr lang="cs-CZ" sz="2400" i="1" dirty="0">
                <a:solidFill>
                  <a:srgbClr val="111111"/>
                </a:solidFill>
                <a:latin typeface="Calibri" panose="020F0502020204030204" pitchFamily="34" charset="0"/>
                <a:ea typeface="Calibri" panose="020F0502020204030204" pitchFamily="34" charset="0"/>
                <a:cs typeface="Calibri" panose="020F0502020204030204" pitchFamily="34" charset="0"/>
              </a:rPr>
              <a:t>25.9.2024			b) 1.9.2024			c) </a:t>
            </a:r>
            <a:r>
              <a:rPr lang="cs-CZ" sz="2400" i="1"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1.10.2024</a:t>
            </a:r>
            <a:endParaRPr lang="cs-CZ" sz="2400" dirty="0">
              <a:solidFill>
                <a:srgbClr val="111111"/>
              </a:solidFill>
              <a:latin typeface="Calibri" panose="020F0502020204030204" pitchFamily="34" charset="0"/>
              <a:ea typeface="Calibri" panose="020F0502020204030204" pitchFamily="34" charset="0"/>
              <a:cs typeface="Calibri" panose="020F0502020204030204" pitchFamily="34" charset="0"/>
            </a:endParaRPr>
          </a:p>
          <a:p>
            <a:pPr algn="l"/>
            <a:br>
              <a:rPr lang="cs-CZ" sz="2400" b="1"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br>
            <a:r>
              <a:rPr lang="cs-CZ" sz="2400" b="1" i="1"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Pes nahlášený 24.9.2024 věk 4 měsíce přestěhován z jiného města, poplatková povinnosti je od</a:t>
            </a:r>
            <a:r>
              <a:rPr lang="cs-CZ" sz="2400" b="1"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a:t>
            </a:r>
          </a:p>
          <a:p>
            <a:r>
              <a:rPr lang="cs-CZ" sz="2400" i="1" dirty="0">
                <a:solidFill>
                  <a:srgbClr val="111111"/>
                </a:solidFill>
                <a:latin typeface="Calibri" panose="020F0502020204030204" pitchFamily="34" charset="0"/>
                <a:ea typeface="Calibri" panose="020F0502020204030204" pitchFamily="34" charset="0"/>
                <a:cs typeface="Calibri" panose="020F0502020204030204" pitchFamily="34" charset="0"/>
              </a:rPr>
              <a:t>25.9.2024			b) 1.9.2024			c) </a:t>
            </a:r>
            <a:r>
              <a:rPr lang="cs-CZ" sz="2400" i="1"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1.10.2024</a:t>
            </a:r>
            <a:endParaRPr lang="cs-CZ" sz="2400" dirty="0">
              <a:solidFill>
                <a:srgbClr val="111111"/>
              </a:solidFill>
              <a:latin typeface="Calibri" panose="020F0502020204030204" pitchFamily="34" charset="0"/>
              <a:ea typeface="Calibri" panose="020F0502020204030204" pitchFamily="34" charset="0"/>
              <a:cs typeface="Calibri" panose="020F0502020204030204" pitchFamily="34" charset="0"/>
            </a:endParaRPr>
          </a:p>
          <a:p>
            <a:pPr algn="l"/>
            <a:endParaRPr lang="cs-CZ" sz="2400" b="1" i="0" dirty="0">
              <a:solidFill>
                <a:srgbClr val="111111"/>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65888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C947F-99EB-05B1-EAC6-31FCA7ED523E}"/>
            </a:ext>
          </a:extLst>
        </p:cNvPr>
        <p:cNvGrpSpPr/>
        <p:nvPr/>
      </p:nvGrpSpPr>
      <p:grpSpPr>
        <a:xfrm>
          <a:off x="0" y="0"/>
          <a:ext cx="0" cy="0"/>
          <a:chOff x="0" y="0"/>
          <a:chExt cx="0" cy="0"/>
        </a:xfrm>
      </p:grpSpPr>
      <p:sp>
        <p:nvSpPr>
          <p:cNvPr id="5" name="TextovéPole 4">
            <a:extLst>
              <a:ext uri="{FF2B5EF4-FFF2-40B4-BE49-F238E27FC236}">
                <a16:creationId xmlns:a16="http://schemas.microsoft.com/office/drawing/2014/main" id="{2F8FA2DE-7041-BD34-A624-1E1C189CE971}"/>
              </a:ext>
            </a:extLst>
          </p:cNvPr>
          <p:cNvSpPr txBox="1"/>
          <p:nvPr/>
        </p:nvSpPr>
        <p:spPr>
          <a:xfrm>
            <a:off x="711200" y="386080"/>
            <a:ext cx="11206480" cy="6370975"/>
          </a:xfrm>
          <a:prstGeom prst="rect">
            <a:avLst/>
          </a:prstGeom>
          <a:noFill/>
        </p:spPr>
        <p:txBody>
          <a:bodyPr wrap="square">
            <a:spAutoFit/>
          </a:bodyPr>
          <a:lstStyle/>
          <a:p>
            <a:pPr algn="l"/>
            <a:r>
              <a:rPr lang="cs-CZ" sz="2400" b="1" i="1" u="sng"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Testík:</a:t>
            </a:r>
            <a:endParaRPr lang="cs-CZ" sz="2400" b="1" i="1" u="sng" dirty="0">
              <a:solidFill>
                <a:srgbClr val="111111"/>
              </a:solidFill>
              <a:latin typeface="Calibri" panose="020F0502020204030204" pitchFamily="34" charset="0"/>
              <a:ea typeface="Calibri" panose="020F0502020204030204" pitchFamily="34" charset="0"/>
              <a:cs typeface="Calibri" panose="020F0502020204030204" pitchFamily="34" charset="0"/>
            </a:endParaRPr>
          </a:p>
          <a:p>
            <a:pPr algn="l"/>
            <a:r>
              <a:rPr lang="cs-CZ" sz="2400" b="1" i="1"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Pes nahlášený 24.9.2024 věk 4 měsíce poplatková povinnosti je od?</a:t>
            </a:r>
          </a:p>
          <a:p>
            <a:pPr marL="457200" indent="-457200" algn="l">
              <a:buAutoNum type="alphaLcParenR"/>
            </a:pPr>
            <a:r>
              <a:rPr lang="cs-CZ" sz="2400" i="1" dirty="0">
                <a:solidFill>
                  <a:srgbClr val="111111"/>
                </a:solidFill>
                <a:latin typeface="Calibri" panose="020F0502020204030204" pitchFamily="34" charset="0"/>
                <a:ea typeface="Calibri" panose="020F0502020204030204" pitchFamily="34" charset="0"/>
                <a:cs typeface="Calibri" panose="020F0502020204030204" pitchFamily="34" charset="0"/>
              </a:rPr>
              <a:t>25.9.2024			b) 1.9.2024			c) </a:t>
            </a:r>
            <a:r>
              <a:rPr lang="cs-CZ" sz="2400" i="1"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1.10.2024</a:t>
            </a:r>
            <a:endParaRPr lang="cs-CZ" sz="2400" b="1" i="1" dirty="0">
              <a:solidFill>
                <a:srgbClr val="111111"/>
              </a:solidFill>
              <a:effectLst/>
              <a:latin typeface="Calibri" panose="020F0502020204030204" pitchFamily="34" charset="0"/>
              <a:ea typeface="Calibri" panose="020F0502020204030204" pitchFamily="34" charset="0"/>
              <a:cs typeface="Calibri" panose="020F0502020204030204" pitchFamily="34" charset="0"/>
            </a:endParaRPr>
          </a:p>
          <a:p>
            <a:pPr algn="l"/>
            <a:r>
              <a:rPr lang="cs-CZ" sz="2400" b="1" i="1"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Pes nahlášený 24.9.2024 věk 3 měsíce poplatková povinnosti je od?</a:t>
            </a:r>
          </a:p>
          <a:p>
            <a:r>
              <a:rPr lang="cs-CZ" sz="2400" i="1" dirty="0">
                <a:solidFill>
                  <a:srgbClr val="111111"/>
                </a:solidFill>
                <a:latin typeface="Calibri" panose="020F0502020204030204" pitchFamily="34" charset="0"/>
                <a:ea typeface="Calibri" panose="020F0502020204030204" pitchFamily="34" charset="0"/>
                <a:cs typeface="Calibri" panose="020F0502020204030204" pitchFamily="34" charset="0"/>
              </a:rPr>
              <a:t>25.9.2024			b) 1.9.2024			c) </a:t>
            </a:r>
            <a:r>
              <a:rPr lang="cs-CZ" sz="2400" i="1"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1.10.2024</a:t>
            </a:r>
            <a:br>
              <a:rPr lang="cs-CZ" sz="2400" b="1"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br>
            <a:r>
              <a:rPr lang="cs-CZ" sz="2400" b="1" i="1"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Pes nahlášený 24.9.2024 věk 4 měsíce přestěhován z jiného města, poplatková povinnosti je od</a:t>
            </a:r>
            <a:r>
              <a:rPr lang="cs-CZ" sz="2400" b="1"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a:t>
            </a:r>
          </a:p>
          <a:p>
            <a:r>
              <a:rPr lang="cs-CZ" sz="2400" i="1" dirty="0">
                <a:solidFill>
                  <a:srgbClr val="111111"/>
                </a:solidFill>
                <a:latin typeface="Calibri" panose="020F0502020204030204" pitchFamily="34" charset="0"/>
                <a:ea typeface="Calibri" panose="020F0502020204030204" pitchFamily="34" charset="0"/>
                <a:cs typeface="Calibri" panose="020F0502020204030204" pitchFamily="34" charset="0"/>
              </a:rPr>
              <a:t>25.9.2024			b) 1.9.2024			c) </a:t>
            </a:r>
            <a:r>
              <a:rPr lang="cs-CZ" sz="2400" i="1"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1.10.2024</a:t>
            </a:r>
            <a:endParaRPr lang="cs-CZ" sz="2400" dirty="0">
              <a:solidFill>
                <a:srgbClr val="111111"/>
              </a:solidFill>
              <a:latin typeface="Calibri" panose="020F0502020204030204" pitchFamily="34" charset="0"/>
              <a:ea typeface="Calibri" panose="020F0502020204030204" pitchFamily="34" charset="0"/>
              <a:cs typeface="Calibri" panose="020F0502020204030204" pitchFamily="34" charset="0"/>
            </a:endParaRPr>
          </a:p>
          <a:p>
            <a:pPr algn="l"/>
            <a:endParaRPr lang="cs-CZ" sz="2400" b="1" i="0" dirty="0">
              <a:solidFill>
                <a:srgbClr val="111111"/>
              </a:solidFill>
              <a:effectLst/>
              <a:latin typeface="Calibri" panose="020F0502020204030204" pitchFamily="34" charset="0"/>
              <a:ea typeface="Calibri" panose="020F0502020204030204" pitchFamily="34" charset="0"/>
              <a:cs typeface="Calibri" panose="020F0502020204030204" pitchFamily="34" charset="0"/>
            </a:endParaRPr>
          </a:p>
          <a:p>
            <a:pPr algn="l"/>
            <a:r>
              <a:rPr lang="cs-CZ" sz="2400" b="1"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Právní rámec k 1.1.2025</a:t>
            </a:r>
          </a:p>
          <a:p>
            <a:pPr algn="l"/>
            <a:endParaRPr lang="cs-CZ" sz="2400" i="1" dirty="0">
              <a:solidFill>
                <a:srgbClr val="111111"/>
              </a:solidFill>
              <a:effectLst/>
              <a:latin typeface="Calibri" panose="020F0502020204030204" pitchFamily="34" charset="0"/>
              <a:ea typeface="Calibri" panose="020F0502020204030204" pitchFamily="34" charset="0"/>
              <a:cs typeface="Calibri" panose="020F0502020204030204" pitchFamily="34" charset="0"/>
            </a:endParaRPr>
          </a:p>
          <a:p>
            <a:pPr algn="l"/>
            <a:r>
              <a:rPr lang="cs-CZ" sz="240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V prvním i v druhém případě se bude aplikovat § 2 odst. 3 věta první </a:t>
            </a:r>
            <a:r>
              <a:rPr lang="cs-CZ" sz="2400" i="1"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"Poplatek ze psů se platí ze psů starších 3 měsíců" </a:t>
            </a:r>
            <a:r>
              <a:rPr lang="cs-CZ" sz="240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ve spojení s odst. 3 téhož paragrafu věta poslední . „</a:t>
            </a:r>
            <a:r>
              <a:rPr lang="cs-CZ" sz="2400" i="1"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V případě trvání poplatkové povinnosti po dobu kratší než jeden rok se platí poplatek v poměrné výši, která odpovídá počtu i započatých kalendářních měsíců" </a:t>
            </a:r>
            <a:r>
              <a:rPr lang="cs-CZ" sz="240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zákona 565/1990 Sb., o místních poplatcích v platném znění. </a:t>
            </a:r>
            <a:r>
              <a:rPr lang="cs-CZ" sz="2400" b="1"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Pes tedy je starší třech měsíců - tedy poplatková povinnost bude od 1.9.2024.</a:t>
            </a:r>
          </a:p>
        </p:txBody>
      </p:sp>
    </p:spTree>
    <p:extLst>
      <p:ext uri="{BB962C8B-B14F-4D97-AF65-F5344CB8AC3E}">
        <p14:creationId xmlns:p14="http://schemas.microsoft.com/office/powerpoint/2010/main" val="21686835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C3E78-D015-6C1F-E8A8-7A93B15AC421}"/>
            </a:ext>
          </a:extLst>
        </p:cNvPr>
        <p:cNvGrpSpPr/>
        <p:nvPr/>
      </p:nvGrpSpPr>
      <p:grpSpPr>
        <a:xfrm>
          <a:off x="0" y="0"/>
          <a:ext cx="0" cy="0"/>
          <a:chOff x="0" y="0"/>
          <a:chExt cx="0" cy="0"/>
        </a:xfrm>
      </p:grpSpPr>
      <p:sp>
        <p:nvSpPr>
          <p:cNvPr id="5" name="TextovéPole 4">
            <a:extLst>
              <a:ext uri="{FF2B5EF4-FFF2-40B4-BE49-F238E27FC236}">
                <a16:creationId xmlns:a16="http://schemas.microsoft.com/office/drawing/2014/main" id="{038E2E13-C6F7-5DE3-E9BD-D17807FCE611}"/>
              </a:ext>
            </a:extLst>
          </p:cNvPr>
          <p:cNvSpPr txBox="1"/>
          <p:nvPr/>
        </p:nvSpPr>
        <p:spPr>
          <a:xfrm>
            <a:off x="711200" y="386080"/>
            <a:ext cx="11206480" cy="6370975"/>
          </a:xfrm>
          <a:prstGeom prst="rect">
            <a:avLst/>
          </a:prstGeom>
          <a:noFill/>
        </p:spPr>
        <p:txBody>
          <a:bodyPr wrap="square">
            <a:spAutoFit/>
          </a:bodyPr>
          <a:lstStyle/>
          <a:p>
            <a:pPr algn="l"/>
            <a:r>
              <a:rPr lang="cs-CZ" sz="2400" b="1" i="1" u="sng"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Testík:</a:t>
            </a:r>
            <a:endParaRPr lang="cs-CZ" sz="2400" b="1" i="1" u="sng" dirty="0">
              <a:solidFill>
                <a:srgbClr val="111111"/>
              </a:solidFill>
              <a:latin typeface="Calibri" panose="020F0502020204030204" pitchFamily="34" charset="0"/>
              <a:ea typeface="Calibri" panose="020F0502020204030204" pitchFamily="34" charset="0"/>
              <a:cs typeface="Calibri" panose="020F0502020204030204" pitchFamily="34" charset="0"/>
            </a:endParaRPr>
          </a:p>
          <a:p>
            <a:pPr algn="l"/>
            <a:r>
              <a:rPr lang="cs-CZ" sz="2400" b="1" i="1"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Pes nahlášený 24.9.2024 věk 4 měsíce poplatková povinnosti je od?</a:t>
            </a:r>
          </a:p>
          <a:p>
            <a:pPr marL="457200" indent="-457200" algn="l">
              <a:buAutoNum type="alphaLcParenR"/>
            </a:pPr>
            <a:r>
              <a:rPr lang="cs-CZ" sz="2400" i="1" dirty="0">
                <a:solidFill>
                  <a:srgbClr val="111111"/>
                </a:solidFill>
                <a:latin typeface="Calibri" panose="020F0502020204030204" pitchFamily="34" charset="0"/>
                <a:ea typeface="Calibri" panose="020F0502020204030204" pitchFamily="34" charset="0"/>
                <a:cs typeface="Calibri" panose="020F0502020204030204" pitchFamily="34" charset="0"/>
              </a:rPr>
              <a:t>25.9.2024			b) 1.9.2024			c) </a:t>
            </a:r>
            <a:r>
              <a:rPr lang="cs-CZ" sz="2400" i="1"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1.10.2024</a:t>
            </a:r>
            <a:endParaRPr lang="cs-CZ" sz="2400" b="1" i="1" dirty="0">
              <a:solidFill>
                <a:srgbClr val="111111"/>
              </a:solidFill>
              <a:effectLst/>
              <a:latin typeface="Calibri" panose="020F0502020204030204" pitchFamily="34" charset="0"/>
              <a:ea typeface="Calibri" panose="020F0502020204030204" pitchFamily="34" charset="0"/>
              <a:cs typeface="Calibri" panose="020F0502020204030204" pitchFamily="34" charset="0"/>
            </a:endParaRPr>
          </a:p>
          <a:p>
            <a:pPr algn="l"/>
            <a:r>
              <a:rPr lang="cs-CZ" sz="2400" b="1" i="1"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Pes nahlášený 24.9.2024 věk 3 měsíce poplatková povinnosti je od?</a:t>
            </a:r>
          </a:p>
          <a:p>
            <a:r>
              <a:rPr lang="cs-CZ" sz="2400" i="1" dirty="0">
                <a:solidFill>
                  <a:srgbClr val="111111"/>
                </a:solidFill>
                <a:latin typeface="Calibri" panose="020F0502020204030204" pitchFamily="34" charset="0"/>
                <a:ea typeface="Calibri" panose="020F0502020204030204" pitchFamily="34" charset="0"/>
                <a:cs typeface="Calibri" panose="020F0502020204030204" pitchFamily="34" charset="0"/>
              </a:rPr>
              <a:t>25.9.2024			b) 1.9.2024			c) </a:t>
            </a:r>
            <a:r>
              <a:rPr lang="cs-CZ" sz="2400" i="1"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1.10.2024</a:t>
            </a:r>
            <a:br>
              <a:rPr lang="cs-CZ" sz="2400" b="1"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br>
            <a:r>
              <a:rPr lang="cs-CZ" sz="2400" b="1" i="1"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Pes nahlášený 24.9.2024 věk 4 měsíce přestěhován z jiného města, poplatková povinnosti je od</a:t>
            </a:r>
            <a:r>
              <a:rPr lang="cs-CZ" sz="2400" b="1"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a:t>
            </a:r>
          </a:p>
          <a:p>
            <a:r>
              <a:rPr lang="cs-CZ" sz="2400" i="1" dirty="0">
                <a:solidFill>
                  <a:srgbClr val="111111"/>
                </a:solidFill>
                <a:latin typeface="Calibri" panose="020F0502020204030204" pitchFamily="34" charset="0"/>
                <a:ea typeface="Calibri" panose="020F0502020204030204" pitchFamily="34" charset="0"/>
                <a:cs typeface="Calibri" panose="020F0502020204030204" pitchFamily="34" charset="0"/>
              </a:rPr>
              <a:t>25.9.2024			b) 1.9.2024			c) </a:t>
            </a:r>
            <a:r>
              <a:rPr lang="cs-CZ" sz="2400" i="1"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1.10.2024</a:t>
            </a:r>
            <a:endParaRPr lang="cs-CZ" sz="2400" dirty="0">
              <a:solidFill>
                <a:srgbClr val="111111"/>
              </a:solidFill>
              <a:latin typeface="Calibri" panose="020F0502020204030204" pitchFamily="34" charset="0"/>
              <a:ea typeface="Calibri" panose="020F0502020204030204" pitchFamily="34" charset="0"/>
              <a:cs typeface="Calibri" panose="020F0502020204030204" pitchFamily="34" charset="0"/>
            </a:endParaRPr>
          </a:p>
          <a:p>
            <a:pPr algn="l"/>
            <a:endParaRPr lang="cs-CZ" sz="2400" b="1" i="0" dirty="0">
              <a:solidFill>
                <a:srgbClr val="111111"/>
              </a:solidFill>
              <a:effectLst/>
              <a:latin typeface="Calibri" panose="020F0502020204030204" pitchFamily="34" charset="0"/>
              <a:ea typeface="Calibri" panose="020F0502020204030204" pitchFamily="34" charset="0"/>
              <a:cs typeface="Calibri" panose="020F0502020204030204" pitchFamily="34" charset="0"/>
            </a:endParaRPr>
          </a:p>
          <a:p>
            <a:pPr algn="l"/>
            <a:r>
              <a:rPr lang="cs-CZ" sz="2400" b="1"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Právní rámec k 1.1.2025</a:t>
            </a:r>
          </a:p>
          <a:p>
            <a:pPr algn="l"/>
            <a:endParaRPr lang="cs-CZ" sz="2400" i="1" dirty="0">
              <a:solidFill>
                <a:srgbClr val="111111"/>
              </a:solidFill>
              <a:effectLst/>
              <a:latin typeface="Calibri" panose="020F0502020204030204" pitchFamily="34" charset="0"/>
              <a:ea typeface="Calibri" panose="020F0502020204030204" pitchFamily="34" charset="0"/>
              <a:cs typeface="Calibri" panose="020F0502020204030204" pitchFamily="34" charset="0"/>
            </a:endParaRPr>
          </a:p>
          <a:p>
            <a:pPr algn="l"/>
            <a:r>
              <a:rPr lang="cs-CZ" sz="240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Ve třetím případě je nutné aplikovat § 2 odst. 4 zákona 565/1990 Sb., o místních poplatcích v platném znění věta druhá </a:t>
            </a:r>
            <a:r>
              <a:rPr lang="cs-CZ" sz="2400" i="1"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"Při změně místa přihlášení nebo sídla platí držitel psa poplatek od počátku kalendářního měsíce následujícího po měsíci, ve kterém změna nastala, nově příslušné obci.". </a:t>
            </a:r>
            <a:r>
              <a:rPr lang="cs-CZ" sz="2400" b="1"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Tedy pes je starší třech měsíců a změnilo se místo přihlášení, pak je poplatková povinnost pro vaši obec od 1.10.2024. </a:t>
            </a:r>
            <a:r>
              <a:rPr lang="cs-CZ" sz="240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Zářijový poplatek platí ještě podle původního místa přihlášení.</a:t>
            </a:r>
          </a:p>
        </p:txBody>
      </p:sp>
    </p:spTree>
    <p:extLst>
      <p:ext uri="{BB962C8B-B14F-4D97-AF65-F5344CB8AC3E}">
        <p14:creationId xmlns:p14="http://schemas.microsoft.com/office/powerpoint/2010/main" val="25864167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Shape 269"/>
          <p:cNvSpPr/>
          <p:nvPr/>
        </p:nvSpPr>
        <p:spPr>
          <a:xfrm>
            <a:off x="1716504" y="669049"/>
            <a:ext cx="10475496" cy="65556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800"/>
              <a:buFont typeface="Arial"/>
              <a:buNone/>
            </a:pPr>
            <a:r>
              <a:rPr lang="cs-CZ" sz="3200" b="1" dirty="0">
                <a:solidFill>
                  <a:schemeClr val="dk1"/>
                </a:solidFill>
                <a:latin typeface="Times New Roman" panose="02020603050405020304" pitchFamily="18" charset="0"/>
                <a:cs typeface="Times New Roman" panose="02020603050405020304" pitchFamily="18" charset="0"/>
                <a:sym typeface="Arial"/>
              </a:rPr>
              <a:t>Nález Ústavního soudu </a:t>
            </a:r>
            <a:r>
              <a:rPr lang="cs-CZ" sz="3200" b="1" dirty="0" err="1">
                <a:solidFill>
                  <a:schemeClr val="dk1"/>
                </a:solidFill>
                <a:latin typeface="Times New Roman" panose="02020603050405020304" pitchFamily="18" charset="0"/>
                <a:cs typeface="Times New Roman" panose="02020603050405020304" pitchFamily="18" charset="0"/>
                <a:sym typeface="Arial"/>
              </a:rPr>
              <a:t>sp</a:t>
            </a:r>
            <a:r>
              <a:rPr lang="cs-CZ" sz="3200" b="1" dirty="0">
                <a:solidFill>
                  <a:schemeClr val="dk1"/>
                </a:solidFill>
                <a:latin typeface="Times New Roman" panose="02020603050405020304" pitchFamily="18" charset="0"/>
                <a:cs typeface="Times New Roman" panose="02020603050405020304" pitchFamily="18" charset="0"/>
                <a:sym typeface="Arial"/>
              </a:rPr>
              <a:t>. zn. </a:t>
            </a:r>
            <a:r>
              <a:rPr lang="cs-CZ" sz="3200" b="1" dirty="0" err="1">
                <a:solidFill>
                  <a:schemeClr val="dk1"/>
                </a:solidFill>
                <a:latin typeface="Times New Roman" panose="02020603050405020304" pitchFamily="18" charset="0"/>
                <a:cs typeface="Times New Roman" panose="02020603050405020304" pitchFamily="18" charset="0"/>
                <a:sym typeface="Arial"/>
              </a:rPr>
              <a:t>Pl</a:t>
            </a:r>
            <a:r>
              <a:rPr lang="cs-CZ" sz="3200" b="1" dirty="0">
                <a:solidFill>
                  <a:schemeClr val="dk1"/>
                </a:solidFill>
                <a:latin typeface="Times New Roman" panose="02020603050405020304" pitchFamily="18" charset="0"/>
                <a:cs typeface="Times New Roman" panose="02020603050405020304" pitchFamily="18" charset="0"/>
                <a:sym typeface="Arial"/>
              </a:rPr>
              <a:t>. ÚS 30/06 ze dne 22. května 2007</a:t>
            </a:r>
            <a:endParaRPr sz="3200" dirty="0">
              <a:latin typeface="Times New Roman" panose="02020603050405020304" pitchFamily="18" charset="0"/>
              <a:cs typeface="Times New Roman" panose="02020603050405020304" pitchFamily="18" charset="0"/>
            </a:endParaRPr>
          </a:p>
          <a:p>
            <a:pPr marL="0" marR="0" lvl="0" indent="0" algn="l" rtl="0">
              <a:spcBef>
                <a:spcPts val="0"/>
              </a:spcBef>
              <a:spcAft>
                <a:spcPts val="0"/>
              </a:spcAft>
              <a:buClr>
                <a:srgbClr val="FF0000"/>
              </a:buClr>
              <a:buSzPts val="2800"/>
              <a:buFont typeface="Arial"/>
              <a:buNone/>
            </a:pPr>
            <a:r>
              <a:rPr lang="cs-CZ" sz="3200" dirty="0">
                <a:solidFill>
                  <a:srgbClr val="FF0000"/>
                </a:solidFill>
                <a:latin typeface="Times New Roman" panose="02020603050405020304" pitchFamily="18" charset="0"/>
                <a:cs typeface="Times New Roman" panose="02020603050405020304" pitchFamily="18" charset="0"/>
                <a:sym typeface="Arial"/>
              </a:rPr>
              <a:t>Podrobit ohlašovací povinnosti osoby </a:t>
            </a:r>
            <a:r>
              <a:rPr lang="cs-CZ" sz="3200" dirty="0">
                <a:solidFill>
                  <a:schemeClr val="dk1"/>
                </a:solidFill>
                <a:latin typeface="Times New Roman" panose="02020603050405020304" pitchFamily="18" charset="0"/>
                <a:cs typeface="Times New Roman" panose="02020603050405020304" pitchFamily="18" charset="0"/>
                <a:sym typeface="Arial"/>
              </a:rPr>
              <a:t>poplatku podléhající, avšak podle zákona či obecně závazné vyhlášky od poplatku </a:t>
            </a:r>
            <a:r>
              <a:rPr lang="cs-CZ" sz="3200" dirty="0">
                <a:solidFill>
                  <a:srgbClr val="FF0000"/>
                </a:solidFill>
                <a:latin typeface="Times New Roman" panose="02020603050405020304" pitchFamily="18" charset="0"/>
                <a:cs typeface="Times New Roman" panose="02020603050405020304" pitchFamily="18" charset="0"/>
                <a:sym typeface="Arial"/>
              </a:rPr>
              <a:t>osvobozené</a:t>
            </a:r>
            <a:r>
              <a:rPr lang="cs-CZ" sz="3200" dirty="0">
                <a:solidFill>
                  <a:schemeClr val="dk1"/>
                </a:solidFill>
                <a:latin typeface="Times New Roman" panose="02020603050405020304" pitchFamily="18" charset="0"/>
                <a:cs typeface="Times New Roman" panose="02020603050405020304" pitchFamily="18" charset="0"/>
                <a:sym typeface="Arial"/>
              </a:rPr>
              <a:t>, je </a:t>
            </a:r>
            <a:r>
              <a:rPr lang="cs-CZ" sz="3200" dirty="0">
                <a:solidFill>
                  <a:srgbClr val="FF0000"/>
                </a:solidFill>
                <a:latin typeface="Times New Roman" panose="02020603050405020304" pitchFamily="18" charset="0"/>
                <a:cs typeface="Times New Roman" panose="02020603050405020304" pitchFamily="18" charset="0"/>
                <a:sym typeface="Arial"/>
              </a:rPr>
              <a:t>ústavně souladným oprávněním obce</a:t>
            </a:r>
            <a:r>
              <a:rPr lang="cs-CZ" sz="3200" dirty="0">
                <a:solidFill>
                  <a:schemeClr val="dk1"/>
                </a:solidFill>
                <a:latin typeface="Times New Roman" panose="02020603050405020304" pitchFamily="18" charset="0"/>
                <a:cs typeface="Times New Roman" panose="02020603050405020304" pitchFamily="18" charset="0"/>
                <a:sym typeface="Arial"/>
              </a:rPr>
              <a:t>. I poplatník, který je osvobozen od placení místního poplatku, tomuto poplatku podléhá, podléhá tedy i ohlašovací povinnosti. </a:t>
            </a:r>
            <a:r>
              <a:rPr lang="cs-CZ" sz="3200" dirty="0">
                <a:solidFill>
                  <a:srgbClr val="FF0000"/>
                </a:solidFill>
                <a:latin typeface="Times New Roman" panose="02020603050405020304" pitchFamily="18" charset="0"/>
                <a:cs typeface="Times New Roman" panose="02020603050405020304" pitchFamily="18" charset="0"/>
                <a:sym typeface="Arial"/>
              </a:rPr>
              <a:t>Podrobit ohlašovací povinnost navíc i osoby poplatku nepodléhající</a:t>
            </a:r>
            <a:r>
              <a:rPr lang="cs-CZ" sz="3200" dirty="0">
                <a:solidFill>
                  <a:schemeClr val="dk1"/>
                </a:solidFill>
                <a:latin typeface="Times New Roman" panose="02020603050405020304" pitchFamily="18" charset="0"/>
                <a:cs typeface="Times New Roman" panose="02020603050405020304" pitchFamily="18" charset="0"/>
                <a:sym typeface="Arial"/>
              </a:rPr>
              <a:t>, resp. držitele psů jako takové, při vědomí, že to pro tyto osoby představuje jen minimální břemeno, ještě také </a:t>
            </a:r>
            <a:r>
              <a:rPr lang="cs-CZ" sz="3200" dirty="0">
                <a:solidFill>
                  <a:srgbClr val="FF0000"/>
                </a:solidFill>
                <a:latin typeface="Times New Roman" panose="02020603050405020304" pitchFamily="18" charset="0"/>
                <a:cs typeface="Times New Roman" panose="02020603050405020304" pitchFamily="18" charset="0"/>
                <a:sym typeface="Arial"/>
              </a:rPr>
              <a:t>v daném případě ústavně obstojí</a:t>
            </a:r>
            <a:r>
              <a:rPr lang="cs-CZ" sz="3200" dirty="0">
                <a:solidFill>
                  <a:schemeClr val="dk1"/>
                </a:solidFill>
                <a:latin typeface="Times New Roman" panose="02020603050405020304" pitchFamily="18" charset="0"/>
                <a:cs typeface="Times New Roman" panose="02020603050405020304" pitchFamily="18" charset="0"/>
                <a:sym typeface="Arial"/>
              </a:rPr>
              <a:t>. </a:t>
            </a:r>
            <a:endParaRPr sz="3200" b="1" dirty="0">
              <a:solidFill>
                <a:schemeClr val="dk1"/>
              </a:solidFill>
              <a:latin typeface="Times New Roman" panose="02020603050405020304" pitchFamily="18" charset="0"/>
              <a:cs typeface="Times New Roman" panose="02020603050405020304" pitchFamily="18" charset="0"/>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2545526F-897C-46D7-B5F4-A34C939FB6A5}"/>
              </a:ext>
            </a:extLst>
          </p:cNvPr>
          <p:cNvSpPr/>
          <p:nvPr/>
        </p:nvSpPr>
        <p:spPr>
          <a:xfrm>
            <a:off x="1350628" y="151179"/>
            <a:ext cx="10593087" cy="6555641"/>
          </a:xfrm>
          <a:prstGeom prst="rect">
            <a:avLst/>
          </a:prstGeom>
        </p:spPr>
        <p:txBody>
          <a:bodyPr wrap="square">
            <a:spAutoFit/>
          </a:bodyPr>
          <a:lstStyle/>
          <a:p>
            <a:r>
              <a:rPr lang="cs-CZ" sz="2800" dirty="0">
                <a:solidFill>
                  <a:schemeClr val="dk1"/>
                </a:solidFill>
                <a:latin typeface="Times New Roman" panose="02020603050405020304" pitchFamily="18" charset="0"/>
                <a:cs typeface="Times New Roman" panose="02020603050405020304" pitchFamily="18" charset="0"/>
                <a:sym typeface="Arial"/>
              </a:rPr>
              <a:t>Osvobozena je i </a:t>
            </a:r>
            <a:r>
              <a:rPr lang="cs-CZ" sz="2800" b="1" dirty="0">
                <a:latin typeface="Times New Roman" panose="02020603050405020304" pitchFamily="18" charset="0"/>
                <a:cs typeface="Times New Roman" panose="02020603050405020304" pitchFamily="18" charset="0"/>
              </a:rPr>
              <a:t>osoba, která je považována za závislou na pomoci jiné fyzické osoby podle zákona upravujícího sociální služby, osoba, která je držitelem průkazu ZTP nebo ZTP/P.</a:t>
            </a:r>
            <a:endParaRPr lang="cs-CZ" sz="2800" dirty="0">
              <a:solidFill>
                <a:schemeClr val="dk1"/>
              </a:solidFill>
              <a:latin typeface="Times New Roman" panose="02020603050405020304" pitchFamily="18" charset="0"/>
              <a:cs typeface="Times New Roman" panose="02020603050405020304" pitchFamily="18" charset="0"/>
              <a:sym typeface="Arial"/>
            </a:endParaRPr>
          </a:p>
          <a:p>
            <a:endParaRPr lang="cs-CZ" sz="2800" b="1" dirty="0">
              <a:latin typeface="Times New Roman" panose="02020603050405020304" pitchFamily="18" charset="0"/>
              <a:cs typeface="Times New Roman" panose="02020603050405020304" pitchFamily="18" charset="0"/>
            </a:endParaRPr>
          </a:p>
          <a:p>
            <a:r>
              <a:rPr lang="cs-CZ" sz="2800" b="1" dirty="0">
                <a:latin typeface="Times New Roman" panose="02020603050405020304" pitchFamily="18" charset="0"/>
                <a:cs typeface="Times New Roman" panose="02020603050405020304" pitchFamily="18" charset="0"/>
              </a:rPr>
              <a:t>Za pečující osobu je považována osoba, která pečuje podle zákona o sociálních službách</a:t>
            </a:r>
          </a:p>
          <a:p>
            <a:endParaRPr lang="cs-CZ" sz="2800" dirty="0">
              <a:latin typeface="Times New Roman" panose="02020603050405020304" pitchFamily="18" charset="0"/>
              <a:cs typeface="Times New Roman" panose="02020603050405020304" pitchFamily="18" charset="0"/>
            </a:endParaRPr>
          </a:p>
          <a:p>
            <a:r>
              <a:rPr lang="cs-CZ" sz="2800" dirty="0">
                <a:latin typeface="Times New Roman" panose="02020603050405020304" pitchFamily="18" charset="0"/>
                <a:cs typeface="Times New Roman" panose="02020603050405020304" pitchFamily="18" charset="0"/>
              </a:rPr>
              <a:t>a) o fyzickou osobu, která se považuje za osobu závislou na pomoci jiné fyzické osoby ve stupni II (středně těžká závislost), ve stupni III (těžká závislost) nebo ve stupni IV (úplná závislost).</a:t>
            </a:r>
          </a:p>
          <a:p>
            <a:endParaRPr lang="cs-CZ" sz="2800" dirty="0">
              <a:latin typeface="Times New Roman" panose="02020603050405020304" pitchFamily="18" charset="0"/>
              <a:cs typeface="Times New Roman" panose="02020603050405020304" pitchFamily="18" charset="0"/>
            </a:endParaRPr>
          </a:p>
          <a:p>
            <a:r>
              <a:rPr lang="cs-CZ" sz="2800" dirty="0">
                <a:latin typeface="Times New Roman" panose="02020603050405020304" pitchFamily="18" charset="0"/>
                <a:cs typeface="Times New Roman" panose="02020603050405020304" pitchFamily="18" charset="0"/>
              </a:rPr>
              <a:t>b) o fyzickou osobu mladší 10 let, která se považuje za osobu závislou na pomoci jiné fyzické osoby ve stupni I (lehká závislost).</a:t>
            </a:r>
          </a:p>
          <a:p>
            <a:endParaRPr lang="cs-CZ" sz="2800" dirty="0">
              <a:latin typeface="Times New Roman" panose="02020603050405020304" pitchFamily="18" charset="0"/>
              <a:cs typeface="Times New Roman" panose="02020603050405020304" pitchFamily="18" charset="0"/>
            </a:endParaRPr>
          </a:p>
          <a:p>
            <a:r>
              <a:rPr lang="cs-CZ" sz="2800" dirty="0">
                <a:latin typeface="Times New Roman" panose="02020603050405020304" pitchFamily="18" charset="0"/>
                <a:ea typeface="Times New Roman" panose="02020603050405020304" pitchFamily="18" charset="0"/>
                <a:cs typeface="Times New Roman" panose="02020603050405020304" pitchFamily="18" charset="0"/>
              </a:rPr>
              <a:t>/</a:t>
            </a:r>
            <a:r>
              <a:rPr lang="cs-CZ" sz="2800" dirty="0">
                <a:effectLst/>
                <a:latin typeface="Times New Roman" panose="02020603050405020304" pitchFamily="18" charset="0"/>
                <a:ea typeface="Times New Roman" panose="02020603050405020304" pitchFamily="18" charset="0"/>
                <a:cs typeface="Times New Roman" panose="02020603050405020304" pitchFamily="18" charset="0"/>
              </a:rPr>
              <a:t>§ 3 písmeno g) zákona č. 108/2006 Sb., o sociálních službách/</a:t>
            </a:r>
          </a:p>
        </p:txBody>
      </p:sp>
    </p:spTree>
    <p:extLst>
      <p:ext uri="{BB962C8B-B14F-4D97-AF65-F5344CB8AC3E}">
        <p14:creationId xmlns:p14="http://schemas.microsoft.com/office/powerpoint/2010/main" val="2731380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AE045B3B-D5E0-4056-A869-0DF5B2371C43}"/>
              </a:ext>
            </a:extLst>
          </p:cNvPr>
          <p:cNvSpPr txBox="1"/>
          <p:nvPr/>
        </p:nvSpPr>
        <p:spPr>
          <a:xfrm>
            <a:off x="1744909" y="947957"/>
            <a:ext cx="10234569" cy="5093702"/>
          </a:xfrm>
          <a:prstGeom prst="rect">
            <a:avLst/>
          </a:prstGeom>
          <a:noFill/>
        </p:spPr>
        <p:txBody>
          <a:bodyPr wrap="square">
            <a:spAutoFit/>
          </a:bodyPr>
          <a:lstStyle/>
          <a:p>
            <a:pPr>
              <a:spcAft>
                <a:spcPts val="600"/>
              </a:spcAft>
            </a:pPr>
            <a:r>
              <a:rPr lang="cs-CZ" sz="3200" dirty="0">
                <a:effectLst/>
                <a:latin typeface="Times New Roman" panose="02020603050405020304" pitchFamily="18" charset="0"/>
                <a:ea typeface="Times New Roman" panose="02020603050405020304" pitchFamily="18" charset="0"/>
                <a:cs typeface="Times New Roman" panose="02020603050405020304" pitchFamily="18" charset="0"/>
              </a:rPr>
              <a:t>Jedná se o osoby se </a:t>
            </a:r>
            <a:r>
              <a:rPr lang="cs-CZ" sz="3200" i="1" dirty="0">
                <a:effectLst/>
                <a:latin typeface="Times New Roman" panose="02020603050405020304" pitchFamily="18" charset="0"/>
                <a:ea typeface="Times New Roman" panose="02020603050405020304" pitchFamily="18" charset="0"/>
                <a:cs typeface="Times New Roman" panose="02020603050405020304" pitchFamily="18" charset="0"/>
              </a:rPr>
              <a:t>zdravotním postižením tělesné, mentální, duševní, smyslové nebo kombinované postižení, jehož dopady činí nebo mohou činit osobu závislou na pomoci jiné osoby.</a:t>
            </a:r>
            <a:r>
              <a:rPr lang="cs-CZ" sz="32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spcAft>
                <a:spcPts val="600"/>
              </a:spcAft>
            </a:pPr>
            <a:r>
              <a:rPr lang="cs-CZ" sz="3200" dirty="0">
                <a:effectLst/>
                <a:latin typeface="Times New Roman" panose="02020603050405020304" pitchFamily="18" charset="0"/>
                <a:ea typeface="Times New Roman" panose="02020603050405020304" pitchFamily="18" charset="0"/>
                <a:cs typeface="Times New Roman" panose="02020603050405020304" pitchFamily="18" charset="0"/>
              </a:rPr>
              <a:t>Správci poplatku by tyto skutečnosti rozhodné pro uznání osvobození měly mít osvědčeny. Půjde tedy o správní uvážení a bude se tak rozhodovat například podle osvědčení doloženého nálezem vydaným poskytovatelem zdravotních služeb, vyšetření dětského klinického psychologa, z výsledku sociálního šetření a zjištění potřeb dané osoby nebo z výsledků funkčních vyšetření a vyšetření posuzujícího lékaře.</a:t>
            </a:r>
          </a:p>
        </p:txBody>
      </p:sp>
    </p:spTree>
    <p:extLst>
      <p:ext uri="{BB962C8B-B14F-4D97-AF65-F5344CB8AC3E}">
        <p14:creationId xmlns:p14="http://schemas.microsoft.com/office/powerpoint/2010/main" val="1046036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Šťastný pes běžící na hřišti">
            <a:extLst>
              <a:ext uri="{FF2B5EF4-FFF2-40B4-BE49-F238E27FC236}">
                <a16:creationId xmlns:a16="http://schemas.microsoft.com/office/drawing/2014/main" id="{F7BB76E2-D3FB-2D23-929B-54FE470CEE71}"/>
              </a:ext>
            </a:extLst>
          </p:cNvPr>
          <p:cNvPicPr>
            <a:picLocks noChangeAspect="1"/>
          </p:cNvPicPr>
          <p:nvPr/>
        </p:nvPicPr>
        <p:blipFill>
          <a:blip r:embed="rId2"/>
          <a:srcRect l="19274" r="19274"/>
          <a:stretch/>
        </p:blipFill>
        <p:spPr>
          <a:xfrm>
            <a:off x="180936" y="191"/>
            <a:ext cx="8128855" cy="5291194"/>
          </a:xfrm>
          <a:prstGeom prst="rect">
            <a:avLst/>
          </a:prstGeom>
        </p:spPr>
      </p:pic>
      <p:sp>
        <p:nvSpPr>
          <p:cNvPr id="4" name="TextovéPole 3">
            <a:extLst>
              <a:ext uri="{FF2B5EF4-FFF2-40B4-BE49-F238E27FC236}">
                <a16:creationId xmlns:a16="http://schemas.microsoft.com/office/drawing/2014/main" id="{0911DA7C-52D0-9287-46EB-5BBAD1A7915A}"/>
              </a:ext>
            </a:extLst>
          </p:cNvPr>
          <p:cNvSpPr txBox="1"/>
          <p:nvPr/>
        </p:nvSpPr>
        <p:spPr>
          <a:xfrm>
            <a:off x="699715" y="5635366"/>
            <a:ext cx="7091299" cy="898581"/>
          </a:xfrm>
          <a:prstGeom prst="rect">
            <a:avLst/>
          </a:prstGeom>
        </p:spPr>
        <p:txBody>
          <a:bodyPr vert="horz" lIns="91440" tIns="45720" rIns="91440" bIns="45720" rtlCol="0" anchor="ctr">
            <a:normAutofit fontScale="92500" lnSpcReduction="20000"/>
          </a:bodyPr>
          <a:lstStyle/>
          <a:p>
            <a:pPr>
              <a:lnSpc>
                <a:spcPct val="90000"/>
              </a:lnSpc>
              <a:spcBef>
                <a:spcPct val="0"/>
              </a:spcBef>
              <a:spcAft>
                <a:spcPts val="600"/>
              </a:spcAft>
            </a:pPr>
            <a:r>
              <a:rPr lang="cs-CZ" sz="4000" b="1" kern="1200" dirty="0">
                <a:solidFill>
                  <a:schemeClr val="tx1"/>
                </a:solidFill>
                <a:effectLst/>
                <a:latin typeface="+mj-lt"/>
                <a:ea typeface="+mj-ea"/>
                <a:cs typeface="+mj-cs"/>
              </a:rPr>
              <a:t>Místní poplatky – psy a popelnice 2025</a:t>
            </a:r>
            <a:endParaRPr lang="en-US" sz="4000" b="1" kern="1200" dirty="0">
              <a:solidFill>
                <a:schemeClr val="tx1"/>
              </a:solidFill>
              <a:latin typeface="+mj-lt"/>
              <a:ea typeface="+mj-ea"/>
              <a:cs typeface="+mj-cs"/>
            </a:endParaRPr>
          </a:p>
        </p:txBody>
      </p:sp>
      <p:sp>
        <p:nvSpPr>
          <p:cNvPr id="6" name="TextovéPole 5">
            <a:extLst>
              <a:ext uri="{FF2B5EF4-FFF2-40B4-BE49-F238E27FC236}">
                <a16:creationId xmlns:a16="http://schemas.microsoft.com/office/drawing/2014/main" id="{6D796140-BBBC-63CA-7A6A-6BDA7F3BD4EE}"/>
              </a:ext>
            </a:extLst>
          </p:cNvPr>
          <p:cNvSpPr txBox="1"/>
          <p:nvPr/>
        </p:nvSpPr>
        <p:spPr>
          <a:xfrm>
            <a:off x="8571507" y="5669430"/>
            <a:ext cx="3291839" cy="830453"/>
          </a:xfrm>
          <a:prstGeom prst="rect">
            <a:avLst/>
          </a:prstGeom>
        </p:spPr>
        <p:txBody>
          <a:bodyPr vert="horz" lIns="91440" tIns="45720" rIns="91440" bIns="45720" rtlCol="0" anchor="ctr">
            <a:normAutofit/>
          </a:bodyPr>
          <a:lstStyle/>
          <a:p>
            <a:pPr>
              <a:lnSpc>
                <a:spcPct val="90000"/>
              </a:lnSpc>
              <a:spcBef>
                <a:spcPts val="1000"/>
              </a:spcBef>
            </a:pPr>
            <a:r>
              <a:rPr lang="en-US" sz="2000" b="1" kern="1200" dirty="0">
                <a:solidFill>
                  <a:schemeClr val="tx1"/>
                </a:solidFill>
                <a:latin typeface="+mn-lt"/>
                <a:ea typeface="+mn-ea"/>
                <a:cs typeface="+mn-cs"/>
              </a:rPr>
              <a:t>Mgr. Vlastimil Veselý, MBA, LL.M</a:t>
            </a:r>
            <a:r>
              <a:rPr lang="en-US" sz="2000" kern="1200" dirty="0">
                <a:solidFill>
                  <a:schemeClr val="tx1"/>
                </a:solidFill>
                <a:latin typeface="+mn-lt"/>
                <a:ea typeface="+mn-ea"/>
                <a:cs typeface="+mn-cs"/>
              </a:rPr>
              <a:t>. </a:t>
            </a:r>
          </a:p>
        </p:txBody>
      </p:sp>
      <p:pic>
        <p:nvPicPr>
          <p:cNvPr id="10" name="Obrázek 9" descr="Obsah obrázku venku, obloha, Odpadkový kontejner, strom&#10;&#10;Popis byl vytvořen automaticky">
            <a:extLst>
              <a:ext uri="{FF2B5EF4-FFF2-40B4-BE49-F238E27FC236}">
                <a16:creationId xmlns:a16="http://schemas.microsoft.com/office/drawing/2014/main" id="{B8C3B06C-9AD4-6F12-ADDE-ECA13DDB27C6}"/>
              </a:ext>
            </a:extLst>
          </p:cNvPr>
          <p:cNvPicPr>
            <a:picLocks noChangeAspect="1"/>
          </p:cNvPicPr>
          <p:nvPr/>
        </p:nvPicPr>
        <p:blipFill>
          <a:blip r:embed="rId3"/>
          <a:stretch>
            <a:fillRect/>
          </a:stretch>
        </p:blipFill>
        <p:spPr>
          <a:xfrm>
            <a:off x="5791200" y="0"/>
            <a:ext cx="6400800" cy="5291194"/>
          </a:xfrm>
          <a:prstGeom prst="rect">
            <a:avLst/>
          </a:prstGeom>
        </p:spPr>
      </p:pic>
    </p:spTree>
    <p:extLst>
      <p:ext uri="{BB962C8B-B14F-4D97-AF65-F5344CB8AC3E}">
        <p14:creationId xmlns:p14="http://schemas.microsoft.com/office/powerpoint/2010/main" val="224769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16AF7205-7411-4A7B-B1CB-A29F23CF44DD}"/>
              </a:ext>
            </a:extLst>
          </p:cNvPr>
          <p:cNvSpPr/>
          <p:nvPr/>
        </p:nvSpPr>
        <p:spPr>
          <a:xfrm>
            <a:off x="-75501" y="1120681"/>
            <a:ext cx="11971089" cy="4493538"/>
          </a:xfrm>
          <a:prstGeom prst="rect">
            <a:avLst/>
          </a:prstGeom>
        </p:spPr>
        <p:txBody>
          <a:bodyPr wrap="square">
            <a:spAutoFit/>
          </a:bodyPr>
          <a:lstStyle/>
          <a:p>
            <a:pPr marL="914400" lvl="2" algn="just">
              <a:spcBef>
                <a:spcPts val="600"/>
              </a:spcBef>
              <a:spcAft>
                <a:spcPts val="600"/>
              </a:spcAft>
              <a:tabLst>
                <a:tab pos="316865" algn="l"/>
                <a:tab pos="540385" algn="l"/>
              </a:tabLst>
            </a:pPr>
            <a:r>
              <a:rPr lang="cs-CZ"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Osoba provádějící výcvik psů určených k </a:t>
            </a:r>
            <a:r>
              <a:rPr lang="cs-CZ"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doprovodu </a:t>
            </a:r>
            <a:r>
              <a:rPr lang="cs-CZ"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těchto osob</a:t>
            </a:r>
            <a:r>
              <a:rPr lang="cs-CZ" sz="3200" dirty="0">
                <a:latin typeface="Times New Roman" panose="02020603050405020304" pitchFamily="18" charset="0"/>
                <a:ea typeface="Times New Roman" panose="02020603050405020304" pitchFamily="18" charset="0"/>
                <a:cs typeface="Times New Roman" panose="02020603050405020304" pitchFamily="18" charset="0"/>
              </a:rPr>
              <a:t>, osoba provozující útulek </a:t>
            </a:r>
            <a:r>
              <a:rPr lang="cs-CZ" sz="3200" b="1" dirty="0">
                <a:latin typeface="Times New Roman" panose="02020603050405020304" pitchFamily="18" charset="0"/>
                <a:ea typeface="Times New Roman" panose="02020603050405020304" pitchFamily="18" charset="0"/>
                <a:cs typeface="Times New Roman" panose="02020603050405020304" pitchFamily="18" charset="0"/>
              </a:rPr>
              <a:t>pro zvířata</a:t>
            </a:r>
            <a:r>
              <a:rPr lang="cs-CZ" sz="3200" dirty="0">
                <a:latin typeface="Times New Roman" panose="02020603050405020304" pitchFamily="18" charset="0"/>
                <a:ea typeface="Times New Roman" panose="02020603050405020304" pitchFamily="18" charset="0"/>
                <a:cs typeface="Times New Roman" panose="02020603050405020304" pitchFamily="18" charset="0"/>
              </a:rPr>
              <a:t> nebo osoba, které stanoví </a:t>
            </a:r>
            <a:r>
              <a:rPr lang="cs-CZ" sz="3200" b="1" dirty="0">
                <a:latin typeface="Times New Roman" panose="02020603050405020304" pitchFamily="18" charset="0"/>
                <a:ea typeface="Times New Roman" panose="02020603050405020304" pitchFamily="18" charset="0"/>
                <a:cs typeface="Times New Roman" panose="02020603050405020304" pitchFamily="18" charset="0"/>
              </a:rPr>
              <a:t>povinnost držení a používání psa </a:t>
            </a:r>
            <a:r>
              <a:rPr lang="cs-CZ" sz="3200" dirty="0">
                <a:latin typeface="Times New Roman" panose="02020603050405020304" pitchFamily="18" charset="0"/>
                <a:ea typeface="Times New Roman" panose="02020603050405020304" pitchFamily="18" charset="0"/>
                <a:cs typeface="Times New Roman" panose="02020603050405020304" pitchFamily="18" charset="0"/>
              </a:rPr>
              <a:t>zvláštní právní předpis.</a:t>
            </a:r>
            <a:r>
              <a:rPr lang="cs-CZ" sz="3200" baseline="30000" dirty="0">
                <a:latin typeface="Times New Roman" panose="02020603050405020304" pitchFamily="18" charset="0"/>
                <a:ea typeface="Times New Roman" panose="02020603050405020304" pitchFamily="18" charset="0"/>
                <a:cs typeface="Times New Roman" panose="02020603050405020304" pitchFamily="18" charset="0"/>
              </a:rPr>
              <a:t>1b) </a:t>
            </a:r>
          </a:p>
          <a:p>
            <a:pPr marL="914400" lvl="2" algn="just">
              <a:spcBef>
                <a:spcPts val="600"/>
              </a:spcBef>
              <a:spcAft>
                <a:spcPts val="600"/>
              </a:spcAft>
              <a:tabLst>
                <a:tab pos="316865" algn="l"/>
                <a:tab pos="540385" algn="l"/>
              </a:tabLst>
            </a:pPr>
            <a:endParaRPr lang="cs-CZ" sz="3200" dirty="0">
              <a:latin typeface="Times New Roman" panose="02020603050405020304" pitchFamily="18" charset="0"/>
              <a:cs typeface="Times New Roman" panose="02020603050405020304" pitchFamily="18" charset="0"/>
            </a:endParaRPr>
          </a:p>
          <a:p>
            <a:pPr marL="914400" lvl="2" algn="just">
              <a:spcBef>
                <a:spcPts val="600"/>
              </a:spcBef>
              <a:spcAft>
                <a:spcPts val="600"/>
              </a:spcAft>
              <a:tabLst>
                <a:tab pos="316865" algn="l"/>
                <a:tab pos="540385" algn="l"/>
              </a:tabLst>
            </a:pPr>
            <a:r>
              <a:rPr lang="cs-CZ" sz="3200" dirty="0">
                <a:latin typeface="Times New Roman" panose="02020603050405020304" pitchFamily="18" charset="0"/>
                <a:cs typeface="Times New Roman" panose="02020603050405020304" pitchFamily="18" charset="0"/>
              </a:rPr>
              <a:t>Výše uvedené osoby jako držitelé psů sice podléhají místnímu poplatku ze psů (ohlašovací povinnost apod.), ale </a:t>
            </a:r>
            <a:r>
              <a:rPr lang="cs-CZ" sz="3200" b="1" dirty="0">
                <a:latin typeface="Times New Roman" panose="02020603050405020304" pitchFamily="18" charset="0"/>
                <a:cs typeface="Times New Roman" panose="02020603050405020304" pitchFamily="18" charset="0"/>
              </a:rPr>
              <a:t>ze zákona jsou od jeho platby osvobozeny.</a:t>
            </a:r>
            <a:r>
              <a:rPr lang="cs-CZ" sz="3200" dirty="0"/>
              <a:t> </a:t>
            </a:r>
          </a:p>
          <a:p>
            <a:pPr marL="1143000" lvl="2" indent="-228600" algn="just">
              <a:spcBef>
                <a:spcPts val="600"/>
              </a:spcBef>
              <a:spcAft>
                <a:spcPts val="600"/>
              </a:spcAft>
              <a:buFont typeface="+mj-lt"/>
              <a:buAutoNum type="arabicParenBoth"/>
              <a:tabLst>
                <a:tab pos="316865" algn="l"/>
                <a:tab pos="540385" algn="l"/>
              </a:tabLst>
            </a:pPr>
            <a:endParaRPr lang="cs-CZ"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474785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F4F0BAC0-55EE-49FA-963D-4529C57C963F}"/>
              </a:ext>
            </a:extLst>
          </p:cNvPr>
          <p:cNvSpPr txBox="1"/>
          <p:nvPr/>
        </p:nvSpPr>
        <p:spPr>
          <a:xfrm>
            <a:off x="906010" y="369116"/>
            <a:ext cx="10880521" cy="6001643"/>
          </a:xfrm>
          <a:prstGeom prst="rect">
            <a:avLst/>
          </a:prstGeom>
          <a:noFill/>
        </p:spPr>
        <p:txBody>
          <a:bodyPr wrap="square">
            <a:spAutoFit/>
          </a:bodyPr>
          <a:lstStyle/>
          <a:p>
            <a:r>
              <a:rPr lang="cs-CZ" sz="3200" dirty="0">
                <a:effectLst/>
                <a:latin typeface="Times New Roman" panose="02020603050405020304" pitchFamily="18" charset="0"/>
                <a:ea typeface="Times New Roman" panose="02020603050405020304" pitchFamily="18" charset="0"/>
                <a:cs typeface="Times New Roman" panose="02020603050405020304" pitchFamily="18" charset="0"/>
              </a:rPr>
              <a:t>Jazykovým výkladem této části ustanovení lze dovodit, že se jedná jen o psy, kteří jsou určeni k „doprovodu“ těchto osob. Půjde tedy například jen o psy vodící a asistenční, nikoli třeba psy určené například pro canisterapii. Obec však může okruh osob, které budou osvobozené od poplatků rozšířit o jinou skupinu. Nesmí však překročit rámec zákona a zároveň nesmí dojít k diskriminaci některé ze skupin osob. Může jít například o osvobození pro příslušníky Armády ČR či Policie ČR nebo členy Českého kynologického svazu. Některé obce osvobozují na několik let držitele psa, který si jej vezme z útulku, ale také jsou osvobozeny například všechny příspěvkové organizace obce nebo Červený kříž, výcvik záchranářských psů apod.</a:t>
            </a:r>
            <a:endParaRPr lang="cs-CZ"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60833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2CAC7-4F77-3902-37B7-40855637B372}"/>
            </a:ext>
          </a:extLst>
        </p:cNvPr>
        <p:cNvGrpSpPr/>
        <p:nvPr/>
      </p:nvGrpSpPr>
      <p:grpSpPr>
        <a:xfrm>
          <a:off x="0" y="0"/>
          <a:ext cx="0" cy="0"/>
          <a:chOff x="0" y="0"/>
          <a:chExt cx="0" cy="0"/>
        </a:xfrm>
      </p:grpSpPr>
      <p:sp>
        <p:nvSpPr>
          <p:cNvPr id="4" name="Obdélník 3">
            <a:extLst>
              <a:ext uri="{FF2B5EF4-FFF2-40B4-BE49-F238E27FC236}">
                <a16:creationId xmlns:a16="http://schemas.microsoft.com/office/drawing/2014/main" id="{79DE4F43-F5E4-3186-CF81-1C16A73E7172}"/>
              </a:ext>
            </a:extLst>
          </p:cNvPr>
          <p:cNvSpPr/>
          <p:nvPr/>
        </p:nvSpPr>
        <p:spPr>
          <a:xfrm>
            <a:off x="-75501" y="1120681"/>
            <a:ext cx="11971089" cy="4493538"/>
          </a:xfrm>
          <a:prstGeom prst="rect">
            <a:avLst/>
          </a:prstGeom>
        </p:spPr>
        <p:txBody>
          <a:bodyPr wrap="square">
            <a:spAutoFit/>
          </a:bodyPr>
          <a:lstStyle/>
          <a:p>
            <a:pPr marL="914400" lvl="2" algn="just">
              <a:spcBef>
                <a:spcPts val="600"/>
              </a:spcBef>
              <a:spcAft>
                <a:spcPts val="600"/>
              </a:spcAft>
              <a:tabLst>
                <a:tab pos="316865" algn="l"/>
                <a:tab pos="540385" algn="l"/>
              </a:tabLst>
            </a:pPr>
            <a:r>
              <a:rPr lang="cs-CZ" sz="3200" dirty="0">
                <a:latin typeface="Times New Roman" panose="02020603050405020304" pitchFamily="18" charset="0"/>
                <a:ea typeface="Times New Roman" panose="02020603050405020304" pitchFamily="18" charset="0"/>
                <a:cs typeface="Times New Roman" panose="02020603050405020304" pitchFamily="18" charset="0"/>
              </a:rPr>
              <a:t>Osoba provádějící výcvik psů určených k </a:t>
            </a:r>
            <a:r>
              <a:rPr lang="cs-CZ"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doprovodu</a:t>
            </a:r>
            <a:r>
              <a:rPr lang="cs-CZ"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cs-CZ" sz="3200" dirty="0">
                <a:latin typeface="Times New Roman" panose="02020603050405020304" pitchFamily="18" charset="0"/>
                <a:ea typeface="Times New Roman" panose="02020603050405020304" pitchFamily="18" charset="0"/>
                <a:cs typeface="Times New Roman" panose="02020603050405020304" pitchFamily="18" charset="0"/>
              </a:rPr>
              <a:t>těchto osob, </a:t>
            </a:r>
            <a:r>
              <a:rPr lang="cs-CZ"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osoba provozující útulek </a:t>
            </a:r>
            <a:r>
              <a:rPr lang="cs-CZ"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pro zvířata</a:t>
            </a:r>
            <a:r>
              <a:rPr lang="cs-CZ"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cs-CZ" sz="3200" dirty="0">
                <a:latin typeface="Times New Roman" panose="02020603050405020304" pitchFamily="18" charset="0"/>
                <a:ea typeface="Times New Roman" panose="02020603050405020304" pitchFamily="18" charset="0"/>
                <a:cs typeface="Times New Roman" panose="02020603050405020304" pitchFamily="18" charset="0"/>
              </a:rPr>
              <a:t>nebo osoba, které stanoví </a:t>
            </a:r>
            <a:r>
              <a:rPr lang="cs-CZ" sz="3200" b="1" dirty="0">
                <a:latin typeface="Times New Roman" panose="02020603050405020304" pitchFamily="18" charset="0"/>
                <a:ea typeface="Times New Roman" panose="02020603050405020304" pitchFamily="18" charset="0"/>
                <a:cs typeface="Times New Roman" panose="02020603050405020304" pitchFamily="18" charset="0"/>
              </a:rPr>
              <a:t>povinnost držení a používání psa </a:t>
            </a:r>
            <a:r>
              <a:rPr lang="cs-CZ" sz="3200" dirty="0">
                <a:latin typeface="Times New Roman" panose="02020603050405020304" pitchFamily="18" charset="0"/>
                <a:ea typeface="Times New Roman" panose="02020603050405020304" pitchFamily="18" charset="0"/>
                <a:cs typeface="Times New Roman" panose="02020603050405020304" pitchFamily="18" charset="0"/>
              </a:rPr>
              <a:t>zvláštní právní předpis.</a:t>
            </a:r>
            <a:r>
              <a:rPr lang="cs-CZ" sz="3200" baseline="30000" dirty="0">
                <a:latin typeface="Times New Roman" panose="02020603050405020304" pitchFamily="18" charset="0"/>
                <a:ea typeface="Times New Roman" panose="02020603050405020304" pitchFamily="18" charset="0"/>
                <a:cs typeface="Times New Roman" panose="02020603050405020304" pitchFamily="18" charset="0"/>
              </a:rPr>
              <a:t>1b) </a:t>
            </a:r>
          </a:p>
          <a:p>
            <a:pPr marL="914400" lvl="2" algn="just">
              <a:spcBef>
                <a:spcPts val="600"/>
              </a:spcBef>
              <a:spcAft>
                <a:spcPts val="600"/>
              </a:spcAft>
              <a:tabLst>
                <a:tab pos="316865" algn="l"/>
                <a:tab pos="540385" algn="l"/>
              </a:tabLst>
            </a:pPr>
            <a:endParaRPr lang="cs-CZ" sz="3200" dirty="0">
              <a:latin typeface="Times New Roman" panose="02020603050405020304" pitchFamily="18" charset="0"/>
              <a:cs typeface="Times New Roman" panose="02020603050405020304" pitchFamily="18" charset="0"/>
            </a:endParaRPr>
          </a:p>
          <a:p>
            <a:pPr marL="914400" lvl="2" algn="just">
              <a:spcBef>
                <a:spcPts val="600"/>
              </a:spcBef>
              <a:spcAft>
                <a:spcPts val="600"/>
              </a:spcAft>
              <a:tabLst>
                <a:tab pos="316865" algn="l"/>
                <a:tab pos="540385" algn="l"/>
              </a:tabLst>
            </a:pPr>
            <a:r>
              <a:rPr lang="cs-CZ" sz="3200" dirty="0">
                <a:latin typeface="Times New Roman" panose="02020603050405020304" pitchFamily="18" charset="0"/>
                <a:cs typeface="Times New Roman" panose="02020603050405020304" pitchFamily="18" charset="0"/>
              </a:rPr>
              <a:t>Výše uvedené osoby jako držitelé psů sice podléhají místnímu poplatku ze psů (ohlašovací povinnost apod.), ale </a:t>
            </a:r>
            <a:r>
              <a:rPr lang="cs-CZ" sz="3200" b="1" dirty="0">
                <a:latin typeface="Times New Roman" panose="02020603050405020304" pitchFamily="18" charset="0"/>
                <a:cs typeface="Times New Roman" panose="02020603050405020304" pitchFamily="18" charset="0"/>
              </a:rPr>
              <a:t>ze zákona jsou od jeho platby osvobozeny.</a:t>
            </a:r>
            <a:r>
              <a:rPr lang="cs-CZ" sz="3200" dirty="0"/>
              <a:t> </a:t>
            </a:r>
          </a:p>
          <a:p>
            <a:pPr marL="1143000" lvl="2" indent="-228600" algn="just">
              <a:spcBef>
                <a:spcPts val="600"/>
              </a:spcBef>
              <a:spcAft>
                <a:spcPts val="600"/>
              </a:spcAft>
              <a:buFont typeface="+mj-lt"/>
              <a:buAutoNum type="arabicParenBoth"/>
              <a:tabLst>
                <a:tab pos="316865" algn="l"/>
                <a:tab pos="540385" algn="l"/>
              </a:tabLst>
            </a:pPr>
            <a:endParaRPr lang="cs-CZ"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870612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Shape 224"/>
          <p:cNvSpPr/>
          <p:nvPr/>
        </p:nvSpPr>
        <p:spPr>
          <a:xfrm>
            <a:off x="304800" y="1270001"/>
            <a:ext cx="11887200" cy="458587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3200" b="1">
                <a:solidFill>
                  <a:srgbClr val="000000"/>
                </a:solidFill>
                <a:latin typeface="Arial"/>
                <a:ea typeface="Arial"/>
                <a:cs typeface="Arial"/>
                <a:sym typeface="Arial"/>
              </a:rPr>
              <a:t>Rozsudek Nejvyššího správního soudu ze dne 23. 01. 2008, čj. 2 Afs 107/2007 – 168</a:t>
            </a:r>
            <a:endParaRPr/>
          </a:p>
          <a:p>
            <a:pPr marL="0" marR="0" lvl="0" indent="0" algn="l" rtl="0">
              <a:spcBef>
                <a:spcPts val="0"/>
              </a:spcBef>
              <a:spcAft>
                <a:spcPts val="0"/>
              </a:spcAft>
              <a:buNone/>
            </a:pPr>
            <a:endParaRPr sz="3200">
              <a:solidFill>
                <a:schemeClr val="dk1"/>
              </a:solidFill>
              <a:latin typeface="Arial"/>
              <a:ea typeface="Arial"/>
              <a:cs typeface="Arial"/>
              <a:sym typeface="Arial"/>
            </a:endParaRPr>
          </a:p>
          <a:p>
            <a:pPr marL="0" marR="0" lvl="0" indent="0" algn="l" rtl="0">
              <a:spcBef>
                <a:spcPts val="0"/>
              </a:spcBef>
              <a:spcAft>
                <a:spcPts val="0"/>
              </a:spcAft>
              <a:buNone/>
            </a:pPr>
            <a:r>
              <a:rPr lang="cs-CZ" sz="3200">
                <a:solidFill>
                  <a:srgbClr val="000000"/>
                </a:solidFill>
                <a:latin typeface="Arial"/>
                <a:ea typeface="Arial"/>
                <a:cs typeface="Arial"/>
                <a:sym typeface="Arial"/>
              </a:rPr>
              <a:t>II. Útulky pro psy nepodléhají povinnosti platit poplatek ze psů. Nejsou totiž držitelem věci ve smyslu § 129 odst. 1 občanského zákoníku, který se subsidiárně použije pro výklad pojmu „držitel psa“ obsaženého v § 2 zákona č. 565/1990 Sb., o místních poplatcích.</a:t>
            </a:r>
            <a:endParaRPr sz="3200">
              <a:solidFill>
                <a:schemeClr val="dk1"/>
              </a:solidFill>
              <a:latin typeface="Arial"/>
              <a:ea typeface="Arial"/>
              <a:cs typeface="Arial"/>
              <a:sym typeface="Arial"/>
            </a:endParaRPr>
          </a:p>
          <a:p>
            <a:pPr marL="0" marR="0" lvl="0" indent="0" algn="l" rtl="0">
              <a:spcBef>
                <a:spcPts val="0"/>
              </a:spcBef>
              <a:spcAft>
                <a:spcPts val="0"/>
              </a:spcAft>
              <a:buNone/>
            </a:pPr>
            <a:br>
              <a:rPr lang="cs-CZ" sz="1800">
                <a:solidFill>
                  <a:schemeClr val="dk1"/>
                </a:solidFill>
                <a:latin typeface="Century Gothic"/>
                <a:ea typeface="Century Gothic"/>
                <a:cs typeface="Century Gothic"/>
                <a:sym typeface="Century Gothic"/>
              </a:rPr>
            </a:br>
            <a:endParaRPr sz="1800">
              <a:solidFill>
                <a:schemeClr val="dk1"/>
              </a:solidFill>
              <a:latin typeface="Century Gothic"/>
              <a:ea typeface="Century Gothic"/>
              <a:cs typeface="Century Gothic"/>
              <a:sym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E2E2CDEE-71C3-49C8-8855-611A23115985}"/>
              </a:ext>
            </a:extLst>
          </p:cNvPr>
          <p:cNvSpPr txBox="1"/>
          <p:nvPr/>
        </p:nvSpPr>
        <p:spPr>
          <a:xfrm>
            <a:off x="847288" y="302359"/>
            <a:ext cx="11039912" cy="6201698"/>
          </a:xfrm>
          <a:prstGeom prst="rect">
            <a:avLst/>
          </a:prstGeom>
          <a:noFill/>
        </p:spPr>
        <p:txBody>
          <a:bodyPr wrap="square">
            <a:spAutoFit/>
          </a:bodyPr>
          <a:lstStyle/>
          <a:p>
            <a:pPr algn="just">
              <a:spcAft>
                <a:spcPts val="600"/>
              </a:spcAft>
            </a:pPr>
            <a:r>
              <a:rPr lang="cs-CZ" sz="2800" dirty="0">
                <a:effectLst/>
                <a:latin typeface="Times New Roman" panose="02020603050405020304" pitchFamily="18" charset="0"/>
                <a:ea typeface="Times New Roman" panose="02020603050405020304" pitchFamily="18" charset="0"/>
                <a:cs typeface="Times New Roman" panose="02020603050405020304" pitchFamily="18" charset="0"/>
              </a:rPr>
              <a:t>V žádném českém právním předpise není uvedeno, že jsou za útulek považována pouze zařízení, která jsou jako útulek výslovně označena. Za útulek je tedy nutno považovat všechna zařízení, která poskytují péči toulavým nebo opuštěným zvířatům, bez ohledu na to, zda je slovo „útulek“ obsaženo v jejich názvu. Za útulek jsou například považována i zařízení, která jsou označena jako depozitum, společnost, azyl, domov, psinec, stanice, sdružení, centrum, hotel, pension, záchytný kotec, pomoc v nouzi apod. Pokud je však poskytována péče toulavým a opuštěným zvířatům, musí být dodržovány podmínky stanovené právními předpisy pro provozování útulků. Každý takový útulek má za povinnost zažádat místně příslušnou krajskou veterinární správu o zaregistrování. Seznam těchto zařízení vede veterinární správa na svých internetových stránkách. </a:t>
            </a:r>
          </a:p>
          <a:p>
            <a:pPr algn="just">
              <a:spcAft>
                <a:spcPts val="600"/>
              </a:spcAft>
            </a:pPr>
            <a:r>
              <a:rPr lang="cs-CZ" sz="28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https://www.svscr.cz/</a:t>
            </a:r>
            <a:r>
              <a:rPr lang="cs-CZ" sz="2800" u="sng"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registrovane</a:t>
            </a:r>
            <a:r>
              <a:rPr lang="cs-CZ" sz="28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-subjekty-</a:t>
            </a:r>
            <a:r>
              <a:rPr lang="cs-CZ" sz="2800" u="sng"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svs</a:t>
            </a:r>
            <a:r>
              <a:rPr lang="cs-CZ" sz="28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a:t>
            </a:r>
            <a:r>
              <a:rPr lang="cs-CZ" sz="2800" u="sng"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registrovane</a:t>
            </a:r>
            <a:r>
              <a:rPr lang="cs-CZ" sz="28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a:t>
            </a:r>
            <a:r>
              <a:rPr lang="cs-CZ" sz="2800" u="sng"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utulky</a:t>
            </a:r>
            <a:r>
              <a:rPr lang="cs-CZ" sz="28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-pro-</a:t>
            </a:r>
            <a:r>
              <a:rPr lang="cs-CZ" sz="2800" u="sng"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zvirata</a:t>
            </a:r>
            <a:r>
              <a:rPr lang="cs-CZ" sz="28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a:t>
            </a:r>
            <a:r>
              <a:rPr lang="cs-CZ" sz="2800"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693875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4CB32-2E9A-ACF2-431C-E76286D2F9C1}"/>
            </a:ext>
          </a:extLst>
        </p:cNvPr>
        <p:cNvGrpSpPr/>
        <p:nvPr/>
      </p:nvGrpSpPr>
      <p:grpSpPr>
        <a:xfrm>
          <a:off x="0" y="0"/>
          <a:ext cx="0" cy="0"/>
          <a:chOff x="0" y="0"/>
          <a:chExt cx="0" cy="0"/>
        </a:xfrm>
      </p:grpSpPr>
      <p:sp>
        <p:nvSpPr>
          <p:cNvPr id="4" name="Obdélník 3">
            <a:extLst>
              <a:ext uri="{FF2B5EF4-FFF2-40B4-BE49-F238E27FC236}">
                <a16:creationId xmlns:a16="http://schemas.microsoft.com/office/drawing/2014/main" id="{2168692B-2A1F-A751-366F-610AE7FA734C}"/>
              </a:ext>
            </a:extLst>
          </p:cNvPr>
          <p:cNvSpPr/>
          <p:nvPr/>
        </p:nvSpPr>
        <p:spPr>
          <a:xfrm>
            <a:off x="-75501" y="1120681"/>
            <a:ext cx="11971089" cy="4493538"/>
          </a:xfrm>
          <a:prstGeom prst="rect">
            <a:avLst/>
          </a:prstGeom>
        </p:spPr>
        <p:txBody>
          <a:bodyPr wrap="square">
            <a:spAutoFit/>
          </a:bodyPr>
          <a:lstStyle/>
          <a:p>
            <a:pPr marL="914400" lvl="2" algn="just">
              <a:spcBef>
                <a:spcPts val="600"/>
              </a:spcBef>
              <a:spcAft>
                <a:spcPts val="600"/>
              </a:spcAft>
              <a:tabLst>
                <a:tab pos="316865" algn="l"/>
                <a:tab pos="540385" algn="l"/>
              </a:tabLst>
            </a:pPr>
            <a:r>
              <a:rPr lang="cs-CZ" sz="3200" dirty="0">
                <a:latin typeface="Times New Roman" panose="02020603050405020304" pitchFamily="18" charset="0"/>
                <a:ea typeface="Times New Roman" panose="02020603050405020304" pitchFamily="18" charset="0"/>
                <a:cs typeface="Times New Roman" panose="02020603050405020304" pitchFamily="18" charset="0"/>
              </a:rPr>
              <a:t>Osoba provádějící výcvik psů určených k </a:t>
            </a:r>
            <a:r>
              <a:rPr lang="cs-CZ"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doprovodu</a:t>
            </a:r>
            <a:r>
              <a:rPr lang="cs-CZ"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cs-CZ" sz="3200" dirty="0">
                <a:latin typeface="Times New Roman" panose="02020603050405020304" pitchFamily="18" charset="0"/>
                <a:ea typeface="Times New Roman" panose="02020603050405020304" pitchFamily="18" charset="0"/>
                <a:cs typeface="Times New Roman" panose="02020603050405020304" pitchFamily="18" charset="0"/>
              </a:rPr>
              <a:t>těchto osob, </a:t>
            </a:r>
            <a:r>
              <a:rPr lang="cs-CZ"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osoba provozující útulek </a:t>
            </a:r>
            <a:r>
              <a:rPr lang="cs-CZ"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pro zvířata</a:t>
            </a:r>
            <a:r>
              <a:rPr lang="cs-CZ"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cs-CZ" sz="3200" dirty="0">
                <a:latin typeface="Times New Roman" panose="02020603050405020304" pitchFamily="18" charset="0"/>
                <a:ea typeface="Times New Roman" panose="02020603050405020304" pitchFamily="18" charset="0"/>
                <a:cs typeface="Times New Roman" panose="02020603050405020304" pitchFamily="18" charset="0"/>
              </a:rPr>
              <a:t>nebo </a:t>
            </a:r>
            <a:r>
              <a:rPr lang="cs-CZ"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osoba, které stanoví </a:t>
            </a:r>
            <a:r>
              <a:rPr lang="cs-CZ"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povinnost držení a používání psa </a:t>
            </a:r>
            <a:r>
              <a:rPr lang="cs-CZ"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zvláštní právní předpis.</a:t>
            </a:r>
            <a:r>
              <a:rPr lang="cs-CZ" sz="3200" baseline="30000" dirty="0">
                <a:latin typeface="Times New Roman" panose="02020603050405020304" pitchFamily="18" charset="0"/>
                <a:ea typeface="Times New Roman" panose="02020603050405020304" pitchFamily="18" charset="0"/>
                <a:cs typeface="Times New Roman" panose="02020603050405020304" pitchFamily="18" charset="0"/>
              </a:rPr>
              <a:t>1b) </a:t>
            </a:r>
          </a:p>
          <a:p>
            <a:pPr marL="914400" lvl="2" algn="just">
              <a:spcBef>
                <a:spcPts val="600"/>
              </a:spcBef>
              <a:spcAft>
                <a:spcPts val="600"/>
              </a:spcAft>
              <a:tabLst>
                <a:tab pos="316865" algn="l"/>
                <a:tab pos="540385" algn="l"/>
              </a:tabLst>
            </a:pPr>
            <a:endParaRPr lang="cs-CZ" sz="3200" dirty="0">
              <a:latin typeface="Times New Roman" panose="02020603050405020304" pitchFamily="18" charset="0"/>
              <a:cs typeface="Times New Roman" panose="02020603050405020304" pitchFamily="18" charset="0"/>
            </a:endParaRPr>
          </a:p>
          <a:p>
            <a:pPr marL="914400" lvl="2" algn="just">
              <a:spcBef>
                <a:spcPts val="600"/>
              </a:spcBef>
              <a:spcAft>
                <a:spcPts val="600"/>
              </a:spcAft>
              <a:tabLst>
                <a:tab pos="316865" algn="l"/>
                <a:tab pos="540385" algn="l"/>
              </a:tabLst>
            </a:pPr>
            <a:r>
              <a:rPr lang="cs-CZ" sz="3200" dirty="0">
                <a:latin typeface="Times New Roman" panose="02020603050405020304" pitchFamily="18" charset="0"/>
                <a:cs typeface="Times New Roman" panose="02020603050405020304" pitchFamily="18" charset="0"/>
              </a:rPr>
              <a:t>Výše uvedené osoby jako držitelé psů sice podléhají místnímu poplatku ze psů (ohlašovací povinnost apod.), ale </a:t>
            </a:r>
            <a:r>
              <a:rPr lang="cs-CZ" sz="3200" b="1" dirty="0">
                <a:latin typeface="Times New Roman" panose="02020603050405020304" pitchFamily="18" charset="0"/>
                <a:cs typeface="Times New Roman" panose="02020603050405020304" pitchFamily="18" charset="0"/>
              </a:rPr>
              <a:t>ze zákona jsou od jeho platby osvobozeny.</a:t>
            </a:r>
            <a:r>
              <a:rPr lang="cs-CZ" sz="3200" dirty="0"/>
              <a:t> </a:t>
            </a:r>
          </a:p>
          <a:p>
            <a:pPr marL="1143000" lvl="2" indent="-228600" algn="just">
              <a:spcBef>
                <a:spcPts val="600"/>
              </a:spcBef>
              <a:spcAft>
                <a:spcPts val="600"/>
              </a:spcAft>
              <a:buFont typeface="+mj-lt"/>
              <a:buAutoNum type="arabicParenBoth"/>
              <a:tabLst>
                <a:tab pos="316865" algn="l"/>
                <a:tab pos="540385" algn="l"/>
              </a:tabLst>
            </a:pPr>
            <a:endParaRPr lang="cs-CZ"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566731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01A0E7F0-F28E-4619-B6EE-3C7FCFC2F971}"/>
              </a:ext>
            </a:extLst>
          </p:cNvPr>
          <p:cNvSpPr txBox="1"/>
          <p:nvPr/>
        </p:nvSpPr>
        <p:spPr>
          <a:xfrm>
            <a:off x="662730" y="419450"/>
            <a:ext cx="10805020" cy="6155531"/>
          </a:xfrm>
          <a:prstGeom prst="rect">
            <a:avLst/>
          </a:prstGeom>
          <a:noFill/>
        </p:spPr>
        <p:txBody>
          <a:bodyPr wrap="square">
            <a:spAutoFit/>
          </a:bodyPr>
          <a:lstStyle/>
          <a:p>
            <a:pPr algn="just">
              <a:spcAft>
                <a:spcPts val="600"/>
              </a:spcAft>
            </a:pPr>
            <a:r>
              <a:rPr lang="cs-CZ" sz="3200" dirty="0">
                <a:effectLst/>
                <a:latin typeface="Times New Roman" panose="02020603050405020304" pitchFamily="18" charset="0"/>
                <a:ea typeface="Times New Roman" panose="02020603050405020304" pitchFamily="18" charset="0"/>
                <a:cs typeface="Times New Roman" panose="02020603050405020304" pitchFamily="18" charset="0"/>
              </a:rPr>
              <a:t>Takovým právním předpisem je například zákon o myslivosti. Ten specifikuje, že </a:t>
            </a:r>
            <a:r>
              <a:rPr lang="cs-CZ" sz="3200" i="1" dirty="0">
                <a:effectLst/>
                <a:latin typeface="Times New Roman" panose="02020603050405020304" pitchFamily="18" charset="0"/>
                <a:ea typeface="Times New Roman" panose="02020603050405020304" pitchFamily="18" charset="0"/>
                <a:cs typeface="Times New Roman" panose="02020603050405020304" pitchFamily="18" charset="0"/>
              </a:rPr>
              <a:t>uživatele honitby je povinen držet a v honitbě používat lovecké psy.</a:t>
            </a:r>
            <a:r>
              <a:rPr lang="cs-CZ"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cs-CZ" sz="3200" i="1" dirty="0">
                <a:effectLst/>
                <a:latin typeface="Times New Roman" panose="02020603050405020304" pitchFamily="18" charset="0"/>
                <a:ea typeface="Times New Roman" panose="02020603050405020304" pitchFamily="18" charset="0"/>
                <a:cs typeface="Times New Roman" panose="02020603050405020304" pitchFamily="18" charset="0"/>
              </a:rPr>
              <a:t>Loveckým psem se rozumí pes loveckého plemene uznaného Mezinárodní kynologickou federací (FCI) s průkazem původu, který složil příslušnou zkoušku z výkonu</a:t>
            </a:r>
            <a:r>
              <a:rPr lang="cs-CZ" sz="3200" dirty="0">
                <a:effectLst/>
                <a:latin typeface="Times New Roman" panose="02020603050405020304" pitchFamily="18" charset="0"/>
                <a:ea typeface="Times New Roman" panose="02020603050405020304" pitchFamily="18" charset="0"/>
                <a:cs typeface="Times New Roman" panose="02020603050405020304" pitchFamily="18" charset="0"/>
              </a:rPr>
              <a:t>. Správce poplatku by tak měl pro splnění podmínky pro osvobození vyžadovat smlouvu mezi uživatelem a majitelem honitby o užívání, průkaz původu psa a potvrzení o složené zkoušce k výkonu. </a:t>
            </a:r>
          </a:p>
          <a:p>
            <a:pPr algn="just">
              <a:spcAft>
                <a:spcPts val="600"/>
              </a:spcAft>
            </a:pPr>
            <a:endParaRPr lang="cs-CZ"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600"/>
              </a:spcAft>
            </a:pPr>
            <a:r>
              <a:rPr lang="cs-CZ" sz="3200" dirty="0">
                <a:effectLst/>
                <a:latin typeface="Times New Roman" panose="02020603050405020304" pitchFamily="18" charset="0"/>
                <a:ea typeface="Times New Roman" panose="02020603050405020304" pitchFamily="18" charset="0"/>
                <a:cs typeface="Times New Roman" panose="02020603050405020304" pitchFamily="18" charset="0"/>
              </a:rPr>
              <a:t>§ 44 odst. 1 zákona č. 449/2001 Sb., o myslivosti, ve znění pozdějších předpisů.</a:t>
            </a:r>
          </a:p>
        </p:txBody>
      </p:sp>
    </p:spTree>
    <p:extLst>
      <p:ext uri="{BB962C8B-B14F-4D97-AF65-F5344CB8AC3E}">
        <p14:creationId xmlns:p14="http://schemas.microsoft.com/office/powerpoint/2010/main" val="12613257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21274A31-A730-46F8-B45E-800B84EF83BC}"/>
              </a:ext>
            </a:extLst>
          </p:cNvPr>
          <p:cNvSpPr/>
          <p:nvPr/>
        </p:nvSpPr>
        <p:spPr>
          <a:xfrm>
            <a:off x="649705" y="582067"/>
            <a:ext cx="10892589" cy="4124206"/>
          </a:xfrm>
          <a:prstGeom prst="rect">
            <a:avLst/>
          </a:prstGeom>
        </p:spPr>
        <p:txBody>
          <a:bodyPr wrap="square">
            <a:spAutoFit/>
          </a:bodyPr>
          <a:lstStyle/>
          <a:p>
            <a:pPr marL="914400" lvl="2" algn="just">
              <a:spcBef>
                <a:spcPts val="600"/>
              </a:spcBef>
              <a:spcAft>
                <a:spcPts val="600"/>
              </a:spcAft>
              <a:tabLst>
                <a:tab pos="316865" algn="l"/>
                <a:tab pos="540385" algn="l"/>
              </a:tabLst>
            </a:pPr>
            <a:r>
              <a:rPr lang="cs-CZ" sz="2800" dirty="0">
                <a:latin typeface="Times New Roman" panose="02020603050405020304" pitchFamily="18" charset="0"/>
                <a:ea typeface="Times New Roman" panose="02020603050405020304" pitchFamily="18" charset="0"/>
              </a:rPr>
              <a:t>§2 odst. 3) </a:t>
            </a:r>
            <a:r>
              <a:rPr lang="cs-CZ" sz="2800" dirty="0" err="1">
                <a:latin typeface="Times New Roman" panose="02020603050405020304" pitchFamily="18" charset="0"/>
                <a:ea typeface="Times New Roman" panose="02020603050405020304" pitchFamily="18" charset="0"/>
              </a:rPr>
              <a:t>ZoMP</a:t>
            </a:r>
            <a:endParaRPr lang="cs-CZ" sz="2800" dirty="0">
              <a:latin typeface="Times New Roman" panose="02020603050405020304" pitchFamily="18" charset="0"/>
              <a:ea typeface="Times New Roman" panose="02020603050405020304" pitchFamily="18" charset="0"/>
            </a:endParaRPr>
          </a:p>
          <a:p>
            <a:pPr marL="914400" lvl="2" algn="just">
              <a:spcBef>
                <a:spcPts val="600"/>
              </a:spcBef>
              <a:spcAft>
                <a:spcPts val="600"/>
              </a:spcAft>
              <a:tabLst>
                <a:tab pos="316865" algn="l"/>
                <a:tab pos="540385" algn="l"/>
              </a:tabLst>
            </a:pPr>
            <a:r>
              <a:rPr lang="cs-CZ" sz="2800" dirty="0">
                <a:latin typeface="Times New Roman" panose="02020603050405020304" pitchFamily="18" charset="0"/>
                <a:ea typeface="Times New Roman" panose="02020603050405020304" pitchFamily="18" charset="0"/>
              </a:rPr>
              <a:t>Sazba poplatku ze psů činí až 1 500 Kč za kalendářní rok a jednoho psa. </a:t>
            </a:r>
            <a:r>
              <a:rPr lang="cs-CZ" sz="2800" b="1" dirty="0">
                <a:latin typeface="Times New Roman" panose="02020603050405020304" pitchFamily="18" charset="0"/>
                <a:ea typeface="Times New Roman" panose="02020603050405020304" pitchFamily="18" charset="0"/>
              </a:rPr>
              <a:t>Sazba poplatku ze psů za psa, jehož držitelem je osoba starší 65 let, činí až 200 Kč za kalendářní rok. U druhého a každého dalšího psa může sazba poplatku ze psů činit až o 50 % více, než činí horní hranice poplatku podle věty první nebo druhé.</a:t>
            </a:r>
            <a:r>
              <a:rPr lang="cs-CZ" sz="2800" dirty="0">
                <a:latin typeface="Times New Roman" panose="02020603050405020304" pitchFamily="18" charset="0"/>
                <a:ea typeface="Times New Roman" panose="02020603050405020304" pitchFamily="18" charset="0"/>
              </a:rPr>
              <a:t> V případě </a:t>
            </a:r>
            <a:r>
              <a:rPr lang="cs-CZ" sz="2800" b="1" dirty="0">
                <a:latin typeface="Times New Roman" panose="02020603050405020304" pitchFamily="18" charset="0"/>
                <a:ea typeface="Times New Roman" panose="02020603050405020304" pitchFamily="18" charset="0"/>
              </a:rPr>
              <a:t>trvání poplatkové povinnosti</a:t>
            </a:r>
            <a:r>
              <a:rPr lang="cs-CZ" sz="2800" dirty="0">
                <a:latin typeface="Times New Roman" panose="02020603050405020304" pitchFamily="18" charset="0"/>
                <a:ea typeface="Times New Roman" panose="02020603050405020304" pitchFamily="18" charset="0"/>
              </a:rPr>
              <a:t> po dobu kratší než jeden rok se platí poplatek v poměrné výši, která odpovídá počtu i započatých kalendářních měsíců.</a:t>
            </a:r>
            <a:endParaRPr lang="cs-CZ"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193780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BF8917E7-768B-4EC7-B145-88CB0588BB2A}"/>
              </a:ext>
            </a:extLst>
          </p:cNvPr>
          <p:cNvSpPr/>
          <p:nvPr/>
        </p:nvSpPr>
        <p:spPr>
          <a:xfrm>
            <a:off x="1796716" y="346229"/>
            <a:ext cx="10026316" cy="5016758"/>
          </a:xfrm>
          <a:prstGeom prst="rect">
            <a:avLst/>
          </a:prstGeom>
        </p:spPr>
        <p:txBody>
          <a:bodyPr wrap="square">
            <a:spAutoFit/>
          </a:bodyPr>
          <a:lstStyle/>
          <a:p>
            <a:r>
              <a:rPr lang="cs-CZ" sz="3200" dirty="0">
                <a:latin typeface="Times New Roman" panose="02020603050405020304" pitchFamily="18" charset="0"/>
                <a:ea typeface="Times New Roman" panose="02020603050405020304" pitchFamily="18" charset="0"/>
              </a:rPr>
              <a:t>Cílem úpravy mělo být odstranění pochybností z praxe, a sice zda nárok na využití snížené sazby poplatku ze psů má i poplatník v případě souběhu invalidního, starobního, vdovského nebo vdoveckého důchodu. </a:t>
            </a:r>
          </a:p>
          <a:p>
            <a:endParaRPr lang="cs-CZ" sz="3200" dirty="0">
              <a:latin typeface="Times New Roman" panose="02020603050405020304" pitchFamily="18" charset="0"/>
              <a:ea typeface="Times New Roman" panose="02020603050405020304" pitchFamily="18" charset="0"/>
            </a:endParaRPr>
          </a:p>
          <a:p>
            <a:r>
              <a:rPr lang="cs-CZ" sz="3200" dirty="0">
                <a:latin typeface="Times New Roman" panose="02020603050405020304" pitchFamily="18" charset="0"/>
                <a:ea typeface="Times New Roman" panose="02020603050405020304" pitchFamily="18" charset="0"/>
              </a:rPr>
              <a:t>Stejně tak nastávaly v praxi pochybnosti o tom, zda lze snížení poplatku aplikovat na osoby, které mají jednorázový mimořádný příjem, bez ohledu na to, jak významnou část jeho příjmů tvoří (například odměna za činnost člena volební komise).</a:t>
            </a:r>
            <a:endParaRPr lang="cs-CZ" sz="3200" dirty="0"/>
          </a:p>
        </p:txBody>
      </p:sp>
    </p:spTree>
    <p:extLst>
      <p:ext uri="{BB962C8B-B14F-4D97-AF65-F5344CB8AC3E}">
        <p14:creationId xmlns:p14="http://schemas.microsoft.com/office/powerpoint/2010/main" val="7411315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310CE79A-576A-3626-D72A-5E492E283F9C}"/>
              </a:ext>
            </a:extLst>
          </p:cNvPr>
          <p:cNvSpPr txBox="1"/>
          <p:nvPr/>
        </p:nvSpPr>
        <p:spPr>
          <a:xfrm>
            <a:off x="1189607" y="0"/>
            <a:ext cx="11002393" cy="6447919"/>
          </a:xfrm>
          <a:prstGeom prst="rect">
            <a:avLst/>
          </a:prstGeom>
          <a:noFill/>
        </p:spPr>
        <p:txBody>
          <a:bodyPr wrap="square">
            <a:spAutoFit/>
          </a:bodyPr>
          <a:lstStyle/>
          <a:p>
            <a:pPr lvl="0" algn="ctr">
              <a:spcBef>
                <a:spcPts val="1200"/>
              </a:spcBef>
            </a:pPr>
            <a:r>
              <a:rPr lang="cs-CZ" sz="2800" dirty="0">
                <a:effectLst/>
                <a:latin typeface="Times New Roman" panose="02020603050405020304" pitchFamily="18" charset="0"/>
                <a:ea typeface="Times New Roman" panose="02020603050405020304" pitchFamily="18" charset="0"/>
              </a:rPr>
              <a:t>§ 2</a:t>
            </a:r>
          </a:p>
          <a:p>
            <a:pPr indent="269875" algn="just">
              <a:spcBef>
                <a:spcPts val="1200"/>
              </a:spcBef>
            </a:pPr>
            <a:r>
              <a:rPr lang="cs-CZ" sz="2800" b="1" dirty="0">
                <a:effectLst/>
                <a:latin typeface="Times New Roman" panose="02020603050405020304" pitchFamily="18" charset="0"/>
                <a:ea typeface="Times New Roman" panose="02020603050405020304" pitchFamily="18" charset="0"/>
              </a:rPr>
              <a:t>(5) Poplatkovým obdobím poplatku ze psů je kalendářní rok.</a:t>
            </a:r>
            <a:endParaRPr lang="cs-CZ" sz="28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endParaRPr lang="cs-CZ"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600"/>
              </a:spcAft>
            </a:pPr>
            <a:r>
              <a:rPr lang="cs-CZ"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Poplatkovým obdobím poplatku ze psů je kalendářní rok již podle stávající právní úpravy. Tato skutečnost není v zákoně o místních poplatcích výslovně vyjádřena, ale vyplývá pouze z obsahu § 2 odst. 3, na rozdíl od obdobné právní úpravy podle § 10o odst. 1, jež výslovně stanoví poplatkové období u poplatků za komunální odpad.</a:t>
            </a:r>
          </a:p>
          <a:p>
            <a:pPr algn="just">
              <a:spcBef>
                <a:spcPts val="600"/>
              </a:spcBef>
              <a:spcAft>
                <a:spcPts val="600"/>
              </a:spcAft>
            </a:pPr>
            <a:r>
              <a:rPr lang="cs-CZ"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 návaznosti na úpravy procesních ustanovení, kdy se pro účely počítání běhu lhůty pro stanovení poplatku rozlišuje mezi místními poplatky, jejichž poplatkovým obdobím je kalendářní rok, a ostatními místními poplatky, se navrhuje poplatkové období poplatku ze psů vymezit výslovně, aby právní úprava nevedla k pochybám, zda se tato procesní ustanovení vztahují pouze na poplatky za komunální odpad, nebo zda dopadají i na poplatek ze psů. </a:t>
            </a:r>
          </a:p>
        </p:txBody>
      </p:sp>
    </p:spTree>
    <p:extLst>
      <p:ext uri="{BB962C8B-B14F-4D97-AF65-F5344CB8AC3E}">
        <p14:creationId xmlns:p14="http://schemas.microsoft.com/office/powerpoint/2010/main" val="2304482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57E07A09-3A1C-8718-DD91-8799EC2DBEEE}"/>
              </a:ext>
            </a:extLst>
          </p:cNvPr>
          <p:cNvSpPr txBox="1"/>
          <p:nvPr/>
        </p:nvSpPr>
        <p:spPr>
          <a:xfrm>
            <a:off x="219075" y="926604"/>
            <a:ext cx="4886325" cy="4493538"/>
          </a:xfrm>
          <a:prstGeom prst="rect">
            <a:avLst/>
          </a:prstGeom>
          <a:noFill/>
        </p:spPr>
        <p:txBody>
          <a:bodyPr wrap="square">
            <a:spAutoFit/>
          </a:bodyPr>
          <a:lstStyle/>
          <a:p>
            <a:pPr algn="l"/>
            <a:endParaRPr lang="cs-CZ" sz="1600" b="0" i="0" u="none" strike="noStrike" baseline="0" dirty="0">
              <a:solidFill>
                <a:srgbClr val="000000"/>
              </a:solidFill>
              <a:latin typeface="Arial" panose="020B0604020202020204" pitchFamily="34" charset="0"/>
            </a:endParaRPr>
          </a:p>
          <a:p>
            <a:pPr marR="32630" algn="l"/>
            <a:r>
              <a:rPr lang="cs-CZ" sz="1800" b="1" i="0" u="none" strike="noStrike" baseline="0" dirty="0">
                <a:latin typeface="Arial" panose="020B0604020202020204" pitchFamily="34" charset="0"/>
              </a:rPr>
              <a:t>Realizace</a:t>
            </a:r>
            <a:endParaRPr lang="cs-CZ" sz="1800" b="0" i="0" u="none" strike="noStrike" baseline="0" dirty="0">
              <a:latin typeface="Arial" panose="020B0604020202020204" pitchFamily="34" charset="0"/>
            </a:endParaRPr>
          </a:p>
          <a:p>
            <a:pPr marR="75830" algn="l"/>
            <a:r>
              <a:rPr lang="cs-CZ" sz="1800" b="0" i="0" u="none" strike="noStrike" baseline="0" dirty="0">
                <a:latin typeface="Arial" panose="020B0604020202020204" pitchFamily="34" charset="0"/>
              </a:rPr>
              <a:t>08,30 –09,00 přihlášení účastníků</a:t>
            </a:r>
          </a:p>
          <a:p>
            <a:pPr marR="75830" algn="l"/>
            <a:r>
              <a:rPr lang="cs-CZ" sz="1800" b="0" i="0" u="none" strike="noStrike" baseline="0" dirty="0">
                <a:latin typeface="Arial" panose="020B0604020202020204" pitchFamily="34" charset="0"/>
              </a:rPr>
              <a:t>09,00 –10,30 první část</a:t>
            </a:r>
          </a:p>
          <a:p>
            <a:pPr marR="75830" algn="l"/>
            <a:r>
              <a:rPr lang="cs-CZ" sz="1800" b="0" i="0" u="none" strike="noStrike" baseline="0" dirty="0">
                <a:latin typeface="Arial" panose="020B0604020202020204" pitchFamily="34" charset="0"/>
              </a:rPr>
              <a:t>10,30 –10,40 přestávka</a:t>
            </a:r>
          </a:p>
          <a:p>
            <a:pPr marR="75830" algn="l"/>
            <a:r>
              <a:rPr lang="cs-CZ" sz="1800" b="0" i="0" u="none" strike="noStrike" baseline="0" dirty="0">
                <a:latin typeface="Arial" panose="020B0604020202020204" pitchFamily="34" charset="0"/>
              </a:rPr>
              <a:t>10,40 –12,10 druhá část</a:t>
            </a:r>
          </a:p>
          <a:p>
            <a:pPr marR="75830" algn="l"/>
            <a:endParaRPr lang="cs-CZ" dirty="0">
              <a:latin typeface="Arial" panose="020B0604020202020204" pitchFamily="34" charset="0"/>
            </a:endParaRPr>
          </a:p>
          <a:p>
            <a:pPr marR="75830" algn="l"/>
            <a:endParaRPr lang="cs-CZ" sz="1800" b="0" i="0" u="none" strike="noStrike" baseline="0" dirty="0">
              <a:latin typeface="Arial" panose="020B0604020202020204" pitchFamily="34" charset="0"/>
            </a:endParaRPr>
          </a:p>
          <a:p>
            <a:pPr marR="133080" algn="l"/>
            <a:r>
              <a:rPr lang="cs-CZ" sz="1800" b="1" i="0" u="none" strike="noStrike" baseline="0" dirty="0">
                <a:solidFill>
                  <a:srgbClr val="FF0000"/>
                </a:solidFill>
                <a:latin typeface="Arial" panose="020B0604020202020204" pitchFamily="34" charset="0"/>
              </a:rPr>
              <a:t>Podmínky pro vydání osvědčení:</a:t>
            </a:r>
            <a:endParaRPr lang="cs-CZ" sz="1800" b="0" i="0" u="none" strike="noStrike" baseline="0" dirty="0">
              <a:solidFill>
                <a:srgbClr val="FF0000"/>
              </a:solidFill>
              <a:latin typeface="Arial" panose="020B0604020202020204" pitchFamily="34" charset="0"/>
            </a:endParaRPr>
          </a:p>
          <a:p>
            <a:pPr marR="58780" algn="l"/>
            <a:r>
              <a:rPr lang="cs-CZ" sz="1800" b="1" i="0" u="none" strike="noStrike" baseline="0" dirty="0">
                <a:solidFill>
                  <a:srgbClr val="000000"/>
                </a:solidFill>
                <a:latin typeface="Arial" panose="020B0604020202020204" pitchFamily="34" charset="0"/>
              </a:rPr>
              <a:t>-Přítomnost po celou dobu akreditovaného kurzu –zaznamenáno výukovým programem</a:t>
            </a:r>
            <a:endParaRPr lang="cs-CZ" sz="1800" b="0" i="0" u="none" strike="noStrike" baseline="0" dirty="0">
              <a:solidFill>
                <a:srgbClr val="000000"/>
              </a:solidFill>
              <a:latin typeface="Arial" panose="020B0604020202020204" pitchFamily="34" charset="0"/>
            </a:endParaRPr>
          </a:p>
          <a:p>
            <a:pPr marR="118850" algn="l"/>
            <a:r>
              <a:rPr lang="cs-CZ" sz="1800" b="1" i="0" u="none" strike="noStrike" baseline="0" dirty="0">
                <a:solidFill>
                  <a:srgbClr val="000000"/>
                </a:solidFill>
                <a:latin typeface="Arial" panose="020B0604020202020204" pitchFamily="34" charset="0"/>
              </a:rPr>
              <a:t>-Vyplnění závěrečného zpětného dotazníku</a:t>
            </a:r>
            <a:endParaRPr lang="cs-CZ" sz="1800" b="0" i="0" u="none" strike="noStrike" baseline="0" dirty="0">
              <a:solidFill>
                <a:srgbClr val="000000"/>
              </a:solidFill>
              <a:latin typeface="Arial" panose="020B0604020202020204" pitchFamily="34" charset="0"/>
            </a:endParaRPr>
          </a:p>
          <a:p>
            <a:pPr marR="99280" algn="l"/>
            <a:r>
              <a:rPr lang="cs-CZ" sz="1800" b="1" i="0" u="none" strike="noStrike" baseline="0" dirty="0">
                <a:solidFill>
                  <a:srgbClr val="000000"/>
                </a:solidFill>
                <a:latin typeface="Arial" panose="020B0604020202020204" pitchFamily="34" charset="0"/>
              </a:rPr>
              <a:t>-Osvědčení zasíláme do datových stránek obce/města/MČ</a:t>
            </a:r>
            <a:endParaRPr lang="cs-CZ" dirty="0"/>
          </a:p>
        </p:txBody>
      </p:sp>
      <p:pic>
        <p:nvPicPr>
          <p:cNvPr id="5" name="Obrázek 4">
            <a:extLst>
              <a:ext uri="{FF2B5EF4-FFF2-40B4-BE49-F238E27FC236}">
                <a16:creationId xmlns:a16="http://schemas.microsoft.com/office/drawing/2014/main" id="{9435B2E1-C5A6-9958-736A-52222E4B56B1}"/>
              </a:ext>
            </a:extLst>
          </p:cNvPr>
          <p:cNvPicPr>
            <a:picLocks noChangeAspect="1"/>
          </p:cNvPicPr>
          <p:nvPr/>
        </p:nvPicPr>
        <p:blipFill>
          <a:blip r:embed="rId2"/>
          <a:stretch>
            <a:fillRect/>
          </a:stretch>
        </p:blipFill>
        <p:spPr>
          <a:xfrm>
            <a:off x="5271082" y="0"/>
            <a:ext cx="6920918" cy="6858000"/>
          </a:xfrm>
          <a:prstGeom prst="rect">
            <a:avLst/>
          </a:prstGeom>
        </p:spPr>
      </p:pic>
    </p:spTree>
    <p:extLst>
      <p:ext uri="{BB962C8B-B14F-4D97-AF65-F5344CB8AC3E}">
        <p14:creationId xmlns:p14="http://schemas.microsoft.com/office/powerpoint/2010/main" val="39389236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C5E08D28-32EE-402E-8F08-44C71A42A47E}"/>
              </a:ext>
            </a:extLst>
          </p:cNvPr>
          <p:cNvSpPr txBox="1"/>
          <p:nvPr/>
        </p:nvSpPr>
        <p:spPr>
          <a:xfrm>
            <a:off x="838899" y="755009"/>
            <a:ext cx="10821798" cy="4678204"/>
          </a:xfrm>
          <a:prstGeom prst="rect">
            <a:avLst/>
          </a:prstGeom>
          <a:noFill/>
        </p:spPr>
        <p:txBody>
          <a:bodyPr wrap="square">
            <a:spAutoFit/>
          </a:bodyPr>
          <a:lstStyle/>
          <a:p>
            <a:pPr>
              <a:spcAft>
                <a:spcPts val="600"/>
              </a:spcAft>
            </a:pPr>
            <a:r>
              <a:rPr lang="cs-CZ" sz="3200" dirty="0">
                <a:effectLst/>
                <a:latin typeface="Times New Roman" panose="02020603050405020304" pitchFamily="18" charset="0"/>
                <a:ea typeface="Times New Roman" panose="02020603050405020304" pitchFamily="18" charset="0"/>
                <a:cs typeface="Times New Roman" panose="02020603050405020304" pitchFamily="18" charset="0"/>
              </a:rPr>
              <a:t>Základní poplatkové období je tak stanoveno na kalendářní rok. V případě držby psa po kratší dobu je možné vybrat poplatek v poměrné výši odpovídající počtu měsíců (i započatém), kdy měl poplatník psa fakticky v držení. </a:t>
            </a:r>
          </a:p>
          <a:p>
            <a:pPr>
              <a:spcAft>
                <a:spcPts val="600"/>
              </a:spcAft>
            </a:pPr>
            <a:r>
              <a:rPr lang="cs-CZ" sz="3200" dirty="0">
                <a:effectLst/>
                <a:latin typeface="Times New Roman" panose="02020603050405020304" pitchFamily="18" charset="0"/>
                <a:ea typeface="Times New Roman" panose="02020603050405020304" pitchFamily="18" charset="0"/>
                <a:cs typeface="Times New Roman" panose="02020603050405020304" pitchFamily="18" charset="0"/>
              </a:rPr>
              <a:t>Stejně tak bude postupováno, pokud se poplatník v průběhu roku odstěhuje nebo změní sídlo. </a:t>
            </a:r>
          </a:p>
          <a:p>
            <a:pPr>
              <a:spcAft>
                <a:spcPts val="600"/>
              </a:spcAft>
            </a:pPr>
            <a:r>
              <a:rPr lang="cs-CZ" sz="3200" dirty="0">
                <a:effectLst/>
                <a:latin typeface="Times New Roman" panose="02020603050405020304" pitchFamily="18" charset="0"/>
                <a:ea typeface="Times New Roman" panose="02020603050405020304" pitchFamily="18" charset="0"/>
                <a:cs typeface="Times New Roman" panose="02020603050405020304" pitchFamily="18" charset="0"/>
              </a:rPr>
              <a:t>Pokud správce poplatku vybral poplatek za celý kalendářní rok a nastanou výše uvedené skutečnosti, pak se rozdíl stává přeplatkem a dále se postupuje podle daňového řádu.</a:t>
            </a:r>
          </a:p>
        </p:txBody>
      </p:sp>
    </p:spTree>
    <p:extLst>
      <p:ext uri="{BB962C8B-B14F-4D97-AF65-F5344CB8AC3E}">
        <p14:creationId xmlns:p14="http://schemas.microsoft.com/office/powerpoint/2010/main" val="37838540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897A7C90-DCF6-479D-889D-E6EE71EB13F3}"/>
              </a:ext>
            </a:extLst>
          </p:cNvPr>
          <p:cNvSpPr txBox="1"/>
          <p:nvPr/>
        </p:nvSpPr>
        <p:spPr>
          <a:xfrm>
            <a:off x="1216404" y="321970"/>
            <a:ext cx="10603684" cy="7109639"/>
          </a:xfrm>
          <a:prstGeom prst="rect">
            <a:avLst/>
          </a:prstGeom>
          <a:noFill/>
        </p:spPr>
        <p:txBody>
          <a:bodyPr wrap="square">
            <a:spAutoFit/>
          </a:bodyPr>
          <a:lstStyle/>
          <a:p>
            <a:r>
              <a:rPr lang="cs-CZ" sz="3200" dirty="0">
                <a:effectLst/>
                <a:latin typeface="Times New Roman" panose="02020603050405020304" pitchFamily="18" charset="0"/>
                <a:ea typeface="Times New Roman" panose="02020603050405020304" pitchFamily="18" charset="0"/>
                <a:cs typeface="Times New Roman" panose="02020603050405020304" pitchFamily="18" charset="0"/>
              </a:rPr>
              <a:t>Ministerstvo financí na obdobnou otázku odpovídá, že </a:t>
            </a:r>
            <a:r>
              <a:rPr lang="cs-CZ" sz="3200" i="1" dirty="0">
                <a:effectLst/>
                <a:latin typeface="Times New Roman" panose="02020603050405020304" pitchFamily="18" charset="0"/>
                <a:ea typeface="Times New Roman" panose="02020603050405020304" pitchFamily="18" charset="0"/>
                <a:cs typeface="Times New Roman" panose="02020603050405020304" pitchFamily="18" charset="0"/>
              </a:rPr>
              <a:t>"místní poplatek ve výši snížené sazby zaplatí poplatník až v následujícím poplatkovém období. Důvodem je skutečnost, že sazba poplatku ze psů je pevně stanovena na celý kalendářní rok. Možnost zaplatit poplatek v poměrné výši je možné pouze v případě trvání poplatkové povinnosti po dobu kratší než jeden rok (viz </a:t>
            </a:r>
            <a:r>
              <a:rPr lang="cs-CZ" sz="3200" i="1" dirty="0" err="1">
                <a:effectLst/>
                <a:latin typeface="Times New Roman" panose="02020603050405020304" pitchFamily="18" charset="0"/>
                <a:ea typeface="Times New Roman" panose="02020603050405020304" pitchFamily="18" charset="0"/>
                <a:cs typeface="Times New Roman" panose="02020603050405020304" pitchFamily="18" charset="0"/>
              </a:rPr>
              <a:t>ust</a:t>
            </a:r>
            <a:r>
              <a:rPr lang="cs-CZ" sz="3200" i="1" dirty="0">
                <a:effectLst/>
                <a:latin typeface="Times New Roman" panose="02020603050405020304" pitchFamily="18" charset="0"/>
                <a:ea typeface="Times New Roman" panose="02020603050405020304" pitchFamily="18" charset="0"/>
                <a:cs typeface="Times New Roman" panose="02020603050405020304" pitchFamily="18" charset="0"/>
              </a:rPr>
              <a:t>. § 2 odst. 3 zákona o místních poplatcích) a při změně místa přihlášení fyzické osoby nebo změně sídla právnické osoby (viz </a:t>
            </a:r>
            <a:r>
              <a:rPr lang="cs-CZ" sz="3200" i="1" dirty="0" err="1">
                <a:effectLst/>
                <a:latin typeface="Times New Roman" panose="02020603050405020304" pitchFamily="18" charset="0"/>
                <a:ea typeface="Times New Roman" panose="02020603050405020304" pitchFamily="18" charset="0"/>
                <a:cs typeface="Times New Roman" panose="02020603050405020304" pitchFamily="18" charset="0"/>
              </a:rPr>
              <a:t>ust</a:t>
            </a:r>
            <a:r>
              <a:rPr lang="cs-CZ" sz="3200" i="1" dirty="0">
                <a:effectLst/>
                <a:latin typeface="Times New Roman" panose="02020603050405020304" pitchFamily="18" charset="0"/>
                <a:ea typeface="Times New Roman" panose="02020603050405020304" pitchFamily="18" charset="0"/>
                <a:cs typeface="Times New Roman" panose="02020603050405020304" pitchFamily="18" charset="0"/>
              </a:rPr>
              <a:t>. § 2 odst. 4 zákona o místních poplatcích)." </a:t>
            </a:r>
          </a:p>
          <a:p>
            <a:endParaRPr lang="cs-CZ"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cs-CZ" sz="1800" dirty="0">
                <a:effectLst/>
                <a:latin typeface="Calibri" panose="020F0502020204030204" pitchFamily="34" charset="0"/>
                <a:ea typeface="Times New Roman" panose="02020603050405020304" pitchFamily="18" charset="0"/>
                <a:cs typeface="Times New Roman" panose="02020603050405020304" pitchFamily="18" charset="0"/>
              </a:rPr>
              <a:t>MINISTERSTVO FINANCÍ. MP/03/2020 – </a:t>
            </a:r>
            <a:r>
              <a:rPr lang="cs-CZ" sz="1800" i="1" dirty="0">
                <a:effectLst/>
                <a:latin typeface="Calibri" panose="020F0502020204030204" pitchFamily="34" charset="0"/>
                <a:ea typeface="Times New Roman" panose="02020603050405020304" pitchFamily="18" charset="0"/>
                <a:cs typeface="Times New Roman" panose="02020603050405020304" pitchFamily="18" charset="0"/>
              </a:rPr>
              <a:t>Poplatek ze psů – Uplatnění snížené sazby pro osoby starší 65 let</a:t>
            </a:r>
            <a:r>
              <a:rPr lang="cs-CZ"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cs-CZ" sz="1800" dirty="0">
                <a:effectLst/>
                <a:latin typeface="Calibri" panose="020F0502020204030204" pitchFamily="34" charset="0"/>
                <a:ea typeface="Times New Roman" panose="02020603050405020304" pitchFamily="18" charset="0"/>
                <a:cs typeface="Calibri" panose="020F0502020204030204" pitchFamily="34" charset="0"/>
              </a:rPr>
              <a:t>[online]. [cit. 22. 3. 2020]. Dostupné z:</a:t>
            </a:r>
            <a:r>
              <a:rPr lang="cs-CZ" sz="1800" dirty="0">
                <a:effectLst/>
                <a:latin typeface="Calibri" panose="020F0502020204030204" pitchFamily="34" charset="0"/>
                <a:ea typeface="Times New Roman" panose="02020603050405020304" pitchFamily="18" charset="0"/>
                <a:cs typeface="Times New Roman" panose="02020603050405020304" pitchFamily="18" charset="0"/>
              </a:rPr>
              <a:t> https://www.mfcr.cz/cs/</a:t>
            </a:r>
            <a:r>
              <a:rPr lang="cs-CZ" sz="1800" dirty="0" err="1">
                <a:effectLst/>
                <a:latin typeface="Calibri" panose="020F0502020204030204" pitchFamily="34" charset="0"/>
                <a:ea typeface="Times New Roman" panose="02020603050405020304" pitchFamily="18" charset="0"/>
                <a:cs typeface="Times New Roman" panose="02020603050405020304" pitchFamily="18" charset="0"/>
              </a:rPr>
              <a:t>verejny</a:t>
            </a:r>
            <a:r>
              <a:rPr lang="cs-CZ" sz="1800" dirty="0">
                <a:effectLst/>
                <a:latin typeface="Calibri" panose="020F0502020204030204" pitchFamily="34" charset="0"/>
                <a:ea typeface="Times New Roman" panose="02020603050405020304" pitchFamily="18" charset="0"/>
                <a:cs typeface="Times New Roman" panose="02020603050405020304" pitchFamily="18" charset="0"/>
              </a:rPr>
              <a:t>-sektor/dane/</a:t>
            </a:r>
            <a:r>
              <a:rPr lang="cs-CZ" sz="1800" dirty="0" err="1">
                <a:effectLst/>
                <a:latin typeface="Calibri" panose="020F0502020204030204" pitchFamily="34" charset="0"/>
                <a:ea typeface="Times New Roman" panose="02020603050405020304" pitchFamily="18" charset="0"/>
                <a:cs typeface="Times New Roman" panose="02020603050405020304" pitchFamily="18" charset="0"/>
              </a:rPr>
              <a:t>mistni</a:t>
            </a:r>
            <a:r>
              <a:rPr lang="cs-CZ" sz="1800" dirty="0">
                <a:effectLst/>
                <a:latin typeface="Calibri" panose="020F0502020204030204" pitchFamily="34" charset="0"/>
                <a:ea typeface="Times New Roman" panose="02020603050405020304" pitchFamily="18" charset="0"/>
                <a:cs typeface="Times New Roman" panose="02020603050405020304" pitchFamily="18" charset="0"/>
              </a:rPr>
              <a:t>-</a:t>
            </a:r>
            <a:r>
              <a:rPr lang="cs-CZ" sz="1800" dirty="0" err="1">
                <a:effectLst/>
                <a:latin typeface="Calibri" panose="020F0502020204030204" pitchFamily="34" charset="0"/>
                <a:ea typeface="Times New Roman" panose="02020603050405020304" pitchFamily="18" charset="0"/>
                <a:cs typeface="Times New Roman" panose="02020603050405020304" pitchFamily="18" charset="0"/>
              </a:rPr>
              <a:t>spravni</a:t>
            </a:r>
            <a:r>
              <a:rPr lang="cs-CZ" sz="1800" dirty="0">
                <a:effectLst/>
                <a:latin typeface="Calibri" panose="020F0502020204030204" pitchFamily="34" charset="0"/>
                <a:ea typeface="Times New Roman" panose="02020603050405020304" pitchFamily="18" charset="0"/>
                <a:cs typeface="Times New Roman" panose="02020603050405020304" pitchFamily="18" charset="0"/>
              </a:rPr>
              <a:t>-a-</a:t>
            </a:r>
            <a:r>
              <a:rPr lang="cs-CZ" sz="1800" dirty="0" err="1">
                <a:effectLst/>
                <a:latin typeface="Calibri" panose="020F0502020204030204" pitchFamily="34" charset="0"/>
                <a:ea typeface="Times New Roman" panose="02020603050405020304" pitchFamily="18" charset="0"/>
                <a:cs typeface="Times New Roman" panose="02020603050405020304" pitchFamily="18" charset="0"/>
              </a:rPr>
              <a:t>soudni</a:t>
            </a:r>
            <a:r>
              <a:rPr lang="cs-CZ" sz="1800" dirty="0">
                <a:effectLst/>
                <a:latin typeface="Calibri" panose="020F0502020204030204" pitchFamily="34" charset="0"/>
                <a:ea typeface="Times New Roman" panose="02020603050405020304" pitchFamily="18" charset="0"/>
                <a:cs typeface="Times New Roman" panose="02020603050405020304" pitchFamily="18" charset="0"/>
              </a:rPr>
              <a:t>-poplatky/</a:t>
            </a:r>
            <a:r>
              <a:rPr lang="cs-CZ" sz="1800" dirty="0" err="1">
                <a:effectLst/>
                <a:latin typeface="Calibri" panose="020F0502020204030204" pitchFamily="34" charset="0"/>
                <a:ea typeface="Times New Roman" panose="02020603050405020304" pitchFamily="18" charset="0"/>
                <a:cs typeface="Times New Roman" panose="02020603050405020304" pitchFamily="18" charset="0"/>
              </a:rPr>
              <a:t>odpovedi</a:t>
            </a:r>
            <a:r>
              <a:rPr lang="cs-CZ" sz="1800" dirty="0">
                <a:effectLst/>
                <a:latin typeface="Calibri" panose="020F0502020204030204" pitchFamily="34" charset="0"/>
                <a:ea typeface="Times New Roman" panose="02020603050405020304" pitchFamily="18" charset="0"/>
                <a:cs typeface="Times New Roman" panose="02020603050405020304" pitchFamily="18" charset="0"/>
              </a:rPr>
              <a:t>-na-dotazy/2020/mp-03-2020--poplatek-ze-psu--uplatneni-s-37261.</a:t>
            </a:r>
          </a:p>
          <a:p>
            <a:endParaRPr lang="cs-CZ" sz="3200" dirty="0">
              <a:latin typeface="Times New Roman" panose="02020603050405020304" pitchFamily="18" charset="0"/>
              <a:cs typeface="Times New Roman" panose="02020603050405020304" pitchFamily="18" charset="0"/>
            </a:endParaRPr>
          </a:p>
          <a:p>
            <a:endParaRPr lang="cs-CZ" sz="3200" dirty="0"/>
          </a:p>
        </p:txBody>
      </p:sp>
    </p:spTree>
    <p:extLst>
      <p:ext uri="{BB962C8B-B14F-4D97-AF65-F5344CB8AC3E}">
        <p14:creationId xmlns:p14="http://schemas.microsoft.com/office/powerpoint/2010/main" val="11635448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7C75106-2796-4D67-877B-6B0347ADDC95}"/>
              </a:ext>
            </a:extLst>
          </p:cNvPr>
          <p:cNvSpPr txBox="1"/>
          <p:nvPr/>
        </p:nvSpPr>
        <p:spPr>
          <a:xfrm>
            <a:off x="1686187" y="674400"/>
            <a:ext cx="9848675" cy="5509200"/>
          </a:xfrm>
          <a:prstGeom prst="rect">
            <a:avLst/>
          </a:prstGeom>
          <a:noFill/>
        </p:spPr>
        <p:txBody>
          <a:bodyPr wrap="square">
            <a:spAutoFit/>
          </a:bodyPr>
          <a:lstStyle/>
          <a:p>
            <a:pPr algn="just">
              <a:spcAft>
                <a:spcPts val="600"/>
              </a:spcAft>
            </a:pPr>
            <a:r>
              <a:rPr lang="cs-CZ" sz="3200" dirty="0">
                <a:effectLst/>
                <a:latin typeface="Times New Roman" panose="02020603050405020304" pitchFamily="18" charset="0"/>
                <a:ea typeface="Times New Roman" panose="02020603050405020304" pitchFamily="18" charset="0"/>
                <a:cs typeface="Times New Roman" panose="02020603050405020304" pitchFamily="18" charset="0"/>
              </a:rPr>
              <a:t>Úpravy, které se promítly do novely zákona pro rok 2024, sice odstranily některé pochybnosti, které z praxe vycházely. Dokazuje to, například dřívější argumentace správců poplatků z praxe:</a:t>
            </a:r>
            <a:r>
              <a:rPr lang="cs-CZ" sz="3200" i="1" dirty="0">
                <a:effectLst/>
                <a:latin typeface="Times New Roman" panose="02020603050405020304" pitchFamily="18" charset="0"/>
                <a:ea typeface="Times New Roman" panose="02020603050405020304" pitchFamily="18" charset="0"/>
                <a:cs typeface="Times New Roman" panose="02020603050405020304" pitchFamily="18" charset="0"/>
              </a:rPr>
              <a:t> Člověk, který se narodí 1. 1. bude platit za psa v daném roce stejnou částku jako</a:t>
            </a:r>
            <a:r>
              <a:rPr lang="cs-CZ" sz="32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cs-CZ" sz="3200" i="1" dirty="0">
                <a:effectLst/>
                <a:latin typeface="Times New Roman" panose="02020603050405020304" pitchFamily="18" charset="0"/>
                <a:ea typeface="Times New Roman" panose="02020603050405020304" pitchFamily="18" charset="0"/>
                <a:cs typeface="Times New Roman" panose="02020603050405020304" pitchFamily="18" charset="0"/>
              </a:rPr>
              <a:t>ten, který se se narodil 30. 12. Co když před svými 65. narozeninami poplatník odhlásí psa a po 65. narozeninách jej zase přihlásí. Správce poplatku má přístup do základních registrů, nebo v jeho programech je možné vygenerovat všechny osoby, kterým v daném roce bude 65 let apod</a:t>
            </a:r>
            <a:r>
              <a:rPr lang="cs-CZ" sz="3200" b="1"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cs-CZ"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27835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D0BD503-F2C6-4088-8C6E-6D3E3FE3D380}"/>
              </a:ext>
            </a:extLst>
          </p:cNvPr>
          <p:cNvSpPr txBox="1"/>
          <p:nvPr/>
        </p:nvSpPr>
        <p:spPr>
          <a:xfrm>
            <a:off x="1149292" y="210026"/>
            <a:ext cx="10486238" cy="6647974"/>
          </a:xfrm>
          <a:prstGeom prst="rect">
            <a:avLst/>
          </a:prstGeom>
          <a:noFill/>
        </p:spPr>
        <p:txBody>
          <a:bodyPr wrap="square">
            <a:spAutoFit/>
          </a:bodyPr>
          <a:lstStyle/>
          <a:p>
            <a:pPr algn="just">
              <a:spcAft>
                <a:spcPts val="600"/>
              </a:spcAft>
            </a:pPr>
            <a:r>
              <a:rPr lang="cs-CZ" sz="3200" dirty="0">
                <a:effectLst/>
                <a:latin typeface="Times New Roman" panose="02020603050405020304" pitchFamily="18" charset="0"/>
                <a:ea typeface="Times New Roman" panose="02020603050405020304" pitchFamily="18" charset="0"/>
                <a:cs typeface="Times New Roman" panose="02020603050405020304" pitchFamily="18" charset="0"/>
              </a:rPr>
              <a:t>Splatnost poplatku určuje obec obecně závaznou vyhláškou a splatnost není určena zákonem. Může se tak jednat o zálohové plnění, kde například pro rok 2021 je splatnost tohoto poplatku 31. března 2021, nebo také stanovit splatnost po skončení poplatkového období, kdy pro rok 2021 je poplatek splatný až například do 31. ledna 2022. </a:t>
            </a:r>
          </a:p>
          <a:p>
            <a:pPr algn="just">
              <a:spcAft>
                <a:spcPts val="600"/>
              </a:spcAft>
            </a:pPr>
            <a:r>
              <a:rPr lang="cs-CZ" sz="3200" dirty="0">
                <a:effectLst/>
                <a:latin typeface="Times New Roman" panose="02020603050405020304" pitchFamily="18" charset="0"/>
                <a:ea typeface="Times New Roman" panose="02020603050405020304" pitchFamily="18" charset="0"/>
                <a:cs typeface="Times New Roman" panose="02020603050405020304" pitchFamily="18" charset="0"/>
              </a:rPr>
              <a:t>Obec může určit různé termíny platby pro poplatníky s různě vysokými platbami (například poplatek do 500 Kč splatný do 31. března každého roku a poplatek vyšší než 500 Kč splatný do 30. září každého roku. </a:t>
            </a:r>
          </a:p>
          <a:p>
            <a:pPr algn="just">
              <a:spcAft>
                <a:spcPts val="600"/>
              </a:spcAft>
            </a:pPr>
            <a:r>
              <a:rPr lang="cs-CZ" sz="3200" dirty="0">
                <a:effectLst/>
                <a:latin typeface="Times New Roman" panose="02020603050405020304" pitchFamily="18" charset="0"/>
                <a:ea typeface="Times New Roman" panose="02020603050405020304" pitchFamily="18" charset="0"/>
                <a:cs typeface="Times New Roman" panose="02020603050405020304" pitchFamily="18" charset="0"/>
              </a:rPr>
              <a:t>Vzhledem k problematickým předpisům, správě a vymáhání poplatku autor nedoporučuje rozdělování poplatku na více splatností v kalendářním roce. </a:t>
            </a:r>
          </a:p>
        </p:txBody>
      </p:sp>
    </p:spTree>
    <p:extLst>
      <p:ext uri="{BB962C8B-B14F-4D97-AF65-F5344CB8AC3E}">
        <p14:creationId xmlns:p14="http://schemas.microsoft.com/office/powerpoint/2010/main" val="21599653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C77ED67E-55A5-4AEE-A57F-5146E0DFBF48}"/>
              </a:ext>
            </a:extLst>
          </p:cNvPr>
          <p:cNvSpPr txBox="1"/>
          <p:nvPr/>
        </p:nvSpPr>
        <p:spPr>
          <a:xfrm>
            <a:off x="1403059" y="570045"/>
            <a:ext cx="10240860" cy="5016758"/>
          </a:xfrm>
          <a:prstGeom prst="rect">
            <a:avLst/>
          </a:prstGeom>
          <a:noFill/>
        </p:spPr>
        <p:txBody>
          <a:bodyPr wrap="square">
            <a:spAutoFit/>
          </a:bodyPr>
          <a:lstStyle/>
          <a:p>
            <a:r>
              <a:rPr lang="cs-CZ" sz="3200" dirty="0">
                <a:effectLst/>
                <a:latin typeface="Times New Roman" panose="02020603050405020304" pitchFamily="18" charset="0"/>
                <a:ea typeface="Times New Roman" panose="02020603050405020304" pitchFamily="18" charset="0"/>
                <a:cs typeface="Times New Roman" panose="02020603050405020304" pitchFamily="18" charset="0"/>
              </a:rPr>
              <a:t>Při změně přihlášení pak platí poměrnou výši poplatku od následujícího měsíce nově příslušné obci. Nastává ale i situace, kdy se poplatník stěhuje v katastru jedné obce. Některé města mají sazbu poplatku za psa ještě rozdělenou například na panelové domy (vyšší sazba) a rodinné domy (nižší sazba). </a:t>
            </a:r>
          </a:p>
          <a:p>
            <a:endParaRPr lang="cs-CZ" sz="3200" dirty="0">
              <a:latin typeface="Times New Roman" panose="02020603050405020304" pitchFamily="18" charset="0"/>
              <a:ea typeface="Times New Roman" panose="02020603050405020304" pitchFamily="18" charset="0"/>
              <a:cs typeface="Times New Roman" panose="02020603050405020304" pitchFamily="18" charset="0"/>
            </a:endParaRPr>
          </a:p>
          <a:p>
            <a:r>
              <a:rPr lang="cs-CZ" sz="3200" dirty="0">
                <a:effectLst/>
                <a:latin typeface="Times New Roman" panose="02020603050405020304" pitchFamily="18" charset="0"/>
                <a:ea typeface="Times New Roman" panose="02020603050405020304" pitchFamily="18" charset="0"/>
                <a:cs typeface="Times New Roman" panose="02020603050405020304" pitchFamily="18" charset="0"/>
              </a:rPr>
              <a:t>V tomto případě by tedy měl správce poplatku postupovat obdobně, jak bylo popsáno výše ohledně změny sazby u dovršení věku 65 let.</a:t>
            </a:r>
            <a:endParaRPr lang="cs-CZ"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38609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F8630-9424-F5CD-9DEB-E4E41582DDB4}"/>
            </a:ext>
          </a:extLst>
        </p:cNvPr>
        <p:cNvGrpSpPr/>
        <p:nvPr/>
      </p:nvGrpSpPr>
      <p:grpSpPr>
        <a:xfrm>
          <a:off x="0" y="0"/>
          <a:ext cx="0" cy="0"/>
          <a:chOff x="0" y="0"/>
          <a:chExt cx="0" cy="0"/>
        </a:xfrm>
      </p:grpSpPr>
      <p:sp>
        <p:nvSpPr>
          <p:cNvPr id="4" name="Obdélník 3">
            <a:extLst>
              <a:ext uri="{FF2B5EF4-FFF2-40B4-BE49-F238E27FC236}">
                <a16:creationId xmlns:a16="http://schemas.microsoft.com/office/drawing/2014/main" id="{62650A8D-D67D-2567-F0D6-0024C8AC40C8}"/>
              </a:ext>
            </a:extLst>
          </p:cNvPr>
          <p:cNvSpPr/>
          <p:nvPr/>
        </p:nvSpPr>
        <p:spPr>
          <a:xfrm>
            <a:off x="649705" y="582067"/>
            <a:ext cx="10892589" cy="4124206"/>
          </a:xfrm>
          <a:prstGeom prst="rect">
            <a:avLst/>
          </a:prstGeom>
        </p:spPr>
        <p:txBody>
          <a:bodyPr wrap="square">
            <a:spAutoFit/>
          </a:bodyPr>
          <a:lstStyle/>
          <a:p>
            <a:pPr marL="914400" lvl="2" algn="just">
              <a:spcBef>
                <a:spcPts val="600"/>
              </a:spcBef>
              <a:spcAft>
                <a:spcPts val="600"/>
              </a:spcAft>
              <a:tabLst>
                <a:tab pos="316865" algn="l"/>
                <a:tab pos="540385" algn="l"/>
              </a:tabLst>
            </a:pPr>
            <a:r>
              <a:rPr lang="cs-CZ" sz="2800" dirty="0">
                <a:latin typeface="Times New Roman" panose="02020603050405020304" pitchFamily="18" charset="0"/>
                <a:ea typeface="Times New Roman" panose="02020603050405020304" pitchFamily="18" charset="0"/>
              </a:rPr>
              <a:t>§2 odst. 3) </a:t>
            </a:r>
            <a:r>
              <a:rPr lang="cs-CZ" sz="2800" dirty="0" err="1">
                <a:latin typeface="Times New Roman" panose="02020603050405020304" pitchFamily="18" charset="0"/>
                <a:ea typeface="Times New Roman" panose="02020603050405020304" pitchFamily="18" charset="0"/>
              </a:rPr>
              <a:t>ZoMP</a:t>
            </a:r>
            <a:endParaRPr lang="cs-CZ" sz="2800" dirty="0">
              <a:latin typeface="Times New Roman" panose="02020603050405020304" pitchFamily="18" charset="0"/>
              <a:ea typeface="Times New Roman" panose="02020603050405020304" pitchFamily="18" charset="0"/>
            </a:endParaRPr>
          </a:p>
          <a:p>
            <a:pPr marL="914400" lvl="2" algn="just">
              <a:spcBef>
                <a:spcPts val="600"/>
              </a:spcBef>
              <a:spcAft>
                <a:spcPts val="600"/>
              </a:spcAft>
              <a:tabLst>
                <a:tab pos="316865" algn="l"/>
                <a:tab pos="540385" algn="l"/>
              </a:tabLst>
            </a:pPr>
            <a:r>
              <a:rPr lang="cs-CZ" sz="2800" dirty="0">
                <a:latin typeface="Times New Roman" panose="02020603050405020304" pitchFamily="18" charset="0"/>
                <a:ea typeface="Times New Roman" panose="02020603050405020304" pitchFamily="18" charset="0"/>
              </a:rPr>
              <a:t>Sazba poplatku ze psů činí až 1 500 Kč za kalendářní rok a jednoho psa. Sazba poplatku ze psů za psa, jehož držitelem je osoba starší 65 let, činí až 200 Kč za kalendářní rok. U druhého a každého dalšího psa může sazba poplatku ze psů činit až o 50 % více, než činí horní hranice poplatku podle věty první nebo druhé. </a:t>
            </a:r>
            <a:r>
              <a:rPr lang="cs-CZ" sz="2800" b="1" dirty="0">
                <a:latin typeface="Times New Roman" panose="02020603050405020304" pitchFamily="18" charset="0"/>
                <a:ea typeface="Times New Roman" panose="02020603050405020304" pitchFamily="18" charset="0"/>
              </a:rPr>
              <a:t>V případě trvání poplatkové povinnosti po dobu kratší než jeden rok se platí poplatek v poměrné výši, která odpovídá počtu i započatých kalendářních měsíců.</a:t>
            </a:r>
            <a:endParaRPr lang="cs-CZ" sz="28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948774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105AD55-C8FC-1AD8-947C-088FA835E794}"/>
              </a:ext>
            </a:extLst>
          </p:cNvPr>
          <p:cNvSpPr txBox="1"/>
          <p:nvPr/>
        </p:nvSpPr>
        <p:spPr>
          <a:xfrm>
            <a:off x="193040" y="142240"/>
            <a:ext cx="11998960" cy="6740307"/>
          </a:xfrm>
          <a:prstGeom prst="rect">
            <a:avLst/>
          </a:prstGeom>
          <a:noFill/>
        </p:spPr>
        <p:txBody>
          <a:bodyPr wrap="square">
            <a:spAutoFit/>
          </a:bodyPr>
          <a:lstStyle/>
          <a:p>
            <a:r>
              <a:rPr lang="cs-CZ" sz="2400" b="0" i="1"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Při změně výše poplatkové povinnosti si poplatník požádá o vrácení části poplatku (uhradil před splatností). Jak tedy postupovat a kdy vrátit?</a:t>
            </a:r>
          </a:p>
          <a:p>
            <a:endParaRPr lang="cs-CZ" sz="2400" i="1" dirty="0">
              <a:solidFill>
                <a:srgbClr val="111111"/>
              </a:solidFill>
              <a:latin typeface="Calibri" panose="020F0502020204030204" pitchFamily="34" charset="0"/>
              <a:ea typeface="Calibri" panose="020F0502020204030204" pitchFamily="34" charset="0"/>
              <a:cs typeface="Calibri" panose="020F0502020204030204" pitchFamily="34" charset="0"/>
            </a:endParaRPr>
          </a:p>
          <a:p>
            <a:r>
              <a:rPr lang="cs-CZ" sz="2400" b="1"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Jelikož poplatková povinnost je v celém rozsahu známa až po uplynutí posledního dne poplatkového období, kterým je kalendářní rok, je určujícím dnem pro vyměření místního poplatku (ve snížené /správné/ výši) den následující po uplynutí poplatkového období.</a:t>
            </a:r>
            <a:r>
              <a:rPr lang="cs-CZ" sz="24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Jinak řečeno, jelikož je poplatkovým obdobím kalendářní rok, lze poplatek vyměřit po skončení poplatkového období, kdy je známa celková výše poplatkové povinnosti. </a:t>
            </a:r>
            <a:r>
              <a:rPr lang="cs-CZ" sz="2400" b="1"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Po nabytí právní moci a vykonatelnosti rozhodnutí a tím stanovení poplatku ve správné výši vznikne poplatkovému subjektu přeplatek o jehož vrácení může poplatkový subjekt znovu požádat (poučení v původním odůvodnění).</a:t>
            </a:r>
          </a:p>
          <a:p>
            <a:endParaRPr lang="cs-CZ" sz="2400" b="1" dirty="0">
              <a:solidFill>
                <a:srgbClr val="111111"/>
              </a:solidFill>
              <a:latin typeface="Calibri" panose="020F0502020204030204" pitchFamily="34" charset="0"/>
              <a:ea typeface="Calibri" panose="020F0502020204030204" pitchFamily="34" charset="0"/>
              <a:cs typeface="Calibri" panose="020F0502020204030204" pitchFamily="34" charset="0"/>
            </a:endParaRPr>
          </a:p>
          <a:p>
            <a:r>
              <a:rPr lang="cs-CZ" sz="24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Téma se týká uhrazeného místního poplatku (pes, komunální odpad) a žádosti o vrácení "přeplatku" u zkrácené poplatkové povinnosti. Jde tedy o § 155 odst. (3) zákon č. </a:t>
            </a:r>
            <a:r>
              <a:rPr lang="cs-CZ" sz="2400" b="0" i="0" dirty="0">
                <a:solidFill>
                  <a:srgbClr val="158EBF"/>
                </a:solidFill>
                <a:effectLst/>
                <a:latin typeface="Calibri" panose="020F0502020204030204" pitchFamily="34" charset="0"/>
                <a:ea typeface="Calibri" panose="020F0502020204030204" pitchFamily="34" charset="0"/>
                <a:cs typeface="Calibri" panose="020F0502020204030204" pitchFamily="34" charset="0"/>
                <a:hlinkClick r:id="rId2"/>
              </a:rPr>
              <a:t>280/2009 Sb.</a:t>
            </a:r>
            <a:r>
              <a:rPr lang="cs-CZ" sz="24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daňový řád, v platném znění - </a:t>
            </a:r>
            <a:r>
              <a:rPr lang="cs-CZ" sz="2400" b="1"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a:t>
            </a:r>
            <a:r>
              <a:rPr lang="cs-CZ" sz="2400" b="1" i="1"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Žádosti o vrácení, použití nebo převod vratitelného přeplatku správce daně </a:t>
            </a:r>
            <a:r>
              <a:rPr lang="cs-CZ" sz="2400" b="1" i="1" u="sng"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nevyhoví</a:t>
            </a:r>
            <a:r>
              <a:rPr lang="cs-CZ" sz="2400" b="1" i="1"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a:t>
            </a:r>
            <a:br>
              <a:rPr lang="cs-CZ" sz="2400" b="1" dirty="0">
                <a:latin typeface="Calibri" panose="020F0502020204030204" pitchFamily="34" charset="0"/>
                <a:ea typeface="Calibri" panose="020F0502020204030204" pitchFamily="34" charset="0"/>
                <a:cs typeface="Calibri" panose="020F0502020204030204" pitchFamily="34" charset="0"/>
              </a:rPr>
            </a:br>
            <a:r>
              <a:rPr lang="cs-CZ" sz="2400" b="1" i="1"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b) </a:t>
            </a:r>
            <a:r>
              <a:rPr lang="cs-CZ" sz="2400" b="1" i="1" u="sng"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vznikl-li tento vratitelný přeplatek v důsledku uhrazení daně, která dosud nebyla pravomocně stanovena </a:t>
            </a:r>
            <a:r>
              <a:rPr lang="cs-CZ" sz="2400" b="1" i="1"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nebo u které dosud neuplynul náhradní den splatnosti."</a:t>
            </a:r>
            <a:endParaRPr lang="cs-CZ" sz="24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845993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4B742-D769-8007-E1DA-0C73ABA52A49}"/>
            </a:ext>
          </a:extLst>
        </p:cNvPr>
        <p:cNvGrpSpPr/>
        <p:nvPr/>
      </p:nvGrpSpPr>
      <p:grpSpPr>
        <a:xfrm>
          <a:off x="0" y="0"/>
          <a:ext cx="0" cy="0"/>
          <a:chOff x="0" y="0"/>
          <a:chExt cx="0" cy="0"/>
        </a:xfrm>
      </p:grpSpPr>
      <p:sp>
        <p:nvSpPr>
          <p:cNvPr id="5" name="TextovéPole 4">
            <a:extLst>
              <a:ext uri="{FF2B5EF4-FFF2-40B4-BE49-F238E27FC236}">
                <a16:creationId xmlns:a16="http://schemas.microsoft.com/office/drawing/2014/main" id="{AA5789D7-84F4-98B9-D225-77470D930668}"/>
              </a:ext>
            </a:extLst>
          </p:cNvPr>
          <p:cNvSpPr txBox="1"/>
          <p:nvPr/>
        </p:nvSpPr>
        <p:spPr>
          <a:xfrm>
            <a:off x="1255363" y="309966"/>
            <a:ext cx="10771322" cy="6155531"/>
          </a:xfrm>
          <a:prstGeom prst="rect">
            <a:avLst/>
          </a:prstGeom>
          <a:noFill/>
        </p:spPr>
        <p:txBody>
          <a:bodyPr wrap="square">
            <a:spAutoFit/>
          </a:bodyPr>
          <a:lstStyle/>
          <a:p>
            <a:pPr algn="just">
              <a:spcAft>
                <a:spcPts val="600"/>
              </a:spcAft>
            </a:pPr>
            <a:r>
              <a:rPr lang="cs-CZ" sz="2400" b="1" dirty="0">
                <a:latin typeface="Arial" panose="020B0604020202020204" pitchFamily="34" charset="0"/>
              </a:rPr>
              <a:t>§ 2 odst. </a:t>
            </a:r>
            <a:r>
              <a:rPr lang="cs-CZ" sz="2400" b="1" i="0" dirty="0">
                <a:solidFill>
                  <a:srgbClr val="000000"/>
                </a:solidFill>
                <a:effectLst/>
                <a:latin typeface="Arial" panose="020B0604020202020204" pitchFamily="34" charset="0"/>
              </a:rPr>
              <a:t>5)</a:t>
            </a:r>
            <a:r>
              <a:rPr lang="cs-CZ" sz="2400" b="0" i="0" dirty="0">
                <a:solidFill>
                  <a:srgbClr val="000000"/>
                </a:solidFill>
                <a:effectLst/>
                <a:latin typeface="Arial" panose="020B0604020202020204" pitchFamily="34" charset="0"/>
              </a:rPr>
              <a:t> </a:t>
            </a:r>
            <a:r>
              <a:rPr lang="cs-CZ" sz="2400" b="1" i="0" dirty="0">
                <a:solidFill>
                  <a:srgbClr val="000000"/>
                </a:solidFill>
                <a:effectLst/>
                <a:latin typeface="Arial" panose="020B0604020202020204" pitchFamily="34" charset="0"/>
              </a:rPr>
              <a:t>Poplatkovým obdobím poplatku ze psů je kalendářní rok.</a:t>
            </a:r>
          </a:p>
          <a:p>
            <a:pPr algn="just">
              <a:spcAft>
                <a:spcPts val="600"/>
              </a:spcAft>
            </a:pPr>
            <a:endParaRPr lang="cs-CZ" sz="2400" dirty="0">
              <a:latin typeface="Arial" panose="020B0604020202020204" pitchFamily="34" charset="0"/>
            </a:endParaRPr>
          </a:p>
          <a:p>
            <a:pPr algn="just">
              <a:spcAft>
                <a:spcPts val="600"/>
              </a:spcAft>
            </a:pPr>
            <a:r>
              <a:rPr lang="cs-CZ" sz="2400" b="0" i="0" dirty="0">
                <a:solidFill>
                  <a:srgbClr val="000000"/>
                </a:solidFill>
                <a:effectLst/>
                <a:latin typeface="Arial" panose="020B0604020202020204" pitchFamily="34" charset="0"/>
              </a:rPr>
              <a:t>Zákon v tomto odstavci větě postavil najisto, že poplatkovým obdobím poplatku ze psů je kalendářní rok. V dřívější právní úpravě zákona o místních poplatcích nebyla tato skutečnost u poplatku ze psů výslovně vyjádřena. Výslovné vyjádření existence ročního poplatku v zákoně se týkalo pouze poplatku za komunální odpad, a to v </a:t>
            </a:r>
            <a:r>
              <a:rPr lang="cs-CZ" sz="2400" b="0" i="0" dirty="0" err="1">
                <a:solidFill>
                  <a:srgbClr val="000000"/>
                </a:solidFill>
                <a:effectLst/>
                <a:latin typeface="Arial" panose="020B0604020202020204" pitchFamily="34" charset="0"/>
              </a:rPr>
              <a:t>ust</a:t>
            </a:r>
            <a:r>
              <a:rPr lang="cs-CZ" sz="2400" b="0" i="0" dirty="0">
                <a:solidFill>
                  <a:srgbClr val="000000"/>
                </a:solidFill>
                <a:effectLst/>
                <a:latin typeface="Arial" panose="020B0604020202020204" pitchFamily="34" charset="0"/>
              </a:rPr>
              <a:t>. </a:t>
            </a:r>
            <a:r>
              <a:rPr lang="cs-CZ" sz="2400" b="0" i="0" u="sng" dirty="0">
                <a:solidFill>
                  <a:srgbClr val="1364C4"/>
                </a:solidFill>
                <a:effectLst/>
                <a:latin typeface="Arial" panose="020B0604020202020204" pitchFamily="34" charset="0"/>
                <a:hlinkClick r:id="rId2" tooltip="§ 10o odst. 1 zákona č. 565/1990 Sb. o místních poplatcích - znění od 01.01.2024"/>
              </a:rPr>
              <a:t>§ 10o odst. 1</a:t>
            </a:r>
            <a:r>
              <a:rPr lang="cs-CZ" sz="2400" b="0" i="0" dirty="0">
                <a:solidFill>
                  <a:srgbClr val="000000"/>
                </a:solidFill>
                <a:effectLst/>
                <a:latin typeface="Arial" panose="020B0604020202020204" pitchFamily="34" charset="0"/>
              </a:rPr>
              <a:t>, což mohlo vést k pochybám, zda i poplatek ze psů je pevně stanoven jako roční. Vložením tohoto odstavce bude mít za následek i vyřešení problematiky rozhodného věku poplatníka (65 let) v průběhu roku s ohledem na výši sazby poplatku. </a:t>
            </a:r>
            <a:r>
              <a:rPr lang="cs-CZ" sz="2400" b="1" i="0" dirty="0">
                <a:solidFill>
                  <a:srgbClr val="000000"/>
                </a:solidFill>
                <a:effectLst/>
                <a:latin typeface="Arial" panose="020B0604020202020204" pitchFamily="34" charset="0"/>
              </a:rPr>
              <a:t>Tím, že bylo postaveno najisto, že poplatkovým obdobím poplatku ze psů je kalendářní rok, nastane situace, kdy místní poplatek ve výši snížené sazby zaplatí poplatník až v následujícím poplatkovém období. Obdobná situace může nastat v případě, že obec má stanoveny dvě nebo více sazeb v obecně závazné vyhlášce (např. vyšší sazba poplatku ze psa drženého v panelovém domě a nižší sazbu v rodinném domě).</a:t>
            </a:r>
            <a:endParaRPr lang="cs-CZ"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75605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Shape 244"/>
          <p:cNvSpPr/>
          <p:nvPr/>
        </p:nvSpPr>
        <p:spPr>
          <a:xfrm>
            <a:off x="321733" y="321734"/>
            <a:ext cx="11684000" cy="6494085"/>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cs-CZ" sz="3200" dirty="0">
                <a:solidFill>
                  <a:srgbClr val="000000"/>
                </a:solidFill>
                <a:latin typeface="Times New Roman" panose="02020603050405020304" pitchFamily="18" charset="0"/>
                <a:cs typeface="Times New Roman" panose="02020603050405020304" pitchFamily="18" charset="0"/>
                <a:sym typeface="Arial"/>
              </a:rPr>
              <a:t>U </a:t>
            </a:r>
            <a:r>
              <a:rPr lang="cs-CZ" sz="3200" b="1" dirty="0">
                <a:solidFill>
                  <a:srgbClr val="FF0000"/>
                </a:solidFill>
                <a:latin typeface="Times New Roman" panose="02020603050405020304" pitchFamily="18" charset="0"/>
                <a:cs typeface="Times New Roman" panose="02020603050405020304" pitchFamily="18" charset="0"/>
                <a:sym typeface="Arial"/>
              </a:rPr>
              <a:t>druhého a každého dalšího psa</a:t>
            </a:r>
            <a:r>
              <a:rPr lang="cs-CZ" sz="3200" dirty="0">
                <a:solidFill>
                  <a:srgbClr val="000000"/>
                </a:solidFill>
                <a:latin typeface="Times New Roman" panose="02020603050405020304" pitchFamily="18" charset="0"/>
                <a:cs typeface="Times New Roman" panose="02020603050405020304" pitchFamily="18" charset="0"/>
                <a:sym typeface="Arial"/>
              </a:rPr>
              <a:t> může obec horní hranici sazby zvýšit až o 50 %, tj. v případě „základní“ sazby může maximální výše místního poplatku dosáhnout až 2 250 Kč za kalendářní rok a jednoho psa, zatímco u „snížené“ sazby může maximální výše místního poplatku dosáhnout až 300 Kč za kalendářní rok a jednoho psa. </a:t>
            </a:r>
            <a:endParaRPr sz="3200" dirty="0">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None/>
            </a:pPr>
            <a:endParaRPr sz="3200" dirty="0">
              <a:solidFill>
                <a:srgbClr val="000000"/>
              </a:solidFill>
              <a:latin typeface="Times New Roman" panose="02020603050405020304" pitchFamily="18" charset="0"/>
              <a:cs typeface="Times New Roman" panose="02020603050405020304" pitchFamily="18" charset="0"/>
              <a:sym typeface="Arial"/>
            </a:endParaRPr>
          </a:p>
          <a:p>
            <a:pPr marL="0" marR="0" lvl="0" indent="0" algn="just" rtl="0">
              <a:spcBef>
                <a:spcPts val="0"/>
              </a:spcBef>
              <a:spcAft>
                <a:spcPts val="0"/>
              </a:spcAft>
              <a:buNone/>
            </a:pPr>
            <a:r>
              <a:rPr lang="cs-CZ" sz="3200" dirty="0">
                <a:solidFill>
                  <a:srgbClr val="000000"/>
                </a:solidFill>
                <a:latin typeface="Times New Roman" panose="02020603050405020304" pitchFamily="18" charset="0"/>
                <a:cs typeface="Times New Roman" panose="02020603050405020304" pitchFamily="18" charset="0"/>
                <a:sym typeface="Arial"/>
              </a:rPr>
              <a:t>Zákon č. 565/1990 Sb. nebrání tomu, aby </a:t>
            </a:r>
            <a:r>
              <a:rPr lang="cs-CZ" sz="3200" b="1" dirty="0">
                <a:solidFill>
                  <a:srgbClr val="FF0000"/>
                </a:solidFill>
                <a:latin typeface="Times New Roman" panose="02020603050405020304" pitchFamily="18" charset="0"/>
                <a:cs typeface="Times New Roman" panose="02020603050405020304" pitchFamily="18" charset="0"/>
                <a:sym typeface="Arial"/>
              </a:rPr>
              <a:t>obec stanovila jiné (vyšší) sazby místního poplatku ze psů pro některou, přesně specifikovanou, skupinu držitelů psů</a:t>
            </a:r>
            <a:r>
              <a:rPr lang="cs-CZ" sz="3200" dirty="0">
                <a:solidFill>
                  <a:srgbClr val="000000"/>
                </a:solidFill>
                <a:latin typeface="Times New Roman" panose="02020603050405020304" pitchFamily="18" charset="0"/>
                <a:cs typeface="Times New Roman" panose="02020603050405020304" pitchFamily="18" charset="0"/>
                <a:sym typeface="Arial"/>
              </a:rPr>
              <a:t> (např. pro ty, kteří psy používají k výkonu podnikatelské činnosti), ale za podmínky, že budou zároveň respektovány maximální výše sazeb místních poplatků stanovených zákonem.</a:t>
            </a:r>
            <a:endParaRPr sz="32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3C2A463-AE7D-445C-A800-5F378B98CEDF}"/>
              </a:ext>
            </a:extLst>
          </p:cNvPr>
          <p:cNvSpPr txBox="1"/>
          <p:nvPr/>
        </p:nvSpPr>
        <p:spPr>
          <a:xfrm>
            <a:off x="1294002" y="676432"/>
            <a:ext cx="10408640" cy="3539430"/>
          </a:xfrm>
          <a:prstGeom prst="rect">
            <a:avLst/>
          </a:prstGeom>
          <a:noFill/>
        </p:spPr>
        <p:txBody>
          <a:bodyPr wrap="square">
            <a:spAutoFit/>
          </a:bodyPr>
          <a:lstStyle/>
          <a:p>
            <a:r>
              <a:rPr lang="cs-CZ" sz="3200" dirty="0">
                <a:effectLst/>
                <a:latin typeface="Times New Roman" panose="02020603050405020304" pitchFamily="18" charset="0"/>
                <a:ea typeface="Times New Roman" panose="02020603050405020304" pitchFamily="18" charset="0"/>
                <a:cs typeface="Times New Roman" panose="02020603050405020304" pitchFamily="18" charset="0"/>
              </a:rPr>
              <a:t>Testík:</a:t>
            </a:r>
          </a:p>
          <a:p>
            <a:endParaRPr lang="cs-CZ" sz="3200" dirty="0">
              <a:latin typeface="Times New Roman" panose="02020603050405020304" pitchFamily="18" charset="0"/>
              <a:ea typeface="Times New Roman" panose="02020603050405020304" pitchFamily="18" charset="0"/>
              <a:cs typeface="Times New Roman" panose="02020603050405020304" pitchFamily="18" charset="0"/>
            </a:endParaRPr>
          </a:p>
          <a:p>
            <a:r>
              <a:rPr lang="cs-CZ" sz="3200" dirty="0">
                <a:effectLst/>
                <a:latin typeface="Times New Roman" panose="02020603050405020304" pitchFamily="18" charset="0"/>
                <a:ea typeface="Times New Roman" panose="02020603050405020304" pitchFamily="18" charset="0"/>
                <a:cs typeface="Times New Roman" panose="02020603050405020304" pitchFamily="18" charset="0"/>
              </a:rPr>
              <a:t>Člen mysliveckého sboru (který je uživatelem honitby) přijde přihlásit dva nové psy, z nichž jeden splňuje podmínky osvobození a druhý nikoliv. Podle zákona je možné poplatek druhého a dalšího psa navýšit o 50 %. Správce poplatku má na výběr, který ze psů bude ten „druhý“, tedy ten dražší. </a:t>
            </a:r>
            <a:endParaRPr lang="cs-CZ"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9563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AA3CB70C-4E5E-492B-9C04-5D18600C7A5A}"/>
              </a:ext>
            </a:extLst>
          </p:cNvPr>
          <p:cNvSpPr/>
          <p:nvPr/>
        </p:nvSpPr>
        <p:spPr>
          <a:xfrm>
            <a:off x="1764632" y="850233"/>
            <a:ext cx="9577136" cy="5078313"/>
          </a:xfrm>
          <a:prstGeom prst="rect">
            <a:avLst/>
          </a:prstGeom>
        </p:spPr>
        <p:txBody>
          <a:bodyPr wrap="square">
            <a:spAutoFit/>
          </a:bodyPr>
          <a:lstStyle/>
          <a:p>
            <a:pPr lvl="0"/>
            <a:r>
              <a:rPr lang="cs-CZ" sz="3600" b="1" u="sng" dirty="0">
                <a:solidFill>
                  <a:schemeClr val="dk1"/>
                </a:solidFill>
                <a:latin typeface="Times New Roman" panose="02020603050405020304" pitchFamily="18" charset="0"/>
                <a:ea typeface="Century Gothic"/>
                <a:cs typeface="Times New Roman" panose="02020603050405020304" pitchFamily="18" charset="0"/>
                <a:sym typeface="Century Gothic"/>
              </a:rPr>
              <a:t>Občan</a:t>
            </a:r>
            <a:r>
              <a:rPr lang="cs-CZ" sz="3600" dirty="0">
                <a:solidFill>
                  <a:schemeClr val="dk1"/>
                </a:solidFill>
                <a:latin typeface="Times New Roman" panose="02020603050405020304" pitchFamily="18" charset="0"/>
                <a:ea typeface="Century Gothic"/>
                <a:cs typeface="Times New Roman" panose="02020603050405020304" pitchFamily="18" charset="0"/>
                <a:sym typeface="Century Gothic"/>
              </a:rPr>
              <a:t> (podnikatel) </a:t>
            </a:r>
            <a:r>
              <a:rPr lang="cs-CZ" sz="3600" b="1" dirty="0">
                <a:solidFill>
                  <a:schemeClr val="dk1"/>
                </a:solidFill>
                <a:latin typeface="Times New Roman" panose="02020603050405020304" pitchFamily="18" charset="0"/>
                <a:ea typeface="Century Gothic"/>
                <a:cs typeface="Times New Roman" panose="02020603050405020304" pitchFamily="18" charset="0"/>
                <a:sym typeface="Century Gothic"/>
              </a:rPr>
              <a:t>může činit </a:t>
            </a:r>
            <a:r>
              <a:rPr lang="cs-CZ" sz="3600" b="1" u="sng" dirty="0">
                <a:solidFill>
                  <a:schemeClr val="dk1"/>
                </a:solidFill>
                <a:latin typeface="Times New Roman" panose="02020603050405020304" pitchFamily="18" charset="0"/>
                <a:ea typeface="Century Gothic"/>
                <a:cs typeface="Times New Roman" panose="02020603050405020304" pitchFamily="18" charset="0"/>
                <a:sym typeface="Century Gothic"/>
              </a:rPr>
              <a:t>všechno </a:t>
            </a:r>
            <a:r>
              <a:rPr lang="cs-CZ" sz="3600" dirty="0">
                <a:solidFill>
                  <a:schemeClr val="dk1"/>
                </a:solidFill>
                <a:latin typeface="Times New Roman" panose="02020603050405020304" pitchFamily="18" charset="0"/>
                <a:ea typeface="Century Gothic"/>
                <a:cs typeface="Times New Roman" panose="02020603050405020304" pitchFamily="18" charset="0"/>
                <a:sym typeface="Century Gothic"/>
              </a:rPr>
              <a:t>co není zákonem zakázáno</a:t>
            </a:r>
            <a:endParaRPr lang="cs-CZ" sz="3600" dirty="0">
              <a:latin typeface="Times New Roman" panose="02020603050405020304" pitchFamily="18" charset="0"/>
              <a:cs typeface="Times New Roman" panose="02020603050405020304" pitchFamily="18" charset="0"/>
            </a:endParaRPr>
          </a:p>
          <a:p>
            <a:pPr lvl="0"/>
            <a:endParaRPr lang="cs-CZ" sz="3600" dirty="0">
              <a:solidFill>
                <a:schemeClr val="dk1"/>
              </a:solidFill>
              <a:latin typeface="Times New Roman" panose="02020603050405020304" pitchFamily="18" charset="0"/>
              <a:ea typeface="Century Gothic"/>
              <a:cs typeface="Times New Roman" panose="02020603050405020304" pitchFamily="18" charset="0"/>
              <a:sym typeface="Century Gothic"/>
            </a:endParaRPr>
          </a:p>
          <a:p>
            <a:pPr lvl="0"/>
            <a:r>
              <a:rPr lang="cs-CZ" sz="3600" b="1" u="sng" dirty="0">
                <a:solidFill>
                  <a:schemeClr val="dk1"/>
                </a:solidFill>
                <a:latin typeface="Times New Roman" panose="02020603050405020304" pitchFamily="18" charset="0"/>
                <a:ea typeface="Century Gothic"/>
                <a:cs typeface="Times New Roman" panose="02020603050405020304" pitchFamily="18" charset="0"/>
                <a:sym typeface="Century Gothic"/>
              </a:rPr>
              <a:t>Občan</a:t>
            </a:r>
            <a:r>
              <a:rPr lang="cs-CZ" sz="3600" dirty="0">
                <a:solidFill>
                  <a:schemeClr val="dk1"/>
                </a:solidFill>
                <a:latin typeface="Times New Roman" panose="02020603050405020304" pitchFamily="18" charset="0"/>
                <a:ea typeface="Century Gothic"/>
                <a:cs typeface="Times New Roman" panose="02020603050405020304" pitchFamily="18" charset="0"/>
                <a:sym typeface="Century Gothic"/>
              </a:rPr>
              <a:t> (podnikatel) </a:t>
            </a:r>
            <a:r>
              <a:rPr lang="cs-CZ" sz="3600" b="1" dirty="0">
                <a:solidFill>
                  <a:schemeClr val="dk1"/>
                </a:solidFill>
                <a:latin typeface="Times New Roman" panose="02020603050405020304" pitchFamily="18" charset="0"/>
                <a:ea typeface="Century Gothic"/>
                <a:cs typeface="Times New Roman" panose="02020603050405020304" pitchFamily="18" charset="0"/>
                <a:sym typeface="Century Gothic"/>
              </a:rPr>
              <a:t>nesmí být nucen </a:t>
            </a:r>
            <a:r>
              <a:rPr lang="cs-CZ" sz="3600" dirty="0">
                <a:solidFill>
                  <a:schemeClr val="dk1"/>
                </a:solidFill>
                <a:latin typeface="Times New Roman" panose="02020603050405020304" pitchFamily="18" charset="0"/>
                <a:ea typeface="Century Gothic"/>
                <a:cs typeface="Times New Roman" panose="02020603050405020304" pitchFamily="18" charset="0"/>
                <a:sym typeface="Century Gothic"/>
              </a:rPr>
              <a:t>činit, co zákon neukládá</a:t>
            </a:r>
            <a:endParaRPr lang="cs-CZ" sz="3600" dirty="0">
              <a:latin typeface="Times New Roman" panose="02020603050405020304" pitchFamily="18" charset="0"/>
              <a:cs typeface="Times New Roman" panose="02020603050405020304" pitchFamily="18" charset="0"/>
            </a:endParaRPr>
          </a:p>
          <a:p>
            <a:pPr lvl="0"/>
            <a:endParaRPr lang="cs-CZ" sz="3600" b="1" u="sng" dirty="0">
              <a:solidFill>
                <a:schemeClr val="dk1"/>
              </a:solidFill>
              <a:latin typeface="Times New Roman" panose="02020603050405020304" pitchFamily="18" charset="0"/>
              <a:ea typeface="Century Gothic"/>
              <a:cs typeface="Times New Roman" panose="02020603050405020304" pitchFamily="18" charset="0"/>
              <a:sym typeface="Century Gothic"/>
            </a:endParaRPr>
          </a:p>
          <a:p>
            <a:pPr lvl="0"/>
            <a:r>
              <a:rPr lang="cs-CZ" sz="3600" b="1" u="sng" dirty="0">
                <a:solidFill>
                  <a:schemeClr val="dk1"/>
                </a:solidFill>
                <a:latin typeface="Times New Roman" panose="02020603050405020304" pitchFamily="18" charset="0"/>
                <a:ea typeface="Century Gothic"/>
                <a:cs typeface="Times New Roman" panose="02020603050405020304" pitchFamily="18" charset="0"/>
                <a:sym typeface="Century Gothic"/>
              </a:rPr>
              <a:t>Stát</a:t>
            </a:r>
            <a:r>
              <a:rPr lang="cs-CZ" sz="3600" dirty="0">
                <a:solidFill>
                  <a:schemeClr val="dk1"/>
                </a:solidFill>
                <a:latin typeface="Times New Roman" panose="02020603050405020304" pitchFamily="18" charset="0"/>
                <a:ea typeface="Century Gothic"/>
                <a:cs typeface="Times New Roman" panose="02020603050405020304" pitchFamily="18" charset="0"/>
                <a:sym typeface="Century Gothic"/>
              </a:rPr>
              <a:t> (úřední osoba) </a:t>
            </a:r>
            <a:r>
              <a:rPr lang="cs-CZ" sz="3600" b="1" u="sng" dirty="0">
                <a:solidFill>
                  <a:schemeClr val="dk1"/>
                </a:solidFill>
                <a:latin typeface="Times New Roman" panose="02020603050405020304" pitchFamily="18" charset="0"/>
                <a:ea typeface="Century Gothic"/>
                <a:cs typeface="Times New Roman" panose="02020603050405020304" pitchFamily="18" charset="0"/>
                <a:sym typeface="Century Gothic"/>
              </a:rPr>
              <a:t>nesmí nic </a:t>
            </a:r>
            <a:r>
              <a:rPr lang="cs-CZ" sz="3600" dirty="0">
                <a:solidFill>
                  <a:schemeClr val="dk1"/>
                </a:solidFill>
                <a:latin typeface="Times New Roman" panose="02020603050405020304" pitchFamily="18" charset="0"/>
                <a:ea typeface="Century Gothic"/>
                <a:cs typeface="Times New Roman" panose="02020603050405020304" pitchFamily="18" charset="0"/>
                <a:sym typeface="Century Gothic"/>
              </a:rPr>
              <a:t>co zákon výslovně nestanoví a to jen a právě tím způsobem, který stanoví zákon.</a:t>
            </a:r>
            <a:endParaRPr lang="cs-CZ"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95917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108601DA-DDAB-4E7C-9668-5B316EBFB13D}"/>
              </a:ext>
            </a:extLst>
          </p:cNvPr>
          <p:cNvSpPr txBox="1"/>
          <p:nvPr/>
        </p:nvSpPr>
        <p:spPr>
          <a:xfrm>
            <a:off x="1098958" y="1089898"/>
            <a:ext cx="10805020" cy="4678204"/>
          </a:xfrm>
          <a:prstGeom prst="rect">
            <a:avLst/>
          </a:prstGeom>
          <a:noFill/>
        </p:spPr>
        <p:txBody>
          <a:bodyPr wrap="square">
            <a:spAutoFit/>
          </a:bodyPr>
          <a:lstStyle/>
          <a:p>
            <a:pPr>
              <a:spcAft>
                <a:spcPts val="600"/>
              </a:spcAft>
            </a:pPr>
            <a:r>
              <a:rPr lang="cs-CZ" sz="3200" dirty="0">
                <a:effectLst/>
                <a:latin typeface="Times New Roman" panose="02020603050405020304" pitchFamily="18" charset="0"/>
                <a:ea typeface="Times New Roman" panose="02020603050405020304" pitchFamily="18" charset="0"/>
                <a:cs typeface="Times New Roman" panose="02020603050405020304" pitchFamily="18" charset="0"/>
              </a:rPr>
              <a:t>Správné rozhodnutí musí vycházet právě z výše uvedených zásad „</a:t>
            </a:r>
            <a:r>
              <a:rPr lang="cs-CZ" sz="3200" i="1" dirty="0">
                <a:effectLst/>
                <a:latin typeface="Times New Roman" panose="02020603050405020304" pitchFamily="18" charset="0"/>
                <a:ea typeface="Times New Roman" panose="02020603050405020304" pitchFamily="18" charset="0"/>
                <a:cs typeface="Times New Roman" panose="02020603050405020304" pitchFamily="18" charset="0"/>
              </a:rPr>
              <a:t>in </a:t>
            </a:r>
            <a:r>
              <a:rPr lang="cs-CZ" sz="3200" i="1" dirty="0" err="1">
                <a:effectLst/>
                <a:latin typeface="Times New Roman" panose="02020603050405020304" pitchFamily="18" charset="0"/>
                <a:ea typeface="Times New Roman" panose="02020603050405020304" pitchFamily="18" charset="0"/>
                <a:cs typeface="Times New Roman" panose="02020603050405020304" pitchFamily="18" charset="0"/>
              </a:rPr>
              <a:t>dubio</a:t>
            </a:r>
            <a:r>
              <a:rPr lang="cs-CZ"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cs-CZ" sz="3200" i="1" dirty="0" err="1">
                <a:effectLst/>
                <a:latin typeface="Times New Roman" panose="02020603050405020304" pitchFamily="18" charset="0"/>
                <a:ea typeface="Times New Roman" panose="02020603050405020304" pitchFamily="18" charset="0"/>
                <a:cs typeface="Times New Roman" panose="02020603050405020304" pitchFamily="18" charset="0"/>
              </a:rPr>
              <a:t>mitius</a:t>
            </a:r>
            <a:r>
              <a:rPr lang="cs-CZ" sz="3200" i="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cs-CZ" sz="3200" dirty="0">
                <a:effectLst/>
                <a:latin typeface="Times New Roman" panose="02020603050405020304" pitchFamily="18" charset="0"/>
                <a:ea typeface="Times New Roman" panose="02020603050405020304" pitchFamily="18" charset="0"/>
                <a:cs typeface="Times New Roman" panose="02020603050405020304" pitchFamily="18" charset="0"/>
              </a:rPr>
              <a:t> a</a:t>
            </a:r>
            <a:r>
              <a:rPr lang="cs-CZ" sz="3200" i="1" dirty="0">
                <a:effectLst/>
                <a:latin typeface="Times New Roman" panose="02020603050405020304" pitchFamily="18" charset="0"/>
                <a:ea typeface="Times New Roman" panose="02020603050405020304" pitchFamily="18" charset="0"/>
                <a:cs typeface="Times New Roman" panose="02020603050405020304" pitchFamily="18" charset="0"/>
              </a:rPr>
              <a:t> „in </a:t>
            </a:r>
            <a:r>
              <a:rPr lang="cs-CZ" sz="3200" i="1" dirty="0" err="1">
                <a:effectLst/>
                <a:latin typeface="Times New Roman" panose="02020603050405020304" pitchFamily="18" charset="0"/>
                <a:ea typeface="Times New Roman" panose="02020603050405020304" pitchFamily="18" charset="0"/>
                <a:cs typeface="Times New Roman" panose="02020603050405020304" pitchFamily="18" charset="0"/>
              </a:rPr>
              <a:t>dubio</a:t>
            </a:r>
            <a:r>
              <a:rPr lang="cs-CZ" sz="3200" i="1" dirty="0">
                <a:effectLst/>
                <a:latin typeface="Times New Roman" panose="02020603050405020304" pitchFamily="18" charset="0"/>
                <a:ea typeface="Times New Roman" panose="02020603050405020304" pitchFamily="18" charset="0"/>
                <a:cs typeface="Times New Roman" panose="02020603050405020304" pitchFamily="18" charset="0"/>
              </a:rPr>
              <a:t> pro </a:t>
            </a:r>
            <a:r>
              <a:rPr lang="cs-CZ" sz="3200" i="1" dirty="0" err="1">
                <a:effectLst/>
                <a:latin typeface="Times New Roman" panose="02020603050405020304" pitchFamily="18" charset="0"/>
                <a:ea typeface="Times New Roman" panose="02020603050405020304" pitchFamily="18" charset="0"/>
                <a:cs typeface="Times New Roman" panose="02020603050405020304" pitchFamily="18" charset="0"/>
              </a:rPr>
              <a:t>libertate</a:t>
            </a:r>
            <a:r>
              <a:rPr lang="cs-CZ" sz="3200" i="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cs-CZ" sz="3200" dirty="0">
                <a:effectLst/>
                <a:latin typeface="Times New Roman" panose="02020603050405020304" pitchFamily="18" charset="0"/>
                <a:ea typeface="Times New Roman" panose="02020603050405020304" pitchFamily="18" charset="0"/>
                <a:cs typeface="Times New Roman" panose="02020603050405020304" pitchFamily="18" charset="0"/>
              </a:rPr>
              <a:t> a jako „dražšího“ psa určit toho, který je osvobozen od poplatku. </a:t>
            </a:r>
          </a:p>
          <a:p>
            <a:pPr>
              <a:spcAft>
                <a:spcPts val="600"/>
              </a:spcAft>
            </a:pPr>
            <a:endParaRPr lang="cs-CZ" sz="3200" dirty="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600"/>
              </a:spcAft>
            </a:pPr>
            <a:r>
              <a:rPr lang="cs-CZ" sz="3200" dirty="0">
                <a:effectLst/>
                <a:latin typeface="Times New Roman" panose="02020603050405020304" pitchFamily="18" charset="0"/>
                <a:ea typeface="Times New Roman" panose="02020603050405020304" pitchFamily="18" charset="0"/>
                <a:cs typeface="Times New Roman" panose="02020603050405020304" pitchFamily="18" charset="0"/>
              </a:rPr>
              <a:t>Jiná situace ale vznikne, kdy takový poplatník (myslivec) přihlásí nejprve psa do honitby (ten je osvobozen od poplatku) a například po půl roce svého druhého psa, který není určen do honitby. Tady nemá správce daně na výběr a jde z časového hlediska o druhého psa a je navýšena sazba až o 50 %.</a:t>
            </a:r>
          </a:p>
        </p:txBody>
      </p:sp>
    </p:spTree>
    <p:extLst>
      <p:ext uri="{BB962C8B-B14F-4D97-AF65-F5344CB8AC3E}">
        <p14:creationId xmlns:p14="http://schemas.microsoft.com/office/powerpoint/2010/main" val="38740372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02C797B3-F534-4F85-9AF2-03BCA74E55BE}"/>
              </a:ext>
            </a:extLst>
          </p:cNvPr>
          <p:cNvSpPr/>
          <p:nvPr/>
        </p:nvSpPr>
        <p:spPr>
          <a:xfrm>
            <a:off x="481262" y="454604"/>
            <a:ext cx="11036970" cy="5816977"/>
          </a:xfrm>
          <a:prstGeom prst="rect">
            <a:avLst/>
          </a:prstGeom>
        </p:spPr>
        <p:txBody>
          <a:bodyPr wrap="square">
            <a:spAutoFit/>
          </a:bodyPr>
          <a:lstStyle/>
          <a:p>
            <a:pPr marL="914400" lvl="2" algn="just">
              <a:spcBef>
                <a:spcPts val="600"/>
              </a:spcBef>
              <a:spcAft>
                <a:spcPts val="600"/>
              </a:spcAft>
              <a:tabLst>
                <a:tab pos="316865" algn="l"/>
                <a:tab pos="540385" algn="l"/>
              </a:tabLst>
            </a:pPr>
            <a:r>
              <a:rPr lang="cs-CZ" sz="3200" dirty="0">
                <a:latin typeface="Times New Roman" panose="02020603050405020304" pitchFamily="18" charset="0"/>
                <a:ea typeface="Times New Roman" panose="02020603050405020304" pitchFamily="18" charset="0"/>
              </a:rPr>
              <a:t>§ 2 odst. 4) </a:t>
            </a:r>
            <a:r>
              <a:rPr lang="cs-CZ" sz="3200" dirty="0" err="1">
                <a:latin typeface="Times New Roman" panose="02020603050405020304" pitchFamily="18" charset="0"/>
                <a:ea typeface="Times New Roman" panose="02020603050405020304" pitchFamily="18" charset="0"/>
              </a:rPr>
              <a:t>ZoMP</a:t>
            </a:r>
            <a:endParaRPr lang="cs-CZ" sz="3200" dirty="0">
              <a:latin typeface="Times New Roman" panose="02020603050405020304" pitchFamily="18" charset="0"/>
              <a:ea typeface="Times New Roman" panose="02020603050405020304" pitchFamily="18" charset="0"/>
            </a:endParaRPr>
          </a:p>
          <a:p>
            <a:pPr marL="914400" lvl="2" algn="just">
              <a:spcBef>
                <a:spcPts val="600"/>
              </a:spcBef>
              <a:spcAft>
                <a:spcPts val="600"/>
              </a:spcAft>
              <a:tabLst>
                <a:tab pos="316865" algn="l"/>
                <a:tab pos="540385" algn="l"/>
              </a:tabLst>
            </a:pPr>
            <a:r>
              <a:rPr lang="cs-CZ" sz="3200" dirty="0">
                <a:latin typeface="Times New Roman" panose="02020603050405020304" pitchFamily="18" charset="0"/>
                <a:ea typeface="Times New Roman" panose="02020603050405020304" pitchFamily="18" charset="0"/>
              </a:rPr>
              <a:t>Poplatek ze psů platí držitel obci příslušné podle </a:t>
            </a:r>
            <a:r>
              <a:rPr lang="cs-CZ" sz="3200" b="1" dirty="0">
                <a:latin typeface="Times New Roman" panose="02020603050405020304" pitchFamily="18" charset="0"/>
                <a:ea typeface="Times New Roman" panose="02020603050405020304" pitchFamily="18" charset="0"/>
              </a:rPr>
              <a:t>svého místa</a:t>
            </a:r>
            <a:r>
              <a:rPr lang="cs-CZ" sz="3200" dirty="0">
                <a:latin typeface="Times New Roman" panose="02020603050405020304" pitchFamily="18" charset="0"/>
                <a:ea typeface="Times New Roman" panose="02020603050405020304" pitchFamily="18" charset="0"/>
              </a:rPr>
              <a:t> </a:t>
            </a:r>
            <a:r>
              <a:rPr lang="cs-CZ" sz="3200" b="1" dirty="0">
                <a:latin typeface="Times New Roman" panose="02020603050405020304" pitchFamily="18" charset="0"/>
                <a:ea typeface="Times New Roman" panose="02020603050405020304" pitchFamily="18" charset="0"/>
              </a:rPr>
              <a:t>přihlášení</a:t>
            </a:r>
            <a:r>
              <a:rPr lang="cs-CZ" sz="3200" dirty="0">
                <a:latin typeface="Times New Roman" panose="02020603050405020304" pitchFamily="18" charset="0"/>
                <a:ea typeface="Times New Roman" panose="02020603050405020304" pitchFamily="18" charset="0"/>
              </a:rPr>
              <a:t> nebo </a:t>
            </a:r>
            <a:r>
              <a:rPr lang="cs-CZ" sz="3200" b="1" dirty="0">
                <a:latin typeface="Times New Roman" panose="02020603050405020304" pitchFamily="18" charset="0"/>
                <a:ea typeface="Times New Roman" panose="02020603050405020304" pitchFamily="18" charset="0"/>
              </a:rPr>
              <a:t>sídla.</a:t>
            </a:r>
            <a:r>
              <a:rPr lang="cs-CZ" sz="3200" dirty="0">
                <a:latin typeface="Times New Roman" panose="02020603050405020304" pitchFamily="18" charset="0"/>
                <a:ea typeface="Times New Roman" panose="02020603050405020304" pitchFamily="18" charset="0"/>
              </a:rPr>
              <a:t> Při změně místa </a:t>
            </a:r>
            <a:r>
              <a:rPr lang="cs-CZ" sz="3200" b="1" dirty="0">
                <a:latin typeface="Times New Roman" panose="02020603050405020304" pitchFamily="18" charset="0"/>
                <a:ea typeface="Times New Roman" panose="02020603050405020304" pitchFamily="18" charset="0"/>
              </a:rPr>
              <a:t>přihlášení</a:t>
            </a:r>
            <a:r>
              <a:rPr lang="cs-CZ" sz="3200" dirty="0">
                <a:latin typeface="Times New Roman" panose="02020603050405020304" pitchFamily="18" charset="0"/>
                <a:ea typeface="Times New Roman" panose="02020603050405020304" pitchFamily="18" charset="0"/>
              </a:rPr>
              <a:t> </a:t>
            </a:r>
            <a:r>
              <a:rPr lang="cs-CZ" sz="3200" b="1" dirty="0">
                <a:latin typeface="Times New Roman" panose="02020603050405020304" pitchFamily="18" charset="0"/>
                <a:ea typeface="Times New Roman" panose="02020603050405020304" pitchFamily="18" charset="0"/>
              </a:rPr>
              <a:t>nebo sídla </a:t>
            </a:r>
            <a:r>
              <a:rPr lang="cs-CZ" sz="3200" dirty="0">
                <a:latin typeface="Times New Roman" panose="02020603050405020304" pitchFamily="18" charset="0"/>
                <a:ea typeface="Times New Roman" panose="02020603050405020304" pitchFamily="18" charset="0"/>
              </a:rPr>
              <a:t>platí držitel psa poplatek od počátku kalendářního měsíce následujícího po měsíci, ve kterém změna nastala, nově příslušné obci. Při změně místa </a:t>
            </a:r>
            <a:r>
              <a:rPr lang="cs-CZ" sz="3200" b="1" dirty="0">
                <a:latin typeface="Times New Roman" panose="02020603050405020304" pitchFamily="18" charset="0"/>
                <a:ea typeface="Times New Roman" panose="02020603050405020304" pitchFamily="18" charset="0"/>
              </a:rPr>
              <a:t>přihlášení</a:t>
            </a:r>
            <a:r>
              <a:rPr lang="cs-CZ" sz="3200" dirty="0">
                <a:latin typeface="Times New Roman" panose="02020603050405020304" pitchFamily="18" charset="0"/>
                <a:ea typeface="Times New Roman" panose="02020603050405020304" pitchFamily="18" charset="0"/>
              </a:rPr>
              <a:t> nebo sídla platí pro výpočet poměrné výše poplatku obdobně odstavec 3.</a:t>
            </a:r>
            <a:endParaRPr lang="cs-CZ" sz="3200" dirty="0">
              <a:effectLst/>
              <a:latin typeface="Times New Roman" panose="02020603050405020304" pitchFamily="18" charset="0"/>
              <a:ea typeface="Times New Roman" panose="02020603050405020304" pitchFamily="18" charset="0"/>
            </a:endParaRPr>
          </a:p>
          <a:p>
            <a:pPr marL="914400" lvl="2" algn="just">
              <a:spcBef>
                <a:spcPts val="600"/>
              </a:spcBef>
              <a:spcAft>
                <a:spcPts val="600"/>
              </a:spcAft>
              <a:tabLst>
                <a:tab pos="316865" algn="l"/>
                <a:tab pos="540385" algn="l"/>
              </a:tabLst>
            </a:pPr>
            <a:r>
              <a:rPr lang="cs-CZ" sz="3200" dirty="0">
                <a:latin typeface="Times New Roman" panose="02020603050405020304" pitchFamily="18" charset="0"/>
                <a:ea typeface="Times New Roman" panose="02020603050405020304" pitchFamily="18" charset="0"/>
              </a:rPr>
              <a:t>V návaznosti na úpravu § 2 odst. 1, kdy byli mezi držitele psů nově zařazeni i cizinci, se sjednocuje terminologie tak, aby byla s touto úpravou v souladu.</a:t>
            </a:r>
            <a:endParaRPr lang="cs-CZ"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16154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FA0CFC4B-D4A3-4328-8FF4-2DFA719C4B30}"/>
              </a:ext>
            </a:extLst>
          </p:cNvPr>
          <p:cNvSpPr/>
          <p:nvPr/>
        </p:nvSpPr>
        <p:spPr>
          <a:xfrm>
            <a:off x="1651752" y="351234"/>
            <a:ext cx="9432757" cy="6155531"/>
          </a:xfrm>
          <a:prstGeom prst="rect">
            <a:avLst/>
          </a:prstGeom>
        </p:spPr>
        <p:txBody>
          <a:bodyPr wrap="square">
            <a:spAutoFit/>
          </a:bodyPr>
          <a:lstStyle/>
          <a:p>
            <a:pPr algn="ctr">
              <a:spcBef>
                <a:spcPts val="1200"/>
              </a:spcBef>
            </a:pPr>
            <a:r>
              <a:rPr lang="cs-CZ" sz="2800" b="1" dirty="0">
                <a:effectLst/>
                <a:latin typeface="Arial" panose="020B0604020202020204" pitchFamily="34" charset="0"/>
                <a:ea typeface="Times New Roman" panose="02020603050405020304" pitchFamily="18" charset="0"/>
              </a:rPr>
              <a:t>Hlava VII</a:t>
            </a:r>
            <a:endParaRPr lang="cs-CZ" sz="2800" dirty="0">
              <a:effectLst/>
              <a:latin typeface="Times New Roman" panose="02020603050405020304" pitchFamily="18" charset="0"/>
              <a:ea typeface="Times New Roman" panose="02020603050405020304" pitchFamily="18" charset="0"/>
            </a:endParaRPr>
          </a:p>
          <a:p>
            <a:pPr algn="ctr"/>
            <a:r>
              <a:rPr lang="cs-CZ" sz="2800" b="1" dirty="0">
                <a:effectLst/>
                <a:latin typeface="Arial" panose="020B0604020202020204" pitchFamily="34" charset="0"/>
                <a:ea typeface="Times New Roman" panose="02020603050405020304" pitchFamily="18" charset="0"/>
              </a:rPr>
              <a:t>Poplatky za komunální odpad</a:t>
            </a:r>
            <a:endParaRPr lang="cs-CZ" sz="2800" b="1" dirty="0">
              <a:effectLst/>
              <a:latin typeface="Times New Roman" panose="02020603050405020304" pitchFamily="18" charset="0"/>
              <a:ea typeface="Times New Roman" panose="02020603050405020304" pitchFamily="18" charset="0"/>
            </a:endParaRPr>
          </a:p>
          <a:p>
            <a:pPr algn="ctr">
              <a:spcBef>
                <a:spcPts val="1200"/>
              </a:spcBef>
            </a:pPr>
            <a:r>
              <a:rPr lang="cs-CZ" sz="2800" b="1" dirty="0">
                <a:effectLst/>
                <a:latin typeface="Arial" panose="020B0604020202020204" pitchFamily="34" charset="0"/>
                <a:ea typeface="Times New Roman" panose="02020603050405020304" pitchFamily="18" charset="0"/>
              </a:rPr>
              <a:t>Díl 1</a:t>
            </a:r>
            <a:endParaRPr lang="cs-CZ" sz="2800" dirty="0">
              <a:effectLst/>
              <a:latin typeface="Times New Roman" panose="02020603050405020304" pitchFamily="18" charset="0"/>
              <a:ea typeface="Times New Roman" panose="02020603050405020304" pitchFamily="18" charset="0"/>
            </a:endParaRPr>
          </a:p>
          <a:p>
            <a:pPr algn="ctr"/>
            <a:r>
              <a:rPr lang="cs-CZ" sz="2800" b="1" dirty="0">
                <a:effectLst/>
                <a:latin typeface="Arial" panose="020B0604020202020204" pitchFamily="34" charset="0"/>
                <a:ea typeface="Times New Roman" panose="02020603050405020304" pitchFamily="18" charset="0"/>
              </a:rPr>
              <a:t>Obecné ustanovení</a:t>
            </a:r>
            <a:endParaRPr lang="cs-CZ" sz="2800" b="1" dirty="0">
              <a:effectLst/>
              <a:latin typeface="Times New Roman" panose="02020603050405020304" pitchFamily="18" charset="0"/>
              <a:ea typeface="Times New Roman" panose="02020603050405020304" pitchFamily="18" charset="0"/>
            </a:endParaRPr>
          </a:p>
          <a:p>
            <a:pPr algn="ctr">
              <a:spcBef>
                <a:spcPts val="600"/>
              </a:spcBef>
            </a:pPr>
            <a:r>
              <a:rPr lang="cs-CZ" sz="2800" b="1" dirty="0">
                <a:effectLst/>
                <a:latin typeface="Arial" panose="020B0604020202020204" pitchFamily="34" charset="0"/>
                <a:ea typeface="Times New Roman" panose="02020603050405020304" pitchFamily="18" charset="0"/>
              </a:rPr>
              <a:t> </a:t>
            </a:r>
            <a:endParaRPr lang="cs-CZ" sz="2800" dirty="0">
              <a:effectLst/>
              <a:latin typeface="Times New Roman" panose="02020603050405020304" pitchFamily="18" charset="0"/>
              <a:ea typeface="Times New Roman" panose="02020603050405020304" pitchFamily="18" charset="0"/>
            </a:endParaRPr>
          </a:p>
          <a:p>
            <a:pPr algn="ctr">
              <a:spcBef>
                <a:spcPts val="600"/>
              </a:spcBef>
              <a:spcAft>
                <a:spcPts val="600"/>
              </a:spcAft>
            </a:pPr>
            <a:r>
              <a:rPr lang="cs-CZ" sz="2800" b="1" dirty="0">
                <a:effectLst/>
                <a:latin typeface="Arial" panose="020B0604020202020204" pitchFamily="34" charset="0"/>
                <a:ea typeface="Times New Roman" panose="02020603050405020304" pitchFamily="18" charset="0"/>
              </a:rPr>
              <a:t>§ 10d</a:t>
            </a:r>
            <a:endParaRPr lang="cs-CZ" sz="2800" dirty="0">
              <a:effectLst/>
              <a:latin typeface="Times New Roman" panose="02020603050405020304" pitchFamily="18" charset="0"/>
              <a:ea typeface="Times New Roman" panose="02020603050405020304" pitchFamily="18" charset="0"/>
            </a:endParaRPr>
          </a:p>
          <a:p>
            <a:pPr marL="342900" lvl="0" indent="-342900" algn="just">
              <a:buFont typeface="+mj-lt"/>
              <a:buAutoNum type="arabicParenBoth"/>
              <a:tabLst>
                <a:tab pos="496570" algn="l"/>
                <a:tab pos="810260" algn="l"/>
              </a:tabLst>
            </a:pPr>
            <a:r>
              <a:rPr lang="cs-CZ" sz="2800" b="1" dirty="0">
                <a:effectLst/>
                <a:latin typeface="Arial" panose="020B0604020202020204" pitchFamily="34" charset="0"/>
                <a:ea typeface="Calibri" panose="020F0502020204030204" pitchFamily="34" charset="0"/>
              </a:rPr>
              <a:t>Poplatky za komunální odpad jsou: </a:t>
            </a:r>
            <a:endParaRPr lang="cs-CZ" sz="2800" dirty="0">
              <a:effectLst/>
              <a:latin typeface="Times New Roman" panose="02020603050405020304" pitchFamily="18" charset="0"/>
              <a:ea typeface="Calibri" panose="020F0502020204030204" pitchFamily="34" charset="0"/>
            </a:endParaRPr>
          </a:p>
          <a:p>
            <a:pPr algn="just"/>
            <a:r>
              <a:rPr lang="cs-CZ" sz="2800" b="1" dirty="0">
                <a:effectLst/>
                <a:latin typeface="Arial" panose="020B0604020202020204" pitchFamily="34" charset="0"/>
                <a:ea typeface="Calibri" panose="020F0502020204030204" pitchFamily="34" charset="0"/>
              </a:rPr>
              <a:t>a) poplatek za obecní systém odpadového hospodářství a</a:t>
            </a:r>
            <a:endParaRPr lang="cs-CZ" sz="2800" dirty="0">
              <a:effectLst/>
              <a:latin typeface="Times New Roman" panose="02020603050405020304" pitchFamily="18" charset="0"/>
              <a:ea typeface="Calibri" panose="020F0502020204030204" pitchFamily="34" charset="0"/>
            </a:endParaRPr>
          </a:p>
          <a:p>
            <a:pPr algn="just">
              <a:spcAft>
                <a:spcPts val="600"/>
              </a:spcAft>
            </a:pPr>
            <a:r>
              <a:rPr lang="cs-CZ" sz="2800" b="1" dirty="0">
                <a:effectLst/>
                <a:latin typeface="Arial" panose="020B0604020202020204" pitchFamily="34" charset="0"/>
                <a:ea typeface="Calibri" panose="020F0502020204030204" pitchFamily="34" charset="0"/>
              </a:rPr>
              <a:t>b) poplatek za odkládání komunálního odpadu z nemovité věci.</a:t>
            </a:r>
            <a:endParaRPr lang="cs-CZ" sz="2800" dirty="0">
              <a:effectLst/>
              <a:latin typeface="Times New Roman" panose="02020603050405020304" pitchFamily="18" charset="0"/>
              <a:ea typeface="Calibri" panose="020F0502020204030204" pitchFamily="34" charset="0"/>
            </a:endParaRPr>
          </a:p>
          <a:p>
            <a:pPr marL="342900" lvl="0" indent="-342900" algn="just">
              <a:buFont typeface="+mj-lt"/>
              <a:buAutoNum type="arabicParenBoth"/>
              <a:tabLst>
                <a:tab pos="496570" algn="l"/>
                <a:tab pos="810260" algn="l"/>
              </a:tabLst>
            </a:pPr>
            <a:r>
              <a:rPr lang="cs-CZ" sz="2800" b="1" dirty="0">
                <a:effectLst/>
                <a:latin typeface="Arial" panose="020B0604020202020204" pitchFamily="34" charset="0"/>
                <a:ea typeface="Calibri" panose="020F0502020204030204" pitchFamily="34" charset="0"/>
              </a:rPr>
              <a:t>Obec může zavést pro poplatkové období pouze jeden z poplatků podle odstavce 1.</a:t>
            </a:r>
            <a:endParaRPr lang="cs-CZ"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8369510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3B6DB9EA-8582-4EEB-A066-0C13CA037A8D}"/>
              </a:ext>
            </a:extLst>
          </p:cNvPr>
          <p:cNvSpPr txBox="1"/>
          <p:nvPr/>
        </p:nvSpPr>
        <p:spPr>
          <a:xfrm>
            <a:off x="1241572" y="763398"/>
            <a:ext cx="10133900" cy="5418278"/>
          </a:xfrm>
          <a:prstGeom prst="rect">
            <a:avLst/>
          </a:prstGeom>
          <a:noFill/>
        </p:spPr>
        <p:txBody>
          <a:bodyPr wrap="square">
            <a:spAutoFit/>
          </a:bodyPr>
          <a:lstStyle/>
          <a:p>
            <a:pPr algn="just">
              <a:lnSpc>
                <a:spcPct val="115000"/>
              </a:lnSpc>
              <a:spcAft>
                <a:spcPts val="1000"/>
              </a:spcAft>
            </a:pPr>
            <a:r>
              <a:rPr lang="cs-CZ" sz="2400" dirty="0">
                <a:effectLst/>
                <a:latin typeface="Arial" panose="020B0604020202020204" pitchFamily="34" charset="0"/>
                <a:ea typeface="Calibri" panose="020F0502020204030204" pitchFamily="34" charset="0"/>
                <a:cs typeface="Times New Roman" panose="02020603050405020304" pitchFamily="18" charset="0"/>
              </a:rPr>
              <a:t>Namísto dosavadního místního poplatku za provoz systému shromažďování, sběru, přepravy, třídění, využívání a odstraňování komunálních odpadů podle § 10b zákona o místních poplatcích a poplatku za komunální odpad podle § 17a dosavadního zákona o odpadech se </a:t>
            </a:r>
            <a:r>
              <a:rPr lang="cs-CZ" sz="2400" b="1" dirty="0">
                <a:effectLst/>
                <a:latin typeface="Arial" panose="020B0604020202020204" pitchFamily="34" charset="0"/>
                <a:ea typeface="Calibri" panose="020F0502020204030204" pitchFamily="34" charset="0"/>
                <a:cs typeface="Times New Roman" panose="02020603050405020304" pitchFamily="18" charset="0"/>
              </a:rPr>
              <a:t>zavádí místní poplatky za komunální odpad.</a:t>
            </a:r>
          </a:p>
          <a:p>
            <a:pPr algn="just">
              <a:lnSpc>
                <a:spcPct val="115000"/>
              </a:lnSpc>
              <a:spcAft>
                <a:spcPts val="1000"/>
              </a:spcAft>
            </a:pPr>
            <a:endParaRPr lang="cs-CZ" sz="24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cs-CZ" sz="2400" dirty="0">
                <a:effectLst/>
                <a:latin typeface="Arial" panose="020B0604020202020204" pitchFamily="34" charset="0"/>
                <a:ea typeface="Calibri" panose="020F0502020204030204" pitchFamily="34" charset="0"/>
                <a:cs typeface="Times New Roman" panose="02020603050405020304" pitchFamily="18" charset="0"/>
              </a:rPr>
              <a:t>Na rozdíl od dosavadní úpravy tak nebude tato problematika upravena ve dvou zákonech dvěma typy poplatků s rozdílným režimem jejich správy (místní poplatek a poplatek </a:t>
            </a:r>
            <a:r>
              <a:rPr lang="cs-CZ" sz="2400" b="1" i="1" dirty="0" err="1">
                <a:effectLst/>
                <a:latin typeface="Arial" panose="020B0604020202020204" pitchFamily="34" charset="0"/>
                <a:ea typeface="Calibri" panose="020F0502020204030204" pitchFamily="34" charset="0"/>
                <a:cs typeface="Times New Roman" panose="02020603050405020304" pitchFamily="18" charset="0"/>
              </a:rPr>
              <a:t>sui</a:t>
            </a:r>
            <a:r>
              <a:rPr lang="cs-CZ" sz="2400" b="1" i="1" dirty="0">
                <a:effectLst/>
                <a:latin typeface="Arial" panose="020B0604020202020204" pitchFamily="34" charset="0"/>
                <a:ea typeface="Calibri" panose="020F0502020204030204" pitchFamily="34" charset="0"/>
                <a:cs typeface="Times New Roman" panose="02020603050405020304" pitchFamily="18" charset="0"/>
              </a:rPr>
              <a:t> generis </a:t>
            </a:r>
            <a:r>
              <a:rPr lang="cs-CZ" sz="2400" b="0" i="0" dirty="0">
                <a:solidFill>
                  <a:srgbClr val="000000"/>
                </a:solidFill>
                <a:effectLst/>
                <a:latin typeface="Arial" panose="020B0604020202020204" pitchFamily="34" charset="0"/>
              </a:rPr>
              <a:t>= svého druhu je latinský obrat užívaný – </a:t>
            </a:r>
            <a:r>
              <a:rPr lang="cs-CZ" sz="2400" dirty="0">
                <a:latin typeface="Arial" panose="020B0604020202020204" pitchFamily="34" charset="0"/>
                <a:cs typeface="Times New Roman" panose="02020603050405020304" pitchFamily="18" charset="0"/>
              </a:rPr>
              <a:t>nejen v právu – pro </a:t>
            </a:r>
            <a:r>
              <a:rPr lang="cs-CZ" sz="2400" b="0" i="0" dirty="0">
                <a:solidFill>
                  <a:srgbClr val="000000"/>
                </a:solidFill>
                <a:effectLst/>
                <a:latin typeface="Arial" panose="020B0604020202020204" pitchFamily="34" charset="0"/>
              </a:rPr>
              <a:t>označení něčeho specifického, co se svými vlastnostmi podstatně odlišuje od generického vymezení daného předmětu</a:t>
            </a:r>
            <a:r>
              <a:rPr lang="cs-CZ" sz="2400" dirty="0">
                <a:effectLst/>
                <a:latin typeface="Arial" panose="020B0604020202020204" pitchFamily="34" charset="0"/>
                <a:ea typeface="Calibri" panose="020F0502020204030204" pitchFamily="34" charset="0"/>
                <a:cs typeface="Times New Roman" panose="02020603050405020304" pitchFamily="18" charset="0"/>
              </a:rPr>
              <a:t>).</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334305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E0402AE0-BFA3-4C09-9354-70AD78D275C0}"/>
              </a:ext>
            </a:extLst>
          </p:cNvPr>
          <p:cNvSpPr/>
          <p:nvPr/>
        </p:nvSpPr>
        <p:spPr>
          <a:xfrm>
            <a:off x="625641" y="246057"/>
            <a:ext cx="11036969" cy="7256345"/>
          </a:xfrm>
          <a:prstGeom prst="rect">
            <a:avLst/>
          </a:prstGeom>
        </p:spPr>
        <p:txBody>
          <a:bodyPr wrap="square">
            <a:spAutoFit/>
          </a:bodyPr>
          <a:lstStyle/>
          <a:p>
            <a:pPr algn="just">
              <a:lnSpc>
                <a:spcPct val="115000"/>
              </a:lnSpc>
              <a:spcAft>
                <a:spcPts val="1000"/>
              </a:spcAft>
            </a:pPr>
            <a:r>
              <a:rPr lang="cs-CZ" sz="2400" b="1" dirty="0">
                <a:effectLst/>
                <a:latin typeface="Arial" panose="020B0604020202020204" pitchFamily="34" charset="0"/>
                <a:ea typeface="Calibri" panose="020F0502020204030204" pitchFamily="34" charset="0"/>
                <a:cs typeface="Times New Roman" panose="02020603050405020304" pitchFamily="18" charset="0"/>
              </a:rPr>
              <a:t>DS - </a:t>
            </a:r>
            <a:r>
              <a:rPr lang="cs-CZ" sz="2000" b="1" dirty="0">
                <a:effectLst/>
                <a:latin typeface="Arial" panose="020B0604020202020204" pitchFamily="34" charset="0"/>
                <a:ea typeface="Calibri" panose="020F0502020204030204" pitchFamily="34" charset="0"/>
                <a:cs typeface="Times New Roman" panose="02020603050405020304" pitchFamily="18" charset="0"/>
              </a:rPr>
              <a:t>V návaznosti na změnu systematiky se vkládá hlava VII, která bude obsahovat právní úpravu poplatků za komunální odpad (§ 10d až § 10r). Nový poplatek je upraven tak, aby odpovídal nové systematice místních poplatků, která byla zavedena novelou zákona č. 278/2019 Sb., o místních poplatcích, s účinností od 1. 1. 2020.</a:t>
            </a:r>
          </a:p>
          <a:p>
            <a:pPr algn="just">
              <a:lnSpc>
                <a:spcPct val="115000"/>
              </a:lnSpc>
              <a:spcAft>
                <a:spcPts val="1000"/>
              </a:spcAft>
            </a:pPr>
            <a:r>
              <a:rPr lang="cs-CZ" sz="2000" b="1" dirty="0">
                <a:latin typeface="Arial" panose="020B0604020202020204" pitchFamily="34" charset="0"/>
                <a:cs typeface="Times New Roman" panose="02020603050405020304" pitchFamily="18" charset="0"/>
              </a:rPr>
              <a:t>Poplatek za obecní systém odpadového hospodářství </a:t>
            </a:r>
            <a:r>
              <a:rPr lang="cs-CZ" sz="2000" dirty="0">
                <a:latin typeface="Arial" panose="020B0604020202020204" pitchFamily="34" charset="0"/>
                <a:cs typeface="Times New Roman" panose="02020603050405020304" pitchFamily="18" charset="0"/>
              </a:rPr>
              <a:t>je poplatek za samotnou existenci systému nakládání s komunálním odpadem v obci. Tento poplatek vychází z principu, že ze systému má prospěch každá osoba, která je přihlášena v obci nebo vlastní na území obce nemovitou věc zahrnující byt, rodinný dům nebo stavbu pro rodinnou rekreaci, ve které není přihlášena žádná fyzická osoba (srov. důvodovou zprávu k § 10e vymezující poplatníka tohoto poplatku), a to zásadně stejnou měrou. Proto obec zavede tento poplatek v pevné výši s tím, že se platí samostatně z důvodu přihlášení a samostatně z důvodu vlastnictví každé jednotlivé nemovité věci, ve které není přihlášená žádná fyzická osoba.</a:t>
            </a:r>
          </a:p>
          <a:p>
            <a:pPr algn="just">
              <a:lnSpc>
                <a:spcPct val="115000"/>
              </a:lnSpc>
              <a:spcAft>
                <a:spcPts val="1000"/>
              </a:spcAft>
            </a:pPr>
            <a:r>
              <a:rPr lang="cs-CZ" sz="2000" b="1" dirty="0">
                <a:latin typeface="Arial" panose="020B0604020202020204" pitchFamily="34" charset="0"/>
                <a:cs typeface="Times New Roman" panose="02020603050405020304" pitchFamily="18" charset="0"/>
              </a:rPr>
              <a:t>Poplatek za odkládání komunálního odpadu z nemovité věci </a:t>
            </a:r>
            <a:r>
              <a:rPr lang="cs-CZ" sz="2000" dirty="0">
                <a:latin typeface="Arial" panose="020B0604020202020204" pitchFamily="34" charset="0"/>
                <a:cs typeface="Times New Roman" panose="02020603050405020304" pitchFamily="18" charset="0"/>
              </a:rPr>
              <a:t>je naopak založen na skutečném množství vyprodukovaného odpadu, který byl odložen do soustřeďovacích nádob nebo na určená místa, případně na kapacitě soustřeďovacích prostředků objednaných na poplatkové období.</a:t>
            </a:r>
          </a:p>
          <a:p>
            <a:pPr algn="just">
              <a:lnSpc>
                <a:spcPct val="115000"/>
              </a:lnSpc>
              <a:spcAft>
                <a:spcPts val="1000"/>
              </a:spcAft>
            </a:pPr>
            <a:endParaRPr lang="cs-CZ" sz="2400" b="1" dirty="0">
              <a:effectLst/>
              <a:latin typeface="Calibri" panose="020F0502020204030204" pitchFamily="34" charset="0"/>
              <a:ea typeface="Calibri" panose="020F0502020204030204" pitchFamily="34" charset="0"/>
              <a:cs typeface="Times New Roman" panose="02020603050405020304" pitchFamily="18" charset="0"/>
            </a:endParaRPr>
          </a:p>
          <a:p>
            <a:pPr marL="1371600" lvl="3" algn="just">
              <a:tabLst>
                <a:tab pos="269875" algn="l"/>
              </a:tabLst>
            </a:pPr>
            <a:endParaRPr lang="cs-CZ" sz="32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196826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BD5135D3-61D7-47F9-8A53-ED58BD68F6E0}"/>
              </a:ext>
            </a:extLst>
          </p:cNvPr>
          <p:cNvSpPr txBox="1"/>
          <p:nvPr/>
        </p:nvSpPr>
        <p:spPr>
          <a:xfrm>
            <a:off x="1006678" y="478172"/>
            <a:ext cx="10779853" cy="6848029"/>
          </a:xfrm>
          <a:prstGeom prst="rect">
            <a:avLst/>
          </a:prstGeom>
          <a:noFill/>
        </p:spPr>
        <p:txBody>
          <a:bodyPr wrap="square">
            <a:spAutoFit/>
          </a:bodyPr>
          <a:lstStyle/>
          <a:p>
            <a:pPr algn="ctr">
              <a:spcBef>
                <a:spcPts val="600"/>
              </a:spcBef>
              <a:spcAft>
                <a:spcPts val="1200"/>
              </a:spcAft>
            </a:pPr>
            <a:r>
              <a:rPr lang="cs-CZ" sz="2400" b="1" dirty="0">
                <a:effectLst/>
                <a:latin typeface="Arial" panose="020B0604020202020204" pitchFamily="34" charset="0"/>
                <a:ea typeface="Times New Roman" panose="02020603050405020304" pitchFamily="18" charset="0"/>
              </a:rPr>
              <a:t>Díl 2</a:t>
            </a:r>
            <a:endParaRPr lang="cs-CZ" sz="2400" dirty="0">
              <a:effectLst/>
              <a:latin typeface="Times New Roman" panose="02020603050405020304" pitchFamily="18" charset="0"/>
              <a:ea typeface="Times New Roman" panose="02020603050405020304" pitchFamily="18" charset="0"/>
            </a:endParaRPr>
          </a:p>
          <a:p>
            <a:pPr algn="ctr">
              <a:spcAft>
                <a:spcPts val="1800"/>
              </a:spcAft>
            </a:pPr>
            <a:r>
              <a:rPr lang="cs-CZ" sz="2400" b="1" dirty="0">
                <a:effectLst/>
                <a:latin typeface="Arial" panose="020B0604020202020204" pitchFamily="34" charset="0"/>
                <a:ea typeface="Calibri" panose="020F0502020204030204" pitchFamily="34" charset="0"/>
                <a:cs typeface="Arial" panose="020B0604020202020204" pitchFamily="34" charset="0"/>
              </a:rPr>
              <a:t>Poplatek za </a:t>
            </a:r>
            <a:r>
              <a:rPr lang="cs-CZ" sz="2400" b="1" dirty="0">
                <a:effectLst/>
                <a:latin typeface="Arial" panose="020B0604020202020204" pitchFamily="34" charset="0"/>
                <a:ea typeface="Times New Roman" panose="02020603050405020304" pitchFamily="18" charset="0"/>
                <a:cs typeface="Arial" panose="020B0604020202020204" pitchFamily="34" charset="0"/>
              </a:rPr>
              <a:t>obecní systém odpadového hospodářství </a:t>
            </a:r>
            <a:endParaRPr lang="cs-CZ" sz="24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Bef>
                <a:spcPts val="600"/>
              </a:spcBef>
              <a:spcAft>
                <a:spcPts val="600"/>
              </a:spcAft>
            </a:pPr>
            <a:r>
              <a:rPr lang="cs-CZ" sz="2400" b="1" dirty="0">
                <a:effectLst/>
                <a:latin typeface="Arial" panose="020B0604020202020204" pitchFamily="34" charset="0"/>
                <a:ea typeface="Times New Roman" panose="02020603050405020304" pitchFamily="18" charset="0"/>
              </a:rPr>
              <a:t>§ 10e</a:t>
            </a:r>
            <a:endParaRPr lang="cs-CZ" sz="2400" dirty="0">
              <a:effectLst/>
              <a:latin typeface="Times New Roman" panose="02020603050405020304" pitchFamily="18" charset="0"/>
              <a:ea typeface="Times New Roman" panose="02020603050405020304" pitchFamily="18" charset="0"/>
            </a:endParaRPr>
          </a:p>
          <a:p>
            <a:pPr indent="90170" algn="ctr">
              <a:spcBef>
                <a:spcPts val="1200"/>
              </a:spcBef>
            </a:pPr>
            <a:r>
              <a:rPr lang="cs-CZ" sz="2800" b="1" strike="sngStrike" dirty="0">
                <a:effectLst/>
                <a:latin typeface="Times New Roman" panose="02020603050405020304" pitchFamily="18" charset="0"/>
                <a:ea typeface="Times New Roman" panose="02020603050405020304" pitchFamily="18" charset="0"/>
              </a:rPr>
              <a:t>Subjekt</a:t>
            </a:r>
            <a:r>
              <a:rPr lang="cs-CZ" sz="2800" b="1" dirty="0">
                <a:effectLst/>
                <a:latin typeface="Times New Roman" panose="02020603050405020304" pitchFamily="18" charset="0"/>
                <a:ea typeface="Times New Roman" panose="02020603050405020304" pitchFamily="18" charset="0"/>
              </a:rPr>
              <a:t> Poplatník poplatku</a:t>
            </a:r>
          </a:p>
          <a:p>
            <a:pPr indent="450215" algn="just">
              <a:spcBef>
                <a:spcPts val="1200"/>
              </a:spcBef>
            </a:pPr>
            <a:r>
              <a:rPr lang="cs-CZ" sz="2400" b="1" dirty="0">
                <a:effectLst/>
                <a:latin typeface="Arial" panose="020B0604020202020204" pitchFamily="34" charset="0"/>
                <a:ea typeface="Times New Roman" panose="02020603050405020304" pitchFamily="18" charset="0"/>
              </a:rPr>
              <a:t>Poplatníkem poplatku za obecní systém odpadového hospodářství je </a:t>
            </a:r>
            <a:endParaRPr lang="cs-CZ" sz="2400" dirty="0">
              <a:effectLst/>
              <a:latin typeface="Times New Roman" panose="02020603050405020304" pitchFamily="18" charset="0"/>
              <a:ea typeface="Times New Roman" panose="02020603050405020304" pitchFamily="18" charset="0"/>
            </a:endParaRPr>
          </a:p>
          <a:p>
            <a:pPr algn="just"/>
            <a:r>
              <a:rPr lang="cs-CZ" sz="2400" b="1" dirty="0">
                <a:effectLst/>
                <a:latin typeface="Arial" panose="020B0604020202020204" pitchFamily="34" charset="0"/>
                <a:ea typeface="Calibri" panose="020F0502020204030204" pitchFamily="34" charset="0"/>
              </a:rPr>
              <a:t>a) fyzická osoba přihlášená v obci nebo</a:t>
            </a:r>
            <a:endParaRPr lang="cs-CZ" sz="2400" dirty="0">
              <a:effectLst/>
              <a:latin typeface="Times New Roman" panose="02020603050405020304" pitchFamily="18" charset="0"/>
              <a:ea typeface="Calibri" panose="020F0502020204030204" pitchFamily="34" charset="0"/>
            </a:endParaRPr>
          </a:p>
          <a:p>
            <a:pPr algn="just"/>
            <a:r>
              <a:rPr lang="cs-CZ" sz="2400" b="1" dirty="0">
                <a:effectLst/>
                <a:latin typeface="Arial" panose="020B0604020202020204" pitchFamily="34" charset="0"/>
                <a:ea typeface="Calibri" panose="020F0502020204030204" pitchFamily="34" charset="0"/>
              </a:rPr>
              <a:t>b) vlastník nemovité věci zahrnující byt, rodinný dům nebo stavbu pro rodinnou rekreaci, ve které není přihlášená žádná fyzická osoba a která je umístěna na území obce.</a:t>
            </a:r>
          </a:p>
          <a:p>
            <a:pPr algn="just"/>
            <a:endParaRPr lang="cs-CZ" sz="2400" b="1" dirty="0">
              <a:latin typeface="Arial" panose="020B0604020202020204" pitchFamily="34" charset="0"/>
              <a:ea typeface="Calibri" panose="020F0502020204030204" pitchFamily="34" charset="0"/>
            </a:endParaRPr>
          </a:p>
          <a:p>
            <a:pPr lvl="0" algn="just">
              <a:spcBef>
                <a:spcPts val="600"/>
              </a:spcBef>
              <a:spcAft>
                <a:spcPts val="600"/>
              </a:spcAft>
              <a:tabLst>
                <a:tab pos="228600" algn="l"/>
                <a:tab pos="449580" algn="l"/>
              </a:tabLst>
            </a:pPr>
            <a:r>
              <a:rPr lang="cs-CZ" sz="2400" b="1" dirty="0">
                <a:solidFill>
                  <a:schemeClr val="tx1"/>
                </a:solidFill>
                <a:effectLst/>
                <a:latin typeface="+mn-lt"/>
                <a:ea typeface="Times New Roman" panose="02020603050405020304" pitchFamily="18" charset="0"/>
                <a:cs typeface="Times New Roman" panose="02020603050405020304" pitchFamily="18" charset="0"/>
              </a:rPr>
              <a:t>(§ 10e)</a:t>
            </a:r>
          </a:p>
          <a:p>
            <a:pPr algn="just">
              <a:spcBef>
                <a:spcPts val="600"/>
              </a:spcBef>
              <a:spcAft>
                <a:spcPts val="600"/>
              </a:spcAft>
            </a:pPr>
            <a:r>
              <a:rPr lang="cs-CZ" sz="2400" dirty="0">
                <a:solidFill>
                  <a:schemeClr val="tx1"/>
                </a:solidFill>
                <a:effectLst/>
                <a:latin typeface="+mn-lt"/>
                <a:ea typeface="Times New Roman" panose="02020603050405020304" pitchFamily="18" charset="0"/>
                <a:cs typeface="Times New Roman" panose="02020603050405020304" pitchFamily="18" charset="0"/>
              </a:rPr>
              <a:t>Z důvodu zpřehlednění právní úpravy se v návaznosti na zavedení pojmu „poplatkový subjekt“ navrhuje upravit nadpis § 10e a § 10i tak, aby v praxi nedocházelo k záměně pojmů „subjekt poplatku“ a „poplatkový subjekt“.</a:t>
            </a:r>
          </a:p>
          <a:p>
            <a:pPr algn="just"/>
            <a:endParaRPr lang="cs-CZ" sz="2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9972800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565D9F5E-BC69-4312-A6A9-DF6E15D6C884}"/>
              </a:ext>
            </a:extLst>
          </p:cNvPr>
          <p:cNvSpPr/>
          <p:nvPr/>
        </p:nvSpPr>
        <p:spPr>
          <a:xfrm>
            <a:off x="487592" y="389020"/>
            <a:ext cx="11582400" cy="7147598"/>
          </a:xfrm>
          <a:prstGeom prst="rect">
            <a:avLst/>
          </a:prstGeom>
        </p:spPr>
        <p:txBody>
          <a:bodyPr wrap="square">
            <a:spAutoFit/>
          </a:bodyPr>
          <a:lstStyle/>
          <a:p>
            <a:pPr algn="just">
              <a:lnSpc>
                <a:spcPct val="115000"/>
              </a:lnSpc>
              <a:spcAft>
                <a:spcPts val="1000"/>
              </a:spcAft>
            </a:pPr>
            <a:r>
              <a:rPr lang="cs-CZ" sz="2200" dirty="0">
                <a:effectLst/>
                <a:latin typeface="Arial" panose="020B0604020202020204" pitchFamily="34" charset="0"/>
                <a:ea typeface="Calibri" panose="020F0502020204030204" pitchFamily="34" charset="0"/>
                <a:cs typeface="Times New Roman" panose="02020603050405020304" pitchFamily="18" charset="0"/>
              </a:rPr>
              <a:t>V dosavadní právní úpravě se užívaly pojmy „stavba určená k individuální rekreaci“, „byt“ a „rodinný dům“. V návaznosti na rekodifikaci soukromého práva dochází ke změně užité terminologie, protože tyto pojmy již nemusí představovat samostatné nemovité věci, a tedy nemusí být předmětem vlastnictví. Z toho důvodu se nově užívá pojmu „</a:t>
            </a:r>
            <a:r>
              <a:rPr lang="cs-CZ" sz="2200" b="1" dirty="0">
                <a:effectLst/>
                <a:latin typeface="Arial" panose="020B0604020202020204" pitchFamily="34" charset="0"/>
                <a:ea typeface="Calibri" panose="020F0502020204030204" pitchFamily="34" charset="0"/>
                <a:cs typeface="Times New Roman" panose="02020603050405020304" pitchFamily="18" charset="0"/>
              </a:rPr>
              <a:t>nemovitá věc zahrnující byt, rodinný dům nebo stavbu pro rodinnou rekreaci“</a:t>
            </a:r>
            <a:r>
              <a:rPr lang="cs-CZ" sz="2200" dirty="0">
                <a:effectLst/>
                <a:latin typeface="Arial" panose="020B0604020202020204" pitchFamily="34" charset="0"/>
                <a:ea typeface="Calibri" panose="020F0502020204030204" pitchFamily="34" charset="0"/>
                <a:cs typeface="Times New Roman" panose="02020603050405020304" pitchFamily="18" charset="0"/>
              </a:rPr>
              <a:t>. Podle § 2236 zákona č. 89/2012 Sb., občanského zákoníku, je bytem místnost nebo soubor místností, které jsou částí domu, tvoří obytný prostor a jsou určeny a užívány k účelu bydlení. Stavbu pro rodinnou rekreaci vymezuje vyhláška č. 357/2013 Sb., o katastru nemovitostí, jako stavbu, jejíž objemové parametry a vzhled odpovídají požadavkům na rodinnou rekreaci a která je k tomuto účelu určena; stavba pro rodinnou rekreaci může mít nejvýše dvě nadzemní podlaží a jedno podzemní podlaží a podkroví. Jde například o rekreační domek, chatu, rekreační chalupu či zahrádkářskou chatu.</a:t>
            </a: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cs-CZ" sz="2200" dirty="0">
                <a:effectLst/>
                <a:latin typeface="Arial" panose="020B0604020202020204" pitchFamily="34" charset="0"/>
                <a:ea typeface="Calibri" panose="020F0502020204030204" pitchFamily="34" charset="0"/>
                <a:cs typeface="Times New Roman" panose="02020603050405020304" pitchFamily="18" charset="0"/>
              </a:rPr>
              <a:t>Nemovitou věcí zahrnující byt tak je zejména pozemek, na kterém stojí obytná budova, jednotka podle občanského zákoníku, obytná stavba, která doposud právně nesplynula s pozemkem, právo stavby, ale například i zemědělská usedlost nebo víceúčelová stavba jako například polyfunkční dům obsahující byty i nebytové prostory určené k podnikání. </a:t>
            </a: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marL="914400" lvl="2" algn="just">
              <a:spcBef>
                <a:spcPts val="600"/>
              </a:spcBef>
              <a:spcAft>
                <a:spcPts val="600"/>
              </a:spcAft>
              <a:tabLst>
                <a:tab pos="316865" algn="l"/>
                <a:tab pos="540385" algn="l"/>
              </a:tabLst>
            </a:pPr>
            <a:endParaRPr lang="cs-CZ"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134636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319340AC-AA26-364D-EEDD-4A072E6A5E29}"/>
              </a:ext>
            </a:extLst>
          </p:cNvPr>
          <p:cNvSpPr txBox="1"/>
          <p:nvPr/>
        </p:nvSpPr>
        <p:spPr>
          <a:xfrm>
            <a:off x="406400" y="274320"/>
            <a:ext cx="11785600" cy="7294305"/>
          </a:xfrm>
          <a:prstGeom prst="rect">
            <a:avLst/>
          </a:prstGeom>
          <a:noFill/>
        </p:spPr>
        <p:txBody>
          <a:bodyPr wrap="square">
            <a:spAutoFit/>
          </a:bodyPr>
          <a:lstStyle/>
          <a:p>
            <a:pPr algn="l"/>
            <a:r>
              <a:rPr lang="cs-CZ" sz="1800" b="1" i="1" u="sng" dirty="0">
                <a:solidFill>
                  <a:srgbClr val="111111"/>
                </a:solidFill>
                <a:effectLst/>
                <a:latin typeface="Open Sans" panose="020B0606030504020204" pitchFamily="34" charset="0"/>
              </a:rPr>
              <a:t>J</a:t>
            </a:r>
            <a:r>
              <a:rPr lang="cs-CZ" sz="1800" b="1" i="1" dirty="0">
                <a:solidFill>
                  <a:srgbClr val="111111"/>
                </a:solidFill>
                <a:effectLst/>
                <a:latin typeface="Open Sans" panose="020B0606030504020204" pitchFamily="34" charset="0"/>
              </a:rPr>
              <a:t>e poplatníkem dle § 10e písm. b) zákona o místních poplatcích , vlastník nemovitosti, jež je v katastru označena jako víceúčelová stavba? Vlastník tvrdí, že kromě prodejny a kanceláří jsou v nemovitosti 2 byty. Tyto ale v katastru zapsané nevidíme a zákon o místních poplatcích říká, že poplatník je vlastník nemovité věci zahrnující byt, rodinný dům, stavbu pro rodinnou rekreaci.</a:t>
            </a:r>
          </a:p>
          <a:p>
            <a:pPr algn="l"/>
            <a:endParaRPr lang="cs-CZ" i="1" dirty="0">
              <a:solidFill>
                <a:srgbClr val="111111"/>
              </a:solidFill>
              <a:latin typeface="Open Sans" panose="020B0606030504020204" pitchFamily="34" charset="0"/>
            </a:endParaRPr>
          </a:p>
          <a:p>
            <a:pPr algn="l"/>
            <a:r>
              <a:rPr lang="cs-CZ"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Vyhláška č. </a:t>
            </a:r>
            <a:r>
              <a:rPr lang="cs-CZ" sz="2000" b="0" i="0" dirty="0">
                <a:solidFill>
                  <a:srgbClr val="158EBF"/>
                </a:solidFill>
                <a:effectLst/>
                <a:latin typeface="Calibri" panose="020F0502020204030204" pitchFamily="34" charset="0"/>
                <a:ea typeface="Calibri" panose="020F0502020204030204" pitchFamily="34" charset="0"/>
                <a:cs typeface="Calibri" panose="020F0502020204030204" pitchFamily="34" charset="0"/>
                <a:hlinkClick r:id="rId2"/>
              </a:rPr>
              <a:t>357/2013 Sb.</a:t>
            </a:r>
            <a:r>
              <a:rPr lang="cs-CZ"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o katastru nemovitostí (katastrální vyhláška) a její příloze je víceúčelová stavba vedena jako stavba sloužící více účelům (například obchodnímu, administrativnímu, bytovému, rekreačnímu apod.). Pokud je v katastru nemovitostí  veden způsob využití stavby jako víceúčelová stavba, pak s ohledem na poplatek je důležité, zda je nebo není v takové stavbě byt. Podle </a:t>
            </a:r>
            <a:r>
              <a:rPr lang="cs-CZ" sz="2000" b="0" i="0" dirty="0">
                <a:solidFill>
                  <a:srgbClr val="158EBF"/>
                </a:solidFill>
                <a:effectLst/>
                <a:latin typeface="Calibri" panose="020F0502020204030204" pitchFamily="34" charset="0"/>
                <a:ea typeface="Calibri" panose="020F0502020204030204" pitchFamily="34" charset="0"/>
                <a:cs typeface="Calibri" panose="020F0502020204030204" pitchFamily="34" charset="0"/>
                <a:hlinkClick r:id="rId3"/>
              </a:rPr>
              <a:t>§ 31 odst. 3</a:t>
            </a:r>
            <a:r>
              <a:rPr lang="cs-CZ"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zákona č. </a:t>
            </a:r>
            <a:r>
              <a:rPr lang="cs-CZ" sz="2000" b="0" i="0" dirty="0">
                <a:solidFill>
                  <a:srgbClr val="158EBF"/>
                </a:solidFill>
                <a:effectLst/>
                <a:latin typeface="Calibri" panose="020F0502020204030204" pitchFamily="34" charset="0"/>
                <a:ea typeface="Calibri" panose="020F0502020204030204" pitchFamily="34" charset="0"/>
                <a:cs typeface="Calibri" panose="020F0502020204030204" pitchFamily="34" charset="0"/>
                <a:hlinkClick r:id="rId4"/>
              </a:rPr>
              <a:t>128/2000 Sb.</a:t>
            </a:r>
            <a:r>
              <a:rPr lang="cs-CZ"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o obcích se samostatnými popisnými a evidenčními čísly neoznačují příslušenství budovy, která jsou součástí jednoho celku. V případě víceúčelové stavby jsou to byty a proto nemusí být ani uvedeny v katastru nemovitostí. Vlastník nemovité věci (víceúčelová stavba) je vlastníkem i dvou bytů. Vychází to z § 510 odst. 1) zákona č. </a:t>
            </a:r>
            <a:r>
              <a:rPr lang="cs-CZ" sz="2000" b="0" i="0" dirty="0">
                <a:solidFill>
                  <a:srgbClr val="158EBF"/>
                </a:solidFill>
                <a:effectLst/>
                <a:latin typeface="Calibri" panose="020F0502020204030204" pitchFamily="34" charset="0"/>
                <a:ea typeface="Calibri" panose="020F0502020204030204" pitchFamily="34" charset="0"/>
                <a:cs typeface="Calibri" panose="020F0502020204030204" pitchFamily="34" charset="0"/>
                <a:hlinkClick r:id="rId5"/>
              </a:rPr>
              <a:t>89/2012 Sb.</a:t>
            </a:r>
            <a:r>
              <a:rPr lang="cs-CZ"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občanský zákoník, který říká, že "</a:t>
            </a:r>
            <a:r>
              <a:rPr lang="cs-CZ" sz="2000" b="0" i="1"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příslušenství věci je vedlejší věc vlastníka u věci hlavní, je-li účelem vedlejší věci, aby se jí trvale užívalo společně s hlavní věcí v rámci jejich hospodářského určení"</a:t>
            </a:r>
            <a:r>
              <a:rPr lang="cs-CZ"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a:t>
            </a:r>
          </a:p>
          <a:p>
            <a:pPr algn="l"/>
            <a:r>
              <a:rPr lang="cs-CZ"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Byt je obytný prostor v domě (místnost nebo soubor místností) určený k bydlení (</a:t>
            </a:r>
            <a:r>
              <a:rPr lang="cs-CZ" sz="2000" b="0" i="0" dirty="0">
                <a:solidFill>
                  <a:srgbClr val="158EBF"/>
                </a:solidFill>
                <a:effectLst/>
                <a:latin typeface="Calibri" panose="020F0502020204030204" pitchFamily="34" charset="0"/>
                <a:ea typeface="Calibri" panose="020F0502020204030204" pitchFamily="34" charset="0"/>
                <a:cs typeface="Calibri" panose="020F0502020204030204" pitchFamily="34" charset="0"/>
                <a:hlinkClick r:id="rId6"/>
              </a:rPr>
              <a:t>§ 2236</a:t>
            </a:r>
            <a:r>
              <a:rPr lang="cs-CZ"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a:t>
            </a:r>
            <a:r>
              <a:rPr lang="cs-CZ" sz="2000" b="0" i="0" dirty="0">
                <a:solidFill>
                  <a:srgbClr val="158EBF"/>
                </a:solidFill>
                <a:effectLst/>
                <a:latin typeface="Calibri" panose="020F0502020204030204" pitchFamily="34" charset="0"/>
                <a:ea typeface="Calibri" panose="020F0502020204030204" pitchFamily="34" charset="0"/>
                <a:cs typeface="Calibri" panose="020F0502020204030204" pitchFamily="34" charset="0"/>
                <a:hlinkClick r:id="rId5"/>
              </a:rPr>
              <a:t>občanského zákoníku</a:t>
            </a:r>
            <a:r>
              <a:rPr lang="cs-CZ"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Byty jsou zapsané v (RÚIAN). Bytová jednotka zahrnuje byt, podíl na budově a podíl na pozemku (</a:t>
            </a:r>
            <a:r>
              <a:rPr lang="cs-CZ" sz="2000" b="0" i="0" dirty="0">
                <a:solidFill>
                  <a:srgbClr val="158EBF"/>
                </a:solidFill>
                <a:effectLst/>
                <a:latin typeface="Calibri" panose="020F0502020204030204" pitchFamily="34" charset="0"/>
                <a:ea typeface="Calibri" panose="020F0502020204030204" pitchFamily="34" charset="0"/>
                <a:cs typeface="Calibri" panose="020F0502020204030204" pitchFamily="34" charset="0"/>
                <a:hlinkClick r:id="rId7"/>
              </a:rPr>
              <a:t>§ 1159</a:t>
            </a:r>
            <a:r>
              <a:rPr lang="cs-CZ"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a:t>
            </a:r>
            <a:r>
              <a:rPr lang="cs-CZ" sz="2000" b="0" i="0" dirty="0">
                <a:solidFill>
                  <a:srgbClr val="158EBF"/>
                </a:solidFill>
                <a:effectLst/>
                <a:latin typeface="Calibri" panose="020F0502020204030204" pitchFamily="34" charset="0"/>
                <a:ea typeface="Calibri" panose="020F0502020204030204" pitchFamily="34" charset="0"/>
                <a:cs typeface="Calibri" panose="020F0502020204030204" pitchFamily="34" charset="0"/>
                <a:hlinkClick r:id="rId5"/>
              </a:rPr>
              <a:t>občanského zákoníku</a:t>
            </a:r>
            <a:r>
              <a:rPr lang="cs-CZ"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Byt je součástí jednotky, pokud vlastník domu jednotky vymezil. Jsou pak zapsané v katastru nemovitostí, pokud je nevymezil pak nejsou zapsané v katastru nemovitostí. </a:t>
            </a:r>
            <a:r>
              <a:rPr lang="cs-CZ" sz="2000" b="1"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Nemovitá věc zahrnující byt je tedy: a) pozemek se stavbou, ve které jsou byty nevymezené jako jednotky</a:t>
            </a:r>
            <a:r>
              <a:rPr lang="cs-CZ"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b) taková stavba na pozemku jiného vlastníka, nebo c) jednotlivá bytová jednotka.</a:t>
            </a:r>
          </a:p>
          <a:p>
            <a:pPr algn="l"/>
            <a:r>
              <a:rPr lang="cs-CZ"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Z výše uvedeného vyplývá, že </a:t>
            </a:r>
            <a:r>
              <a:rPr lang="cs-CZ" sz="2000" b="1"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i když nejsou byty zapsané v katastru nemovitostí jde o nemovitou věc zahrnující byt.</a:t>
            </a:r>
            <a:endParaRPr lang="cs-CZ"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endParaRPr>
          </a:p>
          <a:p>
            <a:pPr algn="l"/>
            <a:endParaRPr lang="cs-CZ" i="1" dirty="0">
              <a:solidFill>
                <a:srgbClr val="111111"/>
              </a:solidFill>
              <a:latin typeface="Open Sans" panose="020B0606030504020204" pitchFamily="34" charset="0"/>
            </a:endParaRPr>
          </a:p>
          <a:p>
            <a:pPr algn="l"/>
            <a:endParaRPr lang="cs-CZ" b="0" i="1" dirty="0">
              <a:solidFill>
                <a:srgbClr val="111111"/>
              </a:solidFill>
              <a:effectLst/>
              <a:latin typeface="Open Sans" panose="020B0606030504020204" pitchFamily="34" charset="0"/>
            </a:endParaRPr>
          </a:p>
          <a:p>
            <a:pPr algn="l"/>
            <a:endParaRPr lang="cs-CZ" b="0" i="0" dirty="0">
              <a:solidFill>
                <a:srgbClr val="111111"/>
              </a:solidFill>
              <a:effectLst/>
              <a:latin typeface="Open Sans" panose="020B0606030504020204" pitchFamily="34" charset="0"/>
            </a:endParaRPr>
          </a:p>
        </p:txBody>
      </p:sp>
    </p:spTree>
    <p:extLst>
      <p:ext uri="{BB962C8B-B14F-4D97-AF65-F5344CB8AC3E}">
        <p14:creationId xmlns:p14="http://schemas.microsoft.com/office/powerpoint/2010/main" val="38877544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368AE9E-49A5-1653-F147-BB3FB8F032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0125" y="0"/>
            <a:ext cx="51117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49133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79480354-638E-49A2-9F29-86D5DB519237}"/>
              </a:ext>
            </a:extLst>
          </p:cNvPr>
          <p:cNvSpPr/>
          <p:nvPr/>
        </p:nvSpPr>
        <p:spPr>
          <a:xfrm>
            <a:off x="625643" y="181957"/>
            <a:ext cx="11341768" cy="5152693"/>
          </a:xfrm>
          <a:prstGeom prst="rect">
            <a:avLst/>
          </a:prstGeom>
        </p:spPr>
        <p:txBody>
          <a:bodyPr wrap="square">
            <a:spAutoFit/>
          </a:bodyPr>
          <a:lstStyle/>
          <a:p>
            <a:pPr algn="just">
              <a:lnSpc>
                <a:spcPct val="115000"/>
              </a:lnSpc>
              <a:spcAft>
                <a:spcPts val="1000"/>
              </a:spcAft>
            </a:pPr>
            <a:r>
              <a:rPr lang="cs-CZ" sz="3200" dirty="0">
                <a:effectLst/>
                <a:latin typeface="Arial" panose="020B0604020202020204" pitchFamily="34" charset="0"/>
                <a:ea typeface="Calibri" panose="020F0502020204030204" pitchFamily="34" charset="0"/>
                <a:cs typeface="Times New Roman" panose="02020603050405020304" pitchFamily="18" charset="0"/>
              </a:rPr>
              <a:t>Pokud má fyzická osoba v obci více nemovitých věcí, zahrnujících byt, rodinný dům nebo stavbu pro rodinnou rekreaci, pokud v nich není přihlášená žádná fyzická osoba, je povinna platit poplatky za komunální odpad za každou z nich (srov. § 10f). Je-li v obci zároveň přihlášená, pak platí poplatek za komunální odpad jak za jednotlivé nemovité věci, zahrnující byt, rodinný dům nebo stavbu pro rodinnou rekreaci, ve kterých není nikdo přihlášený, tak jej navíc platí i z titulu tohoto přihlášení.</a:t>
            </a:r>
            <a:endParaRPr lang="cs-CZ"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38455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4C04D02A-E126-4EA9-9BB8-EEC86D175199}"/>
              </a:ext>
            </a:extLst>
          </p:cNvPr>
          <p:cNvSpPr/>
          <p:nvPr/>
        </p:nvSpPr>
        <p:spPr>
          <a:xfrm>
            <a:off x="1807307" y="828288"/>
            <a:ext cx="10073041" cy="5201424"/>
          </a:xfrm>
          <a:prstGeom prst="rect">
            <a:avLst/>
          </a:prstGeom>
        </p:spPr>
        <p:txBody>
          <a:bodyPr wrap="square">
            <a:spAutoFit/>
          </a:bodyPr>
          <a:lstStyle/>
          <a:p>
            <a:pPr lvl="0" algn="ctr">
              <a:spcBef>
                <a:spcPts val="1200"/>
              </a:spcBef>
            </a:pPr>
            <a:endParaRPr lang="cs-CZ" sz="2400" dirty="0">
              <a:latin typeface="Times New Roman" panose="02020603050405020304" pitchFamily="18" charset="0"/>
              <a:ea typeface="Times New Roman" panose="02020603050405020304" pitchFamily="18" charset="0"/>
            </a:endParaRPr>
          </a:p>
          <a:p>
            <a:pPr algn="just"/>
            <a:r>
              <a:rPr lang="cs-CZ" sz="2800" b="1" i="0" dirty="0">
                <a:solidFill>
                  <a:srgbClr val="FF8400"/>
                </a:solidFill>
                <a:effectLst/>
                <a:latin typeface="Arial" panose="020B0604020202020204" pitchFamily="34" charset="0"/>
              </a:rPr>
              <a:t>§ 1</a:t>
            </a:r>
          </a:p>
          <a:p>
            <a:pPr algn="just"/>
            <a:r>
              <a:rPr lang="cs-CZ" sz="2800" b="0" i="0" dirty="0">
                <a:solidFill>
                  <a:srgbClr val="000000"/>
                </a:solidFill>
                <a:effectLst/>
                <a:latin typeface="Arial" panose="020B0604020202020204" pitchFamily="34" charset="0"/>
              </a:rPr>
              <a:t>Obec může zavést tyto místní poplatky (dále jen "poplatky")</a:t>
            </a:r>
          </a:p>
          <a:p>
            <a:pPr algn="just"/>
            <a:r>
              <a:rPr lang="cs-CZ" sz="2800" b="1" i="0" dirty="0">
                <a:solidFill>
                  <a:srgbClr val="FF0000"/>
                </a:solidFill>
                <a:effectLst/>
                <a:latin typeface="Arial" panose="020B0604020202020204" pitchFamily="34" charset="0"/>
              </a:rPr>
              <a:t>a)</a:t>
            </a:r>
            <a:r>
              <a:rPr lang="cs-CZ" sz="2800" b="0" i="0" dirty="0">
                <a:solidFill>
                  <a:srgbClr val="FF0000"/>
                </a:solidFill>
                <a:effectLst/>
                <a:latin typeface="Arial" panose="020B0604020202020204" pitchFamily="34" charset="0"/>
              </a:rPr>
              <a:t> poplatek ze psů,</a:t>
            </a:r>
          </a:p>
          <a:p>
            <a:pPr algn="just"/>
            <a:r>
              <a:rPr lang="cs-CZ" sz="2800" b="1" i="0" dirty="0">
                <a:solidFill>
                  <a:schemeClr val="tx1"/>
                </a:solidFill>
                <a:effectLst/>
                <a:latin typeface="Arial" panose="020B0604020202020204" pitchFamily="34" charset="0"/>
              </a:rPr>
              <a:t>b)</a:t>
            </a:r>
            <a:r>
              <a:rPr lang="cs-CZ" sz="2800" b="0" i="0" dirty="0">
                <a:solidFill>
                  <a:schemeClr val="tx1"/>
                </a:solidFill>
                <a:effectLst/>
                <a:latin typeface="Arial" panose="020B0604020202020204" pitchFamily="34" charset="0"/>
              </a:rPr>
              <a:t> poplatek z pobytu,</a:t>
            </a:r>
          </a:p>
          <a:p>
            <a:pPr algn="just"/>
            <a:r>
              <a:rPr lang="cs-CZ" sz="2800" b="1" i="0" dirty="0">
                <a:solidFill>
                  <a:srgbClr val="000000"/>
                </a:solidFill>
                <a:effectLst/>
                <a:latin typeface="Arial" panose="020B0604020202020204" pitchFamily="34" charset="0"/>
              </a:rPr>
              <a:t>c)</a:t>
            </a:r>
            <a:r>
              <a:rPr lang="cs-CZ" sz="2800" b="0" i="0" dirty="0">
                <a:solidFill>
                  <a:srgbClr val="000000"/>
                </a:solidFill>
                <a:effectLst/>
                <a:latin typeface="Arial" panose="020B0604020202020204" pitchFamily="34" charset="0"/>
              </a:rPr>
              <a:t> poplatek za užívání veřejného prostranství,</a:t>
            </a:r>
          </a:p>
          <a:p>
            <a:pPr algn="just"/>
            <a:r>
              <a:rPr lang="cs-CZ" sz="2800" b="1" i="0" dirty="0">
                <a:solidFill>
                  <a:srgbClr val="000000"/>
                </a:solidFill>
                <a:effectLst/>
                <a:latin typeface="Arial" panose="020B0604020202020204" pitchFamily="34" charset="0"/>
              </a:rPr>
              <a:t>d)</a:t>
            </a:r>
            <a:r>
              <a:rPr lang="cs-CZ" sz="2800" b="0" i="0" dirty="0">
                <a:solidFill>
                  <a:srgbClr val="000000"/>
                </a:solidFill>
                <a:effectLst/>
                <a:latin typeface="Arial" panose="020B0604020202020204" pitchFamily="34" charset="0"/>
              </a:rPr>
              <a:t> poplatek ze vstupného,</a:t>
            </a:r>
          </a:p>
          <a:p>
            <a:pPr algn="just"/>
            <a:r>
              <a:rPr lang="cs-CZ" sz="2800" b="1" i="0" dirty="0">
                <a:solidFill>
                  <a:srgbClr val="000000"/>
                </a:solidFill>
                <a:effectLst/>
                <a:latin typeface="Arial" panose="020B0604020202020204" pitchFamily="34" charset="0"/>
              </a:rPr>
              <a:t>e)</a:t>
            </a:r>
            <a:r>
              <a:rPr lang="cs-CZ" sz="2800" b="0" i="0" dirty="0">
                <a:solidFill>
                  <a:srgbClr val="000000"/>
                </a:solidFill>
                <a:effectLst/>
                <a:latin typeface="Arial" panose="020B0604020202020204" pitchFamily="34" charset="0"/>
              </a:rPr>
              <a:t> poplatek za povolení k vjezdu s motorovým vozidlem do vybraných míst a částí měst,</a:t>
            </a:r>
          </a:p>
          <a:p>
            <a:pPr algn="just"/>
            <a:r>
              <a:rPr lang="cs-CZ" sz="2800" b="1" i="0" dirty="0">
                <a:solidFill>
                  <a:srgbClr val="000000"/>
                </a:solidFill>
                <a:effectLst/>
                <a:latin typeface="Arial" panose="020B0604020202020204" pitchFamily="34" charset="0"/>
              </a:rPr>
              <a:t>f)</a:t>
            </a:r>
            <a:r>
              <a:rPr lang="cs-CZ" sz="2800" b="0" i="0" dirty="0">
                <a:solidFill>
                  <a:srgbClr val="000000"/>
                </a:solidFill>
                <a:effectLst/>
                <a:latin typeface="Arial" panose="020B0604020202020204" pitchFamily="34" charset="0"/>
              </a:rPr>
              <a:t> poplatek za zhodnocení stavebního pozemku možností jeho připojení na stavbu vodovodu nebo kanalizace,</a:t>
            </a:r>
          </a:p>
          <a:p>
            <a:pPr algn="just"/>
            <a:r>
              <a:rPr lang="cs-CZ" sz="2800" b="1" i="0" dirty="0">
                <a:solidFill>
                  <a:srgbClr val="FF0000"/>
                </a:solidFill>
                <a:effectLst/>
                <a:latin typeface="Arial" panose="020B0604020202020204" pitchFamily="34" charset="0"/>
              </a:rPr>
              <a:t>g)</a:t>
            </a:r>
            <a:r>
              <a:rPr lang="cs-CZ" sz="2800" b="0" i="0" dirty="0">
                <a:solidFill>
                  <a:srgbClr val="FF0000"/>
                </a:solidFill>
                <a:effectLst/>
                <a:latin typeface="Arial" panose="020B0604020202020204" pitchFamily="34" charset="0"/>
              </a:rPr>
              <a:t> poplatky za komunální odpad.</a:t>
            </a:r>
          </a:p>
        </p:txBody>
      </p:sp>
    </p:spTree>
    <p:extLst>
      <p:ext uri="{BB962C8B-B14F-4D97-AF65-F5344CB8AC3E}">
        <p14:creationId xmlns:p14="http://schemas.microsoft.com/office/powerpoint/2010/main" val="26439494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5DF90224-1FF2-4418-B6AF-3625E02CA3CB}"/>
              </a:ext>
            </a:extLst>
          </p:cNvPr>
          <p:cNvSpPr/>
          <p:nvPr/>
        </p:nvSpPr>
        <p:spPr>
          <a:xfrm>
            <a:off x="819509" y="319227"/>
            <a:ext cx="11372490" cy="4170372"/>
          </a:xfrm>
          <a:prstGeom prst="rect">
            <a:avLst/>
          </a:prstGeom>
        </p:spPr>
        <p:txBody>
          <a:bodyPr wrap="square">
            <a:spAutoFit/>
          </a:bodyPr>
          <a:lstStyle/>
          <a:p>
            <a:pPr algn="ctr">
              <a:spcBef>
                <a:spcPts val="600"/>
              </a:spcBef>
              <a:spcAft>
                <a:spcPts val="600"/>
              </a:spcAft>
            </a:pPr>
            <a:r>
              <a:rPr lang="cs-CZ" sz="2400" b="1" dirty="0">
                <a:effectLst/>
                <a:latin typeface="Arial" panose="020B0604020202020204" pitchFamily="34" charset="0"/>
                <a:ea typeface="Times New Roman" panose="02020603050405020304" pitchFamily="18" charset="0"/>
              </a:rPr>
              <a:t>§ 10f</a:t>
            </a:r>
            <a:endParaRPr lang="cs-CZ" sz="2400" dirty="0">
              <a:effectLst/>
              <a:latin typeface="Times New Roman" panose="02020603050405020304" pitchFamily="18" charset="0"/>
              <a:ea typeface="Times New Roman" panose="02020603050405020304" pitchFamily="18" charset="0"/>
            </a:endParaRPr>
          </a:p>
          <a:p>
            <a:pPr algn="ctr">
              <a:spcBef>
                <a:spcPts val="600"/>
              </a:spcBef>
              <a:spcAft>
                <a:spcPts val="600"/>
              </a:spcAft>
            </a:pPr>
            <a:r>
              <a:rPr lang="cs-CZ" sz="2400" b="1" dirty="0">
                <a:effectLst/>
                <a:latin typeface="Arial" panose="020B0604020202020204" pitchFamily="34" charset="0"/>
                <a:ea typeface="Calibri" panose="020F0502020204030204" pitchFamily="34" charset="0"/>
              </a:rPr>
              <a:t>Předmět poplatku</a:t>
            </a:r>
            <a:endParaRPr lang="cs-CZ" sz="2400" b="1" dirty="0">
              <a:effectLst/>
              <a:latin typeface="Times New Roman" panose="02020603050405020304" pitchFamily="18" charset="0"/>
              <a:ea typeface="Calibri" panose="020F0502020204030204" pitchFamily="34" charset="0"/>
            </a:endParaRPr>
          </a:p>
          <a:p>
            <a:pPr indent="450215" algn="just">
              <a:spcBef>
                <a:spcPts val="1200"/>
              </a:spcBef>
            </a:pPr>
            <a:r>
              <a:rPr lang="cs-CZ" sz="2400" b="1" dirty="0">
                <a:effectLst/>
                <a:latin typeface="Arial" panose="020B0604020202020204" pitchFamily="34" charset="0"/>
                <a:ea typeface="Times New Roman" panose="02020603050405020304" pitchFamily="18" charset="0"/>
              </a:rPr>
              <a:t>Předmětem poplatku za obecní systém odpadového hospodářství je jednotlivá možnost využívat obecní systém odpadového hospodářství, která je dána</a:t>
            </a:r>
            <a:endParaRPr lang="cs-CZ" sz="2400" dirty="0">
              <a:effectLst/>
              <a:latin typeface="Times New Roman" panose="02020603050405020304" pitchFamily="18" charset="0"/>
              <a:ea typeface="Times New Roman" panose="02020603050405020304" pitchFamily="18" charset="0"/>
            </a:endParaRPr>
          </a:p>
          <a:p>
            <a:pPr marL="742950" lvl="1" indent="-285750" algn="just">
              <a:buFont typeface="+mj-lt"/>
              <a:buAutoNum type="alphaLcParenR"/>
              <a:tabLst>
                <a:tab pos="269875" algn="l"/>
              </a:tabLst>
            </a:pPr>
            <a:r>
              <a:rPr lang="cs-CZ" sz="2400" b="1" dirty="0">
                <a:effectLst/>
                <a:latin typeface="Arial" panose="020B0604020202020204" pitchFamily="34" charset="0"/>
                <a:ea typeface="Calibri" panose="020F0502020204030204" pitchFamily="34" charset="0"/>
              </a:rPr>
              <a:t>přihlášením v této obci,</a:t>
            </a:r>
          </a:p>
          <a:p>
            <a:pPr marL="742950" lvl="1" indent="-285750" algn="just">
              <a:buFont typeface="+mj-lt"/>
              <a:buAutoNum type="alphaLcParenR"/>
              <a:tabLst>
                <a:tab pos="269875" algn="l"/>
              </a:tabLst>
            </a:pPr>
            <a:r>
              <a:rPr lang="cs-CZ" sz="2400" b="1" dirty="0">
                <a:effectLst/>
                <a:latin typeface="Arial" panose="020B0604020202020204" pitchFamily="34" charset="0"/>
                <a:ea typeface="Calibri" panose="020F0502020204030204" pitchFamily="34" charset="0"/>
              </a:rPr>
              <a:t>vlastnictvím jednotlivé nemovité věci zahrnující byt, rodinný dům nebo stavbu pro rodinnou rekreaci, ve které není přihlášená žádná fyzická osoba a která se nachází na území této obce.</a:t>
            </a:r>
            <a:endParaRPr lang="cs-CZ" sz="3200" b="1" dirty="0">
              <a:effectLst/>
              <a:latin typeface="Times New Roman" panose="02020603050405020304" pitchFamily="18" charset="0"/>
              <a:ea typeface="Calibri" panose="020F0502020204030204" pitchFamily="34" charset="0"/>
            </a:endParaRPr>
          </a:p>
          <a:p>
            <a:pPr algn="just"/>
            <a:endParaRPr lang="cs-CZ" sz="2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9761247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Shape 599"/>
          <p:cNvSpPr/>
          <p:nvPr/>
        </p:nvSpPr>
        <p:spPr>
          <a:xfrm>
            <a:off x="772254" y="110080"/>
            <a:ext cx="10905067" cy="6747920"/>
          </a:xfrm>
          <a:prstGeom prst="rect">
            <a:avLst/>
          </a:prstGeom>
          <a:noFill/>
          <a:ln>
            <a:noFill/>
          </a:ln>
        </p:spPr>
        <p:txBody>
          <a:bodyPr spcFirstLastPara="1" wrap="square" lIns="91425" tIns="45700" rIns="91425" bIns="45700" anchor="t" anchorCtr="0">
            <a:noAutofit/>
          </a:bodyPr>
          <a:lstStyle/>
          <a:p>
            <a:pPr algn="just">
              <a:lnSpc>
                <a:spcPct val="115000"/>
              </a:lnSpc>
              <a:spcAft>
                <a:spcPts val="1000"/>
              </a:spcAft>
            </a:pPr>
            <a:r>
              <a:rPr lang="cs-CZ" sz="2800" dirty="0">
                <a:effectLst/>
                <a:latin typeface="Arial" panose="020B0604020202020204" pitchFamily="34" charset="0"/>
                <a:ea typeface="Calibri" panose="020F0502020204030204" pitchFamily="34" charset="0"/>
                <a:cs typeface="Times New Roman" panose="02020603050405020304" pitchFamily="18" charset="0"/>
              </a:rPr>
              <a:t>Předmětem poplatku za obecní systém odpadového hospodářství je skutečnost, že má poplatník v obci možnost využívat obecní systém  odpadového hospodářství podle ustanovení § 59 a 60 zákona o odpadech, tedy že obec takový systém zavedla a provozuje ho.</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cs-CZ" sz="2800" dirty="0">
                <a:effectLst/>
                <a:latin typeface="Arial" panose="020B0604020202020204" pitchFamily="34" charset="0"/>
                <a:ea typeface="Calibri" panose="020F0502020204030204" pitchFamily="34" charset="0"/>
                <a:cs typeface="Times New Roman" panose="02020603050405020304" pitchFamily="18" charset="0"/>
              </a:rPr>
              <a:t>Předmět poplatku za obecní systém odpadového hospodářství se skládá ze dvou samostatně uplatňovaných dílčích předmětů.</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cs-CZ" sz="2800" dirty="0">
                <a:effectLst/>
                <a:latin typeface="Arial" panose="020B0604020202020204" pitchFamily="34" charset="0"/>
                <a:ea typeface="Calibri" panose="020F0502020204030204" pitchFamily="34" charset="0"/>
                <a:cs typeface="Times New Roman" panose="02020603050405020304" pitchFamily="18" charset="0"/>
              </a:rPr>
              <a:t>Dílčí předmět podle písm. a) naplní fyzická osoba, která je v obci přihlášená. Jedna fyzická osoba může tento dílčí předmět naplnit nejvýše jednou, protože může být přihlášená pouze v jedné obci.</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C752AEC6-EAF8-435C-9E46-1CDBF1F04787}"/>
              </a:ext>
            </a:extLst>
          </p:cNvPr>
          <p:cNvSpPr/>
          <p:nvPr/>
        </p:nvSpPr>
        <p:spPr>
          <a:xfrm>
            <a:off x="1077030" y="216518"/>
            <a:ext cx="10812377" cy="6424964"/>
          </a:xfrm>
          <a:prstGeom prst="rect">
            <a:avLst/>
          </a:prstGeom>
        </p:spPr>
        <p:txBody>
          <a:bodyPr wrap="square">
            <a:spAutoFit/>
          </a:bodyPr>
          <a:lstStyle/>
          <a:p>
            <a:pPr algn="just">
              <a:lnSpc>
                <a:spcPct val="115000"/>
              </a:lnSpc>
              <a:spcAft>
                <a:spcPts val="1000"/>
              </a:spcAft>
            </a:pPr>
            <a:r>
              <a:rPr lang="cs-CZ" sz="2200" dirty="0">
                <a:effectLst/>
                <a:latin typeface="Arial" panose="020B0604020202020204" pitchFamily="34" charset="0"/>
                <a:ea typeface="Calibri" panose="020F0502020204030204" pitchFamily="34" charset="0"/>
                <a:cs typeface="Times New Roman" panose="02020603050405020304" pitchFamily="18" charset="0"/>
              </a:rPr>
              <a:t>Dílčí předmět podle písm. b) naplní kdokoliv, tedy jak fyzická osoba, tak nově i právnická osoba či svěřenský či jiný fond, pokud vlastní nemovitou věc zahrnující byt, rodinný dům nebo stavbu pro rodinnou rekreaci, ve které není přihlášena žádná fyzická osoba. Na rozdíl od dílčího předmětu poplatku podle písm. a) není opodstatněné rozlišovat druh právní osobnosti poplatníka, tedy poplatek vázat na to, zda bude poplatníkem fyzická osoba, právnická osoba nebo svěřenský či jiný fond, protože možnost poplatníka využívat obecní systém odpadového hospodářství se váže na nemovitou věc zahrnující byt, rodinný dům nebo stavbu pro rodinnou rekreaci. Tato nemovitá věc může sloužit k bydlení či k rodinné rekreaci, tedy k činnostem, při kterých vzniká komunální odpad. Tento dílčí předmět osoba nebo svěřenský či jiný fond naplní tolikrát, kolik má v obci nemovitých věcí zahrnujících byt, rodinný dům nebo stavbu pro rodinnou rekreaci, ve kterých není přihlášena žádná fyzická osoba.</a:t>
            </a: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cs-CZ" sz="2200" dirty="0">
                <a:effectLst/>
                <a:latin typeface="Arial" panose="020B0604020202020204" pitchFamily="34" charset="0"/>
                <a:ea typeface="Calibri" panose="020F0502020204030204" pitchFamily="34" charset="0"/>
                <a:cs typeface="Times New Roman" panose="02020603050405020304" pitchFamily="18" charset="0"/>
              </a:rPr>
              <a:t>Pro naplnění předmětu poplatku postačí, když rozhodná skutečnost nastane byť v jednom dni poplatkového období. Případné korekce jsou pak obsaženy v ustanovení o výši poplatku (§ 10h odst. 2 a 3).</a:t>
            </a: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055543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Shape 584"/>
          <p:cNvSpPr txBox="1"/>
          <p:nvPr/>
        </p:nvSpPr>
        <p:spPr>
          <a:xfrm>
            <a:off x="729842" y="226503"/>
            <a:ext cx="11309757" cy="6403980"/>
          </a:xfrm>
          <a:prstGeom prst="rect">
            <a:avLst/>
          </a:prstGeom>
          <a:noFill/>
          <a:ln>
            <a:noFill/>
          </a:ln>
        </p:spPr>
        <p:txBody>
          <a:bodyPr spcFirstLastPara="1" wrap="square" lIns="91425" tIns="45700" rIns="91425" bIns="45700" anchor="t" anchorCtr="0">
            <a:noAutofit/>
          </a:bodyPr>
          <a:lstStyle/>
          <a:p>
            <a:pPr algn="ctr">
              <a:spcBef>
                <a:spcPts val="1200"/>
              </a:spcBef>
              <a:spcAft>
                <a:spcPts val="600"/>
              </a:spcAft>
            </a:pPr>
            <a:r>
              <a:rPr lang="cs-CZ" sz="2200" b="1" dirty="0">
                <a:effectLst/>
                <a:latin typeface="Arial" panose="020B0604020202020204" pitchFamily="34" charset="0"/>
                <a:ea typeface="Times New Roman" panose="02020603050405020304" pitchFamily="18" charset="0"/>
              </a:rPr>
              <a:t>§ 10g</a:t>
            </a:r>
            <a:endParaRPr lang="cs-CZ" sz="2200" dirty="0">
              <a:effectLst/>
              <a:latin typeface="Times New Roman" panose="02020603050405020304" pitchFamily="18" charset="0"/>
              <a:ea typeface="Times New Roman" panose="02020603050405020304" pitchFamily="18" charset="0"/>
            </a:endParaRPr>
          </a:p>
          <a:p>
            <a:pPr algn="ctr">
              <a:spcBef>
                <a:spcPts val="1200"/>
              </a:spcBef>
              <a:spcAft>
                <a:spcPts val="600"/>
              </a:spcAft>
            </a:pPr>
            <a:r>
              <a:rPr lang="cs-CZ" sz="2200" b="1" dirty="0">
                <a:effectLst/>
                <a:latin typeface="Arial" panose="020B0604020202020204" pitchFamily="34" charset="0"/>
                <a:ea typeface="Times New Roman" panose="02020603050405020304" pitchFamily="18" charset="0"/>
              </a:rPr>
              <a:t>Osvobození od poplatku</a:t>
            </a:r>
            <a:endParaRPr lang="cs-CZ" sz="2200" b="1" dirty="0">
              <a:effectLst/>
              <a:latin typeface="Times New Roman" panose="02020603050405020304" pitchFamily="18" charset="0"/>
              <a:ea typeface="Times New Roman" panose="02020603050405020304" pitchFamily="18" charset="0"/>
            </a:endParaRPr>
          </a:p>
          <a:p>
            <a:pPr indent="270510" algn="just">
              <a:spcBef>
                <a:spcPts val="600"/>
              </a:spcBef>
              <a:spcAft>
                <a:spcPts val="600"/>
              </a:spcAft>
              <a:tabLst>
                <a:tab pos="496570" algn="l"/>
                <a:tab pos="540385" algn="l"/>
                <a:tab pos="540385" algn="l"/>
              </a:tabLst>
            </a:pPr>
            <a:r>
              <a:rPr lang="cs-CZ" sz="2200" b="1" dirty="0">
                <a:effectLst/>
                <a:latin typeface="Arial" panose="020B0604020202020204" pitchFamily="34" charset="0"/>
                <a:ea typeface="Times New Roman" panose="02020603050405020304" pitchFamily="18" charset="0"/>
              </a:rPr>
              <a:t>Od poplatku za </a:t>
            </a:r>
            <a:r>
              <a:rPr lang="cs-CZ" sz="2200" b="1" u="sng" dirty="0">
                <a:effectLst/>
                <a:latin typeface="Arial" panose="020B0604020202020204" pitchFamily="34" charset="0"/>
                <a:ea typeface="Times New Roman" panose="02020603050405020304" pitchFamily="18" charset="0"/>
              </a:rPr>
              <a:t>obecní systém odpadového hospodářství </a:t>
            </a:r>
            <a:r>
              <a:rPr lang="cs-CZ" sz="2200" b="1" dirty="0">
                <a:effectLst/>
                <a:latin typeface="Arial" panose="020B0604020202020204" pitchFamily="34" charset="0"/>
                <a:ea typeface="Times New Roman" panose="02020603050405020304" pitchFamily="18" charset="0"/>
              </a:rPr>
              <a:t>je </a:t>
            </a:r>
            <a:r>
              <a:rPr lang="cs-CZ" sz="2200" b="1" u="sng" dirty="0">
                <a:effectLst/>
                <a:latin typeface="Arial" panose="020B0604020202020204" pitchFamily="34" charset="0"/>
                <a:ea typeface="Times New Roman" panose="02020603050405020304" pitchFamily="18" charset="0"/>
              </a:rPr>
              <a:t>osvobozena</a:t>
            </a:r>
            <a:r>
              <a:rPr lang="cs-CZ" sz="2200" b="1" dirty="0">
                <a:effectLst/>
                <a:latin typeface="Arial" panose="020B0604020202020204" pitchFamily="34" charset="0"/>
                <a:ea typeface="Times New Roman" panose="02020603050405020304" pitchFamily="18" charset="0"/>
              </a:rPr>
              <a:t> osoba, které poplatková povinnost vznikla </a:t>
            </a:r>
            <a:r>
              <a:rPr lang="cs-CZ" sz="2200" b="1" u="sng" dirty="0">
                <a:effectLst/>
                <a:latin typeface="Arial" panose="020B0604020202020204" pitchFamily="34" charset="0"/>
                <a:ea typeface="Times New Roman" panose="02020603050405020304" pitchFamily="18" charset="0"/>
              </a:rPr>
              <a:t>z důvodu přihlášení </a:t>
            </a:r>
            <a:r>
              <a:rPr lang="cs-CZ" sz="2200" b="1" dirty="0">
                <a:effectLst/>
                <a:latin typeface="Arial" panose="020B0604020202020204" pitchFamily="34" charset="0"/>
                <a:ea typeface="Times New Roman" panose="02020603050405020304" pitchFamily="18" charset="0"/>
              </a:rPr>
              <a:t>v obci a která je</a:t>
            </a:r>
            <a:endParaRPr lang="cs-CZ" sz="2200" dirty="0">
              <a:effectLst/>
              <a:latin typeface="Times New Roman" panose="02020603050405020304" pitchFamily="18" charset="0"/>
              <a:ea typeface="Times New Roman" panose="02020603050405020304" pitchFamily="18" charset="0"/>
            </a:endParaRPr>
          </a:p>
          <a:p>
            <a:pPr marL="742950" lvl="1" indent="-285750" algn="just">
              <a:buFont typeface="+mj-lt"/>
              <a:buAutoNum type="alphaLcParenR"/>
              <a:tabLst>
                <a:tab pos="269875" algn="l"/>
              </a:tabLst>
            </a:pPr>
            <a:r>
              <a:rPr lang="cs-CZ" sz="2200" b="1" dirty="0">
                <a:effectLst/>
                <a:latin typeface="Arial" panose="020B0604020202020204" pitchFamily="34" charset="0"/>
                <a:ea typeface="Calibri" panose="020F0502020204030204" pitchFamily="34" charset="0"/>
              </a:rPr>
              <a:t>poplatníkem poplatku za odkládání komunálního odpadu z nemovité věci v jiné obci a má v této jiné obci bydliště,</a:t>
            </a:r>
            <a:endParaRPr lang="cs-CZ" sz="2200" dirty="0">
              <a:effectLst/>
              <a:latin typeface="Times New Roman" panose="02020603050405020304" pitchFamily="18" charset="0"/>
              <a:ea typeface="Calibri" panose="020F0502020204030204" pitchFamily="34" charset="0"/>
            </a:endParaRPr>
          </a:p>
          <a:p>
            <a:pPr marL="742950" lvl="1" indent="-285750" algn="just">
              <a:buFont typeface="+mj-lt"/>
              <a:buAutoNum type="alphaLcParenR"/>
              <a:tabLst>
                <a:tab pos="269875" algn="l"/>
              </a:tabLst>
            </a:pPr>
            <a:r>
              <a:rPr lang="cs-CZ" sz="2200" b="1" dirty="0">
                <a:effectLst/>
                <a:latin typeface="Arial" panose="020B0604020202020204" pitchFamily="34" charset="0"/>
                <a:ea typeface="Calibri" panose="020F0502020204030204" pitchFamily="34" charset="0"/>
              </a:rPr>
              <a:t>umístěna do dětského domova pro děti do 3 let věku, školského zařízení pro výkon ústavní nebo ochranné výchovy nebo školského zařízení pro preventivně výchovnou péči na základě rozhodnutí soudu nebo smlouvy,</a:t>
            </a:r>
            <a:endParaRPr lang="cs-CZ" sz="2200" dirty="0">
              <a:effectLst/>
              <a:latin typeface="Times New Roman" panose="02020603050405020304" pitchFamily="18" charset="0"/>
              <a:ea typeface="Calibri" panose="020F0502020204030204" pitchFamily="34" charset="0"/>
            </a:endParaRPr>
          </a:p>
          <a:p>
            <a:pPr marL="742950" lvl="1" indent="-285750" algn="just">
              <a:buFont typeface="+mj-lt"/>
              <a:buAutoNum type="alphaLcParenR"/>
              <a:tabLst>
                <a:tab pos="269875" algn="l"/>
              </a:tabLst>
            </a:pPr>
            <a:r>
              <a:rPr lang="cs-CZ" sz="2200" b="1" dirty="0">
                <a:effectLst/>
                <a:latin typeface="Arial" panose="020B0604020202020204" pitchFamily="34" charset="0"/>
                <a:ea typeface="Calibri" panose="020F0502020204030204" pitchFamily="34" charset="0"/>
              </a:rPr>
              <a:t>umístěna do zařízení pro děti vyžadující okamžitou pomoc na základě rozhodnutí soudu, na žádost obecního úřadu obce s rozšířenou působností, zákonného zástupce dítěte nebo nezletilého,</a:t>
            </a:r>
            <a:endParaRPr lang="cs-CZ" sz="2200" dirty="0">
              <a:effectLst/>
              <a:latin typeface="Times New Roman" panose="02020603050405020304" pitchFamily="18" charset="0"/>
              <a:ea typeface="Calibri" panose="020F0502020204030204" pitchFamily="34" charset="0"/>
            </a:endParaRPr>
          </a:p>
          <a:p>
            <a:pPr marL="742950" lvl="1" indent="-285750" algn="just">
              <a:buFont typeface="+mj-lt"/>
              <a:buAutoNum type="alphaLcParenR"/>
              <a:tabLst>
                <a:tab pos="269875" algn="l"/>
              </a:tabLst>
            </a:pPr>
            <a:r>
              <a:rPr lang="cs-CZ" sz="2200" b="1" dirty="0">
                <a:effectLst/>
                <a:latin typeface="Arial" panose="020B0604020202020204" pitchFamily="34" charset="0"/>
                <a:ea typeface="Calibri" panose="020F0502020204030204" pitchFamily="34" charset="0"/>
              </a:rPr>
              <a:t>umístěna v domově pro osoby se zdravotním postižením, domově pro seniory, domově se zvláštním režimem nebo v chráněném bydlení, nebo</a:t>
            </a:r>
            <a:endParaRPr lang="cs-CZ" sz="2200" dirty="0">
              <a:effectLst/>
              <a:latin typeface="Times New Roman" panose="02020603050405020304" pitchFamily="18" charset="0"/>
              <a:ea typeface="Calibri" panose="020F0502020204030204" pitchFamily="34" charset="0"/>
            </a:endParaRPr>
          </a:p>
          <a:p>
            <a:pPr marL="742950" lvl="1" indent="-285750" algn="just">
              <a:buFont typeface="+mj-lt"/>
              <a:buAutoNum type="alphaLcParenR"/>
              <a:tabLst>
                <a:tab pos="269875" algn="l"/>
              </a:tabLst>
            </a:pPr>
            <a:r>
              <a:rPr lang="cs-CZ" sz="2200" b="1" dirty="0">
                <a:effectLst/>
                <a:latin typeface="Arial" panose="020B0604020202020204" pitchFamily="34" charset="0"/>
                <a:ea typeface="Calibri" panose="020F0502020204030204" pitchFamily="34" charset="0"/>
              </a:rPr>
              <a:t>na základě zákona omezena na osobní svobodě s výjimkou osoby vykonávající trest domácího vězení.</a:t>
            </a:r>
            <a:endParaRPr lang="cs-CZ" sz="2200" dirty="0">
              <a:effectLst/>
              <a:latin typeface="Times New Roman" panose="02020603050405020304" pitchFamily="18" charset="0"/>
              <a:ea typeface="Calibri" panose="020F0502020204030204" pitchFamily="34" charset="0"/>
            </a:endParaRPr>
          </a:p>
          <a:p>
            <a:pPr algn="ctr">
              <a:spcBef>
                <a:spcPts val="600"/>
              </a:spcBef>
            </a:pPr>
            <a:r>
              <a:rPr lang="cs-CZ" sz="1100" b="1" dirty="0">
                <a:effectLst/>
                <a:latin typeface="Arial" panose="020B0604020202020204" pitchFamily="34" charset="0"/>
                <a:ea typeface="Times New Roman" panose="02020603050405020304" pitchFamily="18" charset="0"/>
              </a:rPr>
              <a:t> </a:t>
            </a:r>
            <a:endParaRPr lang="cs-CZ" sz="1200" dirty="0">
              <a:effectLst/>
              <a:latin typeface="Times New Roman" panose="02020603050405020304" pitchFamily="18" charset="0"/>
              <a:ea typeface="Times New Roman" panose="02020603050405020304" pitchFamily="18" charset="0"/>
            </a:endParaRPr>
          </a:p>
        </p:txBody>
      </p:sp>
    </p:spTree>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Shape 589"/>
          <p:cNvSpPr txBox="1"/>
          <p:nvPr/>
        </p:nvSpPr>
        <p:spPr>
          <a:xfrm>
            <a:off x="864066" y="243281"/>
            <a:ext cx="11074399" cy="6691062"/>
          </a:xfrm>
          <a:prstGeom prst="rect">
            <a:avLst/>
          </a:prstGeom>
          <a:noFill/>
          <a:ln>
            <a:noFill/>
          </a:ln>
        </p:spPr>
        <p:txBody>
          <a:bodyPr spcFirstLastPara="1" wrap="square" lIns="91425" tIns="45700" rIns="91425" bIns="45700" anchor="t" anchorCtr="0">
            <a:noAutofit/>
          </a:bodyPr>
          <a:lstStyle/>
          <a:p>
            <a:pPr algn="just">
              <a:lnSpc>
                <a:spcPct val="115000"/>
              </a:lnSpc>
              <a:spcAft>
                <a:spcPts val="1000"/>
              </a:spcAft>
            </a:pPr>
            <a:r>
              <a:rPr lang="cs-CZ" sz="2200" dirty="0">
                <a:effectLst/>
                <a:latin typeface="Arial" panose="020B0604020202020204" pitchFamily="34" charset="0"/>
                <a:ea typeface="Calibri" panose="020F0502020204030204" pitchFamily="34" charset="0"/>
                <a:cs typeface="Times New Roman" panose="02020603050405020304" pitchFamily="18" charset="0"/>
              </a:rPr>
              <a:t>Navrhuje se osvobození od tohoto poplatku, a to buď v případě, kdy </a:t>
            </a:r>
            <a:r>
              <a:rPr lang="cs-CZ" sz="2200" u="sng" dirty="0">
                <a:effectLst/>
                <a:latin typeface="Arial" panose="020B0604020202020204" pitchFamily="34" charset="0"/>
                <a:ea typeface="Calibri" panose="020F0502020204030204" pitchFamily="34" charset="0"/>
                <a:cs typeface="Times New Roman" panose="02020603050405020304" pitchFamily="18" charset="0"/>
              </a:rPr>
              <a:t>daná fyzická osoba ve skutečnosti bydlí v jiné obci, ve které je poplatníkem poplatku za odkládání komunálního odpadu z nemovité věci </a:t>
            </a:r>
            <a:r>
              <a:rPr lang="cs-CZ" sz="2200" dirty="0">
                <a:effectLst/>
                <a:latin typeface="Arial" panose="020B0604020202020204" pitchFamily="34" charset="0"/>
                <a:ea typeface="Calibri" panose="020F0502020204030204" pitchFamily="34" charset="0"/>
                <a:cs typeface="Times New Roman" panose="02020603050405020304" pitchFamily="18" charset="0"/>
              </a:rPr>
              <a:t>(z povahy věci nemůže být tato osoba v jiné obci poplatníkem poplatku za obecní systém odpadového hospodářství z titulu toho, že by v této jiné obci byla také přihlášena) nebo v případě, kdy je tato osoba umístěna ve zvláštním zařízení (jde zejména o děti, seniory a o osoby se zdravotním postižením). Dále se osvobození rozšiřuje na osoby, které jsou na základě zákona omezeny na osobní svobodě, a to proto, že se jedná o osoby, kterým z důvodu umístění do příslušných zařízení je ve své podstatě znemožněno užívat obecní systém odpadového hospodářství, který na svém území obec zavedla.</a:t>
            </a: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cs-CZ" sz="2200" b="1" dirty="0">
                <a:effectLst/>
                <a:latin typeface="Arial" panose="020B0604020202020204" pitchFamily="34" charset="0"/>
                <a:ea typeface="Calibri" panose="020F0502020204030204" pitchFamily="34" charset="0"/>
                <a:cs typeface="Times New Roman" panose="02020603050405020304" pitchFamily="18" charset="0"/>
              </a:rPr>
              <a:t>Navržené osvobození se uplatní pouze pro dílčí předmět poplatku podle § 10f písm. a), tedy dílčí předmět naplněný z titulu přihlášení v obci, protože se vztahuje k osobě produkující komunální odpad. Není proto zavedeno osvobození ve vztahu k vlastníkům nemovitých věcí zahrnujících byt, rodinný dům nebo stavbu pro rodinnou rekreaci, ve kterých není přihlášená žádná fyzická osoba.</a:t>
            </a:r>
            <a:endParaRPr lang="cs-CZ" sz="22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Shape 594"/>
          <p:cNvSpPr txBox="1"/>
          <p:nvPr/>
        </p:nvSpPr>
        <p:spPr>
          <a:xfrm>
            <a:off x="671120" y="310393"/>
            <a:ext cx="11368480" cy="6320090"/>
          </a:xfrm>
          <a:prstGeom prst="rect">
            <a:avLst/>
          </a:prstGeom>
          <a:noFill/>
          <a:ln>
            <a:noFill/>
          </a:ln>
        </p:spPr>
        <p:txBody>
          <a:bodyPr spcFirstLastPara="1" wrap="square" lIns="91425" tIns="45700" rIns="91425" bIns="45700" anchor="t" anchorCtr="0">
            <a:noAutofit/>
          </a:bodyPr>
          <a:lstStyle/>
          <a:p>
            <a:pPr algn="just">
              <a:lnSpc>
                <a:spcPct val="115000"/>
              </a:lnSpc>
              <a:spcAft>
                <a:spcPts val="1000"/>
              </a:spcAft>
            </a:pPr>
            <a:r>
              <a:rPr lang="cs-CZ" sz="2200" dirty="0">
                <a:effectLst/>
                <a:latin typeface="Arial" panose="020B0604020202020204" pitchFamily="34" charset="0"/>
                <a:ea typeface="Calibri" panose="020F0502020204030204" pitchFamily="34" charset="0"/>
                <a:cs typeface="Times New Roman" panose="02020603050405020304" pitchFamily="18" charset="0"/>
              </a:rPr>
              <a:t>Osvobození podle odstavce 1 písm. a) se uplatní na poplatníky, kteří jsou poplatníky poplatku za obecní systém odpadového hospodářství v obci, kde jsou přihlášeni (srov. § 10e), ale mají bydliště v jiné obci, kde platí poplatek za odkládání komunálního odpadu z nemovité věci. </a:t>
            </a: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cs-CZ" sz="2200" dirty="0">
                <a:effectLst/>
                <a:latin typeface="Arial" panose="020B0604020202020204" pitchFamily="34" charset="0"/>
                <a:ea typeface="Calibri" panose="020F0502020204030204" pitchFamily="34" charset="0"/>
                <a:cs typeface="Times New Roman" panose="02020603050405020304" pitchFamily="18" charset="0"/>
              </a:rPr>
              <a:t>Osvobození umístěných osob podle odstavce 1 písm. b) až d) se přebírá z dosavadní právní úpravy poplatku za provoz systému shromažďování, sběru, přepravy, třídění, využívání a odstraňování komunálních odpadů podle § 10b zákona o místních poplatcích. Pro vznik nároku na osvobození není rozhodné, ve které obci jsou fyzické osoby umístěny, mohou tedy být umístěny kdekoliv, tedy i na území obce, ve které jsou přihlášeny.</a:t>
            </a: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cs-CZ" sz="2200" dirty="0">
                <a:effectLst/>
                <a:latin typeface="Arial" panose="020B0604020202020204" pitchFamily="34" charset="0"/>
                <a:ea typeface="Calibri" panose="020F0502020204030204" pitchFamily="34" charset="0"/>
                <a:cs typeface="Times New Roman" panose="02020603050405020304" pitchFamily="18" charset="0"/>
              </a:rPr>
              <a:t>Osvobození osob omezených na základě zákona na osobní svobodě podle odstavce 1 písm. e) se pak vztahuje zejména na osoby vazebně stíhané a odsouzené, vykonávající trest odnětí svobody.</a:t>
            </a: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cs-CZ" sz="2200" dirty="0">
                <a:effectLst/>
                <a:latin typeface="Arial" panose="020B0604020202020204" pitchFamily="34" charset="0"/>
                <a:ea typeface="Calibri" panose="020F0502020204030204" pitchFamily="34" charset="0"/>
                <a:cs typeface="Times New Roman" panose="02020603050405020304" pitchFamily="18" charset="0"/>
              </a:rPr>
              <a:t>Pro vznik nároku na osvobození je rozhodný stav na konci dílčího období, kterým je kalendářní měsíc (srov. § 10h a § 10o).</a:t>
            </a: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Shape 609"/>
          <p:cNvSpPr/>
          <p:nvPr/>
        </p:nvSpPr>
        <p:spPr>
          <a:xfrm>
            <a:off x="1322517" y="520689"/>
            <a:ext cx="10299032" cy="6186309"/>
          </a:xfrm>
          <a:prstGeom prst="rect">
            <a:avLst/>
          </a:prstGeom>
          <a:noFill/>
          <a:ln>
            <a:noFill/>
          </a:ln>
        </p:spPr>
        <p:txBody>
          <a:bodyPr spcFirstLastPara="1" wrap="square" lIns="91425" tIns="45700" rIns="91425" bIns="45700" anchor="t" anchorCtr="0">
            <a:noAutofit/>
          </a:bodyPr>
          <a:lstStyle/>
          <a:p>
            <a:pPr algn="ctr">
              <a:spcBef>
                <a:spcPts val="600"/>
              </a:spcBef>
              <a:spcAft>
                <a:spcPts val="600"/>
              </a:spcAft>
            </a:pPr>
            <a:r>
              <a:rPr lang="cs-CZ" sz="2200" b="1" dirty="0">
                <a:effectLst/>
                <a:latin typeface="Arial" panose="020B0604020202020204" pitchFamily="34" charset="0"/>
                <a:ea typeface="Times New Roman" panose="02020603050405020304" pitchFamily="18" charset="0"/>
              </a:rPr>
              <a:t>§ 10h</a:t>
            </a:r>
            <a:endParaRPr lang="cs-CZ" sz="2200" dirty="0">
              <a:effectLst/>
              <a:latin typeface="Times New Roman" panose="02020603050405020304" pitchFamily="18" charset="0"/>
              <a:ea typeface="Times New Roman" panose="02020603050405020304" pitchFamily="18" charset="0"/>
            </a:endParaRPr>
          </a:p>
          <a:p>
            <a:pPr algn="ctr">
              <a:spcBef>
                <a:spcPts val="600"/>
              </a:spcBef>
              <a:spcAft>
                <a:spcPts val="600"/>
              </a:spcAft>
            </a:pPr>
            <a:r>
              <a:rPr lang="cs-CZ" sz="2200" b="1" dirty="0">
                <a:effectLst/>
                <a:latin typeface="Arial" panose="020B0604020202020204" pitchFamily="34" charset="0"/>
                <a:ea typeface="Calibri" panose="020F0502020204030204" pitchFamily="34" charset="0"/>
              </a:rPr>
              <a:t>Výše poplatku</a:t>
            </a:r>
            <a:endParaRPr lang="cs-CZ" sz="2200" b="1" dirty="0">
              <a:effectLst/>
              <a:latin typeface="Times New Roman" panose="02020603050405020304" pitchFamily="18" charset="0"/>
              <a:ea typeface="Calibri" panose="020F0502020204030204" pitchFamily="34" charset="0"/>
            </a:endParaRPr>
          </a:p>
          <a:p>
            <a:pPr marL="342900" lvl="0" indent="-342900" algn="just">
              <a:buFont typeface="+mj-lt"/>
              <a:buAutoNum type="arabicParenBoth"/>
              <a:tabLst>
                <a:tab pos="496570" algn="l"/>
              </a:tabLst>
            </a:pPr>
            <a:r>
              <a:rPr lang="cs-CZ" sz="2200" b="1" dirty="0">
                <a:effectLst/>
                <a:latin typeface="Arial" panose="020B0604020202020204" pitchFamily="34" charset="0"/>
                <a:ea typeface="Calibri" panose="020F0502020204030204" pitchFamily="34" charset="0"/>
              </a:rPr>
              <a:t>Poplatek za obecní systém odpadového hospodářství činí nejvýše 1200 Kč.</a:t>
            </a:r>
          </a:p>
          <a:p>
            <a:pPr marL="342900" lvl="0" indent="-342900" algn="just">
              <a:buFont typeface="+mj-lt"/>
              <a:buAutoNum type="arabicParenBoth"/>
              <a:tabLst>
                <a:tab pos="496570" algn="l"/>
              </a:tabLst>
            </a:pPr>
            <a:r>
              <a:rPr lang="cs-CZ" sz="2200" b="1" dirty="0">
                <a:effectLst/>
                <a:latin typeface="Arial" panose="020B0604020202020204" pitchFamily="34" charset="0"/>
                <a:ea typeface="Calibri" panose="020F0502020204030204" pitchFamily="34" charset="0"/>
              </a:rPr>
              <a:t>Poplatek se v případě, že poplatková povinnost vznikla z důvodu přihlášení fyzické osoby v obci, snižuje o jednu dvanáctinu za každé dílčí období, na jehož konci</a:t>
            </a:r>
          </a:p>
          <a:p>
            <a:pPr algn="just"/>
            <a:r>
              <a:rPr lang="cs-CZ" sz="2200" b="1" dirty="0">
                <a:effectLst/>
                <a:latin typeface="Arial" panose="020B0604020202020204" pitchFamily="34" charset="0"/>
                <a:ea typeface="Calibri" panose="020F0502020204030204" pitchFamily="34" charset="0"/>
              </a:rPr>
              <a:t>a) není tato fyzická osoba přihlášena v obci, nebo</a:t>
            </a:r>
            <a:endParaRPr lang="cs-CZ" sz="2200" dirty="0">
              <a:effectLst/>
              <a:latin typeface="Times New Roman" panose="02020603050405020304" pitchFamily="18" charset="0"/>
              <a:ea typeface="Calibri" panose="020F0502020204030204" pitchFamily="34" charset="0"/>
            </a:endParaRPr>
          </a:p>
          <a:p>
            <a:pPr algn="just">
              <a:spcAft>
                <a:spcPts val="600"/>
              </a:spcAft>
            </a:pPr>
            <a:r>
              <a:rPr lang="cs-CZ" sz="2200" b="1" dirty="0">
                <a:effectLst/>
                <a:latin typeface="Arial" panose="020B0604020202020204" pitchFamily="34" charset="0"/>
                <a:ea typeface="Calibri" panose="020F0502020204030204" pitchFamily="34" charset="0"/>
              </a:rPr>
              <a:t>b) je tato fyzická osoba od poplatku osvobozena.</a:t>
            </a:r>
          </a:p>
          <a:p>
            <a:pPr algn="just">
              <a:tabLst>
                <a:tab pos="496570" algn="l"/>
              </a:tabLst>
            </a:pPr>
            <a:r>
              <a:rPr lang="cs-CZ" sz="2200" b="1" dirty="0">
                <a:latin typeface="Arial" panose="020B0604020202020204" pitchFamily="34" charset="0"/>
              </a:rPr>
              <a:t>(3)Poplatek se v případě, že poplatková povinnost vznikla z důvodu vlastnictví jednotlivé nemovité věci zahrnující byt, rodinný dům nebo stavbu pro rodinnou rekreaci umístěné na území obce, snižuje o jednu dvanáctinu za každé dílčí období, na jehož konci</a:t>
            </a:r>
          </a:p>
          <a:p>
            <a:pPr algn="just"/>
            <a:r>
              <a:rPr lang="cs-CZ" sz="2200" b="1" dirty="0">
                <a:latin typeface="Arial" panose="020B0604020202020204" pitchFamily="34" charset="0"/>
              </a:rPr>
              <a:t>a) </a:t>
            </a:r>
            <a:r>
              <a:rPr lang="cs-CZ" sz="2200" b="1" dirty="0">
                <a:effectLst/>
                <a:latin typeface="Arial" panose="020B0604020202020204" pitchFamily="34" charset="0"/>
                <a:ea typeface="Calibri" panose="020F0502020204030204" pitchFamily="34" charset="0"/>
              </a:rPr>
              <a:t>je v této nemovité věci přihlášena alespoň 1 fyzická osoba,</a:t>
            </a:r>
            <a:endParaRPr lang="cs-CZ" sz="2200" dirty="0">
              <a:effectLst/>
              <a:latin typeface="Times New Roman" panose="02020603050405020304" pitchFamily="18" charset="0"/>
              <a:ea typeface="Calibri" panose="020F0502020204030204" pitchFamily="34" charset="0"/>
            </a:endParaRPr>
          </a:p>
          <a:p>
            <a:pPr algn="just"/>
            <a:r>
              <a:rPr lang="cs-CZ" sz="2200" b="1" dirty="0">
                <a:effectLst/>
                <a:latin typeface="Arial" panose="020B0604020202020204" pitchFamily="34" charset="0"/>
                <a:ea typeface="Calibri" panose="020F0502020204030204" pitchFamily="34" charset="0"/>
              </a:rPr>
              <a:t>b) poplatník nevlastní tuto nemovitou věc, nebo</a:t>
            </a:r>
          </a:p>
          <a:p>
            <a:pPr algn="just"/>
            <a:r>
              <a:rPr lang="cs-CZ" sz="2200" b="1" dirty="0">
                <a:latin typeface="Arial" panose="020B0604020202020204" pitchFamily="34" charset="0"/>
                <a:ea typeface="Calibri" panose="020F0502020204030204" pitchFamily="34" charset="0"/>
              </a:rPr>
              <a:t>c)</a:t>
            </a:r>
            <a:r>
              <a:rPr lang="cs-CZ" sz="2200" b="1" dirty="0">
                <a:effectLst/>
                <a:latin typeface="Times New Roman" panose="02020603050405020304" pitchFamily="18" charset="0"/>
                <a:ea typeface="Calibri" panose="020F0502020204030204" pitchFamily="34" charset="0"/>
              </a:rPr>
              <a:t> </a:t>
            </a:r>
            <a:r>
              <a:rPr lang="cs-CZ" sz="2200" b="1" dirty="0">
                <a:effectLst/>
                <a:latin typeface="Arial" panose="020B0604020202020204" pitchFamily="34" charset="0"/>
                <a:ea typeface="Calibri" panose="020F0502020204030204" pitchFamily="34" charset="0"/>
              </a:rPr>
              <a:t>je poplatník od poplatku osvobozen.</a:t>
            </a:r>
            <a:endParaRPr lang="cs-CZ" sz="2200" dirty="0">
              <a:effectLst/>
              <a:latin typeface="Times New Roman" panose="02020603050405020304" pitchFamily="18" charset="0"/>
              <a:ea typeface="Calibri" panose="020F050202020403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Shape 609"/>
          <p:cNvSpPr/>
          <p:nvPr/>
        </p:nvSpPr>
        <p:spPr>
          <a:xfrm>
            <a:off x="946484" y="520689"/>
            <a:ext cx="10299032" cy="6186309"/>
          </a:xfrm>
          <a:prstGeom prst="rect">
            <a:avLst/>
          </a:prstGeom>
          <a:noFill/>
          <a:ln>
            <a:noFill/>
          </a:ln>
        </p:spPr>
        <p:txBody>
          <a:bodyPr spcFirstLastPara="1" wrap="square" lIns="91425" tIns="45700" rIns="91425" bIns="45700" anchor="t" anchorCtr="0">
            <a:noAutofit/>
          </a:bodyPr>
          <a:lstStyle/>
          <a:p>
            <a:pPr algn="just">
              <a:lnSpc>
                <a:spcPct val="115000"/>
              </a:lnSpc>
              <a:spcAft>
                <a:spcPts val="1000"/>
              </a:spcAft>
            </a:pPr>
            <a:r>
              <a:rPr lang="cs-CZ" sz="2200" dirty="0">
                <a:effectLst/>
                <a:latin typeface="Arial" panose="020B0604020202020204" pitchFamily="34" charset="0"/>
                <a:ea typeface="Calibri" panose="020F0502020204030204" pitchFamily="34" charset="0"/>
                <a:cs typeface="Times New Roman" panose="02020603050405020304" pitchFamily="18" charset="0"/>
              </a:rPr>
              <a:t>Stávající poplatek za provoz systému shromažďování, sběru, přepravy, třídění, využívání a odstraňování komunálních odpadů podle § 10b zákona o místních poplatcích má dvě složky. První složka je stanovena paušálně a druhá vychází ze skutečných nákladů obce.</a:t>
            </a: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cs-CZ" sz="2200" dirty="0">
                <a:effectLst/>
                <a:latin typeface="Arial" panose="020B0604020202020204" pitchFamily="34" charset="0"/>
                <a:ea typeface="Calibri" panose="020F0502020204030204" pitchFamily="34" charset="0"/>
                <a:cs typeface="Times New Roman" panose="02020603050405020304" pitchFamily="18" charset="0"/>
              </a:rPr>
              <a:t>Tento model se navrhuje opustit. Poplatek za obecní systém odpadového hospodářství zavede obec v jednotné, paušálně určené výši. </a:t>
            </a: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cs-CZ" sz="2200" dirty="0">
                <a:effectLst/>
                <a:latin typeface="Arial" panose="020B0604020202020204" pitchFamily="34" charset="0"/>
                <a:ea typeface="Calibri" panose="020F0502020204030204" pitchFamily="34" charset="0"/>
                <a:cs typeface="Times New Roman" panose="02020603050405020304" pitchFamily="18" charset="0"/>
              </a:rPr>
              <a:t>S ohledem na paušální charakter poplatku se nevymezují zbývající základní konstrukční prvky, a sice základ, sazba a výpočet. Tyto konstrukční prvky vyplývají z textu právního předpisu implicitně.</a:t>
            </a: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cs-CZ" sz="2200" dirty="0">
                <a:effectLst/>
                <a:latin typeface="Arial" panose="020B0604020202020204" pitchFamily="34" charset="0"/>
                <a:ea typeface="Calibri" panose="020F0502020204030204" pitchFamily="34" charset="0"/>
                <a:cs typeface="Times New Roman" panose="02020603050405020304" pitchFamily="18" charset="0"/>
              </a:rPr>
              <a:t>Nejvyšší možná sazba poplatku je nastavena na 1 200 Kč. Výše sazby byla výsledkem jednání proběhlých v návaznosti na meziresortní připomínkové řízení.  </a:t>
            </a: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517604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Shape 609"/>
          <p:cNvSpPr/>
          <p:nvPr/>
        </p:nvSpPr>
        <p:spPr>
          <a:xfrm>
            <a:off x="946484" y="520689"/>
            <a:ext cx="10299032" cy="6186309"/>
          </a:xfrm>
          <a:prstGeom prst="rect">
            <a:avLst/>
          </a:prstGeom>
          <a:noFill/>
          <a:ln>
            <a:noFill/>
          </a:ln>
        </p:spPr>
        <p:txBody>
          <a:bodyPr spcFirstLastPara="1" wrap="square" lIns="91425" tIns="45700" rIns="91425" bIns="45700" anchor="t" anchorCtr="0">
            <a:noAutofit/>
          </a:bodyPr>
          <a:lstStyle/>
          <a:p>
            <a:pPr algn="just">
              <a:lnSpc>
                <a:spcPct val="115000"/>
              </a:lnSpc>
              <a:spcAft>
                <a:spcPts val="1000"/>
              </a:spcAft>
            </a:pPr>
            <a:r>
              <a:rPr lang="cs-CZ" sz="1800" dirty="0">
                <a:effectLst/>
                <a:latin typeface="Arial" panose="020B0604020202020204" pitchFamily="34" charset="0"/>
                <a:ea typeface="Calibri" panose="020F0502020204030204" pitchFamily="34" charset="0"/>
                <a:cs typeface="Times New Roman" panose="02020603050405020304" pitchFamily="18" charset="0"/>
              </a:rPr>
              <a:t>V odstavci 2, který se váže k naplnění dílčího předmětu poplatku podle § 10f písm. a), tedy dílčího předmětu naplněného z titulu přihlášení v obci, se zachovává poměrné snížení poplatku v případě, že v průběhu poplatkového období dojde ke změně v přihlášení (srov. rušený § 10b odst. 6). Poplatek se snižuje o jednu dvanáctinu roční výše za každé dílčí období (kalendářní měsíc, srov. § 10o), kdy buď poplatník nebyl přihlášen v obci, nebo ve kterých byl od poplatku osvobozen (srov. § 10g). Přitom je rozhodný konečný stav v poslední den dílčího období. Ve svém důsledku je tak naplněn cíl, aby byl poplatek placen pouze za kalendářní měsíce poplatkového období, ve kterých jsou naplněny konstrukční prvky poplatku.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cs-CZ" sz="1800" dirty="0">
                <a:effectLst/>
                <a:latin typeface="Arial" panose="020B0604020202020204" pitchFamily="34" charset="0"/>
                <a:ea typeface="Calibri" panose="020F0502020204030204" pitchFamily="34" charset="0"/>
                <a:cs typeface="Times New Roman" panose="02020603050405020304" pitchFamily="18" charset="0"/>
              </a:rPr>
              <a:t>V odstavci 3, který se váže k naplnění dílčího předmětu poplatku podle § 10f písm. b), tedy dílčího předmětu naplněného z titulu vlastnictví nemovité věci zahrnující byt, rodinný dům nebo stavbu pro rodinnou rekreaci, ve které není přihlášená žádná fyzická osoba, se pak zavádí obdobný režim pro případy, kdy dojde ke změně v přihlášení fyzických osob v této nemovité věci. Rozhodný je opět stav na konci dílčího období.</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cs-CZ" sz="1800" dirty="0">
                <a:effectLst/>
                <a:latin typeface="Arial" panose="020B0604020202020204" pitchFamily="34" charset="0"/>
                <a:ea typeface="Calibri" panose="020F0502020204030204" pitchFamily="34" charset="0"/>
                <a:cs typeface="Times New Roman" panose="02020603050405020304" pitchFamily="18" charset="0"/>
              </a:rPr>
              <a:t>Konec dílčího období je rozhodný proto, že v průběhu jednoho dne může dojít k více změnám. Například v případě změny adresy místa trvalého pobytu je daná osoba v jeden den přihlášena jak na staré adrese (do okamžiku změny), tak na nové adrese (od okamžiku změny). Aby se předešlo výkladovým nejasnostem, je proto rozhodný poslední stav, jaký nastal v dílčím období.</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445404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Shape 609"/>
          <p:cNvSpPr/>
          <p:nvPr/>
        </p:nvSpPr>
        <p:spPr>
          <a:xfrm>
            <a:off x="946484" y="520689"/>
            <a:ext cx="10299032" cy="6186309"/>
          </a:xfrm>
          <a:prstGeom prst="rect">
            <a:avLst/>
          </a:prstGeom>
          <a:noFill/>
          <a:ln>
            <a:noFill/>
          </a:ln>
        </p:spPr>
        <p:txBody>
          <a:bodyPr spcFirstLastPara="1" wrap="square" lIns="91425" tIns="45700" rIns="91425" bIns="45700" anchor="t" anchorCtr="0">
            <a:noAutofit/>
          </a:bodyPr>
          <a:lstStyle/>
          <a:p>
            <a:pPr algn="ctr">
              <a:spcBef>
                <a:spcPts val="600"/>
              </a:spcBef>
              <a:spcAft>
                <a:spcPts val="1200"/>
              </a:spcAft>
            </a:pPr>
            <a:r>
              <a:rPr lang="cs-CZ" sz="2200" b="1" dirty="0">
                <a:effectLst/>
                <a:latin typeface="Arial" panose="020B0604020202020204" pitchFamily="34" charset="0"/>
                <a:ea typeface="Times New Roman" panose="02020603050405020304" pitchFamily="18" charset="0"/>
              </a:rPr>
              <a:t>Díl 3</a:t>
            </a:r>
            <a:endParaRPr lang="cs-CZ" sz="2200" dirty="0">
              <a:effectLst/>
              <a:latin typeface="Times New Roman" panose="02020603050405020304" pitchFamily="18" charset="0"/>
              <a:ea typeface="Times New Roman" panose="02020603050405020304" pitchFamily="18" charset="0"/>
            </a:endParaRPr>
          </a:p>
          <a:p>
            <a:pPr algn="ctr">
              <a:spcAft>
                <a:spcPts val="1800"/>
              </a:spcAft>
            </a:pPr>
            <a:r>
              <a:rPr lang="cs-CZ" sz="2200" b="1" dirty="0">
                <a:effectLst/>
                <a:latin typeface="Arial" panose="020B0604020202020204" pitchFamily="34" charset="0"/>
                <a:ea typeface="Calibri" panose="020F0502020204030204" pitchFamily="34" charset="0"/>
                <a:cs typeface="Arial" panose="020B0604020202020204" pitchFamily="34" charset="0"/>
              </a:rPr>
              <a:t>Poplatek za odkládání komunálního odpadu z nemovité věci</a:t>
            </a:r>
            <a:endParaRPr lang="cs-CZ" sz="22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r>
              <a:rPr lang="cs-CZ" sz="2200" dirty="0">
                <a:effectLst/>
                <a:latin typeface="Arial" panose="020B0604020202020204" pitchFamily="34" charset="0"/>
                <a:ea typeface="Calibri" panose="020F0502020204030204" pitchFamily="34" charset="0"/>
                <a:cs typeface="Times New Roman" panose="02020603050405020304" pitchFamily="18" charset="0"/>
              </a:rPr>
              <a:t>Na rozdíl od poplatku za obecní systém odpadového hospodářství, který se platí za samotnou existenci systému a bez vazby na skutečnou produkci odpadu, je poplatek za odkládání komunálního odpadu z nemovité věci konstruován tak, aby produkci odpadu zachycoval. Vychází tak z obecných principů práva životního prostředí „znečišťovatel platí“ (</a:t>
            </a:r>
            <a:r>
              <a:rPr lang="cs-CZ" sz="2200" i="1" dirty="0" err="1">
                <a:effectLst/>
                <a:latin typeface="Arial" panose="020B0604020202020204" pitchFamily="34" charset="0"/>
                <a:ea typeface="Calibri" panose="020F0502020204030204" pitchFamily="34" charset="0"/>
                <a:cs typeface="Times New Roman" panose="02020603050405020304" pitchFamily="18" charset="0"/>
              </a:rPr>
              <a:t>polluter</a:t>
            </a:r>
            <a:r>
              <a:rPr lang="cs-CZ" sz="2200" i="1" dirty="0">
                <a:effectLst/>
                <a:latin typeface="Arial" panose="020B0604020202020204" pitchFamily="34" charset="0"/>
                <a:ea typeface="Calibri" panose="020F0502020204030204" pitchFamily="34" charset="0"/>
                <a:cs typeface="Times New Roman" panose="02020603050405020304" pitchFamily="18" charset="0"/>
              </a:rPr>
              <a:t> </a:t>
            </a:r>
            <a:r>
              <a:rPr lang="cs-CZ" sz="2200" i="1" dirty="0" err="1">
                <a:effectLst/>
                <a:latin typeface="Arial" panose="020B0604020202020204" pitchFamily="34" charset="0"/>
                <a:ea typeface="Calibri" panose="020F0502020204030204" pitchFamily="34" charset="0"/>
                <a:cs typeface="Times New Roman" panose="02020603050405020304" pitchFamily="18" charset="0"/>
              </a:rPr>
              <a:t>pays</a:t>
            </a:r>
            <a:r>
              <a:rPr lang="cs-CZ" sz="2200" dirty="0">
                <a:effectLst/>
                <a:latin typeface="Arial" panose="020B0604020202020204" pitchFamily="34" charset="0"/>
                <a:ea typeface="Calibri" panose="020F0502020204030204" pitchFamily="34" charset="0"/>
                <a:cs typeface="Times New Roman" panose="02020603050405020304" pitchFamily="18" charset="0"/>
              </a:rPr>
              <a:t>) a „plať tolik, kolik vyhodíš“ (</a:t>
            </a:r>
            <a:r>
              <a:rPr lang="cs-CZ" sz="2200" i="1" dirty="0" err="1">
                <a:effectLst/>
                <a:latin typeface="Arial" panose="020B0604020202020204" pitchFamily="34" charset="0"/>
                <a:ea typeface="Calibri" panose="020F0502020204030204" pitchFamily="34" charset="0"/>
                <a:cs typeface="Times New Roman" panose="02020603050405020304" pitchFamily="18" charset="0"/>
              </a:rPr>
              <a:t>pay</a:t>
            </a:r>
            <a:r>
              <a:rPr lang="cs-CZ" sz="2200" i="1" dirty="0">
                <a:effectLst/>
                <a:latin typeface="Arial" panose="020B0604020202020204" pitchFamily="34" charset="0"/>
                <a:ea typeface="Calibri" panose="020F0502020204030204" pitchFamily="34" charset="0"/>
                <a:cs typeface="Times New Roman" panose="02020603050405020304" pitchFamily="18" charset="0"/>
              </a:rPr>
              <a:t> as </a:t>
            </a:r>
            <a:r>
              <a:rPr lang="cs-CZ" sz="2200" i="1" dirty="0" err="1">
                <a:effectLst/>
                <a:latin typeface="Arial" panose="020B0604020202020204" pitchFamily="34" charset="0"/>
                <a:ea typeface="Calibri" panose="020F0502020204030204" pitchFamily="34" charset="0"/>
                <a:cs typeface="Times New Roman" panose="02020603050405020304" pitchFamily="18" charset="0"/>
              </a:rPr>
              <a:t>you</a:t>
            </a:r>
            <a:r>
              <a:rPr lang="cs-CZ" sz="2200" i="1" dirty="0">
                <a:effectLst/>
                <a:latin typeface="Arial" panose="020B0604020202020204" pitchFamily="34" charset="0"/>
                <a:ea typeface="Calibri" panose="020F0502020204030204" pitchFamily="34" charset="0"/>
                <a:cs typeface="Times New Roman" panose="02020603050405020304" pitchFamily="18" charset="0"/>
              </a:rPr>
              <a:t> </a:t>
            </a:r>
            <a:r>
              <a:rPr lang="cs-CZ" sz="2200" i="1" dirty="0" err="1">
                <a:effectLst/>
                <a:latin typeface="Arial" panose="020B0604020202020204" pitchFamily="34" charset="0"/>
                <a:ea typeface="Calibri" panose="020F0502020204030204" pitchFamily="34" charset="0"/>
                <a:cs typeface="Times New Roman" panose="02020603050405020304" pitchFamily="18" charset="0"/>
              </a:rPr>
              <a:t>throw</a:t>
            </a:r>
            <a:r>
              <a:rPr lang="cs-CZ" sz="2200" dirty="0">
                <a:effectLst/>
                <a:latin typeface="Arial" panose="020B0604020202020204" pitchFamily="34" charset="0"/>
                <a:ea typeface="Calibri" panose="020F0502020204030204" pitchFamily="34" charset="0"/>
                <a:cs typeface="Times New Roman" panose="02020603050405020304" pitchFamily="18" charset="0"/>
              </a:rPr>
              <a:t>). Poplatku podléhá odkládání komunálního odpadu do k tomu určených soustřeďovacích nádob nebo na určená místa a </a:t>
            </a:r>
            <a:r>
              <a:rPr lang="cs-CZ" sz="2200" b="1" dirty="0">
                <a:effectLst/>
                <a:latin typeface="Arial" panose="020B0604020202020204" pitchFamily="34" charset="0"/>
                <a:ea typeface="Calibri" panose="020F0502020204030204" pitchFamily="34" charset="0"/>
                <a:cs typeface="Times New Roman" panose="02020603050405020304" pitchFamily="18" charset="0"/>
              </a:rPr>
              <a:t>poplatníkem jsou zejména osoby, které v obci skutečně bydlí a produkují v ní odpad.</a:t>
            </a:r>
            <a:endParaRPr lang="cs-CZ" sz="22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cs-CZ" sz="2200" dirty="0">
                <a:effectLst/>
                <a:latin typeface="Arial" panose="020B0604020202020204" pitchFamily="34" charset="0"/>
                <a:ea typeface="Calibri" panose="020F0502020204030204" pitchFamily="34" charset="0"/>
                <a:cs typeface="Times New Roman" panose="02020603050405020304" pitchFamily="18" charset="0"/>
              </a:rPr>
              <a:t>Tento poplatek je možné zavést </a:t>
            </a:r>
            <a:r>
              <a:rPr lang="cs-CZ" sz="2200" b="1" dirty="0">
                <a:effectLst/>
                <a:latin typeface="Arial" panose="020B0604020202020204" pitchFamily="34" charset="0"/>
                <a:ea typeface="Calibri" panose="020F0502020204030204" pitchFamily="34" charset="0"/>
                <a:cs typeface="Times New Roman" panose="02020603050405020304" pitchFamily="18" charset="0"/>
              </a:rPr>
              <a:t>ve dvou základních režimech</a:t>
            </a:r>
            <a:r>
              <a:rPr lang="cs-CZ" sz="2200" dirty="0">
                <a:effectLst/>
                <a:latin typeface="Arial" panose="020B0604020202020204" pitchFamily="34" charset="0"/>
                <a:ea typeface="Calibri" panose="020F0502020204030204" pitchFamily="34" charset="0"/>
                <a:cs typeface="Times New Roman" panose="02020603050405020304" pitchFamily="18" charset="0"/>
              </a:rPr>
              <a:t>. Buď jde o </a:t>
            </a:r>
            <a:r>
              <a:rPr lang="cs-CZ" sz="2200" b="1" dirty="0">
                <a:effectLst/>
                <a:latin typeface="Arial" panose="020B0604020202020204" pitchFamily="34" charset="0"/>
                <a:ea typeface="Calibri" panose="020F0502020204030204" pitchFamily="34" charset="0"/>
                <a:cs typeface="Times New Roman" panose="02020603050405020304" pitchFamily="18" charset="0"/>
              </a:rPr>
              <a:t>poplatek za množství (hmotnost nebo objem) vyprodukovaného odpadu</a:t>
            </a:r>
            <a:r>
              <a:rPr lang="cs-CZ" sz="2200" dirty="0">
                <a:effectLst/>
                <a:latin typeface="Arial" panose="020B0604020202020204" pitchFamily="34" charset="0"/>
                <a:ea typeface="Calibri" panose="020F0502020204030204" pitchFamily="34" charset="0"/>
                <a:cs typeface="Times New Roman" panose="02020603050405020304" pitchFamily="18" charset="0"/>
              </a:rPr>
              <a:t>, nebo jeho výše vychází </a:t>
            </a:r>
            <a:r>
              <a:rPr lang="cs-CZ" sz="2200" b="1" dirty="0">
                <a:effectLst/>
                <a:latin typeface="Arial" panose="020B0604020202020204" pitchFamily="34" charset="0"/>
                <a:ea typeface="Calibri" panose="020F0502020204030204" pitchFamily="34" charset="0"/>
                <a:cs typeface="Times New Roman" panose="02020603050405020304" pitchFamily="18" charset="0"/>
              </a:rPr>
              <a:t>z objednané kapacity soustřeďovacích prostředků.</a:t>
            </a:r>
            <a:endParaRPr lang="cs-CZ" sz="2200" b="1" dirty="0">
              <a:effectLst/>
              <a:latin typeface="Calibri" panose="020F0502020204030204" pitchFamily="34" charset="0"/>
              <a:ea typeface="Calibri" panose="020F0502020204030204" pitchFamily="34" charset="0"/>
              <a:cs typeface="Times New Roman" panose="02020603050405020304" pitchFamily="18" charset="0"/>
            </a:endParaRPr>
          </a:p>
          <a:p>
            <a:pPr marL="457200" lvl="1" algn="just">
              <a:tabLst>
                <a:tab pos="269875" algn="l"/>
              </a:tabLst>
            </a:pPr>
            <a:endParaRPr lang="cs-CZ" sz="2200" b="1" dirty="0">
              <a:latin typeface="Arial" panose="020B0604020202020204" pitchFamily="34" charset="0"/>
              <a:ea typeface="Calibri" panose="020F0502020204030204" pitchFamily="34" charset="0"/>
            </a:endParaRPr>
          </a:p>
          <a:p>
            <a:pPr marL="457200" lvl="1" algn="just">
              <a:tabLst>
                <a:tab pos="269875" algn="l"/>
              </a:tabLst>
            </a:pPr>
            <a:endParaRPr lang="cs-CZ" sz="2200" b="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739145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94041735-2606-43AB-8B01-57329586937D}"/>
              </a:ext>
            </a:extLst>
          </p:cNvPr>
          <p:cNvSpPr/>
          <p:nvPr/>
        </p:nvSpPr>
        <p:spPr>
          <a:xfrm>
            <a:off x="609600" y="1000834"/>
            <a:ext cx="11213432" cy="5709255"/>
          </a:xfrm>
          <a:prstGeom prst="rect">
            <a:avLst/>
          </a:prstGeom>
        </p:spPr>
        <p:txBody>
          <a:bodyPr wrap="square">
            <a:spAutoFit/>
          </a:bodyPr>
          <a:lstStyle/>
          <a:p>
            <a:pPr algn="ctr">
              <a:spcBef>
                <a:spcPts val="1200"/>
              </a:spcBef>
            </a:pPr>
            <a:r>
              <a:rPr lang="cs-CZ" sz="3200" b="1" dirty="0">
                <a:latin typeface="Times New Roman" panose="02020603050405020304" pitchFamily="18" charset="0"/>
                <a:ea typeface="Times New Roman" panose="02020603050405020304" pitchFamily="18" charset="0"/>
              </a:rPr>
              <a:t>Hlava I</a:t>
            </a:r>
            <a:endParaRPr lang="cs-CZ" sz="3200" dirty="0">
              <a:latin typeface="Times New Roman" panose="02020603050405020304" pitchFamily="18" charset="0"/>
              <a:ea typeface="Times New Roman" panose="02020603050405020304" pitchFamily="18" charset="0"/>
            </a:endParaRPr>
          </a:p>
          <a:p>
            <a:pPr algn="ctr"/>
            <a:r>
              <a:rPr lang="cs-CZ" sz="3200" b="1" dirty="0">
                <a:latin typeface="Times New Roman" panose="02020603050405020304" pitchFamily="18" charset="0"/>
                <a:ea typeface="Times New Roman" panose="02020603050405020304" pitchFamily="18" charset="0"/>
              </a:rPr>
              <a:t>Poplatek ze psů</a:t>
            </a:r>
          </a:p>
          <a:p>
            <a:pPr marL="342900" lvl="0" indent="-342900" algn="ctr">
              <a:spcBef>
                <a:spcPts val="1200"/>
              </a:spcBef>
              <a:buFont typeface="Arial" panose="020B0604020202020204" pitchFamily="34" charset="0"/>
              <a:buChar char=""/>
            </a:pPr>
            <a:r>
              <a:rPr lang="cs-CZ" sz="3200" dirty="0">
                <a:latin typeface="Times New Roman" panose="02020603050405020304" pitchFamily="18" charset="0"/>
                <a:ea typeface="Times New Roman" panose="02020603050405020304" pitchFamily="18" charset="0"/>
              </a:rPr>
              <a:t>§ 2</a:t>
            </a:r>
          </a:p>
          <a:p>
            <a:pPr marL="1143000" lvl="2" indent="-228600" algn="just">
              <a:spcBef>
                <a:spcPts val="600"/>
              </a:spcBef>
              <a:spcAft>
                <a:spcPts val="600"/>
              </a:spcAft>
              <a:buFont typeface="+mj-lt"/>
              <a:buAutoNum type="arabicParenBoth"/>
              <a:tabLst>
                <a:tab pos="316865" algn="l"/>
                <a:tab pos="540385" algn="l"/>
              </a:tabLst>
            </a:pPr>
            <a:r>
              <a:rPr lang="cs-CZ" sz="3200" dirty="0">
                <a:latin typeface="Times New Roman" panose="02020603050405020304" pitchFamily="18" charset="0"/>
                <a:ea typeface="Times New Roman" panose="02020603050405020304" pitchFamily="18" charset="0"/>
              </a:rPr>
              <a:t>Poplatek ze psů platí držitel psa. </a:t>
            </a:r>
            <a:r>
              <a:rPr lang="cs-CZ" sz="3200" b="1" dirty="0">
                <a:latin typeface="Times New Roman" panose="02020603050405020304" pitchFamily="18" charset="0"/>
                <a:ea typeface="Times New Roman" panose="02020603050405020304" pitchFamily="18" charset="0"/>
              </a:rPr>
              <a:t>Tím může být pro účely tohoto poplatku osoba, která</a:t>
            </a:r>
            <a:r>
              <a:rPr lang="cs-CZ" sz="3200" dirty="0">
                <a:latin typeface="Times New Roman" panose="02020603050405020304" pitchFamily="18" charset="0"/>
                <a:ea typeface="Times New Roman" panose="02020603050405020304" pitchFamily="18" charset="0"/>
              </a:rPr>
              <a:t>, </a:t>
            </a:r>
            <a:r>
              <a:rPr lang="cs-CZ" sz="3200" b="1" dirty="0">
                <a:latin typeface="Times New Roman" panose="02020603050405020304" pitchFamily="18" charset="0"/>
                <a:ea typeface="Times New Roman" panose="02020603050405020304" pitchFamily="18" charset="0"/>
              </a:rPr>
              <a:t>je přihlášená nebo má</a:t>
            </a:r>
            <a:r>
              <a:rPr lang="cs-CZ" sz="3200" dirty="0">
                <a:latin typeface="Times New Roman" panose="02020603050405020304" pitchFamily="18" charset="0"/>
                <a:ea typeface="Times New Roman" panose="02020603050405020304" pitchFamily="18" charset="0"/>
              </a:rPr>
              <a:t> </a:t>
            </a:r>
            <a:r>
              <a:rPr lang="cs-CZ" sz="3200" b="1" dirty="0">
                <a:latin typeface="Times New Roman" panose="02020603050405020304" pitchFamily="18" charset="0"/>
                <a:ea typeface="Times New Roman" panose="02020603050405020304" pitchFamily="18" charset="0"/>
              </a:rPr>
              <a:t>sídlo na území České republiky.</a:t>
            </a:r>
          </a:p>
          <a:p>
            <a:pPr marL="1143000" lvl="2" indent="-228600" algn="just">
              <a:spcBef>
                <a:spcPts val="600"/>
              </a:spcBef>
              <a:spcAft>
                <a:spcPts val="600"/>
              </a:spcAft>
              <a:buFont typeface="+mj-lt"/>
              <a:buAutoNum type="arabicParenBoth"/>
              <a:tabLst>
                <a:tab pos="316865" algn="l"/>
                <a:tab pos="540385" algn="l"/>
              </a:tabLst>
            </a:pPr>
            <a:endParaRPr lang="cs-CZ" sz="3200" b="1" dirty="0">
              <a:effectLst/>
              <a:latin typeface="Times New Roman" panose="02020603050405020304" pitchFamily="18" charset="0"/>
              <a:ea typeface="Times New Roman" panose="02020603050405020304" pitchFamily="18" charset="0"/>
            </a:endParaRPr>
          </a:p>
          <a:p>
            <a:pPr marL="914400" lvl="2" algn="just">
              <a:spcBef>
                <a:spcPts val="600"/>
              </a:spcBef>
              <a:spcAft>
                <a:spcPts val="600"/>
              </a:spcAft>
              <a:tabLst>
                <a:tab pos="316865" algn="l"/>
                <a:tab pos="540385" algn="l"/>
              </a:tabLst>
            </a:pPr>
            <a:r>
              <a:rPr lang="cs-CZ" sz="3200" dirty="0">
                <a:latin typeface="Times New Roman" panose="02020603050405020304" pitchFamily="18" charset="0"/>
                <a:ea typeface="Times New Roman" panose="02020603050405020304" pitchFamily="18" charset="0"/>
              </a:rPr>
              <a:t>Znění věty druhé § 2 odst. 1  upřesňuje, že </a:t>
            </a:r>
            <a:r>
              <a:rPr lang="cs-CZ" sz="3200" b="1" dirty="0">
                <a:solidFill>
                  <a:srgbClr val="FF0000"/>
                </a:solidFill>
                <a:latin typeface="Times New Roman" panose="02020603050405020304" pitchFamily="18" charset="0"/>
                <a:ea typeface="Times New Roman" panose="02020603050405020304" pitchFamily="18" charset="0"/>
              </a:rPr>
              <a:t>nejde o definici pojmu držitel</a:t>
            </a:r>
            <a:r>
              <a:rPr lang="cs-CZ" sz="3200" dirty="0">
                <a:solidFill>
                  <a:srgbClr val="FF0000"/>
                </a:solidFill>
                <a:latin typeface="Times New Roman" panose="02020603050405020304" pitchFamily="18" charset="0"/>
                <a:ea typeface="Times New Roman" panose="02020603050405020304" pitchFamily="18" charset="0"/>
              </a:rPr>
              <a:t>,</a:t>
            </a:r>
            <a:r>
              <a:rPr lang="cs-CZ" sz="3200" dirty="0">
                <a:latin typeface="Times New Roman" panose="02020603050405020304" pitchFamily="18" charset="0"/>
                <a:ea typeface="Times New Roman" panose="02020603050405020304" pitchFamily="18" charset="0"/>
              </a:rPr>
              <a:t> ale o vymezení okruhu možných držitelů.</a:t>
            </a:r>
          </a:p>
          <a:p>
            <a:pPr marL="1143000" lvl="2" indent="-228600" algn="just">
              <a:spcBef>
                <a:spcPts val="600"/>
              </a:spcBef>
              <a:spcAft>
                <a:spcPts val="600"/>
              </a:spcAft>
              <a:buFont typeface="+mj-lt"/>
              <a:buAutoNum type="arabicParenBoth"/>
              <a:tabLst>
                <a:tab pos="316865" algn="l"/>
                <a:tab pos="540385" algn="l"/>
              </a:tabLst>
            </a:pPr>
            <a:endParaRPr lang="cs-CZ"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678271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Shape 609"/>
          <p:cNvSpPr/>
          <p:nvPr/>
        </p:nvSpPr>
        <p:spPr>
          <a:xfrm>
            <a:off x="553673" y="67684"/>
            <a:ext cx="10717010" cy="6186309"/>
          </a:xfrm>
          <a:prstGeom prst="rect">
            <a:avLst/>
          </a:prstGeom>
          <a:noFill/>
          <a:ln>
            <a:noFill/>
          </a:ln>
        </p:spPr>
        <p:txBody>
          <a:bodyPr spcFirstLastPara="1" wrap="square" lIns="91425" tIns="45700" rIns="91425" bIns="45700" anchor="t" anchorCtr="0">
            <a:noAutofit/>
          </a:bodyPr>
          <a:lstStyle/>
          <a:p>
            <a:pPr algn="just">
              <a:lnSpc>
                <a:spcPct val="115000"/>
              </a:lnSpc>
              <a:spcAft>
                <a:spcPts val="1000"/>
              </a:spcAft>
            </a:pPr>
            <a:r>
              <a:rPr lang="cs-CZ" sz="2200" dirty="0">
                <a:effectLst/>
                <a:latin typeface="Arial" panose="020B0604020202020204" pitchFamily="34" charset="0"/>
                <a:ea typeface="Calibri" panose="020F0502020204030204" pitchFamily="34" charset="0"/>
                <a:cs typeface="Times New Roman" panose="02020603050405020304" pitchFamily="18" charset="0"/>
              </a:rPr>
              <a:t>Aby mohla obec zavést poplatek </a:t>
            </a:r>
            <a:r>
              <a:rPr lang="cs-CZ" sz="2200" b="1" dirty="0">
                <a:effectLst/>
                <a:latin typeface="Arial" panose="020B0604020202020204" pitchFamily="34" charset="0"/>
                <a:ea typeface="Calibri" panose="020F0502020204030204" pitchFamily="34" charset="0"/>
                <a:cs typeface="Times New Roman" panose="02020603050405020304" pitchFamily="18" charset="0"/>
              </a:rPr>
              <a:t>v prvním režimu</a:t>
            </a:r>
            <a:r>
              <a:rPr lang="cs-CZ" sz="2200" dirty="0">
                <a:effectLst/>
                <a:latin typeface="Arial" panose="020B0604020202020204" pitchFamily="34" charset="0"/>
                <a:ea typeface="Calibri" panose="020F0502020204030204" pitchFamily="34" charset="0"/>
                <a:cs typeface="Times New Roman" panose="02020603050405020304" pitchFamily="18" charset="0"/>
              </a:rPr>
              <a:t>, musí disponovat prostředky, které umožní množství odpadu </a:t>
            </a:r>
            <a:r>
              <a:rPr lang="cs-CZ" sz="2200" b="1" dirty="0">
                <a:effectLst/>
                <a:latin typeface="Arial" panose="020B0604020202020204" pitchFamily="34" charset="0"/>
                <a:ea typeface="Calibri" panose="020F0502020204030204" pitchFamily="34" charset="0"/>
                <a:cs typeface="Times New Roman" panose="02020603050405020304" pitchFamily="18" charset="0"/>
              </a:rPr>
              <a:t>prokazatelně změřit</a:t>
            </a:r>
            <a:r>
              <a:rPr lang="cs-CZ" sz="2200" dirty="0">
                <a:effectLst/>
                <a:latin typeface="Arial" panose="020B0604020202020204" pitchFamily="34" charset="0"/>
                <a:ea typeface="Calibri" panose="020F0502020204030204" pitchFamily="34" charset="0"/>
                <a:cs typeface="Times New Roman" panose="02020603050405020304" pitchFamily="18" charset="0"/>
              </a:rPr>
              <a:t>. V případě, že obec zavede poplatek odvozený od hmotnosti odloženého odpadu, může jít například o </a:t>
            </a:r>
            <a:r>
              <a:rPr lang="cs-CZ" sz="2200" dirty="0" err="1">
                <a:effectLst/>
                <a:latin typeface="Arial" panose="020B0604020202020204" pitchFamily="34" charset="0"/>
                <a:ea typeface="Calibri" panose="020F0502020204030204" pitchFamily="34" charset="0"/>
                <a:cs typeface="Times New Roman" panose="02020603050405020304" pitchFamily="18" charset="0"/>
              </a:rPr>
              <a:t>kukavozy</a:t>
            </a:r>
            <a:r>
              <a:rPr lang="cs-CZ" sz="2200" dirty="0">
                <a:effectLst/>
                <a:latin typeface="Arial" panose="020B0604020202020204" pitchFamily="34" charset="0"/>
                <a:ea typeface="Calibri" panose="020F0502020204030204" pitchFamily="34" charset="0"/>
                <a:cs typeface="Times New Roman" panose="02020603050405020304" pitchFamily="18" charset="0"/>
              </a:rPr>
              <a:t>, které jsou schopné identifikovat konkrétní soustřeďovací nádobu a jsou schopné ji před jejím vyprázdněním zvážit. Naopak </a:t>
            </a:r>
            <a:r>
              <a:rPr lang="cs-CZ" sz="2200" b="1" dirty="0">
                <a:effectLst/>
                <a:latin typeface="Arial" panose="020B0604020202020204" pitchFamily="34" charset="0"/>
                <a:ea typeface="Calibri" panose="020F0502020204030204" pitchFamily="34" charset="0"/>
                <a:cs typeface="Times New Roman" panose="02020603050405020304" pitchFamily="18" charset="0"/>
              </a:rPr>
              <a:t>v případě, že obec zavede poplatek odvozený od objemu odloženého odpadu</a:t>
            </a:r>
            <a:r>
              <a:rPr lang="cs-CZ" sz="2200" dirty="0">
                <a:effectLst/>
                <a:latin typeface="Arial" panose="020B0604020202020204" pitchFamily="34" charset="0"/>
                <a:ea typeface="Calibri" panose="020F0502020204030204" pitchFamily="34" charset="0"/>
                <a:cs typeface="Times New Roman" panose="02020603050405020304" pitchFamily="18" charset="0"/>
              </a:rPr>
              <a:t>, by mohlo postačovat i vedení provozní evidence, ve které by bylo evidováno, zda byla konkrétní soustřeďovací nádoba o známém objemu při svážce odpadu vyprázdněna.</a:t>
            </a: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cs-CZ" sz="2200" dirty="0">
                <a:effectLst/>
                <a:latin typeface="Arial" panose="020B0604020202020204" pitchFamily="34" charset="0"/>
                <a:ea typeface="Calibri" panose="020F0502020204030204" pitchFamily="34" charset="0"/>
                <a:cs typeface="Times New Roman" panose="02020603050405020304" pitchFamily="18" charset="0"/>
              </a:rPr>
              <a:t>Poplatek v druhém režimu vychází z objednané kapacity soustřeďovacích prostředků na dané období, tedy z předpokládaného množství odpadu, které bude v tomto období odloženo, a jehož odvoz bude muset být zajištěn. Obcím je ponechána volnost ve způsobu realizace objednávání kapacity soustřeďovacích prostředků. Může jít například o celkový objem přidělených pytlů na odpad, nebo o součin objemu přidělené soustřeďovací nádoby a počtu jejích vyprázdnění za poplatkové období (k tomu více níže u § 10k). Cílem je, aby obec nemusela v důsledku zavedení poplatku za odkládání komunálního odpadu z nemovité věci měnit zavedený a funkční systém nakládání s odpadem, který uplatňuje již v současné době.</a:t>
            </a: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algn="just">
              <a:tabLst>
                <a:tab pos="269875" algn="l"/>
              </a:tabLst>
            </a:pPr>
            <a:endParaRPr lang="cs-CZ" sz="2200" b="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1725116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Shape 609"/>
          <p:cNvSpPr/>
          <p:nvPr/>
        </p:nvSpPr>
        <p:spPr>
          <a:xfrm>
            <a:off x="553673" y="67684"/>
            <a:ext cx="10717010" cy="6186309"/>
          </a:xfrm>
          <a:prstGeom prst="rect">
            <a:avLst/>
          </a:prstGeom>
          <a:noFill/>
          <a:ln>
            <a:noFill/>
          </a:ln>
        </p:spPr>
        <p:txBody>
          <a:bodyPr spcFirstLastPara="1" wrap="square" lIns="91425" tIns="45700" rIns="91425" bIns="45700" anchor="t" anchorCtr="0">
            <a:noAutofit/>
          </a:bodyPr>
          <a:lstStyle/>
          <a:p>
            <a:pPr algn="just">
              <a:lnSpc>
                <a:spcPct val="115000"/>
              </a:lnSpc>
              <a:spcAft>
                <a:spcPts val="1000"/>
              </a:spcAft>
            </a:pPr>
            <a:r>
              <a:rPr lang="cs-CZ" sz="2200" dirty="0">
                <a:effectLst/>
                <a:latin typeface="Arial" panose="020B0604020202020204" pitchFamily="34" charset="0"/>
                <a:ea typeface="Calibri" panose="020F0502020204030204" pitchFamily="34" charset="0"/>
                <a:cs typeface="Times New Roman" panose="02020603050405020304" pitchFamily="18" charset="0"/>
              </a:rPr>
              <a:t>Poplatek se vztahuje ke konkrétní nemovité věci zahrnující byt nebo stavbu pro rodinnou rekreaci (více k tomu výše u § 10e). </a:t>
            </a:r>
            <a:r>
              <a:rPr lang="cs-CZ" sz="2200" b="1" dirty="0">
                <a:effectLst/>
                <a:latin typeface="Arial" panose="020B0604020202020204" pitchFamily="34" charset="0"/>
                <a:ea typeface="Calibri" panose="020F0502020204030204" pitchFamily="34" charset="0"/>
                <a:cs typeface="Times New Roman" panose="02020603050405020304" pitchFamily="18" charset="0"/>
              </a:rPr>
              <a:t>Poplatek se tedy platí za každou nemovitou věc, ve které má poplatník bydliště, případně za každou nemovitou věc, ve které nikdo nemá bydliště, a kterou poplatník vlastní.</a:t>
            </a:r>
            <a:endParaRPr lang="cs-CZ" sz="22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cs-CZ" sz="2200" dirty="0">
                <a:effectLst/>
                <a:latin typeface="Arial" panose="020B0604020202020204" pitchFamily="34" charset="0"/>
                <a:ea typeface="Calibri" panose="020F0502020204030204" pitchFamily="34" charset="0"/>
                <a:cs typeface="Times New Roman" panose="02020603050405020304" pitchFamily="18" charset="0"/>
              </a:rPr>
              <a:t>Oproti předchozí právní úpravě není nově maximální výše tohoto typu poplatku odvozena od skutečných nákladů obce vynaložených na nakládání s komunálním odpadem. </a:t>
            </a:r>
            <a:r>
              <a:rPr lang="cs-CZ" sz="2200" b="1" dirty="0">
                <a:effectLst/>
                <a:latin typeface="Arial" panose="020B0604020202020204" pitchFamily="34" charset="0"/>
                <a:ea typeface="Calibri" panose="020F0502020204030204" pitchFamily="34" charset="0"/>
                <a:cs typeface="Times New Roman" panose="02020603050405020304" pitchFamily="18" charset="0"/>
              </a:rPr>
              <a:t>Praxe ukázala, že příjmy obcí z výběru poplatku jsou nižší než náklady obcí na obecní systém odpadového hospodářství, proto je tento regulační nástroj pro praktickou nadbytečnost vypuštěn.</a:t>
            </a:r>
            <a:endParaRPr lang="cs-CZ" sz="22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cs-CZ" sz="2200" dirty="0">
                <a:effectLst/>
                <a:latin typeface="Arial" panose="020B0604020202020204" pitchFamily="34" charset="0"/>
                <a:ea typeface="Calibri" panose="020F0502020204030204" pitchFamily="34" charset="0"/>
                <a:cs typeface="Times New Roman" panose="02020603050405020304" pitchFamily="18" charset="0"/>
              </a:rPr>
              <a:t>Z toho důvodu postačí obecná kontrola hospodaření obcí upravená zejména v zákoně č. 320/2001 Sb., o finanční kontrole, ve znění pozdějších předpisů.</a:t>
            </a: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algn="just">
              <a:tabLst>
                <a:tab pos="269875" algn="l"/>
              </a:tabLst>
            </a:pPr>
            <a:endParaRPr lang="cs-CZ" sz="2200" b="1" dirty="0">
              <a:latin typeface="Arial" panose="020B0604020202020204" pitchFamily="34" charset="0"/>
              <a:ea typeface="Calibri" panose="020F0502020204030204" pitchFamily="34" charset="0"/>
            </a:endParaRPr>
          </a:p>
          <a:p>
            <a:pPr marL="457200" lvl="1" algn="just">
              <a:tabLst>
                <a:tab pos="269875" algn="l"/>
              </a:tabLst>
            </a:pPr>
            <a:endParaRPr lang="cs-CZ" sz="2200" b="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0422977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Shape 609"/>
          <p:cNvSpPr/>
          <p:nvPr/>
        </p:nvSpPr>
        <p:spPr>
          <a:xfrm>
            <a:off x="946484" y="520689"/>
            <a:ext cx="10299032" cy="6186309"/>
          </a:xfrm>
          <a:prstGeom prst="rect">
            <a:avLst/>
          </a:prstGeom>
          <a:noFill/>
          <a:ln>
            <a:noFill/>
          </a:ln>
        </p:spPr>
        <p:txBody>
          <a:bodyPr spcFirstLastPara="1" wrap="square" lIns="91425" tIns="45700" rIns="91425" bIns="45700" anchor="t" anchorCtr="0">
            <a:noAutofit/>
          </a:bodyPr>
          <a:lstStyle/>
          <a:p>
            <a:pPr algn="ctr">
              <a:spcBef>
                <a:spcPts val="600"/>
              </a:spcBef>
              <a:spcAft>
                <a:spcPts val="600"/>
              </a:spcAft>
            </a:pPr>
            <a:r>
              <a:rPr lang="cs-CZ" sz="2200" b="1" dirty="0">
                <a:effectLst/>
                <a:latin typeface="Arial" panose="020B0604020202020204" pitchFamily="34" charset="0"/>
                <a:ea typeface="Times New Roman" panose="02020603050405020304" pitchFamily="18" charset="0"/>
              </a:rPr>
              <a:t>§ 10i</a:t>
            </a:r>
            <a:endParaRPr lang="cs-CZ" sz="2200" dirty="0">
              <a:effectLst/>
              <a:latin typeface="Times New Roman" panose="02020603050405020304" pitchFamily="18" charset="0"/>
              <a:ea typeface="Times New Roman" panose="02020603050405020304" pitchFamily="18" charset="0"/>
            </a:endParaRPr>
          </a:p>
          <a:p>
            <a:pPr indent="90170" algn="ctr">
              <a:spcBef>
                <a:spcPts val="1200"/>
              </a:spcBef>
            </a:pPr>
            <a:r>
              <a:rPr lang="cs-CZ" sz="2400" b="1" strike="sngStrike" dirty="0">
                <a:effectLst/>
                <a:latin typeface="Times New Roman" panose="02020603050405020304" pitchFamily="18" charset="0"/>
                <a:ea typeface="Times New Roman" panose="02020603050405020304" pitchFamily="18" charset="0"/>
              </a:rPr>
              <a:t>Subjekt</a:t>
            </a:r>
            <a:r>
              <a:rPr lang="cs-CZ" sz="2400" b="1" dirty="0">
                <a:effectLst/>
                <a:latin typeface="Times New Roman" panose="02020603050405020304" pitchFamily="18" charset="0"/>
                <a:ea typeface="Times New Roman" panose="02020603050405020304" pitchFamily="18" charset="0"/>
              </a:rPr>
              <a:t> Poplatník poplatku</a:t>
            </a:r>
          </a:p>
          <a:p>
            <a:pPr indent="450215" algn="just">
              <a:spcBef>
                <a:spcPts val="1200"/>
              </a:spcBef>
              <a:spcAft>
                <a:spcPts val="600"/>
              </a:spcAft>
            </a:pPr>
            <a:r>
              <a:rPr lang="cs-CZ" sz="2200" b="1" dirty="0">
                <a:effectLst/>
                <a:latin typeface="Arial" panose="020B0604020202020204" pitchFamily="34" charset="0"/>
                <a:ea typeface="Times New Roman" panose="02020603050405020304" pitchFamily="18" charset="0"/>
              </a:rPr>
              <a:t>Poplatníkem poplatku za odkládání komunálního odpadu z nemovité věci je</a:t>
            </a:r>
            <a:endParaRPr lang="cs-CZ" sz="2200" dirty="0">
              <a:effectLst/>
              <a:latin typeface="Times New Roman" panose="02020603050405020304" pitchFamily="18" charset="0"/>
              <a:ea typeface="Times New Roman" panose="02020603050405020304" pitchFamily="18" charset="0"/>
            </a:endParaRPr>
          </a:p>
          <a:p>
            <a:pPr marL="742950" lvl="1" indent="-285750" algn="just">
              <a:buFont typeface="+mj-lt"/>
              <a:buAutoNum type="alphaLcParenR"/>
              <a:tabLst>
                <a:tab pos="269875" algn="l"/>
              </a:tabLst>
            </a:pPr>
            <a:r>
              <a:rPr lang="cs-CZ" sz="2200" b="1" dirty="0">
                <a:effectLst/>
                <a:latin typeface="Arial" panose="020B0604020202020204" pitchFamily="34" charset="0"/>
                <a:ea typeface="Calibri" panose="020F0502020204030204" pitchFamily="34" charset="0"/>
              </a:rPr>
              <a:t>fyzická osoba, která má v nemovité věci bydliště, nebo</a:t>
            </a:r>
            <a:endParaRPr lang="cs-CZ" sz="2200" dirty="0">
              <a:latin typeface="Times New Roman" panose="02020603050405020304" pitchFamily="18" charset="0"/>
              <a:ea typeface="Calibri" panose="020F0502020204030204" pitchFamily="34" charset="0"/>
            </a:endParaRPr>
          </a:p>
          <a:p>
            <a:pPr marL="742950" lvl="1" indent="-285750" algn="just">
              <a:buFont typeface="+mj-lt"/>
              <a:buAutoNum type="alphaLcParenR"/>
              <a:tabLst>
                <a:tab pos="269875" algn="l"/>
              </a:tabLst>
            </a:pPr>
            <a:r>
              <a:rPr lang="cs-CZ" sz="2200" b="1" dirty="0">
                <a:effectLst/>
                <a:latin typeface="Arial" panose="020B0604020202020204" pitchFamily="34" charset="0"/>
                <a:ea typeface="Calibri" panose="020F0502020204030204" pitchFamily="34" charset="0"/>
              </a:rPr>
              <a:t>vlastník nemovité věci, ve které nemá bydliště žádná fyzická osoba.</a:t>
            </a:r>
            <a:endParaRPr lang="cs-CZ" sz="2200" b="1" dirty="0">
              <a:effectLst/>
              <a:latin typeface="Times New Roman" panose="02020603050405020304" pitchFamily="18" charset="0"/>
              <a:ea typeface="Calibri" panose="020F0502020204030204" pitchFamily="34" charset="0"/>
            </a:endParaRPr>
          </a:p>
          <a:p>
            <a:pPr marL="457200" lvl="1" algn="just">
              <a:tabLst>
                <a:tab pos="269875" algn="l"/>
              </a:tabLst>
            </a:pPr>
            <a:endParaRPr lang="cs-CZ" sz="2200" b="1" dirty="0">
              <a:latin typeface="Arial" panose="020B0604020202020204" pitchFamily="34" charset="0"/>
              <a:ea typeface="Calibri" panose="020F0502020204030204" pitchFamily="34" charset="0"/>
            </a:endParaRPr>
          </a:p>
          <a:p>
            <a:pPr lvl="0" algn="just">
              <a:spcBef>
                <a:spcPts val="600"/>
              </a:spcBef>
              <a:spcAft>
                <a:spcPts val="600"/>
              </a:spcAft>
              <a:tabLst>
                <a:tab pos="228600" algn="l"/>
                <a:tab pos="449580" algn="l"/>
              </a:tabLst>
            </a:pPr>
            <a:r>
              <a:rPr lang="cs-CZ"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§10i)</a:t>
            </a:r>
          </a:p>
          <a:p>
            <a:pPr algn="just">
              <a:spcBef>
                <a:spcPts val="600"/>
              </a:spcBef>
              <a:spcAft>
                <a:spcPts val="600"/>
              </a:spcAft>
            </a:pPr>
            <a:r>
              <a:rPr lang="cs-CZ"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Z důvodu zpřehlednění právní úpravy se v návaznosti na zavedení pojmu „poplatkový subjekt“ navrhuje upravit nadpis § 10e a § 10i tak, aby v praxi nedocházelo k záměně pojmů „subjekt poplatku“ a „poplatkový subjekt“.</a:t>
            </a:r>
          </a:p>
          <a:p>
            <a:pPr marL="457200" lvl="1" algn="just">
              <a:tabLst>
                <a:tab pos="269875" algn="l"/>
              </a:tabLst>
            </a:pPr>
            <a:endParaRPr lang="cs-CZ" sz="2200" b="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476481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Shape 609"/>
          <p:cNvSpPr/>
          <p:nvPr/>
        </p:nvSpPr>
        <p:spPr>
          <a:xfrm>
            <a:off x="426128" y="266331"/>
            <a:ext cx="11765872" cy="6440668"/>
          </a:xfrm>
          <a:prstGeom prst="rect">
            <a:avLst/>
          </a:prstGeom>
          <a:noFill/>
          <a:ln>
            <a:noFill/>
          </a:ln>
        </p:spPr>
        <p:txBody>
          <a:bodyPr spcFirstLastPara="1" wrap="square" lIns="91425" tIns="45700" rIns="91425" bIns="45700" anchor="t" anchorCtr="0">
            <a:noAutofit/>
          </a:bodyPr>
          <a:lstStyle/>
          <a:p>
            <a:pPr algn="just">
              <a:lnSpc>
                <a:spcPct val="115000"/>
              </a:lnSpc>
              <a:spcAft>
                <a:spcPts val="1000"/>
              </a:spcAft>
            </a:pPr>
            <a:r>
              <a:rPr lang="cs-CZ" sz="2200" dirty="0">
                <a:effectLst/>
                <a:latin typeface="Arial" panose="020B0604020202020204" pitchFamily="34" charset="0"/>
                <a:ea typeface="Calibri" panose="020F0502020204030204" pitchFamily="34" charset="0"/>
                <a:cs typeface="Times New Roman" panose="02020603050405020304" pitchFamily="18" charset="0"/>
              </a:rPr>
              <a:t>Subjekt poplatku je základním konstrukčním prvkem, který určuje, kdo má poplatkovou povinnost.</a:t>
            </a: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cs-CZ" sz="2200" dirty="0">
                <a:effectLst/>
                <a:latin typeface="Arial" panose="020B0604020202020204" pitchFamily="34" charset="0"/>
                <a:ea typeface="Calibri" panose="020F0502020204030204" pitchFamily="34" charset="0"/>
                <a:cs typeface="Times New Roman" panose="02020603050405020304" pitchFamily="18" charset="0"/>
              </a:rPr>
              <a:t>Poplatníkem poplatku za odkládání komunálního odpadu z nemovité věci je fyzická osoba, která má v nemovité věci bydliště. O které nemovité věci jde, vyplývá z vymezení předmětu poplatku (srov. § 10j), tj. musí jít pouze o nemovité věci zahrnující byt nebo stavbu určenou k rodinné rekreaci, které se nacházejí na území obce, která poplatek zavedla.</a:t>
            </a: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cs-CZ" sz="2200" dirty="0">
                <a:effectLst/>
                <a:latin typeface="Arial" panose="020B0604020202020204" pitchFamily="34" charset="0"/>
                <a:ea typeface="Calibri" panose="020F0502020204030204" pitchFamily="34" charset="0"/>
                <a:cs typeface="Times New Roman" panose="02020603050405020304" pitchFamily="18" charset="0"/>
              </a:rPr>
              <a:t>Podle § 80 občanského zákoníku má fyzická osoba bydliště v místě, kde se zdržuje s úmyslem žít tam s výhradou změny okolností trvale, a pokud takové místo není, pak má bydliště v místě, kde žije, kde má majetek, popřípadě místo, kde měla bydliště naposledy.</a:t>
            </a: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cs-CZ" sz="2200" dirty="0">
                <a:effectLst/>
                <a:latin typeface="Arial" panose="020B0604020202020204" pitchFamily="34" charset="0"/>
                <a:ea typeface="Calibri" panose="020F0502020204030204" pitchFamily="34" charset="0"/>
                <a:cs typeface="Times New Roman" panose="02020603050405020304" pitchFamily="18" charset="0"/>
              </a:rPr>
              <a:t>V případě, že v dané nemovité věci nemá bydliště žádná fyzická osoba, je poplatníkem poplatku vlastník této nemovité věci. V tomto případě může být poplatníkem jak fyzická, tak právnická osoba. </a:t>
            </a: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cs-CZ" sz="2200" dirty="0">
                <a:effectLst/>
                <a:latin typeface="Arial" panose="020B0604020202020204" pitchFamily="34" charset="0"/>
                <a:ea typeface="Calibri" panose="020F0502020204030204" pitchFamily="34" charset="0"/>
                <a:cs typeface="Times New Roman" panose="02020603050405020304" pitchFamily="18" charset="0"/>
              </a:rPr>
              <a:t>Obdobně to platí i pro nemovitou věc, která je ve svěřenském fondu a dalších fondech, na které se uplatní právní fikce vlastnictví (§ 10r). V takovém případě jsou poplatníky tyto fondy a uplatní se § 20 odst. 3 a § 24 odst. 6 daňového řádu.</a:t>
            </a: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algn="just">
              <a:tabLst>
                <a:tab pos="269875" algn="l"/>
              </a:tabLst>
            </a:pPr>
            <a:endParaRPr lang="cs-CZ" sz="2200" b="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6048441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Shape 609"/>
          <p:cNvSpPr/>
          <p:nvPr/>
        </p:nvSpPr>
        <p:spPr>
          <a:xfrm>
            <a:off x="946484" y="185130"/>
            <a:ext cx="10299032" cy="6186309"/>
          </a:xfrm>
          <a:prstGeom prst="rect">
            <a:avLst/>
          </a:prstGeom>
          <a:noFill/>
          <a:ln>
            <a:noFill/>
          </a:ln>
        </p:spPr>
        <p:txBody>
          <a:bodyPr spcFirstLastPara="1" wrap="square" lIns="91425" tIns="45700" rIns="91425" bIns="45700" anchor="t" anchorCtr="0">
            <a:noAutofit/>
          </a:bodyPr>
          <a:lstStyle/>
          <a:p>
            <a:pPr algn="ctr">
              <a:spcBef>
                <a:spcPts val="600"/>
              </a:spcBef>
              <a:spcAft>
                <a:spcPts val="600"/>
              </a:spcAft>
            </a:pPr>
            <a:r>
              <a:rPr lang="cs-CZ" sz="2200" b="1" dirty="0">
                <a:effectLst/>
                <a:latin typeface="Arial" panose="020B0604020202020204" pitchFamily="34" charset="0"/>
                <a:ea typeface="Times New Roman" panose="02020603050405020304" pitchFamily="18" charset="0"/>
              </a:rPr>
              <a:t>§ 10j</a:t>
            </a:r>
            <a:endParaRPr lang="cs-CZ" sz="2200" dirty="0">
              <a:effectLst/>
              <a:latin typeface="Times New Roman" panose="02020603050405020304" pitchFamily="18" charset="0"/>
              <a:ea typeface="Times New Roman" panose="02020603050405020304" pitchFamily="18" charset="0"/>
            </a:endParaRPr>
          </a:p>
          <a:p>
            <a:pPr algn="ctr">
              <a:spcBef>
                <a:spcPts val="600"/>
              </a:spcBef>
              <a:spcAft>
                <a:spcPts val="600"/>
              </a:spcAft>
            </a:pPr>
            <a:r>
              <a:rPr lang="cs-CZ" sz="2200" b="1" dirty="0">
                <a:effectLst/>
                <a:latin typeface="Arial" panose="020B0604020202020204" pitchFamily="34" charset="0"/>
                <a:ea typeface="Calibri" panose="020F0502020204030204" pitchFamily="34" charset="0"/>
              </a:rPr>
              <a:t>Předmět poplatku</a:t>
            </a:r>
            <a:endParaRPr lang="cs-CZ" sz="2200" b="1" dirty="0">
              <a:effectLst/>
              <a:latin typeface="Times New Roman" panose="02020603050405020304" pitchFamily="18" charset="0"/>
              <a:ea typeface="Calibri" panose="020F0502020204030204" pitchFamily="34" charset="0"/>
            </a:endParaRPr>
          </a:p>
          <a:p>
            <a:pPr indent="450215" algn="just">
              <a:spcBef>
                <a:spcPts val="1200"/>
              </a:spcBef>
            </a:pPr>
            <a:r>
              <a:rPr lang="cs-CZ" sz="2200" b="1" dirty="0">
                <a:effectLst/>
                <a:latin typeface="Arial" panose="020B0604020202020204" pitchFamily="34" charset="0"/>
                <a:ea typeface="Times New Roman" panose="02020603050405020304" pitchFamily="18" charset="0"/>
              </a:rPr>
              <a:t>Předmětem poplatku za odkládání komunálního odpadu z nemovité věci je odkládání směsného komunálního odpadu z  jednotlivé nemovité věci zahrnující byt, rodinný dům nebo stavbu pro rodinnou rekreaci, která se nachází na území obce.</a:t>
            </a:r>
          </a:p>
          <a:p>
            <a:pPr indent="450215" algn="just">
              <a:spcBef>
                <a:spcPts val="1200"/>
              </a:spcBef>
            </a:pPr>
            <a:endParaRPr lang="cs-CZ" sz="2200" b="1" dirty="0">
              <a:latin typeface="Arial" panose="020B0604020202020204" pitchFamily="34" charset="0"/>
              <a:ea typeface="Times New Roman" panose="02020603050405020304" pitchFamily="18" charset="0"/>
            </a:endParaRPr>
          </a:p>
          <a:p>
            <a:pPr algn="just">
              <a:lnSpc>
                <a:spcPct val="115000"/>
              </a:lnSpc>
              <a:spcAft>
                <a:spcPts val="1000"/>
              </a:spcAft>
            </a:pPr>
            <a:r>
              <a:rPr lang="cs-CZ" sz="2200" dirty="0">
                <a:effectLst/>
                <a:latin typeface="Arial" panose="020B0604020202020204" pitchFamily="34" charset="0"/>
                <a:ea typeface="Calibri" panose="020F0502020204030204" pitchFamily="34" charset="0"/>
                <a:cs typeface="Times New Roman" panose="02020603050405020304" pitchFamily="18" charset="0"/>
              </a:rPr>
              <a:t>Předmětem poplatku za odkládání komunálního odpadu z nemovité věci je odkládání komunálního odpadu z nemovité věci zahrnující byt nebo stavbu pro rodinnou rekreaci (srov. § 10e), která se nachází na území obce, která poplatek zavedla.</a:t>
            </a: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cs-CZ" sz="2200" dirty="0">
                <a:effectLst/>
                <a:latin typeface="Arial" panose="020B0604020202020204" pitchFamily="34" charset="0"/>
                <a:ea typeface="Calibri" panose="020F0502020204030204" pitchFamily="34" charset="0"/>
                <a:cs typeface="Times New Roman" panose="02020603050405020304" pitchFamily="18" charset="0"/>
              </a:rPr>
              <a:t>Odkládáním odpadu se zvláště rozumí jeho odkládání do soustřeďovacích nádob nebo na k tomu určená místa. Odkládáním odpadu z nemovité věci zahrnující byt nebo stavbu pro rodinnou rekreaci se pak rozumí odkládání odpadu, který vznikl v této nemovité věci, nebo v souvislosti s ní.</a:t>
            </a: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Bef>
                <a:spcPts val="1200"/>
              </a:spcBef>
            </a:pPr>
            <a:endParaRPr lang="cs-CZ" sz="2200" dirty="0">
              <a:effectLst/>
              <a:latin typeface="Times New Roman" panose="02020603050405020304" pitchFamily="18" charset="0"/>
              <a:ea typeface="Times New Roman" panose="02020603050405020304" pitchFamily="18" charset="0"/>
            </a:endParaRPr>
          </a:p>
          <a:p>
            <a:pPr marL="457200" lvl="1" algn="just">
              <a:tabLst>
                <a:tab pos="269875" algn="l"/>
              </a:tabLst>
            </a:pPr>
            <a:endParaRPr lang="cs-CZ" sz="2200" dirty="0">
              <a:effectLst/>
              <a:latin typeface="Times New Roman" panose="02020603050405020304" pitchFamily="18" charset="0"/>
              <a:ea typeface="Calibri" panose="020F0502020204030204" pitchFamily="34" charset="0"/>
            </a:endParaRPr>
          </a:p>
          <a:p>
            <a:pPr marL="457200" lvl="1" algn="just">
              <a:tabLst>
                <a:tab pos="269875" algn="l"/>
              </a:tabLst>
            </a:pPr>
            <a:endParaRPr lang="cs-CZ" sz="2200" b="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1222605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Shape 609"/>
          <p:cNvSpPr/>
          <p:nvPr/>
        </p:nvSpPr>
        <p:spPr>
          <a:xfrm>
            <a:off x="946484" y="185130"/>
            <a:ext cx="10299032" cy="6186309"/>
          </a:xfrm>
          <a:prstGeom prst="rect">
            <a:avLst/>
          </a:prstGeom>
          <a:noFill/>
          <a:ln>
            <a:noFill/>
          </a:ln>
        </p:spPr>
        <p:txBody>
          <a:bodyPr spcFirstLastPara="1" wrap="square" lIns="91425" tIns="45700" rIns="91425" bIns="45700" anchor="t" anchorCtr="0">
            <a:noAutofit/>
          </a:bodyPr>
          <a:lstStyle/>
          <a:p>
            <a:pPr algn="ctr">
              <a:spcBef>
                <a:spcPts val="600"/>
              </a:spcBef>
              <a:spcAft>
                <a:spcPts val="600"/>
              </a:spcAft>
            </a:pPr>
            <a:r>
              <a:rPr lang="cs-CZ" sz="2200" b="1" dirty="0">
                <a:effectLst/>
                <a:latin typeface="Arial" panose="020B0604020202020204" pitchFamily="34" charset="0"/>
                <a:ea typeface="Times New Roman" panose="02020603050405020304" pitchFamily="18" charset="0"/>
              </a:rPr>
              <a:t>§ 10k</a:t>
            </a:r>
            <a:endParaRPr lang="cs-CZ" sz="2200" dirty="0">
              <a:effectLst/>
              <a:latin typeface="Times New Roman" panose="02020603050405020304" pitchFamily="18" charset="0"/>
              <a:ea typeface="Times New Roman" panose="02020603050405020304" pitchFamily="18" charset="0"/>
            </a:endParaRPr>
          </a:p>
          <a:p>
            <a:pPr algn="ctr">
              <a:spcBef>
                <a:spcPts val="600"/>
              </a:spcBef>
              <a:spcAft>
                <a:spcPts val="600"/>
              </a:spcAft>
            </a:pPr>
            <a:r>
              <a:rPr lang="cs-CZ" sz="2200" b="1" dirty="0">
                <a:effectLst/>
                <a:latin typeface="Arial" panose="020B0604020202020204" pitchFamily="34" charset="0"/>
                <a:ea typeface="Calibri" panose="020F0502020204030204" pitchFamily="34" charset="0"/>
              </a:rPr>
              <a:t>Základ poplatku</a:t>
            </a:r>
            <a:endParaRPr lang="cs-CZ" sz="2200" b="1" dirty="0">
              <a:effectLst/>
              <a:latin typeface="Times New Roman" panose="02020603050405020304" pitchFamily="18" charset="0"/>
              <a:ea typeface="Calibri" panose="020F0502020204030204" pitchFamily="34" charset="0"/>
            </a:endParaRPr>
          </a:p>
          <a:p>
            <a:pPr marL="270510" indent="269875" algn="just">
              <a:spcBef>
                <a:spcPts val="600"/>
              </a:spcBef>
              <a:spcAft>
                <a:spcPts val="600"/>
              </a:spcAft>
              <a:tabLst>
                <a:tab pos="496570" algn="l"/>
                <a:tab pos="540385" algn="l"/>
                <a:tab pos="540385" algn="l"/>
              </a:tabLst>
            </a:pPr>
            <a:r>
              <a:rPr lang="cs-CZ" sz="2200" b="1" dirty="0">
                <a:effectLst/>
                <a:latin typeface="Arial" panose="020B0604020202020204" pitchFamily="34" charset="0"/>
                <a:ea typeface="Times New Roman" panose="02020603050405020304" pitchFamily="18" charset="0"/>
              </a:rPr>
              <a:t>(1) Základem dílčího poplatku za odkládání komunálního odpadu z nemovité věci za dílčí období je</a:t>
            </a:r>
            <a:endParaRPr lang="cs-CZ" sz="2200" dirty="0">
              <a:effectLst/>
              <a:latin typeface="Times New Roman" panose="02020603050405020304" pitchFamily="18" charset="0"/>
              <a:ea typeface="Times New Roman" panose="02020603050405020304" pitchFamily="18" charset="0"/>
            </a:endParaRPr>
          </a:p>
          <a:p>
            <a:pPr marL="269875" indent="-269875" algn="just">
              <a:tabLst>
                <a:tab pos="269875" algn="l"/>
                <a:tab pos="449580" algn="l"/>
              </a:tabLst>
            </a:pPr>
            <a:r>
              <a:rPr lang="cs-CZ" sz="2200" b="1" dirty="0">
                <a:effectLst/>
                <a:latin typeface="Arial" panose="020B0604020202020204" pitchFamily="34" charset="0"/>
                <a:ea typeface="Times New Roman" panose="02020603050405020304" pitchFamily="18" charset="0"/>
              </a:rPr>
              <a:t>a) hmotnost odpadu odloženého z nemovité věci za toto dílčí období v kilogramech připadajícího na poplatníka,</a:t>
            </a:r>
            <a:endParaRPr lang="cs-CZ" sz="2200" dirty="0">
              <a:effectLst/>
              <a:latin typeface="Times New Roman" panose="02020603050405020304" pitchFamily="18" charset="0"/>
              <a:ea typeface="Times New Roman" panose="02020603050405020304" pitchFamily="18" charset="0"/>
            </a:endParaRPr>
          </a:p>
          <a:p>
            <a:pPr marL="269875" indent="-269875" algn="just">
              <a:tabLst>
                <a:tab pos="269875" algn="l"/>
                <a:tab pos="449580" algn="l"/>
              </a:tabLst>
            </a:pPr>
            <a:r>
              <a:rPr lang="cs-CZ" sz="2200" b="1" dirty="0">
                <a:effectLst/>
                <a:latin typeface="Arial" panose="020B0604020202020204" pitchFamily="34" charset="0"/>
                <a:ea typeface="Times New Roman" panose="02020603050405020304" pitchFamily="18" charset="0"/>
              </a:rPr>
              <a:t>b) objem odpadu odloženého z  nemovité věci za toto dílčí období v litrech připadajícího na poplatníka, nebo</a:t>
            </a:r>
            <a:endParaRPr lang="cs-CZ" sz="2200" dirty="0">
              <a:effectLst/>
              <a:latin typeface="Times New Roman" panose="02020603050405020304" pitchFamily="18" charset="0"/>
              <a:ea typeface="Times New Roman" panose="02020603050405020304" pitchFamily="18" charset="0"/>
            </a:endParaRPr>
          </a:p>
          <a:p>
            <a:pPr marL="270510" indent="-270510" algn="just">
              <a:spcAft>
                <a:spcPts val="600"/>
              </a:spcAft>
              <a:tabLst>
                <a:tab pos="269875" algn="l"/>
                <a:tab pos="449580" algn="l"/>
              </a:tabLst>
            </a:pPr>
            <a:r>
              <a:rPr lang="cs-CZ" sz="2200" b="1" dirty="0">
                <a:effectLst/>
                <a:latin typeface="Arial" panose="020B0604020202020204" pitchFamily="34" charset="0"/>
                <a:ea typeface="Times New Roman" panose="02020603050405020304" pitchFamily="18" charset="0"/>
              </a:rPr>
              <a:t>c)  kapacita soustřeďovacích prostředků pro nemovitou věc na odpad za toto dílčí období v litrech připadající na poplatníka.</a:t>
            </a:r>
            <a:endParaRPr lang="cs-CZ" sz="2200" dirty="0">
              <a:effectLst/>
              <a:latin typeface="Times New Roman" panose="02020603050405020304" pitchFamily="18" charset="0"/>
              <a:ea typeface="Times New Roman" panose="02020603050405020304" pitchFamily="18" charset="0"/>
            </a:endParaRPr>
          </a:p>
          <a:p>
            <a:pPr marL="269875" indent="269875" algn="just">
              <a:spcBef>
                <a:spcPts val="600"/>
              </a:spcBef>
              <a:spcAft>
                <a:spcPts val="600"/>
              </a:spcAft>
              <a:tabLst>
                <a:tab pos="496570" algn="l"/>
                <a:tab pos="540385" algn="l"/>
                <a:tab pos="540385" algn="l"/>
              </a:tabLst>
            </a:pPr>
            <a:r>
              <a:rPr lang="cs-CZ" sz="2200" b="1" dirty="0">
                <a:effectLst/>
                <a:latin typeface="Arial" panose="020B0604020202020204" pitchFamily="34" charset="0"/>
                <a:ea typeface="Times New Roman" panose="02020603050405020304" pitchFamily="18" charset="0"/>
              </a:rPr>
              <a:t>(2) Obec zvolí pro poplatkové období jeden ze základů podle odstavce 1.</a:t>
            </a:r>
            <a:endParaRPr lang="cs-CZ" sz="2200" dirty="0">
              <a:effectLst/>
              <a:latin typeface="Times New Roman" panose="02020603050405020304" pitchFamily="18" charset="0"/>
              <a:ea typeface="Times New Roman" panose="02020603050405020304" pitchFamily="18" charset="0"/>
            </a:endParaRPr>
          </a:p>
          <a:p>
            <a:pPr marL="269875" indent="269875" algn="just">
              <a:spcBef>
                <a:spcPts val="600"/>
              </a:spcBef>
              <a:spcAft>
                <a:spcPts val="600"/>
              </a:spcAft>
              <a:tabLst>
                <a:tab pos="496570" algn="l"/>
                <a:tab pos="540385" algn="l"/>
                <a:tab pos="540385" algn="l"/>
              </a:tabLst>
            </a:pPr>
            <a:r>
              <a:rPr lang="cs-CZ" sz="2200" b="1" dirty="0">
                <a:effectLst/>
                <a:latin typeface="Arial" panose="020B0604020202020204" pitchFamily="34" charset="0"/>
                <a:ea typeface="Times New Roman" panose="02020603050405020304" pitchFamily="18" charset="0"/>
              </a:rPr>
              <a:t>(3) Hmotností nebo objemem odpadu odloženého z nemovité věci za dílčí období nebo objednanou kapacitou soustřeďovacích prostředků pro nemovitou věc na dílčí období připadající na poplatníka je </a:t>
            </a:r>
            <a:endParaRPr lang="cs-CZ" sz="2200" dirty="0">
              <a:effectLst/>
              <a:latin typeface="Times New Roman" panose="02020603050405020304" pitchFamily="18" charset="0"/>
              <a:ea typeface="Times New Roman" panose="02020603050405020304" pitchFamily="18" charset="0"/>
            </a:endParaRPr>
          </a:p>
          <a:p>
            <a:pPr indent="450215" algn="just">
              <a:spcBef>
                <a:spcPts val="1200"/>
              </a:spcBef>
            </a:pPr>
            <a:endParaRPr lang="cs-CZ" sz="2200" dirty="0">
              <a:effectLst/>
              <a:latin typeface="Times New Roman" panose="02020603050405020304" pitchFamily="18" charset="0"/>
              <a:ea typeface="Times New Roman" panose="02020603050405020304" pitchFamily="18" charset="0"/>
            </a:endParaRPr>
          </a:p>
          <a:p>
            <a:pPr marL="457200" lvl="1" algn="just">
              <a:tabLst>
                <a:tab pos="269875" algn="l"/>
              </a:tabLst>
            </a:pPr>
            <a:endParaRPr lang="cs-CZ" sz="2200" dirty="0">
              <a:effectLst/>
              <a:latin typeface="Times New Roman" panose="02020603050405020304" pitchFamily="18" charset="0"/>
              <a:ea typeface="Calibri" panose="020F0502020204030204" pitchFamily="34" charset="0"/>
            </a:endParaRPr>
          </a:p>
          <a:p>
            <a:pPr marL="457200" lvl="1" algn="just">
              <a:tabLst>
                <a:tab pos="269875" algn="l"/>
              </a:tabLst>
            </a:pPr>
            <a:endParaRPr lang="cs-CZ" sz="2200" b="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7080630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Shape 609"/>
          <p:cNvSpPr/>
          <p:nvPr/>
        </p:nvSpPr>
        <p:spPr>
          <a:xfrm>
            <a:off x="946484" y="185130"/>
            <a:ext cx="10299032" cy="6186309"/>
          </a:xfrm>
          <a:prstGeom prst="rect">
            <a:avLst/>
          </a:prstGeom>
          <a:noFill/>
          <a:ln>
            <a:noFill/>
          </a:ln>
        </p:spPr>
        <p:txBody>
          <a:bodyPr spcFirstLastPara="1" wrap="square" lIns="91425" tIns="45700" rIns="91425" bIns="45700" anchor="t" anchorCtr="0">
            <a:noAutofit/>
          </a:bodyPr>
          <a:lstStyle/>
          <a:p>
            <a:pPr marL="742950" lvl="1" indent="-285750" algn="just">
              <a:buFont typeface="+mj-lt"/>
              <a:buAutoNum type="alphaLcParenR"/>
              <a:tabLst>
                <a:tab pos="269875" algn="l"/>
              </a:tabLst>
            </a:pPr>
            <a:r>
              <a:rPr lang="cs-CZ" sz="2200" b="1" dirty="0">
                <a:effectLst/>
                <a:latin typeface="Arial" panose="020B0604020202020204" pitchFamily="34" charset="0"/>
                <a:ea typeface="Calibri" panose="020F0502020204030204" pitchFamily="34" charset="0"/>
              </a:rPr>
              <a:t>podíl </a:t>
            </a:r>
            <a:endParaRPr lang="cs-CZ" sz="2200" dirty="0">
              <a:latin typeface="Times New Roman" panose="02020603050405020304" pitchFamily="18" charset="0"/>
              <a:ea typeface="Calibri" panose="020F0502020204030204" pitchFamily="34" charset="0"/>
            </a:endParaRPr>
          </a:p>
          <a:p>
            <a:pPr marL="457200" lvl="1" algn="just">
              <a:tabLst>
                <a:tab pos="269875" algn="l"/>
              </a:tabLst>
            </a:pPr>
            <a:r>
              <a:rPr lang="cs-CZ" sz="2200" b="1" dirty="0">
                <a:effectLst/>
                <a:latin typeface="Arial" panose="020B0604020202020204" pitchFamily="34" charset="0"/>
                <a:ea typeface="Calibri" panose="020F0502020204030204" pitchFamily="34" charset="0"/>
              </a:rPr>
              <a:t>1. hmotnosti nebo objemu odpadu odloženého z této nemovité věci za dílčí období nebo objednané kapacity soustřeďovacích prostředků pro tuto nemovitou věc na dílčí období a </a:t>
            </a:r>
            <a:endParaRPr lang="cs-CZ" sz="2200" dirty="0">
              <a:latin typeface="Times New Roman" panose="02020603050405020304" pitchFamily="18" charset="0"/>
              <a:ea typeface="Calibri" panose="020F0502020204030204" pitchFamily="34" charset="0"/>
            </a:endParaRPr>
          </a:p>
          <a:p>
            <a:pPr marL="457200" lvl="1" algn="just">
              <a:tabLst>
                <a:tab pos="269875" algn="l"/>
              </a:tabLst>
            </a:pPr>
            <a:r>
              <a:rPr lang="cs-CZ" sz="2200" b="1" dirty="0">
                <a:effectLst/>
                <a:latin typeface="Arial" panose="020B0604020202020204" pitchFamily="34" charset="0"/>
                <a:ea typeface="Calibri" panose="020F0502020204030204" pitchFamily="34" charset="0"/>
              </a:rPr>
              <a:t>2. počtu fyzických osob, které v této nemovité věci mají bydliště na konci dílčího období, nebo</a:t>
            </a:r>
            <a:endParaRPr lang="cs-CZ" sz="2200" dirty="0">
              <a:effectLst/>
              <a:latin typeface="Times New Roman" panose="02020603050405020304" pitchFamily="18" charset="0"/>
              <a:ea typeface="Calibri" panose="020F0502020204030204" pitchFamily="34" charset="0"/>
            </a:endParaRPr>
          </a:p>
          <a:p>
            <a:pPr algn="just">
              <a:spcAft>
                <a:spcPts val="600"/>
              </a:spcAft>
            </a:pPr>
            <a:r>
              <a:rPr lang="cs-CZ" sz="2200" b="1" dirty="0">
                <a:latin typeface="Arial" panose="020B0604020202020204" pitchFamily="34" charset="0"/>
                <a:ea typeface="Calibri" panose="020F0502020204030204" pitchFamily="34" charset="0"/>
              </a:rPr>
              <a:t>      b) </a:t>
            </a:r>
            <a:r>
              <a:rPr lang="cs-CZ" sz="2200" b="1" dirty="0">
                <a:effectLst/>
                <a:latin typeface="Arial" panose="020B0604020202020204" pitchFamily="34" charset="0"/>
                <a:ea typeface="Calibri" panose="020F0502020204030204" pitchFamily="34" charset="0"/>
              </a:rPr>
              <a:t>hmotnost nebo objem odpadu odloženého z této nemovité věci za  </a:t>
            </a:r>
            <a:br>
              <a:rPr lang="cs-CZ" sz="2200" b="1" dirty="0">
                <a:effectLst/>
                <a:latin typeface="Arial" panose="020B0604020202020204" pitchFamily="34" charset="0"/>
                <a:ea typeface="Calibri" panose="020F0502020204030204" pitchFamily="34" charset="0"/>
              </a:rPr>
            </a:br>
            <a:r>
              <a:rPr lang="cs-CZ" sz="2200" b="1" dirty="0">
                <a:effectLst/>
                <a:latin typeface="Arial" panose="020B0604020202020204" pitchFamily="34" charset="0"/>
                <a:ea typeface="Calibri" panose="020F0502020204030204" pitchFamily="34" charset="0"/>
              </a:rPr>
              <a:t>     dílčí období nebo kapacita soustřeďovacích prostředků pro tuto  </a:t>
            </a:r>
            <a:br>
              <a:rPr lang="cs-CZ" sz="2200" b="1" dirty="0">
                <a:effectLst/>
                <a:latin typeface="Arial" panose="020B0604020202020204" pitchFamily="34" charset="0"/>
                <a:ea typeface="Calibri" panose="020F0502020204030204" pitchFamily="34" charset="0"/>
              </a:rPr>
            </a:br>
            <a:r>
              <a:rPr lang="cs-CZ" sz="2200" b="1" dirty="0">
                <a:effectLst/>
                <a:latin typeface="Arial" panose="020B0604020202020204" pitchFamily="34" charset="0"/>
                <a:ea typeface="Calibri" panose="020F0502020204030204" pitchFamily="34" charset="0"/>
              </a:rPr>
              <a:t>     nemovitou věc na dílčí období v případě, že v nemovité věci nemá </a:t>
            </a:r>
            <a:br>
              <a:rPr lang="cs-CZ" sz="2200" b="1" dirty="0">
                <a:effectLst/>
                <a:latin typeface="Arial" panose="020B0604020202020204" pitchFamily="34" charset="0"/>
                <a:ea typeface="Calibri" panose="020F0502020204030204" pitchFamily="34" charset="0"/>
              </a:rPr>
            </a:br>
            <a:r>
              <a:rPr lang="cs-CZ" sz="2200" b="1" dirty="0">
                <a:effectLst/>
                <a:latin typeface="Arial" panose="020B0604020202020204" pitchFamily="34" charset="0"/>
                <a:ea typeface="Calibri" panose="020F0502020204030204" pitchFamily="34" charset="0"/>
              </a:rPr>
              <a:t>     bydliště žádná fyzická osoba.</a:t>
            </a:r>
            <a:endParaRPr lang="cs-CZ" sz="2200" dirty="0">
              <a:effectLst/>
              <a:latin typeface="Times New Roman" panose="02020603050405020304" pitchFamily="18" charset="0"/>
              <a:ea typeface="Calibri" panose="020F0502020204030204" pitchFamily="34" charset="0"/>
            </a:endParaRPr>
          </a:p>
          <a:p>
            <a:pPr marL="269875" indent="269875" algn="just">
              <a:spcBef>
                <a:spcPts val="600"/>
              </a:spcBef>
              <a:spcAft>
                <a:spcPts val="600"/>
              </a:spcAft>
              <a:tabLst>
                <a:tab pos="496570" algn="l"/>
                <a:tab pos="540385" algn="l"/>
                <a:tab pos="540385" algn="l"/>
              </a:tabLst>
            </a:pPr>
            <a:r>
              <a:rPr lang="cs-CZ" sz="2200" b="1" dirty="0">
                <a:effectLst/>
                <a:latin typeface="Arial" panose="020B0604020202020204" pitchFamily="34" charset="0"/>
                <a:ea typeface="Times New Roman" panose="02020603050405020304" pitchFamily="18" charset="0"/>
              </a:rPr>
              <a:t>(4) Obec může určit minimální základ dílčího poplatku, který činí nejvýše</a:t>
            </a:r>
            <a:endParaRPr lang="cs-CZ" sz="2200" dirty="0">
              <a:effectLst/>
              <a:latin typeface="Times New Roman" panose="02020603050405020304" pitchFamily="18" charset="0"/>
              <a:ea typeface="Times New Roman" panose="02020603050405020304" pitchFamily="18" charset="0"/>
            </a:endParaRPr>
          </a:p>
          <a:p>
            <a:pPr marL="742950" lvl="1" indent="-285750" algn="just">
              <a:buFont typeface="+mj-lt"/>
              <a:buAutoNum type="alphaLcParenR"/>
              <a:tabLst>
                <a:tab pos="269875" algn="l"/>
              </a:tabLst>
            </a:pPr>
            <a:r>
              <a:rPr lang="cs-CZ" sz="2200" b="1" dirty="0">
                <a:effectLst/>
                <a:latin typeface="Arial" panose="020B0604020202020204" pitchFamily="34" charset="0"/>
                <a:ea typeface="Calibri" panose="020F0502020204030204" pitchFamily="34" charset="0"/>
              </a:rPr>
              <a:t> 10 kg, pokud je základem hmotnost odpadu,</a:t>
            </a:r>
          </a:p>
          <a:p>
            <a:pPr marL="742950" lvl="1" indent="-285750" algn="just">
              <a:buFont typeface="+mj-lt"/>
              <a:buAutoNum type="alphaLcParenR"/>
              <a:tabLst>
                <a:tab pos="269875" algn="l"/>
              </a:tabLst>
            </a:pPr>
            <a:r>
              <a:rPr lang="cs-CZ" sz="2200" b="1" dirty="0">
                <a:effectLst/>
                <a:latin typeface="Arial" panose="020B0604020202020204" pitchFamily="34" charset="0"/>
                <a:ea typeface="Calibri" panose="020F0502020204030204" pitchFamily="34" charset="0"/>
              </a:rPr>
              <a:t> 60 l, pokud je základem objem odpadu nebo kapacita soustřeďovacích prostředků.</a:t>
            </a:r>
            <a:endParaRPr lang="cs-CZ" sz="2200" dirty="0">
              <a:effectLst/>
              <a:latin typeface="Times New Roman" panose="02020603050405020304" pitchFamily="18" charset="0"/>
              <a:ea typeface="Calibri" panose="020F0502020204030204" pitchFamily="34" charset="0"/>
            </a:endParaRPr>
          </a:p>
          <a:p>
            <a:pPr indent="450215" algn="just">
              <a:spcBef>
                <a:spcPts val="1200"/>
              </a:spcBef>
            </a:pPr>
            <a:endParaRPr lang="cs-CZ" sz="2200" dirty="0">
              <a:effectLst/>
              <a:latin typeface="Times New Roman" panose="02020603050405020304" pitchFamily="18" charset="0"/>
              <a:ea typeface="Times New Roman" panose="02020603050405020304" pitchFamily="18" charset="0"/>
            </a:endParaRPr>
          </a:p>
          <a:p>
            <a:pPr marL="457200" lvl="1" algn="just">
              <a:tabLst>
                <a:tab pos="269875" algn="l"/>
              </a:tabLst>
            </a:pPr>
            <a:endParaRPr lang="cs-CZ" sz="2200" dirty="0">
              <a:effectLst/>
              <a:latin typeface="Times New Roman" panose="02020603050405020304" pitchFamily="18" charset="0"/>
              <a:ea typeface="Calibri" panose="020F0502020204030204" pitchFamily="34" charset="0"/>
            </a:endParaRPr>
          </a:p>
          <a:p>
            <a:pPr marL="457200" lvl="1" algn="just">
              <a:tabLst>
                <a:tab pos="269875" algn="l"/>
              </a:tabLst>
            </a:pPr>
            <a:endParaRPr lang="cs-CZ" sz="2200" b="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1769083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Shape 609"/>
          <p:cNvSpPr/>
          <p:nvPr/>
        </p:nvSpPr>
        <p:spPr>
          <a:xfrm>
            <a:off x="696286" y="185130"/>
            <a:ext cx="10888910" cy="6433784"/>
          </a:xfrm>
          <a:prstGeom prst="rect">
            <a:avLst/>
          </a:prstGeom>
          <a:noFill/>
          <a:ln>
            <a:noFill/>
          </a:ln>
        </p:spPr>
        <p:txBody>
          <a:bodyPr spcFirstLastPara="1" wrap="square" lIns="91425" tIns="45700" rIns="91425" bIns="45700" anchor="t" anchorCtr="0">
            <a:noAutofit/>
          </a:bodyPr>
          <a:lstStyle/>
          <a:p>
            <a:pPr algn="just">
              <a:lnSpc>
                <a:spcPct val="115000"/>
              </a:lnSpc>
              <a:spcAft>
                <a:spcPts val="1000"/>
              </a:spcAft>
            </a:pPr>
            <a:r>
              <a:rPr lang="cs-CZ" sz="2200" dirty="0">
                <a:effectLst/>
                <a:latin typeface="Arial" panose="020B0604020202020204" pitchFamily="34" charset="0"/>
                <a:ea typeface="Calibri" panose="020F0502020204030204" pitchFamily="34" charset="0"/>
                <a:cs typeface="Times New Roman" panose="02020603050405020304" pitchFamily="18" charset="0"/>
              </a:rPr>
              <a:t>Obec při zavádění poplatku za odkládání komunálního odpadu z nemovité věci musí zvolit, zda základ poplatku bude vycházet z </a:t>
            </a: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mj-lt"/>
              <a:buAutoNum type="alphaLcParenR"/>
            </a:pPr>
            <a:r>
              <a:rPr lang="cs-CZ" sz="2200" dirty="0">
                <a:effectLst/>
                <a:latin typeface="Arial" panose="020B0604020202020204" pitchFamily="34" charset="0"/>
                <a:ea typeface="Calibri" panose="020F0502020204030204" pitchFamily="34" charset="0"/>
                <a:cs typeface="Times New Roman" panose="02020603050405020304" pitchFamily="18" charset="0"/>
              </a:rPr>
              <a:t>hmotnosti komunálního odpadu, odloženého z nemovité věci (hmotnostní základ),</a:t>
            </a: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mj-lt"/>
              <a:buAutoNum type="alphaLcParenR"/>
            </a:pPr>
            <a:r>
              <a:rPr lang="cs-CZ" sz="2200" dirty="0">
                <a:effectLst/>
                <a:latin typeface="Arial" panose="020B0604020202020204" pitchFamily="34" charset="0"/>
                <a:ea typeface="Calibri" panose="020F0502020204030204" pitchFamily="34" charset="0"/>
                <a:cs typeface="Times New Roman" panose="02020603050405020304" pitchFamily="18" charset="0"/>
              </a:rPr>
              <a:t>objemu komunálního odpadu, odloženého z nemovité věci (objemový základ), nebo</a:t>
            </a: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mj-lt"/>
              <a:buAutoNum type="alphaLcParenR"/>
            </a:pPr>
            <a:r>
              <a:rPr lang="cs-CZ" sz="2200" dirty="0">
                <a:effectLst/>
                <a:latin typeface="Arial" panose="020B0604020202020204" pitchFamily="34" charset="0"/>
                <a:ea typeface="Calibri" panose="020F0502020204030204" pitchFamily="34" charset="0"/>
                <a:cs typeface="Times New Roman" panose="02020603050405020304" pitchFamily="18" charset="0"/>
              </a:rPr>
              <a:t>objednané kapacity soustřeďovacích prostředků na odpad pro nemovitou věc (kapacitní základ).</a:t>
            </a: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cs-CZ" sz="2200" dirty="0">
                <a:effectLst/>
                <a:latin typeface="Arial" panose="020B0604020202020204" pitchFamily="34" charset="0"/>
                <a:ea typeface="Calibri" panose="020F0502020204030204" pitchFamily="34" charset="0"/>
                <a:cs typeface="Times New Roman" panose="02020603050405020304" pitchFamily="18" charset="0"/>
              </a:rPr>
              <a:t>Obec může zvolit pouze jeden typ základu, a to pro celé území obce a pro celé poplatkové období (kalendářní rok – srov. § 10o odst. 1). Přitom musí vzít v úvahu své technické možnosti, protože zavedení hmotnostního a objemového základu předpokládá, že bude schopná zjistit hmotnost či objem odloženého odpadu a přiřadit je ke konkrétní nemovité věci. Zavedení hmotnostního či objemového základu ale není na překážku, pokud by více nemovitých věcí sdílelo soustřeďovací prostředek na odpad (například jeden kontejner na panelový dům, ve kterém je více jednotek). Odpad odložený do takového soustřeďovacího prostředku by se pak musel poměrně rozdělit mezi jednotlivé nemovité věci.</a:t>
            </a: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Bef>
                <a:spcPts val="1200"/>
              </a:spcBef>
            </a:pPr>
            <a:endParaRPr lang="cs-CZ" sz="2200" dirty="0">
              <a:effectLst/>
              <a:latin typeface="Times New Roman" panose="02020603050405020304" pitchFamily="18" charset="0"/>
              <a:ea typeface="Times New Roman" panose="02020603050405020304" pitchFamily="18" charset="0"/>
            </a:endParaRPr>
          </a:p>
          <a:p>
            <a:pPr marL="457200" lvl="1" algn="just">
              <a:tabLst>
                <a:tab pos="269875" algn="l"/>
              </a:tabLst>
            </a:pPr>
            <a:endParaRPr lang="cs-CZ" sz="2200" dirty="0">
              <a:effectLst/>
              <a:latin typeface="Times New Roman" panose="02020603050405020304" pitchFamily="18" charset="0"/>
              <a:ea typeface="Calibri" panose="020F0502020204030204" pitchFamily="34" charset="0"/>
            </a:endParaRPr>
          </a:p>
          <a:p>
            <a:pPr marL="457200" lvl="1" algn="just">
              <a:tabLst>
                <a:tab pos="269875" algn="l"/>
              </a:tabLst>
            </a:pPr>
            <a:endParaRPr lang="cs-CZ" sz="2200" b="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132184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Shape 609"/>
          <p:cNvSpPr/>
          <p:nvPr/>
        </p:nvSpPr>
        <p:spPr>
          <a:xfrm>
            <a:off x="360728" y="329554"/>
            <a:ext cx="11660696" cy="6433784"/>
          </a:xfrm>
          <a:prstGeom prst="rect">
            <a:avLst/>
          </a:prstGeom>
          <a:noFill/>
          <a:ln>
            <a:noFill/>
          </a:ln>
        </p:spPr>
        <p:txBody>
          <a:bodyPr spcFirstLastPara="1" wrap="square" lIns="91425" tIns="45700" rIns="91425" bIns="45700" anchor="t" anchorCtr="0">
            <a:noAutofit/>
          </a:bodyPr>
          <a:lstStyle/>
          <a:p>
            <a:pPr algn="just">
              <a:lnSpc>
                <a:spcPct val="115000"/>
              </a:lnSpc>
              <a:spcAft>
                <a:spcPts val="1000"/>
              </a:spcAft>
            </a:pPr>
            <a:r>
              <a:rPr lang="cs-CZ" sz="2200" dirty="0">
                <a:effectLst/>
                <a:latin typeface="Arial" panose="020B0604020202020204" pitchFamily="34" charset="0"/>
                <a:ea typeface="Calibri" panose="020F0502020204030204" pitchFamily="34" charset="0"/>
                <a:cs typeface="Times New Roman" panose="02020603050405020304" pitchFamily="18" charset="0"/>
              </a:rPr>
              <a:t>V případě zavedení kapacitního základu má obec široké možnosti, jakým způsobem tento systém zavést tak, aby vyhovoval potřebám obce. Objednanou kapacitou tak může, mimo jiné, být:</a:t>
            </a: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mj-lt"/>
              <a:buAutoNum type="alphaLcParenR"/>
            </a:pPr>
            <a:r>
              <a:rPr lang="cs-CZ" sz="2200" dirty="0">
                <a:effectLst/>
                <a:latin typeface="Arial" panose="020B0604020202020204" pitchFamily="34" charset="0"/>
                <a:ea typeface="Calibri" panose="020F0502020204030204" pitchFamily="34" charset="0"/>
                <a:cs typeface="Times New Roman" panose="02020603050405020304" pitchFamily="18" charset="0"/>
              </a:rPr>
              <a:t>součin objemu přiděleného soustřeďovacího prostředku a počtu objednaných odvozů odpadu z něj,</a:t>
            </a: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mj-lt"/>
              <a:buAutoNum type="alphaLcParenR"/>
            </a:pPr>
            <a:r>
              <a:rPr lang="cs-CZ" sz="2200" dirty="0">
                <a:effectLst/>
                <a:latin typeface="Arial" panose="020B0604020202020204" pitchFamily="34" charset="0"/>
                <a:ea typeface="Calibri" panose="020F0502020204030204" pitchFamily="34" charset="0"/>
                <a:cs typeface="Times New Roman" panose="02020603050405020304" pitchFamily="18" charset="0"/>
              </a:rPr>
              <a:t>součin objemu přiděleného soustřeďovacího prostředku a počtu objednaných a skutečně provedených odvozů odpadu z něj,</a:t>
            </a: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mj-lt"/>
              <a:buAutoNum type="alphaLcParenR"/>
            </a:pPr>
            <a:r>
              <a:rPr lang="cs-CZ" sz="2200" dirty="0">
                <a:effectLst/>
                <a:latin typeface="Arial" panose="020B0604020202020204" pitchFamily="34" charset="0"/>
                <a:ea typeface="Calibri" panose="020F0502020204030204" pitchFamily="34" charset="0"/>
                <a:cs typeface="Times New Roman" panose="02020603050405020304" pitchFamily="18" charset="0"/>
              </a:rPr>
              <a:t>celkový objem přidělených soustřeďovací prostředků (počet přidělených pytlů na odpad nebo nálepek na soustřeďovací prostředek).</a:t>
            </a: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cs-CZ" sz="2200" b="1" dirty="0">
                <a:effectLst/>
                <a:latin typeface="Arial" panose="020B0604020202020204" pitchFamily="34" charset="0"/>
                <a:ea typeface="Calibri" panose="020F0502020204030204" pitchFamily="34" charset="0"/>
                <a:cs typeface="Times New Roman" panose="02020603050405020304" pitchFamily="18" charset="0"/>
              </a:rPr>
              <a:t>Dílčí základ poplatku se určuje na měsíční bázi. V každém kalendářním měsíci se dílčí základ určí tak, že se hmotnost, objem či kapacita rozdělí mezi počet poplatníků, kteří v nemovité věci měli bydliště. Pokud v nemovité věci nemá bydliště žádná fyzická osoba (a poplatníkem je tedy vlastník této nemovité věci), připadne na vlastníka celá hmotnost, celý objem nebo celá objednaná kapacita za dané dílčí období.</a:t>
            </a:r>
            <a:endParaRPr lang="cs-CZ" sz="2200" b="1" dirty="0">
              <a:effectLst/>
              <a:latin typeface="Calibri" panose="020F0502020204030204" pitchFamily="34" charset="0"/>
              <a:ea typeface="Calibri" panose="020F0502020204030204" pitchFamily="34" charset="0"/>
              <a:cs typeface="Times New Roman" panose="02020603050405020304" pitchFamily="18" charset="0"/>
            </a:endParaRPr>
          </a:p>
          <a:p>
            <a:pPr marL="457200" lvl="1" algn="just">
              <a:tabLst>
                <a:tab pos="269875" algn="l"/>
              </a:tabLst>
            </a:pPr>
            <a:endParaRPr lang="cs-CZ" sz="2200" b="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458273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Shape 609"/>
          <p:cNvSpPr/>
          <p:nvPr/>
        </p:nvSpPr>
        <p:spPr>
          <a:xfrm>
            <a:off x="360728" y="329554"/>
            <a:ext cx="11660696" cy="6433784"/>
          </a:xfrm>
          <a:prstGeom prst="rect">
            <a:avLst/>
          </a:prstGeom>
          <a:noFill/>
          <a:ln>
            <a:noFill/>
          </a:ln>
        </p:spPr>
        <p:txBody>
          <a:bodyPr spcFirstLastPara="1" wrap="square" lIns="91425" tIns="45700" rIns="91425" bIns="45700" anchor="t" anchorCtr="0">
            <a:noAutofit/>
          </a:bodyPr>
          <a:lstStyle/>
          <a:p>
            <a:pPr algn="just">
              <a:lnSpc>
                <a:spcPct val="115000"/>
              </a:lnSpc>
              <a:spcAft>
                <a:spcPts val="1000"/>
              </a:spcAft>
            </a:pPr>
            <a:r>
              <a:rPr lang="cs-CZ" sz="2200" dirty="0">
                <a:effectLst/>
                <a:latin typeface="Arial" panose="020B0604020202020204" pitchFamily="34" charset="0"/>
                <a:ea typeface="Calibri" panose="020F0502020204030204" pitchFamily="34" charset="0"/>
                <a:cs typeface="Times New Roman" panose="02020603050405020304" pitchFamily="18" charset="0"/>
              </a:rPr>
              <a:t>V odstavci 5 se navrhuje umožnit, aby obec určila minimální výši dílčího základu pro poplatníka (tedy základu za dílčí období, kterým je kalendářní měsíc) a omezit tak motivaci obcházet poplatkovou povinnost tím, že se bude poplatník zbavovat komunálního odpadu nežádoucím způsobem (spalování vlastními silami, černé skládkování apod.).</a:t>
            </a: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cs-CZ" sz="2200" dirty="0">
                <a:effectLst/>
                <a:latin typeface="Arial" panose="020B0604020202020204" pitchFamily="34" charset="0"/>
                <a:ea typeface="Calibri" panose="020F0502020204030204" pitchFamily="34" charset="0"/>
                <a:cs typeface="Times New Roman" panose="02020603050405020304" pitchFamily="18" charset="0"/>
              </a:rPr>
              <a:t>Zákon určuje maximální hodnotu minimálního dílčího základu, mj. proto, aby obec by nemohla pomocí tohoto institutu obejít maximální výši poplatku podle dílu 2, tím, že by určila minimální hodnotu dílčího základu například vyšší než je průměrné množství produkce komunálního odpadu na občana.  V případě, že by obec nastavila výši poplatku 6 Kč za kilogram a minimální dílčí základ například na 20 kg, tedy 240 kg za rok, výše minimálního poplatku v dané obci by byla 1 440 Kč tedy více než je nejvyšší možný poplatek podle dílu 2. Maximální hodnota minimálního dílčího základu byla zvolena ve výši 10 Kg (na kalendářní měsíc) v případě hmotnostního základu a 60 l v případě objemového dílčího základu a v případě kapacitního dílčího základu. Nadto v případě vysokého minimálního dílčího základu by se nejednalo o poplatek za skutečné množství vyprodukovaného odpadu, což je podstatou tohoto poplatku.</a:t>
            </a: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algn="just">
              <a:tabLst>
                <a:tab pos="269875" algn="l"/>
              </a:tabLst>
            </a:pPr>
            <a:endParaRPr lang="cs-CZ" sz="2200" b="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696760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2F47CFB1-032E-4579-B030-EFD3DC580E80}"/>
              </a:ext>
            </a:extLst>
          </p:cNvPr>
          <p:cNvSpPr txBox="1"/>
          <p:nvPr/>
        </p:nvSpPr>
        <p:spPr>
          <a:xfrm>
            <a:off x="1669410" y="1073790"/>
            <a:ext cx="10435904" cy="5016758"/>
          </a:xfrm>
          <a:prstGeom prst="rect">
            <a:avLst/>
          </a:prstGeom>
          <a:noFill/>
        </p:spPr>
        <p:txBody>
          <a:bodyPr wrap="square">
            <a:spAutoFit/>
          </a:bodyPr>
          <a:lstStyle/>
          <a:p>
            <a:r>
              <a:rPr lang="cs-CZ" sz="3200" dirty="0" err="1">
                <a:effectLst/>
                <a:latin typeface="Times New Roman" panose="02020603050405020304" pitchFamily="18" charset="0"/>
                <a:ea typeface="Times New Roman" panose="02020603050405020304" pitchFamily="18" charset="0"/>
                <a:cs typeface="Times New Roman" panose="02020603050405020304" pitchFamily="18" charset="0"/>
              </a:rPr>
              <a:t>ZoMP</a:t>
            </a:r>
            <a:r>
              <a:rPr lang="cs-CZ" sz="3200" dirty="0">
                <a:effectLst/>
                <a:latin typeface="Times New Roman" panose="02020603050405020304" pitchFamily="18" charset="0"/>
                <a:ea typeface="Times New Roman" panose="02020603050405020304" pitchFamily="18" charset="0"/>
                <a:cs typeface="Times New Roman" panose="02020603050405020304" pitchFamily="18" charset="0"/>
              </a:rPr>
              <a:t> nespecifikuje držitele psa, a proto správci poplatku mohou mít v tomto směru ztíženou pozici. V této souvislosti je vhodné poukázat na předchozí (již neplatnou) právní úpravu, která tento vztah blíže charakterizovala a to tak, že </a:t>
            </a:r>
            <a:r>
              <a:rPr lang="cs-CZ" sz="3200" i="1" dirty="0">
                <a:effectLst/>
                <a:latin typeface="Times New Roman" panose="02020603050405020304" pitchFamily="18" charset="0"/>
                <a:ea typeface="Times New Roman" panose="02020603050405020304" pitchFamily="18" charset="0"/>
                <a:cs typeface="Times New Roman" panose="02020603050405020304" pitchFamily="18" charset="0"/>
              </a:rPr>
              <a:t>poplatek ze psů platí držitel psa, přičemž za držitele všech psů chovaných v domácnosti se považoval uživatel bytu</a:t>
            </a:r>
            <a:r>
              <a:rPr lang="cs-CZ"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p>
            <a:endParaRPr lang="cs-CZ" sz="3200" dirty="0">
              <a:latin typeface="Times New Roman" panose="02020603050405020304" pitchFamily="18" charset="0"/>
              <a:cs typeface="Times New Roman" panose="02020603050405020304" pitchFamily="18" charset="0"/>
            </a:endParaRPr>
          </a:p>
          <a:p>
            <a:r>
              <a:rPr lang="cs-CZ" sz="3200" dirty="0">
                <a:effectLst/>
                <a:latin typeface="Times New Roman" panose="02020603050405020304" pitchFamily="18" charset="0"/>
                <a:ea typeface="Times New Roman" panose="02020603050405020304" pitchFamily="18" charset="0"/>
                <a:cs typeface="Times New Roman" panose="02020603050405020304" pitchFamily="18" charset="0"/>
              </a:rPr>
              <a:t>§ 2 vyhlášky č. 216/1988 Sb., o místním poplatku ze psů a o lázeňském poplatku, dostupné na: </a:t>
            </a:r>
            <a:r>
              <a:rPr lang="cs-CZ" sz="32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https://www.zakonyprolidi.cz/cs/1988-216</a:t>
            </a:r>
            <a:r>
              <a:rPr lang="cs-CZ" sz="3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cs-CZ"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19672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Shape 609"/>
          <p:cNvSpPr/>
          <p:nvPr/>
        </p:nvSpPr>
        <p:spPr>
          <a:xfrm>
            <a:off x="360728" y="329554"/>
            <a:ext cx="11660696" cy="6433784"/>
          </a:xfrm>
          <a:prstGeom prst="rect">
            <a:avLst/>
          </a:prstGeom>
          <a:noFill/>
          <a:ln>
            <a:noFill/>
          </a:ln>
        </p:spPr>
        <p:txBody>
          <a:bodyPr spcFirstLastPara="1" wrap="square" lIns="91425" tIns="45700" rIns="91425" bIns="45700" anchor="t" anchorCtr="0">
            <a:noAutofit/>
          </a:bodyPr>
          <a:lstStyle/>
          <a:p>
            <a:pPr algn="just">
              <a:lnSpc>
                <a:spcPct val="115000"/>
              </a:lnSpc>
              <a:spcAft>
                <a:spcPts val="1000"/>
              </a:spcAft>
            </a:pPr>
            <a:r>
              <a:rPr lang="cs-CZ" sz="2200" dirty="0">
                <a:effectLst/>
                <a:latin typeface="Arial" panose="020B0604020202020204" pitchFamily="34" charset="0"/>
                <a:ea typeface="Calibri" panose="020F0502020204030204" pitchFamily="34" charset="0"/>
                <a:cs typeface="Times New Roman" panose="02020603050405020304" pitchFamily="18" charset="0"/>
              </a:rPr>
              <a:t>Zákon určuje maximální hodnotu minimálního dílčího základu v případě objemového dílčího základu a v případě kapacitního dílčího základu ve stejné výši. Je tomu tak proto, že minimální dílčí základ má odpovídat očekávané minimální produkci odpadu na osobu. V případě objemového dílčího základu jde o očekávaný objem odloženého odpadu na osobu za měsíc a v případě kapacitního dílčího základu jde o minimální očekávaný objem objednaných soustřeďovacích prostředků na osobu za měsíc. Vzhledem k tomu, že obě hodnoty vychází z očekávaného objemu odloženého odpadu na osobu a období, lze očekávat, že budou stejné. </a:t>
            </a: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cs-CZ" sz="2200" dirty="0">
                <a:effectLst/>
                <a:latin typeface="Arial" panose="020B0604020202020204" pitchFamily="34" charset="0"/>
                <a:ea typeface="Calibri" panose="020F0502020204030204" pitchFamily="34" charset="0"/>
                <a:cs typeface="Times New Roman" panose="02020603050405020304" pitchFamily="18" charset="0"/>
              </a:rPr>
              <a:t>Fakticky představuje stejné množství odpadu i maximální hodnota u hmotnostního základu, protože dle výsledků studií v minulosti zpracovaných pro ministerstvo životního prostředí vyplývá, že 1 m</a:t>
            </a:r>
            <a:r>
              <a:rPr lang="cs-CZ" sz="2200" baseline="30000" dirty="0">
                <a:effectLst/>
                <a:latin typeface="Arial" panose="020B0604020202020204" pitchFamily="34" charset="0"/>
                <a:ea typeface="Calibri" panose="020F0502020204030204" pitchFamily="34" charset="0"/>
                <a:cs typeface="Times New Roman" panose="02020603050405020304" pitchFamily="18" charset="0"/>
              </a:rPr>
              <a:t>3</a:t>
            </a:r>
            <a:r>
              <a:rPr lang="cs-CZ" sz="2200" baseline="-25000" dirty="0">
                <a:effectLst/>
                <a:latin typeface="Arial" panose="020B0604020202020204" pitchFamily="34" charset="0"/>
                <a:ea typeface="Calibri" panose="020F0502020204030204" pitchFamily="34" charset="0"/>
                <a:cs typeface="Times New Roman" panose="02020603050405020304" pitchFamily="18" charset="0"/>
              </a:rPr>
              <a:t> </a:t>
            </a:r>
            <a:r>
              <a:rPr lang="cs-CZ" sz="2200" dirty="0">
                <a:effectLst/>
                <a:latin typeface="Arial" panose="020B0604020202020204" pitchFamily="34" charset="0"/>
                <a:ea typeface="Calibri" panose="020F0502020204030204" pitchFamily="34" charset="0"/>
                <a:cs typeface="Times New Roman" panose="02020603050405020304" pitchFamily="18" charset="0"/>
              </a:rPr>
              <a:t>komunálního odpadu váží přibližně 160 kg.</a:t>
            </a:r>
          </a:p>
          <a:p>
            <a:pPr algn="just">
              <a:lnSpc>
                <a:spcPct val="115000"/>
              </a:lnSpc>
              <a:spcAft>
                <a:spcPts val="1000"/>
              </a:spcAft>
            </a:pPr>
            <a:endParaRPr lang="cs-CZ" sz="2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cs-CZ" sz="2200" b="1" dirty="0">
                <a:effectLst/>
                <a:latin typeface="Arial" panose="020B0604020202020204" pitchFamily="34" charset="0"/>
                <a:ea typeface="Calibri" panose="020F0502020204030204" pitchFamily="34" charset="0"/>
              </a:rPr>
              <a:t>Dílčí poplatek za dílčí období se vypočte jako součin základu dílčího poplatku zaokrouhleného na celé kilogramy nebo litry nahoru a sazby pro tento základ (§ 10m).</a:t>
            </a:r>
            <a:endParaRPr lang="cs-CZ" sz="2200" dirty="0">
              <a:effectLst/>
              <a:latin typeface="Times New Roman" panose="02020603050405020304" pitchFamily="18" charset="0"/>
              <a:ea typeface="Calibri" panose="020F0502020204030204" pitchFamily="34" charset="0"/>
            </a:endParaRPr>
          </a:p>
          <a:p>
            <a:pPr algn="just">
              <a:lnSpc>
                <a:spcPct val="115000"/>
              </a:lnSpc>
              <a:spcAft>
                <a:spcPts val="1000"/>
              </a:spcAft>
            </a:pP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algn="just">
              <a:tabLst>
                <a:tab pos="269875" algn="l"/>
              </a:tabLst>
            </a:pPr>
            <a:endParaRPr lang="cs-CZ" sz="2200" b="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5802715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Shape 609"/>
          <p:cNvSpPr/>
          <p:nvPr/>
        </p:nvSpPr>
        <p:spPr>
          <a:xfrm>
            <a:off x="360728" y="329554"/>
            <a:ext cx="11660696" cy="6433784"/>
          </a:xfrm>
          <a:prstGeom prst="rect">
            <a:avLst/>
          </a:prstGeom>
          <a:noFill/>
          <a:ln>
            <a:noFill/>
          </a:ln>
        </p:spPr>
        <p:txBody>
          <a:bodyPr spcFirstLastPara="1" wrap="square" lIns="91425" tIns="45700" rIns="91425" bIns="45700" anchor="t" anchorCtr="0">
            <a:noAutofit/>
          </a:bodyPr>
          <a:lstStyle/>
          <a:p>
            <a:pPr algn="ctr">
              <a:spcBef>
                <a:spcPts val="600"/>
              </a:spcBef>
              <a:spcAft>
                <a:spcPts val="600"/>
              </a:spcAft>
            </a:pPr>
            <a:r>
              <a:rPr lang="cs-CZ" sz="2200" b="1" dirty="0">
                <a:effectLst/>
                <a:latin typeface="Arial" panose="020B0604020202020204" pitchFamily="34" charset="0"/>
                <a:ea typeface="Times New Roman" panose="02020603050405020304" pitchFamily="18" charset="0"/>
              </a:rPr>
              <a:t>§ 10l</a:t>
            </a:r>
            <a:endParaRPr lang="cs-CZ" sz="2200" dirty="0">
              <a:effectLst/>
              <a:latin typeface="Times New Roman" panose="02020603050405020304" pitchFamily="18" charset="0"/>
              <a:ea typeface="Times New Roman" panose="02020603050405020304" pitchFamily="18" charset="0"/>
            </a:endParaRPr>
          </a:p>
          <a:p>
            <a:pPr algn="ctr">
              <a:spcBef>
                <a:spcPts val="600"/>
              </a:spcBef>
              <a:spcAft>
                <a:spcPts val="600"/>
              </a:spcAft>
            </a:pPr>
            <a:r>
              <a:rPr lang="cs-CZ" sz="2200" b="1" dirty="0">
                <a:effectLst/>
                <a:latin typeface="Arial" panose="020B0604020202020204" pitchFamily="34" charset="0"/>
                <a:ea typeface="Calibri" panose="020F0502020204030204" pitchFamily="34" charset="0"/>
              </a:rPr>
              <a:t>Sazba poplatku</a:t>
            </a:r>
            <a:endParaRPr lang="cs-CZ" sz="2200" b="1" dirty="0">
              <a:effectLst/>
              <a:latin typeface="Times New Roman" panose="02020603050405020304" pitchFamily="18" charset="0"/>
              <a:ea typeface="Calibri" panose="020F0502020204030204" pitchFamily="34" charset="0"/>
            </a:endParaRPr>
          </a:p>
          <a:p>
            <a:pPr indent="450215" algn="just">
              <a:spcBef>
                <a:spcPts val="1200"/>
              </a:spcBef>
              <a:spcAft>
                <a:spcPts val="600"/>
              </a:spcAft>
            </a:pPr>
            <a:r>
              <a:rPr lang="cs-CZ" sz="2200" b="1" dirty="0">
                <a:effectLst/>
                <a:latin typeface="Arial" panose="020B0604020202020204" pitchFamily="34" charset="0"/>
                <a:ea typeface="Times New Roman" panose="02020603050405020304" pitchFamily="18" charset="0"/>
              </a:rPr>
              <a:t>Sazba poplatku za odkládání komunálního odpadu z nemovité věci činí nejvýše</a:t>
            </a:r>
            <a:endParaRPr lang="cs-CZ" sz="2200" dirty="0">
              <a:effectLst/>
              <a:latin typeface="Times New Roman" panose="02020603050405020304" pitchFamily="18" charset="0"/>
              <a:ea typeface="Times New Roman" panose="02020603050405020304" pitchFamily="18" charset="0"/>
            </a:endParaRPr>
          </a:p>
          <a:p>
            <a:pPr marL="742950" lvl="1" indent="-285750" algn="just">
              <a:buFont typeface="+mj-lt"/>
              <a:buAutoNum type="alphaLcParenR"/>
              <a:tabLst>
                <a:tab pos="269875" algn="l"/>
              </a:tabLst>
            </a:pPr>
            <a:r>
              <a:rPr lang="cs-CZ" sz="2200" b="1" dirty="0">
                <a:effectLst/>
                <a:latin typeface="Arial" panose="020B0604020202020204" pitchFamily="34" charset="0"/>
                <a:ea typeface="Calibri" panose="020F0502020204030204" pitchFamily="34" charset="0"/>
              </a:rPr>
              <a:t>6 Kč za kg, pokud je základem hmotnost odpadu,</a:t>
            </a:r>
            <a:endParaRPr lang="cs-CZ" sz="2200" dirty="0">
              <a:latin typeface="Times New Roman" panose="02020603050405020304" pitchFamily="18" charset="0"/>
              <a:ea typeface="Calibri" panose="020F0502020204030204" pitchFamily="34" charset="0"/>
            </a:endParaRPr>
          </a:p>
          <a:p>
            <a:pPr marL="742950" lvl="1" indent="-285750" algn="just">
              <a:buFont typeface="+mj-lt"/>
              <a:buAutoNum type="alphaLcParenR"/>
              <a:tabLst>
                <a:tab pos="269875" algn="l"/>
              </a:tabLst>
            </a:pPr>
            <a:r>
              <a:rPr lang="cs-CZ" sz="2200" b="1" dirty="0">
                <a:effectLst/>
                <a:latin typeface="Arial" panose="020B0604020202020204" pitchFamily="34" charset="0"/>
                <a:ea typeface="Calibri" panose="020F0502020204030204" pitchFamily="34" charset="0"/>
              </a:rPr>
              <a:t>1 Kč za l, pokud je základem objem odpadu nebo kapacita soustřeďovacích prostředků.</a:t>
            </a:r>
          </a:p>
          <a:p>
            <a:pPr marL="742950" lvl="1" indent="-285750" algn="just">
              <a:buFont typeface="+mj-lt"/>
              <a:buAutoNum type="alphaLcParenR"/>
              <a:tabLst>
                <a:tab pos="269875" algn="l"/>
              </a:tabLst>
            </a:pPr>
            <a:endParaRPr lang="cs-CZ" sz="2200" b="1" dirty="0">
              <a:latin typeface="Arial" panose="020B0604020202020204" pitchFamily="34" charset="0"/>
              <a:ea typeface="Calibri" panose="020F0502020204030204" pitchFamily="34" charset="0"/>
            </a:endParaRPr>
          </a:p>
          <a:p>
            <a:pPr algn="just">
              <a:lnSpc>
                <a:spcPct val="115000"/>
              </a:lnSpc>
              <a:spcAft>
                <a:spcPts val="1000"/>
              </a:spcAft>
            </a:pPr>
            <a:r>
              <a:rPr lang="cs-CZ" sz="2200" dirty="0">
                <a:effectLst/>
                <a:latin typeface="Arial" panose="020B0604020202020204" pitchFamily="34" charset="0"/>
                <a:ea typeface="Calibri" panose="020F0502020204030204" pitchFamily="34" charset="0"/>
                <a:cs typeface="Times New Roman" panose="02020603050405020304" pitchFamily="18" charset="0"/>
              </a:rPr>
              <a:t>Sazba poplatku je základním konstrukčním prvkem, který je údajem, pomocí kterého se vypočte poplatek ze základu poplatku.</a:t>
            </a: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cs-CZ" sz="2200" dirty="0">
                <a:effectLst/>
                <a:latin typeface="Arial" panose="020B0604020202020204" pitchFamily="34" charset="0"/>
                <a:ea typeface="Calibri" panose="020F0502020204030204" pitchFamily="34" charset="0"/>
                <a:cs typeface="Times New Roman" panose="02020603050405020304" pitchFamily="18" charset="0"/>
              </a:rPr>
              <a:t>Sazba poplatku je uvedena pro jednotlivé dílčí základy, odpovídá tedy sazbě za dílčí období, kterým je kalendářní měsíc.</a:t>
            </a: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cs-CZ" sz="2200" dirty="0">
                <a:effectLst/>
                <a:latin typeface="Arial" panose="020B0604020202020204" pitchFamily="34" charset="0"/>
                <a:ea typeface="Calibri" panose="020F0502020204030204" pitchFamily="34" charset="0"/>
                <a:cs typeface="Times New Roman" panose="02020603050405020304" pitchFamily="18" charset="0"/>
              </a:rPr>
              <a:t>U hmotnostního základu je nejvyšší sazba poplatku nastavena ve výši 6 Kč za kilogram. V případě objemového dílčího základu a kapacitního dílčího základu je nejvyšší sazba poplatku ve stejné výši a to 1 Kč za litr. S ohledem na výše uvedený přepočet si všechny tři sazby pro jednotlivé základy po zaokrouhlení odpovídají. </a:t>
            </a: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buFont typeface="+mj-lt"/>
              <a:buAutoNum type="alphaLcParenR"/>
              <a:tabLst>
                <a:tab pos="269875" algn="l"/>
              </a:tabLst>
            </a:pPr>
            <a:endParaRPr lang="cs-CZ" sz="2200" dirty="0">
              <a:effectLst/>
              <a:latin typeface="Times New Roman" panose="02020603050405020304" pitchFamily="18" charset="0"/>
              <a:ea typeface="Calibri" panose="020F0502020204030204" pitchFamily="34" charset="0"/>
            </a:endParaRPr>
          </a:p>
          <a:p>
            <a:pPr marL="457200" lvl="1" algn="just">
              <a:tabLst>
                <a:tab pos="269875" algn="l"/>
              </a:tabLst>
            </a:pPr>
            <a:endParaRPr lang="cs-CZ" sz="2200" b="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5646386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Shape 609"/>
          <p:cNvSpPr/>
          <p:nvPr/>
        </p:nvSpPr>
        <p:spPr>
          <a:xfrm>
            <a:off x="360728" y="329554"/>
            <a:ext cx="11660696" cy="6433784"/>
          </a:xfrm>
          <a:prstGeom prst="rect">
            <a:avLst/>
          </a:prstGeom>
          <a:noFill/>
          <a:ln>
            <a:noFill/>
          </a:ln>
        </p:spPr>
        <p:txBody>
          <a:bodyPr spcFirstLastPara="1" wrap="square" lIns="91425" tIns="45700" rIns="91425" bIns="45700" anchor="t" anchorCtr="0">
            <a:noAutofit/>
          </a:bodyPr>
          <a:lstStyle/>
          <a:p>
            <a:pPr algn="just">
              <a:lnSpc>
                <a:spcPct val="115000"/>
              </a:lnSpc>
              <a:spcAft>
                <a:spcPts val="1000"/>
              </a:spcAft>
            </a:pPr>
            <a:r>
              <a:rPr lang="cs-CZ" sz="2200" dirty="0">
                <a:effectLst/>
                <a:latin typeface="Arial" panose="020B0604020202020204" pitchFamily="34" charset="0"/>
                <a:ea typeface="Calibri" panose="020F0502020204030204" pitchFamily="34" charset="0"/>
                <a:cs typeface="Times New Roman" panose="02020603050405020304" pitchFamily="18" charset="0"/>
              </a:rPr>
              <a:t>Toto nastavení je optimální z několika důvodů. Pokud použijeme průměrnou produkci komunálních odpadů původem z obcí na jednoho obyvatele, která podle údajů ministerstva činila za rok 2013 205 kg, a vztáhneme na ni maximální sazbu poplatku, přesáhne mírně maximální výši poplatku podle dílu 2, což znamená, že si nastavení těchto dvou poplatků odpovídají, přičemž u tohoto poplatku je zachována jeho základní motivační funkce. </a:t>
            </a: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buFont typeface="+mj-lt"/>
              <a:buAutoNum type="alphaLcParenR"/>
              <a:tabLst>
                <a:tab pos="269875" algn="l"/>
              </a:tabLst>
            </a:pPr>
            <a:endParaRPr lang="cs-CZ" sz="2200" dirty="0">
              <a:effectLst/>
              <a:latin typeface="Times New Roman" panose="02020603050405020304" pitchFamily="18" charset="0"/>
              <a:ea typeface="Calibri" panose="020F0502020204030204" pitchFamily="34" charset="0"/>
            </a:endParaRPr>
          </a:p>
          <a:p>
            <a:pPr marL="457200" lvl="1" algn="just">
              <a:tabLst>
                <a:tab pos="269875" algn="l"/>
              </a:tabLst>
            </a:pPr>
            <a:endParaRPr lang="cs-CZ" sz="2200" b="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6107651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Shape 609"/>
          <p:cNvSpPr/>
          <p:nvPr/>
        </p:nvSpPr>
        <p:spPr>
          <a:xfrm>
            <a:off x="360728" y="329554"/>
            <a:ext cx="11660696" cy="6433784"/>
          </a:xfrm>
          <a:prstGeom prst="rect">
            <a:avLst/>
          </a:prstGeom>
          <a:noFill/>
          <a:ln>
            <a:noFill/>
          </a:ln>
        </p:spPr>
        <p:txBody>
          <a:bodyPr spcFirstLastPara="1" wrap="square" lIns="91425" tIns="45700" rIns="91425" bIns="45700" anchor="t" anchorCtr="0">
            <a:noAutofit/>
          </a:bodyPr>
          <a:lstStyle/>
          <a:p>
            <a:pPr algn="ctr">
              <a:spcBef>
                <a:spcPts val="600"/>
              </a:spcBef>
              <a:spcAft>
                <a:spcPts val="600"/>
              </a:spcAft>
            </a:pPr>
            <a:r>
              <a:rPr lang="cs-CZ" sz="2200" b="1" dirty="0">
                <a:effectLst/>
                <a:latin typeface="Arial" panose="020B0604020202020204" pitchFamily="34" charset="0"/>
                <a:ea typeface="Times New Roman" panose="02020603050405020304" pitchFamily="18" charset="0"/>
              </a:rPr>
              <a:t>§ 10m</a:t>
            </a:r>
            <a:endParaRPr lang="cs-CZ" sz="2200" dirty="0">
              <a:effectLst/>
              <a:latin typeface="Times New Roman" panose="02020603050405020304" pitchFamily="18" charset="0"/>
              <a:ea typeface="Times New Roman" panose="02020603050405020304" pitchFamily="18" charset="0"/>
            </a:endParaRPr>
          </a:p>
          <a:p>
            <a:pPr algn="ctr">
              <a:spcBef>
                <a:spcPts val="600"/>
              </a:spcBef>
              <a:spcAft>
                <a:spcPts val="600"/>
              </a:spcAft>
            </a:pPr>
            <a:r>
              <a:rPr lang="cs-CZ" sz="2200" b="1" dirty="0">
                <a:effectLst/>
                <a:latin typeface="Arial" panose="020B0604020202020204" pitchFamily="34" charset="0"/>
                <a:ea typeface="Calibri" panose="020F0502020204030204" pitchFamily="34" charset="0"/>
              </a:rPr>
              <a:t>Výpočet poplatku</a:t>
            </a:r>
            <a:endParaRPr lang="cs-CZ" sz="2200" b="1" dirty="0">
              <a:effectLst/>
              <a:latin typeface="Times New Roman" panose="02020603050405020304" pitchFamily="18" charset="0"/>
              <a:ea typeface="Calibri" panose="020F0502020204030204" pitchFamily="34" charset="0"/>
            </a:endParaRPr>
          </a:p>
          <a:p>
            <a:pPr marL="342900" lvl="0" indent="-342900" algn="just">
              <a:buFont typeface="+mj-lt"/>
              <a:buAutoNum type="arabicParenBoth"/>
              <a:tabLst>
                <a:tab pos="496570" algn="l"/>
              </a:tabLst>
            </a:pPr>
            <a:r>
              <a:rPr lang="cs-CZ" sz="2200" b="1" dirty="0">
                <a:effectLst/>
                <a:latin typeface="Arial" panose="020B0604020202020204" pitchFamily="34" charset="0"/>
                <a:ea typeface="Calibri" panose="020F0502020204030204" pitchFamily="34" charset="0"/>
              </a:rPr>
              <a:t>Poplatek za odkládání komunálního odpadu z nemovité věci se vypočte jako součet dílčích poplatků za jednotlivá dílčí období, na jejichž konci </a:t>
            </a:r>
            <a:endParaRPr lang="cs-CZ" sz="2200" dirty="0">
              <a:effectLst/>
              <a:latin typeface="Times New Roman" panose="02020603050405020304" pitchFamily="18" charset="0"/>
              <a:ea typeface="Calibri" panose="020F0502020204030204" pitchFamily="34" charset="0"/>
            </a:endParaRPr>
          </a:p>
          <a:p>
            <a:pPr algn="just"/>
            <a:r>
              <a:rPr lang="cs-CZ" sz="2200" b="1" dirty="0">
                <a:effectLst/>
                <a:latin typeface="Arial" panose="020B0604020202020204" pitchFamily="34" charset="0"/>
                <a:ea typeface="Calibri" panose="020F0502020204030204" pitchFamily="34" charset="0"/>
              </a:rPr>
              <a:t>a) měl poplatník v nemovité věci bydliště, nebo</a:t>
            </a:r>
            <a:endParaRPr lang="cs-CZ" sz="2200" dirty="0">
              <a:effectLst/>
              <a:latin typeface="Times New Roman" panose="02020603050405020304" pitchFamily="18" charset="0"/>
              <a:ea typeface="Calibri" panose="020F0502020204030204" pitchFamily="34" charset="0"/>
            </a:endParaRPr>
          </a:p>
          <a:p>
            <a:pPr algn="just">
              <a:spcAft>
                <a:spcPts val="600"/>
              </a:spcAft>
            </a:pPr>
            <a:r>
              <a:rPr lang="cs-CZ" sz="2200" b="1" dirty="0">
                <a:effectLst/>
                <a:latin typeface="Arial" panose="020B0604020202020204" pitchFamily="34" charset="0"/>
                <a:ea typeface="Calibri" panose="020F0502020204030204" pitchFamily="34" charset="0"/>
              </a:rPr>
              <a:t>b) neměla v nemovité věci bydliště žádná fyzická osoba v případě, že poplatníkem je vlastník této nemovité věci.</a:t>
            </a:r>
            <a:endParaRPr lang="cs-CZ" sz="2200" dirty="0">
              <a:effectLst/>
              <a:latin typeface="Times New Roman" panose="02020603050405020304" pitchFamily="18" charset="0"/>
              <a:ea typeface="Calibri" panose="020F0502020204030204" pitchFamily="34" charset="0"/>
            </a:endParaRPr>
          </a:p>
          <a:p>
            <a:pPr lvl="0" algn="just">
              <a:tabLst>
                <a:tab pos="496570" algn="l"/>
              </a:tabLst>
            </a:pPr>
            <a:r>
              <a:rPr lang="cs-CZ" sz="2200" b="1" dirty="0">
                <a:effectLst/>
                <a:latin typeface="Arial" panose="020B0604020202020204" pitchFamily="34" charset="0"/>
                <a:ea typeface="Calibri" panose="020F0502020204030204" pitchFamily="34" charset="0"/>
              </a:rPr>
              <a:t>(2)Dílčí poplatek za dílčí období se vypočte jako součin základu dílčího poplatku zaokrouhleného na celé kilogramy nebo litry nahoru a sazby pro tento základ.</a:t>
            </a:r>
            <a:endParaRPr lang="cs-CZ" sz="2200" dirty="0">
              <a:effectLst/>
              <a:latin typeface="Times New Roman" panose="02020603050405020304" pitchFamily="18" charset="0"/>
              <a:ea typeface="Calibri" panose="020F0502020204030204" pitchFamily="34" charset="0"/>
            </a:endParaRPr>
          </a:p>
          <a:p>
            <a:pPr marL="742950" lvl="1" indent="-285750" algn="just">
              <a:buFont typeface="+mj-lt"/>
              <a:buAutoNum type="alphaLcParenR"/>
              <a:tabLst>
                <a:tab pos="269875" algn="l"/>
              </a:tabLst>
            </a:pPr>
            <a:endParaRPr lang="cs-CZ" sz="2200" dirty="0">
              <a:effectLst/>
              <a:latin typeface="Times New Roman" panose="02020603050405020304" pitchFamily="18" charset="0"/>
              <a:ea typeface="Calibri" panose="020F0502020204030204" pitchFamily="34" charset="0"/>
            </a:endParaRPr>
          </a:p>
          <a:p>
            <a:pPr marL="457200" lvl="1" algn="just">
              <a:tabLst>
                <a:tab pos="269875" algn="l"/>
              </a:tabLst>
            </a:pPr>
            <a:endParaRPr lang="cs-CZ" sz="2200" b="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8992681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09" name="Shape 609"/>
              <p:cNvSpPr/>
              <p:nvPr/>
            </p:nvSpPr>
            <p:spPr>
              <a:xfrm>
                <a:off x="531304" y="189324"/>
                <a:ext cx="11660696" cy="6433784"/>
              </a:xfrm>
              <a:prstGeom prst="rect">
                <a:avLst/>
              </a:prstGeom>
              <a:noFill/>
              <a:ln>
                <a:noFill/>
              </a:ln>
            </p:spPr>
            <p:txBody>
              <a:bodyPr spcFirstLastPara="1" wrap="square" lIns="91425" tIns="45700" rIns="91425" bIns="45700" anchor="t" anchorCtr="0">
                <a:noAutofit/>
              </a:bodyPr>
              <a:lstStyle/>
              <a:p>
                <a:pPr algn="just">
                  <a:lnSpc>
                    <a:spcPct val="115000"/>
                  </a:lnSpc>
                  <a:spcAft>
                    <a:spcPts val="1000"/>
                  </a:spcAft>
                </a:pPr>
                <a:r>
                  <a:rPr lang="cs-CZ" sz="2200" dirty="0">
                    <a:effectLst/>
                    <a:latin typeface="Arial" panose="020B0604020202020204" pitchFamily="34" charset="0"/>
                    <a:ea typeface="Calibri" panose="020F0502020204030204" pitchFamily="34" charset="0"/>
                    <a:cs typeface="Times New Roman" panose="02020603050405020304" pitchFamily="18" charset="0"/>
                  </a:rPr>
                  <a:t>Výpočet poplatku je základním konstrukčním prvkem, který určuje vzorec, pomocí kterého se vypočte konkrétní výše poplatku.</a:t>
                </a: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cs-CZ" sz="2200" dirty="0">
                    <a:effectLst/>
                    <a:latin typeface="Arial" panose="020B0604020202020204" pitchFamily="34" charset="0"/>
                    <a:ea typeface="Calibri" panose="020F0502020204030204" pitchFamily="34" charset="0"/>
                    <a:cs typeface="Times New Roman" panose="02020603050405020304" pitchFamily="18" charset="0"/>
                  </a:rPr>
                  <a:t>Poplatek se vypočte jako součet dílčích poplatků za jednotlivé kalendářní měsíce. Dílčí poplatek za kalendářní měsíc se pak vypočte jako součin základu zaokrouhleného na celé jednotky nahoru (tedy množství odloženého odpadu nebo objem objednané kapacity) a sazby pro tento základ.</a:t>
                </a: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cs-CZ" sz="2200" dirty="0">
                    <a:effectLst/>
                    <a:latin typeface="Arial" panose="020B0604020202020204" pitchFamily="34" charset="0"/>
                    <a:ea typeface="Calibri" panose="020F0502020204030204" pitchFamily="34" charset="0"/>
                    <a:cs typeface="Times New Roman" panose="02020603050405020304" pitchFamily="18" charset="0"/>
                  </a:rPr>
                  <a:t>Výpočet poplatku lze shrnout do následujícího matematického vzorce:</a:t>
                </a: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14:m>
                  <m:oMathPara xmlns:m="http://schemas.openxmlformats.org/officeDocument/2006/math">
                    <m:oMathParaPr>
                      <m:jc m:val="centerGroup"/>
                    </m:oMathParaPr>
                    <m:oMath xmlns:m="http://schemas.openxmlformats.org/officeDocument/2006/math">
                      <m:sSub>
                        <m:sSubPr>
                          <m:ctrlPr>
                            <a:rPr lang="cs-CZ" sz="2200" i="1">
                              <a:effectLst/>
                              <a:latin typeface="Cambria Math" panose="02040503050406030204" pitchFamily="18" charset="0"/>
                              <a:ea typeface="Calibri" panose="020F0502020204030204" pitchFamily="34" charset="0"/>
                              <a:cs typeface="Arial" panose="020B0604020202020204" pitchFamily="34" charset="0"/>
                            </a:rPr>
                          </m:ctrlPr>
                        </m:sSubPr>
                        <m:e>
                          <m:r>
                            <m:rPr>
                              <m:nor/>
                            </m:rPr>
                            <a:rPr lang="cs-CZ" sz="2200">
                              <a:effectLst/>
                              <a:latin typeface="Arial" panose="020B0604020202020204" pitchFamily="34" charset="0"/>
                              <a:ea typeface="Calibri" panose="020F0502020204030204" pitchFamily="34" charset="0"/>
                              <a:cs typeface="Times New Roman" panose="02020603050405020304" pitchFamily="18" charset="0"/>
                            </a:rPr>
                            <m:t>Poplatek</m:t>
                          </m:r>
                        </m:e>
                        <m:sub>
                          <m:r>
                            <m:rPr>
                              <m:nor/>
                            </m:rPr>
                            <a:rPr lang="cs-CZ" sz="2200">
                              <a:effectLst/>
                              <a:latin typeface="Arial" panose="020B0604020202020204" pitchFamily="34" charset="0"/>
                              <a:ea typeface="Calibri" panose="020F0502020204030204" pitchFamily="34" charset="0"/>
                              <a:cs typeface="Times New Roman" panose="02020603050405020304" pitchFamily="18" charset="0"/>
                            </a:rPr>
                            <m:t>rok</m:t>
                          </m:r>
                        </m:sub>
                      </m:sSub>
                      <m:r>
                        <a:rPr lang="cs-CZ" sz="2200" i="1">
                          <a:effectLst/>
                          <a:latin typeface="Cambria Math" panose="02040503050406030204" pitchFamily="18" charset="0"/>
                          <a:ea typeface="Calibri" panose="020F0502020204030204" pitchFamily="34" charset="0"/>
                          <a:cs typeface="Arial" panose="020B0604020202020204" pitchFamily="34" charset="0"/>
                        </a:rPr>
                        <m:t>=</m:t>
                      </m:r>
                      <m:nary>
                        <m:naryPr>
                          <m:chr m:val="∑"/>
                          <m:limLoc m:val="undOvr"/>
                          <m:ctrlPr>
                            <a:rPr lang="cs-CZ" sz="2200" i="1">
                              <a:effectLst/>
                              <a:latin typeface="Cambria Math" panose="02040503050406030204" pitchFamily="18" charset="0"/>
                              <a:ea typeface="Calibri" panose="020F0502020204030204" pitchFamily="34" charset="0"/>
                              <a:cs typeface="Arial" panose="020B0604020202020204" pitchFamily="34" charset="0"/>
                            </a:rPr>
                          </m:ctrlPr>
                        </m:naryPr>
                        <m:sub>
                          <m:r>
                            <a:rPr lang="cs-CZ" sz="2200" i="1">
                              <a:effectLst/>
                              <a:latin typeface="Cambria Math" panose="02040503050406030204" pitchFamily="18" charset="0"/>
                              <a:ea typeface="Calibri" panose="020F0502020204030204" pitchFamily="34" charset="0"/>
                              <a:cs typeface="Arial" panose="020B0604020202020204" pitchFamily="34" charset="0"/>
                            </a:rPr>
                            <m:t>𝑀</m:t>
                          </m:r>
                          <m:r>
                            <a:rPr lang="cs-CZ" sz="2200" i="1">
                              <a:effectLst/>
                              <a:latin typeface="Cambria Math" panose="02040503050406030204" pitchFamily="18" charset="0"/>
                              <a:ea typeface="Calibri" panose="020F0502020204030204" pitchFamily="34" charset="0"/>
                              <a:cs typeface="Arial" panose="020B0604020202020204" pitchFamily="34" charset="0"/>
                            </a:rPr>
                            <m:t>=1</m:t>
                          </m:r>
                        </m:sub>
                        <m:sup>
                          <m:r>
                            <a:rPr lang="cs-CZ" sz="2200" i="1">
                              <a:effectLst/>
                              <a:latin typeface="Cambria Math" panose="02040503050406030204" pitchFamily="18" charset="0"/>
                              <a:ea typeface="Calibri" panose="020F0502020204030204" pitchFamily="34" charset="0"/>
                              <a:cs typeface="Arial" panose="020B0604020202020204" pitchFamily="34" charset="0"/>
                            </a:rPr>
                            <m:t>12</m:t>
                          </m:r>
                        </m:sup>
                        <m:e>
                          <m:d>
                            <m:dPr>
                              <m:ctrlPr>
                                <a:rPr lang="cs-CZ" sz="2200" i="1">
                                  <a:effectLst/>
                                  <a:latin typeface="Cambria Math" panose="02040503050406030204" pitchFamily="18" charset="0"/>
                                  <a:ea typeface="Calibri" panose="020F0502020204030204" pitchFamily="34" charset="0"/>
                                  <a:cs typeface="Arial" panose="020B0604020202020204" pitchFamily="34" charset="0"/>
                                </a:rPr>
                              </m:ctrlPr>
                            </m:dPr>
                            <m:e>
                              <m:sSub>
                                <m:sSubPr>
                                  <m:ctrlPr>
                                    <a:rPr lang="cs-CZ" sz="2200" i="1">
                                      <a:effectLst/>
                                      <a:latin typeface="Cambria Math" panose="02040503050406030204" pitchFamily="18" charset="0"/>
                                      <a:ea typeface="Calibri" panose="020F0502020204030204" pitchFamily="34" charset="0"/>
                                      <a:cs typeface="Arial" panose="020B0604020202020204" pitchFamily="34" charset="0"/>
                                    </a:rPr>
                                  </m:ctrlPr>
                                </m:sSubPr>
                                <m:e>
                                  <m:r>
                                    <m:rPr>
                                      <m:nor/>
                                    </m:rPr>
                                    <a:rPr lang="cs-CZ" sz="2200">
                                      <a:effectLst/>
                                      <a:latin typeface="Arial" panose="020B0604020202020204" pitchFamily="34" charset="0"/>
                                      <a:ea typeface="Calibri" panose="020F0502020204030204" pitchFamily="34" charset="0"/>
                                      <a:cs typeface="Times New Roman" panose="02020603050405020304" pitchFamily="18" charset="0"/>
                                    </a:rPr>
                                    <m:t>D</m:t>
                                  </m:r>
                                  <m:r>
                                    <m:rPr>
                                      <m:nor/>
                                    </m:rPr>
                                    <a:rPr lang="cs-CZ" sz="2200">
                                      <a:effectLst/>
                                      <a:latin typeface="Arial" panose="020B0604020202020204" pitchFamily="34" charset="0"/>
                                      <a:ea typeface="Calibri" panose="020F0502020204030204" pitchFamily="34" charset="0"/>
                                      <a:cs typeface="Times New Roman" panose="02020603050405020304" pitchFamily="18" charset="0"/>
                                    </a:rPr>
                                    <m:t>í</m:t>
                                  </m:r>
                                  <m:r>
                                    <m:rPr>
                                      <m:nor/>
                                    </m:rPr>
                                    <a:rPr lang="cs-CZ" sz="2200">
                                      <a:effectLst/>
                                      <a:latin typeface="Arial" panose="020B0604020202020204" pitchFamily="34" charset="0"/>
                                      <a:ea typeface="Calibri" panose="020F0502020204030204" pitchFamily="34" charset="0"/>
                                      <a:cs typeface="Times New Roman" panose="02020603050405020304" pitchFamily="18" charset="0"/>
                                    </a:rPr>
                                    <m:t>l</m:t>
                                  </m:r>
                                  <m:r>
                                    <m:rPr>
                                      <m:nor/>
                                    </m:rPr>
                                    <a:rPr lang="cs-CZ" sz="2200">
                                      <a:effectLst/>
                                      <a:latin typeface="Arial" panose="020B0604020202020204" pitchFamily="34" charset="0"/>
                                      <a:ea typeface="Calibri" panose="020F0502020204030204" pitchFamily="34" charset="0"/>
                                      <a:cs typeface="Times New Roman" panose="02020603050405020304" pitchFamily="18" charset="0"/>
                                    </a:rPr>
                                    <m:t>čí </m:t>
                                  </m:r>
                                  <m:r>
                                    <m:rPr>
                                      <m:nor/>
                                    </m:rPr>
                                    <a:rPr lang="cs-CZ" sz="2200">
                                      <a:effectLst/>
                                      <a:latin typeface="Arial" panose="020B0604020202020204" pitchFamily="34" charset="0"/>
                                      <a:ea typeface="Calibri" panose="020F0502020204030204" pitchFamily="34" charset="0"/>
                                      <a:cs typeface="Times New Roman" panose="02020603050405020304" pitchFamily="18" charset="0"/>
                                    </a:rPr>
                                    <m:t>poplatek</m:t>
                                  </m:r>
                                </m:e>
                                <m:sub>
                                  <m:r>
                                    <a:rPr lang="cs-CZ" sz="2200" i="1">
                                      <a:effectLst/>
                                      <a:latin typeface="Cambria Math" panose="02040503050406030204" pitchFamily="18" charset="0"/>
                                      <a:ea typeface="Calibri" panose="020F0502020204030204" pitchFamily="34" charset="0"/>
                                      <a:cs typeface="Arial" panose="020B0604020202020204" pitchFamily="34" charset="0"/>
                                    </a:rPr>
                                    <m:t>𝑀</m:t>
                                  </m:r>
                                </m:sub>
                              </m:sSub>
                            </m:e>
                          </m:d>
                        </m:e>
                      </m:nary>
                      <m:r>
                        <a:rPr lang="cs-CZ" sz="2200" i="1">
                          <a:effectLst/>
                          <a:latin typeface="Cambria Math" panose="02040503050406030204" pitchFamily="18" charset="0"/>
                          <a:ea typeface="Calibri" panose="020F0502020204030204" pitchFamily="34" charset="0"/>
                          <a:cs typeface="Arial" panose="020B0604020202020204" pitchFamily="34" charset="0"/>
                        </a:rPr>
                        <m:t>=</m:t>
                      </m:r>
                      <m:nary>
                        <m:naryPr>
                          <m:chr m:val="∑"/>
                          <m:limLoc m:val="undOvr"/>
                          <m:ctrlPr>
                            <a:rPr lang="cs-CZ" sz="2200" i="1">
                              <a:effectLst/>
                              <a:latin typeface="Cambria Math" panose="02040503050406030204" pitchFamily="18" charset="0"/>
                              <a:ea typeface="Calibri" panose="020F0502020204030204" pitchFamily="34" charset="0"/>
                              <a:cs typeface="Arial" panose="020B0604020202020204" pitchFamily="34" charset="0"/>
                            </a:rPr>
                          </m:ctrlPr>
                        </m:naryPr>
                        <m:sub>
                          <m:r>
                            <a:rPr lang="cs-CZ" sz="2200" i="1">
                              <a:effectLst/>
                              <a:latin typeface="Cambria Math" panose="02040503050406030204" pitchFamily="18" charset="0"/>
                              <a:ea typeface="Calibri" panose="020F0502020204030204" pitchFamily="34" charset="0"/>
                              <a:cs typeface="Arial" panose="020B0604020202020204" pitchFamily="34" charset="0"/>
                            </a:rPr>
                            <m:t>𝑀</m:t>
                          </m:r>
                          <m:r>
                            <a:rPr lang="cs-CZ" sz="2200" i="1">
                              <a:effectLst/>
                              <a:latin typeface="Cambria Math" panose="02040503050406030204" pitchFamily="18" charset="0"/>
                              <a:ea typeface="Calibri" panose="020F0502020204030204" pitchFamily="34" charset="0"/>
                              <a:cs typeface="Arial" panose="020B0604020202020204" pitchFamily="34" charset="0"/>
                            </a:rPr>
                            <m:t>=1</m:t>
                          </m:r>
                        </m:sub>
                        <m:sup>
                          <m:r>
                            <a:rPr lang="cs-CZ" sz="2200" i="1">
                              <a:effectLst/>
                              <a:latin typeface="Cambria Math" panose="02040503050406030204" pitchFamily="18" charset="0"/>
                              <a:ea typeface="Calibri" panose="020F0502020204030204" pitchFamily="34" charset="0"/>
                              <a:cs typeface="Arial" panose="020B0604020202020204" pitchFamily="34" charset="0"/>
                            </a:rPr>
                            <m:t>12</m:t>
                          </m:r>
                        </m:sup>
                        <m:e>
                          <m:d>
                            <m:dPr>
                              <m:ctrlPr>
                                <a:rPr lang="cs-CZ" sz="2200" i="1">
                                  <a:effectLst/>
                                  <a:latin typeface="Cambria Math" panose="02040503050406030204" pitchFamily="18" charset="0"/>
                                  <a:ea typeface="Calibri" panose="020F0502020204030204" pitchFamily="34" charset="0"/>
                                  <a:cs typeface="Arial" panose="020B0604020202020204" pitchFamily="34" charset="0"/>
                                </a:rPr>
                              </m:ctrlPr>
                            </m:dPr>
                            <m:e>
                              <m:d>
                                <m:dPr>
                                  <m:begChr m:val="⌈"/>
                                  <m:endChr m:val="⌉"/>
                                  <m:ctrlPr>
                                    <a:rPr lang="cs-CZ" sz="2200" i="1">
                                      <a:effectLst/>
                                      <a:latin typeface="Cambria Math" panose="02040503050406030204" pitchFamily="18" charset="0"/>
                                      <a:ea typeface="Calibri" panose="020F0502020204030204" pitchFamily="34" charset="0"/>
                                      <a:cs typeface="Arial" panose="020B0604020202020204" pitchFamily="34" charset="0"/>
                                    </a:rPr>
                                  </m:ctrlPr>
                                </m:dPr>
                                <m:e>
                                  <m:r>
                                    <a:rPr lang="cs-CZ" sz="2200" i="1">
                                      <a:effectLst/>
                                      <a:latin typeface="Cambria Math" panose="02040503050406030204" pitchFamily="18" charset="0"/>
                                      <a:ea typeface="Calibri" panose="020F0502020204030204" pitchFamily="34" charset="0"/>
                                      <a:cs typeface="Arial" panose="020B0604020202020204" pitchFamily="34" charset="0"/>
                                    </a:rPr>
                                    <m:t>𝐷</m:t>
                                  </m:r>
                                  <m:sSub>
                                    <m:sSubPr>
                                      <m:ctrlPr>
                                        <a:rPr lang="cs-CZ" sz="2200" i="1">
                                          <a:effectLst/>
                                          <a:latin typeface="Cambria Math" panose="02040503050406030204" pitchFamily="18" charset="0"/>
                                          <a:ea typeface="Calibri" panose="020F0502020204030204" pitchFamily="34" charset="0"/>
                                          <a:cs typeface="Arial" panose="020B0604020202020204" pitchFamily="34" charset="0"/>
                                        </a:rPr>
                                      </m:ctrlPr>
                                    </m:sSubPr>
                                    <m:e>
                                      <m:r>
                                        <a:rPr lang="cs-CZ" sz="2200" i="1">
                                          <a:effectLst/>
                                          <a:latin typeface="Cambria Math" panose="02040503050406030204" pitchFamily="18" charset="0"/>
                                          <a:ea typeface="Calibri" panose="020F0502020204030204" pitchFamily="34" charset="0"/>
                                          <a:cs typeface="Arial" panose="020B0604020202020204" pitchFamily="34" charset="0"/>
                                        </a:rPr>
                                        <m:t>𝑍</m:t>
                                      </m:r>
                                    </m:e>
                                    <m:sub>
                                      <m:r>
                                        <a:rPr lang="cs-CZ" sz="2200" i="1">
                                          <a:effectLst/>
                                          <a:latin typeface="Cambria Math" panose="02040503050406030204" pitchFamily="18" charset="0"/>
                                          <a:ea typeface="Calibri" panose="020F0502020204030204" pitchFamily="34" charset="0"/>
                                          <a:cs typeface="Arial" panose="020B0604020202020204" pitchFamily="34" charset="0"/>
                                        </a:rPr>
                                        <m:t>𝑀</m:t>
                                      </m:r>
                                    </m:sub>
                                  </m:sSub>
                                </m:e>
                              </m:d>
                              <m:sSub>
                                <m:sSubPr>
                                  <m:ctrlPr>
                                    <a:rPr lang="cs-CZ" sz="2200" i="1">
                                      <a:effectLst/>
                                      <a:latin typeface="Cambria Math" panose="02040503050406030204" pitchFamily="18" charset="0"/>
                                      <a:ea typeface="Calibri" panose="020F0502020204030204" pitchFamily="34" charset="0"/>
                                      <a:cs typeface="Arial" panose="020B0604020202020204" pitchFamily="34" charset="0"/>
                                    </a:rPr>
                                  </m:ctrlPr>
                                </m:sSubPr>
                                <m:e>
                                  <m:r>
                                    <a:rPr lang="cs-CZ" sz="2200" i="1">
                                      <a:effectLst/>
                                      <a:latin typeface="Cambria Math" panose="02040503050406030204" pitchFamily="18" charset="0"/>
                                      <a:ea typeface="Calibri" panose="020F0502020204030204" pitchFamily="34" charset="0"/>
                                      <a:cs typeface="Arial" panose="020B0604020202020204" pitchFamily="34" charset="0"/>
                                    </a:rPr>
                                    <m:t>. </m:t>
                                  </m:r>
                                  <m:r>
                                    <a:rPr lang="cs-CZ" sz="2200" i="1">
                                      <a:effectLst/>
                                      <a:latin typeface="Cambria Math" panose="02040503050406030204" pitchFamily="18" charset="0"/>
                                      <a:ea typeface="Calibri" panose="020F0502020204030204" pitchFamily="34" charset="0"/>
                                      <a:cs typeface="Arial" panose="020B0604020202020204" pitchFamily="34" charset="0"/>
                                    </a:rPr>
                                    <m:t>𝑆</m:t>
                                  </m:r>
                                </m:e>
                                <m:sub>
                                  <m:r>
                                    <a:rPr lang="cs-CZ" sz="2200" i="1">
                                      <a:effectLst/>
                                      <a:latin typeface="Cambria Math" panose="02040503050406030204" pitchFamily="18" charset="0"/>
                                      <a:ea typeface="Calibri" panose="020F0502020204030204" pitchFamily="34" charset="0"/>
                                      <a:cs typeface="Arial" panose="020B0604020202020204" pitchFamily="34" charset="0"/>
                                    </a:rPr>
                                    <m:t>𝑍</m:t>
                                  </m:r>
                                </m:sub>
                              </m:sSub>
                            </m:e>
                          </m:d>
                        </m:e>
                      </m:nary>
                      <m:r>
                        <a:rPr lang="cs-CZ" sz="2200" i="1">
                          <a:effectLst/>
                          <a:latin typeface="Cambria Math" panose="02040503050406030204" pitchFamily="18" charset="0"/>
                          <a:ea typeface="Calibri" panose="020F0502020204030204" pitchFamily="34" charset="0"/>
                          <a:cs typeface="Arial" panose="020B0604020202020204" pitchFamily="34" charset="0"/>
                        </a:rPr>
                        <m:t>=</m:t>
                      </m:r>
                      <m:nary>
                        <m:naryPr>
                          <m:chr m:val="∑"/>
                          <m:limLoc m:val="undOvr"/>
                          <m:ctrlPr>
                            <a:rPr lang="cs-CZ" sz="2200" i="1">
                              <a:effectLst/>
                              <a:latin typeface="Cambria Math" panose="02040503050406030204" pitchFamily="18" charset="0"/>
                              <a:ea typeface="Calibri" panose="020F0502020204030204" pitchFamily="34" charset="0"/>
                              <a:cs typeface="Arial" panose="020B0604020202020204" pitchFamily="34" charset="0"/>
                            </a:rPr>
                          </m:ctrlPr>
                        </m:naryPr>
                        <m:sub>
                          <m:r>
                            <a:rPr lang="cs-CZ" sz="2200" i="1">
                              <a:effectLst/>
                              <a:latin typeface="Cambria Math" panose="02040503050406030204" pitchFamily="18" charset="0"/>
                              <a:ea typeface="Calibri" panose="020F0502020204030204" pitchFamily="34" charset="0"/>
                              <a:cs typeface="Arial" panose="020B0604020202020204" pitchFamily="34" charset="0"/>
                            </a:rPr>
                            <m:t>𝑀</m:t>
                          </m:r>
                          <m:r>
                            <a:rPr lang="cs-CZ" sz="2200" i="1">
                              <a:effectLst/>
                              <a:latin typeface="Cambria Math" panose="02040503050406030204" pitchFamily="18" charset="0"/>
                              <a:ea typeface="Calibri" panose="020F0502020204030204" pitchFamily="34" charset="0"/>
                              <a:cs typeface="Arial" panose="020B0604020202020204" pitchFamily="34" charset="0"/>
                            </a:rPr>
                            <m:t>=1</m:t>
                          </m:r>
                        </m:sub>
                        <m:sup>
                          <m:r>
                            <a:rPr lang="cs-CZ" sz="2200" i="1">
                              <a:effectLst/>
                              <a:latin typeface="Cambria Math" panose="02040503050406030204" pitchFamily="18" charset="0"/>
                              <a:ea typeface="Calibri" panose="020F0502020204030204" pitchFamily="34" charset="0"/>
                              <a:cs typeface="Arial" panose="020B0604020202020204" pitchFamily="34" charset="0"/>
                            </a:rPr>
                            <m:t>12</m:t>
                          </m:r>
                        </m:sup>
                        <m:e>
                          <m:d>
                            <m:dPr>
                              <m:ctrlPr>
                                <a:rPr lang="cs-CZ" sz="2200" i="1">
                                  <a:effectLst/>
                                  <a:latin typeface="Cambria Math" panose="02040503050406030204" pitchFamily="18" charset="0"/>
                                  <a:ea typeface="Calibri" panose="020F0502020204030204" pitchFamily="34" charset="0"/>
                                  <a:cs typeface="Arial" panose="020B0604020202020204" pitchFamily="34" charset="0"/>
                                </a:rPr>
                              </m:ctrlPr>
                            </m:dPr>
                            <m:e>
                              <m:d>
                                <m:dPr>
                                  <m:begChr m:val="⌈"/>
                                  <m:endChr m:val="⌉"/>
                                  <m:ctrlPr>
                                    <a:rPr lang="cs-CZ" sz="2200" i="1">
                                      <a:effectLst/>
                                      <a:latin typeface="Cambria Math" panose="02040503050406030204" pitchFamily="18" charset="0"/>
                                      <a:ea typeface="Calibri" panose="020F0502020204030204" pitchFamily="34" charset="0"/>
                                      <a:cs typeface="Arial" panose="020B0604020202020204" pitchFamily="34" charset="0"/>
                                    </a:rPr>
                                  </m:ctrlPr>
                                </m:dPr>
                                <m:e>
                                  <m:f>
                                    <m:fPr>
                                      <m:ctrlPr>
                                        <a:rPr lang="cs-CZ" sz="2200" i="1">
                                          <a:effectLst/>
                                          <a:latin typeface="Cambria Math" panose="02040503050406030204" pitchFamily="18" charset="0"/>
                                          <a:ea typeface="Calibri" panose="020F0502020204030204" pitchFamily="34" charset="0"/>
                                          <a:cs typeface="Arial" panose="020B0604020202020204" pitchFamily="34" charset="0"/>
                                        </a:rPr>
                                      </m:ctrlPr>
                                    </m:fPr>
                                    <m:num>
                                      <m:sSub>
                                        <m:sSubPr>
                                          <m:ctrlPr>
                                            <a:rPr lang="cs-CZ" sz="2200" i="1">
                                              <a:effectLst/>
                                              <a:latin typeface="Cambria Math" panose="02040503050406030204" pitchFamily="18" charset="0"/>
                                              <a:ea typeface="Calibri" panose="020F0502020204030204" pitchFamily="34" charset="0"/>
                                              <a:cs typeface="Arial" panose="020B0604020202020204" pitchFamily="34" charset="0"/>
                                            </a:rPr>
                                          </m:ctrlPr>
                                        </m:sSubPr>
                                        <m:e>
                                          <m:r>
                                            <a:rPr lang="cs-CZ" sz="2200" i="1">
                                              <a:effectLst/>
                                              <a:latin typeface="Cambria Math" panose="02040503050406030204" pitchFamily="18" charset="0"/>
                                              <a:ea typeface="Calibri" panose="020F0502020204030204" pitchFamily="34" charset="0"/>
                                              <a:cs typeface="Arial" panose="020B0604020202020204" pitchFamily="34" charset="0"/>
                                            </a:rPr>
                                            <m:t>𝑂</m:t>
                                          </m:r>
                                        </m:e>
                                        <m:sub>
                                          <m:r>
                                            <a:rPr lang="cs-CZ" sz="2200" i="1">
                                              <a:effectLst/>
                                              <a:latin typeface="Cambria Math" panose="02040503050406030204" pitchFamily="18" charset="0"/>
                                              <a:ea typeface="Calibri" panose="020F0502020204030204" pitchFamily="34" charset="0"/>
                                              <a:cs typeface="Arial" panose="020B0604020202020204" pitchFamily="34" charset="0"/>
                                            </a:rPr>
                                            <m:t>𝑀</m:t>
                                          </m:r>
                                        </m:sub>
                                      </m:sSub>
                                    </m:num>
                                    <m:den>
                                      <m:sSub>
                                        <m:sSubPr>
                                          <m:ctrlPr>
                                            <a:rPr lang="cs-CZ" sz="2200" i="1">
                                              <a:effectLst/>
                                              <a:latin typeface="Cambria Math" panose="02040503050406030204" pitchFamily="18" charset="0"/>
                                              <a:ea typeface="Calibri" panose="020F0502020204030204" pitchFamily="34" charset="0"/>
                                              <a:cs typeface="Arial" panose="020B0604020202020204" pitchFamily="34" charset="0"/>
                                            </a:rPr>
                                          </m:ctrlPr>
                                        </m:sSubPr>
                                        <m:e>
                                          <m:r>
                                            <a:rPr lang="cs-CZ" sz="2200" i="1">
                                              <a:effectLst/>
                                              <a:latin typeface="Cambria Math" panose="02040503050406030204" pitchFamily="18" charset="0"/>
                                              <a:ea typeface="Calibri" panose="020F0502020204030204" pitchFamily="34" charset="0"/>
                                              <a:cs typeface="Arial" panose="020B0604020202020204" pitchFamily="34" charset="0"/>
                                            </a:rPr>
                                            <m:t># </m:t>
                                          </m:r>
                                          <m:r>
                                            <m:rPr>
                                              <m:nor/>
                                            </m:rPr>
                                            <a:rPr lang="cs-CZ" sz="2200">
                                              <a:effectLst/>
                                              <a:latin typeface="Arial" panose="020B0604020202020204" pitchFamily="34" charset="0"/>
                                              <a:ea typeface="Calibri" panose="020F0502020204030204" pitchFamily="34" charset="0"/>
                                              <a:cs typeface="Times New Roman" panose="02020603050405020304" pitchFamily="18" charset="0"/>
                                            </a:rPr>
                                            <m:t>poplatn</m:t>
                                          </m:r>
                                          <m:r>
                                            <m:rPr>
                                              <m:nor/>
                                            </m:rPr>
                                            <a:rPr lang="cs-CZ" sz="2200">
                                              <a:effectLst/>
                                              <a:latin typeface="Arial" panose="020B0604020202020204" pitchFamily="34" charset="0"/>
                                              <a:ea typeface="Calibri" panose="020F0502020204030204" pitchFamily="34" charset="0"/>
                                              <a:cs typeface="Times New Roman" panose="02020603050405020304" pitchFamily="18" charset="0"/>
                                            </a:rPr>
                                            <m:t>í</m:t>
                                          </m:r>
                                          <m:r>
                                            <m:rPr>
                                              <m:nor/>
                                            </m:rPr>
                                            <a:rPr lang="cs-CZ" sz="2200">
                                              <a:effectLst/>
                                              <a:latin typeface="Arial" panose="020B0604020202020204" pitchFamily="34" charset="0"/>
                                              <a:ea typeface="Calibri" panose="020F0502020204030204" pitchFamily="34" charset="0"/>
                                              <a:cs typeface="Times New Roman" panose="02020603050405020304" pitchFamily="18" charset="0"/>
                                            </a:rPr>
                                            <m:t>k</m:t>
                                          </m:r>
                                          <m:r>
                                            <m:rPr>
                                              <m:nor/>
                                            </m:rPr>
                                            <a:rPr lang="cs-CZ" sz="2200">
                                              <a:effectLst/>
                                              <a:latin typeface="Arial" panose="020B0604020202020204" pitchFamily="34" charset="0"/>
                                              <a:ea typeface="Calibri" panose="020F0502020204030204" pitchFamily="34" charset="0"/>
                                              <a:cs typeface="Times New Roman" panose="02020603050405020304" pitchFamily="18" charset="0"/>
                                            </a:rPr>
                                            <m:t>ů</m:t>
                                          </m:r>
                                        </m:e>
                                        <m:sub>
                                          <m:r>
                                            <a:rPr lang="cs-CZ" sz="2200" i="1">
                                              <a:effectLst/>
                                              <a:latin typeface="Cambria Math" panose="02040503050406030204" pitchFamily="18" charset="0"/>
                                              <a:ea typeface="Calibri" panose="020F0502020204030204" pitchFamily="34" charset="0"/>
                                              <a:cs typeface="Arial" panose="020B0604020202020204" pitchFamily="34" charset="0"/>
                                            </a:rPr>
                                            <m:t>𝑀</m:t>
                                          </m:r>
                                        </m:sub>
                                      </m:sSub>
                                    </m:den>
                                  </m:f>
                                </m:e>
                              </m:d>
                              <m:sSub>
                                <m:sSubPr>
                                  <m:ctrlPr>
                                    <a:rPr lang="cs-CZ" sz="2200" i="1">
                                      <a:effectLst/>
                                      <a:latin typeface="Cambria Math" panose="02040503050406030204" pitchFamily="18" charset="0"/>
                                      <a:ea typeface="Calibri" panose="020F0502020204030204" pitchFamily="34" charset="0"/>
                                      <a:cs typeface="Arial" panose="020B0604020202020204" pitchFamily="34" charset="0"/>
                                    </a:rPr>
                                  </m:ctrlPr>
                                </m:sSubPr>
                                <m:e>
                                  <m:r>
                                    <a:rPr lang="cs-CZ" sz="2200" i="1">
                                      <a:effectLst/>
                                      <a:latin typeface="Cambria Math" panose="02040503050406030204" pitchFamily="18" charset="0"/>
                                      <a:ea typeface="Calibri" panose="020F0502020204030204" pitchFamily="34" charset="0"/>
                                      <a:cs typeface="Arial" panose="020B0604020202020204" pitchFamily="34" charset="0"/>
                                    </a:rPr>
                                    <m:t>. </m:t>
                                  </m:r>
                                  <m:r>
                                    <a:rPr lang="cs-CZ" sz="2200" i="1">
                                      <a:effectLst/>
                                      <a:latin typeface="Cambria Math" panose="02040503050406030204" pitchFamily="18" charset="0"/>
                                      <a:ea typeface="Calibri" panose="020F0502020204030204" pitchFamily="34" charset="0"/>
                                      <a:cs typeface="Arial" panose="020B0604020202020204" pitchFamily="34" charset="0"/>
                                    </a:rPr>
                                    <m:t>𝑆</m:t>
                                  </m:r>
                                </m:e>
                                <m:sub>
                                  <m:r>
                                    <a:rPr lang="cs-CZ" sz="2200" i="1">
                                      <a:effectLst/>
                                      <a:latin typeface="Cambria Math" panose="02040503050406030204" pitchFamily="18" charset="0"/>
                                      <a:ea typeface="Calibri" panose="020F0502020204030204" pitchFamily="34" charset="0"/>
                                      <a:cs typeface="Arial" panose="020B0604020202020204" pitchFamily="34" charset="0"/>
                                    </a:rPr>
                                    <m:t>𝑍</m:t>
                                  </m:r>
                                </m:sub>
                              </m:sSub>
                            </m:e>
                          </m:d>
                        </m:e>
                      </m:nary>
                    </m:oMath>
                  </m:oMathPara>
                </a14:m>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endParaRPr lang="cs-CZ" sz="22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buFont typeface="+mj-lt"/>
                  <a:buAutoNum type="alphaLcParenR"/>
                  <a:tabLst>
                    <a:tab pos="269875" algn="l"/>
                  </a:tabLst>
                </a:pPr>
                <a:endParaRPr lang="cs-CZ" sz="2200" dirty="0">
                  <a:effectLst/>
                  <a:latin typeface="Times New Roman" panose="02020603050405020304" pitchFamily="18" charset="0"/>
                  <a:ea typeface="Calibri" panose="020F0502020204030204" pitchFamily="34" charset="0"/>
                </a:endParaRPr>
              </a:p>
              <a:p>
                <a:pPr marL="457200" lvl="1" algn="just">
                  <a:tabLst>
                    <a:tab pos="269875" algn="l"/>
                  </a:tabLst>
                </a:pPr>
                <a:endParaRPr lang="cs-CZ" sz="2200" b="1" dirty="0">
                  <a:latin typeface="Times New Roman" panose="02020603050405020304" pitchFamily="18" charset="0"/>
                  <a:ea typeface="Calibri" panose="020F0502020204030204" pitchFamily="34" charset="0"/>
                </a:endParaRPr>
              </a:p>
            </p:txBody>
          </p:sp>
        </mc:Choice>
        <mc:Fallback xmlns="">
          <p:sp>
            <p:nvSpPr>
              <p:cNvPr id="609" name="Shape 609"/>
              <p:cNvSpPr>
                <a:spLocks noRot="1" noChangeAspect="1" noMove="1" noResize="1" noEditPoints="1" noAdjustHandles="1" noChangeArrowheads="1" noChangeShapeType="1" noTextEdit="1"/>
              </p:cNvSpPr>
              <p:nvPr/>
            </p:nvSpPr>
            <p:spPr>
              <a:xfrm>
                <a:off x="531304" y="189324"/>
                <a:ext cx="11660696" cy="6433784"/>
              </a:xfrm>
              <a:prstGeom prst="rect">
                <a:avLst/>
              </a:prstGeom>
              <a:blipFill>
                <a:blip r:embed="rId3"/>
                <a:stretch>
                  <a:fillRect l="-680" t="-379" r="-680"/>
                </a:stretch>
              </a:blipFill>
              <a:ln>
                <a:noFill/>
              </a:ln>
            </p:spPr>
            <p:txBody>
              <a:bodyPr/>
              <a:lstStyle/>
              <a:p>
                <a:r>
                  <a:rPr lang="cs-CZ">
                    <a:noFill/>
                  </a:rPr>
                  <a:t> </a:t>
                </a:r>
              </a:p>
            </p:txBody>
          </p:sp>
        </mc:Fallback>
      </mc:AlternateContent>
      <p:pic>
        <p:nvPicPr>
          <p:cNvPr id="1026" name="Picture 2" descr="Jaké novinky přinese iOS 12 a macOS 10.14? Až 150 nových Emoji">
            <a:extLst>
              <a:ext uri="{FF2B5EF4-FFF2-40B4-BE49-F238E27FC236}">
                <a16:creationId xmlns:a16="http://schemas.microsoft.com/office/drawing/2014/main" id="{38C59CB4-C103-4AA5-84F2-B6AEB0DB8E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2105" y="4900960"/>
            <a:ext cx="1507790" cy="1507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73673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D8ADFFC3-2813-0160-465C-F356A92D33EF}"/>
              </a:ext>
            </a:extLst>
          </p:cNvPr>
          <p:cNvPicPr>
            <a:picLocks noChangeAspect="1"/>
          </p:cNvPicPr>
          <p:nvPr/>
        </p:nvPicPr>
        <p:blipFill>
          <a:blip r:embed="rId2"/>
          <a:stretch>
            <a:fillRect/>
          </a:stretch>
        </p:blipFill>
        <p:spPr>
          <a:xfrm>
            <a:off x="0" y="-985421"/>
            <a:ext cx="12192000" cy="8282866"/>
          </a:xfrm>
          <a:prstGeom prst="rect">
            <a:avLst/>
          </a:prstGeom>
        </p:spPr>
      </p:pic>
    </p:spTree>
    <p:extLst>
      <p:ext uri="{BB962C8B-B14F-4D97-AF65-F5344CB8AC3E}">
        <p14:creationId xmlns:p14="http://schemas.microsoft.com/office/powerpoint/2010/main" val="1638477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Shape 609"/>
          <p:cNvSpPr/>
          <p:nvPr/>
        </p:nvSpPr>
        <p:spPr>
          <a:xfrm>
            <a:off x="531304" y="0"/>
            <a:ext cx="11660696" cy="6433784"/>
          </a:xfrm>
          <a:prstGeom prst="rect">
            <a:avLst/>
          </a:prstGeom>
          <a:noFill/>
          <a:ln>
            <a:noFill/>
          </a:ln>
        </p:spPr>
        <p:txBody>
          <a:bodyPr spcFirstLastPara="1" wrap="square" lIns="91425" tIns="45700" rIns="91425" bIns="45700" anchor="t" anchorCtr="0">
            <a:noAutofit/>
          </a:bodyPr>
          <a:lstStyle/>
          <a:p>
            <a:pPr algn="ctr">
              <a:spcBef>
                <a:spcPts val="600"/>
              </a:spcBef>
              <a:spcAft>
                <a:spcPts val="600"/>
              </a:spcAft>
            </a:pPr>
            <a:r>
              <a:rPr lang="cs-CZ" sz="2200" b="1" dirty="0">
                <a:effectLst/>
                <a:latin typeface="Arial" panose="020B0604020202020204" pitchFamily="34" charset="0"/>
                <a:ea typeface="Times New Roman" panose="02020603050405020304" pitchFamily="18" charset="0"/>
              </a:rPr>
              <a:t>§ 10n</a:t>
            </a:r>
            <a:endParaRPr lang="cs-CZ" sz="2200" dirty="0">
              <a:effectLst/>
              <a:latin typeface="Times New Roman" panose="02020603050405020304" pitchFamily="18" charset="0"/>
              <a:ea typeface="Times New Roman" panose="02020603050405020304" pitchFamily="18" charset="0"/>
            </a:endParaRPr>
          </a:p>
          <a:p>
            <a:pPr algn="ctr">
              <a:spcBef>
                <a:spcPts val="600"/>
              </a:spcBef>
              <a:spcAft>
                <a:spcPts val="600"/>
              </a:spcAft>
            </a:pPr>
            <a:r>
              <a:rPr lang="cs-CZ" sz="2200" b="1" dirty="0">
                <a:effectLst/>
                <a:latin typeface="Arial" panose="020B0604020202020204" pitchFamily="34" charset="0"/>
                <a:ea typeface="Calibri" panose="020F0502020204030204" pitchFamily="34" charset="0"/>
              </a:rPr>
              <a:t> Plátce poplatku</a:t>
            </a:r>
            <a:endParaRPr lang="cs-CZ" sz="2200" b="1" dirty="0">
              <a:effectLst/>
              <a:latin typeface="Times New Roman" panose="02020603050405020304" pitchFamily="18" charset="0"/>
              <a:ea typeface="Calibri" panose="020F0502020204030204" pitchFamily="34" charset="0"/>
            </a:endParaRPr>
          </a:p>
          <a:p>
            <a:pPr marL="342900" lvl="0" indent="-342900" algn="just">
              <a:buFont typeface="+mj-lt"/>
              <a:buAutoNum type="arabicParenBoth"/>
              <a:tabLst>
                <a:tab pos="496570" algn="l"/>
              </a:tabLst>
            </a:pPr>
            <a:r>
              <a:rPr lang="cs-CZ" sz="2200" b="1" dirty="0">
                <a:effectLst/>
                <a:latin typeface="Arial" panose="020B0604020202020204" pitchFamily="34" charset="0"/>
                <a:ea typeface="Calibri" panose="020F0502020204030204" pitchFamily="34" charset="0"/>
              </a:rPr>
              <a:t>Plátcem poplatku za odkládání komunálního odpadu z nemovité věci je </a:t>
            </a:r>
            <a:endParaRPr lang="cs-CZ" sz="2200" dirty="0">
              <a:effectLst/>
              <a:latin typeface="Times New Roman" panose="02020603050405020304" pitchFamily="18" charset="0"/>
              <a:ea typeface="Calibri" panose="020F0502020204030204" pitchFamily="34" charset="0"/>
            </a:endParaRPr>
          </a:p>
          <a:p>
            <a:pPr algn="just"/>
            <a:r>
              <a:rPr lang="cs-CZ" sz="2200" b="1" dirty="0">
                <a:effectLst/>
                <a:latin typeface="Arial" panose="020B0604020202020204" pitchFamily="34" charset="0"/>
                <a:ea typeface="Calibri" panose="020F0502020204030204" pitchFamily="34" charset="0"/>
              </a:rPr>
              <a:t>a) společenství vlastníků jednotek, pokud pro dům vzniklo, nebo</a:t>
            </a:r>
            <a:endParaRPr lang="cs-CZ" sz="2200" dirty="0">
              <a:effectLst/>
              <a:latin typeface="Times New Roman" panose="02020603050405020304" pitchFamily="18" charset="0"/>
              <a:ea typeface="Calibri" panose="020F0502020204030204" pitchFamily="34" charset="0"/>
            </a:endParaRPr>
          </a:p>
          <a:p>
            <a:pPr algn="just">
              <a:spcAft>
                <a:spcPts val="600"/>
              </a:spcAft>
            </a:pPr>
            <a:r>
              <a:rPr lang="cs-CZ" sz="2200" b="1" dirty="0">
                <a:latin typeface="Arial" panose="020B0604020202020204" pitchFamily="34" charset="0"/>
                <a:ea typeface="Calibri" panose="020F0502020204030204" pitchFamily="34" charset="0"/>
              </a:rPr>
              <a:t>b) </a:t>
            </a:r>
            <a:r>
              <a:rPr lang="cs-CZ" sz="2200" b="1" dirty="0">
                <a:effectLst/>
                <a:latin typeface="Arial" panose="020B0604020202020204" pitchFamily="34" charset="0"/>
                <a:ea typeface="Calibri" panose="020F0502020204030204" pitchFamily="34" charset="0"/>
              </a:rPr>
              <a:t>vlastník nemovité věci v ostatních případech.</a:t>
            </a:r>
            <a:endParaRPr lang="cs-CZ" sz="2200" dirty="0">
              <a:effectLst/>
              <a:latin typeface="Times New Roman" panose="02020603050405020304" pitchFamily="18" charset="0"/>
              <a:ea typeface="Calibri" panose="020F0502020204030204" pitchFamily="34" charset="0"/>
            </a:endParaRPr>
          </a:p>
          <a:p>
            <a:pPr marL="635" algn="just"/>
            <a:r>
              <a:rPr lang="cs-CZ" sz="2200" b="1" dirty="0">
                <a:effectLst/>
                <a:latin typeface="Arial" panose="020B0604020202020204" pitchFamily="34" charset="0"/>
                <a:ea typeface="Calibri" panose="020F0502020204030204" pitchFamily="34" charset="0"/>
              </a:rPr>
              <a:t>(2)Plátce poplatku je povinen vybrat poplatek od poplatníka.</a:t>
            </a:r>
            <a:endParaRPr lang="cs-CZ" sz="2200" dirty="0">
              <a:effectLst/>
              <a:latin typeface="Times New Roman" panose="02020603050405020304" pitchFamily="18" charset="0"/>
              <a:ea typeface="Calibri" panose="020F0502020204030204" pitchFamily="34" charset="0"/>
            </a:endParaRPr>
          </a:p>
          <a:p>
            <a:pPr algn="just">
              <a:lnSpc>
                <a:spcPct val="115000"/>
              </a:lnSpc>
              <a:spcAft>
                <a:spcPts val="1000"/>
              </a:spcAft>
            </a:pPr>
            <a:endParaRPr lang="cs-CZ" sz="2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cs-CZ" sz="2200" dirty="0">
                <a:effectLst/>
                <a:latin typeface="Arial" panose="020B0604020202020204" pitchFamily="34" charset="0"/>
                <a:ea typeface="Calibri" panose="020F0502020204030204" pitchFamily="34" charset="0"/>
                <a:cs typeface="Times New Roman" panose="02020603050405020304" pitchFamily="18" charset="0"/>
              </a:rPr>
              <a:t>Pro zjednodušení správy poplatku za odkládání komunálního odpadu z nemovité věci se zavádí plátce poplatku, který od poplatníků poplatek vybere a odvede jej správci poplatku, tedy obecnímu úřadu. </a:t>
            </a: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cs-CZ" sz="2200" dirty="0">
                <a:effectLst/>
                <a:latin typeface="Arial" panose="020B0604020202020204" pitchFamily="34" charset="0"/>
                <a:ea typeface="Calibri" panose="020F0502020204030204" pitchFamily="34" charset="0"/>
                <a:cs typeface="Times New Roman" panose="02020603050405020304" pitchFamily="18" charset="0"/>
              </a:rPr>
              <a:t>Plátcem poplatku je společenství vlastníků jednotek, pokud pro daný dům (který je součástí předmětné nemovité věci) vzniklo. V ostatních případech je plátcem poplatku vlastník nemovité věci (včetně svěřenských a jiných fondů, srov. § 10s).</a:t>
            </a: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cs-CZ" sz="2200" dirty="0">
                <a:effectLst/>
                <a:latin typeface="Arial" panose="020B0604020202020204" pitchFamily="34" charset="0"/>
                <a:ea typeface="Calibri" panose="020F0502020204030204" pitchFamily="34" charset="0"/>
                <a:cs typeface="Times New Roman" panose="02020603050405020304" pitchFamily="18" charset="0"/>
              </a:rPr>
              <a:t>V případě, že by vlastník nemovité věci nebo svěřenský fond byl zároveň poplatníkem poplatku, tak vůči sobě z povahy věci v roli plátce poplatku nevystupuje, ale jedná se správcem poplatku přímo jako poplatník.</a:t>
            </a: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endParaRPr lang="cs-CZ" sz="22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buFont typeface="+mj-lt"/>
              <a:buAutoNum type="alphaLcParenR"/>
              <a:tabLst>
                <a:tab pos="269875" algn="l"/>
              </a:tabLst>
            </a:pPr>
            <a:endParaRPr lang="cs-CZ" sz="2200" dirty="0">
              <a:effectLst/>
              <a:latin typeface="Times New Roman" panose="02020603050405020304" pitchFamily="18" charset="0"/>
              <a:ea typeface="Calibri" panose="020F0502020204030204" pitchFamily="34" charset="0"/>
            </a:endParaRPr>
          </a:p>
          <a:p>
            <a:pPr marL="457200" lvl="1" algn="just">
              <a:tabLst>
                <a:tab pos="269875" algn="l"/>
              </a:tabLst>
            </a:pPr>
            <a:endParaRPr lang="cs-CZ" sz="2200" b="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7831434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Shape 609"/>
          <p:cNvSpPr/>
          <p:nvPr/>
        </p:nvSpPr>
        <p:spPr>
          <a:xfrm>
            <a:off x="531304" y="0"/>
            <a:ext cx="11660696" cy="6433784"/>
          </a:xfrm>
          <a:prstGeom prst="rect">
            <a:avLst/>
          </a:prstGeom>
          <a:noFill/>
          <a:ln>
            <a:noFill/>
          </a:ln>
        </p:spPr>
        <p:txBody>
          <a:bodyPr spcFirstLastPara="1" wrap="square" lIns="91425" tIns="45700" rIns="91425" bIns="45700" anchor="t" anchorCtr="0">
            <a:noAutofit/>
          </a:bodyPr>
          <a:lstStyle/>
          <a:p>
            <a:pPr algn="ctr">
              <a:spcBef>
                <a:spcPts val="600"/>
              </a:spcBef>
              <a:spcAft>
                <a:spcPts val="1200"/>
              </a:spcAft>
            </a:pPr>
            <a:r>
              <a:rPr lang="cs-CZ" sz="2200" b="1" dirty="0">
                <a:effectLst/>
                <a:latin typeface="Arial" panose="020B0604020202020204" pitchFamily="34" charset="0"/>
                <a:ea typeface="Times New Roman" panose="02020603050405020304" pitchFamily="18" charset="0"/>
              </a:rPr>
              <a:t>Díl 4</a:t>
            </a:r>
            <a:endParaRPr lang="cs-CZ" sz="2200" dirty="0">
              <a:effectLst/>
              <a:latin typeface="Times New Roman" panose="02020603050405020304" pitchFamily="18" charset="0"/>
              <a:ea typeface="Times New Roman" panose="02020603050405020304" pitchFamily="18" charset="0"/>
            </a:endParaRPr>
          </a:p>
          <a:p>
            <a:pPr algn="ctr">
              <a:spcAft>
                <a:spcPts val="1800"/>
              </a:spcAft>
            </a:pPr>
            <a:r>
              <a:rPr lang="cs-CZ" sz="2200" b="1" dirty="0">
                <a:effectLst/>
                <a:latin typeface="Arial" panose="020B0604020202020204" pitchFamily="34" charset="0"/>
                <a:ea typeface="Calibri" panose="020F0502020204030204" pitchFamily="34" charset="0"/>
                <a:cs typeface="Arial" panose="020B0604020202020204" pitchFamily="34" charset="0"/>
              </a:rPr>
              <a:t>Společná ustanovení</a:t>
            </a:r>
            <a:endParaRPr lang="cs-CZ" sz="22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Bef>
                <a:spcPts val="600"/>
              </a:spcBef>
              <a:spcAft>
                <a:spcPts val="600"/>
              </a:spcAft>
            </a:pPr>
            <a:r>
              <a:rPr lang="cs-CZ" sz="2200" b="1" dirty="0">
                <a:effectLst/>
                <a:latin typeface="Arial" panose="020B0604020202020204" pitchFamily="34" charset="0"/>
                <a:ea typeface="Times New Roman" panose="02020603050405020304" pitchFamily="18" charset="0"/>
              </a:rPr>
              <a:t>§ 10o</a:t>
            </a:r>
            <a:endParaRPr lang="cs-CZ" sz="2200" dirty="0">
              <a:effectLst/>
              <a:latin typeface="Times New Roman" panose="02020603050405020304" pitchFamily="18" charset="0"/>
              <a:ea typeface="Times New Roman" panose="02020603050405020304" pitchFamily="18" charset="0"/>
            </a:endParaRPr>
          </a:p>
          <a:p>
            <a:pPr algn="ctr">
              <a:spcBef>
                <a:spcPts val="600"/>
              </a:spcBef>
              <a:spcAft>
                <a:spcPts val="600"/>
              </a:spcAft>
            </a:pPr>
            <a:r>
              <a:rPr lang="cs-CZ" sz="2200" b="1" dirty="0">
                <a:effectLst/>
                <a:latin typeface="Arial" panose="020B0604020202020204" pitchFamily="34" charset="0"/>
                <a:ea typeface="Calibri" panose="020F0502020204030204" pitchFamily="34" charset="0"/>
              </a:rPr>
              <a:t>Poplatkové období a dílčí období</a:t>
            </a:r>
            <a:endParaRPr lang="cs-CZ" sz="2200" b="1" dirty="0">
              <a:effectLst/>
              <a:latin typeface="Times New Roman" panose="02020603050405020304" pitchFamily="18" charset="0"/>
              <a:ea typeface="Calibri" panose="020F0502020204030204" pitchFamily="34" charset="0"/>
            </a:endParaRPr>
          </a:p>
          <a:p>
            <a:pPr marL="342900" lvl="0" indent="-342900" algn="just">
              <a:buFont typeface="+mj-lt"/>
              <a:buAutoNum type="arabicParenBoth"/>
              <a:tabLst>
                <a:tab pos="496570" algn="l"/>
              </a:tabLst>
            </a:pPr>
            <a:r>
              <a:rPr lang="cs-CZ" sz="2200" b="1" dirty="0">
                <a:effectLst/>
                <a:latin typeface="Arial" panose="020B0604020202020204" pitchFamily="34" charset="0"/>
                <a:ea typeface="Calibri" panose="020F0502020204030204" pitchFamily="34" charset="0"/>
              </a:rPr>
              <a:t>Poplatkovým obdobím poplatků za komunální odpad je kalendářní rok.</a:t>
            </a:r>
            <a:endParaRPr lang="cs-CZ" sz="2200" dirty="0">
              <a:effectLst/>
              <a:latin typeface="Times New Roman" panose="02020603050405020304" pitchFamily="18" charset="0"/>
              <a:ea typeface="Calibri" panose="020F0502020204030204" pitchFamily="34" charset="0"/>
            </a:endParaRPr>
          </a:p>
          <a:p>
            <a:pPr marL="635" algn="just"/>
            <a:r>
              <a:rPr lang="cs-CZ" sz="2200" b="1" dirty="0">
                <a:effectLst/>
                <a:latin typeface="Arial" panose="020B0604020202020204" pitchFamily="34" charset="0"/>
                <a:ea typeface="Calibri" panose="020F0502020204030204" pitchFamily="34" charset="0"/>
              </a:rPr>
              <a:t>(2)Dílčím obdobím poplatků za komunální odpad je kalendářní měsíc.</a:t>
            </a:r>
            <a:endParaRPr lang="cs-CZ" sz="2200" dirty="0">
              <a:effectLst/>
              <a:latin typeface="Times New Roman" panose="02020603050405020304" pitchFamily="18" charset="0"/>
              <a:ea typeface="Calibri" panose="020F0502020204030204" pitchFamily="34" charset="0"/>
            </a:endParaRPr>
          </a:p>
          <a:p>
            <a:pPr algn="just">
              <a:lnSpc>
                <a:spcPct val="115000"/>
              </a:lnSpc>
              <a:spcAft>
                <a:spcPts val="1000"/>
              </a:spcAft>
            </a:pPr>
            <a:endParaRPr lang="cs-CZ" sz="2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cs-CZ" sz="2200" dirty="0">
                <a:effectLst/>
                <a:latin typeface="Arial" panose="020B0604020202020204" pitchFamily="34" charset="0"/>
                <a:ea typeface="Calibri" panose="020F0502020204030204" pitchFamily="34" charset="0"/>
                <a:cs typeface="Times New Roman" panose="02020603050405020304" pitchFamily="18" charset="0"/>
              </a:rPr>
              <a:t>Pro oba poplatky za komunální odpad platí, že poplatkovým obdobím je kalendářní rok. Obec v návaznosti na poplatkové období určí splatnost poplatku (§ 14 odst. 2 zákona o místních poplatcích).</a:t>
            </a: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cs-CZ" sz="2200" dirty="0">
                <a:effectLst/>
                <a:latin typeface="Arial" panose="020B0604020202020204" pitchFamily="34" charset="0"/>
                <a:ea typeface="Calibri" panose="020F0502020204030204" pitchFamily="34" charset="0"/>
                <a:cs typeface="Times New Roman" panose="02020603050405020304" pitchFamily="18" charset="0"/>
              </a:rPr>
              <a:t>Vzhledem k tomu, že v průběhu poplatkového období může docházet ke změnám, které mají vliv na výši poplatku (změna obce, ve které je fyzická osoba přihlášená, vznik nároku na osvobození apod.), zavádí se dílčí období, kterými jsou kalendářní měsíce, přičemž je zásadně rozhodný konečný stav v poslední den posuzovaného dílčího období (srov. např. § 10h odst. 2, § 10k odst. 4 písm. a) bod 2).</a:t>
            </a: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endParaRPr lang="cs-CZ" sz="22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buFont typeface="+mj-lt"/>
              <a:buAutoNum type="alphaLcParenR"/>
              <a:tabLst>
                <a:tab pos="269875" algn="l"/>
              </a:tabLst>
            </a:pPr>
            <a:endParaRPr lang="cs-CZ" sz="2200" dirty="0">
              <a:effectLst/>
              <a:latin typeface="Times New Roman" panose="02020603050405020304" pitchFamily="18" charset="0"/>
              <a:ea typeface="Calibri" panose="020F0502020204030204" pitchFamily="34" charset="0"/>
            </a:endParaRPr>
          </a:p>
          <a:p>
            <a:pPr marL="457200" lvl="1" algn="just">
              <a:tabLst>
                <a:tab pos="269875" algn="l"/>
              </a:tabLst>
            </a:pPr>
            <a:endParaRPr lang="cs-CZ" sz="2200" b="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0234766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Shape 609"/>
          <p:cNvSpPr/>
          <p:nvPr/>
        </p:nvSpPr>
        <p:spPr>
          <a:xfrm>
            <a:off x="531304" y="0"/>
            <a:ext cx="11660696" cy="6433784"/>
          </a:xfrm>
          <a:prstGeom prst="rect">
            <a:avLst/>
          </a:prstGeom>
          <a:noFill/>
          <a:ln>
            <a:noFill/>
          </a:ln>
        </p:spPr>
        <p:txBody>
          <a:bodyPr spcFirstLastPara="1" wrap="square" lIns="91425" tIns="45700" rIns="91425" bIns="45700" anchor="t" anchorCtr="0">
            <a:noAutofit/>
          </a:bodyPr>
          <a:lstStyle/>
          <a:p>
            <a:pPr indent="269875" algn="ctr">
              <a:spcBef>
                <a:spcPts val="600"/>
              </a:spcBef>
              <a:spcAft>
                <a:spcPts val="600"/>
              </a:spcAft>
              <a:tabLst>
                <a:tab pos="496570" algn="l"/>
                <a:tab pos="540385" algn="l"/>
                <a:tab pos="270510" algn="l"/>
              </a:tabLst>
            </a:pPr>
            <a:r>
              <a:rPr lang="cs-CZ" sz="2200" b="1" dirty="0">
                <a:effectLst/>
                <a:latin typeface="Arial" panose="020B0604020202020204" pitchFamily="34" charset="0"/>
                <a:ea typeface="Times New Roman" panose="02020603050405020304" pitchFamily="18" charset="0"/>
              </a:rPr>
              <a:t>§ 10p</a:t>
            </a:r>
            <a:endParaRPr lang="cs-CZ" sz="2200" dirty="0">
              <a:effectLst/>
              <a:latin typeface="Times New Roman" panose="02020603050405020304" pitchFamily="18" charset="0"/>
              <a:ea typeface="Times New Roman" panose="02020603050405020304" pitchFamily="18" charset="0"/>
            </a:endParaRPr>
          </a:p>
          <a:p>
            <a:pPr algn="ctr">
              <a:spcBef>
                <a:spcPts val="600"/>
              </a:spcBef>
              <a:spcAft>
                <a:spcPts val="600"/>
              </a:spcAft>
            </a:pPr>
            <a:r>
              <a:rPr lang="cs-CZ" sz="2200" b="1" dirty="0">
                <a:effectLst/>
                <a:latin typeface="Arial" panose="020B0604020202020204" pitchFamily="34" charset="0"/>
                <a:ea typeface="Calibri" panose="020F0502020204030204" pitchFamily="34" charset="0"/>
              </a:rPr>
              <a:t>Solidární poplatková povinnost</a:t>
            </a:r>
            <a:endParaRPr lang="cs-CZ" sz="2200" b="1" dirty="0">
              <a:effectLst/>
              <a:latin typeface="Times New Roman" panose="02020603050405020304" pitchFamily="18" charset="0"/>
              <a:ea typeface="Calibri" panose="020F0502020204030204" pitchFamily="34" charset="0"/>
            </a:endParaRPr>
          </a:p>
          <a:p>
            <a:pPr indent="450215" algn="just">
              <a:spcBef>
                <a:spcPts val="1200"/>
              </a:spcBef>
            </a:pPr>
            <a:r>
              <a:rPr lang="cs-CZ" sz="2200" b="1" dirty="0">
                <a:effectLst/>
                <a:latin typeface="Arial" panose="020B0604020202020204" pitchFamily="34" charset="0"/>
                <a:ea typeface="Times New Roman" panose="02020603050405020304" pitchFamily="18" charset="0"/>
              </a:rPr>
              <a:t>Spoluvlastníci nemovité věci zahrnující byt, rodinný dům nebo stavbu pro rodinnou rekreaci jsou povinni plnit poplatkovou povinnost společně a nerozdílně.</a:t>
            </a:r>
            <a:endParaRPr lang="cs-CZ" sz="2200" dirty="0">
              <a:effectLst/>
              <a:latin typeface="Times New Roman" panose="02020603050405020304" pitchFamily="18" charset="0"/>
              <a:ea typeface="Times New Roman" panose="02020603050405020304" pitchFamily="18" charset="0"/>
            </a:endParaRPr>
          </a:p>
          <a:p>
            <a:pPr indent="450215" algn="just">
              <a:spcBef>
                <a:spcPts val="1200"/>
              </a:spcBef>
            </a:pPr>
            <a:r>
              <a:rPr lang="cs-CZ" sz="1800" b="1" dirty="0">
                <a:effectLst/>
                <a:latin typeface="Arial" panose="020B0604020202020204" pitchFamily="34" charset="0"/>
                <a:ea typeface="Times New Roman" panose="02020603050405020304" pitchFamily="18" charset="0"/>
              </a:rPr>
              <a:t> </a:t>
            </a:r>
            <a:endParaRPr lang="cs-CZ" sz="1800" dirty="0">
              <a:effectLst/>
              <a:latin typeface="Times New Roman" panose="02020603050405020304" pitchFamily="18" charset="0"/>
              <a:ea typeface="Times New Roman" panose="02020603050405020304" pitchFamily="18" charset="0"/>
            </a:endParaRPr>
          </a:p>
          <a:p>
            <a:pPr algn="just">
              <a:lnSpc>
                <a:spcPct val="115000"/>
              </a:lnSpc>
              <a:spcAft>
                <a:spcPts val="1000"/>
              </a:spcAft>
            </a:pPr>
            <a:r>
              <a:rPr lang="cs-CZ" sz="2200" dirty="0">
                <a:effectLst/>
                <a:latin typeface="Arial" panose="020B0604020202020204" pitchFamily="34" charset="0"/>
                <a:ea typeface="Calibri" panose="020F0502020204030204" pitchFamily="34" charset="0"/>
                <a:cs typeface="Times New Roman" panose="02020603050405020304" pitchFamily="18" charset="0"/>
              </a:rPr>
              <a:t>Pro oba poplatky za komunální odpad se uplatní solidární poplatková povinnost vlastníků nemovité věci v případě, že má tato nemovitá věc více spoluvlastníků.</a:t>
            </a: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cs-CZ" sz="2200" dirty="0">
                <a:effectLst/>
                <a:latin typeface="Arial" panose="020B0604020202020204" pitchFamily="34" charset="0"/>
                <a:ea typeface="Calibri" panose="020F0502020204030204" pitchFamily="34" charset="0"/>
                <a:cs typeface="Times New Roman" panose="02020603050405020304" pitchFamily="18" charset="0"/>
              </a:rPr>
              <a:t>Všichni spoluvlastníci nemovité věci tak vystupují jako jediný daňový subjekt, tedy jako jediný poplatník nebo jediný plátce a plní poplatkové povinnosti společně a nerozdílně. To znamená, že správce poplatku může požadovat splnění poplatkové povinnosti po libovolném spoluvlastníkovi, a to v plné výši. Vzájemné vyrovnání spoluvlastníků je věcí jejich soukromoprávní dohody.</a:t>
            </a: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cs-CZ" sz="2200" dirty="0">
                <a:effectLst/>
                <a:latin typeface="Arial" panose="020B0604020202020204" pitchFamily="34" charset="0"/>
                <a:ea typeface="Calibri" panose="020F0502020204030204" pitchFamily="34" charset="0"/>
                <a:cs typeface="Times New Roman" panose="02020603050405020304" pitchFamily="18" charset="0"/>
              </a:rPr>
              <a:t>Tato úprava se přejímá ze stávajícího § 10b odst. 1 písm. b) věty za středníkem zákona o místních poplatcích.</a:t>
            </a: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endParaRPr lang="cs-CZ" sz="22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buFont typeface="+mj-lt"/>
              <a:buAutoNum type="alphaLcParenR"/>
              <a:tabLst>
                <a:tab pos="269875" algn="l"/>
              </a:tabLst>
            </a:pPr>
            <a:endParaRPr lang="cs-CZ" sz="2200" dirty="0">
              <a:effectLst/>
              <a:latin typeface="Times New Roman" panose="02020603050405020304" pitchFamily="18" charset="0"/>
              <a:ea typeface="Calibri" panose="020F0502020204030204" pitchFamily="34" charset="0"/>
            </a:endParaRPr>
          </a:p>
          <a:p>
            <a:pPr marL="457200" lvl="1" algn="just">
              <a:tabLst>
                <a:tab pos="269875" algn="l"/>
              </a:tabLst>
            </a:pPr>
            <a:endParaRPr lang="cs-CZ" sz="2200" b="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0180178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Shape 609"/>
          <p:cNvSpPr/>
          <p:nvPr/>
        </p:nvSpPr>
        <p:spPr>
          <a:xfrm>
            <a:off x="531304" y="0"/>
            <a:ext cx="11660696" cy="6433784"/>
          </a:xfrm>
          <a:prstGeom prst="rect">
            <a:avLst/>
          </a:prstGeom>
          <a:noFill/>
          <a:ln>
            <a:noFill/>
          </a:ln>
        </p:spPr>
        <p:txBody>
          <a:bodyPr spcFirstLastPara="1" wrap="square" lIns="91425" tIns="45700" rIns="91425" bIns="45700" anchor="t" anchorCtr="0">
            <a:noAutofit/>
          </a:bodyPr>
          <a:lstStyle/>
          <a:p>
            <a:pPr indent="269875" algn="ctr">
              <a:spcBef>
                <a:spcPts val="1200"/>
              </a:spcBef>
              <a:spcAft>
                <a:spcPts val="600"/>
              </a:spcAft>
            </a:pPr>
            <a:r>
              <a:rPr lang="cs-CZ" sz="2200" b="1" dirty="0">
                <a:effectLst/>
                <a:latin typeface="Arial" panose="020B0604020202020204" pitchFamily="34" charset="0"/>
                <a:ea typeface="Times New Roman" panose="02020603050405020304" pitchFamily="18" charset="0"/>
              </a:rPr>
              <a:t>§ 10q</a:t>
            </a:r>
            <a:endParaRPr lang="cs-CZ" sz="2200" dirty="0">
              <a:effectLst/>
              <a:latin typeface="Times New Roman" panose="02020603050405020304" pitchFamily="18" charset="0"/>
              <a:ea typeface="Times New Roman" panose="02020603050405020304" pitchFamily="18" charset="0"/>
            </a:endParaRPr>
          </a:p>
          <a:p>
            <a:pPr algn="ctr">
              <a:spcBef>
                <a:spcPts val="600"/>
              </a:spcBef>
              <a:spcAft>
                <a:spcPts val="600"/>
              </a:spcAft>
            </a:pPr>
            <a:r>
              <a:rPr lang="cs-CZ" sz="2200" b="1" dirty="0">
                <a:effectLst/>
                <a:latin typeface="Arial" panose="020B0604020202020204" pitchFamily="34" charset="0"/>
                <a:ea typeface="Calibri" panose="020F0502020204030204" pitchFamily="34" charset="0"/>
              </a:rPr>
              <a:t>Jednotky</a:t>
            </a:r>
            <a:endParaRPr lang="cs-CZ" sz="2200" b="1" dirty="0">
              <a:effectLst/>
              <a:latin typeface="Times New Roman" panose="02020603050405020304" pitchFamily="18" charset="0"/>
              <a:ea typeface="Calibri" panose="020F0502020204030204" pitchFamily="34" charset="0"/>
            </a:endParaRPr>
          </a:p>
          <a:p>
            <a:pPr indent="450215" algn="just">
              <a:spcBef>
                <a:spcPts val="1200"/>
              </a:spcBef>
            </a:pPr>
            <a:r>
              <a:rPr lang="cs-CZ" sz="2200" b="1" dirty="0">
                <a:effectLst/>
                <a:latin typeface="Arial" panose="020B0604020202020204" pitchFamily="34" charset="0"/>
                <a:ea typeface="Times New Roman" panose="02020603050405020304" pitchFamily="18" charset="0"/>
              </a:rPr>
              <a:t>Ustanovení o nemovité věci se použijí obdobně i na jednotku, která je vymezena podle zákona o vlastnictví bytů, spolu s touto jednotkou spojeným podílem na společných částech domu, a pokud je s ní spojeno vlastnictví k pozemku, tak i spolu s podílem na tomto pozemku.</a:t>
            </a:r>
            <a:endParaRPr lang="cs-CZ" sz="2200" dirty="0">
              <a:effectLst/>
              <a:latin typeface="Times New Roman" panose="02020603050405020304" pitchFamily="18" charset="0"/>
              <a:ea typeface="Times New Roman" panose="02020603050405020304" pitchFamily="18" charset="0"/>
            </a:endParaRPr>
          </a:p>
          <a:p>
            <a:pPr algn="just">
              <a:lnSpc>
                <a:spcPct val="115000"/>
              </a:lnSpc>
              <a:spcAft>
                <a:spcPts val="1000"/>
              </a:spcAft>
            </a:pPr>
            <a:endParaRPr lang="cs-CZ" sz="2200" dirty="0">
              <a:latin typeface="Calibri" panose="020F0502020204030204" pitchFamily="34" charset="0"/>
              <a:ea typeface="Calibri" panose="020F0502020204030204" pitchFamily="34" charset="0"/>
              <a:cs typeface="Times New Roman" panose="02020603050405020304" pitchFamily="18" charset="0"/>
            </a:endParaRPr>
          </a:p>
          <a:p>
            <a:pPr marL="635" indent="269875" algn="just">
              <a:lnSpc>
                <a:spcPct val="115000"/>
              </a:lnSpc>
              <a:spcBef>
                <a:spcPts val="600"/>
              </a:spcBef>
              <a:spcAft>
                <a:spcPts val="600"/>
              </a:spcAft>
              <a:tabLst>
                <a:tab pos="497205" algn="l"/>
                <a:tab pos="540385" algn="l"/>
                <a:tab pos="270510" algn="l"/>
              </a:tabLst>
            </a:pPr>
            <a:r>
              <a:rPr lang="cs-CZ" sz="2200" dirty="0">
                <a:effectLst/>
                <a:latin typeface="Arial" panose="020B0604020202020204" pitchFamily="34" charset="0"/>
                <a:ea typeface="Times New Roman" panose="02020603050405020304" pitchFamily="18" charset="0"/>
              </a:rPr>
              <a:t>S ohledem na existenci jednotek podle zákona o vlastnictví bytů se doplňuje ustanovení, které je v daňových zákonech v širším smyslu standardním a jehož účelem je i na tyto jednotky vztáhnout režim nových jednotek podle občanského zákoníku. V návaznosti na toto ustanovení je třeba i na jednotku podle zákona o vlastnictví bytů hledět jako na nemovitou věc.</a:t>
            </a:r>
            <a:endParaRPr lang="cs-CZ" sz="2200" dirty="0">
              <a:effectLst/>
              <a:latin typeface="Times New Roman" panose="02020603050405020304" pitchFamily="18" charset="0"/>
              <a:ea typeface="Times New Roman" panose="02020603050405020304" pitchFamily="18" charset="0"/>
            </a:endParaRPr>
          </a:p>
          <a:p>
            <a:pPr marL="635" indent="269875" algn="just">
              <a:lnSpc>
                <a:spcPct val="115000"/>
              </a:lnSpc>
              <a:spcBef>
                <a:spcPts val="600"/>
              </a:spcBef>
              <a:spcAft>
                <a:spcPts val="600"/>
              </a:spcAft>
              <a:tabLst>
                <a:tab pos="497205" algn="l"/>
                <a:tab pos="540385" algn="l"/>
                <a:tab pos="270510" algn="l"/>
              </a:tabLst>
            </a:pPr>
            <a:r>
              <a:rPr lang="cs-CZ" sz="2200" dirty="0">
                <a:effectLst/>
                <a:latin typeface="Arial" panose="020B0604020202020204" pitchFamily="34" charset="0"/>
                <a:ea typeface="Times New Roman" panose="02020603050405020304" pitchFamily="18" charset="0"/>
              </a:rPr>
              <a:t>Z uvedeného vyplývá, že například pro účely § 10e odst. 1 písm. b) je nemovitou věcí zahrnující byt (zahrnující byt ve smyslu právním) také bytová jednotka podle zákona o vlastnictví bytů.</a:t>
            </a:r>
            <a:endParaRPr lang="cs-CZ" sz="2200" dirty="0">
              <a:effectLst/>
              <a:latin typeface="Times New Roman" panose="02020603050405020304" pitchFamily="18" charset="0"/>
              <a:ea typeface="Times New Roman" panose="02020603050405020304" pitchFamily="18" charset="0"/>
            </a:endParaRPr>
          </a:p>
          <a:p>
            <a:pPr>
              <a:lnSpc>
                <a:spcPct val="115000"/>
              </a:lnSpc>
              <a:spcAft>
                <a:spcPts val="1000"/>
              </a:spcAft>
            </a:pP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buFont typeface="+mj-lt"/>
              <a:buAutoNum type="alphaLcParenR"/>
              <a:tabLst>
                <a:tab pos="269875" algn="l"/>
              </a:tabLst>
            </a:pPr>
            <a:endParaRPr lang="cs-CZ" sz="2200" dirty="0">
              <a:effectLst/>
              <a:latin typeface="Times New Roman" panose="02020603050405020304" pitchFamily="18" charset="0"/>
              <a:ea typeface="Calibri" panose="020F0502020204030204" pitchFamily="34" charset="0"/>
            </a:endParaRPr>
          </a:p>
          <a:p>
            <a:pPr marL="457200" lvl="1" algn="just">
              <a:tabLst>
                <a:tab pos="269875" algn="l"/>
              </a:tabLst>
            </a:pPr>
            <a:endParaRPr lang="cs-CZ" sz="2200" b="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408766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Shape 204"/>
          <p:cNvSpPr/>
          <p:nvPr/>
        </p:nvSpPr>
        <p:spPr>
          <a:xfrm>
            <a:off x="1860883" y="209438"/>
            <a:ext cx="10187183" cy="4031873"/>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cs-CZ" sz="3200" b="1" dirty="0">
                <a:solidFill>
                  <a:schemeClr val="dk1"/>
                </a:solidFill>
                <a:latin typeface="Arial"/>
                <a:ea typeface="Arial"/>
                <a:cs typeface="Arial"/>
                <a:sym typeface="Arial"/>
              </a:rPr>
              <a:t>Poplatek ze psů</a:t>
            </a:r>
            <a:endParaRPr dirty="0"/>
          </a:p>
          <a:p>
            <a:pPr marL="0" marR="0" lvl="0" indent="0" algn="just" rtl="0">
              <a:spcBef>
                <a:spcPts val="0"/>
              </a:spcBef>
              <a:spcAft>
                <a:spcPts val="0"/>
              </a:spcAft>
              <a:buNone/>
            </a:pPr>
            <a:endParaRPr sz="3200" dirty="0">
              <a:solidFill>
                <a:srgbClr val="000000"/>
              </a:solidFill>
              <a:latin typeface="Arial"/>
              <a:ea typeface="Arial"/>
              <a:cs typeface="Arial"/>
              <a:sym typeface="Arial"/>
            </a:endParaRPr>
          </a:p>
          <a:p>
            <a:pPr marL="0" marR="0" lvl="0" indent="0" algn="just" rtl="0">
              <a:spcBef>
                <a:spcPts val="0"/>
              </a:spcBef>
              <a:spcAft>
                <a:spcPts val="0"/>
              </a:spcAft>
              <a:buNone/>
            </a:pPr>
            <a:r>
              <a:rPr lang="cs-CZ" sz="3200" dirty="0">
                <a:solidFill>
                  <a:srgbClr val="000000"/>
                </a:solidFill>
                <a:latin typeface="Arial"/>
                <a:ea typeface="Arial"/>
                <a:cs typeface="Arial"/>
                <a:sym typeface="Arial"/>
              </a:rPr>
              <a:t>Obecně se pro </a:t>
            </a:r>
            <a:r>
              <a:rPr lang="cs-CZ" sz="3200" b="1" dirty="0">
                <a:solidFill>
                  <a:srgbClr val="FF0000"/>
                </a:solidFill>
                <a:latin typeface="Arial"/>
                <a:ea typeface="Arial"/>
                <a:cs typeface="Arial"/>
                <a:sym typeface="Arial"/>
              </a:rPr>
              <a:t>držbu věci</a:t>
            </a:r>
            <a:r>
              <a:rPr lang="cs-CZ" sz="3200" dirty="0">
                <a:solidFill>
                  <a:srgbClr val="000000"/>
                </a:solidFill>
                <a:latin typeface="Arial"/>
                <a:ea typeface="Arial"/>
                <a:cs typeface="Arial"/>
                <a:sym typeface="Arial"/>
              </a:rPr>
              <a:t> (i pes je z právního pohledu věcí ve smyslu § 987  a násl. občanského zákoníku) vyžaduje naplnění dvou předpokladů, kterými je jednak </a:t>
            </a:r>
            <a:r>
              <a:rPr lang="cs-CZ" sz="3200" b="1" dirty="0">
                <a:solidFill>
                  <a:srgbClr val="FF0000"/>
                </a:solidFill>
                <a:latin typeface="Arial"/>
                <a:ea typeface="Arial"/>
                <a:cs typeface="Arial"/>
                <a:sym typeface="Arial"/>
              </a:rPr>
              <a:t>faktické ovládání věci</a:t>
            </a:r>
            <a:r>
              <a:rPr lang="cs-CZ" sz="3200" dirty="0">
                <a:solidFill>
                  <a:srgbClr val="FF0000"/>
                </a:solidFill>
                <a:latin typeface="Arial"/>
                <a:ea typeface="Arial"/>
                <a:cs typeface="Arial"/>
                <a:sym typeface="Arial"/>
              </a:rPr>
              <a:t> </a:t>
            </a:r>
            <a:r>
              <a:rPr lang="cs-CZ" sz="3200" dirty="0">
                <a:solidFill>
                  <a:srgbClr val="000000"/>
                </a:solidFill>
                <a:latin typeface="Arial"/>
                <a:ea typeface="Arial"/>
                <a:cs typeface="Arial"/>
                <a:sym typeface="Arial"/>
              </a:rPr>
              <a:t>(psa) určitou osobou, a jednak </a:t>
            </a:r>
            <a:r>
              <a:rPr lang="cs-CZ" sz="3200" b="1" dirty="0">
                <a:solidFill>
                  <a:srgbClr val="FF0000"/>
                </a:solidFill>
                <a:latin typeface="Arial"/>
                <a:ea typeface="Arial"/>
                <a:cs typeface="Arial"/>
                <a:sym typeface="Arial"/>
              </a:rPr>
              <a:t>nakládání s věcí jako s vlastní,</a:t>
            </a:r>
            <a:r>
              <a:rPr lang="cs-CZ" sz="3200" dirty="0">
                <a:solidFill>
                  <a:srgbClr val="000000"/>
                </a:solidFill>
                <a:latin typeface="Arial"/>
                <a:ea typeface="Arial"/>
                <a:cs typeface="Arial"/>
                <a:sym typeface="Arial"/>
              </a:rPr>
              <a:t> tj. projevuje se zde úmysl mít tuto věc pro sebe.</a:t>
            </a:r>
          </a:p>
          <a:p>
            <a:pPr marL="0" marR="0" lvl="0" indent="0" algn="just" rtl="0">
              <a:spcBef>
                <a:spcPts val="0"/>
              </a:spcBef>
              <a:spcAft>
                <a:spcPts val="0"/>
              </a:spcAft>
              <a:buNone/>
            </a:pPr>
            <a:endParaRPr lang="cs-CZ" sz="3200" dirty="0"/>
          </a:p>
          <a:p>
            <a:pPr marL="0" marR="0" lvl="0" indent="0" algn="just" rtl="0">
              <a:spcBef>
                <a:spcPts val="0"/>
              </a:spcBef>
              <a:spcAft>
                <a:spcPts val="0"/>
              </a:spcAft>
              <a:buNone/>
            </a:pPr>
            <a:r>
              <a:rPr lang="cs-CZ" sz="3200" b="1" dirty="0">
                <a:solidFill>
                  <a:srgbClr val="FF0000"/>
                </a:solidFill>
                <a:latin typeface="Arial"/>
                <a:ea typeface="Arial"/>
                <a:cs typeface="Arial"/>
                <a:sym typeface="Arial"/>
              </a:rPr>
              <a:t>Pes na návštěvě.</a:t>
            </a:r>
          </a:p>
          <a:p>
            <a:pPr marL="0" marR="0" lvl="0" indent="0" algn="just" rtl="0">
              <a:spcBef>
                <a:spcPts val="0"/>
              </a:spcBef>
              <a:spcAft>
                <a:spcPts val="0"/>
              </a:spcAft>
              <a:buNone/>
            </a:pPr>
            <a:r>
              <a:rPr lang="cs-CZ" sz="3200" b="1" dirty="0">
                <a:solidFill>
                  <a:srgbClr val="FF0000"/>
                </a:solidFill>
              </a:rPr>
              <a:t>Střídavá péče.</a:t>
            </a:r>
            <a:endParaRPr lang="cs-CZ" sz="3200" b="1" dirty="0">
              <a:solidFill>
                <a:srgbClr val="FF0000"/>
              </a:solidFill>
              <a:sym typeface="Arial"/>
            </a:endParaRPr>
          </a:p>
          <a:p>
            <a:pPr marL="0" marR="0" lvl="0" indent="0" algn="just" rtl="0">
              <a:spcBef>
                <a:spcPts val="0"/>
              </a:spcBef>
              <a:spcAft>
                <a:spcPts val="0"/>
              </a:spcAft>
              <a:buNone/>
            </a:pPr>
            <a:endParaRPr lang="cs-CZ" sz="3200" dirty="0"/>
          </a:p>
          <a:p>
            <a:pPr marL="0" marR="0" lvl="0" indent="0" algn="just" rtl="0">
              <a:spcBef>
                <a:spcPts val="0"/>
              </a:spcBef>
              <a:spcAft>
                <a:spcPts val="0"/>
              </a:spcAft>
              <a:buNone/>
            </a:pPr>
            <a:endParaRPr dirty="0"/>
          </a:p>
          <a:p>
            <a:pPr marL="0" marR="0" lvl="0" indent="0" algn="just" rtl="0">
              <a:spcBef>
                <a:spcPts val="0"/>
              </a:spcBef>
              <a:spcAft>
                <a:spcPts val="0"/>
              </a:spcAft>
              <a:buNone/>
            </a:pPr>
            <a:endParaRPr sz="3200" dirty="0">
              <a:solidFill>
                <a:srgbClr val="000000"/>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Shape 609"/>
          <p:cNvSpPr/>
          <p:nvPr/>
        </p:nvSpPr>
        <p:spPr>
          <a:xfrm>
            <a:off x="531304" y="0"/>
            <a:ext cx="11660696" cy="6433784"/>
          </a:xfrm>
          <a:prstGeom prst="rect">
            <a:avLst/>
          </a:prstGeom>
          <a:noFill/>
          <a:ln>
            <a:noFill/>
          </a:ln>
        </p:spPr>
        <p:txBody>
          <a:bodyPr spcFirstLastPara="1" wrap="square" lIns="91425" tIns="45700" rIns="91425" bIns="45700" anchor="t" anchorCtr="0">
            <a:noAutofit/>
          </a:bodyPr>
          <a:lstStyle/>
          <a:p>
            <a:pPr indent="269875" algn="ctr">
              <a:spcBef>
                <a:spcPts val="1200"/>
              </a:spcBef>
              <a:spcAft>
                <a:spcPts val="600"/>
              </a:spcAft>
            </a:pPr>
            <a:r>
              <a:rPr lang="cs-CZ" sz="2200" b="1" dirty="0">
                <a:effectLst/>
                <a:latin typeface="Arial" panose="020B0604020202020204" pitchFamily="34" charset="0"/>
                <a:ea typeface="Times New Roman" panose="02020603050405020304" pitchFamily="18" charset="0"/>
              </a:rPr>
              <a:t>§ 10r</a:t>
            </a:r>
            <a:endParaRPr lang="cs-CZ" sz="2200" dirty="0">
              <a:effectLst/>
              <a:latin typeface="Times New Roman" panose="02020603050405020304" pitchFamily="18" charset="0"/>
              <a:ea typeface="Times New Roman" panose="02020603050405020304" pitchFamily="18" charset="0"/>
            </a:endParaRPr>
          </a:p>
          <a:p>
            <a:pPr algn="ctr">
              <a:spcBef>
                <a:spcPts val="600"/>
              </a:spcBef>
              <a:spcAft>
                <a:spcPts val="600"/>
              </a:spcAft>
            </a:pPr>
            <a:r>
              <a:rPr lang="cs-CZ" sz="2200" b="1" dirty="0">
                <a:effectLst/>
                <a:latin typeface="Arial" panose="020B0604020202020204" pitchFamily="34" charset="0"/>
                <a:ea typeface="Calibri" panose="020F0502020204030204" pitchFamily="34" charset="0"/>
              </a:rPr>
              <a:t>Nemovitá věc vložená do fondu</a:t>
            </a:r>
            <a:endParaRPr lang="cs-CZ" sz="2200" b="1" dirty="0">
              <a:effectLst/>
              <a:latin typeface="Times New Roman" panose="02020603050405020304" pitchFamily="18" charset="0"/>
              <a:ea typeface="Calibri" panose="020F0502020204030204" pitchFamily="34" charset="0"/>
            </a:endParaRPr>
          </a:p>
          <a:p>
            <a:pPr marL="269875" indent="269875" algn="just">
              <a:spcBef>
                <a:spcPts val="600"/>
              </a:spcBef>
              <a:spcAft>
                <a:spcPts val="600"/>
              </a:spcAft>
              <a:tabLst>
                <a:tab pos="496570" algn="l"/>
                <a:tab pos="540385" algn="l"/>
                <a:tab pos="540385" algn="l"/>
              </a:tabLst>
            </a:pPr>
            <a:r>
              <a:rPr lang="cs-CZ" sz="2200" b="1" dirty="0">
                <a:effectLst/>
                <a:latin typeface="Arial" panose="020B0604020202020204" pitchFamily="34" charset="0"/>
                <a:ea typeface="Times New Roman" panose="02020603050405020304" pitchFamily="18" charset="0"/>
              </a:rPr>
              <a:t>Na svěřenský fond, podílový fond nebo fond obhospodařovaný penzijní společností, do kterých je vložena nemovitá věc, se pro účely poplatků za komunální odpad hledí jako na vlastníka této nemovité věci.</a:t>
            </a:r>
          </a:p>
          <a:p>
            <a:pPr marL="635" indent="269875" algn="just">
              <a:lnSpc>
                <a:spcPct val="115000"/>
              </a:lnSpc>
              <a:spcBef>
                <a:spcPts val="600"/>
              </a:spcBef>
              <a:spcAft>
                <a:spcPts val="600"/>
              </a:spcAft>
              <a:tabLst>
                <a:tab pos="497205" algn="l"/>
                <a:tab pos="540385" algn="l"/>
                <a:tab pos="270510" algn="l"/>
              </a:tabLst>
            </a:pPr>
            <a:r>
              <a:rPr lang="cs-CZ" sz="2200" dirty="0">
                <a:effectLst/>
                <a:latin typeface="Arial" panose="020B0604020202020204" pitchFamily="34" charset="0"/>
                <a:ea typeface="Times New Roman" panose="02020603050405020304" pitchFamily="18" charset="0"/>
              </a:rPr>
              <a:t>S ohledem na možnost, vyčlenit majetek do svěřenského fondu, podílového fondu či fondu obhospodařovaného penzijní společností by bylo ve všech ustanoveních hovořících o vlastníku nemovité věci nutné hovořit o „fondu, do kterého je vložena nemovitá věc“.</a:t>
            </a:r>
            <a:endParaRPr lang="cs-CZ" sz="2200" dirty="0">
              <a:effectLst/>
              <a:latin typeface="Times New Roman" panose="02020603050405020304" pitchFamily="18" charset="0"/>
              <a:ea typeface="Times New Roman" panose="02020603050405020304" pitchFamily="18" charset="0"/>
            </a:endParaRPr>
          </a:p>
          <a:p>
            <a:pPr marL="635" indent="269875" algn="just">
              <a:lnSpc>
                <a:spcPct val="115000"/>
              </a:lnSpc>
              <a:spcBef>
                <a:spcPts val="600"/>
              </a:spcBef>
              <a:spcAft>
                <a:spcPts val="600"/>
              </a:spcAft>
              <a:tabLst>
                <a:tab pos="497205" algn="l"/>
                <a:tab pos="540385" algn="l"/>
                <a:tab pos="270510" algn="l"/>
              </a:tabLst>
            </a:pPr>
            <a:r>
              <a:rPr lang="cs-CZ" sz="2200" dirty="0">
                <a:effectLst/>
                <a:latin typeface="Arial" panose="020B0604020202020204" pitchFamily="34" charset="0"/>
                <a:ea typeface="Times New Roman" panose="02020603050405020304" pitchFamily="18" charset="0"/>
              </a:rPr>
              <a:t>Z důvodu zpřehlednění právní úpravy se stanoví právní fikce vlastnictví, kdy se na fond, do kterého je vložena nemovitá věc, hledí jako na vlastníka této věci. </a:t>
            </a:r>
            <a:endParaRPr lang="cs-CZ" sz="2200" dirty="0">
              <a:effectLst/>
              <a:latin typeface="Times New Roman" panose="02020603050405020304" pitchFamily="18" charset="0"/>
              <a:ea typeface="Times New Roman" panose="02020603050405020304" pitchFamily="18" charset="0"/>
            </a:endParaRPr>
          </a:p>
          <a:p>
            <a:pPr marL="635" indent="269875" algn="just">
              <a:lnSpc>
                <a:spcPct val="115000"/>
              </a:lnSpc>
              <a:spcBef>
                <a:spcPts val="600"/>
              </a:spcBef>
              <a:spcAft>
                <a:spcPts val="600"/>
              </a:spcAft>
              <a:tabLst>
                <a:tab pos="497205" algn="l"/>
                <a:tab pos="540385" algn="l"/>
                <a:tab pos="270510" algn="l"/>
              </a:tabLst>
            </a:pPr>
            <a:r>
              <a:rPr lang="cs-CZ" sz="2200" dirty="0">
                <a:effectLst/>
                <a:latin typeface="Arial" panose="020B0604020202020204" pitchFamily="34" charset="0"/>
                <a:ea typeface="Times New Roman" panose="02020603050405020304" pitchFamily="18" charset="0"/>
              </a:rPr>
              <a:t>Tyto fondy mají pro účely správy poplatků procesní způsobilost a jsou poplatkovým subjektem podle daňového řádu (srov. § 20 odst. 3 daňového řádu a § 24 odst. 6 daňového řádu).</a:t>
            </a:r>
            <a:endParaRPr lang="cs-CZ" sz="2200" dirty="0">
              <a:effectLst/>
              <a:latin typeface="Times New Roman" panose="02020603050405020304" pitchFamily="18" charset="0"/>
              <a:ea typeface="Times New Roman" panose="02020603050405020304" pitchFamily="18" charset="0"/>
            </a:endParaRPr>
          </a:p>
          <a:p>
            <a:pPr marL="269875" indent="269875" algn="just">
              <a:spcBef>
                <a:spcPts val="600"/>
              </a:spcBef>
              <a:spcAft>
                <a:spcPts val="600"/>
              </a:spcAft>
              <a:tabLst>
                <a:tab pos="496570" algn="l"/>
                <a:tab pos="540385" algn="l"/>
                <a:tab pos="540385" algn="l"/>
              </a:tabLst>
            </a:pPr>
            <a:endParaRPr lang="cs-CZ" sz="2200" dirty="0">
              <a:effectLst/>
              <a:latin typeface="Times New Roman" panose="02020603050405020304" pitchFamily="18" charset="0"/>
              <a:ea typeface="Times New Roman" panose="02020603050405020304" pitchFamily="18" charset="0"/>
            </a:endParaRPr>
          </a:p>
          <a:p>
            <a:pPr>
              <a:lnSpc>
                <a:spcPct val="115000"/>
              </a:lnSpc>
              <a:spcAft>
                <a:spcPts val="1000"/>
              </a:spcAft>
            </a:pP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buFont typeface="+mj-lt"/>
              <a:buAutoNum type="alphaLcParenR"/>
              <a:tabLst>
                <a:tab pos="269875" algn="l"/>
              </a:tabLst>
            </a:pPr>
            <a:endParaRPr lang="cs-CZ" sz="2200" dirty="0">
              <a:effectLst/>
              <a:latin typeface="Times New Roman" panose="02020603050405020304" pitchFamily="18" charset="0"/>
              <a:ea typeface="Calibri" panose="020F0502020204030204" pitchFamily="34" charset="0"/>
            </a:endParaRPr>
          </a:p>
          <a:p>
            <a:pPr marL="457200" lvl="1" algn="just">
              <a:tabLst>
                <a:tab pos="269875" algn="l"/>
              </a:tabLst>
            </a:pPr>
            <a:endParaRPr lang="cs-CZ" sz="2200" b="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2957755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Shape 609"/>
          <p:cNvSpPr/>
          <p:nvPr/>
        </p:nvSpPr>
        <p:spPr>
          <a:xfrm>
            <a:off x="168676" y="0"/>
            <a:ext cx="12023324" cy="6433784"/>
          </a:xfrm>
          <a:prstGeom prst="rect">
            <a:avLst/>
          </a:prstGeom>
          <a:noFill/>
          <a:ln>
            <a:noFill/>
          </a:ln>
        </p:spPr>
        <p:txBody>
          <a:bodyPr spcFirstLastPara="1" wrap="square" lIns="91425" tIns="45700" rIns="91425" bIns="45700" anchor="t" anchorCtr="0">
            <a:noAutofit/>
          </a:bodyPr>
          <a:lstStyle/>
          <a:p>
            <a:pPr marL="269875" indent="269875" algn="ctr">
              <a:spcBef>
                <a:spcPts val="600"/>
              </a:spcBef>
              <a:spcAft>
                <a:spcPts val="600"/>
              </a:spcAft>
              <a:tabLst>
                <a:tab pos="496570" algn="l"/>
                <a:tab pos="540385" algn="l"/>
                <a:tab pos="540385" algn="l"/>
              </a:tabLst>
            </a:pPr>
            <a:r>
              <a:rPr lang="cs-CZ" sz="2300" b="1" dirty="0">
                <a:solidFill>
                  <a:srgbClr val="FF0000"/>
                </a:solidFill>
                <a:effectLst/>
                <a:latin typeface="Arial" panose="020B0604020202020204" pitchFamily="34" charset="0"/>
                <a:ea typeface="Times New Roman" panose="02020603050405020304" pitchFamily="18" charset="0"/>
              </a:rPr>
              <a:t>§ 11 Stanovení poplatku</a:t>
            </a:r>
          </a:p>
          <a:p>
            <a:pPr marL="269875" indent="269875">
              <a:spcBef>
                <a:spcPts val="600"/>
              </a:spcBef>
              <a:spcAft>
                <a:spcPts val="600"/>
              </a:spcAft>
              <a:tabLst>
                <a:tab pos="496570" algn="l"/>
                <a:tab pos="540385" algn="l"/>
                <a:tab pos="540385" algn="l"/>
              </a:tabLst>
            </a:pPr>
            <a:r>
              <a:rPr lang="cs-CZ" sz="2300" dirty="0">
                <a:effectLst/>
                <a:latin typeface="Arial" panose="020B0604020202020204" pitchFamily="34" charset="0"/>
                <a:ea typeface="Times New Roman" panose="02020603050405020304" pitchFamily="18" charset="0"/>
              </a:rPr>
              <a:t>(1) Správce poplatku vyměří poplatek poplatkovému subjektu jeho předepsáním do evidence poplatků ve správné výši bez vydání rozhodnutí, je-li splněna případná ohlašovací povinnost a nemá-li pochybnost o jeho výši, a to ke dni jeho</a:t>
            </a:r>
          </a:p>
          <a:p>
            <a:pPr marL="269875" indent="269875">
              <a:spcBef>
                <a:spcPts val="600"/>
              </a:spcBef>
              <a:spcAft>
                <a:spcPts val="600"/>
              </a:spcAft>
              <a:tabLst>
                <a:tab pos="496570" algn="l"/>
                <a:tab pos="540385" algn="l"/>
                <a:tab pos="540385" algn="l"/>
              </a:tabLst>
            </a:pPr>
            <a:r>
              <a:rPr lang="cs-CZ" sz="2300" dirty="0">
                <a:effectLst/>
                <a:latin typeface="Arial" panose="020B0604020202020204" pitchFamily="34" charset="0"/>
                <a:ea typeface="Times New Roman" panose="02020603050405020304" pitchFamily="18" charset="0"/>
              </a:rPr>
              <a:t>a)	splatnosti, pokud je k tomuto dni zcela zaplacen nebo odveden, nebo</a:t>
            </a:r>
          </a:p>
          <a:p>
            <a:pPr marL="269875" indent="269875">
              <a:spcBef>
                <a:spcPts val="600"/>
              </a:spcBef>
              <a:spcAft>
                <a:spcPts val="600"/>
              </a:spcAft>
              <a:tabLst>
                <a:tab pos="496570" algn="l"/>
                <a:tab pos="540385" algn="l"/>
                <a:tab pos="540385" algn="l"/>
              </a:tabLst>
            </a:pPr>
            <a:r>
              <a:rPr lang="cs-CZ" sz="2300" dirty="0">
                <a:effectLst/>
                <a:latin typeface="Arial" panose="020B0604020202020204" pitchFamily="34" charset="0"/>
                <a:ea typeface="Times New Roman" panose="02020603050405020304" pitchFamily="18" charset="0"/>
              </a:rPr>
              <a:t>b)	opožděného zaplacení nebo odvedení, pokud je k tomuto dni zcela zaplacen nebo odveden, aniž by dosud vydal rozhodnutí o vyměření poplatku. </a:t>
            </a:r>
          </a:p>
          <a:p>
            <a:pPr marL="269875" indent="269875">
              <a:spcBef>
                <a:spcPts val="600"/>
              </a:spcBef>
              <a:spcAft>
                <a:spcPts val="600"/>
              </a:spcAft>
              <a:tabLst>
                <a:tab pos="496570" algn="l"/>
                <a:tab pos="540385" algn="l"/>
                <a:tab pos="540385" algn="l"/>
              </a:tabLst>
            </a:pPr>
            <a:r>
              <a:rPr lang="cs-CZ" sz="2300" dirty="0">
                <a:effectLst/>
                <a:latin typeface="Arial" panose="020B0604020202020204" pitchFamily="34" charset="0"/>
                <a:ea typeface="Times New Roman" panose="02020603050405020304" pitchFamily="18" charset="0"/>
              </a:rPr>
              <a:t>(2) Správce poplatku vždy vyměří poplatkovému subjektu poplatek rozhodnutím, pokud</a:t>
            </a:r>
          </a:p>
          <a:p>
            <a:pPr marL="269875" indent="269875">
              <a:spcBef>
                <a:spcPts val="600"/>
              </a:spcBef>
              <a:spcAft>
                <a:spcPts val="600"/>
              </a:spcAft>
              <a:tabLst>
                <a:tab pos="496570" algn="l"/>
                <a:tab pos="540385" algn="l"/>
                <a:tab pos="540385" algn="l"/>
              </a:tabLst>
            </a:pPr>
            <a:r>
              <a:rPr lang="cs-CZ" sz="2300" dirty="0">
                <a:effectLst/>
                <a:latin typeface="Arial" panose="020B0604020202020204" pitchFamily="34" charset="0"/>
                <a:ea typeface="Times New Roman" panose="02020603050405020304" pitchFamily="18" charset="0"/>
              </a:rPr>
              <a:t>a)	nejsou splněny podmínky pro jeho vyměření předepsáním do evidence poplatků podle odstavce 1,</a:t>
            </a:r>
          </a:p>
          <a:p>
            <a:pPr marL="269875" indent="269875">
              <a:spcBef>
                <a:spcPts val="600"/>
              </a:spcBef>
              <a:spcAft>
                <a:spcPts val="600"/>
              </a:spcAft>
              <a:tabLst>
                <a:tab pos="496570" algn="l"/>
                <a:tab pos="540385" algn="l"/>
                <a:tab pos="540385" algn="l"/>
              </a:tabLst>
            </a:pPr>
            <a:r>
              <a:rPr lang="cs-CZ" sz="2300" dirty="0">
                <a:effectLst/>
                <a:latin typeface="Arial" panose="020B0604020202020204" pitchFamily="34" charset="0"/>
                <a:ea typeface="Times New Roman" panose="02020603050405020304" pitchFamily="18" charset="0"/>
              </a:rPr>
              <a:t>b)	jde o poplatek za odkládání komunálního odpadu z nemovité věci, u něhož obec zvolila v obecně závazné vyhlášce dílčí základ podle § 10k odst. 1 písm. a) nebo b), nebo</a:t>
            </a:r>
          </a:p>
          <a:p>
            <a:pPr marL="269875" indent="269875">
              <a:spcBef>
                <a:spcPts val="600"/>
              </a:spcBef>
              <a:spcAft>
                <a:spcPts val="600"/>
              </a:spcAft>
              <a:tabLst>
                <a:tab pos="496570" algn="l"/>
                <a:tab pos="540385" algn="l"/>
                <a:tab pos="540385" algn="l"/>
              </a:tabLst>
            </a:pPr>
            <a:r>
              <a:rPr lang="cs-CZ" sz="2300" dirty="0">
                <a:effectLst/>
                <a:latin typeface="Arial" panose="020B0604020202020204" pitchFamily="34" charset="0"/>
                <a:ea typeface="Times New Roman" panose="02020603050405020304" pitchFamily="18" charset="0"/>
              </a:rPr>
              <a:t>c)	je proti poplatkovému subjektu vedeno insolvenční řízení, a to za poplatkové období podle § 11d odst. 1 nebo 3.</a:t>
            </a:r>
          </a:p>
          <a:p>
            <a:pPr marL="269875" indent="269875">
              <a:spcBef>
                <a:spcPts val="600"/>
              </a:spcBef>
              <a:spcAft>
                <a:spcPts val="600"/>
              </a:spcAft>
              <a:tabLst>
                <a:tab pos="496570" algn="l"/>
                <a:tab pos="540385" algn="l"/>
                <a:tab pos="540385" algn="l"/>
              </a:tabLst>
            </a:pPr>
            <a:endParaRPr lang="cs-CZ" sz="2200" dirty="0">
              <a:effectLst/>
              <a:latin typeface="Times New Roman" panose="02020603050405020304" pitchFamily="18" charset="0"/>
              <a:ea typeface="Times New Roman" panose="02020603050405020304" pitchFamily="18" charset="0"/>
            </a:endParaRPr>
          </a:p>
          <a:p>
            <a:pPr>
              <a:lnSpc>
                <a:spcPct val="115000"/>
              </a:lnSpc>
              <a:spcAft>
                <a:spcPts val="1000"/>
              </a:spcAft>
            </a:pP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buFont typeface="+mj-lt"/>
              <a:buAutoNum type="alphaLcParenR"/>
              <a:tabLst>
                <a:tab pos="269875" algn="l"/>
              </a:tabLst>
            </a:pPr>
            <a:endParaRPr lang="cs-CZ" sz="2200" dirty="0">
              <a:effectLst/>
              <a:latin typeface="Times New Roman" panose="02020603050405020304" pitchFamily="18" charset="0"/>
              <a:ea typeface="Calibri" panose="020F0502020204030204" pitchFamily="34" charset="0"/>
            </a:endParaRPr>
          </a:p>
          <a:p>
            <a:pPr marL="457200" lvl="1" algn="just">
              <a:tabLst>
                <a:tab pos="269875" algn="l"/>
              </a:tabLst>
            </a:pPr>
            <a:endParaRPr lang="cs-CZ" sz="2200" b="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75390554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F40CE5B3-7861-0E8B-58A6-09567C8CD76A}"/>
              </a:ext>
            </a:extLst>
          </p:cNvPr>
          <p:cNvSpPr txBox="1"/>
          <p:nvPr/>
        </p:nvSpPr>
        <p:spPr>
          <a:xfrm>
            <a:off x="1180730" y="168677"/>
            <a:ext cx="11011270" cy="6586418"/>
          </a:xfrm>
          <a:prstGeom prst="rect">
            <a:avLst/>
          </a:prstGeom>
          <a:noFill/>
        </p:spPr>
        <p:txBody>
          <a:bodyPr wrap="square">
            <a:spAutoFit/>
          </a:bodyPr>
          <a:lstStyle/>
          <a:p>
            <a:pPr marL="269875" indent="269875">
              <a:spcBef>
                <a:spcPts val="600"/>
              </a:spcBef>
              <a:spcAft>
                <a:spcPts val="600"/>
              </a:spcAft>
              <a:tabLst>
                <a:tab pos="496570" algn="l"/>
                <a:tab pos="540385" algn="l"/>
                <a:tab pos="540385" algn="l"/>
              </a:tabLst>
            </a:pPr>
            <a:r>
              <a:rPr lang="cs-CZ" sz="2800" dirty="0">
                <a:effectLst/>
                <a:latin typeface="Times New Roman" panose="02020603050405020304" pitchFamily="18" charset="0"/>
                <a:ea typeface="Times New Roman" panose="02020603050405020304" pitchFamily="18" charset="0"/>
                <a:cs typeface="Times New Roman" panose="02020603050405020304" pitchFamily="18" charset="0"/>
              </a:rPr>
              <a:t>(3) Správce poplatku doměří poplatkovému subjektu poplatek rozhodnutím, pokud je původním rozhodnutím vyměřen v nesprávné výši. Doměřit poplatek lze na základě vyhledávací nebo kontrolní činnosti správce poplatku. Opakovaně doměřit poplatek lze pouze tehdy, pokud</a:t>
            </a:r>
          </a:p>
          <a:p>
            <a:pPr marL="269875" indent="269875">
              <a:spcBef>
                <a:spcPts val="600"/>
              </a:spcBef>
              <a:spcAft>
                <a:spcPts val="600"/>
              </a:spcAft>
              <a:tabLst>
                <a:tab pos="496570" algn="l"/>
                <a:tab pos="540385" algn="l"/>
                <a:tab pos="540385" algn="l"/>
              </a:tabLst>
            </a:pPr>
            <a:r>
              <a:rPr lang="cs-CZ" sz="2800" dirty="0">
                <a:effectLst/>
                <a:latin typeface="Times New Roman" panose="02020603050405020304" pitchFamily="18" charset="0"/>
                <a:ea typeface="Times New Roman" panose="02020603050405020304" pitchFamily="18" charset="0"/>
                <a:cs typeface="Times New Roman" panose="02020603050405020304" pitchFamily="18" charset="0"/>
              </a:rPr>
              <a:t>a)	správce poplatku zjistí nové skutečnosti nebo důkazy, které nemohly být bez zavinění správce poplatku uplatněny v předcházejícím řízení a které zakládají pochybnosti o správnosti, průkaznosti nebo úplnosti dosud stanoveného poplatku, a to pouze v rozsahu, který odpovídá nově zjištěným skutečnostem nebo důkazům, nebo</a:t>
            </a:r>
          </a:p>
          <a:p>
            <a:pPr marL="269875" indent="269875">
              <a:spcBef>
                <a:spcPts val="600"/>
              </a:spcBef>
              <a:spcAft>
                <a:spcPts val="600"/>
              </a:spcAft>
              <a:tabLst>
                <a:tab pos="496570" algn="l"/>
                <a:tab pos="540385" algn="l"/>
                <a:tab pos="540385" algn="l"/>
              </a:tabLst>
            </a:pPr>
            <a:r>
              <a:rPr lang="cs-CZ" sz="2800" dirty="0">
                <a:effectLst/>
                <a:latin typeface="Times New Roman" panose="02020603050405020304" pitchFamily="18" charset="0"/>
                <a:ea typeface="Times New Roman" panose="02020603050405020304" pitchFamily="18" charset="0"/>
                <a:cs typeface="Times New Roman" panose="02020603050405020304" pitchFamily="18" charset="0"/>
              </a:rPr>
              <a:t>b)	poplatkový subjekt učiní úkon, kterým mění své dosavadní ohlášení, pokud nové skutečnosti vyplývající ze změny ohlášení nemohly být bez zavinění poplatkového subjektu uplatněny v předcházejícím řízení, a to pouze v rozsahu, který odpovídá změně ohlášení.</a:t>
            </a:r>
          </a:p>
          <a:p>
            <a:pPr marL="269875" indent="269875">
              <a:spcBef>
                <a:spcPts val="600"/>
              </a:spcBef>
              <a:spcAft>
                <a:spcPts val="600"/>
              </a:spcAft>
              <a:tabLst>
                <a:tab pos="496570" algn="l"/>
                <a:tab pos="540385" algn="l"/>
                <a:tab pos="540385" algn="l"/>
              </a:tabLst>
            </a:pPr>
            <a:r>
              <a:rPr lang="cs-CZ" sz="2800" dirty="0">
                <a:effectLst/>
                <a:latin typeface="Times New Roman" panose="02020603050405020304" pitchFamily="18" charset="0"/>
                <a:ea typeface="Times New Roman" panose="02020603050405020304" pitchFamily="18" charset="0"/>
                <a:cs typeface="Times New Roman" panose="02020603050405020304" pitchFamily="18" charset="0"/>
              </a:rPr>
              <a:t>(4) Poplatek lze vyměřit také hromadným předpisným seznamem.</a:t>
            </a:r>
          </a:p>
        </p:txBody>
      </p:sp>
    </p:spTree>
    <p:extLst>
      <p:ext uri="{BB962C8B-B14F-4D97-AF65-F5344CB8AC3E}">
        <p14:creationId xmlns:p14="http://schemas.microsoft.com/office/powerpoint/2010/main" val="9840265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47BBAED8-5A12-3C62-2965-562D90A85BBA}"/>
              </a:ext>
            </a:extLst>
          </p:cNvPr>
          <p:cNvSpPr txBox="1"/>
          <p:nvPr/>
        </p:nvSpPr>
        <p:spPr>
          <a:xfrm>
            <a:off x="1713389" y="284085"/>
            <a:ext cx="10191565" cy="6124754"/>
          </a:xfrm>
          <a:prstGeom prst="rect">
            <a:avLst/>
          </a:prstGeom>
          <a:noFill/>
        </p:spPr>
        <p:txBody>
          <a:bodyPr wrap="square">
            <a:spAutoFit/>
          </a:bodyPr>
          <a:lstStyle/>
          <a:p>
            <a:r>
              <a:rPr lang="cs-CZ" sz="2800" dirty="0">
                <a:latin typeface="Times New Roman" panose="02020603050405020304" pitchFamily="18" charset="0"/>
                <a:cs typeface="Times New Roman" panose="02020603050405020304" pitchFamily="18" charset="0"/>
              </a:rPr>
              <a:t>Přelomové  usnesení rozšířeného senátu Nejvyššího správního soudu ze dne 16. 5. 2023, čj. 5 </a:t>
            </a:r>
            <a:r>
              <a:rPr lang="cs-CZ" sz="2800" dirty="0" err="1">
                <a:latin typeface="Times New Roman" panose="02020603050405020304" pitchFamily="18" charset="0"/>
                <a:cs typeface="Times New Roman" panose="02020603050405020304" pitchFamily="18" charset="0"/>
              </a:rPr>
              <a:t>Afs</a:t>
            </a:r>
            <a:r>
              <a:rPr lang="cs-CZ" sz="2800" dirty="0">
                <a:latin typeface="Times New Roman" panose="02020603050405020304" pitchFamily="18" charset="0"/>
                <a:cs typeface="Times New Roman" panose="02020603050405020304" pitchFamily="18" charset="0"/>
              </a:rPr>
              <a:t> 261/2018-69, který stanovil, že: </a:t>
            </a:r>
            <a:r>
              <a:rPr lang="cs-CZ" sz="2800" i="1" dirty="0">
                <a:latin typeface="Times New Roman" panose="02020603050405020304" pitchFamily="18" charset="0"/>
                <a:cs typeface="Times New Roman" panose="02020603050405020304" pitchFamily="18" charset="0"/>
              </a:rPr>
              <a:t>"</a:t>
            </a:r>
            <a:r>
              <a:rPr lang="cs-CZ" sz="2800" b="1" i="1" dirty="0">
                <a:latin typeface="Times New Roman" panose="02020603050405020304" pitchFamily="18" charset="0"/>
                <a:cs typeface="Times New Roman" panose="02020603050405020304" pitchFamily="18" charset="0"/>
              </a:rPr>
              <a:t>Předpis místního poplatku bez jeho formálního vyměření je možný pouze v případě úhrady místního poplatku ve lhůtě splatnosti a ve správné výši poplatníkem, který splnil ohlašovací povinnost (§ 11 odst. 1 zákona č. 565/1990 Sb., o místních poplatcích, a contrario). V jiných případech (tedy i pokud je místní poplatek uhrazen ve správné výši, avšak po lhůtě splatnosti) musí správce poplatek stanovit rozhodnutím (platebním výměrem či hromadným předpisným seznamem). Pokud tak správce ve lhůtě pro stanovení poplatku dle § 148 daňového řádu neučiní, stává se platba poukázaná poplatníkem přeplatkem, s nímž musí být naloženo dle § 154 a 155 daňového řádu."</a:t>
            </a:r>
            <a:r>
              <a:rPr lang="cs-CZ" sz="2800" b="1" dirty="0">
                <a:latin typeface="Times New Roman" panose="02020603050405020304" pitchFamily="18" charset="0"/>
                <a:cs typeface="Times New Roman" panose="02020603050405020304" pitchFamily="18" charset="0"/>
              </a:rPr>
              <a:t> </a:t>
            </a:r>
            <a:r>
              <a:rPr lang="cs-CZ" sz="2800" dirty="0">
                <a:latin typeface="Times New Roman" panose="02020603050405020304" pitchFamily="18" charset="0"/>
                <a:cs typeface="Times New Roman" panose="02020603050405020304" pitchFamily="18" charset="0"/>
              </a:rPr>
              <a:t>I z tohoto důvodu se mění systém předepisování místních poplatků novelou pro rok 2024.</a:t>
            </a:r>
          </a:p>
        </p:txBody>
      </p:sp>
    </p:spTree>
    <p:extLst>
      <p:ext uri="{BB962C8B-B14F-4D97-AF65-F5344CB8AC3E}">
        <p14:creationId xmlns:p14="http://schemas.microsoft.com/office/powerpoint/2010/main" val="37669266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A7CFA461-467D-1ED0-9376-83507D0CAF67}"/>
              </a:ext>
            </a:extLst>
          </p:cNvPr>
          <p:cNvSpPr txBox="1"/>
          <p:nvPr/>
        </p:nvSpPr>
        <p:spPr>
          <a:xfrm>
            <a:off x="182880" y="0"/>
            <a:ext cx="12009120" cy="6771084"/>
          </a:xfrm>
          <a:prstGeom prst="rect">
            <a:avLst/>
          </a:prstGeom>
          <a:noFill/>
        </p:spPr>
        <p:txBody>
          <a:bodyPr wrap="square">
            <a:spAutoFit/>
          </a:bodyPr>
          <a:lstStyle/>
          <a:p>
            <a:r>
              <a:rPr lang="cs-CZ" sz="2000" b="0" i="1"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Jak prakticky evidovat uhrazený místní poplatek podle § 11 zákona o místních poplatcích jako "předepsání do evidence poplatků"?</a:t>
            </a:r>
          </a:p>
          <a:p>
            <a:endParaRPr lang="cs-CZ" sz="2000" i="1" dirty="0">
              <a:solidFill>
                <a:srgbClr val="111111"/>
              </a:solidFill>
              <a:latin typeface="Calibri" panose="020F0502020204030204" pitchFamily="34" charset="0"/>
              <a:ea typeface="Calibri" panose="020F0502020204030204" pitchFamily="34" charset="0"/>
              <a:cs typeface="Calibri" panose="020F0502020204030204" pitchFamily="34" charset="0"/>
            </a:endParaRPr>
          </a:p>
          <a:p>
            <a:endParaRPr lang="cs-CZ" sz="2000" i="1" dirty="0">
              <a:solidFill>
                <a:srgbClr val="111111"/>
              </a:solidFill>
              <a:latin typeface="Calibri" panose="020F0502020204030204" pitchFamily="34" charset="0"/>
              <a:ea typeface="Calibri" panose="020F0502020204030204" pitchFamily="34" charset="0"/>
              <a:cs typeface="Calibri" panose="020F0502020204030204" pitchFamily="34" charset="0"/>
            </a:endParaRPr>
          </a:p>
          <a:p>
            <a:pPr algn="l"/>
            <a:r>
              <a:rPr lang="cs-CZ" sz="2000" b="1"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1) Poplatkový subjekt uhradí celou částku ve splatnosti OZV:</a:t>
            </a:r>
            <a:endParaRPr lang="cs-CZ"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endParaRPr>
          </a:p>
          <a:p>
            <a:pPr algn="l"/>
            <a:r>
              <a:rPr lang="cs-CZ"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Příklad: </a:t>
            </a:r>
            <a:r>
              <a:rPr lang="cs-CZ" sz="2000" b="1"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Splatnost poplatku podle obecně závazné vyhlášky nastane dnem 31. 3. 2025</a:t>
            </a:r>
            <a:r>
              <a:rPr lang="cs-CZ"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a:t>
            </a:r>
            <a:r>
              <a:rPr lang="cs-CZ" sz="2000" b="1"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poplatek je zaplacen v celé výši dne 20. 2. 2025.</a:t>
            </a:r>
            <a:r>
              <a:rPr lang="cs-CZ"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Jelikož jde o poplatek, jehož poplatkové období je kalendářní rok, pak správce poplatku (podle § 3 DŘ - </a:t>
            </a:r>
            <a:r>
              <a:rPr lang="cs-CZ" sz="2000" b="0" i="1"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Daňová povinnost vzniká okamžikem, kdy nastaly skutečnosti tuto povinnost zakládající</a:t>
            </a:r>
            <a:r>
              <a:rPr lang="cs-CZ"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nejdříve zaeviduje vznik poplatkové povinnosti k 1.1.2025 (na debetní straně ODÚ). Poté co je poplatek skutečně uhrazen (dne 20. 2. 2025) pak na kreditní straně ODÚ uvede den uhrazení - tedy 20. 2. 2025. Na debetní stranu ODÚ zaznamená předpis poplatku (</a:t>
            </a:r>
            <a:r>
              <a:rPr lang="cs-CZ" sz="2000" b="1"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"předepsání do evidence poplatků" - dle citace zákona - § 11 odst. 1 písm. a) s datem 31. 3. 2024.</a:t>
            </a:r>
          </a:p>
          <a:p>
            <a:pPr algn="l"/>
            <a:endParaRPr lang="cs-CZ"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endParaRPr>
          </a:p>
          <a:p>
            <a:pPr algn="l"/>
            <a:r>
              <a:rPr lang="cs-CZ" sz="2000" b="1"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2) Poplatkový subjekt uhradí poplatkovou povinnost ve správné výši, ale po splatnosti (OZV):</a:t>
            </a:r>
            <a:endParaRPr lang="cs-CZ"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endParaRPr>
          </a:p>
          <a:p>
            <a:pPr algn="l"/>
            <a:r>
              <a:rPr lang="cs-CZ"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Příklad: </a:t>
            </a:r>
            <a:r>
              <a:rPr lang="cs-CZ" sz="2000" b="1"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Splatnost poplatku podle obecně závazné vyhlášky nastane dnem 31. 3. 2024, poplatek je zaplacen v celé výši dne 20. 4. 2024.</a:t>
            </a:r>
            <a:r>
              <a:rPr lang="cs-CZ"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Jelikož jde o poplatek, jehož poplatkové období je kalendářní rok, pak správce poplatku (podle § 3 DŘ - </a:t>
            </a:r>
            <a:r>
              <a:rPr lang="cs-CZ" sz="2000" b="0" i="1"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Daňová povinnost vzniká okamžikem, kdy nastaly skutečnosti tuto povinnost zakládající</a:t>
            </a:r>
            <a:r>
              <a:rPr lang="cs-CZ"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nejdříve zaeviduje vznik poplatkové povinnosti k 1.1.2024 (na debetní straně ODÚ). Poté co je poplatek skutečně uhrazen (dne 20. 4. 2024) pak na kreditní straně ODÚ uvede den uhrazení - tedy 20. 4. 2024. Na debetní stranu ODÚ zaznamená předpis poplatku </a:t>
            </a:r>
            <a:r>
              <a:rPr lang="cs-CZ" sz="2000" b="1"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("předepsání do evidence poplatků" - dle citace zákona - § 11 odst. 1 písm. b) s datem 20.4. 2024.</a:t>
            </a:r>
            <a:endParaRPr lang="cs-CZ"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endParaRPr>
          </a:p>
          <a:p>
            <a:endParaRPr lang="cs-CZ" dirty="0"/>
          </a:p>
        </p:txBody>
      </p:sp>
    </p:spTree>
    <p:extLst>
      <p:ext uri="{BB962C8B-B14F-4D97-AF65-F5344CB8AC3E}">
        <p14:creationId xmlns:p14="http://schemas.microsoft.com/office/powerpoint/2010/main" val="41398000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1A937A9-4DB8-EBD4-E0CE-BBB2DEE5DD4E}"/>
              </a:ext>
            </a:extLst>
          </p:cNvPr>
          <p:cNvSpPr txBox="1"/>
          <p:nvPr/>
        </p:nvSpPr>
        <p:spPr>
          <a:xfrm>
            <a:off x="193040" y="0"/>
            <a:ext cx="11998960" cy="6545382"/>
          </a:xfrm>
          <a:prstGeom prst="rect">
            <a:avLst/>
          </a:prstGeom>
          <a:noFill/>
        </p:spPr>
        <p:txBody>
          <a:bodyPr wrap="square">
            <a:spAutoFit/>
          </a:bodyPr>
          <a:lstStyle/>
          <a:p>
            <a:pPr>
              <a:spcAft>
                <a:spcPts val="1950"/>
              </a:spcAft>
            </a:pPr>
            <a:r>
              <a:rPr lang="cs-CZ" sz="24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Daň lze na osobním daňovém účtu daňového subjektu evidovat teprve od okamžiku, kdy je stanovena pravomocně (§ 149 a násl. daňového řádu).</a:t>
            </a:r>
            <a:r>
              <a:rPr lang="cs-CZ" sz="240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(Podle rozsudku Nejvyššího správního soudu ze dne 29. 8. 2024, čj. 9 </a:t>
            </a:r>
            <a:r>
              <a:rPr lang="cs-CZ" sz="240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Afs</a:t>
            </a:r>
            <a:r>
              <a:rPr lang="cs-CZ" sz="240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69/2024-26)</a:t>
            </a:r>
          </a:p>
          <a:p>
            <a:pPr>
              <a:spcAft>
                <a:spcPts val="1950"/>
              </a:spcAft>
            </a:pPr>
            <a:r>
              <a:rPr lang="cs-CZ" sz="2400" b="1" dirty="0">
                <a:latin typeface="Calibri" panose="020F0502020204030204" pitchFamily="34" charset="0"/>
                <a:ea typeface="Calibri" panose="020F0502020204030204" pitchFamily="34" charset="0"/>
                <a:cs typeface="Calibri" panose="020F0502020204030204" pitchFamily="34" charset="0"/>
              </a:rPr>
              <a:t>§ 4 DŘ</a:t>
            </a:r>
          </a:p>
          <a:p>
            <a:pPr>
              <a:spcAft>
                <a:spcPts val="1950"/>
              </a:spcAft>
            </a:pPr>
            <a:r>
              <a:rPr lang="cs-CZ" sz="2400" b="1" dirty="0">
                <a:latin typeface="Calibri" panose="020F0502020204030204" pitchFamily="34" charset="0"/>
                <a:ea typeface="Calibri" panose="020F0502020204030204" pitchFamily="34" charset="0"/>
                <a:cs typeface="Calibri" panose="020F0502020204030204" pitchFamily="34" charset="0"/>
              </a:rPr>
              <a:t>Tento zákon nebo jeho jednotlivá ustanovení se použijí, neupravuje-li jiný zákon správu daní jinak.</a:t>
            </a:r>
          </a:p>
          <a:p>
            <a:pPr>
              <a:spcAft>
                <a:spcPts val="1950"/>
              </a:spcAft>
            </a:pPr>
            <a:r>
              <a:rPr lang="cs-CZ" sz="2400" b="1" dirty="0">
                <a:latin typeface="Calibri" panose="020F0502020204030204" pitchFamily="34" charset="0"/>
                <a:ea typeface="Calibri" panose="020F0502020204030204" pitchFamily="34" charset="0"/>
                <a:cs typeface="Calibri" panose="020F0502020204030204" pitchFamily="34" charset="0"/>
              </a:rPr>
              <a:t>ZAVEDENÍ A SPRÁVA POPLATKŮ</a:t>
            </a:r>
          </a:p>
          <a:p>
            <a:pPr>
              <a:spcAft>
                <a:spcPts val="1950"/>
              </a:spcAft>
            </a:pPr>
            <a:r>
              <a:rPr lang="cs-CZ" sz="2400" b="1" dirty="0">
                <a:latin typeface="Calibri" panose="020F0502020204030204" pitchFamily="34" charset="0"/>
                <a:ea typeface="Calibri" panose="020F0502020204030204" pitchFamily="34" charset="0"/>
                <a:cs typeface="Calibri" panose="020F0502020204030204" pitchFamily="34" charset="0"/>
              </a:rPr>
              <a:t>§ 11 </a:t>
            </a:r>
            <a:r>
              <a:rPr lang="cs-CZ" sz="2400" b="1" dirty="0" err="1">
                <a:latin typeface="Calibri" panose="020F0502020204030204" pitchFamily="34" charset="0"/>
                <a:ea typeface="Calibri" panose="020F0502020204030204" pitchFamily="34" charset="0"/>
                <a:cs typeface="Calibri" panose="020F0502020204030204" pitchFamily="34" charset="0"/>
              </a:rPr>
              <a:t>ZoMP</a:t>
            </a:r>
            <a:r>
              <a:rPr lang="cs-CZ" sz="2400" b="1" dirty="0">
                <a:latin typeface="Calibri" panose="020F0502020204030204" pitchFamily="34" charset="0"/>
                <a:ea typeface="Calibri" panose="020F0502020204030204" pitchFamily="34" charset="0"/>
                <a:cs typeface="Calibri" panose="020F0502020204030204" pitchFamily="34" charset="0"/>
              </a:rPr>
              <a:t> - Stanovení poplatku</a:t>
            </a:r>
          </a:p>
          <a:p>
            <a:pPr>
              <a:spcAft>
                <a:spcPts val="1950"/>
              </a:spcAft>
            </a:pPr>
            <a:r>
              <a:rPr lang="cs-CZ" sz="2400" dirty="0">
                <a:latin typeface="Calibri" panose="020F0502020204030204" pitchFamily="34" charset="0"/>
                <a:ea typeface="Calibri" panose="020F0502020204030204" pitchFamily="34" charset="0"/>
                <a:cs typeface="Calibri" panose="020F0502020204030204" pitchFamily="34" charset="0"/>
              </a:rPr>
              <a:t>(1) </a:t>
            </a:r>
            <a:r>
              <a:rPr lang="cs-CZ" sz="2400" b="1" dirty="0">
                <a:latin typeface="Calibri" panose="020F0502020204030204" pitchFamily="34" charset="0"/>
                <a:ea typeface="Calibri" panose="020F0502020204030204" pitchFamily="34" charset="0"/>
                <a:cs typeface="Calibri" panose="020F0502020204030204" pitchFamily="34" charset="0"/>
              </a:rPr>
              <a:t>Správce poplatku vyměří poplatek poplatkovému subjektu jeho předepsáním do evidence poplatků ve správné výši bez vydání rozhodnutí</a:t>
            </a:r>
            <a:r>
              <a:rPr lang="cs-CZ" sz="2400" dirty="0">
                <a:latin typeface="Calibri" panose="020F0502020204030204" pitchFamily="34" charset="0"/>
                <a:ea typeface="Calibri" panose="020F0502020204030204" pitchFamily="34" charset="0"/>
                <a:cs typeface="Calibri" panose="020F0502020204030204" pitchFamily="34" charset="0"/>
              </a:rPr>
              <a:t>, je-li splněna případná ohlašovací povinnost a nemá-li pochybnost o jeho výši, a to ke dni jeho</a:t>
            </a:r>
            <a:br>
              <a:rPr lang="cs-CZ" sz="2400" dirty="0">
                <a:latin typeface="Calibri" panose="020F0502020204030204" pitchFamily="34" charset="0"/>
                <a:ea typeface="Calibri" panose="020F0502020204030204" pitchFamily="34" charset="0"/>
                <a:cs typeface="Calibri" panose="020F0502020204030204" pitchFamily="34" charset="0"/>
              </a:rPr>
            </a:br>
            <a:r>
              <a:rPr lang="cs-CZ" sz="2400" dirty="0">
                <a:latin typeface="Calibri" panose="020F0502020204030204" pitchFamily="34" charset="0"/>
                <a:ea typeface="Calibri" panose="020F0502020204030204" pitchFamily="34" charset="0"/>
                <a:cs typeface="Calibri" panose="020F0502020204030204" pitchFamily="34" charset="0"/>
              </a:rPr>
              <a:t>a) splatnosti, pokud je k tomuto dni zcela zaplacen nebo odveden, nebo</a:t>
            </a:r>
            <a:br>
              <a:rPr lang="cs-CZ" sz="2400" dirty="0">
                <a:latin typeface="Calibri" panose="020F0502020204030204" pitchFamily="34" charset="0"/>
                <a:ea typeface="Calibri" panose="020F0502020204030204" pitchFamily="34" charset="0"/>
                <a:cs typeface="Calibri" panose="020F0502020204030204" pitchFamily="34" charset="0"/>
              </a:rPr>
            </a:br>
            <a:r>
              <a:rPr lang="cs-CZ" sz="2400" dirty="0">
                <a:latin typeface="Calibri" panose="020F0502020204030204" pitchFamily="34" charset="0"/>
                <a:ea typeface="Calibri" panose="020F0502020204030204" pitchFamily="34" charset="0"/>
                <a:cs typeface="Calibri" panose="020F0502020204030204" pitchFamily="34" charset="0"/>
              </a:rPr>
              <a:t>b) opožděného zaplacení nebo odvedení, pokud je k tomuto dni zcela zaplacen nebo odveden, aniž by dosud vydal rozhodnutí o vyměření poplatku.</a:t>
            </a:r>
          </a:p>
        </p:txBody>
      </p:sp>
    </p:spTree>
    <p:extLst>
      <p:ext uri="{BB962C8B-B14F-4D97-AF65-F5344CB8AC3E}">
        <p14:creationId xmlns:p14="http://schemas.microsoft.com/office/powerpoint/2010/main" val="3378082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3F05688-87FC-620D-D734-E2C2BA66BD3C}"/>
              </a:ext>
            </a:extLst>
          </p:cNvPr>
          <p:cNvSpPr txBox="1"/>
          <p:nvPr/>
        </p:nvSpPr>
        <p:spPr>
          <a:xfrm>
            <a:off x="142043" y="-31958"/>
            <a:ext cx="12049957" cy="7140416"/>
          </a:xfrm>
          <a:prstGeom prst="rect">
            <a:avLst/>
          </a:prstGeom>
          <a:noFill/>
        </p:spPr>
        <p:txBody>
          <a:bodyPr wrap="square">
            <a:spAutoFit/>
          </a:bodyPr>
          <a:lstStyle/>
          <a:p>
            <a:pPr lvl="0" algn="ctr">
              <a:spcBef>
                <a:spcPts val="1200"/>
              </a:spcBef>
            </a:pPr>
            <a:r>
              <a:rPr lang="cs-CZ" sz="2400" b="1" dirty="0">
                <a:effectLst/>
                <a:latin typeface="Times New Roman" panose="02020603050405020304" pitchFamily="18" charset="0"/>
                <a:ea typeface="Times New Roman" panose="02020603050405020304" pitchFamily="18" charset="0"/>
              </a:rPr>
              <a:t>§ 11a</a:t>
            </a:r>
            <a:endParaRPr lang="cs-CZ" sz="2400" dirty="0">
              <a:latin typeface="Times New Roman" panose="02020603050405020304" pitchFamily="18" charset="0"/>
              <a:ea typeface="Times New Roman" panose="02020603050405020304" pitchFamily="18" charset="0"/>
            </a:endParaRPr>
          </a:p>
          <a:p>
            <a:pPr lvl="0" algn="ctr">
              <a:spcBef>
                <a:spcPts val="1200"/>
              </a:spcBef>
            </a:pPr>
            <a:r>
              <a:rPr lang="cs-CZ" sz="2400" b="1" dirty="0">
                <a:effectLst/>
                <a:latin typeface="Times New Roman" panose="02020603050405020304" pitchFamily="18" charset="0"/>
                <a:ea typeface="Times New Roman" panose="02020603050405020304" pitchFamily="18" charset="0"/>
              </a:rPr>
              <a:t>Žádost o vyměření poplatku rozhodnutím</a:t>
            </a:r>
          </a:p>
          <a:p>
            <a:pPr indent="269875" algn="just">
              <a:spcBef>
                <a:spcPts val="1200"/>
              </a:spcBef>
            </a:pPr>
            <a:r>
              <a:rPr lang="cs-CZ" sz="2400" b="1" dirty="0">
                <a:effectLst/>
                <a:latin typeface="Times New Roman" panose="02020603050405020304" pitchFamily="18" charset="0"/>
                <a:ea typeface="Times New Roman" panose="02020603050405020304" pitchFamily="18" charset="0"/>
              </a:rPr>
              <a:t>(1) Poplatkový subjekt je oprávněn ve lhůtě pro stanovení poplatku požádat správce poplatku o vyměření poplatku rozhodnutím.</a:t>
            </a:r>
            <a:endParaRPr lang="cs-CZ" sz="2400" dirty="0">
              <a:effectLst/>
              <a:latin typeface="Times New Roman" panose="02020603050405020304" pitchFamily="18" charset="0"/>
              <a:ea typeface="Times New Roman" panose="02020603050405020304" pitchFamily="18" charset="0"/>
            </a:endParaRPr>
          </a:p>
          <a:p>
            <a:pPr indent="269875" algn="just">
              <a:spcBef>
                <a:spcPts val="1200"/>
              </a:spcBef>
            </a:pPr>
            <a:r>
              <a:rPr lang="cs-CZ" sz="2400" b="1" dirty="0">
                <a:effectLst/>
                <a:latin typeface="Times New Roman" panose="02020603050405020304" pitchFamily="18" charset="0"/>
                <a:ea typeface="Times New Roman" panose="02020603050405020304" pitchFamily="18" charset="0"/>
              </a:rPr>
              <a:t>(2) Pokud již je poplatek vyměřen dříve vydaným rozhodnutím, není žádost podle odstavce 1 přípustná.</a:t>
            </a:r>
            <a:endParaRPr lang="cs-CZ" sz="2400" dirty="0">
              <a:effectLst/>
              <a:latin typeface="Times New Roman" panose="02020603050405020304" pitchFamily="18" charset="0"/>
              <a:ea typeface="Times New Roman" panose="02020603050405020304" pitchFamily="18" charset="0"/>
            </a:endParaRPr>
          </a:p>
          <a:p>
            <a:pPr indent="269875" algn="just">
              <a:spcBef>
                <a:spcPts val="1200"/>
              </a:spcBef>
            </a:pPr>
            <a:r>
              <a:rPr lang="cs-CZ" sz="2400" b="1" dirty="0">
                <a:effectLst/>
                <a:latin typeface="Times New Roman" panose="02020603050405020304" pitchFamily="18" charset="0"/>
                <a:ea typeface="Times New Roman" panose="02020603050405020304" pitchFamily="18" charset="0"/>
              </a:rPr>
              <a:t>(3) Lhůta pro stanovení poplatku se prodlužuje o 1 rok, pokud v posledních 12 měsících před uplynutím dosavadní lhůty pro stanovení poplatku došlo k podání žádosti podle odstavce 1.</a:t>
            </a:r>
            <a:endParaRPr lang="cs-CZ" sz="2400" dirty="0">
              <a:effectLst/>
              <a:latin typeface="Times New Roman" panose="02020603050405020304" pitchFamily="18" charset="0"/>
              <a:ea typeface="Times New Roman" panose="02020603050405020304" pitchFamily="18" charset="0"/>
            </a:endParaRPr>
          </a:p>
          <a:p>
            <a:pPr indent="269875" algn="just">
              <a:spcBef>
                <a:spcPts val="1200"/>
              </a:spcBef>
            </a:pPr>
            <a:r>
              <a:rPr lang="cs-CZ" sz="2400" b="1" dirty="0">
                <a:effectLst/>
                <a:latin typeface="Times New Roman" panose="02020603050405020304" pitchFamily="18" charset="0"/>
                <a:ea typeface="Times New Roman" panose="02020603050405020304" pitchFamily="18" charset="0"/>
              </a:rPr>
              <a:t>(4) Správce poplatku na žádost podle odstavce 1 vyměří poplatkovému subjektu poplatek rozhodnutím, a to nejdříve po uplynutí poplatkového období. V jeho odůvodnění se vypořádá s případnými důvody uvedenými v žádosti. K dřívějšímu vyměření poplatku předepsáním do evidence poplatků se nepřihlíží.</a:t>
            </a:r>
            <a:r>
              <a:rPr lang="cs-CZ" sz="2400" dirty="0">
                <a:effectLst/>
                <a:latin typeface="Times New Roman" panose="02020603050405020304" pitchFamily="18" charset="0"/>
                <a:ea typeface="Times New Roman" panose="02020603050405020304" pitchFamily="18" charset="0"/>
              </a:rPr>
              <a:t> </a:t>
            </a:r>
            <a:r>
              <a:rPr lang="cs-CZ" sz="2400" b="1" dirty="0">
                <a:effectLst/>
                <a:latin typeface="Times New Roman" panose="02020603050405020304" pitchFamily="18" charset="0"/>
                <a:ea typeface="Times New Roman" panose="02020603050405020304" pitchFamily="18" charset="0"/>
              </a:rPr>
              <a:t>Na poplatek se v takovém případě hledí, jako by nebyl vyměřen.</a:t>
            </a:r>
            <a:endParaRPr lang="cs-CZ" sz="2400" dirty="0">
              <a:effectLst/>
              <a:latin typeface="Times New Roman" panose="02020603050405020304" pitchFamily="18" charset="0"/>
              <a:ea typeface="Times New Roman" panose="02020603050405020304" pitchFamily="18" charset="0"/>
            </a:endParaRPr>
          </a:p>
          <a:p>
            <a:pPr indent="269875" algn="just">
              <a:spcBef>
                <a:spcPts val="1200"/>
              </a:spcBef>
            </a:pPr>
            <a:r>
              <a:rPr lang="cs-CZ" sz="2400" b="1" dirty="0">
                <a:effectLst/>
                <a:latin typeface="Times New Roman" panose="02020603050405020304" pitchFamily="18" charset="0"/>
                <a:ea typeface="Times New Roman" panose="02020603050405020304" pitchFamily="18" charset="0"/>
              </a:rPr>
              <a:t>(5) Odstavce 3 a 4 se nepoužijí, pokud je žádost nepřípustná.</a:t>
            </a:r>
            <a:endParaRPr lang="cs-CZ" sz="2400" dirty="0">
              <a:effectLst/>
              <a:latin typeface="Times New Roman" panose="02020603050405020304" pitchFamily="18" charset="0"/>
              <a:ea typeface="Times New Roman" panose="02020603050405020304" pitchFamily="18" charset="0"/>
            </a:endParaRPr>
          </a:p>
          <a:p>
            <a:pPr lvl="0" algn="ctr">
              <a:spcBef>
                <a:spcPts val="1200"/>
              </a:spcBef>
            </a:pPr>
            <a:endParaRPr lang="cs-CZ"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363325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3F05688-87FC-620D-D734-E2C2BA66BD3C}"/>
              </a:ext>
            </a:extLst>
          </p:cNvPr>
          <p:cNvSpPr txBox="1"/>
          <p:nvPr/>
        </p:nvSpPr>
        <p:spPr>
          <a:xfrm>
            <a:off x="142043" y="-31958"/>
            <a:ext cx="12049957" cy="6617196"/>
          </a:xfrm>
          <a:prstGeom prst="rect">
            <a:avLst/>
          </a:prstGeom>
          <a:noFill/>
        </p:spPr>
        <p:txBody>
          <a:bodyPr wrap="square">
            <a:spAutoFit/>
          </a:bodyPr>
          <a:lstStyle/>
          <a:p>
            <a:pPr lvl="0" algn="ctr">
              <a:spcBef>
                <a:spcPts val="1200"/>
              </a:spcBef>
            </a:pPr>
            <a:r>
              <a:rPr lang="cs-CZ" sz="2600" b="1" dirty="0">
                <a:effectLst/>
                <a:latin typeface="Times New Roman" panose="02020603050405020304" pitchFamily="18" charset="0"/>
                <a:ea typeface="Times New Roman" panose="02020603050405020304" pitchFamily="18" charset="0"/>
              </a:rPr>
              <a:t>§ 11b</a:t>
            </a:r>
            <a:endParaRPr lang="cs-CZ" sz="2600" dirty="0">
              <a:effectLst/>
              <a:latin typeface="Times New Roman" panose="02020603050405020304" pitchFamily="18" charset="0"/>
              <a:ea typeface="Times New Roman" panose="02020603050405020304" pitchFamily="18" charset="0"/>
            </a:endParaRPr>
          </a:p>
          <a:p>
            <a:pPr lvl="0" algn="ctr">
              <a:spcBef>
                <a:spcPts val="1200"/>
              </a:spcBef>
            </a:pPr>
            <a:r>
              <a:rPr lang="cs-CZ" sz="2600" b="1" dirty="0">
                <a:effectLst/>
                <a:latin typeface="Times New Roman" panose="02020603050405020304" pitchFamily="18" charset="0"/>
                <a:ea typeface="Times New Roman" panose="02020603050405020304" pitchFamily="18" charset="0"/>
              </a:rPr>
              <a:t>Společná ustanovení pro stanovení poplatku</a:t>
            </a:r>
          </a:p>
          <a:p>
            <a:pPr indent="269875" algn="just">
              <a:spcBef>
                <a:spcPts val="1200"/>
              </a:spcBef>
            </a:pPr>
            <a:r>
              <a:rPr lang="cs-CZ" sz="2600" b="1" dirty="0">
                <a:effectLst/>
                <a:latin typeface="Times New Roman" panose="02020603050405020304" pitchFamily="18" charset="0"/>
                <a:ea typeface="Times New Roman" panose="02020603050405020304" pitchFamily="18" charset="0"/>
              </a:rPr>
              <a:t>(1) Poplatkovým subjektem je pro účely tohoto zákona</a:t>
            </a:r>
            <a:endParaRPr lang="cs-CZ" sz="2600" dirty="0">
              <a:effectLst/>
              <a:latin typeface="Times New Roman" panose="02020603050405020304" pitchFamily="18" charset="0"/>
              <a:ea typeface="Times New Roman" panose="02020603050405020304" pitchFamily="18" charset="0"/>
            </a:endParaRPr>
          </a:p>
          <a:p>
            <a:pPr marL="270510" indent="-270510" algn="just">
              <a:spcAft>
                <a:spcPts val="600"/>
              </a:spcAft>
            </a:pPr>
            <a:r>
              <a:rPr lang="cs-CZ" sz="2600" b="1" dirty="0">
                <a:effectLst/>
                <a:latin typeface="Times New Roman" panose="02020603050405020304" pitchFamily="18" charset="0"/>
                <a:ea typeface="Times New Roman" panose="02020603050405020304" pitchFamily="18" charset="0"/>
              </a:rPr>
              <a:t>a)	poplatník poplatku, nebo</a:t>
            </a:r>
            <a:endParaRPr lang="cs-CZ" sz="2600" dirty="0">
              <a:effectLst/>
              <a:latin typeface="Times New Roman" panose="02020603050405020304" pitchFamily="18" charset="0"/>
              <a:ea typeface="Times New Roman" panose="02020603050405020304" pitchFamily="18" charset="0"/>
            </a:endParaRPr>
          </a:p>
          <a:p>
            <a:pPr marL="270510" indent="-270510" algn="just">
              <a:spcAft>
                <a:spcPts val="600"/>
              </a:spcAft>
            </a:pPr>
            <a:r>
              <a:rPr lang="cs-CZ" sz="2600" b="1" dirty="0">
                <a:effectLst/>
                <a:latin typeface="Times New Roman" panose="02020603050405020304" pitchFamily="18" charset="0"/>
                <a:ea typeface="Times New Roman" panose="02020603050405020304" pitchFamily="18" charset="0"/>
              </a:rPr>
              <a:t>b)	plátce poplatku, pokud jde o poplatek odváděný plátcem poplatku.</a:t>
            </a:r>
            <a:endParaRPr lang="cs-CZ" sz="2600" dirty="0">
              <a:effectLst/>
              <a:latin typeface="Times New Roman" panose="02020603050405020304" pitchFamily="18" charset="0"/>
              <a:ea typeface="Times New Roman" panose="02020603050405020304" pitchFamily="18" charset="0"/>
            </a:endParaRPr>
          </a:p>
          <a:p>
            <a:pPr indent="269875" algn="just">
              <a:spcBef>
                <a:spcPts val="1200"/>
              </a:spcBef>
            </a:pPr>
            <a:r>
              <a:rPr lang="cs-CZ" sz="2600" b="1" dirty="0">
                <a:effectLst/>
                <a:latin typeface="Times New Roman" panose="02020603050405020304" pitchFamily="18" charset="0"/>
                <a:ea typeface="Times New Roman" panose="02020603050405020304" pitchFamily="18" charset="0"/>
              </a:rPr>
              <a:t>(2) Poplatek stanovený rozhodnutím správce poplatku je splatný ve lhůtě 30 dnů ode dne oznámení tohoto rozhodnutí.</a:t>
            </a:r>
            <a:r>
              <a:rPr lang="cs-CZ" sz="2600" dirty="0">
                <a:effectLst/>
                <a:latin typeface="Times New Roman" panose="02020603050405020304" pitchFamily="18" charset="0"/>
                <a:ea typeface="Times New Roman" panose="02020603050405020304" pitchFamily="18" charset="0"/>
              </a:rPr>
              <a:t> </a:t>
            </a:r>
            <a:r>
              <a:rPr lang="cs-CZ" sz="2600" b="1" dirty="0">
                <a:effectLst/>
                <a:latin typeface="Times New Roman" panose="02020603050405020304" pitchFamily="18" charset="0"/>
                <a:ea typeface="Times New Roman" panose="02020603050405020304" pitchFamily="18" charset="0"/>
              </a:rPr>
              <a:t>Tato lhůta splatnosti je s výjimkou případu, kdy je poplatek vyměřován podle § 11 odst. 2 písm. b), náhradní lhůtou splatnosti.</a:t>
            </a:r>
            <a:endParaRPr lang="cs-CZ" sz="2600" dirty="0">
              <a:effectLst/>
              <a:latin typeface="Times New Roman" panose="02020603050405020304" pitchFamily="18" charset="0"/>
              <a:ea typeface="Times New Roman" panose="02020603050405020304" pitchFamily="18" charset="0"/>
            </a:endParaRPr>
          </a:p>
          <a:p>
            <a:pPr indent="269875" algn="just">
              <a:spcBef>
                <a:spcPts val="1200"/>
              </a:spcBef>
            </a:pPr>
            <a:r>
              <a:rPr lang="cs-CZ" sz="2600" b="1" dirty="0">
                <a:effectLst/>
                <a:latin typeface="Times New Roman" panose="02020603050405020304" pitchFamily="18" charset="0"/>
                <a:ea typeface="Times New Roman" panose="02020603050405020304" pitchFamily="18" charset="0"/>
              </a:rPr>
              <a:t>(3) Poplatek vyměřený rozhodnutím podle § 11a odst. 4, které je vydáno přede dnem splatnosti poplatku podle obecně závazné vyhlášky, je splatný v den splatnosti poplatku podle obecně závazné vyhlášky</a:t>
            </a:r>
            <a:r>
              <a:rPr lang="cs-CZ" sz="2600" dirty="0">
                <a:effectLst/>
                <a:latin typeface="Times New Roman" panose="02020603050405020304" pitchFamily="18" charset="0"/>
                <a:ea typeface="Times New Roman" panose="02020603050405020304" pitchFamily="18" charset="0"/>
              </a:rPr>
              <a:t>.</a:t>
            </a:r>
          </a:p>
          <a:p>
            <a:pPr indent="269875" algn="just">
              <a:spcBef>
                <a:spcPts val="1200"/>
              </a:spcBef>
            </a:pPr>
            <a:r>
              <a:rPr lang="cs-CZ" sz="2600" b="1" dirty="0">
                <a:effectLst/>
                <a:latin typeface="Times New Roman" panose="02020603050405020304" pitchFamily="18" charset="0"/>
                <a:ea typeface="Times New Roman" panose="02020603050405020304" pitchFamily="18" charset="0"/>
              </a:rPr>
              <a:t>(4)	 Lhůta pro stanovení poplatku, jehož poplatkovým obdobím je kalendářní rok, počne běžet prvním dnem bezprostředně následujícím po skončení poplatkového období.</a:t>
            </a:r>
            <a:endParaRPr lang="cs-CZ" sz="2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288778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3F05688-87FC-620D-D734-E2C2BA66BD3C}"/>
              </a:ext>
            </a:extLst>
          </p:cNvPr>
          <p:cNvSpPr txBox="1"/>
          <p:nvPr/>
        </p:nvSpPr>
        <p:spPr>
          <a:xfrm>
            <a:off x="142043" y="-31958"/>
            <a:ext cx="12049957" cy="6709529"/>
          </a:xfrm>
          <a:prstGeom prst="rect">
            <a:avLst/>
          </a:prstGeom>
          <a:noFill/>
        </p:spPr>
        <p:txBody>
          <a:bodyPr wrap="square">
            <a:spAutoFit/>
          </a:bodyPr>
          <a:lstStyle/>
          <a:p>
            <a:pPr lvl="0" algn="ctr">
              <a:spcBef>
                <a:spcPts val="1200"/>
              </a:spcBef>
            </a:pPr>
            <a:r>
              <a:rPr lang="cs-CZ" sz="2600" b="1" dirty="0">
                <a:effectLst/>
                <a:latin typeface="Times New Roman" panose="02020603050405020304" pitchFamily="18" charset="0"/>
                <a:ea typeface="Times New Roman" panose="02020603050405020304" pitchFamily="18" charset="0"/>
              </a:rPr>
              <a:t>§ 11c</a:t>
            </a:r>
          </a:p>
          <a:p>
            <a:pPr lvl="0" algn="ctr">
              <a:spcBef>
                <a:spcPts val="1200"/>
              </a:spcBef>
            </a:pPr>
            <a:r>
              <a:rPr lang="cs-CZ" sz="2600" b="1" dirty="0">
                <a:effectLst/>
                <a:latin typeface="Times New Roman" panose="02020603050405020304" pitchFamily="18" charset="0"/>
                <a:ea typeface="Times New Roman" panose="02020603050405020304" pitchFamily="18" charset="0"/>
              </a:rPr>
              <a:t>Zvýšení poplatku</a:t>
            </a:r>
          </a:p>
          <a:p>
            <a:pPr lvl="0">
              <a:spcBef>
                <a:spcPts val="1200"/>
              </a:spcBef>
            </a:pPr>
            <a:r>
              <a:rPr lang="cs-CZ" sz="2200" b="1" dirty="0">
                <a:effectLst/>
                <a:latin typeface="Times New Roman" panose="02020603050405020304" pitchFamily="18" charset="0"/>
                <a:ea typeface="Times New Roman" panose="02020603050405020304" pitchFamily="18" charset="0"/>
              </a:rPr>
              <a:t>(1) Správce poplatku může poplatkovému subjektu stanovit zvýšení poplatku jako následek za pozdní úhradu poplatku nebo jeho části, a to až do výše dvojnásobku rozdílu mezi částkou poplatku, která má být zaplacena nebo odvedena, a částkou zaplacenou nebo odvedenou do původního dne splatnosti poplatku. Zvýšení poplatku je příslušenstvím poplatku sledujícím jeho osud.</a:t>
            </a:r>
          </a:p>
          <a:p>
            <a:pPr lvl="0">
              <a:spcBef>
                <a:spcPts val="1200"/>
              </a:spcBef>
            </a:pPr>
            <a:r>
              <a:rPr lang="cs-CZ" sz="2200" b="1" dirty="0">
                <a:effectLst/>
                <a:latin typeface="Times New Roman" panose="02020603050405020304" pitchFamily="18" charset="0"/>
                <a:ea typeface="Times New Roman" panose="02020603050405020304" pitchFamily="18" charset="0"/>
              </a:rPr>
              <a:t>(2) Poplatkovému subjektu, který zaplatí nebo odvede poplatek ve správné výši opožděně, aniž by dosud bylo vydáno rozhodnutí o vyměření poplatku, může správce poplatku stanovit zvýšení poplatku do 1 roku ode dne opožděného zaplacení nebo odvedení tohoto poplatku, nejpozději však do uplynutí lhůty pro stanovení poplatku.</a:t>
            </a:r>
          </a:p>
          <a:p>
            <a:pPr lvl="0">
              <a:spcBef>
                <a:spcPts val="1200"/>
              </a:spcBef>
            </a:pPr>
            <a:r>
              <a:rPr lang="cs-CZ" sz="2200" b="1" dirty="0">
                <a:effectLst/>
                <a:latin typeface="Times New Roman" panose="02020603050405020304" pitchFamily="18" charset="0"/>
                <a:ea typeface="Times New Roman" panose="02020603050405020304" pitchFamily="18" charset="0"/>
              </a:rPr>
              <a:t>(3) Dojde-li k doměření poplatku, správce poplatku může stanovit novou výši zvýšení poplatku.</a:t>
            </a:r>
          </a:p>
          <a:p>
            <a:pPr lvl="0">
              <a:spcBef>
                <a:spcPts val="1200"/>
              </a:spcBef>
            </a:pPr>
            <a:r>
              <a:rPr lang="cs-CZ" sz="2200" b="1" dirty="0">
                <a:effectLst/>
                <a:latin typeface="Times New Roman" panose="02020603050405020304" pitchFamily="18" charset="0"/>
                <a:ea typeface="Times New Roman" panose="02020603050405020304" pitchFamily="18" charset="0"/>
              </a:rPr>
              <a:t>(4) Zvýšení poplatku stanoví správce poplatku poplatkovému platebním výměrem nebo hromadným předpisným seznamem.</a:t>
            </a:r>
          </a:p>
          <a:p>
            <a:pPr lvl="0">
              <a:spcBef>
                <a:spcPts val="1200"/>
              </a:spcBef>
            </a:pPr>
            <a:r>
              <a:rPr lang="cs-CZ" sz="2200" b="1" dirty="0">
                <a:effectLst/>
                <a:latin typeface="Times New Roman" panose="02020603050405020304" pitchFamily="18" charset="0"/>
                <a:ea typeface="Times New Roman" panose="02020603050405020304" pitchFamily="18" charset="0"/>
              </a:rPr>
              <a:t>(5) Zvýšení poplatku je splatné ve lhůtě 30 dnů ode dne oznámení rozhodnutí o zvýšení poplatku. </a:t>
            </a:r>
          </a:p>
          <a:p>
            <a:pPr lvl="0">
              <a:spcBef>
                <a:spcPts val="1200"/>
              </a:spcBef>
            </a:pPr>
            <a:r>
              <a:rPr lang="cs-CZ" sz="2200" b="1" dirty="0">
                <a:effectLst/>
                <a:latin typeface="Times New Roman" panose="02020603050405020304" pitchFamily="18" charset="0"/>
                <a:ea typeface="Times New Roman" panose="02020603050405020304" pitchFamily="18" charset="0"/>
              </a:rPr>
              <a:t>(6) Penále a úroky podle daňového řádu se neuplatní.</a:t>
            </a:r>
          </a:p>
        </p:txBody>
      </p:sp>
    </p:spTree>
    <p:extLst>
      <p:ext uri="{BB962C8B-B14F-4D97-AF65-F5344CB8AC3E}">
        <p14:creationId xmlns:p14="http://schemas.microsoft.com/office/powerpoint/2010/main" val="1928236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D48025AD-ADC1-556C-A257-A46EDF19BB3F}"/>
              </a:ext>
            </a:extLst>
          </p:cNvPr>
          <p:cNvSpPr txBox="1"/>
          <p:nvPr/>
        </p:nvSpPr>
        <p:spPr>
          <a:xfrm>
            <a:off x="230819" y="79899"/>
            <a:ext cx="11961181" cy="6247864"/>
          </a:xfrm>
          <a:prstGeom prst="rect">
            <a:avLst/>
          </a:prstGeom>
          <a:noFill/>
        </p:spPr>
        <p:txBody>
          <a:bodyPr wrap="square">
            <a:spAutoFit/>
          </a:bodyPr>
          <a:lstStyle/>
          <a:p>
            <a:pPr lvl="0" algn="ctr">
              <a:spcBef>
                <a:spcPts val="1200"/>
              </a:spcBef>
            </a:pPr>
            <a:r>
              <a:rPr lang="cs-CZ" sz="2000" b="1" dirty="0">
                <a:effectLst/>
                <a:latin typeface="Times New Roman" panose="02020603050405020304" pitchFamily="18" charset="0"/>
                <a:ea typeface="Times New Roman" panose="02020603050405020304" pitchFamily="18" charset="0"/>
              </a:rPr>
              <a:t>§ 11d</a:t>
            </a:r>
            <a:endParaRPr lang="cs-CZ" sz="2000" dirty="0">
              <a:effectLst/>
              <a:latin typeface="Times New Roman" panose="02020603050405020304" pitchFamily="18" charset="0"/>
              <a:ea typeface="Times New Roman" panose="02020603050405020304" pitchFamily="18" charset="0"/>
            </a:endParaRPr>
          </a:p>
          <a:p>
            <a:pPr lvl="0" algn="ctr">
              <a:spcBef>
                <a:spcPts val="1200"/>
              </a:spcBef>
            </a:pPr>
            <a:r>
              <a:rPr lang="cs-CZ" sz="2000" b="1" dirty="0">
                <a:effectLst/>
                <a:latin typeface="Times New Roman" panose="02020603050405020304" pitchFamily="18" charset="0"/>
                <a:ea typeface="Times New Roman" panose="02020603050405020304" pitchFamily="18" charset="0"/>
              </a:rPr>
              <a:t>Vztah k insolvenčnímu řízení</a:t>
            </a:r>
          </a:p>
          <a:p>
            <a:pPr indent="269875" algn="just">
              <a:spcBef>
                <a:spcPts val="1200"/>
              </a:spcBef>
            </a:pPr>
            <a:r>
              <a:rPr lang="cs-CZ" sz="2000" b="1" dirty="0">
                <a:effectLst/>
                <a:latin typeface="Times New Roman" panose="02020603050405020304" pitchFamily="18" charset="0"/>
                <a:ea typeface="Times New Roman" panose="02020603050405020304" pitchFamily="18" charset="0"/>
              </a:rPr>
              <a:t>(1) Pokud nejsou do dne účinnosti rozhodnutí o úpadku splněny podmínky pro vyměření poplatku předepsáním do evidence poplatků podle § 11 odst. 1, skončí poplatkové období, v němž nastávají účinky rozhodnutí o úpadku poplatkového subjektu, posledním dnem kalendářního měsíce, ve kterém nastávají účinky tohoto rozhodnutí.</a:t>
            </a:r>
            <a:endParaRPr lang="cs-CZ" sz="2000" dirty="0">
              <a:effectLst/>
              <a:latin typeface="Times New Roman" panose="02020603050405020304" pitchFamily="18" charset="0"/>
              <a:ea typeface="Times New Roman" panose="02020603050405020304" pitchFamily="18" charset="0"/>
            </a:endParaRPr>
          </a:p>
          <a:p>
            <a:pPr indent="269875" algn="just">
              <a:spcBef>
                <a:spcPts val="1200"/>
              </a:spcBef>
            </a:pPr>
            <a:r>
              <a:rPr lang="cs-CZ" sz="2000" b="1" dirty="0">
                <a:effectLst/>
                <a:latin typeface="Times New Roman" panose="02020603050405020304" pitchFamily="18" charset="0"/>
                <a:ea typeface="Times New Roman" panose="02020603050405020304" pitchFamily="18" charset="0"/>
              </a:rPr>
              <a:t>(2) Poplatkové období začínající prvním dnem kalendářního měsíce následujícího po kalendářním měsíci, v němž nastávají účinky rozhodnutí o úpadku poplatkového subjektu, skončí posledním dnem kalendářního roku, ve kterém nastávají účinky rozhodnutí o úpadku.</a:t>
            </a:r>
            <a:endParaRPr lang="cs-CZ" sz="2000" dirty="0">
              <a:effectLst/>
              <a:latin typeface="Times New Roman" panose="02020603050405020304" pitchFamily="18" charset="0"/>
              <a:ea typeface="Times New Roman" panose="02020603050405020304" pitchFamily="18" charset="0"/>
            </a:endParaRPr>
          </a:p>
          <a:p>
            <a:pPr indent="269875" algn="just">
              <a:spcBef>
                <a:spcPts val="1200"/>
              </a:spcBef>
            </a:pPr>
            <a:r>
              <a:rPr lang="cs-CZ" sz="2000" b="1" dirty="0">
                <a:effectLst/>
                <a:latin typeface="Times New Roman" panose="02020603050405020304" pitchFamily="18" charset="0"/>
                <a:ea typeface="Times New Roman" panose="02020603050405020304" pitchFamily="18" charset="0"/>
              </a:rPr>
              <a:t>(3) Pokud je insolvenčnímu soudu předložena konečná zpráva a do dne jejího předložení nejsou splněny podmínky pro vyměření poplatku předepsáním do evidence poplatků podle § 11 odst. 1, skončí poplatkové období posledním dnem kalendářního měsíce bezprostředně předcházejícího kalendářnímu měsíci, ve kterém je tato zpráva předložena.</a:t>
            </a:r>
            <a:endParaRPr lang="cs-CZ" sz="2000" dirty="0">
              <a:effectLst/>
              <a:latin typeface="Times New Roman" panose="02020603050405020304" pitchFamily="18" charset="0"/>
              <a:ea typeface="Times New Roman" panose="02020603050405020304" pitchFamily="18" charset="0"/>
            </a:endParaRPr>
          </a:p>
          <a:p>
            <a:pPr indent="269875" algn="just">
              <a:spcBef>
                <a:spcPts val="1200"/>
              </a:spcBef>
            </a:pPr>
            <a:r>
              <a:rPr lang="cs-CZ" sz="2000" b="1" dirty="0">
                <a:effectLst/>
                <a:latin typeface="Times New Roman" panose="02020603050405020304" pitchFamily="18" charset="0"/>
                <a:ea typeface="Times New Roman" panose="02020603050405020304" pitchFamily="18" charset="0"/>
              </a:rPr>
              <a:t>(4) Poplatkové období začínající prvním dnem kalendářního měsíce, ve kterém je předložena insolvenčnímu soudu konečná zpráva, skončí posledním dnem kalendářního roku, ve kterém je předložena konečná zpráva.</a:t>
            </a:r>
            <a:endParaRPr lang="cs-CZ" sz="2000" dirty="0">
              <a:effectLst/>
              <a:latin typeface="Times New Roman" panose="02020603050405020304" pitchFamily="18" charset="0"/>
              <a:ea typeface="Times New Roman" panose="02020603050405020304" pitchFamily="18" charset="0"/>
            </a:endParaRPr>
          </a:p>
          <a:p>
            <a:pPr indent="269875" algn="just">
              <a:spcBef>
                <a:spcPts val="1200"/>
              </a:spcBef>
            </a:pPr>
            <a:r>
              <a:rPr lang="cs-CZ" sz="2000" b="1" dirty="0">
                <a:effectLst/>
                <a:latin typeface="Times New Roman" panose="02020603050405020304" pitchFamily="18" charset="0"/>
                <a:ea typeface="Times New Roman" panose="02020603050405020304" pitchFamily="18" charset="0"/>
              </a:rPr>
              <a:t>(5) Odstavce 1 až 4 se použijí pouze v případě poplatku, jehož poplatkovým obdobím je kalendářní rok.</a:t>
            </a:r>
            <a:endParaRPr lang="cs-CZ"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73607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3">
          <a:extLst>
            <a:ext uri="{FF2B5EF4-FFF2-40B4-BE49-F238E27FC236}">
              <a16:creationId xmlns:a16="http://schemas.microsoft.com/office/drawing/2014/main" id="{8B8F06A9-82A4-897F-3A71-6801FF4F7029}"/>
            </a:ext>
          </a:extLst>
        </p:cNvPr>
        <p:cNvGrpSpPr/>
        <p:nvPr/>
      </p:nvGrpSpPr>
      <p:grpSpPr>
        <a:xfrm>
          <a:off x="0" y="0"/>
          <a:ext cx="0" cy="0"/>
          <a:chOff x="0" y="0"/>
          <a:chExt cx="0" cy="0"/>
        </a:xfrm>
      </p:grpSpPr>
      <p:sp>
        <p:nvSpPr>
          <p:cNvPr id="204" name="Shape 204">
            <a:extLst>
              <a:ext uri="{FF2B5EF4-FFF2-40B4-BE49-F238E27FC236}">
                <a16:creationId xmlns:a16="http://schemas.microsoft.com/office/drawing/2014/main" id="{4561C870-3F3D-9A38-D80D-2A4CF0AF5CF1}"/>
              </a:ext>
            </a:extLst>
          </p:cNvPr>
          <p:cNvSpPr/>
          <p:nvPr/>
        </p:nvSpPr>
        <p:spPr>
          <a:xfrm>
            <a:off x="142241" y="0"/>
            <a:ext cx="11905826" cy="543560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cs-CZ" sz="3200" b="1" dirty="0">
                <a:solidFill>
                  <a:schemeClr val="dk1"/>
                </a:solidFill>
                <a:latin typeface="Arial"/>
                <a:ea typeface="Arial"/>
                <a:cs typeface="Arial"/>
                <a:sym typeface="Arial"/>
              </a:rPr>
              <a:t>Poplatek ze psů</a:t>
            </a:r>
            <a:endParaRPr dirty="0"/>
          </a:p>
          <a:p>
            <a:pPr marL="0" marR="0" lvl="0" indent="0" algn="just" rtl="0">
              <a:spcBef>
                <a:spcPts val="0"/>
              </a:spcBef>
              <a:spcAft>
                <a:spcPts val="0"/>
              </a:spcAft>
              <a:buNone/>
            </a:pPr>
            <a:endParaRPr lang="cs-CZ" sz="3200" dirty="0">
              <a:solidFill>
                <a:srgbClr val="000000"/>
              </a:solidFill>
              <a:latin typeface="Arial"/>
              <a:ea typeface="Arial"/>
              <a:cs typeface="Arial"/>
              <a:sym typeface="Arial"/>
            </a:endParaRPr>
          </a:p>
          <a:p>
            <a:pPr marL="0" marR="0" lvl="0" indent="0" algn="just" rtl="0">
              <a:spcBef>
                <a:spcPts val="0"/>
              </a:spcBef>
              <a:spcAft>
                <a:spcPts val="0"/>
              </a:spcAft>
              <a:buNone/>
            </a:pPr>
            <a:endParaRPr sz="3200" dirty="0">
              <a:solidFill>
                <a:srgbClr val="000000"/>
              </a:solidFill>
              <a:latin typeface="Arial"/>
              <a:ea typeface="Arial"/>
              <a:cs typeface="Arial"/>
              <a:sym typeface="Arial"/>
            </a:endParaRPr>
          </a:p>
          <a:p>
            <a:pPr marL="0" marR="0" lvl="0" indent="0" rtl="0">
              <a:spcBef>
                <a:spcPts val="0"/>
              </a:spcBef>
              <a:spcAft>
                <a:spcPts val="0"/>
              </a:spcAft>
              <a:buNone/>
            </a:pPr>
            <a:r>
              <a:rPr lang="cs-CZ" sz="3600" b="0" i="1"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Jak máme postupovat, když psa přijde přihlásit osoba, která není uvedena v očkovacím průkazu.</a:t>
            </a:r>
            <a:br>
              <a:rPr lang="cs-CZ" sz="3600" dirty="0">
                <a:latin typeface="Calibri" panose="020F0502020204030204" pitchFamily="34" charset="0"/>
                <a:ea typeface="Calibri" panose="020F0502020204030204" pitchFamily="34" charset="0"/>
                <a:cs typeface="Calibri" panose="020F0502020204030204" pitchFamily="34" charset="0"/>
              </a:rPr>
            </a:br>
            <a:r>
              <a:rPr lang="cs-CZ" sz="3600" b="0" i="1"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V očkovacím průkazu je uvedena dcera, psa požaduje přihlásit na sebe matka – důchodkyně.</a:t>
            </a:r>
            <a:br>
              <a:rPr lang="cs-CZ" sz="3600" dirty="0">
                <a:latin typeface="Calibri" panose="020F0502020204030204" pitchFamily="34" charset="0"/>
                <a:ea typeface="Calibri" panose="020F0502020204030204" pitchFamily="34" charset="0"/>
                <a:cs typeface="Calibri" panose="020F0502020204030204" pitchFamily="34" charset="0"/>
              </a:rPr>
            </a:br>
            <a:r>
              <a:rPr lang="cs-CZ" sz="3600" b="0" i="1"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Máme právo chtít soulad, aby byla osoba uvedená v očkovacím průkazu stejná jako na přihlášce k místnímu poplatku ?</a:t>
            </a:r>
            <a:br>
              <a:rPr lang="cs-CZ" sz="3600" dirty="0">
                <a:latin typeface="Calibri" panose="020F0502020204030204" pitchFamily="34" charset="0"/>
                <a:ea typeface="Calibri" panose="020F0502020204030204" pitchFamily="34" charset="0"/>
                <a:cs typeface="Calibri" panose="020F0502020204030204" pitchFamily="34" charset="0"/>
              </a:rPr>
            </a:br>
            <a:r>
              <a:rPr lang="cs-CZ" sz="3600" b="0" i="1"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Z uvedeného není průkazné, kdo je držitelem psa.</a:t>
            </a:r>
            <a:endParaRPr lang="cs-CZ" sz="3600" dirty="0">
              <a:latin typeface="Calibri" panose="020F0502020204030204" pitchFamily="34" charset="0"/>
              <a:ea typeface="Calibri" panose="020F0502020204030204" pitchFamily="34" charset="0"/>
              <a:cs typeface="Calibri" panose="020F0502020204030204" pitchFamily="34" charset="0"/>
            </a:endParaRPr>
          </a:p>
          <a:p>
            <a:pPr marL="0" marR="0" lvl="0" indent="0" algn="just" rtl="0">
              <a:spcBef>
                <a:spcPts val="0"/>
              </a:spcBef>
              <a:spcAft>
                <a:spcPts val="0"/>
              </a:spcAft>
              <a:buNone/>
            </a:pPr>
            <a:endParaRPr dirty="0"/>
          </a:p>
          <a:p>
            <a:pPr marL="0" marR="0" lvl="0" indent="0" algn="just" rtl="0">
              <a:spcBef>
                <a:spcPts val="0"/>
              </a:spcBef>
              <a:spcAft>
                <a:spcPts val="0"/>
              </a:spcAft>
              <a:buNone/>
            </a:pPr>
            <a:endParaRPr sz="320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95354503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12E9160A-4629-2D87-AF48-BF6458DAC283}"/>
              </a:ext>
            </a:extLst>
          </p:cNvPr>
          <p:cNvSpPr>
            <a:spLocks noChangeArrowheads="1"/>
          </p:cNvSpPr>
          <p:nvPr/>
        </p:nvSpPr>
        <p:spPr bwMode="auto">
          <a:xfrm>
            <a:off x="-64008" y="484631"/>
            <a:ext cx="1313905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cs-CZ"/>
          </a:p>
        </p:txBody>
      </p:sp>
      <p:sp>
        <p:nvSpPr>
          <p:cNvPr id="6" name="Rectangle 4">
            <a:extLst>
              <a:ext uri="{FF2B5EF4-FFF2-40B4-BE49-F238E27FC236}">
                <a16:creationId xmlns:a16="http://schemas.microsoft.com/office/drawing/2014/main" id="{742B8511-4B3A-5F19-83CF-B0856FD30C39}"/>
              </a:ext>
            </a:extLst>
          </p:cNvPr>
          <p:cNvSpPr>
            <a:spLocks noChangeArrowheads="1"/>
          </p:cNvSpPr>
          <p:nvPr/>
        </p:nvSpPr>
        <p:spPr bwMode="auto">
          <a:xfrm>
            <a:off x="-1" y="-1"/>
            <a:ext cx="2557897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cs-CZ"/>
          </a:p>
        </p:txBody>
      </p:sp>
      <p:graphicFrame>
        <p:nvGraphicFramePr>
          <p:cNvPr id="7" name="Objekt 6">
            <a:extLst>
              <a:ext uri="{FF2B5EF4-FFF2-40B4-BE49-F238E27FC236}">
                <a16:creationId xmlns:a16="http://schemas.microsoft.com/office/drawing/2014/main" id="{34E791B6-0864-BF19-A44B-9AC9F0626EF3}"/>
              </a:ext>
            </a:extLst>
          </p:cNvPr>
          <p:cNvGraphicFramePr>
            <a:graphicFrameLocks noChangeAspect="1"/>
          </p:cNvGraphicFramePr>
          <p:nvPr>
            <p:extLst>
              <p:ext uri="{D42A27DB-BD31-4B8C-83A1-F6EECF244321}">
                <p14:modId xmlns:p14="http://schemas.microsoft.com/office/powerpoint/2010/main" val="4081367248"/>
              </p:ext>
            </p:extLst>
          </p:nvPr>
        </p:nvGraphicFramePr>
        <p:xfrm>
          <a:off x="0" y="0"/>
          <a:ext cx="12070080" cy="6593248"/>
        </p:xfrm>
        <a:graphic>
          <a:graphicData uri="http://schemas.openxmlformats.org/presentationml/2006/ole">
            <mc:AlternateContent xmlns:mc="http://schemas.openxmlformats.org/markup-compatibility/2006">
              <mc:Choice xmlns:v="urn:schemas-microsoft-com:vml" Requires="v">
                <p:oleObj r:id="rId2" imgW="7010597" imgH="4508544" progId="Visio.Drawing.15">
                  <p:embed/>
                </p:oleObj>
              </mc:Choice>
              <mc:Fallback>
                <p:oleObj r:id="rId2" imgW="7010597" imgH="4508544" progId="Visio.Drawing.15">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070080" cy="6593248"/>
                      </a:xfrm>
                      <a:prstGeom prst="rect">
                        <a:avLst/>
                      </a:prstGeom>
                      <a:noFill/>
                    </p:spPr>
                  </p:pic>
                </p:oleObj>
              </mc:Fallback>
            </mc:AlternateContent>
          </a:graphicData>
        </a:graphic>
      </p:graphicFrame>
    </p:spTree>
    <p:extLst>
      <p:ext uri="{BB962C8B-B14F-4D97-AF65-F5344CB8AC3E}">
        <p14:creationId xmlns:p14="http://schemas.microsoft.com/office/powerpoint/2010/main" val="174313001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Shape 639"/>
          <p:cNvSpPr/>
          <p:nvPr/>
        </p:nvSpPr>
        <p:spPr>
          <a:xfrm>
            <a:off x="648070" y="181957"/>
            <a:ext cx="11152142" cy="6124754"/>
          </a:xfrm>
          <a:prstGeom prst="rect">
            <a:avLst/>
          </a:prstGeom>
          <a:noFill/>
          <a:ln>
            <a:noFill/>
          </a:ln>
        </p:spPr>
        <p:txBody>
          <a:bodyPr spcFirstLastPara="1" wrap="square" lIns="91425" tIns="45700" rIns="91425" bIns="45700" anchor="t" anchorCtr="0">
            <a:noAutofit/>
          </a:bodyPr>
          <a:lstStyle/>
          <a:p>
            <a:pPr lvl="0" algn="ctr">
              <a:spcBef>
                <a:spcPts val="1200"/>
              </a:spcBef>
            </a:pPr>
            <a:r>
              <a:rPr lang="cs-CZ" sz="2800" dirty="0">
                <a:effectLst/>
                <a:latin typeface="Times New Roman" panose="02020603050405020304" pitchFamily="18" charset="0"/>
                <a:ea typeface="Times New Roman" panose="02020603050405020304" pitchFamily="18" charset="0"/>
              </a:rPr>
              <a:t>§ 12</a:t>
            </a:r>
          </a:p>
          <a:p>
            <a:pPr indent="269875" algn="just">
              <a:spcBef>
                <a:spcPts val="1200"/>
              </a:spcBef>
            </a:pPr>
            <a:r>
              <a:rPr lang="cs-CZ" sz="2800" dirty="0">
                <a:effectLst/>
                <a:latin typeface="Times New Roman" panose="02020603050405020304" pitchFamily="18" charset="0"/>
                <a:ea typeface="Times New Roman" panose="02020603050405020304" pitchFamily="18" charset="0"/>
              </a:rPr>
              <a:t>(1) </a:t>
            </a:r>
            <a:r>
              <a:rPr lang="cs-CZ" sz="2800" dirty="0">
                <a:solidFill>
                  <a:srgbClr val="FF0000"/>
                </a:solidFill>
                <a:effectLst/>
                <a:latin typeface="Times New Roman" panose="02020603050405020304" pitchFamily="18" charset="0"/>
                <a:ea typeface="Times New Roman" panose="02020603050405020304" pitchFamily="18" charset="0"/>
              </a:rPr>
              <a:t>Vznikne-li nedoplatek na poplatku poplatníkovi, který je ke dni splatnosti nezletilý</a:t>
            </a:r>
            <a:r>
              <a:rPr lang="cs-CZ" sz="2800" dirty="0">
                <a:effectLst/>
                <a:latin typeface="Times New Roman" panose="02020603050405020304" pitchFamily="18" charset="0"/>
                <a:ea typeface="Times New Roman" panose="02020603050405020304" pitchFamily="18" charset="0"/>
              </a:rPr>
              <a:t> a nenabyl plné svéprávnosti nebo který je ke dni splatnosti omezen ve svéprávnosti a byl mu jmenován opatrovník spravující jeho jmění, </a:t>
            </a:r>
            <a:r>
              <a:rPr lang="cs-CZ" sz="2800" dirty="0">
                <a:solidFill>
                  <a:srgbClr val="FF0000"/>
                </a:solidFill>
                <a:effectLst/>
                <a:latin typeface="Times New Roman" panose="02020603050405020304" pitchFamily="18" charset="0"/>
                <a:ea typeface="Times New Roman" panose="02020603050405020304" pitchFamily="18" charset="0"/>
              </a:rPr>
              <a:t>přechází poplatková povinnost tohoto poplatníka na zákonného zástupce</a:t>
            </a:r>
            <a:r>
              <a:rPr lang="cs-CZ" sz="2800" dirty="0">
                <a:effectLst/>
                <a:latin typeface="Times New Roman" panose="02020603050405020304" pitchFamily="18" charset="0"/>
                <a:ea typeface="Times New Roman" panose="02020603050405020304" pitchFamily="18" charset="0"/>
              </a:rPr>
              <a:t> nebo tohoto opatrovníka; </a:t>
            </a:r>
            <a:r>
              <a:rPr lang="cs-CZ" sz="2800" dirty="0">
                <a:solidFill>
                  <a:srgbClr val="FF0000"/>
                </a:solidFill>
                <a:effectLst/>
                <a:latin typeface="Times New Roman" panose="02020603050405020304" pitchFamily="18" charset="0"/>
                <a:ea typeface="Times New Roman" panose="02020603050405020304" pitchFamily="18" charset="0"/>
              </a:rPr>
              <a:t>zákonný zástupce nebo opatrovník má stejné procesní postavení jako poplatník.</a:t>
            </a:r>
          </a:p>
          <a:p>
            <a:pPr indent="269875" algn="just">
              <a:spcBef>
                <a:spcPts val="1200"/>
              </a:spcBef>
            </a:pPr>
            <a:r>
              <a:rPr lang="cs-CZ" sz="2800" dirty="0">
                <a:effectLst/>
                <a:latin typeface="Times New Roman" panose="02020603050405020304" pitchFamily="18" charset="0"/>
                <a:ea typeface="Times New Roman" panose="02020603050405020304" pitchFamily="18" charset="0"/>
              </a:rPr>
              <a:t>(2) V případě podle odstavce 1 stanoví správce poplatku poplatek zákonnému zástupci nebo opatrovníkovi poplatníka. </a:t>
            </a:r>
            <a:r>
              <a:rPr lang="cs-CZ" sz="2800" u="sng" dirty="0">
                <a:effectLst/>
                <a:latin typeface="Times New Roman" panose="02020603050405020304" pitchFamily="18" charset="0"/>
                <a:ea typeface="Times New Roman" panose="02020603050405020304" pitchFamily="18" charset="0"/>
              </a:rPr>
              <a:t>Právní moc dosavadních rozhodnutí o stanovení poplatku poplatníkovi není jeho stanovení zákonnému zástupci nebo opatrovníkovi poplatníka na překážku.</a:t>
            </a:r>
          </a:p>
          <a:p>
            <a:pPr indent="269875" algn="just">
              <a:spcBef>
                <a:spcPts val="1200"/>
              </a:spcBef>
            </a:pPr>
            <a:r>
              <a:rPr lang="cs-CZ" sz="2800" dirty="0">
                <a:effectLst/>
                <a:latin typeface="Times New Roman" panose="02020603050405020304" pitchFamily="18" charset="0"/>
                <a:ea typeface="Times New Roman" panose="02020603050405020304" pitchFamily="18" charset="0"/>
              </a:rPr>
              <a:t>(3) </a:t>
            </a:r>
            <a:r>
              <a:rPr lang="cs-CZ" sz="2800" dirty="0">
                <a:solidFill>
                  <a:srgbClr val="FF0000"/>
                </a:solidFill>
                <a:effectLst/>
                <a:latin typeface="Times New Roman" panose="02020603050405020304" pitchFamily="18" charset="0"/>
                <a:ea typeface="Times New Roman" panose="02020603050405020304" pitchFamily="18" charset="0"/>
              </a:rPr>
              <a:t>Je-li zákonných zástupců nebo opatrovníků více, jsou povinni plnit poplatkovou povinnost společně a nerozdílně.</a:t>
            </a:r>
          </a:p>
        </p:txBody>
      </p:sp>
      <p:sp>
        <p:nvSpPr>
          <p:cNvPr id="640" name="Shape 640"/>
          <p:cNvSpPr/>
          <p:nvPr/>
        </p:nvSpPr>
        <p:spPr>
          <a:xfrm>
            <a:off x="5971607" y="3244334"/>
            <a:ext cx="248786"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1800">
                <a:solidFill>
                  <a:schemeClr val="dk1"/>
                </a:solidFill>
                <a:latin typeface="Century Gothic"/>
                <a:ea typeface="Century Gothic"/>
                <a:cs typeface="Century Gothic"/>
                <a:sym typeface="Century Gothic"/>
              </a:rPr>
              <a:t> </a:t>
            </a:r>
            <a:endParaRPr/>
          </a:p>
        </p:txBody>
      </p:sp>
    </p:spTree>
    <p:extLst>
      <p:ext uri="{BB962C8B-B14F-4D97-AF65-F5344CB8AC3E}">
        <p14:creationId xmlns:p14="http://schemas.microsoft.com/office/powerpoint/2010/main" val="425919502"/>
      </p:ext>
    </p:extLst>
  </p:cSld>
  <p:clrMapOvr>
    <a:masterClrMapping/>
  </p:clrMapOvr>
  <p:transition spd="slow">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Shape 657"/>
          <p:cNvSpPr/>
          <p:nvPr/>
        </p:nvSpPr>
        <p:spPr>
          <a:xfrm>
            <a:off x="1780673" y="463143"/>
            <a:ext cx="10099397" cy="618630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3200" b="1" dirty="0">
                <a:solidFill>
                  <a:schemeClr val="dk1"/>
                </a:solidFill>
                <a:latin typeface="Times New Roman" panose="02020603050405020304" pitchFamily="18" charset="0"/>
                <a:ea typeface="Century Gothic"/>
                <a:cs typeface="Times New Roman" panose="02020603050405020304" pitchFamily="18" charset="0"/>
                <a:sym typeface="Century Gothic"/>
              </a:rPr>
              <a:t>Stanovisko Ministerstva financí č.j. MF- 718/2016/3903-5 ze dne 06.04.2016, ve znění stanoviska č.j. MF- 29163/2016/3903-6 ze dne 11.10.2016</a:t>
            </a:r>
            <a:endParaRPr sz="3200" dirty="0">
              <a:latin typeface="Times New Roman" panose="02020603050405020304" pitchFamily="18" charset="0"/>
              <a:cs typeface="Times New Roman" panose="02020603050405020304" pitchFamily="18" charset="0"/>
            </a:endParaRPr>
          </a:p>
          <a:p>
            <a:pPr marL="0" marR="0" lvl="0" indent="0" algn="l" rtl="0">
              <a:spcBef>
                <a:spcPts val="0"/>
              </a:spcBef>
              <a:spcAft>
                <a:spcPts val="0"/>
              </a:spcAft>
              <a:buNone/>
            </a:pPr>
            <a:endParaRPr sz="3200" dirty="0">
              <a:solidFill>
                <a:schemeClr val="dk1"/>
              </a:solidFill>
              <a:latin typeface="Times New Roman" panose="02020603050405020304" pitchFamily="18" charset="0"/>
              <a:ea typeface="Century Gothic"/>
              <a:cs typeface="Times New Roman" panose="02020603050405020304" pitchFamily="18" charset="0"/>
              <a:sym typeface="Century Gothic"/>
            </a:endParaRPr>
          </a:p>
          <a:p>
            <a:pPr marL="0" marR="0" lvl="0" indent="0" algn="l" rtl="0">
              <a:spcBef>
                <a:spcPts val="0"/>
              </a:spcBef>
              <a:spcAft>
                <a:spcPts val="0"/>
              </a:spcAft>
              <a:buNone/>
            </a:pPr>
            <a:r>
              <a:rPr lang="cs-CZ" sz="3200" dirty="0">
                <a:solidFill>
                  <a:schemeClr val="dk1"/>
                </a:solidFill>
                <a:latin typeface="Times New Roman" panose="02020603050405020304" pitchFamily="18" charset="0"/>
                <a:ea typeface="Century Gothic"/>
                <a:cs typeface="Times New Roman" panose="02020603050405020304" pitchFamily="18" charset="0"/>
                <a:sym typeface="Century Gothic"/>
              </a:rPr>
              <a:t>…Solidární odpovědnost znamená, podle nového občanského zákoníku (§ 1872), </a:t>
            </a:r>
            <a:r>
              <a:rPr lang="cs-CZ" sz="3200" b="1" dirty="0">
                <a:solidFill>
                  <a:schemeClr val="dk1"/>
                </a:solidFill>
                <a:latin typeface="Times New Roman" panose="02020603050405020304" pitchFamily="18" charset="0"/>
                <a:ea typeface="Century Gothic"/>
                <a:cs typeface="Times New Roman" panose="02020603050405020304" pitchFamily="18" charset="0"/>
                <a:sym typeface="Century Gothic"/>
              </a:rPr>
              <a:t>že správce poplatku je oprávněn požadovat zaplacení poplatku, a to celého </a:t>
            </a:r>
            <a:r>
              <a:rPr lang="cs-CZ" sz="3200" dirty="0">
                <a:solidFill>
                  <a:schemeClr val="dk1"/>
                </a:solidFill>
                <a:latin typeface="Times New Roman" panose="02020603050405020304" pitchFamily="18" charset="0"/>
                <a:ea typeface="Century Gothic"/>
                <a:cs typeface="Times New Roman" panose="02020603050405020304" pitchFamily="18" charset="0"/>
                <a:sym typeface="Century Gothic"/>
              </a:rPr>
              <a:t>nebo jeho libovolné části, </a:t>
            </a:r>
            <a:r>
              <a:rPr lang="cs-CZ" sz="3200" b="1" dirty="0">
                <a:solidFill>
                  <a:schemeClr val="dk1"/>
                </a:solidFill>
                <a:latin typeface="Times New Roman" panose="02020603050405020304" pitchFamily="18" charset="0"/>
                <a:ea typeface="Century Gothic"/>
                <a:cs typeface="Times New Roman" panose="02020603050405020304" pitchFamily="18" charset="0"/>
                <a:sym typeface="Century Gothic"/>
              </a:rPr>
              <a:t>po každém</a:t>
            </a:r>
            <a:r>
              <a:rPr lang="cs-CZ" sz="3200" dirty="0">
                <a:solidFill>
                  <a:schemeClr val="dk1"/>
                </a:solidFill>
                <a:latin typeface="Times New Roman" panose="02020603050405020304" pitchFamily="18" charset="0"/>
                <a:ea typeface="Century Gothic"/>
                <a:cs typeface="Times New Roman" panose="02020603050405020304" pitchFamily="18" charset="0"/>
                <a:sym typeface="Century Gothic"/>
              </a:rPr>
              <a:t> z vlastníků nebo pouze po některém z nich nebo po kterémkoli z nich. </a:t>
            </a:r>
          </a:p>
          <a:p>
            <a:pPr marL="0" marR="0" lvl="0" indent="0" algn="l" rtl="0">
              <a:spcBef>
                <a:spcPts val="0"/>
              </a:spcBef>
              <a:spcAft>
                <a:spcPts val="0"/>
              </a:spcAft>
              <a:buNone/>
            </a:pPr>
            <a:endParaRPr lang="cs-CZ" sz="3200" dirty="0">
              <a:solidFill>
                <a:schemeClr val="dk1"/>
              </a:solidFill>
              <a:latin typeface="Times New Roman" panose="02020603050405020304" pitchFamily="18" charset="0"/>
              <a:cs typeface="Times New Roman" panose="02020603050405020304" pitchFamily="18" charset="0"/>
              <a:sym typeface="Century Gothic"/>
            </a:endParaRPr>
          </a:p>
          <a:p>
            <a:pPr marL="0" marR="0" lvl="0" indent="0" algn="l" rtl="0">
              <a:spcBef>
                <a:spcPts val="0"/>
              </a:spcBef>
              <a:spcAft>
                <a:spcPts val="0"/>
              </a:spcAft>
              <a:buNone/>
            </a:pPr>
            <a:r>
              <a:rPr lang="cs-CZ" sz="3200" dirty="0">
                <a:solidFill>
                  <a:srgbClr val="FF0000"/>
                </a:solidFill>
                <a:latin typeface="Times New Roman" panose="02020603050405020304" pitchFamily="18" charset="0"/>
                <a:cs typeface="Times New Roman" panose="02020603050405020304" pitchFamily="18" charset="0"/>
                <a:sym typeface="Century Gothic"/>
              </a:rPr>
              <a:t>S tímto stanoviskem autor tohoto nesouhlasí a uvede důvody, proč by mělo být postupováno jinak.</a:t>
            </a:r>
            <a:endParaRPr sz="32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Shape 662"/>
          <p:cNvSpPr/>
          <p:nvPr/>
        </p:nvSpPr>
        <p:spPr>
          <a:xfrm>
            <a:off x="1659466" y="728134"/>
            <a:ext cx="9855200" cy="50783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3200" dirty="0">
                <a:solidFill>
                  <a:srgbClr val="000000"/>
                </a:solidFill>
                <a:latin typeface="Times New Roman" panose="02020603050405020304" pitchFamily="18" charset="0"/>
                <a:cs typeface="Times New Roman" panose="02020603050405020304" pitchFamily="18" charset="0"/>
                <a:sym typeface="Arial"/>
              </a:rPr>
              <a:t>Daňová povinnost musí obstát nejen z hlediska vyloučení extrémní disproporcionality, nýbrž také ústavního principu rovnosti, ať již v podobě </a:t>
            </a:r>
            <a:r>
              <a:rPr lang="cs-CZ" sz="3200" b="1" dirty="0">
                <a:solidFill>
                  <a:srgbClr val="FF0000"/>
                </a:solidFill>
                <a:latin typeface="Times New Roman" panose="02020603050405020304" pitchFamily="18" charset="0"/>
                <a:cs typeface="Times New Roman" panose="02020603050405020304" pitchFamily="18" charset="0"/>
                <a:sym typeface="Arial"/>
              </a:rPr>
              <a:t>zákazu svévole při stanovení povinností</a:t>
            </a:r>
            <a:r>
              <a:rPr lang="cs-CZ" sz="3200" dirty="0">
                <a:solidFill>
                  <a:srgbClr val="FF0000"/>
                </a:solidFill>
                <a:latin typeface="Times New Roman" panose="02020603050405020304" pitchFamily="18" charset="0"/>
                <a:cs typeface="Times New Roman" panose="02020603050405020304" pitchFamily="18" charset="0"/>
                <a:sym typeface="Arial"/>
              </a:rPr>
              <a:t>,</a:t>
            </a:r>
            <a:r>
              <a:rPr lang="cs-CZ" sz="3200" dirty="0">
                <a:solidFill>
                  <a:srgbClr val="000000"/>
                </a:solidFill>
                <a:latin typeface="Times New Roman" panose="02020603050405020304" pitchFamily="18" charset="0"/>
                <a:cs typeface="Times New Roman" panose="02020603050405020304" pitchFamily="18" charset="0"/>
                <a:sym typeface="Arial"/>
              </a:rPr>
              <a:t> (</a:t>
            </a:r>
            <a:r>
              <a:rPr lang="cs-CZ" sz="3200" i="1" dirty="0">
                <a:solidFill>
                  <a:srgbClr val="000000"/>
                </a:solidFill>
                <a:latin typeface="Times New Roman" panose="02020603050405020304" pitchFamily="18" charset="0"/>
                <a:cs typeface="Times New Roman" panose="02020603050405020304" pitchFamily="18" charset="0"/>
                <a:sym typeface="Arial"/>
              </a:rPr>
              <a:t>v tomto případě poplatkové povinnosti – pozn. </a:t>
            </a:r>
            <a:r>
              <a:rPr lang="cs-CZ" sz="3200" i="1" dirty="0">
                <a:latin typeface="Times New Roman" panose="02020603050405020304" pitchFamily="18" charset="0"/>
                <a:cs typeface="Times New Roman" panose="02020603050405020304" pitchFamily="18" charset="0"/>
              </a:rPr>
              <a:t>a</a:t>
            </a:r>
            <a:r>
              <a:rPr lang="cs-CZ" sz="3200" i="1" dirty="0">
                <a:solidFill>
                  <a:srgbClr val="000000"/>
                </a:solidFill>
                <a:latin typeface="Times New Roman" panose="02020603050405020304" pitchFamily="18" charset="0"/>
                <a:cs typeface="Times New Roman" panose="02020603050405020304" pitchFamily="18" charset="0"/>
                <a:sym typeface="Arial"/>
              </a:rPr>
              <a:t>utora</a:t>
            </a:r>
            <a:r>
              <a:rPr lang="cs-CZ" sz="3200" dirty="0">
                <a:solidFill>
                  <a:srgbClr val="000000"/>
                </a:solidFill>
                <a:latin typeface="Times New Roman" panose="02020603050405020304" pitchFamily="18" charset="0"/>
                <a:cs typeface="Times New Roman" panose="02020603050405020304" pitchFamily="18" charset="0"/>
                <a:sym typeface="Arial"/>
              </a:rPr>
              <a:t>) resp. při odlišování subjektů a práv dle čl. 1 Listiny, či v podobě rovnosti při uplatňování základních práv a svobod dle čl. 3 odst. 1 Listiny (srov. nálezy </a:t>
            </a:r>
            <a:r>
              <a:rPr lang="cs-CZ" sz="3200" dirty="0" err="1">
                <a:solidFill>
                  <a:srgbClr val="000000"/>
                </a:solidFill>
                <a:latin typeface="Times New Roman" panose="02020603050405020304" pitchFamily="18" charset="0"/>
                <a:cs typeface="Times New Roman" panose="02020603050405020304" pitchFamily="18" charset="0"/>
                <a:sym typeface="Arial"/>
              </a:rPr>
              <a:t>sp</a:t>
            </a:r>
            <a:r>
              <a:rPr lang="cs-CZ" sz="3200" dirty="0">
                <a:solidFill>
                  <a:srgbClr val="000000"/>
                </a:solidFill>
                <a:latin typeface="Times New Roman" panose="02020603050405020304" pitchFamily="18" charset="0"/>
                <a:cs typeface="Times New Roman" panose="02020603050405020304" pitchFamily="18" charset="0"/>
                <a:sym typeface="Arial"/>
              </a:rPr>
              <a:t>. zn. </a:t>
            </a:r>
            <a:r>
              <a:rPr lang="cs-CZ" sz="3200" dirty="0" err="1">
                <a:solidFill>
                  <a:srgbClr val="000000"/>
                </a:solidFill>
                <a:latin typeface="Times New Roman" panose="02020603050405020304" pitchFamily="18" charset="0"/>
                <a:cs typeface="Times New Roman" panose="02020603050405020304" pitchFamily="18" charset="0"/>
                <a:sym typeface="Arial"/>
              </a:rPr>
              <a:t>Pl</a:t>
            </a:r>
            <a:r>
              <a:rPr lang="cs-CZ" sz="3200" dirty="0">
                <a:solidFill>
                  <a:srgbClr val="000000"/>
                </a:solidFill>
                <a:latin typeface="Times New Roman" panose="02020603050405020304" pitchFamily="18" charset="0"/>
                <a:cs typeface="Times New Roman" panose="02020603050405020304" pitchFamily="18" charset="0"/>
                <a:sym typeface="Arial"/>
              </a:rPr>
              <a:t>. ÚS 7/03 a </a:t>
            </a:r>
            <a:r>
              <a:rPr lang="cs-CZ" sz="3200" dirty="0" err="1">
                <a:solidFill>
                  <a:srgbClr val="000000"/>
                </a:solidFill>
                <a:latin typeface="Times New Roman" panose="02020603050405020304" pitchFamily="18" charset="0"/>
                <a:cs typeface="Times New Roman" panose="02020603050405020304" pitchFamily="18" charset="0"/>
                <a:sym typeface="Arial"/>
              </a:rPr>
              <a:t>sp</a:t>
            </a:r>
            <a:r>
              <a:rPr lang="cs-CZ" sz="3200" dirty="0">
                <a:solidFill>
                  <a:srgbClr val="000000"/>
                </a:solidFill>
                <a:latin typeface="Times New Roman" panose="02020603050405020304" pitchFamily="18" charset="0"/>
                <a:cs typeface="Times New Roman" panose="02020603050405020304" pitchFamily="18" charset="0"/>
                <a:sym typeface="Arial"/>
              </a:rPr>
              <a:t>. zn. </a:t>
            </a:r>
            <a:r>
              <a:rPr lang="cs-CZ" sz="3200" dirty="0" err="1">
                <a:solidFill>
                  <a:srgbClr val="000000"/>
                </a:solidFill>
                <a:latin typeface="Times New Roman" panose="02020603050405020304" pitchFamily="18" charset="0"/>
                <a:cs typeface="Times New Roman" panose="02020603050405020304" pitchFamily="18" charset="0"/>
                <a:sym typeface="Arial"/>
              </a:rPr>
              <a:t>Pl</a:t>
            </a:r>
            <a:r>
              <a:rPr lang="cs-CZ" sz="3200" dirty="0">
                <a:solidFill>
                  <a:srgbClr val="000000"/>
                </a:solidFill>
                <a:latin typeface="Times New Roman" panose="02020603050405020304" pitchFamily="18" charset="0"/>
                <a:cs typeface="Times New Roman" panose="02020603050405020304" pitchFamily="18" charset="0"/>
                <a:sym typeface="Arial"/>
              </a:rPr>
              <a:t>. ÚS 29/08, bod 43). </a:t>
            </a:r>
            <a:endParaRPr sz="3200" dirty="0">
              <a:solidFill>
                <a:schemeClr val="dk1"/>
              </a:solidFill>
              <a:latin typeface="Times New Roman" panose="02020603050405020304" pitchFamily="18" charset="0"/>
              <a:cs typeface="Times New Roman" panose="02020603050405020304" pitchFamily="18" charset="0"/>
              <a:sym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Shape 667"/>
          <p:cNvSpPr/>
          <p:nvPr/>
        </p:nvSpPr>
        <p:spPr>
          <a:xfrm>
            <a:off x="1732547" y="671691"/>
            <a:ext cx="10459453" cy="618630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3200" dirty="0">
                <a:solidFill>
                  <a:srgbClr val="FF0000"/>
                </a:solidFill>
                <a:latin typeface="Times New Roman" panose="02020603050405020304" pitchFamily="18" charset="0"/>
                <a:cs typeface="Times New Roman" panose="02020603050405020304" pitchFamily="18" charset="0"/>
                <a:sym typeface="Arial"/>
              </a:rPr>
              <a:t>Nabízí se proto otázka, zda by nemohl vyměřit jedním platebním výměrem poplatek společně a nerozdílně přímo oběma zákonným zástupcům tak, že platební výměr na společnou poplatkovou povinnost doručí oběma zákonným zástupcům (s vysvětlením, že společnou (a nerozdílnou) daňovou povinností se rozumí povinnosti plnit „jeden za všechny a všichni za jednoho“. </a:t>
            </a:r>
            <a:endParaRPr sz="3200" dirty="0">
              <a:latin typeface="Times New Roman" panose="02020603050405020304" pitchFamily="18" charset="0"/>
              <a:cs typeface="Times New Roman" panose="02020603050405020304" pitchFamily="18" charset="0"/>
            </a:endParaRPr>
          </a:p>
          <a:p>
            <a:pPr marL="0" marR="0" lvl="0" indent="0" algn="l" rtl="0">
              <a:spcBef>
                <a:spcPts val="0"/>
              </a:spcBef>
              <a:spcAft>
                <a:spcPts val="0"/>
              </a:spcAft>
              <a:buNone/>
            </a:pPr>
            <a:r>
              <a:rPr lang="cs-CZ" sz="3200" dirty="0">
                <a:solidFill>
                  <a:srgbClr val="FF0000"/>
                </a:solidFill>
                <a:latin typeface="Times New Roman" panose="02020603050405020304" pitchFamily="18" charset="0"/>
                <a:cs typeface="Times New Roman" panose="02020603050405020304" pitchFamily="18" charset="0"/>
                <a:sym typeface="Arial"/>
              </a:rPr>
              <a:t>Zaplatí-li jeden z poplatníků, případně na něm správce poplatku nedoplatek vymůže, nedoplatek zaniká. Podíly poplatníků jsou v jejich vzájemném poměru stejné – vypořádají se mezi sebou.</a:t>
            </a:r>
            <a:endParaRPr sz="3200" dirty="0">
              <a:solidFill>
                <a:schemeClr val="dk1"/>
              </a:solidFill>
              <a:latin typeface="Times New Roman" panose="02020603050405020304" pitchFamily="18" charset="0"/>
              <a:ea typeface="Century Gothic"/>
              <a:cs typeface="Times New Roman" panose="02020603050405020304" pitchFamily="18" charset="0"/>
              <a:sym typeface="Century Gothic"/>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Shape 672"/>
          <p:cNvSpPr/>
          <p:nvPr/>
        </p:nvSpPr>
        <p:spPr>
          <a:xfrm>
            <a:off x="1812758" y="643622"/>
            <a:ext cx="10251797" cy="557075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3200" b="1" dirty="0">
                <a:solidFill>
                  <a:srgbClr val="FF0000"/>
                </a:solidFill>
                <a:latin typeface="Times New Roman" panose="02020603050405020304" pitchFamily="18" charset="0"/>
                <a:cs typeface="Times New Roman" panose="02020603050405020304" pitchFamily="18" charset="0"/>
                <a:sym typeface="Arial"/>
              </a:rPr>
              <a:t>Umožňuje to i § 101 DŘ odst. 3 a 5 ???</a:t>
            </a:r>
            <a:endParaRPr sz="3200" dirty="0">
              <a:latin typeface="Times New Roman" panose="02020603050405020304" pitchFamily="18" charset="0"/>
              <a:cs typeface="Times New Roman" panose="02020603050405020304" pitchFamily="18" charset="0"/>
            </a:endParaRPr>
          </a:p>
          <a:p>
            <a:pPr marL="0" marR="0" lvl="0" indent="0" algn="l" rtl="0">
              <a:spcBef>
                <a:spcPts val="0"/>
              </a:spcBef>
              <a:spcAft>
                <a:spcPts val="0"/>
              </a:spcAft>
              <a:buNone/>
            </a:pPr>
            <a:endParaRPr sz="3200" dirty="0">
              <a:solidFill>
                <a:schemeClr val="dk1"/>
              </a:solidFill>
              <a:latin typeface="Times New Roman" panose="02020603050405020304" pitchFamily="18" charset="0"/>
              <a:ea typeface="Century Gothic"/>
              <a:cs typeface="Times New Roman" panose="02020603050405020304" pitchFamily="18" charset="0"/>
              <a:sym typeface="Century Gothic"/>
            </a:endParaRPr>
          </a:p>
          <a:p>
            <a:pPr marL="0" marR="0" lvl="0" indent="0" algn="l" rtl="0">
              <a:spcBef>
                <a:spcPts val="0"/>
              </a:spcBef>
              <a:spcAft>
                <a:spcPts val="0"/>
              </a:spcAft>
              <a:buNone/>
            </a:pPr>
            <a:r>
              <a:rPr lang="cs-CZ" sz="3200" dirty="0">
                <a:solidFill>
                  <a:srgbClr val="000000"/>
                </a:solidFill>
                <a:latin typeface="Times New Roman" panose="02020603050405020304" pitchFamily="18" charset="0"/>
                <a:cs typeface="Times New Roman" panose="02020603050405020304" pitchFamily="18" charset="0"/>
                <a:sym typeface="Arial"/>
              </a:rPr>
              <a:t>(3) </a:t>
            </a:r>
            <a:r>
              <a:rPr lang="cs-CZ" sz="3200" b="1" dirty="0">
                <a:solidFill>
                  <a:srgbClr val="000000"/>
                </a:solidFill>
                <a:latin typeface="Times New Roman" panose="02020603050405020304" pitchFamily="18" charset="0"/>
                <a:cs typeface="Times New Roman" panose="02020603050405020304" pitchFamily="18" charset="0"/>
                <a:sym typeface="Arial"/>
              </a:rPr>
              <a:t>Příjemcem rozhodnutí je ten, komu je rozhodnutím ukládána povinnost </a:t>
            </a:r>
            <a:r>
              <a:rPr lang="cs-CZ" sz="3200" i="1" dirty="0">
                <a:solidFill>
                  <a:srgbClr val="000000"/>
                </a:solidFill>
                <a:latin typeface="Times New Roman" panose="02020603050405020304" pitchFamily="18" charset="0"/>
                <a:cs typeface="Times New Roman" panose="02020603050405020304" pitchFamily="18" charset="0"/>
                <a:sym typeface="Arial"/>
              </a:rPr>
              <a:t>(společná a nerozdílná???)</a:t>
            </a:r>
            <a:r>
              <a:rPr lang="cs-CZ" sz="3200" b="1" dirty="0">
                <a:solidFill>
                  <a:srgbClr val="000000"/>
                </a:solidFill>
                <a:latin typeface="Times New Roman" panose="02020603050405020304" pitchFamily="18" charset="0"/>
                <a:cs typeface="Times New Roman" panose="02020603050405020304" pitchFamily="18" charset="0"/>
                <a:sym typeface="Arial"/>
              </a:rPr>
              <a:t> </a:t>
            </a:r>
            <a:r>
              <a:rPr lang="cs-CZ" sz="3200" dirty="0">
                <a:solidFill>
                  <a:srgbClr val="000000"/>
                </a:solidFill>
                <a:latin typeface="Times New Roman" panose="02020603050405020304" pitchFamily="18" charset="0"/>
                <a:cs typeface="Times New Roman" panose="02020603050405020304" pitchFamily="18" charset="0"/>
                <a:sym typeface="Arial"/>
              </a:rPr>
              <a:t>nebo přiznáváno právo anebo prohlášeno právo </a:t>
            </a:r>
            <a:r>
              <a:rPr lang="cs-CZ" sz="3200" b="1" dirty="0">
                <a:solidFill>
                  <a:srgbClr val="000000"/>
                </a:solidFill>
                <a:latin typeface="Times New Roman" panose="02020603050405020304" pitchFamily="18" charset="0"/>
                <a:cs typeface="Times New Roman" panose="02020603050405020304" pitchFamily="18" charset="0"/>
                <a:sym typeface="Arial"/>
              </a:rPr>
              <a:t>nebo povinnost stanovená zákonem.</a:t>
            </a:r>
            <a:endParaRPr sz="3200" dirty="0">
              <a:latin typeface="Times New Roman" panose="02020603050405020304" pitchFamily="18" charset="0"/>
              <a:cs typeface="Times New Roman" panose="02020603050405020304" pitchFamily="18" charset="0"/>
            </a:endParaRPr>
          </a:p>
          <a:p>
            <a:pPr marL="0" marR="0" lvl="0" indent="0" algn="l" rtl="0">
              <a:spcBef>
                <a:spcPts val="0"/>
              </a:spcBef>
              <a:spcAft>
                <a:spcPts val="0"/>
              </a:spcAft>
              <a:buNone/>
            </a:pPr>
            <a:endParaRPr sz="3200" dirty="0">
              <a:solidFill>
                <a:schemeClr val="dk1"/>
              </a:solidFill>
              <a:latin typeface="Times New Roman" panose="02020603050405020304" pitchFamily="18" charset="0"/>
              <a:ea typeface="Century Gothic"/>
              <a:cs typeface="Times New Roman" panose="02020603050405020304" pitchFamily="18" charset="0"/>
              <a:sym typeface="Century Gothic"/>
            </a:endParaRPr>
          </a:p>
          <a:p>
            <a:pPr marL="0" marR="0" lvl="0" indent="0" algn="l" rtl="0">
              <a:spcBef>
                <a:spcPts val="0"/>
              </a:spcBef>
              <a:spcAft>
                <a:spcPts val="0"/>
              </a:spcAft>
              <a:buNone/>
            </a:pPr>
            <a:r>
              <a:rPr lang="cs-CZ" sz="3200" dirty="0">
                <a:solidFill>
                  <a:srgbClr val="000000"/>
                </a:solidFill>
                <a:latin typeface="Times New Roman" panose="02020603050405020304" pitchFamily="18" charset="0"/>
                <a:cs typeface="Times New Roman" panose="02020603050405020304" pitchFamily="18" charset="0"/>
                <a:sym typeface="Arial"/>
              </a:rPr>
              <a:t>(5) </a:t>
            </a:r>
            <a:r>
              <a:rPr lang="cs-CZ" sz="3200" b="1" dirty="0">
                <a:solidFill>
                  <a:srgbClr val="000000"/>
                </a:solidFill>
                <a:latin typeface="Times New Roman" panose="02020603050405020304" pitchFamily="18" charset="0"/>
                <a:cs typeface="Times New Roman" panose="02020603050405020304" pitchFamily="18" charset="0"/>
                <a:sym typeface="Arial"/>
              </a:rPr>
              <a:t>Rozhodnutí se oznamuje všem jeho příjemcům </a:t>
            </a:r>
            <a:r>
              <a:rPr lang="cs-CZ" sz="3200" i="1" dirty="0">
                <a:solidFill>
                  <a:srgbClr val="000000"/>
                </a:solidFill>
                <a:latin typeface="Times New Roman" panose="02020603050405020304" pitchFamily="18" charset="0"/>
                <a:cs typeface="Times New Roman" panose="02020603050405020304" pitchFamily="18" charset="0"/>
                <a:sym typeface="Arial"/>
              </a:rPr>
              <a:t>(více příjemců jednoho rozhodnutí ???)</a:t>
            </a:r>
            <a:r>
              <a:rPr lang="cs-CZ" sz="3200" dirty="0">
                <a:solidFill>
                  <a:srgbClr val="000000"/>
                </a:solidFill>
                <a:latin typeface="Times New Roman" panose="02020603050405020304" pitchFamily="18" charset="0"/>
                <a:cs typeface="Times New Roman" panose="02020603050405020304" pitchFamily="18" charset="0"/>
                <a:sym typeface="Arial"/>
              </a:rPr>
              <a:t>. Vůči příjemci je rozhodnutí účinné okamžikem jeho oznámení.</a:t>
            </a:r>
            <a:endParaRPr sz="3200" dirty="0">
              <a:solidFill>
                <a:schemeClr val="dk1"/>
              </a:solidFill>
              <a:latin typeface="Times New Roman" panose="02020603050405020304" pitchFamily="18" charset="0"/>
              <a:ea typeface="Century Gothic"/>
              <a:cs typeface="Times New Roman" panose="02020603050405020304" pitchFamily="18" charset="0"/>
              <a:sym typeface="Century Gothic"/>
            </a:endParaRPr>
          </a:p>
          <a:p>
            <a:pPr marL="0" marR="0" lvl="0" indent="0" algn="l" rtl="0">
              <a:spcBef>
                <a:spcPts val="0"/>
              </a:spcBef>
              <a:spcAft>
                <a:spcPts val="0"/>
              </a:spcAft>
              <a:buNone/>
            </a:pPr>
            <a:br>
              <a:rPr lang="cs-CZ" sz="1800" dirty="0">
                <a:solidFill>
                  <a:schemeClr val="dk1"/>
                </a:solidFill>
                <a:latin typeface="Century Gothic"/>
                <a:ea typeface="Century Gothic"/>
                <a:cs typeface="Century Gothic"/>
                <a:sym typeface="Century Gothic"/>
              </a:rPr>
            </a:br>
            <a:endParaRPr sz="1800" dirty="0">
              <a:solidFill>
                <a:schemeClr val="dk1"/>
              </a:solidFill>
              <a:latin typeface="Century Gothic"/>
              <a:ea typeface="Century Gothic"/>
              <a:cs typeface="Century Gothic"/>
              <a:sym typeface="Century Gothic"/>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C3600668-A786-48A6-8AE7-AD1ACBF4726D}"/>
              </a:ext>
            </a:extLst>
          </p:cNvPr>
          <p:cNvSpPr/>
          <p:nvPr/>
        </p:nvSpPr>
        <p:spPr>
          <a:xfrm>
            <a:off x="0" y="805276"/>
            <a:ext cx="11566358" cy="2554545"/>
          </a:xfrm>
          <a:prstGeom prst="rect">
            <a:avLst/>
          </a:prstGeom>
        </p:spPr>
        <p:txBody>
          <a:bodyPr wrap="square">
            <a:spAutoFit/>
          </a:bodyPr>
          <a:lstStyle/>
          <a:p>
            <a:pPr marL="914400" lvl="2" algn="just">
              <a:spcBef>
                <a:spcPts val="600"/>
              </a:spcBef>
              <a:spcAft>
                <a:spcPts val="600"/>
              </a:spcAft>
              <a:tabLst>
                <a:tab pos="316865" algn="l"/>
                <a:tab pos="540385" algn="l"/>
              </a:tabLst>
            </a:pPr>
            <a:r>
              <a:rPr lang="cs-CZ" sz="3200" dirty="0">
                <a:latin typeface="Times New Roman" panose="02020603050405020304" pitchFamily="18" charset="0"/>
                <a:ea typeface="Times New Roman" panose="02020603050405020304" pitchFamily="18" charset="0"/>
              </a:rPr>
              <a:t>Vzhledem k administrativní náročnosti a faktické nevymahatelnosti většiny pohledávek za nezletilými osobami (i jejich zákonných zástupců) autor navrhuje, aby obce stanovili ve svých obecně závazných vyhláškách plošné osvobození všech nezletilých osob do 18 let.</a:t>
            </a:r>
          </a:p>
        </p:txBody>
      </p:sp>
    </p:spTree>
    <p:extLst>
      <p:ext uri="{BB962C8B-B14F-4D97-AF65-F5344CB8AC3E}">
        <p14:creationId xmlns:p14="http://schemas.microsoft.com/office/powerpoint/2010/main" val="366024423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Shape 769"/>
          <p:cNvSpPr txBox="1"/>
          <p:nvPr/>
        </p:nvSpPr>
        <p:spPr>
          <a:xfrm>
            <a:off x="389467" y="239714"/>
            <a:ext cx="11683999" cy="61986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Arial"/>
              <a:buNone/>
            </a:pPr>
            <a:r>
              <a:rPr lang="cs-CZ" sz="3200" b="1" dirty="0">
                <a:solidFill>
                  <a:schemeClr val="dk1"/>
                </a:solidFill>
                <a:latin typeface="Times New Roman" panose="02020603050405020304" pitchFamily="18" charset="0"/>
                <a:cs typeface="Times New Roman" panose="02020603050405020304" pitchFamily="18" charset="0"/>
                <a:sym typeface="Arial"/>
              </a:rPr>
              <a:t>Zvýšení poplatku v OZV</a:t>
            </a:r>
            <a:endParaRPr dirty="0">
              <a:latin typeface="Times New Roman" panose="02020603050405020304" pitchFamily="18" charset="0"/>
              <a:cs typeface="Times New Roman" panose="02020603050405020304" pitchFamily="18" charset="0"/>
            </a:endParaRPr>
          </a:p>
          <a:p>
            <a:pPr marL="0" marR="0" lvl="0" indent="0" algn="l" rtl="0">
              <a:spcBef>
                <a:spcPts val="0"/>
              </a:spcBef>
              <a:spcAft>
                <a:spcPts val="0"/>
              </a:spcAft>
              <a:buClr>
                <a:schemeClr val="dk1"/>
              </a:buClr>
              <a:buSzPts val="3200"/>
              <a:buFont typeface="Arial"/>
              <a:buNone/>
            </a:pPr>
            <a:endParaRPr sz="3200" b="1" dirty="0">
              <a:solidFill>
                <a:schemeClr val="dk1"/>
              </a:solidFill>
              <a:latin typeface="Times New Roman" panose="02020603050405020304" pitchFamily="18" charset="0"/>
              <a:cs typeface="Times New Roman" panose="02020603050405020304" pitchFamily="18" charset="0"/>
              <a:sym typeface="Arial"/>
            </a:endParaRPr>
          </a:p>
          <a:p>
            <a:pPr marL="0" marR="0" lvl="0" indent="0" algn="l" rtl="0">
              <a:spcBef>
                <a:spcPts val="640"/>
              </a:spcBef>
              <a:spcAft>
                <a:spcPts val="0"/>
              </a:spcAft>
              <a:buClr>
                <a:schemeClr val="dk1"/>
              </a:buClr>
              <a:buSzPts val="3200"/>
              <a:buFont typeface="Arial"/>
              <a:buNone/>
            </a:pPr>
            <a:r>
              <a:rPr lang="cs-CZ" sz="3200" b="1" dirty="0">
                <a:solidFill>
                  <a:schemeClr val="dk1"/>
                </a:solidFill>
                <a:latin typeface="Times New Roman" panose="02020603050405020304" pitchFamily="18" charset="0"/>
                <a:cs typeface="Times New Roman" panose="02020603050405020304" pitchFamily="18" charset="0"/>
                <a:sym typeface="Arial"/>
              </a:rPr>
              <a:t>Nález Ústavního soudu </a:t>
            </a:r>
            <a:r>
              <a:rPr lang="cs-CZ" sz="3200" b="1" dirty="0" err="1">
                <a:solidFill>
                  <a:schemeClr val="dk1"/>
                </a:solidFill>
                <a:latin typeface="Times New Roman" panose="02020603050405020304" pitchFamily="18" charset="0"/>
                <a:cs typeface="Times New Roman" panose="02020603050405020304" pitchFamily="18" charset="0"/>
                <a:sym typeface="Arial"/>
              </a:rPr>
              <a:t>sp</a:t>
            </a:r>
            <a:r>
              <a:rPr lang="cs-CZ" sz="3200" b="1" dirty="0">
                <a:solidFill>
                  <a:schemeClr val="dk1"/>
                </a:solidFill>
                <a:latin typeface="Times New Roman" panose="02020603050405020304" pitchFamily="18" charset="0"/>
                <a:cs typeface="Times New Roman" panose="02020603050405020304" pitchFamily="18" charset="0"/>
                <a:sym typeface="Arial"/>
              </a:rPr>
              <a:t>. zn. PI ÚS 9/10 ze dne 29. června 2010</a:t>
            </a:r>
            <a:endParaRPr sz="3200" dirty="0">
              <a:solidFill>
                <a:schemeClr val="dk1"/>
              </a:solidFill>
              <a:latin typeface="Times New Roman" panose="02020603050405020304" pitchFamily="18" charset="0"/>
              <a:cs typeface="Times New Roman" panose="02020603050405020304" pitchFamily="18" charset="0"/>
              <a:sym typeface="Arial"/>
            </a:endParaRPr>
          </a:p>
          <a:p>
            <a:pPr marL="0" marR="0" lvl="0" indent="0" algn="l" rtl="0">
              <a:spcBef>
                <a:spcPts val="640"/>
              </a:spcBef>
              <a:spcAft>
                <a:spcPts val="0"/>
              </a:spcAft>
              <a:buClr>
                <a:schemeClr val="dk1"/>
              </a:buClr>
              <a:buSzPts val="3200"/>
              <a:buFont typeface="Arial"/>
              <a:buNone/>
            </a:pPr>
            <a:r>
              <a:rPr lang="cs-CZ" sz="3200" dirty="0">
                <a:solidFill>
                  <a:schemeClr val="dk1"/>
                </a:solidFill>
                <a:latin typeface="Times New Roman" panose="02020603050405020304" pitchFamily="18" charset="0"/>
                <a:cs typeface="Times New Roman" panose="02020603050405020304" pitchFamily="18" charset="0"/>
                <a:sym typeface="Arial"/>
              </a:rPr>
              <a:t>	Zákon o místních poplatcích obecně zakotvil </a:t>
            </a:r>
            <a:r>
              <a:rPr lang="cs-CZ" sz="3200" dirty="0">
                <a:solidFill>
                  <a:srgbClr val="FF0000"/>
                </a:solidFill>
                <a:latin typeface="Times New Roman" panose="02020603050405020304" pitchFamily="18" charset="0"/>
                <a:cs typeface="Times New Roman" panose="02020603050405020304" pitchFamily="18" charset="0"/>
                <a:sym typeface="Arial"/>
              </a:rPr>
              <a:t>možnost sankčního navýšení poplatku</a:t>
            </a:r>
            <a:r>
              <a:rPr lang="cs-CZ" sz="3200" dirty="0">
                <a:solidFill>
                  <a:schemeClr val="dk1"/>
                </a:solidFill>
                <a:latin typeface="Times New Roman" panose="02020603050405020304" pitchFamily="18" charset="0"/>
                <a:cs typeface="Times New Roman" panose="02020603050405020304" pitchFamily="18" charset="0"/>
                <a:sym typeface="Arial"/>
              </a:rPr>
              <a:t> v případě jeho řádného nezaplacení a stanovil </a:t>
            </a:r>
            <a:r>
              <a:rPr lang="cs-CZ" sz="3200" dirty="0">
                <a:solidFill>
                  <a:srgbClr val="FF0000"/>
                </a:solidFill>
                <a:latin typeface="Times New Roman" panose="02020603050405020304" pitchFamily="18" charset="0"/>
                <a:cs typeface="Times New Roman" panose="02020603050405020304" pitchFamily="18" charset="0"/>
                <a:sym typeface="Arial"/>
              </a:rPr>
              <a:t>základní pravidla, zejména horní hranici tohoto navýšení. </a:t>
            </a:r>
            <a:r>
              <a:rPr lang="cs-CZ" sz="3200" dirty="0">
                <a:solidFill>
                  <a:schemeClr val="dk1"/>
                </a:solidFill>
                <a:latin typeface="Times New Roman" panose="02020603050405020304" pitchFamily="18" charset="0"/>
                <a:cs typeface="Times New Roman" panose="02020603050405020304" pitchFamily="18" charset="0"/>
                <a:sym typeface="Arial"/>
              </a:rPr>
              <a:t>Pokud samospráva nepřipraví do příslušné vyhlášky hodnoty tohoto navýšení, jde v intencích citovaného ustanovení při navyšování o otázku volného uvážení správce poplatku, limitovaného pouze zmiňovaným trojnásobkem základní stanovené hodnoty poplatku. …</a:t>
            </a:r>
            <a:endParaRPr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Shape 774"/>
          <p:cNvSpPr txBox="1"/>
          <p:nvPr/>
        </p:nvSpPr>
        <p:spPr>
          <a:xfrm>
            <a:off x="389467" y="239714"/>
            <a:ext cx="11683999" cy="61986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Arial"/>
              <a:buNone/>
            </a:pPr>
            <a:r>
              <a:rPr lang="cs-CZ" sz="3200" b="1" dirty="0">
                <a:solidFill>
                  <a:schemeClr val="dk1"/>
                </a:solidFill>
                <a:latin typeface="Times New Roman" panose="02020603050405020304" pitchFamily="18" charset="0"/>
                <a:cs typeface="Times New Roman" panose="02020603050405020304" pitchFamily="18" charset="0"/>
                <a:sym typeface="Arial"/>
              </a:rPr>
              <a:t>Zvýšení poplatku v OZV</a:t>
            </a:r>
            <a:endParaRPr sz="3200" dirty="0">
              <a:latin typeface="Times New Roman" panose="02020603050405020304" pitchFamily="18" charset="0"/>
              <a:cs typeface="Times New Roman" panose="02020603050405020304" pitchFamily="18" charset="0"/>
            </a:endParaRPr>
          </a:p>
          <a:p>
            <a:pPr marL="0" marR="0" lvl="0" indent="0" algn="l" rtl="0">
              <a:spcBef>
                <a:spcPts val="0"/>
              </a:spcBef>
              <a:spcAft>
                <a:spcPts val="0"/>
              </a:spcAft>
              <a:buClr>
                <a:schemeClr val="dk1"/>
              </a:buClr>
              <a:buSzPts val="3200"/>
              <a:buFont typeface="Arial"/>
              <a:buNone/>
            </a:pPr>
            <a:endParaRPr sz="3200" b="1" dirty="0">
              <a:solidFill>
                <a:schemeClr val="dk1"/>
              </a:solidFill>
              <a:latin typeface="Times New Roman" panose="02020603050405020304" pitchFamily="18" charset="0"/>
              <a:cs typeface="Times New Roman" panose="02020603050405020304" pitchFamily="18" charset="0"/>
              <a:sym typeface="Arial"/>
            </a:endParaRPr>
          </a:p>
          <a:p>
            <a:pPr marL="0" marR="0" lvl="0" indent="0" algn="l" rtl="0">
              <a:spcBef>
                <a:spcPts val="640"/>
              </a:spcBef>
              <a:spcAft>
                <a:spcPts val="0"/>
              </a:spcAft>
              <a:buClr>
                <a:schemeClr val="dk1"/>
              </a:buClr>
              <a:buSzPts val="3200"/>
              <a:buFont typeface="Arial"/>
              <a:buNone/>
            </a:pPr>
            <a:r>
              <a:rPr lang="cs-CZ" sz="3200" b="1" dirty="0">
                <a:solidFill>
                  <a:schemeClr val="dk1"/>
                </a:solidFill>
                <a:latin typeface="Times New Roman" panose="02020603050405020304" pitchFamily="18" charset="0"/>
                <a:cs typeface="Times New Roman" panose="02020603050405020304" pitchFamily="18" charset="0"/>
                <a:sym typeface="Arial"/>
              </a:rPr>
              <a:t>Nález Ústavního soudu </a:t>
            </a:r>
            <a:r>
              <a:rPr lang="cs-CZ" sz="3200" b="1" dirty="0" err="1">
                <a:solidFill>
                  <a:schemeClr val="dk1"/>
                </a:solidFill>
                <a:latin typeface="Times New Roman" panose="02020603050405020304" pitchFamily="18" charset="0"/>
                <a:cs typeface="Times New Roman" panose="02020603050405020304" pitchFamily="18" charset="0"/>
                <a:sym typeface="Arial"/>
              </a:rPr>
              <a:t>sp</a:t>
            </a:r>
            <a:r>
              <a:rPr lang="cs-CZ" sz="3200" b="1" dirty="0">
                <a:solidFill>
                  <a:schemeClr val="dk1"/>
                </a:solidFill>
                <a:latin typeface="Times New Roman" panose="02020603050405020304" pitchFamily="18" charset="0"/>
                <a:cs typeface="Times New Roman" panose="02020603050405020304" pitchFamily="18" charset="0"/>
                <a:sym typeface="Arial"/>
              </a:rPr>
              <a:t>. zn. PI ÚS 9/10 ze dne 29. června 2010</a:t>
            </a:r>
            <a:endParaRPr sz="3200" dirty="0">
              <a:solidFill>
                <a:schemeClr val="dk1"/>
              </a:solidFill>
              <a:latin typeface="Times New Roman" panose="02020603050405020304" pitchFamily="18" charset="0"/>
              <a:cs typeface="Times New Roman" panose="02020603050405020304" pitchFamily="18" charset="0"/>
              <a:sym typeface="Arial"/>
            </a:endParaRPr>
          </a:p>
          <a:p>
            <a:pPr marL="0" marR="0" lvl="0" indent="0" algn="l" rtl="0">
              <a:spcBef>
                <a:spcPts val="640"/>
              </a:spcBef>
              <a:spcAft>
                <a:spcPts val="0"/>
              </a:spcAft>
              <a:buClr>
                <a:schemeClr val="dk1"/>
              </a:buClr>
              <a:buSzPts val="3200"/>
              <a:buFont typeface="Arial"/>
              <a:buNone/>
            </a:pPr>
            <a:r>
              <a:rPr lang="cs-CZ" sz="3200" dirty="0">
                <a:solidFill>
                  <a:schemeClr val="dk1"/>
                </a:solidFill>
                <a:latin typeface="Times New Roman" panose="02020603050405020304" pitchFamily="18" charset="0"/>
                <a:cs typeface="Times New Roman" panose="02020603050405020304" pitchFamily="18" charset="0"/>
                <a:sym typeface="Arial"/>
              </a:rPr>
              <a:t>	 V tomto směru je tato obecná právní úprava pro praxi zřejmě dostačující, každopádně je odrazem vůle zákonodárce, přičemž vhodnost či správnost jím zvoleného řešení není předmětem zkoumání ze strany Ústavního soudu. </a:t>
            </a:r>
            <a:r>
              <a:rPr lang="cs-CZ" sz="3200" dirty="0">
                <a:solidFill>
                  <a:srgbClr val="FF0000"/>
                </a:solidFill>
                <a:latin typeface="Times New Roman" panose="02020603050405020304" pitchFamily="18" charset="0"/>
                <a:cs typeface="Times New Roman" panose="02020603050405020304" pitchFamily="18" charset="0"/>
                <a:sym typeface="Arial"/>
              </a:rPr>
              <a:t>Na druhou stranu, pokud samospráva hodnoty navýšení stanoví, musí z toho správce poplatku vycházet a jeho diskreční pravomoc je v daném směru omezena. A to </a:t>
            </a:r>
            <a:r>
              <a:rPr lang="cs-CZ" sz="3200" b="1" dirty="0">
                <a:solidFill>
                  <a:srgbClr val="FF0000"/>
                </a:solidFill>
                <a:latin typeface="Times New Roman" panose="02020603050405020304" pitchFamily="18" charset="0"/>
                <a:cs typeface="Times New Roman" panose="02020603050405020304" pitchFamily="18" charset="0"/>
                <a:sym typeface="Arial"/>
              </a:rPr>
              <a:t>přípustně,</a:t>
            </a:r>
            <a:r>
              <a:rPr lang="cs-CZ" sz="3200" dirty="0">
                <a:solidFill>
                  <a:srgbClr val="FF0000"/>
                </a:solidFill>
                <a:latin typeface="Times New Roman" panose="02020603050405020304" pitchFamily="18" charset="0"/>
                <a:cs typeface="Times New Roman" panose="02020603050405020304" pitchFamily="18" charset="0"/>
                <a:sym typeface="Arial"/>
              </a:rPr>
              <a:t> ne-li dokonce žádoucím způsobem</a:t>
            </a:r>
            <a:r>
              <a:rPr lang="cs-CZ" sz="3200" dirty="0">
                <a:solidFill>
                  <a:schemeClr val="dk1"/>
                </a:solidFill>
                <a:latin typeface="Times New Roman" panose="02020603050405020304" pitchFamily="18" charset="0"/>
                <a:cs typeface="Times New Roman" panose="02020603050405020304" pitchFamily="18" charset="0"/>
                <a:sym typeface="Arial"/>
              </a:rPr>
              <a:t>…</a:t>
            </a:r>
            <a:endParaRPr sz="32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Shape 779"/>
          <p:cNvSpPr txBox="1"/>
          <p:nvPr/>
        </p:nvSpPr>
        <p:spPr>
          <a:xfrm>
            <a:off x="948267" y="239713"/>
            <a:ext cx="10837333" cy="57061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Arial"/>
              <a:buNone/>
            </a:pPr>
            <a:r>
              <a:rPr lang="cs-CZ" sz="3200" b="1" dirty="0">
                <a:solidFill>
                  <a:schemeClr val="dk1"/>
                </a:solidFill>
                <a:latin typeface="Times New Roman" panose="02020603050405020304" pitchFamily="18" charset="0"/>
                <a:cs typeface="Times New Roman" panose="02020603050405020304" pitchFamily="18" charset="0"/>
                <a:sym typeface="Arial"/>
              </a:rPr>
              <a:t>Zvýšení poplatku v OZV</a:t>
            </a:r>
            <a:endParaRPr sz="3200" dirty="0">
              <a:latin typeface="Times New Roman" panose="02020603050405020304" pitchFamily="18" charset="0"/>
              <a:cs typeface="Times New Roman" panose="02020603050405020304" pitchFamily="18" charset="0"/>
            </a:endParaRPr>
          </a:p>
          <a:p>
            <a:pPr marL="0" marR="0" lvl="0" indent="0" algn="l" rtl="0">
              <a:spcBef>
                <a:spcPts val="0"/>
              </a:spcBef>
              <a:spcAft>
                <a:spcPts val="0"/>
              </a:spcAft>
              <a:buClr>
                <a:schemeClr val="dk1"/>
              </a:buClr>
              <a:buSzPts val="3200"/>
              <a:buFont typeface="Arial"/>
              <a:buNone/>
            </a:pPr>
            <a:endParaRPr sz="3200" b="1" dirty="0">
              <a:solidFill>
                <a:schemeClr val="dk1"/>
              </a:solidFill>
              <a:latin typeface="Times New Roman" panose="02020603050405020304" pitchFamily="18" charset="0"/>
              <a:cs typeface="Times New Roman" panose="02020603050405020304" pitchFamily="18" charset="0"/>
              <a:sym typeface="Arial"/>
            </a:endParaRPr>
          </a:p>
          <a:p>
            <a:pPr marL="0" marR="0" lvl="0" indent="0" algn="l" rtl="0">
              <a:spcBef>
                <a:spcPts val="640"/>
              </a:spcBef>
              <a:spcAft>
                <a:spcPts val="0"/>
              </a:spcAft>
              <a:buClr>
                <a:schemeClr val="dk1"/>
              </a:buClr>
              <a:buSzPts val="3200"/>
              <a:buFont typeface="Arial"/>
              <a:buNone/>
            </a:pPr>
            <a:r>
              <a:rPr lang="cs-CZ" sz="3200" b="1" dirty="0">
                <a:solidFill>
                  <a:schemeClr val="dk1"/>
                </a:solidFill>
                <a:latin typeface="Times New Roman" panose="02020603050405020304" pitchFamily="18" charset="0"/>
                <a:cs typeface="Times New Roman" panose="02020603050405020304" pitchFamily="18" charset="0"/>
                <a:sym typeface="Arial"/>
              </a:rPr>
              <a:t>Nález Ústavního soudu </a:t>
            </a:r>
            <a:r>
              <a:rPr lang="cs-CZ" sz="3200" b="1" dirty="0" err="1">
                <a:solidFill>
                  <a:schemeClr val="dk1"/>
                </a:solidFill>
                <a:latin typeface="Times New Roman" panose="02020603050405020304" pitchFamily="18" charset="0"/>
                <a:cs typeface="Times New Roman" panose="02020603050405020304" pitchFamily="18" charset="0"/>
                <a:sym typeface="Arial"/>
              </a:rPr>
              <a:t>sp</a:t>
            </a:r>
            <a:r>
              <a:rPr lang="cs-CZ" sz="3200" b="1" dirty="0">
                <a:solidFill>
                  <a:schemeClr val="dk1"/>
                </a:solidFill>
                <a:latin typeface="Times New Roman" panose="02020603050405020304" pitchFamily="18" charset="0"/>
                <a:cs typeface="Times New Roman" panose="02020603050405020304" pitchFamily="18" charset="0"/>
                <a:sym typeface="Arial"/>
              </a:rPr>
              <a:t>. zn. PI ÚS 9/10 ze dne 29. června 2010</a:t>
            </a:r>
            <a:endParaRPr sz="3200" dirty="0">
              <a:solidFill>
                <a:schemeClr val="dk1"/>
              </a:solidFill>
              <a:latin typeface="Times New Roman" panose="02020603050405020304" pitchFamily="18" charset="0"/>
              <a:cs typeface="Times New Roman" panose="02020603050405020304" pitchFamily="18" charset="0"/>
              <a:sym typeface="Arial"/>
            </a:endParaRPr>
          </a:p>
          <a:p>
            <a:pPr marL="0" marR="0" lvl="0" indent="0" algn="l" rtl="0">
              <a:spcBef>
                <a:spcPts val="640"/>
              </a:spcBef>
              <a:spcAft>
                <a:spcPts val="0"/>
              </a:spcAft>
              <a:buClr>
                <a:schemeClr val="dk1"/>
              </a:buClr>
              <a:buSzPts val="3200"/>
              <a:buFont typeface="Arial"/>
              <a:buNone/>
            </a:pPr>
            <a:r>
              <a:rPr lang="cs-CZ" sz="3200" dirty="0">
                <a:solidFill>
                  <a:schemeClr val="dk1"/>
                </a:solidFill>
                <a:latin typeface="Times New Roman" panose="02020603050405020304" pitchFamily="18" charset="0"/>
                <a:cs typeface="Times New Roman" panose="02020603050405020304" pitchFamily="18" charset="0"/>
                <a:sym typeface="Arial"/>
              </a:rPr>
              <a:t>… Ustanovení § 14 odst. 2 zákona o místních poplatcích vypočítává příklady „podrobností“ vybírání poplatků, které obec ve vyhlášce upraví. Byť stanovení hodnoty navýšení poplatku zde výslovně uvedeno není, představit si to jistě lze, neboť výčet je jednak demonstrativní a jednak kvantifikace navýšení poplatku do příkladného výčtu svou povahou zapadá… </a:t>
            </a:r>
            <a:endParaRPr sz="3200" dirty="0">
              <a:solidFill>
                <a:srgbClr val="FF0000"/>
              </a:solidFill>
              <a:latin typeface="Times New Roman" panose="02020603050405020304" pitchFamily="18" charset="0"/>
              <a:cs typeface="Times New Roman" panose="02020603050405020304" pitchFamily="18" charset="0"/>
              <a:sym typeface="Arial"/>
            </a:endParaRPr>
          </a:p>
        </p:txBody>
      </p:sp>
    </p:spTree>
  </p:cSld>
  <p:clrMapOvr>
    <a:masterClrMapping/>
  </p:clrMapOvr>
</p:sld>
</file>

<file path=ppt/theme/theme1.xml><?xml version="1.0" encoding="utf-8"?>
<a:theme xmlns:a="http://schemas.openxmlformats.org/drawingml/2006/main" name="Stébla">
  <a:themeElements>
    <a:clrScheme name="Stébla">
      <a:dk1>
        <a:srgbClr val="000000"/>
      </a:dk1>
      <a:lt1>
        <a:srgbClr val="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Office">
  <a:themeElements>
    <a:clrScheme name="Kancelář">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23992</TotalTime>
  <Words>13104</Words>
  <Application>Microsoft Office PowerPoint</Application>
  <PresentationFormat>Širokoúhlá obrazovka</PresentationFormat>
  <Paragraphs>532</Paragraphs>
  <Slides>111</Slides>
  <Notes>49</Notes>
  <HiddenSlides>0</HiddenSlides>
  <MMClips>1</MMClips>
  <ScaleCrop>false</ScaleCrop>
  <HeadingPairs>
    <vt:vector size="8" baseType="variant">
      <vt:variant>
        <vt:lpstr>Použitá písma</vt:lpstr>
      </vt:variant>
      <vt:variant>
        <vt:i4>7</vt:i4>
      </vt:variant>
      <vt:variant>
        <vt:lpstr>Motiv</vt:lpstr>
      </vt:variant>
      <vt:variant>
        <vt:i4>1</vt:i4>
      </vt:variant>
      <vt:variant>
        <vt:lpstr>Vložené servery OLE</vt:lpstr>
      </vt:variant>
      <vt:variant>
        <vt:i4>1</vt:i4>
      </vt:variant>
      <vt:variant>
        <vt:lpstr>Nadpisy snímků</vt:lpstr>
      </vt:variant>
      <vt:variant>
        <vt:i4>111</vt:i4>
      </vt:variant>
    </vt:vector>
  </HeadingPairs>
  <TitlesOfParts>
    <vt:vector size="120" baseType="lpstr">
      <vt:lpstr>Calibri</vt:lpstr>
      <vt:lpstr>Century Gothic</vt:lpstr>
      <vt:lpstr>Cambria Math</vt:lpstr>
      <vt:lpstr>Noto Sans Symbols</vt:lpstr>
      <vt:lpstr>Open Sans</vt:lpstr>
      <vt:lpstr>Arial</vt:lpstr>
      <vt:lpstr>Times New Roman</vt:lpstr>
      <vt:lpstr>Stébla</vt:lpstr>
      <vt:lpstr>Visio.Drawing.15</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Vlastimil Veselý</dc:creator>
  <cp:lastModifiedBy>Vlastimil Veselý</cp:lastModifiedBy>
  <cp:revision>172</cp:revision>
  <dcterms:modified xsi:type="dcterms:W3CDTF">2025-01-20T19:44:01Z</dcterms:modified>
</cp:coreProperties>
</file>