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655" r:id="rId3"/>
    <p:sldId id="917" r:id="rId4"/>
    <p:sldId id="257" r:id="rId5"/>
    <p:sldId id="923" r:id="rId6"/>
    <p:sldId id="885" r:id="rId7"/>
    <p:sldId id="886" r:id="rId8"/>
    <p:sldId id="595" r:id="rId9"/>
    <p:sldId id="656" r:id="rId10"/>
    <p:sldId id="592" r:id="rId11"/>
    <p:sldId id="913" r:id="rId12"/>
    <p:sldId id="915" r:id="rId13"/>
    <p:sldId id="926" r:id="rId14"/>
    <p:sldId id="928" r:id="rId15"/>
    <p:sldId id="929" r:id="rId16"/>
    <p:sldId id="935" r:id="rId17"/>
    <p:sldId id="747" r:id="rId18"/>
    <p:sldId id="781" r:id="rId19"/>
    <p:sldId id="914" r:id="rId20"/>
    <p:sldId id="280" r:id="rId21"/>
    <p:sldId id="930" r:id="rId22"/>
    <p:sldId id="268" r:id="rId23"/>
    <p:sldId id="269" r:id="rId24"/>
    <p:sldId id="270" r:id="rId25"/>
    <p:sldId id="278" r:id="rId26"/>
    <p:sldId id="279" r:id="rId27"/>
    <p:sldId id="258" r:id="rId28"/>
    <p:sldId id="259" r:id="rId29"/>
    <p:sldId id="260" r:id="rId30"/>
    <p:sldId id="261" r:id="rId31"/>
    <p:sldId id="264" r:id="rId32"/>
    <p:sldId id="262" r:id="rId33"/>
    <p:sldId id="263" r:id="rId34"/>
    <p:sldId id="265" r:id="rId35"/>
    <p:sldId id="266" r:id="rId36"/>
    <p:sldId id="267" r:id="rId37"/>
    <p:sldId id="271" r:id="rId38"/>
    <p:sldId id="477" r:id="rId39"/>
    <p:sldId id="931" r:id="rId40"/>
    <p:sldId id="272" r:id="rId41"/>
    <p:sldId id="273" r:id="rId42"/>
    <p:sldId id="274" r:id="rId43"/>
    <p:sldId id="934" r:id="rId44"/>
    <p:sldId id="932" r:id="rId45"/>
    <p:sldId id="342" r:id="rId46"/>
    <p:sldId id="933" r:id="rId47"/>
    <p:sldId id="275" r:id="rId48"/>
    <p:sldId id="276" r:id="rId49"/>
    <p:sldId id="936" r:id="rId50"/>
    <p:sldId id="937" r:id="rId51"/>
    <p:sldId id="938" r:id="rId52"/>
    <p:sldId id="939" r:id="rId53"/>
    <p:sldId id="918" r:id="rId54"/>
    <p:sldId id="921" r:id="rId55"/>
    <p:sldId id="922" r:id="rId56"/>
    <p:sldId id="919" r:id="rId57"/>
    <p:sldId id="281" r:id="rId58"/>
    <p:sldId id="283" r:id="rId59"/>
    <p:sldId id="282" r:id="rId60"/>
    <p:sldId id="277" r:id="rId61"/>
    <p:sldId id="284" r:id="rId62"/>
    <p:sldId id="286" r:id="rId63"/>
    <p:sldId id="285" r:id="rId64"/>
    <p:sldId id="783" r:id="rId65"/>
    <p:sldId id="798" r:id="rId66"/>
    <p:sldId id="799" r:id="rId67"/>
    <p:sldId id="800" r:id="rId68"/>
    <p:sldId id="793" r:id="rId69"/>
    <p:sldId id="759" r:id="rId70"/>
    <p:sldId id="758" r:id="rId71"/>
    <p:sldId id="760" r:id="rId72"/>
    <p:sldId id="761" r:id="rId73"/>
    <p:sldId id="762" r:id="rId74"/>
    <p:sldId id="763" r:id="rId75"/>
    <p:sldId id="764" r:id="rId76"/>
    <p:sldId id="924" r:id="rId77"/>
    <p:sldId id="920" r:id="rId78"/>
    <p:sldId id="925" r:id="rId79"/>
    <p:sldId id="802" r:id="rId80"/>
    <p:sldId id="927" r:id="rId81"/>
    <p:sldId id="807" r:id="rId82"/>
    <p:sldId id="916" r:id="rId83"/>
    <p:sldId id="736" r:id="rId84"/>
    <p:sldId id="585"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18C5F-CDD9-4F62-BC43-030DB61705B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3434F50-8521-416F-A89E-D1B3144281C4}">
      <dgm:prSet/>
      <dgm:spPr>
        <a:solidFill>
          <a:schemeClr val="accent3"/>
        </a:solidFill>
      </dgm:spPr>
      <dgm:t>
        <a:bodyPr/>
        <a:lstStyle/>
        <a:p>
          <a:r>
            <a:rPr lang="cs-CZ" dirty="0"/>
            <a:t>Poradenství a příprava na kontrolu </a:t>
          </a:r>
        </a:p>
      </dgm:t>
    </dgm:pt>
    <dgm:pt modelId="{FD8E0A02-A509-421F-8CC6-EF580D1CEBBC}" type="parTrans" cxnId="{79A27F6B-8136-4A7B-8F58-4986DB659BB6}">
      <dgm:prSet/>
      <dgm:spPr/>
      <dgm:t>
        <a:bodyPr/>
        <a:lstStyle/>
        <a:p>
          <a:endParaRPr lang="en-US"/>
        </a:p>
      </dgm:t>
    </dgm:pt>
    <dgm:pt modelId="{EB9780C6-D800-4380-A53E-369D4FE86485}" type="sibTrans" cxnId="{79A27F6B-8136-4A7B-8F58-4986DB659BB6}">
      <dgm:prSet/>
      <dgm:spPr/>
      <dgm:t>
        <a:bodyPr/>
        <a:lstStyle/>
        <a:p>
          <a:endParaRPr lang="en-US"/>
        </a:p>
      </dgm:t>
    </dgm:pt>
    <dgm:pt modelId="{B7E70A43-DB10-4F11-A7C8-8C531B126762}">
      <dgm:prSet/>
      <dgm:spPr/>
      <dgm:t>
        <a:bodyPr/>
        <a:lstStyle/>
        <a:p>
          <a:r>
            <a:rPr lang="cs-CZ" dirty="0"/>
            <a:t>Školení na míru</a:t>
          </a:r>
          <a:endParaRPr lang="en-US" dirty="0"/>
        </a:p>
      </dgm:t>
    </dgm:pt>
    <dgm:pt modelId="{236F64A8-BBA1-4459-8C6A-B41218011674}" type="parTrans" cxnId="{8B3E9A09-2BD8-4927-8410-883B5EA4AEEA}">
      <dgm:prSet/>
      <dgm:spPr/>
      <dgm:t>
        <a:bodyPr/>
        <a:lstStyle/>
        <a:p>
          <a:endParaRPr lang="en-US"/>
        </a:p>
      </dgm:t>
    </dgm:pt>
    <dgm:pt modelId="{0332F078-A07D-4D63-BD8D-49878D63E8C9}" type="sibTrans" cxnId="{8B3E9A09-2BD8-4927-8410-883B5EA4AEEA}">
      <dgm:prSet/>
      <dgm:spPr/>
      <dgm:t>
        <a:bodyPr/>
        <a:lstStyle/>
        <a:p>
          <a:endParaRPr lang="en-US"/>
        </a:p>
      </dgm:t>
    </dgm:pt>
    <dgm:pt modelId="{0E3760B9-7D90-4D58-AE85-B2AA3C671EF9}">
      <dgm:prSet/>
      <dgm:spPr>
        <a:solidFill>
          <a:schemeClr val="accent4"/>
        </a:solidFill>
      </dgm:spPr>
      <dgm:t>
        <a:bodyPr/>
        <a:lstStyle/>
        <a:p>
          <a:r>
            <a:rPr lang="cs-CZ" dirty="0"/>
            <a:t>Audit samostatné působnosti obce</a:t>
          </a:r>
          <a:endParaRPr lang="en-US" dirty="0"/>
        </a:p>
      </dgm:t>
    </dgm:pt>
    <dgm:pt modelId="{077FCFD6-D814-4E5E-A6F2-571DE59600B0}" type="parTrans" cxnId="{A918F415-C480-4DFE-B2A5-D9697D4E02E2}">
      <dgm:prSet/>
      <dgm:spPr/>
      <dgm:t>
        <a:bodyPr/>
        <a:lstStyle/>
        <a:p>
          <a:endParaRPr lang="en-US"/>
        </a:p>
      </dgm:t>
    </dgm:pt>
    <dgm:pt modelId="{CA7EEEA7-29DA-446C-A5DC-48D191346DCA}" type="sibTrans" cxnId="{A918F415-C480-4DFE-B2A5-D9697D4E02E2}">
      <dgm:prSet/>
      <dgm:spPr/>
      <dgm:t>
        <a:bodyPr/>
        <a:lstStyle/>
        <a:p>
          <a:endParaRPr lang="en-US"/>
        </a:p>
      </dgm:t>
    </dgm:pt>
    <dgm:pt modelId="{55BCE2B9-3C1D-4FA9-A2F4-5F820A634C84}">
      <dgm:prSet/>
      <dgm:spPr/>
      <dgm:t>
        <a:bodyPr/>
        <a:lstStyle/>
        <a:p>
          <a:r>
            <a:rPr lang="cs-CZ" dirty="0"/>
            <a:t>Audit zasedání, zápisů, usnesení</a:t>
          </a:r>
          <a:endParaRPr lang="en-US" dirty="0"/>
        </a:p>
      </dgm:t>
    </dgm:pt>
    <dgm:pt modelId="{815B30EC-D545-4687-882E-25ED8AFDC416}" type="parTrans" cxnId="{E2CA1BA5-6937-4496-8B37-D905979A826E}">
      <dgm:prSet/>
      <dgm:spPr/>
      <dgm:t>
        <a:bodyPr/>
        <a:lstStyle/>
        <a:p>
          <a:endParaRPr lang="cs-CZ"/>
        </a:p>
      </dgm:t>
    </dgm:pt>
    <dgm:pt modelId="{D75FA45A-6A34-437F-B555-9398B3ED27B6}" type="sibTrans" cxnId="{E2CA1BA5-6937-4496-8B37-D905979A826E}">
      <dgm:prSet/>
      <dgm:spPr/>
      <dgm:t>
        <a:bodyPr/>
        <a:lstStyle/>
        <a:p>
          <a:endParaRPr lang="cs-CZ"/>
        </a:p>
      </dgm:t>
    </dgm:pt>
    <dgm:pt modelId="{DE859B1C-4C7E-4B95-8E6D-CA1C93B9823A}">
      <dgm:prSet/>
      <dgm:spPr>
        <a:solidFill>
          <a:schemeClr val="accent5">
            <a:lumMod val="60000"/>
            <a:lumOff val="40000"/>
          </a:schemeClr>
        </a:solidFill>
      </dgm:spPr>
      <dgm:t>
        <a:bodyPr/>
        <a:lstStyle/>
        <a:p>
          <a:r>
            <a:rPr lang="cs-CZ" dirty="0"/>
            <a:t>Audit úřední desky a povinných informací na webu</a:t>
          </a:r>
        </a:p>
      </dgm:t>
    </dgm:pt>
    <dgm:pt modelId="{E6B61C8A-49C5-4411-8483-A434390221EA}" type="parTrans" cxnId="{1E096D5D-9354-4A4E-ACD5-B549E55F8955}">
      <dgm:prSet/>
      <dgm:spPr/>
      <dgm:t>
        <a:bodyPr/>
        <a:lstStyle/>
        <a:p>
          <a:endParaRPr lang="cs-CZ"/>
        </a:p>
      </dgm:t>
    </dgm:pt>
    <dgm:pt modelId="{21452D3E-4184-4CE7-AAF2-287373744A6A}" type="sibTrans" cxnId="{1E096D5D-9354-4A4E-ACD5-B549E55F8955}">
      <dgm:prSet/>
      <dgm:spPr/>
      <dgm:t>
        <a:bodyPr/>
        <a:lstStyle/>
        <a:p>
          <a:endParaRPr lang="cs-CZ"/>
        </a:p>
      </dgm:t>
    </dgm:pt>
    <dgm:pt modelId="{F8E89F66-198E-49F2-8FA0-73A441DAF0BE}" type="pres">
      <dgm:prSet presAssocID="{CD918C5F-CDD9-4F62-BC43-030DB61705BD}" presName="linear" presStyleCnt="0">
        <dgm:presLayoutVars>
          <dgm:animLvl val="lvl"/>
          <dgm:resizeHandles val="exact"/>
        </dgm:presLayoutVars>
      </dgm:prSet>
      <dgm:spPr/>
    </dgm:pt>
    <dgm:pt modelId="{31B329AF-0BCA-4F49-93CF-7FEE2719E6CD}" type="pres">
      <dgm:prSet presAssocID="{33434F50-8521-416F-A89E-D1B3144281C4}" presName="parentText" presStyleLbl="node1" presStyleIdx="0" presStyleCnt="5" custLinFactY="100000" custLinFactNeighborY="109314">
        <dgm:presLayoutVars>
          <dgm:chMax val="0"/>
          <dgm:bulletEnabled val="1"/>
        </dgm:presLayoutVars>
      </dgm:prSet>
      <dgm:spPr/>
    </dgm:pt>
    <dgm:pt modelId="{2D0C603F-07CF-491F-97D9-D8159B783F89}" type="pres">
      <dgm:prSet presAssocID="{EB9780C6-D800-4380-A53E-369D4FE86485}" presName="spacer" presStyleCnt="0"/>
      <dgm:spPr/>
    </dgm:pt>
    <dgm:pt modelId="{0571B195-E956-435E-97EE-B8ABAEF329A9}" type="pres">
      <dgm:prSet presAssocID="{B7E70A43-DB10-4F11-A7C8-8C531B126762}" presName="parentText" presStyleLbl="node1" presStyleIdx="1" presStyleCnt="5" custLinFactY="-100000" custLinFactNeighborX="-88" custLinFactNeighborY="-179637">
        <dgm:presLayoutVars>
          <dgm:chMax val="0"/>
          <dgm:bulletEnabled val="1"/>
        </dgm:presLayoutVars>
      </dgm:prSet>
      <dgm:spPr/>
    </dgm:pt>
    <dgm:pt modelId="{460A1C7E-299F-4457-AEC4-A6A1B206185B}" type="pres">
      <dgm:prSet presAssocID="{0332F078-A07D-4D63-BD8D-49878D63E8C9}" presName="spacer" presStyleCnt="0"/>
      <dgm:spPr/>
    </dgm:pt>
    <dgm:pt modelId="{3EE44CA1-9B81-4A91-B719-8F0B6B1B8316}" type="pres">
      <dgm:prSet presAssocID="{0E3760B9-7D90-4D58-AE85-B2AA3C671EF9}" presName="parentText" presStyleLbl="node1" presStyleIdx="2" presStyleCnt="5" custLinFactNeighborX="-88" custLinFactNeighborY="39392">
        <dgm:presLayoutVars>
          <dgm:chMax val="0"/>
          <dgm:bulletEnabled val="1"/>
        </dgm:presLayoutVars>
      </dgm:prSet>
      <dgm:spPr/>
    </dgm:pt>
    <dgm:pt modelId="{613AA21B-B204-48ED-B387-94F93F2F1D59}" type="pres">
      <dgm:prSet presAssocID="{CA7EEEA7-29DA-446C-A5DC-48D191346DCA}" presName="spacer" presStyleCnt="0"/>
      <dgm:spPr/>
    </dgm:pt>
    <dgm:pt modelId="{290873E2-CB75-48E1-81C8-485559931E6B}" type="pres">
      <dgm:prSet presAssocID="{55BCE2B9-3C1D-4FA9-A2F4-5F820A634C84}" presName="parentText" presStyleLbl="node1" presStyleIdx="3" presStyleCnt="5" custLinFactNeighborX="-88" custLinFactNeighborY="15641">
        <dgm:presLayoutVars>
          <dgm:chMax val="0"/>
          <dgm:bulletEnabled val="1"/>
        </dgm:presLayoutVars>
      </dgm:prSet>
      <dgm:spPr/>
    </dgm:pt>
    <dgm:pt modelId="{D41C1C34-FADE-44B2-B0C4-398998E8768B}" type="pres">
      <dgm:prSet presAssocID="{D75FA45A-6A34-437F-B555-9398B3ED27B6}" presName="spacer" presStyleCnt="0"/>
      <dgm:spPr/>
    </dgm:pt>
    <dgm:pt modelId="{8A0A4EDA-69F7-4CD7-93EE-6C5FA240CEC8}" type="pres">
      <dgm:prSet presAssocID="{DE859B1C-4C7E-4B95-8E6D-CA1C93B9823A}" presName="parentText" presStyleLbl="node1" presStyleIdx="4" presStyleCnt="5">
        <dgm:presLayoutVars>
          <dgm:chMax val="0"/>
          <dgm:bulletEnabled val="1"/>
        </dgm:presLayoutVars>
      </dgm:prSet>
      <dgm:spPr/>
    </dgm:pt>
  </dgm:ptLst>
  <dgm:cxnLst>
    <dgm:cxn modelId="{BEF23E01-5534-47B8-94C8-520C6BC8C1FE}" type="presOf" srcId="{33434F50-8521-416F-A89E-D1B3144281C4}" destId="{31B329AF-0BCA-4F49-93CF-7FEE2719E6CD}" srcOrd="0" destOrd="0" presId="urn:microsoft.com/office/officeart/2005/8/layout/vList2"/>
    <dgm:cxn modelId="{8B3E9A09-2BD8-4927-8410-883B5EA4AEEA}" srcId="{CD918C5F-CDD9-4F62-BC43-030DB61705BD}" destId="{B7E70A43-DB10-4F11-A7C8-8C531B126762}" srcOrd="1" destOrd="0" parTransId="{236F64A8-BBA1-4459-8C6A-B41218011674}" sibTransId="{0332F078-A07D-4D63-BD8D-49878D63E8C9}"/>
    <dgm:cxn modelId="{A918F415-C480-4DFE-B2A5-D9697D4E02E2}" srcId="{CD918C5F-CDD9-4F62-BC43-030DB61705BD}" destId="{0E3760B9-7D90-4D58-AE85-B2AA3C671EF9}" srcOrd="2" destOrd="0" parTransId="{077FCFD6-D814-4E5E-A6F2-571DE59600B0}" sibTransId="{CA7EEEA7-29DA-446C-A5DC-48D191346DCA}"/>
    <dgm:cxn modelId="{1E096D5D-9354-4A4E-ACD5-B549E55F8955}" srcId="{CD918C5F-CDD9-4F62-BC43-030DB61705BD}" destId="{DE859B1C-4C7E-4B95-8E6D-CA1C93B9823A}" srcOrd="4" destOrd="0" parTransId="{E6B61C8A-49C5-4411-8483-A434390221EA}" sibTransId="{21452D3E-4184-4CE7-AAF2-287373744A6A}"/>
    <dgm:cxn modelId="{79A27F6B-8136-4A7B-8F58-4986DB659BB6}" srcId="{CD918C5F-CDD9-4F62-BC43-030DB61705BD}" destId="{33434F50-8521-416F-A89E-D1B3144281C4}" srcOrd="0" destOrd="0" parTransId="{FD8E0A02-A509-421F-8CC6-EF580D1CEBBC}" sibTransId="{EB9780C6-D800-4380-A53E-369D4FE86485}"/>
    <dgm:cxn modelId="{A3CA039E-0862-412D-9B62-6ADC008E6BA6}" type="presOf" srcId="{55BCE2B9-3C1D-4FA9-A2F4-5F820A634C84}" destId="{290873E2-CB75-48E1-81C8-485559931E6B}" srcOrd="0" destOrd="0" presId="urn:microsoft.com/office/officeart/2005/8/layout/vList2"/>
    <dgm:cxn modelId="{E2CA1BA5-6937-4496-8B37-D905979A826E}" srcId="{CD918C5F-CDD9-4F62-BC43-030DB61705BD}" destId="{55BCE2B9-3C1D-4FA9-A2F4-5F820A634C84}" srcOrd="3" destOrd="0" parTransId="{815B30EC-D545-4687-882E-25ED8AFDC416}" sibTransId="{D75FA45A-6A34-437F-B555-9398B3ED27B6}"/>
    <dgm:cxn modelId="{772FF9B0-5403-49F6-908D-A8A48F63BF30}" type="presOf" srcId="{0E3760B9-7D90-4D58-AE85-B2AA3C671EF9}" destId="{3EE44CA1-9B81-4A91-B719-8F0B6B1B8316}" srcOrd="0" destOrd="0" presId="urn:microsoft.com/office/officeart/2005/8/layout/vList2"/>
    <dgm:cxn modelId="{B948A2B1-22B7-424D-A2BB-5A5BC32AFBC2}" type="presOf" srcId="{B7E70A43-DB10-4F11-A7C8-8C531B126762}" destId="{0571B195-E956-435E-97EE-B8ABAEF329A9}" srcOrd="0" destOrd="0" presId="urn:microsoft.com/office/officeart/2005/8/layout/vList2"/>
    <dgm:cxn modelId="{674B35C3-0D7F-4217-A5B5-290AB3D6D5B4}" type="presOf" srcId="{CD918C5F-CDD9-4F62-BC43-030DB61705BD}" destId="{F8E89F66-198E-49F2-8FA0-73A441DAF0BE}" srcOrd="0" destOrd="0" presId="urn:microsoft.com/office/officeart/2005/8/layout/vList2"/>
    <dgm:cxn modelId="{90780EC5-F631-4B70-8B54-F88A6D6A0136}" type="presOf" srcId="{DE859B1C-4C7E-4B95-8E6D-CA1C93B9823A}" destId="{8A0A4EDA-69F7-4CD7-93EE-6C5FA240CEC8}" srcOrd="0" destOrd="0" presId="urn:microsoft.com/office/officeart/2005/8/layout/vList2"/>
    <dgm:cxn modelId="{F3A83E3E-8730-4549-B5DE-780D835DE617}" type="presParOf" srcId="{F8E89F66-198E-49F2-8FA0-73A441DAF0BE}" destId="{31B329AF-0BCA-4F49-93CF-7FEE2719E6CD}" srcOrd="0" destOrd="0" presId="urn:microsoft.com/office/officeart/2005/8/layout/vList2"/>
    <dgm:cxn modelId="{27649456-478D-454C-BA3D-52752469184E}" type="presParOf" srcId="{F8E89F66-198E-49F2-8FA0-73A441DAF0BE}" destId="{2D0C603F-07CF-491F-97D9-D8159B783F89}" srcOrd="1" destOrd="0" presId="urn:microsoft.com/office/officeart/2005/8/layout/vList2"/>
    <dgm:cxn modelId="{1F321AF8-3275-4B78-A2F2-9D6A2D67C541}" type="presParOf" srcId="{F8E89F66-198E-49F2-8FA0-73A441DAF0BE}" destId="{0571B195-E956-435E-97EE-B8ABAEF329A9}" srcOrd="2" destOrd="0" presId="urn:microsoft.com/office/officeart/2005/8/layout/vList2"/>
    <dgm:cxn modelId="{09AA564D-624F-4469-9981-3B5DF0C3DA33}" type="presParOf" srcId="{F8E89F66-198E-49F2-8FA0-73A441DAF0BE}" destId="{460A1C7E-299F-4457-AEC4-A6A1B206185B}" srcOrd="3" destOrd="0" presId="urn:microsoft.com/office/officeart/2005/8/layout/vList2"/>
    <dgm:cxn modelId="{AAA80861-CA94-488B-AD71-45A1AF653A5C}" type="presParOf" srcId="{F8E89F66-198E-49F2-8FA0-73A441DAF0BE}" destId="{3EE44CA1-9B81-4A91-B719-8F0B6B1B8316}" srcOrd="4" destOrd="0" presId="urn:microsoft.com/office/officeart/2005/8/layout/vList2"/>
    <dgm:cxn modelId="{4C43788A-657C-4EF2-8FCD-6E183463F5E4}" type="presParOf" srcId="{F8E89F66-198E-49F2-8FA0-73A441DAF0BE}" destId="{613AA21B-B204-48ED-B387-94F93F2F1D59}" srcOrd="5" destOrd="0" presId="urn:microsoft.com/office/officeart/2005/8/layout/vList2"/>
    <dgm:cxn modelId="{9B92B565-A26D-4E9E-84F5-B369C64A6AB8}" type="presParOf" srcId="{F8E89F66-198E-49F2-8FA0-73A441DAF0BE}" destId="{290873E2-CB75-48E1-81C8-485559931E6B}" srcOrd="6" destOrd="0" presId="urn:microsoft.com/office/officeart/2005/8/layout/vList2"/>
    <dgm:cxn modelId="{C1AD3044-6C27-44B9-97F0-28B815389B1C}" type="presParOf" srcId="{F8E89F66-198E-49F2-8FA0-73A441DAF0BE}" destId="{D41C1C34-FADE-44B2-B0C4-398998E8768B}" srcOrd="7" destOrd="0" presId="urn:microsoft.com/office/officeart/2005/8/layout/vList2"/>
    <dgm:cxn modelId="{B9D6F151-2A1E-4DC6-B862-BF8275904757}" type="presParOf" srcId="{F8E89F66-198E-49F2-8FA0-73A441DAF0BE}" destId="{8A0A4EDA-69F7-4CD7-93EE-6C5FA240CEC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18C5F-CDD9-4F62-BC43-030DB61705B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7E70A43-DB10-4F11-A7C8-8C531B12676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cs-CZ" dirty="0"/>
            <a:t>Systém pro nové povinnosti související s ochranou oznamovatelů (</a:t>
          </a:r>
          <a:r>
            <a:rPr lang="cs-CZ" dirty="0" err="1"/>
            <a:t>whistleblowing</a:t>
          </a:r>
          <a:r>
            <a:rPr lang="cs-CZ" dirty="0"/>
            <a:t>)  - zákon od 8/2023 + výkon agendy tzv. </a:t>
          </a:r>
          <a:r>
            <a:rPr lang="cs-CZ" i="1" dirty="0"/>
            <a:t>Příslušné osoby </a:t>
          </a:r>
          <a:r>
            <a:rPr lang="cs-CZ" dirty="0"/>
            <a:t>podle zákona o ochraně oznamovatelů.</a:t>
          </a:r>
          <a:endParaRPr lang="en-US" dirty="0"/>
        </a:p>
        <a:p>
          <a:pPr marL="0" lvl="0" defTabSz="1422400">
            <a:lnSpc>
              <a:spcPct val="90000"/>
            </a:lnSpc>
            <a:spcBef>
              <a:spcPct val="0"/>
            </a:spcBef>
            <a:spcAft>
              <a:spcPct val="35000"/>
            </a:spcAft>
            <a:buNone/>
          </a:pPr>
          <a:endParaRPr lang="en-US" dirty="0"/>
        </a:p>
      </dgm:t>
    </dgm:pt>
    <dgm:pt modelId="{236F64A8-BBA1-4459-8C6A-B41218011674}" type="parTrans" cxnId="{8B3E9A09-2BD8-4927-8410-883B5EA4AEEA}">
      <dgm:prSet/>
      <dgm:spPr/>
      <dgm:t>
        <a:bodyPr/>
        <a:lstStyle/>
        <a:p>
          <a:endParaRPr lang="en-US"/>
        </a:p>
      </dgm:t>
    </dgm:pt>
    <dgm:pt modelId="{0332F078-A07D-4D63-BD8D-49878D63E8C9}" type="sibTrans" cxnId="{8B3E9A09-2BD8-4927-8410-883B5EA4AEEA}">
      <dgm:prSet/>
      <dgm:spPr/>
      <dgm:t>
        <a:bodyPr/>
        <a:lstStyle/>
        <a:p>
          <a:endParaRPr lang="en-US"/>
        </a:p>
      </dgm:t>
    </dgm:pt>
    <dgm:pt modelId="{0E3760B9-7D90-4D58-AE85-B2AA3C671EF9}">
      <dgm:prSet custT="1"/>
      <dgm:spPr/>
      <dgm:t>
        <a:bodyPr/>
        <a:lstStyle/>
        <a:p>
          <a:r>
            <a:rPr lang="cs-CZ" sz="3200" dirty="0"/>
            <a:t>GDPR – poradenství, služby pověřence, audity stavu </a:t>
          </a:r>
        </a:p>
      </dgm:t>
    </dgm:pt>
    <dgm:pt modelId="{077FCFD6-D814-4E5E-A6F2-571DE59600B0}" type="parTrans" cxnId="{A918F415-C480-4DFE-B2A5-D9697D4E02E2}">
      <dgm:prSet/>
      <dgm:spPr/>
      <dgm:t>
        <a:bodyPr/>
        <a:lstStyle/>
        <a:p>
          <a:endParaRPr lang="en-US"/>
        </a:p>
      </dgm:t>
    </dgm:pt>
    <dgm:pt modelId="{CA7EEEA7-29DA-446C-A5DC-48D191346DCA}" type="sibTrans" cxnId="{A918F415-C480-4DFE-B2A5-D9697D4E02E2}">
      <dgm:prSet/>
      <dgm:spPr/>
      <dgm:t>
        <a:bodyPr/>
        <a:lstStyle/>
        <a:p>
          <a:endParaRPr lang="en-US"/>
        </a:p>
      </dgm:t>
    </dgm:pt>
    <dgm:pt modelId="{F8E89F66-198E-49F2-8FA0-73A441DAF0BE}" type="pres">
      <dgm:prSet presAssocID="{CD918C5F-CDD9-4F62-BC43-030DB61705BD}" presName="linear" presStyleCnt="0">
        <dgm:presLayoutVars>
          <dgm:animLvl val="lvl"/>
          <dgm:resizeHandles val="exact"/>
        </dgm:presLayoutVars>
      </dgm:prSet>
      <dgm:spPr/>
    </dgm:pt>
    <dgm:pt modelId="{0571B195-E956-435E-97EE-B8ABAEF329A9}" type="pres">
      <dgm:prSet presAssocID="{B7E70A43-DB10-4F11-A7C8-8C531B126762}" presName="parentText" presStyleLbl="node1" presStyleIdx="0" presStyleCnt="2">
        <dgm:presLayoutVars>
          <dgm:chMax val="0"/>
          <dgm:bulletEnabled val="1"/>
        </dgm:presLayoutVars>
      </dgm:prSet>
      <dgm:spPr/>
    </dgm:pt>
    <dgm:pt modelId="{460A1C7E-299F-4457-AEC4-A6A1B206185B}" type="pres">
      <dgm:prSet presAssocID="{0332F078-A07D-4D63-BD8D-49878D63E8C9}" presName="spacer" presStyleCnt="0"/>
      <dgm:spPr/>
    </dgm:pt>
    <dgm:pt modelId="{3EE44CA1-9B81-4A91-B719-8F0B6B1B8316}" type="pres">
      <dgm:prSet presAssocID="{0E3760B9-7D90-4D58-AE85-B2AA3C671EF9}" presName="parentText" presStyleLbl="node1" presStyleIdx="1" presStyleCnt="2">
        <dgm:presLayoutVars>
          <dgm:chMax val="0"/>
          <dgm:bulletEnabled val="1"/>
        </dgm:presLayoutVars>
      </dgm:prSet>
      <dgm:spPr/>
    </dgm:pt>
  </dgm:ptLst>
  <dgm:cxnLst>
    <dgm:cxn modelId="{8B3E9A09-2BD8-4927-8410-883B5EA4AEEA}" srcId="{CD918C5F-CDD9-4F62-BC43-030DB61705BD}" destId="{B7E70A43-DB10-4F11-A7C8-8C531B126762}" srcOrd="0" destOrd="0" parTransId="{236F64A8-BBA1-4459-8C6A-B41218011674}" sibTransId="{0332F078-A07D-4D63-BD8D-49878D63E8C9}"/>
    <dgm:cxn modelId="{A918F415-C480-4DFE-B2A5-D9697D4E02E2}" srcId="{CD918C5F-CDD9-4F62-BC43-030DB61705BD}" destId="{0E3760B9-7D90-4D58-AE85-B2AA3C671EF9}" srcOrd="1" destOrd="0" parTransId="{077FCFD6-D814-4E5E-A6F2-571DE59600B0}" sibTransId="{CA7EEEA7-29DA-446C-A5DC-48D191346DCA}"/>
    <dgm:cxn modelId="{772FF9B0-5403-49F6-908D-A8A48F63BF30}" type="presOf" srcId="{0E3760B9-7D90-4D58-AE85-B2AA3C671EF9}" destId="{3EE44CA1-9B81-4A91-B719-8F0B6B1B8316}" srcOrd="0" destOrd="0" presId="urn:microsoft.com/office/officeart/2005/8/layout/vList2"/>
    <dgm:cxn modelId="{B948A2B1-22B7-424D-A2BB-5A5BC32AFBC2}" type="presOf" srcId="{B7E70A43-DB10-4F11-A7C8-8C531B126762}" destId="{0571B195-E956-435E-97EE-B8ABAEF329A9}" srcOrd="0" destOrd="0" presId="urn:microsoft.com/office/officeart/2005/8/layout/vList2"/>
    <dgm:cxn modelId="{674B35C3-0D7F-4217-A5B5-290AB3D6D5B4}" type="presOf" srcId="{CD918C5F-CDD9-4F62-BC43-030DB61705BD}" destId="{F8E89F66-198E-49F2-8FA0-73A441DAF0BE}" srcOrd="0" destOrd="0" presId="urn:microsoft.com/office/officeart/2005/8/layout/vList2"/>
    <dgm:cxn modelId="{1F321AF8-3275-4B78-A2F2-9D6A2D67C541}" type="presParOf" srcId="{F8E89F66-198E-49F2-8FA0-73A441DAF0BE}" destId="{0571B195-E956-435E-97EE-B8ABAEF329A9}" srcOrd="0" destOrd="0" presId="urn:microsoft.com/office/officeart/2005/8/layout/vList2"/>
    <dgm:cxn modelId="{09AA564D-624F-4469-9981-3B5DF0C3DA33}" type="presParOf" srcId="{F8E89F66-198E-49F2-8FA0-73A441DAF0BE}" destId="{460A1C7E-299F-4457-AEC4-A6A1B206185B}" srcOrd="1" destOrd="0" presId="urn:microsoft.com/office/officeart/2005/8/layout/vList2"/>
    <dgm:cxn modelId="{AAA80861-CA94-488B-AD71-45A1AF653A5C}" type="presParOf" srcId="{F8E89F66-198E-49F2-8FA0-73A441DAF0BE}" destId="{3EE44CA1-9B81-4A91-B719-8F0B6B1B831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18C5F-CDD9-4F62-BC43-030DB61705B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3434F50-8521-416F-A89E-D1B3144281C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cs-CZ" dirty="0"/>
            <a:t>Pomoc starostům a tajemníkům</a:t>
          </a:r>
        </a:p>
        <a:p>
          <a:pPr marL="0" marR="0" lvl="0" indent="0" defTabSz="914400" eaLnBrk="1" fontAlgn="auto" latinLnBrk="0" hangingPunct="1">
            <a:lnSpc>
              <a:spcPct val="100000"/>
            </a:lnSpc>
            <a:spcBef>
              <a:spcPts val="0"/>
            </a:spcBef>
            <a:spcAft>
              <a:spcPts val="0"/>
            </a:spcAft>
            <a:buClrTx/>
            <a:buSzTx/>
            <a:buFontTx/>
            <a:buNone/>
            <a:tabLst/>
            <a:defRPr/>
          </a:pPr>
          <a:r>
            <a:rPr lang="cs-CZ" dirty="0"/>
            <a:t>Běžné dotazy, ale i  - Problémoví občané, problémová opozice</a:t>
          </a:r>
          <a:endParaRPr lang="en-US" dirty="0"/>
        </a:p>
        <a:p>
          <a:pPr marL="0" lvl="0" defTabSz="933450">
            <a:lnSpc>
              <a:spcPct val="90000"/>
            </a:lnSpc>
            <a:spcBef>
              <a:spcPct val="0"/>
            </a:spcBef>
            <a:spcAft>
              <a:spcPct val="35000"/>
            </a:spcAft>
            <a:buNone/>
          </a:pPr>
          <a:endParaRPr lang="cs-CZ" dirty="0"/>
        </a:p>
      </dgm:t>
    </dgm:pt>
    <dgm:pt modelId="{FD8E0A02-A509-421F-8CC6-EF580D1CEBBC}" type="parTrans" cxnId="{79A27F6B-8136-4A7B-8F58-4986DB659BB6}">
      <dgm:prSet/>
      <dgm:spPr/>
      <dgm:t>
        <a:bodyPr/>
        <a:lstStyle/>
        <a:p>
          <a:endParaRPr lang="en-US"/>
        </a:p>
      </dgm:t>
    </dgm:pt>
    <dgm:pt modelId="{EB9780C6-D800-4380-A53E-369D4FE86485}" type="sibTrans" cxnId="{79A27F6B-8136-4A7B-8F58-4986DB659BB6}">
      <dgm:prSet/>
      <dgm:spPr/>
      <dgm:t>
        <a:bodyPr/>
        <a:lstStyle/>
        <a:p>
          <a:endParaRPr lang="en-US"/>
        </a:p>
      </dgm:t>
    </dgm:pt>
    <dgm:pt modelId="{B7E70A43-DB10-4F11-A7C8-8C531B126762}">
      <dgm:prSet/>
      <dgm:spPr/>
      <dgm:t>
        <a:bodyPr/>
        <a:lstStyle/>
        <a:p>
          <a:r>
            <a:rPr lang="cs-CZ" dirty="0"/>
            <a:t>Komplikace se záměry, úřední deskou, interními předpisy obce</a:t>
          </a:r>
        </a:p>
        <a:p>
          <a:r>
            <a:rPr lang="cs-CZ" dirty="0"/>
            <a:t>VIP  - možnost zavolat i během zasedání</a:t>
          </a:r>
          <a:endParaRPr lang="en-US" dirty="0"/>
        </a:p>
      </dgm:t>
    </dgm:pt>
    <dgm:pt modelId="{236F64A8-BBA1-4459-8C6A-B41218011674}" type="parTrans" cxnId="{8B3E9A09-2BD8-4927-8410-883B5EA4AEEA}">
      <dgm:prSet/>
      <dgm:spPr/>
      <dgm:t>
        <a:bodyPr/>
        <a:lstStyle/>
        <a:p>
          <a:endParaRPr lang="en-US"/>
        </a:p>
      </dgm:t>
    </dgm:pt>
    <dgm:pt modelId="{0332F078-A07D-4D63-BD8D-49878D63E8C9}" type="sibTrans" cxnId="{8B3E9A09-2BD8-4927-8410-883B5EA4AEEA}">
      <dgm:prSet/>
      <dgm:spPr/>
      <dgm:t>
        <a:bodyPr/>
        <a:lstStyle/>
        <a:p>
          <a:endParaRPr lang="en-US"/>
        </a:p>
      </dgm:t>
    </dgm:pt>
    <dgm:pt modelId="{0E3760B9-7D90-4D58-AE85-B2AA3C671EF9}">
      <dgm:prSet/>
      <dgm:spPr>
        <a:solidFill>
          <a:schemeClr val="accent3"/>
        </a:solidFill>
      </dgm:spPr>
      <dgm:t>
        <a:bodyPr/>
        <a:lstStyle/>
        <a:p>
          <a:r>
            <a:rPr lang="cs-CZ" dirty="0"/>
            <a:t>Kontrola stavu obce, když hrozí kontrola nebo vznikne problém</a:t>
          </a:r>
          <a:endParaRPr lang="en-US" dirty="0"/>
        </a:p>
      </dgm:t>
    </dgm:pt>
    <dgm:pt modelId="{077FCFD6-D814-4E5E-A6F2-571DE59600B0}" type="parTrans" cxnId="{A918F415-C480-4DFE-B2A5-D9697D4E02E2}">
      <dgm:prSet/>
      <dgm:spPr/>
      <dgm:t>
        <a:bodyPr/>
        <a:lstStyle/>
        <a:p>
          <a:endParaRPr lang="en-US"/>
        </a:p>
      </dgm:t>
    </dgm:pt>
    <dgm:pt modelId="{CA7EEEA7-29DA-446C-A5DC-48D191346DCA}" type="sibTrans" cxnId="{A918F415-C480-4DFE-B2A5-D9697D4E02E2}">
      <dgm:prSet/>
      <dgm:spPr/>
      <dgm:t>
        <a:bodyPr/>
        <a:lstStyle/>
        <a:p>
          <a:endParaRPr lang="en-US"/>
        </a:p>
      </dgm:t>
    </dgm:pt>
    <dgm:pt modelId="{214CC842-407E-43C2-BD4A-FF3F2EAD68E5}">
      <dgm:prSet/>
      <dgm:spPr>
        <a:solidFill>
          <a:srgbClr val="FF0000"/>
        </a:solidFill>
      </dgm:spPr>
      <dgm:t>
        <a:bodyPr/>
        <a:lstStyle/>
        <a:p>
          <a:r>
            <a:rPr lang="cs-CZ" dirty="0"/>
            <a:t>Komplikovaný žadatel, problém s krajem        </a:t>
          </a:r>
        </a:p>
        <a:p>
          <a:r>
            <a:rPr lang="cs-CZ" dirty="0"/>
            <a:t>SOS 1O6  www.SOS106.cz</a:t>
          </a:r>
          <a:endParaRPr lang="en-US" dirty="0"/>
        </a:p>
      </dgm:t>
    </dgm:pt>
    <dgm:pt modelId="{0C63B21B-3271-46A9-9C0E-3B46F1D8EB87}" type="parTrans" cxnId="{65A137A4-4216-4799-9428-51BB131CC474}">
      <dgm:prSet/>
      <dgm:spPr/>
      <dgm:t>
        <a:bodyPr/>
        <a:lstStyle/>
        <a:p>
          <a:endParaRPr lang="cs-CZ"/>
        </a:p>
      </dgm:t>
    </dgm:pt>
    <dgm:pt modelId="{18C89EBF-5EC5-4684-9113-9A263BC668DB}" type="sibTrans" cxnId="{65A137A4-4216-4799-9428-51BB131CC474}">
      <dgm:prSet/>
      <dgm:spPr/>
      <dgm:t>
        <a:bodyPr/>
        <a:lstStyle/>
        <a:p>
          <a:endParaRPr lang="cs-CZ"/>
        </a:p>
      </dgm:t>
    </dgm:pt>
    <dgm:pt modelId="{55BCE2B9-3C1D-4FA9-A2F4-5F820A634C84}">
      <dgm:prSet/>
      <dgm:spPr>
        <a:solidFill>
          <a:schemeClr val="accent4"/>
        </a:solidFill>
      </dgm:spPr>
      <dgm:t>
        <a:bodyPr/>
        <a:lstStyle/>
        <a:p>
          <a:r>
            <a:rPr lang="cs-CZ" dirty="0"/>
            <a:t>Velké problémy – aktivisté, referendum, snahy paralyzovat úřady, pokusy rozložit zasedání nebo celé zastupitelstvo/radu</a:t>
          </a:r>
          <a:endParaRPr lang="en-US" dirty="0"/>
        </a:p>
      </dgm:t>
    </dgm:pt>
    <dgm:pt modelId="{815B30EC-D545-4687-882E-25ED8AFDC416}" type="parTrans" cxnId="{E2CA1BA5-6937-4496-8B37-D905979A826E}">
      <dgm:prSet/>
      <dgm:spPr/>
      <dgm:t>
        <a:bodyPr/>
        <a:lstStyle/>
        <a:p>
          <a:endParaRPr lang="cs-CZ"/>
        </a:p>
      </dgm:t>
    </dgm:pt>
    <dgm:pt modelId="{D75FA45A-6A34-437F-B555-9398B3ED27B6}" type="sibTrans" cxnId="{E2CA1BA5-6937-4496-8B37-D905979A826E}">
      <dgm:prSet/>
      <dgm:spPr/>
      <dgm:t>
        <a:bodyPr/>
        <a:lstStyle/>
        <a:p>
          <a:endParaRPr lang="cs-CZ"/>
        </a:p>
      </dgm:t>
    </dgm:pt>
    <dgm:pt modelId="{F8E89F66-198E-49F2-8FA0-73A441DAF0BE}" type="pres">
      <dgm:prSet presAssocID="{CD918C5F-CDD9-4F62-BC43-030DB61705BD}" presName="linear" presStyleCnt="0">
        <dgm:presLayoutVars>
          <dgm:animLvl val="lvl"/>
          <dgm:resizeHandles val="exact"/>
        </dgm:presLayoutVars>
      </dgm:prSet>
      <dgm:spPr/>
    </dgm:pt>
    <dgm:pt modelId="{31B329AF-0BCA-4F49-93CF-7FEE2719E6CD}" type="pres">
      <dgm:prSet presAssocID="{33434F50-8521-416F-A89E-D1B3144281C4}" presName="parentText" presStyleLbl="node1" presStyleIdx="0" presStyleCnt="5" custLinFactNeighborX="-88" custLinFactNeighborY="-21597">
        <dgm:presLayoutVars>
          <dgm:chMax val="0"/>
          <dgm:bulletEnabled val="1"/>
        </dgm:presLayoutVars>
      </dgm:prSet>
      <dgm:spPr/>
    </dgm:pt>
    <dgm:pt modelId="{2D0C603F-07CF-491F-97D9-D8159B783F89}" type="pres">
      <dgm:prSet presAssocID="{EB9780C6-D800-4380-A53E-369D4FE86485}" presName="spacer" presStyleCnt="0"/>
      <dgm:spPr/>
    </dgm:pt>
    <dgm:pt modelId="{0571B195-E956-435E-97EE-B8ABAEF329A9}" type="pres">
      <dgm:prSet presAssocID="{B7E70A43-DB10-4F11-A7C8-8C531B126762}" presName="parentText" presStyleLbl="node1" presStyleIdx="1" presStyleCnt="5" custLinFactNeighborX="-88" custLinFactNeighborY="-14537">
        <dgm:presLayoutVars>
          <dgm:chMax val="0"/>
          <dgm:bulletEnabled val="1"/>
        </dgm:presLayoutVars>
      </dgm:prSet>
      <dgm:spPr/>
    </dgm:pt>
    <dgm:pt modelId="{460A1C7E-299F-4457-AEC4-A6A1B206185B}" type="pres">
      <dgm:prSet presAssocID="{0332F078-A07D-4D63-BD8D-49878D63E8C9}" presName="spacer" presStyleCnt="0"/>
      <dgm:spPr/>
    </dgm:pt>
    <dgm:pt modelId="{3EE44CA1-9B81-4A91-B719-8F0B6B1B8316}" type="pres">
      <dgm:prSet presAssocID="{0E3760B9-7D90-4D58-AE85-B2AA3C671EF9}" presName="parentText" presStyleLbl="node1" presStyleIdx="2" presStyleCnt="5" custLinFactNeighborX="-88" custLinFactNeighborY="39392">
        <dgm:presLayoutVars>
          <dgm:chMax val="0"/>
          <dgm:bulletEnabled val="1"/>
        </dgm:presLayoutVars>
      </dgm:prSet>
      <dgm:spPr/>
    </dgm:pt>
    <dgm:pt modelId="{613AA21B-B204-48ED-B387-94F93F2F1D59}" type="pres">
      <dgm:prSet presAssocID="{CA7EEEA7-29DA-446C-A5DC-48D191346DCA}" presName="spacer" presStyleCnt="0"/>
      <dgm:spPr/>
    </dgm:pt>
    <dgm:pt modelId="{290873E2-CB75-48E1-81C8-485559931E6B}" type="pres">
      <dgm:prSet presAssocID="{55BCE2B9-3C1D-4FA9-A2F4-5F820A634C84}" presName="parentText" presStyleLbl="node1" presStyleIdx="3" presStyleCnt="5">
        <dgm:presLayoutVars>
          <dgm:chMax val="0"/>
          <dgm:bulletEnabled val="1"/>
        </dgm:presLayoutVars>
      </dgm:prSet>
      <dgm:spPr/>
    </dgm:pt>
    <dgm:pt modelId="{D41C1C34-FADE-44B2-B0C4-398998E8768B}" type="pres">
      <dgm:prSet presAssocID="{D75FA45A-6A34-437F-B555-9398B3ED27B6}" presName="spacer" presStyleCnt="0"/>
      <dgm:spPr/>
    </dgm:pt>
    <dgm:pt modelId="{D27381F8-2628-4CA1-8628-71288AE7D61C}" type="pres">
      <dgm:prSet presAssocID="{214CC842-407E-43C2-BD4A-FF3F2EAD68E5}" presName="parentText" presStyleLbl="node1" presStyleIdx="4" presStyleCnt="5">
        <dgm:presLayoutVars>
          <dgm:chMax val="0"/>
          <dgm:bulletEnabled val="1"/>
        </dgm:presLayoutVars>
      </dgm:prSet>
      <dgm:spPr/>
    </dgm:pt>
  </dgm:ptLst>
  <dgm:cxnLst>
    <dgm:cxn modelId="{BEF23E01-5534-47B8-94C8-520C6BC8C1FE}" type="presOf" srcId="{33434F50-8521-416F-A89E-D1B3144281C4}" destId="{31B329AF-0BCA-4F49-93CF-7FEE2719E6CD}" srcOrd="0" destOrd="0" presId="urn:microsoft.com/office/officeart/2005/8/layout/vList2"/>
    <dgm:cxn modelId="{8B3E9A09-2BD8-4927-8410-883B5EA4AEEA}" srcId="{CD918C5F-CDD9-4F62-BC43-030DB61705BD}" destId="{B7E70A43-DB10-4F11-A7C8-8C531B126762}" srcOrd="1" destOrd="0" parTransId="{236F64A8-BBA1-4459-8C6A-B41218011674}" sibTransId="{0332F078-A07D-4D63-BD8D-49878D63E8C9}"/>
    <dgm:cxn modelId="{A918F415-C480-4DFE-B2A5-D9697D4E02E2}" srcId="{CD918C5F-CDD9-4F62-BC43-030DB61705BD}" destId="{0E3760B9-7D90-4D58-AE85-B2AA3C671EF9}" srcOrd="2" destOrd="0" parTransId="{077FCFD6-D814-4E5E-A6F2-571DE59600B0}" sibTransId="{CA7EEEA7-29DA-446C-A5DC-48D191346DCA}"/>
    <dgm:cxn modelId="{4F75FD15-1D1C-41E9-8316-2BDDCC8466E4}" type="presOf" srcId="{214CC842-407E-43C2-BD4A-FF3F2EAD68E5}" destId="{D27381F8-2628-4CA1-8628-71288AE7D61C}" srcOrd="0" destOrd="0" presId="urn:microsoft.com/office/officeart/2005/8/layout/vList2"/>
    <dgm:cxn modelId="{79A27F6B-8136-4A7B-8F58-4986DB659BB6}" srcId="{CD918C5F-CDD9-4F62-BC43-030DB61705BD}" destId="{33434F50-8521-416F-A89E-D1B3144281C4}" srcOrd="0" destOrd="0" parTransId="{FD8E0A02-A509-421F-8CC6-EF580D1CEBBC}" sibTransId="{EB9780C6-D800-4380-A53E-369D4FE86485}"/>
    <dgm:cxn modelId="{A3CA039E-0862-412D-9B62-6ADC008E6BA6}" type="presOf" srcId="{55BCE2B9-3C1D-4FA9-A2F4-5F820A634C84}" destId="{290873E2-CB75-48E1-81C8-485559931E6B}" srcOrd="0" destOrd="0" presId="urn:microsoft.com/office/officeart/2005/8/layout/vList2"/>
    <dgm:cxn modelId="{65A137A4-4216-4799-9428-51BB131CC474}" srcId="{CD918C5F-CDD9-4F62-BC43-030DB61705BD}" destId="{214CC842-407E-43C2-BD4A-FF3F2EAD68E5}" srcOrd="4" destOrd="0" parTransId="{0C63B21B-3271-46A9-9C0E-3B46F1D8EB87}" sibTransId="{18C89EBF-5EC5-4684-9113-9A263BC668DB}"/>
    <dgm:cxn modelId="{E2CA1BA5-6937-4496-8B37-D905979A826E}" srcId="{CD918C5F-CDD9-4F62-BC43-030DB61705BD}" destId="{55BCE2B9-3C1D-4FA9-A2F4-5F820A634C84}" srcOrd="3" destOrd="0" parTransId="{815B30EC-D545-4687-882E-25ED8AFDC416}" sibTransId="{D75FA45A-6A34-437F-B555-9398B3ED27B6}"/>
    <dgm:cxn modelId="{772FF9B0-5403-49F6-908D-A8A48F63BF30}" type="presOf" srcId="{0E3760B9-7D90-4D58-AE85-B2AA3C671EF9}" destId="{3EE44CA1-9B81-4A91-B719-8F0B6B1B8316}" srcOrd="0" destOrd="0" presId="urn:microsoft.com/office/officeart/2005/8/layout/vList2"/>
    <dgm:cxn modelId="{B948A2B1-22B7-424D-A2BB-5A5BC32AFBC2}" type="presOf" srcId="{B7E70A43-DB10-4F11-A7C8-8C531B126762}" destId="{0571B195-E956-435E-97EE-B8ABAEF329A9}" srcOrd="0" destOrd="0" presId="urn:microsoft.com/office/officeart/2005/8/layout/vList2"/>
    <dgm:cxn modelId="{674B35C3-0D7F-4217-A5B5-290AB3D6D5B4}" type="presOf" srcId="{CD918C5F-CDD9-4F62-BC43-030DB61705BD}" destId="{F8E89F66-198E-49F2-8FA0-73A441DAF0BE}" srcOrd="0" destOrd="0" presId="urn:microsoft.com/office/officeart/2005/8/layout/vList2"/>
    <dgm:cxn modelId="{F3A83E3E-8730-4549-B5DE-780D835DE617}" type="presParOf" srcId="{F8E89F66-198E-49F2-8FA0-73A441DAF0BE}" destId="{31B329AF-0BCA-4F49-93CF-7FEE2719E6CD}" srcOrd="0" destOrd="0" presId="urn:microsoft.com/office/officeart/2005/8/layout/vList2"/>
    <dgm:cxn modelId="{27649456-478D-454C-BA3D-52752469184E}" type="presParOf" srcId="{F8E89F66-198E-49F2-8FA0-73A441DAF0BE}" destId="{2D0C603F-07CF-491F-97D9-D8159B783F89}" srcOrd="1" destOrd="0" presId="urn:microsoft.com/office/officeart/2005/8/layout/vList2"/>
    <dgm:cxn modelId="{1F321AF8-3275-4B78-A2F2-9D6A2D67C541}" type="presParOf" srcId="{F8E89F66-198E-49F2-8FA0-73A441DAF0BE}" destId="{0571B195-E956-435E-97EE-B8ABAEF329A9}" srcOrd="2" destOrd="0" presId="urn:microsoft.com/office/officeart/2005/8/layout/vList2"/>
    <dgm:cxn modelId="{09AA564D-624F-4469-9981-3B5DF0C3DA33}" type="presParOf" srcId="{F8E89F66-198E-49F2-8FA0-73A441DAF0BE}" destId="{460A1C7E-299F-4457-AEC4-A6A1B206185B}" srcOrd="3" destOrd="0" presId="urn:microsoft.com/office/officeart/2005/8/layout/vList2"/>
    <dgm:cxn modelId="{AAA80861-CA94-488B-AD71-45A1AF653A5C}" type="presParOf" srcId="{F8E89F66-198E-49F2-8FA0-73A441DAF0BE}" destId="{3EE44CA1-9B81-4A91-B719-8F0B6B1B8316}" srcOrd="4" destOrd="0" presId="urn:microsoft.com/office/officeart/2005/8/layout/vList2"/>
    <dgm:cxn modelId="{4C43788A-657C-4EF2-8FCD-6E183463F5E4}" type="presParOf" srcId="{F8E89F66-198E-49F2-8FA0-73A441DAF0BE}" destId="{613AA21B-B204-48ED-B387-94F93F2F1D59}" srcOrd="5" destOrd="0" presId="urn:microsoft.com/office/officeart/2005/8/layout/vList2"/>
    <dgm:cxn modelId="{9B92B565-A26D-4E9E-84F5-B369C64A6AB8}" type="presParOf" srcId="{F8E89F66-198E-49F2-8FA0-73A441DAF0BE}" destId="{290873E2-CB75-48E1-81C8-485559931E6B}" srcOrd="6" destOrd="0" presId="urn:microsoft.com/office/officeart/2005/8/layout/vList2"/>
    <dgm:cxn modelId="{C1AD3044-6C27-44B9-97F0-28B815389B1C}" type="presParOf" srcId="{F8E89F66-198E-49F2-8FA0-73A441DAF0BE}" destId="{D41C1C34-FADE-44B2-B0C4-398998E8768B}" srcOrd="7" destOrd="0" presId="urn:microsoft.com/office/officeart/2005/8/layout/vList2"/>
    <dgm:cxn modelId="{7A95F94D-60C6-41F2-AAE7-46085B854940}" type="presParOf" srcId="{F8E89F66-198E-49F2-8FA0-73A441DAF0BE}" destId="{D27381F8-2628-4CA1-8628-71288AE7D61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062C64-29C1-4F83-BCAC-88A51D2A1648}"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cs-CZ"/>
        </a:p>
      </dgm:t>
    </dgm:pt>
    <dgm:pt modelId="{14A739A3-55D1-4EB9-A9F9-4488DCA30E2F}">
      <dgm:prSet phldrT="[Text]"/>
      <dgm:spPr/>
      <dgm:t>
        <a:bodyPr/>
        <a:lstStyle/>
        <a:p>
          <a:r>
            <a:rPr lang="cs-CZ" dirty="0"/>
            <a:t>Některé poskytnout nesmíme nebo nemusíme</a:t>
          </a:r>
        </a:p>
      </dgm:t>
    </dgm:pt>
    <dgm:pt modelId="{2CFFC44B-1C46-47B0-A122-0542160B9706}" type="parTrans" cxnId="{7343C94E-A113-4A44-B331-72CBD66B246E}">
      <dgm:prSet/>
      <dgm:spPr/>
      <dgm:t>
        <a:bodyPr/>
        <a:lstStyle/>
        <a:p>
          <a:endParaRPr lang="cs-CZ"/>
        </a:p>
      </dgm:t>
    </dgm:pt>
    <dgm:pt modelId="{E99DA5CA-B559-45BA-A36F-B8DF193C1476}" type="sibTrans" cxnId="{7343C94E-A113-4A44-B331-72CBD66B246E}">
      <dgm:prSet/>
      <dgm:spPr/>
      <dgm:t>
        <a:bodyPr/>
        <a:lstStyle/>
        <a:p>
          <a:endParaRPr lang="cs-CZ"/>
        </a:p>
      </dgm:t>
    </dgm:pt>
    <dgm:pt modelId="{F76351B1-B793-4FFE-89FD-83E9CCFB9A43}">
      <dgm:prSet phldrT="[Text]"/>
      <dgm:spPr/>
      <dgm:t>
        <a:bodyPr/>
        <a:lstStyle/>
        <a:p>
          <a:r>
            <a:rPr lang="cs-CZ" dirty="0"/>
            <a:t>Jiné poskytnout nechceme</a:t>
          </a:r>
        </a:p>
      </dgm:t>
    </dgm:pt>
    <dgm:pt modelId="{1C3A88EF-0DE2-4BD7-8133-AEE1D3B5F19A}" type="parTrans" cxnId="{4930AF95-1BF8-44B3-B405-3CCF70F70A45}">
      <dgm:prSet/>
      <dgm:spPr/>
      <dgm:t>
        <a:bodyPr/>
        <a:lstStyle/>
        <a:p>
          <a:endParaRPr lang="cs-CZ"/>
        </a:p>
      </dgm:t>
    </dgm:pt>
    <dgm:pt modelId="{010CAD3C-9349-404F-B35D-D5B74DD23479}" type="sibTrans" cxnId="{4930AF95-1BF8-44B3-B405-3CCF70F70A45}">
      <dgm:prSet/>
      <dgm:spPr/>
      <dgm:t>
        <a:bodyPr/>
        <a:lstStyle/>
        <a:p>
          <a:endParaRPr lang="cs-CZ"/>
        </a:p>
      </dgm:t>
    </dgm:pt>
    <dgm:pt modelId="{4C65946A-ADBE-437B-B11B-EFCF97880758}" type="pres">
      <dgm:prSet presAssocID="{06062C64-29C1-4F83-BCAC-88A51D2A1648}" presName="cycle" presStyleCnt="0">
        <dgm:presLayoutVars>
          <dgm:dir/>
          <dgm:resizeHandles val="exact"/>
        </dgm:presLayoutVars>
      </dgm:prSet>
      <dgm:spPr/>
    </dgm:pt>
    <dgm:pt modelId="{7012544A-C960-49D0-81EE-5A83E942CA88}" type="pres">
      <dgm:prSet presAssocID="{14A739A3-55D1-4EB9-A9F9-4488DCA30E2F}" presName="arrow" presStyleLbl="node1" presStyleIdx="0" presStyleCnt="2">
        <dgm:presLayoutVars>
          <dgm:bulletEnabled val="1"/>
        </dgm:presLayoutVars>
      </dgm:prSet>
      <dgm:spPr/>
    </dgm:pt>
    <dgm:pt modelId="{308E7291-B004-4340-9EA9-F67B481C01DC}" type="pres">
      <dgm:prSet presAssocID="{F76351B1-B793-4FFE-89FD-83E9CCFB9A43}" presName="arrow" presStyleLbl="node1" presStyleIdx="1" presStyleCnt="2">
        <dgm:presLayoutVars>
          <dgm:bulletEnabled val="1"/>
        </dgm:presLayoutVars>
      </dgm:prSet>
      <dgm:spPr/>
    </dgm:pt>
  </dgm:ptLst>
  <dgm:cxnLst>
    <dgm:cxn modelId="{01F99C0C-3ABB-4E63-BC43-965EB89F34D0}" type="presOf" srcId="{F76351B1-B793-4FFE-89FD-83E9CCFB9A43}" destId="{308E7291-B004-4340-9EA9-F67B481C01DC}" srcOrd="0" destOrd="0" presId="urn:microsoft.com/office/officeart/2005/8/layout/arrow1"/>
    <dgm:cxn modelId="{8E02514D-2968-4C50-9CD9-263777D273CC}" type="presOf" srcId="{14A739A3-55D1-4EB9-A9F9-4488DCA30E2F}" destId="{7012544A-C960-49D0-81EE-5A83E942CA88}" srcOrd="0" destOrd="0" presId="urn:microsoft.com/office/officeart/2005/8/layout/arrow1"/>
    <dgm:cxn modelId="{7343C94E-A113-4A44-B331-72CBD66B246E}" srcId="{06062C64-29C1-4F83-BCAC-88A51D2A1648}" destId="{14A739A3-55D1-4EB9-A9F9-4488DCA30E2F}" srcOrd="0" destOrd="0" parTransId="{2CFFC44B-1C46-47B0-A122-0542160B9706}" sibTransId="{E99DA5CA-B559-45BA-A36F-B8DF193C1476}"/>
    <dgm:cxn modelId="{4930AF95-1BF8-44B3-B405-3CCF70F70A45}" srcId="{06062C64-29C1-4F83-BCAC-88A51D2A1648}" destId="{F76351B1-B793-4FFE-89FD-83E9CCFB9A43}" srcOrd="1" destOrd="0" parTransId="{1C3A88EF-0DE2-4BD7-8133-AEE1D3B5F19A}" sibTransId="{010CAD3C-9349-404F-B35D-D5B74DD23479}"/>
    <dgm:cxn modelId="{C5F6A6C8-C407-41AC-BC66-3425C8AA3FF1}" type="presOf" srcId="{06062C64-29C1-4F83-BCAC-88A51D2A1648}" destId="{4C65946A-ADBE-437B-B11B-EFCF97880758}" srcOrd="0" destOrd="0" presId="urn:microsoft.com/office/officeart/2005/8/layout/arrow1"/>
    <dgm:cxn modelId="{94EC063A-C89D-47A1-B8CC-5B0D1FA7B2D9}" type="presParOf" srcId="{4C65946A-ADBE-437B-B11B-EFCF97880758}" destId="{7012544A-C960-49D0-81EE-5A83E942CA88}" srcOrd="0" destOrd="0" presId="urn:microsoft.com/office/officeart/2005/8/layout/arrow1"/>
    <dgm:cxn modelId="{C4639C0A-F4B3-46C2-9724-0D638C059F3C}" type="presParOf" srcId="{4C65946A-ADBE-437B-B11B-EFCF97880758}" destId="{308E7291-B004-4340-9EA9-F67B481C01DC}"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A4314A-B89E-4DDA-BCDF-1F7646D8F5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9056A284-6338-4256-93FC-A754DC81C942}">
      <dgm:prSet phldrT="[Text]"/>
      <dgm:spPr/>
      <dgm:t>
        <a:bodyPr/>
        <a:lstStyle/>
        <a:p>
          <a:r>
            <a:rPr lang="cs-CZ" b="1" u="sng" dirty="0"/>
            <a:t>B</a:t>
          </a:r>
          <a:r>
            <a:rPr lang="cs-CZ" dirty="0"/>
            <a:t>lázen (</a:t>
          </a:r>
          <a:r>
            <a:rPr lang="cs-CZ" dirty="0" err="1"/>
            <a:t>Timová</a:t>
          </a:r>
          <a:r>
            <a:rPr lang="cs-CZ" dirty="0"/>
            <a:t>, Rus, </a:t>
          </a:r>
          <a:r>
            <a:rPr lang="cs-CZ" dirty="0" err="1"/>
            <a:t>Florec</a:t>
          </a:r>
          <a:r>
            <a:rPr lang="cs-CZ" dirty="0"/>
            <a:t>…)</a:t>
          </a:r>
        </a:p>
      </dgm:t>
    </dgm:pt>
    <dgm:pt modelId="{DF04B50C-E99D-4EDD-A24A-372344BBF664}" type="parTrans" cxnId="{8AD9BDAA-4B2B-41C2-B40C-9F54070679B1}">
      <dgm:prSet/>
      <dgm:spPr/>
      <dgm:t>
        <a:bodyPr/>
        <a:lstStyle/>
        <a:p>
          <a:endParaRPr lang="cs-CZ"/>
        </a:p>
      </dgm:t>
    </dgm:pt>
    <dgm:pt modelId="{E8359442-FB9E-476E-8F56-247AAF6AE4B0}" type="sibTrans" cxnId="{8AD9BDAA-4B2B-41C2-B40C-9F54070679B1}">
      <dgm:prSet/>
      <dgm:spPr/>
      <dgm:t>
        <a:bodyPr/>
        <a:lstStyle/>
        <a:p>
          <a:endParaRPr lang="cs-CZ"/>
        </a:p>
      </dgm:t>
    </dgm:pt>
    <dgm:pt modelId="{C6AD3FDD-10EF-4F95-A265-0B54B735FF73}">
      <dgm:prSet phldrT="[Text]"/>
      <dgm:spPr/>
      <dgm:t>
        <a:bodyPr/>
        <a:lstStyle/>
        <a:p>
          <a:r>
            <a:rPr lang="cs-CZ" b="1" u="sng" dirty="0"/>
            <a:t>B</a:t>
          </a:r>
          <a:r>
            <a:rPr lang="cs-CZ" dirty="0"/>
            <a:t>ývalý (starosta, tajemník, ředitel..)</a:t>
          </a:r>
        </a:p>
      </dgm:t>
    </dgm:pt>
    <dgm:pt modelId="{E10E93CF-24CF-4BA6-A4D3-5FD0AC0B4FCF}" type="parTrans" cxnId="{63EABC87-AF40-4341-8283-DDE82543B15D}">
      <dgm:prSet/>
      <dgm:spPr/>
      <dgm:t>
        <a:bodyPr/>
        <a:lstStyle/>
        <a:p>
          <a:endParaRPr lang="cs-CZ"/>
        </a:p>
      </dgm:t>
    </dgm:pt>
    <dgm:pt modelId="{4BBAE782-72B5-4DC7-986B-8D022D160678}" type="sibTrans" cxnId="{63EABC87-AF40-4341-8283-DDE82543B15D}">
      <dgm:prSet/>
      <dgm:spPr/>
      <dgm:t>
        <a:bodyPr/>
        <a:lstStyle/>
        <a:p>
          <a:endParaRPr lang="cs-CZ"/>
        </a:p>
      </dgm:t>
    </dgm:pt>
    <dgm:pt modelId="{8338CF8F-3AB1-4690-AD16-4772EAABD6B9}">
      <dgm:prSet phldrT="[Text]"/>
      <dgm:spPr/>
      <dgm:t>
        <a:bodyPr/>
        <a:lstStyle/>
        <a:p>
          <a:r>
            <a:rPr lang="cs-CZ" b="1" u="sng" dirty="0" err="1"/>
            <a:t>B</a:t>
          </a:r>
          <a:r>
            <a:rPr lang="cs-CZ" dirty="0" err="1"/>
            <a:t>uzerujíci</a:t>
          </a:r>
          <a:endParaRPr lang="cs-CZ" dirty="0"/>
        </a:p>
      </dgm:t>
    </dgm:pt>
    <dgm:pt modelId="{30F8CFE3-76EF-426A-836C-1FAA51795DEE}" type="parTrans" cxnId="{325B7A53-068A-46F7-B782-3C291E750132}">
      <dgm:prSet/>
      <dgm:spPr/>
      <dgm:t>
        <a:bodyPr/>
        <a:lstStyle/>
        <a:p>
          <a:endParaRPr lang="cs-CZ"/>
        </a:p>
      </dgm:t>
    </dgm:pt>
    <dgm:pt modelId="{A4807E44-3296-41EB-8A62-8370822F83C7}" type="sibTrans" cxnId="{325B7A53-068A-46F7-B782-3C291E750132}">
      <dgm:prSet/>
      <dgm:spPr/>
      <dgm:t>
        <a:bodyPr/>
        <a:lstStyle/>
        <a:p>
          <a:endParaRPr lang="cs-CZ"/>
        </a:p>
      </dgm:t>
    </dgm:pt>
    <dgm:pt modelId="{26A2459C-1567-461A-A069-1E51C6FB7038}">
      <dgm:prSet phldrT="[Text]"/>
      <dgm:spPr/>
      <dgm:t>
        <a:bodyPr/>
        <a:lstStyle/>
        <a:p>
          <a:r>
            <a:rPr lang="cs-CZ" b="1" u="sng" dirty="0"/>
            <a:t>B</a:t>
          </a:r>
          <a:r>
            <a:rPr lang="cs-CZ" dirty="0"/>
            <a:t>uldok </a:t>
          </a:r>
          <a:r>
            <a:rPr lang="cs-CZ" u="sng" dirty="0"/>
            <a:t>B</a:t>
          </a:r>
          <a:r>
            <a:rPr lang="cs-CZ" dirty="0"/>
            <a:t>ojující proti</a:t>
          </a:r>
        </a:p>
      </dgm:t>
    </dgm:pt>
    <dgm:pt modelId="{AC41CADC-30BA-4386-A32E-4AFB67DE07C3}" type="parTrans" cxnId="{F2623995-A170-4CBC-A4F1-E95E8A808529}">
      <dgm:prSet/>
      <dgm:spPr/>
      <dgm:t>
        <a:bodyPr/>
        <a:lstStyle/>
        <a:p>
          <a:endParaRPr lang="cs-CZ"/>
        </a:p>
      </dgm:t>
    </dgm:pt>
    <dgm:pt modelId="{49A18393-E4DD-427B-AE33-3F1F32DD7175}" type="sibTrans" cxnId="{F2623995-A170-4CBC-A4F1-E95E8A808529}">
      <dgm:prSet/>
      <dgm:spPr/>
      <dgm:t>
        <a:bodyPr/>
        <a:lstStyle/>
        <a:p>
          <a:endParaRPr lang="cs-CZ"/>
        </a:p>
      </dgm:t>
    </dgm:pt>
    <dgm:pt modelId="{0D4736C1-1FC7-447D-A4DC-38D85ADAD624}">
      <dgm:prSet phldrT="[Text]"/>
      <dgm:spPr/>
      <dgm:t>
        <a:bodyPr/>
        <a:lstStyle/>
        <a:p>
          <a:r>
            <a:rPr lang="cs-CZ" b="1" u="sng" dirty="0"/>
            <a:t>B</a:t>
          </a:r>
          <a:r>
            <a:rPr lang="cs-CZ" dirty="0"/>
            <a:t>yznys</a:t>
          </a:r>
        </a:p>
      </dgm:t>
    </dgm:pt>
    <dgm:pt modelId="{48F64342-C717-4600-875F-A10C5ABA61A5}" type="parTrans" cxnId="{944CB1E0-E745-48B8-AFA8-DBB2C9A2FF3D}">
      <dgm:prSet/>
      <dgm:spPr/>
      <dgm:t>
        <a:bodyPr/>
        <a:lstStyle/>
        <a:p>
          <a:endParaRPr lang="cs-CZ"/>
        </a:p>
      </dgm:t>
    </dgm:pt>
    <dgm:pt modelId="{71BC74BD-0DA6-442A-BF73-25BF409222EF}" type="sibTrans" cxnId="{944CB1E0-E745-48B8-AFA8-DBB2C9A2FF3D}">
      <dgm:prSet/>
      <dgm:spPr/>
      <dgm:t>
        <a:bodyPr/>
        <a:lstStyle/>
        <a:p>
          <a:endParaRPr lang="cs-CZ"/>
        </a:p>
      </dgm:t>
    </dgm:pt>
    <dgm:pt modelId="{E57C3D8B-29F5-42A1-8CAC-BAFC6254D0F1}" type="pres">
      <dgm:prSet presAssocID="{5AA4314A-B89E-4DDA-BCDF-1F7646D8F5C6}" presName="diagram" presStyleCnt="0">
        <dgm:presLayoutVars>
          <dgm:dir/>
          <dgm:resizeHandles val="exact"/>
        </dgm:presLayoutVars>
      </dgm:prSet>
      <dgm:spPr/>
    </dgm:pt>
    <dgm:pt modelId="{E7EE8ED6-13B0-4ECA-9C3C-08ACFEB2E448}" type="pres">
      <dgm:prSet presAssocID="{9056A284-6338-4256-93FC-A754DC81C942}" presName="node" presStyleLbl="node1" presStyleIdx="0" presStyleCnt="5">
        <dgm:presLayoutVars>
          <dgm:bulletEnabled val="1"/>
        </dgm:presLayoutVars>
      </dgm:prSet>
      <dgm:spPr/>
    </dgm:pt>
    <dgm:pt modelId="{B695B12E-090C-466B-A93A-3CF30F4A6140}" type="pres">
      <dgm:prSet presAssocID="{E8359442-FB9E-476E-8F56-247AAF6AE4B0}" presName="sibTrans" presStyleCnt="0"/>
      <dgm:spPr/>
    </dgm:pt>
    <dgm:pt modelId="{7D7A7741-B5CA-49F2-9FC0-5300A93DF6E1}" type="pres">
      <dgm:prSet presAssocID="{C6AD3FDD-10EF-4F95-A265-0B54B735FF73}" presName="node" presStyleLbl="node1" presStyleIdx="1" presStyleCnt="5">
        <dgm:presLayoutVars>
          <dgm:bulletEnabled val="1"/>
        </dgm:presLayoutVars>
      </dgm:prSet>
      <dgm:spPr/>
    </dgm:pt>
    <dgm:pt modelId="{BAA3AB61-889A-4FC6-AB68-99CF6BD66526}" type="pres">
      <dgm:prSet presAssocID="{4BBAE782-72B5-4DC7-986B-8D022D160678}" presName="sibTrans" presStyleCnt="0"/>
      <dgm:spPr/>
    </dgm:pt>
    <dgm:pt modelId="{D9FC05BA-8A2A-4185-822A-F7FACE51010F}" type="pres">
      <dgm:prSet presAssocID="{8338CF8F-3AB1-4690-AD16-4772EAABD6B9}" presName="node" presStyleLbl="node1" presStyleIdx="2" presStyleCnt="5">
        <dgm:presLayoutVars>
          <dgm:bulletEnabled val="1"/>
        </dgm:presLayoutVars>
      </dgm:prSet>
      <dgm:spPr/>
    </dgm:pt>
    <dgm:pt modelId="{36E9216B-9BEF-4B6F-9C28-B0158F348B0D}" type="pres">
      <dgm:prSet presAssocID="{A4807E44-3296-41EB-8A62-8370822F83C7}" presName="sibTrans" presStyleCnt="0"/>
      <dgm:spPr/>
    </dgm:pt>
    <dgm:pt modelId="{69978585-41A0-48B4-9ED7-1784CA43F566}" type="pres">
      <dgm:prSet presAssocID="{26A2459C-1567-461A-A069-1E51C6FB7038}" presName="node" presStyleLbl="node1" presStyleIdx="3" presStyleCnt="5">
        <dgm:presLayoutVars>
          <dgm:bulletEnabled val="1"/>
        </dgm:presLayoutVars>
      </dgm:prSet>
      <dgm:spPr/>
    </dgm:pt>
    <dgm:pt modelId="{04FEDDDC-E0E8-42B8-A17C-6FFDCE98B6CE}" type="pres">
      <dgm:prSet presAssocID="{49A18393-E4DD-427B-AE33-3F1F32DD7175}" presName="sibTrans" presStyleCnt="0"/>
      <dgm:spPr/>
    </dgm:pt>
    <dgm:pt modelId="{D1261CEA-123A-4314-B4FE-FED2221E3B83}" type="pres">
      <dgm:prSet presAssocID="{0D4736C1-1FC7-447D-A4DC-38D85ADAD624}" presName="node" presStyleLbl="node1" presStyleIdx="4" presStyleCnt="5">
        <dgm:presLayoutVars>
          <dgm:bulletEnabled val="1"/>
        </dgm:presLayoutVars>
      </dgm:prSet>
      <dgm:spPr/>
    </dgm:pt>
  </dgm:ptLst>
  <dgm:cxnLst>
    <dgm:cxn modelId="{1BB25C1A-22E4-4276-B309-849B4D75DDC5}" type="presOf" srcId="{0D4736C1-1FC7-447D-A4DC-38D85ADAD624}" destId="{D1261CEA-123A-4314-B4FE-FED2221E3B83}" srcOrd="0" destOrd="0" presId="urn:microsoft.com/office/officeart/2005/8/layout/default"/>
    <dgm:cxn modelId="{D3CF331E-DCE3-44DB-931A-8F6E04D2FDD0}" type="presOf" srcId="{5AA4314A-B89E-4DDA-BCDF-1F7646D8F5C6}" destId="{E57C3D8B-29F5-42A1-8CAC-BAFC6254D0F1}" srcOrd="0" destOrd="0" presId="urn:microsoft.com/office/officeart/2005/8/layout/default"/>
    <dgm:cxn modelId="{AA4DAB2F-86E2-4B26-A9B8-3093B30FC12E}" type="presOf" srcId="{C6AD3FDD-10EF-4F95-A265-0B54B735FF73}" destId="{7D7A7741-B5CA-49F2-9FC0-5300A93DF6E1}" srcOrd="0" destOrd="0" presId="urn:microsoft.com/office/officeart/2005/8/layout/default"/>
    <dgm:cxn modelId="{B7172B41-05DB-42C7-9A3C-153AEAFCA707}" type="presOf" srcId="{26A2459C-1567-461A-A069-1E51C6FB7038}" destId="{69978585-41A0-48B4-9ED7-1784CA43F566}" srcOrd="0" destOrd="0" presId="urn:microsoft.com/office/officeart/2005/8/layout/default"/>
    <dgm:cxn modelId="{325B7A53-068A-46F7-B782-3C291E750132}" srcId="{5AA4314A-B89E-4DDA-BCDF-1F7646D8F5C6}" destId="{8338CF8F-3AB1-4690-AD16-4772EAABD6B9}" srcOrd="2" destOrd="0" parTransId="{30F8CFE3-76EF-426A-836C-1FAA51795DEE}" sibTransId="{A4807E44-3296-41EB-8A62-8370822F83C7}"/>
    <dgm:cxn modelId="{63EABC87-AF40-4341-8283-DDE82543B15D}" srcId="{5AA4314A-B89E-4DDA-BCDF-1F7646D8F5C6}" destId="{C6AD3FDD-10EF-4F95-A265-0B54B735FF73}" srcOrd="1" destOrd="0" parTransId="{E10E93CF-24CF-4BA6-A4D3-5FD0AC0B4FCF}" sibTransId="{4BBAE782-72B5-4DC7-986B-8D022D160678}"/>
    <dgm:cxn modelId="{F2623995-A170-4CBC-A4F1-E95E8A808529}" srcId="{5AA4314A-B89E-4DDA-BCDF-1F7646D8F5C6}" destId="{26A2459C-1567-461A-A069-1E51C6FB7038}" srcOrd="3" destOrd="0" parTransId="{AC41CADC-30BA-4386-A32E-4AFB67DE07C3}" sibTransId="{49A18393-E4DD-427B-AE33-3F1F32DD7175}"/>
    <dgm:cxn modelId="{8AD9BDAA-4B2B-41C2-B40C-9F54070679B1}" srcId="{5AA4314A-B89E-4DDA-BCDF-1F7646D8F5C6}" destId="{9056A284-6338-4256-93FC-A754DC81C942}" srcOrd="0" destOrd="0" parTransId="{DF04B50C-E99D-4EDD-A24A-372344BBF664}" sibTransId="{E8359442-FB9E-476E-8F56-247AAF6AE4B0}"/>
    <dgm:cxn modelId="{CFF4D0DE-9826-4C07-AD4B-E78FEBF3E75A}" type="presOf" srcId="{9056A284-6338-4256-93FC-A754DC81C942}" destId="{E7EE8ED6-13B0-4ECA-9C3C-08ACFEB2E448}" srcOrd="0" destOrd="0" presId="urn:microsoft.com/office/officeart/2005/8/layout/default"/>
    <dgm:cxn modelId="{944CB1E0-E745-48B8-AFA8-DBB2C9A2FF3D}" srcId="{5AA4314A-B89E-4DDA-BCDF-1F7646D8F5C6}" destId="{0D4736C1-1FC7-447D-A4DC-38D85ADAD624}" srcOrd="4" destOrd="0" parTransId="{48F64342-C717-4600-875F-A10C5ABA61A5}" sibTransId="{71BC74BD-0DA6-442A-BF73-25BF409222EF}"/>
    <dgm:cxn modelId="{C62CE1ED-F299-46E4-ACAD-D3C7615DA0D3}" type="presOf" srcId="{8338CF8F-3AB1-4690-AD16-4772EAABD6B9}" destId="{D9FC05BA-8A2A-4185-822A-F7FACE51010F}" srcOrd="0" destOrd="0" presId="urn:microsoft.com/office/officeart/2005/8/layout/default"/>
    <dgm:cxn modelId="{258D9489-3D51-4D06-89BC-DDEE666205D5}" type="presParOf" srcId="{E57C3D8B-29F5-42A1-8CAC-BAFC6254D0F1}" destId="{E7EE8ED6-13B0-4ECA-9C3C-08ACFEB2E448}" srcOrd="0" destOrd="0" presId="urn:microsoft.com/office/officeart/2005/8/layout/default"/>
    <dgm:cxn modelId="{F8208D54-03B6-4A04-8801-2C842B04832B}" type="presParOf" srcId="{E57C3D8B-29F5-42A1-8CAC-BAFC6254D0F1}" destId="{B695B12E-090C-466B-A93A-3CF30F4A6140}" srcOrd="1" destOrd="0" presId="urn:microsoft.com/office/officeart/2005/8/layout/default"/>
    <dgm:cxn modelId="{28673F22-EBC9-46F6-B369-1B662440B50D}" type="presParOf" srcId="{E57C3D8B-29F5-42A1-8CAC-BAFC6254D0F1}" destId="{7D7A7741-B5CA-49F2-9FC0-5300A93DF6E1}" srcOrd="2" destOrd="0" presId="urn:microsoft.com/office/officeart/2005/8/layout/default"/>
    <dgm:cxn modelId="{46A59634-7B9F-4FD7-B81A-468F46753A1D}" type="presParOf" srcId="{E57C3D8B-29F5-42A1-8CAC-BAFC6254D0F1}" destId="{BAA3AB61-889A-4FC6-AB68-99CF6BD66526}" srcOrd="3" destOrd="0" presId="urn:microsoft.com/office/officeart/2005/8/layout/default"/>
    <dgm:cxn modelId="{2B43A161-9C3A-4175-8632-46C15A0D2C19}" type="presParOf" srcId="{E57C3D8B-29F5-42A1-8CAC-BAFC6254D0F1}" destId="{D9FC05BA-8A2A-4185-822A-F7FACE51010F}" srcOrd="4" destOrd="0" presId="urn:microsoft.com/office/officeart/2005/8/layout/default"/>
    <dgm:cxn modelId="{E1F9B4C5-AC9A-41FC-A0BD-DA3FC50F1750}" type="presParOf" srcId="{E57C3D8B-29F5-42A1-8CAC-BAFC6254D0F1}" destId="{36E9216B-9BEF-4B6F-9C28-B0158F348B0D}" srcOrd="5" destOrd="0" presId="urn:microsoft.com/office/officeart/2005/8/layout/default"/>
    <dgm:cxn modelId="{0DEC8302-2A91-4259-9D95-E177B02A9756}" type="presParOf" srcId="{E57C3D8B-29F5-42A1-8CAC-BAFC6254D0F1}" destId="{69978585-41A0-48B4-9ED7-1784CA43F566}" srcOrd="6" destOrd="0" presId="urn:microsoft.com/office/officeart/2005/8/layout/default"/>
    <dgm:cxn modelId="{3FE73031-E12A-45DB-959B-7F21752B362C}" type="presParOf" srcId="{E57C3D8B-29F5-42A1-8CAC-BAFC6254D0F1}" destId="{04FEDDDC-E0E8-42B8-A17C-6FFDCE98B6CE}" srcOrd="7" destOrd="0" presId="urn:microsoft.com/office/officeart/2005/8/layout/default"/>
    <dgm:cxn modelId="{82A67073-7B35-4D1E-B3E2-E0E22AE6CCC0}" type="presParOf" srcId="{E57C3D8B-29F5-42A1-8CAC-BAFC6254D0F1}" destId="{D1261CEA-123A-4314-B4FE-FED2221E3B8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A4314A-B89E-4DDA-BCDF-1F7646D8F5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9056A284-6338-4256-93FC-A754DC81C942}">
      <dgm:prSet phldrT="[Text]"/>
      <dgm:spPr/>
      <dgm:t>
        <a:bodyPr/>
        <a:lstStyle/>
        <a:p>
          <a:r>
            <a:rPr lang="cs-CZ" dirty="0"/>
            <a:t>Blázen  - zpoplatnit, často jsou to podivíni, bez normálních příjmů, nechtějí platit, omezenější mentální kapacita, lze i přechytračit, umořit na lhůtách, zpoplatnění apod.</a:t>
          </a:r>
        </a:p>
        <a:p>
          <a:r>
            <a:rPr lang="cs-CZ" dirty="0"/>
            <a:t>(Často </a:t>
          </a:r>
          <a:r>
            <a:rPr lang="cs-CZ" dirty="0" err="1"/>
            <a:t>asperger</a:t>
          </a:r>
          <a:r>
            <a:rPr lang="cs-CZ" dirty="0"/>
            <a:t>, „Greta“, autista, schizofrenik, vhodným postupem lze dostat i do blázince, ale také můžete skončit s nožem v zádech)</a:t>
          </a:r>
        </a:p>
      </dgm:t>
    </dgm:pt>
    <dgm:pt modelId="{DF04B50C-E99D-4EDD-A24A-372344BBF664}" type="parTrans" cxnId="{8AD9BDAA-4B2B-41C2-B40C-9F54070679B1}">
      <dgm:prSet/>
      <dgm:spPr/>
      <dgm:t>
        <a:bodyPr/>
        <a:lstStyle/>
        <a:p>
          <a:endParaRPr lang="cs-CZ"/>
        </a:p>
      </dgm:t>
    </dgm:pt>
    <dgm:pt modelId="{E8359442-FB9E-476E-8F56-247AAF6AE4B0}" type="sibTrans" cxnId="{8AD9BDAA-4B2B-41C2-B40C-9F54070679B1}">
      <dgm:prSet/>
      <dgm:spPr/>
      <dgm:t>
        <a:bodyPr/>
        <a:lstStyle/>
        <a:p>
          <a:endParaRPr lang="cs-CZ"/>
        </a:p>
      </dgm:t>
    </dgm:pt>
    <dgm:pt modelId="{C6AD3FDD-10EF-4F95-A265-0B54B735FF73}">
      <dgm:prSet phldrT="[Text]"/>
      <dgm:spPr/>
      <dgm:t>
        <a:bodyPr/>
        <a:lstStyle/>
        <a:p>
          <a:r>
            <a:rPr lang="cs-CZ" dirty="0"/>
            <a:t>Bývalý (starosta, tajemník, ředitel..) – nebezpečné, viděli vám do karet, jsou ochotni upozorňovat i na vlastní chyby, které jste po nich měli vyřešit</a:t>
          </a:r>
        </a:p>
      </dgm:t>
    </dgm:pt>
    <dgm:pt modelId="{E10E93CF-24CF-4BA6-A4D3-5FD0AC0B4FCF}" type="parTrans" cxnId="{63EABC87-AF40-4341-8283-DDE82543B15D}">
      <dgm:prSet/>
      <dgm:spPr/>
      <dgm:t>
        <a:bodyPr/>
        <a:lstStyle/>
        <a:p>
          <a:endParaRPr lang="cs-CZ"/>
        </a:p>
      </dgm:t>
    </dgm:pt>
    <dgm:pt modelId="{4BBAE782-72B5-4DC7-986B-8D022D160678}" type="sibTrans" cxnId="{63EABC87-AF40-4341-8283-DDE82543B15D}">
      <dgm:prSet/>
      <dgm:spPr/>
      <dgm:t>
        <a:bodyPr/>
        <a:lstStyle/>
        <a:p>
          <a:endParaRPr lang="cs-CZ"/>
        </a:p>
      </dgm:t>
    </dgm:pt>
    <dgm:pt modelId="{8338CF8F-3AB1-4690-AD16-4772EAABD6B9}">
      <dgm:prSet phldrT="[Text]"/>
      <dgm:spPr/>
      <dgm:t>
        <a:bodyPr/>
        <a:lstStyle/>
        <a:p>
          <a:r>
            <a:rPr lang="cs-CZ" dirty="0" err="1"/>
            <a:t>Buzerujíci</a:t>
          </a:r>
          <a:r>
            <a:rPr lang="cs-CZ" dirty="0"/>
            <a:t> – zpoplatňovat, dbát na dodržování zákona,</a:t>
          </a:r>
        </a:p>
        <a:p>
          <a:r>
            <a:rPr lang="cs-CZ" dirty="0"/>
            <a:t>Místní kverulant (zatím ještě ne blázen) Aktivisté, spolky, případy nějaké městské kauzy</a:t>
          </a:r>
        </a:p>
      </dgm:t>
    </dgm:pt>
    <dgm:pt modelId="{30F8CFE3-76EF-426A-836C-1FAA51795DEE}" type="parTrans" cxnId="{325B7A53-068A-46F7-B782-3C291E750132}">
      <dgm:prSet/>
      <dgm:spPr/>
      <dgm:t>
        <a:bodyPr/>
        <a:lstStyle/>
        <a:p>
          <a:endParaRPr lang="cs-CZ"/>
        </a:p>
      </dgm:t>
    </dgm:pt>
    <dgm:pt modelId="{A4807E44-3296-41EB-8A62-8370822F83C7}" type="sibTrans" cxnId="{325B7A53-068A-46F7-B782-3C291E750132}">
      <dgm:prSet/>
      <dgm:spPr/>
      <dgm:t>
        <a:bodyPr/>
        <a:lstStyle/>
        <a:p>
          <a:endParaRPr lang="cs-CZ"/>
        </a:p>
      </dgm:t>
    </dgm:pt>
    <dgm:pt modelId="{26A2459C-1567-461A-A069-1E51C6FB7038}">
      <dgm:prSet phldrT="[Text]"/>
      <dgm:spPr/>
      <dgm:t>
        <a:bodyPr/>
        <a:lstStyle/>
        <a:p>
          <a:r>
            <a:rPr lang="cs-CZ" dirty="0"/>
            <a:t>Buldok Bojující proti…– obrana téměř bez šance, chytřejší než blázen, ale stejně patologicky urputný, někteří nehledí ani na výdaje. Často též porucha psychiky, ale mírnější</a:t>
          </a:r>
        </a:p>
        <a:p>
          <a:r>
            <a:rPr lang="cs-CZ" dirty="0"/>
            <a:t>Např. útoky na OSPOD od rozvádějících se magorů, </a:t>
          </a:r>
          <a:r>
            <a:rPr lang="cs-CZ" dirty="0" err="1"/>
            <a:t>autíčkáři</a:t>
          </a:r>
          <a:r>
            <a:rPr lang="cs-CZ" dirty="0"/>
            <a:t> a pokuty na radaru apod. často přejdou do skupiny Blázen</a:t>
          </a:r>
        </a:p>
      </dgm:t>
    </dgm:pt>
    <dgm:pt modelId="{AC41CADC-30BA-4386-A32E-4AFB67DE07C3}" type="parTrans" cxnId="{F2623995-A170-4CBC-A4F1-E95E8A808529}">
      <dgm:prSet/>
      <dgm:spPr/>
      <dgm:t>
        <a:bodyPr/>
        <a:lstStyle/>
        <a:p>
          <a:endParaRPr lang="cs-CZ"/>
        </a:p>
      </dgm:t>
    </dgm:pt>
    <dgm:pt modelId="{49A18393-E4DD-427B-AE33-3F1F32DD7175}" type="sibTrans" cxnId="{F2623995-A170-4CBC-A4F1-E95E8A808529}">
      <dgm:prSet/>
      <dgm:spPr/>
      <dgm:t>
        <a:bodyPr/>
        <a:lstStyle/>
        <a:p>
          <a:endParaRPr lang="cs-CZ"/>
        </a:p>
      </dgm:t>
    </dgm:pt>
    <dgm:pt modelId="{0D4736C1-1FC7-447D-A4DC-38D85ADAD624}">
      <dgm:prSet phldrT="[Text]"/>
      <dgm:spPr/>
      <dgm:t>
        <a:bodyPr/>
        <a:lstStyle/>
        <a:p>
          <a:r>
            <a:rPr lang="cs-CZ" dirty="0"/>
            <a:t>Byznys – zpoplatnit, dodržet zákon, lze i nereagovat, pokud je hromadný mail a nekontrolují to</a:t>
          </a:r>
        </a:p>
      </dgm:t>
    </dgm:pt>
    <dgm:pt modelId="{48F64342-C717-4600-875F-A10C5ABA61A5}" type="parTrans" cxnId="{944CB1E0-E745-48B8-AFA8-DBB2C9A2FF3D}">
      <dgm:prSet/>
      <dgm:spPr/>
      <dgm:t>
        <a:bodyPr/>
        <a:lstStyle/>
        <a:p>
          <a:endParaRPr lang="cs-CZ"/>
        </a:p>
      </dgm:t>
    </dgm:pt>
    <dgm:pt modelId="{71BC74BD-0DA6-442A-BF73-25BF409222EF}" type="sibTrans" cxnId="{944CB1E0-E745-48B8-AFA8-DBB2C9A2FF3D}">
      <dgm:prSet/>
      <dgm:spPr/>
      <dgm:t>
        <a:bodyPr/>
        <a:lstStyle/>
        <a:p>
          <a:endParaRPr lang="cs-CZ"/>
        </a:p>
      </dgm:t>
    </dgm:pt>
    <dgm:pt modelId="{E57C3D8B-29F5-42A1-8CAC-BAFC6254D0F1}" type="pres">
      <dgm:prSet presAssocID="{5AA4314A-B89E-4DDA-BCDF-1F7646D8F5C6}" presName="diagram" presStyleCnt="0">
        <dgm:presLayoutVars>
          <dgm:dir/>
          <dgm:resizeHandles val="exact"/>
        </dgm:presLayoutVars>
      </dgm:prSet>
      <dgm:spPr/>
    </dgm:pt>
    <dgm:pt modelId="{E7EE8ED6-13B0-4ECA-9C3C-08ACFEB2E448}" type="pres">
      <dgm:prSet presAssocID="{9056A284-6338-4256-93FC-A754DC81C942}" presName="node" presStyleLbl="node1" presStyleIdx="0" presStyleCnt="5">
        <dgm:presLayoutVars>
          <dgm:bulletEnabled val="1"/>
        </dgm:presLayoutVars>
      </dgm:prSet>
      <dgm:spPr/>
    </dgm:pt>
    <dgm:pt modelId="{B695B12E-090C-466B-A93A-3CF30F4A6140}" type="pres">
      <dgm:prSet presAssocID="{E8359442-FB9E-476E-8F56-247AAF6AE4B0}" presName="sibTrans" presStyleCnt="0"/>
      <dgm:spPr/>
    </dgm:pt>
    <dgm:pt modelId="{7D7A7741-B5CA-49F2-9FC0-5300A93DF6E1}" type="pres">
      <dgm:prSet presAssocID="{C6AD3FDD-10EF-4F95-A265-0B54B735FF73}" presName="node" presStyleLbl="node1" presStyleIdx="1" presStyleCnt="5">
        <dgm:presLayoutVars>
          <dgm:bulletEnabled val="1"/>
        </dgm:presLayoutVars>
      </dgm:prSet>
      <dgm:spPr/>
    </dgm:pt>
    <dgm:pt modelId="{BAA3AB61-889A-4FC6-AB68-99CF6BD66526}" type="pres">
      <dgm:prSet presAssocID="{4BBAE782-72B5-4DC7-986B-8D022D160678}" presName="sibTrans" presStyleCnt="0"/>
      <dgm:spPr/>
    </dgm:pt>
    <dgm:pt modelId="{D9FC05BA-8A2A-4185-822A-F7FACE51010F}" type="pres">
      <dgm:prSet presAssocID="{8338CF8F-3AB1-4690-AD16-4772EAABD6B9}" presName="node" presStyleLbl="node1" presStyleIdx="2" presStyleCnt="5">
        <dgm:presLayoutVars>
          <dgm:bulletEnabled val="1"/>
        </dgm:presLayoutVars>
      </dgm:prSet>
      <dgm:spPr/>
    </dgm:pt>
    <dgm:pt modelId="{36E9216B-9BEF-4B6F-9C28-B0158F348B0D}" type="pres">
      <dgm:prSet presAssocID="{A4807E44-3296-41EB-8A62-8370822F83C7}" presName="sibTrans" presStyleCnt="0"/>
      <dgm:spPr/>
    </dgm:pt>
    <dgm:pt modelId="{69978585-41A0-48B4-9ED7-1784CA43F566}" type="pres">
      <dgm:prSet presAssocID="{26A2459C-1567-461A-A069-1E51C6FB7038}" presName="node" presStyleLbl="node1" presStyleIdx="3" presStyleCnt="5">
        <dgm:presLayoutVars>
          <dgm:bulletEnabled val="1"/>
        </dgm:presLayoutVars>
      </dgm:prSet>
      <dgm:spPr/>
    </dgm:pt>
    <dgm:pt modelId="{04FEDDDC-E0E8-42B8-A17C-6FFDCE98B6CE}" type="pres">
      <dgm:prSet presAssocID="{49A18393-E4DD-427B-AE33-3F1F32DD7175}" presName="sibTrans" presStyleCnt="0"/>
      <dgm:spPr/>
    </dgm:pt>
    <dgm:pt modelId="{D1261CEA-123A-4314-B4FE-FED2221E3B83}" type="pres">
      <dgm:prSet presAssocID="{0D4736C1-1FC7-447D-A4DC-38D85ADAD624}" presName="node" presStyleLbl="node1" presStyleIdx="4" presStyleCnt="5">
        <dgm:presLayoutVars>
          <dgm:bulletEnabled val="1"/>
        </dgm:presLayoutVars>
      </dgm:prSet>
      <dgm:spPr/>
    </dgm:pt>
  </dgm:ptLst>
  <dgm:cxnLst>
    <dgm:cxn modelId="{1BB25C1A-22E4-4276-B309-849B4D75DDC5}" type="presOf" srcId="{0D4736C1-1FC7-447D-A4DC-38D85ADAD624}" destId="{D1261CEA-123A-4314-B4FE-FED2221E3B83}" srcOrd="0" destOrd="0" presId="urn:microsoft.com/office/officeart/2005/8/layout/default"/>
    <dgm:cxn modelId="{D3CF331E-DCE3-44DB-931A-8F6E04D2FDD0}" type="presOf" srcId="{5AA4314A-B89E-4DDA-BCDF-1F7646D8F5C6}" destId="{E57C3D8B-29F5-42A1-8CAC-BAFC6254D0F1}" srcOrd="0" destOrd="0" presId="urn:microsoft.com/office/officeart/2005/8/layout/default"/>
    <dgm:cxn modelId="{AA4DAB2F-86E2-4B26-A9B8-3093B30FC12E}" type="presOf" srcId="{C6AD3FDD-10EF-4F95-A265-0B54B735FF73}" destId="{7D7A7741-B5CA-49F2-9FC0-5300A93DF6E1}" srcOrd="0" destOrd="0" presId="urn:microsoft.com/office/officeart/2005/8/layout/default"/>
    <dgm:cxn modelId="{B7172B41-05DB-42C7-9A3C-153AEAFCA707}" type="presOf" srcId="{26A2459C-1567-461A-A069-1E51C6FB7038}" destId="{69978585-41A0-48B4-9ED7-1784CA43F566}" srcOrd="0" destOrd="0" presId="urn:microsoft.com/office/officeart/2005/8/layout/default"/>
    <dgm:cxn modelId="{325B7A53-068A-46F7-B782-3C291E750132}" srcId="{5AA4314A-B89E-4DDA-BCDF-1F7646D8F5C6}" destId="{8338CF8F-3AB1-4690-AD16-4772EAABD6B9}" srcOrd="2" destOrd="0" parTransId="{30F8CFE3-76EF-426A-836C-1FAA51795DEE}" sibTransId="{A4807E44-3296-41EB-8A62-8370822F83C7}"/>
    <dgm:cxn modelId="{63EABC87-AF40-4341-8283-DDE82543B15D}" srcId="{5AA4314A-B89E-4DDA-BCDF-1F7646D8F5C6}" destId="{C6AD3FDD-10EF-4F95-A265-0B54B735FF73}" srcOrd="1" destOrd="0" parTransId="{E10E93CF-24CF-4BA6-A4D3-5FD0AC0B4FCF}" sibTransId="{4BBAE782-72B5-4DC7-986B-8D022D160678}"/>
    <dgm:cxn modelId="{F2623995-A170-4CBC-A4F1-E95E8A808529}" srcId="{5AA4314A-B89E-4DDA-BCDF-1F7646D8F5C6}" destId="{26A2459C-1567-461A-A069-1E51C6FB7038}" srcOrd="3" destOrd="0" parTransId="{AC41CADC-30BA-4386-A32E-4AFB67DE07C3}" sibTransId="{49A18393-E4DD-427B-AE33-3F1F32DD7175}"/>
    <dgm:cxn modelId="{8AD9BDAA-4B2B-41C2-B40C-9F54070679B1}" srcId="{5AA4314A-B89E-4DDA-BCDF-1F7646D8F5C6}" destId="{9056A284-6338-4256-93FC-A754DC81C942}" srcOrd="0" destOrd="0" parTransId="{DF04B50C-E99D-4EDD-A24A-372344BBF664}" sibTransId="{E8359442-FB9E-476E-8F56-247AAF6AE4B0}"/>
    <dgm:cxn modelId="{CFF4D0DE-9826-4C07-AD4B-E78FEBF3E75A}" type="presOf" srcId="{9056A284-6338-4256-93FC-A754DC81C942}" destId="{E7EE8ED6-13B0-4ECA-9C3C-08ACFEB2E448}" srcOrd="0" destOrd="0" presId="urn:microsoft.com/office/officeart/2005/8/layout/default"/>
    <dgm:cxn modelId="{944CB1E0-E745-48B8-AFA8-DBB2C9A2FF3D}" srcId="{5AA4314A-B89E-4DDA-BCDF-1F7646D8F5C6}" destId="{0D4736C1-1FC7-447D-A4DC-38D85ADAD624}" srcOrd="4" destOrd="0" parTransId="{48F64342-C717-4600-875F-A10C5ABA61A5}" sibTransId="{71BC74BD-0DA6-442A-BF73-25BF409222EF}"/>
    <dgm:cxn modelId="{C62CE1ED-F299-46E4-ACAD-D3C7615DA0D3}" type="presOf" srcId="{8338CF8F-3AB1-4690-AD16-4772EAABD6B9}" destId="{D9FC05BA-8A2A-4185-822A-F7FACE51010F}" srcOrd="0" destOrd="0" presId="urn:microsoft.com/office/officeart/2005/8/layout/default"/>
    <dgm:cxn modelId="{258D9489-3D51-4D06-89BC-DDEE666205D5}" type="presParOf" srcId="{E57C3D8B-29F5-42A1-8CAC-BAFC6254D0F1}" destId="{E7EE8ED6-13B0-4ECA-9C3C-08ACFEB2E448}" srcOrd="0" destOrd="0" presId="urn:microsoft.com/office/officeart/2005/8/layout/default"/>
    <dgm:cxn modelId="{F8208D54-03B6-4A04-8801-2C842B04832B}" type="presParOf" srcId="{E57C3D8B-29F5-42A1-8CAC-BAFC6254D0F1}" destId="{B695B12E-090C-466B-A93A-3CF30F4A6140}" srcOrd="1" destOrd="0" presId="urn:microsoft.com/office/officeart/2005/8/layout/default"/>
    <dgm:cxn modelId="{28673F22-EBC9-46F6-B369-1B662440B50D}" type="presParOf" srcId="{E57C3D8B-29F5-42A1-8CAC-BAFC6254D0F1}" destId="{7D7A7741-B5CA-49F2-9FC0-5300A93DF6E1}" srcOrd="2" destOrd="0" presId="urn:microsoft.com/office/officeart/2005/8/layout/default"/>
    <dgm:cxn modelId="{46A59634-7B9F-4FD7-B81A-468F46753A1D}" type="presParOf" srcId="{E57C3D8B-29F5-42A1-8CAC-BAFC6254D0F1}" destId="{BAA3AB61-889A-4FC6-AB68-99CF6BD66526}" srcOrd="3" destOrd="0" presId="urn:microsoft.com/office/officeart/2005/8/layout/default"/>
    <dgm:cxn modelId="{2B43A161-9C3A-4175-8632-46C15A0D2C19}" type="presParOf" srcId="{E57C3D8B-29F5-42A1-8CAC-BAFC6254D0F1}" destId="{D9FC05BA-8A2A-4185-822A-F7FACE51010F}" srcOrd="4" destOrd="0" presId="urn:microsoft.com/office/officeart/2005/8/layout/default"/>
    <dgm:cxn modelId="{E1F9B4C5-AC9A-41FC-A0BD-DA3FC50F1750}" type="presParOf" srcId="{E57C3D8B-29F5-42A1-8CAC-BAFC6254D0F1}" destId="{36E9216B-9BEF-4B6F-9C28-B0158F348B0D}" srcOrd="5" destOrd="0" presId="urn:microsoft.com/office/officeart/2005/8/layout/default"/>
    <dgm:cxn modelId="{0DEC8302-2A91-4259-9D95-E177B02A9756}" type="presParOf" srcId="{E57C3D8B-29F5-42A1-8CAC-BAFC6254D0F1}" destId="{69978585-41A0-48B4-9ED7-1784CA43F566}" srcOrd="6" destOrd="0" presId="urn:microsoft.com/office/officeart/2005/8/layout/default"/>
    <dgm:cxn modelId="{3FE73031-E12A-45DB-959B-7F21752B362C}" type="presParOf" srcId="{E57C3D8B-29F5-42A1-8CAC-BAFC6254D0F1}" destId="{04FEDDDC-E0E8-42B8-A17C-6FFDCE98B6CE}" srcOrd="7" destOrd="0" presId="urn:microsoft.com/office/officeart/2005/8/layout/default"/>
    <dgm:cxn modelId="{82A67073-7B35-4D1E-B3E2-E0E22AE6CCC0}" type="presParOf" srcId="{E57C3D8B-29F5-42A1-8CAC-BAFC6254D0F1}" destId="{D1261CEA-123A-4314-B4FE-FED2221E3B8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918C5F-CDD9-4F62-BC43-030DB61705B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3434F50-8521-416F-A89E-D1B3144281C4}">
      <dgm:prSet/>
      <dgm:spPr/>
      <dgm:t>
        <a:bodyPr/>
        <a:lstStyle/>
        <a:p>
          <a:r>
            <a:rPr lang="cs-CZ" dirty="0"/>
            <a:t>Poradenství, e-Úřad, vzory, pomoc odborníků, školení</a:t>
          </a:r>
        </a:p>
        <a:p>
          <a:r>
            <a:rPr lang="cs-CZ" dirty="0"/>
            <a:t> i VIP – během zasedání na telefonu a mailu. </a:t>
          </a:r>
        </a:p>
        <a:p>
          <a:r>
            <a:rPr lang="cs-CZ" dirty="0"/>
            <a:t>Pomoc se žádostmi o informace www.SOS106.cz</a:t>
          </a:r>
        </a:p>
      </dgm:t>
    </dgm:pt>
    <dgm:pt modelId="{FD8E0A02-A509-421F-8CC6-EF580D1CEBBC}" type="parTrans" cxnId="{79A27F6B-8136-4A7B-8F58-4986DB659BB6}">
      <dgm:prSet/>
      <dgm:spPr/>
      <dgm:t>
        <a:bodyPr/>
        <a:lstStyle/>
        <a:p>
          <a:endParaRPr lang="en-US"/>
        </a:p>
      </dgm:t>
    </dgm:pt>
    <dgm:pt modelId="{EB9780C6-D800-4380-A53E-369D4FE86485}" type="sibTrans" cxnId="{79A27F6B-8136-4A7B-8F58-4986DB659BB6}">
      <dgm:prSet/>
      <dgm:spPr/>
      <dgm:t>
        <a:bodyPr/>
        <a:lstStyle/>
        <a:p>
          <a:endParaRPr lang="en-US"/>
        </a:p>
      </dgm:t>
    </dgm:pt>
    <dgm:pt modelId="{0E3760B9-7D90-4D58-AE85-B2AA3C671EF9}">
      <dgm:prSet/>
      <dgm:spPr/>
      <dgm:t>
        <a:bodyPr/>
        <a:lstStyle/>
        <a:p>
          <a:r>
            <a:rPr lang="cs-CZ" dirty="0"/>
            <a:t>Audit samostatné působnosti obce – posoudíme, jak plníte zákonné povinnosti</a:t>
          </a:r>
        </a:p>
        <a:p>
          <a:r>
            <a:rPr lang="cs-CZ" dirty="0"/>
            <a:t>Audit zasedání, zápisů</a:t>
          </a:r>
        </a:p>
        <a:p>
          <a:r>
            <a:rPr lang="cs-CZ" dirty="0"/>
            <a:t>Audit úřední desky a povinných informací</a:t>
          </a:r>
          <a:endParaRPr lang="en-US" dirty="0"/>
        </a:p>
      </dgm:t>
    </dgm:pt>
    <dgm:pt modelId="{077FCFD6-D814-4E5E-A6F2-571DE59600B0}" type="parTrans" cxnId="{A918F415-C480-4DFE-B2A5-D9697D4E02E2}">
      <dgm:prSet/>
      <dgm:spPr/>
      <dgm:t>
        <a:bodyPr/>
        <a:lstStyle/>
        <a:p>
          <a:endParaRPr lang="en-US"/>
        </a:p>
      </dgm:t>
    </dgm:pt>
    <dgm:pt modelId="{CA7EEEA7-29DA-446C-A5DC-48D191346DCA}" type="sibTrans" cxnId="{A918F415-C480-4DFE-B2A5-D9697D4E02E2}">
      <dgm:prSet/>
      <dgm:spPr/>
      <dgm:t>
        <a:bodyPr/>
        <a:lstStyle/>
        <a:p>
          <a:endParaRPr lang="en-US"/>
        </a:p>
      </dgm:t>
    </dgm:pt>
    <dgm:pt modelId="{55BCE2B9-3C1D-4FA9-A2F4-5F820A634C84}">
      <dgm:prSet/>
      <dgm:spPr/>
      <dgm:t>
        <a:bodyPr/>
        <a:lstStyle/>
        <a:p>
          <a:r>
            <a:rPr lang="cs-CZ" dirty="0"/>
            <a:t>Příprava na kontrolu (i narychlo, pokud už mají přijet) </a:t>
          </a:r>
          <a:endParaRPr lang="en-US" dirty="0"/>
        </a:p>
      </dgm:t>
    </dgm:pt>
    <dgm:pt modelId="{815B30EC-D545-4687-882E-25ED8AFDC416}" type="parTrans" cxnId="{E2CA1BA5-6937-4496-8B37-D905979A826E}">
      <dgm:prSet/>
      <dgm:spPr/>
      <dgm:t>
        <a:bodyPr/>
        <a:lstStyle/>
        <a:p>
          <a:endParaRPr lang="cs-CZ"/>
        </a:p>
      </dgm:t>
    </dgm:pt>
    <dgm:pt modelId="{D75FA45A-6A34-437F-B555-9398B3ED27B6}" type="sibTrans" cxnId="{E2CA1BA5-6937-4496-8B37-D905979A826E}">
      <dgm:prSet/>
      <dgm:spPr/>
      <dgm:t>
        <a:bodyPr/>
        <a:lstStyle/>
        <a:p>
          <a:endParaRPr lang="cs-CZ"/>
        </a:p>
      </dgm:t>
    </dgm:pt>
    <dgm:pt modelId="{F8E89F66-198E-49F2-8FA0-73A441DAF0BE}" type="pres">
      <dgm:prSet presAssocID="{CD918C5F-CDD9-4F62-BC43-030DB61705BD}" presName="linear" presStyleCnt="0">
        <dgm:presLayoutVars>
          <dgm:animLvl val="lvl"/>
          <dgm:resizeHandles val="exact"/>
        </dgm:presLayoutVars>
      </dgm:prSet>
      <dgm:spPr/>
    </dgm:pt>
    <dgm:pt modelId="{31B329AF-0BCA-4F49-93CF-7FEE2719E6CD}" type="pres">
      <dgm:prSet presAssocID="{33434F50-8521-416F-A89E-D1B3144281C4}" presName="parentText" presStyleLbl="node1" presStyleIdx="0" presStyleCnt="3">
        <dgm:presLayoutVars>
          <dgm:chMax val="0"/>
          <dgm:bulletEnabled val="1"/>
        </dgm:presLayoutVars>
      </dgm:prSet>
      <dgm:spPr/>
    </dgm:pt>
    <dgm:pt modelId="{2D0C603F-07CF-491F-97D9-D8159B783F89}" type="pres">
      <dgm:prSet presAssocID="{EB9780C6-D800-4380-A53E-369D4FE86485}" presName="spacer" presStyleCnt="0"/>
      <dgm:spPr/>
    </dgm:pt>
    <dgm:pt modelId="{3EE44CA1-9B81-4A91-B719-8F0B6B1B8316}" type="pres">
      <dgm:prSet presAssocID="{0E3760B9-7D90-4D58-AE85-B2AA3C671EF9}" presName="parentText" presStyleLbl="node1" presStyleIdx="1" presStyleCnt="3" custLinFactNeighborY="-5965">
        <dgm:presLayoutVars>
          <dgm:chMax val="0"/>
          <dgm:bulletEnabled val="1"/>
        </dgm:presLayoutVars>
      </dgm:prSet>
      <dgm:spPr/>
    </dgm:pt>
    <dgm:pt modelId="{613AA21B-B204-48ED-B387-94F93F2F1D59}" type="pres">
      <dgm:prSet presAssocID="{CA7EEEA7-29DA-446C-A5DC-48D191346DCA}" presName="spacer" presStyleCnt="0"/>
      <dgm:spPr/>
    </dgm:pt>
    <dgm:pt modelId="{290873E2-CB75-48E1-81C8-485559931E6B}" type="pres">
      <dgm:prSet presAssocID="{55BCE2B9-3C1D-4FA9-A2F4-5F820A634C84}" presName="parentText" presStyleLbl="node1" presStyleIdx="2" presStyleCnt="3">
        <dgm:presLayoutVars>
          <dgm:chMax val="0"/>
          <dgm:bulletEnabled val="1"/>
        </dgm:presLayoutVars>
      </dgm:prSet>
      <dgm:spPr/>
    </dgm:pt>
  </dgm:ptLst>
  <dgm:cxnLst>
    <dgm:cxn modelId="{BEF23E01-5534-47B8-94C8-520C6BC8C1FE}" type="presOf" srcId="{33434F50-8521-416F-A89E-D1B3144281C4}" destId="{31B329AF-0BCA-4F49-93CF-7FEE2719E6CD}" srcOrd="0" destOrd="0" presId="urn:microsoft.com/office/officeart/2005/8/layout/vList2"/>
    <dgm:cxn modelId="{A918F415-C480-4DFE-B2A5-D9697D4E02E2}" srcId="{CD918C5F-CDD9-4F62-BC43-030DB61705BD}" destId="{0E3760B9-7D90-4D58-AE85-B2AA3C671EF9}" srcOrd="1" destOrd="0" parTransId="{077FCFD6-D814-4E5E-A6F2-571DE59600B0}" sibTransId="{CA7EEEA7-29DA-446C-A5DC-48D191346DCA}"/>
    <dgm:cxn modelId="{79A27F6B-8136-4A7B-8F58-4986DB659BB6}" srcId="{CD918C5F-CDD9-4F62-BC43-030DB61705BD}" destId="{33434F50-8521-416F-A89E-D1B3144281C4}" srcOrd="0" destOrd="0" parTransId="{FD8E0A02-A509-421F-8CC6-EF580D1CEBBC}" sibTransId="{EB9780C6-D800-4380-A53E-369D4FE86485}"/>
    <dgm:cxn modelId="{A3CA039E-0862-412D-9B62-6ADC008E6BA6}" type="presOf" srcId="{55BCE2B9-3C1D-4FA9-A2F4-5F820A634C84}" destId="{290873E2-CB75-48E1-81C8-485559931E6B}" srcOrd="0" destOrd="0" presId="urn:microsoft.com/office/officeart/2005/8/layout/vList2"/>
    <dgm:cxn modelId="{E2CA1BA5-6937-4496-8B37-D905979A826E}" srcId="{CD918C5F-CDD9-4F62-BC43-030DB61705BD}" destId="{55BCE2B9-3C1D-4FA9-A2F4-5F820A634C84}" srcOrd="2" destOrd="0" parTransId="{815B30EC-D545-4687-882E-25ED8AFDC416}" sibTransId="{D75FA45A-6A34-437F-B555-9398B3ED27B6}"/>
    <dgm:cxn modelId="{772FF9B0-5403-49F6-908D-A8A48F63BF30}" type="presOf" srcId="{0E3760B9-7D90-4D58-AE85-B2AA3C671EF9}" destId="{3EE44CA1-9B81-4A91-B719-8F0B6B1B8316}" srcOrd="0" destOrd="0" presId="urn:microsoft.com/office/officeart/2005/8/layout/vList2"/>
    <dgm:cxn modelId="{674B35C3-0D7F-4217-A5B5-290AB3D6D5B4}" type="presOf" srcId="{CD918C5F-CDD9-4F62-BC43-030DB61705BD}" destId="{F8E89F66-198E-49F2-8FA0-73A441DAF0BE}" srcOrd="0" destOrd="0" presId="urn:microsoft.com/office/officeart/2005/8/layout/vList2"/>
    <dgm:cxn modelId="{F3A83E3E-8730-4549-B5DE-780D835DE617}" type="presParOf" srcId="{F8E89F66-198E-49F2-8FA0-73A441DAF0BE}" destId="{31B329AF-0BCA-4F49-93CF-7FEE2719E6CD}" srcOrd="0" destOrd="0" presId="urn:microsoft.com/office/officeart/2005/8/layout/vList2"/>
    <dgm:cxn modelId="{27649456-478D-454C-BA3D-52752469184E}" type="presParOf" srcId="{F8E89F66-198E-49F2-8FA0-73A441DAF0BE}" destId="{2D0C603F-07CF-491F-97D9-D8159B783F89}" srcOrd="1" destOrd="0" presId="urn:microsoft.com/office/officeart/2005/8/layout/vList2"/>
    <dgm:cxn modelId="{AAA80861-CA94-488B-AD71-45A1AF653A5C}" type="presParOf" srcId="{F8E89F66-198E-49F2-8FA0-73A441DAF0BE}" destId="{3EE44CA1-9B81-4A91-B719-8F0B6B1B8316}" srcOrd="2" destOrd="0" presId="urn:microsoft.com/office/officeart/2005/8/layout/vList2"/>
    <dgm:cxn modelId="{4C43788A-657C-4EF2-8FCD-6E183463F5E4}" type="presParOf" srcId="{F8E89F66-198E-49F2-8FA0-73A441DAF0BE}" destId="{613AA21B-B204-48ED-B387-94F93F2F1D59}" srcOrd="3" destOrd="0" presId="urn:microsoft.com/office/officeart/2005/8/layout/vList2"/>
    <dgm:cxn modelId="{9B92B565-A26D-4E9E-84F5-B369C64A6AB8}" type="presParOf" srcId="{F8E89F66-198E-49F2-8FA0-73A441DAF0BE}" destId="{290873E2-CB75-48E1-81C8-485559931E6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329AF-0BCA-4F49-93CF-7FEE2719E6CD}">
      <dsp:nvSpPr>
        <dsp:cNvPr id="0" name=""/>
        <dsp:cNvSpPr/>
      </dsp:nvSpPr>
      <dsp:spPr>
        <a:xfrm>
          <a:off x="0" y="1209314"/>
          <a:ext cx="6628804" cy="1102725"/>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Poradenství a příprava na kontrolu </a:t>
          </a:r>
        </a:p>
      </dsp:txBody>
      <dsp:txXfrm>
        <a:off x="53831" y="1263145"/>
        <a:ext cx="6521142" cy="995063"/>
      </dsp:txXfrm>
    </dsp:sp>
    <dsp:sp modelId="{0571B195-E956-435E-97EE-B8ABAEF329A9}">
      <dsp:nvSpPr>
        <dsp:cNvPr id="0" name=""/>
        <dsp:cNvSpPr/>
      </dsp:nvSpPr>
      <dsp:spPr>
        <a:xfrm>
          <a:off x="0" y="0"/>
          <a:ext cx="6628804" cy="1102725"/>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Školení na míru</a:t>
          </a:r>
          <a:endParaRPr lang="en-US" sz="2900" kern="1200" dirty="0"/>
        </a:p>
      </dsp:txBody>
      <dsp:txXfrm>
        <a:off x="53831" y="53831"/>
        <a:ext cx="6521142" cy="995063"/>
      </dsp:txXfrm>
    </dsp:sp>
    <dsp:sp modelId="{3EE44CA1-9B81-4A91-B719-8F0B6B1B8316}">
      <dsp:nvSpPr>
        <dsp:cNvPr id="0" name=""/>
        <dsp:cNvSpPr/>
      </dsp:nvSpPr>
      <dsp:spPr>
        <a:xfrm>
          <a:off x="0" y="2420680"/>
          <a:ext cx="6628804" cy="1102725"/>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Audit samostatné působnosti obce</a:t>
          </a:r>
          <a:endParaRPr lang="en-US" sz="2900" kern="1200" dirty="0"/>
        </a:p>
      </dsp:txBody>
      <dsp:txXfrm>
        <a:off x="53831" y="2474511"/>
        <a:ext cx="6521142" cy="995063"/>
      </dsp:txXfrm>
    </dsp:sp>
    <dsp:sp modelId="{290873E2-CB75-48E1-81C8-485559931E6B}">
      <dsp:nvSpPr>
        <dsp:cNvPr id="0" name=""/>
        <dsp:cNvSpPr/>
      </dsp:nvSpPr>
      <dsp:spPr>
        <a:xfrm>
          <a:off x="0" y="3587088"/>
          <a:ext cx="6628804" cy="1102725"/>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Audit zasedání, zápisů, usnesení</a:t>
          </a:r>
          <a:endParaRPr lang="en-US" sz="2900" kern="1200" dirty="0"/>
        </a:p>
      </dsp:txBody>
      <dsp:txXfrm>
        <a:off x="53831" y="3640919"/>
        <a:ext cx="6521142" cy="995063"/>
      </dsp:txXfrm>
    </dsp:sp>
    <dsp:sp modelId="{8A0A4EDA-69F7-4CD7-93EE-6C5FA240CEC8}">
      <dsp:nvSpPr>
        <dsp:cNvPr id="0" name=""/>
        <dsp:cNvSpPr/>
      </dsp:nvSpPr>
      <dsp:spPr>
        <a:xfrm>
          <a:off x="0" y="4760270"/>
          <a:ext cx="6628804" cy="1102725"/>
        </a:xfrm>
        <a:prstGeom prst="roundRect">
          <a:avLst/>
        </a:prstGeom>
        <a:solidFill>
          <a:schemeClr val="accent5">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Audit úřední desky a povinných informací na webu</a:t>
          </a:r>
        </a:p>
      </dsp:txBody>
      <dsp:txXfrm>
        <a:off x="53831" y="4814101"/>
        <a:ext cx="6521142" cy="995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1B195-E956-435E-97EE-B8ABAEF329A9}">
      <dsp:nvSpPr>
        <dsp:cNvPr id="0" name=""/>
        <dsp:cNvSpPr/>
      </dsp:nvSpPr>
      <dsp:spPr>
        <a:xfrm>
          <a:off x="0" y="411510"/>
          <a:ext cx="6628804" cy="20451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cs-CZ" sz="2300" kern="1200" dirty="0"/>
            <a:t>Systém pro nové povinnosti související s ochranou oznamovatelů (</a:t>
          </a:r>
          <a:r>
            <a:rPr lang="cs-CZ" sz="2300" kern="1200" dirty="0" err="1"/>
            <a:t>whistleblowing</a:t>
          </a:r>
          <a:r>
            <a:rPr lang="cs-CZ" sz="2300" kern="1200" dirty="0"/>
            <a:t>)  - zákon od 8/2023 + výkon agendy tzv. </a:t>
          </a:r>
          <a:r>
            <a:rPr lang="cs-CZ" sz="2300" i="1" kern="1200" dirty="0"/>
            <a:t>Příslušné osoby </a:t>
          </a:r>
          <a:r>
            <a:rPr lang="cs-CZ" sz="2300" kern="1200" dirty="0"/>
            <a:t>podle zákona o ochraně oznamovatelů.</a:t>
          </a:r>
          <a:endParaRPr lang="en-US" sz="2300" kern="1200" dirty="0"/>
        </a:p>
        <a:p>
          <a:pPr marL="0" lvl="0" algn="l" defTabSz="1422400">
            <a:lnSpc>
              <a:spcPct val="90000"/>
            </a:lnSpc>
            <a:spcBef>
              <a:spcPct val="0"/>
            </a:spcBef>
            <a:spcAft>
              <a:spcPct val="35000"/>
            </a:spcAft>
            <a:buNone/>
          </a:pPr>
          <a:endParaRPr lang="en-US" sz="2300" kern="1200" dirty="0"/>
        </a:p>
      </dsp:txBody>
      <dsp:txXfrm>
        <a:off x="99836" y="511346"/>
        <a:ext cx="6429132" cy="1845488"/>
      </dsp:txXfrm>
    </dsp:sp>
    <dsp:sp modelId="{3EE44CA1-9B81-4A91-B719-8F0B6B1B8316}">
      <dsp:nvSpPr>
        <dsp:cNvPr id="0" name=""/>
        <dsp:cNvSpPr/>
      </dsp:nvSpPr>
      <dsp:spPr>
        <a:xfrm>
          <a:off x="0" y="2522910"/>
          <a:ext cx="6628804" cy="204516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kern="1200" dirty="0"/>
            <a:t>GDPR – poradenství, služby pověřence, audity stavu </a:t>
          </a:r>
        </a:p>
      </dsp:txBody>
      <dsp:txXfrm>
        <a:off x="99836" y="2622746"/>
        <a:ext cx="6429132" cy="18454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329AF-0BCA-4F49-93CF-7FEE2719E6CD}">
      <dsp:nvSpPr>
        <dsp:cNvPr id="0" name=""/>
        <dsp:cNvSpPr/>
      </dsp:nvSpPr>
      <dsp:spPr>
        <a:xfrm>
          <a:off x="0" y="162981"/>
          <a:ext cx="6628804" cy="107405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cs-CZ" sz="1800" kern="1200" dirty="0"/>
            <a:t>Pomoc starostům a tajemníkům</a:t>
          </a:r>
        </a:p>
        <a:p>
          <a:pPr marL="0" marR="0" lvl="0" indent="0" algn="l" defTabSz="914400" eaLnBrk="1" fontAlgn="auto" latinLnBrk="0" hangingPunct="1">
            <a:lnSpc>
              <a:spcPct val="100000"/>
            </a:lnSpc>
            <a:spcBef>
              <a:spcPct val="0"/>
            </a:spcBef>
            <a:spcAft>
              <a:spcPts val="0"/>
            </a:spcAft>
            <a:buClrTx/>
            <a:buSzTx/>
            <a:buFontTx/>
            <a:buNone/>
            <a:tabLst/>
            <a:defRPr/>
          </a:pPr>
          <a:r>
            <a:rPr lang="cs-CZ" sz="1800" kern="1200" dirty="0"/>
            <a:t>Běžné dotazy, ale i  - Problémoví občané, problémová opozice</a:t>
          </a:r>
          <a:endParaRPr lang="en-US" sz="1800" kern="1200" dirty="0"/>
        </a:p>
        <a:p>
          <a:pPr marL="0" lvl="0" algn="l" defTabSz="933450">
            <a:lnSpc>
              <a:spcPct val="90000"/>
            </a:lnSpc>
            <a:spcBef>
              <a:spcPct val="0"/>
            </a:spcBef>
            <a:spcAft>
              <a:spcPct val="35000"/>
            </a:spcAft>
            <a:buNone/>
          </a:pPr>
          <a:endParaRPr lang="cs-CZ" sz="1800" kern="1200" dirty="0"/>
        </a:p>
      </dsp:txBody>
      <dsp:txXfrm>
        <a:off x="52431" y="215412"/>
        <a:ext cx="6523942" cy="969197"/>
      </dsp:txXfrm>
    </dsp:sp>
    <dsp:sp modelId="{0571B195-E956-435E-97EE-B8ABAEF329A9}">
      <dsp:nvSpPr>
        <dsp:cNvPr id="0" name=""/>
        <dsp:cNvSpPr/>
      </dsp:nvSpPr>
      <dsp:spPr>
        <a:xfrm>
          <a:off x="0" y="1292541"/>
          <a:ext cx="6628804" cy="1074059"/>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dirty="0"/>
            <a:t>Komplikace se záměry, úřední deskou, interními předpisy obce</a:t>
          </a:r>
        </a:p>
        <a:p>
          <a:pPr marL="0" lvl="0" indent="0" algn="l" defTabSz="800100">
            <a:lnSpc>
              <a:spcPct val="90000"/>
            </a:lnSpc>
            <a:spcBef>
              <a:spcPct val="0"/>
            </a:spcBef>
            <a:spcAft>
              <a:spcPct val="35000"/>
            </a:spcAft>
            <a:buNone/>
          </a:pPr>
          <a:r>
            <a:rPr lang="cs-CZ" sz="1800" kern="1200" dirty="0"/>
            <a:t>VIP  - možnost zavolat i během zasedání</a:t>
          </a:r>
          <a:endParaRPr lang="en-US" sz="1800" kern="1200" dirty="0"/>
        </a:p>
      </dsp:txBody>
      <dsp:txXfrm>
        <a:off x="52431" y="1344972"/>
        <a:ext cx="6523942" cy="969197"/>
      </dsp:txXfrm>
    </dsp:sp>
    <dsp:sp modelId="{3EE44CA1-9B81-4A91-B719-8F0B6B1B8316}">
      <dsp:nvSpPr>
        <dsp:cNvPr id="0" name=""/>
        <dsp:cNvSpPr/>
      </dsp:nvSpPr>
      <dsp:spPr>
        <a:xfrm>
          <a:off x="0" y="2446398"/>
          <a:ext cx="6628804" cy="1074059"/>
        </a:xfrm>
        <a:prstGeom prst="roundRect">
          <a:avLst/>
        </a:prstGeom>
        <a:solidFill>
          <a:schemeClr val="accent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dirty="0"/>
            <a:t>Kontrola stavu obce, když hrozí kontrola nebo vznikne problém</a:t>
          </a:r>
          <a:endParaRPr lang="en-US" sz="1800" kern="1200" dirty="0"/>
        </a:p>
      </dsp:txBody>
      <dsp:txXfrm>
        <a:off x="52431" y="2498829"/>
        <a:ext cx="6523942" cy="969197"/>
      </dsp:txXfrm>
    </dsp:sp>
    <dsp:sp modelId="{290873E2-CB75-48E1-81C8-485559931E6B}">
      <dsp:nvSpPr>
        <dsp:cNvPr id="0" name=""/>
        <dsp:cNvSpPr/>
      </dsp:nvSpPr>
      <dsp:spPr>
        <a:xfrm>
          <a:off x="0" y="3551877"/>
          <a:ext cx="6628804" cy="1074059"/>
        </a:xfrm>
        <a:prstGeom prst="roundRect">
          <a:avLst/>
        </a:prstGeom>
        <a:solidFill>
          <a:schemeClr val="accent4"/>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dirty="0"/>
            <a:t>Velké problémy – aktivisté, referendum, snahy paralyzovat úřady, pokusy rozložit zasedání nebo celé zastupitelstvo/radu</a:t>
          </a:r>
          <a:endParaRPr lang="en-US" sz="1800" kern="1200" dirty="0"/>
        </a:p>
      </dsp:txBody>
      <dsp:txXfrm>
        <a:off x="52431" y="3604308"/>
        <a:ext cx="6523942" cy="969197"/>
      </dsp:txXfrm>
    </dsp:sp>
    <dsp:sp modelId="{D27381F8-2628-4CA1-8628-71288AE7D61C}">
      <dsp:nvSpPr>
        <dsp:cNvPr id="0" name=""/>
        <dsp:cNvSpPr/>
      </dsp:nvSpPr>
      <dsp:spPr>
        <a:xfrm>
          <a:off x="0" y="4677777"/>
          <a:ext cx="6628804" cy="1074059"/>
        </a:xfrm>
        <a:prstGeom prst="roundRect">
          <a:avLst/>
        </a:prstGeom>
        <a:solidFill>
          <a:srgbClr val="FF000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dirty="0"/>
            <a:t>Komplikovaný žadatel, problém s krajem        </a:t>
          </a:r>
        </a:p>
        <a:p>
          <a:pPr marL="0" lvl="0" indent="0" algn="l" defTabSz="800100">
            <a:lnSpc>
              <a:spcPct val="90000"/>
            </a:lnSpc>
            <a:spcBef>
              <a:spcPct val="0"/>
            </a:spcBef>
            <a:spcAft>
              <a:spcPct val="35000"/>
            </a:spcAft>
            <a:buNone/>
          </a:pPr>
          <a:r>
            <a:rPr lang="cs-CZ" sz="1800" kern="1200" dirty="0"/>
            <a:t>SOS 1O6  www.SOS106.cz</a:t>
          </a:r>
          <a:endParaRPr lang="en-US" sz="1800" kern="1200" dirty="0"/>
        </a:p>
      </dsp:txBody>
      <dsp:txXfrm>
        <a:off x="52431" y="4730208"/>
        <a:ext cx="6523942" cy="969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2544A-C960-49D0-81EE-5A83E942CA88}">
      <dsp:nvSpPr>
        <dsp:cNvPr id="0" name=""/>
        <dsp:cNvSpPr/>
      </dsp:nvSpPr>
      <dsp:spPr>
        <a:xfrm rot="16200000">
          <a:off x="1548" y="469"/>
          <a:ext cx="3551015" cy="3551015"/>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cs-CZ" sz="2600" kern="1200" dirty="0"/>
            <a:t>Některé poskytnout nesmíme nebo nemusíme</a:t>
          </a:r>
        </a:p>
      </dsp:txBody>
      <dsp:txXfrm rot="5400000">
        <a:off x="622976" y="888223"/>
        <a:ext cx="2929587" cy="1775507"/>
      </dsp:txXfrm>
    </dsp:sp>
    <dsp:sp modelId="{308E7291-B004-4340-9EA9-F67B481C01DC}">
      <dsp:nvSpPr>
        <dsp:cNvPr id="0" name=""/>
        <dsp:cNvSpPr/>
      </dsp:nvSpPr>
      <dsp:spPr>
        <a:xfrm rot="5400000">
          <a:off x="5043747" y="469"/>
          <a:ext cx="3551015" cy="3551015"/>
        </a:xfrm>
        <a:prstGeom prst="up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cs-CZ" sz="2600" kern="1200" dirty="0"/>
            <a:t>Jiné poskytnout nechceme</a:t>
          </a:r>
        </a:p>
      </dsp:txBody>
      <dsp:txXfrm rot="-5400000">
        <a:off x="5043747" y="888223"/>
        <a:ext cx="2929587" cy="1775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E8ED6-13B0-4ECA-9C3C-08ACFEB2E448}">
      <dsp:nvSpPr>
        <dsp:cNvPr id="0" name=""/>
        <dsp:cNvSpPr/>
      </dsp:nvSpPr>
      <dsp:spPr>
        <a:xfrm>
          <a:off x="339149" y="125"/>
          <a:ext cx="3266488" cy="195989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b="1" u="sng" kern="1200" dirty="0"/>
            <a:t>B</a:t>
          </a:r>
          <a:r>
            <a:rPr lang="cs-CZ" sz="3200" kern="1200" dirty="0"/>
            <a:t>lázen (</a:t>
          </a:r>
          <a:r>
            <a:rPr lang="cs-CZ" sz="3200" kern="1200" dirty="0" err="1"/>
            <a:t>Timová</a:t>
          </a:r>
          <a:r>
            <a:rPr lang="cs-CZ" sz="3200" kern="1200" dirty="0"/>
            <a:t>, Rus, </a:t>
          </a:r>
          <a:r>
            <a:rPr lang="cs-CZ" sz="3200" kern="1200" dirty="0" err="1"/>
            <a:t>Florec</a:t>
          </a:r>
          <a:r>
            <a:rPr lang="cs-CZ" sz="3200" kern="1200" dirty="0"/>
            <a:t>…)</a:t>
          </a:r>
        </a:p>
      </dsp:txBody>
      <dsp:txXfrm>
        <a:off x="339149" y="125"/>
        <a:ext cx="3266488" cy="1959893"/>
      </dsp:txXfrm>
    </dsp:sp>
    <dsp:sp modelId="{7D7A7741-B5CA-49F2-9FC0-5300A93DF6E1}">
      <dsp:nvSpPr>
        <dsp:cNvPr id="0" name=""/>
        <dsp:cNvSpPr/>
      </dsp:nvSpPr>
      <dsp:spPr>
        <a:xfrm>
          <a:off x="3932286" y="125"/>
          <a:ext cx="3266488" cy="195989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b="1" u="sng" kern="1200" dirty="0"/>
            <a:t>B</a:t>
          </a:r>
          <a:r>
            <a:rPr lang="cs-CZ" sz="3200" kern="1200" dirty="0"/>
            <a:t>ývalý (starosta, tajemník, ředitel..)</a:t>
          </a:r>
        </a:p>
      </dsp:txBody>
      <dsp:txXfrm>
        <a:off x="3932286" y="125"/>
        <a:ext cx="3266488" cy="1959893"/>
      </dsp:txXfrm>
    </dsp:sp>
    <dsp:sp modelId="{D9FC05BA-8A2A-4185-822A-F7FACE51010F}">
      <dsp:nvSpPr>
        <dsp:cNvPr id="0" name=""/>
        <dsp:cNvSpPr/>
      </dsp:nvSpPr>
      <dsp:spPr>
        <a:xfrm>
          <a:off x="7525424" y="125"/>
          <a:ext cx="3266488" cy="195989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b="1" u="sng" kern="1200" dirty="0" err="1"/>
            <a:t>B</a:t>
          </a:r>
          <a:r>
            <a:rPr lang="cs-CZ" sz="3200" kern="1200" dirty="0" err="1"/>
            <a:t>uzerujíci</a:t>
          </a:r>
          <a:endParaRPr lang="cs-CZ" sz="3200" kern="1200" dirty="0"/>
        </a:p>
      </dsp:txBody>
      <dsp:txXfrm>
        <a:off x="7525424" y="125"/>
        <a:ext cx="3266488" cy="1959893"/>
      </dsp:txXfrm>
    </dsp:sp>
    <dsp:sp modelId="{69978585-41A0-48B4-9ED7-1784CA43F566}">
      <dsp:nvSpPr>
        <dsp:cNvPr id="0" name=""/>
        <dsp:cNvSpPr/>
      </dsp:nvSpPr>
      <dsp:spPr>
        <a:xfrm>
          <a:off x="2135718" y="2286666"/>
          <a:ext cx="3266488" cy="195989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b="1" u="sng" kern="1200" dirty="0"/>
            <a:t>B</a:t>
          </a:r>
          <a:r>
            <a:rPr lang="cs-CZ" sz="3200" kern="1200" dirty="0"/>
            <a:t>uldok </a:t>
          </a:r>
          <a:r>
            <a:rPr lang="cs-CZ" sz="3200" u="sng" kern="1200" dirty="0"/>
            <a:t>B</a:t>
          </a:r>
          <a:r>
            <a:rPr lang="cs-CZ" sz="3200" kern="1200" dirty="0"/>
            <a:t>ojující proti</a:t>
          </a:r>
        </a:p>
      </dsp:txBody>
      <dsp:txXfrm>
        <a:off x="2135718" y="2286666"/>
        <a:ext cx="3266488" cy="1959893"/>
      </dsp:txXfrm>
    </dsp:sp>
    <dsp:sp modelId="{D1261CEA-123A-4314-B4FE-FED2221E3B83}">
      <dsp:nvSpPr>
        <dsp:cNvPr id="0" name=""/>
        <dsp:cNvSpPr/>
      </dsp:nvSpPr>
      <dsp:spPr>
        <a:xfrm>
          <a:off x="5728855" y="2286666"/>
          <a:ext cx="3266488" cy="195989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b="1" u="sng" kern="1200" dirty="0"/>
            <a:t>B</a:t>
          </a:r>
          <a:r>
            <a:rPr lang="cs-CZ" sz="3200" kern="1200" dirty="0"/>
            <a:t>yznys</a:t>
          </a:r>
        </a:p>
      </dsp:txBody>
      <dsp:txXfrm>
        <a:off x="5728855" y="2286666"/>
        <a:ext cx="3266488" cy="19598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E8ED6-13B0-4ECA-9C3C-08ACFEB2E448}">
      <dsp:nvSpPr>
        <dsp:cNvPr id="0" name=""/>
        <dsp:cNvSpPr/>
      </dsp:nvSpPr>
      <dsp:spPr>
        <a:xfrm>
          <a:off x="0" y="33926"/>
          <a:ext cx="3508344" cy="210500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Blázen  - zpoplatnit, často jsou to podivíni, bez normálních příjmů, nechtějí platit, omezenější mentální kapacita, lze i přechytračit, umořit na lhůtách, zpoplatnění apod.</a:t>
          </a:r>
        </a:p>
        <a:p>
          <a:pPr marL="0" lvl="0" indent="0" algn="ctr" defTabSz="666750">
            <a:lnSpc>
              <a:spcPct val="90000"/>
            </a:lnSpc>
            <a:spcBef>
              <a:spcPct val="0"/>
            </a:spcBef>
            <a:spcAft>
              <a:spcPct val="35000"/>
            </a:spcAft>
            <a:buNone/>
          </a:pPr>
          <a:r>
            <a:rPr lang="cs-CZ" sz="1500" kern="1200" dirty="0"/>
            <a:t>(Často </a:t>
          </a:r>
          <a:r>
            <a:rPr lang="cs-CZ" sz="1500" kern="1200" dirty="0" err="1"/>
            <a:t>asperger</a:t>
          </a:r>
          <a:r>
            <a:rPr lang="cs-CZ" sz="1500" kern="1200" dirty="0"/>
            <a:t>, „Greta“, autista, schizofrenik, vhodným postupem lze dostat i do blázince, ale také můžete skončit s nožem v zádech)</a:t>
          </a:r>
        </a:p>
      </dsp:txBody>
      <dsp:txXfrm>
        <a:off x="0" y="33926"/>
        <a:ext cx="3508344" cy="2105006"/>
      </dsp:txXfrm>
    </dsp:sp>
    <dsp:sp modelId="{7D7A7741-B5CA-49F2-9FC0-5300A93DF6E1}">
      <dsp:nvSpPr>
        <dsp:cNvPr id="0" name=""/>
        <dsp:cNvSpPr/>
      </dsp:nvSpPr>
      <dsp:spPr>
        <a:xfrm>
          <a:off x="3859178" y="33926"/>
          <a:ext cx="3508344" cy="210500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Bývalý (starosta, tajemník, ředitel..) – nebezpečné, viděli vám do karet, jsou ochotni upozorňovat i na vlastní chyby, které jste po nich měli vyřešit</a:t>
          </a:r>
        </a:p>
      </dsp:txBody>
      <dsp:txXfrm>
        <a:off x="3859178" y="33926"/>
        <a:ext cx="3508344" cy="2105006"/>
      </dsp:txXfrm>
    </dsp:sp>
    <dsp:sp modelId="{D9FC05BA-8A2A-4185-822A-F7FACE51010F}">
      <dsp:nvSpPr>
        <dsp:cNvPr id="0" name=""/>
        <dsp:cNvSpPr/>
      </dsp:nvSpPr>
      <dsp:spPr>
        <a:xfrm>
          <a:off x="7718356" y="33926"/>
          <a:ext cx="3508344" cy="210500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err="1"/>
            <a:t>Buzerujíci</a:t>
          </a:r>
          <a:r>
            <a:rPr lang="cs-CZ" sz="1500" kern="1200" dirty="0"/>
            <a:t> – zpoplatňovat, dbát na dodržování zákona,</a:t>
          </a:r>
        </a:p>
        <a:p>
          <a:pPr marL="0" lvl="0" indent="0" algn="ctr" defTabSz="666750">
            <a:lnSpc>
              <a:spcPct val="90000"/>
            </a:lnSpc>
            <a:spcBef>
              <a:spcPct val="0"/>
            </a:spcBef>
            <a:spcAft>
              <a:spcPct val="35000"/>
            </a:spcAft>
            <a:buNone/>
          </a:pPr>
          <a:r>
            <a:rPr lang="cs-CZ" sz="1500" kern="1200" dirty="0"/>
            <a:t>Místní kverulant (zatím ještě ne blázen) Aktivisté, spolky, případy nějaké městské kauzy</a:t>
          </a:r>
        </a:p>
      </dsp:txBody>
      <dsp:txXfrm>
        <a:off x="7718356" y="33926"/>
        <a:ext cx="3508344" cy="2105006"/>
      </dsp:txXfrm>
    </dsp:sp>
    <dsp:sp modelId="{69978585-41A0-48B4-9ED7-1784CA43F566}">
      <dsp:nvSpPr>
        <dsp:cNvPr id="0" name=""/>
        <dsp:cNvSpPr/>
      </dsp:nvSpPr>
      <dsp:spPr>
        <a:xfrm>
          <a:off x="1929589" y="2489767"/>
          <a:ext cx="3508344" cy="210500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Buldok Bojující proti…– obrana téměř bez šance, chytřejší než blázen, ale stejně patologicky urputný, někteří nehledí ani na výdaje. Často též porucha psychiky, ale mírnější</a:t>
          </a:r>
        </a:p>
        <a:p>
          <a:pPr marL="0" lvl="0" indent="0" algn="ctr" defTabSz="666750">
            <a:lnSpc>
              <a:spcPct val="90000"/>
            </a:lnSpc>
            <a:spcBef>
              <a:spcPct val="0"/>
            </a:spcBef>
            <a:spcAft>
              <a:spcPct val="35000"/>
            </a:spcAft>
            <a:buNone/>
          </a:pPr>
          <a:r>
            <a:rPr lang="cs-CZ" sz="1500" kern="1200" dirty="0"/>
            <a:t>Např. útoky na OSPOD od rozvádějících se magorů, </a:t>
          </a:r>
          <a:r>
            <a:rPr lang="cs-CZ" sz="1500" kern="1200" dirty="0" err="1"/>
            <a:t>autíčkáři</a:t>
          </a:r>
          <a:r>
            <a:rPr lang="cs-CZ" sz="1500" kern="1200" dirty="0"/>
            <a:t> a pokuty na radaru apod. často přejdou do skupiny Blázen</a:t>
          </a:r>
        </a:p>
      </dsp:txBody>
      <dsp:txXfrm>
        <a:off x="1929589" y="2489767"/>
        <a:ext cx="3508344" cy="2105006"/>
      </dsp:txXfrm>
    </dsp:sp>
    <dsp:sp modelId="{D1261CEA-123A-4314-B4FE-FED2221E3B83}">
      <dsp:nvSpPr>
        <dsp:cNvPr id="0" name=""/>
        <dsp:cNvSpPr/>
      </dsp:nvSpPr>
      <dsp:spPr>
        <a:xfrm>
          <a:off x="5788767" y="2489767"/>
          <a:ext cx="3508344" cy="210500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Byznys – zpoplatnit, dodržet zákon, lze i nereagovat, pokud je hromadný mail a nekontrolují to</a:t>
          </a:r>
        </a:p>
      </dsp:txBody>
      <dsp:txXfrm>
        <a:off x="5788767" y="2489767"/>
        <a:ext cx="3508344" cy="21050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329AF-0BCA-4F49-93CF-7FEE2719E6CD}">
      <dsp:nvSpPr>
        <dsp:cNvPr id="0" name=""/>
        <dsp:cNvSpPr/>
      </dsp:nvSpPr>
      <dsp:spPr>
        <a:xfrm>
          <a:off x="0" y="51163"/>
          <a:ext cx="6622966" cy="17503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Poradenství, e-Úřad, vzory, pomoc odborníků, školení</a:t>
          </a:r>
        </a:p>
        <a:p>
          <a:pPr marL="0" lvl="0" indent="0" algn="l" defTabSz="977900">
            <a:lnSpc>
              <a:spcPct val="90000"/>
            </a:lnSpc>
            <a:spcBef>
              <a:spcPct val="0"/>
            </a:spcBef>
            <a:spcAft>
              <a:spcPct val="35000"/>
            </a:spcAft>
            <a:buNone/>
          </a:pPr>
          <a:r>
            <a:rPr lang="cs-CZ" sz="2200" kern="1200" dirty="0"/>
            <a:t> i VIP – během zasedání na telefonu a mailu. </a:t>
          </a:r>
        </a:p>
        <a:p>
          <a:pPr marL="0" lvl="0" indent="0" algn="l" defTabSz="977900">
            <a:lnSpc>
              <a:spcPct val="90000"/>
            </a:lnSpc>
            <a:spcBef>
              <a:spcPct val="0"/>
            </a:spcBef>
            <a:spcAft>
              <a:spcPct val="35000"/>
            </a:spcAft>
            <a:buNone/>
          </a:pPr>
          <a:r>
            <a:rPr lang="cs-CZ" sz="2200" kern="1200" dirty="0"/>
            <a:t>Pomoc se žádostmi o informace www.SOS106.cz</a:t>
          </a:r>
        </a:p>
      </dsp:txBody>
      <dsp:txXfrm>
        <a:off x="85444" y="136607"/>
        <a:ext cx="6452078" cy="1579432"/>
      </dsp:txXfrm>
    </dsp:sp>
    <dsp:sp modelId="{3EE44CA1-9B81-4A91-B719-8F0B6B1B8316}">
      <dsp:nvSpPr>
        <dsp:cNvPr id="0" name=""/>
        <dsp:cNvSpPr/>
      </dsp:nvSpPr>
      <dsp:spPr>
        <a:xfrm>
          <a:off x="0" y="1861064"/>
          <a:ext cx="6622966" cy="175032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Audit samostatné působnosti obce – posoudíme, jak plníte zákonné povinnosti</a:t>
          </a:r>
        </a:p>
        <a:p>
          <a:pPr marL="0" lvl="0" indent="0" algn="l" defTabSz="977900">
            <a:lnSpc>
              <a:spcPct val="90000"/>
            </a:lnSpc>
            <a:spcBef>
              <a:spcPct val="0"/>
            </a:spcBef>
            <a:spcAft>
              <a:spcPct val="35000"/>
            </a:spcAft>
            <a:buNone/>
          </a:pPr>
          <a:r>
            <a:rPr lang="cs-CZ" sz="2200" kern="1200" dirty="0"/>
            <a:t>Audit zasedání, zápisů</a:t>
          </a:r>
        </a:p>
        <a:p>
          <a:pPr marL="0" lvl="0" indent="0" algn="l" defTabSz="977900">
            <a:lnSpc>
              <a:spcPct val="90000"/>
            </a:lnSpc>
            <a:spcBef>
              <a:spcPct val="0"/>
            </a:spcBef>
            <a:spcAft>
              <a:spcPct val="35000"/>
            </a:spcAft>
            <a:buNone/>
          </a:pPr>
          <a:r>
            <a:rPr lang="cs-CZ" sz="2200" kern="1200" dirty="0"/>
            <a:t>Audit úřední desky a povinných informací</a:t>
          </a:r>
          <a:endParaRPr lang="en-US" sz="2200" kern="1200" dirty="0"/>
        </a:p>
      </dsp:txBody>
      <dsp:txXfrm>
        <a:off x="85444" y="1946508"/>
        <a:ext cx="6452078" cy="1579432"/>
      </dsp:txXfrm>
    </dsp:sp>
    <dsp:sp modelId="{290873E2-CB75-48E1-81C8-485559931E6B}">
      <dsp:nvSpPr>
        <dsp:cNvPr id="0" name=""/>
        <dsp:cNvSpPr/>
      </dsp:nvSpPr>
      <dsp:spPr>
        <a:xfrm>
          <a:off x="0" y="3678523"/>
          <a:ext cx="6622966" cy="175032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Příprava na kontrolu (i narychlo, pokud už mají přijet) </a:t>
          </a:r>
          <a:endParaRPr lang="en-US" sz="2200" kern="1200" dirty="0"/>
        </a:p>
      </dsp:txBody>
      <dsp:txXfrm>
        <a:off x="85444" y="3763967"/>
        <a:ext cx="6452078" cy="1579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77160" y="1932120"/>
            <a:ext cx="8596440" cy="2595240"/>
          </a:xfrm>
          <a:prstGeom prst="rect">
            <a:avLst/>
          </a:prstGeom>
        </p:spPr>
        <p:txBody>
          <a:bodyPr lIns="0" tIns="0" rIns="0" bIns="0" anchor="ctr"/>
          <a:lstStyle/>
          <a:p>
            <a:endParaRPr lang="en-US" sz="1800" b="0" strike="noStrike" spc="-1">
              <a:solidFill>
                <a:srgbClr val="000000"/>
              </a:solidFill>
              <a:uFill>
                <a:solidFill>
                  <a:srgbClr val="FFFFFF"/>
                </a:solidFill>
              </a:uFill>
              <a:latin typeface="Trebuchet MS"/>
            </a:endParaRPr>
          </a:p>
        </p:txBody>
      </p:sp>
      <p:sp>
        <p:nvSpPr>
          <p:cNvPr id="128" name="PlaceHolder 2"/>
          <p:cNvSpPr>
            <a:spLocks noGrp="1"/>
          </p:cNvSpPr>
          <p:nvPr>
            <p:ph type="subTitle"/>
          </p:nvPr>
        </p:nvSpPr>
        <p:spPr>
          <a:xfrm>
            <a:off x="677160" y="4527360"/>
            <a:ext cx="8596440" cy="151344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6370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77160" y="1932120"/>
            <a:ext cx="8596440" cy="2595240"/>
          </a:xfrm>
          <a:prstGeom prst="rect">
            <a:avLst/>
          </a:prstGeom>
        </p:spPr>
        <p:txBody>
          <a:bodyPr lIns="0" tIns="0" rIns="0" bIns="0" anchor="ctr"/>
          <a:lstStyle/>
          <a:p>
            <a:endParaRPr lang="en-US" sz="1800" b="0" strike="noStrike" spc="-1">
              <a:solidFill>
                <a:srgbClr val="000000"/>
              </a:solidFill>
              <a:uFill>
                <a:solidFill>
                  <a:srgbClr val="FFFFFF"/>
                </a:solidFill>
              </a:uFill>
              <a:latin typeface="Trebuchet MS"/>
            </a:endParaRPr>
          </a:p>
        </p:txBody>
      </p:sp>
      <p:sp>
        <p:nvSpPr>
          <p:cNvPr id="236" name="PlaceHolder 2"/>
          <p:cNvSpPr>
            <a:spLocks noGrp="1"/>
          </p:cNvSpPr>
          <p:nvPr>
            <p:ph type="body"/>
          </p:nvPr>
        </p:nvSpPr>
        <p:spPr>
          <a:xfrm>
            <a:off x="677160" y="4527360"/>
            <a:ext cx="8596440" cy="1513440"/>
          </a:xfrm>
          <a:prstGeom prst="rect">
            <a:avLst/>
          </a:prstGeom>
        </p:spPr>
        <p:txBody>
          <a:bodyPr lIns="0" tIns="0" rIns="0" bIns="0"/>
          <a:lstStyle/>
          <a:p>
            <a:endParaRPr lang="en-US" sz="1800" b="0" strike="noStrike" spc="-1">
              <a:solidFill>
                <a:srgbClr val="404040"/>
              </a:solidFill>
              <a:uFill>
                <a:solidFill>
                  <a:srgbClr val="FFFFFF"/>
                </a:solidFill>
              </a:uFill>
              <a:latin typeface="Trebuchet MS"/>
            </a:endParaRPr>
          </a:p>
        </p:txBody>
      </p:sp>
    </p:spTree>
    <p:extLst>
      <p:ext uri="{BB962C8B-B14F-4D97-AF65-F5344CB8AC3E}">
        <p14:creationId xmlns:p14="http://schemas.microsoft.com/office/powerpoint/2010/main" val="17534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2A54C80-263E-416B-A8E0-580EDEADCBDC}" type="datetimeFigureOut">
              <a:rPr lang="en-US" dirty="0"/>
              <a:t>7/29/2024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7/29/2024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zakonyprolidi.cz/cs/1999-106#f1946243"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pmo.cz/chytry-ura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hyperlink" Target="https://spmo.cz/vzdelavani" TargetMode="Externa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mailto:judr.stastny@gmail.com" TargetMode="External"/><Relationship Id="rId7" Type="http://schemas.openxmlformats.org/officeDocument/2006/relationships/diagramColors" Target="../diagrams/colors7.xml"/><Relationship Id="rId2" Type="http://schemas.openxmlformats.org/officeDocument/2006/relationships/hyperlink" Target="mailto:stastny@catania.cz" TargetMode="Externa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tastny@catania.cz"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8C46B6-4A9C-68FE-2667-F6C3257D1F8C}"/>
              </a:ext>
            </a:extLst>
          </p:cNvPr>
          <p:cNvSpPr>
            <a:spLocks noGrp="1"/>
          </p:cNvSpPr>
          <p:nvPr>
            <p:ph type="ctrTitle"/>
          </p:nvPr>
        </p:nvSpPr>
        <p:spPr>
          <a:xfrm>
            <a:off x="747252" y="2404534"/>
            <a:ext cx="9281651" cy="1646302"/>
          </a:xfrm>
        </p:spPr>
        <p:txBody>
          <a:bodyPr/>
          <a:lstStyle/>
          <a:p>
            <a:r>
              <a:rPr lang="cs-CZ" dirty="0"/>
              <a:t>Odmítání žádostí o informace </a:t>
            </a:r>
            <a:br>
              <a:rPr lang="cs-CZ" dirty="0"/>
            </a:br>
            <a:r>
              <a:rPr lang="cs-CZ" sz="3600" dirty="0"/>
              <a:t>- Zákon č. 106/1999 Sb. v praxi obcí</a:t>
            </a:r>
          </a:p>
        </p:txBody>
      </p:sp>
      <p:sp>
        <p:nvSpPr>
          <p:cNvPr id="3" name="Podnadpis 2">
            <a:extLst>
              <a:ext uri="{FF2B5EF4-FFF2-40B4-BE49-F238E27FC236}">
                <a16:creationId xmlns:a16="http://schemas.microsoft.com/office/drawing/2014/main" id="{E9D9807A-C399-81A1-4F19-C86A66E4C49B}"/>
              </a:ext>
            </a:extLst>
          </p:cNvPr>
          <p:cNvSpPr>
            <a:spLocks noGrp="1"/>
          </p:cNvSpPr>
          <p:nvPr>
            <p:ph type="subTitle" idx="1"/>
          </p:nvPr>
        </p:nvSpPr>
        <p:spPr/>
        <p:txBody>
          <a:bodyPr/>
          <a:lstStyle/>
          <a:p>
            <a:r>
              <a:rPr lang="cs-CZ" dirty="0"/>
              <a:t>JUDr. Jan Šťastný, MPA</a:t>
            </a:r>
          </a:p>
        </p:txBody>
      </p:sp>
    </p:spTree>
    <p:extLst>
      <p:ext uri="{BB962C8B-B14F-4D97-AF65-F5344CB8AC3E}">
        <p14:creationId xmlns:p14="http://schemas.microsoft.com/office/powerpoint/2010/main" val="245698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2481" y="1382486"/>
            <a:ext cx="3547581" cy="4093028"/>
          </a:xfrm>
        </p:spPr>
        <p:txBody>
          <a:bodyPr anchor="ctr">
            <a:normAutofit/>
          </a:bodyPr>
          <a:lstStyle/>
          <a:p>
            <a:r>
              <a:rPr lang="cs-CZ" sz="4400"/>
              <a:t>Další nabídka</a:t>
            </a:r>
          </a:p>
        </p:txBody>
      </p:sp>
      <p:graphicFrame>
        <p:nvGraphicFramePr>
          <p:cNvPr id="5" name="Zástupný symbol pro obsah 2">
            <a:extLst>
              <a:ext uri="{FF2B5EF4-FFF2-40B4-BE49-F238E27FC236}">
                <a16:creationId xmlns:a16="http://schemas.microsoft.com/office/drawing/2014/main" id="{B4C364B3-3A28-4598-921B-41DFD344372B}"/>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63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2481" y="1382486"/>
            <a:ext cx="3893142" cy="4093028"/>
          </a:xfrm>
        </p:spPr>
        <p:txBody>
          <a:bodyPr anchor="ctr">
            <a:normAutofit/>
          </a:bodyPr>
          <a:lstStyle/>
          <a:p>
            <a:r>
              <a:rPr lang="cs-CZ" sz="4400" dirty="0"/>
              <a:t>Řeším vaše problémy</a:t>
            </a:r>
            <a:br>
              <a:rPr lang="cs-CZ" sz="4400" dirty="0"/>
            </a:br>
            <a:br>
              <a:rPr lang="cs-CZ" sz="4400" dirty="0"/>
            </a:br>
            <a:r>
              <a:rPr lang="cs-CZ" sz="3200" dirty="0"/>
              <a:t>www.judrstastny.cz</a:t>
            </a:r>
            <a:br>
              <a:rPr lang="cs-CZ" sz="3200" dirty="0"/>
            </a:br>
            <a:br>
              <a:rPr lang="cs-CZ" sz="3200" dirty="0"/>
            </a:br>
            <a:r>
              <a:rPr lang="cs-CZ" sz="3200" dirty="0"/>
              <a:t>www.SOS106.cz</a:t>
            </a:r>
          </a:p>
        </p:txBody>
      </p:sp>
      <p:graphicFrame>
        <p:nvGraphicFramePr>
          <p:cNvPr id="5" name="Zástupný symbol pro obsah 2">
            <a:extLst>
              <a:ext uri="{FF2B5EF4-FFF2-40B4-BE49-F238E27FC236}">
                <a16:creationId xmlns:a16="http://schemas.microsoft.com/office/drawing/2014/main" id="{B4C364B3-3A28-4598-921B-41DFD344372B}"/>
              </a:ext>
            </a:extLst>
          </p:cNvPr>
          <p:cNvGraphicFramePr>
            <a:graphicFrameLocks noGrp="1"/>
          </p:cNvGraphicFramePr>
          <p:nvPr>
            <p:ph idx="1"/>
            <p:extLst>
              <p:ext uri="{D42A27DB-BD31-4B8C-83A1-F6EECF244321}">
                <p14:modId xmlns:p14="http://schemas.microsoft.com/office/powerpoint/2010/main" val="4259283938"/>
              </p:ext>
            </p:extLst>
          </p:nvPr>
        </p:nvGraphicFramePr>
        <p:xfrm>
          <a:off x="4916553" y="430823"/>
          <a:ext cx="6628804" cy="592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05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92AEB7-5E7C-E158-7385-838FF7B2C969}"/>
              </a:ext>
            </a:extLst>
          </p:cNvPr>
          <p:cNvSpPr>
            <a:spLocks noGrp="1"/>
          </p:cNvSpPr>
          <p:nvPr>
            <p:ph type="title"/>
          </p:nvPr>
        </p:nvSpPr>
        <p:spPr/>
        <p:txBody>
          <a:bodyPr/>
          <a:lstStyle/>
          <a:p>
            <a:r>
              <a:rPr lang="cs-CZ" dirty="0"/>
              <a:t>Když přijde žádost o informace</a:t>
            </a:r>
          </a:p>
        </p:txBody>
      </p:sp>
      <p:pic>
        <p:nvPicPr>
          <p:cNvPr id="5" name="Zástupný obsah 4">
            <a:extLst>
              <a:ext uri="{FF2B5EF4-FFF2-40B4-BE49-F238E27FC236}">
                <a16:creationId xmlns:a16="http://schemas.microsoft.com/office/drawing/2014/main" id="{C2A55864-6289-A360-5516-B8A6ADBBEBC6}"/>
              </a:ext>
            </a:extLst>
          </p:cNvPr>
          <p:cNvPicPr>
            <a:picLocks noGrp="1" noChangeAspect="1"/>
          </p:cNvPicPr>
          <p:nvPr>
            <p:ph idx="1"/>
          </p:nvPr>
        </p:nvPicPr>
        <p:blipFill>
          <a:blip r:embed="rId2"/>
          <a:stretch>
            <a:fillRect/>
          </a:stretch>
        </p:blipFill>
        <p:spPr>
          <a:xfrm>
            <a:off x="1" y="1350717"/>
            <a:ext cx="7305368" cy="5507283"/>
          </a:xfrm>
        </p:spPr>
      </p:pic>
    </p:spTree>
    <p:extLst>
      <p:ext uri="{BB962C8B-B14F-4D97-AF65-F5344CB8AC3E}">
        <p14:creationId xmlns:p14="http://schemas.microsoft.com/office/powerpoint/2010/main" val="296385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45394-56AF-C2DA-3714-198C66BE0C9C}"/>
              </a:ext>
            </a:extLst>
          </p:cNvPr>
          <p:cNvSpPr>
            <a:spLocks noGrp="1"/>
          </p:cNvSpPr>
          <p:nvPr>
            <p:ph type="title"/>
          </p:nvPr>
        </p:nvSpPr>
        <p:spPr/>
        <p:txBody>
          <a:bodyPr/>
          <a:lstStyle/>
          <a:p>
            <a:r>
              <a:rPr lang="cs-CZ" dirty="0"/>
              <a:t>Proč odmítáme žádosti o informace</a:t>
            </a:r>
          </a:p>
        </p:txBody>
      </p:sp>
      <p:graphicFrame>
        <p:nvGraphicFramePr>
          <p:cNvPr id="4" name="Zástupný obsah 3">
            <a:extLst>
              <a:ext uri="{FF2B5EF4-FFF2-40B4-BE49-F238E27FC236}">
                <a16:creationId xmlns:a16="http://schemas.microsoft.com/office/drawing/2014/main" id="{5385158B-E9F0-2E8E-CA78-D95DB1B4860A}"/>
              </a:ext>
            </a:extLst>
          </p:cNvPr>
          <p:cNvGraphicFramePr>
            <a:graphicFrameLocks noGrp="1"/>
          </p:cNvGraphicFramePr>
          <p:nvPr>
            <p:ph idx="1"/>
            <p:extLst>
              <p:ext uri="{D42A27DB-BD31-4B8C-83A1-F6EECF244321}">
                <p14:modId xmlns:p14="http://schemas.microsoft.com/office/powerpoint/2010/main" val="2330893245"/>
              </p:ext>
            </p:extLst>
          </p:nvPr>
        </p:nvGraphicFramePr>
        <p:xfrm>
          <a:off x="677863" y="2160589"/>
          <a:ext cx="8596312" cy="3551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se zakulacenými rohy 4">
            <a:extLst>
              <a:ext uri="{FF2B5EF4-FFF2-40B4-BE49-F238E27FC236}">
                <a16:creationId xmlns:a16="http://schemas.microsoft.com/office/drawing/2014/main" id="{F9430F18-D960-0628-A148-560749094484}"/>
              </a:ext>
            </a:extLst>
          </p:cNvPr>
          <p:cNvSpPr/>
          <p:nvPr/>
        </p:nvSpPr>
        <p:spPr>
          <a:xfrm>
            <a:off x="2340077" y="5053781"/>
            <a:ext cx="2123768" cy="786581"/>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Zákon (nejen 106a) přikazuje neposkytnout</a:t>
            </a:r>
          </a:p>
        </p:txBody>
      </p:sp>
      <p:sp>
        <p:nvSpPr>
          <p:cNvPr id="6" name="Obdélník: se zakulacenými rohy 5">
            <a:extLst>
              <a:ext uri="{FF2B5EF4-FFF2-40B4-BE49-F238E27FC236}">
                <a16:creationId xmlns:a16="http://schemas.microsoft.com/office/drawing/2014/main" id="{AC4B3A9E-3360-976C-0D90-DD891AAE8B8F}"/>
              </a:ext>
            </a:extLst>
          </p:cNvPr>
          <p:cNvSpPr/>
          <p:nvPr/>
        </p:nvSpPr>
        <p:spPr>
          <a:xfrm>
            <a:off x="2340077" y="5942732"/>
            <a:ext cx="2123768" cy="7865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Zákon umožňuje neposkytnout</a:t>
            </a:r>
          </a:p>
        </p:txBody>
      </p:sp>
      <p:sp>
        <p:nvSpPr>
          <p:cNvPr id="7" name="Obdélník: se zakulacenými rohy 6">
            <a:extLst>
              <a:ext uri="{FF2B5EF4-FFF2-40B4-BE49-F238E27FC236}">
                <a16:creationId xmlns:a16="http://schemas.microsoft.com/office/drawing/2014/main" id="{DC5BC099-3D12-D395-B1F6-139B083CE8DF}"/>
              </a:ext>
            </a:extLst>
          </p:cNvPr>
          <p:cNvSpPr/>
          <p:nvPr/>
        </p:nvSpPr>
        <p:spPr>
          <a:xfrm>
            <a:off x="5683045" y="5053781"/>
            <a:ext cx="2123768" cy="7865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Důvody mohou být různé</a:t>
            </a:r>
          </a:p>
        </p:txBody>
      </p:sp>
    </p:spTree>
    <p:extLst>
      <p:ext uri="{BB962C8B-B14F-4D97-AF65-F5344CB8AC3E}">
        <p14:creationId xmlns:p14="http://schemas.microsoft.com/office/powerpoint/2010/main" val="366332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67219-56E8-1F50-403C-D824E269EBF1}"/>
              </a:ext>
            </a:extLst>
          </p:cNvPr>
          <p:cNvSpPr>
            <a:spLocks noGrp="1"/>
          </p:cNvSpPr>
          <p:nvPr>
            <p:ph type="title"/>
          </p:nvPr>
        </p:nvSpPr>
        <p:spPr/>
        <p:txBody>
          <a:bodyPr/>
          <a:lstStyle/>
          <a:p>
            <a:r>
              <a:rPr lang="cs-CZ" dirty="0"/>
              <a:t>Pokud bychom poskytli informace, které nesmíme poskytnou, máme problém</a:t>
            </a:r>
          </a:p>
        </p:txBody>
      </p:sp>
      <p:sp>
        <p:nvSpPr>
          <p:cNvPr id="3" name="Zástupný obsah 2">
            <a:extLst>
              <a:ext uri="{FF2B5EF4-FFF2-40B4-BE49-F238E27FC236}">
                <a16:creationId xmlns:a16="http://schemas.microsoft.com/office/drawing/2014/main" id="{28998186-C053-700F-9D34-551E678F5BBF}"/>
              </a:ext>
            </a:extLst>
          </p:cNvPr>
          <p:cNvSpPr>
            <a:spLocks noGrp="1"/>
          </p:cNvSpPr>
          <p:nvPr>
            <p:ph idx="1"/>
          </p:nvPr>
        </p:nvSpPr>
        <p:spPr>
          <a:xfrm>
            <a:off x="677334" y="1930401"/>
            <a:ext cx="8596668" cy="4110962"/>
          </a:xfrm>
        </p:spPr>
        <p:txBody>
          <a:bodyPr>
            <a:normAutofit fontScale="92500" lnSpcReduction="20000"/>
          </a:bodyPr>
          <a:lstStyle/>
          <a:p>
            <a:r>
              <a:rPr lang="cs-CZ" dirty="0"/>
              <a:t>Příklad </a:t>
            </a:r>
          </a:p>
          <a:p>
            <a:r>
              <a:rPr lang="cs-CZ" dirty="0"/>
              <a:t>CATANIA GROUP poskytuje služby v oblasti GDPR i ochrany oznamovatelů</a:t>
            </a:r>
          </a:p>
          <a:p>
            <a:r>
              <a:rPr lang="cs-CZ" dirty="0"/>
              <a:t>Mnoho dotazů nám směřuje na poskytnutí osobních údajů. Úřady často vyhodnotí špatně a poskytnou věci, které nesmí.</a:t>
            </a:r>
          </a:p>
          <a:p>
            <a:endParaRPr lang="cs-CZ" dirty="0"/>
          </a:p>
          <a:p>
            <a:endParaRPr lang="cs-CZ" dirty="0"/>
          </a:p>
          <a:p>
            <a:r>
              <a:rPr lang="cs-CZ" dirty="0"/>
              <a:t>Oblastí, které nesmíme 106kou poskytnout je ale víc.</a:t>
            </a:r>
          </a:p>
          <a:p>
            <a:r>
              <a:rPr lang="cs-CZ" dirty="0"/>
              <a:t>(podněty, dokumenty z kontrol, udání, ochrana soukromí, zda platí místní poplatky atd.)</a:t>
            </a:r>
          </a:p>
          <a:p>
            <a:endParaRPr lang="cs-CZ" dirty="0"/>
          </a:p>
          <a:p>
            <a:pPr marL="0" indent="0">
              <a:buNone/>
            </a:pPr>
            <a:r>
              <a:rPr lang="cs-CZ" b="1" dirty="0"/>
              <a:t>A nezapomeňte – máte naopak povinnost poskytnuté informace uveřejnit na 6 let na webu města!!</a:t>
            </a:r>
          </a:p>
          <a:p>
            <a:pPr marL="0" indent="0">
              <a:buNone/>
            </a:pPr>
            <a:r>
              <a:rPr lang="cs-CZ" b="1" dirty="0"/>
              <a:t>Pokud tam dáte informace, co tam být nesmí – další problém</a:t>
            </a:r>
          </a:p>
        </p:txBody>
      </p:sp>
    </p:spTree>
    <p:extLst>
      <p:ext uri="{BB962C8B-B14F-4D97-AF65-F5344CB8AC3E}">
        <p14:creationId xmlns:p14="http://schemas.microsoft.com/office/powerpoint/2010/main" val="17045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5D694A-7AAE-67F1-88E8-CEFAFF759049}"/>
              </a:ext>
            </a:extLst>
          </p:cNvPr>
          <p:cNvSpPr>
            <a:spLocks noGrp="1"/>
          </p:cNvSpPr>
          <p:nvPr>
            <p:ph type="title"/>
          </p:nvPr>
        </p:nvSpPr>
        <p:spPr/>
        <p:txBody>
          <a:bodyPr/>
          <a:lstStyle/>
          <a:p>
            <a:r>
              <a:rPr lang="cs-CZ" dirty="0"/>
              <a:t>Někteří žadatelé to vědí a využívají neznalost</a:t>
            </a:r>
          </a:p>
        </p:txBody>
      </p:sp>
      <p:sp>
        <p:nvSpPr>
          <p:cNvPr id="3" name="Zástupný obsah 2">
            <a:extLst>
              <a:ext uri="{FF2B5EF4-FFF2-40B4-BE49-F238E27FC236}">
                <a16:creationId xmlns:a16="http://schemas.microsoft.com/office/drawing/2014/main" id="{0557E778-AD36-C760-101C-9BC5291FB576}"/>
              </a:ext>
            </a:extLst>
          </p:cNvPr>
          <p:cNvSpPr>
            <a:spLocks noGrp="1"/>
          </p:cNvSpPr>
          <p:nvPr>
            <p:ph idx="1"/>
          </p:nvPr>
        </p:nvSpPr>
        <p:spPr/>
        <p:txBody>
          <a:bodyPr/>
          <a:lstStyle/>
          <a:p>
            <a:r>
              <a:rPr lang="cs-CZ" dirty="0"/>
              <a:t>Jiní prostě chtějí šikanovat úřad.</a:t>
            </a:r>
          </a:p>
        </p:txBody>
      </p:sp>
    </p:spTree>
    <p:extLst>
      <p:ext uri="{BB962C8B-B14F-4D97-AF65-F5344CB8AC3E}">
        <p14:creationId xmlns:p14="http://schemas.microsoft.com/office/powerpoint/2010/main" val="15995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A106F0-DB7E-CCE8-159B-70F505452FF0}"/>
              </a:ext>
            </a:extLst>
          </p:cNvPr>
          <p:cNvSpPr>
            <a:spLocks noGrp="1"/>
          </p:cNvSpPr>
          <p:nvPr>
            <p:ph type="title"/>
          </p:nvPr>
        </p:nvSpPr>
        <p:spPr/>
        <p:txBody>
          <a:bodyPr/>
          <a:lstStyle/>
          <a:p>
            <a:r>
              <a:rPr lang="cs-CZ" dirty="0"/>
              <a:t>Rizika při vyřizování žádostí o informace</a:t>
            </a:r>
          </a:p>
        </p:txBody>
      </p:sp>
      <p:sp>
        <p:nvSpPr>
          <p:cNvPr id="3" name="Zástupný obsah 2">
            <a:extLst>
              <a:ext uri="{FF2B5EF4-FFF2-40B4-BE49-F238E27FC236}">
                <a16:creationId xmlns:a16="http://schemas.microsoft.com/office/drawing/2014/main" id="{42BA5B43-955C-5AEE-0499-6F8DC4F2965B}"/>
              </a:ext>
            </a:extLst>
          </p:cNvPr>
          <p:cNvSpPr>
            <a:spLocks noGrp="1"/>
          </p:cNvSpPr>
          <p:nvPr>
            <p:ph idx="1"/>
          </p:nvPr>
        </p:nvSpPr>
        <p:spPr/>
        <p:txBody>
          <a:bodyPr/>
          <a:lstStyle/>
          <a:p>
            <a:r>
              <a:rPr lang="cs-CZ" dirty="0"/>
              <a:t>Nemáte čas na práci</a:t>
            </a:r>
          </a:p>
          <a:p>
            <a:r>
              <a:rPr lang="cs-CZ" dirty="0"/>
              <a:t>Přijdete o zdravý rozum</a:t>
            </a:r>
          </a:p>
          <a:p>
            <a:r>
              <a:rPr lang="cs-CZ" dirty="0"/>
              <a:t>Mediální ostuda</a:t>
            </a:r>
          </a:p>
          <a:p>
            <a:r>
              <a:rPr lang="cs-CZ" dirty="0"/>
              <a:t>Náhrada škody</a:t>
            </a:r>
          </a:p>
          <a:p>
            <a:r>
              <a:rPr lang="cs-CZ" dirty="0"/>
              <a:t>Trestní odpovědnost</a:t>
            </a:r>
          </a:p>
          <a:p>
            <a:endParaRPr lang="cs-CZ" dirty="0"/>
          </a:p>
          <a:p>
            <a:r>
              <a:rPr lang="cs-CZ" dirty="0"/>
              <a:t>To vše za skvělé platy dle tabulek. (na které má žadatel nárok u vedoucích, tajemníků a dalších… včetně odměn, příplatků atd.)</a:t>
            </a:r>
          </a:p>
          <a:p>
            <a:endParaRPr lang="cs-CZ" dirty="0"/>
          </a:p>
        </p:txBody>
      </p:sp>
    </p:spTree>
    <p:extLst>
      <p:ext uri="{BB962C8B-B14F-4D97-AF65-F5344CB8AC3E}">
        <p14:creationId xmlns:p14="http://schemas.microsoft.com/office/powerpoint/2010/main" val="285727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7EB3A-6E24-B6D9-E940-19DBDBA6F415}"/>
              </a:ext>
            </a:extLst>
          </p:cNvPr>
          <p:cNvSpPr>
            <a:spLocks noGrp="1"/>
          </p:cNvSpPr>
          <p:nvPr>
            <p:ph type="title"/>
          </p:nvPr>
        </p:nvSpPr>
        <p:spPr>
          <a:xfrm>
            <a:off x="7851530" y="281354"/>
            <a:ext cx="3015762" cy="5028776"/>
          </a:xfrm>
        </p:spPr>
        <p:txBody>
          <a:bodyPr>
            <a:normAutofit/>
          </a:bodyPr>
          <a:lstStyle/>
          <a:p>
            <a:r>
              <a:rPr lang="cs-CZ" sz="2000" dirty="0"/>
              <a:t>Ne vždy to vede k trestnímu řízení, ale ve 106ce se chybuje často </a:t>
            </a:r>
            <a:br>
              <a:rPr lang="cs-CZ" sz="2000" dirty="0"/>
            </a:br>
            <a:endParaRPr lang="cs-CZ" sz="2000" dirty="0"/>
          </a:p>
        </p:txBody>
      </p:sp>
      <p:sp>
        <p:nvSpPr>
          <p:cNvPr id="4" name="Zástupný symbol pro zápatí 3">
            <a:extLst>
              <a:ext uri="{FF2B5EF4-FFF2-40B4-BE49-F238E27FC236}">
                <a16:creationId xmlns:a16="http://schemas.microsoft.com/office/drawing/2014/main" id="{80E1A41F-D20A-1E5A-9059-E64DB66AC74D}"/>
              </a:ext>
            </a:extLst>
          </p:cNvPr>
          <p:cNvSpPr>
            <a:spLocks noGrp="1"/>
          </p:cNvSpPr>
          <p:nvPr>
            <p:ph type="ftr" sz="quarter" idx="11"/>
          </p:nvPr>
        </p:nvSpPr>
        <p:spPr/>
        <p:txBody>
          <a:bodyPr/>
          <a:lstStyle/>
          <a:p>
            <a:endParaRPr lang="en-US" dirty="0"/>
          </a:p>
        </p:txBody>
      </p:sp>
      <p:sp>
        <p:nvSpPr>
          <p:cNvPr id="5" name="Zástupný obsah 4">
            <a:extLst>
              <a:ext uri="{FF2B5EF4-FFF2-40B4-BE49-F238E27FC236}">
                <a16:creationId xmlns:a16="http://schemas.microsoft.com/office/drawing/2014/main" id="{23FEF244-AC23-2402-3F44-06EA37659856}"/>
              </a:ext>
            </a:extLst>
          </p:cNvPr>
          <p:cNvSpPr>
            <a:spLocks noGrp="1"/>
          </p:cNvSpPr>
          <p:nvPr>
            <p:ph idx="1"/>
          </p:nvPr>
        </p:nvSpPr>
        <p:spPr/>
        <p:txBody>
          <a:bodyPr/>
          <a:lstStyle/>
          <a:p>
            <a:endParaRPr lang="cs-CZ"/>
          </a:p>
        </p:txBody>
      </p:sp>
      <p:pic>
        <p:nvPicPr>
          <p:cNvPr id="8" name="Obrázek 7">
            <a:extLst>
              <a:ext uri="{FF2B5EF4-FFF2-40B4-BE49-F238E27FC236}">
                <a16:creationId xmlns:a16="http://schemas.microsoft.com/office/drawing/2014/main" id="{2C992570-E828-E344-709D-44ED977BBB75}"/>
              </a:ext>
            </a:extLst>
          </p:cNvPr>
          <p:cNvPicPr>
            <a:picLocks noChangeAspect="1"/>
          </p:cNvPicPr>
          <p:nvPr/>
        </p:nvPicPr>
        <p:blipFill>
          <a:blip r:embed="rId2"/>
          <a:stretch>
            <a:fillRect/>
          </a:stretch>
        </p:blipFill>
        <p:spPr>
          <a:xfrm>
            <a:off x="232361" y="123477"/>
            <a:ext cx="7419048" cy="6171429"/>
          </a:xfrm>
          <a:prstGeom prst="rect">
            <a:avLst/>
          </a:prstGeom>
        </p:spPr>
      </p:pic>
      <p:sp>
        <p:nvSpPr>
          <p:cNvPr id="9" name="Šipka: doleva 8">
            <a:extLst>
              <a:ext uri="{FF2B5EF4-FFF2-40B4-BE49-F238E27FC236}">
                <a16:creationId xmlns:a16="http://schemas.microsoft.com/office/drawing/2014/main" id="{23D66745-4CD0-A118-0E28-09874A4F1A8A}"/>
              </a:ext>
            </a:extLst>
          </p:cNvPr>
          <p:cNvSpPr/>
          <p:nvPr/>
        </p:nvSpPr>
        <p:spPr>
          <a:xfrm>
            <a:off x="7729781" y="231111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eva 9">
            <a:extLst>
              <a:ext uri="{FF2B5EF4-FFF2-40B4-BE49-F238E27FC236}">
                <a16:creationId xmlns:a16="http://schemas.microsoft.com/office/drawing/2014/main" id="{9FC48194-CF6B-A262-B671-DEB00C86DD1A}"/>
              </a:ext>
            </a:extLst>
          </p:cNvPr>
          <p:cNvSpPr/>
          <p:nvPr/>
        </p:nvSpPr>
        <p:spPr>
          <a:xfrm>
            <a:off x="7773158" y="3005702"/>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leva 10">
            <a:extLst>
              <a:ext uri="{FF2B5EF4-FFF2-40B4-BE49-F238E27FC236}">
                <a16:creationId xmlns:a16="http://schemas.microsoft.com/office/drawing/2014/main" id="{F8E5D2DA-92D7-D26C-6978-16D2F3BFD370}"/>
              </a:ext>
            </a:extLst>
          </p:cNvPr>
          <p:cNvSpPr/>
          <p:nvPr/>
        </p:nvSpPr>
        <p:spPr>
          <a:xfrm>
            <a:off x="7773158" y="3584268"/>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leva 11">
            <a:extLst>
              <a:ext uri="{FF2B5EF4-FFF2-40B4-BE49-F238E27FC236}">
                <a16:creationId xmlns:a16="http://schemas.microsoft.com/office/drawing/2014/main" id="{AA315EC8-3043-73A3-71B1-0EFC51523E81}"/>
              </a:ext>
            </a:extLst>
          </p:cNvPr>
          <p:cNvSpPr/>
          <p:nvPr/>
        </p:nvSpPr>
        <p:spPr>
          <a:xfrm>
            <a:off x="5446712" y="93364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leva 12">
            <a:extLst>
              <a:ext uri="{FF2B5EF4-FFF2-40B4-BE49-F238E27FC236}">
                <a16:creationId xmlns:a16="http://schemas.microsoft.com/office/drawing/2014/main" id="{14EB03E6-EAF1-0C79-6972-B4EBCAD14120}"/>
              </a:ext>
            </a:extLst>
          </p:cNvPr>
          <p:cNvSpPr/>
          <p:nvPr/>
        </p:nvSpPr>
        <p:spPr>
          <a:xfrm>
            <a:off x="7651409" y="5114781"/>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lů 13">
            <a:extLst>
              <a:ext uri="{FF2B5EF4-FFF2-40B4-BE49-F238E27FC236}">
                <a16:creationId xmlns:a16="http://schemas.microsoft.com/office/drawing/2014/main" id="{0CC79D6C-7EE7-0981-99DA-1496D4F3BEEC}"/>
              </a:ext>
            </a:extLst>
          </p:cNvPr>
          <p:cNvSpPr/>
          <p:nvPr/>
        </p:nvSpPr>
        <p:spPr>
          <a:xfrm>
            <a:off x="2092569" y="706620"/>
            <a:ext cx="439616" cy="2270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24257BBA-A856-1D80-A0BA-68199607FB39}"/>
              </a:ext>
            </a:extLst>
          </p:cNvPr>
          <p:cNvSpPr txBox="1"/>
          <p:nvPr/>
        </p:nvSpPr>
        <p:spPr>
          <a:xfrm>
            <a:off x="3565236" y="6030016"/>
            <a:ext cx="7573298" cy="584775"/>
          </a:xfrm>
          <a:prstGeom prst="rect">
            <a:avLst/>
          </a:prstGeom>
          <a:noFill/>
        </p:spPr>
        <p:txBody>
          <a:bodyPr wrap="square" rtlCol="0">
            <a:spAutoFit/>
          </a:bodyPr>
          <a:lstStyle/>
          <a:p>
            <a:r>
              <a:rPr lang="cs-CZ" sz="3200" b="1" dirty="0" err="1">
                <a:solidFill>
                  <a:srgbClr val="FF0000"/>
                </a:solidFill>
                <a:latin typeface="Viner Hand ITC" panose="03070502030502020203" pitchFamily="66" charset="0"/>
              </a:rPr>
              <a:t>Stošetsky</a:t>
            </a:r>
            <a:r>
              <a:rPr lang="cs-CZ" sz="3200" b="1" dirty="0">
                <a:solidFill>
                  <a:srgbClr val="FF0000"/>
                </a:solidFill>
                <a:latin typeface="Viner Hand ITC" panose="03070502030502020203" pitchFamily="66" charset="0"/>
              </a:rPr>
              <a:t> vás mohou dostat i do basy</a:t>
            </a:r>
          </a:p>
        </p:txBody>
      </p:sp>
    </p:spTree>
    <p:extLst>
      <p:ext uri="{BB962C8B-B14F-4D97-AF65-F5344CB8AC3E}">
        <p14:creationId xmlns:p14="http://schemas.microsoft.com/office/powerpoint/2010/main" val="143830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677159" y="609480"/>
            <a:ext cx="9407617" cy="1320480"/>
          </a:xfrm>
          <a:prstGeom prst="rect">
            <a:avLst/>
          </a:prstGeom>
          <a:no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800" b="0" i="0" u="none" strike="noStrike" kern="1200" cap="none" spc="-1" normalizeH="0" baseline="0" noProof="0" dirty="0">
                <a:ln>
                  <a:noFill/>
                </a:ln>
                <a:solidFill>
                  <a:schemeClr val="accent6">
                    <a:lumMod val="50000"/>
                  </a:schemeClr>
                </a:solidFill>
                <a:effectLst/>
                <a:uLnTx/>
                <a:uFill>
                  <a:solidFill>
                    <a:srgbClr val="FFFFFF"/>
                  </a:solidFill>
                </a:uFill>
                <a:latin typeface="Trebuchet MS"/>
                <a:ea typeface="DejaVu Sans"/>
                <a:cs typeface="DejaVu Sans"/>
              </a:rPr>
              <a:t>Typologie problémových žadatelů</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6000" spc="-1" dirty="0">
                <a:solidFill>
                  <a:schemeClr val="accent6">
                    <a:lumMod val="50000"/>
                  </a:schemeClr>
                </a:solidFill>
                <a:uFill>
                  <a:solidFill>
                    <a:srgbClr val="FFFFFF"/>
                  </a:solidFill>
                </a:uFill>
                <a:latin typeface="Trebuchet MS"/>
                <a:ea typeface="DejaVu Sans"/>
                <a:cs typeface="DejaVu Sans"/>
              </a:rPr>
              <a:t>„5 B“</a:t>
            </a:r>
            <a:endParaRPr kumimoji="0" lang="en-US" sz="6000" b="0" i="0" u="none" strike="noStrike" kern="1200" cap="none" spc="-1" normalizeH="0" baseline="0" noProof="0" dirty="0">
              <a:ln>
                <a:noFill/>
              </a:ln>
              <a:solidFill>
                <a:schemeClr val="accent6">
                  <a:lumMod val="50000"/>
                </a:schemeClr>
              </a:solidFill>
              <a:effectLst/>
              <a:uLnTx/>
              <a:uFill>
                <a:solidFill>
                  <a:srgbClr val="FFFFFF"/>
                </a:solidFill>
              </a:uFill>
              <a:latin typeface="Trebuchet MS"/>
              <a:ea typeface="DejaVu Sans"/>
              <a:cs typeface="DejaVu Sans"/>
            </a:endParaRPr>
          </a:p>
        </p:txBody>
      </p:sp>
      <p:sp>
        <p:nvSpPr>
          <p:cNvPr id="312" name="TextShape 2"/>
          <p:cNvSpPr txBox="1"/>
          <p:nvPr/>
        </p:nvSpPr>
        <p:spPr>
          <a:xfrm>
            <a:off x="677160" y="6041520"/>
            <a:ext cx="6297120" cy="364680"/>
          </a:xfrm>
          <a:prstGeom prst="rect">
            <a:avLst/>
          </a:prstGeom>
          <a:no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1" normalizeH="0" baseline="0" noProof="0">
              <a:ln>
                <a:noFill/>
              </a:ln>
              <a:solidFill>
                <a:srgbClr val="000000"/>
              </a:solidFill>
              <a:effectLst/>
              <a:uLnTx/>
              <a:uFill>
                <a:solidFill>
                  <a:srgbClr val="FFFFFF"/>
                </a:solidFill>
              </a:uFill>
              <a:latin typeface="Times New Roman"/>
              <a:ea typeface="DejaVu Sans"/>
              <a:cs typeface="DejaVu Sans"/>
            </a:endParaRPr>
          </a:p>
        </p:txBody>
      </p:sp>
      <p:graphicFrame>
        <p:nvGraphicFramePr>
          <p:cNvPr id="2" name="Diagram 1">
            <a:extLst>
              <a:ext uri="{FF2B5EF4-FFF2-40B4-BE49-F238E27FC236}">
                <a16:creationId xmlns:a16="http://schemas.microsoft.com/office/drawing/2014/main" id="{F9BA5EB3-18C0-FCCF-CDFE-8889D58E0E65}"/>
              </a:ext>
            </a:extLst>
          </p:cNvPr>
          <p:cNvGraphicFramePr/>
          <p:nvPr/>
        </p:nvGraphicFramePr>
        <p:xfrm>
          <a:off x="571500" y="2294792"/>
          <a:ext cx="11131062" cy="424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délník 2">
            <a:extLst>
              <a:ext uri="{FF2B5EF4-FFF2-40B4-BE49-F238E27FC236}">
                <a16:creationId xmlns:a16="http://schemas.microsoft.com/office/drawing/2014/main" id="{199705C6-CE1A-D969-E37A-0FDF4E7A5C7C}"/>
              </a:ext>
            </a:extLst>
          </p:cNvPr>
          <p:cNvSpPr/>
          <p:nvPr/>
        </p:nvSpPr>
        <p:spPr>
          <a:xfrm>
            <a:off x="1714500" y="6611815"/>
            <a:ext cx="8519746" cy="2461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dirty="0"/>
              <a:t>Normální lidé stejně 106ky většinou nepodávají</a:t>
            </a:r>
          </a:p>
        </p:txBody>
      </p:sp>
    </p:spTree>
    <p:extLst>
      <p:ext uri="{BB962C8B-B14F-4D97-AF65-F5344CB8AC3E}">
        <p14:creationId xmlns:p14="http://schemas.microsoft.com/office/powerpoint/2010/main" val="18210128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9DACE0-0BE1-B1B7-D911-1FF51E35A906}"/>
              </a:ext>
            </a:extLst>
          </p:cNvPr>
          <p:cNvSpPr>
            <a:spLocks noGrp="1"/>
          </p:cNvSpPr>
          <p:nvPr>
            <p:ph type="title"/>
          </p:nvPr>
        </p:nvSpPr>
        <p:spPr>
          <a:xfrm>
            <a:off x="677334" y="609600"/>
            <a:ext cx="4396111" cy="1320800"/>
          </a:xfrm>
        </p:spPr>
        <p:txBody>
          <a:bodyPr>
            <a:normAutofit fontScale="90000"/>
          </a:bodyPr>
          <a:lstStyle/>
          <a:p>
            <a:r>
              <a:rPr lang="cs-CZ" dirty="0"/>
              <a:t>Jak řešit problémového žadatele o informace</a:t>
            </a:r>
          </a:p>
        </p:txBody>
      </p:sp>
      <p:sp>
        <p:nvSpPr>
          <p:cNvPr id="3" name="Zástupný obsah 2">
            <a:extLst>
              <a:ext uri="{FF2B5EF4-FFF2-40B4-BE49-F238E27FC236}">
                <a16:creationId xmlns:a16="http://schemas.microsoft.com/office/drawing/2014/main" id="{A39B7055-0AC3-B78C-0436-1A7E7494AD8F}"/>
              </a:ext>
            </a:extLst>
          </p:cNvPr>
          <p:cNvSpPr>
            <a:spLocks noGrp="1"/>
          </p:cNvSpPr>
          <p:nvPr>
            <p:ph idx="1"/>
          </p:nvPr>
        </p:nvSpPr>
        <p:spPr/>
        <p:txBody>
          <a:bodyPr/>
          <a:lstStyle/>
          <a:p>
            <a:r>
              <a:rPr lang="cs-CZ" dirty="0"/>
              <a:t>Máme speciální školení</a:t>
            </a:r>
          </a:p>
          <a:p>
            <a:endParaRPr lang="cs-CZ" dirty="0"/>
          </a:p>
          <a:p>
            <a:endParaRPr lang="cs-CZ" dirty="0"/>
          </a:p>
        </p:txBody>
      </p:sp>
      <p:pic>
        <p:nvPicPr>
          <p:cNvPr id="5" name="Obrázek 4">
            <a:extLst>
              <a:ext uri="{FF2B5EF4-FFF2-40B4-BE49-F238E27FC236}">
                <a16:creationId xmlns:a16="http://schemas.microsoft.com/office/drawing/2014/main" id="{0ADAA356-020C-FC61-B434-39497939C4F9}"/>
              </a:ext>
            </a:extLst>
          </p:cNvPr>
          <p:cNvPicPr>
            <a:picLocks noChangeAspect="1"/>
          </p:cNvPicPr>
          <p:nvPr/>
        </p:nvPicPr>
        <p:blipFill>
          <a:blip r:embed="rId2"/>
          <a:stretch>
            <a:fillRect/>
          </a:stretch>
        </p:blipFill>
        <p:spPr>
          <a:xfrm>
            <a:off x="5416406" y="0"/>
            <a:ext cx="6775594" cy="6858000"/>
          </a:xfrm>
          <a:prstGeom prst="rect">
            <a:avLst/>
          </a:prstGeom>
        </p:spPr>
      </p:pic>
    </p:spTree>
    <p:extLst>
      <p:ext uri="{BB962C8B-B14F-4D97-AF65-F5344CB8AC3E}">
        <p14:creationId xmlns:p14="http://schemas.microsoft.com/office/powerpoint/2010/main" val="281505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7A0F28-0541-4078-AD38-E2EEBBBB42F4}"/>
              </a:ext>
            </a:extLst>
          </p:cNvPr>
          <p:cNvSpPr>
            <a:spLocks noGrp="1"/>
          </p:cNvSpPr>
          <p:nvPr>
            <p:ph type="title"/>
          </p:nvPr>
        </p:nvSpPr>
        <p:spPr>
          <a:xfrm>
            <a:off x="1043950" y="1179151"/>
            <a:ext cx="3300646" cy="4463889"/>
          </a:xfrm>
        </p:spPr>
        <p:txBody>
          <a:bodyPr vert="horz" lIns="91440" tIns="45720" rIns="91440" bIns="45720" rtlCol="0" anchor="ctr">
            <a:normAutofit/>
          </a:bodyPr>
          <a:lstStyle/>
          <a:p>
            <a:pPr>
              <a:lnSpc>
                <a:spcPct val="90000"/>
              </a:lnSpc>
            </a:pPr>
            <a:r>
              <a:rPr lang="en-US" sz="2000" b="1" dirty="0"/>
              <a:t>JUDr. Jan Šťastný, MPA</a:t>
            </a:r>
            <a:br>
              <a:rPr lang="en-US" sz="1700" dirty="0"/>
            </a:br>
            <a:br>
              <a:rPr lang="en-US" sz="1700" dirty="0"/>
            </a:br>
            <a:br>
              <a:rPr lang="en-US" sz="1700" dirty="0"/>
            </a:br>
            <a:r>
              <a:rPr lang="cs-CZ" sz="1700" dirty="0"/>
              <a:t>stastny@catania.cz</a:t>
            </a:r>
            <a:br>
              <a:rPr lang="en-US" sz="1700" dirty="0"/>
            </a:br>
            <a:br>
              <a:rPr lang="en-US" sz="1700" dirty="0"/>
            </a:br>
            <a:r>
              <a:rPr lang="en-US" sz="1700" dirty="0"/>
              <a:t>777 418 512</a:t>
            </a:r>
            <a:br>
              <a:rPr lang="cs-CZ" sz="1700" dirty="0"/>
            </a:br>
            <a:br>
              <a:rPr lang="cs-CZ" sz="1700" dirty="0"/>
            </a:br>
            <a:r>
              <a:rPr lang="cs-CZ" sz="1700" dirty="0"/>
              <a:t>www.spmo.cz</a:t>
            </a:r>
            <a:endParaRPr lang="en-US" sz="1700" dirty="0"/>
          </a:p>
        </p:txBody>
      </p:sp>
      <p:sp>
        <p:nvSpPr>
          <p:cNvPr id="3" name="Zástupný text 2">
            <a:extLst>
              <a:ext uri="{FF2B5EF4-FFF2-40B4-BE49-F238E27FC236}">
                <a16:creationId xmlns:a16="http://schemas.microsoft.com/office/drawing/2014/main" id="{744C1D6F-2BD9-4841-9D7B-3940CAED4349}"/>
              </a:ext>
            </a:extLst>
          </p:cNvPr>
          <p:cNvSpPr>
            <a:spLocks noGrp="1"/>
          </p:cNvSpPr>
          <p:nvPr>
            <p:ph type="body" idx="1"/>
          </p:nvPr>
        </p:nvSpPr>
        <p:spPr>
          <a:xfrm>
            <a:off x="4978918" y="1109145"/>
            <a:ext cx="6341016" cy="4603900"/>
          </a:xfrm>
        </p:spPr>
        <p:txBody>
          <a:bodyPr vert="horz" lIns="91440" tIns="45720" rIns="91440" bIns="45720" rtlCol="0" anchor="ctr">
            <a:normAutofit/>
          </a:bodyPr>
          <a:lstStyle/>
          <a:p>
            <a:pPr>
              <a:buFont typeface="Wingdings 3" charset="2"/>
              <a:buChar char=""/>
            </a:pPr>
            <a:r>
              <a:rPr lang="cs-CZ" dirty="0"/>
              <a:t>Poradenství a školení pro obce a města </a:t>
            </a:r>
          </a:p>
          <a:p>
            <a:pPr>
              <a:buFont typeface="Wingdings 3" charset="2"/>
              <a:buChar char=""/>
            </a:pPr>
            <a:r>
              <a:rPr lang="cs-CZ" dirty="0"/>
              <a:t>Praxe od r. 2002 ve veřejné správě, Ministerstvo financí, odd. evropského práva, Ministerstvo vnitra – odbor veřejné správy, dozoru a kontroly</a:t>
            </a:r>
          </a:p>
          <a:p>
            <a:pPr>
              <a:buFont typeface="Wingdings 3" charset="2"/>
              <a:buChar char=""/>
            </a:pPr>
            <a:r>
              <a:rPr lang="cs-CZ" dirty="0"/>
              <a:t>4 x správce obcí podle zák. č. 128/2000 Sb.,</a:t>
            </a:r>
          </a:p>
          <a:p>
            <a:pPr>
              <a:buFont typeface="Wingdings 3" charset="2"/>
              <a:buChar char=""/>
            </a:pPr>
            <a:r>
              <a:rPr lang="cs-CZ" dirty="0"/>
              <a:t>Místostarosta obce</a:t>
            </a:r>
          </a:p>
          <a:p>
            <a:pPr>
              <a:buFont typeface="Wingdings 3" charset="2"/>
              <a:buChar char=""/>
            </a:pPr>
            <a:r>
              <a:rPr lang="cs-CZ" dirty="0"/>
              <a:t>od r. 2015 do 2023 tajemník </a:t>
            </a:r>
            <a:r>
              <a:rPr lang="cs-CZ" dirty="0" err="1"/>
              <a:t>MěÚ</a:t>
            </a:r>
            <a:r>
              <a:rPr lang="cs-CZ" dirty="0"/>
              <a:t> ORP – Kostelec nad Orlicí a Dobruška </a:t>
            </a:r>
          </a:p>
          <a:p>
            <a:pPr>
              <a:buFont typeface="Wingdings 3" charset="2"/>
              <a:buChar char=""/>
            </a:pPr>
            <a:endParaRPr lang="cs-CZ" dirty="0"/>
          </a:p>
          <a:p>
            <a:pPr>
              <a:buFont typeface="Wingdings 3" charset="2"/>
              <a:buChar char=""/>
            </a:pPr>
            <a:r>
              <a:rPr lang="cs-CZ" dirty="0"/>
              <a:t>Dělám oblíbená školení na neoblíbené právní předpisy</a:t>
            </a:r>
          </a:p>
        </p:txBody>
      </p:sp>
      <p:sp>
        <p:nvSpPr>
          <p:cNvPr id="19" name="Zástupný symbol pro zápatí 18"/>
          <p:cNvSpPr>
            <a:spLocks noGrp="1"/>
          </p:cNvSpPr>
          <p:nvPr>
            <p:ph type="ftr" sz="quarter" idx="11"/>
          </p:nvPr>
        </p:nvSpPr>
        <p:spPr>
          <a:xfrm>
            <a:off x="965200" y="6041362"/>
            <a:ext cx="6009746" cy="365125"/>
          </a:xfrm>
        </p:spPr>
        <p:txBody>
          <a:bodyPr vert="horz" lIns="91440" tIns="45720" rIns="91440" bIns="45720" rtlCol="0" anchor="ctr">
            <a:normAutofit/>
          </a:bodyPr>
          <a:lstStyle/>
          <a:p>
            <a:pPr>
              <a:spcAft>
                <a:spcPts val="600"/>
              </a:spcAft>
            </a:pPr>
            <a:endParaRPr lang="en-US"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713537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D9DE11-8BB1-FFF7-C12F-61E9130A9842}"/>
              </a:ext>
            </a:extLst>
          </p:cNvPr>
          <p:cNvSpPr>
            <a:spLocks noGrp="1"/>
          </p:cNvSpPr>
          <p:nvPr>
            <p:ph type="title"/>
          </p:nvPr>
        </p:nvSpPr>
        <p:spPr>
          <a:xfrm>
            <a:off x="677334" y="609600"/>
            <a:ext cx="8928782" cy="1320800"/>
          </a:xfrm>
        </p:spPr>
        <p:txBody>
          <a:bodyPr/>
          <a:lstStyle/>
          <a:p>
            <a:r>
              <a:rPr lang="cs-CZ" dirty="0"/>
              <a:t>Zákon č. 106/1999 Sb. má jen 3 způsoby vyřízení žádosti </a:t>
            </a:r>
          </a:p>
        </p:txBody>
      </p:sp>
      <p:sp>
        <p:nvSpPr>
          <p:cNvPr id="3" name="Zástupný obsah 2">
            <a:extLst>
              <a:ext uri="{FF2B5EF4-FFF2-40B4-BE49-F238E27FC236}">
                <a16:creationId xmlns:a16="http://schemas.microsoft.com/office/drawing/2014/main" id="{83FE868C-60B9-9213-E836-B401D46B97A0}"/>
              </a:ext>
            </a:extLst>
          </p:cNvPr>
          <p:cNvSpPr>
            <a:spLocks noGrp="1"/>
          </p:cNvSpPr>
          <p:nvPr>
            <p:ph idx="1"/>
          </p:nvPr>
        </p:nvSpPr>
        <p:spPr/>
        <p:txBody>
          <a:bodyPr>
            <a:normAutofit/>
          </a:bodyPr>
          <a:lstStyle/>
          <a:p>
            <a:r>
              <a:rPr lang="cs-CZ" sz="2800" dirty="0"/>
              <a:t>poskytnutí informace</a:t>
            </a:r>
          </a:p>
          <a:p>
            <a:r>
              <a:rPr lang="cs-CZ" sz="2800" dirty="0"/>
              <a:t>odložení žádosti</a:t>
            </a:r>
          </a:p>
          <a:p>
            <a:r>
              <a:rPr lang="cs-CZ" sz="2800" dirty="0"/>
              <a:t>odmítnutí (celé či části) žádosti</a:t>
            </a:r>
          </a:p>
          <a:p>
            <a:endParaRPr lang="cs-CZ" sz="2800" dirty="0"/>
          </a:p>
          <a:p>
            <a:endParaRPr lang="cs-CZ" sz="2800" dirty="0"/>
          </a:p>
          <a:p>
            <a:r>
              <a:rPr lang="cs-CZ" sz="2800" dirty="0"/>
              <a:t>(Pak je čtvrtá možnost, často aplikovaná na menších úřadech a školách – tzv. proutěný archiv)</a:t>
            </a:r>
          </a:p>
        </p:txBody>
      </p:sp>
    </p:spTree>
    <p:extLst>
      <p:ext uri="{BB962C8B-B14F-4D97-AF65-F5344CB8AC3E}">
        <p14:creationId xmlns:p14="http://schemas.microsoft.com/office/powerpoint/2010/main" val="70633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3188FD-ABAC-2054-EA07-0AA019716DFD}"/>
              </a:ext>
            </a:extLst>
          </p:cNvPr>
          <p:cNvSpPr>
            <a:spLocks noGrp="1"/>
          </p:cNvSpPr>
          <p:nvPr>
            <p:ph type="title"/>
          </p:nvPr>
        </p:nvSpPr>
        <p:spPr/>
        <p:txBody>
          <a:bodyPr/>
          <a:lstStyle/>
          <a:p>
            <a:r>
              <a:rPr lang="cs-CZ" dirty="0"/>
              <a:t>Odmítání žádostí</a:t>
            </a:r>
          </a:p>
        </p:txBody>
      </p:sp>
      <p:sp>
        <p:nvSpPr>
          <p:cNvPr id="3" name="Zástupný obsah 2">
            <a:extLst>
              <a:ext uri="{FF2B5EF4-FFF2-40B4-BE49-F238E27FC236}">
                <a16:creationId xmlns:a16="http://schemas.microsoft.com/office/drawing/2014/main" id="{F07A5840-3416-2F20-D27A-0B5B00DD0CDD}"/>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151919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1A462F-9E27-229A-50BB-F7D4D4791EA9}"/>
              </a:ext>
            </a:extLst>
          </p:cNvPr>
          <p:cNvSpPr>
            <a:spLocks noGrp="1"/>
          </p:cNvSpPr>
          <p:nvPr>
            <p:ph type="title"/>
          </p:nvPr>
        </p:nvSpPr>
        <p:spPr/>
        <p:txBody>
          <a:bodyPr>
            <a:normAutofit fontScale="90000"/>
          </a:bodyPr>
          <a:lstStyle/>
          <a:p>
            <a:r>
              <a:rPr lang="cs-CZ" dirty="0"/>
              <a:t>Nejprve vyhodnoťte, zda jde opravdu o žádost dle zákona č. 106/1999 Sb. a ne jiného předpisu</a:t>
            </a:r>
          </a:p>
        </p:txBody>
      </p:sp>
      <p:sp>
        <p:nvSpPr>
          <p:cNvPr id="3" name="Zástupný obsah 2">
            <a:extLst>
              <a:ext uri="{FF2B5EF4-FFF2-40B4-BE49-F238E27FC236}">
                <a16:creationId xmlns:a16="http://schemas.microsoft.com/office/drawing/2014/main" id="{5FE98A1C-CE6B-1703-39FC-F800F94FD5DD}"/>
              </a:ext>
            </a:extLst>
          </p:cNvPr>
          <p:cNvSpPr>
            <a:spLocks noGrp="1"/>
          </p:cNvSpPr>
          <p:nvPr>
            <p:ph idx="1"/>
          </p:nvPr>
        </p:nvSpPr>
        <p:spPr>
          <a:xfrm>
            <a:off x="677334" y="2143432"/>
            <a:ext cx="8596668" cy="4267200"/>
          </a:xfrm>
        </p:spPr>
        <p:txBody>
          <a:bodyPr>
            <a:normAutofit lnSpcReduction="10000"/>
          </a:bodyPr>
          <a:lstStyle/>
          <a:p>
            <a:pPr algn="just"/>
            <a:r>
              <a:rPr lang="cs-CZ" dirty="0"/>
              <a:t>Je nutné odlišit žádost podle zákona 106 od jiných žádostí podle jiných právních předpisů.</a:t>
            </a:r>
          </a:p>
          <a:p>
            <a:pPr algn="just"/>
            <a:r>
              <a:rPr lang="cs-CZ" dirty="0"/>
              <a:t> Informační zákon je zákonem obecným, je lex </a:t>
            </a:r>
            <a:r>
              <a:rPr lang="cs-CZ" dirty="0" err="1"/>
              <a:t>generalis</a:t>
            </a:r>
            <a:r>
              <a:rPr lang="cs-CZ" dirty="0"/>
              <a:t>. </a:t>
            </a:r>
          </a:p>
          <a:p>
            <a:pPr algn="just"/>
            <a:r>
              <a:rPr lang="cs-CZ" dirty="0"/>
              <a:t>Jiné předpisy jsou, co se týče poskytování informací, zákony zvláštními, tedy lex </a:t>
            </a:r>
            <a:r>
              <a:rPr lang="cs-CZ" dirty="0" err="1"/>
              <a:t>specialis</a:t>
            </a:r>
            <a:r>
              <a:rPr lang="cs-CZ" dirty="0"/>
              <a:t>. Základní právní zásada praví, že lex </a:t>
            </a:r>
            <a:r>
              <a:rPr lang="cs-CZ" dirty="0" err="1"/>
              <a:t>speciali</a:t>
            </a:r>
            <a:r>
              <a:rPr lang="cs-CZ" dirty="0"/>
              <a:t> </a:t>
            </a:r>
            <a:r>
              <a:rPr lang="cs-CZ" dirty="0" err="1"/>
              <a:t>derogat</a:t>
            </a:r>
            <a:r>
              <a:rPr lang="cs-CZ" dirty="0"/>
              <a:t> </a:t>
            </a:r>
            <a:r>
              <a:rPr lang="cs-CZ" dirty="0" err="1"/>
              <a:t>legi</a:t>
            </a:r>
            <a:r>
              <a:rPr lang="cs-CZ" dirty="0"/>
              <a:t> </a:t>
            </a:r>
            <a:r>
              <a:rPr lang="cs-CZ" dirty="0" err="1"/>
              <a:t>generali</a:t>
            </a:r>
            <a:r>
              <a:rPr lang="cs-CZ" dirty="0"/>
              <a:t>, tedy že zvláštní zákon má přednost před obecnou úpravou. </a:t>
            </a:r>
          </a:p>
          <a:p>
            <a:pPr algn="just"/>
            <a:r>
              <a:rPr lang="cs-CZ" dirty="0"/>
              <a:t>Upravuje-li jiný zákon poskytování informací, použije se tento zákon, a ne zákon 106. Zákon 106 se použije, pokud neexistuje jiný předpis, který by upravoval problematiku poskytování informací a zároveň žádost splňuje ostatní náležitosti. </a:t>
            </a:r>
          </a:p>
          <a:p>
            <a:pPr algn="just"/>
            <a:r>
              <a:rPr lang="cs-CZ" dirty="0"/>
              <a:t>- § 2 odst. 3 zákona 106, „</a:t>
            </a:r>
            <a:r>
              <a:rPr lang="cs-CZ" i="1" dirty="0"/>
              <a:t>zákon  se nevztahuje na poskytování… dalších informací, pokud zvláštní zákon upravuje jejich poskytování, zejména vyřízení žádosti včetně náležitostí a způsobu podání žádosti, lhůt, opravných prostředků a způsobu poskytnutí informací. </a:t>
            </a:r>
            <a:r>
              <a:rPr lang="cs-CZ" dirty="0"/>
              <a:t>“. </a:t>
            </a:r>
          </a:p>
        </p:txBody>
      </p:sp>
    </p:spTree>
    <p:extLst>
      <p:ext uri="{BB962C8B-B14F-4D97-AF65-F5344CB8AC3E}">
        <p14:creationId xmlns:p14="http://schemas.microsoft.com/office/powerpoint/2010/main" val="2792585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F0CBC5-4C59-B6FD-F49C-80D07C97E85F}"/>
              </a:ext>
            </a:extLst>
          </p:cNvPr>
          <p:cNvSpPr>
            <a:spLocks noGrp="1"/>
          </p:cNvSpPr>
          <p:nvPr>
            <p:ph type="title"/>
          </p:nvPr>
        </p:nvSpPr>
        <p:spPr/>
        <p:txBody>
          <a:bodyPr/>
          <a:lstStyle/>
          <a:p>
            <a:r>
              <a:rPr lang="cs-CZ" dirty="0"/>
              <a:t>Příklad – zákon č. 123/1998 Sb. o právu na informace o životním prostředí</a:t>
            </a:r>
          </a:p>
        </p:txBody>
      </p:sp>
      <p:sp>
        <p:nvSpPr>
          <p:cNvPr id="3" name="Zástupný obsah 2">
            <a:extLst>
              <a:ext uri="{FF2B5EF4-FFF2-40B4-BE49-F238E27FC236}">
                <a16:creationId xmlns:a16="http://schemas.microsoft.com/office/drawing/2014/main" id="{DBC19899-CC0D-4321-1281-689C1401445C}"/>
              </a:ext>
            </a:extLst>
          </p:cNvPr>
          <p:cNvSpPr>
            <a:spLocks noGrp="1"/>
          </p:cNvSpPr>
          <p:nvPr>
            <p:ph idx="1"/>
          </p:nvPr>
        </p:nvSpPr>
        <p:spPr>
          <a:xfrm>
            <a:off x="677334" y="2005781"/>
            <a:ext cx="8596668" cy="4035581"/>
          </a:xfrm>
        </p:spPr>
        <p:txBody>
          <a:bodyPr>
            <a:normAutofit/>
          </a:bodyPr>
          <a:lstStyle/>
          <a:p>
            <a:r>
              <a:rPr lang="cs-CZ" dirty="0"/>
              <a:t>Přijde 106ka na informace o životním prostředí</a:t>
            </a:r>
          </a:p>
          <a:p>
            <a:pPr lvl="1"/>
            <a:r>
              <a:rPr lang="cs-CZ" dirty="0"/>
              <a:t>odmítnete podle 106ky a vyřídíte podle zákona č. 123/1998 Sb.!</a:t>
            </a:r>
          </a:p>
          <a:p>
            <a:pPr marL="457200" lvl="1" indent="0">
              <a:buNone/>
            </a:pPr>
            <a:r>
              <a:rPr lang="cs-CZ" dirty="0"/>
              <a:t>Další předpisy</a:t>
            </a:r>
          </a:p>
          <a:p>
            <a:pPr marL="457200" lvl="1" indent="0" algn="just">
              <a:buNone/>
            </a:pPr>
            <a:r>
              <a:rPr lang="cs-CZ" dirty="0"/>
              <a:t>Správní řád: nahlížení do spisu podle správního řádu namísto poskytnutí informací/kopií ze spisu podle zákona 106. </a:t>
            </a:r>
          </a:p>
          <a:p>
            <a:pPr marL="457200" lvl="1" indent="0" algn="just">
              <a:buNone/>
            </a:pPr>
            <a:r>
              <a:rPr lang="cs-CZ" dirty="0"/>
              <a:t>Stavební zákon: evidence územně plánovací činnosti, ukládání písemností a nahlížení do nich podle stavebního zákona namísto zákona 106; – poskytování kopií projektové dokumentace stavby účastníku řízení podle stavebního zákona namísto zákona 106.</a:t>
            </a:r>
          </a:p>
          <a:p>
            <a:pPr marL="457200" lvl="1" indent="0" algn="just">
              <a:buNone/>
            </a:pPr>
            <a:r>
              <a:rPr lang="cs-CZ" dirty="0"/>
              <a:t>Zákon o obcích, zákon o hlavním městě Praze: poskytování informací zastupitelům podle zákona o obcích, zákona o hlavním městě Praze místo zákona 106; – informace poskytované občanům obce a vlastníkům nemovitostí podle zákona o obcích, hl. městě Praze namísto zákona 106.    *** ale pozor - MV</a:t>
            </a:r>
          </a:p>
        </p:txBody>
      </p:sp>
    </p:spTree>
    <p:extLst>
      <p:ext uri="{BB962C8B-B14F-4D97-AF65-F5344CB8AC3E}">
        <p14:creationId xmlns:p14="http://schemas.microsoft.com/office/powerpoint/2010/main" val="3853440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62DAFD-25A1-12CC-E467-6B87EB051EB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70C15ED-377D-87AB-3464-7A8CF2C2B4EB}"/>
              </a:ext>
            </a:extLst>
          </p:cNvPr>
          <p:cNvSpPr>
            <a:spLocks noGrp="1"/>
          </p:cNvSpPr>
          <p:nvPr>
            <p:ph idx="1"/>
          </p:nvPr>
        </p:nvSpPr>
        <p:spPr/>
        <p:txBody>
          <a:bodyPr/>
          <a:lstStyle/>
          <a:p>
            <a:pPr algn="just"/>
            <a:r>
              <a:rPr lang="cs-CZ" dirty="0"/>
              <a:t>Žadatel požádal svým jménem o kopie všech dokumentů ze spisu, který označil spisovou značkou. </a:t>
            </a:r>
          </a:p>
          <a:p>
            <a:pPr algn="just"/>
            <a:r>
              <a:rPr lang="cs-CZ" dirty="0"/>
              <a:t>Zjistíte, že žadatel je sám účastník řízení, který dle § 38 odst. 1 </a:t>
            </a:r>
            <a:r>
              <a:rPr lang="cs-CZ" dirty="0" err="1"/>
              <a:t>spr</a:t>
            </a:r>
            <a:r>
              <a:rPr lang="cs-CZ" dirty="0"/>
              <a:t>. řádu má právo nahlížet do předmětného spisu. </a:t>
            </a:r>
          </a:p>
          <a:p>
            <a:pPr algn="just"/>
            <a:r>
              <a:rPr lang="cs-CZ" dirty="0"/>
              <a:t>Posoudíme žádost podle obsahu jako žádost o nahlédnutí do spisu. Sdělí žadateli, kdy může nahlédnout do spisu, a zároveň vydáme rozhodnutí o odmítnutí žádosti o informace</a:t>
            </a:r>
          </a:p>
        </p:txBody>
      </p:sp>
    </p:spTree>
    <p:extLst>
      <p:ext uri="{BB962C8B-B14F-4D97-AF65-F5344CB8AC3E}">
        <p14:creationId xmlns:p14="http://schemas.microsoft.com/office/powerpoint/2010/main" val="2236761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CF2731-5381-D27D-7CD7-DCC13E462AD6}"/>
              </a:ext>
            </a:extLst>
          </p:cNvPr>
          <p:cNvSpPr>
            <a:spLocks noGrp="1"/>
          </p:cNvSpPr>
          <p:nvPr>
            <p:ph type="title"/>
          </p:nvPr>
        </p:nvSpPr>
        <p:spPr/>
        <p:txBody>
          <a:bodyPr/>
          <a:lstStyle/>
          <a:p>
            <a:r>
              <a:rPr lang="cs-CZ" dirty="0"/>
              <a:t>Také posoudíme, zda to je informace určená nám</a:t>
            </a:r>
          </a:p>
        </p:txBody>
      </p:sp>
      <p:sp>
        <p:nvSpPr>
          <p:cNvPr id="3" name="Zástupný obsah 2">
            <a:extLst>
              <a:ext uri="{FF2B5EF4-FFF2-40B4-BE49-F238E27FC236}">
                <a16:creationId xmlns:a16="http://schemas.microsoft.com/office/drawing/2014/main" id="{8DC2254E-89F3-EDE0-4C44-B84F1BB6E923}"/>
              </a:ext>
            </a:extLst>
          </p:cNvPr>
          <p:cNvSpPr>
            <a:spLocks noGrp="1"/>
          </p:cNvSpPr>
          <p:nvPr>
            <p:ph idx="1"/>
          </p:nvPr>
        </p:nvSpPr>
        <p:spPr/>
        <p:txBody>
          <a:bodyPr>
            <a:normAutofit/>
          </a:bodyPr>
          <a:lstStyle/>
          <a:p>
            <a:r>
              <a:rPr lang="cs-CZ" dirty="0"/>
              <a:t>§ 14 (5) Povinný subjekt posoudí žádost a:</a:t>
            </a:r>
          </a:p>
          <a:p>
            <a:r>
              <a:rPr lang="cs-CZ" dirty="0"/>
              <a:t>…</a:t>
            </a:r>
          </a:p>
          <a:p>
            <a:r>
              <a:rPr lang="cs-CZ" dirty="0"/>
              <a:t>c) v případě, že požadované informace se nevztahují k jeho působnosti, </a:t>
            </a:r>
            <a:r>
              <a:rPr lang="cs-CZ" b="1" dirty="0"/>
              <a:t>žádost odloží </a:t>
            </a:r>
            <a:r>
              <a:rPr lang="cs-CZ" dirty="0"/>
              <a:t>a tuto odůvodněnou skutečnost sdělí do 7 dnů ode dne doručení žádosti žadateli,</a:t>
            </a:r>
          </a:p>
          <a:p>
            <a:endParaRPr lang="cs-CZ" dirty="0"/>
          </a:p>
          <a:p>
            <a:r>
              <a:rPr lang="cs-CZ" dirty="0"/>
              <a:t>(toto je jediný případ, kdy musíme žadatele informovat o odložení žádosti)</a:t>
            </a:r>
          </a:p>
          <a:p>
            <a:endParaRPr lang="cs-CZ" dirty="0"/>
          </a:p>
          <a:p>
            <a:endParaRPr lang="cs-CZ" dirty="0"/>
          </a:p>
        </p:txBody>
      </p:sp>
    </p:spTree>
    <p:extLst>
      <p:ext uri="{BB962C8B-B14F-4D97-AF65-F5344CB8AC3E}">
        <p14:creationId xmlns:p14="http://schemas.microsoft.com/office/powerpoint/2010/main" val="197636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A85328-E765-91ED-A9A3-D6AF5D90F27E}"/>
              </a:ext>
            </a:extLst>
          </p:cNvPr>
          <p:cNvSpPr>
            <a:spLocks noGrp="1"/>
          </p:cNvSpPr>
          <p:nvPr>
            <p:ph type="title"/>
          </p:nvPr>
        </p:nvSpPr>
        <p:spPr/>
        <p:txBody>
          <a:bodyPr/>
          <a:lstStyle/>
          <a:p>
            <a:r>
              <a:rPr lang="cs-CZ" dirty="0"/>
              <a:t>Odložení – jen 3 důvody, jinak vždy vydat rozhodnutí o ODMÍTNUTÍ</a:t>
            </a:r>
          </a:p>
        </p:txBody>
      </p:sp>
      <p:sp>
        <p:nvSpPr>
          <p:cNvPr id="3" name="Zástupný obsah 2">
            <a:extLst>
              <a:ext uri="{FF2B5EF4-FFF2-40B4-BE49-F238E27FC236}">
                <a16:creationId xmlns:a16="http://schemas.microsoft.com/office/drawing/2014/main" id="{02AB1726-9B1E-D5A9-32D6-B899D4723E07}"/>
              </a:ext>
            </a:extLst>
          </p:cNvPr>
          <p:cNvSpPr>
            <a:spLocks noGrp="1"/>
          </p:cNvSpPr>
          <p:nvPr>
            <p:ph idx="1"/>
          </p:nvPr>
        </p:nvSpPr>
        <p:spPr>
          <a:xfrm>
            <a:off x="677334" y="2160589"/>
            <a:ext cx="8596668" cy="4338534"/>
          </a:xfrm>
        </p:spPr>
        <p:txBody>
          <a:bodyPr>
            <a:normAutofit fontScale="92500" lnSpcReduction="20000"/>
          </a:bodyPr>
          <a:lstStyle/>
          <a:p>
            <a:r>
              <a:rPr lang="cs-CZ" u="sng" dirty="0"/>
              <a:t>o odložení žádosti se nevydává usnesení o odložení žádosti</a:t>
            </a:r>
            <a:r>
              <a:rPr lang="cs-CZ" dirty="0"/>
              <a:t>, odložení se </a:t>
            </a:r>
            <a:r>
              <a:rPr lang="cs-CZ" u="sng" dirty="0"/>
              <a:t>pouze poznamenává do spisu </a:t>
            </a:r>
            <a:r>
              <a:rPr lang="cs-CZ" dirty="0"/>
              <a:t> (neformálně se sděluje žadateli jen při odložení z důvodu nedostatku působnosti </a:t>
            </a:r>
            <a:r>
              <a:rPr lang="cs-CZ" dirty="0" err="1"/>
              <a:t>povinn</a:t>
            </a:r>
            <a:r>
              <a:rPr lang="cs-CZ" dirty="0"/>
              <a:t>. subjektu)</a:t>
            </a:r>
          </a:p>
          <a:p>
            <a:r>
              <a:rPr lang="cs-CZ" u="sng" dirty="0"/>
              <a:t>při odložení žádosti </a:t>
            </a:r>
            <a:r>
              <a:rPr lang="cs-CZ" dirty="0"/>
              <a:t>podle zákona 106 </a:t>
            </a:r>
            <a:r>
              <a:rPr lang="cs-CZ" u="sng" dirty="0"/>
              <a:t>není nutné dodržet písemnou formu </a:t>
            </a:r>
            <a:r>
              <a:rPr lang="cs-CZ" dirty="0"/>
              <a:t>odložení žádosti. Sdělení o odložení žádosti může být provedeno stejnou formou, kterou se žadatel dotazoval. </a:t>
            </a:r>
          </a:p>
          <a:p>
            <a:r>
              <a:rPr lang="cs-CZ" dirty="0"/>
              <a:t>Zákon 106 definuje tři situace, kdy je nutné žádost odložit. V ostatních případech, kdy žadateli není informace poskytnuta, je nutné vydat rozhodnutí o odmítnutí žádosti. </a:t>
            </a:r>
          </a:p>
          <a:p>
            <a:pPr lvl="1"/>
            <a:r>
              <a:rPr lang="cs-CZ" dirty="0"/>
              <a:t>žadatel ve lhůtě </a:t>
            </a:r>
            <a:r>
              <a:rPr lang="cs-CZ" u="sng" dirty="0"/>
              <a:t>nedoplnil svoje identifikační údaje</a:t>
            </a:r>
          </a:p>
          <a:p>
            <a:pPr lvl="1"/>
            <a:r>
              <a:rPr lang="cs-CZ" dirty="0"/>
              <a:t>žadatel </a:t>
            </a:r>
            <a:r>
              <a:rPr lang="cs-CZ" u="sng" dirty="0"/>
              <a:t>neuhradil úhradu</a:t>
            </a:r>
            <a:r>
              <a:rPr lang="cs-CZ" dirty="0"/>
              <a:t> za poskytnutí informací ve lhůtě a ani nepodal stížnost proti oznámení o výši úhrady; </a:t>
            </a:r>
          </a:p>
          <a:p>
            <a:pPr lvl="1"/>
            <a:r>
              <a:rPr lang="cs-CZ" dirty="0"/>
              <a:t>požadovaná </a:t>
            </a:r>
            <a:r>
              <a:rPr lang="cs-CZ" u="sng" dirty="0"/>
              <a:t>informace se nevztahuje k působnosti obce</a:t>
            </a:r>
            <a:r>
              <a:rPr lang="cs-CZ" dirty="0"/>
              <a:t>.</a:t>
            </a:r>
          </a:p>
          <a:p>
            <a:pPr lvl="1"/>
            <a:endParaRPr lang="cs-CZ" dirty="0"/>
          </a:p>
          <a:p>
            <a:pPr lvl="1"/>
            <a:r>
              <a:rPr lang="cs-CZ" sz="2600" dirty="0">
                <a:solidFill>
                  <a:schemeClr val="accent2"/>
                </a:solidFill>
              </a:rPr>
              <a:t>Dále již budeme řešit odmítání rozhodnutím.</a:t>
            </a:r>
          </a:p>
        </p:txBody>
      </p:sp>
    </p:spTree>
    <p:extLst>
      <p:ext uri="{BB962C8B-B14F-4D97-AF65-F5344CB8AC3E}">
        <p14:creationId xmlns:p14="http://schemas.microsoft.com/office/powerpoint/2010/main" val="1934006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3510C4-AC18-ED39-0F42-000D54E32B3B}"/>
              </a:ext>
            </a:extLst>
          </p:cNvPr>
          <p:cNvSpPr>
            <a:spLocks noGrp="1"/>
          </p:cNvSpPr>
          <p:nvPr>
            <p:ph type="title"/>
          </p:nvPr>
        </p:nvSpPr>
        <p:spPr/>
        <p:txBody>
          <a:bodyPr>
            <a:normAutofit fontScale="90000"/>
          </a:bodyPr>
          <a:lstStyle/>
          <a:p>
            <a:br>
              <a:rPr lang="cs-CZ" dirty="0"/>
            </a:br>
            <a:r>
              <a:rPr lang="cs-CZ" dirty="0"/>
              <a:t>Odmítání žádostí</a:t>
            </a:r>
            <a:br>
              <a:rPr lang="cs-CZ" dirty="0"/>
            </a:br>
            <a:r>
              <a:rPr lang="cs-CZ" dirty="0"/>
              <a:t>Názory, budoucí rozhodnutí, vytváření nových informací</a:t>
            </a:r>
            <a:br>
              <a:rPr lang="cs-CZ" dirty="0"/>
            </a:br>
            <a:r>
              <a:rPr lang="cs-CZ" dirty="0"/>
              <a:t>§ 2 odst. 4</a:t>
            </a:r>
          </a:p>
        </p:txBody>
      </p:sp>
      <p:sp>
        <p:nvSpPr>
          <p:cNvPr id="3" name="Zástupný obsah 2">
            <a:extLst>
              <a:ext uri="{FF2B5EF4-FFF2-40B4-BE49-F238E27FC236}">
                <a16:creationId xmlns:a16="http://schemas.microsoft.com/office/drawing/2014/main" id="{05D01E8D-6A63-F36E-2F39-881458F1EB3C}"/>
              </a:ext>
            </a:extLst>
          </p:cNvPr>
          <p:cNvSpPr>
            <a:spLocks noGrp="1"/>
          </p:cNvSpPr>
          <p:nvPr>
            <p:ph idx="1"/>
          </p:nvPr>
        </p:nvSpPr>
        <p:spPr>
          <a:xfrm>
            <a:off x="677334" y="3510116"/>
            <a:ext cx="8596668" cy="2531246"/>
          </a:xfrm>
        </p:spPr>
        <p:txBody>
          <a:bodyPr/>
          <a:lstStyle/>
          <a:p>
            <a:r>
              <a:rPr lang="cs-CZ" dirty="0"/>
              <a:t>(4) Povinnost poskytovat informace se netýká dotazů na názory, budoucí rozhodnutí a vytváření nových informací.</a:t>
            </a:r>
          </a:p>
          <a:p>
            <a:endParaRPr lang="cs-CZ" dirty="0"/>
          </a:p>
          <a:p>
            <a:endParaRPr lang="cs-CZ" dirty="0"/>
          </a:p>
          <a:p>
            <a:r>
              <a:rPr lang="cs-CZ" dirty="0"/>
              <a:t>Takové žádosti odmítneme</a:t>
            </a:r>
          </a:p>
        </p:txBody>
      </p:sp>
    </p:spTree>
    <p:extLst>
      <p:ext uri="{BB962C8B-B14F-4D97-AF65-F5344CB8AC3E}">
        <p14:creationId xmlns:p14="http://schemas.microsoft.com/office/powerpoint/2010/main" val="3117291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51FB9F-1CD7-DD24-C435-90D8A29C1174}"/>
              </a:ext>
            </a:extLst>
          </p:cNvPr>
          <p:cNvSpPr>
            <a:spLocks noGrp="1"/>
          </p:cNvSpPr>
          <p:nvPr>
            <p:ph type="title"/>
          </p:nvPr>
        </p:nvSpPr>
        <p:spPr/>
        <p:txBody>
          <a:bodyPr/>
          <a:lstStyle/>
          <a:p>
            <a:pPr algn="ctr"/>
            <a:r>
              <a:rPr lang="cs-CZ" dirty="0"/>
              <a:t>rozhodnutí</a:t>
            </a:r>
          </a:p>
        </p:txBody>
      </p:sp>
      <p:sp>
        <p:nvSpPr>
          <p:cNvPr id="3" name="Zástupný obsah 2">
            <a:extLst>
              <a:ext uri="{FF2B5EF4-FFF2-40B4-BE49-F238E27FC236}">
                <a16:creationId xmlns:a16="http://schemas.microsoft.com/office/drawing/2014/main" id="{DEAEDDA3-58D7-C744-0597-58988B5B513E}"/>
              </a:ext>
            </a:extLst>
          </p:cNvPr>
          <p:cNvSpPr>
            <a:spLocks noGrp="1"/>
          </p:cNvSpPr>
          <p:nvPr>
            <p:ph idx="1"/>
          </p:nvPr>
        </p:nvSpPr>
        <p:spPr/>
        <p:txBody>
          <a:bodyPr/>
          <a:lstStyle/>
          <a:p>
            <a:pPr algn="just">
              <a:lnSpc>
                <a:spcPct val="120000"/>
              </a:lnSpc>
              <a:spcAft>
                <a:spcPts val="700"/>
              </a:spcAft>
            </a:pPr>
            <a:r>
              <a:rPr lang="cs-CZ" sz="1800" b="1" kern="150" dirty="0">
                <a:effectLst/>
                <a:ea typeface="Droid Sans Fallback"/>
                <a:cs typeface="FreeSans" panose="020B0504020202020204" pitchFamily="34" charset="0"/>
              </a:rPr>
              <a:t>Žádost žadatele doručená dne 27. 06. 2024 povinnému subjektu se podle ustanovení § 15 odst. 1 zákona č. 106/1999 Sb., o svobodném přístupu k informacím, v platném znění, za použití ustanovení § 2 odst. 4 </a:t>
            </a:r>
            <a:r>
              <a:rPr lang="cs-CZ" sz="1800" b="1" kern="150" dirty="0" err="1">
                <a:effectLst/>
                <a:ea typeface="Droid Sans Fallback"/>
                <a:cs typeface="FreeSans" panose="020B0504020202020204" pitchFamily="34" charset="0"/>
              </a:rPr>
              <a:t>InfZ</a:t>
            </a:r>
            <a:r>
              <a:rPr lang="cs-CZ" sz="1800" b="1" kern="150" dirty="0">
                <a:effectLst/>
                <a:ea typeface="Droid Sans Fallback"/>
                <a:cs typeface="FreeSans" panose="020B0504020202020204" pitchFamily="34" charset="0"/>
              </a:rPr>
              <a:t> v bodech 5, 6, 8 a 9.2 žádosti odmítá</a:t>
            </a:r>
            <a:endParaRPr lang="cs-CZ" sz="1800" kern="150" dirty="0">
              <a:effectLst/>
              <a:ea typeface="Droid Sans Fallback"/>
              <a:cs typeface="FreeSans" panose="020B0504020202020204" pitchFamily="34" charset="0"/>
            </a:endParaRPr>
          </a:p>
          <a:p>
            <a:pPr algn="just">
              <a:lnSpc>
                <a:spcPct val="120000"/>
              </a:lnSpc>
              <a:spcAft>
                <a:spcPts val="700"/>
              </a:spcAft>
            </a:pPr>
            <a:r>
              <a:rPr lang="cs-CZ" sz="1800" kern="150" dirty="0">
                <a:effectLst/>
                <a:ea typeface="Droid Sans Fallback"/>
                <a:cs typeface="FreeSans" panose="020B0504020202020204" pitchFamily="34" charset="0"/>
              </a:rPr>
              <a:t>z důvodu toho, že jde o dotaz na názory.  Podle § 2 odst. 4 </a:t>
            </a:r>
            <a:r>
              <a:rPr lang="cs-CZ" sz="1800" kern="150" dirty="0" err="1">
                <a:effectLst/>
                <a:ea typeface="Droid Sans Fallback"/>
                <a:cs typeface="FreeSans" panose="020B0504020202020204" pitchFamily="34" charset="0"/>
              </a:rPr>
              <a:t>InfZ</a:t>
            </a:r>
            <a:r>
              <a:rPr lang="cs-CZ" sz="1800" kern="150" dirty="0">
                <a:effectLst/>
                <a:ea typeface="Droid Sans Fallback"/>
                <a:cs typeface="FreeSans" panose="020B0504020202020204" pitchFamily="34" charset="0"/>
              </a:rPr>
              <a:t> se povinnost poskytovat informace se netýká dotazů na názory, budoucí rozhodnutí a vytváření nových informací.</a:t>
            </a:r>
          </a:p>
          <a:p>
            <a:endParaRPr lang="cs-CZ" dirty="0"/>
          </a:p>
        </p:txBody>
      </p:sp>
    </p:spTree>
    <p:extLst>
      <p:ext uri="{BB962C8B-B14F-4D97-AF65-F5344CB8AC3E}">
        <p14:creationId xmlns:p14="http://schemas.microsoft.com/office/powerpoint/2010/main" val="227809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7C6292-FFB4-7363-FA10-19B857C8C350}"/>
              </a:ext>
            </a:extLst>
          </p:cNvPr>
          <p:cNvSpPr>
            <a:spLocks noGrp="1"/>
          </p:cNvSpPr>
          <p:nvPr>
            <p:ph type="title"/>
          </p:nvPr>
        </p:nvSpPr>
        <p:spPr/>
        <p:txBody>
          <a:bodyPr/>
          <a:lstStyle/>
          <a:p>
            <a:r>
              <a:rPr lang="cs-CZ" dirty="0"/>
              <a:t>O co šlo</a:t>
            </a:r>
          </a:p>
        </p:txBody>
      </p:sp>
      <p:sp>
        <p:nvSpPr>
          <p:cNvPr id="3" name="Zástupný obsah 2">
            <a:extLst>
              <a:ext uri="{FF2B5EF4-FFF2-40B4-BE49-F238E27FC236}">
                <a16:creationId xmlns:a16="http://schemas.microsoft.com/office/drawing/2014/main" id="{C3B62C94-D3FE-7C5E-47C9-4D014DCF1626}"/>
              </a:ext>
            </a:extLst>
          </p:cNvPr>
          <p:cNvSpPr>
            <a:spLocks noGrp="1"/>
          </p:cNvSpPr>
          <p:nvPr>
            <p:ph idx="1"/>
          </p:nvPr>
        </p:nvSpPr>
        <p:spPr>
          <a:xfrm>
            <a:off x="677334" y="1415845"/>
            <a:ext cx="8596668" cy="4832555"/>
          </a:xfrm>
        </p:spPr>
        <p:txBody>
          <a:bodyPr>
            <a:normAutofit fontScale="92500" lnSpcReduction="20000"/>
          </a:bodyPr>
          <a:lstStyle/>
          <a:p>
            <a:pPr marL="180340" marR="179705" algn="just">
              <a:lnSpc>
                <a:spcPct val="120000"/>
              </a:lnSpc>
              <a:spcAft>
                <a:spcPts val="700"/>
              </a:spcAft>
            </a:pPr>
            <a:r>
              <a:rPr lang="cs-CZ" sz="1800" kern="150" dirty="0">
                <a:effectLst/>
                <a:ea typeface="Droid Sans Fallback"/>
                <a:cs typeface="FreeSans" panose="020B0504020202020204" pitchFamily="34" charset="0"/>
              </a:rPr>
              <a:t>5/ Z jakého důvodu nebo důvodů byly finanční prostředky Obce …… na konci měsíce května 2024 v celkové výši …..Kč ponechány na běžných účtech vedených u České spořitelny, a.s. a České národní banky, když úroková sazba na těchto účtech je pouze 0,01% </a:t>
            </a:r>
            <a:r>
              <a:rPr lang="cs-CZ" sz="1800" kern="150" dirty="0" err="1">
                <a:effectLst/>
                <a:ea typeface="Droid Sans Fallback"/>
                <a:cs typeface="FreeSans" panose="020B0504020202020204" pitchFamily="34" charset="0"/>
              </a:rPr>
              <a:t>p.a</a:t>
            </a:r>
            <a:r>
              <a:rPr lang="cs-CZ" sz="1800" kern="150" dirty="0">
                <a:effectLst/>
                <a:ea typeface="Droid Sans Fallback"/>
                <a:cs typeface="FreeSans" panose="020B0504020202020204" pitchFamily="34" charset="0"/>
              </a:rPr>
              <a:t>., resp. 0% </a:t>
            </a:r>
            <a:r>
              <a:rPr lang="cs-CZ" sz="1800" kern="150" dirty="0" err="1">
                <a:effectLst/>
                <a:ea typeface="Droid Sans Fallback"/>
                <a:cs typeface="FreeSans" panose="020B0504020202020204" pitchFamily="34" charset="0"/>
              </a:rPr>
              <a:t>p.a</a:t>
            </a:r>
            <a:r>
              <a:rPr lang="cs-CZ" sz="1800" kern="150" dirty="0">
                <a:effectLst/>
                <a:ea typeface="Droid Sans Fallback"/>
                <a:cs typeface="FreeSans" panose="020B0504020202020204" pitchFamily="34" charset="0"/>
              </a:rPr>
              <a:t>.? </a:t>
            </a:r>
            <a:endParaRPr lang="cs-CZ" sz="2400" kern="150" dirty="0">
              <a:effectLst/>
              <a:ea typeface="Droid Sans Fallback"/>
              <a:cs typeface="FreeSans" panose="020B0504020202020204" pitchFamily="34" charset="0"/>
            </a:endParaRPr>
          </a:p>
          <a:p>
            <a:pPr marL="180340" marR="179705" algn="just">
              <a:lnSpc>
                <a:spcPct val="120000"/>
              </a:lnSpc>
              <a:spcAft>
                <a:spcPts val="700"/>
              </a:spcAft>
            </a:pPr>
            <a:r>
              <a:rPr lang="cs-CZ" sz="1800" kern="150" dirty="0">
                <a:effectLst/>
                <a:ea typeface="Droid Sans Fallback"/>
                <a:cs typeface="FreeSans" panose="020B0504020202020204" pitchFamily="34" charset="0"/>
              </a:rPr>
              <a:t>6/ Z jakého důvodu nebo důvodů Obec … neměla a doposud stále nemá zřízen spořící účet (spořící účty), když tímto jednáním vzniká každý den vyčíslitelná ztráta na straně nedaňových rozpočtových příjmů Obce Ruprechtov?</a:t>
            </a:r>
            <a:endParaRPr lang="cs-CZ" sz="2400" kern="150" dirty="0">
              <a:effectLst/>
              <a:ea typeface="Droid Sans Fallback"/>
              <a:cs typeface="FreeSans" panose="020B0504020202020204" pitchFamily="34" charset="0"/>
            </a:endParaRPr>
          </a:p>
          <a:p>
            <a:pPr marL="180340" marR="179705" algn="just">
              <a:lnSpc>
                <a:spcPct val="120000"/>
              </a:lnSpc>
              <a:spcAft>
                <a:spcPts val="700"/>
              </a:spcAft>
            </a:pPr>
            <a:r>
              <a:rPr lang="cs-CZ" sz="1800" kern="150" dirty="0">
                <a:effectLst/>
                <a:ea typeface="Droid Sans Fallback"/>
                <a:cs typeface="FreeSans" panose="020B0504020202020204" pitchFamily="34" charset="0"/>
              </a:rPr>
              <a:t>8/ Z jakého důvodu nebo důvodů se odpovědné osoby Obce ….. neřídí doporučeními ze strany Finančního výboru Obce Ruprechtov, které se týkají využití volných finančních prostředků Obce ….., když Finanční výbor Obce ….. doporučoval alternativní formu využití volných prostředků?</a:t>
            </a:r>
            <a:endParaRPr lang="cs-CZ" sz="2400" kern="150" dirty="0">
              <a:effectLst/>
              <a:ea typeface="Droid Sans Fallback"/>
              <a:cs typeface="FreeSans" panose="020B0504020202020204" pitchFamily="34" charset="0"/>
            </a:endParaRPr>
          </a:p>
          <a:p>
            <a:pPr marL="180340" marR="179705" algn="just">
              <a:lnSpc>
                <a:spcPct val="120000"/>
              </a:lnSpc>
              <a:spcAft>
                <a:spcPts val="700"/>
              </a:spcAft>
            </a:pPr>
            <a:r>
              <a:rPr lang="cs-CZ" sz="1800" kern="150" dirty="0">
                <a:effectLst/>
                <a:ea typeface="Droid Sans Fallback"/>
                <a:cs typeface="FreeSans" panose="020B0504020202020204" pitchFamily="34" charset="0"/>
              </a:rPr>
              <a:t>9/ Kontrolní výbor zjistil nedostatky v zápisu diskuze z veřejného zasedání Zastupitelstva Obce …. ze dne 13. 12. 2023 a navrhoval zápis z tohoto zasedání doplnit. Pokud zápis opraven nebyl, z jakého důvodu nebo důvodů tak nebylo učiněno? </a:t>
            </a:r>
            <a:endParaRPr lang="cs-CZ" sz="2400" kern="150" dirty="0">
              <a:effectLst/>
              <a:ea typeface="Droid Sans Fallback"/>
              <a:cs typeface="FreeSans" panose="020B0504020202020204" pitchFamily="34" charset="0"/>
            </a:endParaRPr>
          </a:p>
          <a:p>
            <a:endParaRPr lang="cs-CZ" dirty="0"/>
          </a:p>
        </p:txBody>
      </p:sp>
    </p:spTree>
    <p:extLst>
      <p:ext uri="{BB962C8B-B14F-4D97-AF65-F5344CB8AC3E}">
        <p14:creationId xmlns:p14="http://schemas.microsoft.com/office/powerpoint/2010/main" val="201925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2265D3-9B12-31E7-1EEF-7F003077F4DB}"/>
              </a:ext>
            </a:extLst>
          </p:cNvPr>
          <p:cNvSpPr>
            <a:spLocks noGrp="1"/>
          </p:cNvSpPr>
          <p:nvPr>
            <p:ph type="title"/>
          </p:nvPr>
        </p:nvSpPr>
        <p:spPr/>
        <p:txBody>
          <a:bodyPr/>
          <a:lstStyle/>
          <a:p>
            <a:r>
              <a:rPr lang="cs-CZ" dirty="0"/>
              <a:t>Stošestka mne baví, většinu lidí ale ne</a:t>
            </a:r>
          </a:p>
        </p:txBody>
      </p:sp>
      <p:pic>
        <p:nvPicPr>
          <p:cNvPr id="5" name="Zástupný obsah 4">
            <a:extLst>
              <a:ext uri="{FF2B5EF4-FFF2-40B4-BE49-F238E27FC236}">
                <a16:creationId xmlns:a16="http://schemas.microsoft.com/office/drawing/2014/main" id="{C5B3569F-CA0E-2C83-CE7C-3288B579F5DD}"/>
              </a:ext>
            </a:extLst>
          </p:cNvPr>
          <p:cNvPicPr>
            <a:picLocks noGrp="1" noChangeAspect="1"/>
          </p:cNvPicPr>
          <p:nvPr>
            <p:ph idx="1"/>
          </p:nvPr>
        </p:nvPicPr>
        <p:blipFill>
          <a:blip r:embed="rId2"/>
          <a:stretch>
            <a:fillRect/>
          </a:stretch>
        </p:blipFill>
        <p:spPr>
          <a:xfrm>
            <a:off x="275304" y="1340058"/>
            <a:ext cx="6240048" cy="5584339"/>
          </a:xfrm>
        </p:spPr>
      </p:pic>
    </p:spTree>
    <p:extLst>
      <p:ext uri="{BB962C8B-B14F-4D97-AF65-F5344CB8AC3E}">
        <p14:creationId xmlns:p14="http://schemas.microsoft.com/office/powerpoint/2010/main" val="121909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B77A23-C0B7-EB50-D2C1-56B7AB61BA12}"/>
              </a:ext>
            </a:extLst>
          </p:cNvPr>
          <p:cNvSpPr>
            <a:spLocks noGrp="1"/>
          </p:cNvSpPr>
          <p:nvPr>
            <p:ph type="title"/>
          </p:nvPr>
        </p:nvSpPr>
        <p:spPr/>
        <p:txBody>
          <a:bodyPr/>
          <a:lstStyle/>
          <a:p>
            <a:r>
              <a:rPr lang="cs-CZ" dirty="0"/>
              <a:t>MV</a:t>
            </a:r>
          </a:p>
        </p:txBody>
      </p:sp>
      <p:pic>
        <p:nvPicPr>
          <p:cNvPr id="5" name="Zástupný obsah 4">
            <a:extLst>
              <a:ext uri="{FF2B5EF4-FFF2-40B4-BE49-F238E27FC236}">
                <a16:creationId xmlns:a16="http://schemas.microsoft.com/office/drawing/2014/main" id="{C92ED540-F8D0-1DEB-544D-B61BD75B330D}"/>
              </a:ext>
            </a:extLst>
          </p:cNvPr>
          <p:cNvPicPr>
            <a:picLocks noGrp="1" noChangeAspect="1"/>
          </p:cNvPicPr>
          <p:nvPr>
            <p:ph idx="1"/>
          </p:nvPr>
        </p:nvPicPr>
        <p:blipFill>
          <a:blip r:embed="rId2"/>
          <a:stretch>
            <a:fillRect/>
          </a:stretch>
        </p:blipFill>
        <p:spPr>
          <a:xfrm>
            <a:off x="2203280" y="-1612490"/>
            <a:ext cx="6419610" cy="8562642"/>
          </a:xfrm>
        </p:spPr>
      </p:pic>
    </p:spTree>
    <p:extLst>
      <p:ext uri="{BB962C8B-B14F-4D97-AF65-F5344CB8AC3E}">
        <p14:creationId xmlns:p14="http://schemas.microsoft.com/office/powerpoint/2010/main" val="98600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4C619D-CA83-AED6-CD5C-9C4E17B5608A}"/>
              </a:ext>
            </a:extLst>
          </p:cNvPr>
          <p:cNvSpPr>
            <a:spLocks noGrp="1"/>
          </p:cNvSpPr>
          <p:nvPr>
            <p:ph type="title"/>
          </p:nvPr>
        </p:nvSpPr>
        <p:spPr/>
        <p:txBody>
          <a:bodyPr/>
          <a:lstStyle/>
          <a:p>
            <a:r>
              <a:rPr lang="cs-CZ" dirty="0"/>
              <a:t>názory</a:t>
            </a:r>
          </a:p>
        </p:txBody>
      </p:sp>
      <p:sp>
        <p:nvSpPr>
          <p:cNvPr id="3" name="Zástupný obsah 2">
            <a:extLst>
              <a:ext uri="{FF2B5EF4-FFF2-40B4-BE49-F238E27FC236}">
                <a16:creationId xmlns:a16="http://schemas.microsoft.com/office/drawing/2014/main" id="{75CB348A-180E-4368-60D1-93382A5F22BA}"/>
              </a:ext>
            </a:extLst>
          </p:cNvPr>
          <p:cNvSpPr>
            <a:spLocks noGrp="1"/>
          </p:cNvSpPr>
          <p:nvPr>
            <p:ph idx="1"/>
          </p:nvPr>
        </p:nvSpPr>
        <p:spPr/>
        <p:txBody>
          <a:bodyPr/>
          <a:lstStyle/>
          <a:p>
            <a:r>
              <a:rPr lang="cs-CZ" dirty="0"/>
              <a:t>Další příklady</a:t>
            </a:r>
          </a:p>
          <a:p>
            <a:r>
              <a:rPr lang="cs-CZ" i="1" dirty="0"/>
              <a:t>Proč starosta uvedl ve zpravodaji……</a:t>
            </a:r>
          </a:p>
        </p:txBody>
      </p:sp>
    </p:spTree>
    <p:extLst>
      <p:ext uri="{BB962C8B-B14F-4D97-AF65-F5344CB8AC3E}">
        <p14:creationId xmlns:p14="http://schemas.microsoft.com/office/powerpoint/2010/main" val="847637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CFB349-05DD-283F-6899-F4B3CEFDBB0D}"/>
              </a:ext>
            </a:extLst>
          </p:cNvPr>
          <p:cNvSpPr>
            <a:spLocks noGrp="1"/>
          </p:cNvSpPr>
          <p:nvPr>
            <p:ph type="title"/>
          </p:nvPr>
        </p:nvSpPr>
        <p:spPr/>
        <p:txBody>
          <a:bodyPr/>
          <a:lstStyle/>
          <a:p>
            <a:r>
              <a:rPr lang="cs-CZ" dirty="0"/>
              <a:t>Budoucí rozhodnutí</a:t>
            </a:r>
          </a:p>
        </p:txBody>
      </p:sp>
      <p:sp>
        <p:nvSpPr>
          <p:cNvPr id="3" name="Zástupný obsah 2">
            <a:extLst>
              <a:ext uri="{FF2B5EF4-FFF2-40B4-BE49-F238E27FC236}">
                <a16:creationId xmlns:a16="http://schemas.microsoft.com/office/drawing/2014/main" id="{A90F402D-4171-2EA1-6D34-6E4F5C1BA4F0}"/>
              </a:ext>
            </a:extLst>
          </p:cNvPr>
          <p:cNvSpPr>
            <a:spLocks noGrp="1"/>
          </p:cNvSpPr>
          <p:nvPr>
            <p:ph idx="1"/>
          </p:nvPr>
        </p:nvSpPr>
        <p:spPr/>
        <p:txBody>
          <a:bodyPr/>
          <a:lstStyle/>
          <a:p>
            <a:r>
              <a:rPr lang="cs-CZ" dirty="0"/>
              <a:t>Může být i podklad, který bude řešen Radou</a:t>
            </a:r>
          </a:p>
          <a:p>
            <a:pPr lvl="1"/>
            <a:r>
              <a:rPr lang="cs-CZ" dirty="0"/>
              <a:t>příklady – odmítali jsme poskytnout personální audit, protože bude řešen v rámci rozhodnutí Rady při reorganizaci</a:t>
            </a:r>
          </a:p>
          <a:p>
            <a:pPr lvl="1"/>
            <a:endParaRPr lang="cs-CZ" dirty="0"/>
          </a:p>
          <a:p>
            <a:pPr lvl="1"/>
            <a:r>
              <a:rPr lang="cs-CZ" i="1" dirty="0"/>
              <a:t>Jak budete řešit přestupek, který spáchal….</a:t>
            </a:r>
          </a:p>
          <a:p>
            <a:pPr lvl="1"/>
            <a:r>
              <a:rPr lang="cs-CZ" i="1" dirty="0"/>
              <a:t>Účastník řízení o přestupku se dotazuje, jaká sankce mu bude v příslušném správním řízení uložena.</a:t>
            </a:r>
          </a:p>
          <a:p>
            <a:pPr lvl="1"/>
            <a:r>
              <a:rPr lang="cs-CZ" i="1" dirty="0"/>
              <a:t>Bude potrestán p. XY, který postavil načerno …..</a:t>
            </a:r>
          </a:p>
          <a:p>
            <a:pPr lvl="1"/>
            <a:r>
              <a:rPr lang="cs-CZ" i="1" dirty="0"/>
              <a:t>Jak se zastupitelstvo postaví k problému dotace …..</a:t>
            </a:r>
          </a:p>
        </p:txBody>
      </p:sp>
    </p:spTree>
    <p:extLst>
      <p:ext uri="{BB962C8B-B14F-4D97-AF65-F5344CB8AC3E}">
        <p14:creationId xmlns:p14="http://schemas.microsoft.com/office/powerpoint/2010/main" val="51143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F19028-D9AB-8990-95D9-75F2A4ADB049}"/>
              </a:ext>
            </a:extLst>
          </p:cNvPr>
          <p:cNvSpPr>
            <a:spLocks noGrp="1"/>
          </p:cNvSpPr>
          <p:nvPr>
            <p:ph type="title"/>
          </p:nvPr>
        </p:nvSpPr>
        <p:spPr/>
        <p:txBody>
          <a:bodyPr/>
          <a:lstStyle/>
          <a:p>
            <a:r>
              <a:rPr lang="cs-CZ" dirty="0"/>
              <a:t>Vytváření nových informací</a:t>
            </a:r>
          </a:p>
        </p:txBody>
      </p:sp>
      <p:sp>
        <p:nvSpPr>
          <p:cNvPr id="3" name="Zástupný obsah 2">
            <a:extLst>
              <a:ext uri="{FF2B5EF4-FFF2-40B4-BE49-F238E27FC236}">
                <a16:creationId xmlns:a16="http://schemas.microsoft.com/office/drawing/2014/main" id="{EB335744-7C91-738C-9BE1-96A7FC97648F}"/>
              </a:ext>
            </a:extLst>
          </p:cNvPr>
          <p:cNvSpPr>
            <a:spLocks noGrp="1"/>
          </p:cNvSpPr>
          <p:nvPr>
            <p:ph idx="1"/>
          </p:nvPr>
        </p:nvSpPr>
        <p:spPr/>
        <p:txBody>
          <a:bodyPr/>
          <a:lstStyle/>
          <a:p>
            <a:pPr marL="0" indent="0">
              <a:buNone/>
            </a:pPr>
            <a:r>
              <a:rPr lang="cs-CZ" i="1" dirty="0"/>
              <a:t>Žádám o zaslání tabulky, do které mi zpracujete  ……</a:t>
            </a:r>
          </a:p>
          <a:p>
            <a:pPr marL="0" indent="0">
              <a:buNone/>
            </a:pPr>
            <a:endParaRPr lang="cs-CZ" i="1" dirty="0"/>
          </a:p>
          <a:p>
            <a:pPr marL="0" indent="0">
              <a:buNone/>
            </a:pPr>
            <a:r>
              <a:rPr lang="cs-CZ" dirty="0"/>
              <a:t>Ale jsou to i informace, které nemáte a museli byste je vytvořit</a:t>
            </a:r>
          </a:p>
        </p:txBody>
      </p:sp>
    </p:spTree>
    <p:extLst>
      <p:ext uri="{BB962C8B-B14F-4D97-AF65-F5344CB8AC3E}">
        <p14:creationId xmlns:p14="http://schemas.microsoft.com/office/powerpoint/2010/main" val="3148422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CDC799-B854-9058-0261-D57F7C8781C9}"/>
              </a:ext>
            </a:extLst>
          </p:cNvPr>
          <p:cNvSpPr>
            <a:spLocks noGrp="1"/>
          </p:cNvSpPr>
          <p:nvPr>
            <p:ph type="title"/>
          </p:nvPr>
        </p:nvSpPr>
        <p:spPr>
          <a:xfrm>
            <a:off x="677334" y="314632"/>
            <a:ext cx="8596668" cy="1615768"/>
          </a:xfrm>
        </p:spPr>
        <p:txBody>
          <a:bodyPr/>
          <a:lstStyle/>
          <a:p>
            <a:r>
              <a:rPr lang="cs-CZ" dirty="0"/>
              <a:t>NSS</a:t>
            </a:r>
          </a:p>
        </p:txBody>
      </p:sp>
      <p:sp>
        <p:nvSpPr>
          <p:cNvPr id="3" name="Zástupný obsah 2">
            <a:extLst>
              <a:ext uri="{FF2B5EF4-FFF2-40B4-BE49-F238E27FC236}">
                <a16:creationId xmlns:a16="http://schemas.microsoft.com/office/drawing/2014/main" id="{6C11056A-46BD-B57E-CB62-0D0B27015DFC}"/>
              </a:ext>
            </a:extLst>
          </p:cNvPr>
          <p:cNvSpPr>
            <a:spLocks noGrp="1"/>
          </p:cNvSpPr>
          <p:nvPr>
            <p:ph idx="1"/>
          </p:nvPr>
        </p:nvSpPr>
        <p:spPr>
          <a:xfrm>
            <a:off x="677334" y="953729"/>
            <a:ext cx="8596668" cy="5515897"/>
          </a:xfrm>
        </p:spPr>
        <p:txBody>
          <a:bodyPr>
            <a:normAutofit fontScale="85000" lnSpcReduction="10000"/>
          </a:bodyPr>
          <a:lstStyle/>
          <a:p>
            <a:pPr algn="just"/>
            <a:r>
              <a:rPr lang="cs-CZ" dirty="0"/>
              <a:t>Výkladem pojmu „vytváření nových informací“ podle § 2 odst. 4 informačního zákona se opakovaně zabýval Nejvyšší správní soud196. </a:t>
            </a:r>
            <a:r>
              <a:rPr lang="cs-CZ" b="1" dirty="0"/>
              <a:t>Postup povinného subjektu (poskytnout nebo neposkytnout) se v konkrétním případě liší </a:t>
            </a:r>
            <a:r>
              <a:rPr lang="cs-CZ" b="1" u="sng" dirty="0"/>
              <a:t>podle toho, zda povinný subjekt má povinnost požadovanou informací disponovat či nikoliv</a:t>
            </a:r>
            <a:r>
              <a:rPr lang="cs-CZ" b="1" dirty="0"/>
              <a:t>. </a:t>
            </a:r>
            <a:r>
              <a:rPr lang="cs-CZ" dirty="0"/>
              <a:t>Ustanovení § 2 odst. 4 informačního zákona sleduje (v souvislosti s podmínkami pro omezení práva na informace uvedené v čl. 17 odst. 5 Listiny) legitimní cíl, </a:t>
            </a:r>
            <a:r>
              <a:rPr lang="cs-CZ" b="1" dirty="0"/>
              <a:t>a to vyvážit právo jednotlivců na poskytování informací veřejným zájmem na ochraně povinných subjektů před nepřiměřenou zátěží, kterou by pro ně znamenalo vytváření zcela nových informací, k jejichž tvorbě či evidenci nejsou jinak povinny</a:t>
            </a:r>
            <a:r>
              <a:rPr lang="cs-CZ" dirty="0"/>
              <a:t>. „Při výkladu zákonné výluky z povinnosti poskytovat informace, které by bylo nutno nově vytvářet, </a:t>
            </a:r>
            <a:r>
              <a:rPr lang="cs-CZ" b="1" dirty="0"/>
              <a:t>je nutno rozlišovat mezi situacemi, kdy výtahy z existujících dokumentů představují pouze jednoduchou operaci, a případy, kdy k vytvoření odpovědi na žádost nestačí pouhé mechanické vyhledání a shromáždění údajů, které má povinný subjekt k dispozici, a je tak nezbytné s těmito údaji provádět další zpracovávání nad rámec prostého vtělení do odpovědi na žádost</a:t>
            </a:r>
            <a:r>
              <a:rPr lang="cs-CZ" dirty="0"/>
              <a:t>.“</a:t>
            </a:r>
          </a:p>
          <a:p>
            <a:pPr algn="just"/>
            <a:r>
              <a:rPr lang="cs-CZ" dirty="0"/>
              <a:t>rozsudek Nejvyššího správního soudu dne 9. 2. 2012, čj. 1 As 141/2011-67, </a:t>
            </a:r>
            <a:r>
              <a:rPr lang="cs-CZ" dirty="0" err="1"/>
              <a:t>publ</a:t>
            </a:r>
            <a:r>
              <a:rPr lang="cs-CZ" dirty="0"/>
              <a:t>. pod č. 2635/2012 Sb. NSS. Žadatel požadoval informace o tom, zda duševní způsobilost celníků daného úřadu je ověřována psychologem, kolik vydal v určitých letech rozhodnutí a jak byly posouzeny v odvolacích a soudních řízeních a jaké částky cla a daní nebyly vybrány pro uplynutí promlčecí lhůty. Nejvyšší správní soud konstatoval, že je sice pravda, že celní úřad těmito informace v předmětné době přímo nedisponoval a jejich vyhledání v 64 000 celních spisů za dané období by nebylo toliko jednoduchou operací. Šlo ovšem o statistické informace, které si měl celní úřad vytvářet na základě Organizačního řádu Celní správy, neboť byly nutné pro představu o stavu celní správy a jejím řízení, takže bylo namístě, aby celní úřad tyto informace vytvořil. </a:t>
            </a:r>
          </a:p>
        </p:txBody>
      </p:sp>
    </p:spTree>
    <p:extLst>
      <p:ext uri="{BB962C8B-B14F-4D97-AF65-F5344CB8AC3E}">
        <p14:creationId xmlns:p14="http://schemas.microsoft.com/office/powerpoint/2010/main" val="887034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0FA37-243C-E46A-811F-FA9E61A14A00}"/>
              </a:ext>
            </a:extLst>
          </p:cNvPr>
          <p:cNvSpPr>
            <a:spLocks noGrp="1"/>
          </p:cNvSpPr>
          <p:nvPr>
            <p:ph type="title"/>
          </p:nvPr>
        </p:nvSpPr>
        <p:spPr/>
        <p:txBody>
          <a:bodyPr/>
          <a:lstStyle/>
          <a:p>
            <a:r>
              <a:rPr lang="cs-CZ" dirty="0"/>
              <a:t>Vytváření nových informací</a:t>
            </a:r>
          </a:p>
        </p:txBody>
      </p:sp>
      <p:sp>
        <p:nvSpPr>
          <p:cNvPr id="3" name="Zástupný obsah 2">
            <a:extLst>
              <a:ext uri="{FF2B5EF4-FFF2-40B4-BE49-F238E27FC236}">
                <a16:creationId xmlns:a16="http://schemas.microsoft.com/office/drawing/2014/main" id="{606BF37B-9AB9-A050-8230-49FA6CDB147C}"/>
              </a:ext>
            </a:extLst>
          </p:cNvPr>
          <p:cNvSpPr>
            <a:spLocks noGrp="1"/>
          </p:cNvSpPr>
          <p:nvPr>
            <p:ph idx="1"/>
          </p:nvPr>
        </p:nvSpPr>
        <p:spPr>
          <a:xfrm>
            <a:off x="677334" y="1297859"/>
            <a:ext cx="8596668" cy="4743504"/>
          </a:xfrm>
        </p:spPr>
        <p:txBody>
          <a:bodyPr>
            <a:normAutofit/>
          </a:bodyPr>
          <a:lstStyle/>
          <a:p>
            <a:pPr algn="just"/>
            <a:r>
              <a:rPr lang="cs-CZ" dirty="0"/>
              <a:t>Žadatel požadoval po městské části, aby mu sdělila seznam bytů, které prodala členům zastupitelstva, rady a svým zaměstnancům. Městský soud dovodil, že se nejedná o vytváření nových informací a přikázal městské části tyto informace posbírat a poskytnout žadateli. (Rozsudek Městského soudu v Praze ze dne 11. 8. 2014, </a:t>
            </a:r>
            <a:r>
              <a:rPr lang="cs-CZ" dirty="0" err="1"/>
              <a:t>sp</a:t>
            </a:r>
            <a:r>
              <a:rPr lang="cs-CZ" dirty="0"/>
              <a:t>. zn. 5 A 94/2010. )</a:t>
            </a:r>
          </a:p>
          <a:p>
            <a:endParaRPr lang="cs-CZ" dirty="0"/>
          </a:p>
          <a:p>
            <a:pPr algn="just"/>
            <a:r>
              <a:rPr lang="cs-CZ" dirty="0"/>
              <a:t>Obce musí rozlišovat, zda jsou žádány pouze o informaci, kterou jsou schopny sestavit z jiných informací / zdrojových dat jednoduchým způsobem, nebo je sestavení informace „intelektuálně náročné“. (Rozsudek Nejvyššího správního soudu ze dne 9. 2. 2012, </a:t>
            </a:r>
            <a:r>
              <a:rPr lang="cs-CZ" dirty="0" err="1"/>
              <a:t>sp</a:t>
            </a:r>
            <a:r>
              <a:rPr lang="cs-CZ" dirty="0"/>
              <a:t>. zn. 1 As 141/2011)</a:t>
            </a:r>
          </a:p>
          <a:p>
            <a:pPr algn="just"/>
            <a:r>
              <a:rPr lang="cs-CZ" dirty="0"/>
              <a:t>Jednoduché statistiky (např. průměrná délka řízení, poslední tři rozhodnutí týkající se určité problematiky), které má obec sestavit, se za novou informaci nepovažují, a tudíž se poskytují. Vytváření nových informací bude zpravidla komplikované sestavování a vyhodnocování informací.</a:t>
            </a:r>
          </a:p>
        </p:txBody>
      </p:sp>
    </p:spTree>
    <p:extLst>
      <p:ext uri="{BB962C8B-B14F-4D97-AF65-F5344CB8AC3E}">
        <p14:creationId xmlns:p14="http://schemas.microsoft.com/office/powerpoint/2010/main" val="2575137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3BF795-B475-61B9-5AA4-EE48E1FBF1B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F98E872-90C8-5339-3107-A85F8C647A18}"/>
              </a:ext>
            </a:extLst>
          </p:cNvPr>
          <p:cNvSpPr>
            <a:spLocks noGrp="1"/>
          </p:cNvSpPr>
          <p:nvPr>
            <p:ph idx="1"/>
          </p:nvPr>
        </p:nvSpPr>
        <p:spPr/>
        <p:txBody>
          <a:bodyPr/>
          <a:lstStyle/>
          <a:p>
            <a:r>
              <a:rPr lang="cs-CZ" dirty="0"/>
              <a:t>informace poskytované podle jiného zákona</a:t>
            </a:r>
          </a:p>
          <a:p>
            <a:r>
              <a:rPr lang="cs-CZ" dirty="0"/>
              <a:t>informace, které jsou předmětem průmyslového vlastnictví;</a:t>
            </a:r>
          </a:p>
        </p:txBody>
      </p:sp>
    </p:spTree>
    <p:extLst>
      <p:ext uri="{BB962C8B-B14F-4D97-AF65-F5344CB8AC3E}">
        <p14:creationId xmlns:p14="http://schemas.microsoft.com/office/powerpoint/2010/main" val="383929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333F38-FB48-8CE9-BA5F-E327C999E904}"/>
              </a:ext>
            </a:extLst>
          </p:cNvPr>
          <p:cNvSpPr>
            <a:spLocks noGrp="1"/>
          </p:cNvSpPr>
          <p:nvPr>
            <p:ph type="title"/>
          </p:nvPr>
        </p:nvSpPr>
        <p:spPr/>
        <p:txBody>
          <a:bodyPr/>
          <a:lstStyle/>
          <a:p>
            <a:r>
              <a:rPr lang="cs-CZ" dirty="0"/>
              <a:t>Odmítání dotazů na platy</a:t>
            </a:r>
          </a:p>
        </p:txBody>
      </p:sp>
      <p:sp>
        <p:nvSpPr>
          <p:cNvPr id="3" name="Zástupný obsah 2">
            <a:extLst>
              <a:ext uri="{FF2B5EF4-FFF2-40B4-BE49-F238E27FC236}">
                <a16:creationId xmlns:a16="http://schemas.microsoft.com/office/drawing/2014/main" id="{BA75E33F-8072-003B-F04C-EFA0CDBA6CAC}"/>
              </a:ext>
            </a:extLst>
          </p:cNvPr>
          <p:cNvSpPr>
            <a:spLocks noGrp="1"/>
          </p:cNvSpPr>
          <p:nvPr>
            <p:ph idx="1"/>
          </p:nvPr>
        </p:nvSpPr>
        <p:spPr/>
        <p:txBody>
          <a:bodyPr/>
          <a:lstStyle/>
          <a:p>
            <a:r>
              <a:rPr lang="cs-CZ" dirty="0"/>
              <a:t>Pozor – dotazy na platy, odměny, počty stravenek, </a:t>
            </a:r>
            <a:r>
              <a:rPr lang="cs-CZ" dirty="0" err="1"/>
              <a:t>fksp</a:t>
            </a:r>
            <a:r>
              <a:rPr lang="cs-CZ" dirty="0"/>
              <a:t>, osobní příplatek, příplatek za vedení atd. vedoucích,  tajemníků a dalších, na které spadá povinnost podávat oznámení do Centrálního registru oznámení dle zákona o střetu zájmů, poskytujeme hned.</a:t>
            </a:r>
          </a:p>
          <a:p>
            <a:r>
              <a:rPr lang="cs-CZ" dirty="0"/>
              <a:t>poděkujte novele MV účinné od 2023, § 8c   !!!</a:t>
            </a:r>
          </a:p>
          <a:p>
            <a:endParaRPr lang="cs-CZ" dirty="0"/>
          </a:p>
          <a:p>
            <a:r>
              <a:rPr lang="cs-CZ" dirty="0"/>
              <a:t>U ostatních osob jen </a:t>
            </a:r>
            <a:r>
              <a:rPr lang="cs-CZ" i="1" dirty="0"/>
              <a:t>pokud žadatel prokáže veřejný zájem na poskytnutí informace o výši příjmu této osoby a tento veřejný zájem v jednotlivém případě převažuje nad zájmem na ochraně této informace</a:t>
            </a:r>
          </a:p>
          <a:p>
            <a:r>
              <a:rPr lang="cs-CZ" dirty="0"/>
              <a:t>Takže postupujeme platovým testem dle ÚS a hlídacího psa/feny</a:t>
            </a:r>
          </a:p>
          <a:p>
            <a:endParaRPr lang="cs-CZ" dirty="0"/>
          </a:p>
        </p:txBody>
      </p:sp>
    </p:spTree>
    <p:extLst>
      <p:ext uri="{BB962C8B-B14F-4D97-AF65-F5344CB8AC3E}">
        <p14:creationId xmlns:p14="http://schemas.microsoft.com/office/powerpoint/2010/main" val="1578853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p:nvPr>
        </p:nvSpPr>
        <p:spPr>
          <a:xfrm>
            <a:off x="699796" y="447869"/>
            <a:ext cx="9132925" cy="6231227"/>
          </a:xfrm>
        </p:spPr>
        <p:txBody>
          <a:bodyPr/>
          <a:lstStyle/>
          <a:p>
            <a:pPr marL="0" indent="0" algn="just">
              <a:buNone/>
            </a:pPr>
            <a:r>
              <a:rPr lang="cs-CZ" sz="1800" b="1" dirty="0">
                <a:solidFill>
                  <a:srgbClr val="C00000"/>
                </a:solidFill>
                <a:latin typeface="Arial" panose="020B0604020202020204" pitchFamily="34" charset="0"/>
              </a:rPr>
              <a:t>Od 1.1. 2023 </a:t>
            </a:r>
          </a:p>
          <a:p>
            <a:pPr marL="0" indent="0" algn="just">
              <a:buNone/>
            </a:pPr>
            <a:r>
              <a:rPr lang="cs-CZ" sz="1800" b="1" dirty="0">
                <a:latin typeface="Arial" panose="020B0604020202020204" pitchFamily="34" charset="0"/>
              </a:rPr>
              <a:t>§ 8c</a:t>
            </a:r>
          </a:p>
          <a:p>
            <a:r>
              <a:rPr lang="cs-CZ" sz="1800" b="1" dirty="0">
                <a:latin typeface="Arial" panose="020B0604020202020204" pitchFamily="34" charset="0"/>
              </a:rPr>
              <a:t>Informování o příjmech fyzických osob</a:t>
            </a:r>
          </a:p>
          <a:p>
            <a:pPr algn="just"/>
            <a:r>
              <a:rPr lang="cs-CZ" sz="1800" b="1" dirty="0">
                <a:solidFill>
                  <a:srgbClr val="000000"/>
                </a:solidFill>
                <a:latin typeface="Arial" panose="020B0604020202020204" pitchFamily="34" charset="0"/>
              </a:rPr>
              <a:t>(1)</a:t>
            </a:r>
            <a:r>
              <a:rPr lang="cs-CZ" sz="1800" dirty="0">
                <a:solidFill>
                  <a:srgbClr val="000000"/>
                </a:solidFill>
                <a:latin typeface="Arial" panose="020B0604020202020204" pitchFamily="34" charset="0"/>
              </a:rPr>
              <a:t> Povinný subjekt </a:t>
            </a:r>
            <a:r>
              <a:rPr lang="cs-CZ" sz="1800" u="sng" dirty="0">
                <a:solidFill>
                  <a:srgbClr val="000000"/>
                </a:solidFill>
                <a:latin typeface="Arial" panose="020B0604020202020204" pitchFamily="34" charset="0"/>
              </a:rPr>
              <a:t>poskytne informaci o výši příjmu osoby, které poskytl nebo poskytuje veřejné prostředky mající povahu příjmu ze závislé činnosti nebo funkčních požitků podle zákona o daních z příjmů</a:t>
            </a:r>
          </a:p>
          <a:p>
            <a:pPr lvl="1" algn="just"/>
            <a:r>
              <a:rPr lang="cs-CZ" b="1" dirty="0">
                <a:solidFill>
                  <a:srgbClr val="000000"/>
                </a:solidFill>
                <a:latin typeface="Arial" panose="020B0604020202020204" pitchFamily="34" charset="0"/>
              </a:rPr>
              <a:t>a)</a:t>
            </a:r>
            <a:r>
              <a:rPr lang="cs-CZ" dirty="0">
                <a:solidFill>
                  <a:srgbClr val="000000"/>
                </a:solidFill>
                <a:latin typeface="Arial" panose="020B0604020202020204" pitchFamily="34" charset="0"/>
              </a:rPr>
              <a:t> jako</a:t>
            </a:r>
          </a:p>
          <a:p>
            <a:pPr lvl="1" algn="just"/>
            <a:r>
              <a:rPr lang="cs-CZ" b="1" dirty="0">
                <a:solidFill>
                  <a:srgbClr val="000000"/>
                </a:solidFill>
                <a:latin typeface="Arial" panose="020B0604020202020204" pitchFamily="34" charset="0"/>
              </a:rPr>
              <a:t>1.</a:t>
            </a:r>
            <a:r>
              <a:rPr lang="cs-CZ" b="1" u="sng" dirty="0">
                <a:solidFill>
                  <a:srgbClr val="000000"/>
                </a:solidFill>
                <a:latin typeface="Arial" panose="020B0604020202020204" pitchFamily="34" charset="0"/>
              </a:rPr>
              <a:t> veřejnému funkcionáři, na kterého se vztahovaly nebo vztahují povinnosti podle zákona o střetu zájmů,</a:t>
            </a:r>
          </a:p>
          <a:p>
            <a:pPr lvl="1" algn="just"/>
            <a:r>
              <a:rPr lang="cs-CZ" b="1" dirty="0">
                <a:solidFill>
                  <a:srgbClr val="000000"/>
                </a:solidFill>
                <a:latin typeface="Arial" panose="020B0604020202020204" pitchFamily="34" charset="0"/>
              </a:rPr>
              <a:t>2.</a:t>
            </a:r>
            <a:r>
              <a:rPr lang="cs-CZ" dirty="0">
                <a:solidFill>
                  <a:srgbClr val="000000"/>
                </a:solidFill>
                <a:latin typeface="Arial" panose="020B0604020202020204" pitchFamily="34" charset="0"/>
              </a:rPr>
              <a:t> poradci prezidenta republiky, člena vlády, náměstka člena vlády nebo vedoucího ústředního správního úřadu, v jehož čele není člen vlády, nebo</a:t>
            </a:r>
          </a:p>
          <a:p>
            <a:pPr lvl="1" algn="just"/>
            <a:r>
              <a:rPr lang="cs-CZ" b="1" dirty="0">
                <a:solidFill>
                  <a:srgbClr val="000000"/>
                </a:solidFill>
                <a:latin typeface="Arial" panose="020B0604020202020204" pitchFamily="34" charset="0"/>
              </a:rPr>
              <a:t>3.</a:t>
            </a:r>
            <a:r>
              <a:rPr lang="cs-CZ" dirty="0">
                <a:solidFill>
                  <a:srgbClr val="000000"/>
                </a:solidFill>
                <a:latin typeface="Arial" panose="020B0604020202020204" pitchFamily="34" charset="0"/>
              </a:rPr>
              <a:t> </a:t>
            </a:r>
            <a:r>
              <a:rPr lang="cs-CZ" u="sng" dirty="0">
                <a:solidFill>
                  <a:srgbClr val="000000"/>
                </a:solidFill>
                <a:latin typeface="Arial" panose="020B0604020202020204" pitchFamily="34" charset="0"/>
              </a:rPr>
              <a:t>členovi svého statutárního, řídicího, dozorčího nebo kontrolního orgánu</a:t>
            </a:r>
            <a:r>
              <a:rPr lang="cs-CZ" b="1" dirty="0">
                <a:solidFill>
                  <a:srgbClr val="000000"/>
                </a:solidFill>
                <a:latin typeface="Arial" panose="020B0604020202020204" pitchFamily="34" charset="0"/>
              </a:rPr>
              <a:t>, anebo</a:t>
            </a:r>
          </a:p>
          <a:p>
            <a:pPr lvl="1" algn="just"/>
            <a:r>
              <a:rPr lang="cs-CZ" b="1" dirty="0">
                <a:solidFill>
                  <a:srgbClr val="000000"/>
                </a:solidFill>
                <a:latin typeface="Arial" panose="020B0604020202020204" pitchFamily="34" charset="0"/>
              </a:rPr>
              <a:t>b) pokud žadatel prokáže veřejný zájem na poskytnutí informace o výši příjmu této osoby a tento veřejný zájem v jednotlivém případě převažuje nad zájmem na ochraně této informace.</a:t>
            </a:r>
          </a:p>
          <a:p>
            <a:pPr algn="just"/>
            <a:r>
              <a:rPr lang="cs-CZ" sz="1800" b="1" dirty="0">
                <a:solidFill>
                  <a:srgbClr val="000000"/>
                </a:solidFill>
                <a:latin typeface="Arial" panose="020B0604020202020204" pitchFamily="34" charset="0"/>
              </a:rPr>
              <a:t>(2)</a:t>
            </a:r>
            <a:r>
              <a:rPr lang="cs-CZ" sz="1800" dirty="0">
                <a:solidFill>
                  <a:srgbClr val="000000"/>
                </a:solidFill>
                <a:latin typeface="Arial" panose="020B0604020202020204" pitchFamily="34" charset="0"/>
              </a:rPr>
              <a:t> Informace o výši příjmu podle odstavce 1 se poskytne v rozsahu jméno, příjmení, funkční, pracovní či jiné obdobné zařazení a </a:t>
            </a:r>
            <a:r>
              <a:rPr lang="cs-CZ" sz="1800" b="1" dirty="0">
                <a:solidFill>
                  <a:srgbClr val="000000"/>
                </a:solidFill>
                <a:latin typeface="Arial" panose="020B0604020202020204" pitchFamily="34" charset="0"/>
              </a:rPr>
              <a:t>výše veřejných prostředků, na kterou vznikl nárok, před zdaněním a dalšími povinnými odvody za období podle obsahu žádosti.</a:t>
            </a:r>
            <a:r>
              <a:rPr lang="cs-CZ" sz="1800" dirty="0">
                <a:solidFill>
                  <a:srgbClr val="000000"/>
                </a:solidFill>
                <a:latin typeface="Arial" panose="020B0604020202020204" pitchFamily="34" charset="0"/>
              </a:rPr>
              <a:t> Při poskytování informace podle věty první se § 5 odst. 3 nepoužije. </a:t>
            </a:r>
            <a:r>
              <a:rPr lang="cs-CZ" sz="1100" dirty="0">
                <a:solidFill>
                  <a:srgbClr val="000000"/>
                </a:solidFill>
                <a:latin typeface="Arial" panose="020B0604020202020204" pitchFamily="34" charset="0"/>
              </a:rPr>
              <a:t>(§ 5 odst. 3 </a:t>
            </a:r>
            <a:r>
              <a:rPr lang="cs-CZ" sz="1100" i="1" dirty="0">
                <a:solidFill>
                  <a:srgbClr val="000000"/>
                </a:solidFill>
                <a:latin typeface="Arial" panose="020B0604020202020204" pitchFamily="34" charset="0"/>
              </a:rPr>
              <a:t>Do 15 dnů od poskytnutí informací na žádost povinný subjekt tyto informace zveřejní způsobem umožňujícím dálkový přístup. O informacích poskytnutých způsobem podle § 4a odst. 2 písm. e) a f), informacích poskytnutých v jiné než elektronické podobě, nebo mimořádně rozsáhlých elektronicky poskytnutých informacích postačí zveřejnit doprovodnou informaci vyjadřující jejich obsah. Poskytnutá nebo doprovodná informace musí být zveřejněna nejméně po dobu 6 let</a:t>
            </a:r>
            <a:r>
              <a:rPr lang="cs-CZ" sz="1100" dirty="0">
                <a:solidFill>
                  <a:srgbClr val="000000"/>
                </a:solidFill>
                <a:latin typeface="Arial" panose="020B0604020202020204" pitchFamily="34" charset="0"/>
              </a:rPr>
              <a:t>.</a:t>
            </a:r>
          </a:p>
          <a:p>
            <a:endParaRPr lang="cs-CZ" dirty="0"/>
          </a:p>
        </p:txBody>
      </p:sp>
    </p:spTree>
    <p:extLst>
      <p:ext uri="{BB962C8B-B14F-4D97-AF65-F5344CB8AC3E}">
        <p14:creationId xmlns:p14="http://schemas.microsoft.com/office/powerpoint/2010/main" val="2739263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CF94F2-024E-35FB-CB0F-802E283FC021}"/>
              </a:ext>
            </a:extLst>
          </p:cNvPr>
          <p:cNvSpPr>
            <a:spLocks noGrp="1"/>
          </p:cNvSpPr>
          <p:nvPr>
            <p:ph type="title"/>
          </p:nvPr>
        </p:nvSpPr>
        <p:spPr/>
        <p:txBody>
          <a:bodyPr>
            <a:normAutofit fontScale="90000"/>
          </a:bodyPr>
          <a:lstStyle/>
          <a:p>
            <a:r>
              <a:rPr lang="cs-CZ" dirty="0"/>
              <a:t>Tj. vedoucí, tajemníci, starostové..</a:t>
            </a:r>
            <a:br>
              <a:rPr lang="cs-CZ" dirty="0"/>
            </a:br>
            <a:r>
              <a:rPr lang="cs-CZ" dirty="0"/>
              <a:t>- poskytneme vždy, bez řečí a zkoumání žadatele, bez vyjádření výše uvedených osob</a:t>
            </a:r>
          </a:p>
        </p:txBody>
      </p:sp>
      <p:sp>
        <p:nvSpPr>
          <p:cNvPr id="3" name="Zástupný obsah 2">
            <a:extLst>
              <a:ext uri="{FF2B5EF4-FFF2-40B4-BE49-F238E27FC236}">
                <a16:creationId xmlns:a16="http://schemas.microsoft.com/office/drawing/2014/main" id="{5D51F16A-A8CD-8F9F-3F8B-3D2791CEEF9E}"/>
              </a:ext>
            </a:extLst>
          </p:cNvPr>
          <p:cNvSpPr>
            <a:spLocks noGrp="1"/>
          </p:cNvSpPr>
          <p:nvPr>
            <p:ph idx="1"/>
          </p:nvPr>
        </p:nvSpPr>
        <p:spPr>
          <a:xfrm>
            <a:off x="677333" y="2310581"/>
            <a:ext cx="10039827" cy="4247535"/>
          </a:xfrm>
        </p:spPr>
        <p:txBody>
          <a:bodyPr>
            <a:normAutofit fontScale="85000" lnSpcReduction="20000"/>
          </a:bodyPr>
          <a:lstStyle/>
          <a:p>
            <a:r>
              <a:rPr lang="cs-CZ" dirty="0"/>
              <a:t>U ostatních osob uplatníme platový test proporcionality</a:t>
            </a:r>
          </a:p>
          <a:p>
            <a:endParaRPr lang="cs-CZ" dirty="0"/>
          </a:p>
          <a:p>
            <a:r>
              <a:rPr lang="cs-CZ" dirty="0"/>
              <a:t>Tímto testem je nutné rozumět platový test ve smyslu výše uvedeného nálezu Ústavního soudu z roku 2017 (nález Ústavního soudu </a:t>
            </a:r>
            <a:r>
              <a:rPr lang="cs-CZ" dirty="0" err="1"/>
              <a:t>sp</a:t>
            </a:r>
            <a:r>
              <a:rPr lang="cs-CZ" dirty="0"/>
              <a:t>. zn. IV. ÚS 1378/16 ze dne 17. 10. 2017, dále jen „nález“ ).</a:t>
            </a:r>
          </a:p>
          <a:p>
            <a:r>
              <a:rPr lang="cs-CZ" dirty="0"/>
              <a:t>Při poskytování informací o platu a odměnách svých zaměstnanců je povinný subjekt povinen postupovat v souladu s § 8b zákona o svobodném přístupu k informacím a rovněž v intencích nálezu. V nálezu Ústavní soud řešil mimo jiné otázku, zda při poskytování informací dle § 8b zákona o svobodném přístupu k informacím musí povinný subjekt brát ohledy na skutečnost, že některé z poskytovaných informací jsou soukromé a zda musí povinný subjekt proto přihlédnout i k právu na ochranu soukromí dotčených zaměstnanců, přičemž dospěl k závěru, že při jakémkoli zveřejňování osobních dat je vždy třeba zvažovat i právo na ochranu soukromí dotčených zaměstnanců. Informace o platech a odměnách zaměstnanců vyžádané na základě § 8b zákona o svobodném přístupu k informacím se tedy neposkytují plošně, ale za splnění všech podmínek uvedených v bodě 125 nálezu, tedy:</a:t>
            </a:r>
          </a:p>
          <a:p>
            <a:r>
              <a:rPr lang="cs-CZ" dirty="0"/>
              <a:t>a) účelem vyžádání informace je přispět k diskusi o věcech veřejného zájmu;</a:t>
            </a:r>
          </a:p>
          <a:p>
            <a:r>
              <a:rPr lang="cs-CZ" dirty="0"/>
              <a:t>b) informace samotná se týká veřejného zájmu; </a:t>
            </a:r>
          </a:p>
          <a:p>
            <a:r>
              <a:rPr lang="cs-CZ" dirty="0"/>
              <a:t>c) žadatel o informaci plní úkoly či poslání dozoru veřejnosti či roli tzv. „společenského hlídacího psa“</a:t>
            </a:r>
          </a:p>
          <a:p>
            <a:r>
              <a:rPr lang="cs-CZ" dirty="0"/>
              <a:t>d) informace existuje a je dostupná.</a:t>
            </a:r>
          </a:p>
          <a:p>
            <a:endParaRPr lang="cs-CZ" dirty="0"/>
          </a:p>
        </p:txBody>
      </p:sp>
    </p:spTree>
    <p:extLst>
      <p:ext uri="{BB962C8B-B14F-4D97-AF65-F5344CB8AC3E}">
        <p14:creationId xmlns:p14="http://schemas.microsoft.com/office/powerpoint/2010/main" val="134201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8FA08B7-0F94-C116-ACC6-7F213A57E0BF}"/>
              </a:ext>
            </a:extLst>
          </p:cNvPr>
          <p:cNvPicPr>
            <a:picLocks noChangeAspect="1"/>
          </p:cNvPicPr>
          <p:nvPr/>
        </p:nvPicPr>
        <p:blipFill>
          <a:blip r:embed="rId2"/>
          <a:stretch>
            <a:fillRect/>
          </a:stretch>
        </p:blipFill>
        <p:spPr>
          <a:xfrm>
            <a:off x="8961478" y="3590059"/>
            <a:ext cx="3230522" cy="3267941"/>
          </a:xfrm>
          <a:prstGeom prst="rect">
            <a:avLst/>
          </a:prstGeom>
        </p:spPr>
      </p:pic>
      <p:sp>
        <p:nvSpPr>
          <p:cNvPr id="2" name="Nadpis 1">
            <a:extLst>
              <a:ext uri="{FF2B5EF4-FFF2-40B4-BE49-F238E27FC236}">
                <a16:creationId xmlns:a16="http://schemas.microsoft.com/office/drawing/2014/main" id="{BB417E81-8DE8-63A5-4A3F-4057D90C57AB}"/>
              </a:ext>
            </a:extLst>
          </p:cNvPr>
          <p:cNvSpPr>
            <a:spLocks noGrp="1"/>
          </p:cNvSpPr>
          <p:nvPr>
            <p:ph type="title"/>
          </p:nvPr>
        </p:nvSpPr>
        <p:spPr/>
        <p:txBody>
          <a:bodyPr/>
          <a:lstStyle/>
          <a:p>
            <a:r>
              <a:rPr lang="cs-CZ" dirty="0"/>
              <a:t>Dnešní webinář</a:t>
            </a:r>
          </a:p>
        </p:txBody>
      </p:sp>
      <p:sp>
        <p:nvSpPr>
          <p:cNvPr id="3" name="Zástupný obsah 2">
            <a:extLst>
              <a:ext uri="{FF2B5EF4-FFF2-40B4-BE49-F238E27FC236}">
                <a16:creationId xmlns:a16="http://schemas.microsoft.com/office/drawing/2014/main" id="{1CB31CF7-88DC-3370-1012-9683A4EF436C}"/>
              </a:ext>
            </a:extLst>
          </p:cNvPr>
          <p:cNvSpPr>
            <a:spLocks noGrp="1"/>
          </p:cNvSpPr>
          <p:nvPr>
            <p:ph idx="1"/>
          </p:nvPr>
        </p:nvSpPr>
        <p:spPr>
          <a:xfrm>
            <a:off x="677334" y="1356852"/>
            <a:ext cx="8596668" cy="5201263"/>
          </a:xfrm>
        </p:spPr>
        <p:txBody>
          <a:bodyPr>
            <a:normAutofit fontScale="85000" lnSpcReduction="20000"/>
          </a:bodyPr>
          <a:lstStyle/>
          <a:p>
            <a:pPr algn="l">
              <a:buFont typeface="Arial" panose="020B0604020202020204" pitchFamily="34" charset="0"/>
              <a:buChar char="•"/>
            </a:pPr>
            <a:r>
              <a:rPr lang="cs-CZ" b="0" i="0" dirty="0">
                <a:solidFill>
                  <a:srgbClr val="111111"/>
                </a:solidFill>
                <a:effectLst/>
                <a:highlight>
                  <a:srgbClr val="FFFFFF"/>
                </a:highlight>
              </a:rPr>
              <a:t>Probereme</a:t>
            </a:r>
          </a:p>
          <a:p>
            <a:pPr algn="l">
              <a:buFont typeface="Arial" panose="020B0604020202020204" pitchFamily="34" charset="0"/>
              <a:buChar char="•"/>
            </a:pPr>
            <a:r>
              <a:rPr lang="cs-CZ" b="0" i="0" dirty="0">
                <a:solidFill>
                  <a:srgbClr val="111111"/>
                </a:solidFill>
                <a:effectLst/>
                <a:highlight>
                  <a:srgbClr val="FFFFFF"/>
                </a:highlight>
              </a:rPr>
              <a:t>Důvody pro odmítnutí (+ 3 důvody pro odložení žádosti)</a:t>
            </a:r>
          </a:p>
          <a:p>
            <a:pPr algn="l">
              <a:buFont typeface="Arial" panose="020B0604020202020204" pitchFamily="34" charset="0"/>
              <a:buChar char="•"/>
            </a:pPr>
            <a:r>
              <a:rPr lang="cs-CZ" b="0" i="0" dirty="0">
                <a:solidFill>
                  <a:srgbClr val="111111"/>
                </a:solidFill>
                <a:effectLst/>
                <a:highlight>
                  <a:srgbClr val="FFFFFF"/>
                </a:highlight>
              </a:rPr>
              <a:t>Odmítání dotazů na názory, budoucí rozhodnutí nebo vytváření nových informací</a:t>
            </a:r>
          </a:p>
          <a:p>
            <a:pPr algn="l">
              <a:buFont typeface="Arial" panose="020B0604020202020204" pitchFamily="34" charset="0"/>
              <a:buChar char="•"/>
            </a:pPr>
            <a:r>
              <a:rPr lang="cs-CZ" b="0" i="0" dirty="0">
                <a:solidFill>
                  <a:srgbClr val="111111"/>
                </a:solidFill>
                <a:effectLst/>
                <a:highlight>
                  <a:srgbClr val="FFFFFF"/>
                </a:highlight>
              </a:rPr>
              <a:t>Odmítnutí dotazů na platy</a:t>
            </a:r>
          </a:p>
          <a:p>
            <a:pPr algn="l">
              <a:buFont typeface="Arial" panose="020B0604020202020204" pitchFamily="34" charset="0"/>
              <a:buChar char="•"/>
            </a:pPr>
            <a:r>
              <a:rPr lang="cs-CZ" b="0" i="0" dirty="0">
                <a:solidFill>
                  <a:srgbClr val="111111"/>
                </a:solidFill>
                <a:effectLst/>
                <a:highlight>
                  <a:srgbClr val="FFFFFF"/>
                </a:highlight>
              </a:rPr>
              <a:t>Odmítnutí z důvodů ochrany soukromí, osobních údajů, GDPR</a:t>
            </a:r>
          </a:p>
          <a:p>
            <a:pPr algn="l">
              <a:buFont typeface="Arial" panose="020B0604020202020204" pitchFamily="34" charset="0"/>
              <a:buChar char="•"/>
            </a:pPr>
            <a:r>
              <a:rPr lang="cs-CZ" b="0" i="0" dirty="0">
                <a:solidFill>
                  <a:srgbClr val="111111"/>
                </a:solidFill>
                <a:effectLst/>
                <a:highlight>
                  <a:srgbClr val="FFFFFF"/>
                </a:highlight>
              </a:rPr>
              <a:t>Odmítání dotazů na místní poplatky</a:t>
            </a:r>
          </a:p>
          <a:p>
            <a:pPr algn="l">
              <a:buFont typeface="Arial" panose="020B0604020202020204" pitchFamily="34" charset="0"/>
              <a:buChar char="•"/>
            </a:pPr>
            <a:r>
              <a:rPr lang="cs-CZ" b="0" i="0" dirty="0">
                <a:solidFill>
                  <a:srgbClr val="111111"/>
                </a:solidFill>
                <a:effectLst/>
                <a:highlight>
                  <a:srgbClr val="FFFFFF"/>
                </a:highlight>
              </a:rPr>
              <a:t>Odmítání vnitřních předpisů, informací z probíhajících správních nebo soudních řízení, obchodního tajemství</a:t>
            </a:r>
          </a:p>
          <a:p>
            <a:pPr algn="l">
              <a:buFont typeface="Arial" panose="020B0604020202020204" pitchFamily="34" charset="0"/>
              <a:buChar char="•"/>
            </a:pPr>
            <a:r>
              <a:rPr lang="cs-CZ" b="0" i="0" dirty="0">
                <a:solidFill>
                  <a:srgbClr val="111111"/>
                </a:solidFill>
                <a:effectLst/>
                <a:highlight>
                  <a:srgbClr val="FFFFFF"/>
                </a:highlight>
              </a:rPr>
              <a:t>Odmítání informací, které má obec od třetích osob, informací z kontrolní činnosti úřadu</a:t>
            </a:r>
          </a:p>
          <a:p>
            <a:pPr algn="l">
              <a:buFont typeface="Arial" panose="020B0604020202020204" pitchFamily="34" charset="0"/>
              <a:buChar char="•"/>
            </a:pPr>
            <a:r>
              <a:rPr lang="cs-CZ" b="0" i="0" dirty="0">
                <a:solidFill>
                  <a:srgbClr val="111111"/>
                </a:solidFill>
                <a:effectLst/>
                <a:highlight>
                  <a:srgbClr val="FFFFFF"/>
                </a:highlight>
              </a:rPr>
              <a:t>Odmítnutí, pokud žadatel neupřesní žádost</a:t>
            </a:r>
          </a:p>
          <a:p>
            <a:pPr algn="l">
              <a:buFont typeface="Arial" panose="020B0604020202020204" pitchFamily="34" charset="0"/>
              <a:buChar char="•"/>
            </a:pPr>
            <a:r>
              <a:rPr lang="cs-CZ" b="0" i="0" dirty="0">
                <a:solidFill>
                  <a:srgbClr val="111111"/>
                </a:solidFill>
                <a:effectLst/>
                <a:highlight>
                  <a:srgbClr val="FFFFFF"/>
                </a:highlight>
              </a:rPr>
              <a:t>Odmítnutí, pokud povinný subjekt informace nemá</a:t>
            </a:r>
          </a:p>
          <a:p>
            <a:pPr algn="l">
              <a:buFont typeface="Arial" panose="020B0604020202020204" pitchFamily="34" charset="0"/>
              <a:buChar char="•"/>
            </a:pPr>
            <a:r>
              <a:rPr lang="cs-CZ" b="0" i="0" dirty="0">
                <a:solidFill>
                  <a:srgbClr val="111111"/>
                </a:solidFill>
                <a:effectLst/>
                <a:highlight>
                  <a:srgbClr val="FFFFFF"/>
                </a:highlight>
              </a:rPr>
              <a:t>Odmítání žádostí pro nátlak nebo nepřiměřenou zátěž povinného subjektu – využití nového § 11a jak odmítá ministerstvo, jak tento postup posoudil soud</a:t>
            </a:r>
          </a:p>
          <a:p>
            <a:pPr algn="l">
              <a:buFont typeface="Arial" panose="020B0604020202020204" pitchFamily="34" charset="0"/>
              <a:buChar char="•"/>
            </a:pPr>
            <a:r>
              <a:rPr lang="cs-CZ" b="0" i="0" dirty="0">
                <a:solidFill>
                  <a:srgbClr val="111111"/>
                </a:solidFill>
                <a:effectLst/>
                <a:highlight>
                  <a:srgbClr val="FFFFFF"/>
                </a:highlight>
              </a:rPr>
              <a:t>Typologie problémových uživatelů, rizika pro osoby vyřizující žádosti – hrozí náhrada škody i trestní řízení!</a:t>
            </a:r>
          </a:p>
          <a:p>
            <a:pPr algn="l">
              <a:buFont typeface="Arial" panose="020B0604020202020204" pitchFamily="34" charset="0"/>
              <a:buChar char="•"/>
            </a:pPr>
            <a:r>
              <a:rPr lang="cs-CZ" b="0" i="0" dirty="0">
                <a:solidFill>
                  <a:srgbClr val="111111"/>
                </a:solidFill>
                <a:effectLst/>
                <a:highlight>
                  <a:srgbClr val="FFFFFF"/>
                </a:highlight>
              </a:rPr>
              <a:t>Možnosti obrany, příklady</a:t>
            </a:r>
          </a:p>
          <a:p>
            <a:pPr algn="l">
              <a:buFont typeface="Arial" panose="020B0604020202020204" pitchFamily="34" charset="0"/>
              <a:buChar char="•"/>
            </a:pPr>
            <a:r>
              <a:rPr lang="cs-CZ" b="0" i="0" dirty="0">
                <a:solidFill>
                  <a:srgbClr val="111111"/>
                </a:solidFill>
                <a:effectLst/>
                <a:highlight>
                  <a:srgbClr val="FFFFFF"/>
                </a:highlight>
              </a:rPr>
              <a:t>Jak správně napsat rozhodnutí o odmítnutí</a:t>
            </a:r>
          </a:p>
          <a:p>
            <a:endParaRPr lang="cs-CZ" dirty="0"/>
          </a:p>
        </p:txBody>
      </p:sp>
    </p:spTree>
    <p:extLst>
      <p:ext uri="{BB962C8B-B14F-4D97-AF65-F5344CB8AC3E}">
        <p14:creationId xmlns:p14="http://schemas.microsoft.com/office/powerpoint/2010/main" val="1465441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ACA24B-4AF5-B75A-188E-FE8151A960AC}"/>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ADB15149-5381-EDFB-6581-406F965E119C}"/>
              </a:ext>
            </a:extLst>
          </p:cNvPr>
          <p:cNvPicPr>
            <a:picLocks noGrp="1" noChangeAspect="1"/>
          </p:cNvPicPr>
          <p:nvPr>
            <p:ph idx="1"/>
          </p:nvPr>
        </p:nvPicPr>
        <p:blipFill>
          <a:blip r:embed="rId2"/>
          <a:stretch>
            <a:fillRect/>
          </a:stretch>
        </p:blipFill>
        <p:spPr>
          <a:xfrm rot="21430598">
            <a:off x="677863" y="2951958"/>
            <a:ext cx="8596312" cy="2298697"/>
          </a:xfrm>
        </p:spPr>
      </p:pic>
    </p:spTree>
    <p:extLst>
      <p:ext uri="{BB962C8B-B14F-4D97-AF65-F5344CB8AC3E}">
        <p14:creationId xmlns:p14="http://schemas.microsoft.com/office/powerpoint/2010/main" val="2010693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AAA041-1BD1-0550-1DA0-5543A967B973}"/>
              </a:ext>
            </a:extLst>
          </p:cNvPr>
          <p:cNvSpPr>
            <a:spLocks noGrp="1"/>
          </p:cNvSpPr>
          <p:nvPr>
            <p:ph type="title"/>
          </p:nvPr>
        </p:nvSpPr>
        <p:spPr/>
        <p:txBody>
          <a:bodyPr/>
          <a:lstStyle/>
          <a:p>
            <a:r>
              <a:rPr lang="cs-CZ" dirty="0"/>
              <a:t>Ochrana soukromí, osobní údaje, GDPR</a:t>
            </a:r>
          </a:p>
        </p:txBody>
      </p:sp>
      <p:sp>
        <p:nvSpPr>
          <p:cNvPr id="3" name="Zástupný obsah 2">
            <a:extLst>
              <a:ext uri="{FF2B5EF4-FFF2-40B4-BE49-F238E27FC236}">
                <a16:creationId xmlns:a16="http://schemas.microsoft.com/office/drawing/2014/main" id="{DE8AA661-3CB5-2B57-BC46-7CFAA6D1808A}"/>
              </a:ext>
            </a:extLst>
          </p:cNvPr>
          <p:cNvSpPr>
            <a:spLocks noGrp="1"/>
          </p:cNvSpPr>
          <p:nvPr>
            <p:ph idx="1"/>
          </p:nvPr>
        </p:nvSpPr>
        <p:spPr/>
        <p:txBody>
          <a:bodyPr/>
          <a:lstStyle/>
          <a:p>
            <a:r>
              <a:rPr lang="cs-CZ" dirty="0"/>
              <a:t>Mnoho informací poskytnout nesmíte</a:t>
            </a:r>
          </a:p>
          <a:p>
            <a:r>
              <a:rPr lang="cs-CZ" dirty="0"/>
              <a:t>Jinak budete porušovat zákon. Riskujete náhradu škody</a:t>
            </a:r>
          </a:p>
          <a:p>
            <a:endParaRPr lang="cs-CZ" dirty="0"/>
          </a:p>
          <a:p>
            <a:r>
              <a:rPr lang="cs-CZ" dirty="0"/>
              <a:t>Ale často takové informace poskytovány jsou!</a:t>
            </a:r>
          </a:p>
        </p:txBody>
      </p:sp>
    </p:spTree>
    <p:extLst>
      <p:ext uri="{BB962C8B-B14F-4D97-AF65-F5344CB8AC3E}">
        <p14:creationId xmlns:p14="http://schemas.microsoft.com/office/powerpoint/2010/main" val="2275948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9FF255-5EC8-E341-CA13-47C549F23AE8}"/>
              </a:ext>
            </a:extLst>
          </p:cNvPr>
          <p:cNvSpPr>
            <a:spLocks noGrp="1"/>
          </p:cNvSpPr>
          <p:nvPr>
            <p:ph type="title"/>
          </p:nvPr>
        </p:nvSpPr>
        <p:spPr/>
        <p:txBody>
          <a:bodyPr/>
          <a:lstStyle/>
          <a:p>
            <a:r>
              <a:rPr lang="cs-CZ" dirty="0"/>
              <a:t>Pokud odmítáme osobní údaje, postupujeme dle GDPR</a:t>
            </a:r>
          </a:p>
        </p:txBody>
      </p:sp>
      <p:sp>
        <p:nvSpPr>
          <p:cNvPr id="3" name="Zástupný obsah 2">
            <a:extLst>
              <a:ext uri="{FF2B5EF4-FFF2-40B4-BE49-F238E27FC236}">
                <a16:creationId xmlns:a16="http://schemas.microsoft.com/office/drawing/2014/main" id="{10362AC5-1E13-026F-1E23-5B06BBC7F506}"/>
              </a:ext>
            </a:extLst>
          </p:cNvPr>
          <p:cNvSpPr>
            <a:spLocks noGrp="1"/>
          </p:cNvSpPr>
          <p:nvPr>
            <p:ph idx="1"/>
          </p:nvPr>
        </p:nvSpPr>
        <p:spPr>
          <a:xfrm>
            <a:off x="677334" y="1930401"/>
            <a:ext cx="8596668" cy="4318000"/>
          </a:xfrm>
        </p:spPr>
        <p:txBody>
          <a:bodyPr>
            <a:normAutofit lnSpcReduction="10000"/>
          </a:bodyPr>
          <a:lstStyle/>
          <a:p>
            <a:r>
              <a:rPr lang="cs-CZ" dirty="0"/>
              <a:t>Ale novela od 1.1.2023 má alespoň jednu výhodu</a:t>
            </a:r>
          </a:p>
          <a:p>
            <a:endParaRPr lang="cs-CZ" dirty="0"/>
          </a:p>
          <a:p>
            <a:r>
              <a:rPr lang="cs-CZ" dirty="0"/>
              <a:t>§ 15 odst. 3</a:t>
            </a:r>
          </a:p>
          <a:p>
            <a:pPr algn="just"/>
            <a:r>
              <a:rPr lang="cs-CZ" i="1" dirty="0"/>
              <a:t>Pokud povinný subjekt poskytuje informaci formou kopie dokumentu, z něhož vyloučil pouze osobní údaje nebo informace, které jsou bankovním nebo obchodním tajemstvím a které získal při postupech podle správního, daňového nebo kontrolního řádu, nemusí vydat rozhodnutí o odmítnutí žádosti. Sdělí-li žadatel v podané žádosti anebo do 15 dnů ode dne doručení požadované informace způsobem stanoveným tímto zákonem pro podání písemné žádosti o informace povinnému subjektu, že trvá na vydání rozhodnutí o odmítnutí žádosti v rozsahu vymezených osobních údajů nebo bankovního anebo obchodního tajemství, povinný subjekt jej vydá ve lhůtě pro vyřízení žádosti anebo do 15 dnů ode dne doručení sdělení žadatele.</a:t>
            </a:r>
          </a:p>
          <a:p>
            <a:pPr algn="just"/>
            <a:r>
              <a:rPr lang="cs-CZ" dirty="0"/>
              <a:t>Dříve jste museli vydávat rozhodnutí vždy</a:t>
            </a:r>
          </a:p>
          <a:p>
            <a:pPr algn="just"/>
            <a:endParaRPr lang="cs-CZ" dirty="0"/>
          </a:p>
        </p:txBody>
      </p:sp>
    </p:spTree>
    <p:extLst>
      <p:ext uri="{BB962C8B-B14F-4D97-AF65-F5344CB8AC3E}">
        <p14:creationId xmlns:p14="http://schemas.microsoft.com/office/powerpoint/2010/main" val="965068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7CAB03-C47C-6A8C-8883-2ABDC3D7DBB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F725D20-104D-0615-B000-BDDCD3CC9B6C}"/>
              </a:ext>
            </a:extLst>
          </p:cNvPr>
          <p:cNvSpPr>
            <a:spLocks noGrp="1"/>
          </p:cNvSpPr>
          <p:nvPr>
            <p:ph idx="1"/>
          </p:nvPr>
        </p:nvSpPr>
        <p:spPr>
          <a:xfrm>
            <a:off x="677334" y="1710813"/>
            <a:ext cx="8596668" cy="4330549"/>
          </a:xfrm>
        </p:spPr>
        <p:txBody>
          <a:bodyPr/>
          <a:lstStyle/>
          <a:p>
            <a:pPr algn="just"/>
            <a:r>
              <a:rPr lang="cs-CZ" b="1" i="0" dirty="0">
                <a:solidFill>
                  <a:srgbClr val="FF8400"/>
                </a:solidFill>
                <a:effectLst/>
                <a:highlight>
                  <a:srgbClr val="FFFFFF"/>
                </a:highlight>
                <a:latin typeface="Arial" panose="020B0604020202020204" pitchFamily="34" charset="0"/>
              </a:rPr>
              <a:t>§ 8a</a:t>
            </a:r>
          </a:p>
          <a:p>
            <a:pPr algn="just"/>
            <a:r>
              <a:rPr lang="cs-CZ" b="1" i="0" dirty="0">
                <a:solidFill>
                  <a:srgbClr val="000000"/>
                </a:solidFill>
                <a:effectLst/>
                <a:highlight>
                  <a:srgbClr val="FFFFFF"/>
                </a:highlight>
                <a:latin typeface="Arial" panose="020B0604020202020204" pitchFamily="34" charset="0"/>
              </a:rPr>
              <a:t>(1)</a:t>
            </a:r>
            <a:r>
              <a:rPr lang="cs-CZ" b="0" i="0" dirty="0">
                <a:solidFill>
                  <a:srgbClr val="000000"/>
                </a:solidFill>
                <a:effectLst/>
                <a:highlight>
                  <a:srgbClr val="FFFFFF"/>
                </a:highlight>
                <a:latin typeface="Arial" panose="020B0604020202020204" pitchFamily="34" charset="0"/>
              </a:rPr>
              <a:t> Informace týkající se osobnosti, projevů osobní povahy, soukromí fyzické osoby a osobní údaje povinný subjekt poskytne jen v souladu s právními předpisy, upravujícími jejich ochranu</a:t>
            </a:r>
            <a:r>
              <a:rPr lang="cs-CZ" b="1" i="0" u="none" strike="noStrike" baseline="30000" dirty="0">
                <a:solidFill>
                  <a:srgbClr val="15679C"/>
                </a:solidFill>
                <a:effectLst/>
                <a:highlight>
                  <a:srgbClr val="FFFFFF"/>
                </a:highlight>
                <a:latin typeface="Arial" panose="020B0604020202020204" pitchFamily="34" charset="0"/>
                <a:hlinkClick r:id="rId2"/>
              </a:rPr>
              <a:t>4a</a:t>
            </a:r>
            <a:r>
              <a:rPr lang="cs-CZ" b="1" i="0" u="none" strike="noStrike" dirty="0">
                <a:solidFill>
                  <a:srgbClr val="15679C"/>
                </a:solidFill>
                <a:effectLst/>
                <a:highlight>
                  <a:srgbClr val="FFFFFF"/>
                </a:highlight>
                <a:latin typeface="Arial" panose="020B0604020202020204" pitchFamily="34" charset="0"/>
                <a:hlinkClick r:id="rId2"/>
              </a:rPr>
              <a:t>)</a:t>
            </a:r>
            <a:r>
              <a:rPr lang="cs-CZ" b="0" i="0" dirty="0">
                <a:solidFill>
                  <a:srgbClr val="000000"/>
                </a:solidFill>
                <a:effectLst/>
                <a:highlight>
                  <a:srgbClr val="FFFFFF"/>
                </a:highlight>
                <a:latin typeface="Arial" panose="020B0604020202020204" pitchFamily="34" charset="0"/>
              </a:rPr>
              <a:t>.</a:t>
            </a:r>
          </a:p>
          <a:p>
            <a:pPr algn="just"/>
            <a:r>
              <a:rPr lang="cs-CZ" b="1" i="0" dirty="0">
                <a:solidFill>
                  <a:srgbClr val="000000"/>
                </a:solidFill>
                <a:effectLst/>
                <a:highlight>
                  <a:srgbClr val="FFFFFF"/>
                </a:highlight>
                <a:latin typeface="Arial" panose="020B0604020202020204" pitchFamily="34" charset="0"/>
              </a:rPr>
              <a:t>(2)</a:t>
            </a:r>
            <a:r>
              <a:rPr lang="cs-CZ" b="0" i="0" dirty="0">
                <a:solidFill>
                  <a:srgbClr val="000000"/>
                </a:solidFill>
                <a:effectLst/>
                <a:highlight>
                  <a:srgbClr val="FFFFFF"/>
                </a:highlight>
                <a:latin typeface="Arial" panose="020B0604020202020204" pitchFamily="34" charset="0"/>
              </a:rPr>
              <a:t> Povinný subjekt poskytne osobní údaje o veřejně činné osobě, funkcionáři nebo zaměstnanci veřejné správy, které vypovídají o jeho veřejné nebo úřední činnosti nebo o jeho funkčním nebo pracovním zařazení.</a:t>
            </a:r>
          </a:p>
          <a:p>
            <a:endParaRPr lang="cs-CZ" dirty="0"/>
          </a:p>
        </p:txBody>
      </p:sp>
    </p:spTree>
    <p:extLst>
      <p:ext uri="{BB962C8B-B14F-4D97-AF65-F5344CB8AC3E}">
        <p14:creationId xmlns:p14="http://schemas.microsoft.com/office/powerpoint/2010/main" val="4137347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8EFEF6-1FC8-0AF8-93F7-5AD30DD27AFC}"/>
              </a:ext>
            </a:extLst>
          </p:cNvPr>
          <p:cNvSpPr>
            <a:spLocks noGrp="1"/>
          </p:cNvSpPr>
          <p:nvPr>
            <p:ph type="title"/>
          </p:nvPr>
        </p:nvSpPr>
        <p:spPr/>
        <p:txBody>
          <a:bodyPr/>
          <a:lstStyle/>
          <a:p>
            <a:r>
              <a:rPr lang="cs-CZ" dirty="0"/>
              <a:t>Tedy – začernit v kopii jména, adresy atd. bez rozhodnutí</a:t>
            </a:r>
          </a:p>
        </p:txBody>
      </p:sp>
      <p:sp>
        <p:nvSpPr>
          <p:cNvPr id="3" name="Zástupný obsah 2">
            <a:extLst>
              <a:ext uri="{FF2B5EF4-FFF2-40B4-BE49-F238E27FC236}">
                <a16:creationId xmlns:a16="http://schemas.microsoft.com/office/drawing/2014/main" id="{BAE8191A-0873-6464-9FF3-3C795F2D0916}"/>
              </a:ext>
            </a:extLst>
          </p:cNvPr>
          <p:cNvSpPr>
            <a:spLocks noGrp="1"/>
          </p:cNvSpPr>
          <p:nvPr>
            <p:ph idx="1"/>
          </p:nvPr>
        </p:nvSpPr>
        <p:spPr/>
        <p:txBody>
          <a:bodyPr/>
          <a:lstStyle/>
          <a:p>
            <a:r>
              <a:rPr lang="cs-CZ" dirty="0"/>
              <a:t>Jiné anonymizace, neposkytnutí osobních údajů – řešíme dle GDPR a odmítneme</a:t>
            </a:r>
          </a:p>
        </p:txBody>
      </p:sp>
    </p:spTree>
    <p:extLst>
      <p:ext uri="{BB962C8B-B14F-4D97-AF65-F5344CB8AC3E}">
        <p14:creationId xmlns:p14="http://schemas.microsoft.com/office/powerpoint/2010/main" val="441691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 name="Zástupný obsah 5"/>
          <p:cNvPicPr/>
          <p:nvPr/>
        </p:nvPicPr>
        <p:blipFill>
          <a:blip r:embed="rId2"/>
          <a:stretch/>
        </p:blipFill>
        <p:spPr>
          <a:xfrm>
            <a:off x="-448407" y="-184640"/>
            <a:ext cx="7807569" cy="6981094"/>
          </a:xfrm>
          <a:prstGeom prst="rect">
            <a:avLst/>
          </a:prstGeom>
          <a:ln>
            <a:noFill/>
          </a:ln>
        </p:spPr>
      </p:pic>
      <p:sp>
        <p:nvSpPr>
          <p:cNvPr id="600" name="TextShape 1"/>
          <p:cNvSpPr txBox="1"/>
          <p:nvPr/>
        </p:nvSpPr>
        <p:spPr>
          <a:xfrm>
            <a:off x="6646606" y="609480"/>
            <a:ext cx="4765809" cy="1320480"/>
          </a:xfrm>
          <a:prstGeom prst="rect">
            <a:avLst/>
          </a:prstGeom>
          <a:no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0" i="0" u="none" strike="noStrike" kern="1200" cap="none" spc="-1" normalizeH="0" baseline="0" noProof="0" dirty="0">
                <a:ln>
                  <a:noFill/>
                </a:ln>
                <a:solidFill>
                  <a:schemeClr val="accent1">
                    <a:lumMod val="75000"/>
                  </a:schemeClr>
                </a:solidFill>
                <a:effectLst/>
                <a:uLnTx/>
                <a:uFill>
                  <a:solidFill>
                    <a:srgbClr val="FFFFFF"/>
                  </a:solidFill>
                </a:uFill>
                <a:latin typeface="Trebuchet MS"/>
                <a:ea typeface="DejaVu Sans"/>
                <a:cs typeface="DejaVu Sans"/>
              </a:rPr>
              <a:t>Pokud chceme anonymizovat,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3600" spc="-1" dirty="0">
              <a:solidFill>
                <a:schemeClr val="accent1">
                  <a:lumMod val="75000"/>
                </a:schemeClr>
              </a:solidFill>
              <a:uFill>
                <a:solidFill>
                  <a:srgbClr val="FFFFFF"/>
                </a:solidFill>
              </a:uFill>
              <a:latin typeface="Trebuchet MS"/>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3600" b="0" i="0" u="none" strike="noStrike" kern="1200" cap="none" spc="-1" normalizeH="0" baseline="0" noProof="0" dirty="0">
              <a:ln>
                <a:noFill/>
              </a:ln>
              <a:solidFill>
                <a:schemeClr val="accent1">
                  <a:lumMod val="75000"/>
                </a:schemeClr>
              </a:solidFill>
              <a:effectLst/>
              <a:uLnTx/>
              <a:uFill>
                <a:solidFill>
                  <a:srgbClr val="FFFFFF"/>
                </a:solidFill>
              </a:uFill>
              <a:latin typeface="Trebuchet MS"/>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3600" spc="-1" dirty="0">
              <a:solidFill>
                <a:schemeClr val="accent1">
                  <a:lumMod val="75000"/>
                </a:schemeClr>
              </a:solidFill>
              <a:uFill>
                <a:solidFill>
                  <a:srgbClr val="FFFFFF"/>
                </a:solidFill>
              </a:uFill>
              <a:latin typeface="Trebuchet MS"/>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0" i="0" u="none" strike="noStrike" kern="1200" cap="none" spc="-1" normalizeH="0" baseline="0" noProof="0" dirty="0">
                <a:ln>
                  <a:noFill/>
                </a:ln>
                <a:solidFill>
                  <a:schemeClr val="accent1">
                    <a:lumMod val="75000"/>
                  </a:schemeClr>
                </a:solidFill>
                <a:effectLst/>
                <a:uLnTx/>
                <a:uFill>
                  <a:solidFill>
                    <a:srgbClr val="FFFFFF"/>
                  </a:solidFill>
                </a:uFill>
                <a:latin typeface="Trebuchet MS"/>
                <a:ea typeface="DejaVu Sans"/>
                <a:cs typeface="DejaVu Sans"/>
              </a:rPr>
              <a:t>nedělejte to jako Ministerstvo vnitra</a:t>
            </a:r>
            <a:endParaRPr kumimoji="0" lang="en-US" sz="3600" b="0" i="0" u="none" strike="noStrike" kern="1200" cap="none" spc="-1" normalizeH="0" baseline="0" noProof="0" dirty="0">
              <a:ln>
                <a:noFill/>
              </a:ln>
              <a:solidFill>
                <a:schemeClr val="accent1">
                  <a:lumMod val="75000"/>
                </a:schemeClr>
              </a:solidFill>
              <a:effectLst/>
              <a:uLnTx/>
              <a:uFill>
                <a:solidFill>
                  <a:srgbClr val="FFFFFF"/>
                </a:solidFill>
              </a:uFill>
              <a:latin typeface="Trebuchet MS"/>
              <a:ea typeface="DejaVu Sans"/>
              <a:cs typeface="DejaVu Sans"/>
            </a:endParaRPr>
          </a:p>
        </p:txBody>
      </p:sp>
      <p:sp>
        <p:nvSpPr>
          <p:cNvPr id="602" name="TextShape 2"/>
          <p:cNvSpPr txBox="1"/>
          <p:nvPr/>
        </p:nvSpPr>
        <p:spPr>
          <a:xfrm>
            <a:off x="677160" y="6041520"/>
            <a:ext cx="6297120" cy="364680"/>
          </a:xfrm>
          <a:prstGeom prst="rect">
            <a:avLst/>
          </a:prstGeom>
          <a:no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1" normalizeH="0" baseline="0" noProof="0">
              <a:ln>
                <a:noFill/>
              </a:ln>
              <a:solidFill>
                <a:srgbClr val="000000"/>
              </a:solidFill>
              <a:effectLst/>
              <a:uLnTx/>
              <a:uFill>
                <a:solidFill>
                  <a:srgbClr val="FFFFFF"/>
                </a:solidFill>
              </a:uFill>
              <a:latin typeface="Times New Roman"/>
              <a:ea typeface="DejaVu Sans"/>
              <a:cs typeface="DejaVu San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9CBB8-51E6-0224-BE55-084C4167ED2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E628EE6-5469-F0E9-78E0-7ACAD3DB6155}"/>
              </a:ext>
            </a:extLst>
          </p:cNvPr>
          <p:cNvSpPr>
            <a:spLocks noGrp="1"/>
          </p:cNvSpPr>
          <p:nvPr>
            <p:ph idx="1"/>
          </p:nvPr>
        </p:nvSpPr>
        <p:spPr>
          <a:xfrm>
            <a:off x="677334" y="442452"/>
            <a:ext cx="8596668" cy="6272980"/>
          </a:xfrm>
        </p:spPr>
        <p:txBody>
          <a:bodyPr>
            <a:normAutofit fontScale="85000" lnSpcReduction="20000"/>
          </a:bodyPr>
          <a:lstStyle/>
          <a:p>
            <a:pPr algn="ctr"/>
            <a:r>
              <a:rPr lang="cs-CZ" dirty="0"/>
              <a:t>t a k t o:</a:t>
            </a:r>
          </a:p>
          <a:p>
            <a:r>
              <a:rPr lang="cs-CZ" dirty="0"/>
              <a:t>Žádost žadatelky ……, nar. …….., trvale bytem ………, o poskytnutí informací dle zákona č. 106/1999 Sb., o svobodném přístupu k informacím, ve znění pozdějších předpisů, doručená povinnému subjektu dne 02. 05. 2023, v níž žadatelka žádala poskytnutí cit.:</a:t>
            </a:r>
          </a:p>
          <a:p>
            <a:r>
              <a:rPr lang="cs-CZ" dirty="0"/>
              <a:t>" -všech výplatních listin zaměstnanců …………za rok 2023</a:t>
            </a:r>
          </a:p>
          <a:p>
            <a:r>
              <a:rPr lang="cs-CZ" dirty="0"/>
              <a:t>-výplatnici nového zaměstnance ………….</a:t>
            </a:r>
          </a:p>
          <a:p>
            <a:r>
              <a:rPr lang="cs-CZ" dirty="0"/>
              <a:t>- alespoň po jedné výplatnici od dřívějších zaměstnanců ………..z doby, kdy ještě pracovali na plný úvazek</a:t>
            </a:r>
          </a:p>
          <a:p>
            <a:r>
              <a:rPr lang="cs-CZ" dirty="0"/>
              <a:t>-výplatnice všech zastupitelů, kteří získali nějaké finance za práci na dohodu navíc ………….atd.</a:t>
            </a:r>
          </a:p>
          <a:p>
            <a:r>
              <a:rPr lang="cs-CZ" dirty="0"/>
              <a:t>-výplatnici ……….., kde se objevila výška odstupného – její výši si nemohl na VZZ Vzpomenout..“</a:t>
            </a:r>
          </a:p>
          <a:p>
            <a:pPr algn="just"/>
            <a:r>
              <a:rPr lang="cs-CZ" dirty="0"/>
              <a:t>se podle § 15 odst. 1 v souladu a § 8a a 8c zákona č. 106/1999 Sb., o svobodném přístupu k informacím, ve spojení s čl. 6 odst. 1 Nařízení evropského parlamentu a rady (EU) 2016/679 ze dne 27. dubna 2016 o ochraně fyzických osob v souvislosti se zpracováním osobních údajů a o volném pohybu těchto údajů a o zrušení směrnice 95/46/ES (obecné nařízení o ochraně osobních údajů, dále jen „Nařízení“), v souladu s aktuálním zněním zákona č. 110/2019 Sb., o zpracování osobních údajů, a ve spojení s příslušnými ustanoveními zákona č. 500/2004 Sb., správní řád, ve znění pozdějších předpisů v části týkající se:</a:t>
            </a:r>
          </a:p>
          <a:p>
            <a:r>
              <a:rPr lang="cs-CZ" dirty="0"/>
              <a:t>poskytnutí výplatnic ……..za rok 2023, výplatnice ……………. …………. </a:t>
            </a:r>
          </a:p>
          <a:p>
            <a:pPr algn="ctr"/>
            <a:r>
              <a:rPr lang="cs-CZ" dirty="0"/>
              <a:t>částečně odmítá</a:t>
            </a:r>
          </a:p>
          <a:p>
            <a:pPr algn="just"/>
            <a:r>
              <a:rPr lang="cs-CZ" dirty="0"/>
              <a:t>z důvodu ochrany osobních údajů tak, že nebudu poskytnuty konkrétní kopie platových dokumentů („výplatnic“) jednotlivých osob, ale budou poskytnuty informace o průměrném platu osob, které udělily souhlas, výše hodinové sazby osob pracujících na dohodu o provedení práce nebo pracovní činnosti, platové třídy a stupně zaměstnanců a informace o odchodném bývalého neuvolněného místostarosty ………...</a:t>
            </a:r>
          </a:p>
          <a:p>
            <a:endParaRPr lang="cs-CZ" dirty="0"/>
          </a:p>
        </p:txBody>
      </p:sp>
    </p:spTree>
    <p:extLst>
      <p:ext uri="{BB962C8B-B14F-4D97-AF65-F5344CB8AC3E}">
        <p14:creationId xmlns:p14="http://schemas.microsoft.com/office/powerpoint/2010/main" val="1459196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5822C-4DFA-223E-AD32-EEE02ED9299E}"/>
              </a:ext>
            </a:extLst>
          </p:cNvPr>
          <p:cNvSpPr>
            <a:spLocks noGrp="1"/>
          </p:cNvSpPr>
          <p:nvPr>
            <p:ph type="title"/>
          </p:nvPr>
        </p:nvSpPr>
        <p:spPr/>
        <p:txBody>
          <a:bodyPr/>
          <a:lstStyle/>
          <a:p>
            <a:r>
              <a:rPr lang="cs-CZ" dirty="0"/>
              <a:t>Místní poplatky</a:t>
            </a:r>
          </a:p>
        </p:txBody>
      </p:sp>
      <p:sp>
        <p:nvSpPr>
          <p:cNvPr id="3" name="Zástupný obsah 2">
            <a:extLst>
              <a:ext uri="{FF2B5EF4-FFF2-40B4-BE49-F238E27FC236}">
                <a16:creationId xmlns:a16="http://schemas.microsoft.com/office/drawing/2014/main" id="{FEC55A0D-C0DF-0F2C-2147-8FA37DC65A51}"/>
              </a:ext>
            </a:extLst>
          </p:cNvPr>
          <p:cNvSpPr>
            <a:spLocks noGrp="1"/>
          </p:cNvSpPr>
          <p:nvPr>
            <p:ph idx="1"/>
          </p:nvPr>
        </p:nvSpPr>
        <p:spPr/>
        <p:txBody>
          <a:bodyPr/>
          <a:lstStyle/>
          <a:p>
            <a:r>
              <a:rPr lang="cs-CZ" i="1" dirty="0"/>
              <a:t>„Kolik platí penzion XY za odpad“</a:t>
            </a:r>
          </a:p>
          <a:p>
            <a:r>
              <a:rPr lang="cs-CZ" i="1" dirty="0"/>
              <a:t>„Platí pan Novák poplatek z pobytu za ubytovávání přes Airbnb, které provozuje?“</a:t>
            </a:r>
          </a:p>
          <a:p>
            <a:endParaRPr lang="cs-CZ" i="1" dirty="0"/>
          </a:p>
          <a:p>
            <a:r>
              <a:rPr lang="cs-CZ" i="1" dirty="0"/>
              <a:t>„Kolik dluží p. XY na místních poplatcích“</a:t>
            </a:r>
          </a:p>
          <a:p>
            <a:r>
              <a:rPr lang="cs-CZ" i="1" dirty="0"/>
              <a:t>„Kteří občané dluží obci na místních poplatcích“</a:t>
            </a:r>
          </a:p>
          <a:p>
            <a:endParaRPr lang="cs-CZ" dirty="0"/>
          </a:p>
          <a:p>
            <a:r>
              <a:rPr lang="cs-CZ" dirty="0"/>
              <a:t>NEPOSKYTUEJEME   - § 10 ochrana důvěrnosti majetkových poměrů</a:t>
            </a:r>
          </a:p>
          <a:p>
            <a:r>
              <a:rPr lang="cs-CZ" dirty="0"/>
              <a:t>(ale mnoho obcí to poskytne….)</a:t>
            </a:r>
          </a:p>
        </p:txBody>
      </p:sp>
    </p:spTree>
    <p:extLst>
      <p:ext uri="{BB962C8B-B14F-4D97-AF65-F5344CB8AC3E}">
        <p14:creationId xmlns:p14="http://schemas.microsoft.com/office/powerpoint/2010/main" val="3673902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1DB45B-2F2B-B7BC-1982-4CCFEECD5420}"/>
              </a:ext>
            </a:extLst>
          </p:cNvPr>
          <p:cNvSpPr>
            <a:spLocks noGrp="1"/>
          </p:cNvSpPr>
          <p:nvPr>
            <p:ph type="title"/>
          </p:nvPr>
        </p:nvSpPr>
        <p:spPr/>
        <p:txBody>
          <a:bodyPr>
            <a:normAutofit fontScale="90000"/>
          </a:bodyPr>
          <a:lstStyle/>
          <a:p>
            <a:r>
              <a:rPr lang="cs-CZ" dirty="0"/>
              <a:t>§ 10 Ochrana důvěrnosti majetkových poměrů</a:t>
            </a:r>
            <a:br>
              <a:rPr lang="cs-CZ" dirty="0"/>
            </a:br>
            <a:endParaRPr lang="cs-CZ" dirty="0"/>
          </a:p>
        </p:txBody>
      </p:sp>
      <p:sp>
        <p:nvSpPr>
          <p:cNvPr id="3" name="Zástupný obsah 2">
            <a:extLst>
              <a:ext uri="{FF2B5EF4-FFF2-40B4-BE49-F238E27FC236}">
                <a16:creationId xmlns:a16="http://schemas.microsoft.com/office/drawing/2014/main" id="{4666DBF8-9AA9-6839-1CDE-3AD7E39D2998}"/>
              </a:ext>
            </a:extLst>
          </p:cNvPr>
          <p:cNvSpPr>
            <a:spLocks noGrp="1"/>
          </p:cNvSpPr>
          <p:nvPr>
            <p:ph idx="1"/>
          </p:nvPr>
        </p:nvSpPr>
        <p:spPr/>
        <p:txBody>
          <a:bodyPr/>
          <a:lstStyle/>
          <a:p>
            <a:pPr algn="just"/>
            <a:r>
              <a:rPr lang="cs-CZ" b="1" i="1" dirty="0"/>
              <a:t>Informace o majetkových poměrech osoby</a:t>
            </a:r>
            <a:r>
              <a:rPr lang="cs-CZ" i="1" dirty="0"/>
              <a:t>, </a:t>
            </a:r>
            <a:r>
              <a:rPr lang="cs-CZ" b="1" i="1" dirty="0"/>
              <a:t>která není povinným subjektem</a:t>
            </a:r>
            <a:r>
              <a:rPr lang="cs-CZ" i="1" dirty="0"/>
              <a:t>, </a:t>
            </a:r>
            <a:r>
              <a:rPr lang="cs-CZ" b="1" i="1" dirty="0"/>
              <a:t>získané na základě zákonů </a:t>
            </a:r>
            <a:r>
              <a:rPr lang="cs-CZ" i="1" dirty="0"/>
              <a:t>o daních, </a:t>
            </a:r>
            <a:r>
              <a:rPr lang="cs-CZ" b="1" i="1" dirty="0"/>
              <a:t>poplatcích</a:t>
            </a:r>
            <a:r>
              <a:rPr lang="cs-CZ" i="1" dirty="0"/>
              <a:t>, penzijním nebo zdravotním pojištění anebo sociálním zabezpečení </a:t>
            </a:r>
            <a:r>
              <a:rPr lang="cs-CZ" b="1" i="1" dirty="0"/>
              <a:t>povinný subjekt podle tohoto zákona neposkytne.</a:t>
            </a:r>
          </a:p>
          <a:p>
            <a:pPr algn="just"/>
            <a:endParaRPr lang="cs-CZ" b="1" i="1" dirty="0"/>
          </a:p>
          <a:p>
            <a:pPr algn="just"/>
            <a:r>
              <a:rPr lang="cs-CZ" dirty="0"/>
              <a:t>majetkové poměry jsou + i -, </a:t>
            </a:r>
          </a:p>
          <a:p>
            <a:pPr algn="just"/>
            <a:r>
              <a:rPr lang="cs-CZ" dirty="0"/>
              <a:t>zaplacené i nezaplacené </a:t>
            </a:r>
          </a:p>
        </p:txBody>
      </p:sp>
    </p:spTree>
    <p:extLst>
      <p:ext uri="{BB962C8B-B14F-4D97-AF65-F5344CB8AC3E}">
        <p14:creationId xmlns:p14="http://schemas.microsoft.com/office/powerpoint/2010/main" val="633517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A50B52-AA0D-19C6-5B3A-D47ACD1C14DF}"/>
              </a:ext>
            </a:extLst>
          </p:cNvPr>
          <p:cNvSpPr>
            <a:spLocks noGrp="1"/>
          </p:cNvSpPr>
          <p:nvPr>
            <p:ph type="title"/>
          </p:nvPr>
        </p:nvSpPr>
        <p:spPr/>
        <p:txBody>
          <a:bodyPr>
            <a:normAutofit/>
          </a:bodyPr>
          <a:lstStyle/>
          <a:p>
            <a:r>
              <a:rPr lang="cs-CZ" dirty="0"/>
              <a:t>Odmítání vnitřních předpisů</a:t>
            </a:r>
          </a:p>
        </p:txBody>
      </p:sp>
      <p:sp>
        <p:nvSpPr>
          <p:cNvPr id="3" name="Zástupný obsah 2">
            <a:extLst>
              <a:ext uri="{FF2B5EF4-FFF2-40B4-BE49-F238E27FC236}">
                <a16:creationId xmlns:a16="http://schemas.microsoft.com/office/drawing/2014/main" id="{2530E9EB-43AA-50DD-D723-7ECBBEAD3903}"/>
              </a:ext>
            </a:extLst>
          </p:cNvPr>
          <p:cNvSpPr>
            <a:spLocks noGrp="1"/>
          </p:cNvSpPr>
          <p:nvPr>
            <p:ph idx="1"/>
          </p:nvPr>
        </p:nvSpPr>
        <p:spPr/>
        <p:txBody>
          <a:bodyPr/>
          <a:lstStyle/>
          <a:p>
            <a:r>
              <a:rPr lang="cs-CZ" dirty="0"/>
              <a:t>§ 11</a:t>
            </a:r>
          </a:p>
          <a:p>
            <a:r>
              <a:rPr lang="cs-CZ" dirty="0"/>
              <a:t>Další omezení práva na informace</a:t>
            </a:r>
          </a:p>
          <a:p>
            <a:r>
              <a:rPr lang="cs-CZ" dirty="0"/>
              <a:t>(1) Povinný subjekt může omezit poskytnutí informace, pokud:</a:t>
            </a:r>
          </a:p>
          <a:p>
            <a:r>
              <a:rPr lang="cs-CZ" dirty="0"/>
              <a:t>a) se vztahuje výlučně k vnitřním pokynům a personálním předpisům povinného subjektu,</a:t>
            </a:r>
          </a:p>
        </p:txBody>
      </p:sp>
    </p:spTree>
    <p:extLst>
      <p:ext uri="{BB962C8B-B14F-4D97-AF65-F5344CB8AC3E}">
        <p14:creationId xmlns:p14="http://schemas.microsoft.com/office/powerpoint/2010/main" val="424461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4785" y="609480"/>
            <a:ext cx="8798815" cy="1320480"/>
          </a:xfrm>
        </p:spPr>
        <p:txBody>
          <a:bodyPr/>
          <a:lstStyle/>
          <a:p>
            <a:r>
              <a:rPr lang="cs-CZ" dirty="0"/>
              <a:t>Nové Služby pro města a obce</a:t>
            </a:r>
          </a:p>
        </p:txBody>
      </p:sp>
      <p:sp>
        <p:nvSpPr>
          <p:cNvPr id="3" name="Zástupný symbol pro obsah 2"/>
          <p:cNvSpPr>
            <a:spLocks noGrp="1"/>
          </p:cNvSpPr>
          <p:nvPr>
            <p:ph idx="1"/>
          </p:nvPr>
        </p:nvSpPr>
        <p:spPr>
          <a:xfrm>
            <a:off x="677333" y="1564395"/>
            <a:ext cx="6159481" cy="4684005"/>
          </a:xfrm>
        </p:spPr>
        <p:txBody>
          <a:bodyPr>
            <a:normAutofit fontScale="92500"/>
          </a:bodyPr>
          <a:lstStyle/>
          <a:p>
            <a:r>
              <a:rPr lang="cs-CZ" sz="3600" dirty="0">
                <a:solidFill>
                  <a:schemeClr val="accent1">
                    <a:lumMod val="75000"/>
                  </a:schemeClr>
                </a:solidFill>
                <a:latin typeface="Trebuchet MS" panose="020B0603020202020204" pitchFamily="34" charset="0"/>
              </a:rPr>
              <a:t>E-Úřad </a:t>
            </a:r>
          </a:p>
          <a:p>
            <a:r>
              <a:rPr lang="cs-CZ" sz="2000" dirty="0">
                <a:solidFill>
                  <a:schemeClr val="accent1">
                    <a:lumMod val="75000"/>
                  </a:schemeClr>
                </a:solidFill>
                <a:latin typeface="Trebuchet MS" panose="020B0603020202020204" pitchFamily="34" charset="0"/>
              </a:rPr>
              <a:t>Online aplikace na všechny varianty dokumentů při poskytování informací, platforma s informacemi, poradenstvím.</a:t>
            </a:r>
          </a:p>
          <a:p>
            <a:endParaRPr lang="cs-CZ" sz="2000" dirty="0">
              <a:solidFill>
                <a:schemeClr val="accent1">
                  <a:lumMod val="75000"/>
                </a:schemeClr>
              </a:solidFill>
              <a:latin typeface="Trebuchet MS" panose="020B0603020202020204" pitchFamily="34" charset="0"/>
            </a:endParaRPr>
          </a:p>
          <a:p>
            <a:r>
              <a:rPr lang="cs-CZ" sz="2000" dirty="0">
                <a:solidFill>
                  <a:schemeClr val="accent1">
                    <a:lumMod val="75000"/>
                  </a:schemeClr>
                </a:solidFill>
                <a:latin typeface="Trebuchet MS" panose="020B0603020202020204" pitchFamily="34" charset="0"/>
              </a:rPr>
              <a:t>Výpočty lhůt – vyvěšování záměrů, zák. č. 106/1999</a:t>
            </a:r>
          </a:p>
          <a:p>
            <a:endParaRPr lang="cs-CZ" sz="2000" dirty="0">
              <a:solidFill>
                <a:schemeClr val="accent1">
                  <a:lumMod val="75000"/>
                </a:schemeClr>
              </a:solidFill>
              <a:latin typeface="Trebuchet MS" panose="020B0603020202020204" pitchFamily="34" charset="0"/>
            </a:endParaRPr>
          </a:p>
          <a:p>
            <a:r>
              <a:rPr lang="cs-CZ" sz="2000" dirty="0">
                <a:solidFill>
                  <a:schemeClr val="accent1">
                    <a:lumMod val="75000"/>
                  </a:schemeClr>
                </a:solidFill>
                <a:latin typeface="Trebuchet MS" panose="020B0603020202020204" pitchFamily="34" charset="0"/>
              </a:rPr>
              <a:t>Tabulka kompetencí – co rada a co zastupitelstvo, nutnost záměru atd.</a:t>
            </a:r>
          </a:p>
          <a:p>
            <a:endParaRPr lang="cs-CZ" sz="2000" dirty="0">
              <a:solidFill>
                <a:schemeClr val="accent1">
                  <a:lumMod val="75000"/>
                </a:schemeClr>
              </a:solidFill>
              <a:latin typeface="Trebuchet MS" panose="020B0603020202020204" pitchFamily="34" charset="0"/>
            </a:endParaRPr>
          </a:p>
          <a:p>
            <a:r>
              <a:rPr lang="cs-CZ" sz="2000" dirty="0">
                <a:solidFill>
                  <a:schemeClr val="accent1">
                    <a:lumMod val="75000"/>
                  </a:schemeClr>
                </a:solidFill>
                <a:latin typeface="Trebuchet MS" panose="020B0603020202020204" pitchFamily="34" charset="0"/>
              </a:rPr>
              <a:t>Poradenské služby (přes 20 let)</a:t>
            </a:r>
            <a:br>
              <a:rPr lang="cs-CZ" sz="2000" dirty="0">
                <a:solidFill>
                  <a:schemeClr val="accent1">
                    <a:lumMod val="75000"/>
                  </a:schemeClr>
                </a:solidFill>
                <a:latin typeface="Trebuchet MS" panose="020B0603020202020204" pitchFamily="34" charset="0"/>
              </a:rPr>
            </a:br>
            <a:r>
              <a:rPr lang="cs-CZ" sz="2000" dirty="0">
                <a:solidFill>
                  <a:schemeClr val="accent1">
                    <a:lumMod val="75000"/>
                  </a:schemeClr>
                </a:solidFill>
                <a:latin typeface="Trebuchet MS" panose="020B0603020202020204" pitchFamily="34" charset="0"/>
              </a:rPr>
              <a:t>GDPR, </a:t>
            </a:r>
            <a:r>
              <a:rPr lang="cs-CZ" sz="2000" dirty="0" err="1">
                <a:solidFill>
                  <a:schemeClr val="accent1">
                    <a:lumMod val="75000"/>
                  </a:schemeClr>
                </a:solidFill>
                <a:latin typeface="Trebuchet MS" panose="020B0603020202020204" pitchFamily="34" charset="0"/>
              </a:rPr>
              <a:t>whistleblowing</a:t>
            </a:r>
            <a:r>
              <a:rPr lang="cs-CZ" sz="2000" dirty="0">
                <a:solidFill>
                  <a:schemeClr val="accent1">
                    <a:lumMod val="75000"/>
                  </a:schemeClr>
                </a:solidFill>
                <a:latin typeface="Trebuchet MS" panose="020B0603020202020204" pitchFamily="34" charset="0"/>
              </a:rPr>
              <a:t> </a:t>
            </a:r>
          </a:p>
        </p:txBody>
      </p:sp>
      <p:sp>
        <p:nvSpPr>
          <p:cNvPr id="4" name="Zástupný symbol pro zápatí 3"/>
          <p:cNvSpPr>
            <a:spLocks noGrp="1"/>
          </p:cNvSpPr>
          <p:nvPr>
            <p:ph type="ftr" sz="quarter" idx="11"/>
          </p:nvPr>
        </p:nvSpPr>
        <p:spPr/>
        <p:txBody>
          <a:bodyPr/>
          <a:lstStyle/>
          <a:p>
            <a:endParaRPr lang="en-US" dirty="0"/>
          </a:p>
        </p:txBody>
      </p:sp>
      <p:pic>
        <p:nvPicPr>
          <p:cNvPr id="6" name="Obrázek 5">
            <a:extLst>
              <a:ext uri="{FF2B5EF4-FFF2-40B4-BE49-F238E27FC236}">
                <a16:creationId xmlns:a16="http://schemas.microsoft.com/office/drawing/2014/main" id="{5FBBD8D5-C177-2B07-CD1B-3FFEBD3A5B74}"/>
              </a:ext>
            </a:extLst>
          </p:cNvPr>
          <p:cNvPicPr>
            <a:picLocks noChangeAspect="1"/>
          </p:cNvPicPr>
          <p:nvPr/>
        </p:nvPicPr>
        <p:blipFill rotWithShape="1">
          <a:blip r:embed="rId2"/>
          <a:srcRect r="5630"/>
          <a:stretch/>
        </p:blipFill>
        <p:spPr>
          <a:xfrm>
            <a:off x="6836814" y="0"/>
            <a:ext cx="5355186" cy="4469176"/>
          </a:xfrm>
          <a:prstGeom prst="rect">
            <a:avLst/>
          </a:prstGeom>
        </p:spPr>
      </p:pic>
    </p:spTree>
    <p:extLst>
      <p:ext uri="{BB962C8B-B14F-4D97-AF65-F5344CB8AC3E}">
        <p14:creationId xmlns:p14="http://schemas.microsoft.com/office/powerpoint/2010/main" val="791256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A51C54-E1CD-2B39-B781-CCA7F2CC3479}"/>
              </a:ext>
            </a:extLst>
          </p:cNvPr>
          <p:cNvSpPr>
            <a:spLocks noGrp="1"/>
          </p:cNvSpPr>
          <p:nvPr>
            <p:ph type="title"/>
          </p:nvPr>
        </p:nvSpPr>
        <p:spPr/>
        <p:txBody>
          <a:bodyPr>
            <a:normAutofit fontScale="90000"/>
          </a:bodyPr>
          <a:lstStyle/>
          <a:p>
            <a:r>
              <a:rPr lang="cs-CZ" dirty="0"/>
              <a:t>informací z probíhajících správních nebo soudních řízení</a:t>
            </a:r>
            <a:br>
              <a:rPr lang="cs-CZ" dirty="0"/>
            </a:br>
            <a:endParaRPr lang="cs-CZ" dirty="0"/>
          </a:p>
        </p:txBody>
      </p:sp>
      <p:sp>
        <p:nvSpPr>
          <p:cNvPr id="3" name="Zástupný obsah 2">
            <a:extLst>
              <a:ext uri="{FF2B5EF4-FFF2-40B4-BE49-F238E27FC236}">
                <a16:creationId xmlns:a16="http://schemas.microsoft.com/office/drawing/2014/main" id="{1610F2D9-B37B-2C22-160A-6F8450F6D23C}"/>
              </a:ext>
            </a:extLst>
          </p:cNvPr>
          <p:cNvSpPr>
            <a:spLocks noGrp="1"/>
          </p:cNvSpPr>
          <p:nvPr>
            <p:ph idx="1"/>
          </p:nvPr>
        </p:nvSpPr>
        <p:spPr/>
        <p:txBody>
          <a:bodyPr/>
          <a:lstStyle/>
          <a:p>
            <a:r>
              <a:rPr lang="cs-CZ" dirty="0"/>
              <a:t>§ 11 odst. 1 písm. g) </a:t>
            </a:r>
          </a:p>
          <a:p>
            <a:r>
              <a:rPr lang="cs-CZ" dirty="0"/>
              <a:t>Povinný subjekt může omezit poskytnutí informace, pokud:…</a:t>
            </a:r>
          </a:p>
          <a:p>
            <a:r>
              <a:rPr lang="cs-CZ" dirty="0"/>
              <a:t>g) </a:t>
            </a:r>
            <a:r>
              <a:rPr lang="cs-CZ" b="1" dirty="0"/>
              <a:t>byla vytvořena nebo získána v přímé souvislosti se soudním</a:t>
            </a:r>
            <a:r>
              <a:rPr lang="cs-CZ" dirty="0"/>
              <a:t>, rozhodčím, </a:t>
            </a:r>
            <a:r>
              <a:rPr lang="cs-CZ" b="1" dirty="0"/>
              <a:t>správním</a:t>
            </a:r>
            <a:r>
              <a:rPr lang="cs-CZ" dirty="0"/>
              <a:t> </a:t>
            </a:r>
            <a:r>
              <a:rPr lang="cs-CZ" b="1" dirty="0"/>
              <a:t>nebo obdobným řízením</a:t>
            </a:r>
            <a:r>
              <a:rPr lang="cs-CZ" dirty="0"/>
              <a:t>, a to i před jeho zahájením, a její poskytnutí může ohrozit rovnost účastníků tohoto řízení.</a:t>
            </a:r>
          </a:p>
          <a:p>
            <a:endParaRPr lang="cs-CZ" dirty="0"/>
          </a:p>
          <a:p>
            <a:r>
              <a:rPr lang="cs-CZ" dirty="0"/>
              <a:t>Odmítali jsme informace o soudním sporu města </a:t>
            </a:r>
          </a:p>
        </p:txBody>
      </p:sp>
    </p:spTree>
    <p:extLst>
      <p:ext uri="{BB962C8B-B14F-4D97-AF65-F5344CB8AC3E}">
        <p14:creationId xmlns:p14="http://schemas.microsoft.com/office/powerpoint/2010/main" val="3226169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478917-695E-D127-C8D4-D806637EB45F}"/>
              </a:ext>
            </a:extLst>
          </p:cNvPr>
          <p:cNvSpPr>
            <a:spLocks noGrp="1"/>
          </p:cNvSpPr>
          <p:nvPr>
            <p:ph type="title"/>
          </p:nvPr>
        </p:nvSpPr>
        <p:spPr/>
        <p:txBody>
          <a:bodyPr/>
          <a:lstStyle/>
          <a:p>
            <a:r>
              <a:rPr lang="cs-CZ" dirty="0"/>
              <a:t>Obchodní tajemství </a:t>
            </a:r>
          </a:p>
        </p:txBody>
      </p:sp>
      <p:sp>
        <p:nvSpPr>
          <p:cNvPr id="3" name="Zástupný obsah 2">
            <a:extLst>
              <a:ext uri="{FF2B5EF4-FFF2-40B4-BE49-F238E27FC236}">
                <a16:creationId xmlns:a16="http://schemas.microsoft.com/office/drawing/2014/main" id="{0D4847AA-0720-9BA8-9A0B-1432BF1784AD}"/>
              </a:ext>
            </a:extLst>
          </p:cNvPr>
          <p:cNvSpPr>
            <a:spLocks noGrp="1"/>
          </p:cNvSpPr>
          <p:nvPr>
            <p:ph idx="1"/>
          </p:nvPr>
        </p:nvSpPr>
        <p:spPr/>
        <p:txBody>
          <a:bodyPr/>
          <a:lstStyle/>
          <a:p>
            <a:r>
              <a:rPr lang="cs-CZ" dirty="0"/>
              <a:t>§ 9 Ochrana obchodního tajemství</a:t>
            </a:r>
          </a:p>
          <a:p>
            <a:r>
              <a:rPr lang="cs-CZ" dirty="0"/>
              <a:t>(1) Pokud je požadovaná informace obchodním tajemstvím, povinný subjekt ji neposkytne.</a:t>
            </a:r>
          </a:p>
          <a:p>
            <a:r>
              <a:rPr lang="cs-CZ" dirty="0"/>
              <a:t>(2) Při poskytování informace, která se týká používání veřejných prostředků, se nepovažuje poskytnutí informace o rozsahu a příjemci těchto prostředků za porušení obchodního tajemství.</a:t>
            </a:r>
          </a:p>
        </p:txBody>
      </p:sp>
    </p:spTree>
    <p:extLst>
      <p:ext uri="{BB962C8B-B14F-4D97-AF65-F5344CB8AC3E}">
        <p14:creationId xmlns:p14="http://schemas.microsoft.com/office/powerpoint/2010/main" val="2287622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D691F1-F0F2-63B9-2C6D-C4581759A7D0}"/>
              </a:ext>
            </a:extLst>
          </p:cNvPr>
          <p:cNvSpPr>
            <a:spLocks noGrp="1"/>
          </p:cNvSpPr>
          <p:nvPr>
            <p:ph type="title"/>
          </p:nvPr>
        </p:nvSpPr>
        <p:spPr/>
        <p:txBody>
          <a:bodyPr/>
          <a:lstStyle/>
          <a:p>
            <a:r>
              <a:rPr lang="cs-CZ" dirty="0"/>
              <a:t>Autorská práva</a:t>
            </a:r>
          </a:p>
        </p:txBody>
      </p:sp>
      <p:sp>
        <p:nvSpPr>
          <p:cNvPr id="3" name="Zástupný obsah 2">
            <a:extLst>
              <a:ext uri="{FF2B5EF4-FFF2-40B4-BE49-F238E27FC236}">
                <a16:creationId xmlns:a16="http://schemas.microsoft.com/office/drawing/2014/main" id="{D2DDB0CE-AEBD-536A-82D3-5C3B36C96A09}"/>
              </a:ext>
            </a:extLst>
          </p:cNvPr>
          <p:cNvSpPr>
            <a:spLocks noGrp="1"/>
          </p:cNvSpPr>
          <p:nvPr>
            <p:ph idx="1"/>
          </p:nvPr>
        </p:nvSpPr>
        <p:spPr/>
        <p:txBody>
          <a:bodyPr/>
          <a:lstStyle/>
          <a:p>
            <a:r>
              <a:rPr lang="cs-CZ" dirty="0"/>
              <a:t>§ 11 odst. 2</a:t>
            </a:r>
          </a:p>
          <a:p>
            <a:r>
              <a:rPr lang="cs-CZ" dirty="0"/>
              <a:t>Povinný subjekt informaci neposkytne, pokud:</a:t>
            </a:r>
          </a:p>
          <a:p>
            <a:r>
              <a:rPr lang="cs-CZ" dirty="0"/>
              <a:t>… c) by tím byla porušena ochrana práv třetích osob k předmětu práva autorského nebo práv souvisejících s právem autorským (dále jen „právo autorské“</a:t>
            </a:r>
          </a:p>
        </p:txBody>
      </p:sp>
    </p:spTree>
    <p:extLst>
      <p:ext uri="{BB962C8B-B14F-4D97-AF65-F5344CB8AC3E}">
        <p14:creationId xmlns:p14="http://schemas.microsoft.com/office/powerpoint/2010/main" val="1795135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5973D5-7DA6-899E-79FB-AB16078DC1EE}"/>
              </a:ext>
            </a:extLst>
          </p:cNvPr>
          <p:cNvSpPr>
            <a:spLocks noGrp="1"/>
          </p:cNvSpPr>
          <p:nvPr>
            <p:ph type="title"/>
          </p:nvPr>
        </p:nvSpPr>
        <p:spPr>
          <a:xfrm>
            <a:off x="677334" y="609600"/>
            <a:ext cx="5854632" cy="1320800"/>
          </a:xfrm>
        </p:spPr>
        <p:txBody>
          <a:bodyPr>
            <a:normAutofit fontScale="90000"/>
          </a:bodyPr>
          <a:lstStyle/>
          <a:p>
            <a:r>
              <a:rPr lang="cs-CZ" dirty="0"/>
              <a:t>Odmítání žádostí o informace, které má které má obec od třetích osob, informací z kontrolní činnosti úřadu</a:t>
            </a:r>
            <a:br>
              <a:rPr lang="cs-CZ" dirty="0"/>
            </a:br>
            <a:br>
              <a:rPr lang="cs-CZ" dirty="0"/>
            </a:br>
            <a:r>
              <a:rPr lang="cs-CZ" sz="2000" dirty="0"/>
              <a:t>§ 11 odst. 2</a:t>
            </a:r>
            <a:br>
              <a:rPr lang="cs-CZ" sz="2000" dirty="0"/>
            </a:br>
            <a:r>
              <a:rPr lang="cs-CZ" sz="2000" dirty="0"/>
              <a:t>(2) Povinný subjekt informaci neposkytne, pokud:</a:t>
            </a:r>
            <a:br>
              <a:rPr lang="cs-CZ" sz="2000" dirty="0"/>
            </a:br>
            <a:br>
              <a:rPr lang="cs-CZ" sz="2000" dirty="0"/>
            </a:br>
            <a:r>
              <a:rPr lang="cs-CZ" sz="2000" dirty="0"/>
              <a:t>a) jde o informaci vzniklou bez použití veřejných prostředků, která byla předána osobou, jíž takovouto povinnost zákon neukládá, pokud nesdělila, že s poskytnutím informace souhlasí,</a:t>
            </a:r>
          </a:p>
        </p:txBody>
      </p:sp>
      <p:pic>
        <p:nvPicPr>
          <p:cNvPr id="5" name="Zástupný obsah 4">
            <a:extLst>
              <a:ext uri="{FF2B5EF4-FFF2-40B4-BE49-F238E27FC236}">
                <a16:creationId xmlns:a16="http://schemas.microsoft.com/office/drawing/2014/main" id="{D6E0C749-EA90-5D72-C969-EB08D49F64D1}"/>
              </a:ext>
            </a:extLst>
          </p:cNvPr>
          <p:cNvPicPr>
            <a:picLocks noGrp="1" noChangeAspect="1"/>
          </p:cNvPicPr>
          <p:nvPr>
            <p:ph idx="1"/>
          </p:nvPr>
        </p:nvPicPr>
        <p:blipFill>
          <a:blip r:embed="rId2"/>
          <a:stretch>
            <a:fillRect/>
          </a:stretch>
        </p:blipFill>
        <p:spPr>
          <a:xfrm>
            <a:off x="6689282" y="764655"/>
            <a:ext cx="5581376" cy="6028252"/>
          </a:xfrm>
        </p:spPr>
      </p:pic>
    </p:spTree>
    <p:extLst>
      <p:ext uri="{BB962C8B-B14F-4D97-AF65-F5344CB8AC3E}">
        <p14:creationId xmlns:p14="http://schemas.microsoft.com/office/powerpoint/2010/main" val="3546009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2A544-DEF7-D133-3BDE-659FB1CA69B0}"/>
              </a:ext>
            </a:extLst>
          </p:cNvPr>
          <p:cNvSpPr>
            <a:spLocks noGrp="1"/>
          </p:cNvSpPr>
          <p:nvPr>
            <p:ph type="title"/>
          </p:nvPr>
        </p:nvSpPr>
        <p:spPr/>
        <p:txBody>
          <a:bodyPr/>
          <a:lstStyle/>
          <a:p>
            <a:r>
              <a:rPr lang="cs-CZ" dirty="0"/>
              <a:t>§ 11</a:t>
            </a:r>
            <a:br>
              <a:rPr lang="cs-CZ" dirty="0"/>
            </a:br>
            <a:endParaRPr lang="cs-CZ" dirty="0"/>
          </a:p>
        </p:txBody>
      </p:sp>
      <p:sp>
        <p:nvSpPr>
          <p:cNvPr id="3" name="Zástupný obsah 2">
            <a:extLst>
              <a:ext uri="{FF2B5EF4-FFF2-40B4-BE49-F238E27FC236}">
                <a16:creationId xmlns:a16="http://schemas.microsoft.com/office/drawing/2014/main" id="{51FD99C3-5097-1BCF-02C4-ECFEF09C68CD}"/>
              </a:ext>
            </a:extLst>
          </p:cNvPr>
          <p:cNvSpPr>
            <a:spLocks noGrp="1"/>
          </p:cNvSpPr>
          <p:nvPr>
            <p:ph idx="1"/>
          </p:nvPr>
        </p:nvSpPr>
        <p:spPr>
          <a:xfrm>
            <a:off x="677334" y="1406013"/>
            <a:ext cx="8596668" cy="4635349"/>
          </a:xfrm>
        </p:spPr>
        <p:txBody>
          <a:bodyPr/>
          <a:lstStyle/>
          <a:p>
            <a:r>
              <a:rPr lang="cs-CZ" dirty="0"/>
              <a:t>(2) Povinný subjekt informaci neposkytne, pokud:</a:t>
            </a:r>
          </a:p>
          <a:p>
            <a:endParaRPr lang="cs-CZ" dirty="0"/>
          </a:p>
          <a:p>
            <a:pPr algn="just"/>
            <a:r>
              <a:rPr lang="cs-CZ" dirty="0"/>
              <a:t>a) jde o informaci vzniklou bez použití veřejných prostředků, která byla předána osobou, </a:t>
            </a:r>
            <a:r>
              <a:rPr lang="cs-CZ" b="1" dirty="0"/>
              <a:t>jíž takovouto povinnost zákon neukládá</a:t>
            </a:r>
            <a:r>
              <a:rPr lang="cs-CZ" dirty="0"/>
              <a:t>, pokud nesdělila, že s poskytnutím informace souhlasí,</a:t>
            </a:r>
          </a:p>
        </p:txBody>
      </p:sp>
    </p:spTree>
    <p:extLst>
      <p:ext uri="{BB962C8B-B14F-4D97-AF65-F5344CB8AC3E}">
        <p14:creationId xmlns:p14="http://schemas.microsoft.com/office/powerpoint/2010/main" val="943024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C2216D-D708-3D10-7F11-7D66E71D6A8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92CE277-15A5-152D-7862-A62E38F37B8A}"/>
              </a:ext>
            </a:extLst>
          </p:cNvPr>
          <p:cNvSpPr>
            <a:spLocks noGrp="1"/>
          </p:cNvSpPr>
          <p:nvPr>
            <p:ph idx="1"/>
          </p:nvPr>
        </p:nvSpPr>
        <p:spPr>
          <a:xfrm>
            <a:off x="677333" y="540775"/>
            <a:ext cx="9744861" cy="5500588"/>
          </a:xfrm>
        </p:spPr>
        <p:txBody>
          <a:bodyPr>
            <a:normAutofit lnSpcReduction="10000"/>
          </a:bodyPr>
          <a:lstStyle/>
          <a:p>
            <a:r>
              <a:rPr lang="cs-CZ" dirty="0"/>
              <a:t>Z  judikatury vyplývá, že použitý pojem „zákon neukládá“ nelze vykládat tak, že se jedná výlučně o informační zákon, ale jakýkoliv zákon. (rozsudek Krajského soudu v Ústí nad Labem ze dne 25. dubna 2012, čj. 15 Ca 89/2009)</a:t>
            </a:r>
          </a:p>
          <a:p>
            <a:endParaRPr lang="cs-CZ" dirty="0"/>
          </a:p>
          <a:p>
            <a:r>
              <a:rPr lang="cs-CZ" dirty="0"/>
              <a:t>Nejvyšší správní soud se ohledně této podmínky přiklonil k výkladu, „který chápe „povinnost uloženou zákonem“ dle § 11 odst. 2 písm. a) [informačního zákona] jako povinnost předat informace povinnému subjektu dle zvláštního zákona“ (rozsudek Nejvyššího správního soudu ze dne 26. 4. 2007, čj. 6 As 15/2006-113, č. 1271/2007 Sb. NSS)</a:t>
            </a:r>
          </a:p>
          <a:p>
            <a:r>
              <a:rPr lang="cs-CZ" dirty="0"/>
              <a:t>Podáním nabídky reagující na záměr obce kraje pronajmout svůj nemovitý majetek neplní uchazeč výběrového řízení žádnou povinnost uloženou zákonem (rozsudek Nejvyššího správního soudu ze dne 14. 08. 2014, čj. 10 As 59/2014-41)</a:t>
            </a:r>
          </a:p>
          <a:p>
            <a:endParaRPr lang="cs-CZ" dirty="0"/>
          </a:p>
          <a:p>
            <a:r>
              <a:rPr lang="cs-CZ" dirty="0"/>
              <a:t>Naopak doložit doklady o financování projektu zákon ukládá, tj. poskytnou se. (rozsudek Nejvyššího správního soudu ze dne 21. června 2012, čj. 9 As 101/2011-108)</a:t>
            </a:r>
          </a:p>
          <a:p>
            <a:endParaRPr lang="cs-CZ" dirty="0"/>
          </a:p>
          <a:p>
            <a:r>
              <a:rPr lang="cs-CZ" dirty="0"/>
              <a:t>Toto je poměrně těžké posoudit a vyhodnotit (i pro kraj). Můžete tedy zkusit odmítnout a případně vám to kraj vrátí předělat.</a:t>
            </a:r>
          </a:p>
        </p:txBody>
      </p:sp>
    </p:spTree>
    <p:extLst>
      <p:ext uri="{BB962C8B-B14F-4D97-AF65-F5344CB8AC3E}">
        <p14:creationId xmlns:p14="http://schemas.microsoft.com/office/powerpoint/2010/main" val="1018820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BA8364-90F9-A46B-B8BD-0F1FFE326AF1}"/>
              </a:ext>
            </a:extLst>
          </p:cNvPr>
          <p:cNvSpPr>
            <a:spLocks noGrp="1"/>
          </p:cNvSpPr>
          <p:nvPr>
            <p:ph type="title"/>
          </p:nvPr>
        </p:nvSpPr>
        <p:spPr/>
        <p:txBody>
          <a:bodyPr/>
          <a:lstStyle/>
          <a:p>
            <a:r>
              <a:rPr lang="cs-CZ" dirty="0"/>
              <a:t>§ 11</a:t>
            </a:r>
          </a:p>
        </p:txBody>
      </p:sp>
      <p:sp>
        <p:nvSpPr>
          <p:cNvPr id="3" name="Zástupný obsah 2">
            <a:extLst>
              <a:ext uri="{FF2B5EF4-FFF2-40B4-BE49-F238E27FC236}">
                <a16:creationId xmlns:a16="http://schemas.microsoft.com/office/drawing/2014/main" id="{863AE1E4-98CA-BDD7-8476-115E47D6D3A8}"/>
              </a:ext>
            </a:extLst>
          </p:cNvPr>
          <p:cNvSpPr>
            <a:spLocks noGrp="1"/>
          </p:cNvSpPr>
          <p:nvPr>
            <p:ph idx="1"/>
          </p:nvPr>
        </p:nvSpPr>
        <p:spPr>
          <a:xfrm>
            <a:off x="677334" y="1563329"/>
            <a:ext cx="8596668" cy="4478033"/>
          </a:xfrm>
        </p:spPr>
        <p:txBody>
          <a:bodyPr>
            <a:normAutofit fontScale="92500" lnSpcReduction="10000"/>
          </a:bodyPr>
          <a:lstStyle/>
          <a:p>
            <a:pPr algn="just"/>
            <a:r>
              <a:rPr lang="cs-CZ" b="1" i="1" dirty="0">
                <a:solidFill>
                  <a:srgbClr val="000000"/>
                </a:solidFill>
                <a:effectLst/>
                <a:highlight>
                  <a:srgbClr val="FFFFFF"/>
                </a:highlight>
                <a:latin typeface="Arial" panose="020B0604020202020204" pitchFamily="34" charset="0"/>
              </a:rPr>
              <a:t>(3)</a:t>
            </a:r>
            <a:r>
              <a:rPr lang="cs-CZ" b="0" i="1" dirty="0">
                <a:solidFill>
                  <a:srgbClr val="000000"/>
                </a:solidFill>
                <a:effectLst/>
                <a:highlight>
                  <a:srgbClr val="FFFFFF"/>
                </a:highlight>
                <a:latin typeface="Arial" panose="020B0604020202020204" pitchFamily="34" charset="0"/>
              </a:rPr>
              <a:t> Informace, které získal povinný subjekt od třetí osoby při plnění úkolů v rámci kontrolní, dozorové, dohledové nebo obdobné činnosti prováděné na základě zvláštního právního předpisu, podle kterého se na ně vztahuje povinnost mlčenlivosti anebo jiný postup chránící je před zveřejněním nebo zneužitím, se neposkytují. Povinný subjekt poskytne pouze ty informace, které při plnění těchto úkolů vznikly jeho činností.</a:t>
            </a:r>
          </a:p>
          <a:p>
            <a:endParaRPr lang="cs-CZ" dirty="0">
              <a:solidFill>
                <a:srgbClr val="000000"/>
              </a:solidFill>
              <a:highlight>
                <a:srgbClr val="FFFFFF"/>
              </a:highlight>
              <a:latin typeface="Arial" panose="020B0604020202020204" pitchFamily="34" charset="0"/>
            </a:endParaRPr>
          </a:p>
          <a:p>
            <a:endParaRPr lang="cs-CZ" dirty="0">
              <a:solidFill>
                <a:srgbClr val="000000"/>
              </a:solidFill>
              <a:highlight>
                <a:srgbClr val="FFFFFF"/>
              </a:highlight>
              <a:latin typeface="Arial" panose="020B0604020202020204" pitchFamily="34" charset="0"/>
            </a:endParaRPr>
          </a:p>
          <a:p>
            <a:endParaRPr lang="cs-CZ" dirty="0">
              <a:solidFill>
                <a:srgbClr val="000000"/>
              </a:solidFill>
              <a:highlight>
                <a:srgbClr val="FFFFFF"/>
              </a:highlight>
              <a:latin typeface="Arial" panose="020B0604020202020204" pitchFamily="34" charset="0"/>
            </a:endParaRPr>
          </a:p>
          <a:p>
            <a:pPr algn="just"/>
            <a:r>
              <a:rPr lang="cs-CZ" dirty="0"/>
              <a:t>povinné subjekty se při výkonu kontrolní činnosti seznamují s informacemi, které potřebují k realizaci svých kontrolních pravomocí.  Některé z těchto informací mohou být ale takového charakteru, že jich sice lze využít za účelem kontroly, jejich následné poskytnutí by však mohlo mít negativní dopady do sféry třetích osob. Publicita těchto informací není žádoucí. Zákon proto stanovuje, že se neposkytnou</a:t>
            </a:r>
          </a:p>
        </p:txBody>
      </p:sp>
    </p:spTree>
    <p:extLst>
      <p:ext uri="{BB962C8B-B14F-4D97-AF65-F5344CB8AC3E}">
        <p14:creationId xmlns:p14="http://schemas.microsoft.com/office/powerpoint/2010/main" val="1192364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0D8422-28F4-94DC-684D-47B75B6C21C5}"/>
              </a:ext>
            </a:extLst>
          </p:cNvPr>
          <p:cNvSpPr>
            <a:spLocks noGrp="1"/>
          </p:cNvSpPr>
          <p:nvPr>
            <p:ph type="title"/>
          </p:nvPr>
        </p:nvSpPr>
        <p:spPr/>
        <p:txBody>
          <a:bodyPr/>
          <a:lstStyle/>
          <a:p>
            <a:r>
              <a:rPr lang="cs-CZ" dirty="0"/>
              <a:t>Pokud informaci žadatel neupřesní</a:t>
            </a:r>
          </a:p>
        </p:txBody>
      </p:sp>
      <p:sp>
        <p:nvSpPr>
          <p:cNvPr id="3" name="Zástupný obsah 2">
            <a:extLst>
              <a:ext uri="{FF2B5EF4-FFF2-40B4-BE49-F238E27FC236}">
                <a16:creationId xmlns:a16="http://schemas.microsoft.com/office/drawing/2014/main" id="{78F05F79-3D78-4395-32C2-285D1396C3E2}"/>
              </a:ext>
            </a:extLst>
          </p:cNvPr>
          <p:cNvSpPr>
            <a:spLocks noGrp="1"/>
          </p:cNvSpPr>
          <p:nvPr>
            <p:ph idx="1"/>
          </p:nvPr>
        </p:nvSpPr>
        <p:spPr>
          <a:xfrm>
            <a:off x="677334" y="1828801"/>
            <a:ext cx="8596668" cy="4212562"/>
          </a:xfrm>
        </p:spPr>
        <p:txBody>
          <a:bodyPr>
            <a:normAutofit/>
          </a:bodyPr>
          <a:lstStyle/>
          <a:p>
            <a:pPr algn="just"/>
            <a:r>
              <a:rPr lang="cs-CZ" b="1" i="0" dirty="0">
                <a:solidFill>
                  <a:srgbClr val="000000"/>
                </a:solidFill>
                <a:effectLst/>
                <a:highlight>
                  <a:srgbClr val="FFFFFF"/>
                </a:highlight>
                <a:latin typeface="Arial" panose="020B0604020202020204" pitchFamily="34" charset="0"/>
              </a:rPr>
              <a:t>§ 14 odst. 5</a:t>
            </a:r>
            <a:r>
              <a:rPr lang="cs-CZ" b="0" i="0" dirty="0">
                <a:solidFill>
                  <a:srgbClr val="000000"/>
                </a:solidFill>
                <a:effectLst/>
                <a:highlight>
                  <a:srgbClr val="FFFFFF"/>
                </a:highlight>
                <a:latin typeface="Arial" panose="020B0604020202020204" pitchFamily="34" charset="0"/>
              </a:rPr>
              <a:t> Povinný subjekt posoudí žádost a:</a:t>
            </a:r>
          </a:p>
          <a:p>
            <a:pPr algn="just"/>
            <a:r>
              <a:rPr lang="cs-CZ" b="1" i="0" dirty="0">
                <a:solidFill>
                  <a:srgbClr val="000000"/>
                </a:solidFill>
                <a:effectLst/>
                <a:highlight>
                  <a:srgbClr val="FFFFFF"/>
                </a:highlight>
                <a:latin typeface="Arial" panose="020B0604020202020204" pitchFamily="34" charset="0"/>
              </a:rPr>
              <a:t>…</a:t>
            </a:r>
            <a:endParaRPr lang="cs-CZ" b="0" i="0" dirty="0">
              <a:solidFill>
                <a:srgbClr val="000000"/>
              </a:solidFill>
              <a:effectLst/>
              <a:highlight>
                <a:srgbClr val="FFFFFF"/>
              </a:highlight>
              <a:latin typeface="Arial" panose="020B0604020202020204" pitchFamily="34" charset="0"/>
            </a:endParaRPr>
          </a:p>
          <a:p>
            <a:pPr algn="just"/>
            <a:r>
              <a:rPr lang="cs-CZ" b="1" i="0" dirty="0">
                <a:solidFill>
                  <a:srgbClr val="000000"/>
                </a:solidFill>
                <a:effectLst/>
                <a:highlight>
                  <a:srgbClr val="FFFFFF"/>
                </a:highlight>
                <a:latin typeface="Arial" panose="020B0604020202020204" pitchFamily="34" charset="0"/>
              </a:rPr>
              <a:t>b)</a:t>
            </a:r>
            <a:r>
              <a:rPr lang="cs-CZ" b="0" i="0" dirty="0">
                <a:solidFill>
                  <a:srgbClr val="000000"/>
                </a:solidFill>
                <a:effectLst/>
                <a:highlight>
                  <a:srgbClr val="FFFFFF"/>
                </a:highlight>
                <a:latin typeface="Arial" panose="020B0604020202020204" pitchFamily="34" charset="0"/>
              </a:rPr>
              <a:t> </a:t>
            </a:r>
            <a:r>
              <a:rPr lang="cs-CZ" b="1" i="0" dirty="0">
                <a:solidFill>
                  <a:srgbClr val="000000"/>
                </a:solidFill>
                <a:effectLst/>
                <a:highlight>
                  <a:srgbClr val="FFFFFF"/>
                </a:highlight>
                <a:latin typeface="Arial" panose="020B0604020202020204" pitchFamily="34" charset="0"/>
              </a:rPr>
              <a:t>v případě, že je žádost nesrozumitelná</a:t>
            </a:r>
            <a:r>
              <a:rPr lang="cs-CZ" b="0" i="0" dirty="0">
                <a:solidFill>
                  <a:srgbClr val="000000"/>
                </a:solidFill>
                <a:effectLst/>
                <a:highlight>
                  <a:srgbClr val="FFFFFF"/>
                </a:highlight>
                <a:latin typeface="Arial" panose="020B0604020202020204" pitchFamily="34" charset="0"/>
              </a:rPr>
              <a:t>, </a:t>
            </a:r>
            <a:r>
              <a:rPr lang="cs-CZ" b="1" i="0" dirty="0">
                <a:solidFill>
                  <a:srgbClr val="000000"/>
                </a:solidFill>
                <a:effectLst/>
                <a:highlight>
                  <a:srgbClr val="FFFFFF"/>
                </a:highlight>
                <a:latin typeface="Arial" panose="020B0604020202020204" pitchFamily="34" charset="0"/>
              </a:rPr>
              <a:t>není zřejmé, jaká informace je požadována, nebo je formulována příliš obecně</a:t>
            </a:r>
            <a:r>
              <a:rPr lang="cs-CZ" b="0" i="0" dirty="0">
                <a:solidFill>
                  <a:srgbClr val="000000"/>
                </a:solidFill>
                <a:effectLst/>
                <a:highlight>
                  <a:srgbClr val="FFFFFF"/>
                </a:highlight>
                <a:latin typeface="Arial" panose="020B0604020202020204" pitchFamily="34" charset="0"/>
              </a:rPr>
              <a:t>, </a:t>
            </a:r>
            <a:r>
              <a:rPr lang="cs-CZ" b="0" i="0" u="sng" dirty="0">
                <a:solidFill>
                  <a:srgbClr val="000000"/>
                </a:solidFill>
                <a:effectLst/>
                <a:highlight>
                  <a:srgbClr val="FFFFFF"/>
                </a:highlight>
                <a:latin typeface="Arial" panose="020B0604020202020204" pitchFamily="34" charset="0"/>
              </a:rPr>
              <a:t>vyzve žadatele ve lhůtě do sedmi dnů od podání žádosti, aby žádost upřesnil</a:t>
            </a:r>
            <a:r>
              <a:rPr lang="cs-CZ" b="0" i="0" dirty="0">
                <a:solidFill>
                  <a:srgbClr val="000000"/>
                </a:solidFill>
                <a:effectLst/>
                <a:highlight>
                  <a:srgbClr val="FFFFFF"/>
                </a:highlight>
                <a:latin typeface="Arial" panose="020B0604020202020204" pitchFamily="34" charset="0"/>
              </a:rPr>
              <a:t>, </a:t>
            </a:r>
            <a:r>
              <a:rPr lang="cs-CZ" b="1" i="0" dirty="0">
                <a:solidFill>
                  <a:srgbClr val="000000"/>
                </a:solidFill>
                <a:effectLst/>
                <a:highlight>
                  <a:srgbClr val="FFFFFF"/>
                </a:highlight>
                <a:latin typeface="Arial" panose="020B0604020202020204" pitchFamily="34" charset="0"/>
              </a:rPr>
              <a:t>neupřesní-li žadate</a:t>
            </a:r>
            <a:r>
              <a:rPr lang="cs-CZ" b="0" i="0" dirty="0">
                <a:solidFill>
                  <a:srgbClr val="000000"/>
                </a:solidFill>
                <a:effectLst/>
                <a:highlight>
                  <a:srgbClr val="FFFFFF"/>
                </a:highlight>
                <a:latin typeface="Arial" panose="020B0604020202020204" pitchFamily="34" charset="0"/>
              </a:rPr>
              <a:t>l žádost do 30 dnů ode dne doručení výzvy, </a:t>
            </a:r>
            <a:r>
              <a:rPr lang="cs-CZ" b="1" i="0" dirty="0">
                <a:solidFill>
                  <a:srgbClr val="000000"/>
                </a:solidFill>
                <a:effectLst/>
                <a:highlight>
                  <a:srgbClr val="FFFFFF"/>
                </a:highlight>
                <a:latin typeface="Arial" panose="020B0604020202020204" pitchFamily="34" charset="0"/>
              </a:rPr>
              <a:t>rozhodne o odmítnutí žádosti</a:t>
            </a:r>
            <a:r>
              <a:rPr lang="cs-CZ" b="0" i="0" dirty="0">
                <a:solidFill>
                  <a:srgbClr val="000000"/>
                </a:solidFill>
                <a:effectLst/>
                <a:highlight>
                  <a:srgbClr val="FFFFFF"/>
                </a:highlight>
                <a:latin typeface="Arial" panose="020B0604020202020204" pitchFamily="34" charset="0"/>
              </a:rPr>
              <a:t>,</a:t>
            </a:r>
          </a:p>
          <a:p>
            <a:pPr algn="just"/>
            <a:endParaRPr lang="cs-CZ" dirty="0">
              <a:solidFill>
                <a:srgbClr val="000000"/>
              </a:solidFill>
              <a:highlight>
                <a:srgbClr val="FFFFFF"/>
              </a:highlight>
              <a:latin typeface="Arial" panose="020B0604020202020204" pitchFamily="34" charset="0"/>
            </a:endParaRPr>
          </a:p>
        </p:txBody>
      </p:sp>
    </p:spTree>
    <p:extLst>
      <p:ext uri="{BB962C8B-B14F-4D97-AF65-F5344CB8AC3E}">
        <p14:creationId xmlns:p14="http://schemas.microsoft.com/office/powerpoint/2010/main" val="232716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0D8422-28F4-94DC-684D-47B75B6C21C5}"/>
              </a:ext>
            </a:extLst>
          </p:cNvPr>
          <p:cNvSpPr>
            <a:spLocks noGrp="1"/>
          </p:cNvSpPr>
          <p:nvPr>
            <p:ph type="title"/>
          </p:nvPr>
        </p:nvSpPr>
        <p:spPr/>
        <p:txBody>
          <a:bodyPr/>
          <a:lstStyle/>
          <a:p>
            <a:r>
              <a:rPr lang="cs-CZ" dirty="0"/>
              <a:t>Pokud informaci žadatel neupřesní</a:t>
            </a:r>
            <a:br>
              <a:rPr lang="cs-CZ" dirty="0"/>
            </a:br>
            <a:r>
              <a:rPr lang="cs-CZ" dirty="0"/>
              <a:t>příklad:</a:t>
            </a:r>
          </a:p>
        </p:txBody>
      </p:sp>
      <p:sp>
        <p:nvSpPr>
          <p:cNvPr id="3" name="Zástupný obsah 2">
            <a:extLst>
              <a:ext uri="{FF2B5EF4-FFF2-40B4-BE49-F238E27FC236}">
                <a16:creationId xmlns:a16="http://schemas.microsoft.com/office/drawing/2014/main" id="{78F05F79-3D78-4395-32C2-285D1396C3E2}"/>
              </a:ext>
            </a:extLst>
          </p:cNvPr>
          <p:cNvSpPr>
            <a:spLocks noGrp="1"/>
          </p:cNvSpPr>
          <p:nvPr>
            <p:ph idx="1"/>
          </p:nvPr>
        </p:nvSpPr>
        <p:spPr/>
        <p:txBody>
          <a:bodyPr>
            <a:normAutofit/>
          </a:bodyPr>
          <a:lstStyle/>
          <a:p>
            <a:pPr algn="just"/>
            <a:r>
              <a:rPr lang="cs-CZ" sz="2000" b="0" i="1" dirty="0">
                <a:solidFill>
                  <a:srgbClr val="000000"/>
                </a:solidFill>
                <a:effectLst/>
                <a:highlight>
                  <a:srgbClr val="FFFFFF"/>
                </a:highlight>
                <a:latin typeface="Arial" panose="020B0604020202020204" pitchFamily="34" charset="0"/>
              </a:rPr>
              <a:t>„žádám o zaslání nájemních smluv obce Lhota“</a:t>
            </a:r>
          </a:p>
          <a:p>
            <a:pPr algn="just"/>
            <a:endParaRPr lang="cs-CZ" sz="2000" b="0" i="1" dirty="0">
              <a:solidFill>
                <a:srgbClr val="000000"/>
              </a:solidFill>
              <a:effectLst/>
              <a:highlight>
                <a:srgbClr val="FFFFFF"/>
              </a:highlight>
              <a:latin typeface="Arial" panose="020B0604020202020204" pitchFamily="34" charset="0"/>
            </a:endParaRPr>
          </a:p>
          <a:p>
            <a:pPr lvl="1" algn="just"/>
            <a:r>
              <a:rPr lang="cs-CZ" sz="1800" dirty="0">
                <a:solidFill>
                  <a:srgbClr val="000000"/>
                </a:solidFill>
                <a:highlight>
                  <a:srgbClr val="FFFFFF"/>
                </a:highlight>
                <a:latin typeface="Arial" panose="020B0604020202020204" pitchFamily="34" charset="0"/>
              </a:rPr>
              <a:t>chce nájemní smlouvy, které uzavřela obec jako nájemce nebo pronajímatel?</a:t>
            </a:r>
          </a:p>
          <a:p>
            <a:pPr lvl="1" algn="just"/>
            <a:r>
              <a:rPr lang="cs-CZ" sz="1800" b="0" i="0" dirty="0">
                <a:solidFill>
                  <a:srgbClr val="000000"/>
                </a:solidFill>
                <a:effectLst/>
                <a:highlight>
                  <a:srgbClr val="FFFFFF"/>
                </a:highlight>
                <a:latin typeface="Arial" panose="020B0604020202020204" pitchFamily="34" charset="0"/>
              </a:rPr>
              <a:t>za jaké období?</a:t>
            </a:r>
          </a:p>
          <a:p>
            <a:pPr lvl="1" algn="just"/>
            <a:r>
              <a:rPr lang="cs-CZ" sz="1800" dirty="0">
                <a:solidFill>
                  <a:srgbClr val="000000"/>
                </a:solidFill>
                <a:highlight>
                  <a:srgbClr val="FFFFFF"/>
                </a:highlight>
                <a:latin typeface="Arial" panose="020B0604020202020204" pitchFamily="34" charset="0"/>
              </a:rPr>
              <a:t>n</a:t>
            </a:r>
            <a:r>
              <a:rPr lang="cs-CZ" sz="1800" b="0" i="0" dirty="0">
                <a:solidFill>
                  <a:srgbClr val="000000"/>
                </a:solidFill>
                <a:effectLst/>
                <a:highlight>
                  <a:srgbClr val="FFFFFF"/>
                </a:highlight>
                <a:latin typeface="Arial" panose="020B0604020202020204" pitchFamily="34" charset="0"/>
              </a:rPr>
              <a:t>emyslí spíše pachtovní smlouvy („pronájem“ obecních pozemků)? atd.</a:t>
            </a:r>
          </a:p>
          <a:p>
            <a:pPr lvl="1" algn="just"/>
            <a:endParaRPr lang="cs-CZ" sz="1800" dirty="0">
              <a:solidFill>
                <a:srgbClr val="000000"/>
              </a:solidFill>
              <a:highlight>
                <a:srgbClr val="FFFFFF"/>
              </a:highlight>
              <a:latin typeface="Arial" panose="020B0604020202020204" pitchFamily="34" charset="0"/>
            </a:endParaRPr>
          </a:p>
          <a:p>
            <a:pPr marL="457200" lvl="1" indent="0" algn="just">
              <a:buNone/>
            </a:pPr>
            <a:r>
              <a:rPr lang="cs-CZ" sz="1800" dirty="0">
                <a:solidFill>
                  <a:srgbClr val="000000"/>
                </a:solidFill>
                <a:highlight>
                  <a:srgbClr val="FFFFFF"/>
                </a:highlight>
                <a:latin typeface="Arial" panose="020B0604020202020204" pitchFamily="34" charset="0"/>
              </a:rPr>
              <a:t>Vyzveme k upřesnění</a:t>
            </a:r>
            <a:endParaRPr lang="cs-CZ" sz="1800" b="0" i="0" dirty="0">
              <a:solidFill>
                <a:srgbClr val="000000"/>
              </a:solidFill>
              <a:effectLst/>
              <a:highlight>
                <a:srgbClr val="FFFFFF"/>
              </a:highlight>
              <a:latin typeface="Arial" panose="020B0604020202020204" pitchFamily="34" charset="0"/>
            </a:endParaRPr>
          </a:p>
          <a:p>
            <a:pPr lvl="1" algn="just"/>
            <a:endParaRPr lang="cs-CZ" sz="1800" dirty="0">
              <a:solidFill>
                <a:srgbClr val="000000"/>
              </a:solidFill>
              <a:highlight>
                <a:srgbClr val="FFFFFF"/>
              </a:highlight>
              <a:latin typeface="Arial" panose="020B0604020202020204" pitchFamily="34" charset="0"/>
            </a:endParaRPr>
          </a:p>
          <a:p>
            <a:pPr lvl="1" algn="just"/>
            <a:endParaRPr lang="cs-CZ" sz="1800" b="0" i="0" dirty="0">
              <a:solidFill>
                <a:srgbClr val="000000"/>
              </a:solidFill>
              <a:effectLst/>
              <a:highlight>
                <a:srgbClr val="FFFFFF"/>
              </a:highlight>
              <a:latin typeface="Arial" panose="020B0604020202020204" pitchFamily="34" charset="0"/>
            </a:endParaRPr>
          </a:p>
          <a:p>
            <a:pPr marL="457200" lvl="1" indent="0" algn="just">
              <a:buNone/>
            </a:pPr>
            <a:endParaRPr lang="cs-CZ" sz="1800" b="0" i="0" dirty="0">
              <a:solidFill>
                <a:srgbClr val="000000"/>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799118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0D8422-28F4-94DC-684D-47B75B6C21C5}"/>
              </a:ext>
            </a:extLst>
          </p:cNvPr>
          <p:cNvSpPr>
            <a:spLocks noGrp="1"/>
          </p:cNvSpPr>
          <p:nvPr>
            <p:ph type="title"/>
          </p:nvPr>
        </p:nvSpPr>
        <p:spPr/>
        <p:txBody>
          <a:bodyPr/>
          <a:lstStyle/>
          <a:p>
            <a:r>
              <a:rPr lang="cs-CZ" dirty="0"/>
              <a:t>Pokud informaci žadatel neupřesní</a:t>
            </a:r>
          </a:p>
        </p:txBody>
      </p:sp>
      <p:sp>
        <p:nvSpPr>
          <p:cNvPr id="3" name="Zástupný obsah 2">
            <a:extLst>
              <a:ext uri="{FF2B5EF4-FFF2-40B4-BE49-F238E27FC236}">
                <a16:creationId xmlns:a16="http://schemas.microsoft.com/office/drawing/2014/main" id="{78F05F79-3D78-4395-32C2-285D1396C3E2}"/>
              </a:ext>
            </a:extLst>
          </p:cNvPr>
          <p:cNvSpPr>
            <a:spLocks noGrp="1"/>
          </p:cNvSpPr>
          <p:nvPr>
            <p:ph idx="1"/>
          </p:nvPr>
        </p:nvSpPr>
        <p:spPr/>
        <p:txBody>
          <a:bodyPr>
            <a:normAutofit lnSpcReduction="10000"/>
          </a:bodyPr>
          <a:lstStyle/>
          <a:p>
            <a:r>
              <a:rPr lang="cs-CZ" dirty="0"/>
              <a:t>Výzva k upřesnění žádosti o poskytnutí informace podle § 14 odst. 5 písm. b) zákona č. 106/1999 Sb., o svobodném přístupu k informacím, ve znění pozdějších předpisů </a:t>
            </a:r>
          </a:p>
          <a:p>
            <a:r>
              <a:rPr lang="cs-CZ" dirty="0"/>
              <a:t>Obec / Obecní úřad ………… obdržel dne ………… Vaši žádost podle zákona č. 106/1999 Sb., o svobodném přístupu k informacím, ve znění pozdějších předpisů (dále jen „zákon 106“) o poskytnutí informací …………… Vzhledem k tomu, že Vámi vymezený předmět žádosti je velmi obecný a není zcela zřejmé, jaké dokumenty Vám mají být poskytnuty, ani za jaké časové období informace požadujete, dle § 14 odst. 5 písm. b) zákona 106 Vás tímto vyzýváme k upřesnění Vaší žádosti. </a:t>
            </a:r>
          </a:p>
          <a:p>
            <a:r>
              <a:rPr lang="cs-CZ" dirty="0"/>
              <a:t>V případě, že žádost upřesníte, bude Vaše žádost vyřízena do 15 dnů ode dne, kdy obec / obecní úřad ………………… obdrží upřesnění žádosti. Pokud Vaši žádost do 30 dnů ode dne doručení této výzvy neupřesníte, bude rozhodnuto o odmítnutí žádosti [§ 14 odst. 5 písm. b) zákona 106]</a:t>
            </a:r>
          </a:p>
        </p:txBody>
      </p:sp>
      <p:pic>
        <p:nvPicPr>
          <p:cNvPr id="5" name="Obrázek 4">
            <a:extLst>
              <a:ext uri="{FF2B5EF4-FFF2-40B4-BE49-F238E27FC236}">
                <a16:creationId xmlns:a16="http://schemas.microsoft.com/office/drawing/2014/main" id="{BF9EDA30-33B8-1957-1822-170749C1EBBF}"/>
              </a:ext>
            </a:extLst>
          </p:cNvPr>
          <p:cNvPicPr>
            <a:picLocks noChangeAspect="1"/>
          </p:cNvPicPr>
          <p:nvPr/>
        </p:nvPicPr>
        <p:blipFill>
          <a:blip r:embed="rId2"/>
          <a:stretch>
            <a:fillRect/>
          </a:stretch>
        </p:blipFill>
        <p:spPr>
          <a:xfrm>
            <a:off x="4975668" y="2315798"/>
            <a:ext cx="7071973" cy="4389500"/>
          </a:xfrm>
          <a:prstGeom prst="rect">
            <a:avLst/>
          </a:prstGeom>
        </p:spPr>
      </p:pic>
      <p:sp>
        <p:nvSpPr>
          <p:cNvPr id="6" name="Šipka: dolů 5">
            <a:extLst>
              <a:ext uri="{FF2B5EF4-FFF2-40B4-BE49-F238E27FC236}">
                <a16:creationId xmlns:a16="http://schemas.microsoft.com/office/drawing/2014/main" id="{4A81DB54-2AE2-38AE-2B3E-48780E8F59F8}"/>
              </a:ext>
            </a:extLst>
          </p:cNvPr>
          <p:cNvSpPr/>
          <p:nvPr/>
        </p:nvSpPr>
        <p:spPr>
          <a:xfrm>
            <a:off x="8268929" y="2085609"/>
            <a:ext cx="334296" cy="1320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7027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1C9D4119-989E-1217-DB88-C85753702B02}"/>
              </a:ext>
            </a:extLst>
          </p:cNvPr>
          <p:cNvPicPr>
            <a:picLocks noChangeAspect="1"/>
          </p:cNvPicPr>
          <p:nvPr/>
        </p:nvPicPr>
        <p:blipFill>
          <a:blip r:embed="rId2"/>
          <a:stretch>
            <a:fillRect/>
          </a:stretch>
        </p:blipFill>
        <p:spPr>
          <a:xfrm>
            <a:off x="0" y="0"/>
            <a:ext cx="2295845" cy="2210108"/>
          </a:xfrm>
          <a:prstGeom prst="rect">
            <a:avLst/>
          </a:prstGeom>
        </p:spPr>
      </p:pic>
      <p:sp>
        <p:nvSpPr>
          <p:cNvPr id="2" name="Nadpis 1">
            <a:extLst>
              <a:ext uri="{FF2B5EF4-FFF2-40B4-BE49-F238E27FC236}">
                <a16:creationId xmlns:a16="http://schemas.microsoft.com/office/drawing/2014/main" id="{7A9FBE87-51B0-1821-2FFC-961F12103AA3}"/>
              </a:ext>
            </a:extLst>
          </p:cNvPr>
          <p:cNvSpPr>
            <a:spLocks noGrp="1"/>
          </p:cNvSpPr>
          <p:nvPr>
            <p:ph type="title"/>
          </p:nvPr>
        </p:nvSpPr>
        <p:spPr>
          <a:xfrm>
            <a:off x="2330244" y="609600"/>
            <a:ext cx="7674650" cy="1320800"/>
          </a:xfrm>
        </p:spPr>
        <p:txBody>
          <a:bodyPr>
            <a:normAutofit fontScale="90000"/>
          </a:bodyPr>
          <a:lstStyle/>
          <a:p>
            <a:r>
              <a:rPr lang="cs-CZ" dirty="0"/>
              <a:t>Chytrý úřad – roboti ve službách úřadu</a:t>
            </a:r>
            <a:br>
              <a:rPr lang="cs-CZ" dirty="0"/>
            </a:br>
            <a:r>
              <a:rPr lang="cs-CZ" dirty="0">
                <a:hlinkClick r:id="rId3"/>
              </a:rPr>
              <a:t>https://spmo.cz/chytry-urad</a:t>
            </a:r>
            <a:r>
              <a:rPr lang="cs-CZ" dirty="0"/>
              <a:t> </a:t>
            </a:r>
          </a:p>
        </p:txBody>
      </p:sp>
      <p:pic>
        <p:nvPicPr>
          <p:cNvPr id="4" name="Zástupný obsah 3">
            <a:extLst>
              <a:ext uri="{FF2B5EF4-FFF2-40B4-BE49-F238E27FC236}">
                <a16:creationId xmlns:a16="http://schemas.microsoft.com/office/drawing/2014/main" id="{2395093A-A7F6-6F3E-B55D-B34C5575704A}"/>
              </a:ext>
            </a:extLst>
          </p:cNvPr>
          <p:cNvPicPr>
            <a:picLocks noGrp="1" noChangeAspect="1"/>
          </p:cNvPicPr>
          <p:nvPr>
            <p:ph idx="1"/>
          </p:nvPr>
        </p:nvPicPr>
        <p:blipFill>
          <a:blip r:embed="rId4"/>
          <a:stretch>
            <a:fillRect/>
          </a:stretch>
        </p:blipFill>
        <p:spPr>
          <a:xfrm>
            <a:off x="923192" y="2072891"/>
            <a:ext cx="5446343" cy="4812148"/>
          </a:xfrm>
          <a:prstGeom prst="rect">
            <a:avLst/>
          </a:prstGeom>
        </p:spPr>
      </p:pic>
      <p:sp>
        <p:nvSpPr>
          <p:cNvPr id="5" name="TextovéPole 4">
            <a:extLst>
              <a:ext uri="{FF2B5EF4-FFF2-40B4-BE49-F238E27FC236}">
                <a16:creationId xmlns:a16="http://schemas.microsoft.com/office/drawing/2014/main" id="{3CDC2FF9-2880-BA04-4F75-5A111C86400E}"/>
              </a:ext>
            </a:extLst>
          </p:cNvPr>
          <p:cNvSpPr txBox="1"/>
          <p:nvPr/>
        </p:nvSpPr>
        <p:spPr>
          <a:xfrm>
            <a:off x="3135086" y="3956180"/>
            <a:ext cx="1464906" cy="646331"/>
          </a:xfrm>
          <a:prstGeom prst="rect">
            <a:avLst/>
          </a:prstGeom>
          <a:noFill/>
        </p:spPr>
        <p:txBody>
          <a:bodyPr wrap="square" rtlCol="0">
            <a:spAutoFit/>
          </a:bodyPr>
          <a:lstStyle/>
          <a:p>
            <a:r>
              <a:rPr lang="cs-CZ" sz="3600" dirty="0"/>
              <a:t>ÚŘAD</a:t>
            </a:r>
          </a:p>
        </p:txBody>
      </p:sp>
      <p:sp>
        <p:nvSpPr>
          <p:cNvPr id="6" name="TextovéPole 5">
            <a:extLst>
              <a:ext uri="{FF2B5EF4-FFF2-40B4-BE49-F238E27FC236}">
                <a16:creationId xmlns:a16="http://schemas.microsoft.com/office/drawing/2014/main" id="{6EDCD3EC-C78E-0BC1-A89D-7031F1CD16BF}"/>
              </a:ext>
            </a:extLst>
          </p:cNvPr>
          <p:cNvSpPr txBox="1"/>
          <p:nvPr/>
        </p:nvSpPr>
        <p:spPr>
          <a:xfrm>
            <a:off x="6531429" y="1930400"/>
            <a:ext cx="4320073" cy="5386090"/>
          </a:xfrm>
          <a:prstGeom prst="rect">
            <a:avLst/>
          </a:prstGeom>
          <a:noFill/>
        </p:spPr>
        <p:txBody>
          <a:bodyPr wrap="square" rtlCol="0">
            <a:spAutoFit/>
          </a:bodyPr>
          <a:lstStyle/>
          <a:p>
            <a:pPr algn="l"/>
            <a:r>
              <a:rPr lang="cs-CZ" b="1" i="0" dirty="0">
                <a:solidFill>
                  <a:srgbClr val="FF6600"/>
                </a:solidFill>
                <a:effectLst/>
                <a:highlight>
                  <a:srgbClr val="FFFFFF"/>
                </a:highlight>
                <a:latin typeface="Arial" panose="020B0604020202020204" pitchFamily="34" charset="0"/>
              </a:rPr>
              <a:t>RPA (Robotická Procesní Automatizace)</a:t>
            </a:r>
          </a:p>
          <a:p>
            <a:pPr algn="l"/>
            <a:endParaRPr lang="cs-CZ" b="1" i="0" dirty="0">
              <a:solidFill>
                <a:srgbClr val="FF6600"/>
              </a:solidFill>
              <a:effectLst/>
              <a:highlight>
                <a:srgbClr val="FFFFFF"/>
              </a:highlight>
              <a:latin typeface="Arial" panose="020B0604020202020204" pitchFamily="34" charset="0"/>
            </a:endParaRPr>
          </a:p>
          <a:p>
            <a:pPr algn="l"/>
            <a:r>
              <a:rPr lang="cs-CZ" b="1" i="0" dirty="0">
                <a:solidFill>
                  <a:srgbClr val="FF6600"/>
                </a:solidFill>
                <a:effectLst/>
                <a:highlight>
                  <a:srgbClr val="FFFFFF"/>
                </a:highlight>
                <a:latin typeface="Arial" panose="020B0604020202020204" pitchFamily="34" charset="0"/>
              </a:rPr>
              <a:t>Chatbot </a:t>
            </a:r>
          </a:p>
          <a:p>
            <a:pPr algn="l"/>
            <a:endParaRPr lang="cs-CZ" b="1" i="0" dirty="0">
              <a:solidFill>
                <a:srgbClr val="FF6600"/>
              </a:solidFill>
              <a:effectLst/>
              <a:highlight>
                <a:srgbClr val="FFFFFF"/>
              </a:highlight>
              <a:latin typeface="Arial" panose="020B0604020202020204" pitchFamily="34" charset="0"/>
            </a:endParaRPr>
          </a:p>
          <a:p>
            <a:pPr algn="l"/>
            <a:r>
              <a:rPr lang="cs-CZ" b="1" i="0" dirty="0">
                <a:solidFill>
                  <a:srgbClr val="FF6600"/>
                </a:solidFill>
                <a:effectLst/>
                <a:highlight>
                  <a:srgbClr val="FFFFFF"/>
                </a:highlight>
                <a:latin typeface="Arial" panose="020B0604020202020204" pitchFamily="34" charset="0"/>
              </a:rPr>
              <a:t>a </a:t>
            </a:r>
            <a:r>
              <a:rPr lang="cs-CZ" b="1" i="0" dirty="0" err="1">
                <a:solidFill>
                  <a:srgbClr val="FF6600"/>
                </a:solidFill>
                <a:effectLst/>
                <a:highlight>
                  <a:srgbClr val="FFFFFF"/>
                </a:highlight>
                <a:latin typeface="Arial" panose="020B0604020202020204" pitchFamily="34" charset="0"/>
              </a:rPr>
              <a:t>Voicebot</a:t>
            </a:r>
            <a:endParaRPr lang="cs-CZ" b="0" i="0" dirty="0">
              <a:solidFill>
                <a:srgbClr val="111111"/>
              </a:solidFill>
              <a:effectLst/>
              <a:highlight>
                <a:srgbClr val="FFFFFF"/>
              </a:highlight>
              <a:latin typeface="Arial" panose="020B0604020202020204" pitchFamily="34" charset="0"/>
            </a:endParaRPr>
          </a:p>
          <a:p>
            <a:pPr algn="l"/>
            <a:endParaRPr lang="cs-CZ" b="1" dirty="0">
              <a:solidFill>
                <a:srgbClr val="FF6600"/>
              </a:solidFill>
              <a:highlight>
                <a:srgbClr val="FFFFFF"/>
              </a:highlight>
              <a:latin typeface="Arial" panose="020B0604020202020204" pitchFamily="34" charset="0"/>
            </a:endParaRPr>
          </a:p>
          <a:p>
            <a:pPr algn="ctr"/>
            <a:r>
              <a:rPr lang="cs-CZ" sz="1400" b="1" i="0" dirty="0">
                <a:solidFill>
                  <a:srgbClr val="111111"/>
                </a:solidFill>
                <a:effectLst/>
                <a:highlight>
                  <a:srgbClr val="FFFFFF"/>
                </a:highlight>
                <a:latin typeface="Arial" panose="020B0604020202020204" pitchFamily="34" charset="0"/>
              </a:rPr>
              <a:t>Chcete to zkusit? zavolejte:</a:t>
            </a:r>
            <a:endParaRPr lang="cs-CZ" sz="1400" b="0" i="0" dirty="0">
              <a:solidFill>
                <a:srgbClr val="111111"/>
              </a:solidFill>
              <a:effectLst/>
              <a:highlight>
                <a:srgbClr val="FFFFFF"/>
              </a:highlight>
              <a:latin typeface="Arial" panose="020B0604020202020204" pitchFamily="34" charset="0"/>
            </a:endParaRPr>
          </a:p>
          <a:p>
            <a:pPr algn="ctr"/>
            <a:r>
              <a:rPr lang="cs-CZ" sz="1400" b="0" i="0" dirty="0">
                <a:solidFill>
                  <a:srgbClr val="111111"/>
                </a:solidFill>
                <a:effectLst/>
                <a:highlight>
                  <a:srgbClr val="FFFFFF"/>
                </a:highlight>
                <a:latin typeface="Arial" panose="020B0604020202020204" pitchFamily="34" charset="0"/>
              </a:rPr>
              <a:t> </a:t>
            </a:r>
          </a:p>
          <a:p>
            <a:pPr algn="ctr"/>
            <a:r>
              <a:rPr lang="cs-CZ" sz="1400" b="1" i="0" dirty="0">
                <a:solidFill>
                  <a:srgbClr val="111111"/>
                </a:solidFill>
                <a:effectLst/>
                <a:highlight>
                  <a:srgbClr val="FFFFFF"/>
                </a:highlight>
                <a:latin typeface="Arial" panose="020B0604020202020204" pitchFamily="34" charset="0"/>
              </a:rPr>
              <a:t>Chytrý úřad - občanské a cestovní doklady, úřední hodiny</a:t>
            </a:r>
            <a:br>
              <a:rPr lang="cs-CZ" sz="1400" b="1" i="0" dirty="0">
                <a:solidFill>
                  <a:srgbClr val="111111"/>
                </a:solidFill>
                <a:effectLst/>
                <a:highlight>
                  <a:srgbClr val="FFFFFF"/>
                </a:highlight>
                <a:latin typeface="Arial" panose="020B0604020202020204" pitchFamily="34" charset="0"/>
              </a:rPr>
            </a:br>
            <a:br>
              <a:rPr lang="cs-CZ" sz="1400" b="0" i="0" dirty="0">
                <a:solidFill>
                  <a:srgbClr val="111111"/>
                </a:solidFill>
                <a:effectLst/>
                <a:highlight>
                  <a:srgbClr val="FFFFFF"/>
                </a:highlight>
                <a:latin typeface="Arial" panose="020B0604020202020204" pitchFamily="34" charset="0"/>
              </a:rPr>
            </a:br>
            <a:r>
              <a:rPr lang="cs-CZ" sz="1400" b="1" i="0" dirty="0">
                <a:solidFill>
                  <a:srgbClr val="FF6600"/>
                </a:solidFill>
                <a:effectLst/>
                <a:highlight>
                  <a:srgbClr val="FFFFFF"/>
                </a:highlight>
                <a:latin typeface="Arial" panose="020B0604020202020204" pitchFamily="34" charset="0"/>
              </a:rPr>
              <a:t>910 106 330</a:t>
            </a:r>
            <a:endParaRPr lang="cs-CZ" sz="1400" b="0" i="0" dirty="0">
              <a:solidFill>
                <a:srgbClr val="111111"/>
              </a:solidFill>
              <a:effectLst/>
              <a:highlight>
                <a:srgbClr val="FFFFFF"/>
              </a:highlight>
              <a:latin typeface="Arial" panose="020B0604020202020204" pitchFamily="34" charset="0"/>
            </a:endParaRPr>
          </a:p>
          <a:p>
            <a:pPr algn="ctr"/>
            <a:r>
              <a:rPr lang="cs-CZ" sz="1400" b="1" i="0" dirty="0">
                <a:solidFill>
                  <a:srgbClr val="111111"/>
                </a:solidFill>
                <a:effectLst/>
                <a:highlight>
                  <a:srgbClr val="FFFFFF"/>
                </a:highlight>
                <a:latin typeface="Arial" panose="020B0604020202020204" pitchFamily="34" charset="0"/>
              </a:rPr>
              <a:t>Chytrý úřad - přestupky v dopravě</a:t>
            </a:r>
            <a:br>
              <a:rPr lang="cs-CZ" sz="1400" b="1" i="0" dirty="0">
                <a:solidFill>
                  <a:srgbClr val="111111"/>
                </a:solidFill>
                <a:effectLst/>
                <a:highlight>
                  <a:srgbClr val="FFFFFF"/>
                </a:highlight>
                <a:latin typeface="Arial" panose="020B0604020202020204" pitchFamily="34" charset="0"/>
              </a:rPr>
            </a:br>
            <a:br>
              <a:rPr lang="cs-CZ" sz="1400" b="0" i="0" dirty="0">
                <a:solidFill>
                  <a:srgbClr val="111111"/>
                </a:solidFill>
                <a:effectLst/>
                <a:highlight>
                  <a:srgbClr val="FFFFFF"/>
                </a:highlight>
                <a:latin typeface="Arial" panose="020B0604020202020204" pitchFamily="34" charset="0"/>
              </a:rPr>
            </a:br>
            <a:r>
              <a:rPr lang="cs-CZ" sz="1400" b="1" i="0" dirty="0">
                <a:solidFill>
                  <a:srgbClr val="FF6600"/>
                </a:solidFill>
                <a:effectLst/>
                <a:highlight>
                  <a:srgbClr val="FFFFFF"/>
                </a:highlight>
                <a:latin typeface="Arial" panose="020B0604020202020204" pitchFamily="34" charset="0"/>
              </a:rPr>
              <a:t>910 106 331</a:t>
            </a:r>
            <a:endParaRPr lang="cs-CZ" sz="1400" b="0" i="0" dirty="0">
              <a:solidFill>
                <a:srgbClr val="111111"/>
              </a:solidFill>
              <a:effectLst/>
              <a:highlight>
                <a:srgbClr val="FFFFFF"/>
              </a:highlight>
              <a:latin typeface="Arial" panose="020B0604020202020204" pitchFamily="34" charset="0"/>
            </a:endParaRPr>
          </a:p>
          <a:p>
            <a:pPr algn="ctr"/>
            <a:r>
              <a:rPr lang="cs-CZ" sz="1400" b="1" i="0" dirty="0">
                <a:solidFill>
                  <a:srgbClr val="111111"/>
                </a:solidFill>
                <a:effectLst/>
                <a:highlight>
                  <a:srgbClr val="FFFFFF"/>
                </a:highlight>
                <a:latin typeface="Arial" panose="020B0604020202020204" pitchFamily="34" charset="0"/>
              </a:rPr>
              <a:t>Chytrý úřad - řešení pohledávky (nájmu) po splatnosti</a:t>
            </a:r>
            <a:br>
              <a:rPr lang="cs-CZ" sz="1400" b="1" i="0" dirty="0">
                <a:solidFill>
                  <a:srgbClr val="111111"/>
                </a:solidFill>
                <a:effectLst/>
                <a:highlight>
                  <a:srgbClr val="FFFFFF"/>
                </a:highlight>
                <a:latin typeface="Arial" panose="020B0604020202020204" pitchFamily="34" charset="0"/>
              </a:rPr>
            </a:br>
            <a:br>
              <a:rPr lang="cs-CZ" sz="1400" b="0" i="0" dirty="0">
                <a:solidFill>
                  <a:srgbClr val="111111"/>
                </a:solidFill>
                <a:effectLst/>
                <a:highlight>
                  <a:srgbClr val="FFFFFF"/>
                </a:highlight>
                <a:latin typeface="Arial" panose="020B0604020202020204" pitchFamily="34" charset="0"/>
              </a:rPr>
            </a:br>
            <a:r>
              <a:rPr lang="cs-CZ" sz="1400" b="1" i="0" dirty="0">
                <a:solidFill>
                  <a:srgbClr val="FF6600"/>
                </a:solidFill>
                <a:effectLst/>
                <a:highlight>
                  <a:srgbClr val="FFFFFF"/>
                </a:highlight>
                <a:latin typeface="Arial" panose="020B0604020202020204" pitchFamily="34" charset="0"/>
              </a:rPr>
              <a:t>910 106 332</a:t>
            </a:r>
            <a:endParaRPr lang="cs-CZ" sz="1400" b="0" i="0" dirty="0">
              <a:solidFill>
                <a:srgbClr val="111111"/>
              </a:solidFill>
              <a:effectLst/>
              <a:highlight>
                <a:srgbClr val="FFFFFF"/>
              </a:highlight>
              <a:latin typeface="Arial" panose="020B0604020202020204" pitchFamily="34" charset="0"/>
            </a:endParaRPr>
          </a:p>
          <a:p>
            <a:pPr algn="l"/>
            <a:endParaRPr lang="cs-CZ" b="1" i="0" dirty="0">
              <a:solidFill>
                <a:srgbClr val="FF6600"/>
              </a:solidFill>
              <a:effectLst/>
              <a:highlight>
                <a:srgbClr val="FFFFFF"/>
              </a:highlight>
              <a:latin typeface="Arial" panose="020B0604020202020204" pitchFamily="34" charset="0"/>
            </a:endParaRPr>
          </a:p>
          <a:p>
            <a:pPr algn="l"/>
            <a:endParaRPr lang="cs-CZ" b="0" i="0" dirty="0">
              <a:solidFill>
                <a:srgbClr val="111111"/>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623553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BEB096-C97B-864C-2800-99B2D6132792}"/>
              </a:ext>
            </a:extLst>
          </p:cNvPr>
          <p:cNvSpPr>
            <a:spLocks noGrp="1"/>
          </p:cNvSpPr>
          <p:nvPr>
            <p:ph type="title"/>
          </p:nvPr>
        </p:nvSpPr>
        <p:spPr/>
        <p:txBody>
          <a:bodyPr>
            <a:normAutofit fontScale="90000"/>
          </a:bodyPr>
          <a:lstStyle/>
          <a:p>
            <a:r>
              <a:rPr lang="cs-CZ" dirty="0"/>
              <a:t>Pokud informaci nemáme</a:t>
            </a:r>
            <a:br>
              <a:rPr lang="cs-CZ" dirty="0"/>
            </a:br>
            <a:r>
              <a:rPr lang="cs-CZ" b="1" dirty="0"/>
              <a:t>§ 11b</a:t>
            </a:r>
            <a:br>
              <a:rPr lang="cs-CZ" b="1" dirty="0"/>
            </a:br>
            <a:endParaRPr lang="cs-CZ" dirty="0"/>
          </a:p>
        </p:txBody>
      </p:sp>
      <p:sp>
        <p:nvSpPr>
          <p:cNvPr id="3" name="Zástupný obsah 2">
            <a:extLst>
              <a:ext uri="{FF2B5EF4-FFF2-40B4-BE49-F238E27FC236}">
                <a16:creationId xmlns:a16="http://schemas.microsoft.com/office/drawing/2014/main" id="{78479D83-0BCE-C492-2555-305F63A725BB}"/>
              </a:ext>
            </a:extLst>
          </p:cNvPr>
          <p:cNvSpPr>
            <a:spLocks noGrp="1"/>
          </p:cNvSpPr>
          <p:nvPr>
            <p:ph idx="1"/>
          </p:nvPr>
        </p:nvSpPr>
        <p:spPr>
          <a:xfrm>
            <a:off x="640188" y="2160589"/>
            <a:ext cx="8596668" cy="3880773"/>
          </a:xfrm>
        </p:spPr>
        <p:txBody>
          <a:bodyPr/>
          <a:lstStyle/>
          <a:p>
            <a:r>
              <a:rPr lang="cs-CZ" b="1" dirty="0"/>
              <a:t>Povinný subjekt </a:t>
            </a:r>
            <a:r>
              <a:rPr lang="cs-CZ" b="1" u="sng" dirty="0"/>
              <a:t>může odmítnout žádost </a:t>
            </a:r>
            <a:r>
              <a:rPr lang="cs-CZ" b="1" dirty="0"/>
              <a:t>o poskytnutí informace</a:t>
            </a:r>
            <a:r>
              <a:rPr lang="cs-CZ" dirty="0"/>
              <a:t>, </a:t>
            </a:r>
            <a:r>
              <a:rPr lang="cs-CZ" b="1" dirty="0"/>
              <a:t>jestliže požadovanou informaci nemá</a:t>
            </a:r>
            <a:r>
              <a:rPr lang="cs-CZ" dirty="0"/>
              <a:t> a jestliže mu povinnost ji mít nevyplývá ze zákona; to neplatí, pokud povinný subjekt může požadovanou informaci získat na základě jednoduchých úkonů z jiných informací, které povinný subjekt má, případně poskytnout postupem podle § 4a odst. 1 věty třetí.</a:t>
            </a:r>
          </a:p>
          <a:p>
            <a:endParaRPr lang="cs-CZ" dirty="0"/>
          </a:p>
          <a:p>
            <a:r>
              <a:rPr lang="cs-CZ" sz="2400" dirty="0"/>
              <a:t>Pokud informaci nemá, může ji odmítnout</a:t>
            </a:r>
          </a:p>
          <a:p>
            <a:r>
              <a:rPr lang="cs-CZ" sz="2400" dirty="0"/>
              <a:t>Ale pokud může, tak i nemusí odmítnout - jenže co by měl jako udělat pak, když tu informaci nemá? Poskytnout?...</a:t>
            </a:r>
          </a:p>
        </p:txBody>
      </p:sp>
      <p:pic>
        <p:nvPicPr>
          <p:cNvPr id="5" name="Obrázek 4">
            <a:extLst>
              <a:ext uri="{FF2B5EF4-FFF2-40B4-BE49-F238E27FC236}">
                <a16:creationId xmlns:a16="http://schemas.microsoft.com/office/drawing/2014/main" id="{642CC08B-FB98-F5D0-D4E9-70B16FFF3337}"/>
              </a:ext>
            </a:extLst>
          </p:cNvPr>
          <p:cNvPicPr>
            <a:picLocks noChangeAspect="1"/>
          </p:cNvPicPr>
          <p:nvPr/>
        </p:nvPicPr>
        <p:blipFill>
          <a:blip r:embed="rId2"/>
          <a:stretch>
            <a:fillRect/>
          </a:stretch>
        </p:blipFill>
        <p:spPr>
          <a:xfrm rot="809667">
            <a:off x="9465386" y="3579330"/>
            <a:ext cx="2381582" cy="3238952"/>
          </a:xfrm>
          <a:prstGeom prst="rect">
            <a:avLst/>
          </a:prstGeom>
        </p:spPr>
      </p:pic>
    </p:spTree>
    <p:extLst>
      <p:ext uri="{BB962C8B-B14F-4D97-AF65-F5344CB8AC3E}">
        <p14:creationId xmlns:p14="http://schemas.microsoft.com/office/powerpoint/2010/main" val="3357660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533D46-B2BF-DF76-DDB6-AB81AE3032D7}"/>
              </a:ext>
            </a:extLst>
          </p:cNvPr>
          <p:cNvSpPr>
            <a:spLocks noGrp="1"/>
          </p:cNvSpPr>
          <p:nvPr>
            <p:ph type="title"/>
          </p:nvPr>
        </p:nvSpPr>
        <p:spPr/>
        <p:txBody>
          <a:bodyPr/>
          <a:lstStyle/>
          <a:p>
            <a:r>
              <a:rPr lang="cs-CZ" dirty="0"/>
              <a:t>Odmítání informací které nemáme</a:t>
            </a:r>
          </a:p>
        </p:txBody>
      </p:sp>
      <p:sp>
        <p:nvSpPr>
          <p:cNvPr id="3" name="Zástupný obsah 2">
            <a:extLst>
              <a:ext uri="{FF2B5EF4-FFF2-40B4-BE49-F238E27FC236}">
                <a16:creationId xmlns:a16="http://schemas.microsoft.com/office/drawing/2014/main" id="{81A41820-617C-66DE-55B2-1E048FB5ABF8}"/>
              </a:ext>
            </a:extLst>
          </p:cNvPr>
          <p:cNvSpPr>
            <a:spLocks noGrp="1"/>
          </p:cNvSpPr>
          <p:nvPr>
            <p:ph idx="1"/>
          </p:nvPr>
        </p:nvSpPr>
        <p:spPr>
          <a:xfrm>
            <a:off x="677334" y="1455175"/>
            <a:ext cx="8596668" cy="4586188"/>
          </a:xfrm>
        </p:spPr>
        <p:txBody>
          <a:bodyPr>
            <a:normAutofit/>
          </a:bodyPr>
          <a:lstStyle/>
          <a:p>
            <a:r>
              <a:rPr lang="cs-CZ" dirty="0"/>
              <a:t>Je to hrozný nesmysl, přidělává práci, </a:t>
            </a:r>
            <a:r>
              <a:rPr lang="cs-CZ" b="1" dirty="0"/>
              <a:t>stačilo by napsat do odpovědi, že nemáme</a:t>
            </a:r>
            <a:r>
              <a:rPr lang="cs-CZ" dirty="0"/>
              <a:t>, povinnost vydat rozhodnutí vychází bohužel z judikatury, předloni dalo MV do novely…</a:t>
            </a:r>
          </a:p>
          <a:p>
            <a:endParaRPr lang="cs-CZ" dirty="0"/>
          </a:p>
          <a:p>
            <a:r>
              <a:rPr lang="cs-CZ" dirty="0"/>
              <a:t>„Zprávu o tom, že informaci nelze poskytnout z faktických příčin, je ovšem nutno vnímat jako odmítnutí žádosti, nikoli jako vyhovění, jak to interpretuje stěžovatel. Jeho přístup, podle nějž lze i poskytnutí informace o tom, že požadovanou informaci nelze poskytnout, pokládat za vyhovění žádosti, by ostatně vedl k tomu, že by žadatelé o informace byli fakticky zbaveni svého práva na odvolání, neboť odvolání lze podle § 16 odst. 1 zákona o svobodném přístupu k informacím podat jedině proti rozhodnutí povinného subjektu o odmítnutí žádosti.“ rozsudek Nejvyššího správního soudu ze dne 2. dubna 2008, čj. 2 As 71/2007-56, s. 6</a:t>
            </a:r>
          </a:p>
        </p:txBody>
      </p:sp>
    </p:spTree>
    <p:extLst>
      <p:ext uri="{BB962C8B-B14F-4D97-AF65-F5344CB8AC3E}">
        <p14:creationId xmlns:p14="http://schemas.microsoft.com/office/powerpoint/2010/main" val="1723992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EBDFAE-4DB8-796A-38F9-CE2861B38D6B}"/>
              </a:ext>
            </a:extLst>
          </p:cNvPr>
          <p:cNvSpPr>
            <a:spLocks noGrp="1"/>
          </p:cNvSpPr>
          <p:nvPr>
            <p:ph type="title"/>
          </p:nvPr>
        </p:nvSpPr>
        <p:spPr>
          <a:xfrm>
            <a:off x="677334" y="609600"/>
            <a:ext cx="9086098" cy="1320800"/>
          </a:xfrm>
        </p:spPr>
        <p:txBody>
          <a:bodyPr/>
          <a:lstStyle/>
          <a:p>
            <a:r>
              <a:rPr lang="cs-CZ" dirty="0"/>
              <a:t>Povinnost odmítat rozhodnutím informace, které nemáme</a:t>
            </a:r>
          </a:p>
        </p:txBody>
      </p:sp>
      <p:sp>
        <p:nvSpPr>
          <p:cNvPr id="3" name="Zástupný obsah 2">
            <a:extLst>
              <a:ext uri="{FF2B5EF4-FFF2-40B4-BE49-F238E27FC236}">
                <a16:creationId xmlns:a16="http://schemas.microsoft.com/office/drawing/2014/main" id="{07721F7E-C583-5AFC-8644-3B3C0860AF94}"/>
              </a:ext>
            </a:extLst>
          </p:cNvPr>
          <p:cNvSpPr>
            <a:spLocks noGrp="1"/>
          </p:cNvSpPr>
          <p:nvPr>
            <p:ph idx="1"/>
          </p:nvPr>
        </p:nvSpPr>
        <p:spPr/>
        <p:txBody>
          <a:bodyPr/>
          <a:lstStyle/>
          <a:p>
            <a:r>
              <a:rPr lang="cs-CZ" dirty="0"/>
              <a:t>Může vést k vydatné šikaně žadatelem</a:t>
            </a:r>
          </a:p>
          <a:p>
            <a:endParaRPr lang="cs-CZ" dirty="0"/>
          </a:p>
          <a:p>
            <a:r>
              <a:rPr lang="cs-CZ" dirty="0"/>
              <a:t>Může zasílat dotazy na stovky nesmyslů měsíčně. </a:t>
            </a:r>
            <a:r>
              <a:rPr lang="cs-CZ" i="1" dirty="0"/>
              <a:t>Máte na úřadě podpis Karla Gotta? Setkal se starosta s mimozemšťany? Máte telefonní seznam </a:t>
            </a:r>
            <a:r>
              <a:rPr lang="cs-CZ" i="1" dirty="0" err="1"/>
              <a:t>spt</a:t>
            </a:r>
            <a:r>
              <a:rPr lang="cs-CZ" i="1" dirty="0"/>
              <a:t> </a:t>
            </a:r>
            <a:r>
              <a:rPr lang="cs-CZ" i="1" dirty="0" err="1"/>
              <a:t>telecom</a:t>
            </a:r>
            <a:r>
              <a:rPr lang="cs-CZ" i="1" dirty="0"/>
              <a:t> z r. 1992? Setkal se ve vašem městě </a:t>
            </a:r>
            <a:r>
              <a:rPr lang="cs-CZ" i="1" dirty="0" err="1"/>
              <a:t>Zelensky</a:t>
            </a:r>
            <a:r>
              <a:rPr lang="cs-CZ" i="1" dirty="0"/>
              <a:t> s </a:t>
            </a:r>
            <a:r>
              <a:rPr lang="cs-CZ" i="1" dirty="0" err="1"/>
              <a:t>Fialou?A</a:t>
            </a:r>
            <a:r>
              <a:rPr lang="cs-CZ" i="1" dirty="0"/>
              <a:t> máte sklep?</a:t>
            </a:r>
          </a:p>
          <a:p>
            <a:endParaRPr lang="cs-CZ" i="1" dirty="0"/>
          </a:p>
          <a:p>
            <a:r>
              <a:rPr lang="cs-CZ" dirty="0"/>
              <a:t>Dle zákona i názorů např. ombudsmana a soudů byste měli vždy vydávat rozhodnutí o odmítnutí.</a:t>
            </a:r>
          </a:p>
        </p:txBody>
      </p:sp>
    </p:spTree>
    <p:extLst>
      <p:ext uri="{BB962C8B-B14F-4D97-AF65-F5344CB8AC3E}">
        <p14:creationId xmlns:p14="http://schemas.microsoft.com/office/powerpoint/2010/main" val="1479237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99E7DA-A43E-3093-455C-E30AF9DFDEA1}"/>
              </a:ext>
            </a:extLst>
          </p:cNvPr>
          <p:cNvSpPr>
            <a:spLocks noGrp="1"/>
          </p:cNvSpPr>
          <p:nvPr>
            <p:ph type="title"/>
          </p:nvPr>
        </p:nvSpPr>
        <p:spPr>
          <a:xfrm>
            <a:off x="677334" y="294968"/>
            <a:ext cx="8338848" cy="1635432"/>
          </a:xfrm>
        </p:spPr>
        <p:txBody>
          <a:bodyPr>
            <a:normAutofit fontScale="90000"/>
          </a:bodyPr>
          <a:lstStyle/>
          <a:p>
            <a:r>
              <a:rPr lang="cs-CZ" sz="3100" dirty="0"/>
              <a:t>Jak doporučujete vyřídit žádost o informaci, kterou nemáme</a:t>
            </a:r>
            <a:br>
              <a:rPr lang="cs-CZ" sz="3100" dirty="0"/>
            </a:br>
            <a:br>
              <a:rPr lang="cs-CZ" sz="2400" dirty="0"/>
            </a:br>
            <a:r>
              <a:rPr lang="cs-CZ" sz="2400" u="sng" dirty="0"/>
              <a:t>Odmítnutí</a:t>
            </a:r>
            <a:r>
              <a:rPr lang="cs-CZ" sz="2400" dirty="0"/>
              <a:t> x </a:t>
            </a:r>
            <a:r>
              <a:rPr lang="cs-CZ" sz="2400" u="sng" dirty="0"/>
              <a:t>poskytnutí negativní informace</a:t>
            </a:r>
            <a:r>
              <a:rPr lang="cs-CZ" sz="2400" dirty="0"/>
              <a:t>. </a:t>
            </a:r>
            <a:br>
              <a:rPr lang="cs-CZ" sz="2400" dirty="0"/>
            </a:br>
            <a:r>
              <a:rPr lang="cs-CZ" sz="2400" b="1" dirty="0"/>
              <a:t>Rozhoduje podle mne zejména, jak je žádost </a:t>
            </a:r>
            <a:r>
              <a:rPr lang="pl-PL" sz="2400" b="1" dirty="0"/>
              <a:t>formulované, tj. jak na ní lze odpovědět ( lze odpověď ano/ne nebo informaci nemáme,n eexistuje)</a:t>
            </a:r>
            <a:br>
              <a:rPr lang="pl-PL" sz="2400" b="1" dirty="0"/>
            </a:br>
            <a:endParaRPr lang="cs-CZ" sz="2400" b="1" dirty="0"/>
          </a:p>
        </p:txBody>
      </p:sp>
      <p:sp>
        <p:nvSpPr>
          <p:cNvPr id="4" name="Zástupný text 3">
            <a:extLst>
              <a:ext uri="{FF2B5EF4-FFF2-40B4-BE49-F238E27FC236}">
                <a16:creationId xmlns:a16="http://schemas.microsoft.com/office/drawing/2014/main" id="{2370FC18-0E45-D8E8-C06C-F30FC7291C88}"/>
              </a:ext>
            </a:extLst>
          </p:cNvPr>
          <p:cNvSpPr>
            <a:spLocks noGrp="1"/>
          </p:cNvSpPr>
          <p:nvPr>
            <p:ph type="body" idx="1"/>
          </p:nvPr>
        </p:nvSpPr>
        <p:spPr>
          <a:xfrm>
            <a:off x="675745" y="2160982"/>
            <a:ext cx="4185623" cy="1176594"/>
          </a:xfrm>
        </p:spPr>
        <p:txBody>
          <a:bodyPr/>
          <a:lstStyle/>
          <a:p>
            <a:r>
              <a:rPr lang="cs-CZ" i="1" dirty="0"/>
              <a:t>„Máte dokument XY?“ </a:t>
            </a:r>
            <a:endParaRPr lang="cs-CZ" dirty="0"/>
          </a:p>
        </p:txBody>
      </p:sp>
      <p:sp>
        <p:nvSpPr>
          <p:cNvPr id="3" name="Zástupný obsah 2">
            <a:extLst>
              <a:ext uri="{FF2B5EF4-FFF2-40B4-BE49-F238E27FC236}">
                <a16:creationId xmlns:a16="http://schemas.microsoft.com/office/drawing/2014/main" id="{6B74F645-E6E9-6083-3BAA-ED6BD8F13161}"/>
              </a:ext>
            </a:extLst>
          </p:cNvPr>
          <p:cNvSpPr>
            <a:spLocks noGrp="1"/>
          </p:cNvSpPr>
          <p:nvPr>
            <p:ph sz="half" idx="2"/>
          </p:nvPr>
        </p:nvSpPr>
        <p:spPr>
          <a:xfrm>
            <a:off x="675745" y="3647768"/>
            <a:ext cx="4185623" cy="2393594"/>
          </a:xfrm>
        </p:spPr>
        <p:txBody>
          <a:bodyPr>
            <a:normAutofit/>
          </a:bodyPr>
          <a:lstStyle/>
          <a:p>
            <a:r>
              <a:rPr lang="cs-CZ" dirty="0"/>
              <a:t>Odpovíme: nemáme</a:t>
            </a:r>
          </a:p>
          <a:p>
            <a:endParaRPr lang="cs-CZ" dirty="0"/>
          </a:p>
          <a:p>
            <a:endParaRPr lang="cs-CZ" dirty="0"/>
          </a:p>
          <a:p>
            <a:endParaRPr lang="cs-CZ" dirty="0"/>
          </a:p>
        </p:txBody>
      </p:sp>
      <p:sp>
        <p:nvSpPr>
          <p:cNvPr id="5" name="Zástupný text 4">
            <a:extLst>
              <a:ext uri="{FF2B5EF4-FFF2-40B4-BE49-F238E27FC236}">
                <a16:creationId xmlns:a16="http://schemas.microsoft.com/office/drawing/2014/main" id="{0007EB61-3A7B-A557-F52B-DB54DBA817ED}"/>
              </a:ext>
            </a:extLst>
          </p:cNvPr>
          <p:cNvSpPr>
            <a:spLocks noGrp="1"/>
          </p:cNvSpPr>
          <p:nvPr>
            <p:ph type="body" sz="quarter" idx="3"/>
          </p:nvPr>
        </p:nvSpPr>
        <p:spPr>
          <a:xfrm>
            <a:off x="5088383" y="2328131"/>
            <a:ext cx="4185618" cy="1269312"/>
          </a:xfrm>
        </p:spPr>
        <p:txBody>
          <a:bodyPr/>
          <a:lstStyle/>
          <a:p>
            <a:r>
              <a:rPr lang="cs-CZ" dirty="0"/>
              <a:t>„Požaduji zaslat dokument týkající se XY“ </a:t>
            </a:r>
          </a:p>
        </p:txBody>
      </p:sp>
      <p:sp>
        <p:nvSpPr>
          <p:cNvPr id="6" name="Zástupný obsah 5">
            <a:extLst>
              <a:ext uri="{FF2B5EF4-FFF2-40B4-BE49-F238E27FC236}">
                <a16:creationId xmlns:a16="http://schemas.microsoft.com/office/drawing/2014/main" id="{1CC86545-0C7C-3AE5-8BCA-8F81E90FA053}"/>
              </a:ext>
            </a:extLst>
          </p:cNvPr>
          <p:cNvSpPr>
            <a:spLocks noGrp="1"/>
          </p:cNvSpPr>
          <p:nvPr>
            <p:ph sz="quarter" idx="4"/>
          </p:nvPr>
        </p:nvSpPr>
        <p:spPr>
          <a:xfrm>
            <a:off x="5088384" y="3647768"/>
            <a:ext cx="4185617" cy="2393593"/>
          </a:xfrm>
        </p:spPr>
        <p:txBody>
          <a:bodyPr>
            <a:normAutofit/>
          </a:bodyPr>
          <a:lstStyle/>
          <a:p>
            <a:r>
              <a:rPr lang="cs-CZ" dirty="0"/>
              <a:t>Rozhodnutí o odmítnutí  </a:t>
            </a:r>
          </a:p>
          <a:p>
            <a:endParaRPr lang="cs-CZ" dirty="0"/>
          </a:p>
        </p:txBody>
      </p:sp>
      <p:sp>
        <p:nvSpPr>
          <p:cNvPr id="7" name="Obdélník: se zakulacenými rohy 6">
            <a:extLst>
              <a:ext uri="{FF2B5EF4-FFF2-40B4-BE49-F238E27FC236}">
                <a16:creationId xmlns:a16="http://schemas.microsoft.com/office/drawing/2014/main" id="{8B4603E5-ECFB-CFC5-65DF-831AE162FDAF}"/>
              </a:ext>
            </a:extLst>
          </p:cNvPr>
          <p:cNvSpPr/>
          <p:nvPr/>
        </p:nvSpPr>
        <p:spPr>
          <a:xfrm>
            <a:off x="1012723" y="5004619"/>
            <a:ext cx="8996516" cy="10367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cs-CZ"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Nedělejme si to složité, odpovíme většinou jen, že informací nemáme.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cs-CZ"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Žadatel může napadnout a pak nám to vysvětlí krajský úřad.</a:t>
            </a:r>
          </a:p>
        </p:txBody>
      </p:sp>
      <p:sp>
        <p:nvSpPr>
          <p:cNvPr id="8" name="Šipka: doprava 7">
            <a:extLst>
              <a:ext uri="{FF2B5EF4-FFF2-40B4-BE49-F238E27FC236}">
                <a16:creationId xmlns:a16="http://schemas.microsoft.com/office/drawing/2014/main" id="{BAE787A2-53F1-C43E-9E56-148A201D2480}"/>
              </a:ext>
            </a:extLst>
          </p:cNvPr>
          <p:cNvSpPr/>
          <p:nvPr/>
        </p:nvSpPr>
        <p:spPr>
          <a:xfrm>
            <a:off x="108155" y="3519948"/>
            <a:ext cx="567590" cy="2753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leva 8">
            <a:extLst>
              <a:ext uri="{FF2B5EF4-FFF2-40B4-BE49-F238E27FC236}">
                <a16:creationId xmlns:a16="http://schemas.microsoft.com/office/drawing/2014/main" id="{A8731E87-13E3-B0C5-97D7-4423E2F21CC7}"/>
              </a:ext>
            </a:extLst>
          </p:cNvPr>
          <p:cNvSpPr/>
          <p:nvPr/>
        </p:nvSpPr>
        <p:spPr>
          <a:xfrm>
            <a:off x="8606281" y="3405714"/>
            <a:ext cx="894735" cy="3834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0914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F7495A-130E-8999-853F-61BEF711DC83}"/>
              </a:ext>
            </a:extLst>
          </p:cNvPr>
          <p:cNvSpPr>
            <a:spLocks noGrp="1"/>
          </p:cNvSpPr>
          <p:nvPr>
            <p:ph type="title"/>
          </p:nvPr>
        </p:nvSpPr>
        <p:spPr/>
        <p:txBody>
          <a:bodyPr/>
          <a:lstStyle/>
          <a:p>
            <a:r>
              <a:rPr lang="cs-CZ" dirty="0">
                <a:solidFill>
                  <a:srgbClr val="C00000"/>
                </a:solidFill>
              </a:rPr>
              <a:t>Nové možnosti od 1.1. 2023 - § 11a</a:t>
            </a:r>
          </a:p>
        </p:txBody>
      </p:sp>
      <p:sp>
        <p:nvSpPr>
          <p:cNvPr id="3" name="Zástupný obsah 2">
            <a:extLst>
              <a:ext uri="{FF2B5EF4-FFF2-40B4-BE49-F238E27FC236}">
                <a16:creationId xmlns:a16="http://schemas.microsoft.com/office/drawing/2014/main" id="{CED88D37-F508-49AF-1C8C-CD7838521B7F}"/>
              </a:ext>
            </a:extLst>
          </p:cNvPr>
          <p:cNvSpPr>
            <a:spLocks noGrp="1"/>
          </p:cNvSpPr>
          <p:nvPr>
            <p:ph idx="1"/>
          </p:nvPr>
        </p:nvSpPr>
        <p:spPr>
          <a:xfrm>
            <a:off x="677159" y="1380392"/>
            <a:ext cx="9646712" cy="5177724"/>
          </a:xfrm>
        </p:spPr>
        <p:txBody>
          <a:bodyPr>
            <a:normAutofit/>
          </a:bodyPr>
          <a:lstStyle/>
          <a:p>
            <a:r>
              <a:rPr lang="cs-CZ" dirty="0">
                <a:latin typeface="Trebuchet MS" panose="020B0603020202020204" pitchFamily="34" charset="0"/>
              </a:rPr>
              <a:t>Ale zatím málo využíváno (navíc máte jen 7 dnů!)</a:t>
            </a:r>
          </a:p>
          <a:p>
            <a:r>
              <a:rPr lang="cs-CZ" dirty="0">
                <a:latin typeface="Trebuchet MS" panose="020B0603020202020204" pitchFamily="34" charset="0"/>
              </a:rPr>
              <a:t>Nedobře napsané ustanovení, obcím moc nepomáhá</a:t>
            </a:r>
          </a:p>
          <a:p>
            <a:r>
              <a:rPr lang="cs-CZ" dirty="0">
                <a:latin typeface="Trebuchet MS" panose="020B0603020202020204" pitchFamily="34" charset="0"/>
              </a:rPr>
              <a:t>V prosinci 2023 ale bylo konečně u soudu!</a:t>
            </a:r>
          </a:p>
          <a:p>
            <a:r>
              <a:rPr lang="cs-CZ" dirty="0">
                <a:latin typeface="Trebuchet MS" panose="020B0603020202020204" pitchFamily="34" charset="0"/>
              </a:rPr>
              <a:t>Využívejte, ať se naučí nadřízené orgány potvrzovat</a:t>
            </a:r>
          </a:p>
          <a:p>
            <a:endParaRPr lang="cs-CZ" sz="1400" dirty="0">
              <a:latin typeface="Trebuchet MS" panose="020B0603020202020204" pitchFamily="34" charset="0"/>
            </a:endParaRPr>
          </a:p>
          <a:p>
            <a:r>
              <a:rPr lang="cs-CZ" sz="1400" dirty="0">
                <a:latin typeface="Trebuchet MS" panose="020B0603020202020204" pitchFamily="34" charset="0"/>
              </a:rPr>
              <a:t>§ 11a</a:t>
            </a:r>
          </a:p>
          <a:p>
            <a:pPr algn="just"/>
            <a:r>
              <a:rPr lang="cs-CZ" sz="1400" dirty="0">
                <a:latin typeface="Trebuchet MS" panose="020B0603020202020204" pitchFamily="34" charset="0"/>
              </a:rPr>
              <a:t>(1) Povinný subjekt může odmítnout žádost nebo její část do sedmi dnů ode dne jejího přijetí, pokud lze ve vztahu k ní dovodit, že cílem žadatele je způsobit</a:t>
            </a:r>
          </a:p>
          <a:p>
            <a:pPr lvl="1" algn="just"/>
            <a:r>
              <a:rPr lang="cs-CZ" sz="1200" dirty="0">
                <a:latin typeface="Trebuchet MS" panose="020B0603020202020204" pitchFamily="34" charset="0"/>
              </a:rPr>
              <a:t>a) nátlak na fyzickou osobu, jíž se týkají požadované informace, pokud nejde o informace podle § 8a odst. 2, nebo</a:t>
            </a:r>
          </a:p>
          <a:p>
            <a:pPr lvl="1" algn="just"/>
            <a:r>
              <a:rPr lang="cs-CZ" sz="1200" dirty="0">
                <a:latin typeface="Trebuchet MS" panose="020B0603020202020204" pitchFamily="34" charset="0"/>
              </a:rPr>
              <a:t>b) nepřiměřenou zátěž povinného subjektu; za způsobení nepřiměřené zátěže se považuje také podávání žádostí o informace u většího počtu povinných subjektů bez zjevné obsahové souvislosti požadovaných informací,</a:t>
            </a:r>
          </a:p>
          <a:p>
            <a:pPr algn="just"/>
            <a:r>
              <a:rPr lang="cs-CZ" sz="1400" dirty="0">
                <a:latin typeface="Trebuchet MS" panose="020B0603020202020204" pitchFamily="34" charset="0"/>
              </a:rPr>
              <a:t>a to zpravidla v reakci na předcházející postup povinného subjektu vůči žadateli nebo na vztah s fyzickou osobou uvedenou v písmenu a).</a:t>
            </a:r>
          </a:p>
          <a:p>
            <a:pPr algn="just"/>
            <a:r>
              <a:rPr lang="cs-CZ" sz="1400" dirty="0">
                <a:latin typeface="Trebuchet MS" panose="020B0603020202020204" pitchFamily="34" charset="0"/>
              </a:rPr>
              <a:t>(2) Rozsah požadovaných informací nebo počet podaných žádostí není bez dalšího důvodem pro odmítnutí žádosti podle odstavce 1.</a:t>
            </a:r>
          </a:p>
          <a:p>
            <a:endParaRPr lang="cs-CZ" dirty="0"/>
          </a:p>
        </p:txBody>
      </p:sp>
    </p:spTree>
    <p:extLst>
      <p:ext uri="{BB962C8B-B14F-4D97-AF65-F5344CB8AC3E}">
        <p14:creationId xmlns:p14="http://schemas.microsoft.com/office/powerpoint/2010/main" val="1530844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10C367-AD76-B6A0-8EF2-809A6D318E6A}"/>
              </a:ext>
            </a:extLst>
          </p:cNvPr>
          <p:cNvSpPr>
            <a:spLocks noGrp="1"/>
          </p:cNvSpPr>
          <p:nvPr>
            <p:ph type="title"/>
          </p:nvPr>
        </p:nvSpPr>
        <p:spPr>
          <a:xfrm>
            <a:off x="677160" y="1932120"/>
            <a:ext cx="5486248" cy="2595240"/>
          </a:xfrm>
        </p:spPr>
        <p:txBody>
          <a:bodyPr/>
          <a:lstStyle/>
          <a:p>
            <a:r>
              <a:rPr lang="cs-CZ" dirty="0"/>
              <a:t>Po novele, od 1.1.2023</a:t>
            </a:r>
          </a:p>
        </p:txBody>
      </p:sp>
      <p:sp>
        <p:nvSpPr>
          <p:cNvPr id="3" name="Podnadpis 2">
            <a:extLst>
              <a:ext uri="{FF2B5EF4-FFF2-40B4-BE49-F238E27FC236}">
                <a16:creationId xmlns:a16="http://schemas.microsoft.com/office/drawing/2014/main" id="{94F9DEBD-A7D1-ABAA-B9C7-CAE42309AA35}"/>
              </a:ext>
            </a:extLst>
          </p:cNvPr>
          <p:cNvSpPr>
            <a:spLocks noGrp="1"/>
          </p:cNvSpPr>
          <p:nvPr>
            <p:ph type="subTitle"/>
          </p:nvPr>
        </p:nvSpPr>
        <p:spPr>
          <a:xfrm>
            <a:off x="677160" y="3500846"/>
            <a:ext cx="8596440" cy="3918856"/>
          </a:xfrm>
        </p:spPr>
        <p:txBody>
          <a:bodyPr/>
          <a:lstStyle/>
          <a:p>
            <a:r>
              <a:rPr lang="cs-CZ" sz="1800" dirty="0"/>
              <a:t>§ 11a</a:t>
            </a:r>
          </a:p>
          <a:p>
            <a:r>
              <a:rPr lang="cs-CZ" sz="1800" dirty="0"/>
              <a:t>Využilo MV, ÚOOÚ</a:t>
            </a:r>
          </a:p>
          <a:p>
            <a:endParaRPr lang="cs-CZ" sz="1800" dirty="0"/>
          </a:p>
          <a:p>
            <a:r>
              <a:rPr lang="cs-CZ" sz="1800" b="1" dirty="0">
                <a:latin typeface="Leelawadee" panose="020B0502040204020203" pitchFamily="34" charset="-34"/>
                <a:cs typeface="Leelawadee" panose="020B0502040204020203" pitchFamily="34" charset="-34"/>
              </a:rPr>
              <a:t>Využil jsem úspěšně na kverulanty ve třech obcích a dvou městech</a:t>
            </a:r>
          </a:p>
        </p:txBody>
      </p:sp>
      <p:pic>
        <p:nvPicPr>
          <p:cNvPr id="5" name="Obrázek 4">
            <a:extLst>
              <a:ext uri="{FF2B5EF4-FFF2-40B4-BE49-F238E27FC236}">
                <a16:creationId xmlns:a16="http://schemas.microsoft.com/office/drawing/2014/main" id="{3C1C5D74-3ABE-4B7C-2530-B55219D17E1F}"/>
              </a:ext>
            </a:extLst>
          </p:cNvPr>
          <p:cNvPicPr>
            <a:picLocks noChangeAspect="1"/>
          </p:cNvPicPr>
          <p:nvPr/>
        </p:nvPicPr>
        <p:blipFill>
          <a:blip r:embed="rId2"/>
          <a:stretch>
            <a:fillRect/>
          </a:stretch>
        </p:blipFill>
        <p:spPr>
          <a:xfrm>
            <a:off x="5968877" y="0"/>
            <a:ext cx="6223123" cy="4315049"/>
          </a:xfrm>
          <a:prstGeom prst="rect">
            <a:avLst/>
          </a:prstGeom>
        </p:spPr>
      </p:pic>
    </p:spTree>
    <p:extLst>
      <p:ext uri="{BB962C8B-B14F-4D97-AF65-F5344CB8AC3E}">
        <p14:creationId xmlns:p14="http://schemas.microsoft.com/office/powerpoint/2010/main" val="283794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D80DFC-DCD0-858D-29AB-23B9FEA26E4C}"/>
              </a:ext>
            </a:extLst>
          </p:cNvPr>
          <p:cNvSpPr>
            <a:spLocks noGrp="1"/>
          </p:cNvSpPr>
          <p:nvPr>
            <p:ph type="title"/>
          </p:nvPr>
        </p:nvSpPr>
        <p:spPr/>
        <p:txBody>
          <a:bodyPr/>
          <a:lstStyle/>
          <a:p>
            <a:r>
              <a:rPr lang="cs-CZ" sz="3600" dirty="0"/>
              <a:t>Malá obec, JMK,</a:t>
            </a:r>
          </a:p>
        </p:txBody>
      </p:sp>
      <p:sp>
        <p:nvSpPr>
          <p:cNvPr id="3" name="Podnadpis 2">
            <a:extLst>
              <a:ext uri="{FF2B5EF4-FFF2-40B4-BE49-F238E27FC236}">
                <a16:creationId xmlns:a16="http://schemas.microsoft.com/office/drawing/2014/main" id="{8A36297E-AEE0-12FB-EF35-D0F6182BF98E}"/>
              </a:ext>
            </a:extLst>
          </p:cNvPr>
          <p:cNvSpPr>
            <a:spLocks noGrp="1"/>
          </p:cNvSpPr>
          <p:nvPr>
            <p:ph type="subTitle"/>
          </p:nvPr>
        </p:nvSpPr>
        <p:spPr>
          <a:xfrm>
            <a:off x="677160" y="4527360"/>
            <a:ext cx="3614865" cy="1513440"/>
          </a:xfrm>
        </p:spPr>
        <p:txBody>
          <a:bodyPr/>
          <a:lstStyle/>
          <a:p>
            <a:r>
              <a:rPr lang="cs-CZ" sz="2400" dirty="0"/>
              <a:t>Naštěstí toho podává hodně i s rodinou, ale bohužel na kraji dělají problémy obci</a:t>
            </a:r>
          </a:p>
        </p:txBody>
      </p:sp>
      <p:pic>
        <p:nvPicPr>
          <p:cNvPr id="5" name="Obrázek 4">
            <a:extLst>
              <a:ext uri="{FF2B5EF4-FFF2-40B4-BE49-F238E27FC236}">
                <a16:creationId xmlns:a16="http://schemas.microsoft.com/office/drawing/2014/main" id="{DAC806BE-61FD-0450-8686-888EE807F1D7}"/>
              </a:ext>
            </a:extLst>
          </p:cNvPr>
          <p:cNvPicPr>
            <a:picLocks noChangeAspect="1"/>
          </p:cNvPicPr>
          <p:nvPr/>
        </p:nvPicPr>
        <p:blipFill>
          <a:blip r:embed="rId2"/>
          <a:stretch>
            <a:fillRect/>
          </a:stretch>
        </p:blipFill>
        <p:spPr>
          <a:xfrm>
            <a:off x="4458066" y="243652"/>
            <a:ext cx="4981575" cy="5972175"/>
          </a:xfrm>
          <a:prstGeom prst="rect">
            <a:avLst/>
          </a:prstGeom>
        </p:spPr>
      </p:pic>
      <p:sp>
        <p:nvSpPr>
          <p:cNvPr id="6" name="Šipka: doprava 5">
            <a:extLst>
              <a:ext uri="{FF2B5EF4-FFF2-40B4-BE49-F238E27FC236}">
                <a16:creationId xmlns:a16="http://schemas.microsoft.com/office/drawing/2014/main" id="{17B73005-7048-142C-202B-EA55A4673C96}"/>
              </a:ext>
            </a:extLst>
          </p:cNvPr>
          <p:cNvSpPr/>
          <p:nvPr/>
        </p:nvSpPr>
        <p:spPr>
          <a:xfrm>
            <a:off x="3182815" y="4079631"/>
            <a:ext cx="1081454" cy="2725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leva 6">
            <a:extLst>
              <a:ext uri="{FF2B5EF4-FFF2-40B4-BE49-F238E27FC236}">
                <a16:creationId xmlns:a16="http://schemas.microsoft.com/office/drawing/2014/main" id="{8D0216D9-B280-947E-8100-0B64407E89EB}"/>
              </a:ext>
            </a:extLst>
          </p:cNvPr>
          <p:cNvSpPr/>
          <p:nvPr/>
        </p:nvSpPr>
        <p:spPr>
          <a:xfrm>
            <a:off x="9439641" y="501162"/>
            <a:ext cx="1119921" cy="35169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41130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4B157C-9DE7-EA58-86D4-8C72A3A4A36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A3F9341-6A18-6006-C811-B5A17B89D52C}"/>
              </a:ext>
            </a:extLst>
          </p:cNvPr>
          <p:cNvSpPr>
            <a:spLocks noGrp="1"/>
          </p:cNvSpPr>
          <p:nvPr>
            <p:ph idx="1"/>
          </p:nvPr>
        </p:nvSpPr>
        <p:spPr>
          <a:xfrm>
            <a:off x="677160" y="1502229"/>
            <a:ext cx="8596440" cy="4881153"/>
          </a:xfrm>
        </p:spPr>
        <p:txBody>
          <a:bodyPr>
            <a:normAutofit lnSpcReduction="10000"/>
          </a:bodyPr>
          <a:lstStyle/>
          <a:p>
            <a:pPr algn="just"/>
            <a:r>
              <a:rPr lang="cs-CZ" sz="1200" dirty="0"/>
              <a:t>Přestože informační zákon dříve nestanovoval výslovně způsob vyřízení žádosti o poskytnutí informací v případě, že povinný subjekt dospěje k závěru o zneužití práva na informace žadatelem, až do novely zavádějící nový § 11a takové ustanovení neměl, avšak i před novelou takový postup připouštěla judikatura správních soudů, která zneužití práva na informace chápe jako „faktický“ důvod pro odmítnutí žádosti (srov. rozsudek Nejvyššího správního soudu ze dne 27. března 2012, č. j. 9 </a:t>
            </a:r>
            <a:r>
              <a:rPr lang="cs-CZ" sz="1200" dirty="0" err="1"/>
              <a:t>Ans</a:t>
            </a:r>
            <a:r>
              <a:rPr lang="cs-CZ" sz="1200" dirty="0"/>
              <a:t> 7/2012-56, kde možnost odmítnutí žádosti soud nevyloučil). Judikatura správních soudů tedy dlouhodobě připouští možnost odmítnutí žádosti i bez výslovného odkazu na konkrétní ustanovení informačního zákona za předpokladu, že v případě žadatele jde o zneužití práva na informace. Judikatura správních soudů se ve více případech vyjádřila i k posuzování důvodů, pro které lze učinit závěr o šikanózní povaze postupu žadatele podle informačního zákona, vedoucí k závěru o zneužití práva na informace. Přestože se tak stalo v souvislosti s posuzováním důvodů pro osvobození od soudních poplatků, bylo možno závěry soudů zobecnit i na hodnocení samotných žádostí o poskytnutí informací (srov. např. rozsudek Nejvyššího správního soudu ze dne 26. října 2011, č. j. 7 As 101/2011-66, rozsudek téhož soudu ze dne 24. března 2010, č. j. 8 As 22/2010-91, rozsudek ze dne 12. dubna 2012, č. j. 9 As 111/2011-3, případně rozsudek ze dne 26. dubna 2013, č. j. 8 </a:t>
            </a:r>
            <a:r>
              <a:rPr lang="cs-CZ" sz="1200" dirty="0" err="1"/>
              <a:t>Aps</a:t>
            </a:r>
            <a:r>
              <a:rPr lang="cs-CZ" sz="1200" dirty="0"/>
              <a:t> 6/2012-17). Nejvyšší správní soud připustil, že zneužití práva na informace na straně žadatele o informace může v určitých případech být důvodem k odmítnutí jeho žádosti. V rozsudku ze dne 26. 10. 2011, č. j. 7 As 101/2011-66, uvedl, že nevyhovět lze takovým žádostem, které jsou "</a:t>
            </a:r>
            <a:r>
              <a:rPr lang="cs-CZ" sz="1200" dirty="0" err="1"/>
              <a:t>kverulační</a:t>
            </a:r>
            <a:r>
              <a:rPr lang="cs-CZ" sz="1200" dirty="0"/>
              <a:t>, zjevně šikanózní, či dokonce pracovní kapacitu orgánů veřejné moci z různých důvodů cíleně paralyzující". Z uvedené judikatury správních soudů bylo dovozováno, že k označení žadatele jako osoby zneužívající právo nepostačí, když tentýž žadatel podává velké množství žádostí o informace, nebo se opakovaně domáhá poskytnutí velkého množství informací, neboť množství požadovaných informací zákon nelimituje, naopak by se dalo říci, že s ním do určité míry i počítá, když umožňuje prodloužit lhůtu pro vyřízení žádosti či uplatnění úhrady za mimořádně rozsáhlé vyhledávání informací. K množství podávaných žádostí nebo k množství požadovaných informací tedy pro závěr o šikanózním zneužití práva na informace tedy musejí přistoupit další „znaky“ osvědčující, že postup žadatele primárně nesměřuje k získání informací, ale k zatížení povinného subjektu, tedy že tento postup směřuje k jinému, zákonem neaprobovanému cíli. K takovým krokům ze strany žadatele docházelo. § 11a umožňuje širší pole odmítání žádostí v případě </a:t>
            </a:r>
            <a:r>
              <a:rPr lang="cs-CZ" sz="1200" dirty="0" err="1"/>
              <a:t>kverulačních</a:t>
            </a:r>
            <a:r>
              <a:rPr lang="cs-CZ" sz="1200" dirty="0"/>
              <a:t> a šikanózních požadavků, širší okruh možností odmítat žádosti o informace, než je výslovně uvedeno ve znění § 11a dovodil i rozsudek Městského soud v Praze ve svém rozsudku ze dne 12. 12. 2023, č. j. 17 A 77/2023-44.</a:t>
            </a:r>
          </a:p>
        </p:txBody>
      </p:sp>
    </p:spTree>
    <p:extLst>
      <p:ext uri="{BB962C8B-B14F-4D97-AF65-F5344CB8AC3E}">
        <p14:creationId xmlns:p14="http://schemas.microsoft.com/office/powerpoint/2010/main" val="2761398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BF72-7870-AC04-D6DB-ABF8FEF28ACB}"/>
              </a:ext>
            </a:extLst>
          </p:cNvPr>
          <p:cNvSpPr>
            <a:spLocks noGrp="1"/>
          </p:cNvSpPr>
          <p:nvPr>
            <p:ph type="title"/>
          </p:nvPr>
        </p:nvSpPr>
        <p:spPr/>
        <p:txBody>
          <a:bodyPr/>
          <a:lstStyle/>
          <a:p>
            <a:r>
              <a:rPr lang="cs-CZ" dirty="0">
                <a:solidFill>
                  <a:schemeClr val="accent1"/>
                </a:solidFill>
                <a:latin typeface="Trebuchet MS" panose="020B0603020202020204" pitchFamily="34" charset="0"/>
              </a:rPr>
              <a:t>§ 11a v judikatuře – prosinec 2023</a:t>
            </a:r>
          </a:p>
        </p:txBody>
      </p:sp>
      <p:sp>
        <p:nvSpPr>
          <p:cNvPr id="3" name="Zástupný obsah 2">
            <a:extLst>
              <a:ext uri="{FF2B5EF4-FFF2-40B4-BE49-F238E27FC236}">
                <a16:creationId xmlns:a16="http://schemas.microsoft.com/office/drawing/2014/main" id="{236B28C4-95FE-E2BE-D9AE-9AF494D3FAFD}"/>
              </a:ext>
            </a:extLst>
          </p:cNvPr>
          <p:cNvSpPr>
            <a:spLocks noGrp="1"/>
          </p:cNvSpPr>
          <p:nvPr>
            <p:ph idx="1"/>
          </p:nvPr>
        </p:nvSpPr>
        <p:spPr>
          <a:xfrm>
            <a:off x="677160" y="1776046"/>
            <a:ext cx="8596440" cy="4265114"/>
          </a:xfrm>
        </p:spPr>
        <p:txBody>
          <a:bodyPr/>
          <a:lstStyle/>
          <a:p>
            <a:pPr algn="just"/>
            <a:r>
              <a:rPr lang="cs-CZ" sz="2400" b="1" dirty="0">
                <a:latin typeface="Trebuchet MS" panose="020B0603020202020204" pitchFamily="34" charset="0"/>
              </a:rPr>
              <a:t>Městský soud v Praze ve rozsudku ze dne 12. 12. 2023, č. j. 17 A 77/2023-44, potvrdil postup Ministerstva vnitra. </a:t>
            </a:r>
          </a:p>
          <a:p>
            <a:pPr algn="just"/>
            <a:r>
              <a:rPr lang="cs-CZ" sz="2000" dirty="0">
                <a:latin typeface="Trebuchet MS" panose="020B0603020202020204" pitchFamily="34" charset="0"/>
              </a:rPr>
              <a:t>MV shledalo zneužití práva na straně žadatele v podobě úmyslu způsobit povinnému subjektu nepřiměřenou zátěž [§ 11a odst. 1 písm. b)] tím, že v součinnosti s jinými žadateli a jimi podávanými obdobnými (nikoli totožnými) žádostmi necílil(i) získat dané informace, ale zatížit povinný subjekt pro předchozí postup vůči žadatelům (tedy jakási specifická forma pomsty).</a:t>
            </a:r>
          </a:p>
        </p:txBody>
      </p:sp>
    </p:spTree>
    <p:extLst>
      <p:ext uri="{BB962C8B-B14F-4D97-AF65-F5344CB8AC3E}">
        <p14:creationId xmlns:p14="http://schemas.microsoft.com/office/powerpoint/2010/main" val="2110325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BF72-7870-AC04-D6DB-ABF8FEF28ACB}"/>
              </a:ext>
            </a:extLst>
          </p:cNvPr>
          <p:cNvSpPr>
            <a:spLocks noGrp="1"/>
          </p:cNvSpPr>
          <p:nvPr>
            <p:ph type="title"/>
          </p:nvPr>
        </p:nvSpPr>
        <p:spPr/>
        <p:txBody>
          <a:bodyPr/>
          <a:lstStyle/>
          <a:p>
            <a:r>
              <a:rPr lang="cs-CZ" dirty="0">
                <a:solidFill>
                  <a:schemeClr val="accent1"/>
                </a:solidFill>
                <a:latin typeface="Trebuchet MS" panose="020B0603020202020204" pitchFamily="34" charset="0"/>
              </a:rPr>
              <a:t>§ 11a v judikatuře – soud uvedl:</a:t>
            </a:r>
          </a:p>
        </p:txBody>
      </p:sp>
      <p:sp>
        <p:nvSpPr>
          <p:cNvPr id="3" name="Zástupný obsah 2">
            <a:extLst>
              <a:ext uri="{FF2B5EF4-FFF2-40B4-BE49-F238E27FC236}">
                <a16:creationId xmlns:a16="http://schemas.microsoft.com/office/drawing/2014/main" id="{236B28C4-95FE-E2BE-D9AE-9AF494D3FAFD}"/>
              </a:ext>
            </a:extLst>
          </p:cNvPr>
          <p:cNvSpPr>
            <a:spLocks noGrp="1"/>
          </p:cNvSpPr>
          <p:nvPr>
            <p:ph idx="1"/>
          </p:nvPr>
        </p:nvSpPr>
        <p:spPr>
          <a:xfrm>
            <a:off x="677160" y="1776046"/>
            <a:ext cx="3464017" cy="4265114"/>
          </a:xfrm>
        </p:spPr>
        <p:txBody>
          <a:bodyPr/>
          <a:lstStyle/>
          <a:p>
            <a:r>
              <a:rPr lang="cs-CZ" sz="1800" dirty="0">
                <a:latin typeface="Trebuchet MS" panose="020B0603020202020204" pitchFamily="34" charset="0"/>
              </a:rPr>
              <a:t>Situace uvedené v § 11a odst. 1 </a:t>
            </a:r>
            <a:r>
              <a:rPr lang="cs-CZ" sz="1800" u="sng" dirty="0">
                <a:latin typeface="Trebuchet MS" panose="020B0603020202020204" pitchFamily="34" charset="0"/>
              </a:rPr>
              <a:t>nejsou taxativním výčtem zneužití práva na informace; v praxi mohou nastat i jiné, zákonem nepojmenované případy</a:t>
            </a:r>
          </a:p>
          <a:p>
            <a:pPr algn="just"/>
            <a:endParaRPr lang="cs-CZ" sz="1800" dirty="0">
              <a:latin typeface="Trebuchet MS" panose="020B0603020202020204" pitchFamily="34" charset="0"/>
            </a:endParaRPr>
          </a:p>
          <a:p>
            <a:r>
              <a:rPr lang="cs-CZ" sz="1800" u="sng" dirty="0">
                <a:latin typeface="Trebuchet MS" panose="020B0603020202020204" pitchFamily="34" charset="0"/>
              </a:rPr>
              <a:t>Dosavadní judikatura správních soudů ke zneužití práva na informace coby tzv. faktickému důvodu pro odmítnutí žádosti je využitelná i ve vztahu k novému § 11a</a:t>
            </a:r>
          </a:p>
        </p:txBody>
      </p:sp>
      <p:pic>
        <p:nvPicPr>
          <p:cNvPr id="5" name="Obrázek 4">
            <a:extLst>
              <a:ext uri="{FF2B5EF4-FFF2-40B4-BE49-F238E27FC236}">
                <a16:creationId xmlns:a16="http://schemas.microsoft.com/office/drawing/2014/main" id="{EE4C42F2-33AE-545C-ADC5-5566D942599F}"/>
              </a:ext>
            </a:extLst>
          </p:cNvPr>
          <p:cNvPicPr>
            <a:picLocks noChangeAspect="1"/>
          </p:cNvPicPr>
          <p:nvPr/>
        </p:nvPicPr>
        <p:blipFill>
          <a:blip r:embed="rId2"/>
          <a:stretch>
            <a:fillRect/>
          </a:stretch>
        </p:blipFill>
        <p:spPr>
          <a:xfrm>
            <a:off x="4141177" y="1381810"/>
            <a:ext cx="8123809" cy="5476190"/>
          </a:xfrm>
          <a:prstGeom prst="rect">
            <a:avLst/>
          </a:prstGeom>
        </p:spPr>
      </p:pic>
    </p:spTree>
    <p:extLst>
      <p:ext uri="{BB962C8B-B14F-4D97-AF65-F5344CB8AC3E}">
        <p14:creationId xmlns:p14="http://schemas.microsoft.com/office/powerpoint/2010/main" val="135649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8235C5-2CDE-09D9-72DD-CBE5FC607F2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8FA0876-ACDD-D9AC-8AB4-BC4AAB4B9996}"/>
              </a:ext>
            </a:extLst>
          </p:cNvPr>
          <p:cNvSpPr>
            <a:spLocks noGrp="1"/>
          </p:cNvSpPr>
          <p:nvPr>
            <p:ph idx="1"/>
          </p:nvPr>
        </p:nvSpPr>
        <p:spPr>
          <a:xfrm>
            <a:off x="677334" y="457201"/>
            <a:ext cx="9465042" cy="6111550"/>
          </a:xfrm>
        </p:spPr>
        <p:txBody>
          <a:bodyPr>
            <a:normAutofit fontScale="85000" lnSpcReduction="20000"/>
          </a:bodyPr>
          <a:lstStyle/>
          <a:p>
            <a:pPr algn="l"/>
            <a:r>
              <a:rPr lang="cs-CZ" b="1" i="0" dirty="0">
                <a:solidFill>
                  <a:srgbClr val="FF6600"/>
                </a:solidFill>
                <a:effectLst/>
                <a:highlight>
                  <a:srgbClr val="FFFFFF"/>
                </a:highlight>
                <a:latin typeface="Arial" panose="020B0604020202020204" pitchFamily="34" charset="0"/>
              </a:rPr>
              <a:t>RPA (Robotická Procesní Automatizace)</a:t>
            </a:r>
            <a:endParaRPr lang="cs-CZ" b="0" i="0" dirty="0">
              <a:solidFill>
                <a:srgbClr val="111111"/>
              </a:solidFill>
              <a:effectLst/>
              <a:highlight>
                <a:srgbClr val="FFFFFF"/>
              </a:highlight>
              <a:latin typeface="Arial" panose="020B0604020202020204" pitchFamily="34" charset="0"/>
            </a:endParaRPr>
          </a:p>
          <a:p>
            <a:pPr algn="just"/>
            <a:r>
              <a:rPr lang="cs-CZ" b="0" i="0" dirty="0">
                <a:solidFill>
                  <a:srgbClr val="111111"/>
                </a:solidFill>
                <a:effectLst/>
                <a:highlight>
                  <a:srgbClr val="FFFFFF"/>
                </a:highlight>
                <a:latin typeface="Open Sans" panose="020B0606030504020204" pitchFamily="34" charset="0"/>
              </a:rPr>
              <a:t>je softwarová technologie umožňující vývoj a provozování softwarových robotů. Ti přesně napodobují lidské jednání v interakci s libovolnými digitálními systémy (člověka s myší v ruce). Stejně jako lidé dokážou roboti např. porozumět tomu, co je na obrazovce, procházet jednotlivé aplikace, zapisovat do nich, identifikovat a extrahovat data. Umí ale i víc - třeba napojovat se na nejrůznější systémy napřímo a v nulovém čase - přes tzv. API rozhraní. Softwaroví roboti tak šetří čas strávený rutinní prací nebo dokonce umožňují vykonávat činnosti nové, které by bez pomoci robota vůbec možné nebyly.</a:t>
            </a:r>
          </a:p>
          <a:p>
            <a:pPr algn="l"/>
            <a:r>
              <a:rPr lang="cs-CZ" b="1" i="0" dirty="0">
                <a:solidFill>
                  <a:srgbClr val="339966"/>
                </a:solidFill>
                <a:effectLst/>
                <a:highlight>
                  <a:srgbClr val="FFFFFF"/>
                </a:highlight>
                <a:latin typeface="Open Sans" panose="020B0606030504020204" pitchFamily="34" charset="0"/>
              </a:rPr>
              <a:t>Příklady z tuzemska</a:t>
            </a:r>
            <a:endParaRPr lang="cs-CZ" b="0" i="0" dirty="0">
              <a:solidFill>
                <a:srgbClr val="111111"/>
              </a:solidFill>
              <a:effectLst/>
              <a:highlight>
                <a:srgbClr val="FFFFFF"/>
              </a:highlight>
              <a:latin typeface="Open Sans" panose="020B0606030504020204" pitchFamily="34" charset="0"/>
            </a:endParaRPr>
          </a:p>
          <a:p>
            <a:pPr algn="just"/>
            <a:r>
              <a:rPr lang="cs-CZ" b="1" i="0" dirty="0">
                <a:solidFill>
                  <a:srgbClr val="111111"/>
                </a:solidFill>
                <a:effectLst/>
                <a:highlight>
                  <a:srgbClr val="FFFFFF"/>
                </a:highlight>
                <a:latin typeface="Open Sans" panose="020B0606030504020204" pitchFamily="34" charset="0"/>
              </a:rPr>
              <a:t>Třídění dokumentů na podatelně:</a:t>
            </a:r>
            <a:r>
              <a:rPr lang="cs-CZ" b="0" i="0" dirty="0">
                <a:solidFill>
                  <a:srgbClr val="111111"/>
                </a:solidFill>
                <a:effectLst/>
                <a:highlight>
                  <a:srgbClr val="FFFFFF"/>
                </a:highlight>
                <a:latin typeface="Open Sans" panose="020B0606030504020204" pitchFamily="34" charset="0"/>
              </a:rPr>
              <a:t> Tady je robot doslova jako doma. Robot průběžně analyzuje příchozí datové zprávy nebo nascanované dokumenty a dle jejich obsahu (buď pomocí klíčových slov, nebo ještě účinněji - s pomocí AI),  je přepošle na příslušné odbory MÚ či rovnou na konkrétní pracovníky. Když mu někdo takovou poštu „hodí na hlavu“, robot se poučí a příští podobný dokument již pošle správně.</a:t>
            </a:r>
          </a:p>
          <a:p>
            <a:pPr algn="just"/>
            <a:r>
              <a:rPr lang="cs-CZ" b="1" i="0" dirty="0">
                <a:solidFill>
                  <a:srgbClr val="111111"/>
                </a:solidFill>
                <a:effectLst/>
                <a:highlight>
                  <a:srgbClr val="FFFFFF"/>
                </a:highlight>
                <a:latin typeface="Open Sans" panose="020B0606030504020204" pitchFamily="34" charset="0"/>
              </a:rPr>
              <a:t>Přestupky:</a:t>
            </a:r>
            <a:r>
              <a:rPr lang="cs-CZ" b="0" i="0" dirty="0">
                <a:solidFill>
                  <a:srgbClr val="111111"/>
                </a:solidFill>
                <a:effectLst/>
                <a:highlight>
                  <a:srgbClr val="FFFFFF"/>
                </a:highlight>
                <a:latin typeface="Open Sans" panose="020B0606030504020204" pitchFamily="34" charset="0"/>
              </a:rPr>
              <a:t> Roboti pomáhají při zpracování </a:t>
            </a:r>
            <a:r>
              <a:rPr lang="cs-CZ" b="0" i="0" dirty="0" err="1">
                <a:solidFill>
                  <a:srgbClr val="111111"/>
                </a:solidFill>
                <a:effectLst/>
                <a:highlight>
                  <a:srgbClr val="FFFFFF"/>
                </a:highlight>
                <a:latin typeface="Open Sans" panose="020B0606030504020204" pitchFamily="34" charset="0"/>
              </a:rPr>
              <a:t>předprocesní</a:t>
            </a:r>
            <a:r>
              <a:rPr lang="cs-CZ" b="0" i="0" dirty="0">
                <a:solidFill>
                  <a:srgbClr val="111111"/>
                </a:solidFill>
                <a:effectLst/>
                <a:highlight>
                  <a:srgbClr val="FFFFFF"/>
                </a:highlight>
                <a:latin typeface="Open Sans" panose="020B0606030504020204" pitchFamily="34" charset="0"/>
              </a:rPr>
              <a:t> fáze řízení o přestupcích (v zónách placeného stání, fotky z radarů...). Podle obrazových záznamů dohledají podle RZ provozovatele vozidla, připraví příslušnou výzvu a pohlídají, zda hříšník uhradil včas a ve správné výši.</a:t>
            </a:r>
          </a:p>
          <a:p>
            <a:pPr algn="just"/>
            <a:r>
              <a:rPr lang="cs-CZ" b="1" i="0" dirty="0">
                <a:solidFill>
                  <a:srgbClr val="111111"/>
                </a:solidFill>
                <a:effectLst/>
                <a:highlight>
                  <a:srgbClr val="FFFFFF"/>
                </a:highlight>
                <a:latin typeface="Open Sans" panose="020B0606030504020204" pitchFamily="34" charset="0"/>
              </a:rPr>
              <a:t>Konverze dokumentů na digitální originál:</a:t>
            </a:r>
            <a:r>
              <a:rPr lang="cs-CZ" b="0" i="0" dirty="0">
                <a:solidFill>
                  <a:srgbClr val="111111"/>
                </a:solidFill>
                <a:effectLst/>
                <a:highlight>
                  <a:srgbClr val="FFFFFF"/>
                </a:highlight>
                <a:latin typeface="Open Sans" panose="020B0606030504020204" pitchFamily="34" charset="0"/>
              </a:rPr>
              <a:t> Stačí, aby úředník poslal dokument emailem robotovi a ten provede autorizovanou konverzi dokumentu v Czech Pointu za použití svého vlastního certifikátu. Dokumenty, opatřené doložkou, pak odešle emailem zpět zadavateli.</a:t>
            </a:r>
          </a:p>
          <a:p>
            <a:pPr algn="just"/>
            <a:r>
              <a:rPr lang="cs-CZ" b="1" i="0" dirty="0">
                <a:solidFill>
                  <a:srgbClr val="111111"/>
                </a:solidFill>
                <a:effectLst/>
                <a:highlight>
                  <a:srgbClr val="FFFFFF"/>
                </a:highlight>
                <a:latin typeface="Open Sans" panose="020B0606030504020204" pitchFamily="34" charset="0"/>
              </a:rPr>
              <a:t>Agenda místních poplatků:</a:t>
            </a:r>
            <a:r>
              <a:rPr lang="cs-CZ" b="0" i="0" dirty="0">
                <a:solidFill>
                  <a:srgbClr val="111111"/>
                </a:solidFill>
                <a:effectLst/>
                <a:highlight>
                  <a:srgbClr val="FFFFFF"/>
                </a:highlight>
                <a:latin typeface="Open Sans" panose="020B0606030504020204" pitchFamily="34" charset="0"/>
              </a:rPr>
              <a:t> Robot průběžně vytváří či kontroluje seznam platebních výměrů, ověří, zda jsou vyměřené poplatky zaplacené a pokud ne, pošle je k dalšímu zpracování (předá k exekuci apod.).</a:t>
            </a:r>
          </a:p>
          <a:p>
            <a:pPr algn="just"/>
            <a:r>
              <a:rPr lang="cs-CZ" b="0" i="0" dirty="0">
                <a:solidFill>
                  <a:srgbClr val="111111"/>
                </a:solidFill>
                <a:effectLst/>
                <a:highlight>
                  <a:srgbClr val="FFFFFF"/>
                </a:highlight>
                <a:latin typeface="Open Sans" panose="020B0606030504020204" pitchFamily="34" charset="0"/>
              </a:rPr>
              <a:t>Robot ale třeba i pohlídá správné zveřejňování podpor v Registru de minimis, pomáhá s přípravou agendy pro jednání zastupitelstva, zapíše došlé faktury do účetního systému nebo faktury vytváří, sleduje zaplacení správních poplatků. </a:t>
            </a:r>
          </a:p>
          <a:p>
            <a:endParaRPr lang="cs-CZ" dirty="0"/>
          </a:p>
        </p:txBody>
      </p:sp>
    </p:spTree>
    <p:extLst>
      <p:ext uri="{BB962C8B-B14F-4D97-AF65-F5344CB8AC3E}">
        <p14:creationId xmlns:p14="http://schemas.microsoft.com/office/powerpoint/2010/main" val="1801911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BF72-7870-AC04-D6DB-ABF8FEF28ACB}"/>
              </a:ext>
            </a:extLst>
          </p:cNvPr>
          <p:cNvSpPr>
            <a:spLocks noGrp="1"/>
          </p:cNvSpPr>
          <p:nvPr>
            <p:ph type="title"/>
          </p:nvPr>
        </p:nvSpPr>
        <p:spPr/>
        <p:txBody>
          <a:bodyPr/>
          <a:lstStyle/>
          <a:p>
            <a:r>
              <a:rPr lang="cs-CZ" dirty="0">
                <a:solidFill>
                  <a:schemeClr val="accent1"/>
                </a:solidFill>
                <a:latin typeface="Trebuchet MS" panose="020B0603020202020204" pitchFamily="34" charset="0"/>
              </a:rPr>
              <a:t>§ 11a v judikatuře – soud uvedl:</a:t>
            </a:r>
          </a:p>
        </p:txBody>
      </p:sp>
      <p:sp>
        <p:nvSpPr>
          <p:cNvPr id="3" name="Zástupný obsah 2">
            <a:extLst>
              <a:ext uri="{FF2B5EF4-FFF2-40B4-BE49-F238E27FC236}">
                <a16:creationId xmlns:a16="http://schemas.microsoft.com/office/drawing/2014/main" id="{236B28C4-95FE-E2BE-D9AE-9AF494D3FAFD}"/>
              </a:ext>
            </a:extLst>
          </p:cNvPr>
          <p:cNvSpPr>
            <a:spLocks noGrp="1"/>
          </p:cNvSpPr>
          <p:nvPr>
            <p:ph idx="1"/>
          </p:nvPr>
        </p:nvSpPr>
        <p:spPr>
          <a:xfrm>
            <a:off x="677160" y="1776046"/>
            <a:ext cx="3464017" cy="4265114"/>
          </a:xfrm>
        </p:spPr>
        <p:txBody>
          <a:bodyPr/>
          <a:lstStyle/>
          <a:p>
            <a:pPr algn="just"/>
            <a:r>
              <a:rPr lang="cs-CZ" sz="1800" dirty="0">
                <a:latin typeface="Trebuchet MS" panose="020B0603020202020204" pitchFamily="34" charset="0"/>
              </a:rPr>
              <a:t>Úmysl způsobit povinnému subjektu nepřiměřenou zátěž je možné dovozovat i z „koordinovaného“ postupu více žadatelů, je-li prokázána souvislost mezi nimi, typicky časová a věcná, přičemž žádosti ani nemusejí být obsahově totožné</a:t>
            </a:r>
          </a:p>
        </p:txBody>
      </p:sp>
      <p:pic>
        <p:nvPicPr>
          <p:cNvPr id="7" name="Obrázek 6">
            <a:extLst>
              <a:ext uri="{FF2B5EF4-FFF2-40B4-BE49-F238E27FC236}">
                <a16:creationId xmlns:a16="http://schemas.microsoft.com/office/drawing/2014/main" id="{DD8727CF-4589-D2E9-2D0B-1B50C5FF1956}"/>
              </a:ext>
            </a:extLst>
          </p:cNvPr>
          <p:cNvPicPr>
            <a:picLocks noChangeAspect="1"/>
          </p:cNvPicPr>
          <p:nvPr/>
        </p:nvPicPr>
        <p:blipFill>
          <a:blip r:embed="rId2"/>
          <a:stretch>
            <a:fillRect/>
          </a:stretch>
        </p:blipFill>
        <p:spPr>
          <a:xfrm>
            <a:off x="4141177" y="2811945"/>
            <a:ext cx="8019048" cy="3819048"/>
          </a:xfrm>
          <a:prstGeom prst="rect">
            <a:avLst/>
          </a:prstGeom>
        </p:spPr>
      </p:pic>
    </p:spTree>
    <p:extLst>
      <p:ext uri="{BB962C8B-B14F-4D97-AF65-F5344CB8AC3E}">
        <p14:creationId xmlns:p14="http://schemas.microsoft.com/office/powerpoint/2010/main" val="17215906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BF72-7870-AC04-D6DB-ABF8FEF28ACB}"/>
              </a:ext>
            </a:extLst>
          </p:cNvPr>
          <p:cNvSpPr>
            <a:spLocks noGrp="1"/>
          </p:cNvSpPr>
          <p:nvPr>
            <p:ph type="title"/>
          </p:nvPr>
        </p:nvSpPr>
        <p:spPr/>
        <p:txBody>
          <a:bodyPr/>
          <a:lstStyle/>
          <a:p>
            <a:r>
              <a:rPr lang="cs-CZ" dirty="0">
                <a:solidFill>
                  <a:schemeClr val="accent1"/>
                </a:solidFill>
                <a:latin typeface="Trebuchet MS" panose="020B0603020202020204" pitchFamily="34" charset="0"/>
              </a:rPr>
              <a:t>§ 11a v judikatuře – soud uvedl:</a:t>
            </a:r>
          </a:p>
        </p:txBody>
      </p:sp>
      <p:sp>
        <p:nvSpPr>
          <p:cNvPr id="3" name="Zástupný obsah 2">
            <a:extLst>
              <a:ext uri="{FF2B5EF4-FFF2-40B4-BE49-F238E27FC236}">
                <a16:creationId xmlns:a16="http://schemas.microsoft.com/office/drawing/2014/main" id="{236B28C4-95FE-E2BE-D9AE-9AF494D3FAFD}"/>
              </a:ext>
            </a:extLst>
          </p:cNvPr>
          <p:cNvSpPr>
            <a:spLocks noGrp="1"/>
          </p:cNvSpPr>
          <p:nvPr>
            <p:ph idx="1"/>
          </p:nvPr>
        </p:nvSpPr>
        <p:spPr>
          <a:xfrm>
            <a:off x="677160" y="1776046"/>
            <a:ext cx="3464017" cy="4265114"/>
          </a:xfrm>
        </p:spPr>
        <p:txBody>
          <a:bodyPr/>
          <a:lstStyle/>
          <a:p>
            <a:pPr algn="just"/>
            <a:r>
              <a:rPr lang="cs-CZ" sz="1800" dirty="0">
                <a:latin typeface="Trebuchet MS" panose="020B0603020202020204" pitchFamily="34" charset="0"/>
              </a:rPr>
              <a:t>Úmysl způsobit povinnému subjektu nepřiměřenou zátěž je možné dovozovat i z „koordinovaného“ postupu více žadatelů, </a:t>
            </a:r>
            <a:r>
              <a:rPr lang="cs-CZ" sz="1800" u="sng" dirty="0">
                <a:latin typeface="Trebuchet MS" panose="020B0603020202020204" pitchFamily="34" charset="0"/>
              </a:rPr>
              <a:t>je-li prokázána souvislost mezi nimi</a:t>
            </a:r>
            <a:r>
              <a:rPr lang="cs-CZ" sz="1800" dirty="0">
                <a:latin typeface="Trebuchet MS" panose="020B0603020202020204" pitchFamily="34" charset="0"/>
              </a:rPr>
              <a:t>, typicky časová a věcná, přičemž žádosti </a:t>
            </a:r>
            <a:r>
              <a:rPr lang="cs-CZ" sz="1800" u="sng" dirty="0">
                <a:latin typeface="Trebuchet MS" panose="020B0603020202020204" pitchFamily="34" charset="0"/>
              </a:rPr>
              <a:t>ani nemusejí být obsahově totožné</a:t>
            </a:r>
          </a:p>
        </p:txBody>
      </p:sp>
      <p:pic>
        <p:nvPicPr>
          <p:cNvPr id="5" name="Obrázek 4">
            <a:extLst>
              <a:ext uri="{FF2B5EF4-FFF2-40B4-BE49-F238E27FC236}">
                <a16:creationId xmlns:a16="http://schemas.microsoft.com/office/drawing/2014/main" id="{6086B130-7378-80DD-19E4-5EB8474472D4}"/>
              </a:ext>
            </a:extLst>
          </p:cNvPr>
          <p:cNvPicPr>
            <a:picLocks noChangeAspect="1"/>
          </p:cNvPicPr>
          <p:nvPr/>
        </p:nvPicPr>
        <p:blipFill>
          <a:blip r:embed="rId2"/>
          <a:stretch>
            <a:fillRect/>
          </a:stretch>
        </p:blipFill>
        <p:spPr>
          <a:xfrm>
            <a:off x="4677714" y="2134191"/>
            <a:ext cx="7514286" cy="4723809"/>
          </a:xfrm>
          <a:prstGeom prst="rect">
            <a:avLst/>
          </a:prstGeom>
        </p:spPr>
      </p:pic>
    </p:spTree>
    <p:extLst>
      <p:ext uri="{BB962C8B-B14F-4D97-AF65-F5344CB8AC3E}">
        <p14:creationId xmlns:p14="http://schemas.microsoft.com/office/powerpoint/2010/main" val="3733194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BF72-7870-AC04-D6DB-ABF8FEF28ACB}"/>
              </a:ext>
            </a:extLst>
          </p:cNvPr>
          <p:cNvSpPr>
            <a:spLocks noGrp="1"/>
          </p:cNvSpPr>
          <p:nvPr>
            <p:ph type="title"/>
          </p:nvPr>
        </p:nvSpPr>
        <p:spPr/>
        <p:txBody>
          <a:bodyPr/>
          <a:lstStyle/>
          <a:p>
            <a:r>
              <a:rPr lang="cs-CZ" dirty="0">
                <a:solidFill>
                  <a:schemeClr val="accent1"/>
                </a:solidFill>
                <a:latin typeface="Trebuchet MS" panose="020B0603020202020204" pitchFamily="34" charset="0"/>
              </a:rPr>
              <a:t>§ 11a v judikatuře – soud uvedl:</a:t>
            </a:r>
          </a:p>
        </p:txBody>
      </p:sp>
      <p:sp>
        <p:nvSpPr>
          <p:cNvPr id="3" name="Zástupný obsah 2">
            <a:extLst>
              <a:ext uri="{FF2B5EF4-FFF2-40B4-BE49-F238E27FC236}">
                <a16:creationId xmlns:a16="http://schemas.microsoft.com/office/drawing/2014/main" id="{236B28C4-95FE-E2BE-D9AE-9AF494D3FAFD}"/>
              </a:ext>
            </a:extLst>
          </p:cNvPr>
          <p:cNvSpPr>
            <a:spLocks noGrp="1"/>
          </p:cNvSpPr>
          <p:nvPr>
            <p:ph idx="1"/>
          </p:nvPr>
        </p:nvSpPr>
        <p:spPr>
          <a:xfrm>
            <a:off x="677161" y="1776046"/>
            <a:ext cx="3390986" cy="4265114"/>
          </a:xfrm>
        </p:spPr>
        <p:txBody>
          <a:bodyPr/>
          <a:lstStyle/>
          <a:p>
            <a:r>
              <a:rPr lang="cs-CZ" sz="1800" dirty="0">
                <a:latin typeface="Trebuchet MS" panose="020B0603020202020204" pitchFamily="34" charset="0"/>
              </a:rPr>
              <a:t>Při odmítání žádosti pro zneužití práva </a:t>
            </a:r>
            <a:r>
              <a:rPr lang="cs-CZ" sz="1800" u="sng" dirty="0">
                <a:latin typeface="Trebuchet MS" panose="020B0603020202020204" pitchFamily="34" charset="0"/>
              </a:rPr>
              <a:t>není na místě zkoumat možnost případného částečného poskytnutí informace </a:t>
            </a:r>
            <a:r>
              <a:rPr lang="cs-CZ" sz="1800" dirty="0">
                <a:latin typeface="Trebuchet MS" panose="020B0603020202020204" pitchFamily="34" charset="0"/>
              </a:rPr>
              <a:t>(bod 26) </a:t>
            </a:r>
          </a:p>
          <a:p>
            <a:endParaRPr lang="cs-CZ" sz="1800" u="sng" dirty="0">
              <a:latin typeface="Trebuchet MS" panose="020B0603020202020204" pitchFamily="34" charset="0"/>
            </a:endParaRPr>
          </a:p>
          <a:p>
            <a:r>
              <a:rPr lang="cs-CZ" sz="1800" u="sng" dirty="0">
                <a:latin typeface="Trebuchet MS" panose="020B0603020202020204" pitchFamily="34" charset="0"/>
              </a:rPr>
              <a:t>ani není třeba provádět test proporcionality</a:t>
            </a:r>
            <a:r>
              <a:rPr lang="cs-CZ" sz="1800" dirty="0">
                <a:latin typeface="Trebuchet MS" panose="020B0603020202020204" pitchFamily="34" charset="0"/>
              </a:rPr>
              <a:t> (bod 30).</a:t>
            </a:r>
            <a:endParaRPr lang="cs-CZ" sz="1800" u="sng" dirty="0">
              <a:latin typeface="Trebuchet MS" panose="020B0603020202020204" pitchFamily="34" charset="0"/>
            </a:endParaRPr>
          </a:p>
        </p:txBody>
      </p:sp>
      <p:pic>
        <p:nvPicPr>
          <p:cNvPr id="6" name="Obrázek 5">
            <a:extLst>
              <a:ext uri="{FF2B5EF4-FFF2-40B4-BE49-F238E27FC236}">
                <a16:creationId xmlns:a16="http://schemas.microsoft.com/office/drawing/2014/main" id="{3619DB8B-D7C3-9620-358C-E2C4873D3598}"/>
              </a:ext>
            </a:extLst>
          </p:cNvPr>
          <p:cNvPicPr>
            <a:picLocks noChangeAspect="1"/>
          </p:cNvPicPr>
          <p:nvPr/>
        </p:nvPicPr>
        <p:blipFill>
          <a:blip r:embed="rId2"/>
          <a:stretch>
            <a:fillRect/>
          </a:stretch>
        </p:blipFill>
        <p:spPr>
          <a:xfrm>
            <a:off x="4168029" y="2564450"/>
            <a:ext cx="8023971" cy="3317604"/>
          </a:xfrm>
          <a:prstGeom prst="rect">
            <a:avLst/>
          </a:prstGeom>
        </p:spPr>
      </p:pic>
    </p:spTree>
    <p:extLst>
      <p:ext uri="{BB962C8B-B14F-4D97-AF65-F5344CB8AC3E}">
        <p14:creationId xmlns:p14="http://schemas.microsoft.com/office/powerpoint/2010/main" val="13115938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BF72-7870-AC04-D6DB-ABF8FEF28ACB}"/>
              </a:ext>
            </a:extLst>
          </p:cNvPr>
          <p:cNvSpPr>
            <a:spLocks noGrp="1"/>
          </p:cNvSpPr>
          <p:nvPr>
            <p:ph type="title"/>
          </p:nvPr>
        </p:nvSpPr>
        <p:spPr/>
        <p:txBody>
          <a:bodyPr/>
          <a:lstStyle/>
          <a:p>
            <a:r>
              <a:rPr lang="cs-CZ" dirty="0">
                <a:solidFill>
                  <a:schemeClr val="accent1"/>
                </a:solidFill>
                <a:latin typeface="Trebuchet MS" panose="020B0603020202020204" pitchFamily="34" charset="0"/>
              </a:rPr>
              <a:t>§ 11a v judikatuře – soud uvedl:</a:t>
            </a:r>
          </a:p>
        </p:txBody>
      </p:sp>
      <p:sp>
        <p:nvSpPr>
          <p:cNvPr id="3" name="Zástupný obsah 2">
            <a:extLst>
              <a:ext uri="{FF2B5EF4-FFF2-40B4-BE49-F238E27FC236}">
                <a16:creationId xmlns:a16="http://schemas.microsoft.com/office/drawing/2014/main" id="{236B28C4-95FE-E2BE-D9AE-9AF494D3FAFD}"/>
              </a:ext>
            </a:extLst>
          </p:cNvPr>
          <p:cNvSpPr>
            <a:spLocks noGrp="1"/>
          </p:cNvSpPr>
          <p:nvPr>
            <p:ph idx="1"/>
          </p:nvPr>
        </p:nvSpPr>
        <p:spPr>
          <a:xfrm>
            <a:off x="677160" y="1776046"/>
            <a:ext cx="3464017" cy="4265114"/>
          </a:xfrm>
        </p:spPr>
        <p:txBody>
          <a:bodyPr/>
          <a:lstStyle/>
          <a:p>
            <a:pPr algn="just"/>
            <a:r>
              <a:rPr lang="cs-CZ" sz="1800" dirty="0">
                <a:latin typeface="Trebuchet MS" panose="020B0603020202020204" pitchFamily="34" charset="0"/>
              </a:rPr>
              <a:t>Při odmítání žádosti pro zneužití práva </a:t>
            </a:r>
            <a:r>
              <a:rPr lang="cs-CZ" sz="1800" u="sng" dirty="0">
                <a:latin typeface="Trebuchet MS" panose="020B0603020202020204" pitchFamily="34" charset="0"/>
              </a:rPr>
              <a:t>není na místě zkoumat možnost případného částečného poskytnutí informace </a:t>
            </a:r>
            <a:r>
              <a:rPr lang="cs-CZ" sz="1800" dirty="0">
                <a:latin typeface="Trebuchet MS" panose="020B0603020202020204" pitchFamily="34" charset="0"/>
              </a:rPr>
              <a:t>(bod 26) </a:t>
            </a:r>
            <a:r>
              <a:rPr lang="cs-CZ" sz="1800" u="sng" dirty="0">
                <a:latin typeface="Trebuchet MS" panose="020B0603020202020204" pitchFamily="34" charset="0"/>
              </a:rPr>
              <a:t>ani není třeba provádět test proporcionality</a:t>
            </a:r>
            <a:r>
              <a:rPr lang="cs-CZ" sz="1800" dirty="0">
                <a:latin typeface="Trebuchet MS" panose="020B0603020202020204" pitchFamily="34" charset="0"/>
              </a:rPr>
              <a:t> (bod 30).</a:t>
            </a:r>
            <a:endParaRPr lang="cs-CZ" sz="1800" u="sng" dirty="0">
              <a:latin typeface="Trebuchet MS" panose="020B0603020202020204" pitchFamily="34" charset="0"/>
            </a:endParaRPr>
          </a:p>
        </p:txBody>
      </p:sp>
      <p:pic>
        <p:nvPicPr>
          <p:cNvPr id="5" name="Obrázek 4">
            <a:extLst>
              <a:ext uri="{FF2B5EF4-FFF2-40B4-BE49-F238E27FC236}">
                <a16:creationId xmlns:a16="http://schemas.microsoft.com/office/drawing/2014/main" id="{6E546A43-3562-488D-A772-BF35D972450C}"/>
              </a:ext>
            </a:extLst>
          </p:cNvPr>
          <p:cNvPicPr>
            <a:picLocks noChangeAspect="1"/>
          </p:cNvPicPr>
          <p:nvPr/>
        </p:nvPicPr>
        <p:blipFill>
          <a:blip r:embed="rId2"/>
          <a:stretch>
            <a:fillRect/>
          </a:stretch>
        </p:blipFill>
        <p:spPr>
          <a:xfrm>
            <a:off x="2431150" y="3925931"/>
            <a:ext cx="9760850" cy="2423836"/>
          </a:xfrm>
          <a:prstGeom prst="rect">
            <a:avLst/>
          </a:prstGeom>
        </p:spPr>
      </p:pic>
    </p:spTree>
    <p:extLst>
      <p:ext uri="{BB962C8B-B14F-4D97-AF65-F5344CB8AC3E}">
        <p14:creationId xmlns:p14="http://schemas.microsoft.com/office/powerpoint/2010/main" val="2856180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BF72-7870-AC04-D6DB-ABF8FEF28ACB}"/>
              </a:ext>
            </a:extLst>
          </p:cNvPr>
          <p:cNvSpPr>
            <a:spLocks noGrp="1"/>
          </p:cNvSpPr>
          <p:nvPr>
            <p:ph type="title"/>
          </p:nvPr>
        </p:nvSpPr>
        <p:spPr/>
        <p:txBody>
          <a:bodyPr/>
          <a:lstStyle/>
          <a:p>
            <a:r>
              <a:rPr lang="cs-CZ" dirty="0">
                <a:solidFill>
                  <a:schemeClr val="accent1"/>
                </a:solidFill>
                <a:latin typeface="Trebuchet MS" panose="020B0603020202020204" pitchFamily="34" charset="0"/>
              </a:rPr>
              <a:t>§ 11a v judikatuře – soud uvedl:</a:t>
            </a:r>
          </a:p>
        </p:txBody>
      </p:sp>
      <p:sp>
        <p:nvSpPr>
          <p:cNvPr id="3" name="Zástupný obsah 2">
            <a:extLst>
              <a:ext uri="{FF2B5EF4-FFF2-40B4-BE49-F238E27FC236}">
                <a16:creationId xmlns:a16="http://schemas.microsoft.com/office/drawing/2014/main" id="{236B28C4-95FE-E2BE-D9AE-9AF494D3FAFD}"/>
              </a:ext>
            </a:extLst>
          </p:cNvPr>
          <p:cNvSpPr>
            <a:spLocks noGrp="1"/>
          </p:cNvSpPr>
          <p:nvPr>
            <p:ph idx="1"/>
          </p:nvPr>
        </p:nvSpPr>
        <p:spPr>
          <a:xfrm>
            <a:off x="677160" y="1776046"/>
            <a:ext cx="3464017" cy="4265114"/>
          </a:xfrm>
        </p:spPr>
        <p:txBody>
          <a:bodyPr/>
          <a:lstStyle/>
          <a:p>
            <a:pPr algn="just"/>
            <a:r>
              <a:rPr lang="cs-CZ" sz="1800" dirty="0">
                <a:latin typeface="Trebuchet MS" panose="020B0603020202020204" pitchFamily="34" charset="0"/>
              </a:rPr>
              <a:t>- Je-li žádost odmítnuta pro úmysl způsobit nepřiměřenou zátěž povinnému subjektu, není relevantní námitka, podle níž měl povinný subjekt tuto situaci řešit uplatněním úhrady nákladů podle § 17 (bod 29).</a:t>
            </a:r>
            <a:endParaRPr lang="cs-CZ" sz="1800" u="sng" dirty="0">
              <a:latin typeface="Trebuchet MS" panose="020B0603020202020204" pitchFamily="34" charset="0"/>
            </a:endParaRPr>
          </a:p>
        </p:txBody>
      </p:sp>
      <p:pic>
        <p:nvPicPr>
          <p:cNvPr id="6" name="Obrázek 5">
            <a:extLst>
              <a:ext uri="{FF2B5EF4-FFF2-40B4-BE49-F238E27FC236}">
                <a16:creationId xmlns:a16="http://schemas.microsoft.com/office/drawing/2014/main" id="{0B697C76-DB5D-3DFD-7947-AB5141E539AF}"/>
              </a:ext>
            </a:extLst>
          </p:cNvPr>
          <p:cNvPicPr>
            <a:picLocks noChangeAspect="1"/>
          </p:cNvPicPr>
          <p:nvPr/>
        </p:nvPicPr>
        <p:blipFill>
          <a:blip r:embed="rId2"/>
          <a:stretch>
            <a:fillRect/>
          </a:stretch>
        </p:blipFill>
        <p:spPr>
          <a:xfrm>
            <a:off x="3709586" y="3820461"/>
            <a:ext cx="8368113" cy="2584438"/>
          </a:xfrm>
          <a:prstGeom prst="rect">
            <a:avLst/>
          </a:prstGeom>
        </p:spPr>
      </p:pic>
      <p:sp>
        <p:nvSpPr>
          <p:cNvPr id="7" name="Šipka: doprava 6">
            <a:extLst>
              <a:ext uri="{FF2B5EF4-FFF2-40B4-BE49-F238E27FC236}">
                <a16:creationId xmlns:a16="http://schemas.microsoft.com/office/drawing/2014/main" id="{E1D8ABE2-320F-8522-FB23-ECB5557D17B1}"/>
              </a:ext>
            </a:extLst>
          </p:cNvPr>
          <p:cNvSpPr/>
          <p:nvPr/>
        </p:nvSpPr>
        <p:spPr>
          <a:xfrm>
            <a:off x="2453054" y="5644662"/>
            <a:ext cx="1256532" cy="396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4527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96BF72-7870-AC04-D6DB-ABF8FEF28ACB}"/>
              </a:ext>
            </a:extLst>
          </p:cNvPr>
          <p:cNvSpPr>
            <a:spLocks noGrp="1"/>
          </p:cNvSpPr>
          <p:nvPr>
            <p:ph type="title"/>
          </p:nvPr>
        </p:nvSpPr>
        <p:spPr/>
        <p:txBody>
          <a:bodyPr/>
          <a:lstStyle/>
          <a:p>
            <a:r>
              <a:rPr lang="cs-CZ" dirty="0">
                <a:solidFill>
                  <a:schemeClr val="accent1"/>
                </a:solidFill>
                <a:latin typeface="Trebuchet MS" panose="020B0603020202020204" pitchFamily="34" charset="0"/>
              </a:rPr>
              <a:t>§ 11a v judikatuře – soud uvedl:</a:t>
            </a:r>
          </a:p>
        </p:txBody>
      </p:sp>
      <p:sp>
        <p:nvSpPr>
          <p:cNvPr id="3" name="Zástupný obsah 2">
            <a:extLst>
              <a:ext uri="{FF2B5EF4-FFF2-40B4-BE49-F238E27FC236}">
                <a16:creationId xmlns:a16="http://schemas.microsoft.com/office/drawing/2014/main" id="{236B28C4-95FE-E2BE-D9AE-9AF494D3FAFD}"/>
              </a:ext>
            </a:extLst>
          </p:cNvPr>
          <p:cNvSpPr>
            <a:spLocks noGrp="1"/>
          </p:cNvSpPr>
          <p:nvPr>
            <p:ph idx="1"/>
          </p:nvPr>
        </p:nvSpPr>
        <p:spPr>
          <a:xfrm>
            <a:off x="677160" y="1776046"/>
            <a:ext cx="3464017" cy="4265114"/>
          </a:xfrm>
        </p:spPr>
        <p:txBody>
          <a:bodyPr/>
          <a:lstStyle/>
          <a:p>
            <a:pPr algn="just"/>
            <a:r>
              <a:rPr lang="cs-CZ" sz="1800" dirty="0">
                <a:latin typeface="Trebuchet MS" panose="020B0603020202020204" pitchFamily="34" charset="0"/>
              </a:rPr>
              <a:t>- také „společenský hlídací pes“ může zneužít právo na informace</a:t>
            </a:r>
          </a:p>
          <a:p>
            <a:pPr algn="just"/>
            <a:endParaRPr lang="cs-CZ" sz="1800" u="sng" dirty="0">
              <a:latin typeface="Trebuchet MS" panose="020B0603020202020204" pitchFamily="34" charset="0"/>
            </a:endParaRPr>
          </a:p>
          <a:p>
            <a:pPr algn="just"/>
            <a:r>
              <a:rPr lang="cs-CZ" sz="1800" u="sng" dirty="0">
                <a:latin typeface="Trebuchet MS" panose="020B0603020202020204" pitchFamily="34" charset="0"/>
              </a:rPr>
              <a:t>! To je velký úspěch</a:t>
            </a:r>
          </a:p>
        </p:txBody>
      </p:sp>
      <p:pic>
        <p:nvPicPr>
          <p:cNvPr id="5" name="Obrázek 4">
            <a:extLst>
              <a:ext uri="{FF2B5EF4-FFF2-40B4-BE49-F238E27FC236}">
                <a16:creationId xmlns:a16="http://schemas.microsoft.com/office/drawing/2014/main" id="{183634C3-4F45-EBA0-07F4-42737CE704E6}"/>
              </a:ext>
            </a:extLst>
          </p:cNvPr>
          <p:cNvPicPr>
            <a:picLocks noChangeAspect="1"/>
          </p:cNvPicPr>
          <p:nvPr/>
        </p:nvPicPr>
        <p:blipFill>
          <a:blip r:embed="rId2"/>
          <a:stretch>
            <a:fillRect/>
          </a:stretch>
        </p:blipFill>
        <p:spPr>
          <a:xfrm>
            <a:off x="4141177" y="3502393"/>
            <a:ext cx="7666667" cy="1980952"/>
          </a:xfrm>
          <a:prstGeom prst="rect">
            <a:avLst/>
          </a:prstGeom>
        </p:spPr>
      </p:pic>
      <p:sp>
        <p:nvSpPr>
          <p:cNvPr id="8" name="Šipka: nahoru 7">
            <a:extLst>
              <a:ext uri="{FF2B5EF4-FFF2-40B4-BE49-F238E27FC236}">
                <a16:creationId xmlns:a16="http://schemas.microsoft.com/office/drawing/2014/main" id="{DF2EDA2E-98C0-E4BB-4CEB-5E11519812B9}"/>
              </a:ext>
            </a:extLst>
          </p:cNvPr>
          <p:cNvSpPr/>
          <p:nvPr/>
        </p:nvSpPr>
        <p:spPr>
          <a:xfrm>
            <a:off x="6096000" y="5574323"/>
            <a:ext cx="1465385" cy="67419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582539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14FCC4-832C-98D3-2368-502DE3660F56}"/>
              </a:ext>
            </a:extLst>
          </p:cNvPr>
          <p:cNvSpPr>
            <a:spLocks noGrp="1"/>
          </p:cNvSpPr>
          <p:nvPr>
            <p:ph type="title"/>
          </p:nvPr>
        </p:nvSpPr>
        <p:spPr/>
        <p:txBody>
          <a:bodyPr/>
          <a:lstStyle/>
          <a:p>
            <a:r>
              <a:rPr lang="cs-CZ" dirty="0"/>
              <a:t>NSS v červnu 2024 potvrdil!</a:t>
            </a:r>
          </a:p>
        </p:txBody>
      </p:sp>
      <p:sp>
        <p:nvSpPr>
          <p:cNvPr id="3" name="Zástupný obsah 2">
            <a:extLst>
              <a:ext uri="{FF2B5EF4-FFF2-40B4-BE49-F238E27FC236}">
                <a16:creationId xmlns:a16="http://schemas.microsoft.com/office/drawing/2014/main" id="{B0AC2BDB-B28F-9C98-9EE5-C610115CBC22}"/>
              </a:ext>
            </a:extLst>
          </p:cNvPr>
          <p:cNvSpPr>
            <a:spLocks noGrp="1"/>
          </p:cNvSpPr>
          <p:nvPr>
            <p:ph idx="1"/>
          </p:nvPr>
        </p:nvSpPr>
        <p:spPr>
          <a:xfrm>
            <a:off x="677334" y="1573161"/>
            <a:ext cx="8596668" cy="4468201"/>
          </a:xfrm>
        </p:spPr>
        <p:txBody>
          <a:bodyPr>
            <a:normAutofit/>
          </a:bodyPr>
          <a:lstStyle/>
          <a:p>
            <a:r>
              <a:rPr lang="cs-CZ" dirty="0"/>
              <a:t>V rozsudku ze dne 13. 6. 2024, č. j. 9 As 26/2024-44</a:t>
            </a:r>
          </a:p>
          <a:p>
            <a:endParaRPr lang="cs-CZ" dirty="0"/>
          </a:p>
          <a:p>
            <a:pPr algn="just"/>
            <a:r>
              <a:rPr lang="cs-CZ" dirty="0"/>
              <a:t>Nepřiměřená zátěž může být způsobena i jednáním více žadatelů ve vzájemné součinnosti, typicky časově navazující podávání více žádostí o informace. V takovém případě mohou být žádosti podávány i jen jednomu povinnému subjektu (body 1, 27 a 28 odůvodnění).</a:t>
            </a:r>
          </a:p>
          <a:p>
            <a:pPr algn="just"/>
            <a:r>
              <a:rPr lang="cs-CZ" dirty="0"/>
              <a:t>V případě odmítnutí žádosti pro tento případ zneužití práva na informace (způsobení nepřiměřené zátěže) se neaplikuje možnost částečného poskytnutí informace ani uplatnění úhrady nákladů vůči žadateli (§ 17 informačního zákona) namísto odmítnutí žádosti. Zneužití práva totiž není výkonem práva, tudíž úhrada nákladů zde postrádá smysl. (Přiměřeně bod 31 odůvodnění.)</a:t>
            </a:r>
          </a:p>
          <a:p>
            <a:r>
              <a:rPr lang="cs-CZ" dirty="0"/>
              <a:t>Stejně tak není na místě provádějí testu proporcionality (bod 32 odůvodnění).</a:t>
            </a:r>
          </a:p>
        </p:txBody>
      </p:sp>
    </p:spTree>
    <p:extLst>
      <p:ext uri="{BB962C8B-B14F-4D97-AF65-F5344CB8AC3E}">
        <p14:creationId xmlns:p14="http://schemas.microsoft.com/office/powerpoint/2010/main" val="36297294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3DD275-F2FF-9092-8E88-22F0CABA8050}"/>
              </a:ext>
            </a:extLst>
          </p:cNvPr>
          <p:cNvSpPr>
            <a:spLocks noGrp="1"/>
          </p:cNvSpPr>
          <p:nvPr>
            <p:ph type="title"/>
          </p:nvPr>
        </p:nvSpPr>
        <p:spPr>
          <a:xfrm>
            <a:off x="677334" y="363794"/>
            <a:ext cx="8596668" cy="1566606"/>
          </a:xfrm>
        </p:spPr>
        <p:txBody>
          <a:bodyPr/>
          <a:lstStyle/>
          <a:p>
            <a:r>
              <a:rPr lang="cs-CZ" dirty="0"/>
              <a:t>Náležitosti rozhodnutí o odmítnutí žádosti</a:t>
            </a:r>
          </a:p>
        </p:txBody>
      </p:sp>
      <p:sp>
        <p:nvSpPr>
          <p:cNvPr id="3" name="Zástupný obsah 2">
            <a:extLst>
              <a:ext uri="{FF2B5EF4-FFF2-40B4-BE49-F238E27FC236}">
                <a16:creationId xmlns:a16="http://schemas.microsoft.com/office/drawing/2014/main" id="{5C4A3DB0-39FD-6C30-754C-0257F7C45E86}"/>
              </a:ext>
            </a:extLst>
          </p:cNvPr>
          <p:cNvSpPr>
            <a:spLocks noGrp="1"/>
          </p:cNvSpPr>
          <p:nvPr>
            <p:ph idx="1"/>
          </p:nvPr>
        </p:nvSpPr>
        <p:spPr>
          <a:xfrm>
            <a:off x="677334" y="1691148"/>
            <a:ext cx="8596668" cy="4350214"/>
          </a:xfrm>
        </p:spPr>
        <p:txBody>
          <a:bodyPr>
            <a:normAutofit fontScale="92500" lnSpcReduction="10000"/>
          </a:bodyPr>
          <a:lstStyle/>
          <a:p>
            <a:pPr algn="just"/>
            <a:r>
              <a:rPr lang="cs-CZ" dirty="0"/>
              <a:t>Pro vydání rozhodnutí o odmítnutí žádosti se plně uplatní ustanovení § 68 správního řádu.</a:t>
            </a:r>
          </a:p>
          <a:p>
            <a:pPr marL="0" indent="0">
              <a:buNone/>
            </a:pPr>
            <a:r>
              <a:rPr lang="cs-CZ" dirty="0"/>
              <a:t>Rozhodnutí musí obsahovat:</a:t>
            </a:r>
          </a:p>
          <a:p>
            <a:r>
              <a:rPr lang="cs-CZ" dirty="0"/>
              <a:t>Výrok rozhodnutí – měl by znít „kterým se odmítá/částečně odmítá žádost“.</a:t>
            </a:r>
          </a:p>
          <a:p>
            <a:pPr algn="just"/>
            <a:r>
              <a:rPr lang="cs-CZ" dirty="0"/>
              <a:t>Odůvodnění – povinný subjekt uvede, podle jakého ustanovení vydává správní rozhodnutí (§ 15 odst. 1 informačního zákona zpravidla ve spojení s příslušným ustanovením informačního či jiného zákona, které obsahuje zákonný důvod, pro odepření informace, např. § 2 odst. 4, § 7 až 11, § 14 odst. 5 písm. b) informačního zákona). Vlastní odůvodnění rozhodnutí může být stručné. Mělo by zahrnovat obsah podané žádosti. Pokud důvodem odmítnutí je skutečnost, že povinný subjekt informace nemá, měl by uvést i důvod (např. že mu příslušný orgán požadované informace nepředal, případně na základě jakého ustanovení bylo od vytvoření požadované informace v souladu se zákonem upuštěno apod.). Současně by měl zdůvodnit i splnění podmínky, že nemá povinnost informací disponovat (takovou povinnost mu zákon neukládá).</a:t>
            </a:r>
          </a:p>
          <a:p>
            <a:r>
              <a:rPr lang="cs-CZ" dirty="0"/>
              <a:t>Poučení o opravném prostředku – odvolání. </a:t>
            </a:r>
          </a:p>
        </p:txBody>
      </p:sp>
    </p:spTree>
    <p:extLst>
      <p:ext uri="{BB962C8B-B14F-4D97-AF65-F5344CB8AC3E}">
        <p14:creationId xmlns:p14="http://schemas.microsoft.com/office/powerpoint/2010/main" val="3061435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DC641B-2450-F45C-740D-FA806233FA2F}"/>
              </a:ext>
            </a:extLst>
          </p:cNvPr>
          <p:cNvSpPr>
            <a:spLocks noGrp="1"/>
          </p:cNvSpPr>
          <p:nvPr>
            <p:ph type="title"/>
          </p:nvPr>
        </p:nvSpPr>
        <p:spPr/>
        <p:txBody>
          <a:bodyPr/>
          <a:lstStyle/>
          <a:p>
            <a:r>
              <a:rPr lang="cs-CZ" dirty="0"/>
              <a:t>Co může chybět a vrátí vám to</a:t>
            </a:r>
          </a:p>
        </p:txBody>
      </p:sp>
      <p:sp>
        <p:nvSpPr>
          <p:cNvPr id="3" name="Zástupný obsah 2">
            <a:extLst>
              <a:ext uri="{FF2B5EF4-FFF2-40B4-BE49-F238E27FC236}">
                <a16:creationId xmlns:a16="http://schemas.microsoft.com/office/drawing/2014/main" id="{A75B6B85-6C4A-4A83-2285-A1E7685E9F8C}"/>
              </a:ext>
            </a:extLst>
          </p:cNvPr>
          <p:cNvSpPr>
            <a:spLocks noGrp="1"/>
          </p:cNvSpPr>
          <p:nvPr>
            <p:ph idx="1"/>
          </p:nvPr>
        </p:nvSpPr>
        <p:spPr/>
        <p:txBody>
          <a:bodyPr/>
          <a:lstStyle/>
          <a:p>
            <a:r>
              <a:rPr lang="cs-CZ" dirty="0"/>
              <a:t>Informace k dotčeným osobám</a:t>
            </a:r>
          </a:p>
          <a:p>
            <a:r>
              <a:rPr lang="cs-CZ" dirty="0"/>
              <a:t>Chybné odůvodnění</a:t>
            </a:r>
          </a:p>
          <a:p>
            <a:r>
              <a:rPr lang="cs-CZ" dirty="0"/>
              <a:t>Správně vybraný paragraf</a:t>
            </a:r>
          </a:p>
          <a:p>
            <a:r>
              <a:rPr lang="cs-CZ" dirty="0"/>
              <a:t>Snaha hledat informace, odůvodnit, proč je nemáme</a:t>
            </a:r>
          </a:p>
          <a:p>
            <a:r>
              <a:rPr lang="cs-CZ" dirty="0"/>
              <a:t>Správné zpoplatnění, chybí sazebník, odůvodnění výše úhrady</a:t>
            </a:r>
          </a:p>
        </p:txBody>
      </p:sp>
    </p:spTree>
    <p:extLst>
      <p:ext uri="{BB962C8B-B14F-4D97-AF65-F5344CB8AC3E}">
        <p14:creationId xmlns:p14="http://schemas.microsoft.com/office/powerpoint/2010/main" val="456549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677159" y="65314"/>
            <a:ext cx="10211665" cy="1371600"/>
          </a:xfrm>
          <a:prstGeom prst="rect">
            <a:avLst/>
          </a:prstGeom>
          <a:noFill/>
          <a:ln>
            <a:no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7200" spc="-1" dirty="0">
                <a:solidFill>
                  <a:schemeClr val="accent6">
                    <a:lumMod val="50000"/>
                  </a:schemeClr>
                </a:solidFill>
                <a:uFill>
                  <a:solidFill>
                    <a:srgbClr val="FFFFFF"/>
                  </a:solidFill>
                </a:uFill>
                <a:latin typeface="Viner Hand ITC" panose="03070502030502020203" pitchFamily="66" charset="0"/>
                <a:ea typeface="DejaVu Sans"/>
                <a:cs typeface="DejaVu Sans"/>
              </a:rPr>
              <a:t>„5 B“</a:t>
            </a:r>
            <a:br>
              <a:rPr lang="cs-CZ" sz="6000" spc="-1" dirty="0">
                <a:solidFill>
                  <a:schemeClr val="accent6">
                    <a:lumMod val="50000"/>
                  </a:schemeClr>
                </a:solidFill>
                <a:uFill>
                  <a:solidFill>
                    <a:srgbClr val="FFFFFF"/>
                  </a:solidFill>
                </a:uFill>
                <a:latin typeface="Trebuchet MS"/>
                <a:ea typeface="DejaVu Sans"/>
                <a:cs typeface="DejaVu Sans"/>
              </a:rPr>
            </a:br>
            <a:r>
              <a:rPr kumimoji="0" lang="cs-CZ" sz="6000" b="0" i="0" u="none" strike="noStrike" kern="1200" cap="none" spc="-1" normalizeH="0" baseline="0" noProof="0" dirty="0">
                <a:ln>
                  <a:noFill/>
                </a:ln>
                <a:solidFill>
                  <a:schemeClr val="accent6">
                    <a:lumMod val="50000"/>
                  </a:schemeClr>
                </a:solidFill>
                <a:effectLst/>
                <a:uLnTx/>
                <a:uFill>
                  <a:solidFill>
                    <a:srgbClr val="FFFFFF"/>
                  </a:solidFill>
                </a:uFill>
                <a:latin typeface="Trebuchet MS"/>
                <a:ea typeface="DejaVu Sans"/>
                <a:cs typeface="DejaVu Sans"/>
              </a:rPr>
              <a:t>A jak na ně</a:t>
            </a:r>
            <a:endParaRPr kumimoji="0" lang="en-US" sz="6000" b="0" i="0" u="none" strike="noStrike" kern="1200" cap="none" spc="-1" normalizeH="0" baseline="0" noProof="0" dirty="0">
              <a:ln>
                <a:noFill/>
              </a:ln>
              <a:solidFill>
                <a:schemeClr val="accent6">
                  <a:lumMod val="50000"/>
                </a:schemeClr>
              </a:solidFill>
              <a:effectLst/>
              <a:uLnTx/>
              <a:uFill>
                <a:solidFill>
                  <a:srgbClr val="FFFFFF"/>
                </a:solidFill>
              </a:uFill>
              <a:latin typeface="Trebuchet MS"/>
              <a:ea typeface="DejaVu Sans"/>
              <a:cs typeface="DejaVu Sans"/>
            </a:endParaRPr>
          </a:p>
        </p:txBody>
      </p:sp>
      <p:sp>
        <p:nvSpPr>
          <p:cNvPr id="312" name="TextShape 2"/>
          <p:cNvSpPr txBox="1"/>
          <p:nvPr/>
        </p:nvSpPr>
        <p:spPr>
          <a:xfrm>
            <a:off x="677160" y="6041520"/>
            <a:ext cx="6297120" cy="364680"/>
          </a:xfrm>
          <a:prstGeom prst="rect">
            <a:avLst/>
          </a:prstGeom>
          <a:no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1" normalizeH="0" baseline="0" noProof="0">
              <a:ln>
                <a:noFill/>
              </a:ln>
              <a:solidFill>
                <a:srgbClr val="000000"/>
              </a:solidFill>
              <a:effectLst/>
              <a:uLnTx/>
              <a:uFill>
                <a:solidFill>
                  <a:srgbClr val="FFFFFF"/>
                </a:solidFill>
              </a:uFill>
              <a:latin typeface="Times New Roman"/>
              <a:ea typeface="DejaVu Sans"/>
              <a:cs typeface="DejaVu Sans"/>
            </a:endParaRPr>
          </a:p>
        </p:txBody>
      </p:sp>
      <p:graphicFrame>
        <p:nvGraphicFramePr>
          <p:cNvPr id="2" name="Diagram 1">
            <a:extLst>
              <a:ext uri="{FF2B5EF4-FFF2-40B4-BE49-F238E27FC236}">
                <a16:creationId xmlns:a16="http://schemas.microsoft.com/office/drawing/2014/main" id="{F9BA5EB3-18C0-FCCF-CDFE-8889D58E0E65}"/>
              </a:ext>
            </a:extLst>
          </p:cNvPr>
          <p:cNvGraphicFramePr/>
          <p:nvPr/>
        </p:nvGraphicFramePr>
        <p:xfrm>
          <a:off x="482649" y="2163985"/>
          <a:ext cx="11226701" cy="4628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3126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677159" y="998376"/>
            <a:ext cx="9399901" cy="3359020"/>
          </a:xfrm>
          <a:prstGeom prst="rect">
            <a:avLst/>
          </a:prstGeom>
          <a:noFill/>
          <a:ln>
            <a:noFill/>
          </a:ln>
        </p:spPr>
        <p:txBody>
          <a:bodyPr lIns="0" tIns="0" rIns="0" bIns="0" anchor="ctr"/>
          <a:lstStyle/>
          <a:p>
            <a:pPr algn="l">
              <a:buFont typeface="Arial" panose="020B0604020202020204" pitchFamily="34" charset="0"/>
              <a:buChar char="•"/>
            </a:pPr>
            <a:r>
              <a:rPr lang="cs-CZ" b="0" i="0" dirty="0">
                <a:solidFill>
                  <a:srgbClr val="111111"/>
                </a:solidFill>
                <a:effectLst/>
                <a:highlight>
                  <a:srgbClr val="FFFFFF"/>
                </a:highlight>
                <a:latin typeface="Open Sans" panose="020B0606030504020204" pitchFamily="34" charset="0"/>
              </a:rPr>
              <a:t>Další nová školení</a:t>
            </a:r>
          </a:p>
          <a:p>
            <a:pPr algn="just">
              <a:lnSpc>
                <a:spcPct val="107000"/>
              </a:lnSpc>
              <a:spcAft>
                <a:spcPts val="800"/>
              </a:spcAft>
            </a:pPr>
            <a:r>
              <a:rPr lang="cs-CZ" sz="1800" b="1" kern="100" dirty="0">
                <a:effectLst/>
                <a:latin typeface="Calibri" panose="020F0502020204030204" pitchFamily="34" charset="0"/>
                <a:ea typeface="Calibri" panose="020F0502020204030204" pitchFamily="34" charset="0"/>
                <a:cs typeface="Times New Roman" panose="02020603050405020304" pitchFamily="18" charset="0"/>
              </a:rPr>
              <a:t>Výbory a komise obcí a měst v praxi </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Ucelené školení k problematice výborů a komisí. Tato oblast dělá mnoha obcím problémy. Informace k řádnému postupu výborů, možnosti kontrol, úkolování, vztahy mezi úřadem, starostou, zastupiteli a výbory a komisemi. V mnoha obcích se porušuje zákon, výborům není poskytována součinnost, jinde naopak členové výboru porušují zákon o obcích. Jak udržet činnost výboru v zákonných mezích? </a:t>
            </a:r>
          </a:p>
          <a:p>
            <a:pPr algn="just">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kern="100" dirty="0">
                <a:effectLst/>
                <a:latin typeface="Calibri" panose="020F0502020204030204" pitchFamily="34" charset="0"/>
                <a:ea typeface="Calibri" panose="020F0502020204030204" pitchFamily="34" charset="0"/>
                <a:cs typeface="Times New Roman" panose="02020603050405020304" pitchFamily="18" charset="0"/>
              </a:rPr>
              <a:t>Hlavní zákonné povinnosti obcí a měst </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Vše o zákonu o obcích, rizicích nakládání s majetkem, úřední desce, razítkách apod.)</a:t>
            </a:r>
          </a:p>
          <a:p>
            <a:pPr algn="just">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kern="100" dirty="0">
                <a:effectLst/>
                <a:latin typeface="Calibri" panose="020F0502020204030204" pitchFamily="34" charset="0"/>
                <a:ea typeface="Calibri" panose="020F0502020204030204" pitchFamily="34" charset="0"/>
                <a:cs typeface="Times New Roman" panose="02020603050405020304" pitchFamily="18" charset="0"/>
              </a:rPr>
              <a:t>Zasedání zastupitelstva a schůze rady od A do Z </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 Vše k přípravě, průběhu zasedání, zápisům, lhůtám a problémům, které mohou nastat. Včetně vzorů usnesení, pozvánek i zápisu.</a:t>
            </a:r>
          </a:p>
          <a:p>
            <a:pPr algn="just">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b="1" kern="100" dirty="0">
                <a:latin typeface="Calibri" panose="020F0502020204030204" pitchFamily="34" charset="0"/>
                <a:ea typeface="Calibri" panose="020F0502020204030204" pitchFamily="34" charset="0"/>
                <a:cs typeface="Times New Roman" panose="02020603050405020304" pitchFamily="18" charset="0"/>
              </a:rPr>
              <a:t>Zákon 106/1999 Sb. a problémový žadatel o informace </a:t>
            </a:r>
            <a:r>
              <a:rPr lang="cs-CZ" kern="100" dirty="0">
                <a:latin typeface="Calibri" panose="020F0502020204030204" pitchFamily="34" charset="0"/>
                <a:ea typeface="Calibri" panose="020F0502020204030204" pitchFamily="34" charset="0"/>
                <a:cs typeface="Times New Roman" panose="02020603050405020304" pitchFamily="18" charset="0"/>
              </a:rPr>
              <a:t>– </a:t>
            </a:r>
            <a:r>
              <a:rPr lang="cs-CZ" u="sng" kern="100" dirty="0">
                <a:latin typeface="Calibri" panose="020F0502020204030204" pitchFamily="34" charset="0"/>
                <a:ea typeface="Calibri" panose="020F0502020204030204" pitchFamily="34" charset="0"/>
                <a:cs typeface="Times New Roman" panose="02020603050405020304" pitchFamily="18" charset="0"/>
              </a:rPr>
              <a:t>jediné školení tohoto typu v ČR, ostatní vás učí jak se nechat buzerovat, my naopak ukážeme, jak se problémového žadatele zbavit</a:t>
            </a:r>
            <a:endParaRPr lang="cs-CZ"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endParaRPr lang="cs-CZ" b="0" i="0" dirty="0">
              <a:solidFill>
                <a:srgbClr val="111111"/>
              </a:solidFill>
              <a:effectLst/>
              <a:highlight>
                <a:srgbClr val="FFFFFF"/>
              </a:highlight>
              <a:latin typeface="Open Sans" panose="020B0606030504020204" pitchFamily="34" charset="0"/>
            </a:endParaRPr>
          </a:p>
        </p:txBody>
      </p:sp>
      <p:sp>
        <p:nvSpPr>
          <p:cNvPr id="292" name="TextShape 2"/>
          <p:cNvSpPr txBox="1"/>
          <p:nvPr/>
        </p:nvSpPr>
        <p:spPr>
          <a:xfrm>
            <a:off x="677159" y="4552335"/>
            <a:ext cx="10319392" cy="2148348"/>
          </a:xfrm>
          <a:prstGeom prst="rect">
            <a:avLst/>
          </a:prstGeom>
          <a:noFill/>
          <a:ln>
            <a:noFill/>
          </a:ln>
        </p:spPr>
        <p:txBody>
          <a:bodyPr lIns="0" tIns="0" rIns="0" bIns="0" anchor="ctr"/>
          <a:lstStyle/>
          <a:p>
            <a:endParaRPr lang="cs-CZ" sz="2000" spc="-1" dirty="0">
              <a:solidFill>
                <a:srgbClr val="000000"/>
              </a:solidFill>
              <a:uFill>
                <a:solidFill>
                  <a:srgbClr val="FFFFFF"/>
                </a:solidFill>
              </a:uFill>
            </a:endParaRPr>
          </a:p>
          <a:p>
            <a:r>
              <a:rPr lang="cs-CZ" sz="2400" spc="-1" dirty="0">
                <a:solidFill>
                  <a:srgbClr val="000000"/>
                </a:solidFill>
                <a:uFill>
                  <a:solidFill>
                    <a:srgbClr val="FFFFFF"/>
                  </a:solidFill>
                </a:uFill>
              </a:rPr>
              <a:t>Školení také přímo u vás na úřadě, na setkání starostů, tajemníků, svazcích obcí apod.</a:t>
            </a:r>
          </a:p>
          <a:p>
            <a:endParaRPr lang="cs-CZ" sz="2000" spc="-1" dirty="0">
              <a:solidFill>
                <a:srgbClr val="000000"/>
              </a:solidFill>
              <a:uFill>
                <a:solidFill>
                  <a:srgbClr val="FFFFFF"/>
                </a:solidFill>
              </a:uFill>
            </a:endParaRPr>
          </a:p>
          <a:p>
            <a:r>
              <a:rPr lang="cs-CZ" sz="2000" spc="-1" dirty="0">
                <a:solidFill>
                  <a:srgbClr val="000000"/>
                </a:solidFill>
                <a:uFill>
                  <a:solidFill>
                    <a:srgbClr val="FFFFFF"/>
                  </a:solidFill>
                </a:uFill>
              </a:rPr>
              <a:t>a další  - daně, místní poplatky, GDPR </a:t>
            </a:r>
          </a:p>
          <a:p>
            <a:r>
              <a:rPr lang="cs-CZ" sz="2000" spc="-1" dirty="0">
                <a:uFill>
                  <a:solidFill>
                    <a:srgbClr val="FFFFFF"/>
                  </a:solidFill>
                </a:uFill>
                <a:hlinkClick r:id="rId2"/>
              </a:rPr>
              <a:t>https://spmo.cz/vzdelavani</a:t>
            </a:r>
            <a:endParaRPr lang="cs-CZ" sz="2000" spc="-1" dirty="0">
              <a:uFill>
                <a:solidFill>
                  <a:srgbClr val="FFFFFF"/>
                </a:solidFill>
              </a:uFill>
            </a:endParaRPr>
          </a:p>
        </p:txBody>
      </p:sp>
    </p:spTree>
    <p:extLst>
      <p:ext uri="{BB962C8B-B14F-4D97-AF65-F5344CB8AC3E}">
        <p14:creationId xmlns:p14="http://schemas.microsoft.com/office/powerpoint/2010/main" val="6240295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E67807-90E2-E98F-C33D-7B8BDF1F259C}"/>
              </a:ext>
            </a:extLst>
          </p:cNvPr>
          <p:cNvSpPr>
            <a:spLocks noGrp="1"/>
          </p:cNvSpPr>
          <p:nvPr>
            <p:ph type="title"/>
          </p:nvPr>
        </p:nvSpPr>
        <p:spPr/>
        <p:txBody>
          <a:bodyPr/>
          <a:lstStyle/>
          <a:p>
            <a:r>
              <a:rPr lang="cs-CZ" dirty="0"/>
              <a:t>Možnosti obrany</a:t>
            </a:r>
          </a:p>
        </p:txBody>
      </p:sp>
      <p:sp>
        <p:nvSpPr>
          <p:cNvPr id="3" name="Zástupný obsah 2">
            <a:extLst>
              <a:ext uri="{FF2B5EF4-FFF2-40B4-BE49-F238E27FC236}">
                <a16:creationId xmlns:a16="http://schemas.microsoft.com/office/drawing/2014/main" id="{F94FF517-E462-B8CF-8A39-89A898EAE0B8}"/>
              </a:ext>
            </a:extLst>
          </p:cNvPr>
          <p:cNvSpPr>
            <a:spLocks noGrp="1"/>
          </p:cNvSpPr>
          <p:nvPr>
            <p:ph idx="1"/>
          </p:nvPr>
        </p:nvSpPr>
        <p:spPr/>
        <p:txBody>
          <a:bodyPr/>
          <a:lstStyle/>
          <a:p>
            <a:r>
              <a:rPr lang="cs-CZ" dirty="0"/>
              <a:t>Správně posoudit, zjisti zda musíme poskytnout nebo nemusíme, odmítnout, neposkytnout.</a:t>
            </a:r>
          </a:p>
          <a:p>
            <a:r>
              <a:rPr lang="cs-CZ" dirty="0"/>
              <a:t>Zpoplatnit vhodným způsobem (mít správný sazebník)</a:t>
            </a:r>
          </a:p>
          <a:p>
            <a:r>
              <a:rPr lang="cs-CZ" dirty="0"/>
              <a:t>Dobře odůvodňovat rozhodnutí</a:t>
            </a:r>
          </a:p>
          <a:p>
            <a:r>
              <a:rPr lang="cs-CZ" dirty="0"/>
              <a:t>Potížisty odmítat, ale až když na ně máme dobře nabito !</a:t>
            </a:r>
          </a:p>
          <a:p>
            <a:endParaRPr lang="cs-CZ" dirty="0"/>
          </a:p>
          <a:p>
            <a:endParaRPr lang="cs-CZ" dirty="0"/>
          </a:p>
          <a:p>
            <a:r>
              <a:rPr lang="cs-CZ" dirty="0"/>
              <a:t>Máme speciální školení</a:t>
            </a:r>
          </a:p>
        </p:txBody>
      </p:sp>
    </p:spTree>
    <p:extLst>
      <p:ext uri="{BB962C8B-B14F-4D97-AF65-F5344CB8AC3E}">
        <p14:creationId xmlns:p14="http://schemas.microsoft.com/office/powerpoint/2010/main" val="2078021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206ACA-3CD2-E013-893C-37855FC74D59}"/>
              </a:ext>
            </a:extLst>
          </p:cNvPr>
          <p:cNvSpPr>
            <a:spLocks noGrp="1"/>
          </p:cNvSpPr>
          <p:nvPr>
            <p:ph type="title"/>
          </p:nvPr>
        </p:nvSpPr>
        <p:spPr/>
        <p:txBody>
          <a:bodyPr/>
          <a:lstStyle/>
          <a:p>
            <a:r>
              <a:rPr lang="cs-CZ" dirty="0">
                <a:solidFill>
                  <a:srgbClr val="C00000"/>
                </a:solidFill>
              </a:rPr>
              <a:t>Nebojte se bránit</a:t>
            </a:r>
          </a:p>
        </p:txBody>
      </p:sp>
      <p:sp>
        <p:nvSpPr>
          <p:cNvPr id="3" name="Zástupný obsah 2">
            <a:extLst>
              <a:ext uri="{FF2B5EF4-FFF2-40B4-BE49-F238E27FC236}">
                <a16:creationId xmlns:a16="http://schemas.microsoft.com/office/drawing/2014/main" id="{C2B1D1A5-0421-7EDC-F8E0-5F78F23723E2}"/>
              </a:ext>
            </a:extLst>
          </p:cNvPr>
          <p:cNvSpPr>
            <a:spLocks noGrp="1"/>
          </p:cNvSpPr>
          <p:nvPr>
            <p:ph idx="1"/>
          </p:nvPr>
        </p:nvSpPr>
        <p:spPr/>
        <p:txBody>
          <a:bodyPr/>
          <a:lstStyle/>
          <a:p>
            <a:r>
              <a:rPr lang="cs-CZ" dirty="0">
                <a:solidFill>
                  <a:schemeClr val="tx2"/>
                </a:solidFill>
              </a:rPr>
              <a:t>Ale jen pokud to je opravdu odůvodněné</a:t>
            </a:r>
          </a:p>
          <a:p>
            <a:endParaRPr lang="cs-CZ" dirty="0">
              <a:solidFill>
                <a:schemeClr val="tx2"/>
              </a:solidFill>
            </a:endParaRPr>
          </a:p>
          <a:p>
            <a:r>
              <a:rPr lang="cs-CZ" dirty="0">
                <a:solidFill>
                  <a:schemeClr val="tx2"/>
                </a:solidFill>
              </a:rPr>
              <a:t>Zkoušejte i § 11a, přinejhorším vám to kraj vrátí, ale budeme šířit povědomí o tomto ustanovení, někde se třeba dostane k soudu, NSS..</a:t>
            </a:r>
          </a:p>
        </p:txBody>
      </p:sp>
    </p:spTree>
    <p:extLst>
      <p:ext uri="{BB962C8B-B14F-4D97-AF65-F5344CB8AC3E}">
        <p14:creationId xmlns:p14="http://schemas.microsoft.com/office/powerpoint/2010/main" val="1347333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496325-C98C-B3A0-BC50-51A41A922F0C}"/>
              </a:ext>
            </a:extLst>
          </p:cNvPr>
          <p:cNvSpPr>
            <a:spLocks noGrp="1"/>
          </p:cNvSpPr>
          <p:nvPr>
            <p:ph type="title"/>
          </p:nvPr>
        </p:nvSpPr>
        <p:spPr>
          <a:xfrm>
            <a:off x="501445" y="609600"/>
            <a:ext cx="4955457" cy="1320800"/>
          </a:xfrm>
        </p:spPr>
        <p:txBody>
          <a:bodyPr>
            <a:noAutofit/>
          </a:bodyPr>
          <a:lstStyle/>
          <a:p>
            <a:r>
              <a:rPr lang="cs-CZ" sz="2800" dirty="0"/>
              <a:t>- Pokud je žádostí moc</a:t>
            </a:r>
            <a:br>
              <a:rPr lang="cs-CZ" sz="2800" dirty="0"/>
            </a:br>
            <a:r>
              <a:rPr lang="cs-CZ" sz="2800" dirty="0"/>
              <a:t>- máte problémové žadatele</a:t>
            </a:r>
            <a:br>
              <a:rPr lang="cs-CZ" sz="2800" dirty="0"/>
            </a:br>
            <a:r>
              <a:rPr lang="cs-CZ" sz="2800" dirty="0"/>
              <a:t>- kraj vám vrací rozhodnutí</a:t>
            </a:r>
            <a:br>
              <a:rPr lang="cs-CZ" sz="2800" dirty="0"/>
            </a:br>
            <a:r>
              <a:rPr lang="cs-CZ" sz="2800" dirty="0"/>
              <a:t>- vedoucí nevědí co dělat</a:t>
            </a:r>
            <a:br>
              <a:rPr lang="cs-CZ" sz="2800" dirty="0"/>
            </a:br>
            <a:br>
              <a:rPr lang="cs-CZ" sz="2800" dirty="0"/>
            </a:br>
            <a:br>
              <a:rPr lang="cs-CZ" sz="2800" dirty="0"/>
            </a:br>
            <a:br>
              <a:rPr lang="cs-CZ" sz="2800" dirty="0"/>
            </a:br>
            <a:r>
              <a:rPr lang="cs-CZ" sz="2800" dirty="0"/>
              <a:t>objednejte si školení na úřad</a:t>
            </a:r>
            <a:br>
              <a:rPr lang="cs-CZ" sz="2800" dirty="0"/>
            </a:br>
            <a:r>
              <a:rPr lang="cs-CZ" sz="2800" dirty="0"/>
              <a:t> nebo naši pomoc</a:t>
            </a:r>
          </a:p>
        </p:txBody>
      </p:sp>
      <p:pic>
        <p:nvPicPr>
          <p:cNvPr id="5" name="Obrázek 4">
            <a:extLst>
              <a:ext uri="{FF2B5EF4-FFF2-40B4-BE49-F238E27FC236}">
                <a16:creationId xmlns:a16="http://schemas.microsoft.com/office/drawing/2014/main" id="{D01C2C24-6E57-7D11-C1D0-A2686E3EED5A}"/>
              </a:ext>
            </a:extLst>
          </p:cNvPr>
          <p:cNvPicPr>
            <a:picLocks noChangeAspect="1"/>
          </p:cNvPicPr>
          <p:nvPr/>
        </p:nvPicPr>
        <p:blipFill>
          <a:blip r:embed="rId2"/>
          <a:stretch>
            <a:fillRect/>
          </a:stretch>
        </p:blipFill>
        <p:spPr>
          <a:xfrm>
            <a:off x="5380151" y="0"/>
            <a:ext cx="6811849" cy="6858000"/>
          </a:xfrm>
          <a:prstGeom prst="rect">
            <a:avLst/>
          </a:prstGeom>
        </p:spPr>
      </p:pic>
    </p:spTree>
    <p:extLst>
      <p:ext uri="{BB962C8B-B14F-4D97-AF65-F5344CB8AC3E}">
        <p14:creationId xmlns:p14="http://schemas.microsoft.com/office/powerpoint/2010/main" val="22499948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2481" y="1382486"/>
            <a:ext cx="3547581" cy="4093028"/>
          </a:xfrm>
        </p:spPr>
        <p:txBody>
          <a:bodyPr anchor="ctr">
            <a:normAutofit fontScale="90000"/>
          </a:bodyPr>
          <a:lstStyle/>
          <a:p>
            <a:r>
              <a:rPr lang="cs-CZ" sz="4400" dirty="0"/>
              <a:t>Aby vás nepotkaly problémy nabízíme:</a:t>
            </a:r>
            <a:br>
              <a:rPr lang="cs-CZ" sz="4400" dirty="0"/>
            </a:br>
            <a:br>
              <a:rPr lang="cs-CZ" sz="4400" dirty="0"/>
            </a:br>
            <a:r>
              <a:rPr lang="cs-CZ" sz="2200" dirty="0">
                <a:hlinkClick r:id="rId2"/>
              </a:rPr>
              <a:t>stastny@catania.cz</a:t>
            </a:r>
            <a:br>
              <a:rPr lang="cs-CZ" sz="2200" dirty="0"/>
            </a:br>
            <a:r>
              <a:rPr lang="cs-CZ" sz="2200" dirty="0">
                <a:hlinkClick r:id="rId3"/>
              </a:rPr>
              <a:t>judr.stastny@gmail.com</a:t>
            </a:r>
            <a:r>
              <a:rPr lang="cs-CZ" sz="2200" dirty="0"/>
              <a:t> </a:t>
            </a:r>
          </a:p>
        </p:txBody>
      </p:sp>
      <p:graphicFrame>
        <p:nvGraphicFramePr>
          <p:cNvPr id="5" name="Zástupný symbol pro obsah 2">
            <a:extLst>
              <a:ext uri="{FF2B5EF4-FFF2-40B4-BE49-F238E27FC236}">
                <a16:creationId xmlns:a16="http://schemas.microsoft.com/office/drawing/2014/main" id="{B4C364B3-3A28-4598-921B-41DFD344372B}"/>
              </a:ext>
            </a:extLst>
          </p:cNvPr>
          <p:cNvGraphicFramePr>
            <a:graphicFrameLocks noGrp="1"/>
          </p:cNvGraphicFramePr>
          <p:nvPr>
            <p:ph idx="1"/>
          </p:nvPr>
        </p:nvGraphicFramePr>
        <p:xfrm>
          <a:off x="4916553" y="444137"/>
          <a:ext cx="6622966" cy="5480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06145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TextShape 1"/>
          <p:cNvSpPr txBox="1"/>
          <p:nvPr/>
        </p:nvSpPr>
        <p:spPr>
          <a:xfrm>
            <a:off x="677160" y="1932120"/>
            <a:ext cx="8596440" cy="2229840"/>
          </a:xfrm>
          <a:prstGeom prst="rect">
            <a:avLst/>
          </a:prstGeom>
          <a:noFill/>
          <a:ln>
            <a:noFill/>
          </a:ln>
        </p:spPr>
        <p:txBody>
          <a:bodyPr anchor="b"/>
          <a:lstStyle/>
          <a:p>
            <a:pPr>
              <a:lnSpc>
                <a:spcPct val="100000"/>
              </a:lnSpc>
            </a:pPr>
            <a:r>
              <a:rPr lang="en-US" sz="4400" b="0" strike="noStrike" spc="-1">
                <a:solidFill>
                  <a:srgbClr val="5FCBEF"/>
                </a:solidFill>
                <a:uFill>
                  <a:solidFill>
                    <a:srgbClr val="FFFFFF"/>
                  </a:solidFill>
                </a:uFill>
                <a:latin typeface="Trebuchet MS"/>
              </a:rPr>
              <a:t>Děkuji za pozornost</a:t>
            </a:r>
            <a:endParaRPr lang="en-US" sz="1800" b="0" strike="noStrike" spc="-1">
              <a:solidFill>
                <a:srgbClr val="000000"/>
              </a:solidFill>
              <a:uFill>
                <a:solidFill>
                  <a:srgbClr val="FFFFFF"/>
                </a:solidFill>
              </a:uFill>
              <a:latin typeface="Trebuchet MS"/>
            </a:endParaRPr>
          </a:p>
        </p:txBody>
      </p:sp>
      <p:sp>
        <p:nvSpPr>
          <p:cNvPr id="945" name="TextShape 2"/>
          <p:cNvSpPr txBox="1"/>
          <p:nvPr/>
        </p:nvSpPr>
        <p:spPr>
          <a:xfrm>
            <a:off x="677160" y="4262400"/>
            <a:ext cx="8596440" cy="1778400"/>
          </a:xfrm>
          <a:prstGeom prst="rect">
            <a:avLst/>
          </a:prstGeom>
          <a:noFill/>
          <a:ln>
            <a:noFill/>
          </a:ln>
        </p:spPr>
        <p:txBody>
          <a:bodyPr/>
          <a:lstStyle/>
          <a:p>
            <a:pPr>
              <a:lnSpc>
                <a:spcPct val="100000"/>
              </a:lnSpc>
            </a:pPr>
            <a:r>
              <a:rPr lang="en-US" sz="1800" b="0" strike="noStrike" spc="-1" dirty="0">
                <a:solidFill>
                  <a:srgbClr val="404040"/>
                </a:solidFill>
                <a:uFill>
                  <a:solidFill>
                    <a:srgbClr val="FFFFFF"/>
                  </a:solidFill>
                </a:uFill>
                <a:latin typeface="Trebuchet MS"/>
              </a:rPr>
              <a:t>JUDr. Jan Šťastný, MPA</a:t>
            </a:r>
          </a:p>
          <a:p>
            <a:pPr>
              <a:lnSpc>
                <a:spcPct val="100000"/>
              </a:lnSpc>
            </a:pPr>
            <a:r>
              <a:rPr lang="cs-CZ" sz="1800" b="0" u="sng" strike="noStrike" spc="-1" dirty="0">
                <a:solidFill>
                  <a:srgbClr val="6FD9ED"/>
                </a:solidFill>
                <a:uFill>
                  <a:solidFill>
                    <a:srgbClr val="FFFFFF"/>
                  </a:solidFill>
                </a:uFill>
                <a:latin typeface="Trebuchet MS"/>
                <a:hlinkClick r:id="rId2"/>
              </a:rPr>
              <a:t>stastny@catania.cz</a:t>
            </a:r>
            <a:endParaRPr lang="cs-CZ" sz="1800" b="0" u="sng" strike="noStrike" spc="-1" dirty="0">
              <a:solidFill>
                <a:srgbClr val="6FD9ED"/>
              </a:solidFill>
              <a:uFill>
                <a:solidFill>
                  <a:srgbClr val="FFFFFF"/>
                </a:solidFill>
              </a:uFill>
              <a:latin typeface="Trebuchet MS"/>
            </a:endParaRPr>
          </a:p>
          <a:p>
            <a:pPr>
              <a:lnSpc>
                <a:spcPct val="100000"/>
              </a:lnSpc>
            </a:pPr>
            <a:r>
              <a:rPr lang="cs-CZ" u="sng" spc="-1" dirty="0">
                <a:solidFill>
                  <a:srgbClr val="6FD9ED"/>
                </a:solidFill>
                <a:uFill>
                  <a:solidFill>
                    <a:srgbClr val="FFFFFF"/>
                  </a:solidFill>
                </a:uFill>
                <a:latin typeface="Trebuchet MS"/>
              </a:rPr>
              <a:t>judr.stastny@gmail.com</a:t>
            </a:r>
            <a:endParaRPr lang="en-US" sz="1800" b="0" strike="noStrike" spc="-1" dirty="0">
              <a:solidFill>
                <a:srgbClr val="404040"/>
              </a:solidFill>
              <a:uFill>
                <a:solidFill>
                  <a:srgbClr val="FFFFFF"/>
                </a:solidFill>
              </a:uFill>
              <a:latin typeface="Trebuchet MS"/>
            </a:endParaRPr>
          </a:p>
          <a:p>
            <a:pPr>
              <a:lnSpc>
                <a:spcPct val="100000"/>
              </a:lnSpc>
            </a:pPr>
            <a:endParaRPr lang="en-US" sz="1800" b="0" strike="noStrike" spc="-1" dirty="0">
              <a:solidFill>
                <a:srgbClr val="404040"/>
              </a:solidFill>
              <a:uFill>
                <a:solidFill>
                  <a:srgbClr val="FFFFFF"/>
                </a:solidFill>
              </a:uFill>
              <a:latin typeface="Trebuchet MS"/>
            </a:endParaRPr>
          </a:p>
          <a:p>
            <a:pPr>
              <a:lnSpc>
                <a:spcPct val="100000"/>
              </a:lnSpc>
            </a:pPr>
            <a:r>
              <a:rPr lang="en-US" sz="1800" b="0" strike="noStrike" spc="-1" dirty="0">
                <a:solidFill>
                  <a:srgbClr val="404040"/>
                </a:solidFill>
                <a:uFill>
                  <a:solidFill>
                    <a:srgbClr val="FFFFFF"/>
                  </a:solidFill>
                </a:uFill>
                <a:latin typeface="Trebuchet MS"/>
              </a:rPr>
              <a:t>777 418 512</a:t>
            </a:r>
          </a:p>
        </p:txBody>
      </p:sp>
      <p:sp>
        <p:nvSpPr>
          <p:cNvPr id="946" name="TextShape 3"/>
          <p:cNvSpPr txBox="1"/>
          <p:nvPr/>
        </p:nvSpPr>
        <p:spPr>
          <a:xfrm>
            <a:off x="677160" y="6041520"/>
            <a:ext cx="6297120" cy="364680"/>
          </a:xfrm>
          <a:prstGeom prst="rect">
            <a:avLst/>
          </a:prstGeom>
          <a:noFill/>
          <a:ln>
            <a:noFill/>
          </a:ln>
        </p:spPr>
        <p:txBody>
          <a:bodyPr anchor="ctr"/>
          <a:lstStyle/>
          <a:p>
            <a:endParaRPr lang="cs-CZ" sz="2400" b="0" strike="noStrike" spc="-1">
              <a:solidFill>
                <a:srgbClr val="000000"/>
              </a:solidFill>
              <a:uFill>
                <a:solidFill>
                  <a:srgbClr val="FFFFFF"/>
                </a:solidFill>
              </a:uFill>
              <a:latin typeface="Times New Roman"/>
            </a:endParaRPr>
          </a:p>
        </p:txBody>
      </p:sp>
      <p:pic>
        <p:nvPicPr>
          <p:cNvPr id="2" name="Obrázek 1"/>
          <p:cNvPicPr>
            <a:picLocks noChangeAspect="1"/>
          </p:cNvPicPr>
          <p:nvPr/>
        </p:nvPicPr>
        <p:blipFill>
          <a:blip r:embed="rId3"/>
          <a:stretch>
            <a:fillRect/>
          </a:stretch>
        </p:blipFill>
        <p:spPr>
          <a:xfrm>
            <a:off x="0" y="0"/>
            <a:ext cx="3230522" cy="3267941"/>
          </a:xfrm>
          <a:prstGeom prst="rect">
            <a:avLst/>
          </a:prstGeom>
        </p:spPr>
      </p:pic>
    </p:spTree>
    <p:extLst>
      <p:ext uri="{BB962C8B-B14F-4D97-AF65-F5344CB8AC3E}">
        <p14:creationId xmlns:p14="http://schemas.microsoft.com/office/powerpoint/2010/main" val="36476593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2481" y="1382486"/>
            <a:ext cx="3547581" cy="4093028"/>
          </a:xfrm>
        </p:spPr>
        <p:txBody>
          <a:bodyPr anchor="ctr">
            <a:normAutofit/>
          </a:bodyPr>
          <a:lstStyle/>
          <a:p>
            <a:r>
              <a:rPr lang="cs-CZ" sz="4400"/>
              <a:t>Další nabídka </a:t>
            </a:r>
          </a:p>
        </p:txBody>
      </p:sp>
      <p:graphicFrame>
        <p:nvGraphicFramePr>
          <p:cNvPr id="5" name="Zástupný symbol pro obsah 2">
            <a:extLst>
              <a:ext uri="{FF2B5EF4-FFF2-40B4-BE49-F238E27FC236}">
                <a16:creationId xmlns:a16="http://schemas.microsoft.com/office/drawing/2014/main" id="{B4C364B3-3A28-4598-921B-41DFD344372B}"/>
              </a:ext>
            </a:extLst>
          </p:cNvPr>
          <p:cNvGraphicFramePr>
            <a:graphicFrameLocks noGrp="1"/>
          </p:cNvGraphicFramePr>
          <p:nvPr>
            <p:ph idx="1"/>
          </p:nvPr>
        </p:nvGraphicFramePr>
        <p:xfrm>
          <a:off x="4916553" y="496389"/>
          <a:ext cx="6628804" cy="5878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315441"/>
      </p:ext>
    </p:extLst>
  </p:cSld>
  <p:clrMapOvr>
    <a:masterClrMapping/>
  </p:clrMapOvr>
</p:sld>
</file>

<file path=ppt/theme/theme1.xml><?xml version="1.0" encoding="utf-8"?>
<a:theme xmlns:a="http://schemas.openxmlformats.org/drawingml/2006/main" name="Faz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425</TotalTime>
  <Words>7562</Words>
  <Application>Microsoft Office PowerPoint</Application>
  <PresentationFormat>Širokoúhlá obrazovka</PresentationFormat>
  <Paragraphs>449</Paragraphs>
  <Slides>84</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84</vt:i4>
      </vt:variant>
    </vt:vector>
  </HeadingPairs>
  <TitlesOfParts>
    <vt:vector size="94" baseType="lpstr">
      <vt:lpstr>Arial</vt:lpstr>
      <vt:lpstr>Calibri</vt:lpstr>
      <vt:lpstr>Droid Sans Fallback</vt:lpstr>
      <vt:lpstr>Leelawadee</vt:lpstr>
      <vt:lpstr>Open Sans</vt:lpstr>
      <vt:lpstr>Times New Roman</vt:lpstr>
      <vt:lpstr>Trebuchet MS</vt:lpstr>
      <vt:lpstr>Viner Hand ITC</vt:lpstr>
      <vt:lpstr>Wingdings 3</vt:lpstr>
      <vt:lpstr>Fazeta</vt:lpstr>
      <vt:lpstr>Odmítání žádostí o informace  - Zákon č. 106/1999 Sb. v praxi obcí</vt:lpstr>
      <vt:lpstr>JUDr. Jan Šťastný, MPA   stastny@catania.cz  777 418 512  www.spmo.cz</vt:lpstr>
      <vt:lpstr>Stošestka mne baví, většinu lidí ale ne</vt:lpstr>
      <vt:lpstr>Dnešní webinář</vt:lpstr>
      <vt:lpstr>Nové Služby pro města a obce</vt:lpstr>
      <vt:lpstr>Chytrý úřad – roboti ve službách úřadu https://spmo.cz/chytry-urad </vt:lpstr>
      <vt:lpstr>Prezentace aplikace PowerPoint</vt:lpstr>
      <vt:lpstr>Prezentace aplikace PowerPoint</vt:lpstr>
      <vt:lpstr>Další nabídka </vt:lpstr>
      <vt:lpstr>Další nabídka</vt:lpstr>
      <vt:lpstr>Řeším vaše problémy  www.judrstastny.cz  www.SOS106.cz</vt:lpstr>
      <vt:lpstr>Když přijde žádost o informace</vt:lpstr>
      <vt:lpstr>Proč odmítáme žádosti o informace</vt:lpstr>
      <vt:lpstr>Pokud bychom poskytli informace, které nesmíme poskytnou, máme problém</vt:lpstr>
      <vt:lpstr>Někteří žadatelé to vědí a využívají neznalost</vt:lpstr>
      <vt:lpstr>Rizika při vyřizování žádostí o informace</vt:lpstr>
      <vt:lpstr>Ne vždy to vede k trestnímu řízení, ale ve 106ce se chybuje často  </vt:lpstr>
      <vt:lpstr>Prezentace aplikace PowerPoint</vt:lpstr>
      <vt:lpstr>Jak řešit problémového žadatele o informace</vt:lpstr>
      <vt:lpstr>Zákon č. 106/1999 Sb. má jen 3 způsoby vyřízení žádosti </vt:lpstr>
      <vt:lpstr>Odmítání žádostí</vt:lpstr>
      <vt:lpstr>Nejprve vyhodnoťte, zda jde opravdu o žádost dle zákona č. 106/1999 Sb. a ne jiného předpisu</vt:lpstr>
      <vt:lpstr>Příklad – zákon č. 123/1998 Sb. o právu na informace o životním prostředí</vt:lpstr>
      <vt:lpstr>Prezentace aplikace PowerPoint</vt:lpstr>
      <vt:lpstr>Také posoudíme, zda to je informace určená nám</vt:lpstr>
      <vt:lpstr>Odložení – jen 3 důvody, jinak vždy vydat rozhodnutí o ODMÍTNUTÍ</vt:lpstr>
      <vt:lpstr> Odmítání žádostí Názory, budoucí rozhodnutí, vytváření nových informací § 2 odst. 4</vt:lpstr>
      <vt:lpstr>rozhodnutí</vt:lpstr>
      <vt:lpstr>O co šlo</vt:lpstr>
      <vt:lpstr>MV</vt:lpstr>
      <vt:lpstr>názory</vt:lpstr>
      <vt:lpstr>Budoucí rozhodnutí</vt:lpstr>
      <vt:lpstr>Vytváření nových informací</vt:lpstr>
      <vt:lpstr>NSS</vt:lpstr>
      <vt:lpstr>Vytváření nových informací</vt:lpstr>
      <vt:lpstr>Prezentace aplikace PowerPoint</vt:lpstr>
      <vt:lpstr>Odmítání dotazů na platy</vt:lpstr>
      <vt:lpstr>Prezentace aplikace PowerPoint</vt:lpstr>
      <vt:lpstr>Tj. vedoucí, tajemníci, starostové.. - poskytneme vždy, bez řečí a zkoumání žadatele, bez vyjádření výše uvedených osob</vt:lpstr>
      <vt:lpstr>Prezentace aplikace PowerPoint</vt:lpstr>
      <vt:lpstr>Ochrana soukromí, osobní údaje, GDPR</vt:lpstr>
      <vt:lpstr>Pokud odmítáme osobní údaje, postupujeme dle GDPR</vt:lpstr>
      <vt:lpstr>Prezentace aplikace PowerPoint</vt:lpstr>
      <vt:lpstr>Tedy – začernit v kopii jména, adresy atd. bez rozhodnutí</vt:lpstr>
      <vt:lpstr>Prezentace aplikace PowerPoint</vt:lpstr>
      <vt:lpstr>Prezentace aplikace PowerPoint</vt:lpstr>
      <vt:lpstr>Místní poplatky</vt:lpstr>
      <vt:lpstr>§ 10 Ochrana důvěrnosti majetkových poměrů </vt:lpstr>
      <vt:lpstr>Odmítání vnitřních předpisů</vt:lpstr>
      <vt:lpstr>informací z probíhajících správních nebo soudních řízení </vt:lpstr>
      <vt:lpstr>Obchodní tajemství </vt:lpstr>
      <vt:lpstr>Autorská práva</vt:lpstr>
      <vt:lpstr>Odmítání žádostí o informace, které má které má obec od třetích osob, informací z kontrolní činnosti úřadu  § 11 odst. 2 (2) Povinný subjekt informaci neposkytne, pokud:  a) jde o informaci vzniklou bez použití veřejných prostředků, která byla předána osobou, jíž takovouto povinnost zákon neukládá, pokud nesdělila, že s poskytnutím informace souhlasí,</vt:lpstr>
      <vt:lpstr>§ 11 </vt:lpstr>
      <vt:lpstr>Prezentace aplikace PowerPoint</vt:lpstr>
      <vt:lpstr>§ 11</vt:lpstr>
      <vt:lpstr>Pokud informaci žadatel neupřesní</vt:lpstr>
      <vt:lpstr>Pokud informaci žadatel neupřesní příklad:</vt:lpstr>
      <vt:lpstr>Pokud informaci žadatel neupřesní</vt:lpstr>
      <vt:lpstr>Pokud informaci nemáme § 11b </vt:lpstr>
      <vt:lpstr>Odmítání informací které nemáme</vt:lpstr>
      <vt:lpstr>Povinnost odmítat rozhodnutím informace, které nemáme</vt:lpstr>
      <vt:lpstr>Jak doporučujete vyřídit žádost o informaci, kterou nemáme  Odmítnutí x poskytnutí negativní informace.  Rozhoduje podle mne zejména, jak je žádost formulované, tj. jak na ní lze odpovědět ( lze odpověď ano/ne nebo informaci nemáme,n eexistuje) </vt:lpstr>
      <vt:lpstr>Nové možnosti od 1.1. 2023 - § 11a</vt:lpstr>
      <vt:lpstr>Po novele, od 1.1.2023</vt:lpstr>
      <vt:lpstr>Malá obec, JMK,</vt:lpstr>
      <vt:lpstr>Prezentace aplikace PowerPoint</vt:lpstr>
      <vt:lpstr>§ 11a v judikatuře – prosinec 2023</vt:lpstr>
      <vt:lpstr>§ 11a v judikatuře – soud uvedl:</vt:lpstr>
      <vt:lpstr>§ 11a v judikatuře – soud uvedl:</vt:lpstr>
      <vt:lpstr>§ 11a v judikatuře – soud uvedl:</vt:lpstr>
      <vt:lpstr>§ 11a v judikatuře – soud uvedl:</vt:lpstr>
      <vt:lpstr>§ 11a v judikatuře – soud uvedl:</vt:lpstr>
      <vt:lpstr>§ 11a v judikatuře – soud uvedl:</vt:lpstr>
      <vt:lpstr>§ 11a v judikatuře – soud uvedl:</vt:lpstr>
      <vt:lpstr>NSS v červnu 2024 potvrdil!</vt:lpstr>
      <vt:lpstr>Náležitosti rozhodnutí o odmítnutí žádosti</vt:lpstr>
      <vt:lpstr>Co může chybět a vrátí vám to</vt:lpstr>
      <vt:lpstr>Prezentace aplikace PowerPoint</vt:lpstr>
      <vt:lpstr>Možnosti obrany</vt:lpstr>
      <vt:lpstr>Nebojte se bránit</vt:lpstr>
      <vt:lpstr>- Pokud je žádostí moc - máte problémové žadatele - kraj vám vrací rozhodnutí - vedoucí nevědí co dělat    objednejte si školení na úřad  nebo naši pomoc</vt:lpstr>
      <vt:lpstr>Aby vás nepotkaly problémy nabízíme:  stastny@catania.cz judr.stastny@gmail.com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 Šťastný</dc:creator>
  <cp:lastModifiedBy>Jan Šťastný</cp:lastModifiedBy>
  <cp:revision>47</cp:revision>
  <dcterms:created xsi:type="dcterms:W3CDTF">2024-07-27T20:54:50Z</dcterms:created>
  <dcterms:modified xsi:type="dcterms:W3CDTF">2024-07-29T23:49:11Z</dcterms:modified>
</cp:coreProperties>
</file>