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30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12192000" cy="6858000"/>
  <p:notesSz cx="6858000" cy="9144000"/>
  <p:embeddedFontLst>
    <p:embeddedFont>
      <p:font typeface="Georgia" panose="02040502050405020303" pitchFamily="18" charset="0"/>
      <p:regular r:id="rId50"/>
      <p:bold r:id="rId51"/>
      <p:italic r:id="rId52"/>
      <p:boldItalic r:id="rId53"/>
    </p:embeddedFont>
    <p:embeddedFont>
      <p:font typeface="Helvetica Neue"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BFhu0OcaaJO0hgOpW++M8yPlo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44"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188" name="Google Shape;18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49" name="Google Shape;24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cs-CZ"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5" name="Google Shape;25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56" name="Google Shape;25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cs-CZ" sz="1200">
                <a:solidFill>
                  <a:schemeClr val="dk1"/>
                </a:solidFill>
                <a:latin typeface="Arial"/>
                <a:ea typeface="Arial"/>
                <a:cs typeface="Arial"/>
                <a:sym typeface="Arial"/>
              </a:rPr>
              <a:t>35</a:t>
            </a:fld>
            <a:endParaRPr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2" name="Google Shape;26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cs-CZ" sz="1200">
                <a:solidFill>
                  <a:schemeClr val="dk1"/>
                </a:solidFill>
                <a:latin typeface="Arial"/>
                <a:ea typeface="Arial"/>
                <a:cs typeface="Arial"/>
                <a:sym typeface="Arial"/>
              </a:rPr>
              <a:t>36</a:t>
            </a:fld>
            <a:endParaRPr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8" name="Google Shape;268;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cs-CZ" sz="1200">
                <a:solidFill>
                  <a:schemeClr val="dk1"/>
                </a:solidFill>
                <a:latin typeface="Arial"/>
                <a:ea typeface="Arial"/>
                <a:cs typeface="Arial"/>
                <a:sym typeface="Arial"/>
              </a:rPr>
              <a:t>37</a:t>
            </a:fld>
            <a:endParaRPr sz="120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79" name="Google Shape;27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cs-CZ" sz="1200">
                <a:solidFill>
                  <a:schemeClr val="dk1"/>
                </a:solidFill>
                <a:latin typeface="Arial"/>
                <a:ea typeface="Arial"/>
                <a:cs typeface="Arial"/>
                <a:sym typeface="Arial"/>
              </a:rPr>
              <a:t>39</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a:p>
        </p:txBody>
      </p:sp>
      <p:sp>
        <p:nvSpPr>
          <p:cNvPr id="305" name="Google Shape;30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320" name="Google Shape;32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42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15"/>
        <p:cNvGrpSpPr/>
        <p:nvPr/>
      </p:nvGrpSpPr>
      <p:grpSpPr>
        <a:xfrm>
          <a:off x="0" y="0"/>
          <a:ext cx="0" cy="0"/>
          <a:chOff x="0" y="0"/>
          <a:chExt cx="0" cy="0"/>
        </a:xfrm>
      </p:grpSpPr>
      <p:sp>
        <p:nvSpPr>
          <p:cNvPr id="16" name="Google Shape;1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72"/>
        <p:cNvGrpSpPr/>
        <p:nvPr/>
      </p:nvGrpSpPr>
      <p:grpSpPr>
        <a:xfrm>
          <a:off x="0" y="0"/>
          <a:ext cx="0" cy="0"/>
          <a:chOff x="0" y="0"/>
          <a:chExt cx="0" cy="0"/>
        </a:xfrm>
      </p:grpSpPr>
      <p:sp>
        <p:nvSpPr>
          <p:cNvPr id="73" name="Google Shape;73;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8"/>
        <p:cNvGrpSpPr/>
        <p:nvPr/>
      </p:nvGrpSpPr>
      <p:grpSpPr>
        <a:xfrm>
          <a:off x="0" y="0"/>
          <a:ext cx="0" cy="0"/>
          <a:chOff x="0" y="0"/>
          <a:chExt cx="0" cy="0"/>
        </a:xfrm>
      </p:grpSpPr>
      <p:sp>
        <p:nvSpPr>
          <p:cNvPr id="79" name="Google Shape;79;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9"/>
        <p:cNvGrpSpPr/>
        <p:nvPr/>
      </p:nvGrpSpPr>
      <p:grpSpPr>
        <a:xfrm>
          <a:off x="0" y="0"/>
          <a:ext cx="0" cy="0"/>
          <a:chOff x="0" y="0"/>
          <a:chExt cx="0" cy="0"/>
        </a:xfrm>
      </p:grpSpPr>
      <p:sp>
        <p:nvSpPr>
          <p:cNvPr id="20" name="Google Shape;2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25"/>
        <p:cNvGrpSpPr/>
        <p:nvPr/>
      </p:nvGrpSpPr>
      <p:grpSpPr>
        <a:xfrm>
          <a:off x="0" y="0"/>
          <a:ext cx="0" cy="0"/>
          <a:chOff x="0" y="0"/>
          <a:chExt cx="0" cy="0"/>
        </a:xfrm>
      </p:grpSpPr>
      <p:sp>
        <p:nvSpPr>
          <p:cNvPr id="26" name="Google Shape;26;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31"/>
        <p:cNvGrpSpPr/>
        <p:nvPr/>
      </p:nvGrpSpPr>
      <p:grpSpPr>
        <a:xfrm>
          <a:off x="0" y="0"/>
          <a:ext cx="0" cy="0"/>
          <a:chOff x="0" y="0"/>
          <a:chExt cx="0" cy="0"/>
        </a:xfrm>
      </p:grpSpPr>
      <p:sp>
        <p:nvSpPr>
          <p:cNvPr id="32" name="Google Shape;32;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7"/>
        <p:cNvGrpSpPr/>
        <p:nvPr/>
      </p:nvGrpSpPr>
      <p:grpSpPr>
        <a:xfrm>
          <a:off x="0" y="0"/>
          <a:ext cx="0" cy="0"/>
          <a:chOff x="0" y="0"/>
          <a:chExt cx="0" cy="0"/>
        </a:xfrm>
      </p:grpSpPr>
      <p:sp>
        <p:nvSpPr>
          <p:cNvPr id="38" name="Google Shape;38;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4"/>
        <p:cNvGrpSpPr/>
        <p:nvPr/>
      </p:nvGrpSpPr>
      <p:grpSpPr>
        <a:xfrm>
          <a:off x="0" y="0"/>
          <a:ext cx="0" cy="0"/>
          <a:chOff x="0" y="0"/>
          <a:chExt cx="0" cy="0"/>
        </a:xfrm>
      </p:grpSpPr>
      <p:sp>
        <p:nvSpPr>
          <p:cNvPr id="45" name="Google Shape;45;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53"/>
        <p:cNvGrpSpPr/>
        <p:nvPr/>
      </p:nvGrpSpPr>
      <p:grpSpPr>
        <a:xfrm>
          <a:off x="0" y="0"/>
          <a:ext cx="0" cy="0"/>
          <a:chOff x="0" y="0"/>
          <a:chExt cx="0" cy="0"/>
        </a:xfrm>
      </p:grpSpPr>
      <p:sp>
        <p:nvSpPr>
          <p:cNvPr id="54" name="Google Shape;5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8"/>
        <p:cNvGrpSpPr/>
        <p:nvPr/>
      </p:nvGrpSpPr>
      <p:grpSpPr>
        <a:xfrm>
          <a:off x="0" y="0"/>
          <a:ext cx="0" cy="0"/>
          <a:chOff x="0" y="0"/>
          <a:chExt cx="0" cy="0"/>
        </a:xfrm>
      </p:grpSpPr>
      <p:sp>
        <p:nvSpPr>
          <p:cNvPr id="59" name="Google Shape;59;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5"/>
        <p:cNvGrpSpPr/>
        <p:nvPr/>
      </p:nvGrpSpPr>
      <p:grpSpPr>
        <a:xfrm>
          <a:off x="0" y="0"/>
          <a:ext cx="0" cy="0"/>
          <a:chOff x="0" y="0"/>
          <a:chExt cx="0" cy="0"/>
        </a:xfrm>
      </p:grpSpPr>
      <p:sp>
        <p:nvSpPr>
          <p:cNvPr id="66" name="Google Shape;66;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6"/>
          <p:cNvSpPr>
            <a:spLocks noGrp="1"/>
          </p:cNvSpPr>
          <p:nvPr>
            <p:ph type="pic" idx="2"/>
          </p:nvPr>
        </p:nvSpPr>
        <p:spPr>
          <a:xfrm>
            <a:off x="5183188" y="987425"/>
            <a:ext cx="6172200" cy="4873625"/>
          </a:xfrm>
          <a:prstGeom prst="rect">
            <a:avLst/>
          </a:prstGeom>
          <a:noFill/>
          <a:ln>
            <a:noFill/>
          </a:ln>
        </p:spPr>
      </p:sp>
      <p:sp>
        <p:nvSpPr>
          <p:cNvPr id="68" name="Google Shape;68;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9" name="Google Shape;89;p1"/>
          <p:cNvSpPr txBox="1"/>
          <p:nvPr/>
        </p:nvSpPr>
        <p:spPr>
          <a:xfrm>
            <a:off x="0" y="2287345"/>
            <a:ext cx="12192000" cy="233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7300" b="1" i="0" u="none" strike="noStrike" cap="none">
                <a:solidFill>
                  <a:srgbClr val="FF0000"/>
                </a:solidFill>
              </a:rPr>
              <a:t>Procesní řízení pohledávek z pokut</a:t>
            </a:r>
            <a:endParaRPr sz="7300"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p:nvPr/>
        </p:nvSpPr>
        <p:spPr>
          <a:xfrm>
            <a:off x="170155" y="656948"/>
            <a:ext cx="11851689" cy="6124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dirty="0">
                <a:solidFill>
                  <a:schemeClr val="dk1"/>
                </a:solidFill>
                <a:latin typeface="Calibri"/>
                <a:ea typeface="Calibri"/>
                <a:cs typeface="Calibri"/>
                <a:sym typeface="Calibri"/>
              </a:rPr>
              <a:t>Postup pro předávání peněžitých plnění k vymáhání (konkrétně pokut uložených Městskou policií nebo případě spáchání dopravních přestupků) a na základě žádosti Městského úřadu (dále jen „obec“) o vymáhání podle § 106 zákona č. 500/2004 Sb., správní řád, ve znění pozdějších předpisů (dále jen „správní řád“) Celnímu úřadu (dále jen „celní úřad“).</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dirty="0">
                <a:solidFill>
                  <a:schemeClr val="dk1"/>
                </a:solidFill>
                <a:latin typeface="Calibri"/>
                <a:ea typeface="Calibri"/>
                <a:cs typeface="Calibri"/>
                <a:sym typeface="Calibri"/>
              </a:rPr>
              <a:t>Celnímu úřadu mohou být předány pohledávky vzniklé na základě rozhodnutí vydaného ve správním řízení – viz např. příkaz uložený obcí. Obec, v případě, že splňuje podmínky dané ustanovením § 106 správního řádu, může požádat celní úřad o vymožení nedoplatku, i když je správním orgánem, který je k jeho vymožení příslušný. </a:t>
            </a:r>
            <a:r>
              <a:rPr lang="cs-CZ" sz="2800" b="1" dirty="0">
                <a:solidFill>
                  <a:schemeClr val="dk1"/>
                </a:solidFill>
                <a:latin typeface="Calibri"/>
                <a:ea typeface="Calibri"/>
                <a:cs typeface="Calibri"/>
                <a:sym typeface="Calibri"/>
              </a:rPr>
              <a:t>Nelze žádat o vymáhání peněžitých plnění uložených dle daňového řádu (např. místní poplatky za psy, odvoz komunálního odpadu apod.)</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p:nvPr/>
        </p:nvSpPr>
        <p:spPr>
          <a:xfrm>
            <a:off x="248575" y="221942"/>
            <a:ext cx="11878322" cy="6555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a:solidFill>
                  <a:schemeClr val="dk1"/>
                </a:solidFill>
                <a:latin typeface="Calibri"/>
                <a:ea typeface="Calibri"/>
                <a:cs typeface="Calibri"/>
                <a:sym typeface="Calibri"/>
              </a:rPr>
              <a:t>Titulem pro vymáhání peněžitého plnění je originál, ověřená kopie nebo stejnopis rozhodnutí ukládající platební povinnost. Ukladatel musí předat celnímu úřadu rozhodnutí s vyznačenou doložkou vykonatelnosti a aktuální výší nedoplatku. Každé předané rozhodnutí musí tvořit přílohu dopisu, ve kterém je uvedena výše peněžitého plnění, které žádá ukladatel vymoci, případně další doprovodná dokumentace.</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V případě předávání většího množství příkazových bloků na místě nezaplacených k vymáhání celnímu úřadu, je třeba jejich seznam předávat na sběrném poukazu (viz příloha v E-lince).</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Při žádosti o vymáhání podle § 106 správního řádu není určen termín pro předání rozhodnutí, avšak pokud ukladatel předá rozhodnutí pozdě, výrazně se sníží úspěšnost vymáhání peněžitého plnění. </a:t>
            </a:r>
            <a:r>
              <a:rPr lang="cs-CZ" sz="2800" b="1">
                <a:solidFill>
                  <a:schemeClr val="dk1"/>
                </a:solidFill>
                <a:latin typeface="Calibri"/>
                <a:ea typeface="Calibri"/>
                <a:cs typeface="Calibri"/>
                <a:sym typeface="Calibri"/>
              </a:rPr>
              <a:t>Podle § 162 odst. 2 DŘ je lhůta pro předání do 30 dnů po marném uplynutí lhůty pro placení.</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1"/>
          <p:cNvSpPr txBox="1"/>
          <p:nvPr/>
        </p:nvSpPr>
        <p:spPr>
          <a:xfrm>
            <a:off x="204185" y="150921"/>
            <a:ext cx="11922711" cy="6555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a:solidFill>
                  <a:schemeClr val="dk1"/>
                </a:solidFill>
                <a:latin typeface="Calibri"/>
                <a:ea typeface="Calibri"/>
                <a:cs typeface="Calibri"/>
                <a:sym typeface="Calibri"/>
              </a:rPr>
              <a:t> K vymáhání nebudou předávány nedoplatky, u kterých již bylo zahájeno exekuční vymáhání, neboť exekuční náklady by byly subjektu uloženy duplicitně. Před samotným předáním nedoplatku k vymáhání celnímu úřadu, posoudí obec, zda již nedošlo k zániku nedoplatku (</a:t>
            </a:r>
            <a:r>
              <a:rPr lang="cs-CZ" sz="2800">
                <a:solidFill>
                  <a:srgbClr val="FF0000"/>
                </a:solidFill>
                <a:latin typeface="Calibri"/>
                <a:ea typeface="Calibri"/>
                <a:cs typeface="Calibri"/>
                <a:sym typeface="Calibri"/>
              </a:rPr>
              <a:t>prekluze dle daňového řádu</a:t>
            </a:r>
            <a:r>
              <a:rPr lang="cs-CZ" sz="2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Místní příslušnost správce daně se řídí dle § 13 zákona č. 280/2009 Sb., ve znění pozdějších předpisů (dále jen „daňový řád“) u fyzických osob jejím místem pobytu, kterým se rozumí adresa trvalého pobytu občana České republiky, u právnické osoby jejím sídlem, kterým se rozumí adresa zapsaná v obchodním rejstříku. </a:t>
            </a:r>
            <a:r>
              <a:rPr lang="cs-CZ" sz="2800" b="1">
                <a:solidFill>
                  <a:schemeClr val="dk1"/>
                </a:solidFill>
                <a:latin typeface="Calibri"/>
                <a:ea typeface="Calibri"/>
                <a:cs typeface="Calibri"/>
                <a:sym typeface="Calibri"/>
              </a:rPr>
              <a:t>Pokud není daňový subjekt občanem ČR, ale cizím státním příslušníkem a ustanovení § 13 daňového řádu v tomto případě místní příslušnost neřeší, určuje se místní příslušnost dle § 10 odst. 1 zákona č. 17/2012 Sb., o Celní správě České republiky, ve znění pozdějších předpisů, kdy nelze-li určit místní příslušnost celního úřadu podle jiného zákona, je </a:t>
            </a:r>
            <a:r>
              <a:rPr lang="cs-CZ" sz="2800" b="1" u="sng">
                <a:solidFill>
                  <a:schemeClr val="dk1"/>
                </a:solidFill>
                <a:latin typeface="Calibri"/>
                <a:ea typeface="Calibri"/>
                <a:cs typeface="Calibri"/>
                <a:sym typeface="Calibri"/>
              </a:rPr>
              <a:t>místně příslušný Celní úřad pro hlavní město Prahu</a:t>
            </a:r>
            <a:r>
              <a:rPr lang="cs-CZ" sz="2800" b="1">
                <a:solidFill>
                  <a:schemeClr val="dk1"/>
                </a:solidFill>
                <a:latin typeface="Calibri"/>
                <a:ea typeface="Calibri"/>
                <a:cs typeface="Calibri"/>
                <a:sym typeface="Calibri"/>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2"/>
          <p:cNvSpPr txBox="1"/>
          <p:nvPr/>
        </p:nvSpPr>
        <p:spPr>
          <a:xfrm>
            <a:off x="1" y="0"/>
            <a:ext cx="12192000"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700">
                <a:solidFill>
                  <a:schemeClr val="accent1"/>
                </a:solidFill>
                <a:latin typeface="Calibri"/>
                <a:ea typeface="Calibri"/>
                <a:cs typeface="Calibri"/>
                <a:sym typeface="Calibri"/>
              </a:rPr>
              <a:t>Doporučuje se zvážit předání nedoplatku, který je nevymahatelný – nedobytný, uložený např. osobě, která má trvalé bydliště na obecním úřadě, příp. nemá žádné příjmy apod. </a:t>
            </a:r>
            <a:r>
              <a:rPr lang="cs-CZ" sz="2700" u="sng">
                <a:solidFill>
                  <a:srgbClr val="FF0000"/>
                </a:solidFill>
                <a:latin typeface="Calibri"/>
                <a:ea typeface="Calibri"/>
                <a:cs typeface="Calibri"/>
                <a:sym typeface="Calibri"/>
              </a:rPr>
              <a:t>??? Jak to správní orgán (nedaňový) zjistí???</a:t>
            </a:r>
            <a:endParaRPr/>
          </a:p>
          <a:p>
            <a:pPr marL="0" marR="0" lvl="0" indent="0" algn="l" rtl="0">
              <a:spcBef>
                <a:spcPts val="0"/>
              </a:spcBef>
              <a:spcAft>
                <a:spcPts val="0"/>
              </a:spcAft>
              <a:buNone/>
            </a:pPr>
            <a:r>
              <a:rPr lang="cs-CZ" sz="27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cs-CZ" sz="2700">
                <a:solidFill>
                  <a:schemeClr val="dk1"/>
                </a:solidFill>
                <a:latin typeface="Calibri"/>
                <a:ea typeface="Calibri"/>
                <a:cs typeface="Calibri"/>
                <a:sym typeface="Calibri"/>
              </a:rPr>
              <a:t>K předání rozhodnutí dochází prostřednictvím veřejné datové sítě do datové schránky celního úřadu.</a:t>
            </a:r>
            <a:endParaRPr/>
          </a:p>
          <a:p>
            <a:pPr marL="0" marR="0" lvl="0" indent="0" algn="l" rtl="0">
              <a:spcBef>
                <a:spcPts val="0"/>
              </a:spcBef>
              <a:spcAft>
                <a:spcPts val="0"/>
              </a:spcAft>
              <a:buNone/>
            </a:pPr>
            <a:endParaRPr sz="2700">
              <a:solidFill>
                <a:schemeClr val="dk1"/>
              </a:solidFill>
              <a:latin typeface="Calibri"/>
              <a:ea typeface="Calibri"/>
              <a:cs typeface="Calibri"/>
              <a:sym typeface="Calibri"/>
            </a:endParaRPr>
          </a:p>
          <a:p>
            <a:pPr marL="0" marR="0" lvl="0" indent="0" algn="l" rtl="0">
              <a:spcBef>
                <a:spcPts val="0"/>
              </a:spcBef>
              <a:spcAft>
                <a:spcPts val="0"/>
              </a:spcAft>
              <a:buNone/>
            </a:pPr>
            <a:r>
              <a:rPr lang="cs-CZ" sz="2700">
                <a:solidFill>
                  <a:schemeClr val="dk1"/>
                </a:solidFill>
                <a:latin typeface="Calibri"/>
                <a:ea typeface="Calibri"/>
                <a:cs typeface="Calibri"/>
                <a:sym typeface="Calibri"/>
              </a:rPr>
              <a:t>V případě úhrady nedoplatku na účet obce, je obec povinna neprodleně tuto skutečnost celnímu úřadu oznámit, jinak se vystavuje možné náhradě škody z neoprávněného vymáhání v souladu s § 184 zákona č. 280/2009 Sb., daňový řád, ve znění pozdějších předpisů. Předmětná úhrada musí být neprodleně převedena na bankovní účet celního úřadu.</a:t>
            </a:r>
            <a:endParaRPr/>
          </a:p>
          <a:p>
            <a:pPr marL="0" marR="0" lvl="0" indent="0" algn="l" rtl="0">
              <a:spcBef>
                <a:spcPts val="0"/>
              </a:spcBef>
              <a:spcAft>
                <a:spcPts val="0"/>
              </a:spcAft>
              <a:buNone/>
            </a:pPr>
            <a:endParaRPr sz="2700">
              <a:solidFill>
                <a:schemeClr val="dk1"/>
              </a:solidFill>
              <a:latin typeface="Calibri"/>
              <a:ea typeface="Calibri"/>
              <a:cs typeface="Calibri"/>
              <a:sym typeface="Calibri"/>
            </a:endParaRPr>
          </a:p>
          <a:p>
            <a:pPr marL="0" marR="0" lvl="0" indent="0" algn="l" rtl="0">
              <a:spcBef>
                <a:spcPts val="0"/>
              </a:spcBef>
              <a:spcAft>
                <a:spcPts val="0"/>
              </a:spcAft>
              <a:buNone/>
            </a:pPr>
            <a:r>
              <a:rPr lang="cs-CZ" sz="2700">
                <a:solidFill>
                  <a:schemeClr val="dk1"/>
                </a:solidFill>
                <a:latin typeface="Calibri"/>
                <a:ea typeface="Calibri"/>
                <a:cs typeface="Calibri"/>
                <a:sym typeface="Calibri"/>
              </a:rPr>
              <a:t>Nedoplatky vymáhané pro obec, z důvodu nákladovosti, nebudou přednostně vymáhány. Jejich vymáhání zajistí celní úřad souběžně v rámci exekučního řízení směřujícího k vymožení dalších nedoplatků na jiných druzích příjmů daného subjektu.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3"/>
          <p:cNvSpPr txBox="1"/>
          <p:nvPr/>
        </p:nvSpPr>
        <p:spPr>
          <a:xfrm>
            <a:off x="0" y="0"/>
            <a:ext cx="12192000" cy="6555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chemeClr val="dk1"/>
                </a:solidFill>
                <a:latin typeface="Calibri"/>
                <a:ea typeface="Calibri"/>
                <a:cs typeface="Calibri"/>
                <a:sym typeface="Calibri"/>
              </a:rPr>
              <a:t>Nezaplacené pokuty za dopravní přestupky</a:t>
            </a:r>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Dne 1. ledna 2022 vešel v účinnost zákon č. 418/2021 Sb., kterým se novelizuje zákon o Policii České republiky, zákon o Celní správě České republiky, zákon o obecní policii a zákony související.</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b="1">
                <a:solidFill>
                  <a:schemeClr val="dk1"/>
                </a:solidFill>
                <a:latin typeface="Calibri"/>
                <a:ea typeface="Calibri"/>
                <a:cs typeface="Calibri"/>
                <a:sym typeface="Calibri"/>
              </a:rPr>
              <a:t>Celníci a policisté získali nové oprávnění vyžadovat při kontrole vozidla zaplacení dosud neuhrazené pravomocné pokuty za dopravní delikty.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Pokud celníci či policisté při kontrole vozidla zjistí, že řidič nebo provozovatel vozidla nezaplatil splatnou pravomocně uloženou pokutu dle zákonů o silničním provozu, zákona o silniční dopravě nebo zákona o pozemních komunikacích (za tzv. „dopravní delikty“), mohou nově požadovat na místě kontroly její uhrazení. V případě, že by pokuta nebyla na místě uhrazena, mohou zadržet tabulky registrační značky vozidla nebo zabránit odjezdu vozidla tzv. botičkou.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4"/>
          <p:cNvSpPr txBox="1"/>
          <p:nvPr/>
        </p:nvSpPr>
        <p:spPr>
          <a:xfrm>
            <a:off x="204186" y="266330"/>
            <a:ext cx="11851690"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chemeClr val="dk1"/>
                </a:solidFill>
                <a:latin typeface="Calibri"/>
                <a:ea typeface="Calibri"/>
                <a:cs typeface="Calibri"/>
                <a:sym typeface="Calibri"/>
              </a:rPr>
              <a:t>Co se stane, když jsou pokuty předány přímo finančnímu odboru</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Finanční odbor se stane správcem daně vykonávají tzv. „dělenou správu" dle ustanovení § 161 a násl. zákona č. 280/2009 Sb., daňový řád, ve znění pozdějších předpisů.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K dělené správě dochází, je-li rozhodnutím orgánu veřejné moci, který není správcem daně, vydaným při výkonu veřejné moci, uložena platební povinnost k peněžitému plnění určenému do veřejného rozpočtu a postupuje-li se při jeho placení podle daňového řádu nebo podle jeho jednotlivých ustanovení.</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p:nvPr/>
        </p:nvSpPr>
        <p:spPr>
          <a:xfrm>
            <a:off x="0" y="0"/>
            <a:ext cx="12191999" cy="6555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a:solidFill>
                  <a:srgbClr val="FF0000"/>
                </a:solidFill>
                <a:latin typeface="Calibri"/>
                <a:ea typeface="Calibri"/>
                <a:cs typeface="Calibri"/>
                <a:sym typeface="Calibri"/>
              </a:rPr>
              <a:t>V případě, že chce správce daně (FO) předat jinému správci daně (CS) již rozběhnuté daňové řízení, pak musí postupovat podle § 17 DŘ tzv. </a:t>
            </a:r>
            <a:r>
              <a:rPr lang="cs-CZ" sz="2800" b="1" u="sng">
                <a:solidFill>
                  <a:srgbClr val="FF0000"/>
                </a:solidFill>
                <a:latin typeface="Calibri"/>
                <a:ea typeface="Calibri"/>
                <a:cs typeface="Calibri"/>
                <a:sym typeface="Calibri"/>
              </a:rPr>
              <a:t>dožádání.</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(1) </a:t>
            </a:r>
            <a:r>
              <a:rPr lang="cs-CZ" sz="2800" b="1">
                <a:solidFill>
                  <a:schemeClr val="dk1"/>
                </a:solidFill>
                <a:latin typeface="Calibri"/>
                <a:ea typeface="Calibri"/>
                <a:cs typeface="Calibri"/>
                <a:sym typeface="Calibri"/>
              </a:rPr>
              <a:t>Místně příslušný správce daně může dožádat jiného věcně příslušného správce daně téhož nebo nižšího stupně o provedení úkonů nebo dílčích řízení nebo jiných postupů, které by sám mohl provést jen s obtížemi nebo s vynaložením neúčelných nákladů, anebo které by nemohl provést vůbec.</a:t>
            </a:r>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(2) </a:t>
            </a:r>
            <a:r>
              <a:rPr lang="cs-CZ" sz="2800" b="1">
                <a:solidFill>
                  <a:schemeClr val="dk1"/>
                </a:solidFill>
                <a:latin typeface="Calibri"/>
                <a:ea typeface="Calibri"/>
                <a:cs typeface="Calibri"/>
                <a:sym typeface="Calibri"/>
              </a:rPr>
              <a:t>Dožádaný správce daně provede dožádané úkony, jakož i úkony, které zajišťují účel dožádání, bezodkladně, </a:t>
            </a:r>
            <a:r>
              <a:rPr lang="cs-CZ" sz="2800" b="1" u="sng">
                <a:solidFill>
                  <a:srgbClr val="FF0000"/>
                </a:solidFill>
                <a:latin typeface="Calibri"/>
                <a:ea typeface="Calibri"/>
                <a:cs typeface="Calibri"/>
                <a:sym typeface="Calibri"/>
              </a:rPr>
              <a:t>nebo sdělí důvody, pro které dožádání vyhovět nemůže.</a:t>
            </a:r>
            <a:endParaRPr/>
          </a:p>
          <a:p>
            <a:pPr marL="0" marR="0" lvl="0" indent="0" algn="l" rtl="0">
              <a:spcBef>
                <a:spcPts val="0"/>
              </a:spcBef>
              <a:spcAft>
                <a:spcPts val="0"/>
              </a:spcAft>
              <a:buNone/>
            </a:pPr>
            <a:r>
              <a:rPr lang="cs-CZ" sz="2800">
                <a:solidFill>
                  <a:schemeClr val="dk1"/>
                </a:solidFill>
                <a:latin typeface="Calibri"/>
                <a:ea typeface="Calibri"/>
                <a:cs typeface="Calibri"/>
                <a:sym typeface="Calibri"/>
              </a:rPr>
              <a:t>(3) Spory mezi správci daně o provedení dožádaných úkonů rozhoduje ten správce daně, který je nejblíže společně nadřízen dožádanému a dožadujícímu správci daně.</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a:solidFill>
                  <a:srgbClr val="FF0000"/>
                </a:solidFill>
                <a:latin typeface="Calibri"/>
                <a:ea typeface="Calibri"/>
                <a:cs typeface="Calibri"/>
                <a:sym typeface="Calibri"/>
              </a:rPr>
              <a:t>Podle interního sdělení Celní správy budou taková předání odmítat pro vytíženost.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6"/>
          <p:cNvSpPr txBox="1"/>
          <p:nvPr/>
        </p:nvSpPr>
        <p:spPr>
          <a:xfrm>
            <a:off x="532660" y="435006"/>
            <a:ext cx="11256886" cy="57861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200" b="1" dirty="0">
                <a:solidFill>
                  <a:schemeClr val="dk1"/>
                </a:solidFill>
                <a:latin typeface="Calibri"/>
                <a:ea typeface="Calibri"/>
                <a:cs typeface="Calibri"/>
                <a:sym typeface="Calibri"/>
              </a:rPr>
              <a:t>Kdy je výhodné postupovat podle § 105 a 106 zákona č. 500/2004 Sb., správní řád a předat k vymáhání Celní správě </a:t>
            </a:r>
            <a:r>
              <a:rPr lang="cs-CZ" sz="3200" dirty="0">
                <a:solidFill>
                  <a:schemeClr val="dk1"/>
                </a:solidFill>
                <a:latin typeface="Calibri"/>
                <a:ea typeface="Calibri"/>
                <a:cs typeface="Calibri"/>
                <a:sym typeface="Calibri"/>
              </a:rPr>
              <a:t>– přestupky a pokuty </a:t>
            </a:r>
            <a:r>
              <a:rPr lang="cs-CZ" sz="3200" dirty="0">
                <a:solidFill>
                  <a:srgbClr val="FF0000"/>
                </a:solidFill>
                <a:latin typeface="Calibri"/>
                <a:ea typeface="Calibri"/>
                <a:cs typeface="Calibri"/>
                <a:sym typeface="Calibri"/>
              </a:rPr>
              <a:t>„zahraničních“ osob</a:t>
            </a:r>
            <a:r>
              <a:rPr lang="cs-CZ" sz="3200" dirty="0">
                <a:solidFill>
                  <a:schemeClr val="dk1"/>
                </a:solidFill>
                <a:latin typeface="Calibri"/>
                <a:ea typeface="Calibri"/>
                <a:cs typeface="Calibri"/>
                <a:sym typeface="Calibri"/>
              </a:rPr>
              <a:t>, kde může být Celní správa na základě své pravomoci úspěšná.</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3200" b="1" dirty="0">
                <a:solidFill>
                  <a:schemeClr val="dk1"/>
                </a:solidFill>
                <a:latin typeface="Calibri"/>
                <a:ea typeface="Calibri"/>
                <a:cs typeface="Calibri"/>
                <a:sym typeface="Calibri"/>
              </a:rPr>
              <a:t>Kdy je výhodné postupovat podle § 162 zákona č. 280/2009 Sb., daňový řád a předat k vymáhání správci daně (FO obce) </a:t>
            </a:r>
            <a:r>
              <a:rPr lang="cs-CZ" sz="3200" dirty="0">
                <a:solidFill>
                  <a:schemeClr val="dk1"/>
                </a:solidFill>
                <a:latin typeface="Calibri"/>
                <a:ea typeface="Calibri"/>
                <a:cs typeface="Calibri"/>
                <a:sym typeface="Calibri"/>
              </a:rPr>
              <a:t>- přestupky a pokuty </a:t>
            </a:r>
            <a:r>
              <a:rPr lang="cs-CZ" sz="3200" dirty="0">
                <a:solidFill>
                  <a:srgbClr val="FF0000"/>
                </a:solidFill>
                <a:latin typeface="Calibri"/>
                <a:ea typeface="Calibri"/>
                <a:cs typeface="Calibri"/>
                <a:sym typeface="Calibri"/>
              </a:rPr>
              <a:t>„místních“ osob</a:t>
            </a:r>
            <a:r>
              <a:rPr lang="cs-CZ" sz="3200" dirty="0">
                <a:solidFill>
                  <a:schemeClr val="dk1"/>
                </a:solidFill>
                <a:latin typeface="Calibri"/>
                <a:ea typeface="Calibri"/>
                <a:cs typeface="Calibri"/>
                <a:sym typeface="Calibri"/>
              </a:rPr>
              <a:t>, kde může obec rychleji zasáhnout a zná poměry subjektu.</a:t>
            </a:r>
            <a:endParaRPr dirty="0"/>
          </a:p>
          <a:p>
            <a:pPr marL="0" marR="0" lvl="0" indent="0" algn="l" rtl="0">
              <a:spcBef>
                <a:spcPts val="0"/>
              </a:spcBef>
              <a:spcAft>
                <a:spcPts val="0"/>
              </a:spcAft>
              <a:buNone/>
            </a:pPr>
            <a:r>
              <a:rPr lang="cs-CZ" sz="1800" dirty="0">
                <a:solidFill>
                  <a:schemeClr val="dk1"/>
                </a:solidFill>
                <a:latin typeface="Calibri"/>
                <a:ea typeface="Calibri"/>
                <a:cs typeface="Calibri"/>
                <a:sym typeface="Calibri"/>
              </a:rPr>
              <a:t>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txBox="1"/>
          <p:nvPr/>
        </p:nvSpPr>
        <p:spPr>
          <a:xfrm>
            <a:off x="0" y="58846"/>
            <a:ext cx="12192000"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600" b="1">
                <a:solidFill>
                  <a:srgbClr val="FF0000"/>
                </a:solidFill>
                <a:latin typeface="Arial"/>
                <a:ea typeface="Arial"/>
                <a:cs typeface="Arial"/>
                <a:sym typeface="Arial"/>
              </a:rPr>
              <a:t>Proč někde jen 70%?</a:t>
            </a:r>
            <a:endParaRPr/>
          </a:p>
          <a:p>
            <a:pPr marL="0" marR="0" lvl="0" indent="0" algn="l" rtl="0">
              <a:spcBef>
                <a:spcPts val="0"/>
              </a:spcBef>
              <a:spcAft>
                <a:spcPts val="0"/>
              </a:spcAft>
              <a:buNone/>
            </a:pPr>
            <a:endParaRPr sz="2200" b="0" i="0">
              <a:solidFill>
                <a:srgbClr val="222222"/>
              </a:solidFill>
              <a:latin typeface="Arial"/>
              <a:ea typeface="Arial"/>
              <a:cs typeface="Arial"/>
              <a:sym typeface="Arial"/>
            </a:endParaRPr>
          </a:p>
          <a:p>
            <a:pPr marL="0" marR="0" lvl="0" indent="0" algn="l" rtl="0">
              <a:spcBef>
                <a:spcPts val="0"/>
              </a:spcBef>
              <a:spcAft>
                <a:spcPts val="0"/>
              </a:spcAft>
              <a:buNone/>
            </a:pPr>
            <a:r>
              <a:rPr lang="cs-CZ" sz="2200" b="0" i="0">
                <a:solidFill>
                  <a:srgbClr val="222222"/>
                </a:solidFill>
                <a:latin typeface="Arial"/>
                <a:ea typeface="Arial"/>
                <a:cs typeface="Arial"/>
                <a:sym typeface="Arial"/>
              </a:rPr>
              <a:t>Ustanovení § 7 odst. 1 písm. d) zákona č. 250/2000 Sb., o rozpočtových pravidlech územních rozpočtů, ve znění pozdějších předpisů, podle kterého příjmy rozpočtu obce tvoří mimo jiné  příjmy z vybraných  pokut a odvodů uložených  v pravomoci  obce podle tohoto zákona nebo zvláštních zákonů, chápat pouze tak, že pokud není rozpočtové určení výnosu pokut určeno, jsou vždy příjmem obce. Pokud je ve zvláštním zákoně stanoveno, že jsou příjmem jiného rozpočtu, nelze toto ustanovení zpochybnit odkazem na zákona č. 250/2000 Sb.</a:t>
            </a:r>
            <a:br>
              <a:rPr lang="cs-CZ" sz="2200">
                <a:solidFill>
                  <a:schemeClr val="dk1"/>
                </a:solidFill>
                <a:latin typeface="Calibri"/>
                <a:ea typeface="Calibri"/>
                <a:cs typeface="Calibri"/>
                <a:sym typeface="Calibri"/>
              </a:rPr>
            </a:br>
            <a:br>
              <a:rPr lang="cs-CZ" sz="2200">
                <a:solidFill>
                  <a:schemeClr val="dk1"/>
                </a:solidFill>
                <a:latin typeface="Calibri"/>
                <a:ea typeface="Calibri"/>
                <a:cs typeface="Calibri"/>
                <a:sym typeface="Calibri"/>
              </a:rPr>
            </a:br>
            <a:r>
              <a:rPr lang="cs-CZ" sz="2200" b="0" i="0">
                <a:solidFill>
                  <a:srgbClr val="222222"/>
                </a:solidFill>
                <a:latin typeface="Arial"/>
                <a:ea typeface="Arial"/>
                <a:cs typeface="Arial"/>
                <a:sym typeface="Arial"/>
              </a:rPr>
              <a:t>U pokut tzv. z dopravy (například podle Zákon č. 13/1997 Sb., zákon o pozemních komunikacích) je pokuta uložená za přestupek podle tohoto zákona, která byla předána obecním úřadem obce s rozšířenou působností obecnému správci daně k vymáhání (Celní správa) a nebyla vybrána nebo vymožena tímto obecním úřadem, z 30 % příjmem státního rozpočtu a ze 70 % příjmem obce, jejíž orgán pokutu uložil, nejedná-li se o pokutu podle § 42b odst. 1 písm. u) tohoto zákona. </a:t>
            </a:r>
            <a:endParaRPr/>
          </a:p>
          <a:p>
            <a:pPr marL="0" marR="0" lvl="0" indent="0" algn="l" rtl="0">
              <a:spcBef>
                <a:spcPts val="0"/>
              </a:spcBef>
              <a:spcAft>
                <a:spcPts val="0"/>
              </a:spcAft>
              <a:buNone/>
            </a:pPr>
            <a:endParaRPr sz="2200">
              <a:solidFill>
                <a:srgbClr val="222222"/>
              </a:solidFill>
              <a:latin typeface="Arial"/>
              <a:ea typeface="Arial"/>
              <a:cs typeface="Arial"/>
              <a:sym typeface="Arial"/>
            </a:endParaRPr>
          </a:p>
          <a:p>
            <a:pPr marL="0" marR="0" lvl="0" indent="0" algn="l" rtl="0">
              <a:spcBef>
                <a:spcPts val="0"/>
              </a:spcBef>
              <a:spcAft>
                <a:spcPts val="0"/>
              </a:spcAft>
              <a:buNone/>
            </a:pPr>
            <a:r>
              <a:rPr lang="cs-CZ" sz="2200" b="0" i="0">
                <a:solidFill>
                  <a:srgbClr val="222222"/>
                </a:solidFill>
                <a:latin typeface="Arial"/>
                <a:ea typeface="Arial"/>
                <a:cs typeface="Arial"/>
                <a:sym typeface="Arial"/>
              </a:rPr>
              <a:t>U ostatních pokut (např. pořádkových pokut, pokut za přestupky proti občanskému soužití, pokut z oblasti životního prostředí, či dalších pokut ukládaných v souvislosti s rozhodnutími z oblasti přestupků) obdrží obec celou částku.</a:t>
            </a:r>
            <a:endParaRPr sz="2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8"/>
          <p:cNvSpPr txBox="1"/>
          <p:nvPr/>
        </p:nvSpPr>
        <p:spPr>
          <a:xfrm>
            <a:off x="408373" y="328474"/>
            <a:ext cx="11469949" cy="55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600" b="1">
                <a:solidFill>
                  <a:schemeClr val="dk1"/>
                </a:solidFill>
                <a:latin typeface="Calibri"/>
                <a:ea typeface="Calibri"/>
                <a:cs typeface="Calibri"/>
                <a:sym typeface="Calibri"/>
              </a:rPr>
              <a:t>Na konec jeden citát z judikatury za všechny: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3600" i="1">
                <a:solidFill>
                  <a:schemeClr val="dk1"/>
                </a:solidFill>
                <a:latin typeface="Calibri"/>
                <a:ea typeface="Calibri"/>
                <a:cs typeface="Calibri"/>
                <a:sym typeface="Calibri"/>
              </a:rPr>
              <a:t>Žalovaný měl možnost vymáhat pokutu prostřednictvím Celní správy, která je ve smyslu § 8 odst. 2 zákona č. 17/2012 Sb., o Celní správě ČR, „obecným správcem daně podle správního řádu a vykonává správu placení peněžitých plnění v rámci dělené správy, která jsou příjmem státního rozpočtu, státních fondů nebo rozpočtů územních samosprávných celků.“</a:t>
            </a:r>
            <a:endParaRPr/>
          </a:p>
          <a:p>
            <a:pPr marL="0" marR="0" lvl="0" indent="0" algn="l" rtl="0">
              <a:spcBef>
                <a:spcPts val="0"/>
              </a:spcBef>
              <a:spcAft>
                <a:spcPts val="0"/>
              </a:spcAft>
              <a:buNone/>
            </a:pPr>
            <a:endParaRPr sz="3600" i="1">
              <a:solidFill>
                <a:schemeClr val="dk1"/>
              </a:solidFill>
              <a:latin typeface="Calibri"/>
              <a:ea typeface="Calibri"/>
              <a:cs typeface="Calibri"/>
              <a:sym typeface="Calibri"/>
            </a:endParaRPr>
          </a:p>
          <a:p>
            <a:pPr marL="0" marR="0" lvl="0" indent="0" algn="l" rtl="0">
              <a:spcBef>
                <a:spcPts val="0"/>
              </a:spcBef>
              <a:spcAft>
                <a:spcPts val="0"/>
              </a:spcAft>
              <a:buNone/>
            </a:pPr>
            <a:endParaRPr sz="3600" i="1">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497150" y="1189609"/>
            <a:ext cx="11398928"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600" b="1">
                <a:solidFill>
                  <a:schemeClr val="dk1"/>
                </a:solidFill>
                <a:latin typeface="Calibri"/>
                <a:ea typeface="Calibri"/>
                <a:cs typeface="Calibri"/>
                <a:sym typeface="Calibri"/>
              </a:rPr>
              <a:t>Kdy je výhodné postupovat podle § 105 a 106 zákona č. 500/2004 Sb., správní řád a kdy podle § 162 zákona č. 280/2009 Sb., daňový řád. </a:t>
            </a:r>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r>
              <a:rPr lang="cs-CZ" sz="3600" b="1">
                <a:solidFill>
                  <a:schemeClr val="dk1"/>
                </a:solidFill>
                <a:latin typeface="Calibri"/>
                <a:ea typeface="Calibri"/>
                <a:cs typeface="Calibri"/>
                <a:sym typeface="Calibri"/>
              </a:rPr>
              <a:t>Vše má svá pravidla a náležitosti. </a:t>
            </a:r>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r>
              <a:rPr lang="cs-CZ" sz="3600" b="1">
                <a:solidFill>
                  <a:schemeClr val="dk1"/>
                </a:solidFill>
                <a:latin typeface="Calibri"/>
                <a:ea typeface="Calibri"/>
                <a:cs typeface="Calibri"/>
                <a:sym typeface="Calibri"/>
              </a:rPr>
              <a:t>Výhody a nevýhody jednotlivých postupů.</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body" idx="1"/>
          </p:nvPr>
        </p:nvSpPr>
        <p:spPr>
          <a:xfrm>
            <a:off x="0" y="65314"/>
            <a:ext cx="12191999" cy="66807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endParaRPr sz="3200" b="1" i="0">
              <a:solidFill>
                <a:srgbClr val="000000"/>
              </a:solidFill>
              <a:latin typeface="Arial"/>
              <a:ea typeface="Arial"/>
              <a:cs typeface="Arial"/>
              <a:sym typeface="Arial"/>
            </a:endParaRPr>
          </a:p>
          <a:p>
            <a:pPr marL="0" lvl="0" indent="0" algn="ctr" rtl="0">
              <a:lnSpc>
                <a:spcPct val="90000"/>
              </a:lnSpc>
              <a:spcBef>
                <a:spcPts val="1000"/>
              </a:spcBef>
              <a:spcAft>
                <a:spcPts val="0"/>
              </a:spcAft>
              <a:buClr>
                <a:srgbClr val="000000"/>
              </a:buClr>
              <a:buSzPts val="3200"/>
              <a:buNone/>
            </a:pPr>
            <a:r>
              <a:rPr lang="cs-CZ" sz="3200" b="1" i="0">
                <a:solidFill>
                  <a:srgbClr val="000000"/>
                </a:solidFill>
                <a:latin typeface="Arial"/>
                <a:ea typeface="Arial"/>
                <a:cs typeface="Arial"/>
                <a:sym typeface="Arial"/>
              </a:rPr>
              <a:t>§ 162 odst. 6 – </a:t>
            </a:r>
            <a:r>
              <a:rPr lang="cs-CZ" sz="3200" b="1" i="1">
                <a:solidFill>
                  <a:srgbClr val="000000"/>
                </a:solidFill>
                <a:latin typeface="Arial"/>
                <a:ea typeface="Arial"/>
                <a:cs typeface="Arial"/>
                <a:sym typeface="Arial"/>
              </a:rPr>
              <a:t>„Údaje podle odstavců 2 až 4 lze poskytovat také v rozsahu a způsobem dohodnutým mezi příslušným orgánem veřejné moci a správcem daně.“</a:t>
            </a:r>
            <a:endParaRPr/>
          </a:p>
          <a:p>
            <a:pPr marL="0" lvl="0" indent="0" algn="ctr" rtl="0">
              <a:lnSpc>
                <a:spcPct val="90000"/>
              </a:lnSpc>
              <a:spcBef>
                <a:spcPts val="1000"/>
              </a:spcBef>
              <a:spcAft>
                <a:spcPts val="0"/>
              </a:spcAft>
              <a:buClr>
                <a:schemeClr val="dk1"/>
              </a:buClr>
              <a:buSzPts val="3200"/>
              <a:buNone/>
            </a:pPr>
            <a:endParaRPr sz="3200">
              <a:solidFill>
                <a:srgbClr val="FF0000"/>
              </a:solidFill>
            </a:endParaRPr>
          </a:p>
          <a:p>
            <a:pPr marL="0" lvl="0" indent="0" algn="ctr" rtl="0">
              <a:lnSpc>
                <a:spcPct val="90000"/>
              </a:lnSpc>
              <a:spcBef>
                <a:spcPts val="1000"/>
              </a:spcBef>
              <a:spcAft>
                <a:spcPts val="0"/>
              </a:spcAft>
              <a:buClr>
                <a:srgbClr val="FF0000"/>
              </a:buClr>
              <a:buSzPts val="8000"/>
              <a:buNone/>
            </a:pPr>
            <a:r>
              <a:rPr lang="cs-CZ" sz="8000">
                <a:solidFill>
                  <a:srgbClr val="FF0000"/>
                </a:solidFill>
              </a:rPr>
              <a:t>Směrnice pohledávek</a:t>
            </a:r>
            <a:endParaRPr/>
          </a:p>
          <a:p>
            <a:pPr marL="0" lvl="0" indent="0" algn="ctr" rtl="0">
              <a:lnSpc>
                <a:spcPct val="90000"/>
              </a:lnSpc>
              <a:spcBef>
                <a:spcPts val="1000"/>
              </a:spcBef>
              <a:spcAft>
                <a:spcPts val="0"/>
              </a:spcAft>
              <a:buClr>
                <a:schemeClr val="dk1"/>
              </a:buClr>
              <a:buSzPts val="8000"/>
              <a:buNone/>
            </a:pPr>
            <a:r>
              <a:rPr lang="cs-CZ" sz="8000"/>
              <a:t> </a:t>
            </a:r>
            <a:endParaRPr/>
          </a:p>
          <a:p>
            <a:pPr marL="0" lvl="0" indent="0" algn="ctr" rtl="0">
              <a:lnSpc>
                <a:spcPct val="90000"/>
              </a:lnSpc>
              <a:spcBef>
                <a:spcPts val="1000"/>
              </a:spcBef>
              <a:spcAft>
                <a:spcPts val="0"/>
              </a:spcAft>
              <a:buClr>
                <a:schemeClr val="dk1"/>
              </a:buClr>
              <a:buSzPts val="8000"/>
              <a:buNone/>
            </a:pPr>
            <a:r>
              <a:rPr lang="cs-CZ" sz="8000"/>
              <a:t>S = K1+C+K2+J+P</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0"/>
          <p:cNvPicPr preferRelativeResize="0"/>
          <p:nvPr/>
        </p:nvPicPr>
        <p:blipFill rotWithShape="1">
          <a:blip r:embed="rId3">
            <a:alphaModFix/>
          </a:blip>
          <a:srcRect/>
          <a:stretch/>
        </p:blipFill>
        <p:spPr>
          <a:xfrm>
            <a:off x="1926454" y="1413570"/>
            <a:ext cx="8169836" cy="5444429"/>
          </a:xfrm>
          <a:prstGeom prst="rect">
            <a:avLst/>
          </a:prstGeom>
          <a:noFill/>
          <a:ln>
            <a:noFill/>
          </a:ln>
        </p:spPr>
      </p:pic>
      <p:sp>
        <p:nvSpPr>
          <p:cNvPr id="185" name="Google Shape;185;p20"/>
          <p:cNvSpPr txBox="1"/>
          <p:nvPr/>
        </p:nvSpPr>
        <p:spPr>
          <a:xfrm>
            <a:off x="1926453" y="648070"/>
            <a:ext cx="816983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3200" b="1">
                <a:solidFill>
                  <a:srgbClr val="FF0000"/>
                </a:solidFill>
                <a:latin typeface="Calibri"/>
                <a:ea typeface="Calibri"/>
                <a:cs typeface="Calibri"/>
                <a:sym typeface="Calibri"/>
              </a:rPr>
              <a:t>Přihlašování pokut do insolvenčního řízení</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txBox="1"/>
          <p:nvPr/>
        </p:nvSpPr>
        <p:spPr>
          <a:xfrm>
            <a:off x="2069432" y="653725"/>
            <a:ext cx="9611944" cy="58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700"/>
              <a:buFont typeface="Arial"/>
              <a:buNone/>
            </a:pPr>
            <a:r>
              <a:rPr lang="cs-CZ" sz="2800" b="1" i="0" u="none" strike="noStrike" cap="none">
                <a:solidFill>
                  <a:srgbClr val="FF0000"/>
                </a:solidFill>
                <a:latin typeface="Arial"/>
                <a:ea typeface="Arial"/>
                <a:cs typeface="Arial"/>
                <a:sym typeface="Arial"/>
              </a:rPr>
              <a:t>§ 170 Insolvenčního zákona</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1" i="0" u="sng" strike="noStrike" cap="none">
                <a:solidFill>
                  <a:schemeClr val="dk1"/>
                </a:solidFill>
                <a:latin typeface="Arial"/>
                <a:ea typeface="Arial"/>
                <a:cs typeface="Arial"/>
                <a:sym typeface="Arial"/>
              </a:rPr>
              <a:t>V insolvenčním řízení se </a:t>
            </a:r>
            <a:r>
              <a:rPr lang="cs-CZ" sz="2800" b="1" i="0" u="sng" strike="noStrike" cap="none">
                <a:solidFill>
                  <a:srgbClr val="FF0000"/>
                </a:solidFill>
                <a:latin typeface="Arial"/>
                <a:ea typeface="Arial"/>
                <a:cs typeface="Arial"/>
                <a:sym typeface="Arial"/>
              </a:rPr>
              <a:t>neuspokojují </a:t>
            </a:r>
            <a:r>
              <a:rPr lang="cs-CZ" sz="2800" b="0" i="0" u="none" strike="noStrike" cap="none">
                <a:solidFill>
                  <a:schemeClr val="dk1"/>
                </a:solidFill>
                <a:latin typeface="Arial"/>
                <a:ea typeface="Arial"/>
                <a:cs typeface="Arial"/>
                <a:sym typeface="Arial"/>
              </a:rPr>
              <a:t>žádným ze způsobů řešení úpadku, není-li dále stanoveno jinak,</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0" i="0" u="none" strike="noStrike" cap="none">
                <a:solidFill>
                  <a:schemeClr val="dk1"/>
                </a:solidFill>
                <a:latin typeface="Arial"/>
                <a:ea typeface="Arial"/>
                <a:cs typeface="Arial"/>
                <a:sym typeface="Arial"/>
              </a:rPr>
              <a:t>d) </a:t>
            </a:r>
            <a:r>
              <a:rPr lang="cs-CZ" sz="2800" b="1" i="0" u="sng" strike="noStrike" cap="none">
                <a:solidFill>
                  <a:schemeClr val="dk1"/>
                </a:solidFill>
                <a:latin typeface="Arial"/>
                <a:ea typeface="Arial"/>
                <a:cs typeface="Arial"/>
                <a:sym typeface="Arial"/>
              </a:rPr>
              <a:t>Mimosmluvní sankce postihující majetek dlužníka</a:t>
            </a:r>
            <a:r>
              <a:rPr lang="cs-CZ" sz="2800" b="0" i="0" u="none" strike="noStrike" cap="none">
                <a:solidFill>
                  <a:schemeClr val="dk1"/>
                </a:solidFill>
                <a:latin typeface="Arial"/>
                <a:ea typeface="Arial"/>
                <a:cs typeface="Arial"/>
                <a:sym typeface="Arial"/>
              </a:rPr>
              <a:t>, s výjimkou penále za nezaplacení daní, poplatků a jiných obdobných peněžitých plnění, pojistného na sociální zabezpečení, příspěvku na státní politiku zaměstnanosti a pojistného za veřejné zdravotní pojištění, pokud povinnost zaplatit toto penále vznikla před rozhodnutím o úpadku.</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p:nvPr/>
        </p:nvSpPr>
        <p:spPr>
          <a:xfrm>
            <a:off x="523783" y="305068"/>
            <a:ext cx="11354539" cy="62478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i="1">
                <a:solidFill>
                  <a:schemeClr val="dk1"/>
                </a:solidFill>
                <a:latin typeface="Calibri"/>
                <a:ea typeface="Calibri"/>
                <a:cs typeface="Calibri"/>
                <a:sym typeface="Calibri"/>
              </a:rPr>
              <a:t>Pokuta uložená dlužníku za správní delikty podle § 26 odst. 1 písm. c) a i), odst. 2 zákona č. 251/2005 Sb., o inspekci práce, </a:t>
            </a:r>
            <a:r>
              <a:rPr lang="cs-CZ" sz="2800" b="1" i="1" u="sng">
                <a:solidFill>
                  <a:schemeClr val="dk1"/>
                </a:solidFill>
                <a:latin typeface="Calibri"/>
                <a:ea typeface="Calibri"/>
                <a:cs typeface="Calibri"/>
                <a:sym typeface="Calibri"/>
              </a:rPr>
              <a:t>je pohledávkou vyloučenou z uspokojení v insolvenčním řízení podle § 170 písm. d) IZ</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400">
                <a:solidFill>
                  <a:schemeClr val="dk1"/>
                </a:solidFill>
                <a:latin typeface="Calibri"/>
                <a:ea typeface="Calibri"/>
                <a:cs typeface="Calibri"/>
                <a:sym typeface="Calibri"/>
              </a:rPr>
              <a:t>(usnesení Krajského soudu v Ostravě ze dne 4.2.2010, č. j. 22 Ca 234/2009-39, uveřejněného pod číslem 2134/2010 Sbírky rozhodnutí Nejvyššího správního soudu).</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b="1" i="1">
                <a:solidFill>
                  <a:schemeClr val="dk1"/>
                </a:solidFill>
                <a:latin typeface="Calibri"/>
                <a:ea typeface="Calibri"/>
                <a:cs typeface="Calibri"/>
                <a:sym typeface="Calibri"/>
              </a:rPr>
              <a:t>Pohledávka vzniklá před rozhodnutím o úpadku dlužníka a představovaná paušální částkou nákladů řízení o přestupcích není mimosmluvní sankcí ve smyslu ustanovení § 170 písm. d) IZ (ani „příslušenstvím“ takové mimosmluvní sankce) a je-li řádně a včas přihlášena, lze ji uspokojit v insolvenčním řízení vedeném na majetek dlužníka.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400">
                <a:solidFill>
                  <a:schemeClr val="dk1"/>
                </a:solidFill>
                <a:latin typeface="Calibri"/>
                <a:ea typeface="Calibri"/>
                <a:cs typeface="Calibri"/>
                <a:sym typeface="Calibri"/>
              </a:rPr>
              <a:t>(usnesení Nejvyššího soudu ze dne 30.11.2017, sen. zn. 29 NSČR 116/2015 – R 24/2019, popř. 29 NSČR 16/2016, 29 NSČR 82/2016 a sen. zn. 29 NSČR 85/2016.</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p:nvPr/>
        </p:nvSpPr>
        <p:spPr>
          <a:xfrm>
            <a:off x="363984" y="523783"/>
            <a:ext cx="11319030" cy="63094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i="1">
                <a:solidFill>
                  <a:schemeClr val="dk1"/>
                </a:solidFill>
                <a:latin typeface="Calibri"/>
                <a:ea typeface="Calibri"/>
                <a:cs typeface="Calibri"/>
                <a:sym typeface="Calibri"/>
              </a:rPr>
              <a:t>Pohledávka vzniklá před rozhodnutím o úpadku dlužníka a spočívající v náhradě hotových výdajů vzniklých při provádění daňové exekuce (§ 182 odst. 2 a 5 zákona č. 280/2009 Sb., daňový řád) není mimosmluvní sankcí ve smyslu ustanovení § 170 písm. d) IZ a je-li řádně a včas přihlášena, lze ji uspokojit v insolvenčním řízení vedeném na majetek dlužníka.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cs-CZ" sz="2400">
                <a:solidFill>
                  <a:schemeClr val="dk1"/>
                </a:solidFill>
                <a:latin typeface="Calibri"/>
                <a:ea typeface="Calibri"/>
                <a:cs typeface="Calibri"/>
                <a:sym typeface="Calibri"/>
              </a:rPr>
              <a:t>Rozsudek VS v Praze č.j. 104 VSPH 300/2019-46 ze dne 30.9.2019</a:t>
            </a:r>
            <a:br>
              <a:rPr lang="cs-CZ"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cs-CZ" sz="2400" b="1" i="0">
                <a:solidFill>
                  <a:srgbClr val="000000"/>
                </a:solidFill>
                <a:latin typeface="Georgia"/>
                <a:ea typeface="Georgia"/>
                <a:cs typeface="Georgia"/>
                <a:sym typeface="Georgia"/>
              </a:rPr>
              <a:t>„…</a:t>
            </a:r>
            <a:r>
              <a:rPr lang="cs-CZ" sz="2400" b="1" i="1">
                <a:solidFill>
                  <a:srgbClr val="000000"/>
                </a:solidFill>
                <a:latin typeface="Georgia"/>
                <a:ea typeface="Georgia"/>
                <a:cs typeface="Georgia"/>
                <a:sym typeface="Georgia"/>
              </a:rPr>
              <a:t>exekuční náklady nemají stejnou povahu a účel jako pokuta uložená v rámci správního trestání (v daném případě daňové nedoplatky), a na místo úlohy sankční mají účel spíše reparační, neboť směřují k nahrazení majetkové újmy správce daně, spočívající ve vynaložení nákladů nezbytných k provedení daňové exekuce a zabezpečení úhrady daně.“</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cs-CZ" sz="2400">
                <a:solidFill>
                  <a:schemeClr val="dk1"/>
                </a:solidFill>
                <a:latin typeface="Calibri"/>
                <a:ea typeface="Calibri"/>
                <a:cs typeface="Calibri"/>
                <a:sym typeface="Calibri"/>
              </a:rPr>
              <a:t>Rozsudek KS v Hradci Králové (pobočka Pardubice) č. j. 65 ICm 273/2021-30 (KSPA 65 INS 21321/2020)</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p:nvPr/>
        </p:nvSpPr>
        <p:spPr>
          <a:xfrm>
            <a:off x="452762" y="239698"/>
            <a:ext cx="11253926" cy="64325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b="1" i="0">
                <a:solidFill>
                  <a:srgbClr val="000000"/>
                </a:solidFill>
                <a:latin typeface="Calibri"/>
                <a:ea typeface="Calibri"/>
                <a:cs typeface="Calibri"/>
                <a:sym typeface="Calibri"/>
              </a:rPr>
              <a:t>Podle § 203a IZ v pochybnostech o tom, zda pohledávka uplatněná věřitelem podle § 203 je </a:t>
            </a:r>
            <a:r>
              <a:rPr lang="cs-CZ" sz="2800" b="0" i="0">
                <a:solidFill>
                  <a:srgbClr val="000000"/>
                </a:solidFill>
                <a:latin typeface="Calibri"/>
                <a:ea typeface="Calibri"/>
                <a:cs typeface="Calibri"/>
                <a:sym typeface="Calibri"/>
              </a:rPr>
              <a:t>pohledávkou </a:t>
            </a:r>
            <a:r>
              <a:rPr lang="cs-CZ" sz="2800" b="0" i="0">
                <a:solidFill>
                  <a:schemeClr val="dk1"/>
                </a:solidFill>
                <a:latin typeface="Calibri"/>
                <a:ea typeface="Calibri"/>
                <a:cs typeface="Calibri"/>
                <a:sym typeface="Calibri"/>
              </a:rPr>
              <a:t>za majetkovou podstatou </a:t>
            </a:r>
            <a:r>
              <a:rPr lang="cs-CZ" sz="2800" b="0" i="0">
                <a:solidFill>
                  <a:srgbClr val="000000"/>
                </a:solidFill>
                <a:latin typeface="Calibri"/>
                <a:ea typeface="Calibri"/>
                <a:cs typeface="Calibri"/>
                <a:sym typeface="Calibri"/>
              </a:rPr>
              <a:t>nebo pohledávkou postavenou jí na roveň anebo </a:t>
            </a:r>
            <a:r>
              <a:rPr lang="cs-CZ" sz="2800" b="1" i="0">
                <a:solidFill>
                  <a:srgbClr val="000000"/>
                </a:solidFill>
                <a:latin typeface="Calibri"/>
                <a:ea typeface="Calibri"/>
                <a:cs typeface="Calibri"/>
                <a:sym typeface="Calibri"/>
              </a:rPr>
              <a:t>pohledávkou, která se v insolvenčním řízení neuspokojuje (§ 170), uloží insolvenční soud i bez návrhu věřiteli, který ji uplatnil, aby do 30 dnů podal u insolvenčního soudu žalobu na určení pořadí uplatněné pohledávky; na návrh insolvenčního správce tak učiní vždy. </a:t>
            </a:r>
            <a:endParaRPr/>
          </a:p>
          <a:p>
            <a:pPr marL="0" marR="0" lvl="0" indent="0" algn="l" rtl="0">
              <a:spcBef>
                <a:spcPts val="0"/>
              </a:spcBef>
              <a:spcAft>
                <a:spcPts val="0"/>
              </a:spcAft>
              <a:buNone/>
            </a:pPr>
            <a:r>
              <a:rPr lang="cs-CZ" sz="2800" b="0" i="0">
                <a:solidFill>
                  <a:srgbClr val="000000"/>
                </a:solidFill>
                <a:latin typeface="Calibri"/>
                <a:ea typeface="Calibri"/>
                <a:cs typeface="Calibri"/>
                <a:sym typeface="Calibri"/>
              </a:rPr>
              <a:t>Žaloba musí být vždy podána proti insolvenčnímu správci. (…) </a:t>
            </a:r>
            <a:r>
              <a:rPr lang="cs-CZ" sz="2800" b="1" i="0">
                <a:solidFill>
                  <a:srgbClr val="000000"/>
                </a:solidFill>
                <a:latin typeface="Calibri"/>
                <a:ea typeface="Calibri"/>
                <a:cs typeface="Calibri"/>
                <a:sym typeface="Calibri"/>
              </a:rPr>
              <a:t>Nedojde-li žaloba o určení pořadí pohledávky, která se v insolvenčním řízení neuspokojuje, ve stanovené lhůtě insolvenčnímu soudu nebo není-li žalobě vyhověno, je </a:t>
            </a:r>
            <a:r>
              <a:rPr lang="cs-CZ" sz="2800" b="1" i="0" u="sng">
                <a:solidFill>
                  <a:srgbClr val="000000"/>
                </a:solidFill>
                <a:latin typeface="Calibri"/>
                <a:ea typeface="Calibri"/>
                <a:cs typeface="Calibri"/>
                <a:sym typeface="Calibri"/>
              </a:rPr>
              <a:t>uspokojení takové pohledávky v insolvenčním řízení vyloučeno (odst. 1)</a:t>
            </a:r>
            <a:r>
              <a:rPr lang="cs-CZ" sz="2800" b="1" i="0">
                <a:solidFill>
                  <a:srgbClr val="000000"/>
                </a:solidFill>
                <a:latin typeface="Calibri"/>
                <a:ea typeface="Calibri"/>
                <a:cs typeface="Calibri"/>
                <a:sym typeface="Calibri"/>
              </a:rPr>
              <a:t>.</a:t>
            </a:r>
            <a:endParaRPr/>
          </a:p>
          <a:p>
            <a:pPr marL="0" marR="0" lvl="0" indent="0" algn="l" rtl="0">
              <a:spcBef>
                <a:spcPts val="0"/>
              </a:spcBef>
              <a:spcAft>
                <a:spcPts val="0"/>
              </a:spcAft>
              <a:buNone/>
            </a:pPr>
            <a:endParaRPr sz="2800" b="1" i="0">
              <a:solidFill>
                <a:srgbClr val="000000"/>
              </a:solidFill>
              <a:latin typeface="Calibri"/>
              <a:ea typeface="Calibri"/>
              <a:cs typeface="Calibri"/>
              <a:sym typeface="Calibri"/>
            </a:endParaRPr>
          </a:p>
          <a:p>
            <a:pPr marL="0" marR="0" lvl="0" indent="0" algn="l" rtl="0">
              <a:spcBef>
                <a:spcPts val="0"/>
              </a:spcBef>
              <a:spcAft>
                <a:spcPts val="0"/>
              </a:spcAft>
              <a:buNone/>
            </a:pPr>
            <a:r>
              <a:rPr lang="cs-CZ" sz="2400">
                <a:solidFill>
                  <a:schemeClr val="dk1"/>
                </a:solidFill>
                <a:latin typeface="Calibri"/>
                <a:ea typeface="Calibri"/>
                <a:cs typeface="Calibri"/>
                <a:sym typeface="Calibri"/>
              </a:rPr>
              <a:t>Rozsudek KS v Hradci Králové (pobočka Pardubice) č. j. 65 ICm 273/2021-30 (KSPA 65 INS 21321/2020)</a:t>
            </a:r>
            <a:endParaRPr sz="24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p:nvPr/>
        </p:nvSpPr>
        <p:spPr>
          <a:xfrm>
            <a:off x="866273" y="368968"/>
            <a:ext cx="10844463" cy="36933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2800">
                <a:solidFill>
                  <a:srgbClr val="000000"/>
                </a:solidFill>
                <a:latin typeface="Times New Roman"/>
                <a:ea typeface="Times New Roman"/>
                <a:cs typeface="Times New Roman"/>
                <a:sym typeface="Times New Roman"/>
              </a:rPr>
              <a:t>§ 414</a:t>
            </a:r>
            <a:endParaRPr sz="2800">
              <a:solidFill>
                <a:schemeClr val="dk1"/>
              </a:solidFill>
              <a:latin typeface="Times New Roman"/>
              <a:ea typeface="Times New Roman"/>
              <a:cs typeface="Times New Roman"/>
              <a:sym typeface="Times New Roman"/>
            </a:endParaRPr>
          </a:p>
          <a:p>
            <a:pPr marL="0" marR="0" lvl="0" indent="0" algn="ctr" rtl="0">
              <a:spcBef>
                <a:spcPts val="600"/>
              </a:spcBef>
              <a:spcAft>
                <a:spcPts val="0"/>
              </a:spcAft>
              <a:buNone/>
            </a:pPr>
            <a:r>
              <a:rPr lang="cs-CZ" sz="2800" b="1">
                <a:solidFill>
                  <a:srgbClr val="000000"/>
                </a:solidFill>
                <a:latin typeface="Times New Roman"/>
                <a:ea typeface="Times New Roman"/>
                <a:cs typeface="Times New Roman"/>
                <a:sym typeface="Times New Roman"/>
              </a:rPr>
              <a:t>Osvobození dlužníka od placení pohledávek</a:t>
            </a:r>
            <a:endParaRPr sz="2800">
              <a:solidFill>
                <a:schemeClr val="dk1"/>
              </a:solidFill>
              <a:latin typeface="Times New Roman"/>
              <a:ea typeface="Times New Roman"/>
              <a:cs typeface="Times New Roman"/>
              <a:sym typeface="Times New Roman"/>
            </a:endParaRPr>
          </a:p>
          <a:p>
            <a:pPr marL="0" marR="0" lvl="0" indent="449580" algn="just" rtl="0">
              <a:spcBef>
                <a:spcPts val="600"/>
              </a:spcBef>
              <a:spcAft>
                <a:spcPts val="0"/>
              </a:spcAft>
              <a:buNone/>
            </a:pPr>
            <a:r>
              <a:rPr lang="cs-CZ" sz="2800">
                <a:solidFill>
                  <a:srgbClr val="000000"/>
                </a:solidFill>
                <a:latin typeface="Times New Roman"/>
                <a:ea typeface="Times New Roman"/>
                <a:cs typeface="Times New Roman"/>
                <a:sym typeface="Times New Roman"/>
              </a:rPr>
              <a:t>(1) Jestliže insolvenční soud rozhodne o splnění oddlužení a byly splněny předpoklady osvobození podle § 412a, spojí insolvenční soud s rozhodnutím o splnění oddlužení, jímž dlužníka </a:t>
            </a:r>
            <a:r>
              <a:rPr lang="cs-CZ" sz="2800" b="1">
                <a:solidFill>
                  <a:srgbClr val="FF0000"/>
                </a:solidFill>
                <a:latin typeface="Times New Roman"/>
                <a:ea typeface="Times New Roman"/>
                <a:cs typeface="Times New Roman"/>
                <a:sym typeface="Times New Roman"/>
              </a:rPr>
              <a:t>osvobodí od placení </a:t>
            </a:r>
            <a:r>
              <a:rPr lang="cs-CZ" sz="2800">
                <a:solidFill>
                  <a:srgbClr val="000000"/>
                </a:solidFill>
                <a:latin typeface="Times New Roman"/>
                <a:ea typeface="Times New Roman"/>
                <a:cs typeface="Times New Roman"/>
                <a:sym typeface="Times New Roman"/>
              </a:rPr>
              <a:t>pohledávek, zahrnutých do oddlužení, v rozsahu, v němž dosud nebyly uspokojeny. Osvobození podle věty první se nevztahuje na pohledávky vzniklé po rozhodnutí o úpadku.</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p:nvPr/>
        </p:nvSpPr>
        <p:spPr>
          <a:xfrm>
            <a:off x="866273" y="368968"/>
            <a:ext cx="10844463" cy="5416868"/>
          </a:xfrm>
          <a:prstGeom prst="rect">
            <a:avLst/>
          </a:prstGeom>
          <a:noFill/>
          <a:ln>
            <a:noFill/>
          </a:ln>
        </p:spPr>
        <p:txBody>
          <a:bodyPr spcFirstLastPara="1" wrap="square" lIns="91425" tIns="45700" rIns="91425" bIns="45700" anchor="t" anchorCtr="0">
            <a:spAutoFit/>
          </a:bodyPr>
          <a:lstStyle/>
          <a:p>
            <a:pPr marL="0" marR="0" lvl="0" indent="449580" algn="just" rtl="0">
              <a:spcBef>
                <a:spcPts val="0"/>
              </a:spcBef>
              <a:spcAft>
                <a:spcPts val="0"/>
              </a:spcAft>
              <a:buNone/>
            </a:pPr>
            <a:r>
              <a:rPr lang="cs-CZ" sz="2800">
                <a:solidFill>
                  <a:srgbClr val="000000"/>
                </a:solidFill>
                <a:latin typeface="Times New Roman"/>
                <a:ea typeface="Times New Roman"/>
                <a:cs typeface="Times New Roman"/>
                <a:sym typeface="Times New Roman"/>
              </a:rPr>
              <a:t> (</a:t>
            </a:r>
            <a:r>
              <a:rPr lang="cs-CZ" sz="2800" b="1">
                <a:solidFill>
                  <a:srgbClr val="000000"/>
                </a:solidFill>
                <a:latin typeface="Times New Roman"/>
                <a:ea typeface="Times New Roman"/>
                <a:cs typeface="Times New Roman"/>
                <a:sym typeface="Times New Roman"/>
              </a:rPr>
              <a:t>5</a:t>
            </a:r>
            <a:r>
              <a:rPr lang="cs-CZ" sz="2800">
                <a:solidFill>
                  <a:srgbClr val="000000"/>
                </a:solidFill>
                <a:latin typeface="Times New Roman"/>
                <a:ea typeface="Times New Roman"/>
                <a:cs typeface="Times New Roman"/>
                <a:sym typeface="Times New Roman"/>
              </a:rPr>
              <a:t>) </a:t>
            </a:r>
            <a:r>
              <a:rPr lang="cs-CZ" sz="2800" b="1">
                <a:solidFill>
                  <a:srgbClr val="FF0000"/>
                </a:solidFill>
                <a:latin typeface="Times New Roman"/>
                <a:ea typeface="Times New Roman"/>
                <a:cs typeface="Times New Roman"/>
                <a:sym typeface="Times New Roman"/>
              </a:rPr>
              <a:t>Osvobození podle odstavce 1 se vztahuje také na věřitele, k jejichž pohledávkám se v insolvenčním řízení </a:t>
            </a:r>
            <a:r>
              <a:rPr lang="cs-CZ" sz="2800" b="1" u="sng">
                <a:solidFill>
                  <a:srgbClr val="FF0000"/>
                </a:solidFill>
                <a:latin typeface="Times New Roman"/>
                <a:ea typeface="Times New Roman"/>
                <a:cs typeface="Times New Roman"/>
                <a:sym typeface="Times New Roman"/>
              </a:rPr>
              <a:t>nepřihlíželo, a na věřitele, kteří své pohledávky do insolvenčního řízení nepřihlásili, ač tak měli učinit.</a:t>
            </a:r>
            <a:endParaRPr/>
          </a:p>
          <a:p>
            <a:pPr marL="0" marR="0" lvl="0" indent="449580" algn="just" rtl="0">
              <a:spcBef>
                <a:spcPts val="600"/>
              </a:spcBef>
              <a:spcAft>
                <a:spcPts val="0"/>
              </a:spcAft>
              <a:buNone/>
            </a:pPr>
            <a:r>
              <a:rPr lang="cs-CZ" sz="2800">
                <a:solidFill>
                  <a:srgbClr val="000000"/>
                </a:solidFill>
                <a:latin typeface="Times New Roman"/>
                <a:ea typeface="Times New Roman"/>
                <a:cs typeface="Times New Roman"/>
                <a:sym typeface="Times New Roman"/>
              </a:rPr>
              <a:t>(</a:t>
            </a:r>
            <a:r>
              <a:rPr lang="cs-CZ" sz="2800" b="1">
                <a:solidFill>
                  <a:srgbClr val="000000"/>
                </a:solidFill>
                <a:latin typeface="Times New Roman"/>
                <a:ea typeface="Times New Roman"/>
                <a:cs typeface="Times New Roman"/>
                <a:sym typeface="Times New Roman"/>
              </a:rPr>
              <a:t>6</a:t>
            </a:r>
            <a:r>
              <a:rPr lang="cs-CZ" sz="2800">
                <a:solidFill>
                  <a:srgbClr val="000000"/>
                </a:solidFill>
                <a:latin typeface="Times New Roman"/>
                <a:ea typeface="Times New Roman"/>
                <a:cs typeface="Times New Roman"/>
                <a:sym typeface="Times New Roman"/>
              </a:rPr>
              <a:t>) Osvobození podle odstavců 1 a </a:t>
            </a:r>
            <a:r>
              <a:rPr lang="cs-CZ" sz="2800" b="1">
                <a:solidFill>
                  <a:srgbClr val="000000"/>
                </a:solidFill>
                <a:latin typeface="Times New Roman"/>
                <a:ea typeface="Times New Roman"/>
                <a:cs typeface="Times New Roman"/>
                <a:sym typeface="Times New Roman"/>
              </a:rPr>
              <a:t>5</a:t>
            </a:r>
            <a:r>
              <a:rPr lang="cs-CZ" sz="2800">
                <a:solidFill>
                  <a:srgbClr val="000000"/>
                </a:solidFill>
                <a:latin typeface="Times New Roman"/>
                <a:ea typeface="Times New Roman"/>
                <a:cs typeface="Times New Roman"/>
                <a:sym typeface="Times New Roman"/>
              </a:rPr>
              <a:t> se vztahuje i na ručitele a jiné osoby, které měly vůči dlužníku pro tyto pohledávky právo postihu.</a:t>
            </a:r>
            <a:endParaRPr sz="2800">
              <a:solidFill>
                <a:schemeClr val="dk1"/>
              </a:solidFill>
              <a:latin typeface="Times New Roman"/>
              <a:ea typeface="Times New Roman"/>
              <a:cs typeface="Times New Roman"/>
              <a:sym typeface="Times New Roman"/>
            </a:endParaRPr>
          </a:p>
          <a:p>
            <a:pPr marL="0" marR="0" lvl="0" indent="449580" algn="just" rtl="0">
              <a:spcBef>
                <a:spcPts val="600"/>
              </a:spcBef>
              <a:spcAft>
                <a:spcPts val="0"/>
              </a:spcAft>
              <a:buNone/>
            </a:pPr>
            <a:r>
              <a:rPr lang="cs-CZ" sz="2800">
                <a:solidFill>
                  <a:srgbClr val="000000"/>
                </a:solidFill>
                <a:latin typeface="Times New Roman"/>
                <a:ea typeface="Times New Roman"/>
                <a:cs typeface="Times New Roman"/>
                <a:sym typeface="Times New Roman"/>
              </a:rPr>
              <a:t> (</a:t>
            </a:r>
            <a:r>
              <a:rPr lang="cs-CZ" sz="2800" b="1">
                <a:solidFill>
                  <a:srgbClr val="000000"/>
                </a:solidFill>
                <a:latin typeface="Times New Roman"/>
                <a:ea typeface="Times New Roman"/>
                <a:cs typeface="Times New Roman"/>
                <a:sym typeface="Times New Roman"/>
              </a:rPr>
              <a:t>7</a:t>
            </a:r>
            <a:r>
              <a:rPr lang="cs-CZ" sz="2800">
                <a:solidFill>
                  <a:srgbClr val="000000"/>
                </a:solidFill>
                <a:latin typeface="Times New Roman"/>
                <a:ea typeface="Times New Roman"/>
                <a:cs typeface="Times New Roman"/>
                <a:sym typeface="Times New Roman"/>
              </a:rPr>
              <a:t>) 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2800" b="1">
                <a:solidFill>
                  <a:srgbClr val="FF0000"/>
                </a:solidFill>
                <a:latin typeface="Times New Roman"/>
                <a:ea typeface="Times New Roman"/>
                <a:cs typeface="Times New Roman"/>
                <a:sym typeface="Times New Roman"/>
              </a:rPr>
              <a:t>pohledávek, které se v insolvenčním řízení neuspokojují (§ 170), se může takto domáhat jen za dobu od osvobození podle odstavce 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p:nvPr/>
        </p:nvSpPr>
        <p:spPr>
          <a:xfrm>
            <a:off x="760520" y="582067"/>
            <a:ext cx="10670959" cy="569386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cs-CZ" sz="2400" b="1" i="0">
                <a:solidFill>
                  <a:srgbClr val="FF8400"/>
                </a:solidFill>
                <a:latin typeface="Arial"/>
                <a:ea typeface="Arial"/>
                <a:cs typeface="Arial"/>
                <a:sym typeface="Arial"/>
              </a:rPr>
              <a:t>§ 173</a:t>
            </a:r>
            <a:endParaRPr/>
          </a:p>
          <a:p>
            <a:pPr marL="0" marR="0" lvl="0" indent="0" algn="l" rtl="0">
              <a:spcBef>
                <a:spcPts val="0"/>
              </a:spcBef>
              <a:spcAft>
                <a:spcPts val="0"/>
              </a:spcAft>
              <a:buNone/>
            </a:pPr>
            <a:r>
              <a:rPr lang="cs-CZ" sz="2400" b="1" i="0">
                <a:solidFill>
                  <a:srgbClr val="08A8F8"/>
                </a:solidFill>
                <a:latin typeface="Arial"/>
                <a:ea typeface="Arial"/>
                <a:cs typeface="Arial"/>
                <a:sym typeface="Arial"/>
              </a:rPr>
              <a:t>Podání přihlášky</a:t>
            </a:r>
            <a:endParaRPr/>
          </a:p>
          <a:p>
            <a:pPr marL="0" marR="0" lvl="0" indent="0" algn="just" rtl="0">
              <a:spcBef>
                <a:spcPts val="0"/>
              </a:spcBef>
              <a:spcAft>
                <a:spcPts val="0"/>
              </a:spcAft>
              <a:buNone/>
            </a:pPr>
            <a:r>
              <a:rPr lang="cs-CZ" sz="2400" b="1" i="0">
                <a:solidFill>
                  <a:srgbClr val="000000"/>
                </a:solidFill>
                <a:latin typeface="Arial"/>
                <a:ea typeface="Arial"/>
                <a:cs typeface="Arial"/>
                <a:sym typeface="Arial"/>
              </a:rPr>
              <a:t>(1)</a:t>
            </a:r>
            <a:r>
              <a:rPr lang="cs-CZ" sz="2400" b="0" i="0">
                <a:solidFill>
                  <a:srgbClr val="000000"/>
                </a:solidFill>
                <a:latin typeface="Arial"/>
                <a:ea typeface="Arial"/>
                <a:cs typeface="Arial"/>
                <a:sym typeface="Arial"/>
              </a:rPr>
              <a:t> Věřitelé podávají přihlášky pohledávek u insolvenčního soudu od zahájení insolvenčního řízení až do uplynutí lhůty stanovené rozhodnutím o úpadku. </a:t>
            </a:r>
            <a:r>
              <a:rPr lang="cs-CZ" sz="2400" b="1" i="0">
                <a:solidFill>
                  <a:srgbClr val="FF0000"/>
                </a:solidFill>
                <a:latin typeface="Arial"/>
                <a:ea typeface="Arial"/>
                <a:cs typeface="Arial"/>
                <a:sym typeface="Arial"/>
              </a:rPr>
              <a:t>K přihláškám, které jsou podány </a:t>
            </a:r>
            <a:r>
              <a:rPr lang="cs-CZ" sz="2400" b="1" i="0" u="sng">
                <a:solidFill>
                  <a:srgbClr val="FF0000"/>
                </a:solidFill>
                <a:latin typeface="Arial"/>
                <a:ea typeface="Arial"/>
                <a:cs typeface="Arial"/>
                <a:sym typeface="Arial"/>
              </a:rPr>
              <a:t>později</a:t>
            </a:r>
            <a:r>
              <a:rPr lang="cs-CZ" sz="2400" b="1" i="0">
                <a:solidFill>
                  <a:srgbClr val="FF0000"/>
                </a:solidFill>
                <a:latin typeface="Arial"/>
                <a:ea typeface="Arial"/>
                <a:cs typeface="Arial"/>
                <a:sym typeface="Arial"/>
              </a:rPr>
              <a:t>, insolvenční soud </a:t>
            </a:r>
            <a:r>
              <a:rPr lang="cs-CZ" sz="2400" b="1" i="0" u="sng">
                <a:solidFill>
                  <a:srgbClr val="FF0000"/>
                </a:solidFill>
                <a:latin typeface="Arial"/>
                <a:ea typeface="Arial"/>
                <a:cs typeface="Arial"/>
                <a:sym typeface="Arial"/>
              </a:rPr>
              <a:t>nepřihlíží</a:t>
            </a:r>
            <a:r>
              <a:rPr lang="cs-CZ" sz="2400" b="1" i="0">
                <a:solidFill>
                  <a:srgbClr val="FF0000"/>
                </a:solidFill>
                <a:latin typeface="Arial"/>
                <a:ea typeface="Arial"/>
                <a:cs typeface="Arial"/>
                <a:sym typeface="Arial"/>
              </a:rPr>
              <a:t> </a:t>
            </a:r>
            <a:r>
              <a:rPr lang="cs-CZ" sz="2400" b="1" i="0">
                <a:solidFill>
                  <a:srgbClr val="000000"/>
                </a:solidFill>
                <a:latin typeface="Arial"/>
                <a:ea typeface="Arial"/>
                <a:cs typeface="Arial"/>
                <a:sym typeface="Arial"/>
              </a:rPr>
              <a:t>a takto uplatněné pohledávky se v insolvenčním řízení neuspokojují.</a:t>
            </a:r>
            <a:endParaRPr/>
          </a:p>
          <a:p>
            <a:pPr marL="0" marR="0" lvl="0" indent="0" algn="just" rtl="0">
              <a:spcBef>
                <a:spcPts val="0"/>
              </a:spcBef>
              <a:spcAft>
                <a:spcPts val="0"/>
              </a:spcAft>
              <a:buNone/>
            </a:pPr>
            <a:endParaRPr sz="2400" b="1">
              <a:solidFill>
                <a:srgbClr val="000000"/>
              </a:solidFill>
              <a:latin typeface="Arial"/>
              <a:ea typeface="Arial"/>
              <a:cs typeface="Arial"/>
              <a:sym typeface="Arial"/>
            </a:endParaRPr>
          </a:p>
          <a:p>
            <a:pPr marL="0" marR="0" lvl="0" indent="0" algn="just" rtl="0">
              <a:spcBef>
                <a:spcPts val="0"/>
              </a:spcBef>
              <a:spcAft>
                <a:spcPts val="0"/>
              </a:spcAft>
              <a:buNone/>
            </a:pPr>
            <a:r>
              <a:rPr lang="cs-CZ" sz="2400" b="1" i="0">
                <a:solidFill>
                  <a:srgbClr val="FF8400"/>
                </a:solidFill>
                <a:latin typeface="Arial"/>
                <a:ea typeface="Arial"/>
                <a:cs typeface="Arial"/>
                <a:sym typeface="Arial"/>
              </a:rPr>
              <a:t>§ 185</a:t>
            </a:r>
            <a:endParaRPr/>
          </a:p>
          <a:p>
            <a:pPr marL="0" marR="0" lvl="0" indent="0" algn="just" rtl="0">
              <a:spcBef>
                <a:spcPts val="0"/>
              </a:spcBef>
              <a:spcAft>
                <a:spcPts val="0"/>
              </a:spcAft>
              <a:buNone/>
            </a:pPr>
            <a:r>
              <a:rPr lang="cs-CZ" sz="2400" b="0" i="0">
                <a:solidFill>
                  <a:srgbClr val="000000"/>
                </a:solidFill>
                <a:latin typeface="Arial"/>
                <a:ea typeface="Arial"/>
                <a:cs typeface="Arial"/>
                <a:sym typeface="Arial"/>
              </a:rPr>
              <a:t>Jestliže v průběhu insolvenčního řízení nastala skutečnost, na základě které se podle tohoto zákona </a:t>
            </a:r>
            <a:r>
              <a:rPr lang="cs-CZ" sz="2400" b="1" i="0" u="sng">
                <a:solidFill>
                  <a:srgbClr val="000000"/>
                </a:solidFill>
                <a:latin typeface="Arial"/>
                <a:ea typeface="Arial"/>
                <a:cs typeface="Arial"/>
                <a:sym typeface="Arial"/>
              </a:rPr>
              <a:t>k přihlášce pohledávky nebo k přihlášené pohledávce nepřihlíží, insolvenční soud odmítne přihlášku rozhodnutím</a:t>
            </a:r>
            <a:r>
              <a:rPr lang="cs-CZ" sz="2400" b="0" i="0">
                <a:solidFill>
                  <a:srgbClr val="000000"/>
                </a:solidFill>
                <a:latin typeface="Arial"/>
                <a:ea typeface="Arial"/>
                <a:cs typeface="Arial"/>
                <a:sym typeface="Arial"/>
              </a:rPr>
              <a:t>, proti kterému může podat odvolání jen přihlášený věřitel. Právní mocí takového rozhodnutí účast tohoto věřitele v insolvenčním řízení končí; o tom insolvenční soud přihlášeného věřitele uvědomí ve výroku rozhodnutí.</a:t>
            </a:r>
            <a:endParaRPr/>
          </a:p>
          <a:p>
            <a:pPr marL="0" marR="0" lvl="0" indent="0" algn="just" rtl="0">
              <a:spcBef>
                <a:spcPts val="0"/>
              </a:spcBef>
              <a:spcAft>
                <a:spcPts val="0"/>
              </a:spcAft>
              <a:buNone/>
            </a:pPr>
            <a:endParaRPr sz="2800" b="1" i="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p:nvPr/>
        </p:nvSpPr>
        <p:spPr>
          <a:xfrm>
            <a:off x="550415" y="337351"/>
            <a:ext cx="11212497"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400" b="1" i="0">
                <a:solidFill>
                  <a:srgbClr val="212529"/>
                </a:solidFill>
                <a:latin typeface="Calibri"/>
                <a:ea typeface="Calibri"/>
                <a:cs typeface="Calibri"/>
                <a:sym typeface="Calibri"/>
              </a:rPr>
              <a:t>K přihlášce pohledávky, kterou nelze přezkoumat pro její vady nebo neúplnost</a:t>
            </a:r>
            <a:r>
              <a:rPr lang="cs-CZ" sz="2400" b="0" i="0">
                <a:solidFill>
                  <a:srgbClr val="212529"/>
                </a:solidFill>
                <a:latin typeface="Calibri"/>
                <a:ea typeface="Calibri"/>
                <a:cs typeface="Calibri"/>
                <a:sym typeface="Calibri"/>
              </a:rPr>
              <a:t>, </a:t>
            </a:r>
            <a:r>
              <a:rPr lang="cs-CZ" sz="2400" b="1" i="0">
                <a:solidFill>
                  <a:srgbClr val="212529"/>
                </a:solidFill>
                <a:latin typeface="Calibri"/>
                <a:ea typeface="Calibri"/>
                <a:cs typeface="Calibri"/>
                <a:sym typeface="Calibri"/>
              </a:rPr>
              <a:t>se</a:t>
            </a:r>
            <a:r>
              <a:rPr lang="cs-CZ" sz="2400" b="0" i="0">
                <a:solidFill>
                  <a:srgbClr val="212529"/>
                </a:solidFill>
                <a:latin typeface="Calibri"/>
                <a:ea typeface="Calibri"/>
                <a:cs typeface="Calibri"/>
                <a:sym typeface="Calibri"/>
              </a:rPr>
              <a:t> ve smyslu § 185 ve spojení s ustanovením § 188 odst. 2 IZ </a:t>
            </a:r>
            <a:r>
              <a:rPr lang="cs-CZ" sz="2400" b="1" i="0">
                <a:solidFill>
                  <a:srgbClr val="212529"/>
                </a:solidFill>
                <a:latin typeface="Calibri"/>
                <a:ea typeface="Calibri"/>
                <a:cs typeface="Calibri"/>
                <a:sym typeface="Calibri"/>
              </a:rPr>
              <a:t>nepřihlíží (nezvratně) ode dne, kdy přihlašovateli pohledávky marně uplynula lhůta určená mu insolvenčním správcem v řádné výzvě k </a:t>
            </a:r>
            <a:r>
              <a:rPr lang="cs-CZ" sz="2400" b="1" i="0" u="sng">
                <a:solidFill>
                  <a:srgbClr val="212529"/>
                </a:solidFill>
                <a:latin typeface="Calibri"/>
                <a:ea typeface="Calibri"/>
                <a:cs typeface="Calibri"/>
                <a:sym typeface="Calibri"/>
              </a:rPr>
              <a:t>odstranění vad přihlášky</a:t>
            </a:r>
            <a:r>
              <a:rPr lang="cs-CZ" sz="2400" b="1" i="0">
                <a:solidFill>
                  <a:srgbClr val="212529"/>
                </a:solidFill>
                <a:latin typeface="Calibri"/>
                <a:ea typeface="Calibri"/>
                <a:cs typeface="Calibri"/>
                <a:sym typeface="Calibri"/>
              </a:rPr>
              <a:t>.</a:t>
            </a:r>
            <a:r>
              <a:rPr lang="cs-CZ" sz="2400" b="0" i="0">
                <a:solidFill>
                  <a:srgbClr val="212529"/>
                </a:solidFill>
                <a:latin typeface="Calibri"/>
                <a:ea typeface="Calibri"/>
                <a:cs typeface="Calibri"/>
                <a:sym typeface="Calibri"/>
              </a:rPr>
              <a:t> </a:t>
            </a:r>
            <a:endParaRPr/>
          </a:p>
          <a:p>
            <a:pPr marL="0" marR="0" lvl="0" indent="0" algn="l" rtl="0">
              <a:spcBef>
                <a:spcPts val="0"/>
              </a:spcBef>
              <a:spcAft>
                <a:spcPts val="0"/>
              </a:spcAft>
              <a:buNone/>
            </a:pPr>
            <a:endParaRPr sz="1800" b="1" i="0">
              <a:solidFill>
                <a:srgbClr val="212529"/>
              </a:solidFill>
              <a:latin typeface="Calibri"/>
              <a:ea typeface="Calibri"/>
              <a:cs typeface="Calibri"/>
              <a:sym typeface="Calibri"/>
            </a:endParaRPr>
          </a:p>
          <a:p>
            <a:pPr marL="0" marR="0" lvl="0" indent="0" algn="l" rtl="0">
              <a:spcBef>
                <a:spcPts val="0"/>
              </a:spcBef>
              <a:spcAft>
                <a:spcPts val="0"/>
              </a:spcAft>
              <a:buNone/>
            </a:pPr>
            <a:r>
              <a:rPr lang="cs-CZ" sz="1800" b="1" i="0">
                <a:solidFill>
                  <a:srgbClr val="212529"/>
                </a:solidFill>
                <a:latin typeface="Calibri"/>
                <a:ea typeface="Calibri"/>
                <a:cs typeface="Calibri"/>
                <a:sym typeface="Calibri"/>
              </a:rPr>
              <a:t>K tomu viz usnesení Vrchního soudu v Praze sp. zn. KSUL 45 INS 150/2008, 1 VSPH 103/2008 ze dne 16. 7. 2008</a:t>
            </a:r>
            <a:r>
              <a:rPr lang="cs-CZ" sz="1800" b="0" i="0">
                <a:solidFill>
                  <a:srgbClr val="212529"/>
                </a:solidFill>
                <a:latin typeface="Calibri"/>
                <a:ea typeface="Calibri"/>
                <a:cs typeface="Calibri"/>
                <a:sym typeface="Calibri"/>
              </a:rPr>
              <a:t>, uveřejněné </a:t>
            </a:r>
            <a:r>
              <a:rPr lang="cs-CZ" sz="1800" b="1" i="0">
                <a:solidFill>
                  <a:srgbClr val="212529"/>
                </a:solidFill>
                <a:latin typeface="Calibri"/>
                <a:ea typeface="Calibri"/>
                <a:cs typeface="Calibri"/>
                <a:sym typeface="Calibri"/>
              </a:rPr>
              <a:t>pod č. 37/2009 Sbírky soudních rozhodnutí a stanovisek </a:t>
            </a:r>
            <a:r>
              <a:rPr lang="cs-CZ" sz="1800" b="0" i="0">
                <a:solidFill>
                  <a:srgbClr val="212529"/>
                </a:solidFill>
                <a:latin typeface="Calibri"/>
                <a:ea typeface="Calibri"/>
                <a:cs typeface="Calibri"/>
                <a:sym typeface="Calibri"/>
              </a:rPr>
              <a:t>(dále R 37/2009). </a:t>
            </a:r>
            <a:endParaRPr/>
          </a:p>
          <a:p>
            <a:pPr marL="0" marR="0" lvl="0" indent="0" algn="l" rtl="0">
              <a:spcBef>
                <a:spcPts val="0"/>
              </a:spcBef>
              <a:spcAft>
                <a:spcPts val="0"/>
              </a:spcAft>
              <a:buNone/>
            </a:pPr>
            <a:endParaRPr sz="1800">
              <a:solidFill>
                <a:srgbClr val="212529"/>
              </a:solidFill>
              <a:latin typeface="Calibri"/>
              <a:ea typeface="Calibri"/>
              <a:cs typeface="Calibri"/>
              <a:sym typeface="Calibri"/>
            </a:endParaRPr>
          </a:p>
          <a:p>
            <a:pPr marL="0" marR="0" lvl="0" indent="0" algn="just" rtl="0">
              <a:spcBef>
                <a:spcPts val="0"/>
              </a:spcBef>
              <a:spcAft>
                <a:spcPts val="0"/>
              </a:spcAft>
              <a:buNone/>
            </a:pPr>
            <a:r>
              <a:rPr lang="cs-CZ" sz="1800" b="0" i="0">
                <a:solidFill>
                  <a:srgbClr val="212529"/>
                </a:solidFill>
                <a:latin typeface="Calibri"/>
                <a:ea typeface="Calibri"/>
                <a:cs typeface="Calibri"/>
                <a:sym typeface="Calibri"/>
              </a:rPr>
              <a:t>Dále viz</a:t>
            </a:r>
            <a:r>
              <a:rPr lang="cs-CZ" sz="1800" b="1" i="0">
                <a:solidFill>
                  <a:srgbClr val="212529"/>
                </a:solidFill>
                <a:latin typeface="Calibri"/>
                <a:ea typeface="Calibri"/>
                <a:cs typeface="Calibri"/>
                <a:sym typeface="Calibri"/>
              </a:rPr>
              <a:t> usnesení Nejvyššího soudu sen. zn. 29 NSCŘ 39/2014 ze dne 27. 11. 2014</a:t>
            </a:r>
            <a:r>
              <a:rPr lang="cs-CZ" sz="1800" b="0" i="0">
                <a:solidFill>
                  <a:srgbClr val="212529"/>
                </a:solidFill>
                <a:latin typeface="Calibri"/>
                <a:ea typeface="Calibri"/>
                <a:cs typeface="Calibri"/>
                <a:sym typeface="Calibri"/>
              </a:rPr>
              <a:t>, uveřejněné</a:t>
            </a:r>
            <a:r>
              <a:rPr lang="cs-CZ" sz="1800" b="1" i="0">
                <a:solidFill>
                  <a:srgbClr val="212529"/>
                </a:solidFill>
                <a:latin typeface="Calibri"/>
                <a:ea typeface="Calibri"/>
                <a:cs typeface="Calibri"/>
                <a:sym typeface="Calibri"/>
              </a:rPr>
              <a:t> pod č. 39/2015 Sbírky soudních rozhodnutí a stanovisek </a:t>
            </a:r>
            <a:r>
              <a:rPr lang="cs-CZ" sz="1800" b="0" i="0">
                <a:solidFill>
                  <a:srgbClr val="212529"/>
                </a:solidFill>
                <a:latin typeface="Calibri"/>
                <a:ea typeface="Calibri"/>
                <a:cs typeface="Calibri"/>
                <a:sym typeface="Calibri"/>
              </a:rPr>
              <a:t>s právní větou:</a:t>
            </a:r>
            <a:endParaRPr/>
          </a:p>
          <a:p>
            <a:pPr marL="0" marR="0" lvl="0" indent="0" algn="just" rtl="0">
              <a:spcBef>
                <a:spcPts val="0"/>
              </a:spcBef>
              <a:spcAft>
                <a:spcPts val="0"/>
              </a:spcAft>
              <a:buNone/>
            </a:pPr>
            <a:endParaRPr sz="1800" b="0" i="0">
              <a:solidFill>
                <a:srgbClr val="212529"/>
              </a:solidFill>
              <a:latin typeface="Calibri"/>
              <a:ea typeface="Calibri"/>
              <a:cs typeface="Calibri"/>
              <a:sym typeface="Calibri"/>
            </a:endParaRPr>
          </a:p>
          <a:p>
            <a:pPr marL="0" marR="0" lvl="0" indent="0" algn="just" rtl="0">
              <a:spcBef>
                <a:spcPts val="0"/>
              </a:spcBef>
              <a:spcAft>
                <a:spcPts val="0"/>
              </a:spcAft>
              <a:buNone/>
            </a:pPr>
            <a:r>
              <a:rPr lang="cs-CZ" sz="2400" b="1" i="1">
                <a:solidFill>
                  <a:srgbClr val="212529"/>
                </a:solidFill>
                <a:latin typeface="Calibri"/>
                <a:ea typeface="Calibri"/>
                <a:cs typeface="Calibri"/>
                <a:sym typeface="Calibri"/>
              </a:rPr>
              <a:t>Jestliže vady nebo neúplnost přihlášky</a:t>
            </a:r>
            <a:r>
              <a:rPr lang="cs-CZ" sz="2400" b="0" i="1">
                <a:solidFill>
                  <a:srgbClr val="212529"/>
                </a:solidFill>
                <a:latin typeface="Calibri"/>
                <a:ea typeface="Calibri"/>
                <a:cs typeface="Calibri"/>
                <a:sym typeface="Calibri"/>
              </a:rPr>
              <a:t> pohledávky do insolvenčního řízení, které brání jejímu zařazení na seznam přihlášených pohledávek [§ 189 odst. 1 IZ (věta druhá), v rozhodném znění], </a:t>
            </a:r>
            <a:r>
              <a:rPr lang="cs-CZ" sz="2400" b="1" i="1">
                <a:solidFill>
                  <a:srgbClr val="212529"/>
                </a:solidFill>
                <a:latin typeface="Calibri"/>
                <a:ea typeface="Calibri"/>
                <a:cs typeface="Calibri"/>
                <a:sym typeface="Calibri"/>
              </a:rPr>
              <a:t>nebrání současně posouzení včasnosti přihlášky, takže lze uzavřít, že</a:t>
            </a:r>
            <a:r>
              <a:rPr lang="cs-CZ" sz="2400" b="0" i="1">
                <a:solidFill>
                  <a:srgbClr val="212529"/>
                </a:solidFill>
                <a:latin typeface="Calibri"/>
                <a:ea typeface="Calibri"/>
                <a:cs typeface="Calibri"/>
                <a:sym typeface="Calibri"/>
              </a:rPr>
              <a:t> přihláška </a:t>
            </a:r>
            <a:r>
              <a:rPr lang="cs-CZ" sz="2400" b="1" i="1">
                <a:solidFill>
                  <a:srgbClr val="212529"/>
                </a:solidFill>
                <a:latin typeface="Calibri"/>
                <a:ea typeface="Calibri"/>
                <a:cs typeface="Calibri"/>
                <a:sym typeface="Calibri"/>
              </a:rPr>
              <a:t>je opožděná</a:t>
            </a:r>
            <a:r>
              <a:rPr lang="cs-CZ" sz="2400" b="0" i="1">
                <a:solidFill>
                  <a:srgbClr val="212529"/>
                </a:solidFill>
                <a:latin typeface="Calibri"/>
                <a:ea typeface="Calibri"/>
                <a:cs typeface="Calibri"/>
                <a:sym typeface="Calibri"/>
              </a:rPr>
              <a:t>, </a:t>
            </a:r>
            <a:r>
              <a:rPr lang="cs-CZ" sz="2400" b="1" i="1">
                <a:solidFill>
                  <a:srgbClr val="212529"/>
                </a:solidFill>
                <a:latin typeface="Calibri"/>
                <a:ea typeface="Calibri"/>
                <a:cs typeface="Calibri"/>
                <a:sym typeface="Calibri"/>
              </a:rPr>
              <a:t>lze přihlášku </a:t>
            </a:r>
            <a:r>
              <a:rPr lang="cs-CZ" sz="2400" b="0" i="1">
                <a:solidFill>
                  <a:srgbClr val="212529"/>
                </a:solidFill>
                <a:latin typeface="Calibri"/>
                <a:ea typeface="Calibri"/>
                <a:cs typeface="Calibri"/>
                <a:sym typeface="Calibri"/>
              </a:rPr>
              <a:t>pohledávky </a:t>
            </a:r>
            <a:r>
              <a:rPr lang="cs-CZ" sz="2400" b="1" i="1">
                <a:solidFill>
                  <a:srgbClr val="212529"/>
                </a:solidFill>
                <a:latin typeface="Calibri"/>
                <a:ea typeface="Calibri"/>
                <a:cs typeface="Calibri"/>
                <a:sym typeface="Calibri"/>
              </a:rPr>
              <a:t>z tohoto důvodu odmítnout </a:t>
            </a:r>
            <a:r>
              <a:rPr lang="cs-CZ" sz="2400" b="0" i="1">
                <a:solidFill>
                  <a:srgbClr val="212529"/>
                </a:solidFill>
                <a:latin typeface="Calibri"/>
                <a:ea typeface="Calibri"/>
                <a:cs typeface="Calibri"/>
                <a:sym typeface="Calibri"/>
              </a:rPr>
              <a:t>(§ 173 odst. 1, § 185 IZ), </a:t>
            </a:r>
            <a:r>
              <a:rPr lang="cs-CZ" sz="2400" b="1" i="1">
                <a:solidFill>
                  <a:srgbClr val="212529"/>
                </a:solidFill>
                <a:latin typeface="Calibri"/>
                <a:ea typeface="Calibri"/>
                <a:cs typeface="Calibri"/>
                <a:sym typeface="Calibri"/>
              </a:rPr>
              <a:t>aniž by předtím bylo nutné odstraňovat vady přihlášky.</a:t>
            </a:r>
            <a:endParaRPr sz="2400" b="0" i="0">
              <a:solidFill>
                <a:srgbClr val="212529"/>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p:nvPr/>
        </p:nvSpPr>
        <p:spPr>
          <a:xfrm>
            <a:off x="0" y="0"/>
            <a:ext cx="12192000"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400" b="1">
                <a:solidFill>
                  <a:schemeClr val="dk1"/>
                </a:solidFill>
                <a:latin typeface="Calibri"/>
                <a:ea typeface="Calibri"/>
                <a:cs typeface="Calibri"/>
                <a:sym typeface="Calibri"/>
              </a:rPr>
              <a:t>O jaké rozhodnutí jde?</a:t>
            </a:r>
            <a:endParaRPr/>
          </a:p>
          <a:p>
            <a:pPr marL="0" marR="0" lvl="0" indent="0" algn="l" rtl="0">
              <a:spcBef>
                <a:spcPts val="0"/>
              </a:spcBef>
              <a:spcAft>
                <a:spcPts val="0"/>
              </a:spcAft>
              <a:buNone/>
            </a:pPr>
            <a:r>
              <a:rPr lang="cs-CZ" sz="2400">
                <a:solidFill>
                  <a:schemeClr val="dk1"/>
                </a:solidFill>
                <a:latin typeface="Calibri"/>
                <a:ea typeface="Calibri"/>
                <a:cs typeface="Calibri"/>
                <a:sym typeface="Calibri"/>
              </a:rPr>
              <a:t>Pravomocné rozhodnutí orgánu veřejné moci, který není správcem daně, vydané při výkonu veřejné moci a je jím uložena platební povinnost k peněžitému plnění určenému do veřejného rozpočtu.</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cs-CZ" sz="2400" b="1">
                <a:solidFill>
                  <a:schemeClr val="dk1"/>
                </a:solidFill>
                <a:latin typeface="Calibri"/>
                <a:ea typeface="Calibri"/>
                <a:cs typeface="Calibri"/>
                <a:sym typeface="Calibri"/>
              </a:rPr>
              <a:t>Orgán veřejné moci uloží peněžité plnění například podle: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cs-CZ" sz="2400">
                <a:solidFill>
                  <a:schemeClr val="dk1"/>
                </a:solidFill>
                <a:latin typeface="Calibri"/>
                <a:ea typeface="Calibri"/>
                <a:cs typeface="Calibri"/>
                <a:sym typeface="Calibri"/>
              </a:rPr>
              <a:t>- </a:t>
            </a:r>
            <a:r>
              <a:rPr lang="cs-CZ" sz="2400" b="1">
                <a:solidFill>
                  <a:schemeClr val="dk1"/>
                </a:solidFill>
                <a:latin typeface="Calibri"/>
                <a:ea typeface="Calibri"/>
                <a:cs typeface="Calibri"/>
                <a:sym typeface="Calibri"/>
              </a:rPr>
              <a:t>Zákona č. 361/2000 Sb., </a:t>
            </a:r>
            <a:r>
              <a:rPr lang="cs-CZ" sz="2400">
                <a:solidFill>
                  <a:schemeClr val="dk1"/>
                </a:solidFill>
                <a:latin typeface="Calibri"/>
                <a:ea typeface="Calibri"/>
                <a:cs typeface="Calibri"/>
                <a:sym typeface="Calibri"/>
              </a:rPr>
              <a:t>o silničním provozu, ve znění pozdějších předpisů (např. za překročení nejvyšší dovolené rychlosti, jízdu na červenou, nesprávné parkování, telefonování za jízdy, předjíždění vozidla tam, kde je to zakázáno, nedání přednosti, porušení omezení jízdy některých vozidel, přestupky v rámci objektivní odpovědnosti provozovatele vozidla a další)</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cs-CZ" sz="2400">
                <a:solidFill>
                  <a:schemeClr val="dk1"/>
                </a:solidFill>
                <a:latin typeface="Calibri"/>
                <a:ea typeface="Calibri"/>
                <a:cs typeface="Calibri"/>
                <a:sym typeface="Calibri"/>
              </a:rPr>
              <a:t>- </a:t>
            </a:r>
            <a:r>
              <a:rPr lang="cs-CZ" sz="2400" b="1">
                <a:solidFill>
                  <a:schemeClr val="dk1"/>
                </a:solidFill>
                <a:latin typeface="Calibri"/>
                <a:ea typeface="Calibri"/>
                <a:cs typeface="Calibri"/>
                <a:sym typeface="Calibri"/>
              </a:rPr>
              <a:t>Zákona č. 13/1997 Sb., </a:t>
            </a:r>
            <a:r>
              <a:rPr lang="cs-CZ" sz="2400">
                <a:solidFill>
                  <a:schemeClr val="dk1"/>
                </a:solidFill>
                <a:latin typeface="Calibri"/>
                <a:ea typeface="Calibri"/>
                <a:cs typeface="Calibri"/>
                <a:sym typeface="Calibri"/>
              </a:rPr>
              <a:t>o pozemních komunikacích, ve znění pozdějších předpisů (např. za užití zpoplatněné komunikace bez uhrazení mýtného nebo časového poplatku, za řízení přetíženého vozidla a další)</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cs-CZ" sz="2400">
                <a:solidFill>
                  <a:schemeClr val="dk1"/>
                </a:solidFill>
                <a:latin typeface="Calibri"/>
                <a:ea typeface="Calibri"/>
                <a:cs typeface="Calibri"/>
                <a:sym typeface="Calibri"/>
              </a:rPr>
              <a:t>- </a:t>
            </a:r>
            <a:r>
              <a:rPr lang="cs-CZ" sz="2400" b="1">
                <a:solidFill>
                  <a:schemeClr val="dk1"/>
                </a:solidFill>
                <a:latin typeface="Calibri"/>
                <a:ea typeface="Calibri"/>
                <a:cs typeface="Calibri"/>
                <a:sym typeface="Calibri"/>
              </a:rPr>
              <a:t>Zákona č. 111/1994 Sb., </a:t>
            </a:r>
            <a:r>
              <a:rPr lang="cs-CZ" sz="2400">
                <a:solidFill>
                  <a:schemeClr val="dk1"/>
                </a:solidFill>
                <a:latin typeface="Calibri"/>
                <a:ea typeface="Calibri"/>
                <a:cs typeface="Calibri"/>
                <a:sym typeface="Calibri"/>
              </a:rPr>
              <a:t>o silniční dopravě, ve znění pozdějších předpisů (např. za nevedení záznamů o době řízení, bezpečnostních přestávkách a době odpočinku, předložení neplatného dokladu, přestupky spojené s přepravou nebezpečných látek a další)</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p:nvPr/>
        </p:nvSpPr>
        <p:spPr>
          <a:xfrm>
            <a:off x="612559" y="319596"/>
            <a:ext cx="11310152" cy="60016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400" b="1" i="1">
                <a:solidFill>
                  <a:srgbClr val="212529"/>
                </a:solidFill>
                <a:latin typeface="Calibri"/>
                <a:ea typeface="Calibri"/>
                <a:cs typeface="Calibri"/>
                <a:sym typeface="Calibri"/>
              </a:rPr>
              <a:t>Insolvenční soud dospěje po přezkoumání náležitostí přihlášky k závěru, že přihláška pohledávky vskutku má vady nebo je neúplná, pro tyto nedostatky ji nelze přezkoumat a přihlašovatel pohledávky tyto nedostatky ve správně stanovené lhůtě neodstranil, ač k tomu byl insolvenčním správcem řádně vyzván, v takovém případě bude namístě přihlášku - bez další výzvy - odmítnout</a:t>
            </a:r>
            <a:r>
              <a:rPr lang="cs-CZ" sz="2400" b="0" i="1">
                <a:solidFill>
                  <a:srgbClr val="212529"/>
                </a:solidFill>
                <a:latin typeface="Calibri"/>
                <a:ea typeface="Calibri"/>
                <a:cs typeface="Calibri"/>
                <a:sym typeface="Calibri"/>
              </a:rPr>
              <a:t> (</a:t>
            </a:r>
            <a:r>
              <a:rPr lang="cs-CZ" sz="2400" b="0" i="0">
                <a:solidFill>
                  <a:srgbClr val="212529"/>
                </a:solidFill>
                <a:latin typeface="Calibri"/>
                <a:ea typeface="Calibri"/>
                <a:cs typeface="Calibri"/>
                <a:sym typeface="Calibri"/>
              </a:rPr>
              <a:t>§ 185 IZ</a:t>
            </a:r>
            <a:r>
              <a:rPr lang="cs-CZ" sz="2400" b="0" i="1">
                <a:solidFill>
                  <a:srgbClr val="212529"/>
                </a:solidFill>
                <a:latin typeface="Calibri"/>
                <a:ea typeface="Calibri"/>
                <a:cs typeface="Calibri"/>
                <a:sym typeface="Calibri"/>
              </a:rPr>
              <a:t>).</a:t>
            </a:r>
            <a:endParaRPr/>
          </a:p>
          <a:p>
            <a:pPr marL="0" marR="0" lvl="0" indent="0" algn="l" rtl="0">
              <a:spcBef>
                <a:spcPts val="0"/>
              </a:spcBef>
              <a:spcAft>
                <a:spcPts val="0"/>
              </a:spcAft>
              <a:buNone/>
            </a:pPr>
            <a:endParaRPr sz="2400" i="1">
              <a:solidFill>
                <a:srgbClr val="212529"/>
              </a:solidFill>
              <a:latin typeface="Calibri"/>
              <a:ea typeface="Calibri"/>
              <a:cs typeface="Calibri"/>
              <a:sym typeface="Calibri"/>
            </a:endParaRPr>
          </a:p>
          <a:p>
            <a:pPr marL="0" marR="0" lvl="0" indent="0" algn="l" rtl="0">
              <a:spcBef>
                <a:spcPts val="0"/>
              </a:spcBef>
              <a:spcAft>
                <a:spcPts val="0"/>
              </a:spcAft>
              <a:buNone/>
            </a:pPr>
            <a:r>
              <a:rPr lang="cs-CZ" sz="2400" i="1">
                <a:solidFill>
                  <a:srgbClr val="212529"/>
                </a:solidFill>
                <a:latin typeface="Calibri"/>
                <a:ea typeface="Calibri"/>
                <a:cs typeface="Calibri"/>
                <a:sym typeface="Calibri"/>
              </a:rPr>
              <a:t>-----</a:t>
            </a:r>
            <a:endParaRPr/>
          </a:p>
          <a:p>
            <a:pPr marL="0" marR="0" lvl="0" indent="0" algn="l" rtl="0">
              <a:spcBef>
                <a:spcPts val="0"/>
              </a:spcBef>
              <a:spcAft>
                <a:spcPts val="0"/>
              </a:spcAft>
              <a:buNone/>
            </a:pPr>
            <a:endParaRPr sz="2400" i="1">
              <a:solidFill>
                <a:srgbClr val="212529"/>
              </a:solidFill>
              <a:latin typeface="Calibri"/>
              <a:ea typeface="Calibri"/>
              <a:cs typeface="Calibri"/>
              <a:sym typeface="Calibri"/>
            </a:endParaRPr>
          </a:p>
          <a:p>
            <a:pPr marL="0" marR="0" lvl="0" indent="0" algn="l" rtl="0">
              <a:spcBef>
                <a:spcPts val="0"/>
              </a:spcBef>
              <a:spcAft>
                <a:spcPts val="0"/>
              </a:spcAft>
              <a:buNone/>
            </a:pPr>
            <a:r>
              <a:rPr lang="cs-CZ" sz="2400" b="1" i="1">
                <a:solidFill>
                  <a:srgbClr val="000000"/>
                </a:solidFill>
                <a:latin typeface="Calibri"/>
                <a:ea typeface="Calibri"/>
                <a:cs typeface="Calibri"/>
                <a:sym typeface="Calibri"/>
              </a:rPr>
              <a:t>Prostřednictvím usnesení o odmítnutí přihlášky podle § 185 insolvenčního zákona se v insolvenčním řízení deklaruje již dříve nastalá skutečnost, s jejíž existencí spojuje insolvenční zákon ten důsledek, že se nepřihlíží k přihlášce pohledávky nebo k přihlášené pohledávce.</a:t>
            </a:r>
            <a:endParaRPr/>
          </a:p>
          <a:p>
            <a:pPr marL="0" marR="0" lvl="0" indent="0" algn="l" rtl="0">
              <a:spcBef>
                <a:spcPts val="0"/>
              </a:spcBef>
              <a:spcAft>
                <a:spcPts val="0"/>
              </a:spcAft>
              <a:buNone/>
            </a:pPr>
            <a:r>
              <a:rPr lang="cs-CZ" sz="2400" b="0" i="0">
                <a:solidFill>
                  <a:srgbClr val="000000"/>
                </a:solidFill>
                <a:latin typeface="Calibri"/>
                <a:ea typeface="Calibri"/>
                <a:cs typeface="Calibri"/>
                <a:sym typeface="Calibri"/>
              </a:rPr>
              <a:t>(srov. důvody v usnesení Nejvyššího soudu ze dne 16. prosince 2009, sen. zn. 29 NSČR 18/2009,</a:t>
            </a:r>
            <a:endParaRPr sz="2400" b="0" i="1">
              <a:solidFill>
                <a:srgbClr val="212529"/>
              </a:solidFill>
              <a:latin typeface="Calibri"/>
              <a:ea typeface="Calibri"/>
              <a:cs typeface="Calibri"/>
              <a:sym typeface="Calibri"/>
            </a:endParaRPr>
          </a:p>
          <a:p>
            <a:pPr marL="0" marR="0" lvl="0" indent="0" algn="l" rtl="0">
              <a:spcBef>
                <a:spcPts val="0"/>
              </a:spcBef>
              <a:spcAft>
                <a:spcPts val="0"/>
              </a:spcAft>
              <a:buNone/>
            </a:pPr>
            <a:endParaRPr sz="2400" i="1">
              <a:solidFill>
                <a:srgbClr val="212529"/>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p:nvPr/>
        </p:nvSpPr>
        <p:spPr>
          <a:xfrm>
            <a:off x="195308" y="117693"/>
            <a:ext cx="11825057" cy="63401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a:solidFill>
                  <a:schemeClr val="dk1"/>
                </a:solidFill>
                <a:latin typeface="Calibri"/>
                <a:ea typeface="Calibri"/>
                <a:cs typeface="Calibri"/>
                <a:sym typeface="Calibri"/>
              </a:rPr>
              <a:t>Jestliže </a:t>
            </a:r>
            <a:r>
              <a:rPr lang="cs-CZ" sz="2800" b="1">
                <a:solidFill>
                  <a:schemeClr val="dk1"/>
                </a:solidFill>
                <a:latin typeface="Calibri"/>
                <a:ea typeface="Calibri"/>
                <a:cs typeface="Calibri"/>
                <a:sym typeface="Calibri"/>
              </a:rPr>
              <a:t>přihlášená pohledávka </a:t>
            </a:r>
            <a:r>
              <a:rPr lang="cs-CZ" sz="2800">
                <a:solidFill>
                  <a:schemeClr val="dk1"/>
                </a:solidFill>
                <a:latin typeface="Calibri"/>
                <a:ea typeface="Calibri"/>
                <a:cs typeface="Calibri"/>
                <a:sym typeface="Calibri"/>
              </a:rPr>
              <a:t>byla</a:t>
            </a:r>
            <a:r>
              <a:rPr lang="cs-CZ" sz="2800" b="1">
                <a:solidFill>
                  <a:schemeClr val="dk1"/>
                </a:solidFill>
                <a:latin typeface="Calibri"/>
                <a:ea typeface="Calibri"/>
                <a:cs typeface="Calibri"/>
                <a:sym typeface="Calibri"/>
              </a:rPr>
              <a:t> popřena insolvenčním správcem, věřitel </a:t>
            </a:r>
            <a:r>
              <a:rPr lang="cs-CZ" sz="2800">
                <a:solidFill>
                  <a:schemeClr val="dk1"/>
                </a:solidFill>
                <a:latin typeface="Calibri"/>
                <a:ea typeface="Calibri"/>
                <a:cs typeface="Calibri"/>
                <a:sym typeface="Calibri"/>
              </a:rPr>
              <a:t>této</a:t>
            </a:r>
            <a:r>
              <a:rPr lang="cs-CZ" sz="2800" b="1">
                <a:solidFill>
                  <a:schemeClr val="dk1"/>
                </a:solidFill>
                <a:latin typeface="Calibri"/>
                <a:ea typeface="Calibri"/>
                <a:cs typeface="Calibri"/>
                <a:sym typeface="Calibri"/>
              </a:rPr>
              <a:t> popřené pohledávky může uplatnit své právo žalobou na určení </a:t>
            </a:r>
            <a:r>
              <a:rPr lang="cs-CZ" sz="2800">
                <a:solidFill>
                  <a:schemeClr val="dk1"/>
                </a:solidFill>
                <a:latin typeface="Calibri"/>
                <a:ea typeface="Calibri"/>
                <a:cs typeface="Calibri"/>
                <a:sym typeface="Calibri"/>
              </a:rPr>
              <a:t>pravosti, výše nebo </a:t>
            </a:r>
            <a:r>
              <a:rPr lang="cs-CZ" sz="2800" b="1">
                <a:solidFill>
                  <a:schemeClr val="dk1"/>
                </a:solidFill>
                <a:latin typeface="Calibri"/>
                <a:ea typeface="Calibri"/>
                <a:cs typeface="Calibri"/>
                <a:sym typeface="Calibri"/>
              </a:rPr>
              <a:t>pořadí </a:t>
            </a:r>
            <a:r>
              <a:rPr lang="cs-CZ" sz="2800">
                <a:solidFill>
                  <a:schemeClr val="dk1"/>
                </a:solidFill>
                <a:latin typeface="Calibri"/>
                <a:ea typeface="Calibri"/>
                <a:cs typeface="Calibri"/>
                <a:sym typeface="Calibri"/>
              </a:rPr>
              <a:t>popřené pohledávky podanou </a:t>
            </a:r>
            <a:r>
              <a:rPr lang="cs-CZ" sz="2800" b="1">
                <a:solidFill>
                  <a:schemeClr val="dk1"/>
                </a:solidFill>
                <a:latin typeface="Calibri"/>
                <a:ea typeface="Calibri"/>
                <a:cs typeface="Calibri"/>
                <a:sym typeface="Calibri"/>
              </a:rPr>
              <a:t>u insolvenčního soudu </a:t>
            </a:r>
            <a:r>
              <a:rPr lang="cs-CZ" sz="2800">
                <a:solidFill>
                  <a:schemeClr val="dk1"/>
                </a:solidFill>
                <a:latin typeface="Calibri"/>
                <a:ea typeface="Calibri"/>
                <a:cs typeface="Calibri"/>
                <a:sym typeface="Calibri"/>
              </a:rPr>
              <a:t>(§ 198 odst. 1 IZ), tedy u soudu, před nímž insolvenční řízení probíhá [§ 2 písm. b) IZ], a který je k projednání této žaloby příslušný dle § 7a písm. a) IZ a § 7b odst. 4 IZ. Jedná se o</a:t>
            </a:r>
            <a:r>
              <a:rPr lang="cs-CZ" sz="2800" b="1">
                <a:solidFill>
                  <a:schemeClr val="dk1"/>
                </a:solidFill>
                <a:latin typeface="Calibri"/>
                <a:ea typeface="Calibri"/>
                <a:cs typeface="Calibri"/>
                <a:sym typeface="Calibri"/>
              </a:rPr>
              <a:t> tzv. „odporovou žalobu” </a:t>
            </a:r>
            <a:r>
              <a:rPr lang="cs-CZ" sz="2800">
                <a:solidFill>
                  <a:schemeClr val="dk1"/>
                </a:solidFill>
                <a:latin typeface="Calibri"/>
                <a:ea typeface="Calibri"/>
                <a:cs typeface="Calibri"/>
                <a:sym typeface="Calibri"/>
              </a:rPr>
              <a:t>(nezaměňovat s odpůrčí žalobou)</a:t>
            </a:r>
            <a:r>
              <a:rPr lang="cs-CZ" sz="2800" b="1">
                <a:solidFill>
                  <a:schemeClr val="dk1"/>
                </a:solidFill>
                <a:latin typeface="Calibri"/>
                <a:ea typeface="Calibri"/>
                <a:cs typeface="Calibri"/>
                <a:sym typeface="Calibri"/>
              </a:rPr>
              <a:t>; řízení o ní je incidenčním sporem</a:t>
            </a:r>
            <a:r>
              <a:rPr lang="cs-CZ" sz="2800">
                <a:solidFill>
                  <a:schemeClr val="dk1"/>
                </a:solidFill>
                <a:latin typeface="Calibri"/>
                <a:ea typeface="Calibri"/>
                <a:cs typeface="Calibri"/>
                <a:sym typeface="Calibri"/>
              </a:rPr>
              <a:t> [§ 159 odst. 1 písm. b) IZ].</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b="1">
                <a:solidFill>
                  <a:schemeClr val="dk1"/>
                </a:solidFill>
                <a:latin typeface="Calibri"/>
                <a:ea typeface="Calibri"/>
                <a:cs typeface="Calibri"/>
                <a:sym typeface="Calibri"/>
              </a:rPr>
              <a:t>Pohledávky přihlašované z pokut (obecně), jsou již vykonatelné. Je zde tedy pravomocně určena výše pohledávky a zároveň i její splatnost (rozhodnutím, popřípadě listinou, která je exekučním titulem, na jejichž základě se pohledávka stala vykonatelnou, byl totiž stanoven jen základ a výše pohledávky). </a:t>
            </a:r>
            <a:r>
              <a:rPr lang="cs-CZ" sz="2800" b="1">
                <a:solidFill>
                  <a:srgbClr val="FF0000"/>
                </a:solidFill>
                <a:latin typeface="Calibri"/>
                <a:ea typeface="Calibri"/>
                <a:cs typeface="Calibri"/>
                <a:sym typeface="Calibri"/>
              </a:rPr>
              <a:t>Insolvenční správce ji tedy může vyloučit pouze z pořadí.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p:nvPr/>
        </p:nvSpPr>
        <p:spPr>
          <a:xfrm>
            <a:off x="550416" y="328474"/>
            <a:ext cx="11274639" cy="47705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a:solidFill>
                  <a:schemeClr val="dk1"/>
                </a:solidFill>
                <a:latin typeface="Calibri"/>
                <a:ea typeface="Calibri"/>
                <a:cs typeface="Calibri"/>
                <a:sym typeface="Calibri"/>
              </a:rPr>
              <a:t>Jestliže </a:t>
            </a:r>
            <a:r>
              <a:rPr lang="cs-CZ" sz="2800" b="1">
                <a:solidFill>
                  <a:schemeClr val="dk1"/>
                </a:solidFill>
                <a:latin typeface="Calibri"/>
                <a:ea typeface="Calibri"/>
                <a:cs typeface="Calibri"/>
                <a:sym typeface="Calibri"/>
              </a:rPr>
              <a:t>přihlášená pohledávka </a:t>
            </a:r>
            <a:r>
              <a:rPr lang="cs-CZ" sz="2800">
                <a:solidFill>
                  <a:schemeClr val="dk1"/>
                </a:solidFill>
                <a:latin typeface="Calibri"/>
                <a:ea typeface="Calibri"/>
                <a:cs typeface="Calibri"/>
                <a:sym typeface="Calibri"/>
              </a:rPr>
              <a:t>byla</a:t>
            </a:r>
            <a:r>
              <a:rPr lang="cs-CZ" sz="2800" b="1">
                <a:solidFill>
                  <a:schemeClr val="dk1"/>
                </a:solidFill>
                <a:latin typeface="Calibri"/>
                <a:ea typeface="Calibri"/>
                <a:cs typeface="Calibri"/>
                <a:sym typeface="Calibri"/>
              </a:rPr>
              <a:t> popřena insolvenčním správcem, věřitel </a:t>
            </a:r>
            <a:r>
              <a:rPr lang="cs-CZ" sz="2800">
                <a:solidFill>
                  <a:schemeClr val="dk1"/>
                </a:solidFill>
                <a:latin typeface="Calibri"/>
                <a:ea typeface="Calibri"/>
                <a:cs typeface="Calibri"/>
                <a:sym typeface="Calibri"/>
              </a:rPr>
              <a:t>této</a:t>
            </a:r>
            <a:r>
              <a:rPr lang="cs-CZ" sz="2800" b="1">
                <a:solidFill>
                  <a:schemeClr val="dk1"/>
                </a:solidFill>
                <a:latin typeface="Calibri"/>
                <a:ea typeface="Calibri"/>
                <a:cs typeface="Calibri"/>
                <a:sym typeface="Calibri"/>
              </a:rPr>
              <a:t> popřené pohledávky může uplatnit své právo žalobou na určení </a:t>
            </a:r>
            <a:r>
              <a:rPr lang="cs-CZ" sz="2800">
                <a:solidFill>
                  <a:schemeClr val="dk1"/>
                </a:solidFill>
                <a:latin typeface="Calibri"/>
                <a:ea typeface="Calibri"/>
                <a:cs typeface="Calibri"/>
                <a:sym typeface="Calibri"/>
              </a:rPr>
              <a:t>pravosti, výše nebo </a:t>
            </a:r>
            <a:r>
              <a:rPr lang="cs-CZ" sz="2800" b="1">
                <a:solidFill>
                  <a:schemeClr val="dk1"/>
                </a:solidFill>
                <a:latin typeface="Calibri"/>
                <a:ea typeface="Calibri"/>
                <a:cs typeface="Calibri"/>
                <a:sym typeface="Calibri"/>
              </a:rPr>
              <a:t>pořadí </a:t>
            </a:r>
            <a:r>
              <a:rPr lang="cs-CZ" sz="2800">
                <a:solidFill>
                  <a:schemeClr val="dk1"/>
                </a:solidFill>
                <a:latin typeface="Calibri"/>
                <a:ea typeface="Calibri"/>
                <a:cs typeface="Calibri"/>
                <a:sym typeface="Calibri"/>
              </a:rPr>
              <a:t>popřené pohledávky podanou </a:t>
            </a:r>
            <a:r>
              <a:rPr lang="cs-CZ" sz="2800" b="1">
                <a:solidFill>
                  <a:schemeClr val="dk1"/>
                </a:solidFill>
                <a:latin typeface="Calibri"/>
                <a:ea typeface="Calibri"/>
                <a:cs typeface="Calibri"/>
                <a:sym typeface="Calibri"/>
              </a:rPr>
              <a:t>u insolvenčního soudu </a:t>
            </a:r>
            <a:r>
              <a:rPr lang="cs-CZ" sz="2800">
                <a:solidFill>
                  <a:schemeClr val="dk1"/>
                </a:solidFill>
                <a:latin typeface="Calibri"/>
                <a:ea typeface="Calibri"/>
                <a:cs typeface="Calibri"/>
                <a:sym typeface="Calibri"/>
              </a:rPr>
              <a:t>(§ 198 odst. 1 IZ), tedy u soudu, před nímž insolvenční řízení probíhá [§ 2 písm. b) IZ], a který je k projednání této žaloby příslušný dle § 7a písm. a) IZ a § 7b odst. 4 IZ. Jedná se o</a:t>
            </a:r>
            <a:r>
              <a:rPr lang="cs-CZ" sz="2800" b="1">
                <a:solidFill>
                  <a:schemeClr val="dk1"/>
                </a:solidFill>
                <a:latin typeface="Calibri"/>
                <a:ea typeface="Calibri"/>
                <a:cs typeface="Calibri"/>
                <a:sym typeface="Calibri"/>
              </a:rPr>
              <a:t> tzv. „odporovou žalobu” </a:t>
            </a:r>
            <a:r>
              <a:rPr lang="cs-CZ" sz="2800">
                <a:solidFill>
                  <a:schemeClr val="dk1"/>
                </a:solidFill>
                <a:latin typeface="Calibri"/>
                <a:ea typeface="Calibri"/>
                <a:cs typeface="Calibri"/>
                <a:sym typeface="Calibri"/>
              </a:rPr>
              <a:t>(nezaměňovat s odpůrčí žalobou)</a:t>
            </a:r>
            <a:r>
              <a:rPr lang="cs-CZ" sz="2800" b="1">
                <a:solidFill>
                  <a:schemeClr val="dk1"/>
                </a:solidFill>
                <a:latin typeface="Calibri"/>
                <a:ea typeface="Calibri"/>
                <a:cs typeface="Calibri"/>
                <a:sym typeface="Calibri"/>
              </a:rPr>
              <a:t>; řízení o ní je incidenčním sporem</a:t>
            </a:r>
            <a:r>
              <a:rPr lang="cs-CZ" sz="2800">
                <a:solidFill>
                  <a:schemeClr val="dk1"/>
                </a:solidFill>
                <a:latin typeface="Calibri"/>
                <a:ea typeface="Calibri"/>
                <a:cs typeface="Calibri"/>
                <a:sym typeface="Calibri"/>
              </a:rPr>
              <a:t> [§ 159 odst. 1 písm. b) IZ].</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b="1">
                <a:solidFill>
                  <a:srgbClr val="FF0000"/>
                </a:solidFill>
                <a:latin typeface="Calibri"/>
                <a:ea typeface="Calibri"/>
                <a:cs typeface="Calibri"/>
                <a:sym typeface="Calibri"/>
              </a:rPr>
              <a:t>Nepodávat!</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p:nvPr/>
        </p:nvSpPr>
        <p:spPr>
          <a:xfrm>
            <a:off x="426128" y="239697"/>
            <a:ext cx="11523216" cy="65556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a:solidFill>
                  <a:schemeClr val="dk1"/>
                </a:solidFill>
                <a:latin typeface="Calibri"/>
                <a:ea typeface="Calibri"/>
                <a:cs typeface="Calibri"/>
                <a:sym typeface="Calibri"/>
              </a:rPr>
              <a:t>V případě, že insolvenční správce popřel pohledávku </a:t>
            </a:r>
            <a:r>
              <a:rPr lang="cs-CZ" sz="2800" b="1" u="sng">
                <a:solidFill>
                  <a:schemeClr val="dk1"/>
                </a:solidFill>
                <a:latin typeface="Calibri"/>
                <a:ea typeface="Calibri"/>
                <a:cs typeface="Calibri"/>
                <a:sym typeface="Calibri"/>
              </a:rPr>
              <a:t>jen co do jejího pořadí</a:t>
            </a:r>
            <a:r>
              <a:rPr lang="cs-CZ" sz="2800">
                <a:solidFill>
                  <a:schemeClr val="dk1"/>
                </a:solidFill>
                <a:latin typeface="Calibri"/>
                <a:ea typeface="Calibri"/>
                <a:cs typeface="Calibri"/>
                <a:sym typeface="Calibri"/>
              </a:rPr>
              <a:t>, je na věřiteli popřené pohledávky, aby popřené pořadí příslušnou určovací žalobou obhajoval (viz. závěry </a:t>
            </a:r>
            <a:r>
              <a:rPr lang="cs-CZ" sz="2800" b="1">
                <a:solidFill>
                  <a:schemeClr val="dk1"/>
                </a:solidFill>
                <a:latin typeface="Calibri"/>
                <a:ea typeface="Calibri"/>
                <a:cs typeface="Calibri"/>
                <a:sym typeface="Calibri"/>
              </a:rPr>
              <a:t>usnesení Nejvyššího soudu sp. zn. 29 ICdo 11/2012 [KSPH 41 INS 10743/2010, 41 ICm 1122/2011] ze dne 28. 2. 2013</a:t>
            </a:r>
            <a:r>
              <a:rPr lang="cs-CZ" sz="2800">
                <a:solidFill>
                  <a:schemeClr val="dk1"/>
                </a:solidFill>
                <a:latin typeface="Calibri"/>
                <a:ea typeface="Calibri"/>
                <a:cs typeface="Calibri"/>
                <a:sym typeface="Calibri"/>
              </a:rPr>
              <a:t>, uveřejněného </a:t>
            </a:r>
            <a:r>
              <a:rPr lang="cs-CZ" sz="2800" b="1">
                <a:solidFill>
                  <a:schemeClr val="dk1"/>
                </a:solidFill>
                <a:latin typeface="Calibri"/>
                <a:ea typeface="Calibri"/>
                <a:cs typeface="Calibri"/>
                <a:sym typeface="Calibri"/>
              </a:rPr>
              <a:t>pod č. 66/2013 Sbírky soudních rozhodnutí a stanovisek</a:t>
            </a:r>
            <a:r>
              <a:rPr lang="cs-CZ" sz="2800">
                <a:solidFill>
                  <a:schemeClr val="dk1"/>
                </a:solidFill>
                <a:latin typeface="Calibri"/>
                <a:ea typeface="Calibri"/>
                <a:cs typeface="Calibri"/>
                <a:sym typeface="Calibri"/>
              </a:rPr>
              <a:t> -R 66/2013), podle nichž </a:t>
            </a:r>
            <a:r>
              <a:rPr lang="cs-CZ" sz="2800" b="1">
                <a:solidFill>
                  <a:schemeClr val="dk1"/>
                </a:solidFill>
                <a:latin typeface="Calibri"/>
                <a:ea typeface="Calibri"/>
                <a:cs typeface="Calibri"/>
                <a:sym typeface="Calibri"/>
              </a:rPr>
              <a:t>spor o pořadí pohledávky </a:t>
            </a:r>
            <a:r>
              <a:rPr lang="cs-CZ" sz="2800">
                <a:solidFill>
                  <a:schemeClr val="dk1"/>
                </a:solidFill>
                <a:latin typeface="Calibri"/>
                <a:ea typeface="Calibri"/>
                <a:cs typeface="Calibri"/>
                <a:sym typeface="Calibri"/>
              </a:rPr>
              <a:t>pro účely jejího uspokojení v insolvenčním řízení je </a:t>
            </a:r>
            <a:r>
              <a:rPr lang="cs-CZ" sz="2800" b="1">
                <a:solidFill>
                  <a:schemeClr val="dk1"/>
                </a:solidFill>
                <a:latin typeface="Calibri"/>
                <a:ea typeface="Calibri"/>
                <a:cs typeface="Calibri"/>
                <a:sym typeface="Calibri"/>
              </a:rPr>
              <a:t>vždy</a:t>
            </a:r>
            <a:r>
              <a:rPr lang="cs-CZ" sz="2800">
                <a:solidFill>
                  <a:schemeClr val="dk1"/>
                </a:solidFill>
                <a:latin typeface="Calibri"/>
                <a:ea typeface="Calibri"/>
                <a:cs typeface="Calibri"/>
                <a:sym typeface="Calibri"/>
              </a:rPr>
              <a:t> (s výjimkou popření pořadí jiným přihlášeným věřitelem) </a:t>
            </a:r>
            <a:r>
              <a:rPr lang="cs-CZ" sz="2800" b="1">
                <a:solidFill>
                  <a:schemeClr val="dk1"/>
                </a:solidFill>
                <a:latin typeface="Calibri"/>
                <a:ea typeface="Calibri"/>
                <a:cs typeface="Calibri"/>
                <a:sym typeface="Calibri"/>
              </a:rPr>
              <a:t>sporem zahajovaným věřitelem, který pohledávku přihlásil</a:t>
            </a:r>
            <a:r>
              <a:rPr lang="cs-CZ" sz="2800">
                <a:solidFill>
                  <a:schemeClr val="dk1"/>
                </a:solidFill>
                <a:latin typeface="Calibri"/>
                <a:ea typeface="Calibri"/>
                <a:cs typeface="Calibri"/>
                <a:sym typeface="Calibri"/>
              </a:rPr>
              <a:t> (přihlášeným věřitelem). To platí </a:t>
            </a:r>
            <a:r>
              <a:rPr lang="cs-CZ" sz="2800" b="1">
                <a:solidFill>
                  <a:schemeClr val="dk1"/>
                </a:solidFill>
                <a:latin typeface="Calibri"/>
                <a:ea typeface="Calibri"/>
                <a:cs typeface="Calibri"/>
                <a:sym typeface="Calibri"/>
              </a:rPr>
              <a:t>rovněž u vykonatelných pohledávek</a:t>
            </a:r>
            <a:r>
              <a:rPr lang="cs-CZ" sz="2800">
                <a:solidFill>
                  <a:schemeClr val="dk1"/>
                </a:solidFill>
                <a:latin typeface="Calibri"/>
                <a:ea typeface="Calibri"/>
                <a:cs typeface="Calibri"/>
                <a:sym typeface="Calibri"/>
              </a:rPr>
              <a:t>. Pořadí ani právo na uspokojení ze zajištění nejsou exekučním titulem řešeny (pokryty), a proto v tomto směru platí postup, jaký zákon určuje pro podání žalob v incidenčních sporech u nevykonatelných pohledávek.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b="1">
                <a:solidFill>
                  <a:srgbClr val="FF0000"/>
                </a:solidFill>
                <a:latin typeface="Calibri"/>
                <a:ea typeface="Calibri"/>
                <a:cs typeface="Calibri"/>
                <a:sym typeface="Calibri"/>
              </a:rPr>
              <a:t>Nepodávat!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p:nvPr/>
        </p:nvSpPr>
        <p:spPr>
          <a:xfrm>
            <a:off x="2387601" y="20639"/>
            <a:ext cx="7561263" cy="5222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Arial"/>
              <a:buNone/>
            </a:pPr>
            <a:r>
              <a:rPr lang="cs-CZ" sz="2800" b="1">
                <a:solidFill>
                  <a:schemeClr val="dk1"/>
                </a:solidFill>
                <a:latin typeface="Arial"/>
                <a:ea typeface="Arial"/>
                <a:cs typeface="Arial"/>
                <a:sym typeface="Arial"/>
              </a:rPr>
              <a:t>Možné postupy soudu při insolvenci</a:t>
            </a:r>
            <a:endParaRPr sz="1800">
              <a:solidFill>
                <a:schemeClr val="dk1"/>
              </a:solidFill>
              <a:latin typeface="Calibri"/>
              <a:ea typeface="Calibri"/>
              <a:cs typeface="Calibri"/>
              <a:sym typeface="Calibri"/>
            </a:endParaRPr>
          </a:p>
        </p:txBody>
      </p:sp>
      <p:sp>
        <p:nvSpPr>
          <p:cNvPr id="252" name="Google Shape;252;p33"/>
          <p:cNvSpPr txBox="1"/>
          <p:nvPr/>
        </p:nvSpPr>
        <p:spPr>
          <a:xfrm>
            <a:off x="537786" y="1019433"/>
            <a:ext cx="11260891" cy="59400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Calibri"/>
              <a:buAutoNum type="arabicParenR"/>
            </a:pPr>
            <a:r>
              <a:rPr lang="cs-CZ" sz="2800" b="1">
                <a:solidFill>
                  <a:schemeClr val="dk1"/>
                </a:solidFill>
                <a:latin typeface="Times New Roman"/>
                <a:ea typeface="Times New Roman"/>
                <a:cs typeface="Times New Roman"/>
                <a:sym typeface="Times New Roman"/>
              </a:rPr>
              <a:t>Pohledávku přihlásíme do insolvenčního řízení. </a:t>
            </a:r>
            <a:endParaRPr sz="2800">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None/>
            </a:pPr>
            <a:r>
              <a:rPr lang="cs-CZ" sz="2800">
                <a:solidFill>
                  <a:schemeClr val="dk1"/>
                </a:solidFill>
                <a:latin typeface="Times New Roman"/>
                <a:ea typeface="Times New Roman"/>
                <a:cs typeface="Times New Roman"/>
                <a:sym typeface="Times New Roman"/>
              </a:rPr>
              <a:t>Insolvenční správce (insolvenční soud)</a:t>
            </a:r>
            <a:r>
              <a:rPr lang="cs-CZ" sz="2800" b="1">
                <a:solidFill>
                  <a:schemeClr val="dk1"/>
                </a:solidFill>
                <a:latin typeface="Times New Roman"/>
                <a:ea typeface="Times New Roman"/>
                <a:cs typeface="Times New Roman"/>
                <a:sym typeface="Times New Roman"/>
              </a:rPr>
              <a:t> </a:t>
            </a:r>
            <a:r>
              <a:rPr lang="cs-CZ" sz="2800">
                <a:solidFill>
                  <a:schemeClr val="dk1"/>
                </a:solidFill>
                <a:latin typeface="Times New Roman"/>
                <a:ea typeface="Times New Roman"/>
                <a:cs typeface="Times New Roman"/>
                <a:sym typeface="Times New Roman"/>
              </a:rPr>
              <a:t>ji zahrne </a:t>
            </a:r>
            <a:r>
              <a:rPr lang="cs-CZ" sz="2800">
                <a:solidFill>
                  <a:srgbClr val="FF0000"/>
                </a:solidFill>
                <a:latin typeface="Times New Roman"/>
                <a:ea typeface="Times New Roman"/>
                <a:cs typeface="Times New Roman"/>
                <a:sym typeface="Times New Roman"/>
              </a:rPr>
              <a:t>(chybně)</a:t>
            </a:r>
            <a:r>
              <a:rPr lang="cs-CZ" sz="2800">
                <a:solidFill>
                  <a:schemeClr val="dk1"/>
                </a:solidFill>
                <a:latin typeface="Times New Roman"/>
                <a:ea typeface="Times New Roman"/>
                <a:cs typeface="Times New Roman"/>
                <a:sym typeface="Times New Roman"/>
              </a:rPr>
              <a:t> do oddlužení, je na ni plněno.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jímž dlužníka osvobodí od placení pohledávek, </a:t>
            </a:r>
            <a:r>
              <a:rPr lang="cs-CZ" sz="2800" b="1">
                <a:solidFill>
                  <a:schemeClr val="dk1"/>
                </a:solidFill>
                <a:latin typeface="Times New Roman"/>
                <a:ea typeface="Times New Roman"/>
                <a:cs typeface="Times New Roman"/>
                <a:sym typeface="Times New Roman"/>
              </a:rPr>
              <a:t>zahrnutých do</a:t>
            </a:r>
            <a:r>
              <a:rPr lang="cs-CZ" sz="2800">
                <a:solidFill>
                  <a:schemeClr val="dk1"/>
                </a:solidFill>
                <a:latin typeface="Times New Roman"/>
                <a:ea typeface="Times New Roman"/>
                <a:cs typeface="Times New Roman"/>
                <a:sym typeface="Times New Roman"/>
              </a:rPr>
              <a:t> </a:t>
            </a:r>
            <a:r>
              <a:rPr lang="cs-CZ" sz="2800" b="1">
                <a:solidFill>
                  <a:schemeClr val="dk1"/>
                </a:solidFill>
                <a:latin typeface="Times New Roman"/>
                <a:ea typeface="Times New Roman"/>
                <a:cs typeface="Times New Roman"/>
                <a:sym typeface="Times New Roman"/>
              </a:rPr>
              <a:t>oddlužení</a:t>
            </a:r>
            <a:r>
              <a:rPr lang="cs-CZ" sz="2800">
                <a:solidFill>
                  <a:schemeClr val="dk1"/>
                </a:solidFill>
                <a:latin typeface="Times New Roman"/>
                <a:ea typeface="Times New Roman"/>
                <a:cs typeface="Times New Roman"/>
                <a:sym typeface="Times New Roman"/>
              </a:rPr>
              <a:t>, v rozsahu, v němž dosud nebyly uspokojeny. </a:t>
            </a:r>
            <a:r>
              <a:rPr lang="cs-CZ" sz="2800" b="1">
                <a:solidFill>
                  <a:schemeClr val="dk1"/>
                </a:solidFill>
                <a:latin typeface="Times New Roman"/>
                <a:ea typeface="Times New Roman"/>
                <a:cs typeface="Times New Roman"/>
                <a:sym typeface="Times New Roman"/>
              </a:rPr>
              <a:t>Tady by žalobu město podle § 416 odst. 2 IZ z praktických důvodů nepodávalo (pasivita), protože by to z právního hlediska bylo zbytečné.</a:t>
            </a:r>
            <a:r>
              <a:rPr lang="cs-CZ" sz="2800">
                <a:solidFill>
                  <a:schemeClr val="dk1"/>
                </a:solidFill>
                <a:latin typeface="Times New Roman"/>
                <a:ea typeface="Times New Roman"/>
                <a:cs typeface="Times New Roman"/>
                <a:sym typeface="Times New Roman"/>
              </a:rPr>
              <a:t> Město by však přišlo o část pohledávky, jako o naturální obligaci. </a:t>
            </a:r>
            <a:endParaRPr/>
          </a:p>
          <a:p>
            <a:pPr marL="45720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None/>
            </a:pPr>
            <a:r>
              <a:rPr lang="cs-CZ" sz="2800" b="1">
                <a:solidFill>
                  <a:schemeClr val="dk1"/>
                </a:solidFill>
                <a:latin typeface="Times New Roman"/>
                <a:ea typeface="Times New Roman"/>
                <a:cs typeface="Times New Roman"/>
                <a:sym typeface="Times New Roman"/>
              </a:rPr>
              <a:t>V+D = pasivita</a:t>
            </a:r>
            <a:endParaRPr/>
          </a:p>
          <a:p>
            <a:pPr marL="457200" marR="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p:nvPr/>
        </p:nvSpPr>
        <p:spPr>
          <a:xfrm>
            <a:off x="537786" y="224589"/>
            <a:ext cx="11260891" cy="67349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2800" b="1">
                <a:solidFill>
                  <a:schemeClr val="dk1"/>
                </a:solidFill>
                <a:latin typeface="Times New Roman"/>
                <a:ea typeface="Times New Roman"/>
                <a:cs typeface="Times New Roman"/>
                <a:sym typeface="Times New Roman"/>
              </a:rPr>
              <a:t>2)  Pohledávku přihlásíme do insolvenčního řízení. </a:t>
            </a:r>
            <a:endParaRPr sz="2800">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None/>
            </a:pPr>
            <a:r>
              <a:rPr lang="cs-CZ" sz="2800">
                <a:solidFill>
                  <a:schemeClr val="dk1"/>
                </a:solidFill>
                <a:latin typeface="Times New Roman"/>
                <a:ea typeface="Times New Roman"/>
                <a:cs typeface="Times New Roman"/>
                <a:sym typeface="Times New Roman"/>
              </a:rPr>
              <a:t>Insolvenční správce (insolvenční soud)</a:t>
            </a:r>
            <a:r>
              <a:rPr lang="cs-CZ" sz="2800" b="1">
                <a:solidFill>
                  <a:schemeClr val="dk1"/>
                </a:solidFill>
                <a:latin typeface="Times New Roman"/>
                <a:ea typeface="Times New Roman"/>
                <a:cs typeface="Times New Roman"/>
                <a:sym typeface="Times New Roman"/>
              </a:rPr>
              <a:t> </a:t>
            </a:r>
            <a:r>
              <a:rPr lang="cs-CZ" sz="2800">
                <a:solidFill>
                  <a:schemeClr val="dk1"/>
                </a:solidFill>
                <a:latin typeface="Times New Roman"/>
                <a:ea typeface="Times New Roman"/>
                <a:cs typeface="Times New Roman"/>
                <a:sym typeface="Times New Roman"/>
              </a:rPr>
              <a:t>ji vyloučí z uspokojení podle § 170 IZ. Insolvenční správce pak podle § 189 odst. 1 IZ sestaví seznam přihlášených pohledávek; u pohledávek, které popírá, to výslovně uvede. Do seznamu se nezařazují pohledávky, ke kterým se nepřihlíží, </a:t>
            </a:r>
            <a:r>
              <a:rPr lang="cs-CZ" sz="2800" b="1">
                <a:solidFill>
                  <a:schemeClr val="dk1"/>
                </a:solidFill>
                <a:latin typeface="Times New Roman"/>
                <a:ea typeface="Times New Roman"/>
                <a:cs typeface="Times New Roman"/>
                <a:sym typeface="Times New Roman"/>
              </a:rPr>
              <a:t>pohledávky vyloučené z uspokojení</a:t>
            </a:r>
            <a:r>
              <a:rPr lang="cs-CZ" sz="2800">
                <a:solidFill>
                  <a:schemeClr val="dk1"/>
                </a:solidFill>
                <a:latin typeface="Times New Roman"/>
                <a:ea typeface="Times New Roman"/>
                <a:cs typeface="Times New Roman"/>
                <a:sym typeface="Times New Roman"/>
              </a:rPr>
              <a:t> a další pohledávky, u kterých to stanoví zákon. Podle § 203a lZ pak uloží insolvenční soud i bez návrhu věřiteli, který pohledávku uplatnil, aby do 30 dnů podal u insolvenčního soudu žalobu na určení pořadí uplatněné pohledávky; na návrh insolvenčního správce tak učiní vždy. Žaloba musí být vždy podána proti insolvenčnímu správci. </a:t>
            </a:r>
            <a:r>
              <a:rPr lang="cs-CZ" sz="2800" b="1">
                <a:solidFill>
                  <a:schemeClr val="dk1"/>
                </a:solidFill>
                <a:latin typeface="Times New Roman"/>
                <a:ea typeface="Times New Roman"/>
                <a:cs typeface="Times New Roman"/>
                <a:sym typeface="Times New Roman"/>
              </a:rPr>
              <a:t>Tuto žalobu by město pak z praktických důvodů nepodávalo (pasivita), protože by to z právního hlediska bylo zbytečné (neunesení důkazního břemene). </a:t>
            </a:r>
            <a:endParaRPr/>
          </a:p>
          <a:p>
            <a:pPr marL="457200" marR="0" lvl="0" indent="0" algn="l" rtl="0">
              <a:spcBef>
                <a:spcPts val="0"/>
              </a:spcBef>
              <a:spcAft>
                <a:spcPts val="0"/>
              </a:spcAft>
              <a:buNone/>
            </a:pPr>
            <a:endParaRPr sz="2800" b="1">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None/>
            </a:pPr>
            <a:r>
              <a:rPr lang="cs-CZ" sz="2800" b="1">
                <a:solidFill>
                  <a:schemeClr val="dk1"/>
                </a:solidFill>
                <a:latin typeface="Times New Roman"/>
                <a:ea typeface="Times New Roman"/>
                <a:cs typeface="Times New Roman"/>
                <a:sym typeface="Times New Roman"/>
              </a:rPr>
              <a:t>V+D=pasivita</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p:nvPr/>
        </p:nvSpPr>
        <p:spPr>
          <a:xfrm>
            <a:off x="0" y="304800"/>
            <a:ext cx="12047621" cy="64328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2600" b="1">
                <a:solidFill>
                  <a:schemeClr val="dk1"/>
                </a:solidFill>
                <a:latin typeface="Times New Roman"/>
                <a:ea typeface="Times New Roman"/>
                <a:cs typeface="Times New Roman"/>
                <a:sym typeface="Times New Roman"/>
              </a:rPr>
              <a:t>3)  </a:t>
            </a:r>
            <a:r>
              <a:rPr lang="cs-CZ" sz="2600" b="1">
                <a:solidFill>
                  <a:srgbClr val="FF0000"/>
                </a:solidFill>
                <a:latin typeface="Times New Roman"/>
                <a:ea typeface="Times New Roman"/>
                <a:cs typeface="Times New Roman"/>
                <a:sym typeface="Times New Roman"/>
              </a:rPr>
              <a:t>Pohledávku přihlásíme do insolvenčního řízení. </a:t>
            </a:r>
            <a:endParaRPr sz="2600">
              <a:solidFill>
                <a:srgbClr val="FF0000"/>
              </a:solidFill>
              <a:latin typeface="Times New Roman"/>
              <a:ea typeface="Times New Roman"/>
              <a:cs typeface="Times New Roman"/>
              <a:sym typeface="Times New Roman"/>
            </a:endParaRPr>
          </a:p>
          <a:p>
            <a:pPr marL="457200" marR="0" lvl="0" indent="0" algn="l" rtl="0">
              <a:spcBef>
                <a:spcPts val="0"/>
              </a:spcBef>
              <a:spcAft>
                <a:spcPts val="0"/>
              </a:spcAft>
              <a:buNone/>
            </a:pPr>
            <a:r>
              <a:rPr lang="cs-CZ" sz="2600">
                <a:solidFill>
                  <a:schemeClr val="dk1"/>
                </a:solidFill>
                <a:latin typeface="Times New Roman"/>
                <a:ea typeface="Times New Roman"/>
                <a:cs typeface="Times New Roman"/>
                <a:sym typeface="Times New Roman"/>
              </a:rPr>
              <a:t>Insolvenční správce (insolvenční soud)</a:t>
            </a:r>
            <a:r>
              <a:rPr lang="cs-CZ" sz="2600" b="1">
                <a:solidFill>
                  <a:schemeClr val="dk1"/>
                </a:solidFill>
                <a:latin typeface="Times New Roman"/>
                <a:ea typeface="Times New Roman"/>
                <a:cs typeface="Times New Roman"/>
                <a:sym typeface="Times New Roman"/>
              </a:rPr>
              <a:t> </a:t>
            </a:r>
            <a:r>
              <a:rPr lang="cs-CZ" sz="2600">
                <a:solidFill>
                  <a:schemeClr val="dk1"/>
                </a:solidFill>
                <a:latin typeface="Times New Roman"/>
                <a:ea typeface="Times New Roman"/>
                <a:cs typeface="Times New Roman"/>
                <a:sym typeface="Times New Roman"/>
              </a:rPr>
              <a:t>ji vyloučí z uspokojení podle § 185 IZ (</a:t>
            </a:r>
            <a:r>
              <a:rPr lang="cs-CZ" sz="2600">
                <a:solidFill>
                  <a:srgbClr val="FF0000"/>
                </a:solidFill>
                <a:latin typeface="Times New Roman"/>
                <a:ea typeface="Times New Roman"/>
                <a:cs typeface="Times New Roman"/>
                <a:sym typeface="Times New Roman"/>
              </a:rPr>
              <a:t>chybně</a:t>
            </a:r>
            <a:r>
              <a:rPr lang="cs-CZ" sz="2600">
                <a:solidFill>
                  <a:schemeClr val="dk1"/>
                </a:solidFill>
                <a:latin typeface="Times New Roman"/>
                <a:ea typeface="Times New Roman"/>
                <a:cs typeface="Times New Roman"/>
                <a:sym typeface="Times New Roman"/>
              </a:rPr>
              <a:t>), tedy jako pohledávku, ke které </a:t>
            </a:r>
            <a:r>
              <a:rPr lang="cs-CZ" sz="2600" b="1" u="sng">
                <a:solidFill>
                  <a:schemeClr val="dk1"/>
                </a:solidFill>
                <a:latin typeface="Times New Roman"/>
                <a:ea typeface="Times New Roman"/>
                <a:cs typeface="Times New Roman"/>
                <a:sym typeface="Times New Roman"/>
              </a:rPr>
              <a:t>se nepřihlíží</a:t>
            </a:r>
            <a:r>
              <a:rPr lang="cs-CZ" sz="2600">
                <a:solidFill>
                  <a:schemeClr val="dk1"/>
                </a:solidFill>
                <a:latin typeface="Times New Roman"/>
                <a:ea typeface="Times New Roman"/>
                <a:cs typeface="Times New Roman"/>
                <a:sym typeface="Times New Roman"/>
              </a:rPr>
              <a:t>. Uspokojování takové pohledávky je v insolvenčním řízení vyloučeno a insolvenční soud takovou přihlášku pohledávky odmítne podle § 185 IZ. Insolvenční správce pak podle § 189 odst. 1 IZ sestaví seznam přihlášených pohledávek; u pohledávek, které popírá, to výslovně uvede. Do seznamu se nezařazují pohledávky, </a:t>
            </a:r>
            <a:r>
              <a:rPr lang="cs-CZ" sz="2600" b="1">
                <a:solidFill>
                  <a:schemeClr val="dk1"/>
                </a:solidFill>
                <a:latin typeface="Times New Roman"/>
                <a:ea typeface="Times New Roman"/>
                <a:cs typeface="Times New Roman"/>
                <a:sym typeface="Times New Roman"/>
              </a:rPr>
              <a:t>ke kterým se nepřihlíží</a:t>
            </a:r>
            <a:r>
              <a:rPr lang="cs-CZ" sz="2600">
                <a:solidFill>
                  <a:schemeClr val="dk1"/>
                </a:solidFill>
                <a:latin typeface="Times New Roman"/>
                <a:ea typeface="Times New Roman"/>
                <a:cs typeface="Times New Roman"/>
                <a:sym typeface="Times New Roman"/>
              </a:rPr>
              <a:t>, pohledávky vyloučené z uspokojení a další pohledávky, u kterých to stanoví zákon. Podle § 203a lZ pak uloží insolvenční soud i bez návrhu věřiteli, který pohledávku uplatnil, aby do 30 dnů podal u insolvenčního soudu žalobu na určení pořadí uplatněné pohledávky; na návrh insolvenčního správce tak učiní vždy. Žaloba musí být vždy podána proti insolvenčnímu správci. </a:t>
            </a:r>
            <a:r>
              <a:rPr lang="cs-CZ" sz="2600" b="1">
                <a:solidFill>
                  <a:schemeClr val="dk1"/>
                </a:solidFill>
                <a:latin typeface="Times New Roman"/>
                <a:ea typeface="Times New Roman"/>
                <a:cs typeface="Times New Roman"/>
                <a:sym typeface="Times New Roman"/>
              </a:rPr>
              <a:t>Tuto žalobu by pak město podle mého názoru mělo podat (aktivita) a rozporovat, že soud chybně vyřadil pohledávku podle § 185 IZ, namísto § 170 IZ.</a:t>
            </a:r>
            <a:r>
              <a:rPr lang="cs-CZ" sz="2600">
                <a:solidFill>
                  <a:schemeClr val="dk1"/>
                </a:solidFill>
                <a:latin typeface="Times New Roman"/>
                <a:ea typeface="Times New Roman"/>
                <a:cs typeface="Times New Roman"/>
                <a:sym typeface="Times New Roman"/>
              </a:rPr>
              <a:t> </a:t>
            </a:r>
            <a:endParaRPr/>
          </a:p>
          <a:p>
            <a:pPr marL="457200" marR="0" lvl="0" indent="0" algn="l" rtl="0">
              <a:spcBef>
                <a:spcPts val="0"/>
              </a:spcBef>
              <a:spcAft>
                <a:spcPts val="0"/>
              </a:spcAft>
              <a:buNone/>
            </a:pPr>
            <a:endParaRPr sz="2600">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None/>
            </a:pPr>
            <a:r>
              <a:rPr lang="cs-CZ" sz="2600" b="1">
                <a:solidFill>
                  <a:srgbClr val="FF0000"/>
                </a:solidFill>
                <a:latin typeface="Times New Roman"/>
                <a:ea typeface="Times New Roman"/>
                <a:cs typeface="Times New Roman"/>
                <a:sym typeface="Times New Roman"/>
              </a:rPr>
              <a:t>V = aktivita; </a:t>
            </a:r>
            <a:r>
              <a:rPr lang="cs-CZ" sz="2600" b="1">
                <a:solidFill>
                  <a:schemeClr val="dk1"/>
                </a:solidFill>
                <a:latin typeface="Times New Roman"/>
                <a:ea typeface="Times New Roman"/>
                <a:cs typeface="Times New Roman"/>
                <a:sym typeface="Times New Roman"/>
              </a:rPr>
              <a:t>D = pasivita</a:t>
            </a:r>
            <a:endParaRPr/>
          </a:p>
          <a:p>
            <a:pPr marL="457200" marR="0" lvl="0" indent="0" algn="l" rtl="0">
              <a:spcBef>
                <a:spcPts val="0"/>
              </a:spcBef>
              <a:spcAft>
                <a:spcPts val="0"/>
              </a:spcAft>
              <a:buNone/>
            </a:pPr>
            <a:endParaRPr sz="2600">
              <a:solidFill>
                <a:schemeClr val="dk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p:nvPr/>
        </p:nvSpPr>
        <p:spPr>
          <a:xfrm>
            <a:off x="351174" y="542926"/>
            <a:ext cx="11260891" cy="59400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3200" b="1">
                <a:solidFill>
                  <a:schemeClr val="dk1"/>
                </a:solidFill>
                <a:latin typeface="Times New Roman"/>
                <a:ea typeface="Times New Roman"/>
                <a:cs typeface="Times New Roman"/>
                <a:sym typeface="Times New Roman"/>
              </a:rPr>
              <a:t>4)  Pohledávku nepřihlásíme do insolvenčního řízení. </a:t>
            </a:r>
            <a:endParaRPr sz="3200">
              <a:solidFill>
                <a:schemeClr val="dk1"/>
              </a:solidFill>
              <a:latin typeface="Times New Roman"/>
              <a:ea typeface="Times New Roman"/>
              <a:cs typeface="Times New Roman"/>
              <a:sym typeface="Times New Roman"/>
            </a:endParaRPr>
          </a:p>
          <a:p>
            <a:pPr marL="449580" marR="0" lvl="0" indent="0" algn="l" rtl="0">
              <a:spcBef>
                <a:spcPts val="0"/>
              </a:spcBef>
              <a:spcAft>
                <a:spcPts val="0"/>
              </a:spcAft>
              <a:buNone/>
            </a:pPr>
            <a:r>
              <a:rPr lang="cs-CZ" sz="3200">
                <a:solidFill>
                  <a:schemeClr val="dk1"/>
                </a:solidFill>
                <a:latin typeface="Times New Roman"/>
                <a:ea typeface="Times New Roman"/>
                <a:cs typeface="Times New Roman"/>
                <a:sym typeface="Times New Roman"/>
              </a:rPr>
              <a:t>Pokud takovou pohledávku soudu dlužník uvede podle § 104 odst. 1, písm. b), tedy seznam svých závazků s uvedením svých věřitelů (i když tuto povinnost v rámci oddlužení neměl), pak ji soud bere v patrnosti jako skutečnost osvědčující úpadek.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jímž dlužníka osvobodí od placení pohledávek, </a:t>
            </a:r>
            <a:r>
              <a:rPr lang="cs-CZ" sz="3200" b="1">
                <a:solidFill>
                  <a:schemeClr val="dk1"/>
                </a:solidFill>
                <a:latin typeface="Times New Roman"/>
                <a:ea typeface="Times New Roman"/>
                <a:cs typeface="Times New Roman"/>
                <a:sym typeface="Times New Roman"/>
              </a:rPr>
              <a:t>zahrnutých do</a:t>
            </a:r>
            <a:r>
              <a:rPr lang="cs-CZ" sz="3200">
                <a:solidFill>
                  <a:schemeClr val="dk1"/>
                </a:solidFill>
                <a:latin typeface="Times New Roman"/>
                <a:ea typeface="Times New Roman"/>
                <a:cs typeface="Times New Roman"/>
                <a:sym typeface="Times New Roman"/>
              </a:rPr>
              <a:t> </a:t>
            </a:r>
            <a:r>
              <a:rPr lang="cs-CZ" sz="3200" b="1">
                <a:solidFill>
                  <a:schemeClr val="dk1"/>
                </a:solidFill>
                <a:latin typeface="Times New Roman"/>
                <a:ea typeface="Times New Roman"/>
                <a:cs typeface="Times New Roman"/>
                <a:sym typeface="Times New Roman"/>
              </a:rPr>
              <a:t>oddlužení</a:t>
            </a:r>
            <a:r>
              <a:rPr lang="cs-CZ" sz="3200">
                <a:solidFill>
                  <a:schemeClr val="dk1"/>
                </a:solidFill>
                <a:latin typeface="Times New Roman"/>
                <a:ea typeface="Times New Roman"/>
                <a:cs typeface="Times New Roman"/>
                <a:sym typeface="Times New Roman"/>
              </a:rPr>
              <a:t>, v rozsahu, v němž dosud nebyly uspokojeny.  …</a:t>
            </a:r>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p:nvPr/>
        </p:nvSpPr>
        <p:spPr>
          <a:xfrm>
            <a:off x="417095" y="181957"/>
            <a:ext cx="11662610" cy="64940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200">
                <a:solidFill>
                  <a:schemeClr val="dk1"/>
                </a:solidFill>
                <a:latin typeface="Times New Roman"/>
                <a:ea typeface="Times New Roman"/>
                <a:cs typeface="Times New Roman"/>
                <a:sym typeface="Times New Roman"/>
              </a:rPr>
              <a:t>Pokud jsme pohledávku nepřihlásili, pak by neměla být zahrnuta do osvobození od placení. Osvobození podle věty první se nevztahuje na pohledávky vzniklé po rozhodnutí o úpadku. </a:t>
            </a:r>
            <a:r>
              <a:rPr lang="cs-CZ" sz="3200" b="1">
                <a:solidFill>
                  <a:schemeClr val="dk1"/>
                </a:solidFill>
                <a:latin typeface="Times New Roman"/>
                <a:ea typeface="Times New Roman"/>
                <a:cs typeface="Times New Roman"/>
                <a:sym typeface="Times New Roman"/>
              </a:rPr>
              <a:t>Osvobození podle odstavce 1 se vztahuje také na věřitele</a:t>
            </a:r>
            <a:r>
              <a:rPr lang="cs-CZ" sz="3200">
                <a:solidFill>
                  <a:schemeClr val="dk1"/>
                </a:solidFill>
                <a:latin typeface="Times New Roman"/>
                <a:ea typeface="Times New Roman"/>
                <a:cs typeface="Times New Roman"/>
                <a:sym typeface="Times New Roman"/>
              </a:rPr>
              <a:t>, k jejichž pohledávkám se v insolvenčním řízení nepřihlíželo, a na věřitele, </a:t>
            </a:r>
            <a:r>
              <a:rPr lang="cs-CZ" sz="3200" b="1">
                <a:solidFill>
                  <a:schemeClr val="dk1"/>
                </a:solidFill>
                <a:latin typeface="Times New Roman"/>
                <a:ea typeface="Times New Roman"/>
                <a:cs typeface="Times New Roman"/>
                <a:sym typeface="Times New Roman"/>
              </a:rPr>
              <a:t>kteří své pohledávky do insolvenčního řízení nepřihlásili, ač tak měli učinit.</a:t>
            </a:r>
            <a:r>
              <a:rPr lang="cs-CZ" sz="3200">
                <a:solidFill>
                  <a:schemeClr val="dk1"/>
                </a:solidFill>
                <a:latin typeface="Times New Roman"/>
                <a:ea typeface="Times New Roman"/>
                <a:cs typeface="Times New Roman"/>
                <a:sym typeface="Times New Roman"/>
              </a:rPr>
              <a:t> </a:t>
            </a:r>
            <a:r>
              <a:rPr lang="cs-CZ" sz="3200" b="1">
                <a:solidFill>
                  <a:schemeClr val="dk1"/>
                </a:solidFill>
                <a:latin typeface="Times New Roman"/>
                <a:ea typeface="Times New Roman"/>
                <a:cs typeface="Times New Roman"/>
                <a:sym typeface="Times New Roman"/>
              </a:rPr>
              <a:t>Soud pak může vyhodnotit naši pohledávku z pokuty jako právě pohledávku věřitele, který svou pohledávku do insolvenčního řízení nepřihlásili, ač tak měli učinit (i když podle mého názoru jde o chybu insolvenčního soudu).</a:t>
            </a:r>
            <a:r>
              <a:rPr lang="cs-CZ" sz="3200">
                <a:solidFill>
                  <a:schemeClr val="dk1"/>
                </a:solidFill>
                <a:latin typeface="Times New Roman"/>
                <a:ea typeface="Times New Roman"/>
                <a:cs typeface="Times New Roman"/>
                <a:sym typeface="Times New Roman"/>
              </a:rPr>
              <a:t> Tady bychom museli podat žalobu (nabízí se podle § 80 o.s.ř.).</a:t>
            </a:r>
            <a:endParaRPr/>
          </a:p>
          <a:p>
            <a:pPr marL="0" marR="0" lvl="0" indent="0" algn="l" rtl="0">
              <a:spcBef>
                <a:spcPts val="0"/>
              </a:spcBef>
              <a:spcAft>
                <a:spcPts val="0"/>
              </a:spcAft>
              <a:buNone/>
            </a:pPr>
            <a:endParaRPr sz="3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cs-CZ" sz="3200" b="1">
                <a:solidFill>
                  <a:srgbClr val="FF0000"/>
                </a:solidFill>
                <a:latin typeface="Times New Roman"/>
                <a:ea typeface="Times New Roman"/>
                <a:cs typeface="Times New Roman"/>
                <a:sym typeface="Times New Roman"/>
              </a:rPr>
              <a:t>V = Aktivita; </a:t>
            </a:r>
            <a:r>
              <a:rPr lang="cs-CZ" sz="3200" b="1">
                <a:solidFill>
                  <a:schemeClr val="dk1"/>
                </a:solidFill>
                <a:latin typeface="Times New Roman"/>
                <a:ea typeface="Times New Roman"/>
                <a:cs typeface="Times New Roman"/>
                <a:sym typeface="Times New Roman"/>
              </a:rPr>
              <a:t>D = pasivita</a:t>
            </a:r>
            <a:endParaRPr sz="3200" b="1">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p:nvPr/>
        </p:nvSpPr>
        <p:spPr>
          <a:xfrm>
            <a:off x="2387601" y="20639"/>
            <a:ext cx="7561263" cy="5222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800"/>
              <a:buFont typeface="Arial"/>
              <a:buNone/>
            </a:pPr>
            <a:r>
              <a:rPr lang="cs-CZ" sz="2800" b="1">
                <a:solidFill>
                  <a:schemeClr val="dk1"/>
                </a:solidFill>
                <a:latin typeface="Arial"/>
                <a:ea typeface="Arial"/>
                <a:cs typeface="Arial"/>
                <a:sym typeface="Arial"/>
              </a:rPr>
              <a:t>Možné postupy soudu při insolvenci</a:t>
            </a:r>
            <a:endParaRPr sz="1800">
              <a:solidFill>
                <a:schemeClr val="dk1"/>
              </a:solidFill>
              <a:latin typeface="Calibri"/>
              <a:ea typeface="Calibri"/>
              <a:cs typeface="Calibri"/>
              <a:sym typeface="Calibri"/>
            </a:endParaRPr>
          </a:p>
        </p:txBody>
      </p:sp>
      <p:sp>
        <p:nvSpPr>
          <p:cNvPr id="282" name="Google Shape;282;p38"/>
          <p:cNvSpPr txBox="1"/>
          <p:nvPr/>
        </p:nvSpPr>
        <p:spPr>
          <a:xfrm>
            <a:off x="351174" y="542926"/>
            <a:ext cx="11722638" cy="59400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cs-CZ" sz="2800" b="1">
                <a:solidFill>
                  <a:schemeClr val="dk1"/>
                </a:solidFill>
                <a:latin typeface="Times New Roman"/>
                <a:ea typeface="Times New Roman"/>
                <a:cs typeface="Times New Roman"/>
                <a:sym typeface="Times New Roman"/>
              </a:rPr>
              <a:t>5)  Pohledávku nepřihlásíme do insolvenčního řízení. </a:t>
            </a:r>
            <a:endParaRPr sz="2800">
              <a:solidFill>
                <a:schemeClr val="dk1"/>
              </a:solidFill>
              <a:latin typeface="Times New Roman"/>
              <a:ea typeface="Times New Roman"/>
              <a:cs typeface="Times New Roman"/>
              <a:sym typeface="Times New Roman"/>
            </a:endParaRPr>
          </a:p>
          <a:p>
            <a:pPr marL="449580" marR="0" lvl="0" indent="0" algn="l" rtl="0">
              <a:spcBef>
                <a:spcPts val="0"/>
              </a:spcBef>
              <a:spcAft>
                <a:spcPts val="0"/>
              </a:spcAft>
              <a:buNone/>
            </a:pPr>
            <a:r>
              <a:rPr lang="cs-CZ" sz="2800">
                <a:solidFill>
                  <a:schemeClr val="dk1"/>
                </a:solidFill>
                <a:latin typeface="Times New Roman"/>
                <a:ea typeface="Times New Roman"/>
                <a:cs typeface="Times New Roman"/>
                <a:sym typeface="Times New Roman"/>
              </a:rPr>
              <a:t>Může nastat situace, kdy dlužník buď vůbec </a:t>
            </a:r>
            <a:r>
              <a:rPr lang="cs-CZ" sz="2800" b="1">
                <a:solidFill>
                  <a:schemeClr val="dk1"/>
                </a:solidFill>
                <a:latin typeface="Times New Roman"/>
                <a:ea typeface="Times New Roman"/>
                <a:cs typeface="Times New Roman"/>
                <a:sym typeface="Times New Roman"/>
              </a:rPr>
              <a:t>neuvede naši pohledávku v rámci svých závazků</a:t>
            </a:r>
            <a:r>
              <a:rPr lang="cs-CZ" sz="2800">
                <a:solidFill>
                  <a:schemeClr val="dk1"/>
                </a:solidFill>
                <a:latin typeface="Times New Roman"/>
                <a:ea typeface="Times New Roman"/>
                <a:cs typeface="Times New Roman"/>
                <a:sym typeface="Times New Roman"/>
              </a:rPr>
              <a:t>, nebo pohledávku soudu dlužník uvede podle § 104 odst. 1, písm. b), tedy seznam svých závazků s uvedením svých věřitelů (i když tuto povinnost v rámci oddlužení neměl), soud ji vezme v patrnosti jako skutečnost osvědčující úpadek. Taková pohledávka nebude zahrnuta do seznamu pohledávek (§ 189 IZ) a zároveň jsme tuto pohledávku nepřihlašovali z důvodu, že nebude uspokojena v žádném ze způsobů insolvenčního řízení. Pokud bude soud následně postupovat podle § 414 odst. 1 a 2 IZ, pak platí, že jestliže insolvenční soud rozhodne o splnění oddlužení a dlužník splní řádně a včas všechny povinnosti podle schváleného způsobu oddlužení, spojí insolvenční soud s rozhodnutím o splnění oddlužení rozhodnutí, …</a:t>
            </a: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p:nvPr/>
        </p:nvSpPr>
        <p:spPr>
          <a:xfrm>
            <a:off x="275208" y="106532"/>
            <a:ext cx="11727402" cy="56323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600" b="1">
                <a:solidFill>
                  <a:schemeClr val="dk1"/>
                </a:solidFill>
                <a:latin typeface="Calibri"/>
                <a:ea typeface="Calibri"/>
                <a:cs typeface="Calibri"/>
                <a:sym typeface="Calibri"/>
              </a:rPr>
              <a:t>… ale i například:</a:t>
            </a:r>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 Pokuty uložené Policií ČR v příkazním řízení na místě nezaplacené</a:t>
            </a:r>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 Poplatky za uložení odpadů</a:t>
            </a:r>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 Poplatky za odnětí lesní půdy</a:t>
            </a:r>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 Poplatky za odběr podzemních vod a za znečišťování vod</a:t>
            </a:r>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 Poplatky za využívání zdrojů přírodních minerálních vod</a:t>
            </a:r>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 Registrační a evidenční poplatky podle zákona o obalech</a:t>
            </a:r>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 Odvody za odnětí zemědělské půdy</a:t>
            </a:r>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a další</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p:nvPr/>
        </p:nvSpPr>
        <p:spPr>
          <a:xfrm>
            <a:off x="368968" y="224589"/>
            <a:ext cx="11823032" cy="64940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200">
                <a:solidFill>
                  <a:schemeClr val="dk1"/>
                </a:solidFill>
                <a:latin typeface="Times New Roman"/>
                <a:ea typeface="Times New Roman"/>
                <a:cs typeface="Times New Roman"/>
                <a:sym typeface="Times New Roman"/>
              </a:rPr>
              <a:t>…jímž dlužníka osvobodí od placení pohledávek, zahrnutých do oddlužení (naše pohledávka nebyla zahrnuta do oddlužení), v rozsahu, v němž dosud nebyly uspokojeny. Osvobození podle odstavce 1 se vztahuje také na věřitele, k jejichž pohledávkám se v insolvenčním řízení nepřihlíželo, a na věřitele, kteří své pohledávky do insolvenčního řízení nepřihlásili, ač tak měli učinit. Naše pohledávka se nemusí (podle mého názoru) přihlašovat. </a:t>
            </a:r>
            <a:r>
              <a:rPr lang="cs-CZ" sz="3200" b="1">
                <a:solidFill>
                  <a:schemeClr val="dk1"/>
                </a:solidFill>
                <a:latin typeface="Times New Roman"/>
                <a:ea typeface="Times New Roman"/>
                <a:cs typeface="Times New Roman"/>
                <a:sym typeface="Times New Roman"/>
              </a:rPr>
              <a:t>Soud pak (podle mého názoru správně) vyhodnotí naši pohledávku z pokuty jako právě pohledávku věřitele, který svou pohledávku do insolvenčního řízení nepřihlásili, protože se nebude uspokojovat v rámci insolvence oddlužením, a proto tak nemusí učinit přihláškou. </a:t>
            </a:r>
            <a:endParaRPr/>
          </a:p>
          <a:p>
            <a:pPr marL="0" marR="0" lvl="0" indent="0" algn="l" rtl="0">
              <a:spcBef>
                <a:spcPts val="0"/>
              </a:spcBef>
              <a:spcAft>
                <a:spcPts val="0"/>
              </a:spcAft>
              <a:buNone/>
            </a:pPr>
            <a:endParaRPr sz="32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cs-CZ" sz="3200" b="1">
                <a:solidFill>
                  <a:schemeClr val="dk1"/>
                </a:solidFill>
                <a:latin typeface="Calibri"/>
                <a:ea typeface="Calibri"/>
                <a:cs typeface="Calibri"/>
                <a:sym typeface="Calibri"/>
              </a:rPr>
              <a:t>V = pasivita; </a:t>
            </a:r>
            <a:r>
              <a:rPr lang="cs-CZ" sz="3200" b="1">
                <a:solidFill>
                  <a:srgbClr val="FF0000"/>
                </a:solidFill>
                <a:latin typeface="Calibri"/>
                <a:ea typeface="Calibri"/>
                <a:cs typeface="Calibri"/>
                <a:sym typeface="Calibri"/>
              </a:rPr>
              <a:t>D= aktivita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0"/>
          <p:cNvSpPr txBox="1"/>
          <p:nvPr/>
        </p:nvSpPr>
        <p:spPr>
          <a:xfrm>
            <a:off x="709126" y="298580"/>
            <a:ext cx="11482873" cy="607050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cs-CZ" sz="3200" b="1">
                <a:solidFill>
                  <a:srgbClr val="FF0000"/>
                </a:solidFill>
                <a:latin typeface="Calibri"/>
                <a:ea typeface="Calibri"/>
                <a:cs typeface="Calibri"/>
                <a:sym typeface="Calibri"/>
              </a:rPr>
              <a:t>Závěr</a:t>
            </a:r>
            <a:endParaRPr/>
          </a:p>
          <a:p>
            <a:pPr marL="0" marR="0" lvl="0" indent="0" algn="l" rtl="0">
              <a:lnSpc>
                <a:spcPct val="107000"/>
              </a:lnSpc>
              <a:spcBef>
                <a:spcPts val="800"/>
              </a:spcBef>
              <a:spcAft>
                <a:spcPts val="0"/>
              </a:spcAft>
              <a:buNone/>
            </a:pPr>
            <a:r>
              <a:rPr lang="cs-CZ" sz="3200">
                <a:solidFill>
                  <a:srgbClr val="212529"/>
                </a:solidFill>
                <a:latin typeface="Calibri"/>
                <a:ea typeface="Calibri"/>
                <a:cs typeface="Calibri"/>
                <a:sym typeface="Calibri"/>
              </a:rPr>
              <a:t>Pokud pohledávku nepřihlásíme a nebyla v souladu s § 170 IZ přezkoumána, pak z toho podle mého názoru plyne závěr, že nepůjde o pohledávku ke které se nepřihlíží (§ 185  IZ). </a:t>
            </a:r>
            <a:r>
              <a:rPr lang="cs-CZ" sz="3200" b="1" u="sng">
                <a:solidFill>
                  <a:srgbClr val="FF0000"/>
                </a:solidFill>
                <a:latin typeface="Calibri"/>
                <a:ea typeface="Calibri"/>
                <a:cs typeface="Calibri"/>
                <a:sym typeface="Calibri"/>
              </a:rPr>
              <a:t>Jestliže tedy jde o pohledávku, kterou věřitel nepřihlásil do insolvenčního řízení a tudíž nebyla ani přezkoumána, a to s odkazem na zákonnou úpravu § 170 písm. d) IZ, pak na ni (a na účastníky – věřitele a dlužníka) nedopadá ani ustanovení § 414 IZ o osvobození dlužníka a můžeme ji vymáhat v plné výši o ukončení oddlužení </a:t>
            </a:r>
            <a:endParaRPr/>
          </a:p>
          <a:p>
            <a:pPr marL="0" marR="0" lvl="0" indent="0" algn="l" rtl="0">
              <a:lnSpc>
                <a:spcPct val="107000"/>
              </a:lnSpc>
              <a:spcBef>
                <a:spcPts val="800"/>
              </a:spcBef>
              <a:spcAft>
                <a:spcPts val="0"/>
              </a:spcAft>
              <a:buNone/>
            </a:pPr>
            <a:r>
              <a:rPr lang="cs-CZ" sz="3200" b="1">
                <a:solidFill>
                  <a:srgbClr val="212529"/>
                </a:solidFill>
                <a:latin typeface="Calibri"/>
                <a:ea typeface="Calibri"/>
                <a:cs typeface="Calibri"/>
                <a:sym typeface="Calibri"/>
              </a:rPr>
              <a:t>(srovnej Usnesení Krajského soudu v Praze č.j. 19 Co 258/2019 ze dne 19.9.2019). </a:t>
            </a:r>
            <a:endParaRPr sz="3200">
              <a:solidFill>
                <a:srgbClr val="FF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p:nvPr/>
        </p:nvSpPr>
        <p:spPr>
          <a:xfrm>
            <a:off x="1" y="0"/>
            <a:ext cx="12192000" cy="64940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3200" b="1">
                <a:solidFill>
                  <a:srgbClr val="FF0000"/>
                </a:solidFill>
                <a:latin typeface="Calibri"/>
                <a:ea typeface="Calibri"/>
                <a:cs typeface="Calibri"/>
                <a:sym typeface="Calibri"/>
              </a:rPr>
              <a:t>Závěr</a:t>
            </a:r>
            <a:endParaRPr sz="3200">
              <a:solidFill>
                <a:srgbClr val="212529"/>
              </a:solidFill>
              <a:latin typeface="Calibri"/>
              <a:ea typeface="Calibri"/>
              <a:cs typeface="Calibri"/>
              <a:sym typeface="Calibri"/>
            </a:endParaRPr>
          </a:p>
          <a:p>
            <a:pPr marL="0" marR="0" lvl="0" indent="0" algn="l" rtl="0">
              <a:spcBef>
                <a:spcPts val="0"/>
              </a:spcBef>
              <a:spcAft>
                <a:spcPts val="0"/>
              </a:spcAft>
              <a:buNone/>
            </a:pPr>
            <a:r>
              <a:rPr lang="cs-CZ" sz="3200" b="1" i="1">
                <a:solidFill>
                  <a:srgbClr val="FF0000"/>
                </a:solidFill>
                <a:latin typeface="Calibri"/>
                <a:ea typeface="Calibri"/>
                <a:cs typeface="Calibri"/>
                <a:sym typeface="Calibri"/>
              </a:rPr>
              <a:t>„Není smyslem ani účelem insolvenčního zákona (práva) promíjet peněžité tresty uložené v přestupkovém nebo v trestním řízení“ </a:t>
            </a:r>
            <a:endParaRPr/>
          </a:p>
          <a:p>
            <a:pPr marL="0" marR="0" lvl="0" indent="0" algn="l" rtl="0">
              <a:spcBef>
                <a:spcPts val="0"/>
              </a:spcBef>
              <a:spcAft>
                <a:spcPts val="0"/>
              </a:spcAft>
              <a:buNone/>
            </a:pPr>
            <a:r>
              <a:rPr lang="cs-CZ" sz="3200">
                <a:solidFill>
                  <a:srgbClr val="212529"/>
                </a:solidFill>
                <a:latin typeface="Calibri"/>
                <a:ea typeface="Calibri"/>
                <a:cs typeface="Calibri"/>
                <a:sym typeface="Calibri"/>
              </a:rPr>
              <a:t>(viz. Usnesení Krajského soudu v Českých Budějovicích č.j. 24 Co 579/2019 ze dne 10.5.2019). </a:t>
            </a:r>
            <a:endParaRPr/>
          </a:p>
          <a:p>
            <a:pPr marL="0" marR="0" lvl="0" indent="0" algn="l" rtl="0">
              <a:spcBef>
                <a:spcPts val="0"/>
              </a:spcBef>
              <a:spcAft>
                <a:spcPts val="0"/>
              </a:spcAft>
              <a:buNone/>
            </a:pPr>
            <a:endParaRPr sz="3200">
              <a:solidFill>
                <a:srgbClr val="212529"/>
              </a:solidFill>
              <a:latin typeface="Calibri"/>
              <a:ea typeface="Calibri"/>
              <a:cs typeface="Calibri"/>
              <a:sym typeface="Calibri"/>
            </a:endParaRPr>
          </a:p>
          <a:p>
            <a:pPr marL="0" marR="0" lvl="0" indent="0" algn="l" rtl="0">
              <a:spcBef>
                <a:spcPts val="0"/>
              </a:spcBef>
              <a:spcAft>
                <a:spcPts val="0"/>
              </a:spcAft>
              <a:buNone/>
            </a:pPr>
            <a:r>
              <a:rPr lang="cs-CZ" sz="3200">
                <a:solidFill>
                  <a:srgbClr val="212529"/>
                </a:solidFill>
                <a:latin typeface="Calibri"/>
                <a:ea typeface="Calibri"/>
                <a:cs typeface="Calibri"/>
                <a:sym typeface="Calibri"/>
              </a:rPr>
              <a:t>Tomu i napovídá konstrukce § 414 odst. 4 věta za středníkem – </a:t>
            </a:r>
            <a:r>
              <a:rPr lang="cs-CZ" sz="3200" i="1">
                <a:solidFill>
                  <a:srgbClr val="212529"/>
                </a:solidFill>
                <a:latin typeface="Calibri"/>
                <a:ea typeface="Calibri"/>
                <a:cs typeface="Calibri"/>
                <a:sym typeface="Calibri"/>
              </a:rPr>
              <a:t>„Při osvobození dlužníka podle odstavce 1 zůstává zajištěnému věřiteli, jestliže nedošlo ke zpeněžení majetku sloužícího k zajištění pohledávky, zachováno právo domáhat se uspokojení pohledávky z výtěžku zpeněžení tohoto majetku; </a:t>
            </a:r>
            <a:r>
              <a:rPr lang="cs-CZ" sz="3200" b="1" i="1">
                <a:solidFill>
                  <a:srgbClr val="FF0000"/>
                </a:solidFill>
                <a:latin typeface="Calibri"/>
                <a:ea typeface="Calibri"/>
                <a:cs typeface="Calibri"/>
                <a:sym typeface="Calibri"/>
              </a:rPr>
              <a:t>pohledávek, které se v insolvenčním řízení neuspokojují (§ 170), se může takto domáhat jen za dobu </a:t>
            </a:r>
            <a:r>
              <a:rPr lang="cs-CZ" sz="3200" b="1" i="1" u="sng">
                <a:solidFill>
                  <a:srgbClr val="FF0000"/>
                </a:solidFill>
                <a:latin typeface="Calibri"/>
                <a:ea typeface="Calibri"/>
                <a:cs typeface="Calibri"/>
                <a:sym typeface="Calibri"/>
              </a:rPr>
              <a:t>od skončení insolvenčního řízení</a:t>
            </a:r>
            <a:r>
              <a:rPr lang="cs-CZ" sz="3200" i="1">
                <a:solidFill>
                  <a:srgbClr val="FF0000"/>
                </a:solidFill>
                <a:latin typeface="Calibri"/>
                <a:ea typeface="Calibri"/>
                <a:cs typeface="Calibri"/>
                <a:sym typeface="Calibri"/>
              </a:rPr>
              <a:t>.“</a:t>
            </a:r>
            <a:endParaRPr sz="3200" i="1">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2"/>
          <p:cNvSpPr txBox="1"/>
          <p:nvPr/>
        </p:nvSpPr>
        <p:spPr>
          <a:xfrm>
            <a:off x="569626" y="284813"/>
            <a:ext cx="11317574" cy="59400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600" b="1">
                <a:solidFill>
                  <a:srgbClr val="FF0000"/>
                </a:solidFill>
                <a:latin typeface="Calibri"/>
                <a:ea typeface="Calibri"/>
                <a:cs typeface="Calibri"/>
                <a:sym typeface="Calibri"/>
              </a:rPr>
              <a:t>Zásadní judikát?!!!</a:t>
            </a:r>
            <a:endParaRPr/>
          </a:p>
          <a:p>
            <a:pPr marL="0" marR="0" lvl="0" indent="0" algn="l" rtl="0">
              <a:spcBef>
                <a:spcPts val="0"/>
              </a:spcBef>
              <a:spcAft>
                <a:spcPts val="0"/>
              </a:spcAft>
              <a:buNone/>
            </a:pPr>
            <a:r>
              <a:rPr lang="cs-CZ" sz="3600" b="1">
                <a:solidFill>
                  <a:srgbClr val="FF0000"/>
                </a:solidFill>
                <a:latin typeface="Calibri"/>
                <a:ea typeface="Calibri"/>
                <a:cs typeface="Calibri"/>
                <a:sym typeface="Calibri"/>
              </a:rPr>
              <a:t>Usnesení NS č.j. 29 Cdo 3782/2020, ze dne 28.04.2022</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i="1">
                <a:solidFill>
                  <a:schemeClr val="dk1"/>
                </a:solidFill>
                <a:latin typeface="Calibri"/>
                <a:ea typeface="Calibri"/>
                <a:cs typeface="Calibri"/>
                <a:sym typeface="Calibri"/>
              </a:rPr>
              <a:t>Budiž dodáno, že podaný přehled (neuspokojené části) pohledávek, jichž se týká přiznané osvobození, se v té které insolvenční věci uplatní (účinky přiznaného osvobození se prosadí) tehdy, nepůjde-li o některou ze zákonem pojmenovaných výjimek (§ 414 odst. 4, § 416 odst. 1 insolvenčního zákona).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b="1" i="1">
                <a:solidFill>
                  <a:srgbClr val="FF0000"/>
                </a:solidFill>
                <a:latin typeface="Calibri"/>
                <a:ea typeface="Calibri"/>
                <a:cs typeface="Calibri"/>
                <a:sym typeface="Calibri"/>
              </a:rPr>
              <a:t>Přitom není vyloučeno ani to, </a:t>
            </a:r>
            <a:r>
              <a:rPr lang="cs-CZ" sz="2800" b="1" i="1" u="sng">
                <a:solidFill>
                  <a:srgbClr val="FF0000"/>
                </a:solidFill>
                <a:latin typeface="Calibri"/>
                <a:ea typeface="Calibri"/>
                <a:cs typeface="Calibri"/>
                <a:sym typeface="Calibri"/>
              </a:rPr>
              <a:t>že výjimka z účinků přiznaného osvobození se prosadí ohledně některé z pohledávek, jež byly předtím apriori vyloučeny z uspokojení v insolvenčním řízení úpravou obsaženou v § 170 insolvenčního zákona (srov. např. § 170 písm. d/ insolvenčního zákona </a:t>
            </a:r>
            <a:r>
              <a:rPr lang="cs-CZ" sz="2800" i="1">
                <a:solidFill>
                  <a:schemeClr val="dk1"/>
                </a:solidFill>
                <a:latin typeface="Calibri"/>
                <a:ea typeface="Calibri"/>
                <a:cs typeface="Calibri"/>
                <a:sym typeface="Calibri"/>
              </a:rPr>
              <a:t>a výklad podaný v R 81/2019).</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3"/>
          <p:cNvSpPr txBox="1"/>
          <p:nvPr/>
        </p:nvSpPr>
        <p:spPr>
          <a:xfrm>
            <a:off x="876300" y="653725"/>
            <a:ext cx="10805076" cy="58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700"/>
              <a:buFont typeface="Arial"/>
              <a:buNone/>
            </a:pPr>
            <a:r>
              <a:rPr lang="cs-CZ" sz="2800" b="1" i="0" u="none" strike="noStrike" cap="none">
                <a:solidFill>
                  <a:srgbClr val="FF0000"/>
                </a:solidFill>
                <a:latin typeface="Arial"/>
                <a:ea typeface="Arial"/>
                <a:cs typeface="Arial"/>
                <a:sym typeface="Arial"/>
              </a:rPr>
              <a:t>§ 170 Insolvenčního zákona</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1" i="0" u="sng" strike="noStrike" cap="none">
                <a:solidFill>
                  <a:schemeClr val="dk1"/>
                </a:solidFill>
                <a:latin typeface="Arial"/>
                <a:ea typeface="Arial"/>
                <a:cs typeface="Arial"/>
                <a:sym typeface="Arial"/>
              </a:rPr>
              <a:t>V insolvenčním řízení se </a:t>
            </a:r>
            <a:r>
              <a:rPr lang="cs-CZ" sz="2800" b="1" i="0" u="sng" strike="noStrike" cap="none">
                <a:solidFill>
                  <a:srgbClr val="FF0000"/>
                </a:solidFill>
                <a:latin typeface="Arial"/>
                <a:ea typeface="Arial"/>
                <a:cs typeface="Arial"/>
                <a:sym typeface="Arial"/>
              </a:rPr>
              <a:t>neuspokojují </a:t>
            </a:r>
            <a:r>
              <a:rPr lang="cs-CZ" sz="2800" b="0" i="0" u="none" strike="noStrike" cap="none">
                <a:solidFill>
                  <a:schemeClr val="dk1"/>
                </a:solidFill>
                <a:latin typeface="Arial"/>
                <a:ea typeface="Arial"/>
                <a:cs typeface="Arial"/>
                <a:sym typeface="Arial"/>
              </a:rPr>
              <a:t>žádným ze způsobů řešení úpadku, není-li dále stanoveno jinak,</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00"/>
              <a:buFont typeface="Arial"/>
              <a:buNone/>
            </a:pP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Arial"/>
              <a:buNone/>
            </a:pPr>
            <a:r>
              <a:rPr lang="cs-CZ" sz="2800" b="0" i="0" u="none" strike="noStrike" cap="none">
                <a:solidFill>
                  <a:schemeClr val="dk1"/>
                </a:solidFill>
                <a:latin typeface="Arial"/>
                <a:ea typeface="Arial"/>
                <a:cs typeface="Arial"/>
                <a:sym typeface="Arial"/>
              </a:rPr>
              <a:t>d) </a:t>
            </a:r>
            <a:r>
              <a:rPr lang="cs-CZ" sz="2800" b="1" i="0" u="sng" strike="noStrike" cap="none">
                <a:solidFill>
                  <a:schemeClr val="dk1"/>
                </a:solidFill>
                <a:latin typeface="Arial"/>
                <a:ea typeface="Arial"/>
                <a:cs typeface="Arial"/>
                <a:sym typeface="Arial"/>
              </a:rPr>
              <a:t>Mimosmluvní sankce postihující majetek dlužníka</a:t>
            </a:r>
            <a:r>
              <a:rPr lang="cs-CZ" sz="2800" b="0" i="0" u="none" strike="noStrike" cap="none">
                <a:solidFill>
                  <a:schemeClr val="dk1"/>
                </a:solidFill>
                <a:latin typeface="Arial"/>
                <a:ea typeface="Arial"/>
                <a:cs typeface="Arial"/>
                <a:sym typeface="Arial"/>
              </a:rPr>
              <a:t>, s výjimkou penále za nezaplacení daní, poplatků a jiných obdobných peněžitých plnění, pojistného na sociální zabezpečení, příspěvku na státní politiku zaměstnanosti a pojistného za veřejné zdravotní pojištění, pokud povinnost zaplatit toto penále vznikla před rozhodnutím o úpadku.</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4"/>
          <p:cNvSpPr txBox="1"/>
          <p:nvPr/>
        </p:nvSpPr>
        <p:spPr>
          <a:xfrm>
            <a:off x="0" y="-33487"/>
            <a:ext cx="12192000" cy="68634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3200" b="1">
                <a:solidFill>
                  <a:srgbClr val="FF0000"/>
                </a:solidFill>
                <a:latin typeface="Calibri"/>
                <a:ea typeface="Calibri"/>
                <a:cs typeface="Calibri"/>
                <a:sym typeface="Calibri"/>
              </a:rPr>
              <a:t>Závěr</a:t>
            </a:r>
            <a:endParaRPr sz="3200" b="1">
              <a:solidFill>
                <a:srgbClr val="FF0000"/>
              </a:solidFill>
              <a:latin typeface="Calibri"/>
              <a:ea typeface="Calibri"/>
              <a:cs typeface="Calibri"/>
              <a:sym typeface="Calibri"/>
            </a:endParaRPr>
          </a:p>
          <a:p>
            <a:pPr marL="0" marR="0" lvl="0" indent="0" algn="l" rtl="0">
              <a:spcBef>
                <a:spcPts val="0"/>
              </a:spcBef>
              <a:spcAft>
                <a:spcPts val="0"/>
              </a:spcAft>
              <a:buNone/>
            </a:pPr>
            <a:r>
              <a:rPr lang="cs-CZ" sz="3200" b="1">
                <a:solidFill>
                  <a:srgbClr val="FF0000"/>
                </a:solidFill>
                <a:latin typeface="Calibri"/>
                <a:ea typeface="Calibri"/>
                <a:cs typeface="Calibri"/>
                <a:sym typeface="Calibri"/>
              </a:rPr>
              <a:t>Je tedy vhodnější nepřihlásit pohledávku z pokut (obecně) do insolvence a následně ji po ukončení insolvence dále exekučně vymáhat.</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cs-CZ" sz="2400" b="1">
                <a:solidFill>
                  <a:srgbClr val="FF0000"/>
                </a:solidFill>
                <a:latin typeface="Calibri"/>
                <a:ea typeface="Calibri"/>
                <a:cs typeface="Calibri"/>
                <a:sym typeface="Calibri"/>
              </a:rPr>
              <a:t>Přesný postup probíráme na odborných akreditovaných kurzech – </a:t>
            </a:r>
            <a:r>
              <a:rPr lang="cs-CZ" sz="2400" b="1" u="sng">
                <a:solidFill>
                  <a:srgbClr val="FF0000"/>
                </a:solidFill>
                <a:latin typeface="Calibri"/>
                <a:ea typeface="Calibri"/>
                <a:cs typeface="Calibri"/>
                <a:sym typeface="Calibri"/>
              </a:rPr>
              <a:t>nejbližší 4.4.2023.</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cs-CZ" sz="2400" b="1" i="1">
                <a:solidFill>
                  <a:schemeClr val="dk1"/>
                </a:solidFill>
                <a:latin typeface="Calibri"/>
                <a:ea typeface="Calibri"/>
                <a:cs typeface="Calibri"/>
                <a:sym typeface="Calibri"/>
              </a:rPr>
              <a:t>Právní rámec:</a:t>
            </a:r>
            <a:br>
              <a:rPr lang="cs-CZ" sz="2400" i="1">
                <a:solidFill>
                  <a:schemeClr val="dk1"/>
                </a:solidFill>
                <a:latin typeface="Calibri"/>
                <a:ea typeface="Calibri"/>
                <a:cs typeface="Calibri"/>
                <a:sym typeface="Calibri"/>
              </a:rPr>
            </a:br>
            <a:r>
              <a:rPr lang="cs-CZ" sz="2400" i="1">
                <a:solidFill>
                  <a:schemeClr val="dk1"/>
                </a:solidFill>
                <a:latin typeface="Calibri"/>
                <a:ea typeface="Calibri"/>
                <a:cs typeface="Calibri"/>
                <a:sym typeface="Calibri"/>
              </a:rPr>
              <a:t>- Zákon č. 182/2006 Sb., Zákon o úpadku a způsobech jeho řešení (insolvenční zákon) v platném znění - § 170 písm. d); § 198 odst. 1; § 185; § 2 písm. b); § 7a, písm. a; § 7b odst. 4; § 159 odst. 1, písm. b); § 159 odst. 1, písm. a); § 203a; § 414; </a:t>
            </a:r>
            <a:br>
              <a:rPr lang="cs-CZ" sz="2400" i="1">
                <a:solidFill>
                  <a:schemeClr val="dk1"/>
                </a:solidFill>
                <a:latin typeface="Calibri"/>
                <a:ea typeface="Calibri"/>
                <a:cs typeface="Calibri"/>
                <a:sym typeface="Calibri"/>
              </a:rPr>
            </a:br>
            <a:r>
              <a:rPr lang="cs-CZ" sz="2400" i="1">
                <a:solidFill>
                  <a:schemeClr val="dk1"/>
                </a:solidFill>
                <a:latin typeface="Calibri"/>
                <a:ea typeface="Calibri"/>
                <a:cs typeface="Calibri"/>
                <a:sym typeface="Calibri"/>
              </a:rPr>
              <a:t>- usnesení VSP ze dne 7.9.2012, sp. zn. 1 VSPH 1159/2012, - R 44/2013</a:t>
            </a:r>
            <a:br>
              <a:rPr lang="cs-CZ" sz="2400" i="1">
                <a:solidFill>
                  <a:schemeClr val="dk1"/>
                </a:solidFill>
                <a:latin typeface="Calibri"/>
                <a:ea typeface="Calibri"/>
                <a:cs typeface="Calibri"/>
                <a:sym typeface="Calibri"/>
              </a:rPr>
            </a:br>
            <a:r>
              <a:rPr lang="cs-CZ" sz="2400" i="1">
                <a:solidFill>
                  <a:schemeClr val="dk1"/>
                </a:solidFill>
                <a:latin typeface="Calibri"/>
                <a:ea typeface="Calibri"/>
                <a:cs typeface="Calibri"/>
                <a:sym typeface="Calibri"/>
              </a:rPr>
              <a:t>- usnesení Nejvyššího soudu sp. zn. 29 ICdo 11/2012 [KSPH 41 INS 10743/2010, 41 ICm 1122/2011] ze dne 28. 2. 2013, uveřejněného pod č. 66/2013 Sbírky soudních rozhodnutí a stanovisek -R 66/2013</a:t>
            </a:r>
            <a:br>
              <a:rPr lang="cs-CZ" sz="2400" i="1">
                <a:solidFill>
                  <a:schemeClr val="dk1"/>
                </a:solidFill>
                <a:latin typeface="Calibri"/>
                <a:ea typeface="Calibri"/>
                <a:cs typeface="Calibri"/>
                <a:sym typeface="Calibri"/>
              </a:rPr>
            </a:br>
            <a:r>
              <a:rPr lang="cs-CZ" sz="2400" i="1">
                <a:solidFill>
                  <a:schemeClr val="dk1"/>
                </a:solidFill>
                <a:latin typeface="Calibri"/>
                <a:ea typeface="Calibri"/>
                <a:cs typeface="Calibri"/>
                <a:sym typeface="Calibri"/>
              </a:rPr>
              <a:t>- usnesení Krajského soudu v Praze č.j. 19 Co 258/2019 ze dne 19.9.2019</a:t>
            </a:r>
            <a:br>
              <a:rPr lang="cs-CZ" sz="2400" i="1">
                <a:solidFill>
                  <a:schemeClr val="dk1"/>
                </a:solidFill>
                <a:latin typeface="Calibri"/>
                <a:ea typeface="Calibri"/>
                <a:cs typeface="Calibri"/>
                <a:sym typeface="Calibri"/>
              </a:rPr>
            </a:br>
            <a:r>
              <a:rPr lang="cs-CZ" sz="2400" i="1">
                <a:solidFill>
                  <a:schemeClr val="dk1"/>
                </a:solidFill>
                <a:latin typeface="Calibri"/>
                <a:ea typeface="Calibri"/>
                <a:cs typeface="Calibri"/>
                <a:sym typeface="Calibri"/>
              </a:rPr>
              <a:t>- </a:t>
            </a:r>
            <a:r>
              <a:rPr lang="cs-CZ" sz="2400" i="1">
                <a:solidFill>
                  <a:srgbClr val="212529"/>
                </a:solidFill>
                <a:latin typeface="Calibri"/>
                <a:ea typeface="Calibri"/>
                <a:cs typeface="Calibri"/>
                <a:sym typeface="Calibri"/>
              </a:rPr>
              <a:t>usnesení Krajského soudu v Českých Budějovicích č.j. 24 Co 579/2019 ze dne 10.5.2019</a:t>
            </a:r>
            <a:endParaRPr sz="2400" i="1">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5"/>
          <p:cNvSpPr txBox="1"/>
          <p:nvPr/>
        </p:nvSpPr>
        <p:spPr>
          <a:xfrm>
            <a:off x="0" y="323850"/>
            <a:ext cx="12192000" cy="64940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200" b="1" i="0">
                <a:solidFill>
                  <a:srgbClr val="FF0000"/>
                </a:solidFill>
                <a:latin typeface="Helvetica Neue"/>
                <a:ea typeface="Helvetica Neue"/>
                <a:cs typeface="Helvetica Neue"/>
                <a:sym typeface="Helvetica Neue"/>
              </a:rPr>
              <a:t>Osvobození </a:t>
            </a:r>
            <a:r>
              <a:rPr lang="cs-CZ" sz="3200" b="1" i="0" u="sng">
                <a:solidFill>
                  <a:srgbClr val="FF0000"/>
                </a:solidFill>
                <a:latin typeface="Helvetica Neue"/>
                <a:ea typeface="Helvetica Neue"/>
                <a:cs typeface="Helvetica Neue"/>
                <a:sym typeface="Helvetica Neue"/>
              </a:rPr>
              <a:t>od placení </a:t>
            </a:r>
            <a:r>
              <a:rPr lang="cs-CZ" sz="3200" b="1" i="0">
                <a:solidFill>
                  <a:srgbClr val="FF0000"/>
                </a:solidFill>
                <a:latin typeface="Helvetica Neue"/>
                <a:ea typeface="Helvetica Neue"/>
                <a:cs typeface="Helvetica Neue"/>
                <a:sym typeface="Helvetica Neue"/>
              </a:rPr>
              <a:t>pohledávek</a:t>
            </a:r>
            <a:endParaRPr/>
          </a:p>
          <a:p>
            <a:pPr marL="0" marR="0" lvl="0" indent="0" algn="l" rtl="0">
              <a:spcBef>
                <a:spcPts val="0"/>
              </a:spcBef>
              <a:spcAft>
                <a:spcPts val="0"/>
              </a:spcAft>
              <a:buNone/>
            </a:pPr>
            <a:endParaRPr sz="3200" b="0" i="0">
              <a:solidFill>
                <a:srgbClr val="3C3C3D"/>
              </a:solidFill>
              <a:latin typeface="Helvetica Neue"/>
              <a:ea typeface="Helvetica Neue"/>
              <a:cs typeface="Helvetica Neue"/>
              <a:sym typeface="Helvetica Neue"/>
            </a:endParaRPr>
          </a:p>
          <a:p>
            <a:pPr marL="0" marR="0" lvl="0" indent="0" algn="l" rtl="0">
              <a:spcBef>
                <a:spcPts val="0"/>
              </a:spcBef>
              <a:spcAft>
                <a:spcPts val="0"/>
              </a:spcAft>
              <a:buNone/>
            </a:pPr>
            <a:r>
              <a:rPr lang="cs-CZ" sz="3200" b="0" i="0">
                <a:solidFill>
                  <a:srgbClr val="3C3C3D"/>
                </a:solidFill>
                <a:latin typeface="Helvetica Neue"/>
                <a:ea typeface="Helvetica Neue"/>
                <a:cs typeface="Helvetica Neue"/>
                <a:sym typeface="Helvetica Neue"/>
              </a:rPr>
              <a:t>Rozhodnutí vydané podle § 414 odst. 1 insolvenčního zákona </a:t>
            </a:r>
            <a:r>
              <a:rPr lang="cs-CZ" sz="3200" b="1" i="0">
                <a:solidFill>
                  <a:srgbClr val="3C3C3D"/>
                </a:solidFill>
                <a:latin typeface="Helvetica Neue"/>
                <a:ea typeface="Helvetica Neue"/>
                <a:cs typeface="Helvetica Neue"/>
                <a:sym typeface="Helvetica Neue"/>
              </a:rPr>
              <a:t>nezpůsobuje zánik neuspokojených pohledávek</a:t>
            </a:r>
            <a:r>
              <a:rPr lang="cs-CZ" sz="3200" b="0" i="0">
                <a:solidFill>
                  <a:srgbClr val="3C3C3D"/>
                </a:solidFill>
                <a:latin typeface="Helvetica Neue"/>
                <a:ea typeface="Helvetica Neue"/>
                <a:cs typeface="Helvetica Neue"/>
                <a:sym typeface="Helvetica Neue"/>
              </a:rPr>
              <a:t>. </a:t>
            </a:r>
            <a:r>
              <a:rPr lang="cs-CZ" sz="3200" b="1" i="0">
                <a:solidFill>
                  <a:srgbClr val="3C3C3D"/>
                </a:solidFill>
                <a:latin typeface="Helvetica Neue"/>
                <a:ea typeface="Helvetica Neue"/>
                <a:cs typeface="Helvetica Neue"/>
                <a:sym typeface="Helvetica Neue"/>
              </a:rPr>
              <a:t>Taková pohledávka v neuhrazeném rozsahu nadále existuje, dlužník však je rozhodnutím insolvenčního soudu zbaven povinnosti ji věřiteli zaplatit. </a:t>
            </a:r>
            <a:r>
              <a:rPr lang="cs-CZ" sz="3200" b="0" i="0">
                <a:solidFill>
                  <a:srgbClr val="3C3C3D"/>
                </a:solidFill>
                <a:latin typeface="Helvetica Neue"/>
                <a:ea typeface="Helvetica Neue"/>
                <a:cs typeface="Helvetica Neue"/>
                <a:sym typeface="Helvetica Neue"/>
              </a:rPr>
              <a:t>Takovou pohledávku věřitel nemůže úspěšně vymáhat a v soudním či jiném řízení mu ji nelze přiznat (má povahu naturální obligace). Ve vykonávacím řízení má taková pohledávka stejný režim jako promlčená pohledávka.</a:t>
            </a:r>
            <a:endParaRPr/>
          </a:p>
          <a:p>
            <a:pPr marL="0" marR="0" lvl="0" indent="0" algn="l" rtl="0">
              <a:spcBef>
                <a:spcPts val="0"/>
              </a:spcBef>
              <a:spcAft>
                <a:spcPts val="0"/>
              </a:spcAft>
              <a:buNone/>
            </a:pPr>
            <a:endParaRPr sz="3200">
              <a:solidFill>
                <a:srgbClr val="3C3C3D"/>
              </a:solidFill>
              <a:latin typeface="Helvetica Neue"/>
              <a:ea typeface="Helvetica Neue"/>
              <a:cs typeface="Helvetica Neue"/>
              <a:sym typeface="Helvetica Neue"/>
            </a:endParaRPr>
          </a:p>
          <a:p>
            <a:pPr marL="0" marR="0" lvl="0" indent="0" algn="l" rtl="0">
              <a:spcBef>
                <a:spcPts val="0"/>
              </a:spcBef>
              <a:spcAft>
                <a:spcPts val="0"/>
              </a:spcAft>
              <a:buNone/>
            </a:pPr>
            <a:r>
              <a:rPr lang="cs-CZ" sz="3200" b="1" i="0">
                <a:solidFill>
                  <a:schemeClr val="dk1"/>
                </a:solidFill>
                <a:latin typeface="Helvetica Neue"/>
                <a:ea typeface="Helvetica Neue"/>
                <a:cs typeface="Helvetica Neue"/>
                <a:sym typeface="Helvetica Neue"/>
              </a:rPr>
              <a:t>Usnesení Nejvyššího soudu ze dne 31. 8. 2022, sp. zn. 29 Cdo 1252/2021</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p:nvPr/>
        </p:nvSpPr>
        <p:spPr>
          <a:xfrm>
            <a:off x="2531268" y="3254961"/>
            <a:ext cx="7129463"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200"/>
              <a:buFont typeface="Arial"/>
              <a:buNone/>
            </a:pPr>
            <a:endParaRPr sz="3200" b="1">
              <a:solidFill>
                <a:srgbClr val="FF0000"/>
              </a:solidFill>
              <a:latin typeface="Arial"/>
              <a:ea typeface="Arial"/>
              <a:cs typeface="Arial"/>
              <a:sym typeface="Arial"/>
            </a:endParaRPr>
          </a:p>
          <a:p>
            <a:pPr marL="0" marR="0" lvl="0" indent="0" algn="ctr" rtl="0">
              <a:spcBef>
                <a:spcPts val="0"/>
              </a:spcBef>
              <a:spcAft>
                <a:spcPts val="0"/>
              </a:spcAft>
              <a:buClr>
                <a:srgbClr val="FF0000"/>
              </a:buClr>
              <a:buSzPts val="3200"/>
              <a:buFont typeface="Arial"/>
              <a:buNone/>
            </a:pPr>
            <a:r>
              <a:rPr lang="cs-CZ" sz="3200" b="1">
                <a:solidFill>
                  <a:srgbClr val="FF0000"/>
                </a:solidFill>
                <a:latin typeface="Arial"/>
                <a:ea typeface="Arial"/>
                <a:cs typeface="Arial"/>
                <a:sym typeface="Arial"/>
              </a:rPr>
              <a:t>Děkuji za pozornost</a:t>
            </a:r>
            <a:endParaRPr sz="320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3200"/>
              <a:buFont typeface="Arial"/>
              <a:buNone/>
            </a:pPr>
            <a:r>
              <a:rPr lang="cs-CZ" sz="3200">
                <a:solidFill>
                  <a:schemeClr val="dk1"/>
                </a:solidFill>
                <a:latin typeface="Arial"/>
                <a:ea typeface="Arial"/>
                <a:cs typeface="Arial"/>
                <a:sym typeface="Arial"/>
              </a:rPr>
              <a:t>Mgr. Vlastimil Veselý, MBA, LL.M.</a:t>
            </a:r>
            <a:endParaRPr sz="18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3200"/>
              <a:buFont typeface="Arial"/>
              <a:buNone/>
            </a:pPr>
            <a:r>
              <a:rPr lang="cs-CZ" sz="3200">
                <a:solidFill>
                  <a:schemeClr val="dk1"/>
                </a:solidFill>
                <a:latin typeface="Arial"/>
                <a:ea typeface="Arial"/>
                <a:cs typeface="Arial"/>
                <a:sym typeface="Arial"/>
              </a:rPr>
              <a:t>vesely@catania.cz</a:t>
            </a:r>
            <a:endParaRPr sz="1800">
              <a:solidFill>
                <a:schemeClr val="dk1"/>
              </a:solidFill>
              <a:latin typeface="Calibri"/>
              <a:ea typeface="Calibri"/>
              <a:cs typeface="Calibri"/>
              <a:sym typeface="Calibri"/>
            </a:endParaRPr>
          </a:p>
        </p:txBody>
      </p:sp>
      <p:pic>
        <p:nvPicPr>
          <p:cNvPr id="323" name="Google Shape;323;p46"/>
          <p:cNvPicPr preferRelativeResize="0"/>
          <p:nvPr/>
        </p:nvPicPr>
        <p:blipFill rotWithShape="1">
          <a:blip r:embed="rId3">
            <a:alphaModFix/>
          </a:blip>
          <a:srcRect/>
          <a:stretch/>
        </p:blipFill>
        <p:spPr>
          <a:xfrm>
            <a:off x="3383213" y="473661"/>
            <a:ext cx="5353050" cy="27813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p:nvPr/>
        </p:nvSpPr>
        <p:spPr>
          <a:xfrm>
            <a:off x="0" y="0"/>
            <a:ext cx="12192000" cy="68326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600" b="1">
                <a:solidFill>
                  <a:schemeClr val="dk1"/>
                </a:solidFill>
                <a:latin typeface="Calibri"/>
                <a:ea typeface="Calibri"/>
                <a:cs typeface="Calibri"/>
                <a:sym typeface="Calibri"/>
              </a:rPr>
              <a:t>Dělená správa</a:t>
            </a:r>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 161 DŘ</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(1) </a:t>
            </a:r>
            <a:r>
              <a:rPr lang="cs-CZ" sz="3600" b="1">
                <a:solidFill>
                  <a:schemeClr val="dk1"/>
                </a:solidFill>
                <a:latin typeface="Calibri"/>
                <a:ea typeface="Calibri"/>
                <a:cs typeface="Calibri"/>
                <a:sym typeface="Calibri"/>
              </a:rPr>
              <a:t>K dělené správě dochází, je-li rozhodnutím orgánu veřejné moci, který není správcem daně, vydaným při výkonu veřejné moci uložena platební povinnost k peněžitému plnění určenému do veřejného rozpočtu a postupuje-li se při jeho placení podle tohoto zákona nebo podle jeho jednotlivých ustanovení.</a:t>
            </a:r>
            <a:r>
              <a:rPr lang="cs-CZ" sz="3600">
                <a:solidFill>
                  <a:schemeClr val="dk1"/>
                </a:solidFill>
                <a:latin typeface="Calibri"/>
                <a:ea typeface="Calibri"/>
                <a:cs typeface="Calibri"/>
                <a:sym typeface="Calibri"/>
              </a:rPr>
              <a:t> To platí i tehdy, pokud vznikla platební povinnost k peněžitému plnění určenému do veřejného rozpočtu přímo ze zákona bez vydání rozhodnutí.</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p:nvPr/>
        </p:nvSpPr>
        <p:spPr>
          <a:xfrm>
            <a:off x="0" y="0"/>
            <a:ext cx="12192000" cy="6124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2800" dirty="0">
                <a:solidFill>
                  <a:schemeClr val="dk1"/>
                </a:solidFill>
                <a:latin typeface="Calibri"/>
                <a:ea typeface="Calibri"/>
                <a:cs typeface="Calibri"/>
                <a:sym typeface="Calibri"/>
              </a:rPr>
              <a:t>§ 162 DŘ</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dirty="0">
                <a:solidFill>
                  <a:schemeClr val="dk1"/>
                </a:solidFill>
                <a:latin typeface="Calibri"/>
                <a:ea typeface="Calibri"/>
                <a:cs typeface="Calibri"/>
                <a:sym typeface="Calibri"/>
              </a:rPr>
              <a:t>(2) </a:t>
            </a:r>
            <a:r>
              <a:rPr lang="cs-CZ" sz="2800" b="1" dirty="0">
                <a:solidFill>
                  <a:schemeClr val="dk1"/>
                </a:solidFill>
                <a:latin typeface="Calibri"/>
                <a:ea typeface="Calibri"/>
                <a:cs typeface="Calibri"/>
                <a:sym typeface="Calibri"/>
              </a:rPr>
              <a:t>Pokud orgán veřejné moci, který uložil platební povinnost k peněžitému plnění v rámci dělené správy, není současně příslušný k vymáhání tohoto peněžitého plnění, </a:t>
            </a:r>
            <a:r>
              <a:rPr lang="cs-CZ" sz="2800" b="1" dirty="0">
                <a:solidFill>
                  <a:srgbClr val="FF0000"/>
                </a:solidFill>
                <a:latin typeface="Calibri"/>
                <a:ea typeface="Calibri"/>
                <a:cs typeface="Calibri"/>
                <a:sym typeface="Calibri"/>
              </a:rPr>
              <a:t>předá příslušnému </a:t>
            </a:r>
            <a:r>
              <a:rPr lang="cs-CZ" sz="2800" b="1" u="sng" dirty="0">
                <a:solidFill>
                  <a:srgbClr val="FF0000"/>
                </a:solidFill>
                <a:latin typeface="Calibri"/>
                <a:ea typeface="Calibri"/>
                <a:cs typeface="Calibri"/>
                <a:sym typeface="Calibri"/>
              </a:rPr>
              <a:t>správci daně </a:t>
            </a:r>
            <a:r>
              <a:rPr lang="cs-CZ" sz="2800" b="1" dirty="0">
                <a:solidFill>
                  <a:schemeClr val="dk1"/>
                </a:solidFill>
                <a:latin typeface="Calibri"/>
                <a:ea typeface="Calibri"/>
                <a:cs typeface="Calibri"/>
                <a:sym typeface="Calibri"/>
              </a:rPr>
              <a:t>nezbytné údaje o uložení nebo vzniku této platební povinnosti, včetně stejnopisu rozhodnutí s vyznačením právní moci a přehledu předávaných rozhodnutí. Tyto údaje jsou předávány o peněžitém plnění, které nebylo dobrovolně uhrazeno </a:t>
            </a:r>
            <a:r>
              <a:rPr lang="cs-CZ" sz="2800" b="1" dirty="0">
                <a:solidFill>
                  <a:srgbClr val="FF0000"/>
                </a:solidFill>
                <a:latin typeface="Calibri"/>
                <a:ea typeface="Calibri"/>
                <a:cs typeface="Calibri"/>
                <a:sym typeface="Calibri"/>
              </a:rPr>
              <a:t>do 30 dnů po marném uplynutí lhůty jeho splatnosti</a:t>
            </a:r>
            <a:r>
              <a:rPr lang="cs-CZ" sz="2800" b="1"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2800" b="1" dirty="0">
                <a:solidFill>
                  <a:schemeClr val="dk1"/>
                </a:solidFill>
                <a:latin typeface="Calibri"/>
                <a:ea typeface="Calibri"/>
                <a:cs typeface="Calibri"/>
                <a:sym typeface="Calibri"/>
              </a:rPr>
              <a:t>(6) Údaje podle odstavců 2 až 4 lze poskytovat také v rozsahu a způsobem dohodnutým mezi příslušným orgánem veřejné moci a správcem daně.</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p:nvPr/>
        </p:nvSpPr>
        <p:spPr>
          <a:xfrm>
            <a:off x="195309" y="133165"/>
            <a:ext cx="11913833" cy="55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200" b="1" dirty="0">
                <a:solidFill>
                  <a:schemeClr val="dk1"/>
                </a:solidFill>
                <a:latin typeface="Calibri"/>
                <a:ea typeface="Calibri"/>
                <a:cs typeface="Calibri"/>
                <a:sym typeface="Calibri"/>
              </a:rPr>
              <a:t>Kdo je správcem daně?</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3200" b="1" dirty="0">
                <a:solidFill>
                  <a:schemeClr val="dk1"/>
                </a:solidFill>
                <a:latin typeface="Calibri"/>
                <a:ea typeface="Calibri"/>
                <a:cs typeface="Calibri"/>
                <a:sym typeface="Calibri"/>
              </a:rPr>
              <a:t>§ 10 DŘ </a:t>
            </a:r>
            <a:r>
              <a:rPr lang="cs-CZ" sz="3200" b="1" u="sng" dirty="0">
                <a:solidFill>
                  <a:schemeClr val="dk1"/>
                </a:solidFill>
                <a:latin typeface="Calibri"/>
                <a:ea typeface="Calibri"/>
                <a:cs typeface="Calibri"/>
                <a:sym typeface="Calibri"/>
              </a:rPr>
              <a:t>Správce daně</a:t>
            </a:r>
            <a:endParaRPr u="sng" dirty="0"/>
          </a:p>
          <a:p>
            <a:pPr marL="0" marR="0" lvl="0" indent="0" algn="l" rtl="0">
              <a:spcBef>
                <a:spcPts val="0"/>
              </a:spcBef>
              <a:spcAft>
                <a:spcPts val="0"/>
              </a:spcAft>
              <a:buNone/>
            </a:pPr>
            <a:r>
              <a:rPr lang="cs-CZ" sz="3200" dirty="0">
                <a:solidFill>
                  <a:schemeClr val="dk1"/>
                </a:solidFill>
                <a:latin typeface="Calibri"/>
                <a:ea typeface="Calibri"/>
                <a:cs typeface="Calibri"/>
                <a:sym typeface="Calibri"/>
              </a:rPr>
              <a:t>(1) </a:t>
            </a:r>
            <a:r>
              <a:rPr lang="cs-CZ" sz="3200" b="1" dirty="0">
                <a:solidFill>
                  <a:schemeClr val="dk1"/>
                </a:solidFill>
                <a:latin typeface="Calibri"/>
                <a:ea typeface="Calibri"/>
                <a:cs typeface="Calibri"/>
                <a:sym typeface="Calibri"/>
              </a:rPr>
              <a:t>Správcem daně je </a:t>
            </a:r>
            <a:r>
              <a:rPr lang="cs-CZ" sz="3200" b="1" u="sng" dirty="0">
                <a:solidFill>
                  <a:schemeClr val="dk1"/>
                </a:solidFill>
                <a:latin typeface="Calibri"/>
                <a:ea typeface="Calibri"/>
                <a:cs typeface="Calibri"/>
                <a:sym typeface="Calibri"/>
              </a:rPr>
              <a:t>správní orgán </a:t>
            </a:r>
            <a:r>
              <a:rPr lang="cs-CZ" sz="3200" b="1" dirty="0">
                <a:solidFill>
                  <a:schemeClr val="dk1"/>
                </a:solidFill>
                <a:latin typeface="Calibri"/>
                <a:ea typeface="Calibri"/>
                <a:cs typeface="Calibri"/>
                <a:sym typeface="Calibri"/>
              </a:rPr>
              <a:t>nebo jiný státní orgán (dále jen „orgán veřejné moci“) v rozsahu, v jakém mu je </a:t>
            </a:r>
            <a:r>
              <a:rPr lang="cs-CZ" sz="3200" b="1" u="sng" dirty="0">
                <a:solidFill>
                  <a:schemeClr val="dk1"/>
                </a:solidFill>
                <a:latin typeface="Calibri"/>
                <a:ea typeface="Calibri"/>
                <a:cs typeface="Calibri"/>
                <a:sym typeface="Calibri"/>
              </a:rPr>
              <a:t>zákonem nebo na základě zákona </a:t>
            </a:r>
            <a:r>
              <a:rPr lang="cs-CZ" sz="3200" b="1" u="sng" dirty="0">
                <a:solidFill>
                  <a:srgbClr val="FF0000"/>
                </a:solidFill>
                <a:latin typeface="Calibri"/>
                <a:ea typeface="Calibri"/>
                <a:cs typeface="Calibri"/>
                <a:sym typeface="Calibri"/>
              </a:rPr>
              <a:t>svěřena působnost v oblasti správy daní</a:t>
            </a:r>
            <a:r>
              <a:rPr lang="cs-CZ" sz="3200" b="1"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3200" dirty="0">
                <a:solidFill>
                  <a:schemeClr val="dk1"/>
                </a:solidFill>
                <a:latin typeface="Calibri"/>
                <a:ea typeface="Calibri"/>
                <a:cs typeface="Calibri"/>
                <a:sym typeface="Calibri"/>
              </a:rPr>
              <a:t>(2) </a:t>
            </a:r>
            <a:r>
              <a:rPr lang="cs-CZ" sz="3200" b="1" u="sng" dirty="0">
                <a:solidFill>
                  <a:schemeClr val="dk1"/>
                </a:solidFill>
                <a:latin typeface="Calibri"/>
                <a:ea typeface="Calibri"/>
                <a:cs typeface="Calibri"/>
                <a:sym typeface="Calibri"/>
              </a:rPr>
              <a:t>Správním orgánem </a:t>
            </a:r>
            <a:r>
              <a:rPr lang="cs-CZ" sz="3200" dirty="0">
                <a:solidFill>
                  <a:schemeClr val="dk1"/>
                </a:solidFill>
                <a:latin typeface="Calibri"/>
                <a:ea typeface="Calibri"/>
                <a:cs typeface="Calibri"/>
                <a:sym typeface="Calibri"/>
              </a:rPr>
              <a:t>se pro účely tohoto zákona rozumí </a:t>
            </a:r>
            <a:r>
              <a:rPr lang="cs-CZ" sz="3200" b="1" dirty="0">
                <a:solidFill>
                  <a:schemeClr val="dk1"/>
                </a:solidFill>
                <a:latin typeface="Calibri"/>
                <a:ea typeface="Calibri"/>
                <a:cs typeface="Calibri"/>
                <a:sym typeface="Calibri"/>
              </a:rPr>
              <a:t>orgán moci výkonné</a:t>
            </a:r>
            <a:r>
              <a:rPr lang="cs-CZ" sz="3200" dirty="0">
                <a:solidFill>
                  <a:schemeClr val="dk1"/>
                </a:solidFill>
                <a:latin typeface="Calibri"/>
                <a:ea typeface="Calibri"/>
                <a:cs typeface="Calibri"/>
                <a:sym typeface="Calibri"/>
              </a:rPr>
              <a:t>, </a:t>
            </a:r>
            <a:r>
              <a:rPr lang="cs-CZ" sz="3200" b="1" u="sng" dirty="0">
                <a:solidFill>
                  <a:schemeClr val="dk1"/>
                </a:solidFill>
                <a:latin typeface="Calibri"/>
                <a:ea typeface="Calibri"/>
                <a:cs typeface="Calibri"/>
                <a:sym typeface="Calibri"/>
              </a:rPr>
              <a:t>orgán územního samosprávného celku</a:t>
            </a:r>
            <a:r>
              <a:rPr lang="cs-CZ" sz="3200" dirty="0">
                <a:solidFill>
                  <a:schemeClr val="dk1"/>
                </a:solidFill>
                <a:latin typeface="Calibri"/>
                <a:ea typeface="Calibri"/>
                <a:cs typeface="Calibri"/>
                <a:sym typeface="Calibri"/>
              </a:rPr>
              <a:t>, jiný orgán a právnická nebo fyzická osoba, pokud vykonává působnost v oblasti veřejné správy.</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p:nvPr/>
        </p:nvSpPr>
        <p:spPr>
          <a:xfrm>
            <a:off x="195309" y="133165"/>
            <a:ext cx="11913833" cy="52321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200" b="1" dirty="0">
                <a:solidFill>
                  <a:schemeClr val="dk1"/>
                </a:solidFill>
                <a:latin typeface="Calibri"/>
                <a:ea typeface="Calibri"/>
                <a:cs typeface="Calibri"/>
                <a:sym typeface="Calibri"/>
              </a:rPr>
              <a:t>Kdo je správcem daně?</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3200" b="1" dirty="0">
                <a:solidFill>
                  <a:schemeClr val="dk1"/>
                </a:solidFill>
                <a:latin typeface="Calibri"/>
                <a:ea typeface="Calibri"/>
                <a:cs typeface="Calibri"/>
                <a:sym typeface="Calibri"/>
              </a:rPr>
              <a:t>§ 12 DŘ </a:t>
            </a:r>
            <a:r>
              <a:rPr lang="cs-CZ" sz="3200" b="1" u="sng" dirty="0">
                <a:solidFill>
                  <a:schemeClr val="dk1"/>
                </a:solidFill>
                <a:latin typeface="Calibri"/>
                <a:ea typeface="Calibri"/>
                <a:cs typeface="Calibri"/>
                <a:sym typeface="Calibri"/>
              </a:rPr>
              <a:t>Úřední osoby</a:t>
            </a:r>
          </a:p>
          <a:p>
            <a:pPr marL="0" marR="0" lvl="0" indent="0" algn="l" rtl="0">
              <a:spcBef>
                <a:spcPts val="0"/>
              </a:spcBef>
              <a:spcAft>
                <a:spcPts val="0"/>
              </a:spcAft>
              <a:buNone/>
            </a:pPr>
            <a:endParaRPr lang="cs-CZ" sz="3200" b="1" u="sng" dirty="0">
              <a:solidFill>
                <a:schemeClr val="dk1"/>
              </a:solidFill>
              <a:latin typeface="Calibri"/>
              <a:ea typeface="Calibri"/>
              <a:cs typeface="Calibri"/>
              <a:sym typeface="Calibri"/>
            </a:endParaRPr>
          </a:p>
          <a:p>
            <a:pPr marL="0" marR="0" lvl="0" indent="0" algn="l" rtl="0">
              <a:spcBef>
                <a:spcPts val="0"/>
              </a:spcBef>
              <a:spcAft>
                <a:spcPts val="0"/>
              </a:spcAft>
              <a:buNone/>
            </a:pPr>
            <a:endParaRPr u="sng" dirty="0"/>
          </a:p>
          <a:p>
            <a:pPr marL="0" marR="0" lvl="0" indent="0" algn="l" rtl="0">
              <a:spcBef>
                <a:spcPts val="0"/>
              </a:spcBef>
              <a:spcAft>
                <a:spcPts val="0"/>
              </a:spcAft>
              <a:buNone/>
            </a:pPr>
            <a:r>
              <a:rPr lang="cs-CZ" sz="3200" dirty="0">
                <a:solidFill>
                  <a:schemeClr val="dk1"/>
                </a:solidFill>
                <a:latin typeface="Calibri"/>
                <a:ea typeface="Calibri"/>
                <a:cs typeface="Calibri"/>
                <a:sym typeface="Calibri"/>
              </a:rPr>
              <a:t>(1) </a:t>
            </a:r>
            <a:r>
              <a:rPr lang="cs-CZ" sz="3200" b="1" u="sng" dirty="0">
                <a:solidFill>
                  <a:schemeClr val="dk1"/>
                </a:solidFill>
                <a:latin typeface="Calibri"/>
                <a:ea typeface="Calibri"/>
                <a:cs typeface="Calibri"/>
                <a:sym typeface="Calibri"/>
              </a:rPr>
              <a:t>Správce daně </a:t>
            </a:r>
            <a:r>
              <a:rPr lang="cs-CZ" sz="3200" dirty="0">
                <a:solidFill>
                  <a:schemeClr val="dk1"/>
                </a:solidFill>
                <a:latin typeface="Calibri"/>
                <a:ea typeface="Calibri"/>
                <a:cs typeface="Calibri"/>
                <a:sym typeface="Calibri"/>
              </a:rPr>
              <a:t>vykonává svou pravomoc prostřednictvím </a:t>
            </a:r>
            <a:r>
              <a:rPr lang="cs-CZ" sz="3200" b="1" u="sng" dirty="0">
                <a:solidFill>
                  <a:schemeClr val="dk1"/>
                </a:solidFill>
                <a:latin typeface="Calibri"/>
                <a:ea typeface="Calibri"/>
                <a:cs typeface="Calibri"/>
                <a:sym typeface="Calibri"/>
              </a:rPr>
              <a:t>úředních osob.</a:t>
            </a:r>
          </a:p>
          <a:p>
            <a:pPr marL="0" marR="0" lvl="0" indent="0" algn="l" rtl="0">
              <a:spcBef>
                <a:spcPts val="0"/>
              </a:spcBef>
              <a:spcAft>
                <a:spcPts val="0"/>
              </a:spcAft>
              <a:buNone/>
            </a:pPr>
            <a:endParaRPr lang="cs-CZ"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cs-CZ" sz="3200" dirty="0">
                <a:solidFill>
                  <a:schemeClr val="dk1"/>
                </a:solidFill>
                <a:latin typeface="Calibri"/>
                <a:ea typeface="Calibri"/>
                <a:cs typeface="Calibri"/>
                <a:sym typeface="Calibri"/>
              </a:rPr>
              <a:t>(2) </a:t>
            </a:r>
            <a:r>
              <a:rPr lang="cs-CZ" sz="3200" b="1" u="sng" dirty="0">
                <a:solidFill>
                  <a:schemeClr val="dk1"/>
                </a:solidFill>
                <a:latin typeface="Calibri"/>
                <a:ea typeface="Calibri"/>
                <a:cs typeface="Calibri"/>
                <a:sym typeface="Calibri"/>
              </a:rPr>
              <a:t>Úřední osobou</a:t>
            </a:r>
            <a:r>
              <a:rPr lang="cs-CZ" sz="3200" b="1" dirty="0">
                <a:solidFill>
                  <a:schemeClr val="dk1"/>
                </a:solidFill>
                <a:latin typeface="Calibri"/>
                <a:ea typeface="Calibri"/>
                <a:cs typeface="Calibri"/>
                <a:sym typeface="Calibri"/>
              </a:rPr>
              <a:t> je</a:t>
            </a:r>
            <a:r>
              <a:rPr lang="cs-CZ" sz="3200" dirty="0">
                <a:solidFill>
                  <a:schemeClr val="dk1"/>
                </a:solidFill>
                <a:latin typeface="Calibri"/>
                <a:ea typeface="Calibri"/>
                <a:cs typeface="Calibri"/>
                <a:sym typeface="Calibri"/>
              </a:rPr>
              <a:t> </a:t>
            </a:r>
            <a:r>
              <a:rPr lang="cs-CZ" sz="3200" b="1" u="sng" dirty="0">
                <a:solidFill>
                  <a:schemeClr val="dk1"/>
                </a:solidFill>
                <a:latin typeface="Calibri"/>
                <a:ea typeface="Calibri"/>
                <a:cs typeface="Calibri"/>
                <a:sym typeface="Calibri"/>
              </a:rPr>
              <a:t>zaměstnanec, který se </a:t>
            </a:r>
            <a:r>
              <a:rPr lang="cs-CZ" sz="3200" b="1" u="sng" dirty="0">
                <a:solidFill>
                  <a:srgbClr val="FF0000"/>
                </a:solidFill>
                <a:latin typeface="Calibri"/>
                <a:ea typeface="Calibri"/>
                <a:cs typeface="Calibri"/>
                <a:sym typeface="Calibri"/>
              </a:rPr>
              <a:t>bezprostředně podílí na výkonu pravomoci správce daně</a:t>
            </a:r>
            <a:r>
              <a:rPr lang="cs-CZ" sz="3200" dirty="0">
                <a:solidFill>
                  <a:schemeClr val="dk1"/>
                </a:solidFill>
                <a:latin typeface="Calibri"/>
                <a:ea typeface="Calibri"/>
                <a:cs typeface="Calibri"/>
                <a:sym typeface="Calibri"/>
              </a:rPr>
              <a:t>, nebo </a:t>
            </a:r>
            <a:r>
              <a:rPr lang="cs-CZ" sz="3200" b="1" dirty="0">
                <a:solidFill>
                  <a:schemeClr val="dk1"/>
                </a:solidFill>
                <a:latin typeface="Calibri"/>
                <a:ea typeface="Calibri"/>
                <a:cs typeface="Calibri"/>
                <a:sym typeface="Calibri"/>
              </a:rPr>
              <a:t>osoba oprávněná k výkonu pravomoci správce daně zákonem nebo na základě zákona</a:t>
            </a:r>
            <a:r>
              <a:rPr lang="cs-CZ" sz="3200" dirty="0">
                <a:solidFill>
                  <a:schemeClr val="dk1"/>
                </a:solidFill>
                <a:latin typeface="Calibri"/>
                <a:ea typeface="Calibri"/>
                <a:cs typeface="Calibri"/>
                <a:sym typeface="Calibri"/>
              </a:rPr>
              <a:t>.</a:t>
            </a:r>
            <a:endParaRPr lang="cs-CZ" dirty="0"/>
          </a:p>
        </p:txBody>
      </p:sp>
    </p:spTree>
    <p:extLst>
      <p:ext uri="{BB962C8B-B14F-4D97-AF65-F5344CB8AC3E}">
        <p14:creationId xmlns:p14="http://schemas.microsoft.com/office/powerpoint/2010/main" val="174174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p:nvPr/>
        </p:nvSpPr>
        <p:spPr>
          <a:xfrm>
            <a:off x="159798" y="124287"/>
            <a:ext cx="11931588" cy="60631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3600" b="1">
                <a:solidFill>
                  <a:schemeClr val="dk1"/>
                </a:solidFill>
                <a:latin typeface="Calibri"/>
                <a:ea typeface="Calibri"/>
                <a:cs typeface="Calibri"/>
                <a:sym typeface="Calibri"/>
              </a:rPr>
              <a:t>Dělená správa prostřednictvím celní správy – pokuty, poplatky, odvody </a:t>
            </a:r>
            <a:endParaRPr/>
          </a:p>
          <a:p>
            <a:pPr marL="0" marR="0" lvl="0" indent="0" algn="l" rtl="0">
              <a:spcBef>
                <a:spcPts val="0"/>
              </a:spcBef>
              <a:spcAft>
                <a:spcPts val="0"/>
              </a:spcAft>
              <a:buNone/>
            </a:pPr>
            <a:endParaRPr sz="3600" b="1">
              <a:solidFill>
                <a:schemeClr val="dk1"/>
              </a:solidFill>
              <a:latin typeface="Calibri"/>
              <a:ea typeface="Calibri"/>
              <a:cs typeface="Calibri"/>
              <a:sym typeface="Calibri"/>
            </a:endParaRPr>
          </a:p>
          <a:p>
            <a:pPr marL="0" marR="0" lvl="0" indent="0" algn="l" rtl="0">
              <a:spcBef>
                <a:spcPts val="0"/>
              </a:spcBef>
              <a:spcAft>
                <a:spcPts val="0"/>
              </a:spcAft>
              <a:buNone/>
            </a:pPr>
            <a:r>
              <a:rPr lang="cs-CZ" sz="3600">
                <a:solidFill>
                  <a:schemeClr val="dk1"/>
                </a:solidFill>
                <a:latin typeface="Calibri"/>
                <a:ea typeface="Calibri"/>
                <a:cs typeface="Calibri"/>
                <a:sym typeface="Calibri"/>
              </a:rPr>
              <a:t>(https://www.celnisprava.cz/cz/dalsi-kompetence/Stranky/delena-sprava-pokuty-poplatky-odvody.aspx)</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cs-CZ" sz="3600" b="1">
                <a:solidFill>
                  <a:schemeClr val="dk1"/>
                </a:solidFill>
                <a:latin typeface="Calibri"/>
                <a:ea typeface="Calibri"/>
                <a:cs typeface="Calibri"/>
                <a:sym typeface="Calibri"/>
              </a:rPr>
              <a:t>Celní úřady vykonávají tzv. „dělenou správu" dle ustanovení § 161 a násl. zákona č. 280/2009 Sb., daňový řád, ve znění pozdějších předpisů.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5498</Words>
  <Application>Microsoft Office PowerPoint</Application>
  <PresentationFormat>Širokoúhlá obrazovka</PresentationFormat>
  <Paragraphs>230</Paragraphs>
  <Slides>47</Slides>
  <Notes>47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47</vt:i4>
      </vt:variant>
    </vt:vector>
  </HeadingPairs>
  <TitlesOfParts>
    <vt:vector size="53" baseType="lpstr">
      <vt:lpstr>Georgia</vt:lpstr>
      <vt:lpstr>Times New Roman</vt:lpstr>
      <vt:lpstr>Helvetica Neue</vt:lpstr>
      <vt:lpstr>Calibri</vt:lpstr>
      <vt:lpstr>Arial</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Vlastimil Veselý</dc:creator>
  <cp:lastModifiedBy>Vlastimil Veselý</cp:lastModifiedBy>
  <cp:revision>1</cp:revision>
  <dcterms:created xsi:type="dcterms:W3CDTF">2022-08-17T18:52:02Z</dcterms:created>
  <dcterms:modified xsi:type="dcterms:W3CDTF">2024-07-15T11:53:09Z</dcterms:modified>
</cp:coreProperties>
</file>