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82" r:id="rId2"/>
    <p:sldMasterId id="2147483695" r:id="rId3"/>
    <p:sldMasterId id="2147483709" r:id="rId4"/>
    <p:sldMasterId id="2147483722" r:id="rId5"/>
  </p:sldMasterIdLst>
  <p:sldIdLst>
    <p:sldId id="257" r:id="rId6"/>
    <p:sldId id="258" r:id="rId7"/>
    <p:sldId id="259" r:id="rId8"/>
    <p:sldId id="801" r:id="rId9"/>
    <p:sldId id="260" r:id="rId10"/>
    <p:sldId id="657" r:id="rId11"/>
    <p:sldId id="272" r:id="rId12"/>
    <p:sldId id="751" r:id="rId13"/>
    <p:sldId id="646" r:id="rId14"/>
    <p:sldId id="574" r:id="rId15"/>
    <p:sldId id="755" r:id="rId16"/>
    <p:sldId id="587" r:id="rId17"/>
    <p:sldId id="756" r:id="rId18"/>
    <p:sldId id="595" r:id="rId19"/>
    <p:sldId id="261" r:id="rId20"/>
    <p:sldId id="262" r:id="rId21"/>
    <p:sldId id="264" r:id="rId22"/>
    <p:sldId id="747" r:id="rId23"/>
    <p:sldId id="268" r:id="rId24"/>
    <p:sldId id="266" r:id="rId25"/>
    <p:sldId id="267" r:id="rId26"/>
    <p:sldId id="270" r:id="rId27"/>
    <p:sldId id="265" r:id="rId28"/>
    <p:sldId id="781" r:id="rId29"/>
    <p:sldId id="474" r:id="rId30"/>
    <p:sldId id="782" r:id="rId31"/>
    <p:sldId id="784" r:id="rId32"/>
    <p:sldId id="785" r:id="rId33"/>
    <p:sldId id="296" r:id="rId34"/>
    <p:sldId id="297" r:id="rId35"/>
    <p:sldId id="786" r:id="rId36"/>
    <p:sldId id="765" r:id="rId37"/>
    <p:sldId id="802" r:id="rId38"/>
    <p:sldId id="803" r:id="rId39"/>
    <p:sldId id="787" r:id="rId40"/>
    <p:sldId id="757" r:id="rId41"/>
    <p:sldId id="282" r:id="rId42"/>
    <p:sldId id="283" r:id="rId43"/>
    <p:sldId id="794" r:id="rId44"/>
    <p:sldId id="808" r:id="rId45"/>
    <p:sldId id="795" r:id="rId46"/>
    <p:sldId id="796" r:id="rId47"/>
    <p:sldId id="797" r:id="rId48"/>
    <p:sldId id="809" r:id="rId49"/>
    <p:sldId id="284" r:id="rId50"/>
    <p:sldId id="783" r:id="rId51"/>
    <p:sldId id="798" r:id="rId52"/>
    <p:sldId id="799" r:id="rId53"/>
    <p:sldId id="800" r:id="rId54"/>
    <p:sldId id="793" r:id="rId55"/>
    <p:sldId id="759" r:id="rId56"/>
    <p:sldId id="758" r:id="rId57"/>
    <p:sldId id="760" r:id="rId58"/>
    <p:sldId id="761" r:id="rId59"/>
    <p:sldId id="762" r:id="rId60"/>
    <p:sldId id="763" r:id="rId61"/>
    <p:sldId id="764" r:id="rId62"/>
    <p:sldId id="470" r:id="rId63"/>
    <p:sldId id="476" r:id="rId64"/>
    <p:sldId id="477" r:id="rId65"/>
    <p:sldId id="498" r:id="rId66"/>
    <p:sldId id="805" r:id="rId67"/>
    <p:sldId id="488" r:id="rId68"/>
    <p:sldId id="478" r:id="rId69"/>
    <p:sldId id="285" r:id="rId70"/>
    <p:sldId id="287" r:id="rId71"/>
    <p:sldId id="288" r:id="rId72"/>
    <p:sldId id="291" r:id="rId73"/>
    <p:sldId id="293" r:id="rId74"/>
    <p:sldId id="294" r:id="rId75"/>
    <p:sldId id="298" r:id="rId76"/>
    <p:sldId id="311" r:id="rId77"/>
    <p:sldId id="324" r:id="rId78"/>
    <p:sldId id="500" r:id="rId79"/>
    <p:sldId id="326" r:id="rId80"/>
    <p:sldId id="327" r:id="rId81"/>
    <p:sldId id="328" r:id="rId82"/>
    <p:sldId id="792" r:id="rId83"/>
    <p:sldId id="334" r:id="rId84"/>
    <p:sldId id="335" r:id="rId85"/>
    <p:sldId id="663" r:id="rId86"/>
    <p:sldId id="664" r:id="rId87"/>
    <p:sldId id="665" r:id="rId88"/>
    <p:sldId id="338" r:id="rId89"/>
    <p:sldId id="339" r:id="rId90"/>
    <p:sldId id="652" r:id="rId91"/>
    <p:sldId id="656" r:id="rId92"/>
    <p:sldId id="654" r:id="rId93"/>
    <p:sldId id="666" r:id="rId94"/>
    <p:sldId id="342" r:id="rId95"/>
    <p:sldId id="349" r:id="rId96"/>
    <p:sldId id="352" r:id="rId97"/>
    <p:sldId id="804" r:id="rId98"/>
    <p:sldId id="791" r:id="rId99"/>
    <p:sldId id="355" r:id="rId100"/>
    <p:sldId id="356" r:id="rId101"/>
    <p:sldId id="364" r:id="rId102"/>
    <p:sldId id="366" r:id="rId103"/>
    <p:sldId id="367" r:id="rId104"/>
    <p:sldId id="486" r:id="rId105"/>
    <p:sldId id="369" r:id="rId106"/>
    <p:sldId id="370" r:id="rId107"/>
    <p:sldId id="371" r:id="rId108"/>
    <p:sldId id="373" r:id="rId109"/>
    <p:sldId id="485" r:id="rId110"/>
    <p:sldId id="375" r:id="rId111"/>
    <p:sldId id="789" r:id="rId112"/>
    <p:sldId id="810" r:id="rId113"/>
    <p:sldId id="790" r:id="rId114"/>
    <p:sldId id="377" r:id="rId115"/>
    <p:sldId id="379" r:id="rId116"/>
    <p:sldId id="487" r:id="rId117"/>
    <p:sldId id="380" r:id="rId118"/>
    <p:sldId id="381" r:id="rId119"/>
    <p:sldId id="382" r:id="rId120"/>
    <p:sldId id="383" r:id="rId121"/>
    <p:sldId id="384" r:id="rId122"/>
    <p:sldId id="385" r:id="rId123"/>
    <p:sldId id="489" r:id="rId124"/>
    <p:sldId id="390" r:id="rId125"/>
    <p:sldId id="391" r:id="rId126"/>
    <p:sldId id="398" r:id="rId127"/>
    <p:sldId id="399" r:id="rId128"/>
    <p:sldId id="491" r:id="rId129"/>
    <p:sldId id="403" r:id="rId130"/>
    <p:sldId id="404" r:id="rId131"/>
    <p:sldId id="406" r:id="rId132"/>
    <p:sldId id="407" r:id="rId133"/>
    <p:sldId id="408" r:id="rId134"/>
    <p:sldId id="410" r:id="rId135"/>
    <p:sldId id="411" r:id="rId136"/>
    <p:sldId id="769" r:id="rId137"/>
    <p:sldId id="770" r:id="rId138"/>
    <p:sldId id="771" r:id="rId139"/>
    <p:sldId id="772" r:id="rId140"/>
    <p:sldId id="773" r:id="rId141"/>
    <p:sldId id="774" r:id="rId142"/>
    <p:sldId id="775" r:id="rId143"/>
    <p:sldId id="806" r:id="rId144"/>
    <p:sldId id="427" r:id="rId145"/>
    <p:sldId id="776" r:id="rId146"/>
    <p:sldId id="471" r:id="rId147"/>
    <p:sldId id="412" r:id="rId148"/>
    <p:sldId id="413" r:id="rId149"/>
    <p:sldId id="777" r:id="rId150"/>
    <p:sldId id="778" r:id="rId151"/>
    <p:sldId id="414" r:id="rId152"/>
    <p:sldId id="780" r:id="rId153"/>
    <p:sldId id="415" r:id="rId154"/>
    <p:sldId id="423" r:id="rId155"/>
    <p:sldId id="425" r:id="rId156"/>
    <p:sldId id="426" r:id="rId157"/>
    <p:sldId id="431" r:id="rId158"/>
    <p:sldId id="434" r:id="rId159"/>
    <p:sldId id="435" r:id="rId160"/>
    <p:sldId id="436" r:id="rId161"/>
    <p:sldId id="788" r:id="rId162"/>
    <p:sldId id="440" r:id="rId163"/>
    <p:sldId id="441" r:id="rId164"/>
    <p:sldId id="442" r:id="rId165"/>
    <p:sldId id="473" r:id="rId166"/>
    <p:sldId id="443" r:id="rId167"/>
    <p:sldId id="444" r:id="rId168"/>
    <p:sldId id="449" r:id="rId169"/>
    <p:sldId id="450" r:id="rId170"/>
    <p:sldId id="451" r:id="rId171"/>
    <p:sldId id="807" r:id="rId172"/>
    <p:sldId id="668" r:id="rId173"/>
    <p:sldId id="457" r:id="rId174"/>
    <p:sldId id="667" r:id="rId175"/>
    <p:sldId id="727" r:id="rId176"/>
    <p:sldId id="585" r:id="rId1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6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slide" Target="slides/slide170.xml"/><Relationship Id="rId170" Type="http://schemas.openxmlformats.org/officeDocument/2006/relationships/slide" Target="slides/slide165.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 Target="slides/slide4.xml"/><Relationship Id="rId172" Type="http://schemas.openxmlformats.org/officeDocument/2006/relationships/slide" Target="slides/slide167.xml"/><Relationship Id="rId180" Type="http://schemas.openxmlformats.org/officeDocument/2006/relationships/theme" Target="theme/theme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dgm:spPr/>
      <dgm:t>
        <a:bodyPr/>
        <a:lstStyle/>
        <a:p>
          <a:r>
            <a:rPr lang="cs-CZ" dirty="0"/>
            <a:t>Poradenství a příprava na kontrolu </a:t>
          </a:r>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B7E70A43-DB10-4F11-A7C8-8C531B126762}">
      <dgm:prSet/>
      <dgm:spPr/>
      <dgm:t>
        <a:bodyPr/>
        <a:lstStyle/>
        <a:p>
          <a:r>
            <a:rPr lang="cs-CZ" dirty="0"/>
            <a:t>Školení na míru</a:t>
          </a: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dirty="0"/>
            <a:t>Audit samostatné působnosti obce</a:t>
          </a:r>
        </a:p>
        <a:p>
          <a:r>
            <a:rPr lang="cs-CZ" dirty="0"/>
            <a:t>Kontrola povinných informací i úřední desky</a:t>
          </a:r>
          <a:endParaRPr lang="en-US" dirty="0"/>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214CC842-407E-43C2-BD4A-FF3F2EAD68E5}">
      <dgm:prSet/>
      <dgm:spPr/>
      <dgm:t>
        <a:bodyPr/>
        <a:lstStyle/>
        <a:p>
          <a:r>
            <a:rPr lang="cs-CZ" dirty="0"/>
            <a:t>SOS 1O6  www.SOS106.cz</a:t>
          </a:r>
          <a:endParaRPr lang="en-US" dirty="0"/>
        </a:p>
      </dgm:t>
    </dgm:pt>
    <dgm:pt modelId="{0C63B21B-3271-46A9-9C0E-3B46F1D8EB87}" type="parTrans" cxnId="{65A137A4-4216-4799-9428-51BB131CC474}">
      <dgm:prSet/>
      <dgm:spPr/>
      <dgm:t>
        <a:bodyPr/>
        <a:lstStyle/>
        <a:p>
          <a:endParaRPr lang="cs-CZ"/>
        </a:p>
      </dgm:t>
    </dgm:pt>
    <dgm:pt modelId="{18C89EBF-5EC5-4684-9113-9A263BC668DB}" type="sibTrans" cxnId="{65A137A4-4216-4799-9428-51BB131CC474}">
      <dgm:prSet/>
      <dgm:spPr/>
      <dgm:t>
        <a:bodyPr/>
        <a:lstStyle/>
        <a:p>
          <a:endParaRPr lang="cs-CZ"/>
        </a:p>
      </dgm:t>
    </dgm:pt>
    <dgm:pt modelId="{55BCE2B9-3C1D-4FA9-A2F4-5F820A634C84}">
      <dgm:prSet/>
      <dgm:spPr/>
      <dgm:t>
        <a:bodyPr/>
        <a:lstStyle/>
        <a:p>
          <a:r>
            <a:rPr lang="cs-CZ" dirty="0"/>
            <a:t>GDPR – činnost pověřence, revize</a:t>
          </a:r>
          <a:endParaRPr lang="en-US" dirty="0"/>
        </a:p>
      </dgm:t>
    </dgm:pt>
    <dgm:pt modelId="{815B30EC-D545-4687-882E-25ED8AFDC416}" type="parTrans" cxnId="{E2CA1BA5-6937-4496-8B37-D905979A826E}">
      <dgm:prSet/>
      <dgm:spPr/>
      <dgm:t>
        <a:bodyPr/>
        <a:lstStyle/>
        <a:p>
          <a:endParaRPr lang="cs-CZ"/>
        </a:p>
      </dgm:t>
    </dgm:pt>
    <dgm:pt modelId="{D75FA45A-6A34-437F-B555-9398B3ED27B6}" type="sibTrans" cxnId="{E2CA1BA5-6937-4496-8B37-D905979A826E}">
      <dgm:prSet/>
      <dgm:spPr/>
      <dgm:t>
        <a:bodyPr/>
        <a:lstStyle/>
        <a:p>
          <a:endParaRPr lang="cs-CZ"/>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5">
        <dgm:presLayoutVars>
          <dgm:chMax val="0"/>
          <dgm:bulletEnabled val="1"/>
        </dgm:presLayoutVars>
      </dgm:prSet>
      <dgm:spPr/>
    </dgm:pt>
    <dgm:pt modelId="{2D0C603F-07CF-491F-97D9-D8159B783F89}" type="pres">
      <dgm:prSet presAssocID="{EB9780C6-D800-4380-A53E-369D4FE86485}" presName="spacer" presStyleCnt="0"/>
      <dgm:spPr/>
    </dgm:pt>
    <dgm:pt modelId="{0571B195-E956-435E-97EE-B8ABAEF329A9}" type="pres">
      <dgm:prSet presAssocID="{B7E70A43-DB10-4F11-A7C8-8C531B126762}" presName="parentText" presStyleLbl="node1" presStyleIdx="1" presStyleCnt="5">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2" presStyleCnt="5" custLinFactNeighborX="-88" custLinFactNeighborY="39392">
        <dgm:presLayoutVars>
          <dgm:chMax val="0"/>
          <dgm:bulletEnabled val="1"/>
        </dgm:presLayoutVars>
      </dgm:prSet>
      <dgm:spPr/>
    </dgm:pt>
    <dgm:pt modelId="{613AA21B-B204-48ED-B387-94F93F2F1D59}" type="pres">
      <dgm:prSet presAssocID="{CA7EEEA7-29DA-446C-A5DC-48D191346DCA}" presName="spacer" presStyleCnt="0"/>
      <dgm:spPr/>
    </dgm:pt>
    <dgm:pt modelId="{290873E2-CB75-48E1-81C8-485559931E6B}" type="pres">
      <dgm:prSet presAssocID="{55BCE2B9-3C1D-4FA9-A2F4-5F820A634C84}" presName="parentText" presStyleLbl="node1" presStyleIdx="3" presStyleCnt="5">
        <dgm:presLayoutVars>
          <dgm:chMax val="0"/>
          <dgm:bulletEnabled val="1"/>
        </dgm:presLayoutVars>
      </dgm:prSet>
      <dgm:spPr/>
    </dgm:pt>
    <dgm:pt modelId="{D41C1C34-FADE-44B2-B0C4-398998E8768B}" type="pres">
      <dgm:prSet presAssocID="{D75FA45A-6A34-437F-B555-9398B3ED27B6}" presName="spacer" presStyleCnt="0"/>
      <dgm:spPr/>
    </dgm:pt>
    <dgm:pt modelId="{D27381F8-2628-4CA1-8628-71288AE7D61C}" type="pres">
      <dgm:prSet presAssocID="{214CC842-407E-43C2-BD4A-FF3F2EAD68E5}" presName="parentText" presStyleLbl="node1" presStyleIdx="4" presStyleCnt="5">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8B3E9A09-2BD8-4927-8410-883B5EA4AEEA}" srcId="{CD918C5F-CDD9-4F62-BC43-030DB61705BD}" destId="{B7E70A43-DB10-4F11-A7C8-8C531B126762}" srcOrd="1" destOrd="0" parTransId="{236F64A8-BBA1-4459-8C6A-B41218011674}" sibTransId="{0332F078-A07D-4D63-BD8D-49878D63E8C9}"/>
    <dgm:cxn modelId="{A918F415-C480-4DFE-B2A5-D9697D4E02E2}" srcId="{CD918C5F-CDD9-4F62-BC43-030DB61705BD}" destId="{0E3760B9-7D90-4D58-AE85-B2AA3C671EF9}" srcOrd="2" destOrd="0" parTransId="{077FCFD6-D814-4E5E-A6F2-571DE59600B0}" sibTransId="{CA7EEEA7-29DA-446C-A5DC-48D191346DCA}"/>
    <dgm:cxn modelId="{4F75FD15-1D1C-41E9-8316-2BDDCC8466E4}" type="presOf" srcId="{214CC842-407E-43C2-BD4A-FF3F2EAD68E5}" destId="{D27381F8-2628-4CA1-8628-71288AE7D61C}" srcOrd="0" destOrd="0" presId="urn:microsoft.com/office/officeart/2005/8/layout/vList2"/>
    <dgm:cxn modelId="{79A27F6B-8136-4A7B-8F58-4986DB659BB6}" srcId="{CD918C5F-CDD9-4F62-BC43-030DB61705BD}" destId="{33434F50-8521-416F-A89E-D1B3144281C4}" srcOrd="0" destOrd="0" parTransId="{FD8E0A02-A509-421F-8CC6-EF580D1CEBBC}" sibTransId="{EB9780C6-D800-4380-A53E-369D4FE86485}"/>
    <dgm:cxn modelId="{A3CA039E-0862-412D-9B62-6ADC008E6BA6}" type="presOf" srcId="{55BCE2B9-3C1D-4FA9-A2F4-5F820A634C84}" destId="{290873E2-CB75-48E1-81C8-485559931E6B}" srcOrd="0" destOrd="0" presId="urn:microsoft.com/office/officeart/2005/8/layout/vList2"/>
    <dgm:cxn modelId="{65A137A4-4216-4799-9428-51BB131CC474}" srcId="{CD918C5F-CDD9-4F62-BC43-030DB61705BD}" destId="{214CC842-407E-43C2-BD4A-FF3F2EAD68E5}" srcOrd="4" destOrd="0" parTransId="{0C63B21B-3271-46A9-9C0E-3B46F1D8EB87}" sibTransId="{18C89EBF-5EC5-4684-9113-9A263BC668DB}"/>
    <dgm:cxn modelId="{E2CA1BA5-6937-4496-8B37-D905979A826E}" srcId="{CD918C5F-CDD9-4F62-BC43-030DB61705BD}" destId="{55BCE2B9-3C1D-4FA9-A2F4-5F820A634C84}" srcOrd="3" destOrd="0" parTransId="{815B30EC-D545-4687-882E-25ED8AFDC416}" sibTransId="{D75FA45A-6A34-437F-B555-9398B3ED27B6}"/>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1F321AF8-3275-4B78-A2F2-9D6A2D67C541}" type="presParOf" srcId="{F8E89F66-198E-49F2-8FA0-73A441DAF0BE}" destId="{0571B195-E956-435E-97EE-B8ABAEF329A9}" srcOrd="2" destOrd="0" presId="urn:microsoft.com/office/officeart/2005/8/layout/vList2"/>
    <dgm:cxn modelId="{09AA564D-624F-4469-9981-3B5DF0C3DA33}" type="presParOf" srcId="{F8E89F66-198E-49F2-8FA0-73A441DAF0BE}" destId="{460A1C7E-299F-4457-AEC4-A6A1B206185B}" srcOrd="3" destOrd="0" presId="urn:microsoft.com/office/officeart/2005/8/layout/vList2"/>
    <dgm:cxn modelId="{AAA80861-CA94-488B-AD71-45A1AF653A5C}" type="presParOf" srcId="{F8E89F66-198E-49F2-8FA0-73A441DAF0BE}" destId="{3EE44CA1-9B81-4A91-B719-8F0B6B1B8316}" srcOrd="4" destOrd="0" presId="urn:microsoft.com/office/officeart/2005/8/layout/vList2"/>
    <dgm:cxn modelId="{4C43788A-657C-4EF2-8FCD-6E183463F5E4}" type="presParOf" srcId="{F8E89F66-198E-49F2-8FA0-73A441DAF0BE}" destId="{613AA21B-B204-48ED-B387-94F93F2F1D59}" srcOrd="5" destOrd="0" presId="urn:microsoft.com/office/officeart/2005/8/layout/vList2"/>
    <dgm:cxn modelId="{9B92B565-A26D-4E9E-84F5-B369C64A6AB8}" type="presParOf" srcId="{F8E89F66-198E-49F2-8FA0-73A441DAF0BE}" destId="{290873E2-CB75-48E1-81C8-485559931E6B}" srcOrd="6" destOrd="0" presId="urn:microsoft.com/office/officeart/2005/8/layout/vList2"/>
    <dgm:cxn modelId="{C1AD3044-6C27-44B9-97F0-28B815389B1C}" type="presParOf" srcId="{F8E89F66-198E-49F2-8FA0-73A441DAF0BE}" destId="{D41C1C34-FADE-44B2-B0C4-398998E8768B}" srcOrd="7" destOrd="0" presId="urn:microsoft.com/office/officeart/2005/8/layout/vList2"/>
    <dgm:cxn modelId="{7A95F94D-60C6-41F2-AAE7-46085B854940}" type="presParOf" srcId="{F8E89F66-198E-49F2-8FA0-73A441DAF0BE}" destId="{D27381F8-2628-4CA1-8628-71288AE7D61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dirty="0"/>
            <a:t>Běžné dotazy, ale i  - Problémoví občané</a:t>
          </a:r>
        </a:p>
        <a:p>
          <a:pPr marL="0" marR="0" lvl="0" indent="0" defTabSz="914400" eaLnBrk="1" fontAlgn="auto" latinLnBrk="0" hangingPunct="1">
            <a:lnSpc>
              <a:spcPct val="100000"/>
            </a:lnSpc>
            <a:spcBef>
              <a:spcPts val="0"/>
            </a:spcBef>
            <a:spcAft>
              <a:spcPts val="0"/>
            </a:spcAft>
            <a:buClrTx/>
            <a:buSzTx/>
            <a:buFontTx/>
            <a:buNone/>
            <a:tabLst/>
            <a:defRPr/>
          </a:pPr>
          <a:r>
            <a:rPr lang="cs-CZ" dirty="0"/>
            <a:t>                              - Problémová opozice</a:t>
          </a:r>
          <a:endParaRPr lang="en-US" dirty="0"/>
        </a:p>
        <a:p>
          <a:pPr marL="0" lvl="0" defTabSz="933450">
            <a:lnSpc>
              <a:spcPct val="90000"/>
            </a:lnSpc>
            <a:spcBef>
              <a:spcPct val="0"/>
            </a:spcBef>
            <a:spcAft>
              <a:spcPct val="35000"/>
            </a:spcAft>
            <a:buNone/>
          </a:pPr>
          <a:endParaRPr lang="cs-CZ" dirty="0"/>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B7E70A43-DB10-4F11-A7C8-8C531B126762}">
      <dgm:prSet/>
      <dgm:spPr>
        <a:solidFill>
          <a:srgbClr val="FFC000"/>
        </a:solidFill>
      </dgm:spPr>
      <dgm:t>
        <a:bodyPr/>
        <a:lstStyle/>
        <a:p>
          <a:r>
            <a:rPr lang="cs-CZ" dirty="0"/>
            <a:t>Komplikace se záměry, úřední deskou, interními předpisy obce</a:t>
          </a:r>
        </a:p>
        <a:p>
          <a:r>
            <a:rPr lang="cs-CZ" dirty="0"/>
            <a:t>VIP  - možnost zavolat během zasedání</a:t>
          </a: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dirty="0"/>
            <a:t>Kontrola stavu obce, když hrozí kontrola nebo vznikne problém</a:t>
          </a:r>
          <a:endParaRPr lang="en-US" dirty="0"/>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214CC842-407E-43C2-BD4A-FF3F2EAD68E5}">
      <dgm:prSet/>
      <dgm:spPr>
        <a:solidFill>
          <a:srgbClr val="FF0000"/>
        </a:solidFill>
      </dgm:spPr>
      <dgm:t>
        <a:bodyPr/>
        <a:lstStyle/>
        <a:p>
          <a:r>
            <a:rPr lang="cs-CZ" dirty="0"/>
            <a:t>Komplikovaný žadatel, problém s krajem                       SOS 1O6  www.SOS106.cz</a:t>
          </a:r>
          <a:endParaRPr lang="en-US" dirty="0"/>
        </a:p>
      </dgm:t>
    </dgm:pt>
    <dgm:pt modelId="{0C63B21B-3271-46A9-9C0E-3B46F1D8EB87}" type="parTrans" cxnId="{65A137A4-4216-4799-9428-51BB131CC474}">
      <dgm:prSet/>
      <dgm:spPr/>
      <dgm:t>
        <a:bodyPr/>
        <a:lstStyle/>
        <a:p>
          <a:endParaRPr lang="cs-CZ"/>
        </a:p>
      </dgm:t>
    </dgm:pt>
    <dgm:pt modelId="{18C89EBF-5EC5-4684-9113-9A263BC668DB}" type="sibTrans" cxnId="{65A137A4-4216-4799-9428-51BB131CC474}">
      <dgm:prSet/>
      <dgm:spPr/>
      <dgm:t>
        <a:bodyPr/>
        <a:lstStyle/>
        <a:p>
          <a:endParaRPr lang="cs-CZ"/>
        </a:p>
      </dgm:t>
    </dgm:pt>
    <dgm:pt modelId="{55BCE2B9-3C1D-4FA9-A2F4-5F820A634C84}">
      <dgm:prSet/>
      <dgm:spPr>
        <a:solidFill>
          <a:srgbClr val="FFC000"/>
        </a:solidFill>
      </dgm:spPr>
      <dgm:t>
        <a:bodyPr/>
        <a:lstStyle/>
        <a:p>
          <a:r>
            <a:rPr lang="cs-CZ" dirty="0"/>
            <a:t>Velké problémy – aktivisté, referendum, snahy paralyzovat úřady, pokusy rozložit zasedání nebo celé zastupitelstvo/radu</a:t>
          </a:r>
          <a:endParaRPr lang="en-US" dirty="0"/>
        </a:p>
      </dgm:t>
    </dgm:pt>
    <dgm:pt modelId="{815B30EC-D545-4687-882E-25ED8AFDC416}" type="parTrans" cxnId="{E2CA1BA5-6937-4496-8B37-D905979A826E}">
      <dgm:prSet/>
      <dgm:spPr/>
      <dgm:t>
        <a:bodyPr/>
        <a:lstStyle/>
        <a:p>
          <a:endParaRPr lang="cs-CZ"/>
        </a:p>
      </dgm:t>
    </dgm:pt>
    <dgm:pt modelId="{D75FA45A-6A34-437F-B555-9398B3ED27B6}" type="sibTrans" cxnId="{E2CA1BA5-6937-4496-8B37-D905979A826E}">
      <dgm:prSet/>
      <dgm:spPr/>
      <dgm:t>
        <a:bodyPr/>
        <a:lstStyle/>
        <a:p>
          <a:endParaRPr lang="cs-CZ"/>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5">
        <dgm:presLayoutVars>
          <dgm:chMax val="0"/>
          <dgm:bulletEnabled val="1"/>
        </dgm:presLayoutVars>
      </dgm:prSet>
      <dgm:spPr/>
    </dgm:pt>
    <dgm:pt modelId="{2D0C603F-07CF-491F-97D9-D8159B783F89}" type="pres">
      <dgm:prSet presAssocID="{EB9780C6-D800-4380-A53E-369D4FE86485}" presName="spacer" presStyleCnt="0"/>
      <dgm:spPr/>
    </dgm:pt>
    <dgm:pt modelId="{0571B195-E956-435E-97EE-B8ABAEF329A9}" type="pres">
      <dgm:prSet presAssocID="{B7E70A43-DB10-4F11-A7C8-8C531B126762}" presName="parentText" presStyleLbl="node1" presStyleIdx="1" presStyleCnt="5" custLinFactNeighborX="-88" custLinFactNeighborY="-14537">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2" presStyleCnt="5" custLinFactNeighborY="0">
        <dgm:presLayoutVars>
          <dgm:chMax val="0"/>
          <dgm:bulletEnabled val="1"/>
        </dgm:presLayoutVars>
      </dgm:prSet>
      <dgm:spPr/>
    </dgm:pt>
    <dgm:pt modelId="{613AA21B-B204-48ED-B387-94F93F2F1D59}" type="pres">
      <dgm:prSet presAssocID="{CA7EEEA7-29DA-446C-A5DC-48D191346DCA}" presName="spacer" presStyleCnt="0"/>
      <dgm:spPr/>
    </dgm:pt>
    <dgm:pt modelId="{290873E2-CB75-48E1-81C8-485559931E6B}" type="pres">
      <dgm:prSet presAssocID="{55BCE2B9-3C1D-4FA9-A2F4-5F820A634C84}" presName="parentText" presStyleLbl="node1" presStyleIdx="3" presStyleCnt="5">
        <dgm:presLayoutVars>
          <dgm:chMax val="0"/>
          <dgm:bulletEnabled val="1"/>
        </dgm:presLayoutVars>
      </dgm:prSet>
      <dgm:spPr/>
    </dgm:pt>
    <dgm:pt modelId="{D41C1C34-FADE-44B2-B0C4-398998E8768B}" type="pres">
      <dgm:prSet presAssocID="{D75FA45A-6A34-437F-B555-9398B3ED27B6}" presName="spacer" presStyleCnt="0"/>
      <dgm:spPr/>
    </dgm:pt>
    <dgm:pt modelId="{D27381F8-2628-4CA1-8628-71288AE7D61C}" type="pres">
      <dgm:prSet presAssocID="{214CC842-407E-43C2-BD4A-FF3F2EAD68E5}" presName="parentText" presStyleLbl="node1" presStyleIdx="4" presStyleCnt="5">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8B3E9A09-2BD8-4927-8410-883B5EA4AEEA}" srcId="{CD918C5F-CDD9-4F62-BC43-030DB61705BD}" destId="{B7E70A43-DB10-4F11-A7C8-8C531B126762}" srcOrd="1" destOrd="0" parTransId="{236F64A8-BBA1-4459-8C6A-B41218011674}" sibTransId="{0332F078-A07D-4D63-BD8D-49878D63E8C9}"/>
    <dgm:cxn modelId="{A918F415-C480-4DFE-B2A5-D9697D4E02E2}" srcId="{CD918C5F-CDD9-4F62-BC43-030DB61705BD}" destId="{0E3760B9-7D90-4D58-AE85-B2AA3C671EF9}" srcOrd="2" destOrd="0" parTransId="{077FCFD6-D814-4E5E-A6F2-571DE59600B0}" sibTransId="{CA7EEEA7-29DA-446C-A5DC-48D191346DCA}"/>
    <dgm:cxn modelId="{4F75FD15-1D1C-41E9-8316-2BDDCC8466E4}" type="presOf" srcId="{214CC842-407E-43C2-BD4A-FF3F2EAD68E5}" destId="{D27381F8-2628-4CA1-8628-71288AE7D61C}" srcOrd="0" destOrd="0" presId="urn:microsoft.com/office/officeart/2005/8/layout/vList2"/>
    <dgm:cxn modelId="{79A27F6B-8136-4A7B-8F58-4986DB659BB6}" srcId="{CD918C5F-CDD9-4F62-BC43-030DB61705BD}" destId="{33434F50-8521-416F-A89E-D1B3144281C4}" srcOrd="0" destOrd="0" parTransId="{FD8E0A02-A509-421F-8CC6-EF580D1CEBBC}" sibTransId="{EB9780C6-D800-4380-A53E-369D4FE86485}"/>
    <dgm:cxn modelId="{A3CA039E-0862-412D-9B62-6ADC008E6BA6}" type="presOf" srcId="{55BCE2B9-3C1D-4FA9-A2F4-5F820A634C84}" destId="{290873E2-CB75-48E1-81C8-485559931E6B}" srcOrd="0" destOrd="0" presId="urn:microsoft.com/office/officeart/2005/8/layout/vList2"/>
    <dgm:cxn modelId="{65A137A4-4216-4799-9428-51BB131CC474}" srcId="{CD918C5F-CDD9-4F62-BC43-030DB61705BD}" destId="{214CC842-407E-43C2-BD4A-FF3F2EAD68E5}" srcOrd="4" destOrd="0" parTransId="{0C63B21B-3271-46A9-9C0E-3B46F1D8EB87}" sibTransId="{18C89EBF-5EC5-4684-9113-9A263BC668DB}"/>
    <dgm:cxn modelId="{E2CA1BA5-6937-4496-8B37-D905979A826E}" srcId="{CD918C5F-CDD9-4F62-BC43-030DB61705BD}" destId="{55BCE2B9-3C1D-4FA9-A2F4-5F820A634C84}" srcOrd="3" destOrd="0" parTransId="{815B30EC-D545-4687-882E-25ED8AFDC416}" sibTransId="{D75FA45A-6A34-437F-B555-9398B3ED27B6}"/>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1F321AF8-3275-4B78-A2F2-9D6A2D67C541}" type="presParOf" srcId="{F8E89F66-198E-49F2-8FA0-73A441DAF0BE}" destId="{0571B195-E956-435E-97EE-B8ABAEF329A9}" srcOrd="2" destOrd="0" presId="urn:microsoft.com/office/officeart/2005/8/layout/vList2"/>
    <dgm:cxn modelId="{09AA564D-624F-4469-9981-3B5DF0C3DA33}" type="presParOf" srcId="{F8E89F66-198E-49F2-8FA0-73A441DAF0BE}" destId="{460A1C7E-299F-4457-AEC4-A6A1B206185B}" srcOrd="3" destOrd="0" presId="urn:microsoft.com/office/officeart/2005/8/layout/vList2"/>
    <dgm:cxn modelId="{AAA80861-CA94-488B-AD71-45A1AF653A5C}" type="presParOf" srcId="{F8E89F66-198E-49F2-8FA0-73A441DAF0BE}" destId="{3EE44CA1-9B81-4A91-B719-8F0B6B1B8316}" srcOrd="4" destOrd="0" presId="urn:microsoft.com/office/officeart/2005/8/layout/vList2"/>
    <dgm:cxn modelId="{4C43788A-657C-4EF2-8FCD-6E183463F5E4}" type="presParOf" srcId="{F8E89F66-198E-49F2-8FA0-73A441DAF0BE}" destId="{613AA21B-B204-48ED-B387-94F93F2F1D59}" srcOrd="5" destOrd="0" presId="urn:microsoft.com/office/officeart/2005/8/layout/vList2"/>
    <dgm:cxn modelId="{9B92B565-A26D-4E9E-84F5-B369C64A6AB8}" type="presParOf" srcId="{F8E89F66-198E-49F2-8FA0-73A441DAF0BE}" destId="{290873E2-CB75-48E1-81C8-485559931E6B}" srcOrd="6" destOrd="0" presId="urn:microsoft.com/office/officeart/2005/8/layout/vList2"/>
    <dgm:cxn modelId="{C1AD3044-6C27-44B9-97F0-28B815389B1C}" type="presParOf" srcId="{F8E89F66-198E-49F2-8FA0-73A441DAF0BE}" destId="{D41C1C34-FADE-44B2-B0C4-398998E8768B}" srcOrd="7" destOrd="0" presId="urn:microsoft.com/office/officeart/2005/8/layout/vList2"/>
    <dgm:cxn modelId="{7A95F94D-60C6-41F2-AAE7-46085B854940}" type="presParOf" srcId="{F8E89F66-198E-49F2-8FA0-73A441DAF0BE}" destId="{D27381F8-2628-4CA1-8628-71288AE7D61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B7E70A43-DB10-4F11-A7C8-8C531B126762}">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dirty="0"/>
            <a:t>Systém pro nové povinnosti související s ochranou oznamovatelů (</a:t>
          </a:r>
          <a:r>
            <a:rPr lang="cs-CZ" dirty="0" err="1"/>
            <a:t>whistleblowing</a:t>
          </a:r>
          <a:r>
            <a:rPr lang="cs-CZ" dirty="0"/>
            <a:t>)  - zákon od 8/2023 -Výkon agendy tzv. </a:t>
          </a:r>
          <a:r>
            <a:rPr lang="cs-CZ" i="1" dirty="0"/>
            <a:t>Příslušné osoby </a:t>
          </a:r>
          <a:r>
            <a:rPr lang="cs-CZ" dirty="0"/>
            <a:t>podle zákona o ochraně oznamovatelů.</a:t>
          </a:r>
          <a:endParaRPr lang="en-US" dirty="0"/>
        </a:p>
        <a:p>
          <a:pPr marL="0" lvl="0" defTabSz="1422400">
            <a:lnSpc>
              <a:spcPct val="90000"/>
            </a:lnSpc>
            <a:spcBef>
              <a:spcPct val="0"/>
            </a:spcBef>
            <a:spcAft>
              <a:spcPct val="35000"/>
            </a:spcAft>
            <a:buNone/>
          </a:pP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dirty="0"/>
            <a:t>GDPR – </a:t>
          </a:r>
          <a:r>
            <a:rPr lang="cs-CZ" dirty="0">
              <a:latin typeface="Trebuchet MS" panose="020B0603020202020204" pitchFamily="34" charset="0"/>
            </a:rPr>
            <a:t>poradenství</a:t>
          </a:r>
          <a:r>
            <a:rPr lang="cs-CZ" dirty="0"/>
            <a:t>, služby pověřence, audity stavu </a:t>
          </a:r>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F8E89F66-198E-49F2-8FA0-73A441DAF0BE}" type="pres">
      <dgm:prSet presAssocID="{CD918C5F-CDD9-4F62-BC43-030DB61705BD}" presName="linear" presStyleCnt="0">
        <dgm:presLayoutVars>
          <dgm:animLvl val="lvl"/>
          <dgm:resizeHandles val="exact"/>
        </dgm:presLayoutVars>
      </dgm:prSet>
      <dgm:spPr/>
    </dgm:pt>
    <dgm:pt modelId="{0571B195-E956-435E-97EE-B8ABAEF329A9}" type="pres">
      <dgm:prSet presAssocID="{B7E70A43-DB10-4F11-A7C8-8C531B126762}" presName="parentText" presStyleLbl="node1" presStyleIdx="0" presStyleCnt="2">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1" presStyleCnt="2">
        <dgm:presLayoutVars>
          <dgm:chMax val="0"/>
          <dgm:bulletEnabled val="1"/>
        </dgm:presLayoutVars>
      </dgm:prSet>
      <dgm:spPr/>
    </dgm:pt>
  </dgm:ptLst>
  <dgm:cxnLst>
    <dgm:cxn modelId="{8B3E9A09-2BD8-4927-8410-883B5EA4AEEA}" srcId="{CD918C5F-CDD9-4F62-BC43-030DB61705BD}" destId="{B7E70A43-DB10-4F11-A7C8-8C531B126762}" srcOrd="0" destOrd="0" parTransId="{236F64A8-BBA1-4459-8C6A-B41218011674}" sibTransId="{0332F078-A07D-4D63-BD8D-49878D63E8C9}"/>
    <dgm:cxn modelId="{A918F415-C480-4DFE-B2A5-D9697D4E02E2}" srcId="{CD918C5F-CDD9-4F62-BC43-030DB61705BD}" destId="{0E3760B9-7D90-4D58-AE85-B2AA3C671EF9}" srcOrd="1" destOrd="0" parTransId="{077FCFD6-D814-4E5E-A6F2-571DE59600B0}" sibTransId="{CA7EEEA7-29DA-446C-A5DC-48D191346DCA}"/>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1F321AF8-3275-4B78-A2F2-9D6A2D67C541}" type="presParOf" srcId="{F8E89F66-198E-49F2-8FA0-73A441DAF0BE}" destId="{0571B195-E956-435E-97EE-B8ABAEF329A9}" srcOrd="0" destOrd="0" presId="urn:microsoft.com/office/officeart/2005/8/layout/vList2"/>
    <dgm:cxn modelId="{09AA564D-624F-4469-9981-3B5DF0C3DA33}" type="presParOf" srcId="{F8E89F66-198E-49F2-8FA0-73A441DAF0BE}" destId="{460A1C7E-299F-4457-AEC4-A6A1B206185B}" srcOrd="1" destOrd="0" presId="urn:microsoft.com/office/officeart/2005/8/layout/vList2"/>
    <dgm:cxn modelId="{AAA80861-CA94-488B-AD71-45A1AF653A5C}" type="presParOf" srcId="{F8E89F66-198E-49F2-8FA0-73A441DAF0BE}" destId="{3EE44CA1-9B81-4A91-B719-8F0B6B1B831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918C5F-CDD9-4F62-BC43-030DB61705B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434F50-8521-416F-A89E-D1B3144281C4}">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cs-CZ" dirty="0"/>
            <a:t>Běžné dotazy, ale i  - Problémoví občané</a:t>
          </a:r>
        </a:p>
        <a:p>
          <a:pPr marL="0" marR="0" lvl="0" indent="0" defTabSz="914400" eaLnBrk="1" fontAlgn="auto" latinLnBrk="0" hangingPunct="1">
            <a:lnSpc>
              <a:spcPct val="100000"/>
            </a:lnSpc>
            <a:spcBef>
              <a:spcPts val="0"/>
            </a:spcBef>
            <a:spcAft>
              <a:spcPts val="0"/>
            </a:spcAft>
            <a:buClrTx/>
            <a:buSzTx/>
            <a:buFontTx/>
            <a:buNone/>
            <a:tabLst/>
            <a:defRPr/>
          </a:pPr>
          <a:r>
            <a:rPr lang="cs-CZ" dirty="0"/>
            <a:t>                              - Problémová opozice</a:t>
          </a:r>
          <a:endParaRPr lang="en-US" dirty="0"/>
        </a:p>
        <a:p>
          <a:pPr marL="0" lvl="0" defTabSz="933450">
            <a:lnSpc>
              <a:spcPct val="90000"/>
            </a:lnSpc>
            <a:spcBef>
              <a:spcPct val="0"/>
            </a:spcBef>
            <a:spcAft>
              <a:spcPct val="35000"/>
            </a:spcAft>
            <a:buNone/>
          </a:pPr>
          <a:endParaRPr lang="cs-CZ" dirty="0"/>
        </a:p>
      </dgm:t>
    </dgm:pt>
    <dgm:pt modelId="{FD8E0A02-A509-421F-8CC6-EF580D1CEBBC}" type="parTrans" cxnId="{79A27F6B-8136-4A7B-8F58-4986DB659BB6}">
      <dgm:prSet/>
      <dgm:spPr/>
      <dgm:t>
        <a:bodyPr/>
        <a:lstStyle/>
        <a:p>
          <a:endParaRPr lang="en-US"/>
        </a:p>
      </dgm:t>
    </dgm:pt>
    <dgm:pt modelId="{EB9780C6-D800-4380-A53E-369D4FE86485}" type="sibTrans" cxnId="{79A27F6B-8136-4A7B-8F58-4986DB659BB6}">
      <dgm:prSet/>
      <dgm:spPr/>
      <dgm:t>
        <a:bodyPr/>
        <a:lstStyle/>
        <a:p>
          <a:endParaRPr lang="en-US"/>
        </a:p>
      </dgm:t>
    </dgm:pt>
    <dgm:pt modelId="{B7E70A43-DB10-4F11-A7C8-8C531B126762}">
      <dgm:prSet/>
      <dgm:spPr/>
      <dgm:t>
        <a:bodyPr/>
        <a:lstStyle/>
        <a:p>
          <a:r>
            <a:rPr lang="cs-CZ" dirty="0"/>
            <a:t>Komplikace se záměry, úřední deskou, interními předpisy obce</a:t>
          </a:r>
        </a:p>
        <a:p>
          <a:r>
            <a:rPr lang="cs-CZ" dirty="0"/>
            <a:t>VIP  - možnost zavolat během zasedání</a:t>
          </a:r>
          <a:endParaRPr lang="en-US" dirty="0"/>
        </a:p>
      </dgm:t>
    </dgm:pt>
    <dgm:pt modelId="{236F64A8-BBA1-4459-8C6A-B41218011674}" type="parTrans" cxnId="{8B3E9A09-2BD8-4927-8410-883B5EA4AEEA}">
      <dgm:prSet/>
      <dgm:spPr/>
      <dgm:t>
        <a:bodyPr/>
        <a:lstStyle/>
        <a:p>
          <a:endParaRPr lang="en-US"/>
        </a:p>
      </dgm:t>
    </dgm:pt>
    <dgm:pt modelId="{0332F078-A07D-4D63-BD8D-49878D63E8C9}" type="sibTrans" cxnId="{8B3E9A09-2BD8-4927-8410-883B5EA4AEEA}">
      <dgm:prSet/>
      <dgm:spPr/>
      <dgm:t>
        <a:bodyPr/>
        <a:lstStyle/>
        <a:p>
          <a:endParaRPr lang="en-US"/>
        </a:p>
      </dgm:t>
    </dgm:pt>
    <dgm:pt modelId="{0E3760B9-7D90-4D58-AE85-B2AA3C671EF9}">
      <dgm:prSet/>
      <dgm:spPr/>
      <dgm:t>
        <a:bodyPr/>
        <a:lstStyle/>
        <a:p>
          <a:r>
            <a:rPr lang="cs-CZ" dirty="0"/>
            <a:t>Kontrola stavu obce, když hrozí kontrola nebo vznikne problém</a:t>
          </a:r>
          <a:endParaRPr lang="en-US" dirty="0"/>
        </a:p>
      </dgm:t>
    </dgm:pt>
    <dgm:pt modelId="{077FCFD6-D814-4E5E-A6F2-571DE59600B0}" type="parTrans" cxnId="{A918F415-C480-4DFE-B2A5-D9697D4E02E2}">
      <dgm:prSet/>
      <dgm:spPr/>
      <dgm:t>
        <a:bodyPr/>
        <a:lstStyle/>
        <a:p>
          <a:endParaRPr lang="en-US"/>
        </a:p>
      </dgm:t>
    </dgm:pt>
    <dgm:pt modelId="{CA7EEEA7-29DA-446C-A5DC-48D191346DCA}" type="sibTrans" cxnId="{A918F415-C480-4DFE-B2A5-D9697D4E02E2}">
      <dgm:prSet/>
      <dgm:spPr/>
      <dgm:t>
        <a:bodyPr/>
        <a:lstStyle/>
        <a:p>
          <a:endParaRPr lang="en-US"/>
        </a:p>
      </dgm:t>
    </dgm:pt>
    <dgm:pt modelId="{214CC842-407E-43C2-BD4A-FF3F2EAD68E5}">
      <dgm:prSet/>
      <dgm:spPr/>
      <dgm:t>
        <a:bodyPr/>
        <a:lstStyle/>
        <a:p>
          <a:r>
            <a:rPr lang="cs-CZ" dirty="0"/>
            <a:t>Komplikovaný žadatel, problém s krajem                       SOS 1O6  www.SOS106.cz</a:t>
          </a:r>
          <a:endParaRPr lang="en-US" dirty="0"/>
        </a:p>
      </dgm:t>
    </dgm:pt>
    <dgm:pt modelId="{0C63B21B-3271-46A9-9C0E-3B46F1D8EB87}" type="parTrans" cxnId="{65A137A4-4216-4799-9428-51BB131CC474}">
      <dgm:prSet/>
      <dgm:spPr/>
      <dgm:t>
        <a:bodyPr/>
        <a:lstStyle/>
        <a:p>
          <a:endParaRPr lang="cs-CZ"/>
        </a:p>
      </dgm:t>
    </dgm:pt>
    <dgm:pt modelId="{18C89EBF-5EC5-4684-9113-9A263BC668DB}" type="sibTrans" cxnId="{65A137A4-4216-4799-9428-51BB131CC474}">
      <dgm:prSet/>
      <dgm:spPr/>
      <dgm:t>
        <a:bodyPr/>
        <a:lstStyle/>
        <a:p>
          <a:endParaRPr lang="cs-CZ"/>
        </a:p>
      </dgm:t>
    </dgm:pt>
    <dgm:pt modelId="{55BCE2B9-3C1D-4FA9-A2F4-5F820A634C84}">
      <dgm:prSet/>
      <dgm:spPr/>
      <dgm:t>
        <a:bodyPr/>
        <a:lstStyle/>
        <a:p>
          <a:r>
            <a:rPr lang="cs-CZ" dirty="0"/>
            <a:t>Velké problémy – aktivisté, referendum, snahy paralyzovat úřady, pokusy rozložit zasedání nebo celé zastupitelstvo/radu</a:t>
          </a:r>
          <a:endParaRPr lang="en-US" dirty="0"/>
        </a:p>
      </dgm:t>
    </dgm:pt>
    <dgm:pt modelId="{815B30EC-D545-4687-882E-25ED8AFDC416}" type="parTrans" cxnId="{E2CA1BA5-6937-4496-8B37-D905979A826E}">
      <dgm:prSet/>
      <dgm:spPr/>
      <dgm:t>
        <a:bodyPr/>
        <a:lstStyle/>
        <a:p>
          <a:endParaRPr lang="cs-CZ"/>
        </a:p>
      </dgm:t>
    </dgm:pt>
    <dgm:pt modelId="{D75FA45A-6A34-437F-B555-9398B3ED27B6}" type="sibTrans" cxnId="{E2CA1BA5-6937-4496-8B37-D905979A826E}">
      <dgm:prSet/>
      <dgm:spPr/>
      <dgm:t>
        <a:bodyPr/>
        <a:lstStyle/>
        <a:p>
          <a:endParaRPr lang="cs-CZ"/>
        </a:p>
      </dgm:t>
    </dgm:pt>
    <dgm:pt modelId="{F8E89F66-198E-49F2-8FA0-73A441DAF0BE}" type="pres">
      <dgm:prSet presAssocID="{CD918C5F-CDD9-4F62-BC43-030DB61705BD}" presName="linear" presStyleCnt="0">
        <dgm:presLayoutVars>
          <dgm:animLvl val="lvl"/>
          <dgm:resizeHandles val="exact"/>
        </dgm:presLayoutVars>
      </dgm:prSet>
      <dgm:spPr/>
    </dgm:pt>
    <dgm:pt modelId="{31B329AF-0BCA-4F49-93CF-7FEE2719E6CD}" type="pres">
      <dgm:prSet presAssocID="{33434F50-8521-416F-A89E-D1B3144281C4}" presName="parentText" presStyleLbl="node1" presStyleIdx="0" presStyleCnt="5">
        <dgm:presLayoutVars>
          <dgm:chMax val="0"/>
          <dgm:bulletEnabled val="1"/>
        </dgm:presLayoutVars>
      </dgm:prSet>
      <dgm:spPr/>
    </dgm:pt>
    <dgm:pt modelId="{2D0C603F-07CF-491F-97D9-D8159B783F89}" type="pres">
      <dgm:prSet presAssocID="{EB9780C6-D800-4380-A53E-369D4FE86485}" presName="spacer" presStyleCnt="0"/>
      <dgm:spPr/>
    </dgm:pt>
    <dgm:pt modelId="{0571B195-E956-435E-97EE-B8ABAEF329A9}" type="pres">
      <dgm:prSet presAssocID="{B7E70A43-DB10-4F11-A7C8-8C531B126762}" presName="parentText" presStyleLbl="node1" presStyleIdx="1" presStyleCnt="5" custLinFactNeighborX="-88" custLinFactNeighborY="-14537">
        <dgm:presLayoutVars>
          <dgm:chMax val="0"/>
          <dgm:bulletEnabled val="1"/>
        </dgm:presLayoutVars>
      </dgm:prSet>
      <dgm:spPr/>
    </dgm:pt>
    <dgm:pt modelId="{460A1C7E-299F-4457-AEC4-A6A1B206185B}" type="pres">
      <dgm:prSet presAssocID="{0332F078-A07D-4D63-BD8D-49878D63E8C9}" presName="spacer" presStyleCnt="0"/>
      <dgm:spPr/>
    </dgm:pt>
    <dgm:pt modelId="{3EE44CA1-9B81-4A91-B719-8F0B6B1B8316}" type="pres">
      <dgm:prSet presAssocID="{0E3760B9-7D90-4D58-AE85-B2AA3C671EF9}" presName="parentText" presStyleLbl="node1" presStyleIdx="2" presStyleCnt="5" custLinFactNeighborX="-88" custLinFactNeighborY="39392">
        <dgm:presLayoutVars>
          <dgm:chMax val="0"/>
          <dgm:bulletEnabled val="1"/>
        </dgm:presLayoutVars>
      </dgm:prSet>
      <dgm:spPr/>
    </dgm:pt>
    <dgm:pt modelId="{613AA21B-B204-48ED-B387-94F93F2F1D59}" type="pres">
      <dgm:prSet presAssocID="{CA7EEEA7-29DA-446C-A5DC-48D191346DCA}" presName="spacer" presStyleCnt="0"/>
      <dgm:spPr/>
    </dgm:pt>
    <dgm:pt modelId="{290873E2-CB75-48E1-81C8-485559931E6B}" type="pres">
      <dgm:prSet presAssocID="{55BCE2B9-3C1D-4FA9-A2F4-5F820A634C84}" presName="parentText" presStyleLbl="node1" presStyleIdx="3" presStyleCnt="5">
        <dgm:presLayoutVars>
          <dgm:chMax val="0"/>
          <dgm:bulletEnabled val="1"/>
        </dgm:presLayoutVars>
      </dgm:prSet>
      <dgm:spPr/>
    </dgm:pt>
    <dgm:pt modelId="{D41C1C34-FADE-44B2-B0C4-398998E8768B}" type="pres">
      <dgm:prSet presAssocID="{D75FA45A-6A34-437F-B555-9398B3ED27B6}" presName="spacer" presStyleCnt="0"/>
      <dgm:spPr/>
    </dgm:pt>
    <dgm:pt modelId="{D27381F8-2628-4CA1-8628-71288AE7D61C}" type="pres">
      <dgm:prSet presAssocID="{214CC842-407E-43C2-BD4A-FF3F2EAD68E5}" presName="parentText" presStyleLbl="node1" presStyleIdx="4" presStyleCnt="5">
        <dgm:presLayoutVars>
          <dgm:chMax val="0"/>
          <dgm:bulletEnabled val="1"/>
        </dgm:presLayoutVars>
      </dgm:prSet>
      <dgm:spPr/>
    </dgm:pt>
  </dgm:ptLst>
  <dgm:cxnLst>
    <dgm:cxn modelId="{BEF23E01-5534-47B8-94C8-520C6BC8C1FE}" type="presOf" srcId="{33434F50-8521-416F-A89E-D1B3144281C4}" destId="{31B329AF-0BCA-4F49-93CF-7FEE2719E6CD}" srcOrd="0" destOrd="0" presId="urn:microsoft.com/office/officeart/2005/8/layout/vList2"/>
    <dgm:cxn modelId="{8B3E9A09-2BD8-4927-8410-883B5EA4AEEA}" srcId="{CD918C5F-CDD9-4F62-BC43-030DB61705BD}" destId="{B7E70A43-DB10-4F11-A7C8-8C531B126762}" srcOrd="1" destOrd="0" parTransId="{236F64A8-BBA1-4459-8C6A-B41218011674}" sibTransId="{0332F078-A07D-4D63-BD8D-49878D63E8C9}"/>
    <dgm:cxn modelId="{A918F415-C480-4DFE-B2A5-D9697D4E02E2}" srcId="{CD918C5F-CDD9-4F62-BC43-030DB61705BD}" destId="{0E3760B9-7D90-4D58-AE85-B2AA3C671EF9}" srcOrd="2" destOrd="0" parTransId="{077FCFD6-D814-4E5E-A6F2-571DE59600B0}" sibTransId="{CA7EEEA7-29DA-446C-A5DC-48D191346DCA}"/>
    <dgm:cxn modelId="{4F75FD15-1D1C-41E9-8316-2BDDCC8466E4}" type="presOf" srcId="{214CC842-407E-43C2-BD4A-FF3F2EAD68E5}" destId="{D27381F8-2628-4CA1-8628-71288AE7D61C}" srcOrd="0" destOrd="0" presId="urn:microsoft.com/office/officeart/2005/8/layout/vList2"/>
    <dgm:cxn modelId="{79A27F6B-8136-4A7B-8F58-4986DB659BB6}" srcId="{CD918C5F-CDD9-4F62-BC43-030DB61705BD}" destId="{33434F50-8521-416F-A89E-D1B3144281C4}" srcOrd="0" destOrd="0" parTransId="{FD8E0A02-A509-421F-8CC6-EF580D1CEBBC}" sibTransId="{EB9780C6-D800-4380-A53E-369D4FE86485}"/>
    <dgm:cxn modelId="{A3CA039E-0862-412D-9B62-6ADC008E6BA6}" type="presOf" srcId="{55BCE2B9-3C1D-4FA9-A2F4-5F820A634C84}" destId="{290873E2-CB75-48E1-81C8-485559931E6B}" srcOrd="0" destOrd="0" presId="urn:microsoft.com/office/officeart/2005/8/layout/vList2"/>
    <dgm:cxn modelId="{65A137A4-4216-4799-9428-51BB131CC474}" srcId="{CD918C5F-CDD9-4F62-BC43-030DB61705BD}" destId="{214CC842-407E-43C2-BD4A-FF3F2EAD68E5}" srcOrd="4" destOrd="0" parTransId="{0C63B21B-3271-46A9-9C0E-3B46F1D8EB87}" sibTransId="{18C89EBF-5EC5-4684-9113-9A263BC668DB}"/>
    <dgm:cxn modelId="{E2CA1BA5-6937-4496-8B37-D905979A826E}" srcId="{CD918C5F-CDD9-4F62-BC43-030DB61705BD}" destId="{55BCE2B9-3C1D-4FA9-A2F4-5F820A634C84}" srcOrd="3" destOrd="0" parTransId="{815B30EC-D545-4687-882E-25ED8AFDC416}" sibTransId="{D75FA45A-6A34-437F-B555-9398B3ED27B6}"/>
    <dgm:cxn modelId="{772FF9B0-5403-49F6-908D-A8A48F63BF30}" type="presOf" srcId="{0E3760B9-7D90-4D58-AE85-B2AA3C671EF9}" destId="{3EE44CA1-9B81-4A91-B719-8F0B6B1B8316}" srcOrd="0" destOrd="0" presId="urn:microsoft.com/office/officeart/2005/8/layout/vList2"/>
    <dgm:cxn modelId="{B948A2B1-22B7-424D-A2BB-5A5BC32AFBC2}" type="presOf" srcId="{B7E70A43-DB10-4F11-A7C8-8C531B126762}" destId="{0571B195-E956-435E-97EE-B8ABAEF329A9}" srcOrd="0" destOrd="0" presId="urn:microsoft.com/office/officeart/2005/8/layout/vList2"/>
    <dgm:cxn modelId="{674B35C3-0D7F-4217-A5B5-290AB3D6D5B4}" type="presOf" srcId="{CD918C5F-CDD9-4F62-BC43-030DB61705BD}" destId="{F8E89F66-198E-49F2-8FA0-73A441DAF0BE}" srcOrd="0" destOrd="0" presId="urn:microsoft.com/office/officeart/2005/8/layout/vList2"/>
    <dgm:cxn modelId="{F3A83E3E-8730-4549-B5DE-780D835DE617}" type="presParOf" srcId="{F8E89F66-198E-49F2-8FA0-73A441DAF0BE}" destId="{31B329AF-0BCA-4F49-93CF-7FEE2719E6CD}" srcOrd="0" destOrd="0" presId="urn:microsoft.com/office/officeart/2005/8/layout/vList2"/>
    <dgm:cxn modelId="{27649456-478D-454C-BA3D-52752469184E}" type="presParOf" srcId="{F8E89F66-198E-49F2-8FA0-73A441DAF0BE}" destId="{2D0C603F-07CF-491F-97D9-D8159B783F89}" srcOrd="1" destOrd="0" presId="urn:microsoft.com/office/officeart/2005/8/layout/vList2"/>
    <dgm:cxn modelId="{1F321AF8-3275-4B78-A2F2-9D6A2D67C541}" type="presParOf" srcId="{F8E89F66-198E-49F2-8FA0-73A441DAF0BE}" destId="{0571B195-E956-435E-97EE-B8ABAEF329A9}" srcOrd="2" destOrd="0" presId="urn:microsoft.com/office/officeart/2005/8/layout/vList2"/>
    <dgm:cxn modelId="{09AA564D-624F-4469-9981-3B5DF0C3DA33}" type="presParOf" srcId="{F8E89F66-198E-49F2-8FA0-73A441DAF0BE}" destId="{460A1C7E-299F-4457-AEC4-A6A1B206185B}" srcOrd="3" destOrd="0" presId="urn:microsoft.com/office/officeart/2005/8/layout/vList2"/>
    <dgm:cxn modelId="{AAA80861-CA94-488B-AD71-45A1AF653A5C}" type="presParOf" srcId="{F8E89F66-198E-49F2-8FA0-73A441DAF0BE}" destId="{3EE44CA1-9B81-4A91-B719-8F0B6B1B8316}" srcOrd="4" destOrd="0" presId="urn:microsoft.com/office/officeart/2005/8/layout/vList2"/>
    <dgm:cxn modelId="{4C43788A-657C-4EF2-8FCD-6E183463F5E4}" type="presParOf" srcId="{F8E89F66-198E-49F2-8FA0-73A441DAF0BE}" destId="{613AA21B-B204-48ED-B387-94F93F2F1D59}" srcOrd="5" destOrd="0" presId="urn:microsoft.com/office/officeart/2005/8/layout/vList2"/>
    <dgm:cxn modelId="{9B92B565-A26D-4E9E-84F5-B369C64A6AB8}" type="presParOf" srcId="{F8E89F66-198E-49F2-8FA0-73A441DAF0BE}" destId="{290873E2-CB75-48E1-81C8-485559931E6B}" srcOrd="6" destOrd="0" presId="urn:microsoft.com/office/officeart/2005/8/layout/vList2"/>
    <dgm:cxn modelId="{C1AD3044-6C27-44B9-97F0-28B815389B1C}" type="presParOf" srcId="{F8E89F66-198E-49F2-8FA0-73A441DAF0BE}" destId="{D41C1C34-FADE-44B2-B0C4-398998E8768B}" srcOrd="7" destOrd="0" presId="urn:microsoft.com/office/officeart/2005/8/layout/vList2"/>
    <dgm:cxn modelId="{7A95F94D-60C6-41F2-AAE7-46085B854940}" type="presParOf" srcId="{F8E89F66-198E-49F2-8FA0-73A441DAF0BE}" destId="{D27381F8-2628-4CA1-8628-71288AE7D61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A4314A-B89E-4DDA-BCDF-1F7646D8F5C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cs-CZ"/>
        </a:p>
      </dgm:t>
    </dgm:pt>
    <dgm:pt modelId="{9056A284-6338-4256-93FC-A754DC81C942}">
      <dgm:prSet phldrT="[Text]"/>
      <dgm:spPr/>
      <dgm:t>
        <a:bodyPr/>
        <a:lstStyle/>
        <a:p>
          <a:r>
            <a:rPr lang="cs-CZ" b="1" u="sng" dirty="0"/>
            <a:t>B</a:t>
          </a:r>
          <a:r>
            <a:rPr lang="cs-CZ" dirty="0"/>
            <a:t>lázen (</a:t>
          </a:r>
          <a:r>
            <a:rPr lang="cs-CZ" dirty="0" err="1"/>
            <a:t>Timová</a:t>
          </a:r>
          <a:r>
            <a:rPr lang="cs-CZ" dirty="0"/>
            <a:t>, Rus, </a:t>
          </a:r>
          <a:r>
            <a:rPr lang="cs-CZ" dirty="0" err="1"/>
            <a:t>Florec</a:t>
          </a:r>
          <a:r>
            <a:rPr lang="cs-CZ" dirty="0"/>
            <a:t>…)</a:t>
          </a:r>
        </a:p>
      </dgm:t>
    </dgm:pt>
    <dgm:pt modelId="{DF04B50C-E99D-4EDD-A24A-372344BBF664}" type="parTrans" cxnId="{8AD9BDAA-4B2B-41C2-B40C-9F54070679B1}">
      <dgm:prSet/>
      <dgm:spPr/>
      <dgm:t>
        <a:bodyPr/>
        <a:lstStyle/>
        <a:p>
          <a:endParaRPr lang="cs-CZ"/>
        </a:p>
      </dgm:t>
    </dgm:pt>
    <dgm:pt modelId="{E8359442-FB9E-476E-8F56-247AAF6AE4B0}" type="sibTrans" cxnId="{8AD9BDAA-4B2B-41C2-B40C-9F54070679B1}">
      <dgm:prSet/>
      <dgm:spPr/>
      <dgm:t>
        <a:bodyPr/>
        <a:lstStyle/>
        <a:p>
          <a:endParaRPr lang="cs-CZ"/>
        </a:p>
      </dgm:t>
    </dgm:pt>
    <dgm:pt modelId="{C6AD3FDD-10EF-4F95-A265-0B54B735FF73}">
      <dgm:prSet phldrT="[Text]"/>
      <dgm:spPr/>
      <dgm:t>
        <a:bodyPr/>
        <a:lstStyle/>
        <a:p>
          <a:r>
            <a:rPr lang="cs-CZ" b="1" u="sng" dirty="0"/>
            <a:t>B</a:t>
          </a:r>
          <a:r>
            <a:rPr lang="cs-CZ" dirty="0"/>
            <a:t>ývalý (starosta, tajemník, ředitel..)</a:t>
          </a:r>
        </a:p>
      </dgm:t>
    </dgm:pt>
    <dgm:pt modelId="{E10E93CF-24CF-4BA6-A4D3-5FD0AC0B4FCF}" type="parTrans" cxnId="{63EABC87-AF40-4341-8283-DDE82543B15D}">
      <dgm:prSet/>
      <dgm:spPr/>
      <dgm:t>
        <a:bodyPr/>
        <a:lstStyle/>
        <a:p>
          <a:endParaRPr lang="cs-CZ"/>
        </a:p>
      </dgm:t>
    </dgm:pt>
    <dgm:pt modelId="{4BBAE782-72B5-4DC7-986B-8D022D160678}" type="sibTrans" cxnId="{63EABC87-AF40-4341-8283-DDE82543B15D}">
      <dgm:prSet/>
      <dgm:spPr/>
      <dgm:t>
        <a:bodyPr/>
        <a:lstStyle/>
        <a:p>
          <a:endParaRPr lang="cs-CZ"/>
        </a:p>
      </dgm:t>
    </dgm:pt>
    <dgm:pt modelId="{8338CF8F-3AB1-4690-AD16-4772EAABD6B9}">
      <dgm:prSet phldrT="[Text]"/>
      <dgm:spPr/>
      <dgm:t>
        <a:bodyPr/>
        <a:lstStyle/>
        <a:p>
          <a:r>
            <a:rPr lang="cs-CZ" b="1" u="sng" dirty="0" err="1"/>
            <a:t>B</a:t>
          </a:r>
          <a:r>
            <a:rPr lang="cs-CZ" dirty="0" err="1"/>
            <a:t>uzerujíci</a:t>
          </a:r>
          <a:endParaRPr lang="cs-CZ" dirty="0"/>
        </a:p>
      </dgm:t>
    </dgm:pt>
    <dgm:pt modelId="{30F8CFE3-76EF-426A-836C-1FAA51795DEE}" type="parTrans" cxnId="{325B7A53-068A-46F7-B782-3C291E750132}">
      <dgm:prSet/>
      <dgm:spPr/>
      <dgm:t>
        <a:bodyPr/>
        <a:lstStyle/>
        <a:p>
          <a:endParaRPr lang="cs-CZ"/>
        </a:p>
      </dgm:t>
    </dgm:pt>
    <dgm:pt modelId="{A4807E44-3296-41EB-8A62-8370822F83C7}" type="sibTrans" cxnId="{325B7A53-068A-46F7-B782-3C291E750132}">
      <dgm:prSet/>
      <dgm:spPr/>
      <dgm:t>
        <a:bodyPr/>
        <a:lstStyle/>
        <a:p>
          <a:endParaRPr lang="cs-CZ"/>
        </a:p>
      </dgm:t>
    </dgm:pt>
    <dgm:pt modelId="{26A2459C-1567-461A-A069-1E51C6FB7038}">
      <dgm:prSet phldrT="[Text]"/>
      <dgm:spPr/>
      <dgm:t>
        <a:bodyPr/>
        <a:lstStyle/>
        <a:p>
          <a:r>
            <a:rPr lang="cs-CZ" b="1" u="sng" dirty="0"/>
            <a:t>B</a:t>
          </a:r>
          <a:r>
            <a:rPr lang="cs-CZ" dirty="0"/>
            <a:t>uldok</a:t>
          </a:r>
        </a:p>
      </dgm:t>
    </dgm:pt>
    <dgm:pt modelId="{AC41CADC-30BA-4386-A32E-4AFB67DE07C3}" type="parTrans" cxnId="{F2623995-A170-4CBC-A4F1-E95E8A808529}">
      <dgm:prSet/>
      <dgm:spPr/>
      <dgm:t>
        <a:bodyPr/>
        <a:lstStyle/>
        <a:p>
          <a:endParaRPr lang="cs-CZ"/>
        </a:p>
      </dgm:t>
    </dgm:pt>
    <dgm:pt modelId="{49A18393-E4DD-427B-AE33-3F1F32DD7175}" type="sibTrans" cxnId="{F2623995-A170-4CBC-A4F1-E95E8A808529}">
      <dgm:prSet/>
      <dgm:spPr/>
      <dgm:t>
        <a:bodyPr/>
        <a:lstStyle/>
        <a:p>
          <a:endParaRPr lang="cs-CZ"/>
        </a:p>
      </dgm:t>
    </dgm:pt>
    <dgm:pt modelId="{0D4736C1-1FC7-447D-A4DC-38D85ADAD624}">
      <dgm:prSet phldrT="[Text]"/>
      <dgm:spPr/>
      <dgm:t>
        <a:bodyPr/>
        <a:lstStyle/>
        <a:p>
          <a:r>
            <a:rPr lang="cs-CZ" b="1" u="sng" dirty="0"/>
            <a:t>B</a:t>
          </a:r>
          <a:r>
            <a:rPr lang="cs-CZ" dirty="0"/>
            <a:t>yznys</a:t>
          </a:r>
        </a:p>
      </dgm:t>
    </dgm:pt>
    <dgm:pt modelId="{48F64342-C717-4600-875F-A10C5ABA61A5}" type="parTrans" cxnId="{944CB1E0-E745-48B8-AFA8-DBB2C9A2FF3D}">
      <dgm:prSet/>
      <dgm:spPr/>
      <dgm:t>
        <a:bodyPr/>
        <a:lstStyle/>
        <a:p>
          <a:endParaRPr lang="cs-CZ"/>
        </a:p>
      </dgm:t>
    </dgm:pt>
    <dgm:pt modelId="{71BC74BD-0DA6-442A-BF73-25BF409222EF}" type="sibTrans" cxnId="{944CB1E0-E745-48B8-AFA8-DBB2C9A2FF3D}">
      <dgm:prSet/>
      <dgm:spPr/>
      <dgm:t>
        <a:bodyPr/>
        <a:lstStyle/>
        <a:p>
          <a:endParaRPr lang="cs-CZ"/>
        </a:p>
      </dgm:t>
    </dgm:pt>
    <dgm:pt modelId="{E57C3D8B-29F5-42A1-8CAC-BAFC6254D0F1}" type="pres">
      <dgm:prSet presAssocID="{5AA4314A-B89E-4DDA-BCDF-1F7646D8F5C6}" presName="diagram" presStyleCnt="0">
        <dgm:presLayoutVars>
          <dgm:dir/>
          <dgm:resizeHandles val="exact"/>
        </dgm:presLayoutVars>
      </dgm:prSet>
      <dgm:spPr/>
    </dgm:pt>
    <dgm:pt modelId="{E7EE8ED6-13B0-4ECA-9C3C-08ACFEB2E448}" type="pres">
      <dgm:prSet presAssocID="{9056A284-6338-4256-93FC-A754DC81C942}" presName="node" presStyleLbl="node1" presStyleIdx="0" presStyleCnt="5">
        <dgm:presLayoutVars>
          <dgm:bulletEnabled val="1"/>
        </dgm:presLayoutVars>
      </dgm:prSet>
      <dgm:spPr/>
    </dgm:pt>
    <dgm:pt modelId="{B695B12E-090C-466B-A93A-3CF30F4A6140}" type="pres">
      <dgm:prSet presAssocID="{E8359442-FB9E-476E-8F56-247AAF6AE4B0}" presName="sibTrans" presStyleCnt="0"/>
      <dgm:spPr/>
    </dgm:pt>
    <dgm:pt modelId="{7D7A7741-B5CA-49F2-9FC0-5300A93DF6E1}" type="pres">
      <dgm:prSet presAssocID="{C6AD3FDD-10EF-4F95-A265-0B54B735FF73}" presName="node" presStyleLbl="node1" presStyleIdx="1" presStyleCnt="5">
        <dgm:presLayoutVars>
          <dgm:bulletEnabled val="1"/>
        </dgm:presLayoutVars>
      </dgm:prSet>
      <dgm:spPr/>
    </dgm:pt>
    <dgm:pt modelId="{BAA3AB61-889A-4FC6-AB68-99CF6BD66526}" type="pres">
      <dgm:prSet presAssocID="{4BBAE782-72B5-4DC7-986B-8D022D160678}" presName="sibTrans" presStyleCnt="0"/>
      <dgm:spPr/>
    </dgm:pt>
    <dgm:pt modelId="{D9FC05BA-8A2A-4185-822A-F7FACE51010F}" type="pres">
      <dgm:prSet presAssocID="{8338CF8F-3AB1-4690-AD16-4772EAABD6B9}" presName="node" presStyleLbl="node1" presStyleIdx="2" presStyleCnt="5">
        <dgm:presLayoutVars>
          <dgm:bulletEnabled val="1"/>
        </dgm:presLayoutVars>
      </dgm:prSet>
      <dgm:spPr/>
    </dgm:pt>
    <dgm:pt modelId="{36E9216B-9BEF-4B6F-9C28-B0158F348B0D}" type="pres">
      <dgm:prSet presAssocID="{A4807E44-3296-41EB-8A62-8370822F83C7}" presName="sibTrans" presStyleCnt="0"/>
      <dgm:spPr/>
    </dgm:pt>
    <dgm:pt modelId="{69978585-41A0-48B4-9ED7-1784CA43F566}" type="pres">
      <dgm:prSet presAssocID="{26A2459C-1567-461A-A069-1E51C6FB7038}" presName="node" presStyleLbl="node1" presStyleIdx="3" presStyleCnt="5">
        <dgm:presLayoutVars>
          <dgm:bulletEnabled val="1"/>
        </dgm:presLayoutVars>
      </dgm:prSet>
      <dgm:spPr/>
    </dgm:pt>
    <dgm:pt modelId="{04FEDDDC-E0E8-42B8-A17C-6FFDCE98B6CE}" type="pres">
      <dgm:prSet presAssocID="{49A18393-E4DD-427B-AE33-3F1F32DD7175}" presName="sibTrans" presStyleCnt="0"/>
      <dgm:spPr/>
    </dgm:pt>
    <dgm:pt modelId="{D1261CEA-123A-4314-B4FE-FED2221E3B83}" type="pres">
      <dgm:prSet presAssocID="{0D4736C1-1FC7-447D-A4DC-38D85ADAD624}" presName="node" presStyleLbl="node1" presStyleIdx="4" presStyleCnt="5">
        <dgm:presLayoutVars>
          <dgm:bulletEnabled val="1"/>
        </dgm:presLayoutVars>
      </dgm:prSet>
      <dgm:spPr/>
    </dgm:pt>
  </dgm:ptLst>
  <dgm:cxnLst>
    <dgm:cxn modelId="{1BB25C1A-22E4-4276-B309-849B4D75DDC5}" type="presOf" srcId="{0D4736C1-1FC7-447D-A4DC-38D85ADAD624}" destId="{D1261CEA-123A-4314-B4FE-FED2221E3B83}" srcOrd="0" destOrd="0" presId="urn:microsoft.com/office/officeart/2005/8/layout/default"/>
    <dgm:cxn modelId="{D3CF331E-DCE3-44DB-931A-8F6E04D2FDD0}" type="presOf" srcId="{5AA4314A-B89E-4DDA-BCDF-1F7646D8F5C6}" destId="{E57C3D8B-29F5-42A1-8CAC-BAFC6254D0F1}" srcOrd="0" destOrd="0" presId="urn:microsoft.com/office/officeart/2005/8/layout/default"/>
    <dgm:cxn modelId="{AA4DAB2F-86E2-4B26-A9B8-3093B30FC12E}" type="presOf" srcId="{C6AD3FDD-10EF-4F95-A265-0B54B735FF73}" destId="{7D7A7741-B5CA-49F2-9FC0-5300A93DF6E1}" srcOrd="0" destOrd="0" presId="urn:microsoft.com/office/officeart/2005/8/layout/default"/>
    <dgm:cxn modelId="{B7172B41-05DB-42C7-9A3C-153AEAFCA707}" type="presOf" srcId="{26A2459C-1567-461A-A069-1E51C6FB7038}" destId="{69978585-41A0-48B4-9ED7-1784CA43F566}" srcOrd="0" destOrd="0" presId="urn:microsoft.com/office/officeart/2005/8/layout/default"/>
    <dgm:cxn modelId="{325B7A53-068A-46F7-B782-3C291E750132}" srcId="{5AA4314A-B89E-4DDA-BCDF-1F7646D8F5C6}" destId="{8338CF8F-3AB1-4690-AD16-4772EAABD6B9}" srcOrd="2" destOrd="0" parTransId="{30F8CFE3-76EF-426A-836C-1FAA51795DEE}" sibTransId="{A4807E44-3296-41EB-8A62-8370822F83C7}"/>
    <dgm:cxn modelId="{63EABC87-AF40-4341-8283-DDE82543B15D}" srcId="{5AA4314A-B89E-4DDA-BCDF-1F7646D8F5C6}" destId="{C6AD3FDD-10EF-4F95-A265-0B54B735FF73}" srcOrd="1" destOrd="0" parTransId="{E10E93CF-24CF-4BA6-A4D3-5FD0AC0B4FCF}" sibTransId="{4BBAE782-72B5-4DC7-986B-8D022D160678}"/>
    <dgm:cxn modelId="{F2623995-A170-4CBC-A4F1-E95E8A808529}" srcId="{5AA4314A-B89E-4DDA-BCDF-1F7646D8F5C6}" destId="{26A2459C-1567-461A-A069-1E51C6FB7038}" srcOrd="3" destOrd="0" parTransId="{AC41CADC-30BA-4386-A32E-4AFB67DE07C3}" sibTransId="{49A18393-E4DD-427B-AE33-3F1F32DD7175}"/>
    <dgm:cxn modelId="{8AD9BDAA-4B2B-41C2-B40C-9F54070679B1}" srcId="{5AA4314A-B89E-4DDA-BCDF-1F7646D8F5C6}" destId="{9056A284-6338-4256-93FC-A754DC81C942}" srcOrd="0" destOrd="0" parTransId="{DF04B50C-E99D-4EDD-A24A-372344BBF664}" sibTransId="{E8359442-FB9E-476E-8F56-247AAF6AE4B0}"/>
    <dgm:cxn modelId="{CFF4D0DE-9826-4C07-AD4B-E78FEBF3E75A}" type="presOf" srcId="{9056A284-6338-4256-93FC-A754DC81C942}" destId="{E7EE8ED6-13B0-4ECA-9C3C-08ACFEB2E448}" srcOrd="0" destOrd="0" presId="urn:microsoft.com/office/officeart/2005/8/layout/default"/>
    <dgm:cxn modelId="{944CB1E0-E745-48B8-AFA8-DBB2C9A2FF3D}" srcId="{5AA4314A-B89E-4DDA-BCDF-1F7646D8F5C6}" destId="{0D4736C1-1FC7-447D-A4DC-38D85ADAD624}" srcOrd="4" destOrd="0" parTransId="{48F64342-C717-4600-875F-A10C5ABA61A5}" sibTransId="{71BC74BD-0DA6-442A-BF73-25BF409222EF}"/>
    <dgm:cxn modelId="{C62CE1ED-F299-46E4-ACAD-D3C7615DA0D3}" type="presOf" srcId="{8338CF8F-3AB1-4690-AD16-4772EAABD6B9}" destId="{D9FC05BA-8A2A-4185-822A-F7FACE51010F}" srcOrd="0" destOrd="0" presId="urn:microsoft.com/office/officeart/2005/8/layout/default"/>
    <dgm:cxn modelId="{258D9489-3D51-4D06-89BC-DDEE666205D5}" type="presParOf" srcId="{E57C3D8B-29F5-42A1-8CAC-BAFC6254D0F1}" destId="{E7EE8ED6-13B0-4ECA-9C3C-08ACFEB2E448}" srcOrd="0" destOrd="0" presId="urn:microsoft.com/office/officeart/2005/8/layout/default"/>
    <dgm:cxn modelId="{F8208D54-03B6-4A04-8801-2C842B04832B}" type="presParOf" srcId="{E57C3D8B-29F5-42A1-8CAC-BAFC6254D0F1}" destId="{B695B12E-090C-466B-A93A-3CF30F4A6140}" srcOrd="1" destOrd="0" presId="urn:microsoft.com/office/officeart/2005/8/layout/default"/>
    <dgm:cxn modelId="{28673F22-EBC9-46F6-B369-1B662440B50D}" type="presParOf" srcId="{E57C3D8B-29F5-42A1-8CAC-BAFC6254D0F1}" destId="{7D7A7741-B5CA-49F2-9FC0-5300A93DF6E1}" srcOrd="2" destOrd="0" presId="urn:microsoft.com/office/officeart/2005/8/layout/default"/>
    <dgm:cxn modelId="{46A59634-7B9F-4FD7-B81A-468F46753A1D}" type="presParOf" srcId="{E57C3D8B-29F5-42A1-8CAC-BAFC6254D0F1}" destId="{BAA3AB61-889A-4FC6-AB68-99CF6BD66526}" srcOrd="3" destOrd="0" presId="urn:microsoft.com/office/officeart/2005/8/layout/default"/>
    <dgm:cxn modelId="{2B43A161-9C3A-4175-8632-46C15A0D2C19}" type="presParOf" srcId="{E57C3D8B-29F5-42A1-8CAC-BAFC6254D0F1}" destId="{D9FC05BA-8A2A-4185-822A-F7FACE51010F}" srcOrd="4" destOrd="0" presId="urn:microsoft.com/office/officeart/2005/8/layout/default"/>
    <dgm:cxn modelId="{E1F9B4C5-AC9A-41FC-A0BD-DA3FC50F1750}" type="presParOf" srcId="{E57C3D8B-29F5-42A1-8CAC-BAFC6254D0F1}" destId="{36E9216B-9BEF-4B6F-9C28-B0158F348B0D}" srcOrd="5" destOrd="0" presId="urn:microsoft.com/office/officeart/2005/8/layout/default"/>
    <dgm:cxn modelId="{0DEC8302-2A91-4259-9D95-E177B02A9756}" type="presParOf" srcId="{E57C3D8B-29F5-42A1-8CAC-BAFC6254D0F1}" destId="{69978585-41A0-48B4-9ED7-1784CA43F566}" srcOrd="6" destOrd="0" presId="urn:microsoft.com/office/officeart/2005/8/layout/default"/>
    <dgm:cxn modelId="{3FE73031-E12A-45DB-959B-7F21752B362C}" type="presParOf" srcId="{E57C3D8B-29F5-42A1-8CAC-BAFC6254D0F1}" destId="{04FEDDDC-E0E8-42B8-A17C-6FFDCE98B6CE}" srcOrd="7" destOrd="0" presId="urn:microsoft.com/office/officeart/2005/8/layout/default"/>
    <dgm:cxn modelId="{82A67073-7B35-4D1E-B3E2-E0E22AE6CCC0}" type="presParOf" srcId="{E57C3D8B-29F5-42A1-8CAC-BAFC6254D0F1}" destId="{D1261CEA-123A-4314-B4FE-FED2221E3B8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A4314A-B89E-4DDA-BCDF-1F7646D8F5C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cs-CZ"/>
        </a:p>
      </dgm:t>
    </dgm:pt>
    <dgm:pt modelId="{9056A284-6338-4256-93FC-A754DC81C942}">
      <dgm:prSet phldrT="[Text]"/>
      <dgm:spPr/>
      <dgm:t>
        <a:bodyPr/>
        <a:lstStyle/>
        <a:p>
          <a:r>
            <a:rPr lang="cs-CZ" dirty="0"/>
            <a:t>Blázen  - zpoplatnit, často jsou to podivíni, bez normálních příjmů, nechtějí platit, omezenější mentální kapacita, lze i přechytračit, umořit na lhůtách, zpoplatnění apod.</a:t>
          </a:r>
        </a:p>
        <a:p>
          <a:r>
            <a:rPr lang="cs-CZ" dirty="0"/>
            <a:t>(Často </a:t>
          </a:r>
          <a:r>
            <a:rPr lang="cs-CZ" dirty="0" err="1"/>
            <a:t>asperger</a:t>
          </a:r>
          <a:r>
            <a:rPr lang="cs-CZ" dirty="0"/>
            <a:t>, Greta, autista, schizofrenik, vhodným postupem lze dostat i do blázince, ale také můžete skončit s nožem v zádech)</a:t>
          </a:r>
        </a:p>
      </dgm:t>
    </dgm:pt>
    <dgm:pt modelId="{DF04B50C-E99D-4EDD-A24A-372344BBF664}" type="parTrans" cxnId="{8AD9BDAA-4B2B-41C2-B40C-9F54070679B1}">
      <dgm:prSet/>
      <dgm:spPr/>
      <dgm:t>
        <a:bodyPr/>
        <a:lstStyle/>
        <a:p>
          <a:endParaRPr lang="cs-CZ"/>
        </a:p>
      </dgm:t>
    </dgm:pt>
    <dgm:pt modelId="{E8359442-FB9E-476E-8F56-247AAF6AE4B0}" type="sibTrans" cxnId="{8AD9BDAA-4B2B-41C2-B40C-9F54070679B1}">
      <dgm:prSet/>
      <dgm:spPr/>
      <dgm:t>
        <a:bodyPr/>
        <a:lstStyle/>
        <a:p>
          <a:endParaRPr lang="cs-CZ"/>
        </a:p>
      </dgm:t>
    </dgm:pt>
    <dgm:pt modelId="{C6AD3FDD-10EF-4F95-A265-0B54B735FF73}">
      <dgm:prSet phldrT="[Text]"/>
      <dgm:spPr/>
      <dgm:t>
        <a:bodyPr/>
        <a:lstStyle/>
        <a:p>
          <a:r>
            <a:rPr lang="cs-CZ" dirty="0"/>
            <a:t>Bývalý (starosta, tajemník, ředitel..) – nebezpečné, viděli vám do karet, jsou ochotni upozorňovat i na vlastní chyby, které jste měli vyřešit</a:t>
          </a:r>
        </a:p>
      </dgm:t>
    </dgm:pt>
    <dgm:pt modelId="{E10E93CF-24CF-4BA6-A4D3-5FD0AC0B4FCF}" type="parTrans" cxnId="{63EABC87-AF40-4341-8283-DDE82543B15D}">
      <dgm:prSet/>
      <dgm:spPr/>
      <dgm:t>
        <a:bodyPr/>
        <a:lstStyle/>
        <a:p>
          <a:endParaRPr lang="cs-CZ"/>
        </a:p>
      </dgm:t>
    </dgm:pt>
    <dgm:pt modelId="{4BBAE782-72B5-4DC7-986B-8D022D160678}" type="sibTrans" cxnId="{63EABC87-AF40-4341-8283-DDE82543B15D}">
      <dgm:prSet/>
      <dgm:spPr/>
      <dgm:t>
        <a:bodyPr/>
        <a:lstStyle/>
        <a:p>
          <a:endParaRPr lang="cs-CZ"/>
        </a:p>
      </dgm:t>
    </dgm:pt>
    <dgm:pt modelId="{8338CF8F-3AB1-4690-AD16-4772EAABD6B9}">
      <dgm:prSet phldrT="[Text]"/>
      <dgm:spPr/>
      <dgm:t>
        <a:bodyPr/>
        <a:lstStyle/>
        <a:p>
          <a:r>
            <a:rPr lang="cs-CZ" dirty="0" err="1"/>
            <a:t>Buzerujíci</a:t>
          </a:r>
          <a:r>
            <a:rPr lang="cs-CZ" dirty="0"/>
            <a:t> – zpoplatňovat, dbát na dodržování zákona,</a:t>
          </a:r>
        </a:p>
        <a:p>
          <a:r>
            <a:rPr lang="cs-CZ" dirty="0"/>
            <a:t>Aktivisté, spolky, případy nějaké městské kauzy</a:t>
          </a:r>
        </a:p>
      </dgm:t>
    </dgm:pt>
    <dgm:pt modelId="{30F8CFE3-76EF-426A-836C-1FAA51795DEE}" type="parTrans" cxnId="{325B7A53-068A-46F7-B782-3C291E750132}">
      <dgm:prSet/>
      <dgm:spPr/>
      <dgm:t>
        <a:bodyPr/>
        <a:lstStyle/>
        <a:p>
          <a:endParaRPr lang="cs-CZ"/>
        </a:p>
      </dgm:t>
    </dgm:pt>
    <dgm:pt modelId="{A4807E44-3296-41EB-8A62-8370822F83C7}" type="sibTrans" cxnId="{325B7A53-068A-46F7-B782-3C291E750132}">
      <dgm:prSet/>
      <dgm:spPr/>
      <dgm:t>
        <a:bodyPr/>
        <a:lstStyle/>
        <a:p>
          <a:endParaRPr lang="cs-CZ"/>
        </a:p>
      </dgm:t>
    </dgm:pt>
    <dgm:pt modelId="{26A2459C-1567-461A-A069-1E51C6FB7038}">
      <dgm:prSet phldrT="[Text]"/>
      <dgm:spPr/>
      <dgm:t>
        <a:bodyPr/>
        <a:lstStyle/>
        <a:p>
          <a:r>
            <a:rPr lang="cs-CZ" dirty="0"/>
            <a:t>Buldok – obrana téměř bez šance, chytřejší než blázen, ale stejně patologicky urputný, někteří nehledí ani na výdaje. Často též porucha psychiky, ale mírnější</a:t>
          </a:r>
        </a:p>
        <a:p>
          <a:r>
            <a:rPr lang="cs-CZ" dirty="0"/>
            <a:t>Např. útoky na OSPOD od rozvádějících se magorů, </a:t>
          </a:r>
          <a:r>
            <a:rPr lang="cs-CZ" dirty="0" err="1"/>
            <a:t>autíčkáři</a:t>
          </a:r>
          <a:r>
            <a:rPr lang="cs-CZ" dirty="0"/>
            <a:t> a radary apod.</a:t>
          </a:r>
        </a:p>
      </dgm:t>
    </dgm:pt>
    <dgm:pt modelId="{AC41CADC-30BA-4386-A32E-4AFB67DE07C3}" type="parTrans" cxnId="{F2623995-A170-4CBC-A4F1-E95E8A808529}">
      <dgm:prSet/>
      <dgm:spPr/>
      <dgm:t>
        <a:bodyPr/>
        <a:lstStyle/>
        <a:p>
          <a:endParaRPr lang="cs-CZ"/>
        </a:p>
      </dgm:t>
    </dgm:pt>
    <dgm:pt modelId="{49A18393-E4DD-427B-AE33-3F1F32DD7175}" type="sibTrans" cxnId="{F2623995-A170-4CBC-A4F1-E95E8A808529}">
      <dgm:prSet/>
      <dgm:spPr/>
      <dgm:t>
        <a:bodyPr/>
        <a:lstStyle/>
        <a:p>
          <a:endParaRPr lang="cs-CZ"/>
        </a:p>
      </dgm:t>
    </dgm:pt>
    <dgm:pt modelId="{0D4736C1-1FC7-447D-A4DC-38D85ADAD624}">
      <dgm:prSet phldrT="[Text]"/>
      <dgm:spPr/>
      <dgm:t>
        <a:bodyPr/>
        <a:lstStyle/>
        <a:p>
          <a:r>
            <a:rPr lang="cs-CZ" dirty="0"/>
            <a:t>Byznys – zpoplatnit, dodržet zákon, lze i nereagovat, pokud je hromadný mail a nekontrolují to</a:t>
          </a:r>
        </a:p>
      </dgm:t>
    </dgm:pt>
    <dgm:pt modelId="{48F64342-C717-4600-875F-A10C5ABA61A5}" type="parTrans" cxnId="{944CB1E0-E745-48B8-AFA8-DBB2C9A2FF3D}">
      <dgm:prSet/>
      <dgm:spPr/>
      <dgm:t>
        <a:bodyPr/>
        <a:lstStyle/>
        <a:p>
          <a:endParaRPr lang="cs-CZ"/>
        </a:p>
      </dgm:t>
    </dgm:pt>
    <dgm:pt modelId="{71BC74BD-0DA6-442A-BF73-25BF409222EF}" type="sibTrans" cxnId="{944CB1E0-E745-48B8-AFA8-DBB2C9A2FF3D}">
      <dgm:prSet/>
      <dgm:spPr/>
      <dgm:t>
        <a:bodyPr/>
        <a:lstStyle/>
        <a:p>
          <a:endParaRPr lang="cs-CZ"/>
        </a:p>
      </dgm:t>
    </dgm:pt>
    <dgm:pt modelId="{E57C3D8B-29F5-42A1-8CAC-BAFC6254D0F1}" type="pres">
      <dgm:prSet presAssocID="{5AA4314A-B89E-4DDA-BCDF-1F7646D8F5C6}" presName="diagram" presStyleCnt="0">
        <dgm:presLayoutVars>
          <dgm:dir/>
          <dgm:resizeHandles val="exact"/>
        </dgm:presLayoutVars>
      </dgm:prSet>
      <dgm:spPr/>
    </dgm:pt>
    <dgm:pt modelId="{E7EE8ED6-13B0-4ECA-9C3C-08ACFEB2E448}" type="pres">
      <dgm:prSet presAssocID="{9056A284-6338-4256-93FC-A754DC81C942}" presName="node" presStyleLbl="node1" presStyleIdx="0" presStyleCnt="5">
        <dgm:presLayoutVars>
          <dgm:bulletEnabled val="1"/>
        </dgm:presLayoutVars>
      </dgm:prSet>
      <dgm:spPr/>
    </dgm:pt>
    <dgm:pt modelId="{B695B12E-090C-466B-A93A-3CF30F4A6140}" type="pres">
      <dgm:prSet presAssocID="{E8359442-FB9E-476E-8F56-247AAF6AE4B0}" presName="sibTrans" presStyleCnt="0"/>
      <dgm:spPr/>
    </dgm:pt>
    <dgm:pt modelId="{7D7A7741-B5CA-49F2-9FC0-5300A93DF6E1}" type="pres">
      <dgm:prSet presAssocID="{C6AD3FDD-10EF-4F95-A265-0B54B735FF73}" presName="node" presStyleLbl="node1" presStyleIdx="1" presStyleCnt="5">
        <dgm:presLayoutVars>
          <dgm:bulletEnabled val="1"/>
        </dgm:presLayoutVars>
      </dgm:prSet>
      <dgm:spPr/>
    </dgm:pt>
    <dgm:pt modelId="{BAA3AB61-889A-4FC6-AB68-99CF6BD66526}" type="pres">
      <dgm:prSet presAssocID="{4BBAE782-72B5-4DC7-986B-8D022D160678}" presName="sibTrans" presStyleCnt="0"/>
      <dgm:spPr/>
    </dgm:pt>
    <dgm:pt modelId="{D9FC05BA-8A2A-4185-822A-F7FACE51010F}" type="pres">
      <dgm:prSet presAssocID="{8338CF8F-3AB1-4690-AD16-4772EAABD6B9}" presName="node" presStyleLbl="node1" presStyleIdx="2" presStyleCnt="5">
        <dgm:presLayoutVars>
          <dgm:bulletEnabled val="1"/>
        </dgm:presLayoutVars>
      </dgm:prSet>
      <dgm:spPr/>
    </dgm:pt>
    <dgm:pt modelId="{36E9216B-9BEF-4B6F-9C28-B0158F348B0D}" type="pres">
      <dgm:prSet presAssocID="{A4807E44-3296-41EB-8A62-8370822F83C7}" presName="sibTrans" presStyleCnt="0"/>
      <dgm:spPr/>
    </dgm:pt>
    <dgm:pt modelId="{69978585-41A0-48B4-9ED7-1784CA43F566}" type="pres">
      <dgm:prSet presAssocID="{26A2459C-1567-461A-A069-1E51C6FB7038}" presName="node" presStyleLbl="node1" presStyleIdx="3" presStyleCnt="5">
        <dgm:presLayoutVars>
          <dgm:bulletEnabled val="1"/>
        </dgm:presLayoutVars>
      </dgm:prSet>
      <dgm:spPr/>
    </dgm:pt>
    <dgm:pt modelId="{04FEDDDC-E0E8-42B8-A17C-6FFDCE98B6CE}" type="pres">
      <dgm:prSet presAssocID="{49A18393-E4DD-427B-AE33-3F1F32DD7175}" presName="sibTrans" presStyleCnt="0"/>
      <dgm:spPr/>
    </dgm:pt>
    <dgm:pt modelId="{D1261CEA-123A-4314-B4FE-FED2221E3B83}" type="pres">
      <dgm:prSet presAssocID="{0D4736C1-1FC7-447D-A4DC-38D85ADAD624}" presName="node" presStyleLbl="node1" presStyleIdx="4" presStyleCnt="5">
        <dgm:presLayoutVars>
          <dgm:bulletEnabled val="1"/>
        </dgm:presLayoutVars>
      </dgm:prSet>
      <dgm:spPr/>
    </dgm:pt>
  </dgm:ptLst>
  <dgm:cxnLst>
    <dgm:cxn modelId="{1BB25C1A-22E4-4276-B309-849B4D75DDC5}" type="presOf" srcId="{0D4736C1-1FC7-447D-A4DC-38D85ADAD624}" destId="{D1261CEA-123A-4314-B4FE-FED2221E3B83}" srcOrd="0" destOrd="0" presId="urn:microsoft.com/office/officeart/2005/8/layout/default"/>
    <dgm:cxn modelId="{D3CF331E-DCE3-44DB-931A-8F6E04D2FDD0}" type="presOf" srcId="{5AA4314A-B89E-4DDA-BCDF-1F7646D8F5C6}" destId="{E57C3D8B-29F5-42A1-8CAC-BAFC6254D0F1}" srcOrd="0" destOrd="0" presId="urn:microsoft.com/office/officeart/2005/8/layout/default"/>
    <dgm:cxn modelId="{AA4DAB2F-86E2-4B26-A9B8-3093B30FC12E}" type="presOf" srcId="{C6AD3FDD-10EF-4F95-A265-0B54B735FF73}" destId="{7D7A7741-B5CA-49F2-9FC0-5300A93DF6E1}" srcOrd="0" destOrd="0" presId="urn:microsoft.com/office/officeart/2005/8/layout/default"/>
    <dgm:cxn modelId="{B7172B41-05DB-42C7-9A3C-153AEAFCA707}" type="presOf" srcId="{26A2459C-1567-461A-A069-1E51C6FB7038}" destId="{69978585-41A0-48B4-9ED7-1784CA43F566}" srcOrd="0" destOrd="0" presId="urn:microsoft.com/office/officeart/2005/8/layout/default"/>
    <dgm:cxn modelId="{325B7A53-068A-46F7-B782-3C291E750132}" srcId="{5AA4314A-B89E-4DDA-BCDF-1F7646D8F5C6}" destId="{8338CF8F-3AB1-4690-AD16-4772EAABD6B9}" srcOrd="2" destOrd="0" parTransId="{30F8CFE3-76EF-426A-836C-1FAA51795DEE}" sibTransId="{A4807E44-3296-41EB-8A62-8370822F83C7}"/>
    <dgm:cxn modelId="{63EABC87-AF40-4341-8283-DDE82543B15D}" srcId="{5AA4314A-B89E-4DDA-BCDF-1F7646D8F5C6}" destId="{C6AD3FDD-10EF-4F95-A265-0B54B735FF73}" srcOrd="1" destOrd="0" parTransId="{E10E93CF-24CF-4BA6-A4D3-5FD0AC0B4FCF}" sibTransId="{4BBAE782-72B5-4DC7-986B-8D022D160678}"/>
    <dgm:cxn modelId="{F2623995-A170-4CBC-A4F1-E95E8A808529}" srcId="{5AA4314A-B89E-4DDA-BCDF-1F7646D8F5C6}" destId="{26A2459C-1567-461A-A069-1E51C6FB7038}" srcOrd="3" destOrd="0" parTransId="{AC41CADC-30BA-4386-A32E-4AFB67DE07C3}" sibTransId="{49A18393-E4DD-427B-AE33-3F1F32DD7175}"/>
    <dgm:cxn modelId="{8AD9BDAA-4B2B-41C2-B40C-9F54070679B1}" srcId="{5AA4314A-B89E-4DDA-BCDF-1F7646D8F5C6}" destId="{9056A284-6338-4256-93FC-A754DC81C942}" srcOrd="0" destOrd="0" parTransId="{DF04B50C-E99D-4EDD-A24A-372344BBF664}" sibTransId="{E8359442-FB9E-476E-8F56-247AAF6AE4B0}"/>
    <dgm:cxn modelId="{CFF4D0DE-9826-4C07-AD4B-E78FEBF3E75A}" type="presOf" srcId="{9056A284-6338-4256-93FC-A754DC81C942}" destId="{E7EE8ED6-13B0-4ECA-9C3C-08ACFEB2E448}" srcOrd="0" destOrd="0" presId="urn:microsoft.com/office/officeart/2005/8/layout/default"/>
    <dgm:cxn modelId="{944CB1E0-E745-48B8-AFA8-DBB2C9A2FF3D}" srcId="{5AA4314A-B89E-4DDA-BCDF-1F7646D8F5C6}" destId="{0D4736C1-1FC7-447D-A4DC-38D85ADAD624}" srcOrd="4" destOrd="0" parTransId="{48F64342-C717-4600-875F-A10C5ABA61A5}" sibTransId="{71BC74BD-0DA6-442A-BF73-25BF409222EF}"/>
    <dgm:cxn modelId="{C62CE1ED-F299-46E4-ACAD-D3C7615DA0D3}" type="presOf" srcId="{8338CF8F-3AB1-4690-AD16-4772EAABD6B9}" destId="{D9FC05BA-8A2A-4185-822A-F7FACE51010F}" srcOrd="0" destOrd="0" presId="urn:microsoft.com/office/officeart/2005/8/layout/default"/>
    <dgm:cxn modelId="{258D9489-3D51-4D06-89BC-DDEE666205D5}" type="presParOf" srcId="{E57C3D8B-29F5-42A1-8CAC-BAFC6254D0F1}" destId="{E7EE8ED6-13B0-4ECA-9C3C-08ACFEB2E448}" srcOrd="0" destOrd="0" presId="urn:microsoft.com/office/officeart/2005/8/layout/default"/>
    <dgm:cxn modelId="{F8208D54-03B6-4A04-8801-2C842B04832B}" type="presParOf" srcId="{E57C3D8B-29F5-42A1-8CAC-BAFC6254D0F1}" destId="{B695B12E-090C-466B-A93A-3CF30F4A6140}" srcOrd="1" destOrd="0" presId="urn:microsoft.com/office/officeart/2005/8/layout/default"/>
    <dgm:cxn modelId="{28673F22-EBC9-46F6-B369-1B662440B50D}" type="presParOf" srcId="{E57C3D8B-29F5-42A1-8CAC-BAFC6254D0F1}" destId="{7D7A7741-B5CA-49F2-9FC0-5300A93DF6E1}" srcOrd="2" destOrd="0" presId="urn:microsoft.com/office/officeart/2005/8/layout/default"/>
    <dgm:cxn modelId="{46A59634-7B9F-4FD7-B81A-468F46753A1D}" type="presParOf" srcId="{E57C3D8B-29F5-42A1-8CAC-BAFC6254D0F1}" destId="{BAA3AB61-889A-4FC6-AB68-99CF6BD66526}" srcOrd="3" destOrd="0" presId="urn:microsoft.com/office/officeart/2005/8/layout/default"/>
    <dgm:cxn modelId="{2B43A161-9C3A-4175-8632-46C15A0D2C19}" type="presParOf" srcId="{E57C3D8B-29F5-42A1-8CAC-BAFC6254D0F1}" destId="{D9FC05BA-8A2A-4185-822A-F7FACE51010F}" srcOrd="4" destOrd="0" presId="urn:microsoft.com/office/officeart/2005/8/layout/default"/>
    <dgm:cxn modelId="{E1F9B4C5-AC9A-41FC-A0BD-DA3FC50F1750}" type="presParOf" srcId="{E57C3D8B-29F5-42A1-8CAC-BAFC6254D0F1}" destId="{36E9216B-9BEF-4B6F-9C28-B0158F348B0D}" srcOrd="5" destOrd="0" presId="urn:microsoft.com/office/officeart/2005/8/layout/default"/>
    <dgm:cxn modelId="{0DEC8302-2A91-4259-9D95-E177B02A9756}" type="presParOf" srcId="{E57C3D8B-29F5-42A1-8CAC-BAFC6254D0F1}" destId="{69978585-41A0-48B4-9ED7-1784CA43F566}" srcOrd="6" destOrd="0" presId="urn:microsoft.com/office/officeart/2005/8/layout/default"/>
    <dgm:cxn modelId="{3FE73031-E12A-45DB-959B-7F21752B362C}" type="presParOf" srcId="{E57C3D8B-29F5-42A1-8CAC-BAFC6254D0F1}" destId="{04FEDDDC-E0E8-42B8-A17C-6FFDCE98B6CE}" srcOrd="7" destOrd="0" presId="urn:microsoft.com/office/officeart/2005/8/layout/default"/>
    <dgm:cxn modelId="{82A67073-7B35-4D1E-B3E2-E0E22AE6CCC0}" type="presParOf" srcId="{E57C3D8B-29F5-42A1-8CAC-BAFC6254D0F1}" destId="{D1261CEA-123A-4314-B4FE-FED2221E3B8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9D912BA-13D2-43B7-9B86-4DFBDC808B0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cs-CZ"/>
        </a:p>
      </dgm:t>
    </dgm:pt>
    <dgm:pt modelId="{D7D3B96E-C814-4183-BCBE-70CB80D1C564}">
      <dgm:prSet phldrT="[Text]"/>
      <dgm:spPr/>
      <dgm:t>
        <a:bodyPr/>
        <a:lstStyle/>
        <a:p>
          <a:r>
            <a:rPr lang="cs-CZ" dirty="0"/>
            <a:t>Žadatel toho chce moc, zatěžuje</a:t>
          </a:r>
        </a:p>
      </dgm:t>
    </dgm:pt>
    <dgm:pt modelId="{ADD440E6-2ACF-45A2-BC4A-4238D0663E14}" type="parTrans" cxnId="{86FBAF84-8EA7-4039-B53A-79A81F449370}">
      <dgm:prSet/>
      <dgm:spPr/>
      <dgm:t>
        <a:bodyPr/>
        <a:lstStyle/>
        <a:p>
          <a:endParaRPr lang="cs-CZ"/>
        </a:p>
      </dgm:t>
    </dgm:pt>
    <dgm:pt modelId="{2DACDEA3-66D2-40A0-93DF-713C82ED1798}" type="sibTrans" cxnId="{86FBAF84-8EA7-4039-B53A-79A81F449370}">
      <dgm:prSet/>
      <dgm:spPr/>
      <dgm:t>
        <a:bodyPr/>
        <a:lstStyle/>
        <a:p>
          <a:endParaRPr lang="cs-CZ"/>
        </a:p>
      </dgm:t>
    </dgm:pt>
    <dgm:pt modelId="{DF17202E-5BA2-4962-8165-6DC2567952A3}">
      <dgm:prSet phldrT="[Text]"/>
      <dgm:spPr/>
      <dgm:t>
        <a:bodyPr/>
        <a:lstStyle/>
        <a:p>
          <a:r>
            <a:rPr lang="cs-CZ" dirty="0"/>
            <a:t>Nechceme aby se informace dostaly ven ( po poskytnutí jsou na webu, žadatel je také rozšíří)</a:t>
          </a:r>
        </a:p>
      </dgm:t>
    </dgm:pt>
    <dgm:pt modelId="{DA6AB440-83E6-4149-8EFD-740C4211D26F}" type="parTrans" cxnId="{BD253FE1-EA18-446D-9A41-F37FA8CFD92F}">
      <dgm:prSet/>
      <dgm:spPr/>
      <dgm:t>
        <a:bodyPr/>
        <a:lstStyle/>
        <a:p>
          <a:endParaRPr lang="cs-CZ"/>
        </a:p>
      </dgm:t>
    </dgm:pt>
    <dgm:pt modelId="{9C71EE08-9260-48AB-8959-36F349F1E6EC}" type="sibTrans" cxnId="{BD253FE1-EA18-446D-9A41-F37FA8CFD92F}">
      <dgm:prSet/>
      <dgm:spPr/>
      <dgm:t>
        <a:bodyPr/>
        <a:lstStyle/>
        <a:p>
          <a:endParaRPr lang="cs-CZ"/>
        </a:p>
      </dgm:t>
    </dgm:pt>
    <dgm:pt modelId="{1EBA86AC-6239-4D73-A2C2-B7EF25773F1C}">
      <dgm:prSet phldrT="[Text]"/>
      <dgm:spPr/>
      <dgm:t>
        <a:bodyPr/>
        <a:lstStyle/>
        <a:p>
          <a:r>
            <a:rPr lang="cs-CZ" dirty="0"/>
            <a:t>Vedeme řízení, soud, nechceme poskytnout (§ 11(1) g)</a:t>
          </a:r>
        </a:p>
      </dgm:t>
    </dgm:pt>
    <dgm:pt modelId="{08E1AAFB-AECD-45FC-B5BB-946D3B7A4099}" type="parTrans" cxnId="{4FC0FAD7-D028-4C11-AB03-44AFD4148126}">
      <dgm:prSet/>
      <dgm:spPr/>
      <dgm:t>
        <a:bodyPr/>
        <a:lstStyle/>
        <a:p>
          <a:endParaRPr lang="cs-CZ"/>
        </a:p>
      </dgm:t>
    </dgm:pt>
    <dgm:pt modelId="{89F4AD97-6524-4A4E-8D2E-3E4B77B26E71}" type="sibTrans" cxnId="{4FC0FAD7-D028-4C11-AB03-44AFD4148126}">
      <dgm:prSet/>
      <dgm:spPr/>
      <dgm:t>
        <a:bodyPr/>
        <a:lstStyle/>
        <a:p>
          <a:endParaRPr lang="cs-CZ"/>
        </a:p>
      </dgm:t>
    </dgm:pt>
    <dgm:pt modelId="{7D0BEC13-98F5-4B6E-A36D-F693F7B46BBC}">
      <dgm:prSet phldrT="[Text]"/>
      <dgm:spPr/>
      <dgm:t>
        <a:bodyPr/>
        <a:lstStyle/>
        <a:p>
          <a:r>
            <a:rPr lang="cs-CZ" dirty="0"/>
            <a:t>Zásah do soukromí</a:t>
          </a:r>
        </a:p>
      </dgm:t>
    </dgm:pt>
    <dgm:pt modelId="{DF9739EC-11F8-41D2-B2D1-28D9A513F951}" type="parTrans" cxnId="{0629D419-737A-4B45-862F-2D5A99A82638}">
      <dgm:prSet/>
      <dgm:spPr/>
      <dgm:t>
        <a:bodyPr/>
        <a:lstStyle/>
        <a:p>
          <a:endParaRPr lang="cs-CZ"/>
        </a:p>
      </dgm:t>
    </dgm:pt>
    <dgm:pt modelId="{BE3B2FDC-270D-4B46-8D93-3A104A1BD96A}" type="sibTrans" cxnId="{0629D419-737A-4B45-862F-2D5A99A82638}">
      <dgm:prSet/>
      <dgm:spPr/>
      <dgm:t>
        <a:bodyPr/>
        <a:lstStyle/>
        <a:p>
          <a:endParaRPr lang="cs-CZ"/>
        </a:p>
      </dgm:t>
    </dgm:pt>
    <dgm:pt modelId="{3051A73D-AC1D-4DE1-A751-2674382466A1}">
      <dgm:prSet phldrT="[Text]"/>
      <dgm:spPr/>
      <dgm:t>
        <a:bodyPr/>
        <a:lstStyle/>
        <a:p>
          <a:r>
            <a:rPr lang="cs-CZ" dirty="0"/>
            <a:t>Předvolební boj, snaha paralyzovat obec</a:t>
          </a:r>
        </a:p>
      </dgm:t>
    </dgm:pt>
    <dgm:pt modelId="{F834F299-E5FC-415A-9C9B-27945AE5A100}" type="parTrans" cxnId="{FDE489F6-0A14-443D-A304-31FFCD60A126}">
      <dgm:prSet/>
      <dgm:spPr/>
      <dgm:t>
        <a:bodyPr/>
        <a:lstStyle/>
        <a:p>
          <a:endParaRPr lang="cs-CZ"/>
        </a:p>
      </dgm:t>
    </dgm:pt>
    <dgm:pt modelId="{EF1560DB-8075-4823-8A0C-34762C5A3C99}" type="sibTrans" cxnId="{FDE489F6-0A14-443D-A304-31FFCD60A126}">
      <dgm:prSet/>
      <dgm:spPr/>
      <dgm:t>
        <a:bodyPr/>
        <a:lstStyle/>
        <a:p>
          <a:endParaRPr lang="cs-CZ"/>
        </a:p>
      </dgm:t>
    </dgm:pt>
    <dgm:pt modelId="{9CA3DCAC-684F-467E-8A5B-8EA140FB8F92}" type="pres">
      <dgm:prSet presAssocID="{C9D912BA-13D2-43B7-9B86-4DFBDC808B08}" presName="diagram" presStyleCnt="0">
        <dgm:presLayoutVars>
          <dgm:dir/>
          <dgm:resizeHandles val="exact"/>
        </dgm:presLayoutVars>
      </dgm:prSet>
      <dgm:spPr/>
    </dgm:pt>
    <dgm:pt modelId="{C881687C-11EB-4C6E-8D97-0F90CE919903}" type="pres">
      <dgm:prSet presAssocID="{D7D3B96E-C814-4183-BCBE-70CB80D1C564}" presName="node" presStyleLbl="node1" presStyleIdx="0" presStyleCnt="5">
        <dgm:presLayoutVars>
          <dgm:bulletEnabled val="1"/>
        </dgm:presLayoutVars>
      </dgm:prSet>
      <dgm:spPr/>
    </dgm:pt>
    <dgm:pt modelId="{9DDC0DB6-0460-4C18-A21F-8340FBBC2C0C}" type="pres">
      <dgm:prSet presAssocID="{2DACDEA3-66D2-40A0-93DF-713C82ED1798}" presName="sibTrans" presStyleCnt="0"/>
      <dgm:spPr/>
    </dgm:pt>
    <dgm:pt modelId="{03430CD6-A798-4925-95C3-62EED469F2EE}" type="pres">
      <dgm:prSet presAssocID="{DF17202E-5BA2-4962-8165-6DC2567952A3}" presName="node" presStyleLbl="node1" presStyleIdx="1" presStyleCnt="5">
        <dgm:presLayoutVars>
          <dgm:bulletEnabled val="1"/>
        </dgm:presLayoutVars>
      </dgm:prSet>
      <dgm:spPr/>
    </dgm:pt>
    <dgm:pt modelId="{2B599D2B-1D7F-45FB-91B6-AE04839BED8D}" type="pres">
      <dgm:prSet presAssocID="{9C71EE08-9260-48AB-8959-36F349F1E6EC}" presName="sibTrans" presStyleCnt="0"/>
      <dgm:spPr/>
    </dgm:pt>
    <dgm:pt modelId="{EA0334FC-8891-4775-AA3D-F02740CEF8EA}" type="pres">
      <dgm:prSet presAssocID="{1EBA86AC-6239-4D73-A2C2-B7EF25773F1C}" presName="node" presStyleLbl="node1" presStyleIdx="2" presStyleCnt="5">
        <dgm:presLayoutVars>
          <dgm:bulletEnabled val="1"/>
        </dgm:presLayoutVars>
      </dgm:prSet>
      <dgm:spPr/>
    </dgm:pt>
    <dgm:pt modelId="{5E11A715-B66D-4889-9C83-ED6A19995544}" type="pres">
      <dgm:prSet presAssocID="{89F4AD97-6524-4A4E-8D2E-3E4B77B26E71}" presName="sibTrans" presStyleCnt="0"/>
      <dgm:spPr/>
    </dgm:pt>
    <dgm:pt modelId="{66726DAA-46F7-4A6F-B27F-493DC8F337C4}" type="pres">
      <dgm:prSet presAssocID="{7D0BEC13-98F5-4B6E-A36D-F693F7B46BBC}" presName="node" presStyleLbl="node1" presStyleIdx="3" presStyleCnt="5">
        <dgm:presLayoutVars>
          <dgm:bulletEnabled val="1"/>
        </dgm:presLayoutVars>
      </dgm:prSet>
      <dgm:spPr/>
    </dgm:pt>
    <dgm:pt modelId="{DEFA3A9C-3194-436E-BD0D-C743E7C5BC3F}" type="pres">
      <dgm:prSet presAssocID="{BE3B2FDC-270D-4B46-8D93-3A104A1BD96A}" presName="sibTrans" presStyleCnt="0"/>
      <dgm:spPr/>
    </dgm:pt>
    <dgm:pt modelId="{DDEC628A-9C76-4483-8C83-9DA96EBA40B6}" type="pres">
      <dgm:prSet presAssocID="{3051A73D-AC1D-4DE1-A751-2674382466A1}" presName="node" presStyleLbl="node1" presStyleIdx="4" presStyleCnt="5">
        <dgm:presLayoutVars>
          <dgm:bulletEnabled val="1"/>
        </dgm:presLayoutVars>
      </dgm:prSet>
      <dgm:spPr/>
    </dgm:pt>
  </dgm:ptLst>
  <dgm:cxnLst>
    <dgm:cxn modelId="{0629D419-737A-4B45-862F-2D5A99A82638}" srcId="{C9D912BA-13D2-43B7-9B86-4DFBDC808B08}" destId="{7D0BEC13-98F5-4B6E-A36D-F693F7B46BBC}" srcOrd="3" destOrd="0" parTransId="{DF9739EC-11F8-41D2-B2D1-28D9A513F951}" sibTransId="{BE3B2FDC-270D-4B46-8D93-3A104A1BD96A}"/>
    <dgm:cxn modelId="{B195FF7F-3BC3-4403-9B45-8F763BCF977E}" type="presOf" srcId="{D7D3B96E-C814-4183-BCBE-70CB80D1C564}" destId="{C881687C-11EB-4C6E-8D97-0F90CE919903}" srcOrd="0" destOrd="0" presId="urn:microsoft.com/office/officeart/2005/8/layout/default"/>
    <dgm:cxn modelId="{77A93E81-448F-472D-A923-C1A825B7FC6B}" type="presOf" srcId="{C9D912BA-13D2-43B7-9B86-4DFBDC808B08}" destId="{9CA3DCAC-684F-467E-8A5B-8EA140FB8F92}" srcOrd="0" destOrd="0" presId="urn:microsoft.com/office/officeart/2005/8/layout/default"/>
    <dgm:cxn modelId="{86FBAF84-8EA7-4039-B53A-79A81F449370}" srcId="{C9D912BA-13D2-43B7-9B86-4DFBDC808B08}" destId="{D7D3B96E-C814-4183-BCBE-70CB80D1C564}" srcOrd="0" destOrd="0" parTransId="{ADD440E6-2ACF-45A2-BC4A-4238D0663E14}" sibTransId="{2DACDEA3-66D2-40A0-93DF-713C82ED1798}"/>
    <dgm:cxn modelId="{6AA8E5A1-5450-4BFB-81E9-876F0751E220}" type="presOf" srcId="{3051A73D-AC1D-4DE1-A751-2674382466A1}" destId="{DDEC628A-9C76-4483-8C83-9DA96EBA40B6}" srcOrd="0" destOrd="0" presId="urn:microsoft.com/office/officeart/2005/8/layout/default"/>
    <dgm:cxn modelId="{4FC0FAD7-D028-4C11-AB03-44AFD4148126}" srcId="{C9D912BA-13D2-43B7-9B86-4DFBDC808B08}" destId="{1EBA86AC-6239-4D73-A2C2-B7EF25773F1C}" srcOrd="2" destOrd="0" parTransId="{08E1AAFB-AECD-45FC-B5BB-946D3B7A4099}" sibTransId="{89F4AD97-6524-4A4E-8D2E-3E4B77B26E71}"/>
    <dgm:cxn modelId="{513C82DB-B963-4165-B184-AA9ED883D152}" type="presOf" srcId="{1EBA86AC-6239-4D73-A2C2-B7EF25773F1C}" destId="{EA0334FC-8891-4775-AA3D-F02740CEF8EA}" srcOrd="0" destOrd="0" presId="urn:microsoft.com/office/officeart/2005/8/layout/default"/>
    <dgm:cxn modelId="{BD253FE1-EA18-446D-9A41-F37FA8CFD92F}" srcId="{C9D912BA-13D2-43B7-9B86-4DFBDC808B08}" destId="{DF17202E-5BA2-4962-8165-6DC2567952A3}" srcOrd="1" destOrd="0" parTransId="{DA6AB440-83E6-4149-8EFD-740C4211D26F}" sibTransId="{9C71EE08-9260-48AB-8959-36F349F1E6EC}"/>
    <dgm:cxn modelId="{EAEC73E3-2EAC-4061-9B14-9FA85DF8C1EE}" type="presOf" srcId="{DF17202E-5BA2-4962-8165-6DC2567952A3}" destId="{03430CD6-A798-4925-95C3-62EED469F2EE}" srcOrd="0" destOrd="0" presId="urn:microsoft.com/office/officeart/2005/8/layout/default"/>
    <dgm:cxn modelId="{B890BFEA-BCEB-455E-8889-EB8780205EC8}" type="presOf" srcId="{7D0BEC13-98F5-4B6E-A36D-F693F7B46BBC}" destId="{66726DAA-46F7-4A6F-B27F-493DC8F337C4}" srcOrd="0" destOrd="0" presId="urn:microsoft.com/office/officeart/2005/8/layout/default"/>
    <dgm:cxn modelId="{FDE489F6-0A14-443D-A304-31FFCD60A126}" srcId="{C9D912BA-13D2-43B7-9B86-4DFBDC808B08}" destId="{3051A73D-AC1D-4DE1-A751-2674382466A1}" srcOrd="4" destOrd="0" parTransId="{F834F299-E5FC-415A-9C9B-27945AE5A100}" sibTransId="{EF1560DB-8075-4823-8A0C-34762C5A3C99}"/>
    <dgm:cxn modelId="{C25EA8DC-A09B-4B5C-B561-DB80ED8D3472}" type="presParOf" srcId="{9CA3DCAC-684F-467E-8A5B-8EA140FB8F92}" destId="{C881687C-11EB-4C6E-8D97-0F90CE919903}" srcOrd="0" destOrd="0" presId="urn:microsoft.com/office/officeart/2005/8/layout/default"/>
    <dgm:cxn modelId="{9FF30390-1D3C-4CF3-BC3A-10871FD44EF3}" type="presParOf" srcId="{9CA3DCAC-684F-467E-8A5B-8EA140FB8F92}" destId="{9DDC0DB6-0460-4C18-A21F-8340FBBC2C0C}" srcOrd="1" destOrd="0" presId="urn:microsoft.com/office/officeart/2005/8/layout/default"/>
    <dgm:cxn modelId="{8855AF5D-9558-4A16-8D4E-39C2AEAC1AC5}" type="presParOf" srcId="{9CA3DCAC-684F-467E-8A5B-8EA140FB8F92}" destId="{03430CD6-A798-4925-95C3-62EED469F2EE}" srcOrd="2" destOrd="0" presId="urn:microsoft.com/office/officeart/2005/8/layout/default"/>
    <dgm:cxn modelId="{7A49A75C-CAA1-4E48-9A7E-ADD2A7203177}" type="presParOf" srcId="{9CA3DCAC-684F-467E-8A5B-8EA140FB8F92}" destId="{2B599D2B-1D7F-45FB-91B6-AE04839BED8D}" srcOrd="3" destOrd="0" presId="urn:microsoft.com/office/officeart/2005/8/layout/default"/>
    <dgm:cxn modelId="{F9164302-10E6-4B72-942C-82DE087DD2A5}" type="presParOf" srcId="{9CA3DCAC-684F-467E-8A5B-8EA140FB8F92}" destId="{EA0334FC-8891-4775-AA3D-F02740CEF8EA}" srcOrd="4" destOrd="0" presId="urn:microsoft.com/office/officeart/2005/8/layout/default"/>
    <dgm:cxn modelId="{726C6A2B-AA6D-445E-A992-ECD73C423FC5}" type="presParOf" srcId="{9CA3DCAC-684F-467E-8A5B-8EA140FB8F92}" destId="{5E11A715-B66D-4889-9C83-ED6A19995544}" srcOrd="5" destOrd="0" presId="urn:microsoft.com/office/officeart/2005/8/layout/default"/>
    <dgm:cxn modelId="{0188ED46-43C0-4051-AC00-5273F296A9C0}" type="presParOf" srcId="{9CA3DCAC-684F-467E-8A5B-8EA140FB8F92}" destId="{66726DAA-46F7-4A6F-B27F-493DC8F337C4}" srcOrd="6" destOrd="0" presId="urn:microsoft.com/office/officeart/2005/8/layout/default"/>
    <dgm:cxn modelId="{39E8BBD7-F037-4BF0-9A04-EA63D35431DF}" type="presParOf" srcId="{9CA3DCAC-684F-467E-8A5B-8EA140FB8F92}" destId="{DEFA3A9C-3194-436E-BD0D-C743E7C5BC3F}" srcOrd="7" destOrd="0" presId="urn:microsoft.com/office/officeart/2005/8/layout/default"/>
    <dgm:cxn modelId="{D6C55CFC-F71E-47AB-AB8E-7FBB9F62B938}" type="presParOf" srcId="{9CA3DCAC-684F-467E-8A5B-8EA140FB8F92}" destId="{DDEC628A-9C76-4483-8C83-9DA96EBA40B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ABBC2B-1E27-4C22-8B27-78A24763D5B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cs-CZ"/>
        </a:p>
      </dgm:t>
    </dgm:pt>
    <dgm:pt modelId="{B69ADE21-6829-4A63-AD5E-A0DEAE316E4E}">
      <dgm:prSet phldrT="[Text]"/>
      <dgm:spPr/>
      <dgm:t>
        <a:bodyPr/>
        <a:lstStyle/>
        <a:p>
          <a:r>
            <a:rPr lang="cs-CZ" dirty="0">
              <a:latin typeface="Trebuchet MS" panose="020B0603020202020204" pitchFamily="34" charset="0"/>
            </a:rPr>
            <a:t>Poskytnutí informací žadateli - anonymizace</a:t>
          </a:r>
        </a:p>
      </dgm:t>
    </dgm:pt>
    <dgm:pt modelId="{2FB3D47B-9C6F-4389-ACFB-1A7986D46383}" type="parTrans" cxnId="{21CC6EC6-C077-4E18-BA37-3645EAB7D598}">
      <dgm:prSet/>
      <dgm:spPr/>
      <dgm:t>
        <a:bodyPr/>
        <a:lstStyle/>
        <a:p>
          <a:endParaRPr lang="cs-CZ"/>
        </a:p>
      </dgm:t>
    </dgm:pt>
    <dgm:pt modelId="{AB34AE77-C0EC-407B-B559-38AA75B77870}" type="sibTrans" cxnId="{21CC6EC6-C077-4E18-BA37-3645EAB7D598}">
      <dgm:prSet/>
      <dgm:spPr/>
      <dgm:t>
        <a:bodyPr/>
        <a:lstStyle/>
        <a:p>
          <a:endParaRPr lang="cs-CZ"/>
        </a:p>
      </dgm:t>
    </dgm:pt>
    <dgm:pt modelId="{6F919F16-E5F1-4E75-964D-9DF355EBA56C}">
      <dgm:prSet phldrT="[Text]"/>
      <dgm:spPr/>
      <dgm:t>
        <a:bodyPr/>
        <a:lstStyle/>
        <a:p>
          <a:r>
            <a:rPr lang="cs-CZ" dirty="0">
              <a:latin typeface="Trebuchet MS" panose="020B0603020202020204" pitchFamily="34" charset="0"/>
            </a:rPr>
            <a:t>Zveřejnění na webu po dobu 6 let (vyšší anonymizace než žadateli)</a:t>
          </a:r>
        </a:p>
      </dgm:t>
    </dgm:pt>
    <dgm:pt modelId="{DEB32FB4-5E88-421C-A61C-5B1F81ADFDDA}" type="parTrans" cxnId="{19BFD4E6-6B64-4C4A-9533-C8AC503EB5F5}">
      <dgm:prSet/>
      <dgm:spPr/>
      <dgm:t>
        <a:bodyPr/>
        <a:lstStyle/>
        <a:p>
          <a:endParaRPr lang="cs-CZ"/>
        </a:p>
      </dgm:t>
    </dgm:pt>
    <dgm:pt modelId="{C4001F26-E860-4715-BBF8-A0A0A7680DA7}" type="sibTrans" cxnId="{19BFD4E6-6B64-4C4A-9533-C8AC503EB5F5}">
      <dgm:prSet/>
      <dgm:spPr/>
      <dgm:t>
        <a:bodyPr/>
        <a:lstStyle/>
        <a:p>
          <a:endParaRPr lang="cs-CZ"/>
        </a:p>
      </dgm:t>
    </dgm:pt>
    <dgm:pt modelId="{6C40A690-DB8F-401F-8CCC-50DA26FD4E21}">
      <dgm:prSet phldrT="[Text]"/>
      <dgm:spPr/>
      <dgm:t>
        <a:bodyPr/>
        <a:lstStyle/>
        <a:p>
          <a:r>
            <a:rPr lang="cs-CZ" dirty="0">
              <a:latin typeface="Trebuchet MS" panose="020B0603020202020204" pitchFamily="34" charset="0"/>
            </a:rPr>
            <a:t>Informace o platech – bez zveřejnění!</a:t>
          </a:r>
        </a:p>
      </dgm:t>
    </dgm:pt>
    <dgm:pt modelId="{74056B95-7CE3-4E75-8DC1-9B28E66F6C56}" type="parTrans" cxnId="{4A77843C-7DCE-48F6-8901-09777E6AC3EA}">
      <dgm:prSet/>
      <dgm:spPr/>
      <dgm:t>
        <a:bodyPr/>
        <a:lstStyle/>
        <a:p>
          <a:endParaRPr lang="cs-CZ"/>
        </a:p>
      </dgm:t>
    </dgm:pt>
    <dgm:pt modelId="{43541431-F890-4D1F-A366-E4634564B8CE}" type="sibTrans" cxnId="{4A77843C-7DCE-48F6-8901-09777E6AC3EA}">
      <dgm:prSet/>
      <dgm:spPr/>
      <dgm:t>
        <a:bodyPr/>
        <a:lstStyle/>
        <a:p>
          <a:endParaRPr lang="cs-CZ"/>
        </a:p>
      </dgm:t>
    </dgm:pt>
    <dgm:pt modelId="{D970299A-62A6-4F75-9554-6196C7C6C7DF}">
      <dgm:prSet phldrT="[Text]"/>
      <dgm:spPr/>
      <dgm:t>
        <a:bodyPr/>
        <a:lstStyle/>
        <a:p>
          <a:r>
            <a:rPr lang="cs-CZ" dirty="0">
              <a:latin typeface="Trebuchet MS" panose="020B0603020202020204" pitchFamily="34" charset="0"/>
            </a:rPr>
            <a:t>Poskytnutí informace o příjemcích veřejných prostředků – včetně některých osobních údajů</a:t>
          </a:r>
        </a:p>
      </dgm:t>
    </dgm:pt>
    <dgm:pt modelId="{BAE7DAEE-0CC3-478A-9A66-73B9701387ED}" type="parTrans" cxnId="{71EB5152-1D16-409C-9772-C0352269629A}">
      <dgm:prSet/>
      <dgm:spPr/>
      <dgm:t>
        <a:bodyPr/>
        <a:lstStyle/>
        <a:p>
          <a:endParaRPr lang="cs-CZ"/>
        </a:p>
      </dgm:t>
    </dgm:pt>
    <dgm:pt modelId="{C297D5C4-6E34-4A24-AF4F-F15A1E427664}" type="sibTrans" cxnId="{71EB5152-1D16-409C-9772-C0352269629A}">
      <dgm:prSet/>
      <dgm:spPr/>
      <dgm:t>
        <a:bodyPr/>
        <a:lstStyle/>
        <a:p>
          <a:endParaRPr lang="cs-CZ"/>
        </a:p>
      </dgm:t>
    </dgm:pt>
    <dgm:pt modelId="{88D2621E-3204-4E12-A43A-7235A3C12A8A}">
      <dgm:prSet phldrT="[Text]"/>
      <dgm:spPr/>
      <dgm:t>
        <a:bodyPr/>
        <a:lstStyle/>
        <a:p>
          <a:r>
            <a:rPr lang="cs-CZ" dirty="0">
              <a:latin typeface="Trebuchet MS" panose="020B0603020202020204" pitchFamily="34" charset="0"/>
            </a:rPr>
            <a:t>Dokumenty předané obci – žádosti, petice, podněty atd.  - odmítnout dle § 11 odst. 2</a:t>
          </a:r>
        </a:p>
        <a:p>
          <a:r>
            <a:rPr lang="cs-CZ" dirty="0">
              <a:latin typeface="Trebuchet MS" panose="020B0603020202020204" pitchFamily="34" charset="0"/>
            </a:rPr>
            <a:t>Nedávat, ne anonymizace, odmítat</a:t>
          </a:r>
        </a:p>
      </dgm:t>
    </dgm:pt>
    <dgm:pt modelId="{7B2FCB3E-1A8C-4E92-8C0E-49B653754314}" type="parTrans" cxnId="{BFB16C39-3D17-4C56-825A-08AAE76A6D1B}">
      <dgm:prSet/>
      <dgm:spPr/>
      <dgm:t>
        <a:bodyPr/>
        <a:lstStyle/>
        <a:p>
          <a:endParaRPr lang="cs-CZ"/>
        </a:p>
      </dgm:t>
    </dgm:pt>
    <dgm:pt modelId="{5FDE46F4-A877-4B04-B140-99730221586E}" type="sibTrans" cxnId="{BFB16C39-3D17-4C56-825A-08AAE76A6D1B}">
      <dgm:prSet/>
      <dgm:spPr/>
      <dgm:t>
        <a:bodyPr/>
        <a:lstStyle/>
        <a:p>
          <a:endParaRPr lang="cs-CZ"/>
        </a:p>
      </dgm:t>
    </dgm:pt>
    <dgm:pt modelId="{9F3CD641-701F-40A9-9FAD-CC66F6A20EFA}" type="pres">
      <dgm:prSet presAssocID="{01ABBC2B-1E27-4C22-8B27-78A24763D5B6}" presName="diagram" presStyleCnt="0">
        <dgm:presLayoutVars>
          <dgm:dir/>
          <dgm:resizeHandles val="exact"/>
        </dgm:presLayoutVars>
      </dgm:prSet>
      <dgm:spPr/>
    </dgm:pt>
    <dgm:pt modelId="{FB4D4BF4-E013-44C1-9E43-5D4F4043B57F}" type="pres">
      <dgm:prSet presAssocID="{B69ADE21-6829-4A63-AD5E-A0DEAE316E4E}" presName="node" presStyleLbl="node1" presStyleIdx="0" presStyleCnt="5">
        <dgm:presLayoutVars>
          <dgm:bulletEnabled val="1"/>
        </dgm:presLayoutVars>
      </dgm:prSet>
      <dgm:spPr/>
    </dgm:pt>
    <dgm:pt modelId="{469A9E18-9FB5-4FCB-8BDC-ECE359490ECC}" type="pres">
      <dgm:prSet presAssocID="{AB34AE77-C0EC-407B-B559-38AA75B77870}" presName="sibTrans" presStyleCnt="0"/>
      <dgm:spPr/>
    </dgm:pt>
    <dgm:pt modelId="{E85B2746-44B3-4854-B1C1-303065C964C0}" type="pres">
      <dgm:prSet presAssocID="{6F919F16-E5F1-4E75-964D-9DF355EBA56C}" presName="node" presStyleLbl="node1" presStyleIdx="1" presStyleCnt="5" custLinFactX="5418" custLinFactNeighborX="100000" custLinFactNeighborY="1045">
        <dgm:presLayoutVars>
          <dgm:bulletEnabled val="1"/>
        </dgm:presLayoutVars>
      </dgm:prSet>
      <dgm:spPr/>
    </dgm:pt>
    <dgm:pt modelId="{869572FC-6273-4A34-8706-103C17E9AC40}" type="pres">
      <dgm:prSet presAssocID="{C4001F26-E860-4715-BBF8-A0A0A7680DA7}" presName="sibTrans" presStyleCnt="0"/>
      <dgm:spPr/>
    </dgm:pt>
    <dgm:pt modelId="{174CE8C7-F347-4E0D-87BC-551A802EBA12}" type="pres">
      <dgm:prSet presAssocID="{6C40A690-DB8F-401F-8CCC-50DA26FD4E21}" presName="node" presStyleLbl="node1" presStyleIdx="2" presStyleCnt="5" custLinFactX="-72123" custLinFactY="9598" custLinFactNeighborX="-100000" custLinFactNeighborY="100000">
        <dgm:presLayoutVars>
          <dgm:bulletEnabled val="1"/>
        </dgm:presLayoutVars>
      </dgm:prSet>
      <dgm:spPr/>
    </dgm:pt>
    <dgm:pt modelId="{69357B92-6811-4DE6-8070-411F97EFBC3B}" type="pres">
      <dgm:prSet presAssocID="{43541431-F890-4D1F-A366-E4634564B8CE}" presName="sibTrans" presStyleCnt="0"/>
      <dgm:spPr/>
    </dgm:pt>
    <dgm:pt modelId="{3E02F821-6831-4EAB-8C67-8CC7C477C41C}" type="pres">
      <dgm:prSet presAssocID="{D970299A-62A6-4F75-9554-6196C7C6C7DF}" presName="node" presStyleLbl="node1" presStyleIdx="3" presStyleCnt="5" custLinFactY="-15099" custLinFactNeighborX="54987" custLinFactNeighborY="-100000">
        <dgm:presLayoutVars>
          <dgm:bulletEnabled val="1"/>
        </dgm:presLayoutVars>
      </dgm:prSet>
      <dgm:spPr/>
    </dgm:pt>
    <dgm:pt modelId="{613A6783-AEBD-4303-94F9-F4F3079CD38C}" type="pres">
      <dgm:prSet presAssocID="{C297D5C4-6E34-4A24-AF4F-F15A1E427664}" presName="sibTrans" presStyleCnt="0"/>
      <dgm:spPr/>
    </dgm:pt>
    <dgm:pt modelId="{0DAA62BE-4CAF-4EC7-935E-5E237CD6E408}" type="pres">
      <dgm:prSet presAssocID="{88D2621E-3204-4E12-A43A-7235A3C12A8A}" presName="node" presStyleLbl="node1" presStyleIdx="4" presStyleCnt="5" custLinFactNeighborX="981" custLinFactNeighborY="-7068">
        <dgm:presLayoutVars>
          <dgm:bulletEnabled val="1"/>
        </dgm:presLayoutVars>
      </dgm:prSet>
      <dgm:spPr/>
    </dgm:pt>
  </dgm:ptLst>
  <dgm:cxnLst>
    <dgm:cxn modelId="{4088722E-A699-4B93-8325-533526F2CE0C}" type="presOf" srcId="{6C40A690-DB8F-401F-8CCC-50DA26FD4E21}" destId="{174CE8C7-F347-4E0D-87BC-551A802EBA12}" srcOrd="0" destOrd="0" presId="urn:microsoft.com/office/officeart/2005/8/layout/default"/>
    <dgm:cxn modelId="{BFB16C39-3D17-4C56-825A-08AAE76A6D1B}" srcId="{01ABBC2B-1E27-4C22-8B27-78A24763D5B6}" destId="{88D2621E-3204-4E12-A43A-7235A3C12A8A}" srcOrd="4" destOrd="0" parTransId="{7B2FCB3E-1A8C-4E92-8C0E-49B653754314}" sibTransId="{5FDE46F4-A877-4B04-B140-99730221586E}"/>
    <dgm:cxn modelId="{4A77843C-7DCE-48F6-8901-09777E6AC3EA}" srcId="{01ABBC2B-1E27-4C22-8B27-78A24763D5B6}" destId="{6C40A690-DB8F-401F-8CCC-50DA26FD4E21}" srcOrd="2" destOrd="0" parTransId="{74056B95-7CE3-4E75-8DC1-9B28E66F6C56}" sibTransId="{43541431-F890-4D1F-A366-E4634564B8CE}"/>
    <dgm:cxn modelId="{71EB5152-1D16-409C-9772-C0352269629A}" srcId="{01ABBC2B-1E27-4C22-8B27-78A24763D5B6}" destId="{D970299A-62A6-4F75-9554-6196C7C6C7DF}" srcOrd="3" destOrd="0" parTransId="{BAE7DAEE-0CC3-478A-9A66-73B9701387ED}" sibTransId="{C297D5C4-6E34-4A24-AF4F-F15A1E427664}"/>
    <dgm:cxn modelId="{31CDD788-0EEC-40A3-A90F-540C8128C103}" type="presOf" srcId="{B69ADE21-6829-4A63-AD5E-A0DEAE316E4E}" destId="{FB4D4BF4-E013-44C1-9E43-5D4F4043B57F}" srcOrd="0" destOrd="0" presId="urn:microsoft.com/office/officeart/2005/8/layout/default"/>
    <dgm:cxn modelId="{DB6EE6BC-3054-4D0E-B1D6-A121414AC2FF}" type="presOf" srcId="{88D2621E-3204-4E12-A43A-7235A3C12A8A}" destId="{0DAA62BE-4CAF-4EC7-935E-5E237CD6E408}" srcOrd="0" destOrd="0" presId="urn:microsoft.com/office/officeart/2005/8/layout/default"/>
    <dgm:cxn modelId="{4B4435BD-4E9E-493F-8478-88ACC96D5C70}" type="presOf" srcId="{6F919F16-E5F1-4E75-964D-9DF355EBA56C}" destId="{E85B2746-44B3-4854-B1C1-303065C964C0}" srcOrd="0" destOrd="0" presId="urn:microsoft.com/office/officeart/2005/8/layout/default"/>
    <dgm:cxn modelId="{21CC6EC6-C077-4E18-BA37-3645EAB7D598}" srcId="{01ABBC2B-1E27-4C22-8B27-78A24763D5B6}" destId="{B69ADE21-6829-4A63-AD5E-A0DEAE316E4E}" srcOrd="0" destOrd="0" parTransId="{2FB3D47B-9C6F-4389-ACFB-1A7986D46383}" sibTransId="{AB34AE77-C0EC-407B-B559-38AA75B77870}"/>
    <dgm:cxn modelId="{9E0E51DA-F6F0-4C61-9280-4AE7CEC13784}" type="presOf" srcId="{01ABBC2B-1E27-4C22-8B27-78A24763D5B6}" destId="{9F3CD641-701F-40A9-9FAD-CC66F6A20EFA}" srcOrd="0" destOrd="0" presId="urn:microsoft.com/office/officeart/2005/8/layout/default"/>
    <dgm:cxn modelId="{C843EADD-7A07-497D-9A15-E72FB30EFD4E}" type="presOf" srcId="{D970299A-62A6-4F75-9554-6196C7C6C7DF}" destId="{3E02F821-6831-4EAB-8C67-8CC7C477C41C}" srcOrd="0" destOrd="0" presId="urn:microsoft.com/office/officeart/2005/8/layout/default"/>
    <dgm:cxn modelId="{19BFD4E6-6B64-4C4A-9533-C8AC503EB5F5}" srcId="{01ABBC2B-1E27-4C22-8B27-78A24763D5B6}" destId="{6F919F16-E5F1-4E75-964D-9DF355EBA56C}" srcOrd="1" destOrd="0" parTransId="{DEB32FB4-5E88-421C-A61C-5B1F81ADFDDA}" sibTransId="{C4001F26-E860-4715-BBF8-A0A0A7680DA7}"/>
    <dgm:cxn modelId="{E7071141-131F-4E42-A799-491F374F1BFA}" type="presParOf" srcId="{9F3CD641-701F-40A9-9FAD-CC66F6A20EFA}" destId="{FB4D4BF4-E013-44C1-9E43-5D4F4043B57F}" srcOrd="0" destOrd="0" presId="urn:microsoft.com/office/officeart/2005/8/layout/default"/>
    <dgm:cxn modelId="{573A52C3-61D6-450D-BC02-DA7A31D8F2E0}" type="presParOf" srcId="{9F3CD641-701F-40A9-9FAD-CC66F6A20EFA}" destId="{469A9E18-9FB5-4FCB-8BDC-ECE359490ECC}" srcOrd="1" destOrd="0" presId="urn:microsoft.com/office/officeart/2005/8/layout/default"/>
    <dgm:cxn modelId="{80035D36-09AC-4765-9A58-EAFC8412A5DC}" type="presParOf" srcId="{9F3CD641-701F-40A9-9FAD-CC66F6A20EFA}" destId="{E85B2746-44B3-4854-B1C1-303065C964C0}" srcOrd="2" destOrd="0" presId="urn:microsoft.com/office/officeart/2005/8/layout/default"/>
    <dgm:cxn modelId="{F4F77B86-5B18-418F-9D2E-D47537911D6B}" type="presParOf" srcId="{9F3CD641-701F-40A9-9FAD-CC66F6A20EFA}" destId="{869572FC-6273-4A34-8706-103C17E9AC40}" srcOrd="3" destOrd="0" presId="urn:microsoft.com/office/officeart/2005/8/layout/default"/>
    <dgm:cxn modelId="{2EB77A3E-1DB8-45EE-BC07-090F0196782B}" type="presParOf" srcId="{9F3CD641-701F-40A9-9FAD-CC66F6A20EFA}" destId="{174CE8C7-F347-4E0D-87BC-551A802EBA12}" srcOrd="4" destOrd="0" presId="urn:microsoft.com/office/officeart/2005/8/layout/default"/>
    <dgm:cxn modelId="{65F50DD7-98F8-4E4D-9822-22885AC78F01}" type="presParOf" srcId="{9F3CD641-701F-40A9-9FAD-CC66F6A20EFA}" destId="{69357B92-6811-4DE6-8070-411F97EFBC3B}" srcOrd="5" destOrd="0" presId="urn:microsoft.com/office/officeart/2005/8/layout/default"/>
    <dgm:cxn modelId="{C46AFAD7-4614-4D59-8388-9E2AC43DB1D3}" type="presParOf" srcId="{9F3CD641-701F-40A9-9FAD-CC66F6A20EFA}" destId="{3E02F821-6831-4EAB-8C67-8CC7C477C41C}" srcOrd="6" destOrd="0" presId="urn:microsoft.com/office/officeart/2005/8/layout/default"/>
    <dgm:cxn modelId="{74B93D05-6FB5-48CB-B5DF-B6116936C4B5}" type="presParOf" srcId="{9F3CD641-701F-40A9-9FAD-CC66F6A20EFA}" destId="{613A6783-AEBD-4303-94F9-F4F3079CD38C}" srcOrd="7" destOrd="0" presId="urn:microsoft.com/office/officeart/2005/8/layout/default"/>
    <dgm:cxn modelId="{97F63D9B-8076-436F-AA74-5E2F1DEDABBE}" type="presParOf" srcId="{9F3CD641-701F-40A9-9FAD-CC66F6A20EFA}" destId="{0DAA62BE-4CAF-4EC7-935E-5E237CD6E40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1ABBC2B-1E27-4C22-8B27-78A24763D5B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cs-CZ"/>
        </a:p>
      </dgm:t>
    </dgm:pt>
    <dgm:pt modelId="{9F3CD641-701F-40A9-9FAD-CC66F6A20EFA}" type="pres">
      <dgm:prSet presAssocID="{01ABBC2B-1E27-4C22-8B27-78A24763D5B6}" presName="diagram" presStyleCnt="0">
        <dgm:presLayoutVars>
          <dgm:dir/>
          <dgm:resizeHandles val="exact"/>
        </dgm:presLayoutVars>
      </dgm:prSet>
      <dgm:spPr/>
    </dgm:pt>
  </dgm:ptLst>
  <dgm:cxnLst>
    <dgm:cxn modelId="{9E0E51DA-F6F0-4C61-9280-4AE7CEC13784}" type="presOf" srcId="{01ABBC2B-1E27-4C22-8B27-78A24763D5B6}" destId="{9F3CD641-701F-40A9-9FAD-CC66F6A20EFA}"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ABBC2B-1E27-4C22-8B27-78A24763D5B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cs-CZ"/>
        </a:p>
      </dgm:t>
    </dgm:pt>
    <dgm:pt modelId="{B69ADE21-6829-4A63-AD5E-A0DEAE316E4E}">
      <dgm:prSet phldrT="[Text]"/>
      <dgm:spPr>
        <a:solidFill>
          <a:schemeClr val="accent3"/>
        </a:solidFill>
      </dgm:spPr>
      <dgm:t>
        <a:bodyPr/>
        <a:lstStyle/>
        <a:p>
          <a:r>
            <a:rPr lang="cs-CZ" dirty="0"/>
            <a:t>Odmítnout dle § 11 odst. 2 zák. č. 106/1999 Sb.</a:t>
          </a:r>
        </a:p>
        <a:p>
          <a:r>
            <a:rPr lang="cs-CZ" dirty="0"/>
            <a:t>Nedáte vůbec</a:t>
          </a:r>
        </a:p>
      </dgm:t>
    </dgm:pt>
    <dgm:pt modelId="{2FB3D47B-9C6F-4389-ACFB-1A7986D46383}" type="parTrans" cxnId="{21CC6EC6-C077-4E18-BA37-3645EAB7D598}">
      <dgm:prSet/>
      <dgm:spPr/>
      <dgm:t>
        <a:bodyPr/>
        <a:lstStyle/>
        <a:p>
          <a:endParaRPr lang="cs-CZ"/>
        </a:p>
      </dgm:t>
    </dgm:pt>
    <dgm:pt modelId="{AB34AE77-C0EC-407B-B559-38AA75B77870}" type="sibTrans" cxnId="{21CC6EC6-C077-4E18-BA37-3645EAB7D598}">
      <dgm:prSet/>
      <dgm:spPr/>
      <dgm:t>
        <a:bodyPr/>
        <a:lstStyle/>
        <a:p>
          <a:endParaRPr lang="cs-CZ"/>
        </a:p>
      </dgm:t>
    </dgm:pt>
    <dgm:pt modelId="{6F919F16-E5F1-4E75-964D-9DF355EBA56C}">
      <dgm:prSet phldrT="[Text]"/>
      <dgm:spPr/>
      <dgm:t>
        <a:bodyPr/>
        <a:lstStyle/>
        <a:p>
          <a:r>
            <a:rPr lang="cs-CZ" dirty="0"/>
            <a:t>Pokud by </a:t>
          </a:r>
          <a:r>
            <a:rPr lang="cs-CZ" dirty="0" err="1"/>
            <a:t>KrÚ</a:t>
          </a:r>
          <a:r>
            <a:rPr lang="cs-CZ" dirty="0"/>
            <a:t> ignoroval § 11 odst. 2 a nutil poskytnout</a:t>
          </a:r>
        </a:p>
        <a:p>
          <a:r>
            <a:rPr lang="cs-CZ" dirty="0"/>
            <a:t> - anonymizovat (pak ale dostane žadatel úvodní text petice a zbytek začerněn, takže jsou hloupí)</a:t>
          </a:r>
        </a:p>
      </dgm:t>
    </dgm:pt>
    <dgm:pt modelId="{DEB32FB4-5E88-421C-A61C-5B1F81ADFDDA}" type="parTrans" cxnId="{19BFD4E6-6B64-4C4A-9533-C8AC503EB5F5}">
      <dgm:prSet/>
      <dgm:spPr/>
      <dgm:t>
        <a:bodyPr/>
        <a:lstStyle/>
        <a:p>
          <a:endParaRPr lang="cs-CZ"/>
        </a:p>
      </dgm:t>
    </dgm:pt>
    <dgm:pt modelId="{C4001F26-E860-4715-BBF8-A0A0A7680DA7}" type="sibTrans" cxnId="{19BFD4E6-6B64-4C4A-9533-C8AC503EB5F5}">
      <dgm:prSet/>
      <dgm:spPr/>
      <dgm:t>
        <a:bodyPr/>
        <a:lstStyle/>
        <a:p>
          <a:endParaRPr lang="cs-CZ"/>
        </a:p>
      </dgm:t>
    </dgm:pt>
    <dgm:pt modelId="{D970299A-62A6-4F75-9554-6196C7C6C7DF}">
      <dgm:prSet phldrT="[Text]"/>
      <dgm:spPr/>
      <dgm:t>
        <a:bodyPr/>
        <a:lstStyle/>
        <a:p>
          <a:r>
            <a:rPr lang="cs-CZ" dirty="0"/>
            <a:t>Pokud je petice součástí podkladů pro RM/ZM</a:t>
          </a:r>
        </a:p>
        <a:p>
          <a:r>
            <a:rPr lang="cs-CZ" dirty="0"/>
            <a:t>- poskytnout navazující dokumenty</a:t>
          </a:r>
        </a:p>
      </dgm:t>
    </dgm:pt>
    <dgm:pt modelId="{BAE7DAEE-0CC3-478A-9A66-73B9701387ED}" type="parTrans" cxnId="{71EB5152-1D16-409C-9772-C0352269629A}">
      <dgm:prSet/>
      <dgm:spPr/>
      <dgm:t>
        <a:bodyPr/>
        <a:lstStyle/>
        <a:p>
          <a:endParaRPr lang="cs-CZ"/>
        </a:p>
      </dgm:t>
    </dgm:pt>
    <dgm:pt modelId="{C297D5C4-6E34-4A24-AF4F-F15A1E427664}" type="sibTrans" cxnId="{71EB5152-1D16-409C-9772-C0352269629A}">
      <dgm:prSet/>
      <dgm:spPr/>
      <dgm:t>
        <a:bodyPr/>
        <a:lstStyle/>
        <a:p>
          <a:endParaRPr lang="cs-CZ"/>
        </a:p>
      </dgm:t>
    </dgm:pt>
    <dgm:pt modelId="{9F3CD641-701F-40A9-9FAD-CC66F6A20EFA}" type="pres">
      <dgm:prSet presAssocID="{01ABBC2B-1E27-4C22-8B27-78A24763D5B6}" presName="diagram" presStyleCnt="0">
        <dgm:presLayoutVars>
          <dgm:dir/>
          <dgm:resizeHandles val="exact"/>
        </dgm:presLayoutVars>
      </dgm:prSet>
      <dgm:spPr/>
    </dgm:pt>
    <dgm:pt modelId="{FB4D4BF4-E013-44C1-9E43-5D4F4043B57F}" type="pres">
      <dgm:prSet presAssocID="{B69ADE21-6829-4A63-AD5E-A0DEAE316E4E}" presName="node" presStyleLbl="node1" presStyleIdx="0" presStyleCnt="3">
        <dgm:presLayoutVars>
          <dgm:bulletEnabled val="1"/>
        </dgm:presLayoutVars>
      </dgm:prSet>
      <dgm:spPr/>
    </dgm:pt>
    <dgm:pt modelId="{469A9E18-9FB5-4FCB-8BDC-ECE359490ECC}" type="pres">
      <dgm:prSet presAssocID="{AB34AE77-C0EC-407B-B559-38AA75B77870}" presName="sibTrans" presStyleCnt="0"/>
      <dgm:spPr/>
    </dgm:pt>
    <dgm:pt modelId="{E85B2746-44B3-4854-B1C1-303065C964C0}" type="pres">
      <dgm:prSet presAssocID="{6F919F16-E5F1-4E75-964D-9DF355EBA56C}" presName="node" presStyleLbl="node1" presStyleIdx="1" presStyleCnt="3" custScaleX="109172" custLinFactY="14471" custLinFactNeighborX="-67472" custLinFactNeighborY="100000">
        <dgm:presLayoutVars>
          <dgm:bulletEnabled val="1"/>
        </dgm:presLayoutVars>
      </dgm:prSet>
      <dgm:spPr/>
    </dgm:pt>
    <dgm:pt modelId="{869572FC-6273-4A34-8706-103C17E9AC40}" type="pres">
      <dgm:prSet presAssocID="{C4001F26-E860-4715-BBF8-A0A0A7680DA7}" presName="sibTrans" presStyleCnt="0"/>
      <dgm:spPr/>
    </dgm:pt>
    <dgm:pt modelId="{3E02F821-6831-4EAB-8C67-8CC7C477C41C}" type="pres">
      <dgm:prSet presAssocID="{D970299A-62A6-4F75-9554-6196C7C6C7DF}" presName="node" presStyleLbl="node1" presStyleIdx="2" presStyleCnt="3" custLinFactY="-15099" custLinFactNeighborX="54987" custLinFactNeighborY="-100000">
        <dgm:presLayoutVars>
          <dgm:bulletEnabled val="1"/>
        </dgm:presLayoutVars>
      </dgm:prSet>
      <dgm:spPr/>
    </dgm:pt>
  </dgm:ptLst>
  <dgm:cxnLst>
    <dgm:cxn modelId="{71EB5152-1D16-409C-9772-C0352269629A}" srcId="{01ABBC2B-1E27-4C22-8B27-78A24763D5B6}" destId="{D970299A-62A6-4F75-9554-6196C7C6C7DF}" srcOrd="2" destOrd="0" parTransId="{BAE7DAEE-0CC3-478A-9A66-73B9701387ED}" sibTransId="{C297D5C4-6E34-4A24-AF4F-F15A1E427664}"/>
    <dgm:cxn modelId="{31CDD788-0EEC-40A3-A90F-540C8128C103}" type="presOf" srcId="{B69ADE21-6829-4A63-AD5E-A0DEAE316E4E}" destId="{FB4D4BF4-E013-44C1-9E43-5D4F4043B57F}" srcOrd="0" destOrd="0" presId="urn:microsoft.com/office/officeart/2005/8/layout/default"/>
    <dgm:cxn modelId="{4B4435BD-4E9E-493F-8478-88ACC96D5C70}" type="presOf" srcId="{6F919F16-E5F1-4E75-964D-9DF355EBA56C}" destId="{E85B2746-44B3-4854-B1C1-303065C964C0}" srcOrd="0" destOrd="0" presId="urn:microsoft.com/office/officeart/2005/8/layout/default"/>
    <dgm:cxn modelId="{21CC6EC6-C077-4E18-BA37-3645EAB7D598}" srcId="{01ABBC2B-1E27-4C22-8B27-78A24763D5B6}" destId="{B69ADE21-6829-4A63-AD5E-A0DEAE316E4E}" srcOrd="0" destOrd="0" parTransId="{2FB3D47B-9C6F-4389-ACFB-1A7986D46383}" sibTransId="{AB34AE77-C0EC-407B-B559-38AA75B77870}"/>
    <dgm:cxn modelId="{9E0E51DA-F6F0-4C61-9280-4AE7CEC13784}" type="presOf" srcId="{01ABBC2B-1E27-4C22-8B27-78A24763D5B6}" destId="{9F3CD641-701F-40A9-9FAD-CC66F6A20EFA}" srcOrd="0" destOrd="0" presId="urn:microsoft.com/office/officeart/2005/8/layout/default"/>
    <dgm:cxn modelId="{C843EADD-7A07-497D-9A15-E72FB30EFD4E}" type="presOf" srcId="{D970299A-62A6-4F75-9554-6196C7C6C7DF}" destId="{3E02F821-6831-4EAB-8C67-8CC7C477C41C}" srcOrd="0" destOrd="0" presId="urn:microsoft.com/office/officeart/2005/8/layout/default"/>
    <dgm:cxn modelId="{19BFD4E6-6B64-4C4A-9533-C8AC503EB5F5}" srcId="{01ABBC2B-1E27-4C22-8B27-78A24763D5B6}" destId="{6F919F16-E5F1-4E75-964D-9DF355EBA56C}" srcOrd="1" destOrd="0" parTransId="{DEB32FB4-5E88-421C-A61C-5B1F81ADFDDA}" sibTransId="{C4001F26-E860-4715-BBF8-A0A0A7680DA7}"/>
    <dgm:cxn modelId="{E7071141-131F-4E42-A799-491F374F1BFA}" type="presParOf" srcId="{9F3CD641-701F-40A9-9FAD-CC66F6A20EFA}" destId="{FB4D4BF4-E013-44C1-9E43-5D4F4043B57F}" srcOrd="0" destOrd="0" presId="urn:microsoft.com/office/officeart/2005/8/layout/default"/>
    <dgm:cxn modelId="{573A52C3-61D6-450D-BC02-DA7A31D8F2E0}" type="presParOf" srcId="{9F3CD641-701F-40A9-9FAD-CC66F6A20EFA}" destId="{469A9E18-9FB5-4FCB-8BDC-ECE359490ECC}" srcOrd="1" destOrd="0" presId="urn:microsoft.com/office/officeart/2005/8/layout/default"/>
    <dgm:cxn modelId="{80035D36-09AC-4765-9A58-EAFC8412A5DC}" type="presParOf" srcId="{9F3CD641-701F-40A9-9FAD-CC66F6A20EFA}" destId="{E85B2746-44B3-4854-B1C1-303065C964C0}" srcOrd="2" destOrd="0" presId="urn:microsoft.com/office/officeart/2005/8/layout/default"/>
    <dgm:cxn modelId="{F4F77B86-5B18-418F-9D2E-D47537911D6B}" type="presParOf" srcId="{9F3CD641-701F-40A9-9FAD-CC66F6A20EFA}" destId="{869572FC-6273-4A34-8706-103C17E9AC40}" srcOrd="3" destOrd="0" presId="urn:microsoft.com/office/officeart/2005/8/layout/default"/>
    <dgm:cxn modelId="{C46AFAD7-4614-4D59-8388-9E2AC43DB1D3}" type="presParOf" srcId="{9F3CD641-701F-40A9-9FAD-CC66F6A20EFA}" destId="{3E02F821-6831-4EAB-8C67-8CC7C477C41C}"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65392"/>
          <a:ext cx="6628804" cy="921374"/>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dirty="0"/>
            <a:t>Poradenství a příprava na kontrolu </a:t>
          </a:r>
        </a:p>
      </dsp:txBody>
      <dsp:txXfrm>
        <a:off x="44978" y="110370"/>
        <a:ext cx="6538848" cy="831418"/>
      </dsp:txXfrm>
    </dsp:sp>
    <dsp:sp modelId="{0571B195-E956-435E-97EE-B8ABAEF329A9}">
      <dsp:nvSpPr>
        <dsp:cNvPr id="0" name=""/>
        <dsp:cNvSpPr/>
      </dsp:nvSpPr>
      <dsp:spPr>
        <a:xfrm>
          <a:off x="0" y="1047247"/>
          <a:ext cx="6628804" cy="921374"/>
        </a:xfrm>
        <a:prstGeom prst="roundRect">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dirty="0"/>
            <a:t>Školení na míru</a:t>
          </a:r>
          <a:endParaRPr lang="en-US" sz="2100" kern="1200" dirty="0"/>
        </a:p>
      </dsp:txBody>
      <dsp:txXfrm>
        <a:off x="44978" y="1092225"/>
        <a:ext cx="6538848" cy="831418"/>
      </dsp:txXfrm>
    </dsp:sp>
    <dsp:sp modelId="{3EE44CA1-9B81-4A91-B719-8F0B6B1B8316}">
      <dsp:nvSpPr>
        <dsp:cNvPr id="0" name=""/>
        <dsp:cNvSpPr/>
      </dsp:nvSpPr>
      <dsp:spPr>
        <a:xfrm>
          <a:off x="0" y="2052927"/>
          <a:ext cx="6628804" cy="921374"/>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dirty="0"/>
            <a:t>Audit samostatné působnosti obce</a:t>
          </a:r>
        </a:p>
        <a:p>
          <a:pPr marL="0" lvl="0" indent="0" algn="l" defTabSz="933450">
            <a:lnSpc>
              <a:spcPct val="90000"/>
            </a:lnSpc>
            <a:spcBef>
              <a:spcPct val="0"/>
            </a:spcBef>
            <a:spcAft>
              <a:spcPct val="35000"/>
            </a:spcAft>
            <a:buNone/>
          </a:pPr>
          <a:r>
            <a:rPr lang="cs-CZ" sz="2100" kern="1200" dirty="0"/>
            <a:t>Kontrola povinných informací i úřední desky</a:t>
          </a:r>
          <a:endParaRPr lang="en-US" sz="2100" kern="1200" dirty="0"/>
        </a:p>
      </dsp:txBody>
      <dsp:txXfrm>
        <a:off x="44978" y="2097905"/>
        <a:ext cx="6538848" cy="831418"/>
      </dsp:txXfrm>
    </dsp:sp>
    <dsp:sp modelId="{290873E2-CB75-48E1-81C8-485559931E6B}">
      <dsp:nvSpPr>
        <dsp:cNvPr id="0" name=""/>
        <dsp:cNvSpPr/>
      </dsp:nvSpPr>
      <dsp:spPr>
        <a:xfrm>
          <a:off x="0" y="3010957"/>
          <a:ext cx="6628804" cy="921374"/>
        </a:xfrm>
        <a:prstGeom prst="roundRec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dirty="0"/>
            <a:t>GDPR – činnost pověřence, revize</a:t>
          </a:r>
          <a:endParaRPr lang="en-US" sz="2100" kern="1200" dirty="0"/>
        </a:p>
      </dsp:txBody>
      <dsp:txXfrm>
        <a:off x="44978" y="3055935"/>
        <a:ext cx="6538848" cy="831418"/>
      </dsp:txXfrm>
    </dsp:sp>
    <dsp:sp modelId="{D27381F8-2628-4CA1-8628-71288AE7D61C}">
      <dsp:nvSpPr>
        <dsp:cNvPr id="0" name=""/>
        <dsp:cNvSpPr/>
      </dsp:nvSpPr>
      <dsp:spPr>
        <a:xfrm>
          <a:off x="0" y="3992813"/>
          <a:ext cx="6628804" cy="921374"/>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cs-CZ" sz="2100" kern="1200" dirty="0"/>
            <a:t>SOS 1O6  www.SOS106.cz</a:t>
          </a:r>
          <a:endParaRPr lang="en-US" sz="2100" kern="1200" dirty="0"/>
        </a:p>
      </dsp:txBody>
      <dsp:txXfrm>
        <a:off x="44978" y="4037791"/>
        <a:ext cx="6538848" cy="8314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102605"/>
          <a:ext cx="6628804" cy="110038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Běžné dotazy, ale i  - Problémoví občané</a:t>
          </a:r>
        </a:p>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                              - Problémová opozice</a:t>
          </a:r>
          <a:endParaRPr lang="en-US" sz="1900" kern="1200" dirty="0"/>
        </a:p>
        <a:p>
          <a:pPr marL="0" lvl="0" algn="l" defTabSz="933450">
            <a:lnSpc>
              <a:spcPct val="90000"/>
            </a:lnSpc>
            <a:spcBef>
              <a:spcPct val="0"/>
            </a:spcBef>
            <a:spcAft>
              <a:spcPct val="35000"/>
            </a:spcAft>
            <a:buNone/>
          </a:pPr>
          <a:endParaRPr lang="cs-CZ" sz="1900" kern="1200" dirty="0"/>
        </a:p>
      </dsp:txBody>
      <dsp:txXfrm>
        <a:off x="53716" y="156321"/>
        <a:ext cx="6521372" cy="992953"/>
      </dsp:txXfrm>
    </dsp:sp>
    <dsp:sp modelId="{0571B195-E956-435E-97EE-B8ABAEF329A9}">
      <dsp:nvSpPr>
        <dsp:cNvPr id="0" name=""/>
        <dsp:cNvSpPr/>
      </dsp:nvSpPr>
      <dsp:spPr>
        <a:xfrm>
          <a:off x="0" y="1249755"/>
          <a:ext cx="6628804" cy="1100385"/>
        </a:xfrm>
        <a:prstGeom prst="round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Komplikace se záměry, úřední deskou, interními předpisy obce</a:t>
          </a:r>
        </a:p>
        <a:p>
          <a:pPr marL="0" lvl="0" indent="0" algn="l" defTabSz="844550">
            <a:lnSpc>
              <a:spcPct val="90000"/>
            </a:lnSpc>
            <a:spcBef>
              <a:spcPct val="0"/>
            </a:spcBef>
            <a:spcAft>
              <a:spcPct val="35000"/>
            </a:spcAft>
            <a:buNone/>
          </a:pPr>
          <a:r>
            <a:rPr lang="cs-CZ" sz="1900" kern="1200" dirty="0"/>
            <a:t>VIP  - možnost zavolat během zasedání</a:t>
          </a:r>
          <a:endParaRPr lang="en-US" sz="1900" kern="1200" dirty="0"/>
        </a:p>
      </dsp:txBody>
      <dsp:txXfrm>
        <a:off x="53716" y="1303471"/>
        <a:ext cx="6521372" cy="992953"/>
      </dsp:txXfrm>
    </dsp:sp>
    <dsp:sp modelId="{3EE44CA1-9B81-4A91-B719-8F0B6B1B8316}">
      <dsp:nvSpPr>
        <dsp:cNvPr id="0" name=""/>
        <dsp:cNvSpPr/>
      </dsp:nvSpPr>
      <dsp:spPr>
        <a:xfrm>
          <a:off x="0" y="2412815"/>
          <a:ext cx="6628804" cy="1100385"/>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Kontrola stavu obce, když hrozí kontrola nebo vznikne problém</a:t>
          </a:r>
          <a:endParaRPr lang="en-US" sz="1900" kern="1200" dirty="0"/>
        </a:p>
      </dsp:txBody>
      <dsp:txXfrm>
        <a:off x="53716" y="2466531"/>
        <a:ext cx="6521372" cy="992953"/>
      </dsp:txXfrm>
    </dsp:sp>
    <dsp:sp modelId="{290873E2-CB75-48E1-81C8-485559931E6B}">
      <dsp:nvSpPr>
        <dsp:cNvPr id="0" name=""/>
        <dsp:cNvSpPr/>
      </dsp:nvSpPr>
      <dsp:spPr>
        <a:xfrm>
          <a:off x="0" y="3567920"/>
          <a:ext cx="6628804" cy="1100385"/>
        </a:xfrm>
        <a:prstGeom prst="roundRect">
          <a:avLst/>
        </a:prstGeom>
        <a:solidFill>
          <a:srgbClr val="FFC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Velké problémy – aktivisté, referendum, snahy paralyzovat úřady, pokusy rozložit zasedání nebo celé zastupitelstvo/radu</a:t>
          </a:r>
          <a:endParaRPr lang="en-US" sz="1900" kern="1200" dirty="0"/>
        </a:p>
      </dsp:txBody>
      <dsp:txXfrm>
        <a:off x="53716" y="3621636"/>
        <a:ext cx="6521372" cy="992953"/>
      </dsp:txXfrm>
    </dsp:sp>
    <dsp:sp modelId="{D27381F8-2628-4CA1-8628-71288AE7D61C}">
      <dsp:nvSpPr>
        <dsp:cNvPr id="0" name=""/>
        <dsp:cNvSpPr/>
      </dsp:nvSpPr>
      <dsp:spPr>
        <a:xfrm>
          <a:off x="0" y="4723025"/>
          <a:ext cx="6628804" cy="1100385"/>
        </a:xfrm>
        <a:prstGeom prst="roundRect">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Komplikovaný žadatel, problém s krajem                       SOS 1O6  www.SOS106.cz</a:t>
          </a:r>
          <a:endParaRPr lang="en-US" sz="1900" kern="1200" dirty="0"/>
        </a:p>
      </dsp:txBody>
      <dsp:txXfrm>
        <a:off x="53716" y="4776741"/>
        <a:ext cx="6521372" cy="9929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1B195-E956-435E-97EE-B8ABAEF329A9}">
      <dsp:nvSpPr>
        <dsp:cNvPr id="0" name=""/>
        <dsp:cNvSpPr/>
      </dsp:nvSpPr>
      <dsp:spPr>
        <a:xfrm>
          <a:off x="0" y="411510"/>
          <a:ext cx="6628804" cy="204516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cs-CZ" sz="2300" kern="1200" dirty="0"/>
            <a:t>Systém pro nové povinnosti související s ochranou oznamovatelů (</a:t>
          </a:r>
          <a:r>
            <a:rPr lang="cs-CZ" sz="2300" kern="1200" dirty="0" err="1"/>
            <a:t>whistleblowing</a:t>
          </a:r>
          <a:r>
            <a:rPr lang="cs-CZ" sz="2300" kern="1200" dirty="0"/>
            <a:t>)  - zákon od 8/2023 -Výkon agendy tzv. </a:t>
          </a:r>
          <a:r>
            <a:rPr lang="cs-CZ" sz="2300" i="1" kern="1200" dirty="0"/>
            <a:t>Příslušné osoby </a:t>
          </a:r>
          <a:r>
            <a:rPr lang="cs-CZ" sz="2300" kern="1200" dirty="0"/>
            <a:t>podle zákona o ochraně oznamovatelů.</a:t>
          </a:r>
          <a:endParaRPr lang="en-US" sz="2300" kern="1200" dirty="0"/>
        </a:p>
        <a:p>
          <a:pPr marL="0" lvl="0" algn="l" defTabSz="1422400">
            <a:lnSpc>
              <a:spcPct val="90000"/>
            </a:lnSpc>
            <a:spcBef>
              <a:spcPct val="0"/>
            </a:spcBef>
            <a:spcAft>
              <a:spcPct val="35000"/>
            </a:spcAft>
            <a:buNone/>
          </a:pPr>
          <a:endParaRPr lang="en-US" sz="2300" kern="1200" dirty="0"/>
        </a:p>
      </dsp:txBody>
      <dsp:txXfrm>
        <a:off x="99836" y="511346"/>
        <a:ext cx="6429132" cy="1845488"/>
      </dsp:txXfrm>
    </dsp:sp>
    <dsp:sp modelId="{3EE44CA1-9B81-4A91-B719-8F0B6B1B8316}">
      <dsp:nvSpPr>
        <dsp:cNvPr id="0" name=""/>
        <dsp:cNvSpPr/>
      </dsp:nvSpPr>
      <dsp:spPr>
        <a:xfrm>
          <a:off x="0" y="2522910"/>
          <a:ext cx="6628804" cy="2045160"/>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cs-CZ" sz="2300" kern="1200" dirty="0"/>
            <a:t>GDPR – </a:t>
          </a:r>
          <a:r>
            <a:rPr lang="cs-CZ" sz="2300" kern="1200" dirty="0">
              <a:latin typeface="Trebuchet MS" panose="020B0603020202020204" pitchFamily="34" charset="0"/>
            </a:rPr>
            <a:t>poradenství</a:t>
          </a:r>
          <a:r>
            <a:rPr lang="cs-CZ" sz="2300" kern="1200" dirty="0"/>
            <a:t>, služby pověřence, audity stavu </a:t>
          </a:r>
        </a:p>
      </dsp:txBody>
      <dsp:txXfrm>
        <a:off x="99836" y="2622746"/>
        <a:ext cx="6429132" cy="18454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29AF-0BCA-4F49-93CF-7FEE2719E6CD}">
      <dsp:nvSpPr>
        <dsp:cNvPr id="0" name=""/>
        <dsp:cNvSpPr/>
      </dsp:nvSpPr>
      <dsp:spPr>
        <a:xfrm>
          <a:off x="0" y="102605"/>
          <a:ext cx="6628804" cy="1100385"/>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Běžné dotazy, ale i  - Problémoví občané</a:t>
          </a:r>
        </a:p>
        <a:p>
          <a:pPr marL="0" marR="0" lvl="0" indent="0" algn="l" defTabSz="914400" eaLnBrk="1" fontAlgn="auto" latinLnBrk="0" hangingPunct="1">
            <a:lnSpc>
              <a:spcPct val="100000"/>
            </a:lnSpc>
            <a:spcBef>
              <a:spcPct val="0"/>
            </a:spcBef>
            <a:spcAft>
              <a:spcPts val="0"/>
            </a:spcAft>
            <a:buClrTx/>
            <a:buSzTx/>
            <a:buFontTx/>
            <a:buNone/>
            <a:tabLst/>
            <a:defRPr/>
          </a:pPr>
          <a:r>
            <a:rPr lang="cs-CZ" sz="1900" kern="1200" dirty="0"/>
            <a:t>                              - Problémová opozice</a:t>
          </a:r>
          <a:endParaRPr lang="en-US" sz="1900" kern="1200" dirty="0"/>
        </a:p>
        <a:p>
          <a:pPr marL="0" lvl="0" algn="l" defTabSz="933450">
            <a:lnSpc>
              <a:spcPct val="90000"/>
            </a:lnSpc>
            <a:spcBef>
              <a:spcPct val="0"/>
            </a:spcBef>
            <a:spcAft>
              <a:spcPct val="35000"/>
            </a:spcAft>
            <a:buNone/>
          </a:pPr>
          <a:endParaRPr lang="cs-CZ" sz="1900" kern="1200" dirty="0"/>
        </a:p>
      </dsp:txBody>
      <dsp:txXfrm>
        <a:off x="53716" y="156321"/>
        <a:ext cx="6521372" cy="992953"/>
      </dsp:txXfrm>
    </dsp:sp>
    <dsp:sp modelId="{0571B195-E956-435E-97EE-B8ABAEF329A9}">
      <dsp:nvSpPr>
        <dsp:cNvPr id="0" name=""/>
        <dsp:cNvSpPr/>
      </dsp:nvSpPr>
      <dsp:spPr>
        <a:xfrm>
          <a:off x="0" y="1249755"/>
          <a:ext cx="6628804" cy="1100385"/>
        </a:xfrm>
        <a:prstGeom prst="roundRect">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Komplikace se záměry, úřední deskou, interními předpisy obce</a:t>
          </a:r>
        </a:p>
        <a:p>
          <a:pPr marL="0" lvl="0" indent="0" algn="l" defTabSz="844550">
            <a:lnSpc>
              <a:spcPct val="90000"/>
            </a:lnSpc>
            <a:spcBef>
              <a:spcPct val="0"/>
            </a:spcBef>
            <a:spcAft>
              <a:spcPct val="35000"/>
            </a:spcAft>
            <a:buNone/>
          </a:pPr>
          <a:r>
            <a:rPr lang="cs-CZ" sz="1900" kern="1200" dirty="0"/>
            <a:t>VIP  - možnost zavolat během zasedání</a:t>
          </a:r>
          <a:endParaRPr lang="en-US" sz="1900" kern="1200" dirty="0"/>
        </a:p>
      </dsp:txBody>
      <dsp:txXfrm>
        <a:off x="53716" y="1303471"/>
        <a:ext cx="6521372" cy="992953"/>
      </dsp:txXfrm>
    </dsp:sp>
    <dsp:sp modelId="{3EE44CA1-9B81-4A91-B719-8F0B6B1B8316}">
      <dsp:nvSpPr>
        <dsp:cNvPr id="0" name=""/>
        <dsp:cNvSpPr/>
      </dsp:nvSpPr>
      <dsp:spPr>
        <a:xfrm>
          <a:off x="0" y="2434370"/>
          <a:ext cx="6628804" cy="1100385"/>
        </a:xfrm>
        <a:prstGeom prst="roundRect">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Kontrola stavu obce, když hrozí kontrola nebo vznikne problém</a:t>
          </a:r>
          <a:endParaRPr lang="en-US" sz="1900" kern="1200" dirty="0"/>
        </a:p>
      </dsp:txBody>
      <dsp:txXfrm>
        <a:off x="53716" y="2488086"/>
        <a:ext cx="6521372" cy="992953"/>
      </dsp:txXfrm>
    </dsp:sp>
    <dsp:sp modelId="{290873E2-CB75-48E1-81C8-485559931E6B}">
      <dsp:nvSpPr>
        <dsp:cNvPr id="0" name=""/>
        <dsp:cNvSpPr/>
      </dsp:nvSpPr>
      <dsp:spPr>
        <a:xfrm>
          <a:off x="0" y="3567920"/>
          <a:ext cx="6628804" cy="1100385"/>
        </a:xfrm>
        <a:prstGeom prst="roundRect">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Velké problémy – aktivisté, referendum, snahy paralyzovat úřady, pokusy rozložit zasedání nebo celé zastupitelstvo/radu</a:t>
          </a:r>
          <a:endParaRPr lang="en-US" sz="1900" kern="1200" dirty="0"/>
        </a:p>
      </dsp:txBody>
      <dsp:txXfrm>
        <a:off x="53716" y="3621636"/>
        <a:ext cx="6521372" cy="992953"/>
      </dsp:txXfrm>
    </dsp:sp>
    <dsp:sp modelId="{D27381F8-2628-4CA1-8628-71288AE7D61C}">
      <dsp:nvSpPr>
        <dsp:cNvPr id="0" name=""/>
        <dsp:cNvSpPr/>
      </dsp:nvSpPr>
      <dsp:spPr>
        <a:xfrm>
          <a:off x="0" y="4723025"/>
          <a:ext cx="6628804" cy="1100385"/>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t>Komplikovaný žadatel, problém s krajem                       SOS 1O6  www.SOS106.cz</a:t>
          </a:r>
          <a:endParaRPr lang="en-US" sz="1900" kern="1200" dirty="0"/>
        </a:p>
      </dsp:txBody>
      <dsp:txXfrm>
        <a:off x="53716" y="4776741"/>
        <a:ext cx="6521372" cy="9929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E8ED6-13B0-4ECA-9C3C-08ACFEB2E448}">
      <dsp:nvSpPr>
        <dsp:cNvPr id="0" name=""/>
        <dsp:cNvSpPr/>
      </dsp:nvSpPr>
      <dsp:spPr>
        <a:xfrm>
          <a:off x="339149" y="125"/>
          <a:ext cx="3266488" cy="195989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b="1" u="sng" kern="1200" dirty="0"/>
            <a:t>B</a:t>
          </a:r>
          <a:r>
            <a:rPr lang="cs-CZ" sz="3200" kern="1200" dirty="0"/>
            <a:t>lázen (</a:t>
          </a:r>
          <a:r>
            <a:rPr lang="cs-CZ" sz="3200" kern="1200" dirty="0" err="1"/>
            <a:t>Timová</a:t>
          </a:r>
          <a:r>
            <a:rPr lang="cs-CZ" sz="3200" kern="1200" dirty="0"/>
            <a:t>, Rus, </a:t>
          </a:r>
          <a:r>
            <a:rPr lang="cs-CZ" sz="3200" kern="1200" dirty="0" err="1"/>
            <a:t>Florec</a:t>
          </a:r>
          <a:r>
            <a:rPr lang="cs-CZ" sz="3200" kern="1200" dirty="0"/>
            <a:t>…)</a:t>
          </a:r>
        </a:p>
      </dsp:txBody>
      <dsp:txXfrm>
        <a:off x="339149" y="125"/>
        <a:ext cx="3266488" cy="1959893"/>
      </dsp:txXfrm>
    </dsp:sp>
    <dsp:sp modelId="{7D7A7741-B5CA-49F2-9FC0-5300A93DF6E1}">
      <dsp:nvSpPr>
        <dsp:cNvPr id="0" name=""/>
        <dsp:cNvSpPr/>
      </dsp:nvSpPr>
      <dsp:spPr>
        <a:xfrm>
          <a:off x="3932286" y="125"/>
          <a:ext cx="3266488" cy="195989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b="1" u="sng" kern="1200" dirty="0"/>
            <a:t>B</a:t>
          </a:r>
          <a:r>
            <a:rPr lang="cs-CZ" sz="3200" kern="1200" dirty="0"/>
            <a:t>ývalý (starosta, tajemník, ředitel..)</a:t>
          </a:r>
        </a:p>
      </dsp:txBody>
      <dsp:txXfrm>
        <a:off x="3932286" y="125"/>
        <a:ext cx="3266488" cy="1959893"/>
      </dsp:txXfrm>
    </dsp:sp>
    <dsp:sp modelId="{D9FC05BA-8A2A-4185-822A-F7FACE51010F}">
      <dsp:nvSpPr>
        <dsp:cNvPr id="0" name=""/>
        <dsp:cNvSpPr/>
      </dsp:nvSpPr>
      <dsp:spPr>
        <a:xfrm>
          <a:off x="7525424" y="125"/>
          <a:ext cx="3266488" cy="195989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b="1" u="sng" kern="1200" dirty="0" err="1"/>
            <a:t>B</a:t>
          </a:r>
          <a:r>
            <a:rPr lang="cs-CZ" sz="3200" kern="1200" dirty="0" err="1"/>
            <a:t>uzerujíci</a:t>
          </a:r>
          <a:endParaRPr lang="cs-CZ" sz="3200" kern="1200" dirty="0"/>
        </a:p>
      </dsp:txBody>
      <dsp:txXfrm>
        <a:off x="7525424" y="125"/>
        <a:ext cx="3266488" cy="1959893"/>
      </dsp:txXfrm>
    </dsp:sp>
    <dsp:sp modelId="{69978585-41A0-48B4-9ED7-1784CA43F566}">
      <dsp:nvSpPr>
        <dsp:cNvPr id="0" name=""/>
        <dsp:cNvSpPr/>
      </dsp:nvSpPr>
      <dsp:spPr>
        <a:xfrm>
          <a:off x="2135718" y="2286666"/>
          <a:ext cx="3266488" cy="195989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b="1" u="sng" kern="1200" dirty="0"/>
            <a:t>B</a:t>
          </a:r>
          <a:r>
            <a:rPr lang="cs-CZ" sz="3200" kern="1200" dirty="0"/>
            <a:t>uldok</a:t>
          </a:r>
        </a:p>
      </dsp:txBody>
      <dsp:txXfrm>
        <a:off x="2135718" y="2286666"/>
        <a:ext cx="3266488" cy="1959893"/>
      </dsp:txXfrm>
    </dsp:sp>
    <dsp:sp modelId="{D1261CEA-123A-4314-B4FE-FED2221E3B83}">
      <dsp:nvSpPr>
        <dsp:cNvPr id="0" name=""/>
        <dsp:cNvSpPr/>
      </dsp:nvSpPr>
      <dsp:spPr>
        <a:xfrm>
          <a:off x="5728855" y="2286666"/>
          <a:ext cx="3266488" cy="195989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cs-CZ" sz="3200" b="1" u="sng" kern="1200" dirty="0"/>
            <a:t>B</a:t>
          </a:r>
          <a:r>
            <a:rPr lang="cs-CZ" sz="3200" kern="1200" dirty="0"/>
            <a:t>yznys</a:t>
          </a:r>
        </a:p>
      </dsp:txBody>
      <dsp:txXfrm>
        <a:off x="5728855" y="2286666"/>
        <a:ext cx="3266488" cy="19598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E8ED6-13B0-4ECA-9C3C-08ACFEB2E448}">
      <dsp:nvSpPr>
        <dsp:cNvPr id="0" name=""/>
        <dsp:cNvSpPr/>
      </dsp:nvSpPr>
      <dsp:spPr>
        <a:xfrm>
          <a:off x="339149" y="125"/>
          <a:ext cx="3266488" cy="195989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Blázen  - zpoplatnit, často jsou to podivíni, bez normálních příjmů, nechtějí platit, omezenější mentální kapacita, lze i přechytračit, umořit na lhůtách, zpoplatnění apod.</a:t>
          </a:r>
        </a:p>
        <a:p>
          <a:pPr marL="0" lvl="0" indent="0" algn="ctr" defTabSz="622300">
            <a:lnSpc>
              <a:spcPct val="90000"/>
            </a:lnSpc>
            <a:spcBef>
              <a:spcPct val="0"/>
            </a:spcBef>
            <a:spcAft>
              <a:spcPct val="35000"/>
            </a:spcAft>
            <a:buNone/>
          </a:pPr>
          <a:r>
            <a:rPr lang="cs-CZ" sz="1400" kern="1200" dirty="0"/>
            <a:t>(Často </a:t>
          </a:r>
          <a:r>
            <a:rPr lang="cs-CZ" sz="1400" kern="1200" dirty="0" err="1"/>
            <a:t>asperger</a:t>
          </a:r>
          <a:r>
            <a:rPr lang="cs-CZ" sz="1400" kern="1200" dirty="0"/>
            <a:t>, Greta, autista, schizofrenik, vhodným postupem lze dostat i do blázince, ale také můžete skončit s nožem v zádech)</a:t>
          </a:r>
        </a:p>
      </dsp:txBody>
      <dsp:txXfrm>
        <a:off x="339149" y="125"/>
        <a:ext cx="3266488" cy="1959893"/>
      </dsp:txXfrm>
    </dsp:sp>
    <dsp:sp modelId="{7D7A7741-B5CA-49F2-9FC0-5300A93DF6E1}">
      <dsp:nvSpPr>
        <dsp:cNvPr id="0" name=""/>
        <dsp:cNvSpPr/>
      </dsp:nvSpPr>
      <dsp:spPr>
        <a:xfrm>
          <a:off x="3932286" y="125"/>
          <a:ext cx="3266488" cy="195989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Bývalý (starosta, tajemník, ředitel..) – nebezpečné, viděli vám do karet, jsou ochotni upozorňovat i na vlastní chyby, které jste měli vyřešit</a:t>
          </a:r>
        </a:p>
      </dsp:txBody>
      <dsp:txXfrm>
        <a:off x="3932286" y="125"/>
        <a:ext cx="3266488" cy="1959893"/>
      </dsp:txXfrm>
    </dsp:sp>
    <dsp:sp modelId="{D9FC05BA-8A2A-4185-822A-F7FACE51010F}">
      <dsp:nvSpPr>
        <dsp:cNvPr id="0" name=""/>
        <dsp:cNvSpPr/>
      </dsp:nvSpPr>
      <dsp:spPr>
        <a:xfrm>
          <a:off x="7525424" y="125"/>
          <a:ext cx="3266488" cy="1959893"/>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err="1"/>
            <a:t>Buzerujíci</a:t>
          </a:r>
          <a:r>
            <a:rPr lang="cs-CZ" sz="1400" kern="1200" dirty="0"/>
            <a:t> – zpoplatňovat, dbát na dodržování zákona,</a:t>
          </a:r>
        </a:p>
        <a:p>
          <a:pPr marL="0" lvl="0" indent="0" algn="ctr" defTabSz="622300">
            <a:lnSpc>
              <a:spcPct val="90000"/>
            </a:lnSpc>
            <a:spcBef>
              <a:spcPct val="0"/>
            </a:spcBef>
            <a:spcAft>
              <a:spcPct val="35000"/>
            </a:spcAft>
            <a:buNone/>
          </a:pPr>
          <a:r>
            <a:rPr lang="cs-CZ" sz="1400" kern="1200" dirty="0"/>
            <a:t>Aktivisté, spolky, případy nějaké městské kauzy</a:t>
          </a:r>
        </a:p>
      </dsp:txBody>
      <dsp:txXfrm>
        <a:off x="7525424" y="125"/>
        <a:ext cx="3266488" cy="1959893"/>
      </dsp:txXfrm>
    </dsp:sp>
    <dsp:sp modelId="{69978585-41A0-48B4-9ED7-1784CA43F566}">
      <dsp:nvSpPr>
        <dsp:cNvPr id="0" name=""/>
        <dsp:cNvSpPr/>
      </dsp:nvSpPr>
      <dsp:spPr>
        <a:xfrm>
          <a:off x="2135718" y="2286666"/>
          <a:ext cx="3266488" cy="195989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Buldok – obrana téměř bez šance, chytřejší než blázen, ale stejně patologicky urputný, někteří nehledí ani na výdaje. Často též porucha psychiky, ale mírnější</a:t>
          </a:r>
        </a:p>
        <a:p>
          <a:pPr marL="0" lvl="0" indent="0" algn="ctr" defTabSz="622300">
            <a:lnSpc>
              <a:spcPct val="90000"/>
            </a:lnSpc>
            <a:spcBef>
              <a:spcPct val="0"/>
            </a:spcBef>
            <a:spcAft>
              <a:spcPct val="35000"/>
            </a:spcAft>
            <a:buNone/>
          </a:pPr>
          <a:r>
            <a:rPr lang="cs-CZ" sz="1400" kern="1200" dirty="0"/>
            <a:t>Např. útoky na OSPOD od rozvádějících se magorů, </a:t>
          </a:r>
          <a:r>
            <a:rPr lang="cs-CZ" sz="1400" kern="1200" dirty="0" err="1"/>
            <a:t>autíčkáři</a:t>
          </a:r>
          <a:r>
            <a:rPr lang="cs-CZ" sz="1400" kern="1200" dirty="0"/>
            <a:t> a radary apod.</a:t>
          </a:r>
        </a:p>
      </dsp:txBody>
      <dsp:txXfrm>
        <a:off x="2135718" y="2286666"/>
        <a:ext cx="3266488" cy="1959893"/>
      </dsp:txXfrm>
    </dsp:sp>
    <dsp:sp modelId="{D1261CEA-123A-4314-B4FE-FED2221E3B83}">
      <dsp:nvSpPr>
        <dsp:cNvPr id="0" name=""/>
        <dsp:cNvSpPr/>
      </dsp:nvSpPr>
      <dsp:spPr>
        <a:xfrm>
          <a:off x="5728855" y="2286666"/>
          <a:ext cx="3266488" cy="1959893"/>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Byznys – zpoplatnit, dodržet zákon, lze i nereagovat, pokud je hromadný mail a nekontrolují to</a:t>
          </a:r>
        </a:p>
      </dsp:txBody>
      <dsp:txXfrm>
        <a:off x="5728855" y="2286666"/>
        <a:ext cx="3266488" cy="19598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1687C-11EB-4C6E-8D97-0F90CE919903}">
      <dsp:nvSpPr>
        <dsp:cNvPr id="0" name=""/>
        <dsp:cNvSpPr/>
      </dsp:nvSpPr>
      <dsp:spPr>
        <a:xfrm>
          <a:off x="0" y="513204"/>
          <a:ext cx="2447802" cy="146868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dirty="0"/>
            <a:t>Žadatel toho chce moc, zatěžuje</a:t>
          </a:r>
        </a:p>
      </dsp:txBody>
      <dsp:txXfrm>
        <a:off x="0" y="513204"/>
        <a:ext cx="2447802" cy="1468681"/>
      </dsp:txXfrm>
    </dsp:sp>
    <dsp:sp modelId="{03430CD6-A798-4925-95C3-62EED469F2EE}">
      <dsp:nvSpPr>
        <dsp:cNvPr id="0" name=""/>
        <dsp:cNvSpPr/>
      </dsp:nvSpPr>
      <dsp:spPr>
        <a:xfrm>
          <a:off x="2692583" y="513204"/>
          <a:ext cx="2447802" cy="1468681"/>
        </a:xfrm>
        <a:prstGeom prst="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dirty="0"/>
            <a:t>Nechceme aby se informace dostaly ven ( po poskytnutí jsou na webu, žadatel je také rozšíří)</a:t>
          </a:r>
        </a:p>
      </dsp:txBody>
      <dsp:txXfrm>
        <a:off x="2692583" y="513204"/>
        <a:ext cx="2447802" cy="1468681"/>
      </dsp:txXfrm>
    </dsp:sp>
    <dsp:sp modelId="{EA0334FC-8891-4775-AA3D-F02740CEF8EA}">
      <dsp:nvSpPr>
        <dsp:cNvPr id="0" name=""/>
        <dsp:cNvSpPr/>
      </dsp:nvSpPr>
      <dsp:spPr>
        <a:xfrm>
          <a:off x="5385166" y="513204"/>
          <a:ext cx="2447802" cy="1468681"/>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dirty="0"/>
            <a:t>Vedeme řízení, soud, nechceme poskytnout (§ 11(1) g)</a:t>
          </a:r>
        </a:p>
      </dsp:txBody>
      <dsp:txXfrm>
        <a:off x="5385166" y="513204"/>
        <a:ext cx="2447802" cy="1468681"/>
      </dsp:txXfrm>
    </dsp:sp>
    <dsp:sp modelId="{66726DAA-46F7-4A6F-B27F-493DC8F337C4}">
      <dsp:nvSpPr>
        <dsp:cNvPr id="0" name=""/>
        <dsp:cNvSpPr/>
      </dsp:nvSpPr>
      <dsp:spPr>
        <a:xfrm>
          <a:off x="1346291" y="2226666"/>
          <a:ext cx="2447802" cy="1468681"/>
        </a:xfrm>
        <a:prstGeom prst="rect">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dirty="0"/>
            <a:t>Zásah do soukromí</a:t>
          </a:r>
        </a:p>
      </dsp:txBody>
      <dsp:txXfrm>
        <a:off x="1346291" y="2226666"/>
        <a:ext cx="2447802" cy="1468681"/>
      </dsp:txXfrm>
    </dsp:sp>
    <dsp:sp modelId="{DDEC628A-9C76-4483-8C83-9DA96EBA40B6}">
      <dsp:nvSpPr>
        <dsp:cNvPr id="0" name=""/>
        <dsp:cNvSpPr/>
      </dsp:nvSpPr>
      <dsp:spPr>
        <a:xfrm>
          <a:off x="4038874" y="2226666"/>
          <a:ext cx="2447802" cy="1468681"/>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dirty="0"/>
            <a:t>Předvolební boj, snaha paralyzovat obec</a:t>
          </a:r>
        </a:p>
      </dsp:txBody>
      <dsp:txXfrm>
        <a:off x="4038874" y="2226666"/>
        <a:ext cx="2447802" cy="14686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D4BF4-E013-44C1-9E43-5D4F4043B57F}">
      <dsp:nvSpPr>
        <dsp:cNvPr id="0" name=""/>
        <dsp:cNvSpPr/>
      </dsp:nvSpPr>
      <dsp:spPr>
        <a:xfrm>
          <a:off x="0" y="194592"/>
          <a:ext cx="2686347" cy="16118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latin typeface="Trebuchet MS" panose="020B0603020202020204" pitchFamily="34" charset="0"/>
            </a:rPr>
            <a:t>Poskytnutí informací žadateli - anonymizace</a:t>
          </a:r>
        </a:p>
      </dsp:txBody>
      <dsp:txXfrm>
        <a:off x="0" y="194592"/>
        <a:ext cx="2686347" cy="1611808"/>
      </dsp:txXfrm>
    </dsp:sp>
    <dsp:sp modelId="{E85B2746-44B3-4854-B1C1-303065C964C0}">
      <dsp:nvSpPr>
        <dsp:cNvPr id="0" name=""/>
        <dsp:cNvSpPr/>
      </dsp:nvSpPr>
      <dsp:spPr>
        <a:xfrm>
          <a:off x="5786876" y="211436"/>
          <a:ext cx="2686347" cy="16118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latin typeface="Trebuchet MS" panose="020B0603020202020204" pitchFamily="34" charset="0"/>
            </a:rPr>
            <a:t>Zveřejnění na webu po dobu 6 let (vyšší anonymizace než žadateli)</a:t>
          </a:r>
        </a:p>
      </dsp:txBody>
      <dsp:txXfrm>
        <a:off x="5786876" y="211436"/>
        <a:ext cx="2686347" cy="1611808"/>
      </dsp:txXfrm>
    </dsp:sp>
    <dsp:sp modelId="{174CE8C7-F347-4E0D-87BC-551A802EBA12}">
      <dsp:nvSpPr>
        <dsp:cNvPr id="0" name=""/>
        <dsp:cNvSpPr/>
      </dsp:nvSpPr>
      <dsp:spPr>
        <a:xfrm>
          <a:off x="1286142" y="1961102"/>
          <a:ext cx="2686347" cy="16118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latin typeface="Trebuchet MS" panose="020B0603020202020204" pitchFamily="34" charset="0"/>
            </a:rPr>
            <a:t>Informace o platech – bez zveřejnění!</a:t>
          </a:r>
        </a:p>
      </dsp:txBody>
      <dsp:txXfrm>
        <a:off x="1286142" y="1961102"/>
        <a:ext cx="2686347" cy="1611808"/>
      </dsp:txXfrm>
    </dsp:sp>
    <dsp:sp modelId="{3E02F821-6831-4EAB-8C67-8CC7C477C41C}">
      <dsp:nvSpPr>
        <dsp:cNvPr id="0" name=""/>
        <dsp:cNvSpPr/>
      </dsp:nvSpPr>
      <dsp:spPr>
        <a:xfrm>
          <a:off x="2954633" y="219860"/>
          <a:ext cx="2686347" cy="16118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latin typeface="Trebuchet MS" panose="020B0603020202020204" pitchFamily="34" charset="0"/>
            </a:rPr>
            <a:t>Poskytnutí informace o příjemcích veřejných prostředků – včetně některých osobních údajů</a:t>
          </a:r>
        </a:p>
      </dsp:txBody>
      <dsp:txXfrm>
        <a:off x="2954633" y="219860"/>
        <a:ext cx="2686347" cy="1611808"/>
      </dsp:txXfrm>
    </dsp:sp>
    <dsp:sp modelId="{0DAA62BE-4CAF-4EC7-935E-5E237CD6E408}">
      <dsp:nvSpPr>
        <dsp:cNvPr id="0" name=""/>
        <dsp:cNvSpPr/>
      </dsp:nvSpPr>
      <dsp:spPr>
        <a:xfrm>
          <a:off x="4458826" y="1961113"/>
          <a:ext cx="2686347" cy="161180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latin typeface="Trebuchet MS" panose="020B0603020202020204" pitchFamily="34" charset="0"/>
            </a:rPr>
            <a:t>Dokumenty předané obci – žádosti, petice, podněty atd.  - odmítnout dle § 11 odst. 2</a:t>
          </a:r>
        </a:p>
        <a:p>
          <a:pPr marL="0" lvl="0" indent="0" algn="ctr" defTabSz="755650">
            <a:lnSpc>
              <a:spcPct val="90000"/>
            </a:lnSpc>
            <a:spcBef>
              <a:spcPct val="0"/>
            </a:spcBef>
            <a:spcAft>
              <a:spcPct val="35000"/>
            </a:spcAft>
            <a:buNone/>
          </a:pPr>
          <a:r>
            <a:rPr lang="cs-CZ" sz="1700" kern="1200" dirty="0">
              <a:latin typeface="Trebuchet MS" panose="020B0603020202020204" pitchFamily="34" charset="0"/>
            </a:rPr>
            <a:t>Nedávat, ne anonymizace, odmítat</a:t>
          </a:r>
        </a:p>
      </dsp:txBody>
      <dsp:txXfrm>
        <a:off x="4458826" y="1961113"/>
        <a:ext cx="2686347" cy="16118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D4BF4-E013-44C1-9E43-5D4F4043B57F}">
      <dsp:nvSpPr>
        <dsp:cNvPr id="0" name=""/>
        <dsp:cNvSpPr/>
      </dsp:nvSpPr>
      <dsp:spPr>
        <a:xfrm>
          <a:off x="1027710" y="881"/>
          <a:ext cx="2984364" cy="1790618"/>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Odmítnout dle § 11 odst. 2 zák. č. 106/1999 Sb.</a:t>
          </a:r>
        </a:p>
        <a:p>
          <a:pPr marL="0" lvl="0" indent="0" algn="ctr" defTabSz="844550">
            <a:lnSpc>
              <a:spcPct val="90000"/>
            </a:lnSpc>
            <a:spcBef>
              <a:spcPct val="0"/>
            </a:spcBef>
            <a:spcAft>
              <a:spcPct val="35000"/>
            </a:spcAft>
            <a:buNone/>
          </a:pPr>
          <a:r>
            <a:rPr lang="cs-CZ" sz="1900" kern="1200" dirty="0"/>
            <a:t>Nedáte vůbec</a:t>
          </a:r>
        </a:p>
      </dsp:txBody>
      <dsp:txXfrm>
        <a:off x="1027710" y="881"/>
        <a:ext cx="2984364" cy="1790618"/>
      </dsp:txXfrm>
    </dsp:sp>
    <dsp:sp modelId="{E85B2746-44B3-4854-B1C1-303065C964C0}">
      <dsp:nvSpPr>
        <dsp:cNvPr id="0" name=""/>
        <dsp:cNvSpPr/>
      </dsp:nvSpPr>
      <dsp:spPr>
        <a:xfrm>
          <a:off x="2296901" y="2050620"/>
          <a:ext cx="3258090" cy="17906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Pokud by </a:t>
          </a:r>
          <a:r>
            <a:rPr lang="cs-CZ" sz="1900" kern="1200" dirty="0" err="1"/>
            <a:t>KrÚ</a:t>
          </a:r>
          <a:r>
            <a:rPr lang="cs-CZ" sz="1900" kern="1200" dirty="0"/>
            <a:t> ignoroval § 11 odst. 2 a nutil poskytnout</a:t>
          </a:r>
        </a:p>
        <a:p>
          <a:pPr marL="0" lvl="0" indent="0" algn="ctr" defTabSz="844550">
            <a:lnSpc>
              <a:spcPct val="90000"/>
            </a:lnSpc>
            <a:spcBef>
              <a:spcPct val="0"/>
            </a:spcBef>
            <a:spcAft>
              <a:spcPct val="35000"/>
            </a:spcAft>
            <a:buNone/>
          </a:pPr>
          <a:r>
            <a:rPr lang="cs-CZ" sz="1900" kern="1200" dirty="0"/>
            <a:t> - anonymizovat (pak ale dostane žadatel úvodní text petice a zbytek začerněn, takže jsou hloupí)</a:t>
          </a:r>
        </a:p>
      </dsp:txBody>
      <dsp:txXfrm>
        <a:off x="2296901" y="2050620"/>
        <a:ext cx="3258090" cy="1790618"/>
      </dsp:txXfrm>
    </dsp:sp>
    <dsp:sp modelId="{3E02F821-6831-4EAB-8C67-8CC7C477C41C}">
      <dsp:nvSpPr>
        <dsp:cNvPr id="0" name=""/>
        <dsp:cNvSpPr/>
      </dsp:nvSpPr>
      <dsp:spPr>
        <a:xfrm>
          <a:off x="4446986" y="28952"/>
          <a:ext cx="2984364" cy="17906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Pokud je petice součástí podkladů pro RM/ZM</a:t>
          </a:r>
        </a:p>
        <a:p>
          <a:pPr marL="0" lvl="0" indent="0" algn="ctr" defTabSz="844550">
            <a:lnSpc>
              <a:spcPct val="90000"/>
            </a:lnSpc>
            <a:spcBef>
              <a:spcPct val="0"/>
            </a:spcBef>
            <a:spcAft>
              <a:spcPct val="35000"/>
            </a:spcAft>
            <a:buNone/>
          </a:pPr>
          <a:r>
            <a:rPr lang="cs-CZ" sz="1900" kern="1200" dirty="0"/>
            <a:t>- poskytnout navazující dokumenty</a:t>
          </a:r>
        </a:p>
      </dsp:txBody>
      <dsp:txXfrm>
        <a:off x="4446986" y="28952"/>
        <a:ext cx="2984364" cy="17906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06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47" name="PlaceHolder 2"/>
          <p:cNvSpPr>
            <a:spLocks noGrp="1"/>
          </p:cNvSpPr>
          <p:nvPr>
            <p:ph type="body"/>
          </p:nvPr>
        </p:nvSpPr>
        <p:spPr>
          <a:xfrm>
            <a:off x="677160" y="452736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48" name="PlaceHolder 3"/>
          <p:cNvSpPr>
            <a:spLocks noGrp="1"/>
          </p:cNvSpPr>
          <p:nvPr>
            <p:ph type="body"/>
          </p:nvPr>
        </p:nvSpPr>
        <p:spPr>
          <a:xfrm>
            <a:off x="677160" y="531828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234498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50"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51"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52" name="PlaceHolder 4"/>
          <p:cNvSpPr>
            <a:spLocks noGrp="1"/>
          </p:cNvSpPr>
          <p:nvPr>
            <p:ph type="body"/>
          </p:nvPr>
        </p:nvSpPr>
        <p:spPr>
          <a:xfrm>
            <a:off x="508212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53" name="PlaceHolder 5"/>
          <p:cNvSpPr>
            <a:spLocks noGrp="1"/>
          </p:cNvSpPr>
          <p:nvPr>
            <p:ph type="body"/>
          </p:nvPr>
        </p:nvSpPr>
        <p:spPr>
          <a:xfrm>
            <a:off x="67716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3879293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55" name="PlaceHolder 2"/>
          <p:cNvSpPr>
            <a:spLocks noGrp="1"/>
          </p:cNvSpPr>
          <p:nvPr>
            <p:ph type="body"/>
          </p:nvPr>
        </p:nvSpPr>
        <p:spPr>
          <a:xfrm>
            <a:off x="67716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56" name="PlaceHolder 3"/>
          <p:cNvSpPr>
            <a:spLocks noGrp="1"/>
          </p:cNvSpPr>
          <p:nvPr>
            <p:ph type="body"/>
          </p:nvPr>
        </p:nvSpPr>
        <p:spPr>
          <a:xfrm>
            <a:off x="358344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57" name="PlaceHolder 4"/>
          <p:cNvSpPr>
            <a:spLocks noGrp="1"/>
          </p:cNvSpPr>
          <p:nvPr>
            <p:ph type="body"/>
          </p:nvPr>
        </p:nvSpPr>
        <p:spPr>
          <a:xfrm>
            <a:off x="649008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58" name="PlaceHolder 5"/>
          <p:cNvSpPr>
            <a:spLocks noGrp="1"/>
          </p:cNvSpPr>
          <p:nvPr>
            <p:ph type="body"/>
          </p:nvPr>
        </p:nvSpPr>
        <p:spPr>
          <a:xfrm>
            <a:off x="649008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59" name="PlaceHolder 6"/>
          <p:cNvSpPr>
            <a:spLocks noGrp="1"/>
          </p:cNvSpPr>
          <p:nvPr>
            <p:ph type="body"/>
          </p:nvPr>
        </p:nvSpPr>
        <p:spPr>
          <a:xfrm>
            <a:off x="358344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60" name="PlaceHolder 7"/>
          <p:cNvSpPr>
            <a:spLocks noGrp="1"/>
          </p:cNvSpPr>
          <p:nvPr>
            <p:ph type="body"/>
          </p:nvPr>
        </p:nvSpPr>
        <p:spPr>
          <a:xfrm>
            <a:off x="67716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4006941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8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6"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77" name="PlaceHolder 2"/>
          <p:cNvSpPr>
            <a:spLocks noGrp="1"/>
          </p:cNvSpPr>
          <p:nvPr>
            <p:ph type="subTitle"/>
          </p:nvPr>
        </p:nvSpPr>
        <p:spPr>
          <a:xfrm>
            <a:off x="677160" y="4527360"/>
            <a:ext cx="8596440" cy="151344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725909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79" name="PlaceHolder 2"/>
          <p:cNvSpPr>
            <a:spLocks noGrp="1"/>
          </p:cNvSpPr>
          <p:nvPr>
            <p:ph type="body"/>
          </p:nvPr>
        </p:nvSpPr>
        <p:spPr>
          <a:xfrm>
            <a:off x="677160" y="4527360"/>
            <a:ext cx="859644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4172964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81" name="PlaceHolder 2"/>
          <p:cNvSpPr>
            <a:spLocks noGrp="1"/>
          </p:cNvSpPr>
          <p:nvPr>
            <p:ph type="body"/>
          </p:nvPr>
        </p:nvSpPr>
        <p:spPr>
          <a:xfrm>
            <a:off x="67716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82" name="PlaceHolder 3"/>
          <p:cNvSpPr>
            <a:spLocks noGrp="1"/>
          </p:cNvSpPr>
          <p:nvPr>
            <p:ph type="body"/>
          </p:nvPr>
        </p:nvSpPr>
        <p:spPr>
          <a:xfrm>
            <a:off x="508212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510387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3"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Tree>
    <p:extLst>
      <p:ext uri="{BB962C8B-B14F-4D97-AF65-F5344CB8AC3E}">
        <p14:creationId xmlns:p14="http://schemas.microsoft.com/office/powerpoint/2010/main" val="427429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4" name="PlaceHolder 1"/>
          <p:cNvSpPr>
            <a:spLocks noGrp="1"/>
          </p:cNvSpPr>
          <p:nvPr>
            <p:ph type="subTitle"/>
          </p:nvPr>
        </p:nvSpPr>
        <p:spPr>
          <a:xfrm>
            <a:off x="677160" y="1932120"/>
            <a:ext cx="8596440" cy="1203120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213006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86"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87" name="PlaceHolder 3"/>
          <p:cNvSpPr>
            <a:spLocks noGrp="1"/>
          </p:cNvSpPr>
          <p:nvPr>
            <p:ph type="body"/>
          </p:nvPr>
        </p:nvSpPr>
        <p:spPr>
          <a:xfrm>
            <a:off x="67716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88" name="PlaceHolder 4"/>
          <p:cNvSpPr>
            <a:spLocks noGrp="1"/>
          </p:cNvSpPr>
          <p:nvPr>
            <p:ph type="body"/>
          </p:nvPr>
        </p:nvSpPr>
        <p:spPr>
          <a:xfrm>
            <a:off x="508212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4057331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5"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6" name="PlaceHolder 2"/>
          <p:cNvSpPr>
            <a:spLocks noGrp="1"/>
          </p:cNvSpPr>
          <p:nvPr>
            <p:ph type="subTitle"/>
          </p:nvPr>
        </p:nvSpPr>
        <p:spPr>
          <a:xfrm>
            <a:off x="677160" y="4527360"/>
            <a:ext cx="8596440" cy="151344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567458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90" name="PlaceHolder 2"/>
          <p:cNvSpPr>
            <a:spLocks noGrp="1"/>
          </p:cNvSpPr>
          <p:nvPr>
            <p:ph type="body"/>
          </p:nvPr>
        </p:nvSpPr>
        <p:spPr>
          <a:xfrm>
            <a:off x="67716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91"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92" name="PlaceHolder 4"/>
          <p:cNvSpPr>
            <a:spLocks noGrp="1"/>
          </p:cNvSpPr>
          <p:nvPr>
            <p:ph type="body"/>
          </p:nvPr>
        </p:nvSpPr>
        <p:spPr>
          <a:xfrm>
            <a:off x="508212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2258322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94"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95"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96" name="PlaceHolder 4"/>
          <p:cNvSpPr>
            <a:spLocks noGrp="1"/>
          </p:cNvSpPr>
          <p:nvPr>
            <p:ph type="body"/>
          </p:nvPr>
        </p:nvSpPr>
        <p:spPr>
          <a:xfrm>
            <a:off x="677160" y="531828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730190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98" name="PlaceHolder 2"/>
          <p:cNvSpPr>
            <a:spLocks noGrp="1"/>
          </p:cNvSpPr>
          <p:nvPr>
            <p:ph type="body"/>
          </p:nvPr>
        </p:nvSpPr>
        <p:spPr>
          <a:xfrm>
            <a:off x="677160" y="452736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99" name="PlaceHolder 3"/>
          <p:cNvSpPr>
            <a:spLocks noGrp="1"/>
          </p:cNvSpPr>
          <p:nvPr>
            <p:ph type="body"/>
          </p:nvPr>
        </p:nvSpPr>
        <p:spPr>
          <a:xfrm>
            <a:off x="677160" y="531828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3724128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01"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02"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03" name="PlaceHolder 4"/>
          <p:cNvSpPr>
            <a:spLocks noGrp="1"/>
          </p:cNvSpPr>
          <p:nvPr>
            <p:ph type="body"/>
          </p:nvPr>
        </p:nvSpPr>
        <p:spPr>
          <a:xfrm>
            <a:off x="508212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04" name="PlaceHolder 5"/>
          <p:cNvSpPr>
            <a:spLocks noGrp="1"/>
          </p:cNvSpPr>
          <p:nvPr>
            <p:ph type="body"/>
          </p:nvPr>
        </p:nvSpPr>
        <p:spPr>
          <a:xfrm>
            <a:off x="67716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1775231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06" name="PlaceHolder 2"/>
          <p:cNvSpPr>
            <a:spLocks noGrp="1"/>
          </p:cNvSpPr>
          <p:nvPr>
            <p:ph type="body"/>
          </p:nvPr>
        </p:nvSpPr>
        <p:spPr>
          <a:xfrm>
            <a:off x="67716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07" name="PlaceHolder 3"/>
          <p:cNvSpPr>
            <a:spLocks noGrp="1"/>
          </p:cNvSpPr>
          <p:nvPr>
            <p:ph type="body"/>
          </p:nvPr>
        </p:nvSpPr>
        <p:spPr>
          <a:xfrm>
            <a:off x="358344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08" name="PlaceHolder 4"/>
          <p:cNvSpPr>
            <a:spLocks noGrp="1"/>
          </p:cNvSpPr>
          <p:nvPr>
            <p:ph type="body"/>
          </p:nvPr>
        </p:nvSpPr>
        <p:spPr>
          <a:xfrm>
            <a:off x="649008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09" name="PlaceHolder 5"/>
          <p:cNvSpPr>
            <a:spLocks noGrp="1"/>
          </p:cNvSpPr>
          <p:nvPr>
            <p:ph type="body"/>
          </p:nvPr>
        </p:nvSpPr>
        <p:spPr>
          <a:xfrm>
            <a:off x="649008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10" name="PlaceHolder 6"/>
          <p:cNvSpPr>
            <a:spLocks noGrp="1"/>
          </p:cNvSpPr>
          <p:nvPr>
            <p:ph type="body"/>
          </p:nvPr>
        </p:nvSpPr>
        <p:spPr>
          <a:xfrm>
            <a:off x="358344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11" name="PlaceHolder 7"/>
          <p:cNvSpPr>
            <a:spLocks noGrp="1"/>
          </p:cNvSpPr>
          <p:nvPr>
            <p:ph type="body"/>
          </p:nvPr>
        </p:nvSpPr>
        <p:spPr>
          <a:xfrm>
            <a:off x="67716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1184083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804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7"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28" name="PlaceHolder 2"/>
          <p:cNvSpPr>
            <a:spLocks noGrp="1"/>
          </p:cNvSpPr>
          <p:nvPr>
            <p:ph type="subTitle"/>
          </p:nvPr>
        </p:nvSpPr>
        <p:spPr>
          <a:xfrm>
            <a:off x="677160" y="4527360"/>
            <a:ext cx="8596440" cy="151344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704888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30" name="PlaceHolder 2"/>
          <p:cNvSpPr>
            <a:spLocks noGrp="1"/>
          </p:cNvSpPr>
          <p:nvPr>
            <p:ph type="body"/>
          </p:nvPr>
        </p:nvSpPr>
        <p:spPr>
          <a:xfrm>
            <a:off x="677160" y="4527360"/>
            <a:ext cx="859644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2142302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32" name="PlaceHolder 2"/>
          <p:cNvSpPr>
            <a:spLocks noGrp="1"/>
          </p:cNvSpPr>
          <p:nvPr>
            <p:ph type="body"/>
          </p:nvPr>
        </p:nvSpPr>
        <p:spPr>
          <a:xfrm>
            <a:off x="67716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33" name="PlaceHolder 3"/>
          <p:cNvSpPr>
            <a:spLocks noGrp="1"/>
          </p:cNvSpPr>
          <p:nvPr>
            <p:ph type="body"/>
          </p:nvPr>
        </p:nvSpPr>
        <p:spPr>
          <a:xfrm>
            <a:off x="508212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1360270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4"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Tree>
    <p:extLst>
      <p:ext uri="{BB962C8B-B14F-4D97-AF65-F5344CB8AC3E}">
        <p14:creationId xmlns:p14="http://schemas.microsoft.com/office/powerpoint/2010/main" val="165900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8" name="PlaceHolder 2"/>
          <p:cNvSpPr>
            <a:spLocks noGrp="1"/>
          </p:cNvSpPr>
          <p:nvPr>
            <p:ph type="body"/>
          </p:nvPr>
        </p:nvSpPr>
        <p:spPr>
          <a:xfrm>
            <a:off x="677160" y="4527360"/>
            <a:ext cx="859644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20960969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5" name="PlaceHolder 1"/>
          <p:cNvSpPr>
            <a:spLocks noGrp="1"/>
          </p:cNvSpPr>
          <p:nvPr>
            <p:ph type="subTitle"/>
          </p:nvPr>
        </p:nvSpPr>
        <p:spPr>
          <a:xfrm>
            <a:off x="677160" y="1932120"/>
            <a:ext cx="8596440" cy="1203120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915587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37"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38" name="PlaceHolder 3"/>
          <p:cNvSpPr>
            <a:spLocks noGrp="1"/>
          </p:cNvSpPr>
          <p:nvPr>
            <p:ph type="body"/>
          </p:nvPr>
        </p:nvSpPr>
        <p:spPr>
          <a:xfrm>
            <a:off x="67716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39" name="PlaceHolder 4"/>
          <p:cNvSpPr>
            <a:spLocks noGrp="1"/>
          </p:cNvSpPr>
          <p:nvPr>
            <p:ph type="body"/>
          </p:nvPr>
        </p:nvSpPr>
        <p:spPr>
          <a:xfrm>
            <a:off x="508212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3241851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41" name="PlaceHolder 2"/>
          <p:cNvSpPr>
            <a:spLocks noGrp="1"/>
          </p:cNvSpPr>
          <p:nvPr>
            <p:ph type="body"/>
          </p:nvPr>
        </p:nvSpPr>
        <p:spPr>
          <a:xfrm>
            <a:off x="67716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42"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43" name="PlaceHolder 4"/>
          <p:cNvSpPr>
            <a:spLocks noGrp="1"/>
          </p:cNvSpPr>
          <p:nvPr>
            <p:ph type="body"/>
          </p:nvPr>
        </p:nvSpPr>
        <p:spPr>
          <a:xfrm>
            <a:off x="508212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902012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45"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46"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47" name="PlaceHolder 4"/>
          <p:cNvSpPr>
            <a:spLocks noGrp="1"/>
          </p:cNvSpPr>
          <p:nvPr>
            <p:ph type="body"/>
          </p:nvPr>
        </p:nvSpPr>
        <p:spPr>
          <a:xfrm>
            <a:off x="677160" y="531828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188510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49" name="PlaceHolder 2"/>
          <p:cNvSpPr>
            <a:spLocks noGrp="1"/>
          </p:cNvSpPr>
          <p:nvPr>
            <p:ph type="body"/>
          </p:nvPr>
        </p:nvSpPr>
        <p:spPr>
          <a:xfrm>
            <a:off x="677160" y="452736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50" name="PlaceHolder 3"/>
          <p:cNvSpPr>
            <a:spLocks noGrp="1"/>
          </p:cNvSpPr>
          <p:nvPr>
            <p:ph type="body"/>
          </p:nvPr>
        </p:nvSpPr>
        <p:spPr>
          <a:xfrm>
            <a:off x="677160" y="531828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599687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52"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53"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54" name="PlaceHolder 4"/>
          <p:cNvSpPr>
            <a:spLocks noGrp="1"/>
          </p:cNvSpPr>
          <p:nvPr>
            <p:ph type="body"/>
          </p:nvPr>
        </p:nvSpPr>
        <p:spPr>
          <a:xfrm>
            <a:off x="508212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55" name="PlaceHolder 5"/>
          <p:cNvSpPr>
            <a:spLocks noGrp="1"/>
          </p:cNvSpPr>
          <p:nvPr>
            <p:ph type="body"/>
          </p:nvPr>
        </p:nvSpPr>
        <p:spPr>
          <a:xfrm>
            <a:off x="67716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5707134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57" name="PlaceHolder 2"/>
          <p:cNvSpPr>
            <a:spLocks noGrp="1"/>
          </p:cNvSpPr>
          <p:nvPr>
            <p:ph type="body"/>
          </p:nvPr>
        </p:nvSpPr>
        <p:spPr>
          <a:xfrm>
            <a:off x="67716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58" name="PlaceHolder 3"/>
          <p:cNvSpPr>
            <a:spLocks noGrp="1"/>
          </p:cNvSpPr>
          <p:nvPr>
            <p:ph type="body"/>
          </p:nvPr>
        </p:nvSpPr>
        <p:spPr>
          <a:xfrm>
            <a:off x="358344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59" name="PlaceHolder 4"/>
          <p:cNvSpPr>
            <a:spLocks noGrp="1"/>
          </p:cNvSpPr>
          <p:nvPr>
            <p:ph type="body"/>
          </p:nvPr>
        </p:nvSpPr>
        <p:spPr>
          <a:xfrm>
            <a:off x="649008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60" name="PlaceHolder 5"/>
          <p:cNvSpPr>
            <a:spLocks noGrp="1"/>
          </p:cNvSpPr>
          <p:nvPr>
            <p:ph type="body"/>
          </p:nvPr>
        </p:nvSpPr>
        <p:spPr>
          <a:xfrm>
            <a:off x="649008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61" name="PlaceHolder 6"/>
          <p:cNvSpPr>
            <a:spLocks noGrp="1"/>
          </p:cNvSpPr>
          <p:nvPr>
            <p:ph type="body"/>
          </p:nvPr>
        </p:nvSpPr>
        <p:spPr>
          <a:xfrm>
            <a:off x="358344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62" name="PlaceHolder 7"/>
          <p:cNvSpPr>
            <a:spLocks noGrp="1"/>
          </p:cNvSpPr>
          <p:nvPr>
            <p:ph type="body"/>
          </p:nvPr>
        </p:nvSpPr>
        <p:spPr>
          <a:xfrm>
            <a:off x="67716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2820139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59536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181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9"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80" name="PlaceHolder 2"/>
          <p:cNvSpPr>
            <a:spLocks noGrp="1"/>
          </p:cNvSpPr>
          <p:nvPr>
            <p:ph type="subTitle"/>
          </p:nvPr>
        </p:nvSpPr>
        <p:spPr>
          <a:xfrm>
            <a:off x="677160" y="4527360"/>
            <a:ext cx="8596440" cy="151344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55606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30" name="PlaceHolder 2"/>
          <p:cNvSpPr>
            <a:spLocks noGrp="1"/>
          </p:cNvSpPr>
          <p:nvPr>
            <p:ph type="body"/>
          </p:nvPr>
        </p:nvSpPr>
        <p:spPr>
          <a:xfrm>
            <a:off x="67716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31" name="PlaceHolder 3"/>
          <p:cNvSpPr>
            <a:spLocks noGrp="1"/>
          </p:cNvSpPr>
          <p:nvPr>
            <p:ph type="body"/>
          </p:nvPr>
        </p:nvSpPr>
        <p:spPr>
          <a:xfrm>
            <a:off x="508212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1049579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82" name="PlaceHolder 2"/>
          <p:cNvSpPr>
            <a:spLocks noGrp="1"/>
          </p:cNvSpPr>
          <p:nvPr>
            <p:ph type="body"/>
          </p:nvPr>
        </p:nvSpPr>
        <p:spPr>
          <a:xfrm>
            <a:off x="677160" y="4527360"/>
            <a:ext cx="859644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20674857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84" name="PlaceHolder 2"/>
          <p:cNvSpPr>
            <a:spLocks noGrp="1"/>
          </p:cNvSpPr>
          <p:nvPr>
            <p:ph type="body"/>
          </p:nvPr>
        </p:nvSpPr>
        <p:spPr>
          <a:xfrm>
            <a:off x="67716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85" name="PlaceHolder 3"/>
          <p:cNvSpPr>
            <a:spLocks noGrp="1"/>
          </p:cNvSpPr>
          <p:nvPr>
            <p:ph type="body"/>
          </p:nvPr>
        </p:nvSpPr>
        <p:spPr>
          <a:xfrm>
            <a:off x="508212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1608719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6"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Tree>
    <p:extLst>
      <p:ext uri="{BB962C8B-B14F-4D97-AF65-F5344CB8AC3E}">
        <p14:creationId xmlns:p14="http://schemas.microsoft.com/office/powerpoint/2010/main" val="3281305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7" name="PlaceHolder 1"/>
          <p:cNvSpPr>
            <a:spLocks noGrp="1"/>
          </p:cNvSpPr>
          <p:nvPr>
            <p:ph type="subTitle"/>
          </p:nvPr>
        </p:nvSpPr>
        <p:spPr>
          <a:xfrm>
            <a:off x="677160" y="1932120"/>
            <a:ext cx="8596440" cy="1203120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137317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89"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90" name="PlaceHolder 3"/>
          <p:cNvSpPr>
            <a:spLocks noGrp="1"/>
          </p:cNvSpPr>
          <p:nvPr>
            <p:ph type="body"/>
          </p:nvPr>
        </p:nvSpPr>
        <p:spPr>
          <a:xfrm>
            <a:off x="67716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91" name="PlaceHolder 4"/>
          <p:cNvSpPr>
            <a:spLocks noGrp="1"/>
          </p:cNvSpPr>
          <p:nvPr>
            <p:ph type="body"/>
          </p:nvPr>
        </p:nvSpPr>
        <p:spPr>
          <a:xfrm>
            <a:off x="508212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4064702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93" name="PlaceHolder 2"/>
          <p:cNvSpPr>
            <a:spLocks noGrp="1"/>
          </p:cNvSpPr>
          <p:nvPr>
            <p:ph type="body"/>
          </p:nvPr>
        </p:nvSpPr>
        <p:spPr>
          <a:xfrm>
            <a:off x="67716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94"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95" name="PlaceHolder 4"/>
          <p:cNvSpPr>
            <a:spLocks noGrp="1"/>
          </p:cNvSpPr>
          <p:nvPr>
            <p:ph type="body"/>
          </p:nvPr>
        </p:nvSpPr>
        <p:spPr>
          <a:xfrm>
            <a:off x="508212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8097872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197"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98"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199" name="PlaceHolder 4"/>
          <p:cNvSpPr>
            <a:spLocks noGrp="1"/>
          </p:cNvSpPr>
          <p:nvPr>
            <p:ph type="body"/>
          </p:nvPr>
        </p:nvSpPr>
        <p:spPr>
          <a:xfrm>
            <a:off x="677160" y="531828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1758090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01" name="PlaceHolder 2"/>
          <p:cNvSpPr>
            <a:spLocks noGrp="1"/>
          </p:cNvSpPr>
          <p:nvPr>
            <p:ph type="body"/>
          </p:nvPr>
        </p:nvSpPr>
        <p:spPr>
          <a:xfrm>
            <a:off x="677160" y="452736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02" name="PlaceHolder 3"/>
          <p:cNvSpPr>
            <a:spLocks noGrp="1"/>
          </p:cNvSpPr>
          <p:nvPr>
            <p:ph type="body"/>
          </p:nvPr>
        </p:nvSpPr>
        <p:spPr>
          <a:xfrm>
            <a:off x="677160" y="531828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3255610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04"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05"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06" name="PlaceHolder 4"/>
          <p:cNvSpPr>
            <a:spLocks noGrp="1"/>
          </p:cNvSpPr>
          <p:nvPr>
            <p:ph type="body"/>
          </p:nvPr>
        </p:nvSpPr>
        <p:spPr>
          <a:xfrm>
            <a:off x="508212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07" name="PlaceHolder 5"/>
          <p:cNvSpPr>
            <a:spLocks noGrp="1"/>
          </p:cNvSpPr>
          <p:nvPr>
            <p:ph type="body"/>
          </p:nvPr>
        </p:nvSpPr>
        <p:spPr>
          <a:xfrm>
            <a:off x="67716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3776573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09" name="PlaceHolder 2"/>
          <p:cNvSpPr>
            <a:spLocks noGrp="1"/>
          </p:cNvSpPr>
          <p:nvPr>
            <p:ph type="body"/>
          </p:nvPr>
        </p:nvSpPr>
        <p:spPr>
          <a:xfrm>
            <a:off x="67716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10" name="PlaceHolder 3"/>
          <p:cNvSpPr>
            <a:spLocks noGrp="1"/>
          </p:cNvSpPr>
          <p:nvPr>
            <p:ph type="body"/>
          </p:nvPr>
        </p:nvSpPr>
        <p:spPr>
          <a:xfrm>
            <a:off x="358344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11" name="PlaceHolder 4"/>
          <p:cNvSpPr>
            <a:spLocks noGrp="1"/>
          </p:cNvSpPr>
          <p:nvPr>
            <p:ph type="body"/>
          </p:nvPr>
        </p:nvSpPr>
        <p:spPr>
          <a:xfrm>
            <a:off x="649008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12" name="PlaceHolder 5"/>
          <p:cNvSpPr>
            <a:spLocks noGrp="1"/>
          </p:cNvSpPr>
          <p:nvPr>
            <p:ph type="body"/>
          </p:nvPr>
        </p:nvSpPr>
        <p:spPr>
          <a:xfrm>
            <a:off x="649008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13" name="PlaceHolder 6"/>
          <p:cNvSpPr>
            <a:spLocks noGrp="1"/>
          </p:cNvSpPr>
          <p:nvPr>
            <p:ph type="body"/>
          </p:nvPr>
        </p:nvSpPr>
        <p:spPr>
          <a:xfrm>
            <a:off x="358344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14" name="PlaceHolder 7"/>
          <p:cNvSpPr>
            <a:spLocks noGrp="1"/>
          </p:cNvSpPr>
          <p:nvPr>
            <p:ph type="body"/>
          </p:nvPr>
        </p:nvSpPr>
        <p:spPr>
          <a:xfrm>
            <a:off x="67716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524315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2"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Tree>
    <p:extLst>
      <p:ext uri="{BB962C8B-B14F-4D97-AF65-F5344CB8AC3E}">
        <p14:creationId xmlns:p14="http://schemas.microsoft.com/office/powerpoint/2010/main" val="35587641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24101D4-7C5B-4849-8C78-1655E71404BC}" type="datetime1">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4102846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8177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3"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34" name="PlaceHolder 2"/>
          <p:cNvSpPr>
            <a:spLocks noGrp="1"/>
          </p:cNvSpPr>
          <p:nvPr>
            <p:ph type="subTitle"/>
          </p:nvPr>
        </p:nvSpPr>
        <p:spPr>
          <a:xfrm>
            <a:off x="677160" y="4527360"/>
            <a:ext cx="8596440" cy="151344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7359273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36" name="PlaceHolder 2"/>
          <p:cNvSpPr>
            <a:spLocks noGrp="1"/>
          </p:cNvSpPr>
          <p:nvPr>
            <p:ph type="body"/>
          </p:nvPr>
        </p:nvSpPr>
        <p:spPr>
          <a:xfrm>
            <a:off x="677160" y="4527360"/>
            <a:ext cx="859644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705853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38" name="PlaceHolder 2"/>
          <p:cNvSpPr>
            <a:spLocks noGrp="1"/>
          </p:cNvSpPr>
          <p:nvPr>
            <p:ph type="body"/>
          </p:nvPr>
        </p:nvSpPr>
        <p:spPr>
          <a:xfrm>
            <a:off x="67716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39" name="PlaceHolder 3"/>
          <p:cNvSpPr>
            <a:spLocks noGrp="1"/>
          </p:cNvSpPr>
          <p:nvPr>
            <p:ph type="body"/>
          </p:nvPr>
        </p:nvSpPr>
        <p:spPr>
          <a:xfrm>
            <a:off x="508212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33127473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0"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Tree>
    <p:extLst>
      <p:ext uri="{BB962C8B-B14F-4D97-AF65-F5344CB8AC3E}">
        <p14:creationId xmlns:p14="http://schemas.microsoft.com/office/powerpoint/2010/main" val="38305558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41" name="PlaceHolder 1"/>
          <p:cNvSpPr>
            <a:spLocks noGrp="1"/>
          </p:cNvSpPr>
          <p:nvPr>
            <p:ph type="subTitle"/>
          </p:nvPr>
        </p:nvSpPr>
        <p:spPr>
          <a:xfrm>
            <a:off x="677160" y="1932120"/>
            <a:ext cx="8596440" cy="1203120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1205166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43"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44" name="PlaceHolder 3"/>
          <p:cNvSpPr>
            <a:spLocks noGrp="1"/>
          </p:cNvSpPr>
          <p:nvPr>
            <p:ph type="body"/>
          </p:nvPr>
        </p:nvSpPr>
        <p:spPr>
          <a:xfrm>
            <a:off x="67716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45" name="PlaceHolder 4"/>
          <p:cNvSpPr>
            <a:spLocks noGrp="1"/>
          </p:cNvSpPr>
          <p:nvPr>
            <p:ph type="body"/>
          </p:nvPr>
        </p:nvSpPr>
        <p:spPr>
          <a:xfrm>
            <a:off x="508212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36025714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47" name="PlaceHolder 2"/>
          <p:cNvSpPr>
            <a:spLocks noGrp="1"/>
          </p:cNvSpPr>
          <p:nvPr>
            <p:ph type="body"/>
          </p:nvPr>
        </p:nvSpPr>
        <p:spPr>
          <a:xfrm>
            <a:off x="67716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48"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49" name="PlaceHolder 4"/>
          <p:cNvSpPr>
            <a:spLocks noGrp="1"/>
          </p:cNvSpPr>
          <p:nvPr>
            <p:ph type="body"/>
          </p:nvPr>
        </p:nvSpPr>
        <p:spPr>
          <a:xfrm>
            <a:off x="508212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1580527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51"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52"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53" name="PlaceHolder 4"/>
          <p:cNvSpPr>
            <a:spLocks noGrp="1"/>
          </p:cNvSpPr>
          <p:nvPr>
            <p:ph type="body"/>
          </p:nvPr>
        </p:nvSpPr>
        <p:spPr>
          <a:xfrm>
            <a:off x="677160" y="531828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3638358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3" name="PlaceHolder 1"/>
          <p:cNvSpPr>
            <a:spLocks noGrp="1"/>
          </p:cNvSpPr>
          <p:nvPr>
            <p:ph type="subTitle"/>
          </p:nvPr>
        </p:nvSpPr>
        <p:spPr>
          <a:xfrm>
            <a:off x="677160" y="1932120"/>
            <a:ext cx="8596440" cy="12031200"/>
          </a:xfrm>
          <a:prstGeom prst="rect">
            <a:avLst/>
          </a:prstGeom>
        </p:spPr>
        <p:txBody>
          <a:bodyPr lIns="0" tIns="0" rIns="0" bIns="0" anchor="ctr"/>
          <a:lstStyle/>
          <a:p>
            <a:pPr algn="ctr"/>
            <a:endParaRPr lang="cs-CZ"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8168985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55" name="PlaceHolder 2"/>
          <p:cNvSpPr>
            <a:spLocks noGrp="1"/>
          </p:cNvSpPr>
          <p:nvPr>
            <p:ph type="body"/>
          </p:nvPr>
        </p:nvSpPr>
        <p:spPr>
          <a:xfrm>
            <a:off x="677160" y="452736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56" name="PlaceHolder 3"/>
          <p:cNvSpPr>
            <a:spLocks noGrp="1"/>
          </p:cNvSpPr>
          <p:nvPr>
            <p:ph type="body"/>
          </p:nvPr>
        </p:nvSpPr>
        <p:spPr>
          <a:xfrm>
            <a:off x="677160" y="531828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42335156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58"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59"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60" name="PlaceHolder 4"/>
          <p:cNvSpPr>
            <a:spLocks noGrp="1"/>
          </p:cNvSpPr>
          <p:nvPr>
            <p:ph type="body"/>
          </p:nvPr>
        </p:nvSpPr>
        <p:spPr>
          <a:xfrm>
            <a:off x="508212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61" name="PlaceHolder 5"/>
          <p:cNvSpPr>
            <a:spLocks noGrp="1"/>
          </p:cNvSpPr>
          <p:nvPr>
            <p:ph type="body"/>
          </p:nvPr>
        </p:nvSpPr>
        <p:spPr>
          <a:xfrm>
            <a:off x="67716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14090035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263" name="PlaceHolder 2"/>
          <p:cNvSpPr>
            <a:spLocks noGrp="1"/>
          </p:cNvSpPr>
          <p:nvPr>
            <p:ph type="body"/>
          </p:nvPr>
        </p:nvSpPr>
        <p:spPr>
          <a:xfrm>
            <a:off x="67716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64" name="PlaceHolder 3"/>
          <p:cNvSpPr>
            <a:spLocks noGrp="1"/>
          </p:cNvSpPr>
          <p:nvPr>
            <p:ph type="body"/>
          </p:nvPr>
        </p:nvSpPr>
        <p:spPr>
          <a:xfrm>
            <a:off x="358344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65" name="PlaceHolder 4"/>
          <p:cNvSpPr>
            <a:spLocks noGrp="1"/>
          </p:cNvSpPr>
          <p:nvPr>
            <p:ph type="body"/>
          </p:nvPr>
        </p:nvSpPr>
        <p:spPr>
          <a:xfrm>
            <a:off x="6490080" y="452736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66" name="PlaceHolder 5"/>
          <p:cNvSpPr>
            <a:spLocks noGrp="1"/>
          </p:cNvSpPr>
          <p:nvPr>
            <p:ph type="body"/>
          </p:nvPr>
        </p:nvSpPr>
        <p:spPr>
          <a:xfrm>
            <a:off x="649008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67" name="PlaceHolder 6"/>
          <p:cNvSpPr>
            <a:spLocks noGrp="1"/>
          </p:cNvSpPr>
          <p:nvPr>
            <p:ph type="body"/>
          </p:nvPr>
        </p:nvSpPr>
        <p:spPr>
          <a:xfrm>
            <a:off x="358344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268" name="PlaceHolder 7"/>
          <p:cNvSpPr>
            <a:spLocks noGrp="1"/>
          </p:cNvSpPr>
          <p:nvPr>
            <p:ph type="body"/>
          </p:nvPr>
        </p:nvSpPr>
        <p:spPr>
          <a:xfrm>
            <a:off x="677160" y="5318280"/>
            <a:ext cx="276768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3558361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35"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36" name="PlaceHolder 3"/>
          <p:cNvSpPr>
            <a:spLocks noGrp="1"/>
          </p:cNvSpPr>
          <p:nvPr>
            <p:ph type="body"/>
          </p:nvPr>
        </p:nvSpPr>
        <p:spPr>
          <a:xfrm>
            <a:off x="67716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37" name="PlaceHolder 4"/>
          <p:cNvSpPr>
            <a:spLocks noGrp="1"/>
          </p:cNvSpPr>
          <p:nvPr>
            <p:ph type="body"/>
          </p:nvPr>
        </p:nvSpPr>
        <p:spPr>
          <a:xfrm>
            <a:off x="508212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100379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39" name="PlaceHolder 2"/>
          <p:cNvSpPr>
            <a:spLocks noGrp="1"/>
          </p:cNvSpPr>
          <p:nvPr>
            <p:ph type="body"/>
          </p:nvPr>
        </p:nvSpPr>
        <p:spPr>
          <a:xfrm>
            <a:off x="677160" y="4527360"/>
            <a:ext cx="4194720" cy="151344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40"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41" name="PlaceHolder 4"/>
          <p:cNvSpPr>
            <a:spLocks noGrp="1"/>
          </p:cNvSpPr>
          <p:nvPr>
            <p:ph type="body"/>
          </p:nvPr>
        </p:nvSpPr>
        <p:spPr>
          <a:xfrm>
            <a:off x="5082120" y="531828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107705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77160" y="1932120"/>
            <a:ext cx="8596440" cy="2595240"/>
          </a:xfrm>
          <a:prstGeom prst="rect">
            <a:avLst/>
          </a:prstGeom>
        </p:spPr>
        <p:txBody>
          <a:bodyPr lIns="0" tIns="0" rIns="0" bIns="0" anchor="ctr"/>
          <a:lstStyle/>
          <a:p>
            <a:endParaRPr lang="en-US" sz="1800" b="0" strike="noStrike" spc="-1">
              <a:solidFill>
                <a:srgbClr val="000000"/>
              </a:solidFill>
              <a:uFill>
                <a:solidFill>
                  <a:srgbClr val="FFFFFF"/>
                </a:solidFill>
              </a:uFill>
              <a:latin typeface="Trebuchet MS"/>
            </a:endParaRPr>
          </a:p>
        </p:txBody>
      </p:sp>
      <p:sp>
        <p:nvSpPr>
          <p:cNvPr id="43" name="PlaceHolder 2"/>
          <p:cNvSpPr>
            <a:spLocks noGrp="1"/>
          </p:cNvSpPr>
          <p:nvPr>
            <p:ph type="body"/>
          </p:nvPr>
        </p:nvSpPr>
        <p:spPr>
          <a:xfrm>
            <a:off x="67716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44" name="PlaceHolder 3"/>
          <p:cNvSpPr>
            <a:spLocks noGrp="1"/>
          </p:cNvSpPr>
          <p:nvPr>
            <p:ph type="body"/>
          </p:nvPr>
        </p:nvSpPr>
        <p:spPr>
          <a:xfrm>
            <a:off x="5082120" y="4527360"/>
            <a:ext cx="419472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
        <p:nvSpPr>
          <p:cNvPr id="45" name="PlaceHolder 4"/>
          <p:cNvSpPr>
            <a:spLocks noGrp="1"/>
          </p:cNvSpPr>
          <p:nvPr>
            <p:ph type="body"/>
          </p:nvPr>
        </p:nvSpPr>
        <p:spPr>
          <a:xfrm>
            <a:off x="677160" y="5318280"/>
            <a:ext cx="8596440" cy="721800"/>
          </a:xfrm>
          <a:prstGeom prst="rect">
            <a:avLst/>
          </a:prstGeom>
        </p:spPr>
        <p:txBody>
          <a:bodyPr lIns="0" tIns="0" rIns="0" bIns="0"/>
          <a:lstStyle/>
          <a:p>
            <a:endParaRPr lang="en-US" sz="1800" b="0" strike="noStrike" spc="-1">
              <a:solidFill>
                <a:srgbClr val="404040"/>
              </a:solidFill>
              <a:uFill>
                <a:solidFill>
                  <a:srgbClr val="FFFFFF"/>
                </a:solidFill>
              </a:uFill>
              <a:latin typeface="Trebuchet MS"/>
            </a:endParaRPr>
          </a:p>
        </p:txBody>
      </p:sp>
    </p:spTree>
    <p:extLst>
      <p:ext uri="{BB962C8B-B14F-4D97-AF65-F5344CB8AC3E}">
        <p14:creationId xmlns:p14="http://schemas.microsoft.com/office/powerpoint/2010/main" val="3145501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 name="Line 1"/>
          <p:cNvSpPr/>
          <p:nvPr/>
        </p:nvSpPr>
        <p:spPr>
          <a:xfrm>
            <a:off x="9370800" y="0"/>
            <a:ext cx="1219320" cy="6858000"/>
          </a:xfrm>
          <a:prstGeom prst="line">
            <a:avLst/>
          </a:prstGeom>
          <a:ln w="9360">
            <a:solidFill>
              <a:srgbClr val="5FCBEF"/>
            </a:solidFill>
            <a:round/>
          </a:ln>
        </p:spPr>
        <p:style>
          <a:lnRef idx="0">
            <a:scrgbClr r="0" g="0" b="0"/>
          </a:lnRef>
          <a:fillRef idx="0">
            <a:scrgbClr r="0" g="0" b="0"/>
          </a:fillRef>
          <a:effectRef idx="0">
            <a:scrgbClr r="0" g="0" b="0"/>
          </a:effectRef>
          <a:fontRef idx="minor"/>
        </p:style>
      </p:sp>
      <p:sp>
        <p:nvSpPr>
          <p:cNvPr id="26" name="Line 2"/>
          <p:cNvSpPr/>
          <p:nvPr/>
        </p:nvSpPr>
        <p:spPr>
          <a:xfrm flipH="1">
            <a:off x="7425000" y="3681360"/>
            <a:ext cx="4763520" cy="3176640"/>
          </a:xfrm>
          <a:prstGeom prst="line">
            <a:avLst/>
          </a:prstGeom>
          <a:ln w="9360">
            <a:solidFill>
              <a:srgbClr val="5FCBEF"/>
            </a:solidFill>
            <a:round/>
          </a:ln>
        </p:spPr>
        <p:style>
          <a:lnRef idx="0">
            <a:scrgbClr r="0" g="0" b="0"/>
          </a:lnRef>
          <a:fillRef idx="0">
            <a:scrgbClr r="0" g="0" b="0"/>
          </a:fillRef>
          <a:effectRef idx="0">
            <a:scrgbClr r="0" g="0" b="0"/>
          </a:effectRef>
          <a:fontRef idx="minor"/>
        </p:style>
      </p:sp>
      <p:sp>
        <p:nvSpPr>
          <p:cNvPr id="2" name="CustomShape 3"/>
          <p:cNvSpPr/>
          <p:nvPr/>
        </p:nvSpPr>
        <p:spPr>
          <a:xfrm>
            <a:off x="9181440" y="-8640"/>
            <a:ext cx="3007080" cy="68662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5FCBEF">
              <a:alpha val="3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3" name="CustomShape 4"/>
          <p:cNvSpPr/>
          <p:nvPr/>
        </p:nvSpPr>
        <p:spPr>
          <a:xfrm>
            <a:off x="9603360" y="-8640"/>
            <a:ext cx="2588040" cy="68662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5FCBEF">
              <a:alpha val="2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4" name="CustomShape 5"/>
          <p:cNvSpPr/>
          <p:nvPr/>
        </p:nvSpPr>
        <p:spPr>
          <a:xfrm>
            <a:off x="8932320" y="3048120"/>
            <a:ext cx="3259440" cy="38095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5" name="CustomShape 6"/>
          <p:cNvSpPr/>
          <p:nvPr/>
        </p:nvSpPr>
        <p:spPr>
          <a:xfrm>
            <a:off x="9334440" y="-8640"/>
            <a:ext cx="2854080" cy="68662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17B0E4">
              <a:alpha val="5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6" name="CustomShape 7"/>
          <p:cNvSpPr/>
          <p:nvPr/>
        </p:nvSpPr>
        <p:spPr>
          <a:xfrm>
            <a:off x="10898640" y="-8640"/>
            <a:ext cx="1289880" cy="68662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2E83C3">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7" name="CustomShape 8"/>
          <p:cNvSpPr/>
          <p:nvPr/>
        </p:nvSpPr>
        <p:spPr>
          <a:xfrm>
            <a:off x="10938960" y="-8640"/>
            <a:ext cx="1249560" cy="68662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226292">
              <a:alpha val="8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8" name="CustomShape 9"/>
          <p:cNvSpPr/>
          <p:nvPr/>
        </p:nvSpPr>
        <p:spPr>
          <a:xfrm>
            <a:off x="10371600" y="3589920"/>
            <a:ext cx="1816920" cy="32677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9" name="CustomShape 10"/>
          <p:cNvSpPr/>
          <p:nvPr/>
        </p:nvSpPr>
        <p:spPr>
          <a:xfrm>
            <a:off x="0" y="4013280"/>
            <a:ext cx="448200" cy="2844360"/>
          </a:xfrm>
          <a:prstGeom prst="triangle">
            <a:avLst>
              <a:gd name="adj" fmla="val 0"/>
            </a:avLst>
          </a:prstGeom>
          <a:solidFill>
            <a:srgbClr val="5FCBEF">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0" name="CustomShape 11"/>
          <p:cNvSpPr/>
          <p:nvPr/>
        </p:nvSpPr>
        <p:spPr>
          <a:xfrm>
            <a:off x="0" y="-7920"/>
            <a:ext cx="863280" cy="5697720"/>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5FCBEF">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1" name="Line 12"/>
          <p:cNvSpPr/>
          <p:nvPr/>
        </p:nvSpPr>
        <p:spPr>
          <a:xfrm>
            <a:off x="9370800" y="0"/>
            <a:ext cx="1219320" cy="6858000"/>
          </a:xfrm>
          <a:prstGeom prst="line">
            <a:avLst/>
          </a:prstGeom>
          <a:ln w="9360">
            <a:solidFill>
              <a:srgbClr val="5FCBEF"/>
            </a:solidFill>
            <a:round/>
          </a:ln>
        </p:spPr>
        <p:style>
          <a:lnRef idx="0">
            <a:scrgbClr r="0" g="0" b="0"/>
          </a:lnRef>
          <a:fillRef idx="0">
            <a:scrgbClr r="0" g="0" b="0"/>
          </a:fillRef>
          <a:effectRef idx="0">
            <a:scrgbClr r="0" g="0" b="0"/>
          </a:effectRef>
          <a:fontRef idx="minor"/>
        </p:style>
      </p:sp>
      <p:sp>
        <p:nvSpPr>
          <p:cNvPr id="12" name="Line 13"/>
          <p:cNvSpPr/>
          <p:nvPr/>
        </p:nvSpPr>
        <p:spPr>
          <a:xfrm flipH="1">
            <a:off x="7425000" y="3681360"/>
            <a:ext cx="4763520" cy="3176640"/>
          </a:xfrm>
          <a:prstGeom prst="line">
            <a:avLst/>
          </a:prstGeom>
          <a:ln w="9360">
            <a:solidFill>
              <a:srgbClr val="5FCBEF"/>
            </a:solidFill>
            <a:round/>
          </a:ln>
        </p:spPr>
        <p:style>
          <a:lnRef idx="0">
            <a:scrgbClr r="0" g="0" b="0"/>
          </a:lnRef>
          <a:fillRef idx="0">
            <a:scrgbClr r="0" g="0" b="0"/>
          </a:fillRef>
          <a:effectRef idx="0">
            <a:scrgbClr r="0" g="0" b="0"/>
          </a:effectRef>
          <a:fontRef idx="minor"/>
        </p:style>
      </p:sp>
      <p:sp>
        <p:nvSpPr>
          <p:cNvPr id="13" name="CustomShape 14"/>
          <p:cNvSpPr/>
          <p:nvPr/>
        </p:nvSpPr>
        <p:spPr>
          <a:xfrm>
            <a:off x="9181440" y="-8640"/>
            <a:ext cx="3007080" cy="68662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5FCBEF">
              <a:alpha val="3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4" name="CustomShape 15"/>
          <p:cNvSpPr/>
          <p:nvPr/>
        </p:nvSpPr>
        <p:spPr>
          <a:xfrm>
            <a:off x="9603360" y="-8640"/>
            <a:ext cx="2588040" cy="68662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5FCBEF">
              <a:alpha val="2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5" name="CustomShape 16"/>
          <p:cNvSpPr/>
          <p:nvPr/>
        </p:nvSpPr>
        <p:spPr>
          <a:xfrm>
            <a:off x="8932320" y="3048120"/>
            <a:ext cx="3259440" cy="38095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6" name="CustomShape 17"/>
          <p:cNvSpPr/>
          <p:nvPr/>
        </p:nvSpPr>
        <p:spPr>
          <a:xfrm>
            <a:off x="9334440" y="-8640"/>
            <a:ext cx="2854080" cy="68662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17B0E4">
              <a:alpha val="5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7" name="CustomShape 18"/>
          <p:cNvSpPr/>
          <p:nvPr/>
        </p:nvSpPr>
        <p:spPr>
          <a:xfrm>
            <a:off x="10898640" y="-8640"/>
            <a:ext cx="1289880" cy="68662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2E83C3">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8" name="CustomShape 19"/>
          <p:cNvSpPr/>
          <p:nvPr/>
        </p:nvSpPr>
        <p:spPr>
          <a:xfrm>
            <a:off x="10938960" y="-8640"/>
            <a:ext cx="1249560" cy="68662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226292">
              <a:alpha val="8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9" name="CustomShape 20"/>
          <p:cNvSpPr/>
          <p:nvPr/>
        </p:nvSpPr>
        <p:spPr>
          <a:xfrm>
            <a:off x="10371600" y="3589920"/>
            <a:ext cx="1816920" cy="32677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0" name="PlaceHolder 21"/>
          <p:cNvSpPr>
            <a:spLocks noGrp="1"/>
          </p:cNvSpPr>
          <p:nvPr>
            <p:ph type="title"/>
          </p:nvPr>
        </p:nvSpPr>
        <p:spPr>
          <a:xfrm>
            <a:off x="1506960" y="2404440"/>
            <a:ext cx="7766640" cy="1645920"/>
          </a:xfrm>
          <a:prstGeom prst="rect">
            <a:avLst/>
          </a:prstGeom>
        </p:spPr>
        <p:txBody>
          <a:bodyPr anchor="b"/>
          <a:lstStyle/>
          <a:p>
            <a:pPr algn="r">
              <a:lnSpc>
                <a:spcPct val="100000"/>
              </a:lnSpc>
            </a:pPr>
            <a:r>
              <a:rPr lang="en-US" sz="5400" b="0" strike="noStrike" spc="-1">
                <a:solidFill>
                  <a:srgbClr val="5FCBEF"/>
                </a:solidFill>
                <a:uFill>
                  <a:solidFill>
                    <a:srgbClr val="FFFFFF"/>
                  </a:solidFill>
                </a:uFill>
                <a:latin typeface="Trebuchet MS"/>
              </a:rPr>
              <a:t>Kliknutím lze upravit styl.</a:t>
            </a:r>
            <a:endParaRPr lang="en-US" sz="1800" b="0" strike="noStrike" spc="-1">
              <a:solidFill>
                <a:srgbClr val="000000"/>
              </a:solidFill>
              <a:uFill>
                <a:solidFill>
                  <a:srgbClr val="FFFFFF"/>
                </a:solidFill>
              </a:uFill>
              <a:latin typeface="Trebuchet MS"/>
            </a:endParaRPr>
          </a:p>
        </p:txBody>
      </p:sp>
      <p:sp>
        <p:nvSpPr>
          <p:cNvPr id="21" name="PlaceHolder 22"/>
          <p:cNvSpPr>
            <a:spLocks noGrp="1"/>
          </p:cNvSpPr>
          <p:nvPr>
            <p:ph type="dt"/>
          </p:nvPr>
        </p:nvSpPr>
        <p:spPr>
          <a:xfrm>
            <a:off x="7205040" y="6041520"/>
            <a:ext cx="911520" cy="364680"/>
          </a:xfrm>
          <a:prstGeom prst="rect">
            <a:avLst/>
          </a:prstGeom>
        </p:spPr>
        <p:txBody>
          <a:bodyPr anchor="ctr"/>
          <a:lstStyle/>
          <a:p>
            <a:pPr algn="r">
              <a:lnSpc>
                <a:spcPct val="100000"/>
              </a:lnSpc>
            </a:pPr>
            <a:fld id="{8E840733-289E-4F8D-AEFC-329B86467219}" type="datetime1">
              <a:rPr lang="cs-CZ" sz="900" b="0" strike="noStrike" spc="-1">
                <a:solidFill>
                  <a:srgbClr val="8B8B8B"/>
                </a:solidFill>
                <a:uFill>
                  <a:solidFill>
                    <a:srgbClr val="FFFFFF"/>
                  </a:solidFill>
                </a:uFill>
                <a:latin typeface="Trebuchet MS"/>
              </a:rPr>
              <a:t>05.02.2024</a:t>
            </a:fld>
            <a:endParaRPr lang="cs-CZ" sz="900" b="0" strike="noStrike" spc="-1">
              <a:solidFill>
                <a:srgbClr val="000000"/>
              </a:solidFill>
              <a:uFill>
                <a:solidFill>
                  <a:srgbClr val="FFFFFF"/>
                </a:solidFill>
              </a:uFill>
              <a:latin typeface="Times New Roman"/>
            </a:endParaRPr>
          </a:p>
        </p:txBody>
      </p:sp>
      <p:sp>
        <p:nvSpPr>
          <p:cNvPr id="22" name="PlaceHolder 23"/>
          <p:cNvSpPr>
            <a:spLocks noGrp="1"/>
          </p:cNvSpPr>
          <p:nvPr>
            <p:ph type="ftr"/>
          </p:nvPr>
        </p:nvSpPr>
        <p:spPr>
          <a:xfrm>
            <a:off x="677160" y="6041520"/>
            <a:ext cx="6297120" cy="364680"/>
          </a:xfrm>
          <a:prstGeom prst="rect">
            <a:avLst/>
          </a:prstGeom>
        </p:spPr>
        <p:txBody>
          <a:bodyPr anchor="ctr"/>
          <a:lstStyle/>
          <a:p>
            <a:endParaRPr lang="cs-CZ" sz="2400" b="0" strike="noStrike" spc="-1">
              <a:solidFill>
                <a:srgbClr val="000000"/>
              </a:solidFill>
              <a:uFill>
                <a:solidFill>
                  <a:srgbClr val="FFFFFF"/>
                </a:solidFill>
              </a:uFill>
              <a:latin typeface="Times New Roman"/>
            </a:endParaRPr>
          </a:p>
        </p:txBody>
      </p:sp>
      <p:sp>
        <p:nvSpPr>
          <p:cNvPr id="23" name="PlaceHolder 24"/>
          <p:cNvSpPr>
            <a:spLocks noGrp="1"/>
          </p:cNvSpPr>
          <p:nvPr>
            <p:ph type="sldNum"/>
          </p:nvPr>
        </p:nvSpPr>
        <p:spPr>
          <a:xfrm>
            <a:off x="8590680" y="6041520"/>
            <a:ext cx="682920" cy="364680"/>
          </a:xfrm>
          <a:prstGeom prst="rect">
            <a:avLst/>
          </a:prstGeom>
        </p:spPr>
        <p:txBody>
          <a:bodyPr anchor="ctr"/>
          <a:lstStyle/>
          <a:p>
            <a:pPr algn="r">
              <a:lnSpc>
                <a:spcPct val="100000"/>
              </a:lnSpc>
            </a:pPr>
            <a:fld id="{6CC1E557-E38B-46E1-A6CF-828415633C9E}" type="slidenum">
              <a:rPr lang="cs-CZ" sz="900" b="0" strike="noStrike" spc="-1">
                <a:solidFill>
                  <a:srgbClr val="5FCBEF"/>
                </a:solidFill>
                <a:uFill>
                  <a:solidFill>
                    <a:srgbClr val="FFFFFF"/>
                  </a:solidFill>
                </a:uFill>
                <a:latin typeface="Trebuchet MS"/>
              </a:rPr>
              <a:t>‹#›</a:t>
            </a:fld>
            <a:endParaRPr lang="cs-CZ" sz="900" b="0" strike="noStrike" spc="-1">
              <a:solidFill>
                <a:srgbClr val="000000"/>
              </a:solidFill>
              <a:uFill>
                <a:solidFill>
                  <a:srgbClr val="FFFFFF"/>
                </a:solidFill>
              </a:uFill>
              <a:latin typeface="Times New Roman"/>
            </a:endParaRPr>
          </a:p>
        </p:txBody>
      </p:sp>
      <p:sp>
        <p:nvSpPr>
          <p:cNvPr id="24" name="PlaceHolder 25"/>
          <p:cNvSpPr>
            <a:spLocks noGrp="1"/>
          </p:cNvSpPr>
          <p:nvPr>
            <p:ph type="body"/>
          </p:nvPr>
        </p:nvSpPr>
        <p:spPr>
          <a:xfrm>
            <a:off x="609480" y="1604520"/>
            <a:ext cx="10972440" cy="3977280"/>
          </a:xfrm>
          <a:prstGeom prst="rect">
            <a:avLst/>
          </a:prstGeom>
        </p:spPr>
        <p:txBody>
          <a:bodyPr lIns="0" tIns="0" rIns="0" bIns="0"/>
          <a:lstStyle/>
          <a:p>
            <a:pPr marL="432000" indent="-324000">
              <a:buClr>
                <a:srgbClr val="000000"/>
              </a:buClr>
              <a:buSzPct val="45000"/>
              <a:buFont typeface="Wingdings" charset="2"/>
              <a:buChar char=""/>
            </a:pPr>
            <a:r>
              <a:rPr lang="en-US" sz="1800" b="0" strike="noStrike" spc="-1">
                <a:solidFill>
                  <a:srgbClr val="404040"/>
                </a:solidFill>
                <a:uFill>
                  <a:solidFill>
                    <a:srgbClr val="FFFFFF"/>
                  </a:solidFill>
                </a:uFill>
                <a:latin typeface="Trebuchet MS"/>
              </a:rPr>
              <a:t>Klikněte pro úpravu formátu textu osnovy</a:t>
            </a:r>
          </a:p>
          <a:p>
            <a:pPr marL="864000" lvl="1" indent="-324000">
              <a:buClr>
                <a:srgbClr val="000000"/>
              </a:buClr>
              <a:buSzPct val="75000"/>
              <a:buFont typeface="Symbol" charset="2"/>
              <a:buChar char=""/>
            </a:pPr>
            <a:r>
              <a:rPr lang="en-US" sz="1400" b="0" strike="noStrike" spc="-1">
                <a:solidFill>
                  <a:srgbClr val="404040"/>
                </a:solidFill>
                <a:uFill>
                  <a:solidFill>
                    <a:srgbClr val="FFFFFF"/>
                  </a:solidFill>
                </a:uFill>
                <a:latin typeface="Trebuchet MS"/>
              </a:rPr>
              <a:t>Druhá úroveň</a:t>
            </a:r>
          </a:p>
          <a:p>
            <a:pPr marL="1296000" lvl="2" indent="-288000">
              <a:buClr>
                <a:srgbClr val="000000"/>
              </a:buClr>
              <a:buSzPct val="45000"/>
              <a:buFont typeface="Wingdings" charset="2"/>
              <a:buChar char=""/>
            </a:pPr>
            <a:r>
              <a:rPr lang="en-US" sz="1200" b="0" strike="noStrike" spc="-1">
                <a:solidFill>
                  <a:srgbClr val="404040"/>
                </a:solidFill>
                <a:uFill>
                  <a:solidFill>
                    <a:srgbClr val="FFFFFF"/>
                  </a:solidFill>
                </a:uFill>
                <a:latin typeface="Trebuchet MS"/>
              </a:rPr>
              <a:t>Třetí úroveň</a:t>
            </a:r>
          </a:p>
          <a:p>
            <a:pPr marL="1728000" lvl="3" indent="-216000">
              <a:buClr>
                <a:srgbClr val="000000"/>
              </a:buClr>
              <a:buSzPct val="75000"/>
              <a:buFont typeface="Symbol" charset="2"/>
              <a:buChar char=""/>
            </a:pPr>
            <a:r>
              <a:rPr lang="en-US" sz="1200" b="0" strike="noStrike" spc="-1">
                <a:solidFill>
                  <a:srgbClr val="404040"/>
                </a:solidFill>
                <a:uFill>
                  <a:solidFill>
                    <a:srgbClr val="FFFFFF"/>
                  </a:solidFill>
                </a:uFill>
                <a:latin typeface="Trebuchet MS"/>
              </a:rPr>
              <a:t>Čtvrtá úroveň osnovy</a:t>
            </a:r>
          </a:p>
          <a:p>
            <a:pPr marL="2160000" lvl="4" indent="-216000">
              <a:buClr>
                <a:srgbClr val="000000"/>
              </a:buClr>
              <a:buSzPct val="45000"/>
              <a:buFont typeface="Wingdings" charset="2"/>
              <a:buChar char=""/>
            </a:pPr>
            <a:r>
              <a:rPr lang="en-US" sz="2000" b="0" strike="noStrike" spc="-1">
                <a:solidFill>
                  <a:srgbClr val="404040"/>
                </a:solidFill>
                <a:uFill>
                  <a:solidFill>
                    <a:srgbClr val="FFFFFF"/>
                  </a:solidFill>
                </a:uFill>
                <a:latin typeface="Trebuchet MS"/>
              </a:rPr>
              <a:t>Pátá úroveň osnovy</a:t>
            </a:r>
          </a:p>
          <a:p>
            <a:pPr marL="2592000" lvl="5" indent="-216000">
              <a:buClr>
                <a:srgbClr val="000000"/>
              </a:buClr>
              <a:buSzPct val="45000"/>
              <a:buFont typeface="Wingdings" charset="2"/>
              <a:buChar char=""/>
            </a:pPr>
            <a:r>
              <a:rPr lang="en-US" sz="2000" b="0" strike="noStrike" spc="-1">
                <a:solidFill>
                  <a:srgbClr val="404040"/>
                </a:solidFill>
                <a:uFill>
                  <a:solidFill>
                    <a:srgbClr val="FFFFFF"/>
                  </a:solidFill>
                </a:uFill>
                <a:latin typeface="Trebuchet MS"/>
              </a:rPr>
              <a:t>Šestá úroveň</a:t>
            </a:r>
          </a:p>
          <a:p>
            <a:pPr marL="3024000" lvl="6" indent="-216000">
              <a:buClr>
                <a:srgbClr val="000000"/>
              </a:buClr>
              <a:buSzPct val="45000"/>
              <a:buFont typeface="Wingdings" charset="2"/>
              <a:buChar char=""/>
            </a:pPr>
            <a:r>
              <a:rPr lang="en-US" sz="2000" b="0" strike="noStrike" spc="-1">
                <a:solidFill>
                  <a:srgbClr val="404040"/>
                </a:solidFill>
                <a:uFill>
                  <a:solidFill>
                    <a:srgbClr val="FFFFFF"/>
                  </a:solidFill>
                </a:uFill>
                <a:latin typeface="Trebuchet MS"/>
              </a:rPr>
              <a:t>Sedmá úroveň</a:t>
            </a:r>
          </a:p>
        </p:txBody>
      </p:sp>
    </p:spTree>
    <p:extLst>
      <p:ext uri="{BB962C8B-B14F-4D97-AF65-F5344CB8AC3E}">
        <p14:creationId xmlns:p14="http://schemas.microsoft.com/office/powerpoint/2010/main" val="249519307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 name="Line 1"/>
          <p:cNvSpPr/>
          <p:nvPr/>
        </p:nvSpPr>
        <p:spPr>
          <a:xfrm>
            <a:off x="9370800" y="0"/>
            <a:ext cx="1219320" cy="6858000"/>
          </a:xfrm>
          <a:prstGeom prst="line">
            <a:avLst/>
          </a:prstGeom>
          <a:ln w="9360">
            <a:solidFill>
              <a:srgbClr val="5FCBEF"/>
            </a:solidFill>
            <a:round/>
          </a:ln>
        </p:spPr>
        <p:style>
          <a:lnRef idx="0">
            <a:scrgbClr r="0" g="0" b="0"/>
          </a:lnRef>
          <a:fillRef idx="0">
            <a:scrgbClr r="0" g="0" b="0"/>
          </a:fillRef>
          <a:effectRef idx="0">
            <a:scrgbClr r="0" g="0" b="0"/>
          </a:effectRef>
          <a:fontRef idx="minor"/>
        </p:style>
      </p:sp>
      <p:sp>
        <p:nvSpPr>
          <p:cNvPr id="62" name="Line 2"/>
          <p:cNvSpPr/>
          <p:nvPr/>
        </p:nvSpPr>
        <p:spPr>
          <a:xfrm flipH="1">
            <a:off x="7425000" y="3681360"/>
            <a:ext cx="4763520" cy="3176640"/>
          </a:xfrm>
          <a:prstGeom prst="line">
            <a:avLst/>
          </a:prstGeom>
          <a:ln w="9360">
            <a:solidFill>
              <a:srgbClr val="5FCBEF"/>
            </a:solidFill>
            <a:round/>
          </a:ln>
        </p:spPr>
        <p:style>
          <a:lnRef idx="0">
            <a:scrgbClr r="0" g="0" b="0"/>
          </a:lnRef>
          <a:fillRef idx="0">
            <a:scrgbClr r="0" g="0" b="0"/>
          </a:fillRef>
          <a:effectRef idx="0">
            <a:scrgbClr r="0" g="0" b="0"/>
          </a:effectRef>
          <a:fontRef idx="minor"/>
        </p:style>
      </p:sp>
      <p:sp>
        <p:nvSpPr>
          <p:cNvPr id="63" name="CustomShape 3"/>
          <p:cNvSpPr/>
          <p:nvPr/>
        </p:nvSpPr>
        <p:spPr>
          <a:xfrm>
            <a:off x="9181440" y="-8640"/>
            <a:ext cx="3007080" cy="68662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5FCBEF">
              <a:alpha val="3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64" name="CustomShape 4"/>
          <p:cNvSpPr/>
          <p:nvPr/>
        </p:nvSpPr>
        <p:spPr>
          <a:xfrm>
            <a:off x="9603360" y="-8640"/>
            <a:ext cx="2588040" cy="68662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5FCBEF">
              <a:alpha val="2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65" name="CustomShape 5"/>
          <p:cNvSpPr/>
          <p:nvPr/>
        </p:nvSpPr>
        <p:spPr>
          <a:xfrm>
            <a:off x="8932320" y="3048120"/>
            <a:ext cx="3259440" cy="38095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66" name="CustomShape 6"/>
          <p:cNvSpPr/>
          <p:nvPr/>
        </p:nvSpPr>
        <p:spPr>
          <a:xfrm>
            <a:off x="9334440" y="-8640"/>
            <a:ext cx="2854080" cy="68662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17B0E4">
              <a:alpha val="5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67" name="CustomShape 7"/>
          <p:cNvSpPr/>
          <p:nvPr/>
        </p:nvSpPr>
        <p:spPr>
          <a:xfrm>
            <a:off x="10898640" y="-8640"/>
            <a:ext cx="1289880" cy="68662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2E83C3">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68" name="CustomShape 8"/>
          <p:cNvSpPr/>
          <p:nvPr/>
        </p:nvSpPr>
        <p:spPr>
          <a:xfrm>
            <a:off x="10938960" y="-8640"/>
            <a:ext cx="1249560" cy="68662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226292">
              <a:alpha val="8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69" name="CustomShape 9"/>
          <p:cNvSpPr/>
          <p:nvPr/>
        </p:nvSpPr>
        <p:spPr>
          <a:xfrm>
            <a:off x="10371600" y="3589920"/>
            <a:ext cx="1816920" cy="32677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70" name="CustomShape 10"/>
          <p:cNvSpPr/>
          <p:nvPr/>
        </p:nvSpPr>
        <p:spPr>
          <a:xfrm>
            <a:off x="0" y="4013280"/>
            <a:ext cx="448200" cy="2844360"/>
          </a:xfrm>
          <a:prstGeom prst="triangle">
            <a:avLst>
              <a:gd name="adj" fmla="val 0"/>
            </a:avLst>
          </a:prstGeom>
          <a:solidFill>
            <a:srgbClr val="5FCBEF">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71" name="PlaceHolder 11"/>
          <p:cNvSpPr>
            <a:spLocks noGrp="1"/>
          </p:cNvSpPr>
          <p:nvPr>
            <p:ph type="title"/>
          </p:nvPr>
        </p:nvSpPr>
        <p:spPr>
          <a:xfrm>
            <a:off x="677160" y="1932120"/>
            <a:ext cx="8596440" cy="2595240"/>
          </a:xfrm>
          <a:prstGeom prst="rect">
            <a:avLst/>
          </a:prstGeom>
        </p:spPr>
        <p:txBody>
          <a:bodyPr anchor="b"/>
          <a:lstStyle/>
          <a:p>
            <a:pPr>
              <a:lnSpc>
                <a:spcPct val="100000"/>
              </a:lnSpc>
            </a:pPr>
            <a:r>
              <a:rPr lang="en-US" sz="4400" b="0" strike="noStrike" spc="-1">
                <a:solidFill>
                  <a:srgbClr val="5FCBEF"/>
                </a:solidFill>
                <a:uFill>
                  <a:solidFill>
                    <a:srgbClr val="FFFFFF"/>
                  </a:solidFill>
                </a:uFill>
                <a:latin typeface="Trebuchet MS"/>
              </a:rPr>
              <a:t>Kliknutím lze upravit styl.</a:t>
            </a:r>
            <a:endParaRPr lang="en-US" sz="1800" b="0" strike="noStrike" spc="-1">
              <a:solidFill>
                <a:srgbClr val="000000"/>
              </a:solidFill>
              <a:uFill>
                <a:solidFill>
                  <a:srgbClr val="FFFFFF"/>
                </a:solidFill>
              </a:uFill>
              <a:latin typeface="Trebuchet MS"/>
            </a:endParaRPr>
          </a:p>
        </p:txBody>
      </p:sp>
      <p:sp>
        <p:nvSpPr>
          <p:cNvPr id="72" name="PlaceHolder 12"/>
          <p:cNvSpPr>
            <a:spLocks noGrp="1"/>
          </p:cNvSpPr>
          <p:nvPr>
            <p:ph type="body"/>
          </p:nvPr>
        </p:nvSpPr>
        <p:spPr>
          <a:xfrm>
            <a:off x="677160" y="4527360"/>
            <a:ext cx="8596440" cy="1513440"/>
          </a:xfrm>
          <a:prstGeom prst="rect">
            <a:avLst/>
          </a:prstGeom>
        </p:spPr>
        <p:txBody>
          <a:bodyPr/>
          <a:lstStyle/>
          <a:p>
            <a:pPr marL="432000" indent="-324000">
              <a:lnSpc>
                <a:spcPct val="100000"/>
              </a:lnSpc>
              <a:buClr>
                <a:srgbClr val="000000"/>
              </a:buClr>
              <a:buSzPct val="45000"/>
              <a:buFont typeface="Wingdings" charset="2"/>
              <a:buChar char=""/>
            </a:pPr>
            <a:r>
              <a:rPr lang="en-US" sz="1800" b="0" strike="noStrike" spc="-1">
                <a:solidFill>
                  <a:srgbClr val="404040"/>
                </a:solidFill>
                <a:uFill>
                  <a:solidFill>
                    <a:srgbClr val="FFFFFF"/>
                  </a:solidFill>
                </a:uFill>
                <a:latin typeface="Trebuchet MS"/>
              </a:rPr>
              <a:t>Po kliknutí můžete upravovat styly textu v předloze.</a:t>
            </a:r>
          </a:p>
        </p:txBody>
      </p:sp>
      <p:sp>
        <p:nvSpPr>
          <p:cNvPr id="73" name="PlaceHolder 13"/>
          <p:cNvSpPr>
            <a:spLocks noGrp="1"/>
          </p:cNvSpPr>
          <p:nvPr>
            <p:ph type="dt"/>
          </p:nvPr>
        </p:nvSpPr>
        <p:spPr>
          <a:xfrm>
            <a:off x="7205040" y="6041520"/>
            <a:ext cx="911520" cy="364680"/>
          </a:xfrm>
          <a:prstGeom prst="rect">
            <a:avLst/>
          </a:prstGeom>
        </p:spPr>
        <p:txBody>
          <a:bodyPr anchor="ctr"/>
          <a:lstStyle/>
          <a:p>
            <a:pPr algn="r">
              <a:lnSpc>
                <a:spcPct val="100000"/>
              </a:lnSpc>
            </a:pPr>
            <a:fld id="{19C4A0BE-EC82-4118-8D5D-15B567F5BA0F}" type="datetime1">
              <a:rPr lang="cs-CZ" sz="900" b="0" strike="noStrike" spc="-1">
                <a:solidFill>
                  <a:srgbClr val="8B8B8B"/>
                </a:solidFill>
                <a:uFill>
                  <a:solidFill>
                    <a:srgbClr val="FFFFFF"/>
                  </a:solidFill>
                </a:uFill>
                <a:latin typeface="Trebuchet MS"/>
              </a:rPr>
              <a:t>05.02.2024</a:t>
            </a:fld>
            <a:endParaRPr lang="cs-CZ" sz="900" b="0" strike="noStrike" spc="-1">
              <a:solidFill>
                <a:srgbClr val="000000"/>
              </a:solidFill>
              <a:uFill>
                <a:solidFill>
                  <a:srgbClr val="FFFFFF"/>
                </a:solidFill>
              </a:uFill>
              <a:latin typeface="Times New Roman"/>
            </a:endParaRPr>
          </a:p>
        </p:txBody>
      </p:sp>
      <p:sp>
        <p:nvSpPr>
          <p:cNvPr id="74" name="PlaceHolder 14"/>
          <p:cNvSpPr>
            <a:spLocks noGrp="1"/>
          </p:cNvSpPr>
          <p:nvPr>
            <p:ph type="ftr"/>
          </p:nvPr>
        </p:nvSpPr>
        <p:spPr>
          <a:xfrm>
            <a:off x="677160" y="6041520"/>
            <a:ext cx="6297120" cy="364680"/>
          </a:xfrm>
          <a:prstGeom prst="rect">
            <a:avLst/>
          </a:prstGeom>
        </p:spPr>
        <p:txBody>
          <a:bodyPr anchor="ctr"/>
          <a:lstStyle/>
          <a:p>
            <a:endParaRPr lang="cs-CZ" sz="2400" b="0" strike="noStrike" spc="-1">
              <a:solidFill>
                <a:srgbClr val="000000"/>
              </a:solidFill>
              <a:uFill>
                <a:solidFill>
                  <a:srgbClr val="FFFFFF"/>
                </a:solidFill>
              </a:uFill>
              <a:latin typeface="Times New Roman"/>
            </a:endParaRPr>
          </a:p>
        </p:txBody>
      </p:sp>
      <p:sp>
        <p:nvSpPr>
          <p:cNvPr id="75" name="PlaceHolder 15"/>
          <p:cNvSpPr>
            <a:spLocks noGrp="1"/>
          </p:cNvSpPr>
          <p:nvPr>
            <p:ph type="sldNum"/>
          </p:nvPr>
        </p:nvSpPr>
        <p:spPr>
          <a:xfrm>
            <a:off x="8590680" y="6041520"/>
            <a:ext cx="682920" cy="364680"/>
          </a:xfrm>
          <a:prstGeom prst="rect">
            <a:avLst/>
          </a:prstGeom>
        </p:spPr>
        <p:txBody>
          <a:bodyPr anchor="ctr"/>
          <a:lstStyle/>
          <a:p>
            <a:pPr algn="r">
              <a:lnSpc>
                <a:spcPct val="100000"/>
              </a:lnSpc>
            </a:pPr>
            <a:fld id="{99BA507A-011A-4CE4-AD5E-67FC062C614A}" type="slidenum">
              <a:rPr lang="cs-CZ" sz="900" b="0" strike="noStrike" spc="-1">
                <a:solidFill>
                  <a:srgbClr val="5FCBEF"/>
                </a:solidFill>
                <a:uFill>
                  <a:solidFill>
                    <a:srgbClr val="FFFFFF"/>
                  </a:solidFill>
                </a:uFill>
                <a:latin typeface="Trebuchet MS"/>
              </a:rPr>
              <a:t>‹#›</a:t>
            </a:fld>
            <a:endParaRPr lang="cs-CZ" sz="9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59597835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 name="Line 1"/>
          <p:cNvSpPr/>
          <p:nvPr/>
        </p:nvSpPr>
        <p:spPr>
          <a:xfrm>
            <a:off x="9370800" y="0"/>
            <a:ext cx="1219320" cy="6858000"/>
          </a:xfrm>
          <a:prstGeom prst="line">
            <a:avLst/>
          </a:prstGeom>
          <a:ln w="9360">
            <a:solidFill>
              <a:srgbClr val="5FCBEF"/>
            </a:solidFill>
            <a:round/>
          </a:ln>
        </p:spPr>
        <p:style>
          <a:lnRef idx="0">
            <a:scrgbClr r="0" g="0" b="0"/>
          </a:lnRef>
          <a:fillRef idx="0">
            <a:scrgbClr r="0" g="0" b="0"/>
          </a:fillRef>
          <a:effectRef idx="0">
            <a:scrgbClr r="0" g="0" b="0"/>
          </a:effectRef>
          <a:fontRef idx="minor"/>
        </p:style>
      </p:sp>
      <p:sp>
        <p:nvSpPr>
          <p:cNvPr id="113" name="Line 2"/>
          <p:cNvSpPr/>
          <p:nvPr/>
        </p:nvSpPr>
        <p:spPr>
          <a:xfrm flipH="1">
            <a:off x="7425000" y="3681360"/>
            <a:ext cx="4763520" cy="3176640"/>
          </a:xfrm>
          <a:prstGeom prst="line">
            <a:avLst/>
          </a:prstGeom>
          <a:ln w="9360">
            <a:solidFill>
              <a:srgbClr val="5FCBEF"/>
            </a:solidFill>
            <a:round/>
          </a:ln>
        </p:spPr>
        <p:style>
          <a:lnRef idx="0">
            <a:scrgbClr r="0" g="0" b="0"/>
          </a:lnRef>
          <a:fillRef idx="0">
            <a:scrgbClr r="0" g="0" b="0"/>
          </a:fillRef>
          <a:effectRef idx="0">
            <a:scrgbClr r="0" g="0" b="0"/>
          </a:effectRef>
          <a:fontRef idx="minor"/>
        </p:style>
      </p:sp>
      <p:sp>
        <p:nvSpPr>
          <p:cNvPr id="114" name="CustomShape 3"/>
          <p:cNvSpPr/>
          <p:nvPr/>
        </p:nvSpPr>
        <p:spPr>
          <a:xfrm>
            <a:off x="9181440" y="-8640"/>
            <a:ext cx="3007080" cy="68662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5FCBEF">
              <a:alpha val="3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15" name="CustomShape 4"/>
          <p:cNvSpPr/>
          <p:nvPr/>
        </p:nvSpPr>
        <p:spPr>
          <a:xfrm>
            <a:off x="9603360" y="-8640"/>
            <a:ext cx="2588040" cy="68662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5FCBEF">
              <a:alpha val="2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16" name="CustomShape 5"/>
          <p:cNvSpPr/>
          <p:nvPr/>
        </p:nvSpPr>
        <p:spPr>
          <a:xfrm>
            <a:off x="8932320" y="3048120"/>
            <a:ext cx="3259440" cy="38095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17" name="CustomShape 6"/>
          <p:cNvSpPr/>
          <p:nvPr/>
        </p:nvSpPr>
        <p:spPr>
          <a:xfrm>
            <a:off x="9334440" y="-8640"/>
            <a:ext cx="2854080" cy="68662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17B0E4">
              <a:alpha val="5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18" name="CustomShape 7"/>
          <p:cNvSpPr/>
          <p:nvPr/>
        </p:nvSpPr>
        <p:spPr>
          <a:xfrm>
            <a:off x="10898640" y="-8640"/>
            <a:ext cx="1289880" cy="68662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2E83C3">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19" name="CustomShape 8"/>
          <p:cNvSpPr/>
          <p:nvPr/>
        </p:nvSpPr>
        <p:spPr>
          <a:xfrm>
            <a:off x="10938960" y="-8640"/>
            <a:ext cx="1249560" cy="68662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226292">
              <a:alpha val="8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20" name="CustomShape 9"/>
          <p:cNvSpPr/>
          <p:nvPr/>
        </p:nvSpPr>
        <p:spPr>
          <a:xfrm>
            <a:off x="10371600" y="3589920"/>
            <a:ext cx="1816920" cy="32677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21" name="CustomShape 10"/>
          <p:cNvSpPr/>
          <p:nvPr/>
        </p:nvSpPr>
        <p:spPr>
          <a:xfrm>
            <a:off x="0" y="4013280"/>
            <a:ext cx="448200" cy="2844360"/>
          </a:xfrm>
          <a:prstGeom prst="triangle">
            <a:avLst>
              <a:gd name="adj" fmla="val 0"/>
            </a:avLst>
          </a:prstGeom>
          <a:solidFill>
            <a:srgbClr val="5FCBEF">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22" name="PlaceHolder 11"/>
          <p:cNvSpPr>
            <a:spLocks noGrp="1"/>
          </p:cNvSpPr>
          <p:nvPr>
            <p:ph type="title"/>
          </p:nvPr>
        </p:nvSpPr>
        <p:spPr>
          <a:xfrm>
            <a:off x="677160" y="609480"/>
            <a:ext cx="8596440" cy="1320480"/>
          </a:xfrm>
          <a:prstGeom prst="rect">
            <a:avLst/>
          </a:prstGeom>
        </p:spPr>
        <p:txBody>
          <a:bodyPr/>
          <a:lstStyle/>
          <a:p>
            <a:pPr>
              <a:lnSpc>
                <a:spcPct val="100000"/>
              </a:lnSpc>
            </a:pPr>
            <a:r>
              <a:rPr lang="en-US" sz="3600" b="0" strike="noStrike" spc="-1">
                <a:solidFill>
                  <a:srgbClr val="5FCBEF"/>
                </a:solidFill>
                <a:uFill>
                  <a:solidFill>
                    <a:srgbClr val="FFFFFF"/>
                  </a:solidFill>
                </a:uFill>
                <a:latin typeface="Trebuchet MS"/>
              </a:rPr>
              <a:t>Kliknutím lze upravit styl.</a:t>
            </a:r>
            <a:endParaRPr lang="en-US" sz="1800" b="0" strike="noStrike" spc="-1">
              <a:solidFill>
                <a:srgbClr val="000000"/>
              </a:solidFill>
              <a:uFill>
                <a:solidFill>
                  <a:srgbClr val="FFFFFF"/>
                </a:solidFill>
              </a:uFill>
              <a:latin typeface="Trebuchet MS"/>
            </a:endParaRPr>
          </a:p>
        </p:txBody>
      </p:sp>
      <p:sp>
        <p:nvSpPr>
          <p:cNvPr id="123" name="PlaceHolder 12"/>
          <p:cNvSpPr>
            <a:spLocks noGrp="1"/>
          </p:cNvSpPr>
          <p:nvPr>
            <p:ph type="body"/>
          </p:nvPr>
        </p:nvSpPr>
        <p:spPr>
          <a:xfrm>
            <a:off x="677160" y="2160720"/>
            <a:ext cx="8596440" cy="3880440"/>
          </a:xfrm>
          <a:prstGeom prst="rect">
            <a:avLst/>
          </a:prstGeom>
        </p:spPr>
        <p:txBody>
          <a:bodyPr/>
          <a:lstStyle/>
          <a:p>
            <a:pPr marL="432000" indent="-324000">
              <a:lnSpc>
                <a:spcPct val="100000"/>
              </a:lnSpc>
              <a:buClr>
                <a:srgbClr val="000000"/>
              </a:buClr>
              <a:buSzPct val="45000"/>
              <a:buFont typeface="Wingdings" charset="2"/>
              <a:buChar char=""/>
            </a:pPr>
            <a:r>
              <a:rPr lang="en-US" sz="1800" b="0" strike="noStrike" spc="-1">
                <a:solidFill>
                  <a:srgbClr val="404040"/>
                </a:solidFill>
                <a:uFill>
                  <a:solidFill>
                    <a:srgbClr val="FFFFFF"/>
                  </a:solidFill>
                </a:uFill>
                <a:latin typeface="Trebuchet MS"/>
              </a:rPr>
              <a:t>Po kliknutí můžete upravovat styly textu v předloze.</a:t>
            </a:r>
          </a:p>
          <a:p>
            <a:pPr marL="864000" lvl="1" indent="-324000">
              <a:lnSpc>
                <a:spcPct val="100000"/>
              </a:lnSpc>
              <a:buClr>
                <a:srgbClr val="000000"/>
              </a:buClr>
              <a:buSzPct val="75000"/>
              <a:buFont typeface="Symbol" charset="2"/>
              <a:buChar char=""/>
            </a:pPr>
            <a:r>
              <a:rPr lang="en-US" sz="1600" b="0" strike="noStrike" spc="-1">
                <a:solidFill>
                  <a:srgbClr val="404040"/>
                </a:solidFill>
                <a:uFill>
                  <a:solidFill>
                    <a:srgbClr val="FFFFFF"/>
                  </a:solidFill>
                </a:uFill>
                <a:latin typeface="Trebuchet MS"/>
              </a:rPr>
              <a:t>Druhá úroveň</a:t>
            </a:r>
            <a:endParaRPr lang="en-US" sz="1400" b="0" strike="noStrike" spc="-1">
              <a:solidFill>
                <a:srgbClr val="404040"/>
              </a:solidFill>
              <a:uFill>
                <a:solidFill>
                  <a:srgbClr val="FFFFFF"/>
                </a:solidFill>
              </a:uFill>
              <a:latin typeface="Trebuchet MS"/>
            </a:endParaRPr>
          </a:p>
          <a:p>
            <a:pPr marL="1296000" lvl="2" indent="-288000">
              <a:lnSpc>
                <a:spcPct val="100000"/>
              </a:lnSpc>
              <a:buClr>
                <a:srgbClr val="000000"/>
              </a:buClr>
              <a:buSzPct val="45000"/>
              <a:buFont typeface="Wingdings" charset="2"/>
              <a:buChar char=""/>
            </a:pPr>
            <a:r>
              <a:rPr lang="en-US" sz="1400" b="0" strike="noStrike" spc="-1">
                <a:solidFill>
                  <a:srgbClr val="404040"/>
                </a:solidFill>
                <a:uFill>
                  <a:solidFill>
                    <a:srgbClr val="FFFFFF"/>
                  </a:solidFill>
                </a:uFill>
                <a:latin typeface="Trebuchet MS"/>
              </a:rPr>
              <a:t>Třetí úroveň</a:t>
            </a:r>
            <a:endParaRPr lang="en-US" sz="1200" b="0" strike="noStrike" spc="-1">
              <a:solidFill>
                <a:srgbClr val="404040"/>
              </a:solidFill>
              <a:uFill>
                <a:solidFill>
                  <a:srgbClr val="FFFFFF"/>
                </a:solidFill>
              </a:uFill>
              <a:latin typeface="Trebuchet MS"/>
            </a:endParaRPr>
          </a:p>
          <a:p>
            <a:pPr marL="1728000" lvl="3" indent="-216000">
              <a:lnSpc>
                <a:spcPct val="100000"/>
              </a:lnSpc>
              <a:buClr>
                <a:srgbClr val="000000"/>
              </a:buClr>
              <a:buSzPct val="75000"/>
              <a:buFont typeface="Symbol" charset="2"/>
              <a:buChar char=""/>
            </a:pPr>
            <a:r>
              <a:rPr lang="en-US" sz="1200" b="0" strike="noStrike" spc="-1">
                <a:solidFill>
                  <a:srgbClr val="404040"/>
                </a:solidFill>
                <a:uFill>
                  <a:solidFill>
                    <a:srgbClr val="FFFFFF"/>
                  </a:solidFill>
                </a:uFill>
                <a:latin typeface="Trebuchet MS"/>
              </a:rPr>
              <a:t>Čtvrtá úroveň</a:t>
            </a:r>
          </a:p>
          <a:p>
            <a:pPr marL="2160000" lvl="4" indent="-216000">
              <a:lnSpc>
                <a:spcPct val="100000"/>
              </a:lnSpc>
              <a:buClr>
                <a:srgbClr val="000000"/>
              </a:buClr>
              <a:buSzPct val="45000"/>
              <a:buFont typeface="Wingdings" charset="2"/>
              <a:buChar char=""/>
            </a:pPr>
            <a:r>
              <a:rPr lang="en-US" sz="1200" b="0" strike="noStrike" spc="-1">
                <a:solidFill>
                  <a:srgbClr val="404040"/>
                </a:solidFill>
                <a:uFill>
                  <a:solidFill>
                    <a:srgbClr val="FFFFFF"/>
                  </a:solidFill>
                </a:uFill>
                <a:latin typeface="Trebuchet MS"/>
              </a:rPr>
              <a:t>Pátá úroveň</a:t>
            </a:r>
            <a:endParaRPr lang="en-US" sz="2000" b="0" strike="noStrike" spc="-1">
              <a:solidFill>
                <a:srgbClr val="404040"/>
              </a:solidFill>
              <a:uFill>
                <a:solidFill>
                  <a:srgbClr val="FFFFFF"/>
                </a:solidFill>
              </a:uFill>
              <a:latin typeface="Trebuchet MS"/>
            </a:endParaRPr>
          </a:p>
        </p:txBody>
      </p:sp>
      <p:sp>
        <p:nvSpPr>
          <p:cNvPr id="124" name="PlaceHolder 13"/>
          <p:cNvSpPr>
            <a:spLocks noGrp="1"/>
          </p:cNvSpPr>
          <p:nvPr>
            <p:ph type="dt"/>
          </p:nvPr>
        </p:nvSpPr>
        <p:spPr>
          <a:xfrm>
            <a:off x="7205040" y="6041520"/>
            <a:ext cx="911520" cy="364680"/>
          </a:xfrm>
          <a:prstGeom prst="rect">
            <a:avLst/>
          </a:prstGeom>
        </p:spPr>
        <p:txBody>
          <a:bodyPr anchor="ctr"/>
          <a:lstStyle/>
          <a:p>
            <a:pPr algn="r">
              <a:lnSpc>
                <a:spcPct val="100000"/>
              </a:lnSpc>
            </a:pPr>
            <a:fld id="{1A804011-8D58-48A0-BAFA-4C7B08D786D9}" type="datetime1">
              <a:rPr lang="cs-CZ" sz="900" b="0" strike="noStrike" spc="-1">
                <a:solidFill>
                  <a:srgbClr val="8B8B8B"/>
                </a:solidFill>
                <a:uFill>
                  <a:solidFill>
                    <a:srgbClr val="FFFFFF"/>
                  </a:solidFill>
                </a:uFill>
                <a:latin typeface="Trebuchet MS"/>
              </a:rPr>
              <a:t>05.02.2024</a:t>
            </a:fld>
            <a:endParaRPr lang="cs-CZ" sz="900" b="0" strike="noStrike" spc="-1">
              <a:solidFill>
                <a:srgbClr val="000000"/>
              </a:solidFill>
              <a:uFill>
                <a:solidFill>
                  <a:srgbClr val="FFFFFF"/>
                </a:solidFill>
              </a:uFill>
              <a:latin typeface="Times New Roman"/>
            </a:endParaRPr>
          </a:p>
        </p:txBody>
      </p:sp>
      <p:sp>
        <p:nvSpPr>
          <p:cNvPr id="125" name="PlaceHolder 14"/>
          <p:cNvSpPr>
            <a:spLocks noGrp="1"/>
          </p:cNvSpPr>
          <p:nvPr>
            <p:ph type="ftr"/>
          </p:nvPr>
        </p:nvSpPr>
        <p:spPr>
          <a:xfrm>
            <a:off x="677160" y="6041520"/>
            <a:ext cx="6297120" cy="364680"/>
          </a:xfrm>
          <a:prstGeom prst="rect">
            <a:avLst/>
          </a:prstGeom>
        </p:spPr>
        <p:txBody>
          <a:bodyPr anchor="ctr"/>
          <a:lstStyle/>
          <a:p>
            <a:endParaRPr lang="cs-CZ" sz="2400" b="0" strike="noStrike" spc="-1">
              <a:solidFill>
                <a:srgbClr val="000000"/>
              </a:solidFill>
              <a:uFill>
                <a:solidFill>
                  <a:srgbClr val="FFFFFF"/>
                </a:solidFill>
              </a:uFill>
              <a:latin typeface="Times New Roman"/>
            </a:endParaRPr>
          </a:p>
        </p:txBody>
      </p:sp>
      <p:sp>
        <p:nvSpPr>
          <p:cNvPr id="126" name="PlaceHolder 15"/>
          <p:cNvSpPr>
            <a:spLocks noGrp="1"/>
          </p:cNvSpPr>
          <p:nvPr>
            <p:ph type="sldNum"/>
          </p:nvPr>
        </p:nvSpPr>
        <p:spPr>
          <a:xfrm>
            <a:off x="8590680" y="6041520"/>
            <a:ext cx="682920" cy="364680"/>
          </a:xfrm>
          <a:prstGeom prst="rect">
            <a:avLst/>
          </a:prstGeom>
        </p:spPr>
        <p:txBody>
          <a:bodyPr anchor="ctr"/>
          <a:lstStyle/>
          <a:p>
            <a:pPr algn="r">
              <a:lnSpc>
                <a:spcPct val="100000"/>
              </a:lnSpc>
            </a:pPr>
            <a:fld id="{D6425550-F681-4984-9C9D-1CC5ED5BB4BF}" type="slidenum">
              <a:rPr lang="cs-CZ" sz="900" b="0" strike="noStrike" spc="-1">
                <a:solidFill>
                  <a:srgbClr val="5FCBEF"/>
                </a:solidFill>
                <a:uFill>
                  <a:solidFill>
                    <a:srgbClr val="FFFFFF"/>
                  </a:solidFill>
                </a:uFill>
                <a:latin typeface="Trebuchet MS"/>
              </a:rPr>
              <a:t>‹#›</a:t>
            </a:fld>
            <a:endParaRPr lang="cs-CZ" sz="9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94447727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 name="Line 1"/>
          <p:cNvSpPr/>
          <p:nvPr/>
        </p:nvSpPr>
        <p:spPr>
          <a:xfrm>
            <a:off x="9370800" y="0"/>
            <a:ext cx="1219320" cy="6858000"/>
          </a:xfrm>
          <a:prstGeom prst="line">
            <a:avLst/>
          </a:prstGeom>
          <a:ln w="9360">
            <a:solidFill>
              <a:srgbClr val="5FCBEF"/>
            </a:solidFill>
            <a:round/>
          </a:ln>
        </p:spPr>
        <p:style>
          <a:lnRef idx="0">
            <a:scrgbClr r="0" g="0" b="0"/>
          </a:lnRef>
          <a:fillRef idx="0">
            <a:scrgbClr r="0" g="0" b="0"/>
          </a:fillRef>
          <a:effectRef idx="0">
            <a:scrgbClr r="0" g="0" b="0"/>
          </a:effectRef>
          <a:fontRef idx="minor"/>
        </p:style>
      </p:sp>
      <p:sp>
        <p:nvSpPr>
          <p:cNvPr id="164" name="Line 2"/>
          <p:cNvSpPr/>
          <p:nvPr/>
        </p:nvSpPr>
        <p:spPr>
          <a:xfrm flipH="1">
            <a:off x="7425000" y="3681360"/>
            <a:ext cx="4763520" cy="3176640"/>
          </a:xfrm>
          <a:prstGeom prst="line">
            <a:avLst/>
          </a:prstGeom>
          <a:ln w="9360">
            <a:solidFill>
              <a:srgbClr val="5FCBEF"/>
            </a:solidFill>
            <a:round/>
          </a:ln>
        </p:spPr>
        <p:style>
          <a:lnRef idx="0">
            <a:scrgbClr r="0" g="0" b="0"/>
          </a:lnRef>
          <a:fillRef idx="0">
            <a:scrgbClr r="0" g="0" b="0"/>
          </a:fillRef>
          <a:effectRef idx="0">
            <a:scrgbClr r="0" g="0" b="0"/>
          </a:effectRef>
          <a:fontRef idx="minor"/>
        </p:style>
      </p:sp>
      <p:sp>
        <p:nvSpPr>
          <p:cNvPr id="165" name="CustomShape 3"/>
          <p:cNvSpPr/>
          <p:nvPr/>
        </p:nvSpPr>
        <p:spPr>
          <a:xfrm>
            <a:off x="9181440" y="-8640"/>
            <a:ext cx="3007080" cy="68662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5FCBEF">
              <a:alpha val="3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66" name="CustomShape 4"/>
          <p:cNvSpPr/>
          <p:nvPr/>
        </p:nvSpPr>
        <p:spPr>
          <a:xfrm>
            <a:off x="9603360" y="-8640"/>
            <a:ext cx="2588040" cy="68662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5FCBEF">
              <a:alpha val="2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67" name="CustomShape 5"/>
          <p:cNvSpPr/>
          <p:nvPr/>
        </p:nvSpPr>
        <p:spPr>
          <a:xfrm>
            <a:off x="8932320" y="3048120"/>
            <a:ext cx="3259440" cy="38095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68" name="CustomShape 6"/>
          <p:cNvSpPr/>
          <p:nvPr/>
        </p:nvSpPr>
        <p:spPr>
          <a:xfrm>
            <a:off x="9334440" y="-8640"/>
            <a:ext cx="2854080" cy="68662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17B0E4">
              <a:alpha val="5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69" name="CustomShape 7"/>
          <p:cNvSpPr/>
          <p:nvPr/>
        </p:nvSpPr>
        <p:spPr>
          <a:xfrm>
            <a:off x="10898640" y="-8640"/>
            <a:ext cx="1289880" cy="68662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2E83C3">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70" name="CustomShape 8"/>
          <p:cNvSpPr/>
          <p:nvPr/>
        </p:nvSpPr>
        <p:spPr>
          <a:xfrm>
            <a:off x="10938960" y="-8640"/>
            <a:ext cx="1249560" cy="68662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226292">
              <a:alpha val="8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71" name="CustomShape 9"/>
          <p:cNvSpPr/>
          <p:nvPr/>
        </p:nvSpPr>
        <p:spPr>
          <a:xfrm>
            <a:off x="10371600" y="3589920"/>
            <a:ext cx="1816920" cy="32677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72" name="CustomShape 10"/>
          <p:cNvSpPr/>
          <p:nvPr/>
        </p:nvSpPr>
        <p:spPr>
          <a:xfrm>
            <a:off x="0" y="4013280"/>
            <a:ext cx="448200" cy="2844360"/>
          </a:xfrm>
          <a:prstGeom prst="triangle">
            <a:avLst>
              <a:gd name="adj" fmla="val 0"/>
            </a:avLst>
          </a:prstGeom>
          <a:solidFill>
            <a:srgbClr val="5FCBEF">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173" name="PlaceHolder 11"/>
          <p:cNvSpPr>
            <a:spLocks noGrp="1"/>
          </p:cNvSpPr>
          <p:nvPr>
            <p:ph type="title"/>
          </p:nvPr>
        </p:nvSpPr>
        <p:spPr>
          <a:xfrm>
            <a:off x="677160" y="609480"/>
            <a:ext cx="8596440" cy="1320480"/>
          </a:xfrm>
          <a:prstGeom prst="rect">
            <a:avLst/>
          </a:prstGeom>
        </p:spPr>
        <p:txBody>
          <a:bodyPr/>
          <a:lstStyle/>
          <a:p>
            <a:pPr>
              <a:lnSpc>
                <a:spcPct val="100000"/>
              </a:lnSpc>
            </a:pPr>
            <a:r>
              <a:rPr lang="en-US" sz="3600" b="0" strike="noStrike" spc="-1">
                <a:solidFill>
                  <a:srgbClr val="5FCBEF"/>
                </a:solidFill>
                <a:uFill>
                  <a:solidFill>
                    <a:srgbClr val="FFFFFF"/>
                  </a:solidFill>
                </a:uFill>
                <a:latin typeface="Trebuchet MS"/>
              </a:rPr>
              <a:t>Kliknutím lze upravit styl.</a:t>
            </a:r>
            <a:endParaRPr lang="en-US" sz="1800" b="0" strike="noStrike" spc="-1">
              <a:solidFill>
                <a:srgbClr val="000000"/>
              </a:solidFill>
              <a:uFill>
                <a:solidFill>
                  <a:srgbClr val="FFFFFF"/>
                </a:solidFill>
              </a:uFill>
              <a:latin typeface="Trebuchet MS"/>
            </a:endParaRPr>
          </a:p>
        </p:txBody>
      </p:sp>
      <p:sp>
        <p:nvSpPr>
          <p:cNvPr id="174" name="PlaceHolder 12"/>
          <p:cNvSpPr>
            <a:spLocks noGrp="1"/>
          </p:cNvSpPr>
          <p:nvPr>
            <p:ph type="body"/>
          </p:nvPr>
        </p:nvSpPr>
        <p:spPr>
          <a:xfrm>
            <a:off x="677160" y="2160720"/>
            <a:ext cx="4183560" cy="3880440"/>
          </a:xfrm>
          <a:prstGeom prst="rect">
            <a:avLst/>
          </a:prstGeom>
        </p:spPr>
        <p:txBody>
          <a:bodyPr/>
          <a:lstStyle/>
          <a:p>
            <a:pPr marL="432000" indent="-324000">
              <a:lnSpc>
                <a:spcPct val="100000"/>
              </a:lnSpc>
              <a:buClr>
                <a:srgbClr val="000000"/>
              </a:buClr>
              <a:buSzPct val="45000"/>
              <a:buFont typeface="Wingdings" charset="2"/>
              <a:buChar char=""/>
            </a:pPr>
            <a:r>
              <a:rPr lang="en-US" sz="1800" b="0" strike="noStrike" spc="-1">
                <a:solidFill>
                  <a:srgbClr val="404040"/>
                </a:solidFill>
                <a:uFill>
                  <a:solidFill>
                    <a:srgbClr val="FFFFFF"/>
                  </a:solidFill>
                </a:uFill>
                <a:latin typeface="Trebuchet MS"/>
              </a:rPr>
              <a:t>Po kliknutí můžete upravovat styly textu v předloze.</a:t>
            </a:r>
          </a:p>
          <a:p>
            <a:pPr marL="864000" lvl="1" indent="-324000">
              <a:lnSpc>
                <a:spcPct val="100000"/>
              </a:lnSpc>
              <a:buClr>
                <a:srgbClr val="000000"/>
              </a:buClr>
              <a:buSzPct val="75000"/>
              <a:buFont typeface="Symbol" charset="2"/>
              <a:buChar char=""/>
            </a:pPr>
            <a:r>
              <a:rPr lang="en-US" sz="1600" b="0" strike="noStrike" spc="-1">
                <a:solidFill>
                  <a:srgbClr val="404040"/>
                </a:solidFill>
                <a:uFill>
                  <a:solidFill>
                    <a:srgbClr val="FFFFFF"/>
                  </a:solidFill>
                </a:uFill>
                <a:latin typeface="Trebuchet MS"/>
              </a:rPr>
              <a:t>Druhá úroveň</a:t>
            </a:r>
            <a:endParaRPr lang="en-US" sz="1400" b="0" strike="noStrike" spc="-1">
              <a:solidFill>
                <a:srgbClr val="404040"/>
              </a:solidFill>
              <a:uFill>
                <a:solidFill>
                  <a:srgbClr val="FFFFFF"/>
                </a:solidFill>
              </a:uFill>
              <a:latin typeface="Trebuchet MS"/>
            </a:endParaRPr>
          </a:p>
          <a:p>
            <a:pPr marL="1296000" lvl="2" indent="-288000">
              <a:lnSpc>
                <a:spcPct val="100000"/>
              </a:lnSpc>
              <a:buClr>
                <a:srgbClr val="000000"/>
              </a:buClr>
              <a:buSzPct val="45000"/>
              <a:buFont typeface="Wingdings" charset="2"/>
              <a:buChar char=""/>
            </a:pPr>
            <a:r>
              <a:rPr lang="en-US" sz="1400" b="0" strike="noStrike" spc="-1">
                <a:solidFill>
                  <a:srgbClr val="404040"/>
                </a:solidFill>
                <a:uFill>
                  <a:solidFill>
                    <a:srgbClr val="FFFFFF"/>
                  </a:solidFill>
                </a:uFill>
                <a:latin typeface="Trebuchet MS"/>
              </a:rPr>
              <a:t>Třetí úroveň</a:t>
            </a:r>
            <a:endParaRPr lang="en-US" sz="1200" b="0" strike="noStrike" spc="-1">
              <a:solidFill>
                <a:srgbClr val="404040"/>
              </a:solidFill>
              <a:uFill>
                <a:solidFill>
                  <a:srgbClr val="FFFFFF"/>
                </a:solidFill>
              </a:uFill>
              <a:latin typeface="Trebuchet MS"/>
            </a:endParaRPr>
          </a:p>
          <a:p>
            <a:pPr marL="1728000" lvl="3" indent="-216000">
              <a:lnSpc>
                <a:spcPct val="100000"/>
              </a:lnSpc>
              <a:buClr>
                <a:srgbClr val="000000"/>
              </a:buClr>
              <a:buSzPct val="75000"/>
              <a:buFont typeface="Symbol" charset="2"/>
              <a:buChar char=""/>
            </a:pPr>
            <a:r>
              <a:rPr lang="en-US" sz="1200" b="0" strike="noStrike" spc="-1">
                <a:solidFill>
                  <a:srgbClr val="404040"/>
                </a:solidFill>
                <a:uFill>
                  <a:solidFill>
                    <a:srgbClr val="FFFFFF"/>
                  </a:solidFill>
                </a:uFill>
                <a:latin typeface="Trebuchet MS"/>
              </a:rPr>
              <a:t>Čtvrtá úroveň</a:t>
            </a:r>
          </a:p>
          <a:p>
            <a:pPr marL="2160000" lvl="4" indent="-216000">
              <a:lnSpc>
                <a:spcPct val="100000"/>
              </a:lnSpc>
              <a:buClr>
                <a:srgbClr val="000000"/>
              </a:buClr>
              <a:buSzPct val="45000"/>
              <a:buFont typeface="Wingdings" charset="2"/>
              <a:buChar char=""/>
            </a:pPr>
            <a:r>
              <a:rPr lang="en-US" sz="1200" b="0" strike="noStrike" spc="-1">
                <a:solidFill>
                  <a:srgbClr val="404040"/>
                </a:solidFill>
                <a:uFill>
                  <a:solidFill>
                    <a:srgbClr val="FFFFFF"/>
                  </a:solidFill>
                </a:uFill>
                <a:latin typeface="Trebuchet MS"/>
              </a:rPr>
              <a:t>Pátá úroveň</a:t>
            </a:r>
            <a:endParaRPr lang="en-US" sz="2000" b="0" strike="noStrike" spc="-1">
              <a:solidFill>
                <a:srgbClr val="404040"/>
              </a:solidFill>
              <a:uFill>
                <a:solidFill>
                  <a:srgbClr val="FFFFFF"/>
                </a:solidFill>
              </a:uFill>
              <a:latin typeface="Trebuchet MS"/>
            </a:endParaRPr>
          </a:p>
        </p:txBody>
      </p:sp>
      <p:sp>
        <p:nvSpPr>
          <p:cNvPr id="175" name="PlaceHolder 13"/>
          <p:cNvSpPr>
            <a:spLocks noGrp="1"/>
          </p:cNvSpPr>
          <p:nvPr>
            <p:ph type="body"/>
          </p:nvPr>
        </p:nvSpPr>
        <p:spPr>
          <a:xfrm>
            <a:off x="5090040" y="2160720"/>
            <a:ext cx="4183560" cy="3880440"/>
          </a:xfrm>
          <a:prstGeom prst="rect">
            <a:avLst/>
          </a:prstGeom>
        </p:spPr>
        <p:txBody>
          <a:bodyPr/>
          <a:lstStyle/>
          <a:p>
            <a:pPr marL="343080" indent="-342720">
              <a:lnSpc>
                <a:spcPct val="100000"/>
              </a:lnSpc>
              <a:buClr>
                <a:srgbClr val="5FCBEF"/>
              </a:buClr>
              <a:buSzPct val="80000"/>
              <a:buFont typeface="Wingdings 3" charset="2"/>
              <a:buChar char=""/>
            </a:pPr>
            <a:r>
              <a:rPr lang="en-US" sz="1800" b="0" strike="noStrike" spc="-1">
                <a:solidFill>
                  <a:srgbClr val="404040"/>
                </a:solidFill>
                <a:uFill>
                  <a:solidFill>
                    <a:srgbClr val="FFFFFF"/>
                  </a:solidFill>
                </a:uFill>
                <a:latin typeface="Trebuchet MS"/>
              </a:rPr>
              <a:t>Po kliknutí můžete upravovat styly textu v předloze.</a:t>
            </a:r>
          </a:p>
          <a:p>
            <a:pPr marL="743040" lvl="1" indent="-285480">
              <a:lnSpc>
                <a:spcPct val="100000"/>
              </a:lnSpc>
              <a:buClr>
                <a:srgbClr val="5FCBEF"/>
              </a:buClr>
              <a:buSzPct val="80000"/>
              <a:buFont typeface="Wingdings 3" charset="2"/>
              <a:buChar char=""/>
            </a:pPr>
            <a:r>
              <a:rPr lang="en-US" sz="1600" b="0" strike="noStrike" spc="-1">
                <a:solidFill>
                  <a:srgbClr val="404040"/>
                </a:solidFill>
                <a:uFill>
                  <a:solidFill>
                    <a:srgbClr val="FFFFFF"/>
                  </a:solidFill>
                </a:uFill>
                <a:latin typeface="Trebuchet MS"/>
              </a:rPr>
              <a:t>Druhá úroveň</a:t>
            </a:r>
            <a:endParaRPr lang="en-US" sz="1400" b="0" strike="noStrike" spc="-1">
              <a:solidFill>
                <a:srgbClr val="404040"/>
              </a:solidFill>
              <a:uFill>
                <a:solidFill>
                  <a:srgbClr val="FFFFFF"/>
                </a:solidFill>
              </a:uFill>
              <a:latin typeface="Trebuchet MS"/>
            </a:endParaRPr>
          </a:p>
          <a:p>
            <a:pPr marL="1143000" lvl="2" indent="-228240">
              <a:lnSpc>
                <a:spcPct val="100000"/>
              </a:lnSpc>
              <a:buClr>
                <a:srgbClr val="5FCBEF"/>
              </a:buClr>
              <a:buSzPct val="80000"/>
              <a:buFont typeface="Wingdings 3" charset="2"/>
              <a:buChar char=""/>
            </a:pPr>
            <a:r>
              <a:rPr lang="en-US" sz="1400" b="0" strike="noStrike" spc="-1">
                <a:solidFill>
                  <a:srgbClr val="404040"/>
                </a:solidFill>
                <a:uFill>
                  <a:solidFill>
                    <a:srgbClr val="FFFFFF"/>
                  </a:solidFill>
                </a:uFill>
                <a:latin typeface="Trebuchet MS"/>
              </a:rPr>
              <a:t>Třetí úroveň</a:t>
            </a:r>
            <a:endParaRPr lang="en-US" sz="1200" b="0" strike="noStrike" spc="-1">
              <a:solidFill>
                <a:srgbClr val="404040"/>
              </a:solidFill>
              <a:uFill>
                <a:solidFill>
                  <a:srgbClr val="FFFFFF"/>
                </a:solidFill>
              </a:uFill>
              <a:latin typeface="Trebuchet MS"/>
            </a:endParaRPr>
          </a:p>
          <a:p>
            <a:pPr marL="1600200" lvl="3" indent="-228240">
              <a:lnSpc>
                <a:spcPct val="100000"/>
              </a:lnSpc>
              <a:buClr>
                <a:srgbClr val="5FCBEF"/>
              </a:buClr>
              <a:buSzPct val="80000"/>
              <a:buFont typeface="Wingdings 3" charset="2"/>
              <a:buChar char=""/>
            </a:pPr>
            <a:r>
              <a:rPr lang="en-US" sz="1200" b="0" strike="noStrike" spc="-1">
                <a:solidFill>
                  <a:srgbClr val="404040"/>
                </a:solidFill>
                <a:uFill>
                  <a:solidFill>
                    <a:srgbClr val="FFFFFF"/>
                  </a:solidFill>
                </a:uFill>
                <a:latin typeface="Trebuchet MS"/>
              </a:rPr>
              <a:t>Čtvrtá úroveň</a:t>
            </a:r>
          </a:p>
          <a:p>
            <a:pPr marL="2057400" lvl="4" indent="-228240">
              <a:lnSpc>
                <a:spcPct val="100000"/>
              </a:lnSpc>
              <a:buClr>
                <a:srgbClr val="5FCBEF"/>
              </a:buClr>
              <a:buSzPct val="80000"/>
              <a:buFont typeface="Wingdings 3" charset="2"/>
              <a:buChar char=""/>
            </a:pPr>
            <a:r>
              <a:rPr lang="en-US" sz="1200" b="0" strike="noStrike" spc="-1">
                <a:solidFill>
                  <a:srgbClr val="404040"/>
                </a:solidFill>
                <a:uFill>
                  <a:solidFill>
                    <a:srgbClr val="FFFFFF"/>
                  </a:solidFill>
                </a:uFill>
                <a:latin typeface="Trebuchet MS"/>
              </a:rPr>
              <a:t>Pátá úroveň</a:t>
            </a:r>
            <a:endParaRPr lang="en-US" sz="2000" b="0" strike="noStrike" spc="-1">
              <a:solidFill>
                <a:srgbClr val="404040"/>
              </a:solidFill>
              <a:uFill>
                <a:solidFill>
                  <a:srgbClr val="FFFFFF"/>
                </a:solidFill>
              </a:uFill>
              <a:latin typeface="Trebuchet MS"/>
            </a:endParaRPr>
          </a:p>
        </p:txBody>
      </p:sp>
      <p:sp>
        <p:nvSpPr>
          <p:cNvPr id="176" name="PlaceHolder 14"/>
          <p:cNvSpPr>
            <a:spLocks noGrp="1"/>
          </p:cNvSpPr>
          <p:nvPr>
            <p:ph type="dt"/>
          </p:nvPr>
        </p:nvSpPr>
        <p:spPr>
          <a:xfrm>
            <a:off x="7205040" y="6041520"/>
            <a:ext cx="911520" cy="364680"/>
          </a:xfrm>
          <a:prstGeom prst="rect">
            <a:avLst/>
          </a:prstGeom>
        </p:spPr>
        <p:txBody>
          <a:bodyPr anchor="ctr"/>
          <a:lstStyle/>
          <a:p>
            <a:pPr algn="r">
              <a:lnSpc>
                <a:spcPct val="100000"/>
              </a:lnSpc>
            </a:pPr>
            <a:fld id="{BB389891-9BAB-4DAC-B0FC-F002A30344DB}" type="datetime1">
              <a:rPr lang="cs-CZ" sz="900" b="0" strike="noStrike" spc="-1">
                <a:solidFill>
                  <a:srgbClr val="8B8B8B"/>
                </a:solidFill>
                <a:uFill>
                  <a:solidFill>
                    <a:srgbClr val="FFFFFF"/>
                  </a:solidFill>
                </a:uFill>
                <a:latin typeface="Trebuchet MS"/>
              </a:rPr>
              <a:t>05.02.2024</a:t>
            </a:fld>
            <a:endParaRPr lang="cs-CZ" sz="900" b="0" strike="noStrike" spc="-1">
              <a:solidFill>
                <a:srgbClr val="000000"/>
              </a:solidFill>
              <a:uFill>
                <a:solidFill>
                  <a:srgbClr val="FFFFFF"/>
                </a:solidFill>
              </a:uFill>
              <a:latin typeface="Times New Roman"/>
            </a:endParaRPr>
          </a:p>
        </p:txBody>
      </p:sp>
      <p:sp>
        <p:nvSpPr>
          <p:cNvPr id="177" name="PlaceHolder 15"/>
          <p:cNvSpPr>
            <a:spLocks noGrp="1"/>
          </p:cNvSpPr>
          <p:nvPr>
            <p:ph type="ftr"/>
          </p:nvPr>
        </p:nvSpPr>
        <p:spPr>
          <a:xfrm>
            <a:off x="677160" y="6041520"/>
            <a:ext cx="6297120" cy="364680"/>
          </a:xfrm>
          <a:prstGeom prst="rect">
            <a:avLst/>
          </a:prstGeom>
        </p:spPr>
        <p:txBody>
          <a:bodyPr anchor="ctr"/>
          <a:lstStyle/>
          <a:p>
            <a:endParaRPr lang="cs-CZ" sz="2400" b="0" strike="noStrike" spc="-1">
              <a:solidFill>
                <a:srgbClr val="000000"/>
              </a:solidFill>
              <a:uFill>
                <a:solidFill>
                  <a:srgbClr val="FFFFFF"/>
                </a:solidFill>
              </a:uFill>
              <a:latin typeface="Times New Roman"/>
            </a:endParaRPr>
          </a:p>
        </p:txBody>
      </p:sp>
      <p:sp>
        <p:nvSpPr>
          <p:cNvPr id="178" name="PlaceHolder 16"/>
          <p:cNvSpPr>
            <a:spLocks noGrp="1"/>
          </p:cNvSpPr>
          <p:nvPr>
            <p:ph type="sldNum"/>
          </p:nvPr>
        </p:nvSpPr>
        <p:spPr>
          <a:xfrm>
            <a:off x="8590680" y="6041520"/>
            <a:ext cx="682920" cy="364680"/>
          </a:xfrm>
          <a:prstGeom prst="rect">
            <a:avLst/>
          </a:prstGeom>
        </p:spPr>
        <p:txBody>
          <a:bodyPr anchor="ctr"/>
          <a:lstStyle/>
          <a:p>
            <a:pPr algn="r">
              <a:lnSpc>
                <a:spcPct val="100000"/>
              </a:lnSpc>
            </a:pPr>
            <a:fld id="{63F13F54-9EEB-44DF-90C2-463D633E7C5C}" type="slidenum">
              <a:rPr lang="cs-CZ" sz="900" b="0" strike="noStrike" spc="-1">
                <a:solidFill>
                  <a:srgbClr val="5FCBEF"/>
                </a:solidFill>
                <a:uFill>
                  <a:solidFill>
                    <a:srgbClr val="FFFFFF"/>
                  </a:solidFill>
                </a:uFill>
                <a:latin typeface="Trebuchet MS"/>
              </a:rPr>
              <a:t>‹#›</a:t>
            </a:fld>
            <a:endParaRPr lang="cs-CZ" sz="9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99892914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3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 name="Line 1"/>
          <p:cNvSpPr/>
          <p:nvPr/>
        </p:nvSpPr>
        <p:spPr>
          <a:xfrm>
            <a:off x="9370800" y="0"/>
            <a:ext cx="1219320" cy="6858000"/>
          </a:xfrm>
          <a:prstGeom prst="line">
            <a:avLst/>
          </a:prstGeom>
          <a:ln w="9360">
            <a:solidFill>
              <a:srgbClr val="5FCBEF"/>
            </a:solidFill>
            <a:round/>
          </a:ln>
        </p:spPr>
        <p:style>
          <a:lnRef idx="0">
            <a:scrgbClr r="0" g="0" b="0"/>
          </a:lnRef>
          <a:fillRef idx="0">
            <a:scrgbClr r="0" g="0" b="0"/>
          </a:fillRef>
          <a:effectRef idx="0">
            <a:scrgbClr r="0" g="0" b="0"/>
          </a:effectRef>
          <a:fontRef idx="minor"/>
        </p:style>
      </p:sp>
      <p:sp>
        <p:nvSpPr>
          <p:cNvPr id="216" name="Line 2"/>
          <p:cNvSpPr/>
          <p:nvPr/>
        </p:nvSpPr>
        <p:spPr>
          <a:xfrm flipH="1">
            <a:off x="7425000" y="3681360"/>
            <a:ext cx="4763520" cy="3176640"/>
          </a:xfrm>
          <a:prstGeom prst="line">
            <a:avLst/>
          </a:prstGeom>
          <a:ln w="9360">
            <a:solidFill>
              <a:srgbClr val="5FCBEF"/>
            </a:solidFill>
            <a:round/>
          </a:ln>
        </p:spPr>
        <p:style>
          <a:lnRef idx="0">
            <a:scrgbClr r="0" g="0" b="0"/>
          </a:lnRef>
          <a:fillRef idx="0">
            <a:scrgbClr r="0" g="0" b="0"/>
          </a:fillRef>
          <a:effectRef idx="0">
            <a:scrgbClr r="0" g="0" b="0"/>
          </a:effectRef>
          <a:fontRef idx="minor"/>
        </p:style>
      </p:sp>
      <p:sp>
        <p:nvSpPr>
          <p:cNvPr id="217" name="CustomShape 3"/>
          <p:cNvSpPr/>
          <p:nvPr/>
        </p:nvSpPr>
        <p:spPr>
          <a:xfrm>
            <a:off x="9181440" y="-8640"/>
            <a:ext cx="3007080" cy="68662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5FCBEF">
              <a:alpha val="3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18" name="CustomShape 4"/>
          <p:cNvSpPr/>
          <p:nvPr/>
        </p:nvSpPr>
        <p:spPr>
          <a:xfrm>
            <a:off x="9603360" y="-8640"/>
            <a:ext cx="2588040" cy="68662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5FCBEF">
              <a:alpha val="2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19" name="CustomShape 5"/>
          <p:cNvSpPr/>
          <p:nvPr/>
        </p:nvSpPr>
        <p:spPr>
          <a:xfrm>
            <a:off x="8932320" y="3048120"/>
            <a:ext cx="3259440" cy="38095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20" name="CustomShape 6"/>
          <p:cNvSpPr/>
          <p:nvPr/>
        </p:nvSpPr>
        <p:spPr>
          <a:xfrm>
            <a:off x="9334440" y="-8640"/>
            <a:ext cx="2854080" cy="68662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17B0E4">
              <a:alpha val="5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21" name="CustomShape 7"/>
          <p:cNvSpPr/>
          <p:nvPr/>
        </p:nvSpPr>
        <p:spPr>
          <a:xfrm>
            <a:off x="10898640" y="-8640"/>
            <a:ext cx="1289880" cy="68662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2E83C3">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22" name="CustomShape 8"/>
          <p:cNvSpPr/>
          <p:nvPr/>
        </p:nvSpPr>
        <p:spPr>
          <a:xfrm>
            <a:off x="10938960" y="-8640"/>
            <a:ext cx="1249560" cy="68662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226292">
              <a:alpha val="8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23" name="CustomShape 9"/>
          <p:cNvSpPr/>
          <p:nvPr/>
        </p:nvSpPr>
        <p:spPr>
          <a:xfrm>
            <a:off x="10371600" y="3589920"/>
            <a:ext cx="1816920" cy="32677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24" name="CustomShape 10"/>
          <p:cNvSpPr/>
          <p:nvPr/>
        </p:nvSpPr>
        <p:spPr>
          <a:xfrm>
            <a:off x="0" y="4013280"/>
            <a:ext cx="448200" cy="2844360"/>
          </a:xfrm>
          <a:prstGeom prst="triangle">
            <a:avLst>
              <a:gd name="adj" fmla="val 0"/>
            </a:avLst>
          </a:prstGeom>
          <a:solidFill>
            <a:srgbClr val="5FCBEF">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sp>
      <p:sp>
        <p:nvSpPr>
          <p:cNvPr id="225" name="PlaceHolder 11"/>
          <p:cNvSpPr>
            <a:spLocks noGrp="1"/>
          </p:cNvSpPr>
          <p:nvPr>
            <p:ph type="title"/>
          </p:nvPr>
        </p:nvSpPr>
        <p:spPr>
          <a:xfrm>
            <a:off x="677160" y="609480"/>
            <a:ext cx="8596440" cy="1320480"/>
          </a:xfrm>
          <a:prstGeom prst="rect">
            <a:avLst/>
          </a:prstGeom>
        </p:spPr>
        <p:txBody>
          <a:bodyPr/>
          <a:lstStyle/>
          <a:p>
            <a:pPr>
              <a:lnSpc>
                <a:spcPct val="100000"/>
              </a:lnSpc>
            </a:pPr>
            <a:r>
              <a:rPr lang="en-US" sz="3600" b="0" strike="noStrike" spc="-1">
                <a:solidFill>
                  <a:srgbClr val="5FCBEF"/>
                </a:solidFill>
                <a:uFill>
                  <a:solidFill>
                    <a:srgbClr val="FFFFFF"/>
                  </a:solidFill>
                </a:uFill>
                <a:latin typeface="Trebuchet MS"/>
              </a:rPr>
              <a:t>Kliknutím lze upravit styl.</a:t>
            </a:r>
            <a:endParaRPr lang="en-US" sz="1800" b="0" strike="noStrike" spc="-1">
              <a:solidFill>
                <a:srgbClr val="000000"/>
              </a:solidFill>
              <a:uFill>
                <a:solidFill>
                  <a:srgbClr val="FFFFFF"/>
                </a:solidFill>
              </a:uFill>
              <a:latin typeface="Trebuchet MS"/>
            </a:endParaRPr>
          </a:p>
        </p:txBody>
      </p:sp>
      <p:sp>
        <p:nvSpPr>
          <p:cNvPr id="226" name="PlaceHolder 12"/>
          <p:cNvSpPr>
            <a:spLocks noGrp="1"/>
          </p:cNvSpPr>
          <p:nvPr>
            <p:ph type="body"/>
          </p:nvPr>
        </p:nvSpPr>
        <p:spPr>
          <a:xfrm>
            <a:off x="675720" y="2161080"/>
            <a:ext cx="4185360" cy="576000"/>
          </a:xfrm>
          <a:prstGeom prst="rect">
            <a:avLst/>
          </a:prstGeom>
        </p:spPr>
        <p:txBody>
          <a:bodyPr anchor="b"/>
          <a:lstStyle/>
          <a:p>
            <a:pPr marL="432000" indent="-324000">
              <a:lnSpc>
                <a:spcPct val="100000"/>
              </a:lnSpc>
              <a:buClr>
                <a:srgbClr val="000000"/>
              </a:buClr>
              <a:buSzPct val="45000"/>
              <a:buFont typeface="Wingdings" charset="2"/>
              <a:buChar char=""/>
            </a:pPr>
            <a:r>
              <a:rPr lang="en-US" sz="2400" b="0" strike="noStrike" spc="-1">
                <a:solidFill>
                  <a:srgbClr val="404040"/>
                </a:solidFill>
                <a:uFill>
                  <a:solidFill>
                    <a:srgbClr val="FFFFFF"/>
                  </a:solidFill>
                </a:uFill>
                <a:latin typeface="Trebuchet MS"/>
              </a:rPr>
              <a:t>Po kliknutí můžete upravovat styly textu v předloze.</a:t>
            </a:r>
            <a:endParaRPr lang="en-US" sz="1800" b="0" strike="noStrike" spc="-1">
              <a:solidFill>
                <a:srgbClr val="404040"/>
              </a:solidFill>
              <a:uFill>
                <a:solidFill>
                  <a:srgbClr val="FFFFFF"/>
                </a:solidFill>
              </a:uFill>
              <a:latin typeface="Trebuchet MS"/>
            </a:endParaRPr>
          </a:p>
        </p:txBody>
      </p:sp>
      <p:sp>
        <p:nvSpPr>
          <p:cNvPr id="227" name="PlaceHolder 13"/>
          <p:cNvSpPr>
            <a:spLocks noGrp="1"/>
          </p:cNvSpPr>
          <p:nvPr>
            <p:ph type="body"/>
          </p:nvPr>
        </p:nvSpPr>
        <p:spPr>
          <a:xfrm>
            <a:off x="675720" y="2737080"/>
            <a:ext cx="4185360" cy="3303720"/>
          </a:xfrm>
          <a:prstGeom prst="rect">
            <a:avLst/>
          </a:prstGeom>
        </p:spPr>
        <p:txBody>
          <a:bodyPr/>
          <a:lstStyle/>
          <a:p>
            <a:pPr marL="343080" indent="-342720">
              <a:lnSpc>
                <a:spcPct val="100000"/>
              </a:lnSpc>
              <a:buClr>
                <a:srgbClr val="5FCBEF"/>
              </a:buClr>
              <a:buSzPct val="80000"/>
              <a:buFont typeface="Wingdings 3" charset="2"/>
              <a:buChar char=""/>
            </a:pPr>
            <a:r>
              <a:rPr lang="en-US" sz="1800" b="0" strike="noStrike" spc="-1">
                <a:solidFill>
                  <a:srgbClr val="404040"/>
                </a:solidFill>
                <a:uFill>
                  <a:solidFill>
                    <a:srgbClr val="FFFFFF"/>
                  </a:solidFill>
                </a:uFill>
                <a:latin typeface="Trebuchet MS"/>
              </a:rPr>
              <a:t>Po kliknutí můžete upravovat styly textu v předloze.</a:t>
            </a:r>
          </a:p>
          <a:p>
            <a:pPr marL="743040" lvl="1" indent="-285480">
              <a:lnSpc>
                <a:spcPct val="100000"/>
              </a:lnSpc>
              <a:buClr>
                <a:srgbClr val="5FCBEF"/>
              </a:buClr>
              <a:buSzPct val="80000"/>
              <a:buFont typeface="Wingdings 3" charset="2"/>
              <a:buChar char=""/>
            </a:pPr>
            <a:r>
              <a:rPr lang="en-US" sz="1600" b="0" strike="noStrike" spc="-1">
                <a:solidFill>
                  <a:srgbClr val="404040"/>
                </a:solidFill>
                <a:uFill>
                  <a:solidFill>
                    <a:srgbClr val="FFFFFF"/>
                  </a:solidFill>
                </a:uFill>
                <a:latin typeface="Trebuchet MS"/>
              </a:rPr>
              <a:t>Druhá úroveň</a:t>
            </a:r>
            <a:endParaRPr lang="en-US" sz="1400" b="0" strike="noStrike" spc="-1">
              <a:solidFill>
                <a:srgbClr val="404040"/>
              </a:solidFill>
              <a:uFill>
                <a:solidFill>
                  <a:srgbClr val="FFFFFF"/>
                </a:solidFill>
              </a:uFill>
              <a:latin typeface="Trebuchet MS"/>
            </a:endParaRPr>
          </a:p>
          <a:p>
            <a:pPr marL="1143000" lvl="2" indent="-228240">
              <a:lnSpc>
                <a:spcPct val="100000"/>
              </a:lnSpc>
              <a:buClr>
                <a:srgbClr val="5FCBEF"/>
              </a:buClr>
              <a:buSzPct val="80000"/>
              <a:buFont typeface="Wingdings 3" charset="2"/>
              <a:buChar char=""/>
            </a:pPr>
            <a:r>
              <a:rPr lang="en-US" sz="1400" b="0" strike="noStrike" spc="-1">
                <a:solidFill>
                  <a:srgbClr val="404040"/>
                </a:solidFill>
                <a:uFill>
                  <a:solidFill>
                    <a:srgbClr val="FFFFFF"/>
                  </a:solidFill>
                </a:uFill>
                <a:latin typeface="Trebuchet MS"/>
              </a:rPr>
              <a:t>Třetí úroveň</a:t>
            </a:r>
            <a:endParaRPr lang="en-US" sz="1200" b="0" strike="noStrike" spc="-1">
              <a:solidFill>
                <a:srgbClr val="404040"/>
              </a:solidFill>
              <a:uFill>
                <a:solidFill>
                  <a:srgbClr val="FFFFFF"/>
                </a:solidFill>
              </a:uFill>
              <a:latin typeface="Trebuchet MS"/>
            </a:endParaRPr>
          </a:p>
          <a:p>
            <a:pPr marL="1600200" lvl="3" indent="-228240">
              <a:lnSpc>
                <a:spcPct val="100000"/>
              </a:lnSpc>
              <a:buClr>
                <a:srgbClr val="5FCBEF"/>
              </a:buClr>
              <a:buSzPct val="80000"/>
              <a:buFont typeface="Wingdings 3" charset="2"/>
              <a:buChar char=""/>
            </a:pPr>
            <a:r>
              <a:rPr lang="en-US" sz="1200" b="0" strike="noStrike" spc="-1">
                <a:solidFill>
                  <a:srgbClr val="404040"/>
                </a:solidFill>
                <a:uFill>
                  <a:solidFill>
                    <a:srgbClr val="FFFFFF"/>
                  </a:solidFill>
                </a:uFill>
                <a:latin typeface="Trebuchet MS"/>
              </a:rPr>
              <a:t>Čtvrtá úroveň</a:t>
            </a:r>
          </a:p>
          <a:p>
            <a:pPr marL="2057400" lvl="4" indent="-228240">
              <a:lnSpc>
                <a:spcPct val="100000"/>
              </a:lnSpc>
              <a:buClr>
                <a:srgbClr val="5FCBEF"/>
              </a:buClr>
              <a:buSzPct val="80000"/>
              <a:buFont typeface="Wingdings 3" charset="2"/>
              <a:buChar char=""/>
            </a:pPr>
            <a:r>
              <a:rPr lang="en-US" sz="1200" b="0" strike="noStrike" spc="-1">
                <a:solidFill>
                  <a:srgbClr val="404040"/>
                </a:solidFill>
                <a:uFill>
                  <a:solidFill>
                    <a:srgbClr val="FFFFFF"/>
                  </a:solidFill>
                </a:uFill>
                <a:latin typeface="Trebuchet MS"/>
              </a:rPr>
              <a:t>Pátá úroveň</a:t>
            </a:r>
            <a:endParaRPr lang="en-US" sz="2000" b="0" strike="noStrike" spc="-1">
              <a:solidFill>
                <a:srgbClr val="404040"/>
              </a:solidFill>
              <a:uFill>
                <a:solidFill>
                  <a:srgbClr val="FFFFFF"/>
                </a:solidFill>
              </a:uFill>
              <a:latin typeface="Trebuchet MS"/>
            </a:endParaRPr>
          </a:p>
        </p:txBody>
      </p:sp>
      <p:sp>
        <p:nvSpPr>
          <p:cNvPr id="228" name="PlaceHolder 14"/>
          <p:cNvSpPr>
            <a:spLocks noGrp="1"/>
          </p:cNvSpPr>
          <p:nvPr>
            <p:ph type="body"/>
          </p:nvPr>
        </p:nvSpPr>
        <p:spPr>
          <a:xfrm>
            <a:off x="5088240" y="2161080"/>
            <a:ext cx="4185360" cy="576000"/>
          </a:xfrm>
          <a:prstGeom prst="rect">
            <a:avLst/>
          </a:prstGeom>
        </p:spPr>
        <p:txBody>
          <a:bodyPr anchor="b"/>
          <a:lstStyle/>
          <a:p>
            <a:pPr>
              <a:lnSpc>
                <a:spcPct val="100000"/>
              </a:lnSpc>
            </a:pPr>
            <a:r>
              <a:rPr lang="en-US" sz="2400" b="0" strike="noStrike" spc="-1">
                <a:solidFill>
                  <a:srgbClr val="404040"/>
                </a:solidFill>
                <a:uFill>
                  <a:solidFill>
                    <a:srgbClr val="FFFFFF"/>
                  </a:solidFill>
                </a:uFill>
                <a:latin typeface="Trebuchet MS"/>
              </a:rPr>
              <a:t>Po kliknutí můžete upravovat styly textu v předloze.</a:t>
            </a:r>
            <a:endParaRPr lang="en-US" sz="1800" b="0" strike="noStrike" spc="-1">
              <a:solidFill>
                <a:srgbClr val="404040"/>
              </a:solidFill>
              <a:uFill>
                <a:solidFill>
                  <a:srgbClr val="FFFFFF"/>
                </a:solidFill>
              </a:uFill>
              <a:latin typeface="Trebuchet MS"/>
            </a:endParaRPr>
          </a:p>
        </p:txBody>
      </p:sp>
      <p:sp>
        <p:nvSpPr>
          <p:cNvPr id="229" name="PlaceHolder 15"/>
          <p:cNvSpPr>
            <a:spLocks noGrp="1"/>
          </p:cNvSpPr>
          <p:nvPr>
            <p:ph type="body"/>
          </p:nvPr>
        </p:nvSpPr>
        <p:spPr>
          <a:xfrm>
            <a:off x="5088240" y="2737080"/>
            <a:ext cx="4185360" cy="3303720"/>
          </a:xfrm>
          <a:prstGeom prst="rect">
            <a:avLst/>
          </a:prstGeom>
        </p:spPr>
        <p:txBody>
          <a:bodyPr/>
          <a:lstStyle/>
          <a:p>
            <a:pPr marL="343080" indent="-342720">
              <a:lnSpc>
                <a:spcPct val="100000"/>
              </a:lnSpc>
              <a:buClr>
                <a:srgbClr val="5FCBEF"/>
              </a:buClr>
              <a:buSzPct val="80000"/>
              <a:buFont typeface="Wingdings 3" charset="2"/>
              <a:buChar char=""/>
            </a:pPr>
            <a:r>
              <a:rPr lang="en-US" sz="1800" b="0" strike="noStrike" spc="-1">
                <a:solidFill>
                  <a:srgbClr val="404040"/>
                </a:solidFill>
                <a:uFill>
                  <a:solidFill>
                    <a:srgbClr val="FFFFFF"/>
                  </a:solidFill>
                </a:uFill>
                <a:latin typeface="Trebuchet MS"/>
              </a:rPr>
              <a:t>Po kliknutí můžete upravovat styly textu v předloze.</a:t>
            </a:r>
          </a:p>
          <a:p>
            <a:pPr marL="743040" lvl="1" indent="-285480">
              <a:lnSpc>
                <a:spcPct val="100000"/>
              </a:lnSpc>
              <a:buClr>
                <a:srgbClr val="5FCBEF"/>
              </a:buClr>
              <a:buSzPct val="80000"/>
              <a:buFont typeface="Wingdings 3" charset="2"/>
              <a:buChar char=""/>
            </a:pPr>
            <a:r>
              <a:rPr lang="en-US" sz="1600" b="0" strike="noStrike" spc="-1">
                <a:solidFill>
                  <a:srgbClr val="404040"/>
                </a:solidFill>
                <a:uFill>
                  <a:solidFill>
                    <a:srgbClr val="FFFFFF"/>
                  </a:solidFill>
                </a:uFill>
                <a:latin typeface="Trebuchet MS"/>
              </a:rPr>
              <a:t>Druhá úroveň</a:t>
            </a:r>
            <a:endParaRPr lang="en-US" sz="1400" b="0" strike="noStrike" spc="-1">
              <a:solidFill>
                <a:srgbClr val="404040"/>
              </a:solidFill>
              <a:uFill>
                <a:solidFill>
                  <a:srgbClr val="FFFFFF"/>
                </a:solidFill>
              </a:uFill>
              <a:latin typeface="Trebuchet MS"/>
            </a:endParaRPr>
          </a:p>
          <a:p>
            <a:pPr marL="1143000" lvl="2" indent="-228240">
              <a:lnSpc>
                <a:spcPct val="100000"/>
              </a:lnSpc>
              <a:buClr>
                <a:srgbClr val="5FCBEF"/>
              </a:buClr>
              <a:buSzPct val="80000"/>
              <a:buFont typeface="Wingdings 3" charset="2"/>
              <a:buChar char=""/>
            </a:pPr>
            <a:r>
              <a:rPr lang="en-US" sz="1400" b="0" strike="noStrike" spc="-1">
                <a:solidFill>
                  <a:srgbClr val="404040"/>
                </a:solidFill>
                <a:uFill>
                  <a:solidFill>
                    <a:srgbClr val="FFFFFF"/>
                  </a:solidFill>
                </a:uFill>
                <a:latin typeface="Trebuchet MS"/>
              </a:rPr>
              <a:t>Třetí úroveň</a:t>
            </a:r>
            <a:endParaRPr lang="en-US" sz="1200" b="0" strike="noStrike" spc="-1">
              <a:solidFill>
                <a:srgbClr val="404040"/>
              </a:solidFill>
              <a:uFill>
                <a:solidFill>
                  <a:srgbClr val="FFFFFF"/>
                </a:solidFill>
              </a:uFill>
              <a:latin typeface="Trebuchet MS"/>
            </a:endParaRPr>
          </a:p>
          <a:p>
            <a:pPr marL="1600200" lvl="3" indent="-228240">
              <a:lnSpc>
                <a:spcPct val="100000"/>
              </a:lnSpc>
              <a:buClr>
                <a:srgbClr val="5FCBEF"/>
              </a:buClr>
              <a:buSzPct val="80000"/>
              <a:buFont typeface="Wingdings 3" charset="2"/>
              <a:buChar char=""/>
            </a:pPr>
            <a:r>
              <a:rPr lang="en-US" sz="1200" b="0" strike="noStrike" spc="-1">
                <a:solidFill>
                  <a:srgbClr val="404040"/>
                </a:solidFill>
                <a:uFill>
                  <a:solidFill>
                    <a:srgbClr val="FFFFFF"/>
                  </a:solidFill>
                </a:uFill>
                <a:latin typeface="Trebuchet MS"/>
              </a:rPr>
              <a:t>Čtvrtá úroveň</a:t>
            </a:r>
          </a:p>
          <a:p>
            <a:pPr marL="2057400" lvl="4" indent="-228240">
              <a:lnSpc>
                <a:spcPct val="100000"/>
              </a:lnSpc>
              <a:buClr>
                <a:srgbClr val="5FCBEF"/>
              </a:buClr>
              <a:buSzPct val="80000"/>
              <a:buFont typeface="Wingdings 3" charset="2"/>
              <a:buChar char=""/>
            </a:pPr>
            <a:r>
              <a:rPr lang="en-US" sz="1200" b="0" strike="noStrike" spc="-1">
                <a:solidFill>
                  <a:srgbClr val="404040"/>
                </a:solidFill>
                <a:uFill>
                  <a:solidFill>
                    <a:srgbClr val="FFFFFF"/>
                  </a:solidFill>
                </a:uFill>
                <a:latin typeface="Trebuchet MS"/>
              </a:rPr>
              <a:t>Pátá úroveň</a:t>
            </a:r>
            <a:endParaRPr lang="en-US" sz="2000" b="0" strike="noStrike" spc="-1">
              <a:solidFill>
                <a:srgbClr val="404040"/>
              </a:solidFill>
              <a:uFill>
                <a:solidFill>
                  <a:srgbClr val="FFFFFF"/>
                </a:solidFill>
              </a:uFill>
              <a:latin typeface="Trebuchet MS"/>
            </a:endParaRPr>
          </a:p>
        </p:txBody>
      </p:sp>
      <p:sp>
        <p:nvSpPr>
          <p:cNvPr id="230" name="PlaceHolder 16"/>
          <p:cNvSpPr>
            <a:spLocks noGrp="1"/>
          </p:cNvSpPr>
          <p:nvPr>
            <p:ph type="dt"/>
          </p:nvPr>
        </p:nvSpPr>
        <p:spPr>
          <a:xfrm>
            <a:off x="7205040" y="6041520"/>
            <a:ext cx="911520" cy="364680"/>
          </a:xfrm>
          <a:prstGeom prst="rect">
            <a:avLst/>
          </a:prstGeom>
        </p:spPr>
        <p:txBody>
          <a:bodyPr anchor="ctr"/>
          <a:lstStyle/>
          <a:p>
            <a:pPr algn="r">
              <a:lnSpc>
                <a:spcPct val="100000"/>
              </a:lnSpc>
            </a:pPr>
            <a:fld id="{3E9EA42D-D10A-4562-B0CB-CDABFB282647}" type="datetime1">
              <a:rPr lang="cs-CZ" sz="900" b="0" strike="noStrike" spc="-1">
                <a:solidFill>
                  <a:srgbClr val="8B8B8B"/>
                </a:solidFill>
                <a:uFill>
                  <a:solidFill>
                    <a:srgbClr val="FFFFFF"/>
                  </a:solidFill>
                </a:uFill>
                <a:latin typeface="Trebuchet MS"/>
              </a:rPr>
              <a:t>05.02.2024</a:t>
            </a:fld>
            <a:endParaRPr lang="cs-CZ" sz="900" b="0" strike="noStrike" spc="-1">
              <a:solidFill>
                <a:srgbClr val="000000"/>
              </a:solidFill>
              <a:uFill>
                <a:solidFill>
                  <a:srgbClr val="FFFFFF"/>
                </a:solidFill>
              </a:uFill>
              <a:latin typeface="Times New Roman"/>
            </a:endParaRPr>
          </a:p>
        </p:txBody>
      </p:sp>
      <p:sp>
        <p:nvSpPr>
          <p:cNvPr id="231" name="PlaceHolder 17"/>
          <p:cNvSpPr>
            <a:spLocks noGrp="1"/>
          </p:cNvSpPr>
          <p:nvPr>
            <p:ph type="ftr"/>
          </p:nvPr>
        </p:nvSpPr>
        <p:spPr>
          <a:xfrm>
            <a:off x="677160" y="6041520"/>
            <a:ext cx="6297120" cy="364680"/>
          </a:xfrm>
          <a:prstGeom prst="rect">
            <a:avLst/>
          </a:prstGeom>
        </p:spPr>
        <p:txBody>
          <a:bodyPr anchor="ctr"/>
          <a:lstStyle/>
          <a:p>
            <a:endParaRPr lang="cs-CZ" sz="2400" b="0" strike="noStrike" spc="-1">
              <a:solidFill>
                <a:srgbClr val="000000"/>
              </a:solidFill>
              <a:uFill>
                <a:solidFill>
                  <a:srgbClr val="FFFFFF"/>
                </a:solidFill>
              </a:uFill>
              <a:latin typeface="Times New Roman"/>
            </a:endParaRPr>
          </a:p>
        </p:txBody>
      </p:sp>
      <p:sp>
        <p:nvSpPr>
          <p:cNvPr id="232" name="PlaceHolder 18"/>
          <p:cNvSpPr>
            <a:spLocks noGrp="1"/>
          </p:cNvSpPr>
          <p:nvPr>
            <p:ph type="sldNum"/>
          </p:nvPr>
        </p:nvSpPr>
        <p:spPr>
          <a:xfrm>
            <a:off x="8590680" y="6041520"/>
            <a:ext cx="682920" cy="364680"/>
          </a:xfrm>
          <a:prstGeom prst="rect">
            <a:avLst/>
          </a:prstGeom>
        </p:spPr>
        <p:txBody>
          <a:bodyPr anchor="ctr"/>
          <a:lstStyle/>
          <a:p>
            <a:pPr algn="r">
              <a:lnSpc>
                <a:spcPct val="100000"/>
              </a:lnSpc>
            </a:pPr>
            <a:fld id="{4EC23E21-A496-4C78-807E-E3C5F1446758}" type="slidenum">
              <a:rPr lang="cs-CZ" sz="900" b="0" strike="noStrike" spc="-1">
                <a:solidFill>
                  <a:srgbClr val="5FCBEF"/>
                </a:solidFill>
                <a:uFill>
                  <a:solidFill>
                    <a:srgbClr val="FFFFFF"/>
                  </a:solidFill>
                </a:uFill>
                <a:latin typeface="Trebuchet MS"/>
              </a:rPr>
              <a:t>‹#›</a:t>
            </a:fld>
            <a:endParaRPr lang="cs-CZ" sz="9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06969849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hyperlink" Target="https://www.zakonyprolidi.cz/cs/1999-106/zneni-20190424#f1946238" TargetMode="External"/><Relationship Id="rId2" Type="http://schemas.openxmlformats.org/officeDocument/2006/relationships/hyperlink" Target="https://www.zakonyprolidi.cz/cs/1999-106/zneni-20190424#f1946251" TargetMode="External"/><Relationship Id="rId1" Type="http://schemas.openxmlformats.org/officeDocument/2006/relationships/slideLayout" Target="../slideLayouts/slideLayout25.xml"/><Relationship Id="rId5" Type="http://schemas.openxmlformats.org/officeDocument/2006/relationships/hyperlink" Target="https://www.zakonyprolidi.cz/cs/1999-106/zneni-20190424#f1946253" TargetMode="External"/><Relationship Id="rId4" Type="http://schemas.openxmlformats.org/officeDocument/2006/relationships/hyperlink" Target="https://www.zakonyprolidi.cz/cs/1999-106/zneni-20190424#f5676262"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www.aspi.cz/products/lawText/1/47807/1/ASPI:/106/1999%20Sb.#4a.1" TargetMode="External"/><Relationship Id="rId2" Type="http://schemas.openxmlformats.org/officeDocument/2006/relationships/hyperlink" Target="https://www.aspi.cz/products/lawText/1/47807/1/ASPI:/106/1999%20Sb.#8a.2" TargetMode="External"/><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1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8.xml.rels><?xml version="1.0" encoding="UTF-8" standalone="yes"?>
<Relationships xmlns="http://schemas.openxmlformats.org/package/2006/relationships"><Relationship Id="rId2" Type="http://schemas.openxmlformats.org/officeDocument/2006/relationships/hyperlink" Target="http://www.spmo.cz/vzdelavani" TargetMode="External"/><Relationship Id="rId1" Type="http://schemas.openxmlformats.org/officeDocument/2006/relationships/slideLayout" Target="../slideLayouts/slideLayout2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2.xml.rels><?xml version="1.0" encoding="UTF-8" standalone="yes"?>
<Relationships xmlns="http://schemas.openxmlformats.org/package/2006/relationships"><Relationship Id="rId3" Type="http://schemas.openxmlformats.org/officeDocument/2006/relationships/hyperlink" Target="mailto:judr.stastny@gmail.com" TargetMode="External"/><Relationship Id="rId2" Type="http://schemas.openxmlformats.org/officeDocument/2006/relationships/hyperlink" Target="mailto:stastny@catania.cz" TargetMode="External"/><Relationship Id="rId1" Type="http://schemas.openxmlformats.org/officeDocument/2006/relationships/slideLayout" Target="../slideLayouts/slideLayout25.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hyperlink" Target="mailto:stastny@catania.cz"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hyperlink" Target="file:///C:\Users\stastnyj\Desktop\stastnyj\ASPI'&amp;link='123\1998%20Sb#8'&amp;ucin-k-dni='30.12.9999" TargetMode="External"/><Relationship Id="rId2" Type="http://schemas.openxmlformats.org/officeDocument/2006/relationships/hyperlink" Target="file:///C:\Users\stastnyj\Desktop\stastnyj\ASPI'&amp;link='123\1998%20Sb#'&amp;ucin-k-dni='30.12.9999" TargetMode="External"/><Relationship Id="rId1" Type="http://schemas.openxmlformats.org/officeDocument/2006/relationships/slideLayout" Target="../slideLayouts/slideLayout25.xml"/><Relationship Id="rId4" Type="http://schemas.openxmlformats.org/officeDocument/2006/relationships/hyperlink" Target="file:///C:\Users\stastnyj\Desktop\stastnyj\ASPI'&amp;link='106\1999%20Sb#'&amp;ucin-k-dni='30.12.9999"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hyperlink" Target="https://spmo.cz/vzdelavani/zasedani-zastupitelstva-od-a-do-z-10-11-2023/" TargetMode="External"/><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extShape 1"/>
          <p:cNvSpPr txBox="1"/>
          <p:nvPr/>
        </p:nvSpPr>
        <p:spPr>
          <a:xfrm>
            <a:off x="650129" y="2404800"/>
            <a:ext cx="8958240" cy="1645920"/>
          </a:xfrm>
          <a:prstGeom prst="rect">
            <a:avLst/>
          </a:prstGeom>
          <a:noFill/>
          <a:ln>
            <a:noFill/>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 normalizeH="0" baseline="0" noProof="0" dirty="0">
                <a:ln>
                  <a:noFill/>
                </a:ln>
                <a:solidFill>
                  <a:srgbClr val="FF0000"/>
                </a:solidFill>
                <a:effectLst/>
                <a:uLnTx/>
                <a:uFill>
                  <a:solidFill>
                    <a:srgbClr val="FFFFFF"/>
                  </a:solidFill>
                </a:uFill>
                <a:latin typeface="Trebuchet MS"/>
                <a:ea typeface="DejaVu Sans"/>
                <a:cs typeface="DejaVu Sans"/>
              </a:rPr>
              <a:t>Zákon č. 106/1999 Sb. </a:t>
            </a:r>
            <a:endParaRPr kumimoji="0" lang="cs-CZ" sz="6000" b="0" i="0" u="none" strike="noStrike" kern="1200" cap="none" spc="-1" normalizeH="0" baseline="0" noProof="0" dirty="0">
              <a:ln>
                <a:noFill/>
              </a:ln>
              <a:solidFill>
                <a:srgbClr val="FF0000"/>
              </a:solidFill>
              <a:effectLst/>
              <a:uLnTx/>
              <a:uFill>
                <a:solidFill>
                  <a:srgbClr val="FFFFFF"/>
                </a:solidFill>
              </a:uFill>
              <a:latin typeface="Trebuchet MS"/>
              <a:ea typeface="DejaVu Sans"/>
              <a:cs typeface="DejaVu San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6600" b="0" i="0" u="none" strike="noStrike" kern="1200" cap="none" spc="-1" normalizeH="0" baseline="0" noProof="0" dirty="0">
                <a:ln>
                  <a:noFill/>
                </a:ln>
                <a:solidFill>
                  <a:srgbClr val="FF0000"/>
                </a:solidFill>
                <a:effectLst/>
                <a:uLnTx/>
                <a:uFill>
                  <a:solidFill>
                    <a:srgbClr val="FFFFFF"/>
                  </a:solidFill>
                </a:uFill>
                <a:latin typeface="Viner Hand ITC" panose="03070502030502020203" pitchFamily="66" charset="0"/>
                <a:ea typeface="DejaVu Sans"/>
                <a:cs typeface="DejaVu Sans"/>
              </a:rPr>
              <a:t>a problémový žadatel o informace</a:t>
            </a:r>
            <a:endParaRPr kumimoji="0" lang="cs-CZ" sz="6600" b="0" i="0" u="none" strike="noStrike" kern="1200" cap="none" spc="-1" normalizeH="0" baseline="0" noProof="0" dirty="0">
              <a:ln>
                <a:noFill/>
              </a:ln>
              <a:solidFill>
                <a:srgbClr val="000000"/>
              </a:solidFill>
              <a:effectLst/>
              <a:uLnTx/>
              <a:uFill>
                <a:solidFill>
                  <a:srgbClr val="FFFFFF"/>
                </a:solidFill>
              </a:uFill>
              <a:latin typeface="Viner Hand ITC" panose="03070502030502020203" pitchFamily="66" charset="0"/>
              <a:ea typeface="DejaVu Sans"/>
              <a:cs typeface="DejaVu Sans"/>
            </a:endParaRPr>
          </a:p>
        </p:txBody>
      </p:sp>
      <p:sp>
        <p:nvSpPr>
          <p:cNvPr id="270" name="TextShape 2"/>
          <p:cNvSpPr txBox="1"/>
          <p:nvPr/>
        </p:nvSpPr>
        <p:spPr>
          <a:xfrm>
            <a:off x="1506960" y="4050720"/>
            <a:ext cx="7766640" cy="1096560"/>
          </a:xfrm>
          <a:prstGeom prst="rect">
            <a:avLst/>
          </a:prstGeom>
          <a:noFill/>
          <a:ln>
            <a:noFill/>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1" normalizeH="0" baseline="0" noProof="0" dirty="0">
              <a:ln>
                <a:noFill/>
              </a:ln>
              <a:solidFill>
                <a:srgbClr val="808080"/>
              </a:solidFill>
              <a:effectLst/>
              <a:uLnTx/>
              <a:uFill>
                <a:solidFill>
                  <a:srgbClr val="FFFFFF"/>
                </a:solidFill>
              </a:uFill>
              <a:latin typeface="Trebuchet MS"/>
              <a:ea typeface="DejaVu Sans"/>
              <a:cs typeface="DejaVu San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1" normalizeH="0" baseline="0" noProof="0" dirty="0">
                <a:ln>
                  <a:noFill/>
                </a:ln>
                <a:solidFill>
                  <a:srgbClr val="808080"/>
                </a:solidFill>
                <a:effectLst/>
                <a:uLnTx/>
                <a:uFill>
                  <a:solidFill>
                    <a:srgbClr val="FFFFFF"/>
                  </a:solidFill>
                </a:uFill>
                <a:latin typeface="Trebuchet MS"/>
                <a:ea typeface="DejaVu Sans"/>
                <a:cs typeface="DejaVu Sans"/>
              </a:rPr>
              <a:t>JUDr. Jan Šťastný, MPA</a:t>
            </a:r>
            <a:endParaRPr kumimoji="0" lang="cs-CZ" sz="3200" b="0" i="0" u="none" strike="noStrike" kern="1200" cap="none" spc="-1" normalizeH="0" baseline="0" noProof="0" dirty="0">
              <a:ln>
                <a:noFill/>
              </a:ln>
              <a:solidFill>
                <a:srgbClr val="000000"/>
              </a:solidFill>
              <a:effectLst/>
              <a:uLnTx/>
              <a:uFill>
                <a:solidFill>
                  <a:srgbClr val="FFFFFF"/>
                </a:solidFill>
              </a:uFill>
              <a:latin typeface="Arial"/>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4785" y="609480"/>
            <a:ext cx="8798815" cy="1320480"/>
          </a:xfrm>
        </p:spPr>
        <p:txBody>
          <a:bodyPr/>
          <a:lstStyle/>
          <a:p>
            <a:r>
              <a:rPr lang="cs-CZ" dirty="0"/>
              <a:t>Nové Služby pro města a obce</a:t>
            </a:r>
          </a:p>
        </p:txBody>
      </p:sp>
      <p:sp>
        <p:nvSpPr>
          <p:cNvPr id="3" name="Zástupný symbol pro obsah 2"/>
          <p:cNvSpPr>
            <a:spLocks noGrp="1"/>
          </p:cNvSpPr>
          <p:nvPr>
            <p:ph idx="1"/>
          </p:nvPr>
        </p:nvSpPr>
        <p:spPr>
          <a:xfrm>
            <a:off x="677333" y="1564395"/>
            <a:ext cx="6159481" cy="4684005"/>
          </a:xfrm>
        </p:spPr>
        <p:txBody>
          <a:bodyPr>
            <a:normAutofit lnSpcReduction="10000"/>
          </a:bodyPr>
          <a:lstStyle/>
          <a:p>
            <a:r>
              <a:rPr lang="cs-CZ" sz="3600" dirty="0">
                <a:solidFill>
                  <a:schemeClr val="accent1">
                    <a:lumMod val="75000"/>
                  </a:schemeClr>
                </a:solidFill>
                <a:latin typeface="Trebuchet MS" panose="020B0603020202020204" pitchFamily="34" charset="0"/>
              </a:rPr>
              <a:t>E-Úřad </a:t>
            </a:r>
          </a:p>
          <a:p>
            <a:r>
              <a:rPr lang="cs-CZ" sz="2000" dirty="0">
                <a:solidFill>
                  <a:schemeClr val="accent1">
                    <a:lumMod val="75000"/>
                  </a:schemeClr>
                </a:solidFill>
                <a:latin typeface="Trebuchet MS" panose="020B0603020202020204" pitchFamily="34" charset="0"/>
              </a:rPr>
              <a:t>Online aplikace na všechny varianty dokumentů při poskytování informací, platforma s informacemi, poradenstvím.</a:t>
            </a:r>
          </a:p>
          <a:p>
            <a:endParaRPr lang="cs-CZ" sz="2000" dirty="0">
              <a:solidFill>
                <a:schemeClr val="accent1">
                  <a:lumMod val="75000"/>
                </a:schemeClr>
              </a:solidFill>
              <a:latin typeface="Trebuchet MS" panose="020B0603020202020204" pitchFamily="34" charset="0"/>
            </a:endParaRPr>
          </a:p>
          <a:p>
            <a:r>
              <a:rPr lang="cs-CZ" sz="2000" dirty="0">
                <a:solidFill>
                  <a:schemeClr val="accent1">
                    <a:lumMod val="75000"/>
                  </a:schemeClr>
                </a:solidFill>
                <a:latin typeface="Trebuchet MS" panose="020B0603020202020204" pitchFamily="34" charset="0"/>
              </a:rPr>
              <a:t>Výpočty lhůt – vyvěšování záměrů, zák. č. 106/1999</a:t>
            </a:r>
          </a:p>
          <a:p>
            <a:endParaRPr lang="cs-CZ" sz="2000" dirty="0">
              <a:solidFill>
                <a:schemeClr val="accent1">
                  <a:lumMod val="75000"/>
                </a:schemeClr>
              </a:solidFill>
              <a:latin typeface="Trebuchet MS" panose="020B0603020202020204" pitchFamily="34" charset="0"/>
            </a:endParaRPr>
          </a:p>
          <a:p>
            <a:r>
              <a:rPr lang="cs-CZ" sz="2000" dirty="0">
                <a:solidFill>
                  <a:schemeClr val="accent1">
                    <a:lumMod val="75000"/>
                  </a:schemeClr>
                </a:solidFill>
                <a:latin typeface="Trebuchet MS" panose="020B0603020202020204" pitchFamily="34" charset="0"/>
              </a:rPr>
              <a:t>Tabulka kompetencí – co rada a co zastupitelstvo, nutnost záměru atd.</a:t>
            </a:r>
          </a:p>
          <a:p>
            <a:endParaRPr lang="cs-CZ" sz="2000" dirty="0">
              <a:solidFill>
                <a:schemeClr val="accent1">
                  <a:lumMod val="75000"/>
                </a:schemeClr>
              </a:solidFill>
              <a:latin typeface="Trebuchet MS" panose="020B0603020202020204" pitchFamily="34" charset="0"/>
            </a:endParaRPr>
          </a:p>
          <a:p>
            <a:r>
              <a:rPr lang="cs-CZ" sz="2000" dirty="0">
                <a:solidFill>
                  <a:schemeClr val="accent1">
                    <a:lumMod val="75000"/>
                  </a:schemeClr>
                </a:solidFill>
                <a:latin typeface="Trebuchet MS" panose="020B0603020202020204" pitchFamily="34" charset="0"/>
              </a:rPr>
              <a:t>Poradenské služby (přes 20 let)</a:t>
            </a:r>
            <a:br>
              <a:rPr lang="cs-CZ" sz="2000" dirty="0">
                <a:solidFill>
                  <a:schemeClr val="accent1">
                    <a:lumMod val="75000"/>
                  </a:schemeClr>
                </a:solidFill>
                <a:latin typeface="Trebuchet MS" panose="020B0603020202020204" pitchFamily="34" charset="0"/>
              </a:rPr>
            </a:br>
            <a:r>
              <a:rPr lang="cs-CZ" sz="2000" dirty="0">
                <a:solidFill>
                  <a:schemeClr val="accent1">
                    <a:lumMod val="75000"/>
                  </a:schemeClr>
                </a:solidFill>
                <a:latin typeface="Trebuchet MS" panose="020B0603020202020204" pitchFamily="34" charset="0"/>
              </a:rPr>
              <a:t>GDPR, </a:t>
            </a:r>
            <a:r>
              <a:rPr lang="cs-CZ" sz="2000" dirty="0" err="1">
                <a:solidFill>
                  <a:schemeClr val="accent1">
                    <a:lumMod val="75000"/>
                  </a:schemeClr>
                </a:solidFill>
                <a:latin typeface="Trebuchet MS" panose="020B0603020202020204" pitchFamily="34" charset="0"/>
              </a:rPr>
              <a:t>whistleblowing</a:t>
            </a:r>
            <a:r>
              <a:rPr lang="cs-CZ" sz="2000" dirty="0">
                <a:solidFill>
                  <a:schemeClr val="accent1">
                    <a:lumMod val="75000"/>
                  </a:schemeClr>
                </a:solidFill>
                <a:latin typeface="Trebuchet MS" panose="020B0603020202020204" pitchFamily="34" charset="0"/>
              </a:rPr>
              <a:t> </a:t>
            </a:r>
          </a:p>
        </p:txBody>
      </p:sp>
      <p:sp>
        <p:nvSpPr>
          <p:cNvPr id="4" name="Zástupný symbol pro zápatí 3"/>
          <p:cNvSpPr>
            <a:spLocks noGrp="1"/>
          </p:cNvSpPr>
          <p:nvPr>
            <p:ph type="ftr" sz="quarter" idx="11"/>
          </p:nvPr>
        </p:nvSpPr>
        <p:spPr/>
        <p:txBody>
          <a:bodyPr/>
          <a:lstStyle/>
          <a:p>
            <a:endParaRPr lang="en-US" dirty="0"/>
          </a:p>
        </p:txBody>
      </p:sp>
      <p:pic>
        <p:nvPicPr>
          <p:cNvPr id="6" name="Obrázek 5">
            <a:extLst>
              <a:ext uri="{FF2B5EF4-FFF2-40B4-BE49-F238E27FC236}">
                <a16:creationId xmlns:a16="http://schemas.microsoft.com/office/drawing/2014/main" id="{5FBBD8D5-C177-2B07-CD1B-3FFEBD3A5B74}"/>
              </a:ext>
            </a:extLst>
          </p:cNvPr>
          <p:cNvPicPr>
            <a:picLocks noChangeAspect="1"/>
          </p:cNvPicPr>
          <p:nvPr/>
        </p:nvPicPr>
        <p:blipFill rotWithShape="1">
          <a:blip r:embed="rId2"/>
          <a:srcRect r="5630"/>
          <a:stretch/>
        </p:blipFill>
        <p:spPr>
          <a:xfrm>
            <a:off x="6836814" y="0"/>
            <a:ext cx="5355186" cy="4469176"/>
          </a:xfrm>
          <a:prstGeom prst="rect">
            <a:avLst/>
          </a:prstGeom>
        </p:spPr>
      </p:pic>
    </p:spTree>
    <p:extLst>
      <p:ext uri="{BB962C8B-B14F-4D97-AF65-F5344CB8AC3E}">
        <p14:creationId xmlns:p14="http://schemas.microsoft.com/office/powerpoint/2010/main" val="7912568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TextShape 1"/>
          <p:cNvSpPr txBox="1"/>
          <p:nvPr/>
        </p:nvSpPr>
        <p:spPr>
          <a:xfrm>
            <a:off x="598502" y="638976"/>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8</a:t>
            </a: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c </a:t>
            </a:r>
            <a:r>
              <a:rPr kumimoji="0" lang="cs-CZ" sz="1800" b="1" i="0" u="sng" strike="noStrike" kern="1200" cap="none" spc="0" normalizeH="0" baseline="0" noProof="0" dirty="0">
                <a:ln>
                  <a:noFill/>
                </a:ln>
                <a:solidFill>
                  <a:srgbClr val="008000"/>
                </a:solidFill>
                <a:effectLst/>
                <a:uLnTx/>
                <a:uFillTx/>
                <a:latin typeface="Fira Sans"/>
                <a:ea typeface="DejaVu Sans"/>
                <a:cs typeface="DejaVu Sans"/>
              </a:rPr>
              <a:t>Informování</a:t>
            </a:r>
            <a:r>
              <a:rPr kumimoji="0" lang="cs-CZ" sz="1800" b="1"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noProof="0" dirty="0">
                <a:ln>
                  <a:noFill/>
                </a:ln>
                <a:solidFill>
                  <a:srgbClr val="008000"/>
                </a:solidFill>
                <a:effectLst/>
                <a:uLnTx/>
                <a:uFillTx/>
                <a:latin typeface="Fira Sans"/>
                <a:ea typeface="DejaVu Sans"/>
                <a:cs typeface="DejaVu Sans"/>
              </a:rPr>
              <a:t>o</a:t>
            </a:r>
            <a:r>
              <a:rPr kumimoji="0" lang="cs-CZ" sz="1800" b="1"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noProof="0" dirty="0">
                <a:ln>
                  <a:noFill/>
                </a:ln>
                <a:solidFill>
                  <a:srgbClr val="008000"/>
                </a:solidFill>
                <a:effectLst/>
                <a:uLnTx/>
                <a:uFillTx/>
                <a:latin typeface="Fira Sans"/>
                <a:ea typeface="DejaVu Sans"/>
                <a:cs typeface="DejaVu Sans"/>
              </a:rPr>
              <a:t>příjmech</a:t>
            </a:r>
            <a:r>
              <a:rPr kumimoji="0" lang="cs-CZ" sz="1800" b="1"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noProof="0" dirty="0">
                <a:ln>
                  <a:noFill/>
                </a:ln>
                <a:solidFill>
                  <a:srgbClr val="008000"/>
                </a:solidFill>
                <a:effectLst/>
                <a:uLnTx/>
                <a:uFillTx/>
                <a:latin typeface="Fira Sans"/>
                <a:ea typeface="DejaVu Sans"/>
                <a:cs typeface="DejaVu Sans"/>
              </a:rPr>
              <a:t>fyzických</a:t>
            </a:r>
            <a:r>
              <a:rPr kumimoji="0" lang="cs-CZ" sz="1800" b="1"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noProof="0" dirty="0">
                <a:ln>
                  <a:noFill/>
                </a:ln>
                <a:solidFill>
                  <a:srgbClr val="008000"/>
                </a:solidFill>
                <a:effectLst/>
                <a:uLnTx/>
                <a:uFillTx/>
                <a:latin typeface="Fira Sans"/>
                <a:ea typeface="DejaVu Sans"/>
                <a:cs typeface="DejaVu Sans"/>
              </a:rPr>
              <a:t>osob   !!! (1.1.2023)</a:t>
            </a:r>
            <a:endParaRPr kumimoji="0" lang="cs-CZ" sz="1800" b="1" i="0" u="none" strike="noStrike" kern="1200" cap="none" spc="0" normalizeH="0" baseline="0" noProof="0" dirty="0">
              <a:ln>
                <a:noFill/>
              </a:ln>
              <a:solidFill>
                <a:srgbClr val="232323"/>
              </a:solidFill>
              <a:effectLst/>
              <a:uLnTx/>
              <a:uFillTx/>
              <a:latin typeface="Fira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673" name="TextShape 2"/>
          <p:cNvSpPr txBox="1"/>
          <p:nvPr/>
        </p:nvSpPr>
        <p:spPr>
          <a:xfrm>
            <a:off x="677159" y="1484671"/>
            <a:ext cx="9759309" cy="4556489"/>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dirty="0">
                <a:ln>
                  <a:noFill/>
                </a:ln>
                <a:solidFill>
                  <a:srgbClr val="008000"/>
                </a:solidFill>
                <a:effectLst/>
                <a:uLnTx/>
                <a:uFillTx/>
                <a:latin typeface="Fira Sans"/>
                <a:ea typeface="DejaVu Sans"/>
                <a:cs typeface="DejaVu Sans"/>
              </a:rPr>
              <a:t>(1)</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Povinný</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subjekt</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poskytne</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informaci</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o</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výši</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příjmu</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osoby,</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které</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poskytl</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nebo</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dirty="0">
                <a:ln>
                  <a:noFill/>
                </a:ln>
                <a:solidFill>
                  <a:prstClr val="black"/>
                </a:solidFill>
                <a:effectLst/>
                <a:uLnTx/>
                <a:uFillTx/>
                <a:latin typeface="Fira Sans"/>
                <a:ea typeface="DejaVu Sans"/>
                <a:cs typeface="DejaVu Sans"/>
              </a:rPr>
              <a:t>poskytuje</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veřejné</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prostředky</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mající</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povahu</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příjmu</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ze</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závislé</a:t>
            </a:r>
            <a:r>
              <a:rPr kumimoji="0" lang="cs-CZ" sz="1800" b="0" i="0" u="none" strike="noStrike" kern="1200" cap="none" spc="0" normalizeH="0" baseline="0" dirty="0">
                <a:ln>
                  <a:noFill/>
                </a:ln>
                <a:solidFill>
                  <a:prstClr val="black"/>
                </a:solidFill>
                <a:effectLst/>
                <a:uLnTx/>
                <a:uFillTx/>
                <a:latin typeface="Fira Sans"/>
                <a:ea typeface="DejaVu Sans"/>
                <a:cs typeface="DejaVu Sans"/>
              </a:rPr>
              <a:t> </a:t>
            </a:r>
            <a:r>
              <a:rPr kumimoji="0" lang="cs-CZ" sz="1800" b="0" i="0" u="sng" strike="noStrike" kern="1200" cap="none" spc="0" normalizeH="0" baseline="0" dirty="0">
                <a:ln>
                  <a:noFill/>
                </a:ln>
                <a:solidFill>
                  <a:prstClr val="black"/>
                </a:solidFill>
                <a:effectLst/>
                <a:uLnTx/>
                <a:uFillTx/>
                <a:latin typeface="Fira Sans"/>
                <a:ea typeface="DejaVu Sans"/>
                <a:cs typeface="DejaVu Sans"/>
              </a:rPr>
              <a:t>činnosti</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nebo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funkčních</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požitků</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podle</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zákona</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daních</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z</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příjmů</a:t>
            </a:r>
            <a:endParaRPr kumimoji="0" lang="cs-CZ" sz="1800" b="0" i="0" u="none" strike="noStrike" kern="1200" cap="none" spc="0" normalizeH="0" baseline="0" dirty="0">
              <a:ln>
                <a:noFill/>
              </a:ln>
              <a:solidFill>
                <a:srgbClr val="232323"/>
              </a:solidFill>
              <a:effectLst/>
              <a:uLnTx/>
              <a:uFillTx/>
              <a:latin typeface="Fira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dirty="0">
                <a:ln>
                  <a:noFill/>
                </a:ln>
                <a:solidFill>
                  <a:srgbClr val="008000"/>
                </a:solidFill>
                <a:effectLst/>
                <a:uLnTx/>
                <a:uFillTx/>
                <a:latin typeface="Fira Sans"/>
                <a:ea typeface="DejaVu Sans"/>
                <a:cs typeface="DejaVu Sans"/>
              </a:rPr>
              <a:t>a	)</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jako</a:t>
            </a:r>
            <a:endParaRPr kumimoji="0" lang="cs-CZ" sz="1800" b="0" i="0" u="none" strike="noStrike" kern="1200" cap="none" spc="0" normalizeH="0" baseline="0" dirty="0">
              <a:ln>
                <a:noFill/>
              </a:ln>
              <a:solidFill>
                <a:srgbClr val="232323"/>
              </a:solidFill>
              <a:effectLst/>
              <a:uLnTx/>
              <a:uFillTx/>
              <a:latin typeface="Fira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dirty="0">
                <a:ln>
                  <a:noFill/>
                </a:ln>
                <a:solidFill>
                  <a:srgbClr val="008000"/>
                </a:solidFill>
                <a:effectLst/>
                <a:uLnTx/>
                <a:uFillTx/>
                <a:latin typeface="Fira Sans"/>
                <a:ea typeface="DejaVu Sans"/>
                <a:cs typeface="DejaVu Sans"/>
              </a:rPr>
              <a:t>1.</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veřejnému</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funkcionáři,</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na</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kterého</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se</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vztahovaly</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nebo</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vztahují</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povinnosti</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podle</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zákona</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o</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střetu</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zájmů</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a:t>
            </a:r>
            <a:endParaRPr kumimoji="0" lang="cs-CZ" sz="1800" b="0" i="0" u="none" strike="noStrike" kern="1200" cap="none" spc="0" normalizeH="0" baseline="0" dirty="0">
              <a:ln>
                <a:noFill/>
              </a:ln>
              <a:solidFill>
                <a:srgbClr val="232323"/>
              </a:solidFill>
              <a:effectLst/>
              <a:uLnTx/>
              <a:uFillTx/>
              <a:latin typeface="Fira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dirty="0">
                <a:ln>
                  <a:noFill/>
                </a:ln>
                <a:solidFill>
                  <a:srgbClr val="008000"/>
                </a:solidFill>
                <a:effectLst/>
                <a:uLnTx/>
                <a:uFillTx/>
                <a:latin typeface="Fira Sans"/>
                <a:ea typeface="DejaVu Sans"/>
                <a:cs typeface="DejaVu Sans"/>
              </a:rPr>
              <a:t>2.</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poradci</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prezidenta</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republiky,</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člena</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vlády,</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náměstka</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člena</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vlády</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nebo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vedoucího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ústředního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správního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úřadu,</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v</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jehož</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čele</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není</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člen</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vlády,</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nebo</a:t>
            </a:r>
            <a:endParaRPr kumimoji="0" lang="cs-CZ" sz="1800" b="0" i="0" u="none" strike="noStrike" kern="1200" cap="none" spc="0" normalizeH="0" baseline="0" dirty="0">
              <a:ln>
                <a:noFill/>
              </a:ln>
              <a:solidFill>
                <a:srgbClr val="232323"/>
              </a:solidFill>
              <a:effectLst/>
              <a:uLnTx/>
              <a:uFillTx/>
              <a:latin typeface="Fira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dirty="0">
                <a:ln>
                  <a:noFill/>
                </a:ln>
                <a:solidFill>
                  <a:srgbClr val="008000"/>
                </a:solidFill>
                <a:effectLst/>
                <a:uLnTx/>
                <a:uFillTx/>
                <a:latin typeface="Fira Sans"/>
                <a:ea typeface="DejaVu Sans"/>
                <a:cs typeface="DejaVu Sans"/>
              </a:rPr>
              <a:t>3.</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členovi</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svého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statutárního,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řídicího,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dozorčího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nebo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kontrolního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orgánu,</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anebo</a:t>
            </a:r>
            <a:endParaRPr kumimoji="0" lang="cs-CZ" sz="1800" b="0" i="0" u="none" strike="noStrike" kern="1200" cap="none" spc="0" normalizeH="0" baseline="0" dirty="0">
              <a:ln>
                <a:noFill/>
              </a:ln>
              <a:solidFill>
                <a:srgbClr val="232323"/>
              </a:solidFill>
              <a:effectLst/>
              <a:uLnTx/>
              <a:uFillTx/>
              <a:latin typeface="Fira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dirty="0">
                <a:ln>
                  <a:noFill/>
                </a:ln>
                <a:solidFill>
                  <a:srgbClr val="008000"/>
                </a:solidFill>
                <a:effectLst/>
                <a:uLnTx/>
                <a:uFillTx/>
                <a:latin typeface="Fira Sans"/>
                <a:ea typeface="DejaVu Sans"/>
                <a:cs typeface="DejaVu Sans"/>
              </a:rPr>
              <a:t>b)</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pokud</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žadatel</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prokáže</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veřejný</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zájem</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na</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poskytnutí</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informace</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výši</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příjmu</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této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osoby</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a</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tento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veřejný</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zájem</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v</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jednotlivém</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případě</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převažuje</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nad</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zájmem</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dirty="0">
                <a:ln>
                  <a:noFill/>
                </a:ln>
                <a:solidFill>
                  <a:srgbClr val="008000"/>
                </a:solidFill>
                <a:effectLst/>
                <a:uLnTx/>
                <a:uFillTx/>
                <a:latin typeface="Fira Sans"/>
                <a:ea typeface="DejaVu Sans"/>
                <a:cs typeface="DejaVu Sans"/>
              </a:rPr>
              <a:t>na</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ochraně</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této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informace.</a:t>
            </a:r>
            <a:endParaRPr kumimoji="0" lang="cs-CZ" sz="1800" b="0" i="0" u="none" strike="noStrike" kern="1200" cap="none" spc="0" normalizeH="0" baseline="0" dirty="0">
              <a:ln>
                <a:noFill/>
              </a:ln>
              <a:solidFill>
                <a:srgbClr val="232323"/>
              </a:solidFill>
              <a:effectLst/>
              <a:uLnTx/>
              <a:uFillTx/>
              <a:latin typeface="Fira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dirty="0">
                <a:ln>
                  <a:noFill/>
                </a:ln>
                <a:solidFill>
                  <a:srgbClr val="008000"/>
                </a:solidFill>
                <a:effectLst/>
                <a:uLnTx/>
                <a:uFillTx/>
                <a:latin typeface="Fira Sans"/>
                <a:ea typeface="DejaVu Sans"/>
                <a:cs typeface="DejaVu Sans"/>
              </a:rPr>
              <a:t>(2)</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Informace</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výši</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příjmu</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podle</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odstavce</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1</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se</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poskytne</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v</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rozsahu</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jméno,</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příjmení,</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funkční,</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pracovní</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či</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jiné</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obdobné</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zařazení</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a</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výše</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veřejných</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prostředků,</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na</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kterou</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vznikl</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nárok,</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před</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zdaněním</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a</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dalšími</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povinnými</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odvody</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za</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období</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podle</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obsahu</a:t>
            </a:r>
            <a:r>
              <a:rPr kumimoji="0" lang="cs-CZ" sz="1800" b="1"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1" i="0" u="sng" strike="noStrike" kern="1200" cap="none" spc="0" normalizeH="0" baseline="0" dirty="0">
                <a:ln>
                  <a:noFill/>
                </a:ln>
                <a:solidFill>
                  <a:srgbClr val="008000"/>
                </a:solidFill>
                <a:effectLst/>
                <a:uLnTx/>
                <a:uFillTx/>
                <a:latin typeface="Fira Sans"/>
                <a:ea typeface="DejaVu Sans"/>
                <a:cs typeface="DejaVu Sans"/>
              </a:rPr>
              <a:t>žádosti.</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Při</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poskytování</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informace</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podle</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věty</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první</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se</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5</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odst.</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3</a:t>
            </a:r>
            <a:r>
              <a:rPr kumimoji="0" lang="cs-CZ" sz="18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dirty="0">
                <a:ln>
                  <a:noFill/>
                </a:ln>
                <a:solidFill>
                  <a:srgbClr val="008000"/>
                </a:solidFill>
                <a:effectLst/>
                <a:uLnTx/>
                <a:uFillTx/>
                <a:latin typeface="Fira Sans"/>
                <a:ea typeface="DejaVu Sans"/>
                <a:cs typeface="DejaVu Sans"/>
              </a:rPr>
              <a:t>nepoužije.</a:t>
            </a:r>
            <a:endParaRPr kumimoji="0" lang="cs-CZ" sz="1800" b="0" i="0" u="none" strike="noStrike" kern="1200" cap="none" spc="0" normalizeH="0" baseline="0" dirty="0">
              <a:ln>
                <a:noFill/>
              </a:ln>
              <a:solidFill>
                <a:srgbClr val="232323"/>
              </a:solidFill>
              <a:effectLst/>
              <a:uLnTx/>
              <a:uFillTx/>
              <a:latin typeface="Fira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674"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extLst>
      <p:ext uri="{BB962C8B-B14F-4D97-AF65-F5344CB8AC3E}">
        <p14:creationId xmlns:p14="http://schemas.microsoft.com/office/powerpoint/2010/main" val="298245452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 10</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679"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Ochrana důvěrnosti majetkových poměrů</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Informace o majetkových poměrech osoby, která není povinným subjektem, získané na základě zákonů o daních, </a:t>
            </a:r>
            <a:r>
              <a:rPr kumimoji="0" lang="cs-CZ" sz="1800" b="1" i="0" u="sng"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poplatcích</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penzijním nebo zdravotním pojištění anebo sociálním zabezpečení povinný subjekt podle tohoto zákona </a:t>
            </a: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neposkytne</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pc="-1" dirty="0">
              <a:solidFill>
                <a:srgbClr val="404040"/>
              </a:solidFill>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pc="-1" dirty="0">
              <a:solidFill>
                <a:srgbClr val="404040"/>
              </a:solidFill>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b="1" spc="-1" dirty="0">
                <a:solidFill>
                  <a:srgbClr val="404040"/>
                </a:solidFill>
                <a:uFill>
                  <a:solidFill>
                    <a:srgbClr val="FFFFFF"/>
                  </a:solidFill>
                </a:uFill>
                <a:latin typeface="Trebuchet MS"/>
                <a:ea typeface="DejaVu Sans"/>
                <a:cs typeface="DejaVu Sans"/>
              </a:rPr>
              <a:t>Bývají dotazy na dluhy na místních poplatcích, na to, zda např. penzion platí za odpad apod.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Neposkytovat. Nesmíte.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680"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TextShape 1"/>
          <p:cNvSpPr txBox="1"/>
          <p:nvPr/>
        </p:nvSpPr>
        <p:spPr>
          <a:xfrm>
            <a:off x="677160" y="206477"/>
            <a:ext cx="8596440" cy="1723483"/>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 11</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682" name="TextShape 2"/>
          <p:cNvSpPr txBox="1"/>
          <p:nvPr/>
        </p:nvSpPr>
        <p:spPr>
          <a:xfrm>
            <a:off x="677160" y="894735"/>
            <a:ext cx="9695872" cy="5146425"/>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Další omezení práva na informace</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(1)</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Povinný subjekt může omezit poskytnutí informace, pokud:</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se vztahuje výlučně </a:t>
            </a: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k vnitřním pokynům a personálním předpisům povinného subjektu,</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b)</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jde o novou informaci, která vznikla při přípravě rozhodnutí povinného subjektu, pokud zákon nestanoví jinak; to platí jen do doby, kdy se příprava ukončí rozhodnutím,</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1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c)</a:t>
            </a:r>
            <a:r>
              <a:rPr kumimoji="0" lang="cs-CZ" sz="11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jde o informaci poskytnutou Organizací Severoatlantické smlouvy nebo Evropskou unií, která je v zájmu bezpečnosti státu, veřejné bezpečnosti nebo ochrany práv třetích osob chráněna uvedenými původci označením "NATO UNCLASSIFIED" nebo "LIMITE" a v České republice je toto označení respektováno z důvodů plnění povinností vyplývajících pro Českou republiku z jejího členství v Organizaci Severoatlantické smlouvy nebo Evropské unii, pokud původce nedal k poskytnutí souhlas,</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1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d)</a:t>
            </a:r>
            <a:r>
              <a:rPr kumimoji="0" lang="cs-CZ" sz="11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její poskytnutí významně nebo přímo ohrožuje účinnost bezpečnostního opatření stanoveného na základě zvláštního předpisu pro účel ochrany bezpečnosti osob, majetku a veřejného pořádku, </a:t>
            </a:r>
            <a:r>
              <a:rPr kumimoji="0" lang="cs-CZ" sz="1100" b="0" i="0" u="none" strike="sng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nebo</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1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e)</a:t>
            </a:r>
            <a:r>
              <a:rPr kumimoji="0" lang="cs-CZ" sz="11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její poskytnutí významně nebo přímo ohrožuje výkon zahraniční služby při ochraně zájmů České republiky a jejích občanů v zahraničí.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100" b="0" i="0" u="sng" strike="noStrike" kern="1200" cap="none" spc="0" normalizeH="0" baseline="0" noProof="0" dirty="0">
                <a:ln>
                  <a:noFill/>
                </a:ln>
                <a:solidFill>
                  <a:srgbClr val="008000"/>
                </a:solidFill>
                <a:effectLst/>
                <a:uLnTx/>
                <a:uFillTx/>
                <a:latin typeface="Fira Sans"/>
                <a:ea typeface="DejaVu Sans"/>
                <a:cs typeface="DejaVu Sans"/>
              </a:rPr>
              <a:t>f)</a:t>
            </a:r>
            <a:r>
              <a:rPr kumimoji="0" lang="cs-CZ" sz="11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100" b="0" i="0" u="sng" strike="noStrike" kern="1200" cap="none" spc="0" normalizeH="0" baseline="0" noProof="0" dirty="0">
                <a:ln>
                  <a:noFill/>
                </a:ln>
                <a:solidFill>
                  <a:srgbClr val="008000"/>
                </a:solidFill>
                <a:effectLst/>
                <a:uLnTx/>
                <a:uFillTx/>
                <a:latin typeface="Fira Sans"/>
                <a:ea typeface="DejaVu Sans"/>
                <a:cs typeface="DejaVu Sans"/>
              </a:rPr>
              <a:t>její</a:t>
            </a:r>
            <a:r>
              <a:rPr kumimoji="0" lang="cs-CZ" sz="11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100" b="0" i="0" u="sng" strike="noStrike" kern="1200" cap="none" spc="0" normalizeH="0" baseline="0" noProof="0" dirty="0">
                <a:ln>
                  <a:noFill/>
                </a:ln>
                <a:solidFill>
                  <a:srgbClr val="008000"/>
                </a:solidFill>
                <a:effectLst/>
                <a:uLnTx/>
                <a:uFillTx/>
                <a:latin typeface="Fira Sans"/>
                <a:ea typeface="DejaVu Sans"/>
                <a:cs typeface="DejaVu Sans"/>
              </a:rPr>
              <a:t>poskytnutí</a:t>
            </a:r>
            <a:r>
              <a:rPr kumimoji="0" lang="cs-CZ" sz="11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100" b="0" i="0" u="sng" strike="noStrike" kern="1200" cap="none" spc="0" normalizeH="0" baseline="0" noProof="0" dirty="0">
                <a:ln>
                  <a:noFill/>
                </a:ln>
                <a:solidFill>
                  <a:srgbClr val="008000"/>
                </a:solidFill>
                <a:effectLst/>
                <a:uLnTx/>
                <a:uFillTx/>
                <a:latin typeface="Fira Sans"/>
                <a:ea typeface="DejaVu Sans"/>
                <a:cs typeface="DejaVu Sans"/>
              </a:rPr>
              <a:t>významně</a:t>
            </a:r>
            <a:r>
              <a:rPr kumimoji="0" lang="cs-CZ" sz="11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100" b="0" i="0" u="sng" strike="noStrike" kern="1200" cap="none" spc="0" normalizeH="0" baseline="0" noProof="0" dirty="0">
                <a:ln>
                  <a:noFill/>
                </a:ln>
                <a:solidFill>
                  <a:srgbClr val="008000"/>
                </a:solidFill>
                <a:effectLst/>
                <a:uLnTx/>
                <a:uFillTx/>
                <a:latin typeface="Fira Sans"/>
                <a:ea typeface="DejaVu Sans"/>
                <a:cs typeface="DejaVu Sans"/>
              </a:rPr>
              <a:t>nebo</a:t>
            </a:r>
            <a:r>
              <a:rPr kumimoji="0" lang="cs-CZ" sz="11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100" b="0" i="0" u="sng" strike="noStrike" kern="1200" cap="none" spc="0" normalizeH="0" baseline="0" noProof="0" dirty="0">
                <a:ln>
                  <a:noFill/>
                </a:ln>
                <a:solidFill>
                  <a:srgbClr val="008000"/>
                </a:solidFill>
                <a:effectLst/>
                <a:uLnTx/>
                <a:uFillTx/>
                <a:latin typeface="Fira Sans"/>
                <a:ea typeface="DejaVu Sans"/>
                <a:cs typeface="DejaVu Sans"/>
              </a:rPr>
              <a:t>přímo</a:t>
            </a:r>
            <a:r>
              <a:rPr kumimoji="0" lang="cs-CZ" sz="11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100" b="0" i="0" u="sng" strike="noStrike" kern="1200" cap="none" spc="0" normalizeH="0" baseline="0" noProof="0" dirty="0">
                <a:ln>
                  <a:noFill/>
                </a:ln>
                <a:solidFill>
                  <a:srgbClr val="008000"/>
                </a:solidFill>
                <a:effectLst/>
                <a:uLnTx/>
                <a:uFillTx/>
                <a:latin typeface="Fira Sans"/>
                <a:ea typeface="DejaVu Sans"/>
                <a:cs typeface="DejaVu Sans"/>
              </a:rPr>
              <a:t>ohrožuje</a:t>
            </a:r>
            <a:r>
              <a:rPr kumimoji="0" lang="cs-CZ" sz="11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100" b="0" i="0" u="sng" strike="noStrike" kern="1200" cap="none" spc="0" normalizeH="0" baseline="0" noProof="0" dirty="0">
                <a:ln>
                  <a:noFill/>
                </a:ln>
                <a:solidFill>
                  <a:srgbClr val="008000"/>
                </a:solidFill>
                <a:effectLst/>
                <a:uLnTx/>
                <a:uFillTx/>
                <a:latin typeface="Fira Sans"/>
                <a:ea typeface="DejaVu Sans"/>
                <a:cs typeface="DejaVu Sans"/>
              </a:rPr>
              <a:t>ochranu</a:t>
            </a:r>
            <a:r>
              <a:rPr kumimoji="0" lang="cs-CZ" sz="11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100" b="0" i="0" u="sng" strike="noStrike" kern="1200" cap="none" spc="0" normalizeH="0" baseline="0" noProof="0" dirty="0">
                <a:ln>
                  <a:noFill/>
                </a:ln>
                <a:solidFill>
                  <a:srgbClr val="008000"/>
                </a:solidFill>
                <a:effectLst/>
                <a:uLnTx/>
                <a:uFillTx/>
                <a:latin typeface="Fira Sans"/>
                <a:ea typeface="DejaVu Sans"/>
                <a:cs typeface="DejaVu Sans"/>
              </a:rPr>
              <a:t>kritické</a:t>
            </a:r>
            <a:r>
              <a:rPr kumimoji="0" lang="cs-CZ" sz="11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100" b="0" i="0" u="sng" strike="noStrike" kern="1200" cap="none" spc="0" normalizeH="0" baseline="0" noProof="0" dirty="0">
                <a:ln>
                  <a:noFill/>
                </a:ln>
                <a:solidFill>
                  <a:srgbClr val="008000"/>
                </a:solidFill>
                <a:effectLst/>
                <a:uLnTx/>
                <a:uFillTx/>
                <a:latin typeface="Fira Sans"/>
                <a:ea typeface="DejaVu Sans"/>
                <a:cs typeface="DejaVu Sans"/>
              </a:rPr>
              <a:t>infrastruktury</a:t>
            </a:r>
            <a:r>
              <a:rPr kumimoji="0" lang="cs-CZ" sz="11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100" b="0" i="0" u="sng" strike="noStrike" kern="1200" cap="none" spc="0" normalizeH="0" baseline="0" noProof="0" dirty="0">
                <a:ln>
                  <a:noFill/>
                </a:ln>
                <a:solidFill>
                  <a:srgbClr val="008000"/>
                </a:solidFill>
                <a:effectLst/>
                <a:uLnTx/>
                <a:uFillTx/>
                <a:latin typeface="Fira Sans"/>
                <a:ea typeface="DejaVu Sans"/>
                <a:cs typeface="DejaVu Sans"/>
              </a:rPr>
              <a:t>22)</a:t>
            </a:r>
            <a:r>
              <a:rPr kumimoji="0" lang="cs-CZ" sz="11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100" b="0" i="0" u="sng" strike="noStrike" kern="1200" cap="none" spc="0" normalizeH="0" baseline="0" noProof="0" dirty="0">
                <a:ln>
                  <a:noFill/>
                </a:ln>
                <a:solidFill>
                  <a:srgbClr val="008000"/>
                </a:solidFill>
                <a:effectLst/>
                <a:uLnTx/>
                <a:uFillTx/>
                <a:latin typeface="Fira Sans"/>
                <a:ea typeface="DejaVu Sans"/>
                <a:cs typeface="DejaVu Sans"/>
              </a:rPr>
              <a:t>,</a:t>
            </a:r>
            <a:r>
              <a:rPr kumimoji="0" lang="cs-CZ" sz="11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100" b="0" i="0" u="sng" strike="noStrike" kern="1200" cap="none" spc="0" normalizeH="0" baseline="0" noProof="0" dirty="0">
                <a:ln>
                  <a:noFill/>
                </a:ln>
                <a:solidFill>
                  <a:srgbClr val="008000"/>
                </a:solidFill>
                <a:effectLst/>
                <a:uLnTx/>
                <a:uFillTx/>
                <a:latin typeface="Fira Sans"/>
                <a:ea typeface="DejaVu Sans"/>
                <a:cs typeface="DejaVu Sans"/>
              </a:rPr>
              <a:t>nebo</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g)</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byla</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vytvořena</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nebo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získána</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v</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přímé</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souvislosti</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se</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soudním,</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rozhodčím,</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správním</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nebo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obdobným</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řízením,</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a</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to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i</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před</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jeho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zahájením,</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a</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její</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poskytnutí</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může</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ohrozit</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rovnost</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účastníků</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tohoto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řízení.</a:t>
            </a:r>
            <a:endParaRPr kumimoji="0" lang="cs-CZ" sz="1800" b="0" i="0" u="none" strike="noStrike" kern="1200" cap="none" spc="0" normalizeH="0" baseline="0" noProof="0" dirty="0">
              <a:ln>
                <a:noFill/>
              </a:ln>
              <a:solidFill>
                <a:srgbClr val="232323"/>
              </a:solidFill>
              <a:effectLst/>
              <a:uLnTx/>
              <a:uFillTx/>
              <a:latin typeface="Fira San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683"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2" name="Šipka: nahoru 1">
            <a:extLst>
              <a:ext uri="{FF2B5EF4-FFF2-40B4-BE49-F238E27FC236}">
                <a16:creationId xmlns:a16="http://schemas.microsoft.com/office/drawing/2014/main" id="{4818C283-5531-527F-16D1-760AEE5FBA11}"/>
              </a:ext>
            </a:extLst>
          </p:cNvPr>
          <p:cNvSpPr/>
          <p:nvPr/>
        </p:nvSpPr>
        <p:spPr>
          <a:xfrm>
            <a:off x="5152292" y="4721469"/>
            <a:ext cx="1821988" cy="168473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Nové, dobré</a:t>
            </a:r>
          </a:p>
        </p:txBody>
      </p:sp>
      <p:sp>
        <p:nvSpPr>
          <p:cNvPr id="3" name="Šipka: doleva 2">
            <a:extLst>
              <a:ext uri="{FF2B5EF4-FFF2-40B4-BE49-F238E27FC236}">
                <a16:creationId xmlns:a16="http://schemas.microsoft.com/office/drawing/2014/main" id="{B7A7ECB5-42E2-FFEA-FCD1-1F69B95D7C44}"/>
              </a:ext>
            </a:extLst>
          </p:cNvPr>
          <p:cNvSpPr/>
          <p:nvPr/>
        </p:nvSpPr>
        <p:spPr>
          <a:xfrm>
            <a:off x="10096347" y="742998"/>
            <a:ext cx="2066193" cy="11869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Blbé, judikatura…</a:t>
            </a:r>
          </a:p>
        </p:txBody>
      </p:sp>
      <p:sp>
        <p:nvSpPr>
          <p:cNvPr id="4" name="Šipka: doleva 3">
            <a:extLst>
              <a:ext uri="{FF2B5EF4-FFF2-40B4-BE49-F238E27FC236}">
                <a16:creationId xmlns:a16="http://schemas.microsoft.com/office/drawing/2014/main" id="{E3EC7C95-C1CC-A476-D7F7-5B95504E4A55}"/>
              </a:ext>
            </a:extLst>
          </p:cNvPr>
          <p:cNvSpPr/>
          <p:nvPr/>
        </p:nvSpPr>
        <p:spPr>
          <a:xfrm>
            <a:off x="10498015" y="2013438"/>
            <a:ext cx="1424354" cy="7033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ok</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 11</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685" name="TextShape 2"/>
          <p:cNvSpPr txBox="1"/>
          <p:nvPr/>
        </p:nvSpPr>
        <p:spPr>
          <a:xfrm>
            <a:off x="677160" y="1425677"/>
            <a:ext cx="8596440" cy="4615483"/>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(2)</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Povinný subjekt informaci neposkytne, pokud:</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jde o informaci vzniklou bez použití veřejných prostředků, která byla předána osobou, jíž takovouto povinnost zákon neukládá, pokud nesdělila, že s poskytnutím informace souhlasí,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2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b)</a:t>
            </a:r>
            <a:r>
              <a:rPr kumimoji="0" lang="cs-CZ" sz="1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ji zveřejňuje na základě zvláštního zákona</a:t>
            </a:r>
            <a:r>
              <a:rPr kumimoji="0" lang="cs-CZ" sz="1200" b="1" i="0" u="sng" strike="noStrike" kern="1200" cap="none" spc="-1" normalizeH="0" baseline="30000" noProof="0" dirty="0">
                <a:ln>
                  <a:noFill/>
                </a:ln>
                <a:solidFill>
                  <a:srgbClr val="6FD9ED"/>
                </a:solidFill>
                <a:effectLst/>
                <a:uLnTx/>
                <a:uFill>
                  <a:solidFill>
                    <a:srgbClr val="FFFFFF"/>
                  </a:solidFill>
                </a:uFill>
                <a:latin typeface="Trebuchet MS"/>
                <a:ea typeface="DejaVu Sans"/>
                <a:cs typeface="DejaVu Sans"/>
                <a:hlinkClick r:id="rId2"/>
              </a:rPr>
              <a:t>9</a:t>
            </a:r>
            <a:r>
              <a:rPr kumimoji="0" lang="cs-CZ" sz="1200" b="1" i="0" u="sng" strike="noStrike" kern="1200" cap="none" spc="-1" normalizeH="0" baseline="0" noProof="0" dirty="0">
                <a:ln>
                  <a:noFill/>
                </a:ln>
                <a:solidFill>
                  <a:srgbClr val="6FD9ED"/>
                </a:solidFill>
                <a:effectLst/>
                <a:uLnTx/>
                <a:uFill>
                  <a:solidFill>
                    <a:srgbClr val="FFFFFF"/>
                  </a:solidFill>
                </a:uFill>
                <a:latin typeface="Trebuchet MS"/>
                <a:ea typeface="DejaVu Sans"/>
                <a:cs typeface="DejaVu Sans"/>
                <a:hlinkClick r:id="rId2"/>
              </a:rPr>
              <a:t>)</a:t>
            </a:r>
            <a:r>
              <a:rPr kumimoji="0" lang="cs-CZ" sz="1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 v předem stanovených pravidelných obdobích až do nejbližšího následujícího období,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2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c)</a:t>
            </a:r>
            <a:r>
              <a:rPr kumimoji="0" lang="cs-CZ" sz="1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by tím byla porušena ochrana práv třetích osob k předmětu práva autorského nebo práv souvisejících s právem autorským (dále jen „právo autorské“)</a:t>
            </a:r>
            <a:r>
              <a:rPr kumimoji="0" lang="cs-CZ" sz="1200" b="1" i="0" u="sng" strike="noStrike" kern="1200" cap="none" spc="-1" normalizeH="0" baseline="30000" noProof="0" dirty="0">
                <a:ln>
                  <a:noFill/>
                </a:ln>
                <a:solidFill>
                  <a:srgbClr val="6FD9ED"/>
                </a:solidFill>
                <a:effectLst/>
                <a:uLnTx/>
                <a:uFill>
                  <a:solidFill>
                    <a:srgbClr val="FFFFFF"/>
                  </a:solidFill>
                </a:uFill>
                <a:latin typeface="Trebuchet MS"/>
                <a:ea typeface="DejaVu Sans"/>
                <a:cs typeface="DejaVu Sans"/>
                <a:hlinkClick r:id="rId3"/>
              </a:rPr>
              <a:t>2b</a:t>
            </a:r>
            <a:r>
              <a:rPr kumimoji="0" lang="cs-CZ" sz="1200" b="1" i="0" u="sng" strike="noStrike" kern="1200" cap="none" spc="-1" normalizeH="0" baseline="0" noProof="0" dirty="0">
                <a:ln>
                  <a:noFill/>
                </a:ln>
                <a:solidFill>
                  <a:srgbClr val="6FD9ED"/>
                </a:solidFill>
                <a:effectLst/>
                <a:uLnTx/>
                <a:uFill>
                  <a:solidFill>
                    <a:srgbClr val="FFFFFF"/>
                  </a:solidFill>
                </a:uFill>
                <a:latin typeface="Trebuchet MS"/>
                <a:ea typeface="DejaVu Sans"/>
                <a:cs typeface="DejaVu Sans"/>
                <a:hlinkClick r:id="rId3"/>
              </a:rPr>
              <a:t>)</a:t>
            </a:r>
            <a:r>
              <a:rPr kumimoji="0" lang="cs-CZ" sz="1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nebo</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2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d)</a:t>
            </a:r>
            <a:r>
              <a:rPr kumimoji="0" lang="cs-CZ" sz="1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jde o informaci, která se týká stability finančního systému</a:t>
            </a:r>
            <a:r>
              <a:rPr kumimoji="0" lang="cs-CZ" sz="1200" b="1" i="0" u="sng" strike="noStrike" kern="1200" cap="none" spc="-1" normalizeH="0" baseline="30000" noProof="0" dirty="0">
                <a:ln>
                  <a:noFill/>
                </a:ln>
                <a:solidFill>
                  <a:srgbClr val="6FD9ED"/>
                </a:solidFill>
                <a:effectLst/>
                <a:uLnTx/>
                <a:uFill>
                  <a:solidFill>
                    <a:srgbClr val="FFFFFF"/>
                  </a:solidFill>
                </a:uFill>
                <a:latin typeface="Trebuchet MS"/>
                <a:ea typeface="DejaVu Sans"/>
                <a:cs typeface="DejaVu Sans"/>
                <a:hlinkClick r:id="rId4"/>
              </a:rPr>
              <a:t>18</a:t>
            </a:r>
            <a:r>
              <a:rPr kumimoji="0" lang="cs-CZ" sz="1200" b="1" i="0" u="sng" strike="noStrike" kern="1200" cap="none" spc="-1" normalizeH="0" baseline="0" noProof="0" dirty="0">
                <a:ln>
                  <a:noFill/>
                </a:ln>
                <a:solidFill>
                  <a:srgbClr val="6FD9ED"/>
                </a:solidFill>
                <a:effectLst/>
                <a:uLnTx/>
                <a:uFill>
                  <a:solidFill>
                    <a:srgbClr val="FFFFFF"/>
                  </a:solidFill>
                </a:uFill>
                <a:latin typeface="Trebuchet MS"/>
                <a:ea typeface="DejaVu Sans"/>
                <a:cs typeface="DejaVu Sans"/>
                <a:hlinkClick r:id="rId4"/>
              </a:rPr>
              <a:t>)</a:t>
            </a:r>
            <a:r>
              <a:rPr kumimoji="0" lang="cs-CZ" sz="1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(3)</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Informace, které získal povinný subjekt od třetí osoby při plnění úkolů v rámci kontrolní, dozorové, dohledové nebo obdobné činnosti prováděné na základě zvláštního právního předpisu</a:t>
            </a:r>
            <a:r>
              <a:rPr kumimoji="0" lang="cs-CZ" sz="1800" b="1" i="0" u="sng" strike="noStrike" kern="1200" cap="none" spc="-1" normalizeH="0" baseline="30000" noProof="0" dirty="0">
                <a:ln>
                  <a:noFill/>
                </a:ln>
                <a:solidFill>
                  <a:srgbClr val="6FD9ED"/>
                </a:solidFill>
                <a:effectLst/>
                <a:uLnTx/>
                <a:uFill>
                  <a:solidFill>
                    <a:srgbClr val="FFFFFF"/>
                  </a:solidFill>
                </a:uFill>
                <a:latin typeface="Trebuchet MS"/>
                <a:ea typeface="DejaVu Sans"/>
                <a:cs typeface="DejaVu Sans"/>
                <a:hlinkClick r:id="rId5"/>
              </a:rPr>
              <a:t>11</a:t>
            </a:r>
            <a:r>
              <a:rPr kumimoji="0" lang="cs-CZ" sz="1800" b="1" i="0" u="sng" strike="noStrike" kern="1200" cap="none" spc="-1" normalizeH="0" baseline="0" noProof="0" dirty="0">
                <a:ln>
                  <a:noFill/>
                </a:ln>
                <a:solidFill>
                  <a:srgbClr val="6FD9ED"/>
                </a:solidFill>
                <a:effectLst/>
                <a:uLnTx/>
                <a:uFill>
                  <a:solidFill>
                    <a:srgbClr val="FFFFFF"/>
                  </a:solidFill>
                </a:uFill>
                <a:latin typeface="Trebuchet MS"/>
                <a:ea typeface="DejaVu Sans"/>
                <a:cs typeface="DejaVu Sans"/>
                <a:hlinkClick r:id="rId5"/>
              </a:rPr>
              <a:t>)</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podle kterého se na ně vztahuje povinnost mlčenlivosti anebo jiný postup chránící je před zveřejněním nebo zneužitím, se neposkytují. Povinný subjekt poskytne pouze ty informace, které při plnění těchto úkolů vznikly jeho činností.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686"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2" name="Šipka: doleva 1">
            <a:extLst>
              <a:ext uri="{FF2B5EF4-FFF2-40B4-BE49-F238E27FC236}">
                <a16:creationId xmlns:a16="http://schemas.microsoft.com/office/drawing/2014/main" id="{4D16B2A0-5EB6-05FC-6E18-87834CF774D9}"/>
              </a:ext>
            </a:extLst>
          </p:cNvPr>
          <p:cNvSpPr/>
          <p:nvPr/>
        </p:nvSpPr>
        <p:spPr>
          <a:xfrm>
            <a:off x="9407770" y="1578267"/>
            <a:ext cx="1951892" cy="7033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využitelné</a:t>
            </a:r>
          </a:p>
        </p:txBody>
      </p:sp>
      <p:sp>
        <p:nvSpPr>
          <p:cNvPr id="3" name="Šipka: doleva 2">
            <a:extLst>
              <a:ext uri="{FF2B5EF4-FFF2-40B4-BE49-F238E27FC236}">
                <a16:creationId xmlns:a16="http://schemas.microsoft.com/office/drawing/2014/main" id="{986DEFD5-F9AA-767F-5696-FE6091F6892A}"/>
              </a:ext>
            </a:extLst>
          </p:cNvPr>
          <p:cNvSpPr/>
          <p:nvPr/>
        </p:nvSpPr>
        <p:spPr>
          <a:xfrm>
            <a:off x="9562948" y="3730487"/>
            <a:ext cx="1951892" cy="70338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TextShape 1"/>
          <p:cNvSpPr txBox="1"/>
          <p:nvPr/>
        </p:nvSpPr>
        <p:spPr>
          <a:xfrm>
            <a:off x="677160" y="609480"/>
            <a:ext cx="8596440" cy="806365"/>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1</a:t>
            </a: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1a (1.1.2023)</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691" name="TextShape 2"/>
          <p:cNvSpPr txBox="1"/>
          <p:nvPr/>
        </p:nvSpPr>
        <p:spPr>
          <a:xfrm>
            <a:off x="677160" y="1288026"/>
            <a:ext cx="8596440" cy="4753134"/>
          </a:xfrm>
          <a:prstGeom prst="rect">
            <a:avLst/>
          </a:prstGeom>
          <a:noFill/>
          <a:ln>
            <a:noFill/>
          </a:ln>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B050"/>
                </a:solidFill>
                <a:effectLst/>
                <a:uLnTx/>
                <a:uFillTx/>
                <a:latin typeface="Fira Sans"/>
                <a:ea typeface="DejaVu Sans"/>
                <a:cs typeface="DejaVu Sans"/>
              </a:rPr>
              <a:t>(1) Povinný subjekt </a:t>
            </a:r>
            <a:r>
              <a:rPr kumimoji="0" lang="cs-CZ" sz="1800" b="1" i="0" u="sng" strike="noStrike" kern="1200" cap="none" spc="0" normalizeH="0" baseline="0" noProof="0" dirty="0">
                <a:ln>
                  <a:noFill/>
                </a:ln>
                <a:solidFill>
                  <a:srgbClr val="00B050"/>
                </a:solidFill>
                <a:effectLst/>
                <a:uLnTx/>
                <a:uFillTx/>
                <a:latin typeface="Fira Sans"/>
                <a:ea typeface="DejaVu Sans"/>
                <a:cs typeface="DejaVu Sans"/>
              </a:rPr>
              <a:t>může odmítnout žádost nebo její část do sedmi dnů </a:t>
            </a:r>
            <a:r>
              <a:rPr kumimoji="0" lang="cs-CZ" sz="1800" b="0" i="0" u="none" strike="noStrike" kern="1200" cap="none" spc="0" normalizeH="0" baseline="0" noProof="0" dirty="0">
                <a:ln>
                  <a:noFill/>
                </a:ln>
                <a:solidFill>
                  <a:srgbClr val="00B050"/>
                </a:solidFill>
                <a:effectLst/>
                <a:uLnTx/>
                <a:uFillTx/>
                <a:latin typeface="Fira Sans"/>
                <a:ea typeface="DejaVu Sans"/>
                <a:cs typeface="DejaVu Sans"/>
              </a:rPr>
              <a:t>ode dne jejího přijetí, pokud lze ve vztahu k ní dovodit, že cílem žadatele je způsobit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B050"/>
                </a:solidFill>
                <a:effectLst/>
                <a:uLnTx/>
                <a:uFillTx/>
                <a:latin typeface="Fira Sans"/>
                <a:ea typeface="DejaVu Sans"/>
                <a:cs typeface="DejaVu Sans"/>
              </a:rPr>
              <a:t>a) nátlak na fyzickou osobu, jíž se týkají požadované informace, pokud nejde o informace podle </a:t>
            </a:r>
            <a:r>
              <a:rPr kumimoji="0" lang="cs-CZ" sz="1800" b="0" i="0" u="none" strike="noStrike" kern="1200" cap="none" spc="0" normalizeH="0" baseline="0" noProof="0" dirty="0">
                <a:ln>
                  <a:noFill/>
                </a:ln>
                <a:solidFill>
                  <a:srgbClr val="00B050"/>
                </a:solidFill>
                <a:effectLst/>
                <a:uLnTx/>
                <a:uFillTx/>
                <a:latin typeface="Fira Sans"/>
                <a:ea typeface="DejaVu Sans"/>
                <a:cs typeface="DejaVu Sans"/>
                <a:hlinkClick r:id="rId2"/>
              </a:rPr>
              <a:t>§ 8a odst. 2</a:t>
            </a:r>
            <a:r>
              <a:rPr kumimoji="0" lang="cs-CZ" sz="1800" b="0" i="0" u="none" strike="noStrike" kern="1200" cap="none" spc="0" normalizeH="0" baseline="0" noProof="0" dirty="0">
                <a:ln>
                  <a:noFill/>
                </a:ln>
                <a:solidFill>
                  <a:srgbClr val="00B050"/>
                </a:solidFill>
                <a:effectLst/>
                <a:uLnTx/>
                <a:uFillTx/>
                <a:latin typeface="Fira Sans"/>
                <a:ea typeface="DejaVu Sans"/>
                <a:cs typeface="DejaVu Sans"/>
              </a:rPr>
              <a:t>, nebo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B050"/>
                </a:solidFill>
                <a:effectLst/>
                <a:uLnTx/>
                <a:uFillTx/>
                <a:latin typeface="Fira Sans"/>
                <a:ea typeface="DejaVu Sans"/>
                <a:cs typeface="DejaVu Sans"/>
              </a:rPr>
              <a:t>b) </a:t>
            </a:r>
            <a:r>
              <a:rPr kumimoji="0" lang="cs-CZ" sz="1800" b="1" i="0" u="sng" strike="noStrike" kern="1200" cap="none" spc="0" normalizeH="0" baseline="0" noProof="0" dirty="0">
                <a:ln>
                  <a:noFill/>
                </a:ln>
                <a:solidFill>
                  <a:srgbClr val="00B050"/>
                </a:solidFill>
                <a:effectLst/>
                <a:uLnTx/>
                <a:uFillTx/>
                <a:latin typeface="Fira Sans"/>
                <a:ea typeface="DejaVu Sans"/>
                <a:cs typeface="DejaVu Sans"/>
              </a:rPr>
              <a:t>nepřiměřenou zátěž povinného subjektu; za způsobení nepřiměřené zátěže se považuje také podávání žádostí o informace u většího počtu povinných subjektů bez zjevné obsahové souvislosti požadovaných </a:t>
            </a:r>
            <a:r>
              <a:rPr kumimoji="0" lang="cs-CZ" sz="1800" b="1" i="0" u="sng" strike="noStrike" kern="1200" cap="none" spc="0" normalizeH="0" baseline="0" noProof="0" dirty="0" err="1">
                <a:ln>
                  <a:noFill/>
                </a:ln>
                <a:solidFill>
                  <a:srgbClr val="00B050"/>
                </a:solidFill>
                <a:effectLst/>
                <a:uLnTx/>
                <a:uFillTx/>
                <a:latin typeface="Fira Sans"/>
                <a:ea typeface="DejaVu Sans"/>
                <a:cs typeface="DejaVu Sans"/>
              </a:rPr>
              <a:t>informací,a</a:t>
            </a:r>
            <a:r>
              <a:rPr kumimoji="0" lang="cs-CZ" sz="1800" b="1" i="0" u="sng" strike="noStrike" kern="1200" cap="none" spc="0" normalizeH="0" baseline="0" noProof="0" dirty="0">
                <a:ln>
                  <a:noFill/>
                </a:ln>
                <a:solidFill>
                  <a:srgbClr val="00B050"/>
                </a:solidFill>
                <a:effectLst/>
                <a:uLnTx/>
                <a:uFillTx/>
                <a:latin typeface="Fira Sans"/>
                <a:ea typeface="DejaVu Sans"/>
                <a:cs typeface="DejaVu Sans"/>
              </a:rPr>
              <a:t> to zpravidla v reakci na předcházející postup povinného subjektu vůči žadateli nebo na vztah s fyzickou osobou uvedenou v písmenu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B050"/>
                </a:solidFill>
                <a:effectLst/>
                <a:uLnTx/>
                <a:uFillTx/>
                <a:latin typeface="Fira Sans"/>
                <a:ea typeface="DejaVu Sans"/>
                <a:cs typeface="DejaVu Sans"/>
              </a:rPr>
              <a:t>(2) Rozsah požadovaných informací nebo počet podaných žádostí není bez dalšího důvodem pro odmítnutí žádosti podle odstavce 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srgbClr val="00B050"/>
                </a:solidFill>
                <a:effectLst/>
                <a:uLnTx/>
                <a:uFillTx/>
                <a:latin typeface="Fira Sans"/>
                <a:ea typeface="DejaVu Sans"/>
                <a:cs typeface="DejaVu Sans"/>
              </a:rPr>
              <a:t>§ 11b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00B050"/>
                </a:solidFill>
                <a:effectLst/>
                <a:uLnTx/>
                <a:uFillTx/>
                <a:latin typeface="Fira Sans"/>
                <a:ea typeface="DejaVu Sans"/>
                <a:cs typeface="DejaVu Sans"/>
              </a:rPr>
              <a:t>Povinný subjekt může odmítnout žádost o poskytnutí informace, jestliže požadovanou informaci nemá a jestliže mu povinnost ji mít nevyplývá ze zákona; to neplatí, pokud povinný subjekt může požadovanou informaci získat na základě jednoduchých úkonů z jiných informací, které povinný subjekt má, případně poskytnout postupem podle </a:t>
            </a:r>
            <a:r>
              <a:rPr kumimoji="0" lang="cs-CZ" sz="1800" b="0" i="0" u="none" strike="noStrike" kern="1200" cap="none" spc="0" normalizeH="0" baseline="0" noProof="0" dirty="0">
                <a:ln>
                  <a:noFill/>
                </a:ln>
                <a:solidFill>
                  <a:srgbClr val="00B050"/>
                </a:solidFill>
                <a:effectLst/>
                <a:uLnTx/>
                <a:uFillTx/>
                <a:latin typeface="Fira Sans"/>
                <a:ea typeface="DejaVu Sans"/>
                <a:cs typeface="DejaVu Sans"/>
                <a:hlinkClick r:id="rId3"/>
              </a:rPr>
              <a:t>§ 4a odst. 1 věty třetí</a:t>
            </a:r>
            <a:r>
              <a:rPr kumimoji="0" lang="cs-CZ" sz="1800" b="0" i="0" u="none" strike="noStrike" kern="1200" cap="none" spc="0" normalizeH="0" baseline="0" noProof="0" dirty="0">
                <a:ln>
                  <a:noFill/>
                </a:ln>
                <a:solidFill>
                  <a:srgbClr val="00B050"/>
                </a:solidFill>
                <a:effectLst/>
                <a:uLnTx/>
                <a:uFillTx/>
                <a:latin typeface="Fira Sans"/>
                <a:ea typeface="DejaVu Sans"/>
                <a:cs typeface="DejaVu San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692"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 12</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691"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Podmínky omezení</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Všechna omezení práva na informace provede povinný subjekt tak, že poskytne požadované informace včetně doprovodných informací po vyloučení těch informací, u nichž to stanoví zákon. Právo odepřít informaci trvá pouze po dobu, po kterou trvá důvod odepření. V odůvodněných případech povinný subjekt ověří, zda důvod odepření trvá.</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692"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extLst>
      <p:ext uri="{BB962C8B-B14F-4D97-AF65-F5344CB8AC3E}">
        <p14:creationId xmlns:p14="http://schemas.microsoft.com/office/powerpoint/2010/main" val="86081242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 14</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697" name="TextShape 2"/>
          <p:cNvSpPr txBox="1"/>
          <p:nvPr/>
        </p:nvSpPr>
        <p:spPr>
          <a:xfrm>
            <a:off x="677160" y="1415845"/>
            <a:ext cx="8596440" cy="4625315"/>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Postup při podávání a vyřizování písemných žádostí o poskytnutí informace</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(1) Žádost je podána dnem, kdy ji obdržel povinný subjekt.</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(2) Ze žádosti musí být zřejmé, kterému povinnému subjektu je určena, a že se žadatel domáhá poskytnutí informace ve smyslu tohoto zákona. </a:t>
            </a:r>
            <a:r>
              <a:rPr lang="cs-CZ" u="sng" dirty="0">
                <a:latin typeface="Trebuchet MS" panose="020B0603020202020204" pitchFamily="34" charset="0"/>
              </a:rPr>
              <a:t>Fyzická osoba uvede v žádosti jméno, příjmení, datum narození, adresu místa trvalého pobytu nebo, není-li přihlášena k trvalému pobytu, adresu bydliště a adresu pro doručování, liší-li se od adresy místa trvalého pobytu nebo bydliště. Právnická osoba uvede název, identifikační číslo osoby, adresu sídla a adresu pro doručování, liší-li se od adresy sídla. </a:t>
            </a:r>
            <a:r>
              <a:rPr lang="cs-CZ" dirty="0">
                <a:latin typeface="Trebuchet MS" panose="020B0603020202020204" pitchFamily="34" charset="0"/>
              </a:rPr>
              <a:t>Adresou pro doručování se rozumí též elektronická adresa.</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(3) </a:t>
            </a:r>
            <a:r>
              <a:rPr lang="cs-CZ" u="sng" dirty="0">
                <a:latin typeface="Trebuchet MS" panose="020B0603020202020204" pitchFamily="34" charset="0"/>
              </a:rPr>
              <a:t>Je-li žádost učiněna elektronicky, musí být podána prostřednictvím elektronické adresy podatelny povinného subjektu</a:t>
            </a:r>
            <a:r>
              <a:rPr lang="cs-CZ" dirty="0">
                <a:latin typeface="Trebuchet MS" panose="020B0603020202020204" pitchFamily="34" charset="0"/>
              </a:rPr>
              <a:t>, pokud ji povinný subjekt zřídil. Pokud elektronické adresy podatelny nejsou zveřejněny, postačí podání na jakoukoliv elektronickou adresu povinného subjektu.</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(4) </a:t>
            </a:r>
            <a:r>
              <a:rPr lang="cs-CZ" u="sng" dirty="0">
                <a:latin typeface="Trebuchet MS" panose="020B0603020202020204" pitchFamily="34" charset="0"/>
              </a:rPr>
              <a:t>Neobsahuje-li žádost náležitosti podle odstavce 2 věty první a adresu pro doručování, případně není-li elektronická žádost podána podle odstavce 3, není žádostí ve smyslu tohoto zákona.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698"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2" name="Šipka: doleva 1">
            <a:extLst>
              <a:ext uri="{FF2B5EF4-FFF2-40B4-BE49-F238E27FC236}">
                <a16:creationId xmlns:a16="http://schemas.microsoft.com/office/drawing/2014/main" id="{E190710F-DFD2-B902-1525-BD37DFB1CC5C}"/>
              </a:ext>
            </a:extLst>
          </p:cNvPr>
          <p:cNvSpPr/>
          <p:nvPr/>
        </p:nvSpPr>
        <p:spPr>
          <a:xfrm>
            <a:off x="9425353" y="4422531"/>
            <a:ext cx="2259624" cy="226502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200" dirty="0">
                <a:latin typeface="Trebuchet MS" panose="020B0603020202020204" pitchFamily="34" charset="0"/>
              </a:rPr>
              <a:t>Na to vám ale kraj napíše, že jste měli vyzvat k upřesnění nebo doplnění</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Prodlužování lhůty</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700" name="TextShape 2"/>
          <p:cNvSpPr txBox="1"/>
          <p:nvPr/>
        </p:nvSpPr>
        <p:spPr>
          <a:xfrm>
            <a:off x="677160" y="1362808"/>
            <a:ext cx="8596440" cy="514350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20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Můžeme prodloužit o 10 dnů</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20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Ale…..</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b="1" spc="-1" dirty="0">
              <a:solidFill>
                <a:srgbClr val="404040"/>
              </a:solidFill>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200" b="1" i="0" u="sng"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14 odst. 6 ….prodloužit….. ze závažných důvodů, nejvýše však o deset dní. </a:t>
            </a:r>
            <a:r>
              <a:rPr kumimoji="0" lang="cs-CZ" sz="12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Závažnými důvody jsou:</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2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 vyhledání a sběr požadovaných informací v jiných úřadovnách, které jsou oddělené od úřadovny vyřizující žádost,</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2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b) vyhledání a sběr objemného množství oddělených a odlišných informací požadovaných v jedné žádosti,</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2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c) konzultace s jiným povinným subjektem, který má závažný zájem na rozhodnutí o žádosti, nebo mezi dvěma nebo více složkami povinného subjektu, které mají závažný zájem na předmětu žádosti. ( 1.1.2023)nebo</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2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d) nezbytnost umožnit uplatňování práv osobám, které by mohly být podstatným způsobem dotčeny poskytnutím požadované informace; ….</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z="1200" b="1" spc="-1" dirty="0">
              <a:solidFill>
                <a:srgbClr val="404040"/>
              </a:solidFill>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To nemusí být případy, které máte</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2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indent="-342720" defTabSz="914400">
              <a:buClr>
                <a:srgbClr val="5FCBEF"/>
              </a:buClr>
              <a:buSzPct val="80000"/>
              <a:buFont typeface="Wingdings 3" charset="2"/>
              <a:buChar char=""/>
              <a:defRPr/>
            </a:pPr>
            <a:r>
              <a:rPr lang="cs-CZ" sz="2400" b="1" spc="-1" dirty="0">
                <a:solidFill>
                  <a:srgbClr val="404040"/>
                </a:solidFill>
                <a:uFill>
                  <a:solidFill>
                    <a:srgbClr val="FFFFFF"/>
                  </a:solidFill>
                </a:uFill>
                <a:latin typeface="Trebuchet MS"/>
              </a:rPr>
              <a:t>Lepší – zjistit zda něco chybí a vyzvat k doplnění</a:t>
            </a:r>
          </a:p>
          <a:p>
            <a:pPr marL="800280" lvl="1" indent="-342720" defTabSz="914400">
              <a:buClr>
                <a:srgbClr val="5FCBEF"/>
              </a:buClr>
              <a:buSzPct val="80000"/>
              <a:buFont typeface="Wingdings 3" charset="2"/>
              <a:buChar char=""/>
              <a:defRPr/>
            </a:pPr>
            <a:r>
              <a:rPr lang="cs-CZ" sz="2400" b="1" spc="-1" dirty="0">
                <a:solidFill>
                  <a:srgbClr val="404040"/>
                </a:solidFill>
                <a:uFill>
                  <a:solidFill>
                    <a:srgbClr val="FFFFFF"/>
                  </a:solidFill>
                </a:uFill>
                <a:latin typeface="Trebuchet MS"/>
              </a:rPr>
              <a:t>Nebo najít nesrozumitelnost, nepřesnost, vyzvat k upřesnění (část z „5 B“ to má hodně nesrozumitelné)</a:t>
            </a:r>
          </a:p>
          <a:p>
            <a:pPr marL="800280" lvl="1" indent="-342720" defTabSz="914400">
              <a:buClr>
                <a:srgbClr val="5FCBEF"/>
              </a:buClr>
              <a:buSzPct val="80000"/>
              <a:buFont typeface="Wingdings 3" charset="2"/>
              <a:buChar char=""/>
              <a:defRPr/>
            </a:pPr>
            <a:r>
              <a:rPr lang="cs-CZ" sz="2400" b="1" spc="-1" dirty="0">
                <a:solidFill>
                  <a:srgbClr val="404040"/>
                </a:solidFill>
                <a:uFill>
                  <a:solidFill>
                    <a:srgbClr val="FFFFFF"/>
                  </a:solidFill>
                </a:uFill>
                <a:latin typeface="Trebuchet MS"/>
              </a:rPr>
              <a:t>Pak po upřesnění/doplnění máte dalších 15 dnů</a:t>
            </a:r>
          </a:p>
          <a:p>
            <a:pPr marL="800280" lvl="1" indent="-342720" defTabSz="914400">
              <a:buClr>
                <a:srgbClr val="5FCBEF"/>
              </a:buClr>
              <a:buSzPct val="80000"/>
              <a:buFont typeface="Wingdings 3" charset="2"/>
              <a:buChar char=""/>
              <a:defRPr/>
            </a:pPr>
            <a:r>
              <a:rPr lang="cs-CZ" sz="2400" b="1" spc="-1" dirty="0">
                <a:solidFill>
                  <a:srgbClr val="404040"/>
                </a:solidFill>
                <a:uFill>
                  <a:solidFill>
                    <a:srgbClr val="FFFFFF"/>
                  </a:solidFill>
                </a:uFill>
                <a:latin typeface="Trebuchet MS"/>
              </a:rPr>
              <a:t>Můžete i opakovat </a:t>
            </a:r>
            <a:r>
              <a:rPr lang="cs-CZ" sz="2400" b="1" spc="-1" dirty="0">
                <a:solidFill>
                  <a:srgbClr val="404040"/>
                </a:solidFill>
                <a:uFill>
                  <a:solidFill>
                    <a:srgbClr val="FFFFFF"/>
                  </a:solidFill>
                </a:uFill>
                <a:latin typeface="Trebuchet MS"/>
                <a:sym typeface="Wingdings" panose="05000000000000000000" pitchFamily="2" charset="2"/>
              </a:rPr>
              <a:t></a:t>
            </a:r>
            <a:endParaRPr lang="cs-CZ" sz="2400" b="1" spc="-1" dirty="0">
              <a:solidFill>
                <a:srgbClr val="404040"/>
              </a:solidFill>
              <a:uFill>
                <a:solidFill>
                  <a:srgbClr val="FFFFFF"/>
                </a:solidFill>
              </a:uFill>
              <a:latin typeface="Trebuchet M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24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z="2400" b="1" spc="-1" dirty="0">
              <a:solidFill>
                <a:srgbClr val="404040"/>
              </a:solidFill>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701" name="TextShape 3"/>
          <p:cNvSpPr txBox="1"/>
          <p:nvPr/>
        </p:nvSpPr>
        <p:spPr>
          <a:xfrm>
            <a:off x="677160" y="6218501"/>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extLst>
      <p:ext uri="{BB962C8B-B14F-4D97-AF65-F5344CB8AC3E}">
        <p14:creationId xmlns:p14="http://schemas.microsoft.com/office/powerpoint/2010/main" val="253850189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Prodlužování lhůty</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700" name="TextShape 2"/>
          <p:cNvSpPr txBox="1"/>
          <p:nvPr/>
        </p:nvSpPr>
        <p:spPr>
          <a:xfrm>
            <a:off x="677160" y="1362808"/>
            <a:ext cx="8596440" cy="5143500"/>
          </a:xfrm>
          <a:prstGeom prst="rect">
            <a:avLst/>
          </a:prstGeom>
          <a:noFill/>
          <a:ln>
            <a:noFill/>
          </a:ln>
        </p:spPr>
        <p:txBody>
          <a:bodyPr/>
          <a:lstStyle/>
          <a:p>
            <a:pPr marL="343080" indent="-342720" defTabSz="914400">
              <a:buClr>
                <a:srgbClr val="5FCBEF"/>
              </a:buClr>
              <a:buSzPct val="80000"/>
              <a:buFont typeface="Wingdings 3" charset="2"/>
              <a:buChar char=""/>
              <a:defRPr/>
            </a:pPr>
            <a:r>
              <a:rPr lang="cs-CZ" sz="2400" b="1" spc="-1" dirty="0">
                <a:solidFill>
                  <a:srgbClr val="404040"/>
                </a:solidFill>
                <a:uFill>
                  <a:solidFill>
                    <a:srgbClr val="FFFFFF"/>
                  </a:solidFill>
                </a:uFill>
                <a:latin typeface="Trebuchet MS"/>
              </a:rPr>
              <a:t>Lepší – zjistit zda něco chybí a vyzvat k doplnění</a:t>
            </a:r>
          </a:p>
          <a:p>
            <a:pPr marL="343080" indent="-342720" defTabSz="914400">
              <a:buClr>
                <a:srgbClr val="5FCBEF"/>
              </a:buClr>
              <a:buSzPct val="80000"/>
              <a:buFont typeface="Wingdings 3" charset="2"/>
              <a:buChar char=""/>
              <a:defRPr/>
            </a:pPr>
            <a:endParaRPr lang="cs-CZ" sz="2400" b="1" spc="-1" dirty="0">
              <a:solidFill>
                <a:srgbClr val="404040"/>
              </a:solidFill>
              <a:uFill>
                <a:solidFill>
                  <a:srgbClr val="FFFFFF"/>
                </a:solidFill>
              </a:uFill>
              <a:latin typeface="Trebuchet MS"/>
            </a:endParaRPr>
          </a:p>
          <a:p>
            <a:pPr marL="343080" indent="-342720" defTabSz="914400">
              <a:buClr>
                <a:srgbClr val="5FCBEF"/>
              </a:buClr>
              <a:buSzPct val="80000"/>
              <a:buFont typeface="Wingdings 3" charset="2"/>
              <a:buChar char=""/>
              <a:defRPr/>
            </a:pPr>
            <a:r>
              <a:rPr lang="cs-CZ" sz="2400" b="1" spc="-1" dirty="0">
                <a:solidFill>
                  <a:srgbClr val="404040"/>
                </a:solidFill>
                <a:uFill>
                  <a:solidFill>
                    <a:srgbClr val="FFFFFF"/>
                  </a:solidFill>
                </a:uFill>
                <a:latin typeface="Trebuchet MS"/>
              </a:rPr>
              <a:t>Nebo najít nesrozumitelnost, nepřesnost, vyzvat k upřesnění (část z „5 B“ to má hodně nesrozumitelné)</a:t>
            </a:r>
          </a:p>
          <a:p>
            <a:pPr marL="343080" indent="-342720" defTabSz="914400">
              <a:buClr>
                <a:srgbClr val="5FCBEF"/>
              </a:buClr>
              <a:buSzPct val="80000"/>
              <a:buFont typeface="Wingdings 3" charset="2"/>
              <a:buChar char=""/>
              <a:defRPr/>
            </a:pPr>
            <a:endParaRPr lang="cs-CZ" sz="2400" b="1" spc="-1" dirty="0">
              <a:solidFill>
                <a:srgbClr val="404040"/>
              </a:solidFill>
              <a:uFill>
                <a:solidFill>
                  <a:srgbClr val="FFFFFF"/>
                </a:solidFill>
              </a:uFill>
              <a:latin typeface="Trebuchet MS"/>
            </a:endParaRPr>
          </a:p>
          <a:p>
            <a:pPr marL="343080" indent="-342720" defTabSz="914400">
              <a:buClr>
                <a:srgbClr val="5FCBEF"/>
              </a:buClr>
              <a:buSzPct val="80000"/>
              <a:buFont typeface="Wingdings 3" charset="2"/>
              <a:buChar char=""/>
              <a:defRPr/>
            </a:pPr>
            <a:endParaRPr lang="cs-CZ" sz="2400" b="1" spc="-1" dirty="0">
              <a:solidFill>
                <a:srgbClr val="404040"/>
              </a:solidFill>
              <a:uFill>
                <a:solidFill>
                  <a:srgbClr val="FFFFFF"/>
                </a:solidFill>
              </a:uFill>
              <a:latin typeface="Trebuchet MS"/>
            </a:endParaRPr>
          </a:p>
          <a:p>
            <a:pPr marL="800280" lvl="1" indent="-342720" defTabSz="914400">
              <a:buClr>
                <a:srgbClr val="5FCBEF"/>
              </a:buClr>
              <a:buSzPct val="80000"/>
              <a:buFont typeface="Wingdings 3" charset="2"/>
              <a:buChar char=""/>
              <a:defRPr/>
            </a:pPr>
            <a:r>
              <a:rPr lang="cs-CZ" sz="2400" b="1" spc="-1" dirty="0">
                <a:solidFill>
                  <a:srgbClr val="404040"/>
                </a:solidFill>
                <a:uFill>
                  <a:solidFill>
                    <a:srgbClr val="FFFFFF"/>
                  </a:solidFill>
                </a:uFill>
                <a:latin typeface="Trebuchet MS"/>
              </a:rPr>
              <a:t>Pak po upřesnění/doplnění máte dalších 15 dnů</a:t>
            </a:r>
          </a:p>
          <a:p>
            <a:pPr marL="800280" lvl="1" indent="-342720" defTabSz="914400">
              <a:buClr>
                <a:srgbClr val="5FCBEF"/>
              </a:buClr>
              <a:buSzPct val="80000"/>
              <a:buFont typeface="Wingdings 3" charset="2"/>
              <a:buChar char=""/>
              <a:defRPr/>
            </a:pPr>
            <a:r>
              <a:rPr lang="cs-CZ" sz="2400" b="1" spc="-1" dirty="0">
                <a:solidFill>
                  <a:srgbClr val="404040"/>
                </a:solidFill>
                <a:uFill>
                  <a:solidFill>
                    <a:srgbClr val="FFFFFF"/>
                  </a:solidFill>
                </a:uFill>
                <a:latin typeface="Trebuchet MS"/>
              </a:rPr>
              <a:t>Můžete i opakovat pokud to žadatel není schopen dobře formulovat ( 5 B často nejsou </a:t>
            </a:r>
            <a:r>
              <a:rPr lang="cs-CZ" sz="2400" b="1" spc="-1" dirty="0">
                <a:solidFill>
                  <a:srgbClr val="404040"/>
                </a:solidFill>
                <a:uFill>
                  <a:solidFill>
                    <a:srgbClr val="FFFFFF"/>
                  </a:solidFill>
                </a:uFill>
                <a:latin typeface="Trebuchet MS"/>
                <a:sym typeface="Wingdings" panose="05000000000000000000" pitchFamily="2" charset="2"/>
              </a:rPr>
              <a:t> )</a:t>
            </a:r>
            <a:endParaRPr lang="cs-CZ" sz="2400" b="1" spc="-1" dirty="0">
              <a:solidFill>
                <a:srgbClr val="404040"/>
              </a:solidFill>
              <a:uFill>
                <a:solidFill>
                  <a:srgbClr val="FFFFFF"/>
                </a:solidFill>
              </a:uFill>
              <a:latin typeface="Trebuchet M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24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z="2400" b="1" spc="-1" dirty="0">
              <a:solidFill>
                <a:srgbClr val="404040"/>
              </a:solidFill>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701" name="TextShape 3"/>
          <p:cNvSpPr txBox="1"/>
          <p:nvPr/>
        </p:nvSpPr>
        <p:spPr>
          <a:xfrm>
            <a:off x="677160" y="6218501"/>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extLst>
      <p:ext uri="{BB962C8B-B14F-4D97-AF65-F5344CB8AC3E}">
        <p14:creationId xmlns:p14="http://schemas.microsoft.com/office/powerpoint/2010/main" val="19036749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Prodlužování lhůty?</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700" name="TextShape 2"/>
          <p:cNvSpPr txBox="1"/>
          <p:nvPr/>
        </p:nvSpPr>
        <p:spPr>
          <a:xfrm>
            <a:off x="677160" y="1514168"/>
            <a:ext cx="8596440" cy="4526992"/>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b="1" spc="-1" dirty="0">
              <a:solidFill>
                <a:srgbClr val="404040"/>
              </a:solidFill>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 14 (5) Povinný subjekt posoudí žádost a:</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a) brání-li nedostatek údajů o žadateli podle odstavce 2 postupu vyřízení žádosti o informaci podle tohoto zákona, zejména podle § 14b nebo 15, </a:t>
            </a:r>
            <a:r>
              <a:rPr lang="cs-CZ" u="sng" dirty="0">
                <a:latin typeface="Trebuchet MS" panose="020B0603020202020204" pitchFamily="34" charset="0"/>
              </a:rPr>
              <a:t>vyzve žadatele ve lhůtě do 7 dnů ode dne podání žádosti, aby žádost doplnil</a:t>
            </a:r>
            <a:r>
              <a:rPr lang="cs-CZ" dirty="0">
                <a:latin typeface="Trebuchet MS" panose="020B0603020202020204" pitchFamily="34" charset="0"/>
              </a:rPr>
              <a:t>; nevyhoví-li žadatel této výzvě do 30 dnů ode dne jejího doručení, žádost odloží,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b) </a:t>
            </a:r>
            <a:r>
              <a:rPr lang="cs-CZ" u="sng" dirty="0">
                <a:latin typeface="Trebuchet MS" panose="020B0603020202020204" pitchFamily="34" charset="0"/>
              </a:rPr>
              <a:t>v případě, že je žádost nesrozumitelná, není zřejmé, jaká informace je požadována, nebo je formulována příliš obecně</a:t>
            </a:r>
            <a:r>
              <a:rPr lang="cs-CZ" dirty="0">
                <a:latin typeface="Trebuchet MS" panose="020B0603020202020204" pitchFamily="34" charset="0"/>
              </a:rPr>
              <a:t>, </a:t>
            </a:r>
            <a:r>
              <a:rPr lang="cs-CZ" u="sng" dirty="0">
                <a:latin typeface="Trebuchet MS" panose="020B0603020202020204" pitchFamily="34" charset="0"/>
              </a:rPr>
              <a:t>vyzve žadatele ve lhůtě do sedmi dnů od podání žádosti, aby žádost upřesnil, neupřesní-li žadatel žádost do 30 dnů ode dne doručení výzvy, rozhodne o odmítnutí žádosti</a:t>
            </a:r>
            <a:r>
              <a:rPr lang="cs-CZ" dirty="0">
                <a:latin typeface="Trebuchet MS" panose="020B0603020202020204" pitchFamily="34" charset="0"/>
              </a:rPr>
              <a:t>,</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c) v případě, že požadované informace se nevztahují k jeho působnosti, žádost odloží a tuto odůvodněnou skutečnost sdělí do 7 dnů ode dne doručení žádosti žadateli,</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d) </a:t>
            </a:r>
            <a:r>
              <a:rPr lang="cs-CZ" b="1" u="sng" dirty="0">
                <a:latin typeface="Trebuchet MS" panose="020B0603020202020204" pitchFamily="34" charset="0"/>
              </a:rPr>
              <a:t>nerozhodne-li podle § 15, poskytne informaci v souladu se žádostí ve lhůtě nejpozději do 15 dnů ode dne přijetí žádosti nebo ode dne jejího doplnění nebo upřesnění</a:t>
            </a:r>
            <a:r>
              <a:rPr lang="cs-CZ" dirty="0">
                <a:latin typeface="Trebuchet MS" panose="020B0603020202020204" pitchFamily="34" charset="0"/>
              </a:rPr>
              <a:t>; je-li zapotřebí licence podle § 14b, předloží v této lhůtě žadateli konečnou licenční nabídku.</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dirty="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701" name="TextShape 3"/>
          <p:cNvSpPr txBox="1"/>
          <p:nvPr/>
        </p:nvSpPr>
        <p:spPr>
          <a:xfrm>
            <a:off x="677160" y="6218501"/>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2" name="Šipka: doleva 1">
            <a:extLst>
              <a:ext uri="{FF2B5EF4-FFF2-40B4-BE49-F238E27FC236}">
                <a16:creationId xmlns:a16="http://schemas.microsoft.com/office/drawing/2014/main" id="{7ACE8AC8-625E-4ACF-6930-BF0FE6186812}"/>
              </a:ext>
            </a:extLst>
          </p:cNvPr>
          <p:cNvSpPr/>
          <p:nvPr/>
        </p:nvSpPr>
        <p:spPr>
          <a:xfrm>
            <a:off x="9124131" y="3960887"/>
            <a:ext cx="2690447" cy="15650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100" dirty="0">
                <a:latin typeface="Trebuchet MS" panose="020B0603020202020204" pitchFamily="34" charset="0"/>
              </a:rPr>
              <a:t>Taky dobré ustanovení, žadatelé často chtějí, co není vaše působnost a zbytečně se odmítá…</a:t>
            </a:r>
          </a:p>
        </p:txBody>
      </p:sp>
    </p:spTree>
    <p:extLst>
      <p:ext uri="{BB962C8B-B14F-4D97-AF65-F5344CB8AC3E}">
        <p14:creationId xmlns:p14="http://schemas.microsoft.com/office/powerpoint/2010/main" val="173103587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93E2F160-2E6D-C24F-AC63-D9BDBC4820FF}"/>
              </a:ext>
            </a:extLst>
          </p:cNvPr>
          <p:cNvPicPr>
            <a:picLocks noGrp="1" noChangeAspect="1"/>
          </p:cNvPicPr>
          <p:nvPr>
            <p:ph idx="1"/>
          </p:nvPr>
        </p:nvPicPr>
        <p:blipFill>
          <a:blip r:embed="rId2"/>
          <a:stretch>
            <a:fillRect/>
          </a:stretch>
        </p:blipFill>
        <p:spPr>
          <a:xfrm>
            <a:off x="387014" y="272561"/>
            <a:ext cx="10200268" cy="6731766"/>
          </a:xfrm>
        </p:spPr>
      </p:pic>
      <p:sp>
        <p:nvSpPr>
          <p:cNvPr id="2" name="Nadpis 1">
            <a:extLst>
              <a:ext uri="{FF2B5EF4-FFF2-40B4-BE49-F238E27FC236}">
                <a16:creationId xmlns:a16="http://schemas.microsoft.com/office/drawing/2014/main" id="{D5A39647-BFF1-1EB4-EBA1-04A2F1DD414C}"/>
              </a:ext>
            </a:extLst>
          </p:cNvPr>
          <p:cNvSpPr>
            <a:spLocks noGrp="1"/>
          </p:cNvSpPr>
          <p:nvPr>
            <p:ph type="title"/>
          </p:nvPr>
        </p:nvSpPr>
        <p:spPr>
          <a:xfrm>
            <a:off x="677159" y="0"/>
            <a:ext cx="10497863" cy="1929960"/>
          </a:xfrm>
        </p:spPr>
        <p:txBody>
          <a:bodyPr/>
          <a:lstStyle/>
          <a:p>
            <a:r>
              <a:rPr lang="cs-CZ" dirty="0">
                <a:latin typeface="Trebuchet MS" panose="020B0603020202020204" pitchFamily="34" charset="0"/>
              </a:rPr>
              <a:t>Novinky v kalkulátorech a aplikacích na výpočty</a:t>
            </a:r>
          </a:p>
        </p:txBody>
      </p:sp>
    </p:spTree>
    <p:extLst>
      <p:ext uri="{BB962C8B-B14F-4D97-AF65-F5344CB8AC3E}">
        <p14:creationId xmlns:p14="http://schemas.microsoft.com/office/powerpoint/2010/main" val="28115232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TextShape 1"/>
          <p:cNvSpPr txBox="1"/>
          <p:nvPr/>
        </p:nvSpPr>
        <p:spPr>
          <a:xfrm>
            <a:off x="677160" y="383458"/>
            <a:ext cx="8596440" cy="1546502"/>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14</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703" name="TextShape 2"/>
          <p:cNvSpPr txBox="1"/>
          <p:nvPr/>
        </p:nvSpPr>
        <p:spPr>
          <a:xfrm>
            <a:off x="677159" y="1002891"/>
            <a:ext cx="9430401" cy="503827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(6)</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cs-CZ" sz="1800" b="0" i="0" u="none" strike="sng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 postupu při poskytování informace se pořídí záznam.(k 1.1. 2023 konečně zrušeno)</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(6)</a:t>
            </a:r>
            <a:r>
              <a:rPr kumimoji="0" lang="cs-CZ" sz="1800" b="1" i="0" u="none" strike="sng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(7)</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Lhůtu pro poskytnutí informace podle odstavce 5 písm. d) může povinný subjekt </a:t>
            </a: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prodloužit ze závažných důvodů</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nejvýše však o deset dní</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Závažnými důvody jsou:</a:t>
            </a: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vyhledání a sběr požadovaných informací v jiných úřadovnách, které jsou oddělené od úřadovny vyřizující žádost,</a:t>
            </a:r>
            <a:endPar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b)</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vyhledání a sběr objemného množství oddělených a odlišných informací požadovaných v jedné žádosti,</a:t>
            </a:r>
            <a:endPar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c)</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konzultace s jiným povinným subjektem, který má závažný zájem na rozhodnutí o žádosti, nebo mezi dvěma nebo více složkami povinného subjektu, které mají závažný zájem na předmětu žádosti.</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 (</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1.1.2023)</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nebo</a:t>
            </a:r>
            <a:endParaRPr kumimoji="0" lang="cs-CZ" sz="1800" b="0" i="0" u="none" strike="noStrike" kern="1200" cap="none" spc="0" normalizeH="0" baseline="0" noProof="0" dirty="0">
              <a:ln>
                <a:noFill/>
              </a:ln>
              <a:solidFill>
                <a:srgbClr val="232323"/>
              </a:solidFill>
              <a:effectLst/>
              <a:uLnTx/>
              <a:uFillTx/>
              <a:latin typeface="Fira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d)</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nezbytnost</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umožnit</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uplatňování</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práv</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osobám,</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které</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by</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mohly</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být</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podstatným</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způsobem</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dotčeny</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poskytnutím</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požadované</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informace;</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to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neplatí,</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pokud</a:t>
            </a:r>
            <a:endParaRPr kumimoji="0" lang="cs-CZ" sz="1800" b="0" i="0" u="none" strike="noStrike" kern="1200" cap="none" spc="0" normalizeH="0" baseline="0" noProof="0" dirty="0">
              <a:ln>
                <a:noFill/>
              </a:ln>
              <a:solidFill>
                <a:srgbClr val="232323"/>
              </a:solidFill>
              <a:effectLst/>
              <a:uLnTx/>
              <a:uFillTx/>
              <a:latin typeface="Fira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1.</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bylo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možné</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výzvu</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k</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vyjádření</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dotčené</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osobě</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předat</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osobně</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nebo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odeslat</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elektronicky</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nejpozději</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pátý</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den</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přijetí</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žádosti,</a:t>
            </a:r>
            <a:endParaRPr kumimoji="0" lang="cs-CZ" sz="1800" b="0" i="0" u="none" strike="noStrike" kern="1200" cap="none" spc="0" normalizeH="0" baseline="0" noProof="0" dirty="0">
              <a:ln>
                <a:noFill/>
              </a:ln>
              <a:solidFill>
                <a:srgbClr val="232323"/>
              </a:solidFill>
              <a:effectLst/>
              <a:uLnTx/>
              <a:uFillTx/>
              <a:latin typeface="Fira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2.</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výzva</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dotčené</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osobě</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obsahovala</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žádost</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potvrzení</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jejího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doručení</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a</a:t>
            </a:r>
            <a:endParaRPr kumimoji="0" lang="cs-CZ" sz="1800" b="0" i="0" u="none" strike="noStrike" kern="1200" cap="none" spc="0" normalizeH="0" baseline="0" noProof="0" dirty="0">
              <a:ln>
                <a:noFill/>
              </a:ln>
              <a:solidFill>
                <a:srgbClr val="232323"/>
              </a:solidFill>
              <a:effectLst/>
              <a:uLnTx/>
              <a:uFillTx/>
              <a:latin typeface="Fira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3.</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nejpozději</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třetí</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den</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odeslání</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bylo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prokázáno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doručení</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výzvy</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dotčené</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osobě,</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zejména</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potvrzením</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přijetí</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výzvy</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učiněným</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způsobem</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pro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podání</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žádosti</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o</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informace.</a:t>
            </a:r>
            <a:endParaRPr kumimoji="0" lang="cs-CZ" sz="1800" b="0" i="0" u="none" strike="noStrike" kern="1200" cap="none" spc="0" normalizeH="0" baseline="0" noProof="0" dirty="0">
              <a:ln>
                <a:noFill/>
              </a:ln>
              <a:solidFill>
                <a:srgbClr val="232323"/>
              </a:solidFill>
              <a:effectLst/>
              <a:uLnTx/>
              <a:uFillTx/>
              <a:latin typeface="Fira Sans"/>
              <a:ea typeface="DejaVu Sans"/>
              <a:cs typeface="DejaVu Sans"/>
            </a:endParaRP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Žadatel musí být o prodloužení lhůty i o jeho důvodech vždy prokazatelně informován, a to včas před uplynutím lhůty pro poskytnutí informace.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704"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 15</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709"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Rozhodnutí o odmítnutí žádosti</a:t>
            </a:r>
            <a:endParaRPr kumimoji="0" lang="cs-CZ" sz="18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(1)</a:t>
            </a:r>
            <a:r>
              <a:rPr kumimoji="0" lang="cs-CZ" sz="18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Pokud povinný subjekt žádosti, byť i jen zčásti, nevyhoví, vydá ve lhůtě pro vyřízení žádosti rozhodnutí o odmítnutí žádosti, popřípadě o odmítnutí části žádosti (dále jen "rozhodnutí o odmítnutí žádosti"), s výjimkou případů, kdy se žádost odloží.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2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(2)</a:t>
            </a:r>
            <a:r>
              <a:rPr kumimoji="0" lang="cs-CZ" sz="12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Pokud nebylo žádosti vyhověno z důvodů ochrany obchodního tajemství podle § 9 nebo ochrany práv třetích osob k předmětu práva autorského podle § 11 odst. 2 písm. c), musí být v odůvodnění rozhodnutí uvedeno, kdo vykonává právo k tomuto obchodnímu tajemství nebo kdo vykonává majetková práva k tomuto předmětu ochrany práva autorského, je-li tato osoba povinnému subjektu známa. Pro knihovny poskytující veřejné knihovnické a informační služby podle knihovního zákona a muzea a galerie poskytující standardizované veřejné služby</a:t>
            </a:r>
            <a:r>
              <a:rPr kumimoji="0" lang="cs-CZ" sz="1200" b="1" i="0" u="none" strike="noStrike" kern="1200" cap="none" spc="-1" normalizeH="0" baseline="30000" dirty="0">
                <a:ln>
                  <a:noFill/>
                </a:ln>
                <a:solidFill>
                  <a:srgbClr val="404040"/>
                </a:solidFill>
                <a:effectLst/>
                <a:uLnTx/>
                <a:uFill>
                  <a:solidFill>
                    <a:srgbClr val="FFFFFF"/>
                  </a:solidFill>
                </a:uFill>
                <a:latin typeface="Trebuchet MS"/>
                <a:ea typeface="DejaVu Sans"/>
                <a:cs typeface="DejaVu Sans"/>
              </a:rPr>
              <a:t> </a:t>
            </a:r>
            <a:r>
              <a:rPr kumimoji="0" lang="cs-CZ" sz="12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se věta první nepoužije.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710"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15</a:t>
            </a: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odst. 3 (od 1.1.2023)</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709" name="TextShape 2"/>
          <p:cNvSpPr txBox="1"/>
          <p:nvPr/>
        </p:nvSpPr>
        <p:spPr>
          <a:xfrm>
            <a:off x="677160" y="1602658"/>
            <a:ext cx="8596440" cy="4438502"/>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0" normalizeH="0" baseline="0" noProof="0" dirty="0">
                <a:ln>
                  <a:noFill/>
                </a:ln>
                <a:solidFill>
                  <a:srgbClr val="008000"/>
                </a:solidFill>
                <a:effectLst/>
                <a:uLnTx/>
                <a:uFillTx/>
                <a:latin typeface="Fira Sans"/>
                <a:ea typeface="DejaVu Sans"/>
                <a:cs typeface="DejaVu Sans"/>
              </a:rPr>
              <a:t>(3) Pokud povinný subjekt poskytuje informaci formou kopie dokumentu, z něhož vyloučil pouze osobní údaje nebo informace, které jsou bankovním nebo obchodním tajemstvím a které získal při postupech podle správního, daňového nebo kontrolního řádu, </a:t>
            </a:r>
            <a:r>
              <a:rPr kumimoji="0" lang="cs-CZ" sz="1800" b="1" i="0" u="none" strike="noStrike" kern="1200" cap="none" spc="0" normalizeH="0" baseline="0" noProof="0" dirty="0">
                <a:ln>
                  <a:noFill/>
                </a:ln>
                <a:solidFill>
                  <a:srgbClr val="008000"/>
                </a:solidFill>
                <a:effectLst/>
                <a:uLnTx/>
                <a:uFillTx/>
                <a:latin typeface="Fira Sans"/>
                <a:ea typeface="DejaVu Sans"/>
                <a:cs typeface="DejaVu Sans"/>
              </a:rPr>
              <a:t>nemusí vydat rozhodnutí o odmítnutí žádosti</a:t>
            </a:r>
            <a:r>
              <a:rPr kumimoji="0" lang="cs-CZ" sz="1800" b="0" i="0" u="none" strike="noStrike" kern="1200" cap="none" spc="0" normalizeH="0" baseline="0" noProof="0" dirty="0">
                <a:ln>
                  <a:noFill/>
                </a:ln>
                <a:solidFill>
                  <a:srgbClr val="008000"/>
                </a:solidFill>
                <a:effectLst/>
                <a:uLnTx/>
                <a:uFillTx/>
                <a:latin typeface="Fira Sans"/>
                <a:ea typeface="DejaVu Sans"/>
                <a:cs typeface="DejaVu Sans"/>
              </a:rPr>
              <a:t>.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0" normalizeH="0" baseline="0" noProof="0" dirty="0">
                <a:ln>
                  <a:noFill/>
                </a:ln>
                <a:solidFill>
                  <a:srgbClr val="008000"/>
                </a:solidFill>
                <a:effectLst/>
                <a:uLnTx/>
                <a:uFillTx/>
                <a:latin typeface="Fira Sans"/>
                <a:ea typeface="DejaVu Sans"/>
                <a:cs typeface="DejaVu Sans"/>
              </a:rPr>
              <a:t>Sdělí-li žadatel v podané žádosti anebo do 15 dnů ode dne doručení požadované informace způsobem stanoveným tímto zákonem pro podání písemné žádosti o informace povinnému subjektu, že trvá na vydání rozhodnutí o odmítnutí žádosti</a:t>
            </a:r>
            <a:r>
              <a:rPr kumimoji="0" lang="cs-CZ" sz="1800" b="0" i="0" u="none" strike="noStrike" kern="1200" cap="none" spc="0" normalizeH="0" baseline="0" noProof="0" dirty="0">
                <a:ln>
                  <a:noFill/>
                </a:ln>
                <a:solidFill>
                  <a:srgbClr val="008000"/>
                </a:solidFill>
                <a:effectLst/>
                <a:uLnTx/>
                <a:uFillTx/>
                <a:latin typeface="Fira Sans"/>
                <a:ea typeface="DejaVu Sans"/>
                <a:cs typeface="DejaVu Sans"/>
              </a:rPr>
              <a:t> v rozsahu vymezených osobních údajů nebo bankovního anebo obchodního tajemství, </a:t>
            </a:r>
            <a:r>
              <a:rPr kumimoji="0" lang="cs-CZ" sz="1800" b="1" i="0" u="none" strike="noStrike" kern="1200" cap="none" spc="0" normalizeH="0" baseline="0" noProof="0" dirty="0">
                <a:ln>
                  <a:noFill/>
                </a:ln>
                <a:solidFill>
                  <a:srgbClr val="008000"/>
                </a:solidFill>
                <a:effectLst/>
                <a:uLnTx/>
                <a:uFillTx/>
                <a:latin typeface="Fira Sans"/>
                <a:ea typeface="DejaVu Sans"/>
                <a:cs typeface="DejaVu Sans"/>
              </a:rPr>
              <a:t>povinný subjekt jej vydá ve lhůtě pro vyřízení žádosti anebo do 15 dnů ode dne doručení sdělení žadatele.</a:t>
            </a:r>
            <a:endParaRPr kumimoji="0" lang="en-US"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710"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extLst>
      <p:ext uri="{BB962C8B-B14F-4D97-AF65-F5344CB8AC3E}">
        <p14:creationId xmlns:p14="http://schemas.microsoft.com/office/powerpoint/2010/main" val="412658659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TextShape 1"/>
          <p:cNvSpPr txBox="1"/>
          <p:nvPr/>
        </p:nvSpPr>
        <p:spPr>
          <a:xfrm>
            <a:off x="677160" y="324465"/>
            <a:ext cx="8596440" cy="1605495"/>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16</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712" name="TextShape 2"/>
          <p:cNvSpPr txBox="1"/>
          <p:nvPr/>
        </p:nvSpPr>
        <p:spPr>
          <a:xfrm>
            <a:off x="677160" y="845574"/>
            <a:ext cx="10030170" cy="5643716"/>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4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Odvolání</a:t>
            </a:r>
            <a:endPar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4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(1)</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cs-CZ" sz="14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Proti rozhodnutí povinného subjektu o odmítnutí žádosti lze podat odvolání</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4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(2)</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Povinný subjekt předloží odvolání spolu se spisovým materiálem nadřízenému orgánu ve lhůtě 15 dnů ode dne doručení odvolání.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4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(3)</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Nadřízený orgán rozhodne o odvolání do 15 dnů ode dne předložení odvolání povinným subjektem. Lhůta pro rozhodnutí o rozkladu je 15 pracovních dnů ode dne doručení rozkladu povinnému subjektu. Lhůtu nelze prodloužit.</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400" b="0" i="0" u="none" strike="noStrike" kern="1200" cap="none" spc="-1" normalizeH="0" baseline="0" noProof="0" dirty="0">
                <a:ln>
                  <a:noFill/>
                </a:ln>
                <a:solidFill>
                  <a:srgbClr val="00B050"/>
                </a:solidFill>
                <a:effectLst/>
                <a:uLnTx/>
                <a:uFill>
                  <a:solidFill>
                    <a:srgbClr val="FFFFFF"/>
                  </a:solidFill>
                </a:uFill>
                <a:latin typeface="Trebuchet MS"/>
                <a:ea typeface="DejaVu Sans"/>
                <a:cs typeface="DejaVu Sans"/>
              </a:rPr>
              <a:t>(4) Není-li z rozhodnutí, ze spisu ani z vlastní činnosti nadřízeného orgánu zřejmé, zda jsou zde důvody pro odmítnutí žádosti, nadřízený orgán vyzve povinný subjekt, aby ve stanovené lhůtě, která nesmí být delší než 10 dnů, doplnil spis o údaje nezbytné k postupu podle odstavce 5, zejména aby uvedl všechny důvody pro odmítnutí žádosti včetně jejich odůvodnění. S tímto doplněním seznámí nadřízený orgán žadatele a umožní mu, aby se k doplnění do 15 dnů ode dne doručení výzvy vyjádřil. Lhůta pro rozhodnutí o odvolání počíná plynout ode dne, kdy bylo nadřízenému orgánu doručeno vyjádření žadatele k výzvě, a pokud se žadatel ve lhůtě podle věty druhé nevyjádřil, ode dne, kdy tato lhůta uplynula. (1.1.2023)</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400" b="1" i="0" u="none" strike="sng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(4)</a:t>
            </a:r>
            <a:r>
              <a:rPr kumimoji="0" lang="cs-CZ" sz="14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5</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Neshledá-li nadřízený orgán důvody pro odmítnutí žádosti, zruší rozhodnutí povinného subjektu o odmítnutí žádosti nebo jeho část a řízení v tomto rozsahu zastaví. Současně rozhodnutím přikáže povinnému subjektu požadovanou informaci žadateli poskytnout ve lhůtě, která nesmí být delší než 15 dnů ode dne oznámení rozhodnutí o odvolání povinnému subjektu. Proti rozhodnutí nadřízeného orgánu podle věty </a:t>
            </a:r>
            <a:r>
              <a:rPr kumimoji="0" lang="pl-PL" sz="1400" b="0" i="0" u="sng" strike="noStrike" kern="1200" cap="none" spc="0" normalizeH="0" baseline="0" noProof="0" dirty="0">
                <a:ln>
                  <a:noFill/>
                </a:ln>
                <a:solidFill>
                  <a:srgbClr val="008000"/>
                </a:solidFill>
                <a:effectLst/>
                <a:uLnTx/>
                <a:uFillTx/>
                <a:latin typeface="Fira Sans"/>
                <a:ea typeface="DejaVu Sans"/>
                <a:cs typeface="DejaVu Sans"/>
              </a:rPr>
              <a:t>druhé,</a:t>
            </a:r>
            <a:r>
              <a:rPr kumimoji="0" lang="pl-PL"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pl-PL" sz="1400" b="0" i="0" u="sng" strike="noStrike" kern="1200" cap="none" spc="0" normalizeH="0" baseline="0" noProof="0" dirty="0">
                <a:ln>
                  <a:noFill/>
                </a:ln>
                <a:solidFill>
                  <a:srgbClr val="008000"/>
                </a:solidFill>
                <a:effectLst/>
                <a:uLnTx/>
                <a:uFillTx/>
                <a:latin typeface="Fira Sans"/>
                <a:ea typeface="DejaVu Sans"/>
                <a:cs typeface="DejaVu Sans"/>
              </a:rPr>
              <a:t>nejde-li</a:t>
            </a:r>
            <a:r>
              <a:rPr kumimoji="0" lang="pl-PL"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pl-PL" sz="1400" b="0" i="0" u="sng" strike="noStrike" kern="1200" cap="none" spc="0" normalizeH="0" baseline="0" noProof="0" dirty="0">
                <a:ln>
                  <a:noFill/>
                </a:ln>
                <a:solidFill>
                  <a:srgbClr val="008000"/>
                </a:solidFill>
                <a:effectLst/>
                <a:uLnTx/>
                <a:uFillTx/>
                <a:latin typeface="Fira Sans"/>
                <a:ea typeface="DejaVu Sans"/>
                <a:cs typeface="DejaVu Sans"/>
              </a:rPr>
              <a:t>o</a:t>
            </a:r>
            <a:r>
              <a:rPr kumimoji="0" lang="pl-PL"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pl-PL" sz="1400" b="0" i="0" u="sng" strike="noStrike" kern="1200" cap="none" spc="0" normalizeH="0" baseline="0" noProof="0" dirty="0">
                <a:ln>
                  <a:noFill/>
                </a:ln>
                <a:solidFill>
                  <a:srgbClr val="008000"/>
                </a:solidFill>
                <a:effectLst/>
                <a:uLnTx/>
                <a:uFillTx/>
                <a:latin typeface="Fira Sans"/>
                <a:ea typeface="DejaVu Sans"/>
                <a:cs typeface="DejaVu Sans"/>
              </a:rPr>
              <a:t>postup</a:t>
            </a:r>
            <a:r>
              <a:rPr kumimoji="0" lang="pl-PL"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pl-PL" sz="1400" b="0" i="0" u="sng" strike="noStrike" kern="1200" cap="none" spc="0" normalizeH="0" baseline="0" noProof="0" dirty="0">
                <a:ln>
                  <a:noFill/>
                </a:ln>
                <a:solidFill>
                  <a:srgbClr val="008000"/>
                </a:solidFill>
                <a:effectLst/>
                <a:uLnTx/>
                <a:uFillTx/>
                <a:latin typeface="Fira Sans"/>
                <a:ea typeface="DejaVu Sans"/>
                <a:cs typeface="DejaVu Sans"/>
              </a:rPr>
              <a:t>podle</a:t>
            </a:r>
            <a:r>
              <a:rPr kumimoji="0" lang="pl-PL"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pl-PL" sz="1400" b="0" i="0" u="sng" strike="noStrike" kern="1200" cap="none" spc="0" normalizeH="0" baseline="0" noProof="0" dirty="0">
                <a:ln>
                  <a:noFill/>
                </a:ln>
                <a:solidFill>
                  <a:srgbClr val="008000"/>
                </a:solidFill>
                <a:effectLst/>
                <a:uLnTx/>
                <a:uFillTx/>
                <a:latin typeface="Fira Sans"/>
                <a:ea typeface="DejaVu Sans"/>
                <a:cs typeface="DejaVu Sans"/>
              </a:rPr>
              <a:t>§</a:t>
            </a:r>
            <a:r>
              <a:rPr kumimoji="0" lang="pl-PL"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pl-PL" sz="1400" b="0" i="0" u="sng" strike="noStrike" kern="1200" cap="none" spc="0" normalizeH="0" baseline="0" noProof="0" dirty="0">
                <a:ln>
                  <a:noFill/>
                </a:ln>
                <a:solidFill>
                  <a:srgbClr val="008000"/>
                </a:solidFill>
                <a:effectLst/>
                <a:uLnTx/>
                <a:uFillTx/>
                <a:latin typeface="Fira Sans"/>
                <a:ea typeface="DejaVu Sans"/>
                <a:cs typeface="DejaVu Sans"/>
              </a:rPr>
              <a:t>16b</a:t>
            </a:r>
            <a:r>
              <a:rPr kumimoji="0" lang="pl-PL"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pl-PL" sz="1400" b="0" i="0" u="sng" strike="noStrike" kern="1200" cap="none" spc="0" normalizeH="0" baseline="0" noProof="0" dirty="0">
                <a:ln>
                  <a:noFill/>
                </a:ln>
                <a:solidFill>
                  <a:srgbClr val="008000"/>
                </a:solidFill>
                <a:effectLst/>
                <a:uLnTx/>
                <a:uFillTx/>
                <a:latin typeface="Fira Sans"/>
                <a:ea typeface="DejaVu Sans"/>
                <a:cs typeface="DejaVu Sans"/>
              </a:rPr>
              <a:t>odst.</a:t>
            </a:r>
            <a:r>
              <a:rPr kumimoji="0" lang="pl-PL"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pl-PL" sz="1400" b="0" i="0" u="sng" strike="noStrike" kern="1200" cap="none" spc="0" normalizeH="0" baseline="0" noProof="0" dirty="0">
                <a:ln>
                  <a:noFill/>
                </a:ln>
                <a:solidFill>
                  <a:srgbClr val="008000"/>
                </a:solidFill>
                <a:effectLst/>
                <a:uLnTx/>
                <a:uFillTx/>
                <a:latin typeface="Fira Sans"/>
                <a:ea typeface="DejaVu Sans"/>
                <a:cs typeface="DejaVu Sans"/>
              </a:rPr>
              <a:t>2</a:t>
            </a:r>
            <a:r>
              <a:rPr kumimoji="0" lang="pl-PL"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pl-PL" sz="1400" b="0" i="0" u="sng" strike="noStrike" kern="1200" cap="none" spc="0" normalizeH="0" baseline="0" noProof="0" dirty="0">
                <a:ln>
                  <a:noFill/>
                </a:ln>
                <a:solidFill>
                  <a:srgbClr val="008000"/>
                </a:solidFill>
                <a:effectLst/>
                <a:uLnTx/>
                <a:uFillTx/>
                <a:latin typeface="Fira Sans"/>
                <a:ea typeface="DejaVu Sans"/>
                <a:cs typeface="DejaVu Sans"/>
              </a:rPr>
              <a:t>,</a:t>
            </a:r>
            <a:r>
              <a:rPr kumimoji="0" lang="pl-PL"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pl-PL" sz="1400" b="0" i="0" u="none" strike="sngStrike" kern="1200" cap="none" spc="0" normalizeH="0" baseline="0" noProof="0" dirty="0">
                <a:ln>
                  <a:noFill/>
                </a:ln>
                <a:solidFill>
                  <a:srgbClr val="FF0000"/>
                </a:solidFill>
                <a:effectLst/>
                <a:uLnTx/>
                <a:uFillTx/>
                <a:latin typeface="Fira Sans"/>
                <a:ea typeface="DejaVu Sans"/>
                <a:cs typeface="DejaVu Sans"/>
              </a:rPr>
              <a:t>první</a:t>
            </a:r>
            <a:r>
              <a:rPr kumimoji="0" lang="pl-PL"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se nelze odvolat. Poskytnutí informace povinným subjektem lze exekučně vykonat.</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400" b="1" i="0" u="none" strike="sng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(5)</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6 Při soudním přezkumu rozhodnutí o odvolání na základě žaloby podle zvláštního právního předpisu soud přezkoumá, zda jsou dány důvody pro odmítnutí žádosti. Nejsou-li žádné důvody pro odmítnutí žádosti, soud zruší rozhodnutí o odvolání a rozhodnutí povinného subjektu o odmítnutí žádosti a povinnému subjektu nařídí požadované </a:t>
            </a:r>
            <a:r>
              <a:rPr kumimoji="0" lang="cs-CZ" sz="14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informace</a:t>
            </a:r>
            <a:r>
              <a:rPr kumimoji="0" lang="cs-CZ" sz="1400" b="0" i="0" u="sng" strike="noStrike" kern="1200" cap="none" spc="0" normalizeH="0" baseline="0" noProof="0" dirty="0" err="1">
                <a:ln>
                  <a:noFill/>
                </a:ln>
                <a:solidFill>
                  <a:srgbClr val="008000"/>
                </a:solidFill>
                <a:effectLst/>
                <a:uLnTx/>
                <a:uFillTx/>
                <a:latin typeface="Fira Sans"/>
                <a:ea typeface="DejaVu Sans"/>
                <a:cs typeface="DejaVu Sans"/>
              </a:rPr>
              <a:t>poskytnout</a:t>
            </a:r>
            <a:r>
              <a:rPr kumimoji="0" lang="cs-CZ"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sng" strike="noStrike" kern="1200" cap="none" spc="0" normalizeH="0" baseline="0" noProof="0" dirty="0">
                <a:ln>
                  <a:noFill/>
                </a:ln>
                <a:solidFill>
                  <a:srgbClr val="008000"/>
                </a:solidFill>
                <a:effectLst/>
                <a:uLnTx/>
                <a:uFillTx/>
                <a:latin typeface="Fira Sans"/>
                <a:ea typeface="DejaVu Sans"/>
                <a:cs typeface="DejaVu Sans"/>
              </a:rPr>
              <a:t>ve</a:t>
            </a:r>
            <a:r>
              <a:rPr kumimoji="0" lang="cs-CZ"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sng" strike="noStrike" kern="1200" cap="none" spc="0" normalizeH="0" baseline="0" noProof="0" dirty="0">
                <a:ln>
                  <a:noFill/>
                </a:ln>
                <a:solidFill>
                  <a:srgbClr val="008000"/>
                </a:solidFill>
                <a:effectLst/>
                <a:uLnTx/>
                <a:uFillTx/>
                <a:latin typeface="Fira Sans"/>
                <a:ea typeface="DejaVu Sans"/>
                <a:cs typeface="DejaVu Sans"/>
              </a:rPr>
              <a:t>lhůtě,</a:t>
            </a:r>
            <a:r>
              <a:rPr kumimoji="0" lang="cs-CZ"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sng" strike="noStrike" kern="1200" cap="none" spc="0" normalizeH="0" baseline="0" noProof="0" dirty="0">
                <a:ln>
                  <a:noFill/>
                </a:ln>
                <a:solidFill>
                  <a:srgbClr val="008000"/>
                </a:solidFill>
                <a:effectLst/>
                <a:uLnTx/>
                <a:uFillTx/>
                <a:latin typeface="Fira Sans"/>
                <a:ea typeface="DejaVu Sans"/>
                <a:cs typeface="DejaVu Sans"/>
              </a:rPr>
              <a:t>která</a:t>
            </a:r>
            <a:r>
              <a:rPr kumimoji="0" lang="cs-CZ"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sng" strike="noStrike" kern="1200" cap="none" spc="0" normalizeH="0" baseline="0" noProof="0" dirty="0">
                <a:ln>
                  <a:noFill/>
                </a:ln>
                <a:solidFill>
                  <a:srgbClr val="008000"/>
                </a:solidFill>
                <a:effectLst/>
                <a:uLnTx/>
                <a:uFillTx/>
                <a:latin typeface="Fira Sans"/>
                <a:ea typeface="DejaVu Sans"/>
                <a:cs typeface="DejaVu Sans"/>
              </a:rPr>
              <a:t>nesmí</a:t>
            </a:r>
            <a:r>
              <a:rPr kumimoji="0" lang="cs-CZ"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sng" strike="noStrike" kern="1200" cap="none" spc="0" normalizeH="0" baseline="0" noProof="0" dirty="0">
                <a:ln>
                  <a:noFill/>
                </a:ln>
                <a:solidFill>
                  <a:srgbClr val="008000"/>
                </a:solidFill>
                <a:effectLst/>
                <a:uLnTx/>
                <a:uFillTx/>
                <a:latin typeface="Fira Sans"/>
                <a:ea typeface="DejaVu Sans"/>
                <a:cs typeface="DejaVu Sans"/>
              </a:rPr>
              <a:t>být</a:t>
            </a:r>
            <a:r>
              <a:rPr kumimoji="0" lang="cs-CZ"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sng" strike="noStrike" kern="1200" cap="none" spc="0" normalizeH="0" baseline="0" noProof="0" dirty="0">
                <a:ln>
                  <a:noFill/>
                </a:ln>
                <a:solidFill>
                  <a:srgbClr val="008000"/>
                </a:solidFill>
                <a:effectLst/>
                <a:uLnTx/>
                <a:uFillTx/>
                <a:latin typeface="Fira Sans"/>
                <a:ea typeface="DejaVu Sans"/>
                <a:cs typeface="DejaVu Sans"/>
              </a:rPr>
              <a:t>delší</a:t>
            </a:r>
            <a:r>
              <a:rPr kumimoji="0" lang="cs-CZ"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sng" strike="noStrike" kern="1200" cap="none" spc="0" normalizeH="0" baseline="0" noProof="0" dirty="0">
                <a:ln>
                  <a:noFill/>
                </a:ln>
                <a:solidFill>
                  <a:srgbClr val="008000"/>
                </a:solidFill>
                <a:effectLst/>
                <a:uLnTx/>
                <a:uFillTx/>
                <a:latin typeface="Fira Sans"/>
                <a:ea typeface="DejaVu Sans"/>
                <a:cs typeface="DejaVu Sans"/>
              </a:rPr>
              <a:t>než</a:t>
            </a:r>
            <a:r>
              <a:rPr kumimoji="0" lang="cs-CZ"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sng" strike="noStrike" kern="1200" cap="none" spc="0" normalizeH="0" baseline="0" noProof="0" dirty="0">
                <a:ln>
                  <a:noFill/>
                </a:ln>
                <a:solidFill>
                  <a:srgbClr val="008000"/>
                </a:solidFill>
                <a:effectLst/>
                <a:uLnTx/>
                <a:uFillTx/>
                <a:latin typeface="Fira Sans"/>
                <a:ea typeface="DejaVu Sans"/>
                <a:cs typeface="DejaVu Sans"/>
              </a:rPr>
              <a:t>15</a:t>
            </a:r>
            <a:r>
              <a:rPr kumimoji="0" lang="cs-CZ"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sng" strike="noStrike" kern="1200" cap="none" spc="0" normalizeH="0" baseline="0" noProof="0" dirty="0">
                <a:ln>
                  <a:noFill/>
                </a:ln>
                <a:solidFill>
                  <a:srgbClr val="008000"/>
                </a:solidFill>
                <a:effectLst/>
                <a:uLnTx/>
                <a:uFillTx/>
                <a:latin typeface="Fira Sans"/>
                <a:ea typeface="DejaVu Sans"/>
                <a:cs typeface="DejaVu Sans"/>
              </a:rPr>
              <a:t>dní</a:t>
            </a:r>
            <a:r>
              <a:rPr kumimoji="0" lang="cs-CZ"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sng" strike="noStrike" kern="1200" cap="none" spc="0" normalizeH="0" baseline="0" noProof="0" dirty="0">
                <a:ln>
                  <a:noFill/>
                </a:ln>
                <a:solidFill>
                  <a:srgbClr val="008000"/>
                </a:solidFill>
                <a:effectLst/>
                <a:uLnTx/>
                <a:uFillTx/>
                <a:latin typeface="Fira Sans"/>
                <a:ea typeface="DejaVu Sans"/>
                <a:cs typeface="DejaVu Sans"/>
              </a:rPr>
              <a:t>ode</a:t>
            </a:r>
            <a:r>
              <a:rPr kumimoji="0" lang="cs-CZ"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sng" strike="noStrike" kern="1200" cap="none" spc="0" normalizeH="0" baseline="0" noProof="0" dirty="0">
                <a:ln>
                  <a:noFill/>
                </a:ln>
                <a:solidFill>
                  <a:srgbClr val="008000"/>
                </a:solidFill>
                <a:effectLst/>
                <a:uLnTx/>
                <a:uFillTx/>
                <a:latin typeface="Fira Sans"/>
                <a:ea typeface="DejaVu Sans"/>
                <a:cs typeface="DejaVu Sans"/>
              </a:rPr>
              <a:t>dne</a:t>
            </a:r>
            <a:r>
              <a:rPr kumimoji="0" lang="cs-CZ"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sng" strike="noStrike" kern="1200" cap="none" spc="0" normalizeH="0" baseline="0" noProof="0" dirty="0">
                <a:ln>
                  <a:noFill/>
                </a:ln>
                <a:solidFill>
                  <a:srgbClr val="008000"/>
                </a:solidFill>
                <a:effectLst/>
                <a:uLnTx/>
                <a:uFillTx/>
                <a:latin typeface="Fira Sans"/>
                <a:ea typeface="DejaVu Sans"/>
                <a:cs typeface="DejaVu Sans"/>
              </a:rPr>
              <a:t>doručení</a:t>
            </a:r>
            <a:r>
              <a:rPr kumimoji="0" lang="cs-CZ"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sng" strike="noStrike" kern="1200" cap="none" spc="0" normalizeH="0" baseline="0" noProof="0" dirty="0">
                <a:ln>
                  <a:noFill/>
                </a:ln>
                <a:solidFill>
                  <a:srgbClr val="008000"/>
                </a:solidFill>
                <a:effectLst/>
                <a:uLnTx/>
                <a:uFillTx/>
                <a:latin typeface="Fira Sans"/>
                <a:ea typeface="DejaVu Sans"/>
                <a:cs typeface="DejaVu Sans"/>
              </a:rPr>
              <a:t>rozsudku</a:t>
            </a:r>
            <a:r>
              <a:rPr kumimoji="0" lang="cs-CZ"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sng" strike="noStrike" kern="1200" cap="none" spc="0" normalizeH="0" baseline="0" noProof="0" dirty="0">
                <a:ln>
                  <a:noFill/>
                </a:ln>
                <a:solidFill>
                  <a:srgbClr val="008000"/>
                </a:solidFill>
                <a:effectLst/>
                <a:uLnTx/>
                <a:uFillTx/>
                <a:latin typeface="Fira Sans"/>
                <a:ea typeface="DejaVu Sans"/>
                <a:cs typeface="DejaVu Sans"/>
              </a:rPr>
              <a:t>povinnému</a:t>
            </a:r>
            <a:r>
              <a:rPr kumimoji="0" lang="cs-CZ" sz="14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400" b="0" i="0" u="sng" strike="noStrike" kern="1200" cap="none" spc="0" normalizeH="0" baseline="0" noProof="0" dirty="0" err="1">
                <a:ln>
                  <a:noFill/>
                </a:ln>
                <a:solidFill>
                  <a:srgbClr val="008000"/>
                </a:solidFill>
                <a:effectLst/>
                <a:uLnTx/>
                <a:uFillTx/>
                <a:latin typeface="Fira Sans"/>
                <a:ea typeface="DejaVu Sans"/>
                <a:cs typeface="DejaVu Sans"/>
              </a:rPr>
              <a:t>subjektu.</a:t>
            </a:r>
            <a:r>
              <a:rPr kumimoji="0" lang="cs-CZ" sz="1400" b="0" i="0" u="none" strike="sng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poskytnout</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713"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 16a</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715" name="TextShape 2"/>
          <p:cNvSpPr txBox="1"/>
          <p:nvPr/>
        </p:nvSpPr>
        <p:spPr>
          <a:xfrm>
            <a:off x="677159" y="1209368"/>
            <a:ext cx="9853189" cy="4831792"/>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Stížnost na postup při vyřizování žádosti o informace</a:t>
            </a:r>
            <a:endParaRPr kumimoji="0" lang="cs-CZ" sz="1600" b="0"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(1)</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 Stížnost na postup při vyřizování žádosti o informace (dále jen "stížnost") může podat žadatel,</a:t>
            </a: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a) </a:t>
            </a:r>
            <a:r>
              <a:rPr lang="cs-CZ" u="sng" dirty="0">
                <a:latin typeface="Trebuchet MS" panose="020B0603020202020204" pitchFamily="34" charset="0"/>
              </a:rPr>
              <a:t>který nesouhlasí s vyřízením žádosti </a:t>
            </a:r>
            <a:r>
              <a:rPr lang="cs-CZ" dirty="0">
                <a:latin typeface="Trebuchet MS" panose="020B0603020202020204" pitchFamily="34" charset="0"/>
              </a:rPr>
              <a:t>způsobem uvedeným v § 6,</a:t>
            </a: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b) </a:t>
            </a:r>
            <a:r>
              <a:rPr lang="cs-CZ" u="sng" dirty="0">
                <a:latin typeface="Trebuchet MS" panose="020B0603020202020204" pitchFamily="34" charset="0"/>
              </a:rPr>
              <a:t>kterému po uplynutí lhůty </a:t>
            </a:r>
            <a:r>
              <a:rPr lang="cs-CZ" dirty="0">
                <a:latin typeface="Trebuchet MS" panose="020B0603020202020204" pitchFamily="34" charset="0"/>
              </a:rPr>
              <a:t>podle § 14 odst. 5 písm. d) § 14 odst. 6 nebo § 15 14 odst. 3 nebo po uplynutí lhůty pro vyřízení žádosti o informace stanovené v rozhodnutí podle odstavce 6 písm. b)nebyla poskytnuta informace nebo předložena konečná licenční nabídka a nebylo vydáno rozhodnutí o odmítnutí žádosti,</a:t>
            </a: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c)</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 kterému byla informace poskytnuta částečně, aniž bylo o zbytku žádosti vydáno rozhodnutí o odmítnutí, nebo</a:t>
            </a: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d)</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 který nesouhlasí s výší úhrady sdělené podle § 17 odst. 3 nebo s výší odměny podle § 14b </a:t>
            </a:r>
            <a:r>
              <a:rPr kumimoji="0" lang="cs-CZ" sz="1600" b="0" i="0" u="none" strike="sng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14a</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 odst. 2, požadovanými v souvislosti s poskytováním informací.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(2)</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 Stížnost lze podat písemně nebo ústně; je-li stížnost podána ústně a nelze-li ji ihned vyřídit, sepíše o ní povinný subjekt písemný záznam.</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(3)</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 Stížnost se podává u povinného subjektu, a to do 30 dnů ode dne</a:t>
            </a: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a)</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 doručení sdělení podle § 6, § 14 odst. 5 písm. c) nebo § 17 odst. 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b) uplynutí lhůty pro poskytnutí informace podle § 14 odst. 5 písm. d) nebo § 14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odst.</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6</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nebo</a:t>
            </a:r>
            <a:endPar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c)</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uplynutí</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lhůty</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pro</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rozhodnutí</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podle</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15</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odst.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3</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nebo</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pro</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vyřízení</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žádosti</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o</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informace</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stanovené</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v</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rozhodnutí</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podle</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odstavce</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6</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písm.</a:t>
            </a:r>
            <a:r>
              <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rPr>
              <a:t> </a:t>
            </a:r>
            <a:r>
              <a:rPr kumimoji="0" lang="cs-CZ" sz="1600" b="0" i="0" u="sng" strike="noStrike" kern="1200" cap="none" spc="0" normalizeH="0" baseline="0" noProof="0" dirty="0">
                <a:ln>
                  <a:noFill/>
                </a:ln>
                <a:solidFill>
                  <a:srgbClr val="008000"/>
                </a:solidFill>
                <a:effectLst/>
                <a:uLnTx/>
                <a:uFillTx/>
                <a:latin typeface="Trebuchet MS" panose="020B0603020202020204" pitchFamily="34" charset="0"/>
                <a:ea typeface="DejaVu Sans"/>
                <a:cs typeface="DejaVu Sans"/>
              </a:rPr>
              <a:t>b).</a:t>
            </a:r>
            <a:endParaRPr kumimoji="0" lang="cs-CZ" sz="1600" b="0" i="0" u="none" strike="noStrike" kern="1200" cap="none" spc="0" normalizeH="0" baseline="0" noProof="0" dirty="0">
              <a:ln>
                <a:noFill/>
              </a:ln>
              <a:solidFill>
                <a:srgbClr val="232323"/>
              </a:solidFill>
              <a:effectLst/>
              <a:uLnTx/>
              <a:uFillTx/>
              <a:latin typeface="Trebuchet MS" panose="020B0603020202020204" pitchFamily="34" charset="0"/>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sngStrike" kern="1200" cap="none" spc="0" normalizeH="0" baseline="0" noProof="0" dirty="0">
                <a:ln>
                  <a:noFill/>
                </a:ln>
                <a:solidFill>
                  <a:srgbClr val="FF0000"/>
                </a:solidFill>
                <a:effectLst/>
                <a:uLnTx/>
                <a:uFillTx/>
                <a:latin typeface="Fira Sans"/>
                <a:ea typeface="DejaVu Sans"/>
                <a:cs typeface="DejaVu Sans"/>
              </a:rPr>
              <a:t>7</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none" strike="sngStrike" kern="1200" cap="none" spc="0" normalizeH="0" baseline="0" noProof="0" dirty="0">
                <a:ln>
                  <a:noFill/>
                </a:ln>
                <a:solidFill>
                  <a:srgbClr val="FF0000"/>
                </a:solidFill>
                <a:effectLst/>
                <a:uLnTx/>
                <a:uFillTx/>
                <a:latin typeface="Fira Sans"/>
                <a:ea typeface="DejaVu Sans"/>
                <a:cs typeface="DejaVu Sans"/>
              </a:rPr>
              <a:t>.</a:t>
            </a:r>
            <a:endParaRPr kumimoji="0" lang="cs-CZ" sz="1800" b="0" i="0" u="none" strike="noStrike" kern="1200" cap="none" spc="0" normalizeH="0" baseline="0" noProof="0" dirty="0">
              <a:ln>
                <a:noFill/>
              </a:ln>
              <a:solidFill>
                <a:srgbClr val="232323"/>
              </a:solidFill>
              <a:effectLst/>
              <a:uLnTx/>
              <a:uFillTx/>
              <a:latin typeface="Fira Sans"/>
              <a:ea typeface="DejaVu Sans"/>
              <a:cs typeface="DejaVu San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716" name="TextShape 3"/>
          <p:cNvSpPr txBox="1"/>
          <p:nvPr/>
        </p:nvSpPr>
        <p:spPr>
          <a:xfrm>
            <a:off x="1826820" y="6276368"/>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 16a</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718" name="TextShape 2"/>
          <p:cNvSpPr txBox="1"/>
          <p:nvPr/>
        </p:nvSpPr>
        <p:spPr>
          <a:xfrm>
            <a:off x="677160" y="1248697"/>
            <a:ext cx="8596440" cy="4792463"/>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4)</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O stížnosti rozhoduje nadřízený orgán.</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(5)</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Povinný subjekt předloží stížnost spolu se spisovým materiálem nadřízenému orgánu </a:t>
            </a: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do 7 dnů ode dne</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kdy mu stížnost došla, pokud v této lhůtě stížnosti sám zcela nevyhoví tím, že poskytne požadovanou informaci nebo konečnou licenční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nabídku</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sníží</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úhradu,</a:t>
            </a:r>
            <a:r>
              <a:rPr kumimoji="0" lang="cs-CZ" sz="18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800" b="0" i="0" u="none" strike="sngStrike" kern="1200" cap="none" spc="0" normalizeH="0" baseline="0" noProof="0" dirty="0">
                <a:ln>
                  <a:noFill/>
                </a:ln>
                <a:solidFill>
                  <a:srgbClr val="FF0000"/>
                </a:solidFill>
                <a:effectLst/>
                <a:uLnTx/>
                <a:uFillTx/>
                <a:latin typeface="Fira Sans"/>
                <a:ea typeface="DejaVu Sans"/>
                <a:cs typeface="DejaVu Sans"/>
              </a:rPr>
              <a:t>nabídku,</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nebo vydá rozhodnutí o odmítnutí žádosti.</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(6)</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Nadřízený orgán při rozhodování o stížnosti podle odstavce 1 písm. a), b) nebo c) přezkoumá postup povinného subjektu a rozhodne tak, že</a:t>
            </a: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postup povinného subjektu potvrdí,</a:t>
            </a:r>
            <a:endPar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b)</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povinnému subjektu přikáže, aby ve stanovené lhůtě, která nesmí být delší než 15 dnů ode dne doručení rozhodnutí nadřízeného orgánu, žádost vyřídil, případně předložil žadateli konečnou licenční nabídku, a neshledá-li důvody pro odmítnutí žádosti v případě, kdy dostupné informace o právním a skutkovém stavu nevyvolávají důvodné pochybnosti, postupuje obdobně podle § 16 odst. 4, nebo</a:t>
            </a:r>
            <a:endPar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c)</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usnesením věc převezme a informaci poskytne sám nebo vydá rozhodnutí o odmítnutí žádosti; tento postup nelze použít vůči orgánům územních samosprávných celků při výkonu samostatné </a:t>
            </a:r>
            <a:r>
              <a:rPr kumimoji="0" lang="cs-CZ" sz="1800" b="0" i="0" u="none" strike="noStrike" kern="1200" cap="none" spc="-1" normalizeH="0" baseline="0" noProof="0" dirty="0">
                <a:ln>
                  <a:noFill/>
                </a:ln>
                <a:solidFill>
                  <a:srgbClr val="00B050"/>
                </a:solidFill>
                <a:effectLst/>
                <a:uLnTx/>
                <a:uFill>
                  <a:solidFill>
                    <a:srgbClr val="FFFFFF"/>
                  </a:solidFill>
                </a:uFill>
                <a:latin typeface="Trebuchet MS"/>
                <a:ea typeface="DejaVu Sans"/>
                <a:cs typeface="DejaVu Sans"/>
              </a:rPr>
              <a:t>působnosti, nebo</a:t>
            </a: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00B050"/>
                </a:solidFill>
                <a:effectLst/>
                <a:uLnTx/>
                <a:uFill>
                  <a:solidFill>
                    <a:srgbClr val="FFFFFF"/>
                  </a:solidFill>
                </a:uFill>
                <a:latin typeface="Trebuchet MS"/>
                <a:ea typeface="DejaVu Sans"/>
                <a:cs typeface="DejaVu Sans"/>
              </a:rPr>
              <a:t>d) stížnost odmítne, je-li podána opožděně, předčasně nebo osobou neoprávněnou.</a:t>
            </a: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719"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 16a</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721" name="TextShape 2"/>
          <p:cNvSpPr txBox="1"/>
          <p:nvPr/>
        </p:nvSpPr>
        <p:spPr>
          <a:xfrm>
            <a:off x="677159" y="1140542"/>
            <a:ext cx="9105937" cy="4900618"/>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(7)</a:t>
            </a:r>
            <a:r>
              <a:rPr kumimoji="0" lang="cs-CZ" sz="16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Nadřízený orgán při rozhodování o stížnosti podle odstavce 1 písm. d) přezkoumá postup povinného subjektu a rozhodne tak, že</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a)</a:t>
            </a:r>
            <a:r>
              <a:rPr kumimoji="0" lang="cs-CZ" sz="16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výši úhrady nebo odměny potvrdí,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b)</a:t>
            </a:r>
            <a:r>
              <a:rPr kumimoji="0" lang="cs-CZ" sz="16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výši úhrady nebo odměny sníží; v případě, kdy dostupné informace o právním a skutkovém stavu nevyvolávají důvodné pochybnosti, postupuje obdobně podle § 16 odst. 4 věty druhé s tím, že povinnému subjektu přikáže požadovanou informaci žadateli poskytnout ve lhůtě, která nesmí být delší než 15 dnů ode dne zaplacení úhrady či </a:t>
            </a:r>
            <a:r>
              <a:rPr kumimoji="0" lang="cs-CZ" sz="1600" b="0" i="0" u="none" strike="noStrike" kern="1200" cap="none" spc="-1" normalizeH="0" baseline="0" dirty="0">
                <a:ln>
                  <a:noFill/>
                </a:ln>
                <a:solidFill>
                  <a:srgbClr val="00B050"/>
                </a:solidFill>
                <a:effectLst/>
                <a:uLnTx/>
                <a:uFill>
                  <a:solidFill>
                    <a:srgbClr val="FFFFFF"/>
                  </a:solidFill>
                </a:uFill>
                <a:latin typeface="Trebuchet MS"/>
                <a:ea typeface="DejaVu Sans"/>
                <a:cs typeface="DejaVu Sans"/>
              </a:rPr>
              <a:t>odměny, nebo</a:t>
            </a:r>
          </a:p>
          <a:p>
            <a:pPr marL="800280" marR="0" lvl="1"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0" i="0" u="none" strike="noStrike" kern="1200" cap="none" spc="-1" normalizeH="0" baseline="0" dirty="0">
                <a:ln>
                  <a:noFill/>
                </a:ln>
                <a:solidFill>
                  <a:srgbClr val="00B050"/>
                </a:solidFill>
                <a:effectLst/>
                <a:uLnTx/>
                <a:uFill>
                  <a:solidFill>
                    <a:srgbClr val="FFFFFF"/>
                  </a:solidFill>
                </a:uFill>
                <a:latin typeface="Trebuchet MS"/>
                <a:ea typeface="DejaVu Sans"/>
                <a:cs typeface="DejaVu Sans"/>
              </a:rPr>
              <a:t>c) stížnost odmítne, je-li podána opožděně, předčasně nebo osobou neoprávněnou..</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(8)</a:t>
            </a:r>
            <a:r>
              <a:rPr kumimoji="0" lang="cs-CZ" sz="16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Nadřízený orgán o stížnosti rozhodne do 15 dnů ode dne, kdy mu byla předložena.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(9)</a:t>
            </a:r>
            <a:r>
              <a:rPr kumimoji="0" lang="cs-CZ" sz="16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Rozhodnutí podle odstavců 6 a 7 se oznamuje žadateli a povinnému subjektu. Proti rozhodnutí vydanému podle odstavců 6 a 7 se nelze odvolat. Jde-li však o rozhodnutí podle odstavce 6 písm. c), nelze se odvolat pouze v případě, kdy rozhodl </a:t>
            </a:r>
            <a:r>
              <a:rPr kumimoji="0" lang="cs-CZ" sz="1600" b="0" i="0" u="sng" strike="noStrike" kern="1200" cap="none" spc="0" normalizeH="0" baseline="0" dirty="0">
                <a:ln>
                  <a:noFill/>
                </a:ln>
                <a:solidFill>
                  <a:srgbClr val="008000"/>
                </a:solidFill>
                <a:effectLst/>
                <a:uLnTx/>
                <a:uFillTx/>
                <a:latin typeface="Fira Sans"/>
                <a:ea typeface="DejaVu Sans"/>
                <a:cs typeface="DejaVu Sans"/>
              </a:rPr>
              <a:t>jako</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nadřízený orgán </a:t>
            </a:r>
            <a:r>
              <a:rPr kumimoji="0" lang="cs-CZ" sz="1600" b="0" i="0" u="sng" strike="noStrike" kern="1200" cap="none" spc="0" normalizeH="0" baseline="0" dirty="0">
                <a:ln>
                  <a:noFill/>
                </a:ln>
                <a:solidFill>
                  <a:srgbClr val="008000"/>
                </a:solidFill>
                <a:effectLst/>
                <a:uLnTx/>
                <a:uFillTx/>
                <a:latin typeface="Fira Sans"/>
                <a:ea typeface="DejaVu Sans"/>
                <a:cs typeface="DejaVu Sans"/>
              </a:rPr>
              <a:t>ministr</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sng" strike="noStrike" kern="1200" cap="none" spc="0" normalizeH="0" baseline="0" dirty="0">
                <a:ln>
                  <a:noFill/>
                </a:ln>
                <a:solidFill>
                  <a:srgbClr val="008000"/>
                </a:solidFill>
                <a:effectLst/>
                <a:uLnTx/>
                <a:uFillTx/>
                <a:latin typeface="Fira Sans"/>
                <a:ea typeface="DejaVu Sans"/>
                <a:cs typeface="DejaVu Sans"/>
              </a:rPr>
              <a:t>nebo</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sng" strike="noStrike" kern="1200" cap="none" spc="0" normalizeH="0" baseline="0" dirty="0">
                <a:ln>
                  <a:noFill/>
                </a:ln>
                <a:solidFill>
                  <a:srgbClr val="008000"/>
                </a:solidFill>
                <a:effectLst/>
                <a:uLnTx/>
                <a:uFillTx/>
                <a:latin typeface="Fira Sans"/>
                <a:ea typeface="DejaVu Sans"/>
                <a:cs typeface="DejaVu Sans"/>
              </a:rPr>
              <a:t>vedoucí</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sng" strike="noStrike" kern="1200" cap="none" spc="0" normalizeH="0" baseline="0" dirty="0">
                <a:ln>
                  <a:noFill/>
                </a:ln>
                <a:solidFill>
                  <a:srgbClr val="008000"/>
                </a:solidFill>
                <a:effectLst/>
                <a:uLnTx/>
                <a:uFillTx/>
                <a:latin typeface="Fira Sans"/>
                <a:ea typeface="DejaVu Sans"/>
                <a:cs typeface="DejaVu Sans"/>
              </a:rPr>
              <a:t>jiného</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sng" strike="noStrike" kern="1200" cap="none" spc="0" normalizeH="0" baseline="0" dirty="0">
                <a:ln>
                  <a:noFill/>
                </a:ln>
                <a:solidFill>
                  <a:srgbClr val="008000"/>
                </a:solidFill>
                <a:effectLst/>
                <a:uLnTx/>
                <a:uFillTx/>
                <a:latin typeface="Fira Sans"/>
                <a:ea typeface="DejaVu Sans"/>
                <a:cs typeface="DejaVu Sans"/>
              </a:rPr>
              <a:t>ústředního</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none" strike="sngStrike" kern="1200" cap="none" spc="0" normalizeH="0" baseline="0" dirty="0">
                <a:ln>
                  <a:noFill/>
                </a:ln>
                <a:solidFill>
                  <a:srgbClr val="FF0000"/>
                </a:solidFill>
                <a:effectLst/>
                <a:uLnTx/>
                <a:uFillTx/>
                <a:latin typeface="Fira Sans"/>
                <a:ea typeface="DejaVu Sans"/>
                <a:cs typeface="DejaVu Sans"/>
              </a:rPr>
              <a:t>určený</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none" strike="sngStrike" kern="1200" cap="none" spc="0" normalizeH="0" baseline="0" dirty="0">
                <a:ln>
                  <a:noFill/>
                </a:ln>
                <a:solidFill>
                  <a:srgbClr val="FF0000"/>
                </a:solidFill>
                <a:effectLst/>
                <a:uLnTx/>
                <a:uFillTx/>
                <a:latin typeface="Fira Sans"/>
                <a:ea typeface="DejaVu Sans"/>
                <a:cs typeface="DejaVu Sans"/>
              </a:rPr>
              <a:t>podle</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none" strike="sngStrike" kern="1200" cap="none" spc="0" normalizeH="0" baseline="0" dirty="0">
                <a:ln>
                  <a:noFill/>
                </a:ln>
                <a:solidFill>
                  <a:srgbClr val="FF0000"/>
                </a:solidFill>
                <a:effectLst/>
                <a:uLnTx/>
                <a:uFillTx/>
                <a:latin typeface="Fira Sans"/>
                <a:ea typeface="DejaVu Sans"/>
                <a:cs typeface="DejaVu Sans"/>
              </a:rPr>
              <a:t>§</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none" strike="sngStrike" kern="1200" cap="none" spc="0" normalizeH="0" baseline="0" dirty="0">
                <a:ln>
                  <a:noFill/>
                </a:ln>
                <a:solidFill>
                  <a:srgbClr val="FF0000"/>
                </a:solidFill>
                <a:effectLst/>
                <a:uLnTx/>
                <a:uFillTx/>
                <a:latin typeface="Fira Sans"/>
                <a:ea typeface="DejaVu Sans"/>
                <a:cs typeface="DejaVu Sans"/>
              </a:rPr>
              <a:t>178</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none" strike="sngStrike" kern="1200" cap="none" spc="0" normalizeH="0" baseline="0" dirty="0">
                <a:ln>
                  <a:noFill/>
                </a:ln>
                <a:solidFill>
                  <a:srgbClr val="FF0000"/>
                </a:solidFill>
                <a:effectLst/>
                <a:uLnTx/>
                <a:uFillTx/>
                <a:latin typeface="Fira Sans"/>
                <a:ea typeface="DejaVu Sans"/>
                <a:cs typeface="DejaVu Sans"/>
              </a:rPr>
              <a:t>odst.</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none" strike="sngStrike" kern="1200" cap="none" spc="0" normalizeH="0" baseline="0" dirty="0">
                <a:ln>
                  <a:noFill/>
                </a:ln>
                <a:solidFill>
                  <a:srgbClr val="FF0000"/>
                </a:solidFill>
                <a:effectLst/>
                <a:uLnTx/>
                <a:uFillTx/>
                <a:latin typeface="Fira Sans"/>
                <a:ea typeface="DejaVu Sans"/>
                <a:cs typeface="DejaVu Sans"/>
              </a:rPr>
              <a:t>2</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none" strike="sngStrike" kern="1200" cap="none" spc="0" normalizeH="0" baseline="0" dirty="0">
                <a:ln>
                  <a:noFill/>
                </a:ln>
                <a:solidFill>
                  <a:srgbClr val="FF0000"/>
                </a:solidFill>
                <a:effectLst/>
                <a:uLnTx/>
                <a:uFillTx/>
                <a:latin typeface="Fira Sans"/>
                <a:ea typeface="DejaVu Sans"/>
                <a:cs typeface="DejaVu Sans"/>
              </a:rPr>
              <a:t>věty</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none" strike="sngStrike" kern="1200" cap="none" spc="0" normalizeH="0" baseline="0" dirty="0">
                <a:ln>
                  <a:noFill/>
                </a:ln>
                <a:solidFill>
                  <a:srgbClr val="FF0000"/>
                </a:solidFill>
                <a:effectLst/>
                <a:uLnTx/>
                <a:uFillTx/>
                <a:latin typeface="Fira Sans"/>
                <a:ea typeface="DejaVu Sans"/>
                <a:cs typeface="DejaVu Sans"/>
              </a:rPr>
              <a:t>poslední</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správního </a:t>
            </a:r>
            <a:r>
              <a:rPr kumimoji="0" lang="cs-CZ" sz="1600" b="0" i="0" u="sng" strike="noStrike" kern="1200" cap="none" spc="0" normalizeH="0" baseline="0" dirty="0">
                <a:ln>
                  <a:noFill/>
                </a:ln>
                <a:solidFill>
                  <a:srgbClr val="008000"/>
                </a:solidFill>
                <a:effectLst/>
                <a:uLnTx/>
                <a:uFillTx/>
                <a:latin typeface="Fira Sans"/>
                <a:ea typeface="DejaVu Sans"/>
                <a:cs typeface="DejaVu Sans"/>
              </a:rPr>
              <a:t>úřadu</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none" strike="sngStrike" kern="1200" cap="none" spc="0" normalizeH="0" baseline="0" dirty="0">
                <a:ln>
                  <a:noFill/>
                </a:ln>
                <a:solidFill>
                  <a:srgbClr val="FF0000"/>
                </a:solidFill>
                <a:effectLst/>
                <a:uLnTx/>
                <a:uFillTx/>
                <a:latin typeface="Fira Sans"/>
                <a:ea typeface="DejaVu Sans"/>
                <a:cs typeface="DejaVu Sans"/>
              </a:rPr>
              <a:t>řádu</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nebo </a:t>
            </a:r>
            <a:r>
              <a:rPr kumimoji="0" lang="cs-CZ" sz="1600" b="0" i="0" u="sng" strike="noStrike" kern="1200" cap="none" spc="0" normalizeH="0" baseline="0" dirty="0">
                <a:ln>
                  <a:noFill/>
                </a:ln>
                <a:solidFill>
                  <a:srgbClr val="008000"/>
                </a:solidFill>
                <a:effectLst/>
                <a:uLnTx/>
                <a:uFillTx/>
                <a:latin typeface="Fira Sans"/>
                <a:ea typeface="DejaVu Sans"/>
                <a:cs typeface="DejaVu Sans"/>
              </a:rPr>
              <a:t>Úřad</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sng" strike="noStrike" kern="1200" cap="none" spc="0" normalizeH="0" baseline="0" dirty="0">
                <a:ln>
                  <a:noFill/>
                </a:ln>
                <a:solidFill>
                  <a:srgbClr val="008000"/>
                </a:solidFill>
                <a:effectLst/>
                <a:uLnTx/>
                <a:uFillTx/>
                <a:latin typeface="Fira Sans"/>
                <a:ea typeface="DejaVu Sans"/>
                <a:cs typeface="DejaVu Sans"/>
              </a:rPr>
              <a:t>pro</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sng" strike="noStrike" kern="1200" cap="none" spc="0" normalizeH="0" baseline="0" dirty="0">
                <a:ln>
                  <a:noFill/>
                </a:ln>
                <a:solidFill>
                  <a:srgbClr val="008000"/>
                </a:solidFill>
                <a:effectLst/>
                <a:uLnTx/>
                <a:uFillTx/>
                <a:latin typeface="Fira Sans"/>
                <a:ea typeface="DejaVu Sans"/>
                <a:cs typeface="DejaVu Sans"/>
              </a:rPr>
              <a:t>ochranu</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sng" strike="noStrike" kern="1200" cap="none" spc="0" normalizeH="0" baseline="0" dirty="0">
                <a:ln>
                  <a:noFill/>
                </a:ln>
                <a:solidFill>
                  <a:srgbClr val="008000"/>
                </a:solidFill>
                <a:effectLst/>
                <a:uLnTx/>
                <a:uFillTx/>
                <a:latin typeface="Fira Sans"/>
                <a:ea typeface="DejaVu Sans"/>
                <a:cs typeface="DejaVu Sans"/>
              </a:rPr>
              <a:t>osobních</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sng" strike="noStrike" kern="1200" cap="none" spc="0" normalizeH="0" baseline="0" dirty="0">
                <a:ln>
                  <a:noFill/>
                </a:ln>
                <a:solidFill>
                  <a:srgbClr val="008000"/>
                </a:solidFill>
                <a:effectLst/>
                <a:uLnTx/>
                <a:uFillTx/>
                <a:latin typeface="Fira Sans"/>
                <a:ea typeface="DejaVu Sans"/>
                <a:cs typeface="DejaVu Sans"/>
              </a:rPr>
              <a:t>údajů.</a:t>
            </a:r>
            <a:endParaRPr kumimoji="0" lang="cs-CZ" sz="1600" b="0" i="0" u="none" strike="noStrike" kern="1200" cap="none" spc="0" normalizeH="0" baseline="0" dirty="0">
              <a:ln>
                <a:noFill/>
              </a:ln>
              <a:solidFill>
                <a:srgbClr val="232323"/>
              </a:solidFill>
              <a:effectLst/>
              <a:uLnTx/>
              <a:uFillTx/>
              <a:latin typeface="Fira San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sngStrike" kern="1200" cap="none" spc="0" normalizeH="0" baseline="0" dirty="0">
                <a:ln>
                  <a:noFill/>
                </a:ln>
                <a:solidFill>
                  <a:srgbClr val="FF0000"/>
                </a:solidFill>
                <a:effectLst/>
                <a:uLnTx/>
                <a:uFillTx/>
                <a:latin typeface="Fira Sans"/>
                <a:ea typeface="DejaVu Sans"/>
                <a:cs typeface="DejaVu Sans"/>
              </a:rPr>
              <a:t>podle</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none" strike="sngStrike" kern="1200" cap="none" spc="0" normalizeH="0" baseline="0" dirty="0">
                <a:ln>
                  <a:noFill/>
                </a:ln>
                <a:solidFill>
                  <a:srgbClr val="FF0000"/>
                </a:solidFill>
                <a:effectLst/>
                <a:uLnTx/>
                <a:uFillTx/>
                <a:latin typeface="Fira Sans"/>
                <a:ea typeface="DejaVu Sans"/>
                <a:cs typeface="DejaVu Sans"/>
              </a:rPr>
              <a:t>§</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none" strike="sngStrike" kern="1200" cap="none" spc="0" normalizeH="0" baseline="0" dirty="0">
                <a:ln>
                  <a:noFill/>
                </a:ln>
                <a:solidFill>
                  <a:srgbClr val="FF0000"/>
                </a:solidFill>
                <a:effectLst/>
                <a:uLnTx/>
                <a:uFillTx/>
                <a:latin typeface="Fira Sans"/>
                <a:ea typeface="DejaVu Sans"/>
                <a:cs typeface="DejaVu Sans"/>
              </a:rPr>
              <a:t>20</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none" strike="sngStrike" kern="1200" cap="none" spc="0" normalizeH="0" baseline="0" dirty="0">
                <a:ln>
                  <a:noFill/>
                </a:ln>
                <a:solidFill>
                  <a:srgbClr val="FF0000"/>
                </a:solidFill>
                <a:effectLst/>
                <a:uLnTx/>
                <a:uFillTx/>
                <a:latin typeface="Fira Sans"/>
                <a:ea typeface="DejaVu Sans"/>
                <a:cs typeface="DejaVu Sans"/>
              </a:rPr>
              <a:t>odst.</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none" strike="sngStrike" kern="1200" cap="none" spc="0" normalizeH="0" baseline="0" dirty="0">
                <a:ln>
                  <a:noFill/>
                </a:ln>
                <a:solidFill>
                  <a:srgbClr val="FF0000"/>
                </a:solidFill>
                <a:effectLst/>
                <a:uLnTx/>
                <a:uFillTx/>
                <a:latin typeface="Fira Sans"/>
                <a:ea typeface="DejaVu Sans"/>
                <a:cs typeface="DejaVu Sans"/>
              </a:rPr>
              <a:t>5</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none" strike="sngStrike" kern="1200" cap="none" spc="0" normalizeH="0" baseline="0" dirty="0">
                <a:ln>
                  <a:noFill/>
                </a:ln>
                <a:solidFill>
                  <a:srgbClr val="FF0000"/>
                </a:solidFill>
                <a:effectLst/>
                <a:uLnTx/>
                <a:uFillTx/>
                <a:latin typeface="Fira Sans"/>
                <a:ea typeface="DejaVu Sans"/>
                <a:cs typeface="DejaVu Sans"/>
              </a:rPr>
              <a:t>tohoto</a:t>
            </a:r>
            <a:r>
              <a:rPr kumimoji="0" lang="cs-CZ" sz="1600" b="0" i="0" u="none" strike="noStrike" kern="1200" cap="none" spc="0" normalizeH="0" baseline="0" dirty="0">
                <a:ln>
                  <a:noFill/>
                </a:ln>
                <a:solidFill>
                  <a:srgbClr val="232323"/>
                </a:solidFill>
                <a:effectLst/>
                <a:uLnTx/>
                <a:uFillTx/>
                <a:latin typeface="Fira Sans"/>
                <a:ea typeface="DejaVu Sans"/>
                <a:cs typeface="DejaVu Sans"/>
              </a:rPr>
              <a:t> </a:t>
            </a:r>
            <a:r>
              <a:rPr kumimoji="0" lang="cs-CZ" sz="1600" b="0" i="0" u="none" strike="sngStrike" kern="1200" cap="none" spc="0" normalizeH="0" baseline="0" dirty="0">
                <a:ln>
                  <a:noFill/>
                </a:ln>
                <a:solidFill>
                  <a:srgbClr val="FF0000"/>
                </a:solidFill>
                <a:effectLst/>
                <a:uLnTx/>
                <a:uFillTx/>
                <a:latin typeface="Fira Sans"/>
                <a:ea typeface="DejaVu Sans"/>
                <a:cs typeface="DejaVu Sans"/>
              </a:rPr>
              <a:t>zákona.</a:t>
            </a:r>
            <a:endParaRPr kumimoji="0" lang="cs-CZ" sz="1600" b="0" i="0" u="none" strike="noStrike" kern="1200" cap="none" spc="0" normalizeH="0" baseline="0" dirty="0">
              <a:ln>
                <a:noFill/>
              </a:ln>
              <a:solidFill>
                <a:srgbClr val="232323"/>
              </a:solidFill>
              <a:effectLst/>
              <a:uLnTx/>
              <a:uFillTx/>
              <a:latin typeface="Fira San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(10)</a:t>
            </a:r>
            <a:r>
              <a:rPr kumimoji="0" lang="cs-CZ" sz="16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Je-li poskytnuta informace podle odstavce 6 písm. c), žadatel může ve smyslu odstavce 1 písm. a) nebo c) postupovat obdobně.</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722"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2" name="Šipka: doleva 1">
            <a:extLst>
              <a:ext uri="{FF2B5EF4-FFF2-40B4-BE49-F238E27FC236}">
                <a16:creationId xmlns:a16="http://schemas.microsoft.com/office/drawing/2014/main" id="{5A1424EC-327C-4879-2228-7B5B1BF34779}"/>
              </a:ext>
            </a:extLst>
          </p:cNvPr>
          <p:cNvSpPr/>
          <p:nvPr/>
        </p:nvSpPr>
        <p:spPr>
          <a:xfrm>
            <a:off x="9451729" y="2655277"/>
            <a:ext cx="2532185" cy="5715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Měli by vždy</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16b</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724" name="TextShape 2"/>
          <p:cNvSpPr txBox="1"/>
          <p:nvPr/>
        </p:nvSpPr>
        <p:spPr>
          <a:xfrm>
            <a:off x="677160" y="2160720"/>
            <a:ext cx="8596440" cy="3880440"/>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Přezkumné řízení a ochrana proti nečinnosti</a:t>
            </a:r>
            <a:endParaRPr kumimoji="0" lang="cs-CZ" sz="18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(1)</a:t>
            </a:r>
            <a:r>
              <a:rPr kumimoji="0" lang="cs-CZ" sz="18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Rozhodnutí nadřízeného orgánu lze přezkoumat v přezkumném řízení, pro jehož vedení podle zvláštního právního předpisu je příslušný Úřad pro ochranu osobních údajů.</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(2)</a:t>
            </a:r>
            <a:r>
              <a:rPr kumimoji="0" lang="cs-CZ" sz="18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Dospěje-li správní orgán při přezkumu k závěru, že informace byly odepřeny nezákonně, a dostupné informace o právním a skutkovém stavu nevyvolávají důvodné pochybnosti, postupuje obdobně podle § 16 odst. 5 </a:t>
            </a:r>
            <a:r>
              <a:rPr kumimoji="0" lang="cs-CZ" sz="1800" b="0" i="0" u="none" strike="sngStrike" kern="1200" cap="none" spc="-1" normalizeH="0" baseline="0" dirty="0">
                <a:ln>
                  <a:noFill/>
                </a:ln>
                <a:solidFill>
                  <a:srgbClr val="404040"/>
                </a:solidFill>
                <a:effectLst/>
                <a:uLnTx/>
                <a:uFill>
                  <a:solidFill>
                    <a:srgbClr val="FFFFFF"/>
                  </a:solidFill>
                </a:uFill>
                <a:latin typeface="Trebuchet MS"/>
                <a:ea typeface="DejaVu Sans"/>
                <a:cs typeface="DejaVu Sans"/>
              </a:rPr>
              <a:t>4.</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(3)</a:t>
            </a:r>
            <a:r>
              <a:rPr kumimoji="0" lang="cs-CZ" sz="18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K opatřením proti nečinnosti nadřízeného orgánu podle zvláštního právního předpisu je příslušný Úřad pro ochranu osobních údajů.</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725"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TextShape 1"/>
          <p:cNvSpPr txBox="1"/>
          <p:nvPr/>
        </p:nvSpPr>
        <p:spPr>
          <a:xfrm>
            <a:off x="615614" y="398464"/>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17 </a:t>
            </a: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Hrazení</a:t>
            </a: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a:t>
            </a: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nákladů</a:t>
            </a:r>
            <a:endPar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endParaRPr>
          </a:p>
        </p:txBody>
      </p:sp>
      <p:sp>
        <p:nvSpPr>
          <p:cNvPr id="727" name="TextShape 2"/>
          <p:cNvSpPr txBox="1"/>
          <p:nvPr/>
        </p:nvSpPr>
        <p:spPr>
          <a:xfrm>
            <a:off x="677160" y="1130710"/>
            <a:ext cx="8596440" cy="4910090"/>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(1)</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Povinné subjekty jsou v souvislosti s poskytováním informací oprávněny žádat úhradu ve výši, která nesmí přesáhnout náklady spojené s pořízením kopií, opatřením technických nosičů dat a s odesláním informací žadateli. Povinný subjekt může vyžádat i úhradu za mimořádně rozsáhlé vyhledání informací.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(2)</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Pokud byla v licenční smlouvě sjednána odměna, nelze požadovat úhradu nákladů.</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(3)</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V případě, že bude povinný subjekt za poskytnutí informace požadovat úhradu, písemně oznámí tuto skutečnost spolu s výší úhrady žadateli před poskytnutím informace. Z oznámení musí být zřejmé, na základě jakých skutečností a jakým způsobem byla výše úhrady povinným subjektem vyčíslena. Součástí oznámení musí být poučení o možnosti podat proti požadavku úhrady nákladů za poskytnutí informace stížnost podle § 16a odst. 1 písm. d), ze kterého je patrné, v jaké lhůtě lze stížnost podat, od kterého dne se tato lhůta počítá, který nadřízený orgán o ní rozhoduje a u kterého povinného subjektu se podává.</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(4)</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Nesplní-li povinný subjekt vůči žadateli oznamovací povinnost podle odstavce 3, ztrácí nárok na úhradu nákladů.</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(5)</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Poskytnutí informace podle odstavce 3 je podmíněno zaplacením požadované úhrady. Pokud žadatel do 60 dnů ode dne oznámení výše požadované úhrady úhradu nezaplatí, povinný subjekt žádost odloží. Po dobu vyřizování stížnosti proti výši požadované úhrady lhůta podle věty druhé neběží.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(6)</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Úhrada je příjmem povinného subjektu.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p:nvPr>
        </p:nvSpPr>
        <p:spPr>
          <a:xfrm>
            <a:off x="1227666" y="634642"/>
            <a:ext cx="8596440" cy="5190195"/>
          </a:xfrm>
        </p:spPr>
        <p:txBody>
          <a:bodyPr/>
          <a:lstStyle/>
          <a:p>
            <a:pPr algn="just"/>
            <a:r>
              <a:rPr lang="cs-CZ" sz="2400" dirty="0" err="1">
                <a:latin typeface="Trebuchet MS" panose="020B0603020202020204" pitchFamily="34" charset="0"/>
              </a:rPr>
              <a:t>Čl.II</a:t>
            </a:r>
            <a:r>
              <a:rPr lang="cs-CZ" sz="2400" dirty="0">
                <a:latin typeface="Trebuchet MS" panose="020B0603020202020204" pitchFamily="34" charset="0"/>
              </a:rPr>
              <a:t> zákona č. 241/2022 Sb.</a:t>
            </a:r>
          </a:p>
          <a:p>
            <a:pPr algn="just"/>
            <a:r>
              <a:rPr lang="cs-CZ" sz="2800" dirty="0">
                <a:latin typeface="Trebuchet MS" panose="020B0603020202020204" pitchFamily="34" charset="0"/>
              </a:rPr>
              <a:t>Přechodná ustanovení</a:t>
            </a:r>
          </a:p>
          <a:p>
            <a:pPr algn="just"/>
            <a:endParaRPr lang="cs-CZ" dirty="0">
              <a:latin typeface="Trebuchet MS" panose="020B0603020202020204" pitchFamily="34" charset="0"/>
            </a:endParaRPr>
          </a:p>
          <a:p>
            <a:pPr algn="just"/>
            <a:r>
              <a:rPr lang="cs-CZ" sz="1800" dirty="0">
                <a:solidFill>
                  <a:srgbClr val="00B050"/>
                </a:solidFill>
                <a:latin typeface="Trebuchet MS" panose="020B0603020202020204" pitchFamily="34" charset="0"/>
              </a:rPr>
              <a:t>1. Žádost o poskytnutí informace podaná přede dnem nabytí účinnosti tohoto zákona se vyřizuje podle zákona č. 106/1999 Sb. , ve znění účinném přede dnem nabytí účinnosti tohoto zákona.</a:t>
            </a:r>
          </a:p>
          <a:p>
            <a:pPr algn="just"/>
            <a:r>
              <a:rPr lang="cs-CZ" sz="1800" dirty="0">
                <a:solidFill>
                  <a:srgbClr val="00B050"/>
                </a:solidFill>
                <a:latin typeface="Trebuchet MS" panose="020B0603020202020204" pitchFamily="34" charset="0"/>
              </a:rPr>
              <a:t>2. Informace zveřejněné podle § 5 odst. 3 zákona č. 106/1999 Sb. , ve znění účinném přede dnem nabytí účinnosti tohoto zákona, se ponechají zveřejněné nejméně </a:t>
            </a:r>
            <a:r>
              <a:rPr lang="cs-CZ" sz="1800" b="1" u="sng" dirty="0">
                <a:solidFill>
                  <a:srgbClr val="00B050"/>
                </a:solidFill>
                <a:latin typeface="Trebuchet MS" panose="020B0603020202020204" pitchFamily="34" charset="0"/>
              </a:rPr>
              <a:t>po dobu 6 let </a:t>
            </a:r>
            <a:r>
              <a:rPr lang="cs-CZ" sz="1800" dirty="0">
                <a:solidFill>
                  <a:srgbClr val="00B050"/>
                </a:solidFill>
                <a:latin typeface="Trebuchet MS" panose="020B0603020202020204" pitchFamily="34" charset="0"/>
              </a:rPr>
              <a:t>ode dne nabytí účinnosti tohoto zákona.</a:t>
            </a:r>
          </a:p>
        </p:txBody>
      </p:sp>
    </p:spTree>
    <p:extLst>
      <p:ext uri="{BB962C8B-B14F-4D97-AF65-F5344CB8AC3E}">
        <p14:creationId xmlns:p14="http://schemas.microsoft.com/office/powerpoint/2010/main" val="1999401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208258" y="200563"/>
            <a:ext cx="7574641" cy="6398470"/>
          </a:xfrm>
          <a:prstGeom prst="rect">
            <a:avLst/>
          </a:prstGeom>
        </p:spPr>
      </p:pic>
      <p:sp>
        <p:nvSpPr>
          <p:cNvPr id="3" name="TextovéPole 2"/>
          <p:cNvSpPr txBox="1"/>
          <p:nvPr/>
        </p:nvSpPr>
        <p:spPr>
          <a:xfrm>
            <a:off x="465935" y="2393749"/>
            <a:ext cx="9510925" cy="646331"/>
          </a:xfrm>
          <a:prstGeom prst="rect">
            <a:avLst/>
          </a:prstGeom>
          <a:noFill/>
        </p:spPr>
        <p:txBody>
          <a:bodyPr wrap="square" rtlCol="0">
            <a:spAutoFit/>
          </a:bodyPr>
          <a:lstStyle/>
          <a:p>
            <a:r>
              <a:rPr lang="cs-CZ" dirty="0"/>
              <a:t>Aplikace na rychlé automatizované vyřizování žádostí o informace a všech variant úkonů podle zákona č. 106/1999 Sb.</a:t>
            </a:r>
          </a:p>
        </p:txBody>
      </p:sp>
    </p:spTree>
    <p:extLst>
      <p:ext uri="{BB962C8B-B14F-4D97-AF65-F5344CB8AC3E}">
        <p14:creationId xmlns:p14="http://schemas.microsoft.com/office/powerpoint/2010/main" val="34487153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Přehled lhůt</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742" name="TextShape 2"/>
          <p:cNvSpPr txBox="1"/>
          <p:nvPr/>
        </p:nvSpPr>
        <p:spPr>
          <a:xfrm>
            <a:off x="677160" y="1133061"/>
            <a:ext cx="9401118" cy="4908099"/>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žádost o doplnění žádosti </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7 dnů ode dne obdržení žádosti – nedostatek údajů o žadateli (např. datum narození a adresa trvalého bydliště jsou nezbytné pro vydání správního rozhodnutí o odmítnutí žádosti poskytnout informace) – jen pokud brání nedostatek údajů o žadateli vyřízení žádosti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výzva k upřesnění žádosti </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do 7 dnů ode dne obdržení žádosti – nesrozumitelnost podání, není jisté, jaké informace požaduje.</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odložení žádosti </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do 7 dnů ode dne obdržení žádosti – požadované informace se nevztahují k působnosti povinného subjektu, což je nutné odůvodnit (odložení se provede formou prostého dopisu)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odkaz na zveřejněnou informaci </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ve lhůtě 7 dnů ode dne obdržení žádosti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předložení stížnost nadřízenému </a:t>
            </a:r>
            <a:r>
              <a:rPr kumimoji="0" lang="cs-CZ" sz="1600" b="1"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org</a:t>
            </a: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7 dnů ode dne</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kdy mu stížnost došla</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odmítnutí kverulanta ve lhůtě 7 dnů </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od doručení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rozhodnutí o odmítnutí žádosti- </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do 15 dnů ode dne obdržení žádosti nebo jejího doplnění – forma rozhodnutí podle správního řádu (výrok, odůvodnění, poučení o opravných prostředcích)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cs-CZ" sz="16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poskytnutí informace </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do 15 dnů ode dne obdržení žádosti nebo jejího doplnění – pak do 15 dnů od poskytnutí informace  zveřejnit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743"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4" name="Line 1"/>
          <p:cNvSpPr/>
          <p:nvPr/>
        </p:nvSpPr>
        <p:spPr>
          <a:xfrm>
            <a:off x="4241520" y="1460160"/>
            <a:ext cx="360" cy="3937320"/>
          </a:xfrm>
          <a:prstGeom prst="line">
            <a:avLst/>
          </a:prstGeom>
          <a:ln w="12600">
            <a:solidFill>
              <a:srgbClr val="5FCBE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745"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746" name="TextShape 3"/>
          <p:cNvSpPr txBox="1"/>
          <p:nvPr/>
        </p:nvSpPr>
        <p:spPr>
          <a:xfrm>
            <a:off x="643320" y="816480"/>
            <a:ext cx="3367080" cy="522432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Test proporcionality 
</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747" name="TextShape 4"/>
          <p:cNvSpPr txBox="1"/>
          <p:nvPr/>
        </p:nvSpPr>
        <p:spPr>
          <a:xfrm>
            <a:off x="4654440" y="816480"/>
            <a:ext cx="5384082" cy="5224320"/>
          </a:xfrm>
          <a:prstGeom prst="rect">
            <a:avLst/>
          </a:prstGeom>
          <a:noFill/>
          <a:ln>
            <a:noFill/>
          </a:ln>
        </p:spPr>
        <p:txBody>
          <a:bodyPr anchor="ct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Ústavní soud – opakovaně judikoval - test proporcionality jako třístupňový: </a:t>
            </a: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 test vhodnosti – přispěje získání určité informace k naplnění smyslu práva na informace? </a:t>
            </a:r>
            <a:endPar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b) test potřebnosti – není možné k dosažení cíle použít jiný prostředek?</a:t>
            </a:r>
            <a:endPar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c) vážení zájmů – jsou určité informace způsobilé stát se součástí veřejné diskuse (posouzení významu konkurujících si práv – nepřevažuje veřejný zájem nad zákonným důvodem pro odmítnutí žádosti)? </a:t>
            </a:r>
            <a:endPar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Rozsudek NSS ze dne 17. prosince 2014, č. j.  1 As 189/2014-48 
</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767" name="TextShape 2"/>
          <p:cNvSpPr txBox="1"/>
          <p:nvPr/>
        </p:nvSpPr>
        <p:spPr>
          <a:xfrm>
            <a:off x="677160" y="2160720"/>
            <a:ext cx="8596440" cy="3880440"/>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osoba dotčená má procesní práva vycházející z ustanovení § 4 odst. 4 správního řádu – obecná aplikovatelnost pro všechny žádosti o informace týkající se třetích osob (nejčastěji osobní údaje, obchodní tajemství, autorská práva atd.)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v případě vydání rozhodnutí o odmítnutí (a dále potenciální odvolací řízení) mají dotčené osoby postavení účastníků podle ustanovení § 27 odst. 2 správního řádu</a:t>
            </a:r>
          </a:p>
        </p:txBody>
      </p:sp>
      <p:sp>
        <p:nvSpPr>
          <p:cNvPr id="768"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z metodiky MV
</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770" name="TextShape 2"/>
          <p:cNvSpPr txBox="1"/>
          <p:nvPr/>
        </p:nvSpPr>
        <p:spPr>
          <a:xfrm>
            <a:off x="834477" y="2045520"/>
            <a:ext cx="8596440" cy="3880440"/>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povinný subjekt po obdržení žádosti identifikuje dotčené osoby (nutné mít ve spisu, údaje podle § 18 odst. 2 správního řádu) a zašle jim výzvu s možností vyjádřit se k žádosti (žadateli) v přiměřené lhůtě s tím, že by měl předestřít   i to, jak hodlá se žádostí naložit (alespoň 5 dní; při větším počtu dotčených osob je možno postupovat obdobně podle ustanovení § 144 správního řádu (veřejná vyhláška; doporučuje se zveřejnit jen oznámení o uložení písemnosti); oslovení dotčených osob není důvodem pro prodloužení lhůty       k vyřízení žádosti podle ustanovení § 14 odst. 7 </a:t>
            </a:r>
            <a:r>
              <a:rPr kumimoji="0" lang="cs-CZ"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InfZ</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v případě poskytnutí informace je třeba tuto skutečnost dotčeným subjektům oznámit; stejně tak se jim doručuje i případné rozhodnutí o odmítnutí žádosti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v odvolacím řízení se již postupuje zcela podle správního řádu a dotčené osoby mají postavení účastníků podle § 27 odst. 2 správního řádu</a:t>
            </a:r>
          </a:p>
        </p:txBody>
      </p:sp>
      <p:sp>
        <p:nvSpPr>
          <p:cNvPr id="771"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dpis 1"/>
          <p:cNvSpPr>
            <a:spLocks noGrp="1"/>
          </p:cNvSpPr>
          <p:nvPr>
            <p:ph type="subTitle"/>
          </p:nvPr>
        </p:nvSpPr>
        <p:spPr>
          <a:xfrm>
            <a:off x="677160" y="1022556"/>
            <a:ext cx="8596440" cy="5250426"/>
          </a:xfrm>
        </p:spPr>
        <p:txBody>
          <a:bodyPr/>
          <a:lstStyle/>
          <a:p>
            <a:r>
              <a:rPr lang="cs-CZ" sz="1800" dirty="0">
                <a:solidFill>
                  <a:schemeClr val="tx2"/>
                </a:solidFill>
              </a:rPr>
              <a:t>§ 8c Informování o příjmech fyzických osob (1.1.2023)</a:t>
            </a:r>
          </a:p>
          <a:p>
            <a:pPr algn="just"/>
            <a:r>
              <a:rPr lang="cs-CZ" sz="1800" dirty="0">
                <a:solidFill>
                  <a:schemeClr val="tx2"/>
                </a:solidFill>
              </a:rPr>
              <a:t>(1) Povinný subjekt poskytne informaci o výši příjmu osoby, které poskytl nebo poskytuje veřejné prostředky mající povahu příjmu ze závislé činnosti nebo funkčních požitků podle zákona o daních z příjmů</a:t>
            </a:r>
          </a:p>
          <a:p>
            <a:r>
              <a:rPr lang="cs-CZ" sz="1800" dirty="0">
                <a:solidFill>
                  <a:schemeClr val="tx2"/>
                </a:solidFill>
              </a:rPr>
              <a:t>     a) jako</a:t>
            </a:r>
          </a:p>
          <a:p>
            <a:pPr algn="just"/>
            <a:r>
              <a:rPr lang="cs-CZ" sz="1800" dirty="0">
                <a:solidFill>
                  <a:schemeClr val="tx2"/>
                </a:solidFill>
              </a:rPr>
              <a:t>      1. veřejnému funkcionáři, na kterého se vztahovaly nebo vztahují povinnosti podle zákona o střetu zájmů,</a:t>
            </a:r>
          </a:p>
          <a:p>
            <a:pPr algn="just"/>
            <a:r>
              <a:rPr lang="cs-CZ" sz="1800" dirty="0">
                <a:solidFill>
                  <a:schemeClr val="tx2"/>
                </a:solidFill>
              </a:rPr>
              <a:t>      2. poradci prezidenta republiky, člena vlády, náměstka člena vlády nebo vedoucího ústředního správního úřadu, v jehož čele není člen vlády, nebo</a:t>
            </a:r>
          </a:p>
          <a:p>
            <a:pPr algn="just"/>
            <a:r>
              <a:rPr lang="cs-CZ" sz="1800" dirty="0">
                <a:solidFill>
                  <a:schemeClr val="tx2"/>
                </a:solidFill>
              </a:rPr>
              <a:t>     3. členovi svého statutárního, řídicího, dozorčího nebo kontrolního orgánu, anebo</a:t>
            </a:r>
          </a:p>
          <a:p>
            <a:pPr algn="just"/>
            <a:r>
              <a:rPr lang="cs-CZ" sz="1800" dirty="0">
                <a:solidFill>
                  <a:schemeClr val="tx2"/>
                </a:solidFill>
              </a:rPr>
              <a:t>      b) pokud žadatel prokáže veřejný zájem na poskytnutí informace o výši příjmu této osoby a tento veřejný zájem v jednotlivém případě převažuje nad zájmem na ochraně této informace.</a:t>
            </a:r>
          </a:p>
          <a:p>
            <a:pPr algn="just"/>
            <a:r>
              <a:rPr lang="cs-CZ" sz="1800" dirty="0">
                <a:solidFill>
                  <a:schemeClr val="tx2"/>
                </a:solidFill>
              </a:rPr>
              <a:t>(2) Informace o výši příjmu podle odstavce 1 se poskytne v rozsahu jméno, příjmení, funkční, pracovní či jiné obdobné zařazení a výše veřejných prostředků, na kterou vznikl nárok, před zdaněním a dalšími povinnými odvody za období podle obsahu žádosti. Při poskytování informace podle věty první se § 5 odst. 3 nepoužije.</a:t>
            </a:r>
          </a:p>
        </p:txBody>
      </p:sp>
    </p:spTree>
    <p:extLst>
      <p:ext uri="{BB962C8B-B14F-4D97-AF65-F5344CB8AC3E}">
        <p14:creationId xmlns:p14="http://schemas.microsoft.com/office/powerpoint/2010/main" val="26845329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677160" y="609480"/>
            <a:ext cx="9047132"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Vzdělání</a:t>
            </a: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a:t>
            </a: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zaměstnanců</a:t>
            </a: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a:t>
            </a: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veřejné</a:t>
            </a: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a:t>
            </a: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správy</a:t>
            </a: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profesní životopis</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782" name="TextShape 2"/>
          <p:cNvSpPr txBox="1"/>
          <p:nvPr/>
        </p:nvSpPr>
        <p:spPr>
          <a:xfrm>
            <a:off x="677160" y="1709530"/>
            <a:ext cx="9367560" cy="487667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Opakovaně judikováno – sdělit informace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i="1" spc="-1" dirty="0">
              <a:solidFill>
                <a:srgbClr val="404040"/>
              </a:solidFill>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1"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b="1" spc="-1" dirty="0">
                <a:solidFill>
                  <a:srgbClr val="404040"/>
                </a:solidFill>
                <a:uFill>
                  <a:solidFill>
                    <a:srgbClr val="FFFFFF"/>
                  </a:solidFill>
                </a:uFill>
                <a:latin typeface="Trebuchet MS"/>
                <a:ea typeface="DejaVu Sans"/>
                <a:cs typeface="DejaVu Sans"/>
              </a:rPr>
              <a:t>Ale exces – kraj nutil poskytnout životopis z výběrového řízení</a:t>
            </a:r>
          </a:p>
          <a:p>
            <a:pPr marL="1371960" lvl="3" defTabSz="914400">
              <a:buClr>
                <a:srgbClr val="5FCBEF"/>
              </a:buClr>
              <a:buSzPct val="80000"/>
              <a:defRPr/>
            </a:pPr>
            <a:r>
              <a:rPr kumimoji="0" lang="cs-CZ" b="1"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kraj nutil starostu poskytnout informace o jeho vzdělá</a:t>
            </a:r>
            <a:r>
              <a:rPr lang="cs-CZ" b="1" spc="-1" dirty="0">
                <a:solidFill>
                  <a:srgbClr val="404040"/>
                </a:solidFill>
                <a:uFill>
                  <a:solidFill>
                    <a:srgbClr val="FFFFFF"/>
                  </a:solidFill>
                </a:uFill>
                <a:latin typeface="Trebuchet MS"/>
                <a:ea typeface="DejaVu Sans"/>
                <a:cs typeface="DejaVu Sans"/>
              </a:rPr>
              <a:t>ní….</a:t>
            </a:r>
            <a:endParaRPr kumimoji="0" lang="cs-CZ" b="1"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783"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785"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Rozsudek NSS z 25. 3. 2015, 8 As 12/201 (3310/2015)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Informace o dosaženém vzdělání a odborné praxi zaměstnanců veřejné správy patří do rozsahu pojmu "veřejná a úřední činnost" v § 5/2f) ZOOÚ.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Pokud by v konkrétním případě žádost měla za cíl poškodit osobu, jíž se informace týká (např. ji šikanovat, vydírat, vyprovokovat vůči ní nenávist apod.), bylo by možné ji odepřít na základě principu zákazu zneužití práva.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endParaRPr>
          </a:p>
        </p:txBody>
      </p:sp>
      <p:sp>
        <p:nvSpPr>
          <p:cNvPr id="786"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791"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10 </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„Informace o majetkových poměrech osoby, která není povinným subjektem, získané na základě zákonů o daních, poplatcích, penzijním nebo zdravotním pojištění anebo sociálním zabezpečení povinný subjekt podle tohoto zákona neposkytne.“ </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pozor</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judikatura – majetkové poměry – aktiva i pasiva</a:t>
            </a:r>
          </a:p>
        </p:txBody>
      </p:sp>
      <p:sp>
        <p:nvSpPr>
          <p:cNvPr id="792"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794"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 11 odst. 1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Povinný subjekt může omezit poskytnutí informace, pokud:</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1"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a)</a:t>
            </a: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 se vztahuje výlučně k vnitřním pokynům a personálním předpisům povinného subjektu,</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pouze takové akty, kterými jsou regulovány vztahy mezi zaměstnavatelem a zaměstnanci, nebo vztahy uvnitř úřadu, aniž by se výsledky této regulace projevily navenek ve vztahu ke třetím osobám.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 </a:t>
            </a:r>
          </a:p>
        </p:txBody>
      </p:sp>
      <p:sp>
        <p:nvSpPr>
          <p:cNvPr id="795"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797" name="TextShape 2"/>
          <p:cNvSpPr txBox="1"/>
          <p:nvPr/>
        </p:nvSpPr>
        <p:spPr>
          <a:xfrm>
            <a:off x="677160" y="1484280"/>
            <a:ext cx="8596440" cy="455688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11 odst. 2 písm. a) </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Povinný subjekt informaci neposkytne, pokud jde o informaci vzniklou bez použití veřejných prostředků, která byla předána osobou, jíž takovouto povinnost zákon neukládá, pokud nesdělila, že s poskytnutím informace souhlasí.</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podněty, žádosti, stížnosti apod. </a:t>
            </a:r>
          </a:p>
        </p:txBody>
      </p:sp>
      <p:sp>
        <p:nvSpPr>
          <p:cNvPr id="798"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D02FC6-5C40-3AF8-BCA0-0638216ABC61}"/>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DA66E01C-EEDB-A0DB-D714-4767E007B44E}"/>
              </a:ext>
            </a:extLst>
          </p:cNvPr>
          <p:cNvPicPr>
            <a:picLocks noGrp="1" noChangeAspect="1"/>
          </p:cNvPicPr>
          <p:nvPr>
            <p:ph idx="1"/>
          </p:nvPr>
        </p:nvPicPr>
        <p:blipFill>
          <a:blip r:embed="rId2"/>
          <a:stretch>
            <a:fillRect/>
          </a:stretch>
        </p:blipFill>
        <p:spPr>
          <a:xfrm>
            <a:off x="1907930" y="0"/>
            <a:ext cx="6893169" cy="6677758"/>
          </a:xfrm>
        </p:spPr>
      </p:pic>
      <p:sp>
        <p:nvSpPr>
          <p:cNvPr id="6" name="Šipka: doprava 5">
            <a:extLst>
              <a:ext uri="{FF2B5EF4-FFF2-40B4-BE49-F238E27FC236}">
                <a16:creationId xmlns:a16="http://schemas.microsoft.com/office/drawing/2014/main" id="{358DA001-BF32-75A3-755A-E04D6156B925}"/>
              </a:ext>
            </a:extLst>
          </p:cNvPr>
          <p:cNvSpPr/>
          <p:nvPr/>
        </p:nvSpPr>
        <p:spPr>
          <a:xfrm>
            <a:off x="1327638" y="2523392"/>
            <a:ext cx="580292" cy="1758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prava 6">
            <a:extLst>
              <a:ext uri="{FF2B5EF4-FFF2-40B4-BE49-F238E27FC236}">
                <a16:creationId xmlns:a16="http://schemas.microsoft.com/office/drawing/2014/main" id="{50C23BD5-1377-C2FE-800B-DB825B408666}"/>
              </a:ext>
            </a:extLst>
          </p:cNvPr>
          <p:cNvSpPr/>
          <p:nvPr/>
        </p:nvSpPr>
        <p:spPr>
          <a:xfrm>
            <a:off x="1327638" y="5512777"/>
            <a:ext cx="720970" cy="2989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003349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dirty="0">
                <a:ln>
                  <a:noFill/>
                </a:ln>
                <a:solidFill>
                  <a:srgbClr val="5FCBEF"/>
                </a:solidFill>
                <a:effectLst/>
                <a:uLnTx/>
                <a:uFill>
                  <a:solidFill>
                    <a:srgbClr val="FFFFFF"/>
                  </a:solidFill>
                </a:uFill>
                <a:latin typeface="Trebuchet MS"/>
                <a:ea typeface="DejaVu Sans"/>
                <a:cs typeface="DejaVu Sans"/>
              </a:rPr>
              <a:t>Úhrada nákladů za poskytování informací – účinná šance na obranu</a:t>
            </a:r>
            <a:endParaRPr kumimoji="0" lang="cs-CZ" sz="1800" b="0" i="0" u="none" strike="noStrike" kern="1200" cap="none" spc="-1" normalizeH="0" baseline="0" dirty="0">
              <a:ln>
                <a:noFill/>
              </a:ln>
              <a:solidFill>
                <a:srgbClr val="000000"/>
              </a:solidFill>
              <a:effectLst/>
              <a:uLnTx/>
              <a:uFill>
                <a:solidFill>
                  <a:srgbClr val="FFFFFF"/>
                </a:solidFill>
              </a:uFill>
              <a:latin typeface="Trebuchet MS"/>
              <a:ea typeface="DejaVu Sans"/>
              <a:cs typeface="DejaVu Sans"/>
            </a:endParaRPr>
          </a:p>
        </p:txBody>
      </p:sp>
      <p:sp>
        <p:nvSpPr>
          <p:cNvPr id="803"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Postupné změny, dříve více restriktivní přístup</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pc="-1" dirty="0">
              <a:solidFill>
                <a:srgbClr val="404040"/>
              </a:solidFill>
              <a:uFill>
                <a:solidFill>
                  <a:srgbClr val="FFFFFF"/>
                </a:solidFill>
              </a:uFill>
              <a:latin typeface="Trebuchet MS"/>
              <a:ea typeface="DejaVu Sans"/>
              <a:cs typeface="DejaVu Sans"/>
            </a:endParaRPr>
          </a:p>
          <a:p>
            <a:pPr marL="343080" lvl="0" indent="-342720" defTabSz="914400">
              <a:buClr>
                <a:srgbClr val="5FCBEF"/>
              </a:buClr>
              <a:buSzPct val="80000"/>
              <a:buFont typeface="Wingdings 3" charset="2"/>
              <a:buChar char=""/>
              <a:defRPr/>
            </a:pPr>
            <a:r>
              <a:rPr lang="cs-CZ" spc="-1" dirty="0">
                <a:solidFill>
                  <a:srgbClr val="404040"/>
                </a:solidFill>
                <a:uFill>
                  <a:solidFill>
                    <a:srgbClr val="FFFFFF"/>
                  </a:solidFill>
                </a:uFill>
                <a:latin typeface="Trebuchet MS"/>
              </a:rPr>
              <a:t>Některé kraje ale </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dodnes vrací nebo snižují vyměřené částky</a:t>
            </a:r>
          </a:p>
        </p:txBody>
      </p:sp>
      <p:sp>
        <p:nvSpPr>
          <p:cNvPr id="804"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Sazebník úhrad</a:t>
            </a:r>
            <a:endPar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806" name="TextShape 2"/>
          <p:cNvSpPr txBox="1"/>
          <p:nvPr/>
        </p:nvSpPr>
        <p:spPr>
          <a:xfrm>
            <a:off x="677160" y="1327355"/>
            <a:ext cx="8596440" cy="4713805"/>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21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Pokud chcete uplatnit úhradu nákladů, je nutno vydat sazebník úhrad (zbytková pravomoc rady, když není rada, starosta)</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2100" b="1" i="0" u="none" strike="noStrike" kern="1200" cap="none" spc="-1" normalizeH="0" baseline="0" noProof="0" dirty="0">
                <a:ln>
                  <a:noFill/>
                </a:ln>
                <a:solidFill>
                  <a:srgbClr val="C0504D"/>
                </a:solidFill>
                <a:effectLst/>
                <a:uLnTx/>
                <a:uFill>
                  <a:solidFill>
                    <a:srgbClr val="FFFFFF"/>
                  </a:solidFill>
                </a:uFill>
                <a:latin typeface="Trebuchet MS"/>
                <a:ea typeface="DejaVu Sans"/>
                <a:cs typeface="DejaVu Sans"/>
              </a:rPr>
              <a:t>Dobrý sazebník - Nejlepší obrana před </a:t>
            </a:r>
            <a:r>
              <a:rPr kumimoji="0" lang="cs-CZ" sz="2100" b="1" i="0" u="none" strike="noStrike" kern="1200" cap="none" spc="-1" normalizeH="0" baseline="0" noProof="0" dirty="0" err="1">
                <a:ln>
                  <a:noFill/>
                </a:ln>
                <a:solidFill>
                  <a:srgbClr val="C0504D"/>
                </a:solidFill>
                <a:effectLst/>
                <a:uLnTx/>
                <a:uFill>
                  <a:solidFill>
                    <a:srgbClr val="FFFFFF"/>
                  </a:solidFill>
                </a:uFill>
                <a:latin typeface="Trebuchet MS"/>
                <a:ea typeface="DejaVu Sans"/>
                <a:cs typeface="DejaVu Sans"/>
              </a:rPr>
              <a:t>šikanéry</a:t>
            </a:r>
            <a:r>
              <a:rPr kumimoji="0" lang="cs-CZ" sz="2100" b="1" i="0" u="none" strike="noStrike" kern="1200" cap="none" spc="-1" normalizeH="0" baseline="0" noProof="0" dirty="0">
                <a:ln>
                  <a:noFill/>
                </a:ln>
                <a:solidFill>
                  <a:srgbClr val="C0504D"/>
                </a:solidFill>
                <a:effectLst/>
                <a:uLnTx/>
                <a:uFill>
                  <a:solidFill>
                    <a:srgbClr val="FFFFFF"/>
                  </a:solidFill>
                </a:uFill>
                <a:latin typeface="Trebuchet MS"/>
                <a:ea typeface="DejaVu Sans"/>
                <a:cs typeface="DejaVu Sans"/>
              </a:rPr>
              <a:t> a kverulanty!</a:t>
            </a:r>
            <a:endParaRPr kumimoji="0" lang="cs-CZ" sz="1800" b="1" i="0" u="none" strike="noStrike" kern="1200" cap="none" spc="-1" normalizeH="0" baseline="0" noProof="0" dirty="0">
              <a:ln>
                <a:noFill/>
              </a:ln>
              <a:solidFill>
                <a:srgbClr val="C0504D"/>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 17 odst. 3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V případě, že bude povinný subjekt za poskytnutí informace požadovat úhradu, písemně oznámí tuto skutečnost spolu s výší úhrady žadateli před poskytnutím informace. Z oznámení musí být zřejmé, na základě jakých skutečností a jakým způsobem byla výše úhrady povinným subjektem vyčíslena. </a:t>
            </a:r>
            <a:r>
              <a:rPr kumimoji="0" lang="cs-CZ" sz="1800" b="0" i="0" u="sng"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Součástí oznámení musí být poučení o možnosti podat proti požadavku úhrady nákladů za poskytnutí informace stížnost podle § 16a odst. 1 písm. d), ze kterého je patrné, v jaké lhůtě lze stížnost podat, od kterého dne se tato lhůta počítá, který nadřízený orgán o ní rozhoduje a u kterého povinného subjektu se podává.</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(4)</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cs-CZ" sz="1800" b="0" i="0" u="sng"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Nesplní-li povinný subjekt vůči žadateli oznamovací povinnost podle odstavce 3, ztrácí nárok na úhradu nákladů.</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Rozsudek NSS ze dne 29. června 2017, č. j. 7 As 300/2016 pozdější výzva nezpůsobuje zánik práva na úhradu nákladů, je možno vyzvat kdykoliv před faktickým poskytnutím informací</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Sazebník úhrad</a:t>
            </a:r>
            <a:endPar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806" name="TextShape 2"/>
          <p:cNvSpPr txBox="1"/>
          <p:nvPr/>
        </p:nvSpPr>
        <p:spPr>
          <a:xfrm>
            <a:off x="677160" y="1327355"/>
            <a:ext cx="8596440" cy="4713805"/>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 17 odst. 3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V případě, že bude povinný subjekt za poskytnutí informace požadovat úhradu, písemně oznámí tuto skutečnost spolu s výší úhrady žadateli před poskytnutím informace</a:t>
            </a:r>
            <a:r>
              <a:rPr kumimoji="0" lang="cs-CZ" sz="1800" b="0" i="0" u="sng" strike="noStrike" kern="1200" cap="none" spc="-1" normalizeH="0" baseline="0" noProof="0" dirty="0">
                <a:ln>
                  <a:noFill/>
                </a:ln>
                <a:solidFill>
                  <a:srgbClr val="404040"/>
                </a:solidFill>
                <a:effectLst/>
                <a:uLnTx/>
                <a:uFill>
                  <a:solidFill>
                    <a:srgbClr val="FFFFFF"/>
                  </a:solidFill>
                </a:uFill>
                <a:latin typeface="Trebuchet MS" panose="020B0603020202020204" pitchFamily="34" charset="0"/>
                <a:ea typeface="DejaVu Sans"/>
                <a:cs typeface="DejaVu Sans"/>
              </a:rPr>
              <a:t>. </a:t>
            </a:r>
            <a:r>
              <a:rPr lang="cs-CZ" u="sng" dirty="0">
                <a:latin typeface="Trebuchet MS" panose="020B0603020202020204" pitchFamily="34" charset="0"/>
              </a:rPr>
              <a:t>Z oznámení musí být zřejmé, na základě jakých skutečností a jakým způsobem byla výše úhrady povinným subjektem vyčíslena. Součástí oznámení musí být poučení o možnosti podat proti požadavku úhrady nákladů za poskytnutí informace stížnost podle § 16a odst. 1 písm. d), ze kterého je patrné, v jaké lhůtě lze stížnost podat, od kterého dne se tato lhůta počítá, který nadřízený orgán o ní rozhoduje a u kterého povinného subjektu se podává.</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(4)</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lang="cs-CZ" u="sng" dirty="0">
                <a:latin typeface="Trebuchet MS" panose="020B0603020202020204" pitchFamily="34" charset="0"/>
              </a:rPr>
              <a:t>Nesplní-li povinný subjekt vůči žadateli oznamovací povinnost podle odstavce 3, ztrácí nárok na úhradu nákladů</a:t>
            </a:r>
            <a:r>
              <a:rPr lang="cs-CZ" dirty="0">
                <a:latin typeface="Trebuchet MS" panose="020B0603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Rozsudek NSS ze dne 29. června 2017, č. j. 7 As 300/2016 pozdější výzva nezpůsobuje zánik práva na úhradu nákladů, je možno vyzvat kdykoliv před faktickým poskytnutím informací</a:t>
            </a:r>
          </a:p>
        </p:txBody>
      </p:sp>
    </p:spTree>
    <p:extLst>
      <p:ext uri="{BB962C8B-B14F-4D97-AF65-F5344CB8AC3E}">
        <p14:creationId xmlns:p14="http://schemas.microsoft.com/office/powerpoint/2010/main" val="32904770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Sazebník úhrad</a:t>
            </a:r>
            <a:endPar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806" name="TextShape 2"/>
          <p:cNvSpPr txBox="1"/>
          <p:nvPr/>
        </p:nvSpPr>
        <p:spPr>
          <a:xfrm>
            <a:off x="677160" y="1327355"/>
            <a:ext cx="8596440" cy="4713805"/>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32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Nařízení vlády č. 173/2006 Sb.</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Nařízení vlády o zásadách stanovení úhrad a licenčních odměn za poskytování informací podle zákona o svobodném přístupu k informacím</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pc="-1" dirty="0">
              <a:solidFill>
                <a:srgbClr val="404040"/>
              </a:solidFill>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 2 Způsob stanovení výše úhrady</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(1) Výše úhrady se stanoví jako součet dílčích částek odvozených z přímých nákladů na</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a) pořízení kopií (§ 4),</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b) opatření technických nosičů dat (§ 5),</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c) odeslání informací žadateli (§ 6) a</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d) mimořádně rozsáhlé vyhledání informací (§ 7).</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pc="-1" dirty="0">
              <a:solidFill>
                <a:srgbClr val="404040"/>
              </a:solidFill>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(2) Povinný subjekt stanoví výši úhrady na základě jednotkových sazeb, pokud je to možné. V ostatních případech stanoví povinný subjekt výši úhrady jiným prokazatelným způsobem, zejména na základě individuální kalkulace nákladů.</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Tree>
    <p:extLst>
      <p:ext uri="{BB962C8B-B14F-4D97-AF65-F5344CB8AC3E}">
        <p14:creationId xmlns:p14="http://schemas.microsoft.com/office/powerpoint/2010/main" val="77811864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Sazebník úhrad</a:t>
            </a:r>
            <a:endPar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806" name="TextShape 2"/>
          <p:cNvSpPr txBox="1"/>
          <p:nvPr/>
        </p:nvSpPr>
        <p:spPr>
          <a:xfrm>
            <a:off x="677160" y="1327355"/>
            <a:ext cx="8596440" cy="4713805"/>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Nařízení vlády č. 173/2006 Sb.</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Nařízení vlády o zásadách stanovení úhrad a licenčních odměn za poskytování informací podle zákona o svobodném přístupu k informacím</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pc="-1" dirty="0">
              <a:solidFill>
                <a:srgbClr val="404040"/>
              </a:solidFill>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 2 Způsob stanovení výše úhrady</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(1) Výše úhrady se stanoví jako součet dílčích částek odvozených z přímých nákladů na</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a) pořízení kopií (§ 4),</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b) opatření technických nosičů dat (§ 5),</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c) odeslání informací žadateli (§ 6) a</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d) mimořádně rozsáhlé vyhledání informací (§ 7).</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pc="-1" dirty="0">
              <a:solidFill>
                <a:srgbClr val="404040"/>
              </a:solidFill>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(2) Povinný subjekt stanoví výši úhrady na základě jednotkových sazeb, pokud je to možné. V ostatních případech stanoví povinný subjekt výši úhrady jiným prokazatelným způsobem, zejména na základě individuální kalkulace nákladů.</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Tree>
    <p:extLst>
      <p:ext uri="{BB962C8B-B14F-4D97-AF65-F5344CB8AC3E}">
        <p14:creationId xmlns:p14="http://schemas.microsoft.com/office/powerpoint/2010/main" val="422609390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Sazebník úhrad</a:t>
            </a:r>
            <a:endPar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806" name="TextShape 2"/>
          <p:cNvSpPr txBox="1"/>
          <p:nvPr/>
        </p:nvSpPr>
        <p:spPr>
          <a:xfrm>
            <a:off x="677160" y="1327355"/>
            <a:ext cx="8596440" cy="4713805"/>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Nařízení vlády č. 173/2006 Sb.</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Nařízení vlády o zásadách stanovení úhrad a licenčních odměn za poskytování informací podle zákona o svobodném přístupu k informacím</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pc="-1" dirty="0">
              <a:solidFill>
                <a:srgbClr val="404040"/>
              </a:solidFill>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600" dirty="0">
                <a:latin typeface="Trebuchet MS" panose="020B0603020202020204" pitchFamily="34" charset="0"/>
              </a:rPr>
              <a:t>§ 3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600" dirty="0">
                <a:latin typeface="Trebuchet MS" panose="020B0603020202020204" pitchFamily="34" charset="0"/>
              </a:rPr>
              <a:t>Sazebník úhrad nákladů</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600" dirty="0">
                <a:latin typeface="Trebuchet MS" panose="020B0603020202020204" pitchFamily="34" charset="0"/>
              </a:rPr>
              <a:t>(1) Povinný subjekt v sazebníku úhrad nákladů za poskytování informací (dále jen "sazebník") stanoví vždy sazby, na jejichž základě určuje výši úhrady.</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z="1600" dirty="0">
              <a:latin typeface="Trebuchet MS" panose="020B0603020202020204" pitchFamily="34" charset="0"/>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600" dirty="0">
                <a:latin typeface="Trebuchet MS" panose="020B0603020202020204" pitchFamily="34" charset="0"/>
              </a:rPr>
              <a:t>(2) </a:t>
            </a:r>
            <a:r>
              <a:rPr lang="cs-CZ" sz="1600" u="sng" dirty="0">
                <a:latin typeface="Trebuchet MS" panose="020B0603020202020204" pitchFamily="34" charset="0"/>
              </a:rPr>
              <a:t>Sazby v sazebníku jsou stanoveny na základě aktuálních nákladů a odhadu jejich vývoje v příslušném účetním období podle platných účetních zásad. Sazebník vydá povinný subjekt na dobu účetního období. </a:t>
            </a:r>
            <a:r>
              <a:rPr lang="cs-CZ" sz="1600" dirty="0">
                <a:latin typeface="Trebuchet MS" panose="020B0603020202020204" pitchFamily="34" charset="0"/>
              </a:rPr>
              <a:t>Dojde-li však v průběhu účetního období k podstatné změně podmínek, za nichž byly určeny náklady, podle kterých byly stanoveny sazby, vydá povinný subjekt nový sazebník.</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(3) Povinný subjekt může v sazebníku stanovit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 částku, do jejíž výše nebude po žadateli úhradu nákladů vzniklých na základě jedné žádosti požadovat,</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b) další případy, v nichž nebude po žadateli úhradu nákladů vzniklých na základě jedné žádosti požadovat.</a:t>
            </a:r>
          </a:p>
        </p:txBody>
      </p:sp>
    </p:spTree>
    <p:extLst>
      <p:ext uri="{BB962C8B-B14F-4D97-AF65-F5344CB8AC3E}">
        <p14:creationId xmlns:p14="http://schemas.microsoft.com/office/powerpoint/2010/main" val="23862310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Sazebník úhrad</a:t>
            </a:r>
            <a:endPar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806" name="TextShape 2"/>
          <p:cNvSpPr txBox="1"/>
          <p:nvPr/>
        </p:nvSpPr>
        <p:spPr>
          <a:xfrm>
            <a:off x="677160" y="1327355"/>
            <a:ext cx="8596440" cy="4713805"/>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Nařízení vlády č. 173/2006 Sb.</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Nařízení vlády o zásadách stanovení úhrad a licenčních odměn za poskytování informací podle zákona o svobodném přístupu k informacím</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pc="-1" dirty="0">
              <a:solidFill>
                <a:srgbClr val="404040"/>
              </a:solidFill>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200" dirty="0">
                <a:latin typeface="Trebuchet MS" panose="020B0603020202020204" pitchFamily="34" charset="0"/>
              </a:rPr>
              <a:t>§ 4 Náklady na pořízení kopií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200" dirty="0">
                <a:latin typeface="Trebuchet MS" panose="020B0603020202020204" pitchFamily="34" charset="0"/>
              </a:rPr>
              <a:t>(1) Povinný subjekt stanoví v sazebníku sazby za pořízení 1 kopie v závislosti na druhu kopie a použité technologii kopírování.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z="1200" dirty="0">
              <a:latin typeface="Trebuchet MS" panose="020B0603020202020204" pitchFamily="34" charset="0"/>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200" dirty="0">
                <a:latin typeface="Trebuchet MS" panose="020B0603020202020204" pitchFamily="34" charset="0"/>
              </a:rPr>
              <a:t>(2) V případě informací obsažených v publikacích a tiskovinách vydávaných povinným subjektem se výše úhrady stanoví ve výši ceny za příslušný výtisk, poskytuje-li se informace formou prodeje tohoto výtisku.</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z="1200" dirty="0">
              <a:latin typeface="Trebuchet MS" panose="020B0603020202020204" pitchFamily="34" charset="0"/>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200" dirty="0">
                <a:latin typeface="Trebuchet MS" panose="020B0603020202020204" pitchFamily="34" charset="0"/>
              </a:rPr>
              <a:t>§ 5 Náklady na opatření technických nosičů dat</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200" dirty="0">
                <a:latin typeface="Trebuchet MS" panose="020B0603020202020204" pitchFamily="34" charset="0"/>
              </a:rPr>
              <a:t>Povinný subjekt stanoví v sazebníku sazby za 1 kus každého druhu technického nosiče dat, které odpovídají pořizovacím nákladům uvedeného nosiče pro povinný subjekt.</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z="1200" dirty="0">
              <a:latin typeface="Trebuchet MS" panose="020B0603020202020204" pitchFamily="34" charset="0"/>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200" dirty="0">
                <a:latin typeface="Trebuchet MS" panose="020B0603020202020204" pitchFamily="34" charset="0"/>
              </a:rPr>
              <a:t>§ 6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200" dirty="0">
                <a:latin typeface="Trebuchet MS" panose="020B0603020202020204" pitchFamily="34" charset="0"/>
              </a:rPr>
              <a:t>Náklady na odeslání informací žadateli</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200" dirty="0">
                <a:latin typeface="Trebuchet MS" panose="020B0603020202020204" pitchFamily="34" charset="0"/>
              </a:rPr>
              <a:t>(1) Povinný subjekt stanoví v sazebníku sazby úhrad nákladů na odeslání informací žadateli, které zahrnují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z="1200" dirty="0">
              <a:latin typeface="Trebuchet MS" panose="020B0603020202020204" pitchFamily="34" charset="0"/>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200" dirty="0">
                <a:latin typeface="Trebuchet MS" panose="020B0603020202020204" pitchFamily="34" charset="0"/>
              </a:rPr>
              <a:t>a) balné,</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200" dirty="0">
                <a:latin typeface="Trebuchet MS" panose="020B0603020202020204" pitchFamily="34" charset="0"/>
              </a:rPr>
              <a:t>b) náklady na poštovní služby.</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200" dirty="0">
                <a:latin typeface="Trebuchet MS" panose="020B0603020202020204" pitchFamily="34" charset="0"/>
              </a:rPr>
              <a:t>(2) </a:t>
            </a:r>
            <a:r>
              <a:rPr lang="cs-CZ" sz="1200" b="1" dirty="0">
                <a:latin typeface="Trebuchet MS" panose="020B0603020202020204" pitchFamily="34" charset="0"/>
              </a:rPr>
              <a:t>Náklady na balné stanoví povinný subjekt paušální sazbou.</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1200" dirty="0">
                <a:latin typeface="Trebuchet MS" panose="020B0603020202020204" pitchFamily="34" charset="0"/>
              </a:rPr>
              <a:t>(3) Náklady na poštovní služby tvoří cena uhrazená povinným subjektem provozovateli poštovních služeb.</a:t>
            </a:r>
            <a:endParaRPr kumimoji="0" lang="cs-CZ" sz="1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Tree>
    <p:extLst>
      <p:ext uri="{BB962C8B-B14F-4D97-AF65-F5344CB8AC3E}">
        <p14:creationId xmlns:p14="http://schemas.microsoft.com/office/powerpoint/2010/main" val="42074235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Sazebník úhrad</a:t>
            </a:r>
            <a:endPar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806" name="TextShape 2"/>
          <p:cNvSpPr txBox="1"/>
          <p:nvPr/>
        </p:nvSpPr>
        <p:spPr>
          <a:xfrm>
            <a:off x="677160" y="1327355"/>
            <a:ext cx="8596440" cy="4713805"/>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Nařízení vlády č. 173/2006 Sb.</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Nařízení vlády o zásadách stanovení úhrad a licenčních odměn za poskytování informací podle zákona o svobodném přístupu k informacím</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pc="-1" dirty="0">
              <a:solidFill>
                <a:srgbClr val="404040"/>
              </a:solidFill>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 7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Náklady na mimořádně rozsáhlé vyhledání informací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Povinný subjekt stanoví v sazebníku hodinové sazby </a:t>
            </a:r>
            <a:r>
              <a:rPr lang="cs-CZ" u="sng" dirty="0">
                <a:latin typeface="Trebuchet MS" panose="020B0603020202020204" pitchFamily="34" charset="0"/>
              </a:rPr>
              <a:t>odvozené z nákladů na platy, případně mzdy a z ostatních osobních nákladů spojených s mimořádně rozsáhlým vyhledáním informací</a:t>
            </a:r>
            <a:r>
              <a:rPr lang="cs-CZ" dirty="0">
                <a:latin typeface="Trebuchet MS" panose="020B0603020202020204" pitchFamily="34" charset="0"/>
              </a:rPr>
              <a:t>.</a:t>
            </a:r>
            <a:endParaRPr kumimoji="0" lang="cs-CZ"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Tree>
    <p:extLst>
      <p:ext uri="{BB962C8B-B14F-4D97-AF65-F5344CB8AC3E}">
        <p14:creationId xmlns:p14="http://schemas.microsoft.com/office/powerpoint/2010/main" val="47980485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Sazebník úhrad</a:t>
            </a:r>
            <a:endPar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806" name="TextShape 2"/>
          <p:cNvSpPr txBox="1"/>
          <p:nvPr/>
        </p:nvSpPr>
        <p:spPr>
          <a:xfrm>
            <a:off x="677160" y="1327355"/>
            <a:ext cx="8596440" cy="4713805"/>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2400" b="1" dirty="0">
                <a:latin typeface="Trebuchet MS" panose="020B0603020202020204" pitchFamily="34" charset="0"/>
              </a:rPr>
              <a:t>Požadovat lze i úhradu za anonymizaci</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z="2400" b="1" dirty="0">
              <a:latin typeface="Trebuchet MS" panose="020B0603020202020204" pitchFamily="34" charset="0"/>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2400" b="1" dirty="0">
                <a:latin typeface="Trebuchet MS" panose="020B0603020202020204" pitchFamily="34" charset="0"/>
              </a:rPr>
              <a:t>V případě anonymizace záznamu ze zasedání –  např. 3 hodiny záznam, může být ale doba nutná k anonymizaci delší než pouhý poslech 3 hodin</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z="2400" b="1" dirty="0">
              <a:latin typeface="Trebuchet MS" panose="020B0603020202020204" pitchFamily="34" charset="0"/>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24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2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Tree>
    <p:extLst>
      <p:ext uri="{BB962C8B-B14F-4D97-AF65-F5344CB8AC3E}">
        <p14:creationId xmlns:p14="http://schemas.microsoft.com/office/powerpoint/2010/main" val="193968633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Úhrada – kvalifikovaný odhad</a:t>
            </a:r>
            <a:endPar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806" name="TextShape 2"/>
          <p:cNvSpPr txBox="1"/>
          <p:nvPr/>
        </p:nvSpPr>
        <p:spPr>
          <a:xfrm>
            <a:off x="677160" y="1327355"/>
            <a:ext cx="8596440" cy="4713805"/>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2400" b="1" dirty="0">
                <a:latin typeface="Trebuchet MS" panose="020B0603020202020204" pitchFamily="34" charset="0"/>
              </a:rPr>
              <a:t>Nemusíte vyhledat vše hned, zpoplatníme dle kvalifikovaného odhadu</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z="2400" b="1" dirty="0">
              <a:latin typeface="Trebuchet MS" panose="020B0603020202020204" pitchFamily="34" charset="0"/>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2400" b="1" dirty="0">
                <a:latin typeface="Trebuchet MS" panose="020B0603020202020204" pitchFamily="34" charset="0"/>
              </a:rPr>
              <a:t> - tj. Žadatel chce informace za 10 let. Vyhledáme rok, spočítáme náklady a vynásobíme 10x</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z="2400" b="1" dirty="0">
              <a:latin typeface="Trebuchet MS" panose="020B0603020202020204" pitchFamily="34" charset="0"/>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2400" b="1" dirty="0">
                <a:latin typeface="Trebuchet MS" panose="020B0603020202020204" pitchFamily="34" charset="0"/>
              </a:rPr>
              <a:t>(je velká šance že nezaplatí, odložíme a je klid.)</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z="2400" b="1" spc="-1" dirty="0">
              <a:solidFill>
                <a:srgbClr val="404040"/>
              </a:solidFill>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24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2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Tree>
    <p:extLst>
      <p:ext uri="{BB962C8B-B14F-4D97-AF65-F5344CB8AC3E}">
        <p14:creationId xmlns:p14="http://schemas.microsoft.com/office/powerpoint/2010/main" val="130080464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se zakulacenými rohy 1">
            <a:extLst>
              <a:ext uri="{FF2B5EF4-FFF2-40B4-BE49-F238E27FC236}">
                <a16:creationId xmlns:a16="http://schemas.microsoft.com/office/drawing/2014/main" id="{BBE1D8E9-CFB7-C55A-D720-7205A8BBF70E}"/>
              </a:ext>
            </a:extLst>
          </p:cNvPr>
          <p:cNvSpPr/>
          <p:nvPr/>
        </p:nvSpPr>
        <p:spPr>
          <a:xfrm>
            <a:off x="465993" y="5654351"/>
            <a:ext cx="5477607" cy="86954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a:ea typeface="DejaVu Sans"/>
              <a:cs typeface="DejaVu Sans"/>
            </a:endParaRPr>
          </a:p>
        </p:txBody>
      </p:sp>
      <p:sp>
        <p:nvSpPr>
          <p:cNvPr id="291" name="TextShape 1"/>
          <p:cNvSpPr txBox="1"/>
          <p:nvPr/>
        </p:nvSpPr>
        <p:spPr>
          <a:xfrm>
            <a:off x="677160" y="609480"/>
            <a:ext cx="8596440" cy="1320480"/>
          </a:xfrm>
          <a:prstGeom prst="rect">
            <a:avLst/>
          </a:prstGeom>
          <a:noFill/>
          <a:ln>
            <a:noFill/>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292" name="TextShape 2"/>
          <p:cNvSpPr txBox="1"/>
          <p:nvPr/>
        </p:nvSpPr>
        <p:spPr>
          <a:xfrm>
            <a:off x="677160" y="609480"/>
            <a:ext cx="10319392" cy="5346454"/>
          </a:xfrm>
          <a:prstGeom prst="rect">
            <a:avLst/>
          </a:prstGeom>
          <a:noFill/>
          <a:ln>
            <a:noFill/>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Dále nabízím akreditované nebo neakreditované školení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	-   Hlavní zákonné povinností obcí a měst (zákon o obcích, nakládání s majetkem – rizika a jak se nenechat zavřít, razítka, úřední deska, usnesení atd.) </a:t>
            </a:r>
            <a:br>
              <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br>
            <a:endPar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	-   Zákon č. 106/1999 Sb. - poskytování informací v praxi obcí a měst, zaměřeno i na problémové žadatele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endParaRP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Střet zájmů v praxi obcí a měst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endParaRP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Obecně závazné vyhlášky a Sbírka ÚSC</a:t>
            </a:r>
          </a:p>
          <a:p>
            <a:pPr marL="800100" marR="0" lvl="1" indent="-342900" algn="l" defTabSz="914400" rtl="0" eaLnBrk="1" fontAlgn="auto" latinLnBrk="0" hangingPunct="1">
              <a:lnSpc>
                <a:spcPct val="100000"/>
              </a:lnSpc>
              <a:spcBef>
                <a:spcPts val="0"/>
              </a:spcBef>
              <a:spcAft>
                <a:spcPts val="0"/>
              </a:spcAft>
              <a:buClrTx/>
              <a:buSzTx/>
              <a:buFontTx/>
              <a:buChar char="-"/>
              <a:tabLst/>
              <a:defRPr/>
            </a:pPr>
            <a:endPar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endParaRPr>
          </a:p>
          <a:p>
            <a:pPr marL="800100" marR="0" lvl="1" indent="-342900" algn="l" defTabSz="914400" rtl="0" eaLnBrk="1" fontAlgn="auto" latinLnBrk="0" hangingPunct="1">
              <a:lnSpc>
                <a:spcPct val="100000"/>
              </a:lnSpc>
              <a:spcBef>
                <a:spcPts val="0"/>
              </a:spcBef>
              <a:spcAft>
                <a:spcPts val="0"/>
              </a:spcAft>
              <a:buClrTx/>
              <a:buSzTx/>
              <a:buFontTx/>
              <a:buChar char="-"/>
              <a:tabLst/>
              <a:defRPr/>
            </a:pPr>
            <a:r>
              <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Zasedání zastupitelstva a rady od A do 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	a další  - daně, místní poplatky,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1200" cap="none" spc="-1" normalizeH="0" baseline="0" noProof="0" dirty="0">
              <a:ln>
                <a:noFill/>
              </a:ln>
              <a:solidFill>
                <a:prstClr val="black"/>
              </a:solidFill>
              <a:effectLst/>
              <a:uLnTx/>
              <a:uFill>
                <a:solidFill>
                  <a:srgbClr val="FFFFFF"/>
                </a:solidFill>
              </a:uFill>
              <a:latin typeface="Arial"/>
              <a:ea typeface="DejaVu Sans"/>
              <a:cs typeface="DejaVu San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1" normalizeH="0" baseline="0" noProof="0" dirty="0">
                <a:ln>
                  <a:noFill/>
                </a:ln>
                <a:solidFill>
                  <a:prstClr val="black"/>
                </a:solidFill>
                <a:effectLst/>
                <a:uLnTx/>
                <a:uFill>
                  <a:solidFill>
                    <a:srgbClr val="FFFFFF"/>
                  </a:solidFill>
                </a:uFill>
                <a:latin typeface="Arial"/>
                <a:ea typeface="DejaVu Sans"/>
                <a:cs typeface="DejaVu Sans"/>
                <a:hlinkClick r:id="" action="ppaction://noaction"/>
              </a:rPr>
              <a:t>	https://spmo.cz/vzdelavani</a:t>
            </a:r>
            <a:endParaRPr kumimoji="0" lang="cs-CZ" sz="2000" b="0" i="0" u="none" strike="noStrike" kern="1200" cap="none" spc="-1" normalizeH="0" baseline="0" noProof="0" dirty="0">
              <a:ln>
                <a:noFill/>
              </a:ln>
              <a:solidFill>
                <a:prstClr val="black"/>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1200" cap="none" spc="-1" normalizeH="0" baseline="0" noProof="0" dirty="0">
              <a:ln>
                <a:noFill/>
              </a:ln>
              <a:solidFill>
                <a:prstClr val="black"/>
              </a:solidFill>
              <a:effectLst/>
              <a:uLnTx/>
              <a:uFill>
                <a:solidFill>
                  <a:srgbClr val="FFFFFF"/>
                </a:solidFill>
              </a:uFill>
              <a:latin typeface="Arial"/>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1" normalizeH="0" baseline="0" noProof="0" dirty="0">
                <a:ln>
                  <a:noFill/>
                </a:ln>
                <a:solidFill>
                  <a:prstClr val="black"/>
                </a:solidFill>
                <a:effectLst/>
                <a:uLnTx/>
                <a:uFill>
                  <a:solidFill>
                    <a:srgbClr val="FFFFFF"/>
                  </a:solidFill>
                </a:uFill>
                <a:latin typeface="Arial"/>
                <a:ea typeface="DejaVu Sans"/>
                <a:cs typeface="DejaVu Sans"/>
              </a:rPr>
              <a:t>Možnost školení přímo na úřadě</a:t>
            </a:r>
          </a:p>
        </p:txBody>
      </p:sp>
    </p:spTree>
    <p:extLst>
      <p:ext uri="{BB962C8B-B14F-4D97-AF65-F5344CB8AC3E}">
        <p14:creationId xmlns:p14="http://schemas.microsoft.com/office/powerpoint/2010/main" val="261877720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854"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Rozsudek NSS z 13. 10. 2004, 6 A 83/2001</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Do nákladů za vyhledání informace je třeba započítat také náklady spojené se zpracováním informace, neboť pouhé vyhledání informace bez jejího přenosu např. v písemné podobě na žadatele by pro žadatele nemělo žádný praktický význam.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855"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extLst>
      <p:ext uri="{BB962C8B-B14F-4D97-AF65-F5344CB8AC3E}">
        <p14:creationId xmlns:p14="http://schemas.microsoft.com/office/powerpoint/2010/main" val="230110910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Sazebník úhrad</a:t>
            </a:r>
            <a:endPar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806" name="TextShape 2"/>
          <p:cNvSpPr txBox="1"/>
          <p:nvPr/>
        </p:nvSpPr>
        <p:spPr>
          <a:xfrm>
            <a:off x="677160" y="1758462"/>
            <a:ext cx="8596440" cy="4282698"/>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3600" b="0" i="0" u="none" strike="noStrike" kern="1200" cap="none" spc="-1" normalizeH="0" baseline="0" noProof="0" dirty="0">
                <a:ln>
                  <a:noFill/>
                </a:ln>
                <a:solidFill>
                  <a:srgbClr val="C00000"/>
                </a:solidFill>
                <a:effectLst/>
                <a:uLnTx/>
                <a:uFill>
                  <a:solidFill>
                    <a:srgbClr val="FFFFFF"/>
                  </a:solidFill>
                </a:uFill>
                <a:latin typeface="Viner Hand ITC" panose="03070502030502020203" pitchFamily="66" charset="0"/>
                <a:ea typeface="DejaVu Sans"/>
                <a:cs typeface="DejaVu Sans"/>
              </a:rPr>
              <a:t>Tajný tip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2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Nikdo přesně nepřezkoumá, zda jste skutečně</a:t>
            </a:r>
            <a:r>
              <a:rPr lang="cs-CZ" sz="2400" spc="-1" dirty="0">
                <a:solidFill>
                  <a:srgbClr val="404040"/>
                </a:solidFill>
                <a:uFill>
                  <a:solidFill>
                    <a:srgbClr val="FFFFFF"/>
                  </a:solidFill>
                </a:uFill>
                <a:latin typeface="Trebuchet MS"/>
                <a:ea typeface="DejaVu Sans"/>
                <a:cs typeface="DejaVu Sans"/>
              </a:rPr>
              <a:t> vyhledávali např 16 hodin</a:t>
            </a:r>
          </a:p>
          <a:p>
            <a:pPr marL="800280" lvl="1" indent="-342720" algn="just" defTabSz="914400">
              <a:buClr>
                <a:srgbClr val="5FCBEF"/>
              </a:buClr>
              <a:buSzPct val="80000"/>
              <a:buFont typeface="Wingdings 3" charset="2"/>
              <a:buChar char=""/>
              <a:defRPr/>
            </a:pPr>
            <a:r>
              <a:rPr lang="cs-CZ" sz="2400" spc="-1" dirty="0">
                <a:solidFill>
                  <a:srgbClr val="404040"/>
                </a:solidFill>
                <a:uFill>
                  <a:solidFill>
                    <a:srgbClr val="FFFFFF"/>
                  </a:solidFill>
                </a:uFill>
                <a:latin typeface="Trebuchet MS"/>
                <a:ea typeface="DejaVu Sans"/>
                <a:cs typeface="DejaVu Sans"/>
              </a:rPr>
              <a:t>(a 16 x 350 nikdo platit nechce)</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2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2400" spc="-1" dirty="0">
                <a:solidFill>
                  <a:srgbClr val="404040"/>
                </a:solidFill>
                <a:uFill>
                  <a:solidFill>
                    <a:srgbClr val="FFFFFF"/>
                  </a:solidFill>
                </a:uFill>
                <a:latin typeface="Trebuchet MS"/>
                <a:ea typeface="DejaVu Sans"/>
                <a:cs typeface="DejaVu Sans"/>
              </a:rPr>
              <a:t>Pokud by to chtěli zkusit zkontrolovat, vždy jim to bude trvat déle než vaším zaměstnancům.</a:t>
            </a:r>
            <a:endParaRPr kumimoji="0" lang="cs-CZ" sz="2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Tree>
    <p:extLst>
      <p:ext uri="{BB962C8B-B14F-4D97-AF65-F5344CB8AC3E}">
        <p14:creationId xmlns:p14="http://schemas.microsoft.com/office/powerpoint/2010/main" val="417312426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258418" y="-99391"/>
            <a:ext cx="6957392" cy="7038763"/>
          </a:xfrm>
          <a:prstGeom prst="rect">
            <a:avLst/>
          </a:prstGeom>
        </p:spPr>
      </p:pic>
      <p:sp>
        <p:nvSpPr>
          <p:cNvPr id="2" name="Nadpis 1"/>
          <p:cNvSpPr>
            <a:spLocks noGrp="1"/>
          </p:cNvSpPr>
          <p:nvPr>
            <p:ph type="title"/>
          </p:nvPr>
        </p:nvSpPr>
        <p:spPr>
          <a:xfrm>
            <a:off x="7215810" y="1925517"/>
            <a:ext cx="4803275" cy="2478751"/>
          </a:xfrm>
        </p:spPr>
        <p:txBody>
          <a:bodyPr/>
          <a:lstStyle/>
          <a:p>
            <a:r>
              <a:rPr lang="cs-CZ" sz="3200" dirty="0">
                <a:latin typeface="Trebuchet MS" panose="020B0603020202020204" pitchFamily="34" charset="0"/>
              </a:rPr>
              <a:t>Takto to ale neprojde</a:t>
            </a:r>
            <a:br>
              <a:rPr lang="cs-CZ" sz="3200" dirty="0">
                <a:latin typeface="Trebuchet MS" panose="020B0603020202020204" pitchFamily="34" charset="0"/>
              </a:rPr>
            </a:br>
            <a:r>
              <a:rPr lang="cs-CZ" sz="3200" dirty="0">
                <a:latin typeface="Trebuchet MS" panose="020B0603020202020204" pitchFamily="34" charset="0"/>
                <a:sym typeface="Wingdings" panose="05000000000000000000" pitchFamily="2" charset="2"/>
              </a:rPr>
              <a:t></a:t>
            </a:r>
            <a:endParaRPr lang="cs-CZ" sz="3200" dirty="0">
              <a:latin typeface="Trebuchet MS" panose="020B0603020202020204" pitchFamily="34" charset="0"/>
            </a:endParaRPr>
          </a:p>
        </p:txBody>
      </p:sp>
      <p:sp>
        <p:nvSpPr>
          <p:cNvPr id="4" name="Šipka: doleva 3">
            <a:extLst>
              <a:ext uri="{FF2B5EF4-FFF2-40B4-BE49-F238E27FC236}">
                <a16:creationId xmlns:a16="http://schemas.microsoft.com/office/drawing/2014/main" id="{0AC5A8F1-7D70-389D-1090-BE8A071DCB20}"/>
              </a:ext>
            </a:extLst>
          </p:cNvPr>
          <p:cNvSpPr/>
          <p:nvPr/>
        </p:nvSpPr>
        <p:spPr>
          <a:xfrm>
            <a:off x="7215810" y="4975769"/>
            <a:ext cx="3238244" cy="167053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1 hodina – mimořádně rozsáhlé </a:t>
            </a:r>
            <a:r>
              <a:rPr lang="cs-CZ" dirty="0" err="1"/>
              <a:t>vyledávání</a:t>
            </a:r>
            <a:r>
              <a:rPr lang="cs-CZ" dirty="0"/>
              <a:t> ??</a:t>
            </a:r>
          </a:p>
        </p:txBody>
      </p:sp>
    </p:spTree>
    <p:extLst>
      <p:ext uri="{BB962C8B-B14F-4D97-AF65-F5344CB8AC3E}">
        <p14:creationId xmlns:p14="http://schemas.microsoft.com/office/powerpoint/2010/main" val="342755544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809" name="Zástupný symbol pro obsah 4"/>
          <p:cNvPicPr/>
          <p:nvPr/>
        </p:nvPicPr>
        <p:blipFill>
          <a:blip r:embed="rId2"/>
          <a:stretch/>
        </p:blipFill>
        <p:spPr>
          <a:xfrm>
            <a:off x="2276280" y="215640"/>
            <a:ext cx="5541840" cy="7138800"/>
          </a:xfrm>
          <a:prstGeom prst="rect">
            <a:avLst/>
          </a:prstGeom>
          <a:ln>
            <a:noFill/>
          </a:ln>
        </p:spPr>
      </p:pic>
      <p:sp>
        <p:nvSpPr>
          <p:cNvPr id="810"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2" name="Nadpis 1">
            <a:extLst>
              <a:ext uri="{FF2B5EF4-FFF2-40B4-BE49-F238E27FC236}">
                <a16:creationId xmlns:a16="http://schemas.microsoft.com/office/drawing/2014/main" id="{101215CD-87D4-CC80-869D-C60D6A5FA84B}"/>
              </a:ext>
            </a:extLst>
          </p:cNvPr>
          <p:cNvSpPr txBox="1">
            <a:spLocks/>
          </p:cNvSpPr>
          <p:nvPr/>
        </p:nvSpPr>
        <p:spPr>
          <a:xfrm>
            <a:off x="7865076" y="2026508"/>
            <a:ext cx="2687594" cy="25008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400" dirty="0"/>
              <a:t>K sazebníku by měla být nová metodika a vzor MV, MV slibuje už asi 4 roky, stále není, musí stačit dosavadní vzor</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812" name="Zástupný symbol pro obsah 4"/>
          <p:cNvPicPr/>
          <p:nvPr/>
        </p:nvPicPr>
        <p:blipFill>
          <a:blip r:embed="rId2"/>
          <a:stretch/>
        </p:blipFill>
        <p:spPr>
          <a:xfrm>
            <a:off x="2382120" y="256320"/>
            <a:ext cx="5172120" cy="6910200"/>
          </a:xfrm>
          <a:prstGeom prst="rect">
            <a:avLst/>
          </a:prstGeom>
          <a:ln>
            <a:noFill/>
          </a:ln>
        </p:spPr>
      </p:pic>
      <p:sp>
        <p:nvSpPr>
          <p:cNvPr id="813"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2" name="Nadpis 1"/>
          <p:cNvSpPr>
            <a:spLocks noGrp="1"/>
          </p:cNvSpPr>
          <p:nvPr>
            <p:ph type="title"/>
          </p:nvPr>
        </p:nvSpPr>
        <p:spPr>
          <a:xfrm>
            <a:off x="7865076" y="2026508"/>
            <a:ext cx="2687594" cy="2500852"/>
          </a:xfrm>
        </p:spPr>
        <p:txBody>
          <a:bodyPr/>
          <a:lstStyle/>
          <a:p>
            <a:r>
              <a:rPr lang="cs-CZ" sz="2400" dirty="0"/>
              <a:t>K sazebníku by měla být nová metodika a vzor MV, MV slibuje už asi 4 roky, stále není, musí stačit dosavadní vzor</a:t>
            </a:r>
          </a:p>
        </p:txBody>
      </p:sp>
      <p:sp>
        <p:nvSpPr>
          <p:cNvPr id="3" name="Šipka: doprava 2">
            <a:extLst>
              <a:ext uri="{FF2B5EF4-FFF2-40B4-BE49-F238E27FC236}">
                <a16:creationId xmlns:a16="http://schemas.microsoft.com/office/drawing/2014/main" id="{5358E902-8628-CDFE-E82F-C4DBA32E616B}"/>
              </a:ext>
            </a:extLst>
          </p:cNvPr>
          <p:cNvSpPr/>
          <p:nvPr/>
        </p:nvSpPr>
        <p:spPr>
          <a:xfrm>
            <a:off x="1477108" y="3965331"/>
            <a:ext cx="1019907" cy="36468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813"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5" name="Nadpis 4">
            <a:extLst>
              <a:ext uri="{FF2B5EF4-FFF2-40B4-BE49-F238E27FC236}">
                <a16:creationId xmlns:a16="http://schemas.microsoft.com/office/drawing/2014/main" id="{47771D9F-BF66-D34C-4740-A250BC547099}"/>
              </a:ext>
            </a:extLst>
          </p:cNvPr>
          <p:cNvSpPr>
            <a:spLocks noGrp="1"/>
          </p:cNvSpPr>
          <p:nvPr>
            <p:ph type="title"/>
          </p:nvPr>
        </p:nvSpPr>
        <p:spPr/>
        <p:txBody>
          <a:bodyPr/>
          <a:lstStyle/>
          <a:p>
            <a:r>
              <a:rPr lang="cs-CZ" dirty="0">
                <a:latin typeface="Trebuchet MS" panose="020B0603020202020204" pitchFamily="34" charset="0"/>
              </a:rPr>
              <a:t>Jak stanovit výši úhrady?</a:t>
            </a:r>
          </a:p>
        </p:txBody>
      </p:sp>
      <p:sp>
        <p:nvSpPr>
          <p:cNvPr id="6" name="Zástupný obsah 5">
            <a:extLst>
              <a:ext uri="{FF2B5EF4-FFF2-40B4-BE49-F238E27FC236}">
                <a16:creationId xmlns:a16="http://schemas.microsoft.com/office/drawing/2014/main" id="{7C3327E0-63E1-33BD-274C-38EE531B7F9D}"/>
              </a:ext>
            </a:extLst>
          </p:cNvPr>
          <p:cNvSpPr>
            <a:spLocks noGrp="1"/>
          </p:cNvSpPr>
          <p:nvPr>
            <p:ph idx="1"/>
          </p:nvPr>
        </p:nvSpPr>
        <p:spPr/>
        <p:txBody>
          <a:bodyPr/>
          <a:lstStyle/>
          <a:p>
            <a:r>
              <a:rPr lang="cs-CZ" sz="1600" dirty="0">
                <a:latin typeface="Trebuchet MS" panose="020B0603020202020204" pitchFamily="34" charset="0"/>
              </a:rPr>
              <a:t>Kopie – dle skutečných nákladů</a:t>
            </a:r>
          </a:p>
          <a:p>
            <a:endParaRPr lang="cs-CZ" sz="1600" dirty="0">
              <a:latin typeface="Trebuchet MS" panose="020B0603020202020204" pitchFamily="34" charset="0"/>
            </a:endParaRPr>
          </a:p>
          <a:p>
            <a:r>
              <a:rPr lang="cs-CZ" sz="1800" dirty="0">
                <a:latin typeface="Trebuchet MS" panose="020B0603020202020204" pitchFamily="34" charset="0"/>
              </a:rPr>
              <a:t>Vyhledávání (</a:t>
            </a:r>
            <a:r>
              <a:rPr lang="cs-CZ" sz="1800" dirty="0" err="1">
                <a:latin typeface="Trebuchet MS" panose="020B0603020202020204" pitchFamily="34" charset="0"/>
              </a:rPr>
              <a:t>nař</a:t>
            </a:r>
            <a:r>
              <a:rPr lang="cs-CZ" sz="1800" dirty="0">
                <a:latin typeface="Trebuchet MS" panose="020B0603020202020204" pitchFamily="34" charset="0"/>
              </a:rPr>
              <a:t>. § 7 Náklady na mimořádně rozsáhlé vyhledání informací: Povinný subjekt stanoví v sazebníku hodinové sazby odvozené z nákladů na platy, případně mzdy a z ostatních osobních nákladů spojených s mimořádně rozsáhlým vyhledáním informací.</a:t>
            </a:r>
          </a:p>
          <a:p>
            <a:endParaRPr lang="cs-CZ" sz="1600" dirty="0">
              <a:latin typeface="Trebuchet MS" panose="020B0603020202020204" pitchFamily="34" charset="0"/>
            </a:endParaRPr>
          </a:p>
          <a:p>
            <a:r>
              <a:rPr lang="cs-CZ" sz="2400" dirty="0">
                <a:latin typeface="Trebuchet MS" panose="020B0603020202020204" pitchFamily="34" charset="0"/>
              </a:rPr>
              <a:t>Plat vyhledávající osoby + odvody </a:t>
            </a:r>
          </a:p>
          <a:p>
            <a:r>
              <a:rPr lang="cs-CZ" sz="2400" dirty="0">
                <a:latin typeface="Trebuchet MS" panose="020B0603020202020204" pitchFamily="34" charset="0"/>
              </a:rPr>
              <a:t>300-440 /hod není neobvyklé</a:t>
            </a:r>
          </a:p>
          <a:p>
            <a:endParaRPr lang="cs-CZ" sz="2400" dirty="0">
              <a:latin typeface="Trebuchet MS" panose="020B0603020202020204" pitchFamily="34" charset="0"/>
            </a:endParaRPr>
          </a:p>
          <a:p>
            <a:r>
              <a:rPr lang="cs-CZ" sz="2400" dirty="0">
                <a:latin typeface="Trebuchet MS" panose="020B0603020202020204" pitchFamily="34" charset="0"/>
              </a:rPr>
              <a:t>Obec kde vyhledává starosta – (800 obyv.) – 66 tis – 415/hod + odvody </a:t>
            </a:r>
          </a:p>
          <a:p>
            <a:endParaRPr lang="cs-CZ" dirty="0"/>
          </a:p>
        </p:txBody>
      </p:sp>
    </p:spTree>
    <p:extLst>
      <p:ext uri="{BB962C8B-B14F-4D97-AF65-F5344CB8AC3E}">
        <p14:creationId xmlns:p14="http://schemas.microsoft.com/office/powerpoint/2010/main" val="259203977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813"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5" name="Nadpis 4">
            <a:extLst>
              <a:ext uri="{FF2B5EF4-FFF2-40B4-BE49-F238E27FC236}">
                <a16:creationId xmlns:a16="http://schemas.microsoft.com/office/drawing/2014/main" id="{47771D9F-BF66-D34C-4740-A250BC547099}"/>
              </a:ext>
            </a:extLst>
          </p:cNvPr>
          <p:cNvSpPr>
            <a:spLocks noGrp="1"/>
          </p:cNvSpPr>
          <p:nvPr>
            <p:ph type="title"/>
          </p:nvPr>
        </p:nvSpPr>
        <p:spPr/>
        <p:txBody>
          <a:bodyPr/>
          <a:lstStyle/>
          <a:p>
            <a:r>
              <a:rPr lang="cs-CZ" dirty="0">
                <a:latin typeface="Trebuchet MS" panose="020B0603020202020204" pitchFamily="34" charset="0"/>
              </a:rPr>
              <a:t>Pokud nezaplatí – odloží se</a:t>
            </a:r>
          </a:p>
        </p:txBody>
      </p:sp>
      <p:sp>
        <p:nvSpPr>
          <p:cNvPr id="6" name="Zástupný obsah 5">
            <a:extLst>
              <a:ext uri="{FF2B5EF4-FFF2-40B4-BE49-F238E27FC236}">
                <a16:creationId xmlns:a16="http://schemas.microsoft.com/office/drawing/2014/main" id="{7C3327E0-63E1-33BD-274C-38EE531B7F9D}"/>
              </a:ext>
            </a:extLst>
          </p:cNvPr>
          <p:cNvSpPr>
            <a:spLocks noGrp="1"/>
          </p:cNvSpPr>
          <p:nvPr>
            <p:ph idx="1"/>
          </p:nvPr>
        </p:nvSpPr>
        <p:spPr>
          <a:xfrm>
            <a:off x="677160" y="1389185"/>
            <a:ext cx="8596440" cy="4651975"/>
          </a:xfrm>
        </p:spPr>
        <p:txBody>
          <a:bodyPr/>
          <a:lstStyle/>
          <a:p>
            <a:r>
              <a:rPr lang="cs-CZ" sz="1800" dirty="0">
                <a:latin typeface="Trebuchet MS" panose="020B0603020202020204" pitchFamily="34" charset="0"/>
              </a:rPr>
              <a:t>§ 17 odst. 5 </a:t>
            </a:r>
            <a:r>
              <a:rPr lang="cs-CZ" sz="1800" dirty="0" err="1">
                <a:latin typeface="Trebuchet MS" panose="020B0603020202020204" pitchFamily="34" charset="0"/>
              </a:rPr>
              <a:t>InfZ</a:t>
            </a:r>
            <a:endParaRPr lang="cs-CZ" sz="1800" dirty="0">
              <a:latin typeface="Trebuchet MS" panose="020B0603020202020204" pitchFamily="34" charset="0"/>
            </a:endParaRPr>
          </a:p>
          <a:p>
            <a:pPr algn="just"/>
            <a:r>
              <a:rPr lang="cs-CZ" sz="1800" dirty="0"/>
              <a:t>Poskytnutí informace podle odstavce 3 je podmíněno zaplacením požadované úhrady. </a:t>
            </a:r>
            <a:r>
              <a:rPr lang="cs-CZ" sz="1800" u="sng" dirty="0"/>
              <a:t>Pokud žadatel do 60 dnů ode dne oznámení výše požadované úhrady úhradu nezaplatí, povinný subjekt žádost odloží. </a:t>
            </a:r>
            <a:r>
              <a:rPr lang="cs-CZ" sz="1800" dirty="0"/>
              <a:t>Po dobu vyřizování stížnosti proti výši požadované úhrady lhůta podle věty druhé neběží.</a:t>
            </a:r>
          </a:p>
          <a:p>
            <a:pPr algn="just"/>
            <a:endParaRPr lang="cs-CZ" sz="1800" dirty="0"/>
          </a:p>
          <a:p>
            <a:pPr algn="just"/>
            <a:r>
              <a:rPr lang="cs-CZ" sz="1800" dirty="0"/>
              <a:t>Může ale podat stížnost  - do 30 dnů od doručení výměru</a:t>
            </a:r>
          </a:p>
          <a:p>
            <a:pPr algn="just"/>
            <a:r>
              <a:rPr lang="cs-CZ" sz="1800" dirty="0"/>
              <a:t>Pak ji musíte do 7 dnů předat nadřízenému orgánu</a:t>
            </a:r>
          </a:p>
          <a:p>
            <a:pPr algn="just"/>
            <a:r>
              <a:rPr lang="cs-CZ" sz="1400" dirty="0"/>
              <a:t>§ 16a odst. 7) Nadřízený orgán při rozhodování o stížnosti podle odstavce 1 písm. d) přezkoumá postup povinného subjektu a rozhodne tak, že</a:t>
            </a:r>
          </a:p>
          <a:p>
            <a:pPr algn="just"/>
            <a:r>
              <a:rPr lang="cs-CZ" sz="1400" dirty="0"/>
              <a:t>a) výši úhrady nebo odměny potvrdí,</a:t>
            </a:r>
          </a:p>
          <a:p>
            <a:pPr algn="just"/>
            <a:r>
              <a:rPr lang="cs-CZ" sz="1400" dirty="0"/>
              <a:t>b) výši úhrady nebo odměny sníží; v případě, kdy dostupné informace o právním a skutkovém stavu nevyvolávají důvodné pochybnosti, postupuje obdobně podle § 16 odst. 5 věty druhé s tím, že povinnému subjektu přikáže požadovanou informaci žadateli poskytnout ve lhůtě, která nesmí být delší než 15 dnů ode dne zaplacení úhrady či odměny, nebo</a:t>
            </a:r>
          </a:p>
          <a:p>
            <a:pPr algn="just"/>
            <a:r>
              <a:rPr lang="cs-CZ" sz="1400" dirty="0"/>
              <a:t>c) stížnost odmítne, je-li podána opožděně, předčasně nebo osobou neoprávněnou.</a:t>
            </a:r>
          </a:p>
          <a:p>
            <a:pPr algn="just"/>
            <a:r>
              <a:rPr lang="cs-CZ" sz="1400" dirty="0"/>
              <a:t>(8) Nadřízený orgán o stížnosti rozhodne do 15 dnů ode dne, kdy mu byla předložena</a:t>
            </a:r>
          </a:p>
          <a:p>
            <a:pPr algn="just"/>
            <a:endParaRPr lang="cs-CZ" sz="1800" dirty="0"/>
          </a:p>
        </p:txBody>
      </p:sp>
    </p:spTree>
    <p:extLst>
      <p:ext uri="{BB962C8B-B14F-4D97-AF65-F5344CB8AC3E}">
        <p14:creationId xmlns:p14="http://schemas.microsoft.com/office/powerpoint/2010/main" val="94680581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815" name="TextShape 2"/>
          <p:cNvSpPr txBox="1"/>
          <p:nvPr/>
        </p:nvSpPr>
        <p:spPr>
          <a:xfrm>
            <a:off x="677160" y="2160720"/>
            <a:ext cx="8596440" cy="3880440"/>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Soudy již v 106kovém pravěku</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žadatel</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nemá</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povinnost</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prokazovat</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uhrazení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nákladů</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(je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povinností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povinného</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subjektu</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aby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si</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uhrazení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zjistil</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když</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žadatel</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neuhradí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povinný</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subjekt</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 60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dnech</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žádost</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odloží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postačí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poznamenat</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do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spisu</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je ale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třeba</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o tom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vyrozumět</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žadatele</a:t>
            </a:r>
            <a:r>
              <a:rPr lang="cs-CZ" spc="-1" dirty="0">
                <a:solidFill>
                  <a:srgbClr val="404040"/>
                </a:solidFill>
                <a:uFill>
                  <a:solidFill>
                    <a:srgbClr val="FFFFFF"/>
                  </a:solidFill>
                </a:uFill>
                <a:latin typeface="Trebuchet MS"/>
                <a:ea typeface="DejaVu Sans"/>
                <a:cs typeface="DejaVu Sans"/>
              </a:rPr>
              <a:t>L</a:t>
            </a: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816"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B89EEE-389E-06B2-301F-BC56200CE0D9}"/>
              </a:ext>
            </a:extLst>
          </p:cNvPr>
          <p:cNvSpPr>
            <a:spLocks noGrp="1"/>
          </p:cNvSpPr>
          <p:nvPr>
            <p:ph type="title"/>
          </p:nvPr>
        </p:nvSpPr>
        <p:spPr/>
        <p:txBody>
          <a:bodyPr/>
          <a:lstStyle/>
          <a:p>
            <a:r>
              <a:rPr lang="cs-CZ" dirty="0" err="1">
                <a:latin typeface="Trebuchet MS" panose="020B0603020202020204" pitchFamily="34" charset="0"/>
              </a:rPr>
              <a:t>autoremedura</a:t>
            </a:r>
            <a:endParaRPr lang="cs-CZ" dirty="0">
              <a:latin typeface="Trebuchet MS" panose="020B0603020202020204" pitchFamily="34" charset="0"/>
            </a:endParaRPr>
          </a:p>
        </p:txBody>
      </p:sp>
      <p:sp>
        <p:nvSpPr>
          <p:cNvPr id="3" name="Zástupný obsah 2">
            <a:extLst>
              <a:ext uri="{FF2B5EF4-FFF2-40B4-BE49-F238E27FC236}">
                <a16:creationId xmlns:a16="http://schemas.microsoft.com/office/drawing/2014/main" id="{86D89104-8AFF-E1C3-5177-24A0BC34210C}"/>
              </a:ext>
            </a:extLst>
          </p:cNvPr>
          <p:cNvSpPr>
            <a:spLocks noGrp="1"/>
          </p:cNvSpPr>
          <p:nvPr>
            <p:ph idx="1"/>
          </p:nvPr>
        </p:nvSpPr>
        <p:spPr/>
        <p:txBody>
          <a:bodyPr/>
          <a:lstStyle/>
          <a:p>
            <a:r>
              <a:rPr lang="cs-CZ" dirty="0">
                <a:latin typeface="Trebuchet MS" panose="020B0603020202020204" pitchFamily="34" charset="0"/>
              </a:rPr>
              <a:t>Lze v případě stížnosti i odvolání</a:t>
            </a:r>
          </a:p>
          <a:p>
            <a:pPr algn="just"/>
            <a:r>
              <a:rPr lang="cs-CZ" sz="1800" dirty="0">
                <a:latin typeface="Trebuchet MS" panose="020B0603020202020204" pitchFamily="34" charset="0"/>
              </a:rPr>
              <a:t>(§ 16a odst. (5) Povinný subjekt předloží stížnost spolu se spisovým materiálem nadřízenému orgánu do 7 dnů ode dne, kdy mu stížnost došla, </a:t>
            </a:r>
            <a:r>
              <a:rPr lang="cs-CZ" sz="1800" u="sng" dirty="0">
                <a:latin typeface="Trebuchet MS" panose="020B0603020202020204" pitchFamily="34" charset="0"/>
              </a:rPr>
              <a:t>pokud v této lhůtě stížnosti sám zcela nevyhoví tím, že poskytne požadovanou informaci</a:t>
            </a:r>
            <a:r>
              <a:rPr lang="cs-CZ" sz="1800" dirty="0">
                <a:latin typeface="Trebuchet MS" panose="020B0603020202020204" pitchFamily="34" charset="0"/>
              </a:rPr>
              <a:t> nebo konečnou licenční nabídku, </a:t>
            </a:r>
            <a:r>
              <a:rPr lang="cs-CZ" sz="1800" u="sng" dirty="0">
                <a:latin typeface="Trebuchet MS" panose="020B0603020202020204" pitchFamily="34" charset="0"/>
              </a:rPr>
              <a:t>sníží úhradu </a:t>
            </a:r>
            <a:r>
              <a:rPr lang="cs-CZ" sz="1800" dirty="0">
                <a:latin typeface="Trebuchet MS" panose="020B0603020202020204" pitchFamily="34" charset="0"/>
              </a:rPr>
              <a:t>nebo </a:t>
            </a:r>
            <a:r>
              <a:rPr lang="cs-CZ" sz="1800" u="sng" dirty="0">
                <a:latin typeface="Trebuchet MS" panose="020B0603020202020204" pitchFamily="34" charset="0"/>
              </a:rPr>
              <a:t>vydá rozhodnutí o odmítnutí žádosti</a:t>
            </a:r>
            <a:r>
              <a:rPr lang="cs-CZ" sz="1800" dirty="0">
                <a:latin typeface="Trebuchet MS" panose="020B0603020202020204" pitchFamily="34" charset="0"/>
              </a:rPr>
              <a:t>.</a:t>
            </a:r>
          </a:p>
          <a:p>
            <a:pPr algn="just"/>
            <a:endParaRPr lang="cs-CZ" sz="1800" dirty="0">
              <a:latin typeface="Trebuchet MS" panose="020B0603020202020204" pitchFamily="34" charset="0"/>
            </a:endParaRPr>
          </a:p>
          <a:p>
            <a:r>
              <a:rPr lang="cs-CZ" dirty="0">
                <a:solidFill>
                  <a:srgbClr val="C00000"/>
                </a:solidFill>
                <a:latin typeface="Trebuchet MS" panose="020B0603020202020204" pitchFamily="34" charset="0"/>
              </a:rPr>
              <a:t>Někdy je lepší vyřešit sami, než to přijde na kraj a zjistí, že něco děláte špatně.</a:t>
            </a:r>
          </a:p>
          <a:p>
            <a:r>
              <a:rPr lang="cs-CZ" dirty="0">
                <a:solidFill>
                  <a:srgbClr val="C00000"/>
                </a:solidFill>
                <a:latin typeface="Trebuchet MS" panose="020B0603020202020204" pitchFamily="34" charset="0"/>
              </a:rPr>
              <a:t>Je lepší ustoupit, než když má žadatel „papír“ z </a:t>
            </a:r>
            <a:r>
              <a:rPr lang="cs-CZ" dirty="0" err="1">
                <a:solidFill>
                  <a:srgbClr val="C00000"/>
                </a:solidFill>
                <a:latin typeface="Trebuchet MS" panose="020B0603020202020204" pitchFamily="34" charset="0"/>
              </a:rPr>
              <a:t>KrÚ</a:t>
            </a:r>
            <a:r>
              <a:rPr lang="cs-CZ" dirty="0">
                <a:solidFill>
                  <a:srgbClr val="C00000"/>
                </a:solidFill>
                <a:latin typeface="Trebuchet MS" panose="020B0603020202020204" pitchFamily="34" charset="0"/>
              </a:rPr>
              <a:t> že jste pochybili </a:t>
            </a:r>
          </a:p>
          <a:p>
            <a:endParaRPr lang="cs-CZ" dirty="0"/>
          </a:p>
          <a:p>
            <a:endParaRPr lang="cs-CZ" dirty="0"/>
          </a:p>
        </p:txBody>
      </p:sp>
    </p:spTree>
    <p:extLst>
      <p:ext uri="{BB962C8B-B14F-4D97-AF65-F5344CB8AC3E}">
        <p14:creationId xmlns:p14="http://schemas.microsoft.com/office/powerpoint/2010/main" val="157701080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Opravné prostředky</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818" name="TextShape 2"/>
          <p:cNvSpPr txBox="1"/>
          <p:nvPr/>
        </p:nvSpPr>
        <p:spPr>
          <a:xfrm>
            <a:off x="765651" y="1929960"/>
            <a:ext cx="8596440" cy="3880440"/>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C00000"/>
                </a:solidFill>
                <a:effectLst/>
                <a:uLnTx/>
                <a:uFill>
                  <a:solidFill>
                    <a:srgbClr val="FFFFFF"/>
                  </a:solidFill>
                </a:uFill>
                <a:latin typeface="Trebuchet MS"/>
                <a:ea typeface="DejaVu Sans"/>
                <a:cs typeface="DejaVu Sans"/>
              </a:rPr>
              <a:t> stížnost </a:t>
            </a: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Podle § 16a odst. 1 písm. a) až c) </a:t>
            </a:r>
            <a:r>
              <a:rPr kumimoji="0" lang="cs-CZ" sz="16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InfZ</a:t>
            </a: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na postup při vyřizování žádosti (stížnost na odkaz, na nečinnost, na částečnou nečinnost)</a:t>
            </a:r>
            <a:endPar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Na výši úhrady - ustanovení § 16a odst. 1   písm. d) představuje stížnost na výši úhrady; lhůta k uplatnění 30 dní, povinnost předat spis do 7 dnů a povinnost rozhodnout do 15 dnů</a:t>
            </a:r>
            <a:endPar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C00000"/>
                </a:solidFill>
                <a:effectLst/>
                <a:uLnTx/>
                <a:uFill>
                  <a:solidFill>
                    <a:srgbClr val="FFFFFF"/>
                  </a:solidFill>
                </a:uFill>
                <a:latin typeface="Trebuchet MS"/>
                <a:ea typeface="DejaVu Sans"/>
                <a:cs typeface="DejaVu Sans"/>
              </a:rPr>
              <a:t>odvolání </a:t>
            </a: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pro odvolací řízení je aplikovatelný správní řád, pokud informační zákon nestanoví v ustanovení § 16 jinak; lhůta k podání odvolání je 15 dnů, povinný subjekt musí předat do 15 dnů spis a nadřízený orgán musí do 15 dnů od doručení spisu vydat rozhodnutí.</a:t>
            </a:r>
            <a:endPar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819"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extShape 1"/>
          <p:cNvSpPr txBox="1"/>
          <p:nvPr/>
        </p:nvSpPr>
        <p:spPr>
          <a:xfrm>
            <a:off x="717634" y="1309500"/>
            <a:ext cx="3547080" cy="409284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4100" b="0" i="0" u="none" strike="noStrike" kern="1200" cap="none" spc="-1" normalizeH="0" baseline="0" noProof="0" dirty="0">
                <a:ln>
                  <a:noFill/>
                </a:ln>
                <a:solidFill>
                  <a:srgbClr val="17B0E4"/>
                </a:solidFill>
                <a:effectLst/>
                <a:uLnTx/>
                <a:uFill>
                  <a:solidFill>
                    <a:srgbClr val="FFFFFF"/>
                  </a:solidFill>
                </a:uFill>
                <a:latin typeface="Trebuchet MS"/>
                <a:ea typeface="DejaVu Sans"/>
                <a:cs typeface="DejaVu Sans"/>
              </a:rPr>
              <a:t>Zákon o svobodném přístupu k informacím (zák. č. 106/1999 Sb.)</a:t>
            </a:r>
            <a:endPar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297" name="CustomShape 2"/>
          <p:cNvSpPr/>
          <p:nvPr/>
        </p:nvSpPr>
        <p:spPr>
          <a:xfrm>
            <a:off x="4852440" y="985320"/>
            <a:ext cx="6692400" cy="1505520"/>
          </a:xfrm>
          <a:prstGeom prst="roundRect">
            <a:avLst>
              <a:gd name="adj" fmla="val 16667"/>
            </a:avLst>
          </a:prstGeom>
          <a:gradFill>
            <a:gsLst>
              <a:gs pos="0">
                <a:srgbClr val="2977B2"/>
              </a:gs>
              <a:gs pos="100000">
                <a:srgbClr val="4A8AC5"/>
              </a:gs>
            </a:gsLst>
            <a:lin ang="16200000"/>
          </a:gradFill>
          <a:ln>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lIns="222120" tIns="222120" rIns="148680" bIns="22212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3900" b="0" i="0" u="none" strike="noStrike" kern="1200" cap="none" spc="-1" normalizeH="0" baseline="0" noProof="0" dirty="0">
                <a:ln>
                  <a:noFill/>
                </a:ln>
                <a:solidFill>
                  <a:srgbClr val="FFFFFF"/>
                </a:solidFill>
                <a:effectLst/>
                <a:uLnTx/>
                <a:uFill>
                  <a:solidFill>
                    <a:srgbClr val="FFFFFF"/>
                  </a:solidFill>
                </a:uFill>
                <a:latin typeface="Trebuchet MS"/>
                <a:ea typeface="DejaVu Sans"/>
                <a:cs typeface="DejaVu Sans"/>
              </a:rPr>
              <a:t>Jen 9 stran a pouhých 22 paragrafů </a:t>
            </a:r>
            <a:r>
              <a:rPr kumimoji="0" lang="cs-CZ" sz="2000" b="0" i="0" u="none" strike="noStrike" kern="1200" cap="none" spc="-1" normalizeH="0" baseline="0" noProof="0" dirty="0">
                <a:ln>
                  <a:noFill/>
                </a:ln>
                <a:solidFill>
                  <a:srgbClr val="FFFFFF"/>
                </a:solidFill>
                <a:effectLst/>
                <a:uLnTx/>
                <a:uFill>
                  <a:solidFill>
                    <a:srgbClr val="FFFFFF"/>
                  </a:solidFill>
                </a:uFill>
                <a:latin typeface="Trebuchet MS"/>
                <a:ea typeface="DejaVu Sans"/>
                <a:cs typeface="DejaVu Sans"/>
              </a:rPr>
              <a:t>(ale 28 novelizací…)</a:t>
            </a:r>
            <a:endParaRPr kumimoji="0" lang="cs-CZ" sz="2000" b="0" i="0" u="none" strike="noStrike" kern="1200" cap="none" spc="-1" normalizeH="0" baseline="0" noProof="0" dirty="0">
              <a:ln>
                <a:noFill/>
              </a:ln>
              <a:solidFill>
                <a:srgbClr val="000000"/>
              </a:solidFill>
              <a:effectLst/>
              <a:uLnTx/>
              <a:uFill>
                <a:solidFill>
                  <a:srgbClr val="FFFFFF"/>
                </a:solidFill>
              </a:uFill>
              <a:latin typeface="Arial"/>
              <a:ea typeface="DejaVu Sans"/>
              <a:cs typeface="DejaVu Sans"/>
            </a:endParaRPr>
          </a:p>
        </p:txBody>
      </p:sp>
      <p:sp>
        <p:nvSpPr>
          <p:cNvPr id="298" name="CustomShape 3"/>
          <p:cNvSpPr/>
          <p:nvPr/>
        </p:nvSpPr>
        <p:spPr>
          <a:xfrm>
            <a:off x="4852440" y="2603160"/>
            <a:ext cx="6692400" cy="1505520"/>
          </a:xfrm>
          <a:prstGeom prst="roundRect">
            <a:avLst>
              <a:gd name="adj" fmla="val 16667"/>
            </a:avLst>
          </a:prstGeom>
          <a:gradFill>
            <a:gsLst>
              <a:gs pos="0">
                <a:srgbClr val="2FB4BC"/>
              </a:gs>
              <a:gs pos="100000">
                <a:srgbClr val="4DC8D0"/>
              </a:gs>
            </a:gsLst>
            <a:lin ang="16200000"/>
          </a:gradFill>
          <a:ln>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lIns="222120" tIns="222120" rIns="148680" bIns="22212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3900" b="0" i="0" u="none" strike="noStrike" kern="1200" cap="none" spc="-1" normalizeH="0" baseline="0" noProof="0">
                <a:ln>
                  <a:noFill/>
                </a:ln>
                <a:solidFill>
                  <a:srgbClr val="FFFFFF"/>
                </a:solidFill>
                <a:effectLst/>
                <a:uLnTx/>
                <a:uFill>
                  <a:solidFill>
                    <a:srgbClr val="FFFFFF"/>
                  </a:solidFill>
                </a:uFill>
                <a:latin typeface="Trebuchet MS"/>
                <a:ea typeface="DejaVu Sans"/>
                <a:cs typeface="DejaVu Sans"/>
              </a:rPr>
              <a:t>Ale komentář k němu má 1.260 stran!</a:t>
            </a:r>
            <a:endParaRPr kumimoji="0" lang="cs-CZ" sz="1800" b="0" i="0" u="none" strike="noStrike" kern="1200" cap="none" spc="-1" normalizeH="0" baseline="0" noProof="0">
              <a:ln>
                <a:noFill/>
              </a:ln>
              <a:solidFill>
                <a:srgbClr val="000000"/>
              </a:solidFill>
              <a:effectLst/>
              <a:uLnTx/>
              <a:uFill>
                <a:solidFill>
                  <a:srgbClr val="FFFFFF"/>
                </a:solidFill>
              </a:uFill>
              <a:latin typeface="Arial"/>
              <a:ea typeface="DejaVu Sans"/>
              <a:cs typeface="DejaVu Sans"/>
            </a:endParaRPr>
          </a:p>
        </p:txBody>
      </p:sp>
      <p:sp>
        <p:nvSpPr>
          <p:cNvPr id="299" name="CustomShape 4"/>
          <p:cNvSpPr/>
          <p:nvPr/>
        </p:nvSpPr>
        <p:spPr>
          <a:xfrm>
            <a:off x="4852440" y="4221360"/>
            <a:ext cx="6692400" cy="1505520"/>
          </a:xfrm>
          <a:prstGeom prst="roundRect">
            <a:avLst>
              <a:gd name="adj" fmla="val 16667"/>
            </a:avLst>
          </a:prstGeom>
          <a:gradFill>
            <a:gsLst>
              <a:gs pos="0">
                <a:srgbClr val="36C496"/>
              </a:gs>
              <a:gs pos="100000">
                <a:srgbClr val="56D2A7"/>
              </a:gs>
            </a:gsLst>
            <a:lin ang="16200000"/>
          </a:gradFill>
          <a:ln>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lIns="222120" tIns="222120" rIns="148680" bIns="22212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3900" b="0" i="0" u="none" strike="noStrike" kern="1200" cap="none" spc="-1" normalizeH="0" baseline="0" noProof="0" dirty="0">
                <a:ln>
                  <a:noFill/>
                </a:ln>
                <a:solidFill>
                  <a:srgbClr val="FFFFFF"/>
                </a:solidFill>
                <a:effectLst/>
                <a:uLnTx/>
                <a:uFill>
                  <a:solidFill>
                    <a:srgbClr val="FFFFFF"/>
                  </a:solidFill>
                </a:uFill>
                <a:latin typeface="Trebuchet MS"/>
                <a:ea typeface="DejaVu Sans"/>
                <a:cs typeface="DejaVu Sans"/>
              </a:rPr>
              <a:t>Ideální nástroj pro kverulanty a </a:t>
            </a:r>
            <a:r>
              <a:rPr kumimoji="0" lang="cs-CZ" sz="3900" b="0" i="0" u="none" strike="noStrike" kern="1200" cap="none" spc="-1" normalizeH="0" baseline="0" noProof="0" dirty="0" err="1">
                <a:ln>
                  <a:noFill/>
                </a:ln>
                <a:solidFill>
                  <a:srgbClr val="FFFFFF"/>
                </a:solidFill>
                <a:effectLst/>
                <a:uLnTx/>
                <a:uFill>
                  <a:solidFill>
                    <a:srgbClr val="FFFFFF"/>
                  </a:solidFill>
                </a:uFill>
                <a:latin typeface="Trebuchet MS"/>
                <a:ea typeface="DejaVu Sans"/>
                <a:cs typeface="DejaVu Sans"/>
              </a:rPr>
              <a:t>šikanéry</a:t>
            </a:r>
            <a:endParaRPr kumimoji="0" lang="cs-CZ" sz="1800" b="0" i="0" u="none" strike="noStrike" kern="1200" cap="none" spc="-1" normalizeH="0" baseline="0" noProof="0" dirty="0">
              <a:ln>
                <a:noFill/>
              </a:ln>
              <a:solidFill>
                <a:srgbClr val="000000"/>
              </a:solidFill>
              <a:effectLst/>
              <a:uLnTx/>
              <a:uFill>
                <a:solidFill>
                  <a:srgbClr val="FFFFFF"/>
                </a:solidFill>
              </a:uFill>
              <a:latin typeface="Arial"/>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842"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Rozsudek</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NSS z 16. 12. 2010, 1 Ans 5/2010 -172 (2440/2011 Sb. NSS)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Z § 11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zákona</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č. 227/2000 Sb., o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elektronickém</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podpisu</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plyne</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povinnost</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všech</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osob</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posílat</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datové</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zprávy</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související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s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výkonem</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veřejné</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moci</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do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elektronické</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podatelny</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orgánu</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veřejné</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moci</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Pokud</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osoba</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učinila</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elektronické</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podání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jinak</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zde</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na</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jinou</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e-</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mailovou</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adresu</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zaměstnance</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nemohlo</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se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jednat</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o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řádné</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podání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pc="-1" dirty="0">
              <a:solidFill>
                <a:srgbClr val="404040"/>
              </a:solidFill>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Ale pak by se řešilo, proč jste podání nevyřídili podle jiného předpisu (zákon o obcích, správní řád apod)</a:t>
            </a: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843"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Rozhodnutí o </a:t>
            </a: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částečném odmítnutí</a:t>
            </a:r>
            <a:endPar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848"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Rozsudek NSS z 29. 3. 2013, 8 </a:t>
            </a:r>
            <a:r>
              <a:rPr kumimoji="0" lang="cs-CZ"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Ans</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11/2012</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Povinný subjekt má povinnost rozhodnout o žádosti též v části, ve které poskytnutý rozsudek anonymizoval. Případné negativní rozhodnutí pak může být pro žalobce titulem k přezkumu ve správním rozhodnutí.</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V řízení o žalobě proti nečinnosti však nelze přezkoumávat meritorní otázky, zda k anonymizaci mělo vůbec dojít.</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(od 1.1.2023 není nutné rozhodnutí k anonymizaci, pokud si ho žadatel nevyžádá)</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849"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851"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rPr>
              <a:t>Rozsudek NSS z 19. 2. 2004, 5 A 5/2002</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rPr>
              <a:t>Nevyhoví-li povinný subjekt částečně žádosti o poskytnutí informací, musí se o tom vyslovit výrokem rozhodnutí. Toto omezení musí být odůvodněno. Jinak je rozhodnutí nepřezkoumatelné pro nesrozumitelnost a nedostatek důvodů.</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852"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866"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Zákon č. 128/2000 Sb., o obcích, § 16/2 písm. e):</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„Občan obce, který dosáhl věku 18 let, má právo nahlížet a pořizovat si výpisy 		z rozpočtu obce</a:t>
            </a:r>
          </a:p>
          <a:p>
            <a:pPr marL="1143000" marR="0" lvl="2" indent="-22824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závěrečného účtu obce</a:t>
            </a:r>
            <a:endParaRPr kumimoji="0" lang="cs-CZ" sz="1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1143000" marR="0" lvl="2" indent="-22824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usnesení a zápisů z jednání zastupitelstva</a:t>
            </a:r>
            <a:endParaRPr kumimoji="0" lang="cs-CZ" sz="1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1143000" marR="0" lvl="2" indent="-22824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usnesení rady obce, výborů a komisí“</a:t>
            </a:r>
            <a:endParaRPr kumimoji="0" lang="cs-CZ" sz="1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Pozor – zákon č. 106/1999 naopak není omezen věkem</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pc="-1" dirty="0">
              <a:solidFill>
                <a:srgbClr val="404040"/>
              </a:solidFill>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Ze zák. o obcích se pak dovozuje širší okruh poskytovaných informací</a:t>
            </a:r>
          </a:p>
        </p:txBody>
      </p:sp>
      <p:sp>
        <p:nvSpPr>
          <p:cNvPr id="867"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Správní řád x 106/1999</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875"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Rozsudek NSS z 13. 10. 2004, 6 A 83/2001 (651-9/2005 Sb. NSS)</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Není důvod odmítnout poskytnutí informace ve formě kopie správního rozhodnutí vydaného v konkrétní věci.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876"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Správní řád x 106/1999</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878"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rozsudek NSS z 28. 3. 2008, 3 As 13/2007 (2202/2011 Sb. NSS)</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Obě úpravy upravují odlišné situace pro odlišný okruh oprávněných osob. Osoby podle SpŘ mají nárok na neomezený přístup do správního spisu, což nevylučuje obecné ústavní právo na přístup k informacím z tohoto spisu, které svědčí za podmínek InfZ všem. Toto právo na informace ovšem může být, na rozdíl od práva účastníka řízení, omezeno z důvodů dle InfZ.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endParaRPr>
          </a:p>
        </p:txBody>
      </p:sp>
      <p:sp>
        <p:nvSpPr>
          <p:cNvPr id="879"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Spis</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881"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Rozsudek</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NSS z 29. 7. 2009, 1 As 98/2008-148 (1944/2009 Sb. NSS)</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Žadatel</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má</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nepochybně</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právo</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žádat</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o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informace</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v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libovolném</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rozsahu</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tj</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například</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vyžádat</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si</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kopii</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celého</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správního</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spisu</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Je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však</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povinností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povinného</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subjektu</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prověřit</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zda</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požadovaný</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materiál</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neobsahuje</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informace</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na</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které</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se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vztahují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zákonná</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omezení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(šlo dokonce o spis PČR)</a:t>
            </a: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882"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1" normalizeH="0" baseline="0" dirty="0">
                <a:ln>
                  <a:noFill/>
                </a:ln>
                <a:solidFill>
                  <a:schemeClr val="accent1">
                    <a:lumMod val="75000"/>
                  </a:schemeClr>
                </a:solidFill>
                <a:effectLst/>
                <a:uLnTx/>
                <a:uFill>
                  <a:solidFill>
                    <a:srgbClr val="FFFFFF"/>
                  </a:solidFill>
                </a:uFill>
                <a:latin typeface="Trebuchet MS"/>
                <a:ea typeface="DejaVu Sans"/>
                <a:cs typeface="DejaVu Sans"/>
              </a:rPr>
              <a:t>Žadatel požaduje podle zákona č. 106/1999 Sb. "kopie veškeré korespondence včetně příloh zaslané na elektronické adresy starosta@... </a:t>
            </a:r>
            <a:r>
              <a:rPr kumimoji="0" lang="cs-CZ" sz="2400" b="0" i="0" u="none" strike="noStrike" kern="1200" cap="none" spc="-1" normalizeH="0" baseline="0" dirty="0" err="1">
                <a:ln>
                  <a:noFill/>
                </a:ln>
                <a:solidFill>
                  <a:schemeClr val="accent1">
                    <a:lumMod val="75000"/>
                  </a:schemeClr>
                </a:solidFill>
                <a:effectLst/>
                <a:uLnTx/>
                <a:uFill>
                  <a:solidFill>
                    <a:srgbClr val="FFFFFF"/>
                  </a:solidFill>
                </a:uFill>
                <a:latin typeface="Trebuchet MS"/>
                <a:ea typeface="DejaVu Sans"/>
                <a:cs typeface="DejaVu Sans"/>
              </a:rPr>
              <a:t>ucetni</a:t>
            </a:r>
            <a:r>
              <a:rPr kumimoji="0" lang="cs-CZ" sz="2400" b="0" i="0" u="none" strike="noStrike" kern="1200" cap="none" spc="-1" normalizeH="0" baseline="0" dirty="0">
                <a:ln>
                  <a:noFill/>
                </a:ln>
                <a:solidFill>
                  <a:schemeClr val="accent1">
                    <a:lumMod val="75000"/>
                  </a:schemeClr>
                </a:solidFill>
                <a:effectLst/>
                <a:uLnTx/>
                <a:uFill>
                  <a:solidFill>
                    <a:srgbClr val="FFFFFF"/>
                  </a:solidFill>
                </a:uFill>
                <a:latin typeface="Trebuchet MS"/>
                <a:ea typeface="DejaVu Sans"/>
                <a:cs typeface="DejaVu Sans"/>
              </a:rPr>
              <a:t>@......" atd. Jak máme postupovat? Má na to nárok, lze to odmítnout?</a:t>
            </a:r>
          </a:p>
        </p:txBody>
      </p:sp>
      <p:sp>
        <p:nvSpPr>
          <p:cNvPr id="890" name="TextShape 2"/>
          <p:cNvSpPr txBox="1"/>
          <p:nvPr/>
        </p:nvSpPr>
        <p:spPr>
          <a:xfrm>
            <a:off x="677159" y="2160720"/>
            <a:ext cx="9249355" cy="3880440"/>
          </a:xfrm>
          <a:prstGeom prst="rect">
            <a:avLst/>
          </a:prstGeom>
          <a:noFill/>
          <a:ln>
            <a:noFill/>
          </a:ln>
        </p:spPr>
        <p:txBody>
          <a:bodyPr/>
          <a:lstStyle/>
          <a:p>
            <a:pPr algn="just"/>
            <a:r>
              <a:rPr lang="cs-CZ" sz="1400" b="0" i="0" dirty="0">
                <a:solidFill>
                  <a:srgbClr val="575B5C"/>
                </a:solidFill>
                <a:effectLst/>
                <a:latin typeface="Trebuchet MS" panose="020B0603020202020204" pitchFamily="34" charset="0"/>
              </a:rPr>
              <a:t>Z ustanovení v § 2 zákona č. 106/1999 Sb. o svobodném přístupu k informacím (dále jen „informační zákon“) vyplývá, že starosta je povinným subjektem, který by měl poskytovat údaje související s jeho funkcí. Nicméně, povinné subjekty, které zmiňujete nemají ze zákona povinnost k ukládání či archivování e-mailové komunikace, s výjimkou tzv. spisových služeb. Podle judikatury Nejvyššího správního soudu je v tomto případě nutné řešit kolizi práva na informace na jedné straně a práva na ochranu soukromí na straně druhé. Poměřování těchto dvou základních práv je prováděno testem proporcionality ve vztahu ke sledovanému cíli, konkrétně je nutné poměřovat vhodnost, potřebnost a přiměřenost poskytnutí korespondence.</a:t>
            </a:r>
          </a:p>
          <a:p>
            <a:pPr algn="just"/>
            <a:r>
              <a:rPr lang="cs-CZ" sz="1400" b="0" i="0" dirty="0">
                <a:solidFill>
                  <a:srgbClr val="575B5C"/>
                </a:solidFill>
                <a:effectLst/>
                <a:latin typeface="Trebuchet MS" panose="020B0603020202020204" pitchFamily="34" charset="0"/>
              </a:rPr>
              <a:t>…ne všechny elektronické zprávy, které jsou doručovány na uvedenou e‑mailovou adresu, jsou výhradně pracovní povahy. Z tohoto důvodu je poskytnutí jakýchkoliv soukromých zpráv považováno za narušení soukromí. Ve většině případu se podle soudní rozhodovací praxe ochrana osobnosti vztahuje na veškerou elektronickou poštu nacházející se v e-mailové schránce fyzické osoby označené jejím jménem, a to bez ohledu na to, zda schránka byla zřízena povinným subjektem a k plnění pracovních úkolů.</a:t>
            </a:r>
          </a:p>
          <a:p>
            <a:pPr algn="just"/>
            <a:r>
              <a:rPr lang="cs-CZ" sz="1400" b="0" i="0" dirty="0">
                <a:solidFill>
                  <a:srgbClr val="575B5C"/>
                </a:solidFill>
                <a:effectLst/>
                <a:latin typeface="Trebuchet MS" panose="020B0603020202020204" pitchFamily="34" charset="0"/>
              </a:rPr>
              <a:t>….v případě, že Vám byla odeslána žádost v přesném znění „kopie veškeré korespondence včetně příloh zaslané na elektronické adresy starosta@...   </a:t>
            </a:r>
            <a:r>
              <a:rPr lang="cs-CZ" sz="1400" b="0" i="0" dirty="0" err="1">
                <a:solidFill>
                  <a:srgbClr val="575B5C"/>
                </a:solidFill>
                <a:effectLst/>
                <a:latin typeface="Trebuchet MS" panose="020B0603020202020204" pitchFamily="34" charset="0"/>
              </a:rPr>
              <a:t>ucetni</a:t>
            </a:r>
            <a:r>
              <a:rPr lang="cs-CZ" sz="1400" b="0" i="0" dirty="0">
                <a:solidFill>
                  <a:srgbClr val="575B5C"/>
                </a:solidFill>
                <a:effectLst/>
                <a:latin typeface="Trebuchet MS" panose="020B0603020202020204" pitchFamily="34" charset="0"/>
              </a:rPr>
              <a:t>@......" </a:t>
            </a:r>
            <a:r>
              <a:rPr lang="cs-CZ" sz="1400" b="1" i="0" dirty="0">
                <a:solidFill>
                  <a:srgbClr val="575B5C"/>
                </a:solidFill>
                <a:effectLst/>
                <a:latin typeface="Trebuchet MS" panose="020B0603020202020204" pitchFamily="34" charset="0"/>
              </a:rPr>
              <a:t>mohli byste jako povinný subjekt dle § 14 odst. 5 vyzvat žadatele k doplnění žádosti z důvodu příliš obecné formulace.  </a:t>
            </a:r>
          </a:p>
          <a:p>
            <a:pPr algn="just"/>
            <a:r>
              <a:rPr lang="cs-CZ" sz="1400" b="0" i="0" dirty="0">
                <a:solidFill>
                  <a:srgbClr val="575B5C"/>
                </a:solidFill>
                <a:effectLst/>
                <a:latin typeface="Trebuchet MS" panose="020B0603020202020204" pitchFamily="34" charset="0"/>
              </a:rPr>
              <a:t>Shrneme-li výše uvedené, žádost o informace by mohla být odmítnuta z důvodu ochrany soukromí a listovního tajemství dle čl. 13 Listiny základních práv a svobod.  (KVB poradna pro obce)</a:t>
            </a:r>
          </a:p>
        </p:txBody>
      </p:sp>
      <p:sp>
        <p:nvSpPr>
          <p:cNvPr id="891"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extLst>
      <p:ext uri="{BB962C8B-B14F-4D97-AF65-F5344CB8AC3E}">
        <p14:creationId xmlns:p14="http://schemas.microsoft.com/office/powerpoint/2010/main" val="51446980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893"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Rozsudek NSS z 30. 5. 2013, 4 As 50/2012</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Ochrana osobnosti se vztahuje na veškerou elektronickou poštu nacházející se v e-mailové schránce fyzické osoby označené jejím jménem, a to bez ohledu na to, že schránka byla zřízena povinným subjektem a k plnění pracovních úkolů. E-mailová schránka obecně nemůže být otevřena a její obsah zkoumán bez souhlasu dotčené osoby, ledaže by pro to byly zvláštní důvody vyplývající z poměření proporcionality.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endParaRPr>
          </a:p>
        </p:txBody>
      </p:sp>
      <p:sp>
        <p:nvSpPr>
          <p:cNvPr id="894"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896" name="TextShape 2"/>
          <p:cNvSpPr txBox="1"/>
          <p:nvPr/>
        </p:nvSpPr>
        <p:spPr>
          <a:xfrm>
            <a:off x="677160" y="1252080"/>
            <a:ext cx="8596440" cy="4789080"/>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Krajský soud v Hradci Králové konstatoval, že „soudu je z úřední činnosti známo, že žalobce vede s různými veřejnými institucemi množství sporů týkajících se poskytování informací podle </a:t>
            </a:r>
            <a:r>
              <a:rPr kumimoji="0" lang="cs-CZ"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InfZ</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které pak v některých případech pokračují jako spory soudní. ... Nadto žalobce v těchto sporech postupuje způsobem, který nasvědčuje tomu, že mu ve skutečnosti nejde o rychlé a efektivní meritorní vyřešení věci (poskytnutí informace), ale právě a jen o samotné vedení předmětného řízení (zatížení, resp. šikanu povinného subjektu). ... Podání žalobce jsou převážně velmi rozsáhlá a komplikovaná a reakce povinných subjektů na ně žalobce málokdy uspokojí. ... Některé z žádostí (jimiž žalobce zavalil obec Seč, takže všichni její zastupitelé rezignovali) nelze než vyhodnotit jako bizarní (či spíše patologické) (např. na informace o dárkových balíčcích na Mikulášské akci). Obdobně vystupuje žalobce i ve vztahu k žalovanému městu Choceň či Ministerstvu vnitra ČR. Výše popsané jednání žalobce proto nelze než označit jako systematické zneužívání práva na přístup k informacím.“ (KS Hradec Králové 52A 76/2014-97)</a:t>
            </a:r>
          </a:p>
        </p:txBody>
      </p:sp>
      <p:sp>
        <p:nvSpPr>
          <p:cNvPr id="897"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Cíl zákona č. 106/1999 Sb.</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301"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32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Transparentnost</a:t>
            </a:r>
            <a:r>
              <a:rPr kumimoji="0" lang="en-US" sz="3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32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veřejné</a:t>
            </a:r>
            <a:r>
              <a:rPr kumimoji="0" lang="en-US" sz="3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32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správy</a:t>
            </a:r>
            <a:endParaRPr kumimoji="0" lang="en-US" sz="3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32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Poskytování</a:t>
            </a:r>
            <a:r>
              <a:rPr kumimoji="0" lang="en-US" sz="3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32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informací</a:t>
            </a:r>
            <a:endParaRPr kumimoji="0" lang="cs-CZ" sz="3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z="3200" spc="-1" dirty="0">
              <a:solidFill>
                <a:srgbClr val="404040"/>
              </a:solidFill>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3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Krásné ideje, ale</a:t>
            </a:r>
            <a:r>
              <a:rPr kumimoji="0" lang="en-US" sz="32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p>
        </p:txBody>
      </p:sp>
      <p:sp>
        <p:nvSpPr>
          <p:cNvPr id="302"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Kauza Seč
Rozsudek Krajského soudu v Hradci Králové č. j. 52 A 76/2014-97:</a:t>
            </a: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899" name="TextShape 2"/>
          <p:cNvSpPr txBox="1"/>
          <p:nvPr/>
        </p:nvSpPr>
        <p:spPr>
          <a:xfrm>
            <a:off x="583200" y="2570760"/>
            <a:ext cx="8690400" cy="3470040"/>
          </a:xfrm>
          <a:prstGeom prst="rect">
            <a:avLst/>
          </a:prstGeom>
          <a:noFill/>
          <a:ln>
            <a:noFill/>
          </a:ln>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1" i="1"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Je-li soudu z úřední činnosti známo, že určitý žalobce systematicky zneužívá právo na přístup k informacím a právo na přístup k soudu, je soud oprávněn další návrhy téhož žalobce, z nichž bude na prvý pohled patrno, že jejich cílem je pouze šikana povinného subjektu a zatížení soudu, bez dalšího podle § 46 odst. 1 písm. a) s. ř. s. odmítnout, neboť zneužití práva nepožívá právní ochrany.</a:t>
            </a: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endParaRPr>
          </a:p>
        </p:txBody>
      </p:sp>
      <p:sp>
        <p:nvSpPr>
          <p:cNvPr id="900"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TextShape 1"/>
          <p:cNvSpPr txBox="1"/>
          <p:nvPr/>
        </p:nvSpPr>
        <p:spPr>
          <a:xfrm>
            <a:off x="677160" y="0"/>
            <a:ext cx="8596440" cy="1361661"/>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Možnosti obrany v různých situacích:</a:t>
            </a: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899" name="TextShape 2"/>
          <p:cNvSpPr txBox="1"/>
          <p:nvPr/>
        </p:nvSpPr>
        <p:spPr>
          <a:xfrm>
            <a:off x="583200" y="574158"/>
            <a:ext cx="9747762" cy="6092456"/>
          </a:xfrm>
          <a:prstGeom prst="rect">
            <a:avLst/>
          </a:prstGeom>
          <a:noFill/>
          <a:ln>
            <a:noFill/>
          </a:ln>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C00000"/>
                </a:solidFill>
                <a:effectLst/>
                <a:uLnTx/>
                <a:uFill>
                  <a:solidFill>
                    <a:srgbClr val="FFFFFF"/>
                  </a:solidFill>
                </a:uFill>
                <a:latin typeface="Trebuchet MS"/>
                <a:ea typeface="DejaVu Sans"/>
                <a:cs typeface="DejaVu Sans"/>
              </a:rPr>
              <a:t>Vypracování analýz, diplomek apod. </a:t>
            </a:r>
          </a:p>
          <a:p>
            <a:pPr marL="1257480" marR="0" lvl="2"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odmítnout podle § 15 s odkazem na § 2 odst. 4 (vytváření nových informací)</a:t>
            </a:r>
          </a:p>
          <a:p>
            <a:pPr marL="914760" marR="0" lvl="2" indent="0" algn="just" defTabSz="914400" rtl="0" eaLnBrk="1" fontAlgn="auto" latinLnBrk="0" hangingPunct="1">
              <a:lnSpc>
                <a:spcPct val="100000"/>
              </a:lnSpc>
              <a:spcBef>
                <a:spcPts val="0"/>
              </a:spcBef>
              <a:spcAft>
                <a:spcPts val="0"/>
              </a:spcAft>
              <a:buClr>
                <a:srgbClr val="5FCBEF"/>
              </a:buClr>
              <a:buSzPct val="80000"/>
              <a:buFontTx/>
              <a:buNone/>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C00000"/>
                </a:solidFill>
                <a:effectLst/>
                <a:uLnTx/>
                <a:uFill>
                  <a:solidFill>
                    <a:srgbClr val="FFFFFF"/>
                  </a:solidFill>
                </a:uFill>
                <a:latin typeface="Trebuchet MS"/>
                <a:ea typeface="DejaVu Sans"/>
                <a:cs typeface="DejaVu Sans"/>
              </a:rPr>
              <a:t>kopie spisů, velké množství listin </a:t>
            </a:r>
          </a:p>
          <a:p>
            <a:pPr marL="1257480" marR="0" lvl="2"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zpoplatnit, nahlížení do spisu podle § 38 správního řádu</a:t>
            </a:r>
          </a:p>
          <a:p>
            <a:pPr marL="457560" marR="0" lvl="1" indent="0" algn="just" defTabSz="914400" rtl="0" eaLnBrk="1" fontAlgn="auto" latinLnBrk="0" hangingPunct="1">
              <a:lnSpc>
                <a:spcPct val="100000"/>
              </a:lnSpc>
              <a:spcBef>
                <a:spcPts val="0"/>
              </a:spcBef>
              <a:spcAft>
                <a:spcPts val="0"/>
              </a:spcAft>
              <a:buClr>
                <a:srgbClr val="5FCBEF"/>
              </a:buClr>
              <a:buSzPct val="80000"/>
              <a:buFontTx/>
              <a:buNone/>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C00000"/>
                </a:solidFill>
                <a:effectLst/>
                <a:uLnTx/>
                <a:uFill>
                  <a:solidFill>
                    <a:srgbClr val="FFFFFF"/>
                  </a:solidFill>
                </a:uFill>
                <a:latin typeface="Trebuchet MS"/>
                <a:ea typeface="DejaVu Sans"/>
                <a:cs typeface="DejaVu Sans"/>
              </a:rPr>
              <a:t>Požadavek vysvětlovat co, proč a jak </a:t>
            </a:r>
          </a:p>
          <a:p>
            <a:pPr marL="1257480" marR="0" lvl="2"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odmítnout dle § 15 a § 2 odst. 4 (názory)</a:t>
            </a:r>
          </a:p>
          <a:p>
            <a:pPr marL="914760" marR="0" lvl="2" indent="0" algn="just" defTabSz="914400" rtl="0" eaLnBrk="1" fontAlgn="auto" latinLnBrk="0" hangingPunct="1">
              <a:lnSpc>
                <a:spcPct val="100000"/>
              </a:lnSpc>
              <a:spcBef>
                <a:spcPts val="0"/>
              </a:spcBef>
              <a:spcAft>
                <a:spcPts val="0"/>
              </a:spcAft>
              <a:buClr>
                <a:srgbClr val="5FCBEF"/>
              </a:buClr>
              <a:buSzPct val="80000"/>
              <a:buFontTx/>
              <a:buNone/>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C00000"/>
                </a:solidFill>
                <a:effectLst/>
                <a:uLnTx/>
                <a:uFill>
                  <a:solidFill>
                    <a:srgbClr val="FFFFFF"/>
                  </a:solidFill>
                </a:uFill>
                <a:latin typeface="Trebuchet MS"/>
                <a:ea typeface="DejaVu Sans"/>
                <a:cs typeface="DejaVu Sans"/>
              </a:rPr>
              <a:t>Ještě není rozhodnuto </a:t>
            </a:r>
          </a:p>
          <a:p>
            <a:pPr marL="1257480" marR="0" lvl="2"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odmítnout dle § 15 a § 2 odst. 4 (budoucí rozhodnutí)</a:t>
            </a:r>
          </a:p>
          <a:p>
            <a:pPr marL="457560" marR="0" lvl="1" indent="0" algn="just" defTabSz="914400" rtl="0" eaLnBrk="1" fontAlgn="auto" latinLnBrk="0" hangingPunct="1">
              <a:lnSpc>
                <a:spcPct val="100000"/>
              </a:lnSpc>
              <a:spcBef>
                <a:spcPts val="0"/>
              </a:spcBef>
              <a:spcAft>
                <a:spcPts val="0"/>
              </a:spcAft>
              <a:buClr>
                <a:srgbClr val="5FCBEF"/>
              </a:buClr>
              <a:buSzPct val="80000"/>
              <a:buFontTx/>
              <a:buNone/>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C00000"/>
                </a:solidFill>
                <a:effectLst/>
                <a:uLnTx/>
                <a:uFill>
                  <a:solidFill>
                    <a:srgbClr val="FFFFFF"/>
                  </a:solidFill>
                </a:uFill>
                <a:latin typeface="Trebuchet MS"/>
                <a:ea typeface="DejaVu Sans"/>
                <a:cs typeface="DejaVu Sans"/>
              </a:rPr>
              <a:t>Šikana</a:t>
            </a:r>
            <a:r>
              <a:rPr kumimoji="0" lang="cs-CZ" sz="1800" b="0" i="0" u="none" strike="noStrike" kern="1200" cap="none" spc="-1" normalizeH="0" baseline="0" noProof="0" dirty="0">
                <a:ln>
                  <a:noFill/>
                </a:ln>
                <a:solidFill>
                  <a:srgbClr val="C00000"/>
                </a:solidFill>
                <a:effectLst/>
                <a:uLnTx/>
                <a:uFill>
                  <a:solidFill>
                    <a:srgbClr val="FFFFFF"/>
                  </a:solidFill>
                </a:uFill>
                <a:latin typeface="Trebuchet MS"/>
                <a:ea typeface="DejaVu Sans"/>
                <a:cs typeface="DejaVu Sans"/>
              </a:rPr>
              <a:t>  </a:t>
            </a:r>
          </a:p>
          <a:p>
            <a:pPr marL="1257480" marR="0" lvl="2"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odmítat dle § 15 a dovodit judikaturou (NSS 5 A 65/2002)</a:t>
            </a:r>
          </a:p>
          <a:p>
            <a:pPr marL="1257480" marR="0" lvl="2"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Nebo dle § 11a</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C00000"/>
                </a:solidFill>
                <a:effectLst/>
                <a:uLnTx/>
                <a:uFill>
                  <a:solidFill>
                    <a:srgbClr val="FFFFFF"/>
                  </a:solidFill>
                </a:uFill>
                <a:latin typeface="Trebuchet MS"/>
                <a:ea typeface="DejaVu Sans"/>
                <a:cs typeface="DejaVu Sans"/>
              </a:rPr>
              <a:t>Blázni</a:t>
            </a:r>
            <a:r>
              <a:rPr kumimoji="0" lang="cs-CZ" sz="1800" b="0" i="0" u="none" strike="noStrike" kern="1200" cap="none" spc="-1" normalizeH="0" baseline="0" noProof="0" dirty="0">
                <a:ln>
                  <a:noFill/>
                </a:ln>
                <a:solidFill>
                  <a:srgbClr val="C00000"/>
                </a:solidFill>
                <a:effectLst/>
                <a:uLnTx/>
                <a:uFill>
                  <a:solidFill>
                    <a:srgbClr val="FFFFFF"/>
                  </a:solidFill>
                </a:uFill>
                <a:latin typeface="Trebuchet MS"/>
                <a:ea typeface="DejaVu Sans"/>
                <a:cs typeface="DejaVu Sans"/>
              </a:rPr>
              <a:t> </a:t>
            </a:r>
          </a:p>
          <a:p>
            <a:pPr marL="1257480" marR="0" lvl="2"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lze uvažovat o nereagování, od 1.1.2023 zkusit odmítat dle § 11a</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C00000"/>
                </a:solidFill>
                <a:effectLst/>
                <a:uLnTx/>
                <a:uFill>
                  <a:solidFill>
                    <a:srgbClr val="FFFFFF"/>
                  </a:solidFill>
                </a:uFill>
                <a:latin typeface="Trebuchet MS"/>
                <a:ea typeface="DejaVu Sans"/>
                <a:cs typeface="DejaVu Sans"/>
              </a:rPr>
              <a:t>Blázni ve vězení</a:t>
            </a:r>
          </a:p>
          <a:p>
            <a:pPr marL="1257480" marR="0" lvl="2"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 nesmí mít email, stačí odkládat</a:t>
            </a:r>
          </a:p>
        </p:txBody>
      </p:sp>
      <p:sp>
        <p:nvSpPr>
          <p:cNvPr id="900" name="TextShape 3"/>
          <p:cNvSpPr txBox="1"/>
          <p:nvPr/>
        </p:nvSpPr>
        <p:spPr>
          <a:xfrm flipV="1">
            <a:off x="677160" y="6406199"/>
            <a:ext cx="6297120" cy="45719"/>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extLst>
      <p:ext uri="{BB962C8B-B14F-4D97-AF65-F5344CB8AC3E}">
        <p14:creationId xmlns:p14="http://schemas.microsoft.com/office/powerpoint/2010/main" val="122702069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 name="Line 1"/>
          <p:cNvSpPr/>
          <p:nvPr/>
        </p:nvSpPr>
        <p:spPr>
          <a:xfrm>
            <a:off x="4241520" y="1460160"/>
            <a:ext cx="360" cy="3937320"/>
          </a:xfrm>
          <a:prstGeom prst="line">
            <a:avLst/>
          </a:prstGeom>
          <a:ln w="12600">
            <a:solidFill>
              <a:srgbClr val="5FCBE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902"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903" name="TextShape 3"/>
          <p:cNvSpPr txBox="1"/>
          <p:nvPr/>
        </p:nvSpPr>
        <p:spPr>
          <a:xfrm>
            <a:off x="643320" y="816480"/>
            <a:ext cx="3367080" cy="522432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Postupy</a:t>
            </a: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a:t>
            </a: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povinných</a:t>
            </a: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a:t>
            </a: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subjektů</a:t>
            </a: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 </a:t>
            </a: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zdržování</a:t>
            </a: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sabotáže atd.</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904" name="TextShape 4"/>
          <p:cNvSpPr txBox="1"/>
          <p:nvPr/>
        </p:nvSpPr>
        <p:spPr>
          <a:xfrm>
            <a:off x="4654440" y="816480"/>
            <a:ext cx="6296758" cy="5812920"/>
          </a:xfrm>
          <a:prstGeom prst="rect">
            <a:avLst/>
          </a:prstGeom>
          <a:noFill/>
          <a:ln>
            <a:noFill/>
          </a:ln>
        </p:spPr>
        <p:txBody>
          <a:bodyPr anchor="ctr"/>
          <a:lstStyle/>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Nečinnost (funguje jen na některé hromadné žadatele)</a:t>
            </a: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endPar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Využívání maximálních lhůt (to se hodí skoro vždy)</a:t>
            </a: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endPar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Procesní rekvalifikace žádosti (nahlížení do spisu)</a:t>
            </a: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endPar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Vyzývání k doplnění údajů o žadateli (§ 14/5a)</a:t>
            </a: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Vyzývání k upřesnění žádosti (§ 14/5b)</a:t>
            </a: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lang="cs-CZ" sz="2000" spc="-1" dirty="0">
                <a:solidFill>
                  <a:srgbClr val="404040"/>
                </a:solidFill>
                <a:uFill>
                  <a:solidFill>
                    <a:srgbClr val="FFFFFF"/>
                  </a:solidFill>
                </a:uFill>
                <a:latin typeface="Trebuchet MS"/>
                <a:ea typeface="DejaVu Sans"/>
                <a:cs typeface="DejaVu Sans"/>
              </a:rPr>
              <a:t>Opakované výzvy k upřesnění</a:t>
            </a:r>
            <a:endPar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endPar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Nedodržení požadovaného formátu či způsobu</a:t>
            </a: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lang="cs-CZ" sz="2000" spc="-1" dirty="0">
                <a:solidFill>
                  <a:srgbClr val="404040"/>
                </a:solidFill>
                <a:uFill>
                  <a:solidFill>
                    <a:srgbClr val="FFFFFF"/>
                  </a:solidFill>
                </a:uFill>
                <a:latin typeface="Trebuchet MS"/>
                <a:ea typeface="DejaVu Sans"/>
                <a:cs typeface="DejaVu Sans"/>
              </a:rPr>
              <a:t>(nečitelné tabulky, dokumenty)</a:t>
            </a: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endPar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Nepřiměřená výše úhrady nákladů, ale raději přiměřené, ale vysoká, dobře odůvodněná</a:t>
            </a: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endParaRPr lang="cs-CZ" sz="2000" spc="-1" dirty="0">
              <a:solidFill>
                <a:srgbClr val="404040"/>
              </a:solidFill>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Extrémní případy – zaslané prázdné papíry doporučeně. Blázen pak </a:t>
            </a:r>
            <a:r>
              <a:rPr kumimoji="0" lang="cs-CZ" sz="20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vypada</a:t>
            </a:r>
            <a:r>
              <a:rPr lang="cs-CZ" sz="2000" spc="-1" dirty="0">
                <a:solidFill>
                  <a:srgbClr val="404040"/>
                </a:solidFill>
                <a:uFill>
                  <a:solidFill>
                    <a:srgbClr val="FFFFFF"/>
                  </a:solidFill>
                </a:uFill>
                <a:latin typeface="Trebuchet MS"/>
                <a:ea typeface="DejaVu Sans"/>
                <a:cs typeface="DejaVu Sans"/>
              </a:rPr>
              <a:t>l ještě víc jako blázen. (nedokáže to)</a:t>
            </a:r>
            <a:endPar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5" name="Line 1"/>
          <p:cNvSpPr/>
          <p:nvPr/>
        </p:nvSpPr>
        <p:spPr>
          <a:xfrm>
            <a:off x="4241520" y="1460160"/>
            <a:ext cx="360" cy="3937320"/>
          </a:xfrm>
          <a:prstGeom prst="line">
            <a:avLst/>
          </a:prstGeom>
          <a:ln w="12600">
            <a:solidFill>
              <a:srgbClr val="5FCBE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906"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907" name="TextShape 3"/>
          <p:cNvSpPr txBox="1"/>
          <p:nvPr/>
        </p:nvSpPr>
        <p:spPr>
          <a:xfrm>
            <a:off x="643320" y="816480"/>
            <a:ext cx="3367080" cy="522432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Postupy žadatelů</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908" name="TextShape 4"/>
          <p:cNvSpPr txBox="1"/>
          <p:nvPr/>
        </p:nvSpPr>
        <p:spPr>
          <a:xfrm>
            <a:off x="4654439" y="816480"/>
            <a:ext cx="5733569" cy="5224320"/>
          </a:xfrm>
          <a:prstGeom prst="rect">
            <a:avLst/>
          </a:prstGeom>
          <a:noFill/>
          <a:ln>
            <a:noFill/>
          </a:ln>
        </p:spPr>
        <p:txBody>
          <a:bodyPr anchor="ct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Členění podaných informací na další dotazy (to dělají skoro všichni)</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Žádosti zcela irelevantní, účelové</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Zahlcení povinného subjektu</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Podávání žádostí více osobami – ušetří za náklady</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Dělení žádostí, aby nešlo o mimořádně rozsáhlé vyhledávání</a:t>
            </a:r>
          </a:p>
          <a:p>
            <a:pPr marL="343080" indent="-342720" algn="just" defTabSz="914400">
              <a:buClr>
                <a:srgbClr val="5FCBEF"/>
              </a:buClr>
              <a:buSzPct val="80000"/>
              <a:buFont typeface="Wingdings 3" charset="2"/>
              <a:buChar char=""/>
              <a:defRPr/>
            </a:pP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Nebo naopak </a:t>
            </a:r>
            <a:r>
              <a:rPr lang="cs-CZ" sz="2000" spc="-1" dirty="0">
                <a:solidFill>
                  <a:srgbClr val="404040"/>
                </a:solidFill>
                <a:uFill>
                  <a:solidFill>
                    <a:srgbClr val="FFFFFF"/>
                  </a:solidFill>
                </a:uFill>
                <a:latin typeface="Trebuchet MS"/>
                <a:ea typeface="DejaVu Sans"/>
                <a:cs typeface="DejaVu Sans"/>
              </a:rPr>
              <a:t>chtějí </a:t>
            </a:r>
            <a:r>
              <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velké objemy a pak nezaplatí úhradu, vy ale trávíte čas hledáním a anonymizací</a:t>
            </a:r>
          </a:p>
          <a:p>
            <a:pPr marL="343080" indent="-342720" algn="just" defTabSz="914400">
              <a:buClr>
                <a:srgbClr val="5FCBEF"/>
              </a:buClr>
              <a:buSzPct val="80000"/>
              <a:buFont typeface="Wingdings 3" charset="2"/>
              <a:buChar char=""/>
              <a:defRPr/>
            </a:pPr>
            <a:endPar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indent="-342720" algn="just" defTabSz="914400">
              <a:buClr>
                <a:srgbClr val="5FCBEF"/>
              </a:buClr>
              <a:buSzPct val="80000"/>
              <a:buFont typeface="Wingdings 3" charset="2"/>
              <a:buChar char=""/>
              <a:defRPr/>
            </a:pPr>
            <a:r>
              <a:rPr lang="cs-CZ" sz="2000" spc="-1" dirty="0">
                <a:solidFill>
                  <a:srgbClr val="404040"/>
                </a:solidFill>
                <a:uFill>
                  <a:solidFill>
                    <a:srgbClr val="FFFFFF"/>
                  </a:solidFill>
                </a:uFill>
                <a:latin typeface="Trebuchet MS"/>
              </a:rPr>
              <a:t>Využívání maximálních lhůt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2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Zveřejňování poskytnutých informací</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920"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Do 15 dnů tuto informaci zveřejnit způsobem umožňujícím dálkový přístup</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Poskytování informací na žádost 
</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922" name="TextShape 2"/>
          <p:cNvSpPr txBox="1"/>
          <p:nvPr/>
        </p:nvSpPr>
        <p:spPr>
          <a:xfrm>
            <a:off x="677160" y="1285560"/>
            <a:ext cx="8596440" cy="475560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náležitosti žádosti - § 14 odst. 2 </a:t>
            </a:r>
          </a:p>
          <a:p>
            <a:pPr marL="743040" marR="0" lvl="1" indent="-28548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6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 označení povinného subjektu </a:t>
            </a:r>
            <a:endParaRPr kumimoji="0" lang="en-US" sz="14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endParaRPr>
          </a:p>
          <a:p>
            <a:pPr marL="743040" marR="0" lvl="1" indent="-28548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6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 jde o žádost podle informačního zákona </a:t>
            </a:r>
            <a:endParaRPr kumimoji="0" lang="en-US" sz="14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endParaRPr>
          </a:p>
          <a:p>
            <a:pPr marL="743040" marR="0" lvl="1" indent="-28548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6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identifikace žadatele v zákonem vymezeném rozsahu (jméno, příjmení, datum narození, adresu místa trvalého pobytu nebo, není-li přihlášena k trvalému pobytu, adresu bydliště a adresu pro doručování, liší-li se od adresy místa trvalého pobytu nebo bydliště. Právnická osoba uvede název, identifikační číslo osoby, adresu sídla a adresu pro doručování, liší-li se od adresy sídla. Adresou pro doručování se rozumí též elektronická adresa.) </a:t>
            </a:r>
            <a:endParaRPr kumimoji="0" lang="en-US" sz="14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 nejde o žádost podle zákona pokud – žádost neobsahuje náležitosti podle odstavce 2 věty první a adresu pro doručování, případně není-li elektronická žádost podána podle odstavce 3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pokud žadatel neuvede dostatečné údaje o své osobě, a toto brání vyřízení žádosti – výzva k doplnění, pak odložit</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rPr>
              <a:t>brání nedostatek údajů o žadateli vyřízení žádosti – v zásadě vždy v případě, kdy je na místě žádost odmítnout  - spr.ř</a:t>
            </a:r>
          </a:p>
        </p:txBody>
      </p:sp>
      <p:sp>
        <p:nvSpPr>
          <p:cNvPr id="923"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925" name="TextShape 2"/>
          <p:cNvSpPr txBox="1"/>
          <p:nvPr/>
        </p:nvSpPr>
        <p:spPr>
          <a:xfrm>
            <a:off x="677160" y="1046880"/>
            <a:ext cx="8596440" cy="4993920"/>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vztahují se požadované informace k působnosti povinného subjektu?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Pokud ne -  žádost odložit podle ustanovení § 14 odst. 5 písm. c) </a:t>
            </a:r>
            <a:r>
              <a:rPr kumimoji="0" lang="cs-CZ"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InfZ</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ve lhůtě 7 dnů; není nutno zkoumat, zda informace existují či nikoliv u povinného subjektu, či zda se nejedná o požadavek na vytvoření nové informace podle ustanovení § 2 odst. 4 </a:t>
            </a:r>
            <a:r>
              <a:rPr kumimoji="0" lang="cs-CZ"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InfZ</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požadované informace se vztahují k působnosti povinného subjektu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jedná se o informaci existující?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Jde vůbec o informaci – viz § 3 odst. 3 </a:t>
            </a:r>
            <a:r>
              <a:rPr kumimoji="0" lang="cs-CZ"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InfZ</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informace existuje – poskytnutí informace v souladu s informačním zákonem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informace neexistuje a povinný subjekt nemá povinnost jí disponovat –vydání rozhodnutí o odmítnutí žádosti podle ustanovení § 15 odst. 1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informace existuje u jiného povinného subjektu –odmítnutí podle ustanovení § 15 odst. 1 </a:t>
            </a:r>
            <a:r>
              <a:rPr kumimoji="0" lang="cs-CZ"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InfZ</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není povinnost postupovat žádost (oslovený povinný subjekt může pouze poskytnout, odmítnout nebo odložit, ne postoupit;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informace neexistuje, ale povinný subjekt má povinnost jí disponovat – povinnost informaci opatřit a poskytnou v souladu s informačním zákonem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žádost žadatele směřuje „do budoucnosti“ – požaduje vytvoření nové informace – povinný subjekt nemá povinnost takovou informaci vytvářet a může žádost odmítnout podle § 15 odst. 1 ve spojení s § 2 odst. 4 </a:t>
            </a:r>
            <a:r>
              <a:rPr kumimoji="0" lang="cs-CZ"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InfZ</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p>
        </p:txBody>
      </p:sp>
      <p:sp>
        <p:nvSpPr>
          <p:cNvPr id="926"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206ACA-3CD2-E013-893C-37855FC74D59}"/>
              </a:ext>
            </a:extLst>
          </p:cNvPr>
          <p:cNvSpPr>
            <a:spLocks noGrp="1"/>
          </p:cNvSpPr>
          <p:nvPr>
            <p:ph type="title"/>
          </p:nvPr>
        </p:nvSpPr>
        <p:spPr/>
        <p:txBody>
          <a:bodyPr/>
          <a:lstStyle/>
          <a:p>
            <a:r>
              <a:rPr lang="cs-CZ" dirty="0">
                <a:solidFill>
                  <a:srgbClr val="C00000"/>
                </a:solidFill>
              </a:rPr>
              <a:t>Nebojte se bránit</a:t>
            </a:r>
          </a:p>
        </p:txBody>
      </p:sp>
      <p:sp>
        <p:nvSpPr>
          <p:cNvPr id="3" name="Zástupný obsah 2">
            <a:extLst>
              <a:ext uri="{FF2B5EF4-FFF2-40B4-BE49-F238E27FC236}">
                <a16:creationId xmlns:a16="http://schemas.microsoft.com/office/drawing/2014/main" id="{C2B1D1A5-0421-7EDC-F8E0-5F78F23723E2}"/>
              </a:ext>
            </a:extLst>
          </p:cNvPr>
          <p:cNvSpPr>
            <a:spLocks noGrp="1"/>
          </p:cNvSpPr>
          <p:nvPr>
            <p:ph idx="1"/>
          </p:nvPr>
        </p:nvSpPr>
        <p:spPr/>
        <p:txBody>
          <a:bodyPr/>
          <a:lstStyle/>
          <a:p>
            <a:r>
              <a:rPr lang="cs-CZ" dirty="0">
                <a:solidFill>
                  <a:schemeClr val="tx2"/>
                </a:solidFill>
              </a:rPr>
              <a:t>Ale jen pokud to je opravdu odůvodněné</a:t>
            </a:r>
          </a:p>
          <a:p>
            <a:r>
              <a:rPr lang="cs-CZ" dirty="0">
                <a:solidFill>
                  <a:schemeClr val="tx2"/>
                </a:solidFill>
              </a:rPr>
              <a:t>Zkoušejte i § 11a, přinejhorším vám to kraj vrátí, ale budeme šířit povědomí o tomto ustanovení, někde se třeba dostane k soudu, NSS..</a:t>
            </a:r>
          </a:p>
        </p:txBody>
      </p:sp>
    </p:spTree>
    <p:extLst>
      <p:ext uri="{BB962C8B-B14F-4D97-AF65-F5344CB8AC3E}">
        <p14:creationId xmlns:p14="http://schemas.microsoft.com/office/powerpoint/2010/main" val="134733386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E11F53-BE56-DC67-1AC0-A23E7F8C4B99}"/>
              </a:ext>
            </a:extLst>
          </p:cNvPr>
          <p:cNvSpPr>
            <a:spLocks noGrp="1"/>
          </p:cNvSpPr>
          <p:nvPr>
            <p:ph type="title"/>
          </p:nvPr>
        </p:nvSpPr>
        <p:spPr>
          <a:xfrm>
            <a:off x="677160" y="0"/>
            <a:ext cx="8596440" cy="1513440"/>
          </a:xfrm>
        </p:spPr>
        <p:txBody>
          <a:bodyPr/>
          <a:lstStyle/>
          <a:p>
            <a:r>
              <a:rPr lang="cs-CZ" dirty="0">
                <a:latin typeface="Trebuchet MS" panose="020B0603020202020204" pitchFamily="34" charset="0"/>
              </a:rPr>
              <a:t>Školení v únoru</a:t>
            </a:r>
          </a:p>
        </p:txBody>
      </p:sp>
      <p:sp>
        <p:nvSpPr>
          <p:cNvPr id="3" name="Zástupný text 2">
            <a:extLst>
              <a:ext uri="{FF2B5EF4-FFF2-40B4-BE49-F238E27FC236}">
                <a16:creationId xmlns:a16="http://schemas.microsoft.com/office/drawing/2014/main" id="{9382D95D-249B-D4DD-C49B-C227E6857F4A}"/>
              </a:ext>
            </a:extLst>
          </p:cNvPr>
          <p:cNvSpPr>
            <a:spLocks noGrp="1"/>
          </p:cNvSpPr>
          <p:nvPr>
            <p:ph type="body"/>
          </p:nvPr>
        </p:nvSpPr>
        <p:spPr>
          <a:xfrm>
            <a:off x="677159" y="2857500"/>
            <a:ext cx="9750517" cy="3183300"/>
          </a:xfrm>
        </p:spPr>
        <p:txBody>
          <a:bodyPr/>
          <a:lstStyle/>
          <a:p>
            <a:r>
              <a:rPr lang="cs-CZ" sz="2800" dirty="0">
                <a:latin typeface="Trebuchet MS" panose="020B0603020202020204" pitchFamily="34" charset="0"/>
              </a:rPr>
              <a:t>Komplexní akreditované školení na zákon č. 106/1999 Sb.</a:t>
            </a:r>
          </a:p>
          <a:p>
            <a:r>
              <a:rPr lang="cs-CZ" sz="2800" dirty="0">
                <a:latin typeface="Trebuchet MS" panose="020B0603020202020204" pitchFamily="34" charset="0"/>
              </a:rPr>
              <a:t>Obecně závazné vyhlášky a Sbírka</a:t>
            </a:r>
          </a:p>
          <a:p>
            <a:r>
              <a:rPr lang="cs-CZ" sz="2800" dirty="0">
                <a:latin typeface="Trebuchet MS" panose="020B0603020202020204" pitchFamily="34" charset="0"/>
              </a:rPr>
              <a:t>Hlavní zákonné povinnosti obcí a měst</a:t>
            </a:r>
          </a:p>
          <a:p>
            <a:r>
              <a:rPr lang="cs-CZ" sz="2800" dirty="0">
                <a:latin typeface="Trebuchet MS" panose="020B0603020202020204" pitchFamily="34" charset="0"/>
              </a:rPr>
              <a:t>GDPR, osobní údaje a </a:t>
            </a:r>
            <a:r>
              <a:rPr lang="cs-CZ" sz="2800" dirty="0" err="1">
                <a:latin typeface="Trebuchet MS" panose="020B0603020202020204" pitchFamily="34" charset="0"/>
              </a:rPr>
              <a:t>whistleblowing</a:t>
            </a:r>
            <a:endParaRPr lang="cs-CZ" sz="2800" dirty="0">
              <a:latin typeface="Trebuchet MS" panose="020B0603020202020204" pitchFamily="34" charset="0"/>
            </a:endParaRPr>
          </a:p>
          <a:p>
            <a:r>
              <a:rPr lang="cs-CZ" sz="2800" dirty="0">
                <a:latin typeface="Trebuchet MS" panose="020B0603020202020204" pitchFamily="34" charset="0"/>
              </a:rPr>
              <a:t>Zasedání zastupitelstva a schůze rady od A do Z</a:t>
            </a:r>
          </a:p>
          <a:p>
            <a:r>
              <a:rPr lang="cs-CZ" dirty="0">
                <a:hlinkClick r:id="rId2"/>
              </a:rPr>
              <a:t>www.spmo.cz/vzdelavani</a:t>
            </a:r>
            <a:r>
              <a:rPr lang="cs-CZ" dirty="0"/>
              <a:t> </a:t>
            </a:r>
          </a:p>
        </p:txBody>
      </p:sp>
      <p:sp>
        <p:nvSpPr>
          <p:cNvPr id="4" name="Šipka: dolů 3">
            <a:extLst>
              <a:ext uri="{FF2B5EF4-FFF2-40B4-BE49-F238E27FC236}">
                <a16:creationId xmlns:a16="http://schemas.microsoft.com/office/drawing/2014/main" id="{465E3947-2DD2-8950-C8A8-7D3B77749AC1}"/>
              </a:ext>
            </a:extLst>
          </p:cNvPr>
          <p:cNvSpPr/>
          <p:nvPr/>
        </p:nvSpPr>
        <p:spPr>
          <a:xfrm>
            <a:off x="6176597" y="1066833"/>
            <a:ext cx="1907930" cy="163536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517319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TextShape 1"/>
          <p:cNvSpPr txBox="1"/>
          <p:nvPr/>
        </p:nvSpPr>
        <p:spPr>
          <a:xfrm>
            <a:off x="677160" y="609480"/>
            <a:ext cx="8596440" cy="1320480"/>
          </a:xfrm>
          <a:prstGeom prst="rect">
            <a:avLst/>
          </a:prstGeom>
          <a:noFill/>
          <a:ln>
            <a:noFill/>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rPr>
              <a:t>Školení v únoru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err="1">
                <a:ln>
                  <a:noFill/>
                </a:ln>
                <a:solidFill>
                  <a:srgbClr val="000000"/>
                </a:solidFill>
                <a:effectLst/>
                <a:uLnTx/>
                <a:uFill>
                  <a:solidFill>
                    <a:srgbClr val="FFFFFF"/>
                  </a:solidFill>
                </a:uFill>
                <a:latin typeface="Trebuchet MS"/>
                <a:ea typeface="DejaVu Sans"/>
                <a:cs typeface="DejaVu Sans"/>
              </a:rPr>
              <a:t>Hlavní</a:t>
            </a:r>
            <a:r>
              <a:rPr kumimoji="0" lang="en-US" sz="1800" b="1"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rPr>
              <a:t> </a:t>
            </a:r>
            <a:r>
              <a:rPr kumimoji="0" lang="en-US" sz="1800" b="1" i="0" u="none" strike="noStrike" kern="1200" cap="none" spc="-1" normalizeH="0" baseline="0" noProof="0" dirty="0" err="1">
                <a:ln>
                  <a:noFill/>
                </a:ln>
                <a:solidFill>
                  <a:srgbClr val="000000"/>
                </a:solidFill>
                <a:effectLst/>
                <a:uLnTx/>
                <a:uFill>
                  <a:solidFill>
                    <a:srgbClr val="FFFFFF"/>
                  </a:solidFill>
                </a:uFill>
                <a:latin typeface="Trebuchet MS"/>
                <a:ea typeface="DejaVu Sans"/>
                <a:cs typeface="DejaVu Sans"/>
              </a:rPr>
              <a:t>zákonné</a:t>
            </a:r>
            <a:r>
              <a:rPr kumimoji="0" lang="en-US" sz="1800" b="1"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rPr>
              <a:t> </a:t>
            </a:r>
            <a:r>
              <a:rPr kumimoji="0" lang="en-US" sz="1800" b="1" i="0" u="none" strike="noStrike" kern="1200" cap="none" spc="-1" normalizeH="0" baseline="0" noProof="0" dirty="0" err="1">
                <a:ln>
                  <a:noFill/>
                </a:ln>
                <a:solidFill>
                  <a:srgbClr val="000000"/>
                </a:solidFill>
                <a:effectLst/>
                <a:uLnTx/>
                <a:uFill>
                  <a:solidFill>
                    <a:srgbClr val="FFFFFF"/>
                  </a:solidFill>
                </a:uFill>
                <a:latin typeface="Trebuchet MS"/>
                <a:ea typeface="DejaVu Sans"/>
                <a:cs typeface="DejaVu Sans"/>
              </a:rPr>
              <a:t>povinnosti</a:t>
            </a:r>
            <a:r>
              <a:rPr kumimoji="0" lang="en-US" sz="1800" b="1"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rPr>
              <a:t> </a:t>
            </a:r>
            <a:r>
              <a:rPr kumimoji="0" lang="en-US" sz="1800" b="1" i="0" u="none" strike="noStrike" kern="1200" cap="none" spc="-1" normalizeH="0" baseline="0" noProof="0" dirty="0" err="1">
                <a:ln>
                  <a:noFill/>
                </a:ln>
                <a:solidFill>
                  <a:srgbClr val="000000"/>
                </a:solidFill>
                <a:effectLst/>
                <a:uLnTx/>
                <a:uFill>
                  <a:solidFill>
                    <a:srgbClr val="FFFFFF"/>
                  </a:solidFill>
                </a:uFill>
                <a:latin typeface="Trebuchet MS"/>
                <a:ea typeface="DejaVu Sans"/>
                <a:cs typeface="DejaVu Sans"/>
              </a:rPr>
              <a:t>obcí</a:t>
            </a:r>
            <a:r>
              <a:rPr kumimoji="0" lang="en-US" sz="1800" b="1"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rPr>
              <a:t> a </a:t>
            </a:r>
            <a:r>
              <a:rPr kumimoji="0" lang="en-US" sz="1800" b="1" i="0" u="none" strike="noStrike" kern="1200" cap="none" spc="-1" normalizeH="0" baseline="0" noProof="0" dirty="0" err="1">
                <a:ln>
                  <a:noFill/>
                </a:ln>
                <a:solidFill>
                  <a:srgbClr val="000000"/>
                </a:solidFill>
                <a:effectLst/>
                <a:uLnTx/>
                <a:uFill>
                  <a:solidFill>
                    <a:srgbClr val="FFFFFF"/>
                  </a:solidFill>
                </a:uFill>
                <a:latin typeface="Trebuchet MS"/>
                <a:ea typeface="DejaVu Sans"/>
                <a:cs typeface="DejaVu Sans"/>
              </a:rPr>
              <a:t>měst</a:t>
            </a:r>
            <a:endParaRPr kumimoji="0" lang="en-US" sz="1800" b="1"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943" name="TextShape 2"/>
          <p:cNvSpPr txBox="1"/>
          <p:nvPr/>
        </p:nvSpPr>
        <p:spPr>
          <a:xfrm>
            <a:off x="677160" y="1983240"/>
            <a:ext cx="8596440" cy="4233960"/>
          </a:xfrm>
          <a:prstGeom prst="rect">
            <a:avLst/>
          </a:prstGeom>
          <a:noFill/>
          <a:ln>
            <a:noFill/>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Přehled pravomocí orgánů obce.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Vzájemné vztahy mezi orgány obce.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Právní předpisy obce.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Zasedání zastupitelstva, schůze rady, záměry.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Rizika při svolávání zasedání zastupitelstva, zveřejňování informací.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Problematika vyvěšování na úřední desce.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Průběh zasedání, předkládání jednotlivých bodů, zápis, práva zastupitele a občanů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schůze rady.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Tajné hlasování.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Práva zastupitelů vůči zaměstnancům obce.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Lhůty a termíny v zákoně o obcích.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Kdo schvaluje smlouvy, podmínky platnosti právních jednání.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Rozdíly mezi kompetencemi rady a zastupitelstva.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Záměry v praxi obce, problémové okruhy.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Náprava možných chyb.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Poskytování informací, práva občanů i zastupitelů na informace.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Povinné a dobrovolné informování.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Odpovědnost zastupitelů a úředníků.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Razítka, označování dokumentů, vlajky a další záležitosti každodenního chodu obce.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5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Dozor a kontrola nad působností územních samosprávných celků.</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TextShape 1"/>
          <p:cNvSpPr txBox="1"/>
          <p:nvPr/>
        </p:nvSpPr>
        <p:spPr>
          <a:xfrm>
            <a:off x="986040" y="5162760"/>
            <a:ext cx="8287560" cy="1202400"/>
          </a:xfrm>
          <a:prstGeom prst="rect">
            <a:avLst/>
          </a:prstGeom>
          <a:noFill/>
          <a:ln>
            <a:noFill/>
          </a:ln>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realita</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307" name="Zástupný obsah 7"/>
          <p:cNvPicPr/>
          <p:nvPr/>
        </p:nvPicPr>
        <p:blipFill>
          <a:blip r:embed="rId2"/>
          <a:stretch/>
        </p:blipFill>
        <p:spPr>
          <a:xfrm>
            <a:off x="769320" y="609480"/>
            <a:ext cx="4627080" cy="4280040"/>
          </a:xfrm>
          <a:prstGeom prst="rect">
            <a:avLst/>
          </a:prstGeom>
          <a:ln>
            <a:noFill/>
          </a:ln>
        </p:spPr>
      </p:pic>
      <p:pic>
        <p:nvPicPr>
          <p:cNvPr id="308" name="Zástupný obsah 5"/>
          <p:cNvPicPr/>
          <p:nvPr/>
        </p:nvPicPr>
        <p:blipFill>
          <a:blip r:embed="rId3"/>
          <a:stretch/>
        </p:blipFill>
        <p:spPr>
          <a:xfrm>
            <a:off x="5666760" y="545040"/>
            <a:ext cx="4535640" cy="4547160"/>
          </a:xfrm>
          <a:prstGeom prst="rect">
            <a:avLst/>
          </a:prstGeom>
          <a:ln>
            <a:noFill/>
          </a:ln>
        </p:spPr>
      </p:pic>
      <p:sp>
        <p:nvSpPr>
          <p:cNvPr id="309"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E4C2BF49-4ABE-B434-E6AF-7BEF4C4C084D}"/>
              </a:ext>
            </a:extLst>
          </p:cNvPr>
          <p:cNvSpPr>
            <a:spLocks noGrp="1"/>
          </p:cNvSpPr>
          <p:nvPr>
            <p:ph type="title"/>
          </p:nvPr>
        </p:nvSpPr>
        <p:spPr/>
        <p:txBody>
          <a:bodyPr/>
          <a:lstStyle/>
          <a:p>
            <a:r>
              <a:rPr lang="cs-CZ" dirty="0"/>
              <a:t>Školení v únoru</a:t>
            </a:r>
          </a:p>
        </p:txBody>
      </p:sp>
      <p:sp>
        <p:nvSpPr>
          <p:cNvPr id="7" name="Zástupný obsah 6">
            <a:extLst>
              <a:ext uri="{FF2B5EF4-FFF2-40B4-BE49-F238E27FC236}">
                <a16:creationId xmlns:a16="http://schemas.microsoft.com/office/drawing/2014/main" id="{4AC0E46E-96B1-D753-9FEB-0881FF0C890A}"/>
              </a:ext>
            </a:extLst>
          </p:cNvPr>
          <p:cNvSpPr>
            <a:spLocks noGrp="1"/>
          </p:cNvSpPr>
          <p:nvPr>
            <p:ph idx="1"/>
          </p:nvPr>
        </p:nvSpPr>
        <p:spPr>
          <a:xfrm>
            <a:off x="677159" y="1194318"/>
            <a:ext cx="9147975" cy="4846842"/>
          </a:xfrm>
        </p:spPr>
        <p:txBody>
          <a:bodyPr/>
          <a:lstStyle/>
          <a:p>
            <a:pPr marL="0" indent="0" algn="ctr">
              <a:buNone/>
            </a:pPr>
            <a:r>
              <a:rPr lang="cs-CZ" b="0" i="0" dirty="0">
                <a:solidFill>
                  <a:srgbClr val="158EBF"/>
                </a:solidFill>
                <a:effectLst/>
                <a:latin typeface="Arial" panose="020B0604020202020204" pitchFamily="34" charset="0"/>
              </a:rPr>
              <a:t>Zasedání zastupitelstva a schůze rady od A do Z</a:t>
            </a:r>
          </a:p>
          <a:p>
            <a:pPr marL="0" indent="0" algn="ctr">
              <a:buNone/>
            </a:pPr>
            <a:r>
              <a:rPr lang="cs-CZ" b="0" i="0" dirty="0">
                <a:solidFill>
                  <a:srgbClr val="158EBF"/>
                </a:solidFill>
                <a:effectLst/>
                <a:latin typeface="Arial" panose="020B0604020202020204" pitchFamily="34" charset="0"/>
              </a:rPr>
              <a:t> (včetně změn v projednávané novele zákona o obcích).</a:t>
            </a:r>
            <a:endParaRPr lang="cs-CZ" b="0" i="0" dirty="0">
              <a:solidFill>
                <a:srgbClr val="000000"/>
              </a:solidFill>
              <a:effectLst/>
              <a:latin typeface="Arial" panose="020B0604020202020204" pitchFamily="34" charset="0"/>
            </a:endParaRPr>
          </a:p>
          <a:p>
            <a:pPr algn="ctr"/>
            <a:r>
              <a:rPr lang="cs-CZ" b="0" i="0" dirty="0">
                <a:solidFill>
                  <a:srgbClr val="219ED1"/>
                </a:solidFill>
                <a:effectLst/>
                <a:latin typeface="Arial" panose="020B0604020202020204" pitchFamily="34" charset="0"/>
              </a:rPr>
              <a:t>ONLINE</a:t>
            </a:r>
          </a:p>
          <a:p>
            <a:pPr algn="just"/>
            <a:r>
              <a:rPr lang="cs-CZ" sz="1600" b="0" i="0" dirty="0">
                <a:effectLst/>
                <a:latin typeface="Arial" panose="020B0604020202020204" pitchFamily="34" charset="0"/>
              </a:rPr>
              <a:t>jak má vypadat zápis, jak správně schválit, zrušit nebo změnit usnesení a jaké má mít znění. Kdy vyvěsit pozvánku, co dělat s problémovým občanem nebo opozicí narušující jednání. Příprava zasedání, svolání zasedání, zveřejnění pozvánky (povinné náležitosti, lhůty, forma)</a:t>
            </a:r>
          </a:p>
          <a:p>
            <a:pPr algn="just"/>
            <a:r>
              <a:rPr lang="cs-CZ" sz="1200" b="0" i="0" dirty="0">
                <a:effectLst/>
                <a:latin typeface="Arial" panose="020B0604020202020204" pitchFamily="34" charset="0"/>
              </a:rPr>
              <a:t>Zasedání zastupitelstva- příprava zasedání, svolání zasedání, zveřejnění pozvánky (povinné náležitosti, lhůty, forma) jak lze svolat zasedání v co nejkratší době, a přitom v souladu se zákonem, návrh programu, doplňování bodů, protinávrhy, stažení bodu z programu, průběh zasedání, přesedající, vedení diskuze</a:t>
            </a:r>
          </a:p>
          <a:p>
            <a:pPr algn="just"/>
            <a:r>
              <a:rPr lang="cs-CZ" sz="1200" b="0" i="0" dirty="0">
                <a:effectLst/>
                <a:latin typeface="Arial" panose="020B0604020202020204" pitchFamily="34" charset="0"/>
              </a:rPr>
              <a:t>usnesení, změny, revokace, číslování, výpisy z usnesení, možnost tajného hlasování jako ochrana zastupitelů, online zasedání po novele zákona o obcích od r. 2024, online účast části zastupitelů, co dělat, když v průběhu zasedání klesne počet zastupitelů,  přestávky, přerušení zasedání do druhého dne atd., práva občanů, další veřejnost, novináři, aktivisté na zasedání atd., možnosti omezení obstrukčních občanů nebo zastupitelů</a:t>
            </a:r>
          </a:p>
          <a:p>
            <a:pPr algn="just"/>
            <a:r>
              <a:rPr lang="cs-CZ" sz="1200" b="0" i="0" dirty="0">
                <a:effectLst/>
                <a:latin typeface="Arial" panose="020B0604020202020204" pitchFamily="34" charset="0"/>
              </a:rPr>
              <a:t>jednací řády – jak správně upravit v jednacím řádu průběh zasedání, role tajemníka při zasedání a poradní hlas tajemníka na zasedání</a:t>
            </a:r>
          </a:p>
          <a:p>
            <a:pPr algn="just"/>
            <a:r>
              <a:rPr lang="cs-CZ" sz="1200" b="0" i="0" dirty="0">
                <a:effectLst/>
                <a:latin typeface="Arial" panose="020B0604020202020204" pitchFamily="34" charset="0"/>
              </a:rPr>
              <a:t>Zápis ze zasedání, povinné součásti zápisu, forma zápisu, doslovné přepisy nebo stručný zápis? přílohy zápisu, zvukové a obrazové záznamy, jak napravit chyby v zápise, v usneseních, zveřejnění zápisu, nahlížení do zápisu, žádosti o informace</a:t>
            </a:r>
          </a:p>
          <a:p>
            <a:pPr algn="just"/>
            <a:r>
              <a:rPr lang="cs-CZ" sz="1200" b="0" i="0" dirty="0">
                <a:effectLst/>
                <a:latin typeface="Arial" panose="020B0604020202020204" pitchFamily="34" charset="0"/>
              </a:rPr>
              <a:t>Schůze rady - Příprava, průběh, povinné náležitosti, zápisy, nahlížení do materiálů rady</a:t>
            </a:r>
          </a:p>
          <a:p>
            <a:pPr algn="just"/>
            <a:r>
              <a:rPr lang="cs-CZ" sz="1200" b="0" i="0" dirty="0">
                <a:effectLst/>
                <a:latin typeface="Arial" panose="020B0604020202020204" pitchFamily="34" charset="0"/>
              </a:rPr>
              <a:t>Časté chyby a jak je napravit  - příklady chyb, náprava a příklady dobré praxe, judikatura soudů k zasedání, kontroly Ministerstva vnitra v této oblasti, porušení zákona obcemi</a:t>
            </a:r>
          </a:p>
        </p:txBody>
      </p:sp>
    </p:spTree>
    <p:extLst>
      <p:ext uri="{BB962C8B-B14F-4D97-AF65-F5344CB8AC3E}">
        <p14:creationId xmlns:p14="http://schemas.microsoft.com/office/powerpoint/2010/main" val="418656588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893142" cy="4093028"/>
          </a:xfrm>
        </p:spPr>
        <p:txBody>
          <a:bodyPr anchor="ctr">
            <a:normAutofit/>
          </a:bodyPr>
          <a:lstStyle/>
          <a:p>
            <a:r>
              <a:rPr lang="cs-CZ" sz="4400" dirty="0"/>
              <a:t>Řeším vaše problémy</a:t>
            </a:r>
            <a:br>
              <a:rPr lang="cs-CZ" sz="4400" dirty="0"/>
            </a:br>
            <a:br>
              <a:rPr lang="cs-CZ" sz="4400" dirty="0"/>
            </a:br>
            <a:r>
              <a:rPr lang="cs-CZ" sz="3200" dirty="0"/>
              <a:t>www.judrstastny.cz</a:t>
            </a:r>
            <a:br>
              <a:rPr lang="cs-CZ" sz="3200" dirty="0"/>
            </a:br>
            <a:br>
              <a:rPr lang="cs-CZ" sz="3200" dirty="0"/>
            </a:br>
            <a:r>
              <a:rPr lang="cs-CZ" sz="3200" dirty="0"/>
              <a:t>www.SOS106.cz</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nvPr>
        </p:nvGraphicFramePr>
        <p:xfrm>
          <a:off x="4916553" y="430823"/>
          <a:ext cx="6628804" cy="5926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814702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 name="TextShape 1"/>
          <p:cNvSpPr txBox="1"/>
          <p:nvPr/>
        </p:nvSpPr>
        <p:spPr>
          <a:xfrm>
            <a:off x="714309" y="1940912"/>
            <a:ext cx="8596440" cy="2229840"/>
          </a:xfrm>
          <a:prstGeom prst="rect">
            <a:avLst/>
          </a:prstGeom>
          <a:noFill/>
          <a:ln>
            <a:noFill/>
          </a:ln>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Děkuji</a:t>
            </a:r>
            <a:r>
              <a:rPr kumimoji="0" lang="en-US" sz="44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za </a:t>
            </a:r>
            <a:r>
              <a:rPr kumimoji="0" lang="en-US" sz="44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pozornost</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945" name="TextShape 2"/>
          <p:cNvSpPr txBox="1"/>
          <p:nvPr/>
        </p:nvSpPr>
        <p:spPr>
          <a:xfrm>
            <a:off x="677160" y="4262400"/>
            <a:ext cx="8596440" cy="177840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JUDr</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Jan Šťastný, MPA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1" normalizeH="0" baseline="0" noProof="0" dirty="0">
                <a:ln>
                  <a:noFill/>
                </a:ln>
                <a:solidFill>
                  <a:srgbClr val="6FD9ED"/>
                </a:solidFill>
                <a:effectLst/>
                <a:uLnTx/>
                <a:uFill>
                  <a:solidFill>
                    <a:srgbClr val="FFFFFF"/>
                  </a:solidFill>
                </a:uFill>
                <a:latin typeface="Trebuchet MS"/>
                <a:ea typeface="DejaVu Sans"/>
                <a:cs typeface="DejaVu Sans"/>
                <a:hlinkClick r:id="rId2"/>
              </a:rPr>
              <a:t>stastny@catania.cz</a:t>
            </a:r>
            <a:endParaRPr kumimoji="0" lang="cs-CZ" sz="1800" b="0" i="0" u="sng" strike="noStrike" kern="1200" cap="none" spc="-1" normalizeH="0" baseline="0" noProof="0" dirty="0">
              <a:ln>
                <a:noFill/>
              </a:ln>
              <a:solidFill>
                <a:srgbClr val="6FD9ED"/>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sng" strike="noStrike" kern="1200" cap="none" spc="-1" normalizeH="0" baseline="0" noProof="0" dirty="0">
                <a:ln>
                  <a:noFill/>
                </a:ln>
                <a:solidFill>
                  <a:srgbClr val="6FD9ED"/>
                </a:solidFill>
                <a:effectLst/>
                <a:uLnTx/>
                <a:uFill>
                  <a:solidFill>
                    <a:srgbClr val="FFFFFF"/>
                  </a:solidFill>
                </a:uFill>
                <a:latin typeface="Trebuchet MS"/>
                <a:ea typeface="DejaVu Sans"/>
                <a:cs typeface="DejaVu Sans"/>
                <a:hlinkClick r:id="rId3"/>
              </a:rPr>
              <a:t>judr.stastny@gmail.com</a:t>
            </a:r>
            <a:r>
              <a:rPr kumimoji="0" lang="cs-CZ" sz="1800" b="0" i="0" u="sng" strike="noStrike" kern="1200" cap="none" spc="-1" normalizeH="0" baseline="0" noProof="0" dirty="0">
                <a:ln>
                  <a:noFill/>
                </a:ln>
                <a:solidFill>
                  <a:srgbClr val="6FD9ED"/>
                </a:solidFill>
                <a:effectLst/>
                <a:uLnTx/>
                <a:uFill>
                  <a:solidFill>
                    <a:srgbClr val="FFFFFF"/>
                  </a:solidFill>
                </a:uFill>
                <a:latin typeface="Trebuchet MS"/>
                <a:ea typeface="DejaVu Sans"/>
                <a:cs typeface="DejaVu Sans"/>
              </a:rPr>
              <a:t> </a:t>
            </a: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777 418 512</a:t>
            </a:r>
          </a:p>
        </p:txBody>
      </p:sp>
      <p:sp>
        <p:nvSpPr>
          <p:cNvPr id="946"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pic>
        <p:nvPicPr>
          <p:cNvPr id="2" name="Obrázek 1"/>
          <p:cNvPicPr>
            <a:picLocks noChangeAspect="1"/>
          </p:cNvPicPr>
          <p:nvPr/>
        </p:nvPicPr>
        <p:blipFill>
          <a:blip r:embed="rId4"/>
          <a:stretch>
            <a:fillRect/>
          </a:stretch>
        </p:blipFill>
        <p:spPr>
          <a:xfrm>
            <a:off x="6096000" y="161059"/>
            <a:ext cx="3230522" cy="3267941"/>
          </a:xfrm>
          <a:prstGeom prst="rect">
            <a:avLst/>
          </a:prstGeom>
        </p:spPr>
      </p:pic>
      <p:sp>
        <p:nvSpPr>
          <p:cNvPr id="3" name="Obdélník: se zakulacenými rohy 2">
            <a:extLst>
              <a:ext uri="{FF2B5EF4-FFF2-40B4-BE49-F238E27FC236}">
                <a16:creationId xmlns:a16="http://schemas.microsoft.com/office/drawing/2014/main" id="{1C6D7BCD-165F-EBED-48E1-E3F7D1E8365A}"/>
              </a:ext>
            </a:extLst>
          </p:cNvPr>
          <p:cNvSpPr/>
          <p:nvPr/>
        </p:nvSpPr>
        <p:spPr>
          <a:xfrm>
            <a:off x="8396654" y="5208853"/>
            <a:ext cx="3402623" cy="1317059"/>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Líbilo se? Napište i šéfovi</a:t>
            </a:r>
          </a:p>
          <a:p>
            <a:pPr algn="ctr"/>
            <a:r>
              <a:rPr lang="cs-CZ" dirty="0"/>
              <a:t>vesely@catania.cz</a:t>
            </a:r>
          </a:p>
        </p:txBody>
      </p:sp>
    </p:spTree>
    <p:extLst>
      <p:ext uri="{BB962C8B-B14F-4D97-AF65-F5344CB8AC3E}">
        <p14:creationId xmlns:p14="http://schemas.microsoft.com/office/powerpoint/2010/main" val="364765933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87EB3A-6E24-B6D9-E940-19DBDBA6F415}"/>
              </a:ext>
            </a:extLst>
          </p:cNvPr>
          <p:cNvSpPr>
            <a:spLocks noGrp="1"/>
          </p:cNvSpPr>
          <p:nvPr>
            <p:ph type="title"/>
          </p:nvPr>
        </p:nvSpPr>
        <p:spPr>
          <a:xfrm>
            <a:off x="7851530" y="281354"/>
            <a:ext cx="3015762" cy="5028776"/>
          </a:xfrm>
        </p:spPr>
        <p:txBody>
          <a:bodyPr>
            <a:normAutofit/>
          </a:bodyPr>
          <a:lstStyle/>
          <a:p>
            <a:r>
              <a:rPr lang="cs-CZ" sz="2000" dirty="0"/>
              <a:t>Ne vždy to vede k trestnímu řízení, ale ve 106ce se chybuje často </a:t>
            </a:r>
            <a:br>
              <a:rPr lang="cs-CZ" sz="2000" dirty="0"/>
            </a:br>
            <a:endParaRPr lang="cs-CZ" sz="2000" dirty="0"/>
          </a:p>
        </p:txBody>
      </p:sp>
      <p:sp>
        <p:nvSpPr>
          <p:cNvPr id="4" name="Zástupný symbol pro zápatí 3">
            <a:extLst>
              <a:ext uri="{FF2B5EF4-FFF2-40B4-BE49-F238E27FC236}">
                <a16:creationId xmlns:a16="http://schemas.microsoft.com/office/drawing/2014/main" id="{80E1A41F-D20A-1E5A-9059-E64DB66AC74D}"/>
              </a:ext>
            </a:extLst>
          </p:cNvPr>
          <p:cNvSpPr>
            <a:spLocks noGrp="1"/>
          </p:cNvSpPr>
          <p:nvPr>
            <p:ph type="ftr" sz="quarter" idx="11"/>
          </p:nvPr>
        </p:nvSpPr>
        <p:spPr/>
        <p:txBody>
          <a:bodyPr/>
          <a:lstStyle/>
          <a:p>
            <a:endParaRPr lang="en-US" dirty="0"/>
          </a:p>
        </p:txBody>
      </p:sp>
      <p:sp>
        <p:nvSpPr>
          <p:cNvPr id="5" name="Zástupný obsah 4">
            <a:extLst>
              <a:ext uri="{FF2B5EF4-FFF2-40B4-BE49-F238E27FC236}">
                <a16:creationId xmlns:a16="http://schemas.microsoft.com/office/drawing/2014/main" id="{23FEF244-AC23-2402-3F44-06EA37659856}"/>
              </a:ext>
            </a:extLst>
          </p:cNvPr>
          <p:cNvSpPr>
            <a:spLocks noGrp="1"/>
          </p:cNvSpPr>
          <p:nvPr>
            <p:ph idx="1"/>
          </p:nvPr>
        </p:nvSpPr>
        <p:spPr/>
        <p:txBody>
          <a:bodyPr/>
          <a:lstStyle/>
          <a:p>
            <a:endParaRPr lang="cs-CZ"/>
          </a:p>
        </p:txBody>
      </p:sp>
      <p:pic>
        <p:nvPicPr>
          <p:cNvPr id="8" name="Obrázek 7">
            <a:extLst>
              <a:ext uri="{FF2B5EF4-FFF2-40B4-BE49-F238E27FC236}">
                <a16:creationId xmlns:a16="http://schemas.microsoft.com/office/drawing/2014/main" id="{2C992570-E828-E344-709D-44ED977BBB75}"/>
              </a:ext>
            </a:extLst>
          </p:cNvPr>
          <p:cNvPicPr>
            <a:picLocks noChangeAspect="1"/>
          </p:cNvPicPr>
          <p:nvPr/>
        </p:nvPicPr>
        <p:blipFill>
          <a:blip r:embed="rId2"/>
          <a:stretch>
            <a:fillRect/>
          </a:stretch>
        </p:blipFill>
        <p:spPr>
          <a:xfrm>
            <a:off x="232361" y="123477"/>
            <a:ext cx="7419048" cy="6171429"/>
          </a:xfrm>
          <a:prstGeom prst="rect">
            <a:avLst/>
          </a:prstGeom>
        </p:spPr>
      </p:pic>
      <p:sp>
        <p:nvSpPr>
          <p:cNvPr id="9" name="Šipka: doleva 8">
            <a:extLst>
              <a:ext uri="{FF2B5EF4-FFF2-40B4-BE49-F238E27FC236}">
                <a16:creationId xmlns:a16="http://schemas.microsoft.com/office/drawing/2014/main" id="{23D66745-4CD0-A118-0E28-09874A4F1A8A}"/>
              </a:ext>
            </a:extLst>
          </p:cNvPr>
          <p:cNvSpPr/>
          <p:nvPr/>
        </p:nvSpPr>
        <p:spPr>
          <a:xfrm>
            <a:off x="7729781" y="2311110"/>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leva 9">
            <a:extLst>
              <a:ext uri="{FF2B5EF4-FFF2-40B4-BE49-F238E27FC236}">
                <a16:creationId xmlns:a16="http://schemas.microsoft.com/office/drawing/2014/main" id="{9FC48194-CF6B-A262-B671-DEB00C86DD1A}"/>
              </a:ext>
            </a:extLst>
          </p:cNvPr>
          <p:cNvSpPr/>
          <p:nvPr/>
        </p:nvSpPr>
        <p:spPr>
          <a:xfrm>
            <a:off x="7773158" y="3005702"/>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leva 10">
            <a:extLst>
              <a:ext uri="{FF2B5EF4-FFF2-40B4-BE49-F238E27FC236}">
                <a16:creationId xmlns:a16="http://schemas.microsoft.com/office/drawing/2014/main" id="{F8E5D2DA-92D7-D26C-6978-16D2F3BFD370}"/>
              </a:ext>
            </a:extLst>
          </p:cNvPr>
          <p:cNvSpPr/>
          <p:nvPr/>
        </p:nvSpPr>
        <p:spPr>
          <a:xfrm>
            <a:off x="7773158" y="3584268"/>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leva 11">
            <a:extLst>
              <a:ext uri="{FF2B5EF4-FFF2-40B4-BE49-F238E27FC236}">
                <a16:creationId xmlns:a16="http://schemas.microsoft.com/office/drawing/2014/main" id="{AA315EC8-3043-73A3-71B1-0EFC51523E81}"/>
              </a:ext>
            </a:extLst>
          </p:cNvPr>
          <p:cNvSpPr/>
          <p:nvPr/>
        </p:nvSpPr>
        <p:spPr>
          <a:xfrm>
            <a:off x="5446712" y="933649"/>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doleva 12">
            <a:extLst>
              <a:ext uri="{FF2B5EF4-FFF2-40B4-BE49-F238E27FC236}">
                <a16:creationId xmlns:a16="http://schemas.microsoft.com/office/drawing/2014/main" id="{14EB03E6-EAF1-0C79-6972-B4EBCAD14120}"/>
              </a:ext>
            </a:extLst>
          </p:cNvPr>
          <p:cNvSpPr/>
          <p:nvPr/>
        </p:nvSpPr>
        <p:spPr>
          <a:xfrm>
            <a:off x="7651409" y="5114781"/>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dolů 13">
            <a:extLst>
              <a:ext uri="{FF2B5EF4-FFF2-40B4-BE49-F238E27FC236}">
                <a16:creationId xmlns:a16="http://schemas.microsoft.com/office/drawing/2014/main" id="{0CC79D6C-7EE7-0981-99DA-1496D4F3BEEC}"/>
              </a:ext>
            </a:extLst>
          </p:cNvPr>
          <p:cNvSpPr/>
          <p:nvPr/>
        </p:nvSpPr>
        <p:spPr>
          <a:xfrm>
            <a:off x="2092569" y="706620"/>
            <a:ext cx="439616" cy="2270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438306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320" name="Zástupný symbol pro obsah 4"/>
          <p:cNvPicPr/>
          <p:nvPr/>
        </p:nvPicPr>
        <p:blipFill>
          <a:blip r:embed="rId2"/>
          <a:stretch/>
        </p:blipFill>
        <p:spPr>
          <a:xfrm>
            <a:off x="3048840" y="332640"/>
            <a:ext cx="4201200" cy="5958360"/>
          </a:xfrm>
          <a:prstGeom prst="rect">
            <a:avLst/>
          </a:prstGeom>
          <a:ln>
            <a:noFill/>
          </a:ln>
        </p:spPr>
      </p:pic>
      <p:sp>
        <p:nvSpPr>
          <p:cNvPr id="321"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 name="Line 1"/>
          <p:cNvSpPr/>
          <p:nvPr/>
        </p:nvSpPr>
        <p:spPr>
          <a:xfrm>
            <a:off x="9370800" y="0"/>
            <a:ext cx="1219320" cy="6858000"/>
          </a:xfrm>
          <a:prstGeom prst="line">
            <a:avLst/>
          </a:prstGeom>
          <a:ln w="9360">
            <a:solidFill>
              <a:srgbClr val="5FCBE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73" name="Line 2"/>
          <p:cNvSpPr/>
          <p:nvPr/>
        </p:nvSpPr>
        <p:spPr>
          <a:xfrm flipH="1">
            <a:off x="7425000" y="3681360"/>
            <a:ext cx="4763520" cy="3176640"/>
          </a:xfrm>
          <a:prstGeom prst="line">
            <a:avLst/>
          </a:prstGeom>
          <a:ln w="9360">
            <a:solidFill>
              <a:srgbClr val="5FCBE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74" name="CustomShape 3"/>
          <p:cNvSpPr/>
          <p:nvPr/>
        </p:nvSpPr>
        <p:spPr>
          <a:xfrm>
            <a:off x="9181440" y="-8640"/>
            <a:ext cx="3007080" cy="68662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5FCBEF">
              <a:alpha val="3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75" name="CustomShape 4"/>
          <p:cNvSpPr/>
          <p:nvPr/>
        </p:nvSpPr>
        <p:spPr>
          <a:xfrm>
            <a:off x="9603360" y="-8640"/>
            <a:ext cx="2588040" cy="68662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5FCBEF">
              <a:alpha val="2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76" name="CustomShape 5"/>
          <p:cNvSpPr/>
          <p:nvPr/>
        </p:nvSpPr>
        <p:spPr>
          <a:xfrm>
            <a:off x="8932320" y="3048120"/>
            <a:ext cx="3259440" cy="38095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77" name="CustomShape 6"/>
          <p:cNvSpPr/>
          <p:nvPr/>
        </p:nvSpPr>
        <p:spPr>
          <a:xfrm>
            <a:off x="9334440" y="-8640"/>
            <a:ext cx="2854080" cy="68662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17B0E4">
              <a:alpha val="5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78" name="CustomShape 7"/>
          <p:cNvSpPr/>
          <p:nvPr/>
        </p:nvSpPr>
        <p:spPr>
          <a:xfrm>
            <a:off x="10898640" y="-8640"/>
            <a:ext cx="1289880" cy="68662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2E83C3">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79" name="CustomShape 8"/>
          <p:cNvSpPr/>
          <p:nvPr/>
        </p:nvSpPr>
        <p:spPr>
          <a:xfrm>
            <a:off x="10938960" y="-8640"/>
            <a:ext cx="1249560" cy="68662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226292">
              <a:alpha val="8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80" name="CustomShape 9"/>
          <p:cNvSpPr/>
          <p:nvPr/>
        </p:nvSpPr>
        <p:spPr>
          <a:xfrm>
            <a:off x="10371600" y="3589920"/>
            <a:ext cx="1816920" cy="32677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81" name="CustomShape 10"/>
          <p:cNvSpPr/>
          <p:nvPr/>
        </p:nvSpPr>
        <p:spPr>
          <a:xfrm>
            <a:off x="0" y="4013280"/>
            <a:ext cx="448200" cy="2844360"/>
          </a:xfrm>
          <a:prstGeom prst="triangle">
            <a:avLst>
              <a:gd name="adj" fmla="val 0"/>
            </a:avLst>
          </a:prstGeom>
          <a:solidFill>
            <a:srgbClr val="5FCBEF">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82" name="CustomShape 11"/>
          <p:cNvSpPr/>
          <p:nvPr/>
        </p:nvSpPr>
        <p:spPr>
          <a:xfrm>
            <a:off x="0" y="0"/>
            <a:ext cx="12191760" cy="6857640"/>
          </a:xfrm>
          <a:prstGeom prst="rect">
            <a:avLst/>
          </a:prstGeom>
          <a:solidFill>
            <a:srgbClr val="FFFFFF"/>
          </a:solidFill>
          <a:ln w="1908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83" name="TextShape 12"/>
          <p:cNvSpPr txBox="1"/>
          <p:nvPr/>
        </p:nvSpPr>
        <p:spPr>
          <a:xfrm>
            <a:off x="1044000" y="1179000"/>
            <a:ext cx="3300120" cy="4463640"/>
          </a:xfrm>
          <a:prstGeom prst="rect">
            <a:avLst/>
          </a:prstGeom>
          <a:noFill/>
          <a:ln>
            <a:noFill/>
          </a:ln>
        </p:spPr>
        <p:txBody>
          <a:bodyPr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JUDr</a:t>
            </a:r>
            <a:r>
              <a:rPr kumimoji="0" lang="en-US" sz="20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Jan Šťastný, MPA</a:t>
            </a:r>
            <a:r>
              <a:rPr kumimoji="0" lang="en-US" sz="17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a:t>
            </a:r>
            <a:r>
              <a:rPr kumimoji="0" lang="cs-CZ" sz="1700" b="0" i="0" u="sng" strike="noStrike" kern="1200" cap="none" spc="-1" normalizeH="0" baseline="0" noProof="0" dirty="0">
                <a:ln>
                  <a:noFill/>
                </a:ln>
                <a:solidFill>
                  <a:srgbClr val="3FCDE7"/>
                </a:solidFill>
                <a:effectLst/>
                <a:uLnTx/>
                <a:uFill>
                  <a:solidFill>
                    <a:srgbClr val="FFFFFF"/>
                  </a:solidFill>
                </a:uFill>
                <a:latin typeface="Trebuchet MS"/>
                <a:ea typeface="DejaVu Sans"/>
                <a:cs typeface="DejaVu Sans"/>
                <a:hlinkClick r:id="rId2"/>
              </a:rPr>
              <a:t>stastny@catania.cz</a:t>
            </a:r>
            <a:r>
              <a:rPr kumimoji="0" lang="cs-CZ" sz="1700" b="0" i="0" u="sng" strike="noStrike" kern="1200" cap="none" spc="-1" normalizeH="0" baseline="0" noProof="0" dirty="0">
                <a:ln>
                  <a:noFill/>
                </a:ln>
                <a:solidFill>
                  <a:srgbClr val="3FCDE7"/>
                </a:solidFill>
                <a:effectLst/>
                <a:uLnTx/>
                <a:uFill>
                  <a:solidFill>
                    <a:srgbClr val="FFFFFF"/>
                  </a:solidFill>
                </a:uFill>
                <a:latin typeface="Trebuchet MS"/>
                <a:ea typeface="DejaVu Sans"/>
                <a:cs typeface="DejaVu Sans"/>
              </a:rPr>
              <a:t> </a:t>
            </a:r>
            <a:r>
              <a:rPr kumimoji="0" lang="en-US" sz="17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777 418 512</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284" name="CustomShape 13"/>
          <p:cNvSpPr/>
          <p:nvPr/>
        </p:nvSpPr>
        <p:spPr>
          <a:xfrm>
            <a:off x="0" y="4013280"/>
            <a:ext cx="448200" cy="2844360"/>
          </a:xfrm>
          <a:prstGeom prst="triangle">
            <a:avLst>
              <a:gd name="adj" fmla="val 0"/>
            </a:avLst>
          </a:prstGeom>
          <a:solidFill>
            <a:srgbClr val="5FCBEF"/>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85" name="Line 14"/>
          <p:cNvSpPr/>
          <p:nvPr/>
        </p:nvSpPr>
        <p:spPr>
          <a:xfrm>
            <a:off x="4656600" y="1442520"/>
            <a:ext cx="360" cy="3936960"/>
          </a:xfrm>
          <a:prstGeom prst="line">
            <a:avLst/>
          </a:prstGeom>
          <a:ln w="12600">
            <a:solidFill>
              <a:srgbClr val="5FCBE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286" name="TextShape 15"/>
          <p:cNvSpPr txBox="1"/>
          <p:nvPr/>
        </p:nvSpPr>
        <p:spPr>
          <a:xfrm>
            <a:off x="4978800" y="1109160"/>
            <a:ext cx="6340680" cy="4603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Praxe od r. 2002 ve veřejné správě</a:t>
            </a:r>
          </a:p>
          <a:p>
            <a:pPr marL="0" marR="0" lvl="0" indent="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Ministerstvo financí, odd. evropského práva</a:t>
            </a:r>
          </a:p>
          <a:p>
            <a:pPr marL="0" marR="0" lvl="0" indent="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Ministerstvo vnitra – odbor veřejné správy, dozoru a kontroly</a:t>
            </a:r>
          </a:p>
          <a:p>
            <a:pPr marL="0" marR="0" lvl="0" indent="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4 x správce obcí podle zák. č. 128/2000 Sb.,</a:t>
            </a:r>
          </a:p>
          <a:p>
            <a:pPr marL="0" marR="0" lvl="0" indent="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Místostarosta obce</a:t>
            </a:r>
          </a:p>
          <a:p>
            <a:pPr marL="0" marR="0" lvl="0" indent="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od r. 2015 do 2023 tajemník </a:t>
            </a:r>
            <a:r>
              <a:rPr kumimoji="0" lang="cs-CZ"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MěÚ</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ORP – Kostelec nad Orlicí a Dobruška </a:t>
            </a:r>
          </a:p>
          <a:p>
            <a:pPr marL="0" marR="0" lvl="0" indent="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Poradenství a školení pro obce a města </a:t>
            </a:r>
          </a:p>
          <a:p>
            <a:pPr marL="0" marR="0" lvl="0" indent="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287" name="CustomShape 16"/>
          <p:cNvSpPr/>
          <p:nvPr/>
        </p:nvSpPr>
        <p:spPr>
          <a:xfrm rot="10800000" flipH="1">
            <a:off x="12206880" y="4616280"/>
            <a:ext cx="842400" cy="4615920"/>
          </a:xfrm>
          <a:prstGeom prst="triangle">
            <a:avLst>
              <a:gd name="adj" fmla="val 100000"/>
            </a:avLst>
          </a:prstGeom>
          <a:solidFill>
            <a:srgbClr val="2E83C3"/>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TextShape 1"/>
          <p:cNvSpPr txBox="1"/>
          <p:nvPr/>
        </p:nvSpPr>
        <p:spPr>
          <a:xfrm>
            <a:off x="932137" y="96715"/>
            <a:ext cx="7912925" cy="1859622"/>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rPr>
              <a:t>Dříve museli k soudu, dnes je informační příkaz exekvovatelný…( stížnost i odvolání – kraj může vydat informační příkaz)</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pic>
        <p:nvPicPr>
          <p:cNvPr id="314" name="Zástupný symbol pro obsah 4"/>
          <p:cNvPicPr/>
          <p:nvPr/>
        </p:nvPicPr>
        <p:blipFill>
          <a:blip r:embed="rId2"/>
          <a:stretch/>
        </p:blipFill>
        <p:spPr>
          <a:xfrm>
            <a:off x="1777647" y="750156"/>
            <a:ext cx="8390520" cy="5913360"/>
          </a:xfrm>
          <a:prstGeom prst="rect">
            <a:avLst/>
          </a:prstGeom>
          <a:ln>
            <a:noFill/>
          </a:ln>
        </p:spPr>
      </p:pic>
      <p:sp>
        <p:nvSpPr>
          <p:cNvPr id="315"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extLst>
      <p:ext uri="{BB962C8B-B14F-4D97-AF65-F5344CB8AC3E}">
        <p14:creationId xmlns:p14="http://schemas.microsoft.com/office/powerpoint/2010/main" val="129664702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317" name="Zástupný symbol pro obsah 4"/>
          <p:cNvPicPr/>
          <p:nvPr/>
        </p:nvPicPr>
        <p:blipFill>
          <a:blip r:embed="rId2"/>
          <a:stretch/>
        </p:blipFill>
        <p:spPr>
          <a:xfrm>
            <a:off x="1334672" y="114660"/>
            <a:ext cx="7070400" cy="6628680"/>
          </a:xfrm>
          <a:prstGeom prst="rect">
            <a:avLst/>
          </a:prstGeom>
          <a:ln>
            <a:noFill/>
          </a:ln>
        </p:spPr>
      </p:pic>
      <p:sp>
        <p:nvSpPr>
          <p:cNvPr id="318"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extLst>
      <p:ext uri="{BB962C8B-B14F-4D97-AF65-F5344CB8AC3E}">
        <p14:creationId xmlns:p14="http://schemas.microsoft.com/office/powerpoint/2010/main" val="27997727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extShape 1"/>
          <p:cNvSpPr txBox="1"/>
          <p:nvPr/>
        </p:nvSpPr>
        <p:spPr>
          <a:xfrm>
            <a:off x="9730155" y="2684465"/>
            <a:ext cx="2461845"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rPr>
              <a:t>Porušování zákona – možnost odvolání vedoucích a tajemníků</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326"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pic>
        <p:nvPicPr>
          <p:cNvPr id="327" name="Zástupný symbol pro obsah 6"/>
          <p:cNvPicPr/>
          <p:nvPr/>
        </p:nvPicPr>
        <p:blipFill>
          <a:blip r:embed="rId2"/>
          <a:stretch/>
        </p:blipFill>
        <p:spPr>
          <a:xfrm>
            <a:off x="0" y="136440"/>
            <a:ext cx="9630000" cy="6269760"/>
          </a:xfrm>
          <a:prstGeom prst="rect">
            <a:avLst/>
          </a:prstGeom>
          <a:ln>
            <a:noFill/>
          </a:ln>
        </p:spPr>
      </p:pic>
    </p:spTree>
    <p:extLst>
      <p:ext uri="{BB962C8B-B14F-4D97-AF65-F5344CB8AC3E}">
        <p14:creationId xmlns:p14="http://schemas.microsoft.com/office/powerpoint/2010/main" val="285526792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311" name="Zástupný symbol pro obsah 4"/>
          <p:cNvPicPr/>
          <p:nvPr/>
        </p:nvPicPr>
        <p:blipFill>
          <a:blip r:embed="rId2"/>
          <a:stretch/>
        </p:blipFill>
        <p:spPr>
          <a:xfrm>
            <a:off x="3063960" y="241200"/>
            <a:ext cx="4469760" cy="6041520"/>
          </a:xfrm>
          <a:prstGeom prst="rect">
            <a:avLst/>
          </a:prstGeom>
          <a:ln>
            <a:noFill/>
          </a:ln>
        </p:spPr>
      </p:pic>
      <p:sp>
        <p:nvSpPr>
          <p:cNvPr id="312"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extShape 1"/>
          <p:cNvSpPr txBox="1"/>
          <p:nvPr/>
        </p:nvSpPr>
        <p:spPr>
          <a:xfrm>
            <a:off x="677159" y="609480"/>
            <a:ext cx="9407617"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4800" b="0" i="0" u="none" strike="noStrike" kern="1200" cap="none" spc="-1" normalizeH="0" baseline="0" noProof="0" dirty="0">
                <a:ln>
                  <a:noFill/>
                </a:ln>
                <a:solidFill>
                  <a:schemeClr val="accent6">
                    <a:lumMod val="50000"/>
                  </a:schemeClr>
                </a:solidFill>
                <a:effectLst/>
                <a:uLnTx/>
                <a:uFill>
                  <a:solidFill>
                    <a:srgbClr val="FFFFFF"/>
                  </a:solidFill>
                </a:uFill>
                <a:latin typeface="Trebuchet MS"/>
                <a:ea typeface="DejaVu Sans"/>
                <a:cs typeface="DejaVu Sans"/>
              </a:rPr>
              <a:t>Typologie problémových žadatelů</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sz="6000" spc="-1" dirty="0">
                <a:solidFill>
                  <a:schemeClr val="accent6">
                    <a:lumMod val="50000"/>
                  </a:schemeClr>
                </a:solidFill>
                <a:uFill>
                  <a:solidFill>
                    <a:srgbClr val="FFFFFF"/>
                  </a:solidFill>
                </a:uFill>
                <a:latin typeface="Trebuchet MS"/>
                <a:ea typeface="DejaVu Sans"/>
                <a:cs typeface="DejaVu Sans"/>
              </a:rPr>
              <a:t>„5 B“</a:t>
            </a:r>
            <a:endParaRPr kumimoji="0" lang="en-US" sz="6000" b="0" i="0" u="none" strike="noStrike" kern="1200" cap="none" spc="-1" normalizeH="0" baseline="0" noProof="0" dirty="0">
              <a:ln>
                <a:noFill/>
              </a:ln>
              <a:solidFill>
                <a:schemeClr val="accent6">
                  <a:lumMod val="50000"/>
                </a:schemeClr>
              </a:solidFill>
              <a:effectLst/>
              <a:uLnTx/>
              <a:uFill>
                <a:solidFill>
                  <a:srgbClr val="FFFFFF"/>
                </a:solidFill>
              </a:uFill>
              <a:latin typeface="Trebuchet MS"/>
              <a:ea typeface="DejaVu Sans"/>
              <a:cs typeface="DejaVu Sans"/>
            </a:endParaRPr>
          </a:p>
        </p:txBody>
      </p:sp>
      <p:sp>
        <p:nvSpPr>
          <p:cNvPr id="312"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graphicFrame>
        <p:nvGraphicFramePr>
          <p:cNvPr id="2" name="Diagram 1">
            <a:extLst>
              <a:ext uri="{FF2B5EF4-FFF2-40B4-BE49-F238E27FC236}">
                <a16:creationId xmlns:a16="http://schemas.microsoft.com/office/drawing/2014/main" id="{F9BA5EB3-18C0-FCCF-CDFE-8889D58E0E65}"/>
              </a:ext>
            </a:extLst>
          </p:cNvPr>
          <p:cNvGraphicFramePr/>
          <p:nvPr>
            <p:extLst>
              <p:ext uri="{D42A27DB-BD31-4B8C-83A1-F6EECF244321}">
                <p14:modId xmlns:p14="http://schemas.microsoft.com/office/powerpoint/2010/main" val="2379473105"/>
              </p:ext>
            </p:extLst>
          </p:nvPr>
        </p:nvGraphicFramePr>
        <p:xfrm>
          <a:off x="571500" y="2294792"/>
          <a:ext cx="11131062" cy="4246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bdélník 2">
            <a:extLst>
              <a:ext uri="{FF2B5EF4-FFF2-40B4-BE49-F238E27FC236}">
                <a16:creationId xmlns:a16="http://schemas.microsoft.com/office/drawing/2014/main" id="{199705C6-CE1A-D969-E37A-0FDF4E7A5C7C}"/>
              </a:ext>
            </a:extLst>
          </p:cNvPr>
          <p:cNvSpPr/>
          <p:nvPr/>
        </p:nvSpPr>
        <p:spPr>
          <a:xfrm>
            <a:off x="1714500" y="6611815"/>
            <a:ext cx="8519746" cy="2461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Normální lidé stejně 106ky většinou nepodávají</a:t>
            </a:r>
          </a:p>
        </p:txBody>
      </p:sp>
    </p:spTree>
    <p:extLst>
      <p:ext uri="{BB962C8B-B14F-4D97-AF65-F5344CB8AC3E}">
        <p14:creationId xmlns:p14="http://schemas.microsoft.com/office/powerpoint/2010/main" val="182101281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255006" y="251589"/>
            <a:ext cx="6666863" cy="6354822"/>
          </a:xfrm>
          <a:prstGeom prst="rect">
            <a:avLst/>
          </a:prstGeom>
        </p:spPr>
      </p:pic>
    </p:spTree>
    <p:extLst>
      <p:ext uri="{BB962C8B-B14F-4D97-AF65-F5344CB8AC3E}">
        <p14:creationId xmlns:p14="http://schemas.microsoft.com/office/powerpoint/2010/main" val="893293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extShape 1"/>
          <p:cNvSpPr txBox="1"/>
          <p:nvPr/>
        </p:nvSpPr>
        <p:spPr>
          <a:xfrm>
            <a:off x="677159" y="609480"/>
            <a:ext cx="9407617" cy="1320480"/>
          </a:xfrm>
          <a:prstGeom prst="rect">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6000" spc="-1" dirty="0">
                <a:solidFill>
                  <a:schemeClr val="accent6">
                    <a:lumMod val="50000"/>
                  </a:schemeClr>
                </a:solidFill>
                <a:uFill>
                  <a:solidFill>
                    <a:srgbClr val="FFFFFF"/>
                  </a:solidFill>
                </a:uFill>
                <a:latin typeface="Trebuchet MS"/>
                <a:ea typeface="DejaVu Sans"/>
                <a:cs typeface="DejaVu Sans"/>
              </a:rPr>
              <a:t>5 „B“</a:t>
            </a:r>
            <a:endParaRPr kumimoji="0" lang="en-US" sz="6000" b="0" i="0" u="none" strike="noStrike" kern="1200" cap="none" spc="-1" normalizeH="0" baseline="0" noProof="0" dirty="0">
              <a:ln>
                <a:noFill/>
              </a:ln>
              <a:solidFill>
                <a:schemeClr val="accent6">
                  <a:lumMod val="50000"/>
                </a:schemeClr>
              </a:solidFill>
              <a:effectLst/>
              <a:uLnTx/>
              <a:uFill>
                <a:solidFill>
                  <a:srgbClr val="FFFFFF"/>
                </a:solidFill>
              </a:uFill>
              <a:latin typeface="Trebuchet MS"/>
              <a:ea typeface="DejaVu Sans"/>
              <a:cs typeface="DejaVu Sans"/>
            </a:endParaRPr>
          </a:p>
        </p:txBody>
      </p:sp>
      <p:sp>
        <p:nvSpPr>
          <p:cNvPr id="312"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pic>
        <p:nvPicPr>
          <p:cNvPr id="4" name="Obrázek 3">
            <a:extLst>
              <a:ext uri="{FF2B5EF4-FFF2-40B4-BE49-F238E27FC236}">
                <a16:creationId xmlns:a16="http://schemas.microsoft.com/office/drawing/2014/main" id="{CCB3D6B7-85DE-056B-41F3-A49D0905C5BF}"/>
              </a:ext>
            </a:extLst>
          </p:cNvPr>
          <p:cNvPicPr>
            <a:picLocks noChangeAspect="1"/>
          </p:cNvPicPr>
          <p:nvPr/>
        </p:nvPicPr>
        <p:blipFill>
          <a:blip r:embed="rId2"/>
          <a:stretch>
            <a:fillRect/>
          </a:stretch>
        </p:blipFill>
        <p:spPr>
          <a:xfrm>
            <a:off x="2946000" y="0"/>
            <a:ext cx="5157000" cy="6858000"/>
          </a:xfrm>
          <a:prstGeom prst="rect">
            <a:avLst/>
          </a:prstGeom>
        </p:spPr>
      </p:pic>
      <p:sp>
        <p:nvSpPr>
          <p:cNvPr id="5" name="Šipka: doprava 4">
            <a:extLst>
              <a:ext uri="{FF2B5EF4-FFF2-40B4-BE49-F238E27FC236}">
                <a16:creationId xmlns:a16="http://schemas.microsoft.com/office/drawing/2014/main" id="{A09E43B6-DD6D-E068-931D-76FC946DEA66}"/>
              </a:ext>
            </a:extLst>
          </p:cNvPr>
          <p:cNvSpPr/>
          <p:nvPr/>
        </p:nvSpPr>
        <p:spPr>
          <a:xfrm>
            <a:off x="1846385" y="5468815"/>
            <a:ext cx="1230923" cy="5727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a:extLst>
              <a:ext uri="{FF2B5EF4-FFF2-40B4-BE49-F238E27FC236}">
                <a16:creationId xmlns:a16="http://schemas.microsoft.com/office/drawing/2014/main" id="{E2428BF2-BDD7-41BC-BE5A-E4959609BFE8}"/>
              </a:ext>
            </a:extLst>
          </p:cNvPr>
          <p:cNvSpPr/>
          <p:nvPr/>
        </p:nvSpPr>
        <p:spPr>
          <a:xfrm>
            <a:off x="2189285" y="1855197"/>
            <a:ext cx="756715" cy="1714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leva 8">
            <a:extLst>
              <a:ext uri="{FF2B5EF4-FFF2-40B4-BE49-F238E27FC236}">
                <a16:creationId xmlns:a16="http://schemas.microsoft.com/office/drawing/2014/main" id="{E22013AE-E542-F3F0-D54E-9A1F50870C08}"/>
              </a:ext>
            </a:extLst>
          </p:cNvPr>
          <p:cNvSpPr/>
          <p:nvPr/>
        </p:nvSpPr>
        <p:spPr>
          <a:xfrm>
            <a:off x="8103000" y="96715"/>
            <a:ext cx="1076169" cy="23739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6022142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D63CAA-D39A-2534-0A60-765FC92697BF}"/>
              </a:ext>
            </a:extLst>
          </p:cNvPr>
          <p:cNvSpPr>
            <a:spLocks noGrp="1"/>
          </p:cNvSpPr>
          <p:nvPr>
            <p:ph type="title"/>
          </p:nvPr>
        </p:nvSpPr>
        <p:spPr/>
        <p:txBody>
          <a:bodyPr/>
          <a:lstStyle/>
          <a:p>
            <a:endParaRPr lang="cs-CZ"/>
          </a:p>
        </p:txBody>
      </p:sp>
      <p:sp>
        <p:nvSpPr>
          <p:cNvPr id="3" name="Podnadpis 2">
            <a:extLst>
              <a:ext uri="{FF2B5EF4-FFF2-40B4-BE49-F238E27FC236}">
                <a16:creationId xmlns:a16="http://schemas.microsoft.com/office/drawing/2014/main" id="{F1D7223C-6641-CCBF-3416-89AB9623286C}"/>
              </a:ext>
            </a:extLst>
          </p:cNvPr>
          <p:cNvSpPr>
            <a:spLocks noGrp="1"/>
          </p:cNvSpPr>
          <p:nvPr>
            <p:ph type="subTitle"/>
          </p:nvPr>
        </p:nvSpPr>
        <p:spPr/>
        <p:txBody>
          <a:bodyPr/>
          <a:lstStyle/>
          <a:p>
            <a:endParaRPr lang="cs-CZ"/>
          </a:p>
        </p:txBody>
      </p:sp>
      <p:pic>
        <p:nvPicPr>
          <p:cNvPr id="5" name="Obrázek 4">
            <a:extLst>
              <a:ext uri="{FF2B5EF4-FFF2-40B4-BE49-F238E27FC236}">
                <a16:creationId xmlns:a16="http://schemas.microsoft.com/office/drawing/2014/main" id="{4975B1D4-444D-04CB-BD59-5B2C38B7DBDB}"/>
              </a:ext>
            </a:extLst>
          </p:cNvPr>
          <p:cNvPicPr>
            <a:picLocks noChangeAspect="1"/>
          </p:cNvPicPr>
          <p:nvPr/>
        </p:nvPicPr>
        <p:blipFill>
          <a:blip r:embed="rId2"/>
          <a:stretch>
            <a:fillRect/>
          </a:stretch>
        </p:blipFill>
        <p:spPr>
          <a:xfrm>
            <a:off x="1252811" y="0"/>
            <a:ext cx="7699316" cy="6858000"/>
          </a:xfrm>
          <a:prstGeom prst="rect">
            <a:avLst/>
          </a:prstGeom>
        </p:spPr>
      </p:pic>
      <p:sp>
        <p:nvSpPr>
          <p:cNvPr id="6" name="Šipka: doleva 5">
            <a:extLst>
              <a:ext uri="{FF2B5EF4-FFF2-40B4-BE49-F238E27FC236}">
                <a16:creationId xmlns:a16="http://schemas.microsoft.com/office/drawing/2014/main" id="{B0EF54E9-9B00-D6E3-DE58-17DBDEAD753E}"/>
              </a:ext>
            </a:extLst>
          </p:cNvPr>
          <p:cNvSpPr/>
          <p:nvPr/>
        </p:nvSpPr>
        <p:spPr>
          <a:xfrm>
            <a:off x="7789985" y="6435969"/>
            <a:ext cx="1162142" cy="32531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prava 6">
            <a:extLst>
              <a:ext uri="{FF2B5EF4-FFF2-40B4-BE49-F238E27FC236}">
                <a16:creationId xmlns:a16="http://schemas.microsoft.com/office/drawing/2014/main" id="{FE5C2991-E965-DD23-64F6-19523ED01624}"/>
              </a:ext>
            </a:extLst>
          </p:cNvPr>
          <p:cNvSpPr/>
          <p:nvPr/>
        </p:nvSpPr>
        <p:spPr>
          <a:xfrm>
            <a:off x="245690" y="4149097"/>
            <a:ext cx="1007121" cy="1839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5850540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96F476-021F-FEBC-5948-513FCB4E5227}"/>
              </a:ext>
            </a:extLst>
          </p:cNvPr>
          <p:cNvSpPr>
            <a:spLocks noGrp="1"/>
          </p:cNvSpPr>
          <p:nvPr>
            <p:ph type="title"/>
          </p:nvPr>
        </p:nvSpPr>
        <p:spPr/>
        <p:txBody>
          <a:bodyPr/>
          <a:lstStyle/>
          <a:p>
            <a:endParaRPr lang="cs-CZ"/>
          </a:p>
        </p:txBody>
      </p:sp>
      <p:sp>
        <p:nvSpPr>
          <p:cNvPr id="3" name="Podnadpis 2">
            <a:extLst>
              <a:ext uri="{FF2B5EF4-FFF2-40B4-BE49-F238E27FC236}">
                <a16:creationId xmlns:a16="http://schemas.microsoft.com/office/drawing/2014/main" id="{FB72410D-E2D7-4149-F53F-23A2F4DAB2A3}"/>
              </a:ext>
            </a:extLst>
          </p:cNvPr>
          <p:cNvSpPr>
            <a:spLocks noGrp="1"/>
          </p:cNvSpPr>
          <p:nvPr>
            <p:ph type="subTitle"/>
          </p:nvPr>
        </p:nvSpPr>
        <p:spPr/>
        <p:txBody>
          <a:bodyPr/>
          <a:lstStyle/>
          <a:p>
            <a:endParaRPr lang="cs-CZ"/>
          </a:p>
        </p:txBody>
      </p:sp>
      <p:pic>
        <p:nvPicPr>
          <p:cNvPr id="5" name="Obrázek 4">
            <a:extLst>
              <a:ext uri="{FF2B5EF4-FFF2-40B4-BE49-F238E27FC236}">
                <a16:creationId xmlns:a16="http://schemas.microsoft.com/office/drawing/2014/main" id="{F5F32F3C-9C80-7225-6374-DB7402D84205}"/>
              </a:ext>
            </a:extLst>
          </p:cNvPr>
          <p:cNvPicPr>
            <a:picLocks noChangeAspect="1"/>
          </p:cNvPicPr>
          <p:nvPr/>
        </p:nvPicPr>
        <p:blipFill>
          <a:blip r:embed="rId2"/>
          <a:stretch>
            <a:fillRect/>
          </a:stretch>
        </p:blipFill>
        <p:spPr>
          <a:xfrm>
            <a:off x="51505" y="0"/>
            <a:ext cx="10090852" cy="5976335"/>
          </a:xfrm>
          <a:prstGeom prst="rect">
            <a:avLst/>
          </a:prstGeom>
        </p:spPr>
      </p:pic>
      <p:pic>
        <p:nvPicPr>
          <p:cNvPr id="7" name="Obrázek 6">
            <a:extLst>
              <a:ext uri="{FF2B5EF4-FFF2-40B4-BE49-F238E27FC236}">
                <a16:creationId xmlns:a16="http://schemas.microsoft.com/office/drawing/2014/main" id="{15D623C7-EE10-6D3C-1EA2-DC5C0E3671A4}"/>
              </a:ext>
            </a:extLst>
          </p:cNvPr>
          <p:cNvPicPr>
            <a:picLocks noChangeAspect="1"/>
          </p:cNvPicPr>
          <p:nvPr/>
        </p:nvPicPr>
        <p:blipFill>
          <a:blip r:embed="rId3"/>
          <a:stretch>
            <a:fillRect/>
          </a:stretch>
        </p:blipFill>
        <p:spPr>
          <a:xfrm>
            <a:off x="7448291" y="1981898"/>
            <a:ext cx="4743709" cy="4832140"/>
          </a:xfrm>
          <a:prstGeom prst="rect">
            <a:avLst/>
          </a:prstGeom>
        </p:spPr>
      </p:pic>
    </p:spTree>
    <p:extLst>
      <p:ext uri="{BB962C8B-B14F-4D97-AF65-F5344CB8AC3E}">
        <p14:creationId xmlns:p14="http://schemas.microsoft.com/office/powerpoint/2010/main" val="841689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400" name="Zástupný symbol pro obsah 4"/>
          <p:cNvPicPr/>
          <p:nvPr/>
        </p:nvPicPr>
        <p:blipFill>
          <a:blip r:embed="rId2"/>
          <a:stretch/>
        </p:blipFill>
        <p:spPr>
          <a:xfrm>
            <a:off x="677160" y="493920"/>
            <a:ext cx="8508240" cy="5775840"/>
          </a:xfrm>
          <a:prstGeom prst="rect">
            <a:avLst/>
          </a:prstGeom>
          <a:ln>
            <a:noFill/>
          </a:ln>
        </p:spPr>
      </p:pic>
      <p:sp>
        <p:nvSpPr>
          <p:cNvPr id="401"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289"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pic>
        <p:nvPicPr>
          <p:cNvPr id="290" name="Zástupný symbol pro obsah 4"/>
          <p:cNvPicPr/>
          <p:nvPr/>
        </p:nvPicPr>
        <p:blipFill>
          <a:blip r:embed="rId2"/>
          <a:stretch/>
        </p:blipFill>
        <p:spPr>
          <a:xfrm>
            <a:off x="1382040" y="2160720"/>
            <a:ext cx="7187400" cy="38811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403" name="Zástupný symbol pro obsah 4"/>
          <p:cNvPicPr/>
          <p:nvPr/>
        </p:nvPicPr>
        <p:blipFill>
          <a:blip r:embed="rId2"/>
          <a:stretch/>
        </p:blipFill>
        <p:spPr>
          <a:xfrm>
            <a:off x="626760" y="214560"/>
            <a:ext cx="6520680" cy="5826960"/>
          </a:xfrm>
          <a:prstGeom prst="rect">
            <a:avLst/>
          </a:prstGeom>
          <a:ln>
            <a:noFill/>
          </a:ln>
        </p:spPr>
      </p:pic>
      <p:sp>
        <p:nvSpPr>
          <p:cNvPr id="404"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B611600-5F1C-ED2D-93D6-D033E18123DF}"/>
              </a:ext>
            </a:extLst>
          </p:cNvPr>
          <p:cNvPicPr>
            <a:picLocks noChangeAspect="1"/>
          </p:cNvPicPr>
          <p:nvPr/>
        </p:nvPicPr>
        <p:blipFill>
          <a:blip r:embed="rId2"/>
          <a:stretch>
            <a:fillRect/>
          </a:stretch>
        </p:blipFill>
        <p:spPr>
          <a:xfrm>
            <a:off x="4665784" y="4129133"/>
            <a:ext cx="7526216" cy="2762070"/>
          </a:xfrm>
          <a:prstGeom prst="rect">
            <a:avLst/>
          </a:prstGeom>
        </p:spPr>
      </p:pic>
      <p:sp>
        <p:nvSpPr>
          <p:cNvPr id="2" name="Nadpis 1">
            <a:extLst>
              <a:ext uri="{FF2B5EF4-FFF2-40B4-BE49-F238E27FC236}">
                <a16:creationId xmlns:a16="http://schemas.microsoft.com/office/drawing/2014/main" id="{123260FA-F433-708B-04C1-1FC3C17D7752}"/>
              </a:ext>
            </a:extLst>
          </p:cNvPr>
          <p:cNvSpPr>
            <a:spLocks noGrp="1"/>
          </p:cNvSpPr>
          <p:nvPr>
            <p:ph type="title"/>
          </p:nvPr>
        </p:nvSpPr>
        <p:spPr/>
        <p:txBody>
          <a:bodyPr/>
          <a:lstStyle/>
          <a:p>
            <a:r>
              <a:rPr lang="cs-CZ" dirty="0">
                <a:latin typeface="Trebuchet MS" panose="020B0603020202020204" pitchFamily="34" charset="0"/>
              </a:rPr>
              <a:t>Realita veřejné správy</a:t>
            </a:r>
          </a:p>
        </p:txBody>
      </p:sp>
      <p:sp>
        <p:nvSpPr>
          <p:cNvPr id="3" name="Zástupný obsah 2">
            <a:extLst>
              <a:ext uri="{FF2B5EF4-FFF2-40B4-BE49-F238E27FC236}">
                <a16:creationId xmlns:a16="http://schemas.microsoft.com/office/drawing/2014/main" id="{C4038DE3-3668-E726-09EC-0836D8D1F0F5}"/>
              </a:ext>
            </a:extLst>
          </p:cNvPr>
          <p:cNvSpPr>
            <a:spLocks noGrp="1"/>
          </p:cNvSpPr>
          <p:nvPr>
            <p:ph idx="1"/>
          </p:nvPr>
        </p:nvSpPr>
        <p:spPr>
          <a:xfrm>
            <a:off x="677160" y="1459523"/>
            <a:ext cx="8596440" cy="4581637"/>
          </a:xfrm>
        </p:spPr>
        <p:txBody>
          <a:bodyPr/>
          <a:lstStyle/>
          <a:p>
            <a:r>
              <a:rPr lang="cs-CZ" dirty="0">
                <a:solidFill>
                  <a:srgbClr val="C00000"/>
                </a:solidFill>
                <a:latin typeface="Viner Hand ITC" panose="03070502030502020203" pitchFamily="66" charset="0"/>
              </a:rPr>
              <a:t>Pokud vás napadne občan a ublíží vám, zaplatí vám méně, než když vy jemu neposkytnete informace. Někdy jen zaplatí malou pokutu.</a:t>
            </a:r>
          </a:p>
        </p:txBody>
      </p:sp>
    </p:spTree>
    <p:extLst>
      <p:ext uri="{BB962C8B-B14F-4D97-AF65-F5344CB8AC3E}">
        <p14:creationId xmlns:p14="http://schemas.microsoft.com/office/powerpoint/2010/main" val="2396411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312"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pic>
        <p:nvPicPr>
          <p:cNvPr id="3" name="Obrázek 2">
            <a:extLst>
              <a:ext uri="{FF2B5EF4-FFF2-40B4-BE49-F238E27FC236}">
                <a16:creationId xmlns:a16="http://schemas.microsoft.com/office/drawing/2014/main" id="{0E94F823-F560-F830-88B4-0CC08E288C18}"/>
              </a:ext>
            </a:extLst>
          </p:cNvPr>
          <p:cNvPicPr>
            <a:picLocks noChangeAspect="1"/>
          </p:cNvPicPr>
          <p:nvPr/>
        </p:nvPicPr>
        <p:blipFill>
          <a:blip r:embed="rId2"/>
          <a:stretch>
            <a:fillRect/>
          </a:stretch>
        </p:blipFill>
        <p:spPr>
          <a:xfrm>
            <a:off x="1404246" y="481914"/>
            <a:ext cx="2934906" cy="2912199"/>
          </a:xfrm>
          <a:prstGeom prst="rect">
            <a:avLst/>
          </a:prstGeom>
        </p:spPr>
      </p:pic>
      <p:pic>
        <p:nvPicPr>
          <p:cNvPr id="4" name="Obrázek 3">
            <a:extLst>
              <a:ext uri="{FF2B5EF4-FFF2-40B4-BE49-F238E27FC236}">
                <a16:creationId xmlns:a16="http://schemas.microsoft.com/office/drawing/2014/main" id="{3DE8479A-81E0-E837-9F50-6759499A7750}"/>
              </a:ext>
            </a:extLst>
          </p:cNvPr>
          <p:cNvPicPr>
            <a:picLocks noChangeAspect="1"/>
          </p:cNvPicPr>
          <p:nvPr/>
        </p:nvPicPr>
        <p:blipFill>
          <a:blip r:embed="rId3"/>
          <a:stretch>
            <a:fillRect/>
          </a:stretch>
        </p:blipFill>
        <p:spPr>
          <a:xfrm>
            <a:off x="5400031" y="481914"/>
            <a:ext cx="2962143" cy="2962143"/>
          </a:xfrm>
          <a:prstGeom prst="rect">
            <a:avLst/>
          </a:prstGeom>
        </p:spPr>
      </p:pic>
      <p:pic>
        <p:nvPicPr>
          <p:cNvPr id="5" name="Obrázek 4">
            <a:extLst>
              <a:ext uri="{FF2B5EF4-FFF2-40B4-BE49-F238E27FC236}">
                <a16:creationId xmlns:a16="http://schemas.microsoft.com/office/drawing/2014/main" id="{DCADA7DE-8B87-AF8D-5B56-FE0008872828}"/>
              </a:ext>
            </a:extLst>
          </p:cNvPr>
          <p:cNvPicPr>
            <a:picLocks noChangeAspect="1"/>
          </p:cNvPicPr>
          <p:nvPr/>
        </p:nvPicPr>
        <p:blipFill>
          <a:blip r:embed="rId4"/>
          <a:stretch>
            <a:fillRect/>
          </a:stretch>
        </p:blipFill>
        <p:spPr>
          <a:xfrm>
            <a:off x="5397318" y="3595736"/>
            <a:ext cx="2956414" cy="2962143"/>
          </a:xfrm>
          <a:prstGeom prst="rect">
            <a:avLst/>
          </a:prstGeom>
        </p:spPr>
      </p:pic>
      <p:pic>
        <p:nvPicPr>
          <p:cNvPr id="6" name="Obrázek 5">
            <a:extLst>
              <a:ext uri="{FF2B5EF4-FFF2-40B4-BE49-F238E27FC236}">
                <a16:creationId xmlns:a16="http://schemas.microsoft.com/office/drawing/2014/main" id="{44F590EA-7EC3-6CE6-D5FF-1401C663353C}"/>
              </a:ext>
            </a:extLst>
          </p:cNvPr>
          <p:cNvPicPr>
            <a:picLocks noChangeAspect="1"/>
          </p:cNvPicPr>
          <p:nvPr/>
        </p:nvPicPr>
        <p:blipFill>
          <a:blip r:embed="rId5"/>
          <a:stretch>
            <a:fillRect/>
          </a:stretch>
        </p:blipFill>
        <p:spPr>
          <a:xfrm>
            <a:off x="1404246" y="3521679"/>
            <a:ext cx="2967873" cy="2962143"/>
          </a:xfrm>
          <a:prstGeom prst="rect">
            <a:avLst/>
          </a:prstGeom>
        </p:spPr>
      </p:pic>
    </p:spTree>
    <p:extLst>
      <p:ext uri="{BB962C8B-B14F-4D97-AF65-F5344CB8AC3E}">
        <p14:creationId xmlns:p14="http://schemas.microsoft.com/office/powerpoint/2010/main" val="33739222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TextShape 1"/>
          <p:cNvSpPr txBox="1"/>
          <p:nvPr/>
        </p:nvSpPr>
        <p:spPr>
          <a:xfrm>
            <a:off x="677159" y="228600"/>
            <a:ext cx="10172549" cy="1701360"/>
          </a:xfrm>
          <a:prstGeom prst="rect">
            <a:avLst/>
          </a:prstGeom>
          <a:noFill/>
          <a:ln>
            <a:no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6000" spc="-1" dirty="0">
                <a:solidFill>
                  <a:schemeClr val="accent6">
                    <a:lumMod val="50000"/>
                  </a:schemeClr>
                </a:solidFill>
                <a:uFill>
                  <a:solidFill>
                    <a:srgbClr val="FFFFFF"/>
                  </a:solidFill>
                </a:uFill>
                <a:latin typeface="Trebuchet MS"/>
                <a:ea typeface="DejaVu Sans"/>
                <a:cs typeface="DejaVu Sans"/>
              </a:rPr>
              <a:t>„5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6000" b="0" i="0" u="none" strike="noStrike" kern="1200" cap="none" spc="-1" normalizeH="0" baseline="0" noProof="0" dirty="0">
                <a:ln>
                  <a:noFill/>
                </a:ln>
                <a:solidFill>
                  <a:schemeClr val="accent6">
                    <a:lumMod val="50000"/>
                  </a:schemeClr>
                </a:solidFill>
                <a:effectLst/>
                <a:uLnTx/>
                <a:uFill>
                  <a:solidFill>
                    <a:srgbClr val="FFFFFF"/>
                  </a:solidFill>
                </a:uFill>
                <a:latin typeface="Trebuchet MS"/>
                <a:ea typeface="DejaVu Sans"/>
                <a:cs typeface="DejaVu Sans"/>
              </a:rPr>
              <a:t>A jak na ně</a:t>
            </a:r>
            <a:endParaRPr kumimoji="0" lang="en-US" sz="6000" b="0" i="0" u="none" strike="noStrike" kern="1200" cap="none" spc="-1" normalizeH="0" baseline="0" noProof="0" dirty="0">
              <a:ln>
                <a:noFill/>
              </a:ln>
              <a:solidFill>
                <a:schemeClr val="accent6">
                  <a:lumMod val="50000"/>
                </a:schemeClr>
              </a:solidFill>
              <a:effectLst/>
              <a:uLnTx/>
              <a:uFill>
                <a:solidFill>
                  <a:srgbClr val="FFFFFF"/>
                </a:solidFill>
              </a:uFill>
              <a:latin typeface="Trebuchet MS"/>
              <a:ea typeface="DejaVu Sans"/>
              <a:cs typeface="DejaVu Sans"/>
            </a:endParaRPr>
          </a:p>
        </p:txBody>
      </p:sp>
      <p:sp>
        <p:nvSpPr>
          <p:cNvPr id="312"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graphicFrame>
        <p:nvGraphicFramePr>
          <p:cNvPr id="2" name="Diagram 1">
            <a:extLst>
              <a:ext uri="{FF2B5EF4-FFF2-40B4-BE49-F238E27FC236}">
                <a16:creationId xmlns:a16="http://schemas.microsoft.com/office/drawing/2014/main" id="{F9BA5EB3-18C0-FCCF-CDFE-8889D58E0E65}"/>
              </a:ext>
            </a:extLst>
          </p:cNvPr>
          <p:cNvGraphicFramePr/>
          <p:nvPr>
            <p:extLst>
              <p:ext uri="{D42A27DB-BD31-4B8C-83A1-F6EECF244321}">
                <p14:modId xmlns:p14="http://schemas.microsoft.com/office/powerpoint/2010/main" val="725812476"/>
              </p:ext>
            </p:extLst>
          </p:nvPr>
        </p:nvGraphicFramePr>
        <p:xfrm>
          <a:off x="571500" y="2294792"/>
          <a:ext cx="11131062" cy="4246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631267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9892F6-5055-E59F-76D1-024D47E34829}"/>
              </a:ext>
            </a:extLst>
          </p:cNvPr>
          <p:cNvSpPr>
            <a:spLocks noGrp="1"/>
          </p:cNvSpPr>
          <p:nvPr>
            <p:ph type="title"/>
          </p:nvPr>
        </p:nvSpPr>
        <p:spPr>
          <a:xfrm>
            <a:off x="677160" y="1932120"/>
            <a:ext cx="3129909" cy="2595240"/>
          </a:xfrm>
        </p:spPr>
        <p:txBody>
          <a:bodyPr/>
          <a:lstStyle/>
          <a:p>
            <a:r>
              <a:rPr lang="cs-CZ" sz="2800" dirty="0">
                <a:latin typeface="Trebuchet MS" panose="020B0603020202020204" pitchFamily="34" charset="0"/>
              </a:rPr>
              <a:t>MVDr. Timové a Rusovi jsme museli trochu pomoci</a:t>
            </a:r>
          </a:p>
        </p:txBody>
      </p:sp>
      <p:sp>
        <p:nvSpPr>
          <p:cNvPr id="3" name="Podnadpis 2">
            <a:extLst>
              <a:ext uri="{FF2B5EF4-FFF2-40B4-BE49-F238E27FC236}">
                <a16:creationId xmlns:a16="http://schemas.microsoft.com/office/drawing/2014/main" id="{16160E91-7EF0-225E-CD61-CB7E431802B4}"/>
              </a:ext>
            </a:extLst>
          </p:cNvPr>
          <p:cNvSpPr>
            <a:spLocks noGrp="1"/>
          </p:cNvSpPr>
          <p:nvPr>
            <p:ph type="subTitle"/>
          </p:nvPr>
        </p:nvSpPr>
        <p:spPr/>
        <p:txBody>
          <a:bodyPr/>
          <a:lstStyle/>
          <a:p>
            <a:endParaRPr lang="cs-CZ" dirty="0"/>
          </a:p>
        </p:txBody>
      </p:sp>
      <p:pic>
        <p:nvPicPr>
          <p:cNvPr id="5" name="Obrázek 4">
            <a:extLst>
              <a:ext uri="{FF2B5EF4-FFF2-40B4-BE49-F238E27FC236}">
                <a16:creationId xmlns:a16="http://schemas.microsoft.com/office/drawing/2014/main" id="{B7CE1BA0-0E9E-8E0B-123D-2B11CF9C9964}"/>
              </a:ext>
            </a:extLst>
          </p:cNvPr>
          <p:cNvPicPr>
            <a:picLocks noChangeAspect="1"/>
          </p:cNvPicPr>
          <p:nvPr/>
        </p:nvPicPr>
        <p:blipFill>
          <a:blip r:embed="rId2"/>
          <a:stretch>
            <a:fillRect/>
          </a:stretch>
        </p:blipFill>
        <p:spPr>
          <a:xfrm>
            <a:off x="4441624" y="0"/>
            <a:ext cx="4831976" cy="6858000"/>
          </a:xfrm>
          <a:prstGeom prst="rect">
            <a:avLst/>
          </a:prstGeom>
        </p:spPr>
      </p:pic>
    </p:spTree>
    <p:extLst>
      <p:ext uri="{BB962C8B-B14F-4D97-AF65-F5344CB8AC3E}">
        <p14:creationId xmlns:p14="http://schemas.microsoft.com/office/powerpoint/2010/main" val="177119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F1DF72-E668-4D9E-6125-9A7A1112D627}"/>
              </a:ext>
            </a:extLst>
          </p:cNvPr>
          <p:cNvSpPr>
            <a:spLocks noGrp="1"/>
          </p:cNvSpPr>
          <p:nvPr>
            <p:ph type="title"/>
          </p:nvPr>
        </p:nvSpPr>
        <p:spPr>
          <a:xfrm>
            <a:off x="677160" y="609480"/>
            <a:ext cx="7517271" cy="1320480"/>
          </a:xfrm>
        </p:spPr>
        <p:txBody>
          <a:bodyPr>
            <a:normAutofit fontScale="90000"/>
          </a:bodyPr>
          <a:lstStyle/>
          <a:p>
            <a:r>
              <a:rPr lang="cs-CZ" dirty="0">
                <a:solidFill>
                  <a:schemeClr val="tx2">
                    <a:lumMod val="40000"/>
                    <a:lumOff val="60000"/>
                  </a:schemeClr>
                </a:solidFill>
                <a:latin typeface="Trebuchet MS" panose="020B0603020202020204" pitchFamily="34" charset="0"/>
              </a:rPr>
              <a:t>Nejvíce problémů ale vzniklo z důvodu nedodržování </a:t>
            </a:r>
            <a:r>
              <a:rPr lang="cs-CZ" dirty="0" err="1">
                <a:solidFill>
                  <a:schemeClr val="tx2">
                    <a:lumMod val="40000"/>
                    <a:lumOff val="60000"/>
                  </a:schemeClr>
                </a:solidFill>
                <a:latin typeface="Trebuchet MS" panose="020B0603020202020204" pitchFamily="34" charset="0"/>
              </a:rPr>
              <a:t>InfZ</a:t>
            </a:r>
            <a:r>
              <a:rPr lang="cs-CZ" dirty="0">
                <a:solidFill>
                  <a:schemeClr val="tx2">
                    <a:lumMod val="40000"/>
                    <a:lumOff val="60000"/>
                  </a:schemeClr>
                </a:solidFill>
                <a:latin typeface="Trebuchet MS" panose="020B0603020202020204" pitchFamily="34" charset="0"/>
              </a:rPr>
              <a:t> obcí/úřadem!</a:t>
            </a:r>
          </a:p>
        </p:txBody>
      </p:sp>
      <p:sp>
        <p:nvSpPr>
          <p:cNvPr id="3" name="Zástupný obsah 2">
            <a:extLst>
              <a:ext uri="{FF2B5EF4-FFF2-40B4-BE49-F238E27FC236}">
                <a16:creationId xmlns:a16="http://schemas.microsoft.com/office/drawing/2014/main" id="{02CAE57F-2D48-DB18-7553-D5AD9D4045BC}"/>
              </a:ext>
            </a:extLst>
          </p:cNvPr>
          <p:cNvSpPr>
            <a:spLocks noGrp="1"/>
          </p:cNvSpPr>
          <p:nvPr>
            <p:ph idx="1"/>
          </p:nvPr>
        </p:nvSpPr>
        <p:spPr/>
        <p:txBody>
          <a:bodyPr/>
          <a:lstStyle/>
          <a:p>
            <a:r>
              <a:rPr lang="cs-CZ" dirty="0"/>
              <a:t>Téměř všechny případy měli v počátku chyby, nevhodný přístup k žadateli</a:t>
            </a:r>
          </a:p>
          <a:p>
            <a:r>
              <a:rPr lang="cs-CZ" dirty="0"/>
              <a:t>Ale potřeba k tomu je samozřejmě i jeden z „5 B“</a:t>
            </a:r>
          </a:p>
          <a:p>
            <a:pPr lvl="1"/>
            <a:r>
              <a:rPr lang="cs-CZ" dirty="0"/>
              <a:t>takže to mohlo dopadnout stejně i v případě lepšího postupu</a:t>
            </a:r>
          </a:p>
          <a:p>
            <a:endParaRPr lang="cs-CZ" dirty="0"/>
          </a:p>
          <a:p>
            <a:r>
              <a:rPr lang="cs-CZ" dirty="0"/>
              <a:t>Normální lidé 106ky obvykle nepodávají</a:t>
            </a:r>
          </a:p>
        </p:txBody>
      </p:sp>
      <p:pic>
        <p:nvPicPr>
          <p:cNvPr id="5" name="Obrázek 4">
            <a:extLst>
              <a:ext uri="{FF2B5EF4-FFF2-40B4-BE49-F238E27FC236}">
                <a16:creationId xmlns:a16="http://schemas.microsoft.com/office/drawing/2014/main" id="{2E972414-184E-954C-B244-F0714BCCFF2E}"/>
              </a:ext>
            </a:extLst>
          </p:cNvPr>
          <p:cNvPicPr>
            <a:picLocks noChangeAspect="1"/>
          </p:cNvPicPr>
          <p:nvPr/>
        </p:nvPicPr>
        <p:blipFill>
          <a:blip r:embed="rId2"/>
          <a:stretch>
            <a:fillRect/>
          </a:stretch>
        </p:blipFill>
        <p:spPr>
          <a:xfrm>
            <a:off x="8649706" y="0"/>
            <a:ext cx="3665387" cy="6858000"/>
          </a:xfrm>
          <a:prstGeom prst="rect">
            <a:avLst/>
          </a:prstGeom>
        </p:spPr>
      </p:pic>
    </p:spTree>
    <p:extLst>
      <p:ext uri="{BB962C8B-B14F-4D97-AF65-F5344CB8AC3E}">
        <p14:creationId xmlns:p14="http://schemas.microsoft.com/office/powerpoint/2010/main" val="3716499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96BF72-7870-AC04-D6DB-ABF8FEF28ACB}"/>
              </a:ext>
            </a:extLst>
          </p:cNvPr>
          <p:cNvSpPr>
            <a:spLocks noGrp="1"/>
          </p:cNvSpPr>
          <p:nvPr>
            <p:ph type="title"/>
          </p:nvPr>
        </p:nvSpPr>
        <p:spPr>
          <a:xfrm>
            <a:off x="677160" y="609480"/>
            <a:ext cx="8871286" cy="1320480"/>
          </a:xfrm>
        </p:spPr>
        <p:txBody>
          <a:bodyPr>
            <a:normAutofit fontScale="90000"/>
          </a:bodyPr>
          <a:lstStyle/>
          <a:p>
            <a:r>
              <a:rPr lang="cs-CZ" dirty="0">
                <a:solidFill>
                  <a:schemeClr val="accent1"/>
                </a:solidFill>
                <a:latin typeface="Trebuchet MS" panose="020B0603020202020204" pitchFamily="34" charset="0"/>
              </a:rPr>
              <a:t>Odmítání problémových žadatelů dle § 15 (před novelou jediná šance, lze i nyní)</a:t>
            </a:r>
            <a:br>
              <a:rPr lang="cs-CZ" dirty="0">
                <a:solidFill>
                  <a:schemeClr val="accent1"/>
                </a:solidFill>
                <a:latin typeface="Trebuchet MS" panose="020B0603020202020204" pitchFamily="34" charset="0"/>
              </a:rPr>
            </a:br>
            <a:br>
              <a:rPr lang="cs-CZ" dirty="0">
                <a:solidFill>
                  <a:schemeClr val="accent1"/>
                </a:solidFill>
                <a:latin typeface="Trebuchet MS" panose="020B0603020202020204" pitchFamily="34" charset="0"/>
              </a:rPr>
            </a:br>
            <a:r>
              <a:rPr lang="cs-CZ" dirty="0">
                <a:solidFill>
                  <a:schemeClr val="accent1"/>
                </a:solidFill>
                <a:latin typeface="Trebuchet MS" panose="020B0603020202020204" pitchFamily="34" charset="0"/>
              </a:rPr>
              <a:t>kauza Seč, zneužití práva na informace</a:t>
            </a:r>
          </a:p>
        </p:txBody>
      </p:sp>
      <p:sp>
        <p:nvSpPr>
          <p:cNvPr id="3" name="Zástupný obsah 2">
            <a:extLst>
              <a:ext uri="{FF2B5EF4-FFF2-40B4-BE49-F238E27FC236}">
                <a16:creationId xmlns:a16="http://schemas.microsoft.com/office/drawing/2014/main" id="{236B28C4-95FE-E2BE-D9AE-9AF494D3FAFD}"/>
              </a:ext>
            </a:extLst>
          </p:cNvPr>
          <p:cNvSpPr>
            <a:spLocks noGrp="1"/>
          </p:cNvSpPr>
          <p:nvPr>
            <p:ph idx="1"/>
          </p:nvPr>
        </p:nvSpPr>
        <p:spPr>
          <a:xfrm>
            <a:off x="677160" y="2540976"/>
            <a:ext cx="8596440" cy="3500183"/>
          </a:xfrm>
        </p:spPr>
        <p:txBody>
          <a:bodyPr/>
          <a:lstStyle/>
          <a:p>
            <a:pPr algn="just"/>
            <a:r>
              <a:rPr lang="cs-CZ" sz="2400" dirty="0">
                <a:latin typeface="Trebuchet MS" panose="020B0603020202020204" pitchFamily="34" charset="0"/>
              </a:rPr>
              <a:t>I před novelou zavádějící § 11a bylo možno odmítat potížisty a „5 B“</a:t>
            </a:r>
          </a:p>
          <a:p>
            <a:pPr algn="just"/>
            <a:endParaRPr lang="cs-CZ" sz="2400" dirty="0">
              <a:latin typeface="Trebuchet MS" panose="020B0603020202020204" pitchFamily="34" charset="0"/>
            </a:endParaRPr>
          </a:p>
          <a:p>
            <a:pPr algn="just"/>
            <a:r>
              <a:rPr lang="cs-CZ" sz="2400" u="sng" dirty="0">
                <a:latin typeface="Trebuchet MS" panose="020B0603020202020204" pitchFamily="34" charset="0"/>
              </a:rPr>
              <a:t>Obtížné, málokdy se podařilo </a:t>
            </a:r>
          </a:p>
          <a:p>
            <a:pPr lvl="1" algn="just"/>
            <a:r>
              <a:rPr lang="cs-CZ" sz="2000" u="sng" dirty="0">
                <a:latin typeface="Trebuchet MS" panose="020B0603020202020204" pitchFamily="34" charset="0"/>
              </a:rPr>
              <a:t>(Pardubický kraj OK, Královéhradecký ani náhodou)</a:t>
            </a:r>
          </a:p>
          <a:p>
            <a:pPr algn="just"/>
            <a:endParaRPr lang="cs-CZ" sz="2400" dirty="0">
              <a:latin typeface="Trebuchet MS" panose="020B0603020202020204" pitchFamily="34" charset="0"/>
            </a:endParaRPr>
          </a:p>
          <a:p>
            <a:pPr algn="just"/>
            <a:r>
              <a:rPr lang="cs-CZ" sz="2400" dirty="0">
                <a:latin typeface="Trebuchet MS" panose="020B0603020202020204" pitchFamily="34" charset="0"/>
              </a:rPr>
              <a:t>Jak? – dovodit zneužití práva</a:t>
            </a:r>
          </a:p>
          <a:p>
            <a:pPr algn="just"/>
            <a:r>
              <a:rPr lang="cs-CZ" sz="2400" dirty="0">
                <a:latin typeface="Trebuchet MS" panose="020B0603020202020204" pitchFamily="34" charset="0"/>
              </a:rPr>
              <a:t>I po novele, zavedení § 11a, lze odmítat dle § 15</a:t>
            </a:r>
          </a:p>
        </p:txBody>
      </p:sp>
    </p:spTree>
    <p:extLst>
      <p:ext uri="{BB962C8B-B14F-4D97-AF65-F5344CB8AC3E}">
        <p14:creationId xmlns:p14="http://schemas.microsoft.com/office/powerpoint/2010/main" val="3404101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Zákon o svobodném přístupu k informacím, praktický komentář, </a:t>
            </a:r>
            <a:r>
              <a:rPr kumimoji="0" lang="en-US" sz="20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Wolters Kluwer</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pic>
        <p:nvPicPr>
          <p:cNvPr id="358" name="Zástupný symbol pro obsah 4"/>
          <p:cNvPicPr/>
          <p:nvPr/>
        </p:nvPicPr>
        <p:blipFill>
          <a:blip r:embed="rId2"/>
          <a:stretch/>
        </p:blipFill>
        <p:spPr>
          <a:xfrm>
            <a:off x="2196000" y="1754640"/>
            <a:ext cx="5819040" cy="4462200"/>
          </a:xfrm>
          <a:prstGeom prst="rect">
            <a:avLst/>
          </a:prstGeom>
          <a:ln>
            <a:noFill/>
          </a:ln>
        </p:spPr>
      </p:pic>
      <p:sp>
        <p:nvSpPr>
          <p:cNvPr id="359"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NSS 3 As 82/2015 - 31</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361" name="Zástupný symbol pro obsah 4"/>
          <p:cNvPicPr/>
          <p:nvPr/>
        </p:nvPicPr>
        <p:blipFill>
          <a:blip r:embed="rId2"/>
          <a:stretch/>
        </p:blipFill>
        <p:spPr>
          <a:xfrm>
            <a:off x="1300320" y="2160720"/>
            <a:ext cx="7351200" cy="3881160"/>
          </a:xfrm>
          <a:prstGeom prst="rect">
            <a:avLst/>
          </a:prstGeom>
          <a:ln>
            <a:noFill/>
          </a:ln>
        </p:spPr>
      </p:pic>
      <p:sp>
        <p:nvSpPr>
          <p:cNvPr id="362"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606218-0270-F12D-4FD9-68415B4C23C8}"/>
              </a:ext>
            </a:extLst>
          </p:cNvPr>
          <p:cNvSpPr>
            <a:spLocks noGrp="1"/>
          </p:cNvSpPr>
          <p:nvPr>
            <p:ph type="title"/>
          </p:nvPr>
        </p:nvSpPr>
        <p:spPr/>
        <p:txBody>
          <a:bodyPr/>
          <a:lstStyle/>
          <a:p>
            <a:r>
              <a:rPr lang="cs-CZ" dirty="0"/>
              <a:t>Seč</a:t>
            </a:r>
          </a:p>
        </p:txBody>
      </p:sp>
      <p:sp>
        <p:nvSpPr>
          <p:cNvPr id="3" name="Zástupný text 2">
            <a:extLst>
              <a:ext uri="{FF2B5EF4-FFF2-40B4-BE49-F238E27FC236}">
                <a16:creationId xmlns:a16="http://schemas.microsoft.com/office/drawing/2014/main" id="{493AD81C-40FF-32C1-B512-881F0B21D187}"/>
              </a:ext>
            </a:extLst>
          </p:cNvPr>
          <p:cNvSpPr>
            <a:spLocks noGrp="1"/>
          </p:cNvSpPr>
          <p:nvPr>
            <p:ph type="body"/>
          </p:nvPr>
        </p:nvSpPr>
        <p:spPr/>
        <p:txBody>
          <a:bodyPr/>
          <a:lstStyle/>
          <a:p>
            <a:endParaRPr lang="cs-CZ"/>
          </a:p>
        </p:txBody>
      </p:sp>
      <p:pic>
        <p:nvPicPr>
          <p:cNvPr id="7" name="Obrázek 6">
            <a:extLst>
              <a:ext uri="{FF2B5EF4-FFF2-40B4-BE49-F238E27FC236}">
                <a16:creationId xmlns:a16="http://schemas.microsoft.com/office/drawing/2014/main" id="{25B6950B-BB21-5530-1401-A5C67F3D2D20}"/>
              </a:ext>
            </a:extLst>
          </p:cNvPr>
          <p:cNvPicPr>
            <a:picLocks noChangeAspect="1"/>
          </p:cNvPicPr>
          <p:nvPr/>
        </p:nvPicPr>
        <p:blipFill>
          <a:blip r:embed="rId2"/>
          <a:stretch>
            <a:fillRect/>
          </a:stretch>
        </p:blipFill>
        <p:spPr>
          <a:xfrm>
            <a:off x="3233737" y="138112"/>
            <a:ext cx="5724525" cy="6581775"/>
          </a:xfrm>
          <a:prstGeom prst="rect">
            <a:avLst/>
          </a:prstGeom>
        </p:spPr>
      </p:pic>
    </p:spTree>
    <p:extLst>
      <p:ext uri="{BB962C8B-B14F-4D97-AF65-F5344CB8AC3E}">
        <p14:creationId xmlns:p14="http://schemas.microsoft.com/office/powerpoint/2010/main" val="196177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FA721B-5921-1D2C-AD01-AAB707ED331F}"/>
              </a:ext>
            </a:extLst>
          </p:cNvPr>
          <p:cNvSpPr>
            <a:spLocks noGrp="1"/>
          </p:cNvSpPr>
          <p:nvPr>
            <p:ph type="title"/>
          </p:nvPr>
        </p:nvSpPr>
        <p:spPr/>
        <p:txBody>
          <a:bodyPr/>
          <a:lstStyle/>
          <a:p>
            <a:r>
              <a:rPr lang="cs-CZ" dirty="0">
                <a:solidFill>
                  <a:schemeClr val="tx2">
                    <a:lumMod val="75000"/>
                  </a:schemeClr>
                </a:solidFill>
                <a:latin typeface="Trebuchet MS" panose="020B0603020202020204" pitchFamily="34" charset="0"/>
              </a:rPr>
              <a:t>Dnešní program</a:t>
            </a:r>
          </a:p>
        </p:txBody>
      </p:sp>
      <p:sp>
        <p:nvSpPr>
          <p:cNvPr id="3" name="Zástupný obsah 2">
            <a:extLst>
              <a:ext uri="{FF2B5EF4-FFF2-40B4-BE49-F238E27FC236}">
                <a16:creationId xmlns:a16="http://schemas.microsoft.com/office/drawing/2014/main" id="{66871F85-A4E8-0EAF-359F-162285708F0A}"/>
              </a:ext>
            </a:extLst>
          </p:cNvPr>
          <p:cNvSpPr>
            <a:spLocks noGrp="1"/>
          </p:cNvSpPr>
          <p:nvPr>
            <p:ph idx="1"/>
          </p:nvPr>
        </p:nvSpPr>
        <p:spPr>
          <a:xfrm>
            <a:off x="677160" y="1468315"/>
            <a:ext cx="8596440" cy="4572845"/>
          </a:xfrm>
        </p:spPr>
        <p:txBody>
          <a:bodyPr/>
          <a:lstStyle/>
          <a:p>
            <a:r>
              <a:rPr lang="cs-CZ" sz="1400" dirty="0">
                <a:latin typeface="Trebuchet MS" panose="020B0603020202020204" pitchFamily="34" charset="0"/>
              </a:rPr>
              <a:t>Typologie problémových uživatelů a jak na ně</a:t>
            </a:r>
          </a:p>
          <a:p>
            <a:r>
              <a:rPr lang="cs-CZ" sz="1400" dirty="0">
                <a:latin typeface="Trebuchet MS" panose="020B0603020202020204" pitchFamily="34" charset="0"/>
              </a:rPr>
              <a:t>Rizika pro osoby vyřizující žádosti </a:t>
            </a:r>
          </a:p>
          <a:p>
            <a:r>
              <a:rPr lang="cs-CZ" sz="1400" dirty="0">
                <a:latin typeface="Trebuchet MS" panose="020B0603020202020204" pitchFamily="34" charset="0"/>
              </a:rPr>
              <a:t>Možnosti žadatelů o informace</a:t>
            </a:r>
          </a:p>
          <a:p>
            <a:r>
              <a:rPr lang="cs-CZ" sz="1400" dirty="0">
                <a:latin typeface="Trebuchet MS" panose="020B0603020202020204" pitchFamily="34" charset="0"/>
              </a:rPr>
              <a:t>V čem má žadatel výhodu a jak tuto nerovnost napravit</a:t>
            </a:r>
          </a:p>
          <a:p>
            <a:r>
              <a:rPr lang="cs-CZ" sz="1400" dirty="0">
                <a:latin typeface="Trebuchet MS" panose="020B0603020202020204" pitchFamily="34" charset="0"/>
              </a:rPr>
              <a:t>Možnosti obrany, příklady</a:t>
            </a:r>
          </a:p>
          <a:p>
            <a:r>
              <a:rPr lang="cs-CZ" sz="1400" dirty="0">
                <a:latin typeface="Trebuchet MS" panose="020B0603020202020204" pitchFamily="34" charset="0"/>
              </a:rPr>
              <a:t>Využití nového § 11a - odmítání žádostí pro nátlak nebo nepřiměřenou zátěž povinného subjektu, jak odmítá ministerstvo, jak tento postup posoudil soud</a:t>
            </a:r>
          </a:p>
          <a:p>
            <a:r>
              <a:rPr lang="cs-CZ" sz="1400" dirty="0">
                <a:latin typeface="Trebuchet MS" panose="020B0603020202020204" pitchFamily="34" charset="0"/>
              </a:rPr>
              <a:t>Jak napsat rozhodnutí o odmítnutí</a:t>
            </a:r>
          </a:p>
          <a:p>
            <a:r>
              <a:rPr lang="cs-CZ" sz="1400" dirty="0">
                <a:latin typeface="Trebuchet MS" panose="020B0603020202020204" pitchFamily="34" charset="0"/>
              </a:rPr>
              <a:t>Jiné způsoby obrany</a:t>
            </a:r>
          </a:p>
          <a:p>
            <a:r>
              <a:rPr lang="cs-CZ" sz="1400" dirty="0">
                <a:latin typeface="Trebuchet MS" panose="020B0603020202020204" pitchFamily="34" charset="0"/>
              </a:rPr>
              <a:t>- podle zákona</a:t>
            </a:r>
          </a:p>
          <a:p>
            <a:r>
              <a:rPr lang="cs-CZ" sz="1400" dirty="0">
                <a:latin typeface="Trebuchet MS" panose="020B0603020202020204" pitchFamily="34" charset="0"/>
              </a:rPr>
              <a:t>- na hraně zákona, praktické a funkční a bránící obec</a:t>
            </a:r>
          </a:p>
          <a:p>
            <a:endParaRPr lang="cs-CZ" sz="1400" dirty="0">
              <a:latin typeface="Trebuchet MS" panose="020B0603020202020204" pitchFamily="34" charset="0"/>
            </a:endParaRPr>
          </a:p>
          <a:p>
            <a:endParaRPr lang="cs-CZ" sz="1400" dirty="0">
              <a:latin typeface="Trebuchet MS" panose="020B0603020202020204" pitchFamily="34" charset="0"/>
            </a:endParaRPr>
          </a:p>
          <a:p>
            <a:r>
              <a:rPr lang="cs-CZ" sz="1400" b="1" dirty="0">
                <a:solidFill>
                  <a:srgbClr val="C00000"/>
                </a:solidFill>
                <a:latin typeface="Trebuchet MS" panose="020B0603020202020204" pitchFamily="34" charset="0"/>
              </a:rPr>
              <a:t>Zdroje pro studium:</a:t>
            </a:r>
          </a:p>
          <a:p>
            <a:r>
              <a:rPr lang="cs-CZ" sz="1400" dirty="0">
                <a:latin typeface="Trebuchet MS" panose="020B0603020202020204" pitchFamily="34" charset="0"/>
              </a:rPr>
              <a:t>Komentář </a:t>
            </a:r>
            <a:r>
              <a:rPr lang="cs-CZ" sz="1400" dirty="0" err="1">
                <a:latin typeface="Trebuchet MS" panose="020B0603020202020204" pitchFamily="34" charset="0"/>
              </a:rPr>
              <a:t>Furek</a:t>
            </a:r>
            <a:r>
              <a:rPr lang="cs-CZ" sz="1400" dirty="0">
                <a:latin typeface="Trebuchet MS" panose="020B0603020202020204" pitchFamily="34" charset="0"/>
              </a:rPr>
              <a:t>, </a:t>
            </a:r>
            <a:r>
              <a:rPr lang="cs-CZ" sz="1400" dirty="0" err="1">
                <a:latin typeface="Trebuchet MS" panose="020B0603020202020204" pitchFamily="34" charset="0"/>
              </a:rPr>
              <a:t>Rozthanzl</a:t>
            </a:r>
            <a:r>
              <a:rPr lang="cs-CZ" sz="1400" dirty="0">
                <a:latin typeface="Trebuchet MS" panose="020B0603020202020204" pitchFamily="34" charset="0"/>
              </a:rPr>
              <a:t>, </a:t>
            </a:r>
          </a:p>
          <a:p>
            <a:r>
              <a:rPr lang="cs-CZ" sz="1400" dirty="0">
                <a:latin typeface="Trebuchet MS" panose="020B0603020202020204" pitchFamily="34" charset="0"/>
              </a:rPr>
              <a:t>Ombudsman stanoviska Informace (je silně pro žadatelské, ale použitelné a přehledné i pro začátečníky i pokročilé)</a:t>
            </a:r>
          </a:p>
        </p:txBody>
      </p:sp>
    </p:spTree>
    <p:extLst>
      <p:ext uri="{BB962C8B-B14F-4D97-AF65-F5344CB8AC3E}">
        <p14:creationId xmlns:p14="http://schemas.microsoft.com/office/powerpoint/2010/main" val="3033550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F9D432-807A-3B7E-66A4-937A3502F747}"/>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B4595E7C-669D-79FE-6F12-DE75BFFAF69F}"/>
              </a:ext>
            </a:extLst>
          </p:cNvPr>
          <p:cNvSpPr>
            <a:spLocks noGrp="1"/>
          </p:cNvSpPr>
          <p:nvPr>
            <p:ph type="body"/>
          </p:nvPr>
        </p:nvSpPr>
        <p:spPr/>
        <p:txBody>
          <a:bodyPr/>
          <a:lstStyle/>
          <a:p>
            <a:endParaRPr lang="cs-CZ"/>
          </a:p>
        </p:txBody>
      </p:sp>
      <p:pic>
        <p:nvPicPr>
          <p:cNvPr id="5" name="Obrázek 4">
            <a:extLst>
              <a:ext uri="{FF2B5EF4-FFF2-40B4-BE49-F238E27FC236}">
                <a16:creationId xmlns:a16="http://schemas.microsoft.com/office/drawing/2014/main" id="{F3D83CD0-5AAC-2020-5643-D79D8C91FA62}"/>
              </a:ext>
            </a:extLst>
          </p:cNvPr>
          <p:cNvPicPr>
            <a:picLocks noChangeAspect="1"/>
          </p:cNvPicPr>
          <p:nvPr/>
        </p:nvPicPr>
        <p:blipFill>
          <a:blip r:embed="rId2"/>
          <a:stretch>
            <a:fillRect/>
          </a:stretch>
        </p:blipFill>
        <p:spPr>
          <a:xfrm>
            <a:off x="3053024" y="0"/>
            <a:ext cx="4661597" cy="6858000"/>
          </a:xfrm>
          <a:prstGeom prst="rect">
            <a:avLst/>
          </a:prstGeom>
        </p:spPr>
      </p:pic>
    </p:spTree>
    <p:extLst>
      <p:ext uri="{BB962C8B-B14F-4D97-AF65-F5344CB8AC3E}">
        <p14:creationId xmlns:p14="http://schemas.microsoft.com/office/powerpoint/2010/main" val="3854786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A1E1EF-E16A-5815-2B42-017E861AA8BC}"/>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02569E64-A455-1329-58AD-B488212DAB72}"/>
              </a:ext>
            </a:extLst>
          </p:cNvPr>
          <p:cNvSpPr>
            <a:spLocks noGrp="1"/>
          </p:cNvSpPr>
          <p:nvPr>
            <p:ph type="body"/>
          </p:nvPr>
        </p:nvSpPr>
        <p:spPr/>
        <p:txBody>
          <a:bodyPr/>
          <a:lstStyle/>
          <a:p>
            <a:endParaRPr lang="cs-CZ"/>
          </a:p>
        </p:txBody>
      </p:sp>
      <p:pic>
        <p:nvPicPr>
          <p:cNvPr id="5" name="Obrázek 4">
            <a:extLst>
              <a:ext uri="{FF2B5EF4-FFF2-40B4-BE49-F238E27FC236}">
                <a16:creationId xmlns:a16="http://schemas.microsoft.com/office/drawing/2014/main" id="{52A5B694-2987-6FC1-4934-5DFA237AD86C}"/>
              </a:ext>
            </a:extLst>
          </p:cNvPr>
          <p:cNvPicPr>
            <a:picLocks noChangeAspect="1"/>
          </p:cNvPicPr>
          <p:nvPr/>
        </p:nvPicPr>
        <p:blipFill>
          <a:blip r:embed="rId2"/>
          <a:stretch>
            <a:fillRect/>
          </a:stretch>
        </p:blipFill>
        <p:spPr>
          <a:xfrm>
            <a:off x="2198078" y="189372"/>
            <a:ext cx="6414354" cy="6479255"/>
          </a:xfrm>
          <a:prstGeom prst="rect">
            <a:avLst/>
          </a:prstGeom>
        </p:spPr>
      </p:pic>
    </p:spTree>
    <p:extLst>
      <p:ext uri="{BB962C8B-B14F-4D97-AF65-F5344CB8AC3E}">
        <p14:creationId xmlns:p14="http://schemas.microsoft.com/office/powerpoint/2010/main" val="2769128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1C3962-40C8-8FD3-8B95-365023D30EF1}"/>
              </a:ext>
            </a:extLst>
          </p:cNvPr>
          <p:cNvSpPr>
            <a:spLocks noGrp="1"/>
          </p:cNvSpPr>
          <p:nvPr>
            <p:ph type="title"/>
          </p:nvPr>
        </p:nvSpPr>
        <p:spPr>
          <a:xfrm>
            <a:off x="8939212" y="2154114"/>
            <a:ext cx="3053496" cy="2373245"/>
          </a:xfrm>
        </p:spPr>
        <p:txBody>
          <a:bodyPr/>
          <a:lstStyle/>
          <a:p>
            <a:r>
              <a:rPr lang="cs-CZ" sz="3200" dirty="0"/>
              <a:t>Argumenty musely mířit na zneužití práva na informace</a:t>
            </a:r>
          </a:p>
        </p:txBody>
      </p:sp>
      <p:sp>
        <p:nvSpPr>
          <p:cNvPr id="3" name="Podnadpis 2">
            <a:extLst>
              <a:ext uri="{FF2B5EF4-FFF2-40B4-BE49-F238E27FC236}">
                <a16:creationId xmlns:a16="http://schemas.microsoft.com/office/drawing/2014/main" id="{C264B852-5FED-7D90-98D7-DE9214CA8A90}"/>
              </a:ext>
            </a:extLst>
          </p:cNvPr>
          <p:cNvSpPr>
            <a:spLocks noGrp="1"/>
          </p:cNvSpPr>
          <p:nvPr>
            <p:ph type="subTitle"/>
          </p:nvPr>
        </p:nvSpPr>
        <p:spPr/>
        <p:txBody>
          <a:bodyPr/>
          <a:lstStyle/>
          <a:p>
            <a:endParaRPr lang="cs-CZ"/>
          </a:p>
        </p:txBody>
      </p:sp>
      <p:pic>
        <p:nvPicPr>
          <p:cNvPr id="5" name="Obrázek 4">
            <a:extLst>
              <a:ext uri="{FF2B5EF4-FFF2-40B4-BE49-F238E27FC236}">
                <a16:creationId xmlns:a16="http://schemas.microsoft.com/office/drawing/2014/main" id="{8A438E09-F264-FB17-1B7D-D18B2ED25CEF}"/>
              </a:ext>
            </a:extLst>
          </p:cNvPr>
          <p:cNvPicPr>
            <a:picLocks noChangeAspect="1"/>
          </p:cNvPicPr>
          <p:nvPr/>
        </p:nvPicPr>
        <p:blipFill>
          <a:blip r:embed="rId2"/>
          <a:stretch>
            <a:fillRect/>
          </a:stretch>
        </p:blipFill>
        <p:spPr>
          <a:xfrm>
            <a:off x="1958547" y="483577"/>
            <a:ext cx="6980665" cy="4969485"/>
          </a:xfrm>
          <a:prstGeom prst="rect">
            <a:avLst/>
          </a:prstGeom>
        </p:spPr>
      </p:pic>
    </p:spTree>
    <p:extLst>
      <p:ext uri="{BB962C8B-B14F-4D97-AF65-F5344CB8AC3E}">
        <p14:creationId xmlns:p14="http://schemas.microsoft.com/office/powerpoint/2010/main" val="3843984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A942C1-7530-42FA-211D-A4BD0279B1CB}"/>
              </a:ext>
            </a:extLst>
          </p:cNvPr>
          <p:cNvSpPr>
            <a:spLocks noGrp="1"/>
          </p:cNvSpPr>
          <p:nvPr>
            <p:ph type="title"/>
          </p:nvPr>
        </p:nvSpPr>
        <p:spPr/>
        <p:txBody>
          <a:bodyPr/>
          <a:lstStyle/>
          <a:p>
            <a:endParaRPr lang="cs-CZ"/>
          </a:p>
        </p:txBody>
      </p:sp>
      <p:sp>
        <p:nvSpPr>
          <p:cNvPr id="3" name="Podnadpis 2">
            <a:extLst>
              <a:ext uri="{FF2B5EF4-FFF2-40B4-BE49-F238E27FC236}">
                <a16:creationId xmlns:a16="http://schemas.microsoft.com/office/drawing/2014/main" id="{60FDA113-A51B-3A16-F561-7C63D6C41B9B}"/>
              </a:ext>
            </a:extLst>
          </p:cNvPr>
          <p:cNvSpPr>
            <a:spLocks noGrp="1"/>
          </p:cNvSpPr>
          <p:nvPr>
            <p:ph type="subTitle"/>
          </p:nvPr>
        </p:nvSpPr>
        <p:spPr/>
        <p:txBody>
          <a:bodyPr/>
          <a:lstStyle/>
          <a:p>
            <a:endParaRPr lang="cs-CZ"/>
          </a:p>
        </p:txBody>
      </p:sp>
      <p:pic>
        <p:nvPicPr>
          <p:cNvPr id="5" name="Obrázek 4">
            <a:extLst>
              <a:ext uri="{FF2B5EF4-FFF2-40B4-BE49-F238E27FC236}">
                <a16:creationId xmlns:a16="http://schemas.microsoft.com/office/drawing/2014/main" id="{D9F0B455-9966-0A6B-F959-FCE3C30D77C3}"/>
              </a:ext>
            </a:extLst>
          </p:cNvPr>
          <p:cNvPicPr>
            <a:picLocks noChangeAspect="1"/>
          </p:cNvPicPr>
          <p:nvPr/>
        </p:nvPicPr>
        <p:blipFill>
          <a:blip r:embed="rId2"/>
          <a:stretch>
            <a:fillRect/>
          </a:stretch>
        </p:blipFill>
        <p:spPr>
          <a:xfrm>
            <a:off x="3166922" y="105508"/>
            <a:ext cx="4926169" cy="6858000"/>
          </a:xfrm>
          <a:prstGeom prst="rect">
            <a:avLst/>
          </a:prstGeom>
        </p:spPr>
      </p:pic>
    </p:spTree>
    <p:extLst>
      <p:ext uri="{BB962C8B-B14F-4D97-AF65-F5344CB8AC3E}">
        <p14:creationId xmlns:p14="http://schemas.microsoft.com/office/powerpoint/2010/main" val="1737926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E97E63-6DD5-0193-B3A9-575C3491B6AB}"/>
              </a:ext>
            </a:extLst>
          </p:cNvPr>
          <p:cNvSpPr>
            <a:spLocks noGrp="1"/>
          </p:cNvSpPr>
          <p:nvPr>
            <p:ph type="title"/>
          </p:nvPr>
        </p:nvSpPr>
        <p:spPr/>
        <p:txBody>
          <a:bodyPr/>
          <a:lstStyle/>
          <a:p>
            <a:r>
              <a:rPr lang="cs-CZ" dirty="0"/>
              <a:t>Povedlo se, ale spíše šlo o výjimečné případy</a:t>
            </a:r>
          </a:p>
        </p:txBody>
      </p:sp>
      <p:sp>
        <p:nvSpPr>
          <p:cNvPr id="3" name="Zástupný obsah 2">
            <a:extLst>
              <a:ext uri="{FF2B5EF4-FFF2-40B4-BE49-F238E27FC236}">
                <a16:creationId xmlns:a16="http://schemas.microsoft.com/office/drawing/2014/main" id="{8B86D3F1-8CD1-4B5C-E728-790F77127577}"/>
              </a:ext>
            </a:extLst>
          </p:cNvPr>
          <p:cNvSpPr>
            <a:spLocks noGrp="1"/>
          </p:cNvSpPr>
          <p:nvPr>
            <p:ph idx="1"/>
          </p:nvPr>
        </p:nvSpPr>
        <p:spPr/>
        <p:txBody>
          <a:bodyPr/>
          <a:lstStyle/>
          <a:p>
            <a:r>
              <a:rPr lang="cs-CZ" dirty="0"/>
              <a:t>Od té doby jsme párkrát uspěli, nyní i s § 11a</a:t>
            </a:r>
          </a:p>
        </p:txBody>
      </p:sp>
    </p:spTree>
    <p:extLst>
      <p:ext uri="{BB962C8B-B14F-4D97-AF65-F5344CB8AC3E}">
        <p14:creationId xmlns:p14="http://schemas.microsoft.com/office/powerpoint/2010/main" val="3380579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364" name="TextShape 2"/>
          <p:cNvSpPr txBox="1"/>
          <p:nvPr/>
        </p:nvSpPr>
        <p:spPr>
          <a:xfrm>
            <a:off x="677160" y="195840"/>
            <a:ext cx="8690400" cy="6736320"/>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cs-CZ" sz="10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Řada zahraničních právních úprav umožňuje odmítnout žádost, pokud z formy či kontextu vyplývá, že se jedná o žádost obstrukční, nesmyslnou, urážlivou či útočnou</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29)</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Podobně i v české právní úpravě zákon č. </a:t>
            </a:r>
            <a:r>
              <a:rPr kumimoji="0" lang="cs-CZ" sz="1000" b="0" i="0" u="sng" strike="noStrike" kern="1200" cap="none" spc="-1" normalizeH="0" baseline="0" noProof="0" dirty="0">
                <a:ln>
                  <a:noFill/>
                </a:ln>
                <a:solidFill>
                  <a:srgbClr val="6FD9ED"/>
                </a:solidFill>
                <a:effectLst/>
                <a:uLnTx/>
                <a:uFill>
                  <a:solidFill>
                    <a:srgbClr val="FFFFFF"/>
                  </a:solidFill>
                </a:uFill>
                <a:latin typeface="Trebuchet MS"/>
                <a:ea typeface="DejaVu Sans"/>
                <a:cs typeface="DejaVu Sans"/>
                <a:hlinkClick r:id="rId2"/>
              </a:rPr>
              <a:t>123/1998 Sb.</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o právu na informace o životním prostředí stanoví ve svém ustanovení </a:t>
            </a:r>
            <a:r>
              <a:rPr kumimoji="0" lang="cs-CZ" sz="1000" b="0" i="0" u="sng" strike="noStrike" kern="1200" cap="none" spc="-1" normalizeH="0" baseline="0" noProof="0" dirty="0">
                <a:ln>
                  <a:noFill/>
                </a:ln>
                <a:solidFill>
                  <a:srgbClr val="6FD9ED"/>
                </a:solidFill>
                <a:effectLst/>
                <a:uLnTx/>
                <a:uFill>
                  <a:solidFill>
                    <a:srgbClr val="FFFFFF"/>
                  </a:solidFill>
                </a:uFill>
                <a:latin typeface="Trebuchet MS"/>
                <a:ea typeface="DejaVu Sans"/>
                <a:cs typeface="DejaVu Sans"/>
                <a:hlinkClick r:id="rId3"/>
              </a:rPr>
              <a:t>§ 8 odst. 3 písm. b)</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 </a:t>
            </a:r>
            <a:r>
              <a:rPr kumimoji="0" lang="cs-CZ" sz="1000" b="0" i="0" u="sng" strike="noStrike" kern="1200" cap="none" spc="-1" normalizeH="0" baseline="0" noProof="0" dirty="0">
                <a:ln>
                  <a:noFill/>
                </a:ln>
                <a:solidFill>
                  <a:srgbClr val="6FD9ED"/>
                </a:solidFill>
                <a:effectLst/>
                <a:uLnTx/>
                <a:uFill>
                  <a:solidFill>
                    <a:srgbClr val="FFFFFF"/>
                  </a:solidFill>
                </a:uFill>
                <a:latin typeface="Trebuchet MS"/>
                <a:ea typeface="DejaVu Sans"/>
                <a:cs typeface="DejaVu Sans"/>
                <a:hlinkClick r:id="rId3"/>
              </a:rPr>
              <a:t>c)</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že je možno odepřít zpřístupnění informace, pokud je žádost formulována zjevně provokativně nebo obstrukčně, nebo v případě, že má žadatel již požadovanou informaci prokazatelně k dispozici. Oproti tomu </a:t>
            </a:r>
            <a:r>
              <a:rPr kumimoji="0" lang="cs-CZ" sz="1000" b="0" i="0" u="sng" strike="noStrike" kern="1200" cap="none" spc="-1" normalizeH="0" baseline="0" noProof="0" dirty="0">
                <a:ln>
                  <a:noFill/>
                </a:ln>
                <a:solidFill>
                  <a:srgbClr val="6FD9ED"/>
                </a:solidFill>
                <a:effectLst/>
                <a:uLnTx/>
                <a:uFill>
                  <a:solidFill>
                    <a:srgbClr val="FFFFFF"/>
                  </a:solidFill>
                </a:uFill>
                <a:latin typeface="Trebuchet MS"/>
                <a:ea typeface="DejaVu Sans"/>
                <a:cs typeface="DejaVu Sans"/>
                <a:hlinkClick r:id="rId4"/>
              </a:rPr>
              <a:t>zákon o svobodném přístupu k informacím</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výslovně neupravuje zneužití práva jako specifický důvod pro odmítnutí žádosti. 	…. judikatura správních soudu postupně podmínky explicitního zákonného zmocnění prolomila a vedle zákonem výslovně uvedených důvodů pro odmítnutí poskytnutí informace stanovila i důvody faktické,</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31)</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jako např. neexistenci informace.</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32</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 protože zneužití práva nemá povahu výkonu práva a na žadatele, který se formálně dovolává práva na informace, lze pohlížet jako na osobu, které dané právo v konkrétním případě nesvědčí,</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33)</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stalo se zneužití práva dalším z faktických důvodů pro odmítnutí poskytnutí informace.</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34)</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	</a:t>
            </a:r>
            <a:r>
              <a:rPr kumimoji="0" lang="cs-CZ" sz="10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Nevyhovět žádosti o poskytnutí informace z důvodu zneužití práva tak lze především takovým žádostem, které jsou </a:t>
            </a:r>
            <a:r>
              <a:rPr kumimoji="0" lang="cs-CZ" sz="1000" b="1"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kverulační</a:t>
            </a:r>
            <a:r>
              <a:rPr kumimoji="0" lang="cs-CZ" sz="10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cs-CZ" sz="1000" b="1"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šikanózní</a:t>
            </a:r>
            <a:r>
              <a:rPr kumimoji="0" lang="cs-CZ" sz="10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nebo které cíleně paralyzují pracovní kapacitu orgánů veřejné moci</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41)</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Za žádosti cíleně paralyzující pracovní kapacitu povinných subjektů lze podle okolností považovat </a:t>
            </a:r>
            <a:r>
              <a:rPr kumimoji="0" lang="cs-CZ" sz="10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podávání velkého množství žádostí o poskytnutí informací, které spolu obsahově nesouvisejí, motivované snahou ztížit vyřizování běžné agendy povinnými subjekty</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V případech kdy množství nebo charakter žádostí podávaných jedním žadatelem zabraňuje povinnému subjektu plnění ostatních zákonných povinností, přičemž z okolností je zřejmé, že právě toto paralyzování činnosti povinného subjektu je úmyslem žadatele, lze hovořit o zneužívání práva na informace.</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42)</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Pouhá skutečnost, že žadatel podává velké množství žádostí o poskytnutí informací, přirozeně sama o sobě neznamená, že by jeho žádostem nemělo být vyhověno.</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43)</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Rozhodující pro kvalifikaci podání jako zjevně obstrukčního, a tedy zneužívajícího právo, je početnost, sériovost a stereotypnost podaných žádostí spojená s opakováním obdobných či zcela identických argumentů.</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44)</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Ostatně sériovost a stereotypnost podání zakládá zneužití práva podat návrh soudu např. dle judikatury Evropského soudu pro lidská práva.</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45)</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Podávání neopodstatněných žádostí tak, aby bylo možno žadatele označit za kverulanta, se vztahuje na případy, kdy z okolností a povahy žádostí vyplývá, že žadatel postupuje způsobem, který nasvědčuje tomu, že mu ve skutečnosti nejde o rychlé a efektivní meritorní vyřešení věci (poskytnutí informace), ale právě a jen o samotné vedení předmětného řízení (zatížení, resp. šikanu povinného subjektu), případně jsou žádosti povahou bizarní až patologické, lze i v takových případech dovodit, že došlo ke zneužití práva na informace.</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46)</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Také opakované žádosti o poskytnutí informací, které již byly poskytnuty (byť nepatrně formulačně pozměněné), lze zamítnout. Pokud na základě žádosti o poskytnutí informace byla již žadateli poskytnuta informace anebo bylo vydáno rozhodnutí o zamítnutí této žádosti, nic sice nebrání žadateli, aby podal žádost novou, byť i obsahově shodnou, nicméně má-li povinný subjekt za to, že dotyčná informace již byla poskytnuta, je oprávněn tuto žádost z tohoto důvodu zamítnout.</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47)</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To platí samozřejmě za předpokladu, že žadateli již byly požadované informace poskytnuty v písemné formě nebo v jiné formě, která umožňuje jejich trvalé zaznamenání; takovým případem tedy není pouhé ústní sdělení těchto informací.</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48)</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O šikaně pak hovoříme v případech, kdy žadatel cíleně útočí na konkrétní osoby či úřad jako celek</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49)</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s úmyslem jej poškodit či znevýhodnit, případně kdy je zřejmé, že výkon práva vede k nepřijatelným důsledkům.</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50)</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V obecné rovině lze shrnout, že jistým indikátorem zneužití práva na informace může být důvod podání žádostí, resp. v něm implicitně obsažený úmysl žadatele získat informace k cíli, který je v rozporu se zákonem. Praktickým a dosud neřešeným problémem povinných subjektů však zůstává, jak tento úmysl prokázat,</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51)</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neboť </a:t>
            </a:r>
            <a:r>
              <a:rPr kumimoji="0" lang="cs-CZ" sz="1000" b="0" i="0" u="sng" strike="noStrike" kern="1200" cap="none" spc="-1" normalizeH="0" baseline="0" noProof="0" dirty="0">
                <a:ln>
                  <a:noFill/>
                </a:ln>
                <a:solidFill>
                  <a:srgbClr val="6FD9ED"/>
                </a:solidFill>
                <a:effectLst/>
                <a:uLnTx/>
                <a:uFill>
                  <a:solidFill>
                    <a:srgbClr val="FFFFFF"/>
                  </a:solidFill>
                </a:uFill>
                <a:latin typeface="Trebuchet MS"/>
                <a:ea typeface="DejaVu Sans"/>
                <a:cs typeface="DejaVu Sans"/>
                <a:hlinkClick r:id="rId4"/>
              </a:rPr>
              <a:t>zákon o svobodném přístupu k informacím</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neposkytuje povinnému subjektu žádnou zákonnou oporu, která by mu umožňovala zjistit důvod dotazu žadatele.</a:t>
            </a:r>
            <a:r>
              <a:rPr kumimoji="0" lang="cs-CZ" sz="1000" b="0"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52)</a:t>
            </a: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Možným způsobem tak je dovozovat tento úmysl z předchozího jednání žadatele, kde se již prokazatelně zneužívání práva dopouštěl popřípadě jej složitě dovodit z kontextu žádosti. </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cs-CZ" sz="10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Zneužití práva na informace 	JUDr. Zbyněk </a:t>
            </a:r>
            <a:r>
              <a:rPr kumimoji="0" lang="cs-CZ" sz="1000" b="1"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Lubovský</a:t>
            </a:r>
            <a:r>
              <a:rPr kumimoji="0" lang="cs-CZ" sz="10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Ph.D., Správní právo 2019/6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365"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F7495A-130E-8999-853F-61BEF711DC83}"/>
              </a:ext>
            </a:extLst>
          </p:cNvPr>
          <p:cNvSpPr>
            <a:spLocks noGrp="1"/>
          </p:cNvSpPr>
          <p:nvPr>
            <p:ph type="title"/>
          </p:nvPr>
        </p:nvSpPr>
        <p:spPr/>
        <p:txBody>
          <a:bodyPr/>
          <a:lstStyle/>
          <a:p>
            <a:r>
              <a:rPr lang="cs-CZ" dirty="0">
                <a:solidFill>
                  <a:srgbClr val="C00000"/>
                </a:solidFill>
              </a:rPr>
              <a:t>Nové možnosti od 1.1. 2023 - § 11a</a:t>
            </a:r>
          </a:p>
        </p:txBody>
      </p:sp>
      <p:sp>
        <p:nvSpPr>
          <p:cNvPr id="3" name="Zástupný obsah 2">
            <a:extLst>
              <a:ext uri="{FF2B5EF4-FFF2-40B4-BE49-F238E27FC236}">
                <a16:creationId xmlns:a16="http://schemas.microsoft.com/office/drawing/2014/main" id="{CED88D37-F508-49AF-1C8C-CD7838521B7F}"/>
              </a:ext>
            </a:extLst>
          </p:cNvPr>
          <p:cNvSpPr>
            <a:spLocks noGrp="1"/>
          </p:cNvSpPr>
          <p:nvPr>
            <p:ph idx="1"/>
          </p:nvPr>
        </p:nvSpPr>
        <p:spPr>
          <a:xfrm>
            <a:off x="677159" y="1380392"/>
            <a:ext cx="9117471" cy="4660768"/>
          </a:xfrm>
        </p:spPr>
        <p:txBody>
          <a:bodyPr/>
          <a:lstStyle/>
          <a:p>
            <a:r>
              <a:rPr lang="cs-CZ" dirty="0">
                <a:latin typeface="Trebuchet MS" panose="020B0603020202020204" pitchFamily="34" charset="0"/>
              </a:rPr>
              <a:t>Ale zatím málo využíváno</a:t>
            </a:r>
          </a:p>
          <a:p>
            <a:r>
              <a:rPr lang="cs-CZ" dirty="0">
                <a:latin typeface="Trebuchet MS" panose="020B0603020202020204" pitchFamily="34" charset="0"/>
              </a:rPr>
              <a:t>(navíc máte jen 7 dnů)</a:t>
            </a:r>
          </a:p>
          <a:p>
            <a:r>
              <a:rPr lang="cs-CZ" dirty="0">
                <a:latin typeface="Trebuchet MS" panose="020B0603020202020204" pitchFamily="34" charset="0"/>
              </a:rPr>
              <a:t>Nedobře napsané ustanovení, obcím moc nepomáhá</a:t>
            </a:r>
          </a:p>
          <a:p>
            <a:r>
              <a:rPr lang="cs-CZ" dirty="0">
                <a:latin typeface="Trebuchet MS" panose="020B0603020202020204" pitchFamily="34" charset="0"/>
              </a:rPr>
              <a:t>V prosinci ale konečně u soudu!</a:t>
            </a:r>
          </a:p>
          <a:p>
            <a:r>
              <a:rPr lang="cs-CZ" dirty="0">
                <a:latin typeface="Trebuchet MS" panose="020B0603020202020204" pitchFamily="34" charset="0"/>
              </a:rPr>
              <a:t>Využívejte, ať se naučí nadřízené orgány potvrzovat</a:t>
            </a:r>
          </a:p>
          <a:p>
            <a:endParaRPr lang="cs-CZ" sz="1400" dirty="0">
              <a:latin typeface="Trebuchet MS" panose="020B0603020202020204" pitchFamily="34" charset="0"/>
            </a:endParaRPr>
          </a:p>
          <a:p>
            <a:r>
              <a:rPr lang="cs-CZ" sz="1400" dirty="0">
                <a:latin typeface="Trebuchet MS" panose="020B0603020202020204" pitchFamily="34" charset="0"/>
              </a:rPr>
              <a:t>§ 11a</a:t>
            </a:r>
          </a:p>
          <a:p>
            <a:pPr algn="just"/>
            <a:r>
              <a:rPr lang="cs-CZ" sz="1400" dirty="0">
                <a:latin typeface="Trebuchet MS" panose="020B0603020202020204" pitchFamily="34" charset="0"/>
              </a:rPr>
              <a:t>(1) Povinný subjekt může odmítnout žádost nebo její část do sedmi dnů ode dne jejího přijetí, pokud lze ve vztahu k ní dovodit, že cílem žadatele je způsobit</a:t>
            </a:r>
          </a:p>
          <a:p>
            <a:pPr lvl="1" algn="just"/>
            <a:r>
              <a:rPr lang="cs-CZ" sz="1200" dirty="0">
                <a:latin typeface="Trebuchet MS" panose="020B0603020202020204" pitchFamily="34" charset="0"/>
              </a:rPr>
              <a:t>a) nátlak na fyzickou osobu, jíž se týkají požadované informace, pokud nejde o informace podle § 8a odst. 2, nebo</a:t>
            </a:r>
          </a:p>
          <a:p>
            <a:pPr lvl="1" algn="just"/>
            <a:r>
              <a:rPr lang="cs-CZ" sz="1200" dirty="0">
                <a:latin typeface="Trebuchet MS" panose="020B0603020202020204" pitchFamily="34" charset="0"/>
              </a:rPr>
              <a:t>b) nepřiměřenou zátěž povinného subjektu; za způsobení nepřiměřené zátěže se považuje také podávání žádostí o informace u většího počtu povinných subjektů bez zjevné obsahové souvislosti požadovaných informací,</a:t>
            </a:r>
          </a:p>
          <a:p>
            <a:pPr algn="just"/>
            <a:r>
              <a:rPr lang="cs-CZ" sz="1400" dirty="0">
                <a:latin typeface="Trebuchet MS" panose="020B0603020202020204" pitchFamily="34" charset="0"/>
              </a:rPr>
              <a:t>a to zpravidla v reakci na předcházející postup povinného subjektu vůči žadateli nebo na vztah s fyzickou osobou uvedenou v písmenu a).</a:t>
            </a:r>
          </a:p>
          <a:p>
            <a:pPr algn="just"/>
            <a:r>
              <a:rPr lang="cs-CZ" sz="1400" dirty="0">
                <a:latin typeface="Trebuchet MS" panose="020B0603020202020204" pitchFamily="34" charset="0"/>
              </a:rPr>
              <a:t>(2) Rozsah požadovaných informací nebo počet podaných žádostí není bez dalšího důvodem pro odmítnutí žádosti podle odstavce 1.</a:t>
            </a:r>
          </a:p>
          <a:p>
            <a:endParaRPr lang="cs-CZ" dirty="0"/>
          </a:p>
        </p:txBody>
      </p:sp>
    </p:spTree>
    <p:extLst>
      <p:ext uri="{BB962C8B-B14F-4D97-AF65-F5344CB8AC3E}">
        <p14:creationId xmlns:p14="http://schemas.microsoft.com/office/powerpoint/2010/main" val="1530844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10C367-AD76-B6A0-8EF2-809A6D318E6A}"/>
              </a:ext>
            </a:extLst>
          </p:cNvPr>
          <p:cNvSpPr>
            <a:spLocks noGrp="1"/>
          </p:cNvSpPr>
          <p:nvPr>
            <p:ph type="title"/>
          </p:nvPr>
        </p:nvSpPr>
        <p:spPr>
          <a:xfrm>
            <a:off x="677160" y="1932120"/>
            <a:ext cx="5486248" cy="2595240"/>
          </a:xfrm>
        </p:spPr>
        <p:txBody>
          <a:bodyPr/>
          <a:lstStyle/>
          <a:p>
            <a:r>
              <a:rPr lang="cs-CZ" dirty="0"/>
              <a:t>Po novele, od 1.1.2023</a:t>
            </a:r>
          </a:p>
        </p:txBody>
      </p:sp>
      <p:sp>
        <p:nvSpPr>
          <p:cNvPr id="3" name="Podnadpis 2">
            <a:extLst>
              <a:ext uri="{FF2B5EF4-FFF2-40B4-BE49-F238E27FC236}">
                <a16:creationId xmlns:a16="http://schemas.microsoft.com/office/drawing/2014/main" id="{94F9DEBD-A7D1-ABAA-B9C7-CAE42309AA35}"/>
              </a:ext>
            </a:extLst>
          </p:cNvPr>
          <p:cNvSpPr>
            <a:spLocks noGrp="1"/>
          </p:cNvSpPr>
          <p:nvPr>
            <p:ph type="subTitle"/>
          </p:nvPr>
        </p:nvSpPr>
        <p:spPr/>
        <p:txBody>
          <a:bodyPr/>
          <a:lstStyle/>
          <a:p>
            <a:r>
              <a:rPr lang="cs-CZ" dirty="0"/>
              <a:t>§ 11a</a:t>
            </a:r>
          </a:p>
          <a:p>
            <a:r>
              <a:rPr lang="cs-CZ" dirty="0"/>
              <a:t>Využilo MV, ÚOOÚ</a:t>
            </a:r>
          </a:p>
          <a:p>
            <a:endParaRPr lang="cs-CZ" dirty="0"/>
          </a:p>
          <a:p>
            <a:r>
              <a:rPr lang="cs-CZ" dirty="0"/>
              <a:t>Využil jsem na kverulanta v jedné malé obci a v jednom městě</a:t>
            </a:r>
          </a:p>
        </p:txBody>
      </p:sp>
      <p:pic>
        <p:nvPicPr>
          <p:cNvPr id="5" name="Obrázek 4">
            <a:extLst>
              <a:ext uri="{FF2B5EF4-FFF2-40B4-BE49-F238E27FC236}">
                <a16:creationId xmlns:a16="http://schemas.microsoft.com/office/drawing/2014/main" id="{3C1C5D74-3ABE-4B7C-2530-B55219D17E1F}"/>
              </a:ext>
            </a:extLst>
          </p:cNvPr>
          <p:cNvPicPr>
            <a:picLocks noChangeAspect="1"/>
          </p:cNvPicPr>
          <p:nvPr/>
        </p:nvPicPr>
        <p:blipFill>
          <a:blip r:embed="rId2"/>
          <a:stretch>
            <a:fillRect/>
          </a:stretch>
        </p:blipFill>
        <p:spPr>
          <a:xfrm>
            <a:off x="5968877" y="0"/>
            <a:ext cx="6223123" cy="4315049"/>
          </a:xfrm>
          <a:prstGeom prst="rect">
            <a:avLst/>
          </a:prstGeom>
        </p:spPr>
      </p:pic>
    </p:spTree>
    <p:extLst>
      <p:ext uri="{BB962C8B-B14F-4D97-AF65-F5344CB8AC3E}">
        <p14:creationId xmlns:p14="http://schemas.microsoft.com/office/powerpoint/2010/main" val="283794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D80DFC-DCD0-858D-29AB-23B9FEA26E4C}"/>
              </a:ext>
            </a:extLst>
          </p:cNvPr>
          <p:cNvSpPr>
            <a:spLocks noGrp="1"/>
          </p:cNvSpPr>
          <p:nvPr>
            <p:ph type="title"/>
          </p:nvPr>
        </p:nvSpPr>
        <p:spPr/>
        <p:txBody>
          <a:bodyPr/>
          <a:lstStyle/>
          <a:p>
            <a:r>
              <a:rPr lang="cs-CZ" sz="3600" dirty="0"/>
              <a:t>Malá obec, JMK,</a:t>
            </a:r>
          </a:p>
        </p:txBody>
      </p:sp>
      <p:sp>
        <p:nvSpPr>
          <p:cNvPr id="3" name="Podnadpis 2">
            <a:extLst>
              <a:ext uri="{FF2B5EF4-FFF2-40B4-BE49-F238E27FC236}">
                <a16:creationId xmlns:a16="http://schemas.microsoft.com/office/drawing/2014/main" id="{8A36297E-AEE0-12FB-EF35-D0F6182BF98E}"/>
              </a:ext>
            </a:extLst>
          </p:cNvPr>
          <p:cNvSpPr>
            <a:spLocks noGrp="1"/>
          </p:cNvSpPr>
          <p:nvPr>
            <p:ph type="subTitle"/>
          </p:nvPr>
        </p:nvSpPr>
        <p:spPr>
          <a:xfrm>
            <a:off x="677160" y="4527360"/>
            <a:ext cx="3614865" cy="1513440"/>
          </a:xfrm>
        </p:spPr>
        <p:txBody>
          <a:bodyPr/>
          <a:lstStyle/>
          <a:p>
            <a:r>
              <a:rPr lang="cs-CZ" dirty="0"/>
              <a:t>Naštěstí toho podává hodně i s rodinou, ale bohužel na kraji dělají problémy obci</a:t>
            </a:r>
          </a:p>
        </p:txBody>
      </p:sp>
      <p:pic>
        <p:nvPicPr>
          <p:cNvPr id="5" name="Obrázek 4">
            <a:extLst>
              <a:ext uri="{FF2B5EF4-FFF2-40B4-BE49-F238E27FC236}">
                <a16:creationId xmlns:a16="http://schemas.microsoft.com/office/drawing/2014/main" id="{DAC806BE-61FD-0450-8686-888EE807F1D7}"/>
              </a:ext>
            </a:extLst>
          </p:cNvPr>
          <p:cNvPicPr>
            <a:picLocks noChangeAspect="1"/>
          </p:cNvPicPr>
          <p:nvPr/>
        </p:nvPicPr>
        <p:blipFill>
          <a:blip r:embed="rId2"/>
          <a:stretch>
            <a:fillRect/>
          </a:stretch>
        </p:blipFill>
        <p:spPr>
          <a:xfrm>
            <a:off x="4458066" y="243652"/>
            <a:ext cx="4981575" cy="5972175"/>
          </a:xfrm>
          <a:prstGeom prst="rect">
            <a:avLst/>
          </a:prstGeom>
        </p:spPr>
      </p:pic>
      <p:sp>
        <p:nvSpPr>
          <p:cNvPr id="6" name="Šipka: doprava 5">
            <a:extLst>
              <a:ext uri="{FF2B5EF4-FFF2-40B4-BE49-F238E27FC236}">
                <a16:creationId xmlns:a16="http://schemas.microsoft.com/office/drawing/2014/main" id="{17B73005-7048-142C-202B-EA55A4673C96}"/>
              </a:ext>
            </a:extLst>
          </p:cNvPr>
          <p:cNvSpPr/>
          <p:nvPr/>
        </p:nvSpPr>
        <p:spPr>
          <a:xfrm>
            <a:off x="3182815" y="4079631"/>
            <a:ext cx="1081454" cy="2725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leva 6">
            <a:extLst>
              <a:ext uri="{FF2B5EF4-FFF2-40B4-BE49-F238E27FC236}">
                <a16:creationId xmlns:a16="http://schemas.microsoft.com/office/drawing/2014/main" id="{8D0216D9-B280-947E-8100-0B64407E89EB}"/>
              </a:ext>
            </a:extLst>
          </p:cNvPr>
          <p:cNvSpPr/>
          <p:nvPr/>
        </p:nvSpPr>
        <p:spPr>
          <a:xfrm>
            <a:off x="9439641" y="501162"/>
            <a:ext cx="1119921" cy="35169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41130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4B157C-9DE7-EA58-86D4-8C72A3A4A36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A3F9341-6A18-6006-C811-B5A17B89D52C}"/>
              </a:ext>
            </a:extLst>
          </p:cNvPr>
          <p:cNvSpPr>
            <a:spLocks noGrp="1"/>
          </p:cNvSpPr>
          <p:nvPr>
            <p:ph idx="1"/>
          </p:nvPr>
        </p:nvSpPr>
        <p:spPr/>
        <p:txBody>
          <a:bodyPr/>
          <a:lstStyle/>
          <a:p>
            <a:pPr algn="just"/>
            <a:r>
              <a:rPr lang="cs-CZ" sz="1200" dirty="0"/>
              <a:t>Přestože informační zákon dříve nestanovoval výslovně způsob vyřízení žádosti o poskytnutí informací v případě, že povinný subjekt dospěje k závěru o zneužití práva na informace žadatelem, až do novely zavádějící nový § 11a takové ustanovení neměl, avšak i před novelou takový postup připouštěla judikatura správních soudů, která zneužití práva na informace chápe jako „faktický“ důvod pro odmítnutí žádosti (srov. rozsudek Nejvyššího správního soudu ze dne 27. března 2012, č. j. 9 </a:t>
            </a:r>
            <a:r>
              <a:rPr lang="cs-CZ" sz="1200" dirty="0" err="1"/>
              <a:t>Ans</a:t>
            </a:r>
            <a:r>
              <a:rPr lang="cs-CZ" sz="1200" dirty="0"/>
              <a:t> 7/2012-56, kde možnost odmítnutí žádosti soud nevyloučil). Judikatura správních soudů tedy dlouhodobě připouští možnost odmítnutí žádosti i bez výslovného odkazu na konkrétní ustanovení informačního zákona za předpokladu, že v případě žadatele jde o zneužití práva na informace. Judikatura správních soudů se ve více případech vyjádřila i k posuzování důvodů, pro které lze učinit závěr o šikanózní povaze postupu žadatele podle informačního zákona, vedoucí k závěru o zneužití práva na informace. Přestože se tak stalo v souvislosti s posuzováním důvodů pro osvobození od soudních poplatků, bylo možno závěry soudů zobecnit i na hodnocení samotných žádostí o poskytnutí informací (srov. např. rozsudek Nejvyššího správního soudu ze dne 26. října 2011, č. j. 7 As 101/2011-66, rozsudek téhož soudu ze dne 24. března 2010, č. j. 8 As 22/2010-91, rozsudek ze dne 12. dubna 2012, č. j. 9 As 111/2011-3, případně rozsudek ze dne 26. dubna 2013, č. j. 8 </a:t>
            </a:r>
            <a:r>
              <a:rPr lang="cs-CZ" sz="1200" dirty="0" err="1"/>
              <a:t>Aps</a:t>
            </a:r>
            <a:r>
              <a:rPr lang="cs-CZ" sz="1200" dirty="0"/>
              <a:t> 6/2012-17). Nejvyšší správní soud připustil, že zneužití práva na informace na straně žadatele o informace může v určitých případech být důvodem k odmítnutí jeho žádosti. V rozsudku ze dne 26. 10. 2011, č. j. 7 As 101/2011-66, uvedl, že nevyhovět lze takovým žádostem, které jsou "</a:t>
            </a:r>
            <a:r>
              <a:rPr lang="cs-CZ" sz="1200" dirty="0" err="1"/>
              <a:t>kverulační</a:t>
            </a:r>
            <a:r>
              <a:rPr lang="cs-CZ" sz="1200" dirty="0"/>
              <a:t>, zjevně šikanózní, či dokonce pracovní kapacitu orgánů veřejné moci z různých důvodů cíleně paralyzující". Z uvedené judikatury správních soudů bylo dovozováno, že k označení žadatele jako osoby zneužívající právo nepostačí, když tentýž žadatel podává velké množství žádostí o informace, nebo se opakovaně domáhá poskytnutí velkého množství informací, neboť množství požadovaných informací zákon nelimituje, naopak by se dalo říci, že s ním do určité míry i počítá, když umožňuje prodloužit lhůtu pro vyřízení žádosti či uplatnění úhrady za mimořádně rozsáhlé vyhledávání informací. K množství podávaných žádostí nebo k množství požadovaných informací tedy pro závěr o šikanózním zneužití práva na informace tedy musejí přistoupit další „znaky“ osvědčující, že postup žadatele primárně nesměřuje k získání informací, ale k zatížení povinného subjektu, tedy že tento postup směřuje k jinému, zákonem neaprobovanému cíli. K takovým krokům ze strany žadatele docházelo. § 11a umožňuje širší pole odmítání žádostí v případě </a:t>
            </a:r>
            <a:r>
              <a:rPr lang="cs-CZ" sz="1200" dirty="0" err="1"/>
              <a:t>kverulačních</a:t>
            </a:r>
            <a:r>
              <a:rPr lang="cs-CZ" sz="1200" dirty="0"/>
              <a:t> a šikanózních požadavků, širší okruh možností odmítat žádosti o informace, než je výslovně uvedeno ve znění § 11a dovodil i rozsudek Městského soud v Praze ve svém rozsudku ze dne 12. 12. 2023, č. j. 17 A 77/2023-44.</a:t>
            </a:r>
          </a:p>
        </p:txBody>
      </p:sp>
    </p:spTree>
    <p:extLst>
      <p:ext uri="{BB962C8B-B14F-4D97-AF65-F5344CB8AC3E}">
        <p14:creationId xmlns:p14="http://schemas.microsoft.com/office/powerpoint/2010/main" val="2761398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TextShape 1"/>
          <p:cNvSpPr txBox="1"/>
          <p:nvPr/>
        </p:nvSpPr>
        <p:spPr>
          <a:xfrm>
            <a:off x="677160" y="609480"/>
            <a:ext cx="8596440" cy="1320480"/>
          </a:xfrm>
          <a:prstGeom prst="rect">
            <a:avLst/>
          </a:prstGeom>
          <a:noFill/>
          <a:ln>
            <a:noFill/>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292" name="TextShape 2"/>
          <p:cNvSpPr txBox="1"/>
          <p:nvPr/>
        </p:nvSpPr>
        <p:spPr>
          <a:xfrm>
            <a:off x="677160" y="609480"/>
            <a:ext cx="8596440" cy="5431680"/>
          </a:xfrm>
          <a:prstGeom prst="rect">
            <a:avLst/>
          </a:prstGeom>
          <a:noFill/>
          <a:ln>
            <a:noFill/>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800" b="1" i="0" u="none" strike="noStrike" kern="1200" cap="none" spc="-1" normalizeH="0" baseline="0" noProof="0" dirty="0">
                <a:ln>
                  <a:noFill/>
                </a:ln>
                <a:solidFill>
                  <a:schemeClr val="accent1"/>
                </a:solidFill>
                <a:effectLst/>
                <a:uLnTx/>
                <a:uFill>
                  <a:solidFill>
                    <a:srgbClr val="FFFFFF"/>
                  </a:solidFill>
                </a:uFill>
                <a:latin typeface="Trebuchet MS" panose="020B0603020202020204" pitchFamily="34" charset="0"/>
                <a:ea typeface="DejaVu Sans"/>
                <a:cs typeface="DejaVu Sans"/>
              </a:rPr>
              <a:t>Dále nabízíme akreditované školení </a:t>
            </a:r>
            <a:r>
              <a:rPr kumimoji="0" lang="cs-CZ" sz="2800"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
</a:t>
            </a:r>
            <a:endPar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Hlavní zákonné povinností obcí a měst</a:t>
            </a:r>
            <a:br>
              <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br>
            <a:endPar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Obecně závazné vyhlášky a Sbírka právních předpisů ÚSC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Střet zájmů v praxi obcí a měst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Nakládání s majetkem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b="0" i="0" u="none" strike="noStrike" kern="1200" cap="none" spc="-1" normalizeH="0" baseline="0" noProof="0" dirty="0">
                <a:ln>
                  <a:noFill/>
                </a:ln>
                <a:solidFill>
                  <a:srgbClr val="000000"/>
                </a:solidFill>
                <a:effectLst/>
                <a:uLnTx/>
                <a:uFill>
                  <a:solidFill>
                    <a:srgbClr val="FFFFFF"/>
                  </a:solidFill>
                </a:uFill>
                <a:latin typeface="Trebuchet MS" panose="020B0603020202020204" pitchFamily="34" charset="0"/>
                <a:ea typeface="DejaVu Sans"/>
                <a:cs typeface="DejaVu Sans"/>
              </a:rPr>
              <a:t>a další</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96BF72-7870-AC04-D6DB-ABF8FEF28ACB}"/>
              </a:ext>
            </a:extLst>
          </p:cNvPr>
          <p:cNvSpPr>
            <a:spLocks noGrp="1"/>
          </p:cNvSpPr>
          <p:nvPr>
            <p:ph type="title"/>
          </p:nvPr>
        </p:nvSpPr>
        <p:spPr/>
        <p:txBody>
          <a:bodyPr/>
          <a:lstStyle/>
          <a:p>
            <a:r>
              <a:rPr lang="cs-CZ" dirty="0">
                <a:solidFill>
                  <a:schemeClr val="accent1"/>
                </a:solidFill>
                <a:latin typeface="Trebuchet MS" panose="020B0603020202020204" pitchFamily="34" charset="0"/>
              </a:rPr>
              <a:t>§ 11a v judikatuře – prosinec 2023</a:t>
            </a:r>
          </a:p>
        </p:txBody>
      </p:sp>
      <p:sp>
        <p:nvSpPr>
          <p:cNvPr id="3" name="Zástupný obsah 2">
            <a:extLst>
              <a:ext uri="{FF2B5EF4-FFF2-40B4-BE49-F238E27FC236}">
                <a16:creationId xmlns:a16="http://schemas.microsoft.com/office/drawing/2014/main" id="{236B28C4-95FE-E2BE-D9AE-9AF494D3FAFD}"/>
              </a:ext>
            </a:extLst>
          </p:cNvPr>
          <p:cNvSpPr>
            <a:spLocks noGrp="1"/>
          </p:cNvSpPr>
          <p:nvPr>
            <p:ph idx="1"/>
          </p:nvPr>
        </p:nvSpPr>
        <p:spPr>
          <a:xfrm>
            <a:off x="677160" y="1776046"/>
            <a:ext cx="8596440" cy="4265114"/>
          </a:xfrm>
        </p:spPr>
        <p:txBody>
          <a:bodyPr/>
          <a:lstStyle/>
          <a:p>
            <a:pPr algn="just"/>
            <a:r>
              <a:rPr lang="cs-CZ" sz="2400" b="1" dirty="0">
                <a:latin typeface="Trebuchet MS" panose="020B0603020202020204" pitchFamily="34" charset="0"/>
              </a:rPr>
              <a:t>Městský soud v Praze ve rozsudku ze dne 12. 12. 2023, č. j. 17 A 77/2023-44, potvrdil postup Ministerstva vnitra. </a:t>
            </a:r>
          </a:p>
          <a:p>
            <a:pPr algn="just"/>
            <a:r>
              <a:rPr lang="cs-CZ" sz="2400" dirty="0">
                <a:latin typeface="Trebuchet MS" panose="020B0603020202020204" pitchFamily="34" charset="0"/>
              </a:rPr>
              <a:t>MV shledalo zneužití práva na straně žadatele v podobě úmyslu způsobit povinnému subjektu nepřiměřenou zátěž [§ 11a odst. 1 písm. b)] tím, že v součinnosti s jinými žadateli a jimi podávanými obdobnými (nikoli totožnými) žádostmi necílil(i) získat dané informace, ale zatížit povinný subjekt pro předchozí postup vůči žadatelům (tedy jakási specifická forma pomsty).</a:t>
            </a:r>
          </a:p>
        </p:txBody>
      </p:sp>
    </p:spTree>
    <p:extLst>
      <p:ext uri="{BB962C8B-B14F-4D97-AF65-F5344CB8AC3E}">
        <p14:creationId xmlns:p14="http://schemas.microsoft.com/office/powerpoint/2010/main" val="2110325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96BF72-7870-AC04-D6DB-ABF8FEF28ACB}"/>
              </a:ext>
            </a:extLst>
          </p:cNvPr>
          <p:cNvSpPr>
            <a:spLocks noGrp="1"/>
          </p:cNvSpPr>
          <p:nvPr>
            <p:ph type="title"/>
          </p:nvPr>
        </p:nvSpPr>
        <p:spPr/>
        <p:txBody>
          <a:bodyPr/>
          <a:lstStyle/>
          <a:p>
            <a:r>
              <a:rPr lang="cs-CZ" dirty="0">
                <a:solidFill>
                  <a:schemeClr val="accent1"/>
                </a:solidFill>
                <a:latin typeface="Trebuchet MS" panose="020B0603020202020204" pitchFamily="34" charset="0"/>
              </a:rPr>
              <a:t>§ 11a v judikatuře – soud uvedl:</a:t>
            </a:r>
          </a:p>
        </p:txBody>
      </p:sp>
      <p:sp>
        <p:nvSpPr>
          <p:cNvPr id="3" name="Zástupný obsah 2">
            <a:extLst>
              <a:ext uri="{FF2B5EF4-FFF2-40B4-BE49-F238E27FC236}">
                <a16:creationId xmlns:a16="http://schemas.microsoft.com/office/drawing/2014/main" id="{236B28C4-95FE-E2BE-D9AE-9AF494D3FAFD}"/>
              </a:ext>
            </a:extLst>
          </p:cNvPr>
          <p:cNvSpPr>
            <a:spLocks noGrp="1"/>
          </p:cNvSpPr>
          <p:nvPr>
            <p:ph idx="1"/>
          </p:nvPr>
        </p:nvSpPr>
        <p:spPr>
          <a:xfrm>
            <a:off x="677160" y="1776046"/>
            <a:ext cx="3464017" cy="4265114"/>
          </a:xfrm>
        </p:spPr>
        <p:txBody>
          <a:bodyPr/>
          <a:lstStyle/>
          <a:p>
            <a:r>
              <a:rPr lang="cs-CZ" sz="1800" dirty="0">
                <a:latin typeface="Trebuchet MS" panose="020B0603020202020204" pitchFamily="34" charset="0"/>
              </a:rPr>
              <a:t>Situace uvedené v § 11a odst. 1 </a:t>
            </a:r>
            <a:r>
              <a:rPr lang="cs-CZ" sz="1800" u="sng" dirty="0">
                <a:latin typeface="Trebuchet MS" panose="020B0603020202020204" pitchFamily="34" charset="0"/>
              </a:rPr>
              <a:t>nejsou taxativním výčtem zneužití práva na informace; v praxi mohou nastat i jiné, zákonem nepojmenované případy</a:t>
            </a:r>
          </a:p>
          <a:p>
            <a:pPr algn="just"/>
            <a:endParaRPr lang="cs-CZ" sz="1800" dirty="0">
              <a:latin typeface="Trebuchet MS" panose="020B0603020202020204" pitchFamily="34" charset="0"/>
            </a:endParaRPr>
          </a:p>
          <a:p>
            <a:r>
              <a:rPr lang="cs-CZ" sz="1800" u="sng" dirty="0">
                <a:latin typeface="Trebuchet MS" panose="020B0603020202020204" pitchFamily="34" charset="0"/>
              </a:rPr>
              <a:t>Dosavadní judikatura správních soudů ke zneužití práva na informace coby tzv. faktickému důvodu pro odmítnutí žádosti je využitelná i ve vztahu k novému § 11a</a:t>
            </a:r>
          </a:p>
        </p:txBody>
      </p:sp>
      <p:pic>
        <p:nvPicPr>
          <p:cNvPr id="5" name="Obrázek 4">
            <a:extLst>
              <a:ext uri="{FF2B5EF4-FFF2-40B4-BE49-F238E27FC236}">
                <a16:creationId xmlns:a16="http://schemas.microsoft.com/office/drawing/2014/main" id="{EE4C42F2-33AE-545C-ADC5-5566D942599F}"/>
              </a:ext>
            </a:extLst>
          </p:cNvPr>
          <p:cNvPicPr>
            <a:picLocks noChangeAspect="1"/>
          </p:cNvPicPr>
          <p:nvPr/>
        </p:nvPicPr>
        <p:blipFill>
          <a:blip r:embed="rId2"/>
          <a:stretch>
            <a:fillRect/>
          </a:stretch>
        </p:blipFill>
        <p:spPr>
          <a:xfrm>
            <a:off x="4141177" y="1381810"/>
            <a:ext cx="8123809" cy="5476190"/>
          </a:xfrm>
          <a:prstGeom prst="rect">
            <a:avLst/>
          </a:prstGeom>
        </p:spPr>
      </p:pic>
    </p:spTree>
    <p:extLst>
      <p:ext uri="{BB962C8B-B14F-4D97-AF65-F5344CB8AC3E}">
        <p14:creationId xmlns:p14="http://schemas.microsoft.com/office/powerpoint/2010/main" val="1356496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96BF72-7870-AC04-D6DB-ABF8FEF28ACB}"/>
              </a:ext>
            </a:extLst>
          </p:cNvPr>
          <p:cNvSpPr>
            <a:spLocks noGrp="1"/>
          </p:cNvSpPr>
          <p:nvPr>
            <p:ph type="title"/>
          </p:nvPr>
        </p:nvSpPr>
        <p:spPr/>
        <p:txBody>
          <a:bodyPr/>
          <a:lstStyle/>
          <a:p>
            <a:r>
              <a:rPr lang="cs-CZ" dirty="0">
                <a:solidFill>
                  <a:schemeClr val="accent1"/>
                </a:solidFill>
                <a:latin typeface="Trebuchet MS" panose="020B0603020202020204" pitchFamily="34" charset="0"/>
              </a:rPr>
              <a:t>§ 11a v judikatuře – soud uvedl:</a:t>
            </a:r>
          </a:p>
        </p:txBody>
      </p:sp>
      <p:sp>
        <p:nvSpPr>
          <p:cNvPr id="3" name="Zástupný obsah 2">
            <a:extLst>
              <a:ext uri="{FF2B5EF4-FFF2-40B4-BE49-F238E27FC236}">
                <a16:creationId xmlns:a16="http://schemas.microsoft.com/office/drawing/2014/main" id="{236B28C4-95FE-E2BE-D9AE-9AF494D3FAFD}"/>
              </a:ext>
            </a:extLst>
          </p:cNvPr>
          <p:cNvSpPr>
            <a:spLocks noGrp="1"/>
          </p:cNvSpPr>
          <p:nvPr>
            <p:ph idx="1"/>
          </p:nvPr>
        </p:nvSpPr>
        <p:spPr>
          <a:xfrm>
            <a:off x="677160" y="1776046"/>
            <a:ext cx="3464017" cy="4265114"/>
          </a:xfrm>
        </p:spPr>
        <p:txBody>
          <a:bodyPr/>
          <a:lstStyle/>
          <a:p>
            <a:pPr algn="just"/>
            <a:r>
              <a:rPr lang="cs-CZ" sz="1800" dirty="0">
                <a:latin typeface="Trebuchet MS" panose="020B0603020202020204" pitchFamily="34" charset="0"/>
              </a:rPr>
              <a:t>Úmysl způsobit povinnému subjektu nepřiměřenou zátěž je možné dovozovat i z „koordinovaného“ postupu více žadatelů, je-li prokázána souvislost mezi nimi, typicky časová a věcná, přičemž žádosti ani nemusejí být obsahově totožné</a:t>
            </a:r>
          </a:p>
        </p:txBody>
      </p:sp>
      <p:pic>
        <p:nvPicPr>
          <p:cNvPr id="7" name="Obrázek 6">
            <a:extLst>
              <a:ext uri="{FF2B5EF4-FFF2-40B4-BE49-F238E27FC236}">
                <a16:creationId xmlns:a16="http://schemas.microsoft.com/office/drawing/2014/main" id="{DD8727CF-4589-D2E9-2D0B-1B50C5FF1956}"/>
              </a:ext>
            </a:extLst>
          </p:cNvPr>
          <p:cNvPicPr>
            <a:picLocks noChangeAspect="1"/>
          </p:cNvPicPr>
          <p:nvPr/>
        </p:nvPicPr>
        <p:blipFill>
          <a:blip r:embed="rId2"/>
          <a:stretch>
            <a:fillRect/>
          </a:stretch>
        </p:blipFill>
        <p:spPr>
          <a:xfrm>
            <a:off x="4141177" y="2811945"/>
            <a:ext cx="8019048" cy="3819048"/>
          </a:xfrm>
          <a:prstGeom prst="rect">
            <a:avLst/>
          </a:prstGeom>
        </p:spPr>
      </p:pic>
    </p:spTree>
    <p:extLst>
      <p:ext uri="{BB962C8B-B14F-4D97-AF65-F5344CB8AC3E}">
        <p14:creationId xmlns:p14="http://schemas.microsoft.com/office/powerpoint/2010/main" val="1721590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96BF72-7870-AC04-D6DB-ABF8FEF28ACB}"/>
              </a:ext>
            </a:extLst>
          </p:cNvPr>
          <p:cNvSpPr>
            <a:spLocks noGrp="1"/>
          </p:cNvSpPr>
          <p:nvPr>
            <p:ph type="title"/>
          </p:nvPr>
        </p:nvSpPr>
        <p:spPr/>
        <p:txBody>
          <a:bodyPr/>
          <a:lstStyle/>
          <a:p>
            <a:r>
              <a:rPr lang="cs-CZ" dirty="0">
                <a:solidFill>
                  <a:schemeClr val="accent1"/>
                </a:solidFill>
                <a:latin typeface="Trebuchet MS" panose="020B0603020202020204" pitchFamily="34" charset="0"/>
              </a:rPr>
              <a:t>§ 11a v judikatuře – soud uvedl:</a:t>
            </a:r>
          </a:p>
        </p:txBody>
      </p:sp>
      <p:sp>
        <p:nvSpPr>
          <p:cNvPr id="3" name="Zástupný obsah 2">
            <a:extLst>
              <a:ext uri="{FF2B5EF4-FFF2-40B4-BE49-F238E27FC236}">
                <a16:creationId xmlns:a16="http://schemas.microsoft.com/office/drawing/2014/main" id="{236B28C4-95FE-E2BE-D9AE-9AF494D3FAFD}"/>
              </a:ext>
            </a:extLst>
          </p:cNvPr>
          <p:cNvSpPr>
            <a:spLocks noGrp="1"/>
          </p:cNvSpPr>
          <p:nvPr>
            <p:ph idx="1"/>
          </p:nvPr>
        </p:nvSpPr>
        <p:spPr>
          <a:xfrm>
            <a:off x="677160" y="1776046"/>
            <a:ext cx="3464017" cy="4265114"/>
          </a:xfrm>
        </p:spPr>
        <p:txBody>
          <a:bodyPr/>
          <a:lstStyle/>
          <a:p>
            <a:pPr algn="just"/>
            <a:r>
              <a:rPr lang="cs-CZ" sz="1800" dirty="0">
                <a:latin typeface="Trebuchet MS" panose="020B0603020202020204" pitchFamily="34" charset="0"/>
              </a:rPr>
              <a:t>Úmysl způsobit povinnému subjektu nepřiměřenou zátěž je možné dovozovat i z „koordinovaného“ postupu více žadatelů, </a:t>
            </a:r>
            <a:r>
              <a:rPr lang="cs-CZ" sz="1800" u="sng" dirty="0">
                <a:latin typeface="Trebuchet MS" panose="020B0603020202020204" pitchFamily="34" charset="0"/>
              </a:rPr>
              <a:t>je-li prokázána souvislost mezi nimi</a:t>
            </a:r>
            <a:r>
              <a:rPr lang="cs-CZ" sz="1800" dirty="0">
                <a:latin typeface="Trebuchet MS" panose="020B0603020202020204" pitchFamily="34" charset="0"/>
              </a:rPr>
              <a:t>, typicky časová a věcná, přičemž žádosti </a:t>
            </a:r>
            <a:r>
              <a:rPr lang="cs-CZ" sz="1800" u="sng" dirty="0">
                <a:latin typeface="Trebuchet MS" panose="020B0603020202020204" pitchFamily="34" charset="0"/>
              </a:rPr>
              <a:t>ani nemusejí být obsahově totožné</a:t>
            </a:r>
          </a:p>
        </p:txBody>
      </p:sp>
      <p:pic>
        <p:nvPicPr>
          <p:cNvPr id="5" name="Obrázek 4">
            <a:extLst>
              <a:ext uri="{FF2B5EF4-FFF2-40B4-BE49-F238E27FC236}">
                <a16:creationId xmlns:a16="http://schemas.microsoft.com/office/drawing/2014/main" id="{6086B130-7378-80DD-19E4-5EB8474472D4}"/>
              </a:ext>
            </a:extLst>
          </p:cNvPr>
          <p:cNvPicPr>
            <a:picLocks noChangeAspect="1"/>
          </p:cNvPicPr>
          <p:nvPr/>
        </p:nvPicPr>
        <p:blipFill>
          <a:blip r:embed="rId2"/>
          <a:stretch>
            <a:fillRect/>
          </a:stretch>
        </p:blipFill>
        <p:spPr>
          <a:xfrm>
            <a:off x="4677714" y="2134191"/>
            <a:ext cx="7514286" cy="4723809"/>
          </a:xfrm>
          <a:prstGeom prst="rect">
            <a:avLst/>
          </a:prstGeom>
        </p:spPr>
      </p:pic>
    </p:spTree>
    <p:extLst>
      <p:ext uri="{BB962C8B-B14F-4D97-AF65-F5344CB8AC3E}">
        <p14:creationId xmlns:p14="http://schemas.microsoft.com/office/powerpoint/2010/main" val="3733194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96BF72-7870-AC04-D6DB-ABF8FEF28ACB}"/>
              </a:ext>
            </a:extLst>
          </p:cNvPr>
          <p:cNvSpPr>
            <a:spLocks noGrp="1"/>
          </p:cNvSpPr>
          <p:nvPr>
            <p:ph type="title"/>
          </p:nvPr>
        </p:nvSpPr>
        <p:spPr/>
        <p:txBody>
          <a:bodyPr/>
          <a:lstStyle/>
          <a:p>
            <a:r>
              <a:rPr lang="cs-CZ" dirty="0">
                <a:solidFill>
                  <a:schemeClr val="accent1"/>
                </a:solidFill>
                <a:latin typeface="Trebuchet MS" panose="020B0603020202020204" pitchFamily="34" charset="0"/>
              </a:rPr>
              <a:t>§ 11a v judikatuře – soud uvedl:</a:t>
            </a:r>
          </a:p>
        </p:txBody>
      </p:sp>
      <p:sp>
        <p:nvSpPr>
          <p:cNvPr id="3" name="Zástupný obsah 2">
            <a:extLst>
              <a:ext uri="{FF2B5EF4-FFF2-40B4-BE49-F238E27FC236}">
                <a16:creationId xmlns:a16="http://schemas.microsoft.com/office/drawing/2014/main" id="{236B28C4-95FE-E2BE-D9AE-9AF494D3FAFD}"/>
              </a:ext>
            </a:extLst>
          </p:cNvPr>
          <p:cNvSpPr>
            <a:spLocks noGrp="1"/>
          </p:cNvSpPr>
          <p:nvPr>
            <p:ph idx="1"/>
          </p:nvPr>
        </p:nvSpPr>
        <p:spPr>
          <a:xfrm>
            <a:off x="677160" y="1776046"/>
            <a:ext cx="3464017" cy="4265114"/>
          </a:xfrm>
        </p:spPr>
        <p:txBody>
          <a:bodyPr/>
          <a:lstStyle/>
          <a:p>
            <a:r>
              <a:rPr lang="cs-CZ" sz="1800" dirty="0">
                <a:latin typeface="Trebuchet MS" panose="020B0603020202020204" pitchFamily="34" charset="0"/>
              </a:rPr>
              <a:t>Při odmítání žádosti pro zneužití práva </a:t>
            </a:r>
            <a:r>
              <a:rPr lang="cs-CZ" sz="1800" u="sng" dirty="0">
                <a:latin typeface="Trebuchet MS" panose="020B0603020202020204" pitchFamily="34" charset="0"/>
              </a:rPr>
              <a:t>není na místě zkoumat možnost případného částečného poskytnutí informace </a:t>
            </a:r>
            <a:r>
              <a:rPr lang="cs-CZ" sz="1800" dirty="0">
                <a:latin typeface="Trebuchet MS" panose="020B0603020202020204" pitchFamily="34" charset="0"/>
              </a:rPr>
              <a:t>(bod 26) </a:t>
            </a:r>
          </a:p>
          <a:p>
            <a:endParaRPr lang="cs-CZ" sz="1800" u="sng" dirty="0">
              <a:latin typeface="Trebuchet MS" panose="020B0603020202020204" pitchFamily="34" charset="0"/>
            </a:endParaRPr>
          </a:p>
          <a:p>
            <a:r>
              <a:rPr lang="cs-CZ" sz="1800" u="sng" dirty="0">
                <a:latin typeface="Trebuchet MS" panose="020B0603020202020204" pitchFamily="34" charset="0"/>
              </a:rPr>
              <a:t>ani není třeba provádět test proporcionality</a:t>
            </a:r>
            <a:r>
              <a:rPr lang="cs-CZ" sz="1800" dirty="0">
                <a:latin typeface="Trebuchet MS" panose="020B0603020202020204" pitchFamily="34" charset="0"/>
              </a:rPr>
              <a:t> (bod 30).</a:t>
            </a:r>
            <a:endParaRPr lang="cs-CZ" sz="1800" u="sng" dirty="0">
              <a:latin typeface="Trebuchet MS" panose="020B0603020202020204" pitchFamily="34" charset="0"/>
            </a:endParaRPr>
          </a:p>
        </p:txBody>
      </p:sp>
      <p:pic>
        <p:nvPicPr>
          <p:cNvPr id="6" name="Obrázek 5">
            <a:extLst>
              <a:ext uri="{FF2B5EF4-FFF2-40B4-BE49-F238E27FC236}">
                <a16:creationId xmlns:a16="http://schemas.microsoft.com/office/drawing/2014/main" id="{3619DB8B-D7C3-9620-358C-E2C4873D3598}"/>
              </a:ext>
            </a:extLst>
          </p:cNvPr>
          <p:cNvPicPr>
            <a:picLocks noChangeAspect="1"/>
          </p:cNvPicPr>
          <p:nvPr/>
        </p:nvPicPr>
        <p:blipFill>
          <a:blip r:embed="rId2"/>
          <a:stretch>
            <a:fillRect/>
          </a:stretch>
        </p:blipFill>
        <p:spPr>
          <a:xfrm>
            <a:off x="4168029" y="2564450"/>
            <a:ext cx="8023971" cy="3317604"/>
          </a:xfrm>
          <a:prstGeom prst="rect">
            <a:avLst/>
          </a:prstGeom>
        </p:spPr>
      </p:pic>
    </p:spTree>
    <p:extLst>
      <p:ext uri="{BB962C8B-B14F-4D97-AF65-F5344CB8AC3E}">
        <p14:creationId xmlns:p14="http://schemas.microsoft.com/office/powerpoint/2010/main" val="1311593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96BF72-7870-AC04-D6DB-ABF8FEF28ACB}"/>
              </a:ext>
            </a:extLst>
          </p:cNvPr>
          <p:cNvSpPr>
            <a:spLocks noGrp="1"/>
          </p:cNvSpPr>
          <p:nvPr>
            <p:ph type="title"/>
          </p:nvPr>
        </p:nvSpPr>
        <p:spPr/>
        <p:txBody>
          <a:bodyPr/>
          <a:lstStyle/>
          <a:p>
            <a:r>
              <a:rPr lang="cs-CZ" dirty="0">
                <a:solidFill>
                  <a:schemeClr val="accent1"/>
                </a:solidFill>
                <a:latin typeface="Trebuchet MS" panose="020B0603020202020204" pitchFamily="34" charset="0"/>
              </a:rPr>
              <a:t>§ 11a v judikatuře – soud uvedl:</a:t>
            </a:r>
          </a:p>
        </p:txBody>
      </p:sp>
      <p:sp>
        <p:nvSpPr>
          <p:cNvPr id="3" name="Zástupný obsah 2">
            <a:extLst>
              <a:ext uri="{FF2B5EF4-FFF2-40B4-BE49-F238E27FC236}">
                <a16:creationId xmlns:a16="http://schemas.microsoft.com/office/drawing/2014/main" id="{236B28C4-95FE-E2BE-D9AE-9AF494D3FAFD}"/>
              </a:ext>
            </a:extLst>
          </p:cNvPr>
          <p:cNvSpPr>
            <a:spLocks noGrp="1"/>
          </p:cNvSpPr>
          <p:nvPr>
            <p:ph idx="1"/>
          </p:nvPr>
        </p:nvSpPr>
        <p:spPr>
          <a:xfrm>
            <a:off x="677160" y="1776046"/>
            <a:ext cx="3464017" cy="4265114"/>
          </a:xfrm>
        </p:spPr>
        <p:txBody>
          <a:bodyPr/>
          <a:lstStyle/>
          <a:p>
            <a:pPr algn="just"/>
            <a:r>
              <a:rPr lang="cs-CZ" sz="1800" dirty="0">
                <a:latin typeface="Trebuchet MS" panose="020B0603020202020204" pitchFamily="34" charset="0"/>
              </a:rPr>
              <a:t>Při odmítání žádosti pro zneužití práva </a:t>
            </a:r>
            <a:r>
              <a:rPr lang="cs-CZ" sz="1800" u="sng" dirty="0">
                <a:latin typeface="Trebuchet MS" panose="020B0603020202020204" pitchFamily="34" charset="0"/>
              </a:rPr>
              <a:t>není na místě zkoumat možnost případného částečného poskytnutí informace </a:t>
            </a:r>
            <a:r>
              <a:rPr lang="cs-CZ" sz="1800" dirty="0">
                <a:latin typeface="Trebuchet MS" panose="020B0603020202020204" pitchFamily="34" charset="0"/>
              </a:rPr>
              <a:t>(bod 26) </a:t>
            </a:r>
            <a:r>
              <a:rPr lang="cs-CZ" sz="1800" u="sng" dirty="0">
                <a:latin typeface="Trebuchet MS" panose="020B0603020202020204" pitchFamily="34" charset="0"/>
              </a:rPr>
              <a:t>ani není třeba provádět test proporcionality</a:t>
            </a:r>
            <a:r>
              <a:rPr lang="cs-CZ" sz="1800" dirty="0">
                <a:latin typeface="Trebuchet MS" panose="020B0603020202020204" pitchFamily="34" charset="0"/>
              </a:rPr>
              <a:t> (bod 30).</a:t>
            </a:r>
            <a:endParaRPr lang="cs-CZ" sz="1800" u="sng" dirty="0">
              <a:latin typeface="Trebuchet MS" panose="020B0603020202020204" pitchFamily="34" charset="0"/>
            </a:endParaRPr>
          </a:p>
        </p:txBody>
      </p:sp>
      <p:pic>
        <p:nvPicPr>
          <p:cNvPr id="5" name="Obrázek 4">
            <a:extLst>
              <a:ext uri="{FF2B5EF4-FFF2-40B4-BE49-F238E27FC236}">
                <a16:creationId xmlns:a16="http://schemas.microsoft.com/office/drawing/2014/main" id="{6E546A43-3562-488D-A772-BF35D972450C}"/>
              </a:ext>
            </a:extLst>
          </p:cNvPr>
          <p:cNvPicPr>
            <a:picLocks noChangeAspect="1"/>
          </p:cNvPicPr>
          <p:nvPr/>
        </p:nvPicPr>
        <p:blipFill>
          <a:blip r:embed="rId2"/>
          <a:stretch>
            <a:fillRect/>
          </a:stretch>
        </p:blipFill>
        <p:spPr>
          <a:xfrm>
            <a:off x="2431150" y="3925931"/>
            <a:ext cx="9760850" cy="2423836"/>
          </a:xfrm>
          <a:prstGeom prst="rect">
            <a:avLst/>
          </a:prstGeom>
        </p:spPr>
      </p:pic>
    </p:spTree>
    <p:extLst>
      <p:ext uri="{BB962C8B-B14F-4D97-AF65-F5344CB8AC3E}">
        <p14:creationId xmlns:p14="http://schemas.microsoft.com/office/powerpoint/2010/main" val="2856180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96BF72-7870-AC04-D6DB-ABF8FEF28ACB}"/>
              </a:ext>
            </a:extLst>
          </p:cNvPr>
          <p:cNvSpPr>
            <a:spLocks noGrp="1"/>
          </p:cNvSpPr>
          <p:nvPr>
            <p:ph type="title"/>
          </p:nvPr>
        </p:nvSpPr>
        <p:spPr/>
        <p:txBody>
          <a:bodyPr/>
          <a:lstStyle/>
          <a:p>
            <a:r>
              <a:rPr lang="cs-CZ" dirty="0">
                <a:solidFill>
                  <a:schemeClr val="accent1"/>
                </a:solidFill>
                <a:latin typeface="Trebuchet MS" panose="020B0603020202020204" pitchFamily="34" charset="0"/>
              </a:rPr>
              <a:t>§ 11a v judikatuře – soud uvedl:</a:t>
            </a:r>
          </a:p>
        </p:txBody>
      </p:sp>
      <p:sp>
        <p:nvSpPr>
          <p:cNvPr id="3" name="Zástupný obsah 2">
            <a:extLst>
              <a:ext uri="{FF2B5EF4-FFF2-40B4-BE49-F238E27FC236}">
                <a16:creationId xmlns:a16="http://schemas.microsoft.com/office/drawing/2014/main" id="{236B28C4-95FE-E2BE-D9AE-9AF494D3FAFD}"/>
              </a:ext>
            </a:extLst>
          </p:cNvPr>
          <p:cNvSpPr>
            <a:spLocks noGrp="1"/>
          </p:cNvSpPr>
          <p:nvPr>
            <p:ph idx="1"/>
          </p:nvPr>
        </p:nvSpPr>
        <p:spPr>
          <a:xfrm>
            <a:off x="677160" y="1776046"/>
            <a:ext cx="3464017" cy="4265114"/>
          </a:xfrm>
        </p:spPr>
        <p:txBody>
          <a:bodyPr/>
          <a:lstStyle/>
          <a:p>
            <a:pPr algn="just"/>
            <a:r>
              <a:rPr lang="cs-CZ" sz="1800" dirty="0">
                <a:latin typeface="Trebuchet MS" panose="020B0603020202020204" pitchFamily="34" charset="0"/>
              </a:rPr>
              <a:t>- Je-li žádost odmítnuta pro úmysl způsobit nepřiměřenou zátěž povinnému subjektu, není relevantní námitka, podle níž měl povinný subjekt tuto situaci řešit uplatněním úhrady nákladů podle § 17 (bod 29).</a:t>
            </a:r>
            <a:endParaRPr lang="cs-CZ" sz="1800" u="sng" dirty="0">
              <a:latin typeface="Trebuchet MS" panose="020B0603020202020204" pitchFamily="34" charset="0"/>
            </a:endParaRPr>
          </a:p>
        </p:txBody>
      </p:sp>
      <p:pic>
        <p:nvPicPr>
          <p:cNvPr id="6" name="Obrázek 5">
            <a:extLst>
              <a:ext uri="{FF2B5EF4-FFF2-40B4-BE49-F238E27FC236}">
                <a16:creationId xmlns:a16="http://schemas.microsoft.com/office/drawing/2014/main" id="{0B697C76-DB5D-3DFD-7947-AB5141E539AF}"/>
              </a:ext>
            </a:extLst>
          </p:cNvPr>
          <p:cNvPicPr>
            <a:picLocks noChangeAspect="1"/>
          </p:cNvPicPr>
          <p:nvPr/>
        </p:nvPicPr>
        <p:blipFill>
          <a:blip r:embed="rId2"/>
          <a:stretch>
            <a:fillRect/>
          </a:stretch>
        </p:blipFill>
        <p:spPr>
          <a:xfrm>
            <a:off x="3709586" y="3820461"/>
            <a:ext cx="8368113" cy="2584438"/>
          </a:xfrm>
          <a:prstGeom prst="rect">
            <a:avLst/>
          </a:prstGeom>
        </p:spPr>
      </p:pic>
      <p:sp>
        <p:nvSpPr>
          <p:cNvPr id="7" name="Šipka: doprava 6">
            <a:extLst>
              <a:ext uri="{FF2B5EF4-FFF2-40B4-BE49-F238E27FC236}">
                <a16:creationId xmlns:a16="http://schemas.microsoft.com/office/drawing/2014/main" id="{E1D8ABE2-320F-8522-FB23-ECB5557D17B1}"/>
              </a:ext>
            </a:extLst>
          </p:cNvPr>
          <p:cNvSpPr/>
          <p:nvPr/>
        </p:nvSpPr>
        <p:spPr>
          <a:xfrm>
            <a:off x="2453054" y="5644662"/>
            <a:ext cx="1256532" cy="3964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24527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96BF72-7870-AC04-D6DB-ABF8FEF28ACB}"/>
              </a:ext>
            </a:extLst>
          </p:cNvPr>
          <p:cNvSpPr>
            <a:spLocks noGrp="1"/>
          </p:cNvSpPr>
          <p:nvPr>
            <p:ph type="title"/>
          </p:nvPr>
        </p:nvSpPr>
        <p:spPr/>
        <p:txBody>
          <a:bodyPr/>
          <a:lstStyle/>
          <a:p>
            <a:r>
              <a:rPr lang="cs-CZ" dirty="0">
                <a:solidFill>
                  <a:schemeClr val="accent1"/>
                </a:solidFill>
                <a:latin typeface="Trebuchet MS" panose="020B0603020202020204" pitchFamily="34" charset="0"/>
              </a:rPr>
              <a:t>§ 11a v judikatuře – soud uvedl:</a:t>
            </a:r>
          </a:p>
        </p:txBody>
      </p:sp>
      <p:sp>
        <p:nvSpPr>
          <p:cNvPr id="3" name="Zástupný obsah 2">
            <a:extLst>
              <a:ext uri="{FF2B5EF4-FFF2-40B4-BE49-F238E27FC236}">
                <a16:creationId xmlns:a16="http://schemas.microsoft.com/office/drawing/2014/main" id="{236B28C4-95FE-E2BE-D9AE-9AF494D3FAFD}"/>
              </a:ext>
            </a:extLst>
          </p:cNvPr>
          <p:cNvSpPr>
            <a:spLocks noGrp="1"/>
          </p:cNvSpPr>
          <p:nvPr>
            <p:ph idx="1"/>
          </p:nvPr>
        </p:nvSpPr>
        <p:spPr>
          <a:xfrm>
            <a:off x="677160" y="1776046"/>
            <a:ext cx="3464017" cy="4265114"/>
          </a:xfrm>
        </p:spPr>
        <p:txBody>
          <a:bodyPr/>
          <a:lstStyle/>
          <a:p>
            <a:pPr algn="just"/>
            <a:r>
              <a:rPr lang="cs-CZ" sz="1800" dirty="0">
                <a:latin typeface="Trebuchet MS" panose="020B0603020202020204" pitchFamily="34" charset="0"/>
              </a:rPr>
              <a:t>- také „společenský hlídací pes“ může zneužít právo na informace</a:t>
            </a:r>
          </a:p>
          <a:p>
            <a:pPr algn="just"/>
            <a:endParaRPr lang="cs-CZ" sz="1800" u="sng" dirty="0">
              <a:latin typeface="Trebuchet MS" panose="020B0603020202020204" pitchFamily="34" charset="0"/>
            </a:endParaRPr>
          </a:p>
          <a:p>
            <a:pPr algn="just"/>
            <a:r>
              <a:rPr lang="cs-CZ" sz="1800" u="sng" dirty="0">
                <a:latin typeface="Trebuchet MS" panose="020B0603020202020204" pitchFamily="34" charset="0"/>
              </a:rPr>
              <a:t>!</a:t>
            </a:r>
          </a:p>
        </p:txBody>
      </p:sp>
      <p:pic>
        <p:nvPicPr>
          <p:cNvPr id="5" name="Obrázek 4">
            <a:extLst>
              <a:ext uri="{FF2B5EF4-FFF2-40B4-BE49-F238E27FC236}">
                <a16:creationId xmlns:a16="http://schemas.microsoft.com/office/drawing/2014/main" id="{183634C3-4F45-EBA0-07F4-42737CE704E6}"/>
              </a:ext>
            </a:extLst>
          </p:cNvPr>
          <p:cNvPicPr>
            <a:picLocks noChangeAspect="1"/>
          </p:cNvPicPr>
          <p:nvPr/>
        </p:nvPicPr>
        <p:blipFill>
          <a:blip r:embed="rId2"/>
          <a:stretch>
            <a:fillRect/>
          </a:stretch>
        </p:blipFill>
        <p:spPr>
          <a:xfrm>
            <a:off x="4141177" y="3502393"/>
            <a:ext cx="7666667" cy="1980952"/>
          </a:xfrm>
          <a:prstGeom prst="rect">
            <a:avLst/>
          </a:prstGeom>
        </p:spPr>
      </p:pic>
      <p:sp>
        <p:nvSpPr>
          <p:cNvPr id="8" name="Šipka: nahoru 7">
            <a:extLst>
              <a:ext uri="{FF2B5EF4-FFF2-40B4-BE49-F238E27FC236}">
                <a16:creationId xmlns:a16="http://schemas.microsoft.com/office/drawing/2014/main" id="{DF2EDA2E-98C0-E4BB-4CEB-5E11519812B9}"/>
              </a:ext>
            </a:extLst>
          </p:cNvPr>
          <p:cNvSpPr/>
          <p:nvPr/>
        </p:nvSpPr>
        <p:spPr>
          <a:xfrm>
            <a:off x="6096000" y="5574323"/>
            <a:ext cx="1465385" cy="67419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758253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85070" y="2781206"/>
            <a:ext cx="8596440" cy="2595240"/>
          </a:xfrm>
        </p:spPr>
        <p:txBody>
          <a:bodyPr/>
          <a:lstStyle/>
          <a:p>
            <a:pPr algn="just"/>
            <a:r>
              <a:rPr lang="cs-CZ" sz="1800" i="1" dirty="0">
                <a:latin typeface="Trebuchet MS" panose="020B0603020202020204" pitchFamily="34" charset="0"/>
              </a:rPr>
              <a:t>Máme za to, že podání těchto podatelů jsou zpravidla natolik zjevně</a:t>
            </a:r>
            <a:br>
              <a:rPr lang="cs-CZ" sz="1800" i="1" dirty="0">
                <a:latin typeface="Trebuchet MS" panose="020B0603020202020204" pitchFamily="34" charset="0"/>
              </a:rPr>
            </a:br>
            <a:r>
              <a:rPr lang="cs-CZ" sz="1800" i="1" dirty="0">
                <a:latin typeface="Trebuchet MS" panose="020B0603020202020204" pitchFamily="34" charset="0"/>
              </a:rPr>
              <a:t>nesmyslná, že bylo by možné uvažovat o jejich „založení“ a věcném</a:t>
            </a:r>
            <a:br>
              <a:rPr lang="cs-CZ" sz="1800" i="1" dirty="0">
                <a:latin typeface="Trebuchet MS" panose="020B0603020202020204" pitchFamily="34" charset="0"/>
              </a:rPr>
            </a:br>
            <a:r>
              <a:rPr lang="cs-CZ" sz="1800" i="1" dirty="0">
                <a:latin typeface="Trebuchet MS" panose="020B0603020202020204" pitchFamily="34" charset="0"/>
              </a:rPr>
              <a:t>nevyřizování. K uvedenému závěru je nutné dospět s přihlédnutím k obsahu těchto</a:t>
            </a:r>
            <a:br>
              <a:rPr lang="cs-CZ" sz="1800" i="1" dirty="0">
                <a:latin typeface="Trebuchet MS" panose="020B0603020202020204" pitchFamily="34" charset="0"/>
              </a:rPr>
            </a:br>
            <a:r>
              <a:rPr lang="cs-CZ" sz="1800" i="1" dirty="0">
                <a:latin typeface="Trebuchet MS" panose="020B0603020202020204" pitchFamily="34" charset="0"/>
              </a:rPr>
              <a:t>podání. Odlišný režim vyřizování obsahově shodných nesmyslných podání dle našeho názoru nemůže být založen pouze s ohledem na formální označení podání jako žádosti podle informačního zákona. Pakliže bychom přijali takový závěr, pak by obsahově totožné podání, nutno podotknout zcela nesmyslné, muselo být vyřizováno v režimu informačního zákona, ačkoli by se vůbec nejednalo o žádost o poskytnutí informací ve smyslu tohoto zákona. Postup povinného subjektu by tak závisel právě na formálním označení samotného nesmyslného podání (bez zohlednění jeho obsahu). Takový výklad bychom považovali za projev přepjatého formalismu. </a:t>
            </a:r>
            <a:br>
              <a:rPr lang="cs-CZ" sz="1800" dirty="0">
                <a:latin typeface="Trebuchet MS" panose="020B0603020202020204" pitchFamily="34" charset="0"/>
              </a:rPr>
            </a:br>
            <a:endParaRPr lang="cs-CZ" sz="1800" dirty="0">
              <a:latin typeface="Trebuchet MS" panose="020B0603020202020204" pitchFamily="34" charset="0"/>
            </a:endParaRPr>
          </a:p>
        </p:txBody>
      </p:sp>
      <p:sp>
        <p:nvSpPr>
          <p:cNvPr id="4" name="TextovéPole 3">
            <a:extLst>
              <a:ext uri="{FF2B5EF4-FFF2-40B4-BE49-F238E27FC236}">
                <a16:creationId xmlns:a16="http://schemas.microsoft.com/office/drawing/2014/main" id="{6DD55611-95BD-B51E-44A8-D660A663FC73}"/>
              </a:ext>
            </a:extLst>
          </p:cNvPr>
          <p:cNvSpPr txBox="1"/>
          <p:nvPr/>
        </p:nvSpPr>
        <p:spPr>
          <a:xfrm>
            <a:off x="895739" y="1166257"/>
            <a:ext cx="8250593"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200" b="0" i="0" u="none" strike="noStrike" kern="1200" cap="none" spc="0" normalizeH="0" baseline="0" noProof="0" dirty="0">
                <a:ln>
                  <a:noFill/>
                </a:ln>
                <a:solidFill>
                  <a:schemeClr val="tx2"/>
                </a:solidFill>
                <a:effectLst/>
                <a:uLnTx/>
                <a:uFillTx/>
                <a:latin typeface="Trebuchet MS" panose="020B0603020202020204" pitchFamily="34" charset="0"/>
                <a:ea typeface="DejaVu Sans"/>
                <a:cs typeface="DejaVu Sans"/>
              </a:rPr>
              <a:t>Neoficiální návod na blázny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solidFill>
                <a:prstClr val="black"/>
              </a:solidFill>
              <a:latin typeface="Trebuchet MS" panose="020B0603020202020204" pitchFamily="34" charset="0"/>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Trebuchet MS" panose="020B0603020202020204" pitchFamily="34" charset="0"/>
                <a:ea typeface="DejaVu Sans"/>
                <a:cs typeface="DejaVu Sans"/>
              </a:rPr>
              <a:t>MV - odpověď obci postižené dr. </a:t>
            </a:r>
            <a:r>
              <a:rPr kumimoji="0" lang="cs-CZ" sz="1800" b="0" i="0" u="none" strike="noStrike" kern="1200" cap="none" spc="0" normalizeH="0" baseline="0" noProof="0" dirty="0" err="1">
                <a:ln>
                  <a:noFill/>
                </a:ln>
                <a:solidFill>
                  <a:prstClr val="black"/>
                </a:solidFill>
                <a:effectLst/>
                <a:uLnTx/>
                <a:uFillTx/>
                <a:latin typeface="Trebuchet MS" panose="020B0603020202020204" pitchFamily="34" charset="0"/>
                <a:ea typeface="DejaVu Sans"/>
                <a:cs typeface="DejaVu Sans"/>
              </a:rPr>
              <a:t>Timovou</a:t>
            </a:r>
            <a:r>
              <a:rPr kumimoji="0" lang="cs-CZ" sz="1800" b="0" i="0" u="none" strike="noStrike" kern="1200" cap="none" spc="0" normalizeH="0" baseline="0" noProof="0" dirty="0">
                <a:ln>
                  <a:noFill/>
                </a:ln>
                <a:solidFill>
                  <a:prstClr val="black"/>
                </a:solidFill>
                <a:effectLst/>
                <a:uLnTx/>
                <a:uFillTx/>
                <a:latin typeface="Trebuchet MS" panose="020B0603020202020204" pitchFamily="34" charset="0"/>
                <a:ea typeface="DejaVu Sans"/>
                <a:cs typeface="DejaVu Sans"/>
              </a:rPr>
              <a:t> Č. j. MV- 63658-2/ODK-2022</a:t>
            </a:r>
          </a:p>
        </p:txBody>
      </p:sp>
    </p:spTree>
    <p:extLst>
      <p:ext uri="{BB962C8B-B14F-4D97-AF65-F5344CB8AC3E}">
        <p14:creationId xmlns:p14="http://schemas.microsoft.com/office/powerpoint/2010/main" val="15712739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p:cNvSpPr>
            <a:spLocks noGrp="1"/>
          </p:cNvSpPr>
          <p:nvPr>
            <p:ph type="body"/>
          </p:nvPr>
        </p:nvSpPr>
        <p:spPr>
          <a:xfrm>
            <a:off x="531845" y="270588"/>
            <a:ext cx="9694506" cy="6468143"/>
          </a:xfrm>
        </p:spPr>
        <p:txBody>
          <a:bodyPr/>
          <a:lstStyle/>
          <a:p>
            <a:pPr marL="0" indent="0" algn="just">
              <a:buNone/>
            </a:pPr>
            <a:r>
              <a:rPr lang="cs-CZ" sz="1800" b="1" dirty="0">
                <a:solidFill>
                  <a:srgbClr val="C00000"/>
                </a:solidFill>
              </a:rPr>
              <a:t>Od 1/2023 – problém je krátká lhůta 7 dnů…..</a:t>
            </a:r>
          </a:p>
          <a:p>
            <a:pPr algn="just"/>
            <a:endParaRPr lang="cs-CZ" sz="1800" b="1" dirty="0"/>
          </a:p>
          <a:p>
            <a:pPr algn="just"/>
            <a:r>
              <a:rPr lang="cs-CZ" sz="1800" b="1" dirty="0"/>
              <a:t>§ 11a</a:t>
            </a:r>
          </a:p>
          <a:p>
            <a:pPr algn="just"/>
            <a:r>
              <a:rPr lang="cs-CZ" sz="1800" b="1" dirty="0"/>
              <a:t>(1)</a:t>
            </a:r>
            <a:r>
              <a:rPr lang="cs-CZ" sz="1800" dirty="0"/>
              <a:t> Povinný subjekt může odmítnout žádost nebo její část </a:t>
            </a:r>
            <a:r>
              <a:rPr lang="cs-CZ" sz="1800" b="1" u="sng" dirty="0"/>
              <a:t>do sedmi dnů </a:t>
            </a:r>
            <a:r>
              <a:rPr lang="cs-CZ" sz="1800" dirty="0"/>
              <a:t>ode dne jejího přijetí, pokud lze ve vztahu k ní dovodit, že cílem žadatele je způsobit</a:t>
            </a:r>
          </a:p>
          <a:p>
            <a:pPr lvl="1" algn="just"/>
            <a:r>
              <a:rPr lang="cs-CZ" b="1" dirty="0"/>
              <a:t>a)</a:t>
            </a:r>
            <a:r>
              <a:rPr lang="cs-CZ" dirty="0"/>
              <a:t> </a:t>
            </a:r>
            <a:r>
              <a:rPr lang="cs-CZ" b="1" dirty="0"/>
              <a:t>nátlak na fyzickou osobu, jíž se týkají požadované informace</a:t>
            </a:r>
            <a:r>
              <a:rPr lang="cs-CZ" dirty="0"/>
              <a:t>, pokud nejde o informace podle § 8a odst. 2, nebo</a:t>
            </a:r>
          </a:p>
          <a:p>
            <a:pPr lvl="1" algn="just"/>
            <a:r>
              <a:rPr lang="cs-CZ" b="1" dirty="0"/>
              <a:t>b)</a:t>
            </a:r>
            <a:r>
              <a:rPr lang="cs-CZ" dirty="0"/>
              <a:t> </a:t>
            </a:r>
            <a:r>
              <a:rPr lang="cs-CZ" b="1" dirty="0"/>
              <a:t>nepřiměřenou zátěž povinného subjektu</a:t>
            </a:r>
            <a:r>
              <a:rPr lang="cs-CZ" dirty="0"/>
              <a:t>; </a:t>
            </a:r>
            <a:r>
              <a:rPr lang="cs-CZ" u="sng" dirty="0"/>
              <a:t>za způsobení nepřiměřené zátěže se považuje také podávání žádostí o informace u většího počtu povinných subjektů bez zjevné obsahové souvislosti požadovaných informací,</a:t>
            </a:r>
          </a:p>
          <a:p>
            <a:pPr lvl="1" algn="just"/>
            <a:r>
              <a:rPr lang="cs-CZ" dirty="0"/>
              <a:t>a to zpravidla v reakci na předcházející postup povinného subjektu vůči žadateli nebo na vztah s fyzickou osobou uvedenou v písmenu a).</a:t>
            </a:r>
          </a:p>
          <a:p>
            <a:pPr lvl="1" algn="just"/>
            <a:endParaRPr lang="cs-CZ" dirty="0"/>
          </a:p>
          <a:p>
            <a:pPr algn="just"/>
            <a:r>
              <a:rPr lang="cs-CZ" sz="1800" b="1" dirty="0"/>
              <a:t>(2)</a:t>
            </a:r>
            <a:r>
              <a:rPr lang="cs-CZ" sz="1800" dirty="0"/>
              <a:t> </a:t>
            </a:r>
            <a:r>
              <a:rPr lang="cs-CZ" sz="1800" u="sng" dirty="0"/>
              <a:t>Rozsah požadovaných informací nebo počet podaných žádostí není bez dalšího důvodem pro odmítnutí žádosti podle odstavce</a:t>
            </a:r>
            <a:r>
              <a:rPr lang="cs-CZ" sz="1800" dirty="0"/>
              <a:t> 1.</a:t>
            </a:r>
          </a:p>
          <a:p>
            <a:pPr algn="just"/>
            <a:endParaRPr lang="cs-CZ" sz="1800" dirty="0"/>
          </a:p>
          <a:p>
            <a:pPr algn="just"/>
            <a:r>
              <a:rPr lang="cs-CZ" sz="1800" b="1" dirty="0"/>
              <a:t>§ 11b</a:t>
            </a:r>
          </a:p>
          <a:p>
            <a:pPr algn="just"/>
            <a:r>
              <a:rPr lang="cs-CZ" sz="1800" dirty="0"/>
              <a:t>Povinný subjekt může odmítnout žádost o poskytnutí informace, jestliže požadovanou informaci nemá a jestliže mu povinnost ji mít nevyplývá ze zákona; to neplatí, pokud povinný subjekt může požadovanou informaci získat na základě jednoduchých úkonů z jiných informací, které povinný subjekt má, případně poskytnout postupem podle § 4a odst. 1 věty třetí.“.</a:t>
            </a:r>
          </a:p>
        </p:txBody>
      </p:sp>
    </p:spTree>
    <p:extLst>
      <p:ext uri="{BB962C8B-B14F-4D97-AF65-F5344CB8AC3E}">
        <p14:creationId xmlns:p14="http://schemas.microsoft.com/office/powerpoint/2010/main" val="2914686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E4C2BF49-4ABE-B434-E6AF-7BEF4C4C084D}"/>
              </a:ext>
            </a:extLst>
          </p:cNvPr>
          <p:cNvSpPr>
            <a:spLocks noGrp="1"/>
          </p:cNvSpPr>
          <p:nvPr>
            <p:ph type="title"/>
          </p:nvPr>
        </p:nvSpPr>
        <p:spPr/>
        <p:txBody>
          <a:bodyPr/>
          <a:lstStyle/>
          <a:p>
            <a:r>
              <a:rPr lang="cs-CZ" dirty="0"/>
              <a:t>Školení v únoru</a:t>
            </a:r>
          </a:p>
        </p:txBody>
      </p:sp>
      <p:sp>
        <p:nvSpPr>
          <p:cNvPr id="7" name="Zástupný obsah 6">
            <a:extLst>
              <a:ext uri="{FF2B5EF4-FFF2-40B4-BE49-F238E27FC236}">
                <a16:creationId xmlns:a16="http://schemas.microsoft.com/office/drawing/2014/main" id="{4AC0E46E-96B1-D753-9FEB-0881FF0C890A}"/>
              </a:ext>
            </a:extLst>
          </p:cNvPr>
          <p:cNvSpPr>
            <a:spLocks noGrp="1"/>
          </p:cNvSpPr>
          <p:nvPr>
            <p:ph idx="1"/>
          </p:nvPr>
        </p:nvSpPr>
        <p:spPr>
          <a:xfrm>
            <a:off x="677159" y="1194318"/>
            <a:ext cx="9147975" cy="4846842"/>
          </a:xfrm>
        </p:spPr>
        <p:txBody>
          <a:bodyPr/>
          <a:lstStyle/>
          <a:p>
            <a:pPr marL="0" indent="0" algn="ctr">
              <a:buNone/>
            </a:pPr>
            <a:r>
              <a:rPr lang="cs-CZ" b="0" i="0" dirty="0">
                <a:solidFill>
                  <a:srgbClr val="158EBF"/>
                </a:solidFill>
                <a:effectLst/>
                <a:latin typeface="Arial" panose="020B0604020202020204" pitchFamily="34" charset="0"/>
              </a:rPr>
              <a:t>Zasedání zastupitelstva a schůze rady od A do Z</a:t>
            </a:r>
          </a:p>
          <a:p>
            <a:pPr marL="0" indent="0" algn="ctr">
              <a:buNone/>
            </a:pPr>
            <a:r>
              <a:rPr lang="cs-CZ" b="0" i="0" dirty="0">
                <a:solidFill>
                  <a:srgbClr val="158EBF"/>
                </a:solidFill>
                <a:effectLst/>
                <a:latin typeface="Arial" panose="020B0604020202020204" pitchFamily="34" charset="0"/>
              </a:rPr>
              <a:t> (včetně změn v projednávané novele zákona o obcích).</a:t>
            </a:r>
            <a:endParaRPr lang="cs-CZ" b="0" i="0" dirty="0">
              <a:solidFill>
                <a:srgbClr val="000000"/>
              </a:solidFill>
              <a:effectLst/>
              <a:latin typeface="Arial" panose="020B0604020202020204" pitchFamily="34" charset="0"/>
            </a:endParaRPr>
          </a:p>
          <a:p>
            <a:pPr algn="ctr"/>
            <a:r>
              <a:rPr lang="cs-CZ" dirty="0">
                <a:solidFill>
                  <a:srgbClr val="219ED1"/>
                </a:solidFill>
                <a:latin typeface="Arial" panose="020B0604020202020204" pitchFamily="34" charset="0"/>
              </a:rPr>
              <a:t>27.2.2024</a:t>
            </a:r>
            <a:r>
              <a:rPr lang="cs-CZ" b="0" i="0" dirty="0">
                <a:solidFill>
                  <a:srgbClr val="219ED1"/>
                </a:solidFill>
                <a:effectLst/>
                <a:latin typeface="Arial" panose="020B0604020202020204" pitchFamily="34" charset="0"/>
              </a:rPr>
              <a:t> ONLINE</a:t>
            </a:r>
          </a:p>
          <a:p>
            <a:pPr algn="just"/>
            <a:r>
              <a:rPr lang="cs-CZ" sz="1600" b="0" i="0" dirty="0">
                <a:effectLst/>
                <a:latin typeface="Arial" panose="020B0604020202020204" pitchFamily="34" charset="0"/>
              </a:rPr>
              <a:t>jak má vypadat zápis, jak správně schválit, zrušit nebo změnit usnesení a jaké má mít znění. Kdy vyvěsit pozvánku, co dělat s problémovým občanem nebo opozicí narušující jednání. Příprava zasedání, svolání zasedání, zveřejnění pozvánky (povinné náležitosti, lhůty, forma)</a:t>
            </a:r>
          </a:p>
          <a:p>
            <a:pPr algn="just"/>
            <a:r>
              <a:rPr lang="cs-CZ" sz="800" b="0" i="0" dirty="0">
                <a:effectLst/>
                <a:latin typeface="Arial" panose="020B0604020202020204" pitchFamily="34" charset="0"/>
              </a:rPr>
              <a:t>Zasedání zastupitelstva- příprava zasedání, svolání zasedání, zveřejnění pozvánky (povinné náležitosti, lhůty, forma) jak lze svolat zasedání v co nejkratší době, a přitom v souladu se zákonem, návrh programu, doplňování bodů, protinávrhy, stažení bodu z programu, průběh zasedání, přesedající, vedení diskuze</a:t>
            </a:r>
          </a:p>
          <a:p>
            <a:pPr algn="just"/>
            <a:r>
              <a:rPr lang="cs-CZ" sz="800" b="0" i="0" dirty="0">
                <a:effectLst/>
                <a:latin typeface="Arial" panose="020B0604020202020204" pitchFamily="34" charset="0"/>
              </a:rPr>
              <a:t>usnesení, změny, revokace, číslování, výpisy z usnesení, možnost tajného hlasování jako ochrana zastupitelů, online zasedání po novele zákona o obcích od r. 2024, online účast části zastupitelů, co dělat, když v průběhu zasedání klesne počet zastupitelů,  přestávky, přerušení zasedání do druhého dne atd., práva občanů, další veřejnost, novináři, aktivisté na zasedání atd., možnosti omezení obstrukčních občanů nebo zastupitelů</a:t>
            </a:r>
          </a:p>
          <a:p>
            <a:pPr algn="just"/>
            <a:r>
              <a:rPr lang="cs-CZ" sz="800" b="0" i="0" dirty="0">
                <a:effectLst/>
                <a:latin typeface="Arial" panose="020B0604020202020204" pitchFamily="34" charset="0"/>
              </a:rPr>
              <a:t>jednací řády – jak správně upravit v jednacím řádu průběh zasedání, role tajemníka při zasedání a poradní hlas tajemníka na zasedání</a:t>
            </a:r>
          </a:p>
          <a:p>
            <a:pPr algn="just"/>
            <a:r>
              <a:rPr lang="cs-CZ" sz="800" b="0" i="0" dirty="0">
                <a:effectLst/>
                <a:latin typeface="Arial" panose="020B0604020202020204" pitchFamily="34" charset="0"/>
              </a:rPr>
              <a:t>Zápis ze zasedání, povinné součásti zápisu, forma zápisu, doslovné přepisy nebo stručný zápis? přílohy zápisu, zvukové a obrazové záznamy, jak napravit chyby v zápise, v usneseních, zveřejnění zápisu, nahlížení do zápisu, žádosti o informace</a:t>
            </a:r>
          </a:p>
          <a:p>
            <a:pPr algn="just"/>
            <a:r>
              <a:rPr lang="cs-CZ" sz="800" b="0" i="0" dirty="0">
                <a:effectLst/>
                <a:latin typeface="Arial" panose="020B0604020202020204" pitchFamily="34" charset="0"/>
              </a:rPr>
              <a:t>Schůze rady - Příprava, průběh, povinné náležitosti, zápisy, nahlížení do materiálů rady</a:t>
            </a:r>
          </a:p>
          <a:p>
            <a:pPr algn="just"/>
            <a:r>
              <a:rPr lang="cs-CZ" sz="800" b="0" i="0" dirty="0">
                <a:effectLst/>
                <a:latin typeface="Arial" panose="020B0604020202020204" pitchFamily="34" charset="0"/>
              </a:rPr>
              <a:t>Časté chyby a jak je napravit  - příklady chyb, náprava a příklady dobré praxe, judikatura soudů k zasedání, kontroly Ministerstva vnitra v této oblasti, porušení zákona obcemi</a:t>
            </a:r>
          </a:p>
          <a:p>
            <a:pPr algn="just"/>
            <a:r>
              <a:rPr lang="cs-CZ" sz="1600" dirty="0">
                <a:hlinkClick r:id="rId2"/>
              </a:rPr>
              <a:t>https://spmo.cz/vzdelavani/</a:t>
            </a:r>
            <a:endParaRPr lang="cs-CZ" sz="1600" dirty="0"/>
          </a:p>
        </p:txBody>
      </p:sp>
    </p:spTree>
    <p:extLst>
      <p:ext uri="{BB962C8B-B14F-4D97-AF65-F5344CB8AC3E}">
        <p14:creationId xmlns:p14="http://schemas.microsoft.com/office/powerpoint/2010/main" val="5704022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p:cNvSpPr>
            <a:spLocks noGrp="1"/>
          </p:cNvSpPr>
          <p:nvPr>
            <p:ph type="body"/>
          </p:nvPr>
        </p:nvSpPr>
        <p:spPr>
          <a:xfrm>
            <a:off x="699796" y="447869"/>
            <a:ext cx="9132925" cy="6231227"/>
          </a:xfrm>
        </p:spPr>
        <p:txBody>
          <a:bodyPr/>
          <a:lstStyle/>
          <a:p>
            <a:pPr marL="0" indent="0" algn="just">
              <a:buNone/>
            </a:pPr>
            <a:r>
              <a:rPr lang="cs-CZ" sz="1800" b="1" dirty="0">
                <a:solidFill>
                  <a:srgbClr val="C00000"/>
                </a:solidFill>
                <a:latin typeface="Arial" panose="020B0604020202020204" pitchFamily="34" charset="0"/>
              </a:rPr>
              <a:t>Od 1.1. 2023 bohužel také toto – tajemníci, vedoucí odd.,  </a:t>
            </a:r>
            <a:r>
              <a:rPr lang="cs-CZ" sz="1800" b="1" dirty="0" err="1">
                <a:solidFill>
                  <a:srgbClr val="C00000"/>
                </a:solidFill>
                <a:latin typeface="Arial" panose="020B0604020202020204" pitchFamily="34" charset="0"/>
              </a:rPr>
              <a:t>odb</a:t>
            </a:r>
            <a:r>
              <a:rPr lang="cs-CZ" sz="1800" b="1" dirty="0">
                <a:solidFill>
                  <a:srgbClr val="C00000"/>
                </a:solidFill>
                <a:latin typeface="Arial" panose="020B0604020202020204" pitchFamily="34" charset="0"/>
              </a:rPr>
              <a:t>., </a:t>
            </a:r>
          </a:p>
          <a:p>
            <a:pPr marL="0" indent="0" algn="just">
              <a:buNone/>
            </a:pPr>
            <a:endParaRPr lang="cs-CZ" sz="1800" b="1" dirty="0">
              <a:solidFill>
                <a:srgbClr val="C00000"/>
              </a:solidFill>
              <a:latin typeface="Arial" panose="020B0604020202020204" pitchFamily="34" charset="0"/>
            </a:endParaRPr>
          </a:p>
          <a:p>
            <a:pPr marL="0" indent="0" algn="just">
              <a:buNone/>
            </a:pPr>
            <a:r>
              <a:rPr lang="cs-CZ" sz="1800" b="1" dirty="0">
                <a:latin typeface="Arial" panose="020B0604020202020204" pitchFamily="34" charset="0"/>
              </a:rPr>
              <a:t>§ 8c</a:t>
            </a:r>
          </a:p>
          <a:p>
            <a:r>
              <a:rPr lang="cs-CZ" sz="1800" b="1" dirty="0">
                <a:latin typeface="Arial" panose="020B0604020202020204" pitchFamily="34" charset="0"/>
              </a:rPr>
              <a:t>Informování o příjmech fyzických osob</a:t>
            </a:r>
          </a:p>
          <a:p>
            <a:pPr algn="just"/>
            <a:r>
              <a:rPr lang="cs-CZ" sz="1800" b="1" dirty="0">
                <a:solidFill>
                  <a:srgbClr val="000000"/>
                </a:solidFill>
                <a:latin typeface="Arial" panose="020B0604020202020204" pitchFamily="34" charset="0"/>
              </a:rPr>
              <a:t>(1)</a:t>
            </a:r>
            <a:r>
              <a:rPr lang="cs-CZ" sz="1800" dirty="0">
                <a:solidFill>
                  <a:srgbClr val="000000"/>
                </a:solidFill>
                <a:latin typeface="Arial" panose="020B0604020202020204" pitchFamily="34" charset="0"/>
              </a:rPr>
              <a:t> Povinný subjekt </a:t>
            </a:r>
            <a:r>
              <a:rPr lang="cs-CZ" sz="1800" u="sng" dirty="0">
                <a:solidFill>
                  <a:srgbClr val="000000"/>
                </a:solidFill>
                <a:latin typeface="Arial" panose="020B0604020202020204" pitchFamily="34" charset="0"/>
              </a:rPr>
              <a:t>poskytne informaci o výši příjmu osoby, které poskytl nebo poskytuje veřejné prostředky mající povahu příjmu ze závislé činnosti nebo funkčních požitků podle zákona o daních z příjmů</a:t>
            </a:r>
          </a:p>
          <a:p>
            <a:pPr lvl="1" algn="just"/>
            <a:r>
              <a:rPr lang="cs-CZ" b="1" dirty="0">
                <a:solidFill>
                  <a:srgbClr val="000000"/>
                </a:solidFill>
                <a:latin typeface="Arial" panose="020B0604020202020204" pitchFamily="34" charset="0"/>
              </a:rPr>
              <a:t>a)</a:t>
            </a:r>
            <a:r>
              <a:rPr lang="cs-CZ" dirty="0">
                <a:solidFill>
                  <a:srgbClr val="000000"/>
                </a:solidFill>
                <a:latin typeface="Arial" panose="020B0604020202020204" pitchFamily="34" charset="0"/>
              </a:rPr>
              <a:t> jako</a:t>
            </a:r>
          </a:p>
          <a:p>
            <a:pPr lvl="1" algn="just"/>
            <a:r>
              <a:rPr lang="cs-CZ" b="1" dirty="0">
                <a:solidFill>
                  <a:srgbClr val="000000"/>
                </a:solidFill>
                <a:latin typeface="Arial" panose="020B0604020202020204" pitchFamily="34" charset="0"/>
              </a:rPr>
              <a:t>1.</a:t>
            </a:r>
            <a:r>
              <a:rPr lang="cs-CZ" b="1" u="sng" dirty="0">
                <a:solidFill>
                  <a:srgbClr val="000000"/>
                </a:solidFill>
                <a:latin typeface="Arial" panose="020B0604020202020204" pitchFamily="34" charset="0"/>
              </a:rPr>
              <a:t> veřejnému funkcionáři, na kterého se vztahovaly nebo vztahují povinnosti podle zákona o střetu zájmů,</a:t>
            </a:r>
          </a:p>
          <a:p>
            <a:pPr lvl="1" algn="just"/>
            <a:r>
              <a:rPr lang="cs-CZ" b="1" dirty="0">
                <a:solidFill>
                  <a:srgbClr val="000000"/>
                </a:solidFill>
                <a:latin typeface="Arial" panose="020B0604020202020204" pitchFamily="34" charset="0"/>
              </a:rPr>
              <a:t>2.</a:t>
            </a:r>
            <a:r>
              <a:rPr lang="cs-CZ" dirty="0">
                <a:solidFill>
                  <a:srgbClr val="000000"/>
                </a:solidFill>
                <a:latin typeface="Arial" panose="020B0604020202020204" pitchFamily="34" charset="0"/>
              </a:rPr>
              <a:t> poradci prezidenta republiky, člena vlády, náměstka člena vlády nebo vedoucího ústředního správního úřadu, v jehož čele není člen vlády, nebo</a:t>
            </a:r>
          </a:p>
          <a:p>
            <a:pPr lvl="1" algn="just"/>
            <a:r>
              <a:rPr lang="cs-CZ" b="1" dirty="0">
                <a:solidFill>
                  <a:srgbClr val="000000"/>
                </a:solidFill>
                <a:latin typeface="Arial" panose="020B0604020202020204" pitchFamily="34" charset="0"/>
              </a:rPr>
              <a:t>3.</a:t>
            </a:r>
            <a:r>
              <a:rPr lang="cs-CZ" dirty="0">
                <a:solidFill>
                  <a:srgbClr val="000000"/>
                </a:solidFill>
                <a:latin typeface="Arial" panose="020B0604020202020204" pitchFamily="34" charset="0"/>
              </a:rPr>
              <a:t> </a:t>
            </a:r>
            <a:r>
              <a:rPr lang="cs-CZ" u="sng" dirty="0">
                <a:solidFill>
                  <a:srgbClr val="000000"/>
                </a:solidFill>
                <a:latin typeface="Arial" panose="020B0604020202020204" pitchFamily="34" charset="0"/>
              </a:rPr>
              <a:t>členovi svého statutárního, řídicího, dozorčího nebo kontrolního orgánu</a:t>
            </a:r>
            <a:r>
              <a:rPr lang="cs-CZ" b="1" dirty="0">
                <a:solidFill>
                  <a:srgbClr val="000000"/>
                </a:solidFill>
                <a:latin typeface="Arial" panose="020B0604020202020204" pitchFamily="34" charset="0"/>
              </a:rPr>
              <a:t>, anebo</a:t>
            </a:r>
          </a:p>
          <a:p>
            <a:pPr lvl="1" algn="just"/>
            <a:r>
              <a:rPr lang="cs-CZ" b="1" dirty="0">
                <a:solidFill>
                  <a:srgbClr val="000000"/>
                </a:solidFill>
                <a:latin typeface="Arial" panose="020B0604020202020204" pitchFamily="34" charset="0"/>
              </a:rPr>
              <a:t>b) pokud žadatel prokáže veřejný zájem na poskytnutí informace o výši příjmu této osoby a tento veřejný zájem v jednotlivém případě převažuje nad zájmem na ochraně této informace.</a:t>
            </a:r>
          </a:p>
          <a:p>
            <a:pPr algn="just"/>
            <a:r>
              <a:rPr lang="cs-CZ" sz="1800" b="1" dirty="0">
                <a:solidFill>
                  <a:srgbClr val="000000"/>
                </a:solidFill>
                <a:latin typeface="Arial" panose="020B0604020202020204" pitchFamily="34" charset="0"/>
              </a:rPr>
              <a:t>(2)</a:t>
            </a:r>
            <a:r>
              <a:rPr lang="cs-CZ" sz="1800" dirty="0">
                <a:solidFill>
                  <a:srgbClr val="000000"/>
                </a:solidFill>
                <a:latin typeface="Arial" panose="020B0604020202020204" pitchFamily="34" charset="0"/>
              </a:rPr>
              <a:t> Informace o výši příjmu podle odstavce 1 se poskytne v rozsahu jméno, příjmení, funkční, pracovní či jiné obdobné zařazení a </a:t>
            </a:r>
            <a:r>
              <a:rPr lang="cs-CZ" sz="1800" b="1" dirty="0">
                <a:solidFill>
                  <a:srgbClr val="000000"/>
                </a:solidFill>
                <a:latin typeface="Arial" panose="020B0604020202020204" pitchFamily="34" charset="0"/>
              </a:rPr>
              <a:t>výše veřejných prostředků, na kterou vznikl nárok, před zdaněním a dalšími povinnými odvody za období podle obsahu žádosti.</a:t>
            </a:r>
            <a:r>
              <a:rPr lang="cs-CZ" sz="1800" dirty="0">
                <a:solidFill>
                  <a:srgbClr val="000000"/>
                </a:solidFill>
                <a:latin typeface="Arial" panose="020B0604020202020204" pitchFamily="34" charset="0"/>
              </a:rPr>
              <a:t> Při poskytování informace podle věty první se § 5 odst. 3 nepoužije. </a:t>
            </a:r>
            <a:r>
              <a:rPr lang="cs-CZ" sz="1100" dirty="0">
                <a:solidFill>
                  <a:srgbClr val="000000"/>
                </a:solidFill>
                <a:latin typeface="Arial" panose="020B0604020202020204" pitchFamily="34" charset="0"/>
              </a:rPr>
              <a:t>(§ 5 odst. 3 </a:t>
            </a:r>
            <a:r>
              <a:rPr lang="cs-CZ" sz="1100" i="1" dirty="0">
                <a:solidFill>
                  <a:srgbClr val="000000"/>
                </a:solidFill>
                <a:latin typeface="Arial" panose="020B0604020202020204" pitchFamily="34" charset="0"/>
              </a:rPr>
              <a:t>Do 15 dnů od poskytnutí informací na žádost povinný subjekt tyto informace zveřejní způsobem umožňujícím dálkový přístup. O informacích poskytnutých způsobem podle § 4a odst. 2 písm. e) a f), informacích poskytnutých v jiné než elektronické podobě, nebo mimořádně rozsáhlých elektronicky poskytnutých informacích postačí zveřejnit doprovodnou informaci vyjadřující jejich obsah. Poskytnutá nebo doprovodná informace musí být zveřejněna nejméně po dobu 6 let</a:t>
            </a:r>
            <a:r>
              <a:rPr lang="cs-CZ" sz="1100" dirty="0">
                <a:solidFill>
                  <a:srgbClr val="000000"/>
                </a:solidFill>
                <a:latin typeface="Arial" panose="020B0604020202020204" pitchFamily="34" charset="0"/>
              </a:rPr>
              <a:t>.</a:t>
            </a:r>
          </a:p>
          <a:p>
            <a:endParaRPr lang="cs-CZ" dirty="0"/>
          </a:p>
        </p:txBody>
      </p:sp>
    </p:spTree>
    <p:extLst>
      <p:ext uri="{BB962C8B-B14F-4D97-AF65-F5344CB8AC3E}">
        <p14:creationId xmlns:p14="http://schemas.microsoft.com/office/powerpoint/2010/main" val="27392635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160" y="0"/>
            <a:ext cx="8596440" cy="2971800"/>
          </a:xfrm>
        </p:spPr>
        <p:txBody>
          <a:bodyPr/>
          <a:lstStyle/>
          <a:p>
            <a:r>
              <a:rPr lang="cs-CZ" dirty="0"/>
              <a:t>Metodika MV</a:t>
            </a:r>
          </a:p>
        </p:txBody>
      </p:sp>
      <p:sp>
        <p:nvSpPr>
          <p:cNvPr id="3" name="Zástupný symbol pro text 2"/>
          <p:cNvSpPr>
            <a:spLocks noGrp="1"/>
          </p:cNvSpPr>
          <p:nvPr>
            <p:ph type="body"/>
          </p:nvPr>
        </p:nvSpPr>
        <p:spPr>
          <a:xfrm>
            <a:off x="677160" y="2186609"/>
            <a:ext cx="8596440" cy="3854191"/>
          </a:xfrm>
        </p:spPr>
        <p:txBody>
          <a:bodyPr/>
          <a:lstStyle/>
          <a:p>
            <a:r>
              <a:rPr lang="cs-CZ" sz="2400" b="1" dirty="0"/>
              <a:t>Retroaktivní působení § 8c odst. 1 písm. a) </a:t>
            </a:r>
          </a:p>
          <a:p>
            <a:pPr algn="just"/>
            <a:r>
              <a:rPr lang="cs-CZ" sz="2400" dirty="0"/>
              <a:t>Pakliže § 8c odst. 1 písm. a) výslovně stanoví povinnost poskytnout informace o platových poměrech v něm specifikovaných příjemců veřejných prostředků, nepochybně zasahuje do jejich právního postavení. Činí tak i směrem do minulosti, neboť díky novému zákonnému ustanovení budou bez dalšího </a:t>
            </a:r>
            <a:r>
              <a:rPr lang="cs-CZ" sz="2400" dirty="0" err="1"/>
              <a:t>zpřístupnitelné</a:t>
            </a:r>
            <a:r>
              <a:rPr lang="cs-CZ" sz="2400" dirty="0"/>
              <a:t> i údaje o jejich příjmech, které jim povinný subjekt vyplatil před účinností novely. </a:t>
            </a:r>
          </a:p>
        </p:txBody>
      </p:sp>
    </p:spTree>
    <p:extLst>
      <p:ext uri="{BB962C8B-B14F-4D97-AF65-F5344CB8AC3E}">
        <p14:creationId xmlns:p14="http://schemas.microsoft.com/office/powerpoint/2010/main" val="14843830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DD2F7E-06FB-EBD9-6958-EA3EB42A175C}"/>
              </a:ext>
            </a:extLst>
          </p:cNvPr>
          <p:cNvSpPr>
            <a:spLocks noGrp="1"/>
          </p:cNvSpPr>
          <p:nvPr>
            <p:ph type="title"/>
          </p:nvPr>
        </p:nvSpPr>
        <p:spPr/>
        <p:txBody>
          <a:bodyPr/>
          <a:lstStyle/>
          <a:p>
            <a:r>
              <a:rPr lang="cs-CZ" dirty="0"/>
              <a:t>Zveřejňovat platy nikdo nechce,</a:t>
            </a:r>
          </a:p>
        </p:txBody>
      </p:sp>
      <p:sp>
        <p:nvSpPr>
          <p:cNvPr id="3" name="Zástupný text 2">
            <a:extLst>
              <a:ext uri="{FF2B5EF4-FFF2-40B4-BE49-F238E27FC236}">
                <a16:creationId xmlns:a16="http://schemas.microsoft.com/office/drawing/2014/main" id="{E232A9D1-986B-BC3A-AD12-E628ECFAB103}"/>
              </a:ext>
            </a:extLst>
          </p:cNvPr>
          <p:cNvSpPr>
            <a:spLocks noGrp="1"/>
          </p:cNvSpPr>
          <p:nvPr>
            <p:ph type="body"/>
          </p:nvPr>
        </p:nvSpPr>
        <p:spPr/>
        <p:txBody>
          <a:bodyPr/>
          <a:lstStyle/>
          <a:p>
            <a:r>
              <a:rPr lang="cs-CZ" dirty="0"/>
              <a:t>Bohužel po loňské novele musíme.</a:t>
            </a:r>
          </a:p>
          <a:p>
            <a:r>
              <a:rPr lang="cs-CZ" dirty="0"/>
              <a:t>Pár možností je – zpoplatnit vyhledání, ale díky mzdovým systémům, nevím…</a:t>
            </a:r>
          </a:p>
        </p:txBody>
      </p:sp>
    </p:spTree>
    <p:extLst>
      <p:ext uri="{BB962C8B-B14F-4D97-AF65-F5344CB8AC3E}">
        <p14:creationId xmlns:p14="http://schemas.microsoft.com/office/powerpoint/2010/main" val="38630556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dpis 1"/>
          <p:cNvSpPr>
            <a:spLocks noGrp="1"/>
          </p:cNvSpPr>
          <p:nvPr>
            <p:ph type="subTitle"/>
          </p:nvPr>
        </p:nvSpPr>
        <p:spPr>
          <a:xfrm>
            <a:off x="677160" y="1932120"/>
            <a:ext cx="8596440" cy="2797196"/>
          </a:xfrm>
        </p:spPr>
        <p:txBody>
          <a:bodyPr/>
          <a:lstStyle/>
          <a:p>
            <a:pPr marL="343080" lvl="0" indent="-342720" algn="just">
              <a:lnSpc>
                <a:spcPct val="100000"/>
              </a:lnSpc>
              <a:spcBef>
                <a:spcPts val="0"/>
              </a:spcBef>
              <a:buClr>
                <a:srgbClr val="5FCBEF"/>
              </a:buClr>
              <a:buSzPct val="80000"/>
              <a:buFont typeface="Wingdings 3" charset="2"/>
              <a:buChar char=""/>
            </a:pPr>
            <a:r>
              <a:rPr lang="cs-CZ" sz="1800" dirty="0">
                <a:solidFill>
                  <a:srgbClr val="008000"/>
                </a:solidFill>
                <a:latin typeface="Fira Sans"/>
              </a:rPr>
              <a:t>§ 15 (3) </a:t>
            </a:r>
          </a:p>
          <a:p>
            <a:pPr marL="343080" lvl="0" indent="-342720" algn="just">
              <a:lnSpc>
                <a:spcPct val="100000"/>
              </a:lnSpc>
              <a:spcBef>
                <a:spcPts val="0"/>
              </a:spcBef>
              <a:buClr>
                <a:srgbClr val="5FCBEF"/>
              </a:buClr>
              <a:buSzPct val="80000"/>
              <a:buFont typeface="Wingdings 3" charset="2"/>
              <a:buChar char=""/>
            </a:pPr>
            <a:r>
              <a:rPr lang="cs-CZ" sz="1800" dirty="0">
                <a:solidFill>
                  <a:srgbClr val="008000"/>
                </a:solidFill>
                <a:latin typeface="Fira Sans"/>
              </a:rPr>
              <a:t>Pokud povinný subjekt </a:t>
            </a:r>
            <a:r>
              <a:rPr lang="cs-CZ" sz="1800" b="1" dirty="0">
                <a:solidFill>
                  <a:srgbClr val="008000"/>
                </a:solidFill>
                <a:latin typeface="Fira Sans"/>
              </a:rPr>
              <a:t>poskytuje informaci formou kopie dokumentu, z něhož vyloučil pouze osobní údaje</a:t>
            </a:r>
            <a:r>
              <a:rPr lang="cs-CZ" sz="1800" dirty="0">
                <a:solidFill>
                  <a:srgbClr val="008000"/>
                </a:solidFill>
                <a:latin typeface="Fira Sans"/>
              </a:rPr>
              <a:t> nebo informace, které jsou bankovním nebo obchodním tajemstvím a které získal při postupech podle správního, daňového nebo kontrolního řádu, </a:t>
            </a:r>
            <a:r>
              <a:rPr lang="cs-CZ" sz="1800" b="1" dirty="0">
                <a:solidFill>
                  <a:srgbClr val="008000"/>
                </a:solidFill>
                <a:latin typeface="Fira Sans"/>
              </a:rPr>
              <a:t>nemusí vydat rozhodnutí o odmítnutí žádosti</a:t>
            </a:r>
            <a:r>
              <a:rPr lang="cs-CZ" sz="1800" dirty="0">
                <a:solidFill>
                  <a:srgbClr val="008000"/>
                </a:solidFill>
                <a:latin typeface="Fira Sans"/>
              </a:rPr>
              <a:t>. </a:t>
            </a:r>
          </a:p>
          <a:p>
            <a:pPr marL="360" lvl="0" indent="0" algn="just">
              <a:lnSpc>
                <a:spcPct val="100000"/>
              </a:lnSpc>
              <a:spcBef>
                <a:spcPts val="0"/>
              </a:spcBef>
              <a:buClr>
                <a:srgbClr val="5FCBEF"/>
              </a:buClr>
              <a:buSzPct val="80000"/>
              <a:buNone/>
            </a:pPr>
            <a:endParaRPr lang="cs-CZ" sz="1800" dirty="0">
              <a:solidFill>
                <a:srgbClr val="008000"/>
              </a:solidFill>
              <a:latin typeface="Fira Sans"/>
            </a:endParaRPr>
          </a:p>
          <a:p>
            <a:pPr marL="343080" lvl="0" indent="-342720" algn="just">
              <a:lnSpc>
                <a:spcPct val="100000"/>
              </a:lnSpc>
              <a:spcBef>
                <a:spcPts val="0"/>
              </a:spcBef>
              <a:buClr>
                <a:srgbClr val="5FCBEF"/>
              </a:buClr>
              <a:buSzPct val="80000"/>
              <a:buFont typeface="Wingdings 3" charset="2"/>
              <a:buChar char=""/>
            </a:pPr>
            <a:r>
              <a:rPr lang="cs-CZ" sz="1800" b="1" dirty="0">
                <a:solidFill>
                  <a:srgbClr val="008000"/>
                </a:solidFill>
                <a:latin typeface="Fira Sans"/>
              </a:rPr>
              <a:t>Sdělí-li žadatel v podané žádosti anebo do 15 dnů ode dne doručení požadované informace způsobem stanoveným tímto zákonem pro podání písemné žádosti o informace povinnému subjektu, že trvá na vydání rozhodnutí o odmítnutí žádosti</a:t>
            </a:r>
            <a:r>
              <a:rPr lang="cs-CZ" sz="1800" dirty="0">
                <a:solidFill>
                  <a:srgbClr val="008000"/>
                </a:solidFill>
                <a:latin typeface="Fira Sans"/>
              </a:rPr>
              <a:t> v rozsahu vymezených osobních údajů nebo bankovního anebo obchodního tajemství, </a:t>
            </a:r>
            <a:r>
              <a:rPr lang="cs-CZ" sz="1800" b="1" dirty="0">
                <a:solidFill>
                  <a:srgbClr val="008000"/>
                </a:solidFill>
                <a:latin typeface="Fira Sans"/>
              </a:rPr>
              <a:t>povinný subjekt jej vydá ve lhůtě pro vyřízení žádosti anebo do 15 dnů ode dne doručení sdělení žadatele.</a:t>
            </a:r>
            <a:endParaRPr lang="en-US" sz="1800" b="1" spc="-1" dirty="0">
              <a:solidFill>
                <a:srgbClr val="404040"/>
              </a:solidFill>
              <a:uFill>
                <a:solidFill>
                  <a:srgbClr val="FFFFFF"/>
                </a:solidFill>
              </a:uFill>
              <a:latin typeface="Trebuchet MS"/>
            </a:endParaRPr>
          </a:p>
          <a:p>
            <a:endParaRPr lang="cs-CZ" dirty="0"/>
          </a:p>
        </p:txBody>
      </p:sp>
      <p:sp>
        <p:nvSpPr>
          <p:cNvPr id="3" name="Obdélník 2"/>
          <p:cNvSpPr/>
          <p:nvPr/>
        </p:nvSpPr>
        <p:spPr>
          <a:xfrm>
            <a:off x="773723" y="884592"/>
            <a:ext cx="8809891" cy="36933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C00000"/>
                </a:solidFill>
                <a:effectLst/>
                <a:uLnTx/>
                <a:uFillTx/>
                <a:latin typeface="Arial" panose="020B0604020202020204" pitchFamily="34" charset="0"/>
                <a:ea typeface="DejaVu Sans"/>
                <a:cs typeface="DejaVu Sans"/>
              </a:rPr>
              <a:t>Od 1.1. 2023 při anonymizaci kopií není nutné rozhodnutí</a:t>
            </a:r>
          </a:p>
        </p:txBody>
      </p:sp>
    </p:spTree>
    <p:extLst>
      <p:ext uri="{BB962C8B-B14F-4D97-AF65-F5344CB8AC3E}">
        <p14:creationId xmlns:p14="http://schemas.microsoft.com/office/powerpoint/2010/main" val="16878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dpis 1"/>
          <p:cNvSpPr>
            <a:spLocks noGrp="1"/>
          </p:cNvSpPr>
          <p:nvPr>
            <p:ph type="subTitle"/>
          </p:nvPr>
        </p:nvSpPr>
        <p:spPr>
          <a:xfrm>
            <a:off x="677160" y="685800"/>
            <a:ext cx="8596440" cy="4890052"/>
          </a:xfrm>
        </p:spPr>
        <p:txBody>
          <a:bodyPr/>
          <a:lstStyle/>
          <a:p>
            <a:pPr algn="just"/>
            <a:r>
              <a:rPr lang="cs-CZ" b="1" dirty="0"/>
              <a:t>Pozor i na přechodná ustanovení</a:t>
            </a:r>
          </a:p>
          <a:p>
            <a:pPr algn="just"/>
            <a:endParaRPr lang="cs-CZ" dirty="0"/>
          </a:p>
          <a:p>
            <a:pPr algn="just"/>
            <a:r>
              <a:rPr lang="cs-CZ" sz="1800" dirty="0"/>
              <a:t>Čl. II zákona č. 241/2022 Sb.</a:t>
            </a:r>
          </a:p>
          <a:p>
            <a:pPr algn="just"/>
            <a:r>
              <a:rPr lang="cs-CZ" sz="1800" dirty="0"/>
              <a:t>Přechodná ustanovení</a:t>
            </a:r>
          </a:p>
          <a:p>
            <a:pPr algn="just"/>
            <a:r>
              <a:rPr lang="cs-CZ" sz="1800" dirty="0"/>
              <a:t>1. Žádost o poskytnutí informace podaná přede dnem nabytí účinnosti tohoto zákona se vyřizuje podle zákona č. 106/1999 Sb., ve znění účinném přede dnem nabytí účinnosti tohoto zákona.</a:t>
            </a:r>
          </a:p>
          <a:p>
            <a:pPr algn="just"/>
            <a:r>
              <a:rPr lang="cs-CZ" sz="1800" dirty="0"/>
              <a:t>2. </a:t>
            </a:r>
            <a:r>
              <a:rPr lang="cs-CZ" sz="1800" u="sng" dirty="0"/>
              <a:t>Informace zveřejněné podle § 5 odst. 3 zákona č. 106/1999 Sb., ve znění účinném přede dnem nabytí účinnosti tohoto zákona, se ponechají zveřejněné nejméně po dobu 6 let ode dne nabytí účinnosti tohoto zákona</a:t>
            </a:r>
            <a:r>
              <a:rPr lang="cs-CZ" sz="1800" dirty="0"/>
              <a:t>.</a:t>
            </a:r>
          </a:p>
        </p:txBody>
      </p:sp>
    </p:spTree>
    <p:extLst>
      <p:ext uri="{BB962C8B-B14F-4D97-AF65-F5344CB8AC3E}">
        <p14:creationId xmlns:p14="http://schemas.microsoft.com/office/powerpoint/2010/main" val="13717357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367" name="Zástupný obsah 4"/>
          <p:cNvPicPr/>
          <p:nvPr/>
        </p:nvPicPr>
        <p:blipFill>
          <a:blip r:embed="rId2"/>
          <a:stretch/>
        </p:blipFill>
        <p:spPr>
          <a:xfrm>
            <a:off x="2561760" y="156600"/>
            <a:ext cx="6008400" cy="6544440"/>
          </a:xfrm>
          <a:prstGeom prst="rect">
            <a:avLst/>
          </a:prstGeom>
          <a:ln>
            <a:noFill/>
          </a:ln>
        </p:spPr>
      </p:pic>
      <p:sp>
        <p:nvSpPr>
          <p:cNvPr id="368"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2" name="Šipka: doleva 1">
            <a:extLst>
              <a:ext uri="{FF2B5EF4-FFF2-40B4-BE49-F238E27FC236}">
                <a16:creationId xmlns:a16="http://schemas.microsoft.com/office/drawing/2014/main" id="{B8D2DE06-3508-0DBF-2F71-796CEE2B0DA6}"/>
              </a:ext>
            </a:extLst>
          </p:cNvPr>
          <p:cNvSpPr/>
          <p:nvPr/>
        </p:nvSpPr>
        <p:spPr>
          <a:xfrm>
            <a:off x="6752492" y="6312877"/>
            <a:ext cx="1283677" cy="25497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373" name="Zástupný symbol pro obsah 4"/>
          <p:cNvPicPr/>
          <p:nvPr/>
        </p:nvPicPr>
        <p:blipFill>
          <a:blip r:embed="rId2"/>
          <a:stretch/>
        </p:blipFill>
        <p:spPr>
          <a:xfrm>
            <a:off x="373320" y="304920"/>
            <a:ext cx="10290600" cy="6248160"/>
          </a:xfrm>
          <a:prstGeom prst="rect">
            <a:avLst/>
          </a:prstGeom>
          <a:ln>
            <a:noFill/>
          </a:ln>
        </p:spPr>
      </p:pic>
      <p:sp>
        <p:nvSpPr>
          <p:cNvPr id="374"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376" name="Zástupný obsah 5"/>
          <p:cNvPicPr/>
          <p:nvPr/>
        </p:nvPicPr>
        <p:blipFill>
          <a:blip r:embed="rId2"/>
          <a:stretch/>
        </p:blipFill>
        <p:spPr>
          <a:xfrm>
            <a:off x="324000" y="0"/>
            <a:ext cx="10364760" cy="6980040"/>
          </a:xfrm>
          <a:prstGeom prst="rect">
            <a:avLst/>
          </a:prstGeom>
          <a:ln>
            <a:noFill/>
          </a:ln>
        </p:spPr>
      </p:pic>
      <p:sp>
        <p:nvSpPr>
          <p:cNvPr id="377"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385" name="Zástupný symbol pro obsah 4"/>
          <p:cNvPicPr/>
          <p:nvPr/>
        </p:nvPicPr>
        <p:blipFill>
          <a:blip r:embed="rId2"/>
          <a:stretch/>
        </p:blipFill>
        <p:spPr>
          <a:xfrm>
            <a:off x="1185120" y="289080"/>
            <a:ext cx="5720760" cy="5752440"/>
          </a:xfrm>
          <a:prstGeom prst="rect">
            <a:avLst/>
          </a:prstGeom>
          <a:ln>
            <a:noFill/>
          </a:ln>
        </p:spPr>
      </p:pic>
      <p:sp>
        <p:nvSpPr>
          <p:cNvPr id="386"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391" name="Zástupný symbol pro obsah 4"/>
          <p:cNvPicPr/>
          <p:nvPr/>
        </p:nvPicPr>
        <p:blipFill>
          <a:blip r:embed="rId2"/>
          <a:stretch/>
        </p:blipFill>
        <p:spPr>
          <a:xfrm>
            <a:off x="291960" y="0"/>
            <a:ext cx="7685640" cy="6337800"/>
          </a:xfrm>
          <a:prstGeom prst="rect">
            <a:avLst/>
          </a:prstGeom>
          <a:ln>
            <a:noFill/>
          </a:ln>
        </p:spPr>
      </p:pic>
      <p:sp>
        <p:nvSpPr>
          <p:cNvPr id="392"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547581" cy="4093028"/>
          </a:xfrm>
        </p:spPr>
        <p:txBody>
          <a:bodyPr anchor="ctr">
            <a:normAutofit/>
          </a:bodyPr>
          <a:lstStyle/>
          <a:p>
            <a:r>
              <a:rPr lang="cs-CZ" sz="4400">
                <a:latin typeface="Trebuchet MS" panose="020B0603020202020204" pitchFamily="34" charset="0"/>
              </a:rPr>
              <a:t>Další nabídka </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extLst>
              <p:ext uri="{D42A27DB-BD31-4B8C-83A1-F6EECF244321}">
                <p14:modId xmlns:p14="http://schemas.microsoft.com/office/powerpoint/2010/main" val="2894422857"/>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5315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394" name="Zástupný symbol pro obsah 4"/>
          <p:cNvPicPr/>
          <p:nvPr/>
        </p:nvPicPr>
        <p:blipFill>
          <a:blip r:embed="rId2"/>
          <a:stretch/>
        </p:blipFill>
        <p:spPr>
          <a:xfrm>
            <a:off x="530640" y="522000"/>
            <a:ext cx="6179400" cy="5519160"/>
          </a:xfrm>
          <a:prstGeom prst="rect">
            <a:avLst/>
          </a:prstGeom>
          <a:ln>
            <a:noFill/>
          </a:ln>
        </p:spPr>
      </p:pic>
      <p:sp>
        <p:nvSpPr>
          <p:cNvPr id="395"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406" name="Zástupný symbol pro obsah 4"/>
          <p:cNvPicPr/>
          <p:nvPr/>
        </p:nvPicPr>
        <p:blipFill>
          <a:blip r:embed="rId2"/>
          <a:stretch/>
        </p:blipFill>
        <p:spPr>
          <a:xfrm>
            <a:off x="677160" y="-4680"/>
            <a:ext cx="8068680" cy="6862320"/>
          </a:xfrm>
          <a:prstGeom prst="rect">
            <a:avLst/>
          </a:prstGeom>
          <a:ln>
            <a:noFill/>
          </a:ln>
        </p:spPr>
      </p:pic>
      <p:sp>
        <p:nvSpPr>
          <p:cNvPr id="407"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2" name="Šipka: doleva 1">
            <a:extLst>
              <a:ext uri="{FF2B5EF4-FFF2-40B4-BE49-F238E27FC236}">
                <a16:creationId xmlns:a16="http://schemas.microsoft.com/office/drawing/2014/main" id="{30D05199-C8F9-CD40-0122-1A0B8110E68F}"/>
              </a:ext>
            </a:extLst>
          </p:cNvPr>
          <p:cNvSpPr/>
          <p:nvPr/>
        </p:nvSpPr>
        <p:spPr>
          <a:xfrm>
            <a:off x="8124092" y="2083777"/>
            <a:ext cx="3613639" cy="402687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Aby to měli </a:t>
            </a:r>
            <a:r>
              <a:rPr lang="cs-CZ" dirty="0" err="1"/>
              <a:t>šikanéři</a:t>
            </a:r>
            <a:r>
              <a:rPr lang="cs-CZ" dirty="0"/>
              <a:t> jednodušší, mají mnoho nástrojů na hromadná rozesílání, např. zde</a:t>
            </a:r>
          </a:p>
          <a:p>
            <a:pPr algn="ctr"/>
            <a:endParaRPr lang="cs-CZ" dirty="0"/>
          </a:p>
          <a:p>
            <a:pPr algn="ctr"/>
            <a:r>
              <a:rPr lang="cs-CZ" dirty="0"/>
              <a:t>A lze i na portálu občana…</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TextShape 1"/>
          <p:cNvSpPr txBox="1"/>
          <p:nvPr/>
        </p:nvSpPr>
        <p:spPr>
          <a:xfrm>
            <a:off x="571652" y="60930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Proč nechceme </a:t>
            </a:r>
            <a:r>
              <a:rPr kumimoji="0" lang="cs-CZ"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posk</a:t>
            </a:r>
            <a:r>
              <a:rPr lang="cs-CZ" sz="3600" spc="-1" dirty="0">
                <a:solidFill>
                  <a:srgbClr val="5FCBEF"/>
                </a:solidFill>
                <a:uFill>
                  <a:solidFill>
                    <a:srgbClr val="FFFFFF"/>
                  </a:solidFill>
                </a:uFill>
                <a:latin typeface="Trebuchet MS"/>
                <a:ea typeface="DejaVu Sans"/>
                <a:cs typeface="DejaVu Sans"/>
              </a:rPr>
              <a:t>y</a:t>
            </a:r>
            <a:r>
              <a:rPr kumimoji="0" lang="cs-CZ"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tovat</a:t>
            </a: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informace</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458" name="TextShape 2"/>
          <p:cNvSpPr txBox="1"/>
          <p:nvPr/>
        </p:nvSpPr>
        <p:spPr>
          <a:xfrm>
            <a:off x="677160" y="2160720"/>
            <a:ext cx="8596440" cy="388044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endParaRPr>
          </a:p>
        </p:txBody>
      </p:sp>
      <p:sp>
        <p:nvSpPr>
          <p:cNvPr id="459"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graphicFrame>
        <p:nvGraphicFramePr>
          <p:cNvPr id="3" name="Diagram 2">
            <a:extLst>
              <a:ext uri="{FF2B5EF4-FFF2-40B4-BE49-F238E27FC236}">
                <a16:creationId xmlns:a16="http://schemas.microsoft.com/office/drawing/2014/main" id="{2FD7843E-8D4B-542D-E6B1-A0E7F866E3EE}"/>
              </a:ext>
            </a:extLst>
          </p:cNvPr>
          <p:cNvGraphicFramePr/>
          <p:nvPr>
            <p:extLst>
              <p:ext uri="{D42A27DB-BD31-4B8C-83A1-F6EECF244321}">
                <p14:modId xmlns:p14="http://schemas.microsoft.com/office/powerpoint/2010/main" val="3256726134"/>
              </p:ext>
            </p:extLst>
          </p:nvPr>
        </p:nvGraphicFramePr>
        <p:xfrm>
          <a:off x="2032000" y="1929780"/>
          <a:ext cx="7832969" cy="4208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bdélník 3">
            <a:extLst>
              <a:ext uri="{FF2B5EF4-FFF2-40B4-BE49-F238E27FC236}">
                <a16:creationId xmlns:a16="http://schemas.microsoft.com/office/drawing/2014/main" id="{9F58151D-5BF5-B3C7-C3F9-59BD5B45F2DB}"/>
              </a:ext>
            </a:extLst>
          </p:cNvPr>
          <p:cNvSpPr/>
          <p:nvPr/>
        </p:nvSpPr>
        <p:spPr>
          <a:xfrm>
            <a:off x="9038492" y="5284176"/>
            <a:ext cx="3153508" cy="14683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cs-CZ" sz="1100" dirty="0"/>
              <a:t>§ 11 Další omezení práva na informace</a:t>
            </a:r>
          </a:p>
          <a:p>
            <a:pPr algn="just"/>
            <a:r>
              <a:rPr lang="cs-CZ" sz="1100" dirty="0"/>
              <a:t>(1) Povinný subjekt může omezit poskytnutí informace, pokud: g) byla vytvořena nebo získána v přímé souvislosti se soudním, rozhodčím, správním nebo obdobným řízením, a to i před jeho zahájením, a její poskytnutí může ohrozit rovnost účastníků tohoto řízení</a:t>
            </a:r>
          </a:p>
        </p:txBody>
      </p:sp>
      <p:sp>
        <p:nvSpPr>
          <p:cNvPr id="5" name="Šipka: doprava 4">
            <a:extLst>
              <a:ext uri="{FF2B5EF4-FFF2-40B4-BE49-F238E27FC236}">
                <a16:creationId xmlns:a16="http://schemas.microsoft.com/office/drawing/2014/main" id="{89348E2F-F0E2-B826-26A8-B5821BF4644D}"/>
              </a:ext>
            </a:extLst>
          </p:cNvPr>
          <p:cNvSpPr/>
          <p:nvPr/>
        </p:nvSpPr>
        <p:spPr>
          <a:xfrm rot="3981361">
            <a:off x="9864969" y="4018085"/>
            <a:ext cx="763471" cy="51874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TextShape 1"/>
          <p:cNvSpPr txBox="1"/>
          <p:nvPr/>
        </p:nvSpPr>
        <p:spPr>
          <a:xfrm>
            <a:off x="677160" y="609480"/>
            <a:ext cx="9653802"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Povinnosti</a:t>
            </a: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a:t>
            </a: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dle</a:t>
            </a: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a:t>
            </a: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zákona</a:t>
            </a: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 dodržujte, </a:t>
            </a:r>
            <a:r>
              <a:rPr kumimoji="0" lang="cs-CZ" sz="3600" b="1"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nespokojený žadatel vyvolá kontrolu z MV a ta vás nachytá</a:t>
            </a:r>
            <a:r>
              <a:rPr kumimoji="0" lang="en-US" sz="3600" b="1"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a:t>
            </a:r>
            <a:endParaRPr kumimoji="0" lang="en-US" sz="1800" b="1"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507" name="TextShape 2"/>
          <p:cNvSpPr txBox="1"/>
          <p:nvPr/>
        </p:nvSpPr>
        <p:spPr>
          <a:xfrm>
            <a:off x="677159" y="2444262"/>
            <a:ext cx="11033059" cy="4022418"/>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5 </a:t>
            </a:r>
            <a:r>
              <a:rPr kumimoji="0" lang="en-US" sz="1800" b="1"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odst</a:t>
            </a:r>
            <a:r>
              <a:rPr kumimoji="0" lang="en-US"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1 </a:t>
            </a:r>
            <a:r>
              <a:rPr kumimoji="0" lang="en-US" sz="1800" b="1"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zák</a:t>
            </a:r>
            <a:r>
              <a:rPr kumimoji="0" lang="en-US"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č. 106/1999 Sb.,</a:t>
            </a: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1" i="0" u="none" strike="noStrike" kern="1200" cap="none" spc="0" normalizeH="0" baseline="0" noProof="0" dirty="0">
                <a:ln>
                  <a:noFill/>
                </a:ln>
                <a:solidFill>
                  <a:srgbClr val="08A8F8"/>
                </a:solidFill>
                <a:effectLst/>
                <a:uLnTx/>
                <a:uFillTx/>
                <a:latin typeface="Arial" panose="020B0604020202020204" pitchFamily="34" charset="0"/>
                <a:ea typeface="DejaVu Sans"/>
                <a:cs typeface="DejaVu Sans"/>
              </a:rPr>
              <a:t>Zveřejňování informací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(1) </a:t>
            </a:r>
            <a:r>
              <a:rPr kumimoji="0" lang="cs-CZ" sz="1200" b="1" i="0" u="none" strike="noStrike" kern="1200" cap="none" spc="0" normalizeH="0" baseline="0" noProof="0" dirty="0">
                <a:ln>
                  <a:noFill/>
                </a:ln>
                <a:solidFill>
                  <a:srgbClr val="232323"/>
                </a:solidFill>
                <a:effectLst/>
                <a:uLnTx/>
                <a:uFillTx/>
                <a:latin typeface="Fira Sans"/>
                <a:ea typeface="DejaVu Sans"/>
                <a:cs typeface="DejaVu Sans"/>
              </a:rPr>
              <a:t>Každý povinný subjekt musí pro informování veřejnosti ve svém sídle a svých úřadovnách zveřejnit na místě, které je všeobecně přístupné, jakož i umožnit pořízení jejich kopie, tyto informace</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a) důvod a způsob založení povinného subjektu, včetně podmínek a principů, za kterých provozuje svoji činnost, b) popis své organizační struktury, místo a způsob, jak získat příslušné informace, kde lze podat žádost či stížnost, předložit návrh, podnět či jiné dožádání anebo obdržet rozhodnutí o právech a povinnostech osob, c) místo, lhůtu a způsob, kde lze podat opravný prostředek proti rozhodnutím povinného subjektu o právech a povinnostech osob, a to včetně výslovného uvedení požadavků, které jsou v této souvislosti kladeny na žadatele, jakož i popis postupů a pravidel, která je třeba dodržovat při těchto činnostech, a označení příslušného formuláře a způsob a místo, kde lze takový formulář získat, d) přehled nejdůležitějších předpisů, podle nichž povinný subjekt zejména jedná a rozhoduje, které stanovují právo žádat informace a povinnost poskytovat informace a které upravují další práva občanů ve vztahu k povinnému subjektu, a to včetně informace, kde a kdy jsou tyto předpisy poskytnuty k nahlédnutí, e) sazebník úhrad za poskytování informací,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f) výroční zprávu za předcházející kalendářní rok o své činnosti v oblasti poskytování informací ( § 18 ), g) výhradní licence </a:t>
            </a:r>
            <a:r>
              <a:rPr kumimoji="0" lang="cs-CZ" sz="1200" b="0" i="0" u="sng" strike="noStrike" kern="1200" cap="none" spc="0" normalizeH="0" baseline="0" noProof="0" dirty="0">
                <a:ln>
                  <a:noFill/>
                </a:ln>
                <a:solidFill>
                  <a:srgbClr val="008000"/>
                </a:solidFill>
                <a:effectLst/>
                <a:uLnTx/>
                <a:uFillTx/>
                <a:latin typeface="Fira Sans"/>
                <a:ea typeface="DejaVu Sans"/>
                <a:cs typeface="DejaVu Sans"/>
              </a:rPr>
              <a:t>nebo</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200" b="0" i="0" u="sng" strike="noStrike" kern="1200" cap="none" spc="0" normalizeH="0" baseline="0" noProof="0" dirty="0">
                <a:ln>
                  <a:noFill/>
                </a:ln>
                <a:solidFill>
                  <a:srgbClr val="008000"/>
                </a:solidFill>
                <a:effectLst/>
                <a:uLnTx/>
                <a:uFillTx/>
                <a:latin typeface="Fira Sans"/>
                <a:ea typeface="DejaVu Sans"/>
                <a:cs typeface="DejaVu Sans"/>
              </a:rPr>
              <a:t>podlicence</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200" b="0" i="0" u="sng" strike="noStrike" kern="1200" cap="none" spc="0" normalizeH="0" baseline="0" noProof="0" dirty="0">
                <a:ln>
                  <a:noFill/>
                </a:ln>
                <a:solidFill>
                  <a:srgbClr val="008000"/>
                </a:solidFill>
                <a:effectLst/>
                <a:uLnTx/>
                <a:uFillTx/>
                <a:latin typeface="Fira Sans"/>
                <a:ea typeface="DejaVu Sans"/>
                <a:cs typeface="DejaVu Sans"/>
              </a:rPr>
              <a:t>(dále</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200" b="0" i="0" u="sng" strike="noStrike" kern="1200" cap="none" spc="0" normalizeH="0" baseline="0" noProof="0" dirty="0">
                <a:ln>
                  <a:noFill/>
                </a:ln>
                <a:solidFill>
                  <a:srgbClr val="008000"/>
                </a:solidFill>
                <a:effectLst/>
                <a:uLnTx/>
                <a:uFillTx/>
                <a:latin typeface="Fira Sans"/>
                <a:ea typeface="DejaVu Sans"/>
                <a:cs typeface="DejaVu Sans"/>
              </a:rPr>
              <a:t>jen</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200" b="0" i="0" u="sng" strike="noStrike" kern="1200" cap="none" spc="0" normalizeH="0" baseline="0" noProof="0" dirty="0">
                <a:ln>
                  <a:noFill/>
                </a:ln>
                <a:solidFill>
                  <a:srgbClr val="008000"/>
                </a:solidFill>
                <a:effectLst/>
                <a:uLnTx/>
                <a:uFillTx/>
                <a:latin typeface="Fira Sans"/>
                <a:ea typeface="DejaVu Sans"/>
                <a:cs typeface="DejaVu Sans"/>
              </a:rPr>
              <a:t>"licence")</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poskytnuté podle § </a:t>
            </a:r>
            <a:r>
              <a:rPr kumimoji="0" lang="cs-CZ" sz="1200" b="0" i="0" u="sng" strike="noStrike" kern="1200" cap="none" spc="0" normalizeH="0" baseline="0" noProof="0" dirty="0">
                <a:ln>
                  <a:noFill/>
                </a:ln>
                <a:solidFill>
                  <a:srgbClr val="008000"/>
                </a:solidFill>
                <a:effectLst/>
                <a:uLnTx/>
                <a:uFillTx/>
                <a:latin typeface="Fira Sans"/>
                <a:ea typeface="DejaVu Sans"/>
                <a:cs typeface="DejaVu Sans"/>
              </a:rPr>
              <a:t>14b</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200" b="0" i="0" u="none" strike="sngStrike" kern="1200" cap="none" spc="0" normalizeH="0" baseline="0" noProof="0" dirty="0">
                <a:ln>
                  <a:noFill/>
                </a:ln>
                <a:solidFill>
                  <a:srgbClr val="FF0000"/>
                </a:solidFill>
                <a:effectLst/>
                <a:uLnTx/>
                <a:uFillTx/>
                <a:latin typeface="Fira Sans"/>
                <a:ea typeface="DejaVu Sans"/>
                <a:cs typeface="DejaVu Sans"/>
              </a:rPr>
              <a:t>14a</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200" b="0" i="0" u="none" strike="sngStrike" kern="1200" cap="none" spc="0" normalizeH="0" baseline="0" noProof="0" dirty="0">
                <a:ln>
                  <a:noFill/>
                </a:ln>
                <a:solidFill>
                  <a:srgbClr val="FF0000"/>
                </a:solidFill>
                <a:effectLst/>
                <a:uLnTx/>
                <a:uFillTx/>
                <a:latin typeface="Fira Sans"/>
                <a:ea typeface="DejaVu Sans"/>
                <a:cs typeface="DejaVu Sans"/>
              </a:rPr>
              <a:t>odst.</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200" b="0" i="0" u="none" strike="sngStrike" kern="1200" cap="none" spc="0" normalizeH="0" baseline="0" noProof="0" dirty="0">
                <a:ln>
                  <a:noFill/>
                </a:ln>
                <a:solidFill>
                  <a:srgbClr val="FF0000"/>
                </a:solidFill>
                <a:effectLst/>
                <a:uLnTx/>
                <a:uFillTx/>
                <a:latin typeface="Fira Sans"/>
                <a:ea typeface="DejaVu Sans"/>
                <a:cs typeface="DejaVu Sans"/>
              </a:rPr>
              <a:t>4</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 h) usnesení nadřízeného orgánu o výši úhrad vydaná podle § 16a odst. 7 , i) elektronickou adresu podatelny.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(2) </a:t>
            </a:r>
            <a:r>
              <a:rPr kumimoji="0" lang="cs-CZ" sz="1200" b="1" i="0" u="none" strike="noStrike" kern="1200" cap="none" spc="0" normalizeH="0" baseline="0" noProof="0" dirty="0">
                <a:ln>
                  <a:noFill/>
                </a:ln>
                <a:solidFill>
                  <a:srgbClr val="232323"/>
                </a:solidFill>
                <a:effectLst/>
                <a:uLnTx/>
                <a:uFillTx/>
                <a:latin typeface="Fira Sans"/>
                <a:ea typeface="DejaVu Sans"/>
                <a:cs typeface="DejaVu Sans"/>
              </a:rPr>
              <a:t>Povinné subjekty jsou ve svém sídle povinny v úředních hodinách zpřístupnit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a) seznamy hlavních dokumentů, zejména koncepční, strategické a programové povahy, které mohou být poskytnuty podle tohoto zákona včetně případných návrhů licenčních </a:t>
            </a:r>
            <a:r>
              <a:rPr kumimoji="0" lang="cs-CZ" sz="1200" b="0" i="0" u="sng" strike="noStrike" kern="1200" cap="none" spc="0" normalizeH="0" baseline="0" noProof="0" dirty="0">
                <a:ln>
                  <a:noFill/>
                </a:ln>
                <a:solidFill>
                  <a:srgbClr val="008000"/>
                </a:solidFill>
                <a:effectLst/>
                <a:uLnTx/>
                <a:uFillTx/>
                <a:latin typeface="Fira Sans"/>
                <a:ea typeface="DejaVu Sans"/>
                <a:cs typeface="DejaVu Sans"/>
              </a:rPr>
              <a:t>nebo</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200" b="0" i="0" u="sng" strike="noStrike" kern="1200" cap="none" spc="0" normalizeH="0" baseline="0" noProof="0" dirty="0" err="1">
                <a:ln>
                  <a:noFill/>
                </a:ln>
                <a:solidFill>
                  <a:srgbClr val="008000"/>
                </a:solidFill>
                <a:effectLst/>
                <a:uLnTx/>
                <a:uFillTx/>
                <a:latin typeface="Fira Sans"/>
                <a:ea typeface="DejaVu Sans"/>
                <a:cs typeface="DejaVu Sans"/>
              </a:rPr>
              <a:t>podlicenčních</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smluv </a:t>
            </a:r>
            <a:r>
              <a:rPr kumimoji="0" lang="cs-CZ" sz="1200" b="0" i="0" u="sng" strike="noStrike" kern="1200" cap="none" spc="0" normalizeH="0" baseline="0" noProof="0" dirty="0">
                <a:ln>
                  <a:noFill/>
                </a:ln>
                <a:solidFill>
                  <a:srgbClr val="008000"/>
                </a:solidFill>
                <a:effectLst/>
                <a:uLnTx/>
                <a:uFillTx/>
                <a:latin typeface="Fira Sans"/>
                <a:ea typeface="DejaVu Sans"/>
                <a:cs typeface="DejaVu Sans"/>
              </a:rPr>
              <a:t>(dále</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200" b="0" i="0" u="sng" strike="noStrike" kern="1200" cap="none" spc="0" normalizeH="0" baseline="0" noProof="0" dirty="0">
                <a:ln>
                  <a:noFill/>
                </a:ln>
                <a:solidFill>
                  <a:srgbClr val="008000"/>
                </a:solidFill>
                <a:effectLst/>
                <a:uLnTx/>
                <a:uFillTx/>
                <a:latin typeface="Fira Sans"/>
                <a:ea typeface="DejaVu Sans"/>
                <a:cs typeface="DejaVu Sans"/>
              </a:rPr>
              <a:t>jen</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200" b="0" i="0" u="sng" strike="noStrike" kern="1200" cap="none" spc="0" normalizeH="0" baseline="0" noProof="0" dirty="0">
                <a:ln>
                  <a:noFill/>
                </a:ln>
                <a:solidFill>
                  <a:srgbClr val="008000"/>
                </a:solidFill>
                <a:effectLst/>
                <a:uLnTx/>
                <a:uFillTx/>
                <a:latin typeface="Fira Sans"/>
                <a:ea typeface="DejaVu Sans"/>
                <a:cs typeface="DejaVu Sans"/>
              </a:rPr>
              <a:t>"licenční</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200" b="0" i="0" u="sng" strike="noStrike" kern="1200" cap="none" spc="0" normalizeH="0" baseline="0" noProof="0" dirty="0">
                <a:ln>
                  <a:noFill/>
                </a:ln>
                <a:solidFill>
                  <a:srgbClr val="008000"/>
                </a:solidFill>
                <a:effectLst/>
                <a:uLnTx/>
                <a:uFillTx/>
                <a:latin typeface="Fira Sans"/>
                <a:ea typeface="DejaVu Sans"/>
                <a:cs typeface="DejaVu Sans"/>
              </a:rPr>
              <a:t>smlouva")</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podle § </a:t>
            </a:r>
            <a:r>
              <a:rPr kumimoji="0" lang="cs-CZ" sz="1200" b="0" i="0" u="sng" strike="noStrike" kern="1200" cap="none" spc="0" normalizeH="0" baseline="0" noProof="0" dirty="0">
                <a:ln>
                  <a:noFill/>
                </a:ln>
                <a:solidFill>
                  <a:srgbClr val="008000"/>
                </a:solidFill>
                <a:effectLst/>
                <a:uLnTx/>
                <a:uFillTx/>
                <a:latin typeface="Fira Sans"/>
                <a:ea typeface="DejaVu Sans"/>
                <a:cs typeface="DejaVu Sans"/>
              </a:rPr>
              <a:t>14b</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a:t>
            </a:r>
            <a:r>
              <a:rPr kumimoji="0" lang="cs-CZ" sz="1200" b="0" i="0" u="none" strike="sngStrike" kern="1200" cap="none" spc="0" normalizeH="0" baseline="0" noProof="0" dirty="0">
                <a:ln>
                  <a:noFill/>
                </a:ln>
                <a:solidFill>
                  <a:srgbClr val="FF0000"/>
                </a:solidFill>
                <a:effectLst/>
                <a:uLnTx/>
                <a:uFillTx/>
                <a:latin typeface="Fira Sans"/>
                <a:ea typeface="DejaVu Sans"/>
                <a:cs typeface="DejaVu Sans"/>
              </a:rPr>
              <a:t>14a</a:t>
            </a: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a:ln>
                  <a:noFill/>
                </a:ln>
                <a:solidFill>
                  <a:srgbClr val="232323"/>
                </a:solidFill>
                <a:effectLst/>
                <a:uLnTx/>
                <a:uFillTx/>
                <a:latin typeface="Fira Sans"/>
                <a:ea typeface="DejaVu Sans"/>
                <a:cs typeface="DejaVu Sans"/>
              </a:rPr>
              <a:t>b) postup, který musí povinný subjekt podle § 2 odst. 1 dodržovat při vyřizování podání nebo podnětů, zveřejněný Ministerstvem vnitra na portálu veřejné správy v podobě popisu úkonů orgánu veřejné moci a úkonů subjektu, který při vykonávání těchto úkonů nepůsobí jako orgán veřejné moci, vedeného v základním registru agend, orgánů veřejné moci, soukromoprávních uživatelů údajů a některých práv a povinností, a to tak, aby do nich mohl každý nahlédnout a pořídit si opis, výpis nebo kopii.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srgbClr val="000000"/>
                </a:solidFill>
                <a:effectLst/>
                <a:uLnTx/>
                <a:uFillTx/>
                <a:latin typeface="Arial" panose="020B0604020202020204" pitchFamily="34" charset="0"/>
                <a:ea typeface="DejaVu Sans"/>
                <a:cs typeface="DejaVu San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2158702" y="0"/>
            <a:ext cx="8100390" cy="5134863"/>
          </a:xfrm>
          <a:prstGeom prst="rect">
            <a:avLst/>
          </a:prstGeom>
        </p:spPr>
      </p:pic>
      <p:cxnSp>
        <p:nvCxnSpPr>
          <p:cNvPr id="5" name="Přímá spojnice 4">
            <a:extLst>
              <a:ext uri="{FF2B5EF4-FFF2-40B4-BE49-F238E27FC236}">
                <a16:creationId xmlns:a16="http://schemas.microsoft.com/office/drawing/2014/main" id="{31D03340-96DC-E469-EA34-00046EF6412F}"/>
              </a:ext>
            </a:extLst>
          </p:cNvPr>
          <p:cNvCxnSpPr>
            <a:cxnSpLocks/>
          </p:cNvCxnSpPr>
          <p:nvPr/>
        </p:nvCxnSpPr>
        <p:spPr>
          <a:xfrm>
            <a:off x="7501812" y="2118049"/>
            <a:ext cx="236997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Obdélník 6">
            <a:extLst>
              <a:ext uri="{FF2B5EF4-FFF2-40B4-BE49-F238E27FC236}">
                <a16:creationId xmlns:a16="http://schemas.microsoft.com/office/drawing/2014/main" id="{197C1BA9-4996-644B-6E33-CEA30271562F}"/>
              </a:ext>
            </a:extLst>
          </p:cNvPr>
          <p:cNvSpPr/>
          <p:nvPr/>
        </p:nvSpPr>
        <p:spPr>
          <a:xfrm>
            <a:off x="7473820" y="2052735"/>
            <a:ext cx="2248678" cy="466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a:ea typeface="DejaVu Sans"/>
              <a:cs typeface="DejaVu Sans"/>
            </a:endParaRPr>
          </a:p>
        </p:txBody>
      </p:sp>
      <p:sp>
        <p:nvSpPr>
          <p:cNvPr id="8" name="Obdélník 7">
            <a:extLst>
              <a:ext uri="{FF2B5EF4-FFF2-40B4-BE49-F238E27FC236}">
                <a16:creationId xmlns:a16="http://schemas.microsoft.com/office/drawing/2014/main" id="{5380D087-AD2B-1F74-6156-98950D969B08}"/>
              </a:ext>
            </a:extLst>
          </p:cNvPr>
          <p:cNvSpPr/>
          <p:nvPr/>
        </p:nvSpPr>
        <p:spPr>
          <a:xfrm>
            <a:off x="7719526" y="2354426"/>
            <a:ext cx="1135225" cy="466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a:ea typeface="DejaVu Sans"/>
              <a:cs typeface="DejaVu Sans"/>
            </a:endParaRPr>
          </a:p>
        </p:txBody>
      </p:sp>
      <p:sp>
        <p:nvSpPr>
          <p:cNvPr id="2" name="Obdélník: se zakulacenými rohy 1">
            <a:extLst>
              <a:ext uri="{FF2B5EF4-FFF2-40B4-BE49-F238E27FC236}">
                <a16:creationId xmlns:a16="http://schemas.microsoft.com/office/drawing/2014/main" id="{B4C232B4-C0C4-882A-AACB-1597B69E0381}"/>
              </a:ext>
            </a:extLst>
          </p:cNvPr>
          <p:cNvSpPr/>
          <p:nvPr/>
        </p:nvSpPr>
        <p:spPr>
          <a:xfrm>
            <a:off x="597877" y="5899638"/>
            <a:ext cx="6110654" cy="77372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MV – nestačí na digitální úřední desce na náměstí, protože zákon říká, že „ve svém sídle a ve svých úřadovnách…“</a:t>
            </a:r>
          </a:p>
        </p:txBody>
      </p:sp>
    </p:spTree>
    <p:extLst>
      <p:ext uri="{BB962C8B-B14F-4D97-AF65-F5344CB8AC3E}">
        <p14:creationId xmlns:p14="http://schemas.microsoft.com/office/powerpoint/2010/main" val="23415317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Důvody žádosti nejsou pro povinný subjekt relevantní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515" name="TextShape 2"/>
          <p:cNvSpPr txBox="1"/>
          <p:nvPr/>
        </p:nvSpPr>
        <p:spPr>
          <a:xfrm>
            <a:off x="677160" y="2171700"/>
            <a:ext cx="9243588" cy="386946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rozsudek NSS ze dne 29. května 2008, č. j. 8 As 57/2006-67</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„Nejvyšší správní soud předem dalšího odůvodnění konstatuje, že motivace stěžovatele k získání informace není pro posouzení věci podstatná. Jistě lze přisvědčit žalovaným, že pochybnosti stěžovatele o možném přechodu jeho pohledávky představují problém spadající do režimu soukromého práva. Jako takové by pak v případě sporu byly řešeny civilním, nikoliv správním soudem. Na druhé straně je ovšem nutné dodat, že </a:t>
            </a: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motivace pro získání informace není  z hlediska zákona o svobodném přístupu k informacím podstatná. Jinými slovy, skutečnost, zda byl stěžovatel při podání žádosti o informace veden pouhou zvědavostí, zda hodlal uplatňovat svá občanská práva, či zda byl veden obchodním nebo jiným zájmem, nehraje při posouzení věci roli</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516"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TextShape 1"/>
          <p:cNvSpPr txBox="1"/>
          <p:nvPr/>
        </p:nvSpPr>
        <p:spPr>
          <a:xfrm>
            <a:off x="677160" y="393290"/>
            <a:ext cx="8596440" cy="153667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RIA k </a:t>
            </a: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novele</a:t>
            </a: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a:t>
            </a:r>
            <a:r>
              <a:rPr kumimoji="0" lang="en-US" sz="3600" b="0" i="0" u="none" strike="noStrike" kern="1200" cap="none" spc="-1" normalizeH="0" baseline="0" noProof="0" dirty="0" err="1">
                <a:ln>
                  <a:noFill/>
                </a:ln>
                <a:solidFill>
                  <a:srgbClr val="5FCBEF"/>
                </a:solidFill>
                <a:effectLst/>
                <a:uLnTx/>
                <a:uFill>
                  <a:solidFill>
                    <a:srgbClr val="FFFFFF"/>
                  </a:solidFill>
                </a:uFill>
                <a:latin typeface="Trebuchet MS"/>
                <a:ea typeface="DejaVu Sans"/>
                <a:cs typeface="DejaVu Sans"/>
              </a:rPr>
              <a:t>zák</a:t>
            </a: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č. 106/1999</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518" name="TextShape 2"/>
          <p:cNvSpPr txBox="1"/>
          <p:nvPr/>
        </p:nvSpPr>
        <p:spPr>
          <a:xfrm>
            <a:off x="677160" y="1189703"/>
            <a:ext cx="9423000" cy="4851457"/>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Současné zákonné nastavení vztahu mezi žadatelem o informace a povinným subjektem nedává povinnému subjektu dostatečné možnosti ochrany proti zjevnému zneužívání práva na informace ze strany žadatelů. To se projevuje nejčastěji podáváním velkého množství nesouvisejících žádostí jedním žadatelem či žadateli „vzájemně propojenými“ nebo požadováním velkého množství informací, které spolu ne vždy souvisejí. Jakkoli se v praxi nejedná o časté situace (přesná statistika neexistuje a nelze ji ani zpracovat), přesto se vyskytují a reálně mohou vést až k paralýze činnosti povinného subjektu (např. malá obec, která nemá zaměstnance a žádosti vyřizují neuvolnění starosta nebo místostarosta; srov. v této souvislosti mediálně známý případ obce Seč na Pardubicku, mající též soudní dohru v podobě „potvrzení“ zneužití práva na informace žadatelem správními soudy; srov. rozsudky Nejvyššího správního soudu č. j. 5 As 42/2015-13, 3 As 81/2015-34, 3 As 82/2015-31a Krajského soudu v Hradci Králové č. j. 52 A 123/2014-46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 č. j. 52 A 76/2014-97, jehož právní větu lze citovat: </a:t>
            </a:r>
            <a:r>
              <a:rPr kumimoji="0" lang="cs-CZ" sz="1800" b="1" i="1"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Je-li soudu z úřední činnosti známo, že určitý žalobce systematicky zneužívá právo na přístup k informacím a právo na přístup k soudu, je soud oprávněn další návrhy téhož žalobce, z nichž bude na prvý pohled patrno, že jejich cílem je pouze šikana povinného subjektu a zatížení soudu, bez dalšího podle § 46 odst. 1 písm. a) s. ř. s. odmítnout, neboť zneužití práva nepožívá právní ochrany.</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519"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521" name="TextShape 2"/>
          <p:cNvSpPr txBox="1"/>
          <p:nvPr/>
        </p:nvSpPr>
        <p:spPr>
          <a:xfrm>
            <a:off x="677160" y="1480930"/>
            <a:ext cx="8596440" cy="4560230"/>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Nejvyšší správní soud ze dne 26. 10. 2011, č. j. 7 As 101/2011 - 66: „</a:t>
            </a:r>
            <a:r>
              <a:rPr kumimoji="0" lang="cs-CZ" sz="1800" b="0" i="1"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Judikatura Nejvyššího správního soudu setrvale vychází z toho, že široce pojatý svobodný přístup k informacím ve veřejné sféře je jednou z nejefektivnějších cest k transparenci veřejné moci, k její všestranné, účinné a kontinuální veřejné kontrole a jedním z nástrojů snižujících možnosti jejího zneužívání. </a:t>
            </a:r>
            <a:r>
              <a:rPr kumimoji="0" lang="cs-CZ" sz="1800" b="1" i="1"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Na druhé straně však nelze přehlédnout, že </a:t>
            </a:r>
            <a:r>
              <a:rPr kumimoji="0" lang="cs-CZ" sz="1800" b="1" i="1"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kverulační</a:t>
            </a:r>
            <a:r>
              <a:rPr kumimoji="0" lang="cs-CZ" sz="1800" b="1" i="1"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zjevně šikanózní, či dokonce pracovní kapacitu orgánů veřejné moci z různých důvodů cíleně paralyzující výkon tohoto práva může mít významné negativní důsledky, které za určitých okolností mohou popřít dokonce i smysl a účel práva na svobodný přístup k informacím</a:t>
            </a:r>
            <a:r>
              <a:rPr kumimoji="0" lang="cs-CZ" sz="1800" b="0" i="1"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cs-CZ" sz="1800" b="1" i="1"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Jedním z nástrojů, jak zabránit zneužívání tohoto práva, a tím i jeho  diskreditaci v očích veřejnosti i orgánů veřejné moci, proto musí být i citlivá regulace nadužívání tohoto práva v případech výše uvedených. Taková regulace může se za určitých okolností dít i cestou výjimečného odepření práva na osvobození od soudních poplatků</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522"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 name="Line 1"/>
          <p:cNvSpPr/>
          <p:nvPr/>
        </p:nvSpPr>
        <p:spPr>
          <a:xfrm>
            <a:off x="4241520" y="1460160"/>
            <a:ext cx="360" cy="3937320"/>
          </a:xfrm>
          <a:prstGeom prst="line">
            <a:avLst/>
          </a:prstGeom>
          <a:ln w="12600">
            <a:solidFill>
              <a:srgbClr val="5FCBE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43"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544" name="TextShape 3"/>
          <p:cNvSpPr txBox="1"/>
          <p:nvPr/>
        </p:nvSpPr>
        <p:spPr>
          <a:xfrm>
            <a:off x="643320" y="816480"/>
            <a:ext cx="3367080" cy="522432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Zastupitelé, opozice</a:t>
            </a: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545" name="TextShape 4"/>
          <p:cNvSpPr txBox="1"/>
          <p:nvPr/>
        </p:nvSpPr>
        <p:spPr>
          <a:xfrm>
            <a:off x="4654440" y="816480"/>
            <a:ext cx="4619520" cy="5224320"/>
          </a:xfrm>
          <a:prstGeom prst="rect">
            <a:avLst/>
          </a:prstGeom>
          <a:noFill/>
          <a:ln>
            <a:noFill/>
          </a:ln>
        </p:spPr>
        <p:txBody>
          <a:bodyPr anchor="ctr"/>
          <a:lstStyle/>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endParaRPr kumimoji="0" lang="cs-CZ" sz="17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lang="cs-CZ" sz="1700" b="1" spc="-1" dirty="0">
                <a:solidFill>
                  <a:srgbClr val="404040"/>
                </a:solidFill>
                <a:uFill>
                  <a:solidFill>
                    <a:srgbClr val="FFFFFF"/>
                  </a:solidFill>
                </a:uFill>
                <a:latin typeface="Trebuchet MS"/>
                <a:ea typeface="DejaVu Sans"/>
                <a:cs typeface="DejaVu Sans"/>
              </a:rPr>
              <a:t>Také dovedou zavařit, jak na ně?</a:t>
            </a: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endParaRPr lang="cs-CZ" sz="1700" b="1" spc="-1" dirty="0">
              <a:solidFill>
                <a:srgbClr val="404040"/>
              </a:solidFill>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kumimoji="0" lang="cs-CZ" sz="17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Změna názoru soudů! Důležité pro povinné subjekty</a:t>
            </a: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endParaRPr kumimoji="0" lang="cs-CZ" sz="17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lang="cs-CZ" sz="1700" b="1" spc="-1" dirty="0">
                <a:solidFill>
                  <a:srgbClr val="404040"/>
                </a:solidFill>
                <a:uFill>
                  <a:solidFill>
                    <a:srgbClr val="FFFFFF"/>
                  </a:solidFill>
                </a:uFill>
                <a:latin typeface="Trebuchet MS"/>
                <a:ea typeface="DejaVu Sans"/>
                <a:cs typeface="DejaVu Sans"/>
              </a:rPr>
              <a:t>Již ne poskytovat vše!</a:t>
            </a:r>
            <a:endParaRPr kumimoji="0" lang="en-US"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Tree>
    <p:extLst>
      <p:ext uri="{BB962C8B-B14F-4D97-AF65-F5344CB8AC3E}">
        <p14:creationId xmlns:p14="http://schemas.microsoft.com/office/powerpoint/2010/main" val="132047043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 name="Line 1"/>
          <p:cNvSpPr/>
          <p:nvPr/>
        </p:nvSpPr>
        <p:spPr>
          <a:xfrm>
            <a:off x="4241520" y="1460160"/>
            <a:ext cx="360" cy="3937320"/>
          </a:xfrm>
          <a:prstGeom prst="line">
            <a:avLst/>
          </a:prstGeom>
          <a:ln w="12600">
            <a:solidFill>
              <a:srgbClr val="5FCBE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51"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552" name="TextShape 3"/>
          <p:cNvSpPr txBox="1"/>
          <p:nvPr/>
        </p:nvSpPr>
        <p:spPr>
          <a:xfrm>
            <a:off x="643320" y="816480"/>
            <a:ext cx="3367080" cy="522432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Zákon o </a:t>
            </a: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obcích
zastupitelé  - zaměstnanci</a:t>
            </a:r>
            <a:endParaRPr kumimoji="0" lang="cs-CZ"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553" name="TextShape 4"/>
          <p:cNvSpPr txBox="1"/>
          <p:nvPr/>
        </p:nvSpPr>
        <p:spPr>
          <a:xfrm>
            <a:off x="4654440" y="816480"/>
            <a:ext cx="4619520" cy="5224320"/>
          </a:xfrm>
          <a:prstGeom prst="rect">
            <a:avLst/>
          </a:prstGeom>
          <a:noFill/>
          <a:ln>
            <a:noFill/>
          </a:ln>
        </p:spPr>
        <p:txBody>
          <a:bodyPr anchor="ctr"/>
          <a:lstStyle/>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kumimoji="0" lang="cs-CZ" sz="15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82 zákona o obcích</a:t>
            </a:r>
            <a:endParaRPr kumimoji="0" lang="cs-CZ" sz="18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kumimoji="0" lang="cs-CZ" sz="15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Člen zastupitelstva obce má při výkonu své funkce právo  </a:t>
            </a:r>
            <a:r>
              <a:rPr kumimoji="0" lang="cs-CZ" sz="15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a:t>
            </a:r>
            <a:endParaRPr kumimoji="0" lang="cs-CZ" sz="18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kumimoji="0" lang="cs-CZ" sz="15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b)</a:t>
            </a:r>
            <a:r>
              <a:rPr kumimoji="0" lang="cs-CZ" sz="15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vznášet dotazy, připomínky a podněty na radu obce a její jednotlivé členy, na předsedy výborů, na statutární orgány právnických osob, jejichž zakladatelem je obec, a na vedoucí příspěvkových organizací a organizačních složek, které obec založila nebo zřídila; </a:t>
            </a:r>
            <a:r>
              <a:rPr kumimoji="0" lang="cs-CZ" sz="1500" b="0" i="0" u="sng"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písemnou odpověď musí obdržet do 30 dnů,</a:t>
            </a:r>
            <a:endParaRPr kumimoji="0" lang="cs-CZ" sz="18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kumimoji="0" lang="cs-CZ" sz="1500" b="1"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c)</a:t>
            </a:r>
            <a:r>
              <a:rPr kumimoji="0" lang="cs-CZ" sz="15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požadovat od zaměstnanců obce zařazených do obecního úřadu, jakož i od zaměstnanců právnických osob, které obec založila nebo zřídila, informace ve věcech, které souvisejí s výkonem jejich funkce; </a:t>
            </a:r>
            <a:r>
              <a:rPr kumimoji="0" lang="cs-CZ" sz="1500" b="0" i="0" u="sng"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informace musí být poskytnuta nejpozději do 30 dnů.</a:t>
            </a:r>
            <a:endParaRPr kumimoji="0" lang="cs-CZ" sz="18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90000"/>
              </a:lnSpc>
              <a:spcBef>
                <a:spcPts val="0"/>
              </a:spcBef>
              <a:spcAft>
                <a:spcPts val="0"/>
              </a:spcAft>
              <a:buClr>
                <a:srgbClr val="5FCBEF"/>
              </a:buClr>
              <a:buSzPct val="80000"/>
              <a:buFont typeface="Wingdings 3" charset="2"/>
              <a:buChar char=""/>
              <a:tabLst/>
              <a:defRPr/>
            </a:pPr>
            <a:r>
              <a:rPr kumimoji="0" lang="cs-CZ" sz="15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rPr>
              <a:t>** připravovaná novela zákona o obcích stanovuje 15 dnů!</a:t>
            </a:r>
            <a:endParaRPr kumimoji="0" lang="cs-CZ" sz="1800" b="0" i="0" u="none" strike="noStrike" kern="1200" cap="none" spc="-1" normalizeH="0" baseline="0" dirty="0">
              <a:ln>
                <a:noFill/>
              </a:ln>
              <a:solidFill>
                <a:srgbClr val="404040"/>
              </a:solidFill>
              <a:effectLst/>
              <a:uLnTx/>
              <a:uFill>
                <a:solidFill>
                  <a:srgbClr val="FFFFFF"/>
                </a:solidFill>
              </a:uFill>
              <a:latin typeface="Trebuchet MS"/>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547581" cy="4093028"/>
          </a:xfrm>
        </p:spPr>
        <p:txBody>
          <a:bodyPr anchor="ctr">
            <a:normAutofit/>
          </a:bodyPr>
          <a:lstStyle/>
          <a:p>
            <a:r>
              <a:rPr lang="cs-CZ" sz="4400" dirty="0"/>
              <a:t>Další nabídka</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extLst>
              <p:ext uri="{D42A27DB-BD31-4B8C-83A1-F6EECF244321}">
                <p14:modId xmlns:p14="http://schemas.microsoft.com/office/powerpoint/2010/main" val="603708864"/>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68113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pic>
        <p:nvPicPr>
          <p:cNvPr id="555" name="Zástupný symbol pro obsah 4"/>
          <p:cNvPicPr/>
          <p:nvPr/>
        </p:nvPicPr>
        <p:blipFill>
          <a:blip r:embed="rId2"/>
          <a:stretch/>
        </p:blipFill>
        <p:spPr>
          <a:xfrm>
            <a:off x="1077980" y="0"/>
            <a:ext cx="6609240" cy="6971760"/>
          </a:xfrm>
          <a:prstGeom prst="rect">
            <a:avLst/>
          </a:prstGeom>
          <a:ln>
            <a:noFill/>
          </a:ln>
        </p:spPr>
      </p:pic>
      <p:sp>
        <p:nvSpPr>
          <p:cNvPr id="556"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2" name="TextovéPole 1">
            <a:extLst>
              <a:ext uri="{FF2B5EF4-FFF2-40B4-BE49-F238E27FC236}">
                <a16:creationId xmlns:a16="http://schemas.microsoft.com/office/drawing/2014/main" id="{24A8F730-4E53-E32C-BF2F-64667EFB4EA7}"/>
              </a:ext>
            </a:extLst>
          </p:cNvPr>
          <p:cNvSpPr txBox="1"/>
          <p:nvPr/>
        </p:nvSpPr>
        <p:spPr>
          <a:xfrm>
            <a:off x="5942395" y="451800"/>
            <a:ext cx="44149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4F81BD"/>
                </a:solidFill>
                <a:effectLst/>
                <a:uLnTx/>
                <a:uFillTx/>
                <a:latin typeface="Trebuchet MS" panose="020B0603020202020204" pitchFamily="34" charset="0"/>
                <a:ea typeface="DejaVu Sans"/>
                <a:cs typeface="DejaVu Sans"/>
              </a:rPr>
              <a:t>Pozor, již zastaralé stanovisko MV!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4F81BD"/>
              </a:solidFill>
              <a:effectLst/>
              <a:uLnTx/>
              <a:uFillTx/>
              <a:latin typeface="Trebuchet MS" panose="020B0603020202020204" pitchFamily="34" charset="0"/>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srgbClr val="4F81BD"/>
                </a:solidFill>
                <a:effectLst/>
                <a:uLnTx/>
                <a:uFillTx/>
                <a:latin typeface="Trebuchet MS" panose="020B0603020202020204" pitchFamily="34" charset="0"/>
                <a:ea typeface="DejaVu Sans"/>
                <a:cs typeface="DejaVu Sans"/>
              </a:rPr>
              <a:t>Nyní již názor, že nároky na dokumenty nejsou neomezené</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E34E63-5C9F-D46E-CDB6-5C3BC7961CA4}"/>
              </a:ext>
            </a:extLst>
          </p:cNvPr>
          <p:cNvSpPr>
            <a:spLocks noGrp="1"/>
          </p:cNvSpPr>
          <p:nvPr>
            <p:ph type="title"/>
          </p:nvPr>
        </p:nvSpPr>
        <p:spPr/>
        <p:txBody>
          <a:bodyPr/>
          <a:lstStyle/>
          <a:p>
            <a:r>
              <a:rPr lang="cs-CZ" dirty="0">
                <a:solidFill>
                  <a:schemeClr val="accent1"/>
                </a:solidFill>
                <a:latin typeface="Trebuchet MS" panose="020B0603020202020204" pitchFamily="34" charset="0"/>
              </a:rPr>
              <a:t>Práva zastupitele – zákon o obcích</a:t>
            </a:r>
          </a:p>
        </p:txBody>
      </p:sp>
      <p:sp>
        <p:nvSpPr>
          <p:cNvPr id="3" name="Zástupný obsah 2">
            <a:extLst>
              <a:ext uri="{FF2B5EF4-FFF2-40B4-BE49-F238E27FC236}">
                <a16:creationId xmlns:a16="http://schemas.microsoft.com/office/drawing/2014/main" id="{A31BF5EF-9BA3-2D9F-61EC-2A002F20DFF5}"/>
              </a:ext>
            </a:extLst>
          </p:cNvPr>
          <p:cNvSpPr>
            <a:spLocks noGrp="1"/>
          </p:cNvSpPr>
          <p:nvPr>
            <p:ph idx="1"/>
          </p:nvPr>
        </p:nvSpPr>
        <p:spPr>
          <a:xfrm>
            <a:off x="677333" y="2160589"/>
            <a:ext cx="9240389" cy="3880773"/>
          </a:xfrm>
        </p:spPr>
        <p:txBody>
          <a:bodyPr>
            <a:noAutofit/>
          </a:bodyPr>
          <a:lstStyle/>
          <a:p>
            <a:pPr algn="just"/>
            <a:r>
              <a:rPr lang="cs-CZ" sz="2000" dirty="0">
                <a:latin typeface="Trebuchet MS" panose="020B0603020202020204" pitchFamily="34" charset="0"/>
              </a:rPr>
              <a:t>1) Požaduje-li zastupitel informace ze samostatné působnosti obce, které se vztahují k věcem přímo projednávaným zastupitelstvem obce, tj. informace potřebné k (aktuálnímu) rozhodování v zastupitelstvu obce, tyto jsou </a:t>
            </a:r>
            <a:r>
              <a:rPr lang="cs-CZ" sz="2000" dirty="0" err="1">
                <a:latin typeface="Trebuchet MS" panose="020B0603020202020204" pitchFamily="34" charset="0"/>
              </a:rPr>
              <a:t>poskytnutelné</a:t>
            </a:r>
            <a:r>
              <a:rPr lang="cs-CZ" sz="2000" dirty="0">
                <a:latin typeface="Trebuchet MS" panose="020B0603020202020204" pitchFamily="34" charset="0"/>
              </a:rPr>
              <a:t> bez obsahového omezení (bez anonymizace).</a:t>
            </a:r>
          </a:p>
          <a:p>
            <a:pPr algn="just"/>
            <a:r>
              <a:rPr lang="cs-CZ" sz="2000" dirty="0">
                <a:latin typeface="Trebuchet MS" panose="020B0603020202020204" pitchFamily="34" charset="0"/>
              </a:rPr>
              <a:t>2) Požaduje-li zastupitel informace ze samostatné působnosti obce, které se nevztahují k věcem přímo projednávaným zastupitelstvem obce, mohou být poskytnuty – po provedení testu proporcionality – v omezeném rozsahu (po anonymizaci).</a:t>
            </a:r>
          </a:p>
          <a:p>
            <a:pPr algn="just"/>
            <a:r>
              <a:rPr lang="cs-CZ" sz="2000" dirty="0">
                <a:latin typeface="Trebuchet MS" panose="020B0603020202020204" pitchFamily="34" charset="0"/>
              </a:rPr>
              <a:t>3) Požaduje-li zastupitel informace z přenesené působnosti obce, bude jeho žádost vyřizována jako žádost „běžného“ žadatele v plném režimu zákona o svobodném přístupu k informacím (aplikovatelné tedy budou i hmotněprávní ustanovení </a:t>
            </a:r>
            <a:r>
              <a:rPr lang="cs-CZ" sz="2000" dirty="0" err="1">
                <a:latin typeface="Trebuchet MS" panose="020B0603020202020204" pitchFamily="34" charset="0"/>
              </a:rPr>
              <a:t>InfZ</a:t>
            </a:r>
            <a:r>
              <a:rPr lang="cs-CZ" sz="2000" dirty="0">
                <a:latin typeface="Trebuchet MS" panose="020B0603020202020204" pitchFamily="34" charset="0"/>
              </a:rPr>
              <a:t>, tj. zejména důvody pro odmítnutí poskytnutí informace či možnost požadovat úhradu nákladů).</a:t>
            </a:r>
          </a:p>
        </p:txBody>
      </p:sp>
      <p:sp>
        <p:nvSpPr>
          <p:cNvPr id="4" name="Šipka: doleva 3">
            <a:extLst>
              <a:ext uri="{FF2B5EF4-FFF2-40B4-BE49-F238E27FC236}">
                <a16:creationId xmlns:a16="http://schemas.microsoft.com/office/drawing/2014/main" id="{182361D4-15A3-1160-841F-C9514D5FA320}"/>
              </a:ext>
            </a:extLst>
          </p:cNvPr>
          <p:cNvSpPr/>
          <p:nvPr/>
        </p:nvSpPr>
        <p:spPr>
          <a:xfrm>
            <a:off x="10040815" y="2927838"/>
            <a:ext cx="1230923" cy="3868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Šipka: doleva 4">
            <a:extLst>
              <a:ext uri="{FF2B5EF4-FFF2-40B4-BE49-F238E27FC236}">
                <a16:creationId xmlns:a16="http://schemas.microsoft.com/office/drawing/2014/main" id="{EE8C280A-0895-9A2D-A4EA-FCC95A6E3AEB}"/>
              </a:ext>
            </a:extLst>
          </p:cNvPr>
          <p:cNvSpPr/>
          <p:nvPr/>
        </p:nvSpPr>
        <p:spPr>
          <a:xfrm>
            <a:off x="10040815" y="3907544"/>
            <a:ext cx="1230923" cy="3868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a:t>
            </a:r>
          </a:p>
        </p:txBody>
      </p:sp>
      <p:sp>
        <p:nvSpPr>
          <p:cNvPr id="6" name="Obdélník 5">
            <a:extLst>
              <a:ext uri="{FF2B5EF4-FFF2-40B4-BE49-F238E27FC236}">
                <a16:creationId xmlns:a16="http://schemas.microsoft.com/office/drawing/2014/main" id="{E8A0DF9F-2206-0883-EB6C-B4708267E92C}"/>
              </a:ext>
            </a:extLst>
          </p:cNvPr>
          <p:cNvSpPr/>
          <p:nvPr/>
        </p:nvSpPr>
        <p:spPr>
          <a:xfrm>
            <a:off x="2523392" y="4229100"/>
            <a:ext cx="6840416" cy="7033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leva 6">
            <a:extLst>
              <a:ext uri="{FF2B5EF4-FFF2-40B4-BE49-F238E27FC236}">
                <a16:creationId xmlns:a16="http://schemas.microsoft.com/office/drawing/2014/main" id="{7608D4CE-DBA6-9FFD-2B51-41F79E4949F6}"/>
              </a:ext>
            </a:extLst>
          </p:cNvPr>
          <p:cNvSpPr/>
          <p:nvPr/>
        </p:nvSpPr>
        <p:spPr>
          <a:xfrm>
            <a:off x="10040815" y="4922419"/>
            <a:ext cx="1230923" cy="3868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a:t>
            </a:r>
          </a:p>
        </p:txBody>
      </p:sp>
    </p:spTree>
    <p:extLst>
      <p:ext uri="{BB962C8B-B14F-4D97-AF65-F5344CB8AC3E}">
        <p14:creationId xmlns:p14="http://schemas.microsoft.com/office/powerpoint/2010/main" val="3590421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E34E63-5C9F-D46E-CDB6-5C3BC7961CA4}"/>
              </a:ext>
            </a:extLst>
          </p:cNvPr>
          <p:cNvSpPr>
            <a:spLocks noGrp="1"/>
          </p:cNvSpPr>
          <p:nvPr>
            <p:ph type="title"/>
          </p:nvPr>
        </p:nvSpPr>
        <p:spPr/>
        <p:txBody>
          <a:bodyPr/>
          <a:lstStyle/>
          <a:p>
            <a:r>
              <a:rPr lang="cs-CZ" dirty="0">
                <a:solidFill>
                  <a:schemeClr val="accent1"/>
                </a:solidFill>
                <a:latin typeface="Trebuchet MS" panose="020B0603020202020204" pitchFamily="34" charset="0"/>
              </a:rPr>
              <a:t>Práva zastupitele – zákon o obcích</a:t>
            </a:r>
          </a:p>
        </p:txBody>
      </p:sp>
      <p:sp>
        <p:nvSpPr>
          <p:cNvPr id="3" name="Zástupný obsah 2">
            <a:extLst>
              <a:ext uri="{FF2B5EF4-FFF2-40B4-BE49-F238E27FC236}">
                <a16:creationId xmlns:a16="http://schemas.microsoft.com/office/drawing/2014/main" id="{A31BF5EF-9BA3-2D9F-61EC-2A002F20DFF5}"/>
              </a:ext>
            </a:extLst>
          </p:cNvPr>
          <p:cNvSpPr>
            <a:spLocks noGrp="1"/>
          </p:cNvSpPr>
          <p:nvPr>
            <p:ph idx="1"/>
          </p:nvPr>
        </p:nvSpPr>
        <p:spPr>
          <a:xfrm>
            <a:off x="677333" y="1327638"/>
            <a:ext cx="9284351" cy="5249007"/>
          </a:xfrm>
        </p:spPr>
        <p:txBody>
          <a:bodyPr>
            <a:normAutofit fontScale="55000" lnSpcReduction="20000"/>
          </a:bodyPr>
          <a:lstStyle/>
          <a:p>
            <a:pPr algn="just"/>
            <a:r>
              <a:rPr lang="cs-CZ" dirty="0">
                <a:latin typeface="Trebuchet MS" panose="020B0603020202020204" pitchFamily="34" charset="0"/>
              </a:rPr>
              <a:t>1) </a:t>
            </a:r>
            <a:r>
              <a:rPr lang="cs-CZ" b="1" dirty="0">
                <a:latin typeface="Trebuchet MS" panose="020B0603020202020204" pitchFamily="34" charset="0"/>
              </a:rPr>
              <a:t>Na vyřízení žádosti zastupitele podle § 82 písm. c) zákona o obcích se subsidiárně užijí procesní ustanovení pro vyřízení žádosti o poskytnutí informace, uvedená v zákoně o svobodném přístupu k informacím</a:t>
            </a:r>
            <a:r>
              <a:rPr lang="cs-CZ" dirty="0">
                <a:latin typeface="Trebuchet MS" panose="020B0603020202020204" pitchFamily="34" charset="0"/>
              </a:rPr>
              <a:t>. </a:t>
            </a:r>
          </a:p>
          <a:p>
            <a:pPr algn="just"/>
            <a:r>
              <a:rPr lang="cs-CZ" dirty="0">
                <a:latin typeface="Trebuchet MS" panose="020B0603020202020204" pitchFamily="34" charset="0"/>
              </a:rPr>
              <a:t>2) Informacemi vztahujícími se k výkonu funkce člena zastupitelstva obce, na něž má podle § 82 písm. c) zákona o obcích nárok, tj. informace ze samostatné působnosti v neomezeném rozsahu, jsou podle aktuální judikatury informace, které se vztahují k věcem přímo projednávaným, respektive </a:t>
            </a:r>
            <a:r>
              <a:rPr lang="cs-CZ" dirty="0" err="1">
                <a:latin typeface="Trebuchet MS" panose="020B0603020202020204" pitchFamily="34" charset="0"/>
              </a:rPr>
              <a:t>projednatelných</a:t>
            </a:r>
            <a:r>
              <a:rPr lang="cs-CZ" dirty="0">
                <a:latin typeface="Trebuchet MS" panose="020B0603020202020204" pitchFamily="34" charset="0"/>
              </a:rPr>
              <a:t> zastupitelstvem. </a:t>
            </a:r>
          </a:p>
          <a:p>
            <a:pPr algn="just"/>
            <a:r>
              <a:rPr lang="cs-CZ" dirty="0">
                <a:latin typeface="Trebuchet MS" panose="020B0603020202020204" pitchFamily="34" charset="0"/>
              </a:rPr>
              <a:t>3) Je-li vůlí zastupitele, aby jeho žádost o poskytnutí informace, která souvisí s výkonem jeho funkce, byla vyřizována v režimu zákona o svobodném přístupu k informacím, je obec povinna tuto skutečnost respektovat a vyřídit žádost dle </a:t>
            </a:r>
            <a:r>
              <a:rPr lang="cs-CZ" dirty="0" err="1">
                <a:latin typeface="Trebuchet MS" panose="020B0603020202020204" pitchFamily="34" charset="0"/>
              </a:rPr>
              <a:t>InfZ</a:t>
            </a:r>
            <a:r>
              <a:rPr lang="cs-CZ" dirty="0">
                <a:latin typeface="Trebuchet MS" panose="020B0603020202020204" pitchFamily="34" charset="0"/>
              </a:rPr>
              <a:t> (viz kap. 3.2). </a:t>
            </a:r>
          </a:p>
          <a:p>
            <a:pPr algn="just"/>
            <a:r>
              <a:rPr lang="cs-CZ" dirty="0">
                <a:latin typeface="Trebuchet MS" panose="020B0603020202020204" pitchFamily="34" charset="0"/>
              </a:rPr>
              <a:t>To znamená, že: a) Ve vztahu k informacím, které zastupitel žádá a které spadají pod rozsah § 82 písm. c) zákona o obcích, nemohou být aplikována hmotněprávní ustanovení zákona o svobodném přístupu k informacím, která omezují rozsah a výkon práva zastupitele, tj. zejména ustanovení upravující důvody pro neposkytnutí informace (§ 7 až 11 </a:t>
            </a:r>
            <a:r>
              <a:rPr lang="cs-CZ" dirty="0" err="1">
                <a:latin typeface="Trebuchet MS" panose="020B0603020202020204" pitchFamily="34" charset="0"/>
              </a:rPr>
              <a:t>SvInf</a:t>
            </a:r>
            <a:r>
              <a:rPr lang="cs-CZ" dirty="0">
                <a:latin typeface="Trebuchet MS" panose="020B0603020202020204" pitchFamily="34" charset="0"/>
              </a:rPr>
              <a:t>) a ustanovení o úhradě nákladů (§ 17 </a:t>
            </a:r>
            <a:r>
              <a:rPr lang="cs-CZ" dirty="0" err="1">
                <a:latin typeface="Trebuchet MS" panose="020B0603020202020204" pitchFamily="34" charset="0"/>
              </a:rPr>
              <a:t>SvInf</a:t>
            </a:r>
            <a:r>
              <a:rPr lang="cs-CZ" dirty="0">
                <a:latin typeface="Trebuchet MS" panose="020B0603020202020204" pitchFamily="34" charset="0"/>
              </a:rPr>
              <a:t>). Resp. při spojení režimu zákona o obcích a zákona o svobodném přístupu k informacím je nutné aplikovat z obou zákonů ta pravidla, která jsou z hlediska práva zastupitele na informace příznivější. b) Pro vyřízení předmětné žádosti se uplatní patnáctidenní lhůta stanovená zákonem o svobodném přístupu k informacím.</a:t>
            </a:r>
          </a:p>
          <a:p>
            <a:pPr algn="just"/>
            <a:r>
              <a:rPr lang="cs-CZ" dirty="0">
                <a:latin typeface="Trebuchet MS" panose="020B0603020202020204" pitchFamily="34" charset="0"/>
              </a:rPr>
              <a:t> 4) Zastupitel má nárok na bezplatné poskytnutí informací, které souvisejí s výkonem jeho funkce. Výjimečně lze po zastupiteli požadovat úhradu „materiálových“ nákladů za poskytnutí informace (typicky za vyhotovení kopií), pokud by byly náklady na jejich poskytnutí pro obec nepřiměřeně zatěžující a současně nevyužije-li člen zastupitelstva obce jiné, obcí nabízené formy, umožňující bezplatné získání informací (např. nahlédnutí do dokumentů). Po zastupiteli není možné požadovat úhradu za dobu práce zaměstnance obce, spojenou s vyhledáváním informací pro zastupitele a s jejich zpracováním. </a:t>
            </a:r>
          </a:p>
        </p:txBody>
      </p:sp>
    </p:spTree>
    <p:extLst>
      <p:ext uri="{BB962C8B-B14F-4D97-AF65-F5344CB8AC3E}">
        <p14:creationId xmlns:p14="http://schemas.microsoft.com/office/powerpoint/2010/main" val="30584254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69B6AF-0F44-4B84-442B-E746CF75F145}"/>
              </a:ext>
            </a:extLst>
          </p:cNvPr>
          <p:cNvSpPr>
            <a:spLocks noGrp="1"/>
          </p:cNvSpPr>
          <p:nvPr>
            <p:ph type="title"/>
          </p:nvPr>
        </p:nvSpPr>
        <p:spPr>
          <a:xfrm>
            <a:off x="677334" y="342900"/>
            <a:ext cx="8596668" cy="1587500"/>
          </a:xfrm>
        </p:spPr>
        <p:txBody>
          <a:bodyPr/>
          <a:lstStyle/>
          <a:p>
            <a:r>
              <a:rPr lang="cs-CZ" dirty="0">
                <a:solidFill>
                  <a:schemeClr val="accent1"/>
                </a:solidFill>
                <a:latin typeface="Trebuchet MS" panose="020B0603020202020204" pitchFamily="34" charset="0"/>
              </a:rPr>
              <a:t>Změna v náhledu soudů (a MV)– dříve poskytnout vše v samostatné působnosti</a:t>
            </a:r>
          </a:p>
        </p:txBody>
      </p:sp>
      <p:sp>
        <p:nvSpPr>
          <p:cNvPr id="3" name="Zástupný obsah 2">
            <a:extLst>
              <a:ext uri="{FF2B5EF4-FFF2-40B4-BE49-F238E27FC236}">
                <a16:creationId xmlns:a16="http://schemas.microsoft.com/office/drawing/2014/main" id="{0E6B9CCF-56B4-3428-9A7C-3EEA97AD67B1}"/>
              </a:ext>
            </a:extLst>
          </p:cNvPr>
          <p:cNvSpPr>
            <a:spLocks noGrp="1"/>
          </p:cNvSpPr>
          <p:nvPr>
            <p:ph idx="1"/>
          </p:nvPr>
        </p:nvSpPr>
        <p:spPr>
          <a:xfrm>
            <a:off x="677334" y="1591408"/>
            <a:ext cx="8596668" cy="5055577"/>
          </a:xfrm>
        </p:spPr>
        <p:txBody>
          <a:bodyPr>
            <a:normAutofit fontScale="55000" lnSpcReduction="20000"/>
          </a:bodyPr>
          <a:lstStyle/>
          <a:p>
            <a:pPr algn="just"/>
            <a:r>
              <a:rPr lang="cs-CZ" dirty="0">
                <a:latin typeface="Trebuchet MS" panose="020B0603020202020204" pitchFamily="34" charset="0"/>
              </a:rPr>
              <a:t>Dřívější výklady ohledně rozsahu informací </a:t>
            </a:r>
            <a:r>
              <a:rPr lang="cs-CZ" dirty="0" err="1">
                <a:latin typeface="Trebuchet MS" panose="020B0603020202020204" pitchFamily="34" charset="0"/>
              </a:rPr>
              <a:t>poskytnutelných</a:t>
            </a:r>
            <a:r>
              <a:rPr lang="cs-CZ" dirty="0">
                <a:latin typeface="Trebuchet MS" panose="020B0603020202020204" pitchFamily="34" charset="0"/>
              </a:rPr>
              <a:t> zastupiteli tíhly k tendenci vykládat tento rozsah šířeji. Bylo dovozováno, že rozsah informací vztahujících se k výkonu funkce člena zastupitelstva obce se nevyčerpává pouze rozhodovací pravomocí zastupitelstva obce, ale mezi informace vztahující se k výkonu funkce člena zastupitelstva obce, je nutno zahrnout i další informace, které vypovídají o samosprávných aktivitách jiných obecních orgánů než je zastupitelstvo obce, byť v nich zastupitelstvo obce nemá ani potencionální rozhodovací oprávnění. Jednalo se tak např. o informace vypovídající o výkonu pravomocí v samostatné působnosti, které jsou vyhrazeny radě obce podle § 102 odst. 2 zákona o obcích. Uvedený závěr byl dovozován z postavení zastupitelstva obce jakožto vrcholného samosprávného orgánu obce. Z tohoto titulu bylo dovozeno, že nelze tomuto orgánu bránit v tom, aby alespoň zprostředkovaně (např. kontrolně) hodnotil činnost rady, resp. dalších obecních orgánů (starosty obce či obecního úřadu) v samostatné působnosti, přestože mu v těchto záležitostech nenáleží rozhodovací pravomoc. </a:t>
            </a:r>
            <a:r>
              <a:rPr lang="cs-CZ" b="1" dirty="0">
                <a:latin typeface="Trebuchet MS" panose="020B0603020202020204" pitchFamily="34" charset="0"/>
              </a:rPr>
              <a:t>Jinými slovy, byl učiněn závěr, podle něhož měl každý zastupitel právo – zjednodušeně řečeno – na veškeré informace vypovídající o samostatné působnosti obce. </a:t>
            </a:r>
          </a:p>
          <a:p>
            <a:pPr algn="just"/>
            <a:r>
              <a:rPr lang="cs-CZ" dirty="0">
                <a:latin typeface="Trebuchet MS" panose="020B0603020202020204" pitchFamily="34" charset="0"/>
              </a:rPr>
              <a:t>Nedávná judikatura soudů ovšem výše uvedené tendence </a:t>
            </a:r>
            <a:r>
              <a:rPr lang="cs-CZ" b="1" dirty="0">
                <a:latin typeface="Trebuchet MS" panose="020B0603020202020204" pitchFamily="34" charset="0"/>
              </a:rPr>
              <a:t>koriguje v tom smyslu, že množinu informací, které souvisejí s výkonem funkce zastupitele, pojímá spíše úžeji</a:t>
            </a:r>
            <a:r>
              <a:rPr lang="cs-CZ" dirty="0">
                <a:latin typeface="Trebuchet MS" panose="020B0603020202020204" pitchFamily="34" charset="0"/>
              </a:rPr>
              <a:t>, </a:t>
            </a:r>
            <a:r>
              <a:rPr lang="cs-CZ" b="1" dirty="0">
                <a:latin typeface="Trebuchet MS" panose="020B0603020202020204" pitchFamily="34" charset="0"/>
              </a:rPr>
              <a:t>totiž jako informace potřebné k (aktuálnímu) rozhodování v zastupitelstvu.</a:t>
            </a:r>
            <a:r>
              <a:rPr lang="cs-CZ" dirty="0">
                <a:latin typeface="Trebuchet MS" panose="020B0603020202020204" pitchFamily="34" charset="0"/>
              </a:rPr>
              <a:t> Uvedený závěr lze vyčíst např. z rozsudku Městského soudu v Praze ze dne 11. března 2019, č. j. 14 A 89/2017 – 47 (3905/2019 Sb. NSS). </a:t>
            </a:r>
            <a:r>
              <a:rPr lang="cs-CZ" u="sng" dirty="0">
                <a:latin typeface="Trebuchet MS" panose="020B0603020202020204" pitchFamily="34" charset="0"/>
              </a:rPr>
              <a:t>Zde se soud zabýval zpřístupněním osobních údajů (jmen) dětí členům zastupitelstva v citlivém případě, kdy zastupitelům byla předložena informativní zpráva o šikaně na zřízené základní škole, a to včetně posudku pedagogicko-psychologické poradny. Soud v daném případě dovodil, že informace o jménech dětí neměly být zastupitelům zpřístupněny s ohledem na skutečnost, že zastupitelé ve věci přímo nijak nerozhodovali: </a:t>
            </a:r>
            <a:r>
              <a:rPr lang="cs-CZ" dirty="0">
                <a:latin typeface="Trebuchet MS" panose="020B0603020202020204" pitchFamily="34" charset="0"/>
              </a:rPr>
              <a:t>„Za této situace soud musí přisvědčit žalovanému, že byla snížena intenzita nezbytnosti informovat dopodrobna zastupitele o vzniknuvších problémech, včetně poskytnutí posudku bez jakýchkoli </a:t>
            </a:r>
            <a:r>
              <a:rPr lang="cs-CZ" dirty="0" err="1">
                <a:latin typeface="Trebuchet MS" panose="020B0603020202020204" pitchFamily="34" charset="0"/>
              </a:rPr>
              <a:t>anonymizačních</a:t>
            </a:r>
            <a:r>
              <a:rPr lang="cs-CZ" dirty="0">
                <a:latin typeface="Trebuchet MS" panose="020B0603020202020204" pitchFamily="34" charset="0"/>
              </a:rPr>
              <a:t> zásahů, neboť pokud zastupitelé ve věci pravomocně nerozhodovali, nebyl dán zásadní důvod, pro který by museli být dopodrobna (včetně jmen útočníků a obětí) seznámeni s nastalými problémy ve 4. třídě základní školy.“ </a:t>
            </a:r>
          </a:p>
        </p:txBody>
      </p:sp>
      <p:sp>
        <p:nvSpPr>
          <p:cNvPr id="4" name="Šipka: doleva 3">
            <a:extLst>
              <a:ext uri="{FF2B5EF4-FFF2-40B4-BE49-F238E27FC236}">
                <a16:creationId xmlns:a16="http://schemas.microsoft.com/office/drawing/2014/main" id="{94A76892-9BE4-6F4B-AD83-7C62F5CBC0AF}"/>
              </a:ext>
            </a:extLst>
          </p:cNvPr>
          <p:cNvSpPr/>
          <p:nvPr/>
        </p:nvSpPr>
        <p:spPr>
          <a:xfrm>
            <a:off x="9671539" y="3859823"/>
            <a:ext cx="1670538" cy="73415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a:t>
            </a:r>
          </a:p>
        </p:txBody>
      </p:sp>
      <p:sp>
        <p:nvSpPr>
          <p:cNvPr id="5" name="Šipka: doleva 4">
            <a:extLst>
              <a:ext uri="{FF2B5EF4-FFF2-40B4-BE49-F238E27FC236}">
                <a16:creationId xmlns:a16="http://schemas.microsoft.com/office/drawing/2014/main" id="{32B5B8B8-412E-E86C-2254-2BCB49183E41}"/>
              </a:ext>
            </a:extLst>
          </p:cNvPr>
          <p:cNvSpPr/>
          <p:nvPr/>
        </p:nvSpPr>
        <p:spPr>
          <a:xfrm>
            <a:off x="9419493" y="3282461"/>
            <a:ext cx="1670538" cy="73415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X</a:t>
            </a:r>
          </a:p>
        </p:txBody>
      </p:sp>
    </p:spTree>
    <p:extLst>
      <p:ext uri="{BB962C8B-B14F-4D97-AF65-F5344CB8AC3E}">
        <p14:creationId xmlns:p14="http://schemas.microsoft.com/office/powerpoint/2010/main" val="32003424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2C3C43"/>
        </a:solidFill>
        <a:effectLst/>
      </p:bgPr>
    </p:bg>
    <p:spTree>
      <p:nvGrpSpPr>
        <p:cNvPr id="1" name=""/>
        <p:cNvGrpSpPr/>
        <p:nvPr/>
      </p:nvGrpSpPr>
      <p:grpSpPr>
        <a:xfrm>
          <a:off x="0" y="0"/>
          <a:ext cx="0" cy="0"/>
          <a:chOff x="0" y="0"/>
          <a:chExt cx="0" cy="0"/>
        </a:xfrm>
      </p:grpSpPr>
      <p:sp>
        <p:nvSpPr>
          <p:cNvPr id="565" name="CustomShape 1"/>
          <p:cNvSpPr/>
          <p:nvPr/>
        </p:nvSpPr>
        <p:spPr>
          <a:xfrm>
            <a:off x="0" y="-7920"/>
            <a:ext cx="863280" cy="5697720"/>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rgbClr val="5FCBEF">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66" name="Line 2"/>
          <p:cNvSpPr/>
          <p:nvPr/>
        </p:nvSpPr>
        <p:spPr>
          <a:xfrm>
            <a:off x="9370800" y="0"/>
            <a:ext cx="1219320" cy="6858000"/>
          </a:xfrm>
          <a:prstGeom prst="line">
            <a:avLst/>
          </a:prstGeom>
          <a:ln w="9360">
            <a:solidFill>
              <a:srgbClr val="5FCBE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67" name="Line 3"/>
          <p:cNvSpPr/>
          <p:nvPr/>
        </p:nvSpPr>
        <p:spPr>
          <a:xfrm flipH="1">
            <a:off x="7425000" y="3681360"/>
            <a:ext cx="4763520" cy="3176640"/>
          </a:xfrm>
          <a:prstGeom prst="line">
            <a:avLst/>
          </a:prstGeom>
          <a:ln w="9360">
            <a:solidFill>
              <a:srgbClr val="5FCBE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68" name="CustomShape 4"/>
          <p:cNvSpPr/>
          <p:nvPr/>
        </p:nvSpPr>
        <p:spPr>
          <a:xfrm>
            <a:off x="9181440" y="-8640"/>
            <a:ext cx="3007080" cy="68662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5FCBEF">
              <a:alpha val="3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69" name="CustomShape 5"/>
          <p:cNvSpPr/>
          <p:nvPr/>
        </p:nvSpPr>
        <p:spPr>
          <a:xfrm>
            <a:off x="9603360" y="-8640"/>
            <a:ext cx="2588040" cy="68662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5FCBEF">
              <a:alpha val="2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70" name="CustomShape 6"/>
          <p:cNvSpPr/>
          <p:nvPr/>
        </p:nvSpPr>
        <p:spPr>
          <a:xfrm>
            <a:off x="8932320" y="3048120"/>
            <a:ext cx="3259440" cy="38095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71" name="CustomShape 7"/>
          <p:cNvSpPr/>
          <p:nvPr/>
        </p:nvSpPr>
        <p:spPr>
          <a:xfrm>
            <a:off x="9334440" y="-8640"/>
            <a:ext cx="2854080" cy="68662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17B0E4">
              <a:alpha val="5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72" name="CustomShape 8"/>
          <p:cNvSpPr/>
          <p:nvPr/>
        </p:nvSpPr>
        <p:spPr>
          <a:xfrm>
            <a:off x="10898640" y="-8640"/>
            <a:ext cx="1289880" cy="6866280"/>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rgbClr val="2E83C3">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73" name="CustomShape 9"/>
          <p:cNvSpPr/>
          <p:nvPr/>
        </p:nvSpPr>
        <p:spPr>
          <a:xfrm>
            <a:off x="10938960" y="-8640"/>
            <a:ext cx="1249560" cy="6866280"/>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226292">
              <a:alpha val="8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74" name="CustomShape 10"/>
          <p:cNvSpPr/>
          <p:nvPr/>
        </p:nvSpPr>
        <p:spPr>
          <a:xfrm>
            <a:off x="10371600" y="3589920"/>
            <a:ext cx="1816920" cy="3267720"/>
          </a:xfrm>
          <a:prstGeom prst="triangle">
            <a:avLst>
              <a:gd name="adj" fmla="val 100000"/>
            </a:avLst>
          </a:prstGeom>
          <a:solidFill>
            <a:srgbClr val="17B0E4">
              <a:alpha val="66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75" name="CustomShape 11"/>
          <p:cNvSpPr/>
          <p:nvPr/>
        </p:nvSpPr>
        <p:spPr>
          <a:xfrm>
            <a:off x="0" y="0"/>
            <a:ext cx="12191760" cy="6857640"/>
          </a:xfrm>
          <a:prstGeom prst="rect">
            <a:avLst/>
          </a:prstGeom>
          <a:solidFill>
            <a:srgbClr val="2C3C43"/>
          </a:solidFill>
          <a:ln w="1908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76" name="Line 12"/>
          <p:cNvSpPr/>
          <p:nvPr/>
        </p:nvSpPr>
        <p:spPr>
          <a:xfrm>
            <a:off x="1448280" y="0"/>
            <a:ext cx="1218960" cy="6858000"/>
          </a:xfrm>
          <a:prstGeom prst="line">
            <a:avLst/>
          </a:prstGeom>
          <a:ln w="9360">
            <a:solidFill>
              <a:srgbClr val="17B0E4"/>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77" name="Line 13"/>
          <p:cNvSpPr/>
          <p:nvPr/>
        </p:nvSpPr>
        <p:spPr>
          <a:xfrm flipH="1">
            <a:off x="66960" y="3681360"/>
            <a:ext cx="4763520" cy="3176640"/>
          </a:xfrm>
          <a:prstGeom prst="line">
            <a:avLst/>
          </a:prstGeom>
          <a:ln w="9360">
            <a:solidFill>
              <a:srgbClr val="FFFFFF"/>
            </a:solidFill>
            <a:round/>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78" name="CustomShape 14"/>
          <p:cNvSpPr/>
          <p:nvPr/>
        </p:nvSpPr>
        <p:spPr>
          <a:xfrm>
            <a:off x="1258920" y="-8640"/>
            <a:ext cx="3007080" cy="6866280"/>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rgbClr val="5FCBEF">
              <a:alpha val="3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79" name="CustomShape 15"/>
          <p:cNvSpPr/>
          <p:nvPr/>
        </p:nvSpPr>
        <p:spPr>
          <a:xfrm>
            <a:off x="1680840" y="-8640"/>
            <a:ext cx="2588040" cy="686628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rgbClr val="5FCBEF">
              <a:alpha val="2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80" name="CustomShape 16"/>
          <p:cNvSpPr/>
          <p:nvPr/>
        </p:nvSpPr>
        <p:spPr>
          <a:xfrm>
            <a:off x="1009800" y="3048120"/>
            <a:ext cx="3259440" cy="3809520"/>
          </a:xfrm>
          <a:prstGeom prst="triangle">
            <a:avLst>
              <a:gd name="adj" fmla="val 100000"/>
            </a:avLst>
          </a:prstGeom>
          <a:solidFill>
            <a:srgbClr val="2E83C3">
              <a:alpha val="72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81" name="CustomShape 17"/>
          <p:cNvSpPr/>
          <p:nvPr/>
        </p:nvSpPr>
        <p:spPr>
          <a:xfrm>
            <a:off x="1411920" y="-8640"/>
            <a:ext cx="2854080" cy="6866280"/>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226292">
              <a:alpha val="7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82" name="CustomShape 18"/>
          <p:cNvSpPr/>
          <p:nvPr/>
        </p:nvSpPr>
        <p:spPr>
          <a:xfrm>
            <a:off x="2449080" y="3589920"/>
            <a:ext cx="1816920" cy="3267720"/>
          </a:xfrm>
          <a:prstGeom prst="triangle">
            <a:avLst>
              <a:gd name="adj" fmla="val 100000"/>
            </a:avLst>
          </a:prstGeom>
          <a:solidFill>
            <a:srgbClr val="5FCBEF">
              <a:alpha val="80000"/>
            </a:srgbClr>
          </a:solidFill>
          <a:ln w="12600">
            <a:noFill/>
          </a:ln>
          <a:effectLst>
            <a:outerShdw dist="25560" dir="5400000">
              <a:srgbClr val="000000">
                <a:alpha val="35000"/>
              </a:srgbClr>
            </a:outerShdw>
          </a:effectLst>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83" name="CustomShape 19"/>
          <p:cNvSpPr/>
          <p:nvPr/>
        </p:nvSpPr>
        <p:spPr>
          <a:xfrm>
            <a:off x="3013200" y="-49874"/>
            <a:ext cx="9175320" cy="6866280"/>
          </a:xfrm>
          <a:custGeom>
            <a:avLst/>
            <a:gdLst/>
            <a:ahLst/>
            <a:cxnLst/>
            <a:rect l="l" t="t" r="r" b="b"/>
            <a:pathLst>
              <a:path w="9175713" h="6866467">
                <a:moveTo>
                  <a:pt x="0" y="0"/>
                </a:moveTo>
                <a:lnTo>
                  <a:pt x="1249825" y="0"/>
                </a:lnTo>
                <a:lnTo>
                  <a:pt x="1249825" y="8467"/>
                </a:lnTo>
                <a:lnTo>
                  <a:pt x="9175713" y="8467"/>
                </a:lnTo>
                <a:lnTo>
                  <a:pt x="9175713" y="6866467"/>
                </a:lnTo>
                <a:lnTo>
                  <a:pt x="1249825" y="6866467"/>
                </a:lnTo>
                <a:lnTo>
                  <a:pt x="1109382" y="6866467"/>
                </a:lnTo>
                <a:close/>
              </a:path>
            </a:pathLst>
          </a:custGeom>
          <a:solidFill>
            <a:srgbClr val="17B0E4"/>
          </a:solidFill>
          <a:ln w="1908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84" name="TextShape 20"/>
          <p:cNvSpPr txBox="1"/>
          <p:nvPr/>
        </p:nvSpPr>
        <p:spPr>
          <a:xfrm>
            <a:off x="4419000" y="1020960"/>
            <a:ext cx="6960240" cy="3885148"/>
          </a:xfrm>
          <a:prstGeom prst="rect">
            <a:avLst/>
          </a:prstGeom>
          <a:noFill/>
          <a:ln>
            <a:noFill/>
          </a:ln>
        </p:spPr>
        <p:txBody>
          <a:bodyPr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 normalizeH="0" baseline="0" noProof="0" dirty="0">
                <a:ln>
                  <a:noFill/>
                </a:ln>
                <a:solidFill>
                  <a:srgbClr val="FFFFFF"/>
                </a:solidFill>
                <a:effectLst/>
                <a:uLnTx/>
                <a:uFill>
                  <a:solidFill>
                    <a:srgbClr val="FFFFFF"/>
                  </a:solidFill>
                </a:uFill>
                <a:latin typeface="Trebuchet MS"/>
                <a:ea typeface="DejaVu Sans"/>
                <a:cs typeface="DejaVu Sans"/>
              </a:rPr>
              <a:t>GDPR vs 106/1999</a:t>
            </a:r>
            <a:endParaRPr kumimoji="0" lang="cs-CZ" sz="4400" b="0" i="0" u="none" strike="noStrike" kern="1200" cap="none" spc="-1" normalizeH="0" baseline="0" noProof="0" dirty="0">
              <a:ln>
                <a:noFill/>
              </a:ln>
              <a:solidFill>
                <a:srgbClr val="FFFFFF"/>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4400" spc="-1" dirty="0">
              <a:solidFill>
                <a:srgbClr val="FFFFFF"/>
              </a:solidFill>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4400" b="0" i="0" u="none" strike="noStrike" kern="1200" cap="none" spc="-1" normalizeH="0" baseline="0" noProof="0" dirty="0">
                <a:ln>
                  <a:noFill/>
                </a:ln>
                <a:solidFill>
                  <a:srgbClr val="FFFFFF"/>
                </a:solidFill>
                <a:effectLst/>
                <a:uLnTx/>
                <a:uFill>
                  <a:solidFill>
                    <a:srgbClr val="FFFFFF"/>
                  </a:solidFill>
                </a:uFill>
                <a:latin typeface="Trebuchet MS"/>
                <a:ea typeface="DejaVu Sans"/>
                <a:cs typeface="DejaVu Sans"/>
              </a:rPr>
              <a:t>Částečně může pomoci</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4400" spc="-1" dirty="0">
                <a:solidFill>
                  <a:srgbClr val="FFFFFF"/>
                </a:solidFill>
                <a:uFill>
                  <a:solidFill>
                    <a:srgbClr val="FFFFFF"/>
                  </a:solidFill>
                </a:uFill>
                <a:latin typeface="Trebuchet MS"/>
                <a:ea typeface="DejaVu Sans"/>
                <a:cs typeface="DejaVu Sans"/>
              </a:rPr>
              <a:t>Využijeme při rozhodnutí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4400" b="0" i="0" u="none" strike="noStrike" kern="1200" cap="none" spc="-1" normalizeH="0" baseline="0" noProof="0" dirty="0">
                <a:ln>
                  <a:noFill/>
                </a:ln>
                <a:solidFill>
                  <a:srgbClr val="FFFFFF"/>
                </a:solidFill>
                <a:effectLst/>
                <a:uLnTx/>
                <a:uFill>
                  <a:solidFill>
                    <a:srgbClr val="FFFFFF"/>
                  </a:solidFill>
                </a:uFill>
                <a:latin typeface="Trebuchet MS"/>
                <a:ea typeface="DejaVu Sans"/>
                <a:cs typeface="DejaVu Sans"/>
              </a:rPr>
              <a:t>Musíme využít na osobní údaje, soukromí apod</a:t>
            </a:r>
            <a:r>
              <a:rPr kumimoji="0" lang="en-US" sz="4400" b="0" i="0" u="none" strike="noStrike" kern="1200" cap="none" spc="-1" normalizeH="0" baseline="0" noProof="0" dirty="0">
                <a:ln>
                  <a:noFill/>
                </a:ln>
                <a:solidFill>
                  <a:srgbClr val="FFFFFF"/>
                </a:solidFill>
                <a:effectLst/>
                <a:uLnTx/>
                <a:uFill>
                  <a:solidFill>
                    <a:srgbClr val="FFFFFF"/>
                  </a:solidFill>
                </a:uFill>
                <a:latin typeface="Trebuchet MS"/>
                <a:ea typeface="DejaVu Sans"/>
                <a:cs typeface="DejaVu Sans"/>
              </a:rPr>
              <a:t> </a:t>
            </a:r>
            <a:endParaRPr kumimoji="0" lang="en-US" sz="44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585" name="CustomShape 21"/>
          <p:cNvSpPr/>
          <p:nvPr/>
        </p:nvSpPr>
        <p:spPr>
          <a:xfrm rot="5400000">
            <a:off x="4062600" y="3271320"/>
            <a:ext cx="220320" cy="186120"/>
          </a:xfrm>
          <a:prstGeom prst="triangle">
            <a:avLst>
              <a:gd name="adj" fmla="val 50000"/>
            </a:avLst>
          </a:prstGeom>
          <a:solidFill>
            <a:srgbClr val="FFFFFF"/>
          </a:solidFill>
          <a:ln w="19080">
            <a:noFill/>
          </a:ln>
        </p:spPr>
        <p:style>
          <a:lnRef idx="0">
            <a:scrgbClr r="0" g="0" b="0"/>
          </a:lnRef>
          <a:fillRef idx="0">
            <a:scrgbClr r="0" g="0" b="0"/>
          </a:fillRef>
          <a:effectRef idx="0">
            <a:scrgbClr r="0" g="0" b="0"/>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Arial"/>
              <a:ea typeface="DejaVu Sans"/>
              <a:cs typeface="DejaVu Sans"/>
            </a:endParaRPr>
          </a:p>
        </p:txBody>
      </p:sp>
      <p:sp>
        <p:nvSpPr>
          <p:cNvPr id="586" name="TextShape 22"/>
          <p:cNvSpPr txBox="1"/>
          <p:nvPr/>
        </p:nvSpPr>
        <p:spPr>
          <a:xfrm>
            <a:off x="4419000" y="6041520"/>
            <a:ext cx="368388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FFFFFF"/>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anonymizace</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588" name="TextShape 2"/>
          <p:cNvSpPr txBox="1"/>
          <p:nvPr/>
        </p:nvSpPr>
        <p:spPr>
          <a:xfrm>
            <a:off x="677160" y="2160720"/>
            <a:ext cx="8596440" cy="388044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404040"/>
              </a:solidFill>
              <a:effectLst/>
              <a:uLnTx/>
              <a:uFill>
                <a:solidFill>
                  <a:srgbClr val="FFFFFF"/>
                </a:solidFill>
              </a:uFill>
              <a:latin typeface="Trebuchet MS"/>
              <a:ea typeface="DejaVu Sans"/>
              <a:cs typeface="DejaVu Sans"/>
            </a:endParaRPr>
          </a:p>
        </p:txBody>
      </p:sp>
      <p:sp>
        <p:nvSpPr>
          <p:cNvPr id="589"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D267EB-74A8-B88C-C5AD-05DB62C0BC44}"/>
              </a:ext>
            </a:extLst>
          </p:cNvPr>
          <p:cNvSpPr>
            <a:spLocks noGrp="1"/>
          </p:cNvSpPr>
          <p:nvPr>
            <p:ph type="title"/>
          </p:nvPr>
        </p:nvSpPr>
        <p:spPr/>
        <p:txBody>
          <a:bodyPr/>
          <a:lstStyle/>
          <a:p>
            <a:br>
              <a:rPr lang="cs-CZ" dirty="0">
                <a:solidFill>
                  <a:schemeClr val="accent1"/>
                </a:solidFill>
                <a:latin typeface="Trebuchet MS" panose="020B0603020202020204" pitchFamily="34" charset="0"/>
              </a:rPr>
            </a:br>
            <a:r>
              <a:rPr lang="cs-CZ" dirty="0">
                <a:solidFill>
                  <a:schemeClr val="accent1"/>
                </a:solidFill>
                <a:latin typeface="Trebuchet MS" panose="020B0603020202020204" pitchFamily="34" charset="0"/>
              </a:rPr>
              <a:t>106ka a osobní údaje</a:t>
            </a:r>
          </a:p>
        </p:txBody>
      </p:sp>
      <p:graphicFrame>
        <p:nvGraphicFramePr>
          <p:cNvPr id="4" name="Zástupný obsah 3">
            <a:extLst>
              <a:ext uri="{FF2B5EF4-FFF2-40B4-BE49-F238E27FC236}">
                <a16:creationId xmlns:a16="http://schemas.microsoft.com/office/drawing/2014/main" id="{AD2D6712-132A-4FEE-4F2D-A55049C8DC65}"/>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58423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210F14-EE1A-2FA6-239D-63B838FB8691}"/>
              </a:ext>
            </a:extLst>
          </p:cNvPr>
          <p:cNvSpPr>
            <a:spLocks noGrp="1"/>
          </p:cNvSpPr>
          <p:nvPr>
            <p:ph type="title"/>
          </p:nvPr>
        </p:nvSpPr>
        <p:spPr/>
        <p:txBody>
          <a:bodyPr/>
          <a:lstStyle/>
          <a:p>
            <a:r>
              <a:rPr lang="cs-CZ" dirty="0">
                <a:solidFill>
                  <a:schemeClr val="accent2"/>
                </a:solidFill>
                <a:latin typeface="Trebuchet MS" panose="020B0603020202020204" pitchFamily="34" charset="0"/>
              </a:rPr>
              <a:t>Nezapomenout na práva „dotčených osob“</a:t>
            </a:r>
          </a:p>
        </p:txBody>
      </p:sp>
      <p:sp>
        <p:nvSpPr>
          <p:cNvPr id="3" name="Zástupný obsah 2">
            <a:extLst>
              <a:ext uri="{FF2B5EF4-FFF2-40B4-BE49-F238E27FC236}">
                <a16:creationId xmlns:a16="http://schemas.microsoft.com/office/drawing/2014/main" id="{04170664-2831-70D6-2664-42BFB40B8B80}"/>
              </a:ext>
            </a:extLst>
          </p:cNvPr>
          <p:cNvSpPr>
            <a:spLocks noGrp="1"/>
          </p:cNvSpPr>
          <p:nvPr>
            <p:ph idx="1"/>
          </p:nvPr>
        </p:nvSpPr>
        <p:spPr/>
        <p:txBody>
          <a:bodyPr/>
          <a:lstStyle/>
          <a:p>
            <a:r>
              <a:rPr lang="cs-CZ" dirty="0">
                <a:latin typeface="Trebuchet MS" panose="020B0603020202020204" pitchFamily="34" charset="0"/>
              </a:rPr>
              <a:t>Pokud jsou požadovány osobní údaje, měli bychom mít vyjádření dotčených osob.</a:t>
            </a:r>
          </a:p>
          <a:p>
            <a:r>
              <a:rPr lang="cs-CZ" dirty="0">
                <a:latin typeface="Trebuchet MS" panose="020B0603020202020204" pitchFamily="34" charset="0"/>
              </a:rPr>
              <a:t>Zohlednit v rozhodnutí, není ale nutné respektovat názor dotčené osoby, nutný test proporcionality.</a:t>
            </a:r>
          </a:p>
        </p:txBody>
      </p:sp>
    </p:spTree>
    <p:extLst>
      <p:ext uri="{BB962C8B-B14F-4D97-AF65-F5344CB8AC3E}">
        <p14:creationId xmlns:p14="http://schemas.microsoft.com/office/powerpoint/2010/main" val="16955616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48C94D-A342-B450-58C5-4EAFD2051818}"/>
              </a:ext>
            </a:extLst>
          </p:cNvPr>
          <p:cNvSpPr>
            <a:spLocks noGrp="1"/>
          </p:cNvSpPr>
          <p:nvPr>
            <p:ph type="title"/>
          </p:nvPr>
        </p:nvSpPr>
        <p:spPr/>
        <p:txBody>
          <a:bodyPr/>
          <a:lstStyle/>
          <a:p>
            <a:r>
              <a:rPr lang="cs-CZ" dirty="0">
                <a:solidFill>
                  <a:schemeClr val="accent1"/>
                </a:solidFill>
                <a:latin typeface="Trebuchet MS" panose="020B0603020202020204" pitchFamily="34" charset="0"/>
              </a:rPr>
              <a:t>A co petice předaná obci</a:t>
            </a:r>
            <a:br>
              <a:rPr lang="cs-CZ" dirty="0">
                <a:solidFill>
                  <a:schemeClr val="accent1"/>
                </a:solidFill>
                <a:latin typeface="Trebuchet MS" panose="020B0603020202020204" pitchFamily="34" charset="0"/>
              </a:rPr>
            </a:br>
            <a:r>
              <a:rPr lang="cs-CZ" dirty="0">
                <a:solidFill>
                  <a:schemeClr val="accent1"/>
                </a:solidFill>
                <a:latin typeface="Trebuchet MS" panose="020B0603020202020204" pitchFamily="34" charset="0"/>
              </a:rPr>
              <a:t>pokud bude požadována podle 106ky?</a:t>
            </a:r>
          </a:p>
        </p:txBody>
      </p:sp>
      <p:graphicFrame>
        <p:nvGraphicFramePr>
          <p:cNvPr id="4" name="Zástupný obsah 3">
            <a:extLst>
              <a:ext uri="{FF2B5EF4-FFF2-40B4-BE49-F238E27FC236}">
                <a16:creationId xmlns:a16="http://schemas.microsoft.com/office/drawing/2014/main" id="{25A409F5-9DEB-0FE5-FC62-6E7C2BF1472D}"/>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78974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48C94D-A342-B450-58C5-4EAFD2051818}"/>
              </a:ext>
            </a:extLst>
          </p:cNvPr>
          <p:cNvSpPr>
            <a:spLocks noGrp="1"/>
          </p:cNvSpPr>
          <p:nvPr>
            <p:ph type="title"/>
          </p:nvPr>
        </p:nvSpPr>
        <p:spPr/>
        <p:txBody>
          <a:bodyPr/>
          <a:lstStyle/>
          <a:p>
            <a:r>
              <a:rPr lang="cs-CZ" dirty="0">
                <a:solidFill>
                  <a:schemeClr val="accent1"/>
                </a:solidFill>
                <a:latin typeface="Trebuchet MS" panose="020B0603020202020204" pitchFamily="34" charset="0"/>
              </a:rPr>
              <a:t>Petice předaná obci</a:t>
            </a:r>
            <a:br>
              <a:rPr lang="cs-CZ" dirty="0">
                <a:solidFill>
                  <a:schemeClr val="accent1"/>
                </a:solidFill>
                <a:latin typeface="Trebuchet MS" panose="020B0603020202020204" pitchFamily="34" charset="0"/>
              </a:rPr>
            </a:br>
            <a:r>
              <a:rPr lang="cs-CZ" dirty="0">
                <a:solidFill>
                  <a:schemeClr val="accent1"/>
                </a:solidFill>
                <a:latin typeface="Trebuchet MS" panose="020B0603020202020204" pitchFamily="34" charset="0"/>
              </a:rPr>
              <a:t>pokud bude požadována podle 106ky</a:t>
            </a:r>
          </a:p>
        </p:txBody>
      </p:sp>
      <p:graphicFrame>
        <p:nvGraphicFramePr>
          <p:cNvPr id="4" name="Zástupný obsah 3">
            <a:extLst>
              <a:ext uri="{FF2B5EF4-FFF2-40B4-BE49-F238E27FC236}">
                <a16:creationId xmlns:a16="http://schemas.microsoft.com/office/drawing/2014/main" id="{25A409F5-9DEB-0FE5-FC62-6E7C2BF1472D}"/>
              </a:ext>
            </a:extLst>
          </p:cNvPr>
          <p:cNvGraphicFramePr>
            <a:graphicFrameLocks noGrp="1"/>
          </p:cNvGraphicFramePr>
          <p:nvPr>
            <p:ph idx="1"/>
            <p:extLst>
              <p:ext uri="{D42A27DB-BD31-4B8C-83A1-F6EECF244321}">
                <p14:modId xmlns:p14="http://schemas.microsoft.com/office/powerpoint/2010/main" val="3540952239"/>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821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2481" y="1382486"/>
            <a:ext cx="3893142" cy="4093028"/>
          </a:xfrm>
        </p:spPr>
        <p:txBody>
          <a:bodyPr anchor="ctr">
            <a:normAutofit/>
          </a:bodyPr>
          <a:lstStyle/>
          <a:p>
            <a:r>
              <a:rPr lang="cs-CZ" sz="4400" dirty="0"/>
              <a:t>Řeším vaše problémy</a:t>
            </a:r>
            <a:br>
              <a:rPr lang="cs-CZ" sz="4400" dirty="0"/>
            </a:br>
            <a:br>
              <a:rPr lang="cs-CZ" sz="4400" dirty="0"/>
            </a:br>
            <a:r>
              <a:rPr lang="cs-CZ" sz="3200" dirty="0"/>
              <a:t>www.judrstastny.cz</a:t>
            </a:r>
            <a:br>
              <a:rPr lang="cs-CZ" sz="3200" dirty="0"/>
            </a:br>
            <a:br>
              <a:rPr lang="cs-CZ" sz="3200" dirty="0"/>
            </a:br>
            <a:r>
              <a:rPr lang="cs-CZ" sz="3200" dirty="0"/>
              <a:t>www.SOS106.cz</a:t>
            </a:r>
          </a:p>
        </p:txBody>
      </p:sp>
      <p:graphicFrame>
        <p:nvGraphicFramePr>
          <p:cNvPr id="5" name="Zástupný symbol pro obsah 2">
            <a:extLst>
              <a:ext uri="{FF2B5EF4-FFF2-40B4-BE49-F238E27FC236}">
                <a16:creationId xmlns:a16="http://schemas.microsoft.com/office/drawing/2014/main" id="{B4C364B3-3A28-4598-921B-41DFD344372B}"/>
              </a:ext>
            </a:extLst>
          </p:cNvPr>
          <p:cNvGraphicFramePr>
            <a:graphicFrameLocks noGrp="1"/>
          </p:cNvGraphicFramePr>
          <p:nvPr>
            <p:ph idx="1"/>
          </p:nvPr>
        </p:nvGraphicFramePr>
        <p:xfrm>
          <a:off x="4916553" y="430823"/>
          <a:ext cx="6628804" cy="5926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48795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TextShape 1"/>
          <p:cNvSpPr txBox="1"/>
          <p:nvPr/>
        </p:nvSpPr>
        <p:spPr>
          <a:xfrm>
            <a:off x="7359162" y="609480"/>
            <a:ext cx="4053253"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chemeClr val="accent1">
                    <a:lumMod val="75000"/>
                  </a:schemeClr>
                </a:solidFill>
                <a:effectLst/>
                <a:uLnTx/>
                <a:uFill>
                  <a:solidFill>
                    <a:srgbClr val="FFFFFF"/>
                  </a:solidFill>
                </a:uFill>
                <a:latin typeface="Trebuchet MS"/>
                <a:ea typeface="DejaVu Sans"/>
                <a:cs typeface="DejaVu Sans"/>
              </a:rPr>
              <a:t>Pokud chceme anonymizovat,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3600" spc="-1" dirty="0">
              <a:solidFill>
                <a:schemeClr val="accent1">
                  <a:lumMod val="75000"/>
                </a:schemeClr>
              </a:solidFill>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3600" b="0" i="0" u="none" strike="noStrike" kern="1200" cap="none" spc="-1" normalizeH="0" baseline="0" noProof="0" dirty="0">
              <a:ln>
                <a:noFill/>
              </a:ln>
              <a:solidFill>
                <a:schemeClr val="accent1">
                  <a:lumMod val="75000"/>
                </a:schemeClr>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3600" spc="-1" dirty="0">
              <a:solidFill>
                <a:schemeClr val="accent1">
                  <a:lumMod val="75000"/>
                </a:schemeClr>
              </a:solidFill>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chemeClr val="accent1">
                    <a:lumMod val="75000"/>
                  </a:schemeClr>
                </a:solidFill>
                <a:effectLst/>
                <a:uLnTx/>
                <a:uFill>
                  <a:solidFill>
                    <a:srgbClr val="FFFFFF"/>
                  </a:solidFill>
                </a:uFill>
                <a:latin typeface="Trebuchet MS"/>
                <a:ea typeface="DejaVu Sans"/>
                <a:cs typeface="DejaVu Sans"/>
              </a:rPr>
              <a:t>nedělejte to jako Ministerstvo vnitra</a:t>
            </a:r>
            <a:endParaRPr kumimoji="0" lang="en-US" sz="3600" b="0" i="0" u="none" strike="noStrike" kern="1200" cap="none" spc="-1" normalizeH="0" baseline="0" noProof="0" dirty="0">
              <a:ln>
                <a:noFill/>
              </a:ln>
              <a:solidFill>
                <a:schemeClr val="accent1">
                  <a:lumMod val="75000"/>
                </a:schemeClr>
              </a:solidFill>
              <a:effectLst/>
              <a:uLnTx/>
              <a:uFill>
                <a:solidFill>
                  <a:srgbClr val="FFFFFF"/>
                </a:solidFill>
              </a:uFill>
              <a:latin typeface="Trebuchet MS"/>
              <a:ea typeface="DejaVu Sans"/>
              <a:cs typeface="DejaVu Sans"/>
            </a:endParaRPr>
          </a:p>
        </p:txBody>
      </p:sp>
      <p:pic>
        <p:nvPicPr>
          <p:cNvPr id="601" name="Zástupný obsah 5"/>
          <p:cNvPicPr/>
          <p:nvPr/>
        </p:nvPicPr>
        <p:blipFill>
          <a:blip r:embed="rId2"/>
          <a:stretch/>
        </p:blipFill>
        <p:spPr>
          <a:xfrm>
            <a:off x="-448407" y="-184640"/>
            <a:ext cx="7807569" cy="6981094"/>
          </a:xfrm>
          <a:prstGeom prst="rect">
            <a:avLst/>
          </a:prstGeom>
          <a:ln>
            <a:noFill/>
          </a:ln>
        </p:spPr>
      </p:pic>
      <p:sp>
        <p:nvSpPr>
          <p:cNvPr id="602"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620" name="TextShape 2"/>
          <p:cNvSpPr txBox="1"/>
          <p:nvPr/>
        </p:nvSpPr>
        <p:spPr>
          <a:xfrm>
            <a:off x="677160" y="720970"/>
            <a:ext cx="8596440" cy="532019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z="3200" spc="-1" dirty="0">
                <a:solidFill>
                  <a:schemeClr val="accent1">
                    <a:lumMod val="75000"/>
                  </a:schemeClr>
                </a:solidFill>
                <a:uFill>
                  <a:solidFill>
                    <a:srgbClr val="FFFFFF"/>
                  </a:solidFill>
                </a:uFill>
                <a:latin typeface="Trebuchet MS"/>
                <a:ea typeface="DejaVu Sans"/>
                <a:cs typeface="DejaVu Sans"/>
              </a:rPr>
              <a:t>Pokud žadatel zná osobu, na kterou se ptá</a:t>
            </a:r>
            <a:endParaRPr kumimoji="0" lang="cs-CZ" sz="3200" b="0" i="0" u="none" strike="noStrike" kern="1200" cap="none" spc="-1" normalizeH="0" baseline="0" noProof="0" dirty="0">
              <a:ln>
                <a:noFill/>
              </a:ln>
              <a:solidFill>
                <a:schemeClr val="accent1">
                  <a:lumMod val="75000"/>
                </a:schemeClr>
              </a:solidFill>
              <a:effectLst/>
              <a:uLnTx/>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4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Furek</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cs-CZ" sz="14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Rothanzl</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cs-CZ" sz="14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Jirovec</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 Zákon o svobodném přístupu k informacím, komentář. C. H. Beck: 2016), s. 401 (k § 8a): </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4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Informace o osobě známé žadateli o informace </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(zejména informace o výsledcích přestupkových řízení) – K poměrně hojným praktickým problémům patří dále otázka poskytování informací v případech, kdy žadatel žádá o informace vztahující se ke konkrétní fyzické osobě, která je žadateli známa (např. o kopii nájemní smlouvy osoby XY, informace týkající se přestupku spáchaného osobou XY </a:t>
            </a:r>
            <a:r>
              <a:rPr kumimoji="0" lang="cs-CZ" sz="14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apod</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V takových případech lze teoreticky veškeré požadované informace považovat za osobní údaje, neboť se vztahují ke konkrétnímu subjektu. </a:t>
            </a:r>
            <a:r>
              <a:rPr kumimoji="0" lang="cs-CZ" sz="14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S ohledem na tuto skutečnost pak může potenciálně dojít až k odmítnutí celé žádosti o informace, jelikož poskytnutím jakéhokoliv údaje (byť i takového, který by v případě obecné žádosti o poskytnutí informací, jež není výslovně vztažena ke konkrétnímu subjektu, byl </a:t>
            </a:r>
            <a:r>
              <a:rPr kumimoji="0" lang="cs-CZ" sz="1400" b="1"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poskytnutelný</a:t>
            </a:r>
            <a:r>
              <a:rPr kumimoji="0" lang="cs-CZ" sz="14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by došlo k zásahu do ochrany osobních údajů. </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Podle názoru autorů komentáře nicméně – navzdory velmi širokému zákonnému vymezení osobních údajů – nelze takto paušální závěr učinit a v praxi tedy bude vždy na místě zkoumat konkrétní okolnosti případu a případně s využitím testu veřejného zájmu (proporcionality) posoudit, zda je na místě odmítnutí celé žádosti, nebo naopak poskytnutí informace žadateli (a to zřejmě včetně osobních údajů dotčené osoby, které žadatel zná a uvádí je ve své žádosti). Nicméně i v případě, že se povinný subjekt rozhodne neposkytnout požadovanou informaci, musí zkoumat, zda některé z údajů, o něž je v žádosti týkající se konkrétní osoby žádáno, nespadají do kategorie údajů, kterým zákon o ochraně osobních údajů nebo </a:t>
            </a:r>
            <a:r>
              <a:rPr kumimoji="0" lang="cs-CZ" sz="14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InfZ</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ochranu neposkytuje, resp. ji minimalizuje (viz § 5 odst. 2 zákona o ochraně … a § 8b a § 9 </a:t>
            </a:r>
            <a:r>
              <a:rPr kumimoji="0" lang="cs-CZ" sz="14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InfZ</a:t>
            </a:r>
            <a:r>
              <a:rPr kumimoji="0" lang="cs-CZ" sz="14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621"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Test proporcionality</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629"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1. Test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vhodnosti</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co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žádost</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sleduje</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je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legitimní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2. Test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potřebnosti</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lze</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cíle</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dosáhnout</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jinak</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3.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Vážení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zájmů</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význam</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konkurujících</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si</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práv</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Krajský</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soud</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v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Praze</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rozsudky</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sp.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zn</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45 A 4/2012, 45 A 10/2012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poskytnutí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informací</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o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platech</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úředníků</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učitelů</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z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veřejných</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sz="1800" b="0"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rozpočtů</a:t>
            </a:r>
            <a:r>
              <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pc="-1" dirty="0">
              <a:solidFill>
                <a:srgbClr val="404040"/>
              </a:solidFill>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Nezapomeňte napsat, stačí stručně, můžete si udělat univerzální šablonu</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V případě odmítnutí dle § 11a nemusíte dělat.</a:t>
            </a: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630"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9710EDD-8658-3BA3-3F3F-06F2CD4DEFDD}"/>
              </a:ext>
            </a:extLst>
          </p:cNvPr>
          <p:cNvSpPr>
            <a:spLocks noGrp="1"/>
          </p:cNvSpPr>
          <p:nvPr>
            <p:ph type="title"/>
          </p:nvPr>
        </p:nvSpPr>
        <p:spPr/>
        <p:txBody>
          <a:bodyPr/>
          <a:lstStyle/>
          <a:p>
            <a:r>
              <a:rPr lang="cs-CZ" dirty="0">
                <a:solidFill>
                  <a:schemeClr val="tx2"/>
                </a:solidFill>
                <a:latin typeface="Trebuchet MS" panose="020B0603020202020204" pitchFamily="34" charset="0"/>
              </a:rPr>
              <a:t>Rozhodnutí – správní řád</a:t>
            </a:r>
            <a:br>
              <a:rPr lang="cs-CZ" dirty="0">
                <a:solidFill>
                  <a:schemeClr val="tx2"/>
                </a:solidFill>
                <a:latin typeface="Trebuchet MS" panose="020B0603020202020204" pitchFamily="34" charset="0"/>
              </a:rPr>
            </a:br>
            <a:r>
              <a:rPr lang="cs-CZ" dirty="0">
                <a:solidFill>
                  <a:schemeClr val="tx2"/>
                </a:solidFill>
                <a:latin typeface="Trebuchet MS" panose="020B0603020202020204" pitchFamily="34" charset="0"/>
              </a:rPr>
              <a:t>ať vás nedostanou na formalitách</a:t>
            </a:r>
          </a:p>
        </p:txBody>
      </p:sp>
      <p:sp>
        <p:nvSpPr>
          <p:cNvPr id="5" name="Zástupný obsah 4">
            <a:extLst>
              <a:ext uri="{FF2B5EF4-FFF2-40B4-BE49-F238E27FC236}">
                <a16:creationId xmlns:a16="http://schemas.microsoft.com/office/drawing/2014/main" id="{48150035-0BD2-6B36-6BBC-E06A4828E636}"/>
              </a:ext>
            </a:extLst>
          </p:cNvPr>
          <p:cNvSpPr>
            <a:spLocks noGrp="1"/>
          </p:cNvSpPr>
          <p:nvPr>
            <p:ph idx="1"/>
          </p:nvPr>
        </p:nvSpPr>
        <p:spPr>
          <a:xfrm>
            <a:off x="677159" y="1714500"/>
            <a:ext cx="8950417" cy="4326660"/>
          </a:xfrm>
        </p:spPr>
        <p:txBody>
          <a:bodyPr/>
          <a:lstStyle/>
          <a:p>
            <a:r>
              <a:rPr lang="cs-CZ" sz="1800" b="1" dirty="0">
                <a:latin typeface="Trebuchet MS" panose="020B0603020202020204" pitchFamily="34" charset="0"/>
              </a:rPr>
              <a:t>Náležitosti rozhodnutí § 68</a:t>
            </a:r>
          </a:p>
          <a:p>
            <a:pPr algn="just"/>
            <a:r>
              <a:rPr lang="cs-CZ" sz="1400" dirty="0">
                <a:latin typeface="Trebuchet MS" panose="020B0603020202020204" pitchFamily="34" charset="0"/>
              </a:rPr>
              <a:t>(1) Rozhodnutí obsahuje </a:t>
            </a:r>
            <a:r>
              <a:rPr lang="cs-CZ" sz="1400" b="1" u="sng" dirty="0">
                <a:latin typeface="Trebuchet MS" panose="020B0603020202020204" pitchFamily="34" charset="0"/>
              </a:rPr>
              <a:t>výrokovou část</a:t>
            </a:r>
            <a:r>
              <a:rPr lang="cs-CZ" sz="1400" dirty="0">
                <a:latin typeface="Trebuchet MS" panose="020B0603020202020204" pitchFamily="34" charset="0"/>
              </a:rPr>
              <a:t>, </a:t>
            </a:r>
            <a:r>
              <a:rPr lang="cs-CZ" sz="1400" b="1" u="sng" dirty="0">
                <a:latin typeface="Trebuchet MS" panose="020B0603020202020204" pitchFamily="34" charset="0"/>
              </a:rPr>
              <a:t>odůvodnění</a:t>
            </a:r>
            <a:r>
              <a:rPr lang="cs-CZ" sz="1400" b="1" dirty="0">
                <a:latin typeface="Trebuchet MS" panose="020B0603020202020204" pitchFamily="34" charset="0"/>
              </a:rPr>
              <a:t> </a:t>
            </a:r>
            <a:r>
              <a:rPr lang="cs-CZ" sz="1400" dirty="0">
                <a:latin typeface="Trebuchet MS" panose="020B0603020202020204" pitchFamily="34" charset="0"/>
              </a:rPr>
              <a:t>a </a:t>
            </a:r>
            <a:r>
              <a:rPr lang="cs-CZ" sz="1400" b="1" u="sng" dirty="0">
                <a:latin typeface="Trebuchet MS" panose="020B0603020202020204" pitchFamily="34" charset="0"/>
              </a:rPr>
              <a:t>poučení účastníků</a:t>
            </a:r>
            <a:r>
              <a:rPr lang="cs-CZ" sz="1400" dirty="0">
                <a:latin typeface="Trebuchet MS" panose="020B0603020202020204" pitchFamily="34" charset="0"/>
              </a:rPr>
              <a:t>.</a:t>
            </a:r>
          </a:p>
          <a:p>
            <a:pPr algn="just"/>
            <a:r>
              <a:rPr lang="cs-CZ" sz="1400" dirty="0">
                <a:latin typeface="Trebuchet MS" panose="020B0603020202020204" pitchFamily="34" charset="0"/>
              </a:rPr>
              <a:t>(2) Ve výrokové části se uvede řešení otázky, která je předmětem řízení, právní ustanovení, podle nichž bylo rozhodováno, a označení účastníků podle § 27 odst. 1. Účastníci, kteří jsou fyzickými osobami, se označují údaji umožňujícími jejich identifikaci (§ 18 odst. 2); účastníci, kteří jsou právnickými osobami, se označují názvem a sídlem. Ve výrokové části se uvede lhůta ke splnění ukládané povinnosti, popřípadě též jiné údaje potřebné k jejímu řádnému splnění a výrok o vyloučení odkladného účinku odvolání (§ 85 odst. 2). Výroková část rozhodnutí může obsahovat jeden nebo více výroků; výrok může obsahovat vedlejší ustanovení.</a:t>
            </a:r>
          </a:p>
          <a:p>
            <a:pPr algn="just"/>
            <a:r>
              <a:rPr lang="cs-CZ" sz="1400" dirty="0">
                <a:latin typeface="Trebuchet MS" panose="020B0603020202020204" pitchFamily="34" charset="0"/>
              </a:rPr>
              <a:t>(3) V odůvodnění se uvedou důvody výroku nebo výroků rozhodnutí, podklady pro jeho vydání, úvahy, kterými se správní orgán řídil při jejich hodnocení a při výkladu právních předpisů, a informace o tom, jak se správní orgán vypořádal s návrhy a námitkami účastníků a s jejich vyjádřením k podkladům rozhodnutí. V případě, že podkladem rozhodnutí jsou písemnosti a záznamy, které jsou za podmínek v § 17 odst. 3 uchovávány odděleně mimo spis, v odůvodnění rozhodnutí se na tyto podklady odkáže takovým způsobem, aby nebyl zmařen účel jejich utajení; není-li to možné, uvedou se v odůvodnění rozhodnutí pouze v obecné rovině skutečnosti, které z těchto podkladů vyplývají.</a:t>
            </a:r>
          </a:p>
          <a:p>
            <a:pPr algn="just"/>
            <a:r>
              <a:rPr lang="cs-CZ" sz="1400" dirty="0">
                <a:latin typeface="Trebuchet MS" panose="020B0603020202020204" pitchFamily="34" charset="0"/>
              </a:rPr>
              <a:t>(4) Odůvodnění rozhodnutí není třeba, jestliže správní orgán prvního stupně všem účastníkům v plném rozsahu vyhoví.</a:t>
            </a:r>
          </a:p>
          <a:p>
            <a:pPr algn="just"/>
            <a:r>
              <a:rPr lang="cs-CZ" sz="1400" dirty="0">
                <a:latin typeface="Trebuchet MS" panose="020B0603020202020204" pitchFamily="34" charset="0"/>
              </a:rPr>
              <a:t>(5) V poučení se uvede, zda je možné proti rozhodnutí podat odvolání, v jaké lhůtě je možno tak učinit, od kterého dne se tato lhůta počítá, který správní orgán o odvolání rozhoduje a u kterého správního orgánu se odvolání podává.</a:t>
            </a:r>
          </a:p>
        </p:txBody>
      </p:sp>
    </p:spTree>
    <p:extLst>
      <p:ext uri="{BB962C8B-B14F-4D97-AF65-F5344CB8AC3E}">
        <p14:creationId xmlns:p14="http://schemas.microsoft.com/office/powerpoint/2010/main" val="6521358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Nezapomínejte ani na dotčené osoby</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629"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Kraj jinak hned vrátí jako nepřezkoumatelné…</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pc="-1" dirty="0">
              <a:solidFill>
                <a:srgbClr val="404040"/>
              </a:solidFill>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lang="cs-CZ" spc="-1" dirty="0">
              <a:solidFill>
                <a:srgbClr val="404040"/>
              </a:solidFill>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spc="-1" dirty="0">
                <a:solidFill>
                  <a:srgbClr val="404040"/>
                </a:solidFill>
                <a:uFill>
                  <a:solidFill>
                    <a:srgbClr val="FFFFFF"/>
                  </a:solidFill>
                </a:uFill>
                <a:latin typeface="Trebuchet MS"/>
                <a:ea typeface="DejaVu Sans"/>
                <a:cs typeface="DejaVu Sans"/>
              </a:rPr>
              <a:t>Některé kraje – vrátí, ale dají návod jak předělat a pak potvrdí</a:t>
            </a: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Jiné - peklo</a:t>
            </a: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630"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extLst>
      <p:ext uri="{BB962C8B-B14F-4D97-AF65-F5344CB8AC3E}">
        <p14:creationId xmlns:p14="http://schemas.microsoft.com/office/powerpoint/2010/main" val="12227553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TextShape 1"/>
          <p:cNvSpPr txBox="1"/>
          <p:nvPr/>
        </p:nvSpPr>
        <p:spPr>
          <a:xfrm>
            <a:off x="677160" y="635857"/>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1" i="0" u="none" strike="noStrike" kern="1200" cap="none" spc="-1" normalizeH="0" baseline="0" noProof="0" dirty="0">
                <a:ln>
                  <a:noFill/>
                </a:ln>
                <a:solidFill>
                  <a:srgbClr val="C00000"/>
                </a:solidFill>
                <a:effectLst/>
                <a:uLnTx/>
                <a:uFill>
                  <a:solidFill>
                    <a:srgbClr val="FFFFFF"/>
                  </a:solidFill>
                </a:uFill>
                <a:latin typeface="Trebuchet MS"/>
                <a:ea typeface="DejaVu Sans"/>
                <a:cs typeface="DejaVu Sans"/>
              </a:rPr>
              <a:t>Využitelná ustanovení </a:t>
            </a:r>
            <a:r>
              <a:rPr kumimoji="0" lang="cs-CZ" sz="3600" b="1" i="0" u="none" strike="noStrike" kern="1200" cap="none" spc="-1" normalizeH="0" baseline="0" noProof="0" dirty="0" err="1">
                <a:ln>
                  <a:noFill/>
                </a:ln>
                <a:solidFill>
                  <a:srgbClr val="C00000"/>
                </a:solidFill>
                <a:effectLst/>
                <a:uLnTx/>
                <a:uFill>
                  <a:solidFill>
                    <a:srgbClr val="FFFFFF"/>
                  </a:solidFill>
                </a:uFill>
                <a:latin typeface="Trebuchet MS"/>
                <a:ea typeface="DejaVu Sans"/>
                <a:cs typeface="DejaVu Sans"/>
              </a:rPr>
              <a:t>InfZ</a:t>
            </a:r>
            <a:endParaRPr kumimoji="0" lang="cs-CZ" sz="3600" b="1" i="0" u="none" strike="noStrike" kern="1200" cap="none" spc="-1" normalizeH="0" baseline="0" noProof="0" dirty="0">
              <a:ln>
                <a:noFill/>
              </a:ln>
              <a:solidFill>
                <a:srgbClr val="C0000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2</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638" name="TextShape 2"/>
          <p:cNvSpPr txBox="1"/>
          <p:nvPr/>
        </p:nvSpPr>
        <p:spPr>
          <a:xfrm>
            <a:off x="677160" y="1956336"/>
            <a:ext cx="8731440" cy="4084823"/>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Povinnost poskytovat informace</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(1)</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Povinnými subjekty, které mají podle tohoto zákona povinnost poskytovat informace vztahující se k jejich působnosti, jsou státní orgány, </a:t>
            </a:r>
            <a:r>
              <a:rPr kumimoji="0" lang="cs-CZ" sz="1800" b="0" i="0" u="sng"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územní samosprávné celky a jejich orgány </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 veřejné instituce.</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(4) </a:t>
            </a:r>
            <a:r>
              <a:rPr kumimoji="0" lang="cs-CZ" sz="1800" b="1" i="0" u="sng"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Povinnost poskytovat informace se netýká dotazů na názory, budoucí rozhodnutí a vytváření nových informací.</a:t>
            </a:r>
            <a:r>
              <a:rPr kumimoji="0" lang="cs-CZ" sz="1800" b="0" i="0" u="sng" strike="noStrike" kern="1200" cap="none" spc="0" normalizeH="0" baseline="0" noProof="0" dirty="0">
                <a:ln>
                  <a:noFill/>
                </a:ln>
                <a:solidFill>
                  <a:srgbClr val="008000"/>
                </a:solidFill>
                <a:effectLst/>
                <a:uLnTx/>
                <a:uFillTx/>
                <a:latin typeface="Fira Sans"/>
                <a:ea typeface="DejaVu Sans"/>
                <a:cs typeface="DejaVu Sans"/>
              </a:rPr>
              <a:t> </a:t>
            </a: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639"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2" name="Šipka: doleva 1">
            <a:extLst>
              <a:ext uri="{FF2B5EF4-FFF2-40B4-BE49-F238E27FC236}">
                <a16:creationId xmlns:a16="http://schemas.microsoft.com/office/drawing/2014/main" id="{4165A0F7-C57E-0E03-A00A-B8B81011949B}"/>
              </a:ext>
            </a:extLst>
          </p:cNvPr>
          <p:cNvSpPr/>
          <p:nvPr/>
        </p:nvSpPr>
        <p:spPr>
          <a:xfrm>
            <a:off x="8985739" y="2945423"/>
            <a:ext cx="2620108" cy="11869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TextShape 1"/>
          <p:cNvSpPr txBox="1"/>
          <p:nvPr/>
        </p:nvSpPr>
        <p:spPr>
          <a:xfrm>
            <a:off x="1172817" y="950717"/>
            <a:ext cx="9681995" cy="579398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en-US"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3 </a:t>
            </a:r>
            <a:r>
              <a:rPr kumimoji="0" lang="en-US" b="1"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Základní</a:t>
            </a:r>
            <a:r>
              <a:rPr kumimoji="0" lang="en-US"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en-US" b="1" i="0" u="none" strike="noStrike" kern="1200" cap="none" spc="-1" normalizeH="0" baseline="0" noProof="0" dirty="0" err="1">
                <a:ln>
                  <a:noFill/>
                </a:ln>
                <a:solidFill>
                  <a:srgbClr val="404040"/>
                </a:solidFill>
                <a:effectLst/>
                <a:uLnTx/>
                <a:uFill>
                  <a:solidFill>
                    <a:srgbClr val="FFFFFF"/>
                  </a:solidFill>
                </a:uFill>
                <a:latin typeface="Trebuchet MS"/>
                <a:ea typeface="DejaVu Sans"/>
                <a:cs typeface="DejaVu Sans"/>
              </a:rPr>
              <a:t>pojmy</a:t>
            </a:r>
            <a:endParaRPr kumimoji="0" lang="en-US"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cs-CZ" sz="1800" b="0" i="0" u="none" strike="noStrike" kern="1200" cap="none" spc="0" normalizeH="0" baseline="0" noProof="0" dirty="0">
                <a:ln>
                  <a:noFill/>
                </a:ln>
                <a:solidFill>
                  <a:prstClr val="black"/>
                </a:solidFill>
                <a:effectLst/>
                <a:uLnTx/>
                <a:uFillTx/>
                <a:latin typeface="Trebuchet MS" panose="020B0603020202020204" pitchFamily="34" charset="0"/>
                <a:ea typeface="DejaVu Sans"/>
                <a:cs typeface="DejaVu Sans"/>
              </a:rPr>
              <a:t>(6) Doprovodnou informací pro účel tohoto zákona je taková informace, která úzce souvisí s požadovanou informací (například informace o její existenci, původu, počtu, důvodu odepření, době, po kterou důvod odepření trvá a kdy bude znovu přezkoumán, a dalších důležitých rysech).</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cs-CZ" dirty="0">
              <a:solidFill>
                <a:prstClr val="black"/>
              </a:solidFill>
              <a:latin typeface="Trebuchet MS" panose="020B0603020202020204" pitchFamily="34" charset="0"/>
              <a:ea typeface="DejaVu Sans"/>
              <a:cs typeface="DejaVu San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cs-CZ" sz="1800" b="0" i="0" u="none" strike="noStrike" kern="1200" cap="none" spc="0" normalizeH="0" baseline="0" noProof="0" dirty="0">
                <a:ln>
                  <a:noFill/>
                </a:ln>
                <a:solidFill>
                  <a:prstClr val="black"/>
                </a:solidFill>
                <a:effectLst/>
                <a:uLnTx/>
                <a:uFillTx/>
                <a:latin typeface="Trebuchet MS" panose="020B0603020202020204" pitchFamily="34" charset="0"/>
                <a:ea typeface="DejaVu Sans"/>
                <a:cs typeface="DejaVu Sans"/>
              </a:rPr>
              <a:t>Pokud nechcete dát poskytnuté informace na web, napište jen na web, že „</a:t>
            </a:r>
            <a:r>
              <a:rPr kumimoji="0" lang="cs-CZ" sz="1800" b="0" i="1" u="none" strike="noStrike" kern="1200" cap="none" spc="0" normalizeH="0" baseline="0" noProof="0" dirty="0">
                <a:ln>
                  <a:noFill/>
                </a:ln>
                <a:solidFill>
                  <a:prstClr val="black"/>
                </a:solidFill>
                <a:effectLst/>
                <a:uLnTx/>
                <a:uFillTx/>
                <a:latin typeface="Trebuchet MS" panose="020B0603020202020204" pitchFamily="34" charset="0"/>
                <a:ea typeface="DejaVu Sans"/>
                <a:cs typeface="DejaVu Sans"/>
              </a:rPr>
              <a:t>byla poskytnuta doprovodná informace k dotazu na rozpočet…, </a:t>
            </a:r>
            <a:r>
              <a:rPr lang="cs-CZ" i="1" dirty="0">
                <a:solidFill>
                  <a:prstClr val="black"/>
                </a:solidFill>
                <a:latin typeface="Trebuchet MS" panose="020B0603020202020204" pitchFamily="34" charset="0"/>
                <a:ea typeface="DejaVu Sans"/>
                <a:cs typeface="DejaVu Sans"/>
              </a:rPr>
              <a:t>s</a:t>
            </a:r>
            <a:r>
              <a:rPr kumimoji="0" lang="cs-CZ" sz="1800" b="0" i="1" u="none" strike="noStrike" kern="1200" cap="none" spc="0" normalizeH="0" baseline="0" noProof="0" dirty="0" err="1">
                <a:ln>
                  <a:noFill/>
                </a:ln>
                <a:solidFill>
                  <a:prstClr val="black"/>
                </a:solidFill>
                <a:effectLst/>
                <a:uLnTx/>
                <a:uFillTx/>
                <a:latin typeface="Trebuchet MS" panose="020B0603020202020204" pitchFamily="34" charset="0"/>
                <a:ea typeface="DejaVu Sans"/>
                <a:cs typeface="DejaVu Sans"/>
              </a:rPr>
              <a:t>mlouvy</a:t>
            </a:r>
            <a:r>
              <a:rPr kumimoji="0" lang="cs-CZ" sz="1800" b="0" i="1" u="none" strike="noStrike" kern="1200" cap="none" spc="0" normalizeH="0" baseline="0" noProof="0" dirty="0">
                <a:ln>
                  <a:noFill/>
                </a:ln>
                <a:solidFill>
                  <a:prstClr val="black"/>
                </a:solidFill>
                <a:effectLst/>
                <a:uLnTx/>
                <a:uFillTx/>
                <a:latin typeface="Trebuchet MS" panose="020B0603020202020204" pitchFamily="34" charset="0"/>
                <a:ea typeface="DejaVu Sans"/>
                <a:cs typeface="DejaVu Sans"/>
              </a:rPr>
              <a:t> k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cs-CZ" i="1" dirty="0">
              <a:solidFill>
                <a:prstClr val="black"/>
              </a:solidFill>
              <a:latin typeface="Trebuchet MS" panose="020B0603020202020204" pitchFamily="34" charset="0"/>
              <a:ea typeface="DejaVu Sans"/>
              <a:cs typeface="DejaVu San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cs-CZ" sz="1800" b="0" u="none" strike="noStrike" kern="1200" cap="none" spc="0" normalizeH="0" baseline="0" noProof="0" dirty="0">
                <a:ln>
                  <a:noFill/>
                </a:ln>
                <a:solidFill>
                  <a:prstClr val="black"/>
                </a:solidFill>
                <a:effectLst/>
                <a:uLnTx/>
                <a:uFillTx/>
                <a:latin typeface="Trebuchet MS" panose="020B0603020202020204" pitchFamily="34" charset="0"/>
                <a:ea typeface="DejaVu Sans"/>
                <a:cs typeface="DejaVu Sans"/>
              </a:rPr>
              <a:t>Žadatelé někdy chtějí informace proto, aby byly na webu a někdo jiný nebo oni na ně mohli odkazovat.</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cs-CZ" dirty="0">
                <a:solidFill>
                  <a:prstClr val="black"/>
                </a:solidFill>
                <a:latin typeface="Trebuchet MS" panose="020B0603020202020204" pitchFamily="34" charset="0"/>
                <a:ea typeface="DejaVu Sans"/>
                <a:cs typeface="DejaVu Sans"/>
              </a:rPr>
              <a:t>S výše uvedeným nic neudělají, nelze na to dát stížnost apod.</a:t>
            </a:r>
            <a:endParaRPr kumimoji="0" lang="cs-CZ" sz="1800" b="0" u="none" strike="noStrike" kern="1200" cap="none" spc="0" normalizeH="0" baseline="0" noProof="0" dirty="0">
              <a:ln>
                <a:noFill/>
              </a:ln>
              <a:solidFill>
                <a:prstClr val="black"/>
              </a:solidFill>
              <a:effectLst/>
              <a:uLnTx/>
              <a:uFillTx/>
              <a:latin typeface="Trebuchet MS" panose="020B0603020202020204" pitchFamily="34" charset="0"/>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641" name="TextShape 2"/>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6</a:t>
            </a: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odkaz na zveřejněnou informaci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šetří práci, pokud se žadatel opakuje, pozor ale – musíte do 7 dnů</a:t>
            </a:r>
            <a:endParaRPr kumimoji="0" lang="en-US" sz="1800" b="0"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664" name="TextShape 2"/>
          <p:cNvSpPr txBox="1"/>
          <p:nvPr/>
        </p:nvSpPr>
        <p:spPr>
          <a:xfrm>
            <a:off x="677160" y="2523392"/>
            <a:ext cx="8596440" cy="3517768"/>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Odkaz na zveřejněnou informaci</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(1)</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Pokud žádost o poskytnutí informace směřuje k poskytnutí zveřejněné informace, může povinný subjekt co nejdříve, nejpozději však </a:t>
            </a:r>
            <a:r>
              <a:rPr kumimoji="0" lang="cs-CZ" sz="1800" b="0" i="0" u="sng"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do sedmi dnů</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místo poskytnutí informace sdělit žadateli údaje umožňující vyhledání a získání zveřejněné informace, zejména odkaz na internetovou stránku, kde se informace nachází.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(2)</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Pokud žadatel trvá na přímém poskytnutí zveřejněné informace, povinný subjekt mu ji poskytne; </a:t>
            </a: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to neplatí, pokud byla žádost o poskytnutí informace podána elektronicky a pokud je požadovaná informace zveřejněna způsobem umožňujícím dálkový přístup a žadateli byl sdělen odkaz na internetovou stránku, kde se informace nachází.</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665"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BE60829-D185-2954-FC7B-A011221579AB}"/>
              </a:ext>
            </a:extLst>
          </p:cNvPr>
          <p:cNvPicPr>
            <a:picLocks noChangeAspect="1"/>
          </p:cNvPicPr>
          <p:nvPr/>
        </p:nvPicPr>
        <p:blipFill>
          <a:blip r:embed="rId2"/>
          <a:stretch>
            <a:fillRect/>
          </a:stretch>
        </p:blipFill>
        <p:spPr>
          <a:xfrm>
            <a:off x="-1" y="4730262"/>
            <a:ext cx="8547009" cy="2202346"/>
          </a:xfrm>
          <a:prstGeom prst="rect">
            <a:avLst/>
          </a:prstGeom>
        </p:spPr>
      </p:pic>
      <p:sp>
        <p:nvSpPr>
          <p:cNvPr id="669"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a:ln>
                  <a:noFill/>
                </a:ln>
                <a:solidFill>
                  <a:srgbClr val="5FCBEF"/>
                </a:solidFill>
                <a:effectLst/>
                <a:uLnTx/>
                <a:uFill>
                  <a:solidFill>
                    <a:srgbClr val="FFFFFF"/>
                  </a:solidFill>
                </a:uFill>
                <a:latin typeface="Trebuchet MS"/>
                <a:ea typeface="DejaVu Sans"/>
                <a:cs typeface="DejaVu Sans"/>
              </a:rPr>
              <a:t>§ 8a</a:t>
            </a:r>
            <a:endParaRPr kumimoji="0" lang="en-US" sz="1800" b="0" i="0" u="none" strike="noStrike" kern="1200" cap="none" spc="-1" normalizeH="0" baseline="0" noProof="0">
              <a:ln>
                <a:noFill/>
              </a:ln>
              <a:solidFill>
                <a:srgbClr val="000000"/>
              </a:solidFill>
              <a:effectLst/>
              <a:uLnTx/>
              <a:uFill>
                <a:solidFill>
                  <a:srgbClr val="FFFFFF"/>
                </a:solidFill>
              </a:uFill>
              <a:latin typeface="Trebuchet MS"/>
              <a:ea typeface="DejaVu Sans"/>
              <a:cs typeface="DejaVu Sans"/>
            </a:endParaRPr>
          </a:p>
        </p:txBody>
      </p:sp>
      <p:sp>
        <p:nvSpPr>
          <p:cNvPr id="670" name="TextShape 2"/>
          <p:cNvSpPr txBox="1"/>
          <p:nvPr/>
        </p:nvSpPr>
        <p:spPr>
          <a:xfrm>
            <a:off x="757357" y="2003400"/>
            <a:ext cx="8596440" cy="3880440"/>
          </a:xfrm>
          <a:prstGeom prst="rect">
            <a:avLst/>
          </a:prstGeom>
          <a:noFill/>
          <a:ln>
            <a:noFill/>
          </a:ln>
        </p:spPr>
        <p:txBody>
          <a:bodyPr/>
          <a:lstStyle/>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(1) Informace týkající se osobnosti, projevů osobní povahy, soukromí fyzické osoby a osobní údaje povinný subjekt </a:t>
            </a:r>
            <a:r>
              <a:rPr lang="cs-CZ" u="sng" dirty="0">
                <a:latin typeface="Trebuchet MS" panose="020B0603020202020204" pitchFamily="34" charset="0"/>
              </a:rPr>
              <a:t>poskytne jen v souladu s právními předpisy, upravujícími jejich ochranu.</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lang="cs-CZ" dirty="0">
                <a:latin typeface="Trebuchet MS" panose="020B0603020202020204" pitchFamily="34" charset="0"/>
              </a:rPr>
              <a:t>(2) Povinný subjekt poskytne osobní údaje o veřejně činné osobě, funkcionáři nebo zaměstnanci veřejné správy, které vypovídají o jeho veřejné nebo úřední činnosti nebo o jeho funkčním nebo pracovním zařazení.</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671"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
        <p:nvSpPr>
          <p:cNvPr id="2" name="Šipka: doleva 1">
            <a:extLst>
              <a:ext uri="{FF2B5EF4-FFF2-40B4-BE49-F238E27FC236}">
                <a16:creationId xmlns:a16="http://schemas.microsoft.com/office/drawing/2014/main" id="{CBE0E2D8-7310-D496-AB76-5C17B02257EB}"/>
              </a:ext>
            </a:extLst>
          </p:cNvPr>
          <p:cNvSpPr/>
          <p:nvPr/>
        </p:nvSpPr>
        <p:spPr>
          <a:xfrm>
            <a:off x="9097107" y="1653574"/>
            <a:ext cx="3094893" cy="220234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t>Často využitelné, není tak těžké odmítnout, dle § 15 a 8a a GDPR </a:t>
            </a:r>
          </a:p>
        </p:txBody>
      </p:sp>
      <p:sp>
        <p:nvSpPr>
          <p:cNvPr id="5" name="Vývojový diagram: rozhodnutí 4">
            <a:extLst>
              <a:ext uri="{FF2B5EF4-FFF2-40B4-BE49-F238E27FC236}">
                <a16:creationId xmlns:a16="http://schemas.microsoft.com/office/drawing/2014/main" id="{C63F9C0E-D0B0-5CFF-9F33-7374B68095FA}"/>
              </a:ext>
            </a:extLst>
          </p:cNvPr>
          <p:cNvSpPr/>
          <p:nvPr/>
        </p:nvSpPr>
        <p:spPr>
          <a:xfrm>
            <a:off x="8080131" y="4656822"/>
            <a:ext cx="3921369" cy="1227531"/>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a:t>někdy ale narazíte na blbce na KrÚ</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TextShape 1"/>
          <p:cNvSpPr txBox="1"/>
          <p:nvPr/>
        </p:nvSpPr>
        <p:spPr>
          <a:xfrm>
            <a:off x="677160" y="609480"/>
            <a:ext cx="8596440" cy="1320480"/>
          </a:xfrm>
          <a:prstGeom prst="rect">
            <a:avLst/>
          </a:prstGeom>
          <a:no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8b</a:t>
            </a:r>
            <a:r>
              <a:rPr kumimoji="0" lang="cs-CZ" sz="3600" b="0"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 – příjemci veřejných prostředků – </a:t>
            </a:r>
            <a:r>
              <a:rPr kumimoji="0" lang="cs-CZ" sz="3600" b="1" i="0" u="none" strike="noStrike" kern="1200" cap="none" spc="-1" normalizeH="0" baseline="0" noProof="0" dirty="0">
                <a:ln>
                  <a:noFill/>
                </a:ln>
                <a:solidFill>
                  <a:srgbClr val="5FCBEF"/>
                </a:solidFill>
                <a:effectLst/>
                <a:uLnTx/>
                <a:uFill>
                  <a:solidFill>
                    <a:srgbClr val="FFFFFF"/>
                  </a:solidFill>
                </a:uFill>
                <a:latin typeface="Trebuchet MS"/>
                <a:ea typeface="DejaVu Sans"/>
                <a:cs typeface="DejaVu Sans"/>
              </a:rPr>
              <a:t>pozor, tomu většinou nezabráníte</a:t>
            </a:r>
            <a:endParaRPr kumimoji="0" lang="en-US" sz="1800" b="1" i="0" u="none" strike="noStrike" kern="1200" cap="none" spc="-1" normalizeH="0" baseline="0" noProof="0" dirty="0">
              <a:ln>
                <a:noFill/>
              </a:ln>
              <a:solidFill>
                <a:srgbClr val="000000"/>
              </a:solidFill>
              <a:effectLst/>
              <a:uLnTx/>
              <a:uFill>
                <a:solidFill>
                  <a:srgbClr val="FFFFFF"/>
                </a:solidFill>
              </a:uFill>
              <a:latin typeface="Trebuchet MS"/>
              <a:ea typeface="DejaVu Sans"/>
              <a:cs typeface="DejaVu Sans"/>
            </a:endParaRPr>
          </a:p>
        </p:txBody>
      </p:sp>
      <p:sp>
        <p:nvSpPr>
          <p:cNvPr id="673" name="TextShape 2"/>
          <p:cNvSpPr txBox="1"/>
          <p:nvPr/>
        </p:nvSpPr>
        <p:spPr>
          <a:xfrm>
            <a:off x="677160" y="2160720"/>
            <a:ext cx="8596440" cy="3880440"/>
          </a:xfrm>
          <a:prstGeom prst="rect">
            <a:avLst/>
          </a:prstGeom>
          <a:noFill/>
          <a:ln>
            <a:noFill/>
          </a:ln>
        </p:spPr>
        <p:txBody>
          <a:bodyPr/>
          <a:lstStyle/>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Příjemci veřejných prostředků</a:t>
            </a:r>
            <a:endPar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a:p>
            <a:pPr marL="343080" marR="0" lvl="0" indent="-342720" algn="l"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(1)</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Povinný subjekt poskytne základní osobní údaje</a:t>
            </a:r>
            <a:r>
              <a:rPr kumimoji="0" lang="cs-CZ" sz="1800" b="1" i="0" u="none" strike="noStrike" kern="1200" cap="none" spc="-1" normalizeH="0" baseline="30000" noProof="0" dirty="0">
                <a:ln>
                  <a:noFill/>
                </a:ln>
                <a:solidFill>
                  <a:srgbClr val="404040"/>
                </a:solidFill>
                <a:effectLst/>
                <a:uLnTx/>
                <a:uFill>
                  <a:solidFill>
                    <a:srgbClr val="FFFFFF"/>
                  </a:solidFill>
                </a:uFill>
                <a:latin typeface="Trebuchet MS"/>
                <a:ea typeface="DejaVu Sans"/>
                <a:cs typeface="DejaVu Sans"/>
              </a:rPr>
              <a:t> </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o osobě, které poskytl veřejné prostředky.</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(2)</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Ustanovení odstavce 1 se nevztahuje na poskytování veřejných prostředků podle zákonů v oblasti sociální, poskytování zdravotních služeb, hmotného zabezpečení v nezaměstnanosti, státní podpory stavebního spoření a státní pomoci při obnově území.</a:t>
            </a:r>
          </a:p>
          <a:p>
            <a:pPr marL="343080" marR="0" lvl="0" indent="-342720" algn="just" defTabSz="914400" rtl="0" eaLnBrk="1" fontAlgn="auto" latinLnBrk="0" hangingPunct="1">
              <a:lnSpc>
                <a:spcPct val="100000"/>
              </a:lnSpc>
              <a:spcBef>
                <a:spcPts val="0"/>
              </a:spcBef>
              <a:spcAft>
                <a:spcPts val="0"/>
              </a:spcAft>
              <a:buClr>
                <a:srgbClr val="5FCBEF"/>
              </a:buClr>
              <a:buSzPct val="80000"/>
              <a:buFont typeface="Wingdings 3" charset="2"/>
              <a:buChar char=""/>
              <a:tabLst/>
              <a:defRPr/>
            </a:pP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(3)</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 </a:t>
            </a:r>
            <a:r>
              <a:rPr kumimoji="0" lang="cs-CZ" sz="1800" b="1"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Základní osobní údaje podle odstavce 1 se poskytnou pouze v tomto rozsahu: jméno, příjmení, rok narození, obec, kde má příjemce trvalý pobyt, výše, účel a podmínky poskytnutých veřejných prostředků</a:t>
            </a:r>
            <a:r>
              <a:rPr kumimoji="0" lang="cs-CZ"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 normalizeH="0" baseline="0" noProof="0" dirty="0">
              <a:ln>
                <a:noFill/>
              </a:ln>
              <a:solidFill>
                <a:srgbClr val="404040"/>
              </a:solidFill>
              <a:effectLst/>
              <a:uLnTx/>
              <a:uFill>
                <a:solidFill>
                  <a:srgbClr val="FFFFFF"/>
                </a:solidFill>
              </a:uFill>
              <a:latin typeface="Trebuchet MS"/>
              <a:ea typeface="DejaVu Sans"/>
              <a:cs typeface="DejaVu Sans"/>
            </a:endParaRPr>
          </a:p>
        </p:txBody>
      </p:sp>
      <p:sp>
        <p:nvSpPr>
          <p:cNvPr id="674" name="TextShape 3"/>
          <p:cNvSpPr txBox="1"/>
          <p:nvPr/>
        </p:nvSpPr>
        <p:spPr>
          <a:xfrm>
            <a:off x="677160" y="6041520"/>
            <a:ext cx="6297120" cy="364680"/>
          </a:xfrm>
          <a:prstGeom prst="rect">
            <a:avLst/>
          </a:prstGeom>
          <a:noFill/>
          <a:ln>
            <a:noFill/>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400" b="0" i="0" u="none" strike="noStrike" kern="1200" cap="none" spc="-1" normalizeH="0" baseline="0" noProof="0">
              <a:ln>
                <a:noFill/>
              </a:ln>
              <a:solidFill>
                <a:srgbClr val="000000"/>
              </a:solidFill>
              <a:effectLst/>
              <a:uLnTx/>
              <a:uFill>
                <a:solidFill>
                  <a:srgbClr val="FFFFFF"/>
                </a:solidFill>
              </a:uFill>
              <a:latin typeface="Times New Roman"/>
              <a:ea typeface="DejaVu Sans"/>
              <a:cs typeface="DejaVu Sans"/>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603</TotalTime>
  <Words>17095</Words>
  <Application>Microsoft Office PowerPoint</Application>
  <PresentationFormat>Širokoúhlá obrazovka</PresentationFormat>
  <Paragraphs>935</Paragraphs>
  <Slides>172</Slides>
  <Notes>0</Notes>
  <HiddenSlides>0</HiddenSlides>
  <MMClips>0</MMClips>
  <ScaleCrop>false</ScaleCrop>
  <HeadingPairs>
    <vt:vector size="6" baseType="variant">
      <vt:variant>
        <vt:lpstr>Použitá písma</vt:lpstr>
      </vt:variant>
      <vt:variant>
        <vt:i4>8</vt:i4>
      </vt:variant>
      <vt:variant>
        <vt:lpstr>Motiv</vt:lpstr>
      </vt:variant>
      <vt:variant>
        <vt:i4>5</vt:i4>
      </vt:variant>
      <vt:variant>
        <vt:lpstr>Nadpisy snímků</vt:lpstr>
      </vt:variant>
      <vt:variant>
        <vt:i4>172</vt:i4>
      </vt:variant>
    </vt:vector>
  </HeadingPairs>
  <TitlesOfParts>
    <vt:vector size="185" baseType="lpstr">
      <vt:lpstr>Arial</vt:lpstr>
      <vt:lpstr>Fira Sans</vt:lpstr>
      <vt:lpstr>Symbol</vt:lpstr>
      <vt:lpstr>Times New Roman</vt:lpstr>
      <vt:lpstr>Trebuchet MS</vt:lpstr>
      <vt:lpstr>Viner Hand ITC</vt:lpstr>
      <vt:lpstr>Wingdings</vt:lpstr>
      <vt:lpstr>Wingdings 3</vt:lpstr>
      <vt:lpstr>Office Theme</vt:lpstr>
      <vt:lpstr>1_Office Theme</vt:lpstr>
      <vt:lpstr>2_Office Theme</vt:lpstr>
      <vt:lpstr>3_Office Theme</vt:lpstr>
      <vt:lpstr>4_Office Theme</vt:lpstr>
      <vt:lpstr>Prezentace aplikace PowerPoint</vt:lpstr>
      <vt:lpstr>Prezentace aplikace PowerPoint</vt:lpstr>
      <vt:lpstr>Prezentace aplikace PowerPoint</vt:lpstr>
      <vt:lpstr>Dnešní program</vt:lpstr>
      <vt:lpstr>Prezentace aplikace PowerPoint</vt:lpstr>
      <vt:lpstr>Školení v únoru</vt:lpstr>
      <vt:lpstr>Další nabídka </vt:lpstr>
      <vt:lpstr>Další nabídka</vt:lpstr>
      <vt:lpstr>Řeším vaše problémy  www.judrstastny.cz  www.SOS106.cz</vt:lpstr>
      <vt:lpstr>Nové Služby pro města a obce</vt:lpstr>
      <vt:lpstr>Novinky v kalkulátorech a aplikacích na výpočty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 vždy to vede k trestnímu řízení, ale ve 106ce se chybuje často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Realita veřejné správy</vt:lpstr>
      <vt:lpstr>Prezentace aplikace PowerPoint</vt:lpstr>
      <vt:lpstr>Prezentace aplikace PowerPoint</vt:lpstr>
      <vt:lpstr>MVDr. Timové a Rusovi jsme museli trochu pomoci</vt:lpstr>
      <vt:lpstr>Nejvíce problémů ale vzniklo z důvodu nedodržování InfZ obcí/úřadem!</vt:lpstr>
      <vt:lpstr>Odmítání problémových žadatelů dle § 15 (před novelou jediná šance, lze i nyní)  kauza Seč, zneužití práva na informace</vt:lpstr>
      <vt:lpstr>Prezentace aplikace PowerPoint</vt:lpstr>
      <vt:lpstr>Prezentace aplikace PowerPoint</vt:lpstr>
      <vt:lpstr>Seč</vt:lpstr>
      <vt:lpstr>Prezentace aplikace PowerPoint</vt:lpstr>
      <vt:lpstr>Prezentace aplikace PowerPoint</vt:lpstr>
      <vt:lpstr>Argumenty musely mířit na zneužití práva na informace</vt:lpstr>
      <vt:lpstr>Prezentace aplikace PowerPoint</vt:lpstr>
      <vt:lpstr>Povedlo se, ale spíše šlo o výjimečné případy</vt:lpstr>
      <vt:lpstr>Prezentace aplikace PowerPoint</vt:lpstr>
      <vt:lpstr>Nové možnosti od 1.1. 2023 - § 11a</vt:lpstr>
      <vt:lpstr>Po novele, od 1.1.2023</vt:lpstr>
      <vt:lpstr>Malá obec, JMK,</vt:lpstr>
      <vt:lpstr>Prezentace aplikace PowerPoint</vt:lpstr>
      <vt:lpstr>§ 11a v judikatuře – prosinec 2023</vt:lpstr>
      <vt:lpstr>§ 11a v judikatuře – soud uvedl:</vt:lpstr>
      <vt:lpstr>§ 11a v judikatuře – soud uvedl:</vt:lpstr>
      <vt:lpstr>§ 11a v judikatuře – soud uvedl:</vt:lpstr>
      <vt:lpstr>§ 11a v judikatuře – soud uvedl:</vt:lpstr>
      <vt:lpstr>§ 11a v judikatuře – soud uvedl:</vt:lpstr>
      <vt:lpstr>§ 11a v judikatuře – soud uvedl:</vt:lpstr>
      <vt:lpstr>§ 11a v judikatuře – soud uvedl:</vt:lpstr>
      <vt:lpstr>Máme za to, že podání těchto podatelů jsou zpravidla natolik zjevně nesmyslná, že bylo by možné uvažovat o jejich „založení“ a věcném nevyřizování. K uvedenému závěru je nutné dospět s přihlédnutím k obsahu těchto podání. Odlišný režim vyřizování obsahově shodných nesmyslných podání dle našeho názoru nemůže být založen pouze s ohledem na formální označení podání jako žádosti podle informačního zákona. Pakliže bychom přijali takový závěr, pak by obsahově totožné podání, nutno podotknout zcela nesmyslné, muselo být vyřizováno v režimu informačního zákona, ačkoli by se vůbec nejednalo o žádost o poskytnutí informací ve smyslu tohoto zákona. Postup povinného subjektu by tak závisel právě na formálním označení samotného nesmyslného podání (bez zohlednění jeho obsahu). Takový výklad bychom považovali za projev přepjatého formalismu.  </vt:lpstr>
      <vt:lpstr>Prezentace aplikace PowerPoint</vt:lpstr>
      <vt:lpstr>Prezentace aplikace PowerPoint</vt:lpstr>
      <vt:lpstr>Metodika MV</vt:lpstr>
      <vt:lpstr>Zveřejňovat platy nikdo nechce,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Práva zastupitele – zákon o obcích</vt:lpstr>
      <vt:lpstr>Práva zastupitele – zákon o obcích</vt:lpstr>
      <vt:lpstr>Změna v náhledu soudů (a MV)– dříve poskytnout vše v samostatné působnosti</vt:lpstr>
      <vt:lpstr>Prezentace aplikace PowerPoint</vt:lpstr>
      <vt:lpstr>Prezentace aplikace PowerPoint</vt:lpstr>
      <vt:lpstr> 106ka a osobní údaje</vt:lpstr>
      <vt:lpstr>Nezapomenout na práva „dotčených osob“</vt:lpstr>
      <vt:lpstr>A co petice předaná obci pokud bude požadována podle 106ky?</vt:lpstr>
      <vt:lpstr>Petice předaná obci pokud bude požadována podle 106ky</vt:lpstr>
      <vt:lpstr>Prezentace aplikace PowerPoint</vt:lpstr>
      <vt:lpstr>Prezentace aplikace PowerPoint</vt:lpstr>
      <vt:lpstr>Prezentace aplikace PowerPoint</vt:lpstr>
      <vt:lpstr>Rozhodnutí – správní řád ať vás nedostanou na formalitách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Takto to ale neprojde </vt:lpstr>
      <vt:lpstr>Prezentace aplikace PowerPoint</vt:lpstr>
      <vt:lpstr>K sazebníku by měla být nová metodika a vzor MV, MV slibuje už asi 4 roky, stále není, musí stačit dosavadní vzor</vt:lpstr>
      <vt:lpstr>Jak stanovit výši úhrady?</vt:lpstr>
      <vt:lpstr>Pokud nezaplatí – odloží se</vt:lpstr>
      <vt:lpstr>Prezentace aplikace PowerPoint</vt:lpstr>
      <vt:lpstr>autoremedura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Nebojte se bránit</vt:lpstr>
      <vt:lpstr>Školení v únoru</vt:lpstr>
      <vt:lpstr>Prezentace aplikace PowerPoint</vt:lpstr>
      <vt:lpstr>Školení v únoru</vt:lpstr>
      <vt:lpstr>Řeším vaše problémy  www.judrstastny.cz  www.SOS106.cz</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Šťastný</dc:creator>
  <cp:lastModifiedBy>Jan Šťastný</cp:lastModifiedBy>
  <cp:revision>13</cp:revision>
  <dcterms:created xsi:type="dcterms:W3CDTF">2024-02-04T19:35:58Z</dcterms:created>
  <dcterms:modified xsi:type="dcterms:W3CDTF">2024-02-05T20:30:51Z</dcterms:modified>
</cp:coreProperties>
</file>