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9"/>
  </p:notesMasterIdLst>
  <p:sldIdLst>
    <p:sldId id="256" r:id="rId2"/>
    <p:sldId id="655" r:id="rId3"/>
    <p:sldId id="609" r:id="rId4"/>
    <p:sldId id="717" r:id="rId5"/>
    <p:sldId id="595" r:id="rId6"/>
    <p:sldId id="507" r:id="rId7"/>
    <p:sldId id="574" r:id="rId8"/>
    <p:sldId id="587" r:id="rId9"/>
    <p:sldId id="588" r:id="rId10"/>
    <p:sldId id="590" r:id="rId11"/>
    <p:sldId id="591" r:id="rId12"/>
    <p:sldId id="555" r:id="rId13"/>
    <p:sldId id="556" r:id="rId14"/>
    <p:sldId id="277" r:id="rId15"/>
    <p:sldId id="557" r:id="rId16"/>
    <p:sldId id="572" r:id="rId17"/>
    <p:sldId id="272" r:id="rId18"/>
    <p:sldId id="592" r:id="rId19"/>
    <p:sldId id="646" r:id="rId20"/>
    <p:sldId id="657" r:id="rId21"/>
    <p:sldId id="666" r:id="rId22"/>
    <p:sldId id="678" r:id="rId23"/>
    <p:sldId id="676" r:id="rId24"/>
    <p:sldId id="679" r:id="rId25"/>
    <p:sldId id="667" r:id="rId26"/>
    <p:sldId id="658" r:id="rId27"/>
    <p:sldId id="659" r:id="rId28"/>
    <p:sldId id="660" r:id="rId29"/>
    <p:sldId id="661" r:id="rId30"/>
    <p:sldId id="662" r:id="rId31"/>
    <p:sldId id="663" r:id="rId32"/>
    <p:sldId id="664" r:id="rId33"/>
    <p:sldId id="665" r:id="rId34"/>
    <p:sldId id="593" r:id="rId35"/>
    <p:sldId id="594" r:id="rId36"/>
    <p:sldId id="506" r:id="rId37"/>
    <p:sldId id="668" r:id="rId38"/>
    <p:sldId id="669" r:id="rId39"/>
    <p:sldId id="670" r:id="rId40"/>
    <p:sldId id="672" r:id="rId41"/>
    <p:sldId id="673" r:id="rId42"/>
    <p:sldId id="671" r:id="rId43"/>
    <p:sldId id="674" r:id="rId44"/>
    <p:sldId id="677" r:id="rId45"/>
    <p:sldId id="397" r:id="rId46"/>
    <p:sldId id="398" r:id="rId47"/>
    <p:sldId id="680" r:id="rId48"/>
    <p:sldId id="694" r:id="rId49"/>
    <p:sldId id="699" r:id="rId50"/>
    <p:sldId id="698" r:id="rId51"/>
    <p:sldId id="700" r:id="rId52"/>
    <p:sldId id="701" r:id="rId53"/>
    <p:sldId id="702" r:id="rId54"/>
    <p:sldId id="703" r:id="rId55"/>
    <p:sldId id="719" r:id="rId56"/>
    <p:sldId id="720" r:id="rId57"/>
    <p:sldId id="725" r:id="rId58"/>
    <p:sldId id="301" r:id="rId59"/>
    <p:sldId id="302" r:id="rId60"/>
    <p:sldId id="303" r:id="rId61"/>
    <p:sldId id="305" r:id="rId62"/>
    <p:sldId id="350" r:id="rId63"/>
    <p:sldId id="353" r:id="rId64"/>
    <p:sldId id="675" r:id="rId65"/>
    <p:sldId id="681" r:id="rId66"/>
    <p:sldId id="721" r:id="rId67"/>
    <p:sldId id="656" r:id="rId68"/>
    <p:sldId id="722" r:id="rId69"/>
    <p:sldId id="682" r:id="rId70"/>
    <p:sldId id="690" r:id="rId71"/>
    <p:sldId id="691" r:id="rId72"/>
    <p:sldId id="692" r:id="rId73"/>
    <p:sldId id="724" r:id="rId74"/>
    <p:sldId id="693" r:id="rId75"/>
    <p:sldId id="706" r:id="rId76"/>
    <p:sldId id="718" r:id="rId77"/>
    <p:sldId id="683" r:id="rId78"/>
    <p:sldId id="705" r:id="rId79"/>
    <p:sldId id="684" r:id="rId80"/>
    <p:sldId id="685" r:id="rId81"/>
    <p:sldId id="723" r:id="rId82"/>
    <p:sldId id="686" r:id="rId83"/>
    <p:sldId id="688" r:id="rId84"/>
    <p:sldId id="687" r:id="rId85"/>
    <p:sldId id="689" r:id="rId86"/>
    <p:sldId id="711" r:id="rId87"/>
    <p:sldId id="713" r:id="rId88"/>
    <p:sldId id="714" r:id="rId89"/>
    <p:sldId id="712" r:id="rId90"/>
    <p:sldId id="598" r:id="rId91"/>
    <p:sldId id="282" r:id="rId92"/>
    <p:sldId id="653" r:id="rId93"/>
    <p:sldId id="654" r:id="rId94"/>
    <p:sldId id="695" r:id="rId95"/>
    <p:sldId id="696" r:id="rId96"/>
    <p:sldId id="697" r:id="rId97"/>
    <p:sldId id="504" r:id="rId98"/>
    <p:sldId id="548" r:id="rId99"/>
    <p:sldId id="355" r:id="rId100"/>
    <p:sldId id="376" r:id="rId101"/>
    <p:sldId id="490" r:id="rId102"/>
    <p:sldId id="596" r:id="rId103"/>
    <p:sldId id="491" r:id="rId104"/>
    <p:sldId id="508" r:id="rId105"/>
    <p:sldId id="704" r:id="rId106"/>
    <p:sldId id="509" r:id="rId107"/>
    <p:sldId id="510" r:id="rId108"/>
    <p:sldId id="511" r:id="rId109"/>
    <p:sldId id="271" r:id="rId110"/>
    <p:sldId id="519" r:id="rId111"/>
    <p:sldId id="295" r:id="rId112"/>
    <p:sldId id="349" r:id="rId113"/>
    <p:sldId id="274" r:id="rId114"/>
    <p:sldId id="296" r:id="rId115"/>
    <p:sldId id="338" r:id="rId116"/>
    <p:sldId id="379" r:id="rId117"/>
    <p:sldId id="287" r:id="rId118"/>
    <p:sldId id="288" r:id="rId119"/>
    <p:sldId id="289" r:id="rId120"/>
    <p:sldId id="290" r:id="rId121"/>
    <p:sldId id="534" r:id="rId122"/>
    <p:sldId id="299" r:id="rId123"/>
    <p:sldId id="300" r:id="rId124"/>
    <p:sldId id="354" r:id="rId125"/>
    <p:sldId id="304" r:id="rId126"/>
    <p:sldId id="325" r:id="rId127"/>
    <p:sldId id="306" r:id="rId128"/>
    <p:sldId id="307" r:id="rId129"/>
    <p:sldId id="707" r:id="rId130"/>
    <p:sldId id="716" r:id="rId131"/>
    <p:sldId id="308" r:id="rId132"/>
    <p:sldId id="309" r:id="rId133"/>
    <p:sldId id="606" r:id="rId134"/>
    <p:sldId id="536" r:id="rId135"/>
    <p:sldId id="537" r:id="rId136"/>
    <p:sldId id="310" r:id="rId137"/>
    <p:sldId id="311" r:id="rId138"/>
    <p:sldId id="312" r:id="rId139"/>
    <p:sldId id="314" r:id="rId140"/>
    <p:sldId id="531" r:id="rId141"/>
    <p:sldId id="313" r:id="rId142"/>
    <p:sldId id="532" r:id="rId143"/>
    <p:sldId id="382" r:id="rId144"/>
    <p:sldId id="273" r:id="rId145"/>
    <p:sldId id="539" r:id="rId146"/>
    <p:sldId id="283" r:id="rId147"/>
    <p:sldId id="538" r:id="rId148"/>
    <p:sldId id="315" r:id="rId149"/>
    <p:sldId id="316" r:id="rId150"/>
    <p:sldId id="317" r:id="rId151"/>
    <p:sldId id="715" r:id="rId152"/>
    <p:sldId id="318" r:id="rId153"/>
    <p:sldId id="319" r:id="rId154"/>
    <p:sldId id="533" r:id="rId155"/>
    <p:sldId id="530" r:id="rId156"/>
    <p:sldId id="505" r:id="rId157"/>
    <p:sldId id="522" r:id="rId158"/>
    <p:sldId id="320" r:id="rId159"/>
    <p:sldId id="321" r:id="rId160"/>
    <p:sldId id="322" r:id="rId161"/>
    <p:sldId id="323" r:id="rId162"/>
    <p:sldId id="324" r:id="rId163"/>
    <p:sldId id="326" r:id="rId164"/>
    <p:sldId id="582" r:id="rId165"/>
    <p:sldId id="412" r:id="rId166"/>
    <p:sldId id="413" r:id="rId167"/>
    <p:sldId id="450" r:id="rId168"/>
    <p:sldId id="710" r:id="rId169"/>
    <p:sldId id="600" r:id="rId170"/>
    <p:sldId id="601" r:id="rId171"/>
    <p:sldId id="492" r:id="rId172"/>
    <p:sldId id="512" r:id="rId173"/>
    <p:sldId id="575" r:id="rId174"/>
    <p:sldId id="709" r:id="rId175"/>
    <p:sldId id="726" r:id="rId176"/>
    <p:sldId id="727" r:id="rId177"/>
    <p:sldId id="585" r:id="rId1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1A5B"/>
    <a:srgbClr val="AA8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9" d="100"/>
          <a:sy n="109" d="100"/>
        </p:scale>
        <p:origin x="6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r>
            <a:rPr lang="cs-CZ" dirty="0"/>
            <a:t>Poradenství a příprava na kontrolu </a:t>
          </a:r>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dgm:t>
        <a:bodyPr/>
        <a:lstStyle/>
        <a:p>
          <a:r>
            <a:rPr lang="cs-CZ" dirty="0"/>
            <a:t>Školení na míru</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Audit samostatné působnosti obce</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dgm:spPr/>
      <dgm:t>
        <a:bodyPr/>
        <a:lstStyle/>
        <a:p>
          <a:r>
            <a:rPr lang="cs-CZ" dirty="0"/>
            <a:t>SOS 1O6  www.SOS106.cz</a:t>
          </a:r>
          <a:endParaRPr lang="en-US"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55BCE2B9-3C1D-4FA9-A2F4-5F820A634C84}">
      <dgm:prSet/>
      <dgm:spPr/>
      <dgm:t>
        <a:bodyPr/>
        <a:lstStyle/>
        <a:p>
          <a:r>
            <a:rPr lang="cs-CZ" dirty="0"/>
            <a:t>GDPR – činnost pověřence, revize</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X="-88" custLinFactNeighborY="39392">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dgm:presLayoutVars>
          <dgm:chMax val="0"/>
          <dgm:bulletEnabled val="1"/>
        </dgm:presLayoutVars>
      </dgm:prSet>
      <dgm:spPr/>
    </dgm:pt>
    <dgm:pt modelId="{D41C1C34-FADE-44B2-B0C4-398998E8768B}" type="pres">
      <dgm:prSet presAssocID="{D75FA45A-6A34-437F-B555-9398B3ED27B6}" presName="spacer" presStyleCnt="0"/>
      <dgm:spPr/>
    </dgm:pt>
    <dgm:pt modelId="{D27381F8-2628-4CA1-8628-71288AE7D61C}" type="pres">
      <dgm:prSet presAssocID="{214CC842-407E-43C2-BD4A-FF3F2EAD68E5}"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65A137A4-4216-4799-9428-51BB131CC474}" srcId="{CD918C5F-CDD9-4F62-BC43-030DB61705BD}" destId="{214CC842-407E-43C2-BD4A-FF3F2EAD68E5}" srcOrd="4" destOrd="0" parTransId="{0C63B21B-3271-46A9-9C0E-3B46F1D8EB87}" sibTransId="{18C89EBF-5EC5-4684-9113-9A263BC668DB}"/>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7A95F94D-60C6-41F2-AAE7-46085B854940}" type="presParOf" srcId="{F8E89F66-198E-49F2-8FA0-73A441DAF0BE}" destId="{D27381F8-2628-4CA1-8628-71288AE7D6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2840E8-E8D3-487B-A9A1-71B141743AA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31E7A58-42B2-49D5-B00B-2D16061E49BF}">
      <dgm:prSet/>
      <dgm:spPr/>
      <dgm:t>
        <a:bodyPr/>
        <a:lstStyle/>
        <a:p>
          <a:r>
            <a:rPr lang="cs-CZ"/>
            <a:t>Zasedání zastupitelstva obce je veřejné.</a:t>
          </a:r>
          <a:endParaRPr lang="en-US"/>
        </a:p>
      </dgm:t>
    </dgm:pt>
    <dgm:pt modelId="{882A37D4-9968-4458-8782-CB674B9AF9E5}" type="parTrans" cxnId="{3520E7D7-7E0C-4DFA-A65D-9605CC94E4B7}">
      <dgm:prSet/>
      <dgm:spPr/>
      <dgm:t>
        <a:bodyPr/>
        <a:lstStyle/>
        <a:p>
          <a:endParaRPr lang="en-US"/>
        </a:p>
      </dgm:t>
    </dgm:pt>
    <dgm:pt modelId="{5D5AD636-5CD3-44D8-8E10-17D9F26F3CDF}" type="sibTrans" cxnId="{3520E7D7-7E0C-4DFA-A65D-9605CC94E4B7}">
      <dgm:prSet/>
      <dgm:spPr/>
      <dgm:t>
        <a:bodyPr/>
        <a:lstStyle/>
        <a:p>
          <a:endParaRPr lang="en-US"/>
        </a:p>
      </dgm:t>
    </dgm:pt>
    <dgm:pt modelId="{9B5979AC-D01C-49E7-AEC2-65007455E37A}">
      <dgm:prSet/>
      <dgm:spPr/>
      <dgm:t>
        <a:bodyPr/>
        <a:lstStyle/>
        <a:p>
          <a:r>
            <a:rPr lang="cs-CZ"/>
            <a:t>- účastnit se může kdokoli, nejen občané obce</a:t>
          </a:r>
          <a:endParaRPr lang="en-US"/>
        </a:p>
      </dgm:t>
    </dgm:pt>
    <dgm:pt modelId="{B6C3C6CE-D938-4698-825D-FF376E40BADF}" type="parTrans" cxnId="{CE5A175E-EC17-4431-AF9F-4509EDCA4306}">
      <dgm:prSet/>
      <dgm:spPr/>
      <dgm:t>
        <a:bodyPr/>
        <a:lstStyle/>
        <a:p>
          <a:endParaRPr lang="en-US"/>
        </a:p>
      </dgm:t>
    </dgm:pt>
    <dgm:pt modelId="{93AB0DA3-7A34-44FE-AFBC-7C421EEB4F93}" type="sibTrans" cxnId="{CE5A175E-EC17-4431-AF9F-4509EDCA4306}">
      <dgm:prSet/>
      <dgm:spPr/>
      <dgm:t>
        <a:bodyPr/>
        <a:lstStyle/>
        <a:p>
          <a:endParaRPr lang="en-US"/>
        </a:p>
      </dgm:t>
    </dgm:pt>
    <dgm:pt modelId="{77B50325-0389-4811-88B6-32E06DB2E6E9}">
      <dgm:prSet/>
      <dgm:spPr/>
      <dgm:t>
        <a:bodyPr/>
        <a:lstStyle/>
        <a:p>
          <a:r>
            <a:rPr lang="cs-CZ" dirty="0"/>
            <a:t>Dobré pro přenosy ze zasedání z hlediska GDPR</a:t>
          </a:r>
          <a:endParaRPr lang="en-US" dirty="0"/>
        </a:p>
      </dgm:t>
    </dgm:pt>
    <dgm:pt modelId="{7A16ADA7-3EE8-4C28-9A99-8F82567F192A}" type="parTrans" cxnId="{88E9C90F-E125-43E8-9D3E-0E4D669B3AFA}">
      <dgm:prSet/>
      <dgm:spPr/>
      <dgm:t>
        <a:bodyPr/>
        <a:lstStyle/>
        <a:p>
          <a:endParaRPr lang="en-US"/>
        </a:p>
      </dgm:t>
    </dgm:pt>
    <dgm:pt modelId="{55E419F1-19FC-4B59-B130-E5D246B16639}" type="sibTrans" cxnId="{88E9C90F-E125-43E8-9D3E-0E4D669B3AFA}">
      <dgm:prSet/>
      <dgm:spPr/>
      <dgm:t>
        <a:bodyPr/>
        <a:lstStyle/>
        <a:p>
          <a:endParaRPr lang="en-US"/>
        </a:p>
      </dgm:t>
    </dgm:pt>
    <dgm:pt modelId="{1B05AE42-3034-44EF-9546-80F9E6961121}">
      <dgm:prSet/>
      <dgm:spPr/>
      <dgm:t>
        <a:bodyPr/>
        <a:lstStyle/>
        <a:p>
          <a:r>
            <a:rPr lang="cs-CZ"/>
            <a:t>Obhájíte i záznam</a:t>
          </a:r>
          <a:endParaRPr lang="en-US"/>
        </a:p>
      </dgm:t>
    </dgm:pt>
    <dgm:pt modelId="{E4501696-3905-46A9-BD25-68C228E15041}" type="parTrans" cxnId="{4681749D-F4C5-46A4-9B02-5BB5E7E9E7CD}">
      <dgm:prSet/>
      <dgm:spPr/>
      <dgm:t>
        <a:bodyPr/>
        <a:lstStyle/>
        <a:p>
          <a:endParaRPr lang="en-US"/>
        </a:p>
      </dgm:t>
    </dgm:pt>
    <dgm:pt modelId="{D5EE1AC5-8F5B-4962-BA8D-9A3515EAC737}" type="sibTrans" cxnId="{4681749D-F4C5-46A4-9B02-5BB5E7E9E7CD}">
      <dgm:prSet/>
      <dgm:spPr/>
      <dgm:t>
        <a:bodyPr/>
        <a:lstStyle/>
        <a:p>
          <a:endParaRPr lang="en-US"/>
        </a:p>
      </dgm:t>
    </dgm:pt>
    <dgm:pt modelId="{E52A7D9B-4842-4805-8913-8EB27B41F6D9}" type="pres">
      <dgm:prSet presAssocID="{762840E8-E8D3-487B-A9A1-71B141743AA7}" presName="linear" presStyleCnt="0">
        <dgm:presLayoutVars>
          <dgm:animLvl val="lvl"/>
          <dgm:resizeHandles val="exact"/>
        </dgm:presLayoutVars>
      </dgm:prSet>
      <dgm:spPr/>
    </dgm:pt>
    <dgm:pt modelId="{213F8DAE-B231-4D47-B04B-D504475FE963}" type="pres">
      <dgm:prSet presAssocID="{331E7A58-42B2-49D5-B00B-2D16061E49BF}" presName="parentText" presStyleLbl="node1" presStyleIdx="0" presStyleCnt="2">
        <dgm:presLayoutVars>
          <dgm:chMax val="0"/>
          <dgm:bulletEnabled val="1"/>
        </dgm:presLayoutVars>
      </dgm:prSet>
      <dgm:spPr/>
    </dgm:pt>
    <dgm:pt modelId="{3FD0323A-868F-4CDC-B231-3E676939E0D8}" type="pres">
      <dgm:prSet presAssocID="{5D5AD636-5CD3-44D8-8E10-17D9F26F3CDF}" presName="spacer" presStyleCnt="0"/>
      <dgm:spPr/>
    </dgm:pt>
    <dgm:pt modelId="{9C9115E6-BE35-4FA8-A681-05B2E63F0CC9}" type="pres">
      <dgm:prSet presAssocID="{9B5979AC-D01C-49E7-AEC2-65007455E37A}" presName="parentText" presStyleLbl="node1" presStyleIdx="1" presStyleCnt="2">
        <dgm:presLayoutVars>
          <dgm:chMax val="0"/>
          <dgm:bulletEnabled val="1"/>
        </dgm:presLayoutVars>
      </dgm:prSet>
      <dgm:spPr/>
    </dgm:pt>
    <dgm:pt modelId="{E26BCDF4-DE93-40A8-ADA8-1114B1D99530}" type="pres">
      <dgm:prSet presAssocID="{9B5979AC-D01C-49E7-AEC2-65007455E37A}" presName="childText" presStyleLbl="revTx" presStyleIdx="0" presStyleCnt="1">
        <dgm:presLayoutVars>
          <dgm:bulletEnabled val="1"/>
        </dgm:presLayoutVars>
      </dgm:prSet>
      <dgm:spPr/>
    </dgm:pt>
  </dgm:ptLst>
  <dgm:cxnLst>
    <dgm:cxn modelId="{88E9C90F-E125-43E8-9D3E-0E4D669B3AFA}" srcId="{9B5979AC-D01C-49E7-AEC2-65007455E37A}" destId="{77B50325-0389-4811-88B6-32E06DB2E6E9}" srcOrd="0" destOrd="0" parTransId="{7A16ADA7-3EE8-4C28-9A99-8F82567F192A}" sibTransId="{55E419F1-19FC-4B59-B130-E5D246B16639}"/>
    <dgm:cxn modelId="{235D4632-A0F2-48B5-9207-2C1D04D91AFE}" type="presOf" srcId="{77B50325-0389-4811-88B6-32E06DB2E6E9}" destId="{E26BCDF4-DE93-40A8-ADA8-1114B1D99530}" srcOrd="0" destOrd="0" presId="urn:microsoft.com/office/officeart/2005/8/layout/vList2"/>
    <dgm:cxn modelId="{CE5A175E-EC17-4431-AF9F-4509EDCA4306}" srcId="{762840E8-E8D3-487B-A9A1-71B141743AA7}" destId="{9B5979AC-D01C-49E7-AEC2-65007455E37A}" srcOrd="1" destOrd="0" parTransId="{B6C3C6CE-D938-4698-825D-FF376E40BADF}" sibTransId="{93AB0DA3-7A34-44FE-AFBC-7C421EEB4F93}"/>
    <dgm:cxn modelId="{0B76A760-C623-4826-9577-E6F5F689855E}" type="presOf" srcId="{762840E8-E8D3-487B-A9A1-71B141743AA7}" destId="{E52A7D9B-4842-4805-8913-8EB27B41F6D9}" srcOrd="0" destOrd="0" presId="urn:microsoft.com/office/officeart/2005/8/layout/vList2"/>
    <dgm:cxn modelId="{9E28505A-48DD-4436-A320-E09D8A1F5DE3}" type="presOf" srcId="{9B5979AC-D01C-49E7-AEC2-65007455E37A}" destId="{9C9115E6-BE35-4FA8-A681-05B2E63F0CC9}" srcOrd="0" destOrd="0" presId="urn:microsoft.com/office/officeart/2005/8/layout/vList2"/>
    <dgm:cxn modelId="{4681749D-F4C5-46A4-9B02-5BB5E7E9E7CD}" srcId="{9B5979AC-D01C-49E7-AEC2-65007455E37A}" destId="{1B05AE42-3034-44EF-9546-80F9E6961121}" srcOrd="1" destOrd="0" parTransId="{E4501696-3905-46A9-BD25-68C228E15041}" sibTransId="{D5EE1AC5-8F5B-4962-BA8D-9A3515EAC737}"/>
    <dgm:cxn modelId="{927866C7-DA34-4C52-AA4B-B6E0E08CB098}" type="presOf" srcId="{331E7A58-42B2-49D5-B00B-2D16061E49BF}" destId="{213F8DAE-B231-4D47-B04B-D504475FE963}" srcOrd="0" destOrd="0" presId="urn:microsoft.com/office/officeart/2005/8/layout/vList2"/>
    <dgm:cxn modelId="{3520E7D7-7E0C-4DFA-A65D-9605CC94E4B7}" srcId="{762840E8-E8D3-487B-A9A1-71B141743AA7}" destId="{331E7A58-42B2-49D5-B00B-2D16061E49BF}" srcOrd="0" destOrd="0" parTransId="{882A37D4-9968-4458-8782-CB674B9AF9E5}" sibTransId="{5D5AD636-5CD3-44D8-8E10-17D9F26F3CDF}"/>
    <dgm:cxn modelId="{56D02AEB-5F78-4A4D-85B2-73043BFD6C59}" type="presOf" srcId="{1B05AE42-3034-44EF-9546-80F9E6961121}" destId="{E26BCDF4-DE93-40A8-ADA8-1114B1D99530}" srcOrd="0" destOrd="1" presId="urn:microsoft.com/office/officeart/2005/8/layout/vList2"/>
    <dgm:cxn modelId="{93A7577D-190D-4642-990F-EC2D99E20B91}" type="presParOf" srcId="{E52A7D9B-4842-4805-8913-8EB27B41F6D9}" destId="{213F8DAE-B231-4D47-B04B-D504475FE963}" srcOrd="0" destOrd="0" presId="urn:microsoft.com/office/officeart/2005/8/layout/vList2"/>
    <dgm:cxn modelId="{3908C4F0-A98C-4EB7-B45D-4CE39485E753}" type="presParOf" srcId="{E52A7D9B-4842-4805-8913-8EB27B41F6D9}" destId="{3FD0323A-868F-4CDC-B231-3E676939E0D8}" srcOrd="1" destOrd="0" presId="urn:microsoft.com/office/officeart/2005/8/layout/vList2"/>
    <dgm:cxn modelId="{902C11E3-ABC5-49CC-82EA-F6878797794A}" type="presParOf" srcId="{E52A7D9B-4842-4805-8913-8EB27B41F6D9}" destId="{9C9115E6-BE35-4FA8-A681-05B2E63F0CC9}" srcOrd="2" destOrd="0" presId="urn:microsoft.com/office/officeart/2005/8/layout/vList2"/>
    <dgm:cxn modelId="{49C882F2-B774-4AF0-8412-6B144996D8EB}" type="presParOf" srcId="{E52A7D9B-4842-4805-8913-8EB27B41F6D9}" destId="{E26BCDF4-DE93-40A8-ADA8-1114B1D9953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867DD94-8989-4306-B1BB-08DE703EC37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5CED68B-B2A9-42CC-AA5A-D5ED6CE2083E}">
      <dgm:prSet/>
      <dgm:spPr/>
      <dgm:t>
        <a:bodyPr/>
        <a:lstStyle/>
        <a:p>
          <a:r>
            <a:rPr lang="cs-CZ" dirty="0"/>
            <a:t>budu hlasovat pro usnesení č. 1, zdržím se u usnesení č. 2-6 a budu proti u usnesení č. 7 a nepřítomný u usnesení č. 8</a:t>
          </a:r>
          <a:endParaRPr lang="en-US" dirty="0"/>
        </a:p>
      </dgm:t>
    </dgm:pt>
    <dgm:pt modelId="{1DC14950-5B8D-4371-AFEA-488514FB9E97}" type="parTrans" cxnId="{DA2CD9BD-8757-430F-98F1-F586087A1FC3}">
      <dgm:prSet/>
      <dgm:spPr/>
      <dgm:t>
        <a:bodyPr/>
        <a:lstStyle/>
        <a:p>
          <a:endParaRPr lang="en-US"/>
        </a:p>
      </dgm:t>
    </dgm:pt>
    <dgm:pt modelId="{CDD2A493-98F6-4ABF-9121-FF249B1AEE37}" type="sibTrans" cxnId="{DA2CD9BD-8757-430F-98F1-F586087A1FC3}">
      <dgm:prSet/>
      <dgm:spPr/>
      <dgm:t>
        <a:bodyPr/>
        <a:lstStyle/>
        <a:p>
          <a:endParaRPr lang="en-US"/>
        </a:p>
      </dgm:t>
    </dgm:pt>
    <dgm:pt modelId="{67D1F7CC-0611-4B33-A988-84485510EE38}">
      <dgm:prSet/>
      <dgm:spPr/>
      <dgm:t>
        <a:bodyPr/>
        <a:lstStyle/>
        <a:p>
          <a:r>
            <a:rPr lang="cs-CZ" dirty="0"/>
            <a:t>jak bych mohl hlasovat pro souhrn usnesení č. 1-8?</a:t>
          </a:r>
          <a:endParaRPr lang="en-US" dirty="0"/>
        </a:p>
      </dgm:t>
    </dgm:pt>
    <dgm:pt modelId="{A9A6BF9B-590C-4C96-B1F5-65A95825D215}" type="parTrans" cxnId="{82619427-06DA-4087-BE77-B31D9F19D480}">
      <dgm:prSet/>
      <dgm:spPr/>
      <dgm:t>
        <a:bodyPr/>
        <a:lstStyle/>
        <a:p>
          <a:endParaRPr lang="en-US"/>
        </a:p>
      </dgm:t>
    </dgm:pt>
    <dgm:pt modelId="{E202ABF8-8F1F-47D9-8A27-D9090C856678}" type="sibTrans" cxnId="{82619427-06DA-4087-BE77-B31D9F19D480}">
      <dgm:prSet/>
      <dgm:spPr/>
      <dgm:t>
        <a:bodyPr/>
        <a:lstStyle/>
        <a:p>
          <a:endParaRPr lang="en-US"/>
        </a:p>
      </dgm:t>
    </dgm:pt>
    <dgm:pt modelId="{D74A0068-D237-4F37-A655-F76E361048DE}">
      <dgm:prSet/>
      <dgm:spPr/>
      <dgm:t>
        <a:bodyPr/>
        <a:lstStyle/>
        <a:p>
          <a:r>
            <a:rPr lang="cs-CZ"/>
            <a:t>Jde o nesmyslný ale přetrvávající relikt.</a:t>
          </a:r>
          <a:endParaRPr lang="en-US"/>
        </a:p>
      </dgm:t>
    </dgm:pt>
    <dgm:pt modelId="{2EBDC939-20F5-4572-A50D-499555FAE2FC}" type="parTrans" cxnId="{818F213E-D856-44F6-9951-AC4469E8E770}">
      <dgm:prSet/>
      <dgm:spPr/>
      <dgm:t>
        <a:bodyPr/>
        <a:lstStyle/>
        <a:p>
          <a:endParaRPr lang="en-US"/>
        </a:p>
      </dgm:t>
    </dgm:pt>
    <dgm:pt modelId="{3C3F3CBA-EF0A-4270-BF79-00AD3B06164E}" type="sibTrans" cxnId="{818F213E-D856-44F6-9951-AC4469E8E770}">
      <dgm:prSet/>
      <dgm:spPr/>
      <dgm:t>
        <a:bodyPr/>
        <a:lstStyle/>
        <a:p>
          <a:endParaRPr lang="en-US"/>
        </a:p>
      </dgm:t>
    </dgm:pt>
    <dgm:pt modelId="{4E93E7DD-E130-456D-A26A-213808FD56F6}" type="pres">
      <dgm:prSet presAssocID="{C867DD94-8989-4306-B1BB-08DE703EC37B}" presName="linear" presStyleCnt="0">
        <dgm:presLayoutVars>
          <dgm:animLvl val="lvl"/>
          <dgm:resizeHandles val="exact"/>
        </dgm:presLayoutVars>
      </dgm:prSet>
      <dgm:spPr/>
    </dgm:pt>
    <dgm:pt modelId="{C42D7D17-4F34-4209-ADC7-66D09247CEFA}" type="pres">
      <dgm:prSet presAssocID="{65CED68B-B2A9-42CC-AA5A-D5ED6CE2083E}" presName="parentText" presStyleLbl="node1" presStyleIdx="0" presStyleCnt="3">
        <dgm:presLayoutVars>
          <dgm:chMax val="0"/>
          <dgm:bulletEnabled val="1"/>
        </dgm:presLayoutVars>
      </dgm:prSet>
      <dgm:spPr/>
    </dgm:pt>
    <dgm:pt modelId="{C8B0FE78-C602-4CCC-ABE2-F2FABDECF723}" type="pres">
      <dgm:prSet presAssocID="{CDD2A493-98F6-4ABF-9121-FF249B1AEE37}" presName="spacer" presStyleCnt="0"/>
      <dgm:spPr/>
    </dgm:pt>
    <dgm:pt modelId="{2E005328-D8BB-4DBE-BF94-6F0FC1420269}" type="pres">
      <dgm:prSet presAssocID="{67D1F7CC-0611-4B33-A988-84485510EE38}" presName="parentText" presStyleLbl="node1" presStyleIdx="1" presStyleCnt="3">
        <dgm:presLayoutVars>
          <dgm:chMax val="0"/>
          <dgm:bulletEnabled val="1"/>
        </dgm:presLayoutVars>
      </dgm:prSet>
      <dgm:spPr/>
    </dgm:pt>
    <dgm:pt modelId="{C8CBF7AE-9EB8-4A68-B0CC-DAFCEE058EF2}" type="pres">
      <dgm:prSet presAssocID="{E202ABF8-8F1F-47D9-8A27-D9090C856678}" presName="spacer" presStyleCnt="0"/>
      <dgm:spPr/>
    </dgm:pt>
    <dgm:pt modelId="{8D86F503-5D9D-4245-95CE-7308AB5FCA91}" type="pres">
      <dgm:prSet presAssocID="{D74A0068-D237-4F37-A655-F76E361048DE}" presName="parentText" presStyleLbl="node1" presStyleIdx="2" presStyleCnt="3">
        <dgm:presLayoutVars>
          <dgm:chMax val="0"/>
          <dgm:bulletEnabled val="1"/>
        </dgm:presLayoutVars>
      </dgm:prSet>
      <dgm:spPr/>
    </dgm:pt>
  </dgm:ptLst>
  <dgm:cxnLst>
    <dgm:cxn modelId="{82619427-06DA-4087-BE77-B31D9F19D480}" srcId="{C867DD94-8989-4306-B1BB-08DE703EC37B}" destId="{67D1F7CC-0611-4B33-A988-84485510EE38}" srcOrd="1" destOrd="0" parTransId="{A9A6BF9B-590C-4C96-B1F5-65A95825D215}" sibTransId="{E202ABF8-8F1F-47D9-8A27-D9090C856678}"/>
    <dgm:cxn modelId="{818F213E-D856-44F6-9951-AC4469E8E770}" srcId="{C867DD94-8989-4306-B1BB-08DE703EC37B}" destId="{D74A0068-D237-4F37-A655-F76E361048DE}" srcOrd="2" destOrd="0" parTransId="{2EBDC939-20F5-4572-A50D-499555FAE2FC}" sibTransId="{3C3F3CBA-EF0A-4270-BF79-00AD3B06164E}"/>
    <dgm:cxn modelId="{955AFD61-C86A-4574-ACEA-5C3390C6F809}" type="presOf" srcId="{65CED68B-B2A9-42CC-AA5A-D5ED6CE2083E}" destId="{C42D7D17-4F34-4209-ADC7-66D09247CEFA}" srcOrd="0" destOrd="0" presId="urn:microsoft.com/office/officeart/2005/8/layout/vList2"/>
    <dgm:cxn modelId="{7AE4DE7E-8003-419A-8F94-DD77105DA04D}" type="presOf" srcId="{D74A0068-D237-4F37-A655-F76E361048DE}" destId="{8D86F503-5D9D-4245-95CE-7308AB5FCA91}" srcOrd="0" destOrd="0" presId="urn:microsoft.com/office/officeart/2005/8/layout/vList2"/>
    <dgm:cxn modelId="{DA2CD9BD-8757-430F-98F1-F586087A1FC3}" srcId="{C867DD94-8989-4306-B1BB-08DE703EC37B}" destId="{65CED68B-B2A9-42CC-AA5A-D5ED6CE2083E}" srcOrd="0" destOrd="0" parTransId="{1DC14950-5B8D-4371-AFEA-488514FB9E97}" sibTransId="{CDD2A493-98F6-4ABF-9121-FF249B1AEE37}"/>
    <dgm:cxn modelId="{796D38EA-7985-49CF-8301-87D2C3A4882E}" type="presOf" srcId="{C867DD94-8989-4306-B1BB-08DE703EC37B}" destId="{4E93E7DD-E130-456D-A26A-213808FD56F6}" srcOrd="0" destOrd="0" presId="urn:microsoft.com/office/officeart/2005/8/layout/vList2"/>
    <dgm:cxn modelId="{DE0A83ED-E7D2-4970-B5BD-220C72D0A639}" type="presOf" srcId="{67D1F7CC-0611-4B33-A988-84485510EE38}" destId="{2E005328-D8BB-4DBE-BF94-6F0FC1420269}" srcOrd="0" destOrd="0" presId="urn:microsoft.com/office/officeart/2005/8/layout/vList2"/>
    <dgm:cxn modelId="{4A2B6B95-D8C4-4D39-9995-C713E7108424}" type="presParOf" srcId="{4E93E7DD-E130-456D-A26A-213808FD56F6}" destId="{C42D7D17-4F34-4209-ADC7-66D09247CEFA}" srcOrd="0" destOrd="0" presId="urn:microsoft.com/office/officeart/2005/8/layout/vList2"/>
    <dgm:cxn modelId="{99F68B91-F1B0-40BB-9E16-0E6F2DCB85EB}" type="presParOf" srcId="{4E93E7DD-E130-456D-A26A-213808FD56F6}" destId="{C8B0FE78-C602-4CCC-ABE2-F2FABDECF723}" srcOrd="1" destOrd="0" presId="urn:microsoft.com/office/officeart/2005/8/layout/vList2"/>
    <dgm:cxn modelId="{7FB0DA7A-9EB6-4E19-988B-EDD4172EE474}" type="presParOf" srcId="{4E93E7DD-E130-456D-A26A-213808FD56F6}" destId="{2E005328-D8BB-4DBE-BF94-6F0FC1420269}" srcOrd="2" destOrd="0" presId="urn:microsoft.com/office/officeart/2005/8/layout/vList2"/>
    <dgm:cxn modelId="{F1DE6768-B72F-4F33-9D6D-D0901C55B8D3}" type="presParOf" srcId="{4E93E7DD-E130-456D-A26A-213808FD56F6}" destId="{C8CBF7AE-9EB8-4A68-B0CC-DAFCEE058EF2}" srcOrd="3" destOrd="0" presId="urn:microsoft.com/office/officeart/2005/8/layout/vList2"/>
    <dgm:cxn modelId="{D93AAADC-2DED-4555-8425-FDB2BE81CB55}" type="presParOf" srcId="{4E93E7DD-E130-456D-A26A-213808FD56F6}" destId="{8D86F503-5D9D-4245-95CE-7308AB5FCA9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667A7F-A0BD-4ECA-8D53-3D2C29A2D96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3F51DDC-3140-4327-8C08-A01187ED1742}">
      <dgm:prSet/>
      <dgm:spPr/>
      <dgm:t>
        <a:bodyPr/>
        <a:lstStyle/>
        <a:p>
          <a:r>
            <a:rPr lang="cs-CZ"/>
            <a:t>§ 95 odst. 2: O námitkách člena zastupitelstva obce proti zápisu rozhodne nejbližší zasedání zastupitelstva obce.</a:t>
          </a:r>
          <a:endParaRPr lang="en-US"/>
        </a:p>
      </dgm:t>
    </dgm:pt>
    <dgm:pt modelId="{34ED8252-4902-446F-A3FB-B3241A1EBCE9}" type="parTrans" cxnId="{2F1067AA-877D-49F4-ADFA-FF850AE160C9}">
      <dgm:prSet/>
      <dgm:spPr/>
      <dgm:t>
        <a:bodyPr/>
        <a:lstStyle/>
        <a:p>
          <a:endParaRPr lang="en-US"/>
        </a:p>
      </dgm:t>
    </dgm:pt>
    <dgm:pt modelId="{F6693AF2-E82C-4191-811B-80B390C1281C}" type="sibTrans" cxnId="{2F1067AA-877D-49F4-ADFA-FF850AE160C9}">
      <dgm:prSet/>
      <dgm:spPr/>
      <dgm:t>
        <a:bodyPr/>
        <a:lstStyle/>
        <a:p>
          <a:endParaRPr lang="en-US"/>
        </a:p>
      </dgm:t>
    </dgm:pt>
    <dgm:pt modelId="{B9B8A141-D5F7-41E7-BFE3-5813F20FC020}">
      <dgm:prSet/>
      <dgm:spPr/>
      <dgm:t>
        <a:bodyPr/>
        <a:lstStyle/>
        <a:p>
          <a:r>
            <a:rPr lang="cs-CZ" dirty="0"/>
            <a:t>jde o námitky </a:t>
          </a:r>
          <a:r>
            <a:rPr lang="cs-CZ" u="sng" dirty="0"/>
            <a:t>člena zastupitelstva </a:t>
          </a:r>
          <a:r>
            <a:rPr lang="cs-CZ" dirty="0"/>
            <a:t>– občan může namítat co chce, nemusíte zohlednit.</a:t>
          </a:r>
          <a:endParaRPr lang="en-US" dirty="0"/>
        </a:p>
      </dgm:t>
    </dgm:pt>
    <dgm:pt modelId="{3BDDA7A1-0839-4EE4-9CBC-5BFA7D99DFE4}" type="parTrans" cxnId="{987692C5-60BE-4AD8-ACF1-6D6138E0EC23}">
      <dgm:prSet/>
      <dgm:spPr/>
      <dgm:t>
        <a:bodyPr/>
        <a:lstStyle/>
        <a:p>
          <a:endParaRPr lang="en-US"/>
        </a:p>
      </dgm:t>
    </dgm:pt>
    <dgm:pt modelId="{EB54FDCA-9E79-455F-944A-3E82080303A1}" type="sibTrans" cxnId="{987692C5-60BE-4AD8-ACF1-6D6138E0EC23}">
      <dgm:prSet/>
      <dgm:spPr/>
      <dgm:t>
        <a:bodyPr/>
        <a:lstStyle/>
        <a:p>
          <a:endParaRPr lang="en-US"/>
        </a:p>
      </dgm:t>
    </dgm:pt>
    <dgm:pt modelId="{281CCAA3-1842-4740-BF38-6517582441D0}">
      <dgm:prSet/>
      <dgm:spPr/>
      <dgm:t>
        <a:bodyPr/>
        <a:lstStyle/>
        <a:p>
          <a:r>
            <a:rPr lang="cs-CZ"/>
            <a:t>O námitkách rozhodne nejbližší zasedání, nemusí akceptovat, pokud akceptuje, upraví se zápis.</a:t>
          </a:r>
          <a:endParaRPr lang="en-US"/>
        </a:p>
      </dgm:t>
    </dgm:pt>
    <dgm:pt modelId="{2190F52B-CEE9-4138-B696-D1829C9FF194}" type="parTrans" cxnId="{F2698F6C-BD43-4F44-9365-2760AB4C3A0A}">
      <dgm:prSet/>
      <dgm:spPr/>
      <dgm:t>
        <a:bodyPr/>
        <a:lstStyle/>
        <a:p>
          <a:endParaRPr lang="en-US"/>
        </a:p>
      </dgm:t>
    </dgm:pt>
    <dgm:pt modelId="{4D4DA5E6-86F1-496B-8274-1D07D7E7C77F}" type="sibTrans" cxnId="{F2698F6C-BD43-4F44-9365-2760AB4C3A0A}">
      <dgm:prSet/>
      <dgm:spPr/>
      <dgm:t>
        <a:bodyPr/>
        <a:lstStyle/>
        <a:p>
          <a:endParaRPr lang="en-US"/>
        </a:p>
      </dgm:t>
    </dgm:pt>
    <dgm:pt modelId="{6A42944E-9D71-40C0-B304-5DBFD2B22282}" type="pres">
      <dgm:prSet presAssocID="{E7667A7F-A0BD-4ECA-8D53-3D2C29A2D966}" presName="linear" presStyleCnt="0">
        <dgm:presLayoutVars>
          <dgm:animLvl val="lvl"/>
          <dgm:resizeHandles val="exact"/>
        </dgm:presLayoutVars>
      </dgm:prSet>
      <dgm:spPr/>
    </dgm:pt>
    <dgm:pt modelId="{B776E5B2-F071-45DB-B534-6376FF46D0C5}" type="pres">
      <dgm:prSet presAssocID="{C3F51DDC-3140-4327-8C08-A01187ED1742}" presName="parentText" presStyleLbl="node1" presStyleIdx="0" presStyleCnt="3">
        <dgm:presLayoutVars>
          <dgm:chMax val="0"/>
          <dgm:bulletEnabled val="1"/>
        </dgm:presLayoutVars>
      </dgm:prSet>
      <dgm:spPr/>
    </dgm:pt>
    <dgm:pt modelId="{8C0935B1-CCF3-4B60-8679-A213F1348DCE}" type="pres">
      <dgm:prSet presAssocID="{F6693AF2-E82C-4191-811B-80B390C1281C}" presName="spacer" presStyleCnt="0"/>
      <dgm:spPr/>
    </dgm:pt>
    <dgm:pt modelId="{892B9895-140C-4862-9F00-F369F6016403}" type="pres">
      <dgm:prSet presAssocID="{B9B8A141-D5F7-41E7-BFE3-5813F20FC020}" presName="parentText" presStyleLbl="node1" presStyleIdx="1" presStyleCnt="3">
        <dgm:presLayoutVars>
          <dgm:chMax val="0"/>
          <dgm:bulletEnabled val="1"/>
        </dgm:presLayoutVars>
      </dgm:prSet>
      <dgm:spPr/>
    </dgm:pt>
    <dgm:pt modelId="{CF919CCC-43F3-496E-BCD2-E89410BA6D2F}" type="pres">
      <dgm:prSet presAssocID="{EB54FDCA-9E79-455F-944A-3E82080303A1}" presName="spacer" presStyleCnt="0"/>
      <dgm:spPr/>
    </dgm:pt>
    <dgm:pt modelId="{007DA3F3-37B6-47AE-B72D-5F617C3A5AB0}" type="pres">
      <dgm:prSet presAssocID="{281CCAA3-1842-4740-BF38-6517582441D0}" presName="parentText" presStyleLbl="node1" presStyleIdx="2" presStyleCnt="3">
        <dgm:presLayoutVars>
          <dgm:chMax val="0"/>
          <dgm:bulletEnabled val="1"/>
        </dgm:presLayoutVars>
      </dgm:prSet>
      <dgm:spPr/>
    </dgm:pt>
  </dgm:ptLst>
  <dgm:cxnLst>
    <dgm:cxn modelId="{7B5CB600-66EA-4AC5-9124-552D0CFEC3E4}" type="presOf" srcId="{E7667A7F-A0BD-4ECA-8D53-3D2C29A2D966}" destId="{6A42944E-9D71-40C0-B304-5DBFD2B22282}" srcOrd="0" destOrd="0" presId="urn:microsoft.com/office/officeart/2005/8/layout/vList2"/>
    <dgm:cxn modelId="{1EF16F18-DDD3-4ECC-8D08-36A2CEDE2491}" type="presOf" srcId="{B9B8A141-D5F7-41E7-BFE3-5813F20FC020}" destId="{892B9895-140C-4862-9F00-F369F6016403}" srcOrd="0" destOrd="0" presId="urn:microsoft.com/office/officeart/2005/8/layout/vList2"/>
    <dgm:cxn modelId="{F2698F6C-BD43-4F44-9365-2760AB4C3A0A}" srcId="{E7667A7F-A0BD-4ECA-8D53-3D2C29A2D966}" destId="{281CCAA3-1842-4740-BF38-6517582441D0}" srcOrd="2" destOrd="0" parTransId="{2190F52B-CEE9-4138-B696-D1829C9FF194}" sibTransId="{4D4DA5E6-86F1-496B-8274-1D07D7E7C77F}"/>
    <dgm:cxn modelId="{D713797C-E8DB-441B-9CEE-551CBE3A5F17}" type="presOf" srcId="{C3F51DDC-3140-4327-8C08-A01187ED1742}" destId="{B776E5B2-F071-45DB-B534-6376FF46D0C5}" srcOrd="0" destOrd="0" presId="urn:microsoft.com/office/officeart/2005/8/layout/vList2"/>
    <dgm:cxn modelId="{2F1067AA-877D-49F4-ADFA-FF850AE160C9}" srcId="{E7667A7F-A0BD-4ECA-8D53-3D2C29A2D966}" destId="{C3F51DDC-3140-4327-8C08-A01187ED1742}" srcOrd="0" destOrd="0" parTransId="{34ED8252-4902-446F-A3FB-B3241A1EBCE9}" sibTransId="{F6693AF2-E82C-4191-811B-80B390C1281C}"/>
    <dgm:cxn modelId="{987692C5-60BE-4AD8-ACF1-6D6138E0EC23}" srcId="{E7667A7F-A0BD-4ECA-8D53-3D2C29A2D966}" destId="{B9B8A141-D5F7-41E7-BFE3-5813F20FC020}" srcOrd="1" destOrd="0" parTransId="{3BDDA7A1-0839-4EE4-9CBC-5BFA7D99DFE4}" sibTransId="{EB54FDCA-9E79-455F-944A-3E82080303A1}"/>
    <dgm:cxn modelId="{35BBF5D0-3F4E-4F2A-AD10-59B8D9660784}" type="presOf" srcId="{281CCAA3-1842-4740-BF38-6517582441D0}" destId="{007DA3F3-37B6-47AE-B72D-5F617C3A5AB0}" srcOrd="0" destOrd="0" presId="urn:microsoft.com/office/officeart/2005/8/layout/vList2"/>
    <dgm:cxn modelId="{24256A60-BD3A-46AD-B44E-018CA5040A1B}" type="presParOf" srcId="{6A42944E-9D71-40C0-B304-5DBFD2B22282}" destId="{B776E5B2-F071-45DB-B534-6376FF46D0C5}" srcOrd="0" destOrd="0" presId="urn:microsoft.com/office/officeart/2005/8/layout/vList2"/>
    <dgm:cxn modelId="{C6779693-A43A-42E1-B694-2EE529D08E52}" type="presParOf" srcId="{6A42944E-9D71-40C0-B304-5DBFD2B22282}" destId="{8C0935B1-CCF3-4B60-8679-A213F1348DCE}" srcOrd="1" destOrd="0" presId="urn:microsoft.com/office/officeart/2005/8/layout/vList2"/>
    <dgm:cxn modelId="{5DF08454-1E47-4949-80A6-542AF8995156}" type="presParOf" srcId="{6A42944E-9D71-40C0-B304-5DBFD2B22282}" destId="{892B9895-140C-4862-9F00-F369F6016403}" srcOrd="2" destOrd="0" presId="urn:microsoft.com/office/officeart/2005/8/layout/vList2"/>
    <dgm:cxn modelId="{49915E1D-CA29-43F0-8BEE-96609A40AD19}" type="presParOf" srcId="{6A42944E-9D71-40C0-B304-5DBFD2B22282}" destId="{CF919CCC-43F3-496E-BCD2-E89410BA6D2F}" srcOrd="3" destOrd="0" presId="urn:microsoft.com/office/officeart/2005/8/layout/vList2"/>
    <dgm:cxn modelId="{A5C7091F-2CC2-43C1-9A15-D3946540ACFF}" type="presParOf" srcId="{6A42944E-9D71-40C0-B304-5DBFD2B22282}" destId="{007DA3F3-37B6-47AE-B72D-5F617C3A5AB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Běžné dotazy, ale i  - Problémoví občané</a:t>
          </a:r>
        </a:p>
        <a:p>
          <a:pPr marL="0" marR="0" lvl="0" indent="0" defTabSz="914400" eaLnBrk="1" fontAlgn="auto" latinLnBrk="0" hangingPunct="1">
            <a:lnSpc>
              <a:spcPct val="100000"/>
            </a:lnSpc>
            <a:spcBef>
              <a:spcPts val="0"/>
            </a:spcBef>
            <a:spcAft>
              <a:spcPts val="0"/>
            </a:spcAft>
            <a:buClrTx/>
            <a:buSzTx/>
            <a:buFontTx/>
            <a:buNone/>
            <a:tabLst/>
            <a:defRPr/>
          </a:pPr>
          <a:r>
            <a:rPr lang="cs-CZ" dirty="0"/>
            <a:t>                              - Problémová opozice</a:t>
          </a:r>
          <a:endParaRPr lang="en-US" dirty="0"/>
        </a:p>
        <a:p>
          <a:pPr marL="0" lvl="0" defTabSz="933450">
            <a:lnSpc>
              <a:spcPct val="90000"/>
            </a:lnSpc>
            <a:spcBef>
              <a:spcPct val="0"/>
            </a:spcBef>
            <a:spcAft>
              <a:spcPct val="35000"/>
            </a:spcAft>
            <a:buNone/>
          </a:pPr>
          <a:endParaRPr lang="cs-CZ" dirty="0"/>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a:solidFill>
          <a:srgbClr val="FFC000"/>
        </a:solidFill>
      </dgm:spPr>
      <dgm:t>
        <a:bodyPr/>
        <a:lstStyle/>
        <a:p>
          <a:r>
            <a:rPr lang="cs-CZ" dirty="0"/>
            <a:t>Komplikace se záměry, úřední deskou, interními předpisy obce</a:t>
          </a:r>
        </a:p>
        <a:p>
          <a:r>
            <a:rPr lang="cs-CZ" dirty="0"/>
            <a:t>VIP  - možnost zavolat během zasedání</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Kontrola stavu obce, když hrozí kontrola nebo vznikne problém</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dgm:spPr>
        <a:solidFill>
          <a:srgbClr val="FF0000"/>
        </a:solidFill>
      </dgm:spPr>
      <dgm:t>
        <a:bodyPr/>
        <a:lstStyle/>
        <a:p>
          <a:r>
            <a:rPr lang="cs-CZ" dirty="0"/>
            <a:t>Komplikovaný žadatel, problém s krajem                       SOS 1O6  www.SOS106.cz</a:t>
          </a:r>
          <a:endParaRPr lang="en-US"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55BCE2B9-3C1D-4FA9-A2F4-5F820A634C84}">
      <dgm:prSet/>
      <dgm:spPr>
        <a:solidFill>
          <a:srgbClr val="FFC000"/>
        </a:solidFill>
      </dgm:spPr>
      <dgm:t>
        <a:bodyPr/>
        <a:lstStyle/>
        <a:p>
          <a:r>
            <a:rPr lang="cs-CZ" dirty="0"/>
            <a:t>Velké problémy – aktivisté, referendum, snahy paralyzovat úřady, pokusy rozložit zasedání nebo celé zastupitelstvo/radu</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custLinFactNeighborX="-88" custLinFactNeighborY="-14537">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Y="0">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dgm:presLayoutVars>
          <dgm:chMax val="0"/>
          <dgm:bulletEnabled val="1"/>
        </dgm:presLayoutVars>
      </dgm:prSet>
      <dgm:spPr/>
    </dgm:pt>
    <dgm:pt modelId="{D41C1C34-FADE-44B2-B0C4-398998E8768B}" type="pres">
      <dgm:prSet presAssocID="{D75FA45A-6A34-437F-B555-9398B3ED27B6}" presName="spacer" presStyleCnt="0"/>
      <dgm:spPr/>
    </dgm:pt>
    <dgm:pt modelId="{D27381F8-2628-4CA1-8628-71288AE7D61C}" type="pres">
      <dgm:prSet presAssocID="{214CC842-407E-43C2-BD4A-FF3F2EAD68E5}"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65A137A4-4216-4799-9428-51BB131CC474}" srcId="{CD918C5F-CDD9-4F62-BC43-030DB61705BD}" destId="{214CC842-407E-43C2-BD4A-FF3F2EAD68E5}" srcOrd="4" destOrd="0" parTransId="{0C63B21B-3271-46A9-9C0E-3B46F1D8EB87}" sibTransId="{18C89EBF-5EC5-4684-9113-9A263BC668DB}"/>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7A95F94D-60C6-41F2-AAE7-46085B854940}" type="presParOf" srcId="{F8E89F66-198E-49F2-8FA0-73A441DAF0BE}" destId="{D27381F8-2628-4CA1-8628-71288AE7D6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7E70A43-DB10-4F11-A7C8-8C531B126762}">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Systém pro nové povinnosti související s ochranou oznamovatelů (</a:t>
          </a:r>
          <a:r>
            <a:rPr lang="cs-CZ" dirty="0" err="1"/>
            <a:t>whistleblowing</a:t>
          </a:r>
          <a:r>
            <a:rPr lang="cs-CZ" dirty="0"/>
            <a:t>)  - zákon od 8/2023 -Výkon agendy tzv. </a:t>
          </a:r>
          <a:r>
            <a:rPr lang="cs-CZ" i="1" dirty="0"/>
            <a:t>Příslušné osoby </a:t>
          </a:r>
          <a:r>
            <a:rPr lang="cs-CZ" dirty="0"/>
            <a:t>podle zákona o ochraně oznamovatelů.</a:t>
          </a:r>
          <a:endParaRPr lang="en-US" dirty="0"/>
        </a:p>
        <a:p>
          <a:pPr marL="0" lvl="0" defTabSz="1422400">
            <a:lnSpc>
              <a:spcPct val="90000"/>
            </a:lnSpc>
            <a:spcBef>
              <a:spcPct val="0"/>
            </a:spcBef>
            <a:spcAft>
              <a:spcPct val="35000"/>
            </a:spcAft>
            <a:buNone/>
          </a:pP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GDPR – poradenství, služby pověřence, audity stavu </a:t>
          </a:r>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F8E89F66-198E-49F2-8FA0-73A441DAF0BE}" type="pres">
      <dgm:prSet presAssocID="{CD918C5F-CDD9-4F62-BC43-030DB61705BD}" presName="linear" presStyleCnt="0">
        <dgm:presLayoutVars>
          <dgm:animLvl val="lvl"/>
          <dgm:resizeHandles val="exact"/>
        </dgm:presLayoutVars>
      </dgm:prSet>
      <dgm:spPr/>
    </dgm:pt>
    <dgm:pt modelId="{0571B195-E956-435E-97EE-B8ABAEF329A9}" type="pres">
      <dgm:prSet presAssocID="{B7E70A43-DB10-4F11-A7C8-8C531B126762}" presName="parentText" presStyleLbl="node1" presStyleIdx="0" presStyleCnt="2">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1" presStyleCnt="2">
        <dgm:presLayoutVars>
          <dgm:chMax val="0"/>
          <dgm:bulletEnabled val="1"/>
        </dgm:presLayoutVars>
      </dgm:prSet>
      <dgm:spPr/>
    </dgm:pt>
  </dgm:ptLst>
  <dgm:cxnLst>
    <dgm:cxn modelId="{8B3E9A09-2BD8-4927-8410-883B5EA4AEEA}" srcId="{CD918C5F-CDD9-4F62-BC43-030DB61705BD}" destId="{B7E70A43-DB10-4F11-A7C8-8C531B126762}" srcOrd="0" destOrd="0" parTransId="{236F64A8-BBA1-4459-8C6A-B41218011674}" sibTransId="{0332F078-A07D-4D63-BD8D-49878D63E8C9}"/>
    <dgm:cxn modelId="{A918F415-C480-4DFE-B2A5-D9697D4E02E2}" srcId="{CD918C5F-CDD9-4F62-BC43-030DB61705BD}" destId="{0E3760B9-7D90-4D58-AE85-B2AA3C671EF9}" srcOrd="1" destOrd="0" parTransId="{077FCFD6-D814-4E5E-A6F2-571DE59600B0}" sibTransId="{CA7EEEA7-29DA-446C-A5DC-48D191346DCA}"/>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1F321AF8-3275-4B78-A2F2-9D6A2D67C541}" type="presParOf" srcId="{F8E89F66-198E-49F2-8FA0-73A441DAF0BE}" destId="{0571B195-E956-435E-97EE-B8ABAEF329A9}" srcOrd="0" destOrd="0" presId="urn:microsoft.com/office/officeart/2005/8/layout/vList2"/>
    <dgm:cxn modelId="{09AA564D-624F-4469-9981-3B5DF0C3DA33}" type="presParOf" srcId="{F8E89F66-198E-49F2-8FA0-73A441DAF0BE}" destId="{460A1C7E-299F-4457-AEC4-A6A1B206185B}" srcOrd="1" destOrd="0" presId="urn:microsoft.com/office/officeart/2005/8/layout/vList2"/>
    <dgm:cxn modelId="{AAA80861-CA94-488B-AD71-45A1AF653A5C}" type="presParOf" srcId="{F8E89F66-198E-49F2-8FA0-73A441DAF0BE}" destId="{3EE44CA1-9B81-4A91-B719-8F0B6B1B831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Běžné dotazy, ale i  - Problémoví občané</a:t>
          </a:r>
        </a:p>
        <a:p>
          <a:pPr marL="0" marR="0" lvl="0" indent="0" defTabSz="914400" eaLnBrk="1" fontAlgn="auto" latinLnBrk="0" hangingPunct="1">
            <a:lnSpc>
              <a:spcPct val="100000"/>
            </a:lnSpc>
            <a:spcBef>
              <a:spcPts val="0"/>
            </a:spcBef>
            <a:spcAft>
              <a:spcPts val="0"/>
            </a:spcAft>
            <a:buClrTx/>
            <a:buSzTx/>
            <a:buFontTx/>
            <a:buNone/>
            <a:tabLst/>
            <a:defRPr/>
          </a:pPr>
          <a:r>
            <a:rPr lang="cs-CZ" dirty="0"/>
            <a:t>                              - Problémová opozice</a:t>
          </a:r>
          <a:endParaRPr lang="en-US" dirty="0"/>
        </a:p>
        <a:p>
          <a:pPr marL="0" lvl="0" defTabSz="933450">
            <a:lnSpc>
              <a:spcPct val="90000"/>
            </a:lnSpc>
            <a:spcBef>
              <a:spcPct val="0"/>
            </a:spcBef>
            <a:spcAft>
              <a:spcPct val="35000"/>
            </a:spcAft>
            <a:buNone/>
          </a:pPr>
          <a:endParaRPr lang="cs-CZ" dirty="0"/>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dgm:t>
        <a:bodyPr/>
        <a:lstStyle/>
        <a:p>
          <a:r>
            <a:rPr lang="cs-CZ" dirty="0"/>
            <a:t>Komplikace se záměry, úřední deskou, interními předpisy obce</a:t>
          </a:r>
        </a:p>
        <a:p>
          <a:r>
            <a:rPr lang="cs-CZ" dirty="0"/>
            <a:t>VIP  - možnost zavolat během zasedání</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Kontrola stavu obce, když hrozí kontrola nebo vznikne problém</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dgm:spPr/>
      <dgm:t>
        <a:bodyPr/>
        <a:lstStyle/>
        <a:p>
          <a:r>
            <a:rPr lang="cs-CZ" dirty="0"/>
            <a:t>Komplikovaný žadatel, problém s krajem                       SOS 1O6  www.SOS106.cz</a:t>
          </a:r>
          <a:endParaRPr lang="en-US"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55BCE2B9-3C1D-4FA9-A2F4-5F820A634C84}">
      <dgm:prSet/>
      <dgm:spPr/>
      <dgm:t>
        <a:bodyPr/>
        <a:lstStyle/>
        <a:p>
          <a:r>
            <a:rPr lang="cs-CZ" dirty="0"/>
            <a:t>Velké problémy – aktivisté, referendum, snahy paralyzovat úřady, pokusy rozložit zasedání nebo celé zastupitelstvo/radu</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custLinFactNeighborX="-88" custLinFactNeighborY="-14537">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X="-88" custLinFactNeighborY="39392">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dgm:presLayoutVars>
          <dgm:chMax val="0"/>
          <dgm:bulletEnabled val="1"/>
        </dgm:presLayoutVars>
      </dgm:prSet>
      <dgm:spPr/>
    </dgm:pt>
    <dgm:pt modelId="{D41C1C34-FADE-44B2-B0C4-398998E8768B}" type="pres">
      <dgm:prSet presAssocID="{D75FA45A-6A34-437F-B555-9398B3ED27B6}" presName="spacer" presStyleCnt="0"/>
      <dgm:spPr/>
    </dgm:pt>
    <dgm:pt modelId="{D27381F8-2628-4CA1-8628-71288AE7D61C}" type="pres">
      <dgm:prSet presAssocID="{214CC842-407E-43C2-BD4A-FF3F2EAD68E5}"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65A137A4-4216-4799-9428-51BB131CC474}" srcId="{CD918C5F-CDD9-4F62-BC43-030DB61705BD}" destId="{214CC842-407E-43C2-BD4A-FF3F2EAD68E5}" srcOrd="4" destOrd="0" parTransId="{0C63B21B-3271-46A9-9C0E-3B46F1D8EB87}" sibTransId="{18C89EBF-5EC5-4684-9113-9A263BC668DB}"/>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7A95F94D-60C6-41F2-AAE7-46085B854940}" type="presParOf" srcId="{F8E89F66-198E-49F2-8FA0-73A441DAF0BE}" destId="{D27381F8-2628-4CA1-8628-71288AE7D6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C84A04-30C1-4352-86DB-FC58AB917AE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cs-CZ"/>
        </a:p>
      </dgm:t>
    </dgm:pt>
    <dgm:pt modelId="{939BB0CF-B749-4F73-BB8F-A0410CC8DE90}">
      <dgm:prSet phldrT="[Text]"/>
      <dgm:spPr/>
      <dgm:t>
        <a:bodyPr/>
        <a:lstStyle/>
        <a:p>
          <a:r>
            <a:rPr lang="cs-CZ" b="1" u="sng" dirty="0"/>
            <a:t>iniciátor/inovátor</a:t>
          </a:r>
        </a:p>
        <a:p>
          <a:r>
            <a:rPr lang="cs-CZ" dirty="0"/>
            <a:t>Řešení: zaměstnat ho, chtít ať se podílí na realizaci</a:t>
          </a:r>
        </a:p>
      </dgm:t>
    </dgm:pt>
    <dgm:pt modelId="{F068596F-C358-4D3F-8B58-E198191B87C3}" type="parTrans" cxnId="{3F085F65-F5E1-4E37-89FB-8F3EE12FDD0D}">
      <dgm:prSet/>
      <dgm:spPr/>
      <dgm:t>
        <a:bodyPr/>
        <a:lstStyle/>
        <a:p>
          <a:endParaRPr lang="cs-CZ"/>
        </a:p>
      </dgm:t>
    </dgm:pt>
    <dgm:pt modelId="{C991D345-71B0-4A79-9A7C-E53659C80885}" type="sibTrans" cxnId="{3F085F65-F5E1-4E37-89FB-8F3EE12FDD0D}">
      <dgm:prSet/>
      <dgm:spPr/>
      <dgm:t>
        <a:bodyPr/>
        <a:lstStyle/>
        <a:p>
          <a:endParaRPr lang="cs-CZ"/>
        </a:p>
      </dgm:t>
    </dgm:pt>
    <dgm:pt modelId="{FCE31C39-B2CA-4B84-89DC-6524878F1A96}">
      <dgm:prSet phldrT="[Text]"/>
      <dgm:spPr>
        <a:solidFill>
          <a:srgbClr val="FFC000"/>
        </a:solidFill>
      </dgm:spPr>
      <dgm:t>
        <a:bodyPr/>
        <a:lstStyle/>
        <a:p>
          <a:r>
            <a:rPr lang="cs-CZ" b="1" u="sng" dirty="0"/>
            <a:t>intelektuál/“inženýr“/inspektor</a:t>
          </a:r>
        </a:p>
        <a:p>
          <a:r>
            <a:rPr lang="cs-CZ" dirty="0" err="1"/>
            <a:t>všeználek</a:t>
          </a:r>
          <a:r>
            <a:rPr lang="cs-CZ" dirty="0"/>
            <a:t>, dříve dělal …., to jsme u nás dělali…</a:t>
          </a:r>
        </a:p>
        <a:p>
          <a:r>
            <a:rPr lang="cs-CZ" dirty="0"/>
            <a:t>Stačí zkorigovat na jeho neznalosti a navrhovaných nesmyslech</a:t>
          </a:r>
        </a:p>
      </dgm:t>
    </dgm:pt>
    <dgm:pt modelId="{D800AF60-F319-4D3C-88FB-75EF9473DD21}" type="parTrans" cxnId="{E4A41280-B1C4-478E-A22B-2345D5B4847A}">
      <dgm:prSet/>
      <dgm:spPr/>
      <dgm:t>
        <a:bodyPr/>
        <a:lstStyle/>
        <a:p>
          <a:endParaRPr lang="cs-CZ"/>
        </a:p>
      </dgm:t>
    </dgm:pt>
    <dgm:pt modelId="{48CBD021-E026-43CF-AF2B-527ECFACC223}" type="sibTrans" cxnId="{E4A41280-B1C4-478E-A22B-2345D5B4847A}">
      <dgm:prSet/>
      <dgm:spPr/>
      <dgm:t>
        <a:bodyPr/>
        <a:lstStyle/>
        <a:p>
          <a:endParaRPr lang="cs-CZ"/>
        </a:p>
      </dgm:t>
    </dgm:pt>
    <dgm:pt modelId="{C5F8D817-1A88-4B53-8439-1A2BE12327E5}">
      <dgm:prSet phldrT="[Text]"/>
      <dgm:spPr/>
      <dgm:t>
        <a:bodyPr/>
        <a:lstStyle/>
        <a:p>
          <a:r>
            <a:rPr lang="cs-CZ" b="1" u="sng" dirty="0"/>
            <a:t>imbecil/idiot</a:t>
          </a:r>
        </a:p>
        <a:p>
          <a:endParaRPr lang="cs-CZ" b="1" u="sng" dirty="0"/>
        </a:p>
        <a:p>
          <a:r>
            <a:rPr lang="cs-CZ" b="0" u="none" dirty="0"/>
            <a:t>Boj s blbci je marný, ale lze korigovat dle jednacího řádu</a:t>
          </a:r>
        </a:p>
      </dgm:t>
    </dgm:pt>
    <dgm:pt modelId="{4010C84D-83F5-4F3B-B37C-B3864DA9D754}" type="parTrans" cxnId="{CEC9D527-5D5F-4DAA-867A-A80023F8176E}">
      <dgm:prSet/>
      <dgm:spPr/>
      <dgm:t>
        <a:bodyPr/>
        <a:lstStyle/>
        <a:p>
          <a:endParaRPr lang="cs-CZ"/>
        </a:p>
      </dgm:t>
    </dgm:pt>
    <dgm:pt modelId="{0A3E12D6-9F85-4828-A0A8-A45147BA58FF}" type="sibTrans" cxnId="{CEC9D527-5D5F-4DAA-867A-A80023F8176E}">
      <dgm:prSet/>
      <dgm:spPr/>
      <dgm:t>
        <a:bodyPr/>
        <a:lstStyle/>
        <a:p>
          <a:endParaRPr lang="cs-CZ"/>
        </a:p>
      </dgm:t>
    </dgm:pt>
    <dgm:pt modelId="{26D490C7-FFCE-4B48-95ED-BC1610F06E3F}">
      <dgm:prSet phldrT="[Text]"/>
      <dgm:spPr>
        <a:solidFill>
          <a:srgbClr val="C00000"/>
        </a:solidFill>
      </dgm:spPr>
      <dgm:t>
        <a:bodyPr/>
        <a:lstStyle/>
        <a:p>
          <a:r>
            <a:rPr lang="cs-CZ" b="1" u="sng" dirty="0"/>
            <a:t>intrikán</a:t>
          </a:r>
        </a:p>
        <a:p>
          <a:r>
            <a:rPr lang="cs-CZ" b="0" u="none" dirty="0"/>
            <a:t>neúspěšní kandidáti, někdy bývalí starostové nebo ten co chce do vedení</a:t>
          </a:r>
        </a:p>
        <a:p>
          <a:r>
            <a:rPr lang="cs-CZ" b="0" u="none" dirty="0"/>
            <a:t>Velmi opatrně</a:t>
          </a:r>
        </a:p>
      </dgm:t>
    </dgm:pt>
    <dgm:pt modelId="{71ADD949-39CB-48CF-9198-C4026F957960}" type="parTrans" cxnId="{E60659B3-51FF-44C8-A207-798CFAF28E6E}">
      <dgm:prSet/>
      <dgm:spPr/>
      <dgm:t>
        <a:bodyPr/>
        <a:lstStyle/>
        <a:p>
          <a:endParaRPr lang="cs-CZ"/>
        </a:p>
      </dgm:t>
    </dgm:pt>
    <dgm:pt modelId="{7234384D-5DDF-4A23-8A5E-0AA6A51433A0}" type="sibTrans" cxnId="{E60659B3-51FF-44C8-A207-798CFAF28E6E}">
      <dgm:prSet/>
      <dgm:spPr/>
      <dgm:t>
        <a:bodyPr/>
        <a:lstStyle/>
        <a:p>
          <a:endParaRPr lang="cs-CZ"/>
        </a:p>
      </dgm:t>
    </dgm:pt>
    <dgm:pt modelId="{601E2018-AA0A-4D1B-A310-77AAF7AF517C}">
      <dgm:prSet phldrT="[Text]"/>
      <dgm:spPr/>
      <dgm:t>
        <a:bodyPr/>
        <a:lstStyle/>
        <a:p>
          <a:r>
            <a:rPr lang="cs-CZ" b="1" u="sng" dirty="0"/>
            <a:t>iritující</a:t>
          </a:r>
        </a:p>
        <a:p>
          <a:endParaRPr lang="cs-CZ" b="1" u="sng" dirty="0"/>
        </a:p>
        <a:p>
          <a:r>
            <a:rPr lang="cs-CZ" b="0" u="none" dirty="0"/>
            <a:t>Jen otravný účastník, ale pozor, dovede i rozložit zasedání, vyprovokovat starostu apod.</a:t>
          </a:r>
        </a:p>
      </dgm:t>
    </dgm:pt>
    <dgm:pt modelId="{4806855D-C611-49E9-9D4F-DAA9D2800496}" type="parTrans" cxnId="{044B5DFC-68AE-423F-9BE4-EE0DB5313406}">
      <dgm:prSet/>
      <dgm:spPr/>
      <dgm:t>
        <a:bodyPr/>
        <a:lstStyle/>
        <a:p>
          <a:endParaRPr lang="cs-CZ"/>
        </a:p>
      </dgm:t>
    </dgm:pt>
    <dgm:pt modelId="{7EDF50D7-777D-4ED3-B5D2-7DAD41875D2B}" type="sibTrans" cxnId="{044B5DFC-68AE-423F-9BE4-EE0DB5313406}">
      <dgm:prSet/>
      <dgm:spPr/>
      <dgm:t>
        <a:bodyPr/>
        <a:lstStyle/>
        <a:p>
          <a:endParaRPr lang="cs-CZ"/>
        </a:p>
      </dgm:t>
    </dgm:pt>
    <dgm:pt modelId="{51B0E522-A325-4C9E-A7DF-E6B8C61F9291}" type="pres">
      <dgm:prSet presAssocID="{52C84A04-30C1-4352-86DB-FC58AB917AEF}" presName="diagram" presStyleCnt="0">
        <dgm:presLayoutVars>
          <dgm:dir/>
          <dgm:resizeHandles val="exact"/>
        </dgm:presLayoutVars>
      </dgm:prSet>
      <dgm:spPr/>
    </dgm:pt>
    <dgm:pt modelId="{B52FCFBC-D1DD-46C7-9F17-A5CED9D28A4B}" type="pres">
      <dgm:prSet presAssocID="{939BB0CF-B749-4F73-BB8F-A0410CC8DE90}" presName="node" presStyleLbl="node1" presStyleIdx="0" presStyleCnt="5">
        <dgm:presLayoutVars>
          <dgm:bulletEnabled val="1"/>
        </dgm:presLayoutVars>
      </dgm:prSet>
      <dgm:spPr/>
    </dgm:pt>
    <dgm:pt modelId="{B454FB34-FEA0-48D4-94F4-522B194C4259}" type="pres">
      <dgm:prSet presAssocID="{C991D345-71B0-4A79-9A7C-E53659C80885}" presName="sibTrans" presStyleCnt="0"/>
      <dgm:spPr/>
    </dgm:pt>
    <dgm:pt modelId="{24EED4B8-22A0-46B6-B51C-E0F3EDE39F2B}" type="pres">
      <dgm:prSet presAssocID="{FCE31C39-B2CA-4B84-89DC-6524878F1A96}" presName="node" presStyleLbl="node1" presStyleIdx="1" presStyleCnt="5">
        <dgm:presLayoutVars>
          <dgm:bulletEnabled val="1"/>
        </dgm:presLayoutVars>
      </dgm:prSet>
      <dgm:spPr/>
    </dgm:pt>
    <dgm:pt modelId="{907E498D-271C-4F5F-BDEF-D01EC9AC95DB}" type="pres">
      <dgm:prSet presAssocID="{48CBD021-E026-43CF-AF2B-527ECFACC223}" presName="sibTrans" presStyleCnt="0"/>
      <dgm:spPr/>
    </dgm:pt>
    <dgm:pt modelId="{14701C51-A4D4-4A39-96D3-878144EF3036}" type="pres">
      <dgm:prSet presAssocID="{C5F8D817-1A88-4B53-8439-1A2BE12327E5}" presName="node" presStyleLbl="node1" presStyleIdx="2" presStyleCnt="5">
        <dgm:presLayoutVars>
          <dgm:bulletEnabled val="1"/>
        </dgm:presLayoutVars>
      </dgm:prSet>
      <dgm:spPr/>
    </dgm:pt>
    <dgm:pt modelId="{CC247DF6-7A90-40FA-94F2-A6B6F48CB16A}" type="pres">
      <dgm:prSet presAssocID="{0A3E12D6-9F85-4828-A0A8-A45147BA58FF}" presName="sibTrans" presStyleCnt="0"/>
      <dgm:spPr/>
    </dgm:pt>
    <dgm:pt modelId="{141F30D5-9078-46C6-9978-AA470700C3AD}" type="pres">
      <dgm:prSet presAssocID="{26D490C7-FFCE-4B48-95ED-BC1610F06E3F}" presName="node" presStyleLbl="node1" presStyleIdx="3" presStyleCnt="5" custLinFactNeighborX="-982">
        <dgm:presLayoutVars>
          <dgm:bulletEnabled val="1"/>
        </dgm:presLayoutVars>
      </dgm:prSet>
      <dgm:spPr/>
    </dgm:pt>
    <dgm:pt modelId="{93150E75-87ED-44C5-8918-89F23CDDA550}" type="pres">
      <dgm:prSet presAssocID="{7234384D-5DDF-4A23-8A5E-0AA6A51433A0}" presName="sibTrans" presStyleCnt="0"/>
      <dgm:spPr/>
    </dgm:pt>
    <dgm:pt modelId="{0E5F9B4A-CC8E-43BA-93DC-2DBCF405072D}" type="pres">
      <dgm:prSet presAssocID="{601E2018-AA0A-4D1B-A310-77AAF7AF517C}" presName="node" presStyleLbl="node1" presStyleIdx="4" presStyleCnt="5">
        <dgm:presLayoutVars>
          <dgm:bulletEnabled val="1"/>
        </dgm:presLayoutVars>
      </dgm:prSet>
      <dgm:spPr/>
    </dgm:pt>
  </dgm:ptLst>
  <dgm:cxnLst>
    <dgm:cxn modelId="{EB58FD09-158C-4952-9DFD-AD549D428C5A}" type="presOf" srcId="{C5F8D817-1A88-4B53-8439-1A2BE12327E5}" destId="{14701C51-A4D4-4A39-96D3-878144EF3036}" srcOrd="0" destOrd="0" presId="urn:microsoft.com/office/officeart/2005/8/layout/default"/>
    <dgm:cxn modelId="{CEC9D527-5D5F-4DAA-867A-A80023F8176E}" srcId="{52C84A04-30C1-4352-86DB-FC58AB917AEF}" destId="{C5F8D817-1A88-4B53-8439-1A2BE12327E5}" srcOrd="2" destOrd="0" parTransId="{4010C84D-83F5-4F3B-B37C-B3864DA9D754}" sibTransId="{0A3E12D6-9F85-4828-A0A8-A45147BA58FF}"/>
    <dgm:cxn modelId="{3F085F65-F5E1-4E37-89FB-8F3EE12FDD0D}" srcId="{52C84A04-30C1-4352-86DB-FC58AB917AEF}" destId="{939BB0CF-B749-4F73-BB8F-A0410CC8DE90}" srcOrd="0" destOrd="0" parTransId="{F068596F-C358-4D3F-8B58-E198191B87C3}" sibTransId="{C991D345-71B0-4A79-9A7C-E53659C80885}"/>
    <dgm:cxn modelId="{915CD877-6685-4908-AA23-D3BFA7193C33}" type="presOf" srcId="{52C84A04-30C1-4352-86DB-FC58AB917AEF}" destId="{51B0E522-A325-4C9E-A7DF-E6B8C61F9291}" srcOrd="0" destOrd="0" presId="urn:microsoft.com/office/officeart/2005/8/layout/default"/>
    <dgm:cxn modelId="{E4A41280-B1C4-478E-A22B-2345D5B4847A}" srcId="{52C84A04-30C1-4352-86DB-FC58AB917AEF}" destId="{FCE31C39-B2CA-4B84-89DC-6524878F1A96}" srcOrd="1" destOrd="0" parTransId="{D800AF60-F319-4D3C-88FB-75EF9473DD21}" sibTransId="{48CBD021-E026-43CF-AF2B-527ECFACC223}"/>
    <dgm:cxn modelId="{0B13DD86-30D1-4E09-8767-66CC0EDD12B1}" type="presOf" srcId="{601E2018-AA0A-4D1B-A310-77AAF7AF517C}" destId="{0E5F9B4A-CC8E-43BA-93DC-2DBCF405072D}" srcOrd="0" destOrd="0" presId="urn:microsoft.com/office/officeart/2005/8/layout/default"/>
    <dgm:cxn modelId="{E60659B3-51FF-44C8-A207-798CFAF28E6E}" srcId="{52C84A04-30C1-4352-86DB-FC58AB917AEF}" destId="{26D490C7-FFCE-4B48-95ED-BC1610F06E3F}" srcOrd="3" destOrd="0" parTransId="{71ADD949-39CB-48CF-9198-C4026F957960}" sibTransId="{7234384D-5DDF-4A23-8A5E-0AA6A51433A0}"/>
    <dgm:cxn modelId="{FDA9A2B9-3FBB-42FF-8130-C2A504BC593B}" type="presOf" srcId="{FCE31C39-B2CA-4B84-89DC-6524878F1A96}" destId="{24EED4B8-22A0-46B6-B51C-E0F3EDE39F2B}" srcOrd="0" destOrd="0" presId="urn:microsoft.com/office/officeart/2005/8/layout/default"/>
    <dgm:cxn modelId="{1B8E18BC-0BD0-41FE-9A5E-23D6409DB10C}" type="presOf" srcId="{939BB0CF-B749-4F73-BB8F-A0410CC8DE90}" destId="{B52FCFBC-D1DD-46C7-9F17-A5CED9D28A4B}" srcOrd="0" destOrd="0" presId="urn:microsoft.com/office/officeart/2005/8/layout/default"/>
    <dgm:cxn modelId="{B5971FD0-B14A-43AB-8DDC-0A927E62D9A9}" type="presOf" srcId="{26D490C7-FFCE-4B48-95ED-BC1610F06E3F}" destId="{141F30D5-9078-46C6-9978-AA470700C3AD}" srcOrd="0" destOrd="0" presId="urn:microsoft.com/office/officeart/2005/8/layout/default"/>
    <dgm:cxn modelId="{044B5DFC-68AE-423F-9BE4-EE0DB5313406}" srcId="{52C84A04-30C1-4352-86DB-FC58AB917AEF}" destId="{601E2018-AA0A-4D1B-A310-77AAF7AF517C}" srcOrd="4" destOrd="0" parTransId="{4806855D-C611-49E9-9D4F-DAA9D2800496}" sibTransId="{7EDF50D7-777D-4ED3-B5D2-7DAD41875D2B}"/>
    <dgm:cxn modelId="{7E097194-6259-4A12-BE94-341F284841DB}" type="presParOf" srcId="{51B0E522-A325-4C9E-A7DF-E6B8C61F9291}" destId="{B52FCFBC-D1DD-46C7-9F17-A5CED9D28A4B}" srcOrd="0" destOrd="0" presId="urn:microsoft.com/office/officeart/2005/8/layout/default"/>
    <dgm:cxn modelId="{11C33A73-1255-4155-BAFF-FD738F5D1F49}" type="presParOf" srcId="{51B0E522-A325-4C9E-A7DF-E6B8C61F9291}" destId="{B454FB34-FEA0-48D4-94F4-522B194C4259}" srcOrd="1" destOrd="0" presId="urn:microsoft.com/office/officeart/2005/8/layout/default"/>
    <dgm:cxn modelId="{B9E1D7F4-C4C3-4146-ABCF-CCB81B3FDB10}" type="presParOf" srcId="{51B0E522-A325-4C9E-A7DF-E6B8C61F9291}" destId="{24EED4B8-22A0-46B6-B51C-E0F3EDE39F2B}" srcOrd="2" destOrd="0" presId="urn:microsoft.com/office/officeart/2005/8/layout/default"/>
    <dgm:cxn modelId="{09B25DAB-603B-4D95-A3A3-F6630AD06AAA}" type="presParOf" srcId="{51B0E522-A325-4C9E-A7DF-E6B8C61F9291}" destId="{907E498D-271C-4F5F-BDEF-D01EC9AC95DB}" srcOrd="3" destOrd="0" presId="urn:microsoft.com/office/officeart/2005/8/layout/default"/>
    <dgm:cxn modelId="{2CF9E5D1-13B3-4DE0-B5FB-942024FB54D7}" type="presParOf" srcId="{51B0E522-A325-4C9E-A7DF-E6B8C61F9291}" destId="{14701C51-A4D4-4A39-96D3-878144EF3036}" srcOrd="4" destOrd="0" presId="urn:microsoft.com/office/officeart/2005/8/layout/default"/>
    <dgm:cxn modelId="{53AD62A7-CF0D-4036-9FC0-64E839CA64F8}" type="presParOf" srcId="{51B0E522-A325-4C9E-A7DF-E6B8C61F9291}" destId="{CC247DF6-7A90-40FA-94F2-A6B6F48CB16A}" srcOrd="5" destOrd="0" presId="urn:microsoft.com/office/officeart/2005/8/layout/default"/>
    <dgm:cxn modelId="{29063878-CC4C-4DBF-B01E-D76F5B0B5330}" type="presParOf" srcId="{51B0E522-A325-4C9E-A7DF-E6B8C61F9291}" destId="{141F30D5-9078-46C6-9978-AA470700C3AD}" srcOrd="6" destOrd="0" presId="urn:microsoft.com/office/officeart/2005/8/layout/default"/>
    <dgm:cxn modelId="{084DA5AA-CFD8-4DB2-8E8D-CB0D3B70A7F4}" type="presParOf" srcId="{51B0E522-A325-4C9E-A7DF-E6B8C61F9291}" destId="{93150E75-87ED-44C5-8918-89F23CDDA550}" srcOrd="7" destOrd="0" presId="urn:microsoft.com/office/officeart/2005/8/layout/default"/>
    <dgm:cxn modelId="{D3D1F361-888D-421A-8CA7-154ECCF3FFD8}" type="presParOf" srcId="{51B0E522-A325-4C9E-A7DF-E6B8C61F9291}" destId="{0E5F9B4A-CC8E-43BA-93DC-2DBCF405072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F88CEE-C026-439E-B987-906A7FFB0D17}" type="doc">
      <dgm:prSet loTypeId="urn:microsoft.com/office/officeart/2005/8/layout/hProcess9" loCatId="process" qsTypeId="urn:microsoft.com/office/officeart/2005/8/quickstyle/simple1" qsCatId="simple" csTypeId="urn:microsoft.com/office/officeart/2005/8/colors/colorful2" csCatId="colorful" phldr="1"/>
      <dgm:spPr/>
    </dgm:pt>
    <dgm:pt modelId="{388A218F-4389-4791-97E0-6110992CD6F0}">
      <dgm:prSet phldrT="[Text]" custT="1"/>
      <dgm:spPr/>
      <dgm:t>
        <a:bodyPr/>
        <a:lstStyle/>
        <a:p>
          <a:r>
            <a:rPr lang="cs-CZ" sz="1400" dirty="0"/>
            <a:t>Den vyvěšení</a:t>
          </a:r>
        </a:p>
      </dgm:t>
    </dgm:pt>
    <dgm:pt modelId="{937D324C-1150-49E0-85F9-861C33B5B7AA}" type="parTrans" cxnId="{CF70362A-0717-4090-A576-7EE0C9DD536C}">
      <dgm:prSet/>
      <dgm:spPr/>
      <dgm:t>
        <a:bodyPr/>
        <a:lstStyle/>
        <a:p>
          <a:endParaRPr lang="cs-CZ"/>
        </a:p>
      </dgm:t>
    </dgm:pt>
    <dgm:pt modelId="{4F12AB81-11F1-4D57-9F96-D7032107F2A7}" type="sibTrans" cxnId="{CF70362A-0717-4090-A576-7EE0C9DD536C}">
      <dgm:prSet/>
      <dgm:spPr/>
      <dgm:t>
        <a:bodyPr/>
        <a:lstStyle/>
        <a:p>
          <a:endParaRPr lang="cs-CZ"/>
        </a:p>
      </dgm:t>
    </dgm:pt>
    <dgm:pt modelId="{F41FF554-D549-4DD4-972A-180C9596B82F}">
      <dgm:prSet phldrT="[Text]"/>
      <dgm:spPr/>
      <dgm:t>
        <a:bodyPr/>
        <a:lstStyle/>
        <a:p>
          <a:r>
            <a:rPr lang="cs-CZ" dirty="0"/>
            <a:t>7 dnů</a:t>
          </a:r>
        </a:p>
      </dgm:t>
    </dgm:pt>
    <dgm:pt modelId="{2AC77323-5882-4FC0-862D-3431AD3DF06A}" type="parTrans" cxnId="{EF2ACE1C-B453-4BAF-946A-B05174C76DCE}">
      <dgm:prSet/>
      <dgm:spPr/>
      <dgm:t>
        <a:bodyPr/>
        <a:lstStyle/>
        <a:p>
          <a:endParaRPr lang="cs-CZ"/>
        </a:p>
      </dgm:t>
    </dgm:pt>
    <dgm:pt modelId="{4F1819E7-48FA-4FAA-964F-D7AF19F9F744}" type="sibTrans" cxnId="{EF2ACE1C-B453-4BAF-946A-B05174C76DCE}">
      <dgm:prSet/>
      <dgm:spPr/>
      <dgm:t>
        <a:bodyPr/>
        <a:lstStyle/>
        <a:p>
          <a:endParaRPr lang="cs-CZ"/>
        </a:p>
      </dgm:t>
    </dgm:pt>
    <dgm:pt modelId="{1181B0DD-E1B9-48DC-8C18-AB6EE86D9135}">
      <dgm:prSet phldrT="[Text]"/>
      <dgm:spPr/>
      <dgm:t>
        <a:bodyPr/>
        <a:lstStyle/>
        <a:p>
          <a:r>
            <a:rPr lang="cs-CZ" dirty="0"/>
            <a:t>zasedání</a:t>
          </a:r>
        </a:p>
      </dgm:t>
    </dgm:pt>
    <dgm:pt modelId="{D2578813-BFFB-40C3-A209-3BDDC4C9E912}" type="parTrans" cxnId="{9E9A77F5-A39A-49ED-B672-7C298FED9D21}">
      <dgm:prSet/>
      <dgm:spPr/>
      <dgm:t>
        <a:bodyPr/>
        <a:lstStyle/>
        <a:p>
          <a:endParaRPr lang="cs-CZ"/>
        </a:p>
      </dgm:t>
    </dgm:pt>
    <dgm:pt modelId="{03D40A4C-6A8D-4F00-9E4E-265B176CD388}" type="sibTrans" cxnId="{9E9A77F5-A39A-49ED-B672-7C298FED9D21}">
      <dgm:prSet/>
      <dgm:spPr/>
      <dgm:t>
        <a:bodyPr/>
        <a:lstStyle/>
        <a:p>
          <a:endParaRPr lang="cs-CZ"/>
        </a:p>
      </dgm:t>
    </dgm:pt>
    <dgm:pt modelId="{2C1713A8-CE26-45A9-B6DD-5222DED91BE7}" type="pres">
      <dgm:prSet presAssocID="{8FF88CEE-C026-439E-B987-906A7FFB0D17}" presName="CompostProcess" presStyleCnt="0">
        <dgm:presLayoutVars>
          <dgm:dir/>
          <dgm:resizeHandles val="exact"/>
        </dgm:presLayoutVars>
      </dgm:prSet>
      <dgm:spPr/>
    </dgm:pt>
    <dgm:pt modelId="{DF3AB5BC-678D-4297-8D5E-66DDA710F377}" type="pres">
      <dgm:prSet presAssocID="{8FF88CEE-C026-439E-B987-906A7FFB0D17}" presName="arrow" presStyleLbl="bgShp" presStyleIdx="0" presStyleCnt="1" custLinFactNeighborY="-639"/>
      <dgm:spPr/>
    </dgm:pt>
    <dgm:pt modelId="{5BBCE565-2FC7-463F-BF2B-6FBA1ABCC5B8}" type="pres">
      <dgm:prSet presAssocID="{8FF88CEE-C026-439E-B987-906A7FFB0D17}" presName="linearProcess" presStyleCnt="0"/>
      <dgm:spPr/>
    </dgm:pt>
    <dgm:pt modelId="{590B0B86-E2FC-4E93-A924-9F83E28CD75E}" type="pres">
      <dgm:prSet presAssocID="{388A218F-4389-4791-97E0-6110992CD6F0}" presName="textNode" presStyleLbl="node1" presStyleIdx="0" presStyleCnt="3" custScaleX="31774" custScaleY="128994">
        <dgm:presLayoutVars>
          <dgm:bulletEnabled val="1"/>
        </dgm:presLayoutVars>
      </dgm:prSet>
      <dgm:spPr/>
    </dgm:pt>
    <dgm:pt modelId="{50A9356C-2C83-4EEA-8275-6E385F4D8640}" type="pres">
      <dgm:prSet presAssocID="{4F12AB81-11F1-4D57-9F96-D7032107F2A7}" presName="sibTrans" presStyleCnt="0"/>
      <dgm:spPr/>
    </dgm:pt>
    <dgm:pt modelId="{67458D32-4E2F-4366-892B-34458D07DC95}" type="pres">
      <dgm:prSet presAssocID="{F41FF554-D549-4DD4-972A-180C9596B82F}" presName="textNode" presStyleLbl="node1" presStyleIdx="1" presStyleCnt="3" custScaleX="164072" custScaleY="115815">
        <dgm:presLayoutVars>
          <dgm:bulletEnabled val="1"/>
        </dgm:presLayoutVars>
      </dgm:prSet>
      <dgm:spPr/>
    </dgm:pt>
    <dgm:pt modelId="{D9042DB5-277F-4442-B9F6-8E18D633BEDB}" type="pres">
      <dgm:prSet presAssocID="{4F1819E7-48FA-4FAA-964F-D7AF19F9F744}" presName="sibTrans" presStyleCnt="0"/>
      <dgm:spPr/>
    </dgm:pt>
    <dgm:pt modelId="{C5CC7352-F20E-487B-AB1E-51130CB5D5CD}" type="pres">
      <dgm:prSet presAssocID="{1181B0DD-E1B9-48DC-8C18-AB6EE86D9135}" presName="textNode" presStyleLbl="node1" presStyleIdx="2" presStyleCnt="3" custScaleX="30944" custScaleY="101974" custLinFactNeighborX="-38497" custLinFactNeighborY="-4271">
        <dgm:presLayoutVars>
          <dgm:bulletEnabled val="1"/>
        </dgm:presLayoutVars>
      </dgm:prSet>
      <dgm:spPr/>
    </dgm:pt>
  </dgm:ptLst>
  <dgm:cxnLst>
    <dgm:cxn modelId="{067FA700-A656-4689-8141-87BCE0D42762}" type="presOf" srcId="{8FF88CEE-C026-439E-B987-906A7FFB0D17}" destId="{2C1713A8-CE26-45A9-B6DD-5222DED91BE7}" srcOrd="0" destOrd="0" presId="urn:microsoft.com/office/officeart/2005/8/layout/hProcess9"/>
    <dgm:cxn modelId="{EF2ACE1C-B453-4BAF-946A-B05174C76DCE}" srcId="{8FF88CEE-C026-439E-B987-906A7FFB0D17}" destId="{F41FF554-D549-4DD4-972A-180C9596B82F}" srcOrd="1" destOrd="0" parTransId="{2AC77323-5882-4FC0-862D-3431AD3DF06A}" sibTransId="{4F1819E7-48FA-4FAA-964F-D7AF19F9F744}"/>
    <dgm:cxn modelId="{CF70362A-0717-4090-A576-7EE0C9DD536C}" srcId="{8FF88CEE-C026-439E-B987-906A7FFB0D17}" destId="{388A218F-4389-4791-97E0-6110992CD6F0}" srcOrd="0" destOrd="0" parTransId="{937D324C-1150-49E0-85F9-861C33B5B7AA}" sibTransId="{4F12AB81-11F1-4D57-9F96-D7032107F2A7}"/>
    <dgm:cxn modelId="{C517C89E-56E0-400D-B6D9-F93CA73446B4}" type="presOf" srcId="{388A218F-4389-4791-97E0-6110992CD6F0}" destId="{590B0B86-E2FC-4E93-A924-9F83E28CD75E}" srcOrd="0" destOrd="0" presId="urn:microsoft.com/office/officeart/2005/8/layout/hProcess9"/>
    <dgm:cxn modelId="{263E7FA9-1E40-4351-A8DF-B96815465538}" type="presOf" srcId="{F41FF554-D549-4DD4-972A-180C9596B82F}" destId="{67458D32-4E2F-4366-892B-34458D07DC95}" srcOrd="0" destOrd="0" presId="urn:microsoft.com/office/officeart/2005/8/layout/hProcess9"/>
    <dgm:cxn modelId="{9E9A77F5-A39A-49ED-B672-7C298FED9D21}" srcId="{8FF88CEE-C026-439E-B987-906A7FFB0D17}" destId="{1181B0DD-E1B9-48DC-8C18-AB6EE86D9135}" srcOrd="2" destOrd="0" parTransId="{D2578813-BFFB-40C3-A209-3BDDC4C9E912}" sibTransId="{03D40A4C-6A8D-4F00-9E4E-265B176CD388}"/>
    <dgm:cxn modelId="{3A8EC3FB-6478-4C78-9041-7BC42931A73B}" type="presOf" srcId="{1181B0DD-E1B9-48DC-8C18-AB6EE86D9135}" destId="{C5CC7352-F20E-487B-AB1E-51130CB5D5CD}" srcOrd="0" destOrd="0" presId="urn:microsoft.com/office/officeart/2005/8/layout/hProcess9"/>
    <dgm:cxn modelId="{8977CC10-5B6D-467A-9562-B25753A397CF}" type="presParOf" srcId="{2C1713A8-CE26-45A9-B6DD-5222DED91BE7}" destId="{DF3AB5BC-678D-4297-8D5E-66DDA710F377}" srcOrd="0" destOrd="0" presId="urn:microsoft.com/office/officeart/2005/8/layout/hProcess9"/>
    <dgm:cxn modelId="{C5DA6975-EF3C-49E9-AC1D-D1BE5C3403BE}" type="presParOf" srcId="{2C1713A8-CE26-45A9-B6DD-5222DED91BE7}" destId="{5BBCE565-2FC7-463F-BF2B-6FBA1ABCC5B8}" srcOrd="1" destOrd="0" presId="urn:microsoft.com/office/officeart/2005/8/layout/hProcess9"/>
    <dgm:cxn modelId="{43FCF67A-2A9C-4441-A48C-C8510E7BF39F}" type="presParOf" srcId="{5BBCE565-2FC7-463F-BF2B-6FBA1ABCC5B8}" destId="{590B0B86-E2FC-4E93-A924-9F83E28CD75E}" srcOrd="0" destOrd="0" presId="urn:microsoft.com/office/officeart/2005/8/layout/hProcess9"/>
    <dgm:cxn modelId="{55F93FFD-16C4-4F43-9726-31E3C6B602B0}" type="presParOf" srcId="{5BBCE565-2FC7-463F-BF2B-6FBA1ABCC5B8}" destId="{50A9356C-2C83-4EEA-8275-6E385F4D8640}" srcOrd="1" destOrd="0" presId="urn:microsoft.com/office/officeart/2005/8/layout/hProcess9"/>
    <dgm:cxn modelId="{2940F226-A698-4CD3-A701-B2849E49DAD7}" type="presParOf" srcId="{5BBCE565-2FC7-463F-BF2B-6FBA1ABCC5B8}" destId="{67458D32-4E2F-4366-892B-34458D07DC95}" srcOrd="2" destOrd="0" presId="urn:microsoft.com/office/officeart/2005/8/layout/hProcess9"/>
    <dgm:cxn modelId="{7B8C8C63-7AA1-461F-A3A9-A4B807A367C2}" type="presParOf" srcId="{5BBCE565-2FC7-463F-BF2B-6FBA1ABCC5B8}" destId="{D9042DB5-277F-4442-B9F6-8E18D633BEDB}" srcOrd="3" destOrd="0" presId="urn:microsoft.com/office/officeart/2005/8/layout/hProcess9"/>
    <dgm:cxn modelId="{3BE059DA-CEF4-4099-A709-5A447961842B}" type="presParOf" srcId="{5BBCE565-2FC7-463F-BF2B-6FBA1ABCC5B8}" destId="{C5CC7352-F20E-487B-AB1E-51130CB5D5C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F88CEE-C026-439E-B987-906A7FFB0D17}"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cs-CZ"/>
        </a:p>
      </dgm:t>
    </dgm:pt>
    <dgm:pt modelId="{F41FF554-D549-4DD4-972A-180C9596B82F}">
      <dgm:prSet phldrT="[Text]" custT="1"/>
      <dgm:spPr/>
      <dgm:t>
        <a:bodyPr/>
        <a:lstStyle/>
        <a:p>
          <a:r>
            <a:rPr lang="cs-CZ" sz="1600" dirty="0"/>
            <a:t>7 dnů</a:t>
          </a:r>
        </a:p>
      </dgm:t>
    </dgm:pt>
    <dgm:pt modelId="{2AC77323-5882-4FC0-862D-3431AD3DF06A}" type="parTrans" cxnId="{EF2ACE1C-B453-4BAF-946A-B05174C76DCE}">
      <dgm:prSet/>
      <dgm:spPr/>
      <dgm:t>
        <a:bodyPr/>
        <a:lstStyle/>
        <a:p>
          <a:endParaRPr lang="cs-CZ"/>
        </a:p>
      </dgm:t>
    </dgm:pt>
    <dgm:pt modelId="{4F1819E7-48FA-4FAA-964F-D7AF19F9F744}" type="sibTrans" cxnId="{EF2ACE1C-B453-4BAF-946A-B05174C76DCE}">
      <dgm:prSet/>
      <dgm:spPr/>
      <dgm:t>
        <a:bodyPr/>
        <a:lstStyle/>
        <a:p>
          <a:endParaRPr lang="cs-CZ"/>
        </a:p>
      </dgm:t>
    </dgm:pt>
    <dgm:pt modelId="{1181B0DD-E1B9-48DC-8C18-AB6EE86D9135}">
      <dgm:prSet phldrT="[Text]"/>
      <dgm:spPr/>
      <dgm:t>
        <a:bodyPr/>
        <a:lstStyle/>
        <a:p>
          <a:r>
            <a:rPr lang="cs-CZ" dirty="0"/>
            <a:t>zasedání</a:t>
          </a:r>
        </a:p>
      </dgm:t>
    </dgm:pt>
    <dgm:pt modelId="{D2578813-BFFB-40C3-A209-3BDDC4C9E912}" type="parTrans" cxnId="{9E9A77F5-A39A-49ED-B672-7C298FED9D21}">
      <dgm:prSet/>
      <dgm:spPr/>
      <dgm:t>
        <a:bodyPr/>
        <a:lstStyle/>
        <a:p>
          <a:endParaRPr lang="cs-CZ"/>
        </a:p>
      </dgm:t>
    </dgm:pt>
    <dgm:pt modelId="{03D40A4C-6A8D-4F00-9E4E-265B176CD388}" type="sibTrans" cxnId="{9E9A77F5-A39A-49ED-B672-7C298FED9D21}">
      <dgm:prSet/>
      <dgm:spPr/>
      <dgm:t>
        <a:bodyPr/>
        <a:lstStyle/>
        <a:p>
          <a:endParaRPr lang="cs-CZ"/>
        </a:p>
      </dgm:t>
    </dgm:pt>
    <dgm:pt modelId="{2C1713A8-CE26-45A9-B6DD-5222DED91BE7}" type="pres">
      <dgm:prSet presAssocID="{8FF88CEE-C026-439E-B987-906A7FFB0D17}" presName="CompostProcess" presStyleCnt="0">
        <dgm:presLayoutVars>
          <dgm:dir/>
          <dgm:resizeHandles val="exact"/>
        </dgm:presLayoutVars>
      </dgm:prSet>
      <dgm:spPr/>
    </dgm:pt>
    <dgm:pt modelId="{DF3AB5BC-678D-4297-8D5E-66DDA710F377}" type="pres">
      <dgm:prSet presAssocID="{8FF88CEE-C026-439E-B987-906A7FFB0D17}" presName="arrow" presStyleLbl="bgShp" presStyleIdx="0" presStyleCnt="1" custScaleX="98840" custLinFactNeighborY="-639"/>
      <dgm:spPr/>
    </dgm:pt>
    <dgm:pt modelId="{5BBCE565-2FC7-463F-BF2B-6FBA1ABCC5B8}" type="pres">
      <dgm:prSet presAssocID="{8FF88CEE-C026-439E-B987-906A7FFB0D17}" presName="linearProcess" presStyleCnt="0"/>
      <dgm:spPr/>
    </dgm:pt>
    <dgm:pt modelId="{67458D32-4E2F-4366-892B-34458D07DC95}" type="pres">
      <dgm:prSet presAssocID="{F41FF554-D549-4DD4-972A-180C9596B82F}" presName="textNode" presStyleLbl="node1" presStyleIdx="0" presStyleCnt="2" custScaleX="217630" custScaleY="120100" custLinFactX="22324" custLinFactNeighborX="100000" custLinFactNeighborY="-317">
        <dgm:presLayoutVars>
          <dgm:bulletEnabled val="1"/>
        </dgm:presLayoutVars>
      </dgm:prSet>
      <dgm:spPr/>
    </dgm:pt>
    <dgm:pt modelId="{D9042DB5-277F-4442-B9F6-8E18D633BEDB}" type="pres">
      <dgm:prSet presAssocID="{4F1819E7-48FA-4FAA-964F-D7AF19F9F744}" presName="sibTrans" presStyleCnt="0"/>
      <dgm:spPr/>
    </dgm:pt>
    <dgm:pt modelId="{C5CC7352-F20E-487B-AB1E-51130CB5D5CD}" type="pres">
      <dgm:prSet presAssocID="{1181B0DD-E1B9-48DC-8C18-AB6EE86D9135}" presName="textNode" presStyleLbl="node1" presStyleIdx="1" presStyleCnt="2" custScaleX="53299" custScaleY="101974" custLinFactX="-27498" custLinFactNeighborX="-100000" custLinFactNeighborY="-10">
        <dgm:presLayoutVars>
          <dgm:bulletEnabled val="1"/>
        </dgm:presLayoutVars>
      </dgm:prSet>
      <dgm:spPr/>
    </dgm:pt>
  </dgm:ptLst>
  <dgm:cxnLst>
    <dgm:cxn modelId="{067FA700-A656-4689-8141-87BCE0D42762}" type="presOf" srcId="{8FF88CEE-C026-439E-B987-906A7FFB0D17}" destId="{2C1713A8-CE26-45A9-B6DD-5222DED91BE7}" srcOrd="0" destOrd="0" presId="urn:microsoft.com/office/officeart/2005/8/layout/hProcess9"/>
    <dgm:cxn modelId="{EF2ACE1C-B453-4BAF-946A-B05174C76DCE}" srcId="{8FF88CEE-C026-439E-B987-906A7FFB0D17}" destId="{F41FF554-D549-4DD4-972A-180C9596B82F}" srcOrd="0" destOrd="0" parTransId="{2AC77323-5882-4FC0-862D-3431AD3DF06A}" sibTransId="{4F1819E7-48FA-4FAA-964F-D7AF19F9F744}"/>
    <dgm:cxn modelId="{263E7FA9-1E40-4351-A8DF-B96815465538}" type="presOf" srcId="{F41FF554-D549-4DD4-972A-180C9596B82F}" destId="{67458D32-4E2F-4366-892B-34458D07DC95}" srcOrd="0" destOrd="0" presId="urn:microsoft.com/office/officeart/2005/8/layout/hProcess9"/>
    <dgm:cxn modelId="{9E9A77F5-A39A-49ED-B672-7C298FED9D21}" srcId="{8FF88CEE-C026-439E-B987-906A7FFB0D17}" destId="{1181B0DD-E1B9-48DC-8C18-AB6EE86D9135}" srcOrd="1" destOrd="0" parTransId="{D2578813-BFFB-40C3-A209-3BDDC4C9E912}" sibTransId="{03D40A4C-6A8D-4F00-9E4E-265B176CD388}"/>
    <dgm:cxn modelId="{3A8EC3FB-6478-4C78-9041-7BC42931A73B}" type="presOf" srcId="{1181B0DD-E1B9-48DC-8C18-AB6EE86D9135}" destId="{C5CC7352-F20E-487B-AB1E-51130CB5D5CD}" srcOrd="0" destOrd="0" presId="urn:microsoft.com/office/officeart/2005/8/layout/hProcess9"/>
    <dgm:cxn modelId="{8977CC10-5B6D-467A-9562-B25753A397CF}" type="presParOf" srcId="{2C1713A8-CE26-45A9-B6DD-5222DED91BE7}" destId="{DF3AB5BC-678D-4297-8D5E-66DDA710F377}" srcOrd="0" destOrd="0" presId="urn:microsoft.com/office/officeart/2005/8/layout/hProcess9"/>
    <dgm:cxn modelId="{C5DA6975-EF3C-49E9-AC1D-D1BE5C3403BE}" type="presParOf" srcId="{2C1713A8-CE26-45A9-B6DD-5222DED91BE7}" destId="{5BBCE565-2FC7-463F-BF2B-6FBA1ABCC5B8}" srcOrd="1" destOrd="0" presId="urn:microsoft.com/office/officeart/2005/8/layout/hProcess9"/>
    <dgm:cxn modelId="{2940F226-A698-4CD3-A701-B2849E49DAD7}" type="presParOf" srcId="{5BBCE565-2FC7-463F-BF2B-6FBA1ABCC5B8}" destId="{67458D32-4E2F-4366-892B-34458D07DC95}" srcOrd="0" destOrd="0" presId="urn:microsoft.com/office/officeart/2005/8/layout/hProcess9"/>
    <dgm:cxn modelId="{7B8C8C63-7AA1-461F-A3A9-A4B807A367C2}" type="presParOf" srcId="{5BBCE565-2FC7-463F-BF2B-6FBA1ABCC5B8}" destId="{D9042DB5-277F-4442-B9F6-8E18D633BEDB}" srcOrd="1" destOrd="0" presId="urn:microsoft.com/office/officeart/2005/8/layout/hProcess9"/>
    <dgm:cxn modelId="{3BE059DA-CEF4-4099-A709-5A447961842B}" type="presParOf" srcId="{5BBCE565-2FC7-463F-BF2B-6FBA1ABCC5B8}" destId="{C5CC7352-F20E-487B-AB1E-51130CB5D5CD}"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889534-FA26-4AB8-AB3A-F0AD95357C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697465EF-B254-461B-8927-3C83CE1B9E63}">
      <dgm:prSet phldrT="[Text]"/>
      <dgm:spPr/>
      <dgm:t>
        <a:bodyPr/>
        <a:lstStyle/>
        <a:p>
          <a:r>
            <a:rPr lang="cs-CZ" dirty="0"/>
            <a:t>počet přítomných členů zastupitelstva obce</a:t>
          </a:r>
        </a:p>
      </dgm:t>
    </dgm:pt>
    <dgm:pt modelId="{8F94C430-B022-49EC-A261-00C0763DA7D0}" type="parTrans" cxnId="{FE97B6D2-CE7F-471D-A624-018E00F59EAF}">
      <dgm:prSet/>
      <dgm:spPr/>
      <dgm:t>
        <a:bodyPr/>
        <a:lstStyle/>
        <a:p>
          <a:endParaRPr lang="cs-CZ"/>
        </a:p>
      </dgm:t>
    </dgm:pt>
    <dgm:pt modelId="{A1A7BF1F-B298-408E-99B5-FD0D6D6C143A}" type="sibTrans" cxnId="{FE97B6D2-CE7F-471D-A624-018E00F59EAF}">
      <dgm:prSet/>
      <dgm:spPr/>
      <dgm:t>
        <a:bodyPr/>
        <a:lstStyle/>
        <a:p>
          <a:endParaRPr lang="cs-CZ"/>
        </a:p>
      </dgm:t>
    </dgm:pt>
    <dgm:pt modelId="{E188F6E7-DBED-471C-AC39-A63ECC0C5670}">
      <dgm:prSet phldrT="[Text]"/>
      <dgm:spPr>
        <a:solidFill>
          <a:schemeClr val="accent3"/>
        </a:solidFill>
      </dgm:spPr>
      <dgm:t>
        <a:bodyPr/>
        <a:lstStyle/>
        <a:p>
          <a:r>
            <a:rPr lang="cs-CZ" dirty="0"/>
            <a:t>schválený pořad jednání zastupitelstva obce</a:t>
          </a:r>
        </a:p>
      </dgm:t>
    </dgm:pt>
    <dgm:pt modelId="{2CA2C082-C8A8-48EB-B723-E46D868B3A14}" type="parTrans" cxnId="{FBF2D472-D535-42BE-AE22-6EF8C8CCAECA}">
      <dgm:prSet/>
      <dgm:spPr/>
      <dgm:t>
        <a:bodyPr/>
        <a:lstStyle/>
        <a:p>
          <a:endParaRPr lang="cs-CZ"/>
        </a:p>
      </dgm:t>
    </dgm:pt>
    <dgm:pt modelId="{D0B9E5F4-C664-4A28-A89C-C74C7B1C4E23}" type="sibTrans" cxnId="{FBF2D472-D535-42BE-AE22-6EF8C8CCAECA}">
      <dgm:prSet/>
      <dgm:spPr/>
      <dgm:t>
        <a:bodyPr/>
        <a:lstStyle/>
        <a:p>
          <a:endParaRPr lang="cs-CZ"/>
        </a:p>
      </dgm:t>
    </dgm:pt>
    <dgm:pt modelId="{76168DEE-186B-4E4E-A1B9-176B895BB93B}">
      <dgm:prSet phldrT="[Text]"/>
      <dgm:spPr>
        <a:solidFill>
          <a:schemeClr val="accent5">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průběh</a:t>
          </a:r>
        </a:p>
        <a:p>
          <a:pPr marL="0" lvl="0" defTabSz="1111250">
            <a:lnSpc>
              <a:spcPct val="90000"/>
            </a:lnSpc>
            <a:spcBef>
              <a:spcPct val="0"/>
            </a:spcBef>
            <a:spcAft>
              <a:spcPct val="35000"/>
            </a:spcAft>
            <a:buNone/>
          </a:pPr>
          <a:r>
            <a:rPr lang="cs-CZ" dirty="0"/>
            <a:t>a výsledek hlasování</a:t>
          </a:r>
        </a:p>
      </dgm:t>
    </dgm:pt>
    <dgm:pt modelId="{3BD9A6B8-773C-4102-BF6C-28DD90FE3C03}" type="parTrans" cxnId="{45C61490-1704-43CC-8D7D-2DA15271335E}">
      <dgm:prSet/>
      <dgm:spPr/>
      <dgm:t>
        <a:bodyPr/>
        <a:lstStyle/>
        <a:p>
          <a:endParaRPr lang="cs-CZ"/>
        </a:p>
      </dgm:t>
    </dgm:pt>
    <dgm:pt modelId="{3CA0B733-5844-4661-9C61-B6C2F2CCF980}" type="sibTrans" cxnId="{45C61490-1704-43CC-8D7D-2DA15271335E}">
      <dgm:prSet/>
      <dgm:spPr/>
      <dgm:t>
        <a:bodyPr/>
        <a:lstStyle/>
        <a:p>
          <a:endParaRPr lang="cs-CZ"/>
        </a:p>
      </dgm:t>
    </dgm:pt>
    <dgm:pt modelId="{56B54685-24B4-4F19-A62A-CD45C1490951}">
      <dgm:prSet phldrT="[Text]"/>
      <dgm:spPr>
        <a:solidFill>
          <a:schemeClr val="tx2">
            <a:lumMod val="40000"/>
            <a:lumOff val="60000"/>
          </a:schemeClr>
        </a:solidFill>
      </dgm:spPr>
      <dgm:t>
        <a:bodyPr/>
        <a:lstStyle/>
        <a:p>
          <a:r>
            <a:rPr lang="cs-CZ" dirty="0"/>
            <a:t>přijatá usnesení</a:t>
          </a:r>
        </a:p>
      </dgm:t>
    </dgm:pt>
    <dgm:pt modelId="{8959C6DB-C7F3-4D3D-9537-936626D32E91}" type="parTrans" cxnId="{76375D82-071B-4604-81F0-C311FE165772}">
      <dgm:prSet/>
      <dgm:spPr/>
      <dgm:t>
        <a:bodyPr/>
        <a:lstStyle/>
        <a:p>
          <a:endParaRPr lang="cs-CZ"/>
        </a:p>
      </dgm:t>
    </dgm:pt>
    <dgm:pt modelId="{C1C91E77-BA54-4E29-8E62-609FD7DE5CC4}" type="sibTrans" cxnId="{76375D82-071B-4604-81F0-C311FE165772}">
      <dgm:prSet/>
      <dgm:spPr/>
      <dgm:t>
        <a:bodyPr/>
        <a:lstStyle/>
        <a:p>
          <a:endParaRPr lang="cs-CZ"/>
        </a:p>
      </dgm:t>
    </dgm:pt>
    <dgm:pt modelId="{DD54A57C-62F8-4AEF-8045-83C805F8A119}" type="pres">
      <dgm:prSet presAssocID="{A4889534-FA26-4AB8-AB3A-F0AD95357CB1}" presName="diagram" presStyleCnt="0">
        <dgm:presLayoutVars>
          <dgm:dir/>
          <dgm:resizeHandles val="exact"/>
        </dgm:presLayoutVars>
      </dgm:prSet>
      <dgm:spPr/>
    </dgm:pt>
    <dgm:pt modelId="{ED3CAB27-245B-42C3-8F9E-E448BEF33B36}" type="pres">
      <dgm:prSet presAssocID="{697465EF-B254-461B-8927-3C83CE1B9E63}" presName="node" presStyleLbl="node1" presStyleIdx="0" presStyleCnt="4">
        <dgm:presLayoutVars>
          <dgm:bulletEnabled val="1"/>
        </dgm:presLayoutVars>
      </dgm:prSet>
      <dgm:spPr/>
    </dgm:pt>
    <dgm:pt modelId="{FD2AB922-6547-4D0F-B0BC-8BDAD63B1D7F}" type="pres">
      <dgm:prSet presAssocID="{A1A7BF1F-B298-408E-99B5-FD0D6D6C143A}" presName="sibTrans" presStyleCnt="0"/>
      <dgm:spPr/>
    </dgm:pt>
    <dgm:pt modelId="{CB89F355-5CD8-417D-83DF-7BD99B9F96ED}" type="pres">
      <dgm:prSet presAssocID="{E188F6E7-DBED-471C-AC39-A63ECC0C5670}" presName="node" presStyleLbl="node1" presStyleIdx="1" presStyleCnt="4">
        <dgm:presLayoutVars>
          <dgm:bulletEnabled val="1"/>
        </dgm:presLayoutVars>
      </dgm:prSet>
      <dgm:spPr/>
    </dgm:pt>
    <dgm:pt modelId="{FF824970-BA34-4985-9A87-D3C3AEEB42A6}" type="pres">
      <dgm:prSet presAssocID="{D0B9E5F4-C664-4A28-A89C-C74C7B1C4E23}" presName="sibTrans" presStyleCnt="0"/>
      <dgm:spPr/>
    </dgm:pt>
    <dgm:pt modelId="{45BB4D9A-8C21-4BDD-953F-91885006D1B6}" type="pres">
      <dgm:prSet presAssocID="{76168DEE-186B-4E4E-A1B9-176B895BB93B}" presName="node" presStyleLbl="node1" presStyleIdx="2" presStyleCnt="4">
        <dgm:presLayoutVars>
          <dgm:bulletEnabled val="1"/>
        </dgm:presLayoutVars>
      </dgm:prSet>
      <dgm:spPr/>
    </dgm:pt>
    <dgm:pt modelId="{18436C89-7F8F-4147-95FC-7048A9FEE003}" type="pres">
      <dgm:prSet presAssocID="{3CA0B733-5844-4661-9C61-B6C2F2CCF980}" presName="sibTrans" presStyleCnt="0"/>
      <dgm:spPr/>
    </dgm:pt>
    <dgm:pt modelId="{B1A63839-C04A-4E3A-957F-D1C7E05E4EE2}" type="pres">
      <dgm:prSet presAssocID="{56B54685-24B4-4F19-A62A-CD45C1490951}" presName="node" presStyleLbl="node1" presStyleIdx="3" presStyleCnt="4" custLinFactNeighborX="884" custLinFactNeighborY="12">
        <dgm:presLayoutVars>
          <dgm:bulletEnabled val="1"/>
        </dgm:presLayoutVars>
      </dgm:prSet>
      <dgm:spPr/>
    </dgm:pt>
  </dgm:ptLst>
  <dgm:cxnLst>
    <dgm:cxn modelId="{496D642A-8478-44DB-A5D2-9E93A53380D0}" type="presOf" srcId="{E188F6E7-DBED-471C-AC39-A63ECC0C5670}" destId="{CB89F355-5CD8-417D-83DF-7BD99B9F96ED}" srcOrd="0" destOrd="0" presId="urn:microsoft.com/office/officeart/2005/8/layout/default"/>
    <dgm:cxn modelId="{D4E0BA2B-A1E3-40EE-B3E4-0FDC4304755E}" type="presOf" srcId="{56B54685-24B4-4F19-A62A-CD45C1490951}" destId="{B1A63839-C04A-4E3A-957F-D1C7E05E4EE2}" srcOrd="0" destOrd="0" presId="urn:microsoft.com/office/officeart/2005/8/layout/default"/>
    <dgm:cxn modelId="{6A65A06A-FA76-476C-BC57-7D1AE39ABF55}" type="presOf" srcId="{76168DEE-186B-4E4E-A1B9-176B895BB93B}" destId="{45BB4D9A-8C21-4BDD-953F-91885006D1B6}" srcOrd="0" destOrd="0" presId="urn:microsoft.com/office/officeart/2005/8/layout/default"/>
    <dgm:cxn modelId="{0FCB836F-CF5D-49CD-9768-84CC83AD20E2}" type="presOf" srcId="{697465EF-B254-461B-8927-3C83CE1B9E63}" destId="{ED3CAB27-245B-42C3-8F9E-E448BEF33B36}" srcOrd="0" destOrd="0" presId="urn:microsoft.com/office/officeart/2005/8/layout/default"/>
    <dgm:cxn modelId="{FBF2D472-D535-42BE-AE22-6EF8C8CCAECA}" srcId="{A4889534-FA26-4AB8-AB3A-F0AD95357CB1}" destId="{E188F6E7-DBED-471C-AC39-A63ECC0C5670}" srcOrd="1" destOrd="0" parTransId="{2CA2C082-C8A8-48EB-B723-E46D868B3A14}" sibTransId="{D0B9E5F4-C664-4A28-A89C-C74C7B1C4E23}"/>
    <dgm:cxn modelId="{76375D82-071B-4604-81F0-C311FE165772}" srcId="{A4889534-FA26-4AB8-AB3A-F0AD95357CB1}" destId="{56B54685-24B4-4F19-A62A-CD45C1490951}" srcOrd="3" destOrd="0" parTransId="{8959C6DB-C7F3-4D3D-9537-936626D32E91}" sibTransId="{C1C91E77-BA54-4E29-8E62-609FD7DE5CC4}"/>
    <dgm:cxn modelId="{45C61490-1704-43CC-8D7D-2DA15271335E}" srcId="{A4889534-FA26-4AB8-AB3A-F0AD95357CB1}" destId="{76168DEE-186B-4E4E-A1B9-176B895BB93B}" srcOrd="2" destOrd="0" parTransId="{3BD9A6B8-773C-4102-BF6C-28DD90FE3C03}" sibTransId="{3CA0B733-5844-4661-9C61-B6C2F2CCF980}"/>
    <dgm:cxn modelId="{FE97B6D2-CE7F-471D-A624-018E00F59EAF}" srcId="{A4889534-FA26-4AB8-AB3A-F0AD95357CB1}" destId="{697465EF-B254-461B-8927-3C83CE1B9E63}" srcOrd="0" destOrd="0" parTransId="{8F94C430-B022-49EC-A261-00C0763DA7D0}" sibTransId="{A1A7BF1F-B298-408E-99B5-FD0D6D6C143A}"/>
    <dgm:cxn modelId="{C68204F2-26FF-4AC1-9E0D-C341E4C7E88C}" type="presOf" srcId="{A4889534-FA26-4AB8-AB3A-F0AD95357CB1}" destId="{DD54A57C-62F8-4AEF-8045-83C805F8A119}" srcOrd="0" destOrd="0" presId="urn:microsoft.com/office/officeart/2005/8/layout/default"/>
    <dgm:cxn modelId="{D340D63E-9409-47B7-A9A9-D3B1C7A4A3FD}" type="presParOf" srcId="{DD54A57C-62F8-4AEF-8045-83C805F8A119}" destId="{ED3CAB27-245B-42C3-8F9E-E448BEF33B36}" srcOrd="0" destOrd="0" presId="urn:microsoft.com/office/officeart/2005/8/layout/default"/>
    <dgm:cxn modelId="{19FCA34F-52A1-4AD0-9527-F78269232400}" type="presParOf" srcId="{DD54A57C-62F8-4AEF-8045-83C805F8A119}" destId="{FD2AB922-6547-4D0F-B0BC-8BDAD63B1D7F}" srcOrd="1" destOrd="0" presId="urn:microsoft.com/office/officeart/2005/8/layout/default"/>
    <dgm:cxn modelId="{9CA5BCE9-C65B-4B82-8A7D-E596930228C8}" type="presParOf" srcId="{DD54A57C-62F8-4AEF-8045-83C805F8A119}" destId="{CB89F355-5CD8-417D-83DF-7BD99B9F96ED}" srcOrd="2" destOrd="0" presId="urn:microsoft.com/office/officeart/2005/8/layout/default"/>
    <dgm:cxn modelId="{056B4D99-D616-4463-9379-5C83DFCD8D66}" type="presParOf" srcId="{DD54A57C-62F8-4AEF-8045-83C805F8A119}" destId="{FF824970-BA34-4985-9A87-D3C3AEEB42A6}" srcOrd="3" destOrd="0" presId="urn:microsoft.com/office/officeart/2005/8/layout/default"/>
    <dgm:cxn modelId="{9A353301-924E-4AFA-B03C-E2238066B53B}" type="presParOf" srcId="{DD54A57C-62F8-4AEF-8045-83C805F8A119}" destId="{45BB4D9A-8C21-4BDD-953F-91885006D1B6}" srcOrd="4" destOrd="0" presId="urn:microsoft.com/office/officeart/2005/8/layout/default"/>
    <dgm:cxn modelId="{C66ABB1C-56E9-4487-A7EF-74EAAAC7D5C3}" type="presParOf" srcId="{DD54A57C-62F8-4AEF-8045-83C805F8A119}" destId="{18436C89-7F8F-4147-95FC-7048A9FEE003}" srcOrd="5" destOrd="0" presId="urn:microsoft.com/office/officeart/2005/8/layout/default"/>
    <dgm:cxn modelId="{EF4415B7-ECD2-49FC-BED9-FE9BA4DD75B1}" type="presParOf" srcId="{DD54A57C-62F8-4AEF-8045-83C805F8A119}" destId="{B1A63839-C04A-4E3A-957F-D1C7E05E4EE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ABBC2B-1E27-4C22-8B27-78A24763D5B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B69ADE21-6829-4A63-AD5E-A0DEAE316E4E}">
      <dgm:prSet phldrT="[Text]"/>
      <dgm:spPr/>
      <dgm:t>
        <a:bodyPr/>
        <a:lstStyle/>
        <a:p>
          <a:r>
            <a:rPr lang="cs-CZ" dirty="0"/>
            <a:t>Na zasedání- projednávány všechny nutné osobní údaje</a:t>
          </a:r>
        </a:p>
      </dgm:t>
    </dgm:pt>
    <dgm:pt modelId="{2FB3D47B-9C6F-4389-ACFB-1A7986D46383}" type="parTrans" cxnId="{21CC6EC6-C077-4E18-BA37-3645EAB7D598}">
      <dgm:prSet/>
      <dgm:spPr/>
      <dgm:t>
        <a:bodyPr/>
        <a:lstStyle/>
        <a:p>
          <a:endParaRPr lang="cs-CZ"/>
        </a:p>
      </dgm:t>
    </dgm:pt>
    <dgm:pt modelId="{AB34AE77-C0EC-407B-B559-38AA75B77870}" type="sibTrans" cxnId="{21CC6EC6-C077-4E18-BA37-3645EAB7D598}">
      <dgm:prSet/>
      <dgm:spPr/>
      <dgm:t>
        <a:bodyPr/>
        <a:lstStyle/>
        <a:p>
          <a:endParaRPr lang="cs-CZ"/>
        </a:p>
      </dgm:t>
    </dgm:pt>
    <dgm:pt modelId="{6F919F16-E5F1-4E75-964D-9DF355EBA56C}">
      <dgm:prSet phldrT="[Text]"/>
      <dgm:spPr/>
      <dgm:t>
        <a:bodyPr/>
        <a:lstStyle/>
        <a:p>
          <a:r>
            <a:rPr lang="cs-CZ" dirty="0"/>
            <a:t>Zápis na web – anonymizace osobních údajů</a:t>
          </a:r>
        </a:p>
      </dgm:t>
    </dgm:pt>
    <dgm:pt modelId="{DEB32FB4-5E88-421C-A61C-5B1F81ADFDDA}" type="parTrans" cxnId="{19BFD4E6-6B64-4C4A-9533-C8AC503EB5F5}">
      <dgm:prSet/>
      <dgm:spPr/>
      <dgm:t>
        <a:bodyPr/>
        <a:lstStyle/>
        <a:p>
          <a:endParaRPr lang="cs-CZ"/>
        </a:p>
      </dgm:t>
    </dgm:pt>
    <dgm:pt modelId="{C4001F26-E860-4715-BBF8-A0A0A7680DA7}" type="sibTrans" cxnId="{19BFD4E6-6B64-4C4A-9533-C8AC503EB5F5}">
      <dgm:prSet/>
      <dgm:spPr/>
      <dgm:t>
        <a:bodyPr/>
        <a:lstStyle/>
        <a:p>
          <a:endParaRPr lang="cs-CZ"/>
        </a:p>
      </dgm:t>
    </dgm:pt>
    <dgm:pt modelId="{6C40A690-DB8F-401F-8CCC-50DA26FD4E21}">
      <dgm:prSet phldrT="[Text]"/>
      <dgm:spPr/>
      <dgm:t>
        <a:bodyPr/>
        <a:lstStyle/>
        <a:p>
          <a:r>
            <a:rPr lang="cs-CZ" dirty="0"/>
            <a:t>Zvukový, videozáznam – na web/poskytnutý 106kou - anonymizace</a:t>
          </a:r>
        </a:p>
      </dgm:t>
    </dgm:pt>
    <dgm:pt modelId="{74056B95-7CE3-4E75-8DC1-9B28E66F6C56}" type="parTrans" cxnId="{4A77843C-7DCE-48F6-8901-09777E6AC3EA}">
      <dgm:prSet/>
      <dgm:spPr/>
      <dgm:t>
        <a:bodyPr/>
        <a:lstStyle/>
        <a:p>
          <a:endParaRPr lang="cs-CZ"/>
        </a:p>
      </dgm:t>
    </dgm:pt>
    <dgm:pt modelId="{43541431-F890-4D1F-A366-E4634564B8CE}" type="sibTrans" cxnId="{4A77843C-7DCE-48F6-8901-09777E6AC3EA}">
      <dgm:prSet/>
      <dgm:spPr/>
      <dgm:t>
        <a:bodyPr/>
        <a:lstStyle/>
        <a:p>
          <a:endParaRPr lang="cs-CZ"/>
        </a:p>
      </dgm:t>
    </dgm:pt>
    <dgm:pt modelId="{D970299A-62A6-4F75-9554-6196C7C6C7DF}">
      <dgm:prSet phldrT="[Text]"/>
      <dgm:spPr/>
      <dgm:t>
        <a:bodyPr/>
        <a:lstStyle/>
        <a:p>
          <a:r>
            <a:rPr lang="cs-CZ" dirty="0"/>
            <a:t>Při nahlížení do zápisu občanem obce – všechny osobní údaje (+ možnost pořídit si kopie bez omezení)</a:t>
          </a:r>
        </a:p>
      </dgm:t>
    </dgm:pt>
    <dgm:pt modelId="{BAE7DAEE-0CC3-478A-9A66-73B9701387ED}" type="parTrans" cxnId="{71EB5152-1D16-409C-9772-C0352269629A}">
      <dgm:prSet/>
      <dgm:spPr/>
      <dgm:t>
        <a:bodyPr/>
        <a:lstStyle/>
        <a:p>
          <a:endParaRPr lang="cs-CZ"/>
        </a:p>
      </dgm:t>
    </dgm:pt>
    <dgm:pt modelId="{C297D5C4-6E34-4A24-AF4F-F15A1E427664}" type="sibTrans" cxnId="{71EB5152-1D16-409C-9772-C0352269629A}">
      <dgm:prSet/>
      <dgm:spPr/>
      <dgm:t>
        <a:bodyPr/>
        <a:lstStyle/>
        <a:p>
          <a:endParaRPr lang="cs-CZ"/>
        </a:p>
      </dgm:t>
    </dgm:pt>
    <dgm:pt modelId="{88D2621E-3204-4E12-A43A-7235A3C12A8A}">
      <dgm:prSet phldrT="[Text]"/>
      <dgm:spPr/>
      <dgm:t>
        <a:bodyPr/>
        <a:lstStyle/>
        <a:p>
          <a:r>
            <a:rPr lang="cs-CZ" dirty="0"/>
            <a:t>Zápis požadovaný dle 106ky – anonymizace, kromě příjemců veřejných prostředků</a:t>
          </a:r>
        </a:p>
      </dgm:t>
    </dgm:pt>
    <dgm:pt modelId="{7B2FCB3E-1A8C-4E92-8C0E-49B653754314}" type="parTrans" cxnId="{BFB16C39-3D17-4C56-825A-08AAE76A6D1B}">
      <dgm:prSet/>
      <dgm:spPr/>
      <dgm:t>
        <a:bodyPr/>
        <a:lstStyle/>
        <a:p>
          <a:endParaRPr lang="cs-CZ"/>
        </a:p>
      </dgm:t>
    </dgm:pt>
    <dgm:pt modelId="{5FDE46F4-A877-4B04-B140-99730221586E}" type="sibTrans" cxnId="{BFB16C39-3D17-4C56-825A-08AAE76A6D1B}">
      <dgm:prSet/>
      <dgm:spPr/>
      <dgm:t>
        <a:bodyPr/>
        <a:lstStyle/>
        <a:p>
          <a:endParaRPr lang="cs-CZ"/>
        </a:p>
      </dgm:t>
    </dgm:pt>
    <dgm:pt modelId="{9F3CD641-701F-40A9-9FAD-CC66F6A20EFA}" type="pres">
      <dgm:prSet presAssocID="{01ABBC2B-1E27-4C22-8B27-78A24763D5B6}" presName="diagram" presStyleCnt="0">
        <dgm:presLayoutVars>
          <dgm:dir/>
          <dgm:resizeHandles val="exact"/>
        </dgm:presLayoutVars>
      </dgm:prSet>
      <dgm:spPr/>
    </dgm:pt>
    <dgm:pt modelId="{FB4D4BF4-E013-44C1-9E43-5D4F4043B57F}" type="pres">
      <dgm:prSet presAssocID="{B69ADE21-6829-4A63-AD5E-A0DEAE316E4E}" presName="node" presStyleLbl="node1" presStyleIdx="0" presStyleCnt="5">
        <dgm:presLayoutVars>
          <dgm:bulletEnabled val="1"/>
        </dgm:presLayoutVars>
      </dgm:prSet>
      <dgm:spPr/>
    </dgm:pt>
    <dgm:pt modelId="{469A9E18-9FB5-4FCB-8BDC-ECE359490ECC}" type="pres">
      <dgm:prSet presAssocID="{AB34AE77-C0EC-407B-B559-38AA75B77870}" presName="sibTrans" presStyleCnt="0"/>
      <dgm:spPr/>
    </dgm:pt>
    <dgm:pt modelId="{E85B2746-44B3-4854-B1C1-303065C964C0}" type="pres">
      <dgm:prSet presAssocID="{6F919F16-E5F1-4E75-964D-9DF355EBA56C}" presName="node" presStyleLbl="node1" presStyleIdx="1" presStyleCnt="5" custLinFactX="5418" custLinFactNeighborX="100000" custLinFactNeighborY="1045">
        <dgm:presLayoutVars>
          <dgm:bulletEnabled val="1"/>
        </dgm:presLayoutVars>
      </dgm:prSet>
      <dgm:spPr/>
    </dgm:pt>
    <dgm:pt modelId="{869572FC-6273-4A34-8706-103C17E9AC40}" type="pres">
      <dgm:prSet presAssocID="{C4001F26-E860-4715-BBF8-A0A0A7680DA7}" presName="sibTrans" presStyleCnt="0"/>
      <dgm:spPr/>
    </dgm:pt>
    <dgm:pt modelId="{174CE8C7-F347-4E0D-87BC-551A802EBA12}" type="pres">
      <dgm:prSet presAssocID="{6C40A690-DB8F-401F-8CCC-50DA26FD4E21}" presName="node" presStyleLbl="node1" presStyleIdx="2" presStyleCnt="5" custLinFactY="16690" custLinFactNeighborX="-48732" custLinFactNeighborY="100000">
        <dgm:presLayoutVars>
          <dgm:bulletEnabled val="1"/>
        </dgm:presLayoutVars>
      </dgm:prSet>
      <dgm:spPr/>
    </dgm:pt>
    <dgm:pt modelId="{69357B92-6811-4DE6-8070-411F97EFBC3B}" type="pres">
      <dgm:prSet presAssocID="{43541431-F890-4D1F-A366-E4634564B8CE}" presName="sibTrans" presStyleCnt="0"/>
      <dgm:spPr/>
    </dgm:pt>
    <dgm:pt modelId="{3E02F821-6831-4EAB-8C67-8CC7C477C41C}" type="pres">
      <dgm:prSet presAssocID="{D970299A-62A6-4F75-9554-6196C7C6C7DF}" presName="node" presStyleLbl="node1" presStyleIdx="3" presStyleCnt="5" custLinFactY="-15099" custLinFactNeighborX="54987" custLinFactNeighborY="-100000">
        <dgm:presLayoutVars>
          <dgm:bulletEnabled val="1"/>
        </dgm:presLayoutVars>
      </dgm:prSet>
      <dgm:spPr/>
    </dgm:pt>
    <dgm:pt modelId="{613A6783-AEBD-4303-94F9-F4F3079CD38C}" type="pres">
      <dgm:prSet presAssocID="{C297D5C4-6E34-4A24-AF4F-F15A1E427664}" presName="sibTrans" presStyleCnt="0"/>
      <dgm:spPr/>
    </dgm:pt>
    <dgm:pt modelId="{0DAA62BE-4CAF-4EC7-935E-5E237CD6E408}" type="pres">
      <dgm:prSet presAssocID="{88D2621E-3204-4E12-A43A-7235A3C12A8A}" presName="node" presStyleLbl="node1" presStyleIdx="4" presStyleCnt="5" custLinFactX="-19791" custLinFactNeighborX="-100000" custLinFactNeighborY="-522">
        <dgm:presLayoutVars>
          <dgm:bulletEnabled val="1"/>
        </dgm:presLayoutVars>
      </dgm:prSet>
      <dgm:spPr/>
    </dgm:pt>
  </dgm:ptLst>
  <dgm:cxnLst>
    <dgm:cxn modelId="{4088722E-A699-4B93-8325-533526F2CE0C}" type="presOf" srcId="{6C40A690-DB8F-401F-8CCC-50DA26FD4E21}" destId="{174CE8C7-F347-4E0D-87BC-551A802EBA12}" srcOrd="0" destOrd="0" presId="urn:microsoft.com/office/officeart/2005/8/layout/default"/>
    <dgm:cxn modelId="{BFB16C39-3D17-4C56-825A-08AAE76A6D1B}" srcId="{01ABBC2B-1E27-4C22-8B27-78A24763D5B6}" destId="{88D2621E-3204-4E12-A43A-7235A3C12A8A}" srcOrd="4" destOrd="0" parTransId="{7B2FCB3E-1A8C-4E92-8C0E-49B653754314}" sibTransId="{5FDE46F4-A877-4B04-B140-99730221586E}"/>
    <dgm:cxn modelId="{4A77843C-7DCE-48F6-8901-09777E6AC3EA}" srcId="{01ABBC2B-1E27-4C22-8B27-78A24763D5B6}" destId="{6C40A690-DB8F-401F-8CCC-50DA26FD4E21}" srcOrd="2" destOrd="0" parTransId="{74056B95-7CE3-4E75-8DC1-9B28E66F6C56}" sibTransId="{43541431-F890-4D1F-A366-E4634564B8CE}"/>
    <dgm:cxn modelId="{71EB5152-1D16-409C-9772-C0352269629A}" srcId="{01ABBC2B-1E27-4C22-8B27-78A24763D5B6}" destId="{D970299A-62A6-4F75-9554-6196C7C6C7DF}" srcOrd="3" destOrd="0" parTransId="{BAE7DAEE-0CC3-478A-9A66-73B9701387ED}" sibTransId="{C297D5C4-6E34-4A24-AF4F-F15A1E427664}"/>
    <dgm:cxn modelId="{31CDD788-0EEC-40A3-A90F-540C8128C103}" type="presOf" srcId="{B69ADE21-6829-4A63-AD5E-A0DEAE316E4E}" destId="{FB4D4BF4-E013-44C1-9E43-5D4F4043B57F}" srcOrd="0" destOrd="0" presId="urn:microsoft.com/office/officeart/2005/8/layout/default"/>
    <dgm:cxn modelId="{DB6EE6BC-3054-4D0E-B1D6-A121414AC2FF}" type="presOf" srcId="{88D2621E-3204-4E12-A43A-7235A3C12A8A}" destId="{0DAA62BE-4CAF-4EC7-935E-5E237CD6E408}" srcOrd="0" destOrd="0" presId="urn:microsoft.com/office/officeart/2005/8/layout/default"/>
    <dgm:cxn modelId="{4B4435BD-4E9E-493F-8478-88ACC96D5C70}" type="presOf" srcId="{6F919F16-E5F1-4E75-964D-9DF355EBA56C}" destId="{E85B2746-44B3-4854-B1C1-303065C964C0}" srcOrd="0" destOrd="0" presId="urn:microsoft.com/office/officeart/2005/8/layout/default"/>
    <dgm:cxn modelId="{21CC6EC6-C077-4E18-BA37-3645EAB7D598}" srcId="{01ABBC2B-1E27-4C22-8B27-78A24763D5B6}" destId="{B69ADE21-6829-4A63-AD5E-A0DEAE316E4E}" srcOrd="0" destOrd="0" parTransId="{2FB3D47B-9C6F-4389-ACFB-1A7986D46383}" sibTransId="{AB34AE77-C0EC-407B-B559-38AA75B77870}"/>
    <dgm:cxn modelId="{9E0E51DA-F6F0-4C61-9280-4AE7CEC13784}" type="presOf" srcId="{01ABBC2B-1E27-4C22-8B27-78A24763D5B6}" destId="{9F3CD641-701F-40A9-9FAD-CC66F6A20EFA}" srcOrd="0" destOrd="0" presId="urn:microsoft.com/office/officeart/2005/8/layout/default"/>
    <dgm:cxn modelId="{C843EADD-7A07-497D-9A15-E72FB30EFD4E}" type="presOf" srcId="{D970299A-62A6-4F75-9554-6196C7C6C7DF}" destId="{3E02F821-6831-4EAB-8C67-8CC7C477C41C}" srcOrd="0" destOrd="0" presId="urn:microsoft.com/office/officeart/2005/8/layout/default"/>
    <dgm:cxn modelId="{19BFD4E6-6B64-4C4A-9533-C8AC503EB5F5}" srcId="{01ABBC2B-1E27-4C22-8B27-78A24763D5B6}" destId="{6F919F16-E5F1-4E75-964D-9DF355EBA56C}" srcOrd="1" destOrd="0" parTransId="{DEB32FB4-5E88-421C-A61C-5B1F81ADFDDA}" sibTransId="{C4001F26-E860-4715-BBF8-A0A0A7680DA7}"/>
    <dgm:cxn modelId="{E7071141-131F-4E42-A799-491F374F1BFA}" type="presParOf" srcId="{9F3CD641-701F-40A9-9FAD-CC66F6A20EFA}" destId="{FB4D4BF4-E013-44C1-9E43-5D4F4043B57F}" srcOrd="0" destOrd="0" presId="urn:microsoft.com/office/officeart/2005/8/layout/default"/>
    <dgm:cxn modelId="{573A52C3-61D6-450D-BC02-DA7A31D8F2E0}" type="presParOf" srcId="{9F3CD641-701F-40A9-9FAD-CC66F6A20EFA}" destId="{469A9E18-9FB5-4FCB-8BDC-ECE359490ECC}" srcOrd="1" destOrd="0" presId="urn:microsoft.com/office/officeart/2005/8/layout/default"/>
    <dgm:cxn modelId="{80035D36-09AC-4765-9A58-EAFC8412A5DC}" type="presParOf" srcId="{9F3CD641-701F-40A9-9FAD-CC66F6A20EFA}" destId="{E85B2746-44B3-4854-B1C1-303065C964C0}" srcOrd="2" destOrd="0" presId="urn:microsoft.com/office/officeart/2005/8/layout/default"/>
    <dgm:cxn modelId="{F4F77B86-5B18-418F-9D2E-D47537911D6B}" type="presParOf" srcId="{9F3CD641-701F-40A9-9FAD-CC66F6A20EFA}" destId="{869572FC-6273-4A34-8706-103C17E9AC40}" srcOrd="3" destOrd="0" presId="urn:microsoft.com/office/officeart/2005/8/layout/default"/>
    <dgm:cxn modelId="{2EB77A3E-1DB8-45EE-BC07-090F0196782B}" type="presParOf" srcId="{9F3CD641-701F-40A9-9FAD-CC66F6A20EFA}" destId="{174CE8C7-F347-4E0D-87BC-551A802EBA12}" srcOrd="4" destOrd="0" presId="urn:microsoft.com/office/officeart/2005/8/layout/default"/>
    <dgm:cxn modelId="{65F50DD7-98F8-4E4D-9822-22885AC78F01}" type="presParOf" srcId="{9F3CD641-701F-40A9-9FAD-CC66F6A20EFA}" destId="{69357B92-6811-4DE6-8070-411F97EFBC3B}" srcOrd="5" destOrd="0" presId="urn:microsoft.com/office/officeart/2005/8/layout/default"/>
    <dgm:cxn modelId="{C46AFAD7-4614-4D59-8388-9E2AC43DB1D3}" type="presParOf" srcId="{9F3CD641-701F-40A9-9FAD-CC66F6A20EFA}" destId="{3E02F821-6831-4EAB-8C67-8CC7C477C41C}" srcOrd="6" destOrd="0" presId="urn:microsoft.com/office/officeart/2005/8/layout/default"/>
    <dgm:cxn modelId="{74B93D05-6FB5-48CB-B5DF-B6116936C4B5}" type="presParOf" srcId="{9F3CD641-701F-40A9-9FAD-CC66F6A20EFA}" destId="{613A6783-AEBD-4303-94F9-F4F3079CD38C}" srcOrd="7" destOrd="0" presId="urn:microsoft.com/office/officeart/2005/8/layout/default"/>
    <dgm:cxn modelId="{97F63D9B-8076-436F-AA74-5E2F1DEDABBE}" type="presParOf" srcId="{9F3CD641-701F-40A9-9FAD-CC66F6A20EFA}" destId="{0DAA62BE-4CAF-4EC7-935E-5E237CD6E40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1BA7E5-6F02-4257-AA6D-DA1B08821C9E}" type="doc">
      <dgm:prSet loTypeId="urn:microsoft.com/office/officeart/2005/8/layout/default#1" loCatId="list" qsTypeId="urn:microsoft.com/office/officeart/2005/8/quickstyle/simple1" qsCatId="simple" csTypeId="urn:microsoft.com/office/officeart/2005/8/colors/colorful1" csCatId="colorful" phldr="1"/>
      <dgm:spPr/>
      <dgm:t>
        <a:bodyPr/>
        <a:lstStyle/>
        <a:p>
          <a:endParaRPr lang="en-US"/>
        </a:p>
      </dgm:t>
    </dgm:pt>
    <dgm:pt modelId="{7196E11A-A893-4FB4-81B0-639D90F9FFF9}">
      <dgm:prSet/>
      <dgm:spPr/>
      <dgm:t>
        <a:bodyPr/>
        <a:lstStyle/>
        <a:p>
          <a:r>
            <a:rPr lang="cs-CZ"/>
            <a:t>Do 2 dnů, </a:t>
          </a:r>
          <a:endParaRPr lang="en-US"/>
        </a:p>
      </dgm:t>
    </dgm:pt>
    <dgm:pt modelId="{7569F664-4B12-4535-9F1C-2D68EE7BB0AF}" type="parTrans" cxnId="{AD90C48D-4047-472A-9EF9-C1460C200757}">
      <dgm:prSet/>
      <dgm:spPr/>
      <dgm:t>
        <a:bodyPr/>
        <a:lstStyle/>
        <a:p>
          <a:endParaRPr lang="en-US"/>
        </a:p>
      </dgm:t>
    </dgm:pt>
    <dgm:pt modelId="{FFB5CAB1-900F-4E0A-A423-1B3A55CBFD19}" type="sibTrans" cxnId="{AD90C48D-4047-472A-9EF9-C1460C200757}">
      <dgm:prSet/>
      <dgm:spPr/>
      <dgm:t>
        <a:bodyPr/>
        <a:lstStyle/>
        <a:p>
          <a:endParaRPr lang="en-US"/>
        </a:p>
      </dgm:t>
    </dgm:pt>
    <dgm:pt modelId="{053741EA-30E8-4A5F-92E8-2279385B9893}">
      <dgm:prSet/>
      <dgm:spPr/>
      <dgm:t>
        <a:bodyPr/>
        <a:lstStyle/>
        <a:p>
          <a:r>
            <a:rPr lang="cs-CZ" dirty="0"/>
            <a:t>7 dnů před…, do 7 dnů po…, </a:t>
          </a:r>
          <a:endParaRPr lang="en-US" dirty="0"/>
        </a:p>
      </dgm:t>
    </dgm:pt>
    <dgm:pt modelId="{F46D8AD8-8156-48F7-882B-B4A002A40C8D}" type="parTrans" cxnId="{830B70EA-E325-46C4-B565-35C06DEA99A4}">
      <dgm:prSet/>
      <dgm:spPr/>
      <dgm:t>
        <a:bodyPr/>
        <a:lstStyle/>
        <a:p>
          <a:endParaRPr lang="en-US"/>
        </a:p>
      </dgm:t>
    </dgm:pt>
    <dgm:pt modelId="{313DEEB0-A35E-45BC-9A1C-A2AA16750060}" type="sibTrans" cxnId="{830B70EA-E325-46C4-B565-35C06DEA99A4}">
      <dgm:prSet/>
      <dgm:spPr/>
      <dgm:t>
        <a:bodyPr/>
        <a:lstStyle/>
        <a:p>
          <a:endParaRPr lang="en-US"/>
        </a:p>
      </dgm:t>
    </dgm:pt>
    <dgm:pt modelId="{95AE0281-7739-4540-9D87-460B5FBCF8D3}">
      <dgm:prSet/>
      <dgm:spPr/>
      <dgm:t>
        <a:bodyPr/>
        <a:lstStyle/>
        <a:p>
          <a:r>
            <a:rPr lang="cs-CZ" dirty="0"/>
            <a:t>do 10 dnů, </a:t>
          </a:r>
          <a:endParaRPr lang="en-US" dirty="0"/>
        </a:p>
      </dgm:t>
    </dgm:pt>
    <dgm:pt modelId="{BF7A1CF5-1A71-4BF8-BDF9-1606B816975B}" type="parTrans" cxnId="{82BBF84E-8DCE-4072-82FB-C26DCD4F8809}">
      <dgm:prSet/>
      <dgm:spPr/>
      <dgm:t>
        <a:bodyPr/>
        <a:lstStyle/>
        <a:p>
          <a:endParaRPr lang="en-US"/>
        </a:p>
      </dgm:t>
    </dgm:pt>
    <dgm:pt modelId="{989E5A8A-5111-48A0-A7B3-4422F6D849A7}" type="sibTrans" cxnId="{82BBF84E-8DCE-4072-82FB-C26DCD4F8809}">
      <dgm:prSet/>
      <dgm:spPr/>
      <dgm:t>
        <a:bodyPr/>
        <a:lstStyle/>
        <a:p>
          <a:endParaRPr lang="en-US"/>
        </a:p>
      </dgm:t>
    </dgm:pt>
    <dgm:pt modelId="{6A3A94C9-93A1-4D57-A145-AD03D5E2E7F6}">
      <dgm:prSet/>
      <dgm:spPr/>
      <dgm:t>
        <a:bodyPr/>
        <a:lstStyle/>
        <a:p>
          <a:r>
            <a:rPr lang="cs-CZ"/>
            <a:t>do 15 dnů před/po/po dobu, </a:t>
          </a:r>
          <a:endParaRPr lang="en-US"/>
        </a:p>
      </dgm:t>
    </dgm:pt>
    <dgm:pt modelId="{D3E4D869-29D8-46C2-98BF-2AD6E725C1AA}" type="parTrans" cxnId="{ADB59F7F-C79A-4297-BFF8-C3B5BF7F3856}">
      <dgm:prSet/>
      <dgm:spPr/>
      <dgm:t>
        <a:bodyPr/>
        <a:lstStyle/>
        <a:p>
          <a:endParaRPr lang="en-US"/>
        </a:p>
      </dgm:t>
    </dgm:pt>
    <dgm:pt modelId="{03B34665-19F8-4D44-934C-F1A91A0D1F62}" type="sibTrans" cxnId="{ADB59F7F-C79A-4297-BFF8-C3B5BF7F3856}">
      <dgm:prSet/>
      <dgm:spPr/>
      <dgm:t>
        <a:bodyPr/>
        <a:lstStyle/>
        <a:p>
          <a:endParaRPr lang="en-US"/>
        </a:p>
      </dgm:t>
    </dgm:pt>
    <dgm:pt modelId="{B8B5CEEA-D544-4F51-A7E3-6DAAA59686FB}">
      <dgm:prSet/>
      <dgm:spPr/>
      <dgm:t>
        <a:bodyPr/>
        <a:lstStyle/>
        <a:p>
          <a:r>
            <a:rPr lang="cs-CZ"/>
            <a:t>do 21 dnů, </a:t>
          </a:r>
          <a:endParaRPr lang="en-US"/>
        </a:p>
      </dgm:t>
    </dgm:pt>
    <dgm:pt modelId="{DE4A8311-D8EB-4D57-9776-230B44CB86A3}" type="parTrans" cxnId="{7C47E63C-8823-4065-86C2-B783311C8ED3}">
      <dgm:prSet/>
      <dgm:spPr/>
      <dgm:t>
        <a:bodyPr/>
        <a:lstStyle/>
        <a:p>
          <a:endParaRPr lang="en-US"/>
        </a:p>
      </dgm:t>
    </dgm:pt>
    <dgm:pt modelId="{45DAFE9D-CE78-4775-9FA7-CE9AF7F46564}" type="sibTrans" cxnId="{7C47E63C-8823-4065-86C2-B783311C8ED3}">
      <dgm:prSet/>
      <dgm:spPr/>
      <dgm:t>
        <a:bodyPr/>
        <a:lstStyle/>
        <a:p>
          <a:endParaRPr lang="en-US"/>
        </a:p>
      </dgm:t>
    </dgm:pt>
    <dgm:pt modelId="{F7C5551D-C2D9-457E-BC00-3FB572FA6EB5}">
      <dgm:prSet/>
      <dgm:spPr/>
      <dgm:t>
        <a:bodyPr/>
        <a:lstStyle/>
        <a:p>
          <a:r>
            <a:rPr lang="cs-CZ"/>
            <a:t>do 30 dnů, </a:t>
          </a:r>
          <a:endParaRPr lang="en-US"/>
        </a:p>
      </dgm:t>
    </dgm:pt>
    <dgm:pt modelId="{CB6D1034-CC07-4500-876F-87BDC4587513}" type="parTrans" cxnId="{A34226F8-89F4-45B7-8B8A-8B37A3587490}">
      <dgm:prSet/>
      <dgm:spPr/>
      <dgm:t>
        <a:bodyPr/>
        <a:lstStyle/>
        <a:p>
          <a:endParaRPr lang="en-US"/>
        </a:p>
      </dgm:t>
    </dgm:pt>
    <dgm:pt modelId="{626E1597-B4B3-47F1-8F82-9CF231096373}" type="sibTrans" cxnId="{A34226F8-89F4-45B7-8B8A-8B37A3587490}">
      <dgm:prSet/>
      <dgm:spPr/>
      <dgm:t>
        <a:bodyPr/>
        <a:lstStyle/>
        <a:p>
          <a:endParaRPr lang="en-US"/>
        </a:p>
      </dgm:t>
    </dgm:pt>
    <dgm:pt modelId="{1DBDD3CD-E14A-4214-842C-C92C22F300EA}">
      <dgm:prSet/>
      <dgm:spPr/>
      <dgm:t>
        <a:bodyPr/>
        <a:lstStyle/>
        <a:p>
          <a:r>
            <a:rPr lang="cs-CZ"/>
            <a:t>do 60 dnů, </a:t>
          </a:r>
          <a:endParaRPr lang="en-US"/>
        </a:p>
      </dgm:t>
    </dgm:pt>
    <dgm:pt modelId="{B61DCF20-AA12-4B8A-809A-F3F6A45444CE}" type="parTrans" cxnId="{1981281A-F067-46CA-9996-1A4AB66E1923}">
      <dgm:prSet/>
      <dgm:spPr/>
      <dgm:t>
        <a:bodyPr/>
        <a:lstStyle/>
        <a:p>
          <a:endParaRPr lang="en-US"/>
        </a:p>
      </dgm:t>
    </dgm:pt>
    <dgm:pt modelId="{6DAC09FE-0057-498A-AF57-588F6322E522}" type="sibTrans" cxnId="{1981281A-F067-46CA-9996-1A4AB66E1923}">
      <dgm:prSet/>
      <dgm:spPr/>
      <dgm:t>
        <a:bodyPr/>
        <a:lstStyle/>
        <a:p>
          <a:endParaRPr lang="en-US"/>
        </a:p>
      </dgm:t>
    </dgm:pt>
    <dgm:pt modelId="{22F82C0C-70DB-4DFB-BBDE-C4A24A374DBD}">
      <dgm:prSet/>
      <dgm:spPr/>
      <dgm:t>
        <a:bodyPr/>
        <a:lstStyle/>
        <a:p>
          <a:r>
            <a:rPr lang="cs-CZ"/>
            <a:t>do 85 dnů před…, </a:t>
          </a:r>
          <a:endParaRPr lang="en-US"/>
        </a:p>
      </dgm:t>
    </dgm:pt>
    <dgm:pt modelId="{AFCEA57D-C544-43E7-A89D-0EEA00C08509}" type="parTrans" cxnId="{F1BB519B-B308-4961-B535-3F2A57D6FF25}">
      <dgm:prSet/>
      <dgm:spPr/>
      <dgm:t>
        <a:bodyPr/>
        <a:lstStyle/>
        <a:p>
          <a:endParaRPr lang="en-US"/>
        </a:p>
      </dgm:t>
    </dgm:pt>
    <dgm:pt modelId="{3D8BFA58-4311-4269-815D-3FCC3A4634E9}" type="sibTrans" cxnId="{F1BB519B-B308-4961-B535-3F2A57D6FF25}">
      <dgm:prSet/>
      <dgm:spPr/>
      <dgm:t>
        <a:bodyPr/>
        <a:lstStyle/>
        <a:p>
          <a:endParaRPr lang="en-US"/>
        </a:p>
      </dgm:t>
    </dgm:pt>
    <dgm:pt modelId="{962D0FC7-3C8B-4A70-BCD3-1E30583C2AA2}">
      <dgm:prSet/>
      <dgm:spPr/>
      <dgm:t>
        <a:bodyPr/>
        <a:lstStyle/>
        <a:p>
          <a:r>
            <a:rPr lang="cs-CZ" dirty="0"/>
            <a:t>do 1 roku</a:t>
          </a:r>
        </a:p>
      </dgm:t>
    </dgm:pt>
    <dgm:pt modelId="{7230881E-FFAD-4112-9E2F-CC4CCEEAF109}" type="parTrans" cxnId="{3BB1A03F-AD10-4DA7-8A32-5F3582B9A007}">
      <dgm:prSet/>
      <dgm:spPr/>
      <dgm:t>
        <a:bodyPr/>
        <a:lstStyle/>
        <a:p>
          <a:endParaRPr lang="en-US"/>
        </a:p>
      </dgm:t>
    </dgm:pt>
    <dgm:pt modelId="{5808D1E3-E2DD-4852-9CE4-73A1692CDF55}" type="sibTrans" cxnId="{3BB1A03F-AD10-4DA7-8A32-5F3582B9A007}">
      <dgm:prSet/>
      <dgm:spPr/>
      <dgm:t>
        <a:bodyPr/>
        <a:lstStyle/>
        <a:p>
          <a:endParaRPr lang="en-US"/>
        </a:p>
      </dgm:t>
    </dgm:pt>
    <dgm:pt modelId="{82AE86DE-217D-455D-A3E1-13C16C5A4DE6}">
      <dgm:prSet/>
      <dgm:spPr/>
      <dgm:t>
        <a:bodyPr/>
        <a:lstStyle/>
        <a:p>
          <a:r>
            <a:rPr lang="cs-CZ" dirty="0"/>
            <a:t>do 15. ledna, do 30.června</a:t>
          </a:r>
          <a:endParaRPr lang="en-US" dirty="0"/>
        </a:p>
      </dgm:t>
    </dgm:pt>
    <dgm:pt modelId="{D9D67704-9067-4982-AD0B-D005A8DC77D2}" type="parTrans" cxnId="{17C603FA-1142-454C-903F-23EE807F77C6}">
      <dgm:prSet/>
      <dgm:spPr/>
      <dgm:t>
        <a:bodyPr/>
        <a:lstStyle/>
        <a:p>
          <a:endParaRPr lang="en-US"/>
        </a:p>
      </dgm:t>
    </dgm:pt>
    <dgm:pt modelId="{BB43AED0-3682-4B53-A26E-414527BF8F6A}" type="sibTrans" cxnId="{17C603FA-1142-454C-903F-23EE807F77C6}">
      <dgm:prSet/>
      <dgm:spPr/>
      <dgm:t>
        <a:bodyPr/>
        <a:lstStyle/>
        <a:p>
          <a:endParaRPr lang="en-US"/>
        </a:p>
      </dgm:t>
    </dgm:pt>
    <dgm:pt modelId="{8CD47AE4-E290-4FDE-ABCA-B17FCE960579}">
      <dgm:prSet/>
      <dgm:spPr/>
      <dgm:t>
        <a:bodyPr/>
        <a:lstStyle/>
        <a:p>
          <a:r>
            <a:rPr lang="cs-CZ" dirty="0"/>
            <a:t>neprodleně</a:t>
          </a:r>
          <a:endParaRPr lang="en-US" dirty="0"/>
        </a:p>
      </dgm:t>
    </dgm:pt>
    <dgm:pt modelId="{B52F2553-3EDA-4588-8BB9-E7EC84F10BD8}" type="parTrans" cxnId="{AF94BA74-6892-4464-BAD0-7AC48650D8E7}">
      <dgm:prSet/>
      <dgm:spPr/>
      <dgm:t>
        <a:bodyPr/>
        <a:lstStyle/>
        <a:p>
          <a:endParaRPr lang="en-US"/>
        </a:p>
      </dgm:t>
    </dgm:pt>
    <dgm:pt modelId="{8BEC6760-5CA9-4712-883C-82E46484B619}" type="sibTrans" cxnId="{AF94BA74-6892-4464-BAD0-7AC48650D8E7}">
      <dgm:prSet/>
      <dgm:spPr/>
      <dgm:t>
        <a:bodyPr/>
        <a:lstStyle/>
        <a:p>
          <a:endParaRPr lang="en-US"/>
        </a:p>
      </dgm:t>
    </dgm:pt>
    <dgm:pt modelId="{5B042E9D-A39B-41AC-948A-F0BE1F83DA8D}">
      <dgm:prSet/>
      <dgm:spPr/>
      <dgm:t>
        <a:bodyPr/>
        <a:lstStyle/>
        <a:p>
          <a:r>
            <a:rPr lang="cs-CZ" dirty="0"/>
            <a:t>bezodkladně </a:t>
          </a:r>
          <a:endParaRPr lang="en-US" dirty="0"/>
        </a:p>
      </dgm:t>
    </dgm:pt>
    <dgm:pt modelId="{84134A07-3CD0-4750-B232-C5ED03DA40B0}" type="parTrans" cxnId="{5A8865A2-0D31-495D-AC95-0D739E0DF23D}">
      <dgm:prSet/>
      <dgm:spPr/>
      <dgm:t>
        <a:bodyPr/>
        <a:lstStyle/>
        <a:p>
          <a:endParaRPr lang="en-US"/>
        </a:p>
      </dgm:t>
    </dgm:pt>
    <dgm:pt modelId="{AC840F4A-C5C2-422C-8119-EEC003808C1F}" type="sibTrans" cxnId="{5A8865A2-0D31-495D-AC95-0D739E0DF23D}">
      <dgm:prSet/>
      <dgm:spPr/>
      <dgm:t>
        <a:bodyPr/>
        <a:lstStyle/>
        <a:p>
          <a:endParaRPr lang="en-US"/>
        </a:p>
      </dgm:t>
    </dgm:pt>
    <dgm:pt modelId="{2944F746-C6B1-49D5-862E-67AAF6A801BA}">
      <dgm:prSet/>
      <dgm:spPr/>
      <dgm:t>
        <a:bodyPr/>
        <a:lstStyle/>
        <a:p>
          <a:r>
            <a:rPr lang="cs-CZ" dirty="0"/>
            <a:t>ve stanovené lhůtě</a:t>
          </a:r>
          <a:endParaRPr lang="en-US" dirty="0"/>
        </a:p>
      </dgm:t>
    </dgm:pt>
    <dgm:pt modelId="{6F613147-9652-4F5B-904E-EB613D8323AC}" type="parTrans" cxnId="{A60E41CA-1834-4F32-918B-6BBC8D083286}">
      <dgm:prSet/>
      <dgm:spPr/>
      <dgm:t>
        <a:bodyPr/>
        <a:lstStyle/>
        <a:p>
          <a:endParaRPr lang="en-US"/>
        </a:p>
      </dgm:t>
    </dgm:pt>
    <dgm:pt modelId="{BA4F19A0-5BCF-48BC-830D-807BF4F1FF40}" type="sibTrans" cxnId="{A60E41CA-1834-4F32-918B-6BBC8D083286}">
      <dgm:prSet/>
      <dgm:spPr/>
      <dgm:t>
        <a:bodyPr/>
        <a:lstStyle/>
        <a:p>
          <a:endParaRPr lang="en-US"/>
        </a:p>
      </dgm:t>
    </dgm:pt>
    <dgm:pt modelId="{0EB4A6A5-4B8F-4526-913E-EFE57A968DB8}">
      <dgm:prSet/>
      <dgm:spPr/>
      <dgm:t>
        <a:bodyPr/>
        <a:lstStyle/>
        <a:p>
          <a:r>
            <a:rPr lang="cs-CZ" dirty="0"/>
            <a:t>k počátku kalendářního roku</a:t>
          </a:r>
          <a:endParaRPr lang="en-US" dirty="0"/>
        </a:p>
      </dgm:t>
    </dgm:pt>
    <dgm:pt modelId="{C00828B0-2CD5-4E38-BC62-F7DC8799127C}" type="parTrans" cxnId="{76A9372C-1514-4E13-8389-E7FD7E923FBC}">
      <dgm:prSet/>
      <dgm:spPr/>
      <dgm:t>
        <a:bodyPr/>
        <a:lstStyle/>
        <a:p>
          <a:endParaRPr lang="cs-CZ"/>
        </a:p>
      </dgm:t>
    </dgm:pt>
    <dgm:pt modelId="{1F2A6255-F507-4F59-8D8E-1F09B55AE6C9}" type="sibTrans" cxnId="{76A9372C-1514-4E13-8389-E7FD7E923FBC}">
      <dgm:prSet/>
      <dgm:spPr/>
      <dgm:t>
        <a:bodyPr/>
        <a:lstStyle/>
        <a:p>
          <a:endParaRPr lang="cs-CZ"/>
        </a:p>
      </dgm:t>
    </dgm:pt>
    <dgm:pt modelId="{A2DF1E27-E4E1-4830-B76C-06775F89AAB9}" type="pres">
      <dgm:prSet presAssocID="{B41BA7E5-6F02-4257-AA6D-DA1B08821C9E}" presName="diagram" presStyleCnt="0">
        <dgm:presLayoutVars>
          <dgm:dir/>
          <dgm:resizeHandles val="exact"/>
        </dgm:presLayoutVars>
      </dgm:prSet>
      <dgm:spPr/>
    </dgm:pt>
    <dgm:pt modelId="{4BD06456-62F9-4B19-A8E6-8331C2D437B9}" type="pres">
      <dgm:prSet presAssocID="{7196E11A-A893-4FB4-81B0-639D90F9FFF9}" presName="node" presStyleLbl="node1" presStyleIdx="0" presStyleCnt="14">
        <dgm:presLayoutVars>
          <dgm:bulletEnabled val="1"/>
        </dgm:presLayoutVars>
      </dgm:prSet>
      <dgm:spPr/>
    </dgm:pt>
    <dgm:pt modelId="{A080C16F-EBA1-4C7F-B129-0B510897F522}" type="pres">
      <dgm:prSet presAssocID="{FFB5CAB1-900F-4E0A-A423-1B3A55CBFD19}" presName="sibTrans" presStyleCnt="0"/>
      <dgm:spPr/>
    </dgm:pt>
    <dgm:pt modelId="{394A3BF6-2397-4F07-9558-90133AB10B71}" type="pres">
      <dgm:prSet presAssocID="{053741EA-30E8-4A5F-92E8-2279385B9893}" presName="node" presStyleLbl="node1" presStyleIdx="1" presStyleCnt="14">
        <dgm:presLayoutVars>
          <dgm:bulletEnabled val="1"/>
        </dgm:presLayoutVars>
      </dgm:prSet>
      <dgm:spPr/>
    </dgm:pt>
    <dgm:pt modelId="{465BAB09-3B15-46F9-A374-4C7D7CC728C2}" type="pres">
      <dgm:prSet presAssocID="{313DEEB0-A35E-45BC-9A1C-A2AA16750060}" presName="sibTrans" presStyleCnt="0"/>
      <dgm:spPr/>
    </dgm:pt>
    <dgm:pt modelId="{34AB888C-1080-4B4B-8256-3A7D12223042}" type="pres">
      <dgm:prSet presAssocID="{95AE0281-7739-4540-9D87-460B5FBCF8D3}" presName="node" presStyleLbl="node1" presStyleIdx="2" presStyleCnt="14">
        <dgm:presLayoutVars>
          <dgm:bulletEnabled val="1"/>
        </dgm:presLayoutVars>
      </dgm:prSet>
      <dgm:spPr/>
    </dgm:pt>
    <dgm:pt modelId="{223D9297-57B4-43A0-B1B9-816BDD72DB4E}" type="pres">
      <dgm:prSet presAssocID="{989E5A8A-5111-48A0-A7B3-4422F6D849A7}" presName="sibTrans" presStyleCnt="0"/>
      <dgm:spPr/>
    </dgm:pt>
    <dgm:pt modelId="{6CBA9AC4-F03A-4EF4-91B0-BF968903DF84}" type="pres">
      <dgm:prSet presAssocID="{6A3A94C9-93A1-4D57-A145-AD03D5E2E7F6}" presName="node" presStyleLbl="node1" presStyleIdx="3" presStyleCnt="14">
        <dgm:presLayoutVars>
          <dgm:bulletEnabled val="1"/>
        </dgm:presLayoutVars>
      </dgm:prSet>
      <dgm:spPr/>
    </dgm:pt>
    <dgm:pt modelId="{C12CA10E-EDC2-4518-932A-4E6EC658F038}" type="pres">
      <dgm:prSet presAssocID="{03B34665-19F8-4D44-934C-F1A91A0D1F62}" presName="sibTrans" presStyleCnt="0"/>
      <dgm:spPr/>
    </dgm:pt>
    <dgm:pt modelId="{DDD5459C-4FBB-436D-A57B-70850635B1D5}" type="pres">
      <dgm:prSet presAssocID="{B8B5CEEA-D544-4F51-A7E3-6DAAA59686FB}" presName="node" presStyleLbl="node1" presStyleIdx="4" presStyleCnt="14">
        <dgm:presLayoutVars>
          <dgm:bulletEnabled val="1"/>
        </dgm:presLayoutVars>
      </dgm:prSet>
      <dgm:spPr/>
    </dgm:pt>
    <dgm:pt modelId="{3ED48D08-BD02-4FD3-AC61-8019EA66879F}" type="pres">
      <dgm:prSet presAssocID="{45DAFE9D-CE78-4775-9FA7-CE9AF7F46564}" presName="sibTrans" presStyleCnt="0"/>
      <dgm:spPr/>
    </dgm:pt>
    <dgm:pt modelId="{98B6915C-9549-4C5C-A3C5-EEF9D71362ED}" type="pres">
      <dgm:prSet presAssocID="{F7C5551D-C2D9-457E-BC00-3FB572FA6EB5}" presName="node" presStyleLbl="node1" presStyleIdx="5" presStyleCnt="14">
        <dgm:presLayoutVars>
          <dgm:bulletEnabled val="1"/>
        </dgm:presLayoutVars>
      </dgm:prSet>
      <dgm:spPr/>
    </dgm:pt>
    <dgm:pt modelId="{7A17BB7F-65A2-4D61-BCE1-AD0B68FF938C}" type="pres">
      <dgm:prSet presAssocID="{626E1597-B4B3-47F1-8F82-9CF231096373}" presName="sibTrans" presStyleCnt="0"/>
      <dgm:spPr/>
    </dgm:pt>
    <dgm:pt modelId="{6C3672A7-B27A-4C2F-907A-A383372A3BBB}" type="pres">
      <dgm:prSet presAssocID="{1DBDD3CD-E14A-4214-842C-C92C22F300EA}" presName="node" presStyleLbl="node1" presStyleIdx="6" presStyleCnt="14">
        <dgm:presLayoutVars>
          <dgm:bulletEnabled val="1"/>
        </dgm:presLayoutVars>
      </dgm:prSet>
      <dgm:spPr/>
    </dgm:pt>
    <dgm:pt modelId="{4C0F243D-19D9-4CA1-B0B5-66E64068065D}" type="pres">
      <dgm:prSet presAssocID="{6DAC09FE-0057-498A-AF57-588F6322E522}" presName="sibTrans" presStyleCnt="0"/>
      <dgm:spPr/>
    </dgm:pt>
    <dgm:pt modelId="{5070D6FF-F038-40CB-971F-3F778403D3ED}" type="pres">
      <dgm:prSet presAssocID="{22F82C0C-70DB-4DFB-BBDE-C4A24A374DBD}" presName="node" presStyleLbl="node1" presStyleIdx="7" presStyleCnt="14">
        <dgm:presLayoutVars>
          <dgm:bulletEnabled val="1"/>
        </dgm:presLayoutVars>
      </dgm:prSet>
      <dgm:spPr/>
    </dgm:pt>
    <dgm:pt modelId="{B2172D82-C42D-4E34-92C2-99A0D137F3B8}" type="pres">
      <dgm:prSet presAssocID="{3D8BFA58-4311-4269-815D-3FCC3A4634E9}" presName="sibTrans" presStyleCnt="0"/>
      <dgm:spPr/>
    </dgm:pt>
    <dgm:pt modelId="{1001942C-CD2B-417E-A822-777187B137A3}" type="pres">
      <dgm:prSet presAssocID="{962D0FC7-3C8B-4A70-BCD3-1E30583C2AA2}" presName="node" presStyleLbl="node1" presStyleIdx="8" presStyleCnt="14">
        <dgm:presLayoutVars>
          <dgm:bulletEnabled val="1"/>
        </dgm:presLayoutVars>
      </dgm:prSet>
      <dgm:spPr/>
    </dgm:pt>
    <dgm:pt modelId="{F1E9B69B-9857-4CDC-8E1F-DA8F62DEE8AC}" type="pres">
      <dgm:prSet presAssocID="{5808D1E3-E2DD-4852-9CE4-73A1692CDF55}" presName="sibTrans" presStyleCnt="0"/>
      <dgm:spPr/>
    </dgm:pt>
    <dgm:pt modelId="{5ED35DD2-35E5-4C07-9B9C-096D85CDA614}" type="pres">
      <dgm:prSet presAssocID="{82AE86DE-217D-455D-A3E1-13C16C5A4DE6}" presName="node" presStyleLbl="node1" presStyleIdx="9" presStyleCnt="14">
        <dgm:presLayoutVars>
          <dgm:bulletEnabled val="1"/>
        </dgm:presLayoutVars>
      </dgm:prSet>
      <dgm:spPr/>
    </dgm:pt>
    <dgm:pt modelId="{7E6E2C79-7D9E-43B2-B4F4-5739EC3450C3}" type="pres">
      <dgm:prSet presAssocID="{BB43AED0-3682-4B53-A26E-414527BF8F6A}" presName="sibTrans" presStyleCnt="0"/>
      <dgm:spPr/>
    </dgm:pt>
    <dgm:pt modelId="{5430FA12-C19F-4101-A597-BAF594CC51FE}" type="pres">
      <dgm:prSet presAssocID="{8CD47AE4-E290-4FDE-ABCA-B17FCE960579}" presName="node" presStyleLbl="node1" presStyleIdx="10" presStyleCnt="14">
        <dgm:presLayoutVars>
          <dgm:bulletEnabled val="1"/>
        </dgm:presLayoutVars>
      </dgm:prSet>
      <dgm:spPr/>
    </dgm:pt>
    <dgm:pt modelId="{2CA62222-6AEF-46BE-93C5-9527254A9F28}" type="pres">
      <dgm:prSet presAssocID="{8BEC6760-5CA9-4712-883C-82E46484B619}" presName="sibTrans" presStyleCnt="0"/>
      <dgm:spPr/>
    </dgm:pt>
    <dgm:pt modelId="{8363AEAF-DE8B-4A33-98A3-C290DB66599C}" type="pres">
      <dgm:prSet presAssocID="{5B042E9D-A39B-41AC-948A-F0BE1F83DA8D}" presName="node" presStyleLbl="node1" presStyleIdx="11" presStyleCnt="14">
        <dgm:presLayoutVars>
          <dgm:bulletEnabled val="1"/>
        </dgm:presLayoutVars>
      </dgm:prSet>
      <dgm:spPr/>
    </dgm:pt>
    <dgm:pt modelId="{21431B40-073A-43F4-969A-8129421F89DB}" type="pres">
      <dgm:prSet presAssocID="{AC840F4A-C5C2-422C-8119-EEC003808C1F}" presName="sibTrans" presStyleCnt="0"/>
      <dgm:spPr/>
    </dgm:pt>
    <dgm:pt modelId="{97E03CA7-EC09-4DCE-93AC-E17E68E958CC}" type="pres">
      <dgm:prSet presAssocID="{2944F746-C6B1-49D5-862E-67AAF6A801BA}" presName="node" presStyleLbl="node1" presStyleIdx="12" presStyleCnt="14">
        <dgm:presLayoutVars>
          <dgm:bulletEnabled val="1"/>
        </dgm:presLayoutVars>
      </dgm:prSet>
      <dgm:spPr/>
    </dgm:pt>
    <dgm:pt modelId="{2619E5D3-188E-47FB-BE63-29A48151D01F}" type="pres">
      <dgm:prSet presAssocID="{BA4F19A0-5BCF-48BC-830D-807BF4F1FF40}" presName="sibTrans" presStyleCnt="0"/>
      <dgm:spPr/>
    </dgm:pt>
    <dgm:pt modelId="{36BE5C15-FA7A-4338-B907-D82E340FBC81}" type="pres">
      <dgm:prSet presAssocID="{0EB4A6A5-4B8F-4526-913E-EFE57A968DB8}" presName="node" presStyleLbl="node1" presStyleIdx="13" presStyleCnt="14">
        <dgm:presLayoutVars>
          <dgm:bulletEnabled val="1"/>
        </dgm:presLayoutVars>
      </dgm:prSet>
      <dgm:spPr/>
    </dgm:pt>
  </dgm:ptLst>
  <dgm:cxnLst>
    <dgm:cxn modelId="{FB033711-ED7B-4E98-8D63-186615803E0B}" type="presOf" srcId="{053741EA-30E8-4A5F-92E8-2279385B9893}" destId="{394A3BF6-2397-4F07-9558-90133AB10B71}" srcOrd="0" destOrd="0" presId="urn:microsoft.com/office/officeart/2005/8/layout/default#1"/>
    <dgm:cxn modelId="{1981281A-F067-46CA-9996-1A4AB66E1923}" srcId="{B41BA7E5-6F02-4257-AA6D-DA1B08821C9E}" destId="{1DBDD3CD-E14A-4214-842C-C92C22F300EA}" srcOrd="6" destOrd="0" parTransId="{B61DCF20-AA12-4B8A-809A-F3F6A45444CE}" sibTransId="{6DAC09FE-0057-498A-AF57-588F6322E522}"/>
    <dgm:cxn modelId="{76A9372C-1514-4E13-8389-E7FD7E923FBC}" srcId="{B41BA7E5-6F02-4257-AA6D-DA1B08821C9E}" destId="{0EB4A6A5-4B8F-4526-913E-EFE57A968DB8}" srcOrd="13" destOrd="0" parTransId="{C00828B0-2CD5-4E38-BC62-F7DC8799127C}" sibTransId="{1F2A6255-F507-4F59-8D8E-1F09B55AE6C9}"/>
    <dgm:cxn modelId="{00821D36-9A25-4D45-9C35-98C26564B4B8}" type="presOf" srcId="{962D0FC7-3C8B-4A70-BCD3-1E30583C2AA2}" destId="{1001942C-CD2B-417E-A822-777187B137A3}" srcOrd="0" destOrd="0" presId="urn:microsoft.com/office/officeart/2005/8/layout/default#1"/>
    <dgm:cxn modelId="{BF9E4236-9086-4AD4-AC96-6D108E1B7013}" type="presOf" srcId="{95AE0281-7739-4540-9D87-460B5FBCF8D3}" destId="{34AB888C-1080-4B4B-8256-3A7D12223042}" srcOrd="0" destOrd="0" presId="urn:microsoft.com/office/officeart/2005/8/layout/default#1"/>
    <dgm:cxn modelId="{0A32DF3A-0E27-4517-AF78-2F9C8393B157}" type="presOf" srcId="{B41BA7E5-6F02-4257-AA6D-DA1B08821C9E}" destId="{A2DF1E27-E4E1-4830-B76C-06775F89AAB9}" srcOrd="0" destOrd="0" presId="urn:microsoft.com/office/officeart/2005/8/layout/default#1"/>
    <dgm:cxn modelId="{7C47E63C-8823-4065-86C2-B783311C8ED3}" srcId="{B41BA7E5-6F02-4257-AA6D-DA1B08821C9E}" destId="{B8B5CEEA-D544-4F51-A7E3-6DAAA59686FB}" srcOrd="4" destOrd="0" parTransId="{DE4A8311-D8EB-4D57-9776-230B44CB86A3}" sibTransId="{45DAFE9D-CE78-4775-9FA7-CE9AF7F46564}"/>
    <dgm:cxn modelId="{3BB1A03F-AD10-4DA7-8A32-5F3582B9A007}" srcId="{B41BA7E5-6F02-4257-AA6D-DA1B08821C9E}" destId="{962D0FC7-3C8B-4A70-BCD3-1E30583C2AA2}" srcOrd="8" destOrd="0" parTransId="{7230881E-FFAD-4112-9E2F-CC4CCEEAF109}" sibTransId="{5808D1E3-E2DD-4852-9CE4-73A1692CDF55}"/>
    <dgm:cxn modelId="{80D4135B-78B9-456A-8FAC-A817A08EAB3C}" type="presOf" srcId="{2944F746-C6B1-49D5-862E-67AAF6A801BA}" destId="{97E03CA7-EC09-4DCE-93AC-E17E68E958CC}" srcOrd="0" destOrd="0" presId="urn:microsoft.com/office/officeart/2005/8/layout/default#1"/>
    <dgm:cxn modelId="{7E47A460-7D5C-4A56-919E-B16938DBFCD0}" type="presOf" srcId="{B8B5CEEA-D544-4F51-A7E3-6DAAA59686FB}" destId="{DDD5459C-4FBB-436D-A57B-70850635B1D5}" srcOrd="0" destOrd="0" presId="urn:microsoft.com/office/officeart/2005/8/layout/default#1"/>
    <dgm:cxn modelId="{639E1F4D-4150-4B8B-AF87-9676A3AC95E2}" type="presOf" srcId="{8CD47AE4-E290-4FDE-ABCA-B17FCE960579}" destId="{5430FA12-C19F-4101-A597-BAF594CC51FE}" srcOrd="0" destOrd="0" presId="urn:microsoft.com/office/officeart/2005/8/layout/default#1"/>
    <dgm:cxn modelId="{82BBF84E-8DCE-4072-82FB-C26DCD4F8809}" srcId="{B41BA7E5-6F02-4257-AA6D-DA1B08821C9E}" destId="{95AE0281-7739-4540-9D87-460B5FBCF8D3}" srcOrd="2" destOrd="0" parTransId="{BF7A1CF5-1A71-4BF8-BDF9-1606B816975B}" sibTransId="{989E5A8A-5111-48A0-A7B3-4422F6D849A7}"/>
    <dgm:cxn modelId="{AF94BA74-6892-4464-BAD0-7AC48650D8E7}" srcId="{B41BA7E5-6F02-4257-AA6D-DA1B08821C9E}" destId="{8CD47AE4-E290-4FDE-ABCA-B17FCE960579}" srcOrd="10" destOrd="0" parTransId="{B52F2553-3EDA-4588-8BB9-E7EC84F10BD8}" sibTransId="{8BEC6760-5CA9-4712-883C-82E46484B619}"/>
    <dgm:cxn modelId="{ADB59F7F-C79A-4297-BFF8-C3B5BF7F3856}" srcId="{B41BA7E5-6F02-4257-AA6D-DA1B08821C9E}" destId="{6A3A94C9-93A1-4D57-A145-AD03D5E2E7F6}" srcOrd="3" destOrd="0" parTransId="{D3E4D869-29D8-46C2-98BF-2AD6E725C1AA}" sibTransId="{03B34665-19F8-4D44-934C-F1A91A0D1F62}"/>
    <dgm:cxn modelId="{AD90C48D-4047-472A-9EF9-C1460C200757}" srcId="{B41BA7E5-6F02-4257-AA6D-DA1B08821C9E}" destId="{7196E11A-A893-4FB4-81B0-639D90F9FFF9}" srcOrd="0" destOrd="0" parTransId="{7569F664-4B12-4535-9F1C-2D68EE7BB0AF}" sibTransId="{FFB5CAB1-900F-4E0A-A423-1B3A55CBFD19}"/>
    <dgm:cxn modelId="{1282A299-DA7E-46CC-BF75-8E9778EB19FD}" type="presOf" srcId="{7196E11A-A893-4FB4-81B0-639D90F9FFF9}" destId="{4BD06456-62F9-4B19-A8E6-8331C2D437B9}" srcOrd="0" destOrd="0" presId="urn:microsoft.com/office/officeart/2005/8/layout/default#1"/>
    <dgm:cxn modelId="{F1BB519B-B308-4961-B535-3F2A57D6FF25}" srcId="{B41BA7E5-6F02-4257-AA6D-DA1B08821C9E}" destId="{22F82C0C-70DB-4DFB-BBDE-C4A24A374DBD}" srcOrd="7" destOrd="0" parTransId="{AFCEA57D-C544-43E7-A89D-0EEA00C08509}" sibTransId="{3D8BFA58-4311-4269-815D-3FCC3A4634E9}"/>
    <dgm:cxn modelId="{5A8865A2-0D31-495D-AC95-0D739E0DF23D}" srcId="{B41BA7E5-6F02-4257-AA6D-DA1B08821C9E}" destId="{5B042E9D-A39B-41AC-948A-F0BE1F83DA8D}" srcOrd="11" destOrd="0" parTransId="{84134A07-3CD0-4750-B232-C5ED03DA40B0}" sibTransId="{AC840F4A-C5C2-422C-8119-EEC003808C1F}"/>
    <dgm:cxn modelId="{0B980CA3-68C2-475D-AC71-F5F1E9A3FCA1}" type="presOf" srcId="{F7C5551D-C2D9-457E-BC00-3FB572FA6EB5}" destId="{98B6915C-9549-4C5C-A3C5-EEF9D71362ED}" srcOrd="0" destOrd="0" presId="urn:microsoft.com/office/officeart/2005/8/layout/default#1"/>
    <dgm:cxn modelId="{8BCFB6C6-25F1-4F05-8DE0-C96EDA001363}" type="presOf" srcId="{22F82C0C-70DB-4DFB-BBDE-C4A24A374DBD}" destId="{5070D6FF-F038-40CB-971F-3F778403D3ED}" srcOrd="0" destOrd="0" presId="urn:microsoft.com/office/officeart/2005/8/layout/default#1"/>
    <dgm:cxn modelId="{A60E41CA-1834-4F32-918B-6BBC8D083286}" srcId="{B41BA7E5-6F02-4257-AA6D-DA1B08821C9E}" destId="{2944F746-C6B1-49D5-862E-67AAF6A801BA}" srcOrd="12" destOrd="0" parTransId="{6F613147-9652-4F5B-904E-EB613D8323AC}" sibTransId="{BA4F19A0-5BCF-48BC-830D-807BF4F1FF40}"/>
    <dgm:cxn modelId="{6FC10BE0-EB1A-49CB-981B-5C41F173CFA3}" type="presOf" srcId="{1DBDD3CD-E14A-4214-842C-C92C22F300EA}" destId="{6C3672A7-B27A-4C2F-907A-A383372A3BBB}" srcOrd="0" destOrd="0" presId="urn:microsoft.com/office/officeart/2005/8/layout/default#1"/>
    <dgm:cxn modelId="{3547D3E1-B773-4C17-8E61-27C6F09EAE08}" type="presOf" srcId="{82AE86DE-217D-455D-A3E1-13C16C5A4DE6}" destId="{5ED35DD2-35E5-4C07-9B9C-096D85CDA614}" srcOrd="0" destOrd="0" presId="urn:microsoft.com/office/officeart/2005/8/layout/default#1"/>
    <dgm:cxn modelId="{830B70EA-E325-46C4-B565-35C06DEA99A4}" srcId="{B41BA7E5-6F02-4257-AA6D-DA1B08821C9E}" destId="{053741EA-30E8-4A5F-92E8-2279385B9893}" srcOrd="1" destOrd="0" parTransId="{F46D8AD8-8156-48F7-882B-B4A002A40C8D}" sibTransId="{313DEEB0-A35E-45BC-9A1C-A2AA16750060}"/>
    <dgm:cxn modelId="{53F905F0-7BAE-4B14-B2C1-F736AA2A3219}" type="presOf" srcId="{5B042E9D-A39B-41AC-948A-F0BE1F83DA8D}" destId="{8363AEAF-DE8B-4A33-98A3-C290DB66599C}" srcOrd="0" destOrd="0" presId="urn:microsoft.com/office/officeart/2005/8/layout/default#1"/>
    <dgm:cxn modelId="{965B53F1-ECAA-4944-B0A9-C246FE12F01C}" type="presOf" srcId="{6A3A94C9-93A1-4D57-A145-AD03D5E2E7F6}" destId="{6CBA9AC4-F03A-4EF4-91B0-BF968903DF84}" srcOrd="0" destOrd="0" presId="urn:microsoft.com/office/officeart/2005/8/layout/default#1"/>
    <dgm:cxn modelId="{E0A3DBF5-D2CB-4125-8FED-9C8EF82EA440}" type="presOf" srcId="{0EB4A6A5-4B8F-4526-913E-EFE57A968DB8}" destId="{36BE5C15-FA7A-4338-B907-D82E340FBC81}" srcOrd="0" destOrd="0" presId="urn:microsoft.com/office/officeart/2005/8/layout/default#1"/>
    <dgm:cxn modelId="{A34226F8-89F4-45B7-8B8A-8B37A3587490}" srcId="{B41BA7E5-6F02-4257-AA6D-DA1B08821C9E}" destId="{F7C5551D-C2D9-457E-BC00-3FB572FA6EB5}" srcOrd="5" destOrd="0" parTransId="{CB6D1034-CC07-4500-876F-87BDC4587513}" sibTransId="{626E1597-B4B3-47F1-8F82-9CF231096373}"/>
    <dgm:cxn modelId="{17C603FA-1142-454C-903F-23EE807F77C6}" srcId="{B41BA7E5-6F02-4257-AA6D-DA1B08821C9E}" destId="{82AE86DE-217D-455D-A3E1-13C16C5A4DE6}" srcOrd="9" destOrd="0" parTransId="{D9D67704-9067-4982-AD0B-D005A8DC77D2}" sibTransId="{BB43AED0-3682-4B53-A26E-414527BF8F6A}"/>
    <dgm:cxn modelId="{DC88A0FA-2FE1-412C-A94E-BC6CB7F6E920}" type="presParOf" srcId="{A2DF1E27-E4E1-4830-B76C-06775F89AAB9}" destId="{4BD06456-62F9-4B19-A8E6-8331C2D437B9}" srcOrd="0" destOrd="0" presId="urn:microsoft.com/office/officeart/2005/8/layout/default#1"/>
    <dgm:cxn modelId="{6604DA80-3367-48C0-B1AC-5454F0A04EBC}" type="presParOf" srcId="{A2DF1E27-E4E1-4830-B76C-06775F89AAB9}" destId="{A080C16F-EBA1-4C7F-B129-0B510897F522}" srcOrd="1" destOrd="0" presId="urn:microsoft.com/office/officeart/2005/8/layout/default#1"/>
    <dgm:cxn modelId="{203AF40C-1BAC-4D8F-9A0F-1F2225795F2E}" type="presParOf" srcId="{A2DF1E27-E4E1-4830-B76C-06775F89AAB9}" destId="{394A3BF6-2397-4F07-9558-90133AB10B71}" srcOrd="2" destOrd="0" presId="urn:microsoft.com/office/officeart/2005/8/layout/default#1"/>
    <dgm:cxn modelId="{F54603D6-532E-43E9-9508-F0820821BA3A}" type="presParOf" srcId="{A2DF1E27-E4E1-4830-B76C-06775F89AAB9}" destId="{465BAB09-3B15-46F9-A374-4C7D7CC728C2}" srcOrd="3" destOrd="0" presId="urn:microsoft.com/office/officeart/2005/8/layout/default#1"/>
    <dgm:cxn modelId="{140210DA-E826-42CB-8250-80CF494D09B4}" type="presParOf" srcId="{A2DF1E27-E4E1-4830-B76C-06775F89AAB9}" destId="{34AB888C-1080-4B4B-8256-3A7D12223042}" srcOrd="4" destOrd="0" presId="urn:microsoft.com/office/officeart/2005/8/layout/default#1"/>
    <dgm:cxn modelId="{DA79B487-443A-4C6F-86D1-2480275738FE}" type="presParOf" srcId="{A2DF1E27-E4E1-4830-B76C-06775F89AAB9}" destId="{223D9297-57B4-43A0-B1B9-816BDD72DB4E}" srcOrd="5" destOrd="0" presId="urn:microsoft.com/office/officeart/2005/8/layout/default#1"/>
    <dgm:cxn modelId="{D8BE8082-3023-4C0F-A0ED-E638D592C7D6}" type="presParOf" srcId="{A2DF1E27-E4E1-4830-B76C-06775F89AAB9}" destId="{6CBA9AC4-F03A-4EF4-91B0-BF968903DF84}" srcOrd="6" destOrd="0" presId="urn:microsoft.com/office/officeart/2005/8/layout/default#1"/>
    <dgm:cxn modelId="{18B40ABB-12AE-4E4E-B7F3-0CC9EBFA68B1}" type="presParOf" srcId="{A2DF1E27-E4E1-4830-B76C-06775F89AAB9}" destId="{C12CA10E-EDC2-4518-932A-4E6EC658F038}" srcOrd="7" destOrd="0" presId="urn:microsoft.com/office/officeart/2005/8/layout/default#1"/>
    <dgm:cxn modelId="{AF1690BE-0457-42A6-B46F-2C13A6B8EE00}" type="presParOf" srcId="{A2DF1E27-E4E1-4830-B76C-06775F89AAB9}" destId="{DDD5459C-4FBB-436D-A57B-70850635B1D5}" srcOrd="8" destOrd="0" presId="urn:microsoft.com/office/officeart/2005/8/layout/default#1"/>
    <dgm:cxn modelId="{4ED85CC2-9C9A-4BA7-8BA0-597B926D0564}" type="presParOf" srcId="{A2DF1E27-E4E1-4830-B76C-06775F89AAB9}" destId="{3ED48D08-BD02-4FD3-AC61-8019EA66879F}" srcOrd="9" destOrd="0" presId="urn:microsoft.com/office/officeart/2005/8/layout/default#1"/>
    <dgm:cxn modelId="{8CADBEB3-0833-47D2-9C06-C9223F54DA58}" type="presParOf" srcId="{A2DF1E27-E4E1-4830-B76C-06775F89AAB9}" destId="{98B6915C-9549-4C5C-A3C5-EEF9D71362ED}" srcOrd="10" destOrd="0" presId="urn:microsoft.com/office/officeart/2005/8/layout/default#1"/>
    <dgm:cxn modelId="{4DCE944C-EE26-43D5-8774-C65986B64E42}" type="presParOf" srcId="{A2DF1E27-E4E1-4830-B76C-06775F89AAB9}" destId="{7A17BB7F-65A2-4D61-BCE1-AD0B68FF938C}" srcOrd="11" destOrd="0" presId="urn:microsoft.com/office/officeart/2005/8/layout/default#1"/>
    <dgm:cxn modelId="{EC5161BA-4A5F-4367-9F3E-2B7B11BD62C1}" type="presParOf" srcId="{A2DF1E27-E4E1-4830-B76C-06775F89AAB9}" destId="{6C3672A7-B27A-4C2F-907A-A383372A3BBB}" srcOrd="12" destOrd="0" presId="urn:microsoft.com/office/officeart/2005/8/layout/default#1"/>
    <dgm:cxn modelId="{F48893D2-8B63-4B20-94F2-811437F8529D}" type="presParOf" srcId="{A2DF1E27-E4E1-4830-B76C-06775F89AAB9}" destId="{4C0F243D-19D9-4CA1-B0B5-66E64068065D}" srcOrd="13" destOrd="0" presId="urn:microsoft.com/office/officeart/2005/8/layout/default#1"/>
    <dgm:cxn modelId="{3DE2840E-7002-426C-939E-AEF2F76BABF5}" type="presParOf" srcId="{A2DF1E27-E4E1-4830-B76C-06775F89AAB9}" destId="{5070D6FF-F038-40CB-971F-3F778403D3ED}" srcOrd="14" destOrd="0" presId="urn:microsoft.com/office/officeart/2005/8/layout/default#1"/>
    <dgm:cxn modelId="{5F1EF3C5-E6EC-4B11-877C-3F7BC5E1CF64}" type="presParOf" srcId="{A2DF1E27-E4E1-4830-B76C-06775F89AAB9}" destId="{B2172D82-C42D-4E34-92C2-99A0D137F3B8}" srcOrd="15" destOrd="0" presId="urn:microsoft.com/office/officeart/2005/8/layout/default#1"/>
    <dgm:cxn modelId="{6B8DED99-973F-45C3-A990-BE73A933E930}" type="presParOf" srcId="{A2DF1E27-E4E1-4830-B76C-06775F89AAB9}" destId="{1001942C-CD2B-417E-A822-777187B137A3}" srcOrd="16" destOrd="0" presId="urn:microsoft.com/office/officeart/2005/8/layout/default#1"/>
    <dgm:cxn modelId="{0D89B6A5-BF4C-497E-9284-904C3930D24E}" type="presParOf" srcId="{A2DF1E27-E4E1-4830-B76C-06775F89AAB9}" destId="{F1E9B69B-9857-4CDC-8E1F-DA8F62DEE8AC}" srcOrd="17" destOrd="0" presId="urn:microsoft.com/office/officeart/2005/8/layout/default#1"/>
    <dgm:cxn modelId="{485BC425-4E6F-492A-AA32-5122D8C04C8B}" type="presParOf" srcId="{A2DF1E27-E4E1-4830-B76C-06775F89AAB9}" destId="{5ED35DD2-35E5-4C07-9B9C-096D85CDA614}" srcOrd="18" destOrd="0" presId="urn:microsoft.com/office/officeart/2005/8/layout/default#1"/>
    <dgm:cxn modelId="{B88BD833-DC8C-42EA-ACD6-7AFB9073AC0C}" type="presParOf" srcId="{A2DF1E27-E4E1-4830-B76C-06775F89AAB9}" destId="{7E6E2C79-7D9E-43B2-B4F4-5739EC3450C3}" srcOrd="19" destOrd="0" presId="urn:microsoft.com/office/officeart/2005/8/layout/default#1"/>
    <dgm:cxn modelId="{B94D7860-B0B4-4782-9226-C0CF14D75AD6}" type="presParOf" srcId="{A2DF1E27-E4E1-4830-B76C-06775F89AAB9}" destId="{5430FA12-C19F-4101-A597-BAF594CC51FE}" srcOrd="20" destOrd="0" presId="urn:microsoft.com/office/officeart/2005/8/layout/default#1"/>
    <dgm:cxn modelId="{05DFEB49-9490-43B2-9C9F-0E00524E1BBB}" type="presParOf" srcId="{A2DF1E27-E4E1-4830-B76C-06775F89AAB9}" destId="{2CA62222-6AEF-46BE-93C5-9527254A9F28}" srcOrd="21" destOrd="0" presId="urn:microsoft.com/office/officeart/2005/8/layout/default#1"/>
    <dgm:cxn modelId="{BAE7BBE4-67BD-4438-B4F3-9CC71D4AC53C}" type="presParOf" srcId="{A2DF1E27-E4E1-4830-B76C-06775F89AAB9}" destId="{8363AEAF-DE8B-4A33-98A3-C290DB66599C}" srcOrd="22" destOrd="0" presId="urn:microsoft.com/office/officeart/2005/8/layout/default#1"/>
    <dgm:cxn modelId="{85575CCE-928D-4E78-B552-4FA40D0852EC}" type="presParOf" srcId="{A2DF1E27-E4E1-4830-B76C-06775F89AAB9}" destId="{21431B40-073A-43F4-969A-8129421F89DB}" srcOrd="23" destOrd="0" presId="urn:microsoft.com/office/officeart/2005/8/layout/default#1"/>
    <dgm:cxn modelId="{2F64B2EE-BE69-441F-A5F0-6F0EB7E4F18E}" type="presParOf" srcId="{A2DF1E27-E4E1-4830-B76C-06775F89AAB9}" destId="{97E03CA7-EC09-4DCE-93AC-E17E68E958CC}" srcOrd="24" destOrd="0" presId="urn:microsoft.com/office/officeart/2005/8/layout/default#1"/>
    <dgm:cxn modelId="{17547C4A-4E28-44EE-B168-38AAAB18A1A9}" type="presParOf" srcId="{A2DF1E27-E4E1-4830-B76C-06775F89AAB9}" destId="{2619E5D3-188E-47FB-BE63-29A48151D01F}" srcOrd="25" destOrd="0" presId="urn:microsoft.com/office/officeart/2005/8/layout/default#1"/>
    <dgm:cxn modelId="{8681FB05-4881-4C1C-A6FD-5F5F86C884E0}" type="presParOf" srcId="{A2DF1E27-E4E1-4830-B76C-06775F89AAB9}" destId="{36BE5C15-FA7A-4338-B907-D82E340FBC81}" srcOrd="2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497730"/>
          <a:ext cx="6628804" cy="72539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Poradenství a příprava na kontrolu </a:t>
          </a:r>
        </a:p>
      </dsp:txBody>
      <dsp:txXfrm>
        <a:off x="35411" y="533141"/>
        <a:ext cx="6557982" cy="654577"/>
      </dsp:txXfrm>
    </dsp:sp>
    <dsp:sp modelId="{0571B195-E956-435E-97EE-B8ABAEF329A9}">
      <dsp:nvSpPr>
        <dsp:cNvPr id="0" name=""/>
        <dsp:cNvSpPr/>
      </dsp:nvSpPr>
      <dsp:spPr>
        <a:xfrm>
          <a:off x="0" y="1312410"/>
          <a:ext cx="6628804" cy="725399"/>
        </a:xfrm>
        <a:prstGeom prst="roundRect">
          <a:avLst/>
        </a:prstGeom>
        <a:gradFill rotWithShape="0">
          <a:gsLst>
            <a:gs pos="0">
              <a:schemeClr val="accent2">
                <a:hueOff val="-678113"/>
                <a:satOff val="-414"/>
                <a:lumOff val="1618"/>
                <a:alphaOff val="0"/>
                <a:tint val="96000"/>
                <a:lumMod val="100000"/>
              </a:schemeClr>
            </a:gs>
            <a:gs pos="78000">
              <a:schemeClr val="accent2">
                <a:hueOff val="-678113"/>
                <a:satOff val="-414"/>
                <a:lumOff val="161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Školení na míru</a:t>
          </a:r>
          <a:endParaRPr lang="en-US" sz="3100" kern="1200" dirty="0"/>
        </a:p>
      </dsp:txBody>
      <dsp:txXfrm>
        <a:off x="35411" y="1347821"/>
        <a:ext cx="6557982" cy="654577"/>
      </dsp:txXfrm>
    </dsp:sp>
    <dsp:sp modelId="{3EE44CA1-9B81-4A91-B719-8F0B6B1B8316}">
      <dsp:nvSpPr>
        <dsp:cNvPr id="0" name=""/>
        <dsp:cNvSpPr/>
      </dsp:nvSpPr>
      <dsp:spPr>
        <a:xfrm>
          <a:off x="0" y="2162259"/>
          <a:ext cx="6628804" cy="725399"/>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Audit samostatné působnosti obce</a:t>
          </a:r>
          <a:endParaRPr lang="en-US" sz="3100" kern="1200" dirty="0"/>
        </a:p>
      </dsp:txBody>
      <dsp:txXfrm>
        <a:off x="35411" y="2197670"/>
        <a:ext cx="6557982" cy="654577"/>
      </dsp:txXfrm>
    </dsp:sp>
    <dsp:sp modelId="{290873E2-CB75-48E1-81C8-485559931E6B}">
      <dsp:nvSpPr>
        <dsp:cNvPr id="0" name=""/>
        <dsp:cNvSpPr/>
      </dsp:nvSpPr>
      <dsp:spPr>
        <a:xfrm>
          <a:off x="0" y="2941770"/>
          <a:ext cx="6628804" cy="725399"/>
        </a:xfrm>
        <a:prstGeom prst="roundRect">
          <a:avLst/>
        </a:prstGeom>
        <a:gradFill rotWithShape="0">
          <a:gsLst>
            <a:gs pos="0">
              <a:schemeClr val="accent2">
                <a:hueOff val="-2034338"/>
                <a:satOff val="-1242"/>
                <a:lumOff val="4853"/>
                <a:alphaOff val="0"/>
                <a:tint val="96000"/>
                <a:lumMod val="100000"/>
              </a:schemeClr>
            </a:gs>
            <a:gs pos="78000">
              <a:schemeClr val="accent2">
                <a:hueOff val="-2034338"/>
                <a:satOff val="-1242"/>
                <a:lumOff val="4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GDPR – činnost pověřence, revize</a:t>
          </a:r>
          <a:endParaRPr lang="en-US" sz="3100" kern="1200" dirty="0"/>
        </a:p>
      </dsp:txBody>
      <dsp:txXfrm>
        <a:off x="35411" y="2977181"/>
        <a:ext cx="6557982" cy="654577"/>
      </dsp:txXfrm>
    </dsp:sp>
    <dsp:sp modelId="{D27381F8-2628-4CA1-8628-71288AE7D61C}">
      <dsp:nvSpPr>
        <dsp:cNvPr id="0" name=""/>
        <dsp:cNvSpPr/>
      </dsp:nvSpPr>
      <dsp:spPr>
        <a:xfrm>
          <a:off x="0" y="3756450"/>
          <a:ext cx="6628804" cy="725399"/>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cs-CZ" sz="3100" kern="1200" dirty="0"/>
            <a:t>SOS 1O6  www.SOS106.cz</a:t>
          </a:r>
          <a:endParaRPr lang="en-US" sz="3100" kern="1200" dirty="0"/>
        </a:p>
      </dsp:txBody>
      <dsp:txXfrm>
        <a:off x="35411" y="3791861"/>
        <a:ext cx="6557982" cy="6545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F8DAE-B231-4D47-B04B-D504475FE963}">
      <dsp:nvSpPr>
        <dsp:cNvPr id="0" name=""/>
        <dsp:cNvSpPr/>
      </dsp:nvSpPr>
      <dsp:spPr>
        <a:xfrm>
          <a:off x="0" y="85094"/>
          <a:ext cx="6692813" cy="15444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cs-CZ" sz="4000" kern="1200"/>
            <a:t>Zasedání zastupitelstva obce je veřejné.</a:t>
          </a:r>
          <a:endParaRPr lang="en-US" sz="4000" kern="1200"/>
        </a:p>
      </dsp:txBody>
      <dsp:txXfrm>
        <a:off x="75391" y="160485"/>
        <a:ext cx="6542031" cy="1393618"/>
      </dsp:txXfrm>
    </dsp:sp>
    <dsp:sp modelId="{9C9115E6-BE35-4FA8-A681-05B2E63F0CC9}">
      <dsp:nvSpPr>
        <dsp:cNvPr id="0" name=""/>
        <dsp:cNvSpPr/>
      </dsp:nvSpPr>
      <dsp:spPr>
        <a:xfrm>
          <a:off x="0" y="1744695"/>
          <a:ext cx="6692813" cy="154440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cs-CZ" sz="4000" kern="1200"/>
            <a:t>- účastnit se může kdokoli, nejen občané obce</a:t>
          </a:r>
          <a:endParaRPr lang="en-US" sz="4000" kern="1200"/>
        </a:p>
      </dsp:txBody>
      <dsp:txXfrm>
        <a:off x="75391" y="1820086"/>
        <a:ext cx="6542031" cy="1393618"/>
      </dsp:txXfrm>
    </dsp:sp>
    <dsp:sp modelId="{E26BCDF4-DE93-40A8-ADA8-1114B1D99530}">
      <dsp:nvSpPr>
        <dsp:cNvPr id="0" name=""/>
        <dsp:cNvSpPr/>
      </dsp:nvSpPr>
      <dsp:spPr>
        <a:xfrm>
          <a:off x="0" y="3289095"/>
          <a:ext cx="6692813"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497"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cs-CZ" sz="3100" kern="1200" dirty="0"/>
            <a:t>Dobré pro přenosy ze zasedání z hlediska GDPR</a:t>
          </a:r>
          <a:endParaRPr lang="en-US" sz="3100" kern="1200" dirty="0"/>
        </a:p>
        <a:p>
          <a:pPr marL="285750" lvl="1" indent="-285750" algn="l" defTabSz="1377950">
            <a:lnSpc>
              <a:spcPct val="90000"/>
            </a:lnSpc>
            <a:spcBef>
              <a:spcPct val="0"/>
            </a:spcBef>
            <a:spcAft>
              <a:spcPct val="20000"/>
            </a:spcAft>
            <a:buChar char="•"/>
          </a:pPr>
          <a:r>
            <a:rPr lang="cs-CZ" sz="3100" kern="1200"/>
            <a:t>Obhájíte i záznam</a:t>
          </a:r>
          <a:endParaRPr lang="en-US" sz="3100" kern="1200"/>
        </a:p>
      </dsp:txBody>
      <dsp:txXfrm>
        <a:off x="0" y="3289095"/>
        <a:ext cx="6692813" cy="1449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D7D17-4F34-4209-ADC7-66D09247CEFA}">
      <dsp:nvSpPr>
        <dsp:cNvPr id="0" name=""/>
        <dsp:cNvSpPr/>
      </dsp:nvSpPr>
      <dsp:spPr>
        <a:xfrm>
          <a:off x="0" y="283364"/>
          <a:ext cx="6692813" cy="13689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dirty="0"/>
            <a:t>budu hlasovat pro usnesení č. 1, zdržím se u usnesení č. 2-6 a budu proti u usnesení č. 7 a nepřítomný u usnesení č. 8</a:t>
          </a:r>
          <a:endParaRPr lang="en-US" sz="2600" kern="1200" dirty="0"/>
        </a:p>
      </dsp:txBody>
      <dsp:txXfrm>
        <a:off x="66824" y="350188"/>
        <a:ext cx="6559165" cy="1235252"/>
      </dsp:txXfrm>
    </dsp:sp>
    <dsp:sp modelId="{2E005328-D8BB-4DBE-BF94-6F0FC1420269}">
      <dsp:nvSpPr>
        <dsp:cNvPr id="0" name=""/>
        <dsp:cNvSpPr/>
      </dsp:nvSpPr>
      <dsp:spPr>
        <a:xfrm>
          <a:off x="0" y="1727144"/>
          <a:ext cx="6692813" cy="1368900"/>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dirty="0"/>
            <a:t>jak bych mohl hlasovat pro souhrn usnesení č. 1-8?</a:t>
          </a:r>
          <a:endParaRPr lang="en-US" sz="2600" kern="1200" dirty="0"/>
        </a:p>
      </dsp:txBody>
      <dsp:txXfrm>
        <a:off x="66824" y="1793968"/>
        <a:ext cx="6559165" cy="1235252"/>
      </dsp:txXfrm>
    </dsp:sp>
    <dsp:sp modelId="{8D86F503-5D9D-4245-95CE-7308AB5FCA91}">
      <dsp:nvSpPr>
        <dsp:cNvPr id="0" name=""/>
        <dsp:cNvSpPr/>
      </dsp:nvSpPr>
      <dsp:spPr>
        <a:xfrm>
          <a:off x="0" y="3170925"/>
          <a:ext cx="6692813" cy="136890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a:t>Jde o nesmyslný ale přetrvávající relikt.</a:t>
          </a:r>
          <a:endParaRPr lang="en-US" sz="2600" kern="1200"/>
        </a:p>
      </dsp:txBody>
      <dsp:txXfrm>
        <a:off x="66824" y="3237749"/>
        <a:ext cx="6559165" cy="12352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6E5B2-F071-45DB-B534-6376FF46D0C5}">
      <dsp:nvSpPr>
        <dsp:cNvPr id="0" name=""/>
        <dsp:cNvSpPr/>
      </dsp:nvSpPr>
      <dsp:spPr>
        <a:xfrm>
          <a:off x="0" y="283364"/>
          <a:ext cx="6692813" cy="13689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a:t>§ 95 odst. 2: O námitkách člena zastupitelstva obce proti zápisu rozhodne nejbližší zasedání zastupitelstva obce.</a:t>
          </a:r>
          <a:endParaRPr lang="en-US" sz="2600" kern="1200"/>
        </a:p>
      </dsp:txBody>
      <dsp:txXfrm>
        <a:off x="66824" y="350188"/>
        <a:ext cx="6559165" cy="1235252"/>
      </dsp:txXfrm>
    </dsp:sp>
    <dsp:sp modelId="{892B9895-140C-4862-9F00-F369F6016403}">
      <dsp:nvSpPr>
        <dsp:cNvPr id="0" name=""/>
        <dsp:cNvSpPr/>
      </dsp:nvSpPr>
      <dsp:spPr>
        <a:xfrm>
          <a:off x="0" y="1727144"/>
          <a:ext cx="6692813" cy="1368900"/>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dirty="0"/>
            <a:t>jde o námitky </a:t>
          </a:r>
          <a:r>
            <a:rPr lang="cs-CZ" sz="2600" u="sng" kern="1200" dirty="0"/>
            <a:t>člena zastupitelstva </a:t>
          </a:r>
          <a:r>
            <a:rPr lang="cs-CZ" sz="2600" kern="1200" dirty="0"/>
            <a:t>– občan může namítat co chce, nemusíte zohlednit.</a:t>
          </a:r>
          <a:endParaRPr lang="en-US" sz="2600" kern="1200" dirty="0"/>
        </a:p>
      </dsp:txBody>
      <dsp:txXfrm>
        <a:off x="66824" y="1793968"/>
        <a:ext cx="6559165" cy="1235252"/>
      </dsp:txXfrm>
    </dsp:sp>
    <dsp:sp modelId="{007DA3F3-37B6-47AE-B72D-5F617C3A5AB0}">
      <dsp:nvSpPr>
        <dsp:cNvPr id="0" name=""/>
        <dsp:cNvSpPr/>
      </dsp:nvSpPr>
      <dsp:spPr>
        <a:xfrm>
          <a:off x="0" y="3170925"/>
          <a:ext cx="6692813" cy="136890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kern="1200"/>
            <a:t>O námitkách rozhodne nejbližší zasedání, nemusí akceptovat, pokud akceptuje, upraví se zápis.</a:t>
          </a:r>
          <a:endParaRPr lang="en-US" sz="2600" kern="1200"/>
        </a:p>
      </dsp:txBody>
      <dsp:txXfrm>
        <a:off x="66824" y="3237749"/>
        <a:ext cx="6559165" cy="12352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19242"/>
          <a:ext cx="6628804" cy="113373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Běžné dotazy, ale i  - Problémoví občané</a:t>
          </a:r>
        </a:p>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                              - Problémová opozice</a:t>
          </a:r>
          <a:endParaRPr lang="en-US" sz="1900" kern="1200" dirty="0"/>
        </a:p>
        <a:p>
          <a:pPr marL="0" lvl="0" algn="l" defTabSz="933450">
            <a:lnSpc>
              <a:spcPct val="90000"/>
            </a:lnSpc>
            <a:spcBef>
              <a:spcPct val="0"/>
            </a:spcBef>
            <a:spcAft>
              <a:spcPct val="35000"/>
            </a:spcAft>
            <a:buNone/>
          </a:pPr>
          <a:endParaRPr lang="cs-CZ" sz="1900" kern="1200" dirty="0"/>
        </a:p>
      </dsp:txBody>
      <dsp:txXfrm>
        <a:off x="55344" y="74586"/>
        <a:ext cx="6518116" cy="1023042"/>
      </dsp:txXfrm>
    </dsp:sp>
    <dsp:sp modelId="{0571B195-E956-435E-97EE-B8ABAEF329A9}">
      <dsp:nvSpPr>
        <dsp:cNvPr id="0" name=""/>
        <dsp:cNvSpPr/>
      </dsp:nvSpPr>
      <dsp:spPr>
        <a:xfrm>
          <a:off x="0" y="1199737"/>
          <a:ext cx="6628804" cy="1133730"/>
        </a:xfrm>
        <a:prstGeom prst="roundRect">
          <a:avLst/>
        </a:prstGeom>
        <a:solidFill>
          <a:srgbClr val="FFC000"/>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Komplikace se záměry, úřední deskou, interními předpisy obce</a:t>
          </a:r>
        </a:p>
        <a:p>
          <a:pPr marL="0" lvl="0" indent="0" algn="l" defTabSz="844550">
            <a:lnSpc>
              <a:spcPct val="90000"/>
            </a:lnSpc>
            <a:spcBef>
              <a:spcPct val="0"/>
            </a:spcBef>
            <a:spcAft>
              <a:spcPct val="35000"/>
            </a:spcAft>
            <a:buNone/>
          </a:pPr>
          <a:r>
            <a:rPr lang="cs-CZ" sz="1900" kern="1200" dirty="0"/>
            <a:t>VIP  - možnost zavolat během zasedání</a:t>
          </a:r>
          <a:endParaRPr lang="en-US" sz="1900" kern="1200" dirty="0"/>
        </a:p>
      </dsp:txBody>
      <dsp:txXfrm>
        <a:off x="55344" y="1255081"/>
        <a:ext cx="6518116" cy="1023042"/>
      </dsp:txXfrm>
    </dsp:sp>
    <dsp:sp modelId="{3EE44CA1-9B81-4A91-B719-8F0B6B1B8316}">
      <dsp:nvSpPr>
        <dsp:cNvPr id="0" name=""/>
        <dsp:cNvSpPr/>
      </dsp:nvSpPr>
      <dsp:spPr>
        <a:xfrm>
          <a:off x="0" y="2396142"/>
          <a:ext cx="6628804" cy="1133730"/>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Kontrola stavu obce, když hrozí kontrola nebo vznikne problém</a:t>
          </a:r>
          <a:endParaRPr lang="en-US" sz="1900" kern="1200" dirty="0"/>
        </a:p>
      </dsp:txBody>
      <dsp:txXfrm>
        <a:off x="55344" y="2451486"/>
        <a:ext cx="6518116" cy="1023042"/>
      </dsp:txXfrm>
    </dsp:sp>
    <dsp:sp modelId="{290873E2-CB75-48E1-81C8-485559931E6B}">
      <dsp:nvSpPr>
        <dsp:cNvPr id="0" name=""/>
        <dsp:cNvSpPr/>
      </dsp:nvSpPr>
      <dsp:spPr>
        <a:xfrm>
          <a:off x="0" y="3584592"/>
          <a:ext cx="6628804" cy="1133730"/>
        </a:xfrm>
        <a:prstGeom prst="roundRect">
          <a:avLst/>
        </a:prstGeom>
        <a:solidFill>
          <a:srgbClr val="FFC000"/>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Velké problémy – aktivisté, referendum, snahy paralyzovat úřady, pokusy rozložit zasedání nebo celé zastupitelstvo/radu</a:t>
          </a:r>
          <a:endParaRPr lang="en-US" sz="1900" kern="1200" dirty="0"/>
        </a:p>
      </dsp:txBody>
      <dsp:txXfrm>
        <a:off x="55344" y="3639936"/>
        <a:ext cx="6518116" cy="1023042"/>
      </dsp:txXfrm>
    </dsp:sp>
    <dsp:sp modelId="{D27381F8-2628-4CA1-8628-71288AE7D61C}">
      <dsp:nvSpPr>
        <dsp:cNvPr id="0" name=""/>
        <dsp:cNvSpPr/>
      </dsp:nvSpPr>
      <dsp:spPr>
        <a:xfrm>
          <a:off x="0" y="4773042"/>
          <a:ext cx="6628804" cy="1133730"/>
        </a:xfrm>
        <a:prstGeom prst="roundRect">
          <a:avLst/>
        </a:prstGeom>
        <a:solidFill>
          <a:srgbClr val="FF0000"/>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Komplikovaný žadatel, problém s krajem                       SOS 1O6  www.SOS106.cz</a:t>
          </a:r>
          <a:endParaRPr lang="en-US" sz="1900" kern="1200" dirty="0"/>
        </a:p>
      </dsp:txBody>
      <dsp:txXfrm>
        <a:off x="55344" y="4828386"/>
        <a:ext cx="6518116" cy="1023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1B195-E956-435E-97EE-B8ABAEF329A9}">
      <dsp:nvSpPr>
        <dsp:cNvPr id="0" name=""/>
        <dsp:cNvSpPr/>
      </dsp:nvSpPr>
      <dsp:spPr>
        <a:xfrm>
          <a:off x="0" y="411510"/>
          <a:ext cx="6628804" cy="204516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cs-CZ" sz="2300" kern="1200" dirty="0"/>
            <a:t>Systém pro nové povinnosti související s ochranou oznamovatelů (</a:t>
          </a:r>
          <a:r>
            <a:rPr lang="cs-CZ" sz="2300" kern="1200" dirty="0" err="1"/>
            <a:t>whistleblowing</a:t>
          </a:r>
          <a:r>
            <a:rPr lang="cs-CZ" sz="2300" kern="1200" dirty="0"/>
            <a:t>)  - zákon od 8/2023 -Výkon agendy tzv. </a:t>
          </a:r>
          <a:r>
            <a:rPr lang="cs-CZ" sz="2300" i="1" kern="1200" dirty="0"/>
            <a:t>Příslušné osoby </a:t>
          </a:r>
          <a:r>
            <a:rPr lang="cs-CZ" sz="2300" kern="1200" dirty="0"/>
            <a:t>podle zákona o ochraně oznamovatelů.</a:t>
          </a:r>
          <a:endParaRPr lang="en-US" sz="2300" kern="1200" dirty="0"/>
        </a:p>
        <a:p>
          <a:pPr marL="0" lvl="0" algn="l" defTabSz="1422400">
            <a:lnSpc>
              <a:spcPct val="90000"/>
            </a:lnSpc>
            <a:spcBef>
              <a:spcPct val="0"/>
            </a:spcBef>
            <a:spcAft>
              <a:spcPct val="35000"/>
            </a:spcAft>
            <a:buNone/>
          </a:pPr>
          <a:endParaRPr lang="en-US" sz="2300" kern="1200" dirty="0"/>
        </a:p>
      </dsp:txBody>
      <dsp:txXfrm>
        <a:off x="99836" y="511346"/>
        <a:ext cx="6429132" cy="1845488"/>
      </dsp:txXfrm>
    </dsp:sp>
    <dsp:sp modelId="{3EE44CA1-9B81-4A91-B719-8F0B6B1B8316}">
      <dsp:nvSpPr>
        <dsp:cNvPr id="0" name=""/>
        <dsp:cNvSpPr/>
      </dsp:nvSpPr>
      <dsp:spPr>
        <a:xfrm>
          <a:off x="0" y="2522910"/>
          <a:ext cx="6628804" cy="204516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cs-CZ" sz="2300" kern="1200" dirty="0"/>
            <a:t>GDPR – poradenství, služby pověřence, audity stavu </a:t>
          </a:r>
        </a:p>
      </dsp:txBody>
      <dsp:txXfrm>
        <a:off x="99836" y="2622746"/>
        <a:ext cx="6429132" cy="18454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19242"/>
          <a:ext cx="6628804" cy="113373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Běžné dotazy, ale i  - Problémoví občané</a:t>
          </a:r>
        </a:p>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                              - Problémová opozice</a:t>
          </a:r>
          <a:endParaRPr lang="en-US" sz="1900" kern="1200" dirty="0"/>
        </a:p>
        <a:p>
          <a:pPr marL="0" lvl="0" algn="l" defTabSz="933450">
            <a:lnSpc>
              <a:spcPct val="90000"/>
            </a:lnSpc>
            <a:spcBef>
              <a:spcPct val="0"/>
            </a:spcBef>
            <a:spcAft>
              <a:spcPct val="35000"/>
            </a:spcAft>
            <a:buNone/>
          </a:pPr>
          <a:endParaRPr lang="cs-CZ" sz="1900" kern="1200" dirty="0"/>
        </a:p>
      </dsp:txBody>
      <dsp:txXfrm>
        <a:off x="55344" y="74586"/>
        <a:ext cx="6518116" cy="1023042"/>
      </dsp:txXfrm>
    </dsp:sp>
    <dsp:sp modelId="{0571B195-E956-435E-97EE-B8ABAEF329A9}">
      <dsp:nvSpPr>
        <dsp:cNvPr id="0" name=""/>
        <dsp:cNvSpPr/>
      </dsp:nvSpPr>
      <dsp:spPr>
        <a:xfrm>
          <a:off x="0" y="1199737"/>
          <a:ext cx="6628804" cy="1133730"/>
        </a:xfrm>
        <a:prstGeom prst="roundRect">
          <a:avLst/>
        </a:prstGeom>
        <a:gradFill rotWithShape="0">
          <a:gsLst>
            <a:gs pos="0">
              <a:schemeClr val="accent2">
                <a:hueOff val="-678113"/>
                <a:satOff val="-414"/>
                <a:lumOff val="1618"/>
                <a:alphaOff val="0"/>
                <a:tint val="96000"/>
                <a:lumMod val="100000"/>
              </a:schemeClr>
            </a:gs>
            <a:gs pos="78000">
              <a:schemeClr val="accent2">
                <a:hueOff val="-678113"/>
                <a:satOff val="-414"/>
                <a:lumOff val="161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Komplikace se záměry, úřední deskou, interními předpisy obce</a:t>
          </a:r>
        </a:p>
        <a:p>
          <a:pPr marL="0" lvl="0" indent="0" algn="l" defTabSz="844550">
            <a:lnSpc>
              <a:spcPct val="90000"/>
            </a:lnSpc>
            <a:spcBef>
              <a:spcPct val="0"/>
            </a:spcBef>
            <a:spcAft>
              <a:spcPct val="35000"/>
            </a:spcAft>
            <a:buNone/>
          </a:pPr>
          <a:r>
            <a:rPr lang="cs-CZ" sz="1900" kern="1200" dirty="0"/>
            <a:t>VIP  - možnost zavolat během zasedání</a:t>
          </a:r>
          <a:endParaRPr lang="en-US" sz="1900" kern="1200" dirty="0"/>
        </a:p>
      </dsp:txBody>
      <dsp:txXfrm>
        <a:off x="55344" y="1255081"/>
        <a:ext cx="6518116" cy="1023042"/>
      </dsp:txXfrm>
    </dsp:sp>
    <dsp:sp modelId="{3EE44CA1-9B81-4A91-B719-8F0B6B1B8316}">
      <dsp:nvSpPr>
        <dsp:cNvPr id="0" name=""/>
        <dsp:cNvSpPr/>
      </dsp:nvSpPr>
      <dsp:spPr>
        <a:xfrm>
          <a:off x="0" y="2417697"/>
          <a:ext cx="6628804" cy="1133730"/>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Kontrola stavu obce, když hrozí kontrola nebo vznikne problém</a:t>
          </a:r>
          <a:endParaRPr lang="en-US" sz="1900" kern="1200" dirty="0"/>
        </a:p>
      </dsp:txBody>
      <dsp:txXfrm>
        <a:off x="55344" y="2473041"/>
        <a:ext cx="6518116" cy="1023042"/>
      </dsp:txXfrm>
    </dsp:sp>
    <dsp:sp modelId="{290873E2-CB75-48E1-81C8-485559931E6B}">
      <dsp:nvSpPr>
        <dsp:cNvPr id="0" name=""/>
        <dsp:cNvSpPr/>
      </dsp:nvSpPr>
      <dsp:spPr>
        <a:xfrm>
          <a:off x="0" y="3584592"/>
          <a:ext cx="6628804" cy="1133730"/>
        </a:xfrm>
        <a:prstGeom prst="roundRect">
          <a:avLst/>
        </a:prstGeom>
        <a:gradFill rotWithShape="0">
          <a:gsLst>
            <a:gs pos="0">
              <a:schemeClr val="accent2">
                <a:hueOff val="-2034338"/>
                <a:satOff val="-1242"/>
                <a:lumOff val="4853"/>
                <a:alphaOff val="0"/>
                <a:tint val="96000"/>
                <a:lumMod val="100000"/>
              </a:schemeClr>
            </a:gs>
            <a:gs pos="78000">
              <a:schemeClr val="accent2">
                <a:hueOff val="-2034338"/>
                <a:satOff val="-1242"/>
                <a:lumOff val="4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Velké problémy – aktivisté, referendum, snahy paralyzovat úřady, pokusy rozložit zasedání nebo celé zastupitelstvo/radu</a:t>
          </a:r>
          <a:endParaRPr lang="en-US" sz="1900" kern="1200" dirty="0"/>
        </a:p>
      </dsp:txBody>
      <dsp:txXfrm>
        <a:off x="55344" y="3639936"/>
        <a:ext cx="6518116" cy="1023042"/>
      </dsp:txXfrm>
    </dsp:sp>
    <dsp:sp modelId="{D27381F8-2628-4CA1-8628-71288AE7D61C}">
      <dsp:nvSpPr>
        <dsp:cNvPr id="0" name=""/>
        <dsp:cNvSpPr/>
      </dsp:nvSpPr>
      <dsp:spPr>
        <a:xfrm>
          <a:off x="0" y="4773042"/>
          <a:ext cx="6628804" cy="113373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Komplikovaný žadatel, problém s krajem                       SOS 1O6  www.SOS106.cz</a:t>
          </a:r>
          <a:endParaRPr lang="en-US" sz="1900" kern="1200" dirty="0"/>
        </a:p>
      </dsp:txBody>
      <dsp:txXfrm>
        <a:off x="55344" y="4828386"/>
        <a:ext cx="6518116" cy="1023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FCFBC-D1DD-46C7-9F17-A5CED9D28A4B}">
      <dsp:nvSpPr>
        <dsp:cNvPr id="0" name=""/>
        <dsp:cNvSpPr/>
      </dsp:nvSpPr>
      <dsp:spPr>
        <a:xfrm>
          <a:off x="0" y="1051504"/>
          <a:ext cx="3610341" cy="216620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u="sng" kern="1200" dirty="0"/>
            <a:t>iniciátor/inovátor</a:t>
          </a:r>
        </a:p>
        <a:p>
          <a:pPr marL="0" lvl="0" indent="0" algn="ctr" defTabSz="800100">
            <a:lnSpc>
              <a:spcPct val="90000"/>
            </a:lnSpc>
            <a:spcBef>
              <a:spcPct val="0"/>
            </a:spcBef>
            <a:spcAft>
              <a:spcPct val="35000"/>
            </a:spcAft>
            <a:buNone/>
          </a:pPr>
          <a:r>
            <a:rPr lang="cs-CZ" sz="1800" kern="1200" dirty="0"/>
            <a:t>Řešení: zaměstnat ho, chtít ať se podílí na realizaci</a:t>
          </a:r>
        </a:p>
      </dsp:txBody>
      <dsp:txXfrm>
        <a:off x="0" y="1051504"/>
        <a:ext cx="3610341" cy="2166204"/>
      </dsp:txXfrm>
    </dsp:sp>
    <dsp:sp modelId="{24EED4B8-22A0-46B6-B51C-E0F3EDE39F2B}">
      <dsp:nvSpPr>
        <dsp:cNvPr id="0" name=""/>
        <dsp:cNvSpPr/>
      </dsp:nvSpPr>
      <dsp:spPr>
        <a:xfrm>
          <a:off x="3971375" y="1051504"/>
          <a:ext cx="3610341" cy="2166204"/>
        </a:xfrm>
        <a:prstGeom prst="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u="sng" kern="1200" dirty="0"/>
            <a:t>intelektuál/“inženýr“/inspektor</a:t>
          </a:r>
        </a:p>
        <a:p>
          <a:pPr marL="0" lvl="0" indent="0" algn="ctr" defTabSz="800100">
            <a:lnSpc>
              <a:spcPct val="90000"/>
            </a:lnSpc>
            <a:spcBef>
              <a:spcPct val="0"/>
            </a:spcBef>
            <a:spcAft>
              <a:spcPct val="35000"/>
            </a:spcAft>
            <a:buNone/>
          </a:pPr>
          <a:r>
            <a:rPr lang="cs-CZ" sz="1800" kern="1200" dirty="0" err="1"/>
            <a:t>všeználek</a:t>
          </a:r>
          <a:r>
            <a:rPr lang="cs-CZ" sz="1800" kern="1200" dirty="0"/>
            <a:t>, dříve dělal …., to jsme u nás dělali…</a:t>
          </a:r>
        </a:p>
        <a:p>
          <a:pPr marL="0" lvl="0" indent="0" algn="ctr" defTabSz="800100">
            <a:lnSpc>
              <a:spcPct val="90000"/>
            </a:lnSpc>
            <a:spcBef>
              <a:spcPct val="0"/>
            </a:spcBef>
            <a:spcAft>
              <a:spcPct val="35000"/>
            </a:spcAft>
            <a:buNone/>
          </a:pPr>
          <a:r>
            <a:rPr lang="cs-CZ" sz="1800" kern="1200" dirty="0"/>
            <a:t>Stačí zkorigovat na jeho neznalosti a navrhovaných nesmyslech</a:t>
          </a:r>
        </a:p>
      </dsp:txBody>
      <dsp:txXfrm>
        <a:off x="3971375" y="1051504"/>
        <a:ext cx="3610341" cy="2166204"/>
      </dsp:txXfrm>
    </dsp:sp>
    <dsp:sp modelId="{14701C51-A4D4-4A39-96D3-878144EF3036}">
      <dsp:nvSpPr>
        <dsp:cNvPr id="0" name=""/>
        <dsp:cNvSpPr/>
      </dsp:nvSpPr>
      <dsp:spPr>
        <a:xfrm>
          <a:off x="7942751" y="1051504"/>
          <a:ext cx="3610341" cy="2166204"/>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u="sng" kern="1200" dirty="0"/>
            <a:t>imbecil/idiot</a:t>
          </a:r>
        </a:p>
        <a:p>
          <a:pPr marL="0" lvl="0" indent="0" algn="ctr" defTabSz="800100">
            <a:lnSpc>
              <a:spcPct val="90000"/>
            </a:lnSpc>
            <a:spcBef>
              <a:spcPct val="0"/>
            </a:spcBef>
            <a:spcAft>
              <a:spcPct val="35000"/>
            </a:spcAft>
            <a:buNone/>
          </a:pPr>
          <a:endParaRPr lang="cs-CZ" sz="1800" b="1" u="sng" kern="1200" dirty="0"/>
        </a:p>
        <a:p>
          <a:pPr marL="0" lvl="0" indent="0" algn="ctr" defTabSz="800100">
            <a:lnSpc>
              <a:spcPct val="90000"/>
            </a:lnSpc>
            <a:spcBef>
              <a:spcPct val="0"/>
            </a:spcBef>
            <a:spcAft>
              <a:spcPct val="35000"/>
            </a:spcAft>
            <a:buNone/>
          </a:pPr>
          <a:r>
            <a:rPr lang="cs-CZ" sz="1800" b="0" u="none" kern="1200" dirty="0"/>
            <a:t>Boj s blbci je marný, ale lze korigovat dle jednacího řádu</a:t>
          </a:r>
        </a:p>
      </dsp:txBody>
      <dsp:txXfrm>
        <a:off x="7942751" y="1051504"/>
        <a:ext cx="3610341" cy="2166204"/>
      </dsp:txXfrm>
    </dsp:sp>
    <dsp:sp modelId="{141F30D5-9078-46C6-9978-AA470700C3AD}">
      <dsp:nvSpPr>
        <dsp:cNvPr id="0" name=""/>
        <dsp:cNvSpPr/>
      </dsp:nvSpPr>
      <dsp:spPr>
        <a:xfrm>
          <a:off x="1950234" y="3578744"/>
          <a:ext cx="3610341" cy="2166204"/>
        </a:xfrm>
        <a:prstGeom prst="rect">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u="sng" kern="1200" dirty="0"/>
            <a:t>intrikán</a:t>
          </a:r>
        </a:p>
        <a:p>
          <a:pPr marL="0" lvl="0" indent="0" algn="ctr" defTabSz="800100">
            <a:lnSpc>
              <a:spcPct val="90000"/>
            </a:lnSpc>
            <a:spcBef>
              <a:spcPct val="0"/>
            </a:spcBef>
            <a:spcAft>
              <a:spcPct val="35000"/>
            </a:spcAft>
            <a:buNone/>
          </a:pPr>
          <a:r>
            <a:rPr lang="cs-CZ" sz="1800" b="0" u="none" kern="1200" dirty="0"/>
            <a:t>neúspěšní kandidáti, někdy bývalí starostové nebo ten co chce do vedení</a:t>
          </a:r>
        </a:p>
        <a:p>
          <a:pPr marL="0" lvl="0" indent="0" algn="ctr" defTabSz="800100">
            <a:lnSpc>
              <a:spcPct val="90000"/>
            </a:lnSpc>
            <a:spcBef>
              <a:spcPct val="0"/>
            </a:spcBef>
            <a:spcAft>
              <a:spcPct val="35000"/>
            </a:spcAft>
            <a:buNone/>
          </a:pPr>
          <a:r>
            <a:rPr lang="cs-CZ" sz="1800" b="0" u="none" kern="1200" dirty="0"/>
            <a:t>Velmi opatrně</a:t>
          </a:r>
        </a:p>
      </dsp:txBody>
      <dsp:txXfrm>
        <a:off x="1950234" y="3578744"/>
        <a:ext cx="3610341" cy="2166204"/>
      </dsp:txXfrm>
    </dsp:sp>
    <dsp:sp modelId="{0E5F9B4A-CC8E-43BA-93DC-2DBCF405072D}">
      <dsp:nvSpPr>
        <dsp:cNvPr id="0" name=""/>
        <dsp:cNvSpPr/>
      </dsp:nvSpPr>
      <dsp:spPr>
        <a:xfrm>
          <a:off x="5957063" y="3578744"/>
          <a:ext cx="3610341" cy="2166204"/>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u="sng" kern="1200" dirty="0"/>
            <a:t>iritující</a:t>
          </a:r>
        </a:p>
        <a:p>
          <a:pPr marL="0" lvl="0" indent="0" algn="ctr" defTabSz="800100">
            <a:lnSpc>
              <a:spcPct val="90000"/>
            </a:lnSpc>
            <a:spcBef>
              <a:spcPct val="0"/>
            </a:spcBef>
            <a:spcAft>
              <a:spcPct val="35000"/>
            </a:spcAft>
            <a:buNone/>
          </a:pPr>
          <a:endParaRPr lang="cs-CZ" sz="1800" b="1" u="sng" kern="1200" dirty="0"/>
        </a:p>
        <a:p>
          <a:pPr marL="0" lvl="0" indent="0" algn="ctr" defTabSz="800100">
            <a:lnSpc>
              <a:spcPct val="90000"/>
            </a:lnSpc>
            <a:spcBef>
              <a:spcPct val="0"/>
            </a:spcBef>
            <a:spcAft>
              <a:spcPct val="35000"/>
            </a:spcAft>
            <a:buNone/>
          </a:pPr>
          <a:r>
            <a:rPr lang="cs-CZ" sz="1800" b="0" u="none" kern="1200" dirty="0"/>
            <a:t>Jen otravný účastník, ale pozor, dovede i rozložit zasedání, vyprovokovat starostu apod.</a:t>
          </a:r>
        </a:p>
      </dsp:txBody>
      <dsp:txXfrm>
        <a:off x="5957063" y="3578744"/>
        <a:ext cx="3610341" cy="21662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AB5BC-678D-4297-8D5E-66DDA710F377}">
      <dsp:nvSpPr>
        <dsp:cNvPr id="0" name=""/>
        <dsp:cNvSpPr/>
      </dsp:nvSpPr>
      <dsp:spPr>
        <a:xfrm>
          <a:off x="531554" y="0"/>
          <a:ext cx="6024284" cy="402866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0B0B86-E2FC-4E93-A924-9F83E28CD75E}">
      <dsp:nvSpPr>
        <dsp:cNvPr id="0" name=""/>
        <dsp:cNvSpPr/>
      </dsp:nvSpPr>
      <dsp:spPr>
        <a:xfrm>
          <a:off x="47698" y="974984"/>
          <a:ext cx="906970" cy="207869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Den vyvěšení</a:t>
          </a:r>
        </a:p>
      </dsp:txBody>
      <dsp:txXfrm>
        <a:off x="91973" y="1019259"/>
        <a:ext cx="818420" cy="1990142"/>
      </dsp:txXfrm>
    </dsp:sp>
    <dsp:sp modelId="{67458D32-4E2F-4366-892B-34458D07DC95}">
      <dsp:nvSpPr>
        <dsp:cNvPr id="0" name=""/>
        <dsp:cNvSpPr/>
      </dsp:nvSpPr>
      <dsp:spPr>
        <a:xfrm>
          <a:off x="1213871" y="1081171"/>
          <a:ext cx="4683341" cy="1866317"/>
        </a:xfrm>
        <a:prstGeom prst="roundRect">
          <a:avLst/>
        </a:prstGeom>
        <a:solidFill>
          <a:schemeClr val="accent2">
            <a:hueOff val="-1356225"/>
            <a:satOff val="-828"/>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7 dnů</a:t>
          </a:r>
        </a:p>
      </dsp:txBody>
      <dsp:txXfrm>
        <a:off x="1304977" y="1172277"/>
        <a:ext cx="4501129" cy="1684105"/>
      </dsp:txXfrm>
    </dsp:sp>
    <dsp:sp modelId="{C5CC7352-F20E-487B-AB1E-51130CB5D5CD}">
      <dsp:nvSpPr>
        <dsp:cNvPr id="0" name=""/>
        <dsp:cNvSpPr/>
      </dsp:nvSpPr>
      <dsp:spPr>
        <a:xfrm>
          <a:off x="6056630" y="1123867"/>
          <a:ext cx="883278" cy="1643274"/>
        </a:xfrm>
        <a:prstGeom prst="roundRec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zasedání</a:t>
          </a:r>
        </a:p>
      </dsp:txBody>
      <dsp:txXfrm>
        <a:off x="6099748" y="1166985"/>
        <a:ext cx="797042" cy="15570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AB5BC-678D-4297-8D5E-66DDA710F377}">
      <dsp:nvSpPr>
        <dsp:cNvPr id="0" name=""/>
        <dsp:cNvSpPr/>
      </dsp:nvSpPr>
      <dsp:spPr>
        <a:xfrm>
          <a:off x="334479" y="0"/>
          <a:ext cx="3515691" cy="330517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458D32-4E2F-4366-892B-34458D07DC95}">
      <dsp:nvSpPr>
        <dsp:cNvPr id="0" name=""/>
        <dsp:cNvSpPr/>
      </dsp:nvSpPr>
      <dsp:spPr>
        <a:xfrm>
          <a:off x="609824" y="854493"/>
          <a:ext cx="2931332" cy="1587806"/>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t>7 dnů</a:t>
          </a:r>
        </a:p>
      </dsp:txBody>
      <dsp:txXfrm>
        <a:off x="687334" y="932003"/>
        <a:ext cx="2776312" cy="1432786"/>
      </dsp:txXfrm>
    </dsp:sp>
    <dsp:sp modelId="{C5CC7352-F20E-487B-AB1E-51130CB5D5CD}">
      <dsp:nvSpPr>
        <dsp:cNvPr id="0" name=""/>
        <dsp:cNvSpPr/>
      </dsp:nvSpPr>
      <dsp:spPr>
        <a:xfrm>
          <a:off x="2787232" y="978371"/>
          <a:ext cx="717902" cy="1348167"/>
        </a:xfrm>
        <a:prstGeom prst="roundRec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cs-CZ" sz="1100" kern="1200" dirty="0"/>
            <a:t>zasedání</a:t>
          </a:r>
        </a:p>
      </dsp:txBody>
      <dsp:txXfrm>
        <a:off x="2822277" y="1013416"/>
        <a:ext cx="647812" cy="12780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CAB27-245B-42C3-8F9E-E448BEF33B36}">
      <dsp:nvSpPr>
        <dsp:cNvPr id="0" name=""/>
        <dsp:cNvSpPr/>
      </dsp:nvSpPr>
      <dsp:spPr>
        <a:xfrm>
          <a:off x="1164573" y="881"/>
          <a:ext cx="2984364" cy="179061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cs-CZ" sz="2700" kern="1200" dirty="0"/>
            <a:t>počet přítomných členů zastupitelstva obce</a:t>
          </a:r>
        </a:p>
      </dsp:txBody>
      <dsp:txXfrm>
        <a:off x="1164573" y="881"/>
        <a:ext cx="2984364" cy="1790618"/>
      </dsp:txXfrm>
    </dsp:sp>
    <dsp:sp modelId="{CB89F355-5CD8-417D-83DF-7BD99B9F96ED}">
      <dsp:nvSpPr>
        <dsp:cNvPr id="0" name=""/>
        <dsp:cNvSpPr/>
      </dsp:nvSpPr>
      <dsp:spPr>
        <a:xfrm>
          <a:off x="4447374" y="881"/>
          <a:ext cx="2984364" cy="1790618"/>
        </a:xfrm>
        <a:prstGeom prst="rect">
          <a:avLst/>
        </a:prstGeom>
        <a:solidFill>
          <a:schemeClr val="accent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cs-CZ" sz="2700" kern="1200" dirty="0"/>
            <a:t>schválený pořad jednání zastupitelstva obce</a:t>
          </a:r>
        </a:p>
      </dsp:txBody>
      <dsp:txXfrm>
        <a:off x="4447374" y="881"/>
        <a:ext cx="2984364" cy="1790618"/>
      </dsp:txXfrm>
    </dsp:sp>
    <dsp:sp modelId="{45BB4D9A-8C21-4BDD-953F-91885006D1B6}">
      <dsp:nvSpPr>
        <dsp:cNvPr id="0" name=""/>
        <dsp:cNvSpPr/>
      </dsp:nvSpPr>
      <dsp:spPr>
        <a:xfrm>
          <a:off x="1164573" y="2089936"/>
          <a:ext cx="2984364" cy="1790618"/>
        </a:xfrm>
        <a:prstGeom prst="rect">
          <a:avLst/>
        </a:prstGeom>
        <a:solidFill>
          <a:schemeClr val="accent5">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cs-CZ" sz="2700" kern="1200" dirty="0"/>
            <a:t>průběh</a:t>
          </a:r>
        </a:p>
        <a:p>
          <a:pPr marL="0" lvl="0" algn="ctr" defTabSz="1111250">
            <a:lnSpc>
              <a:spcPct val="90000"/>
            </a:lnSpc>
            <a:spcBef>
              <a:spcPct val="0"/>
            </a:spcBef>
            <a:spcAft>
              <a:spcPct val="35000"/>
            </a:spcAft>
            <a:buNone/>
          </a:pPr>
          <a:r>
            <a:rPr lang="cs-CZ" sz="2700" kern="1200" dirty="0"/>
            <a:t>a výsledek hlasování</a:t>
          </a:r>
        </a:p>
      </dsp:txBody>
      <dsp:txXfrm>
        <a:off x="1164573" y="2089936"/>
        <a:ext cx="2984364" cy="1790618"/>
      </dsp:txXfrm>
    </dsp:sp>
    <dsp:sp modelId="{B1A63839-C04A-4E3A-957F-D1C7E05E4EE2}">
      <dsp:nvSpPr>
        <dsp:cNvPr id="0" name=""/>
        <dsp:cNvSpPr/>
      </dsp:nvSpPr>
      <dsp:spPr>
        <a:xfrm>
          <a:off x="4473755" y="2090151"/>
          <a:ext cx="2984364" cy="1790618"/>
        </a:xfrm>
        <a:prstGeom prst="rect">
          <a:avLst/>
        </a:prstGeom>
        <a:solidFill>
          <a:schemeClr val="tx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cs-CZ" sz="2700" kern="1200" dirty="0"/>
            <a:t>přijatá usnesení</a:t>
          </a:r>
        </a:p>
      </dsp:txBody>
      <dsp:txXfrm>
        <a:off x="4473755" y="2090151"/>
        <a:ext cx="2984364" cy="17906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D4BF4-E013-44C1-9E43-5D4F4043B57F}">
      <dsp:nvSpPr>
        <dsp:cNvPr id="0" name=""/>
        <dsp:cNvSpPr/>
      </dsp:nvSpPr>
      <dsp:spPr>
        <a:xfrm>
          <a:off x="0" y="194592"/>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Na zasedání- projednávány všechny nutné osobní údaje</a:t>
          </a:r>
        </a:p>
      </dsp:txBody>
      <dsp:txXfrm>
        <a:off x="0" y="194592"/>
        <a:ext cx="2686347" cy="1611808"/>
      </dsp:txXfrm>
    </dsp:sp>
    <dsp:sp modelId="{E85B2746-44B3-4854-B1C1-303065C964C0}">
      <dsp:nvSpPr>
        <dsp:cNvPr id="0" name=""/>
        <dsp:cNvSpPr/>
      </dsp:nvSpPr>
      <dsp:spPr>
        <a:xfrm>
          <a:off x="5786876" y="211436"/>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Zápis na web – anonymizace osobních údajů</a:t>
          </a:r>
        </a:p>
      </dsp:txBody>
      <dsp:txXfrm>
        <a:off x="5786876" y="211436"/>
        <a:ext cx="2686347" cy="1611808"/>
      </dsp:txXfrm>
    </dsp:sp>
    <dsp:sp modelId="{174CE8C7-F347-4E0D-87BC-551A802EBA12}">
      <dsp:nvSpPr>
        <dsp:cNvPr id="0" name=""/>
        <dsp:cNvSpPr/>
      </dsp:nvSpPr>
      <dsp:spPr>
        <a:xfrm>
          <a:off x="4600853" y="2075411"/>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Zvukový, videozáznam – na web/poskytnutý 106kou - anonymizace</a:t>
          </a:r>
        </a:p>
      </dsp:txBody>
      <dsp:txXfrm>
        <a:off x="4600853" y="2075411"/>
        <a:ext cx="2686347" cy="1611808"/>
      </dsp:txXfrm>
    </dsp:sp>
    <dsp:sp modelId="{3E02F821-6831-4EAB-8C67-8CC7C477C41C}">
      <dsp:nvSpPr>
        <dsp:cNvPr id="0" name=""/>
        <dsp:cNvSpPr/>
      </dsp:nvSpPr>
      <dsp:spPr>
        <a:xfrm>
          <a:off x="2954633" y="219860"/>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Při nahlížení do zápisu občanem obce – všechny osobní údaje (+ možnost pořídit si kopie bez omezení)</a:t>
          </a:r>
        </a:p>
      </dsp:txBody>
      <dsp:txXfrm>
        <a:off x="2954633" y="219860"/>
        <a:ext cx="2686347" cy="1611808"/>
      </dsp:txXfrm>
    </dsp:sp>
    <dsp:sp modelId="{0DAA62BE-4CAF-4EC7-935E-5E237CD6E408}">
      <dsp:nvSpPr>
        <dsp:cNvPr id="0" name=""/>
        <dsp:cNvSpPr/>
      </dsp:nvSpPr>
      <dsp:spPr>
        <a:xfrm>
          <a:off x="1214470" y="2066622"/>
          <a:ext cx="2686347" cy="16118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Zápis požadovaný dle 106ky – anonymizace, kromě příjemců veřejných prostředků</a:t>
          </a:r>
        </a:p>
      </dsp:txBody>
      <dsp:txXfrm>
        <a:off x="1214470" y="2066622"/>
        <a:ext cx="2686347" cy="16118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06456-62F9-4B19-A8E6-8331C2D437B9}">
      <dsp:nvSpPr>
        <dsp:cNvPr id="0" name=""/>
        <dsp:cNvSpPr/>
      </dsp:nvSpPr>
      <dsp:spPr>
        <a:xfrm>
          <a:off x="3287" y="266822"/>
          <a:ext cx="1779918" cy="10679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a:t>Do 2 dnů, </a:t>
          </a:r>
          <a:endParaRPr lang="en-US" sz="2100" kern="1200"/>
        </a:p>
      </dsp:txBody>
      <dsp:txXfrm>
        <a:off x="3287" y="266822"/>
        <a:ext cx="1779918" cy="1067950"/>
      </dsp:txXfrm>
    </dsp:sp>
    <dsp:sp modelId="{394A3BF6-2397-4F07-9558-90133AB10B71}">
      <dsp:nvSpPr>
        <dsp:cNvPr id="0" name=""/>
        <dsp:cNvSpPr/>
      </dsp:nvSpPr>
      <dsp:spPr>
        <a:xfrm>
          <a:off x="1961197" y="266822"/>
          <a:ext cx="1779918" cy="106795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7 dnů před…, do 7 dnů po…, </a:t>
          </a:r>
          <a:endParaRPr lang="en-US" sz="2100" kern="1200" dirty="0"/>
        </a:p>
      </dsp:txBody>
      <dsp:txXfrm>
        <a:off x="1961197" y="266822"/>
        <a:ext cx="1779918" cy="1067950"/>
      </dsp:txXfrm>
    </dsp:sp>
    <dsp:sp modelId="{34AB888C-1080-4B4B-8256-3A7D12223042}">
      <dsp:nvSpPr>
        <dsp:cNvPr id="0" name=""/>
        <dsp:cNvSpPr/>
      </dsp:nvSpPr>
      <dsp:spPr>
        <a:xfrm>
          <a:off x="3919107" y="266822"/>
          <a:ext cx="1779918" cy="1067950"/>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do 10 dnů, </a:t>
          </a:r>
          <a:endParaRPr lang="en-US" sz="2100" kern="1200" dirty="0"/>
        </a:p>
      </dsp:txBody>
      <dsp:txXfrm>
        <a:off x="3919107" y="266822"/>
        <a:ext cx="1779918" cy="1067950"/>
      </dsp:txXfrm>
    </dsp:sp>
    <dsp:sp modelId="{6CBA9AC4-F03A-4EF4-91B0-BF968903DF84}">
      <dsp:nvSpPr>
        <dsp:cNvPr id="0" name=""/>
        <dsp:cNvSpPr/>
      </dsp:nvSpPr>
      <dsp:spPr>
        <a:xfrm>
          <a:off x="5877017" y="266822"/>
          <a:ext cx="1779918" cy="1067950"/>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a:t>do 15 dnů před/po/po dobu, </a:t>
          </a:r>
          <a:endParaRPr lang="en-US" sz="2100" kern="1200"/>
        </a:p>
      </dsp:txBody>
      <dsp:txXfrm>
        <a:off x="5877017" y="266822"/>
        <a:ext cx="1779918" cy="1067950"/>
      </dsp:txXfrm>
    </dsp:sp>
    <dsp:sp modelId="{DDD5459C-4FBB-436D-A57B-70850635B1D5}">
      <dsp:nvSpPr>
        <dsp:cNvPr id="0" name=""/>
        <dsp:cNvSpPr/>
      </dsp:nvSpPr>
      <dsp:spPr>
        <a:xfrm>
          <a:off x="7834927" y="266822"/>
          <a:ext cx="1779918" cy="1067950"/>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a:t>do 21 dnů, </a:t>
          </a:r>
          <a:endParaRPr lang="en-US" sz="2100" kern="1200"/>
        </a:p>
      </dsp:txBody>
      <dsp:txXfrm>
        <a:off x="7834927" y="266822"/>
        <a:ext cx="1779918" cy="1067950"/>
      </dsp:txXfrm>
    </dsp:sp>
    <dsp:sp modelId="{98B6915C-9549-4C5C-A3C5-EEF9D71362ED}">
      <dsp:nvSpPr>
        <dsp:cNvPr id="0" name=""/>
        <dsp:cNvSpPr/>
      </dsp:nvSpPr>
      <dsp:spPr>
        <a:xfrm>
          <a:off x="3287" y="1512765"/>
          <a:ext cx="1779918" cy="10679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a:t>do 30 dnů, </a:t>
          </a:r>
          <a:endParaRPr lang="en-US" sz="2100" kern="1200"/>
        </a:p>
      </dsp:txBody>
      <dsp:txXfrm>
        <a:off x="3287" y="1512765"/>
        <a:ext cx="1779918" cy="1067950"/>
      </dsp:txXfrm>
    </dsp:sp>
    <dsp:sp modelId="{6C3672A7-B27A-4C2F-907A-A383372A3BBB}">
      <dsp:nvSpPr>
        <dsp:cNvPr id="0" name=""/>
        <dsp:cNvSpPr/>
      </dsp:nvSpPr>
      <dsp:spPr>
        <a:xfrm>
          <a:off x="1961197" y="1512765"/>
          <a:ext cx="1779918" cy="106795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a:t>do 60 dnů, </a:t>
          </a:r>
          <a:endParaRPr lang="en-US" sz="2100" kern="1200"/>
        </a:p>
      </dsp:txBody>
      <dsp:txXfrm>
        <a:off x="1961197" y="1512765"/>
        <a:ext cx="1779918" cy="1067950"/>
      </dsp:txXfrm>
    </dsp:sp>
    <dsp:sp modelId="{5070D6FF-F038-40CB-971F-3F778403D3ED}">
      <dsp:nvSpPr>
        <dsp:cNvPr id="0" name=""/>
        <dsp:cNvSpPr/>
      </dsp:nvSpPr>
      <dsp:spPr>
        <a:xfrm>
          <a:off x="3919107" y="1512765"/>
          <a:ext cx="1779918" cy="1067950"/>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a:t>do 85 dnů před…, </a:t>
          </a:r>
          <a:endParaRPr lang="en-US" sz="2100" kern="1200"/>
        </a:p>
      </dsp:txBody>
      <dsp:txXfrm>
        <a:off x="3919107" y="1512765"/>
        <a:ext cx="1779918" cy="1067950"/>
      </dsp:txXfrm>
    </dsp:sp>
    <dsp:sp modelId="{1001942C-CD2B-417E-A822-777187B137A3}">
      <dsp:nvSpPr>
        <dsp:cNvPr id="0" name=""/>
        <dsp:cNvSpPr/>
      </dsp:nvSpPr>
      <dsp:spPr>
        <a:xfrm>
          <a:off x="5877017" y="1512765"/>
          <a:ext cx="1779918" cy="1067950"/>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do 1 roku</a:t>
          </a:r>
        </a:p>
      </dsp:txBody>
      <dsp:txXfrm>
        <a:off x="5877017" y="1512765"/>
        <a:ext cx="1779918" cy="1067950"/>
      </dsp:txXfrm>
    </dsp:sp>
    <dsp:sp modelId="{5ED35DD2-35E5-4C07-9B9C-096D85CDA614}">
      <dsp:nvSpPr>
        <dsp:cNvPr id="0" name=""/>
        <dsp:cNvSpPr/>
      </dsp:nvSpPr>
      <dsp:spPr>
        <a:xfrm>
          <a:off x="7834927" y="1512765"/>
          <a:ext cx="1779918" cy="1067950"/>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do 15. ledna, do 30.června</a:t>
          </a:r>
          <a:endParaRPr lang="en-US" sz="2100" kern="1200" dirty="0"/>
        </a:p>
      </dsp:txBody>
      <dsp:txXfrm>
        <a:off x="7834927" y="1512765"/>
        <a:ext cx="1779918" cy="1067950"/>
      </dsp:txXfrm>
    </dsp:sp>
    <dsp:sp modelId="{5430FA12-C19F-4101-A597-BAF594CC51FE}">
      <dsp:nvSpPr>
        <dsp:cNvPr id="0" name=""/>
        <dsp:cNvSpPr/>
      </dsp:nvSpPr>
      <dsp:spPr>
        <a:xfrm>
          <a:off x="982242" y="2758708"/>
          <a:ext cx="1779918" cy="10679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neprodleně</a:t>
          </a:r>
          <a:endParaRPr lang="en-US" sz="2100" kern="1200" dirty="0"/>
        </a:p>
      </dsp:txBody>
      <dsp:txXfrm>
        <a:off x="982242" y="2758708"/>
        <a:ext cx="1779918" cy="1067950"/>
      </dsp:txXfrm>
    </dsp:sp>
    <dsp:sp modelId="{8363AEAF-DE8B-4A33-98A3-C290DB66599C}">
      <dsp:nvSpPr>
        <dsp:cNvPr id="0" name=""/>
        <dsp:cNvSpPr/>
      </dsp:nvSpPr>
      <dsp:spPr>
        <a:xfrm>
          <a:off x="2940152" y="2758708"/>
          <a:ext cx="1779918" cy="106795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bezodkladně </a:t>
          </a:r>
          <a:endParaRPr lang="en-US" sz="2100" kern="1200" dirty="0"/>
        </a:p>
      </dsp:txBody>
      <dsp:txXfrm>
        <a:off x="2940152" y="2758708"/>
        <a:ext cx="1779918" cy="1067950"/>
      </dsp:txXfrm>
    </dsp:sp>
    <dsp:sp modelId="{97E03CA7-EC09-4DCE-93AC-E17E68E958CC}">
      <dsp:nvSpPr>
        <dsp:cNvPr id="0" name=""/>
        <dsp:cNvSpPr/>
      </dsp:nvSpPr>
      <dsp:spPr>
        <a:xfrm>
          <a:off x="4898062" y="2758708"/>
          <a:ext cx="1779918" cy="1067950"/>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ve stanovené lhůtě</a:t>
          </a:r>
          <a:endParaRPr lang="en-US" sz="2100" kern="1200" dirty="0"/>
        </a:p>
      </dsp:txBody>
      <dsp:txXfrm>
        <a:off x="4898062" y="2758708"/>
        <a:ext cx="1779918" cy="1067950"/>
      </dsp:txXfrm>
    </dsp:sp>
    <dsp:sp modelId="{36BE5C15-FA7A-4338-B907-D82E340FBC81}">
      <dsp:nvSpPr>
        <dsp:cNvPr id="0" name=""/>
        <dsp:cNvSpPr/>
      </dsp:nvSpPr>
      <dsp:spPr>
        <a:xfrm>
          <a:off x="6855972" y="2758708"/>
          <a:ext cx="1779918" cy="1067950"/>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kern="1200" dirty="0"/>
            <a:t>k počátku kalendářního roku</a:t>
          </a:r>
          <a:endParaRPr lang="en-US" sz="2100" kern="1200" dirty="0"/>
        </a:p>
      </dsp:txBody>
      <dsp:txXfrm>
        <a:off x="6855972" y="2758708"/>
        <a:ext cx="1779918" cy="10679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D249B-5701-4271-9B78-EC917EDCD1A4}" type="datetimeFigureOut">
              <a:rPr lang="cs-CZ" smtClean="0"/>
              <a:t>11.01.2024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B6422-2567-4471-9E34-F8F6AC0F875B}" type="slidenum">
              <a:rPr lang="cs-CZ" smtClean="0"/>
              <a:t>‹#›</a:t>
            </a:fld>
            <a:endParaRPr lang="cs-CZ"/>
          </a:p>
        </p:txBody>
      </p:sp>
    </p:spTree>
    <p:extLst>
      <p:ext uri="{BB962C8B-B14F-4D97-AF65-F5344CB8AC3E}">
        <p14:creationId xmlns:p14="http://schemas.microsoft.com/office/powerpoint/2010/main" val="2100522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0BD7822-2B5D-49DC-A2F7-2278788D37BE}"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D87AA5A0-9C9D-46D0-A238-0493E2219BD0}"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E5A1083-3E50-4996-9EC6-7962ECAFC10E}"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664F26CC-3356-425B-81AD-33045F89C97F}"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DBE07C2A-7054-4B79-AA2D-4185EE664A8B}"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46FA02F-4820-47E6-BA64-D98B60724013}"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AFA2A75-6B69-45AF-9BAB-79D7F06176AD}"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3C7447F-60C4-45C0-AC0E-F742F2193458}"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7"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28" name="PlaceHolder 2"/>
          <p:cNvSpPr>
            <a:spLocks noGrp="1"/>
          </p:cNvSpPr>
          <p:nvPr>
            <p:ph type="subTitle"/>
          </p:nvPr>
        </p:nvSpPr>
        <p:spPr>
          <a:xfrm>
            <a:off x="677160" y="4527360"/>
            <a:ext cx="8596440" cy="151344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161327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30" name="PlaceHolder 2"/>
          <p:cNvSpPr>
            <a:spLocks noGrp="1"/>
          </p:cNvSpPr>
          <p:nvPr>
            <p:ph type="body"/>
          </p:nvPr>
        </p:nvSpPr>
        <p:spPr>
          <a:xfrm>
            <a:off x="677160" y="4527360"/>
            <a:ext cx="859644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96759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24101D4-7C5B-4849-8C78-1655E71404BC}"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8FF20B19-2DA2-417E-9D0E-9131CAF6E4E9}" type="datetime1">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7AAE40AD-C267-457A-8CD8-25743C0CFB50}"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8368548-E750-470B-865B-722C3C0AD32E}" type="datetime1">
              <a:rPr lang="en-US" smtClean="0"/>
              <a:t>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0202C8B-2A70-4530-9732-563903C1EA58}" type="datetime1">
              <a:rPr lang="en-US" smtClean="0"/>
              <a:t>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6FF50-3722-4AC0-A93F-BE4E188EB7F4}" type="datetime1">
              <a:rPr lang="en-US" smtClean="0"/>
              <a:t>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8A77054-631A-4B2F-9C47-62822C9990E8}" type="datetime1">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4D75D195-0C19-411B-908B-F2A425D75A70}" type="datetime1">
              <a:rPr lang="en-US" smtClean="0"/>
              <a:t>1/11/2024</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2A49DB-4A8B-4E3F-BBB2-CACC89A51BD6}" type="datetime1">
              <a:rPr lang="en-US" smtClean="0"/>
              <a:t>1/11/2024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 id="2147483669" r:id="rId17"/>
    <p:sldLayoutId id="2147483670" r:id="rId18"/>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hyperlink" Target="https://pixabay.com/de/gefangener-gangster-str%C3%A4fling-296515/"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www.mvcr.cz/clanek/zasada-verejnosti-zasedani-zastupitelstva-obce-prakticke-problemy.aspx"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hyperlink" Target="https://www.zakonyprolidi.cz/cs/2000-128#f4385981"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www.publicdomainpictures.net/en/view-image.php?image=238044&amp;picture=choice" TargetMode="External"/><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hyperlink" Target="https://spmo.cz/vzdelavani" TargetMode="External"/><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s://spmo.cz/vzdelavani/gdpr-a-ochrana-oznamovatelu-v-praxi-obci-a-mest-19-1-2024/" TargetMode="External"/><Relationship Id="rId2" Type="http://schemas.openxmlformats.org/officeDocument/2006/relationships/hyperlink" Target="https://spmo.cz/vzdelavani/hlavni-zakonne-povinnosti-obci-a-mest-23-1-2024/"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stastny@catania.cz"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spmo.cz/vzdelavani" TargetMode="Externa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04D23F-268D-40B0-82A5-D4CFB54AF232}"/>
              </a:ext>
            </a:extLst>
          </p:cNvPr>
          <p:cNvSpPr>
            <a:spLocks noGrp="1"/>
          </p:cNvSpPr>
          <p:nvPr>
            <p:ph type="ctrTitle"/>
          </p:nvPr>
        </p:nvSpPr>
        <p:spPr>
          <a:xfrm>
            <a:off x="1507067" y="2404534"/>
            <a:ext cx="8015002" cy="1646302"/>
          </a:xfrm>
        </p:spPr>
        <p:txBody>
          <a:bodyPr/>
          <a:lstStyle/>
          <a:p>
            <a:r>
              <a:rPr lang="cs-CZ" dirty="0"/>
              <a:t>Zasedání zastupitelstva (a schůze rady) od A do Z</a:t>
            </a:r>
          </a:p>
        </p:txBody>
      </p:sp>
      <p:sp>
        <p:nvSpPr>
          <p:cNvPr id="3" name="Podnadpis 2">
            <a:extLst>
              <a:ext uri="{FF2B5EF4-FFF2-40B4-BE49-F238E27FC236}">
                <a16:creationId xmlns:a16="http://schemas.microsoft.com/office/drawing/2014/main" id="{C5F46A20-9E33-4ED2-8834-7F8830F71496}"/>
              </a:ext>
            </a:extLst>
          </p:cNvPr>
          <p:cNvSpPr>
            <a:spLocks noGrp="1"/>
          </p:cNvSpPr>
          <p:nvPr>
            <p:ph type="subTitle" idx="1"/>
          </p:nvPr>
        </p:nvSpPr>
        <p:spPr/>
        <p:txBody>
          <a:bodyPr>
            <a:normAutofit lnSpcReduction="10000"/>
          </a:bodyPr>
          <a:lstStyle/>
          <a:p>
            <a:r>
              <a:rPr lang="cs-CZ" dirty="0"/>
              <a:t>…od </a:t>
            </a:r>
            <a:r>
              <a:rPr lang="cs-CZ" b="1" dirty="0"/>
              <a:t>a</a:t>
            </a:r>
            <a:r>
              <a:rPr lang="cs-CZ" dirty="0"/>
              <a:t>víza po </a:t>
            </a:r>
            <a:r>
              <a:rPr lang="cs-CZ" b="1" dirty="0"/>
              <a:t>z</a:t>
            </a:r>
            <a:r>
              <a:rPr lang="cs-CZ" dirty="0"/>
              <a:t>ápis</a:t>
            </a:r>
          </a:p>
          <a:p>
            <a:endParaRPr lang="cs-CZ" dirty="0"/>
          </a:p>
          <a:p>
            <a:r>
              <a:rPr lang="cs-CZ" dirty="0"/>
              <a:t>JUDr. Jan Šťastný, MPA</a:t>
            </a:r>
          </a:p>
        </p:txBody>
      </p:sp>
      <p:sp>
        <p:nvSpPr>
          <p:cNvPr id="4" name="Zástupný symbol pro zápatí 3">
            <a:extLst>
              <a:ext uri="{FF2B5EF4-FFF2-40B4-BE49-F238E27FC236}">
                <a16:creationId xmlns:a16="http://schemas.microsoft.com/office/drawing/2014/main" id="{F264E83D-37D5-4AC5-980F-EC249F43F776}"/>
              </a:ext>
            </a:extLst>
          </p:cNvPr>
          <p:cNvSpPr>
            <a:spLocks noGrp="1"/>
          </p:cNvSpPr>
          <p:nvPr>
            <p:ph type="ftr" sz="quarter" idx="11"/>
          </p:nvPr>
        </p:nvSpPr>
        <p:spPr/>
        <p:txBody>
          <a:bodyPr/>
          <a:lstStyle/>
          <a:p>
            <a:r>
              <a:rPr lang="cs-CZ" dirty="0"/>
              <a:t>CATANIA GROUP s.r.o.</a:t>
            </a:r>
            <a:endParaRPr lang="en-US" dirty="0"/>
          </a:p>
        </p:txBody>
      </p:sp>
      <p:pic>
        <p:nvPicPr>
          <p:cNvPr id="5" name="Obrázek 4">
            <a:extLst>
              <a:ext uri="{FF2B5EF4-FFF2-40B4-BE49-F238E27FC236}">
                <a16:creationId xmlns:a16="http://schemas.microsoft.com/office/drawing/2014/main" id="{52F9A88F-41C3-CA12-3145-17F5424F299A}"/>
              </a:ext>
            </a:extLst>
          </p:cNvPr>
          <p:cNvPicPr>
            <a:picLocks noChangeAspect="1"/>
          </p:cNvPicPr>
          <p:nvPr/>
        </p:nvPicPr>
        <p:blipFill>
          <a:blip r:embed="rId2"/>
          <a:stretch>
            <a:fillRect/>
          </a:stretch>
        </p:blipFill>
        <p:spPr>
          <a:xfrm>
            <a:off x="2498481" y="4448175"/>
            <a:ext cx="2222161" cy="2247900"/>
          </a:xfrm>
          <a:prstGeom prst="rect">
            <a:avLst/>
          </a:prstGeom>
        </p:spPr>
      </p:pic>
    </p:spTree>
    <p:extLst>
      <p:ext uri="{BB962C8B-B14F-4D97-AF65-F5344CB8AC3E}">
        <p14:creationId xmlns:p14="http://schemas.microsoft.com/office/powerpoint/2010/main" val="2512222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407694"/>
            <a:ext cx="8596668" cy="1522706"/>
          </a:xfrm>
        </p:spPr>
        <p:txBody>
          <a:bodyPr>
            <a:normAutofit fontScale="90000"/>
          </a:bodyPr>
          <a:lstStyle/>
          <a:p>
            <a:r>
              <a:rPr lang="cs-CZ" dirty="0"/>
              <a:t>Součástí platformy E-ÚŘAD a E-Starosta jsou i výpočty lhůt, odpadů, termínů a lhůt obcí</a:t>
            </a:r>
          </a:p>
        </p:txBody>
      </p:sp>
      <p:pic>
        <p:nvPicPr>
          <p:cNvPr id="4" name="Zástupný symbol pro obsah 3"/>
          <p:cNvPicPr>
            <a:picLocks noGrp="1" noChangeAspect="1"/>
          </p:cNvPicPr>
          <p:nvPr>
            <p:ph idx="1"/>
          </p:nvPr>
        </p:nvPicPr>
        <p:blipFill>
          <a:blip r:embed="rId2"/>
          <a:stretch>
            <a:fillRect/>
          </a:stretch>
        </p:blipFill>
        <p:spPr>
          <a:xfrm>
            <a:off x="1035398" y="1750291"/>
            <a:ext cx="8016931" cy="5247698"/>
          </a:xfrm>
          <a:prstGeom prst="rect">
            <a:avLst/>
          </a:prstGeom>
        </p:spPr>
      </p:pic>
    </p:spTree>
    <p:extLst>
      <p:ext uri="{BB962C8B-B14F-4D97-AF65-F5344CB8AC3E}">
        <p14:creationId xmlns:p14="http://schemas.microsoft.com/office/powerpoint/2010/main" val="14627315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6198E43-427E-4931-8EC7-4B8175D9ABD3}"/>
              </a:ext>
            </a:extLst>
          </p:cNvPr>
          <p:cNvSpPr>
            <a:spLocks noGrp="1"/>
          </p:cNvSpPr>
          <p:nvPr>
            <p:ph type="title"/>
          </p:nvPr>
        </p:nvSpPr>
        <p:spPr>
          <a:xfrm>
            <a:off x="791970" y="4553712"/>
            <a:ext cx="8482031" cy="1096316"/>
          </a:xfrm>
        </p:spPr>
        <p:txBody>
          <a:bodyPr vert="horz" lIns="91440" tIns="45720" rIns="91440" bIns="45720" rtlCol="0" anchor="b">
            <a:normAutofit/>
          </a:bodyPr>
          <a:lstStyle/>
          <a:p>
            <a:pPr algn="ctr">
              <a:lnSpc>
                <a:spcPct val="90000"/>
              </a:lnSpc>
            </a:pPr>
            <a:r>
              <a:rPr lang="cs-CZ" sz="3400" dirty="0"/>
              <a:t>Postoloprty – tři roky stíhání pro chybný posudek</a:t>
            </a:r>
          </a:p>
        </p:txBody>
      </p:sp>
      <p:sp>
        <p:nvSpPr>
          <p:cNvPr id="7" name="Zástupný obsah 6">
            <a:extLst>
              <a:ext uri="{FF2B5EF4-FFF2-40B4-BE49-F238E27FC236}">
                <a16:creationId xmlns:a16="http://schemas.microsoft.com/office/drawing/2014/main" id="{74C58709-C86D-40D5-A49C-5E4EED227821}"/>
              </a:ext>
            </a:extLst>
          </p:cNvPr>
          <p:cNvSpPr>
            <a:spLocks noGrp="1"/>
          </p:cNvSpPr>
          <p:nvPr>
            <p:ph sz="half" idx="2"/>
          </p:nvPr>
        </p:nvSpPr>
        <p:spPr>
          <a:xfrm>
            <a:off x="985969" y="5650029"/>
            <a:ext cx="8288032" cy="469122"/>
          </a:xfrm>
        </p:spPr>
        <p:txBody>
          <a:bodyPr vert="horz" lIns="91440" tIns="45720" rIns="91440" bIns="45720" rtlCol="0" anchor="t">
            <a:normAutofit/>
          </a:bodyPr>
          <a:lstStyle/>
          <a:p>
            <a:pPr marL="0" indent="0">
              <a:buNone/>
            </a:pPr>
            <a:r>
              <a:rPr lang="cs-CZ" dirty="0">
                <a:solidFill>
                  <a:schemeClr val="tx1">
                    <a:lumMod val="50000"/>
                    <a:lumOff val="50000"/>
                  </a:schemeClr>
                </a:solidFill>
              </a:rPr>
              <a:t>Šlo o rozdíly ve znaleckém posudku 50 000,-</a:t>
            </a:r>
            <a:endParaRPr lang="en-US" dirty="0">
              <a:solidFill>
                <a:schemeClr val="tx1">
                  <a:lumMod val="50000"/>
                  <a:lumOff val="50000"/>
                </a:schemeClr>
              </a:solidFill>
            </a:endParaRPr>
          </a:p>
        </p:txBody>
      </p:sp>
      <p:pic>
        <p:nvPicPr>
          <p:cNvPr id="8" name="Zástupný obsah 7">
            <a:extLst>
              <a:ext uri="{FF2B5EF4-FFF2-40B4-BE49-F238E27FC236}">
                <a16:creationId xmlns:a16="http://schemas.microsoft.com/office/drawing/2014/main" id="{83729773-2A0C-457A-A5AF-E5586A87A20C}"/>
              </a:ext>
            </a:extLst>
          </p:cNvPr>
          <p:cNvPicPr>
            <a:picLocks noGrp="1" noChangeAspect="1"/>
          </p:cNvPicPr>
          <p:nvPr>
            <p:ph sz="half" idx="1"/>
          </p:nvPr>
        </p:nvPicPr>
        <p:blipFill>
          <a:blip r:embed="rId2"/>
          <a:stretch>
            <a:fillRect/>
          </a:stretch>
        </p:blipFill>
        <p:spPr>
          <a:xfrm>
            <a:off x="1126057" y="738849"/>
            <a:ext cx="8482031" cy="3494823"/>
          </a:xfrm>
          <a:prstGeom prst="rect">
            <a:avLst/>
          </a:prstGeom>
        </p:spPr>
      </p:pic>
      <p:sp>
        <p:nvSpPr>
          <p:cNvPr id="4" name="Zástupný symbol pro zápatí 3">
            <a:extLst>
              <a:ext uri="{FF2B5EF4-FFF2-40B4-BE49-F238E27FC236}">
                <a16:creationId xmlns:a16="http://schemas.microsoft.com/office/drawing/2014/main" id="{5945244B-E0E1-47F8-92E4-138733E455DA}"/>
              </a:ext>
            </a:extLst>
          </p:cNvPr>
          <p:cNvSpPr>
            <a:spLocks noGrp="1"/>
          </p:cNvSpPr>
          <p:nvPr>
            <p:ph type="ftr" sz="quarter" idx="11"/>
          </p:nvPr>
        </p:nvSpPr>
        <p:spPr>
          <a:xfrm>
            <a:off x="677334" y="6352651"/>
            <a:ext cx="6297612"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7497932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381000"/>
            <a:ext cx="8596668" cy="1549400"/>
          </a:xfrm>
        </p:spPr>
        <p:txBody>
          <a:bodyPr/>
          <a:lstStyle/>
          <a:p>
            <a:r>
              <a:rPr lang="cs-CZ" dirty="0"/>
              <a:t>Jak na zasedání - Zastupitelstvo nebo Rada?</a:t>
            </a:r>
          </a:p>
        </p:txBody>
      </p:sp>
      <p:sp>
        <p:nvSpPr>
          <p:cNvPr id="3" name="Zástupný symbol pro text 2"/>
          <p:cNvSpPr>
            <a:spLocks noGrp="1"/>
          </p:cNvSpPr>
          <p:nvPr>
            <p:ph type="body" idx="1"/>
          </p:nvPr>
        </p:nvSpPr>
        <p:spPr>
          <a:xfrm>
            <a:off x="675745" y="1504605"/>
            <a:ext cx="4185623" cy="425796"/>
          </a:xfrm>
        </p:spPr>
        <p:txBody>
          <a:bodyPr/>
          <a:lstStyle/>
          <a:p>
            <a:r>
              <a:rPr lang="cs-CZ" dirty="0"/>
              <a:t>Zastupitelstvo</a:t>
            </a:r>
          </a:p>
        </p:txBody>
      </p:sp>
      <p:sp>
        <p:nvSpPr>
          <p:cNvPr id="4" name="Zástupný symbol pro obsah 3"/>
          <p:cNvSpPr>
            <a:spLocks noGrp="1"/>
          </p:cNvSpPr>
          <p:nvPr>
            <p:ph sz="half" idx="2"/>
          </p:nvPr>
        </p:nvSpPr>
        <p:spPr>
          <a:xfrm>
            <a:off x="440575" y="2028304"/>
            <a:ext cx="4420793" cy="4690547"/>
          </a:xfrm>
        </p:spPr>
        <p:txBody>
          <a:bodyPr>
            <a:normAutofit fontScale="62500" lnSpcReduction="20000"/>
          </a:bodyPr>
          <a:lstStyle/>
          <a:p>
            <a:r>
              <a:rPr lang="cs-CZ" dirty="0"/>
              <a:t> koupi i prodeji nemovité věci </a:t>
            </a:r>
          </a:p>
          <a:p>
            <a:r>
              <a:rPr lang="cs-CZ" dirty="0"/>
              <a:t>daru hmotné nemovité věci jako dárce i obdarovaný </a:t>
            </a:r>
          </a:p>
          <a:p>
            <a:r>
              <a:rPr lang="pl-PL" dirty="0"/>
              <a:t>finančním daru nad 20.000,-Kč </a:t>
            </a:r>
          </a:p>
          <a:p>
            <a:r>
              <a:rPr lang="cs-CZ" dirty="0"/>
              <a:t>směně hmotných nemovitých věcí </a:t>
            </a:r>
          </a:p>
          <a:p>
            <a:r>
              <a:rPr lang="cs-CZ" dirty="0"/>
              <a:t>právu stavby – převodu i nabytí </a:t>
            </a:r>
          </a:p>
          <a:p>
            <a:r>
              <a:rPr lang="cs-CZ" dirty="0"/>
              <a:t>zástavě k movité věci nebo právu nad 20.000,-Kč </a:t>
            </a:r>
          </a:p>
          <a:p>
            <a:r>
              <a:rPr lang="pl-PL" dirty="0"/>
              <a:t>dotaci – jako poskytovatel nad 50.000,-Kč </a:t>
            </a:r>
          </a:p>
          <a:p>
            <a:r>
              <a:rPr lang="cs-CZ" dirty="0"/>
              <a:t>dotaci jako příjemce </a:t>
            </a:r>
          </a:p>
          <a:p>
            <a:r>
              <a:rPr lang="cs-CZ" dirty="0"/>
              <a:t>půjčce a úvěru </a:t>
            </a:r>
          </a:p>
          <a:p>
            <a:r>
              <a:rPr lang="cs-CZ" dirty="0"/>
              <a:t>založení společnosti, peněžité vklady do společnosti </a:t>
            </a:r>
          </a:p>
          <a:p>
            <a:r>
              <a:rPr lang="cs-CZ" dirty="0"/>
              <a:t>vzdání se práva a prominutí pohledávky nad 20.000,-Kč </a:t>
            </a:r>
          </a:p>
          <a:p>
            <a:r>
              <a:rPr lang="cs-CZ" dirty="0"/>
              <a:t>dohoda o splátkách se splatností nad 18 měsíců </a:t>
            </a:r>
          </a:p>
          <a:p>
            <a:r>
              <a:rPr lang="cs-CZ" dirty="0"/>
              <a:t>postoupení pohledávky nad 20.000,-Kč </a:t>
            </a:r>
          </a:p>
          <a:p>
            <a:r>
              <a:rPr lang="cs-CZ" dirty="0"/>
              <a:t>rozhodnutí o převzetí dluhu, ručitelského závazku, přistoupení k závazku </a:t>
            </a:r>
          </a:p>
          <a:p>
            <a:r>
              <a:rPr lang="cs-CZ" dirty="0"/>
              <a:t>vydání komunálních dluhopisů </a:t>
            </a:r>
          </a:p>
          <a:p>
            <a:r>
              <a:rPr lang="cs-CZ" dirty="0"/>
              <a:t>prodeji nebo nabytí nemovité věci v dražbě </a:t>
            </a:r>
          </a:p>
          <a:p>
            <a:endParaRPr lang="cs-CZ" dirty="0"/>
          </a:p>
        </p:txBody>
      </p:sp>
      <p:sp>
        <p:nvSpPr>
          <p:cNvPr id="5" name="Zástupný symbol pro text 4"/>
          <p:cNvSpPr>
            <a:spLocks noGrp="1"/>
          </p:cNvSpPr>
          <p:nvPr>
            <p:ph type="body" sz="quarter" idx="3"/>
          </p:nvPr>
        </p:nvSpPr>
        <p:spPr>
          <a:xfrm>
            <a:off x="5088383" y="1504606"/>
            <a:ext cx="4185618" cy="425794"/>
          </a:xfrm>
        </p:spPr>
        <p:txBody>
          <a:bodyPr/>
          <a:lstStyle/>
          <a:p>
            <a:r>
              <a:rPr lang="cs-CZ" dirty="0"/>
              <a:t>Rada</a:t>
            </a:r>
          </a:p>
        </p:txBody>
      </p:sp>
      <p:sp>
        <p:nvSpPr>
          <p:cNvPr id="6" name="Zástupný symbol pro obsah 5"/>
          <p:cNvSpPr>
            <a:spLocks noGrp="1"/>
          </p:cNvSpPr>
          <p:nvPr>
            <p:ph sz="quarter" idx="4"/>
          </p:nvPr>
        </p:nvSpPr>
        <p:spPr>
          <a:xfrm>
            <a:off x="5088384" y="2028305"/>
            <a:ext cx="4185617" cy="4013057"/>
          </a:xfrm>
          <a:solidFill>
            <a:schemeClr val="accent1">
              <a:lumMod val="20000"/>
              <a:lumOff val="80000"/>
            </a:schemeClr>
          </a:solidFill>
        </p:spPr>
        <p:txBody>
          <a:bodyPr>
            <a:normAutofit fontScale="85000" lnSpcReduction="20000"/>
          </a:bodyPr>
          <a:lstStyle/>
          <a:p>
            <a:r>
              <a:rPr lang="cs-CZ" b="1" dirty="0"/>
              <a:t>pokud si zastupitelstvo obce rozhodování o těchto majetkoprávních úkonech nevyhradilo a (v případě že není rada, tak pravomoc starosty) rozhoduje o </a:t>
            </a:r>
            <a:endParaRPr lang="cs-CZ" dirty="0"/>
          </a:p>
          <a:p>
            <a:r>
              <a:rPr lang="cs-CZ" dirty="0"/>
              <a:t>koupi a prodeji movité věci </a:t>
            </a:r>
          </a:p>
          <a:p>
            <a:r>
              <a:rPr lang="pt-BR" dirty="0"/>
              <a:t>dar</a:t>
            </a:r>
            <a:r>
              <a:rPr lang="cs-CZ" dirty="0"/>
              <a:t>u</a:t>
            </a:r>
            <a:r>
              <a:rPr lang="pt-BR" dirty="0"/>
              <a:t> věcném a finančním do 20.000,-Kč </a:t>
            </a:r>
          </a:p>
          <a:p>
            <a:r>
              <a:rPr lang="cs-CZ" dirty="0"/>
              <a:t>směně movitých věcí </a:t>
            </a:r>
          </a:p>
          <a:p>
            <a:r>
              <a:rPr lang="cs-CZ" dirty="0"/>
              <a:t>nájmu, pachtu, výpůjčce, výprose </a:t>
            </a:r>
          </a:p>
          <a:p>
            <a:r>
              <a:rPr lang="cs-CZ" dirty="0"/>
              <a:t>věcném břemenu – služebnosti </a:t>
            </a:r>
          </a:p>
          <a:p>
            <a:r>
              <a:rPr lang="cs-CZ" dirty="0"/>
              <a:t>zástavním právu k nemovité věci jako zástavní věřitel </a:t>
            </a:r>
          </a:p>
          <a:p>
            <a:r>
              <a:rPr lang="pl-PL" dirty="0"/>
              <a:t>udělení dotace do 50.000,-Kč </a:t>
            </a:r>
          </a:p>
          <a:p>
            <a:r>
              <a:rPr lang="cs-CZ" dirty="0"/>
              <a:t>dohodě o splátkách do 18 měsíců </a:t>
            </a:r>
          </a:p>
          <a:p>
            <a:r>
              <a:rPr lang="cs-CZ" dirty="0"/>
              <a:t>postoupení pohledávky do 20.000,-Kč </a:t>
            </a:r>
          </a:p>
          <a:p>
            <a:endParaRPr lang="cs-CZ" dirty="0"/>
          </a:p>
        </p:txBody>
      </p:sp>
      <p:sp>
        <p:nvSpPr>
          <p:cNvPr id="7" name="Zástupný symbol pro zápatí 6"/>
          <p:cNvSpPr>
            <a:spLocks noGrp="1"/>
          </p:cNvSpPr>
          <p:nvPr>
            <p:ph type="ftr" sz="quarter" idx="11"/>
          </p:nvPr>
        </p:nvSpPr>
        <p:spPr/>
        <p:txBody>
          <a:bodyPr/>
          <a:lstStyle/>
          <a:p>
            <a:endParaRPr lang="en-US" dirty="0"/>
          </a:p>
        </p:txBody>
      </p:sp>
      <p:sp>
        <p:nvSpPr>
          <p:cNvPr id="8" name="TextovéPole 7">
            <a:extLst>
              <a:ext uri="{FF2B5EF4-FFF2-40B4-BE49-F238E27FC236}">
                <a16:creationId xmlns:a16="http://schemas.microsoft.com/office/drawing/2014/main" id="{4D598F79-54A1-C717-4E6F-634AD7E1EF6A}"/>
              </a:ext>
            </a:extLst>
          </p:cNvPr>
          <p:cNvSpPr txBox="1"/>
          <p:nvPr/>
        </p:nvSpPr>
        <p:spPr>
          <a:xfrm>
            <a:off x="7181192" y="1181439"/>
            <a:ext cx="4185617" cy="369332"/>
          </a:xfrm>
          <a:prstGeom prst="rect">
            <a:avLst/>
          </a:prstGeom>
          <a:noFill/>
        </p:spPr>
        <p:txBody>
          <a:bodyPr wrap="square" rtlCol="0">
            <a:spAutoFit/>
          </a:bodyPr>
          <a:lstStyle/>
          <a:p>
            <a:r>
              <a:rPr lang="cs-CZ" dirty="0"/>
              <a:t>V novele konečně vyšší částky!</a:t>
            </a:r>
          </a:p>
        </p:txBody>
      </p:sp>
      <p:sp>
        <p:nvSpPr>
          <p:cNvPr id="9" name="Obdélník 8">
            <a:extLst>
              <a:ext uri="{FF2B5EF4-FFF2-40B4-BE49-F238E27FC236}">
                <a16:creationId xmlns:a16="http://schemas.microsoft.com/office/drawing/2014/main" id="{14F5BBC0-5CB5-853C-4BF3-64A21E004D57}"/>
              </a:ext>
            </a:extLst>
          </p:cNvPr>
          <p:cNvSpPr/>
          <p:nvPr/>
        </p:nvSpPr>
        <p:spPr>
          <a:xfrm rot="1353694">
            <a:off x="-33137" y="3509046"/>
            <a:ext cx="10243038" cy="17584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421132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12CECD-800D-EF02-E29F-91DFE54B53CF}"/>
              </a:ext>
            </a:extLst>
          </p:cNvPr>
          <p:cNvSpPr>
            <a:spLocks noGrp="1"/>
          </p:cNvSpPr>
          <p:nvPr>
            <p:ph type="title"/>
          </p:nvPr>
        </p:nvSpPr>
        <p:spPr>
          <a:xfrm>
            <a:off x="677334" y="609600"/>
            <a:ext cx="3296789" cy="2080846"/>
          </a:xfrm>
        </p:spPr>
        <p:txBody>
          <a:bodyPr/>
          <a:lstStyle/>
          <a:p>
            <a:r>
              <a:rPr lang="cs-CZ" dirty="0"/>
              <a:t>Novela </a:t>
            </a:r>
            <a:r>
              <a:rPr lang="cs-CZ" dirty="0" err="1"/>
              <a:t>zákonaa</a:t>
            </a:r>
            <a:r>
              <a:rPr lang="cs-CZ" dirty="0"/>
              <a:t> o obcích, návrh</a:t>
            </a:r>
          </a:p>
        </p:txBody>
      </p:sp>
      <p:pic>
        <p:nvPicPr>
          <p:cNvPr id="6" name="Zástupný obsah 5">
            <a:extLst>
              <a:ext uri="{FF2B5EF4-FFF2-40B4-BE49-F238E27FC236}">
                <a16:creationId xmlns:a16="http://schemas.microsoft.com/office/drawing/2014/main" id="{D69F5557-52F9-0FBA-93B3-518DD7FEA3D5}"/>
              </a:ext>
            </a:extLst>
          </p:cNvPr>
          <p:cNvPicPr>
            <a:picLocks noGrp="1" noChangeAspect="1"/>
          </p:cNvPicPr>
          <p:nvPr>
            <p:ph idx="1"/>
          </p:nvPr>
        </p:nvPicPr>
        <p:blipFill>
          <a:blip r:embed="rId2"/>
          <a:stretch>
            <a:fillRect/>
          </a:stretch>
        </p:blipFill>
        <p:spPr>
          <a:xfrm>
            <a:off x="3462884" y="197057"/>
            <a:ext cx="6692232" cy="6026867"/>
          </a:xfrm>
        </p:spPr>
      </p:pic>
      <p:sp>
        <p:nvSpPr>
          <p:cNvPr id="4" name="Zástupný symbol pro zápatí 3">
            <a:extLst>
              <a:ext uri="{FF2B5EF4-FFF2-40B4-BE49-F238E27FC236}">
                <a16:creationId xmlns:a16="http://schemas.microsoft.com/office/drawing/2014/main" id="{2897D73A-0B3B-2F00-FE37-7ED03FDBDCE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306243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Podmínky platného projevu vůle podle zákona o obcích </a:t>
            </a:r>
            <a:br>
              <a:rPr lang="cs-CZ" dirty="0"/>
            </a:br>
            <a:endParaRPr lang="cs-CZ" dirty="0"/>
          </a:p>
        </p:txBody>
      </p:sp>
      <p:sp>
        <p:nvSpPr>
          <p:cNvPr id="3" name="Zástupný symbol pro obsah 2"/>
          <p:cNvSpPr>
            <a:spLocks noGrp="1"/>
          </p:cNvSpPr>
          <p:nvPr>
            <p:ph idx="1"/>
          </p:nvPr>
        </p:nvSpPr>
        <p:spPr>
          <a:xfrm>
            <a:off x="677333" y="1776248"/>
            <a:ext cx="9570253" cy="4265115"/>
          </a:xfrm>
        </p:spPr>
        <p:txBody>
          <a:bodyPr>
            <a:normAutofit lnSpcReduction="10000"/>
          </a:bodyPr>
          <a:lstStyle/>
          <a:p>
            <a:endParaRPr lang="cs-CZ" dirty="0"/>
          </a:p>
          <a:p>
            <a:pPr marL="0" indent="0">
              <a:buNone/>
            </a:pPr>
            <a:r>
              <a:rPr lang="pl-PL" b="1" dirty="0"/>
              <a:t>§ 41 odst. 2 zákona č. 128/2000 Sb. o obcích </a:t>
            </a:r>
            <a:endParaRPr lang="pl-PL" dirty="0"/>
          </a:p>
          <a:p>
            <a:pPr algn="just"/>
            <a:r>
              <a:rPr lang="cs-CZ" i="1" dirty="0"/>
              <a:t>„Právní jednání, která vyžadují schválení zastupitelstva obce, popřípadě rady obce, jsou bez tohoto schválení neplatná“ </a:t>
            </a:r>
          </a:p>
          <a:p>
            <a:pPr algn="just"/>
            <a:r>
              <a:rPr lang="cs-CZ" dirty="0"/>
              <a:t>Např. starosta města sám schválí smlouvu…</a:t>
            </a:r>
          </a:p>
          <a:p>
            <a:pPr algn="just"/>
            <a:r>
              <a:rPr lang="cs-CZ" b="1" dirty="0"/>
              <a:t>Důsledek je absolutní neplatnost, kterou nelze zhojit ani zpětným, dodatečným, schválením</a:t>
            </a:r>
            <a:r>
              <a:rPr lang="cs-CZ" dirty="0"/>
              <a:t>. </a:t>
            </a:r>
          </a:p>
          <a:p>
            <a:pPr marL="0" indent="0" algn="just">
              <a:buNone/>
            </a:pPr>
            <a:r>
              <a:rPr lang="pl-PL" b="1" dirty="0"/>
              <a:t>§ 41 odst. 1 zákona č. 128/2000 Sb. o obcích </a:t>
            </a:r>
            <a:endParaRPr lang="pl-PL" dirty="0"/>
          </a:p>
          <a:p>
            <a:pPr algn="just"/>
            <a:r>
              <a:rPr lang="cs-CZ" i="1" dirty="0"/>
              <a:t>„Podmiňuje-li tento zákon platnost právního jednání obce předchozím zveřejněním, schválením, nebo souhlasem, opatří se listina o tomto právním jednání doložkou, již bude potvrzeno, že tyto podmínky jsou splněny. Je-li listina touto doložkou obcí opatřena, má se za to, že povinnost předchozího zveřejnění, schválení nebo souhlasu byla splněna.“ </a:t>
            </a:r>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000883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Schvalování, podepisování</a:t>
            </a:r>
          </a:p>
        </p:txBody>
      </p:sp>
      <p:sp>
        <p:nvSpPr>
          <p:cNvPr id="3" name="Zástupný symbol pro obsah 2"/>
          <p:cNvSpPr>
            <a:spLocks noGrp="1"/>
          </p:cNvSpPr>
          <p:nvPr>
            <p:ph idx="1"/>
          </p:nvPr>
        </p:nvSpPr>
        <p:spPr>
          <a:xfrm>
            <a:off x="677334" y="1629295"/>
            <a:ext cx="8596668" cy="4412067"/>
          </a:xfrm>
        </p:spPr>
        <p:txBody>
          <a:bodyPr>
            <a:normAutofit/>
          </a:bodyPr>
          <a:lstStyle/>
          <a:p>
            <a:endParaRPr lang="cs-CZ" dirty="0"/>
          </a:p>
          <a:p>
            <a:pPr algn="just"/>
            <a:r>
              <a:rPr lang="cs-CZ" dirty="0"/>
              <a:t>Smlouvu za obec podepisuje starosta nebo v případě zastupování místostarosta po schválení příslušným orgánem obce. Příslušný orgán obce může pověřit i jiného člena zastupitelstva obce k podpisu smlouvy. </a:t>
            </a:r>
            <a:br>
              <a:rPr lang="cs-CZ" dirty="0"/>
            </a:br>
            <a:r>
              <a:rPr lang="cs-CZ" dirty="0"/>
              <a:t>V některých případech mohou být pověřeni i zaměstnanci obce v souladu s organizačním řádem. </a:t>
            </a:r>
          </a:p>
          <a:p>
            <a:r>
              <a:rPr lang="cs-CZ" b="1" dirty="0"/>
              <a:t>Smlouva může být podepsána po vyslovení souhlasu příslušného orgánu obce, jinak je právní jednání neplatné. </a:t>
            </a:r>
            <a:endParaRPr lang="cs-CZ" dirty="0"/>
          </a:p>
          <a:p>
            <a:r>
              <a:rPr lang="cs-CZ" dirty="0"/>
              <a:t>Nechce-li obec v budoucnu čelit pochybnostem, je nejlepší schválit celé znění smlouvy. Nemusí být ale schválen celý text smlouvy, stačí, když jsou schváleny podstatné náležitosti smlouvy.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43125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8B8ADD-8318-A36A-827F-4B054F9A0D38}"/>
              </a:ext>
            </a:extLst>
          </p:cNvPr>
          <p:cNvSpPr>
            <a:spLocks noGrp="1"/>
          </p:cNvSpPr>
          <p:nvPr>
            <p:ph type="title"/>
          </p:nvPr>
        </p:nvSpPr>
        <p:spPr/>
        <p:txBody>
          <a:bodyPr/>
          <a:lstStyle/>
          <a:p>
            <a:endParaRPr lang="cs-CZ"/>
          </a:p>
        </p:txBody>
      </p:sp>
      <p:sp>
        <p:nvSpPr>
          <p:cNvPr id="4" name="Zástupný symbol pro zápatí 3">
            <a:extLst>
              <a:ext uri="{FF2B5EF4-FFF2-40B4-BE49-F238E27FC236}">
                <a16:creationId xmlns:a16="http://schemas.microsoft.com/office/drawing/2014/main" id="{0DFF2A4B-7197-B264-710C-CF1A50E7BDE3}"/>
              </a:ext>
            </a:extLst>
          </p:cNvPr>
          <p:cNvSpPr>
            <a:spLocks noGrp="1"/>
          </p:cNvSpPr>
          <p:nvPr>
            <p:ph type="ftr" sz="quarter" idx="11"/>
          </p:nvPr>
        </p:nvSpPr>
        <p:spPr/>
        <p:txBody>
          <a:bodyPr/>
          <a:lstStyle/>
          <a:p>
            <a:endParaRPr lang="en-US" dirty="0"/>
          </a:p>
        </p:txBody>
      </p:sp>
      <p:pic>
        <p:nvPicPr>
          <p:cNvPr id="10" name="Zástupný obsah 9">
            <a:extLst>
              <a:ext uri="{FF2B5EF4-FFF2-40B4-BE49-F238E27FC236}">
                <a16:creationId xmlns:a16="http://schemas.microsoft.com/office/drawing/2014/main" id="{76A8AD33-3A8E-76D0-03D7-6A7ECAA4E1B1}"/>
              </a:ext>
            </a:extLst>
          </p:cNvPr>
          <p:cNvPicPr>
            <a:picLocks noGrp="1" noChangeAspect="1"/>
          </p:cNvPicPr>
          <p:nvPr>
            <p:ph idx="1"/>
          </p:nvPr>
        </p:nvPicPr>
        <p:blipFill>
          <a:blip r:embed="rId2"/>
          <a:stretch>
            <a:fillRect/>
          </a:stretch>
        </p:blipFill>
        <p:spPr>
          <a:xfrm>
            <a:off x="929765" y="2427628"/>
            <a:ext cx="10332469" cy="2486707"/>
          </a:xfrm>
        </p:spPr>
      </p:pic>
      <p:sp>
        <p:nvSpPr>
          <p:cNvPr id="11" name="Šipka: nahoru 10">
            <a:extLst>
              <a:ext uri="{FF2B5EF4-FFF2-40B4-BE49-F238E27FC236}">
                <a16:creationId xmlns:a16="http://schemas.microsoft.com/office/drawing/2014/main" id="{0BA1E5A1-6393-FAE5-D2CD-D918E3250D72}"/>
              </a:ext>
            </a:extLst>
          </p:cNvPr>
          <p:cNvSpPr/>
          <p:nvPr/>
        </p:nvSpPr>
        <p:spPr>
          <a:xfrm>
            <a:off x="7105650" y="3670981"/>
            <a:ext cx="2447925" cy="206692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Hloupé, zbytečné, ukazuje neznalost</a:t>
            </a:r>
          </a:p>
        </p:txBody>
      </p:sp>
    </p:spTree>
    <p:extLst>
      <p:ext uri="{BB962C8B-B14F-4D97-AF65-F5344CB8AC3E}">
        <p14:creationId xmlns:p14="http://schemas.microsoft.com/office/powerpoint/2010/main" val="23806017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podmínky</a:t>
            </a:r>
          </a:p>
        </p:txBody>
      </p:sp>
      <p:sp>
        <p:nvSpPr>
          <p:cNvPr id="3" name="Zástupný symbol pro obsah 2"/>
          <p:cNvSpPr>
            <a:spLocks noGrp="1"/>
          </p:cNvSpPr>
          <p:nvPr>
            <p:ph idx="1"/>
          </p:nvPr>
        </p:nvSpPr>
        <p:spPr>
          <a:xfrm>
            <a:off x="677334" y="1786759"/>
            <a:ext cx="8596668" cy="4254603"/>
          </a:xfrm>
        </p:spPr>
        <p:txBody>
          <a:bodyPr>
            <a:normAutofit/>
          </a:bodyPr>
          <a:lstStyle/>
          <a:p>
            <a:pPr algn="just"/>
            <a:r>
              <a:rPr lang="cs-CZ" u="sng" dirty="0"/>
              <a:t>Povinnou náležitostí (nejen) smlouvy je doložka o splnění podmínek pro uzavření smlouvy. </a:t>
            </a:r>
          </a:p>
          <a:p>
            <a:pPr algn="just"/>
            <a:r>
              <a:rPr lang="cs-CZ" dirty="0"/>
              <a:t>Podmiňuje-li zákon platnost právního jednání obce předchozím zveřejněním, schválením nebo souhlasem, opatří se listina o tomto právním jednání doložkou, v níž je potvrzeno splnění podmínek. </a:t>
            </a:r>
          </a:p>
          <a:p>
            <a:pPr algn="just"/>
            <a:r>
              <a:rPr lang="cs-CZ" b="1" dirty="0"/>
              <a:t>Právní jednání, které vyžadují schválení zastupitelstva, popřípadě rady obce, jsou bez tohoto schválení neplatná.   </a:t>
            </a:r>
          </a:p>
          <a:p>
            <a:endParaRPr lang="cs-CZ" b="1" dirty="0"/>
          </a:p>
          <a:p>
            <a:endParaRPr lang="cs-CZ" b="1" dirty="0"/>
          </a:p>
        </p:txBody>
      </p:sp>
      <p:sp>
        <p:nvSpPr>
          <p:cNvPr id="4" name="Zástupný symbol pro zápatí 3"/>
          <p:cNvSpPr>
            <a:spLocks noGrp="1"/>
          </p:cNvSpPr>
          <p:nvPr>
            <p:ph type="ftr" sz="quarter" idx="11"/>
          </p:nvPr>
        </p:nvSpPr>
        <p:spPr/>
        <p:txBody>
          <a:bodyPr/>
          <a:lstStyle/>
          <a:p>
            <a:endParaRPr lang="en-US" dirty="0"/>
          </a:p>
        </p:txBody>
      </p:sp>
      <p:pic>
        <p:nvPicPr>
          <p:cNvPr id="5" name="Obrázek 4"/>
          <p:cNvPicPr>
            <a:picLocks noChangeAspect="1"/>
          </p:cNvPicPr>
          <p:nvPr/>
        </p:nvPicPr>
        <p:blipFill>
          <a:blip r:embed="rId2"/>
          <a:stretch>
            <a:fillRect/>
          </a:stretch>
        </p:blipFill>
        <p:spPr>
          <a:xfrm rot="21156003">
            <a:off x="679813" y="4584886"/>
            <a:ext cx="10004383" cy="685431"/>
          </a:xfrm>
          <a:prstGeom prst="rect">
            <a:avLst/>
          </a:prstGeom>
        </p:spPr>
      </p:pic>
    </p:spTree>
    <p:extLst>
      <p:ext uri="{BB962C8B-B14F-4D97-AF65-F5344CB8AC3E}">
        <p14:creationId xmlns:p14="http://schemas.microsoft.com/office/powerpoint/2010/main" val="10126539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podmínky – registr smluv</a:t>
            </a:r>
          </a:p>
        </p:txBody>
      </p:sp>
      <p:sp>
        <p:nvSpPr>
          <p:cNvPr id="3" name="Zástupný symbol pro obsah 2"/>
          <p:cNvSpPr>
            <a:spLocks noGrp="1"/>
          </p:cNvSpPr>
          <p:nvPr>
            <p:ph idx="1"/>
          </p:nvPr>
        </p:nvSpPr>
        <p:spPr>
          <a:xfrm>
            <a:off x="677334" y="1338349"/>
            <a:ext cx="8596668" cy="4703013"/>
          </a:xfrm>
        </p:spPr>
        <p:txBody>
          <a:bodyPr>
            <a:normAutofit/>
          </a:bodyPr>
          <a:lstStyle/>
          <a:p>
            <a:r>
              <a:rPr lang="cs-CZ" dirty="0"/>
              <a:t>povinnost zveřejnění smluv v registru mají obce vykonávající rozšířenou působnost. Povinnost nespadá na obce, které rozšířenou působnost nevykonávají. </a:t>
            </a:r>
          </a:p>
          <a:p>
            <a:r>
              <a:rPr lang="cs-CZ" dirty="0"/>
              <a:t>Uzavřenou smlouvu je nutno zaslat správci registru k uveřejnění bez zbytečného odkladu nejpozději do 30 dnů. </a:t>
            </a:r>
          </a:p>
          <a:p>
            <a:r>
              <a:rPr lang="cs-CZ" b="1" dirty="0"/>
              <a:t>§ 7 odst. 1 zákona o registru smluv: </a:t>
            </a:r>
            <a:r>
              <a:rPr lang="cs-CZ" i="1" dirty="0"/>
              <a:t>Nebyla-li smlouva, na niž se vztahuje povinnost uveřejnění prostřednictvím registru smluv, uveřejněna prostřednictvím registru smluv ani do tří měsíců ode dne, kdy byla uzavřena, platí, že je zrušena od počátku.</a:t>
            </a:r>
          </a:p>
          <a:p>
            <a:endParaRPr lang="cs-CZ" dirty="0"/>
          </a:p>
          <a:p>
            <a:endParaRPr lang="cs-CZ" dirty="0"/>
          </a:p>
        </p:txBody>
      </p:sp>
      <p:sp>
        <p:nvSpPr>
          <p:cNvPr id="4" name="Zástupný symbol pro zápatí 3"/>
          <p:cNvSpPr>
            <a:spLocks noGrp="1"/>
          </p:cNvSpPr>
          <p:nvPr>
            <p:ph type="ftr" sz="quarter" idx="11"/>
          </p:nvPr>
        </p:nvSpPr>
        <p:spPr/>
        <p:txBody>
          <a:bodyPr/>
          <a:lstStyle/>
          <a:p>
            <a:endParaRPr lang="en-US" dirty="0"/>
          </a:p>
        </p:txBody>
      </p:sp>
      <p:pic>
        <p:nvPicPr>
          <p:cNvPr id="6" name="Obrázek 5"/>
          <p:cNvPicPr>
            <a:picLocks noChangeAspect="1"/>
          </p:cNvPicPr>
          <p:nvPr/>
        </p:nvPicPr>
        <p:blipFill>
          <a:blip r:embed="rId2"/>
          <a:stretch>
            <a:fillRect/>
          </a:stretch>
        </p:blipFill>
        <p:spPr>
          <a:xfrm rot="21310142">
            <a:off x="1176114" y="4316730"/>
            <a:ext cx="8085920" cy="1333500"/>
          </a:xfrm>
          <a:prstGeom prst="rect">
            <a:avLst/>
          </a:prstGeom>
        </p:spPr>
      </p:pic>
    </p:spTree>
    <p:extLst>
      <p:ext uri="{BB962C8B-B14F-4D97-AF65-F5344CB8AC3E}">
        <p14:creationId xmlns:p14="http://schemas.microsoft.com/office/powerpoint/2010/main" val="20849694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povinnosti zveřejňování</a:t>
            </a:r>
          </a:p>
        </p:txBody>
      </p:sp>
      <p:sp>
        <p:nvSpPr>
          <p:cNvPr id="3" name="Zástupný symbol pro obsah 2"/>
          <p:cNvSpPr>
            <a:spLocks noGrp="1"/>
          </p:cNvSpPr>
          <p:nvPr>
            <p:ph idx="1"/>
          </p:nvPr>
        </p:nvSpPr>
        <p:spPr/>
        <p:txBody>
          <a:bodyPr/>
          <a:lstStyle/>
          <a:p>
            <a:r>
              <a:rPr lang="cs-CZ" b="1" dirty="0"/>
              <a:t>Zveřejňovací povinnost smluv pro obce I. a II. typu: </a:t>
            </a:r>
            <a:endParaRPr lang="cs-CZ" dirty="0"/>
          </a:p>
          <a:p>
            <a:r>
              <a:rPr lang="cs-CZ" b="1" dirty="0"/>
              <a:t>Tyto obce mají povinnost zveřejnit: </a:t>
            </a:r>
            <a:endParaRPr lang="cs-CZ" dirty="0"/>
          </a:p>
          <a:p>
            <a:pPr algn="just"/>
            <a:r>
              <a:rPr lang="cs-CZ" b="1" dirty="0"/>
              <a:t>Veřejnoprávní smlouvy o poskytnutí dotace ve výši 50.000,-Kč </a:t>
            </a:r>
            <a:r>
              <a:rPr lang="cs-CZ" dirty="0"/>
              <a:t>v souladu se zákonem č. 250/2000 Sb. o rozpočtových pravidlech územních rozpočtů do 30 dní od uzavření smlouvy na dobu 3 let na webových stránkách obce. </a:t>
            </a:r>
          </a:p>
          <a:p>
            <a:pPr algn="just"/>
            <a:r>
              <a:rPr lang="cs-CZ" b="1" dirty="0"/>
              <a:t>Veřejnoprávní smlouvy o zajištění výkonu přenesené působnosti </a:t>
            </a:r>
            <a:r>
              <a:rPr lang="cs-CZ" dirty="0"/>
              <a:t>po vyslovení souhlasu krajským úřadem, na dobu 15 dní na úřední desce obce. </a:t>
            </a:r>
          </a:p>
          <a:p>
            <a:pPr algn="just"/>
            <a:r>
              <a:rPr lang="cs-CZ" b="1" dirty="0"/>
              <a:t>Smlouvy (o dílo, smlouvy příkazní, kupní smlouvy atd.) </a:t>
            </a:r>
            <a:r>
              <a:rPr lang="cs-CZ" dirty="0"/>
              <a:t>v souladu se zákonem č. 134/2016 Sb. o zadávání veřejných zakázek a to od hodnoty veřejné zakázky malého rozsahu min. 500.000,-Kč bez DPH </a:t>
            </a:r>
            <a:r>
              <a:rPr lang="cs-CZ" b="1" dirty="0"/>
              <a:t>na profilu zadavatele</a:t>
            </a:r>
            <a:r>
              <a:rPr lang="cs-CZ" dirty="0"/>
              <a:t>, a to do 15 dní ode dne uzavření smlouvy. </a:t>
            </a:r>
          </a:p>
          <a:p>
            <a:endParaRPr lang="cs-CZ" dirty="0"/>
          </a:p>
        </p:txBody>
      </p:sp>
      <p:sp>
        <p:nvSpPr>
          <p:cNvPr id="4" name="Zástupný symbol pro zápatí 3"/>
          <p:cNvSpPr>
            <a:spLocks noGrp="1"/>
          </p:cNvSpPr>
          <p:nvPr>
            <p:ph type="ftr" sz="quarter" idx="11"/>
          </p:nvPr>
        </p:nvSpPr>
        <p:spPr/>
        <p:txBody>
          <a:bodyPr/>
          <a:lstStyle/>
          <a:p>
            <a:endParaRPr lang="en-US" dirty="0"/>
          </a:p>
        </p:txBody>
      </p:sp>
      <p:sp>
        <p:nvSpPr>
          <p:cNvPr id="5" name="Šipka: doleva 4">
            <a:extLst>
              <a:ext uri="{FF2B5EF4-FFF2-40B4-BE49-F238E27FC236}">
                <a16:creationId xmlns:a16="http://schemas.microsoft.com/office/drawing/2014/main" id="{E92DA647-C06A-AB2F-068E-4B96F8158EB8}"/>
              </a:ext>
            </a:extLst>
          </p:cNvPr>
          <p:cNvSpPr/>
          <p:nvPr/>
        </p:nvSpPr>
        <p:spPr>
          <a:xfrm>
            <a:off x="9274002" y="2778368"/>
            <a:ext cx="2059283" cy="1028701"/>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200" dirty="0"/>
              <a:t>Novela </a:t>
            </a:r>
            <a:r>
              <a:rPr lang="cs-CZ" sz="1200" dirty="0" err="1"/>
              <a:t>ZoO</a:t>
            </a:r>
            <a:r>
              <a:rPr lang="cs-CZ" sz="1200" dirty="0"/>
              <a:t> změnila limity, ale toto zůstává</a:t>
            </a:r>
          </a:p>
        </p:txBody>
      </p:sp>
    </p:spTree>
    <p:extLst>
      <p:ext uri="{BB962C8B-B14F-4D97-AF65-F5344CB8AC3E}">
        <p14:creationId xmlns:p14="http://schemas.microsoft.com/office/powerpoint/2010/main" val="36927309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609D73-C3E8-49B6-BCB8-677B2D616A78}"/>
              </a:ext>
            </a:extLst>
          </p:cNvPr>
          <p:cNvSpPr>
            <a:spLocks noGrp="1"/>
          </p:cNvSpPr>
          <p:nvPr>
            <p:ph type="title"/>
          </p:nvPr>
        </p:nvSpPr>
        <p:spPr/>
        <p:txBody>
          <a:bodyPr/>
          <a:lstStyle/>
          <a:p>
            <a:r>
              <a:rPr lang="cs-CZ" dirty="0"/>
              <a:t>Majetkoprávní úkony</a:t>
            </a:r>
          </a:p>
        </p:txBody>
      </p:sp>
      <p:sp>
        <p:nvSpPr>
          <p:cNvPr id="3" name="Zástupný obsah 2">
            <a:extLst>
              <a:ext uri="{FF2B5EF4-FFF2-40B4-BE49-F238E27FC236}">
                <a16:creationId xmlns:a16="http://schemas.microsoft.com/office/drawing/2014/main" id="{FB8C9247-9A97-4CE2-82DA-A4E35805BCD3}"/>
              </a:ext>
            </a:extLst>
          </p:cNvPr>
          <p:cNvSpPr>
            <a:spLocks noGrp="1"/>
          </p:cNvSpPr>
          <p:nvPr>
            <p:ph idx="1"/>
          </p:nvPr>
        </p:nvSpPr>
        <p:spPr>
          <a:xfrm>
            <a:off x="1683488" y="1644429"/>
            <a:ext cx="7272670" cy="5206446"/>
          </a:xfrm>
        </p:spPr>
        <p:txBody>
          <a:bodyPr>
            <a:normAutofit fontScale="70000" lnSpcReduction="20000"/>
          </a:bodyPr>
          <a:lstStyle/>
          <a:p>
            <a:pPr algn="just"/>
            <a:r>
              <a:rPr lang="cs-CZ" sz="2200" b="1" dirty="0"/>
              <a:t>Záměr obce prodat, směnit, darovat, pronajmout, propachtovat nebo vypůjčit hmotnou nemovitou věc nebo právo stavby anebo je přenechat jako výprosu a záměr obce smluvně zřídit právo stavby k pozemku ve vlastnictví obce </a:t>
            </a:r>
            <a:r>
              <a:rPr lang="cs-CZ" sz="2200" dirty="0"/>
              <a:t>obec zveřejní po dobu nejméně 15 dnů před rozhodnutím v příslušném orgánu obce vyvěšením na úřední desce obecního úřadu, aby se k němu mohli zájemci vyjádřit a předložit své nabídky. Záměr může obec též zveřejnit způsobem v místě obvyklým. </a:t>
            </a:r>
            <a:r>
              <a:rPr lang="cs-CZ" sz="2200" b="1" dirty="0"/>
              <a:t>Pokud obec záměr nezveřejní, je právní jednání neplatné.</a:t>
            </a:r>
            <a:r>
              <a:rPr lang="cs-CZ" sz="2200" dirty="0"/>
              <a:t> Nemovitá věc se v záměru označí údaji podle zvláštního zákona platnými ke dni zveřejnění záměru.</a:t>
            </a:r>
          </a:p>
          <a:p>
            <a:pPr lvl="0" algn="just"/>
            <a:r>
              <a:rPr lang="cs-CZ" sz="2200" dirty="0"/>
              <a:t>netýká se tzv. „krátkodobých pronájmů“ – do 30-ti dnů, pronájmů hrobových míst a pronájmu (výpůjčky) vlastní příspěvkové organizaci; </a:t>
            </a:r>
          </a:p>
          <a:p>
            <a:pPr lvl="0" algn="just"/>
            <a:r>
              <a:rPr lang="cs-CZ" sz="2200" dirty="0"/>
              <a:t>Majetkoprávní úkony vyhrazené pro ZM - § 85 zákona o obcích (např. nabytí a převod nemovitostí, převod bytů a nebytových prostor, poskytování věcných darů a peněžních darů nad 20 tis. Kč, poskytování dotací nad 50 tis. Kč, zastavení nemovitých věcí apod.)</a:t>
            </a:r>
          </a:p>
          <a:p>
            <a:pPr lvl="0" algn="just"/>
            <a:r>
              <a:rPr lang="cs-CZ" sz="2200" dirty="0"/>
              <a:t>Úkony vyhrazené pro RM (§ 102 zákona o obcích) – v oblasti majetku – rozhodování o uzavírání nájemních smluv, smluv o výpůjčce (může být svěřeno odboru, příp. PO města)</a:t>
            </a:r>
          </a:p>
          <a:p>
            <a:pPr marL="0" indent="0" algn="just">
              <a:buNone/>
            </a:pPr>
            <a:r>
              <a:rPr lang="cs-CZ" sz="2200" b="1" dirty="0"/>
              <a:t>Podmiňuje-li zákon platnost právního úkonu předchozím zveřejněním, schválením nebo souhlasem, opatří se listina osvědčující tento právní úkon doložkou </a:t>
            </a:r>
            <a:r>
              <a:rPr lang="cs-CZ" sz="2200" dirty="0"/>
              <a:t>(tzv. „schvalovací doložka“)</a:t>
            </a:r>
          </a:p>
          <a:p>
            <a:pPr lvl="0"/>
            <a:endParaRPr lang="cs-CZ" dirty="0"/>
          </a:p>
          <a:p>
            <a:endParaRPr lang="cs-CZ" dirty="0"/>
          </a:p>
        </p:txBody>
      </p:sp>
      <p:sp>
        <p:nvSpPr>
          <p:cNvPr id="4" name="Zástupný symbol pro zápatí 3">
            <a:extLst>
              <a:ext uri="{FF2B5EF4-FFF2-40B4-BE49-F238E27FC236}">
                <a16:creationId xmlns:a16="http://schemas.microsoft.com/office/drawing/2014/main" id="{F1BC5D72-1C3B-43AA-BABC-2ECF59401E5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6653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 name="Zástupný symbol pro obsah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1" y="91769"/>
            <a:ext cx="6461076" cy="6766231"/>
          </a:xfrm>
        </p:spPr>
      </p:pic>
    </p:spTree>
    <p:extLst>
      <p:ext uri="{BB962C8B-B14F-4D97-AF65-F5344CB8AC3E}">
        <p14:creationId xmlns:p14="http://schemas.microsoft.com/office/powerpoint/2010/main" val="26385913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 plnit všechny povinnosti</a:t>
            </a:r>
          </a:p>
        </p:txBody>
      </p:sp>
      <p:sp>
        <p:nvSpPr>
          <p:cNvPr id="3" name="Zástupný symbol pro obsah 2"/>
          <p:cNvSpPr>
            <a:spLocks noGrp="1"/>
          </p:cNvSpPr>
          <p:nvPr>
            <p:ph idx="1"/>
          </p:nvPr>
        </p:nvSpPr>
        <p:spPr/>
        <p:txBody>
          <a:bodyPr/>
          <a:lstStyle/>
          <a:p>
            <a:r>
              <a:rPr lang="cs-CZ" sz="2400" dirty="0"/>
              <a:t>Nastavením procesů</a:t>
            </a:r>
          </a:p>
          <a:p>
            <a:r>
              <a:rPr lang="cs-CZ" sz="2400" dirty="0"/>
              <a:t>Vytvořit standard dokumentů – do smluv trvat na vlastním stejném znění doložky, ustanovení o registru atd.</a:t>
            </a:r>
          </a:p>
          <a:p>
            <a:r>
              <a:rPr lang="cs-CZ" sz="2400" dirty="0"/>
              <a:t>Kvalifikovaní zaměstnanci</a:t>
            </a:r>
          </a:p>
          <a:p>
            <a:r>
              <a:rPr lang="cs-CZ" sz="2400" dirty="0"/>
              <a:t>Prevence a následná kontrola</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703332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1CEDED-2AFE-4CB3-B2C3-1B7D3D051D94}"/>
              </a:ext>
            </a:extLst>
          </p:cNvPr>
          <p:cNvSpPr>
            <a:spLocks noGrp="1"/>
          </p:cNvSpPr>
          <p:nvPr>
            <p:ph type="title"/>
          </p:nvPr>
        </p:nvSpPr>
        <p:spPr/>
        <p:txBody>
          <a:bodyPr/>
          <a:lstStyle/>
          <a:p>
            <a:r>
              <a:rPr lang="cs-CZ" dirty="0"/>
              <a:t>Zákon o obcích</a:t>
            </a:r>
          </a:p>
        </p:txBody>
      </p:sp>
      <p:sp>
        <p:nvSpPr>
          <p:cNvPr id="3" name="Zástupný obsah 2">
            <a:extLst>
              <a:ext uri="{FF2B5EF4-FFF2-40B4-BE49-F238E27FC236}">
                <a16:creationId xmlns:a16="http://schemas.microsoft.com/office/drawing/2014/main" id="{6B684828-F276-49FF-B49B-F81C00F3E9B0}"/>
              </a:ext>
            </a:extLst>
          </p:cNvPr>
          <p:cNvSpPr>
            <a:spLocks noGrp="1"/>
          </p:cNvSpPr>
          <p:nvPr>
            <p:ph idx="1"/>
          </p:nvPr>
        </p:nvSpPr>
        <p:spPr/>
        <p:txBody>
          <a:bodyPr>
            <a:normAutofit/>
          </a:bodyPr>
          <a:lstStyle/>
          <a:p>
            <a:r>
              <a:rPr lang="cs-CZ" sz="2800" dirty="0"/>
              <a:t>43 x novelizován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96539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B1FCC58-A189-470D-9ABE-7ECC40BB9D12}"/>
              </a:ext>
            </a:extLst>
          </p:cNvPr>
          <p:cNvSpPr>
            <a:spLocks noGrp="1"/>
          </p:cNvSpPr>
          <p:nvPr>
            <p:ph type="title"/>
          </p:nvPr>
        </p:nvSpPr>
        <p:spPr>
          <a:xfrm>
            <a:off x="1286933" y="609600"/>
            <a:ext cx="10197494" cy="1099457"/>
          </a:xfrm>
        </p:spPr>
        <p:txBody>
          <a:bodyPr>
            <a:normAutofit/>
          </a:bodyPr>
          <a:lstStyle/>
          <a:p>
            <a:r>
              <a:rPr lang="cs-CZ" dirty="0"/>
              <a:t>Lhůty v zákoně o obcích</a:t>
            </a:r>
          </a:p>
        </p:txBody>
      </p:sp>
      <p:sp>
        <p:nvSpPr>
          <p:cNvPr id="18" name="Isosceles Triangle 17">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4" name="Zástupný symbol pro zápatí 3">
            <a:extLst>
              <a:ext uri="{FF2B5EF4-FFF2-40B4-BE49-F238E27FC236}">
                <a16:creationId xmlns:a16="http://schemas.microsoft.com/office/drawing/2014/main" id="{D3774FFA-F7B5-4892-91F4-021BBDCEE886}"/>
              </a:ext>
            </a:extLst>
          </p:cNvPr>
          <p:cNvSpPr>
            <a:spLocks noGrp="1"/>
          </p:cNvSpPr>
          <p:nvPr>
            <p:ph type="ftr" sz="quarter" idx="11"/>
          </p:nvPr>
        </p:nvSpPr>
        <p:spPr>
          <a:xfrm>
            <a:off x="1981203" y="6182876"/>
            <a:ext cx="6297612" cy="365125"/>
          </a:xfrm>
        </p:spPr>
        <p:txBody>
          <a:bodyPr>
            <a:normAutofit/>
          </a:bodyPr>
          <a:lstStyle/>
          <a:p>
            <a:pPr>
              <a:spcAft>
                <a:spcPts val="600"/>
              </a:spcAft>
            </a:pPr>
            <a:endParaRPr lang="en-US"/>
          </a:p>
        </p:txBody>
      </p:sp>
      <p:sp>
        <p:nvSpPr>
          <p:cNvPr id="20" name="Isosceles Triangle 19">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graphicFrame>
        <p:nvGraphicFramePr>
          <p:cNvPr id="11" name="Zástupný obsah 2">
            <a:extLst>
              <a:ext uri="{FF2B5EF4-FFF2-40B4-BE49-F238E27FC236}">
                <a16:creationId xmlns:a16="http://schemas.microsoft.com/office/drawing/2014/main" id="{594FFE21-5508-4807-A05D-E55679ED165D}"/>
              </a:ext>
            </a:extLst>
          </p:cNvPr>
          <p:cNvGraphicFramePr>
            <a:graphicFrameLocks noGrp="1"/>
          </p:cNvGraphicFramePr>
          <p:nvPr>
            <p:ph idx="1"/>
            <p:extLst>
              <p:ext uri="{D42A27DB-BD31-4B8C-83A1-F6EECF244321}">
                <p14:modId xmlns:p14="http://schemas.microsoft.com/office/powerpoint/2010/main" val="1091815763"/>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57189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C3CEB9-47F9-4D2C-8348-4254F183CF21}"/>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39DF95D2-FA46-4788-9BAD-2AC22CF28FC2}"/>
              </a:ext>
            </a:extLst>
          </p:cNvPr>
          <p:cNvPicPr>
            <a:picLocks noGrp="1" noChangeAspect="1"/>
          </p:cNvPicPr>
          <p:nvPr>
            <p:ph sz="half" idx="1"/>
          </p:nvPr>
        </p:nvPicPr>
        <p:blipFill>
          <a:blip r:embed="rId2"/>
          <a:stretch>
            <a:fillRect/>
          </a:stretch>
        </p:blipFill>
        <p:spPr>
          <a:xfrm>
            <a:off x="310831" y="304800"/>
            <a:ext cx="9329674" cy="6248400"/>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330645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a:extLst>
              <a:ext uri="{FF2B5EF4-FFF2-40B4-BE49-F238E27FC236}">
                <a16:creationId xmlns:a16="http://schemas.microsoft.com/office/drawing/2014/main" id="{2C3D453E-9C37-431F-B43D-CF6FD9789BCC}"/>
              </a:ext>
            </a:extLst>
          </p:cNvPr>
          <p:cNvSpPr>
            <a:spLocks noGrp="1"/>
          </p:cNvSpPr>
          <p:nvPr>
            <p:ph type="title"/>
          </p:nvPr>
        </p:nvSpPr>
        <p:spPr>
          <a:xfrm>
            <a:off x="6644519" y="1246312"/>
            <a:ext cx="3230999" cy="3268133"/>
          </a:xfrm>
        </p:spPr>
        <p:txBody>
          <a:bodyPr vert="horz" lIns="91440" tIns="45720" rIns="91440" bIns="45720" rtlCol="0" anchor="b">
            <a:normAutofit/>
          </a:bodyPr>
          <a:lstStyle/>
          <a:p>
            <a:r>
              <a:rPr lang="en-US" sz="4000" dirty="0"/>
              <a:t>Co je </a:t>
            </a:r>
            <a:r>
              <a:rPr lang="en-US" sz="4000" dirty="0" err="1"/>
              <a:t>vyžadováno</a:t>
            </a:r>
            <a:r>
              <a:rPr lang="en-US" sz="4000" dirty="0"/>
              <a:t> </a:t>
            </a:r>
            <a:r>
              <a:rPr lang="en-US" sz="4000" dirty="0" err="1"/>
              <a:t>ke</a:t>
            </a:r>
            <a:r>
              <a:rPr lang="en-US" sz="4000" dirty="0"/>
              <a:t> </a:t>
            </a:r>
            <a:r>
              <a:rPr lang="en-US" sz="4000" dirty="0" err="1"/>
              <a:t>kontrole</a:t>
            </a:r>
            <a:r>
              <a:rPr lang="cs-CZ" sz="4000" dirty="0"/>
              <a:t>?</a:t>
            </a:r>
            <a:endParaRPr lang="en-US" sz="4000" dirty="0"/>
          </a:p>
        </p:txBody>
      </p:sp>
      <p:sp>
        <p:nvSpPr>
          <p:cNvPr id="42" name="Content Placeholder 20">
            <a:extLst>
              <a:ext uri="{FF2B5EF4-FFF2-40B4-BE49-F238E27FC236}">
                <a16:creationId xmlns:a16="http://schemas.microsoft.com/office/drawing/2014/main" id="{2530CFD6-560A-44E6-84B9-A89C7313BACF}"/>
              </a:ext>
            </a:extLst>
          </p:cNvPr>
          <p:cNvSpPr>
            <a:spLocks noGrp="1"/>
          </p:cNvSpPr>
          <p:nvPr>
            <p:ph idx="1"/>
          </p:nvPr>
        </p:nvSpPr>
        <p:spPr>
          <a:xfrm>
            <a:off x="6703895" y="4605991"/>
            <a:ext cx="3208135" cy="779497"/>
          </a:xfrm>
        </p:spPr>
        <p:txBody>
          <a:bodyPr vert="horz" lIns="91440" tIns="45720" rIns="91440" bIns="45720" rtlCol="0" anchor="t">
            <a:normAutofit/>
          </a:bodyPr>
          <a:lstStyle/>
          <a:p>
            <a:pPr marL="0" indent="0">
              <a:buNone/>
            </a:pPr>
            <a:r>
              <a:rPr lang="en-US" sz="2400" dirty="0" err="1">
                <a:solidFill>
                  <a:schemeClr val="tx1">
                    <a:lumMod val="50000"/>
                    <a:lumOff val="50000"/>
                  </a:schemeClr>
                </a:solidFill>
              </a:rPr>
              <a:t>Téměř</a:t>
            </a:r>
            <a:r>
              <a:rPr lang="en-US" sz="2400" dirty="0">
                <a:solidFill>
                  <a:schemeClr val="tx1">
                    <a:lumMod val="50000"/>
                    <a:lumOff val="50000"/>
                  </a:schemeClr>
                </a:solidFill>
              </a:rPr>
              <a:t> </a:t>
            </a:r>
            <a:r>
              <a:rPr lang="en-US" sz="2400" dirty="0" err="1">
                <a:solidFill>
                  <a:schemeClr val="tx1">
                    <a:lumMod val="50000"/>
                    <a:lumOff val="50000"/>
                  </a:schemeClr>
                </a:solidFill>
              </a:rPr>
              <a:t>vše</a:t>
            </a:r>
            <a:endParaRPr lang="en-US" sz="2400" dirty="0">
              <a:solidFill>
                <a:schemeClr val="tx1">
                  <a:lumMod val="50000"/>
                  <a:lumOff val="50000"/>
                </a:schemeClr>
              </a:solidFill>
            </a:endParaRPr>
          </a:p>
        </p:txBody>
      </p:sp>
      <p:pic>
        <p:nvPicPr>
          <p:cNvPr id="43" name="Zástupný obsah 15">
            <a:extLst>
              <a:ext uri="{FF2B5EF4-FFF2-40B4-BE49-F238E27FC236}">
                <a16:creationId xmlns:a16="http://schemas.microsoft.com/office/drawing/2014/main" id="{21FDC25D-690B-4839-BC96-36A6ED3C298C}"/>
              </a:ext>
            </a:extLst>
          </p:cNvPr>
          <p:cNvPicPr>
            <a:picLocks noChangeAspect="1"/>
          </p:cNvPicPr>
          <p:nvPr/>
        </p:nvPicPr>
        <p:blipFill>
          <a:blip r:embed="rId2"/>
          <a:stretch>
            <a:fillRect/>
          </a:stretch>
        </p:blipFill>
        <p:spPr>
          <a:xfrm>
            <a:off x="-144932" y="12700"/>
            <a:ext cx="6540309" cy="6866467"/>
          </a:xfrm>
          <a:prstGeom prst="rect">
            <a:avLst/>
          </a:prstGeom>
        </p:spPr>
      </p:pic>
      <p:sp>
        <p:nvSpPr>
          <p:cNvPr id="2" name="Zástupný symbol pro zápatí 1">
            <a:extLst>
              <a:ext uri="{FF2B5EF4-FFF2-40B4-BE49-F238E27FC236}">
                <a16:creationId xmlns:a16="http://schemas.microsoft.com/office/drawing/2014/main" id="{98112549-62A9-4B83-804F-78DF55891B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233014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E2EEF7-3006-4497-8CB7-60A36A6E4B5F}"/>
              </a:ext>
            </a:extLst>
          </p:cNvPr>
          <p:cNvSpPr>
            <a:spLocks noGrp="1"/>
          </p:cNvSpPr>
          <p:nvPr>
            <p:ph type="title"/>
          </p:nvPr>
        </p:nvSpPr>
        <p:spPr>
          <a:xfrm>
            <a:off x="816931" y="771525"/>
            <a:ext cx="8584928" cy="1200227"/>
          </a:xfrm>
        </p:spPr>
        <p:txBody>
          <a:bodyPr vert="horz" lIns="91440" tIns="45720" rIns="91440" bIns="45720" rtlCol="0" anchor="b">
            <a:normAutofit/>
          </a:bodyPr>
          <a:lstStyle/>
          <a:p>
            <a:pPr>
              <a:lnSpc>
                <a:spcPct val="90000"/>
              </a:lnSpc>
            </a:pPr>
            <a:r>
              <a:rPr lang="cs-CZ" sz="3400" dirty="0"/>
              <a:t>Jak se dopracovat k dobrému výsledku</a:t>
            </a:r>
          </a:p>
        </p:txBody>
      </p:sp>
      <p:pic>
        <p:nvPicPr>
          <p:cNvPr id="8" name="Zástupný obsah 4">
            <a:extLst>
              <a:ext uri="{FF2B5EF4-FFF2-40B4-BE49-F238E27FC236}">
                <a16:creationId xmlns:a16="http://schemas.microsoft.com/office/drawing/2014/main" id="{70613ABF-3498-4563-8F21-4A5626151808}"/>
              </a:ext>
            </a:extLst>
          </p:cNvPr>
          <p:cNvPicPr>
            <a:picLocks noChangeAspect="1"/>
          </p:cNvPicPr>
          <p:nvPr/>
        </p:nvPicPr>
        <p:blipFill rotWithShape="1">
          <a:blip r:embed="rId2"/>
          <a:srcRect l="731" r="2937"/>
          <a:stretch/>
        </p:blipFill>
        <p:spPr>
          <a:xfrm rot="21335490">
            <a:off x="742793" y="2138288"/>
            <a:ext cx="8288033" cy="3635025"/>
          </a:xfrm>
          <a:prstGeom prst="rect">
            <a:avLst/>
          </a:prstGeom>
        </p:spPr>
      </p:pic>
      <p:sp>
        <p:nvSpPr>
          <p:cNvPr id="24" name="Zástupný symbol pro zápatí 2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491931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DC174D-9562-4323-BDAC-A1F2115379B2}"/>
              </a:ext>
            </a:extLst>
          </p:cNvPr>
          <p:cNvSpPr>
            <a:spLocks noGrp="1"/>
          </p:cNvSpPr>
          <p:nvPr>
            <p:ph type="title"/>
          </p:nvPr>
        </p:nvSpPr>
        <p:spPr/>
        <p:txBody>
          <a:bodyPr/>
          <a:lstStyle/>
          <a:p>
            <a:r>
              <a:rPr lang="cs-CZ" dirty="0"/>
              <a:t>Hlavní porušení zákona o obcích</a:t>
            </a:r>
          </a:p>
        </p:txBody>
      </p:sp>
      <p:sp>
        <p:nvSpPr>
          <p:cNvPr id="3" name="Zástupný obsah 2">
            <a:extLst>
              <a:ext uri="{FF2B5EF4-FFF2-40B4-BE49-F238E27FC236}">
                <a16:creationId xmlns:a16="http://schemas.microsoft.com/office/drawing/2014/main" id="{90B04C52-756A-406B-B36D-1B54579C20D2}"/>
              </a:ext>
            </a:extLst>
          </p:cNvPr>
          <p:cNvSpPr>
            <a:spLocks noGrp="1"/>
          </p:cNvSpPr>
          <p:nvPr>
            <p:ph idx="1"/>
          </p:nvPr>
        </p:nvSpPr>
        <p:spPr/>
        <p:txBody>
          <a:bodyPr/>
          <a:lstStyle/>
          <a:p>
            <a:r>
              <a:rPr lang="cs-CZ" dirty="0"/>
              <a:t>Podle výsledků kontrol MV za posledních deset let</a:t>
            </a:r>
          </a:p>
        </p:txBody>
      </p:sp>
      <p:sp>
        <p:nvSpPr>
          <p:cNvPr id="4" name="Zástupný symbol pro zápatí 3">
            <a:extLst>
              <a:ext uri="{FF2B5EF4-FFF2-40B4-BE49-F238E27FC236}">
                <a16:creationId xmlns:a16="http://schemas.microsoft.com/office/drawing/2014/main" id="{5AB2202F-7DA8-44A5-AD27-C64EE390643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545551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459F380-20A8-48C3-BD97-63B8512B4C3B}"/>
              </a:ext>
            </a:extLst>
          </p:cNvPr>
          <p:cNvSpPr>
            <a:spLocks noGrp="1"/>
          </p:cNvSpPr>
          <p:nvPr>
            <p:ph idx="1"/>
          </p:nvPr>
        </p:nvSpPr>
        <p:spPr>
          <a:xfrm>
            <a:off x="677334" y="156411"/>
            <a:ext cx="8596668" cy="6178486"/>
          </a:xfrm>
        </p:spPr>
        <p:txBody>
          <a:bodyPr>
            <a:normAutofit fontScale="92500" lnSpcReduction="10000"/>
          </a:bodyPr>
          <a:lstStyle/>
          <a:p>
            <a:r>
              <a:rPr lang="cs-CZ" b="1" u="sng" dirty="0"/>
              <a:t>Zákon o obcích </a:t>
            </a:r>
          </a:p>
          <a:p>
            <a:pPr algn="just"/>
            <a:r>
              <a:rPr lang="cs-CZ" dirty="0"/>
              <a:t>	 </a:t>
            </a:r>
          </a:p>
          <a:p>
            <a:pPr algn="just"/>
            <a:r>
              <a:rPr lang="cs-CZ" dirty="0"/>
              <a:t>§ 16 odst. 2 písm. c) - porušení práva občana - neumožnění vyjádřit se na zasedání zastupitelstva obce 	 </a:t>
            </a:r>
          </a:p>
          <a:p>
            <a:pPr algn="just"/>
            <a:r>
              <a:rPr lang="cs-CZ" dirty="0"/>
              <a:t>§ 16 odst. 2 písm. e) - porušení práva občana - neumožnění nahlížet do dokumentů obce 	</a:t>
            </a:r>
          </a:p>
          <a:p>
            <a:pPr algn="just"/>
            <a:r>
              <a:rPr lang="cs-CZ" dirty="0">
                <a:highlight>
                  <a:srgbClr val="FFFF00"/>
                </a:highlight>
              </a:rPr>
              <a:t>§ 16 odst. 2 písm. f) - porušení práva občana - neprojednání záležitosti v souladu se zákonem o obcích </a:t>
            </a:r>
            <a:r>
              <a:rPr lang="cs-CZ" dirty="0"/>
              <a:t>	 </a:t>
            </a:r>
          </a:p>
          <a:p>
            <a:pPr algn="just"/>
            <a:r>
              <a:rPr lang="cs-CZ" dirty="0"/>
              <a:t>§ 16 odst. 2 písm. g) - porušení práva občana - nevyřízení záležitosti v souladu se zákonem o obcích </a:t>
            </a:r>
          </a:p>
          <a:p>
            <a:pPr algn="just"/>
            <a:r>
              <a:rPr lang="cs-CZ" dirty="0"/>
              <a:t>§ 17 obec upřela občanu vlastnícímu v obci nemovitost práva, která zákon o obcích zaručuje občanu obce 	 </a:t>
            </a:r>
          </a:p>
          <a:p>
            <a:pPr algn="just"/>
            <a:r>
              <a:rPr lang="cs-CZ" dirty="0">
                <a:highlight>
                  <a:srgbClr val="FFFF00"/>
                </a:highlight>
              </a:rPr>
              <a:t>§ 39 odst. 1 - nakládání s nemovitým majetkem obce </a:t>
            </a:r>
            <a:r>
              <a:rPr lang="cs-CZ" dirty="0"/>
              <a:t>	 </a:t>
            </a:r>
          </a:p>
          <a:p>
            <a:pPr algn="just"/>
            <a:r>
              <a:rPr lang="cs-CZ" dirty="0"/>
              <a:t>§ 41 - doložka o plnění podmínky zveřejnění, schválení, nebo souhlasu příslušného orgánu obce </a:t>
            </a:r>
          </a:p>
          <a:p>
            <a:pPr algn="just"/>
            <a:r>
              <a:rPr lang="cs-CZ" dirty="0"/>
              <a:t>§ 43 - neprojednání závěrečného účtu a zprávy o přezkoumání hospodaření na zasedání ZO do 30. 6.</a:t>
            </a:r>
          </a:p>
          <a:p>
            <a:pPr algn="just"/>
            <a:r>
              <a:rPr lang="cs-CZ" dirty="0"/>
              <a:t> </a:t>
            </a:r>
            <a:r>
              <a:rPr lang="cs-CZ" sz="1300" b="1" dirty="0"/>
              <a:t>INFORMACE O ČINNOSTI ODBORU VEŘEJNÉ SPRÁVY, DOZORU A KONTROLY MINISTERSTVA VNITRA ZA ROK 2018, MV 2019</a:t>
            </a:r>
            <a:endParaRPr lang="cs-CZ" sz="1300" dirty="0"/>
          </a:p>
        </p:txBody>
      </p:sp>
      <p:sp>
        <p:nvSpPr>
          <p:cNvPr id="4" name="Zástupný symbol pro zápatí 3"/>
          <p:cNvSpPr>
            <a:spLocks noGrp="1"/>
          </p:cNvSpPr>
          <p:nvPr>
            <p:ph type="ftr" sz="quarter" idx="11"/>
          </p:nvPr>
        </p:nvSpPr>
        <p:spPr>
          <a:xfrm>
            <a:off x="677334" y="6041362"/>
            <a:ext cx="6297612" cy="365125"/>
          </a:xfrm>
        </p:spPr>
        <p:txBody>
          <a:bodyPr/>
          <a:lstStyle/>
          <a:p>
            <a:endParaRPr lang="en-US" dirty="0"/>
          </a:p>
        </p:txBody>
      </p:sp>
    </p:spTree>
    <p:extLst>
      <p:ext uri="{BB962C8B-B14F-4D97-AF65-F5344CB8AC3E}">
        <p14:creationId xmlns:p14="http://schemas.microsoft.com/office/powerpoint/2010/main" val="30797552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DEBAABF-057F-4D74-82BA-970D7CB9E5C0}"/>
              </a:ext>
            </a:extLst>
          </p:cNvPr>
          <p:cNvSpPr>
            <a:spLocks noGrp="1"/>
          </p:cNvSpPr>
          <p:nvPr>
            <p:ph idx="1"/>
          </p:nvPr>
        </p:nvSpPr>
        <p:spPr>
          <a:xfrm>
            <a:off x="677334" y="336884"/>
            <a:ext cx="8596668" cy="6080391"/>
          </a:xfrm>
        </p:spPr>
        <p:txBody>
          <a:bodyPr>
            <a:normAutofit fontScale="77500" lnSpcReduction="20000"/>
          </a:bodyPr>
          <a:lstStyle/>
          <a:p>
            <a:pPr algn="just"/>
            <a:r>
              <a:rPr lang="cs-CZ" dirty="0"/>
              <a:t>§ 82 - naplňování práv člena ZO - neposkytnutí požadovaných informací ve lhůtě nebo vůbec 	</a:t>
            </a:r>
          </a:p>
          <a:p>
            <a:pPr algn="just"/>
            <a:r>
              <a:rPr lang="cs-CZ" dirty="0"/>
              <a:t>§ 84 odst. 2 - překročení kompetence ZO nad rámec vyhrazené působnosti ZO vymezené zákonem o obcích  </a:t>
            </a:r>
          </a:p>
          <a:p>
            <a:pPr algn="just"/>
            <a:r>
              <a:rPr lang="cs-CZ" dirty="0"/>
              <a:t>§ 84 odst. 4 - vyhrazení působnosti ZO nad rámec vymezený zákonem o obcích 	</a:t>
            </a:r>
          </a:p>
          <a:p>
            <a:pPr algn="just"/>
            <a:r>
              <a:rPr lang="cs-CZ" dirty="0">
                <a:highlight>
                  <a:srgbClr val="FFFF00"/>
                </a:highlight>
              </a:rPr>
              <a:t>§ 85 - nevyužití pravomocí ZO k majetkoprávním úkonům taxativně vymezeným zákonem o obcích </a:t>
            </a:r>
          </a:p>
          <a:p>
            <a:pPr algn="just"/>
            <a:r>
              <a:rPr lang="cs-CZ" dirty="0">
                <a:highlight>
                  <a:srgbClr val="FFFF00"/>
                </a:highlight>
              </a:rPr>
              <a:t>§ 87 - neplatnost usnesení, rozhodnutí, volby pro nízký počet přítomných členů ZO 	</a:t>
            </a:r>
          </a:p>
          <a:p>
            <a:pPr algn="just"/>
            <a:r>
              <a:rPr lang="cs-CZ" dirty="0"/>
              <a:t>§ 90 - pravomoci ZO v případě poklesu členů ZO o více než polovinu, popřípadě pod 5 	</a:t>
            </a:r>
          </a:p>
          <a:p>
            <a:pPr algn="just"/>
            <a:r>
              <a:rPr lang="cs-CZ" dirty="0">
                <a:highlight>
                  <a:srgbClr val="FFFF00"/>
                </a:highlight>
              </a:rPr>
              <a:t>§ 92 odst. 1 - zasedání ZO se nesešlo nejméně jednou za tři měsíce 	</a:t>
            </a:r>
          </a:p>
          <a:p>
            <a:pPr algn="just"/>
            <a:r>
              <a:rPr lang="cs-CZ" dirty="0"/>
              <a:t>§ 92 odst. 2 - nesplnění povinnosti místostarostou svolat zasedání ZO, když tak neučinil starosta </a:t>
            </a:r>
          </a:p>
          <a:p>
            <a:pPr algn="just"/>
            <a:r>
              <a:rPr lang="cs-CZ" dirty="0"/>
              <a:t>§ 92 odst. 3 - jednání ZO i přes nepřítomnost nadpoloviční většiny všech členů ZO 	</a:t>
            </a:r>
          </a:p>
          <a:p>
            <a:pPr algn="just"/>
            <a:r>
              <a:rPr lang="cs-CZ" dirty="0">
                <a:highlight>
                  <a:srgbClr val="FFFF00"/>
                </a:highlight>
              </a:rPr>
              <a:t>§ 93 odst. 1 - obec nezveřejnila vůbec nebo po stanovenou dobu informaci o konání zasedání ZO </a:t>
            </a:r>
          </a:p>
          <a:p>
            <a:pPr algn="just"/>
            <a:r>
              <a:rPr lang="cs-CZ" dirty="0">
                <a:highlight>
                  <a:srgbClr val="FFFF00"/>
                </a:highlight>
              </a:rPr>
              <a:t>93 odst. 3 - jednání ZO se konalo jako neveřejné - princip veřejnosti zasedání ZO </a:t>
            </a:r>
            <a:r>
              <a:rPr lang="cs-CZ" dirty="0"/>
              <a:t>	</a:t>
            </a:r>
          </a:p>
          <a:p>
            <a:pPr algn="just"/>
            <a:r>
              <a:rPr lang="cs-CZ" dirty="0"/>
              <a:t>§ 93 odst. 4 - na zasedání ZO nebylo umožněno vystoupit osobám, jimž toto právo zaručuje zákon o obcích </a:t>
            </a:r>
          </a:p>
          <a:p>
            <a:pPr algn="just"/>
            <a:r>
              <a:rPr lang="cs-CZ" dirty="0"/>
              <a:t>§ 94 odst. 1 - členovi ZO, členovi rady obce a členovi výboru ZO bylo odepřeno právo na předložení návrhu k zařazení na pořad jednání ZO 	</a:t>
            </a:r>
          </a:p>
          <a:p>
            <a:pPr algn="just"/>
            <a:r>
              <a:rPr lang="cs-CZ" dirty="0"/>
              <a:t>§ 94 odst. 2 - o zařazení návrhů na pořad jednání ZO přednesených v průběhu probíhajícího zasedání ZO nerozhodlo ZO 	 </a:t>
            </a:r>
          </a:p>
          <a:p>
            <a:pPr algn="just"/>
            <a:r>
              <a:rPr lang="cs-CZ" dirty="0">
                <a:highlight>
                  <a:srgbClr val="FFFF00"/>
                </a:highlight>
              </a:rPr>
              <a:t>§ 95 odst. 1 - vady v zápisech ze zasedání ZO - chybějící podpisy, neuveden počet členů ZO, schválený pořad jednání, průběh a výsledek hlasování </a:t>
            </a:r>
            <a:r>
              <a:rPr lang="cs-CZ" dirty="0"/>
              <a:t>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827399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51846EA-0252-4903-804B-ABBF6ABF2977}"/>
              </a:ext>
            </a:extLst>
          </p:cNvPr>
          <p:cNvSpPr>
            <a:spLocks noGrp="1"/>
          </p:cNvSpPr>
          <p:nvPr>
            <p:ph idx="1"/>
          </p:nvPr>
        </p:nvSpPr>
        <p:spPr>
          <a:xfrm>
            <a:off x="677333" y="505327"/>
            <a:ext cx="9420824" cy="5961376"/>
          </a:xfrm>
        </p:spPr>
        <p:txBody>
          <a:bodyPr>
            <a:noAutofit/>
          </a:bodyPr>
          <a:lstStyle/>
          <a:p>
            <a:r>
              <a:rPr lang="cs-CZ" sz="1300" dirty="0">
                <a:highlight>
                  <a:srgbClr val="FFFF00"/>
                </a:highlight>
              </a:rPr>
              <a:t>§ 95 odst. 2 - zápis ze zasedání ZO nebyl pořízen do 10 dnů po skončení zasedání, o námitkách člena ZO nerozhodlo nejbližší zasedání ZO 	 </a:t>
            </a:r>
          </a:p>
          <a:p>
            <a:r>
              <a:rPr lang="cs-CZ" sz="1300" dirty="0"/>
              <a:t>§ 96 - obec nevydala jednací řád ZO 	 </a:t>
            </a:r>
          </a:p>
          <a:p>
            <a:r>
              <a:rPr lang="cs-CZ" sz="1300" dirty="0"/>
              <a:t>§ 97 - obec nezajišťuje informování občanů o činnosti orgánů obce v rozsahu stanoveném zákonem o obcích 	 </a:t>
            </a:r>
          </a:p>
          <a:p>
            <a:r>
              <a:rPr lang="cs-CZ" sz="1300" dirty="0"/>
              <a:t>§ 99 odst. 3 - počet členů RO a jejich struktura neodpovídá vymezení danému zákonem o obcích </a:t>
            </a:r>
          </a:p>
          <a:p>
            <a:r>
              <a:rPr lang="cs-CZ" sz="1300" dirty="0"/>
              <a:t>§ 99 odst. 4 - starosta (místostarosta) zůstal členem RO i poté, co byl odvolán ze své funkce 	 </a:t>
            </a:r>
          </a:p>
          <a:p>
            <a:r>
              <a:rPr lang="cs-CZ" sz="1300" dirty="0"/>
              <a:t>§ 100 odst. 1 - ZO nedoplnilo počet členů RO po jeho poklesu na zákonem stanovený minimální počet 5 členů 	 </a:t>
            </a:r>
          </a:p>
          <a:p>
            <a:r>
              <a:rPr lang="cs-CZ" sz="1300" dirty="0"/>
              <a:t>§ 100 odst. 2 - RO neukončila činnost, i když počet členů ZO poklesl pod 11 a nebyl doplněn z řad náhradníků 	 </a:t>
            </a:r>
          </a:p>
          <a:p>
            <a:r>
              <a:rPr lang="cs-CZ" sz="1300" dirty="0"/>
              <a:t>§ 100 odst. 3 - RO ukončila činnost v rozporu s podmínkami uvedenými v cit. ustanovení zákona o obcích 	 </a:t>
            </a:r>
          </a:p>
          <a:p>
            <a:r>
              <a:rPr lang="cs-CZ" sz="1300" dirty="0">
                <a:highlight>
                  <a:srgbClr val="FFFF00"/>
                </a:highlight>
              </a:rPr>
              <a:t>§ 101 odst. 2 - RO rozhodovala (přijala usnesení), i když nebyla přítomna nadpoloviční většina členů RO </a:t>
            </a:r>
            <a:r>
              <a:rPr lang="cs-CZ" sz="1300" dirty="0"/>
              <a:t>	 </a:t>
            </a:r>
          </a:p>
          <a:p>
            <a:r>
              <a:rPr lang="cs-CZ" sz="1300" dirty="0">
                <a:highlight>
                  <a:srgbClr val="FFFF00"/>
                </a:highlight>
              </a:rPr>
              <a:t>§ 101 odst. 3 - RO nepořídila ze své schůze zápis, resp. zápis nesplňoval náležitosti stanovené zákonem o obcích </a:t>
            </a:r>
            <a:r>
              <a:rPr lang="cs-CZ" sz="1300" dirty="0"/>
              <a:t>	 </a:t>
            </a:r>
          </a:p>
          <a:p>
            <a:r>
              <a:rPr lang="cs-CZ" sz="1300" dirty="0"/>
              <a:t>§ 101 odst. 4 - RO nevydala jednací řád RO 	 </a:t>
            </a:r>
          </a:p>
          <a:p>
            <a:r>
              <a:rPr lang="cs-CZ" sz="1300" dirty="0">
                <a:highlight>
                  <a:srgbClr val="FFFF00"/>
                </a:highlight>
              </a:rPr>
              <a:t>§ 102 odst. 2 - RO překročila rozsah působnosti vymezený RO zákonem o obcích </a:t>
            </a:r>
            <a:r>
              <a:rPr lang="cs-CZ" sz="1300" dirty="0"/>
              <a:t>	 </a:t>
            </a:r>
          </a:p>
          <a:p>
            <a:r>
              <a:rPr lang="cs-CZ" sz="1300" dirty="0"/>
              <a:t>§ 102 odst. 3 - RO svěřila starostovi (obecnímu úřadu) rozhodování ve věcech, u nichž to zákon o obcích vylučuje 	 </a:t>
            </a:r>
          </a:p>
          <a:p>
            <a:r>
              <a:rPr lang="cs-CZ" sz="1300" dirty="0"/>
              <a:t>§ 102 odst. 4 - starosta vykonával pravomoc RO nad rámec uvedeného ustanovení zákona o obcích </a:t>
            </a:r>
          </a:p>
          <a:p>
            <a:r>
              <a:rPr lang="cs-CZ" sz="1300" dirty="0"/>
              <a:t>§ 103 odst. 4,5 - starosta nesplnil některou z povinností stanovenou zákonem o obcích (nesvolal zasedání ZO nebo RO, nepodepsal zápis z jednání ZO nebo zápis ze schůze RO) </a:t>
            </a:r>
            <a:r>
              <a:rPr lang="cs-CZ" sz="1200" dirty="0"/>
              <a:t>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4707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TextShape 1"/>
          <p:cNvSpPr txBox="1"/>
          <p:nvPr/>
        </p:nvSpPr>
        <p:spPr>
          <a:xfrm>
            <a:off x="677160" y="609480"/>
            <a:ext cx="8596440" cy="132048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Trebuchet MS"/>
            </a:endParaRPr>
          </a:p>
        </p:txBody>
      </p:sp>
      <p:pic>
        <p:nvPicPr>
          <p:cNvPr id="341" name="Obrázek 340"/>
          <p:cNvPicPr/>
          <p:nvPr/>
        </p:nvPicPr>
        <p:blipFill>
          <a:blip r:embed="rId2"/>
          <a:stretch/>
        </p:blipFill>
        <p:spPr>
          <a:xfrm>
            <a:off x="882720" y="609480"/>
            <a:ext cx="6749280" cy="5757480"/>
          </a:xfrm>
          <a:prstGeom prst="rect">
            <a:avLst/>
          </a:prstGeom>
          <a:ln>
            <a:noFill/>
          </a:ln>
        </p:spPr>
      </p:pic>
    </p:spTree>
    <p:extLst>
      <p:ext uri="{BB962C8B-B14F-4D97-AF65-F5344CB8AC3E}">
        <p14:creationId xmlns:p14="http://schemas.microsoft.com/office/powerpoint/2010/main" val="18685916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F97D60B-4FEA-44BE-A316-E0398A9841B4}"/>
              </a:ext>
            </a:extLst>
          </p:cNvPr>
          <p:cNvSpPr>
            <a:spLocks noGrp="1"/>
          </p:cNvSpPr>
          <p:nvPr>
            <p:ph idx="1"/>
          </p:nvPr>
        </p:nvSpPr>
        <p:spPr>
          <a:xfrm>
            <a:off x="677332" y="304800"/>
            <a:ext cx="10149693" cy="6252519"/>
          </a:xfrm>
        </p:spPr>
        <p:txBody>
          <a:bodyPr>
            <a:noAutofit/>
          </a:bodyPr>
          <a:lstStyle/>
          <a:p>
            <a:r>
              <a:rPr lang="cs-CZ" sz="1200" dirty="0"/>
              <a:t>§ 104 odst. 1 - zastupování starosty obce, svěření úkolů místostarostům 	</a:t>
            </a:r>
          </a:p>
          <a:p>
            <a:r>
              <a:rPr lang="cs-CZ" sz="1200" dirty="0">
                <a:highlight>
                  <a:srgbClr val="FFFF00"/>
                </a:highlight>
              </a:rPr>
              <a:t>§ 117 odst. 2 - ZO v rozporu se zákonem o obcích nezřídilo finanční (kontrolní) výbor ZO 	</a:t>
            </a:r>
          </a:p>
          <a:p>
            <a:r>
              <a:rPr lang="cs-CZ" sz="1200" dirty="0"/>
              <a:t>§ 117 odst. 3 - ZO nezřídilo výbor pro národnostní menšiny, přestože územním obvodu obce žije víc než 10 % občanů hlásících se k jiné než české národnosti</a:t>
            </a:r>
          </a:p>
          <a:p>
            <a:r>
              <a:rPr lang="cs-CZ" sz="1200" dirty="0">
                <a:highlight>
                  <a:srgbClr val="FFFF00"/>
                </a:highlight>
              </a:rPr>
              <a:t>§ 117 odst. 4 - v rozporu se zákonem o obcích nebyl předsedou výboru ZO člen ZO </a:t>
            </a:r>
            <a:r>
              <a:rPr lang="cs-CZ" sz="1200" dirty="0"/>
              <a:t>	</a:t>
            </a:r>
          </a:p>
          <a:p>
            <a:r>
              <a:rPr lang="cs-CZ" sz="1200" dirty="0"/>
              <a:t>§ 118 odst. 1 - zásah do kompetence ZO vůči výborům 	 </a:t>
            </a:r>
          </a:p>
          <a:p>
            <a:r>
              <a:rPr lang="cs-CZ" sz="1200" dirty="0">
                <a:highlight>
                  <a:srgbClr val="FFFF00"/>
                </a:highlight>
              </a:rPr>
              <a:t>§ 118 odst. 2 - počet členů výboru nebyl lichý; usnesení výboru nebyla podepsána předsedou výboru </a:t>
            </a:r>
          </a:p>
          <a:p>
            <a:r>
              <a:rPr lang="cs-CZ" sz="1200" dirty="0"/>
              <a:t>§ 118 odst. 3 - s usnesením výboru nevyslovila souhlas nadpoloviční většina členů ZO </a:t>
            </a:r>
          </a:p>
          <a:p>
            <a:r>
              <a:rPr lang="cs-CZ" sz="1200" dirty="0">
                <a:highlight>
                  <a:srgbClr val="FFFF00"/>
                </a:highlight>
              </a:rPr>
              <a:t>§ 119 odst. 1 - členem finančního (kontrolního) výboru byl starosta (místostarosta, tajemník, jiná osoba zabezpečující rozpočtové a účetní práce)	</a:t>
            </a:r>
          </a:p>
          <a:p>
            <a:r>
              <a:rPr lang="cs-CZ" sz="1200" dirty="0"/>
              <a:t>§ 119 odst. 2/3 – finanční/kontrolní výbor neplnil (překračoval) povinnosti vymezené mu zákonem o obcích 		</a:t>
            </a:r>
          </a:p>
          <a:p>
            <a:r>
              <a:rPr lang="cs-CZ" sz="1200" dirty="0"/>
              <a:t>§ 119 odst. 4 - zápis z kontrol provedených finančním (kontrolním) výborem nesplňoval náležitosti dané zákonem o obcích 	</a:t>
            </a:r>
          </a:p>
          <a:p>
            <a:r>
              <a:rPr lang="cs-CZ" sz="1200" dirty="0"/>
              <a:t>§ 119 odst. 5 - finanční (kontrolní) výbor nepřiložil k zápisu z kontroly vyjádření orgánu (zaměstnance), jehož činnosti se kontrola týkala</a:t>
            </a:r>
          </a:p>
          <a:p>
            <a:r>
              <a:rPr lang="cs-CZ" sz="1200" dirty="0"/>
              <a:t>§ 120 odst. 1 - zřízení osadního výboru 		</a:t>
            </a:r>
          </a:p>
          <a:p>
            <a:r>
              <a:rPr lang="cs-CZ" sz="1200" dirty="0"/>
              <a:t>§ 129a odst. 2 - starosta neseznámil ZO s výsledky kontroly výkonu samostatné působnosti, případně neinformoval občany o jednání v této věci v souladu se zákonem o obcích </a:t>
            </a:r>
          </a:p>
          <a:p>
            <a:r>
              <a:rPr lang="cs-CZ" sz="1200" dirty="0"/>
              <a:t>Správní řád</a:t>
            </a:r>
          </a:p>
          <a:p>
            <a:r>
              <a:rPr lang="cs-CZ" sz="1200" dirty="0"/>
              <a:t>§ 26 správního řádu – úřední deska + způsob umožňující dálkový přístup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326579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Zástupný symbol pro zápatí 3">
            <a:extLst>
              <a:ext uri="{FF2B5EF4-FFF2-40B4-BE49-F238E27FC236}">
                <a16:creationId xmlns:a16="http://schemas.microsoft.com/office/drawing/2014/main" id="{15B7E1D8-7168-4932-83CC-80F62ACD8B12}"/>
              </a:ext>
            </a:extLst>
          </p:cNvPr>
          <p:cNvSpPr>
            <a:spLocks noGrp="1"/>
          </p:cNvSpPr>
          <p:nvPr>
            <p:ph type="ftr" sz="quarter" idx="11"/>
          </p:nvPr>
        </p:nvSpPr>
        <p:spPr>
          <a:xfrm>
            <a:off x="677334" y="6041362"/>
            <a:ext cx="6297612" cy="365125"/>
          </a:xfrm>
        </p:spPr>
        <p:txBody>
          <a:bodyPr>
            <a:normAutofit/>
          </a:bodyPr>
          <a:lstStyle/>
          <a:p>
            <a:endParaRPr lang="en-US" dirty="0"/>
          </a:p>
        </p:txBody>
      </p:sp>
      <p:sp>
        <p:nvSpPr>
          <p:cNvPr id="2" name="Nadpis 1">
            <a:extLst>
              <a:ext uri="{FF2B5EF4-FFF2-40B4-BE49-F238E27FC236}">
                <a16:creationId xmlns:a16="http://schemas.microsoft.com/office/drawing/2014/main" id="{51A9C1C6-8E90-4549-8FC3-66DE1E7BABEE}"/>
              </a:ext>
            </a:extLst>
          </p:cNvPr>
          <p:cNvSpPr>
            <a:spLocks noGrp="1"/>
          </p:cNvSpPr>
          <p:nvPr>
            <p:ph type="title"/>
          </p:nvPr>
        </p:nvSpPr>
        <p:spPr>
          <a:xfrm>
            <a:off x="643467" y="816638"/>
            <a:ext cx="3367359" cy="5224724"/>
          </a:xfrm>
        </p:spPr>
        <p:txBody>
          <a:bodyPr anchor="ctr">
            <a:normAutofit/>
          </a:bodyPr>
          <a:lstStyle/>
          <a:p>
            <a:r>
              <a:rPr lang="cs-CZ" dirty="0"/>
              <a:t>Zasedání  zastupitelstva</a:t>
            </a:r>
          </a:p>
        </p:txBody>
      </p:sp>
      <p:sp>
        <p:nvSpPr>
          <p:cNvPr id="3" name="Zástupný obsah 2">
            <a:extLst>
              <a:ext uri="{FF2B5EF4-FFF2-40B4-BE49-F238E27FC236}">
                <a16:creationId xmlns:a16="http://schemas.microsoft.com/office/drawing/2014/main" id="{48977551-BF6C-408D-BBE2-0A1D54ABA09D}"/>
              </a:ext>
            </a:extLst>
          </p:cNvPr>
          <p:cNvSpPr>
            <a:spLocks noGrp="1"/>
          </p:cNvSpPr>
          <p:nvPr>
            <p:ph idx="1"/>
          </p:nvPr>
        </p:nvSpPr>
        <p:spPr>
          <a:xfrm>
            <a:off x="4654295" y="816638"/>
            <a:ext cx="4619706" cy="5224724"/>
          </a:xfrm>
        </p:spPr>
        <p:txBody>
          <a:bodyPr anchor="ctr">
            <a:normAutofit/>
          </a:bodyPr>
          <a:lstStyle/>
          <a:p>
            <a:r>
              <a:rPr lang="cs-CZ" dirty="0"/>
              <a:t>Opakování a další informace</a:t>
            </a:r>
          </a:p>
        </p:txBody>
      </p:sp>
    </p:spTree>
    <p:extLst>
      <p:ext uri="{BB962C8B-B14F-4D97-AF65-F5344CB8AC3E}">
        <p14:creationId xmlns:p14="http://schemas.microsoft.com/office/powerpoint/2010/main" val="30830127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CFD2AD-F68A-4C0B-94F2-B1F32FF522DB}"/>
              </a:ext>
            </a:extLst>
          </p:cNvPr>
          <p:cNvSpPr>
            <a:spLocks noGrp="1"/>
          </p:cNvSpPr>
          <p:nvPr>
            <p:ph type="title"/>
          </p:nvPr>
        </p:nvSpPr>
        <p:spPr/>
        <p:txBody>
          <a:bodyPr/>
          <a:lstStyle/>
          <a:p>
            <a:r>
              <a:rPr lang="cs-CZ" dirty="0"/>
              <a:t>Zasedání zastupitelstva</a:t>
            </a:r>
          </a:p>
        </p:txBody>
      </p:sp>
      <p:sp>
        <p:nvSpPr>
          <p:cNvPr id="3" name="Zástupný obsah 2">
            <a:extLst>
              <a:ext uri="{FF2B5EF4-FFF2-40B4-BE49-F238E27FC236}">
                <a16:creationId xmlns:a16="http://schemas.microsoft.com/office/drawing/2014/main" id="{46846601-87BE-4C4E-BF14-82B0D49754CD}"/>
              </a:ext>
            </a:extLst>
          </p:cNvPr>
          <p:cNvSpPr>
            <a:spLocks noGrp="1"/>
          </p:cNvSpPr>
          <p:nvPr>
            <p:ph idx="1"/>
          </p:nvPr>
        </p:nvSpPr>
        <p:spPr>
          <a:xfrm>
            <a:off x="677334" y="1557338"/>
            <a:ext cx="10074750" cy="4769890"/>
          </a:xfrm>
        </p:spPr>
        <p:txBody>
          <a:bodyPr>
            <a:normAutofit fontScale="85000" lnSpcReduction="10000"/>
          </a:bodyPr>
          <a:lstStyle/>
          <a:p>
            <a:r>
              <a:rPr lang="cs-CZ" b="1" dirty="0"/>
              <a:t>§ 92</a:t>
            </a:r>
          </a:p>
          <a:p>
            <a:pPr algn="just"/>
            <a:r>
              <a:rPr lang="cs-CZ" b="1" dirty="0"/>
              <a:t>(1)</a:t>
            </a:r>
            <a:r>
              <a:rPr lang="cs-CZ" dirty="0"/>
              <a:t> Zastupitelstvo obce se schází podle potřeby, </a:t>
            </a:r>
            <a:r>
              <a:rPr lang="cs-CZ" b="1" dirty="0"/>
              <a:t>nejméně však jedenkrát za 3 měsíce</a:t>
            </a:r>
            <a:r>
              <a:rPr lang="cs-CZ" dirty="0"/>
              <a:t>. Zasedání zastupitelstva obce se konají </a:t>
            </a:r>
            <a:r>
              <a:rPr lang="cs-CZ" b="1" dirty="0"/>
              <a:t>v územním obvodu obce</a:t>
            </a:r>
            <a:r>
              <a:rPr lang="cs-CZ" dirty="0"/>
              <a:t>. Zasedání zastupitelstva obce svolává a zpravidla řídí starosta. Starosta je povinen svolat zasedání zastupitelstva obce, požádá-li o to alespoň jedna třetina členů zastupitelstva obce, nebo hejtman kraje. Zasedání zastupitelstva obce se koná nejpozději do 21 dnů ode dne, kdy žádost byla doručena obecnímu úřadu.</a:t>
            </a:r>
          </a:p>
          <a:p>
            <a:pPr algn="just"/>
            <a:r>
              <a:rPr lang="cs-CZ" b="1" dirty="0"/>
              <a:t>(2)</a:t>
            </a:r>
            <a:r>
              <a:rPr lang="cs-CZ" dirty="0"/>
              <a:t> Nesvolá-li starosta zasedání zastupitelstva obce podle odstavce 1, učiní tak místostarosta, popřípadě jiný člen zastupitelstva obce.</a:t>
            </a:r>
          </a:p>
          <a:p>
            <a:pPr algn="just"/>
            <a:r>
              <a:rPr lang="cs-CZ" b="1" dirty="0"/>
              <a:t>(3)</a:t>
            </a:r>
            <a:r>
              <a:rPr lang="cs-CZ" dirty="0"/>
              <a:t> Zastupitelstvo obce je </a:t>
            </a:r>
            <a:r>
              <a:rPr lang="cs-CZ" b="1" dirty="0"/>
              <a:t>schopno se usnášet, je-li přítomna nadpoloviční většina všech jeho členů</a:t>
            </a:r>
            <a:r>
              <a:rPr lang="cs-CZ" dirty="0"/>
              <a:t>. Jestliže při zahájení jednání zastupitelstva obce </a:t>
            </a:r>
            <a:r>
              <a:rPr lang="cs-CZ" b="1" dirty="0"/>
              <a:t>nebo v jeho průběhu není přítomna nadpoloviční většina všech členů zastupitelstva obce, </a:t>
            </a:r>
            <a:r>
              <a:rPr lang="cs-CZ" b="1" u="sng" dirty="0"/>
              <a:t>ukončí</a:t>
            </a:r>
            <a:r>
              <a:rPr lang="cs-CZ" b="1" dirty="0"/>
              <a:t> předsedající zasedání zastupitelstva obce</a:t>
            </a:r>
            <a:r>
              <a:rPr lang="cs-CZ" dirty="0"/>
              <a:t>. Do </a:t>
            </a:r>
            <a:r>
              <a:rPr lang="cs-CZ" strike="sngStrike" dirty="0"/>
              <a:t>15 </a:t>
            </a:r>
            <a:r>
              <a:rPr lang="cs-CZ" dirty="0"/>
              <a:t>21 dnů se koná jeho náhradní zasedání. Svolá se postupem podle odstavce 1 nebo 2.</a:t>
            </a:r>
          </a:p>
          <a:p>
            <a:pPr algn="just"/>
            <a:endParaRPr lang="cs-CZ" dirty="0"/>
          </a:p>
          <a:p>
            <a:pPr algn="just"/>
            <a:r>
              <a:rPr lang="cs-CZ" dirty="0"/>
              <a:t>A pozor: </a:t>
            </a:r>
            <a:r>
              <a:rPr lang="cs-CZ" b="1" dirty="0"/>
              <a:t>§ 89</a:t>
            </a:r>
          </a:p>
          <a:p>
            <a:pPr algn="just"/>
            <a:r>
              <a:rPr lang="cs-CZ" b="1" dirty="0"/>
              <a:t>(1) Nesejde-li se </a:t>
            </a:r>
            <a:r>
              <a:rPr lang="cs-CZ" dirty="0"/>
              <a:t>zastupitelstvo obce </a:t>
            </a:r>
            <a:r>
              <a:rPr lang="cs-CZ" b="1" dirty="0"/>
              <a:t>po dobu delší než 6 měsíců tak, aby bylo schopno se usnášet</a:t>
            </a:r>
            <a:r>
              <a:rPr lang="cs-CZ" dirty="0"/>
              <a:t>, </a:t>
            </a:r>
            <a:r>
              <a:rPr lang="cs-CZ" b="1" dirty="0"/>
              <a:t>Ministerstvo vnitra je rozpustí</a:t>
            </a:r>
            <a:r>
              <a:rPr lang="cs-CZ" dirty="0"/>
              <a:t>. Proti tomuto rozhodnutí může obec podat žalobu k soudu. </a:t>
            </a:r>
            <a:r>
              <a:rPr lang="cs-CZ" b="1" dirty="0"/>
              <a:t>Do lhůty podle věty první se nezapočítává doba, po niž se na území obce vztahuje krizový stav, mimořádné opatření při epidemii nebo nebezpečí jejího vzniku nebo mimořádné veterinární opatření</a:t>
            </a:r>
          </a:p>
          <a:p>
            <a:endParaRPr lang="cs-CZ" dirty="0"/>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990710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A5BA4E-DAD8-4BB2-87F8-8343271FE22A}"/>
              </a:ext>
            </a:extLst>
          </p:cNvPr>
          <p:cNvSpPr>
            <a:spLocks noGrp="1"/>
          </p:cNvSpPr>
          <p:nvPr>
            <p:ph type="title"/>
          </p:nvPr>
        </p:nvSpPr>
        <p:spPr/>
        <p:txBody>
          <a:bodyPr/>
          <a:lstStyle/>
          <a:p>
            <a:r>
              <a:rPr lang="cs-CZ" dirty="0"/>
              <a:t>Svolání zasedání zastupitelstva</a:t>
            </a:r>
          </a:p>
        </p:txBody>
      </p:sp>
      <p:sp>
        <p:nvSpPr>
          <p:cNvPr id="3" name="Zástupný obsah 2">
            <a:extLst>
              <a:ext uri="{FF2B5EF4-FFF2-40B4-BE49-F238E27FC236}">
                <a16:creationId xmlns:a16="http://schemas.microsoft.com/office/drawing/2014/main" id="{81171C06-8371-4B5A-B688-2B1F6C84E437}"/>
              </a:ext>
            </a:extLst>
          </p:cNvPr>
          <p:cNvSpPr>
            <a:spLocks noGrp="1"/>
          </p:cNvSpPr>
          <p:nvPr>
            <p:ph idx="1"/>
          </p:nvPr>
        </p:nvSpPr>
        <p:spPr>
          <a:xfrm>
            <a:off x="677334" y="1629103"/>
            <a:ext cx="8596668" cy="4412259"/>
          </a:xfrm>
        </p:spPr>
        <p:txBody>
          <a:bodyPr>
            <a:normAutofit/>
          </a:bodyPr>
          <a:lstStyle/>
          <a:p>
            <a:pPr algn="just"/>
            <a:r>
              <a:rPr lang="cs-CZ" b="1" dirty="0"/>
              <a:t>§ 93</a:t>
            </a:r>
          </a:p>
          <a:p>
            <a:pPr algn="just"/>
            <a:r>
              <a:rPr lang="cs-CZ" b="1" dirty="0"/>
              <a:t>(1)</a:t>
            </a:r>
            <a:r>
              <a:rPr lang="cs-CZ" dirty="0"/>
              <a:t> Obecní úřad </a:t>
            </a:r>
            <a:r>
              <a:rPr lang="cs-CZ" b="1" dirty="0"/>
              <a:t>informuje o místě, době a navrženém programu </a:t>
            </a:r>
            <a:r>
              <a:rPr lang="cs-CZ" dirty="0"/>
              <a:t>připravovaného zasedání zastupitelstva obce. </a:t>
            </a:r>
            <a:r>
              <a:rPr lang="cs-CZ" b="1" dirty="0"/>
              <a:t>Informaci vyvěsí na úřední desce obecního úřadu alespoň 7 dní před zasedáním zastupitelstva obce</a:t>
            </a:r>
            <a:r>
              <a:rPr lang="cs-CZ" dirty="0"/>
              <a:t>; kromě toho může informaci uveřejnit způsobem v místě obvyklým.</a:t>
            </a:r>
          </a:p>
          <a:p>
            <a:pPr algn="just"/>
            <a:r>
              <a:rPr lang="cs-CZ" sz="1200" b="1" dirty="0"/>
              <a:t>(2)</a:t>
            </a:r>
            <a:r>
              <a:rPr lang="cs-CZ" sz="1200" dirty="0"/>
              <a:t> </a:t>
            </a:r>
            <a:r>
              <a:rPr lang="cs-CZ" sz="1200" b="0" i="0" dirty="0">
                <a:solidFill>
                  <a:srgbClr val="000000"/>
                </a:solidFill>
                <a:effectLst/>
                <a:latin typeface="Arial" panose="020B0604020202020204" pitchFamily="34" charset="0"/>
              </a:rPr>
              <a:t> Je-li nezbytné konat zasedání zastupitelstva obce v souvislosti s řešením mimořádné události podle zákona o integrovaném záchranném systému, k zabránění jejího vzniku nebo k odstraňování jejích následků, anebo jestliže se na území obce vztahuje krizový stav, mimořádné opatření při epidemii nebo nebezpečí jejího vzniku nebo mimořádné veterinární opatření, zveřejní se informace o místě, době a navrženém programu připravovaného zasedání zastupitelstva obce podle odstavce 1 na úřední desce obecního úřadu alespoň po dobu 2 dnů před zasedáním zastupitelstva obce. Záležitosti, které se netýkají řešení situací uvedených ve větě první, mohou být na tomto zasedání projednávány pouze tehdy, jestliže byla informace zveřejněna alespoň 7 dnů před zasedáním zastupitelstva obce.</a:t>
            </a:r>
            <a:r>
              <a:rPr lang="cs-CZ" b="1" dirty="0"/>
              <a:t>(3) Zasedání zastupitelstva obce je veřejné</a:t>
            </a:r>
            <a:r>
              <a:rPr lang="cs-CZ" dirty="0"/>
              <a:t>.</a:t>
            </a:r>
          </a:p>
          <a:p>
            <a:pPr algn="just"/>
            <a:r>
              <a:rPr lang="cs-CZ" b="1" dirty="0"/>
              <a:t>(4)</a:t>
            </a:r>
            <a:r>
              <a:rPr lang="cs-CZ" dirty="0"/>
              <a:t> Požádá-li na zasedání zastupitelstva obce o slovo člen vlády nebo jím určený zástupce, senátor, poslanec, nebo zástupce orgánů kraje, musí mu být uděleno.</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794542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677333" y="451513"/>
            <a:ext cx="9633315" cy="6163599"/>
          </a:xfrm>
        </p:spPr>
        <p:txBody>
          <a:bodyPr>
            <a:normAutofit fontScale="92500" lnSpcReduction="20000"/>
          </a:bodyPr>
          <a:lstStyle/>
          <a:p>
            <a:pPr algn="just"/>
            <a:r>
              <a:rPr lang="cs-CZ" dirty="0"/>
              <a:t>§ 93  odst. 1 Obecní úřad informuje o místě, době a navrženém </a:t>
            </a:r>
            <a:r>
              <a:rPr lang="cs-CZ" u="sng" dirty="0"/>
              <a:t>programu</a:t>
            </a:r>
            <a:r>
              <a:rPr lang="cs-CZ" dirty="0"/>
              <a:t> připravovaného zasedání zastupitelstva obce. Informaci vyvěsí na úřední desce obecního úřadu alespoň 7 dní před zasedáním zastupitelstva obce; kromě toho může informaci uveřejnit způsobem v místě obvyklým.</a:t>
            </a:r>
          </a:p>
          <a:p>
            <a:pPr algn="just"/>
            <a:r>
              <a:rPr lang="cs-CZ" dirty="0"/>
              <a:t>Odst. 2 V době vyhlášení krizového stavu podle jiného právního předpisu se informace o místě, době a navrženém </a:t>
            </a:r>
            <a:r>
              <a:rPr lang="cs-CZ" u="sng" dirty="0"/>
              <a:t>programu</a:t>
            </a:r>
            <a:r>
              <a:rPr lang="cs-CZ" dirty="0"/>
              <a:t> připravovaného zasedání zastupitelstva obce podle odstavce 1 zveřejní na úřední desce obecního úřadu alespoň po dobu 2 dnů před zasedáním zastupitelstva obce; záležitosti, které se netýkají vyhlášeného krizového stavu, mohou být na tomto zasedání projednávány pouze tehdy, jestliže byla informace zveřejněna nejméně 7 dnů před zasedáním zastupitelstva obce.</a:t>
            </a:r>
          </a:p>
          <a:p>
            <a:pPr algn="just"/>
            <a:r>
              <a:rPr lang="cs-CZ" dirty="0"/>
              <a:t>odst. 3 Zasedání zastupitelstva obce je veřejné.</a:t>
            </a:r>
          </a:p>
          <a:p>
            <a:pPr algn="just"/>
            <a:r>
              <a:rPr lang="cs-CZ" dirty="0"/>
              <a:t>Odst. 4 Požádá-li na zasedání zastupitelstva obce o slovo člen vlády nebo jím určený zástupce, senátor, poslanec, nebo zástupce orgánů kraje, musí mu být uděleno.</a:t>
            </a:r>
          </a:p>
          <a:p>
            <a:pPr algn="just"/>
            <a:r>
              <a:rPr lang="cs-CZ" dirty="0"/>
              <a:t>§ 94 odst. 1 Právo předkládat návrhy k zařazení </a:t>
            </a:r>
            <a:r>
              <a:rPr lang="cs-CZ" u="sng" dirty="0"/>
              <a:t>na pořad jednání</a:t>
            </a:r>
            <a:r>
              <a:rPr lang="cs-CZ" dirty="0"/>
              <a:t> připravovaného zasedání zastupitelstva obce mají jeho členové, rada obce a výbory.</a:t>
            </a:r>
          </a:p>
          <a:p>
            <a:pPr algn="just"/>
            <a:r>
              <a:rPr lang="cs-CZ" dirty="0"/>
              <a:t>odst. 2 O zařazení návrhů přednesených v průběhu zasedání zastupitelstva obce </a:t>
            </a:r>
            <a:r>
              <a:rPr lang="cs-CZ" u="sng" dirty="0"/>
              <a:t>na program jeho jednání</a:t>
            </a:r>
            <a:r>
              <a:rPr lang="cs-CZ" dirty="0"/>
              <a:t> rozhodne zastupitelstvo obce.</a:t>
            </a:r>
          </a:p>
          <a:p>
            <a:pPr algn="just"/>
            <a:r>
              <a:rPr lang="cs-CZ" dirty="0"/>
              <a:t>§ 95 odst. 1 O průběhu zasedání zastupitelstva obce se pořizuje zápis, který podepisuje starosta nebo místostarosta a určení ověřovatelé. V zápise se vždy uvede počet přítomných členů zastupitelstva obce, </a:t>
            </a:r>
            <a:r>
              <a:rPr lang="cs-CZ" u="sng" dirty="0"/>
              <a:t>schválený pořad jednání</a:t>
            </a:r>
            <a:r>
              <a:rPr lang="cs-CZ" dirty="0"/>
              <a:t> zastupitelstva obce, průběh a výsledek hlasování a přijatá usnesení.</a:t>
            </a:r>
          </a:p>
          <a:p>
            <a:pPr algn="just"/>
            <a:r>
              <a:rPr lang="cs-CZ" dirty="0"/>
              <a:t> odst. 2 Zápis, který je nutno pořídit do 10 dnů </a:t>
            </a:r>
            <a:r>
              <a:rPr lang="cs-CZ" b="1" dirty="0">
                <a:solidFill>
                  <a:srgbClr val="FF0000"/>
                </a:solidFill>
              </a:rPr>
              <a:t>(od 1.1.2024 15 dnů!)</a:t>
            </a:r>
            <a:r>
              <a:rPr lang="cs-CZ" dirty="0"/>
              <a:t>po skončení zasedání, musí být uložen na obecním úřadu k nahlédnutí. O námitkách člena zastupitelstva obce proti zápisu rozhodne nejbližší zasedání zastupitelstva obce.</a:t>
            </a:r>
          </a:p>
        </p:txBody>
      </p:sp>
      <p:sp>
        <p:nvSpPr>
          <p:cNvPr id="4" name="Zástupný symbol pro zápatí 3">
            <a:extLst>
              <a:ext uri="{FF2B5EF4-FFF2-40B4-BE49-F238E27FC236}">
                <a16:creationId xmlns:a16="http://schemas.microsoft.com/office/drawing/2014/main" id="{905376D4-3D41-4823-917B-9804AAB19315}"/>
              </a:ext>
            </a:extLst>
          </p:cNvPr>
          <p:cNvSpPr>
            <a:spLocks noGrp="1"/>
          </p:cNvSpPr>
          <p:nvPr>
            <p:ph type="ftr" sz="quarter" idx="11"/>
          </p:nvPr>
        </p:nvSpPr>
        <p:spPr/>
        <p:txBody>
          <a:bodyPr/>
          <a:lstStyle/>
          <a:p>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0A9BE3-8601-48CF-AC80-E96470855F56}"/>
              </a:ext>
            </a:extLst>
          </p:cNvPr>
          <p:cNvSpPr>
            <a:spLocks noGrp="1"/>
          </p:cNvSpPr>
          <p:nvPr>
            <p:ph type="title"/>
          </p:nvPr>
        </p:nvSpPr>
        <p:spPr/>
        <p:txBody>
          <a:bodyPr>
            <a:normAutofit/>
          </a:bodyPr>
          <a:lstStyle/>
          <a:p>
            <a:r>
              <a:rPr lang="cs-CZ" dirty="0"/>
              <a:t>Prezenční listina přítomných zastupitelů?</a:t>
            </a:r>
            <a:br>
              <a:rPr lang="cs-CZ" dirty="0"/>
            </a:br>
            <a:endParaRPr lang="cs-CZ" dirty="0"/>
          </a:p>
        </p:txBody>
      </p:sp>
      <p:sp>
        <p:nvSpPr>
          <p:cNvPr id="3" name="Zástupný obsah 2">
            <a:extLst>
              <a:ext uri="{FF2B5EF4-FFF2-40B4-BE49-F238E27FC236}">
                <a16:creationId xmlns:a16="http://schemas.microsoft.com/office/drawing/2014/main" id="{F904597C-8CD8-4160-AFE8-31998EA3E6D9}"/>
              </a:ext>
            </a:extLst>
          </p:cNvPr>
          <p:cNvSpPr>
            <a:spLocks noGrp="1"/>
          </p:cNvSpPr>
          <p:nvPr>
            <p:ph idx="1"/>
          </p:nvPr>
        </p:nvSpPr>
        <p:spPr/>
        <p:txBody>
          <a:bodyPr/>
          <a:lstStyle/>
          <a:p>
            <a:pPr algn="just"/>
            <a:r>
              <a:rPr lang="cs-CZ" b="1" dirty="0"/>
              <a:t>§ 95 odst. 1 zák. o obcích:</a:t>
            </a:r>
            <a:r>
              <a:rPr lang="cs-CZ" dirty="0"/>
              <a:t> O průběhu zasedání zastupitelstva obce se pořizuje zápis, který podepisuje starosta nebo místostarosta a určení ověřovatelé. </a:t>
            </a:r>
            <a:r>
              <a:rPr lang="cs-CZ" u="sng" dirty="0"/>
              <a:t>V zápise se vždy uvede počet přítomných členů zastupitelstva obce</a:t>
            </a:r>
            <a:r>
              <a:rPr lang="cs-CZ" dirty="0"/>
              <a:t>, schválený pořad jednání zastupitelstva obce, průběh a výsledek hlasování a přijatá usnesení.</a:t>
            </a:r>
          </a:p>
          <a:p>
            <a:pPr algn="just"/>
            <a:r>
              <a:rPr lang="cs-CZ" dirty="0"/>
              <a:t>Zákon nevyžaduje, ale prezenční listinu zdůvodníte, může se hodit.</a:t>
            </a:r>
          </a:p>
          <a:p>
            <a:endParaRPr lang="cs-CZ" dirty="0"/>
          </a:p>
          <a:p>
            <a:pPr algn="just"/>
            <a:r>
              <a:rPr lang="cs-CZ" b="1" dirty="0"/>
              <a:t>MV dříve doporučovalo prezenční listinu i pro veřejnost se jmény a příp. podpisem zástupců veřejnosti (Metodické doporučení č.9), ale bylo by problematické i před účinností GDPR.</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41464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82B9BD-4ECE-48D4-B9AB-32E6D603E804}"/>
              </a:ext>
            </a:extLst>
          </p:cNvPr>
          <p:cNvSpPr>
            <a:spLocks noGrp="1"/>
          </p:cNvSpPr>
          <p:nvPr>
            <p:ph type="title"/>
          </p:nvPr>
        </p:nvSpPr>
        <p:spPr>
          <a:xfrm>
            <a:off x="652481" y="1382486"/>
            <a:ext cx="3547581" cy="4093028"/>
          </a:xfrm>
        </p:spPr>
        <p:txBody>
          <a:bodyPr anchor="ctr">
            <a:normAutofit/>
          </a:bodyPr>
          <a:lstStyle/>
          <a:p>
            <a:r>
              <a:rPr lang="cs-CZ" sz="4400">
                <a:solidFill>
                  <a:schemeClr val="accent1">
                    <a:lumMod val="75000"/>
                  </a:schemeClr>
                </a:solidFill>
              </a:rPr>
              <a:t>§ 93 odst. 3</a:t>
            </a:r>
          </a:p>
        </p:txBody>
      </p:sp>
      <p:sp>
        <p:nvSpPr>
          <p:cNvPr id="4" name="Zástupný symbol pro zápatí 3"/>
          <p:cNvSpPr>
            <a:spLocks noGrp="1"/>
          </p:cNvSpPr>
          <p:nvPr>
            <p:ph type="ftr" sz="quarter" idx="11"/>
          </p:nvPr>
        </p:nvSpPr>
        <p:spPr>
          <a:xfrm>
            <a:off x="4852544" y="6041362"/>
            <a:ext cx="5554200" cy="365125"/>
          </a:xfrm>
        </p:spPr>
        <p:txBody>
          <a:bodyPr>
            <a:normAutofit/>
          </a:bodyPr>
          <a:lstStyle/>
          <a:p>
            <a:pPr>
              <a:spcAft>
                <a:spcPts val="600"/>
              </a:spcAft>
            </a:pPr>
            <a:endParaRPr lang="en-US">
              <a:solidFill>
                <a:srgbClr val="FFFFFF"/>
              </a:solidFill>
            </a:endParaRPr>
          </a:p>
        </p:txBody>
      </p:sp>
      <p:graphicFrame>
        <p:nvGraphicFramePr>
          <p:cNvPr id="40" name="Zástupný obsah 2">
            <a:extLst>
              <a:ext uri="{FF2B5EF4-FFF2-40B4-BE49-F238E27FC236}">
                <a16:creationId xmlns:a16="http://schemas.microsoft.com/office/drawing/2014/main" id="{DB01049D-E82E-4AB8-B4A0-2A1534C366BE}"/>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82812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a:xfrm>
            <a:off x="677334" y="6041362"/>
            <a:ext cx="6297612" cy="365125"/>
          </a:xfrm>
        </p:spPr>
        <p:txBody>
          <a:bodyPr>
            <a:normAutofit/>
          </a:bodyPr>
          <a:lstStyle/>
          <a:p>
            <a:pPr>
              <a:spcAft>
                <a:spcPts val="600"/>
              </a:spcAft>
            </a:pPr>
            <a:endParaRPr lang="en-US"/>
          </a:p>
        </p:txBody>
      </p:sp>
      <p:sp>
        <p:nvSpPr>
          <p:cNvPr id="2" name="Nadpis 1">
            <a:extLst>
              <a:ext uri="{FF2B5EF4-FFF2-40B4-BE49-F238E27FC236}">
                <a16:creationId xmlns:a16="http://schemas.microsoft.com/office/drawing/2014/main" id="{CCAB38E6-EEFE-47D3-ACB6-B78BD6F114D3}"/>
              </a:ext>
            </a:extLst>
          </p:cNvPr>
          <p:cNvSpPr>
            <a:spLocks noGrp="1"/>
          </p:cNvSpPr>
          <p:nvPr>
            <p:ph type="title"/>
          </p:nvPr>
        </p:nvSpPr>
        <p:spPr>
          <a:xfrm>
            <a:off x="643467" y="816638"/>
            <a:ext cx="3367359" cy="5224724"/>
          </a:xfrm>
        </p:spPr>
        <p:txBody>
          <a:bodyPr anchor="ctr">
            <a:normAutofit/>
          </a:bodyPr>
          <a:lstStyle/>
          <a:p>
            <a:r>
              <a:rPr lang="cs-CZ" dirty="0"/>
              <a:t>Zápis ze zasedání</a:t>
            </a:r>
          </a:p>
        </p:txBody>
      </p:sp>
      <p:sp>
        <p:nvSpPr>
          <p:cNvPr id="3" name="Zástupný obsah 2">
            <a:extLst>
              <a:ext uri="{FF2B5EF4-FFF2-40B4-BE49-F238E27FC236}">
                <a16:creationId xmlns:a16="http://schemas.microsoft.com/office/drawing/2014/main" id="{FB9705D3-BCB6-4714-97C5-E145692C7A69}"/>
              </a:ext>
            </a:extLst>
          </p:cNvPr>
          <p:cNvSpPr>
            <a:spLocks noGrp="1"/>
          </p:cNvSpPr>
          <p:nvPr>
            <p:ph idx="1"/>
          </p:nvPr>
        </p:nvSpPr>
        <p:spPr>
          <a:xfrm>
            <a:off x="4654295" y="816638"/>
            <a:ext cx="5263428" cy="5224724"/>
          </a:xfrm>
        </p:spPr>
        <p:txBody>
          <a:bodyPr anchor="ctr">
            <a:normAutofit/>
          </a:bodyPr>
          <a:lstStyle/>
          <a:p>
            <a:r>
              <a:rPr lang="cs-CZ" b="1" dirty="0"/>
              <a:t>§ 95 odst. 1 zák. o obcích:</a:t>
            </a:r>
            <a:r>
              <a:rPr lang="cs-CZ" dirty="0"/>
              <a:t> O průběhu zasedání zastupitelstva obce se pořizuje zápis, </a:t>
            </a:r>
          </a:p>
          <a:p>
            <a:pPr lvl="1"/>
            <a:r>
              <a:rPr lang="cs-CZ" dirty="0"/>
              <a:t>který podepisuje starosta nebo místostarosta </a:t>
            </a:r>
          </a:p>
          <a:p>
            <a:pPr lvl="1"/>
            <a:r>
              <a:rPr lang="cs-CZ" dirty="0"/>
              <a:t>a určení ověřovatelé. </a:t>
            </a:r>
          </a:p>
          <a:p>
            <a:endParaRPr lang="cs-CZ" dirty="0"/>
          </a:p>
          <a:p>
            <a:r>
              <a:rPr lang="cs-CZ" dirty="0"/>
              <a:t>V zápise se vždy uvede </a:t>
            </a:r>
          </a:p>
          <a:p>
            <a:pPr lvl="1"/>
            <a:r>
              <a:rPr lang="cs-CZ" dirty="0"/>
              <a:t>počet přítomných členů zastupitelstva obce, </a:t>
            </a:r>
          </a:p>
          <a:p>
            <a:pPr lvl="1"/>
            <a:r>
              <a:rPr lang="cs-CZ" dirty="0"/>
              <a:t>schválený pořad jednání zastupitelstva obce, </a:t>
            </a:r>
          </a:p>
          <a:p>
            <a:pPr lvl="1"/>
            <a:r>
              <a:rPr lang="cs-CZ" dirty="0"/>
              <a:t>průběh a výsledek hlasování </a:t>
            </a:r>
          </a:p>
          <a:p>
            <a:pPr lvl="1"/>
            <a:r>
              <a:rPr lang="cs-CZ" dirty="0"/>
              <a:t>a přijatá usnesení.</a:t>
            </a:r>
          </a:p>
          <a:p>
            <a:endParaRPr lang="cs-CZ" dirty="0"/>
          </a:p>
        </p:txBody>
      </p:sp>
    </p:spTree>
    <p:extLst>
      <p:ext uri="{BB962C8B-B14F-4D97-AF65-F5344CB8AC3E}">
        <p14:creationId xmlns:p14="http://schemas.microsoft.com/office/powerpoint/2010/main" val="27784957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6A8565-9365-4B06-9ECF-F0E088D0F270}"/>
              </a:ext>
            </a:extLst>
          </p:cNvPr>
          <p:cNvSpPr>
            <a:spLocks noGrp="1"/>
          </p:cNvSpPr>
          <p:nvPr>
            <p:ph type="title"/>
          </p:nvPr>
        </p:nvSpPr>
        <p:spPr/>
        <p:txBody>
          <a:bodyPr/>
          <a:lstStyle/>
          <a:p>
            <a:r>
              <a:rPr lang="cs-CZ" dirty="0"/>
              <a:t>Usnášeníschopné zastupitelstvo</a:t>
            </a:r>
          </a:p>
        </p:txBody>
      </p:sp>
      <p:sp>
        <p:nvSpPr>
          <p:cNvPr id="3" name="Zástupný obsah 2">
            <a:extLst>
              <a:ext uri="{FF2B5EF4-FFF2-40B4-BE49-F238E27FC236}">
                <a16:creationId xmlns:a16="http://schemas.microsoft.com/office/drawing/2014/main" id="{1DAAF632-E871-46E6-990B-F2DA219088B6}"/>
              </a:ext>
            </a:extLst>
          </p:cNvPr>
          <p:cNvSpPr>
            <a:spLocks noGrp="1"/>
          </p:cNvSpPr>
          <p:nvPr>
            <p:ph idx="1"/>
          </p:nvPr>
        </p:nvSpPr>
        <p:spPr>
          <a:xfrm>
            <a:off x="677334" y="1338471"/>
            <a:ext cx="8596668" cy="4702892"/>
          </a:xfrm>
        </p:spPr>
        <p:txBody>
          <a:bodyPr>
            <a:normAutofit/>
          </a:bodyPr>
          <a:lstStyle/>
          <a:p>
            <a:pPr algn="just"/>
            <a:r>
              <a:rPr lang="cs-CZ" dirty="0"/>
              <a:t>§ 92 odst. 3: Zastupitelstvo obce je </a:t>
            </a:r>
            <a:r>
              <a:rPr lang="cs-CZ" b="1" dirty="0"/>
              <a:t>schopno se usnášet, je-li přítomna nadpoloviční většina všech jeho členů</a:t>
            </a:r>
            <a:r>
              <a:rPr lang="cs-CZ" dirty="0"/>
              <a:t>. </a:t>
            </a:r>
          </a:p>
          <a:p>
            <a:pPr algn="just"/>
            <a:r>
              <a:rPr lang="cs-CZ" u="sng" dirty="0"/>
              <a:t>Jestliže při zahájení jednání</a:t>
            </a:r>
            <a:r>
              <a:rPr lang="cs-CZ" dirty="0"/>
              <a:t> zastupitelstva obce </a:t>
            </a:r>
            <a:r>
              <a:rPr lang="cs-CZ" b="1" u="sng" dirty="0"/>
              <a:t>nebo v jeho průběhu není přítomna nadpoloviční většina všech členů zastupitelstva obce</a:t>
            </a:r>
            <a:r>
              <a:rPr lang="cs-CZ" b="1" dirty="0"/>
              <a:t>, </a:t>
            </a:r>
            <a:r>
              <a:rPr lang="cs-CZ" b="1" u="sng" dirty="0"/>
              <a:t>ukončí</a:t>
            </a:r>
            <a:r>
              <a:rPr lang="cs-CZ" b="1" dirty="0"/>
              <a:t> předsedající zasedání zastupitelstva obce</a:t>
            </a:r>
            <a:r>
              <a:rPr lang="cs-CZ" dirty="0"/>
              <a:t>. </a:t>
            </a:r>
          </a:p>
          <a:p>
            <a:pPr algn="just"/>
            <a:r>
              <a:rPr lang="cs-CZ" dirty="0"/>
              <a:t>Do </a:t>
            </a:r>
            <a:r>
              <a:rPr lang="cs-CZ" strike="sngStrike" dirty="0"/>
              <a:t>15</a:t>
            </a:r>
            <a:r>
              <a:rPr lang="cs-CZ" dirty="0"/>
              <a:t> 21 dnů se koná jeho náhradní zasedání. Svolá se postupem podle odstavce 1 nebo 2.</a:t>
            </a:r>
          </a:p>
          <a:p>
            <a:pPr>
              <a:buNone/>
            </a:pPr>
            <a:r>
              <a:rPr lang="cs-CZ" dirty="0"/>
              <a:t>      ohlídejte aby nezahajovali, pokud má ještě někdo dorazit a není-li nadpoloviční většina</a:t>
            </a:r>
          </a:p>
          <a:p>
            <a:pPr>
              <a:buNone/>
            </a:pPr>
            <a:r>
              <a:rPr lang="cs-CZ" dirty="0"/>
              <a:t>      Zapisujte nepřítomnost v průběhu zasedání</a:t>
            </a:r>
          </a:p>
          <a:p>
            <a:pPr>
              <a:buNone/>
            </a:pPr>
            <a:r>
              <a:rPr lang="cs-CZ" dirty="0"/>
              <a:t>	Pozor, aby zastupitelé odchodem na WC nebo na cigaretu nepřišli o nadpoloviční většinu.</a:t>
            </a:r>
          </a:p>
          <a:p>
            <a:pPr>
              <a:buNone/>
            </a:pPr>
            <a:r>
              <a:rPr lang="cs-CZ" dirty="0"/>
              <a:t>Může to působit směšně, ale opozice nespí.</a:t>
            </a:r>
          </a:p>
          <a:p>
            <a:endParaRPr lang="cs-CZ" dirty="0"/>
          </a:p>
        </p:txBody>
      </p:sp>
      <p:sp>
        <p:nvSpPr>
          <p:cNvPr id="4" name="Zástupný symbol pro zápatí 3"/>
          <p:cNvSpPr>
            <a:spLocks noGrp="1"/>
          </p:cNvSpPr>
          <p:nvPr>
            <p:ph type="ftr" sz="quarter" idx="11"/>
          </p:nvPr>
        </p:nvSpPr>
        <p:spPr/>
        <p:txBody>
          <a:bodyPr/>
          <a:lstStyle/>
          <a:p>
            <a:endParaRPr lang="en-US" dirty="0"/>
          </a:p>
        </p:txBody>
      </p:sp>
      <p:sp>
        <p:nvSpPr>
          <p:cNvPr id="5" name="Symbol „Zákaz“ 4"/>
          <p:cNvSpPr/>
          <p:nvPr/>
        </p:nvSpPr>
        <p:spPr>
          <a:xfrm>
            <a:off x="732504" y="3689917"/>
            <a:ext cx="304800" cy="3048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6" name="Symbol „Zákaz“ 5"/>
          <p:cNvSpPr/>
          <p:nvPr/>
        </p:nvSpPr>
        <p:spPr>
          <a:xfrm>
            <a:off x="732504" y="4783221"/>
            <a:ext cx="304800" cy="3048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7999003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F6CFFC-CA71-0A22-A628-40F4B8A76536}"/>
              </a:ext>
            </a:extLst>
          </p:cNvPr>
          <p:cNvSpPr>
            <a:spLocks noGrp="1"/>
          </p:cNvSpPr>
          <p:nvPr>
            <p:ph type="title"/>
          </p:nvPr>
        </p:nvSpPr>
        <p:spPr/>
        <p:txBody>
          <a:bodyPr/>
          <a:lstStyle/>
          <a:p>
            <a:r>
              <a:rPr lang="cs-CZ" dirty="0"/>
              <a:t>Přestávky, přerušení zasedání</a:t>
            </a:r>
          </a:p>
        </p:txBody>
      </p:sp>
      <p:sp>
        <p:nvSpPr>
          <p:cNvPr id="3" name="Zástupný obsah 2">
            <a:extLst>
              <a:ext uri="{FF2B5EF4-FFF2-40B4-BE49-F238E27FC236}">
                <a16:creationId xmlns:a16="http://schemas.microsoft.com/office/drawing/2014/main" id="{5BADF828-26DA-51D9-52B6-F7DD13F31B38}"/>
              </a:ext>
            </a:extLst>
          </p:cNvPr>
          <p:cNvSpPr>
            <a:spLocks noGrp="1"/>
          </p:cNvSpPr>
          <p:nvPr>
            <p:ph idx="1"/>
          </p:nvPr>
        </p:nvSpPr>
        <p:spPr/>
        <p:txBody>
          <a:bodyPr/>
          <a:lstStyle/>
          <a:p>
            <a:pPr algn="just"/>
            <a:r>
              <a:rPr lang="cs-CZ" b="1" dirty="0"/>
              <a:t>Je možné zasedání zastupitelstva obce přerušit na 1 den a více? </a:t>
            </a:r>
          </a:p>
          <a:p>
            <a:pPr algn="just"/>
            <a:r>
              <a:rPr lang="cs-CZ" dirty="0"/>
              <a:t>Přerušení zasedání je přípustné za zachování podmínky veřejnosti zasedání. Měla by být zveřejněna informace o tom, že došlo k přerušení (analogie s ustanovením § 93 odst. 1 zákona o obcích). Nebude zjevně možné trvat na zveřejnění informace po dobu 7 dní předem – pokud ovšem nebude zasedání přerušeno na dobu 7 dní či více. Jestliže by se jednalo o přerušení do druhého dne, měla by obec dle místních podmínek vyvinout maximální snahu sdělit tuto skutečnost občanům všemi dostupnými prostředky (SMS, e-mail a internet, místní rozhlas atp.). Je také možné zakomponovat „mechanismus“ pro přerušení zasedání přímo do jednacího řádu. Pokud by jednání trvalo například po 22. hodině, automaticky se zasedání přerušuje do druhé dne. Zároveň by měl jednací řád dávat možnost zastupitelstvu obce hlasováním rozhodnout o pokračování („dokončení“) programu zasedání ještě týž den. </a:t>
            </a:r>
          </a:p>
        </p:txBody>
      </p:sp>
      <p:sp>
        <p:nvSpPr>
          <p:cNvPr id="4" name="Zástupný symbol pro zápatí 3">
            <a:extLst>
              <a:ext uri="{FF2B5EF4-FFF2-40B4-BE49-F238E27FC236}">
                <a16:creationId xmlns:a16="http://schemas.microsoft.com/office/drawing/2014/main" id="{AFEF3EA5-1659-85B8-1678-B26D5DD5214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18296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extShape 1"/>
          <p:cNvSpPr txBox="1"/>
          <p:nvPr/>
        </p:nvSpPr>
        <p:spPr>
          <a:xfrm>
            <a:off x="677160" y="609480"/>
            <a:ext cx="8596440" cy="132048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Trebuchet MS"/>
            </a:endParaRPr>
          </a:p>
        </p:txBody>
      </p:sp>
      <p:pic>
        <p:nvPicPr>
          <p:cNvPr id="343" name="Obrázek 342"/>
          <p:cNvPicPr/>
          <p:nvPr/>
        </p:nvPicPr>
        <p:blipFill>
          <a:blip r:embed="rId2"/>
          <a:stretch/>
        </p:blipFill>
        <p:spPr>
          <a:xfrm>
            <a:off x="1178640" y="288000"/>
            <a:ext cx="6381360" cy="6408360"/>
          </a:xfrm>
          <a:prstGeom prst="rect">
            <a:avLst/>
          </a:prstGeom>
          <a:ln>
            <a:noFill/>
          </a:ln>
        </p:spPr>
      </p:pic>
    </p:spTree>
    <p:extLst>
      <p:ext uri="{BB962C8B-B14F-4D97-AF65-F5344CB8AC3E}">
        <p14:creationId xmlns:p14="http://schemas.microsoft.com/office/powerpoint/2010/main" val="29775546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1D6EBA-006D-D2ED-BBAF-10CAB6AAEB44}"/>
              </a:ext>
            </a:extLst>
          </p:cNvPr>
          <p:cNvSpPr>
            <a:spLocks noGrp="1"/>
          </p:cNvSpPr>
          <p:nvPr>
            <p:ph type="title"/>
          </p:nvPr>
        </p:nvSpPr>
        <p:spPr/>
        <p:txBody>
          <a:bodyPr>
            <a:normAutofit fontScale="90000"/>
          </a:bodyPr>
          <a:lstStyle/>
          <a:p>
            <a:r>
              <a:rPr lang="cs-CZ" dirty="0"/>
              <a:t>práva občanů, další veřejnost, novináři, aktivisté na zasedání atd., možnosti omezení obstrukčních občanů nebo zastupitelů</a:t>
            </a:r>
            <a:br>
              <a:rPr lang="cs-CZ" dirty="0"/>
            </a:br>
            <a:endParaRPr lang="cs-CZ" dirty="0"/>
          </a:p>
        </p:txBody>
      </p:sp>
      <p:sp>
        <p:nvSpPr>
          <p:cNvPr id="3" name="Zástupný obsah 2">
            <a:extLst>
              <a:ext uri="{FF2B5EF4-FFF2-40B4-BE49-F238E27FC236}">
                <a16:creationId xmlns:a16="http://schemas.microsoft.com/office/drawing/2014/main" id="{B858F6EA-5650-8C40-49B2-FF0AAFC18308}"/>
              </a:ext>
            </a:extLst>
          </p:cNvPr>
          <p:cNvSpPr>
            <a:spLocks noGrp="1"/>
          </p:cNvSpPr>
          <p:nvPr>
            <p:ph idx="1"/>
          </p:nvPr>
        </p:nvSpPr>
        <p:spPr>
          <a:xfrm>
            <a:off x="677334" y="2160589"/>
            <a:ext cx="6390216" cy="3880773"/>
          </a:xfrm>
        </p:spPr>
        <p:txBody>
          <a:bodyPr/>
          <a:lstStyle/>
          <a:p>
            <a:r>
              <a:rPr lang="cs-CZ" dirty="0">
                <a:solidFill>
                  <a:schemeClr val="accent2"/>
                </a:solidFill>
              </a:rPr>
              <a:t>Na zasedání může přijít kdokoli</a:t>
            </a:r>
          </a:p>
          <a:p>
            <a:r>
              <a:rPr lang="cs-CZ" dirty="0">
                <a:solidFill>
                  <a:schemeClr val="accent2"/>
                </a:solidFill>
              </a:rPr>
              <a:t>Nejen občané a majitelé nemovitostí</a:t>
            </a:r>
          </a:p>
          <a:p>
            <a:r>
              <a:rPr lang="cs-CZ" dirty="0">
                <a:solidFill>
                  <a:schemeClr val="accent2"/>
                </a:solidFill>
              </a:rPr>
              <a:t>Každý může natáčet/nahrávat</a:t>
            </a:r>
          </a:p>
          <a:p>
            <a:r>
              <a:rPr lang="cs-CZ" dirty="0">
                <a:solidFill>
                  <a:schemeClr val="accent2"/>
                </a:solidFill>
              </a:rPr>
              <a:t>Novináři mohou přijít kdykoli</a:t>
            </a:r>
          </a:p>
          <a:p>
            <a:endParaRPr lang="cs-CZ" dirty="0"/>
          </a:p>
          <a:p>
            <a:r>
              <a:rPr lang="cs-CZ" b="1" dirty="0"/>
              <a:t>Narušování ale nemusíte tolerovat</a:t>
            </a:r>
          </a:p>
          <a:p>
            <a:r>
              <a:rPr lang="cs-CZ" dirty="0"/>
              <a:t>Problém – PČR neví co s tím</a:t>
            </a:r>
          </a:p>
          <a:p>
            <a:endParaRPr lang="cs-CZ" dirty="0"/>
          </a:p>
          <a:p>
            <a:r>
              <a:rPr lang="cs-CZ" dirty="0"/>
              <a:t>Je vhodné upravit  jednacím řádu omezení délky nebo opakování příspěvků</a:t>
            </a:r>
          </a:p>
          <a:p>
            <a:endParaRPr lang="cs-CZ" dirty="0"/>
          </a:p>
          <a:p>
            <a:endParaRPr lang="cs-CZ" dirty="0"/>
          </a:p>
        </p:txBody>
      </p:sp>
      <p:sp>
        <p:nvSpPr>
          <p:cNvPr id="4" name="Zástupný symbol pro zápatí 3">
            <a:extLst>
              <a:ext uri="{FF2B5EF4-FFF2-40B4-BE49-F238E27FC236}">
                <a16:creationId xmlns:a16="http://schemas.microsoft.com/office/drawing/2014/main" id="{7B96E0E6-A67D-93B2-426A-A982A6B71EE9}"/>
              </a:ext>
            </a:extLst>
          </p:cNvPr>
          <p:cNvSpPr>
            <a:spLocks noGrp="1"/>
          </p:cNvSpPr>
          <p:nvPr>
            <p:ph type="ftr" sz="quarter" idx="11"/>
          </p:nvPr>
        </p:nvSpPr>
        <p:spPr/>
        <p:txBody>
          <a:bodyPr/>
          <a:lstStyle/>
          <a:p>
            <a:endParaRPr lang="en-US" dirty="0"/>
          </a:p>
        </p:txBody>
      </p:sp>
      <p:pic>
        <p:nvPicPr>
          <p:cNvPr id="6" name="Obrázek 5">
            <a:extLst>
              <a:ext uri="{FF2B5EF4-FFF2-40B4-BE49-F238E27FC236}">
                <a16:creationId xmlns:a16="http://schemas.microsoft.com/office/drawing/2014/main" id="{47B37688-8F18-E440-75B0-0767F8192314}"/>
              </a:ext>
            </a:extLst>
          </p:cNvPr>
          <p:cNvPicPr>
            <a:picLocks noChangeAspect="1"/>
          </p:cNvPicPr>
          <p:nvPr/>
        </p:nvPicPr>
        <p:blipFill>
          <a:blip r:embed="rId2"/>
          <a:stretch>
            <a:fillRect/>
          </a:stretch>
        </p:blipFill>
        <p:spPr>
          <a:xfrm>
            <a:off x="7400651" y="2160589"/>
            <a:ext cx="4813078" cy="4697411"/>
          </a:xfrm>
          <a:prstGeom prst="rect">
            <a:avLst/>
          </a:prstGeom>
        </p:spPr>
      </p:pic>
    </p:spTree>
    <p:extLst>
      <p:ext uri="{BB962C8B-B14F-4D97-AF65-F5344CB8AC3E}">
        <p14:creationId xmlns:p14="http://schemas.microsoft.com/office/powerpoint/2010/main" val="39057393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1"/>
          </p:nvPr>
        </p:nvSpPr>
        <p:spPr>
          <a:xfrm>
            <a:off x="677334" y="6041362"/>
            <a:ext cx="6297612" cy="365125"/>
          </a:xfrm>
        </p:spPr>
        <p:txBody>
          <a:bodyPr>
            <a:normAutofit/>
          </a:bodyPr>
          <a:lstStyle/>
          <a:p>
            <a:pPr>
              <a:spcAft>
                <a:spcPts val="600"/>
              </a:spcAft>
            </a:pPr>
            <a:endParaRPr lang="en-US"/>
          </a:p>
        </p:txBody>
      </p:sp>
      <p:sp>
        <p:nvSpPr>
          <p:cNvPr id="2" name="Nadpis 1">
            <a:extLst>
              <a:ext uri="{FF2B5EF4-FFF2-40B4-BE49-F238E27FC236}">
                <a16:creationId xmlns:a16="http://schemas.microsoft.com/office/drawing/2014/main" id="{632C7963-D12C-4ED3-A642-14DEEA78E089}"/>
              </a:ext>
            </a:extLst>
          </p:cNvPr>
          <p:cNvSpPr>
            <a:spLocks noGrp="1"/>
          </p:cNvSpPr>
          <p:nvPr>
            <p:ph type="title"/>
          </p:nvPr>
        </p:nvSpPr>
        <p:spPr>
          <a:xfrm>
            <a:off x="643467" y="816638"/>
            <a:ext cx="3367359" cy="5224724"/>
          </a:xfrm>
        </p:spPr>
        <p:txBody>
          <a:bodyPr anchor="ctr">
            <a:normAutofit/>
          </a:bodyPr>
          <a:lstStyle/>
          <a:p>
            <a:r>
              <a:rPr lang="cs-CZ" dirty="0"/>
              <a:t>Schválený pořad jednání</a:t>
            </a:r>
          </a:p>
        </p:txBody>
      </p:sp>
      <p:sp>
        <p:nvSpPr>
          <p:cNvPr id="3" name="Zástupný obsah 2">
            <a:extLst>
              <a:ext uri="{FF2B5EF4-FFF2-40B4-BE49-F238E27FC236}">
                <a16:creationId xmlns:a16="http://schemas.microsoft.com/office/drawing/2014/main" id="{49EA6F7B-5B26-410D-8900-37B23588FBAA}"/>
              </a:ext>
            </a:extLst>
          </p:cNvPr>
          <p:cNvSpPr>
            <a:spLocks noGrp="1"/>
          </p:cNvSpPr>
          <p:nvPr>
            <p:ph idx="1"/>
          </p:nvPr>
        </p:nvSpPr>
        <p:spPr>
          <a:xfrm>
            <a:off x="4654294" y="816638"/>
            <a:ext cx="4876567" cy="5224724"/>
          </a:xfrm>
        </p:spPr>
        <p:txBody>
          <a:bodyPr anchor="ctr">
            <a:normAutofit/>
          </a:bodyPr>
          <a:lstStyle/>
          <a:p>
            <a:pPr algn="just"/>
            <a:r>
              <a:rPr lang="cs-CZ" sz="2000" dirty="0"/>
              <a:t>V zápise musí být uveden, nestačí uvést, že </a:t>
            </a:r>
            <a:r>
              <a:rPr lang="cs-CZ" sz="2000" i="1" dirty="0"/>
              <a:t>zastupitelstvo schvaluje vyvěšený program zasedání.</a:t>
            </a:r>
          </a:p>
          <a:p>
            <a:r>
              <a:rPr lang="cs-CZ" sz="2000" dirty="0"/>
              <a:t>Musí být uveden návrh, pak schváleny případné změny a doplnění a v zápise uvést celé nové znění.</a:t>
            </a:r>
          </a:p>
        </p:txBody>
      </p:sp>
    </p:spTree>
    <p:extLst>
      <p:ext uri="{BB962C8B-B14F-4D97-AF65-F5344CB8AC3E}">
        <p14:creationId xmlns:p14="http://schemas.microsoft.com/office/powerpoint/2010/main" val="41927796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284784-9268-4BD4-8171-15F57DF3EB3F}"/>
              </a:ext>
            </a:extLst>
          </p:cNvPr>
          <p:cNvSpPr>
            <a:spLocks noGrp="1"/>
          </p:cNvSpPr>
          <p:nvPr>
            <p:ph type="title"/>
          </p:nvPr>
        </p:nvSpPr>
        <p:spPr>
          <a:xfrm>
            <a:off x="1043950" y="1179151"/>
            <a:ext cx="3300646" cy="4463889"/>
          </a:xfrm>
        </p:spPr>
        <p:txBody>
          <a:bodyPr anchor="ctr">
            <a:normAutofit/>
          </a:bodyPr>
          <a:lstStyle/>
          <a:p>
            <a:r>
              <a:rPr lang="cs-CZ" dirty="0"/>
              <a:t>Nadpoloviční většina přítomných </a:t>
            </a:r>
            <a:br>
              <a:rPr lang="cs-CZ" dirty="0"/>
            </a:br>
            <a:r>
              <a:rPr lang="cs-CZ" dirty="0"/>
              <a:t>x </a:t>
            </a:r>
            <a:br>
              <a:rPr lang="cs-CZ" dirty="0"/>
            </a:br>
            <a:r>
              <a:rPr lang="cs-CZ" dirty="0"/>
              <a:t>nadpoloviční většina všech zastupitelů</a:t>
            </a:r>
          </a:p>
        </p:txBody>
      </p:sp>
      <p:sp>
        <p:nvSpPr>
          <p:cNvPr id="3" name="Zástupný obsah 2">
            <a:extLst>
              <a:ext uri="{FF2B5EF4-FFF2-40B4-BE49-F238E27FC236}">
                <a16:creationId xmlns:a16="http://schemas.microsoft.com/office/drawing/2014/main" id="{C465B671-B148-405A-92B0-0382273BE26C}"/>
              </a:ext>
            </a:extLst>
          </p:cNvPr>
          <p:cNvSpPr>
            <a:spLocks noGrp="1"/>
          </p:cNvSpPr>
          <p:nvPr>
            <p:ph idx="1"/>
          </p:nvPr>
        </p:nvSpPr>
        <p:spPr>
          <a:xfrm>
            <a:off x="4978918" y="1109145"/>
            <a:ext cx="6341016" cy="4603900"/>
          </a:xfrm>
        </p:spPr>
        <p:txBody>
          <a:bodyPr anchor="ctr">
            <a:normAutofit/>
          </a:bodyPr>
          <a:lstStyle/>
          <a:p>
            <a:r>
              <a:rPr lang="cs-CZ" dirty="0"/>
              <a:t>K platnému usnesení je potřeba nadpoloviční většina všech zastupitelů</a:t>
            </a:r>
          </a:p>
          <a:p>
            <a:pPr lvl="1"/>
            <a:r>
              <a:rPr lang="cs-CZ" dirty="0"/>
              <a:t>5 zastupitelů – vždy musí hlasovat alespoň 3</a:t>
            </a:r>
          </a:p>
          <a:p>
            <a:pPr lvl="1"/>
            <a:r>
              <a:rPr lang="cs-CZ" dirty="0"/>
              <a:t>7 zastupitelů – vždy musí hlasovat nejméně 4</a:t>
            </a:r>
          </a:p>
          <a:p>
            <a:pPr lvl="1"/>
            <a:r>
              <a:rPr lang="cs-CZ" dirty="0"/>
              <a:t>15 zastupitelů, vždy musí hlasovat pro alespoň 8</a:t>
            </a:r>
          </a:p>
          <a:p>
            <a:pPr lvl="1"/>
            <a:r>
              <a:rPr lang="cs-CZ" dirty="0"/>
              <a:t>21 zastupitelů – vždy musí hlasovat pro alespoň 11</a:t>
            </a:r>
          </a:p>
          <a:p>
            <a:pPr lvl="1"/>
            <a:endParaRPr lang="cs-CZ" dirty="0"/>
          </a:p>
          <a:p>
            <a:pPr lvl="1"/>
            <a:endParaRPr lang="cs-CZ" dirty="0"/>
          </a:p>
          <a:p>
            <a:pPr lvl="1"/>
            <a:r>
              <a:rPr lang="cs-CZ" sz="2000" dirty="0"/>
              <a:t>Pozor na nadbytečné zdržení se hlasování, může nastat patová situace.</a:t>
            </a:r>
          </a:p>
        </p:txBody>
      </p:sp>
      <p:sp>
        <p:nvSpPr>
          <p:cNvPr id="4" name="Zástupný symbol pro zápatí 3"/>
          <p:cNvSpPr>
            <a:spLocks noGrp="1"/>
          </p:cNvSpPr>
          <p:nvPr>
            <p:ph type="ftr" sz="quarter" idx="11"/>
          </p:nvPr>
        </p:nvSpPr>
        <p:spPr>
          <a:xfrm>
            <a:off x="965200" y="6041362"/>
            <a:ext cx="6009746" cy="365125"/>
          </a:xfrm>
        </p:spPr>
        <p:txBody>
          <a:bodyPr>
            <a:normAutofit/>
          </a:bodyPr>
          <a:lstStyle/>
          <a:p>
            <a:pPr>
              <a:spcAft>
                <a:spcPts val="600"/>
              </a:spcAft>
            </a:pPr>
            <a:endParaRPr lang="en-US"/>
          </a:p>
        </p:txBody>
      </p:sp>
    </p:spTree>
    <p:extLst>
      <p:ext uri="{BB962C8B-B14F-4D97-AF65-F5344CB8AC3E}">
        <p14:creationId xmlns:p14="http://schemas.microsoft.com/office/powerpoint/2010/main" val="6842070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CADAA2-EB32-50C9-BBBF-A3C4286E6A9E}"/>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57A03B8E-34EE-1A18-CA93-D5A058A3FE3A}"/>
              </a:ext>
            </a:extLst>
          </p:cNvPr>
          <p:cNvPicPr>
            <a:picLocks noGrp="1" noChangeAspect="1"/>
          </p:cNvPicPr>
          <p:nvPr>
            <p:ph idx="1"/>
          </p:nvPr>
        </p:nvPicPr>
        <p:blipFill>
          <a:blip r:embed="rId2"/>
          <a:stretch>
            <a:fillRect/>
          </a:stretch>
        </p:blipFill>
        <p:spPr>
          <a:xfrm>
            <a:off x="919030" y="451513"/>
            <a:ext cx="8354972" cy="5670741"/>
          </a:xfrm>
        </p:spPr>
      </p:pic>
      <p:sp>
        <p:nvSpPr>
          <p:cNvPr id="4" name="Zástupný symbol pro zápatí 3">
            <a:extLst>
              <a:ext uri="{FF2B5EF4-FFF2-40B4-BE49-F238E27FC236}">
                <a16:creationId xmlns:a16="http://schemas.microsoft.com/office/drawing/2014/main" id="{BC6C72B9-3E83-0D09-362F-10784906E7DB}"/>
              </a:ext>
            </a:extLst>
          </p:cNvPr>
          <p:cNvSpPr>
            <a:spLocks noGrp="1"/>
          </p:cNvSpPr>
          <p:nvPr>
            <p:ph type="ftr" sz="quarter" idx="11"/>
          </p:nvPr>
        </p:nvSpPr>
        <p:spPr/>
        <p:txBody>
          <a:bodyPr/>
          <a:lstStyle/>
          <a:p>
            <a:endParaRPr lang="en-US" dirty="0"/>
          </a:p>
        </p:txBody>
      </p:sp>
      <p:sp>
        <p:nvSpPr>
          <p:cNvPr id="7" name="Obdélník 6">
            <a:extLst>
              <a:ext uri="{FF2B5EF4-FFF2-40B4-BE49-F238E27FC236}">
                <a16:creationId xmlns:a16="http://schemas.microsoft.com/office/drawing/2014/main" id="{235BC6C3-F53C-1B3D-439D-FFD64FAD6467}"/>
              </a:ext>
            </a:extLst>
          </p:cNvPr>
          <p:cNvSpPr/>
          <p:nvPr/>
        </p:nvSpPr>
        <p:spPr>
          <a:xfrm>
            <a:off x="4097215" y="4927601"/>
            <a:ext cx="5020408" cy="56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08F5B913-811C-5CAE-A0B1-B1C9DFF2960C}"/>
              </a:ext>
            </a:extLst>
          </p:cNvPr>
          <p:cNvSpPr/>
          <p:nvPr/>
        </p:nvSpPr>
        <p:spPr>
          <a:xfrm>
            <a:off x="1145930" y="5203093"/>
            <a:ext cx="5020408" cy="56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7D555D01-DC7F-7711-9A53-5577A9590DF8}"/>
              </a:ext>
            </a:extLst>
          </p:cNvPr>
          <p:cNvSpPr/>
          <p:nvPr/>
        </p:nvSpPr>
        <p:spPr>
          <a:xfrm>
            <a:off x="486507" y="5757129"/>
            <a:ext cx="5020408" cy="56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8F8266DD-747B-6440-4C51-8F8214562AB7}"/>
              </a:ext>
            </a:extLst>
          </p:cNvPr>
          <p:cNvSpPr/>
          <p:nvPr/>
        </p:nvSpPr>
        <p:spPr>
          <a:xfrm>
            <a:off x="4900246" y="2985905"/>
            <a:ext cx="5020408" cy="56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393918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EB6AC8-008D-4063-B6D6-EFE2366B93E1}"/>
              </a:ext>
            </a:extLst>
          </p:cNvPr>
          <p:cNvSpPr>
            <a:spLocks noGrp="1"/>
          </p:cNvSpPr>
          <p:nvPr>
            <p:ph type="title"/>
          </p:nvPr>
        </p:nvSpPr>
        <p:spPr/>
        <p:txBody>
          <a:bodyPr/>
          <a:lstStyle/>
          <a:p>
            <a:r>
              <a:rPr lang="cs-CZ" dirty="0"/>
              <a:t>Zdržení se hlasování/nehlasování</a:t>
            </a:r>
          </a:p>
        </p:txBody>
      </p:sp>
      <p:sp>
        <p:nvSpPr>
          <p:cNvPr id="3" name="Zástupný obsah 2">
            <a:extLst>
              <a:ext uri="{FF2B5EF4-FFF2-40B4-BE49-F238E27FC236}">
                <a16:creationId xmlns:a16="http://schemas.microsoft.com/office/drawing/2014/main" id="{2C28798D-DF93-4391-81E2-CE1F067A778E}"/>
              </a:ext>
            </a:extLst>
          </p:cNvPr>
          <p:cNvSpPr>
            <a:spLocks noGrp="1"/>
          </p:cNvSpPr>
          <p:nvPr>
            <p:ph idx="1"/>
          </p:nvPr>
        </p:nvSpPr>
        <p:spPr>
          <a:xfrm>
            <a:off x="677334" y="1744717"/>
            <a:ext cx="8596668" cy="4296645"/>
          </a:xfrm>
        </p:spPr>
        <p:txBody>
          <a:bodyPr>
            <a:normAutofit lnSpcReduction="10000"/>
          </a:bodyPr>
          <a:lstStyle/>
          <a:p>
            <a:r>
              <a:rPr lang="cs-CZ" sz="2800" b="1" dirty="0"/>
              <a:t>Není povinné, nemusí se zdržet, zastupitel musí ale upozornit</a:t>
            </a:r>
          </a:p>
          <a:p>
            <a:endParaRPr lang="cs-CZ" dirty="0"/>
          </a:p>
          <a:p>
            <a:r>
              <a:rPr lang="cs-CZ" b="1" dirty="0"/>
              <a:t>zákon o střetu zájmů (</a:t>
            </a:r>
            <a:r>
              <a:rPr lang="pl-PL" b="1" dirty="0"/>
              <a:t>§ 8 zákona č. 159/2006 Sb., o střetu zájmů)</a:t>
            </a:r>
            <a:r>
              <a:rPr lang="cs-CZ" b="1" dirty="0"/>
              <a:t> a zákon o obcích (§ 83 odst. 2</a:t>
            </a:r>
            <a:r>
              <a:rPr lang="cs-CZ" dirty="0"/>
              <a:t>) povinnost zastupitele před hlasováním svůj možný střet zájmů oznámit.</a:t>
            </a:r>
          </a:p>
          <a:p>
            <a:pPr algn="just"/>
            <a:r>
              <a:rPr lang="cs-CZ" b="1" dirty="0"/>
              <a:t>Zákon o obcích § 83 odst. 2 </a:t>
            </a:r>
            <a:r>
              <a:rPr lang="cs-CZ" i="1" dirty="0"/>
              <a:t>Člen zastupitelstva obce, u něhož skutečnosti nasvědčují, že by jeho podíl na projednávání a rozhodování určité záležitosti v orgánech obce mohl znamenat výhodu nebo škodu pro něj samotného nebo osobu blízkou, pro fyzickou nebo právnickou osobu, kterou zastupuje na základě zákona nebo plné moci (střet zájmů), </a:t>
            </a:r>
            <a:r>
              <a:rPr lang="cs-CZ" b="1" i="1" dirty="0"/>
              <a:t>je povinen sdělit tuto skutečnost před zahájením jednání orgánu obce, který má danou záležitost projednávat.</a:t>
            </a:r>
          </a:p>
        </p:txBody>
      </p:sp>
      <p:sp>
        <p:nvSpPr>
          <p:cNvPr id="4" name="Zástupný symbol pro zápatí 3">
            <a:extLst>
              <a:ext uri="{FF2B5EF4-FFF2-40B4-BE49-F238E27FC236}">
                <a16:creationId xmlns:a16="http://schemas.microsoft.com/office/drawing/2014/main" id="{2E546EB4-3C82-47DE-8CFB-B2EA22F8F764}"/>
              </a:ext>
            </a:extLst>
          </p:cNvPr>
          <p:cNvSpPr>
            <a:spLocks noGrp="1"/>
          </p:cNvSpPr>
          <p:nvPr>
            <p:ph type="ftr" sz="quarter" idx="11"/>
          </p:nvPr>
        </p:nvSpPr>
        <p:spPr/>
        <p:txBody>
          <a:bodyPr/>
          <a:lstStyle/>
          <a:p>
            <a:endParaRPr lang="en-US" dirty="0"/>
          </a:p>
        </p:txBody>
      </p:sp>
      <p:sp>
        <p:nvSpPr>
          <p:cNvPr id="5" name="Šipka: doleva 4">
            <a:extLst>
              <a:ext uri="{FF2B5EF4-FFF2-40B4-BE49-F238E27FC236}">
                <a16:creationId xmlns:a16="http://schemas.microsoft.com/office/drawing/2014/main" id="{B491BAC8-72F0-FA03-19E1-8EC31B722A13}"/>
              </a:ext>
            </a:extLst>
          </p:cNvPr>
          <p:cNvSpPr/>
          <p:nvPr/>
        </p:nvSpPr>
        <p:spPr>
          <a:xfrm>
            <a:off x="9274002" y="3815862"/>
            <a:ext cx="2718706" cy="13208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V jednacích řádech často řešeno chybně!</a:t>
            </a:r>
          </a:p>
        </p:txBody>
      </p:sp>
    </p:spTree>
    <p:extLst>
      <p:ext uri="{BB962C8B-B14F-4D97-AF65-F5344CB8AC3E}">
        <p14:creationId xmlns:p14="http://schemas.microsoft.com/office/powerpoint/2010/main" val="14223606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9E53B-CDEC-4EF5-9DA9-5F0DB2F0792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A82EE9D-9E84-4B4D-8B4C-3D899CB3B5EF}"/>
              </a:ext>
            </a:extLst>
          </p:cNvPr>
          <p:cNvSpPr>
            <a:spLocks noGrp="1"/>
          </p:cNvSpPr>
          <p:nvPr>
            <p:ph idx="1"/>
          </p:nvPr>
        </p:nvSpPr>
        <p:spPr>
          <a:xfrm>
            <a:off x="677334" y="1681655"/>
            <a:ext cx="8596668" cy="4359707"/>
          </a:xfrm>
        </p:spPr>
        <p:txBody>
          <a:bodyPr>
            <a:normAutofit/>
          </a:bodyPr>
          <a:lstStyle/>
          <a:p>
            <a:r>
              <a:rPr lang="cs-CZ" b="1" dirty="0"/>
              <a:t>§ 8 zák. o střetu zájmů Oznámení o osobním zájmu</a:t>
            </a:r>
          </a:p>
          <a:p>
            <a:pPr algn="just"/>
            <a:r>
              <a:rPr lang="cs-CZ" dirty="0"/>
              <a:t>(1) Veřejný funkcionář je povinen při jednání …orgánu územního samosprávného celku nebo orgánu právnické osoby vzniklé ze zákona, ve kterém vystoupí v rozpravě, předloží návrh nebo je oprávněn hlasovat, oznámit svůj poměr k projednávané věci, jestliže se zřetelem k výsledku projednání věci by mu mohla vzniknout osobní výhoda nebo újma anebo má-li na věci jiný osobní zájem; to neplatí, jde-li jinak o prospěch nebo zájem obecně zřejmý ve vztahu k neomezenému okruhu adresátů.</a:t>
            </a:r>
          </a:p>
          <a:p>
            <a:pPr algn="just"/>
            <a:r>
              <a:rPr lang="cs-CZ" dirty="0"/>
              <a:t>(2) Oznámení podle odstavce 1 podává příslušný veřejný funkcionář ústně v průběhu jednání, nejpozději však před tím, než orgán přistoupí k hlasování; oznámení je vždy součástí zápisu z jednání.</a:t>
            </a:r>
          </a:p>
        </p:txBody>
      </p:sp>
      <p:sp>
        <p:nvSpPr>
          <p:cNvPr id="4" name="Zástupný symbol pro zápatí 3">
            <a:extLst>
              <a:ext uri="{FF2B5EF4-FFF2-40B4-BE49-F238E27FC236}">
                <a16:creationId xmlns:a16="http://schemas.microsoft.com/office/drawing/2014/main" id="{197FC580-7323-4D12-888D-EDD67860E00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308672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6D7436-3167-4F9A-8E21-741A4844E051}"/>
              </a:ext>
            </a:extLst>
          </p:cNvPr>
          <p:cNvSpPr>
            <a:spLocks noGrp="1"/>
          </p:cNvSpPr>
          <p:nvPr>
            <p:ph type="title"/>
          </p:nvPr>
        </p:nvSpPr>
        <p:spPr>
          <a:xfrm>
            <a:off x="677334" y="609600"/>
            <a:ext cx="8596668" cy="1320800"/>
          </a:xfrm>
        </p:spPr>
        <p:txBody>
          <a:bodyPr>
            <a:normAutofit/>
          </a:bodyPr>
          <a:lstStyle/>
          <a:p>
            <a:r>
              <a:rPr lang="cs-CZ" dirty="0"/>
              <a:t>Musí být stanoven lichý počet členů zastupitelstva?</a:t>
            </a:r>
          </a:p>
        </p:txBody>
      </p:sp>
      <p:sp>
        <p:nvSpPr>
          <p:cNvPr id="4" name="Zástupný symbol pro zápatí 3"/>
          <p:cNvSpPr>
            <a:spLocks noGrp="1"/>
          </p:cNvSpPr>
          <p:nvPr>
            <p:ph type="ftr" sz="quarter" idx="11"/>
          </p:nvPr>
        </p:nvSpPr>
        <p:spPr>
          <a:xfrm>
            <a:off x="677334" y="6041362"/>
            <a:ext cx="5192560" cy="365125"/>
          </a:xfrm>
        </p:spPr>
        <p:txBody>
          <a:bodyPr>
            <a:normAutofit/>
          </a:bodyPr>
          <a:lstStyle/>
          <a:p>
            <a:pPr>
              <a:spcAft>
                <a:spcPts val="600"/>
              </a:spcAft>
            </a:pPr>
            <a:endParaRPr lang="en-US"/>
          </a:p>
        </p:txBody>
      </p:sp>
      <p:pic>
        <p:nvPicPr>
          <p:cNvPr id="8" name="Obrázek 7">
            <a:extLst>
              <a:ext uri="{FF2B5EF4-FFF2-40B4-BE49-F238E27FC236}">
                <a16:creationId xmlns:a16="http://schemas.microsoft.com/office/drawing/2014/main" id="{AEF011EE-BFF3-4E8C-94EB-44EFED9438F2}"/>
              </a:ext>
            </a:extLst>
          </p:cNvPr>
          <p:cNvPicPr>
            <a:picLocks noChangeAspect="1"/>
          </p:cNvPicPr>
          <p:nvPr/>
        </p:nvPicPr>
        <p:blipFill>
          <a:blip r:embed="rId2">
            <a:duotone>
              <a:schemeClr val="accent2">
                <a:shade val="45000"/>
                <a:satMod val="135000"/>
              </a:schemeClr>
              <a:prstClr val="white"/>
            </a:duotone>
          </a:blip>
          <a:stretch>
            <a:fillRect/>
          </a:stretch>
        </p:blipFill>
        <p:spPr>
          <a:xfrm>
            <a:off x="677333" y="2802372"/>
            <a:ext cx="2596281" cy="2596281"/>
          </a:xfrm>
          <a:prstGeom prst="rect">
            <a:avLst/>
          </a:prstGeom>
        </p:spPr>
      </p:pic>
      <p:sp>
        <p:nvSpPr>
          <p:cNvPr id="3" name="Zástupný obsah 2">
            <a:extLst>
              <a:ext uri="{FF2B5EF4-FFF2-40B4-BE49-F238E27FC236}">
                <a16:creationId xmlns:a16="http://schemas.microsoft.com/office/drawing/2014/main" id="{6785CF53-73B4-466E-94A8-859F4D49ECB3}"/>
              </a:ext>
            </a:extLst>
          </p:cNvPr>
          <p:cNvSpPr>
            <a:spLocks noGrp="1"/>
          </p:cNvSpPr>
          <p:nvPr>
            <p:ph idx="1"/>
          </p:nvPr>
        </p:nvSpPr>
        <p:spPr>
          <a:xfrm>
            <a:off x="6329363" y="2160589"/>
            <a:ext cx="2944638" cy="3880773"/>
          </a:xfrm>
        </p:spPr>
        <p:txBody>
          <a:bodyPr>
            <a:normAutofit/>
          </a:bodyPr>
          <a:lstStyle/>
          <a:p>
            <a:pPr marL="0" indent="0">
              <a:buNone/>
            </a:pPr>
            <a:endParaRPr lang="cs-CZ" sz="1500">
              <a:effectLst>
                <a:outerShdw blurRad="38100" dist="38100" dir="2700000" algn="tl">
                  <a:srgbClr val="000000">
                    <a:alpha val="43137"/>
                  </a:srgbClr>
                </a:outerShdw>
              </a:effectLst>
            </a:endParaRPr>
          </a:p>
        </p:txBody>
      </p:sp>
      <p:pic>
        <p:nvPicPr>
          <p:cNvPr id="9" name="Obrázek 8">
            <a:extLst>
              <a:ext uri="{FF2B5EF4-FFF2-40B4-BE49-F238E27FC236}">
                <a16:creationId xmlns:a16="http://schemas.microsoft.com/office/drawing/2014/main" id="{B0E56771-C731-4018-B765-928E19E65C60}"/>
              </a:ext>
            </a:extLst>
          </p:cNvPr>
          <p:cNvPicPr>
            <a:picLocks noChangeAspect="1"/>
          </p:cNvPicPr>
          <p:nvPr/>
        </p:nvPicPr>
        <p:blipFill>
          <a:blip r:embed="rId2">
            <a:duotone>
              <a:schemeClr val="accent2">
                <a:shade val="45000"/>
                <a:satMod val="135000"/>
              </a:schemeClr>
              <a:prstClr val="white"/>
            </a:duotone>
          </a:blip>
          <a:stretch>
            <a:fillRect/>
          </a:stretch>
        </p:blipFill>
        <p:spPr>
          <a:xfrm>
            <a:off x="2854259" y="2802372"/>
            <a:ext cx="2596281" cy="2596281"/>
          </a:xfrm>
          <a:prstGeom prst="rect">
            <a:avLst/>
          </a:prstGeom>
        </p:spPr>
      </p:pic>
    </p:spTree>
    <p:extLst>
      <p:ext uri="{BB962C8B-B14F-4D97-AF65-F5344CB8AC3E}">
        <p14:creationId xmlns:p14="http://schemas.microsoft.com/office/powerpoint/2010/main" val="30030911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74CF22-0476-4214-9C6F-EE0460EC9F03}"/>
              </a:ext>
            </a:extLst>
          </p:cNvPr>
          <p:cNvSpPr>
            <a:spLocks noGrp="1"/>
          </p:cNvSpPr>
          <p:nvPr>
            <p:ph type="title"/>
          </p:nvPr>
        </p:nvSpPr>
        <p:spPr>
          <a:xfrm>
            <a:off x="1043950" y="1179151"/>
            <a:ext cx="3300646" cy="4463889"/>
          </a:xfrm>
        </p:spPr>
        <p:txBody>
          <a:bodyPr anchor="ctr">
            <a:normAutofit/>
          </a:bodyPr>
          <a:lstStyle/>
          <a:p>
            <a:r>
              <a:rPr lang="cs-CZ" dirty="0"/>
              <a:t>Ne, zákon toto stanovuje pouze u rady a výborů</a:t>
            </a:r>
          </a:p>
        </p:txBody>
      </p:sp>
      <p:sp>
        <p:nvSpPr>
          <p:cNvPr id="3" name="Zástupný obsah 2">
            <a:extLst>
              <a:ext uri="{FF2B5EF4-FFF2-40B4-BE49-F238E27FC236}">
                <a16:creationId xmlns:a16="http://schemas.microsoft.com/office/drawing/2014/main" id="{14317A6E-A9F1-4794-BCC3-4D06442EDAF7}"/>
              </a:ext>
            </a:extLst>
          </p:cNvPr>
          <p:cNvSpPr>
            <a:spLocks noGrp="1"/>
          </p:cNvSpPr>
          <p:nvPr>
            <p:ph idx="1"/>
          </p:nvPr>
        </p:nvSpPr>
        <p:spPr>
          <a:xfrm>
            <a:off x="4664765" y="172278"/>
            <a:ext cx="6800375" cy="6685722"/>
          </a:xfrm>
        </p:spPr>
        <p:txBody>
          <a:bodyPr anchor="ctr">
            <a:normAutofit/>
          </a:bodyPr>
          <a:lstStyle/>
          <a:p>
            <a:pPr algn="just">
              <a:lnSpc>
                <a:spcPct val="90000"/>
              </a:lnSpc>
            </a:pPr>
            <a:r>
              <a:rPr lang="cs-CZ" sz="1500" dirty="0"/>
              <a:t>§ 67 Zastupitelstvo obce je složeno z členů zastupitelstva obce, jejichž počet na každé volební období stanoví v souladu s tímto zákonem zastupitelstvo obce nejpozději do 85 dnů přede dnem voleb do zastupitelstev v obcích.</a:t>
            </a:r>
          </a:p>
          <a:p>
            <a:pPr>
              <a:lnSpc>
                <a:spcPct val="90000"/>
              </a:lnSpc>
            </a:pPr>
            <a:endParaRPr lang="cs-CZ" sz="1500" dirty="0"/>
          </a:p>
          <a:p>
            <a:pPr algn="just">
              <a:lnSpc>
                <a:spcPct val="90000"/>
              </a:lnSpc>
            </a:pPr>
            <a:r>
              <a:rPr lang="cs-CZ" sz="1500" dirty="0"/>
              <a:t>§ 68 (1) Zastupitelstvo obce při stanovení počtu členů zastupitelstva obce přihlédne zejména k počtu obyvatel a velikosti územního obvodu. Počet členů stanoví tak, aby zastupitelstvo obce mělo v obci, městysu, městě, městském obvodu, městské části</a:t>
            </a:r>
          </a:p>
          <a:p>
            <a:pPr lvl="1">
              <a:lnSpc>
                <a:spcPct val="90000"/>
              </a:lnSpc>
            </a:pPr>
            <a:r>
              <a:rPr lang="cs-CZ" sz="1500" dirty="0"/>
              <a:t>do 500 obyvatel				5 až 15 členů</a:t>
            </a:r>
          </a:p>
          <a:p>
            <a:pPr lvl="1">
              <a:lnSpc>
                <a:spcPct val="90000"/>
              </a:lnSpc>
            </a:pPr>
            <a:r>
              <a:rPr lang="cs-CZ" sz="1500" dirty="0"/>
              <a:t>nad 500 do 3 000 obyvatel		7 až 15 členů</a:t>
            </a:r>
          </a:p>
          <a:p>
            <a:pPr lvl="1">
              <a:lnSpc>
                <a:spcPct val="90000"/>
              </a:lnSpc>
            </a:pPr>
            <a:r>
              <a:rPr lang="cs-CZ" sz="1500" dirty="0"/>
              <a:t>nad 3 000 do 10 000 obyvatel	11 až 25 členů</a:t>
            </a:r>
          </a:p>
          <a:p>
            <a:pPr lvl="1">
              <a:lnSpc>
                <a:spcPct val="90000"/>
              </a:lnSpc>
            </a:pPr>
            <a:r>
              <a:rPr lang="cs-CZ" sz="1500" dirty="0"/>
              <a:t>nad 10 000 do 50 000 obyvatel	15 až 35 členů</a:t>
            </a:r>
          </a:p>
          <a:p>
            <a:pPr lvl="1">
              <a:lnSpc>
                <a:spcPct val="90000"/>
              </a:lnSpc>
            </a:pPr>
            <a:r>
              <a:rPr lang="cs-CZ" sz="1500" dirty="0"/>
              <a:t>nad 50 000 do 150 000 obyvatel	25 až 45 členů</a:t>
            </a:r>
          </a:p>
          <a:p>
            <a:pPr lvl="1">
              <a:lnSpc>
                <a:spcPct val="90000"/>
              </a:lnSpc>
            </a:pPr>
            <a:r>
              <a:rPr lang="cs-CZ" sz="1500" dirty="0"/>
              <a:t>nad 150 000 obyvatel			35 až 55 členů.</a:t>
            </a:r>
          </a:p>
          <a:p>
            <a:pPr>
              <a:lnSpc>
                <a:spcPct val="90000"/>
              </a:lnSpc>
            </a:pPr>
            <a:endParaRPr lang="cs-CZ" sz="1500" dirty="0"/>
          </a:p>
        </p:txBody>
      </p:sp>
      <p:sp>
        <p:nvSpPr>
          <p:cNvPr id="4" name="Zástupný symbol pro zápatí 3"/>
          <p:cNvSpPr>
            <a:spLocks noGrp="1"/>
          </p:cNvSpPr>
          <p:nvPr>
            <p:ph type="ftr" sz="quarter" idx="11"/>
          </p:nvPr>
        </p:nvSpPr>
        <p:spPr>
          <a:xfrm>
            <a:off x="965200" y="6041362"/>
            <a:ext cx="6009746" cy="365125"/>
          </a:xfrm>
        </p:spPr>
        <p:txBody>
          <a:bodyPr>
            <a:normAutofit/>
          </a:bodyPr>
          <a:lstStyle/>
          <a:p>
            <a:pPr>
              <a:spcAft>
                <a:spcPts val="600"/>
              </a:spcAft>
            </a:pPr>
            <a:endParaRPr lang="en-US"/>
          </a:p>
        </p:txBody>
      </p:sp>
    </p:spTree>
    <p:extLst>
      <p:ext uri="{BB962C8B-B14F-4D97-AF65-F5344CB8AC3E}">
        <p14:creationId xmlns:p14="http://schemas.microsoft.com/office/powerpoint/2010/main" val="17960346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6A1B2A-A7C3-4860-95E1-97A3C385B8FD}"/>
              </a:ext>
            </a:extLst>
          </p:cNvPr>
          <p:cNvSpPr>
            <a:spLocks noGrp="1"/>
          </p:cNvSpPr>
          <p:nvPr>
            <p:ph type="title"/>
          </p:nvPr>
        </p:nvSpPr>
        <p:spPr/>
        <p:txBody>
          <a:bodyPr/>
          <a:lstStyle/>
          <a:p>
            <a:r>
              <a:rPr lang="cs-CZ" dirty="0"/>
              <a:t>Používání správných formulací</a:t>
            </a:r>
            <a:br>
              <a:rPr lang="cs-CZ" dirty="0"/>
            </a:br>
            <a:r>
              <a:rPr lang="cs-CZ" sz="1600" dirty="0"/>
              <a:t>zde odpovídá zákonu o obcích</a:t>
            </a:r>
          </a:p>
        </p:txBody>
      </p:sp>
      <p:sp>
        <p:nvSpPr>
          <p:cNvPr id="3" name="Zástupný obsah 2">
            <a:extLst>
              <a:ext uri="{FF2B5EF4-FFF2-40B4-BE49-F238E27FC236}">
                <a16:creationId xmlns:a16="http://schemas.microsoft.com/office/drawing/2014/main" id="{684D55A5-861B-496B-8E6A-1AB3E2911E2E}"/>
              </a:ext>
            </a:extLst>
          </p:cNvPr>
          <p:cNvSpPr>
            <a:spLocks noGrp="1"/>
          </p:cNvSpPr>
          <p:nvPr>
            <p:ph idx="1"/>
          </p:nvPr>
        </p:nvSpPr>
        <p:spPr>
          <a:xfrm>
            <a:off x="677333" y="1463041"/>
            <a:ext cx="9704623" cy="4943446"/>
          </a:xfrm>
        </p:spPr>
        <p:txBody>
          <a:bodyPr>
            <a:normAutofit fontScale="85000" lnSpcReduction="10000"/>
          </a:bodyPr>
          <a:lstStyle/>
          <a:p>
            <a:pPr algn="just"/>
            <a:r>
              <a:rPr lang="cs-CZ" b="1" dirty="0"/>
              <a:t>Zastupitelstvo obce </a:t>
            </a:r>
          </a:p>
          <a:p>
            <a:pPr algn="just"/>
            <a:r>
              <a:rPr lang="cs-CZ" u="sng" dirty="0"/>
              <a:t>schvaluje</a:t>
            </a:r>
            <a:r>
              <a:rPr lang="cs-CZ" dirty="0"/>
              <a:t> rozpočet obce dle </a:t>
            </a:r>
            <a:r>
              <a:rPr lang="cs-CZ" dirty="0" err="1"/>
              <a:t>ust</a:t>
            </a:r>
            <a:r>
              <a:rPr lang="cs-CZ" dirty="0"/>
              <a:t>. § 84 odst. 2 písm. b) zákona o obcích. </a:t>
            </a:r>
          </a:p>
          <a:p>
            <a:pPr algn="just"/>
            <a:r>
              <a:rPr lang="cs-CZ" u="sng" dirty="0"/>
              <a:t>zřizuje</a:t>
            </a:r>
            <a:r>
              <a:rPr lang="cs-CZ" dirty="0"/>
              <a:t>, příp. zrušuje výbor a volí, případně odvolává předsedu výboru zastupitelstva obce a volí, případně odvolává členy výboru zastupitelstva obce dle </a:t>
            </a:r>
            <a:r>
              <a:rPr lang="cs-CZ" dirty="0" err="1"/>
              <a:t>ust</a:t>
            </a:r>
            <a:r>
              <a:rPr lang="cs-CZ" dirty="0"/>
              <a:t>. § 84 odst. 2 písm. l) zákona o obcích. </a:t>
            </a:r>
          </a:p>
          <a:p>
            <a:pPr algn="just"/>
            <a:r>
              <a:rPr lang="cs-CZ" u="sng" dirty="0"/>
              <a:t>rozhoduje</a:t>
            </a:r>
            <a:r>
              <a:rPr lang="cs-CZ" dirty="0"/>
              <a:t> o vyhlášení místního referenda podle </a:t>
            </a:r>
            <a:r>
              <a:rPr lang="cs-CZ" dirty="0" err="1"/>
              <a:t>ust</a:t>
            </a:r>
            <a:r>
              <a:rPr lang="cs-CZ" dirty="0"/>
              <a:t>. § 84 odst. 2 písm. i) zákona o obcích. </a:t>
            </a:r>
          </a:p>
          <a:p>
            <a:pPr algn="just"/>
            <a:r>
              <a:rPr lang="cs-CZ" u="sng" dirty="0"/>
              <a:t>deleguje</a:t>
            </a:r>
            <a:r>
              <a:rPr lang="cs-CZ" dirty="0"/>
              <a:t> zástupce obce na valnou hromadu podle </a:t>
            </a:r>
            <a:r>
              <a:rPr lang="cs-CZ" dirty="0" err="1"/>
              <a:t>ust</a:t>
            </a:r>
            <a:r>
              <a:rPr lang="cs-CZ" dirty="0"/>
              <a:t>. § 84 odst. 2 písm. f ) zákona o obcích</a:t>
            </a:r>
          </a:p>
          <a:p>
            <a:pPr algn="just"/>
            <a:r>
              <a:rPr lang="cs-CZ" u="sng" dirty="0"/>
              <a:t>navrhuje</a:t>
            </a:r>
            <a:r>
              <a:rPr lang="cs-CZ" dirty="0"/>
              <a:t> změnu katastrálního území uvnitř obce podle </a:t>
            </a:r>
            <a:r>
              <a:rPr lang="cs-CZ" dirty="0" err="1"/>
              <a:t>ust</a:t>
            </a:r>
            <a:r>
              <a:rPr lang="cs-CZ" dirty="0"/>
              <a:t>. § 84 odst. 2 písm. j) zákona o obcích. </a:t>
            </a:r>
          </a:p>
          <a:p>
            <a:pPr algn="just"/>
            <a:r>
              <a:rPr lang="cs-CZ" u="sng" dirty="0"/>
              <a:t>vydává</a:t>
            </a:r>
            <a:r>
              <a:rPr lang="cs-CZ" dirty="0"/>
              <a:t> Obecně závaznou vyhlášku obce č. ..... podle </a:t>
            </a:r>
            <a:r>
              <a:rPr lang="cs-CZ" dirty="0" err="1"/>
              <a:t>ust</a:t>
            </a:r>
            <a:r>
              <a:rPr lang="cs-CZ" dirty="0"/>
              <a:t>. § 84 odst. 2 písm. h) zákona o obcích. </a:t>
            </a:r>
          </a:p>
          <a:p>
            <a:pPr algn="just"/>
            <a:r>
              <a:rPr lang="cs-CZ" u="sng" dirty="0"/>
              <a:t>určuje</a:t>
            </a:r>
            <a:r>
              <a:rPr lang="cs-CZ" dirty="0"/>
              <a:t> funkce, pro které budou členové zastupitelstva obce uvolněni podle </a:t>
            </a:r>
            <a:r>
              <a:rPr lang="cs-CZ" dirty="0" err="1"/>
              <a:t>ust</a:t>
            </a:r>
            <a:r>
              <a:rPr lang="cs-CZ" dirty="0"/>
              <a:t>. § 84 odst. 2 písm. k) zákona o obcích. </a:t>
            </a:r>
          </a:p>
          <a:p>
            <a:pPr algn="just"/>
            <a:r>
              <a:rPr lang="cs-CZ" u="sng" dirty="0"/>
              <a:t>volí</a:t>
            </a:r>
            <a:r>
              <a:rPr lang="cs-CZ" dirty="0"/>
              <a:t>, příp. odvolává starostu obce ........., místostarostu obce ......... a  členy rady obce ........... a  stanovuje počet členů rady obce ....... a současně stanovuje počet dlouhodobě uvolněných členů zastupitelstva obce podle </a:t>
            </a:r>
            <a:r>
              <a:rPr lang="cs-CZ" dirty="0" err="1"/>
              <a:t>ust</a:t>
            </a:r>
            <a:r>
              <a:rPr lang="cs-CZ" dirty="0"/>
              <a:t>. § 84 odst. 2 písm. m) zákona o obcích. </a:t>
            </a:r>
          </a:p>
          <a:p>
            <a:pPr algn="just"/>
            <a:r>
              <a:rPr lang="cs-CZ" u="sng" dirty="0"/>
              <a:t>stanovuje</a:t>
            </a:r>
            <a:r>
              <a:rPr lang="cs-CZ" dirty="0"/>
              <a:t> výši odměn neuvolněným členům zastupitelstva obce ........., a to ode dne …… podle </a:t>
            </a:r>
            <a:r>
              <a:rPr lang="cs-CZ" dirty="0" err="1"/>
              <a:t>ust</a:t>
            </a:r>
            <a:r>
              <a:rPr lang="cs-CZ" dirty="0"/>
              <a:t>. § 84 odst. 2 písm. n) ve spojení s </a:t>
            </a:r>
            <a:r>
              <a:rPr lang="cs-CZ" dirty="0" err="1"/>
              <a:t>ust</a:t>
            </a:r>
            <a:r>
              <a:rPr lang="cs-CZ" dirty="0"/>
              <a:t>. § 77 odst. 2 zákona o obcích.</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83589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1EA713-8BDE-4343-99E1-B32CFB25D467}"/>
              </a:ext>
            </a:extLst>
          </p:cNvPr>
          <p:cNvSpPr>
            <a:spLocks noGrp="1"/>
          </p:cNvSpPr>
          <p:nvPr>
            <p:ph type="title"/>
          </p:nvPr>
        </p:nvSpPr>
        <p:spPr/>
        <p:txBody>
          <a:bodyPr>
            <a:normAutofit fontScale="90000"/>
          </a:bodyPr>
          <a:lstStyle/>
          <a:p>
            <a:r>
              <a:rPr lang="cs-CZ" dirty="0"/>
              <a:t>Co když je hlasováno, ale v zápise se opomene zapsat, co když chybí podpisy atd.</a:t>
            </a:r>
          </a:p>
        </p:txBody>
      </p:sp>
      <p:sp>
        <p:nvSpPr>
          <p:cNvPr id="3" name="Zástupný obsah 2">
            <a:extLst>
              <a:ext uri="{FF2B5EF4-FFF2-40B4-BE49-F238E27FC236}">
                <a16:creationId xmlns:a16="http://schemas.microsoft.com/office/drawing/2014/main" id="{EA680686-F79D-4AFB-A684-05D5A48EFFA6}"/>
              </a:ext>
            </a:extLst>
          </p:cNvPr>
          <p:cNvSpPr>
            <a:spLocks noGrp="1"/>
          </p:cNvSpPr>
          <p:nvPr>
            <p:ph idx="1"/>
          </p:nvPr>
        </p:nvSpPr>
        <p:spPr/>
        <p:txBody>
          <a:bodyPr/>
          <a:lstStyle/>
          <a:p>
            <a:pPr algn="just"/>
            <a:r>
              <a:rPr lang="cs-CZ" b="1" dirty="0"/>
              <a:t>§ 87  </a:t>
            </a:r>
            <a:r>
              <a:rPr lang="cs-CZ" dirty="0"/>
              <a:t>K platnému usnesení zastupitelstva obce, rozhodnutí nebo volbě je třeba souhlasu nadpoloviční většiny všech členů zastupitelstva obce, nestanoví-li zvláštní právní předpis jinak</a:t>
            </a:r>
          </a:p>
          <a:p>
            <a:endParaRPr lang="cs-CZ" dirty="0"/>
          </a:p>
          <a:p>
            <a:r>
              <a:rPr lang="cs-CZ" dirty="0"/>
              <a:t>I nezapsaná usnesení jsou platná, ale jak je prokážete?</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53270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extShape 1"/>
          <p:cNvSpPr txBox="1"/>
          <p:nvPr/>
        </p:nvSpPr>
        <p:spPr>
          <a:xfrm>
            <a:off x="677160" y="609480"/>
            <a:ext cx="8596440" cy="132048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Trebuchet MS"/>
            </a:endParaRPr>
          </a:p>
        </p:txBody>
      </p:sp>
      <p:pic>
        <p:nvPicPr>
          <p:cNvPr id="345" name="Obrázek 344"/>
          <p:cNvPicPr/>
          <p:nvPr/>
        </p:nvPicPr>
        <p:blipFill>
          <a:blip r:embed="rId2"/>
          <a:stretch/>
        </p:blipFill>
        <p:spPr>
          <a:xfrm>
            <a:off x="1944000" y="-43560"/>
            <a:ext cx="4968000" cy="6792120"/>
          </a:xfrm>
          <a:prstGeom prst="rect">
            <a:avLst/>
          </a:prstGeom>
          <a:ln>
            <a:noFill/>
          </a:ln>
        </p:spPr>
      </p:pic>
    </p:spTree>
    <p:extLst>
      <p:ext uri="{BB962C8B-B14F-4D97-AF65-F5344CB8AC3E}">
        <p14:creationId xmlns:p14="http://schemas.microsoft.com/office/powerpoint/2010/main" val="198730597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8888697" cy="1320800"/>
          </a:xfrm>
        </p:spPr>
        <p:txBody>
          <a:bodyPr>
            <a:normAutofit fontScale="90000"/>
          </a:bodyPr>
          <a:lstStyle/>
          <a:p>
            <a:r>
              <a:rPr lang="cs-CZ" b="1" dirty="0"/>
              <a:t>Návrh usnesení nebyl schválen, je v takovém případě přijato usnesení opačného významu?</a:t>
            </a:r>
            <a:br>
              <a:rPr lang="cs-CZ" dirty="0"/>
            </a:br>
            <a:endParaRPr lang="cs-CZ" dirty="0"/>
          </a:p>
        </p:txBody>
      </p:sp>
      <p:sp>
        <p:nvSpPr>
          <p:cNvPr id="3" name="Zástupný symbol pro obsah 2"/>
          <p:cNvSpPr>
            <a:spLocks noGrp="1"/>
          </p:cNvSpPr>
          <p:nvPr>
            <p:ph idx="1"/>
          </p:nvPr>
        </p:nvSpPr>
        <p:spPr/>
        <p:txBody>
          <a:bodyPr>
            <a:normAutofit/>
          </a:bodyPr>
          <a:lstStyle/>
          <a:p>
            <a:pPr algn="just"/>
            <a:r>
              <a:rPr lang="cs-CZ" dirty="0"/>
              <a:t>Pokud pro přijetí usnesení nehlasuje nadpoloviční většina, </a:t>
            </a:r>
            <a:r>
              <a:rPr lang="cs-CZ" b="1" dirty="0"/>
              <a:t>pak nedochází k přijetí usnesení, a to ani usnesení opačného významu, </a:t>
            </a:r>
            <a:r>
              <a:rPr lang="cs-CZ" dirty="0"/>
              <a:t>tzn., že nevzniká žádné usnesení, a to ani za předpokladu, že by např. proti přijetí usnesení hlasoval nadpoloviční počet všech členů RM/ZM. </a:t>
            </a:r>
            <a:r>
              <a:rPr lang="cs-CZ" b="1" dirty="0"/>
              <a:t>Nelze ani upravovat znění navrženého usnesení dle výsledku hlasování </a:t>
            </a:r>
            <a:r>
              <a:rPr lang="cs-CZ" dirty="0"/>
              <a:t>(např. návrh usnesení „Rada obce jmenuje…“ v případě neschválení nelze zaměnit za „Rada obce nejmenuje…“ apod.). Je nutné vždy uvádět usnesení tak jak bylo navrženo, s uvedením průběhu a výsledku hlasování a případným konstatováním, že usnesení nebylo přijato. </a:t>
            </a:r>
            <a:r>
              <a:rPr lang="cs-CZ" b="1" dirty="0"/>
              <a:t>Má-li být smyslem usnesení vyjádření nesouhlasu rady obce s danou záležitostí, je nutno, aby byl jako negativní formulován již přímo návrh usnesení </a:t>
            </a:r>
            <a:r>
              <a:rPr lang="cs-CZ" dirty="0"/>
              <a:t>(„Rada obce/ZM nesouhlasí… Rada obce zamítá… Rada obce neuděluje…“ apod.).</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871573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E527DB-478B-49B5-A3DC-8128F84A2B82}"/>
              </a:ext>
            </a:extLst>
          </p:cNvPr>
          <p:cNvSpPr>
            <a:spLocks noGrp="1"/>
          </p:cNvSpPr>
          <p:nvPr>
            <p:ph type="title"/>
          </p:nvPr>
        </p:nvSpPr>
        <p:spPr>
          <a:xfrm>
            <a:off x="652481" y="1382486"/>
            <a:ext cx="3547581" cy="4093028"/>
          </a:xfrm>
        </p:spPr>
        <p:txBody>
          <a:bodyPr anchor="ctr">
            <a:normAutofit/>
          </a:bodyPr>
          <a:lstStyle/>
          <a:p>
            <a:r>
              <a:rPr lang="cs-CZ" sz="4400" dirty="0">
                <a:solidFill>
                  <a:schemeClr val="accent1">
                    <a:lumMod val="75000"/>
                  </a:schemeClr>
                </a:solidFill>
              </a:rPr>
              <a:t>Neschvalovat v závěru souhrn usnesení!</a:t>
            </a:r>
          </a:p>
        </p:txBody>
      </p:sp>
      <p:sp>
        <p:nvSpPr>
          <p:cNvPr id="4" name="Zástupný symbol pro zápatí 3"/>
          <p:cNvSpPr>
            <a:spLocks noGrp="1"/>
          </p:cNvSpPr>
          <p:nvPr>
            <p:ph type="ftr" sz="quarter" idx="11"/>
          </p:nvPr>
        </p:nvSpPr>
        <p:spPr>
          <a:xfrm>
            <a:off x="4852544" y="6041362"/>
            <a:ext cx="5554200" cy="365125"/>
          </a:xfrm>
        </p:spPr>
        <p:txBody>
          <a:bodyPr>
            <a:normAutofit/>
          </a:bodyPr>
          <a:lstStyle/>
          <a:p>
            <a:pPr>
              <a:spcAft>
                <a:spcPts val="600"/>
              </a:spcAft>
            </a:pPr>
            <a:endParaRPr lang="en-US">
              <a:solidFill>
                <a:srgbClr val="FFFFFF"/>
              </a:solidFill>
            </a:endParaRPr>
          </a:p>
        </p:txBody>
      </p:sp>
      <p:graphicFrame>
        <p:nvGraphicFramePr>
          <p:cNvPr id="17" name="Zástupný obsah 2">
            <a:extLst>
              <a:ext uri="{FF2B5EF4-FFF2-40B4-BE49-F238E27FC236}">
                <a16:creationId xmlns:a16="http://schemas.microsoft.com/office/drawing/2014/main" id="{8E5BC477-96D9-4234-A303-7423677967D5}"/>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42732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000" b="1" dirty="0"/>
              <a:t>V závěru schůze rady obce/zasedání zastupitelstva se rekapitulují znovu přijatá usnesení a o tomto souhrnném seznamu usnesení je znovu hlasováno. Je takový postup v pořádku?</a:t>
            </a:r>
            <a:br>
              <a:rPr lang="cs-CZ" sz="2000" dirty="0"/>
            </a:br>
            <a:endParaRPr lang="cs-CZ" sz="2000" dirty="0"/>
          </a:p>
        </p:txBody>
      </p:sp>
      <p:sp>
        <p:nvSpPr>
          <p:cNvPr id="3" name="Zástupný symbol pro obsah 2"/>
          <p:cNvSpPr>
            <a:spLocks noGrp="1"/>
          </p:cNvSpPr>
          <p:nvPr>
            <p:ph idx="1"/>
          </p:nvPr>
        </p:nvSpPr>
        <p:spPr/>
        <p:txBody>
          <a:bodyPr>
            <a:normAutofit/>
          </a:bodyPr>
          <a:lstStyle/>
          <a:p>
            <a:pPr algn="just"/>
            <a:r>
              <a:rPr lang="cs-CZ" dirty="0"/>
              <a:t>Takový postup lze považovat za zásadně nesprávný. Dochází tak k dvojímu hlasování o stejných věcech, které by mohlo vyústit až ve zpochybnění takto přijatých usnesení. V takovém případě se nelze vypořádat se situacemi, kdy v průběh schůze rady obce se může měnit počet přítomných členů rady obce a v závěru by tak hlasoval jiný počet členů rady obce než o jednotlivých usneseních. Zároveň by takové hlasování bylo zmatečné, neboť každý jednotlivý člen zastupitelstva obce by tak jedním hlasováním měl „odsouhlasit“ několik souhlasů, několik nesouhlasů, několik zdržení se hlasování, a přitom každý jinak. Je nutné podotknout, že usnesení jsou přijata okamžikem ukončení hlasování o konkrétním návrhu. </a:t>
            </a:r>
          </a:p>
          <a:p>
            <a:r>
              <a:rPr lang="cs-CZ" b="1" dirty="0"/>
              <a:t>Praxi dvojího schvalování přijímaných usnesení je nutno považovat za nepřijatelnou.</a:t>
            </a:r>
          </a:p>
          <a:p>
            <a:r>
              <a:rPr lang="cs-CZ" sz="1300" dirty="0"/>
              <a:t>Metodický materiál OVSDK MV č. 12</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224051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50330" y="609600"/>
            <a:ext cx="3929698" cy="1320800"/>
          </a:xfrm>
        </p:spPr>
        <p:txBody>
          <a:bodyPr>
            <a:normAutofit fontScale="90000"/>
          </a:bodyPr>
          <a:lstStyle/>
          <a:p>
            <a:r>
              <a:rPr lang="cs-CZ" dirty="0"/>
              <a:t>Ne všude se se zasedáním stresují</a:t>
            </a:r>
          </a:p>
        </p:txBody>
      </p:sp>
      <p:pic>
        <p:nvPicPr>
          <p:cNvPr id="4" name="Zástupný symbol pro obsah 3"/>
          <p:cNvPicPr>
            <a:picLocks noGrp="1" noChangeAspect="1"/>
          </p:cNvPicPr>
          <p:nvPr>
            <p:ph idx="1"/>
          </p:nvPr>
        </p:nvPicPr>
        <p:blipFill rotWithShape="1">
          <a:blip r:embed="rId2">
            <a:extLst>
              <a:ext uri="{28A0092B-C50C-407E-A947-70E740481C1C}">
                <a14:useLocalDpi xmlns:a14="http://schemas.microsoft.com/office/drawing/2010/main" val="0"/>
              </a:ext>
            </a:extLst>
          </a:blip>
          <a:srcRect t="22551" r="1431" b="24810"/>
          <a:stretch/>
        </p:blipFill>
        <p:spPr>
          <a:xfrm>
            <a:off x="0" y="0"/>
            <a:ext cx="5750331" cy="6824043"/>
          </a:xfrm>
        </p:spPr>
      </p:pic>
    </p:spTree>
    <p:extLst>
      <p:ext uri="{BB962C8B-B14F-4D97-AF65-F5344CB8AC3E}">
        <p14:creationId xmlns:p14="http://schemas.microsoft.com/office/powerpoint/2010/main" val="320078745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E31B6D-E0AF-4041-AA90-64B1144E5083}"/>
              </a:ext>
            </a:extLst>
          </p:cNvPr>
          <p:cNvSpPr>
            <a:spLocks noGrp="1"/>
          </p:cNvSpPr>
          <p:nvPr>
            <p:ph type="title"/>
          </p:nvPr>
        </p:nvSpPr>
        <p:spPr/>
        <p:txBody>
          <a:bodyPr>
            <a:normAutofit/>
          </a:bodyPr>
          <a:lstStyle/>
          <a:p>
            <a:r>
              <a:rPr lang="cs-CZ" dirty="0"/>
              <a:t>Prevence případných komplikací:</a:t>
            </a:r>
            <a:br>
              <a:rPr lang="cs-CZ" dirty="0"/>
            </a:br>
            <a:r>
              <a:rPr lang="cs-CZ" dirty="0"/>
              <a:t>v případě nutnosti – tajné hlasování</a:t>
            </a:r>
          </a:p>
        </p:txBody>
      </p:sp>
      <p:sp>
        <p:nvSpPr>
          <p:cNvPr id="3" name="Zástupný text 2">
            <a:extLst>
              <a:ext uri="{FF2B5EF4-FFF2-40B4-BE49-F238E27FC236}">
                <a16:creationId xmlns:a16="http://schemas.microsoft.com/office/drawing/2014/main" id="{F1EB5672-A563-4523-928D-5834C4059146}"/>
              </a:ext>
            </a:extLst>
          </p:cNvPr>
          <p:cNvSpPr>
            <a:spLocks noGrp="1"/>
          </p:cNvSpPr>
          <p:nvPr>
            <p:ph sz="half" idx="1"/>
          </p:nvPr>
        </p:nvSpPr>
        <p:spPr/>
        <p:txBody>
          <a:bodyPr/>
          <a:lstStyle/>
          <a:p>
            <a:r>
              <a:rPr lang="cs-CZ"/>
              <a:t>Rada</a:t>
            </a:r>
          </a:p>
          <a:p>
            <a:r>
              <a:rPr lang="cs-CZ"/>
              <a:t>Zastupitelstvo </a:t>
            </a:r>
            <a:endParaRPr lang="cs-CZ" dirty="0"/>
          </a:p>
        </p:txBody>
      </p:sp>
      <p:sp>
        <p:nvSpPr>
          <p:cNvPr id="5" name="Zástupný obsah 4">
            <a:extLst>
              <a:ext uri="{FF2B5EF4-FFF2-40B4-BE49-F238E27FC236}">
                <a16:creationId xmlns:a16="http://schemas.microsoft.com/office/drawing/2014/main" id="{142C8A42-483F-4841-A640-AADDC73830EB}"/>
              </a:ext>
            </a:extLst>
          </p:cNvPr>
          <p:cNvSpPr>
            <a:spLocks noGrp="1"/>
          </p:cNvSpPr>
          <p:nvPr>
            <p:ph sz="half" idx="2"/>
          </p:nvPr>
        </p:nvSpPr>
        <p:spPr/>
        <p:txBody>
          <a:bodyPr/>
          <a:lstStyle/>
          <a:p>
            <a:endParaRPr lang="cs-CZ"/>
          </a:p>
        </p:txBody>
      </p:sp>
      <p:sp>
        <p:nvSpPr>
          <p:cNvPr id="4" name="Zástupný symbol pro zápatí 3"/>
          <p:cNvSpPr>
            <a:spLocks noGrp="1"/>
          </p:cNvSpPr>
          <p:nvPr>
            <p:ph type="ftr" sz="quarter" idx="11"/>
          </p:nvPr>
        </p:nvSpPr>
        <p:spPr/>
        <p:txBody>
          <a:bodyPr/>
          <a:lstStyle/>
          <a:p>
            <a:endParaRPr lang="en-US" dirty="0"/>
          </a:p>
        </p:txBody>
      </p:sp>
      <p:pic>
        <p:nvPicPr>
          <p:cNvPr id="7" name="Obrázek 6">
            <a:extLst>
              <a:ext uri="{FF2B5EF4-FFF2-40B4-BE49-F238E27FC236}">
                <a16:creationId xmlns:a16="http://schemas.microsoft.com/office/drawing/2014/main" id="{780854C8-3916-49F5-8A29-A18EC55C5F62}"/>
              </a:ext>
            </a:extLst>
          </p:cNvPr>
          <p:cNvPicPr>
            <a:picLocks noChangeAspect="1"/>
          </p:cNvPicPr>
          <p:nvPr/>
        </p:nvPicPr>
        <p:blipFill>
          <a:blip r:embed="rId2"/>
          <a:stretch>
            <a:fillRect/>
          </a:stretch>
        </p:blipFill>
        <p:spPr>
          <a:xfrm>
            <a:off x="2842552" y="1930400"/>
            <a:ext cx="7513316" cy="3762827"/>
          </a:xfrm>
          <a:prstGeom prst="rect">
            <a:avLst/>
          </a:prstGeom>
        </p:spPr>
      </p:pic>
    </p:spTree>
    <p:extLst>
      <p:ext uri="{BB962C8B-B14F-4D97-AF65-F5344CB8AC3E}">
        <p14:creationId xmlns:p14="http://schemas.microsoft.com/office/powerpoint/2010/main" val="23070333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C4FE5B-FB5A-4F6A-8E59-854345762C41}"/>
              </a:ext>
            </a:extLst>
          </p:cNvPr>
          <p:cNvSpPr>
            <a:spLocks noGrp="1"/>
          </p:cNvSpPr>
          <p:nvPr>
            <p:ph type="title"/>
          </p:nvPr>
        </p:nvSpPr>
        <p:spPr>
          <a:xfrm>
            <a:off x="676745" y="609600"/>
            <a:ext cx="7581429" cy="1320800"/>
          </a:xfrm>
        </p:spPr>
        <p:txBody>
          <a:bodyPr anchor="ctr">
            <a:normAutofit fontScale="90000"/>
          </a:bodyPr>
          <a:lstStyle/>
          <a:p>
            <a:pPr>
              <a:lnSpc>
                <a:spcPct val="90000"/>
              </a:lnSpc>
            </a:pPr>
            <a:r>
              <a:rPr lang="cs-CZ" sz="2800" dirty="0"/>
              <a:t>Ale pozor – nelze zjistit kdo schválil, ale může odnést předkladatel doporučující schválení bodu, nebo celá rada doporučující na zastupitelstvu schválit</a:t>
            </a:r>
          </a:p>
        </p:txBody>
      </p:sp>
      <p:sp>
        <p:nvSpPr>
          <p:cNvPr id="3" name="Zástupný obsah 2">
            <a:extLst>
              <a:ext uri="{FF2B5EF4-FFF2-40B4-BE49-F238E27FC236}">
                <a16:creationId xmlns:a16="http://schemas.microsoft.com/office/drawing/2014/main" id="{3F383603-09DF-42E7-93CA-F68DE77FA5E0}"/>
              </a:ext>
            </a:extLst>
          </p:cNvPr>
          <p:cNvSpPr>
            <a:spLocks noGrp="1"/>
          </p:cNvSpPr>
          <p:nvPr>
            <p:ph idx="1"/>
          </p:nvPr>
        </p:nvSpPr>
        <p:spPr>
          <a:xfrm>
            <a:off x="685167" y="2160589"/>
            <a:ext cx="3720916" cy="3560733"/>
          </a:xfrm>
        </p:spPr>
        <p:txBody>
          <a:bodyPr>
            <a:normAutofit/>
          </a:bodyPr>
          <a:lstStyle/>
          <a:p>
            <a:r>
              <a:rPr lang="cs-CZ" sz="2800" dirty="0"/>
              <a:t>Tajemník, vedoucí odboru, všichni radní</a:t>
            </a:r>
          </a:p>
        </p:txBody>
      </p:sp>
      <p:sp>
        <p:nvSpPr>
          <p:cNvPr id="4" name="Zástupný symbol pro zápatí 3">
            <a:extLst>
              <a:ext uri="{FF2B5EF4-FFF2-40B4-BE49-F238E27FC236}">
                <a16:creationId xmlns:a16="http://schemas.microsoft.com/office/drawing/2014/main" id="{DFA0BF3B-E673-4759-9F74-7EEBB7A6DB7B}"/>
              </a:ext>
            </a:extLst>
          </p:cNvPr>
          <p:cNvSpPr>
            <a:spLocks noGrp="1"/>
          </p:cNvSpPr>
          <p:nvPr>
            <p:ph type="ftr" sz="quarter" idx="11"/>
          </p:nvPr>
        </p:nvSpPr>
        <p:spPr>
          <a:xfrm>
            <a:off x="677334" y="6041362"/>
            <a:ext cx="5541032" cy="365125"/>
          </a:xfrm>
        </p:spPr>
        <p:txBody>
          <a:bodyPr>
            <a:normAutofit/>
          </a:bodyPr>
          <a:lstStyle/>
          <a:p>
            <a:endParaRPr lang="en-US" dirty="0"/>
          </a:p>
        </p:txBody>
      </p:sp>
      <p:pic>
        <p:nvPicPr>
          <p:cNvPr id="6" name="Obrázek 5">
            <a:extLst>
              <a:ext uri="{FF2B5EF4-FFF2-40B4-BE49-F238E27FC236}">
                <a16:creationId xmlns:a16="http://schemas.microsoft.com/office/drawing/2014/main" id="{6B0CF96D-BB8C-2CBE-41F4-1A44DBBA6F9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61926" y="4057649"/>
            <a:ext cx="3953774" cy="2619375"/>
          </a:xfrm>
          <a:prstGeom prst="rect">
            <a:avLst/>
          </a:prstGeom>
        </p:spPr>
      </p:pic>
    </p:spTree>
    <p:extLst>
      <p:ext uri="{BB962C8B-B14F-4D97-AF65-F5344CB8AC3E}">
        <p14:creationId xmlns:p14="http://schemas.microsoft.com/office/powerpoint/2010/main" val="6785914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91F79AF-0D11-46C4-A87C-5F3AB348F4DB}"/>
              </a:ext>
            </a:extLst>
          </p:cNvPr>
          <p:cNvSpPr>
            <a:spLocks noGrp="1"/>
          </p:cNvSpPr>
          <p:nvPr>
            <p:ph idx="1"/>
          </p:nvPr>
        </p:nvSpPr>
        <p:spPr>
          <a:xfrm>
            <a:off x="124840" y="-159026"/>
            <a:ext cx="7179733" cy="6565513"/>
          </a:xfrm>
        </p:spPr>
        <p:txBody>
          <a:bodyPr anchor="ctr">
            <a:normAutofit/>
          </a:bodyPr>
          <a:lstStyle/>
          <a:p>
            <a:pPr algn="just">
              <a:lnSpc>
                <a:spcPct val="90000"/>
              </a:lnSpc>
            </a:pPr>
            <a:r>
              <a:rPr lang="cs-CZ" sz="1400" dirty="0"/>
              <a:t>Je vhodné dodat, že </a:t>
            </a:r>
            <a:r>
              <a:rPr lang="cs-CZ" sz="1400" b="1" dirty="0"/>
              <a:t>požadavku veřejnosti zasedání zastupitelstva obce neodporuje, pokud zastupitelstvo z legitimních důvodů v některých případech přistoupí k tzv. tajnému hlasování</a:t>
            </a:r>
            <a:r>
              <a:rPr lang="cs-CZ" sz="1400" dirty="0"/>
              <a:t>. Zákon o obcích totiž předpokládá, že některé procedurální otázky budou upraveny v jednacím řádu zastupitelstva obce (§ 96) a otázku způsobu hlasování lze právě za takovou procedurální otázku považovat. </a:t>
            </a:r>
            <a:r>
              <a:rPr lang="cs-CZ" sz="1400" b="1" dirty="0"/>
              <a:t>V každém případě nebude takový způsob odporovat § 95 odst. 1 zákona o obcích, který jako minimální požadavek na obsah zápisu stanoví povinnost uvést výsledek hlasování, aniž by bylo nutné jmenovitě identifikovat, jak kteří členové zastupitelstva hlasovali</a:t>
            </a:r>
            <a:r>
              <a:rPr lang="cs-CZ" sz="1400" dirty="0"/>
              <a:t>. Požadavek veřejnosti je přitom nutné spatřovat dominantně v účasti občanů na zasedání zastupitelstva, přičemž tento požadavek nemusí být tajným hlasováním narušen. To, že tajného hlasování může být v konkrétním případě </a:t>
            </a:r>
            <a:r>
              <a:rPr lang="cs-CZ" sz="1400" i="1" dirty="0"/>
              <a:t>zneužito </a:t>
            </a:r>
            <a:r>
              <a:rPr lang="cs-CZ" sz="1400" dirty="0"/>
              <a:t>ke snižování odpovědnosti členů zastupitelstva obce za přijatá rozhodnutí, je otázkou </a:t>
            </a:r>
            <a:r>
              <a:rPr lang="cs-CZ" sz="1400" i="1" dirty="0"/>
              <a:t>politické odpovědnosti</a:t>
            </a:r>
            <a:r>
              <a:rPr lang="cs-CZ" sz="1400" dirty="0"/>
              <a:t> členů zastupitelstva, nikoli důvodem pro konstatování nezákonnosti.</a:t>
            </a:r>
          </a:p>
          <a:p>
            <a:pPr algn="just">
              <a:lnSpc>
                <a:spcPct val="90000"/>
              </a:lnSpc>
            </a:pPr>
            <a:r>
              <a:rPr lang="cs-CZ" sz="1400" dirty="0"/>
              <a:t>JUDr. Adam </a:t>
            </a:r>
            <a:r>
              <a:rPr lang="cs-CZ" sz="1400" dirty="0" err="1"/>
              <a:t>Furek</a:t>
            </a:r>
            <a:r>
              <a:rPr lang="cs-CZ" sz="1400" dirty="0"/>
              <a:t>, Ministerstvo vnitra, Veřejná správa 6/2008 Zásada veřejnosti zasedání zastupitelstva obce - Praktické problémy</a:t>
            </a:r>
          </a:p>
          <a:p>
            <a:pPr algn="just">
              <a:lnSpc>
                <a:spcPct val="90000"/>
              </a:lnSpc>
            </a:pPr>
            <a:r>
              <a:rPr lang="cs-CZ" sz="1400" u="sng" dirty="0">
                <a:hlinkClick r:id="rId2"/>
              </a:rPr>
              <a:t>https://www.mvcr.cz/clanek/zasada-verejnosti-zasedani-zastupitelstva-obce-prakticke-problemy.aspx</a:t>
            </a:r>
            <a:r>
              <a:rPr lang="cs-CZ" sz="1400" dirty="0"/>
              <a:t> </a:t>
            </a:r>
          </a:p>
          <a:p>
            <a:pPr algn="just">
              <a:lnSpc>
                <a:spcPct val="90000"/>
              </a:lnSpc>
            </a:pPr>
            <a:endParaRPr lang="cs-CZ" sz="1400" dirty="0"/>
          </a:p>
          <a:p>
            <a:pPr algn="just">
              <a:lnSpc>
                <a:spcPct val="90000"/>
              </a:lnSpc>
            </a:pPr>
            <a:r>
              <a:rPr lang="cs-CZ" sz="1400" dirty="0"/>
              <a:t>Ministerstvo vnitra problematiku tajného hlasování řeší dále také v </a:t>
            </a:r>
            <a:r>
              <a:rPr lang="cs-CZ" sz="1400" i="1" dirty="0"/>
              <a:t>Metodickém doporučení k činnosti územních samosprávných celků věnovaném jednacím řádům zastupitelstev obcí</a:t>
            </a:r>
            <a:r>
              <a:rPr lang="cs-CZ" sz="1400" dirty="0"/>
              <a:t>, kde na str. 14-15 uvádí, že úprava tajného hlasování je „problematická, ale přípustná“. Podle ministerstva je „</a:t>
            </a:r>
            <a:r>
              <a:rPr lang="cs-CZ" sz="1400" i="1" dirty="0"/>
              <a:t>obecná forma hlasování veřejná, zastupitelstvo obce se nicméně může rozhodnout pro užití formy tajné</a:t>
            </a:r>
            <a:r>
              <a:rPr lang="cs-CZ" sz="1400" dirty="0"/>
              <a:t>.“</a:t>
            </a:r>
          </a:p>
        </p:txBody>
      </p:sp>
      <p:sp>
        <p:nvSpPr>
          <p:cNvPr id="4" name="Zástupný symbol pro zápatí 3"/>
          <p:cNvSpPr>
            <a:spLocks noGrp="1"/>
          </p:cNvSpPr>
          <p:nvPr>
            <p:ph type="ftr" sz="quarter" idx="11"/>
          </p:nvPr>
        </p:nvSpPr>
        <p:spPr>
          <a:xfrm>
            <a:off x="677334" y="6041362"/>
            <a:ext cx="5161536" cy="365125"/>
          </a:xfrm>
        </p:spPr>
        <p:txBody>
          <a:bodyPr>
            <a:normAutofit/>
          </a:bodyPr>
          <a:lstStyle/>
          <a:p>
            <a:pPr>
              <a:spcAft>
                <a:spcPts val="600"/>
              </a:spcAft>
            </a:pPr>
            <a:endParaRPr lang="en-US"/>
          </a:p>
        </p:txBody>
      </p:sp>
      <p:sp>
        <p:nvSpPr>
          <p:cNvPr id="2" name="Nadpis 1">
            <a:extLst>
              <a:ext uri="{FF2B5EF4-FFF2-40B4-BE49-F238E27FC236}">
                <a16:creationId xmlns:a16="http://schemas.microsoft.com/office/drawing/2014/main" id="{9F394B05-DE48-4DAC-87E8-97A64AD10F2B}"/>
              </a:ext>
            </a:extLst>
          </p:cNvPr>
          <p:cNvSpPr>
            <a:spLocks noGrp="1"/>
          </p:cNvSpPr>
          <p:nvPr>
            <p:ph type="title"/>
          </p:nvPr>
        </p:nvSpPr>
        <p:spPr>
          <a:xfrm>
            <a:off x="7829658" y="1253067"/>
            <a:ext cx="3371742" cy="4351866"/>
          </a:xfrm>
        </p:spPr>
        <p:txBody>
          <a:bodyPr anchor="ctr">
            <a:normAutofit/>
          </a:bodyPr>
          <a:lstStyle/>
          <a:p>
            <a:r>
              <a:rPr lang="cs-CZ" dirty="0">
                <a:solidFill>
                  <a:schemeClr val="tx1"/>
                </a:solidFill>
              </a:rPr>
              <a:t>Tajné hlasování – je možné? </a:t>
            </a:r>
            <a:br>
              <a:rPr lang="cs-CZ" dirty="0">
                <a:solidFill>
                  <a:schemeClr val="bg1"/>
                </a:solidFill>
              </a:rPr>
            </a:br>
            <a:br>
              <a:rPr lang="cs-CZ" dirty="0">
                <a:solidFill>
                  <a:schemeClr val="bg1"/>
                </a:solidFill>
              </a:rPr>
            </a:br>
            <a:r>
              <a:rPr lang="cs-CZ" dirty="0">
                <a:solidFill>
                  <a:schemeClr val="bg1"/>
                </a:solidFill>
              </a:rPr>
              <a:t>Návod MV</a:t>
            </a:r>
          </a:p>
        </p:txBody>
      </p:sp>
    </p:spTree>
    <p:extLst>
      <p:ext uri="{BB962C8B-B14F-4D97-AF65-F5344CB8AC3E}">
        <p14:creationId xmlns:p14="http://schemas.microsoft.com/office/powerpoint/2010/main" val="21062998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cxnSp>
          <p:nvCxnSpPr>
            <p:cNvPr id="11" name="Straight Connector 10">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4"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5" name="Isosceles Triangle 14">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6"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7"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8"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9" name="Isosceles Triangle 18">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grpSp>
      <p:sp useBgFill="1">
        <p:nvSpPr>
          <p:cNvPr id="21" name="Rectangle 20">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29"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1" name="Isosceles Triangle 30">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3"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5" name="Isosceles Triangle 34">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7" name="Freeform: Shape 36">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338169D-D6DD-4D63-BD75-3192DBD03130}"/>
              </a:ext>
            </a:extLst>
          </p:cNvPr>
          <p:cNvSpPr>
            <a:spLocks noGrp="1"/>
          </p:cNvSpPr>
          <p:nvPr>
            <p:ph type="title"/>
          </p:nvPr>
        </p:nvSpPr>
        <p:spPr>
          <a:xfrm>
            <a:off x="4419136" y="1020871"/>
            <a:ext cx="6960759" cy="2849671"/>
          </a:xfrm>
        </p:spPr>
        <p:txBody>
          <a:bodyPr vert="horz" lIns="91440" tIns="45720" rIns="91440" bIns="45720" rtlCol="0" anchor="b">
            <a:normAutofit/>
          </a:bodyPr>
          <a:lstStyle/>
          <a:p>
            <a:r>
              <a:rPr lang="en-US" sz="6000">
                <a:solidFill>
                  <a:srgbClr val="FFFFFF"/>
                </a:solidFill>
              </a:rPr>
              <a:t>Jak na funkční tajné hlasování</a:t>
            </a:r>
          </a:p>
        </p:txBody>
      </p:sp>
      <p:sp>
        <p:nvSpPr>
          <p:cNvPr id="39" name="Isosceles Triangle 38">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symbol pro zápatí 3">
            <a:extLst>
              <a:ext uri="{FF2B5EF4-FFF2-40B4-BE49-F238E27FC236}">
                <a16:creationId xmlns:a16="http://schemas.microsoft.com/office/drawing/2014/main" id="{92B8D7AA-2B8B-4C19-8DDF-6A9FC0DAC85B}"/>
              </a:ext>
            </a:extLst>
          </p:cNvPr>
          <p:cNvSpPr>
            <a:spLocks noGrp="1"/>
          </p:cNvSpPr>
          <p:nvPr>
            <p:ph type="ftr" sz="quarter" idx="11"/>
          </p:nvPr>
        </p:nvSpPr>
        <p:spPr>
          <a:xfrm>
            <a:off x="4419136" y="6041362"/>
            <a:ext cx="3684340" cy="365125"/>
          </a:xfrm>
        </p:spPr>
        <p:txBody>
          <a:bodyPr vert="horz" lIns="91440" tIns="45720" rIns="91440" bIns="45720" rtlCol="0" anchor="ctr">
            <a:normAutofit/>
          </a:bodyPr>
          <a:lstStyle/>
          <a:p>
            <a:endParaRPr lang="en-US" sz="900" kern="1200">
              <a:solidFill>
                <a:srgbClr val="FFFFFF"/>
              </a:solidFill>
              <a:latin typeface="+mn-lt"/>
              <a:ea typeface="+mn-ea"/>
              <a:cs typeface="+mn-cs"/>
            </a:endParaRPr>
          </a:p>
        </p:txBody>
      </p:sp>
    </p:spTree>
    <p:extLst>
      <p:ext uri="{BB962C8B-B14F-4D97-AF65-F5344CB8AC3E}">
        <p14:creationId xmlns:p14="http://schemas.microsoft.com/office/powerpoint/2010/main" val="1431273677"/>
      </p:ext>
    </p:extLst>
  </p:cSld>
  <p:clrMapOvr>
    <a:overrideClrMapping bg1="dk1" tx1="lt1" bg2="dk2" tx2="lt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B20B71-4496-4CFD-A7A7-ABD296DA7054}"/>
              </a:ext>
            </a:extLst>
          </p:cNvPr>
          <p:cNvSpPr>
            <a:spLocks noGrp="1"/>
          </p:cNvSpPr>
          <p:nvPr>
            <p:ph type="title"/>
          </p:nvPr>
        </p:nvSpPr>
        <p:spPr>
          <a:xfrm>
            <a:off x="676746" y="609600"/>
            <a:ext cx="3729076" cy="1320800"/>
          </a:xfrm>
        </p:spPr>
        <p:txBody>
          <a:bodyPr anchor="ctr">
            <a:normAutofit/>
          </a:bodyPr>
          <a:lstStyle/>
          <a:p>
            <a:pPr>
              <a:lnSpc>
                <a:spcPct val="90000"/>
              </a:lnSpc>
            </a:pPr>
            <a:r>
              <a:rPr lang="cs-CZ" sz="2800"/>
              <a:t>Lhůta pro pořízení zápisu ze zasedání ZM</a:t>
            </a:r>
          </a:p>
        </p:txBody>
      </p:sp>
      <p:sp>
        <p:nvSpPr>
          <p:cNvPr id="3" name="Zástupný obsah 2">
            <a:extLst>
              <a:ext uri="{FF2B5EF4-FFF2-40B4-BE49-F238E27FC236}">
                <a16:creationId xmlns:a16="http://schemas.microsoft.com/office/drawing/2014/main" id="{C31814EE-E362-4986-8952-5701B42F4966}"/>
              </a:ext>
            </a:extLst>
          </p:cNvPr>
          <p:cNvSpPr>
            <a:spLocks noGrp="1"/>
          </p:cNvSpPr>
          <p:nvPr>
            <p:ph idx="1"/>
          </p:nvPr>
        </p:nvSpPr>
        <p:spPr>
          <a:xfrm>
            <a:off x="685167" y="2160589"/>
            <a:ext cx="3720916" cy="3560733"/>
          </a:xfrm>
        </p:spPr>
        <p:txBody>
          <a:bodyPr>
            <a:normAutofit/>
          </a:bodyPr>
          <a:lstStyle/>
          <a:p>
            <a:r>
              <a:rPr lang="cs-CZ" dirty="0"/>
              <a:t>Zápis nutno pořídit do 10 (</a:t>
            </a:r>
            <a:r>
              <a:rPr lang="cs-CZ" u="sng" dirty="0"/>
              <a:t>od 1.1. 2024 do 15</a:t>
            </a:r>
            <a:r>
              <a:rPr lang="cs-CZ" dirty="0"/>
              <a:t>)  dnů po skončení zasedání, musí být uložen na obecním úřadu k nahlédnutí  (§ 95 odst. 2)</a:t>
            </a:r>
          </a:p>
          <a:p>
            <a:endParaRPr lang="cs-CZ" dirty="0"/>
          </a:p>
          <a:p>
            <a:r>
              <a:rPr lang="cs-CZ" dirty="0"/>
              <a:t>Nepořízení zápisu včas nezpůsobuje nezákonnost usnesení.</a:t>
            </a:r>
          </a:p>
          <a:p>
            <a:endParaRPr lang="cs-CZ" dirty="0"/>
          </a:p>
          <a:p>
            <a:endParaRPr lang="cs-CZ" dirty="0"/>
          </a:p>
        </p:txBody>
      </p:sp>
      <p:pic>
        <p:nvPicPr>
          <p:cNvPr id="8" name="Graphic 7" descr="Schůzka">
            <a:extLst>
              <a:ext uri="{FF2B5EF4-FFF2-40B4-BE49-F238E27FC236}">
                <a16:creationId xmlns:a16="http://schemas.microsoft.com/office/drawing/2014/main" id="{E4E41BDB-ED1D-44A3-9DB3-C6FDC6ADEA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54035" y="875360"/>
            <a:ext cx="4602747" cy="4602747"/>
          </a:xfrm>
          <a:prstGeom prst="rect">
            <a:avLst/>
          </a:prstGeom>
        </p:spPr>
      </p:pic>
      <p:sp>
        <p:nvSpPr>
          <p:cNvPr id="4" name="Zástupný symbol pro zápatí 3"/>
          <p:cNvSpPr>
            <a:spLocks noGrp="1"/>
          </p:cNvSpPr>
          <p:nvPr>
            <p:ph type="ftr" sz="quarter" idx="11"/>
          </p:nvPr>
        </p:nvSpPr>
        <p:spPr>
          <a:xfrm>
            <a:off x="677334" y="6041362"/>
            <a:ext cx="5541032" cy="365125"/>
          </a:xfrm>
        </p:spPr>
        <p:txBody>
          <a:bodyPr>
            <a:normAutofit/>
          </a:bodyPr>
          <a:lstStyle/>
          <a:p>
            <a:endParaRPr lang="en-US" dirty="0"/>
          </a:p>
        </p:txBody>
      </p:sp>
    </p:spTree>
    <p:extLst>
      <p:ext uri="{BB962C8B-B14F-4D97-AF65-F5344CB8AC3E}">
        <p14:creationId xmlns:p14="http://schemas.microsoft.com/office/powerpoint/2010/main" val="8760057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45679B-D380-4ADF-9457-5CACA8987467}"/>
              </a:ext>
            </a:extLst>
          </p:cNvPr>
          <p:cNvSpPr>
            <a:spLocks noGrp="1"/>
          </p:cNvSpPr>
          <p:nvPr>
            <p:ph type="title"/>
          </p:nvPr>
        </p:nvSpPr>
        <p:spPr>
          <a:xfrm>
            <a:off x="652481" y="1382486"/>
            <a:ext cx="3547581" cy="4093028"/>
          </a:xfrm>
        </p:spPr>
        <p:txBody>
          <a:bodyPr anchor="ctr">
            <a:normAutofit/>
          </a:bodyPr>
          <a:lstStyle/>
          <a:p>
            <a:r>
              <a:rPr lang="cs-CZ" sz="4400">
                <a:solidFill>
                  <a:schemeClr val="accent1">
                    <a:lumMod val="75000"/>
                  </a:schemeClr>
                </a:solidFill>
              </a:rPr>
              <a:t>Námitky proti zápisu</a:t>
            </a:r>
          </a:p>
        </p:txBody>
      </p:sp>
      <p:sp>
        <p:nvSpPr>
          <p:cNvPr id="4" name="Zástupný symbol pro zápatí 3"/>
          <p:cNvSpPr>
            <a:spLocks noGrp="1"/>
          </p:cNvSpPr>
          <p:nvPr>
            <p:ph type="ftr" sz="quarter" idx="11"/>
          </p:nvPr>
        </p:nvSpPr>
        <p:spPr>
          <a:xfrm>
            <a:off x="4852544" y="6041362"/>
            <a:ext cx="5554200" cy="365125"/>
          </a:xfrm>
        </p:spPr>
        <p:txBody>
          <a:bodyPr>
            <a:normAutofit/>
          </a:bodyPr>
          <a:lstStyle/>
          <a:p>
            <a:pPr>
              <a:spcAft>
                <a:spcPts val="600"/>
              </a:spcAft>
            </a:pPr>
            <a:endParaRPr lang="en-US">
              <a:solidFill>
                <a:srgbClr val="FFFFFF"/>
              </a:solidFill>
            </a:endParaRPr>
          </a:p>
        </p:txBody>
      </p:sp>
      <p:graphicFrame>
        <p:nvGraphicFramePr>
          <p:cNvPr id="6" name="Zástupný obsah 2">
            <a:extLst>
              <a:ext uri="{FF2B5EF4-FFF2-40B4-BE49-F238E27FC236}">
                <a16:creationId xmlns:a16="http://schemas.microsoft.com/office/drawing/2014/main" id="{79307BFE-9541-42D9-A4D8-4128F3E36600}"/>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2098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TextShape 1"/>
          <p:cNvSpPr txBox="1"/>
          <p:nvPr/>
        </p:nvSpPr>
        <p:spPr>
          <a:xfrm>
            <a:off x="677160" y="609480"/>
            <a:ext cx="8596440" cy="132048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Trebuchet MS"/>
            </a:endParaRPr>
          </a:p>
        </p:txBody>
      </p:sp>
      <p:pic>
        <p:nvPicPr>
          <p:cNvPr id="347" name="Obrázek 346"/>
          <p:cNvPicPr/>
          <p:nvPr/>
        </p:nvPicPr>
        <p:blipFill>
          <a:blip r:embed="rId2"/>
          <a:stretch/>
        </p:blipFill>
        <p:spPr>
          <a:xfrm>
            <a:off x="1275120" y="216000"/>
            <a:ext cx="6309360" cy="6624000"/>
          </a:xfrm>
          <a:prstGeom prst="rect">
            <a:avLst/>
          </a:prstGeom>
          <a:ln>
            <a:noFill/>
          </a:ln>
        </p:spPr>
      </p:pic>
      <p:sp>
        <p:nvSpPr>
          <p:cNvPr id="2" name="Šipka: doleva 1">
            <a:extLst>
              <a:ext uri="{FF2B5EF4-FFF2-40B4-BE49-F238E27FC236}">
                <a16:creationId xmlns:a16="http://schemas.microsoft.com/office/drawing/2014/main" id="{AD719529-1181-7163-5E70-95F1E2A94259}"/>
              </a:ext>
            </a:extLst>
          </p:cNvPr>
          <p:cNvSpPr/>
          <p:nvPr/>
        </p:nvSpPr>
        <p:spPr>
          <a:xfrm>
            <a:off x="5657850" y="1929960"/>
            <a:ext cx="3057525" cy="11430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Připraví hotové rozhodnutí</a:t>
            </a:r>
          </a:p>
        </p:txBody>
      </p:sp>
    </p:spTree>
    <p:extLst>
      <p:ext uri="{BB962C8B-B14F-4D97-AF65-F5344CB8AC3E}">
        <p14:creationId xmlns:p14="http://schemas.microsoft.com/office/powerpoint/2010/main" val="35887928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98AD44-5C37-4ABB-AFFF-29BE27BD8E15}"/>
              </a:ext>
            </a:extLst>
          </p:cNvPr>
          <p:cNvSpPr>
            <a:spLocks noGrp="1"/>
          </p:cNvSpPr>
          <p:nvPr>
            <p:ph type="title"/>
          </p:nvPr>
        </p:nvSpPr>
        <p:spPr/>
        <p:txBody>
          <a:bodyPr/>
          <a:lstStyle/>
          <a:p>
            <a:r>
              <a:rPr lang="cs-CZ" dirty="0"/>
              <a:t>Schůze Rady </a:t>
            </a:r>
          </a:p>
        </p:txBody>
      </p:sp>
      <p:sp>
        <p:nvSpPr>
          <p:cNvPr id="3" name="Zástupný obsah 2">
            <a:extLst>
              <a:ext uri="{FF2B5EF4-FFF2-40B4-BE49-F238E27FC236}">
                <a16:creationId xmlns:a16="http://schemas.microsoft.com/office/drawing/2014/main" id="{5552F30E-0121-4004-86A4-E313ECBF507A}"/>
              </a:ext>
            </a:extLst>
          </p:cNvPr>
          <p:cNvSpPr>
            <a:spLocks noGrp="1"/>
          </p:cNvSpPr>
          <p:nvPr>
            <p:ph idx="1"/>
          </p:nvPr>
        </p:nvSpPr>
        <p:spPr/>
        <p:txBody>
          <a:bodyPr>
            <a:normAutofit fontScale="92500" lnSpcReduction="20000"/>
          </a:bodyPr>
          <a:lstStyle/>
          <a:p>
            <a:r>
              <a:rPr lang="cs-CZ" b="1" dirty="0"/>
              <a:t>§ 101</a:t>
            </a:r>
          </a:p>
          <a:p>
            <a:pPr algn="just"/>
            <a:r>
              <a:rPr lang="cs-CZ" b="1" dirty="0"/>
              <a:t>(1)</a:t>
            </a:r>
            <a:r>
              <a:rPr lang="cs-CZ" dirty="0"/>
              <a:t> Rada obce </a:t>
            </a:r>
            <a:r>
              <a:rPr lang="cs-CZ" u="sng" dirty="0"/>
              <a:t>se schází ke svým schůzím podle potřeby</a:t>
            </a:r>
            <a:r>
              <a:rPr lang="cs-CZ" dirty="0"/>
              <a:t>, její schůze jsou neveřejné. Rada obce může k jednotlivým bodům svého jednání přizvat dalšího člena zastupitelstva obce a jiné osoby.</a:t>
            </a:r>
          </a:p>
          <a:p>
            <a:pPr algn="just"/>
            <a:r>
              <a:rPr lang="cs-CZ" b="1" dirty="0"/>
              <a:t>(2)</a:t>
            </a:r>
            <a:r>
              <a:rPr lang="cs-CZ" dirty="0"/>
              <a:t> Rada obce je schopna se usnášet, je-li přítomna nadpoloviční většina všech jejích členů; k platnému usnesení nebo rozhodnutí je třeba souhlasu nadpoloviční většiny všech jejích členů.</a:t>
            </a:r>
          </a:p>
          <a:p>
            <a:pPr algn="just"/>
            <a:r>
              <a:rPr lang="cs-CZ" b="1" dirty="0"/>
              <a:t>(3)</a:t>
            </a:r>
            <a:r>
              <a:rPr lang="cs-CZ" dirty="0"/>
              <a:t> Rada obce pořizuje ze své schůze zápis, který podepisuje starosta spolu s místostarostou nebo jiným radním. V zápise se vždy uvede počet přítomných členů rady obce, schválený pořad schůze rady obce, průběh a výsledek hlasování a přijatá usnesení. Zápis ze schůze rady obce musí být pořízen do</a:t>
            </a:r>
            <a:r>
              <a:rPr lang="cs-CZ" strike="sngStrike" dirty="0"/>
              <a:t> 7 </a:t>
            </a:r>
            <a:r>
              <a:rPr lang="cs-CZ" dirty="0"/>
              <a:t>10 dnů od jejího konání. O námitkách člena rady obce proti zápisu rozhodne nejbližší schůze rady obce. Zápis ze schůze rady obce musí být uložen u obecního úřadu k nahlédnutí členům zastupitelstva obce.</a:t>
            </a:r>
          </a:p>
          <a:p>
            <a:r>
              <a:rPr lang="cs-CZ" b="1" dirty="0"/>
              <a:t>(4)</a:t>
            </a:r>
            <a:r>
              <a:rPr lang="cs-CZ" dirty="0"/>
              <a:t> Rada obce vydá jednací řád, v němž stanoví podrobnosti o jednání rady obce.</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767546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2C3719-94E1-E4C7-3B1E-2932CBF4AB0C}"/>
              </a:ext>
            </a:extLst>
          </p:cNvPr>
          <p:cNvSpPr>
            <a:spLocks noGrp="1"/>
          </p:cNvSpPr>
          <p:nvPr>
            <p:ph type="title"/>
          </p:nvPr>
        </p:nvSpPr>
        <p:spPr/>
        <p:txBody>
          <a:bodyPr/>
          <a:lstStyle/>
          <a:p>
            <a:r>
              <a:rPr lang="cs-CZ" dirty="0"/>
              <a:t>Nedoporučuji dělat zvukový záznam z jednání rady</a:t>
            </a:r>
          </a:p>
        </p:txBody>
      </p:sp>
      <p:sp>
        <p:nvSpPr>
          <p:cNvPr id="3" name="Zástupný obsah 2">
            <a:extLst>
              <a:ext uri="{FF2B5EF4-FFF2-40B4-BE49-F238E27FC236}">
                <a16:creationId xmlns:a16="http://schemas.microsoft.com/office/drawing/2014/main" id="{82D526A5-A4E0-7C98-8095-3A9B0E987AF3}"/>
              </a:ext>
            </a:extLst>
          </p:cNvPr>
          <p:cNvSpPr>
            <a:spLocks noGrp="1"/>
          </p:cNvSpPr>
          <p:nvPr>
            <p:ph idx="1"/>
          </p:nvPr>
        </p:nvSpPr>
        <p:spPr/>
        <p:txBody>
          <a:bodyPr/>
          <a:lstStyle/>
          <a:p>
            <a:endParaRPr lang="cs-CZ" dirty="0"/>
          </a:p>
        </p:txBody>
      </p:sp>
      <p:sp>
        <p:nvSpPr>
          <p:cNvPr id="4" name="Zástupný symbol pro zápatí 3">
            <a:extLst>
              <a:ext uri="{FF2B5EF4-FFF2-40B4-BE49-F238E27FC236}">
                <a16:creationId xmlns:a16="http://schemas.microsoft.com/office/drawing/2014/main" id="{34D2F0E4-EEC9-1B8B-C917-7B3CAE27353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412227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7D1F1-3650-4878-9635-F0EFB034E811}"/>
              </a:ext>
            </a:extLst>
          </p:cNvPr>
          <p:cNvSpPr>
            <a:spLocks noGrp="1"/>
          </p:cNvSpPr>
          <p:nvPr>
            <p:ph type="title"/>
          </p:nvPr>
        </p:nvSpPr>
        <p:spPr/>
        <p:txBody>
          <a:bodyPr/>
          <a:lstStyle/>
          <a:p>
            <a:r>
              <a:rPr lang="cs-CZ" dirty="0"/>
              <a:t>Zápis ze schůze rady</a:t>
            </a:r>
          </a:p>
        </p:txBody>
      </p:sp>
      <p:sp>
        <p:nvSpPr>
          <p:cNvPr id="3" name="Zástupný obsah 2">
            <a:extLst>
              <a:ext uri="{FF2B5EF4-FFF2-40B4-BE49-F238E27FC236}">
                <a16:creationId xmlns:a16="http://schemas.microsoft.com/office/drawing/2014/main" id="{86C8E8C4-42AE-4CE7-A4C9-85B56A120C9B}"/>
              </a:ext>
            </a:extLst>
          </p:cNvPr>
          <p:cNvSpPr>
            <a:spLocks noGrp="1"/>
          </p:cNvSpPr>
          <p:nvPr>
            <p:ph idx="1"/>
          </p:nvPr>
        </p:nvSpPr>
        <p:spPr/>
        <p:txBody>
          <a:bodyPr/>
          <a:lstStyle/>
          <a:p>
            <a:r>
              <a:rPr lang="cs-CZ" b="1" dirty="0"/>
              <a:t>§ 101 odst. 3</a:t>
            </a:r>
            <a:r>
              <a:rPr lang="cs-CZ" dirty="0"/>
              <a:t> </a:t>
            </a:r>
          </a:p>
          <a:p>
            <a:pPr algn="just"/>
            <a:r>
              <a:rPr lang="cs-CZ" dirty="0"/>
              <a:t>Rada obce pořizuje ze své schůze zápis, který </a:t>
            </a:r>
            <a:r>
              <a:rPr lang="cs-CZ" u="sng" dirty="0"/>
              <a:t>podepisuje starosta spolu s místostarostou nebo jiným radním. </a:t>
            </a:r>
          </a:p>
          <a:p>
            <a:pPr lvl="1" algn="just"/>
            <a:r>
              <a:rPr lang="cs-CZ" dirty="0"/>
              <a:t>V zápise se vždy uvede počet přítomných členů rady obce,</a:t>
            </a:r>
          </a:p>
          <a:p>
            <a:pPr lvl="1" algn="just"/>
            <a:r>
              <a:rPr lang="cs-CZ" dirty="0"/>
              <a:t> schválený pořad schůze rady obce, </a:t>
            </a:r>
          </a:p>
          <a:p>
            <a:pPr lvl="1" algn="just"/>
            <a:r>
              <a:rPr lang="cs-CZ" dirty="0"/>
              <a:t>průběh </a:t>
            </a:r>
          </a:p>
          <a:p>
            <a:pPr lvl="1" algn="just"/>
            <a:r>
              <a:rPr lang="cs-CZ" dirty="0"/>
              <a:t>a výsledek hlasování </a:t>
            </a:r>
          </a:p>
          <a:p>
            <a:pPr lvl="1" algn="just"/>
            <a:r>
              <a:rPr lang="cs-CZ" dirty="0"/>
              <a:t>a přijatá usnesení.</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2487526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9E7C08-A856-45B0-BD9C-0EFD064CC6D6}"/>
              </a:ext>
            </a:extLst>
          </p:cNvPr>
          <p:cNvSpPr>
            <a:spLocks noGrp="1"/>
          </p:cNvSpPr>
          <p:nvPr>
            <p:ph type="title"/>
          </p:nvPr>
        </p:nvSpPr>
        <p:spPr>
          <a:xfrm>
            <a:off x="677334" y="331304"/>
            <a:ext cx="8596668" cy="897729"/>
          </a:xfrm>
        </p:spPr>
        <p:txBody>
          <a:bodyPr/>
          <a:lstStyle/>
          <a:p>
            <a:r>
              <a:rPr lang="cs-CZ" dirty="0"/>
              <a:t>Kompetence Rady - § 102 odst. 2</a:t>
            </a:r>
          </a:p>
        </p:txBody>
      </p:sp>
      <p:sp>
        <p:nvSpPr>
          <p:cNvPr id="3" name="Zástupný obsah 2">
            <a:extLst>
              <a:ext uri="{FF2B5EF4-FFF2-40B4-BE49-F238E27FC236}">
                <a16:creationId xmlns:a16="http://schemas.microsoft.com/office/drawing/2014/main" id="{30B00A03-66C9-495B-BA39-8C8FBD4648C0}"/>
              </a:ext>
            </a:extLst>
          </p:cNvPr>
          <p:cNvSpPr>
            <a:spLocks noGrp="1"/>
          </p:cNvSpPr>
          <p:nvPr>
            <p:ph idx="1"/>
          </p:nvPr>
        </p:nvSpPr>
        <p:spPr>
          <a:xfrm>
            <a:off x="677333" y="967409"/>
            <a:ext cx="10570770" cy="5711688"/>
          </a:xfrm>
        </p:spPr>
        <p:txBody>
          <a:bodyPr>
            <a:normAutofit fontScale="62500" lnSpcReduction="20000"/>
          </a:bodyPr>
          <a:lstStyle/>
          <a:p>
            <a:r>
              <a:rPr lang="cs-CZ" dirty="0"/>
              <a:t>Radě obce je vyhrazeno</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zabezpečovat hospodaření obce podle schváleného rozpočtu, provádět rozpočtová opatření v rozsahu stanoveném zastupitelstvem obce,</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plnit vůči právnickým osobám a organizačním složkám založeným nebo zřízeným zastupitelstvem obce, s výjimkou obecní policie, úkoly zakladatele nebo zřizovatele podle zvláštních předpisů, nejsou-li vyhrazeny zastupitelstvu obce (§ 84 odst. 2),</a:t>
            </a:r>
          </a:p>
          <a:p>
            <a:pPr algn="just"/>
            <a:r>
              <a:rPr lang="cs-CZ" b="1" i="0" dirty="0">
                <a:solidFill>
                  <a:srgbClr val="000000"/>
                </a:solidFill>
                <a:effectLst/>
                <a:highlight>
                  <a:srgbClr val="FFFF00"/>
                </a:highlight>
                <a:latin typeface="Arial" panose="020B0604020202020204" pitchFamily="34" charset="0"/>
              </a:rPr>
              <a:t>c)</a:t>
            </a:r>
            <a:r>
              <a:rPr lang="cs-CZ" b="0" i="0" dirty="0">
                <a:solidFill>
                  <a:srgbClr val="000000"/>
                </a:solidFill>
                <a:effectLst/>
                <a:highlight>
                  <a:srgbClr val="FFFF00"/>
                </a:highlight>
                <a:latin typeface="Arial" panose="020B0604020202020204" pitchFamily="34" charset="0"/>
              </a:rPr>
              <a:t> rozhodovat ve věcech obce jako jediného společníka obchodní společnosti,</a:t>
            </a:r>
          </a:p>
          <a:p>
            <a:pPr algn="just"/>
            <a:r>
              <a:rPr lang="cs-CZ" b="1" i="0" dirty="0">
                <a:solidFill>
                  <a:srgbClr val="000000"/>
                </a:solidFill>
                <a:effectLst/>
                <a:highlight>
                  <a:srgbClr val="FFFF00"/>
                </a:highlight>
                <a:latin typeface="Arial" panose="020B0604020202020204" pitchFamily="34" charset="0"/>
              </a:rPr>
              <a:t>d)</a:t>
            </a:r>
            <a:r>
              <a:rPr lang="cs-CZ" b="0" i="0" dirty="0">
                <a:solidFill>
                  <a:srgbClr val="000000"/>
                </a:solidFill>
                <a:effectLst/>
                <a:highlight>
                  <a:srgbClr val="FFFF00"/>
                </a:highlight>
                <a:latin typeface="Arial" panose="020B0604020202020204" pitchFamily="34" charset="0"/>
              </a:rPr>
              <a:t> vydávat nařízení obce,</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projednávat a řešit návrhy, připomínky a podněty předložené jí členy zastupitelstva obce nebo komisemi rady obce,</a:t>
            </a:r>
          </a:p>
          <a:p>
            <a:pPr algn="just"/>
            <a:r>
              <a:rPr lang="cs-CZ" b="1" i="0" dirty="0">
                <a:solidFill>
                  <a:srgbClr val="000000"/>
                </a:solidFill>
                <a:effectLst/>
                <a:highlight>
                  <a:srgbClr val="FFFF00"/>
                </a:highlight>
                <a:latin typeface="Arial" panose="020B0604020202020204" pitchFamily="34" charset="0"/>
              </a:rPr>
              <a:t>f)</a:t>
            </a:r>
            <a:r>
              <a:rPr lang="cs-CZ" b="0" i="0" dirty="0">
                <a:solidFill>
                  <a:srgbClr val="000000"/>
                </a:solidFill>
                <a:effectLst/>
                <a:highlight>
                  <a:srgbClr val="FFFF00"/>
                </a:highlight>
                <a:latin typeface="Arial" panose="020B0604020202020204" pitchFamily="34" charset="0"/>
              </a:rPr>
              <a:t> stanovit rozdělení pravomocí v obecním úřadu, zřizovat a zrušovat odbory a oddělení obecního úřadu (§ 109 odst. 2),</a:t>
            </a:r>
          </a:p>
          <a:p>
            <a:pPr algn="just"/>
            <a:r>
              <a:rPr lang="cs-CZ" b="1" i="0" dirty="0">
                <a:solidFill>
                  <a:srgbClr val="000000"/>
                </a:solidFill>
                <a:effectLst/>
                <a:latin typeface="Arial" panose="020B0604020202020204" pitchFamily="34" charset="0"/>
              </a:rPr>
              <a:t>g)</a:t>
            </a:r>
            <a:r>
              <a:rPr lang="cs-CZ" b="0" i="0" dirty="0">
                <a:solidFill>
                  <a:srgbClr val="000000"/>
                </a:solidFill>
                <a:effectLst/>
                <a:latin typeface="Arial" panose="020B0604020202020204" pitchFamily="34" charset="0"/>
              </a:rPr>
              <a:t> na návrh tajemníka obecního úřadu jmenovat a odvolávat vedoucí odborů obecního úřadu v souladu se zvláštním zákonem,</a:t>
            </a:r>
            <a:r>
              <a:rPr lang="cs-CZ" b="1" i="0" u="none" strike="noStrike" baseline="30000" dirty="0">
                <a:solidFill>
                  <a:srgbClr val="15679C"/>
                </a:solidFill>
                <a:effectLst/>
                <a:latin typeface="Arial" panose="020B0604020202020204" pitchFamily="34" charset="0"/>
                <a:hlinkClick r:id="rId2"/>
              </a:rPr>
              <a:t>32b</a:t>
            </a:r>
            <a:r>
              <a:rPr lang="cs-CZ" b="1" i="0" u="none" strike="noStrike" dirty="0">
                <a:solidFill>
                  <a:srgbClr val="15679C"/>
                </a:solidFill>
                <a:effectLst/>
                <a:latin typeface="Arial" panose="020B0604020202020204" pitchFamily="34" charset="0"/>
                <a:hlinkClick r:id="rId2"/>
              </a:rPr>
              <a:t>)</a:t>
            </a:r>
            <a:endParaRPr lang="cs-CZ" b="0" i="0" dirty="0">
              <a:solidFill>
                <a:srgbClr val="000000"/>
              </a:solidFill>
              <a:effectLst/>
              <a:latin typeface="Arial" panose="020B0604020202020204" pitchFamily="34" charset="0"/>
            </a:endParaRPr>
          </a:p>
          <a:p>
            <a:pPr algn="just"/>
            <a:r>
              <a:rPr lang="cs-CZ" b="1" i="0" dirty="0">
                <a:solidFill>
                  <a:srgbClr val="000000"/>
                </a:solidFill>
                <a:effectLst/>
                <a:latin typeface="Arial" panose="020B0604020202020204" pitchFamily="34" charset="0"/>
              </a:rPr>
              <a:t>h)</a:t>
            </a:r>
            <a:r>
              <a:rPr lang="cs-CZ" b="0" i="0" dirty="0">
                <a:solidFill>
                  <a:srgbClr val="000000"/>
                </a:solidFill>
                <a:effectLst/>
                <a:latin typeface="Arial" panose="020B0604020202020204" pitchFamily="34" charset="0"/>
              </a:rPr>
              <a:t> zřizovat a zrušovat podle potřeby, komise rady obce (dále jen "komise"), jmenovat a odvolávat z funkce jejich předsedy a členy,</a:t>
            </a:r>
          </a:p>
          <a:p>
            <a:pPr algn="just"/>
            <a:r>
              <a:rPr lang="cs-CZ" b="1" i="0" dirty="0">
                <a:solidFill>
                  <a:srgbClr val="000000"/>
                </a:solidFill>
                <a:effectLst/>
                <a:latin typeface="Arial" panose="020B0604020202020204" pitchFamily="34" charset="0"/>
              </a:rPr>
              <a:t>i)</a:t>
            </a:r>
            <a:r>
              <a:rPr lang="cs-CZ" b="0" i="0" dirty="0">
                <a:solidFill>
                  <a:srgbClr val="000000"/>
                </a:solidFill>
                <a:effectLst/>
                <a:latin typeface="Arial" panose="020B0604020202020204" pitchFamily="34" charset="0"/>
              </a:rPr>
              <a:t> kontrolovat plnění úkolů obecním úřadem a komisemi v oblasti samostatné působnosti obce,</a:t>
            </a:r>
          </a:p>
          <a:p>
            <a:pPr algn="just"/>
            <a:r>
              <a:rPr lang="cs-CZ" b="1" i="0" dirty="0">
                <a:solidFill>
                  <a:srgbClr val="000000"/>
                </a:solidFill>
                <a:effectLst/>
                <a:highlight>
                  <a:srgbClr val="FFFF00"/>
                </a:highlight>
                <a:latin typeface="Arial" panose="020B0604020202020204" pitchFamily="34" charset="0"/>
              </a:rPr>
              <a:t>j)</a:t>
            </a:r>
            <a:r>
              <a:rPr lang="cs-CZ" b="0" i="0" dirty="0">
                <a:solidFill>
                  <a:srgbClr val="000000"/>
                </a:solidFill>
                <a:effectLst/>
                <a:highlight>
                  <a:srgbClr val="FFFF00"/>
                </a:highlight>
                <a:latin typeface="Arial" panose="020B0604020202020204" pitchFamily="34" charset="0"/>
              </a:rPr>
              <a:t> stanovit celkový počet zaměstnanců obce v obecním úřadu a v organizačních složkách obce,</a:t>
            </a:r>
          </a:p>
          <a:p>
            <a:pPr algn="just"/>
            <a:r>
              <a:rPr lang="cs-CZ" b="1" i="0" dirty="0">
                <a:solidFill>
                  <a:srgbClr val="000000"/>
                </a:solidFill>
                <a:effectLst/>
                <a:latin typeface="Arial" panose="020B0604020202020204" pitchFamily="34" charset="0"/>
              </a:rPr>
              <a:t>k</a:t>
            </a:r>
            <a:r>
              <a:rPr lang="cs-CZ" b="1" i="0" dirty="0">
                <a:solidFill>
                  <a:srgbClr val="000000"/>
                </a:solidFill>
                <a:effectLst/>
                <a:highlight>
                  <a:srgbClr val="FFFF00"/>
                </a:highlight>
                <a:latin typeface="Arial" panose="020B0604020202020204" pitchFamily="34" charset="0"/>
              </a:rPr>
              <a:t>)</a:t>
            </a:r>
            <a:r>
              <a:rPr lang="cs-CZ" b="0" i="0" dirty="0">
                <a:solidFill>
                  <a:srgbClr val="000000"/>
                </a:solidFill>
                <a:effectLst/>
                <a:highlight>
                  <a:srgbClr val="FFFF00"/>
                </a:highlight>
                <a:latin typeface="Arial" panose="020B0604020202020204" pitchFamily="34" charset="0"/>
              </a:rPr>
              <a:t> přezkoumávat na základě podnětů opatření přijatá obecním úřadem v samostatné působnosti a komisemi,</a:t>
            </a:r>
          </a:p>
          <a:p>
            <a:pPr algn="just"/>
            <a:r>
              <a:rPr lang="cs-CZ" b="1" i="0" dirty="0">
                <a:solidFill>
                  <a:srgbClr val="000000"/>
                </a:solidFill>
                <a:effectLst/>
                <a:latin typeface="Arial" panose="020B0604020202020204" pitchFamily="34" charset="0"/>
              </a:rPr>
              <a:t>l)</a:t>
            </a:r>
            <a:r>
              <a:rPr lang="cs-CZ" b="0" i="0" dirty="0">
                <a:solidFill>
                  <a:srgbClr val="000000"/>
                </a:solidFill>
                <a:effectLst/>
                <a:latin typeface="Arial" panose="020B0604020202020204" pitchFamily="34" charset="0"/>
              </a:rPr>
              <a:t> stanovit pravidla pro přijímání a vyřizování petic a stížností,</a:t>
            </a:r>
          </a:p>
          <a:p>
            <a:pPr algn="just"/>
            <a:r>
              <a:rPr lang="cs-CZ" b="1" i="0" dirty="0">
                <a:solidFill>
                  <a:srgbClr val="000000"/>
                </a:solidFill>
                <a:effectLst/>
                <a:latin typeface="Arial" panose="020B0604020202020204" pitchFamily="34" charset="0"/>
              </a:rPr>
              <a:t>m)</a:t>
            </a:r>
            <a:r>
              <a:rPr lang="cs-CZ" b="0" i="0" dirty="0">
                <a:solidFill>
                  <a:srgbClr val="000000"/>
                </a:solidFill>
                <a:effectLst/>
                <a:latin typeface="Arial" panose="020B0604020202020204" pitchFamily="34" charset="0"/>
              </a:rPr>
              <a:t> schvalovat organizační řád obecního úřadu,</a:t>
            </a:r>
          </a:p>
          <a:p>
            <a:pPr algn="just"/>
            <a:r>
              <a:rPr lang="cs-CZ" b="1" i="0" dirty="0">
                <a:solidFill>
                  <a:srgbClr val="000000"/>
                </a:solidFill>
                <a:effectLst/>
                <a:latin typeface="Arial" panose="020B0604020202020204" pitchFamily="34" charset="0"/>
              </a:rPr>
              <a:t>n)</a:t>
            </a:r>
            <a:r>
              <a:rPr lang="cs-CZ" b="0" i="0" dirty="0">
                <a:solidFill>
                  <a:srgbClr val="000000"/>
                </a:solidFill>
                <a:effectLst/>
                <a:latin typeface="Arial" panose="020B0604020202020204" pitchFamily="34" charset="0"/>
              </a:rPr>
              <a:t> plnit úkoly stanovené zvláštním zákonem,</a:t>
            </a:r>
          </a:p>
          <a:p>
            <a:pPr algn="just"/>
            <a:r>
              <a:rPr lang="cs-CZ" b="1" i="0" dirty="0">
                <a:solidFill>
                  <a:srgbClr val="000000"/>
                </a:solidFill>
                <a:effectLst/>
                <a:highlight>
                  <a:srgbClr val="FFFF00"/>
                </a:highlight>
                <a:latin typeface="Arial" panose="020B0604020202020204" pitchFamily="34" charset="0"/>
              </a:rPr>
              <a:t>o)</a:t>
            </a:r>
            <a:r>
              <a:rPr lang="cs-CZ" b="0" i="0" dirty="0">
                <a:solidFill>
                  <a:srgbClr val="000000"/>
                </a:solidFill>
                <a:effectLst/>
                <a:highlight>
                  <a:srgbClr val="FFFF00"/>
                </a:highlight>
                <a:latin typeface="Arial" panose="020B0604020202020204" pitchFamily="34" charset="0"/>
              </a:rPr>
              <a:t> schvalovat účetní závěrku obcí zřízené příspěvkové organizace sestavenou k rozvahovému dni.</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a:t>
            </a:r>
            <a:r>
              <a:rPr lang="cs-CZ" b="0" i="0" dirty="0">
                <a:solidFill>
                  <a:srgbClr val="000000"/>
                </a:solidFill>
                <a:effectLst/>
                <a:highlight>
                  <a:srgbClr val="00FFFF"/>
                </a:highlight>
                <a:latin typeface="Arial" panose="020B0604020202020204" pitchFamily="34" charset="0"/>
              </a:rPr>
              <a:t>Rada obce zabezpečuje rozhodování ostatních záležitostí patřících do samostatné působnosti obce, pokud nejsou vyhrazeny zastupitelstvu obce nebo pokud si je zastupitelstvo obce nevyhradilo; rada obce může tyto pravomoci zcela nebo zčásti svěřit starostovi nebo obecnímu úřadu; rada obce může svěřit obecní policii zcela nebo zčásti rozhodování o právních jednáních souvisejících s činností obecní policie.</a:t>
            </a:r>
          </a:p>
          <a:p>
            <a:pPr algn="just"/>
            <a:r>
              <a:rPr lang="cs-CZ" b="1" i="0" dirty="0">
                <a:solidFill>
                  <a:srgbClr val="000000"/>
                </a:solidFill>
                <a:effectLst/>
                <a:latin typeface="Arial" panose="020B0604020202020204" pitchFamily="34" charset="0"/>
              </a:rPr>
              <a:t>(4)</a:t>
            </a:r>
            <a:r>
              <a:rPr lang="cs-CZ" b="0" i="0" dirty="0">
                <a:solidFill>
                  <a:srgbClr val="000000"/>
                </a:solidFill>
                <a:effectLst/>
                <a:latin typeface="Arial" panose="020B0604020202020204" pitchFamily="34" charset="0"/>
              </a:rPr>
              <a:t> </a:t>
            </a:r>
            <a:r>
              <a:rPr lang="cs-CZ" b="0" i="0" dirty="0">
                <a:solidFill>
                  <a:srgbClr val="000000"/>
                </a:solidFill>
                <a:effectLst/>
                <a:highlight>
                  <a:srgbClr val="FFFF00"/>
                </a:highlight>
                <a:latin typeface="Arial" panose="020B0604020202020204" pitchFamily="34" charset="0"/>
              </a:rPr>
              <a:t>V obcích, kde starosta vykonává pravomoc rady obce (§ 99 odst. 2), je zastupitelstvu obce vyhrazeno též rozhodování ve věcech uvedených v odstavci 2 písm. c), d), f), j), k) a o).</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647141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Používání správných formulací</a:t>
            </a:r>
          </a:p>
        </p:txBody>
      </p:sp>
      <p:sp>
        <p:nvSpPr>
          <p:cNvPr id="3" name="Zástupný symbol pro obsah 2"/>
          <p:cNvSpPr>
            <a:spLocks noGrp="1"/>
          </p:cNvSpPr>
          <p:nvPr>
            <p:ph idx="1"/>
          </p:nvPr>
        </p:nvSpPr>
        <p:spPr/>
        <p:txBody>
          <a:bodyPr>
            <a:normAutofit fontScale="92500"/>
          </a:bodyPr>
          <a:lstStyle/>
          <a:p>
            <a:pPr algn="just"/>
            <a:r>
              <a:rPr lang="cs-CZ" dirty="0"/>
              <a:t>Rada obce </a:t>
            </a:r>
            <a:r>
              <a:rPr lang="cs-CZ" b="1" dirty="0"/>
              <a:t>schvaluje </a:t>
            </a:r>
            <a:r>
              <a:rPr lang="cs-CZ" dirty="0"/>
              <a:t>organizační řád obecního úřadu….</a:t>
            </a:r>
          </a:p>
          <a:p>
            <a:pPr algn="just"/>
            <a:r>
              <a:rPr lang="cs-CZ" dirty="0"/>
              <a:t>Rada obce </a:t>
            </a:r>
            <a:r>
              <a:rPr lang="cs-CZ" b="1" dirty="0"/>
              <a:t>zřizuje (zrušuje) </a:t>
            </a:r>
            <a:r>
              <a:rPr lang="cs-CZ" dirty="0"/>
              <a:t>stavební komisi a </a:t>
            </a:r>
            <a:r>
              <a:rPr lang="cs-CZ" b="1" dirty="0"/>
              <a:t>volí (odvolává) </a:t>
            </a:r>
            <a:r>
              <a:rPr lang="cs-CZ" dirty="0"/>
              <a:t>předsedu (členy) této komise…</a:t>
            </a:r>
          </a:p>
          <a:p>
            <a:pPr algn="just"/>
            <a:r>
              <a:rPr lang="cs-CZ" dirty="0"/>
              <a:t>Rada obce </a:t>
            </a:r>
            <a:r>
              <a:rPr lang="cs-CZ" b="1" dirty="0"/>
              <a:t>rozhoduje </a:t>
            </a:r>
            <a:r>
              <a:rPr lang="cs-CZ" dirty="0"/>
              <a:t>ve věci obce jako jediného vlastníka obchodní společnosti…</a:t>
            </a:r>
          </a:p>
          <a:p>
            <a:pPr algn="just"/>
            <a:r>
              <a:rPr lang="pl-PL" dirty="0"/>
              <a:t>Rada obce </a:t>
            </a:r>
            <a:r>
              <a:rPr lang="pl-PL" b="1" dirty="0"/>
              <a:t>doporučuje </a:t>
            </a:r>
            <a:r>
              <a:rPr lang="pl-PL" dirty="0"/>
              <a:t>zastupitelstvu obce schválit prodej pozemku obce…</a:t>
            </a:r>
          </a:p>
          <a:p>
            <a:pPr algn="just"/>
            <a:r>
              <a:rPr lang="cs-CZ" dirty="0"/>
              <a:t>Rada obce </a:t>
            </a:r>
            <a:r>
              <a:rPr lang="cs-CZ" b="1" dirty="0"/>
              <a:t>vydává </a:t>
            </a:r>
            <a:r>
              <a:rPr lang="cs-CZ" dirty="0"/>
              <a:t>Nařízení obce č. …</a:t>
            </a:r>
          </a:p>
          <a:p>
            <a:pPr algn="just"/>
            <a:r>
              <a:rPr lang="cs-CZ" dirty="0"/>
              <a:t>Rada obce </a:t>
            </a:r>
            <a:r>
              <a:rPr lang="cs-CZ" b="1" dirty="0"/>
              <a:t>svěřuje </a:t>
            </a:r>
            <a:r>
              <a:rPr lang="cs-CZ" dirty="0"/>
              <a:t>zcela pravomoc ukládat pokuty ve věcech samostatné působnosti správnímu odboru obecního úřadu… </a:t>
            </a:r>
          </a:p>
          <a:p>
            <a:pPr algn="just"/>
            <a:r>
              <a:rPr lang="cs-CZ" dirty="0"/>
              <a:t>Rada obce </a:t>
            </a:r>
            <a:r>
              <a:rPr lang="cs-CZ" b="1" dirty="0"/>
              <a:t>jmenuje (odvolává) </a:t>
            </a:r>
            <a:r>
              <a:rPr lang="cs-CZ" dirty="0"/>
              <a:t>vedoucího odboru…</a:t>
            </a:r>
          </a:p>
          <a:p>
            <a:pPr algn="just"/>
            <a:r>
              <a:rPr lang="cs-CZ" dirty="0"/>
              <a:t>Rada obce </a:t>
            </a:r>
            <a:r>
              <a:rPr lang="cs-CZ" b="1" dirty="0"/>
              <a:t>stanovuje </a:t>
            </a:r>
            <a:r>
              <a:rPr lang="cs-CZ" dirty="0"/>
              <a:t>celkový počet zaměstnanců obce v obecním úřadu a v organizačních složkách obce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683135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b="1" i="1" dirty="0"/>
              <a:t>Rada obce projednávanou věc „vzala na vědomí“. Jde v takovém případě o usnesení?</a:t>
            </a:r>
            <a:endParaRPr lang="cs-CZ" dirty="0"/>
          </a:p>
          <a:p>
            <a:pPr algn="just"/>
            <a:r>
              <a:rPr lang="cs-CZ" i="1" dirty="0"/>
              <a:t>V případě vzetí informace na vědomí je pouze konstatováno seznámení rady obce např. se zápisem z jednání komise rady města, podanou informací např. od starosty apod. V takovém případě se o usnesení nejedná a jde jen o konstatování, že rada obce byla s danou věcí seznámena. V případě, kdy by o „vzetí na vědomí“ bylo hlasováno, jde pouze o formální stvrzení této skutečnosti. Ani v jednom případě se pak nejedná o „rozhodnutí“. Taková formulace by musel z usnesení být jednoznačně patrná a jako o jakémkoliv jiném usnesení o něm musí být hlasováno.</a:t>
            </a:r>
          </a:p>
          <a:p>
            <a:pPr algn="just"/>
            <a:r>
              <a:rPr lang="cs-CZ" dirty="0"/>
              <a:t>Platí i pro ZM</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0345054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7630A3-D1A9-44EF-8CC3-936978419460}"/>
              </a:ext>
            </a:extLst>
          </p:cNvPr>
          <p:cNvSpPr>
            <a:spLocks noGrp="1"/>
          </p:cNvSpPr>
          <p:nvPr>
            <p:ph type="title"/>
          </p:nvPr>
        </p:nvSpPr>
        <p:spPr/>
        <p:txBody>
          <a:bodyPr/>
          <a:lstStyle/>
          <a:p>
            <a:r>
              <a:rPr lang="cs-CZ" dirty="0"/>
              <a:t>Kompetence tajemníka</a:t>
            </a:r>
          </a:p>
        </p:txBody>
      </p:sp>
      <p:sp>
        <p:nvSpPr>
          <p:cNvPr id="3" name="Zástupný obsah 2">
            <a:extLst>
              <a:ext uri="{FF2B5EF4-FFF2-40B4-BE49-F238E27FC236}">
                <a16:creationId xmlns:a16="http://schemas.microsoft.com/office/drawing/2014/main" id="{231AB7C2-43E1-428B-B7A0-E4EC8408B255}"/>
              </a:ext>
            </a:extLst>
          </p:cNvPr>
          <p:cNvSpPr>
            <a:spLocks noGrp="1"/>
          </p:cNvSpPr>
          <p:nvPr>
            <p:ph idx="1"/>
          </p:nvPr>
        </p:nvSpPr>
        <p:spPr>
          <a:xfrm>
            <a:off x="677333" y="1662545"/>
            <a:ext cx="8707735" cy="4921135"/>
          </a:xfrm>
        </p:spPr>
        <p:txBody>
          <a:bodyPr>
            <a:normAutofit fontScale="92500" lnSpcReduction="10000"/>
          </a:bodyPr>
          <a:lstStyle/>
          <a:p>
            <a:r>
              <a:rPr lang="cs-CZ" sz="1700" b="1" dirty="0"/>
              <a:t>Poradní hlas ZM a RM :</a:t>
            </a:r>
          </a:p>
          <a:p>
            <a:r>
              <a:rPr lang="cs-CZ" sz="1700" b="1" i="1" dirty="0"/>
              <a:t>Tajemník obecního úřadu se zúčastňuje zasedání zastupitelstva obce a schůzí rady obce s hlasem poradním</a:t>
            </a:r>
          </a:p>
          <a:p>
            <a:pPr algn="just"/>
            <a:r>
              <a:rPr lang="cs-CZ" sz="1700" dirty="0"/>
              <a:t>„Tajemník obecního úřadu, jakožto jediná osoba mimo členy zastupitelstva obce a rady obce, a též jako jediný úředník obce, má ze zákona výslovně svěřenu nejen povinnost účastnit se zasedání a schůzí těchto orgánů, ale především právo se jich účastnit s hlasem poradním. Toto právo je nutno vykládat jako právo vyjádřit se ke každému projednávanému bodu (nikoliv pouze jako právo doporučit hlasovat pro či proti), a to ještě předtím, než o něm příslušný orgán obce rozhodne.“</a:t>
            </a:r>
          </a:p>
          <a:p>
            <a:pPr algn="just"/>
            <a:r>
              <a:rPr lang="cs-CZ" sz="1700" dirty="0"/>
              <a:t>„Účast tajemníka obecního úřadu na schůzích rady obce a jeho právo tzv. poradního hlasu je dána ustanovením § 110 odst. 5 zákona o obcích. Je tedy jeho povinností, nikoliv pouze právem, se chůzí rady obce účastnit. Hlas poradní je nutno chápat jako právo tajemníka obecního úřadu vyjádřit se ke každému projednávanému bodu (ať již formou sdělení vlastního stanoviska, názoru, ale i vyjádření se, zda daný bod – usnesení doporučuje schválit, či nikoliv). Na druhou stranu není nutností, aby tajemník obecního úřadu vyjadřoval povinně svůj hlas poradní ke každému projednávanému bodu, ke každému navrhovanému usnesení, pokud o to sám neprojeví zájem. Hlas poradní se nezapočítává do počtu členů rady, ani do kvora, ani se nezaznamenává do průběhu a výsledku hlasování“. </a:t>
            </a:r>
          </a:p>
          <a:p>
            <a:pPr algn="just"/>
            <a:endParaRPr lang="cs-CZ" dirty="0"/>
          </a:p>
        </p:txBody>
      </p:sp>
      <p:sp>
        <p:nvSpPr>
          <p:cNvPr id="4" name="Zástupný symbol pro zápatí 3">
            <a:extLst>
              <a:ext uri="{FF2B5EF4-FFF2-40B4-BE49-F238E27FC236}">
                <a16:creationId xmlns:a16="http://schemas.microsoft.com/office/drawing/2014/main" id="{03C159AE-8B1F-4B27-96A2-66D6DA3132D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06530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Tajemník jako statutární orgán zaměstnavatele</a:t>
            </a:r>
          </a:p>
        </p:txBody>
      </p:sp>
      <p:sp>
        <p:nvSpPr>
          <p:cNvPr id="3" name="Zástupný symbol pro obsah 2"/>
          <p:cNvSpPr>
            <a:spLocks noGrp="1"/>
          </p:cNvSpPr>
          <p:nvPr>
            <p:ph idx="1"/>
          </p:nvPr>
        </p:nvSpPr>
        <p:spPr/>
        <p:txBody>
          <a:bodyPr/>
          <a:lstStyle/>
          <a:p>
            <a:pPr algn="just"/>
            <a:r>
              <a:rPr lang="cs-CZ" dirty="0"/>
              <a:t>„Dle ustanovení § 110 odst. 4 písm. d) zákona o obcích plní tajemník obce </a:t>
            </a:r>
            <a:r>
              <a:rPr lang="cs-CZ" i="1" dirty="0"/>
              <a:t>úkoly statutárního orgánu zaměstnavatele podle zvláštních právních předpisů vůči zaměstnancům obce zařazeným do obecního úřadu</a:t>
            </a:r>
            <a:r>
              <a:rPr lang="cs-CZ" dirty="0"/>
              <a:t>. </a:t>
            </a:r>
          </a:p>
          <a:p>
            <a:pPr algn="just"/>
            <a:r>
              <a:rPr lang="cs-CZ" b="1" dirty="0"/>
              <a:t>Rozdělování úkolů jednotlivým zaměstnancům, ať už vedoucím nebo řadovým referentům, je ze zákona funkcí tajemníka obecního úřadu</a:t>
            </a:r>
            <a:r>
              <a:rPr lang="cs-CZ" dirty="0"/>
              <a:t>. </a:t>
            </a:r>
          </a:p>
          <a:p>
            <a:pPr algn="just"/>
            <a:r>
              <a:rPr lang="cs-CZ" dirty="0"/>
              <a:t>I přes výše uvedené však nelze starostovi obce (jakožto osobě stojící v čele obecního úřadu) kategoricky upřít právo úkolovat konkrétní zaměstnance přímo, tj. bez kooperace s tajemníkem obecního úřadu, </a:t>
            </a:r>
            <a:r>
              <a:rPr lang="cs-CZ" b="1" dirty="0"/>
              <a:t>toto právo však již nezakládá povinnost přímo úkolovaného zaměstnance starostou uložený úkol splnit a v takovém případě je nutné zadat úkol prostřednictvím tajemníka obecního úřadu</a:t>
            </a:r>
            <a:r>
              <a:rPr lang="cs-CZ" dirty="0"/>
              <a:t>.“</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550962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4996C-11C6-4166-88C5-B32CC78AC25C}"/>
              </a:ext>
            </a:extLst>
          </p:cNvPr>
          <p:cNvSpPr>
            <a:spLocks noGrp="1"/>
          </p:cNvSpPr>
          <p:nvPr>
            <p:ph type="title"/>
          </p:nvPr>
        </p:nvSpPr>
        <p:spPr>
          <a:xfrm>
            <a:off x="677334" y="609600"/>
            <a:ext cx="8596668" cy="675861"/>
          </a:xfrm>
        </p:spPr>
        <p:txBody>
          <a:bodyPr/>
          <a:lstStyle/>
          <a:p>
            <a:r>
              <a:rPr lang="cs-CZ" dirty="0"/>
              <a:t>Hospodaření obce</a:t>
            </a:r>
          </a:p>
        </p:txBody>
      </p:sp>
      <p:sp>
        <p:nvSpPr>
          <p:cNvPr id="3" name="Zástupný obsah 2">
            <a:extLst>
              <a:ext uri="{FF2B5EF4-FFF2-40B4-BE49-F238E27FC236}">
                <a16:creationId xmlns:a16="http://schemas.microsoft.com/office/drawing/2014/main" id="{B38E3299-E2F7-4E3B-95DA-0C9C239E8585}"/>
              </a:ext>
            </a:extLst>
          </p:cNvPr>
          <p:cNvSpPr>
            <a:spLocks noGrp="1"/>
          </p:cNvSpPr>
          <p:nvPr>
            <p:ph idx="1"/>
          </p:nvPr>
        </p:nvSpPr>
        <p:spPr>
          <a:xfrm>
            <a:off x="677333" y="1285461"/>
            <a:ext cx="9957842" cy="5452964"/>
          </a:xfrm>
        </p:spPr>
        <p:txBody>
          <a:bodyPr>
            <a:normAutofit fontScale="77500" lnSpcReduction="20000"/>
          </a:bodyPr>
          <a:lstStyle/>
          <a:p>
            <a:r>
              <a:rPr lang="cs-CZ" b="1" dirty="0"/>
              <a:t>§ 38</a:t>
            </a:r>
          </a:p>
          <a:p>
            <a:pPr algn="just"/>
            <a:r>
              <a:rPr lang="cs-CZ" b="1" dirty="0"/>
              <a:t>(1)</a:t>
            </a:r>
            <a:r>
              <a:rPr lang="cs-CZ" dirty="0"/>
              <a:t> Majetek obce musí být využíván účelně a hospodárně v souladu s jejími zájmy a úkoly vyplývajícími ze zákonem vymezené působnosti. Obec je povinna pečovat o zachování a rozvoj svého majetku. </a:t>
            </a:r>
            <a:r>
              <a:rPr lang="cs-CZ" dirty="0">
                <a:highlight>
                  <a:srgbClr val="00FFFF"/>
                </a:highlight>
              </a:rPr>
              <a:t>Porušením povinností stanovených ve větě první a druhé není takové nakládání s majetkem obce, které sleduje jiný důležitý zájem obce, který je řádně odůvodněn</a:t>
            </a:r>
            <a:r>
              <a:rPr lang="cs-CZ" dirty="0"/>
              <a:t>. Obec vede účetnictví podle zákona o účetnictví.</a:t>
            </a:r>
          </a:p>
          <a:p>
            <a:r>
              <a:rPr lang="cs-CZ" b="1" dirty="0"/>
              <a:t>(2)</a:t>
            </a:r>
            <a:r>
              <a:rPr lang="cs-CZ" dirty="0"/>
              <a:t> Majetek obce musí být chráněn před zničením, poškozením, odcizením nebo zneužitím. S nepotřebným majetkem obec naloží způsoby a za podmínek stanovených zvláštními předpisy,</a:t>
            </a:r>
            <a:r>
              <a:rPr lang="cs-CZ" b="1" baseline="30000" dirty="0"/>
              <a:t> </a:t>
            </a:r>
            <a:r>
              <a:rPr lang="cs-CZ" dirty="0"/>
              <a:t>pokud tento zákon nestanoví jinak.</a:t>
            </a:r>
          </a:p>
          <a:p>
            <a:r>
              <a:rPr lang="cs-CZ" b="1" dirty="0"/>
              <a:t>(3)</a:t>
            </a:r>
            <a:r>
              <a:rPr lang="cs-CZ" dirty="0"/>
              <a:t> Obec nesmí ručit za závazky fyzických osob a právnických osob vyjma</a:t>
            </a:r>
          </a:p>
          <a:p>
            <a:pPr lvl="1"/>
            <a:r>
              <a:rPr lang="cs-CZ" b="1" dirty="0"/>
              <a:t>a)</a:t>
            </a:r>
            <a:r>
              <a:rPr lang="cs-CZ" dirty="0"/>
              <a:t> závazků vyplývajících ze smlouvy o úvěru, jsou-li peněžní prostředky určeny pro investici uskutečňovanou s finanční podporou ze státního rozpočtu, státních fondů nebo národního fondu,</a:t>
            </a:r>
          </a:p>
          <a:p>
            <a:pPr lvl="1"/>
            <a:r>
              <a:rPr lang="cs-CZ" b="1" dirty="0"/>
              <a:t>b)</a:t>
            </a:r>
            <a:r>
              <a:rPr lang="cs-CZ" dirty="0"/>
              <a:t> závazků vyplývajících ze smlouvy o úvěru, jsou-li peněžní prostředky určeny pro investici do obcí vlastněných nemovitostí,</a:t>
            </a:r>
          </a:p>
          <a:p>
            <a:pPr lvl="1"/>
            <a:r>
              <a:rPr lang="cs-CZ" b="1" dirty="0"/>
              <a:t>c)</a:t>
            </a:r>
            <a:r>
              <a:rPr lang="cs-CZ" dirty="0"/>
              <a:t> těch, jejichž zřizovatelem je obec, kraj nebo stát,</a:t>
            </a:r>
          </a:p>
          <a:p>
            <a:pPr lvl="1"/>
            <a:r>
              <a:rPr lang="cs-CZ" b="1" dirty="0"/>
              <a:t>d)</a:t>
            </a:r>
            <a:r>
              <a:rPr lang="cs-CZ" dirty="0"/>
              <a:t> těch, v nichž míra účasti jí samé nebo spolu s jinou obcí nebo obcemi, krajem nebo kraji nebo státem přesahuje 50 %,</a:t>
            </a:r>
          </a:p>
          <a:p>
            <a:pPr lvl="1"/>
            <a:r>
              <a:rPr lang="cs-CZ" b="1" dirty="0"/>
              <a:t>e)</a:t>
            </a:r>
            <a:r>
              <a:rPr lang="cs-CZ" dirty="0"/>
              <a:t> bytových družstev,</a:t>
            </a:r>
          </a:p>
          <a:p>
            <a:pPr lvl="1"/>
            <a:r>
              <a:rPr lang="cs-CZ" b="1" dirty="0"/>
              <a:t>f)</a:t>
            </a:r>
            <a:r>
              <a:rPr lang="cs-CZ" dirty="0"/>
              <a:t> honebních společenstev.</a:t>
            </a:r>
          </a:p>
          <a:p>
            <a:r>
              <a:rPr lang="cs-CZ" b="1" dirty="0"/>
              <a:t>(4)</a:t>
            </a:r>
            <a:r>
              <a:rPr lang="cs-CZ" dirty="0"/>
              <a:t> Právní jednání učiněná v rozporu s ustanovením odstavce 3 jsou neplatná.</a:t>
            </a:r>
          </a:p>
          <a:p>
            <a:r>
              <a:rPr lang="cs-CZ" b="1" dirty="0"/>
              <a:t>(5)</a:t>
            </a:r>
            <a:r>
              <a:rPr lang="cs-CZ" dirty="0"/>
              <a:t> Stát neručí za hospodaření a závazky obce, pokud tento závazek nepřevezme stát smluvně.</a:t>
            </a:r>
          </a:p>
          <a:p>
            <a:r>
              <a:rPr lang="cs-CZ" b="1" dirty="0"/>
              <a:t>(6)</a:t>
            </a:r>
            <a:r>
              <a:rPr lang="cs-CZ" dirty="0"/>
              <a:t> </a:t>
            </a:r>
            <a:r>
              <a:rPr lang="cs-CZ" dirty="0">
                <a:highlight>
                  <a:srgbClr val="00FFFF"/>
                </a:highlight>
              </a:rPr>
              <a:t>Obec je povinna chránit svůj majetek před neoprávněnými zásahy a včas uplatňovat právo na náhradu škody a právo na vydání bezdůvodného obohacení.</a:t>
            </a:r>
          </a:p>
          <a:p>
            <a:r>
              <a:rPr lang="cs-CZ" b="1" dirty="0"/>
              <a:t>(7)</a:t>
            </a:r>
            <a:r>
              <a:rPr lang="cs-CZ" dirty="0"/>
              <a:t> </a:t>
            </a:r>
            <a:r>
              <a:rPr lang="cs-CZ" dirty="0">
                <a:highlight>
                  <a:srgbClr val="00FFFF"/>
                </a:highlight>
              </a:rPr>
              <a:t>Obec je povinna trvale sledovat, zda dlužníci včas a řádně plní své závazky, a zabezpečit, aby nedošlo k promlčení nebo zániku z nich vyplývajících práv.</a:t>
            </a:r>
          </a:p>
          <a:p>
            <a:endParaRPr lang="cs-CZ" dirty="0"/>
          </a:p>
        </p:txBody>
      </p:sp>
      <p:sp>
        <p:nvSpPr>
          <p:cNvPr id="4" name="Zástupný symbol pro zápatí 3">
            <a:extLst>
              <a:ext uri="{FF2B5EF4-FFF2-40B4-BE49-F238E27FC236}">
                <a16:creationId xmlns:a16="http://schemas.microsoft.com/office/drawing/2014/main" id="{60E3E916-74F2-49B0-A7BC-12605EFE7E4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418794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AE1731-DFB5-4903-96B9-33F52B2E7B10}"/>
              </a:ext>
            </a:extLst>
          </p:cNvPr>
          <p:cNvSpPr>
            <a:spLocks noGrp="1"/>
          </p:cNvSpPr>
          <p:nvPr>
            <p:ph type="title"/>
          </p:nvPr>
        </p:nvSpPr>
        <p:spPr>
          <a:xfrm>
            <a:off x="677334" y="609600"/>
            <a:ext cx="8596668" cy="662609"/>
          </a:xfrm>
        </p:spPr>
        <p:txBody>
          <a:bodyPr/>
          <a:lstStyle/>
          <a:p>
            <a:r>
              <a:rPr lang="cs-CZ" dirty="0"/>
              <a:t>Nakládání s nemovitým majetkem</a:t>
            </a:r>
          </a:p>
        </p:txBody>
      </p:sp>
      <p:sp>
        <p:nvSpPr>
          <p:cNvPr id="3" name="Zástupný obsah 2">
            <a:extLst>
              <a:ext uri="{FF2B5EF4-FFF2-40B4-BE49-F238E27FC236}">
                <a16:creationId xmlns:a16="http://schemas.microsoft.com/office/drawing/2014/main" id="{29F1D72B-1DEE-420F-9DEB-EAE90AB96476}"/>
              </a:ext>
            </a:extLst>
          </p:cNvPr>
          <p:cNvSpPr>
            <a:spLocks noGrp="1"/>
          </p:cNvSpPr>
          <p:nvPr>
            <p:ph idx="1"/>
          </p:nvPr>
        </p:nvSpPr>
        <p:spPr>
          <a:xfrm>
            <a:off x="677333" y="1272210"/>
            <a:ext cx="8731709" cy="5393634"/>
          </a:xfrm>
        </p:spPr>
        <p:txBody>
          <a:bodyPr>
            <a:normAutofit fontScale="77500" lnSpcReduction="20000"/>
          </a:bodyPr>
          <a:lstStyle/>
          <a:p>
            <a:r>
              <a:rPr lang="cs-CZ" b="1" dirty="0"/>
              <a:t>§ 39</a:t>
            </a:r>
          </a:p>
          <a:p>
            <a:pPr algn="just"/>
            <a:r>
              <a:rPr lang="cs-CZ" b="1" dirty="0"/>
              <a:t>(1)</a:t>
            </a:r>
            <a:r>
              <a:rPr lang="cs-CZ" dirty="0"/>
              <a:t> Záměr obce </a:t>
            </a:r>
          </a:p>
          <a:p>
            <a:pPr lvl="1" algn="just"/>
            <a:r>
              <a:rPr lang="cs-CZ" dirty="0"/>
              <a:t>prodat, </a:t>
            </a:r>
          </a:p>
          <a:p>
            <a:pPr lvl="1" algn="just"/>
            <a:r>
              <a:rPr lang="cs-CZ" dirty="0"/>
              <a:t>směnit, </a:t>
            </a:r>
          </a:p>
          <a:p>
            <a:pPr lvl="1" algn="just"/>
            <a:r>
              <a:rPr lang="cs-CZ" dirty="0"/>
              <a:t>darovat, </a:t>
            </a:r>
          </a:p>
          <a:p>
            <a:pPr lvl="1" algn="just"/>
            <a:r>
              <a:rPr lang="cs-CZ" dirty="0"/>
              <a:t>pronajmout, </a:t>
            </a:r>
          </a:p>
          <a:p>
            <a:pPr lvl="1" algn="just"/>
            <a:r>
              <a:rPr lang="cs-CZ" dirty="0"/>
              <a:t>propachtovat </a:t>
            </a:r>
          </a:p>
          <a:p>
            <a:pPr lvl="1" algn="just"/>
            <a:r>
              <a:rPr lang="cs-CZ" dirty="0"/>
              <a:t>nebo vypůjčit </a:t>
            </a:r>
            <a:r>
              <a:rPr lang="cs-CZ" sz="1900" dirty="0"/>
              <a:t>hmotnou nemovitou věc nebo právo stavby anebo je přenechat jako výprosu a záměr obce smluvně zřídit právo stavby k pozemku ve vlastnictví obce </a:t>
            </a:r>
          </a:p>
          <a:p>
            <a:pPr marL="457200" lvl="1" indent="0" algn="just">
              <a:buNone/>
            </a:pPr>
            <a:r>
              <a:rPr lang="cs-CZ" sz="1900" b="1" dirty="0"/>
              <a:t>obec zveřejní po dobu nejméně 15 dnů před rozhodnutím v příslušném orgánu obce vyvěšením na úřední desce obecního úřadu</a:t>
            </a:r>
            <a:r>
              <a:rPr lang="cs-CZ" sz="1900" dirty="0"/>
              <a:t>, aby se k němu mohli zájemci vyjádřit a předložit své nabídky. </a:t>
            </a:r>
          </a:p>
          <a:p>
            <a:pPr marL="457200" lvl="1" indent="0" algn="just">
              <a:buNone/>
            </a:pPr>
            <a:r>
              <a:rPr lang="cs-CZ" sz="1900" dirty="0"/>
              <a:t>Záměr může obec též zveřejnit způsobem v místě obvyklým. </a:t>
            </a:r>
            <a:r>
              <a:rPr lang="cs-CZ" sz="1900" dirty="0">
                <a:highlight>
                  <a:srgbClr val="00FFFF"/>
                </a:highlight>
              </a:rPr>
              <a:t>Pokud obec záměr nezveřejní, je právní jednání neplatné.</a:t>
            </a:r>
            <a:r>
              <a:rPr lang="cs-CZ" sz="1900" dirty="0"/>
              <a:t> Nemovitá věc se v záměru označí údaji podle zvláštního zákona platnými ke dni zveřejnění záměru.</a:t>
            </a:r>
          </a:p>
          <a:p>
            <a:pPr algn="just"/>
            <a:r>
              <a:rPr lang="cs-CZ" b="1" dirty="0"/>
              <a:t>(2)</a:t>
            </a:r>
            <a:r>
              <a:rPr lang="cs-CZ" dirty="0"/>
              <a:t> Při úplatném převodu majetku se cena sjednává zpravidla ve výši, která je v daném místě a čase obvyklá, nejde-li o cenu regulovanou státem. </a:t>
            </a:r>
            <a:r>
              <a:rPr lang="cs-CZ" dirty="0">
                <a:highlight>
                  <a:srgbClr val="00FFFF"/>
                </a:highlight>
              </a:rPr>
              <a:t>Odchylka od ceny obvyklé musí být zdůvodněna, jde-li o cenu nižší než obvyklou. Není-li odchylka od ceny obvyklé zdůvodněna, je právní jednání neplatné.</a:t>
            </a:r>
          </a:p>
          <a:p>
            <a:pPr algn="just"/>
            <a:r>
              <a:rPr lang="cs-CZ" b="1" dirty="0"/>
              <a:t>(3)</a:t>
            </a:r>
            <a:r>
              <a:rPr lang="cs-CZ" dirty="0"/>
              <a:t> Ustanovení odstavce 1 se nepoužije, jde-li o pronájem bytů nebo hrobových míst anebo o pronájem, pacht nebo výpůjčku majetku obce na dobu kratší než 30 dnů nebo jde-li o pronájem, pacht, výprosu nebo výpůjčku právnické osobě zřízené nebo založené obcí nebo právnické osobě, kterou obec ovládá.</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1576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dirty="0"/>
              <a:t>Tabulka kompetencí, pro rychlou orientaci   - vyberete, čeho se smlouva nebo schvalování týká, zjistíte kdo schvaluje, zda je potřeba záměr apod.</a:t>
            </a: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1150" y="1930400"/>
            <a:ext cx="6789036" cy="3881437"/>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9310752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8FB509-F864-4E03-862F-132E1C7C9906}"/>
              </a:ext>
            </a:extLst>
          </p:cNvPr>
          <p:cNvSpPr>
            <a:spLocks noGrp="1"/>
          </p:cNvSpPr>
          <p:nvPr>
            <p:ph type="title"/>
          </p:nvPr>
        </p:nvSpPr>
        <p:spPr/>
        <p:txBody>
          <a:bodyPr/>
          <a:lstStyle/>
          <a:p>
            <a:r>
              <a:rPr lang="cs-CZ" dirty="0"/>
              <a:t>Doložky</a:t>
            </a:r>
          </a:p>
        </p:txBody>
      </p:sp>
      <p:sp>
        <p:nvSpPr>
          <p:cNvPr id="3" name="Zástupný obsah 2">
            <a:extLst>
              <a:ext uri="{FF2B5EF4-FFF2-40B4-BE49-F238E27FC236}">
                <a16:creationId xmlns:a16="http://schemas.microsoft.com/office/drawing/2014/main" id="{14F28DAC-EA8E-4B79-BE92-EDEBA05E9707}"/>
              </a:ext>
            </a:extLst>
          </p:cNvPr>
          <p:cNvSpPr>
            <a:spLocks noGrp="1"/>
          </p:cNvSpPr>
          <p:nvPr>
            <p:ph idx="1"/>
          </p:nvPr>
        </p:nvSpPr>
        <p:spPr/>
        <p:txBody>
          <a:bodyPr/>
          <a:lstStyle/>
          <a:p>
            <a:r>
              <a:rPr lang="cs-CZ" b="1" dirty="0"/>
              <a:t>§ 41</a:t>
            </a:r>
          </a:p>
          <a:p>
            <a:pPr algn="just"/>
            <a:r>
              <a:rPr lang="cs-CZ" b="1" dirty="0"/>
              <a:t>(1)</a:t>
            </a:r>
            <a:r>
              <a:rPr lang="cs-CZ" dirty="0"/>
              <a:t> Podmiňuje-li tento zákon platnost právního jednání obce předchozím zveřejněním, schválením nebo souhlasem, opatří se listina o tomto právním jednání doložkou, jíž bude potvrzeno, že tyto podmínky jsou splněny. Je-li listina touto doložkou obcí opatřena, má se za to, že povinnost předchozího zveřejnění, schválení nebo souhlasu byla splněna.</a:t>
            </a:r>
          </a:p>
          <a:p>
            <a:pPr algn="just"/>
            <a:r>
              <a:rPr lang="cs-CZ" b="1" dirty="0"/>
              <a:t>(2)</a:t>
            </a:r>
            <a:r>
              <a:rPr lang="cs-CZ" dirty="0"/>
              <a:t> Právní jednání, která vyžadují schválení zastupitelstva obce, popřípadě rady obce, jsou bez tohoto schválení neplatná.</a:t>
            </a:r>
          </a:p>
          <a:p>
            <a:r>
              <a:rPr lang="cs-CZ" b="1" dirty="0"/>
              <a:t>(3)</a:t>
            </a:r>
            <a:r>
              <a:rPr lang="cs-CZ" dirty="0"/>
              <a:t> </a:t>
            </a:r>
            <a:r>
              <a:rPr lang="cs-CZ" dirty="0">
                <a:highlight>
                  <a:srgbClr val="00FFFF"/>
                </a:highlight>
              </a:rPr>
              <a:t>K neplatnosti právního jednání z důvodů stanovených v odstavci 2 a v § 38 odst. 4 a § 39 odst. 1 a 2 přihlédne soud i bez návrhu.</a:t>
            </a:r>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28704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DCDEBB-5160-4BFC-858E-5E78191DDA69}"/>
              </a:ext>
            </a:extLst>
          </p:cNvPr>
          <p:cNvSpPr>
            <a:spLocks noGrp="1"/>
          </p:cNvSpPr>
          <p:nvPr>
            <p:ph type="title"/>
          </p:nvPr>
        </p:nvSpPr>
        <p:spPr/>
        <p:txBody>
          <a:bodyPr/>
          <a:lstStyle/>
          <a:p>
            <a:r>
              <a:rPr lang="cs-CZ" dirty="0"/>
              <a:t>Práva občanů</a:t>
            </a:r>
          </a:p>
        </p:txBody>
      </p:sp>
      <p:sp>
        <p:nvSpPr>
          <p:cNvPr id="3" name="Zástupný obsah 2">
            <a:extLst>
              <a:ext uri="{FF2B5EF4-FFF2-40B4-BE49-F238E27FC236}">
                <a16:creationId xmlns:a16="http://schemas.microsoft.com/office/drawing/2014/main" id="{BD4F0FA7-9CC8-4765-B7EE-EE7C57B77B4F}"/>
              </a:ext>
            </a:extLst>
          </p:cNvPr>
          <p:cNvSpPr>
            <a:spLocks noGrp="1"/>
          </p:cNvSpPr>
          <p:nvPr>
            <p:ph idx="1"/>
          </p:nvPr>
        </p:nvSpPr>
        <p:spPr>
          <a:xfrm>
            <a:off x="677333" y="1431235"/>
            <a:ext cx="8869789" cy="4969565"/>
          </a:xfrm>
        </p:spPr>
        <p:txBody>
          <a:bodyPr>
            <a:normAutofit fontScale="92500" lnSpcReduction="20000"/>
          </a:bodyPr>
          <a:lstStyle/>
          <a:p>
            <a:pPr algn="just"/>
            <a:r>
              <a:rPr lang="cs-CZ" dirty="0"/>
              <a:t> Občan obce, který dosáhl věku 18 let, má právo</a:t>
            </a:r>
          </a:p>
          <a:p>
            <a:pPr algn="just"/>
            <a:r>
              <a:rPr lang="cs-CZ" b="1" dirty="0"/>
              <a:t>… c)</a:t>
            </a:r>
            <a:r>
              <a:rPr lang="cs-CZ" dirty="0"/>
              <a:t> vyjadřovat na zasedání zastupitelstva obce v souladu s jednacím řádem svá stanoviska k projednávaným věcem,</a:t>
            </a:r>
          </a:p>
          <a:p>
            <a:pPr algn="just"/>
            <a:r>
              <a:rPr lang="cs-CZ" b="1" dirty="0"/>
              <a:t>d)</a:t>
            </a:r>
            <a:r>
              <a:rPr lang="cs-CZ" dirty="0"/>
              <a:t> vyjadřovat se k návrhu rozpočtu obce a k závěrečnému účtu obce za uplynulý kalendářní rok, a to buď písemně ve stanovené lhůtě, nebo ústně na zasedání zastupitelstva obce,</a:t>
            </a:r>
          </a:p>
          <a:p>
            <a:pPr algn="just"/>
            <a:r>
              <a:rPr lang="cs-CZ" b="1" dirty="0"/>
              <a:t>e)</a:t>
            </a:r>
            <a:r>
              <a:rPr lang="cs-CZ" dirty="0"/>
              <a:t> nahlížet do rozpočtu obce a do závěrečného účtu obce za uplynulý kalendářní rok, do usnesení a zápisů z jednání zastupitelstva obce, do usnesení rady obce, výborů zastupitelstva obce a komisí rady obce a pořizovat si z nich výpisy,</a:t>
            </a:r>
          </a:p>
          <a:p>
            <a:r>
              <a:rPr lang="cs-CZ" b="1" dirty="0">
                <a:highlight>
                  <a:srgbClr val="00FFFF"/>
                </a:highlight>
              </a:rPr>
              <a:t>f)</a:t>
            </a:r>
            <a:r>
              <a:rPr lang="cs-CZ" dirty="0">
                <a:highlight>
                  <a:srgbClr val="00FFFF"/>
                </a:highlight>
              </a:rPr>
              <a:t> požadovat projednání určité záležitosti v oblasti samostatné působnosti radou obce nebo zastupitelstvem obce; je-li žádost podepsána nejméně 0,5 % občanů obce, musí být projednána na jejich zasedání nejpozději do 60 dnů, jde-li o působnost zastupitelstva obce, nejpozději do 90 dnů,</a:t>
            </a:r>
          </a:p>
          <a:p>
            <a:r>
              <a:rPr lang="cs-CZ" b="1" dirty="0">
                <a:highlight>
                  <a:srgbClr val="00FFFF"/>
                </a:highlight>
              </a:rPr>
              <a:t>g)</a:t>
            </a:r>
            <a:r>
              <a:rPr lang="cs-CZ" dirty="0">
                <a:highlight>
                  <a:srgbClr val="00FFFF"/>
                </a:highlight>
              </a:rPr>
              <a:t> podávat orgánům obce návrhy, připomínky a podněty; orgány obce je vyřizují bezodkladně, nejdéle však do 60 dnů, jde-li o působnost zastupitelstva obce, nejpozději do 90 dnů.</a:t>
            </a:r>
          </a:p>
          <a:p>
            <a:pPr algn="just"/>
            <a:r>
              <a:rPr lang="cs-CZ" b="1" dirty="0"/>
              <a:t>(3)</a:t>
            </a:r>
            <a:r>
              <a:rPr lang="cs-CZ" dirty="0"/>
              <a:t> Oprávnění uvedená v odstavci 2 písm. c) až g) má i fyzická osoba, která dosáhla věku 18 let a vlastní na území obce nemovitost.</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867988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103DD63A-1DAF-44C1-963F-2ED1BCB0C3D0}"/>
              </a:ext>
            </a:extLst>
          </p:cNvPr>
          <p:cNvSpPr/>
          <p:nvPr/>
        </p:nvSpPr>
        <p:spPr>
          <a:xfrm>
            <a:off x="970671" y="3179298"/>
            <a:ext cx="8303331" cy="1320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a:extLst>
              <a:ext uri="{FF2B5EF4-FFF2-40B4-BE49-F238E27FC236}">
                <a16:creationId xmlns:a16="http://schemas.microsoft.com/office/drawing/2014/main" id="{22436B0F-C931-466D-909B-C797557A1976}"/>
              </a:ext>
            </a:extLst>
          </p:cNvPr>
          <p:cNvSpPr>
            <a:spLocks noGrp="1"/>
          </p:cNvSpPr>
          <p:nvPr>
            <p:ph type="title"/>
          </p:nvPr>
        </p:nvSpPr>
        <p:spPr/>
        <p:txBody>
          <a:bodyPr/>
          <a:lstStyle/>
          <a:p>
            <a:r>
              <a:rPr lang="cs-CZ" dirty="0"/>
              <a:t>Práva občanů</a:t>
            </a:r>
          </a:p>
        </p:txBody>
      </p:sp>
      <p:sp>
        <p:nvSpPr>
          <p:cNvPr id="3" name="Zástupný obsah 2">
            <a:extLst>
              <a:ext uri="{FF2B5EF4-FFF2-40B4-BE49-F238E27FC236}">
                <a16:creationId xmlns:a16="http://schemas.microsoft.com/office/drawing/2014/main" id="{358067F9-EC76-4D69-919E-21B8B3D5349B}"/>
              </a:ext>
            </a:extLst>
          </p:cNvPr>
          <p:cNvSpPr>
            <a:spLocks noGrp="1"/>
          </p:cNvSpPr>
          <p:nvPr>
            <p:ph idx="1"/>
          </p:nvPr>
        </p:nvSpPr>
        <p:spPr>
          <a:xfrm>
            <a:off x="677334" y="1762539"/>
            <a:ext cx="8596668" cy="4278823"/>
          </a:xfrm>
        </p:spPr>
        <p:txBody>
          <a:bodyPr>
            <a:normAutofit fontScale="77500" lnSpcReduction="20000"/>
          </a:bodyPr>
          <a:lstStyle/>
          <a:p>
            <a:pPr algn="just"/>
            <a:r>
              <a:rPr lang="cs-CZ" dirty="0"/>
              <a:t>požadovat projednání určité záležitosti v oblasti samostatné působnosti radou obce nebo zastupitelstvem obce; je-li žádost </a:t>
            </a:r>
            <a:r>
              <a:rPr lang="cs-CZ" dirty="0">
                <a:highlight>
                  <a:srgbClr val="00FFFF"/>
                </a:highlight>
              </a:rPr>
              <a:t>podepsána nejméně 0,5 % občanů obce, musí být projednána na jejich zasedání nejpozději do 60 dnů, jde-li o působnost zastupitelstva obce, nejpozději do 90 dnů,</a:t>
            </a:r>
          </a:p>
          <a:p>
            <a:pPr algn="just"/>
            <a:r>
              <a:rPr lang="cs-CZ" dirty="0"/>
              <a:t>běžná žádost – rada nebo zastupitelstvo posoudí zda projedná. Žádost podepsaná 0,5 % se musí projednat vždy</a:t>
            </a:r>
          </a:p>
          <a:p>
            <a:pPr algn="just"/>
            <a:endParaRPr lang="cs-CZ" sz="2100" dirty="0"/>
          </a:p>
          <a:p>
            <a:pPr algn="just"/>
            <a:r>
              <a:rPr lang="cs-CZ" sz="2100" dirty="0"/>
              <a:t>Pozor ! </a:t>
            </a:r>
          </a:p>
          <a:p>
            <a:pPr algn="just"/>
            <a:r>
              <a:rPr lang="cs-CZ" sz="2100" dirty="0"/>
              <a:t>Obec má 400 obyvatel – pak jen 2 podepsaní občané mohou zajistit dostatek programu pro zasedání na roky dopředu.</a:t>
            </a:r>
          </a:p>
          <a:p>
            <a:pPr algn="just"/>
            <a:r>
              <a:rPr lang="cs-CZ" sz="2100" dirty="0"/>
              <a:t>Pro město se 7000 obyvatel  - stačí 35 občanů…</a:t>
            </a:r>
          </a:p>
          <a:p>
            <a:pPr algn="just"/>
            <a:endParaRPr lang="cs-CZ" dirty="0"/>
          </a:p>
          <a:p>
            <a:r>
              <a:rPr lang="cs-CZ" dirty="0"/>
              <a:t> podávat orgánům obce návrhy, připomínky a podněty; </a:t>
            </a:r>
            <a:r>
              <a:rPr lang="cs-CZ" dirty="0">
                <a:highlight>
                  <a:srgbClr val="00FFFF"/>
                </a:highlight>
              </a:rPr>
              <a:t>orgány obce je vyřizují bezodkladně</a:t>
            </a:r>
            <a:r>
              <a:rPr lang="cs-CZ" dirty="0"/>
              <a:t>, </a:t>
            </a:r>
            <a:r>
              <a:rPr lang="cs-CZ" dirty="0">
                <a:highlight>
                  <a:srgbClr val="FFFF00"/>
                </a:highlight>
              </a:rPr>
              <a:t>nejdéle však do 60 dnů, jde-li o působnost zastupitelstva obce, nejpozději do 90 dnů.</a:t>
            </a:r>
          </a:p>
          <a:p>
            <a:pPr algn="just"/>
            <a:endParaRPr lang="cs-CZ" dirty="0"/>
          </a:p>
          <a:p>
            <a:pPr algn="just"/>
            <a:r>
              <a:rPr lang="cs-CZ" dirty="0"/>
              <a:t> pokud nestíháte vyřídit, ve lhůtě informujte o řešení záležitosti.</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5679725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041AB9-D728-44AB-BE23-247213EB513D}"/>
              </a:ext>
            </a:extLst>
          </p:cNvPr>
          <p:cNvSpPr>
            <a:spLocks noGrp="1"/>
          </p:cNvSpPr>
          <p:nvPr>
            <p:ph type="title"/>
          </p:nvPr>
        </p:nvSpPr>
        <p:spPr/>
        <p:txBody>
          <a:bodyPr/>
          <a:lstStyle/>
          <a:p>
            <a:r>
              <a:rPr lang="cs-CZ" dirty="0"/>
              <a:t>Práva občana obce (a vlastníka nemovité věci)</a:t>
            </a:r>
          </a:p>
        </p:txBody>
      </p:sp>
      <p:sp>
        <p:nvSpPr>
          <p:cNvPr id="3" name="Zástupný obsah 2">
            <a:extLst>
              <a:ext uri="{FF2B5EF4-FFF2-40B4-BE49-F238E27FC236}">
                <a16:creationId xmlns:a16="http://schemas.microsoft.com/office/drawing/2014/main" id="{B74840C2-20CB-4C7B-A408-8C23801CD712}"/>
              </a:ext>
            </a:extLst>
          </p:cNvPr>
          <p:cNvSpPr>
            <a:spLocks noGrp="1"/>
          </p:cNvSpPr>
          <p:nvPr>
            <p:ph idx="1"/>
          </p:nvPr>
        </p:nvSpPr>
        <p:spPr/>
        <p:txBody>
          <a:bodyPr/>
          <a:lstStyle/>
          <a:p>
            <a:pPr algn="just"/>
            <a:r>
              <a:rPr lang="cs-CZ" dirty="0"/>
              <a:t>§ 16 odst. 2 </a:t>
            </a:r>
          </a:p>
          <a:p>
            <a:pPr algn="just"/>
            <a:r>
              <a:rPr lang="cs-CZ" dirty="0"/>
              <a:t>Občan obce, který dosáhl věku 18 let a fyzická osoba, která dosáhla věku 18 let a vlastní na území obce nemovitost má právo vyjadřovat na zasedání zastupitelstva obce v souladu s jednacím řádem svá stanoviska k projednávaným věcem,</a:t>
            </a:r>
          </a:p>
          <a:p>
            <a:pPr algn="just"/>
            <a:endParaRPr lang="cs-CZ" dirty="0"/>
          </a:p>
          <a:p>
            <a:pPr algn="just"/>
            <a:r>
              <a:rPr lang="cs-CZ" b="1" dirty="0"/>
              <a:t>Vyjadřovat se </a:t>
            </a:r>
            <a:r>
              <a:rPr lang="cs-CZ" b="1" i="1" dirty="0"/>
              <a:t>k projednávaným věcem</a:t>
            </a:r>
            <a:r>
              <a:rPr lang="cs-CZ" b="1" dirty="0"/>
              <a:t>, nikoli až </a:t>
            </a:r>
            <a:r>
              <a:rPr lang="cs-CZ" b="1" i="1" dirty="0"/>
              <a:t>k projednaným </a:t>
            </a:r>
            <a:r>
              <a:rPr lang="cs-CZ" b="1" dirty="0"/>
              <a:t>– často chyby se zařazením připomínek k bodům až po schválení.</a:t>
            </a:r>
          </a:p>
          <a:p>
            <a:pPr algn="just"/>
            <a:endParaRPr lang="cs-CZ" dirty="0"/>
          </a:p>
          <a:p>
            <a:pPr algn="just"/>
            <a:r>
              <a:rPr lang="cs-CZ" dirty="0"/>
              <a:t>Pozor na výrazná omezování v jednacím řádu.</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6425211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 name="Zástupný symbol pro obsah 9"/>
          <p:cNvPicPr>
            <a:picLocks noGrp="1" noChangeAspect="1"/>
          </p:cNvPicPr>
          <p:nvPr>
            <p:ph idx="1"/>
          </p:nvPr>
        </p:nvPicPr>
        <p:blipFill>
          <a:blip r:embed="rId2"/>
          <a:stretch>
            <a:fillRect/>
          </a:stretch>
        </p:blipFill>
        <p:spPr>
          <a:xfrm>
            <a:off x="942110" y="-138685"/>
            <a:ext cx="8596668" cy="7833001"/>
          </a:xfrm>
          <a:prstGeom prst="rect">
            <a:avLst/>
          </a:prstGeom>
        </p:spPr>
      </p:pic>
      <p:sp>
        <p:nvSpPr>
          <p:cNvPr id="11" name="TextovéPole 10"/>
          <p:cNvSpPr txBox="1"/>
          <p:nvPr/>
        </p:nvSpPr>
        <p:spPr>
          <a:xfrm>
            <a:off x="942109" y="258618"/>
            <a:ext cx="2660073" cy="369332"/>
          </a:xfrm>
          <a:prstGeom prst="rect">
            <a:avLst/>
          </a:prstGeom>
          <a:noFill/>
        </p:spPr>
        <p:txBody>
          <a:bodyPr wrap="square" rtlCol="0">
            <a:spAutoFit/>
          </a:bodyPr>
          <a:lstStyle/>
          <a:p>
            <a:r>
              <a:rPr lang="cs-CZ" dirty="0"/>
              <a:t>Do 31.12.2021</a:t>
            </a:r>
          </a:p>
        </p:txBody>
      </p:sp>
      <p:sp>
        <p:nvSpPr>
          <p:cNvPr id="12" name="TextovéPole 11"/>
          <p:cNvSpPr txBox="1"/>
          <p:nvPr/>
        </p:nvSpPr>
        <p:spPr>
          <a:xfrm>
            <a:off x="1034473" y="3897745"/>
            <a:ext cx="1911927" cy="369332"/>
          </a:xfrm>
          <a:prstGeom prst="rect">
            <a:avLst/>
          </a:prstGeom>
          <a:noFill/>
        </p:spPr>
        <p:txBody>
          <a:bodyPr wrap="square" rtlCol="0">
            <a:spAutoFit/>
          </a:bodyPr>
          <a:lstStyle/>
          <a:p>
            <a:r>
              <a:rPr lang="cs-CZ" dirty="0"/>
              <a:t>Po 1.1.2022</a:t>
            </a:r>
          </a:p>
        </p:txBody>
      </p:sp>
      <p:sp>
        <p:nvSpPr>
          <p:cNvPr id="3" name="Obdélník: se zakulacenými rohy 2">
            <a:extLst>
              <a:ext uri="{FF2B5EF4-FFF2-40B4-BE49-F238E27FC236}">
                <a16:creationId xmlns:a16="http://schemas.microsoft.com/office/drawing/2014/main" id="{3C3C0D89-B3BB-0F58-50D5-265C9C6B7F1E}"/>
              </a:ext>
            </a:extLst>
          </p:cNvPr>
          <p:cNvSpPr/>
          <p:nvPr/>
        </p:nvSpPr>
        <p:spPr>
          <a:xfrm>
            <a:off x="8639175" y="2886075"/>
            <a:ext cx="2905125" cy="17907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Změny ve vyhlašování vyhlášek </a:t>
            </a:r>
          </a:p>
          <a:p>
            <a:pPr algn="ctr"/>
            <a:r>
              <a:rPr lang="cs-CZ" dirty="0"/>
              <a:t> - Sbírka ÚSC</a:t>
            </a:r>
          </a:p>
          <a:p>
            <a:pPr algn="ctr"/>
            <a:r>
              <a:rPr lang="cs-CZ" dirty="0"/>
              <a:t>Už jen rok na vložení starých vyhlášek!</a:t>
            </a:r>
          </a:p>
        </p:txBody>
      </p:sp>
    </p:spTree>
    <p:extLst>
      <p:ext uri="{BB962C8B-B14F-4D97-AF65-F5344CB8AC3E}">
        <p14:creationId xmlns:p14="http://schemas.microsoft.com/office/powerpoint/2010/main" val="23980114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903C4173-5A24-4F6F-B5D7-B964889EC168}"/>
              </a:ext>
            </a:extLst>
          </p:cNvPr>
          <p:cNvSpPr>
            <a:spLocks noGrp="1"/>
          </p:cNvSpPr>
          <p:nvPr>
            <p:ph type="ftr" sz="quarter" idx="11"/>
          </p:nvPr>
        </p:nvSpPr>
        <p:spPr>
          <a:xfrm>
            <a:off x="677334" y="6041362"/>
            <a:ext cx="6297612" cy="365125"/>
          </a:xfrm>
        </p:spPr>
        <p:txBody>
          <a:bodyPr>
            <a:normAutofit/>
          </a:bodyPr>
          <a:lstStyle/>
          <a:p>
            <a:endParaRPr lang="en-US" dirty="0"/>
          </a:p>
        </p:txBody>
      </p:sp>
      <p:sp>
        <p:nvSpPr>
          <p:cNvPr id="2" name="Nadpis 1">
            <a:extLst>
              <a:ext uri="{FF2B5EF4-FFF2-40B4-BE49-F238E27FC236}">
                <a16:creationId xmlns:a16="http://schemas.microsoft.com/office/drawing/2014/main" id="{FFEE01AA-B5F1-4971-9BEA-FDC4F61D1892}"/>
              </a:ext>
            </a:extLst>
          </p:cNvPr>
          <p:cNvSpPr>
            <a:spLocks noGrp="1"/>
          </p:cNvSpPr>
          <p:nvPr>
            <p:ph type="title"/>
          </p:nvPr>
        </p:nvSpPr>
        <p:spPr>
          <a:xfrm>
            <a:off x="643467" y="816638"/>
            <a:ext cx="3367359" cy="5224724"/>
          </a:xfrm>
        </p:spPr>
        <p:txBody>
          <a:bodyPr anchor="ctr">
            <a:normAutofit/>
          </a:bodyPr>
          <a:lstStyle/>
          <a:p>
            <a:r>
              <a:rPr lang="cs-CZ" dirty="0"/>
              <a:t>Zákon o obcích</a:t>
            </a:r>
            <a:br>
              <a:rPr lang="cs-CZ" dirty="0"/>
            </a:br>
            <a:r>
              <a:rPr lang="cs-CZ" dirty="0"/>
              <a:t>zastupitelé  - zaměstnanci</a:t>
            </a:r>
          </a:p>
        </p:txBody>
      </p:sp>
      <p:sp>
        <p:nvSpPr>
          <p:cNvPr id="3" name="Zástupný obsah 2">
            <a:extLst>
              <a:ext uri="{FF2B5EF4-FFF2-40B4-BE49-F238E27FC236}">
                <a16:creationId xmlns:a16="http://schemas.microsoft.com/office/drawing/2014/main" id="{F5DF974C-1FAC-431A-AF1F-42A622BE7D7F}"/>
              </a:ext>
            </a:extLst>
          </p:cNvPr>
          <p:cNvSpPr>
            <a:spLocks noGrp="1"/>
          </p:cNvSpPr>
          <p:nvPr>
            <p:ph idx="1"/>
          </p:nvPr>
        </p:nvSpPr>
        <p:spPr>
          <a:xfrm>
            <a:off x="4654295" y="816638"/>
            <a:ext cx="4619706" cy="5224724"/>
          </a:xfrm>
        </p:spPr>
        <p:txBody>
          <a:bodyPr anchor="ctr">
            <a:normAutofit/>
          </a:bodyPr>
          <a:lstStyle/>
          <a:p>
            <a:pPr algn="just">
              <a:lnSpc>
                <a:spcPct val="90000"/>
              </a:lnSpc>
            </a:pPr>
            <a:r>
              <a:rPr lang="cs-CZ" sz="1500" b="1" dirty="0"/>
              <a:t>§ 82</a:t>
            </a:r>
          </a:p>
          <a:p>
            <a:pPr algn="just">
              <a:lnSpc>
                <a:spcPct val="90000"/>
              </a:lnSpc>
            </a:pPr>
            <a:r>
              <a:rPr lang="cs-CZ" sz="1500" dirty="0"/>
              <a:t>Člen zastupitelstva obce má při výkonu své funkce právo  </a:t>
            </a:r>
            <a:r>
              <a:rPr lang="cs-CZ" sz="1500" b="1" dirty="0"/>
              <a:t>…</a:t>
            </a:r>
            <a:endParaRPr lang="cs-CZ" sz="1500" dirty="0"/>
          </a:p>
          <a:p>
            <a:pPr algn="just">
              <a:lnSpc>
                <a:spcPct val="90000"/>
              </a:lnSpc>
            </a:pPr>
            <a:r>
              <a:rPr lang="cs-CZ" sz="1500" b="1" dirty="0"/>
              <a:t>b)</a:t>
            </a:r>
            <a:r>
              <a:rPr lang="cs-CZ" sz="1500" dirty="0"/>
              <a:t> vznášet dotazy, připomínky a podněty na radu obce a její jednotlivé členy, na předsedy výborů, na statutární orgány právnických osob, jejichž zakladatelem je obec, a na vedoucí příspěvkových organizací a organizačních složek, které obec založila nebo zřídila; </a:t>
            </a:r>
            <a:r>
              <a:rPr lang="cs-CZ" sz="1500" u="sng" dirty="0"/>
              <a:t>písemnou odpověď musí obdržet do 30 dnů,</a:t>
            </a:r>
          </a:p>
          <a:p>
            <a:pPr algn="just">
              <a:lnSpc>
                <a:spcPct val="90000"/>
              </a:lnSpc>
            </a:pPr>
            <a:r>
              <a:rPr lang="cs-CZ" sz="1500" b="1" dirty="0"/>
              <a:t>c)</a:t>
            </a:r>
            <a:r>
              <a:rPr lang="cs-CZ" sz="1500" dirty="0"/>
              <a:t> požadovat od zaměstnanců obce zařazených do obecního úřadu, jakož i od zaměstnanců právnických osob, které obec založila nebo zřídila, informace ve věcech, které souvisejí s výkonem jejich funkce; </a:t>
            </a:r>
            <a:r>
              <a:rPr lang="cs-CZ" sz="1500" u="sng" dirty="0"/>
              <a:t>informace musí být poskytnuta nejpozději do 30 dnů.</a:t>
            </a:r>
          </a:p>
          <a:p>
            <a:pPr algn="just">
              <a:lnSpc>
                <a:spcPct val="90000"/>
              </a:lnSpc>
            </a:pPr>
            <a:r>
              <a:rPr lang="cs-CZ" sz="1500" dirty="0"/>
              <a:t>** jedna z novel chtěla 15 dnů!</a:t>
            </a:r>
          </a:p>
        </p:txBody>
      </p:sp>
    </p:spTree>
    <p:extLst>
      <p:ext uri="{BB962C8B-B14F-4D97-AF65-F5344CB8AC3E}">
        <p14:creationId xmlns:p14="http://schemas.microsoft.com/office/powerpoint/2010/main" val="143147325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4FA87DC4-CE71-498F-81F0-03856B0F38BD}"/>
              </a:ext>
            </a:extLst>
          </p:cNvPr>
          <p:cNvSpPr>
            <a:spLocks noGrp="1"/>
          </p:cNvSpPr>
          <p:nvPr>
            <p:ph type="ftr" sz="quarter" idx="11"/>
          </p:nvPr>
        </p:nvSpPr>
        <p:spPr>
          <a:xfrm>
            <a:off x="677334" y="6041362"/>
            <a:ext cx="6297612" cy="365125"/>
          </a:xfrm>
        </p:spPr>
        <p:txBody>
          <a:bodyPr>
            <a:normAutofit/>
          </a:bodyPr>
          <a:lstStyle/>
          <a:p>
            <a:endParaRPr lang="en-US" dirty="0"/>
          </a:p>
        </p:txBody>
      </p:sp>
      <p:sp>
        <p:nvSpPr>
          <p:cNvPr id="2" name="Nadpis 1">
            <a:extLst>
              <a:ext uri="{FF2B5EF4-FFF2-40B4-BE49-F238E27FC236}">
                <a16:creationId xmlns:a16="http://schemas.microsoft.com/office/drawing/2014/main" id="{B916AF47-0D4F-4DEC-8233-B048477B6686}"/>
              </a:ext>
            </a:extLst>
          </p:cNvPr>
          <p:cNvSpPr>
            <a:spLocks noGrp="1"/>
          </p:cNvSpPr>
          <p:nvPr>
            <p:ph type="title"/>
          </p:nvPr>
        </p:nvSpPr>
        <p:spPr>
          <a:xfrm>
            <a:off x="643467" y="816638"/>
            <a:ext cx="3367359" cy="5224724"/>
          </a:xfrm>
        </p:spPr>
        <p:txBody>
          <a:bodyPr anchor="ctr">
            <a:normAutofit/>
          </a:bodyPr>
          <a:lstStyle/>
          <a:p>
            <a:r>
              <a:rPr lang="cs-CZ" dirty="0"/>
              <a:t>Zákon o obcích</a:t>
            </a:r>
            <a:br>
              <a:rPr lang="cs-CZ" dirty="0"/>
            </a:br>
            <a:r>
              <a:rPr lang="cs-CZ" dirty="0"/>
              <a:t> - občané obce</a:t>
            </a:r>
          </a:p>
        </p:txBody>
      </p:sp>
      <p:sp>
        <p:nvSpPr>
          <p:cNvPr id="3" name="Zástupný obsah 2">
            <a:extLst>
              <a:ext uri="{FF2B5EF4-FFF2-40B4-BE49-F238E27FC236}">
                <a16:creationId xmlns:a16="http://schemas.microsoft.com/office/drawing/2014/main" id="{72D37A18-4444-4135-BF88-8A7CBAF4617B}"/>
              </a:ext>
            </a:extLst>
          </p:cNvPr>
          <p:cNvSpPr>
            <a:spLocks noGrp="1"/>
          </p:cNvSpPr>
          <p:nvPr>
            <p:ph idx="1"/>
          </p:nvPr>
        </p:nvSpPr>
        <p:spPr>
          <a:xfrm>
            <a:off x="4654295" y="816638"/>
            <a:ext cx="5192070" cy="5224724"/>
          </a:xfrm>
        </p:spPr>
        <p:txBody>
          <a:bodyPr anchor="ctr">
            <a:normAutofit/>
          </a:bodyPr>
          <a:lstStyle/>
          <a:p>
            <a:pPr algn="just"/>
            <a:r>
              <a:rPr lang="cs-CZ" dirty="0"/>
              <a:t>§ 16 odst. 2 </a:t>
            </a:r>
          </a:p>
          <a:p>
            <a:pPr algn="just"/>
            <a:r>
              <a:rPr lang="cs-CZ" dirty="0"/>
              <a:t>Občané obce (od 18 let * ) mají právo </a:t>
            </a:r>
          </a:p>
          <a:p>
            <a:pPr algn="just"/>
            <a:r>
              <a:rPr lang="cs-CZ" b="1" dirty="0"/>
              <a:t>e)</a:t>
            </a:r>
            <a:r>
              <a:rPr lang="cs-CZ" dirty="0"/>
              <a:t> nahlížet do rozpočtu obce a do závěrečného účtu obce za uplynulý kalendářní rok, do usnesení a zápisů z jednání zastupitelstva obce, do usnesení rady obce, výborů zastupitelstva obce a komisí rady obce a pořizovat si z nich výpisy,</a:t>
            </a:r>
          </a:p>
        </p:txBody>
      </p:sp>
    </p:spTree>
    <p:extLst>
      <p:ext uri="{BB962C8B-B14F-4D97-AF65-F5344CB8AC3E}">
        <p14:creationId xmlns:p14="http://schemas.microsoft.com/office/powerpoint/2010/main" val="62901219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2244CA-67DD-4EE0-B1BD-2D4058C9471A}"/>
              </a:ext>
            </a:extLst>
          </p:cNvPr>
          <p:cNvSpPr>
            <a:spLocks noGrp="1"/>
          </p:cNvSpPr>
          <p:nvPr>
            <p:ph type="title"/>
          </p:nvPr>
        </p:nvSpPr>
        <p:spPr/>
        <p:txBody>
          <a:bodyPr/>
          <a:lstStyle/>
          <a:p>
            <a:r>
              <a:rPr lang="cs-CZ" dirty="0"/>
              <a:t>Nahlížení občanem</a:t>
            </a:r>
          </a:p>
        </p:txBody>
      </p:sp>
      <p:sp>
        <p:nvSpPr>
          <p:cNvPr id="3" name="Zástupný obsah 2">
            <a:extLst>
              <a:ext uri="{FF2B5EF4-FFF2-40B4-BE49-F238E27FC236}">
                <a16:creationId xmlns:a16="http://schemas.microsoft.com/office/drawing/2014/main" id="{FD672144-715D-4DDC-BB34-5B010CE0C70C}"/>
              </a:ext>
            </a:extLst>
          </p:cNvPr>
          <p:cNvSpPr>
            <a:spLocks noGrp="1"/>
          </p:cNvSpPr>
          <p:nvPr>
            <p:ph idx="1"/>
          </p:nvPr>
        </p:nvSpPr>
        <p:spPr>
          <a:xfrm>
            <a:off x="677334" y="1652955"/>
            <a:ext cx="8596668" cy="4388408"/>
          </a:xfrm>
        </p:spPr>
        <p:txBody>
          <a:bodyPr>
            <a:normAutofit fontScale="92500" lnSpcReduction="10000"/>
          </a:bodyPr>
          <a:lstStyle/>
          <a:p>
            <a:r>
              <a:rPr lang="cs-CZ" dirty="0"/>
              <a:t>Zákon č. 128/2000 Sb., o obcích, § 16/2 písm. e):</a:t>
            </a:r>
          </a:p>
          <a:p>
            <a:r>
              <a:rPr lang="cs-CZ" dirty="0"/>
              <a:t>„Občan obce(též majitel nemovité věci v obci), který dosáhl věku 18 let, má právo nahlížet a pořizovat si výpisy </a:t>
            </a:r>
          </a:p>
          <a:p>
            <a:pPr lvl="2"/>
            <a:r>
              <a:rPr lang="cs-CZ" sz="1800" dirty="0"/>
              <a:t>z rozpočtu obce</a:t>
            </a:r>
          </a:p>
          <a:p>
            <a:pPr lvl="2"/>
            <a:r>
              <a:rPr lang="cs-CZ" sz="1800" dirty="0"/>
              <a:t>závěrečného účtu obce</a:t>
            </a:r>
          </a:p>
          <a:p>
            <a:pPr lvl="2"/>
            <a:r>
              <a:rPr lang="cs-CZ" sz="1800" u="sng" dirty="0"/>
              <a:t>usnesení a zápisů </a:t>
            </a:r>
            <a:r>
              <a:rPr lang="cs-CZ" sz="1800" dirty="0"/>
              <a:t>z jednání zastupitelstva</a:t>
            </a:r>
          </a:p>
          <a:p>
            <a:pPr lvl="2"/>
            <a:r>
              <a:rPr lang="cs-CZ" sz="1800" u="sng" dirty="0"/>
              <a:t>usnesení rady </a:t>
            </a:r>
            <a:r>
              <a:rPr lang="cs-CZ" sz="1800" dirty="0"/>
              <a:t>obce, výborů a komisí“</a:t>
            </a:r>
          </a:p>
          <a:p>
            <a:r>
              <a:rPr lang="cs-CZ" b="1" dirty="0"/>
              <a:t>! Plné znění, včetně příloh, bez anonymizace osobních údajů</a:t>
            </a:r>
          </a:p>
          <a:p>
            <a:endParaRPr lang="cs-CZ" dirty="0"/>
          </a:p>
          <a:p>
            <a:r>
              <a:rPr lang="cs-CZ" dirty="0"/>
              <a:t>Nikdo další, pokud obec poskytne dle zák. 106/2000 Sb., pak nutná anonymizace</a:t>
            </a:r>
          </a:p>
          <a:p>
            <a:endParaRPr lang="cs-CZ" dirty="0"/>
          </a:p>
          <a:p>
            <a:r>
              <a:rPr lang="cs-CZ" sz="2000" dirty="0"/>
              <a:t>Pozor – zákon č. 106/1999 naopak není omezen věkem</a:t>
            </a:r>
            <a:r>
              <a:rPr lang="cs-CZ" dirty="0"/>
              <a:t>.</a:t>
            </a:r>
          </a:p>
        </p:txBody>
      </p:sp>
      <p:sp>
        <p:nvSpPr>
          <p:cNvPr id="4" name="Zástupný symbol pro zápatí 3">
            <a:extLst>
              <a:ext uri="{FF2B5EF4-FFF2-40B4-BE49-F238E27FC236}">
                <a16:creationId xmlns:a16="http://schemas.microsoft.com/office/drawing/2014/main" id="{10B91566-4483-420C-87A1-B21D1CA7ECB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069828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E3C94B-68F0-72AF-3844-F5FCBDD602CE}"/>
              </a:ext>
            </a:extLst>
          </p:cNvPr>
          <p:cNvSpPr>
            <a:spLocks noGrp="1"/>
          </p:cNvSpPr>
          <p:nvPr>
            <p:ph type="title"/>
          </p:nvPr>
        </p:nvSpPr>
        <p:spPr/>
        <p:txBody>
          <a:bodyPr>
            <a:normAutofit fontScale="90000"/>
          </a:bodyPr>
          <a:lstStyle/>
          <a:p>
            <a:r>
              <a:rPr lang="cs-CZ" dirty="0"/>
              <a:t>Pokud vznikl zvukový záznam – může si jej kdokoli vyžádat podle zákona č. 106/1999 Sb.</a:t>
            </a:r>
          </a:p>
        </p:txBody>
      </p:sp>
      <p:sp>
        <p:nvSpPr>
          <p:cNvPr id="3" name="Zástupný obsah 2">
            <a:extLst>
              <a:ext uri="{FF2B5EF4-FFF2-40B4-BE49-F238E27FC236}">
                <a16:creationId xmlns:a16="http://schemas.microsoft.com/office/drawing/2014/main" id="{C0A8A9D3-42D4-A776-3460-9DF15617CC70}"/>
              </a:ext>
            </a:extLst>
          </p:cNvPr>
          <p:cNvSpPr>
            <a:spLocks noGrp="1"/>
          </p:cNvSpPr>
          <p:nvPr>
            <p:ph idx="1"/>
          </p:nvPr>
        </p:nvSpPr>
        <p:spPr/>
        <p:txBody>
          <a:bodyPr>
            <a:normAutofit/>
          </a:bodyPr>
          <a:lstStyle/>
          <a:p>
            <a:r>
              <a:rPr lang="cs-CZ" sz="2400" dirty="0"/>
              <a:t>Nutno anonymizovat</a:t>
            </a:r>
          </a:p>
          <a:p>
            <a:r>
              <a:rPr lang="cs-CZ" sz="2400" dirty="0"/>
              <a:t>I anonymizaci lze zpoplatnit, pokud m á obec sazebník dle zák. 106</a:t>
            </a:r>
          </a:p>
        </p:txBody>
      </p:sp>
      <p:sp>
        <p:nvSpPr>
          <p:cNvPr id="4" name="Zástupný symbol pro zápatí 3">
            <a:extLst>
              <a:ext uri="{FF2B5EF4-FFF2-40B4-BE49-F238E27FC236}">
                <a16:creationId xmlns:a16="http://schemas.microsoft.com/office/drawing/2014/main" id="{5C38D44F-72AE-5432-2CC7-4D13D364BD8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908866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762A43CE-0A53-F7D8-99B0-43721A041BE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50830" y="1499606"/>
            <a:ext cx="8336021" cy="5296847"/>
          </a:xfrm>
          <a:prstGeom prst="rect">
            <a:avLst/>
          </a:prstGeom>
        </p:spPr>
      </p:pic>
      <p:sp>
        <p:nvSpPr>
          <p:cNvPr id="2" name="Nadpis 1">
            <a:extLst>
              <a:ext uri="{FF2B5EF4-FFF2-40B4-BE49-F238E27FC236}">
                <a16:creationId xmlns:a16="http://schemas.microsoft.com/office/drawing/2014/main" id="{D4D21F9C-4909-2D2A-658E-86E4657D996D}"/>
              </a:ext>
            </a:extLst>
          </p:cNvPr>
          <p:cNvSpPr>
            <a:spLocks noGrp="1"/>
          </p:cNvSpPr>
          <p:nvPr>
            <p:ph type="title"/>
          </p:nvPr>
        </p:nvSpPr>
        <p:spPr>
          <a:xfrm>
            <a:off x="677334" y="1433146"/>
            <a:ext cx="8596668" cy="727442"/>
          </a:xfrm>
        </p:spPr>
        <p:txBody>
          <a:bodyPr/>
          <a:lstStyle/>
          <a:p>
            <a:r>
              <a:rPr lang="cs-CZ" dirty="0"/>
              <a:t>Jak se </a:t>
            </a:r>
          </a:p>
        </p:txBody>
      </p:sp>
      <p:sp>
        <p:nvSpPr>
          <p:cNvPr id="3" name="Zástupný obsah 2">
            <a:extLst>
              <a:ext uri="{FF2B5EF4-FFF2-40B4-BE49-F238E27FC236}">
                <a16:creationId xmlns:a16="http://schemas.microsoft.com/office/drawing/2014/main" id="{1680783C-FBDB-89CB-21DD-F605C0C54D3F}"/>
              </a:ext>
            </a:extLst>
          </p:cNvPr>
          <p:cNvSpPr>
            <a:spLocks noGrp="1"/>
          </p:cNvSpPr>
          <p:nvPr>
            <p:ph sz="half" idx="1"/>
          </p:nvPr>
        </p:nvSpPr>
        <p:spPr/>
        <p:txBody>
          <a:bodyPr>
            <a:normAutofit/>
          </a:bodyPr>
          <a:lstStyle/>
          <a:p>
            <a:r>
              <a:rPr lang="cs-CZ" sz="3200" dirty="0"/>
              <a:t>Nenechat zavřít</a:t>
            </a:r>
          </a:p>
        </p:txBody>
      </p:sp>
      <p:sp>
        <p:nvSpPr>
          <p:cNvPr id="4" name="Zástupný obsah 3">
            <a:extLst>
              <a:ext uri="{FF2B5EF4-FFF2-40B4-BE49-F238E27FC236}">
                <a16:creationId xmlns:a16="http://schemas.microsoft.com/office/drawing/2014/main" id="{7FEB693B-0B23-A392-1606-25BB23ABCA9C}"/>
              </a:ext>
            </a:extLst>
          </p:cNvPr>
          <p:cNvSpPr>
            <a:spLocks noGrp="1"/>
          </p:cNvSpPr>
          <p:nvPr>
            <p:ph sz="half" idx="2"/>
          </p:nvPr>
        </p:nvSpPr>
        <p:spPr/>
        <p:txBody>
          <a:bodyPr>
            <a:normAutofit/>
          </a:bodyPr>
          <a:lstStyle/>
          <a:p>
            <a:r>
              <a:rPr lang="cs-CZ" sz="3200" dirty="0"/>
              <a:t>nechat zavřít</a:t>
            </a:r>
          </a:p>
        </p:txBody>
      </p:sp>
      <p:sp>
        <p:nvSpPr>
          <p:cNvPr id="5" name="Zástupný symbol pro zápatí 4">
            <a:extLst>
              <a:ext uri="{FF2B5EF4-FFF2-40B4-BE49-F238E27FC236}">
                <a16:creationId xmlns:a16="http://schemas.microsoft.com/office/drawing/2014/main" id="{2D81AE5F-2820-D2DD-5BE9-740F20D03FB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19127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547581" cy="4093028"/>
          </a:xfrm>
        </p:spPr>
        <p:txBody>
          <a:bodyPr anchor="ctr">
            <a:normAutofit/>
          </a:bodyPr>
          <a:lstStyle/>
          <a:p>
            <a:r>
              <a:rPr lang="cs-CZ" sz="4400"/>
              <a:t>Další nabídka </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531544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1BEA4B-55FE-BA46-86D0-1C00212E367F}"/>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163D534D-2F16-ED40-01EF-4C4471F99044}"/>
              </a:ext>
            </a:extLst>
          </p:cNvPr>
          <p:cNvPicPr>
            <a:picLocks noGrp="1" noChangeAspect="1"/>
          </p:cNvPicPr>
          <p:nvPr>
            <p:ph idx="1"/>
          </p:nvPr>
        </p:nvPicPr>
        <p:blipFill>
          <a:blip r:embed="rId2"/>
          <a:stretch>
            <a:fillRect/>
          </a:stretch>
        </p:blipFill>
        <p:spPr>
          <a:xfrm>
            <a:off x="2301267" y="140003"/>
            <a:ext cx="4990202" cy="6577994"/>
          </a:xfrm>
        </p:spPr>
      </p:pic>
      <p:sp>
        <p:nvSpPr>
          <p:cNvPr id="4" name="Zástupný symbol pro zápatí 3">
            <a:extLst>
              <a:ext uri="{FF2B5EF4-FFF2-40B4-BE49-F238E27FC236}">
                <a16:creationId xmlns:a16="http://schemas.microsoft.com/office/drawing/2014/main" id="{B52805D3-8C5D-F3D3-03A7-A9ED7EAB9E4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484838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Rizika při činnosti zastupitele a zaměstnance obce </a:t>
            </a:r>
            <a:br>
              <a:rPr lang="cs-CZ" dirty="0"/>
            </a:b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Platí, že neznalost zákona neomlouvá </a:t>
            </a:r>
          </a:p>
          <a:p>
            <a:r>
              <a:rPr lang="cs-CZ" dirty="0"/>
              <a:t>Zastupitelé odpovídají za způsobenou škodu obdobně jako zaměstnanci  </a:t>
            </a:r>
          </a:p>
          <a:p>
            <a:r>
              <a:rPr lang="cs-CZ" dirty="0"/>
              <a:t>Zastupitelé/ zaměstnanci jsou ze své činnosti rovněž trestně odpovědní</a:t>
            </a:r>
          </a:p>
          <a:p>
            <a:endParaRPr lang="cs-CZ" dirty="0"/>
          </a:p>
          <a:p>
            <a:r>
              <a:rPr lang="cs-CZ" b="1" dirty="0"/>
              <a:t>Kterých trestných činů se zastupitel může dopustit</a:t>
            </a:r>
            <a:endParaRPr lang="cs-CZ" dirty="0"/>
          </a:p>
          <a:p>
            <a:endParaRPr lang="cs-CZ" dirty="0"/>
          </a:p>
          <a:p>
            <a:r>
              <a:rPr lang="cs-CZ" dirty="0"/>
              <a:t>Trestný čin zneužití pravomoci úřední osoby</a:t>
            </a:r>
          </a:p>
          <a:p>
            <a:r>
              <a:rPr lang="cs-CZ" dirty="0"/>
              <a:t> Zastupitel se dopustí zneužití pravomoci úřední osoby, pokud měl v úmyslu způsobit jinému škodu nebo jinou závažnou újmu a nebo opatřit sobě nebo jinému neoprávněný prospěch:</a:t>
            </a:r>
          </a:p>
          <a:p>
            <a:pPr lvl="1"/>
            <a:r>
              <a:rPr lang="cs-CZ" dirty="0"/>
              <a:t>-vykonává svou pravomoc způsobem odporujícím jinému právnímu předpisu,</a:t>
            </a:r>
          </a:p>
          <a:p>
            <a:pPr lvl="1"/>
            <a:r>
              <a:rPr lang="cs-CZ" dirty="0"/>
              <a:t>-překročí svou pravomoc,</a:t>
            </a:r>
          </a:p>
          <a:p>
            <a:pPr lvl="1"/>
            <a:r>
              <a:rPr lang="cs-CZ" dirty="0"/>
              <a:t>-nesplní povinnost vyplývající z jeho pravomoci.</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277929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Kdy vzniká obci škoda? </a:t>
            </a:r>
            <a:br>
              <a:rPr lang="cs-CZ" dirty="0"/>
            </a:br>
            <a:endParaRPr lang="cs-CZ" dirty="0"/>
          </a:p>
        </p:txBody>
      </p:sp>
      <p:sp>
        <p:nvSpPr>
          <p:cNvPr id="3" name="Zástupný symbol pro obsah 2"/>
          <p:cNvSpPr>
            <a:spLocks noGrp="1"/>
          </p:cNvSpPr>
          <p:nvPr>
            <p:ph idx="1"/>
          </p:nvPr>
        </p:nvSpPr>
        <p:spPr>
          <a:xfrm>
            <a:off x="677334" y="1221971"/>
            <a:ext cx="9706888" cy="5357505"/>
          </a:xfrm>
        </p:spPr>
        <p:txBody>
          <a:bodyPr>
            <a:normAutofit fontScale="70000" lnSpcReduction="20000"/>
          </a:bodyPr>
          <a:lstStyle/>
          <a:p>
            <a:pPr algn="just"/>
            <a:endParaRPr lang="cs-CZ" dirty="0"/>
          </a:p>
          <a:p>
            <a:pPr algn="just"/>
            <a:r>
              <a:rPr lang="cs-CZ" b="1" dirty="0"/>
              <a:t>Nezákonným rozhodnutím nebo nesprávným úředním postupem. Například v těchto případech: </a:t>
            </a:r>
            <a:endParaRPr lang="cs-CZ" dirty="0"/>
          </a:p>
          <a:p>
            <a:pPr algn="just"/>
            <a:r>
              <a:rPr lang="cs-CZ" dirty="0"/>
              <a:t>Starosta rozhodl v pravomoci vyhrazené zastupitelstvu obce. </a:t>
            </a:r>
          </a:p>
          <a:p>
            <a:pPr algn="just"/>
            <a:r>
              <a:rPr lang="cs-CZ" dirty="0"/>
              <a:t>Když je uzavřena nevýhodná smlouva (prodej majetku obce za nevýhodnou cenu). </a:t>
            </a:r>
          </a:p>
          <a:p>
            <a:pPr algn="just"/>
            <a:r>
              <a:rPr lang="cs-CZ" dirty="0"/>
              <a:t>Zastupitelstvo obce rozhodlo o prodeji nemovitého majetku bez předchozího řádného zveřejnění úmyslu prodeje min. 15 dní před projednáním v zastupitelstvu obce (takové právní jednání je neplatné, jedná se o absolutní neplatnost prodeje a osoba, která měla oprávněný zájem, se může domáhat u obce náhrady škody nebo marně vynaložených nákladů). </a:t>
            </a:r>
          </a:p>
          <a:p>
            <a:pPr algn="just"/>
            <a:r>
              <a:rPr lang="cs-CZ" dirty="0"/>
              <a:t>Zastupitelstvo obce rozhodlo o prodeji nemovitého majetku ne za cenu v místě a čase obvyklou bez řádného zdůvodnění. Jde-li o cenu nižší než obvyklou a není-li odchylka od ceny obvyklé zdůvodněna, je právní jednání neplatné. </a:t>
            </a:r>
          </a:p>
          <a:p>
            <a:pPr algn="just"/>
            <a:r>
              <a:rPr lang="cs-CZ" dirty="0"/>
              <a:t>Obec porušila povinnost chránit svůj majetek před neoprávněnými zásahy a včas uplatňovat právo na náhradu škody a právo na vydání bezdůvodného obohacení, tím že nepojistila svůj majetek a došlo ke škodám na majetku. </a:t>
            </a:r>
          </a:p>
          <a:p>
            <a:pPr algn="just"/>
            <a:r>
              <a:rPr lang="cs-CZ" dirty="0"/>
              <a:t>Obec porušila povinnost trvale sledovat, zda dlužníci včas a řádně plní své závazky, ze strany obce nedošlo k vymáhání pohledávky a tím k promlčení nebo zániku finančního závazku. </a:t>
            </a:r>
          </a:p>
          <a:p>
            <a:pPr algn="just"/>
            <a:r>
              <a:rPr lang="cs-CZ" dirty="0"/>
              <a:t>Rada obce nerozhodla o úkonu spadajícím do její vyhrazené pravomoci dle § 102 zákona o obcích, nezabezpečovala hospodaření obce dle schváleného rozpočtu, neprováděla rozpočtová opatření v rozsahu stanoveném zastupitelstvem obce. </a:t>
            </a:r>
          </a:p>
          <a:p>
            <a:pPr algn="just"/>
            <a:r>
              <a:rPr lang="cs-CZ" dirty="0"/>
              <a:t>Když obec porušila zákon č. 134/2016 Sb., o zadávání veřejných zakázek. </a:t>
            </a:r>
          </a:p>
          <a:p>
            <a:pPr algn="just"/>
            <a:r>
              <a:rPr lang="cs-CZ" dirty="0"/>
              <a:t>Pokud se obec dopustila přestupku: </a:t>
            </a:r>
          </a:p>
          <a:p>
            <a:pPr algn="just"/>
            <a:r>
              <a:rPr lang="cs-CZ" dirty="0"/>
              <a:t>dle zákona č. 420/2004 Sb., o přezkoumávání hospodaření územních samosprávných celků; </a:t>
            </a:r>
          </a:p>
          <a:p>
            <a:pPr algn="just"/>
            <a:r>
              <a:rPr lang="cs-CZ" dirty="0"/>
              <a:t>dle zákona č. 250/2000 Sb., o rozpočtových pravidlech územních rozpočtů. </a:t>
            </a:r>
          </a:p>
          <a:p>
            <a:pPr algn="just"/>
            <a:r>
              <a:rPr lang="cs-CZ" i="1" dirty="0"/>
              <a:t>Rozpočtové hospodaření a majetek obcí, IVS, 2019,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278813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1396" y="374073"/>
            <a:ext cx="3750466" cy="1296785"/>
          </a:xfrm>
        </p:spPr>
        <p:txBody>
          <a:bodyPr>
            <a:normAutofit/>
          </a:bodyPr>
          <a:lstStyle/>
          <a:p>
            <a:r>
              <a:rPr lang="cs-CZ" sz="3200" dirty="0"/>
              <a:t>Doporučuji také školení</a:t>
            </a:r>
          </a:p>
        </p:txBody>
      </p:sp>
      <p:sp>
        <p:nvSpPr>
          <p:cNvPr id="5" name="Zástupný symbol pro obsah 4"/>
          <p:cNvSpPr>
            <a:spLocks noGrp="1"/>
          </p:cNvSpPr>
          <p:nvPr>
            <p:ph idx="1"/>
          </p:nvPr>
        </p:nvSpPr>
        <p:spPr/>
        <p:txBody>
          <a:bodyPr/>
          <a:lstStyle/>
          <a:p>
            <a:r>
              <a:rPr lang="cs-CZ" dirty="0"/>
              <a:t>Zákon č. 106/1999 Sb., poskytování informací v praxi obcí a měst</a:t>
            </a:r>
          </a:p>
          <a:p>
            <a:endParaRPr lang="cs-CZ" dirty="0"/>
          </a:p>
          <a:p>
            <a:r>
              <a:rPr lang="cs-CZ" dirty="0"/>
              <a:t>Střet zájmů v praxi obcí a měst</a:t>
            </a:r>
          </a:p>
          <a:p>
            <a:endParaRPr lang="cs-CZ" dirty="0"/>
          </a:p>
          <a:p>
            <a:r>
              <a:rPr lang="cs-CZ" dirty="0"/>
              <a:t>Obecně závazné vyhlášky a Sbírka v praxi</a:t>
            </a:r>
          </a:p>
          <a:p>
            <a:endParaRPr lang="cs-CZ" dirty="0"/>
          </a:p>
          <a:p>
            <a:endParaRPr lang="cs-CZ" dirty="0"/>
          </a:p>
          <a:p>
            <a:endParaRPr lang="cs-CZ" dirty="0"/>
          </a:p>
        </p:txBody>
      </p:sp>
      <p:sp>
        <p:nvSpPr>
          <p:cNvPr id="6" name="Zástupný symbol pro text 5"/>
          <p:cNvSpPr>
            <a:spLocks noGrp="1"/>
          </p:cNvSpPr>
          <p:nvPr>
            <p:ph type="body" sz="half" idx="2"/>
          </p:nvPr>
        </p:nvSpPr>
        <p:spPr>
          <a:xfrm>
            <a:off x="844062" y="3921369"/>
            <a:ext cx="3687800" cy="1440149"/>
          </a:xfrm>
        </p:spPr>
        <p:txBody>
          <a:bodyPr/>
          <a:lstStyle/>
          <a:p>
            <a:endParaRPr lang="cs-CZ" dirty="0"/>
          </a:p>
          <a:p>
            <a:r>
              <a:rPr lang="cs-CZ" dirty="0"/>
              <a:t>A další zde</a:t>
            </a:r>
          </a:p>
          <a:p>
            <a:endParaRPr lang="cs-CZ" dirty="0"/>
          </a:p>
          <a:p>
            <a:r>
              <a:rPr lang="cs-CZ" dirty="0">
                <a:hlinkClick r:id="rId2"/>
              </a:rPr>
              <a:t>https://spmo.cz/vzdelavani</a:t>
            </a:r>
            <a:r>
              <a:rPr lang="cs-CZ" dirty="0"/>
              <a:t>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0978200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2ED5FC42-3DF2-C85D-7593-7757C85325C8}"/>
              </a:ext>
            </a:extLst>
          </p:cNvPr>
          <p:cNvPicPr>
            <a:picLocks noChangeAspect="1"/>
          </p:cNvPicPr>
          <p:nvPr/>
        </p:nvPicPr>
        <p:blipFill>
          <a:blip r:embed="rId2"/>
          <a:stretch>
            <a:fillRect/>
          </a:stretch>
        </p:blipFill>
        <p:spPr>
          <a:xfrm>
            <a:off x="4752975" y="1822506"/>
            <a:ext cx="6833623" cy="4462075"/>
          </a:xfrm>
          <a:prstGeom prst="rect">
            <a:avLst/>
          </a:prstGeom>
        </p:spPr>
      </p:pic>
      <p:sp>
        <p:nvSpPr>
          <p:cNvPr id="2" name="Nadpis 1">
            <a:extLst>
              <a:ext uri="{FF2B5EF4-FFF2-40B4-BE49-F238E27FC236}">
                <a16:creationId xmlns:a16="http://schemas.microsoft.com/office/drawing/2014/main" id="{B542775D-D148-13C0-C82C-EDC2D49183C6}"/>
              </a:ext>
            </a:extLst>
          </p:cNvPr>
          <p:cNvSpPr>
            <a:spLocks noGrp="1"/>
          </p:cNvSpPr>
          <p:nvPr>
            <p:ph type="title"/>
          </p:nvPr>
        </p:nvSpPr>
        <p:spPr>
          <a:xfrm>
            <a:off x="677334" y="371475"/>
            <a:ext cx="8596668" cy="1558925"/>
          </a:xfrm>
        </p:spPr>
        <p:txBody>
          <a:bodyPr>
            <a:normAutofit fontScale="90000"/>
          </a:bodyPr>
          <a:lstStyle/>
          <a:p>
            <a:r>
              <a:rPr lang="cs-CZ" b="1" dirty="0"/>
              <a:t>Pozvánka na seminář</a:t>
            </a:r>
            <a:br>
              <a:rPr lang="cs-CZ" dirty="0"/>
            </a:br>
            <a:r>
              <a:rPr lang="cs-CZ" dirty="0"/>
              <a:t>- </a:t>
            </a:r>
            <a:r>
              <a:rPr lang="cs-CZ" b="1" dirty="0"/>
              <a:t>Novela zákona o obcích, odměňování zastupitelů 2024</a:t>
            </a:r>
          </a:p>
        </p:txBody>
      </p:sp>
      <p:sp>
        <p:nvSpPr>
          <p:cNvPr id="3" name="Zástupný obsah 2">
            <a:extLst>
              <a:ext uri="{FF2B5EF4-FFF2-40B4-BE49-F238E27FC236}">
                <a16:creationId xmlns:a16="http://schemas.microsoft.com/office/drawing/2014/main" id="{E276AE1C-C55C-8C8E-1982-76F482C64EA0}"/>
              </a:ext>
            </a:extLst>
          </p:cNvPr>
          <p:cNvSpPr>
            <a:spLocks noGrp="1"/>
          </p:cNvSpPr>
          <p:nvPr>
            <p:ph idx="1"/>
          </p:nvPr>
        </p:nvSpPr>
        <p:spPr>
          <a:xfrm>
            <a:off x="677334" y="2527300"/>
            <a:ext cx="3885141" cy="3514062"/>
          </a:xfrm>
        </p:spPr>
        <p:txBody>
          <a:bodyPr/>
          <a:lstStyle/>
          <a:p>
            <a:r>
              <a:rPr lang="cs-CZ" dirty="0"/>
              <a:t>Vše o novele zákona o obcích</a:t>
            </a:r>
          </a:p>
          <a:p>
            <a:r>
              <a:rPr lang="cs-CZ" dirty="0"/>
              <a:t>Odměňování po novele v roce 2024 – výpočty, změny</a:t>
            </a:r>
          </a:p>
          <a:p>
            <a:r>
              <a:rPr lang="cs-CZ" dirty="0"/>
              <a:t>Jako bonus získají účastníci přepočítací tabulku</a:t>
            </a:r>
          </a:p>
        </p:txBody>
      </p:sp>
      <p:sp>
        <p:nvSpPr>
          <p:cNvPr id="4" name="Zástupný symbol pro zápatí 3">
            <a:extLst>
              <a:ext uri="{FF2B5EF4-FFF2-40B4-BE49-F238E27FC236}">
                <a16:creationId xmlns:a16="http://schemas.microsoft.com/office/drawing/2014/main" id="{3409E0AF-89B0-DCD9-DC15-332BDE4BFA66}"/>
              </a:ext>
            </a:extLst>
          </p:cNvPr>
          <p:cNvSpPr>
            <a:spLocks noGrp="1"/>
          </p:cNvSpPr>
          <p:nvPr>
            <p:ph type="ftr" sz="quarter" idx="11"/>
          </p:nvPr>
        </p:nvSpPr>
        <p:spPr/>
        <p:txBody>
          <a:bodyPr/>
          <a:lstStyle/>
          <a:p>
            <a:endParaRPr lang="en-US" dirty="0"/>
          </a:p>
        </p:txBody>
      </p:sp>
      <p:sp>
        <p:nvSpPr>
          <p:cNvPr id="7" name="Šipka: dolů 6">
            <a:extLst>
              <a:ext uri="{FF2B5EF4-FFF2-40B4-BE49-F238E27FC236}">
                <a16:creationId xmlns:a16="http://schemas.microsoft.com/office/drawing/2014/main" id="{E8DE9634-667E-8435-AA4D-BAF110588185}"/>
              </a:ext>
            </a:extLst>
          </p:cNvPr>
          <p:cNvSpPr/>
          <p:nvPr/>
        </p:nvSpPr>
        <p:spPr>
          <a:xfrm>
            <a:off x="8096249" y="2527300"/>
            <a:ext cx="2696989" cy="26289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0481488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96C6C2-2018-1DDB-D66E-3C53E84B1172}"/>
              </a:ext>
            </a:extLst>
          </p:cNvPr>
          <p:cNvSpPr>
            <a:spLocks noGrp="1"/>
          </p:cNvSpPr>
          <p:nvPr>
            <p:ph type="title"/>
          </p:nvPr>
        </p:nvSpPr>
        <p:spPr/>
        <p:txBody>
          <a:bodyPr/>
          <a:lstStyle/>
          <a:p>
            <a:r>
              <a:rPr lang="cs-CZ" dirty="0"/>
              <a:t>Pozvánka na školení Hlavní zákonné povinnosti obcí a měst</a:t>
            </a:r>
          </a:p>
        </p:txBody>
      </p:sp>
      <p:sp>
        <p:nvSpPr>
          <p:cNvPr id="3" name="Zástupný obsah 2">
            <a:extLst>
              <a:ext uri="{FF2B5EF4-FFF2-40B4-BE49-F238E27FC236}">
                <a16:creationId xmlns:a16="http://schemas.microsoft.com/office/drawing/2014/main" id="{79DF0EF3-4E0B-8435-3E49-E81C4E86F775}"/>
              </a:ext>
            </a:extLst>
          </p:cNvPr>
          <p:cNvSpPr>
            <a:spLocks noGrp="1"/>
          </p:cNvSpPr>
          <p:nvPr>
            <p:ph idx="1"/>
          </p:nvPr>
        </p:nvSpPr>
        <p:spPr>
          <a:xfrm>
            <a:off x="677334" y="2160589"/>
            <a:ext cx="8387535" cy="1095495"/>
          </a:xfrm>
        </p:spPr>
        <p:txBody>
          <a:bodyPr/>
          <a:lstStyle/>
          <a:p>
            <a:r>
              <a:rPr lang="cs-CZ">
                <a:hlinkClick r:id="rId2"/>
              </a:rPr>
              <a:t>https://spmo.cz/vzdelavani/hlavni-zakonne-povinnosti-obci-a-mest-23-1-2024/</a:t>
            </a:r>
            <a:endParaRPr lang="cs-CZ"/>
          </a:p>
          <a:p>
            <a:endParaRPr lang="cs-CZ" dirty="0"/>
          </a:p>
        </p:txBody>
      </p:sp>
      <p:sp>
        <p:nvSpPr>
          <p:cNvPr id="4" name="Zástupný symbol pro zápatí 3">
            <a:extLst>
              <a:ext uri="{FF2B5EF4-FFF2-40B4-BE49-F238E27FC236}">
                <a16:creationId xmlns:a16="http://schemas.microsoft.com/office/drawing/2014/main" id="{09EE5823-50B4-E940-9DFB-D227DE2DF199}"/>
              </a:ext>
            </a:extLst>
          </p:cNvPr>
          <p:cNvSpPr>
            <a:spLocks noGrp="1"/>
          </p:cNvSpPr>
          <p:nvPr>
            <p:ph type="ftr" sz="quarter" idx="11"/>
          </p:nvPr>
        </p:nvSpPr>
        <p:spPr/>
        <p:txBody>
          <a:bodyPr/>
          <a:lstStyle/>
          <a:p>
            <a:endParaRPr lang="en-US" dirty="0"/>
          </a:p>
        </p:txBody>
      </p:sp>
      <p:sp>
        <p:nvSpPr>
          <p:cNvPr id="5" name="Nadpis 1">
            <a:extLst>
              <a:ext uri="{FF2B5EF4-FFF2-40B4-BE49-F238E27FC236}">
                <a16:creationId xmlns:a16="http://schemas.microsoft.com/office/drawing/2014/main" id="{434085CB-5BF0-6154-5115-E8E758415985}"/>
              </a:ext>
            </a:extLst>
          </p:cNvPr>
          <p:cNvSpPr txBox="1">
            <a:spLocks/>
          </p:cNvSpPr>
          <p:nvPr/>
        </p:nvSpPr>
        <p:spPr>
          <a:xfrm>
            <a:off x="677334" y="3601916"/>
            <a:ext cx="8596668" cy="132080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dirty="0"/>
              <a:t>Pozvánka na školení GDPR, osobní údaje a ochrana oznamovatelů v praxi obcí a měst</a:t>
            </a:r>
          </a:p>
        </p:txBody>
      </p:sp>
      <p:sp>
        <p:nvSpPr>
          <p:cNvPr id="6" name="TextovéPole 5">
            <a:extLst>
              <a:ext uri="{FF2B5EF4-FFF2-40B4-BE49-F238E27FC236}">
                <a16:creationId xmlns:a16="http://schemas.microsoft.com/office/drawing/2014/main" id="{856B8A4B-06F8-56D4-0684-225DC7A0520D}"/>
              </a:ext>
            </a:extLst>
          </p:cNvPr>
          <p:cNvSpPr txBox="1"/>
          <p:nvPr/>
        </p:nvSpPr>
        <p:spPr>
          <a:xfrm>
            <a:off x="782515" y="4844562"/>
            <a:ext cx="7939454" cy="646331"/>
          </a:xfrm>
          <a:prstGeom prst="rect">
            <a:avLst/>
          </a:prstGeom>
          <a:noFill/>
        </p:spPr>
        <p:txBody>
          <a:bodyPr wrap="square" rtlCol="0">
            <a:spAutoFit/>
          </a:bodyPr>
          <a:lstStyle/>
          <a:p>
            <a:r>
              <a:rPr lang="cs-CZ" dirty="0">
                <a:hlinkClick r:id="rId3"/>
              </a:rPr>
              <a:t>https://spmo.cz/vzdelavani/gdpr-a-ochrana-oznamovatelu-v-praxi-obci-a-mest-19-1-2024/</a:t>
            </a:r>
            <a:r>
              <a:rPr lang="cs-CZ" dirty="0"/>
              <a:t> </a:t>
            </a:r>
          </a:p>
        </p:txBody>
      </p:sp>
    </p:spTree>
    <p:extLst>
      <p:ext uri="{BB962C8B-B14F-4D97-AF65-F5344CB8AC3E}">
        <p14:creationId xmlns:p14="http://schemas.microsoft.com/office/powerpoint/2010/main" val="319501525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893142" cy="4093028"/>
          </a:xfrm>
        </p:spPr>
        <p:txBody>
          <a:bodyPr anchor="ctr">
            <a:normAutofit/>
          </a:bodyPr>
          <a:lstStyle/>
          <a:p>
            <a:r>
              <a:rPr lang="cs-CZ" sz="4400" dirty="0"/>
              <a:t>Řeším vaše problémy</a:t>
            </a:r>
            <a:br>
              <a:rPr lang="cs-CZ" sz="4400" dirty="0"/>
            </a:br>
            <a:br>
              <a:rPr lang="cs-CZ" sz="4400" dirty="0"/>
            </a:br>
            <a:r>
              <a:rPr lang="cs-CZ" sz="3200" dirty="0"/>
              <a:t>www.judrstastny.cz</a:t>
            </a:r>
            <a:br>
              <a:rPr lang="cs-CZ" sz="3200" dirty="0"/>
            </a:br>
            <a:br>
              <a:rPr lang="cs-CZ" sz="3200" dirty="0"/>
            </a:br>
            <a:r>
              <a:rPr lang="cs-CZ" sz="3200" dirty="0"/>
              <a:t>www.SOS106.cz</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extLst>
              <p:ext uri="{D42A27DB-BD31-4B8C-83A1-F6EECF244321}">
                <p14:modId xmlns:p14="http://schemas.microsoft.com/office/powerpoint/2010/main" val="485850781"/>
              </p:ext>
            </p:extLst>
          </p:nvPr>
        </p:nvGraphicFramePr>
        <p:xfrm>
          <a:off x="4916553" y="430823"/>
          <a:ext cx="6628804" cy="5926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814702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 name="TextShape 1"/>
          <p:cNvSpPr txBox="1"/>
          <p:nvPr/>
        </p:nvSpPr>
        <p:spPr>
          <a:xfrm>
            <a:off x="677160" y="1932120"/>
            <a:ext cx="8596440" cy="2229840"/>
          </a:xfrm>
          <a:prstGeom prst="rect">
            <a:avLst/>
          </a:prstGeom>
          <a:noFill/>
          <a:ln>
            <a:noFill/>
          </a:ln>
        </p:spPr>
        <p:txBody>
          <a:bodyPr anchor="b"/>
          <a:lstStyle/>
          <a:p>
            <a:pPr>
              <a:lnSpc>
                <a:spcPct val="100000"/>
              </a:lnSpc>
            </a:pPr>
            <a:r>
              <a:rPr lang="en-US" sz="4400" b="0" strike="noStrike" spc="-1">
                <a:solidFill>
                  <a:srgbClr val="5FCBEF"/>
                </a:solidFill>
                <a:uFill>
                  <a:solidFill>
                    <a:srgbClr val="FFFFFF"/>
                  </a:solidFill>
                </a:uFill>
                <a:latin typeface="Trebuchet MS"/>
              </a:rPr>
              <a:t>Děkuji za pozornost</a:t>
            </a:r>
            <a:endParaRPr lang="en-US" sz="1800" b="0" strike="noStrike" spc="-1">
              <a:solidFill>
                <a:srgbClr val="000000"/>
              </a:solidFill>
              <a:uFill>
                <a:solidFill>
                  <a:srgbClr val="FFFFFF"/>
                </a:solidFill>
              </a:uFill>
              <a:latin typeface="Trebuchet MS"/>
            </a:endParaRPr>
          </a:p>
        </p:txBody>
      </p:sp>
      <p:sp>
        <p:nvSpPr>
          <p:cNvPr id="945" name="TextShape 2"/>
          <p:cNvSpPr txBox="1"/>
          <p:nvPr/>
        </p:nvSpPr>
        <p:spPr>
          <a:xfrm>
            <a:off x="677160" y="4262400"/>
            <a:ext cx="8596440" cy="1778400"/>
          </a:xfrm>
          <a:prstGeom prst="rect">
            <a:avLst/>
          </a:prstGeom>
          <a:noFill/>
          <a:ln>
            <a:noFill/>
          </a:ln>
        </p:spPr>
        <p:txBody>
          <a:bodyPr/>
          <a:lstStyle/>
          <a:p>
            <a:pPr>
              <a:lnSpc>
                <a:spcPct val="100000"/>
              </a:lnSpc>
            </a:pPr>
            <a:r>
              <a:rPr lang="en-US" sz="1800" b="0" strike="noStrike" spc="-1" dirty="0" err="1">
                <a:solidFill>
                  <a:srgbClr val="404040"/>
                </a:solidFill>
                <a:uFill>
                  <a:solidFill>
                    <a:srgbClr val="FFFFFF"/>
                  </a:solidFill>
                </a:uFill>
                <a:latin typeface="Trebuchet MS"/>
              </a:rPr>
              <a:t>JUDr</a:t>
            </a:r>
            <a:r>
              <a:rPr lang="en-US" sz="1800" b="0" strike="noStrike" spc="-1" dirty="0">
                <a:solidFill>
                  <a:srgbClr val="404040"/>
                </a:solidFill>
                <a:uFill>
                  <a:solidFill>
                    <a:srgbClr val="FFFFFF"/>
                  </a:solidFill>
                </a:uFill>
                <a:latin typeface="Trebuchet MS"/>
              </a:rPr>
              <a:t>. Jan Šťastný, MPA</a:t>
            </a:r>
          </a:p>
          <a:p>
            <a:pPr>
              <a:lnSpc>
                <a:spcPct val="100000"/>
              </a:lnSpc>
            </a:pPr>
            <a:r>
              <a:rPr lang="cs-CZ" sz="1800" b="0" u="sng" strike="noStrike" spc="-1" dirty="0">
                <a:solidFill>
                  <a:srgbClr val="6FD9ED"/>
                </a:solidFill>
                <a:uFill>
                  <a:solidFill>
                    <a:srgbClr val="FFFFFF"/>
                  </a:solidFill>
                </a:uFill>
                <a:latin typeface="Trebuchet MS"/>
                <a:hlinkClick r:id="rId2"/>
              </a:rPr>
              <a:t>stastny@catania.cz</a:t>
            </a:r>
            <a:endParaRPr lang="cs-CZ" sz="1800" b="0" u="sng" strike="noStrike" spc="-1" dirty="0">
              <a:solidFill>
                <a:srgbClr val="6FD9ED"/>
              </a:solidFill>
              <a:uFill>
                <a:solidFill>
                  <a:srgbClr val="FFFFFF"/>
                </a:solidFill>
              </a:uFill>
              <a:latin typeface="Trebuchet MS"/>
            </a:endParaRPr>
          </a:p>
          <a:p>
            <a:pPr>
              <a:lnSpc>
                <a:spcPct val="100000"/>
              </a:lnSpc>
            </a:pPr>
            <a:r>
              <a:rPr lang="cs-CZ" u="sng" spc="-1" dirty="0">
                <a:solidFill>
                  <a:srgbClr val="6FD9ED"/>
                </a:solidFill>
                <a:uFill>
                  <a:solidFill>
                    <a:srgbClr val="FFFFFF"/>
                  </a:solidFill>
                </a:uFill>
                <a:latin typeface="Trebuchet MS"/>
              </a:rPr>
              <a:t>judr.stastny@gmail.com</a:t>
            </a:r>
            <a:endParaRPr lang="en-US" sz="1800" b="0" strike="noStrike" spc="-1" dirty="0">
              <a:solidFill>
                <a:srgbClr val="404040"/>
              </a:solidFill>
              <a:uFill>
                <a:solidFill>
                  <a:srgbClr val="FFFFFF"/>
                </a:solidFill>
              </a:uFill>
              <a:latin typeface="Trebuchet MS"/>
            </a:endParaRPr>
          </a:p>
          <a:p>
            <a:pPr>
              <a:lnSpc>
                <a:spcPct val="100000"/>
              </a:lnSpc>
            </a:pPr>
            <a:endParaRPr lang="en-US" sz="1800" b="0" strike="noStrike" spc="-1" dirty="0">
              <a:solidFill>
                <a:srgbClr val="404040"/>
              </a:solidFill>
              <a:uFill>
                <a:solidFill>
                  <a:srgbClr val="FFFFFF"/>
                </a:solidFill>
              </a:uFill>
              <a:latin typeface="Trebuchet MS"/>
            </a:endParaRPr>
          </a:p>
          <a:p>
            <a:pPr>
              <a:lnSpc>
                <a:spcPct val="100000"/>
              </a:lnSpc>
            </a:pPr>
            <a:r>
              <a:rPr lang="en-US" sz="1800" b="0" strike="noStrike" spc="-1" dirty="0">
                <a:solidFill>
                  <a:srgbClr val="404040"/>
                </a:solidFill>
                <a:uFill>
                  <a:solidFill>
                    <a:srgbClr val="FFFFFF"/>
                  </a:solidFill>
                </a:uFill>
                <a:latin typeface="Trebuchet MS"/>
              </a:rPr>
              <a:t>777 418 512</a:t>
            </a:r>
          </a:p>
        </p:txBody>
      </p:sp>
      <p:sp>
        <p:nvSpPr>
          <p:cNvPr id="946" name="TextShape 3"/>
          <p:cNvSpPr txBox="1"/>
          <p:nvPr/>
        </p:nvSpPr>
        <p:spPr>
          <a:xfrm>
            <a:off x="677160" y="6041520"/>
            <a:ext cx="6297120" cy="364680"/>
          </a:xfrm>
          <a:prstGeom prst="rect">
            <a:avLst/>
          </a:prstGeom>
          <a:noFill/>
          <a:ln>
            <a:noFill/>
          </a:ln>
        </p:spPr>
        <p:txBody>
          <a:bodyPr anchor="ctr"/>
          <a:lstStyle/>
          <a:p>
            <a:endParaRPr lang="cs-CZ" sz="2400" b="0" strike="noStrike" spc="-1">
              <a:solidFill>
                <a:srgbClr val="000000"/>
              </a:solidFill>
              <a:uFill>
                <a:solidFill>
                  <a:srgbClr val="FFFFFF"/>
                </a:solidFill>
              </a:uFill>
              <a:latin typeface="Times New Roman"/>
            </a:endParaRPr>
          </a:p>
        </p:txBody>
      </p:sp>
      <p:pic>
        <p:nvPicPr>
          <p:cNvPr id="2" name="Obrázek 1"/>
          <p:cNvPicPr>
            <a:picLocks noChangeAspect="1"/>
          </p:cNvPicPr>
          <p:nvPr/>
        </p:nvPicPr>
        <p:blipFill>
          <a:blip r:embed="rId3"/>
          <a:stretch>
            <a:fillRect/>
          </a:stretch>
        </p:blipFill>
        <p:spPr>
          <a:xfrm>
            <a:off x="6096000" y="161059"/>
            <a:ext cx="3230522" cy="3267941"/>
          </a:xfrm>
          <a:prstGeom prst="rect">
            <a:avLst/>
          </a:prstGeom>
        </p:spPr>
      </p:pic>
    </p:spTree>
    <p:extLst>
      <p:ext uri="{BB962C8B-B14F-4D97-AF65-F5344CB8AC3E}">
        <p14:creationId xmlns:p14="http://schemas.microsoft.com/office/powerpoint/2010/main" val="364765933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547581" cy="4093028"/>
          </a:xfrm>
        </p:spPr>
        <p:txBody>
          <a:bodyPr anchor="ctr">
            <a:normAutofit/>
          </a:bodyPr>
          <a:lstStyle/>
          <a:p>
            <a:r>
              <a:rPr lang="cs-CZ" sz="4400"/>
              <a:t>Další nabídka</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extLst>
              <p:ext uri="{D42A27DB-BD31-4B8C-83A1-F6EECF244321}">
                <p14:modId xmlns:p14="http://schemas.microsoft.com/office/powerpoint/2010/main" val="2399589377"/>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5638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893142" cy="4093028"/>
          </a:xfrm>
        </p:spPr>
        <p:txBody>
          <a:bodyPr anchor="ctr">
            <a:normAutofit/>
          </a:bodyPr>
          <a:lstStyle/>
          <a:p>
            <a:r>
              <a:rPr lang="cs-CZ" sz="4400" dirty="0"/>
              <a:t>Řeším vaše problémy</a:t>
            </a:r>
            <a:br>
              <a:rPr lang="cs-CZ" sz="4400" dirty="0"/>
            </a:br>
            <a:br>
              <a:rPr lang="cs-CZ" sz="4400" dirty="0"/>
            </a:br>
            <a:r>
              <a:rPr lang="cs-CZ" sz="3200" dirty="0"/>
              <a:t>www.judrstastny.cz</a:t>
            </a:r>
            <a:br>
              <a:rPr lang="cs-CZ" sz="3200" dirty="0"/>
            </a:br>
            <a:br>
              <a:rPr lang="cs-CZ" sz="3200" dirty="0"/>
            </a:br>
            <a:r>
              <a:rPr lang="cs-CZ" sz="3200" dirty="0"/>
              <a:t>www.SOS106.cz</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nvPr>
        </p:nvGraphicFramePr>
        <p:xfrm>
          <a:off x="4916553" y="430823"/>
          <a:ext cx="6628804" cy="5926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4879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7A0F28-0541-4078-AD38-E2EEBBBB42F4}"/>
              </a:ext>
            </a:extLst>
          </p:cNvPr>
          <p:cNvSpPr>
            <a:spLocks noGrp="1"/>
          </p:cNvSpPr>
          <p:nvPr>
            <p:ph type="title"/>
          </p:nvPr>
        </p:nvSpPr>
        <p:spPr>
          <a:xfrm>
            <a:off x="1043950" y="1179151"/>
            <a:ext cx="3300646" cy="4463889"/>
          </a:xfrm>
        </p:spPr>
        <p:txBody>
          <a:bodyPr vert="horz" lIns="91440" tIns="45720" rIns="91440" bIns="45720" rtlCol="0" anchor="ctr">
            <a:normAutofit/>
          </a:bodyPr>
          <a:lstStyle/>
          <a:p>
            <a:pPr>
              <a:lnSpc>
                <a:spcPct val="90000"/>
              </a:lnSpc>
            </a:pPr>
            <a:r>
              <a:rPr lang="en-US" sz="2000" dirty="0"/>
              <a:t>JUDr. Jan Šťastný, MPA</a:t>
            </a:r>
            <a:br>
              <a:rPr lang="en-US" sz="1700" dirty="0"/>
            </a:br>
            <a:br>
              <a:rPr lang="en-US" sz="1700" dirty="0"/>
            </a:br>
            <a:br>
              <a:rPr lang="en-US" sz="1700" dirty="0"/>
            </a:br>
            <a:r>
              <a:rPr lang="cs-CZ" sz="1700" dirty="0"/>
              <a:t>stastny@catania.cz</a:t>
            </a:r>
            <a:br>
              <a:rPr lang="en-US" sz="1700" dirty="0"/>
            </a:br>
            <a:br>
              <a:rPr lang="en-US" sz="1700" dirty="0"/>
            </a:br>
            <a:r>
              <a:rPr lang="en-US" sz="1700" dirty="0"/>
              <a:t>777 418 512</a:t>
            </a:r>
          </a:p>
        </p:txBody>
      </p:sp>
      <p:sp>
        <p:nvSpPr>
          <p:cNvPr id="3" name="Zástupný text 2">
            <a:extLst>
              <a:ext uri="{FF2B5EF4-FFF2-40B4-BE49-F238E27FC236}">
                <a16:creationId xmlns:a16="http://schemas.microsoft.com/office/drawing/2014/main" id="{744C1D6F-2BD9-4841-9D7B-3940CAED4349}"/>
              </a:ext>
            </a:extLst>
          </p:cNvPr>
          <p:cNvSpPr>
            <a:spLocks noGrp="1"/>
          </p:cNvSpPr>
          <p:nvPr>
            <p:ph type="body" idx="1"/>
          </p:nvPr>
        </p:nvSpPr>
        <p:spPr>
          <a:xfrm>
            <a:off x="4978918" y="1109145"/>
            <a:ext cx="6341016" cy="4603900"/>
          </a:xfrm>
        </p:spPr>
        <p:txBody>
          <a:bodyPr vert="horz" lIns="91440" tIns="45720" rIns="91440" bIns="45720" rtlCol="0" anchor="ctr">
            <a:normAutofit/>
          </a:bodyPr>
          <a:lstStyle/>
          <a:p>
            <a:pPr>
              <a:buFont typeface="Wingdings 3" charset="2"/>
              <a:buChar char=""/>
            </a:pPr>
            <a:r>
              <a:rPr lang="cs-CZ" dirty="0"/>
              <a:t>Poradenství a školení pro obce a města </a:t>
            </a:r>
          </a:p>
          <a:p>
            <a:pPr>
              <a:buFont typeface="Wingdings 3" charset="2"/>
              <a:buChar char=""/>
            </a:pPr>
            <a:r>
              <a:rPr lang="cs-CZ" dirty="0"/>
              <a:t>Praxe od r. 2002 ve veřejné správě</a:t>
            </a:r>
          </a:p>
          <a:p>
            <a:pPr>
              <a:buFont typeface="Wingdings 3" charset="2"/>
              <a:buChar char=""/>
            </a:pPr>
            <a:r>
              <a:rPr lang="cs-CZ" dirty="0"/>
              <a:t>Ministerstvo financí, odd. evropského práva</a:t>
            </a:r>
          </a:p>
          <a:p>
            <a:pPr>
              <a:buFont typeface="Wingdings 3" charset="2"/>
              <a:buChar char=""/>
            </a:pPr>
            <a:r>
              <a:rPr lang="cs-CZ" dirty="0"/>
              <a:t>Ministerstvo vnitra – odbor veřejné správy, dozoru a kontroly</a:t>
            </a:r>
          </a:p>
          <a:p>
            <a:pPr>
              <a:buFont typeface="Wingdings 3" charset="2"/>
              <a:buChar char=""/>
            </a:pPr>
            <a:r>
              <a:rPr lang="cs-CZ" dirty="0"/>
              <a:t>4 x správce obcí podle zák. č. 128/2000 Sb.,</a:t>
            </a:r>
          </a:p>
          <a:p>
            <a:pPr>
              <a:buFont typeface="Wingdings 3" charset="2"/>
              <a:buChar char=""/>
            </a:pPr>
            <a:r>
              <a:rPr lang="cs-CZ" dirty="0"/>
              <a:t>Místostarosta obce</a:t>
            </a:r>
          </a:p>
          <a:p>
            <a:pPr>
              <a:buFont typeface="Wingdings 3" charset="2"/>
              <a:buChar char=""/>
            </a:pPr>
            <a:r>
              <a:rPr lang="cs-CZ" dirty="0"/>
              <a:t>od r. 2015 do 2023 tajemník </a:t>
            </a:r>
            <a:r>
              <a:rPr lang="cs-CZ" dirty="0" err="1"/>
              <a:t>MěÚ</a:t>
            </a:r>
            <a:r>
              <a:rPr lang="cs-CZ" dirty="0"/>
              <a:t> ORP – Kostelec nad Orlicí a Dobruška </a:t>
            </a:r>
          </a:p>
        </p:txBody>
      </p:sp>
      <p:sp>
        <p:nvSpPr>
          <p:cNvPr id="19" name="Zástupný symbol pro zápatí 18"/>
          <p:cNvSpPr>
            <a:spLocks noGrp="1"/>
          </p:cNvSpPr>
          <p:nvPr>
            <p:ph type="ftr" sz="quarter" idx="11"/>
          </p:nvPr>
        </p:nvSpPr>
        <p:spPr>
          <a:xfrm>
            <a:off x="965200" y="6041362"/>
            <a:ext cx="6009746" cy="365125"/>
          </a:xfrm>
        </p:spPr>
        <p:txBody>
          <a:bodyPr vert="horz" lIns="91440" tIns="45720" rIns="91440" bIns="45720" rtlCol="0" anchor="ctr">
            <a:normAutofit/>
          </a:bodyPr>
          <a:lstStyle/>
          <a:p>
            <a:pPr>
              <a:spcAft>
                <a:spcPts val="600"/>
              </a:spcAft>
            </a:pP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713537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ADC7E-3630-EED9-E903-05733A3C3343}"/>
              </a:ext>
            </a:extLst>
          </p:cNvPr>
          <p:cNvSpPr>
            <a:spLocks noGrp="1"/>
          </p:cNvSpPr>
          <p:nvPr>
            <p:ph type="title"/>
          </p:nvPr>
        </p:nvSpPr>
        <p:spPr>
          <a:xfrm>
            <a:off x="677334" y="609600"/>
            <a:ext cx="4132791" cy="4171950"/>
          </a:xfrm>
        </p:spPr>
        <p:txBody>
          <a:bodyPr>
            <a:normAutofit fontScale="90000"/>
          </a:bodyPr>
          <a:lstStyle/>
          <a:p>
            <a:r>
              <a:rPr lang="cs-CZ" dirty="0"/>
              <a:t>K průběhu zasedání zase tolik zásadní judikatury není</a:t>
            </a:r>
            <a:br>
              <a:rPr lang="cs-CZ" dirty="0"/>
            </a:br>
            <a:br>
              <a:rPr lang="cs-CZ" dirty="0"/>
            </a:br>
            <a:r>
              <a:rPr lang="cs-CZ" dirty="0"/>
              <a:t>Soudy nemají na obce čas vždy,</a:t>
            </a:r>
            <a:br>
              <a:rPr lang="cs-CZ" dirty="0"/>
            </a:br>
            <a:r>
              <a:rPr lang="cs-CZ" dirty="0"/>
              <a:t>mají mnoho práce</a:t>
            </a:r>
          </a:p>
        </p:txBody>
      </p:sp>
      <p:pic>
        <p:nvPicPr>
          <p:cNvPr id="6" name="Zástupný obsah 5">
            <a:extLst>
              <a:ext uri="{FF2B5EF4-FFF2-40B4-BE49-F238E27FC236}">
                <a16:creationId xmlns:a16="http://schemas.microsoft.com/office/drawing/2014/main" id="{BC3FCE0B-0ABA-4775-255A-46EBCB72E883}"/>
              </a:ext>
            </a:extLst>
          </p:cNvPr>
          <p:cNvPicPr>
            <a:picLocks noGrp="1" noChangeAspect="1"/>
          </p:cNvPicPr>
          <p:nvPr>
            <p:ph idx="1"/>
          </p:nvPr>
        </p:nvPicPr>
        <p:blipFill>
          <a:blip r:embed="rId2"/>
          <a:stretch>
            <a:fillRect/>
          </a:stretch>
        </p:blipFill>
        <p:spPr>
          <a:xfrm>
            <a:off x="5343524" y="113874"/>
            <a:ext cx="5451231" cy="6630251"/>
          </a:xfrm>
        </p:spPr>
      </p:pic>
      <p:sp>
        <p:nvSpPr>
          <p:cNvPr id="4" name="Zástupný symbol pro zápatí 3">
            <a:extLst>
              <a:ext uri="{FF2B5EF4-FFF2-40B4-BE49-F238E27FC236}">
                <a16:creationId xmlns:a16="http://schemas.microsoft.com/office/drawing/2014/main" id="{63D58ABB-5AA0-2C81-2EBC-730AB54DFE7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146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C2CF11-FF9C-34C6-944A-64FCB183EBBF}"/>
              </a:ext>
            </a:extLst>
          </p:cNvPr>
          <p:cNvSpPr>
            <a:spLocks noGrp="1"/>
          </p:cNvSpPr>
          <p:nvPr>
            <p:ph type="title"/>
          </p:nvPr>
        </p:nvSpPr>
        <p:spPr/>
        <p:txBody>
          <a:bodyPr>
            <a:normAutofit fontScale="90000"/>
          </a:bodyPr>
          <a:lstStyle/>
          <a:p>
            <a:r>
              <a:rPr lang="cs-CZ" dirty="0"/>
              <a:t>Zasedání zastupitelstva nabízí mnoho zajímavých i komických situací, problémů a porušování zákona i riziko trestního stíhání</a:t>
            </a:r>
          </a:p>
        </p:txBody>
      </p:sp>
      <p:sp>
        <p:nvSpPr>
          <p:cNvPr id="3" name="Zástupný obsah 2">
            <a:extLst>
              <a:ext uri="{FF2B5EF4-FFF2-40B4-BE49-F238E27FC236}">
                <a16:creationId xmlns:a16="http://schemas.microsoft.com/office/drawing/2014/main" id="{E0BF6CC0-64C6-4FCD-8AE6-C31AD972D2FB}"/>
              </a:ext>
            </a:extLst>
          </p:cNvPr>
          <p:cNvSpPr>
            <a:spLocks noGrp="1"/>
          </p:cNvSpPr>
          <p:nvPr>
            <p:ph idx="1"/>
          </p:nvPr>
        </p:nvSpPr>
        <p:spPr/>
        <p:txBody>
          <a:bodyPr/>
          <a:lstStyle/>
          <a:p>
            <a:endParaRPr lang="cs-CZ" dirty="0"/>
          </a:p>
        </p:txBody>
      </p:sp>
      <p:sp>
        <p:nvSpPr>
          <p:cNvPr id="4" name="Zástupný symbol pro zápatí 3">
            <a:extLst>
              <a:ext uri="{FF2B5EF4-FFF2-40B4-BE49-F238E27FC236}">
                <a16:creationId xmlns:a16="http://schemas.microsoft.com/office/drawing/2014/main" id="{8C2DFB27-88BB-446A-22C5-B5C24C8FF2E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63364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AA2E84-1D59-E6B2-5131-B2239593F4F4}"/>
              </a:ext>
            </a:extLst>
          </p:cNvPr>
          <p:cNvSpPr>
            <a:spLocks noGrp="1"/>
          </p:cNvSpPr>
          <p:nvPr>
            <p:ph type="title"/>
          </p:nvPr>
        </p:nvSpPr>
        <p:spPr>
          <a:xfrm>
            <a:off x="677335" y="609599"/>
            <a:ext cx="3217658" cy="2379785"/>
          </a:xfrm>
        </p:spPr>
        <p:txBody>
          <a:bodyPr/>
          <a:lstStyle/>
          <a:p>
            <a:r>
              <a:rPr lang="cs-CZ" dirty="0"/>
              <a:t>Některá usnesení jsou jen vtipná nebo i hloupá</a:t>
            </a:r>
          </a:p>
        </p:txBody>
      </p:sp>
      <p:sp>
        <p:nvSpPr>
          <p:cNvPr id="4" name="Zástupný symbol pro zápatí 3">
            <a:extLst>
              <a:ext uri="{FF2B5EF4-FFF2-40B4-BE49-F238E27FC236}">
                <a16:creationId xmlns:a16="http://schemas.microsoft.com/office/drawing/2014/main" id="{FC193C84-720C-3C4A-BB6E-D336082D01BE}"/>
              </a:ext>
            </a:extLst>
          </p:cNvPr>
          <p:cNvSpPr>
            <a:spLocks noGrp="1"/>
          </p:cNvSpPr>
          <p:nvPr>
            <p:ph type="ftr" sz="quarter" idx="11"/>
          </p:nvPr>
        </p:nvSpPr>
        <p:spPr/>
        <p:txBody>
          <a:bodyPr/>
          <a:lstStyle/>
          <a:p>
            <a:endParaRPr lang="en-US" dirty="0"/>
          </a:p>
        </p:txBody>
      </p:sp>
      <p:pic>
        <p:nvPicPr>
          <p:cNvPr id="10" name="Zástupný obsah 9">
            <a:extLst>
              <a:ext uri="{FF2B5EF4-FFF2-40B4-BE49-F238E27FC236}">
                <a16:creationId xmlns:a16="http://schemas.microsoft.com/office/drawing/2014/main" id="{65DB5C08-685A-8028-EFA6-2BEAD5655F32}"/>
              </a:ext>
            </a:extLst>
          </p:cNvPr>
          <p:cNvPicPr>
            <a:picLocks noGrp="1" noChangeAspect="1"/>
          </p:cNvPicPr>
          <p:nvPr>
            <p:ph idx="1"/>
          </p:nvPr>
        </p:nvPicPr>
        <p:blipFill>
          <a:blip r:embed="rId2"/>
          <a:stretch>
            <a:fillRect/>
          </a:stretch>
        </p:blipFill>
        <p:spPr>
          <a:xfrm>
            <a:off x="4343728" y="200529"/>
            <a:ext cx="5020736" cy="6549119"/>
          </a:xfrm>
        </p:spPr>
      </p:pic>
      <p:sp>
        <p:nvSpPr>
          <p:cNvPr id="11" name="Šipka: doprava 10">
            <a:extLst>
              <a:ext uri="{FF2B5EF4-FFF2-40B4-BE49-F238E27FC236}">
                <a16:creationId xmlns:a16="http://schemas.microsoft.com/office/drawing/2014/main" id="{C95D5FFB-3916-9FAD-B5B3-0A49B01D2F50}"/>
              </a:ext>
            </a:extLst>
          </p:cNvPr>
          <p:cNvSpPr/>
          <p:nvPr/>
        </p:nvSpPr>
        <p:spPr>
          <a:xfrm>
            <a:off x="2901462" y="114300"/>
            <a:ext cx="1371600" cy="5627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77855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0FABEE-B959-6454-58C0-44B226BE1395}"/>
              </a:ext>
            </a:extLst>
          </p:cNvPr>
          <p:cNvSpPr>
            <a:spLocks noGrp="1"/>
          </p:cNvSpPr>
          <p:nvPr>
            <p:ph type="title"/>
          </p:nvPr>
        </p:nvSpPr>
        <p:spPr>
          <a:xfrm>
            <a:off x="677334" y="609600"/>
            <a:ext cx="2725289" cy="1320800"/>
          </a:xfrm>
        </p:spPr>
        <p:txBody>
          <a:bodyPr>
            <a:normAutofit fontScale="90000"/>
          </a:bodyPr>
          <a:lstStyle/>
          <a:p>
            <a:r>
              <a:rPr lang="cs-CZ" dirty="0"/>
              <a:t>Mnoho z nich může mít nebezpečné následky</a:t>
            </a:r>
          </a:p>
        </p:txBody>
      </p:sp>
      <p:sp>
        <p:nvSpPr>
          <p:cNvPr id="4" name="Zástupný symbol pro zápatí 3">
            <a:extLst>
              <a:ext uri="{FF2B5EF4-FFF2-40B4-BE49-F238E27FC236}">
                <a16:creationId xmlns:a16="http://schemas.microsoft.com/office/drawing/2014/main" id="{D89F3AF0-04EE-429E-5587-584DB49E656A}"/>
              </a:ext>
            </a:extLst>
          </p:cNvPr>
          <p:cNvSpPr>
            <a:spLocks noGrp="1"/>
          </p:cNvSpPr>
          <p:nvPr>
            <p:ph type="ftr" sz="quarter" idx="11"/>
          </p:nvPr>
        </p:nvSpPr>
        <p:spPr/>
        <p:txBody>
          <a:bodyPr/>
          <a:lstStyle/>
          <a:p>
            <a:endParaRPr lang="en-US" dirty="0"/>
          </a:p>
        </p:txBody>
      </p:sp>
      <p:sp>
        <p:nvSpPr>
          <p:cNvPr id="8" name="Zástupný obsah 7">
            <a:extLst>
              <a:ext uri="{FF2B5EF4-FFF2-40B4-BE49-F238E27FC236}">
                <a16:creationId xmlns:a16="http://schemas.microsoft.com/office/drawing/2014/main" id="{F4A9809C-418F-8730-2F42-D6BEB385D8F5}"/>
              </a:ext>
            </a:extLst>
          </p:cNvPr>
          <p:cNvSpPr>
            <a:spLocks noGrp="1"/>
          </p:cNvSpPr>
          <p:nvPr>
            <p:ph idx="1"/>
          </p:nvPr>
        </p:nvSpPr>
        <p:spPr/>
        <p:txBody>
          <a:bodyPr/>
          <a:lstStyle/>
          <a:p>
            <a:endParaRPr lang="cs-CZ"/>
          </a:p>
        </p:txBody>
      </p:sp>
      <p:pic>
        <p:nvPicPr>
          <p:cNvPr id="10" name="Obrázek 9">
            <a:extLst>
              <a:ext uri="{FF2B5EF4-FFF2-40B4-BE49-F238E27FC236}">
                <a16:creationId xmlns:a16="http://schemas.microsoft.com/office/drawing/2014/main" id="{D26075D4-46E7-7603-8058-5C9BD08C6E2C}"/>
              </a:ext>
            </a:extLst>
          </p:cNvPr>
          <p:cNvPicPr>
            <a:picLocks noChangeAspect="1"/>
          </p:cNvPicPr>
          <p:nvPr/>
        </p:nvPicPr>
        <p:blipFill>
          <a:blip r:embed="rId2"/>
          <a:stretch>
            <a:fillRect/>
          </a:stretch>
        </p:blipFill>
        <p:spPr>
          <a:xfrm>
            <a:off x="4196014" y="0"/>
            <a:ext cx="4593365" cy="6858000"/>
          </a:xfrm>
          <a:prstGeom prst="rect">
            <a:avLst/>
          </a:prstGeom>
        </p:spPr>
      </p:pic>
    </p:spTree>
    <p:extLst>
      <p:ext uri="{BB962C8B-B14F-4D97-AF65-F5344CB8AC3E}">
        <p14:creationId xmlns:p14="http://schemas.microsoft.com/office/powerpoint/2010/main" val="2401161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7714C2-31EF-30B8-D9FF-82A10FE64D1D}"/>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56C6B6BB-AA69-DE80-3B31-7FB95320C8A7}"/>
              </a:ext>
            </a:extLst>
          </p:cNvPr>
          <p:cNvPicPr>
            <a:picLocks noGrp="1" noChangeAspect="1"/>
          </p:cNvPicPr>
          <p:nvPr>
            <p:ph idx="1"/>
          </p:nvPr>
        </p:nvPicPr>
        <p:blipFill>
          <a:blip r:embed="rId2"/>
          <a:stretch>
            <a:fillRect/>
          </a:stretch>
        </p:blipFill>
        <p:spPr>
          <a:xfrm>
            <a:off x="3094892" y="111829"/>
            <a:ext cx="3754316" cy="6634342"/>
          </a:xfrm>
        </p:spPr>
      </p:pic>
      <p:sp>
        <p:nvSpPr>
          <p:cNvPr id="4" name="Zástupný symbol pro zápatí 3">
            <a:extLst>
              <a:ext uri="{FF2B5EF4-FFF2-40B4-BE49-F238E27FC236}">
                <a16:creationId xmlns:a16="http://schemas.microsoft.com/office/drawing/2014/main" id="{0DAA5A41-B937-2C09-D84B-3E1E2CE0359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34756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CADAA2-EB32-50C9-BBBF-A3C4286E6A9E}"/>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57A03B8E-34EE-1A18-CA93-D5A058A3FE3A}"/>
              </a:ext>
            </a:extLst>
          </p:cNvPr>
          <p:cNvPicPr>
            <a:picLocks noGrp="1" noChangeAspect="1"/>
          </p:cNvPicPr>
          <p:nvPr>
            <p:ph idx="1"/>
          </p:nvPr>
        </p:nvPicPr>
        <p:blipFill>
          <a:blip r:embed="rId2"/>
          <a:stretch>
            <a:fillRect/>
          </a:stretch>
        </p:blipFill>
        <p:spPr>
          <a:xfrm>
            <a:off x="919030" y="451513"/>
            <a:ext cx="8354972" cy="5670741"/>
          </a:xfrm>
        </p:spPr>
      </p:pic>
      <p:sp>
        <p:nvSpPr>
          <p:cNvPr id="4" name="Zástupný symbol pro zápatí 3">
            <a:extLst>
              <a:ext uri="{FF2B5EF4-FFF2-40B4-BE49-F238E27FC236}">
                <a16:creationId xmlns:a16="http://schemas.microsoft.com/office/drawing/2014/main" id="{BC6C72B9-3E83-0D09-362F-10784906E7DB}"/>
              </a:ext>
            </a:extLst>
          </p:cNvPr>
          <p:cNvSpPr>
            <a:spLocks noGrp="1"/>
          </p:cNvSpPr>
          <p:nvPr>
            <p:ph type="ftr" sz="quarter" idx="11"/>
          </p:nvPr>
        </p:nvSpPr>
        <p:spPr/>
        <p:txBody>
          <a:bodyPr/>
          <a:lstStyle/>
          <a:p>
            <a:endParaRPr lang="en-US" dirty="0"/>
          </a:p>
        </p:txBody>
      </p:sp>
      <p:sp>
        <p:nvSpPr>
          <p:cNvPr id="7" name="Obdélník 6">
            <a:extLst>
              <a:ext uri="{FF2B5EF4-FFF2-40B4-BE49-F238E27FC236}">
                <a16:creationId xmlns:a16="http://schemas.microsoft.com/office/drawing/2014/main" id="{235BC6C3-F53C-1B3D-439D-FFD64FAD6467}"/>
              </a:ext>
            </a:extLst>
          </p:cNvPr>
          <p:cNvSpPr/>
          <p:nvPr/>
        </p:nvSpPr>
        <p:spPr>
          <a:xfrm>
            <a:off x="4097215" y="4927601"/>
            <a:ext cx="5020408" cy="56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08F5B913-811C-5CAE-A0B1-B1C9DFF2960C}"/>
              </a:ext>
            </a:extLst>
          </p:cNvPr>
          <p:cNvSpPr/>
          <p:nvPr/>
        </p:nvSpPr>
        <p:spPr>
          <a:xfrm>
            <a:off x="1145930" y="5203093"/>
            <a:ext cx="5020408" cy="56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7D555D01-DC7F-7711-9A53-5577A9590DF8}"/>
              </a:ext>
            </a:extLst>
          </p:cNvPr>
          <p:cNvSpPr/>
          <p:nvPr/>
        </p:nvSpPr>
        <p:spPr>
          <a:xfrm>
            <a:off x="486507" y="5757129"/>
            <a:ext cx="5020408" cy="56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8F8266DD-747B-6440-4C51-8F8214562AB7}"/>
              </a:ext>
            </a:extLst>
          </p:cNvPr>
          <p:cNvSpPr/>
          <p:nvPr/>
        </p:nvSpPr>
        <p:spPr>
          <a:xfrm>
            <a:off x="4900246" y="2985905"/>
            <a:ext cx="5020408" cy="56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21879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A3C623-F04D-00C7-7474-D318C6BBC2ED}"/>
              </a:ext>
            </a:extLst>
          </p:cNvPr>
          <p:cNvSpPr>
            <a:spLocks noGrp="1"/>
          </p:cNvSpPr>
          <p:nvPr>
            <p:ph type="title"/>
          </p:nvPr>
        </p:nvSpPr>
        <p:spPr/>
        <p:txBody>
          <a:bodyPr/>
          <a:lstStyle/>
          <a:p>
            <a:endParaRPr lang="cs-CZ"/>
          </a:p>
        </p:txBody>
      </p:sp>
      <p:pic>
        <p:nvPicPr>
          <p:cNvPr id="8" name="Zástupný obsah 7">
            <a:extLst>
              <a:ext uri="{FF2B5EF4-FFF2-40B4-BE49-F238E27FC236}">
                <a16:creationId xmlns:a16="http://schemas.microsoft.com/office/drawing/2014/main" id="{9632F583-8152-5B09-0BF0-E86EFC5A9018}"/>
              </a:ext>
            </a:extLst>
          </p:cNvPr>
          <p:cNvPicPr>
            <a:picLocks noGrp="1" noChangeAspect="1"/>
          </p:cNvPicPr>
          <p:nvPr>
            <p:ph idx="1"/>
          </p:nvPr>
        </p:nvPicPr>
        <p:blipFill>
          <a:blip r:embed="rId2"/>
          <a:stretch>
            <a:fillRect/>
          </a:stretch>
        </p:blipFill>
        <p:spPr>
          <a:xfrm>
            <a:off x="1828800" y="92891"/>
            <a:ext cx="5146146" cy="6554325"/>
          </a:xfrm>
        </p:spPr>
      </p:pic>
      <p:sp>
        <p:nvSpPr>
          <p:cNvPr id="4" name="Zástupný symbol pro zápatí 3">
            <a:extLst>
              <a:ext uri="{FF2B5EF4-FFF2-40B4-BE49-F238E27FC236}">
                <a16:creationId xmlns:a16="http://schemas.microsoft.com/office/drawing/2014/main" id="{B0C0976D-6F6D-87F0-6C0B-F89DA5EAB0FF}"/>
              </a:ext>
            </a:extLst>
          </p:cNvPr>
          <p:cNvSpPr>
            <a:spLocks noGrp="1"/>
          </p:cNvSpPr>
          <p:nvPr>
            <p:ph type="ftr" sz="quarter" idx="11"/>
          </p:nvPr>
        </p:nvSpPr>
        <p:spPr/>
        <p:txBody>
          <a:bodyPr/>
          <a:lstStyle/>
          <a:p>
            <a:endParaRPr lang="en-US" dirty="0"/>
          </a:p>
        </p:txBody>
      </p:sp>
      <p:pic>
        <p:nvPicPr>
          <p:cNvPr id="10" name="Obrázek 9">
            <a:extLst>
              <a:ext uri="{FF2B5EF4-FFF2-40B4-BE49-F238E27FC236}">
                <a16:creationId xmlns:a16="http://schemas.microsoft.com/office/drawing/2014/main" id="{05BD9FCD-B61A-AD97-0DB7-02FE1F9256DE}"/>
              </a:ext>
            </a:extLst>
          </p:cNvPr>
          <p:cNvPicPr>
            <a:picLocks noChangeAspect="1"/>
          </p:cNvPicPr>
          <p:nvPr/>
        </p:nvPicPr>
        <p:blipFill>
          <a:blip r:embed="rId3"/>
          <a:stretch>
            <a:fillRect/>
          </a:stretch>
        </p:blipFill>
        <p:spPr>
          <a:xfrm>
            <a:off x="8292470" y="870053"/>
            <a:ext cx="3590476" cy="5000000"/>
          </a:xfrm>
          <a:prstGeom prst="rect">
            <a:avLst/>
          </a:prstGeom>
        </p:spPr>
      </p:pic>
      <p:sp>
        <p:nvSpPr>
          <p:cNvPr id="11" name="Šipka: doprava 10">
            <a:extLst>
              <a:ext uri="{FF2B5EF4-FFF2-40B4-BE49-F238E27FC236}">
                <a16:creationId xmlns:a16="http://schemas.microsoft.com/office/drawing/2014/main" id="{B8DF971C-9D1C-88C4-BB65-0CAFC20807A4}"/>
              </a:ext>
            </a:extLst>
          </p:cNvPr>
          <p:cNvSpPr/>
          <p:nvPr/>
        </p:nvSpPr>
        <p:spPr>
          <a:xfrm>
            <a:off x="6876907" y="3301268"/>
            <a:ext cx="1219485" cy="9935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90393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FC8E39-73C9-4BAE-C738-C0D2C3036EFF}"/>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5D2AD482-D3F8-3C57-0CAF-35214217FDA7}"/>
              </a:ext>
            </a:extLst>
          </p:cNvPr>
          <p:cNvPicPr>
            <a:picLocks noGrp="1" noChangeAspect="1"/>
          </p:cNvPicPr>
          <p:nvPr>
            <p:ph idx="1"/>
          </p:nvPr>
        </p:nvPicPr>
        <p:blipFill>
          <a:blip r:embed="rId2"/>
          <a:stretch>
            <a:fillRect/>
          </a:stretch>
        </p:blipFill>
        <p:spPr>
          <a:xfrm>
            <a:off x="1659086" y="0"/>
            <a:ext cx="5884714" cy="6534730"/>
          </a:xfrm>
        </p:spPr>
      </p:pic>
      <p:sp>
        <p:nvSpPr>
          <p:cNvPr id="4" name="Zástupný symbol pro zápatí 3">
            <a:extLst>
              <a:ext uri="{FF2B5EF4-FFF2-40B4-BE49-F238E27FC236}">
                <a16:creationId xmlns:a16="http://schemas.microsoft.com/office/drawing/2014/main" id="{E68E95BC-25DD-A414-CC25-2CE0DE53A64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68461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7A5603-9A06-62C6-7242-9840B499443A}"/>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8479B12D-749E-07FA-8149-D7DAB58C5B54}"/>
              </a:ext>
            </a:extLst>
          </p:cNvPr>
          <p:cNvPicPr>
            <a:picLocks noGrp="1" noChangeAspect="1"/>
          </p:cNvPicPr>
          <p:nvPr>
            <p:ph idx="1"/>
          </p:nvPr>
        </p:nvPicPr>
        <p:blipFill>
          <a:blip r:embed="rId2"/>
          <a:stretch>
            <a:fillRect/>
          </a:stretch>
        </p:blipFill>
        <p:spPr>
          <a:xfrm>
            <a:off x="677334" y="608937"/>
            <a:ext cx="7658966" cy="5432425"/>
          </a:xfrm>
        </p:spPr>
      </p:pic>
      <p:sp>
        <p:nvSpPr>
          <p:cNvPr id="4" name="Zástupný symbol pro zápatí 3">
            <a:extLst>
              <a:ext uri="{FF2B5EF4-FFF2-40B4-BE49-F238E27FC236}">
                <a16:creationId xmlns:a16="http://schemas.microsoft.com/office/drawing/2014/main" id="{B0E8AFEB-27F6-06AA-D75C-1C7F27AEEFC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48878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0A381E-1939-780B-9754-01CD10EBCBEC}"/>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3F70F714-9FB4-4E09-74EB-FCEF141C7224}"/>
              </a:ext>
            </a:extLst>
          </p:cNvPr>
          <p:cNvPicPr>
            <a:picLocks noGrp="1" noChangeAspect="1"/>
          </p:cNvPicPr>
          <p:nvPr>
            <p:ph idx="1"/>
          </p:nvPr>
        </p:nvPicPr>
        <p:blipFill>
          <a:blip r:embed="rId2"/>
          <a:stretch>
            <a:fillRect/>
          </a:stretch>
        </p:blipFill>
        <p:spPr>
          <a:xfrm>
            <a:off x="1671718" y="225592"/>
            <a:ext cx="5555558" cy="5998332"/>
          </a:xfrm>
        </p:spPr>
      </p:pic>
      <p:sp>
        <p:nvSpPr>
          <p:cNvPr id="4" name="Zástupný symbol pro zápatí 3">
            <a:extLst>
              <a:ext uri="{FF2B5EF4-FFF2-40B4-BE49-F238E27FC236}">
                <a16:creationId xmlns:a16="http://schemas.microsoft.com/office/drawing/2014/main" id="{98EA9535-0AD1-090C-F29C-D210182F5F1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25136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CFCC3F0-F15E-4BD5-92EF-4EABCEBE3C87}"/>
              </a:ext>
            </a:extLst>
          </p:cNvPr>
          <p:cNvSpPr>
            <a:spLocks noGrp="1"/>
          </p:cNvSpPr>
          <p:nvPr>
            <p:ph type="title"/>
          </p:nvPr>
        </p:nvSpPr>
        <p:spPr>
          <a:xfrm>
            <a:off x="637309" y="500883"/>
            <a:ext cx="2853236" cy="5142158"/>
          </a:xfrm>
        </p:spPr>
        <p:txBody>
          <a:bodyPr anchor="ctr">
            <a:normAutofit/>
          </a:bodyPr>
          <a:lstStyle/>
          <a:p>
            <a:r>
              <a:rPr lang="cs-CZ" sz="2400" dirty="0"/>
              <a:t>Zasedání od A do Z</a:t>
            </a:r>
          </a:p>
        </p:txBody>
      </p:sp>
      <p:sp>
        <p:nvSpPr>
          <p:cNvPr id="11" name="Isosceles Triangle 1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cxnSp>
        <p:nvCxnSpPr>
          <p:cNvPr id="13" name="Straight Connector 1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75BA1D60-02C0-4DD2-BB9A-18C877BEF9E7}"/>
              </a:ext>
            </a:extLst>
          </p:cNvPr>
          <p:cNvSpPr>
            <a:spLocks noGrp="1"/>
          </p:cNvSpPr>
          <p:nvPr>
            <p:ph idx="1"/>
          </p:nvPr>
        </p:nvSpPr>
        <p:spPr>
          <a:xfrm>
            <a:off x="4730261" y="500882"/>
            <a:ext cx="6824429" cy="6005426"/>
          </a:xfrm>
        </p:spPr>
        <p:txBody>
          <a:bodyPr anchor="ctr">
            <a:normAutofit fontScale="70000" lnSpcReduction="20000"/>
          </a:bodyPr>
          <a:lstStyle/>
          <a:p>
            <a:pPr algn="l"/>
            <a:r>
              <a:rPr lang="cs-CZ" sz="1600" b="1" i="0" dirty="0">
                <a:solidFill>
                  <a:srgbClr val="111111"/>
                </a:solidFill>
                <a:effectLst/>
                <a:latin typeface="Open Sans" panose="020B0606030504020204" pitchFamily="34" charset="0"/>
              </a:rPr>
              <a:t>Zasedání zastupitelstva</a:t>
            </a:r>
            <a:endParaRPr lang="cs-CZ" sz="1600" b="0" i="0" dirty="0">
              <a:solidFill>
                <a:srgbClr val="111111"/>
              </a:solidFill>
              <a:effectLst/>
              <a:latin typeface="Open Sans" panose="020B0606030504020204" pitchFamily="34" charset="0"/>
            </a:endParaRP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příprava zasedání, svolání zasedání, zveřejnění pozvánky (povinné náležitosti, lhůty, forma)</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jak lze svolat zasedání v co nejkratší době, a přitom v souladu se zákonem, návrh programu, doplňování bodů, protinávrhy, stažení bodu z programu</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průběh zasedání, přesedající, vedení diskuze, usnesení, změny, revokace, číslování, výpisy z usnesení</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možnost tajného hlasování jako ochrana zastupitelů</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online zasedání po novele zákona o obcích od r. 2024, online účast části zastupitelů</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co dělat, když v průběhu zasedání klesne počet zastupitelů</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přestávky, přerušení zasedání do druhého dne atd.</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práva občanů, další veřejnost, novináři, aktivisté na zasedání atd., možnosti omezení obstrukčních občanů nebo zastupitelů</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jednací řády – jak správně upravit v jednacím řádu průběh zasedání</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role tajemníka při zasedání a poradní hlas tajemníka na zasedání</a:t>
            </a:r>
          </a:p>
          <a:p>
            <a:pPr algn="l"/>
            <a:r>
              <a:rPr lang="cs-CZ" sz="1600" b="1" i="0" dirty="0">
                <a:solidFill>
                  <a:srgbClr val="111111"/>
                </a:solidFill>
                <a:effectLst/>
                <a:latin typeface="Open Sans" panose="020B0606030504020204" pitchFamily="34" charset="0"/>
              </a:rPr>
              <a:t>Zápis ze zasedání</a:t>
            </a:r>
            <a:endParaRPr lang="cs-CZ" sz="1600" b="0" i="0" dirty="0">
              <a:solidFill>
                <a:srgbClr val="111111"/>
              </a:solidFill>
              <a:effectLst/>
              <a:latin typeface="Open Sans" panose="020B0606030504020204" pitchFamily="34" charset="0"/>
            </a:endParaRP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povinné součásti zápisu, forma zápisu, doslovné přepisy nebo stručný zápis?</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přílohy zápisu, zvukové a obrazové záznamy</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jak napravit chyby v zápise, v usneseních</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zveřejnění zápisu, nahlížení do zápisu, žádosti o informace</a:t>
            </a:r>
          </a:p>
          <a:p>
            <a:pPr algn="l"/>
            <a:r>
              <a:rPr lang="cs-CZ" sz="1600" b="1" i="0" dirty="0">
                <a:solidFill>
                  <a:srgbClr val="111111"/>
                </a:solidFill>
                <a:effectLst/>
                <a:latin typeface="Open Sans" panose="020B0606030504020204" pitchFamily="34" charset="0"/>
              </a:rPr>
              <a:t>Schůze rady</a:t>
            </a:r>
            <a:endParaRPr lang="cs-CZ" sz="1600" b="0" i="0" dirty="0">
              <a:solidFill>
                <a:srgbClr val="111111"/>
              </a:solidFill>
              <a:effectLst/>
              <a:latin typeface="Open Sans" panose="020B0606030504020204" pitchFamily="34" charset="0"/>
            </a:endParaRP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Příprava, průběh, povinné náležitosti, zápisy, nahlížení do materiálů rady</a:t>
            </a:r>
          </a:p>
          <a:p>
            <a:pPr algn="l"/>
            <a:r>
              <a:rPr lang="cs-CZ" sz="1600" b="1" i="0" dirty="0">
                <a:solidFill>
                  <a:srgbClr val="111111"/>
                </a:solidFill>
                <a:effectLst/>
                <a:latin typeface="Open Sans" panose="020B0606030504020204" pitchFamily="34" charset="0"/>
              </a:rPr>
              <a:t>Časté chyby a jak je napravit</a:t>
            </a:r>
            <a:endParaRPr lang="cs-CZ" sz="1600" b="0" i="0" dirty="0">
              <a:solidFill>
                <a:srgbClr val="111111"/>
              </a:solidFill>
              <a:effectLst/>
              <a:latin typeface="Open Sans" panose="020B0606030504020204" pitchFamily="34" charset="0"/>
            </a:endParaRP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příklady chyb, náprava a příklady dobré praxe</a:t>
            </a:r>
          </a:p>
          <a:p>
            <a:pPr algn="l">
              <a:buFont typeface="Arial" panose="020B0604020202020204" pitchFamily="34" charset="0"/>
              <a:buChar char="•"/>
            </a:pPr>
            <a:r>
              <a:rPr lang="cs-CZ" sz="1600" b="0" i="0" dirty="0">
                <a:solidFill>
                  <a:srgbClr val="111111"/>
                </a:solidFill>
                <a:effectLst/>
                <a:latin typeface="Open Sans" panose="020B0606030504020204" pitchFamily="34" charset="0"/>
              </a:rPr>
              <a:t>judikatura soudů k zasedání, kontroly Ministerstva vnitra v této oblasti, porušení zákona obcemi</a:t>
            </a:r>
          </a:p>
        </p:txBody>
      </p:sp>
      <p:sp>
        <p:nvSpPr>
          <p:cNvPr id="15" name="Isosceles Triangle 1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4" name="Zástupný symbol pro zápatí 3">
            <a:extLst>
              <a:ext uri="{FF2B5EF4-FFF2-40B4-BE49-F238E27FC236}">
                <a16:creationId xmlns:a16="http://schemas.microsoft.com/office/drawing/2014/main" id="{230C9BC2-6D2A-4A24-9DBF-A542F469712D}"/>
              </a:ext>
            </a:extLst>
          </p:cNvPr>
          <p:cNvSpPr>
            <a:spLocks noGrp="1"/>
          </p:cNvSpPr>
          <p:nvPr>
            <p:ph type="ftr" sz="quarter" idx="11"/>
          </p:nvPr>
        </p:nvSpPr>
        <p:spPr>
          <a:xfrm>
            <a:off x="965200" y="6041362"/>
            <a:ext cx="6009746" cy="365125"/>
          </a:xfrm>
        </p:spPr>
        <p:txBody>
          <a:bodyPr>
            <a:normAutofit/>
          </a:bodyPr>
          <a:lstStyle/>
          <a:p>
            <a:endParaRPr lang="en-US" dirty="0"/>
          </a:p>
        </p:txBody>
      </p:sp>
      <p:pic>
        <p:nvPicPr>
          <p:cNvPr id="5" name="Obrázek 4">
            <a:extLst>
              <a:ext uri="{FF2B5EF4-FFF2-40B4-BE49-F238E27FC236}">
                <a16:creationId xmlns:a16="http://schemas.microsoft.com/office/drawing/2014/main" id="{E0BC0DC8-B442-8032-70D1-C7EFB5DF9679}"/>
              </a:ext>
            </a:extLst>
          </p:cNvPr>
          <p:cNvPicPr>
            <a:picLocks noChangeAspect="1"/>
          </p:cNvPicPr>
          <p:nvPr/>
        </p:nvPicPr>
        <p:blipFill>
          <a:blip r:embed="rId2"/>
          <a:stretch>
            <a:fillRect/>
          </a:stretch>
        </p:blipFill>
        <p:spPr>
          <a:xfrm>
            <a:off x="676279" y="3429000"/>
            <a:ext cx="3230522" cy="3267941"/>
          </a:xfrm>
          <a:prstGeom prst="rect">
            <a:avLst/>
          </a:prstGeom>
        </p:spPr>
      </p:pic>
    </p:spTree>
    <p:extLst>
      <p:ext uri="{BB962C8B-B14F-4D97-AF65-F5344CB8AC3E}">
        <p14:creationId xmlns:p14="http://schemas.microsoft.com/office/powerpoint/2010/main" val="1772521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FF096D-9B41-6617-6143-AD88FC994F27}"/>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13A905C8-CA10-86F4-74DB-08B17664BF90}"/>
              </a:ext>
            </a:extLst>
          </p:cNvPr>
          <p:cNvPicPr>
            <a:picLocks noGrp="1" noChangeAspect="1"/>
          </p:cNvPicPr>
          <p:nvPr>
            <p:ph idx="1"/>
          </p:nvPr>
        </p:nvPicPr>
        <p:blipFill>
          <a:blip r:embed="rId2"/>
          <a:stretch>
            <a:fillRect/>
          </a:stretch>
        </p:blipFill>
        <p:spPr>
          <a:xfrm>
            <a:off x="2188924" y="316524"/>
            <a:ext cx="5760301" cy="6436135"/>
          </a:xfrm>
        </p:spPr>
      </p:pic>
      <p:sp>
        <p:nvSpPr>
          <p:cNvPr id="4" name="Zástupný symbol pro zápatí 3">
            <a:extLst>
              <a:ext uri="{FF2B5EF4-FFF2-40B4-BE49-F238E27FC236}">
                <a16:creationId xmlns:a16="http://schemas.microsoft.com/office/drawing/2014/main" id="{4597A162-1FF9-C785-3500-44BE01EFF21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78732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75991D-C655-B09C-DBA2-91097FD3EB94}"/>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6A3790A6-7C79-4BA9-226E-ED56C4845038}"/>
              </a:ext>
            </a:extLst>
          </p:cNvPr>
          <p:cNvPicPr>
            <a:picLocks noGrp="1" noChangeAspect="1"/>
          </p:cNvPicPr>
          <p:nvPr>
            <p:ph idx="1"/>
          </p:nvPr>
        </p:nvPicPr>
        <p:blipFill>
          <a:blip r:embed="rId2"/>
          <a:stretch>
            <a:fillRect/>
          </a:stretch>
        </p:blipFill>
        <p:spPr>
          <a:xfrm>
            <a:off x="1099039" y="451513"/>
            <a:ext cx="7686115" cy="5558177"/>
          </a:xfrm>
        </p:spPr>
      </p:pic>
      <p:sp>
        <p:nvSpPr>
          <p:cNvPr id="4" name="Zástupný symbol pro zápatí 3">
            <a:extLst>
              <a:ext uri="{FF2B5EF4-FFF2-40B4-BE49-F238E27FC236}">
                <a16:creationId xmlns:a16="http://schemas.microsoft.com/office/drawing/2014/main" id="{D6D98586-A7CF-DB2D-579A-C6257BBF935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77857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87804E-7605-8FC5-B2D1-8A23395FD5B2}"/>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EC28A4C5-C848-A64E-DC72-2DCB8976AF63}"/>
              </a:ext>
            </a:extLst>
          </p:cNvPr>
          <p:cNvPicPr>
            <a:picLocks noGrp="1" noChangeAspect="1"/>
          </p:cNvPicPr>
          <p:nvPr>
            <p:ph idx="1"/>
          </p:nvPr>
        </p:nvPicPr>
        <p:blipFill>
          <a:blip r:embed="rId2"/>
          <a:stretch>
            <a:fillRect/>
          </a:stretch>
        </p:blipFill>
        <p:spPr>
          <a:xfrm>
            <a:off x="2980593" y="204519"/>
            <a:ext cx="4273062" cy="6448962"/>
          </a:xfrm>
        </p:spPr>
      </p:pic>
      <p:sp>
        <p:nvSpPr>
          <p:cNvPr id="4" name="Zástupný symbol pro zápatí 3">
            <a:extLst>
              <a:ext uri="{FF2B5EF4-FFF2-40B4-BE49-F238E27FC236}">
                <a16:creationId xmlns:a16="http://schemas.microsoft.com/office/drawing/2014/main" id="{7FA32CF2-448C-C46F-1789-8531AAAA729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87807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B94DF3-E52C-0D77-3B16-E31EE864D8AF}"/>
              </a:ext>
            </a:extLst>
          </p:cNvPr>
          <p:cNvSpPr>
            <a:spLocks noGrp="1"/>
          </p:cNvSpPr>
          <p:nvPr>
            <p:ph type="title"/>
          </p:nvPr>
        </p:nvSpPr>
        <p:spPr/>
        <p:txBody>
          <a:bodyPr/>
          <a:lstStyle/>
          <a:p>
            <a:r>
              <a:rPr lang="cs-CZ" dirty="0"/>
              <a:t>Novela zákona o obcích</a:t>
            </a:r>
          </a:p>
        </p:txBody>
      </p:sp>
      <p:sp>
        <p:nvSpPr>
          <p:cNvPr id="3" name="Zástupný obsah 2">
            <a:extLst>
              <a:ext uri="{FF2B5EF4-FFF2-40B4-BE49-F238E27FC236}">
                <a16:creationId xmlns:a16="http://schemas.microsoft.com/office/drawing/2014/main" id="{D648A02E-4B76-96EA-9EB1-E173624BD673}"/>
              </a:ext>
            </a:extLst>
          </p:cNvPr>
          <p:cNvSpPr>
            <a:spLocks noGrp="1"/>
          </p:cNvSpPr>
          <p:nvPr>
            <p:ph idx="1"/>
          </p:nvPr>
        </p:nvSpPr>
        <p:spPr/>
        <p:txBody>
          <a:bodyPr>
            <a:normAutofit fontScale="77500" lnSpcReduction="20000"/>
          </a:bodyPr>
          <a:lstStyle/>
          <a:p>
            <a:pPr algn="just"/>
            <a:r>
              <a:rPr lang="cs-CZ" dirty="0"/>
              <a:t>§ 92a (1) Stanoví-li tak předem jednací řád zastupitelstva obce, může se člen zastupitelstva obce účastnit jednání zastupitelstva obce též distančním způsobem s využitím technického zařízení pro přenos obrazu a zvuku, pokud umožňuje uplatňovat zákonná práva spojená s účastí na jednání. Jednací řád stanoví pravidla účasti na jednání zastupitelstva obce distančním způsobem. Člen zastupitelstva obce má vždy právo účastnit se jednání zastupitelstva obce osobně v místě, v němž se zasedání zastupitelstva obce koná. (2) Ustanovení odstavce 1 se použije obdobně i pro účast veřejnosti na jednání zastupitelstva obce. (3) O možnosti účastnit se jednání zastupitelstva obce distančním způsobem a o podmínkách, za nichž je tato účast možná, informuje obecní úřad v informaci podle § 93 odst. 1 nebo 2. </a:t>
            </a:r>
          </a:p>
          <a:p>
            <a:endParaRPr lang="cs-CZ" dirty="0"/>
          </a:p>
          <a:p>
            <a:pPr algn="just"/>
            <a:r>
              <a:rPr lang="cs-CZ" dirty="0"/>
              <a:t>§ 93 (1) Obecní úřad informuje o místě, době a navrženém programu připravovaného zasedání zastupitelstva obce. Informaci vyvěsí na úřední desce3b) obecního úřadu alespoň 7 dní před zasedáním zastupitelstva obce; kromě toho může informaci uveřejnit způsobem v místě obvyklým. </a:t>
            </a:r>
          </a:p>
          <a:p>
            <a:pPr algn="just"/>
            <a:endParaRPr lang="cs-CZ" dirty="0"/>
          </a:p>
          <a:p>
            <a:pPr algn="just"/>
            <a:r>
              <a:rPr lang="cs-CZ" dirty="0"/>
              <a:t>A další změny – lhůty pro zápis, lhůty pro náhradní zasedání, změny odměňování, kompetence RM/ZM, změny v pozvánce na zasedání</a:t>
            </a:r>
          </a:p>
          <a:p>
            <a:pPr algn="just"/>
            <a:r>
              <a:rPr lang="cs-CZ" dirty="0"/>
              <a:t>Nutno změnit jednací řády!</a:t>
            </a:r>
          </a:p>
        </p:txBody>
      </p:sp>
      <p:sp>
        <p:nvSpPr>
          <p:cNvPr id="4" name="Zástupný symbol pro zápatí 3">
            <a:extLst>
              <a:ext uri="{FF2B5EF4-FFF2-40B4-BE49-F238E27FC236}">
                <a16:creationId xmlns:a16="http://schemas.microsoft.com/office/drawing/2014/main" id="{CF5AFC6D-9B83-1F7B-2CC1-965D5CC1B0B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06780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6AAFE0-1A5A-4D08-B069-4FF9FAE89329}"/>
              </a:ext>
            </a:extLst>
          </p:cNvPr>
          <p:cNvSpPr>
            <a:spLocks noGrp="1"/>
          </p:cNvSpPr>
          <p:nvPr>
            <p:ph type="title"/>
          </p:nvPr>
        </p:nvSpPr>
        <p:spPr>
          <a:xfrm>
            <a:off x="677334" y="609600"/>
            <a:ext cx="8596668" cy="1320800"/>
          </a:xfrm>
        </p:spPr>
        <p:txBody>
          <a:bodyPr>
            <a:normAutofit fontScale="90000"/>
          </a:bodyPr>
          <a:lstStyle/>
          <a:p>
            <a:r>
              <a:rPr lang="cs-CZ" dirty="0"/>
              <a:t>Dozor a kontrola nad obcemi – MV</a:t>
            </a:r>
            <a:br>
              <a:rPr lang="cs-CZ" dirty="0"/>
            </a:br>
            <a:r>
              <a:rPr lang="cs-CZ" dirty="0"/>
              <a:t>Od r. 2012 uskutečnilo Ministerstvo vnitra 790 kontrol obcí a měst, </a:t>
            </a:r>
            <a:br>
              <a:rPr lang="cs-CZ" dirty="0"/>
            </a:br>
            <a:r>
              <a:rPr lang="cs-CZ" dirty="0"/>
              <a:t>nalezeno 4 042 porušení zákonů</a:t>
            </a:r>
          </a:p>
        </p:txBody>
      </p:sp>
      <p:sp>
        <p:nvSpPr>
          <p:cNvPr id="6" name="Zástupný obsah 5">
            <a:extLst>
              <a:ext uri="{FF2B5EF4-FFF2-40B4-BE49-F238E27FC236}">
                <a16:creationId xmlns:a16="http://schemas.microsoft.com/office/drawing/2014/main" id="{9938C864-6655-4BC0-AC5B-F93F8FA27C37}"/>
              </a:ext>
            </a:extLst>
          </p:cNvPr>
          <p:cNvSpPr>
            <a:spLocks noGrp="1"/>
          </p:cNvSpPr>
          <p:nvPr>
            <p:ph idx="1"/>
          </p:nvPr>
        </p:nvSpPr>
        <p:spPr>
          <a:xfrm>
            <a:off x="677334" y="3213098"/>
            <a:ext cx="8596668" cy="2828263"/>
          </a:xfrm>
        </p:spPr>
        <p:txBody>
          <a:bodyPr/>
          <a:lstStyle/>
          <a:p>
            <a:r>
              <a:rPr lang="cs-CZ" sz="2400" dirty="0"/>
              <a:t>Bez jediného porušení zákona pouze města:</a:t>
            </a:r>
          </a:p>
          <a:p>
            <a:r>
              <a:rPr lang="cs-CZ" sz="2400" dirty="0"/>
              <a:t>Most, Kolín, Dubí, Starý Plzenec, Blansko, Černovice, Rajhrad, Rakovník, Bakov nad Jizerou</a:t>
            </a:r>
            <a:br>
              <a:rPr lang="cs-CZ" sz="2400" dirty="0"/>
            </a:br>
            <a:endParaRPr lang="cs-CZ" sz="2400" dirty="0"/>
          </a:p>
          <a:p>
            <a:r>
              <a:rPr lang="cs-CZ" sz="2400" dirty="0"/>
              <a:t>a Dobruška</a:t>
            </a:r>
          </a:p>
          <a:p>
            <a:endParaRPr lang="cs-CZ" dirty="0"/>
          </a:p>
        </p:txBody>
      </p:sp>
      <p:sp>
        <p:nvSpPr>
          <p:cNvPr id="5" name="Zástupný symbol pro zápatí 4"/>
          <p:cNvSpPr>
            <a:spLocks noGrp="1"/>
          </p:cNvSpPr>
          <p:nvPr>
            <p:ph type="ftr" sz="quarter" idx="11"/>
          </p:nvPr>
        </p:nvSpPr>
        <p:spPr>
          <a:xfrm>
            <a:off x="677334" y="6041362"/>
            <a:ext cx="6297612" cy="365125"/>
          </a:xfrm>
        </p:spPr>
        <p:txBody>
          <a:bodyPr/>
          <a:lstStyle/>
          <a:p>
            <a:endParaRPr lang="en-US" dirty="0"/>
          </a:p>
        </p:txBody>
      </p:sp>
    </p:spTree>
    <p:extLst>
      <p:ext uri="{BB962C8B-B14F-4D97-AF65-F5344CB8AC3E}">
        <p14:creationId xmlns:p14="http://schemas.microsoft.com/office/powerpoint/2010/main" val="3437765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E2EEF7-3006-4497-8CB7-60A36A6E4B5F}"/>
              </a:ext>
            </a:extLst>
          </p:cNvPr>
          <p:cNvSpPr>
            <a:spLocks noGrp="1"/>
          </p:cNvSpPr>
          <p:nvPr>
            <p:ph type="title"/>
          </p:nvPr>
        </p:nvSpPr>
        <p:spPr>
          <a:xfrm>
            <a:off x="816931" y="771525"/>
            <a:ext cx="8584928" cy="1639166"/>
          </a:xfrm>
        </p:spPr>
        <p:txBody>
          <a:bodyPr vert="horz" lIns="91440" tIns="45720" rIns="91440" bIns="45720" rtlCol="0" anchor="b">
            <a:normAutofit/>
          </a:bodyPr>
          <a:lstStyle/>
          <a:p>
            <a:pPr>
              <a:lnSpc>
                <a:spcPct val="90000"/>
              </a:lnSpc>
            </a:pPr>
            <a:r>
              <a:rPr lang="cs-CZ" sz="3400" dirty="0"/>
              <a:t>Poradíme, jak se dopracovat k dobrému výsledku při kontrole...</a:t>
            </a:r>
            <a:br>
              <a:rPr lang="cs-CZ" sz="3400" dirty="0"/>
            </a:br>
            <a:r>
              <a:rPr lang="cs-CZ" sz="3400" dirty="0"/>
              <a:t>Zkontrolujeme stav úřadu</a:t>
            </a:r>
          </a:p>
        </p:txBody>
      </p:sp>
      <p:pic>
        <p:nvPicPr>
          <p:cNvPr id="8" name="Zástupný obsah 4">
            <a:extLst>
              <a:ext uri="{FF2B5EF4-FFF2-40B4-BE49-F238E27FC236}">
                <a16:creationId xmlns:a16="http://schemas.microsoft.com/office/drawing/2014/main" id="{70613ABF-3498-4563-8F21-4A5626151808}"/>
              </a:ext>
            </a:extLst>
          </p:cNvPr>
          <p:cNvPicPr>
            <a:picLocks noChangeAspect="1"/>
          </p:cNvPicPr>
          <p:nvPr/>
        </p:nvPicPr>
        <p:blipFill rotWithShape="1">
          <a:blip r:embed="rId2"/>
          <a:srcRect l="731" r="2937"/>
          <a:stretch/>
        </p:blipFill>
        <p:spPr>
          <a:xfrm rot="21335490">
            <a:off x="804780" y="2545757"/>
            <a:ext cx="8288033" cy="3635025"/>
          </a:xfrm>
          <a:prstGeom prst="rect">
            <a:avLst/>
          </a:prstGeom>
        </p:spPr>
      </p:pic>
      <p:sp>
        <p:nvSpPr>
          <p:cNvPr id="24" name="Zástupný symbol pro zápatí 2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94846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dobré znát předpisy v oblasti veřejné správy</a:t>
            </a:r>
          </a:p>
        </p:txBody>
      </p:sp>
      <p:sp>
        <p:nvSpPr>
          <p:cNvPr id="3" name="Zástupný symbol pro obsah 2"/>
          <p:cNvSpPr>
            <a:spLocks noGrp="1"/>
          </p:cNvSpPr>
          <p:nvPr>
            <p:ph idx="1"/>
          </p:nvPr>
        </p:nvSpPr>
        <p:spPr/>
        <p:txBody>
          <a:bodyPr/>
          <a:lstStyle/>
          <a:p>
            <a:r>
              <a:rPr lang="cs-CZ" dirty="0"/>
              <a:t>Ustát pozici na zasedání</a:t>
            </a:r>
          </a:p>
          <a:p>
            <a:r>
              <a:rPr lang="cs-CZ" dirty="0"/>
              <a:t>„Nebýt za blbce“</a:t>
            </a:r>
          </a:p>
          <a:p>
            <a:r>
              <a:rPr lang="cs-CZ" dirty="0"/>
              <a:t>Prevence odvolání vedoucích a tajemníků po zjištěných pochybeních při kontrole.</a:t>
            </a:r>
          </a:p>
          <a:p>
            <a:r>
              <a:rPr lang="cs-CZ" dirty="0"/>
              <a:t>Prevence trestního stíhání, náhrady školy apod.</a:t>
            </a:r>
          </a:p>
          <a:p>
            <a:endParaRPr lang="cs-CZ" dirty="0"/>
          </a:p>
          <a:p>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25393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75DA9C-44E5-FB6C-B82F-4A3820D9D3AB}"/>
              </a:ext>
            </a:extLst>
          </p:cNvPr>
          <p:cNvSpPr>
            <a:spLocks noGrp="1"/>
          </p:cNvSpPr>
          <p:nvPr>
            <p:ph type="title"/>
          </p:nvPr>
        </p:nvSpPr>
        <p:spPr/>
        <p:txBody>
          <a:bodyPr/>
          <a:lstStyle/>
          <a:p>
            <a:r>
              <a:rPr lang="cs-CZ" dirty="0"/>
              <a:t>Příprava zasedání</a:t>
            </a:r>
          </a:p>
        </p:txBody>
      </p:sp>
      <p:sp>
        <p:nvSpPr>
          <p:cNvPr id="3" name="Zástupný obsah 2">
            <a:extLst>
              <a:ext uri="{FF2B5EF4-FFF2-40B4-BE49-F238E27FC236}">
                <a16:creationId xmlns:a16="http://schemas.microsoft.com/office/drawing/2014/main" id="{3F131751-A3B2-2368-A3FD-EC50E36CE98A}"/>
              </a:ext>
            </a:extLst>
          </p:cNvPr>
          <p:cNvSpPr>
            <a:spLocks noGrp="1"/>
          </p:cNvSpPr>
          <p:nvPr>
            <p:ph idx="1"/>
          </p:nvPr>
        </p:nvSpPr>
        <p:spPr/>
        <p:txBody>
          <a:bodyPr/>
          <a:lstStyle/>
          <a:p>
            <a:r>
              <a:rPr lang="cs-CZ" dirty="0"/>
              <a:t>Co chceme schvalovat?</a:t>
            </a:r>
          </a:p>
          <a:p>
            <a:r>
              <a:rPr lang="cs-CZ" dirty="0"/>
              <a:t>Musíme vše opravdu řešit na zasedání?</a:t>
            </a:r>
          </a:p>
        </p:txBody>
      </p:sp>
      <p:sp>
        <p:nvSpPr>
          <p:cNvPr id="4" name="Zástupný symbol pro zápatí 3">
            <a:extLst>
              <a:ext uri="{FF2B5EF4-FFF2-40B4-BE49-F238E27FC236}">
                <a16:creationId xmlns:a16="http://schemas.microsoft.com/office/drawing/2014/main" id="{95455075-C96A-9E59-DB91-711B2F6249C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55466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CEB1A6-DA85-B22C-E7DA-4B82262E5257}"/>
              </a:ext>
            </a:extLst>
          </p:cNvPr>
          <p:cNvSpPr>
            <a:spLocks noGrp="1"/>
          </p:cNvSpPr>
          <p:nvPr>
            <p:ph type="title"/>
          </p:nvPr>
        </p:nvSpPr>
        <p:spPr/>
        <p:txBody>
          <a:bodyPr/>
          <a:lstStyle/>
          <a:p>
            <a:r>
              <a:rPr lang="cs-CZ" dirty="0"/>
              <a:t>Svolání zasedání – povinnost zasedat nejméně 1x za 3 měsíce</a:t>
            </a:r>
          </a:p>
        </p:txBody>
      </p:sp>
      <p:sp>
        <p:nvSpPr>
          <p:cNvPr id="3" name="Zástupný obsah 2">
            <a:extLst>
              <a:ext uri="{FF2B5EF4-FFF2-40B4-BE49-F238E27FC236}">
                <a16:creationId xmlns:a16="http://schemas.microsoft.com/office/drawing/2014/main" id="{69DA2890-BF9B-C2BC-5B60-340197691038}"/>
              </a:ext>
            </a:extLst>
          </p:cNvPr>
          <p:cNvSpPr>
            <a:spLocks noGrp="1"/>
          </p:cNvSpPr>
          <p:nvPr>
            <p:ph idx="1"/>
          </p:nvPr>
        </p:nvSpPr>
        <p:spPr/>
        <p:txBody>
          <a:bodyPr>
            <a:normAutofit fontScale="85000" lnSpcReduction="20000"/>
          </a:bodyPr>
          <a:lstStyle/>
          <a:p>
            <a:pPr algn="just"/>
            <a:r>
              <a:rPr lang="cs-CZ" b="1" i="0" dirty="0">
                <a:solidFill>
                  <a:srgbClr val="FF8400"/>
                </a:solidFill>
                <a:effectLst/>
                <a:latin typeface="Arial" panose="020B0604020202020204" pitchFamily="34" charset="0"/>
              </a:rPr>
              <a:t>§ 92</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Zastupitelstvo obce se schází podle potřeby, </a:t>
            </a:r>
            <a:r>
              <a:rPr lang="cs-CZ" b="1" i="0" dirty="0">
                <a:solidFill>
                  <a:srgbClr val="000000"/>
                </a:solidFill>
                <a:effectLst/>
                <a:latin typeface="Arial" panose="020B0604020202020204" pitchFamily="34" charset="0"/>
              </a:rPr>
              <a:t>nejméně však jedenkrát za 3 měsíce. Zasedání zastupitelstva obce se konají v územním obvodu obce</a:t>
            </a:r>
            <a:r>
              <a:rPr lang="cs-CZ" b="0" i="0" dirty="0">
                <a:solidFill>
                  <a:srgbClr val="000000"/>
                </a:solidFill>
                <a:effectLst/>
                <a:latin typeface="Arial" panose="020B0604020202020204" pitchFamily="34" charset="0"/>
              </a:rPr>
              <a:t>. Zasedání zastupitelstva obce svolává a zpravidla řídí starosta. Starosta je povinen svolat zasedání zastupitelstva obce, požádá-li o to alespoň jedna třetina členů zastupitelstva obce, nebo hejtman kraje. Zasedání zastupitelstva obce se koná nejpozději do 21 dnů ode dne, kdy žádost byla doručena obecnímu úřadu.</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Nesvolá-li starosta zasedání zastupitelstva obce podle odstavce 1, učiní tak místostarosta, popřípadě jiný člen zastupitelstva obce.</a:t>
            </a:r>
          </a:p>
          <a:p>
            <a:pPr algn="just"/>
            <a:r>
              <a:rPr lang="cs-CZ" b="1" i="0" dirty="0">
                <a:solidFill>
                  <a:srgbClr val="000000"/>
                </a:solidFill>
                <a:effectLst/>
                <a:latin typeface="Arial" panose="020B0604020202020204" pitchFamily="34" charset="0"/>
              </a:rPr>
              <a:t>(3)</a:t>
            </a:r>
            <a:r>
              <a:rPr lang="cs-CZ" b="0" i="0" dirty="0">
                <a:solidFill>
                  <a:srgbClr val="000000"/>
                </a:solidFill>
                <a:effectLst/>
                <a:latin typeface="Arial" panose="020B0604020202020204" pitchFamily="34" charset="0"/>
              </a:rPr>
              <a:t> Zastupitelstvo obce je schopno se usnášet, je-li přítomna nadpoloviční většina všech jeho členů. Jestliže při zahájení jednání zastupitelstva obce nebo v jeho průběhu není přítomna nadpoloviční většina všech členů zastupitelstva obce, ukončí předsedající zasedání zastupitelstva obce. Do </a:t>
            </a:r>
            <a:r>
              <a:rPr lang="cs-CZ" b="0" i="0" strike="sngStrike" dirty="0">
                <a:solidFill>
                  <a:srgbClr val="000000"/>
                </a:solidFill>
                <a:effectLst/>
                <a:latin typeface="Arial" panose="020B0604020202020204" pitchFamily="34" charset="0"/>
              </a:rPr>
              <a:t>15</a:t>
            </a:r>
            <a:r>
              <a:rPr lang="cs-CZ" b="0" i="0" dirty="0">
                <a:solidFill>
                  <a:srgbClr val="000000"/>
                </a:solidFill>
                <a:effectLst/>
                <a:latin typeface="Arial" panose="020B0604020202020204" pitchFamily="34" charset="0"/>
              </a:rPr>
              <a:t> </a:t>
            </a:r>
            <a:r>
              <a:rPr lang="cs-CZ" b="1" i="0" dirty="0">
                <a:solidFill>
                  <a:srgbClr val="FF0000"/>
                </a:solidFill>
                <a:effectLst/>
                <a:latin typeface="Arial" panose="020B0604020202020204" pitchFamily="34" charset="0"/>
              </a:rPr>
              <a:t>21 dnů </a:t>
            </a:r>
            <a:r>
              <a:rPr lang="cs-CZ" b="0" i="0" dirty="0">
                <a:solidFill>
                  <a:srgbClr val="000000"/>
                </a:solidFill>
                <a:effectLst/>
                <a:latin typeface="Arial" panose="020B0604020202020204" pitchFamily="34" charset="0"/>
              </a:rPr>
              <a:t>se koná jeho náhradní zasedání. Svolá se postupem podle odstavce 1 nebo 2.</a:t>
            </a:r>
          </a:p>
          <a:p>
            <a:pPr algn="just"/>
            <a:r>
              <a:rPr lang="cs-CZ" b="1" i="0" u="sng" dirty="0">
                <a:solidFill>
                  <a:srgbClr val="000000"/>
                </a:solidFill>
                <a:effectLst/>
                <a:latin typeface="Arial" panose="020B0604020202020204" pitchFamily="34" charset="0"/>
              </a:rPr>
              <a:t>Nové (4) Do lhůt stanovených v odstavcích 1 a 3 se nezapočítává doba, po niž se na území obce vztahuje krizový stav, mimořádné opatření při epidemii nebo nebezpečí jejího vzniku nebo mimořádné veterinární opatření.</a:t>
            </a:r>
          </a:p>
          <a:p>
            <a:endParaRPr lang="cs-CZ" dirty="0"/>
          </a:p>
        </p:txBody>
      </p:sp>
      <p:sp>
        <p:nvSpPr>
          <p:cNvPr id="4" name="Zástupný symbol pro zápatí 3">
            <a:extLst>
              <a:ext uri="{FF2B5EF4-FFF2-40B4-BE49-F238E27FC236}">
                <a16:creationId xmlns:a16="http://schemas.microsoft.com/office/drawing/2014/main" id="{72F410A0-A756-99DC-D779-C8413628E4B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9714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CEB1A6-DA85-B22C-E7DA-4B82262E5257}"/>
              </a:ext>
            </a:extLst>
          </p:cNvPr>
          <p:cNvSpPr>
            <a:spLocks noGrp="1"/>
          </p:cNvSpPr>
          <p:nvPr>
            <p:ph type="title"/>
          </p:nvPr>
        </p:nvSpPr>
        <p:spPr/>
        <p:txBody>
          <a:bodyPr/>
          <a:lstStyle/>
          <a:p>
            <a:r>
              <a:rPr lang="cs-CZ" dirty="0"/>
              <a:t>Svolání zasedání – povinnost zasedat nejméně 1x za 3 měsíce</a:t>
            </a:r>
          </a:p>
        </p:txBody>
      </p:sp>
      <p:sp>
        <p:nvSpPr>
          <p:cNvPr id="3" name="Zástupný obsah 2">
            <a:extLst>
              <a:ext uri="{FF2B5EF4-FFF2-40B4-BE49-F238E27FC236}">
                <a16:creationId xmlns:a16="http://schemas.microsoft.com/office/drawing/2014/main" id="{69DA2890-BF9B-C2BC-5B60-340197691038}"/>
              </a:ext>
            </a:extLst>
          </p:cNvPr>
          <p:cNvSpPr>
            <a:spLocks noGrp="1"/>
          </p:cNvSpPr>
          <p:nvPr>
            <p:ph idx="1"/>
          </p:nvPr>
        </p:nvSpPr>
        <p:spPr/>
        <p:txBody>
          <a:bodyPr>
            <a:normAutofit/>
          </a:bodyPr>
          <a:lstStyle/>
          <a:p>
            <a:pPr algn="just"/>
            <a:endParaRPr lang="cs-CZ" b="0" i="0" dirty="0">
              <a:solidFill>
                <a:srgbClr val="222222"/>
              </a:solidFill>
              <a:effectLst/>
              <a:latin typeface="Arial" panose="020B0604020202020204" pitchFamily="34" charset="0"/>
            </a:endParaRPr>
          </a:p>
          <a:p>
            <a:pPr algn="just"/>
            <a:r>
              <a:rPr lang="cs-CZ" dirty="0">
                <a:solidFill>
                  <a:srgbClr val="222222"/>
                </a:solidFill>
                <a:latin typeface="Arial" panose="020B0604020202020204" pitchFamily="34" charset="0"/>
              </a:rPr>
              <a:t>Ne tedy 30x3=90</a:t>
            </a:r>
          </a:p>
          <a:p>
            <a:pPr algn="just"/>
            <a:r>
              <a:rPr lang="cs-CZ" dirty="0">
                <a:solidFill>
                  <a:srgbClr val="222222"/>
                </a:solidFill>
                <a:latin typeface="Arial" panose="020B0604020202020204" pitchFamily="34" charset="0"/>
              </a:rPr>
              <a:t>Ale</a:t>
            </a:r>
          </a:p>
          <a:p>
            <a:pPr algn="just"/>
            <a:endParaRPr lang="cs-CZ" dirty="0">
              <a:solidFill>
                <a:srgbClr val="222222"/>
              </a:solidFill>
              <a:latin typeface="Arial" panose="020B0604020202020204" pitchFamily="34" charset="0"/>
            </a:endParaRPr>
          </a:p>
          <a:p>
            <a:pPr algn="just"/>
            <a:r>
              <a:rPr lang="cs-CZ" b="1" i="0" dirty="0">
                <a:solidFill>
                  <a:srgbClr val="222222"/>
                </a:solidFill>
                <a:effectLst/>
                <a:latin typeface="Arial" panose="020B0604020202020204" pitchFamily="34" charset="0"/>
              </a:rPr>
              <a:t>Lhůta 3 měsíců uplyne dnem, který se svým označením shoduje se dnem, kdy se konalo poslední zasedání zastupitelstva obce</a:t>
            </a:r>
            <a:r>
              <a:rPr lang="cs-CZ" b="0" i="0" dirty="0">
                <a:solidFill>
                  <a:srgbClr val="222222"/>
                </a:solidFill>
                <a:effectLst/>
                <a:latin typeface="Arial" panose="020B0604020202020204" pitchFamily="34" charset="0"/>
              </a:rPr>
              <a:t>. </a:t>
            </a:r>
            <a:r>
              <a:rPr lang="cs-CZ" b="1" i="0" dirty="0">
                <a:solidFill>
                  <a:srgbClr val="222222"/>
                </a:solidFill>
                <a:effectLst/>
                <a:latin typeface="Arial" panose="020B0604020202020204" pitchFamily="34" charset="0"/>
              </a:rPr>
              <a:t>Není-li v měsíci takový den, končí lhůta posledním dnem měsíce. </a:t>
            </a:r>
            <a:r>
              <a:rPr lang="cs-CZ" b="0" i="0" dirty="0">
                <a:solidFill>
                  <a:srgbClr val="222222"/>
                </a:solidFill>
                <a:effectLst/>
                <a:latin typeface="Arial" panose="020B0604020202020204" pitchFamily="34" charset="0"/>
              </a:rPr>
              <a:t>Postupuje se analogicky aplikací pravidla počítání času v § 40 odst. 1 písm. b) zákona č. 500/2004 Sb., správní řád,</a:t>
            </a:r>
            <a:endParaRPr lang="cs-CZ" dirty="0"/>
          </a:p>
        </p:txBody>
      </p:sp>
      <p:sp>
        <p:nvSpPr>
          <p:cNvPr id="4" name="Zástupný symbol pro zápatí 3">
            <a:extLst>
              <a:ext uri="{FF2B5EF4-FFF2-40B4-BE49-F238E27FC236}">
                <a16:creationId xmlns:a16="http://schemas.microsoft.com/office/drawing/2014/main" id="{72F410A0-A756-99DC-D779-C8413628E4B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76109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2ED5FC42-3DF2-C85D-7593-7757C85325C8}"/>
              </a:ext>
            </a:extLst>
          </p:cNvPr>
          <p:cNvPicPr>
            <a:picLocks noChangeAspect="1"/>
          </p:cNvPicPr>
          <p:nvPr/>
        </p:nvPicPr>
        <p:blipFill>
          <a:blip r:embed="rId2"/>
          <a:stretch>
            <a:fillRect/>
          </a:stretch>
        </p:blipFill>
        <p:spPr>
          <a:xfrm>
            <a:off x="4752975" y="1822506"/>
            <a:ext cx="6833623" cy="4462075"/>
          </a:xfrm>
          <a:prstGeom prst="rect">
            <a:avLst/>
          </a:prstGeom>
        </p:spPr>
      </p:pic>
      <p:sp>
        <p:nvSpPr>
          <p:cNvPr id="2" name="Nadpis 1">
            <a:extLst>
              <a:ext uri="{FF2B5EF4-FFF2-40B4-BE49-F238E27FC236}">
                <a16:creationId xmlns:a16="http://schemas.microsoft.com/office/drawing/2014/main" id="{B542775D-D148-13C0-C82C-EDC2D49183C6}"/>
              </a:ext>
            </a:extLst>
          </p:cNvPr>
          <p:cNvSpPr>
            <a:spLocks noGrp="1"/>
          </p:cNvSpPr>
          <p:nvPr>
            <p:ph type="title"/>
          </p:nvPr>
        </p:nvSpPr>
        <p:spPr>
          <a:xfrm>
            <a:off x="677334" y="371475"/>
            <a:ext cx="8596668" cy="1558925"/>
          </a:xfrm>
        </p:spPr>
        <p:txBody>
          <a:bodyPr>
            <a:normAutofit fontScale="90000"/>
          </a:bodyPr>
          <a:lstStyle/>
          <a:p>
            <a:r>
              <a:rPr lang="cs-CZ" b="1" dirty="0"/>
              <a:t>Pozvánka na seminář</a:t>
            </a:r>
            <a:br>
              <a:rPr lang="cs-CZ" dirty="0"/>
            </a:br>
            <a:r>
              <a:rPr lang="cs-CZ" dirty="0"/>
              <a:t>- </a:t>
            </a:r>
            <a:r>
              <a:rPr lang="cs-CZ" b="1" dirty="0"/>
              <a:t>Novela zákona o obcích, odměňování zastupitelů 2024</a:t>
            </a:r>
          </a:p>
        </p:txBody>
      </p:sp>
      <p:sp>
        <p:nvSpPr>
          <p:cNvPr id="3" name="Zástupný obsah 2">
            <a:extLst>
              <a:ext uri="{FF2B5EF4-FFF2-40B4-BE49-F238E27FC236}">
                <a16:creationId xmlns:a16="http://schemas.microsoft.com/office/drawing/2014/main" id="{E276AE1C-C55C-8C8E-1982-76F482C64EA0}"/>
              </a:ext>
            </a:extLst>
          </p:cNvPr>
          <p:cNvSpPr>
            <a:spLocks noGrp="1"/>
          </p:cNvSpPr>
          <p:nvPr>
            <p:ph idx="1"/>
          </p:nvPr>
        </p:nvSpPr>
        <p:spPr>
          <a:xfrm>
            <a:off x="677334" y="2527300"/>
            <a:ext cx="3885141" cy="3514062"/>
          </a:xfrm>
        </p:spPr>
        <p:txBody>
          <a:bodyPr/>
          <a:lstStyle/>
          <a:p>
            <a:r>
              <a:rPr lang="cs-CZ" dirty="0"/>
              <a:t>Vše o novele zákona o obcích</a:t>
            </a:r>
          </a:p>
          <a:p>
            <a:r>
              <a:rPr lang="cs-CZ" dirty="0"/>
              <a:t>Odměňování po novele v roce 2024 – výpočty, změny</a:t>
            </a:r>
          </a:p>
          <a:p>
            <a:r>
              <a:rPr lang="cs-CZ" dirty="0"/>
              <a:t>Jako bonus získají účastníci přepočítací tabulku</a:t>
            </a:r>
          </a:p>
        </p:txBody>
      </p:sp>
      <p:sp>
        <p:nvSpPr>
          <p:cNvPr id="4" name="Zástupný symbol pro zápatí 3">
            <a:extLst>
              <a:ext uri="{FF2B5EF4-FFF2-40B4-BE49-F238E27FC236}">
                <a16:creationId xmlns:a16="http://schemas.microsoft.com/office/drawing/2014/main" id="{3409E0AF-89B0-DCD9-DC15-332BDE4BFA66}"/>
              </a:ext>
            </a:extLst>
          </p:cNvPr>
          <p:cNvSpPr>
            <a:spLocks noGrp="1"/>
          </p:cNvSpPr>
          <p:nvPr>
            <p:ph type="ftr" sz="quarter" idx="11"/>
          </p:nvPr>
        </p:nvSpPr>
        <p:spPr/>
        <p:txBody>
          <a:bodyPr/>
          <a:lstStyle/>
          <a:p>
            <a:endParaRPr lang="en-US" dirty="0"/>
          </a:p>
        </p:txBody>
      </p:sp>
      <p:sp>
        <p:nvSpPr>
          <p:cNvPr id="7" name="Šipka: dolů 6">
            <a:extLst>
              <a:ext uri="{FF2B5EF4-FFF2-40B4-BE49-F238E27FC236}">
                <a16:creationId xmlns:a16="http://schemas.microsoft.com/office/drawing/2014/main" id="{E8DE9634-667E-8435-AA4D-BAF110588185}"/>
              </a:ext>
            </a:extLst>
          </p:cNvPr>
          <p:cNvSpPr/>
          <p:nvPr/>
        </p:nvSpPr>
        <p:spPr>
          <a:xfrm>
            <a:off x="8096249" y="2527300"/>
            <a:ext cx="2696989" cy="26289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9219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D3CAF3-5DEB-FD46-BF70-D451A2589ACE}"/>
              </a:ext>
            </a:extLst>
          </p:cNvPr>
          <p:cNvSpPr>
            <a:spLocks noGrp="1"/>
          </p:cNvSpPr>
          <p:nvPr>
            <p:ph type="title"/>
          </p:nvPr>
        </p:nvSpPr>
        <p:spPr/>
        <p:txBody>
          <a:bodyPr/>
          <a:lstStyle/>
          <a:p>
            <a:r>
              <a:rPr lang="cs-CZ" dirty="0"/>
              <a:t>Pokud se nesejde v povinné periodě dle § 92</a:t>
            </a:r>
          </a:p>
        </p:txBody>
      </p:sp>
      <p:sp>
        <p:nvSpPr>
          <p:cNvPr id="3" name="Zástupný obsah 2">
            <a:extLst>
              <a:ext uri="{FF2B5EF4-FFF2-40B4-BE49-F238E27FC236}">
                <a16:creationId xmlns:a16="http://schemas.microsoft.com/office/drawing/2014/main" id="{4678DDED-1980-36C9-4CB3-FA532FD04890}"/>
              </a:ext>
            </a:extLst>
          </p:cNvPr>
          <p:cNvSpPr>
            <a:spLocks noGrp="1"/>
          </p:cNvSpPr>
          <p:nvPr>
            <p:ph idx="1"/>
          </p:nvPr>
        </p:nvSpPr>
        <p:spPr/>
        <p:txBody>
          <a:bodyPr/>
          <a:lstStyle/>
          <a:p>
            <a:r>
              <a:rPr lang="cs-CZ" dirty="0"/>
              <a:t>Porušení zákona</a:t>
            </a:r>
          </a:p>
          <a:p>
            <a:r>
              <a:rPr lang="cs-CZ" dirty="0"/>
              <a:t>Vliv na přijatá usnesení to nemá</a:t>
            </a:r>
          </a:p>
          <a:p>
            <a:endParaRPr lang="cs-CZ" dirty="0"/>
          </a:p>
          <a:p>
            <a:r>
              <a:rPr lang="cs-CZ" dirty="0"/>
              <a:t>Ale pozor</a:t>
            </a:r>
          </a:p>
          <a:p>
            <a:pPr algn="just"/>
            <a:r>
              <a:rPr lang="cs-CZ" b="1" i="0" dirty="0">
                <a:solidFill>
                  <a:srgbClr val="FF8400"/>
                </a:solidFill>
                <a:effectLst/>
                <a:latin typeface="Arial" panose="020B0604020202020204" pitchFamily="34" charset="0"/>
              </a:rPr>
              <a:t>§ 89 </a:t>
            </a:r>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Nesejde-li se zastupitelstvo obce </a:t>
            </a:r>
            <a:r>
              <a:rPr lang="cs-CZ" b="0" i="0" u="sng" dirty="0">
                <a:solidFill>
                  <a:srgbClr val="000000"/>
                </a:solidFill>
                <a:effectLst/>
                <a:latin typeface="Arial" panose="020B0604020202020204" pitchFamily="34" charset="0"/>
              </a:rPr>
              <a:t>po dobu delší než 6 měsíců tak, aby bylo schopno se usnášet, Ministerstvo vnitra je rozpustí</a:t>
            </a:r>
            <a:r>
              <a:rPr lang="cs-CZ" b="0" i="0" dirty="0">
                <a:solidFill>
                  <a:srgbClr val="000000"/>
                </a:solidFill>
                <a:effectLst/>
                <a:latin typeface="Arial" panose="020B0604020202020204" pitchFamily="34" charset="0"/>
              </a:rPr>
              <a:t>. Proti tomuto rozhodnutí může obec podat žalobu k soudu. </a:t>
            </a:r>
            <a:r>
              <a:rPr lang="cs-CZ" b="1" i="0" dirty="0">
                <a:solidFill>
                  <a:srgbClr val="000000"/>
                </a:solidFill>
                <a:effectLst/>
                <a:latin typeface="Arial" panose="020B0604020202020204" pitchFamily="34" charset="0"/>
              </a:rPr>
              <a:t>Do lhůty podle věty první se nezapočítává doba, po niž se na území obce vztahuje krizový stav, mimořádné opatření při epidemii nebo nebezpečí jejího vzniku nebo mimořádné veterinární opatření</a:t>
            </a:r>
            <a:endParaRPr lang="cs-CZ" b="1" dirty="0"/>
          </a:p>
        </p:txBody>
      </p:sp>
      <p:sp>
        <p:nvSpPr>
          <p:cNvPr id="4" name="Zástupný symbol pro zápatí 3">
            <a:extLst>
              <a:ext uri="{FF2B5EF4-FFF2-40B4-BE49-F238E27FC236}">
                <a16:creationId xmlns:a16="http://schemas.microsoft.com/office/drawing/2014/main" id="{ED88FF78-65D8-571D-9AAA-02DC1AE9324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83503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E1DAA1-8181-A821-8D44-46FF06E3AD49}"/>
              </a:ext>
            </a:extLst>
          </p:cNvPr>
          <p:cNvSpPr>
            <a:spLocks noGrp="1"/>
          </p:cNvSpPr>
          <p:nvPr>
            <p:ph type="title"/>
          </p:nvPr>
        </p:nvSpPr>
        <p:spPr/>
        <p:txBody>
          <a:bodyPr/>
          <a:lstStyle/>
          <a:p>
            <a:r>
              <a:rPr lang="cs-CZ" dirty="0"/>
              <a:t>A pozor</a:t>
            </a:r>
          </a:p>
        </p:txBody>
      </p:sp>
      <p:sp>
        <p:nvSpPr>
          <p:cNvPr id="3" name="Zástupný obsah 2">
            <a:extLst>
              <a:ext uri="{FF2B5EF4-FFF2-40B4-BE49-F238E27FC236}">
                <a16:creationId xmlns:a16="http://schemas.microsoft.com/office/drawing/2014/main" id="{08269111-6AD6-AB50-0A73-D4C7C2FF060B}"/>
              </a:ext>
            </a:extLst>
          </p:cNvPr>
          <p:cNvSpPr>
            <a:spLocks noGrp="1"/>
          </p:cNvSpPr>
          <p:nvPr>
            <p:ph idx="1"/>
          </p:nvPr>
        </p:nvSpPr>
        <p:spPr/>
        <p:txBody>
          <a:bodyPr/>
          <a:lstStyle/>
          <a:p>
            <a:r>
              <a:rPr lang="cs-CZ" b="0" i="0" dirty="0">
                <a:solidFill>
                  <a:srgbClr val="000000"/>
                </a:solidFill>
                <a:effectLst/>
                <a:latin typeface="Arial" panose="020B0604020202020204" pitchFamily="34" charset="0"/>
              </a:rPr>
              <a:t>§ 92 odst. 1</a:t>
            </a:r>
          </a:p>
          <a:p>
            <a:pPr algn="just"/>
            <a:r>
              <a:rPr lang="cs-CZ" dirty="0">
                <a:solidFill>
                  <a:srgbClr val="000000"/>
                </a:solidFill>
                <a:latin typeface="Arial" panose="020B0604020202020204" pitchFamily="34" charset="0"/>
              </a:rPr>
              <a:t>…</a:t>
            </a:r>
            <a:r>
              <a:rPr lang="cs-CZ" b="1" i="0" dirty="0">
                <a:solidFill>
                  <a:srgbClr val="000000"/>
                </a:solidFill>
                <a:effectLst/>
                <a:latin typeface="Arial" panose="020B0604020202020204" pitchFamily="34" charset="0"/>
              </a:rPr>
              <a:t>Starosta je povinen svolat zasedání zastupitelstva obce</a:t>
            </a:r>
            <a:r>
              <a:rPr lang="cs-CZ" b="0" i="0" dirty="0">
                <a:solidFill>
                  <a:srgbClr val="000000"/>
                </a:solidFill>
                <a:effectLst/>
                <a:latin typeface="Arial" panose="020B0604020202020204" pitchFamily="34" charset="0"/>
              </a:rPr>
              <a:t>, </a:t>
            </a:r>
            <a:r>
              <a:rPr lang="cs-CZ" b="0" i="0" u="sng" dirty="0">
                <a:solidFill>
                  <a:srgbClr val="000000"/>
                </a:solidFill>
                <a:effectLst/>
                <a:latin typeface="Arial" panose="020B0604020202020204" pitchFamily="34" charset="0"/>
              </a:rPr>
              <a:t>požádá-li o to alespoň jedna třetina členů zastupitelstva obce</a:t>
            </a:r>
            <a:r>
              <a:rPr lang="cs-CZ" b="0" i="0" dirty="0">
                <a:solidFill>
                  <a:srgbClr val="000000"/>
                </a:solidFill>
                <a:effectLst/>
                <a:latin typeface="Arial" panose="020B0604020202020204" pitchFamily="34" charset="0"/>
              </a:rPr>
              <a:t>, nebo hejtman kraje. Zasedání zastupitelstva obce </a:t>
            </a:r>
            <a:r>
              <a:rPr lang="cs-CZ" b="0" i="0" u="sng" dirty="0">
                <a:solidFill>
                  <a:srgbClr val="000000"/>
                </a:solidFill>
                <a:effectLst/>
                <a:latin typeface="Arial" panose="020B0604020202020204" pitchFamily="34" charset="0"/>
              </a:rPr>
              <a:t>se koná nejpozději do 21 dnů ode dne, kdy žádost byla doručena obecnímu úřadu.</a:t>
            </a:r>
          </a:p>
          <a:p>
            <a:endParaRPr lang="cs-CZ" dirty="0"/>
          </a:p>
        </p:txBody>
      </p:sp>
      <p:sp>
        <p:nvSpPr>
          <p:cNvPr id="4" name="Zástupný symbol pro zápatí 3">
            <a:extLst>
              <a:ext uri="{FF2B5EF4-FFF2-40B4-BE49-F238E27FC236}">
                <a16:creationId xmlns:a16="http://schemas.microsoft.com/office/drawing/2014/main" id="{32EE2DA5-8160-26FB-5359-29C66F87A6E6}"/>
              </a:ext>
            </a:extLst>
          </p:cNvPr>
          <p:cNvSpPr>
            <a:spLocks noGrp="1"/>
          </p:cNvSpPr>
          <p:nvPr>
            <p:ph type="ftr" sz="quarter" idx="11"/>
          </p:nvPr>
        </p:nvSpPr>
        <p:spPr/>
        <p:txBody>
          <a:bodyPr/>
          <a:lstStyle/>
          <a:p>
            <a:endParaRPr lang="en-US" dirty="0"/>
          </a:p>
        </p:txBody>
      </p:sp>
      <p:sp>
        <p:nvSpPr>
          <p:cNvPr id="5" name="Obdélník: se zakulacenými rohy 4">
            <a:extLst>
              <a:ext uri="{FF2B5EF4-FFF2-40B4-BE49-F238E27FC236}">
                <a16:creationId xmlns:a16="http://schemas.microsoft.com/office/drawing/2014/main" id="{FAB4F175-19E8-204E-CE93-098DF42F94C0}"/>
              </a:ext>
            </a:extLst>
          </p:cNvPr>
          <p:cNvSpPr/>
          <p:nvPr/>
        </p:nvSpPr>
        <p:spPr>
          <a:xfrm>
            <a:off x="1274885" y="4097215"/>
            <a:ext cx="6471138" cy="984739"/>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Tím se menšina zastupitelů může postarat o zajímavou šikanu obce a častá zasedání</a:t>
            </a:r>
          </a:p>
        </p:txBody>
      </p:sp>
    </p:spTree>
    <p:extLst>
      <p:ext uri="{BB962C8B-B14F-4D97-AF65-F5344CB8AC3E}">
        <p14:creationId xmlns:p14="http://schemas.microsoft.com/office/powerpoint/2010/main" val="312936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E27B1C-BAE7-5E6F-2762-4F2145482634}"/>
              </a:ext>
            </a:extLst>
          </p:cNvPr>
          <p:cNvSpPr>
            <a:spLocks noGrp="1"/>
          </p:cNvSpPr>
          <p:nvPr>
            <p:ph type="title"/>
          </p:nvPr>
        </p:nvSpPr>
        <p:spPr/>
        <p:txBody>
          <a:bodyPr/>
          <a:lstStyle/>
          <a:p>
            <a:r>
              <a:rPr lang="cs-CZ" dirty="0"/>
              <a:t>Pozvánka na zasedání/oznámení</a:t>
            </a:r>
          </a:p>
        </p:txBody>
      </p:sp>
      <p:sp>
        <p:nvSpPr>
          <p:cNvPr id="3" name="Zástupný obsah 2">
            <a:extLst>
              <a:ext uri="{FF2B5EF4-FFF2-40B4-BE49-F238E27FC236}">
                <a16:creationId xmlns:a16="http://schemas.microsoft.com/office/drawing/2014/main" id="{66FD2C60-BDCC-1FFB-377B-E4A978AC80C4}"/>
              </a:ext>
            </a:extLst>
          </p:cNvPr>
          <p:cNvSpPr>
            <a:spLocks noGrp="1"/>
          </p:cNvSpPr>
          <p:nvPr>
            <p:ph idx="1"/>
          </p:nvPr>
        </p:nvSpPr>
        <p:spPr/>
        <p:txBody>
          <a:bodyPr>
            <a:normAutofit fontScale="77500" lnSpcReduction="20000"/>
          </a:bodyPr>
          <a:lstStyle/>
          <a:p>
            <a:pPr algn="just"/>
            <a:r>
              <a:rPr lang="cs-CZ" b="1" i="0" dirty="0">
                <a:solidFill>
                  <a:srgbClr val="FF8400"/>
                </a:solidFill>
                <a:effectLst/>
                <a:latin typeface="Arial" panose="020B0604020202020204" pitchFamily="34" charset="0"/>
              </a:rPr>
              <a:t>§ 93</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Obecní úřad informuje o místě, době a navrženém programu připravovaného zasedání zastupitelstva obce. Informaci vyvěsí na úřední desce</a:t>
            </a:r>
            <a:r>
              <a:rPr lang="cs-CZ" b="1" i="0" baseline="30000" dirty="0">
                <a:solidFill>
                  <a:srgbClr val="15679C"/>
                </a:solidFill>
                <a:effectLst/>
                <a:latin typeface="Arial" panose="020B0604020202020204" pitchFamily="34" charset="0"/>
              </a:rPr>
              <a:t> </a:t>
            </a:r>
            <a:r>
              <a:rPr lang="cs-CZ" b="0" i="0" dirty="0">
                <a:solidFill>
                  <a:srgbClr val="000000"/>
                </a:solidFill>
                <a:effectLst/>
                <a:latin typeface="Arial" panose="020B0604020202020204" pitchFamily="34" charset="0"/>
              </a:rPr>
              <a:t>obecního úřadu alespoň 7 dní před zasedáním zastupitelstva obce; kromě toho může informaci uveřejnit způsobem v místě obvyklým.</a:t>
            </a:r>
          </a:p>
          <a:p>
            <a:pPr algn="just"/>
            <a:endParaRPr lang="cs-CZ" dirty="0">
              <a:solidFill>
                <a:srgbClr val="000000"/>
              </a:solidFill>
              <a:latin typeface="Arial" panose="020B0604020202020204" pitchFamily="34" charset="0"/>
            </a:endParaRPr>
          </a:p>
          <a:p>
            <a:pPr algn="just"/>
            <a:r>
              <a:rPr lang="cs-CZ" sz="2800" dirty="0">
                <a:solidFill>
                  <a:srgbClr val="000000"/>
                </a:solidFill>
                <a:latin typeface="Arial" panose="020B0604020202020204" pitchFamily="34" charset="0"/>
              </a:rPr>
              <a:t>Místo !</a:t>
            </a:r>
          </a:p>
          <a:p>
            <a:pPr algn="just"/>
            <a:r>
              <a:rPr lang="cs-CZ" sz="2800" dirty="0">
                <a:solidFill>
                  <a:srgbClr val="000000"/>
                </a:solidFill>
                <a:latin typeface="Arial" panose="020B0604020202020204" pitchFamily="34" charset="0"/>
              </a:rPr>
              <a:t>doba !</a:t>
            </a:r>
          </a:p>
          <a:p>
            <a:pPr algn="just"/>
            <a:r>
              <a:rPr lang="cs-CZ" sz="2800" dirty="0">
                <a:solidFill>
                  <a:srgbClr val="000000"/>
                </a:solidFill>
                <a:latin typeface="Arial" panose="020B0604020202020204" pitchFamily="34" charset="0"/>
              </a:rPr>
              <a:t>navržený program  !</a:t>
            </a:r>
          </a:p>
          <a:p>
            <a:pPr algn="just"/>
            <a:r>
              <a:rPr lang="cs-CZ" sz="2600" b="0" i="0" dirty="0">
                <a:solidFill>
                  <a:srgbClr val="000000"/>
                </a:solidFill>
                <a:effectLst/>
                <a:latin typeface="Arial" panose="020B0604020202020204" pitchFamily="34" charset="0"/>
              </a:rPr>
              <a:t>A pozor: § 92a(3) </a:t>
            </a:r>
            <a:r>
              <a:rPr lang="cs-CZ" sz="2600" b="0" i="0" u="sng" dirty="0">
                <a:solidFill>
                  <a:srgbClr val="000000"/>
                </a:solidFill>
                <a:effectLst/>
                <a:latin typeface="Arial" panose="020B0604020202020204" pitchFamily="34" charset="0"/>
              </a:rPr>
              <a:t>O možnosti účastnit se jednání zastupitelstva obce distančním způsobem a o podmínkách, za nichž je tato účast možná, informuje obecní úřad v informaci podle § 93 odst. 1 nebo 2</a:t>
            </a:r>
            <a:r>
              <a:rPr lang="cs-CZ" sz="2600" b="0" i="0" dirty="0">
                <a:solidFill>
                  <a:srgbClr val="000000"/>
                </a:solidFill>
                <a:effectLst/>
                <a:latin typeface="Arial" panose="020B0604020202020204" pitchFamily="34" charset="0"/>
              </a:rPr>
              <a:t>.</a:t>
            </a:r>
          </a:p>
        </p:txBody>
      </p:sp>
      <p:sp>
        <p:nvSpPr>
          <p:cNvPr id="4" name="Zástupný symbol pro zápatí 3">
            <a:extLst>
              <a:ext uri="{FF2B5EF4-FFF2-40B4-BE49-F238E27FC236}">
                <a16:creationId xmlns:a16="http://schemas.microsoft.com/office/drawing/2014/main" id="{FDDA5CA7-D7E4-1A35-AE3E-8A93D64038A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56683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F7893D-EC58-3D25-9A43-870F1D9EAC93}"/>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6EDAD793-E857-5FCF-D55D-F96A2CEACBDD}"/>
              </a:ext>
            </a:extLst>
          </p:cNvPr>
          <p:cNvPicPr>
            <a:picLocks noGrp="1" noChangeAspect="1"/>
          </p:cNvPicPr>
          <p:nvPr>
            <p:ph idx="1"/>
          </p:nvPr>
        </p:nvPicPr>
        <p:blipFill>
          <a:blip r:embed="rId2"/>
          <a:stretch>
            <a:fillRect/>
          </a:stretch>
        </p:blipFill>
        <p:spPr>
          <a:xfrm>
            <a:off x="933450" y="1231776"/>
            <a:ext cx="6776636" cy="4810249"/>
          </a:xfrm>
        </p:spPr>
      </p:pic>
      <p:sp>
        <p:nvSpPr>
          <p:cNvPr id="4" name="Zástupný symbol pro zápatí 3">
            <a:extLst>
              <a:ext uri="{FF2B5EF4-FFF2-40B4-BE49-F238E27FC236}">
                <a16:creationId xmlns:a16="http://schemas.microsoft.com/office/drawing/2014/main" id="{C04807D6-E9D1-4E5C-C4E1-B00A13D7E780}"/>
              </a:ext>
            </a:extLst>
          </p:cNvPr>
          <p:cNvSpPr>
            <a:spLocks noGrp="1"/>
          </p:cNvSpPr>
          <p:nvPr>
            <p:ph type="ftr" sz="quarter" idx="11"/>
          </p:nvPr>
        </p:nvSpPr>
        <p:spPr/>
        <p:txBody>
          <a:bodyPr/>
          <a:lstStyle/>
          <a:p>
            <a:endParaRPr lang="en-US" dirty="0"/>
          </a:p>
        </p:txBody>
      </p:sp>
      <p:sp>
        <p:nvSpPr>
          <p:cNvPr id="7" name="Šipka: doleva 6">
            <a:extLst>
              <a:ext uri="{FF2B5EF4-FFF2-40B4-BE49-F238E27FC236}">
                <a16:creationId xmlns:a16="http://schemas.microsoft.com/office/drawing/2014/main" id="{61D203D1-6F60-65EE-4D85-AA233A380A91}"/>
              </a:ext>
            </a:extLst>
          </p:cNvPr>
          <p:cNvSpPr/>
          <p:nvPr/>
        </p:nvSpPr>
        <p:spPr>
          <a:xfrm>
            <a:off x="7354766" y="2885832"/>
            <a:ext cx="3385038" cy="1441938"/>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04885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091F2B-11CE-F146-4260-2E13862EB5E8}"/>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B9C12B7D-688D-04B2-0BBC-81B857364E21}"/>
              </a:ext>
            </a:extLst>
          </p:cNvPr>
          <p:cNvPicPr>
            <a:picLocks noGrp="1" noChangeAspect="1"/>
          </p:cNvPicPr>
          <p:nvPr>
            <p:ph idx="1"/>
          </p:nvPr>
        </p:nvPicPr>
        <p:blipFill>
          <a:blip r:embed="rId2"/>
          <a:stretch>
            <a:fillRect/>
          </a:stretch>
        </p:blipFill>
        <p:spPr>
          <a:xfrm>
            <a:off x="1295180" y="307732"/>
            <a:ext cx="5563883" cy="5734294"/>
          </a:xfrm>
        </p:spPr>
      </p:pic>
      <p:sp>
        <p:nvSpPr>
          <p:cNvPr id="4" name="Zástupný symbol pro zápatí 3">
            <a:extLst>
              <a:ext uri="{FF2B5EF4-FFF2-40B4-BE49-F238E27FC236}">
                <a16:creationId xmlns:a16="http://schemas.microsoft.com/office/drawing/2014/main" id="{B24AF0D0-9424-BA52-D5DF-41ADE56916F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9806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E67B8D-7FFF-42B8-A6B5-8F574BB8E0D0}"/>
              </a:ext>
            </a:extLst>
          </p:cNvPr>
          <p:cNvSpPr>
            <a:spLocks noGrp="1"/>
          </p:cNvSpPr>
          <p:nvPr>
            <p:ph type="title"/>
          </p:nvPr>
        </p:nvSpPr>
        <p:spPr>
          <a:xfrm>
            <a:off x="6094856" y="1680201"/>
            <a:ext cx="3179146" cy="2367559"/>
          </a:xfrm>
        </p:spPr>
        <p:txBody>
          <a:bodyPr vert="horz" lIns="91440" tIns="45720" rIns="91440" bIns="45720" rtlCol="0" anchor="b">
            <a:normAutofit/>
          </a:bodyPr>
          <a:lstStyle/>
          <a:p>
            <a:pPr algn="r">
              <a:lnSpc>
                <a:spcPct val="90000"/>
              </a:lnSpc>
            </a:pPr>
            <a:r>
              <a:rPr lang="cs-CZ" sz="5400" dirty="0"/>
              <a:t>chybně</a:t>
            </a:r>
            <a:endParaRPr lang="en-US" sz="5400" dirty="0"/>
          </a:p>
        </p:txBody>
      </p:sp>
      <p:sp>
        <p:nvSpPr>
          <p:cNvPr id="4" name="Zástupný obsah 3">
            <a:extLst>
              <a:ext uri="{FF2B5EF4-FFF2-40B4-BE49-F238E27FC236}">
                <a16:creationId xmlns:a16="http://schemas.microsoft.com/office/drawing/2014/main" id="{7430DA0B-CFDC-484B-AE75-C15B9C93DA15}"/>
              </a:ext>
            </a:extLst>
          </p:cNvPr>
          <p:cNvSpPr>
            <a:spLocks noGrp="1"/>
          </p:cNvSpPr>
          <p:nvPr>
            <p:ph sz="half" idx="2"/>
          </p:nvPr>
        </p:nvSpPr>
        <p:spPr>
          <a:xfrm>
            <a:off x="6094375" y="4047760"/>
            <a:ext cx="3179628" cy="1096899"/>
          </a:xfrm>
        </p:spPr>
        <p:txBody>
          <a:bodyPr vert="horz" lIns="91440" tIns="45720" rIns="91440" bIns="45720" rtlCol="0" anchor="t">
            <a:normAutofit/>
          </a:bodyPr>
          <a:lstStyle/>
          <a:p>
            <a:pPr marL="0" indent="0" algn="r">
              <a:buNone/>
            </a:pPr>
            <a:r>
              <a:rPr lang="cs-CZ" dirty="0">
                <a:solidFill>
                  <a:schemeClr val="tx1">
                    <a:lumMod val="50000"/>
                    <a:lumOff val="50000"/>
                  </a:schemeClr>
                </a:solidFill>
              </a:rPr>
              <a:t>Pozvánka na zasedání zastupitelstva, ze které nic nepoznáte</a:t>
            </a:r>
          </a:p>
        </p:txBody>
      </p:sp>
      <p:pic>
        <p:nvPicPr>
          <p:cNvPr id="6" name="Zástupný obsah 5" descr="Obsah obrázku snímek obrazovky&#10;&#10;Popis byl vytvořen automaticky">
            <a:extLst>
              <a:ext uri="{FF2B5EF4-FFF2-40B4-BE49-F238E27FC236}">
                <a16:creationId xmlns:a16="http://schemas.microsoft.com/office/drawing/2014/main" id="{7C92B0C0-2E6D-41F4-ABCE-615013057D24}"/>
              </a:ext>
            </a:extLst>
          </p:cNvPr>
          <p:cNvPicPr>
            <a:picLocks noGrp="1" noChangeAspect="1"/>
          </p:cNvPicPr>
          <p:nvPr>
            <p:ph sz="half" idx="1"/>
          </p:nvPr>
        </p:nvPicPr>
        <p:blipFill rotWithShape="1">
          <a:blip r:embed="rId2"/>
          <a:srcRect t="6893" r="3" b="6807"/>
          <a:stretch/>
        </p:blipFill>
        <p:spPr>
          <a:xfrm>
            <a:off x="888603" y="1261330"/>
            <a:ext cx="4973212" cy="4335340"/>
          </a:xfrm>
          <a:prstGeom prst="rect">
            <a:avLst/>
          </a:prstGeom>
        </p:spPr>
      </p:pic>
      <p:sp>
        <p:nvSpPr>
          <p:cNvPr id="22" name="Zástupný symbol pro zápatí 21"/>
          <p:cNvSpPr>
            <a:spLocks noGrp="1"/>
          </p:cNvSpPr>
          <p:nvPr>
            <p:ph type="ftr" sz="quarter" idx="11"/>
          </p:nvPr>
        </p:nvSpPr>
        <p:spPr>
          <a:xfrm>
            <a:off x="677334" y="6041362"/>
            <a:ext cx="5528230" cy="365125"/>
          </a:xfrm>
        </p:spPr>
        <p:txBody>
          <a:bodyPr vert="horz" lIns="91440" tIns="45720" rIns="91440" bIns="45720" rtlCol="0" anchor="ctr">
            <a:normAutofit/>
          </a:bodyPr>
          <a:lstStyle/>
          <a:p>
            <a:pPr>
              <a:spcAft>
                <a:spcPts val="600"/>
              </a:spcAft>
            </a:pPr>
            <a:endParaRPr lang="en-US"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122941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D3B095-CA01-45CD-88FF-C45C7A94C91D}"/>
              </a:ext>
            </a:extLst>
          </p:cNvPr>
          <p:cNvSpPr>
            <a:spLocks noGrp="1"/>
          </p:cNvSpPr>
          <p:nvPr>
            <p:ph type="title"/>
          </p:nvPr>
        </p:nvSpPr>
        <p:spPr>
          <a:xfrm>
            <a:off x="4974337" y="1265315"/>
            <a:ext cx="4317944" cy="3117216"/>
          </a:xfrm>
        </p:spPr>
        <p:txBody>
          <a:bodyPr vert="horz" lIns="91440" tIns="45720" rIns="91440" bIns="45720" rtlCol="0" anchor="b">
            <a:normAutofit/>
          </a:bodyPr>
          <a:lstStyle/>
          <a:p>
            <a:endParaRPr lang="en-US" sz="4000" dirty="0"/>
          </a:p>
        </p:txBody>
      </p:sp>
      <p:sp>
        <p:nvSpPr>
          <p:cNvPr id="4" name="Zástupný obsah 3">
            <a:extLst>
              <a:ext uri="{FF2B5EF4-FFF2-40B4-BE49-F238E27FC236}">
                <a16:creationId xmlns:a16="http://schemas.microsoft.com/office/drawing/2014/main" id="{9E65C217-E7D8-4513-8A0A-AAE67C0FAF04}"/>
              </a:ext>
            </a:extLst>
          </p:cNvPr>
          <p:cNvSpPr>
            <a:spLocks noGrp="1"/>
          </p:cNvSpPr>
          <p:nvPr>
            <p:ph sz="half" idx="2"/>
          </p:nvPr>
        </p:nvSpPr>
        <p:spPr>
          <a:xfrm>
            <a:off x="4974336" y="4514446"/>
            <a:ext cx="4299666" cy="871042"/>
          </a:xfrm>
        </p:spPr>
        <p:txBody>
          <a:bodyPr vert="horz" lIns="91440" tIns="45720" rIns="91440" bIns="45720" rtlCol="0" anchor="t">
            <a:noAutofit/>
          </a:bodyPr>
          <a:lstStyle/>
          <a:p>
            <a:pPr marL="0" indent="0">
              <a:buNone/>
            </a:pPr>
            <a:r>
              <a:rPr lang="en-US" sz="2400" dirty="0" err="1">
                <a:solidFill>
                  <a:schemeClr val="tx1">
                    <a:lumMod val="50000"/>
                    <a:lumOff val="50000"/>
                  </a:schemeClr>
                </a:solidFill>
              </a:rPr>
              <a:t>Pozvánka</a:t>
            </a:r>
            <a:r>
              <a:rPr lang="en-US" sz="2400" dirty="0">
                <a:solidFill>
                  <a:schemeClr val="tx1">
                    <a:lumMod val="50000"/>
                    <a:lumOff val="50000"/>
                  </a:schemeClr>
                </a:solidFill>
              </a:rPr>
              <a:t> </a:t>
            </a:r>
            <a:r>
              <a:rPr lang="en-US" sz="2400" dirty="0" err="1">
                <a:solidFill>
                  <a:schemeClr val="tx1">
                    <a:lumMod val="50000"/>
                    <a:lumOff val="50000"/>
                  </a:schemeClr>
                </a:solidFill>
              </a:rPr>
              <a:t>na</a:t>
            </a:r>
            <a:r>
              <a:rPr lang="en-US" sz="2400" dirty="0">
                <a:solidFill>
                  <a:schemeClr val="tx1">
                    <a:lumMod val="50000"/>
                    <a:lumOff val="50000"/>
                  </a:schemeClr>
                </a:solidFill>
              </a:rPr>
              <a:t> </a:t>
            </a:r>
            <a:r>
              <a:rPr lang="en-US" sz="2400" dirty="0" err="1">
                <a:solidFill>
                  <a:schemeClr val="tx1">
                    <a:lumMod val="50000"/>
                    <a:lumOff val="50000"/>
                  </a:schemeClr>
                </a:solidFill>
              </a:rPr>
              <a:t>zasedání</a:t>
            </a:r>
            <a:r>
              <a:rPr lang="en-US" sz="2400" dirty="0">
                <a:solidFill>
                  <a:schemeClr val="tx1">
                    <a:lumMod val="50000"/>
                    <a:lumOff val="50000"/>
                  </a:schemeClr>
                </a:solidFill>
              </a:rPr>
              <a:t> </a:t>
            </a:r>
            <a:r>
              <a:rPr lang="en-US" sz="2400" dirty="0" err="1">
                <a:solidFill>
                  <a:schemeClr val="tx1">
                    <a:lumMod val="50000"/>
                    <a:lumOff val="50000"/>
                  </a:schemeClr>
                </a:solidFill>
              </a:rPr>
              <a:t>deklarující</a:t>
            </a:r>
            <a:r>
              <a:rPr lang="en-US" sz="2400" dirty="0">
                <a:solidFill>
                  <a:schemeClr val="tx1">
                    <a:lumMod val="50000"/>
                    <a:lumOff val="50000"/>
                  </a:schemeClr>
                </a:solidFill>
              </a:rPr>
              <a:t> </a:t>
            </a:r>
            <a:r>
              <a:rPr lang="en-US" sz="2400" dirty="0" err="1">
                <a:solidFill>
                  <a:schemeClr val="tx1">
                    <a:lumMod val="50000"/>
                    <a:lumOff val="50000"/>
                  </a:schemeClr>
                </a:solidFill>
              </a:rPr>
              <a:t>omezení</a:t>
            </a:r>
            <a:r>
              <a:rPr lang="en-US" sz="2400" dirty="0">
                <a:solidFill>
                  <a:schemeClr val="tx1">
                    <a:lumMod val="50000"/>
                    <a:lumOff val="50000"/>
                  </a:schemeClr>
                </a:solidFill>
              </a:rPr>
              <a:t> </a:t>
            </a:r>
            <a:r>
              <a:rPr lang="en-US" sz="2400" dirty="0" err="1">
                <a:solidFill>
                  <a:schemeClr val="tx1">
                    <a:lumMod val="50000"/>
                    <a:lumOff val="50000"/>
                  </a:schemeClr>
                </a:solidFill>
              </a:rPr>
              <a:t>práv</a:t>
            </a:r>
            <a:r>
              <a:rPr lang="en-US" sz="2400" dirty="0">
                <a:solidFill>
                  <a:schemeClr val="tx1">
                    <a:lumMod val="50000"/>
                    <a:lumOff val="50000"/>
                  </a:schemeClr>
                </a:solidFill>
              </a:rPr>
              <a:t> </a:t>
            </a:r>
            <a:r>
              <a:rPr lang="en-US" sz="2400" dirty="0" err="1">
                <a:solidFill>
                  <a:schemeClr val="tx1">
                    <a:lumMod val="50000"/>
                    <a:lumOff val="50000"/>
                  </a:schemeClr>
                </a:solidFill>
              </a:rPr>
              <a:t>občanů</a:t>
            </a:r>
            <a:endParaRPr lang="en-US" sz="2400" dirty="0">
              <a:solidFill>
                <a:schemeClr val="tx1">
                  <a:lumMod val="50000"/>
                  <a:lumOff val="50000"/>
                </a:schemeClr>
              </a:solidFill>
            </a:endParaRPr>
          </a:p>
        </p:txBody>
      </p:sp>
      <p:pic>
        <p:nvPicPr>
          <p:cNvPr id="6" name="Zástupný obsah 5">
            <a:extLst>
              <a:ext uri="{FF2B5EF4-FFF2-40B4-BE49-F238E27FC236}">
                <a16:creationId xmlns:a16="http://schemas.microsoft.com/office/drawing/2014/main" id="{D75C3D17-D845-484C-A92A-6AC7263A3C34}"/>
              </a:ext>
            </a:extLst>
          </p:cNvPr>
          <p:cNvPicPr>
            <a:picLocks noGrp="1" noChangeAspect="1"/>
          </p:cNvPicPr>
          <p:nvPr>
            <p:ph sz="half" idx="1"/>
          </p:nvPr>
        </p:nvPicPr>
        <p:blipFill>
          <a:blip r:embed="rId2"/>
          <a:stretch>
            <a:fillRect/>
          </a:stretch>
        </p:blipFill>
        <p:spPr>
          <a:xfrm>
            <a:off x="3176" y="0"/>
            <a:ext cx="4816918" cy="5458264"/>
          </a:xfrm>
          <a:prstGeom prst="rect">
            <a:avLst/>
          </a:prstGeom>
        </p:spPr>
      </p:pic>
      <p:sp>
        <p:nvSpPr>
          <p:cNvPr id="22" name="Zástupný symbol pro zápatí 21"/>
          <p:cNvSpPr>
            <a:spLocks noGrp="1"/>
          </p:cNvSpPr>
          <p:nvPr>
            <p:ph type="ftr" sz="quarter" idx="11"/>
          </p:nvPr>
        </p:nvSpPr>
        <p:spPr/>
        <p:txBody>
          <a:bodyPr/>
          <a:lstStyle/>
          <a:p>
            <a:endParaRPr lang="en-US" dirty="0"/>
          </a:p>
        </p:txBody>
      </p:sp>
      <p:sp>
        <p:nvSpPr>
          <p:cNvPr id="3" name="Šipka dolů 2"/>
          <p:cNvSpPr/>
          <p:nvPr/>
        </p:nvSpPr>
        <p:spPr>
          <a:xfrm>
            <a:off x="3210998" y="3665912"/>
            <a:ext cx="615142" cy="9559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16505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55FDAF-641A-2D5C-F26C-C667C5ECD879}"/>
              </a:ext>
            </a:extLst>
          </p:cNvPr>
          <p:cNvSpPr>
            <a:spLocks noGrp="1"/>
          </p:cNvSpPr>
          <p:nvPr>
            <p:ph type="title"/>
          </p:nvPr>
        </p:nvSpPr>
        <p:spPr/>
        <p:txBody>
          <a:bodyPr/>
          <a:lstStyle/>
          <a:p>
            <a:r>
              <a:rPr lang="cs-CZ" dirty="0"/>
              <a:t>Místo, doba, navržený program</a:t>
            </a:r>
          </a:p>
        </p:txBody>
      </p:sp>
      <p:pic>
        <p:nvPicPr>
          <p:cNvPr id="6" name="Zástupný obsah 5">
            <a:extLst>
              <a:ext uri="{FF2B5EF4-FFF2-40B4-BE49-F238E27FC236}">
                <a16:creationId xmlns:a16="http://schemas.microsoft.com/office/drawing/2014/main" id="{86B8A3C8-173D-F677-FD9F-03610022D00C}"/>
              </a:ext>
            </a:extLst>
          </p:cNvPr>
          <p:cNvPicPr>
            <a:picLocks noGrp="1" noChangeAspect="1"/>
          </p:cNvPicPr>
          <p:nvPr>
            <p:ph idx="1"/>
          </p:nvPr>
        </p:nvPicPr>
        <p:blipFill>
          <a:blip r:embed="rId2"/>
          <a:stretch>
            <a:fillRect/>
          </a:stretch>
        </p:blipFill>
        <p:spPr>
          <a:xfrm>
            <a:off x="1450029" y="1424428"/>
            <a:ext cx="4752221" cy="4982059"/>
          </a:xfrm>
        </p:spPr>
      </p:pic>
      <p:sp>
        <p:nvSpPr>
          <p:cNvPr id="4" name="Zástupný symbol pro zápatí 3">
            <a:extLst>
              <a:ext uri="{FF2B5EF4-FFF2-40B4-BE49-F238E27FC236}">
                <a16:creationId xmlns:a16="http://schemas.microsoft.com/office/drawing/2014/main" id="{EA47C661-B401-5C11-E4C1-BAD4B7C9B415}"/>
              </a:ext>
            </a:extLst>
          </p:cNvPr>
          <p:cNvSpPr>
            <a:spLocks noGrp="1"/>
          </p:cNvSpPr>
          <p:nvPr>
            <p:ph type="ftr" sz="quarter" idx="11"/>
          </p:nvPr>
        </p:nvSpPr>
        <p:spPr/>
        <p:txBody>
          <a:bodyPr/>
          <a:lstStyle/>
          <a:p>
            <a:endParaRPr lang="en-US" dirty="0"/>
          </a:p>
        </p:txBody>
      </p:sp>
      <p:sp>
        <p:nvSpPr>
          <p:cNvPr id="7" name="Šipka: doleva 6">
            <a:extLst>
              <a:ext uri="{FF2B5EF4-FFF2-40B4-BE49-F238E27FC236}">
                <a16:creationId xmlns:a16="http://schemas.microsoft.com/office/drawing/2014/main" id="{4A5FD051-19D2-32C5-23E3-3E0580B8628B}"/>
              </a:ext>
            </a:extLst>
          </p:cNvPr>
          <p:cNvSpPr/>
          <p:nvPr/>
        </p:nvSpPr>
        <p:spPr>
          <a:xfrm>
            <a:off x="5317880" y="2253065"/>
            <a:ext cx="2692645" cy="104538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OK, ale raději ještě adresu</a:t>
            </a:r>
          </a:p>
        </p:txBody>
      </p:sp>
    </p:spTree>
    <p:extLst>
      <p:ext uri="{BB962C8B-B14F-4D97-AF65-F5344CB8AC3E}">
        <p14:creationId xmlns:p14="http://schemas.microsoft.com/office/powerpoint/2010/main" val="132336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C61E10-56D2-743D-67AE-154E1448EB91}"/>
              </a:ext>
            </a:extLst>
          </p:cNvPr>
          <p:cNvSpPr>
            <a:spLocks noGrp="1"/>
          </p:cNvSpPr>
          <p:nvPr>
            <p:ph type="title"/>
          </p:nvPr>
        </p:nvSpPr>
        <p:spPr/>
        <p:txBody>
          <a:bodyPr>
            <a:normAutofit fontScale="90000"/>
          </a:bodyPr>
          <a:lstStyle/>
          <a:p>
            <a:r>
              <a:rPr lang="cs-CZ" dirty="0"/>
              <a:t>Navržený program vs realita</a:t>
            </a:r>
            <a:br>
              <a:rPr lang="cs-CZ" dirty="0"/>
            </a:br>
            <a:r>
              <a:rPr lang="cs-CZ" dirty="0"/>
              <a:t>nikdy nevíte, co se může do zasedání změnit</a:t>
            </a:r>
          </a:p>
        </p:txBody>
      </p:sp>
      <p:sp>
        <p:nvSpPr>
          <p:cNvPr id="3" name="Zástupný obsah 2">
            <a:extLst>
              <a:ext uri="{FF2B5EF4-FFF2-40B4-BE49-F238E27FC236}">
                <a16:creationId xmlns:a16="http://schemas.microsoft.com/office/drawing/2014/main" id="{C61F61A7-C2A8-E51A-B61D-B2CCACE1811D}"/>
              </a:ext>
            </a:extLst>
          </p:cNvPr>
          <p:cNvSpPr>
            <a:spLocks noGrp="1"/>
          </p:cNvSpPr>
          <p:nvPr>
            <p:ph idx="1"/>
          </p:nvPr>
        </p:nvSpPr>
        <p:spPr/>
        <p:txBody>
          <a:bodyPr/>
          <a:lstStyle/>
          <a:p>
            <a:pPr algn="just"/>
            <a:r>
              <a:rPr lang="cs-CZ" dirty="0"/>
              <a:t>Navržený program plyne zejména z § 94. Je sestaven před samotným zasedáním, ale během zasedání může dojít k jeho změně. </a:t>
            </a:r>
          </a:p>
          <a:p>
            <a:pPr algn="just"/>
            <a:r>
              <a:rPr lang="cs-CZ" dirty="0"/>
              <a:t>V </a:t>
            </a:r>
            <a:r>
              <a:rPr lang="cs-CZ" u="sng" dirty="0"/>
              <a:t>rozsudku ze dne 21. 3. 2002, č. j. 15 Ca 444/2001-14</a:t>
            </a:r>
            <a:r>
              <a:rPr lang="cs-CZ" dirty="0"/>
              <a:t>, sice KS Ústí nad Labem dovodil, že rozhodování o zásadních otázkách obce (jako je volba či odvolání funkcionáře) znamená povinnost o těchto uvažovaných změnách orgánů obce vždy informovat v předstihu, </a:t>
            </a:r>
            <a:r>
              <a:rPr lang="cs-CZ" b="1" dirty="0"/>
              <a:t>nicméně toto rozhodnutí zrušil ÚS </a:t>
            </a:r>
            <a:r>
              <a:rPr lang="cs-CZ" b="1" u="sng" dirty="0"/>
              <a:t>nálezem ze dne 30. 9. 2002, </a:t>
            </a:r>
            <a:r>
              <a:rPr lang="cs-CZ" b="1" u="sng" dirty="0" err="1"/>
              <a:t>sp</a:t>
            </a:r>
            <a:r>
              <a:rPr lang="cs-CZ" b="1" u="sng" dirty="0"/>
              <a:t>. zn. ÚS IV. ÚS 331/02</a:t>
            </a:r>
            <a:r>
              <a:rPr lang="cs-CZ" b="1" dirty="0"/>
              <a:t>. V nálezu ÚS uvedl, že sice je vhodné informovat (dle komentovaného ustanovení) o závažných bodech programu předem, ale § 94 umožňuje zařazení bodu do programu zasedání i v jeho průběhu, a to bez informace dané dopředu na vědomí</a:t>
            </a:r>
            <a:r>
              <a:rPr lang="cs-CZ" dirty="0"/>
              <a:t>.</a:t>
            </a:r>
          </a:p>
        </p:txBody>
      </p:sp>
      <p:sp>
        <p:nvSpPr>
          <p:cNvPr id="4" name="Zástupný symbol pro zápatí 3">
            <a:extLst>
              <a:ext uri="{FF2B5EF4-FFF2-40B4-BE49-F238E27FC236}">
                <a16:creationId xmlns:a16="http://schemas.microsoft.com/office/drawing/2014/main" id="{BF616083-5C81-907B-BF36-311B297B1D3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60932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DA8149-EEBD-F9C6-1F2F-68EC59487E59}"/>
              </a:ext>
            </a:extLst>
          </p:cNvPr>
          <p:cNvSpPr>
            <a:spLocks noGrp="1"/>
          </p:cNvSpPr>
          <p:nvPr>
            <p:ph type="title"/>
          </p:nvPr>
        </p:nvSpPr>
        <p:spPr/>
        <p:txBody>
          <a:bodyPr/>
          <a:lstStyle/>
          <a:p>
            <a:r>
              <a:rPr lang="cs-CZ" dirty="0">
                <a:solidFill>
                  <a:srgbClr val="FF0000"/>
                </a:solidFill>
              </a:rPr>
              <a:t>Nové body lze zařadit kdykoli</a:t>
            </a:r>
          </a:p>
        </p:txBody>
      </p:sp>
      <p:sp>
        <p:nvSpPr>
          <p:cNvPr id="3" name="Zástupný obsah 2">
            <a:extLst>
              <a:ext uri="{FF2B5EF4-FFF2-40B4-BE49-F238E27FC236}">
                <a16:creationId xmlns:a16="http://schemas.microsoft.com/office/drawing/2014/main" id="{36C5FD29-7AFB-A2E7-29C0-9A541A4E4E37}"/>
              </a:ext>
            </a:extLst>
          </p:cNvPr>
          <p:cNvSpPr>
            <a:spLocks noGrp="1"/>
          </p:cNvSpPr>
          <p:nvPr>
            <p:ph idx="1"/>
          </p:nvPr>
        </p:nvSpPr>
        <p:spPr/>
        <p:txBody>
          <a:bodyPr>
            <a:normAutofit/>
          </a:bodyPr>
          <a:lstStyle/>
          <a:p>
            <a:pPr algn="just"/>
            <a:r>
              <a:rPr lang="cs-CZ" u="sng" dirty="0"/>
              <a:t>NSS v rozsudku ze dne 30. 9. 2013, č. j. 8 </a:t>
            </a:r>
            <a:r>
              <a:rPr lang="cs-CZ" u="sng" dirty="0" err="1"/>
              <a:t>Aps</a:t>
            </a:r>
            <a:r>
              <a:rPr lang="cs-CZ" u="sng" dirty="0"/>
              <a:t> 2/2013-71 (2975/2014 Sb. NSS)</a:t>
            </a:r>
            <a:r>
              <a:rPr lang="cs-CZ" dirty="0"/>
              <a:t>, konkrétní obsah programu zasedání zastupitelstva obce a seřazení jeho jednotlivých bodů je součástí práva obce na samosprávu. Zařazení nového bodu na program zasedání zastupitelstva až v průběhu tohoto zasedání je připuštěn. Schválení takto nově zařazeného bodu je však možné jen tehdy, je-li takový návrh věcně připraven ke schválení a nebrání-li schválení jiné zákonné ustanovení. </a:t>
            </a:r>
          </a:p>
          <a:p>
            <a:pPr algn="just"/>
            <a:r>
              <a:rPr lang="cs-CZ" u="sng" dirty="0"/>
              <a:t>ÚS v nálezu ze dne 30. 9. 2002, </a:t>
            </a:r>
            <a:r>
              <a:rPr lang="cs-CZ" u="sng" dirty="0" err="1"/>
              <a:t>sp</a:t>
            </a:r>
            <a:r>
              <a:rPr lang="cs-CZ" u="sng" dirty="0"/>
              <a:t>. zn. ÚS IV. ÚS 331/02</a:t>
            </a:r>
            <a:r>
              <a:rPr lang="cs-CZ" dirty="0"/>
              <a:t>, uvedl, že v případě závažných bodů programu by nepochybně mělo být jejich zařazení až v průběhu zasedání zastupitelstva z důvodů transparentnosti využíváno zdrženlivým a uváženým způsobem, nevzbuzujícím podezření o jejich účelovém předkládání „na poslední chvíli“.</a:t>
            </a:r>
          </a:p>
          <a:p>
            <a:endParaRPr lang="cs-CZ" dirty="0"/>
          </a:p>
        </p:txBody>
      </p:sp>
      <p:sp>
        <p:nvSpPr>
          <p:cNvPr id="4" name="Zástupný symbol pro zápatí 3">
            <a:extLst>
              <a:ext uri="{FF2B5EF4-FFF2-40B4-BE49-F238E27FC236}">
                <a16:creationId xmlns:a16="http://schemas.microsoft.com/office/drawing/2014/main" id="{6F2D0A2F-D78F-3C97-1D2E-AA3FE5B23B3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53539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extShape 1"/>
          <p:cNvSpPr txBox="1"/>
          <p:nvPr/>
        </p:nvSpPr>
        <p:spPr>
          <a:xfrm>
            <a:off x="677160" y="609480"/>
            <a:ext cx="8596440" cy="1320480"/>
          </a:xfrm>
          <a:prstGeom prst="rect">
            <a:avLst/>
          </a:prstGeom>
          <a:noFill/>
          <a:ln>
            <a:noFill/>
          </a:ln>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92" name="TextShape 2"/>
          <p:cNvSpPr txBox="1"/>
          <p:nvPr/>
        </p:nvSpPr>
        <p:spPr>
          <a:xfrm>
            <a:off x="677160" y="609480"/>
            <a:ext cx="10319392" cy="5346454"/>
          </a:xfrm>
          <a:prstGeom prst="rect">
            <a:avLst/>
          </a:prstGeom>
          <a:noFill/>
          <a:ln>
            <a:noFill/>
          </a:ln>
        </p:spPr>
        <p:txBody>
          <a:bodyPr lIns="0" tIns="0" rIns="0" bIns="0" anchor="ctr"/>
          <a:lstStyle/>
          <a:p>
            <a:r>
              <a:rPr lang="cs-CZ" sz="2000" b="0" strike="noStrike" spc="-1" dirty="0">
                <a:solidFill>
                  <a:srgbClr val="000000"/>
                </a:solidFill>
                <a:uFill>
                  <a:solidFill>
                    <a:srgbClr val="FFFFFF"/>
                  </a:solidFill>
                </a:uFill>
              </a:rPr>
              <a:t>Dále nabízíme akreditované školení 
</a:t>
            </a:r>
          </a:p>
          <a:p>
            <a:r>
              <a:rPr lang="cs-CZ" sz="2000" spc="-1" dirty="0">
                <a:solidFill>
                  <a:srgbClr val="000000"/>
                </a:solidFill>
                <a:uFill>
                  <a:solidFill>
                    <a:srgbClr val="FFFFFF"/>
                  </a:solidFill>
                </a:uFill>
              </a:rPr>
              <a:t>-   </a:t>
            </a:r>
            <a:r>
              <a:rPr lang="cs-CZ" sz="2000" b="0" strike="noStrike" spc="-1" dirty="0">
                <a:solidFill>
                  <a:srgbClr val="000000"/>
                </a:solidFill>
                <a:uFill>
                  <a:solidFill>
                    <a:srgbClr val="FFFFFF"/>
                  </a:solidFill>
                </a:uFill>
              </a:rPr>
              <a:t>Hlavní zákonné povinností obcí a měst</a:t>
            </a:r>
            <a:br>
              <a:rPr lang="cs-CZ" sz="2000" b="0" strike="noStrike" spc="-1" dirty="0">
                <a:solidFill>
                  <a:srgbClr val="000000"/>
                </a:solidFill>
                <a:uFill>
                  <a:solidFill>
                    <a:srgbClr val="FFFFFF"/>
                  </a:solidFill>
                </a:uFill>
              </a:rPr>
            </a:br>
            <a:endParaRPr lang="cs-CZ" sz="2000" b="0" strike="noStrike" spc="-1" dirty="0">
              <a:solidFill>
                <a:srgbClr val="000000"/>
              </a:solidFill>
              <a:uFill>
                <a:solidFill>
                  <a:srgbClr val="FFFFFF"/>
                </a:solidFill>
              </a:uFill>
            </a:endParaRPr>
          </a:p>
          <a:p>
            <a:r>
              <a:rPr lang="cs-CZ" sz="2000" spc="-1" dirty="0">
                <a:solidFill>
                  <a:srgbClr val="000000"/>
                </a:solidFill>
                <a:uFill>
                  <a:solidFill>
                    <a:srgbClr val="FFFFFF"/>
                  </a:solidFill>
                </a:uFill>
              </a:rPr>
              <a:t>-   Zákon č. 106/1999 Sb. - poskytování informací v praxi obcí a měst</a:t>
            </a:r>
          </a:p>
          <a:p>
            <a:endParaRPr lang="cs-CZ" sz="2000" spc="-1" dirty="0">
              <a:solidFill>
                <a:srgbClr val="000000"/>
              </a:solidFill>
              <a:uFill>
                <a:solidFill>
                  <a:srgbClr val="FFFFFF"/>
                </a:solidFill>
              </a:uFill>
            </a:endParaRPr>
          </a:p>
          <a:p>
            <a:pPr marL="342900" indent="-342900">
              <a:buFontTx/>
              <a:buChar char="-"/>
            </a:pPr>
            <a:r>
              <a:rPr lang="cs-CZ" sz="2000" spc="-1" dirty="0">
                <a:solidFill>
                  <a:srgbClr val="000000"/>
                </a:solidFill>
                <a:uFill>
                  <a:solidFill>
                    <a:srgbClr val="FFFFFF"/>
                  </a:solidFill>
                </a:uFill>
              </a:rPr>
              <a:t>Střet zájmů v praxi obcí a měst</a:t>
            </a:r>
          </a:p>
          <a:p>
            <a:endParaRPr lang="cs-CZ" sz="2000" spc="-1" dirty="0">
              <a:solidFill>
                <a:srgbClr val="000000"/>
              </a:solidFill>
              <a:uFill>
                <a:solidFill>
                  <a:srgbClr val="FFFFFF"/>
                </a:solidFill>
              </a:uFill>
            </a:endParaRPr>
          </a:p>
          <a:p>
            <a:r>
              <a:rPr lang="cs-CZ" sz="2000" spc="-1" dirty="0">
                <a:solidFill>
                  <a:srgbClr val="000000"/>
                </a:solidFill>
                <a:uFill>
                  <a:solidFill>
                    <a:srgbClr val="FFFFFF"/>
                  </a:solidFill>
                </a:uFill>
              </a:rPr>
              <a:t>a další  - daně, místní poplatky, GDPR </a:t>
            </a:r>
          </a:p>
          <a:p>
            <a:r>
              <a:rPr lang="cs-CZ" sz="2000" spc="-1" dirty="0">
                <a:uFill>
                  <a:solidFill>
                    <a:srgbClr val="FFFFFF"/>
                  </a:solidFill>
                </a:uFill>
                <a:hlinkClick r:id="rId2"/>
              </a:rPr>
              <a:t>https://spmo.cz/vzdelavani</a:t>
            </a:r>
            <a:endParaRPr lang="cs-CZ" sz="2000" spc="-1" dirty="0">
              <a:uFill>
                <a:solidFill>
                  <a:srgbClr val="FFFFFF"/>
                </a:solidFill>
              </a:uFill>
            </a:endParaRPr>
          </a:p>
        </p:txBody>
      </p:sp>
    </p:spTree>
    <p:extLst>
      <p:ext uri="{BB962C8B-B14F-4D97-AF65-F5344CB8AC3E}">
        <p14:creationId xmlns:p14="http://schemas.microsoft.com/office/powerpoint/2010/main" val="6240295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415260-E4D2-C4DE-EDD9-C2FE03A29075}"/>
              </a:ext>
            </a:extLst>
          </p:cNvPr>
          <p:cNvSpPr>
            <a:spLocks noGrp="1"/>
          </p:cNvSpPr>
          <p:nvPr>
            <p:ph type="title"/>
          </p:nvPr>
        </p:nvSpPr>
        <p:spPr/>
        <p:txBody>
          <a:bodyPr/>
          <a:lstStyle/>
          <a:p>
            <a:r>
              <a:rPr lang="cs-CZ" dirty="0"/>
              <a:t>Návrhy na nové body – ne občan</a:t>
            </a:r>
          </a:p>
        </p:txBody>
      </p:sp>
      <p:sp>
        <p:nvSpPr>
          <p:cNvPr id="3" name="Zástupný obsah 2">
            <a:extLst>
              <a:ext uri="{FF2B5EF4-FFF2-40B4-BE49-F238E27FC236}">
                <a16:creationId xmlns:a16="http://schemas.microsoft.com/office/drawing/2014/main" id="{C0917BF1-5ADA-961C-CAFF-923DC07BC2CB}"/>
              </a:ext>
            </a:extLst>
          </p:cNvPr>
          <p:cNvSpPr>
            <a:spLocks noGrp="1"/>
          </p:cNvSpPr>
          <p:nvPr>
            <p:ph idx="1"/>
          </p:nvPr>
        </p:nvSpPr>
        <p:spPr>
          <a:xfrm>
            <a:off x="677334" y="1743075"/>
            <a:ext cx="8596668" cy="4298287"/>
          </a:xfrm>
        </p:spPr>
        <p:txBody>
          <a:bodyPr>
            <a:normAutofit lnSpcReduction="10000"/>
          </a:bodyPr>
          <a:lstStyle/>
          <a:p>
            <a:pPr algn="just"/>
            <a:r>
              <a:rPr lang="cs-CZ" dirty="0"/>
              <a:t>Ustanovení odstavce 2 komentovaného ustanovení nikterak nerozšiřuje okruh těch, kteří jsou oprávněni k podání takového návrhu. </a:t>
            </a:r>
            <a:r>
              <a:rPr lang="cs-CZ" u="sng" dirty="0"/>
              <a:t>NSS v rozsudku ze dne 19. 7. 2007, č. j. 3 </a:t>
            </a:r>
            <a:r>
              <a:rPr lang="cs-CZ" u="sng" dirty="0" err="1"/>
              <a:t>Aps</a:t>
            </a:r>
            <a:r>
              <a:rPr lang="cs-CZ" u="sng" dirty="0"/>
              <a:t> 6/2006-76</a:t>
            </a:r>
            <a:r>
              <a:rPr lang="cs-CZ" dirty="0"/>
              <a:t>, dovodil, že předkládat návrhy k zařazení bodu na pořad zasedání zastupitelstva obce mají i na probíhajícím zasedání jen jeho členové, rada obce a výbory. Ostatní sice mohou vystoupit na zasedání zastupitelstva dle § 16 odst. 2 písm. c), ale na takové vystoupení nemusí zastupitelstvo ihned nikterak procesně reagovat, byť není vyloučeno, že zastupitele projev vystupujícího zaujme, aprobuje jej a navrhne jej na pořad zasedání sám. </a:t>
            </a:r>
          </a:p>
          <a:p>
            <a:pPr algn="just"/>
            <a:r>
              <a:rPr lang="cs-CZ" dirty="0"/>
              <a:t>Podobně </a:t>
            </a:r>
            <a:r>
              <a:rPr lang="cs-CZ" u="sng" dirty="0"/>
              <a:t>v rozsudku ze dne 30. 4. 2008, č. j. 3 </a:t>
            </a:r>
            <a:r>
              <a:rPr lang="cs-CZ" u="sng" dirty="0" err="1"/>
              <a:t>Aps</a:t>
            </a:r>
            <a:r>
              <a:rPr lang="cs-CZ" u="sng" dirty="0"/>
              <a:t> 1/2008-151 (1614/2008 Sb. NSS)</a:t>
            </a:r>
            <a:r>
              <a:rPr lang="cs-CZ" dirty="0"/>
              <a:t>, NSS uvedl, že občan obce má podle § 16 odst. 2 písm. c) právo vyjádřit své stanovisko k jakékoliv projednávané věci na zasedání zastupitelstva, tedy včetně návrhu programu před jeho schválením. Ani z toho však nelze dovodit právo přímo předkládat vlastní návrhy na zařazení jeho záležitosti do tohoto programu.</a:t>
            </a:r>
          </a:p>
        </p:txBody>
      </p:sp>
      <p:sp>
        <p:nvSpPr>
          <p:cNvPr id="4" name="Zástupný symbol pro zápatí 3">
            <a:extLst>
              <a:ext uri="{FF2B5EF4-FFF2-40B4-BE49-F238E27FC236}">
                <a16:creationId xmlns:a16="http://schemas.microsoft.com/office/drawing/2014/main" id="{3FD11AB8-79F6-BFDC-5FC7-CE73DC6F243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15124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6D0106-1988-6913-37CB-4B356C4253F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21D7770-F263-B4AA-FB78-ECAFB094FE8D}"/>
              </a:ext>
            </a:extLst>
          </p:cNvPr>
          <p:cNvSpPr>
            <a:spLocks noGrp="1"/>
          </p:cNvSpPr>
          <p:nvPr>
            <p:ph idx="1"/>
          </p:nvPr>
        </p:nvSpPr>
        <p:spPr/>
        <p:txBody>
          <a:bodyPr/>
          <a:lstStyle/>
          <a:p>
            <a:pPr algn="just"/>
            <a:r>
              <a:rPr lang="cs-CZ" u="sng" dirty="0"/>
              <a:t>NSS v rozsudku ze dne 26. 5. 2010, č. j. 8 </a:t>
            </a:r>
            <a:r>
              <a:rPr lang="cs-CZ" u="sng" dirty="0" err="1"/>
              <a:t>Ao</a:t>
            </a:r>
            <a:r>
              <a:rPr lang="cs-CZ" u="sng" dirty="0"/>
              <a:t> 1/2007-94 (2265/2011 Sb. NSS)</a:t>
            </a:r>
            <a:r>
              <a:rPr lang="cs-CZ" dirty="0"/>
              <a:t>, - pokud podle jednacího řádu mají být písemné materiály určené pro zasedání zastupitelstva doručeny členům zastupitelstva nejpozději sedm dní před dnem zasedání, ale některé z podkladů jsou členům zastupitelstva dodány ve lhůtě kratší, nezpůsobuje tato okolnost sama o sobě nezákonnost rozhodnutí přijatého na základě těchto podkladů.</a:t>
            </a:r>
          </a:p>
        </p:txBody>
      </p:sp>
      <p:sp>
        <p:nvSpPr>
          <p:cNvPr id="4" name="Zástupný symbol pro zápatí 3">
            <a:extLst>
              <a:ext uri="{FF2B5EF4-FFF2-40B4-BE49-F238E27FC236}">
                <a16:creationId xmlns:a16="http://schemas.microsoft.com/office/drawing/2014/main" id="{8F3F362D-9399-CD6C-B645-F06915C5630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9046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BD694C-C752-64D6-1E57-689313CB7A3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A2359F9-083C-6CA4-5E22-219F2B1BBCFE}"/>
              </a:ext>
            </a:extLst>
          </p:cNvPr>
          <p:cNvSpPr>
            <a:spLocks noGrp="1"/>
          </p:cNvSpPr>
          <p:nvPr>
            <p:ph idx="1"/>
          </p:nvPr>
        </p:nvSpPr>
        <p:spPr>
          <a:xfrm>
            <a:off x="677334" y="1000125"/>
            <a:ext cx="8596668" cy="5041237"/>
          </a:xfrm>
        </p:spPr>
        <p:txBody>
          <a:bodyPr>
            <a:normAutofit fontScale="85000" lnSpcReduction="10000"/>
          </a:bodyPr>
          <a:lstStyle/>
          <a:p>
            <a:pPr algn="just"/>
            <a:r>
              <a:rPr lang="cs-CZ" u="sng" dirty="0"/>
              <a:t>NSS v rozsudku ze dne 25. 8. 2005, č. j. 6 As 40/2004-62</a:t>
            </a:r>
            <a:r>
              <a:rPr lang="cs-CZ" dirty="0"/>
              <a:t>, předně konstatoval, že neveřejnost schůze rady obce není sama o sobě důvodem pro neposkytnutí zápisu [.. Neveřejnost schůze rady obce ani právo člena zastupitelstva obce nahlížet do zápisu ze schůze rady obce (§ 101 odst. 1 a 3) neomezuji samy o sobě právo na informace (čl. 17 odst. 1 LPS) ohledně skutečnosti obsažených v takovém zápisu."]. NSS dále konstatoval:.. Povinný subjekt poskytující informace ze zápisu ze schůze rady obce jiné osobě než členu zastupitelstva obce je povinen zajistit zákonem stanovenou ochranu práv a svobod jiných osob způsoby předvídanými v § 12 </a:t>
            </a:r>
            <a:r>
              <a:rPr lang="cs-CZ" dirty="0" err="1"/>
              <a:t>Svinf</a:t>
            </a:r>
            <a:r>
              <a:rPr lang="cs-CZ" dirty="0"/>
              <a:t>. to ovšem neplatí, pokud občan obce požaduje informace z usneseni rady, k nimž má podle § 16 odst. 2 písm. e) zaručen přímý přistup formou nahlédnutí a pořízení výpisů.</a:t>
            </a:r>
          </a:p>
          <a:p>
            <a:pPr algn="just"/>
            <a:r>
              <a:rPr lang="cs-CZ" dirty="0"/>
              <a:t>Lze shrnout, že bude-li žádat o kopii zápisu ze schůze rady obce občan obce (další osoba mající jeho práva), pak v něm uvedená usnesení se poskytnou bez jakékoli anonymizace, zatímco zbytek zápisu je nutné anonymizovat v souladu se </a:t>
            </a:r>
            <a:r>
              <a:rPr lang="cs-CZ" dirty="0" err="1"/>
              <a:t>SvInf</a:t>
            </a:r>
            <a:r>
              <a:rPr lang="cs-CZ" dirty="0"/>
              <a:t>. Bude-li žádat osoba, která není občanem obce (resp. nemá podle </a:t>
            </a:r>
            <a:r>
              <a:rPr lang="cs-CZ" dirty="0" err="1"/>
              <a:t>OZř</a:t>
            </a:r>
            <a:r>
              <a:rPr lang="cs-CZ" dirty="0"/>
              <a:t> právo na přímý přístup k usnesením rady), bude nutné provést anonymizaci jak usnesení obsažených v zápisu, tak jeho ostatních částí. Obdobné pravidlo se uplatní i při vyřizování žádosti o poskytnutí zvukového záznamu ze schůze rady obce a v případě, že by bylo vyžádáno prostřednictvím </a:t>
            </a:r>
            <a:r>
              <a:rPr lang="cs-CZ" dirty="0" err="1"/>
              <a:t>SvInf</a:t>
            </a:r>
            <a:r>
              <a:rPr lang="cs-CZ" dirty="0"/>
              <a:t> vydání podkladového materiálu pro schůzi rady obce, který již byl projed- nán. Pokud dosud projednán nebyl, nabízí se postup podle § 11 odst. 1 písm. b) </a:t>
            </a:r>
            <a:r>
              <a:rPr lang="cs-CZ" dirty="0" err="1"/>
              <a:t>Svinf</a:t>
            </a:r>
            <a:r>
              <a:rPr lang="cs-CZ" dirty="0"/>
              <a:t>, tedy odmítnout vydání podkladového materiálu jako celku s odkazem na to, že dosud nedošlo k jeho projednání a že ochrana do doby projednání věci je v daném případě natolik nezbytná, že zájem na ní převažuje nad právem na informace.</a:t>
            </a:r>
          </a:p>
          <a:p>
            <a:endParaRPr lang="cs-CZ" dirty="0"/>
          </a:p>
        </p:txBody>
      </p:sp>
      <p:sp>
        <p:nvSpPr>
          <p:cNvPr id="4" name="Zástupný symbol pro zápatí 3">
            <a:extLst>
              <a:ext uri="{FF2B5EF4-FFF2-40B4-BE49-F238E27FC236}">
                <a16:creationId xmlns:a16="http://schemas.microsoft.com/office/drawing/2014/main" id="{DAC45525-0F63-4BE2-8A7F-DFF6B4DD8C3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22571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A92AB9-AB7C-3167-7FDC-E0FDF8510A58}"/>
              </a:ext>
            </a:extLst>
          </p:cNvPr>
          <p:cNvSpPr>
            <a:spLocks noGrp="1"/>
          </p:cNvSpPr>
          <p:nvPr>
            <p:ph type="title"/>
          </p:nvPr>
        </p:nvSpPr>
        <p:spPr/>
        <p:txBody>
          <a:bodyPr/>
          <a:lstStyle/>
          <a:p>
            <a:r>
              <a:rPr lang="cs-CZ" dirty="0"/>
              <a:t>Problémy se zasedáním</a:t>
            </a:r>
            <a:br>
              <a:rPr lang="cs-CZ" dirty="0"/>
            </a:br>
            <a:r>
              <a:rPr lang="cs-CZ" dirty="0"/>
              <a:t>I. </a:t>
            </a:r>
            <a:r>
              <a:rPr lang="cs-CZ" sz="3200" dirty="0"/>
              <a:t>naschvály ze strany obce/města</a:t>
            </a:r>
          </a:p>
        </p:txBody>
      </p:sp>
      <p:sp>
        <p:nvSpPr>
          <p:cNvPr id="3" name="Zástupný obsah 2">
            <a:extLst>
              <a:ext uri="{FF2B5EF4-FFF2-40B4-BE49-F238E27FC236}">
                <a16:creationId xmlns:a16="http://schemas.microsoft.com/office/drawing/2014/main" id="{E0410214-081E-ED9A-0A4A-002EB1D97C90}"/>
              </a:ext>
            </a:extLst>
          </p:cNvPr>
          <p:cNvSpPr>
            <a:spLocks noGrp="1"/>
          </p:cNvSpPr>
          <p:nvPr>
            <p:ph idx="1"/>
          </p:nvPr>
        </p:nvSpPr>
        <p:spPr/>
        <p:txBody>
          <a:bodyPr/>
          <a:lstStyle/>
          <a:p>
            <a:r>
              <a:rPr lang="cs-CZ" dirty="0"/>
              <a:t>Termín nastaven tak aby se někomu nehodil (…</a:t>
            </a:r>
            <a:r>
              <a:rPr lang="cs-CZ" i="1" dirty="0"/>
              <a:t> v úterý 12. mají zasedání kraje..)</a:t>
            </a:r>
          </a:p>
          <a:p>
            <a:r>
              <a:rPr lang="cs-CZ" dirty="0"/>
              <a:t>Termín stanoven tak, aby bylo co nejméně veřejnosti (dopoledne..)</a:t>
            </a:r>
          </a:p>
          <a:p>
            <a:r>
              <a:rPr lang="cs-CZ" dirty="0"/>
              <a:t>Vybrány prostory tak, aby se veřejnost moc nevešla</a:t>
            </a:r>
          </a:p>
          <a:p>
            <a:r>
              <a:rPr lang="cs-CZ" dirty="0"/>
              <a:t>Nejsou čteny obsahy projednávaných bodů – </a:t>
            </a:r>
            <a:r>
              <a:rPr lang="cs-CZ" i="1" dirty="0"/>
              <a:t>„bod 16, má někdo nějaké dotazy, hlasujeme o bodu 16 ve znění dle podkladů…děkuji, bod 17, prosím hlasování, děkuji, pokračujeme s bodem 18.“</a:t>
            </a:r>
          </a:p>
          <a:p>
            <a:endParaRPr lang="cs-CZ" i="1" dirty="0"/>
          </a:p>
          <a:p>
            <a:r>
              <a:rPr lang="cs-CZ" sz="2400" i="1" dirty="0">
                <a:solidFill>
                  <a:schemeClr val="accent2"/>
                </a:solidFill>
              </a:rPr>
              <a:t>Toto není protizákonné, ale je to neúcta k voličům</a:t>
            </a:r>
          </a:p>
          <a:p>
            <a:endParaRPr lang="cs-CZ" dirty="0"/>
          </a:p>
        </p:txBody>
      </p:sp>
      <p:sp>
        <p:nvSpPr>
          <p:cNvPr id="4" name="Zástupný symbol pro zápatí 3">
            <a:extLst>
              <a:ext uri="{FF2B5EF4-FFF2-40B4-BE49-F238E27FC236}">
                <a16:creationId xmlns:a16="http://schemas.microsoft.com/office/drawing/2014/main" id="{DA541E28-C52A-07A2-93B4-287616894CA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68371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8AB90A-4D17-6A80-8346-8A53F481234A}"/>
              </a:ext>
            </a:extLst>
          </p:cNvPr>
          <p:cNvSpPr>
            <a:spLocks noGrp="1"/>
          </p:cNvSpPr>
          <p:nvPr>
            <p:ph type="title"/>
          </p:nvPr>
        </p:nvSpPr>
        <p:spPr/>
        <p:txBody>
          <a:bodyPr/>
          <a:lstStyle/>
          <a:p>
            <a:r>
              <a:rPr lang="cs-CZ" dirty="0"/>
              <a:t>Problémy na zasedání</a:t>
            </a:r>
          </a:p>
        </p:txBody>
      </p:sp>
      <p:sp>
        <p:nvSpPr>
          <p:cNvPr id="3" name="Zástupný obsah 2">
            <a:extLst>
              <a:ext uri="{FF2B5EF4-FFF2-40B4-BE49-F238E27FC236}">
                <a16:creationId xmlns:a16="http://schemas.microsoft.com/office/drawing/2014/main" id="{B348179B-EBE8-8F88-0CF1-E3EDA1B8CBD9}"/>
              </a:ext>
            </a:extLst>
          </p:cNvPr>
          <p:cNvSpPr>
            <a:spLocks noGrp="1"/>
          </p:cNvSpPr>
          <p:nvPr>
            <p:ph idx="1"/>
          </p:nvPr>
        </p:nvSpPr>
        <p:spPr/>
        <p:txBody>
          <a:bodyPr/>
          <a:lstStyle/>
          <a:p>
            <a:r>
              <a:rPr lang="cs-CZ" dirty="0"/>
              <a:t>Množství protinávrhů, úprav usnesení, nových bodů</a:t>
            </a:r>
          </a:p>
          <a:p>
            <a:r>
              <a:rPr lang="cs-CZ" dirty="0"/>
              <a:t>Natahování diskuze k bodům</a:t>
            </a:r>
          </a:p>
          <a:p>
            <a:endParaRPr lang="cs-CZ" dirty="0"/>
          </a:p>
          <a:p>
            <a:r>
              <a:rPr lang="cs-CZ" dirty="0"/>
              <a:t>Nezvládnutí diskuze s veřejností </a:t>
            </a:r>
          </a:p>
          <a:p>
            <a:pPr lvl="1"/>
            <a:r>
              <a:rPr lang="cs-CZ" dirty="0"/>
              <a:t>Neřízení diskuze</a:t>
            </a:r>
          </a:p>
          <a:p>
            <a:pPr lvl="1"/>
            <a:r>
              <a:rPr lang="cs-CZ" dirty="0"/>
              <a:t>Veřejnost si sama bere slovo, vykřikuje, bere si mikrofon</a:t>
            </a:r>
          </a:p>
          <a:p>
            <a:pPr lvl="1"/>
            <a:r>
              <a:rPr lang="cs-CZ" dirty="0"/>
              <a:t>Diskutující se opakují, nikdo je neřídí, porušuje se jednací řád</a:t>
            </a:r>
          </a:p>
          <a:p>
            <a:pPr lvl="1"/>
            <a:r>
              <a:rPr lang="cs-CZ" dirty="0"/>
              <a:t>Řeší se nesmysly</a:t>
            </a:r>
          </a:p>
          <a:p>
            <a:pPr lvl="1"/>
            <a:r>
              <a:rPr lang="cs-CZ" dirty="0"/>
              <a:t>Předsedající nedovede zvládat</a:t>
            </a:r>
          </a:p>
          <a:p>
            <a:endParaRPr lang="cs-CZ" dirty="0"/>
          </a:p>
        </p:txBody>
      </p:sp>
      <p:sp>
        <p:nvSpPr>
          <p:cNvPr id="4" name="Zástupný symbol pro zápatí 3">
            <a:extLst>
              <a:ext uri="{FF2B5EF4-FFF2-40B4-BE49-F238E27FC236}">
                <a16:creationId xmlns:a16="http://schemas.microsoft.com/office/drawing/2014/main" id="{0B0CF34B-52E0-BA06-E219-775F2FABFD9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966279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C86537-E607-3AAE-8743-7157A1505DFB}"/>
              </a:ext>
            </a:extLst>
          </p:cNvPr>
          <p:cNvSpPr>
            <a:spLocks noGrp="1"/>
          </p:cNvSpPr>
          <p:nvPr>
            <p:ph type="title"/>
          </p:nvPr>
        </p:nvSpPr>
        <p:spPr/>
        <p:txBody>
          <a:bodyPr>
            <a:normAutofit fontScale="90000"/>
          </a:bodyPr>
          <a:lstStyle/>
          <a:p>
            <a:r>
              <a:rPr lang="cs-CZ" dirty="0"/>
              <a:t>Typologie potížistů na zasedání</a:t>
            </a:r>
            <a:br>
              <a:rPr lang="cs-CZ" dirty="0"/>
            </a:br>
            <a:r>
              <a:rPr lang="cs-CZ" dirty="0"/>
              <a:t>kdo vám je naruší, rozloží nebo zcela zablokuje</a:t>
            </a:r>
          </a:p>
        </p:txBody>
      </p:sp>
      <p:sp>
        <p:nvSpPr>
          <p:cNvPr id="3" name="Zástupný obsah 2">
            <a:extLst>
              <a:ext uri="{FF2B5EF4-FFF2-40B4-BE49-F238E27FC236}">
                <a16:creationId xmlns:a16="http://schemas.microsoft.com/office/drawing/2014/main" id="{61362D61-0625-FAA2-79DC-F4971C9A0471}"/>
              </a:ext>
            </a:extLst>
          </p:cNvPr>
          <p:cNvSpPr>
            <a:spLocks noGrp="1"/>
          </p:cNvSpPr>
          <p:nvPr>
            <p:ph idx="1"/>
          </p:nvPr>
        </p:nvSpPr>
        <p:spPr>
          <a:xfrm>
            <a:off x="677334" y="2672863"/>
            <a:ext cx="8596668" cy="3368500"/>
          </a:xfrm>
        </p:spPr>
        <p:txBody>
          <a:bodyPr>
            <a:normAutofit/>
          </a:bodyPr>
          <a:lstStyle/>
          <a:p>
            <a:pPr algn="ctr"/>
            <a:r>
              <a:rPr lang="cs-CZ" sz="8800" dirty="0">
                <a:latin typeface="Old English Text MT" panose="03040902040508030806" pitchFamily="66" charset="0"/>
              </a:rPr>
              <a:t>Pravidlo 5 i</a:t>
            </a:r>
          </a:p>
        </p:txBody>
      </p:sp>
      <p:sp>
        <p:nvSpPr>
          <p:cNvPr id="4" name="Zástupný symbol pro zápatí 3">
            <a:extLst>
              <a:ext uri="{FF2B5EF4-FFF2-40B4-BE49-F238E27FC236}">
                <a16:creationId xmlns:a16="http://schemas.microsoft.com/office/drawing/2014/main" id="{7D545860-417D-0316-A03A-C13CE120C43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95677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C4E067-117E-2EFF-3890-B892D49D8FE2}"/>
              </a:ext>
            </a:extLst>
          </p:cNvPr>
          <p:cNvSpPr>
            <a:spLocks noGrp="1"/>
          </p:cNvSpPr>
          <p:nvPr>
            <p:ph type="title"/>
          </p:nvPr>
        </p:nvSpPr>
        <p:spPr/>
        <p:txBody>
          <a:bodyPr/>
          <a:lstStyle/>
          <a:p>
            <a:endParaRPr lang="cs-CZ"/>
          </a:p>
        </p:txBody>
      </p:sp>
      <p:graphicFrame>
        <p:nvGraphicFramePr>
          <p:cNvPr id="5" name="Zástupný obsah 4">
            <a:extLst>
              <a:ext uri="{FF2B5EF4-FFF2-40B4-BE49-F238E27FC236}">
                <a16:creationId xmlns:a16="http://schemas.microsoft.com/office/drawing/2014/main" id="{CD816CE7-BE3C-D376-49C7-28B9A0A7B57D}"/>
              </a:ext>
            </a:extLst>
          </p:cNvPr>
          <p:cNvGraphicFramePr>
            <a:graphicFrameLocks noGrp="1"/>
          </p:cNvGraphicFramePr>
          <p:nvPr>
            <p:ph idx="1"/>
            <p:extLst>
              <p:ext uri="{D42A27DB-BD31-4B8C-83A1-F6EECF244321}">
                <p14:modId xmlns:p14="http://schemas.microsoft.com/office/powerpoint/2010/main" val="3910600903"/>
              </p:ext>
            </p:extLst>
          </p:nvPr>
        </p:nvGraphicFramePr>
        <p:xfrm>
          <a:off x="422029" y="0"/>
          <a:ext cx="11553093" cy="6796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ástupný symbol pro zápatí 3">
            <a:extLst>
              <a:ext uri="{FF2B5EF4-FFF2-40B4-BE49-F238E27FC236}">
                <a16:creationId xmlns:a16="http://schemas.microsoft.com/office/drawing/2014/main" id="{429D2E4E-5664-6ED2-AAE2-2598C5750AC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445137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643C6B-E5C9-11EC-B71E-367410BC5649}"/>
              </a:ext>
            </a:extLst>
          </p:cNvPr>
          <p:cNvSpPr>
            <a:spLocks noGrp="1"/>
          </p:cNvSpPr>
          <p:nvPr>
            <p:ph type="title"/>
          </p:nvPr>
        </p:nvSpPr>
        <p:spPr/>
        <p:txBody>
          <a:bodyPr/>
          <a:lstStyle/>
          <a:p>
            <a:endParaRPr lang="cs-CZ"/>
          </a:p>
        </p:txBody>
      </p:sp>
      <p:sp>
        <p:nvSpPr>
          <p:cNvPr id="4" name="Zástupný symbol pro zápatí 3">
            <a:extLst>
              <a:ext uri="{FF2B5EF4-FFF2-40B4-BE49-F238E27FC236}">
                <a16:creationId xmlns:a16="http://schemas.microsoft.com/office/drawing/2014/main" id="{0A264A3E-8F45-330F-CD90-25083ACF97B0}"/>
              </a:ext>
            </a:extLst>
          </p:cNvPr>
          <p:cNvSpPr>
            <a:spLocks noGrp="1"/>
          </p:cNvSpPr>
          <p:nvPr>
            <p:ph type="ftr" sz="quarter" idx="11"/>
          </p:nvPr>
        </p:nvSpPr>
        <p:spPr/>
        <p:txBody>
          <a:bodyPr/>
          <a:lstStyle/>
          <a:p>
            <a:endParaRPr lang="en-US" dirty="0"/>
          </a:p>
        </p:txBody>
      </p:sp>
      <p:pic>
        <p:nvPicPr>
          <p:cNvPr id="10" name="Zástupný obsah 9">
            <a:extLst>
              <a:ext uri="{FF2B5EF4-FFF2-40B4-BE49-F238E27FC236}">
                <a16:creationId xmlns:a16="http://schemas.microsoft.com/office/drawing/2014/main" id="{65F974DA-4953-A2C7-63A4-E46924D88490}"/>
              </a:ext>
            </a:extLst>
          </p:cNvPr>
          <p:cNvPicPr>
            <a:picLocks noGrp="1" noChangeAspect="1"/>
          </p:cNvPicPr>
          <p:nvPr>
            <p:ph idx="1"/>
          </p:nvPr>
        </p:nvPicPr>
        <p:blipFill rotWithShape="1">
          <a:blip r:embed="rId2"/>
          <a:srcRect l="28876" t="13771" r="29173" b="11062"/>
          <a:stretch/>
        </p:blipFill>
        <p:spPr>
          <a:xfrm>
            <a:off x="1925515" y="0"/>
            <a:ext cx="6682154" cy="6734908"/>
          </a:xfrm>
        </p:spPr>
      </p:pic>
    </p:spTree>
    <p:extLst>
      <p:ext uri="{BB962C8B-B14F-4D97-AF65-F5344CB8AC3E}">
        <p14:creationId xmlns:p14="http://schemas.microsoft.com/office/powerpoint/2010/main" val="946181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D53E00-F245-4979-89BA-A48611C5E43C}"/>
              </a:ext>
            </a:extLst>
          </p:cNvPr>
          <p:cNvSpPr>
            <a:spLocks noGrp="1"/>
          </p:cNvSpPr>
          <p:nvPr>
            <p:ph type="title"/>
          </p:nvPr>
        </p:nvSpPr>
        <p:spPr/>
        <p:txBody>
          <a:bodyPr/>
          <a:lstStyle/>
          <a:p>
            <a:r>
              <a:rPr lang="cs-CZ" dirty="0"/>
              <a:t>Chyby při svolávání zasedání</a:t>
            </a:r>
          </a:p>
        </p:txBody>
      </p:sp>
      <p:sp>
        <p:nvSpPr>
          <p:cNvPr id="3" name="Zástupný obsah 2">
            <a:extLst>
              <a:ext uri="{FF2B5EF4-FFF2-40B4-BE49-F238E27FC236}">
                <a16:creationId xmlns:a16="http://schemas.microsoft.com/office/drawing/2014/main" id="{3CCA7FF3-45AD-46F9-BD17-7EA39037B22A}"/>
              </a:ext>
            </a:extLst>
          </p:cNvPr>
          <p:cNvSpPr>
            <a:spLocks noGrp="1"/>
          </p:cNvSpPr>
          <p:nvPr>
            <p:ph idx="1"/>
          </p:nvPr>
        </p:nvSpPr>
        <p:spPr>
          <a:xfrm>
            <a:off x="677334" y="1600201"/>
            <a:ext cx="8596668" cy="4441162"/>
          </a:xfrm>
        </p:spPr>
        <p:txBody>
          <a:bodyPr/>
          <a:lstStyle/>
          <a:p>
            <a:pPr algn="just"/>
            <a:r>
              <a:rPr lang="cs-CZ" dirty="0"/>
              <a:t>Chybí informace o místě konání, době konání, chybí informace o navrženém programu.</a:t>
            </a:r>
          </a:p>
          <a:p>
            <a:pPr algn="just"/>
            <a:r>
              <a:rPr lang="cs-CZ" dirty="0"/>
              <a:t>Není zveřejněno vůbec</a:t>
            </a:r>
          </a:p>
          <a:p>
            <a:pPr algn="just"/>
            <a:r>
              <a:rPr lang="cs-CZ" dirty="0"/>
              <a:t>Kratší doba než 7 dnů předem</a:t>
            </a:r>
          </a:p>
          <a:p>
            <a:pPr algn="just"/>
            <a:r>
              <a:rPr lang="cs-CZ" dirty="0"/>
              <a:t>Skutečné zasedání je v jinou dobu nebo jinde </a:t>
            </a:r>
          </a:p>
          <a:p>
            <a:pPr algn="just"/>
            <a:r>
              <a:rPr lang="cs-CZ" dirty="0"/>
              <a:t>Chybí data vyvěšení, neoznačí se po sejmutí datem sejmutí (datum zapsáno předem), nezaloží se jako doklad o vyvěšení na úřední desce.</a:t>
            </a:r>
          </a:p>
          <a:p>
            <a:pPr algn="just"/>
            <a:r>
              <a:rPr lang="cs-CZ" dirty="0"/>
              <a:t>Schválí se plán zasedání a pak už se nevyvěšuje pozvánka, </a:t>
            </a:r>
            <a:r>
              <a:rPr lang="cs-CZ" u="sng" dirty="0"/>
              <a:t>nestačí, neobsahuje např. program zasedání</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8163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A0D6E4-6DB8-4069-AE15-DA5C81D558A9}"/>
              </a:ext>
            </a:extLst>
          </p:cNvPr>
          <p:cNvSpPr>
            <a:spLocks noGrp="1"/>
          </p:cNvSpPr>
          <p:nvPr>
            <p:ph type="title"/>
          </p:nvPr>
        </p:nvSpPr>
        <p:spPr>
          <a:xfrm>
            <a:off x="677334" y="609599"/>
            <a:ext cx="8596668" cy="2027583"/>
          </a:xfrm>
        </p:spPr>
        <p:txBody>
          <a:bodyPr>
            <a:normAutofit/>
          </a:bodyPr>
          <a:lstStyle/>
          <a:p>
            <a:r>
              <a:rPr lang="cs-CZ" dirty="0"/>
              <a:t>§ 93…</a:t>
            </a:r>
            <a:br>
              <a:rPr lang="cs-CZ" dirty="0"/>
            </a:br>
            <a:r>
              <a:rPr lang="cs-CZ" i="1" dirty="0"/>
              <a:t>vyvěsí na úřední desce OÚ alespoň 7 dnů před zasedáním…</a:t>
            </a:r>
          </a:p>
        </p:txBody>
      </p:sp>
      <p:sp>
        <p:nvSpPr>
          <p:cNvPr id="3" name="Zástupný obsah 2">
            <a:extLst>
              <a:ext uri="{FF2B5EF4-FFF2-40B4-BE49-F238E27FC236}">
                <a16:creationId xmlns:a16="http://schemas.microsoft.com/office/drawing/2014/main" id="{75E017DA-A5A9-4F5B-A87B-485A5846CEA1}"/>
              </a:ext>
            </a:extLst>
          </p:cNvPr>
          <p:cNvSpPr>
            <a:spLocks noGrp="1"/>
          </p:cNvSpPr>
          <p:nvPr>
            <p:ph idx="1"/>
          </p:nvPr>
        </p:nvSpPr>
        <p:spPr>
          <a:xfrm>
            <a:off x="972756" y="2182889"/>
            <a:ext cx="8596668" cy="3880773"/>
          </a:xfrm>
        </p:spPr>
        <p:txBody>
          <a:bodyPr/>
          <a:lstStyle/>
          <a:p>
            <a:endParaRPr lang="cs-CZ" dirty="0"/>
          </a:p>
          <a:p>
            <a:endParaRPr lang="cs-CZ" dirty="0"/>
          </a:p>
        </p:txBody>
      </p:sp>
      <p:graphicFrame>
        <p:nvGraphicFramePr>
          <p:cNvPr id="4" name="Diagram 3">
            <a:extLst>
              <a:ext uri="{FF2B5EF4-FFF2-40B4-BE49-F238E27FC236}">
                <a16:creationId xmlns:a16="http://schemas.microsoft.com/office/drawing/2014/main" id="{E6832320-9CBD-4B68-8144-B3688865BB27}"/>
              </a:ext>
            </a:extLst>
          </p:cNvPr>
          <p:cNvGraphicFramePr/>
          <p:nvPr/>
        </p:nvGraphicFramePr>
        <p:xfrm>
          <a:off x="2186609" y="2425148"/>
          <a:ext cx="7087393" cy="4028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ástupný symbol pro zápatí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16880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doporučené zdroje pro studium</a:t>
            </a:r>
            <a:br>
              <a:rPr lang="cs-CZ" dirty="0"/>
            </a:br>
            <a:endParaRPr lang="cs-CZ" dirty="0"/>
          </a:p>
        </p:txBody>
      </p:sp>
      <p:sp>
        <p:nvSpPr>
          <p:cNvPr id="3" name="Zástupný symbol pro obsah 2"/>
          <p:cNvSpPr>
            <a:spLocks noGrp="1"/>
          </p:cNvSpPr>
          <p:nvPr>
            <p:ph idx="1"/>
          </p:nvPr>
        </p:nvSpPr>
        <p:spPr/>
        <p:txBody>
          <a:bodyPr/>
          <a:lstStyle/>
          <a:p>
            <a:pPr lvl="1"/>
            <a:r>
              <a:rPr lang="cs-CZ" sz="2000" dirty="0"/>
              <a:t>Metodické materiály Odboru veřejné správy, dozoru a kontroly MV</a:t>
            </a:r>
          </a:p>
          <a:p>
            <a:pPr lvl="1"/>
            <a:r>
              <a:rPr lang="cs-CZ" sz="2000" dirty="0"/>
              <a:t>Zákon o obcích, Komentář, Potěšil, </a:t>
            </a:r>
            <a:r>
              <a:rPr lang="cs-CZ" sz="2000" dirty="0" err="1"/>
              <a:t>Furek</a:t>
            </a:r>
            <a:r>
              <a:rPr lang="cs-CZ" sz="2000" dirty="0"/>
              <a:t>, Hejč, Chmelík, </a:t>
            </a:r>
            <a:r>
              <a:rPr lang="cs-CZ" sz="2000" dirty="0" err="1"/>
              <a:t>Rigel</a:t>
            </a:r>
            <a:r>
              <a:rPr lang="cs-CZ" sz="2000" dirty="0"/>
              <a:t>, Škop, </a:t>
            </a:r>
            <a:r>
              <a:rPr lang="cs-CZ" sz="2000" dirty="0" err="1"/>
              <a:t>C.H.Beck</a:t>
            </a:r>
            <a:r>
              <a:rPr lang="cs-CZ" sz="2000" dirty="0"/>
              <a:t> 2019</a:t>
            </a:r>
          </a:p>
          <a:p>
            <a:pPr lvl="1"/>
            <a:r>
              <a:rPr lang="cs-CZ" sz="2000" dirty="0"/>
              <a:t>Školení Hlavní zákonné povinnosti obcí a měst (CATANIA GROUP)</a:t>
            </a:r>
          </a:p>
          <a:p>
            <a:pPr lvl="2"/>
            <a:endParaRPr lang="cs-CZ" dirty="0"/>
          </a:p>
          <a:p>
            <a:pPr algn="just"/>
            <a:endParaRPr lang="cs-CZ" dirty="0"/>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33742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C9E338DC-AA57-405A-B98F-6411513145C9}"/>
              </a:ext>
            </a:extLst>
          </p:cNvPr>
          <p:cNvSpPr>
            <a:spLocks noGrp="1"/>
          </p:cNvSpPr>
          <p:nvPr>
            <p:ph type="title"/>
          </p:nvPr>
        </p:nvSpPr>
        <p:spPr/>
        <p:txBody>
          <a:bodyPr/>
          <a:lstStyle/>
          <a:p>
            <a:r>
              <a:rPr lang="cs-CZ" dirty="0"/>
              <a:t>Obhájíte ale i kratší dobu vyvěšení</a:t>
            </a:r>
          </a:p>
        </p:txBody>
      </p:sp>
      <p:sp>
        <p:nvSpPr>
          <p:cNvPr id="9" name="Zástupný text 8">
            <a:extLst>
              <a:ext uri="{FF2B5EF4-FFF2-40B4-BE49-F238E27FC236}">
                <a16:creationId xmlns:a16="http://schemas.microsoft.com/office/drawing/2014/main" id="{B7114042-9BD0-405A-9CD4-B6479E93A6EF}"/>
              </a:ext>
            </a:extLst>
          </p:cNvPr>
          <p:cNvSpPr>
            <a:spLocks noGrp="1"/>
          </p:cNvSpPr>
          <p:nvPr>
            <p:ph type="body" idx="1"/>
          </p:nvPr>
        </p:nvSpPr>
        <p:spPr/>
        <p:txBody>
          <a:bodyPr/>
          <a:lstStyle/>
          <a:p>
            <a:r>
              <a:rPr lang="cs-CZ" dirty="0"/>
              <a:t>V 7 dnech vyvěšení i zasedání</a:t>
            </a:r>
          </a:p>
        </p:txBody>
      </p:sp>
      <p:graphicFrame>
        <p:nvGraphicFramePr>
          <p:cNvPr id="5" name="Zástupný obsah 4">
            <a:extLst>
              <a:ext uri="{FF2B5EF4-FFF2-40B4-BE49-F238E27FC236}">
                <a16:creationId xmlns:a16="http://schemas.microsoft.com/office/drawing/2014/main" id="{4340474D-34C7-4F0E-9A41-978175C28EF7}"/>
              </a:ext>
            </a:extLst>
          </p:cNvPr>
          <p:cNvGraphicFramePr>
            <a:graphicFrameLocks noGrp="1"/>
          </p:cNvGraphicFramePr>
          <p:nvPr>
            <p:ph sz="half" idx="2"/>
          </p:nvPr>
        </p:nvGraphicFramePr>
        <p:xfrm>
          <a:off x="676275" y="2736850"/>
          <a:ext cx="4184650" cy="3305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Zástupný text 9">
            <a:extLst>
              <a:ext uri="{FF2B5EF4-FFF2-40B4-BE49-F238E27FC236}">
                <a16:creationId xmlns:a16="http://schemas.microsoft.com/office/drawing/2014/main" id="{62B9D6EC-12BB-42B9-82C4-64E11BB0BDC7}"/>
              </a:ext>
            </a:extLst>
          </p:cNvPr>
          <p:cNvSpPr>
            <a:spLocks noGrp="1"/>
          </p:cNvSpPr>
          <p:nvPr>
            <p:ph type="body" sz="quarter" idx="3"/>
          </p:nvPr>
        </p:nvSpPr>
        <p:spPr/>
        <p:txBody>
          <a:bodyPr/>
          <a:lstStyle/>
          <a:p>
            <a:r>
              <a:rPr lang="cs-CZ" dirty="0"/>
              <a:t>Nejvyšší správní soud i MV:</a:t>
            </a:r>
          </a:p>
        </p:txBody>
      </p:sp>
      <p:sp>
        <p:nvSpPr>
          <p:cNvPr id="11" name="Zástupný obsah 10">
            <a:extLst>
              <a:ext uri="{FF2B5EF4-FFF2-40B4-BE49-F238E27FC236}">
                <a16:creationId xmlns:a16="http://schemas.microsoft.com/office/drawing/2014/main" id="{5995EAB5-0EC2-4496-B3A8-BDE6F132E63C}"/>
              </a:ext>
            </a:extLst>
          </p:cNvPr>
          <p:cNvSpPr>
            <a:spLocks noGrp="1"/>
          </p:cNvSpPr>
          <p:nvPr>
            <p:ph sz="quarter" idx="4"/>
          </p:nvPr>
        </p:nvSpPr>
        <p:spPr>
          <a:xfrm>
            <a:off x="5088383" y="2899719"/>
            <a:ext cx="4585703" cy="3792629"/>
          </a:xfrm>
        </p:spPr>
        <p:txBody>
          <a:bodyPr>
            <a:normAutofit fontScale="70000" lnSpcReduction="20000"/>
          </a:bodyPr>
          <a:lstStyle/>
          <a:p>
            <a:pPr algn="just"/>
            <a:r>
              <a:rPr lang="cs-CZ" b="1" i="1" u="sng" dirty="0"/>
              <a:t>Nejvyšší správní soud: </a:t>
            </a:r>
            <a:r>
              <a:rPr lang="cs-CZ" i="1" dirty="0"/>
              <a:t>do plynutí této doby lze započítat den zveřejnění informace na úřední desce i  den jejího sejmutí z  úřední desky. </a:t>
            </a:r>
            <a:r>
              <a:rPr lang="cs-CZ" b="1" dirty="0"/>
              <a:t>Rozsudek NSS ze dne 26. května 2010, č. j. 8 </a:t>
            </a:r>
            <a:r>
              <a:rPr lang="cs-CZ" b="1" dirty="0" err="1"/>
              <a:t>Ao</a:t>
            </a:r>
            <a:r>
              <a:rPr lang="cs-CZ" b="1" dirty="0"/>
              <a:t> 1/2007-94: </a:t>
            </a:r>
            <a:r>
              <a:rPr lang="cs-CZ" i="1" dirty="0"/>
              <a:t>„V případě zveřejnění informace o konání zasedání zastupitelstva je účelu zveřejnění informace dosaženo i tehdy, kdy se do doby zveřejnění informace započítá den, kdy byla informace o konání zasedání zveřejněna. „</a:t>
            </a:r>
          </a:p>
          <a:p>
            <a:pPr algn="just"/>
            <a:endParaRPr lang="cs-CZ" dirty="0"/>
          </a:p>
          <a:p>
            <a:pPr algn="just"/>
            <a:r>
              <a:rPr lang="cs-CZ" b="1" i="1" u="sng" dirty="0"/>
              <a:t>Ministerstvo vnitra</a:t>
            </a:r>
            <a:r>
              <a:rPr lang="cs-CZ" b="1" i="1" dirty="0"/>
              <a:t> </a:t>
            </a:r>
            <a:r>
              <a:rPr lang="cs-CZ" i="1" dirty="0"/>
              <a:t>nebude při výkonu kontroly a dozoru považovat za porušení zákona, pokud by informace byla na úřední desce zveřejněna sedm dní včetně dne zveřejnění a dne sejmutí z úřední desky. Takový postup však nedoporučuje, a to s ohledem na relativně krátkou zákonem stanovenou dobu zveřejnění a na zabezpečení reálné možnosti všech se s termínem zasedání seznámit.</a:t>
            </a:r>
            <a:r>
              <a:rPr lang="cs-CZ" dirty="0"/>
              <a:t> </a:t>
            </a:r>
            <a:r>
              <a:rPr lang="cs-CZ" sz="1400" dirty="0"/>
              <a:t>MV Metodické doporučení Správa obce v době mezi konáním voleb do zastupitelstva obce a zvolením nových obecních orgánů</a:t>
            </a:r>
          </a:p>
        </p:txBody>
      </p:sp>
      <p:sp>
        <p:nvSpPr>
          <p:cNvPr id="7" name="TextovéPole 6">
            <a:extLst>
              <a:ext uri="{FF2B5EF4-FFF2-40B4-BE49-F238E27FC236}">
                <a16:creationId xmlns:a16="http://schemas.microsoft.com/office/drawing/2014/main" id="{CDFF4F3B-1ADF-4353-B1CC-9ECEA6A34C91}"/>
              </a:ext>
            </a:extLst>
          </p:cNvPr>
          <p:cNvSpPr txBox="1"/>
          <p:nvPr/>
        </p:nvSpPr>
        <p:spPr>
          <a:xfrm>
            <a:off x="1319928" y="4158802"/>
            <a:ext cx="971550" cy="461665"/>
          </a:xfrm>
          <a:prstGeom prst="rect">
            <a:avLst/>
          </a:prstGeom>
          <a:noFill/>
        </p:spPr>
        <p:txBody>
          <a:bodyPr wrap="square" rtlCol="0">
            <a:spAutoFit/>
          </a:bodyPr>
          <a:lstStyle/>
          <a:p>
            <a:r>
              <a:rPr lang="cs-CZ" sz="1200" dirty="0">
                <a:solidFill>
                  <a:schemeClr val="bg1"/>
                </a:solidFill>
              </a:rPr>
              <a:t>Den vyvěšení</a:t>
            </a:r>
          </a:p>
        </p:txBody>
      </p:sp>
      <p:sp>
        <p:nvSpPr>
          <p:cNvPr id="12" name="Zástupný symbol pro zápatí 1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39644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FBCA58-7670-4BA9-9A35-95880027D147}"/>
              </a:ext>
            </a:extLst>
          </p:cNvPr>
          <p:cNvSpPr>
            <a:spLocks noGrp="1"/>
          </p:cNvSpPr>
          <p:nvPr>
            <p:ph type="title"/>
          </p:nvPr>
        </p:nvSpPr>
        <p:spPr>
          <a:xfrm>
            <a:off x="677334" y="609600"/>
            <a:ext cx="8413657" cy="1320800"/>
          </a:xfrm>
        </p:spPr>
        <p:txBody>
          <a:bodyPr/>
          <a:lstStyle/>
          <a:p>
            <a:r>
              <a:rPr lang="cs-CZ" dirty="0"/>
              <a:t>Co když nebude zveřejněno dle § 93 odst. 1</a:t>
            </a:r>
          </a:p>
        </p:txBody>
      </p:sp>
      <p:sp>
        <p:nvSpPr>
          <p:cNvPr id="3" name="Zástupný obsah 2">
            <a:extLst>
              <a:ext uri="{FF2B5EF4-FFF2-40B4-BE49-F238E27FC236}">
                <a16:creationId xmlns:a16="http://schemas.microsoft.com/office/drawing/2014/main" id="{B47453D1-BB8E-4463-863D-279E1CFC3CBD}"/>
              </a:ext>
            </a:extLst>
          </p:cNvPr>
          <p:cNvSpPr>
            <a:spLocks noGrp="1"/>
          </p:cNvSpPr>
          <p:nvPr>
            <p:ph idx="1"/>
          </p:nvPr>
        </p:nvSpPr>
        <p:spPr/>
        <p:txBody>
          <a:bodyPr/>
          <a:lstStyle/>
          <a:p>
            <a:pPr algn="just"/>
            <a:r>
              <a:rPr lang="cs-CZ" dirty="0"/>
              <a:t>Pokud nedošlo ke zveřejnění informace podle § 93 odst. 1, </a:t>
            </a:r>
            <a:r>
              <a:rPr lang="cs-CZ" u="sng" dirty="0"/>
              <a:t>avšak požadavek veřejnosti byl dostatečně zabezpečen jiným způsobem</a:t>
            </a:r>
            <a:r>
              <a:rPr lang="cs-CZ" dirty="0"/>
              <a:t>, k „vyloučení veřejnosti“ ze zasedání zastupitelstva obce v daném případě nedošlo, a proto takové pochybení nemá vliv na existenci, platnost či zákonnost usnesení přijatých na tomto zasedání (v rámci kontroly </a:t>
            </a:r>
            <a:r>
              <a:rPr lang="cs-CZ" u="sng" dirty="0"/>
              <a:t>Ministerstva vnitra však bude konstatováno porušení zákona</a:t>
            </a:r>
            <a:r>
              <a:rPr lang="cs-CZ" dirty="0"/>
              <a:t>). </a:t>
            </a:r>
          </a:p>
          <a:p>
            <a:pPr algn="just"/>
            <a:r>
              <a:rPr lang="cs-CZ" dirty="0"/>
              <a:t>(Metodické doporučení MV č. 9)</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90861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Úřední deska, Správní řád § 26 odst. 1</a:t>
            </a:r>
          </a:p>
        </p:txBody>
      </p:sp>
      <p:sp>
        <p:nvSpPr>
          <p:cNvPr id="3" name="Zástupný symbol pro obsah 2"/>
          <p:cNvSpPr>
            <a:spLocks noGrp="1"/>
          </p:cNvSpPr>
          <p:nvPr>
            <p:ph idx="1"/>
          </p:nvPr>
        </p:nvSpPr>
        <p:spPr/>
        <p:txBody>
          <a:bodyPr/>
          <a:lstStyle/>
          <a:p>
            <a:pPr algn="just"/>
            <a:r>
              <a:rPr lang="cs-CZ" dirty="0"/>
              <a:t>Úřední deska </a:t>
            </a:r>
          </a:p>
          <a:p>
            <a:pPr algn="just"/>
            <a:r>
              <a:rPr lang="cs-CZ" dirty="0"/>
              <a:t>Každý správní orgán zřizuje úřední desku, která musí být nepřetržitě veřejně přístupná. Pro orgány územního samosprávného celku se zřizuje jedna úřední deska. </a:t>
            </a:r>
            <a:r>
              <a:rPr lang="cs-CZ" u="sng" dirty="0"/>
              <a:t>Obsah úřední desky se zveřejňuje i způsobem umožňujícím dálkový přístup.</a:t>
            </a:r>
          </a:p>
          <a:p>
            <a:endParaRPr lang="cs-CZ" dirty="0"/>
          </a:p>
          <a:p>
            <a:r>
              <a:rPr lang="cs-CZ" dirty="0"/>
              <a:t>Nepřetržitě a veřejně přístupná</a:t>
            </a:r>
          </a:p>
          <a:p>
            <a:r>
              <a:rPr lang="cs-CZ" dirty="0"/>
              <a:t>Jedna</a:t>
            </a:r>
          </a:p>
          <a:p>
            <a:r>
              <a:rPr lang="cs-CZ" dirty="0"/>
              <a:t>Zároveň zveřejnit způsobem umožňujícím dálkový přístup</a:t>
            </a:r>
          </a:p>
          <a:p>
            <a:r>
              <a:rPr lang="cs-CZ" dirty="0"/>
              <a:t>(způsob umožňující dálkový přístup – elektronická úřední deska?)</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14950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1320800"/>
          </a:xfrm>
        </p:spPr>
        <p:txBody>
          <a:bodyPr anchor="t">
            <a:normAutofit/>
          </a:bodyPr>
          <a:lstStyle/>
          <a:p>
            <a:r>
              <a:rPr lang="cs-CZ" dirty="0"/>
              <a:t>Zákon o archivnictví</a:t>
            </a:r>
            <a:br>
              <a:rPr lang="cs-CZ" dirty="0"/>
            </a:br>
            <a:r>
              <a:rPr lang="cs-CZ" dirty="0"/>
              <a:t> § 65</a:t>
            </a:r>
          </a:p>
        </p:txBody>
      </p:sp>
      <p:pic>
        <p:nvPicPr>
          <p:cNvPr id="8" name="Graphic 7" descr="Dokument">
            <a:extLst>
              <a:ext uri="{FF2B5EF4-FFF2-40B4-BE49-F238E27FC236}">
                <a16:creationId xmlns:a16="http://schemas.microsoft.com/office/drawing/2014/main" id="{2D454C18-3B0E-4CAB-BD01-9EE213428A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474" y="2159331"/>
            <a:ext cx="2915973" cy="2915973"/>
          </a:xfrm>
          <a:prstGeom prst="rect">
            <a:avLst/>
          </a:prstGeom>
        </p:spPr>
      </p:pic>
      <p:sp>
        <p:nvSpPr>
          <p:cNvPr id="3" name="Zástupný symbol pro obsah 2"/>
          <p:cNvSpPr>
            <a:spLocks noGrp="1"/>
          </p:cNvSpPr>
          <p:nvPr>
            <p:ph idx="1"/>
          </p:nvPr>
        </p:nvSpPr>
        <p:spPr>
          <a:xfrm>
            <a:off x="4063160" y="2160589"/>
            <a:ext cx="5207839" cy="3880773"/>
          </a:xfrm>
        </p:spPr>
        <p:txBody>
          <a:bodyPr>
            <a:normAutofit/>
          </a:bodyPr>
          <a:lstStyle/>
          <a:p>
            <a:r>
              <a:rPr lang="cs-CZ" dirty="0"/>
              <a:t>Má-li být dokument vyvěšen na úřední desce, činí se tak vyvěšením jeho stejnopisu opatřeného datem vyvěšení. </a:t>
            </a:r>
          </a:p>
          <a:p>
            <a:pPr lvl="1" algn="just"/>
            <a:r>
              <a:rPr lang="cs-CZ" u="sng" dirty="0"/>
              <a:t>Po sejmutí se vyvěšený stejnopis opatří datem sejmutí </a:t>
            </a:r>
            <a:r>
              <a:rPr lang="cs-CZ" dirty="0"/>
              <a:t>a zařadí do příslušného spisu jako doklad o vyvěšení dokumentu na úřední desce. </a:t>
            </a:r>
            <a:r>
              <a:rPr lang="cs-CZ" dirty="0">
                <a:highlight>
                  <a:srgbClr val="FFFF00"/>
                </a:highlight>
              </a:rPr>
              <a:t>Ustanovení věty první a druhé se nevztahuje na zveřejňování dokumentů na elektronické úřední desce.</a:t>
            </a:r>
          </a:p>
        </p:txBody>
      </p:sp>
      <p:sp>
        <p:nvSpPr>
          <p:cNvPr id="4" name="Zástupný symbol pro zápatí 3"/>
          <p:cNvSpPr>
            <a:spLocks noGrp="1"/>
          </p:cNvSpPr>
          <p:nvPr>
            <p:ph type="ftr" sz="quarter" idx="11"/>
          </p:nvPr>
        </p:nvSpPr>
        <p:spPr>
          <a:xfrm>
            <a:off x="677334" y="6041362"/>
            <a:ext cx="6297612" cy="365125"/>
          </a:xfrm>
        </p:spPr>
        <p:txBody>
          <a:bodyPr>
            <a:normAutofit/>
          </a:bodyPr>
          <a:lstStyle/>
          <a:p>
            <a:endParaRPr lang="en-US" dirty="0"/>
          </a:p>
        </p:txBody>
      </p:sp>
    </p:spTree>
    <p:extLst>
      <p:ext uri="{BB962C8B-B14F-4D97-AF65-F5344CB8AC3E}">
        <p14:creationId xmlns:p14="http://schemas.microsoft.com/office/powerpoint/2010/main" val="2685847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242B1F-E515-59DC-E3D2-59494088E23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E75F5C8-9396-99EF-408F-081B8E38A891}"/>
              </a:ext>
            </a:extLst>
          </p:cNvPr>
          <p:cNvSpPr>
            <a:spLocks noGrp="1"/>
          </p:cNvSpPr>
          <p:nvPr>
            <p:ph idx="1"/>
          </p:nvPr>
        </p:nvSpPr>
        <p:spPr/>
        <p:txBody>
          <a:bodyPr>
            <a:normAutofit/>
          </a:bodyPr>
          <a:lstStyle/>
          <a:p>
            <a:pPr algn="just"/>
            <a:r>
              <a:rPr lang="cs-CZ" sz="2000" b="1" i="0" dirty="0">
                <a:solidFill>
                  <a:srgbClr val="FF8400"/>
                </a:solidFill>
                <a:effectLst/>
                <a:latin typeface="Arial" panose="020B0604020202020204" pitchFamily="34" charset="0"/>
              </a:rPr>
              <a:t>§ 92 </a:t>
            </a:r>
            <a:r>
              <a:rPr lang="cs-CZ" sz="2000" b="1" i="0" dirty="0">
                <a:solidFill>
                  <a:srgbClr val="000000"/>
                </a:solidFill>
                <a:effectLst/>
                <a:latin typeface="Arial" panose="020B0604020202020204" pitchFamily="34" charset="0"/>
              </a:rPr>
              <a:t>(1)</a:t>
            </a:r>
            <a:r>
              <a:rPr lang="cs-CZ" sz="2000" b="0" i="0" dirty="0">
                <a:solidFill>
                  <a:srgbClr val="000000"/>
                </a:solidFill>
                <a:effectLst/>
                <a:latin typeface="Arial" panose="020B0604020202020204" pitchFamily="34" charset="0"/>
              </a:rPr>
              <a:t> …..Zasedání zastupitelstva obce se konají v územním obvodu obce. …</a:t>
            </a:r>
          </a:p>
          <a:p>
            <a:pPr algn="just"/>
            <a:r>
              <a:rPr lang="cs-CZ" sz="1800" dirty="0">
                <a:solidFill>
                  <a:srgbClr val="000000"/>
                </a:solidFill>
                <a:latin typeface="Arial" panose="020B0604020202020204" pitchFamily="34" charset="0"/>
              </a:rPr>
              <a:t>Dříve bývalo občas jinde, </a:t>
            </a:r>
          </a:p>
          <a:p>
            <a:pPr lvl="1" algn="just"/>
            <a:r>
              <a:rPr lang="cs-CZ" sz="1800" dirty="0">
                <a:solidFill>
                  <a:srgbClr val="000000"/>
                </a:solidFill>
                <a:latin typeface="Arial" panose="020B0604020202020204" pitchFamily="34" charset="0"/>
              </a:rPr>
              <a:t>„výjezdní zasedání“, </a:t>
            </a:r>
          </a:p>
          <a:p>
            <a:pPr lvl="1" algn="just"/>
            <a:r>
              <a:rPr lang="cs-CZ" sz="1800" dirty="0">
                <a:solidFill>
                  <a:srgbClr val="000000"/>
                </a:solidFill>
                <a:latin typeface="Arial" panose="020B0604020202020204" pitchFamily="34" charset="0"/>
              </a:rPr>
              <a:t>vypůjčený kulturní dům v jiné obci apod.</a:t>
            </a:r>
          </a:p>
          <a:p>
            <a:pPr algn="just"/>
            <a:endParaRPr lang="cs-CZ" sz="2000" dirty="0">
              <a:solidFill>
                <a:srgbClr val="000000"/>
              </a:solidFill>
              <a:latin typeface="Arial" panose="020B0604020202020204" pitchFamily="34" charset="0"/>
            </a:endParaRPr>
          </a:p>
          <a:p>
            <a:pPr algn="just"/>
            <a:r>
              <a:rPr lang="cs-CZ" sz="2000" dirty="0">
                <a:solidFill>
                  <a:schemeClr val="accent2"/>
                </a:solidFill>
                <a:latin typeface="Arial" panose="020B0604020202020204" pitchFamily="34" charset="0"/>
              </a:rPr>
              <a:t>A je vlastně online zasedání v územním obvodu obce?</a:t>
            </a:r>
            <a:endParaRPr lang="cs-CZ" sz="2000" dirty="0">
              <a:solidFill>
                <a:schemeClr val="accent2"/>
              </a:solidFill>
            </a:endParaRPr>
          </a:p>
        </p:txBody>
      </p:sp>
      <p:sp>
        <p:nvSpPr>
          <p:cNvPr id="4" name="Zástupný symbol pro zápatí 3">
            <a:extLst>
              <a:ext uri="{FF2B5EF4-FFF2-40B4-BE49-F238E27FC236}">
                <a16:creationId xmlns:a16="http://schemas.microsoft.com/office/drawing/2014/main" id="{FA0D5DF7-A237-DD97-1C8F-A4221132FA8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18538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F4FD34-2AD7-90E0-0143-EEEF31AF89CB}"/>
              </a:ext>
            </a:extLst>
          </p:cNvPr>
          <p:cNvSpPr>
            <a:spLocks noGrp="1"/>
          </p:cNvSpPr>
          <p:nvPr>
            <p:ph type="title"/>
          </p:nvPr>
        </p:nvSpPr>
        <p:spPr/>
        <p:txBody>
          <a:bodyPr/>
          <a:lstStyle/>
          <a:p>
            <a:r>
              <a:rPr lang="cs-CZ" dirty="0"/>
              <a:t>Zápis</a:t>
            </a:r>
          </a:p>
        </p:txBody>
      </p:sp>
      <p:sp>
        <p:nvSpPr>
          <p:cNvPr id="3" name="Zástupný obsah 2">
            <a:extLst>
              <a:ext uri="{FF2B5EF4-FFF2-40B4-BE49-F238E27FC236}">
                <a16:creationId xmlns:a16="http://schemas.microsoft.com/office/drawing/2014/main" id="{14DD697C-7017-6006-D01F-A882F7404C0C}"/>
              </a:ext>
            </a:extLst>
          </p:cNvPr>
          <p:cNvSpPr>
            <a:spLocks noGrp="1"/>
          </p:cNvSpPr>
          <p:nvPr>
            <p:ph idx="1"/>
          </p:nvPr>
        </p:nvSpPr>
        <p:spPr/>
        <p:txBody>
          <a:bodyPr/>
          <a:lstStyle/>
          <a:p>
            <a:pPr algn="just"/>
            <a:r>
              <a:rPr lang="cs-CZ" b="1" i="0" dirty="0">
                <a:solidFill>
                  <a:srgbClr val="FF8400"/>
                </a:solidFill>
                <a:effectLst/>
                <a:latin typeface="Arial" panose="020B0604020202020204" pitchFamily="34" charset="0"/>
              </a:rPr>
              <a:t>§ 95</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O průběhu zasedání zastupitelstva obce se pořizuje zápis, který podepisuje starosta nebo místostarosta a určení ověřovatelé. V zápise se vždy uvede počet přítomných členů zastupitelstva obce, schválený pořad jednání zastupitelstva obce, průběh a výsledek hlasování a přijatá usnesení.</a:t>
            </a: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Zápis, který je nutno pořídit do 10 </a:t>
            </a:r>
            <a:r>
              <a:rPr lang="cs-CZ" b="0" i="0" dirty="0">
                <a:solidFill>
                  <a:srgbClr val="FF0000"/>
                </a:solidFill>
                <a:effectLst/>
                <a:latin typeface="Arial" panose="020B0604020202020204" pitchFamily="34" charset="0"/>
              </a:rPr>
              <a:t>(od ledna do 15) </a:t>
            </a:r>
            <a:r>
              <a:rPr lang="cs-CZ" b="0" i="0" dirty="0">
                <a:solidFill>
                  <a:srgbClr val="000000"/>
                </a:solidFill>
                <a:effectLst/>
                <a:latin typeface="Arial" panose="020B0604020202020204" pitchFamily="34" charset="0"/>
              </a:rPr>
              <a:t>dnů po skončení zasedání, musí být uložen na obecním úřadu k nahlédnutí. O námitkách člena zastupitelstva obce proti zápisu rozhodne nejbližší zasedání zastupitelstva obce.</a:t>
            </a:r>
          </a:p>
          <a:p>
            <a:endParaRPr lang="cs-CZ" dirty="0"/>
          </a:p>
        </p:txBody>
      </p:sp>
      <p:sp>
        <p:nvSpPr>
          <p:cNvPr id="4" name="Zástupný symbol pro zápatí 3">
            <a:extLst>
              <a:ext uri="{FF2B5EF4-FFF2-40B4-BE49-F238E27FC236}">
                <a16:creationId xmlns:a16="http://schemas.microsoft.com/office/drawing/2014/main" id="{BB244FAE-A527-9364-7075-374F4DF8EC7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585960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67F48D-5F71-C35A-D4F2-EAF0C20006F8}"/>
              </a:ext>
            </a:extLst>
          </p:cNvPr>
          <p:cNvSpPr>
            <a:spLocks noGrp="1"/>
          </p:cNvSpPr>
          <p:nvPr>
            <p:ph type="title"/>
          </p:nvPr>
        </p:nvSpPr>
        <p:spPr/>
        <p:txBody>
          <a:bodyPr>
            <a:normAutofit/>
          </a:bodyPr>
          <a:lstStyle/>
          <a:p>
            <a:r>
              <a:rPr lang="cs-CZ" dirty="0"/>
              <a:t>V zápise se vždy uvede…</a:t>
            </a:r>
            <a:br>
              <a:rPr lang="cs-CZ" dirty="0"/>
            </a:br>
            <a:endParaRPr lang="cs-CZ" dirty="0"/>
          </a:p>
        </p:txBody>
      </p:sp>
      <p:graphicFrame>
        <p:nvGraphicFramePr>
          <p:cNvPr id="5" name="Zástupný obsah 4">
            <a:extLst>
              <a:ext uri="{FF2B5EF4-FFF2-40B4-BE49-F238E27FC236}">
                <a16:creationId xmlns:a16="http://schemas.microsoft.com/office/drawing/2014/main" id="{403246DF-A03F-7554-D27C-20059BF168E4}"/>
              </a:ext>
            </a:extLst>
          </p:cNvPr>
          <p:cNvGraphicFramePr>
            <a:graphicFrameLocks noGrp="1"/>
          </p:cNvGraphicFramePr>
          <p:nvPr>
            <p:ph idx="1"/>
            <p:extLst>
              <p:ext uri="{D42A27DB-BD31-4B8C-83A1-F6EECF244321}">
                <p14:modId xmlns:p14="http://schemas.microsoft.com/office/powerpoint/2010/main" val="3369496793"/>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ástupný symbol pro zápatí 3">
            <a:extLst>
              <a:ext uri="{FF2B5EF4-FFF2-40B4-BE49-F238E27FC236}">
                <a16:creationId xmlns:a16="http://schemas.microsoft.com/office/drawing/2014/main" id="{4F8FD31F-EFA0-0152-F47C-C61AFAA25728}"/>
              </a:ext>
            </a:extLst>
          </p:cNvPr>
          <p:cNvSpPr>
            <a:spLocks noGrp="1"/>
          </p:cNvSpPr>
          <p:nvPr>
            <p:ph type="ftr" sz="quarter" idx="11"/>
          </p:nvPr>
        </p:nvSpPr>
        <p:spPr/>
        <p:txBody>
          <a:bodyPr/>
          <a:lstStyle/>
          <a:p>
            <a:endParaRPr lang="en-US" dirty="0"/>
          </a:p>
        </p:txBody>
      </p:sp>
      <p:sp>
        <p:nvSpPr>
          <p:cNvPr id="6" name="TextovéPole 5">
            <a:extLst>
              <a:ext uri="{FF2B5EF4-FFF2-40B4-BE49-F238E27FC236}">
                <a16:creationId xmlns:a16="http://schemas.microsoft.com/office/drawing/2014/main" id="{29BF009A-1127-4104-8D36-A5232A9DCEC9}"/>
              </a:ext>
            </a:extLst>
          </p:cNvPr>
          <p:cNvSpPr txBox="1"/>
          <p:nvPr/>
        </p:nvSpPr>
        <p:spPr>
          <a:xfrm>
            <a:off x="8765931" y="5257800"/>
            <a:ext cx="2162907" cy="646331"/>
          </a:xfrm>
          <a:prstGeom prst="rect">
            <a:avLst/>
          </a:prstGeom>
          <a:noFill/>
        </p:spPr>
        <p:txBody>
          <a:bodyPr wrap="square" rtlCol="0">
            <a:spAutoFit/>
          </a:bodyPr>
          <a:lstStyle/>
          <a:p>
            <a:r>
              <a:rPr lang="cs-CZ" dirty="0"/>
              <a:t>Další již není povinné</a:t>
            </a:r>
          </a:p>
        </p:txBody>
      </p:sp>
      <p:sp>
        <p:nvSpPr>
          <p:cNvPr id="7" name="Šipka: doprava 6">
            <a:extLst>
              <a:ext uri="{FF2B5EF4-FFF2-40B4-BE49-F238E27FC236}">
                <a16:creationId xmlns:a16="http://schemas.microsoft.com/office/drawing/2014/main" id="{A8C48BF1-E0D2-7A54-C1C5-1E027722BC30}"/>
              </a:ext>
            </a:extLst>
          </p:cNvPr>
          <p:cNvSpPr/>
          <p:nvPr/>
        </p:nvSpPr>
        <p:spPr>
          <a:xfrm>
            <a:off x="202223" y="2294793"/>
            <a:ext cx="1591408" cy="15826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Nemusí být ani jména zastupitelů</a:t>
            </a:r>
          </a:p>
        </p:txBody>
      </p:sp>
      <p:sp>
        <p:nvSpPr>
          <p:cNvPr id="8" name="Šipka: doleva 7">
            <a:extLst>
              <a:ext uri="{FF2B5EF4-FFF2-40B4-BE49-F238E27FC236}">
                <a16:creationId xmlns:a16="http://schemas.microsoft.com/office/drawing/2014/main" id="{5F2F5A1F-AB0C-9F43-CC96-C6099706CD44}"/>
              </a:ext>
            </a:extLst>
          </p:cNvPr>
          <p:cNvSpPr/>
          <p:nvPr/>
        </p:nvSpPr>
        <p:spPr>
          <a:xfrm>
            <a:off x="8478298" y="2425089"/>
            <a:ext cx="1591408" cy="1320800"/>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cs-CZ" sz="1400" dirty="0"/>
              <a:t>Toto mnoho měst a obcí porušuje</a:t>
            </a:r>
          </a:p>
        </p:txBody>
      </p:sp>
    </p:spTree>
    <p:extLst>
      <p:ext uri="{BB962C8B-B14F-4D97-AF65-F5344CB8AC3E}">
        <p14:creationId xmlns:p14="http://schemas.microsoft.com/office/powerpoint/2010/main" val="12308915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FD595E-46B7-1BBC-05E2-E15A7AF718C1}"/>
              </a:ext>
            </a:extLst>
          </p:cNvPr>
          <p:cNvSpPr>
            <a:spLocks noGrp="1"/>
          </p:cNvSpPr>
          <p:nvPr>
            <p:ph type="title"/>
          </p:nvPr>
        </p:nvSpPr>
        <p:spPr/>
        <p:txBody>
          <a:bodyPr/>
          <a:lstStyle/>
          <a:p>
            <a:r>
              <a:rPr lang="cs-CZ" dirty="0"/>
              <a:t>Zápis musí vždy obsahovat schválený pořad jednání, nejen navržený</a:t>
            </a:r>
          </a:p>
        </p:txBody>
      </p:sp>
      <p:pic>
        <p:nvPicPr>
          <p:cNvPr id="6" name="Zástupný obsah 5">
            <a:extLst>
              <a:ext uri="{FF2B5EF4-FFF2-40B4-BE49-F238E27FC236}">
                <a16:creationId xmlns:a16="http://schemas.microsoft.com/office/drawing/2014/main" id="{DE3DD686-4A31-727A-D962-EFD87908E048}"/>
              </a:ext>
            </a:extLst>
          </p:cNvPr>
          <p:cNvPicPr>
            <a:picLocks noGrp="1" noChangeAspect="1"/>
          </p:cNvPicPr>
          <p:nvPr>
            <p:ph idx="1"/>
          </p:nvPr>
        </p:nvPicPr>
        <p:blipFill rotWithShape="1">
          <a:blip r:embed="rId2"/>
          <a:srcRect l="11270" t="5496" r="53689" b="51239"/>
          <a:stretch/>
        </p:blipFill>
        <p:spPr>
          <a:xfrm>
            <a:off x="1452923" y="1821707"/>
            <a:ext cx="7045490" cy="4893418"/>
          </a:xfrm>
        </p:spPr>
      </p:pic>
      <p:sp>
        <p:nvSpPr>
          <p:cNvPr id="4" name="Zástupný symbol pro zápatí 3">
            <a:extLst>
              <a:ext uri="{FF2B5EF4-FFF2-40B4-BE49-F238E27FC236}">
                <a16:creationId xmlns:a16="http://schemas.microsoft.com/office/drawing/2014/main" id="{68056A32-161E-5C9F-DFFF-D0265394B44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77602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3A064D-B35C-71F2-7888-80BADBCCAB82}"/>
              </a:ext>
            </a:extLst>
          </p:cNvPr>
          <p:cNvSpPr>
            <a:spLocks noGrp="1"/>
          </p:cNvSpPr>
          <p:nvPr>
            <p:ph type="title"/>
          </p:nvPr>
        </p:nvSpPr>
        <p:spPr/>
        <p:txBody>
          <a:bodyPr/>
          <a:lstStyle/>
          <a:p>
            <a:endParaRPr lang="cs-CZ"/>
          </a:p>
        </p:txBody>
      </p:sp>
      <p:sp>
        <p:nvSpPr>
          <p:cNvPr id="4" name="Zástupný symbol pro zápatí 3">
            <a:extLst>
              <a:ext uri="{FF2B5EF4-FFF2-40B4-BE49-F238E27FC236}">
                <a16:creationId xmlns:a16="http://schemas.microsoft.com/office/drawing/2014/main" id="{D8AC84F5-F35F-2E10-DBBD-55E557BCE42B}"/>
              </a:ext>
            </a:extLst>
          </p:cNvPr>
          <p:cNvSpPr>
            <a:spLocks noGrp="1"/>
          </p:cNvSpPr>
          <p:nvPr>
            <p:ph type="ftr" sz="quarter" idx="11"/>
          </p:nvPr>
        </p:nvSpPr>
        <p:spPr/>
        <p:txBody>
          <a:bodyPr/>
          <a:lstStyle/>
          <a:p>
            <a:endParaRPr lang="en-US" dirty="0"/>
          </a:p>
        </p:txBody>
      </p:sp>
      <p:pic>
        <p:nvPicPr>
          <p:cNvPr id="10" name="Zástupný obsah 9">
            <a:extLst>
              <a:ext uri="{FF2B5EF4-FFF2-40B4-BE49-F238E27FC236}">
                <a16:creationId xmlns:a16="http://schemas.microsoft.com/office/drawing/2014/main" id="{DCE07CD0-198D-2473-820A-A737777FE52C}"/>
              </a:ext>
            </a:extLst>
          </p:cNvPr>
          <p:cNvPicPr>
            <a:picLocks noGrp="1" noChangeAspect="1"/>
          </p:cNvPicPr>
          <p:nvPr>
            <p:ph idx="1"/>
          </p:nvPr>
        </p:nvPicPr>
        <p:blipFill rotWithShape="1">
          <a:blip r:embed="rId2"/>
          <a:srcRect l="2721" t="6683" r="299" b="27370"/>
          <a:stretch/>
        </p:blipFill>
        <p:spPr>
          <a:xfrm>
            <a:off x="2778367" y="0"/>
            <a:ext cx="4563210" cy="6895516"/>
          </a:xfrm>
        </p:spPr>
      </p:pic>
      <p:sp>
        <p:nvSpPr>
          <p:cNvPr id="11" name="Šipka: doleva 10">
            <a:extLst>
              <a:ext uri="{FF2B5EF4-FFF2-40B4-BE49-F238E27FC236}">
                <a16:creationId xmlns:a16="http://schemas.microsoft.com/office/drawing/2014/main" id="{916FED0D-D692-311A-2094-023BD01B690B}"/>
              </a:ext>
            </a:extLst>
          </p:cNvPr>
          <p:cNvSpPr/>
          <p:nvPr/>
        </p:nvSpPr>
        <p:spPr>
          <a:xfrm>
            <a:off x="7164790" y="2665081"/>
            <a:ext cx="2286000" cy="132080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Kde je usnesení na schválený pořad/program?</a:t>
            </a:r>
          </a:p>
        </p:txBody>
      </p:sp>
    </p:spTree>
    <p:extLst>
      <p:ext uri="{BB962C8B-B14F-4D97-AF65-F5344CB8AC3E}">
        <p14:creationId xmlns:p14="http://schemas.microsoft.com/office/powerpoint/2010/main" val="7686837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FB3CDF-FF24-9B7B-3B86-01B548B5D887}"/>
              </a:ext>
            </a:extLst>
          </p:cNvPr>
          <p:cNvSpPr>
            <a:spLocks noGrp="1"/>
          </p:cNvSpPr>
          <p:nvPr>
            <p:ph type="title"/>
          </p:nvPr>
        </p:nvSpPr>
        <p:spPr/>
        <p:txBody>
          <a:bodyPr/>
          <a:lstStyle/>
          <a:p>
            <a:r>
              <a:rPr lang="cs-CZ" dirty="0"/>
              <a:t>Zápis obsahuje vždy</a:t>
            </a:r>
          </a:p>
        </p:txBody>
      </p:sp>
      <p:sp>
        <p:nvSpPr>
          <p:cNvPr id="3" name="Zástupný obsah 2">
            <a:extLst>
              <a:ext uri="{FF2B5EF4-FFF2-40B4-BE49-F238E27FC236}">
                <a16:creationId xmlns:a16="http://schemas.microsoft.com/office/drawing/2014/main" id="{1BA5D8AC-E4D5-4144-3E2A-37F5946852A3}"/>
              </a:ext>
            </a:extLst>
          </p:cNvPr>
          <p:cNvSpPr>
            <a:spLocks noGrp="1"/>
          </p:cNvSpPr>
          <p:nvPr>
            <p:ph idx="1"/>
          </p:nvPr>
        </p:nvSpPr>
        <p:spPr/>
        <p:txBody>
          <a:bodyPr/>
          <a:lstStyle/>
          <a:p>
            <a:r>
              <a:rPr lang="cs-CZ" b="0" i="0" dirty="0">
                <a:solidFill>
                  <a:srgbClr val="000000"/>
                </a:solidFill>
                <a:effectLst/>
                <a:latin typeface="Arial" panose="020B0604020202020204" pitchFamily="34" charset="0"/>
              </a:rPr>
              <a:t>počet přítomných členů zastupitelstva obce</a:t>
            </a:r>
          </a:p>
          <a:p>
            <a:r>
              <a:rPr lang="cs-CZ" b="0" i="0" dirty="0">
                <a:solidFill>
                  <a:srgbClr val="000000"/>
                </a:solidFill>
                <a:effectLst/>
                <a:latin typeface="Arial" panose="020B0604020202020204" pitchFamily="34" charset="0"/>
              </a:rPr>
              <a:t>schválený pořad jednání zastupitelstva obce</a:t>
            </a:r>
          </a:p>
          <a:p>
            <a:r>
              <a:rPr lang="cs-CZ" b="0" i="0" dirty="0">
                <a:solidFill>
                  <a:srgbClr val="000000"/>
                </a:solidFill>
                <a:effectLst/>
                <a:latin typeface="Arial" panose="020B0604020202020204" pitchFamily="34" charset="0"/>
              </a:rPr>
              <a:t>průběh a výsledek hlasování </a:t>
            </a:r>
          </a:p>
          <a:p>
            <a:r>
              <a:rPr lang="cs-CZ" b="0" i="0" dirty="0">
                <a:solidFill>
                  <a:srgbClr val="000000"/>
                </a:solidFill>
                <a:effectLst/>
                <a:latin typeface="Arial" panose="020B0604020202020204" pitchFamily="34" charset="0"/>
              </a:rPr>
              <a:t>a přijatá usnesení.</a:t>
            </a:r>
          </a:p>
          <a:p>
            <a:endParaRPr lang="cs-CZ" dirty="0">
              <a:solidFill>
                <a:srgbClr val="000000"/>
              </a:solidFill>
              <a:latin typeface="Arial" panose="020B0604020202020204" pitchFamily="34" charset="0"/>
            </a:endParaRPr>
          </a:p>
          <a:p>
            <a:r>
              <a:rPr lang="cs-CZ" dirty="0">
                <a:solidFill>
                  <a:srgbClr val="000000"/>
                </a:solidFill>
                <a:latin typeface="Arial" panose="020B0604020202020204" pitchFamily="34" charset="0"/>
              </a:rPr>
              <a:t>Vhodné ale je – jména zastupitelů, i při hlasování</a:t>
            </a:r>
          </a:p>
          <a:p>
            <a:r>
              <a:rPr lang="cs-CZ" b="0" i="0" dirty="0">
                <a:solidFill>
                  <a:srgbClr val="000000"/>
                </a:solidFill>
                <a:effectLst/>
                <a:latin typeface="Arial" panose="020B0604020202020204" pitchFamily="34" charset="0"/>
              </a:rPr>
              <a:t>Průběh diskuze</a:t>
            </a:r>
          </a:p>
          <a:p>
            <a:endParaRPr lang="cs-CZ" dirty="0"/>
          </a:p>
        </p:txBody>
      </p:sp>
      <p:sp>
        <p:nvSpPr>
          <p:cNvPr id="4" name="Zástupný symbol pro zápatí 3">
            <a:extLst>
              <a:ext uri="{FF2B5EF4-FFF2-40B4-BE49-F238E27FC236}">
                <a16:creationId xmlns:a16="http://schemas.microsoft.com/office/drawing/2014/main" id="{253FA1B5-DA9D-E993-FF4E-9D9F0B96E77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70923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Nové Služby pro města a obce</a:t>
            </a:r>
          </a:p>
        </p:txBody>
      </p:sp>
      <p:sp>
        <p:nvSpPr>
          <p:cNvPr id="3" name="Zástupný symbol pro obsah 2"/>
          <p:cNvSpPr>
            <a:spLocks noGrp="1"/>
          </p:cNvSpPr>
          <p:nvPr>
            <p:ph idx="1"/>
          </p:nvPr>
        </p:nvSpPr>
        <p:spPr/>
        <p:txBody>
          <a:bodyPr>
            <a:normAutofit/>
          </a:bodyPr>
          <a:lstStyle/>
          <a:p>
            <a:r>
              <a:rPr lang="cs-CZ" sz="2000" dirty="0"/>
              <a:t>E-ÚŘAD</a:t>
            </a:r>
          </a:p>
          <a:p>
            <a:r>
              <a:rPr lang="cs-CZ" sz="2000" dirty="0"/>
              <a:t>Online aplikace na všechny varianty dokumentů při poskytování informací</a:t>
            </a:r>
          </a:p>
          <a:p>
            <a:endParaRPr lang="cs-CZ" sz="2000" dirty="0"/>
          </a:p>
          <a:p>
            <a:r>
              <a:rPr lang="cs-CZ" sz="2000" dirty="0"/>
              <a:t>Výpočty lhůt – vyvěšování záměrů, zák. č. 106/1999</a:t>
            </a:r>
          </a:p>
          <a:p>
            <a:endParaRPr lang="cs-CZ" sz="2000" dirty="0"/>
          </a:p>
          <a:p>
            <a:r>
              <a:rPr lang="cs-CZ" sz="2000" dirty="0"/>
              <a:t>Tabulka kompetencí – co rada a co zastupitelstvo, nutnost záměru atd.</a:t>
            </a:r>
          </a:p>
          <a:p>
            <a:endParaRPr lang="cs-CZ" sz="2000" dirty="0"/>
          </a:p>
          <a:p>
            <a:r>
              <a:rPr lang="cs-CZ" sz="2000" dirty="0"/>
              <a:t>Poradenské služby </a:t>
            </a:r>
          </a:p>
        </p:txBody>
      </p:sp>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06378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179407-022A-6DFE-E86B-799FFCDEE4E3}"/>
              </a:ext>
            </a:extLst>
          </p:cNvPr>
          <p:cNvSpPr>
            <a:spLocks noGrp="1"/>
          </p:cNvSpPr>
          <p:nvPr>
            <p:ph type="title"/>
          </p:nvPr>
        </p:nvSpPr>
        <p:spPr/>
        <p:txBody>
          <a:bodyPr/>
          <a:lstStyle/>
          <a:p>
            <a:r>
              <a:rPr lang="cs-CZ" dirty="0"/>
              <a:t>Zápis</a:t>
            </a:r>
          </a:p>
        </p:txBody>
      </p:sp>
      <p:sp>
        <p:nvSpPr>
          <p:cNvPr id="3" name="Zástupný obsah 2">
            <a:extLst>
              <a:ext uri="{FF2B5EF4-FFF2-40B4-BE49-F238E27FC236}">
                <a16:creationId xmlns:a16="http://schemas.microsoft.com/office/drawing/2014/main" id="{7ADBDCC7-0937-A4F0-4767-C29BE7041549}"/>
              </a:ext>
            </a:extLst>
          </p:cNvPr>
          <p:cNvSpPr>
            <a:spLocks noGrp="1"/>
          </p:cNvSpPr>
          <p:nvPr>
            <p:ph idx="1"/>
          </p:nvPr>
        </p:nvSpPr>
        <p:spPr/>
        <p:txBody>
          <a:bodyPr>
            <a:normAutofit/>
          </a:bodyPr>
          <a:lstStyle/>
          <a:p>
            <a:r>
              <a:rPr lang="cs-CZ" sz="2000" dirty="0"/>
              <a:t>Může být velmi stručný</a:t>
            </a:r>
          </a:p>
          <a:p>
            <a:r>
              <a:rPr lang="cs-CZ" sz="2000" dirty="0"/>
              <a:t>Může být i podrobný</a:t>
            </a:r>
          </a:p>
          <a:p>
            <a:r>
              <a:rPr lang="cs-CZ" sz="2000" dirty="0"/>
              <a:t>Může být i doslovný přepis, stenografický záznam</a:t>
            </a:r>
          </a:p>
          <a:p>
            <a:endParaRPr lang="cs-CZ" sz="2000" dirty="0"/>
          </a:p>
          <a:p>
            <a:r>
              <a:rPr lang="cs-CZ" sz="2000" dirty="0"/>
              <a:t>Součástí zápisu může být audiozáznam (pozor na ukládání dokumentů ve spisové službě), bývá pak uvedeno – usnesení č…. od min. 26:30 – 32:00</a:t>
            </a:r>
          </a:p>
        </p:txBody>
      </p:sp>
      <p:sp>
        <p:nvSpPr>
          <p:cNvPr id="4" name="Zástupný symbol pro zápatí 3">
            <a:extLst>
              <a:ext uri="{FF2B5EF4-FFF2-40B4-BE49-F238E27FC236}">
                <a16:creationId xmlns:a16="http://schemas.microsoft.com/office/drawing/2014/main" id="{C947E445-9387-9593-5E2E-98A7ED8966F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067325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9B9B96-6682-4F7F-8975-823527CDE5E4}"/>
              </a:ext>
            </a:extLst>
          </p:cNvPr>
          <p:cNvSpPr>
            <a:spLocks noGrp="1"/>
          </p:cNvSpPr>
          <p:nvPr>
            <p:ph type="title"/>
          </p:nvPr>
        </p:nvSpPr>
        <p:spPr/>
        <p:txBody>
          <a:bodyPr/>
          <a:lstStyle/>
          <a:p>
            <a:r>
              <a:rPr lang="cs-CZ" dirty="0"/>
              <a:t>Číslování usnesení</a:t>
            </a:r>
          </a:p>
        </p:txBody>
      </p:sp>
      <p:sp>
        <p:nvSpPr>
          <p:cNvPr id="3" name="Zástupný obsah 2">
            <a:extLst>
              <a:ext uri="{FF2B5EF4-FFF2-40B4-BE49-F238E27FC236}">
                <a16:creationId xmlns:a16="http://schemas.microsoft.com/office/drawing/2014/main" id="{7438D248-F747-3893-22FE-1D1DE483071C}"/>
              </a:ext>
            </a:extLst>
          </p:cNvPr>
          <p:cNvSpPr>
            <a:spLocks noGrp="1"/>
          </p:cNvSpPr>
          <p:nvPr>
            <p:ph idx="1"/>
          </p:nvPr>
        </p:nvSpPr>
        <p:spPr/>
        <p:txBody>
          <a:bodyPr/>
          <a:lstStyle/>
          <a:p>
            <a:pPr algn="just"/>
            <a:r>
              <a:rPr lang="cs-CZ" dirty="0"/>
              <a:t>Doporučuje se z důvodu jasné identifikace usnesení zastupitelstva obce číslovat, a to např. číslem, které se skládá ze dvou částí oddělených lomítkem, kdy prvá část obsahuje číslo zasedání a druhá část pořadové číslo usnesení. Číselnou řadu obou částí čísla usnesení se doporučuje stanovit pro každé volební období od čísla jedna. Pokud byla v téže věci již přijata zastupitelstvem obce usnesení, je vhodné pro snadnou orientaci na tato usnesení uvést odkaz</a:t>
            </a:r>
          </a:p>
          <a:p>
            <a:r>
              <a:rPr lang="cs-CZ" dirty="0"/>
              <a:t>ZM 03/01</a:t>
            </a:r>
          </a:p>
        </p:txBody>
      </p:sp>
      <p:sp>
        <p:nvSpPr>
          <p:cNvPr id="4" name="Zástupný symbol pro zápatí 3">
            <a:extLst>
              <a:ext uri="{FF2B5EF4-FFF2-40B4-BE49-F238E27FC236}">
                <a16:creationId xmlns:a16="http://schemas.microsoft.com/office/drawing/2014/main" id="{0BFDC019-3E06-BEE4-E5E7-7B2D823FB9C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70928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se zakulacenými rohy 4">
            <a:extLst>
              <a:ext uri="{FF2B5EF4-FFF2-40B4-BE49-F238E27FC236}">
                <a16:creationId xmlns:a16="http://schemas.microsoft.com/office/drawing/2014/main" id="{85592D41-E3D8-BAF6-49A3-10EA4F3BE0C8}"/>
              </a:ext>
            </a:extLst>
          </p:cNvPr>
          <p:cNvSpPr/>
          <p:nvPr/>
        </p:nvSpPr>
        <p:spPr>
          <a:xfrm>
            <a:off x="615462" y="3191608"/>
            <a:ext cx="9161584" cy="30567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D5B4A76D-2FF2-9A62-CD86-65BCFB38A305}"/>
              </a:ext>
            </a:extLst>
          </p:cNvPr>
          <p:cNvSpPr>
            <a:spLocks noGrp="1"/>
          </p:cNvSpPr>
          <p:nvPr>
            <p:ph type="title"/>
          </p:nvPr>
        </p:nvSpPr>
        <p:spPr>
          <a:xfrm>
            <a:off x="677333" y="609600"/>
            <a:ext cx="9468989" cy="911469"/>
          </a:xfrm>
        </p:spPr>
        <p:txBody>
          <a:bodyPr/>
          <a:lstStyle/>
          <a:p>
            <a:r>
              <a:rPr lang="cs-CZ" dirty="0"/>
              <a:t>Jednací řády- povinný dokument obce</a:t>
            </a:r>
          </a:p>
        </p:txBody>
      </p:sp>
      <p:sp>
        <p:nvSpPr>
          <p:cNvPr id="3" name="Zástupný obsah 2">
            <a:extLst>
              <a:ext uri="{FF2B5EF4-FFF2-40B4-BE49-F238E27FC236}">
                <a16:creationId xmlns:a16="http://schemas.microsoft.com/office/drawing/2014/main" id="{617C5F18-8D28-4125-8E78-6B502F466ED4}"/>
              </a:ext>
            </a:extLst>
          </p:cNvPr>
          <p:cNvSpPr>
            <a:spLocks noGrp="1"/>
          </p:cNvSpPr>
          <p:nvPr>
            <p:ph idx="1"/>
          </p:nvPr>
        </p:nvSpPr>
        <p:spPr>
          <a:xfrm>
            <a:off x="677334" y="1521069"/>
            <a:ext cx="8596668" cy="4520293"/>
          </a:xfrm>
        </p:spPr>
        <p:txBody>
          <a:bodyPr>
            <a:normAutofit fontScale="92500" lnSpcReduction="10000"/>
          </a:bodyPr>
          <a:lstStyle/>
          <a:p>
            <a:pPr algn="just"/>
            <a:r>
              <a:rPr lang="cs-CZ" b="1" i="0" dirty="0">
                <a:solidFill>
                  <a:srgbClr val="FF8400"/>
                </a:solidFill>
                <a:effectLst/>
                <a:latin typeface="Arial" panose="020B0604020202020204" pitchFamily="34" charset="0"/>
              </a:rPr>
              <a:t>§ 96 </a:t>
            </a:r>
            <a:r>
              <a:rPr lang="cs-CZ" b="0" i="0" dirty="0">
                <a:solidFill>
                  <a:srgbClr val="000000"/>
                </a:solidFill>
                <a:effectLst/>
                <a:latin typeface="Arial" panose="020B0604020202020204" pitchFamily="34" charset="0"/>
              </a:rPr>
              <a:t>Zastupitelstvo obce vydá jednací řád, v němž stanoví podrobnosti o jednání zastupitelstva obce.</a:t>
            </a:r>
          </a:p>
          <a:p>
            <a:endParaRPr lang="cs-CZ" dirty="0"/>
          </a:p>
          <a:p>
            <a:r>
              <a:rPr lang="cs-CZ" b="1" i="0" dirty="0">
                <a:solidFill>
                  <a:srgbClr val="FF8400"/>
                </a:solidFill>
                <a:effectLst/>
                <a:latin typeface="Arial" panose="020B0604020202020204" pitchFamily="34" charset="0"/>
              </a:rPr>
              <a:t>§ 101 </a:t>
            </a:r>
            <a:r>
              <a:rPr lang="cs-CZ" b="1" i="0" dirty="0">
                <a:solidFill>
                  <a:srgbClr val="000000"/>
                </a:solidFill>
                <a:effectLst/>
                <a:latin typeface="Arial" panose="020B0604020202020204" pitchFamily="34" charset="0"/>
              </a:rPr>
              <a:t>(4)</a:t>
            </a:r>
            <a:r>
              <a:rPr lang="cs-CZ" b="0" i="0" dirty="0">
                <a:solidFill>
                  <a:srgbClr val="000000"/>
                </a:solidFill>
                <a:effectLst/>
                <a:latin typeface="Arial" panose="020B0604020202020204" pitchFamily="34" charset="0"/>
              </a:rPr>
              <a:t> Rada obce vydá jednací řád, v němž stanoví podrobnosti o jednání rady obce.</a:t>
            </a:r>
          </a:p>
          <a:p>
            <a:endParaRPr lang="cs-CZ" b="0" i="0" dirty="0">
              <a:solidFill>
                <a:srgbClr val="000000"/>
              </a:solidFill>
              <a:effectLst/>
              <a:latin typeface="Arial" panose="020B0604020202020204" pitchFamily="34" charset="0"/>
            </a:endParaRPr>
          </a:p>
          <a:p>
            <a:r>
              <a:rPr lang="cs-CZ" dirty="0">
                <a:solidFill>
                  <a:srgbClr val="000000"/>
                </a:solidFill>
                <a:latin typeface="Arial" panose="020B0604020202020204" pitchFamily="34" charset="0"/>
              </a:rPr>
              <a:t>Musí být schválen. Nemusí být na každé volební období nový (ale často jsou velmi retro a zastaralé, tak je vhodné si jej posoudit)</a:t>
            </a:r>
          </a:p>
          <a:p>
            <a:r>
              <a:rPr lang="cs-CZ" dirty="0">
                <a:solidFill>
                  <a:srgbClr val="000000"/>
                </a:solidFill>
                <a:latin typeface="Arial" panose="020B0604020202020204" pitchFamily="34" charset="0"/>
              </a:rPr>
              <a:t>Může být stručný, jen dle zákona</a:t>
            </a:r>
          </a:p>
          <a:p>
            <a:r>
              <a:rPr lang="cs-CZ" dirty="0">
                <a:solidFill>
                  <a:srgbClr val="000000"/>
                </a:solidFill>
                <a:latin typeface="Arial" panose="020B0604020202020204" pitchFamily="34" charset="0"/>
              </a:rPr>
              <a:t>Pokud je podrobný, pozor aby se opravdu dodržoval!</a:t>
            </a:r>
          </a:p>
          <a:p>
            <a:r>
              <a:rPr lang="cs-CZ" dirty="0">
                <a:solidFill>
                  <a:srgbClr val="000000"/>
                </a:solidFill>
                <a:latin typeface="Arial" panose="020B0604020202020204" pitchFamily="34" charset="0"/>
              </a:rPr>
              <a:t>Ale: Od postupu stanoveného jednacím řádem se zastupitelstvo může odchýlit, pokud to není v rozporu se zákonem, </a:t>
            </a:r>
          </a:p>
          <a:p>
            <a:pPr lvl="1"/>
            <a:r>
              <a:rPr lang="cs-CZ" dirty="0">
                <a:solidFill>
                  <a:srgbClr val="000000"/>
                </a:solidFill>
                <a:latin typeface="Arial" panose="020B0604020202020204" pitchFamily="34" charset="0"/>
              </a:rPr>
              <a:t>a byl-li takový postup schválen nadpoloviční většinou hlasů všech členů zastupitelstva </a:t>
            </a:r>
          </a:p>
          <a:p>
            <a:pPr lvl="1"/>
            <a:r>
              <a:rPr lang="cs-CZ" dirty="0">
                <a:solidFill>
                  <a:srgbClr val="000000"/>
                </a:solidFill>
                <a:latin typeface="Arial" panose="020B0604020202020204" pitchFamily="34" charset="0"/>
              </a:rPr>
              <a:t>nebo jen faktickým jednáním zastupitelstva bez uplatnění námitek člena zastupitelstva. </a:t>
            </a:r>
          </a:p>
          <a:p>
            <a:endParaRPr lang="cs-CZ" dirty="0"/>
          </a:p>
        </p:txBody>
      </p:sp>
      <p:sp>
        <p:nvSpPr>
          <p:cNvPr id="4" name="Zástupný symbol pro zápatí 3">
            <a:extLst>
              <a:ext uri="{FF2B5EF4-FFF2-40B4-BE49-F238E27FC236}">
                <a16:creationId xmlns:a16="http://schemas.microsoft.com/office/drawing/2014/main" id="{FAC17D09-80FC-1F60-DA8D-53DDDF99608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639296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002960-6627-76B0-CD85-4CE9B78A260D}"/>
              </a:ext>
            </a:extLst>
          </p:cNvPr>
          <p:cNvSpPr>
            <a:spLocks noGrp="1"/>
          </p:cNvSpPr>
          <p:nvPr>
            <p:ph type="title"/>
          </p:nvPr>
        </p:nvSpPr>
        <p:spPr>
          <a:xfrm>
            <a:off x="6286499" y="272562"/>
            <a:ext cx="2743201" cy="1657838"/>
          </a:xfrm>
        </p:spPr>
        <p:txBody>
          <a:bodyPr>
            <a:normAutofit/>
          </a:bodyPr>
          <a:lstStyle/>
          <a:p>
            <a:r>
              <a:rPr lang="cs-CZ" sz="1800" dirty="0"/>
              <a:t>Proč revidovat jednací řád? Příklad ustanovení v rozporu se zákonem, pokud bude aplikováno, máte velký problém</a:t>
            </a:r>
          </a:p>
        </p:txBody>
      </p:sp>
      <p:pic>
        <p:nvPicPr>
          <p:cNvPr id="6" name="Zástupný obsah 5">
            <a:extLst>
              <a:ext uri="{FF2B5EF4-FFF2-40B4-BE49-F238E27FC236}">
                <a16:creationId xmlns:a16="http://schemas.microsoft.com/office/drawing/2014/main" id="{68FDB938-88F4-6988-ACC6-147E131C7596}"/>
              </a:ext>
            </a:extLst>
          </p:cNvPr>
          <p:cNvPicPr>
            <a:picLocks noGrp="1" noChangeAspect="1"/>
          </p:cNvPicPr>
          <p:nvPr>
            <p:ph idx="1"/>
          </p:nvPr>
        </p:nvPicPr>
        <p:blipFill rotWithShape="1">
          <a:blip r:embed="rId2"/>
          <a:srcRect l="30639" t="15011" r="33769" b="35608"/>
          <a:stretch/>
        </p:blipFill>
        <p:spPr>
          <a:xfrm>
            <a:off x="342901" y="170034"/>
            <a:ext cx="5753100" cy="4489889"/>
          </a:xfrm>
        </p:spPr>
      </p:pic>
      <p:sp>
        <p:nvSpPr>
          <p:cNvPr id="4" name="Zástupný symbol pro zápatí 3">
            <a:extLst>
              <a:ext uri="{FF2B5EF4-FFF2-40B4-BE49-F238E27FC236}">
                <a16:creationId xmlns:a16="http://schemas.microsoft.com/office/drawing/2014/main" id="{0109DD7F-453C-1624-9403-BD364DFEA1AB}"/>
              </a:ext>
            </a:extLst>
          </p:cNvPr>
          <p:cNvSpPr>
            <a:spLocks noGrp="1"/>
          </p:cNvSpPr>
          <p:nvPr>
            <p:ph type="ftr" sz="quarter" idx="11"/>
          </p:nvPr>
        </p:nvSpPr>
        <p:spPr/>
        <p:txBody>
          <a:bodyPr/>
          <a:lstStyle/>
          <a:p>
            <a:endParaRPr lang="en-US" dirty="0"/>
          </a:p>
        </p:txBody>
      </p:sp>
      <p:sp>
        <p:nvSpPr>
          <p:cNvPr id="7" name="Šipka: doleva 6">
            <a:extLst>
              <a:ext uri="{FF2B5EF4-FFF2-40B4-BE49-F238E27FC236}">
                <a16:creationId xmlns:a16="http://schemas.microsoft.com/office/drawing/2014/main" id="{10A3EFE3-DB67-45B4-8C41-C011359D616D}"/>
              </a:ext>
            </a:extLst>
          </p:cNvPr>
          <p:cNvSpPr/>
          <p:nvPr/>
        </p:nvSpPr>
        <p:spPr>
          <a:xfrm>
            <a:off x="5862719" y="2668708"/>
            <a:ext cx="2224454" cy="905608"/>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69303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F18630-0AD5-BAEC-BF43-B4E6B8CB98A6}"/>
              </a:ext>
            </a:extLst>
          </p:cNvPr>
          <p:cNvSpPr>
            <a:spLocks noGrp="1"/>
          </p:cNvSpPr>
          <p:nvPr>
            <p:ph type="title"/>
          </p:nvPr>
        </p:nvSpPr>
        <p:spPr/>
        <p:txBody>
          <a:bodyPr/>
          <a:lstStyle/>
          <a:p>
            <a:r>
              <a:rPr lang="cs-CZ" dirty="0"/>
              <a:t>Novela zákona o obcích</a:t>
            </a:r>
          </a:p>
        </p:txBody>
      </p:sp>
      <p:sp>
        <p:nvSpPr>
          <p:cNvPr id="3" name="Zástupný obsah 2">
            <a:extLst>
              <a:ext uri="{FF2B5EF4-FFF2-40B4-BE49-F238E27FC236}">
                <a16:creationId xmlns:a16="http://schemas.microsoft.com/office/drawing/2014/main" id="{ACC50731-6A20-DDA5-2077-20E967E48770}"/>
              </a:ext>
            </a:extLst>
          </p:cNvPr>
          <p:cNvSpPr>
            <a:spLocks noGrp="1"/>
          </p:cNvSpPr>
          <p:nvPr>
            <p:ph idx="1"/>
          </p:nvPr>
        </p:nvSpPr>
        <p:spPr/>
        <p:txBody>
          <a:bodyPr/>
          <a:lstStyle/>
          <a:p>
            <a:r>
              <a:rPr lang="cs-CZ" dirty="0"/>
              <a:t>Pokud chcete zasedat online, musí být schváleno v jednacím řádu, musí být i na pozvánce</a:t>
            </a:r>
          </a:p>
          <a:p>
            <a:r>
              <a:rPr lang="cs-CZ" dirty="0"/>
              <a:t>Změna formulace při mimořádných situacích</a:t>
            </a:r>
          </a:p>
          <a:p>
            <a:r>
              <a:rPr lang="cs-CZ" dirty="0"/>
              <a:t>Změna lhůty pro zpracování zápisu</a:t>
            </a:r>
          </a:p>
          <a:p>
            <a:endParaRPr lang="cs-CZ" dirty="0"/>
          </a:p>
        </p:txBody>
      </p:sp>
      <p:sp>
        <p:nvSpPr>
          <p:cNvPr id="4" name="Zástupný symbol pro zápatí 3">
            <a:extLst>
              <a:ext uri="{FF2B5EF4-FFF2-40B4-BE49-F238E27FC236}">
                <a16:creationId xmlns:a16="http://schemas.microsoft.com/office/drawing/2014/main" id="{E60FE8A5-DE48-02A9-D158-AC6796CA8EB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055253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A16FA-25DC-5C28-A91E-BEEA29BDF5E7}"/>
              </a:ext>
            </a:extLst>
          </p:cNvPr>
          <p:cNvSpPr>
            <a:spLocks noGrp="1"/>
          </p:cNvSpPr>
          <p:nvPr>
            <p:ph type="title"/>
          </p:nvPr>
        </p:nvSpPr>
        <p:spPr/>
        <p:txBody>
          <a:bodyPr/>
          <a:lstStyle/>
          <a:p>
            <a:r>
              <a:rPr lang="cs-CZ" dirty="0"/>
              <a:t>Novela – online zasedání</a:t>
            </a:r>
          </a:p>
        </p:txBody>
      </p:sp>
      <p:sp>
        <p:nvSpPr>
          <p:cNvPr id="3" name="Zástupný obsah 2">
            <a:extLst>
              <a:ext uri="{FF2B5EF4-FFF2-40B4-BE49-F238E27FC236}">
                <a16:creationId xmlns:a16="http://schemas.microsoft.com/office/drawing/2014/main" id="{378DE19C-A3DC-A1BE-27BE-F5C313984921}"/>
              </a:ext>
            </a:extLst>
          </p:cNvPr>
          <p:cNvSpPr>
            <a:spLocks noGrp="1"/>
          </p:cNvSpPr>
          <p:nvPr>
            <p:ph idx="1"/>
          </p:nvPr>
        </p:nvSpPr>
        <p:spPr>
          <a:xfrm>
            <a:off x="677334" y="1590675"/>
            <a:ext cx="8596668" cy="4450687"/>
          </a:xfrm>
        </p:spPr>
        <p:txBody>
          <a:bodyPr>
            <a:normAutofit/>
          </a:bodyPr>
          <a:lstStyle/>
          <a:p>
            <a:pPr marL="0" indent="0" algn="ctr" rtl="0">
              <a:lnSpc>
                <a:spcPct val="100000"/>
              </a:lnSpc>
              <a:buNone/>
            </a:pPr>
            <a:r>
              <a:rPr lang="cs-CZ" sz="1800" b="1" dirty="0">
                <a:effectLst/>
                <a:latin typeface="Times New Roman, serif"/>
              </a:rPr>
              <a:t>§ 92a</a:t>
            </a:r>
            <a:endParaRPr lang="cs-CZ" sz="1800" dirty="0">
              <a:effectLst/>
              <a:latin typeface="Calibri" panose="020F0502020204030204" pitchFamily="34" charset="0"/>
            </a:endParaRPr>
          </a:p>
          <a:p>
            <a:pPr algn="just" rtl="0">
              <a:lnSpc>
                <a:spcPct val="100000"/>
              </a:lnSpc>
            </a:pPr>
            <a:r>
              <a:rPr lang="cs-CZ" sz="1800" b="1" dirty="0">
                <a:effectLst/>
                <a:latin typeface="Times New Roman, serif"/>
              </a:rPr>
              <a:t>(1) Stanoví-li tak předem</a:t>
            </a:r>
            <a:r>
              <a:rPr lang="cs-CZ" sz="1800" dirty="0">
                <a:effectLst/>
                <a:latin typeface="Times New Roman, serif"/>
              </a:rPr>
              <a:t> </a:t>
            </a:r>
            <a:r>
              <a:rPr lang="cs-CZ" sz="1800" b="1" dirty="0">
                <a:effectLst/>
                <a:latin typeface="Times New Roman, serif"/>
              </a:rPr>
              <a:t>jednací řád zastupitelstva obce, může se člen zastupitelstva obce účastnit jednání zastupitelstva obce též distančním způsobem s využitím technického zařízení pro přenos obrazu a zvuku, pokud umožňuje uplatňovat zákonná práva spojená s účastí na jednání. Jednací řád stanoví pravidla účasti na jednání zastupitelstva obce distančním způsobem. Člen zastupitelstva obce má vždy právo účastnit se jednání zastupitelstva obce osobně</a:t>
            </a:r>
            <a:r>
              <a:rPr lang="cs-CZ" sz="1800" dirty="0">
                <a:effectLst/>
                <a:latin typeface="Arial, serif"/>
              </a:rPr>
              <a:t> </a:t>
            </a:r>
            <a:r>
              <a:rPr lang="cs-CZ" sz="1800" b="1" dirty="0">
                <a:effectLst/>
                <a:latin typeface="Times New Roman, serif"/>
              </a:rPr>
              <a:t>v místě, v němž se zasedání zastupitelstva obce koná.</a:t>
            </a:r>
            <a:endParaRPr lang="cs-CZ" sz="1800" dirty="0">
              <a:effectLst/>
              <a:latin typeface="Calibri" panose="020F0502020204030204" pitchFamily="34" charset="0"/>
            </a:endParaRPr>
          </a:p>
          <a:p>
            <a:pPr algn="just" rtl="0">
              <a:lnSpc>
                <a:spcPct val="100000"/>
              </a:lnSpc>
            </a:pPr>
            <a:r>
              <a:rPr lang="cs-CZ" sz="1800" b="1" dirty="0">
                <a:effectLst/>
                <a:latin typeface="Times New Roman, serif"/>
              </a:rPr>
              <a:t>(2) Ustanovení odstavce 1 se použije obdobně i pro účast veřejnosti na jednání zastupitelstva obce. </a:t>
            </a:r>
            <a:endParaRPr lang="cs-CZ" sz="1800" dirty="0">
              <a:effectLst/>
              <a:latin typeface="Calibri" panose="020F0502020204030204" pitchFamily="34" charset="0"/>
            </a:endParaRPr>
          </a:p>
          <a:p>
            <a:pPr algn="just" rtl="0">
              <a:lnSpc>
                <a:spcPct val="100000"/>
              </a:lnSpc>
            </a:pPr>
            <a:r>
              <a:rPr lang="cs-CZ" sz="1800" b="1" dirty="0">
                <a:effectLst/>
                <a:latin typeface="Times New Roman, serif"/>
              </a:rPr>
              <a:t>(3) O možnosti účastnit se jednání zastupitelstva obce distančním způsobem a o podmínkách, za nichž je tato účast možná, informuje obecní úřad v informaci podle § 93 odst. 1 nebo 2. </a:t>
            </a:r>
            <a:endParaRPr lang="cs-CZ" sz="1800" dirty="0">
              <a:effectLst/>
              <a:latin typeface="Calibri" panose="020F0502020204030204" pitchFamily="34" charset="0"/>
            </a:endParaRPr>
          </a:p>
          <a:p>
            <a:endParaRPr lang="cs-CZ" dirty="0"/>
          </a:p>
        </p:txBody>
      </p:sp>
      <p:sp>
        <p:nvSpPr>
          <p:cNvPr id="4" name="Zástupný symbol pro zápatí 3">
            <a:extLst>
              <a:ext uri="{FF2B5EF4-FFF2-40B4-BE49-F238E27FC236}">
                <a16:creationId xmlns:a16="http://schemas.microsoft.com/office/drawing/2014/main" id="{F1CD3D12-7EE3-E795-1391-4B90261EEDE9}"/>
              </a:ext>
            </a:extLst>
          </p:cNvPr>
          <p:cNvSpPr>
            <a:spLocks noGrp="1"/>
          </p:cNvSpPr>
          <p:nvPr>
            <p:ph type="ftr" sz="quarter" idx="11"/>
          </p:nvPr>
        </p:nvSpPr>
        <p:spPr/>
        <p:txBody>
          <a:bodyPr/>
          <a:lstStyle/>
          <a:p>
            <a:endParaRPr lang="en-US" dirty="0"/>
          </a:p>
        </p:txBody>
      </p:sp>
      <p:sp>
        <p:nvSpPr>
          <p:cNvPr id="5" name="Obdélník 4">
            <a:extLst>
              <a:ext uri="{FF2B5EF4-FFF2-40B4-BE49-F238E27FC236}">
                <a16:creationId xmlns:a16="http://schemas.microsoft.com/office/drawing/2014/main" id="{0EE7930A-0C1B-CAFB-6265-4384433D0BA9}"/>
              </a:ext>
            </a:extLst>
          </p:cNvPr>
          <p:cNvSpPr/>
          <p:nvPr/>
        </p:nvSpPr>
        <p:spPr>
          <a:xfrm>
            <a:off x="9458325" y="1162051"/>
            <a:ext cx="2171700" cy="4000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Nemusí být jen další epidemie, může jít i o záplavy apod.(nemožnost konat zasedání v územním obvodu obce)</a:t>
            </a:r>
          </a:p>
        </p:txBody>
      </p:sp>
    </p:spTree>
    <p:extLst>
      <p:ext uri="{BB962C8B-B14F-4D97-AF65-F5344CB8AC3E}">
        <p14:creationId xmlns:p14="http://schemas.microsoft.com/office/powerpoint/2010/main" val="24428077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59E6E-F86A-9AA6-8104-4A7F08A2779E}"/>
              </a:ext>
            </a:extLst>
          </p:cNvPr>
          <p:cNvSpPr>
            <a:spLocks noGrp="1"/>
          </p:cNvSpPr>
          <p:nvPr>
            <p:ph type="title"/>
          </p:nvPr>
        </p:nvSpPr>
        <p:spPr/>
        <p:txBody>
          <a:bodyPr/>
          <a:lstStyle/>
          <a:p>
            <a:r>
              <a:rPr lang="cs-CZ" dirty="0"/>
              <a:t>Průběh zasedání</a:t>
            </a:r>
          </a:p>
        </p:txBody>
      </p:sp>
      <p:sp>
        <p:nvSpPr>
          <p:cNvPr id="3" name="Zástupný obsah 2">
            <a:extLst>
              <a:ext uri="{FF2B5EF4-FFF2-40B4-BE49-F238E27FC236}">
                <a16:creationId xmlns:a16="http://schemas.microsoft.com/office/drawing/2014/main" id="{3562F445-F8FC-62CA-B897-568BAD856C14}"/>
              </a:ext>
            </a:extLst>
          </p:cNvPr>
          <p:cNvSpPr>
            <a:spLocks noGrp="1"/>
          </p:cNvSpPr>
          <p:nvPr>
            <p:ph idx="1"/>
          </p:nvPr>
        </p:nvSpPr>
        <p:spPr/>
        <p:txBody>
          <a:bodyPr/>
          <a:lstStyle/>
          <a:p>
            <a:r>
              <a:rPr lang="cs-CZ" dirty="0"/>
              <a:t>Navržený program</a:t>
            </a:r>
          </a:p>
          <a:p>
            <a:r>
              <a:rPr lang="cs-CZ" dirty="0"/>
              <a:t>Doplnění, změny</a:t>
            </a:r>
          </a:p>
          <a:p>
            <a:r>
              <a:rPr lang="cs-CZ" dirty="0"/>
              <a:t>Schválení programu</a:t>
            </a:r>
          </a:p>
          <a:p>
            <a:r>
              <a:rPr lang="cs-CZ" dirty="0"/>
              <a:t>Procedurální body – ověřovatelé apod.</a:t>
            </a:r>
          </a:p>
          <a:p>
            <a:r>
              <a:rPr lang="cs-CZ" dirty="0"/>
              <a:t>Jednotlivé body – u každého diskuze, projednání, hlasování</a:t>
            </a:r>
          </a:p>
          <a:p>
            <a:endParaRPr lang="cs-CZ" dirty="0"/>
          </a:p>
        </p:txBody>
      </p:sp>
      <p:sp>
        <p:nvSpPr>
          <p:cNvPr id="4" name="Zástupný symbol pro zápatí 3">
            <a:extLst>
              <a:ext uri="{FF2B5EF4-FFF2-40B4-BE49-F238E27FC236}">
                <a16:creationId xmlns:a16="http://schemas.microsoft.com/office/drawing/2014/main" id="{A578A46B-73ED-0020-3C4B-1394017816C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518933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853137-3336-E947-7264-7C3D36927F4C}"/>
              </a:ext>
            </a:extLst>
          </p:cNvPr>
          <p:cNvSpPr>
            <a:spLocks noGrp="1"/>
          </p:cNvSpPr>
          <p:nvPr>
            <p:ph type="title"/>
          </p:nvPr>
        </p:nvSpPr>
        <p:spPr>
          <a:xfrm>
            <a:off x="285751" y="609600"/>
            <a:ext cx="10706100" cy="1320800"/>
          </a:xfrm>
        </p:spPr>
        <p:txBody>
          <a:bodyPr/>
          <a:lstStyle/>
          <a:p>
            <a:r>
              <a:rPr lang="cs-CZ" dirty="0"/>
              <a:t>V praxi</a:t>
            </a:r>
          </a:p>
        </p:txBody>
      </p:sp>
      <p:pic>
        <p:nvPicPr>
          <p:cNvPr id="6" name="Zástupný obsah 5">
            <a:extLst>
              <a:ext uri="{FF2B5EF4-FFF2-40B4-BE49-F238E27FC236}">
                <a16:creationId xmlns:a16="http://schemas.microsoft.com/office/drawing/2014/main" id="{3984A1CE-008A-1F35-F04D-1CBEB590300D}"/>
              </a:ext>
            </a:extLst>
          </p:cNvPr>
          <p:cNvPicPr>
            <a:picLocks noGrp="1" noChangeAspect="1"/>
          </p:cNvPicPr>
          <p:nvPr>
            <p:ph idx="1"/>
          </p:nvPr>
        </p:nvPicPr>
        <p:blipFill>
          <a:blip r:embed="rId2"/>
          <a:stretch>
            <a:fillRect/>
          </a:stretch>
        </p:blipFill>
        <p:spPr>
          <a:xfrm>
            <a:off x="1474147" y="329050"/>
            <a:ext cx="7266011" cy="6072378"/>
          </a:xfrm>
        </p:spPr>
      </p:pic>
      <p:sp>
        <p:nvSpPr>
          <p:cNvPr id="4" name="Zástupný symbol pro zápatí 3">
            <a:extLst>
              <a:ext uri="{FF2B5EF4-FFF2-40B4-BE49-F238E27FC236}">
                <a16:creationId xmlns:a16="http://schemas.microsoft.com/office/drawing/2014/main" id="{6618257C-3605-72C2-6721-59A28265DFAC}"/>
              </a:ext>
            </a:extLst>
          </p:cNvPr>
          <p:cNvSpPr>
            <a:spLocks noGrp="1"/>
          </p:cNvSpPr>
          <p:nvPr>
            <p:ph type="ftr" sz="quarter" idx="11"/>
          </p:nvPr>
        </p:nvSpPr>
        <p:spPr/>
        <p:txBody>
          <a:bodyPr/>
          <a:lstStyle/>
          <a:p>
            <a:endParaRPr lang="en-US" dirty="0"/>
          </a:p>
        </p:txBody>
      </p:sp>
      <p:sp>
        <p:nvSpPr>
          <p:cNvPr id="7" name="Šipka: doleva 6">
            <a:extLst>
              <a:ext uri="{FF2B5EF4-FFF2-40B4-BE49-F238E27FC236}">
                <a16:creationId xmlns:a16="http://schemas.microsoft.com/office/drawing/2014/main" id="{BA5DB91F-5E41-5699-ABEF-301A959F720D}"/>
              </a:ext>
            </a:extLst>
          </p:cNvPr>
          <p:cNvSpPr/>
          <p:nvPr/>
        </p:nvSpPr>
        <p:spPr>
          <a:xfrm>
            <a:off x="3852837" y="888023"/>
            <a:ext cx="2245661" cy="94956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00" dirty="0"/>
              <a:t>Dokument, podléhá spisové službě</a:t>
            </a:r>
          </a:p>
        </p:txBody>
      </p:sp>
      <p:sp>
        <p:nvSpPr>
          <p:cNvPr id="8" name="Šipka: doleva 7">
            <a:extLst>
              <a:ext uri="{FF2B5EF4-FFF2-40B4-BE49-F238E27FC236}">
                <a16:creationId xmlns:a16="http://schemas.microsoft.com/office/drawing/2014/main" id="{93BD3FC4-2FA9-3E43-09D0-AEC83EEEA271}"/>
              </a:ext>
            </a:extLst>
          </p:cNvPr>
          <p:cNvSpPr/>
          <p:nvPr/>
        </p:nvSpPr>
        <p:spPr>
          <a:xfrm>
            <a:off x="8036774" y="1930400"/>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leva 8">
            <a:extLst>
              <a:ext uri="{FF2B5EF4-FFF2-40B4-BE49-F238E27FC236}">
                <a16:creationId xmlns:a16="http://schemas.microsoft.com/office/drawing/2014/main" id="{08D101AE-E38C-CB40-AAE3-5FC6FD7495FE}"/>
              </a:ext>
            </a:extLst>
          </p:cNvPr>
          <p:cNvSpPr/>
          <p:nvPr/>
        </p:nvSpPr>
        <p:spPr>
          <a:xfrm>
            <a:off x="4949894" y="4003343"/>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leva 9">
            <a:extLst>
              <a:ext uri="{FF2B5EF4-FFF2-40B4-BE49-F238E27FC236}">
                <a16:creationId xmlns:a16="http://schemas.microsoft.com/office/drawing/2014/main" id="{8CFBAEAA-793C-7204-0760-0CFF90EDEB08}"/>
              </a:ext>
            </a:extLst>
          </p:cNvPr>
          <p:cNvSpPr/>
          <p:nvPr/>
        </p:nvSpPr>
        <p:spPr>
          <a:xfrm>
            <a:off x="8054360" y="5239239"/>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leva 10">
            <a:extLst>
              <a:ext uri="{FF2B5EF4-FFF2-40B4-BE49-F238E27FC236}">
                <a16:creationId xmlns:a16="http://schemas.microsoft.com/office/drawing/2014/main" id="{E3D4B0F1-8908-0058-B038-D0C0FCF110AD}"/>
              </a:ext>
            </a:extLst>
          </p:cNvPr>
          <p:cNvSpPr/>
          <p:nvPr/>
        </p:nvSpPr>
        <p:spPr>
          <a:xfrm>
            <a:off x="8071946" y="5482318"/>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leva 11">
            <a:extLst>
              <a:ext uri="{FF2B5EF4-FFF2-40B4-BE49-F238E27FC236}">
                <a16:creationId xmlns:a16="http://schemas.microsoft.com/office/drawing/2014/main" id="{5E72EA2A-018F-9CDF-844C-9118155623BC}"/>
              </a:ext>
            </a:extLst>
          </p:cNvPr>
          <p:cNvSpPr/>
          <p:nvPr/>
        </p:nvSpPr>
        <p:spPr>
          <a:xfrm>
            <a:off x="8071946" y="6083649"/>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a:extLst>
              <a:ext uri="{FF2B5EF4-FFF2-40B4-BE49-F238E27FC236}">
                <a16:creationId xmlns:a16="http://schemas.microsoft.com/office/drawing/2014/main" id="{5920816E-6EFA-A645-5B37-BD90A21EC4CE}"/>
              </a:ext>
            </a:extLst>
          </p:cNvPr>
          <p:cNvSpPr/>
          <p:nvPr/>
        </p:nvSpPr>
        <p:spPr>
          <a:xfrm>
            <a:off x="677334" y="2766716"/>
            <a:ext cx="1303866" cy="2952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131662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0E346B-2E7F-703C-D865-D220778605A4}"/>
              </a:ext>
            </a:extLst>
          </p:cNvPr>
          <p:cNvSpPr>
            <a:spLocks noGrp="1"/>
          </p:cNvSpPr>
          <p:nvPr>
            <p:ph type="title"/>
          </p:nvPr>
        </p:nvSpPr>
        <p:spPr/>
        <p:txBody>
          <a:bodyPr/>
          <a:lstStyle/>
          <a:p>
            <a:r>
              <a:rPr lang="cs-CZ" dirty="0"/>
              <a:t>Zastupitel – povinná účast</a:t>
            </a:r>
          </a:p>
        </p:txBody>
      </p:sp>
      <p:sp>
        <p:nvSpPr>
          <p:cNvPr id="3" name="Zástupný obsah 2">
            <a:extLst>
              <a:ext uri="{FF2B5EF4-FFF2-40B4-BE49-F238E27FC236}">
                <a16:creationId xmlns:a16="http://schemas.microsoft.com/office/drawing/2014/main" id="{8CA38A67-016A-4894-F0E3-02DB4CB1C118}"/>
              </a:ext>
            </a:extLst>
          </p:cNvPr>
          <p:cNvSpPr>
            <a:spLocks noGrp="1"/>
          </p:cNvSpPr>
          <p:nvPr>
            <p:ph idx="1"/>
          </p:nvPr>
        </p:nvSpPr>
        <p:spPr/>
        <p:txBody>
          <a:bodyPr/>
          <a:lstStyle/>
          <a:p>
            <a:pPr algn="just"/>
            <a:r>
              <a:rPr lang="cs-CZ" b="1" i="0" dirty="0">
                <a:solidFill>
                  <a:srgbClr val="FF8400"/>
                </a:solidFill>
                <a:effectLst/>
                <a:latin typeface="Arial" panose="020B0604020202020204" pitchFamily="34" charset="0"/>
              </a:rPr>
              <a:t>§ 83</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Člen zastupitelstva obce je povinen zúčastňovat se zasedání zastupitelstva obce, popřípadě zasedání jiných orgánů obce, je-li jejich členem, plnit úkoly, které mu tyto orgány uloží, hájit zájmy občanů obce a jednat a vystupovat tak, aby nebyla ohrožena vážnost jeho funkce.</a:t>
            </a:r>
          </a:p>
          <a:p>
            <a:endParaRPr lang="cs-CZ" dirty="0"/>
          </a:p>
        </p:txBody>
      </p:sp>
      <p:sp>
        <p:nvSpPr>
          <p:cNvPr id="4" name="Zástupný symbol pro zápatí 3">
            <a:extLst>
              <a:ext uri="{FF2B5EF4-FFF2-40B4-BE49-F238E27FC236}">
                <a16:creationId xmlns:a16="http://schemas.microsoft.com/office/drawing/2014/main" id="{24944198-E90C-1A84-A2E3-1CD0A277286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453622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6102CC-6A3E-F1B8-35F8-5739FF94467E}"/>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B27CDC50-2948-C194-4CE3-677E57884D8D}"/>
              </a:ext>
            </a:extLst>
          </p:cNvPr>
          <p:cNvPicPr>
            <a:picLocks noGrp="1" noChangeAspect="1"/>
          </p:cNvPicPr>
          <p:nvPr>
            <p:ph idx="1"/>
          </p:nvPr>
        </p:nvPicPr>
        <p:blipFill>
          <a:blip r:embed="rId2"/>
          <a:stretch>
            <a:fillRect/>
          </a:stretch>
        </p:blipFill>
        <p:spPr>
          <a:xfrm>
            <a:off x="1521069" y="11450"/>
            <a:ext cx="5547945" cy="6567476"/>
          </a:xfrm>
        </p:spPr>
      </p:pic>
      <p:sp>
        <p:nvSpPr>
          <p:cNvPr id="4" name="Zástupný symbol pro zápatí 3">
            <a:extLst>
              <a:ext uri="{FF2B5EF4-FFF2-40B4-BE49-F238E27FC236}">
                <a16:creationId xmlns:a16="http://schemas.microsoft.com/office/drawing/2014/main" id="{F4F991EA-D53F-EB6C-1E20-3E6ACF8925A1}"/>
              </a:ext>
            </a:extLst>
          </p:cNvPr>
          <p:cNvSpPr>
            <a:spLocks noGrp="1"/>
          </p:cNvSpPr>
          <p:nvPr>
            <p:ph type="ftr" sz="quarter" idx="11"/>
          </p:nvPr>
        </p:nvSpPr>
        <p:spPr/>
        <p:txBody>
          <a:bodyPr/>
          <a:lstStyle/>
          <a:p>
            <a:endParaRPr lang="en-US" dirty="0"/>
          </a:p>
        </p:txBody>
      </p:sp>
      <p:sp>
        <p:nvSpPr>
          <p:cNvPr id="7" name="Šipka: doleva 6">
            <a:extLst>
              <a:ext uri="{FF2B5EF4-FFF2-40B4-BE49-F238E27FC236}">
                <a16:creationId xmlns:a16="http://schemas.microsoft.com/office/drawing/2014/main" id="{B9E88361-5AB1-AABD-2728-E2E90CA82DF2}"/>
              </a:ext>
            </a:extLst>
          </p:cNvPr>
          <p:cNvSpPr/>
          <p:nvPr/>
        </p:nvSpPr>
        <p:spPr>
          <a:xfrm>
            <a:off x="6339859" y="609600"/>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leva 7">
            <a:extLst>
              <a:ext uri="{FF2B5EF4-FFF2-40B4-BE49-F238E27FC236}">
                <a16:creationId xmlns:a16="http://schemas.microsoft.com/office/drawing/2014/main" id="{119F04FF-89B1-4E14-D586-AE151D005DC0}"/>
              </a:ext>
            </a:extLst>
          </p:cNvPr>
          <p:cNvSpPr/>
          <p:nvPr/>
        </p:nvSpPr>
        <p:spPr>
          <a:xfrm>
            <a:off x="6563758" y="2029700"/>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leva 8">
            <a:extLst>
              <a:ext uri="{FF2B5EF4-FFF2-40B4-BE49-F238E27FC236}">
                <a16:creationId xmlns:a16="http://schemas.microsoft.com/office/drawing/2014/main" id="{A3FDA9D4-2DCD-7522-9633-00DD215CEF0B}"/>
              </a:ext>
            </a:extLst>
          </p:cNvPr>
          <p:cNvSpPr/>
          <p:nvPr/>
        </p:nvSpPr>
        <p:spPr>
          <a:xfrm>
            <a:off x="3438397" y="2721708"/>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leva 9">
            <a:extLst>
              <a:ext uri="{FF2B5EF4-FFF2-40B4-BE49-F238E27FC236}">
                <a16:creationId xmlns:a16="http://schemas.microsoft.com/office/drawing/2014/main" id="{2B7C37AE-068E-1F80-DFE3-2A75131038DE}"/>
              </a:ext>
            </a:extLst>
          </p:cNvPr>
          <p:cNvSpPr/>
          <p:nvPr/>
        </p:nvSpPr>
        <p:spPr>
          <a:xfrm>
            <a:off x="6563758" y="3014638"/>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leva 10">
            <a:extLst>
              <a:ext uri="{FF2B5EF4-FFF2-40B4-BE49-F238E27FC236}">
                <a16:creationId xmlns:a16="http://schemas.microsoft.com/office/drawing/2014/main" id="{CAEC4652-02EC-EE37-F692-1CF1DE9D15CC}"/>
              </a:ext>
            </a:extLst>
          </p:cNvPr>
          <p:cNvSpPr/>
          <p:nvPr/>
        </p:nvSpPr>
        <p:spPr>
          <a:xfrm>
            <a:off x="6469690" y="3895256"/>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leva 11">
            <a:extLst>
              <a:ext uri="{FF2B5EF4-FFF2-40B4-BE49-F238E27FC236}">
                <a16:creationId xmlns:a16="http://schemas.microsoft.com/office/drawing/2014/main" id="{C1108246-EC6F-6C8B-77CB-429F44111E7C}"/>
              </a:ext>
            </a:extLst>
          </p:cNvPr>
          <p:cNvSpPr/>
          <p:nvPr/>
        </p:nvSpPr>
        <p:spPr>
          <a:xfrm>
            <a:off x="4036274" y="6352432"/>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leva 12">
            <a:extLst>
              <a:ext uri="{FF2B5EF4-FFF2-40B4-BE49-F238E27FC236}">
                <a16:creationId xmlns:a16="http://schemas.microsoft.com/office/drawing/2014/main" id="{C4A409B1-9870-DF3D-3786-7EBE451EBA52}"/>
              </a:ext>
            </a:extLst>
          </p:cNvPr>
          <p:cNvSpPr/>
          <p:nvPr/>
        </p:nvSpPr>
        <p:spPr>
          <a:xfrm>
            <a:off x="9033967" y="347456"/>
            <a:ext cx="1938833" cy="108538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Návrh programu</a:t>
            </a:r>
          </a:p>
        </p:txBody>
      </p:sp>
      <p:sp>
        <p:nvSpPr>
          <p:cNvPr id="14" name="Šipka: doleva 13">
            <a:extLst>
              <a:ext uri="{FF2B5EF4-FFF2-40B4-BE49-F238E27FC236}">
                <a16:creationId xmlns:a16="http://schemas.microsoft.com/office/drawing/2014/main" id="{A985D2E2-A3F3-D590-74CA-633E3B5ADCC7}"/>
              </a:ext>
            </a:extLst>
          </p:cNvPr>
          <p:cNvSpPr/>
          <p:nvPr/>
        </p:nvSpPr>
        <p:spPr>
          <a:xfrm>
            <a:off x="8873952" y="3824654"/>
            <a:ext cx="1938833" cy="1770146"/>
          </a:xfrm>
          <a:prstGeom prst="lef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Schválený pořad jednání!</a:t>
            </a:r>
          </a:p>
        </p:txBody>
      </p:sp>
    </p:spTree>
    <p:extLst>
      <p:ext uri="{BB962C8B-B14F-4D97-AF65-F5344CB8AC3E}">
        <p14:creationId xmlns:p14="http://schemas.microsoft.com/office/powerpoint/2010/main" val="4106095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208258" y="200563"/>
            <a:ext cx="7574641" cy="6398470"/>
          </a:xfrm>
          <a:prstGeom prst="rect">
            <a:avLst/>
          </a:prstGeom>
        </p:spPr>
      </p:pic>
      <p:sp>
        <p:nvSpPr>
          <p:cNvPr id="3" name="TextovéPole 2"/>
          <p:cNvSpPr txBox="1"/>
          <p:nvPr/>
        </p:nvSpPr>
        <p:spPr>
          <a:xfrm>
            <a:off x="465935" y="2393749"/>
            <a:ext cx="9510925" cy="646331"/>
          </a:xfrm>
          <a:prstGeom prst="rect">
            <a:avLst/>
          </a:prstGeom>
          <a:noFill/>
        </p:spPr>
        <p:txBody>
          <a:bodyPr wrap="square" rtlCol="0">
            <a:spAutoFit/>
          </a:bodyPr>
          <a:lstStyle/>
          <a:p>
            <a:r>
              <a:rPr lang="cs-CZ" dirty="0"/>
              <a:t>Aplikace na rychlé automatizované vyřizování žádostí o informace a všech variant úkonů podle zákona č. 106/1999 Sb.</a:t>
            </a:r>
          </a:p>
        </p:txBody>
      </p:sp>
    </p:spTree>
    <p:extLst>
      <p:ext uri="{BB962C8B-B14F-4D97-AF65-F5344CB8AC3E}">
        <p14:creationId xmlns:p14="http://schemas.microsoft.com/office/powerpoint/2010/main" val="22739577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9ABE61-C801-5821-C8AE-654F5BB67527}"/>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67FC5C54-E753-1CB2-E39F-CF3106137533}"/>
              </a:ext>
            </a:extLst>
          </p:cNvPr>
          <p:cNvPicPr>
            <a:picLocks noGrp="1" noChangeAspect="1"/>
          </p:cNvPicPr>
          <p:nvPr>
            <p:ph idx="1"/>
          </p:nvPr>
        </p:nvPicPr>
        <p:blipFill>
          <a:blip r:embed="rId2"/>
          <a:stretch>
            <a:fillRect/>
          </a:stretch>
        </p:blipFill>
        <p:spPr>
          <a:xfrm>
            <a:off x="1055077" y="-23788"/>
            <a:ext cx="5765613" cy="6065814"/>
          </a:xfrm>
        </p:spPr>
      </p:pic>
      <p:sp>
        <p:nvSpPr>
          <p:cNvPr id="4" name="Zástupný symbol pro zápatí 3">
            <a:extLst>
              <a:ext uri="{FF2B5EF4-FFF2-40B4-BE49-F238E27FC236}">
                <a16:creationId xmlns:a16="http://schemas.microsoft.com/office/drawing/2014/main" id="{2DD1487D-8E1E-FA36-320F-0CC8E86FA576}"/>
              </a:ext>
            </a:extLst>
          </p:cNvPr>
          <p:cNvSpPr>
            <a:spLocks noGrp="1"/>
          </p:cNvSpPr>
          <p:nvPr>
            <p:ph type="ftr" sz="quarter" idx="11"/>
          </p:nvPr>
        </p:nvSpPr>
        <p:spPr/>
        <p:txBody>
          <a:bodyPr/>
          <a:lstStyle/>
          <a:p>
            <a:endParaRPr lang="en-US" dirty="0"/>
          </a:p>
        </p:txBody>
      </p:sp>
      <p:sp>
        <p:nvSpPr>
          <p:cNvPr id="7" name="Šipka: doleva 6">
            <a:extLst>
              <a:ext uri="{FF2B5EF4-FFF2-40B4-BE49-F238E27FC236}">
                <a16:creationId xmlns:a16="http://schemas.microsoft.com/office/drawing/2014/main" id="{4C6FC295-4F84-B609-62D9-65D1FD4FA5F4}"/>
              </a:ext>
            </a:extLst>
          </p:cNvPr>
          <p:cNvSpPr/>
          <p:nvPr/>
        </p:nvSpPr>
        <p:spPr>
          <a:xfrm>
            <a:off x="6531578" y="2728569"/>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leva 7">
            <a:extLst>
              <a:ext uri="{FF2B5EF4-FFF2-40B4-BE49-F238E27FC236}">
                <a16:creationId xmlns:a16="http://schemas.microsoft.com/office/drawing/2014/main" id="{B1492EDA-FC61-66E1-1C4B-20A66354AC49}"/>
              </a:ext>
            </a:extLst>
          </p:cNvPr>
          <p:cNvSpPr/>
          <p:nvPr/>
        </p:nvSpPr>
        <p:spPr>
          <a:xfrm>
            <a:off x="6339859" y="609600"/>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leva 8">
            <a:extLst>
              <a:ext uri="{FF2B5EF4-FFF2-40B4-BE49-F238E27FC236}">
                <a16:creationId xmlns:a16="http://schemas.microsoft.com/office/drawing/2014/main" id="{9F9BE203-C5D9-DDA8-99B2-52BF9F852582}"/>
              </a:ext>
            </a:extLst>
          </p:cNvPr>
          <p:cNvSpPr/>
          <p:nvPr/>
        </p:nvSpPr>
        <p:spPr>
          <a:xfrm>
            <a:off x="6315434" y="3565056"/>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leva 9">
            <a:extLst>
              <a:ext uri="{FF2B5EF4-FFF2-40B4-BE49-F238E27FC236}">
                <a16:creationId xmlns:a16="http://schemas.microsoft.com/office/drawing/2014/main" id="{8DA2B511-0EDD-47BD-D13A-F0D37307E3AC}"/>
              </a:ext>
            </a:extLst>
          </p:cNvPr>
          <p:cNvSpPr/>
          <p:nvPr/>
        </p:nvSpPr>
        <p:spPr>
          <a:xfrm>
            <a:off x="3905702" y="4938520"/>
            <a:ext cx="1010512" cy="2805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Šipka: doleva 2">
            <a:extLst>
              <a:ext uri="{FF2B5EF4-FFF2-40B4-BE49-F238E27FC236}">
                <a16:creationId xmlns:a16="http://schemas.microsoft.com/office/drawing/2014/main" id="{FDA9D397-2DF2-2AFD-CD7E-4839BB2AB4E4}"/>
              </a:ext>
            </a:extLst>
          </p:cNvPr>
          <p:cNvSpPr/>
          <p:nvPr/>
        </p:nvSpPr>
        <p:spPr>
          <a:xfrm>
            <a:off x="8716587" y="381270"/>
            <a:ext cx="2561011" cy="3953338"/>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cs-CZ" dirty="0"/>
              <a:t>Musí se hlasovat? </a:t>
            </a:r>
          </a:p>
          <a:p>
            <a:pPr algn="ctr"/>
            <a:r>
              <a:rPr lang="cs-CZ" dirty="0"/>
              <a:t> - ne, ale může</a:t>
            </a:r>
          </a:p>
          <a:p>
            <a:pPr algn="ctr"/>
            <a:r>
              <a:rPr lang="cs-CZ" dirty="0"/>
              <a:t>nevadí to.</a:t>
            </a:r>
          </a:p>
          <a:p>
            <a:pPr algn="ctr"/>
            <a:r>
              <a:rPr lang="cs-CZ" dirty="0"/>
              <a:t>Diktátorský vs demokratický přístup</a:t>
            </a:r>
          </a:p>
        </p:txBody>
      </p:sp>
    </p:spTree>
    <p:extLst>
      <p:ext uri="{BB962C8B-B14F-4D97-AF65-F5344CB8AC3E}">
        <p14:creationId xmlns:p14="http://schemas.microsoft.com/office/powerpoint/2010/main" val="20634279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F6FB5A-DD9C-ABAD-6342-DB70F15555AF}"/>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1BA1D773-8197-4445-18F9-4889B4533AF5}"/>
              </a:ext>
            </a:extLst>
          </p:cNvPr>
          <p:cNvPicPr>
            <a:picLocks noGrp="1" noChangeAspect="1"/>
          </p:cNvPicPr>
          <p:nvPr>
            <p:ph idx="1"/>
          </p:nvPr>
        </p:nvPicPr>
        <p:blipFill rotWithShape="1">
          <a:blip r:embed="rId2"/>
          <a:srcRect l="29364" t="13652" r="30626" b="6386"/>
          <a:stretch/>
        </p:blipFill>
        <p:spPr>
          <a:xfrm>
            <a:off x="1872762" y="21737"/>
            <a:ext cx="6374898" cy="7166682"/>
          </a:xfrm>
        </p:spPr>
      </p:pic>
      <p:sp>
        <p:nvSpPr>
          <p:cNvPr id="4" name="Zástupný symbol pro zápatí 3">
            <a:extLst>
              <a:ext uri="{FF2B5EF4-FFF2-40B4-BE49-F238E27FC236}">
                <a16:creationId xmlns:a16="http://schemas.microsoft.com/office/drawing/2014/main" id="{82893222-03F4-C614-65DC-DDBA02985AF7}"/>
              </a:ext>
            </a:extLst>
          </p:cNvPr>
          <p:cNvSpPr>
            <a:spLocks noGrp="1"/>
          </p:cNvSpPr>
          <p:nvPr>
            <p:ph type="ftr" sz="quarter" idx="11"/>
          </p:nvPr>
        </p:nvSpPr>
        <p:spPr/>
        <p:txBody>
          <a:bodyPr/>
          <a:lstStyle/>
          <a:p>
            <a:endParaRPr lang="en-US" dirty="0"/>
          </a:p>
        </p:txBody>
      </p:sp>
      <p:sp>
        <p:nvSpPr>
          <p:cNvPr id="7" name="Šipka: doleva 6">
            <a:extLst>
              <a:ext uri="{FF2B5EF4-FFF2-40B4-BE49-F238E27FC236}">
                <a16:creationId xmlns:a16="http://schemas.microsoft.com/office/drawing/2014/main" id="{A510B644-5696-AE97-794F-D91422B891EC}"/>
              </a:ext>
            </a:extLst>
          </p:cNvPr>
          <p:cNvSpPr/>
          <p:nvPr/>
        </p:nvSpPr>
        <p:spPr>
          <a:xfrm>
            <a:off x="8247660" y="4528039"/>
            <a:ext cx="2443786" cy="1608992"/>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407970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3C41E2-8E74-933E-A828-07700FC49893}"/>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DE5D06EC-C6D8-4747-E759-455EDCEB0748}"/>
              </a:ext>
            </a:extLst>
          </p:cNvPr>
          <p:cNvPicPr>
            <a:picLocks noGrp="1" noChangeAspect="1"/>
          </p:cNvPicPr>
          <p:nvPr>
            <p:ph idx="1"/>
          </p:nvPr>
        </p:nvPicPr>
        <p:blipFill>
          <a:blip r:embed="rId2"/>
          <a:stretch>
            <a:fillRect/>
          </a:stretch>
        </p:blipFill>
        <p:spPr>
          <a:xfrm>
            <a:off x="685116" y="-48490"/>
            <a:ext cx="6297611" cy="6090516"/>
          </a:xfrm>
        </p:spPr>
      </p:pic>
      <p:sp>
        <p:nvSpPr>
          <p:cNvPr id="4" name="Zástupný symbol pro zápatí 3">
            <a:extLst>
              <a:ext uri="{FF2B5EF4-FFF2-40B4-BE49-F238E27FC236}">
                <a16:creationId xmlns:a16="http://schemas.microsoft.com/office/drawing/2014/main" id="{B3F86755-D163-56ED-7FF6-5506CEA7F5C3}"/>
              </a:ext>
            </a:extLst>
          </p:cNvPr>
          <p:cNvSpPr>
            <a:spLocks noGrp="1"/>
          </p:cNvSpPr>
          <p:nvPr>
            <p:ph type="ftr" sz="quarter" idx="11"/>
          </p:nvPr>
        </p:nvSpPr>
        <p:spPr/>
        <p:txBody>
          <a:bodyPr/>
          <a:lstStyle/>
          <a:p>
            <a:endParaRPr lang="en-US" dirty="0"/>
          </a:p>
        </p:txBody>
      </p:sp>
      <p:sp>
        <p:nvSpPr>
          <p:cNvPr id="3" name="Šipka: doleva 2">
            <a:extLst>
              <a:ext uri="{FF2B5EF4-FFF2-40B4-BE49-F238E27FC236}">
                <a16:creationId xmlns:a16="http://schemas.microsoft.com/office/drawing/2014/main" id="{78E7A4F6-CB52-7F5B-5A50-90FED8BE5354}"/>
              </a:ext>
            </a:extLst>
          </p:cNvPr>
          <p:cNvSpPr/>
          <p:nvPr/>
        </p:nvSpPr>
        <p:spPr>
          <a:xfrm>
            <a:off x="6418386" y="609600"/>
            <a:ext cx="3050930" cy="1087315"/>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Pěkný návod, že?</a:t>
            </a:r>
          </a:p>
        </p:txBody>
      </p:sp>
    </p:spTree>
    <p:extLst>
      <p:ext uri="{BB962C8B-B14F-4D97-AF65-F5344CB8AC3E}">
        <p14:creationId xmlns:p14="http://schemas.microsoft.com/office/powerpoint/2010/main" val="27805143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B21BB5-CA7E-27A3-5A06-3A25907F5C36}"/>
              </a:ext>
            </a:extLst>
          </p:cNvPr>
          <p:cNvSpPr>
            <a:spLocks noGrp="1"/>
          </p:cNvSpPr>
          <p:nvPr>
            <p:ph type="title"/>
          </p:nvPr>
        </p:nvSpPr>
        <p:spPr/>
        <p:txBody>
          <a:bodyPr/>
          <a:lstStyle/>
          <a:p>
            <a:endParaRPr lang="cs-CZ"/>
          </a:p>
        </p:txBody>
      </p:sp>
      <p:pic>
        <p:nvPicPr>
          <p:cNvPr id="8" name="Zástupný obsah 7">
            <a:extLst>
              <a:ext uri="{FF2B5EF4-FFF2-40B4-BE49-F238E27FC236}">
                <a16:creationId xmlns:a16="http://schemas.microsoft.com/office/drawing/2014/main" id="{E70C3580-729B-8AB4-1D80-2791AF64B83C}"/>
              </a:ext>
            </a:extLst>
          </p:cNvPr>
          <p:cNvPicPr>
            <a:picLocks noGrp="1" noChangeAspect="1"/>
          </p:cNvPicPr>
          <p:nvPr>
            <p:ph idx="1"/>
          </p:nvPr>
        </p:nvPicPr>
        <p:blipFill>
          <a:blip r:embed="rId2"/>
          <a:stretch>
            <a:fillRect/>
          </a:stretch>
        </p:blipFill>
        <p:spPr>
          <a:xfrm>
            <a:off x="1201352" y="922337"/>
            <a:ext cx="5910162" cy="5013325"/>
          </a:xfrm>
        </p:spPr>
      </p:pic>
      <p:sp>
        <p:nvSpPr>
          <p:cNvPr id="4" name="Zástupný symbol pro zápatí 3">
            <a:extLst>
              <a:ext uri="{FF2B5EF4-FFF2-40B4-BE49-F238E27FC236}">
                <a16:creationId xmlns:a16="http://schemas.microsoft.com/office/drawing/2014/main" id="{FFF2D10F-95BD-34A4-64C8-D45F9B69D6DC}"/>
              </a:ext>
            </a:extLst>
          </p:cNvPr>
          <p:cNvSpPr>
            <a:spLocks noGrp="1"/>
          </p:cNvSpPr>
          <p:nvPr>
            <p:ph type="ftr" sz="quarter" idx="11"/>
          </p:nvPr>
        </p:nvSpPr>
        <p:spPr/>
        <p:txBody>
          <a:bodyPr/>
          <a:lstStyle/>
          <a:p>
            <a:endParaRPr lang="en-US" dirty="0"/>
          </a:p>
        </p:txBody>
      </p:sp>
      <p:sp>
        <p:nvSpPr>
          <p:cNvPr id="9" name="Šipka: doleva 8">
            <a:extLst>
              <a:ext uri="{FF2B5EF4-FFF2-40B4-BE49-F238E27FC236}">
                <a16:creationId xmlns:a16="http://schemas.microsoft.com/office/drawing/2014/main" id="{545E1AB1-1300-8305-F961-95226D3E6966}"/>
              </a:ext>
            </a:extLst>
          </p:cNvPr>
          <p:cNvSpPr/>
          <p:nvPr/>
        </p:nvSpPr>
        <p:spPr>
          <a:xfrm>
            <a:off x="5825640" y="3428999"/>
            <a:ext cx="1937236" cy="18632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Zapisovat příchody a odchody</a:t>
            </a:r>
          </a:p>
        </p:txBody>
      </p:sp>
    </p:spTree>
    <p:extLst>
      <p:ext uri="{BB962C8B-B14F-4D97-AF65-F5344CB8AC3E}">
        <p14:creationId xmlns:p14="http://schemas.microsoft.com/office/powerpoint/2010/main" val="14971302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F56A2B-B51C-A26F-C0DB-C793BE579EE4}"/>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73E7DA5F-D7D9-4BBB-F8B7-B14528DBE2C1}"/>
              </a:ext>
            </a:extLst>
          </p:cNvPr>
          <p:cNvPicPr>
            <a:picLocks noGrp="1" noChangeAspect="1"/>
          </p:cNvPicPr>
          <p:nvPr>
            <p:ph idx="1"/>
          </p:nvPr>
        </p:nvPicPr>
        <p:blipFill>
          <a:blip r:embed="rId2"/>
          <a:stretch>
            <a:fillRect/>
          </a:stretch>
        </p:blipFill>
        <p:spPr>
          <a:xfrm>
            <a:off x="1647826" y="118722"/>
            <a:ext cx="5526698" cy="6613362"/>
          </a:xfrm>
        </p:spPr>
      </p:pic>
      <p:sp>
        <p:nvSpPr>
          <p:cNvPr id="4" name="Zástupný symbol pro zápatí 3">
            <a:extLst>
              <a:ext uri="{FF2B5EF4-FFF2-40B4-BE49-F238E27FC236}">
                <a16:creationId xmlns:a16="http://schemas.microsoft.com/office/drawing/2014/main" id="{0EC85314-A0D0-A286-BDBB-CA9F677F2A16}"/>
              </a:ext>
            </a:extLst>
          </p:cNvPr>
          <p:cNvSpPr>
            <a:spLocks noGrp="1"/>
          </p:cNvSpPr>
          <p:nvPr>
            <p:ph type="ftr" sz="quarter" idx="11"/>
          </p:nvPr>
        </p:nvSpPr>
        <p:spPr/>
        <p:txBody>
          <a:bodyPr/>
          <a:lstStyle/>
          <a:p>
            <a:endParaRPr lang="en-US" dirty="0"/>
          </a:p>
        </p:txBody>
      </p:sp>
      <p:sp>
        <p:nvSpPr>
          <p:cNvPr id="7" name="Šipka: doleva 6">
            <a:extLst>
              <a:ext uri="{FF2B5EF4-FFF2-40B4-BE49-F238E27FC236}">
                <a16:creationId xmlns:a16="http://schemas.microsoft.com/office/drawing/2014/main" id="{D1CE9CCB-EAE7-11FC-59F8-FE19DDB6D355}"/>
              </a:ext>
            </a:extLst>
          </p:cNvPr>
          <p:cNvSpPr/>
          <p:nvPr/>
        </p:nvSpPr>
        <p:spPr>
          <a:xfrm>
            <a:off x="7174522" y="167542"/>
            <a:ext cx="4528039" cy="441325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dirty="0"/>
              <a:t>Diskuze není povinnou součástí zasedání. Diskuze je nutná k jednotlivým projednávaným bodům, ne „</a:t>
            </a:r>
            <a:r>
              <a:rPr lang="cs-CZ" sz="2000" dirty="0" err="1"/>
              <a:t>kecárna</a:t>
            </a:r>
            <a:r>
              <a:rPr lang="cs-CZ" sz="2000" dirty="0"/>
              <a:t>“ na konci.</a:t>
            </a:r>
          </a:p>
          <a:p>
            <a:pPr algn="ctr"/>
            <a:r>
              <a:rPr lang="cs-CZ" sz="2000" dirty="0"/>
              <a:t>Málokdo ji dovede udržet v rozumných mezích</a:t>
            </a:r>
          </a:p>
        </p:txBody>
      </p:sp>
      <p:sp>
        <p:nvSpPr>
          <p:cNvPr id="8" name="Šipka: doprava 7">
            <a:extLst>
              <a:ext uri="{FF2B5EF4-FFF2-40B4-BE49-F238E27FC236}">
                <a16:creationId xmlns:a16="http://schemas.microsoft.com/office/drawing/2014/main" id="{01A2A1DF-10F3-454E-980A-60E48D03AA4A}"/>
              </a:ext>
            </a:extLst>
          </p:cNvPr>
          <p:cNvSpPr/>
          <p:nvPr/>
        </p:nvSpPr>
        <p:spPr>
          <a:xfrm>
            <a:off x="78398" y="4051301"/>
            <a:ext cx="1740877" cy="14438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100" dirty="0"/>
              <a:t>Bez data nedoložíte při kontrole včasné vyhotovení zápisu</a:t>
            </a:r>
          </a:p>
        </p:txBody>
      </p:sp>
    </p:spTree>
    <p:extLst>
      <p:ext uri="{BB962C8B-B14F-4D97-AF65-F5344CB8AC3E}">
        <p14:creationId xmlns:p14="http://schemas.microsoft.com/office/powerpoint/2010/main" val="15981816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059AC5-AA36-98D4-F650-9DA9F90291F9}"/>
              </a:ext>
            </a:extLst>
          </p:cNvPr>
          <p:cNvSpPr>
            <a:spLocks noGrp="1"/>
          </p:cNvSpPr>
          <p:nvPr>
            <p:ph type="title"/>
          </p:nvPr>
        </p:nvSpPr>
        <p:spPr>
          <a:xfrm>
            <a:off x="677334" y="609600"/>
            <a:ext cx="9219874" cy="1320800"/>
          </a:xfrm>
        </p:spPr>
        <p:txBody>
          <a:bodyPr>
            <a:normAutofit fontScale="90000"/>
          </a:bodyPr>
          <a:lstStyle/>
          <a:p>
            <a:r>
              <a:rPr lang="cs-CZ" dirty="0"/>
              <a:t>Přehled usnesení - není povinný, platná usnesení jsou v zápise!</a:t>
            </a:r>
            <a:br>
              <a:rPr lang="cs-CZ" dirty="0"/>
            </a:br>
            <a:r>
              <a:rPr lang="cs-CZ" dirty="0"/>
              <a:t>Rozhodně nehlasovat o „Souhrnu usnesení“…!</a:t>
            </a:r>
          </a:p>
        </p:txBody>
      </p:sp>
      <p:pic>
        <p:nvPicPr>
          <p:cNvPr id="6" name="Zástupný obsah 5">
            <a:extLst>
              <a:ext uri="{FF2B5EF4-FFF2-40B4-BE49-F238E27FC236}">
                <a16:creationId xmlns:a16="http://schemas.microsoft.com/office/drawing/2014/main" id="{56623ED2-DFE0-D85E-5472-A699D397FFDB}"/>
              </a:ext>
            </a:extLst>
          </p:cNvPr>
          <p:cNvPicPr>
            <a:picLocks noGrp="1" noChangeAspect="1"/>
          </p:cNvPicPr>
          <p:nvPr>
            <p:ph idx="1"/>
          </p:nvPr>
        </p:nvPicPr>
        <p:blipFill>
          <a:blip r:embed="rId2"/>
          <a:stretch>
            <a:fillRect/>
          </a:stretch>
        </p:blipFill>
        <p:spPr>
          <a:xfrm>
            <a:off x="3698773" y="2127242"/>
            <a:ext cx="4794453" cy="4403070"/>
          </a:xfrm>
        </p:spPr>
      </p:pic>
      <p:sp>
        <p:nvSpPr>
          <p:cNvPr id="4" name="Zástupný symbol pro zápatí 3">
            <a:extLst>
              <a:ext uri="{FF2B5EF4-FFF2-40B4-BE49-F238E27FC236}">
                <a16:creationId xmlns:a16="http://schemas.microsoft.com/office/drawing/2014/main" id="{A399F566-A846-6B14-401F-BCBB9D4C4D3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463717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86C933-B9B7-4428-7FF9-0FE15AC4F24A}"/>
              </a:ext>
            </a:extLst>
          </p:cNvPr>
          <p:cNvSpPr>
            <a:spLocks noGrp="1"/>
          </p:cNvSpPr>
          <p:nvPr>
            <p:ph type="title"/>
          </p:nvPr>
        </p:nvSpPr>
        <p:spPr/>
        <p:txBody>
          <a:bodyPr/>
          <a:lstStyle/>
          <a:p>
            <a:r>
              <a:rPr lang="cs-CZ" dirty="0"/>
              <a:t>usnesení</a:t>
            </a:r>
          </a:p>
        </p:txBody>
      </p:sp>
      <p:sp>
        <p:nvSpPr>
          <p:cNvPr id="3" name="Zástupný obsah 2">
            <a:extLst>
              <a:ext uri="{FF2B5EF4-FFF2-40B4-BE49-F238E27FC236}">
                <a16:creationId xmlns:a16="http://schemas.microsoft.com/office/drawing/2014/main" id="{3D88A2AA-A605-2D12-2627-CB21577BBC18}"/>
              </a:ext>
            </a:extLst>
          </p:cNvPr>
          <p:cNvSpPr>
            <a:spLocks noGrp="1"/>
          </p:cNvSpPr>
          <p:nvPr>
            <p:ph idx="1"/>
          </p:nvPr>
        </p:nvSpPr>
        <p:spPr/>
        <p:txBody>
          <a:bodyPr/>
          <a:lstStyle/>
          <a:p>
            <a:r>
              <a:rPr lang="cs-CZ" dirty="0"/>
              <a:t>Nutné správné formulace</a:t>
            </a:r>
          </a:p>
          <a:p>
            <a:endParaRPr lang="cs-CZ" dirty="0"/>
          </a:p>
          <a:p>
            <a:pPr algn="ctr"/>
            <a:r>
              <a:rPr lang="cs-CZ" dirty="0"/>
              <a:t>„zastupitelstvo souhlasí se zněním smlouvy se spol XY“</a:t>
            </a:r>
          </a:p>
          <a:p>
            <a:pPr algn="ctr"/>
            <a:r>
              <a:rPr lang="cs-CZ" dirty="0"/>
              <a:t>vs</a:t>
            </a:r>
          </a:p>
          <a:p>
            <a:pPr algn="ctr"/>
            <a:r>
              <a:rPr lang="cs-CZ" dirty="0"/>
              <a:t>„zastupitelstvo schvaluje smlouvu se spol XY“</a:t>
            </a:r>
          </a:p>
        </p:txBody>
      </p:sp>
      <p:sp>
        <p:nvSpPr>
          <p:cNvPr id="4" name="Zástupný symbol pro zápatí 3">
            <a:extLst>
              <a:ext uri="{FF2B5EF4-FFF2-40B4-BE49-F238E27FC236}">
                <a16:creationId xmlns:a16="http://schemas.microsoft.com/office/drawing/2014/main" id="{C4631658-958C-2135-78EF-DAF112CEF55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38755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F7E8C0-33A4-12B1-3136-6FD7A3990AF5}"/>
              </a:ext>
            </a:extLst>
          </p:cNvPr>
          <p:cNvSpPr>
            <a:spLocks noGrp="1"/>
          </p:cNvSpPr>
          <p:nvPr>
            <p:ph type="title"/>
          </p:nvPr>
        </p:nvSpPr>
        <p:spPr/>
        <p:txBody>
          <a:bodyPr/>
          <a:lstStyle/>
          <a:p>
            <a:r>
              <a:rPr lang="cs-CZ" dirty="0"/>
              <a:t>„bere na vědomí“….</a:t>
            </a:r>
          </a:p>
        </p:txBody>
      </p:sp>
      <p:sp>
        <p:nvSpPr>
          <p:cNvPr id="3" name="Zástupný obsah 2">
            <a:extLst>
              <a:ext uri="{FF2B5EF4-FFF2-40B4-BE49-F238E27FC236}">
                <a16:creationId xmlns:a16="http://schemas.microsoft.com/office/drawing/2014/main" id="{4F28755B-2945-1F12-CAAF-97EA544ED8CE}"/>
              </a:ext>
            </a:extLst>
          </p:cNvPr>
          <p:cNvSpPr>
            <a:spLocks noGrp="1"/>
          </p:cNvSpPr>
          <p:nvPr>
            <p:ph idx="1"/>
          </p:nvPr>
        </p:nvSpPr>
        <p:spPr>
          <a:xfrm>
            <a:off x="677334" y="1819275"/>
            <a:ext cx="8596668" cy="4222087"/>
          </a:xfrm>
        </p:spPr>
        <p:txBody>
          <a:bodyPr>
            <a:normAutofit fontScale="92500" lnSpcReduction="10000"/>
          </a:bodyPr>
          <a:lstStyle/>
          <a:p>
            <a:pPr algn="just"/>
            <a:r>
              <a:rPr lang="cs-CZ" b="1" dirty="0"/>
              <a:t>Je usnesením případ, ve kterém zastupitelstvo obce sdělené informace „bere na vědomí“? </a:t>
            </a:r>
          </a:p>
          <a:p>
            <a:pPr algn="just"/>
            <a:r>
              <a:rPr lang="cs-CZ" dirty="0"/>
              <a:t>V případech, ve kterých se v zápisech objevuje formulace „zastupitelstvo obce bere na vědomí“, je nutné rozlišovat, zda takto zaznamenaná informace vyjadřuje stav, kdy přítomní členové zastupitelstva obce byli seznámeni např. se zápisem kontrolního či finančního výboru, s obsahem protokolu o kontrole výkonu samostatné působnosti, se zprávou o činnosti rady obce apod., a pouze si je vyslechli či převzali v listinné formě (potom stačí poznamenat tento organizační úkon do zápisu a nepřijímat o něm žádné usnesení), aniž by se k tomu jakkoli jako kolektivní orgán vyjádřili, </a:t>
            </a:r>
          </a:p>
          <a:p>
            <a:pPr algn="just"/>
            <a:r>
              <a:rPr lang="cs-CZ" dirty="0"/>
              <a:t>nebo zda hlasují o předložených informacích a projevují tak závazně vůli zastupitelstva obce v konkrétní věci (např. souhrnné stanovení úkolů pro starostu či některé členy zastupitelstva obce, přijetí nápravných opatření k odstranění nezákonného postupu orgánů obce atd.) – v takovém případě je forma usnesení na místě.</a:t>
            </a:r>
          </a:p>
        </p:txBody>
      </p:sp>
      <p:sp>
        <p:nvSpPr>
          <p:cNvPr id="4" name="Zástupný symbol pro zápatí 3">
            <a:extLst>
              <a:ext uri="{FF2B5EF4-FFF2-40B4-BE49-F238E27FC236}">
                <a16:creationId xmlns:a16="http://schemas.microsoft.com/office/drawing/2014/main" id="{6FC99125-4514-8060-EE65-1FCC41BE9D1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259404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3DAC8B-2757-F861-E5CF-6BB4C8EBCCD8}"/>
              </a:ext>
            </a:extLst>
          </p:cNvPr>
          <p:cNvSpPr>
            <a:spLocks noGrp="1"/>
          </p:cNvSpPr>
          <p:nvPr>
            <p:ph type="title"/>
          </p:nvPr>
        </p:nvSpPr>
        <p:spPr/>
        <p:txBody>
          <a:bodyPr/>
          <a:lstStyle/>
          <a:p>
            <a:r>
              <a:rPr lang="cs-CZ" dirty="0"/>
              <a:t>Časté chyby v usneseních</a:t>
            </a:r>
          </a:p>
        </p:txBody>
      </p:sp>
      <p:sp>
        <p:nvSpPr>
          <p:cNvPr id="3" name="Zástupný obsah 2">
            <a:extLst>
              <a:ext uri="{FF2B5EF4-FFF2-40B4-BE49-F238E27FC236}">
                <a16:creationId xmlns:a16="http://schemas.microsoft.com/office/drawing/2014/main" id="{B5B41CA4-DFFD-C44A-B880-C8E32D96E1E4}"/>
              </a:ext>
            </a:extLst>
          </p:cNvPr>
          <p:cNvSpPr>
            <a:spLocks noGrp="1"/>
          </p:cNvSpPr>
          <p:nvPr>
            <p:ph idx="1"/>
          </p:nvPr>
        </p:nvSpPr>
        <p:spPr>
          <a:xfrm>
            <a:off x="677333" y="1352550"/>
            <a:ext cx="9181041" cy="5172075"/>
          </a:xfrm>
        </p:spPr>
        <p:txBody>
          <a:bodyPr>
            <a:normAutofit fontScale="85000" lnSpcReduction="20000"/>
          </a:bodyPr>
          <a:lstStyle/>
          <a:p>
            <a:pPr algn="just"/>
            <a:r>
              <a:rPr lang="cs-CZ" dirty="0"/>
              <a:t>Formulace navrhovaných a následně přijatých usnesení ze zasedání zastupitelstva obce nejsou v souladu se zněním zákona o obcích (§ 84 a § 85 zákona o obcích).</a:t>
            </a:r>
          </a:p>
          <a:p>
            <a:pPr algn="just"/>
            <a:r>
              <a:rPr lang="cs-CZ" dirty="0"/>
              <a:t>Usnesení ze zasedání zastupitelstva obce jsou nesrozumitelná. </a:t>
            </a:r>
          </a:p>
          <a:p>
            <a:pPr algn="just"/>
            <a:r>
              <a:rPr lang="cs-CZ" dirty="0"/>
              <a:t>O některém návrhu usnesení se vůbec nehlasuje, </a:t>
            </a:r>
            <a:r>
              <a:rPr lang="cs-CZ" b="1" dirty="0"/>
              <a:t>a přesto se v zápise z jednání zastupitelstva obce uvede jako přijaté usnesení většinou ve formulaci „bere na vědomí</a:t>
            </a:r>
            <a:r>
              <a:rPr lang="cs-CZ" dirty="0"/>
              <a:t>“, což znamená, že orgán obce příslušnou věc měl na pořadu jednání a obsahem se zabýval, ale ve věci nepřijal žádné další opatření nebo neuložil úkoly. </a:t>
            </a:r>
            <a:r>
              <a:rPr lang="cs-CZ" b="1" u="sng" dirty="0"/>
              <a:t>Usnesení, o kterém orgán obce nehlasuje, není usnesením podle zákona o obcích. </a:t>
            </a:r>
          </a:p>
          <a:p>
            <a:pPr algn="just"/>
            <a:r>
              <a:rPr lang="cs-CZ" dirty="0"/>
              <a:t>Hlasování na závěr pořadu jednání zastupitelstva obce, při němž se v podobě „souhrnného usnesení“ znovu schvalují usnesení, která již byla přijata v průběhu zasedání (komplikace v tomto případě může nastat tím, že souhrnné usnesení není přijato, např. nehlasuje-li pro něj dostatek členů zastupitelstva obce, nebo tím, že text usnesení přijatých v průběhu zasedání se odlišuje od textu „souhrnného“ usnesení. V tomto případě je pak nutné zohlednit časovou návaznost přijímaných usnesení a zpravidla mít za to, že relevantní je projev vůle zastupitelstva obce přijatý v souhrnném usnesení, které bylo schváleno jako druhé v pořadí). </a:t>
            </a:r>
          </a:p>
          <a:p>
            <a:pPr algn="just"/>
            <a:r>
              <a:rPr lang="cs-CZ" dirty="0"/>
              <a:t> Obce pořizují samostatná usnesení v podobě výpisu z již přijatých usnesení - tato zcela nekorespondují s usneseními přijatými ke každému bodu zvlášť uvedenými v zápisech ze zasedání zastupitelstva obce. Některé obce ve sporném případě, které usnesení je vlastně platné, dokonce považují tzv. výpis usnesení za nadřazený a rozhodující, než jsou usnesení přijatá ke každému bodu zvlášť uvedená v zápise ze zasedání zastupitelstva obce, </a:t>
            </a:r>
            <a:r>
              <a:rPr lang="cs-CZ" u="sng" dirty="0"/>
              <a:t>což je praxe nepřípustná, odporující zákonu. </a:t>
            </a:r>
          </a:p>
          <a:p>
            <a:pPr algn="just"/>
            <a:r>
              <a:rPr lang="cs-CZ" dirty="0"/>
              <a:t> Při přijímání usnesení není dodržováno kompetenční oprávnění jednotlivých orgánů obce – např. zastupitelstvo obce rozhoduje ve věcech, které jsou vyhrazeny radě obce, potažmo starostovi.</a:t>
            </a:r>
          </a:p>
        </p:txBody>
      </p:sp>
      <p:sp>
        <p:nvSpPr>
          <p:cNvPr id="4" name="Zástupný symbol pro zápatí 3">
            <a:extLst>
              <a:ext uri="{FF2B5EF4-FFF2-40B4-BE49-F238E27FC236}">
                <a16:creationId xmlns:a16="http://schemas.microsoft.com/office/drawing/2014/main" id="{CFBA5FBB-7468-44DB-6110-7406AA66696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53358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5AE052-A0F6-ED2C-DEAC-7188B728D9F4}"/>
              </a:ext>
            </a:extLst>
          </p:cNvPr>
          <p:cNvSpPr>
            <a:spLocks noGrp="1"/>
          </p:cNvSpPr>
          <p:nvPr>
            <p:ph type="title"/>
          </p:nvPr>
        </p:nvSpPr>
        <p:spPr/>
        <p:txBody>
          <a:bodyPr/>
          <a:lstStyle/>
          <a:p>
            <a:r>
              <a:rPr lang="cs-CZ" dirty="0"/>
              <a:t>Jiná usnesení zrušit, změnit, doplnit jen dalším usnesením</a:t>
            </a:r>
          </a:p>
        </p:txBody>
      </p:sp>
      <p:sp>
        <p:nvSpPr>
          <p:cNvPr id="3" name="Zástupný obsah 2">
            <a:extLst>
              <a:ext uri="{FF2B5EF4-FFF2-40B4-BE49-F238E27FC236}">
                <a16:creationId xmlns:a16="http://schemas.microsoft.com/office/drawing/2014/main" id="{C6CB2A41-234C-D6D6-2F7F-AE56CDA4057A}"/>
              </a:ext>
            </a:extLst>
          </p:cNvPr>
          <p:cNvSpPr>
            <a:spLocks noGrp="1"/>
          </p:cNvSpPr>
          <p:nvPr>
            <p:ph idx="1"/>
          </p:nvPr>
        </p:nvSpPr>
        <p:spPr/>
        <p:txBody>
          <a:bodyPr>
            <a:normAutofit fontScale="92500" lnSpcReduction="10000"/>
          </a:bodyPr>
          <a:lstStyle/>
          <a:p>
            <a:pPr algn="just">
              <a:spcAft>
                <a:spcPts val="825"/>
              </a:spcAft>
            </a:pPr>
            <a:r>
              <a:rPr lang="cs-CZ" sz="1800" b="0" i="0" dirty="0">
                <a:solidFill>
                  <a:srgbClr val="000000"/>
                </a:solidFill>
                <a:effectLst/>
                <a:latin typeface="Calibri" panose="020F0502020204030204" pitchFamily="34" charset="0"/>
              </a:rPr>
              <a:t>Zrušení usnesení (revokace) nebo jejich změnění, doplnění nebo úprava jsou možné, pokud bude řádně schváleno nové usnesení. Je možné jej zrušit v průběhu zasedání, na dalším zasedání nebo i za rok.</a:t>
            </a:r>
            <a:endParaRPr lang="cs-CZ" sz="1800" b="0" i="0" dirty="0">
              <a:solidFill>
                <a:srgbClr val="222222"/>
              </a:solidFill>
              <a:effectLst/>
              <a:latin typeface="Calibri" panose="020F0502020204030204" pitchFamily="34" charset="0"/>
            </a:endParaRPr>
          </a:p>
          <a:p>
            <a:pPr algn="just">
              <a:spcAft>
                <a:spcPts val="825"/>
              </a:spcAft>
            </a:pPr>
            <a:r>
              <a:rPr lang="cs-CZ" sz="1800" b="0" i="0" dirty="0">
                <a:solidFill>
                  <a:srgbClr val="000000"/>
                </a:solidFill>
                <a:effectLst/>
                <a:latin typeface="Calibri" panose="020F0502020204030204" pitchFamily="34" charset="0"/>
              </a:rPr>
              <a:t>V takovém případě je nutné původní usnesení (rušené, měněné, doplňované) podrobně identifikovat, nejlépe číslem. Pokud v průběhu zasedání ještě usnesení čísla nemají (někde se doplňuje až při tvorbě zápisu, ale není to praktické), pak doporučuji jej přímo citovat v přesné znění.</a:t>
            </a:r>
            <a:endParaRPr lang="cs-CZ" sz="1800" b="0" i="0" dirty="0">
              <a:solidFill>
                <a:srgbClr val="222222"/>
              </a:solidFill>
              <a:effectLst/>
              <a:latin typeface="Calibri" panose="020F0502020204030204" pitchFamily="34" charset="0"/>
            </a:endParaRPr>
          </a:p>
          <a:p>
            <a:pPr algn="just">
              <a:spcAft>
                <a:spcPts val="825"/>
              </a:spcAft>
            </a:pPr>
            <a:r>
              <a:rPr lang="cs-CZ" sz="1800" b="0" i="0" dirty="0">
                <a:solidFill>
                  <a:srgbClr val="000000"/>
                </a:solidFill>
                <a:effectLst/>
                <a:latin typeface="Calibri" panose="020F0502020204030204" pitchFamily="34" charset="0"/>
              </a:rPr>
              <a:t>Stejně tak je možná varianta nikoli výslovného zrušení usnesení, ale jeho faktického nahrazení usnesením novým. V takovém případě nastává ale riziko, že by část původního usnesení mohla zůstat v platnosti. Je proto lepší zvolit postup výše uvedený a výslovně zrušit původní usnesení.</a:t>
            </a:r>
            <a:endParaRPr lang="cs-CZ" sz="1800" b="0" i="0" dirty="0">
              <a:solidFill>
                <a:srgbClr val="222222"/>
              </a:solidFill>
              <a:effectLst/>
              <a:latin typeface="Calibri" panose="020F0502020204030204" pitchFamily="34" charset="0"/>
            </a:endParaRPr>
          </a:p>
          <a:p>
            <a:pPr algn="just">
              <a:spcAft>
                <a:spcPts val="825"/>
              </a:spcAft>
            </a:pPr>
            <a:r>
              <a:rPr lang="cs-CZ" sz="1800" b="0" i="0" dirty="0">
                <a:solidFill>
                  <a:srgbClr val="000000"/>
                </a:solidFill>
                <a:effectLst/>
                <a:latin typeface="Calibri" panose="020F0502020204030204" pitchFamily="34" charset="0"/>
              </a:rPr>
              <a:t>POZOR  - problém může být v situaci, kdy s usnesením již byly spojeny nějaké závazky města nebo právní následky.</a:t>
            </a:r>
            <a:endParaRPr lang="cs-CZ" dirty="0"/>
          </a:p>
        </p:txBody>
      </p:sp>
      <p:sp>
        <p:nvSpPr>
          <p:cNvPr id="4" name="Zástupný symbol pro zápatí 3">
            <a:extLst>
              <a:ext uri="{FF2B5EF4-FFF2-40B4-BE49-F238E27FC236}">
                <a16:creationId xmlns:a16="http://schemas.microsoft.com/office/drawing/2014/main" id="{5087AA8D-4B39-DD0C-4455-DB3E6E6FEC2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58152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3774" y="1418116"/>
            <a:ext cx="8596668" cy="1320800"/>
          </a:xfrm>
        </p:spPr>
        <p:txBody>
          <a:bodyPr/>
          <a:lstStyle/>
          <a:p>
            <a:endParaRPr lang="cs-CZ" dirty="0"/>
          </a:p>
        </p:txBody>
      </p:sp>
      <p:pic>
        <p:nvPicPr>
          <p:cNvPr id="5" name="Zástupný symbol pro obsah 4"/>
          <p:cNvPicPr>
            <a:picLocks noGrp="1" noChangeAspect="1"/>
          </p:cNvPicPr>
          <p:nvPr>
            <p:ph idx="1"/>
          </p:nvPr>
        </p:nvPicPr>
        <p:blipFill>
          <a:blip r:embed="rId2"/>
          <a:stretch>
            <a:fillRect/>
          </a:stretch>
        </p:blipFill>
        <p:spPr>
          <a:xfrm>
            <a:off x="1333743" y="217037"/>
            <a:ext cx="5523640" cy="6580481"/>
          </a:xfrm>
          <a:prstGeom prst="rect">
            <a:avLst/>
          </a:prstGeom>
        </p:spPr>
      </p:pic>
      <p:pic>
        <p:nvPicPr>
          <p:cNvPr id="4" name="Obrázek 3"/>
          <p:cNvPicPr>
            <a:picLocks noChangeAspect="1"/>
          </p:cNvPicPr>
          <p:nvPr/>
        </p:nvPicPr>
        <p:blipFill>
          <a:blip r:embed="rId3"/>
          <a:stretch>
            <a:fillRect/>
          </a:stretch>
        </p:blipFill>
        <p:spPr>
          <a:xfrm>
            <a:off x="7561081" y="1229711"/>
            <a:ext cx="4234021" cy="5456942"/>
          </a:xfrm>
          <a:prstGeom prst="rect">
            <a:avLst/>
          </a:prstGeom>
        </p:spPr>
      </p:pic>
    </p:spTree>
    <p:extLst>
      <p:ext uri="{BB962C8B-B14F-4D97-AF65-F5344CB8AC3E}">
        <p14:creationId xmlns:p14="http://schemas.microsoft.com/office/powerpoint/2010/main" val="34555415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3AE19C-66D3-46B4-79BB-BCAEC0FC4B2F}"/>
              </a:ext>
            </a:extLst>
          </p:cNvPr>
          <p:cNvSpPr>
            <a:spLocks noGrp="1"/>
          </p:cNvSpPr>
          <p:nvPr>
            <p:ph type="title"/>
          </p:nvPr>
        </p:nvSpPr>
        <p:spPr>
          <a:xfrm>
            <a:off x="677334" y="609600"/>
            <a:ext cx="5959775" cy="1320800"/>
          </a:xfrm>
        </p:spPr>
        <p:txBody>
          <a:bodyPr>
            <a:normAutofit fontScale="90000"/>
          </a:bodyPr>
          <a:lstStyle/>
          <a:p>
            <a:r>
              <a:rPr lang="cs-CZ" dirty="0"/>
              <a:t>Zápis je hotov</a:t>
            </a:r>
            <a:br>
              <a:rPr lang="cs-CZ" dirty="0"/>
            </a:br>
            <a:r>
              <a:rPr lang="cs-CZ" dirty="0"/>
              <a:t>- Jaké razítko dáme na zápis?</a:t>
            </a:r>
            <a:br>
              <a:rPr lang="cs-CZ" dirty="0"/>
            </a:br>
            <a:br>
              <a:rPr lang="cs-CZ" dirty="0"/>
            </a:br>
            <a:br>
              <a:rPr lang="cs-CZ" dirty="0"/>
            </a:br>
            <a:r>
              <a:rPr lang="cs-CZ" dirty="0"/>
              <a:t>a jaké na pozvánku na zasedání?</a:t>
            </a:r>
          </a:p>
        </p:txBody>
      </p:sp>
      <p:pic>
        <p:nvPicPr>
          <p:cNvPr id="6" name="Zástupný obsah 5">
            <a:extLst>
              <a:ext uri="{FF2B5EF4-FFF2-40B4-BE49-F238E27FC236}">
                <a16:creationId xmlns:a16="http://schemas.microsoft.com/office/drawing/2014/main" id="{42DAF251-1A8D-30FE-D702-0F117703C6A0}"/>
              </a:ext>
            </a:extLst>
          </p:cNvPr>
          <p:cNvPicPr>
            <a:picLocks noGrp="1" noChangeAspect="1"/>
          </p:cNvPicPr>
          <p:nvPr>
            <p:ph idx="1"/>
          </p:nvPr>
        </p:nvPicPr>
        <p:blipFill>
          <a:blip r:embed="rId2"/>
          <a:stretch>
            <a:fillRect/>
          </a:stretch>
        </p:blipFill>
        <p:spPr>
          <a:xfrm>
            <a:off x="6637109" y="222913"/>
            <a:ext cx="2884818" cy="6771732"/>
          </a:xfrm>
        </p:spPr>
      </p:pic>
      <p:sp>
        <p:nvSpPr>
          <p:cNvPr id="4" name="Zástupný symbol pro zápatí 3">
            <a:extLst>
              <a:ext uri="{FF2B5EF4-FFF2-40B4-BE49-F238E27FC236}">
                <a16:creationId xmlns:a16="http://schemas.microsoft.com/office/drawing/2014/main" id="{10A61DFE-EEEC-3CAD-B660-023D9A1A98BB}"/>
              </a:ext>
            </a:extLst>
          </p:cNvPr>
          <p:cNvSpPr>
            <a:spLocks noGrp="1"/>
          </p:cNvSpPr>
          <p:nvPr>
            <p:ph type="ftr" sz="quarter" idx="11"/>
          </p:nvPr>
        </p:nvSpPr>
        <p:spPr/>
        <p:txBody>
          <a:bodyPr/>
          <a:lstStyle/>
          <a:p>
            <a:endParaRPr lang="en-US" dirty="0"/>
          </a:p>
        </p:txBody>
      </p:sp>
      <p:sp>
        <p:nvSpPr>
          <p:cNvPr id="3" name="Ovál 2">
            <a:extLst>
              <a:ext uri="{FF2B5EF4-FFF2-40B4-BE49-F238E27FC236}">
                <a16:creationId xmlns:a16="http://schemas.microsoft.com/office/drawing/2014/main" id="{3B043BAF-7663-83D9-1E28-F52CBA0D4ABD}"/>
              </a:ext>
            </a:extLst>
          </p:cNvPr>
          <p:cNvSpPr/>
          <p:nvPr/>
        </p:nvSpPr>
        <p:spPr>
          <a:xfrm>
            <a:off x="7798165" y="677008"/>
            <a:ext cx="150081" cy="14946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a:extLst>
              <a:ext uri="{FF2B5EF4-FFF2-40B4-BE49-F238E27FC236}">
                <a16:creationId xmlns:a16="http://schemas.microsoft.com/office/drawing/2014/main" id="{48248427-C4B4-6639-914C-77CF01142BA1}"/>
              </a:ext>
            </a:extLst>
          </p:cNvPr>
          <p:cNvSpPr/>
          <p:nvPr/>
        </p:nvSpPr>
        <p:spPr>
          <a:xfrm>
            <a:off x="7723124" y="2728547"/>
            <a:ext cx="150081" cy="14946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597E0322-5135-B791-AE9F-20E878ECB38B}"/>
              </a:ext>
            </a:extLst>
          </p:cNvPr>
          <p:cNvSpPr/>
          <p:nvPr/>
        </p:nvSpPr>
        <p:spPr>
          <a:xfrm>
            <a:off x="7873205" y="4671646"/>
            <a:ext cx="150081" cy="14946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BCB0D8A2-53A0-DFFB-8A5B-1DC00F7C9BA0}"/>
              </a:ext>
            </a:extLst>
          </p:cNvPr>
          <p:cNvSpPr/>
          <p:nvPr/>
        </p:nvSpPr>
        <p:spPr>
          <a:xfrm>
            <a:off x="8258296" y="6223924"/>
            <a:ext cx="929666" cy="14946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349763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616967" y="2160588"/>
            <a:ext cx="6718104" cy="3881437"/>
          </a:xfrm>
          <a:prstGeom prst="rect">
            <a:avLst/>
          </a:prstGeom>
        </p:spPr>
      </p:pic>
      <p:pic>
        <p:nvPicPr>
          <p:cNvPr id="5" name="Obrázek 4"/>
          <p:cNvPicPr>
            <a:picLocks noChangeAspect="1"/>
          </p:cNvPicPr>
          <p:nvPr/>
        </p:nvPicPr>
        <p:blipFill>
          <a:blip r:embed="rId3"/>
          <a:stretch>
            <a:fillRect/>
          </a:stretch>
        </p:blipFill>
        <p:spPr>
          <a:xfrm>
            <a:off x="6073245" y="221014"/>
            <a:ext cx="5606122" cy="2666023"/>
          </a:xfrm>
          <a:prstGeom prst="rect">
            <a:avLst/>
          </a:prstGeom>
        </p:spPr>
      </p:pic>
    </p:spTree>
    <p:extLst>
      <p:ext uri="{BB962C8B-B14F-4D97-AF65-F5344CB8AC3E}">
        <p14:creationId xmlns:p14="http://schemas.microsoft.com/office/powerpoint/2010/main" val="24197319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D267EB-74A8-B88C-C5AD-05DB62C0BC44}"/>
              </a:ext>
            </a:extLst>
          </p:cNvPr>
          <p:cNvSpPr>
            <a:spLocks noGrp="1"/>
          </p:cNvSpPr>
          <p:nvPr>
            <p:ph type="title"/>
          </p:nvPr>
        </p:nvSpPr>
        <p:spPr>
          <a:xfrm>
            <a:off x="677333" y="609600"/>
            <a:ext cx="9276291" cy="1320800"/>
          </a:xfrm>
        </p:spPr>
        <p:txBody>
          <a:bodyPr>
            <a:normAutofit/>
          </a:bodyPr>
          <a:lstStyle/>
          <a:p>
            <a:r>
              <a:rPr lang="cs-CZ" dirty="0"/>
              <a:t>Co když někdo požaduje zápis </a:t>
            </a:r>
            <a:br>
              <a:rPr lang="cs-CZ" dirty="0"/>
            </a:br>
            <a:r>
              <a:rPr lang="cs-CZ" dirty="0"/>
              <a:t>aneb GDPR a zákon o obcích</a:t>
            </a:r>
          </a:p>
        </p:txBody>
      </p:sp>
      <p:graphicFrame>
        <p:nvGraphicFramePr>
          <p:cNvPr id="4" name="Zástupný obsah 3">
            <a:extLst>
              <a:ext uri="{FF2B5EF4-FFF2-40B4-BE49-F238E27FC236}">
                <a16:creationId xmlns:a16="http://schemas.microsoft.com/office/drawing/2014/main" id="{AD2D6712-132A-4FEE-4F2D-A55049C8DC65}"/>
              </a:ext>
            </a:extLst>
          </p:cNvPr>
          <p:cNvGraphicFramePr>
            <a:graphicFrameLocks noGrp="1"/>
          </p:cNvGraphicFramePr>
          <p:nvPr>
            <p:ph idx="1"/>
            <p:extLst>
              <p:ext uri="{D42A27DB-BD31-4B8C-83A1-F6EECF244321}">
                <p14:modId xmlns:p14="http://schemas.microsoft.com/office/powerpoint/2010/main" val="1794086556"/>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91448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2244CA-67DD-4EE0-B1BD-2D4058C9471A}"/>
              </a:ext>
            </a:extLst>
          </p:cNvPr>
          <p:cNvSpPr>
            <a:spLocks noGrp="1"/>
          </p:cNvSpPr>
          <p:nvPr>
            <p:ph type="title"/>
          </p:nvPr>
        </p:nvSpPr>
        <p:spPr/>
        <p:txBody>
          <a:bodyPr/>
          <a:lstStyle/>
          <a:p>
            <a:r>
              <a:rPr lang="cs-CZ" dirty="0"/>
              <a:t>Občan obce – právo i na osobní údaje</a:t>
            </a:r>
          </a:p>
        </p:txBody>
      </p:sp>
      <p:sp>
        <p:nvSpPr>
          <p:cNvPr id="3" name="Zástupný obsah 2">
            <a:extLst>
              <a:ext uri="{FF2B5EF4-FFF2-40B4-BE49-F238E27FC236}">
                <a16:creationId xmlns:a16="http://schemas.microsoft.com/office/drawing/2014/main" id="{FD672144-715D-4DDC-BB34-5B010CE0C70C}"/>
              </a:ext>
            </a:extLst>
          </p:cNvPr>
          <p:cNvSpPr>
            <a:spLocks noGrp="1"/>
          </p:cNvSpPr>
          <p:nvPr>
            <p:ph idx="1"/>
          </p:nvPr>
        </p:nvSpPr>
        <p:spPr/>
        <p:txBody>
          <a:bodyPr/>
          <a:lstStyle/>
          <a:p>
            <a:r>
              <a:rPr lang="cs-CZ" dirty="0"/>
              <a:t>Zákon č. 128/2000 Sb., o obcích, § 16/2 písm. e):</a:t>
            </a:r>
          </a:p>
          <a:p>
            <a:r>
              <a:rPr lang="cs-CZ" dirty="0"/>
              <a:t>„Občan obce, který dosáhl věku 18 let, má právo nahlížet a pořizovat si výpisy 		z rozpočtu obce</a:t>
            </a:r>
          </a:p>
          <a:p>
            <a:pPr lvl="2"/>
            <a:r>
              <a:rPr lang="cs-CZ" sz="1800" dirty="0"/>
              <a:t>závěrečného účtu obce</a:t>
            </a:r>
          </a:p>
          <a:p>
            <a:pPr lvl="2"/>
            <a:r>
              <a:rPr lang="cs-CZ" sz="1800" u="sng" dirty="0"/>
              <a:t>usnesení a zápisů z jednání zastupitelstva</a:t>
            </a:r>
          </a:p>
          <a:p>
            <a:pPr lvl="2"/>
            <a:r>
              <a:rPr lang="cs-CZ" sz="1800" u="sng" dirty="0"/>
              <a:t>usnesení rady obce, výborů a komisí</a:t>
            </a:r>
            <a:r>
              <a:rPr lang="cs-CZ" sz="1800" dirty="0"/>
              <a:t>“</a:t>
            </a:r>
          </a:p>
          <a:p>
            <a:endParaRPr lang="cs-CZ" dirty="0"/>
          </a:p>
          <a:p>
            <a:r>
              <a:rPr lang="cs-CZ" sz="2000" dirty="0"/>
              <a:t>Pozor – zákon č. 106/1999 naopak není omezen věkem, ale anonymizujeme (kromě příjemce veřejných prostředků)</a:t>
            </a:r>
            <a:endParaRPr lang="cs-CZ" dirty="0"/>
          </a:p>
        </p:txBody>
      </p:sp>
      <p:sp>
        <p:nvSpPr>
          <p:cNvPr id="4" name="Zástupný symbol pro zápatí 3">
            <a:extLst>
              <a:ext uri="{FF2B5EF4-FFF2-40B4-BE49-F238E27FC236}">
                <a16:creationId xmlns:a16="http://schemas.microsoft.com/office/drawing/2014/main" id="{10B91566-4483-420C-87A1-B21D1CA7ECB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248383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440A7B-F9DA-AC09-F09B-0DDC8CDA524F}"/>
              </a:ext>
            </a:extLst>
          </p:cNvPr>
          <p:cNvSpPr>
            <a:spLocks noGrp="1"/>
          </p:cNvSpPr>
          <p:nvPr>
            <p:ph type="title"/>
          </p:nvPr>
        </p:nvSpPr>
        <p:spPr/>
        <p:txBody>
          <a:bodyPr>
            <a:normAutofit fontScale="90000"/>
          </a:bodyPr>
          <a:lstStyle/>
          <a:p>
            <a:r>
              <a:rPr lang="cs-CZ" dirty="0"/>
              <a:t>Tajemník a zasedání zastupitelstva a schůze rady  a tzv. poradní hlas </a:t>
            </a:r>
            <a:br>
              <a:rPr lang="cs-CZ" dirty="0"/>
            </a:br>
            <a:endParaRPr lang="cs-CZ" dirty="0"/>
          </a:p>
        </p:txBody>
      </p:sp>
      <p:sp>
        <p:nvSpPr>
          <p:cNvPr id="3" name="Zástupný obsah 2">
            <a:extLst>
              <a:ext uri="{FF2B5EF4-FFF2-40B4-BE49-F238E27FC236}">
                <a16:creationId xmlns:a16="http://schemas.microsoft.com/office/drawing/2014/main" id="{C6F5276D-9071-355F-D528-AE0AD723404E}"/>
              </a:ext>
            </a:extLst>
          </p:cNvPr>
          <p:cNvSpPr>
            <a:spLocks noGrp="1"/>
          </p:cNvSpPr>
          <p:nvPr>
            <p:ph idx="1"/>
          </p:nvPr>
        </p:nvSpPr>
        <p:spPr/>
        <p:txBody>
          <a:bodyPr>
            <a:normAutofit/>
          </a:bodyPr>
          <a:lstStyle/>
          <a:p>
            <a:pPr algn="just"/>
            <a:r>
              <a:rPr lang="cs-CZ" dirty="0"/>
              <a:t>Účast tajemníka obecního úřadu na schůzích rady obce a jeho právo tzv. poradního hlasu je dána ustanovením § 110 odst. 5 zákona o obcích. Je tedy jeho povinností, nikoliv pouze právem, se chůzí rady obce účastnit. </a:t>
            </a:r>
          </a:p>
          <a:p>
            <a:pPr algn="just"/>
            <a:r>
              <a:rPr lang="cs-CZ" dirty="0"/>
              <a:t>Hlas poradní je nutno chápat jako právo tajemníka obecního úřadu vyjádřit se ke každému projednávanému bodu (ať již formou sdělení vlastního stanoviska, názoru, ale i vyjádření se, zda daný bod – usnesení doporučuje schválit, či nikoliv). </a:t>
            </a:r>
          </a:p>
          <a:p>
            <a:pPr algn="just"/>
            <a:r>
              <a:rPr lang="cs-CZ" dirty="0"/>
              <a:t>Na druhou stranu není nutností, aby tajemník obecního úřadu vyjadřoval povinně svůj hlas poradní ke každému projednávanému bodu, ke  každému navrhovanému usnesení, pokud o to sám neprojeví zájem. Hlas poradní se nezapočítává do počtu členů rady, ani do kvora, ani se nezaznamenává do průběhu a výsledku hlasování.</a:t>
            </a:r>
          </a:p>
        </p:txBody>
      </p:sp>
      <p:sp>
        <p:nvSpPr>
          <p:cNvPr id="4" name="Zástupný symbol pro zápatí 3">
            <a:extLst>
              <a:ext uri="{FF2B5EF4-FFF2-40B4-BE49-F238E27FC236}">
                <a16:creationId xmlns:a16="http://schemas.microsoft.com/office/drawing/2014/main" id="{CD9A12DA-1E59-9EDF-BB8C-23C5B249EB9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606702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7BAD21-2557-F85C-6E51-3A09B59BAE44}"/>
              </a:ext>
            </a:extLst>
          </p:cNvPr>
          <p:cNvSpPr>
            <a:spLocks noGrp="1"/>
          </p:cNvSpPr>
          <p:nvPr>
            <p:ph type="title"/>
          </p:nvPr>
        </p:nvSpPr>
        <p:spPr/>
        <p:txBody>
          <a:bodyPr>
            <a:normAutofit fontScale="90000"/>
          </a:bodyPr>
          <a:lstStyle/>
          <a:p>
            <a:r>
              <a:rPr lang="cs-CZ" dirty="0"/>
              <a:t>Má tajemník obecního úřadu nějaké pravomoci vůči zastupitelstvu obce a radě obce? </a:t>
            </a:r>
          </a:p>
        </p:txBody>
      </p:sp>
      <p:sp>
        <p:nvSpPr>
          <p:cNvPr id="3" name="Zástupný obsah 2">
            <a:extLst>
              <a:ext uri="{FF2B5EF4-FFF2-40B4-BE49-F238E27FC236}">
                <a16:creationId xmlns:a16="http://schemas.microsoft.com/office/drawing/2014/main" id="{35ABCB14-7EA3-7ED4-A42C-346E3F5DBC03}"/>
              </a:ext>
            </a:extLst>
          </p:cNvPr>
          <p:cNvSpPr>
            <a:spLocks noGrp="1"/>
          </p:cNvSpPr>
          <p:nvPr>
            <p:ph idx="1"/>
          </p:nvPr>
        </p:nvSpPr>
        <p:spPr/>
        <p:txBody>
          <a:bodyPr/>
          <a:lstStyle/>
          <a:p>
            <a:pPr algn="just"/>
            <a:r>
              <a:rPr lang="cs-CZ" dirty="0"/>
              <a:t>Ano. Tajemník obecního úřadu, jakožto jediná osoba mimo členy zastupitelstva obce a rady obce, a též jako jediný úředník obce, má ze zákona výslovně svěřenu nejen povinnost účastnit se zasedání a schůzí těchto orgánů, ale především právo se jich účastnit s hlasem poradním. Toto právo je nutno vykládat jako právo vyjádřit se ke každému projednávanému bodu (nikoliv pouze jako právo doporučit hlasovat pro či proti), a to ještě předtím, než o něm příslušný orgán obce rozhodne.</a:t>
            </a:r>
          </a:p>
          <a:p>
            <a:pPr algn="just"/>
            <a:endParaRPr lang="cs-CZ" dirty="0"/>
          </a:p>
          <a:p>
            <a:pPr algn="just"/>
            <a:endParaRPr lang="cs-CZ" dirty="0"/>
          </a:p>
        </p:txBody>
      </p:sp>
      <p:sp>
        <p:nvSpPr>
          <p:cNvPr id="4" name="Zástupný symbol pro zápatí 3">
            <a:extLst>
              <a:ext uri="{FF2B5EF4-FFF2-40B4-BE49-F238E27FC236}">
                <a16:creationId xmlns:a16="http://schemas.microsoft.com/office/drawing/2014/main" id="{A9172D03-BC4C-F2A2-CB4F-D4D14C3FAA6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643160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2BEB7D-B4BF-0CC3-4DF9-E3F7935BF933}"/>
              </a:ext>
            </a:extLst>
          </p:cNvPr>
          <p:cNvSpPr>
            <a:spLocks noGrp="1"/>
          </p:cNvSpPr>
          <p:nvPr>
            <p:ph type="title"/>
          </p:nvPr>
        </p:nvSpPr>
        <p:spPr/>
        <p:txBody>
          <a:bodyPr/>
          <a:lstStyle/>
          <a:p>
            <a:r>
              <a:rPr lang="cs-CZ" dirty="0"/>
              <a:t>Poradní hlas - rizika</a:t>
            </a:r>
          </a:p>
        </p:txBody>
      </p:sp>
      <p:sp>
        <p:nvSpPr>
          <p:cNvPr id="3" name="Zástupný obsah 2">
            <a:extLst>
              <a:ext uri="{FF2B5EF4-FFF2-40B4-BE49-F238E27FC236}">
                <a16:creationId xmlns:a16="http://schemas.microsoft.com/office/drawing/2014/main" id="{7E774A5F-3269-9159-7AD1-825C1BA25DD4}"/>
              </a:ext>
            </a:extLst>
          </p:cNvPr>
          <p:cNvSpPr>
            <a:spLocks noGrp="1"/>
          </p:cNvSpPr>
          <p:nvPr>
            <p:ph idx="1"/>
          </p:nvPr>
        </p:nvSpPr>
        <p:spPr/>
        <p:txBody>
          <a:bodyPr/>
          <a:lstStyle/>
          <a:p>
            <a:r>
              <a:rPr lang="cs-CZ" dirty="0"/>
              <a:t>Ne vždy ho chtějí slyšet, ale pokud neupozorníte na problém, mohou být komplikace pro všechny, i pro vás</a:t>
            </a:r>
          </a:p>
          <a:p>
            <a:endParaRPr lang="cs-CZ" dirty="0"/>
          </a:p>
          <a:p>
            <a:r>
              <a:rPr lang="cs-CZ" dirty="0"/>
              <a:t>vyjádření se, zda daný bod – usnesení doporučuje schválit, či nikoliv</a:t>
            </a:r>
          </a:p>
          <a:p>
            <a:r>
              <a:rPr lang="cs-CZ" dirty="0"/>
              <a:t>Dávat vždy? Ne!</a:t>
            </a:r>
          </a:p>
          <a:p>
            <a:endParaRPr lang="cs-CZ" dirty="0"/>
          </a:p>
          <a:p>
            <a:r>
              <a:rPr lang="cs-CZ" dirty="0"/>
              <a:t>Riziko trestněprávní, pokud zastupitelstvo/rada schválí něco problematického</a:t>
            </a:r>
          </a:p>
          <a:p>
            <a:r>
              <a:rPr lang="cs-CZ" dirty="0"/>
              <a:t>(z trestního spisu: </a:t>
            </a:r>
            <a:r>
              <a:rPr lang="cs-CZ" i="1" dirty="0"/>
              <a:t>„předmětný bod do rady předložil tajemník. Na zasedání jej tajemník doporučil schválit…“</a:t>
            </a:r>
          </a:p>
          <a:p>
            <a:endParaRPr lang="cs-CZ" dirty="0"/>
          </a:p>
        </p:txBody>
      </p:sp>
      <p:sp>
        <p:nvSpPr>
          <p:cNvPr id="4" name="Zástupný symbol pro zápatí 3">
            <a:extLst>
              <a:ext uri="{FF2B5EF4-FFF2-40B4-BE49-F238E27FC236}">
                <a16:creationId xmlns:a16="http://schemas.microsoft.com/office/drawing/2014/main" id="{7820A5A7-1D00-9481-6462-6C52AD55BBD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415310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Neznalost zákona neomlouvá</a:t>
            </a: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842" y="1354975"/>
            <a:ext cx="8937748" cy="5503025"/>
          </a:xfrm>
        </p:spPr>
      </p:pic>
      <p:sp>
        <p:nvSpPr>
          <p:cNvPr id="4" name="Zástupný symbol pro zápatí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130983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846E4097-1A07-4144-BFDD-50FD3F1070FE}"/>
              </a:ext>
            </a:extLst>
          </p:cNvPr>
          <p:cNvPicPr>
            <a:picLocks noGrp="1" noChangeAspect="1"/>
          </p:cNvPicPr>
          <p:nvPr>
            <p:ph idx="1"/>
          </p:nvPr>
        </p:nvPicPr>
        <p:blipFill rotWithShape="1">
          <a:blip r:embed="rId2"/>
          <a:srcRect t="12569" r="9092" b="8560"/>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Nadpis 1">
            <a:extLst>
              <a:ext uri="{FF2B5EF4-FFF2-40B4-BE49-F238E27FC236}">
                <a16:creationId xmlns:a16="http://schemas.microsoft.com/office/drawing/2014/main" id="{D6D46447-F469-46F2-B6B6-983FD34BC2CC}"/>
              </a:ext>
            </a:extLst>
          </p:cNvPr>
          <p:cNvSpPr>
            <a:spLocks noGrp="1"/>
          </p:cNvSpPr>
          <p:nvPr>
            <p:ph type="title"/>
          </p:nvPr>
        </p:nvSpPr>
        <p:spPr>
          <a:xfrm>
            <a:off x="5380563" y="1678665"/>
            <a:ext cx="3887839" cy="4312560"/>
          </a:xfrm>
        </p:spPr>
        <p:txBody>
          <a:bodyPr vert="horz" lIns="91440" tIns="45720" rIns="91440" bIns="45720" rtlCol="0" anchor="b">
            <a:normAutofit fontScale="90000"/>
          </a:bodyPr>
          <a:lstStyle/>
          <a:p>
            <a:pPr algn="r"/>
            <a:r>
              <a:rPr lang="cs-CZ" sz="2800" b="1" dirty="0"/>
              <a:t>Následky zasedání zastupitelstva</a:t>
            </a:r>
            <a:br>
              <a:rPr lang="cs-CZ" sz="2800" b="1" dirty="0"/>
            </a:br>
            <a:br>
              <a:rPr lang="cs-CZ" sz="2800" b="1" dirty="0"/>
            </a:br>
            <a:r>
              <a:rPr lang="cs-CZ" sz="2800" b="1" dirty="0"/>
              <a:t>zneužití pravomoci úřední osoby  porušování povinností při správě cizího majetku</a:t>
            </a:r>
            <a:br>
              <a:rPr lang="cs-CZ" sz="2800" b="1" dirty="0"/>
            </a:br>
            <a:r>
              <a:rPr lang="cs-CZ" sz="2800" b="1" dirty="0"/>
              <a:t>maření</a:t>
            </a:r>
            <a:br>
              <a:rPr lang="cs-CZ" sz="2800" b="1" dirty="0"/>
            </a:br>
            <a:r>
              <a:rPr lang="cs-CZ" sz="2800" b="1" dirty="0"/>
              <a:t>atd.</a:t>
            </a:r>
            <a:br>
              <a:rPr lang="cs-CZ" sz="5400" dirty="0"/>
            </a:br>
            <a:endParaRPr lang="en-US" sz="5400" dirty="0"/>
          </a:p>
        </p:txBody>
      </p:sp>
    </p:spTree>
    <p:extLst>
      <p:ext uri="{BB962C8B-B14F-4D97-AF65-F5344CB8AC3E}">
        <p14:creationId xmlns:p14="http://schemas.microsoft.com/office/powerpoint/2010/main" val="22849173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Obce obhájily u soudu</a:t>
            </a:r>
          </a:p>
        </p:txBody>
      </p:sp>
      <p:sp>
        <p:nvSpPr>
          <p:cNvPr id="3" name="Zástupný symbol pro obsah 2"/>
          <p:cNvSpPr>
            <a:spLocks noGrp="1"/>
          </p:cNvSpPr>
          <p:nvPr>
            <p:ph idx="1"/>
          </p:nvPr>
        </p:nvSpPr>
        <p:spPr/>
        <p:txBody>
          <a:bodyPr>
            <a:normAutofit/>
          </a:bodyPr>
          <a:lstStyle/>
          <a:p>
            <a:r>
              <a:rPr lang="cs-CZ" sz="2000" dirty="0"/>
              <a:t>Prodeje majetku napadané MV</a:t>
            </a:r>
          </a:p>
          <a:p>
            <a:endParaRPr lang="cs-CZ" sz="2000" dirty="0"/>
          </a:p>
          <a:p>
            <a:r>
              <a:rPr lang="cs-CZ" sz="2000" dirty="0"/>
              <a:t>Údajné porušení ochrany osobních údajů </a:t>
            </a:r>
          </a:p>
          <a:p>
            <a:pPr>
              <a:buNone/>
            </a:pPr>
            <a:r>
              <a:rPr lang="cs-CZ" sz="2000" dirty="0"/>
              <a:t>sankcionované ÚOOÚ obec vyhrála</a:t>
            </a:r>
          </a:p>
        </p:txBody>
      </p:sp>
      <p:sp>
        <p:nvSpPr>
          <p:cNvPr id="4" name="Zástupný symbol pro zápatí 3"/>
          <p:cNvSpPr>
            <a:spLocks noGrp="1"/>
          </p:cNvSpPr>
          <p:nvPr>
            <p:ph type="ftr" sz="quarter" idx="11"/>
          </p:nvPr>
        </p:nvSpPr>
        <p:spPr/>
        <p:txBody>
          <a:bodyPr/>
          <a:lstStyle/>
          <a:p>
            <a:endParaRPr lang="en-US" dirty="0"/>
          </a:p>
        </p:txBody>
      </p:sp>
      <p:pic>
        <p:nvPicPr>
          <p:cNvPr id="5" name="Obrázek 4" descr="prezentace SMO úooú prohra.jpg"/>
          <p:cNvPicPr>
            <a:picLocks noChangeAspect="1"/>
          </p:cNvPicPr>
          <p:nvPr/>
        </p:nvPicPr>
        <p:blipFill>
          <a:blip r:embed="rId2"/>
          <a:stretch>
            <a:fillRect/>
          </a:stretch>
        </p:blipFill>
        <p:spPr>
          <a:xfrm rot="-600000">
            <a:off x="5868002" y="3269488"/>
            <a:ext cx="4019206" cy="3098327"/>
          </a:xfrm>
          <a:prstGeom prst="rect">
            <a:avLst/>
          </a:prstGeom>
        </p:spPr>
      </p:pic>
      <p:pic>
        <p:nvPicPr>
          <p:cNvPr id="6" name="Obrázek 5" descr="prezentace SMO vnitro prohra.jpg"/>
          <p:cNvPicPr>
            <a:picLocks noChangeAspect="1"/>
          </p:cNvPicPr>
          <p:nvPr/>
        </p:nvPicPr>
        <p:blipFill>
          <a:blip r:embed="rId3"/>
          <a:stretch>
            <a:fillRect/>
          </a:stretch>
        </p:blipFill>
        <p:spPr>
          <a:xfrm rot="780000">
            <a:off x="5725297" y="645775"/>
            <a:ext cx="4107720" cy="2341341"/>
          </a:xfrm>
          <a:prstGeom prst="rect">
            <a:avLst/>
          </a:prstGeom>
        </p:spPr>
      </p:pic>
    </p:spTree>
  </p:cSld>
  <p:clrMapOvr>
    <a:masterClrMapping/>
  </p:clrMapOvr>
</p:sld>
</file>

<file path=ppt/theme/theme1.xml><?xml version="1.0" encoding="utf-8"?>
<a:theme xmlns:a="http://schemas.openxmlformats.org/drawingml/2006/main" name="Faz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6909</TotalTime>
  <Words>13870</Words>
  <Application>Microsoft Office PowerPoint</Application>
  <PresentationFormat>Širokoúhlá obrazovka</PresentationFormat>
  <Paragraphs>860</Paragraphs>
  <Slides>177</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177</vt:i4>
      </vt:variant>
    </vt:vector>
  </HeadingPairs>
  <TitlesOfParts>
    <vt:vector size="187" baseType="lpstr">
      <vt:lpstr>Arial</vt:lpstr>
      <vt:lpstr>Arial, serif</vt:lpstr>
      <vt:lpstr>Calibri</vt:lpstr>
      <vt:lpstr>Old English Text MT</vt:lpstr>
      <vt:lpstr>Open Sans</vt:lpstr>
      <vt:lpstr>Times New Roman</vt:lpstr>
      <vt:lpstr>Times New Roman, serif</vt:lpstr>
      <vt:lpstr>Trebuchet MS</vt:lpstr>
      <vt:lpstr>Wingdings 3</vt:lpstr>
      <vt:lpstr>Fazeta</vt:lpstr>
      <vt:lpstr>Zasedání zastupitelstva (a schůze rady) od A do Z</vt:lpstr>
      <vt:lpstr>JUDr. Jan Šťastný, MPA   stastny@catania.cz  777 418 512</vt:lpstr>
      <vt:lpstr>Zasedání od A do Z</vt:lpstr>
      <vt:lpstr>Pozvánka na seminář - Novela zákona o obcích, odměňování zastupitelů 2024</vt:lpstr>
      <vt:lpstr>Prezentace aplikace PowerPoint</vt:lpstr>
      <vt:lpstr>Další doporučené zdroje pro studium </vt:lpstr>
      <vt:lpstr>Nové Služby pro města a obce</vt:lpstr>
      <vt:lpstr>Prezentace aplikace PowerPoint</vt:lpstr>
      <vt:lpstr>Prezentace aplikace PowerPoint</vt:lpstr>
      <vt:lpstr>Součástí platformy E-ÚŘAD a E-Starosta jsou i výpočty lhůt, odpadů, termínů a lhůt obcí</vt:lpstr>
      <vt:lpstr>Prezentace aplikace PowerPoint</vt:lpstr>
      <vt:lpstr>Prezentace aplikace PowerPoint</vt:lpstr>
      <vt:lpstr>Prezentace aplikace PowerPoint</vt:lpstr>
      <vt:lpstr>Prezentace aplikace PowerPoint</vt:lpstr>
      <vt:lpstr>Prezentace aplikace PowerPoint</vt:lpstr>
      <vt:lpstr>Tabulka kompetencí, pro rychlou orientaci   - vyberete, čeho se smlouva nebo schvalování týká, zjistíte kdo schvaluje, zda je potřeba záměr apod.</vt:lpstr>
      <vt:lpstr>Další nabídka </vt:lpstr>
      <vt:lpstr>Další nabídka</vt:lpstr>
      <vt:lpstr>Řeším vaše problémy  www.judrstastny.cz  www.SOS106.cz</vt:lpstr>
      <vt:lpstr>K průběhu zasedání zase tolik zásadní judikatury není  Soudy nemají na obce čas vždy, mají mnoho práce</vt:lpstr>
      <vt:lpstr>Zasedání zastupitelstva nabízí mnoho zajímavých i komických situací, problémů a porušování zákona i riziko trestního stíhání</vt:lpstr>
      <vt:lpstr>Některá usnesení jsou jen vtipná nebo i hloupá</vt:lpstr>
      <vt:lpstr>Mnoho z nich může mít nebezpečné následky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Novela zákona o obcích</vt:lpstr>
      <vt:lpstr>Dozor a kontrola nad obcemi – MV Od r. 2012 uskutečnilo Ministerstvo vnitra 790 kontrol obcí a měst,  nalezeno 4 042 porušení zákonů</vt:lpstr>
      <vt:lpstr>Poradíme, jak se dopracovat k dobrému výsledku při kontrole... Zkontrolujeme stav úřadu</vt:lpstr>
      <vt:lpstr>Proč je dobré znát předpisy v oblasti veřejné správy</vt:lpstr>
      <vt:lpstr>Příprava zasedání</vt:lpstr>
      <vt:lpstr>Svolání zasedání – povinnost zasedat nejméně 1x za 3 měsíce</vt:lpstr>
      <vt:lpstr>Svolání zasedání – povinnost zasedat nejméně 1x za 3 měsíce</vt:lpstr>
      <vt:lpstr>Pokud se nesejde v povinné periodě dle § 92</vt:lpstr>
      <vt:lpstr>A pozor</vt:lpstr>
      <vt:lpstr>Pozvánka na zasedání/oznámení</vt:lpstr>
      <vt:lpstr>Prezentace aplikace PowerPoint</vt:lpstr>
      <vt:lpstr>Prezentace aplikace PowerPoint</vt:lpstr>
      <vt:lpstr>chybně</vt:lpstr>
      <vt:lpstr>Prezentace aplikace PowerPoint</vt:lpstr>
      <vt:lpstr>Místo, doba, navržený program</vt:lpstr>
      <vt:lpstr>Navržený program vs realita nikdy nevíte, co se může do zasedání změnit</vt:lpstr>
      <vt:lpstr>Nové body lze zařadit kdykoli</vt:lpstr>
      <vt:lpstr>Návrhy na nové body – ne občan</vt:lpstr>
      <vt:lpstr>Prezentace aplikace PowerPoint</vt:lpstr>
      <vt:lpstr>Prezentace aplikace PowerPoint</vt:lpstr>
      <vt:lpstr>Problémy se zasedáním I. naschvály ze strany obce/města</vt:lpstr>
      <vt:lpstr>Problémy na zasedání</vt:lpstr>
      <vt:lpstr>Typologie potížistů na zasedání kdo vám je naruší, rozloží nebo zcela zablokuje</vt:lpstr>
      <vt:lpstr>Prezentace aplikace PowerPoint</vt:lpstr>
      <vt:lpstr>Prezentace aplikace PowerPoint</vt:lpstr>
      <vt:lpstr>Chyby při svolávání zasedání</vt:lpstr>
      <vt:lpstr>§ 93… vyvěsí na úřední desce OÚ alespoň 7 dnů před zasedáním…</vt:lpstr>
      <vt:lpstr>Obhájíte ale i kratší dobu vyvěšení</vt:lpstr>
      <vt:lpstr>Co když nebude zveřejněno dle § 93 odst. 1</vt:lpstr>
      <vt:lpstr>Úřední deska, Správní řád § 26 odst. 1</vt:lpstr>
      <vt:lpstr>Zákon o archivnictví  § 65</vt:lpstr>
      <vt:lpstr>Prezentace aplikace PowerPoint</vt:lpstr>
      <vt:lpstr>Zápis</vt:lpstr>
      <vt:lpstr>V zápise se vždy uvede… </vt:lpstr>
      <vt:lpstr>Zápis musí vždy obsahovat schválený pořad jednání, nejen navržený</vt:lpstr>
      <vt:lpstr>Prezentace aplikace PowerPoint</vt:lpstr>
      <vt:lpstr>Zápis obsahuje vždy</vt:lpstr>
      <vt:lpstr>Zápis</vt:lpstr>
      <vt:lpstr>Číslování usnesení</vt:lpstr>
      <vt:lpstr>Jednací řády- povinný dokument obce</vt:lpstr>
      <vt:lpstr>Proč revidovat jednací řád? Příklad ustanovení v rozporu se zákonem, pokud bude aplikováno, máte velký problém</vt:lpstr>
      <vt:lpstr>Novela zákona o obcích</vt:lpstr>
      <vt:lpstr>Novela – online zasedání</vt:lpstr>
      <vt:lpstr>Průběh zasedání</vt:lpstr>
      <vt:lpstr>V praxi</vt:lpstr>
      <vt:lpstr>Zastupitel – povinná účast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Přehled usnesení - není povinný, platná usnesení jsou v zápise! Rozhodně nehlasovat o „Souhrnu usnesení“…!</vt:lpstr>
      <vt:lpstr>usnesení</vt:lpstr>
      <vt:lpstr>„bere na vědomí“….</vt:lpstr>
      <vt:lpstr>Časté chyby v usneseních</vt:lpstr>
      <vt:lpstr>Jiná usnesení zrušit, změnit, doplnit jen dalším usnesením</vt:lpstr>
      <vt:lpstr>Zápis je hotov - Jaké razítko dáme na zápis?   a jaké na pozvánku na zasedání?</vt:lpstr>
      <vt:lpstr>Prezentace aplikace PowerPoint</vt:lpstr>
      <vt:lpstr>Co když někdo požaduje zápis  aneb GDPR a zákon o obcích</vt:lpstr>
      <vt:lpstr>Občan obce – právo i na osobní údaje</vt:lpstr>
      <vt:lpstr>Tajemník a zasedání zastupitelstva a schůze rady  a tzv. poradní hlas  </vt:lpstr>
      <vt:lpstr>Má tajemník obecního úřadu nějaké pravomoci vůči zastupitelstvu obce a radě obce? </vt:lpstr>
      <vt:lpstr>Poradní hlas - rizika</vt:lpstr>
      <vt:lpstr>Neznalost zákona neomlouvá</vt:lpstr>
      <vt:lpstr>Následky zasedání zastupitelstva  zneužití pravomoci úřední osoby  porušování povinností při správě cizího majetku maření atd. </vt:lpstr>
      <vt:lpstr>Obce obhájily u soudu</vt:lpstr>
      <vt:lpstr>Postoloprty – tři roky stíhání pro chybný posudek</vt:lpstr>
      <vt:lpstr>Jak na zasedání - Zastupitelstvo nebo Rada?</vt:lpstr>
      <vt:lpstr>Novela zákonaa o obcích, návrh</vt:lpstr>
      <vt:lpstr>Podmínky platného projevu vůle podle zákona o obcích  </vt:lpstr>
      <vt:lpstr>Schvalování, podepisování</vt:lpstr>
      <vt:lpstr>Prezentace aplikace PowerPoint</vt:lpstr>
      <vt:lpstr>Další podmínky</vt:lpstr>
      <vt:lpstr>Další podmínky – registr smluv</vt:lpstr>
      <vt:lpstr>Další povinnosti zveřejňování</vt:lpstr>
      <vt:lpstr>Majetkoprávní úkony</vt:lpstr>
      <vt:lpstr>Jak plnit všechny povinnosti</vt:lpstr>
      <vt:lpstr>Zákon o obcích</vt:lpstr>
      <vt:lpstr>Lhůty v zákoně o obcích</vt:lpstr>
      <vt:lpstr>Prezentace aplikace PowerPoint</vt:lpstr>
      <vt:lpstr>Co je vyžadováno ke kontrole?</vt:lpstr>
      <vt:lpstr>Jak se dopracovat k dobrému výsledku</vt:lpstr>
      <vt:lpstr>Hlavní porušení zákona o obcích</vt:lpstr>
      <vt:lpstr>Prezentace aplikace PowerPoint</vt:lpstr>
      <vt:lpstr>Prezentace aplikace PowerPoint</vt:lpstr>
      <vt:lpstr>Prezentace aplikace PowerPoint</vt:lpstr>
      <vt:lpstr>Prezentace aplikace PowerPoint</vt:lpstr>
      <vt:lpstr>Zasedání  zastupitelstva</vt:lpstr>
      <vt:lpstr>Zasedání zastupitelstva</vt:lpstr>
      <vt:lpstr>Svolání zasedání zastupitelstva</vt:lpstr>
      <vt:lpstr>Prezentace aplikace PowerPoint</vt:lpstr>
      <vt:lpstr>Prezenční listina přítomných zastupitelů? </vt:lpstr>
      <vt:lpstr>§ 93 odst. 3</vt:lpstr>
      <vt:lpstr>Zápis ze zasedání</vt:lpstr>
      <vt:lpstr>Usnášeníschopné zastupitelstvo</vt:lpstr>
      <vt:lpstr>Přestávky, přerušení zasedání</vt:lpstr>
      <vt:lpstr>práva občanů, další veřejnost, novináři, aktivisté na zasedání atd., možnosti omezení obstrukčních občanů nebo zastupitelů </vt:lpstr>
      <vt:lpstr>Schválený pořad jednání</vt:lpstr>
      <vt:lpstr>Nadpoloviční většina přítomných  x  nadpoloviční většina všech zastupitelů</vt:lpstr>
      <vt:lpstr>Prezentace aplikace PowerPoint</vt:lpstr>
      <vt:lpstr>Zdržení se hlasování/nehlasování</vt:lpstr>
      <vt:lpstr>Prezentace aplikace PowerPoint</vt:lpstr>
      <vt:lpstr>Musí být stanoven lichý počet členů zastupitelstva?</vt:lpstr>
      <vt:lpstr>Ne, zákon toto stanovuje pouze u rady a výborů</vt:lpstr>
      <vt:lpstr>Používání správných formulací zde odpovídá zákonu o obcích</vt:lpstr>
      <vt:lpstr>Co když je hlasováno, ale v zápise se opomene zapsat, co když chybí podpisy atd.</vt:lpstr>
      <vt:lpstr>Návrh usnesení nebyl schválen, je v takovém případě přijato usnesení opačného významu? </vt:lpstr>
      <vt:lpstr>Neschvalovat v závěru souhrn usnesení!</vt:lpstr>
      <vt:lpstr>V závěru schůze rady obce/zasedání zastupitelstva se rekapitulují znovu přijatá usnesení a o tomto souhrnném seznamu usnesení je znovu hlasováno. Je takový postup v pořádku? </vt:lpstr>
      <vt:lpstr>Ne všude se se zasedáním stresují</vt:lpstr>
      <vt:lpstr>Prevence případných komplikací: v případě nutnosti – tajné hlasování</vt:lpstr>
      <vt:lpstr>Ale pozor – nelze zjistit kdo schválil, ale může odnést předkladatel doporučující schválení bodu, nebo celá rada doporučující na zastupitelstvu schválit</vt:lpstr>
      <vt:lpstr>Tajné hlasování – je možné?   Návod MV</vt:lpstr>
      <vt:lpstr>Jak na funkční tajné hlasování</vt:lpstr>
      <vt:lpstr>Lhůta pro pořízení zápisu ze zasedání ZM</vt:lpstr>
      <vt:lpstr>Námitky proti zápisu</vt:lpstr>
      <vt:lpstr>Schůze Rady </vt:lpstr>
      <vt:lpstr>Nedoporučuji dělat zvukový záznam z jednání rady</vt:lpstr>
      <vt:lpstr>Zápis ze schůze rady</vt:lpstr>
      <vt:lpstr>Kompetence Rady - § 102 odst. 2</vt:lpstr>
      <vt:lpstr>Používání správných formulací</vt:lpstr>
      <vt:lpstr>Prezentace aplikace PowerPoint</vt:lpstr>
      <vt:lpstr>Kompetence tajemníka</vt:lpstr>
      <vt:lpstr>Tajemník jako statutární orgán zaměstnavatele</vt:lpstr>
      <vt:lpstr>Hospodaření obce</vt:lpstr>
      <vt:lpstr>Nakládání s nemovitým majetkem</vt:lpstr>
      <vt:lpstr>Doložky</vt:lpstr>
      <vt:lpstr>Práva občanů</vt:lpstr>
      <vt:lpstr>Práva občanů</vt:lpstr>
      <vt:lpstr>Práva občana obce (a vlastníka nemovité věci)</vt:lpstr>
      <vt:lpstr>Prezentace aplikace PowerPoint</vt:lpstr>
      <vt:lpstr>Zákon o obcích zastupitelé  - zaměstnanci</vt:lpstr>
      <vt:lpstr>Zákon o obcích  - občané obce</vt:lpstr>
      <vt:lpstr>Nahlížení občanem</vt:lpstr>
      <vt:lpstr>Pokud vznikl zvukový záznam – může si jej kdokoli vyžádat podle zákona č. 106/1999 Sb.</vt:lpstr>
      <vt:lpstr>Jak se </vt:lpstr>
      <vt:lpstr>Prezentace aplikace PowerPoint</vt:lpstr>
      <vt:lpstr>Rizika při činnosti zastupitele a zaměstnance obce  </vt:lpstr>
      <vt:lpstr>Kdy vzniká obci škoda?  </vt:lpstr>
      <vt:lpstr>Doporučuji také školení</vt:lpstr>
      <vt:lpstr>Pozvánka na seminář - Novela zákona o obcích, odměňování zastupitelů 2024</vt:lpstr>
      <vt:lpstr>Pozvánka na školení Hlavní zákonné povinnosti obcí a měst</vt:lpstr>
      <vt:lpstr>Řeším vaše problémy  www.judrstastny.cz  www.SOS106.cz</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Hlavní zákonné povinnosti obcí a měst</dc:title>
  <dc:creator>JŠ</dc:creator>
  <cp:lastModifiedBy>Jan Šťastný</cp:lastModifiedBy>
  <cp:revision>42</cp:revision>
  <dcterms:created xsi:type="dcterms:W3CDTF">2020-10-26T23:52:27Z</dcterms:created>
  <dcterms:modified xsi:type="dcterms:W3CDTF">2024-01-11T11:51:41Z</dcterms:modified>
</cp:coreProperties>
</file>